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0.xml" ContentType="application/vnd.openxmlformats-officedocument.presentationml.notesSlide+xml"/>
  <Override PartName="/ppt/tags/tag121.xml" ContentType="application/vnd.openxmlformats-officedocument.presentationml.tags+xml"/>
  <Override PartName="/ppt/notesSlides/notesSlide4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4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4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5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5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5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5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55.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7.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58.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59.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60.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6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6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63.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6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5.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6.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6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8.xml" ContentType="application/vnd.openxmlformats-officedocument.presentationml.notesSlide+xml"/>
  <Override PartName="/ppt/tags/tag201.xml" ContentType="application/vnd.openxmlformats-officedocument.presentationml.tags+xml"/>
  <Override PartName="/ppt/notesSlides/notesSlide6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7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72.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3.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7.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7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7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8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81.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84.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85.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8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87.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88.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89.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0.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1.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9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93.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94.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95.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96.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97.xml" ContentType="application/vnd.openxmlformats-officedocument.presentationml.notesSlide+xml"/>
  <Override PartName="/ppt/tags/tag305.xml" ContentType="application/vnd.openxmlformats-officedocument.presentationml.tags+xml"/>
  <Override PartName="/ppt/notesSlides/notesSlide98.xml" ContentType="application/vnd.openxmlformats-officedocument.presentationml.notesSlide+xml"/>
  <Override PartName="/ppt/tags/tag306.xml" ContentType="application/vnd.openxmlformats-officedocument.presentationml.tags+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04"/>
  </p:notesMasterIdLst>
  <p:handoutMasterIdLst>
    <p:handoutMasterId r:id="rId105"/>
  </p:handoutMasterIdLst>
  <p:sldIdLst>
    <p:sldId id="272" r:id="rId5"/>
    <p:sldId id="273" r:id="rId6"/>
    <p:sldId id="274" r:id="rId7"/>
    <p:sldId id="709" r:id="rId8"/>
    <p:sldId id="275" r:id="rId9"/>
    <p:sldId id="276" r:id="rId10"/>
    <p:sldId id="599" r:id="rId11"/>
    <p:sldId id="278" r:id="rId12"/>
    <p:sldId id="600" r:id="rId13"/>
    <p:sldId id="280" r:id="rId14"/>
    <p:sldId id="704" r:id="rId15"/>
    <p:sldId id="710" r:id="rId16"/>
    <p:sldId id="615" r:id="rId17"/>
    <p:sldId id="706" r:id="rId18"/>
    <p:sldId id="602" r:id="rId19"/>
    <p:sldId id="601" r:id="rId20"/>
    <p:sldId id="702" r:id="rId21"/>
    <p:sldId id="363" r:id="rId22"/>
    <p:sldId id="365" r:id="rId23"/>
    <p:sldId id="719" r:id="rId24"/>
    <p:sldId id="286" r:id="rId25"/>
    <p:sldId id="698" r:id="rId26"/>
    <p:sldId id="287" r:id="rId27"/>
    <p:sldId id="288" r:id="rId28"/>
    <p:sldId id="289" r:id="rId29"/>
    <p:sldId id="705" r:id="rId30"/>
    <p:sldId id="290" r:id="rId31"/>
    <p:sldId id="291" r:id="rId32"/>
    <p:sldId id="613" r:id="rId33"/>
    <p:sldId id="292" r:id="rId34"/>
    <p:sldId id="297" r:id="rId35"/>
    <p:sldId id="310" r:id="rId36"/>
    <p:sldId id="607" r:id="rId37"/>
    <p:sldId id="608" r:id="rId38"/>
    <p:sldId id="609" r:id="rId39"/>
    <p:sldId id="693" r:id="rId40"/>
    <p:sldId id="353" r:id="rId41"/>
    <p:sldId id="354" r:id="rId42"/>
    <p:sldId id="692" r:id="rId43"/>
    <p:sldId id="311" r:id="rId44"/>
    <p:sldId id="720" r:id="rId45"/>
    <p:sldId id="696" r:id="rId46"/>
    <p:sldId id="312" r:id="rId47"/>
    <p:sldId id="313" r:id="rId48"/>
    <p:sldId id="314" r:id="rId49"/>
    <p:sldId id="315" r:id="rId50"/>
    <p:sldId id="316" r:id="rId51"/>
    <p:sldId id="317" r:id="rId52"/>
    <p:sldId id="318" r:id="rId53"/>
    <p:sldId id="319" r:id="rId54"/>
    <p:sldId id="355" r:id="rId55"/>
    <p:sldId id="377" r:id="rId56"/>
    <p:sldId id="371" r:id="rId57"/>
    <p:sldId id="372"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3" r:id="rId71"/>
    <p:sldId id="408" r:id="rId72"/>
    <p:sldId id="721" r:id="rId73"/>
    <p:sldId id="697" r:id="rId74"/>
    <p:sldId id="335" r:id="rId75"/>
    <p:sldId id="336" r:id="rId76"/>
    <p:sldId id="271" r:id="rId77"/>
    <p:sldId id="711" r:id="rId78"/>
    <p:sldId id="712" r:id="rId79"/>
    <p:sldId id="277" r:id="rId80"/>
    <p:sldId id="716" r:id="rId81"/>
    <p:sldId id="279" r:id="rId82"/>
    <p:sldId id="717" r:id="rId83"/>
    <p:sldId id="718" r:id="rId84"/>
    <p:sldId id="337" r:id="rId85"/>
    <p:sldId id="412" r:id="rId86"/>
    <p:sldId id="413" r:id="rId87"/>
    <p:sldId id="414" r:id="rId88"/>
    <p:sldId id="415" r:id="rId89"/>
    <p:sldId id="416" r:id="rId90"/>
    <p:sldId id="417" r:id="rId91"/>
    <p:sldId id="418" r:id="rId92"/>
    <p:sldId id="419" r:id="rId93"/>
    <p:sldId id="695" r:id="rId94"/>
    <p:sldId id="338" r:id="rId95"/>
    <p:sldId id="346" r:id="rId96"/>
    <p:sldId id="527" r:id="rId97"/>
    <p:sldId id="349" r:id="rId98"/>
    <p:sldId id="350" r:id="rId99"/>
    <p:sldId id="369" r:id="rId100"/>
    <p:sldId id="707" r:id="rId101"/>
    <p:sldId id="257" r:id="rId102"/>
    <p:sldId id="722" r:id="rId103"/>
  </p:sldIdLst>
  <p:sldSz cx="12188825" cy="6858000"/>
  <p:notesSz cx="7315200" cy="96012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vett, Kristen E" initials="LKE" lastIdx="4" clrIdx="0">
    <p:extLst>
      <p:ext uri="{19B8F6BF-5375-455C-9EA6-DF929625EA0E}">
        <p15:presenceInfo xmlns:p15="http://schemas.microsoft.com/office/powerpoint/2012/main" userId="S-1-5-21-2744878847-1876734302-662453930-594719" providerId="AD"/>
      </p:ext>
    </p:extLst>
  </p:cmAuthor>
  <p:cmAuthor id="2" name="Tyson, Hannah M" initials="THM" lastIdx="35" clrIdx="1">
    <p:extLst>
      <p:ext uri="{19B8F6BF-5375-455C-9EA6-DF929625EA0E}">
        <p15:presenceInfo xmlns:p15="http://schemas.microsoft.com/office/powerpoint/2012/main" userId="S-1-5-21-2744878847-1876734302-662453930-614433" providerId="AD"/>
      </p:ext>
    </p:extLst>
  </p:cmAuthor>
  <p:cmAuthor id="3" name="Jordan, Wyatt R" initials="JWR" lastIdx="5" clrIdx="2">
    <p:extLst>
      <p:ext uri="{19B8F6BF-5375-455C-9EA6-DF929625EA0E}">
        <p15:presenceInfo xmlns:p15="http://schemas.microsoft.com/office/powerpoint/2012/main" userId="S::wyatt.jordan@dhhs.nc.gov::1a52df84-8979-4b76-84e8-07c461085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301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7847" autoAdjust="0"/>
  </p:normalViewPr>
  <p:slideViewPr>
    <p:cSldViewPr>
      <p:cViewPr varScale="1">
        <p:scale>
          <a:sx n="68" d="100"/>
          <a:sy n="68" d="100"/>
        </p:scale>
        <p:origin x="1253" y="53"/>
      </p:cViewPr>
      <p:guideLst>
        <p:guide orient="horz" pos="2160"/>
        <p:guide pos="3839"/>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19284"/>
    </p:cViewPr>
  </p:sorterViewPr>
  <p:notesViewPr>
    <p:cSldViewPr showGuides="1">
      <p:cViewPr varScale="1">
        <p:scale>
          <a:sx n="63" d="100"/>
          <a:sy n="63" d="100"/>
        </p:scale>
        <p:origin x="3120"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commentAuthors" Target="commentAuthor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91511-AC92-43F5-A809-0A9F63EC75A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AC03FBA-CB60-471B-91F2-509B1482EDED}">
      <dgm:prSet/>
      <dgm:spPr/>
      <dgm:t>
        <a:bodyPr/>
        <a:lstStyle/>
        <a:p>
          <a:r>
            <a:rPr lang="en-US" dirty="0">
              <a:latin typeface="Constantia" panose="02030602050306030303" pitchFamily="18" charset="0"/>
            </a:rPr>
            <a:t>Federal violations for which vendors are subject to disqualification</a:t>
          </a:r>
        </a:p>
      </dgm:t>
    </dgm:pt>
    <dgm:pt modelId="{A5290477-EB0B-46F8-B1FA-29648939FEBD}" type="parTrans" cxnId="{F4A9C905-DB85-4592-9C93-269A684AAD2C}">
      <dgm:prSet/>
      <dgm:spPr/>
      <dgm:t>
        <a:bodyPr/>
        <a:lstStyle/>
        <a:p>
          <a:endParaRPr lang="en-US"/>
        </a:p>
      </dgm:t>
    </dgm:pt>
    <dgm:pt modelId="{62C69330-56F4-4AC3-A47D-D80ECA2DAB0D}" type="sibTrans" cxnId="{F4A9C905-DB85-4592-9C93-269A684AAD2C}">
      <dgm:prSet/>
      <dgm:spPr/>
      <dgm:t>
        <a:bodyPr/>
        <a:lstStyle/>
        <a:p>
          <a:endParaRPr lang="en-US"/>
        </a:p>
      </dgm:t>
    </dgm:pt>
    <dgm:pt modelId="{06820790-5C27-4CCC-9BE3-59777BF037DA}">
      <dgm:prSet/>
      <dgm:spPr/>
      <dgm:t>
        <a:bodyPr/>
        <a:lstStyle/>
        <a:p>
          <a:r>
            <a:rPr lang="en-US" b="0" i="0" dirty="0">
              <a:latin typeface="Constantia" panose="02030602050306030303" pitchFamily="18" charset="0"/>
            </a:rPr>
            <a:t>Carry longer disqualification</a:t>
          </a:r>
          <a:endParaRPr lang="en-US" dirty="0">
            <a:latin typeface="Constantia" panose="02030602050306030303" pitchFamily="18" charset="0"/>
          </a:endParaRPr>
        </a:p>
      </dgm:t>
    </dgm:pt>
    <dgm:pt modelId="{A71A4A6B-0C95-4D6A-9A59-D325C0017694}" type="parTrans" cxnId="{8BE97247-46A2-4E31-8A58-B42DF3931529}">
      <dgm:prSet/>
      <dgm:spPr/>
      <dgm:t>
        <a:bodyPr/>
        <a:lstStyle/>
        <a:p>
          <a:endParaRPr lang="en-US"/>
        </a:p>
      </dgm:t>
    </dgm:pt>
    <dgm:pt modelId="{380A9BBB-2A77-4ECC-BF8B-169BEE052897}" type="sibTrans" cxnId="{8BE97247-46A2-4E31-8A58-B42DF3931529}">
      <dgm:prSet/>
      <dgm:spPr/>
      <dgm:t>
        <a:bodyPr/>
        <a:lstStyle/>
        <a:p>
          <a:endParaRPr lang="en-US"/>
        </a:p>
      </dgm:t>
    </dgm:pt>
    <dgm:pt modelId="{EFAEB0D1-2DE7-4443-A4BB-322C440AF343}">
      <dgm:prSet/>
      <dgm:spPr/>
      <dgm:t>
        <a:bodyPr/>
        <a:lstStyle/>
        <a:p>
          <a:r>
            <a:rPr lang="en-US" b="0" i="0" dirty="0">
              <a:latin typeface="Constantia" panose="02030602050306030303" pitchFamily="18" charset="0"/>
            </a:rPr>
            <a:t>Found through compliance buys and inventory audits</a:t>
          </a:r>
          <a:endParaRPr lang="en-US" dirty="0">
            <a:latin typeface="Constantia" panose="02030602050306030303" pitchFamily="18" charset="0"/>
          </a:endParaRPr>
        </a:p>
      </dgm:t>
    </dgm:pt>
    <dgm:pt modelId="{55E1AC4F-ECF7-4157-9379-ED74C9FD5465}" type="parTrans" cxnId="{A3028241-E94D-4E19-A3CC-1CAACAD3E293}">
      <dgm:prSet/>
      <dgm:spPr/>
      <dgm:t>
        <a:bodyPr/>
        <a:lstStyle/>
        <a:p>
          <a:endParaRPr lang="en-US"/>
        </a:p>
      </dgm:t>
    </dgm:pt>
    <dgm:pt modelId="{B2F92A46-EA05-400E-BCA3-3B18DC90C014}" type="sibTrans" cxnId="{A3028241-E94D-4E19-A3CC-1CAACAD3E293}">
      <dgm:prSet/>
      <dgm:spPr/>
      <dgm:t>
        <a:bodyPr/>
        <a:lstStyle/>
        <a:p>
          <a:endParaRPr lang="en-US"/>
        </a:p>
      </dgm:t>
    </dgm:pt>
    <dgm:pt modelId="{55427D31-53CF-47FB-B04B-7BCA38B8A8B0}">
      <dgm:prSet/>
      <dgm:spPr/>
      <dgm:t>
        <a:bodyPr/>
        <a:lstStyle/>
        <a:p>
          <a:r>
            <a:rPr lang="en-US" dirty="0">
              <a:latin typeface="Constantia" panose="02030602050306030303" pitchFamily="18" charset="0"/>
            </a:rPr>
            <a:t>State violations for which vendors are subject to disqualification</a:t>
          </a:r>
        </a:p>
      </dgm:t>
    </dgm:pt>
    <dgm:pt modelId="{612A1293-6D50-42B9-AB64-6873617EFB18}" type="parTrans" cxnId="{83959E3C-401D-441A-8CDC-E762F1CE78E0}">
      <dgm:prSet/>
      <dgm:spPr/>
      <dgm:t>
        <a:bodyPr/>
        <a:lstStyle/>
        <a:p>
          <a:endParaRPr lang="en-US"/>
        </a:p>
      </dgm:t>
    </dgm:pt>
    <dgm:pt modelId="{6E9227B8-C325-494F-AD29-634EE44B7220}" type="sibTrans" cxnId="{83959E3C-401D-441A-8CDC-E762F1CE78E0}">
      <dgm:prSet/>
      <dgm:spPr/>
      <dgm:t>
        <a:bodyPr/>
        <a:lstStyle/>
        <a:p>
          <a:endParaRPr lang="en-US"/>
        </a:p>
      </dgm:t>
    </dgm:pt>
    <dgm:pt modelId="{0EAA8B5E-8601-483B-BC95-BE8D11FE456F}">
      <dgm:prSet/>
      <dgm:spPr/>
      <dgm:t>
        <a:bodyPr/>
        <a:lstStyle/>
        <a:p>
          <a:r>
            <a:rPr lang="en-US" b="0" i="0" dirty="0">
              <a:latin typeface="Constantia" panose="02030602050306030303" pitchFamily="18" charset="0"/>
            </a:rPr>
            <a:t>Usually found during compliance buys and Local WIC Agency monitoring</a:t>
          </a:r>
          <a:endParaRPr lang="en-US" dirty="0">
            <a:latin typeface="Constantia" panose="02030602050306030303" pitchFamily="18" charset="0"/>
          </a:endParaRPr>
        </a:p>
      </dgm:t>
    </dgm:pt>
    <dgm:pt modelId="{D5D49C20-9352-4A14-AAFB-DE50584A4425}" type="parTrans" cxnId="{CC5250BB-100D-42B3-822E-320A35FCE0E7}">
      <dgm:prSet/>
      <dgm:spPr/>
      <dgm:t>
        <a:bodyPr/>
        <a:lstStyle/>
        <a:p>
          <a:endParaRPr lang="en-US"/>
        </a:p>
      </dgm:t>
    </dgm:pt>
    <dgm:pt modelId="{472E418C-0955-4C07-9A89-5BCB688A017B}" type="sibTrans" cxnId="{CC5250BB-100D-42B3-822E-320A35FCE0E7}">
      <dgm:prSet/>
      <dgm:spPr/>
      <dgm:t>
        <a:bodyPr/>
        <a:lstStyle/>
        <a:p>
          <a:endParaRPr lang="en-US"/>
        </a:p>
      </dgm:t>
    </dgm:pt>
    <dgm:pt modelId="{250F0715-FA6B-4043-9C5F-9E33E073D57B}" type="pres">
      <dgm:prSet presAssocID="{4E591511-AC92-43F5-A809-0A9F63EC75A7}" presName="Name0" presStyleCnt="0">
        <dgm:presLayoutVars>
          <dgm:dir/>
          <dgm:animLvl val="lvl"/>
          <dgm:resizeHandles val="exact"/>
        </dgm:presLayoutVars>
      </dgm:prSet>
      <dgm:spPr/>
    </dgm:pt>
    <dgm:pt modelId="{8836F51F-8FEE-4650-9CD7-9572D5D87DC3}" type="pres">
      <dgm:prSet presAssocID="{BAC03FBA-CB60-471B-91F2-509B1482EDED}" presName="composite" presStyleCnt="0"/>
      <dgm:spPr/>
    </dgm:pt>
    <dgm:pt modelId="{A9630AF4-F62E-4FAB-B989-5B4437CDA416}" type="pres">
      <dgm:prSet presAssocID="{BAC03FBA-CB60-471B-91F2-509B1482EDED}" presName="parTx" presStyleLbl="alignNode1" presStyleIdx="0" presStyleCnt="2">
        <dgm:presLayoutVars>
          <dgm:chMax val="0"/>
          <dgm:chPref val="0"/>
          <dgm:bulletEnabled val="1"/>
        </dgm:presLayoutVars>
      </dgm:prSet>
      <dgm:spPr/>
    </dgm:pt>
    <dgm:pt modelId="{2C1E81EB-E67A-45BB-868F-6A59B9063E49}" type="pres">
      <dgm:prSet presAssocID="{BAC03FBA-CB60-471B-91F2-509B1482EDED}" presName="desTx" presStyleLbl="alignAccFollowNode1" presStyleIdx="0" presStyleCnt="2">
        <dgm:presLayoutVars>
          <dgm:bulletEnabled val="1"/>
        </dgm:presLayoutVars>
      </dgm:prSet>
      <dgm:spPr/>
    </dgm:pt>
    <dgm:pt modelId="{45A66505-2A4E-436F-8DCA-ACE9AC59138F}" type="pres">
      <dgm:prSet presAssocID="{62C69330-56F4-4AC3-A47D-D80ECA2DAB0D}" presName="space" presStyleCnt="0"/>
      <dgm:spPr/>
    </dgm:pt>
    <dgm:pt modelId="{89ED861E-C7B6-45DA-A987-C69F48DCBECE}" type="pres">
      <dgm:prSet presAssocID="{55427D31-53CF-47FB-B04B-7BCA38B8A8B0}" presName="composite" presStyleCnt="0"/>
      <dgm:spPr/>
    </dgm:pt>
    <dgm:pt modelId="{6150499B-09FE-4847-BDAA-D0FB5ACB72A2}" type="pres">
      <dgm:prSet presAssocID="{55427D31-53CF-47FB-B04B-7BCA38B8A8B0}" presName="parTx" presStyleLbl="alignNode1" presStyleIdx="1" presStyleCnt="2">
        <dgm:presLayoutVars>
          <dgm:chMax val="0"/>
          <dgm:chPref val="0"/>
          <dgm:bulletEnabled val="1"/>
        </dgm:presLayoutVars>
      </dgm:prSet>
      <dgm:spPr/>
    </dgm:pt>
    <dgm:pt modelId="{ABC8E24B-053A-43A7-AA65-2F1AA0F20AD7}" type="pres">
      <dgm:prSet presAssocID="{55427D31-53CF-47FB-B04B-7BCA38B8A8B0}" presName="desTx" presStyleLbl="alignAccFollowNode1" presStyleIdx="1" presStyleCnt="2">
        <dgm:presLayoutVars>
          <dgm:bulletEnabled val="1"/>
        </dgm:presLayoutVars>
      </dgm:prSet>
      <dgm:spPr/>
    </dgm:pt>
  </dgm:ptLst>
  <dgm:cxnLst>
    <dgm:cxn modelId="{F4A9C905-DB85-4592-9C93-269A684AAD2C}" srcId="{4E591511-AC92-43F5-A809-0A9F63EC75A7}" destId="{BAC03FBA-CB60-471B-91F2-509B1482EDED}" srcOrd="0" destOrd="0" parTransId="{A5290477-EB0B-46F8-B1FA-29648939FEBD}" sibTransId="{62C69330-56F4-4AC3-A47D-D80ECA2DAB0D}"/>
    <dgm:cxn modelId="{A353D20D-D454-42B6-BFD0-547BC19EAD39}" type="presOf" srcId="{4E591511-AC92-43F5-A809-0A9F63EC75A7}" destId="{250F0715-FA6B-4043-9C5F-9E33E073D57B}" srcOrd="0" destOrd="0" presId="urn:microsoft.com/office/officeart/2005/8/layout/hList1"/>
    <dgm:cxn modelId="{83959E3C-401D-441A-8CDC-E762F1CE78E0}" srcId="{4E591511-AC92-43F5-A809-0A9F63EC75A7}" destId="{55427D31-53CF-47FB-B04B-7BCA38B8A8B0}" srcOrd="1" destOrd="0" parTransId="{612A1293-6D50-42B9-AB64-6873617EFB18}" sibTransId="{6E9227B8-C325-494F-AD29-634EE44B7220}"/>
    <dgm:cxn modelId="{6C32063E-5556-4A26-975A-9521589605C4}" type="presOf" srcId="{55427D31-53CF-47FB-B04B-7BCA38B8A8B0}" destId="{6150499B-09FE-4847-BDAA-D0FB5ACB72A2}" srcOrd="0" destOrd="0" presId="urn:microsoft.com/office/officeart/2005/8/layout/hList1"/>
    <dgm:cxn modelId="{A3028241-E94D-4E19-A3CC-1CAACAD3E293}" srcId="{BAC03FBA-CB60-471B-91F2-509B1482EDED}" destId="{EFAEB0D1-2DE7-4443-A4BB-322C440AF343}" srcOrd="1" destOrd="0" parTransId="{55E1AC4F-ECF7-4157-9379-ED74C9FD5465}" sibTransId="{B2F92A46-EA05-400E-BCA3-3B18DC90C014}"/>
    <dgm:cxn modelId="{8BE97247-46A2-4E31-8A58-B42DF3931529}" srcId="{BAC03FBA-CB60-471B-91F2-509B1482EDED}" destId="{06820790-5C27-4CCC-9BE3-59777BF037DA}" srcOrd="0" destOrd="0" parTransId="{A71A4A6B-0C95-4D6A-9A59-D325C0017694}" sibTransId="{380A9BBB-2A77-4ECC-BF8B-169BEE052897}"/>
    <dgm:cxn modelId="{AF2DCA7C-9A23-4045-BE62-EBE6713D3790}" type="presOf" srcId="{06820790-5C27-4CCC-9BE3-59777BF037DA}" destId="{2C1E81EB-E67A-45BB-868F-6A59B9063E49}" srcOrd="0" destOrd="0" presId="urn:microsoft.com/office/officeart/2005/8/layout/hList1"/>
    <dgm:cxn modelId="{150B718A-12D9-43B0-9B00-85357F972705}" type="presOf" srcId="{BAC03FBA-CB60-471B-91F2-509B1482EDED}" destId="{A9630AF4-F62E-4FAB-B989-5B4437CDA416}" srcOrd="0" destOrd="0" presId="urn:microsoft.com/office/officeart/2005/8/layout/hList1"/>
    <dgm:cxn modelId="{CC5250BB-100D-42B3-822E-320A35FCE0E7}" srcId="{55427D31-53CF-47FB-B04B-7BCA38B8A8B0}" destId="{0EAA8B5E-8601-483B-BC95-BE8D11FE456F}" srcOrd="0" destOrd="0" parTransId="{D5D49C20-9352-4A14-AAFB-DE50584A4425}" sibTransId="{472E418C-0955-4C07-9A89-5BCB688A017B}"/>
    <dgm:cxn modelId="{17E987FC-736D-4858-B884-69D894B8BE7A}" type="presOf" srcId="{EFAEB0D1-2DE7-4443-A4BB-322C440AF343}" destId="{2C1E81EB-E67A-45BB-868F-6A59B9063E49}" srcOrd="0" destOrd="1" presId="urn:microsoft.com/office/officeart/2005/8/layout/hList1"/>
    <dgm:cxn modelId="{67BDB0FC-A758-467B-AB90-DC79043FFE87}" type="presOf" srcId="{0EAA8B5E-8601-483B-BC95-BE8D11FE456F}" destId="{ABC8E24B-053A-43A7-AA65-2F1AA0F20AD7}" srcOrd="0" destOrd="0" presId="urn:microsoft.com/office/officeart/2005/8/layout/hList1"/>
    <dgm:cxn modelId="{E41835D9-9F38-43A2-BE92-B956431ABE1D}" type="presParOf" srcId="{250F0715-FA6B-4043-9C5F-9E33E073D57B}" destId="{8836F51F-8FEE-4650-9CD7-9572D5D87DC3}" srcOrd="0" destOrd="0" presId="urn:microsoft.com/office/officeart/2005/8/layout/hList1"/>
    <dgm:cxn modelId="{F10294EC-7664-4928-A596-5F839C176391}" type="presParOf" srcId="{8836F51F-8FEE-4650-9CD7-9572D5D87DC3}" destId="{A9630AF4-F62E-4FAB-B989-5B4437CDA416}" srcOrd="0" destOrd="0" presId="urn:microsoft.com/office/officeart/2005/8/layout/hList1"/>
    <dgm:cxn modelId="{E08BB294-B6F1-49AE-9411-A301E53191C4}" type="presParOf" srcId="{8836F51F-8FEE-4650-9CD7-9572D5D87DC3}" destId="{2C1E81EB-E67A-45BB-868F-6A59B9063E49}" srcOrd="1" destOrd="0" presId="urn:microsoft.com/office/officeart/2005/8/layout/hList1"/>
    <dgm:cxn modelId="{3BD0752B-1F5E-4627-82AC-203C165644DD}" type="presParOf" srcId="{250F0715-FA6B-4043-9C5F-9E33E073D57B}" destId="{45A66505-2A4E-436F-8DCA-ACE9AC59138F}" srcOrd="1" destOrd="0" presId="urn:microsoft.com/office/officeart/2005/8/layout/hList1"/>
    <dgm:cxn modelId="{A998A8A5-AC3E-4F71-AA12-47125F0C01C8}" type="presParOf" srcId="{250F0715-FA6B-4043-9C5F-9E33E073D57B}" destId="{89ED861E-C7B6-45DA-A987-C69F48DCBECE}" srcOrd="2" destOrd="0" presId="urn:microsoft.com/office/officeart/2005/8/layout/hList1"/>
    <dgm:cxn modelId="{02FCE62C-2283-4684-9992-C6B092A64833}" type="presParOf" srcId="{89ED861E-C7B6-45DA-A987-C69F48DCBECE}" destId="{6150499B-09FE-4847-BDAA-D0FB5ACB72A2}" srcOrd="0" destOrd="0" presId="urn:microsoft.com/office/officeart/2005/8/layout/hList1"/>
    <dgm:cxn modelId="{2A96859F-CA33-4478-88E1-B7180E0ECEE5}" type="presParOf" srcId="{89ED861E-C7B6-45DA-A987-C69F48DCBECE}" destId="{ABC8E24B-053A-43A7-AA65-2F1AA0F20AD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0AF4-F62E-4FAB-B989-5B4437CDA416}">
      <dsp:nvSpPr>
        <dsp:cNvPr id="0" name=""/>
        <dsp:cNvSpPr/>
      </dsp:nvSpPr>
      <dsp:spPr>
        <a:xfrm>
          <a:off x="45" y="1944"/>
          <a:ext cx="4348231" cy="1261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onstantia" panose="02030602050306030303" pitchFamily="18" charset="0"/>
            </a:rPr>
            <a:t>Federal violations for which vendors are subject to disqualification</a:t>
          </a:r>
        </a:p>
      </dsp:txBody>
      <dsp:txXfrm>
        <a:off x="45" y="1944"/>
        <a:ext cx="4348231" cy="1261499"/>
      </dsp:txXfrm>
    </dsp:sp>
    <dsp:sp modelId="{2C1E81EB-E67A-45BB-868F-6A59B9063E49}">
      <dsp:nvSpPr>
        <dsp:cNvPr id="0" name=""/>
        <dsp:cNvSpPr/>
      </dsp:nvSpPr>
      <dsp:spPr>
        <a:xfrm>
          <a:off x="45" y="1263443"/>
          <a:ext cx="4348231" cy="1818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Carry longer disqualification</a:t>
          </a:r>
          <a:endParaRPr lang="en-US" sz="2500" kern="1200" dirty="0">
            <a:latin typeface="Constantia" panose="02030602050306030303" pitchFamily="18" charset="0"/>
          </a:endParaRPr>
        </a:p>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Found through compliance buys and inventory audits</a:t>
          </a:r>
          <a:endParaRPr lang="en-US" sz="2500" kern="1200" dirty="0">
            <a:latin typeface="Constantia" panose="02030602050306030303" pitchFamily="18" charset="0"/>
          </a:endParaRPr>
        </a:p>
      </dsp:txBody>
      <dsp:txXfrm>
        <a:off x="45" y="1263443"/>
        <a:ext cx="4348231" cy="1818562"/>
      </dsp:txXfrm>
    </dsp:sp>
    <dsp:sp modelId="{6150499B-09FE-4847-BDAA-D0FB5ACB72A2}">
      <dsp:nvSpPr>
        <dsp:cNvPr id="0" name=""/>
        <dsp:cNvSpPr/>
      </dsp:nvSpPr>
      <dsp:spPr>
        <a:xfrm>
          <a:off x="4957029" y="1944"/>
          <a:ext cx="4348231" cy="1261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onstantia" panose="02030602050306030303" pitchFamily="18" charset="0"/>
            </a:rPr>
            <a:t>State violations for which vendors are subject to disqualification</a:t>
          </a:r>
        </a:p>
      </dsp:txBody>
      <dsp:txXfrm>
        <a:off x="4957029" y="1944"/>
        <a:ext cx="4348231" cy="1261499"/>
      </dsp:txXfrm>
    </dsp:sp>
    <dsp:sp modelId="{ABC8E24B-053A-43A7-AA65-2F1AA0F20AD7}">
      <dsp:nvSpPr>
        <dsp:cNvPr id="0" name=""/>
        <dsp:cNvSpPr/>
      </dsp:nvSpPr>
      <dsp:spPr>
        <a:xfrm>
          <a:off x="4957029" y="1263443"/>
          <a:ext cx="4348231" cy="1818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Usually found during compliance buys and Local WIC Agency monitoring</a:t>
          </a:r>
          <a:endParaRPr lang="en-US" sz="2500" kern="1200" dirty="0">
            <a:latin typeface="Constantia" panose="02030602050306030303" pitchFamily="18" charset="0"/>
          </a:endParaRPr>
        </a:p>
      </dsp:txBody>
      <dsp:txXfrm>
        <a:off x="4957029" y="1263443"/>
        <a:ext cx="4348231" cy="18185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0" tIns="48315" rIns="96630" bIns="48315"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3" name="Date Placeholder 2"/>
          <p:cNvSpPr>
            <a:spLocks noGrp="1"/>
          </p:cNvSpPr>
          <p:nvPr>
            <p:ph type="dt" idx="1"/>
          </p:nvPr>
        </p:nvSpPr>
        <p:spPr>
          <a:xfrm>
            <a:off x="4143587" y="1"/>
            <a:ext cx="3169920" cy="480060"/>
          </a:xfrm>
          <a:prstGeom prst="rect">
            <a:avLst/>
          </a:prstGeom>
        </p:spPr>
        <p:txBody>
          <a:bodyPr vert="horz" lIns="96630" tIns="48315" rIns="96630" bIns="48315" rtlCol="0"/>
          <a:lstStyle>
            <a:lvl1pPr algn="r">
              <a:defRPr sz="1200"/>
            </a:lvl1pPr>
          </a:lstStyle>
          <a:p>
            <a:fld id="{67DFBD7B-E4FB-4AA8-9540-FD148073ACB3}" type="datetimeFigureOut">
              <a:rPr lang="en-US"/>
              <a:t>8/5/2022</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30" tIns="48315" rIns="96630" bIns="48315" rtlCol="0" anchor="ctr"/>
          <a:lstStyle/>
          <a:p>
            <a:endParaRPr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0" tIns="48315" rIns="96630" bIns="483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0" tIns="48315" rIns="96630" bIns="48315"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4116319" y="9032798"/>
            <a:ext cx="3181593" cy="488395"/>
          </a:xfrm>
          <a:prstGeom prst="rect">
            <a:avLst/>
          </a:prstGeom>
          <a:noFill/>
          <a:ln>
            <a:miter lim="800000"/>
            <a:headEnd/>
            <a:tailEnd/>
          </a:ln>
        </p:spPr>
        <p:txBody>
          <a:bodyPr lIns="97646" tIns="48824" rIns="97646" bIns="48824" anchor="b"/>
          <a:lstStyle/>
          <a:p>
            <a:pPr defTabSz="976694">
              <a:spcBef>
                <a:spcPct val="0"/>
              </a:spcBef>
            </a:pPr>
            <a:fld id="{E4EF41F9-C2DC-49A7-9158-07E5B5E16391}" type="slidenum">
              <a:rPr lang="en-US"/>
              <a:pPr defTabSz="976694">
                <a:spcBef>
                  <a:spcPct val="0"/>
                </a:spcBef>
              </a:pPr>
              <a:t>1</a:t>
            </a:fld>
            <a:endParaRPr lang="en-US" dirty="0"/>
          </a:p>
        </p:txBody>
      </p:sp>
      <p:sp>
        <p:nvSpPr>
          <p:cNvPr id="135171" name="Rectangle 2"/>
          <p:cNvSpPr>
            <a:spLocks noGrp="1" noRot="1" noChangeAspect="1" noChangeArrowheads="1" noTextEdit="1"/>
          </p:cNvSpPr>
          <p:nvPr>
            <p:ph type="sldImg"/>
          </p:nvPr>
        </p:nvSpPr>
        <p:spPr>
          <a:xfrm>
            <a:off x="458788" y="720725"/>
            <a:ext cx="6427787" cy="3616325"/>
          </a:xfrm>
          <a:ln/>
        </p:spPr>
      </p:sp>
      <p:sp>
        <p:nvSpPr>
          <p:cNvPr id="135172" name="Rectangle 3"/>
          <p:cNvSpPr>
            <a:spLocks noGrp="1" noChangeArrowheads="1"/>
          </p:cNvSpPr>
          <p:nvPr>
            <p:ph type="body" idx="1"/>
          </p:nvPr>
        </p:nvSpPr>
        <p:spPr>
          <a:xfrm>
            <a:off x="427382" y="4640583"/>
            <a:ext cx="6566451" cy="3150556"/>
          </a:xfrm>
          <a:noFill/>
          <a:ln/>
        </p:spPr>
        <p:txBody>
          <a:bodyPr/>
          <a:lstStyle/>
          <a:p>
            <a:pPr algn="just" eaLnBrk="1" hangingPunct="1">
              <a:buFontTx/>
              <a:buNone/>
            </a:pPr>
            <a:r>
              <a:rPr lang="en-US" sz="1500" dirty="0">
                <a:ea typeface="Tahoma" panose="020B0604030504040204" pitchFamily="34" charset="0"/>
                <a:cs typeface="Tahoma" panose="020B0604030504040204" pitchFamily="34" charset="0"/>
              </a:rPr>
              <a:t>Welcome! My name is ______________ and this orientation training session is designed for free-standing pharmacies that are interested in becoming authorized WIC Program vendors. Throughout this presentation I will refer to the WIC Vendor Manual, a copy of which you have in front of you and can access online at nutritionnc.com/</a:t>
            </a:r>
            <a:r>
              <a:rPr lang="en-US" sz="1500" dirty="0" err="1">
                <a:ea typeface="Tahoma" panose="020B0604030504040204" pitchFamily="34" charset="0"/>
                <a:cs typeface="Tahoma" panose="020B0604030504040204" pitchFamily="34" charset="0"/>
              </a:rPr>
              <a:t>wic</a:t>
            </a:r>
            <a:r>
              <a:rPr lang="en-US" sz="1500" dirty="0">
                <a:ea typeface="Tahoma" panose="020B0604030504040204" pitchFamily="34" charset="0"/>
                <a:cs typeface="Tahoma" panose="020B0604030504040204" pitchFamily="34" charset="0"/>
              </a:rPr>
              <a:t>/vendor.htm under the resource tab. </a:t>
            </a:r>
          </a:p>
          <a:p>
            <a:pPr algn="just">
              <a:buFontTx/>
              <a:buNone/>
            </a:pPr>
            <a:endParaRPr lang="en-US" sz="1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113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pPr eaLnBrk="1" hangingPunct="1">
              <a:buFontTx/>
              <a:buNone/>
            </a:pPr>
            <a:r>
              <a:rPr lang="en-US" sz="1500" dirty="0"/>
              <a:t>The responsibilities of the Local WIC Agency are to:</a:t>
            </a:r>
          </a:p>
          <a:p>
            <a:pPr eaLnBrk="1" hangingPunct="1">
              <a:buFontTx/>
              <a:buNone/>
            </a:pPr>
            <a:r>
              <a:rPr lang="en-US" sz="1500" dirty="0"/>
              <a:t>Provide orientation (what is being done today) and training to the pharmacy owner, manager or designee.</a:t>
            </a:r>
          </a:p>
          <a:p>
            <a:pPr eaLnBrk="1" hangingPunct="1">
              <a:buFontTx/>
              <a:buNone/>
            </a:pPr>
            <a:r>
              <a:rPr lang="en-US" sz="1500" dirty="0"/>
              <a:t>Respond to questions about required forms and the application process and provide technical assistance.</a:t>
            </a:r>
          </a:p>
          <a:p>
            <a:pPr eaLnBrk="1" hangingPunct="1">
              <a:buFontTx/>
              <a:buNone/>
            </a:pPr>
            <a:r>
              <a:rPr lang="en-US" sz="1500" dirty="0"/>
              <a:t>Review required forms for completeness.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10</a:t>
            </a:fld>
            <a:endParaRPr lang="en-US" dirty="0"/>
          </a:p>
        </p:txBody>
      </p:sp>
    </p:spTree>
    <p:extLst>
      <p:ext uri="{BB962C8B-B14F-4D97-AF65-F5344CB8AC3E}">
        <p14:creationId xmlns:p14="http://schemas.microsoft.com/office/powerpoint/2010/main" val="316797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r>
              <a:rPr lang="en-US" sz="1500" dirty="0"/>
              <a:t>In a timely manner, we must also:</a:t>
            </a:r>
          </a:p>
          <a:p>
            <a:pPr marL="296408" indent="-296408">
              <a:buFont typeface="Arial" panose="020B0604020202020204" pitchFamily="34" charset="0"/>
              <a:buChar char="•"/>
            </a:pPr>
            <a:r>
              <a:rPr lang="en-US" sz="1500" dirty="0"/>
              <a:t>Perform a pre-authorization monitoring of your pharmacy</a:t>
            </a:r>
          </a:p>
          <a:p>
            <a:pPr marL="296408" indent="-296408">
              <a:buFont typeface="Arial" panose="020B0604020202020204" pitchFamily="34" charset="0"/>
              <a:buChar char="•"/>
            </a:pPr>
            <a:r>
              <a:rPr lang="en-US" sz="1500" dirty="0"/>
              <a:t>Send required forms to State WIC Agency</a:t>
            </a:r>
          </a:p>
          <a:p>
            <a:pPr marL="296408" indent="-296408">
              <a:buFont typeface="Arial" panose="020B0604020202020204" pitchFamily="34" charset="0"/>
              <a:buChar char="•"/>
            </a:pPr>
            <a:r>
              <a:rPr lang="en-US" sz="1500" dirty="0"/>
              <a:t>Ensure vendor is set up to accept eWIC prior to final authorization</a:t>
            </a:r>
          </a:p>
          <a:p>
            <a:pPr marL="296408" indent="-296408">
              <a:buFont typeface="Arial" panose="020B0604020202020204" pitchFamily="34" charset="0"/>
              <a:buChar char="•"/>
            </a:pPr>
            <a:r>
              <a:rPr lang="en-US" sz="1500" dirty="0"/>
              <a:t>State Agency staff will complete Level III Certification  testing once equipment has been received by vendor or Solutran has determined the vendor’s cash register system meets the requirements</a:t>
            </a:r>
          </a:p>
          <a:p>
            <a:pPr marL="296408" indent="-296408">
              <a:buFont typeface="Arial" panose="020B0604020202020204" pitchFamily="34" charset="0"/>
              <a:buChar char="•"/>
            </a:pPr>
            <a:r>
              <a:rPr lang="en-US" sz="1500" dirty="0"/>
              <a:t>Inform vendor of Vendor ID number </a:t>
            </a:r>
          </a:p>
          <a:p>
            <a:pPr marL="296408" indent="-296408">
              <a:buFont typeface="Arial" panose="020B0604020202020204" pitchFamily="34" charset="0"/>
              <a:buChar char="•"/>
            </a:pPr>
            <a:r>
              <a:rPr lang="en-US" sz="1500" dirty="0"/>
              <a:t>Address any questions from vendors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11</a:t>
            </a:fld>
            <a:endParaRPr lang="en-US" dirty="0"/>
          </a:p>
        </p:txBody>
      </p:sp>
    </p:spTree>
    <p:extLst>
      <p:ext uri="{BB962C8B-B14F-4D97-AF65-F5344CB8AC3E}">
        <p14:creationId xmlns:p14="http://schemas.microsoft.com/office/powerpoint/2010/main" val="5948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ea typeface="Tahoma" panose="020B0604030504040204" pitchFamily="34" charset="0"/>
                <a:cs typeface="Tahoma" panose="020B0604030504040204" pitchFamily="34" charset="0"/>
              </a:rPr>
              <a:t>The first step in authorization is to meet all applicable selection criteria. Free-standing pharmacy vendors must comply with all </a:t>
            </a:r>
            <a:r>
              <a:rPr lang="en-US" dirty="0">
                <a:ea typeface="Tahoma" panose="020B0604030504040204" pitchFamily="34" charset="0"/>
                <a:cs typeface="Tahoma" panose="020B0604030504040204" pitchFamily="34" charset="0"/>
              </a:rPr>
              <a:t>18 out of 20 </a:t>
            </a:r>
            <a:r>
              <a:rPr lang="en-US" sz="1600" b="0" dirty="0">
                <a:ea typeface="Tahoma" panose="020B0604030504040204" pitchFamily="34" charset="0"/>
                <a:cs typeface="Tahoma" panose="020B0604030504040204" pitchFamily="34" charset="0"/>
              </a:rPr>
              <a:t>of the items listed on pages 7 and 8 in the Vendor Manual. Free-standing pharmacy vendors do not have to be authorized Supplemental Nutrition Assistance Program (SNAP) formally the food stamp program, vendors. Free-standing pharmacies also do not need to maintain current shelf price.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dirty="0">
              <a:ea typeface="Tahoma" panose="020B0604030504040204" pitchFamily="34" charset="0"/>
              <a:cs typeface="Tahoma" panose="020B060403050404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Please be reminded pharmacies need to be open at least 6 days a week, for 40 hours a week between 8am and 11pm. This is a selection criteria</a:t>
            </a:r>
            <a:r>
              <a:rPr lang="en-US" sz="1600" b="0" dirty="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dirty="0"/>
          </a:p>
        </p:txBody>
      </p:sp>
    </p:spTree>
    <p:extLst>
      <p:ext uri="{BB962C8B-B14F-4D97-AF65-F5344CB8AC3E}">
        <p14:creationId xmlns:p14="http://schemas.microsoft.com/office/powerpoint/2010/main" val="7405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60571"/>
            <a:ext cx="6463747" cy="4320540"/>
          </a:xfrm>
        </p:spPr>
        <p:txBody>
          <a:bodyPr/>
          <a:lstStyle/>
          <a:p>
            <a:pPr marL="355690" indent="-355690">
              <a:buFont typeface="Arial" panose="020B0604020202020204" pitchFamily="34" charset="0"/>
              <a:buChar char="•"/>
            </a:pPr>
            <a:r>
              <a:rPr lang="en-US" sz="1500" dirty="0">
                <a:latin typeface="+mn-lt"/>
              </a:rPr>
              <a:t>Pharmacies can only transact exempt infant formula and WIC-eligible </a:t>
            </a:r>
            <a:r>
              <a:rPr lang="en-US" sz="1500" dirty="0" err="1">
                <a:latin typeface="+mn-lt"/>
              </a:rPr>
              <a:t>nutritionals</a:t>
            </a:r>
            <a:r>
              <a:rPr lang="en-US" sz="1500" dirty="0">
                <a:latin typeface="+mn-lt"/>
              </a:rPr>
              <a:t> </a:t>
            </a:r>
            <a:endParaRPr lang="en-US" sz="1500" dirty="0"/>
          </a:p>
          <a:p>
            <a:pPr marL="965183" lvl="1" indent="-355690">
              <a:buFont typeface="Arial" panose="020B0604020202020204" pitchFamily="34" charset="0"/>
              <a:buChar char="•"/>
            </a:pPr>
            <a:r>
              <a:rPr lang="en-US" sz="1500" dirty="0">
                <a:latin typeface="+mn-lt"/>
              </a:rPr>
              <a:t>Exempt infant formula is intended for infants with unusual medical or dietary problems
WIC-eligible </a:t>
            </a:r>
            <a:r>
              <a:rPr lang="en-US" sz="1500" dirty="0" err="1">
                <a:latin typeface="+mn-lt"/>
              </a:rPr>
              <a:t>nutritionals</a:t>
            </a:r>
            <a:r>
              <a:rPr lang="en-US" sz="1500" dirty="0">
                <a:latin typeface="+mn-lt"/>
              </a:rPr>
              <a:t> are products to manage specific dietary needs of children and women
Pharmacies cannot transact contract infant formula</a:t>
            </a:r>
            <a:endParaRPr lang="en-US" sz="1300" dirty="0"/>
          </a:p>
        </p:txBody>
      </p:sp>
      <p:sp>
        <p:nvSpPr>
          <p:cNvPr id="4" name="Slide Number Placeholder 3"/>
          <p:cNvSpPr>
            <a:spLocks noGrp="1"/>
          </p:cNvSpPr>
          <p:nvPr>
            <p:ph type="sldNum" sz="quarter" idx="5"/>
          </p:nvPr>
        </p:nvSpPr>
        <p:spPr/>
        <p:txBody>
          <a:bodyPr/>
          <a:lstStyle/>
          <a:p>
            <a:fld id="{B045B7DE-1198-4F2F-B574-CA8CAE341642}" type="slidenum">
              <a:rPr lang="en-US" smtClean="0"/>
              <a:t>13</a:t>
            </a:fld>
            <a:endParaRPr lang="en-US" dirty="0"/>
          </a:p>
        </p:txBody>
      </p:sp>
    </p:spTree>
    <p:extLst>
      <p:ext uri="{BB962C8B-B14F-4D97-AF65-F5344CB8AC3E}">
        <p14:creationId xmlns:p14="http://schemas.microsoft.com/office/powerpoint/2010/main" val="350386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contract formulas that free-standing pharmacies are </a:t>
            </a:r>
            <a:r>
              <a:rPr lang="en-US" b="1" dirty="0"/>
              <a:t>NOT</a:t>
            </a:r>
            <a:r>
              <a:rPr lang="en-US" dirty="0"/>
              <a:t> allowed to provide to WIC customer.  The WIC Program will not reimburse a pharmacy for an eWIC transaction for any of these formulas .</a:t>
            </a:r>
          </a:p>
        </p:txBody>
      </p:sp>
      <p:sp>
        <p:nvSpPr>
          <p:cNvPr id="4" name="Slide Number Placeholder 3"/>
          <p:cNvSpPr>
            <a:spLocks noGrp="1"/>
          </p:cNvSpPr>
          <p:nvPr>
            <p:ph type="sldNum" sz="quarter" idx="5"/>
          </p:nvPr>
        </p:nvSpPr>
        <p:spPr/>
        <p:txBody>
          <a:bodyPr/>
          <a:lstStyle/>
          <a:p>
            <a:fld id="{B045B7DE-1198-4F2F-B574-CA8CAE341642}" type="slidenum">
              <a:rPr lang="en-US" smtClean="0"/>
              <a:t>14</a:t>
            </a:fld>
            <a:endParaRPr lang="en-US" dirty="0"/>
          </a:p>
        </p:txBody>
      </p:sp>
    </p:spTree>
    <p:extLst>
      <p:ext uri="{BB962C8B-B14F-4D97-AF65-F5344CB8AC3E}">
        <p14:creationId xmlns:p14="http://schemas.microsoft.com/office/powerpoint/2010/main" val="300158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03E17E8-3CD0-46BD-AC0B-DF5BFEAF69EE}" type="slidenum">
              <a:rPr lang="en-US" smtClean="0"/>
              <a:pPr/>
              <a:t>15</a:t>
            </a:fld>
            <a:endParaRPr lang="en-US" dirty="0"/>
          </a:p>
        </p:txBody>
      </p:sp>
      <p:sp>
        <p:nvSpPr>
          <p:cNvPr id="121860" name="Rectangle 2"/>
          <p:cNvSpPr>
            <a:spLocks noGrp="1" noRot="1" noChangeAspect="1" noChangeArrowheads="1" noTextEdit="1"/>
          </p:cNvSpPr>
          <p:nvPr>
            <p:ph type="sldImg"/>
          </p:nvPr>
        </p:nvSpPr>
        <p:spPr>
          <a:xfrm>
            <a:off x="414338" y="879475"/>
            <a:ext cx="6486525" cy="3649663"/>
          </a:xfrm>
          <a:ln/>
        </p:spPr>
      </p:sp>
      <p:sp>
        <p:nvSpPr>
          <p:cNvPr id="121861" name="Rectangle 3"/>
          <p:cNvSpPr>
            <a:spLocks noGrp="1" noChangeArrowheads="1"/>
          </p:cNvSpPr>
          <p:nvPr>
            <p:ph type="body" idx="1"/>
          </p:nvPr>
        </p:nvSpPr>
        <p:spPr>
          <a:xfrm>
            <a:off x="381001" y="4795841"/>
            <a:ext cx="6553200" cy="4542429"/>
          </a:xfrm>
          <a:noFill/>
          <a:ln/>
        </p:spPr>
        <p:txBody>
          <a:bodyPr lIns="100913" tIns="50455" rIns="100913" bIns="50455"/>
          <a:lstStyle/>
          <a:p>
            <a:pPr defTabSz="1267131">
              <a:spcBef>
                <a:spcPct val="50000"/>
              </a:spcBef>
              <a:spcAft>
                <a:spcPts val="1248"/>
              </a:spcAft>
              <a:defRPr/>
            </a:pPr>
            <a:r>
              <a:rPr lang="en-US" sz="1500" dirty="0"/>
              <a:t>NTE stands for not-to-exceed, formerly referred to as maximum allowable prices (MAPs) for approved foods. NTEs do not apply to Exempt infant formula or WIC-eligible </a:t>
            </a:r>
            <a:r>
              <a:rPr lang="en-US" sz="1500" dirty="0" err="1"/>
              <a:t>nutritionals</a:t>
            </a:r>
            <a:r>
              <a:rPr lang="en-US" sz="1500" dirty="0"/>
              <a:t>. For these products, an open market system based on shelf prices is used to determine payments. Exempt infant formula and WIC-eligible </a:t>
            </a:r>
            <a:r>
              <a:rPr lang="en-US" sz="1500" dirty="0" err="1"/>
              <a:t>nutritionals</a:t>
            </a:r>
            <a:r>
              <a:rPr lang="en-US" sz="1500" dirty="0"/>
              <a:t> are listed at the website on the slide.</a:t>
            </a:r>
          </a:p>
          <a:p>
            <a:pPr eaLnBrk="1" hangingPunct="1"/>
            <a:endParaRPr lang="en-US" dirty="0"/>
          </a:p>
        </p:txBody>
      </p:sp>
    </p:spTree>
    <p:extLst>
      <p:ext uri="{BB962C8B-B14F-4D97-AF65-F5344CB8AC3E}">
        <p14:creationId xmlns:p14="http://schemas.microsoft.com/office/powerpoint/2010/main" val="52053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16</a:t>
            </a:fld>
            <a:endParaRPr lang="en-US" dirty="0"/>
          </a:p>
        </p:txBody>
      </p:sp>
      <p:sp>
        <p:nvSpPr>
          <p:cNvPr id="111620" name="Rectangle 2"/>
          <p:cNvSpPr>
            <a:spLocks noGrp="1" noRot="1" noChangeAspect="1" noChangeArrowheads="1" noTextEdit="1"/>
          </p:cNvSpPr>
          <p:nvPr>
            <p:ph type="sldImg"/>
          </p:nvPr>
        </p:nvSpPr>
        <p:spPr>
          <a:xfrm>
            <a:off x="542925" y="708025"/>
            <a:ext cx="6229350" cy="3505200"/>
          </a:xfrm>
          <a:ln/>
        </p:spPr>
      </p:sp>
      <p:sp>
        <p:nvSpPr>
          <p:cNvPr id="111621" name="Rectangle 3"/>
          <p:cNvSpPr>
            <a:spLocks noGrp="1" noChangeArrowheads="1"/>
          </p:cNvSpPr>
          <p:nvPr>
            <p:ph type="body" idx="1"/>
          </p:nvPr>
        </p:nvSpPr>
        <p:spPr>
          <a:xfrm>
            <a:off x="550219" y="4363698"/>
            <a:ext cx="6291470" cy="4722762"/>
          </a:xfrm>
          <a:noFill/>
          <a:ln/>
        </p:spPr>
        <p:txBody>
          <a:bodyPr lIns="100913" tIns="50455" rIns="100913" bIns="50455">
            <a:noAutofit/>
          </a:bodyPr>
          <a:lstStyle/>
          <a:p>
            <a:pPr eaLnBrk="1" hangingPunct="1">
              <a:lnSpc>
                <a:spcPct val="90000"/>
              </a:lnSpc>
            </a:pPr>
            <a:r>
              <a:rPr lang="en-US" sz="1500" dirty="0"/>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eaLnBrk="1" hangingPunct="1">
              <a:lnSpc>
                <a:spcPct val="90000"/>
              </a:lnSpc>
            </a:pPr>
            <a:endParaRPr lang="en-US" sz="1500" dirty="0"/>
          </a:p>
          <a:p>
            <a:pPr eaLnBrk="1" hangingPunct="1">
              <a:lnSpc>
                <a:spcPct val="90000"/>
              </a:lnSpc>
            </a:pPr>
            <a:r>
              <a:rPr lang="en-US" sz="1500" dirty="0"/>
              <a:t>Each vendor will be assigned to a peer group.</a:t>
            </a:r>
          </a:p>
          <a:p>
            <a:pPr eaLnBrk="1" hangingPunct="1">
              <a:lnSpc>
                <a:spcPct val="90000"/>
              </a:lnSpc>
            </a:pPr>
            <a:endParaRPr lang="en-US" sz="1500" dirty="0"/>
          </a:p>
          <a:p>
            <a:pPr eaLnBrk="1" hangingPunct="1">
              <a:lnSpc>
                <a:spcPct val="90000"/>
              </a:lnSpc>
            </a:pPr>
            <a:r>
              <a:rPr lang="en-US" sz="1500" dirty="0"/>
              <a:t>Peer groups will have a not-to-exceed (NTE) price for each universal product code (UPC) for WIC supplemental food and contract formula. As I will explain, NTEs will be used for vendor selection. Also, the State WIC Agency will not pay or reimburse above the NTE for the individual approved foods.</a:t>
            </a:r>
          </a:p>
          <a:p>
            <a:pPr eaLnBrk="1" hangingPunct="1">
              <a:lnSpc>
                <a:spcPct val="90000"/>
              </a:lnSpc>
            </a:pPr>
            <a:endParaRPr lang="en-US" sz="1500" dirty="0"/>
          </a:p>
          <a:p>
            <a:pPr eaLnBrk="1" hangingPunct="1">
              <a:lnSpc>
                <a:spcPct val="90000"/>
              </a:lnSpc>
            </a:pPr>
            <a:r>
              <a:rPr lang="en-US" sz="1500" dirty="0"/>
              <a:t>Free-standing pharmacies </a:t>
            </a:r>
            <a:r>
              <a:rPr lang="en-US" sz="1500" b="1" dirty="0"/>
              <a:t>not</a:t>
            </a:r>
            <a:r>
              <a:rPr lang="en-US" sz="1500" dirty="0"/>
              <a:t> subject to NTE guidelines</a:t>
            </a:r>
            <a:endParaRPr lang="en-US" sz="1500" dirty="0">
              <a:ea typeface="Tahoma" pitchFamily="34" charset="0"/>
              <a:cs typeface="Tahoma" pitchFamily="34" charset="0"/>
            </a:endParaRPr>
          </a:p>
        </p:txBody>
      </p:sp>
    </p:spTree>
    <p:extLst>
      <p:ext uri="{BB962C8B-B14F-4D97-AF65-F5344CB8AC3E}">
        <p14:creationId xmlns:p14="http://schemas.microsoft.com/office/powerpoint/2010/main" val="212437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Carolina’s peer group system is displayed on the slide.  The peer group system is based on store type and geography.  Free-standing pharmacies are automatically placed in Peer Group 5,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1"/>
            <a:ext cx="6397624" cy="4320540"/>
          </a:xfrm>
        </p:spPr>
        <p:txBody>
          <a:bodyPr/>
          <a:lstStyle/>
          <a:p>
            <a:r>
              <a:rPr lang="en-US" dirty="0"/>
              <a:t>The store types present in North Carolina are:</a:t>
            </a:r>
          </a:p>
          <a:p>
            <a:endParaRPr lang="en-US" dirty="0"/>
          </a:p>
          <a:p>
            <a:pPr marL="285750" indent="-285750">
              <a:buFont typeface="Arial" panose="020B0604020202020204" pitchFamily="34" charset="0"/>
              <a:buChar char="•"/>
            </a:pPr>
            <a:r>
              <a:rPr lang="en-US" dirty="0"/>
              <a:t>Pharmacies – a pharmacy retailer that sells a limited variety of food items.</a:t>
            </a:r>
          </a:p>
          <a:p>
            <a:pPr marL="285750" indent="-285750">
              <a:buFont typeface="Arial" panose="020B0604020202020204" pitchFamily="34" charset="0"/>
              <a:buChar char="•"/>
            </a:pPr>
            <a:r>
              <a:rPr lang="en-US" dirty="0"/>
              <a:t>Mass Merchandisers – a retailer that sells a wide variety of merchandise, but also carries groceries and has outlets in most or all states.</a:t>
            </a:r>
          </a:p>
          <a:p>
            <a:pPr marL="285750" indent="-285750">
              <a:buFont typeface="Arial" panose="020B0604020202020204" pitchFamily="34" charset="0"/>
              <a:buChar char="•"/>
            </a:pPr>
            <a:r>
              <a:rPr lang="en-US" dirty="0"/>
              <a:t>Commissary – a grocery store operated by the US Defense Commissary within the confines of a military installation.</a:t>
            </a:r>
          </a:p>
          <a:p>
            <a:pPr marL="285750" indent="-285750">
              <a:buFont typeface="Arial" panose="020B0604020202020204" pitchFamily="34" charset="0"/>
              <a:buChar char="•"/>
            </a:pPr>
            <a:r>
              <a:rPr lang="en-US" dirty="0"/>
              <a:t>Convenience Store – a retailer with a limited assortment of grocery items.</a:t>
            </a:r>
          </a:p>
          <a:p>
            <a:endParaRPr lang="en-US" dirty="0"/>
          </a:p>
        </p:txBody>
      </p:sp>
    </p:spTree>
    <p:extLst>
      <p:ext uri="{BB962C8B-B14F-4D97-AF65-F5344CB8AC3E}">
        <p14:creationId xmlns:p14="http://schemas.microsoft.com/office/powerpoint/2010/main" val="66502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additional store types are:</a:t>
            </a:r>
          </a:p>
          <a:p>
            <a:endParaRPr lang="en-US" dirty="0"/>
          </a:p>
          <a:p>
            <a:pPr marL="285750" indent="-285750">
              <a:buFont typeface="Arial" panose="020B0604020202020204" pitchFamily="34" charset="0"/>
              <a:buChar char="•"/>
            </a:pPr>
            <a:r>
              <a:rPr lang="en-US" dirty="0"/>
              <a:t>An independent grocery which is defined as a vendor that primarily sells groceries in fewer than eleven store locations.</a:t>
            </a:r>
          </a:p>
          <a:p>
            <a:pPr marL="285750" indent="-285750">
              <a:buFont typeface="Arial" panose="020B0604020202020204" pitchFamily="34" charset="0"/>
              <a:buChar char="•"/>
            </a:pPr>
            <a:r>
              <a:rPr lang="en-US" dirty="0"/>
              <a:t>Regional grocery chain, a vendor that primarily sells groceries in eleven or more store locations whose parent company operates in more than two states.</a:t>
            </a:r>
          </a:p>
          <a:p>
            <a:endParaRPr lang="en-US" dirty="0"/>
          </a:p>
        </p:txBody>
      </p:sp>
    </p:spTree>
    <p:extLst>
      <p:ext uri="{BB962C8B-B14F-4D97-AF65-F5344CB8AC3E}">
        <p14:creationId xmlns:p14="http://schemas.microsoft.com/office/powerpoint/2010/main" val="211360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defTabSz="966294">
              <a:defRPr/>
            </a:pPr>
            <a:r>
              <a:rPr lang="en-US" sz="1500" dirty="0">
                <a:ea typeface="Tahoma" panose="020B0604030504040204" pitchFamily="34" charset="0"/>
                <a:cs typeface="Tahoma" panose="020B0604030504040204" pitchFamily="34" charset="0"/>
              </a:rPr>
              <a:t>We will be covering a lot of material. We will talk about some general information about the WIC Program and the role of WIC vendors. We will also discuss important information specific to free-standing pharmacy vendors and how to become an authorized WIC vendor. Lastly, I will provide guidance for completing required forms to become a WIC vendor in North Carolina.</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2</a:t>
            </a:fld>
            <a:endParaRPr lang="en-US" dirty="0"/>
          </a:p>
        </p:txBody>
      </p:sp>
    </p:spTree>
    <p:extLst>
      <p:ext uri="{BB962C8B-B14F-4D97-AF65-F5344CB8AC3E}">
        <p14:creationId xmlns:p14="http://schemas.microsoft.com/office/powerpoint/2010/main" val="338645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dirty="0"/>
          </a:p>
        </p:txBody>
      </p:sp>
    </p:spTree>
    <p:extLst>
      <p:ext uri="{BB962C8B-B14F-4D97-AF65-F5344CB8AC3E}">
        <p14:creationId xmlns:p14="http://schemas.microsoft.com/office/powerpoint/2010/main" val="273357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21</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a:bodyPr>
          <a:lstStyle/>
          <a:p>
            <a:pPr algn="just"/>
            <a:r>
              <a:rPr lang="en-US" sz="1500" dirty="0">
                <a:ea typeface="Tahoma" pitchFamily="34" charset="0"/>
                <a:cs typeface="Tahoma" pitchFamily="34" charset="0"/>
              </a:rPr>
              <a:t>A special note about all formulas, contract and exempt:</a:t>
            </a:r>
          </a:p>
          <a:p>
            <a:pPr algn="just"/>
            <a:endParaRPr lang="en-US" sz="1500" dirty="0">
              <a:ea typeface="Tahoma" pitchFamily="34" charset="0"/>
              <a:cs typeface="Tahoma" pitchFamily="34" charset="0"/>
            </a:endParaRPr>
          </a:p>
          <a:p>
            <a:pPr algn="just"/>
            <a:r>
              <a:rPr lang="en-US" sz="1500" dirty="0">
                <a:ea typeface="Tahoma" pitchFamily="34" charset="0"/>
                <a:cs typeface="Tahoma" pitchFamily="34" charset="0"/>
              </a:rPr>
              <a:t>Vendors are required to purchase infant formula directly from a State-approved source. Vendors must provide WIC customers exempt infant formula and WIC-eligible </a:t>
            </a:r>
            <a:r>
              <a:rPr lang="en-US" sz="1500" dirty="0" err="1">
                <a:ea typeface="Tahoma" pitchFamily="34" charset="0"/>
                <a:cs typeface="Tahoma" pitchFamily="34" charset="0"/>
              </a:rPr>
              <a:t>nutritionals</a:t>
            </a:r>
            <a:r>
              <a:rPr lang="en-US" sz="1500" dirty="0">
                <a:ea typeface="Tahoma" pitchFamily="34" charset="0"/>
                <a:cs typeface="Tahoma" pitchFamily="34" charset="0"/>
              </a:rPr>
              <a:t> purchased only from the State-approved source. Failure to comply with these requirements shall result in termination of the WIC Vendor Agreement.</a:t>
            </a:r>
          </a:p>
          <a:p>
            <a:pPr algn="just"/>
            <a:endParaRPr lang="en-US" sz="1500" dirty="0">
              <a:ea typeface="Tahoma" pitchFamily="34" charset="0"/>
              <a:cs typeface="Tahoma" pitchFamily="34" charset="0"/>
            </a:endParaRPr>
          </a:p>
          <a:p>
            <a:pPr algn="just"/>
            <a:endParaRPr lang="en-US" sz="1500" dirty="0">
              <a:ea typeface="Tahoma" pitchFamily="34" charset="0"/>
              <a:cs typeface="Tahoma" pitchFamily="34" charset="0"/>
            </a:endParaRP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956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60571"/>
            <a:ext cx="6463747" cy="4320540"/>
          </a:xfrm>
        </p:spPr>
        <p:txBody>
          <a:bodyPr/>
          <a:lstStyle/>
          <a:p>
            <a:pPr marL="0" marR="0" lvl="0" indent="0" algn="l"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 State-approved list of sources can be obtained from us here at your Local WIC Agency or found at the webpage provided on the slide.</a:t>
            </a:r>
          </a:p>
          <a:p>
            <a:pPr marL="0" marR="0" lvl="0" indent="0" algn="l"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l"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Vendors must retain invoices, receipts, copies of purchase orders, and any other proofs of purchase for all WIC supplemental foods, including infant formula, which detail at a minimum: the name of the seller and be prepared entirely by the seller or on the seller’s business letterhead; the date of purchase and the date the authorized vendor received the WIC supplemental food at the pharmacy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marL="0" marR="0" lvl="0" indent="0" algn="l"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l"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Authorized pharmacies may only accept eWIC benefits for exempt infant formula and WIC-eligible </a:t>
            </a:r>
            <a:r>
              <a:rPr lang="en-US" sz="1500" dirty="0" err="1">
                <a:ea typeface="Tahoma" pitchFamily="34" charset="0"/>
                <a:cs typeface="Tahoma" pitchFamily="34" charset="0"/>
              </a:rPr>
              <a:t>nutritionals</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22</a:t>
            </a:fld>
            <a:endParaRPr lang="en-US" dirty="0"/>
          </a:p>
        </p:txBody>
      </p:sp>
    </p:spTree>
    <p:extLst>
      <p:ext uri="{BB962C8B-B14F-4D97-AF65-F5344CB8AC3E}">
        <p14:creationId xmlns:p14="http://schemas.microsoft.com/office/powerpoint/2010/main" val="523004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93700"/>
            <a:ext cx="6397625" cy="3600450"/>
          </a:xfrm>
        </p:spPr>
      </p:sp>
      <p:sp>
        <p:nvSpPr>
          <p:cNvPr id="3" name="Notes Placeholder 2"/>
          <p:cNvSpPr>
            <a:spLocks noGrp="1"/>
          </p:cNvSpPr>
          <p:nvPr>
            <p:ph type="body" idx="1"/>
          </p:nvPr>
        </p:nvSpPr>
        <p:spPr>
          <a:xfrm>
            <a:off x="425727" y="4092315"/>
            <a:ext cx="6463748" cy="5115393"/>
          </a:xfrm>
        </p:spPr>
        <p:txBody>
          <a:bodyPr>
            <a:noAutofit/>
          </a:bodyPr>
          <a:lstStyle/>
          <a:p>
            <a:pPr algn="just"/>
            <a:r>
              <a:rPr lang="en-US" sz="1450" dirty="0">
                <a:latin typeface="Constantia" panose="02030602050306030303" pitchFamily="18" charset="0"/>
                <a:ea typeface="Tahoma" panose="020B0604030504040204" pitchFamily="34" charset="0"/>
                <a:cs typeface="Tahoma" panose="020B0604030504040204" pitchFamily="34" charset="0"/>
              </a:rPr>
              <a:t>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50" dirty="0">
              <a:latin typeface="Constantia" panose="02030602050306030303" pitchFamily="18" charset="0"/>
              <a:ea typeface="Tahoma" panose="020B0604030504040204" pitchFamily="34" charset="0"/>
              <a:cs typeface="Tahoma" panose="020B0604030504040204" pitchFamily="34" charset="0"/>
            </a:endParaRPr>
          </a:p>
          <a:p>
            <a:pPr algn="just"/>
            <a:r>
              <a:rPr lang="en-US" sz="1450" dirty="0">
                <a:latin typeface="Constantia" panose="02030602050306030303" pitchFamily="18" charset="0"/>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 WIC customers. Failure to provide the same courtesies to WIC customers is a violation of Federal WIC regulations, thereby constituting a vendor violation.</a:t>
            </a:r>
          </a:p>
          <a:p>
            <a:pPr algn="just"/>
            <a:endParaRPr lang="en-US" sz="1450" dirty="0">
              <a:latin typeface="Constantia" panose="02030602050306030303" pitchFamily="18" charset="0"/>
              <a:ea typeface="Tahoma" panose="020B0604030504040204" pitchFamily="34" charset="0"/>
              <a:cs typeface="Tahoma" panose="020B0604030504040204" pitchFamily="34" charset="0"/>
            </a:endParaRPr>
          </a:p>
          <a:p>
            <a:pPr algn="just"/>
            <a:r>
              <a:rPr lang="en-US" sz="145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of discrimination on the basis of WIC participation within a 12-month period as referenced in Item (31) of Rule .0708. Each date this violation is detected is a separate occurrence; </a:t>
            </a:r>
          </a:p>
          <a:p>
            <a:pPr algn="just"/>
            <a:r>
              <a:rPr lang="en-US" sz="1450" dirty="0">
                <a:latin typeface="Constantia" panose="02030602050306030303" pitchFamily="18" charset="0"/>
                <a:ea typeface="Tahoma" panose="020B0604030504040204" pitchFamily="34" charset="0"/>
                <a:cs typeface="Tahoma" panose="020B0604030504040204" pitchFamily="34" charset="0"/>
              </a:rPr>
              <a:t>   </a:t>
            </a:r>
          </a:p>
          <a:p>
            <a:pPr algn="just"/>
            <a:r>
              <a:rPr lang="en-US" sz="1450" dirty="0">
                <a:latin typeface="Constantia" panose="02030602050306030303" pitchFamily="18" charset="0"/>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other (non-WIC) customers or requiring separate WIC lines.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23</a:t>
            </a:fld>
            <a:endParaRPr lang="en-US" dirty="0"/>
          </a:p>
        </p:txBody>
      </p:sp>
    </p:spTree>
    <p:extLst>
      <p:ext uri="{BB962C8B-B14F-4D97-AF65-F5344CB8AC3E}">
        <p14:creationId xmlns:p14="http://schemas.microsoft.com/office/powerpoint/2010/main" val="410012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24</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562972"/>
            <a:ext cx="6463747" cy="4392549"/>
          </a:xfrm>
          <a:noFill/>
          <a:ln/>
        </p:spPr>
        <p:txBody>
          <a:bodyPr/>
          <a:lstStyle/>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420462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558903"/>
          </a:xfrm>
        </p:spPr>
        <p:txBody>
          <a:bodyPr/>
          <a:lstStyle/>
          <a:p>
            <a:pPr algn="just"/>
            <a:r>
              <a:rPr lang="en-US" sz="1500" dirty="0"/>
              <a:t>To obtain approval to provide incentive items to WIC customers, a vendor must submit a written request directly to the State WIC Agency.  Written requests must be mailed to the State WIC Agency.
WIC vendors cannot offer incentive items to WIC customers without approval from the State WIC Agency.  
</a:t>
            </a:r>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25</a:t>
            </a:fld>
            <a:endParaRPr lang="en-US" dirty="0"/>
          </a:p>
        </p:txBody>
      </p:sp>
    </p:spTree>
    <p:extLst>
      <p:ext uri="{BB962C8B-B14F-4D97-AF65-F5344CB8AC3E}">
        <p14:creationId xmlns:p14="http://schemas.microsoft.com/office/powerpoint/2010/main" val="983238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558903"/>
          </a:xfrm>
        </p:spPr>
        <p:txBody>
          <a:bodyPr/>
          <a:lstStyle/>
          <a:p>
            <a:pPr algn="just"/>
            <a:r>
              <a:rPr lang="en-US" sz="1500" dirty="0"/>
              <a:t>Following is a list of prohibited incentive items:</a:t>
            </a:r>
          </a:p>
          <a:p>
            <a:pPr marL="285750" indent="-285750" algn="just">
              <a:buFont typeface="Arial" panose="020B0604020202020204" pitchFamily="34" charset="0"/>
              <a:buChar char="•"/>
            </a:pPr>
            <a:r>
              <a:rPr lang="en-US" sz="1500" dirty="0"/>
              <a:t>Assistance applying for WIC benefits</a:t>
            </a:r>
          </a:p>
          <a:p>
            <a:pPr marL="285750" indent="-285750" algn="just">
              <a:buFont typeface="Arial" panose="020B0604020202020204" pitchFamily="34" charset="0"/>
              <a:buChar char="•"/>
            </a:pPr>
            <a:r>
              <a:rPr lang="en-US" sz="1500" dirty="0"/>
              <a:t>Transportation for WIC customer to and/or from vendor premises</a:t>
            </a:r>
          </a:p>
          <a:p>
            <a:pPr marL="285750" indent="-285750" algn="just">
              <a:buFont typeface="Arial" panose="020B0604020202020204" pitchFamily="34" charset="0"/>
              <a:buChar char="•"/>
            </a:pPr>
            <a:r>
              <a:rPr lang="en-US" sz="1500" dirty="0"/>
              <a:t>Delivery of WIC supplemental foods</a:t>
            </a:r>
          </a:p>
          <a:p>
            <a:pPr marL="285750" indent="-285750" algn="just">
              <a:buFont typeface="Arial" panose="020B0604020202020204" pitchFamily="34" charset="0"/>
              <a:buChar char="•"/>
            </a:pPr>
            <a:r>
              <a:rPr lang="en-US" sz="1500" dirty="0"/>
              <a:t>Lottery tickets</a:t>
            </a:r>
          </a:p>
          <a:p>
            <a:pPr marL="285750" indent="-285750" algn="just">
              <a:buFont typeface="Arial" panose="020B0604020202020204" pitchFamily="34" charset="0"/>
              <a:buChar char="•"/>
            </a:pPr>
            <a:r>
              <a:rPr lang="en-US" sz="1500" dirty="0"/>
              <a:t>Cash gifts</a:t>
            </a:r>
          </a:p>
          <a:p>
            <a:pPr marL="285750" indent="-285750" algn="just">
              <a:buFont typeface="Arial" panose="020B0604020202020204" pitchFamily="34" charset="0"/>
              <a:buChar char="•"/>
            </a:pPr>
            <a:r>
              <a:rPr lang="en-US" sz="1500" dirty="0"/>
              <a:t>Any other service that results in a conflict of interest, any item that incurs a liability to the WIC Program or violates any Federal, State or Local law or regulation.	</a:t>
            </a:r>
          </a:p>
          <a:p>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26</a:t>
            </a:fld>
            <a:endParaRPr lang="en-US" dirty="0"/>
          </a:p>
        </p:txBody>
      </p:sp>
    </p:spTree>
    <p:extLst>
      <p:ext uri="{BB962C8B-B14F-4D97-AF65-F5344CB8AC3E}">
        <p14:creationId xmlns:p14="http://schemas.microsoft.com/office/powerpoint/2010/main" val="2391487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60571"/>
            <a:ext cx="6463747" cy="4320540"/>
          </a:xfrm>
        </p:spPr>
        <p:txBody>
          <a:bodyPr/>
          <a:lstStyle/>
          <a:p>
            <a:pPr algn="just"/>
            <a:r>
              <a:rPr lang="en-US" sz="15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r>
              <a:rPr lang="en-US" sz="1500" dirty="0">
                <a:latin typeface="Constantia" panose="02030602050306030303" pitchFamily="18" charset="0"/>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customers and the WIC Program are able to achieve the maximum benefit from such offers.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27</a:t>
            </a:fld>
            <a:endParaRPr lang="en-US" dirty="0"/>
          </a:p>
        </p:txBody>
      </p:sp>
    </p:spTree>
    <p:extLst>
      <p:ext uri="{BB962C8B-B14F-4D97-AF65-F5344CB8AC3E}">
        <p14:creationId xmlns:p14="http://schemas.microsoft.com/office/powerpoint/2010/main" val="194882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236538"/>
            <a:ext cx="6397625" cy="3600450"/>
          </a:xfrm>
        </p:spPr>
      </p:sp>
      <p:sp>
        <p:nvSpPr>
          <p:cNvPr id="3" name="Notes Placeholder 2"/>
          <p:cNvSpPr>
            <a:spLocks noGrp="1"/>
          </p:cNvSpPr>
          <p:nvPr>
            <p:ph type="body" idx="1"/>
          </p:nvPr>
        </p:nvSpPr>
        <p:spPr>
          <a:xfrm>
            <a:off x="425727" y="3925081"/>
            <a:ext cx="6332881" cy="5518723"/>
          </a:xfrm>
        </p:spPr>
        <p:txBody>
          <a:bodyPr>
            <a:noAutofit/>
          </a:bodyPr>
          <a:lstStyle/>
          <a:p>
            <a:r>
              <a:rPr lang="en-US" sz="1200" dirty="0"/>
              <a:t>There are several types of in-store promotions and coupons that your pharmacy may offer, some of which are listed here:</a:t>
            </a:r>
          </a:p>
          <a:p>
            <a:endParaRPr lang="en-US" sz="1200" dirty="0"/>
          </a:p>
          <a:p>
            <a:r>
              <a:rPr lang="en-US" sz="1200" dirty="0"/>
              <a:t>Buy one, get one free-the WIC authorized vendor sells one WIC food item and provides a second identical food item or a different item at no additional cost.  If the free item in a buy one, get one free promotion is a WIC food item, it should not be deducted from the customer’s WIC benefits.</a:t>
            </a:r>
          </a:p>
          <a:p>
            <a:endParaRPr lang="en-US" sz="1200" dirty="0"/>
          </a:p>
          <a:p>
            <a:r>
              <a:rPr lang="en-US" sz="1200" dirty="0"/>
              <a:t>Buy one, get one at a reduced price-the WIC vendor sells one WIC food item at full price and sells either a second identical WIC food item or a different food item at a reduced price. A buy one, get one at a reduced price promotion is a price discount.</a:t>
            </a:r>
          </a:p>
          <a:p>
            <a:endParaRPr lang="en-US" sz="1200" dirty="0"/>
          </a:p>
          <a:p>
            <a:r>
              <a:rPr lang="en-US" sz="1200" dirty="0"/>
              <a:t>Free ounces added to food item by manufacturer-in this promotion, a food manufacturer adds extra ounces to a product at no extra cost to the consumer. When a bonus size food item is purchased by a WIC customer, the vendor should redeem the eWIC benefits only if the new container size has been added to the Authorized Product List (APL)</a:t>
            </a:r>
          </a:p>
          <a:p>
            <a:endParaRPr lang="en-US" sz="1200" dirty="0"/>
          </a:p>
          <a:p>
            <a:r>
              <a:rPr lang="en-US" sz="1200" dirty="0"/>
              <a:t>Transaction discounts-in this type of promotion, the WIC vendor applies a fixed amount discount or a discount percentage to the total dollar amount of the purchase. A transaction discount is a price discount on the total purchase.</a:t>
            </a:r>
          </a:p>
          <a:p>
            <a:endParaRPr lang="en-US" sz="1200" dirty="0"/>
          </a:p>
          <a:p>
            <a:r>
              <a:rPr lang="en-US" sz="1200" dirty="0"/>
              <a:t>Store loyalty/rewards cards-WIC authorized vendors may provide a card that provides additional vendor discounts for frequent or regular customers. WIC customers are not required to use loyalty/reward cards, nor are WIC-authorized vendors required to scan a “dummy” card for WIC customers who do not have their own cards.</a:t>
            </a:r>
          </a:p>
          <a:p>
            <a:endParaRPr lang="en-US" sz="1200" dirty="0"/>
          </a:p>
          <a:p>
            <a:r>
              <a:rPr lang="en-US" sz="1200" dirty="0"/>
              <a:t>Manufacturers’ cents off coupons-allow customers to purchase certain items at a lower price. If the coupon is for a WIC approved item, the value of the coupon should be applied to the WIC transaction.</a:t>
            </a:r>
            <a:endParaRPr lang="en-US" sz="1100" dirty="0"/>
          </a:p>
        </p:txBody>
      </p:sp>
      <p:sp>
        <p:nvSpPr>
          <p:cNvPr id="4" name="Slide Number Placeholder 3"/>
          <p:cNvSpPr>
            <a:spLocks noGrp="1"/>
          </p:cNvSpPr>
          <p:nvPr>
            <p:ph type="sldNum" sz="quarter" idx="10"/>
          </p:nvPr>
        </p:nvSpPr>
        <p:spPr/>
        <p:txBody>
          <a:bodyPr/>
          <a:lstStyle/>
          <a:p>
            <a:fld id="{71032A8B-634D-4E1C-A46A-472537D2DF8A}" type="slidenum">
              <a:rPr lang="en-US" smtClean="0"/>
              <a:pPr/>
              <a:t>28</a:t>
            </a:fld>
            <a:endParaRPr lang="en-US" dirty="0"/>
          </a:p>
        </p:txBody>
      </p:sp>
    </p:spTree>
    <p:extLst>
      <p:ext uri="{BB962C8B-B14F-4D97-AF65-F5344CB8AC3E}">
        <p14:creationId xmlns:p14="http://schemas.microsoft.com/office/powerpoint/2010/main" val="267585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320540"/>
          </a:xfrm>
        </p:spPr>
        <p:txBody>
          <a:bodyPr>
            <a:normAutofit/>
          </a:bodyPr>
          <a:lstStyle/>
          <a:p>
            <a:r>
              <a:rPr lang="en-US" sz="1500" dirty="0"/>
              <a:t>Per the USDA WIC EBT Operating Rules:</a:t>
            </a:r>
          </a:p>
          <a:p>
            <a:endParaRPr lang="en-US" sz="1500" dirty="0"/>
          </a:p>
          <a:p>
            <a:r>
              <a:rPr lang="en-US" sz="1500" dirty="0"/>
              <a:t>In a true BOGO, the free item cannot be deducted from the WIC customer’s benefit balance or reported to the State Agency.</a:t>
            </a:r>
          </a:p>
          <a:p>
            <a:endParaRPr lang="en-US" sz="1500" dirty="0"/>
          </a:p>
          <a:p>
            <a:r>
              <a:rPr lang="en-US" sz="1500" dirty="0"/>
              <a:t>If a food item is advertised as “Buy one, get one free” with the disclosure that each item is sold for half the advertised price, both food items shall be redeemed using WIC benefits and shall reflect an item price of half the advertised price in the transaction.</a:t>
            </a:r>
          </a:p>
          <a:p>
            <a:r>
              <a:rPr lang="en-US" sz="1500" dirty="0"/>
              <a:t>Quantity discount is a form of BOGO</a:t>
            </a:r>
          </a:p>
          <a:p>
            <a:r>
              <a:rPr lang="en-US" sz="1500" dirty="0"/>
              <a:t>If using this methodology for BOGOs, vendors must put this disclosure in store advertising  </a:t>
            </a:r>
          </a:p>
          <a:p>
            <a:endParaRPr lang="en-US" baseline="0" dirty="0"/>
          </a:p>
        </p:txBody>
      </p:sp>
      <p:sp>
        <p:nvSpPr>
          <p:cNvPr id="4" name="Slide Number Placeholder 3"/>
          <p:cNvSpPr>
            <a:spLocks noGrp="1"/>
          </p:cNvSpPr>
          <p:nvPr>
            <p:ph type="sldNum" sz="quarter" idx="10"/>
          </p:nvPr>
        </p:nvSpPr>
        <p:spPr/>
        <p:txBody>
          <a:bodyPr/>
          <a:lstStyle/>
          <a:p>
            <a:pPr defTabSz="1267131">
              <a:defRPr/>
            </a:pPr>
            <a:fld id="{71032A8B-634D-4E1C-A46A-472537D2DF8A}" type="slidenum">
              <a:rPr lang="en-US">
                <a:solidFill>
                  <a:srgbClr val="000000"/>
                </a:solidFill>
                <a:latin typeface="Constantia"/>
              </a:rPr>
              <a:pPr defTabSz="1267131">
                <a:defRPr/>
              </a:pPr>
              <a:t>29</a:t>
            </a:fld>
            <a:endParaRPr lang="en-US" dirty="0">
              <a:solidFill>
                <a:srgbClr val="000000"/>
              </a:solidFill>
              <a:latin typeface="Constantia"/>
            </a:endParaRPr>
          </a:p>
        </p:txBody>
      </p:sp>
    </p:spTree>
    <p:extLst>
      <p:ext uri="{BB962C8B-B14F-4D97-AF65-F5344CB8AC3E}">
        <p14:creationId xmlns:p14="http://schemas.microsoft.com/office/powerpoint/2010/main" val="316362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372719" y="4637250"/>
            <a:ext cx="6569765" cy="4563904"/>
          </a:xfrm>
          <a:noFill/>
          <a:ln/>
        </p:spPr>
        <p:txBody>
          <a:bodyPr lIns="96856" tIns="48430" rIns="96856" bIns="48430"/>
          <a:lstStyle/>
          <a:p>
            <a:pPr algn="just"/>
            <a:r>
              <a:rPr lang="en-US" sz="1500"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Nutrition Community Services Section.</a:t>
            </a:r>
          </a:p>
          <a:p>
            <a:pPr algn="just"/>
            <a:endParaRPr lang="en-US" sz="1500" dirty="0"/>
          </a:p>
          <a:p>
            <a:pPr algn="just"/>
            <a:r>
              <a:rPr lang="en-US" sz="1500" dirty="0"/>
              <a:t>WIC clinical services are provided by contracted public health agencies. Services include nutrition education, food benefits for nutritious foods and health care referrals.</a:t>
            </a:r>
          </a:p>
          <a:p>
            <a:pPr algn="just"/>
            <a:endParaRPr lang="en-US" sz="1500" dirty="0"/>
          </a:p>
          <a:p>
            <a:pPr algn="just"/>
            <a:r>
              <a:rPr lang="en-US" sz="1500" dirty="0"/>
              <a:t>NC WIC authorized vendors are contracted with the NC Department of Health and Human Services and their Local WIC Agencies.</a:t>
            </a:r>
          </a:p>
          <a:p>
            <a:pPr algn="just"/>
            <a:endParaRPr lang="en-US" sz="1500" dirty="0"/>
          </a:p>
          <a:p>
            <a:pPr algn="just"/>
            <a:r>
              <a:rPr lang="en-US" sz="1500" dirty="0"/>
              <a:t>The Local WIC Agency (that’s us) administers the WIC Program in your county.</a:t>
            </a:r>
          </a:p>
          <a:p>
            <a:pPr algn="just"/>
            <a:endParaRPr lang="en-US" dirty="0"/>
          </a:p>
        </p:txBody>
      </p:sp>
      <p:sp>
        <p:nvSpPr>
          <p:cNvPr id="2" name="Slide Number Placeholder 1"/>
          <p:cNvSpPr>
            <a:spLocks noGrp="1"/>
          </p:cNvSpPr>
          <p:nvPr>
            <p:ph type="sldNum" sz="quarter" idx="10"/>
          </p:nvPr>
        </p:nvSpPr>
        <p:spPr>
          <a:xfrm>
            <a:off x="4135481" y="9078478"/>
            <a:ext cx="3169920" cy="480060"/>
          </a:xfrm>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138381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30</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560571"/>
            <a:ext cx="6463747" cy="4320540"/>
          </a:xfrm>
          <a:noFill/>
          <a:ln/>
        </p:spPr>
        <p:txBody>
          <a:bodyPr/>
          <a:lstStyle/>
          <a:p>
            <a:r>
              <a:rPr lang="en-US" sz="1500" dirty="0">
                <a:latin typeface="Constantia" panose="02030602050306030303" pitchFamily="18" charset="0"/>
                <a:ea typeface="Tahoma" panose="020B0604030504040204" pitchFamily="34" charset="0"/>
                <a:cs typeface="Tahoma" panose="020B0604030504040204" pitchFamily="34" charset="0"/>
              </a:rPr>
              <a:t>Now let’s discuss sales tax and cash back:</a:t>
            </a:r>
          </a:p>
          <a:p>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a:t>
            </a:r>
          </a:p>
          <a:p>
            <a:endParaRPr lang="en-US" sz="1500" dirty="0">
              <a:latin typeface="Constantia" panose="02030602050306030303" pitchFamily="18" charset="0"/>
              <a:ea typeface="Tahoma" panose="020B0604030504040204" pitchFamily="34" charset="0"/>
              <a:cs typeface="Tahoma" panose="020B0604030504040204" pitchFamily="34" charset="0"/>
            </a:endParaRPr>
          </a:p>
          <a:p>
            <a:endParaRPr lang="en-US" sz="1500" dirty="0">
              <a:latin typeface="Constantia" panose="02030602050306030303" pitchFamily="18" charset="0"/>
              <a:ea typeface="Tahoma" panose="020B0604030504040204" pitchFamily="34" charset="0"/>
              <a:cs typeface="Tahoma" panose="020B0604030504040204" pitchFamily="34" charset="0"/>
            </a:endParaRPr>
          </a:p>
          <a:p>
            <a:endParaRPr lang="en-US" sz="1500" dirty="0">
              <a:latin typeface="Constantia" panose="02030602050306030303" pitchFamily="18" charset="0"/>
              <a:ea typeface="Tahoma" panose="020B0604030504040204" pitchFamily="34" charset="0"/>
              <a:cs typeface="Tahoma" panose="020B0604030504040204" pitchFamily="34" charset="0"/>
            </a:endParaRPr>
          </a:p>
          <a:p>
            <a:endParaRPr lang="en-US" sz="1500" dirty="0">
              <a:latin typeface="Constantia" panose="02030602050306030303" pitchFamily="18" charset="0"/>
              <a:ea typeface="Tahoma" panose="020B0604030504040204" pitchFamily="34" charset="0"/>
              <a:cs typeface="Tahoma" panose="020B0604030504040204" pitchFamily="34" charset="0"/>
            </a:endParaRPr>
          </a:p>
          <a:p>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Photo Credit: bill and money from supermarket_Fotolia_85165590_Subscription_XL</a:t>
            </a:r>
          </a:p>
          <a:p>
            <a:endParaRPr lang="en-US" sz="1500" dirty="0">
              <a:latin typeface="Constantia" panose="02030602050306030303" pitchFamily="18" charset="0"/>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1765249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7" cy="4392549"/>
          </a:xfrm>
        </p:spPr>
        <p:txBody>
          <a:bodyPr>
            <a:normAutofit/>
          </a:bodyPr>
          <a:lstStyle/>
          <a:p>
            <a:r>
              <a:rPr lang="en-US" sz="1500" dirty="0">
                <a:ea typeface="Tahoma" panose="020B0604030504040204" pitchFamily="34" charset="0"/>
                <a:cs typeface="Tahoma" panose="020B0604030504040204" pitchFamily="34" charset="0"/>
              </a:rPr>
              <a:t>Exchanges of identical items are allowed when it is determined that they are defective or spoiled.  </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Exchanges are also allowed when items have exceeded their “best if used by” or “sell by” date on the date of purchase.</a:t>
            </a: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Photo Credit: </a:t>
            </a:r>
          </a:p>
          <a:p>
            <a:r>
              <a:rPr lang="en-US" sz="1500" dirty="0">
                <a:ea typeface="Tahoma" panose="020B0604030504040204" pitchFamily="34" charset="0"/>
                <a:cs typeface="Tahoma" panose="020B0604030504040204" pitchFamily="34" charset="0"/>
              </a:rPr>
              <a:t>blond man thinking_Fotolia_82668318_Subscription_L.jpg</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31</a:t>
            </a:fld>
            <a:endParaRPr lang="en-US" dirty="0"/>
          </a:p>
        </p:txBody>
      </p:sp>
    </p:spTree>
    <p:extLst>
      <p:ext uri="{BB962C8B-B14F-4D97-AF65-F5344CB8AC3E}">
        <p14:creationId xmlns:p14="http://schemas.microsoft.com/office/powerpoint/2010/main" val="2215218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eaLnBrk="1" hangingPunct="1">
              <a:buFontTx/>
              <a:buNone/>
            </a:pPr>
            <a:r>
              <a:rPr lang="en-US" sz="1500" dirty="0">
                <a:ea typeface="Tahoma" panose="020B0604030504040204" pitchFamily="34" charset="0"/>
                <a:cs typeface="Tahoma" panose="020B0604030504040204" pitchFamily="34" charset="0"/>
              </a:rPr>
              <a:t>Here are a few helpful ideas for easier transactions:</a:t>
            </a:r>
          </a:p>
          <a:p>
            <a:pPr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r>
              <a:rPr lang="en-US" sz="1500" dirty="0">
                <a:ea typeface="Tahoma" panose="020B0604030504040204" pitchFamily="34" charset="0"/>
                <a:cs typeface="Tahoma" panose="020B0604030504040204" pitchFamily="34" charset="0"/>
              </a:rPr>
              <a:t>Prevent mistakes with good training. You are responsible for training your front-line staff and cashiers.</a:t>
            </a:r>
          </a:p>
          <a:p>
            <a:pPr eaLnBrk="1" hangingPunct="1">
              <a:buFontTx/>
              <a:buNone/>
            </a:pPr>
            <a:r>
              <a:rPr lang="en-US" sz="1500" dirty="0">
                <a:ea typeface="Tahoma" panose="020B0604030504040204" pitchFamily="34" charset="0"/>
                <a:cs typeface="Tahoma" panose="020B0604030504040204" pitchFamily="34" charset="0"/>
              </a:rPr>
              <a:t>Pharmacies cannot accept eWIC benefits for contract formulas </a:t>
            </a:r>
          </a:p>
          <a:p>
            <a:pPr eaLnBrk="1" hangingPunct="1">
              <a:buFontTx/>
              <a:buNone/>
            </a:pPr>
            <a:r>
              <a:rPr lang="en-US" sz="1500" dirty="0">
                <a:ea typeface="Tahoma" panose="020B0604030504040204" pitchFamily="34" charset="0"/>
                <a:cs typeface="Tahoma" panose="020B0604030504040204" pitchFamily="34" charset="0"/>
              </a:rPr>
              <a:t>You can only accept eWIC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a:t>
            </a:r>
          </a:p>
          <a:p>
            <a:pPr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endParaRPr lang="en-US" sz="1500" dirty="0">
              <a:ea typeface="Tahoma" panose="020B0604030504040204" pitchFamily="34" charset="0"/>
              <a:cs typeface="Tahoma" panose="020B0604030504040204" pitchFamily="34" charset="0"/>
            </a:endParaRPr>
          </a:p>
          <a:p>
            <a:pPr eaLnBrk="1" hangingPunct="1"/>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32</a:t>
            </a:fld>
            <a:endParaRPr lang="en-US" dirty="0"/>
          </a:p>
        </p:txBody>
      </p:sp>
    </p:spTree>
    <p:extLst>
      <p:ext uri="{BB962C8B-B14F-4D97-AF65-F5344CB8AC3E}">
        <p14:creationId xmlns:p14="http://schemas.microsoft.com/office/powerpoint/2010/main" val="283021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review the process by which WIC vendors are paid.</a:t>
            </a:r>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dirty="0"/>
          </a:p>
        </p:txBody>
      </p:sp>
    </p:spTree>
    <p:extLst>
      <p:ext uri="{BB962C8B-B14F-4D97-AF65-F5344CB8AC3E}">
        <p14:creationId xmlns:p14="http://schemas.microsoft.com/office/powerpoint/2010/main" val="4404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34</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268357" y="4407109"/>
            <a:ext cx="6795052" cy="4542429"/>
          </a:xfrm>
          <a:noFill/>
          <a:ln/>
        </p:spPr>
        <p:txBody>
          <a:bodyPr lIns="100913" tIns="50455" rIns="100913" bIns="50455"/>
          <a:lstStyle/>
          <a:p>
            <a:pPr>
              <a:spcBef>
                <a:spcPct val="50000"/>
              </a:spcBef>
              <a:spcAft>
                <a:spcPts val="623"/>
              </a:spcAft>
              <a:buSzPct val="115000"/>
              <a:defRPr/>
            </a:pPr>
            <a:r>
              <a:rPr lang="en-US" sz="1500" dirty="0"/>
              <a:t>Vendors will receive payment for all valid eWIC transactions processed in their pharmacy through an Automated Clearinghouse (ACH) system in which payments are directly deposited into their bank account. </a:t>
            </a:r>
          </a:p>
          <a:p>
            <a:pPr eaLnBrk="1" hangingPunct="1"/>
            <a:endParaRPr lang="en-US" dirty="0"/>
          </a:p>
        </p:txBody>
      </p:sp>
    </p:spTree>
    <p:extLst>
      <p:ext uri="{BB962C8B-B14F-4D97-AF65-F5344CB8AC3E}">
        <p14:creationId xmlns:p14="http://schemas.microsoft.com/office/powerpoint/2010/main" val="1959749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8A90734-5A57-49B5-B7D8-A62F69519CB2}" type="slidenum">
              <a:rPr lang="en-US" smtClean="0"/>
              <a:pPr/>
              <a:t>35</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425727" y="4560571"/>
            <a:ext cx="6463747" cy="4320540"/>
          </a:xfrm>
          <a:noFill/>
          <a:ln/>
        </p:spPr>
        <p:txBody>
          <a:bodyPr/>
          <a:lstStyle/>
          <a:p>
            <a:r>
              <a:rPr lang="en-US" sz="1500" dirty="0">
                <a:latin typeface="Constantia" panose="02030602050306030303" pitchFamily="18" charset="0"/>
              </a:rPr>
              <a:t>Vendor applicants submit their most current banking information to the eWIC contractor or their third-party processor to ensure payment for eWIC transactions</a:t>
            </a:r>
          </a:p>
          <a:p>
            <a:r>
              <a:rPr lang="en-US" sz="1500" dirty="0">
                <a:latin typeface="Constantia" panose="02030602050306030303" pitchFamily="18" charset="0"/>
              </a:rPr>
              <a:t>Vendors can contact Solutran at 1-866-730-7746 or via email at ebtservices@solutran.com</a:t>
            </a:r>
          </a:p>
          <a:p>
            <a:r>
              <a:rPr lang="en-US" sz="1500" dirty="0">
                <a:latin typeface="Constantia" panose="02030602050306030303" pitchFamily="18" charset="0"/>
              </a:rPr>
              <a:t>A representative from Solutran will email an ACH Authorization form for vendors to complete and submit, if necessary</a:t>
            </a:r>
          </a:p>
          <a:p>
            <a:endParaRPr lang="en-US" sz="1500" dirty="0">
              <a:latin typeface="Constantia" panose="02030602050306030303" pitchFamily="18" charset="0"/>
            </a:endParaRPr>
          </a:p>
          <a:p>
            <a:endParaRPr lang="en-US" sz="1500" dirty="0">
              <a:latin typeface="Constantia" panose="02030602050306030303" pitchFamily="18" charset="0"/>
            </a:endParaRPr>
          </a:p>
          <a:p>
            <a:endParaRPr lang="en-US" sz="1500" dirty="0">
              <a:latin typeface="Constantia" panose="02030602050306030303" pitchFamily="18" charset="0"/>
            </a:endParaRPr>
          </a:p>
          <a:p>
            <a:endParaRPr lang="en-US" sz="1500" dirty="0">
              <a:latin typeface="Constantia" panose="02030602050306030303" pitchFamily="18" charset="0"/>
            </a:endParaRPr>
          </a:p>
          <a:p>
            <a:r>
              <a:rPr lang="en-US" sz="1500" dirty="0">
                <a:latin typeface="Constantia" panose="02030602050306030303" pitchFamily="18" charset="0"/>
              </a:rPr>
              <a:t>Photo Credit: </a:t>
            </a:r>
          </a:p>
          <a:p>
            <a:r>
              <a:rPr lang="en-US" sz="1500" dirty="0">
                <a:latin typeface="Constantia" panose="02030602050306030303" pitchFamily="18" charset="0"/>
              </a:rPr>
              <a:t>PiggyBank_Fotolia_113540_Subscription_L</a:t>
            </a:r>
            <a:endParaRPr lang="en-US" sz="1300" dirty="0"/>
          </a:p>
        </p:txBody>
      </p:sp>
    </p:spTree>
    <p:extLst>
      <p:ext uri="{BB962C8B-B14F-4D97-AF65-F5344CB8AC3E}">
        <p14:creationId xmlns:p14="http://schemas.microsoft.com/office/powerpoint/2010/main" val="2019460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02649" y="9040372"/>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36</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361950" y="393700"/>
            <a:ext cx="6589713" cy="3708400"/>
          </a:xfrm>
          <a:ln/>
        </p:spPr>
      </p:sp>
      <p:sp>
        <p:nvSpPr>
          <p:cNvPr id="137221" name="Rectangle 3"/>
          <p:cNvSpPr>
            <a:spLocks noGrp="1" noChangeArrowheads="1"/>
          </p:cNvSpPr>
          <p:nvPr>
            <p:ph type="body" idx="1"/>
          </p:nvPr>
        </p:nvSpPr>
        <p:spPr>
          <a:xfrm>
            <a:off x="397300" y="4328411"/>
            <a:ext cx="6588253" cy="4277429"/>
          </a:xfrm>
          <a:noFill/>
          <a:ln/>
        </p:spPr>
        <p:txBody>
          <a:bodyPr lIns="108320" tIns="54158" rIns="108320" bIns="54158"/>
          <a:lstStyle/>
          <a:p>
            <a:pPr>
              <a:spcAft>
                <a:spcPts val="622"/>
              </a:spcAft>
            </a:pPr>
            <a:r>
              <a:rPr lang="en-US" sz="1500" dirty="0"/>
              <a:t>Should a vendor that uses stand-beside device(s) to transact eWIC decide to upgrade to an integrated system, the vendor must: </a:t>
            </a:r>
          </a:p>
          <a:p>
            <a:pPr>
              <a:spcAft>
                <a:spcPts val="622"/>
              </a:spcAft>
            </a:pPr>
            <a:r>
              <a:rPr lang="en-US" sz="1500" dirty="0"/>
              <a:t>Inform the eWIC processor before making any change, so that it can be determined if the system needs to be certified and testing can be performed to establish connectivity. </a:t>
            </a:r>
          </a:p>
          <a:p>
            <a:pPr>
              <a:spcAft>
                <a:spcPts val="622"/>
              </a:spcAft>
            </a:pPr>
            <a:r>
              <a:rPr lang="en-US" sz="1500" dirty="0"/>
              <a:t>Inform the State WIC Agency so that Level III certification testing can be performed prior to use of the system in the pharmacy. </a:t>
            </a:r>
          </a:p>
          <a:p>
            <a:pPr>
              <a:spcAft>
                <a:spcPts val="622"/>
              </a:spcAft>
            </a:pPr>
            <a:endParaRPr lang="en-US" sz="1500" dirty="0"/>
          </a:p>
          <a:p>
            <a:pPr>
              <a:spcAft>
                <a:spcPts val="622"/>
              </a:spcAft>
            </a:pPr>
            <a:r>
              <a:rPr lang="en-US" sz="1500" dirty="0"/>
              <a:t>Testing performed with the eWIC processor for a new system that a vendor chooses to use does not supersede the Level III certification testing that must be performed by the State WIC Agency. </a:t>
            </a:r>
          </a:p>
          <a:p>
            <a:pPr>
              <a:spcAft>
                <a:spcPts val="622"/>
              </a:spcAft>
            </a:pPr>
            <a:endParaRPr lang="en-US" sz="1500" dirty="0"/>
          </a:p>
          <a:p>
            <a:pPr>
              <a:spcAft>
                <a:spcPts val="622"/>
              </a:spcAft>
            </a:pPr>
            <a:r>
              <a:rPr lang="en-US" sz="1500" dirty="0"/>
              <a:t>These procedures also apply to vendors who alter the integrated system that they currently use or decide to use a different integrated system altogether.</a:t>
            </a:r>
          </a:p>
          <a:p>
            <a:pPr eaLnBrk="1" hangingPunct="1"/>
            <a:endParaRPr lang="en-US" dirty="0"/>
          </a:p>
        </p:txBody>
      </p:sp>
    </p:spTree>
    <p:extLst>
      <p:ext uri="{BB962C8B-B14F-4D97-AF65-F5344CB8AC3E}">
        <p14:creationId xmlns:p14="http://schemas.microsoft.com/office/powerpoint/2010/main" val="1496972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22702" y="8939765"/>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37</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31800" y="550863"/>
            <a:ext cx="6451600" cy="3630612"/>
          </a:xfrm>
          <a:ln/>
        </p:spPr>
      </p:sp>
      <p:sp>
        <p:nvSpPr>
          <p:cNvPr id="137221" name="Rectangle 3"/>
          <p:cNvSpPr>
            <a:spLocks noGrp="1" noChangeArrowheads="1"/>
          </p:cNvSpPr>
          <p:nvPr>
            <p:ph type="body" idx="1"/>
          </p:nvPr>
        </p:nvSpPr>
        <p:spPr>
          <a:xfrm>
            <a:off x="424324" y="4591604"/>
            <a:ext cx="6516757" cy="4095197"/>
          </a:xfrm>
          <a:noFill/>
          <a:ln/>
        </p:spPr>
        <p:txBody>
          <a:bodyPr lIns="108320" tIns="54158" rIns="108320" bIns="54158"/>
          <a:lstStyle/>
          <a:p>
            <a:pPr>
              <a:spcAft>
                <a:spcPts val="622"/>
              </a:spcAft>
            </a:pPr>
            <a:r>
              <a:rPr lang="en-US" sz="1500" b="0" dirty="0"/>
              <a:t>The State WIC Agency, not the eWIC processor, must grant final approval before a new system or system that has been altered is used by a vendor</a:t>
            </a:r>
          </a:p>
          <a:p>
            <a:pPr>
              <a:spcAft>
                <a:spcPts val="622"/>
              </a:spcAft>
            </a:pPr>
            <a:endParaRPr lang="en-US" sz="1500" b="0" dirty="0"/>
          </a:p>
          <a:p>
            <a:pPr>
              <a:spcAft>
                <a:spcPts val="622"/>
              </a:spcAft>
            </a:pPr>
            <a:r>
              <a:rPr lang="en-US" sz="1500" b="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Aft>
                <a:spcPts val="622"/>
              </a:spcAft>
            </a:pPr>
            <a:endParaRPr lang="en-US" sz="1500" b="0" dirty="0"/>
          </a:p>
          <a:p>
            <a:pPr eaLnBrk="1" hangingPunct="1"/>
            <a:endParaRPr lang="en-US" dirty="0"/>
          </a:p>
        </p:txBody>
      </p:sp>
    </p:spTree>
    <p:extLst>
      <p:ext uri="{BB962C8B-B14F-4D97-AF65-F5344CB8AC3E}">
        <p14:creationId xmlns:p14="http://schemas.microsoft.com/office/powerpoint/2010/main" val="4082514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550863"/>
            <a:ext cx="6586537" cy="3705225"/>
          </a:xfrm>
        </p:spPr>
      </p:sp>
      <p:sp>
        <p:nvSpPr>
          <p:cNvPr id="3" name="Notes Placeholder 2"/>
          <p:cNvSpPr>
            <a:spLocks noGrp="1"/>
          </p:cNvSpPr>
          <p:nvPr>
            <p:ph type="body" idx="1"/>
          </p:nvPr>
        </p:nvSpPr>
        <p:spPr>
          <a:xfrm>
            <a:off x="263388" y="4560570"/>
            <a:ext cx="6786769" cy="4320540"/>
          </a:xfrm>
        </p:spPr>
        <p:txBody>
          <a:bodyPr/>
          <a:lstStyle/>
          <a:p>
            <a:r>
              <a:rPr lang="en-US" sz="1500" b="0" dirty="0"/>
              <a:t>Vendors with Integrated Cash Register Systems:
There is no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
</a:t>
            </a:r>
            <a:endParaRPr lang="en-US" dirty="0"/>
          </a:p>
        </p:txBody>
      </p:sp>
      <p:sp>
        <p:nvSpPr>
          <p:cNvPr id="5" name="Slide Number Placeholder 4"/>
          <p:cNvSpPr>
            <a:spLocks noGrp="1"/>
          </p:cNvSpPr>
          <p:nvPr>
            <p:ph type="sldNum" sz="quarter" idx="5"/>
          </p:nvPr>
        </p:nvSpPr>
        <p:spPr>
          <a:xfrm>
            <a:off x="3863643" y="9069091"/>
            <a:ext cx="3451558" cy="512056"/>
          </a:xfrm>
        </p:spPr>
        <p:txBody>
          <a:bodyPr/>
          <a:lstStyle/>
          <a:p>
            <a:pPr defTabSz="474254">
              <a:defRPr/>
            </a:pPr>
            <a:fld id="{B045B7DE-1198-4F2F-B574-CA8CAE341642}" type="slidenum">
              <a:rPr lang="en-US">
                <a:solidFill>
                  <a:srgbClr val="000000"/>
                </a:solidFill>
                <a:latin typeface="Constantia"/>
              </a:rPr>
              <a:pPr defTabSz="474254">
                <a:defRPr/>
              </a:pPr>
              <a:t>38</a:t>
            </a:fld>
            <a:endParaRPr lang="en-US" dirty="0">
              <a:solidFill>
                <a:srgbClr val="000000"/>
              </a:solidFill>
              <a:latin typeface="Constantia"/>
            </a:endParaRPr>
          </a:p>
        </p:txBody>
      </p:sp>
    </p:spTree>
    <p:extLst>
      <p:ext uri="{BB962C8B-B14F-4D97-AF65-F5344CB8AC3E}">
        <p14:creationId xmlns:p14="http://schemas.microsoft.com/office/powerpoint/2010/main" val="1277406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39</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322263" y="511175"/>
            <a:ext cx="6669087" cy="3752850"/>
          </a:xfrm>
          <a:ln/>
        </p:spPr>
      </p:sp>
      <p:sp>
        <p:nvSpPr>
          <p:cNvPr id="137221" name="Rectangle 3"/>
          <p:cNvSpPr>
            <a:spLocks noGrp="1" noChangeArrowheads="1"/>
          </p:cNvSpPr>
          <p:nvPr>
            <p:ph type="body" idx="1"/>
          </p:nvPr>
        </p:nvSpPr>
        <p:spPr>
          <a:xfrm>
            <a:off x="288236" y="4485806"/>
            <a:ext cx="6737074" cy="4603338"/>
          </a:xfrm>
          <a:noFill/>
          <a:ln/>
        </p:spPr>
        <p:txBody>
          <a:bodyPr lIns="108320" tIns="54158" rIns="108320" bIns="54158"/>
          <a:lstStyle/>
          <a:p>
            <a:pPr marL="0" indent="0">
              <a:spcAft>
                <a:spcPts val="622"/>
              </a:spcAft>
              <a:buFont typeface="Arial" panose="020B0604020202020204" pitchFamily="34" charset="0"/>
              <a:buNone/>
            </a:pPr>
            <a:r>
              <a:rPr lang="en-US" sz="1500" dirty="0"/>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spcAft>
                <a:spcPts val="622"/>
              </a:spcAft>
              <a:buFont typeface="Arial" panose="020B0604020202020204" pitchFamily="34" charset="0"/>
              <a:buNone/>
            </a:pPr>
            <a:endParaRPr lang="en-US" sz="1500" dirty="0"/>
          </a:p>
          <a:p>
            <a:pPr marL="0" indent="0">
              <a:spcAft>
                <a:spcPts val="622"/>
              </a:spcAft>
              <a:buFont typeface="Arial" panose="020B0604020202020204" pitchFamily="34" charset="0"/>
              <a:buNone/>
            </a:pPr>
            <a:r>
              <a:rPr lang="en-US" sz="1500" dirty="0"/>
              <a:t>Maintain certified eWIC system that is available for WIC redemption processing during all hours the pharmacy is open; </a:t>
            </a:r>
          </a:p>
          <a:p>
            <a:pPr marL="0" indent="0">
              <a:spcAft>
                <a:spcPts val="622"/>
              </a:spcAft>
              <a:buFont typeface="Arial" panose="020B0604020202020204" pitchFamily="34" charset="0"/>
              <a:buNone/>
            </a:pPr>
            <a:endParaRPr lang="en-US" sz="1500" dirty="0"/>
          </a:p>
          <a:p>
            <a:pPr marL="0" indent="0">
              <a:spcAft>
                <a:spcPts val="622"/>
              </a:spcAft>
              <a:buFont typeface="Arial" panose="020B0604020202020204" pitchFamily="34" charset="0"/>
              <a:buNone/>
            </a:pPr>
            <a:r>
              <a:rPr lang="en-US" sz="1500" dirty="0"/>
              <a:t>Request eWIC Processor re-certify the vendor’s eWIC system if it is altered or revised in any manner that impacts eWIC redemption</a:t>
            </a:r>
          </a:p>
          <a:p>
            <a:pPr marL="0" indent="0">
              <a:spcAft>
                <a:spcPts val="622"/>
              </a:spcAft>
              <a:buFont typeface="Arial" panose="020B0604020202020204" pitchFamily="34" charset="0"/>
              <a:buNone/>
            </a:pPr>
            <a:endParaRPr lang="en-US" sz="1500" dirty="0"/>
          </a:p>
          <a:p>
            <a:pPr marL="0" indent="0">
              <a:spcAft>
                <a:spcPts val="622"/>
              </a:spcAft>
              <a:buFont typeface="Arial" panose="020B0604020202020204" pitchFamily="34" charset="0"/>
              <a:buNone/>
            </a:pPr>
            <a:endParaRPr lang="en-US" sz="1500" dirty="0"/>
          </a:p>
          <a:p>
            <a:pPr eaLnBrk="1" hangingPunct="1"/>
            <a:endParaRPr lang="en-US" dirty="0"/>
          </a:p>
        </p:txBody>
      </p:sp>
    </p:spTree>
    <p:extLst>
      <p:ext uri="{BB962C8B-B14F-4D97-AF65-F5344CB8AC3E}">
        <p14:creationId xmlns:p14="http://schemas.microsoft.com/office/powerpoint/2010/main" val="417231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tabLst>
                <a:tab pos="1097137" algn="l"/>
              </a:tabLst>
            </a:pPr>
            <a:r>
              <a:rPr lang="en-US" sz="1500" dirty="0">
                <a:ea typeface="Tahoma" panose="020B0604030504040204" pitchFamily="34" charset="0"/>
                <a:cs typeface="Tahoma" panose="020B0604030504040204" pitchFamily="34" charset="0"/>
              </a:rPr>
              <a:t>It is important to continue to follow policies and procedures to maintain authorization.</a:t>
            </a:r>
            <a:br>
              <a:rPr lang="en-US" sz="1500" dirty="0">
                <a:ea typeface="Tahoma" panose="020B0604030504040204" pitchFamily="34" charset="0"/>
                <a:cs typeface="Tahoma" panose="020B0604030504040204" pitchFamily="34" charset="0"/>
              </a:rPr>
            </a:br>
            <a:endParaRPr lang="en-US" sz="1500" dirty="0">
              <a:ea typeface="Tahoma" panose="020B0604030504040204" pitchFamily="34" charset="0"/>
              <a:cs typeface="Tahoma" panose="020B0604030504040204" pitchFamily="34" charset="0"/>
            </a:endParaRPr>
          </a:p>
          <a:p>
            <a:pPr>
              <a:tabLst>
                <a:tab pos="1097137" algn="l"/>
              </a:tabLst>
            </a:pPr>
            <a:r>
              <a:rPr lang="en-US" sz="1500" dirty="0">
                <a:ea typeface="Tahoma" panose="020B0604030504040204" pitchFamily="34" charset="0"/>
                <a:cs typeface="Tahoma" panose="020B0604030504040204" pitchFamily="34" charset="0"/>
              </a:rPr>
              <a:t>Federal regulations provide processes to prevent fraud and ensure compliance.</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40</a:t>
            </a:fld>
            <a:endParaRPr lang="en-US" dirty="0"/>
          </a:p>
        </p:txBody>
      </p:sp>
    </p:spTree>
    <p:extLst>
      <p:ext uri="{BB962C8B-B14F-4D97-AF65-F5344CB8AC3E}">
        <p14:creationId xmlns:p14="http://schemas.microsoft.com/office/powerpoint/2010/main" val="3981288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43807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WIC policies and procedures.</a:t>
            </a:r>
          </a:p>
        </p:txBody>
      </p:sp>
      <p:sp>
        <p:nvSpPr>
          <p:cNvPr id="4" name="Slide Number Placeholder 3"/>
          <p:cNvSpPr>
            <a:spLocks noGrp="1"/>
          </p:cNvSpPr>
          <p:nvPr>
            <p:ph type="sldNum" sz="quarter" idx="5"/>
          </p:nvPr>
        </p:nvSpPr>
        <p:spPr/>
        <p:txBody>
          <a:bodyPr/>
          <a:lstStyle/>
          <a:p>
            <a:fld id="{B045B7DE-1198-4F2F-B574-CA8CAE341642}" type="slidenum">
              <a:rPr lang="en-US" smtClean="0"/>
              <a:t>42</a:t>
            </a:fld>
            <a:endParaRPr lang="en-US" dirty="0"/>
          </a:p>
        </p:txBody>
      </p:sp>
    </p:spTree>
    <p:extLst>
      <p:ext uri="{BB962C8B-B14F-4D97-AF65-F5344CB8AC3E}">
        <p14:creationId xmlns:p14="http://schemas.microsoft.com/office/powerpoint/2010/main" val="3564198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7250"/>
            <a:ext cx="6480601" cy="4392549"/>
          </a:xfrm>
        </p:spPr>
        <p:txBody>
          <a:bodyPr/>
          <a:lstStyle/>
          <a:p>
            <a:r>
              <a:rPr lang="en-US" sz="1500" dirty="0"/>
              <a:t>Let’s start with some reasons why your Vendor Agreement may be terminated. Change in ownership will result in termination of the WIC Vendor Agreement by the State WIC Agency. Change in pharmacy location of more than three miles from the pharmacy’s previous location will also result in termination of the WIC Vendor Agreement. Additionally, cessation of operations, withdrawal from the WIC Program or disqualification from the WIC Program will result in termination of the WIC Vendor Agreement by the State WIC Agency.</a:t>
            </a:r>
          </a:p>
          <a:p>
            <a:pPr algn="just"/>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43</a:t>
            </a:fld>
            <a:endParaRPr lang="en-US" dirty="0"/>
          </a:p>
        </p:txBody>
      </p:sp>
    </p:spTree>
    <p:extLst>
      <p:ext uri="{BB962C8B-B14F-4D97-AF65-F5344CB8AC3E}">
        <p14:creationId xmlns:p14="http://schemas.microsoft.com/office/powerpoint/2010/main" val="348926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487250"/>
            <a:ext cx="6463748" cy="4392549"/>
          </a:xfrm>
        </p:spPr>
        <p:txBody>
          <a:bodyPr/>
          <a:lstStyle/>
          <a:p>
            <a:pPr>
              <a:tabLst>
                <a:tab pos="1097137" algn="l"/>
              </a:tabLst>
            </a:pPr>
            <a:r>
              <a:rPr lang="en-US" sz="1500" dirty="0">
                <a:ea typeface="Tahoma" panose="020B0604030504040204" pitchFamily="34" charset="0"/>
                <a:cs typeface="Tahoma" panose="020B0604030504040204" pitchFamily="34" charset="0"/>
              </a:rPr>
              <a:t>The 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 the examples shown here:
</a:t>
            </a:r>
          </a:p>
          <a:p>
            <a:pPr marL="285750" indent="-285750">
              <a:buFont typeface="Arial" panose="020B0604020202020204" pitchFamily="34" charset="0"/>
              <a:buChar char="•"/>
              <a:tabLst>
                <a:tab pos="1097137" algn="l"/>
              </a:tabLst>
            </a:pPr>
            <a:r>
              <a:rPr lang="en-US" sz="1500" dirty="0">
                <a:ea typeface="Tahoma" panose="020B0604030504040204" pitchFamily="34" charset="0"/>
                <a:cs typeface="Tahoma" panose="020B0604030504040204" pitchFamily="34" charset="0"/>
              </a:rPr>
              <a:t>fraud
antitrust violations
embezzlement
theft
forgery
bribery
falsification or destruction of records
receiving stolen property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44</a:t>
            </a:fld>
            <a:endParaRPr lang="en-US" dirty="0"/>
          </a:p>
        </p:txBody>
      </p:sp>
    </p:spTree>
    <p:extLst>
      <p:ext uri="{BB962C8B-B14F-4D97-AF65-F5344CB8AC3E}">
        <p14:creationId xmlns:p14="http://schemas.microsoft.com/office/powerpoint/2010/main" val="2222477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9170"/>
            <a:ext cx="6463748" cy="4392549"/>
          </a:xfrm>
        </p:spPr>
        <p:txBody>
          <a:bodyPr/>
          <a:lstStyle/>
          <a:p>
            <a:pPr algn="just"/>
            <a:r>
              <a:rPr lang="en-US" sz="1500" dirty="0">
                <a:ea typeface="Tahoma" panose="020B0604030504040204" pitchFamily="34" charset="0"/>
                <a:cs typeface="Tahoma" panose="020B0604030504040204" pitchFamily="34" charset="0"/>
              </a:rPr>
              <a:t>Another important Vendor Agreement issue related to preventing fraud is the conflict of interest policy regarding employment. This is a very important provision of the Vendor Agreement. Please make sure that you ask your staff if they have a spouse, child or parent who works for the WIC Program. If they do, inform your vendor contact (that’s me) right away.</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 employee who transacts eWIC benefits who is employed or has a spouse, child or parent who is employed by the State WIC Agency or the Local WIC Agency serving the county in which the vendor conducts business.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45</a:t>
            </a:fld>
            <a:endParaRPr lang="en-US" dirty="0"/>
          </a:p>
        </p:txBody>
      </p:sp>
    </p:spTree>
    <p:extLst>
      <p:ext uri="{BB962C8B-B14F-4D97-AF65-F5344CB8AC3E}">
        <p14:creationId xmlns:p14="http://schemas.microsoft.com/office/powerpoint/2010/main" val="2177298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We will now begin to talk about some important compliance aspects of the WIC Program.  To make sure we are all on the same page, I will start with some definitions.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violation is an infraction of Program regulations or other requirements.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sanction is an administrative action taken as a result of a violation or pattern or violations and may include disqualification and civil money penalties in lieu of disqualification.</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46</a:t>
            </a:fld>
            <a:endParaRPr lang="en-US" dirty="0"/>
          </a:p>
        </p:txBody>
      </p:sp>
    </p:spTree>
    <p:extLst>
      <p:ext uri="{BB962C8B-B14F-4D97-AF65-F5344CB8AC3E}">
        <p14:creationId xmlns:p14="http://schemas.microsoft.com/office/powerpoint/2010/main" val="2685845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Violations are any intentional or unintentional action of a vendor’s owners, officers, managers, agents or employees that violate the vendor agreement or federal or state statutes, regulations, policies or procedures governing the program. It is very important to emphasize that this is with or without knowledge of management.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1628211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3720"/>
            <a:ext cx="6463748" cy="4392549"/>
          </a:xfrm>
        </p:spPr>
        <p:txBody>
          <a:bodyPr/>
          <a:lstStyle/>
          <a:p>
            <a:pPr>
              <a:buFontTx/>
              <a:buNone/>
            </a:pPr>
            <a:r>
              <a:rPr lang="en-US" sz="1500" dirty="0">
                <a:ea typeface="Tahoma" panose="020B0604030504040204" pitchFamily="34" charset="0"/>
                <a:cs typeface="Tahoma" panose="020B0604030504040204" pitchFamily="34" charset="0"/>
              </a:rPr>
              <a:t>There are two categories of violations.
Federal Violations for which vendors are subject to disqualification are the most serious violations, which result in disqualifications from one (1) year to permanent disqualifications. These violations are found through compliance buys and inventory audits
State violations for which vendors are subject to disqualification are usually found during compliance buys and Local WIC Agency monitoring.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3655084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The nature of the violation and the number of violations determine the sanction imposed. The sanction will remain on a vendor’s record for 12 months or until a vendor is disqualified. A pattern of occurrences for repeated incidences of the same violation can result in disqualification. The number of occurrences needed to establish a pattern depends on the violation.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49</a:t>
            </a:fld>
            <a:endParaRPr lang="en-US" dirty="0"/>
          </a:p>
        </p:txBody>
      </p:sp>
    </p:spTree>
    <p:extLst>
      <p:ext uri="{BB962C8B-B14F-4D97-AF65-F5344CB8AC3E}">
        <p14:creationId xmlns:p14="http://schemas.microsoft.com/office/powerpoint/2010/main" val="413511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25727" y="4640585"/>
            <a:ext cx="6472177" cy="4392217"/>
          </a:xfrm>
          <a:noFill/>
          <a:ln/>
        </p:spPr>
        <p:txBody>
          <a:bodyPr lIns="96851" tIns="48427" rIns="96851" bIns="48427"/>
          <a:lstStyle/>
          <a:p>
            <a:pPr algn="just"/>
            <a:r>
              <a:rPr lang="en-US" sz="1500" dirty="0"/>
              <a:t>WIC’s goal is to prevent health problems and improve overall health during this critical time of growth and development. This includes pregnancy, infancy and early childhood.  </a:t>
            </a:r>
          </a:p>
          <a:p>
            <a:pPr algn="just"/>
            <a:endParaRPr lang="en-US" sz="1500" dirty="0"/>
          </a:p>
          <a:p>
            <a:pPr algn="just"/>
            <a:r>
              <a:rPr lang="en-US" sz="1500"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p>
          <a:p>
            <a:pPr algn="just"/>
            <a:endParaRPr lang="en-US" sz="1500" dirty="0"/>
          </a:p>
          <a:p>
            <a:pPr algn="just"/>
            <a:endParaRPr lang="en-US" sz="1500" dirty="0"/>
          </a:p>
          <a:p>
            <a:pPr algn="just"/>
            <a:r>
              <a:rPr lang="en-US" sz="1500" dirty="0"/>
              <a:t>Photo Credit : PeoplePreg &amp; babies vol.113:  113012.jpg</a:t>
            </a:r>
          </a:p>
          <a:p>
            <a:pPr algn="just"/>
            <a:endParaRPr lang="en-US" sz="1500" dirty="0"/>
          </a:p>
          <a:p>
            <a:pPr algn="just"/>
            <a:r>
              <a:rPr lang="en-US" sz="1500" dirty="0"/>
              <a:t>Photo Credit: AA Boy Apple_Fotolia_14820340.jpg</a:t>
            </a:r>
          </a:p>
          <a:p>
            <a:pPr algn="just"/>
            <a:endParaRPr lang="en-US" sz="1500" dirty="0"/>
          </a:p>
          <a:p>
            <a:pPr algn="just"/>
            <a:endParaRPr lang="en-US" sz="1500" dirty="0"/>
          </a:p>
          <a:p>
            <a:pPr marL="460830"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65218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Here is an example of how patterns of violations can lead to disqualification:
3 occurrences within a 12-month period of stocking WIC supplemental food items outside of the manufacturer’s expiration date, equals a pattern. Once a pattern has been established, the State WIC Agency will proceed to disqualify the vendor from the WIC Program. The Vendor Manual provides more information on patterns for specific violations.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50</a:t>
            </a:fld>
            <a:endParaRPr lang="en-US" dirty="0"/>
          </a:p>
        </p:txBody>
      </p:sp>
    </p:spTree>
    <p:extLst>
      <p:ext uri="{BB962C8B-B14F-4D97-AF65-F5344CB8AC3E}">
        <p14:creationId xmlns:p14="http://schemas.microsoft.com/office/powerpoint/2010/main" val="128767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10A NCAC 43D.0710 includes language for eWIC transactions. The updated rule states a vendor shall be disqualified from the WIC Program for 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endParaRPr lang="en-US" dirty="0"/>
          </a:p>
        </p:txBody>
      </p:sp>
    </p:spTree>
    <p:extLst>
      <p:ext uri="{BB962C8B-B14F-4D97-AF65-F5344CB8AC3E}">
        <p14:creationId xmlns:p14="http://schemas.microsoft.com/office/powerpoint/2010/main" val="3112445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As a Reminder, 10A NCAC 43D.0708 (20)(j) states that the vendor must scan or manually enter Universal Product Codes (UPC) only from approved supplemental foods being purchased by the WIC customer in the types, sizes, and quantities available on the WIC customer's EBT account. The vendor shall not scan codes from UPC codebooks or reference sheets.  This requirement is also listed in the Terms of Vendor Agreement.</a:t>
            </a:r>
          </a:p>
          <a:p>
            <a:endParaRPr lang="en-US" dirty="0"/>
          </a:p>
        </p:txBody>
      </p:sp>
    </p:spTree>
    <p:extLst>
      <p:ext uri="{BB962C8B-B14F-4D97-AF65-F5344CB8AC3E}">
        <p14:creationId xmlns:p14="http://schemas.microsoft.com/office/powerpoint/2010/main" val="3079138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10A NCAC 43D.0710 has also been amended with the addition of two state violations relating to the eWIC system.  Vendors may be disqualified from the WIC Program if they commit either of these state-established violations.</a:t>
            </a:r>
          </a:p>
          <a:p>
            <a:endParaRPr lang="en-US" dirty="0"/>
          </a:p>
        </p:txBody>
      </p:sp>
    </p:spTree>
    <p:extLst>
      <p:ext uri="{BB962C8B-B14F-4D97-AF65-F5344CB8AC3E}">
        <p14:creationId xmlns:p14="http://schemas.microsoft.com/office/powerpoint/2010/main" val="3003772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Two violations for which a vendor can be disqualified are failure to make EBT point of sale equipment accessible to WIC customers and failure to comply with minimum lane coverage criteria. The pattern of occurrences and respective disqualification periods are:</a:t>
            </a:r>
          </a:p>
          <a:p>
            <a:r>
              <a:rPr lang="en-US" sz="1500" dirty="0"/>
              <a:t> </a:t>
            </a:r>
          </a:p>
          <a:p>
            <a:pPr marL="226980" indent="-226980">
              <a:buFont typeface="Arial" panose="020B0604020202020204" pitchFamily="34" charset="0"/>
              <a:buChar char="•"/>
            </a:pPr>
            <a:r>
              <a:rPr lang="en-US" sz="1500" dirty="0"/>
              <a:t>180 days for three occurrences within a 12-month period of failure to make EBT point of sale equipment accessible to WIC customers to ensure that EBT transactions are completed in accordance with 10A NCAC 43D .0708(20) and </a:t>
            </a:r>
          </a:p>
          <a:p>
            <a:pPr marL="233328" indent="-233328">
              <a:buFont typeface="Arial" panose="020B0604020202020204" pitchFamily="34" charset="0"/>
              <a:buChar char="•"/>
            </a:pPr>
            <a:r>
              <a:rPr lang="en-US" sz="1500" dirty="0"/>
              <a:t>90 days for three occurrences within a 12-month period of failure to comply with minimum lane coverage criteria required by 7 CFR 246.12(z)(2) and 10A NCAC 43D .0708(20)(c).</a:t>
            </a:r>
          </a:p>
          <a:p>
            <a:endParaRPr lang="en-US" dirty="0"/>
          </a:p>
        </p:txBody>
      </p:sp>
    </p:spTree>
    <p:extLst>
      <p:ext uri="{BB962C8B-B14F-4D97-AF65-F5344CB8AC3E}">
        <p14:creationId xmlns:p14="http://schemas.microsoft.com/office/powerpoint/2010/main" val="119822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4294967295"/>
          </p:nvPr>
        </p:nvSpPr>
        <p:spPr bwMode="auto">
          <a:xfrm>
            <a:off x="4123910" y="9112805"/>
            <a:ext cx="3181593" cy="488395"/>
          </a:xfrm>
          <a:prstGeom prst="rect">
            <a:avLst/>
          </a:prstGeom>
          <a:noFill/>
          <a:ln>
            <a:miter lim="800000"/>
            <a:headEnd/>
            <a:tailEnd/>
          </a:ln>
        </p:spPr>
        <p:txBody>
          <a:bodyPr lIns="97633" tIns="48817" rIns="97633" bIns="48817" anchor="b"/>
          <a:lstStyle/>
          <a:p>
            <a:pPr defTabSz="976569">
              <a:spcBef>
                <a:spcPct val="0"/>
              </a:spcBef>
            </a:pPr>
            <a:fld id="{F496FDA9-BD61-4052-AA61-3F3097F333A1}" type="slidenum">
              <a:rPr lang="en-US">
                <a:latin typeface="Constantia" panose="02030602050306030303" pitchFamily="18" charset="0"/>
                <a:ea typeface="Tahoma" pitchFamily="34" charset="0"/>
                <a:cs typeface="Tahoma" pitchFamily="34" charset="0"/>
              </a:rPr>
              <a:pPr defTabSz="976569">
                <a:spcBef>
                  <a:spcPct val="0"/>
                </a:spcBef>
              </a:pPr>
              <a:t>55</a:t>
            </a:fld>
            <a:endParaRPr lang="en-US" dirty="0">
              <a:latin typeface="Constantia" panose="02030602050306030303" pitchFamily="18" charset="0"/>
              <a:ea typeface="Tahoma" pitchFamily="34" charset="0"/>
              <a:cs typeface="Tahoma" pitchFamily="34" charset="0"/>
            </a:endParaRPr>
          </a:p>
        </p:txBody>
      </p:sp>
      <p:sp>
        <p:nvSpPr>
          <p:cNvPr id="232451" name="Rectangle 2"/>
          <p:cNvSpPr>
            <a:spLocks noGrp="1" noRot="1" noChangeAspect="1" noChangeArrowheads="1" noTextEdit="1"/>
          </p:cNvSpPr>
          <p:nvPr>
            <p:ph type="sldImg"/>
          </p:nvPr>
        </p:nvSpPr>
        <p:spPr>
          <a:xfrm>
            <a:off x="420688" y="731838"/>
            <a:ext cx="6510337" cy="3662362"/>
          </a:xfrm>
          <a:ln/>
        </p:spPr>
      </p:sp>
      <p:sp>
        <p:nvSpPr>
          <p:cNvPr id="232452" name="Rectangle 3"/>
          <p:cNvSpPr>
            <a:spLocks noGrp="1" noChangeArrowheads="1"/>
          </p:cNvSpPr>
          <p:nvPr>
            <p:ph type="body" idx="1"/>
          </p:nvPr>
        </p:nvSpPr>
        <p:spPr>
          <a:xfrm>
            <a:off x="387627" y="4640585"/>
            <a:ext cx="6510337" cy="3893815"/>
          </a:xfrm>
          <a:noFill/>
          <a:ln/>
        </p:spPr>
        <p:txBody>
          <a:bodyPr lIns="97629" tIns="48815" rIns="97629" bIns="48815"/>
          <a:lstStyle/>
          <a:p>
            <a:pPr algn="just"/>
            <a:r>
              <a:rPr lang="en-US" sz="1500" dirty="0">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their Local WIC Agency.
Photo Credit: Seek. Dude with Magnifying Glass_Fotolia_65696182_Subscription_XXL.jpg</a:t>
            </a:r>
            <a:endParaRPr lang="en-US" sz="1300" dirty="0">
              <a:ea typeface="Tahoma" pitchFamily="34" charset="0"/>
              <a:cs typeface="Tahoma" pitchFamily="34" charset="0"/>
            </a:endParaRPr>
          </a:p>
        </p:txBody>
      </p:sp>
    </p:spTree>
    <p:extLst>
      <p:ext uri="{BB962C8B-B14F-4D97-AF65-F5344CB8AC3E}">
        <p14:creationId xmlns:p14="http://schemas.microsoft.com/office/powerpoint/2010/main" val="3912688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pPr algn="just" defTabSz="966294">
              <a:defRPr/>
            </a:pPr>
            <a:r>
              <a:rPr lang="en-US" sz="1500" dirty="0">
                <a:ea typeface="Tahoma" panose="020B0604030504040204" pitchFamily="34" charset="0"/>
                <a:cs typeface="Tahoma" panose="020B0604030504040204" pitchFamily="34" charset="0"/>
              </a:rPr>
              <a:t>In addition, the State WIC Agency is required by the federal government to identify and investigate high-risk vendors. NC does this through compliance buys and inventory audits; however, it  sometimes works with the U.S. Office of the Inspector General for investigations.  Again, you can refer to the Vendor Manual for more information. </a:t>
            </a:r>
          </a:p>
          <a:p>
            <a:pPr algn="just" defTabSz="966294">
              <a:defRPr/>
            </a:pPr>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56</a:t>
            </a:fld>
            <a:endParaRPr lang="en-US" dirty="0"/>
          </a:p>
        </p:txBody>
      </p:sp>
    </p:spTree>
    <p:extLst>
      <p:ext uri="{BB962C8B-B14F-4D97-AF65-F5344CB8AC3E}">
        <p14:creationId xmlns:p14="http://schemas.microsoft.com/office/powerpoint/2010/main" val="1898731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Compliance buys are undercover (anonymous) purchases by a compliance investigator. There can be multiple visits over one year. The vendor will receive a letter from the State WIC Agency if problems are identified. These problems may have sanctions associated with them.</a:t>
            </a: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r>
              <a:rPr lang="en-US" sz="1500" dirty="0">
                <a:ea typeface="Tahoma" panose="020B0604030504040204" pitchFamily="34" charset="0"/>
                <a:cs typeface="Tahoma" panose="020B0604030504040204" pitchFamily="34" charset="0"/>
              </a:rPr>
              <a:t>Photo Credit: Investigator_Fotolia_67363434_Subscription_XXL.jpg</a:t>
            </a:r>
            <a:endParaRPr lang="en-US" sz="13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57</a:t>
            </a:fld>
            <a:endParaRPr lang="en-US" dirty="0"/>
          </a:p>
        </p:txBody>
      </p:sp>
    </p:spTree>
    <p:extLst>
      <p:ext uri="{BB962C8B-B14F-4D97-AF65-F5344CB8AC3E}">
        <p14:creationId xmlns:p14="http://schemas.microsoft.com/office/powerpoint/2010/main" val="1235132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One of the most frequent federal violations committed by vendors is overcharging. Overcharging is defined as intentionally or unintentionally charging more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provided to a WIC customer than a non-WIC customer or charging more than the current shelf price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provided to a WIC customer.  Overcharging is a serious federal violation that can lead to vendor disqualification.  It is a violation that is uncovered during compliance buys.  Let’s take a look at some examples on the next slide.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58</a:t>
            </a:fld>
            <a:endParaRPr lang="en-US" dirty="0"/>
          </a:p>
        </p:txBody>
      </p:sp>
    </p:spTree>
    <p:extLst>
      <p:ext uri="{BB962C8B-B14F-4D97-AF65-F5344CB8AC3E}">
        <p14:creationId xmlns:p14="http://schemas.microsoft.com/office/powerpoint/2010/main" val="1083019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1160" y="4524390"/>
            <a:ext cx="6398315" cy="4392549"/>
          </a:xfrm>
        </p:spPr>
        <p:txBody>
          <a:bodyPr/>
          <a:lstStyle/>
          <a:p>
            <a:pPr algn="just">
              <a:buFontTx/>
              <a:buNone/>
            </a:pPr>
            <a:r>
              <a:rPr lang="en-US" sz="1500" b="0" dirty="0">
                <a:ea typeface="Tahoma" panose="020B0604030504040204" pitchFamily="34" charset="0"/>
                <a:cs typeface="Tahoma" panose="020B0604030504040204" pitchFamily="34" charset="0"/>
              </a:rPr>
              <a:t>Example #1:
A vendor charges the WIC customer $10.69 for Nutramigen LIPIL ready-to-feed. The current shelf price is $9.50. Is this vendor overcharging?
The answer is yes because the vendor charged more than the current shelf price for exempt formula provided to the WIC customer.  
Example #2
A vendor charges a WIC customer $6.50 for WIC approved exempt infant formula.  $7.50 is the current shelf price.  Is this vendor overcharging? 
The answer is no because their current shelf price is $7.50 and the vendor did not charge the WIC customer more than the current shelf price.
</a:t>
            </a:r>
            <a:endParaRPr lang="en-US" b="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59</a:t>
            </a:fld>
            <a:endParaRPr lang="en-US" dirty="0"/>
          </a:p>
        </p:txBody>
      </p:sp>
    </p:spTree>
    <p:extLst>
      <p:ext uri="{BB962C8B-B14F-4D97-AF65-F5344CB8AC3E}">
        <p14:creationId xmlns:p14="http://schemas.microsoft.com/office/powerpoint/2010/main" val="189753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 order to become an authorized WIC vendor, applicants work with the Local WIC Agency (us/me). Local WIC Agency staff provides orientation (what is being done today) and training, as well as technical assistance during the process. We also assist vendor applicants in completing the forms required for submission to the State WIC Agency for approval. Lastly, we monitor applicants prior to authorization to determine if they are in compliance with WIC Program policies.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To be eligible to accept WIC benefits, free-standing pharmacies must be authorized by the State WIC Agency.</a:t>
            </a:r>
          </a:p>
          <a:p>
            <a:pPr algn="just">
              <a:tabLst>
                <a:tab pos="1097137" algn="l"/>
              </a:tabLst>
            </a:pPr>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a:t>
            </a:fld>
            <a:endParaRPr lang="en-US" dirty="0"/>
          </a:p>
        </p:txBody>
      </p:sp>
    </p:spTree>
    <p:extLst>
      <p:ext uri="{BB962C8B-B14F-4D97-AF65-F5344CB8AC3E}">
        <p14:creationId xmlns:p14="http://schemas.microsoft.com/office/powerpoint/2010/main" val="1189628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pPr>
              <a:tabLst>
                <a:tab pos="1097137" algn="l"/>
              </a:tabLst>
            </a:pPr>
            <a:r>
              <a:rPr lang="en-US" sz="1500" dirty="0">
                <a:ea typeface="Tahoma" panose="020B0604030504040204" pitchFamily="34" charset="0"/>
                <a:cs typeface="Tahoma" panose="020B0604030504040204" pitchFamily="34" charset="0"/>
              </a:rPr>
              <a:t>Inventory audits involve reviewing a vendor’s inventory records of WIC
supplemental foods over a sixty-five to ninety-day period. 
For inventory audits, the vendor must make available at any reasonable time and place, all:
Program related records, including invoices, copies of purchase orders various tax records and records of financial and business transactions.
Please note that all Program related records, such as invoices and receipts must be kept for three years or until any audits pertaining to these records is resolved.
Photo Credit: Calculator_Fotolia_33099869_Subscription_L.jpg</a:t>
            </a:r>
            <a:endParaRPr lang="en-US" sz="13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60</a:t>
            </a:fld>
            <a:endParaRPr lang="en-US" dirty="0"/>
          </a:p>
        </p:txBody>
      </p:sp>
    </p:spTree>
    <p:extLst>
      <p:ext uri="{BB962C8B-B14F-4D97-AF65-F5344CB8AC3E}">
        <p14:creationId xmlns:p14="http://schemas.microsoft.com/office/powerpoint/2010/main" val="3753914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r>
              <a:rPr lang="en-US" sz="1500" dirty="0">
                <a:ea typeface="Tahoma" panose="020B0604030504040204" pitchFamily="34" charset="0"/>
                <a:cs typeface="Tahoma" panose="020B0604030504040204" pitchFamily="34" charset="0"/>
              </a:rPr>
              <a:t>The State rules specify requirements for purchase documentation of WIC supplemental foods. Invoices, receipts, purchase orders, and any other proofs of purchase for WIC supplemental foods must include the following:
The name of the seller and be prepared entirely by the seller or on the seller’s business letterhead;
The date of purchase and the date the authorized vendor received the WIC supplemental food at the pharmacy if this date is different; and
A description of each WIC supplemental food item purchased, including brand name, unit size, type or form, and quantity.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61</a:t>
            </a:fld>
            <a:endParaRPr lang="en-US" dirty="0"/>
          </a:p>
        </p:txBody>
      </p:sp>
    </p:spTree>
    <p:extLst>
      <p:ext uri="{BB962C8B-B14F-4D97-AF65-F5344CB8AC3E}">
        <p14:creationId xmlns:p14="http://schemas.microsoft.com/office/powerpoint/2010/main" val="3149011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4133607" y="9112807"/>
            <a:ext cx="3181593" cy="488394"/>
          </a:xfrm>
          <a:prstGeom prst="rect">
            <a:avLst/>
          </a:prstGeom>
          <a:noFill/>
          <a:ln>
            <a:miter lim="800000"/>
            <a:headEnd/>
            <a:tailEnd/>
          </a:ln>
        </p:spPr>
        <p:txBody>
          <a:bodyPr lIns="102090" tIns="51044" rIns="102090" bIns="51044" anchor="b"/>
          <a:lstStyle/>
          <a:p>
            <a:pPr defTabSz="1021119">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1119">
                <a:spcBef>
                  <a:spcPct val="0"/>
                </a:spcBef>
              </a:pPr>
              <a:t>62</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19100" y="730250"/>
            <a:ext cx="6503988" cy="3659188"/>
          </a:xfrm>
          <a:ln/>
        </p:spPr>
      </p:sp>
      <p:sp>
        <p:nvSpPr>
          <p:cNvPr id="241668" name="Rectangle 9"/>
          <p:cNvSpPr>
            <a:spLocks noGrp="1" noChangeArrowheads="1"/>
          </p:cNvSpPr>
          <p:nvPr>
            <p:ph type="body" idx="1"/>
          </p:nvPr>
        </p:nvSpPr>
        <p:spPr>
          <a:xfrm>
            <a:off x="385970" y="4636586"/>
            <a:ext cx="6569765" cy="4539473"/>
          </a:xfrm>
          <a:noFill/>
          <a:ln/>
        </p:spPr>
        <p:txBody>
          <a:bodyPr/>
          <a:lstStyle/>
          <a:p>
            <a:pPr>
              <a:buFontTx/>
              <a:buNone/>
            </a:pPr>
            <a:r>
              <a:rPr lang="en-US" sz="1500" dirty="0">
                <a:latin typeface="Constantia" panose="02030602050306030303" pitchFamily="18" charset="0"/>
                <a:ea typeface="Tahoma" pitchFamily="34" charset="0"/>
                <a:cs typeface="Tahoma" pitchFamily="34" charset="0"/>
              </a:rPr>
              <a:t>The Vendor Agreement specifically addresses violations which may have occurred as a result of an inventory audit.  These violations are as follows:
Claiming reimbursement for the sale of an amount of a specific supplemental food item which exceeds the pharmacy’s documented inventory of that supplemental food item for six or more days within the 60-day period.  The six or more days do not have to be consecutive.
Inability to provide records or providing false records is also a violation.
For more information regarding inventory audits, refer to the Vendor Manual.
</a:t>
            </a: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91646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3"/>
            <a:ext cx="6463748" cy="4392549"/>
          </a:xfrm>
        </p:spPr>
        <p:txBody>
          <a:bodyPr/>
          <a:lstStyle/>
          <a:p>
            <a:pPr defTabSz="966294">
              <a:defRPr/>
            </a:pPr>
            <a:r>
              <a:rPr lang="en-US" sz="1500" dirty="0">
                <a:ea typeface="Tahoma" panose="020B0604030504040204" pitchFamily="34" charset="0"/>
                <a:cs typeface="Tahoma" panose="020B0604030504040204"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63</a:t>
            </a:fld>
            <a:endParaRPr lang="en-US" dirty="0"/>
          </a:p>
        </p:txBody>
      </p:sp>
    </p:spTree>
    <p:extLst>
      <p:ext uri="{BB962C8B-B14F-4D97-AF65-F5344CB8AC3E}">
        <p14:creationId xmlns:p14="http://schemas.microsoft.com/office/powerpoint/2010/main" val="2013000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0250"/>
            <a:ext cx="6503988" cy="3659188"/>
          </a:xfrm>
        </p:spPr>
      </p:sp>
      <p:sp>
        <p:nvSpPr>
          <p:cNvPr id="3" name="Notes Placeholder 2"/>
          <p:cNvSpPr>
            <a:spLocks noGrp="1"/>
          </p:cNvSpPr>
          <p:nvPr>
            <p:ph type="body" idx="1"/>
          </p:nvPr>
        </p:nvSpPr>
        <p:spPr>
          <a:xfrm>
            <a:off x="385971" y="4636586"/>
            <a:ext cx="6569765" cy="4539473"/>
          </a:xfrm>
        </p:spPr>
        <p:txBody>
          <a:bodyPr/>
          <a:lstStyle/>
          <a:p>
            <a:r>
              <a:rPr lang="en-US" sz="1500" dirty="0">
                <a:latin typeface="Constantia" panose="02030602050306030303" pitchFamily="18" charset="0"/>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endParaRPr lang="en-US" sz="1500" dirty="0">
              <a:latin typeface="Constantia" panose="02030602050306030303" pitchFamily="18" charset="0"/>
              <a:ea typeface="Tahoma" pitchFamily="34" charset="0"/>
              <a:cs typeface="Tahoma" pitchFamily="34" charset="0"/>
            </a:endParaRPr>
          </a:p>
          <a:p>
            <a:r>
              <a:rPr lang="en-US" sz="1500" dirty="0">
                <a:latin typeface="Constantia" panose="02030602050306030303" pitchFamily="18" charset="0"/>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Please refer to the Vendor Manual for more information on vendor claims.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64</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43232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buFontTx/>
              <a:buNone/>
            </a:pPr>
            <a:r>
              <a:rPr lang="en-US" sz="1500" dirty="0">
                <a:ea typeface="Tahoma" panose="020B0604030504040204" pitchFamily="34" charset="0"/>
                <a:cs typeface="Tahoma" panose="020B0604030504040204" pitchFamily="34" charset="0"/>
              </a:rPr>
              <a:t>The Vendor Agreement specifically addresses violations which may have occurred as a result of an inventory audit.  These violations are as follows:</a:t>
            </a:r>
          </a:p>
          <a:p>
            <a:pPr>
              <a:buFontTx/>
              <a:buNone/>
            </a:pPr>
            <a:endParaRPr lang="en-US" sz="1500" dirty="0">
              <a:ea typeface="Tahoma" panose="020B0604030504040204" pitchFamily="34" charset="0"/>
              <a:cs typeface="Tahoma" panose="020B0604030504040204" pitchFamily="34" charset="0"/>
            </a:endParaRPr>
          </a:p>
          <a:p>
            <a:pPr>
              <a:buFontTx/>
              <a:buNone/>
            </a:pPr>
            <a:r>
              <a:rPr lang="en-US" sz="1500" dirty="0">
                <a:ea typeface="Tahoma" panose="020B0604030504040204" pitchFamily="34" charset="0"/>
                <a:cs typeface="Tahoma" panose="020B0604030504040204" pitchFamily="34" charset="0"/>
              </a:rPr>
              <a:t>1. Claiming reimbursement for the sale of an amount of a specific supplemental food item which exceeds the pharmacy’s documented inventory of that supplemental food item for six or more days within the 60-day period.  The six or more days do not have to be consecutive.</a:t>
            </a:r>
          </a:p>
          <a:p>
            <a:pPr>
              <a:buFontTx/>
              <a:buNone/>
            </a:pPr>
            <a:endParaRPr lang="en-US" sz="1500" dirty="0">
              <a:ea typeface="Tahoma" panose="020B0604030504040204" pitchFamily="34" charset="0"/>
              <a:cs typeface="Tahoma" panose="020B0604030504040204" pitchFamily="34" charset="0"/>
            </a:endParaRPr>
          </a:p>
          <a:p>
            <a:pPr>
              <a:buFontTx/>
              <a:buNone/>
            </a:pPr>
            <a:r>
              <a:rPr lang="en-US" sz="1500" dirty="0">
                <a:ea typeface="Tahoma" panose="020B0604030504040204" pitchFamily="34" charset="0"/>
                <a:cs typeface="Tahoma" panose="020B0604030504040204" pitchFamily="34" charset="0"/>
              </a:rPr>
              <a:t>2. Inability to provide records or providing false records is still a violation.</a:t>
            </a:r>
          </a:p>
          <a:p>
            <a:pPr>
              <a:buFontTx/>
              <a:buNone/>
            </a:pPr>
            <a:endParaRPr lang="en-US" sz="1500" dirty="0">
              <a:ea typeface="Tahoma" panose="020B0604030504040204" pitchFamily="34" charset="0"/>
              <a:cs typeface="Tahoma" panose="020B0604030504040204" pitchFamily="34" charset="0"/>
            </a:endParaRPr>
          </a:p>
          <a:p>
            <a:pPr>
              <a:buFontTx/>
              <a:buNone/>
            </a:pPr>
            <a:r>
              <a:rPr lang="en-US" sz="1500" dirty="0">
                <a:ea typeface="Tahoma" panose="020B0604030504040204" pitchFamily="34" charset="0"/>
                <a:cs typeface="Tahoma" panose="020B0604030504040204" pitchFamily="34" charset="0"/>
              </a:rPr>
              <a:t>For more information regarding inventory audits, refer to the Vendor Manual.</a:t>
            </a: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65</a:t>
            </a:fld>
            <a:endParaRPr lang="en-US" dirty="0"/>
          </a:p>
        </p:txBody>
      </p:sp>
    </p:spTree>
    <p:extLst>
      <p:ext uri="{BB962C8B-B14F-4D97-AF65-F5344CB8AC3E}">
        <p14:creationId xmlns:p14="http://schemas.microsoft.com/office/powerpoint/2010/main" val="23737111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r>
              <a:rPr lang="en-US" sz="1500" dirty="0">
                <a:ea typeface="Tahoma" panose="020B0604030504040204" pitchFamily="34" charset="0"/>
                <a:cs typeface="Tahoma" panose="020B0604030504040204" pitchFamily="34" charset="0"/>
              </a:rPr>
              <a:t>Disqualification from the WIC Program could range from 60 days to permanent, dependent upon the violations committed. Vendors should take note that their status with the WIC Program may impact their status with SNAP (formerly the Food Stamp Program) and vice versa. </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Vendors have the right to appeal a disqualification.</a:t>
            </a: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Photo Credit:  </a:t>
            </a:r>
          </a:p>
          <a:p>
            <a:r>
              <a:rPr lang="en-US" sz="1500" dirty="0">
                <a:ea typeface="Tahoma" panose="020B0604030504040204" pitchFamily="34" charset="0"/>
                <a:cs typeface="Tahoma" panose="020B0604030504040204" pitchFamily="34" charset="0"/>
              </a:rPr>
              <a:t>Monotone Legal Concept_Fotolia_6900937_Subscription_L.jpg</a:t>
            </a:r>
            <a:endParaRPr lang="en-US" sz="13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66</a:t>
            </a:fld>
            <a:endParaRPr lang="en-US" dirty="0"/>
          </a:p>
        </p:txBody>
      </p:sp>
    </p:spTree>
    <p:extLst>
      <p:ext uri="{BB962C8B-B14F-4D97-AF65-F5344CB8AC3E}">
        <p14:creationId xmlns:p14="http://schemas.microsoft.com/office/powerpoint/2010/main" val="129131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485807"/>
            <a:ext cx="6463747" cy="4633668"/>
          </a:xfrm>
        </p:spPr>
        <p:txBody>
          <a:bodyPr/>
          <a:lstStyle/>
          <a:p>
            <a:pPr>
              <a:buFontTx/>
              <a:buNone/>
            </a:pPr>
            <a:r>
              <a:rPr lang="en-US" sz="1500" dirty="0">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
WIC Monitoring includes, but is not limited to:
Review of infant formula invoices and receipts.
Treatment of WIC customers.
Verify vendor is willing to provide exempt infant formula and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within 24 to 48 hours.
Ensure “stand beside” equipment for use in transacting eWIC is accessible (if applicable)
The form used by Local WIC Agency staff during monitoring is in the Vendor Manual. Local WIC Agency staff document these visits. If violations are found, the vendor must take steps to correct them.  The vendor will be monitored again within 21 days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67</a:t>
            </a:fld>
            <a:endParaRPr lang="en-US" dirty="0"/>
          </a:p>
        </p:txBody>
      </p:sp>
    </p:spTree>
    <p:extLst>
      <p:ext uri="{BB962C8B-B14F-4D97-AF65-F5344CB8AC3E}">
        <p14:creationId xmlns:p14="http://schemas.microsoft.com/office/powerpoint/2010/main" val="3067617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40585"/>
            <a:ext cx="6463748" cy="4392216"/>
          </a:xfrm>
          <a:noFill/>
          <a:ln/>
        </p:spPr>
        <p:txBody>
          <a:bodyPr lIns="98408" tIns="49204" rIns="98408" bIns="49204"/>
          <a:lstStyle/>
          <a:p>
            <a:pPr algn="just"/>
            <a:r>
              <a:rPr lang="en-US" sz="1500" dirty="0"/>
              <a:t>We are interested in hearing any concerns and complaints you may have. In the back of the Vendor Manual is a form that you can use to report inappropriate behaviors by WIC customers.  You may also become aware of issues WIC customers had with other vendors. These issues can be reported on the same form.  </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68</a:t>
            </a:fld>
            <a:endParaRPr lang="en-US" dirty="0"/>
          </a:p>
        </p:txBody>
      </p:sp>
    </p:spTree>
    <p:extLst>
      <p:ext uri="{BB962C8B-B14F-4D97-AF65-F5344CB8AC3E}">
        <p14:creationId xmlns:p14="http://schemas.microsoft.com/office/powerpoint/2010/main" val="20112284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517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C7045BC-B37F-43B7-A4F2-FED126CC760A}" type="slidenum">
              <a:rPr lang="en-US" smtClean="0"/>
              <a:pPr/>
              <a:t>7</a:t>
            </a:fld>
            <a:endParaRPr lang="en-US" dirty="0"/>
          </a:p>
        </p:txBody>
      </p:sp>
      <p:sp>
        <p:nvSpPr>
          <p:cNvPr id="105476" name="Rectangle 1026"/>
          <p:cNvSpPr>
            <a:spLocks noGrp="1" noRot="1" noChangeAspect="1" noChangeArrowheads="1" noTextEdit="1"/>
          </p:cNvSpPr>
          <p:nvPr>
            <p:ph type="sldImg"/>
          </p:nvPr>
        </p:nvSpPr>
        <p:spPr>
          <a:xfrm>
            <a:off x="439738" y="733425"/>
            <a:ext cx="6434137" cy="3619500"/>
          </a:xfrm>
          <a:ln/>
        </p:spPr>
      </p:sp>
      <p:sp>
        <p:nvSpPr>
          <p:cNvPr id="105477" name="Rectangle 1027"/>
          <p:cNvSpPr>
            <a:spLocks noGrp="1" noChangeArrowheads="1"/>
          </p:cNvSpPr>
          <p:nvPr>
            <p:ph type="body" idx="1"/>
          </p:nvPr>
        </p:nvSpPr>
        <p:spPr>
          <a:xfrm>
            <a:off x="407506" y="4795841"/>
            <a:ext cx="6498534" cy="4542429"/>
          </a:xfrm>
          <a:noFill/>
          <a:ln/>
        </p:spPr>
        <p:txBody>
          <a:bodyPr lIns="99033" tIns="49516" rIns="99033" bIns="49516">
            <a:normAutofit/>
          </a:bodyPr>
          <a:lstStyle/>
          <a:p>
            <a:pPr eaLnBrk="1" hangingPunct="1"/>
            <a:r>
              <a:rPr lang="en-US" sz="1500" dirty="0"/>
              <a:t>There are two different types of vendors: those under corporate agreement and those that are not. Vendors under corporate agreement have 20 or more pharmacies which are WIC authorized in North Carolina. These pharmacies have a slightly different authorization process than pharmacies that are not under corporate agreement.</a:t>
            </a:r>
          </a:p>
          <a:p>
            <a:pPr eaLnBrk="1" hangingPunct="1"/>
            <a:endParaRPr lang="en-US" sz="1500" dirty="0"/>
          </a:p>
          <a:p>
            <a:pPr eaLnBrk="1" hangingPunct="1"/>
            <a:r>
              <a:rPr lang="en-US" sz="1500" dirty="0"/>
              <a:t>The other type of vendors are those that are not under corporate agreement.</a:t>
            </a:r>
          </a:p>
          <a:p>
            <a:pPr eaLnBrk="1" hangingPunct="1"/>
            <a:endParaRPr lang="en-US" sz="1500" dirty="0"/>
          </a:p>
          <a:p>
            <a:pPr eaLnBrk="1" hangingPunct="1"/>
            <a:r>
              <a:rPr lang="en-US" sz="1500" dirty="0"/>
              <a:t>It is important to remember that pharmacies can be a corporation, but not under corporate agreement with the WIC Program.</a:t>
            </a:r>
          </a:p>
          <a:p>
            <a:pPr eaLnBrk="1" hangingPunct="1"/>
            <a:endParaRPr lang="en-US" dirty="0"/>
          </a:p>
        </p:txBody>
      </p:sp>
    </p:spTree>
    <p:extLst>
      <p:ext uri="{BB962C8B-B14F-4D97-AF65-F5344CB8AC3E}">
        <p14:creationId xmlns:p14="http://schemas.microsoft.com/office/powerpoint/2010/main" val="2236434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review the completion of vendor forms.</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23153620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4388"/>
            <a:ext cx="6463748" cy="4086212"/>
          </a:xfrm>
        </p:spPr>
        <p:txBody>
          <a:bodyPr/>
          <a:lstStyle/>
          <a:p>
            <a:pPr marL="192480">
              <a:tabLst>
                <a:tab pos="1097137" algn="l"/>
              </a:tabLst>
            </a:pPr>
            <a:r>
              <a:rPr lang="en-US" sz="1500" dirty="0">
                <a:ea typeface="Tahoma" panose="020B0604030504040204" pitchFamily="34" charset="0"/>
                <a:cs typeface="Tahoma" panose="020B0604030504040204" pitchFamily="34" charset="0"/>
              </a:rPr>
              <a:t>Let’s move on to the required forms that you need to complete for authorization.
Free-standing pharmacies authorized through corporate vendor agreements must complete:
Application (DHHS 3282) completed through the vendor portal
Verification of Attendance Form
All other free-standing pharmacies must complete:
Free-standing Pharmacy Agreement (DHHS 2768P)
Application (DHHS 3282)</a:t>
            </a:r>
          </a:p>
          <a:p>
            <a:pPr marL="192480">
              <a:tabLst>
                <a:tab pos="1097137" algn="l"/>
              </a:tabLst>
            </a:pPr>
            <a:r>
              <a:rPr lang="en-US" sz="1500" dirty="0">
                <a:ea typeface="Tahoma" panose="020B0604030504040204" pitchFamily="34" charset="0"/>
                <a:cs typeface="Tahoma" panose="020B0604030504040204" pitchFamily="34" charset="0"/>
              </a:rPr>
              <a:t>WIC Price List for Free-standing Pharmacies (DHHS 2766P)
Cost Containment Exemption form for Pharmacies
Verification of Attendance Form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71</a:t>
            </a:fld>
            <a:endParaRPr lang="en-US" dirty="0"/>
          </a:p>
        </p:txBody>
      </p:sp>
    </p:spTree>
    <p:extLst>
      <p:ext uri="{BB962C8B-B14F-4D97-AF65-F5344CB8AC3E}">
        <p14:creationId xmlns:p14="http://schemas.microsoft.com/office/powerpoint/2010/main" val="15697662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All printed forms must be completed in ink, DocuSign forms, typed.  Do not use pencil, correction fluid or tape or gel pens. If you make an error, mark one line through it, initial it and write in the correct information. Remember, do not fold or staple paperwork. Samples of forms and instructions for completing each can be found in your Vendor Manual.</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Remember, all forms should be complete and accurate. If you have questions, please ask.</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72</a:t>
            </a:fld>
            <a:endParaRPr lang="en-US" dirty="0"/>
          </a:p>
        </p:txBody>
      </p:sp>
    </p:spTree>
    <p:extLst>
      <p:ext uri="{BB962C8B-B14F-4D97-AF65-F5344CB8AC3E}">
        <p14:creationId xmlns:p14="http://schemas.microsoft.com/office/powerpoint/2010/main" val="324246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from the State Agency via DocuSign. This is a general idea of what the email will look like once received. You will click on the Review Documents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73</a:t>
            </a:fld>
            <a:endParaRPr lang="en-US"/>
          </a:p>
        </p:txBody>
      </p:sp>
    </p:spTree>
    <p:extLst>
      <p:ext uri="{BB962C8B-B14F-4D97-AF65-F5344CB8AC3E}">
        <p14:creationId xmlns:p14="http://schemas.microsoft.com/office/powerpoint/2010/main" val="590231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clicked on Review Documents, this screen will open. You will click the continue button to review and complete the reauthorization documents.</a:t>
            </a:r>
          </a:p>
        </p:txBody>
      </p:sp>
      <p:sp>
        <p:nvSpPr>
          <p:cNvPr id="4" name="Slide Number Placeholder 3"/>
          <p:cNvSpPr>
            <a:spLocks noGrp="1"/>
          </p:cNvSpPr>
          <p:nvPr>
            <p:ph type="sldNum" sz="quarter" idx="5"/>
          </p:nvPr>
        </p:nvSpPr>
        <p:spPr/>
        <p:txBody>
          <a:bodyPr/>
          <a:lstStyle/>
          <a:p>
            <a:fld id="{26E3A1FA-8E35-4319-B52D-F8125B70DEE7}" type="slidenum">
              <a:rPr lang="en-US" smtClean="0"/>
              <a:t>74</a:t>
            </a:fld>
            <a:endParaRPr lang="en-US"/>
          </a:p>
        </p:txBody>
      </p:sp>
    </p:spTree>
    <p:extLst>
      <p:ext uri="{BB962C8B-B14F-4D97-AF65-F5344CB8AC3E}">
        <p14:creationId xmlns:p14="http://schemas.microsoft.com/office/powerpoint/2010/main" val="42704272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483306">
              <a:buFont typeface="Arial" panose="020B0604020202020204" pitchFamily="34" charset="0"/>
              <a:buChar char="•"/>
            </a:pPr>
            <a:r>
              <a:rPr lang="en-US" dirty="0">
                <a:latin typeface="+mj-lt"/>
                <a:cs typeface="Calibri" panose="020F0502020204030204" pitchFamily="34" charset="0"/>
              </a:rPr>
              <a:t>Red boxes will appear on the fields required for vendor completion. </a:t>
            </a:r>
          </a:p>
          <a:p>
            <a:pPr marL="966612" lvl="1" indent="-483306">
              <a:buFont typeface="Arial" panose="020B0604020202020204" pitchFamily="34" charset="0"/>
              <a:buChar char="•"/>
            </a:pPr>
            <a:r>
              <a:rPr lang="en-US" b="1" dirty="0">
                <a:latin typeface="+mj-lt"/>
                <a:cs typeface="Calibri" panose="020F0502020204030204" pitchFamily="34" charset="0"/>
              </a:rPr>
              <a:t>NOTE: </a:t>
            </a:r>
            <a:r>
              <a:rPr lang="en-US" dirty="0">
                <a:latin typeface="+mj-lt"/>
                <a:cs typeface="Calibri" panose="020F0502020204030204" pitchFamily="34" charset="0"/>
              </a:rPr>
              <a:t>Vendors cannot enter information in fields designated for anyone other than vendors</a:t>
            </a:r>
          </a:p>
        </p:txBody>
      </p:sp>
      <p:sp>
        <p:nvSpPr>
          <p:cNvPr id="4" name="Slide Number Placeholder 3"/>
          <p:cNvSpPr>
            <a:spLocks noGrp="1"/>
          </p:cNvSpPr>
          <p:nvPr>
            <p:ph type="sldNum" sz="quarter" idx="5"/>
          </p:nvPr>
        </p:nvSpPr>
        <p:spPr/>
        <p:txBody>
          <a:bodyPr/>
          <a:lstStyle/>
          <a:p>
            <a:fld id="{26E3A1FA-8E35-4319-B52D-F8125B70DEE7}" type="slidenum">
              <a:rPr lang="en-US" smtClean="0"/>
              <a:t>75</a:t>
            </a:fld>
            <a:endParaRPr lang="en-US"/>
          </a:p>
        </p:txBody>
      </p:sp>
    </p:spTree>
    <p:extLst>
      <p:ext uri="{BB962C8B-B14F-4D97-AF65-F5344CB8AC3E}">
        <p14:creationId xmlns:p14="http://schemas.microsoft.com/office/powerpoint/2010/main" val="32757221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click on the Sign button, the adopt your signature screen will appear.  You have the option to type your name and initials and change the style to look more like their handwritten signature. There is also an option to draw or “write” your signature by selecting the draw tab and using the mouse. Lastly, you have the option to upload a clear picture of your signature for use although, the first option may be best.</a:t>
            </a:r>
          </a:p>
          <a:p>
            <a:endParaRPr lang="en-US" dirty="0"/>
          </a:p>
          <a:p>
            <a:r>
              <a:rPr lang="en-US" dirty="0"/>
              <a:t>Once you’ve completed your signature and initials, click the adopt and sign button. Your signature will then appear in the space designated Sign.</a:t>
            </a:r>
          </a:p>
        </p:txBody>
      </p:sp>
      <p:sp>
        <p:nvSpPr>
          <p:cNvPr id="4" name="Slide Number Placeholder 3"/>
          <p:cNvSpPr>
            <a:spLocks noGrp="1"/>
          </p:cNvSpPr>
          <p:nvPr>
            <p:ph type="sldNum" sz="quarter" idx="5"/>
          </p:nvPr>
        </p:nvSpPr>
        <p:spPr/>
        <p:txBody>
          <a:bodyPr/>
          <a:lstStyle/>
          <a:p>
            <a:fld id="{26E3A1FA-8E35-4319-B52D-F8125B70DEE7}" type="slidenum">
              <a:rPr lang="en-US" smtClean="0"/>
              <a:t>76</a:t>
            </a:fld>
            <a:endParaRPr lang="en-US"/>
          </a:p>
        </p:txBody>
      </p:sp>
    </p:spTree>
    <p:extLst>
      <p:ext uri="{BB962C8B-B14F-4D97-AF65-F5344CB8AC3E}">
        <p14:creationId xmlns:p14="http://schemas.microsoft.com/office/powerpoint/2010/main" val="29033774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signature and initials have been adopted, when the vendor clicks any space labeled sign or initial, the adopted signature will appear.</a:t>
            </a:r>
          </a:p>
        </p:txBody>
      </p:sp>
      <p:sp>
        <p:nvSpPr>
          <p:cNvPr id="4" name="Slide Number Placeholder 3"/>
          <p:cNvSpPr>
            <a:spLocks noGrp="1"/>
          </p:cNvSpPr>
          <p:nvPr>
            <p:ph type="sldNum" sz="quarter" idx="5"/>
          </p:nvPr>
        </p:nvSpPr>
        <p:spPr/>
        <p:txBody>
          <a:bodyPr/>
          <a:lstStyle/>
          <a:p>
            <a:fld id="{26E3A1FA-8E35-4319-B52D-F8125B70DEE7}" type="slidenum">
              <a:rPr lang="en-US" smtClean="0"/>
              <a:t>77</a:t>
            </a:fld>
            <a:endParaRPr lang="en-US"/>
          </a:p>
        </p:txBody>
      </p:sp>
    </p:spTree>
    <p:extLst>
      <p:ext uri="{BB962C8B-B14F-4D97-AF65-F5344CB8AC3E}">
        <p14:creationId xmlns:p14="http://schemas.microsoft.com/office/powerpoint/2010/main" val="23693162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fields that will only trigger once specific fields have been clicked. The blue arrow at question 13 shows that the check box for Integrated has been checked. Due to this, the sub questions and corresponding fields have now been highlighted. The value-added reseller is not highlighted in red because this is an optional field, as you see, the value-added reseller only needs to be answered if applicable.</a:t>
            </a:r>
          </a:p>
          <a:p>
            <a:endParaRPr lang="en-US" dirty="0"/>
          </a:p>
          <a:p>
            <a:r>
              <a:rPr lang="en-US" dirty="0"/>
              <a:t>The green arrow at question 14 shows a drop down option. This is to ensure vendors only choose state approved sources. The same is available for question 15.</a:t>
            </a:r>
          </a:p>
        </p:txBody>
      </p:sp>
      <p:sp>
        <p:nvSpPr>
          <p:cNvPr id="4" name="Slide Number Placeholder 3"/>
          <p:cNvSpPr>
            <a:spLocks noGrp="1"/>
          </p:cNvSpPr>
          <p:nvPr>
            <p:ph type="sldNum" sz="quarter" idx="5"/>
          </p:nvPr>
        </p:nvSpPr>
        <p:spPr/>
        <p:txBody>
          <a:bodyPr/>
          <a:lstStyle/>
          <a:p>
            <a:fld id="{26E3A1FA-8E35-4319-B52D-F8125B70DEE7}" type="slidenum">
              <a:rPr lang="en-US" smtClean="0"/>
              <a:t>78</a:t>
            </a:fld>
            <a:endParaRPr lang="en-US"/>
          </a:p>
        </p:txBody>
      </p:sp>
    </p:spTree>
    <p:extLst>
      <p:ext uri="{BB962C8B-B14F-4D97-AF65-F5344CB8AC3E}">
        <p14:creationId xmlns:p14="http://schemas.microsoft.com/office/powerpoint/2010/main" val="40245884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gone through all documents and completed all required fields, you will be able to click the “Finish”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79</a:t>
            </a:fld>
            <a:endParaRPr lang="en-US"/>
          </a:p>
        </p:txBody>
      </p:sp>
    </p:spTree>
    <p:extLst>
      <p:ext uri="{BB962C8B-B14F-4D97-AF65-F5344CB8AC3E}">
        <p14:creationId xmlns:p14="http://schemas.microsoft.com/office/powerpoint/2010/main" val="363229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Before we review the steps to authorization, let’s discuss the definition of a free-standing pharmacy. A free-standing pharmacy is a pharmacy that does not operate within a retail store. This includes free-standing pharmacies that are part of a chain of free-standing pharmacies or under a WIC Program corporate vendor agreement. Pharmacies that are located within a retail establishment, such as a retail chain store, are not included in this category. Such pharmacies shall be authorized as part of the retail chain store and will not be authorized independently.  </a:t>
            </a:r>
          </a:p>
          <a:p>
            <a:pPr algn="just">
              <a:tabLst>
                <a:tab pos="1097137" algn="l"/>
              </a:tabLst>
            </a:pPr>
            <a:r>
              <a:rPr lang="en-US" sz="1500" dirty="0">
                <a:ea typeface="Tahoma" panose="020B0604030504040204" pitchFamily="34" charset="0"/>
                <a:cs typeface="Tahoma" panose="020B0604030504040204" pitchFamily="34" charset="0"/>
              </a:rPr>
              <a:t>	</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a:t>
            </a:fld>
            <a:endParaRPr lang="en-US" dirty="0"/>
          </a:p>
        </p:txBody>
      </p:sp>
    </p:spTree>
    <p:extLst>
      <p:ext uri="{BB962C8B-B14F-4D97-AF65-F5344CB8AC3E}">
        <p14:creationId xmlns:p14="http://schemas.microsoft.com/office/powerpoint/2010/main" val="303787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complete your required fields and click finish, this screen may appear. You can select No Thanks, all parties will receive a copy once all parties involved have signed. </a:t>
            </a:r>
          </a:p>
          <a:p>
            <a:endParaRPr lang="en-US" dirty="0"/>
          </a:p>
          <a:p>
            <a:r>
              <a:rPr lang="en-US" dirty="0"/>
              <a:t>You will still need to monitor your emails as Solutran will contact you through email. How long the process to certification takes, depends on your responding to Solutran in a </a:t>
            </a:r>
            <a:r>
              <a:rPr lang="en-US"/>
              <a:t>timely manner.</a:t>
            </a:r>
            <a:endParaRPr lang="en-US" dirty="0"/>
          </a:p>
          <a:p>
            <a:endParaRPr lang="en-US" dirty="0"/>
          </a:p>
        </p:txBody>
      </p:sp>
      <p:sp>
        <p:nvSpPr>
          <p:cNvPr id="4" name="Slide Number Placeholder 3"/>
          <p:cNvSpPr>
            <a:spLocks noGrp="1"/>
          </p:cNvSpPr>
          <p:nvPr>
            <p:ph type="sldNum" sz="quarter" idx="5"/>
          </p:nvPr>
        </p:nvSpPr>
        <p:spPr/>
        <p:txBody>
          <a:bodyPr/>
          <a:lstStyle/>
          <a:p>
            <a:fld id="{26E3A1FA-8E35-4319-B52D-F8125B70DEE7}" type="slidenum">
              <a:rPr lang="en-US" smtClean="0"/>
              <a:t>80</a:t>
            </a:fld>
            <a:endParaRPr lang="en-US"/>
          </a:p>
        </p:txBody>
      </p:sp>
    </p:spTree>
    <p:extLst>
      <p:ext uri="{BB962C8B-B14F-4D97-AF65-F5344CB8AC3E}">
        <p14:creationId xmlns:p14="http://schemas.microsoft.com/office/powerpoint/2010/main" val="8714840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7" cy="4392549"/>
          </a:xfrm>
        </p:spPr>
        <p:txBody>
          <a:bodyPr/>
          <a:lstStyle/>
          <a:p>
            <a:r>
              <a:rPr lang="en-US" sz="1500" dirty="0">
                <a:ea typeface="Tahoma" panose="020B0604030504040204" pitchFamily="34" charset="0"/>
                <a:cs typeface="Tahoma" panose="020B0604030504040204" pitchFamily="34" charset="0"/>
              </a:rPr>
              <a:t>All vendor applicants must complete this form.</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The pharmacy owner or officer should complete and sign this form.</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Do not leave blanks, do not </a:t>
            </a:r>
            <a:r>
              <a:rPr lang="en-US" sz="1500" dirty="0" err="1">
                <a:ea typeface="Tahoma" panose="020B0604030504040204" pitchFamily="34" charset="0"/>
                <a:cs typeface="Tahoma" panose="020B0604030504040204" pitchFamily="34" charset="0"/>
              </a:rPr>
              <a:t>type“same</a:t>
            </a:r>
            <a:r>
              <a:rPr lang="en-US" sz="1500" dirty="0">
                <a:ea typeface="Tahoma" panose="020B0604030504040204" pitchFamily="34" charset="0"/>
                <a:cs typeface="Tahoma" panose="020B0604030504040204" pitchFamily="34" charset="0"/>
              </a:rPr>
              <a:t> as above”.</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Take out your copy of this form so that you can follow along as I point out some items to assist you in completing this.</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At the top of each page is a place to write in the pharmacy name. Make sure that the name is listed the same way on all pages and is consistent between forms.</a:t>
            </a: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Note to speaker: All questions on application should be reviewed!</a:t>
            </a:r>
            <a:endParaRPr lang="en-US" sz="1500" b="1" dirty="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81</a:t>
            </a:fld>
            <a:endParaRPr lang="en-US" dirty="0"/>
          </a:p>
        </p:txBody>
      </p:sp>
    </p:spTree>
    <p:extLst>
      <p:ext uri="{BB962C8B-B14F-4D97-AF65-F5344CB8AC3E}">
        <p14:creationId xmlns:p14="http://schemas.microsoft.com/office/powerpoint/2010/main" val="42176203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8"/>
          <p:cNvSpPr>
            <a:spLocks noGrp="1" noRot="1" noChangeAspect="1" noChangeArrowheads="1" noTextEdit="1"/>
          </p:cNvSpPr>
          <p:nvPr>
            <p:ph type="sldImg"/>
          </p:nvPr>
        </p:nvSpPr>
        <p:spPr>
          <a:ln/>
        </p:spPr>
      </p:sp>
      <p:sp>
        <p:nvSpPr>
          <p:cNvPr id="250884" name="Rectangle 9"/>
          <p:cNvSpPr>
            <a:spLocks noGrp="1" noChangeArrowheads="1"/>
          </p:cNvSpPr>
          <p:nvPr>
            <p:ph type="body" idx="1"/>
          </p:nvPr>
        </p:nvSpPr>
        <p:spPr>
          <a:xfrm>
            <a:off x="433678" y="4559258"/>
            <a:ext cx="6455797" cy="4805847"/>
          </a:xfrm>
          <a:noFill/>
          <a:ln/>
        </p:spPr>
        <p:txBody>
          <a:bodyPr/>
          <a:lstStyle/>
          <a:p>
            <a:pPr algn="just">
              <a:buFontTx/>
              <a:buNone/>
            </a:pPr>
            <a:r>
              <a:rPr lang="en-US" sz="1500" dirty="0"/>
              <a:t>A few notes about specific questions….
Question #’s 1-2: this is for the pharmacy mailing address, physical address 
Question 3 – Check whether the pharmacy has internet access. Answer yes or no
Question 4 – Provide email address, if pharmacy has one. An email address will be needed in the future for vendor-related notifications.
Question 5 - SNAP – (Not applicable for Free-standing pharmacies)
Question 6 - Provide your pharmacy’s Federal Tax ID number
Question 7 - Only one (1) block must be checked. Classification must be consistent with the Vendor Agreement. Check appropriate block that applies to pharmacy's setup. 
Refer to list below of pharmacy classifications with brief definitions to help decide what classification the pharmacy falls under.</a:t>
            </a:r>
          </a:p>
        </p:txBody>
      </p:sp>
      <p:sp>
        <p:nvSpPr>
          <p:cNvPr id="2" name="Slide Number Placeholder 1"/>
          <p:cNvSpPr>
            <a:spLocks noGrp="1"/>
          </p:cNvSpPr>
          <p:nvPr>
            <p:ph type="sldNum" sz="quarter" idx="10"/>
          </p:nvPr>
        </p:nvSpPr>
        <p:spPr/>
        <p:txBody>
          <a:bodyPr/>
          <a:lstStyle/>
          <a:p>
            <a:fld id="{277FD931-451E-4B36-ABA2-042D5FD0E452}" type="slidenum">
              <a:rPr lang="en-US" smtClean="0"/>
              <a:t>82</a:t>
            </a:fld>
            <a:endParaRPr lang="en-US" dirty="0"/>
          </a:p>
        </p:txBody>
      </p:sp>
    </p:spTree>
    <p:extLst>
      <p:ext uri="{BB962C8B-B14F-4D97-AF65-F5344CB8AC3E}">
        <p14:creationId xmlns:p14="http://schemas.microsoft.com/office/powerpoint/2010/main" val="20374565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8"/>
          <p:cNvSpPr>
            <a:spLocks noGrp="1" noRot="1" noChangeAspect="1" noChangeArrowheads="1" noTextEdit="1"/>
          </p:cNvSpPr>
          <p:nvPr>
            <p:ph type="sldImg"/>
          </p:nvPr>
        </p:nvSpPr>
        <p:spPr>
          <a:xfrm>
            <a:off x="458788" y="304800"/>
            <a:ext cx="6397625" cy="3600450"/>
          </a:xfrm>
          <a:ln/>
        </p:spPr>
      </p:sp>
      <p:sp>
        <p:nvSpPr>
          <p:cNvPr id="252932" name="Rectangle 9"/>
          <p:cNvSpPr>
            <a:spLocks noGrp="1" noChangeArrowheads="1"/>
          </p:cNvSpPr>
          <p:nvPr>
            <p:ph type="body" idx="1"/>
          </p:nvPr>
        </p:nvSpPr>
        <p:spPr>
          <a:xfrm>
            <a:off x="228601" y="4038600"/>
            <a:ext cx="6781800" cy="5410200"/>
          </a:xfrm>
          <a:noFill/>
          <a:ln/>
        </p:spPr>
        <p:txBody>
          <a:bodyPr>
            <a:noAutofit/>
          </a:bodyPr>
          <a:lstStyle/>
          <a:p>
            <a:pPr algn="just"/>
            <a:r>
              <a:rPr lang="en-US" sz="1400" dirty="0"/>
              <a:t>Question 8 - Check only one (1) type of ownership. Use the one most appropriate. Example: If two people own a business and the pharmacy is incorporated or an LLC, the type of pharmacy is corporation or LLC even though there is a partnership formed. Provide the name, physical address and phone number of the corporation or LLC the pharmacy is registered under.
Question 9 - Provide all the hours that the pharmacy is open for business. Circle AM or PM for opening and closing times. Remember that 12PM is noon and 12AM is midnight.
Question 10 – Amount of pharmacy’s Annual SNAP Sales: Provide the yearly dollar amount of SNAP sales. If this is a new pharmacy, projected sales must be given based on the business conducted prior to purchase.
Question 11 - Annual Food Sales: Provide the yearly dollar amount of food sales only. If this is a new pharmacy, projected sales must be given based on the business conducted prior to purchase.
Question 12 – Provide the total number of cash registers in the pharmacy
Question 13 – Check Yes or No to indicate whether pharmacy is eWIC capable or not. . Check your Point of Sale system type as either Integrated or Stand-beside. If integrated, provide the name of your Third-Party Processor and if applicable, Value-added Reseller.
</a:t>
            </a:r>
          </a:p>
        </p:txBody>
      </p:sp>
      <p:sp>
        <p:nvSpPr>
          <p:cNvPr id="2" name="Slide Number Placeholder 1"/>
          <p:cNvSpPr>
            <a:spLocks noGrp="1"/>
          </p:cNvSpPr>
          <p:nvPr>
            <p:ph type="sldNum" sz="quarter" idx="10"/>
          </p:nvPr>
        </p:nvSpPr>
        <p:spPr/>
        <p:txBody>
          <a:bodyPr/>
          <a:lstStyle/>
          <a:p>
            <a:fld id="{277FD931-451E-4B36-ABA2-042D5FD0E452}" type="slidenum">
              <a:rPr lang="en-US" smtClean="0"/>
              <a:t>83</a:t>
            </a:fld>
            <a:endParaRPr lang="en-US" dirty="0"/>
          </a:p>
        </p:txBody>
      </p:sp>
    </p:spTree>
    <p:extLst>
      <p:ext uri="{BB962C8B-B14F-4D97-AF65-F5344CB8AC3E}">
        <p14:creationId xmlns:p14="http://schemas.microsoft.com/office/powerpoint/2010/main" val="1048054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8"/>
          <p:cNvSpPr>
            <a:spLocks noGrp="1" noRot="1" noChangeAspect="1" noChangeArrowheads="1" noTextEdit="1"/>
          </p:cNvSpPr>
          <p:nvPr>
            <p:ph type="sldImg"/>
          </p:nvPr>
        </p:nvSpPr>
        <p:spPr>
          <a:xfrm>
            <a:off x="458788" y="393700"/>
            <a:ext cx="6397625" cy="3600450"/>
          </a:xfrm>
          <a:ln/>
        </p:spPr>
      </p:sp>
      <p:sp>
        <p:nvSpPr>
          <p:cNvPr id="251908" name="Rectangle 9"/>
          <p:cNvSpPr>
            <a:spLocks noGrp="1" noChangeArrowheads="1"/>
          </p:cNvSpPr>
          <p:nvPr>
            <p:ph type="body" idx="1"/>
          </p:nvPr>
        </p:nvSpPr>
        <p:spPr>
          <a:xfrm>
            <a:off x="425727" y="4139979"/>
            <a:ext cx="6463748" cy="4242021"/>
          </a:xfrm>
          <a:noFill/>
          <a:ln/>
        </p:spPr>
        <p:txBody>
          <a:bodyPr/>
          <a:lstStyle/>
          <a:p>
            <a:r>
              <a:rPr lang="en-US" sz="1500" dirty="0"/>
              <a:t>Question 14 – Provide the name of source(s) for all infant formulas (Refer to list of approved sources)</a:t>
            </a:r>
          </a:p>
          <a:p>
            <a:endParaRPr lang="en-US" sz="1500" dirty="0"/>
          </a:p>
          <a:p>
            <a:r>
              <a:rPr lang="en-US" sz="1500" dirty="0"/>
              <a:t>Question 15 - Provide the name of supplier(s) for all WIC approved foods</a:t>
            </a:r>
          </a:p>
          <a:p>
            <a:endParaRPr lang="en-US" sz="1500" dirty="0"/>
          </a:p>
          <a:p>
            <a:r>
              <a:rPr lang="en-US" sz="1500" dirty="0"/>
              <a:t>Question 16 – Check whether the pharmacy expects to derive more than fifty-percent of the pharmacy’s annual revenue from the sale of food items through WIC transactions. Answer yes or no</a:t>
            </a:r>
          </a:p>
          <a:p>
            <a:endParaRPr lang="en-US" sz="1500" dirty="0"/>
          </a:p>
          <a:p>
            <a:r>
              <a:rPr lang="en-US" sz="1500" dirty="0"/>
              <a:t>Question 17 – Check whether you own a WIC authorized pharmacy where the WIC sales are above 50% of the total annual food sales. Answer yes or no</a:t>
            </a:r>
          </a:p>
          <a:p>
            <a:endParaRPr lang="en-US" sz="1500" dirty="0"/>
          </a:p>
          <a:p>
            <a:r>
              <a:rPr lang="en-US" sz="1500" dirty="0"/>
              <a:t>Question 18 - Record what percent of food sales is expected to be from WIC sales, SNAP sales, cash sales, and credit/debit. These should all total up to 100%. (no decimals)</a:t>
            </a:r>
          </a:p>
          <a:p>
            <a:endParaRPr lang="en-US" sz="1500" dirty="0"/>
          </a:p>
          <a:p>
            <a:r>
              <a:rPr lang="en-US" sz="1500" dirty="0"/>
              <a:t>Question 19 – Check whether WIC authorization is required in order for the pharmacy to open for business. Answer yes or no</a:t>
            </a:r>
          </a:p>
          <a:p>
            <a:endParaRPr lang="en-US" sz="1500" dirty="0"/>
          </a:p>
          <a:p>
            <a:pPr algn="just"/>
            <a:endParaRPr lang="en-US" sz="800" dirty="0"/>
          </a:p>
        </p:txBody>
      </p:sp>
      <p:sp>
        <p:nvSpPr>
          <p:cNvPr id="2" name="Slide Number Placeholder 1"/>
          <p:cNvSpPr>
            <a:spLocks noGrp="1"/>
          </p:cNvSpPr>
          <p:nvPr>
            <p:ph type="sldNum" sz="quarter" idx="10"/>
          </p:nvPr>
        </p:nvSpPr>
        <p:spPr/>
        <p:txBody>
          <a:bodyPr/>
          <a:lstStyle/>
          <a:p>
            <a:fld id="{277FD931-451E-4B36-ABA2-042D5FD0E452}" type="slidenum">
              <a:rPr lang="en-US" smtClean="0"/>
              <a:t>84</a:t>
            </a:fld>
            <a:endParaRPr lang="en-US" dirty="0"/>
          </a:p>
        </p:txBody>
      </p:sp>
    </p:spTree>
    <p:extLst>
      <p:ext uri="{BB962C8B-B14F-4D97-AF65-F5344CB8AC3E}">
        <p14:creationId xmlns:p14="http://schemas.microsoft.com/office/powerpoint/2010/main" val="4171648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73894"/>
            <a:ext cx="6463748" cy="4822506"/>
          </a:xfrm>
        </p:spPr>
        <p:txBody>
          <a:bodyPr>
            <a:noAutofit/>
          </a:bodyPr>
          <a:lstStyle/>
          <a:p>
            <a:pPr algn="just"/>
            <a:r>
              <a:rPr lang="en-US" sz="1500" dirty="0"/>
              <a:t>Question 20 – Check whether there are inventory invoices available for food items purchased and currently stocked in your pharmacy. Answer yes or no.</a:t>
            </a:r>
          </a:p>
          <a:p>
            <a:pPr algn="just"/>
            <a:endParaRPr lang="en-US" sz="1500" dirty="0"/>
          </a:p>
          <a:p>
            <a:pPr algn="just"/>
            <a:r>
              <a:rPr lang="en-US" sz="1500" dirty="0"/>
              <a:t>Question 21 – If the answer is yes, document how many months of inventory invoices that are available.</a:t>
            </a:r>
          </a:p>
          <a:p>
            <a:pPr algn="just"/>
            <a:endParaRPr lang="en-US" sz="1500" dirty="0"/>
          </a:p>
          <a:p>
            <a:pPr algn="just"/>
            <a:r>
              <a:rPr lang="en-US" sz="1500" dirty="0"/>
              <a:t>Question 22 – Minimum inventory is not applicable to pharmacies</a:t>
            </a:r>
          </a:p>
          <a:p>
            <a:pPr algn="just"/>
            <a:endParaRPr lang="en-US" sz="1500" dirty="0"/>
          </a:p>
          <a:p>
            <a:pPr algn="just"/>
            <a:r>
              <a:rPr lang="en-US" sz="1500" dirty="0"/>
              <a:t>Question 23 – Check all blocks that apply to what contents are sold in the pharmacy.</a:t>
            </a:r>
          </a:p>
          <a:p>
            <a:pPr algn="just"/>
            <a:endParaRPr lang="en-US" sz="1500" dirty="0"/>
          </a:p>
          <a:p>
            <a:pPr algn="just"/>
            <a:r>
              <a:rPr lang="en-US" sz="1500" dirty="0"/>
              <a:t>Question 24 - Circle title of courtesy (Mr., Mrs., Ms.) for pharmacy manager. The full name (first, middle, and last) of pharmacy manager is required. Do not use initials. Document if there is no middle name by writing “NMN”.</a:t>
            </a:r>
          </a:p>
          <a:p>
            <a:pPr algn="just"/>
            <a:endParaRPr lang="en-US" sz="1500" dirty="0"/>
          </a:p>
          <a:p>
            <a:pPr algn="just"/>
            <a:r>
              <a:rPr lang="en-US" sz="1500" dirty="0"/>
              <a:t>Question 25 – Check whether the pharmacy manager is the primary contact person for the pharmacy. If no is checked, the owner will be listed as primary contact. Answer yes or no.</a:t>
            </a:r>
          </a:p>
          <a:p>
            <a:pPr algn="just" defTabSz="973798">
              <a:defRPr/>
            </a:pPr>
            <a:endParaRPr lang="en-US" b="1" dirty="0"/>
          </a:p>
        </p:txBody>
      </p:sp>
      <p:sp>
        <p:nvSpPr>
          <p:cNvPr id="4" name="Slide Number Placeholder 3"/>
          <p:cNvSpPr>
            <a:spLocks noGrp="1"/>
          </p:cNvSpPr>
          <p:nvPr>
            <p:ph type="sldNum" sz="quarter" idx="10"/>
          </p:nvPr>
        </p:nvSpPr>
        <p:spPr/>
        <p:txBody>
          <a:bodyPr/>
          <a:lstStyle/>
          <a:p>
            <a:fld id="{277FD931-451E-4B36-ABA2-042D5FD0E452}" type="slidenum">
              <a:rPr lang="en-US" smtClean="0"/>
              <a:t>85</a:t>
            </a:fld>
            <a:endParaRPr lang="en-US" dirty="0"/>
          </a:p>
        </p:txBody>
      </p:sp>
    </p:spTree>
    <p:extLst>
      <p:ext uri="{BB962C8B-B14F-4D97-AF65-F5344CB8AC3E}">
        <p14:creationId xmlns:p14="http://schemas.microsoft.com/office/powerpoint/2010/main" val="845925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228600"/>
            <a:ext cx="6018213" cy="3386138"/>
          </a:xfrm>
        </p:spPr>
      </p:sp>
      <p:sp>
        <p:nvSpPr>
          <p:cNvPr id="3" name="Notes Placeholder 2"/>
          <p:cNvSpPr>
            <a:spLocks noGrp="1"/>
          </p:cNvSpPr>
          <p:nvPr>
            <p:ph type="body" idx="1"/>
          </p:nvPr>
        </p:nvSpPr>
        <p:spPr>
          <a:xfrm>
            <a:off x="113506" y="3654736"/>
            <a:ext cx="7086599" cy="5879218"/>
          </a:xfrm>
        </p:spPr>
        <p:txBody>
          <a:bodyPr/>
          <a:lstStyle/>
          <a:p>
            <a:pPr defTabSz="973798">
              <a:defRPr/>
            </a:pPr>
            <a:r>
              <a:rPr lang="en-US" sz="1200" dirty="0"/>
              <a:t>Questions 26 thru 35 pertain to business integrity. Do not leave any unanswered and always provide explanations and dates for any “Yes” responses.</a:t>
            </a:r>
          </a:p>
          <a:p>
            <a:pPr defTabSz="973798">
              <a:defRPr/>
            </a:pPr>
            <a:r>
              <a:rPr lang="en-US" sz="1200" dirty="0"/>
              <a:t>Question 26 - Check only one (1) block. If "yes" is checked, a detailed explanation is required from pharmacy manager with dates of occurrence.</a:t>
            </a:r>
          </a:p>
          <a:p>
            <a:pPr defTabSz="973798">
              <a:defRPr/>
            </a:pPr>
            <a:endParaRPr lang="en-US" sz="1200" dirty="0"/>
          </a:p>
          <a:p>
            <a:pPr defTabSz="973798">
              <a:defRPr/>
            </a:pPr>
            <a:r>
              <a:rPr lang="en-US" sz="1200" dirty="0"/>
              <a:t>Question 27 - Provide how many years and months the pharmacy has been in business at the present site. If the pharmacy has been in business less than a month, provide the date the pharmacy opened for business.</a:t>
            </a:r>
          </a:p>
          <a:p>
            <a:pPr defTabSz="973798">
              <a:defRPr/>
            </a:pPr>
            <a:endParaRPr lang="en-US" sz="1200" dirty="0"/>
          </a:p>
          <a:p>
            <a:pPr defTabSz="973798">
              <a:defRPr/>
            </a:pPr>
            <a:r>
              <a:rPr lang="en-US" sz="1200" dirty="0"/>
              <a:t>Question 28 - Check only one (1) block. If "yes" is checked, provide the old name and address of the pharmacy.</a:t>
            </a:r>
          </a:p>
          <a:p>
            <a:pPr defTabSz="973798">
              <a:defRPr/>
            </a:pPr>
            <a:endParaRPr lang="en-US" sz="1200" dirty="0"/>
          </a:p>
          <a:p>
            <a:pPr defTabSz="973798">
              <a:defRPr/>
            </a:pPr>
            <a:r>
              <a:rPr lang="en-US" sz="1200" dirty="0"/>
              <a:t>Question 29 - Check only one (1) block. If "yes" is checked, a detailed explanation, including what WIC incident occurred with dates of occurrence, is required.</a:t>
            </a:r>
          </a:p>
          <a:p>
            <a:pPr defTabSz="973798">
              <a:defRPr/>
            </a:pPr>
            <a:endParaRPr lang="en-US" sz="1200" dirty="0"/>
          </a:p>
          <a:p>
            <a:pPr defTabSz="973798">
              <a:defRPr/>
            </a:pPr>
            <a:r>
              <a:rPr lang="en-US" sz="1200" dirty="0"/>
              <a:t>Question 30- Check only one (1) block. If "yes" is checked, a detailed explanation, with dates of occurrence, is required.</a:t>
            </a:r>
          </a:p>
          <a:p>
            <a:pPr defTabSz="973798">
              <a:defRPr/>
            </a:pPr>
            <a:endParaRPr lang="en-US" sz="1200" dirty="0"/>
          </a:p>
          <a:p>
            <a:pPr defTabSz="973798">
              <a:defRPr/>
            </a:pPr>
            <a:r>
              <a:rPr lang="en-US" sz="1200" dirty="0"/>
              <a:t>Question 31- Check only one (1) block. If "yes" is checked, a detailed explanation, with dates of occurrence, is required.</a:t>
            </a:r>
          </a:p>
          <a:p>
            <a:pPr defTabSz="973798">
              <a:defRPr/>
            </a:pPr>
            <a:endParaRPr lang="en-US" sz="1200" dirty="0"/>
          </a:p>
          <a:p>
            <a:pPr defTabSz="973798">
              <a:defRPr/>
            </a:pPr>
            <a:r>
              <a:rPr lang="en-US" sz="1200" dirty="0"/>
              <a:t>PAGE 3 of 4:</a:t>
            </a:r>
          </a:p>
          <a:p>
            <a:pPr defTabSz="973798">
              <a:defRPr/>
            </a:pPr>
            <a:r>
              <a:rPr lang="en-US" sz="1200" dirty="0"/>
              <a:t>Provide pharmacy name in the space provided in the upper right corner of page. The pharmacy name must be consistent throughout the application.</a:t>
            </a:r>
          </a:p>
          <a:p>
            <a:pPr defTabSz="973798">
              <a:defRPr/>
            </a:pPr>
            <a:r>
              <a:rPr lang="en-US" sz="1200" dirty="0"/>
              <a:t>Question 32 – 34 Check only one (1) block. If "yes" is checked, a detailed explanation, with dates of occurrence, is required.</a:t>
            </a:r>
          </a:p>
          <a:p>
            <a:pPr defTabSz="973798">
              <a:defRPr/>
            </a:pPr>
            <a:endParaRPr lang="en-US" sz="1200" dirty="0"/>
          </a:p>
          <a:p>
            <a:pPr defTabSz="973798">
              <a:defRPr/>
            </a:pPr>
            <a:r>
              <a:rPr lang="en-US" sz="1200" dirty="0"/>
              <a:t>Question 35 – Check only one (1) block. If “yes” is checked, a detailed explanation is required of all owners, officers or managers “yes” applies to. If additional space to document the explanation is necessary, attach a separate sheet of paper, with the additional documentation referring back to this question.</a:t>
            </a:r>
          </a:p>
          <a:p>
            <a:pPr algn="just"/>
            <a:endParaRPr lang="en-US" sz="1100" dirty="0"/>
          </a:p>
        </p:txBody>
      </p:sp>
      <p:sp>
        <p:nvSpPr>
          <p:cNvPr id="4" name="Slide Number Placeholder 3"/>
          <p:cNvSpPr>
            <a:spLocks noGrp="1"/>
          </p:cNvSpPr>
          <p:nvPr>
            <p:ph type="sldNum" sz="quarter" idx="10"/>
          </p:nvPr>
        </p:nvSpPr>
        <p:spPr/>
        <p:txBody>
          <a:bodyPr/>
          <a:lstStyle/>
          <a:p>
            <a:fld id="{277FD931-451E-4B36-ABA2-042D5FD0E452}" type="slidenum">
              <a:rPr lang="en-US" smtClean="0"/>
              <a:t>86</a:t>
            </a:fld>
            <a:endParaRPr lang="en-US" dirty="0"/>
          </a:p>
        </p:txBody>
      </p:sp>
    </p:spTree>
    <p:extLst>
      <p:ext uri="{BB962C8B-B14F-4D97-AF65-F5344CB8AC3E}">
        <p14:creationId xmlns:p14="http://schemas.microsoft.com/office/powerpoint/2010/main" val="28703235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320540"/>
          </a:xfrm>
        </p:spPr>
        <p:txBody>
          <a:bodyPr>
            <a:normAutofit/>
          </a:bodyPr>
          <a:lstStyle/>
          <a:p>
            <a:pPr defTabSz="984330">
              <a:defRPr/>
            </a:pPr>
            <a:r>
              <a:rPr lang="en-US" sz="1500" dirty="0"/>
              <a:t>On page 3 of the application you can see there is an Ownership Data Section. Pharmacies that will be authorized under a corporate agreement do not complete this section of the form, because it is completed by your corporate office. For all others, please list all owners, regardless of the percentage owned.</a:t>
            </a:r>
          </a:p>
          <a:p>
            <a:pPr defTabSz="984330">
              <a:defRPr/>
            </a:pPr>
            <a:endParaRPr lang="en-US" sz="1500" dirty="0"/>
          </a:p>
          <a:p>
            <a:pPr defTabSz="984330">
              <a:defRPr/>
            </a:pPr>
            <a:r>
              <a:rPr lang="en-US" sz="1500" dirty="0"/>
              <a:t>Do you have more than two owners? If yes, please request a page 3a, so that you can take it with you today.</a:t>
            </a:r>
          </a:p>
          <a:p>
            <a:pPr defTabSz="984330">
              <a:defRPr/>
            </a:pPr>
            <a:endParaRPr lang="en-US" sz="1500" dirty="0"/>
          </a:p>
          <a:p>
            <a:pPr defTabSz="984330">
              <a:defRPr/>
            </a:pPr>
            <a:r>
              <a:rPr lang="en-US" sz="1500" dirty="0"/>
              <a:t>If your pharmacy is incorporated or an LLC with many owners/shareholders, please list the President on this page and complete a page 3a with the Vice President,  Secretary and Treasurer.</a:t>
            </a:r>
          </a:p>
          <a:p>
            <a:pPr algn="just"/>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87</a:t>
            </a:fld>
            <a:endParaRPr lang="en-US" dirty="0"/>
          </a:p>
        </p:txBody>
      </p:sp>
    </p:spTree>
    <p:extLst>
      <p:ext uri="{BB962C8B-B14F-4D97-AF65-F5344CB8AC3E}">
        <p14:creationId xmlns:p14="http://schemas.microsoft.com/office/powerpoint/2010/main" val="652004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xfrm>
            <a:off x="419100" y="708025"/>
            <a:ext cx="6477000" cy="3644900"/>
          </a:xfrm>
          <a:ln/>
        </p:spPr>
      </p:sp>
      <p:sp>
        <p:nvSpPr>
          <p:cNvPr id="254980" name="Rectangle 3"/>
          <p:cNvSpPr>
            <a:spLocks noGrp="1" noChangeArrowheads="1"/>
          </p:cNvSpPr>
          <p:nvPr>
            <p:ph type="body" idx="1"/>
          </p:nvPr>
        </p:nvSpPr>
        <p:spPr>
          <a:xfrm>
            <a:off x="385971" y="4640585"/>
            <a:ext cx="6543261" cy="4392216"/>
          </a:xfrm>
          <a:noFill/>
          <a:ln/>
        </p:spPr>
        <p:txBody>
          <a:bodyPr lIns="95805" tIns="47903" rIns="95805" bIns="47903"/>
          <a:lstStyle/>
          <a:p>
            <a:r>
              <a:rPr lang="en-US" sz="1500" dirty="0"/>
              <a:t>This is page 3a where additional ownership information is listed. Please list all additional owners, regardless of the percentage owned.</a:t>
            </a:r>
          </a:p>
          <a:p>
            <a:endParaRPr lang="en-US" sz="1500" dirty="0"/>
          </a:p>
          <a:p>
            <a:r>
              <a:rPr lang="en-US" sz="1500" dirty="0"/>
              <a:t>Again if your pharmacy is incorporated or an LLC with many owners/shareholders, please list the President, Vice President, Secretary and Treasurer.</a:t>
            </a:r>
          </a:p>
          <a:p>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88</a:t>
            </a:fld>
            <a:endParaRPr lang="en-US" dirty="0"/>
          </a:p>
        </p:txBody>
      </p:sp>
    </p:spTree>
    <p:extLst>
      <p:ext uri="{BB962C8B-B14F-4D97-AF65-F5344CB8AC3E}">
        <p14:creationId xmlns:p14="http://schemas.microsoft.com/office/powerpoint/2010/main" val="14027756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57200" y="708025"/>
            <a:ext cx="6400800" cy="3602038"/>
          </a:xfrm>
          <a:ln/>
        </p:spPr>
      </p:sp>
      <p:sp>
        <p:nvSpPr>
          <p:cNvPr id="256004" name="Rectangle 3"/>
          <p:cNvSpPr>
            <a:spLocks noGrp="1" noChangeArrowheads="1"/>
          </p:cNvSpPr>
          <p:nvPr>
            <p:ph type="body" idx="1"/>
          </p:nvPr>
        </p:nvSpPr>
        <p:spPr>
          <a:xfrm>
            <a:off x="424070" y="4551222"/>
            <a:ext cx="6467061" cy="4392216"/>
          </a:xfrm>
          <a:noFill/>
          <a:ln/>
        </p:spPr>
        <p:txBody>
          <a:bodyPr lIns="95805" tIns="47903" rIns="95805" bIns="47903"/>
          <a:lstStyle/>
          <a:p>
            <a:r>
              <a:rPr lang="en-US" sz="1500" dirty="0"/>
              <a:t>Page 4 is the signature page. Please make sure to read the application statement. It must be signed by the pharmacy owner or an officer.</a:t>
            </a:r>
          </a:p>
          <a:p>
            <a:endParaRPr lang="en-US" sz="1500" dirty="0"/>
          </a:p>
          <a:p>
            <a:r>
              <a:rPr lang="en-US" sz="1500" dirty="0"/>
              <a:t>To avoid delay of your application, it is a good idea to review all your responses before you return this to our office.</a:t>
            </a:r>
          </a:p>
        </p:txBody>
      </p:sp>
      <p:sp>
        <p:nvSpPr>
          <p:cNvPr id="2" name="Slide Number Placeholder 1"/>
          <p:cNvSpPr>
            <a:spLocks noGrp="1"/>
          </p:cNvSpPr>
          <p:nvPr>
            <p:ph type="sldNum" sz="quarter" idx="10"/>
          </p:nvPr>
        </p:nvSpPr>
        <p:spPr/>
        <p:txBody>
          <a:bodyPr/>
          <a:lstStyle/>
          <a:p>
            <a:fld id="{277FD931-451E-4B36-ABA2-042D5FD0E452}" type="slidenum">
              <a:rPr lang="en-US" smtClean="0"/>
              <a:t>89</a:t>
            </a:fld>
            <a:endParaRPr lang="en-US" dirty="0"/>
          </a:p>
        </p:txBody>
      </p:sp>
    </p:spTree>
    <p:extLst>
      <p:ext uri="{BB962C8B-B14F-4D97-AF65-F5344CB8AC3E}">
        <p14:creationId xmlns:p14="http://schemas.microsoft.com/office/powerpoint/2010/main" val="394142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7"/>
          <p:cNvSpPr>
            <a:spLocks noGrp="1" noRot="1" noChangeAspect="1" noChangeArrowheads="1" noTextEdit="1"/>
          </p:cNvSpPr>
          <p:nvPr>
            <p:ph type="sldImg"/>
          </p:nvPr>
        </p:nvSpPr>
        <p:spPr>
          <a:ln/>
        </p:spPr>
      </p:sp>
      <p:sp>
        <p:nvSpPr>
          <p:cNvPr id="142340" name="Rectangle 8"/>
          <p:cNvSpPr>
            <a:spLocks noGrp="1" noChangeArrowheads="1"/>
          </p:cNvSpPr>
          <p:nvPr>
            <p:ph type="body" idx="1"/>
          </p:nvPr>
        </p:nvSpPr>
        <p:spPr>
          <a:xfrm>
            <a:off x="427278" y="4636584"/>
            <a:ext cx="6487251" cy="3705443"/>
          </a:xfrm>
          <a:noFill/>
          <a:ln/>
        </p:spPr>
        <p:txBody>
          <a:bodyPr/>
          <a:lstStyle/>
          <a:p>
            <a:pPr>
              <a:buFontTx/>
              <a:buNone/>
            </a:pPr>
            <a:r>
              <a:rPr lang="en-US" sz="1500" dirty="0"/>
              <a:t>As with any contracting process, each party involved has responsibilities. As a vendor applicant your responsibilities are to:</a:t>
            </a:r>
          </a:p>
          <a:p>
            <a:pPr>
              <a:buFontTx/>
              <a:buNone/>
            </a:pPr>
            <a:endParaRPr lang="en-US" sz="1500" dirty="0"/>
          </a:p>
          <a:p>
            <a:pPr>
              <a:buFontTx/>
              <a:buNone/>
            </a:pPr>
            <a:r>
              <a:rPr lang="en-US" sz="1500" dirty="0"/>
              <a:t>Attend annual training conducted by Local WIC Agency, held during the summer months.</a:t>
            </a:r>
          </a:p>
          <a:p>
            <a:pPr>
              <a:buFontTx/>
              <a:buNone/>
            </a:pPr>
            <a:r>
              <a:rPr lang="en-US" sz="1500" dirty="0"/>
              <a:t>Meet all applicable selection criteria.</a:t>
            </a:r>
          </a:p>
          <a:p>
            <a:pPr>
              <a:buFontTx/>
              <a:buNone/>
            </a:pPr>
            <a:r>
              <a:rPr lang="en-US" sz="1500" dirty="0"/>
              <a:t>Contact the states banking contractor (Solutran) for preparation in accepting eWIC, their information is on the slide.</a:t>
            </a:r>
          </a:p>
          <a:p>
            <a:pPr>
              <a:buFontTx/>
              <a:buNone/>
            </a:pPr>
            <a:r>
              <a:rPr lang="en-US" sz="1500" dirty="0"/>
              <a:t>Complete required forms accurately, honestly and completely.</a:t>
            </a:r>
          </a:p>
          <a:p>
            <a:pPr>
              <a:buFontTx/>
              <a:buNone/>
            </a:pPr>
            <a:r>
              <a:rPr lang="en-US" sz="1500" dirty="0"/>
              <a:t>Understand and follow all Federal and State regulations and rules:</a:t>
            </a:r>
          </a:p>
          <a:p>
            <a:pPr>
              <a:buFontTx/>
              <a:buNone/>
            </a:pPr>
            <a:r>
              <a:rPr lang="en-US" sz="1500" dirty="0"/>
              <a:t>Train all staff handling </a:t>
            </a:r>
            <a:r>
              <a:rPr lang="en-US" sz="1500" dirty="0" err="1"/>
              <a:t>eWIC</a:t>
            </a:r>
            <a:r>
              <a:rPr lang="en-US" sz="1500" dirty="0"/>
              <a:t> transactions.</a:t>
            </a:r>
          </a:p>
          <a:p>
            <a:pPr marL="285750" lvl="0" indent="-285750">
              <a:buFont typeface="Arial" panose="020B0604020202020204" pitchFamily="34" charset="0"/>
              <a:buChar char="•"/>
            </a:pPr>
            <a:r>
              <a:rPr lang="en-US" sz="1500" dirty="0"/>
              <a:t>Managers need to share information with pharmacy owners </a:t>
            </a:r>
          </a:p>
          <a:p>
            <a:pPr>
              <a:buFontTx/>
              <a:buNone/>
            </a:pPr>
            <a:r>
              <a:rPr lang="en-US" sz="1500" dirty="0"/>
              <a:t> </a:t>
            </a:r>
          </a:p>
        </p:txBody>
      </p:sp>
      <p:sp>
        <p:nvSpPr>
          <p:cNvPr id="2" name="Slide Number Placeholder 1"/>
          <p:cNvSpPr>
            <a:spLocks noGrp="1"/>
          </p:cNvSpPr>
          <p:nvPr>
            <p:ph type="sldNum" sz="quarter" idx="10"/>
          </p:nvPr>
        </p:nvSpPr>
        <p:spPr/>
        <p:txBody>
          <a:bodyPr/>
          <a:lstStyle/>
          <a:p>
            <a:fld id="{277FD931-451E-4B36-ABA2-042D5FD0E452}" type="slidenum">
              <a:rPr lang="en-US" smtClean="0"/>
              <a:t>9</a:t>
            </a:fld>
            <a:endParaRPr lang="en-US" dirty="0"/>
          </a:p>
        </p:txBody>
      </p:sp>
    </p:spTree>
    <p:extLst>
      <p:ext uri="{BB962C8B-B14F-4D97-AF65-F5344CB8AC3E}">
        <p14:creationId xmlns:p14="http://schemas.microsoft.com/office/powerpoint/2010/main" val="1876956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60570"/>
            <a:ext cx="6463747" cy="4320540"/>
          </a:xfrm>
        </p:spPr>
        <p:txBody>
          <a:bodyPr/>
          <a:lstStyle/>
          <a:p>
            <a:pPr defTabSz="1264455">
              <a:defRPr/>
            </a:pPr>
            <a:r>
              <a:rPr lang="en-US" sz="1500" dirty="0">
                <a:ea typeface="Tahoma" panose="020B0604030504040204" pitchFamily="34" charset="0"/>
                <a:cs typeface="Tahoma" panose="020B0604030504040204" pitchFamily="34" charset="0"/>
              </a:rPr>
              <a:t>Page 5 contains the detailed Assurance of Civil Rights Compliance statement. This page is signed by the Local Agency before being sent to the State WIC Agency.</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pPr/>
              <a:t>90</a:t>
            </a:fld>
            <a:endParaRPr lang="en-US" dirty="0"/>
          </a:p>
        </p:txBody>
      </p:sp>
    </p:spTree>
    <p:extLst>
      <p:ext uri="{BB962C8B-B14F-4D97-AF65-F5344CB8AC3E}">
        <p14:creationId xmlns:p14="http://schemas.microsoft.com/office/powerpoint/2010/main" val="8680266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spcBef>
                <a:spcPct val="50000"/>
              </a:spcBef>
            </a:pPr>
            <a:r>
              <a:rPr lang="en-US" sz="1500" dirty="0">
                <a:ea typeface="Tahoma" panose="020B0604030504040204" pitchFamily="34" charset="0"/>
                <a:cs typeface="Tahoma" panose="020B0604030504040204" pitchFamily="34" charset="0"/>
              </a:rPr>
              <a:t>The WIC Price List For free-standing pharmacies must be completed at authorization and when requested by the State WIC Agency by each free-standing pharmacy. It is not necessary for vendors under a corporate agreement with the State to complete a price list for each pharmacy. This is handled through the corporate office and sent directly to the State WIC Agency for processing.</a:t>
            </a:r>
          </a:p>
          <a:p>
            <a:pPr>
              <a:spcBef>
                <a:spcPct val="50000"/>
              </a:spcBef>
            </a:pPr>
            <a:endParaRPr lang="en-US" sz="1500" dirty="0">
              <a:ea typeface="Tahoma" panose="020B0604030504040204" pitchFamily="34" charset="0"/>
              <a:cs typeface="Tahoma" panose="020B0604030504040204" pitchFamily="34" charset="0"/>
            </a:endParaRPr>
          </a:p>
          <a:p>
            <a:pPr>
              <a:spcBef>
                <a:spcPct val="50000"/>
              </a:spcBef>
            </a:pPr>
            <a:r>
              <a:rPr lang="en-US" sz="1500" dirty="0">
                <a:ea typeface="Tahoma" panose="020B0604030504040204" pitchFamily="34" charset="0"/>
                <a:cs typeface="Tahoma" panose="020B0604030504040204" pitchFamily="34" charset="0"/>
              </a:rPr>
              <a:t>You must complete a price for each WIC exempt formula and eligible nutritional. Free-standing pharmacies are not subject to Not to Exceed (NTE) prices.  The purpose of the WIC Price List for Free-standing Pharmacies is to comply with federally mandated requirements.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91</a:t>
            </a:fld>
            <a:endParaRPr lang="en-US" dirty="0"/>
          </a:p>
        </p:txBody>
      </p:sp>
    </p:spTree>
    <p:extLst>
      <p:ext uri="{BB962C8B-B14F-4D97-AF65-F5344CB8AC3E}">
        <p14:creationId xmlns:p14="http://schemas.microsoft.com/office/powerpoint/2010/main" val="3836772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defTabSz="966294">
              <a:defRPr/>
            </a:pPr>
            <a:r>
              <a:rPr lang="en-US" sz="1500" dirty="0">
                <a:ea typeface="Tahoma" panose="020B0604030504040204" pitchFamily="34" charset="0"/>
                <a:cs typeface="Tahoma" panose="020B0604030504040204" pitchFamily="34" charset="0"/>
              </a:rPr>
              <a:t>As with the other forms, take care to write the pharmacy name and number. Please include the physical street address not the mailing address.  Also include the phone number and the date.</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92</a:t>
            </a:fld>
            <a:endParaRPr lang="en-US" dirty="0"/>
          </a:p>
        </p:txBody>
      </p:sp>
    </p:spTree>
    <p:extLst>
      <p:ext uri="{BB962C8B-B14F-4D97-AF65-F5344CB8AC3E}">
        <p14:creationId xmlns:p14="http://schemas.microsoft.com/office/powerpoint/2010/main" val="32137568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xfrm>
            <a:off x="425727" y="4592849"/>
            <a:ext cx="6463747" cy="4536223"/>
          </a:xfrm>
          <a:noFill/>
          <a:ln/>
        </p:spPr>
        <p:txBody>
          <a:bodyPr lIns="99884" tIns="49942" rIns="99884" bIns="49942"/>
          <a:lstStyle/>
          <a:p>
            <a:r>
              <a:rPr lang="en-US" sz="1500" dirty="0"/>
              <a:t>This is the WIC Vendor Agreement form that is effective through September 30, 2024. Only pharmacies not under a corporate agreement will complete this form individually. Take out your copy so that you can follow along as I review a few key points. We will also review the Terms of Vendor Agreement.</a:t>
            </a:r>
          </a:p>
          <a:p>
            <a:endParaRPr lang="en-US" sz="1500" dirty="0"/>
          </a:p>
          <a:p>
            <a:endParaRPr lang="en-US" sz="1500" dirty="0"/>
          </a:p>
          <a:p>
            <a:r>
              <a:rPr lang="en-US" sz="1500" dirty="0"/>
              <a:t>Note to Local WIC Agency: You need to go over the actual Terms of Vendor Agreement for the new contract period as well – There are differences.</a:t>
            </a:r>
          </a:p>
          <a:p>
            <a:endParaRPr lang="en-US" sz="1300" dirty="0">
              <a:solidFill>
                <a:srgbClr val="D31145"/>
              </a:solidFill>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93</a:t>
            </a:fld>
            <a:endParaRPr lang="en-US" dirty="0"/>
          </a:p>
        </p:txBody>
      </p:sp>
    </p:spTree>
    <p:extLst>
      <p:ext uri="{BB962C8B-B14F-4D97-AF65-F5344CB8AC3E}">
        <p14:creationId xmlns:p14="http://schemas.microsoft.com/office/powerpoint/2010/main" val="39794818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This is the WIC Vendor Agreement For Free-standing Pharmacies signature page, it is a legal document with strict guidelines for its completion. It is very important that the pharmacy name matches in each place. You must use the same pharmacy name on all of your forms. Again, this is the pharmacy name, not the name of the partnership or small corporation. Leave the Authorized WIC Vendor Number area blank. This will be filled in by the State WIC Agency if the application is approved and you are assigned a vendor number.</a:t>
            </a:r>
          </a:p>
          <a:p>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94</a:t>
            </a:fld>
            <a:endParaRPr lang="en-US" dirty="0"/>
          </a:p>
        </p:txBody>
      </p:sp>
    </p:spTree>
    <p:extLst>
      <p:ext uri="{BB962C8B-B14F-4D97-AF65-F5344CB8AC3E}">
        <p14:creationId xmlns:p14="http://schemas.microsoft.com/office/powerpoint/2010/main" val="2613418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9" y="4636582"/>
            <a:ext cx="6463747" cy="4392549"/>
          </a:xfrm>
        </p:spPr>
        <p:txBody>
          <a:bodyPr/>
          <a:lstStyle/>
          <a:p>
            <a:pPr algn="just"/>
            <a:r>
              <a:rPr lang="en-US" sz="1500" dirty="0">
                <a:ea typeface="Tahoma" panose="020B0604030504040204" pitchFamily="34" charset="0"/>
                <a:cs typeface="Tahoma" panose="020B0604030504040204" pitchFamily="34" charset="0"/>
              </a:rPr>
              <a:t>In the lower left-hand corner of the signature page of the agreement you will see a statement and a place for your initials. This statement is verification of you receiving the Terms of Vendor Agreement For Free-standing Pharmacies and that you have read, understand and will comply with the provisions in the WIC Vendor Agreement For Free-standing Pharmacies.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owner of the pharmacy must initial this space, not the manager.</a:t>
            </a:r>
          </a:p>
          <a:p>
            <a:pPr algn="just"/>
            <a:endParaRPr lang="en-US" sz="1500" dirty="0">
              <a:ea typeface="Tahoma" panose="020B0604030504040204" pitchFamily="34" charset="0"/>
              <a:cs typeface="Tahoma" panose="020B0604030504040204" pitchFamily="34" charset="0"/>
            </a:endParaRPr>
          </a:p>
          <a:p>
            <a:pPr algn="just"/>
            <a:endParaRPr lang="en-US" sz="1500" dirty="0">
              <a:ea typeface="Tahoma" panose="020B0604030504040204" pitchFamily="34" charset="0"/>
              <a:cs typeface="Tahoma" panose="020B0604030504040204" pitchFamily="34" charset="0"/>
            </a:endParaRP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95</a:t>
            </a:fld>
            <a:endParaRPr lang="en-US" dirty="0"/>
          </a:p>
        </p:txBody>
      </p:sp>
    </p:spTree>
    <p:extLst>
      <p:ext uri="{BB962C8B-B14F-4D97-AF65-F5344CB8AC3E}">
        <p14:creationId xmlns:p14="http://schemas.microsoft.com/office/powerpoint/2010/main" val="2637126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852488"/>
            <a:ext cx="5946775" cy="3346450"/>
          </a:xfrm>
        </p:spPr>
      </p:sp>
      <p:sp>
        <p:nvSpPr>
          <p:cNvPr id="3" name="Notes Placeholder 2"/>
          <p:cNvSpPr>
            <a:spLocks noGrp="1"/>
          </p:cNvSpPr>
          <p:nvPr>
            <p:ph type="body" idx="1"/>
          </p:nvPr>
        </p:nvSpPr>
        <p:spPr>
          <a:xfrm>
            <a:off x="451899" y="4648201"/>
            <a:ext cx="6106602" cy="3904423"/>
          </a:xfrm>
        </p:spPr>
        <p:txBody>
          <a:bodyPr/>
          <a:lstStyle/>
          <a:p>
            <a:r>
              <a:rPr lang="en-US" dirty="0"/>
              <a:t>The State WIC Agency requires vendor applicants to submit a copy of their driver’s license or state issued ID with your other required forms. You may provide this when returning your Verification of Attendance form to you vendor coordinator.</a:t>
            </a:r>
          </a:p>
        </p:txBody>
      </p:sp>
      <p:sp>
        <p:nvSpPr>
          <p:cNvPr id="4" name="Slide Number Placeholder 3"/>
          <p:cNvSpPr>
            <a:spLocks noGrp="1"/>
          </p:cNvSpPr>
          <p:nvPr>
            <p:ph type="sldNum" sz="quarter" idx="5"/>
          </p:nvPr>
        </p:nvSpPr>
        <p:spPr/>
        <p:txBody>
          <a:bodyPr/>
          <a:lstStyle/>
          <a:p>
            <a:fld id="{9D632078-F02B-47A7-ADA5-632938E6CB0B}" type="slidenum">
              <a:rPr lang="en-US" smtClean="0"/>
              <a:t>96</a:t>
            </a:fld>
            <a:endParaRPr lang="en-US" dirty="0"/>
          </a:p>
        </p:txBody>
      </p:sp>
    </p:spTree>
    <p:extLst>
      <p:ext uri="{BB962C8B-B14F-4D97-AF65-F5344CB8AC3E}">
        <p14:creationId xmlns:p14="http://schemas.microsoft.com/office/powerpoint/2010/main" val="4083472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On this slide you see the Assurance of Civil Rights Compliance Statement. Please take a moment to read it and let me know if you have any questions.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97</a:t>
            </a:fld>
            <a:endParaRPr lang="en-US" dirty="0"/>
          </a:p>
        </p:txBody>
      </p:sp>
    </p:spTree>
    <p:extLst>
      <p:ext uri="{BB962C8B-B14F-4D97-AF65-F5344CB8AC3E}">
        <p14:creationId xmlns:p14="http://schemas.microsoft.com/office/powerpoint/2010/main" val="6810852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E1D73-AD2D-46F2-9A60-0BA907BC62B2}" type="slidenum">
              <a:rPr lang="en-US" smtClean="0"/>
              <a:t>98</a:t>
            </a:fld>
            <a:endParaRPr lang="en-US"/>
          </a:p>
        </p:txBody>
      </p:sp>
    </p:spTree>
    <p:extLst>
      <p:ext uri="{BB962C8B-B14F-4D97-AF65-F5344CB8AC3E}">
        <p14:creationId xmlns:p14="http://schemas.microsoft.com/office/powerpoint/2010/main" val="13486053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0686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A91B-5905-420A-B376-342A19F62BC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1DAB7C6-76BE-49AA-804B-2F7C37F31B9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A9474-F95E-44EF-B10D-7F9163478F26}"/>
              </a:ext>
            </a:extLst>
          </p:cNvPr>
          <p:cNvSpPr>
            <a:spLocks noGrp="1"/>
          </p:cNvSpPr>
          <p:nvPr>
            <p:ph type="dt" sz="half" idx="10"/>
          </p:nvPr>
        </p:nvSpPr>
        <p:spPr/>
        <p:txBody>
          <a:bodyPr/>
          <a:lstStyle/>
          <a:p>
            <a:fld id="{76F7230F-FC33-45BF-9CE6-DC052440E07D}" type="datetime1">
              <a:rPr lang="en-US" smtClean="0"/>
              <a:t>8/5/2022</a:t>
            </a:fld>
            <a:endParaRPr lang="en-US" dirty="0"/>
          </a:p>
        </p:txBody>
      </p:sp>
      <p:sp>
        <p:nvSpPr>
          <p:cNvPr id="5" name="Footer Placeholder 4">
            <a:extLst>
              <a:ext uri="{FF2B5EF4-FFF2-40B4-BE49-F238E27FC236}">
                <a16:creationId xmlns:a16="http://schemas.microsoft.com/office/drawing/2014/main" id="{9806CB89-6E8A-408A-B7AF-BF93E506C271}"/>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F31A563-7F89-4400-969A-1FB9F018A4A7}"/>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148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1FA8-35A7-442B-B8F3-EF6EF5E58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C204F-83F9-4012-81A0-FACD64D3B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72774-5BCF-4ABA-9EA8-04663460870D}"/>
              </a:ext>
            </a:extLst>
          </p:cNvPr>
          <p:cNvSpPr>
            <a:spLocks noGrp="1"/>
          </p:cNvSpPr>
          <p:nvPr>
            <p:ph type="dt" sz="half" idx="10"/>
          </p:nvPr>
        </p:nvSpPr>
        <p:spPr/>
        <p:txBody>
          <a:bodyPr/>
          <a:lstStyle/>
          <a:p>
            <a:fld id="{DA2C8611-28E3-4288-A8B6-054D6FC35633}" type="datetime1">
              <a:rPr lang="en-US" smtClean="0"/>
              <a:t>8/5/2022</a:t>
            </a:fld>
            <a:endParaRPr lang="en-US" dirty="0"/>
          </a:p>
        </p:txBody>
      </p:sp>
      <p:sp>
        <p:nvSpPr>
          <p:cNvPr id="5" name="Footer Placeholder 4">
            <a:extLst>
              <a:ext uri="{FF2B5EF4-FFF2-40B4-BE49-F238E27FC236}">
                <a16:creationId xmlns:a16="http://schemas.microsoft.com/office/drawing/2014/main" id="{E3091CF9-93E3-4EBA-A674-EE355B751DB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8F9C3A4D-9533-4675-B01B-A450859F8BCF}"/>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0797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752FF-0376-4579-A2FA-9A06B37DFF62}"/>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3E445-86DC-4BA6-8D4E-65E1A5189CE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CAD5A-0C7B-44B8-AE8D-EA2E6E0B2641}"/>
              </a:ext>
            </a:extLst>
          </p:cNvPr>
          <p:cNvSpPr>
            <a:spLocks noGrp="1"/>
          </p:cNvSpPr>
          <p:nvPr>
            <p:ph type="dt" sz="half" idx="10"/>
          </p:nvPr>
        </p:nvSpPr>
        <p:spPr/>
        <p:txBody>
          <a:bodyPr/>
          <a:lstStyle/>
          <a:p>
            <a:fld id="{C3387F43-BCAF-4196-B245-35BBDD9FEA4C}" type="datetime1">
              <a:rPr lang="en-US" smtClean="0"/>
              <a:t>8/5/2022</a:t>
            </a:fld>
            <a:endParaRPr lang="en-US" dirty="0"/>
          </a:p>
        </p:txBody>
      </p:sp>
      <p:sp>
        <p:nvSpPr>
          <p:cNvPr id="5" name="Footer Placeholder 4">
            <a:extLst>
              <a:ext uri="{FF2B5EF4-FFF2-40B4-BE49-F238E27FC236}">
                <a16:creationId xmlns:a16="http://schemas.microsoft.com/office/drawing/2014/main" id="{49C538B8-8BBA-44C2-95E4-D279436A467F}"/>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DCAA39C4-A6CD-4A31-8087-ECCE7A92ABF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1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003A-2A68-465D-BF6C-48A7FC9F7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E0570-5E14-4919-80B0-6267298AB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BD540-7A1B-4D27-AA94-BFB6A1301A88}"/>
              </a:ext>
            </a:extLst>
          </p:cNvPr>
          <p:cNvSpPr>
            <a:spLocks noGrp="1"/>
          </p:cNvSpPr>
          <p:nvPr>
            <p:ph type="dt" sz="half" idx="10"/>
          </p:nvPr>
        </p:nvSpPr>
        <p:spPr/>
        <p:txBody>
          <a:bodyPr/>
          <a:lstStyle/>
          <a:p>
            <a:fld id="{FF08ADF7-7409-461D-864A-2ED78AF7F39F}" type="datetime1">
              <a:rPr lang="en-US" smtClean="0"/>
              <a:t>8/5/2022</a:t>
            </a:fld>
            <a:endParaRPr lang="en-US" dirty="0"/>
          </a:p>
        </p:txBody>
      </p:sp>
      <p:sp>
        <p:nvSpPr>
          <p:cNvPr id="5" name="Footer Placeholder 4">
            <a:extLst>
              <a:ext uri="{FF2B5EF4-FFF2-40B4-BE49-F238E27FC236}">
                <a16:creationId xmlns:a16="http://schemas.microsoft.com/office/drawing/2014/main" id="{1598B788-C4D2-4AD6-82A6-024F7CF74EC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62E5E8A-59E7-4D8A-85F0-06DBFCB974A6}"/>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895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4834-4407-40CB-8394-A3A51B9FF36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80AD380-F719-4CFB-B5C6-907E4D0F205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097E6-F02F-4FD4-9ADE-D6C4D2523866}"/>
              </a:ext>
            </a:extLst>
          </p:cNvPr>
          <p:cNvSpPr>
            <a:spLocks noGrp="1"/>
          </p:cNvSpPr>
          <p:nvPr>
            <p:ph type="dt" sz="half" idx="10"/>
          </p:nvPr>
        </p:nvSpPr>
        <p:spPr/>
        <p:txBody>
          <a:bodyPr/>
          <a:lstStyle/>
          <a:p>
            <a:fld id="{B3792021-215F-493F-BC5B-E1358E28A464}" type="datetime1">
              <a:rPr lang="en-US" smtClean="0"/>
              <a:t>8/5/2022</a:t>
            </a:fld>
            <a:endParaRPr lang="en-US" dirty="0"/>
          </a:p>
        </p:txBody>
      </p:sp>
      <p:sp>
        <p:nvSpPr>
          <p:cNvPr id="5" name="Footer Placeholder 4">
            <a:extLst>
              <a:ext uri="{FF2B5EF4-FFF2-40B4-BE49-F238E27FC236}">
                <a16:creationId xmlns:a16="http://schemas.microsoft.com/office/drawing/2014/main" id="{84B8ECD6-C00A-4A51-B994-7E2B72048A4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31715CF-637B-4C6B-81DA-0DB89F10388E}"/>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28852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5E8C-CB2F-4EBB-81B3-F07836831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34F41-17EB-4363-B270-7A16FC097CAA}"/>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3A21C-8A7B-4E7F-9006-C717C6CFD873}"/>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2DECDC-B94F-496E-B5BB-841FBB16E78C}"/>
              </a:ext>
            </a:extLst>
          </p:cNvPr>
          <p:cNvSpPr>
            <a:spLocks noGrp="1"/>
          </p:cNvSpPr>
          <p:nvPr>
            <p:ph type="dt" sz="half" idx="10"/>
          </p:nvPr>
        </p:nvSpPr>
        <p:spPr/>
        <p:txBody>
          <a:bodyPr/>
          <a:lstStyle/>
          <a:p>
            <a:fld id="{673CC7FC-002A-41F5-8676-515DAA1053EF}" type="datetime1">
              <a:rPr lang="en-US" smtClean="0"/>
              <a:t>8/5/2022</a:t>
            </a:fld>
            <a:endParaRPr lang="en-US" dirty="0"/>
          </a:p>
        </p:txBody>
      </p:sp>
      <p:sp>
        <p:nvSpPr>
          <p:cNvPr id="6" name="Footer Placeholder 5">
            <a:extLst>
              <a:ext uri="{FF2B5EF4-FFF2-40B4-BE49-F238E27FC236}">
                <a16:creationId xmlns:a16="http://schemas.microsoft.com/office/drawing/2014/main" id="{1F4C97D4-5648-41AD-A60A-625EB0F113F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F276AFC-F788-499B-997C-D88E5F965BB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402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B6FA-E2F3-4BED-B4F8-6599C4E2EC9F}"/>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527DB-2B38-4337-ADE8-61F07BD3171D}"/>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D7B01-CCCA-4E4F-BD5B-E4AA05B7304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05F81-482E-4E27-A327-EE1A68142DF2}"/>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9BF45-EF00-4D50-90BE-96251973C175}"/>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BBBB5-62BF-4F47-8A06-4EAF9E2BC1F1}"/>
              </a:ext>
            </a:extLst>
          </p:cNvPr>
          <p:cNvSpPr>
            <a:spLocks noGrp="1"/>
          </p:cNvSpPr>
          <p:nvPr>
            <p:ph type="dt" sz="half" idx="10"/>
          </p:nvPr>
        </p:nvSpPr>
        <p:spPr/>
        <p:txBody>
          <a:bodyPr/>
          <a:lstStyle/>
          <a:p>
            <a:fld id="{F6E62E97-0CD9-4940-9FB2-CD3D47C6F248}" type="datetime1">
              <a:rPr lang="en-US" smtClean="0"/>
              <a:t>8/5/2022</a:t>
            </a:fld>
            <a:endParaRPr lang="en-US" dirty="0"/>
          </a:p>
        </p:txBody>
      </p:sp>
      <p:sp>
        <p:nvSpPr>
          <p:cNvPr id="8" name="Footer Placeholder 7">
            <a:extLst>
              <a:ext uri="{FF2B5EF4-FFF2-40B4-BE49-F238E27FC236}">
                <a16:creationId xmlns:a16="http://schemas.microsoft.com/office/drawing/2014/main" id="{C40B9CAD-D65A-42A3-964D-47FE295F4959}"/>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9FA4CB6E-E33C-4A0F-ADDC-3263A4172898}"/>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1659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B43A-0279-455F-9D0F-02418279F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5D63B-0A38-471E-B469-82F001849117}"/>
              </a:ext>
            </a:extLst>
          </p:cNvPr>
          <p:cNvSpPr>
            <a:spLocks noGrp="1"/>
          </p:cNvSpPr>
          <p:nvPr>
            <p:ph type="dt" sz="half" idx="10"/>
          </p:nvPr>
        </p:nvSpPr>
        <p:spPr/>
        <p:txBody>
          <a:bodyPr/>
          <a:lstStyle/>
          <a:p>
            <a:fld id="{E7757205-69D4-4339-B15D-57ED34956A2E}" type="datetime1">
              <a:rPr lang="en-US" smtClean="0"/>
              <a:t>8/5/2022</a:t>
            </a:fld>
            <a:endParaRPr lang="en-US" dirty="0"/>
          </a:p>
        </p:txBody>
      </p:sp>
      <p:sp>
        <p:nvSpPr>
          <p:cNvPr id="4" name="Footer Placeholder 3">
            <a:extLst>
              <a:ext uri="{FF2B5EF4-FFF2-40B4-BE49-F238E27FC236}">
                <a16:creationId xmlns:a16="http://schemas.microsoft.com/office/drawing/2014/main" id="{C6251EC0-8035-4C22-9BB5-9101BF21B74A}"/>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6602787B-4F9C-4BAF-B3AC-F88DC0AAABA5}"/>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7539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A5A0D-5EFA-4D66-B269-835DB9770301}"/>
              </a:ext>
            </a:extLst>
          </p:cNvPr>
          <p:cNvSpPr>
            <a:spLocks noGrp="1"/>
          </p:cNvSpPr>
          <p:nvPr>
            <p:ph type="dt" sz="half" idx="10"/>
          </p:nvPr>
        </p:nvSpPr>
        <p:spPr/>
        <p:txBody>
          <a:bodyPr/>
          <a:lstStyle/>
          <a:p>
            <a:fld id="{FC21CB52-31A6-480F-B8FB-01AEB288A536}" type="datetime1">
              <a:rPr lang="en-US" smtClean="0"/>
              <a:t>8/5/2022</a:t>
            </a:fld>
            <a:endParaRPr lang="en-US" dirty="0"/>
          </a:p>
        </p:txBody>
      </p:sp>
      <p:sp>
        <p:nvSpPr>
          <p:cNvPr id="3" name="Footer Placeholder 2">
            <a:extLst>
              <a:ext uri="{FF2B5EF4-FFF2-40B4-BE49-F238E27FC236}">
                <a16:creationId xmlns:a16="http://schemas.microsoft.com/office/drawing/2014/main" id="{F5EF75D2-27AD-4E51-B2E4-56791D1B312B}"/>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3BFA0DE4-7B4B-4BEC-8023-A04101F72A5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8376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4B3-9655-4E4D-9396-5F70AAA074C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F36F43D-F796-4178-9BAF-5EBC21B9031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E11EC-FD76-44A3-989D-F6B4D8C4D59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02317-89BF-4DAB-98E8-81E2EBB94901}"/>
              </a:ext>
            </a:extLst>
          </p:cNvPr>
          <p:cNvSpPr>
            <a:spLocks noGrp="1"/>
          </p:cNvSpPr>
          <p:nvPr>
            <p:ph type="dt" sz="half" idx="10"/>
          </p:nvPr>
        </p:nvSpPr>
        <p:spPr/>
        <p:txBody>
          <a:bodyPr/>
          <a:lstStyle/>
          <a:p>
            <a:fld id="{DEEDCACF-A566-47DF-86E8-2DB174839D79}" type="datetime1">
              <a:rPr lang="en-US" smtClean="0"/>
              <a:t>8/5/2022</a:t>
            </a:fld>
            <a:endParaRPr lang="en-US" dirty="0"/>
          </a:p>
        </p:txBody>
      </p:sp>
      <p:sp>
        <p:nvSpPr>
          <p:cNvPr id="6" name="Footer Placeholder 5">
            <a:extLst>
              <a:ext uri="{FF2B5EF4-FFF2-40B4-BE49-F238E27FC236}">
                <a16:creationId xmlns:a16="http://schemas.microsoft.com/office/drawing/2014/main" id="{0523A9CB-71B5-470D-B4CA-844999955044}"/>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24B987F-2941-460A-B787-8435B3F19DE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543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D105-E82E-45B9-A76D-1BCBF9133C2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658EAA5A-5D25-45F3-89A3-E4FD755389A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F47C518A-1125-4AE4-AA98-13F4E0B4B42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68873-9A3F-40EB-86E6-8F0975616770}"/>
              </a:ext>
            </a:extLst>
          </p:cNvPr>
          <p:cNvSpPr>
            <a:spLocks noGrp="1"/>
          </p:cNvSpPr>
          <p:nvPr>
            <p:ph type="dt" sz="half" idx="10"/>
          </p:nvPr>
        </p:nvSpPr>
        <p:spPr/>
        <p:txBody>
          <a:bodyPr/>
          <a:lstStyle/>
          <a:p>
            <a:fld id="{C4B50BB5-9462-4AB6-B651-7BC13C21D8CD}" type="datetime1">
              <a:rPr lang="en-US" smtClean="0"/>
              <a:t>8/5/2022</a:t>
            </a:fld>
            <a:endParaRPr lang="en-US" dirty="0"/>
          </a:p>
        </p:txBody>
      </p:sp>
      <p:sp>
        <p:nvSpPr>
          <p:cNvPr id="6" name="Footer Placeholder 5">
            <a:extLst>
              <a:ext uri="{FF2B5EF4-FFF2-40B4-BE49-F238E27FC236}">
                <a16:creationId xmlns:a16="http://schemas.microsoft.com/office/drawing/2014/main" id="{D1B84EF4-DF6E-44D4-8DD2-BF230129E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EAF8B-0968-4192-9BBA-1BF1B42F716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2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19C6C-E676-41D5-BFB6-DEE132BB469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7D788D-E9AF-44B9-BF25-C7499339F0F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7C5AF-616C-4B2C-99C5-65F13F88CF6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65D1-C3FF-43A5-9BFA-AC4186B18489}" type="datetime1">
              <a:rPr lang="en-US" smtClean="0"/>
              <a:t>8/5/2022</a:t>
            </a:fld>
            <a:endParaRPr lang="en-US" dirty="0"/>
          </a:p>
        </p:txBody>
      </p:sp>
      <p:sp>
        <p:nvSpPr>
          <p:cNvPr id="5" name="Footer Placeholder 4">
            <a:extLst>
              <a:ext uri="{FF2B5EF4-FFF2-40B4-BE49-F238E27FC236}">
                <a16:creationId xmlns:a16="http://schemas.microsoft.com/office/drawing/2014/main" id="{02F8E5F9-F78F-4E2D-9D65-15150944E19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BA66CB24-20A0-4A70-A4CB-1D211FA8DBA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dirty="0"/>
          </a:p>
        </p:txBody>
      </p:sp>
    </p:spTree>
    <p:extLst>
      <p:ext uri="{BB962C8B-B14F-4D97-AF65-F5344CB8AC3E}">
        <p14:creationId xmlns:p14="http://schemas.microsoft.com/office/powerpoint/2010/main" val="22934939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b="0" i="0" u="none"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www.nutritionnc.com/wic/vendor.htm"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www.nutritionnc.com/wic/vendor.htm" TargetMode="Externa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4.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hyperlink" Target="mailto:ebtservices@solutran.com"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6.jpeg"/><Relationship Id="rId5" Type="http://schemas.openxmlformats.org/officeDocument/2006/relationships/notesSlide" Target="../notesSlides/notesSlide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8.xml"/><Relationship Id="rId9" Type="http://schemas.microsoft.com/office/2007/relationships/diagramDrawing" Target="../diagrams/drawing1.xml"/></Relationships>
</file>

<file path=ppt/slides/_rels/slide49.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7.png"/><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8.jpeg"/><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9.jpeg"/><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0.jpeg"/><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11.png"/><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201.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71.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2.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73.xml"/><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74.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4.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13.png"/><Relationship Id="rId5" Type="http://schemas.openxmlformats.org/officeDocument/2006/relationships/notesSlide" Target="../notesSlides/notesSlide7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5.png"/><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2.xml"/><Relationship Id="rId7" Type="http://schemas.openxmlformats.org/officeDocument/2006/relationships/image" Target="../media/image16.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223.xml"/><Relationship Id="rId9" Type="http://schemas.openxmlformats.org/officeDocument/2006/relationships/image" Target="../media/image14.png"/></Relationships>
</file>

<file path=ppt/slides/_rels/slide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26.xml"/><Relationship Id="rId7" Type="http://schemas.openxmlformats.org/officeDocument/2006/relationships/image" Target="../media/image19.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18.png"/><Relationship Id="rId5" Type="http://schemas.openxmlformats.org/officeDocument/2006/relationships/notesSlide" Target="../notesSlides/notesSlide77.xml"/><Relationship Id="rId4" Type="http://schemas.openxmlformats.org/officeDocument/2006/relationships/slideLayout" Target="../slideLayouts/slideLayout2.xml"/><Relationship Id="rId9"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21.png"/><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20.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22.png"/><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35.xml"/><Relationship Id="rId7" Type="http://schemas.openxmlformats.org/officeDocument/2006/relationships/image" Target="../media/image23.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80.xml"/><Relationship Id="rId5" Type="http://schemas.openxmlformats.org/officeDocument/2006/relationships/slideLayout" Target="../slideLayouts/slideLayout2.xml"/><Relationship Id="rId4" Type="http://schemas.openxmlformats.org/officeDocument/2006/relationships/tags" Target="../tags/tag236.xml"/></Relationships>
</file>

<file path=ppt/slides/_rels/slide81.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25.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82.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83.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25.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84.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6.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85.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27.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86.xml.rels><?xml version="1.0" encoding="UTF-8" standalone="yes"?>
<Relationships xmlns="http://schemas.openxmlformats.org/package/2006/relationships"><Relationship Id="rId8" Type="http://schemas.openxmlformats.org/officeDocument/2006/relationships/notesSlide" Target="../notesSlides/notesSlide86.xml"/><Relationship Id="rId3" Type="http://schemas.openxmlformats.org/officeDocument/2006/relationships/tags" Target="../tags/tag258.xml"/><Relationship Id="rId7" Type="http://schemas.openxmlformats.org/officeDocument/2006/relationships/slideLayout" Target="../slideLayouts/slideLayout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0" Type="http://schemas.openxmlformats.org/officeDocument/2006/relationships/image" Target="../media/image29.png"/><Relationship Id="rId4" Type="http://schemas.openxmlformats.org/officeDocument/2006/relationships/tags" Target="../tags/tag259.xml"/><Relationship Id="rId9"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30.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notesSlide" Target="../notesSlides/notesSlide87.xml"/><Relationship Id="rId5" Type="http://schemas.openxmlformats.org/officeDocument/2006/relationships/slideLayout" Target="../slideLayouts/slideLayout7.xml"/><Relationship Id="rId4" Type="http://schemas.openxmlformats.org/officeDocument/2006/relationships/tags" Target="../tags/tag265.xml"/></Relationships>
</file>

<file path=ppt/slides/_rels/slide88.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31.png"/><Relationship Id="rId5" Type="http://schemas.openxmlformats.org/officeDocument/2006/relationships/notesSlide" Target="../notesSlides/notesSlide88.xml"/><Relationship Id="rId4"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image" Target="../media/image32.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notesSlide" Target="../notesSlides/notesSlide89.xml"/><Relationship Id="rId5" Type="http://schemas.openxmlformats.org/officeDocument/2006/relationships/slideLayout" Target="../slideLayouts/slideLayout7.xml"/><Relationship Id="rId4" Type="http://schemas.openxmlformats.org/officeDocument/2006/relationships/tags" Target="../tags/tag27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mailto:ebtservices@Solutran.com"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image" Target="../media/image33.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notesSlide" Target="../notesSlides/notesSlide90.xml"/><Relationship Id="rId5" Type="http://schemas.openxmlformats.org/officeDocument/2006/relationships/slideLayout" Target="../slideLayouts/slideLayout7.xml"/><Relationship Id="rId4" Type="http://schemas.openxmlformats.org/officeDocument/2006/relationships/tags" Target="../tags/tag276.xml"/></Relationships>
</file>

<file path=ppt/slides/_rels/slide9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35.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34.png"/><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36.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8.xml"/><Relationship Id="rId7" Type="http://schemas.openxmlformats.org/officeDocument/2006/relationships/tags" Target="../tags/tag29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image" Target="../media/image38.png"/><Relationship Id="rId5" Type="http://schemas.openxmlformats.org/officeDocument/2006/relationships/tags" Target="../tags/tag290.xml"/><Relationship Id="rId10" Type="http://schemas.openxmlformats.org/officeDocument/2006/relationships/image" Target="../media/image37.png"/><Relationship Id="rId4" Type="http://schemas.openxmlformats.org/officeDocument/2006/relationships/tags" Target="../tags/tag289.xml"/><Relationship Id="rId9"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95.xml"/><Relationship Id="rId7" Type="http://schemas.openxmlformats.org/officeDocument/2006/relationships/notesSlide" Target="../notesSlides/notesSlide9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7.xml"/><Relationship Id="rId5" Type="http://schemas.openxmlformats.org/officeDocument/2006/relationships/tags" Target="../tags/tag297.xml"/><Relationship Id="rId4" Type="http://schemas.openxmlformats.org/officeDocument/2006/relationships/tags" Target="../tags/tag296.xml"/><Relationship Id="rId9" Type="http://schemas.openxmlformats.org/officeDocument/2006/relationships/image" Target="../media/image40.png"/></Relationships>
</file>

<file path=ppt/slides/_rels/slide96.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301.xml"/></Relationships>
</file>

<file path=ppt/slides/_rels/slide97.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notesSlide" Target="../notesSlides/notesSlide97.xml"/><Relationship Id="rId4"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305.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30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FB66D099-1143-45D6-AF4A-B10E42E7F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613" y="5181600"/>
            <a:ext cx="2184717" cy="813807"/>
          </a:xfrm>
          <a:prstGeom prst="rect">
            <a:avLst/>
          </a:prstGeom>
        </p:spPr>
      </p:pic>
      <p:sp>
        <p:nvSpPr>
          <p:cNvPr id="74" name="Right Triangle 7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5"/>
          <p:cNvSpPr>
            <a:spLocks noGrp="1" noChangeArrowheads="1"/>
          </p:cNvSpPr>
          <p:nvPr>
            <p:ph type="subTitle" idx="1"/>
            <p:custDataLst>
              <p:tags r:id="rId2"/>
            </p:custDataLst>
          </p:nvPr>
        </p:nvSpPr>
        <p:spPr>
          <a:xfrm>
            <a:off x="1970615" y="1752600"/>
            <a:ext cx="8247594" cy="3896392"/>
          </a:xfrm>
        </p:spPr>
        <p:txBody>
          <a:bodyPr anchor="t">
            <a:normAutofit/>
          </a:bodyPr>
          <a:lstStyle/>
          <a:p>
            <a:pPr>
              <a:buNone/>
            </a:pPr>
            <a:r>
              <a:rPr lang="en-US" sz="4800" b="1" dirty="0">
                <a:latin typeface="Constantia" panose="02030602050306030303" pitchFamily="18" charset="0"/>
                <a:ea typeface="Tahoma" pitchFamily="34" charset="0"/>
                <a:cs typeface="Tahoma" pitchFamily="34" charset="0"/>
              </a:rPr>
              <a:t>An Orientation for </a:t>
            </a:r>
          </a:p>
          <a:p>
            <a:pPr>
              <a:buNone/>
            </a:pPr>
            <a:r>
              <a:rPr lang="en-US" sz="4800" b="1" dirty="0">
                <a:latin typeface="Constantia" panose="02030602050306030303" pitchFamily="18" charset="0"/>
                <a:ea typeface="Tahoma" pitchFamily="34" charset="0"/>
                <a:cs typeface="Tahoma" pitchFamily="34" charset="0"/>
              </a:rPr>
              <a:t>Free-standing Pharmacy </a:t>
            </a:r>
          </a:p>
          <a:p>
            <a:pPr>
              <a:buNone/>
            </a:pPr>
            <a:r>
              <a:rPr lang="en-US" sz="4800" b="1" dirty="0">
                <a:latin typeface="Constantia" panose="02030602050306030303" pitchFamily="18" charset="0"/>
                <a:ea typeface="Tahoma" pitchFamily="34" charset="0"/>
                <a:cs typeface="Tahoma" pitchFamily="34" charset="0"/>
              </a:rPr>
              <a:t>Vendor Applicants </a:t>
            </a:r>
          </a:p>
          <a:p>
            <a:pPr marL="82296" indent="0">
              <a:buNone/>
            </a:pPr>
            <a:r>
              <a:rPr lang="en-US" sz="4800" b="1" dirty="0">
                <a:latin typeface="Constantia" panose="02030602050306030303" pitchFamily="18" charset="0"/>
                <a:ea typeface="Tahoma" pitchFamily="34" charset="0"/>
                <a:cs typeface="Tahoma" pitchFamily="34" charset="0"/>
              </a:rPr>
              <a:t>2022-2023</a:t>
            </a:r>
          </a:p>
        </p:txBody>
      </p:sp>
    </p:spTree>
    <p:custDataLst>
      <p:tags r:id="rId1"/>
    </p:custDataLst>
    <p:extLst>
      <p:ext uri="{BB962C8B-B14F-4D97-AF65-F5344CB8AC3E}">
        <p14:creationId xmlns:p14="http://schemas.microsoft.com/office/powerpoint/2010/main" val="12133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custDataLst>
              <p:tags r:id="rId2"/>
            </p:custDataLst>
          </p:nvPr>
        </p:nvSpPr>
        <p:spPr>
          <a:xfrm>
            <a:off x="518488" y="1186853"/>
            <a:ext cx="4140863" cy="4480726"/>
          </a:xfrm>
        </p:spPr>
        <p:txBody>
          <a:bodyPr>
            <a:noAutofit/>
          </a:bodyPr>
          <a:lstStyle/>
          <a:p>
            <a:pPr algn="r" eaLnBrk="1" hangingPunct="1"/>
            <a:r>
              <a:rPr lang="en-US" sz="4000" b="1" dirty="0">
                <a:latin typeface="Constantia" panose="02030602050306030303" pitchFamily="18" charset="0"/>
                <a:ea typeface="Tahoma" pitchFamily="34" charset="0"/>
                <a:cs typeface="Tahoma" pitchFamily="34" charset="0"/>
              </a:rPr>
              <a:t>Local WIC Agency’s Responsibilities</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67" name="Rectangle 3"/>
          <p:cNvSpPr>
            <a:spLocks noGrp="1" noChangeArrowheads="1"/>
          </p:cNvSpPr>
          <p:nvPr>
            <p:ph idx="1"/>
            <p:custDataLst>
              <p:tags r:id="rId3"/>
            </p:custDataLst>
          </p:nvPr>
        </p:nvSpPr>
        <p:spPr>
          <a:xfrm>
            <a:off x="5105826" y="1582957"/>
            <a:ext cx="6290607" cy="4648200"/>
          </a:xfrm>
        </p:spPr>
        <p:txBody>
          <a:bodyPr anchor="ctr">
            <a:normAutofit/>
          </a:bodyPr>
          <a:lstStyle/>
          <a:p>
            <a:pPr eaLnBrk="1" hangingPunct="1"/>
            <a:r>
              <a:rPr lang="en-US" sz="2800" dirty="0">
                <a:latin typeface="Constantia" panose="02030602050306030303" pitchFamily="18" charset="0"/>
                <a:ea typeface="Tahoma" pitchFamily="34" charset="0"/>
                <a:cs typeface="Tahoma" pitchFamily="34" charset="0"/>
              </a:rPr>
              <a:t>Provide orientation and training to pharmacy owner, manager or designee</a:t>
            </a:r>
          </a:p>
          <a:p>
            <a:pPr eaLnBrk="1" hangingPunct="1"/>
            <a:r>
              <a:rPr lang="en-US" sz="2800" dirty="0">
                <a:latin typeface="Constantia" panose="02030602050306030303" pitchFamily="18" charset="0"/>
                <a:ea typeface="Tahoma" pitchFamily="34" charset="0"/>
                <a:cs typeface="Tahoma" pitchFamily="34" charset="0"/>
              </a:rPr>
              <a:t>Respond to questions about required forms and application process</a:t>
            </a:r>
          </a:p>
          <a:p>
            <a:r>
              <a:rPr lang="en-US" sz="2800" dirty="0">
                <a:latin typeface="Constantia" panose="02030602050306030303" pitchFamily="18" charset="0"/>
                <a:ea typeface="Tahoma" pitchFamily="34" charset="0"/>
                <a:cs typeface="Tahoma" pitchFamily="34" charset="0"/>
              </a:rPr>
              <a:t>Review required forms for completeness</a:t>
            </a:r>
          </a:p>
          <a:p>
            <a:pPr lvl="1" eaLnBrk="1" hangingPunct="1">
              <a:buClr>
                <a:srgbClr val="D31145"/>
              </a:buClr>
              <a:buFont typeface="Wingdings" pitchFamily="2" charset="2"/>
              <a:buNone/>
            </a:pPr>
            <a:endParaRPr lang="en-US" sz="2800" dirty="0">
              <a:latin typeface="Constantia" panose="02030602050306030303" pitchFamily="18" charset="0"/>
              <a:ea typeface="Tahoma" pitchFamily="34" charset="0"/>
              <a:cs typeface="Tahoma" pitchFamily="34" charset="0"/>
            </a:endParaRPr>
          </a:p>
          <a:p>
            <a:pPr eaLnBrk="1" hangingPunct="1"/>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4401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custDataLst>
              <p:tags r:id="rId2"/>
            </p:custDataLst>
          </p:nvPr>
        </p:nvSpPr>
        <p:spPr>
          <a:xfrm>
            <a:off x="580645" y="1230747"/>
            <a:ext cx="4060950" cy="4480726"/>
          </a:xfrm>
        </p:spPr>
        <p:txBody>
          <a:bodyPr>
            <a:normAutofit/>
          </a:bodyPr>
          <a:lstStyle/>
          <a:p>
            <a:pPr algn="r" eaLnBrk="1" hangingPunct="1"/>
            <a:r>
              <a:rPr lang="en-US" sz="4000" b="1" dirty="0">
                <a:latin typeface="Constantia" panose="02030602050306030303" pitchFamily="18" charset="0"/>
                <a:ea typeface="Tahoma" pitchFamily="34" charset="0"/>
                <a:cs typeface="Tahoma" pitchFamily="34" charset="0"/>
              </a:rPr>
              <a:t>Local WIC Agency’s Responsibilities continued</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67" name="Rectangle 3"/>
          <p:cNvSpPr>
            <a:spLocks noGrp="1" noChangeArrowheads="1"/>
          </p:cNvSpPr>
          <p:nvPr>
            <p:ph idx="1"/>
            <p:custDataLst>
              <p:tags r:id="rId3"/>
            </p:custDataLst>
          </p:nvPr>
        </p:nvSpPr>
        <p:spPr>
          <a:xfrm>
            <a:off x="4839921" y="990600"/>
            <a:ext cx="6703897" cy="5410200"/>
          </a:xfrm>
        </p:spPr>
        <p:txBody>
          <a:bodyPr anchor="ctr">
            <a:normAutofit/>
          </a:bodyPr>
          <a:lstStyle/>
          <a:p>
            <a:pPr marL="0" indent="0" eaLnBrk="1" hangingPunct="1">
              <a:buNone/>
            </a:pPr>
            <a:r>
              <a:rPr lang="en-US" sz="2400" dirty="0">
                <a:latin typeface="Constantia" panose="02030602050306030303" pitchFamily="18" charset="0"/>
                <a:ea typeface="Tahoma" pitchFamily="34" charset="0"/>
                <a:cs typeface="Tahoma" pitchFamily="34" charset="0"/>
              </a:rPr>
              <a:t>In a timely manner:</a:t>
            </a:r>
          </a:p>
          <a:p>
            <a:pPr lvl="1" eaLnBrk="1" hangingPunct="1"/>
            <a:r>
              <a:rPr lang="en-US" sz="2400" dirty="0">
                <a:latin typeface="Constantia" panose="02030602050306030303" pitchFamily="18" charset="0"/>
                <a:ea typeface="Tahoma" pitchFamily="34" charset="0"/>
                <a:cs typeface="Tahoma" pitchFamily="34" charset="0"/>
              </a:rPr>
              <a:t>Perform pre-authorization monitoring </a:t>
            </a:r>
          </a:p>
          <a:p>
            <a:pPr lvl="1"/>
            <a:r>
              <a:rPr lang="en-US" sz="2400" dirty="0">
                <a:latin typeface="Constantia" panose="02030602050306030303" pitchFamily="18" charset="0"/>
                <a:ea typeface="Tahoma" pitchFamily="34" charset="0"/>
                <a:cs typeface="Tahoma" pitchFamily="34" charset="0"/>
              </a:rPr>
              <a:t>Review and complete required forms to be sent to State WIC Agency</a:t>
            </a:r>
          </a:p>
          <a:p>
            <a:pPr lvl="1">
              <a:spcAft>
                <a:spcPts val="300"/>
              </a:spcAft>
            </a:pPr>
            <a:r>
              <a:rPr lang="en-US" sz="2400" dirty="0">
                <a:latin typeface="Constantia" panose="02030602050306030303" pitchFamily="18" charset="0"/>
                <a:ea typeface="Tahoma" pitchFamily="34" charset="0"/>
                <a:cs typeface="Tahoma" pitchFamily="34" charset="0"/>
              </a:rPr>
              <a:t>Ensure vendor is set up to accept </a:t>
            </a:r>
            <a:r>
              <a:rPr lang="en-US" sz="2400" dirty="0" err="1">
                <a:latin typeface="Constantia" panose="02030602050306030303" pitchFamily="18" charset="0"/>
                <a:ea typeface="Tahoma" pitchFamily="34" charset="0"/>
                <a:cs typeface="Tahoma" pitchFamily="34" charset="0"/>
              </a:rPr>
              <a:t>eWIC</a:t>
            </a:r>
            <a:r>
              <a:rPr lang="en-US" sz="2400" dirty="0">
                <a:latin typeface="Constantia" panose="02030602050306030303" pitchFamily="18" charset="0"/>
                <a:ea typeface="Tahoma" pitchFamily="34" charset="0"/>
                <a:cs typeface="Tahoma" pitchFamily="34" charset="0"/>
              </a:rPr>
              <a:t> prior to final authorization</a:t>
            </a:r>
          </a:p>
          <a:p>
            <a:pPr lvl="2">
              <a:spcAft>
                <a:spcPts val="300"/>
              </a:spcAft>
            </a:pPr>
            <a:r>
              <a:rPr lang="en-US" sz="2400" dirty="0">
                <a:latin typeface="Constantia" panose="02030602050306030303" pitchFamily="18" charset="0"/>
                <a:ea typeface="Tahoma" pitchFamily="34" charset="0"/>
                <a:cs typeface="Tahoma" pitchFamily="34" charset="0"/>
              </a:rPr>
              <a:t>State Agency Staff will complete Level III Certification testing once equipment has been received by vendor or Solutran has determined the vendors cash register system meets the requirements</a:t>
            </a:r>
          </a:p>
          <a:p>
            <a:pPr lvl="1"/>
            <a:r>
              <a:rPr lang="en-US" sz="2400" dirty="0">
                <a:latin typeface="Constantia" panose="02030602050306030303" pitchFamily="18" charset="0"/>
                <a:ea typeface="Tahoma" pitchFamily="34" charset="0"/>
                <a:cs typeface="Tahoma" pitchFamily="34" charset="0"/>
              </a:rPr>
              <a:t>Inform vendor of Vendor ID number (to be used on vendor forms only)</a:t>
            </a:r>
          </a:p>
          <a:p>
            <a:pPr lvl="1" eaLnBrk="1" hangingPunct="1"/>
            <a:r>
              <a:rPr lang="en-US" sz="2400" dirty="0">
                <a:latin typeface="Constantia" panose="02030602050306030303" pitchFamily="18" charset="0"/>
                <a:ea typeface="Tahoma" pitchFamily="34" charset="0"/>
                <a:cs typeface="Tahoma" pitchFamily="34" charset="0"/>
              </a:rPr>
              <a:t>Address any questions from the vendor </a:t>
            </a:r>
          </a:p>
          <a:p>
            <a:pPr lvl="1" eaLnBrk="1" hangingPunct="1">
              <a:buClr>
                <a:srgbClr val="D31145"/>
              </a:buClr>
              <a:buFont typeface="Wingdings" pitchFamily="2" charset="2"/>
              <a:buNone/>
            </a:pPr>
            <a:endParaRPr lang="en-US" sz="1500" dirty="0">
              <a:latin typeface="Constantia" panose="02030602050306030303" pitchFamily="18" charset="0"/>
              <a:ea typeface="Tahoma" pitchFamily="34" charset="0"/>
              <a:cs typeface="Tahoma" pitchFamily="34" charset="0"/>
            </a:endParaRP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431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E80C3-C14F-4EF6-8903-14FA2608402E}"/>
              </a:ext>
            </a:extLst>
          </p:cNvPr>
          <p:cNvSpPr>
            <a:spLocks noGrp="1"/>
          </p:cNvSpPr>
          <p:nvPr>
            <p:ph type="title"/>
            <p:custDataLst>
              <p:tags r:id="rId2"/>
            </p:custDataLst>
          </p:nvPr>
        </p:nvSpPr>
        <p:spPr>
          <a:xfrm>
            <a:off x="1075486" y="1188637"/>
            <a:ext cx="2987456" cy="4480726"/>
          </a:xfrm>
        </p:spPr>
        <p:txBody>
          <a:bodyPr>
            <a:normAutofit/>
          </a:bodyPr>
          <a:lstStyle/>
          <a:p>
            <a:pPr algn="r"/>
            <a:r>
              <a:rPr lang="en-US" sz="5000" b="1">
                <a:latin typeface="Constantia" panose="02030602050306030303" pitchFamily="18" charset="0"/>
                <a:ea typeface="Tahoma" pitchFamily="34" charset="0"/>
                <a:cs typeface="Tahoma" pitchFamily="34" charset="0"/>
              </a:rPr>
              <a:t>Selection Criteria</a:t>
            </a:r>
            <a:endParaRPr lang="en-US" sz="50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ABC9CC-8D5E-4351-B5BF-1CDEE3768AFB}"/>
              </a:ext>
            </a:extLst>
          </p:cNvPr>
          <p:cNvSpPr>
            <a:spLocks noGrp="1"/>
          </p:cNvSpPr>
          <p:nvPr>
            <p:ph idx="1"/>
            <p:custDataLst>
              <p:tags r:id="rId3"/>
            </p:custDataLst>
          </p:nvPr>
        </p:nvSpPr>
        <p:spPr>
          <a:xfrm>
            <a:off x="4951435" y="990600"/>
            <a:ext cx="6705578" cy="5334000"/>
          </a:xfrm>
        </p:spPr>
        <p:txBody>
          <a:bodyPr anchor="ctr">
            <a:normAutofit/>
          </a:bodyPr>
          <a:lstStyle/>
          <a:p>
            <a:pPr>
              <a:buFontTx/>
              <a:buChar char="•"/>
            </a:pPr>
            <a:r>
              <a:rPr lang="en-US" sz="2800" dirty="0">
                <a:latin typeface="Constantia" panose="02030602050306030303" pitchFamily="18" charset="0"/>
                <a:ea typeface="Tahoma" pitchFamily="34" charset="0"/>
                <a:cs typeface="Tahoma" pitchFamily="34" charset="0"/>
              </a:rPr>
              <a:t>Established by U.S. Department of Agriculture and NC WIC Program</a:t>
            </a:r>
          </a:p>
          <a:p>
            <a:pPr lvl="1"/>
            <a:r>
              <a:rPr lang="en-US" sz="2800" dirty="0">
                <a:latin typeface="Constantia" panose="02030602050306030303" pitchFamily="18" charset="0"/>
                <a:ea typeface="Tahoma" pitchFamily="34" charset="0"/>
                <a:cs typeface="Tahoma" pitchFamily="34" charset="0"/>
              </a:rPr>
              <a:t>20 items</a:t>
            </a:r>
          </a:p>
          <a:p>
            <a:pPr lvl="1"/>
            <a:r>
              <a:rPr lang="en-US" sz="2800" dirty="0">
                <a:latin typeface="Constantia" panose="02030602050306030303" pitchFamily="18" charset="0"/>
                <a:ea typeface="Tahoma" pitchFamily="34" charset="0"/>
                <a:cs typeface="Tahoma" pitchFamily="34" charset="0"/>
              </a:rPr>
              <a:t>Free-standing pharmacies must only comply with 18 of the items listed </a:t>
            </a:r>
          </a:p>
          <a:p>
            <a:pPr>
              <a:buFontTx/>
              <a:buChar char="•"/>
            </a:pPr>
            <a:r>
              <a:rPr lang="en-US" sz="2800" dirty="0">
                <a:latin typeface="Constantia" panose="02030602050306030303" pitchFamily="18" charset="0"/>
                <a:ea typeface="Tahoma" pitchFamily="34" charset="0"/>
                <a:cs typeface="Tahoma" pitchFamily="34" charset="0"/>
              </a:rPr>
              <a:t>Free-standing pharmacies do not have to be Supplemental Nutrition Assistance Program (SNAP) vendors, or maintain shelf price</a:t>
            </a:r>
          </a:p>
          <a:p>
            <a:endParaRPr lang="en-US" sz="2000" dirty="0"/>
          </a:p>
        </p:txBody>
      </p:sp>
    </p:spTree>
    <p:custDataLst>
      <p:tags r:id="rId1"/>
    </p:custDataLst>
    <p:extLst>
      <p:ext uri="{BB962C8B-B14F-4D97-AF65-F5344CB8AC3E}">
        <p14:creationId xmlns:p14="http://schemas.microsoft.com/office/powerpoint/2010/main" val="19012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19711-27EB-4E31-834A-86D0927DAFBD}"/>
              </a:ext>
            </a:extLst>
          </p:cNvPr>
          <p:cNvSpPr>
            <a:spLocks noGrp="1"/>
          </p:cNvSpPr>
          <p:nvPr>
            <p:ph type="title"/>
            <p:custDataLst>
              <p:tags r:id="rId2"/>
            </p:custDataLst>
          </p:nvPr>
        </p:nvSpPr>
        <p:spPr>
          <a:xfrm>
            <a:off x="1284904" y="853049"/>
            <a:ext cx="9381508" cy="1618489"/>
          </a:xfrm>
        </p:spPr>
        <p:txBody>
          <a:bodyPr vert="horz" lIns="91440" tIns="45720" rIns="91440" bIns="45720" rtlCol="0" anchor="ctr">
            <a:normAutofit/>
          </a:bodyPr>
          <a:lstStyle/>
          <a:p>
            <a:pPr defTabSz="914400"/>
            <a:r>
              <a:rPr lang="en-US" sz="5500" b="1" kern="1200" dirty="0">
                <a:solidFill>
                  <a:schemeClr val="tx1"/>
                </a:solidFill>
                <a:latin typeface="Constantia" panose="02030602050306030303" pitchFamily="18" charset="0"/>
              </a:rPr>
              <a:t>Transactions at Pharmacies</a:t>
            </a:r>
          </a:p>
        </p:txBody>
      </p:sp>
      <p:sp>
        <p:nvSpPr>
          <p:cNvPr id="3" name="Content Placeholder 2">
            <a:extLst>
              <a:ext uri="{FF2B5EF4-FFF2-40B4-BE49-F238E27FC236}">
                <a16:creationId xmlns:a16="http://schemas.microsoft.com/office/drawing/2014/main" id="{58DA7FE6-AD64-45C2-BFF7-3727F09A29B1}"/>
              </a:ext>
            </a:extLst>
          </p:cNvPr>
          <p:cNvSpPr>
            <a:spLocks noGrp="1"/>
          </p:cNvSpPr>
          <p:nvPr>
            <p:ph sz="half" idx="1"/>
            <p:custDataLst>
              <p:tags r:id="rId3"/>
            </p:custDataLst>
          </p:nvPr>
        </p:nvSpPr>
        <p:spPr>
          <a:xfrm>
            <a:off x="1284904" y="2669085"/>
            <a:ext cx="9619015" cy="3335866"/>
          </a:xfrm>
        </p:spPr>
        <p:txBody>
          <a:bodyPr vert="horz" lIns="91440" tIns="45720" rIns="91440" bIns="45720" rtlCol="0" anchor="t">
            <a:normAutofit lnSpcReduction="10000"/>
          </a:bodyPr>
          <a:lstStyle/>
          <a:p>
            <a:pPr indent="-228600" defTabSz="914400"/>
            <a:r>
              <a:rPr lang="en-US" sz="2800" dirty="0">
                <a:latin typeface="Constantia" panose="02030602050306030303" pitchFamily="18" charset="0"/>
              </a:rPr>
              <a:t>Pharmacies can only transact exempt infant formula and WIC-eligible </a:t>
            </a:r>
            <a:r>
              <a:rPr lang="en-US" sz="2800" dirty="0" err="1">
                <a:latin typeface="Constantia" panose="02030602050306030303" pitchFamily="18" charset="0"/>
              </a:rPr>
              <a:t>nutritionals</a:t>
            </a:r>
            <a:r>
              <a:rPr lang="en-US" sz="2800" dirty="0">
                <a:latin typeface="Constantia" panose="02030602050306030303" pitchFamily="18" charset="0"/>
              </a:rPr>
              <a:t> </a:t>
            </a:r>
          </a:p>
          <a:p>
            <a:pPr lvl="1" indent="-228600" defTabSz="914400"/>
            <a:r>
              <a:rPr lang="en-US" sz="2800" dirty="0">
                <a:latin typeface="Constantia" panose="02030602050306030303" pitchFamily="18" charset="0"/>
              </a:rPr>
              <a:t>Exempt infant formula is intended for infants with unusual medical or dietary problems</a:t>
            </a:r>
          </a:p>
          <a:p>
            <a:pPr lvl="1" indent="-228600" defTabSz="914400"/>
            <a:r>
              <a:rPr lang="en-US" sz="2800" dirty="0">
                <a:latin typeface="Constantia" panose="02030602050306030303" pitchFamily="18" charset="0"/>
              </a:rPr>
              <a:t>WIC-eligible </a:t>
            </a:r>
            <a:r>
              <a:rPr lang="en-US" sz="2800" dirty="0" err="1">
                <a:latin typeface="Constantia" panose="02030602050306030303" pitchFamily="18" charset="0"/>
              </a:rPr>
              <a:t>nutritionals</a:t>
            </a:r>
            <a:r>
              <a:rPr lang="en-US" sz="2800" dirty="0">
                <a:latin typeface="Constantia" panose="02030602050306030303" pitchFamily="18" charset="0"/>
              </a:rPr>
              <a:t> are products to manage specific dietary needs of children and women</a:t>
            </a:r>
          </a:p>
          <a:p>
            <a:pPr lvl="1" indent="-228600" defTabSz="914400"/>
            <a:r>
              <a:rPr lang="en-US" sz="2800" dirty="0">
                <a:latin typeface="Constantia" panose="02030602050306030303" pitchFamily="18" charset="0"/>
              </a:rPr>
              <a:t>Pharmacies </a:t>
            </a:r>
            <a:r>
              <a:rPr lang="en-US" sz="2800" b="1" dirty="0">
                <a:solidFill>
                  <a:srgbClr val="FF0000"/>
                </a:solidFill>
                <a:latin typeface="Constantia" panose="02030602050306030303" pitchFamily="18" charset="0"/>
              </a:rPr>
              <a:t>cannot</a:t>
            </a:r>
            <a:r>
              <a:rPr lang="en-US" sz="2800" dirty="0">
                <a:latin typeface="Constantia" panose="02030602050306030303" pitchFamily="18" charset="0"/>
              </a:rPr>
              <a:t> transact </a:t>
            </a:r>
            <a:r>
              <a:rPr lang="en-US" sz="2800" dirty="0" err="1">
                <a:latin typeface="Constantia" panose="02030602050306030303" pitchFamily="18" charset="0"/>
              </a:rPr>
              <a:t>eWIC</a:t>
            </a:r>
            <a:r>
              <a:rPr lang="en-US" sz="2800" dirty="0">
                <a:latin typeface="Constantia" panose="02030602050306030303" pitchFamily="18" charset="0"/>
              </a:rPr>
              <a:t> benefits for contract infant formula</a:t>
            </a:r>
          </a:p>
          <a:p>
            <a:pPr indent="-228600" defTabSz="914400"/>
            <a:endParaRPr lang="en-US" sz="2200" dirty="0"/>
          </a:p>
        </p:txBody>
      </p:sp>
    </p:spTree>
    <p:custDataLst>
      <p:tags r:id="rId1"/>
    </p:custDataLst>
    <p:extLst>
      <p:ext uri="{BB962C8B-B14F-4D97-AF65-F5344CB8AC3E}">
        <p14:creationId xmlns:p14="http://schemas.microsoft.com/office/powerpoint/2010/main" val="40364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2A80-4A1E-42BB-8896-53237D0A39AF}"/>
              </a:ext>
            </a:extLst>
          </p:cNvPr>
          <p:cNvSpPr>
            <a:spLocks noGrp="1"/>
          </p:cNvSpPr>
          <p:nvPr>
            <p:ph type="title"/>
            <p:custDataLst>
              <p:tags r:id="rId2"/>
            </p:custDataLst>
          </p:nvPr>
        </p:nvSpPr>
        <p:spPr>
          <a:xfrm>
            <a:off x="1157938" y="358140"/>
            <a:ext cx="9872948" cy="1356360"/>
          </a:xfrm>
        </p:spPr>
        <p:txBody>
          <a:bodyPr>
            <a:normAutofit/>
          </a:bodyPr>
          <a:lstStyle/>
          <a:p>
            <a:pPr algn="ctr"/>
            <a:r>
              <a:rPr lang="en-US" b="1" dirty="0">
                <a:solidFill>
                  <a:schemeClr val="tx1"/>
                </a:solidFill>
                <a:latin typeface="Constantia" panose="02030602050306030303" pitchFamily="18" charset="0"/>
              </a:rPr>
              <a:t>Contract Formulas</a:t>
            </a:r>
            <a:br>
              <a:rPr lang="en-US" dirty="0"/>
            </a:br>
            <a:endParaRPr lang="en-US" dirty="0"/>
          </a:p>
        </p:txBody>
      </p:sp>
      <p:sp>
        <p:nvSpPr>
          <p:cNvPr id="3" name="Content Placeholder 2">
            <a:extLst>
              <a:ext uri="{FF2B5EF4-FFF2-40B4-BE49-F238E27FC236}">
                <a16:creationId xmlns:a16="http://schemas.microsoft.com/office/drawing/2014/main" id="{170DD527-8661-4E7D-9AAB-0FB1B8C77317}"/>
              </a:ext>
            </a:extLst>
          </p:cNvPr>
          <p:cNvSpPr>
            <a:spLocks noGrp="1"/>
          </p:cNvSpPr>
          <p:nvPr>
            <p:ph sz="half" idx="1"/>
            <p:custDataLst>
              <p:tags r:id="rId3"/>
            </p:custDataLst>
          </p:nvPr>
        </p:nvSpPr>
        <p:spPr>
          <a:xfrm>
            <a:off x="436445" y="1295400"/>
            <a:ext cx="5962767" cy="4953000"/>
          </a:xfrm>
        </p:spPr>
        <p:txBody>
          <a:bodyPr>
            <a:normAutofit fontScale="25000" lnSpcReduction="20000"/>
          </a:bodyPr>
          <a:lstStyle/>
          <a:p>
            <a:endParaRPr lang="en-US" sz="2400" dirty="0">
              <a:solidFill>
                <a:schemeClr val="tx1"/>
              </a:solidFill>
            </a:endParaRPr>
          </a:p>
          <a:p>
            <a:pPr marL="45706" indent="0">
              <a:buNone/>
            </a:pPr>
            <a:r>
              <a:rPr lang="en-US" sz="11200" dirty="0">
                <a:solidFill>
                  <a:schemeClr val="tx1"/>
                </a:solidFill>
                <a:latin typeface="Constantia" panose="02030602050306030303" pitchFamily="18" charset="0"/>
              </a:rPr>
              <a:t>These milk-based and soy-based formulas </a:t>
            </a:r>
            <a:r>
              <a:rPr lang="en-US" sz="11200" b="1" dirty="0">
                <a:solidFill>
                  <a:srgbClr val="FF0000"/>
                </a:solidFill>
                <a:latin typeface="Constantia" panose="02030602050306030303" pitchFamily="18" charset="0"/>
              </a:rPr>
              <a:t>cannot</a:t>
            </a:r>
            <a:r>
              <a:rPr lang="en-US" sz="11200" dirty="0">
                <a:solidFill>
                  <a:schemeClr val="tx1"/>
                </a:solidFill>
                <a:latin typeface="Constantia" panose="02030602050306030303" pitchFamily="18" charset="0"/>
              </a:rPr>
              <a:t> be provided to WIC customers by Free-standing Pharmacies:</a:t>
            </a:r>
          </a:p>
          <a:p>
            <a:r>
              <a:rPr lang="en-US" sz="11200" b="1" dirty="0">
                <a:solidFill>
                  <a:schemeClr val="tx1"/>
                </a:solidFill>
                <a:latin typeface="Constantia" panose="02030602050306030303" pitchFamily="18" charset="0"/>
              </a:rPr>
              <a:t>Gerber Good Start Gentle</a:t>
            </a:r>
            <a:r>
              <a:rPr lang="en-US" sz="11200" b="1" baseline="30000" dirty="0">
                <a:solidFill>
                  <a:schemeClr val="tx1"/>
                </a:solidFill>
                <a:latin typeface="Constantia" panose="02030602050306030303" pitchFamily="18" charset="0"/>
              </a:rPr>
              <a:t>® </a:t>
            </a:r>
            <a:endParaRPr lang="en-US" sz="9600" b="1" baseline="30000" dirty="0">
              <a:solidFill>
                <a:schemeClr val="tx1"/>
              </a:solidFill>
              <a:latin typeface="Constantia" panose="02030602050306030303" pitchFamily="18" charset="0"/>
            </a:endParaRPr>
          </a:p>
          <a:p>
            <a:pPr lvl="1">
              <a:lnSpc>
                <a:spcPct val="150000"/>
              </a:lnSpc>
            </a:pPr>
            <a:r>
              <a:rPr lang="en-US" sz="9600" dirty="0">
                <a:solidFill>
                  <a:schemeClr val="tx1"/>
                </a:solidFill>
                <a:latin typeface="Constantia" panose="02030602050306030303" pitchFamily="18" charset="0"/>
              </a:rPr>
              <a:t>12.7 oz cans Powder</a:t>
            </a:r>
          </a:p>
          <a:p>
            <a:pPr lvl="1">
              <a:lnSpc>
                <a:spcPct val="150000"/>
              </a:lnSpc>
            </a:pPr>
            <a:r>
              <a:rPr lang="en-US" sz="9600" dirty="0">
                <a:solidFill>
                  <a:schemeClr val="tx1"/>
                </a:solidFill>
                <a:latin typeface="Constantia" panose="02030602050306030303" pitchFamily="18" charset="0"/>
              </a:rPr>
              <a:t>8.1 oz Concentrate Containers (GentlePro)</a:t>
            </a:r>
          </a:p>
          <a:p>
            <a:pPr lvl="1">
              <a:lnSpc>
                <a:spcPct val="150000"/>
              </a:lnSpc>
            </a:pPr>
            <a:r>
              <a:rPr lang="en-US" sz="9600" dirty="0">
                <a:solidFill>
                  <a:schemeClr val="tx1"/>
                </a:solidFill>
                <a:latin typeface="Constantia" panose="02030602050306030303" pitchFamily="18" charset="0"/>
              </a:rPr>
              <a:t>33.8 oz Ready to Feed (4 pack of 8.45 oz Containers) (GentlePro)</a:t>
            </a:r>
          </a:p>
          <a:p>
            <a:pPr lvl="1"/>
            <a:endParaRPr lang="en-US" sz="8000" dirty="0">
              <a:solidFill>
                <a:schemeClr val="tx1"/>
              </a:solidFill>
              <a:latin typeface="Constantia" panose="02030602050306030303" pitchFamily="18" charset="0"/>
            </a:endParaRPr>
          </a:p>
          <a:p>
            <a:endParaRPr lang="en-US" dirty="0"/>
          </a:p>
        </p:txBody>
      </p:sp>
      <p:sp>
        <p:nvSpPr>
          <p:cNvPr id="4" name="Content Placeholder 3">
            <a:extLst>
              <a:ext uri="{FF2B5EF4-FFF2-40B4-BE49-F238E27FC236}">
                <a16:creationId xmlns:a16="http://schemas.microsoft.com/office/drawing/2014/main" id="{532A064C-5A2F-4B9A-8226-012C02F00785}"/>
              </a:ext>
            </a:extLst>
          </p:cNvPr>
          <p:cNvSpPr>
            <a:spLocks noGrp="1"/>
          </p:cNvSpPr>
          <p:nvPr>
            <p:ph sz="half" idx="2"/>
            <p:custDataLst>
              <p:tags r:id="rId4"/>
            </p:custDataLst>
          </p:nvPr>
        </p:nvSpPr>
        <p:spPr>
          <a:xfrm>
            <a:off x="6399212" y="1905000"/>
            <a:ext cx="5461094" cy="4404360"/>
          </a:xfrm>
        </p:spPr>
        <p:txBody>
          <a:bodyPr>
            <a:normAutofit fontScale="25000" lnSpcReduction="20000"/>
          </a:bodyPr>
          <a:lstStyle/>
          <a:p>
            <a:pPr marL="45706" indent="0">
              <a:lnSpc>
                <a:spcPct val="150000"/>
              </a:lnSpc>
              <a:buNone/>
            </a:pPr>
            <a:r>
              <a:rPr lang="en-US" sz="11200" b="1" dirty="0">
                <a:solidFill>
                  <a:schemeClr val="tx1"/>
                </a:solidFill>
                <a:latin typeface="Constantia" panose="02030602050306030303" pitchFamily="18" charset="0"/>
              </a:rPr>
              <a:t>Gerber Good Start </a:t>
            </a:r>
            <a:r>
              <a:rPr lang="en-US" sz="11200" b="1" dirty="0" err="1">
                <a:solidFill>
                  <a:schemeClr val="tx1"/>
                </a:solidFill>
                <a:latin typeface="Constantia" panose="02030602050306030303" pitchFamily="18" charset="0"/>
              </a:rPr>
              <a:t>SoothePro</a:t>
            </a:r>
            <a:r>
              <a:rPr lang="en-US" sz="11200" b="1" baseline="30000" dirty="0">
                <a:solidFill>
                  <a:schemeClr val="tx1"/>
                </a:solidFill>
                <a:latin typeface="Constantia" panose="02030602050306030303" pitchFamily="18" charset="0"/>
              </a:rPr>
              <a:t>® </a:t>
            </a:r>
          </a:p>
          <a:p>
            <a:pPr lvl="1">
              <a:lnSpc>
                <a:spcPct val="150000"/>
              </a:lnSpc>
            </a:pPr>
            <a:r>
              <a:rPr lang="en-US" sz="9600" dirty="0">
                <a:solidFill>
                  <a:schemeClr val="tx1"/>
                </a:solidFill>
                <a:latin typeface="Constantia" panose="02030602050306030303" pitchFamily="18" charset="0"/>
              </a:rPr>
              <a:t>12.4 oz cans Powder</a:t>
            </a:r>
          </a:p>
          <a:p>
            <a:pPr marL="45706" indent="0">
              <a:lnSpc>
                <a:spcPct val="150000"/>
              </a:lnSpc>
              <a:buNone/>
            </a:pPr>
            <a:r>
              <a:rPr lang="en-US" sz="11200" b="1" dirty="0">
                <a:solidFill>
                  <a:schemeClr val="tx1"/>
                </a:solidFill>
                <a:latin typeface="Constantia" panose="02030602050306030303" pitchFamily="18" charset="0"/>
              </a:rPr>
              <a:t>Gerber Good Start Soy</a:t>
            </a:r>
            <a:r>
              <a:rPr lang="en-US" sz="11200" b="1" baseline="30000" dirty="0">
                <a:solidFill>
                  <a:schemeClr val="tx1"/>
                </a:solidFill>
                <a:latin typeface="Constantia" panose="02030602050306030303" pitchFamily="18" charset="0"/>
              </a:rPr>
              <a:t>® </a:t>
            </a:r>
          </a:p>
          <a:p>
            <a:pPr lvl="1">
              <a:lnSpc>
                <a:spcPct val="150000"/>
              </a:lnSpc>
            </a:pPr>
            <a:r>
              <a:rPr lang="en-US" sz="9600" dirty="0">
                <a:solidFill>
                  <a:schemeClr val="tx1"/>
                </a:solidFill>
                <a:latin typeface="Constantia" panose="02030602050306030303" pitchFamily="18" charset="0"/>
              </a:rPr>
              <a:t>12.9 oz cans Powder</a:t>
            </a:r>
          </a:p>
          <a:p>
            <a:pPr lvl="1">
              <a:lnSpc>
                <a:spcPct val="150000"/>
              </a:lnSpc>
            </a:pPr>
            <a:r>
              <a:rPr lang="en-US" sz="9600" dirty="0">
                <a:solidFill>
                  <a:schemeClr val="tx1"/>
                </a:solidFill>
                <a:latin typeface="Constantia" panose="02030602050306030303" pitchFamily="18" charset="0"/>
              </a:rPr>
              <a:t>8.1 oz Concentrate Containers </a:t>
            </a:r>
          </a:p>
          <a:p>
            <a:pPr lvl="1">
              <a:lnSpc>
                <a:spcPct val="150000"/>
              </a:lnSpc>
            </a:pPr>
            <a:r>
              <a:rPr lang="en-US" sz="9600" dirty="0">
                <a:solidFill>
                  <a:schemeClr val="tx1"/>
                </a:solidFill>
                <a:latin typeface="Constantia" panose="02030602050306030303" pitchFamily="18" charset="0"/>
              </a:rPr>
              <a:t>33.8 oz Ready to Feed (4 pack of 8.45 oz Containers)</a:t>
            </a:r>
          </a:p>
          <a:p>
            <a:pPr lvl="1"/>
            <a:endParaRPr lang="en-US" sz="3600" dirty="0">
              <a:latin typeface="Constantia" panose="02030602050306030303" pitchFamily="18" charset="0"/>
            </a:endParaRPr>
          </a:p>
          <a:p>
            <a:pPr lvl="1"/>
            <a:endParaRPr lang="en-US" sz="3600" dirty="0">
              <a:latin typeface="Constantia" panose="02030602050306030303" pitchFamily="18" charset="0"/>
            </a:endParaRPr>
          </a:p>
          <a:p>
            <a:endParaRPr lang="en-US" dirty="0"/>
          </a:p>
        </p:txBody>
      </p:sp>
    </p:spTree>
    <p:custDataLst>
      <p:tags r:id="rId1"/>
    </p:custDataLst>
    <p:extLst>
      <p:ext uri="{BB962C8B-B14F-4D97-AF65-F5344CB8AC3E}">
        <p14:creationId xmlns:p14="http://schemas.microsoft.com/office/powerpoint/2010/main" val="9541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ight Triangle 1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custDataLst>
              <p:tags r:id="rId2"/>
            </p:custDataLst>
          </p:nvPr>
        </p:nvSpPr>
        <p:spPr>
          <a:xfrm>
            <a:off x="1284904" y="821012"/>
            <a:ext cx="8072712" cy="1618489"/>
          </a:xfrm>
        </p:spPr>
        <p:txBody>
          <a:bodyPr anchor="ctr">
            <a:normAutofit/>
          </a:bodyPr>
          <a:lstStyle/>
          <a:p>
            <a:pPr>
              <a:defRPr/>
            </a:pPr>
            <a:r>
              <a:rPr lang="en-US" sz="5500" b="1" dirty="0">
                <a:latin typeface="Constantia" panose="02030602050306030303" pitchFamily="18" charset="0"/>
              </a:rPr>
              <a:t>WIC Approved Foods With No NTE</a:t>
            </a:r>
          </a:p>
        </p:txBody>
      </p:sp>
      <p:sp>
        <p:nvSpPr>
          <p:cNvPr id="27651" name="Rectangle 3"/>
          <p:cNvSpPr>
            <a:spLocks noGrp="1" noChangeArrowheads="1"/>
          </p:cNvSpPr>
          <p:nvPr>
            <p:ph idx="1"/>
            <p:custDataLst>
              <p:tags r:id="rId3"/>
            </p:custDataLst>
          </p:nvPr>
        </p:nvSpPr>
        <p:spPr>
          <a:xfrm>
            <a:off x="1284904" y="2791870"/>
            <a:ext cx="9610107" cy="3532729"/>
          </a:xfrm>
        </p:spPr>
        <p:txBody>
          <a:bodyPr anchor="t">
            <a:normAutofit fontScale="77500" lnSpcReduction="20000"/>
          </a:bodyPr>
          <a:lstStyle/>
          <a:p>
            <a:pPr>
              <a:spcBef>
                <a:spcPct val="50000"/>
              </a:spcBef>
              <a:spcAft>
                <a:spcPts val="1200"/>
              </a:spcAft>
            </a:pPr>
            <a:r>
              <a:rPr lang="en-US" sz="3100" dirty="0">
                <a:latin typeface="Constantia" panose="02030602050306030303" pitchFamily="18" charset="0"/>
              </a:rPr>
              <a:t>NTE stands for not-to-exceed </a:t>
            </a:r>
          </a:p>
          <a:p>
            <a:pPr>
              <a:spcBef>
                <a:spcPct val="50000"/>
              </a:spcBef>
              <a:spcAft>
                <a:spcPts val="1200"/>
              </a:spcAft>
            </a:pPr>
            <a:r>
              <a:rPr lang="en-US" sz="3100" dirty="0">
                <a:latin typeface="Constantia" panose="02030602050306030303" pitchFamily="18" charset="0"/>
              </a:rPr>
              <a:t>NTEs refer to maximum prices set for approved food items</a:t>
            </a:r>
          </a:p>
          <a:p>
            <a:pPr>
              <a:spcBef>
                <a:spcPct val="50000"/>
              </a:spcBef>
              <a:spcAft>
                <a:spcPts val="1200"/>
              </a:spcAft>
            </a:pPr>
            <a:r>
              <a:rPr lang="en-US" sz="3100" dirty="0">
                <a:latin typeface="Constantia" panose="02030602050306030303" pitchFamily="18" charset="0"/>
              </a:rPr>
              <a:t>NTEs do not apply to exempt infant formula or WIC-eligible </a:t>
            </a:r>
            <a:r>
              <a:rPr lang="en-US" sz="3100" dirty="0" err="1">
                <a:latin typeface="Constantia" panose="02030602050306030303" pitchFamily="18" charset="0"/>
              </a:rPr>
              <a:t>nutritionals</a:t>
            </a:r>
            <a:r>
              <a:rPr lang="en-US" sz="3100" dirty="0">
                <a:latin typeface="Constantia" panose="02030602050306030303" pitchFamily="18" charset="0"/>
              </a:rPr>
              <a:t>.</a:t>
            </a:r>
          </a:p>
          <a:p>
            <a:pPr>
              <a:spcBef>
                <a:spcPct val="50000"/>
              </a:spcBef>
              <a:spcAft>
                <a:spcPts val="1200"/>
              </a:spcAft>
            </a:pPr>
            <a:r>
              <a:rPr lang="en-US" sz="3100" dirty="0">
                <a:latin typeface="Constantia" panose="02030602050306030303" pitchFamily="18" charset="0"/>
              </a:rPr>
              <a:t>Open market system (shelf price)</a:t>
            </a:r>
          </a:p>
          <a:p>
            <a:pPr>
              <a:spcBef>
                <a:spcPct val="50000"/>
              </a:spcBef>
              <a:spcAft>
                <a:spcPts val="1200"/>
              </a:spcAft>
            </a:pPr>
            <a:r>
              <a:rPr lang="en-US" sz="3100" dirty="0">
                <a:latin typeface="Constantia" panose="02030602050306030303" pitchFamily="18" charset="0"/>
              </a:rPr>
              <a:t>Exempt infant formula and WIC-eligible </a:t>
            </a:r>
            <a:r>
              <a:rPr lang="en-US" sz="3100" dirty="0" err="1">
                <a:latin typeface="Constantia" panose="02030602050306030303" pitchFamily="18" charset="0"/>
              </a:rPr>
              <a:t>nutritionals</a:t>
            </a:r>
            <a:r>
              <a:rPr lang="en-US" sz="3100" dirty="0">
                <a:latin typeface="Constantia" panose="02030602050306030303" pitchFamily="18" charset="0"/>
              </a:rPr>
              <a:t> are listed at </a:t>
            </a:r>
            <a:r>
              <a:rPr lang="en-US" sz="3100" dirty="0">
                <a:latin typeface="Constantia" panose="02030602050306030303" pitchFamily="18" charset="0"/>
                <a:hlinkClick r:id="rId6">
                  <a:extLst>
                    <a:ext uri="{A12FA001-AC4F-418D-AE19-62706E023703}">
                      <ahyp:hlinkClr xmlns:ahyp="http://schemas.microsoft.com/office/drawing/2018/hyperlinkcolor" val="tx"/>
                    </a:ext>
                  </a:extLst>
                </a:hlinkClick>
              </a:rPr>
              <a:t>www.nutritionnc.com/wic/vendor.htm</a:t>
            </a:r>
            <a:endParaRPr lang="en-US" sz="3100" dirty="0">
              <a:latin typeface="Constantia" panose="02030602050306030303" pitchFamily="18" charset="0"/>
            </a:endParaRPr>
          </a:p>
          <a:p>
            <a:pPr marL="0" indent="0">
              <a:spcBef>
                <a:spcPct val="50000"/>
              </a:spcBef>
              <a:spcAft>
                <a:spcPts val="1200"/>
              </a:spcAft>
              <a:buNone/>
            </a:pPr>
            <a:endParaRPr lang="en-US" sz="1700" dirty="0"/>
          </a:p>
          <a:p>
            <a:pPr>
              <a:spcBef>
                <a:spcPct val="50000"/>
              </a:spcBef>
              <a:buFontTx/>
              <a:buNone/>
            </a:pPr>
            <a:endParaRPr lang="en-US" sz="1700" dirty="0"/>
          </a:p>
        </p:txBody>
      </p:sp>
    </p:spTree>
    <p:custDataLst>
      <p:tags r:id="rId1"/>
    </p:custDataLst>
    <p:extLst>
      <p:ext uri="{BB962C8B-B14F-4D97-AF65-F5344CB8AC3E}">
        <p14:creationId xmlns:p14="http://schemas.microsoft.com/office/powerpoint/2010/main" val="3714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latin typeface="Constantia" panose="02030602050306030303" pitchFamily="18" charset="0"/>
              </a:rPr>
              <a:t>Competitive Pricing and Price Limitations  </a:t>
            </a:r>
          </a:p>
        </p:txBody>
      </p:sp>
      <p:sp>
        <p:nvSpPr>
          <p:cNvPr id="17411" name="Rectangle 2056"/>
          <p:cNvSpPr>
            <a:spLocks noGrp="1" noChangeArrowheads="1"/>
          </p:cNvSpPr>
          <p:nvPr>
            <p:ph idx="1"/>
            <p:custDataLst>
              <p:tags r:id="rId3"/>
            </p:custDataLst>
          </p:nvPr>
        </p:nvSpPr>
        <p:spPr>
          <a:xfrm>
            <a:off x="1284904" y="2969468"/>
            <a:ext cx="9381508" cy="3035483"/>
          </a:xfrm>
        </p:spPr>
        <p:txBody>
          <a:bodyPr anchor="t">
            <a:normAutofit/>
          </a:bodyPr>
          <a:lstStyle/>
          <a:p>
            <a:r>
              <a:rPr lang="en-US" sz="2800" dirty="0">
                <a:latin typeface="Constantia" panose="02030602050306030303" pitchFamily="18" charset="0"/>
              </a:rPr>
              <a:t>Peer group structure</a:t>
            </a:r>
          </a:p>
          <a:p>
            <a:pPr lvl="1"/>
            <a:r>
              <a:rPr lang="en-US" sz="2800" dirty="0">
                <a:latin typeface="Constantia" panose="02030602050306030303" pitchFamily="18" charset="0"/>
              </a:rPr>
              <a:t>Not-to-exceed (NTEs) prices for each WIC supplemental food and contract formula</a:t>
            </a:r>
          </a:p>
          <a:p>
            <a:pPr lvl="1"/>
            <a:endParaRPr lang="en-US" sz="2800" dirty="0">
              <a:latin typeface="Constantia" panose="02030602050306030303" pitchFamily="18" charset="0"/>
            </a:endParaRPr>
          </a:p>
          <a:p>
            <a:r>
              <a:rPr lang="en-US" sz="2800" dirty="0">
                <a:latin typeface="Constantia" panose="02030602050306030303" pitchFamily="18" charset="0"/>
                <a:ea typeface="Tahoma" pitchFamily="34" charset="0"/>
                <a:cs typeface="Tahoma" pitchFamily="34" charset="0"/>
              </a:rPr>
              <a:t>Free-standing pharmacies not subject to NTE guidelines</a:t>
            </a:r>
          </a:p>
          <a:p>
            <a:pPr lvl="1"/>
            <a:endParaRPr lang="en-US" sz="2400" dirty="0"/>
          </a:p>
          <a:p>
            <a:pPr lvl="1"/>
            <a:endParaRPr lang="en-US" sz="2400" dirty="0"/>
          </a:p>
        </p:txBody>
      </p:sp>
    </p:spTree>
    <p:custDataLst>
      <p:tags r:id="rId1"/>
    </p:custDataLst>
    <p:extLst>
      <p:ext uri="{BB962C8B-B14F-4D97-AF65-F5344CB8AC3E}">
        <p14:creationId xmlns:p14="http://schemas.microsoft.com/office/powerpoint/2010/main" val="1247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1066518" y="-270372"/>
            <a:ext cx="10055781" cy="1368717"/>
          </a:xfrm>
        </p:spPr>
        <p:txBody>
          <a:bodyPr>
            <a:normAutofit/>
          </a:bodyPr>
          <a:lstStyle/>
          <a:p>
            <a:pPr algn="ctr"/>
            <a:r>
              <a:rPr lang="en-US" sz="4000" b="1" dirty="0">
                <a:solidFill>
                  <a:schemeClr val="tx1"/>
                </a:solidFill>
                <a:latin typeface="Constantia" panose="02030602050306030303" pitchFamily="18" charset="0"/>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1366952456"/>
              </p:ext>
            </p:extLst>
          </p:nvPr>
        </p:nvGraphicFramePr>
        <p:xfrm>
          <a:off x="129645" y="689243"/>
          <a:ext cx="11929529" cy="5963450"/>
        </p:xfrm>
        <a:graphic>
          <a:graphicData uri="http://schemas.openxmlformats.org/drawingml/2006/table">
            <a:tbl>
              <a:tblPr>
                <a:tableStyleId>{5C22544A-7EE6-4342-B048-85BDC9FD1C3A}</a:tableStyleId>
              </a:tblPr>
              <a:tblGrid>
                <a:gridCol w="566159">
                  <a:extLst>
                    <a:ext uri="{9D8B030D-6E8A-4147-A177-3AD203B41FA5}">
                      <a16:colId xmlns:a16="http://schemas.microsoft.com/office/drawing/2014/main" val="674979796"/>
                    </a:ext>
                  </a:extLst>
                </a:gridCol>
                <a:gridCol w="1739645">
                  <a:extLst>
                    <a:ext uri="{9D8B030D-6E8A-4147-A177-3AD203B41FA5}">
                      <a16:colId xmlns:a16="http://schemas.microsoft.com/office/drawing/2014/main" val="3641303660"/>
                    </a:ext>
                  </a:extLst>
                </a:gridCol>
                <a:gridCol w="1458623">
                  <a:extLst>
                    <a:ext uri="{9D8B030D-6E8A-4147-A177-3AD203B41FA5}">
                      <a16:colId xmlns:a16="http://schemas.microsoft.com/office/drawing/2014/main" val="2506302033"/>
                    </a:ext>
                  </a:extLst>
                </a:gridCol>
                <a:gridCol w="8165102">
                  <a:extLst>
                    <a:ext uri="{9D8B030D-6E8A-4147-A177-3AD203B41FA5}">
                      <a16:colId xmlns:a16="http://schemas.microsoft.com/office/drawing/2014/main" val="1399538820"/>
                    </a:ext>
                  </a:extLst>
                </a:gridCol>
              </a:tblGrid>
              <a:tr h="267468">
                <a:tc gridSpan="4">
                  <a:txBody>
                    <a:bodyPr/>
                    <a:lstStyle/>
                    <a:p>
                      <a:pPr marL="0" marR="0" algn="ctr">
                        <a:spcBef>
                          <a:spcPts val="0"/>
                        </a:spcBef>
                        <a:spcAft>
                          <a:spcPts val="0"/>
                        </a:spcAft>
                      </a:pPr>
                      <a:r>
                        <a:rPr lang="en-US" sz="1900" b="1" dirty="0">
                          <a:effectLst/>
                          <a:latin typeface="+mn-lt"/>
                        </a:rPr>
                        <a:t>VENDOR PEER GROUPS</a:t>
                      </a:r>
                      <a:endParaRPr lang="en-US" sz="1900" b="1" dirty="0">
                        <a:effectLst/>
                        <a:latin typeface="+mn-lt"/>
                        <a:cs typeface="Times New Roman" panose="02020603050405020304" pitchFamily="18" charset="0"/>
                      </a:endParaRPr>
                    </a:p>
                  </a:txBody>
                  <a:tcPr marL="68562" marR="68562"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267468">
                <a:tc>
                  <a:txBody>
                    <a:bodyPr/>
                    <a:lstStyle/>
                    <a:p>
                      <a:pPr marL="0" marR="0" algn="ctr">
                        <a:spcBef>
                          <a:spcPts val="0"/>
                        </a:spcBef>
                        <a:spcAft>
                          <a:spcPts val="0"/>
                        </a:spcAft>
                      </a:pPr>
                      <a:r>
                        <a:rPr lang="en-US" sz="1900" b="1" dirty="0">
                          <a:effectLst/>
                          <a:latin typeface="+mn-lt"/>
                        </a:rPr>
                        <a:t>#</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STORE TYPE</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LOCATION</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DESCRIPTION</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extLst>
                  <a:ext uri="{0D108BD9-81ED-4DB2-BD59-A6C34878D82A}">
                    <a16:rowId xmlns:a16="http://schemas.microsoft.com/office/drawing/2014/main" val="1709698719"/>
                  </a:ext>
                </a:extLst>
              </a:tr>
              <a:tr h="281545">
                <a:tc>
                  <a:txBody>
                    <a:bodyPr/>
                    <a:lstStyle/>
                    <a:p>
                      <a:pPr marL="0" marR="0" algn="ctr">
                        <a:spcBef>
                          <a:spcPts val="0"/>
                        </a:spcBef>
                        <a:spcAft>
                          <a:spcPts val="0"/>
                        </a:spcAft>
                      </a:pPr>
                      <a:r>
                        <a:rPr lang="en-US" sz="1900" dirty="0">
                          <a:effectLst/>
                          <a:latin typeface="+mn-lt"/>
                        </a:rPr>
                        <a:t>5</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Pharmacy</a:t>
                      </a:r>
                      <a:endParaRPr lang="en-US" sz="1900" b="1"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n-lt"/>
                        </a:rPr>
                        <a:t>Free-standing pharmacy that sells a limited variety of foods</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42874337"/>
                  </a:ext>
                </a:extLst>
              </a:tr>
              <a:tr h="534936">
                <a:tc>
                  <a:txBody>
                    <a:bodyPr/>
                    <a:lstStyle/>
                    <a:p>
                      <a:pPr marL="0" marR="0" algn="ctr">
                        <a:spcBef>
                          <a:spcPts val="0"/>
                        </a:spcBef>
                        <a:spcAft>
                          <a:spcPts val="0"/>
                        </a:spcAft>
                      </a:pPr>
                      <a:r>
                        <a:rPr lang="en-US" sz="1900" dirty="0">
                          <a:effectLst/>
                          <a:latin typeface="+mn-lt"/>
                        </a:rPr>
                        <a:t>6</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Convenience Store</a:t>
                      </a:r>
                      <a:endParaRPr lang="en-US" sz="1900" b="1"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n-lt"/>
                        </a:rPr>
                        <a:t>Retailer with a limited assortment of grocery items</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907694262"/>
                  </a:ext>
                </a:extLst>
              </a:tr>
              <a:tr h="1689273">
                <a:tc>
                  <a:txBody>
                    <a:bodyPr/>
                    <a:lstStyle/>
                    <a:p>
                      <a:pPr marL="0" marR="0" algn="ctr">
                        <a:spcBef>
                          <a:spcPts val="0"/>
                        </a:spcBef>
                        <a:spcAft>
                          <a:spcPts val="0"/>
                        </a:spcAft>
                      </a:pPr>
                      <a:r>
                        <a:rPr lang="en-US" sz="1900" dirty="0">
                          <a:effectLst/>
                          <a:latin typeface="+mn-lt"/>
                        </a:rPr>
                        <a:t>7</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Mass Merchandiser</a:t>
                      </a:r>
                    </a:p>
                    <a:p>
                      <a:pPr marL="0" marR="0" algn="ctr">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 and </a:t>
                      </a:r>
                    </a:p>
                    <a:p>
                      <a:pPr marL="0" marR="0">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Commissary</a:t>
                      </a:r>
                      <a:endParaRPr lang="en-US" sz="1900" b="1"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n-lt"/>
                        </a:rPr>
                        <a:t>Retailer that sells a wide variety of merchandise but also carries groceries and has store locations in most or all states</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Grocery store operated by US Defense Commissary on a military base</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415425933"/>
                  </a:ext>
                </a:extLst>
              </a:tr>
              <a:tr h="534936">
                <a:tc>
                  <a:txBody>
                    <a:bodyPr/>
                    <a:lstStyle/>
                    <a:p>
                      <a:pPr marL="0" marR="0" algn="ctr">
                        <a:spcBef>
                          <a:spcPts val="0"/>
                        </a:spcBef>
                        <a:spcAft>
                          <a:spcPts val="0"/>
                        </a:spcAft>
                      </a:pPr>
                      <a:r>
                        <a:rPr lang="en-US" sz="1900" kern="1200" dirty="0">
                          <a:effectLst/>
                          <a:latin typeface="+mn-lt"/>
                        </a:rPr>
                        <a:t>8</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738810736"/>
                  </a:ext>
                </a:extLst>
              </a:tr>
              <a:tr h="534936">
                <a:tc>
                  <a:txBody>
                    <a:bodyPr/>
                    <a:lstStyle/>
                    <a:p>
                      <a:pPr marL="0" marR="0" algn="ctr">
                        <a:spcBef>
                          <a:spcPts val="0"/>
                        </a:spcBef>
                        <a:spcAft>
                          <a:spcPts val="0"/>
                        </a:spcAft>
                      </a:pPr>
                      <a:r>
                        <a:rPr lang="en-US" sz="1900" kern="1200" dirty="0">
                          <a:effectLst/>
                          <a:latin typeface="+mn-lt"/>
                        </a:rPr>
                        <a:t>9</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383617032"/>
                  </a:ext>
                </a:extLst>
              </a:tr>
              <a:tr h="802405">
                <a:tc>
                  <a:txBody>
                    <a:bodyPr/>
                    <a:lstStyle/>
                    <a:p>
                      <a:pPr marL="0" marR="0" algn="ctr">
                        <a:spcBef>
                          <a:spcPts val="0"/>
                        </a:spcBef>
                        <a:spcAft>
                          <a:spcPts val="0"/>
                        </a:spcAft>
                      </a:pPr>
                      <a:r>
                        <a:rPr lang="en-US" sz="1900" dirty="0">
                          <a:effectLst/>
                          <a:latin typeface="+mn-lt"/>
                        </a:rPr>
                        <a:t>10</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715577679"/>
                  </a:ext>
                </a:extLst>
              </a:tr>
              <a:tr h="802405">
                <a:tc>
                  <a:txBody>
                    <a:bodyPr/>
                    <a:lstStyle/>
                    <a:p>
                      <a:pPr marL="0" marR="0" algn="ctr">
                        <a:spcBef>
                          <a:spcPts val="0"/>
                        </a:spcBef>
                        <a:spcAft>
                          <a:spcPts val="0"/>
                        </a:spcAft>
                      </a:pPr>
                      <a:r>
                        <a:rPr lang="en-US" sz="1900" dirty="0">
                          <a:effectLst/>
                          <a:latin typeface="+mn-lt"/>
                        </a:rPr>
                        <a:t>11</a:t>
                      </a:r>
                      <a:endParaRPr lang="en-US" sz="1900" b="1" dirty="0">
                        <a:effectLst/>
                        <a:latin typeface="+mn-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C618B-3083-42DC-A262-53A1AB4F5052}"/>
              </a:ext>
            </a:extLst>
          </p:cNvPr>
          <p:cNvSpPr>
            <a:spLocks noGrp="1"/>
          </p:cNvSpPr>
          <p:nvPr>
            <p:ph type="title"/>
            <p:custDataLst>
              <p:tags r:id="rId2"/>
            </p:custDataLst>
          </p:nvPr>
        </p:nvSpPr>
        <p:spPr>
          <a:xfrm>
            <a:off x="1275461" y="623275"/>
            <a:ext cx="8072712" cy="1618489"/>
          </a:xfrm>
        </p:spPr>
        <p:txBody>
          <a:bodyPr anchor="ctr">
            <a:normAutofit/>
          </a:bodyPr>
          <a:lstStyle/>
          <a:p>
            <a:r>
              <a:rPr lang="en-US" sz="5500" b="1" dirty="0">
                <a:latin typeface="Constantia" panose="02030602050306030303" pitchFamily="18" charset="0"/>
              </a:rPr>
              <a:t>Store Types</a:t>
            </a:r>
          </a:p>
        </p:txBody>
      </p:sp>
      <p:sp>
        <p:nvSpPr>
          <p:cNvPr id="2" name="Content Placeholder 1">
            <a:extLst>
              <a:ext uri="{FF2B5EF4-FFF2-40B4-BE49-F238E27FC236}">
                <a16:creationId xmlns:a16="http://schemas.microsoft.com/office/drawing/2014/main" id="{A36ABF8E-CD01-49FA-A04E-44B17819ECC4}"/>
              </a:ext>
            </a:extLst>
          </p:cNvPr>
          <p:cNvSpPr>
            <a:spLocks noGrp="1"/>
          </p:cNvSpPr>
          <p:nvPr>
            <p:ph idx="1"/>
            <p:custDataLst>
              <p:tags r:id="rId3"/>
            </p:custDataLst>
          </p:nvPr>
        </p:nvSpPr>
        <p:spPr>
          <a:xfrm>
            <a:off x="1275461" y="2348290"/>
            <a:ext cx="9381507" cy="3595309"/>
          </a:xfrm>
        </p:spPr>
        <p:txBody>
          <a:bodyPr anchor="t">
            <a:normAutofit fontScale="92500" lnSpcReduction="20000"/>
          </a:bodyPr>
          <a:lstStyle/>
          <a:p>
            <a:pPr marL="233293" indent="-233293">
              <a:buFont typeface="Arial" panose="020B0604020202020204" pitchFamily="34" charset="0"/>
              <a:buChar char="•"/>
            </a:pPr>
            <a:r>
              <a:rPr lang="en-US" sz="2800" b="1" dirty="0">
                <a:latin typeface="Constantia" panose="02030602050306030303" pitchFamily="18" charset="0"/>
              </a:rPr>
              <a:t>Pharmacy</a:t>
            </a:r>
            <a:r>
              <a:rPr lang="en-US" sz="2800" dirty="0">
                <a:latin typeface="Constantia" panose="02030602050306030303" pitchFamily="18" charset="0"/>
              </a:rPr>
              <a:t> – pharmacy retailer that sells limited variety of food.</a:t>
            </a:r>
          </a:p>
          <a:p>
            <a:pPr marL="233293" indent="-233293">
              <a:spcBef>
                <a:spcPts val="2399"/>
              </a:spcBef>
              <a:buFont typeface="Arial" panose="020B0604020202020204" pitchFamily="34" charset="0"/>
              <a:buChar char="•"/>
            </a:pPr>
            <a:r>
              <a:rPr lang="en-US" sz="2800" b="1" dirty="0">
                <a:latin typeface="Constantia" panose="02030602050306030303" pitchFamily="18" charset="0"/>
              </a:rPr>
              <a:t>Mass Merchandiser </a:t>
            </a:r>
            <a:r>
              <a:rPr lang="en-US" sz="2800" dirty="0">
                <a:latin typeface="Constantia" panose="02030602050306030303" pitchFamily="18" charset="0"/>
              </a:rPr>
              <a:t>– retailer that sells a wide variety of merchandise, but also carries groceries and has outlets in most or all states.</a:t>
            </a:r>
          </a:p>
          <a:p>
            <a:pPr marL="233293" indent="-233293">
              <a:spcBef>
                <a:spcPts val="2399"/>
              </a:spcBef>
              <a:buFont typeface="Arial" panose="020B0604020202020204" pitchFamily="34" charset="0"/>
              <a:buChar char="•"/>
            </a:pPr>
            <a:r>
              <a:rPr lang="en-US" sz="2800" b="1" dirty="0">
                <a:latin typeface="Constantia" panose="02030602050306030303" pitchFamily="18" charset="0"/>
              </a:rPr>
              <a:t>Commissary </a:t>
            </a:r>
            <a:r>
              <a:rPr lang="en-US" sz="2800" dirty="0">
                <a:latin typeface="Constantia" panose="02030602050306030303" pitchFamily="18" charset="0"/>
              </a:rPr>
              <a:t>– grocery store operated by US Defense Commissary within the confines of a military installation.</a:t>
            </a:r>
          </a:p>
          <a:p>
            <a:pPr marL="233293" indent="-233293">
              <a:buFont typeface="Arial" panose="020B0604020202020204" pitchFamily="34" charset="0"/>
              <a:buChar char="•"/>
            </a:pPr>
            <a:r>
              <a:rPr lang="en-US" sz="2800" b="1" dirty="0">
                <a:latin typeface="Constantia" panose="02030602050306030303" pitchFamily="18" charset="0"/>
              </a:rPr>
              <a:t>Convenience Store </a:t>
            </a:r>
            <a:r>
              <a:rPr lang="en-US" sz="2800" dirty="0">
                <a:latin typeface="Constantia" panose="02030602050306030303" pitchFamily="18" charset="0"/>
              </a:rPr>
              <a:t>– retailer with limited assortment of grocery items.</a:t>
            </a:r>
          </a:p>
        </p:txBody>
      </p:sp>
    </p:spTree>
    <p:custDataLst>
      <p:tags r:id="rId1"/>
    </p:custDataLst>
    <p:extLst>
      <p:ext uri="{BB962C8B-B14F-4D97-AF65-F5344CB8AC3E}">
        <p14:creationId xmlns:p14="http://schemas.microsoft.com/office/powerpoint/2010/main" val="2288297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0E39F88-A754-4A55-AF23-537A7F5E4C67}"/>
              </a:ext>
            </a:extLst>
          </p:cNvPr>
          <p:cNvSpPr>
            <a:spLocks noGrp="1"/>
          </p:cNvSpPr>
          <p:nvPr>
            <p:ph type="title"/>
            <p:custDataLst>
              <p:tags r:id="rId2"/>
            </p:custDataLst>
          </p:nvPr>
        </p:nvSpPr>
        <p:spPr>
          <a:xfrm>
            <a:off x="1284905" y="803929"/>
            <a:ext cx="8072712" cy="1618489"/>
          </a:xfrm>
        </p:spPr>
        <p:txBody>
          <a:bodyPr anchor="ctr">
            <a:normAutofit/>
          </a:bodyPr>
          <a:lstStyle/>
          <a:p>
            <a:r>
              <a:rPr lang="en-US" sz="5500" b="1" dirty="0">
                <a:latin typeface="Constantia" panose="02030602050306030303" pitchFamily="18" charset="0"/>
              </a:rPr>
              <a:t>Store Types continued</a:t>
            </a:r>
          </a:p>
        </p:txBody>
      </p:sp>
      <p:sp>
        <p:nvSpPr>
          <p:cNvPr id="2" name="Content Placeholder 1">
            <a:extLst>
              <a:ext uri="{FF2B5EF4-FFF2-40B4-BE49-F238E27FC236}">
                <a16:creationId xmlns:a16="http://schemas.microsoft.com/office/drawing/2014/main" id="{C4594240-7132-4F69-959E-5C7229C73515}"/>
              </a:ext>
            </a:extLst>
          </p:cNvPr>
          <p:cNvSpPr>
            <a:spLocks noGrp="1"/>
          </p:cNvSpPr>
          <p:nvPr>
            <p:ph idx="1"/>
            <p:custDataLst>
              <p:tags r:id="rId3"/>
            </p:custDataLst>
          </p:nvPr>
        </p:nvSpPr>
        <p:spPr>
          <a:xfrm>
            <a:off x="1284904" y="2603072"/>
            <a:ext cx="9305307" cy="3188127"/>
          </a:xfrm>
        </p:spPr>
        <p:txBody>
          <a:bodyPr anchor="t">
            <a:normAutofit/>
          </a:bodyPr>
          <a:lstStyle/>
          <a:p>
            <a:pPr marL="233293" indent="-233293">
              <a:buFont typeface="Arial" panose="020B0604020202020204" pitchFamily="34" charset="0"/>
              <a:buChar char="•"/>
            </a:pPr>
            <a:r>
              <a:rPr lang="en-US" sz="2800" b="1" dirty="0">
                <a:latin typeface="Constantia" panose="02030602050306030303" pitchFamily="18" charset="0"/>
              </a:rPr>
              <a:t>Independent Grocery </a:t>
            </a:r>
            <a:r>
              <a:rPr lang="en-US" sz="2800" dirty="0">
                <a:latin typeface="Constantia" panose="02030602050306030303" pitchFamily="18" charset="0"/>
              </a:rPr>
              <a:t>– a vendor that primarily sells groceries in fewer than eleven store locations.</a:t>
            </a:r>
          </a:p>
          <a:p>
            <a:pPr marL="0" indent="0">
              <a:buNone/>
            </a:pPr>
            <a:endParaRPr lang="en-US" sz="2800" dirty="0">
              <a:latin typeface="Constantia" panose="02030602050306030303" pitchFamily="18" charset="0"/>
            </a:endParaRPr>
          </a:p>
          <a:p>
            <a:pPr marL="233293" indent="-233293">
              <a:buFont typeface="Arial" panose="020B0604020202020204" pitchFamily="34" charset="0"/>
              <a:buChar char="•"/>
            </a:pPr>
            <a:r>
              <a:rPr lang="en-US" sz="2800" b="1" dirty="0">
                <a:latin typeface="Constantia" panose="02030602050306030303" pitchFamily="18" charset="0"/>
              </a:rPr>
              <a:t>Regional Grocery Chain </a:t>
            </a:r>
            <a:r>
              <a:rPr lang="en-US" sz="2800" dirty="0">
                <a:latin typeface="Constantia" panose="02030602050306030303" pitchFamily="18" charset="0"/>
              </a:rPr>
              <a:t>– a vendor that primarily sells groceries in eleven or more store locations whose parent company operates in more than two states.</a:t>
            </a:r>
          </a:p>
        </p:txBody>
      </p:sp>
    </p:spTree>
    <p:custDataLst>
      <p:tags r:id="rId1"/>
    </p:custDataLst>
    <p:extLst>
      <p:ext uri="{BB962C8B-B14F-4D97-AF65-F5344CB8AC3E}">
        <p14:creationId xmlns:p14="http://schemas.microsoft.com/office/powerpoint/2010/main" val="285446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075486" y="1188637"/>
            <a:ext cx="2987456" cy="4480726"/>
          </a:xfrm>
        </p:spPr>
        <p:txBody>
          <a:bodyPr>
            <a:normAutofit/>
          </a:bodyPr>
          <a:lstStyle/>
          <a:p>
            <a:pPr algn="r" eaLnBrk="1" hangingPunct="1"/>
            <a:r>
              <a:rPr lang="en-US" sz="3600" b="1" dirty="0">
                <a:latin typeface="Constantia" panose="02030602050306030303" pitchFamily="18" charset="0"/>
                <a:ea typeface="Tahoma" pitchFamily="34" charset="0"/>
                <a:cs typeface="Tahoma" pitchFamily="34" charset="0"/>
              </a:rPr>
              <a:t>Orientation to NC WIC Program</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idx="1"/>
            <p:custDataLst>
              <p:tags r:id="rId3"/>
            </p:custDataLst>
          </p:nvPr>
        </p:nvSpPr>
        <p:spPr>
          <a:xfrm>
            <a:off x="5243225" y="848412"/>
            <a:ext cx="6289924" cy="5392957"/>
          </a:xfrm>
        </p:spPr>
        <p:txBody>
          <a:bodyPr anchor="ctr">
            <a:normAutofit/>
          </a:bodyPr>
          <a:lstStyle/>
          <a:p>
            <a:pPr eaLnBrk="1" hangingPunct="1">
              <a:buFontTx/>
              <a:buChar char="•"/>
            </a:pPr>
            <a:r>
              <a:rPr lang="en-US" sz="2800" dirty="0">
                <a:latin typeface="Constantia" panose="02030602050306030303" pitchFamily="18" charset="0"/>
                <a:ea typeface="Tahoma" pitchFamily="34" charset="0"/>
                <a:cs typeface="Tahoma" pitchFamily="34" charset="0"/>
              </a:rPr>
              <a:t>What is WIC?</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What is the role of vendors?</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Free-standing pharmacy WIC vendors</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How to become a WIC vendor</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Guidance for completing required forms</a:t>
            </a:r>
          </a:p>
          <a:p>
            <a:pPr eaLnBrk="1" hangingPunct="1"/>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6723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1284906" y="1008993"/>
            <a:ext cx="9229006" cy="3542045"/>
          </a:xfrm>
        </p:spPr>
        <p:txBody>
          <a:bodyPr vert="horz" lIns="91440" tIns="45720" rIns="91440" bIns="45720" rtlCol="0" anchor="b">
            <a:normAutofit/>
          </a:bodyPr>
          <a:lstStyle/>
          <a:p>
            <a:pPr defTabSz="914400"/>
            <a:r>
              <a:rPr lang="en-US" sz="11400" kern="1200" dirty="0">
                <a:solidFill>
                  <a:schemeClr val="tx1"/>
                </a:solidFill>
                <a:latin typeface="Constantia" panose="02030602050306030303" pitchFamily="18" charset="0"/>
              </a:rPr>
              <a:t>Questions</a:t>
            </a:r>
          </a:p>
        </p:txBody>
      </p:sp>
    </p:spTree>
    <p:custDataLst>
      <p:tags r:id="rId1"/>
    </p:custDataLst>
    <p:extLst>
      <p:ext uri="{BB962C8B-B14F-4D97-AF65-F5344CB8AC3E}">
        <p14:creationId xmlns:p14="http://schemas.microsoft.com/office/powerpoint/2010/main" val="9186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custDataLst>
              <p:tags r:id="rId2"/>
            </p:custDataLst>
          </p:nvPr>
        </p:nvSpPr>
        <p:spPr>
          <a:xfrm>
            <a:off x="1065212" y="1050595"/>
            <a:ext cx="10286999" cy="1292031"/>
          </a:xfrm>
        </p:spPr>
        <p:txBody>
          <a:bodyPr anchor="ctr">
            <a:noAutofit/>
          </a:bodyPr>
          <a:lstStyle/>
          <a:p>
            <a:r>
              <a:rPr lang="en-US" sz="4400" b="1" dirty="0">
                <a:latin typeface="Constantia" panose="02030602050306030303" pitchFamily="18" charset="0"/>
                <a:ea typeface="Tahoma" pitchFamily="34" charset="0"/>
                <a:cs typeface="Tahoma"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1213157" y="2800991"/>
            <a:ext cx="9991107" cy="2971800"/>
          </a:xfrm>
        </p:spPr>
        <p:txBody>
          <a:bodyPr anchor="t">
            <a:normAutofit/>
          </a:bodyPr>
          <a:lstStyle/>
          <a:p>
            <a:pPr eaLnBrk="1" hangingPunct="1"/>
            <a:r>
              <a:rPr lang="en-US" sz="3200" dirty="0">
                <a:latin typeface="Constantia" panose="02030602050306030303" pitchFamily="18" charset="0"/>
                <a:ea typeface="Tahoma" pitchFamily="34" charset="0"/>
                <a:cs typeface="Tahoma" pitchFamily="34" charset="0"/>
              </a:rPr>
              <a:t>Vendors must purchase and provide exempt infant formula and WIC-eligible </a:t>
            </a:r>
            <a:r>
              <a:rPr lang="en-US" sz="3200" dirty="0" err="1">
                <a:latin typeface="Constantia" panose="02030602050306030303" pitchFamily="18" charset="0"/>
                <a:ea typeface="Tahoma" pitchFamily="34" charset="0"/>
                <a:cs typeface="Tahoma" pitchFamily="34" charset="0"/>
              </a:rPr>
              <a:t>nutritionals</a:t>
            </a:r>
            <a:r>
              <a:rPr lang="en-US" sz="3200" dirty="0">
                <a:latin typeface="Constantia" panose="02030602050306030303" pitchFamily="18" charset="0"/>
                <a:ea typeface="Tahoma" pitchFamily="34" charset="0"/>
                <a:cs typeface="Tahoma" pitchFamily="34" charset="0"/>
              </a:rPr>
              <a:t> directly from a State-approved source</a:t>
            </a:r>
          </a:p>
          <a:p>
            <a:r>
              <a:rPr lang="en-US" sz="3200" dirty="0">
                <a:latin typeface="Constantia" panose="02030602050306030303" pitchFamily="18" charset="0"/>
                <a:ea typeface="Tahoma" pitchFamily="34" charset="0"/>
                <a:cs typeface="Tahoma" pitchFamily="34" charset="0"/>
              </a:rPr>
              <a:t>Authorized pharmacies will have their WIC Vendor Agreement terminated for failure to comply with these requirements</a:t>
            </a:r>
          </a:p>
          <a:p>
            <a:endParaRPr lang="en-US" sz="2400" dirty="0">
              <a:latin typeface="Constantia" panose="02030602050306030303" pitchFamily="18" charset="0"/>
              <a:ea typeface="Tahoma" pitchFamily="34" charset="0"/>
              <a:cs typeface="Tahoma" pitchFamily="34" charset="0"/>
            </a:endParaRPr>
          </a:p>
          <a:p>
            <a:pPr marL="0" indent="0">
              <a:buNone/>
            </a:pPr>
            <a:endParaRPr lang="en-US" sz="2400" dirty="0">
              <a:latin typeface="Constantia" panose="02030602050306030303" pitchFamily="18" charset="0"/>
              <a:ea typeface="Tahoma" pitchFamily="34" charset="0"/>
              <a:cs typeface="Tahoma" pitchFamily="34" charset="0"/>
            </a:endParaRPr>
          </a:p>
          <a:p>
            <a:pPr eaLnBrk="1" hangingPunct="1"/>
            <a:endParaRPr lang="en-US" sz="2400" dirty="0">
              <a:latin typeface="Constantia" panose="02030602050306030303" pitchFamily="18" charset="0"/>
              <a:ea typeface="Tahoma" pitchFamily="34" charset="0"/>
              <a:cs typeface="Tahoma" pitchFamily="34" charset="0"/>
            </a:endParaRPr>
          </a:p>
          <a:p>
            <a:pPr eaLnBrk="1" hangingPunct="1">
              <a:buFontTx/>
              <a:buNone/>
            </a:pPr>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35646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F5999-2254-43A6-B81F-15FE197E9FCB}"/>
              </a:ext>
            </a:extLst>
          </p:cNvPr>
          <p:cNvSpPr>
            <a:spLocks noGrp="1"/>
          </p:cNvSpPr>
          <p:nvPr>
            <p:ph type="title"/>
            <p:custDataLst>
              <p:tags r:id="rId2"/>
            </p:custDataLst>
          </p:nvPr>
        </p:nvSpPr>
        <p:spPr>
          <a:xfrm>
            <a:off x="1284905" y="876757"/>
            <a:ext cx="9991107" cy="1618489"/>
          </a:xfrm>
        </p:spPr>
        <p:txBody>
          <a:bodyPr anchor="ctr">
            <a:noAutofit/>
          </a:bodyPr>
          <a:lstStyle/>
          <a:p>
            <a:r>
              <a:rPr lang="en-US" sz="4400" b="1" dirty="0">
                <a:latin typeface="Constantia" panose="02030602050306030303" pitchFamily="18" charset="0"/>
                <a:ea typeface="Tahoma" pitchFamily="34" charset="0"/>
                <a:cs typeface="Tahoma" pitchFamily="34" charset="0"/>
              </a:rPr>
              <a:t>Purchasing and Providing Infant Formula from a State-Approved Source continued</a:t>
            </a:r>
            <a:endParaRPr lang="en-US" sz="4400" b="1" dirty="0"/>
          </a:p>
        </p:txBody>
      </p:sp>
      <p:sp>
        <p:nvSpPr>
          <p:cNvPr id="3" name="Content Placeholder 2">
            <a:extLst>
              <a:ext uri="{FF2B5EF4-FFF2-40B4-BE49-F238E27FC236}">
                <a16:creationId xmlns:a16="http://schemas.microsoft.com/office/drawing/2014/main" id="{E811D541-9CA5-4566-B786-37182C86EEAB}"/>
              </a:ext>
            </a:extLst>
          </p:cNvPr>
          <p:cNvSpPr>
            <a:spLocks noGrp="1"/>
          </p:cNvSpPr>
          <p:nvPr>
            <p:ph idx="1"/>
            <p:custDataLst>
              <p:tags r:id="rId3"/>
            </p:custDataLst>
          </p:nvPr>
        </p:nvSpPr>
        <p:spPr>
          <a:xfrm>
            <a:off x="1284905" y="2796250"/>
            <a:ext cx="9381507" cy="3050331"/>
          </a:xfrm>
        </p:spPr>
        <p:txBody>
          <a:bodyPr anchor="t">
            <a:normAutofit lnSpcReduction="10000"/>
          </a:bodyPr>
          <a:lstStyle/>
          <a:p>
            <a:r>
              <a:rPr lang="en-US" sz="2600" dirty="0">
                <a:latin typeface="Constantia" panose="02030602050306030303" pitchFamily="18" charset="0"/>
                <a:ea typeface="Tahoma" pitchFamily="34" charset="0"/>
                <a:cs typeface="Tahoma" pitchFamily="34" charset="0"/>
              </a:rPr>
              <a:t>A State-approved list of sources can be obtained from your Local WIC Agency or found at: </a:t>
            </a:r>
            <a:r>
              <a:rPr lang="en-US" sz="2600" dirty="0">
                <a:latin typeface="Constantia" panose="02030602050306030303" pitchFamily="18" charset="0"/>
                <a:ea typeface="Tahoma" pitchFamily="34" charset="0"/>
                <a:cs typeface="Tahoma" pitchFamily="34" charset="0"/>
                <a:hlinkClick r:id="rId6">
                  <a:extLst>
                    <a:ext uri="{A12FA001-AC4F-418D-AE19-62706E023703}">
                      <ahyp:hlinkClr xmlns:ahyp="http://schemas.microsoft.com/office/drawing/2018/hyperlinkcolor" val="tx"/>
                    </a:ext>
                  </a:extLst>
                </a:hlinkClick>
              </a:rPr>
              <a:t>www.nutritionnc.com/wic/vendor.htm</a:t>
            </a:r>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Vendors MUST keep invoices and receipts showing dates purchased and sources of exempt infant formula and WIC-eligible </a:t>
            </a:r>
            <a:r>
              <a:rPr lang="en-US" sz="2600" dirty="0" err="1">
                <a:latin typeface="Constantia" panose="02030602050306030303" pitchFamily="18" charset="0"/>
                <a:ea typeface="Tahoma" pitchFamily="34" charset="0"/>
                <a:cs typeface="Tahoma" pitchFamily="34" charset="0"/>
              </a:rPr>
              <a:t>nutritionals</a:t>
            </a:r>
            <a:endParaRPr lang="en-US" sz="2600" dirty="0">
              <a:latin typeface="Constantia" panose="02030602050306030303" pitchFamily="18" charset="0"/>
              <a:ea typeface="Tahoma" pitchFamily="34" charset="0"/>
              <a:cs typeface="Tahoma" pitchFamily="34" charset="0"/>
            </a:endParaRPr>
          </a:p>
          <a:p>
            <a:r>
              <a:rPr lang="en-US" sz="2600" b="1" dirty="0">
                <a:latin typeface="Constantia" panose="02030602050306030303" pitchFamily="18" charset="0"/>
                <a:ea typeface="Tahoma" pitchFamily="34" charset="0"/>
                <a:cs typeface="Tahoma" pitchFamily="34" charset="0"/>
              </a:rPr>
              <a:t>Authorized pharmacies may only accept </a:t>
            </a:r>
            <a:r>
              <a:rPr lang="en-US" sz="2600" b="1" dirty="0" err="1">
                <a:latin typeface="Constantia" panose="02030602050306030303" pitchFamily="18" charset="0"/>
                <a:ea typeface="Tahoma" pitchFamily="34" charset="0"/>
                <a:cs typeface="Tahoma" pitchFamily="34" charset="0"/>
              </a:rPr>
              <a:t>eWIC</a:t>
            </a:r>
            <a:r>
              <a:rPr lang="en-US" sz="2600" b="1" dirty="0">
                <a:latin typeface="Constantia" panose="02030602050306030303" pitchFamily="18" charset="0"/>
                <a:ea typeface="Tahoma" pitchFamily="34" charset="0"/>
                <a:cs typeface="Tahoma" pitchFamily="34" charset="0"/>
              </a:rPr>
              <a:t> benefits for exempt infant formula and WIC-eligible </a:t>
            </a:r>
            <a:r>
              <a:rPr lang="en-US" sz="2600" b="1" dirty="0" err="1">
                <a:latin typeface="Constantia" panose="02030602050306030303" pitchFamily="18" charset="0"/>
                <a:ea typeface="Tahoma" pitchFamily="34" charset="0"/>
                <a:cs typeface="Tahoma" pitchFamily="34" charset="0"/>
              </a:rPr>
              <a:t>nutritionals</a:t>
            </a:r>
            <a:endParaRPr lang="en-US" sz="2600" b="1" dirty="0">
              <a:latin typeface="Constantia" panose="02030602050306030303" pitchFamily="18" charset="0"/>
              <a:ea typeface="Tahoma" pitchFamily="34" charset="0"/>
              <a:cs typeface="Tahoma" pitchFamily="34" charset="0"/>
            </a:endParaRPr>
          </a:p>
          <a:p>
            <a:endParaRPr lang="en-US" sz="2200" dirty="0"/>
          </a:p>
        </p:txBody>
      </p:sp>
    </p:spTree>
    <p:custDataLst>
      <p:tags r:id="rId1"/>
    </p:custDataLst>
    <p:extLst>
      <p:ext uri="{BB962C8B-B14F-4D97-AF65-F5344CB8AC3E}">
        <p14:creationId xmlns:p14="http://schemas.microsoft.com/office/powerpoint/2010/main" val="224855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695071"/>
            <a:ext cx="8072712" cy="1618489"/>
          </a:xfrm>
        </p:spPr>
        <p:txBody>
          <a:bodyPr anchor="ctr">
            <a:normAutofit/>
          </a:bodyPr>
          <a:lstStyle/>
          <a:p>
            <a:r>
              <a:rPr lang="en-US" sz="5500" b="1" dirty="0">
                <a:latin typeface="Constantia" panose="02030602050306030303" pitchFamily="18" charset="0"/>
                <a:ea typeface="Tahoma" panose="020B0604030504040204" pitchFamily="34" charset="0"/>
                <a:cs typeface="Tahoma" panose="020B0604030504040204" pitchFamily="34" charset="0"/>
              </a:rPr>
              <a:t>Equitable Treatment</a:t>
            </a:r>
          </a:p>
        </p:txBody>
      </p:sp>
      <p:sp>
        <p:nvSpPr>
          <p:cNvPr id="3" name="Content Placeholder 2"/>
          <p:cNvSpPr>
            <a:spLocks noGrp="1"/>
          </p:cNvSpPr>
          <p:nvPr>
            <p:ph idx="1"/>
            <p:custDataLst>
              <p:tags r:id="rId3"/>
            </p:custDataLst>
          </p:nvPr>
        </p:nvSpPr>
        <p:spPr>
          <a:xfrm>
            <a:off x="1284905" y="2313560"/>
            <a:ext cx="9686307" cy="3710644"/>
          </a:xfrm>
        </p:spPr>
        <p:txBody>
          <a:bodyPr anchor="t">
            <a:noAutofit/>
          </a:bodyPr>
          <a:lstStyle/>
          <a:p>
            <a:pPr>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Section 246.12(h)(3)(iii) of the Federal WIC Regulations requires WIC-authorized vendors to offer WIC Program customers the same courtesies that are offered to other (non-WIC) customers</a:t>
            </a:r>
          </a:p>
          <a:p>
            <a:pPr lvl="1">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WIC customers cannot be excluded from in-store promotions	</a:t>
            </a:r>
          </a:p>
          <a:p>
            <a:pPr>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Discrimination on the basis of WIC participation may result in disqualification</a:t>
            </a:r>
          </a:p>
        </p:txBody>
      </p:sp>
    </p:spTree>
    <p:custDataLst>
      <p:tags r:id="rId1"/>
    </p:custDataLst>
    <p:extLst>
      <p:ext uri="{BB962C8B-B14F-4D97-AF65-F5344CB8AC3E}">
        <p14:creationId xmlns:p14="http://schemas.microsoft.com/office/powerpoint/2010/main" val="41155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641606" y="1186853"/>
            <a:ext cx="3910850" cy="4480726"/>
          </a:xfrm>
        </p:spPr>
        <p:txBody>
          <a:bodyPr>
            <a:normAutofit/>
          </a:bodyPr>
          <a:lstStyle/>
          <a:p>
            <a:pPr algn="r"/>
            <a:r>
              <a:rPr lang="en-US" sz="5400" b="1" dirty="0">
                <a:latin typeface="Constantia" panose="02030602050306030303" pitchFamily="18" charset="0"/>
                <a:ea typeface="Tahoma" panose="020B0604030504040204" pitchFamily="34" charset="0"/>
                <a:cs typeface="Tahoma" panose="020B0604030504040204" pitchFamily="34" charset="0"/>
              </a:rPr>
              <a:t>Definitions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125752" y="1354512"/>
            <a:ext cx="6022121" cy="5029200"/>
          </a:xfrm>
        </p:spPr>
        <p:txBody>
          <a:bodyPr anchor="ctr">
            <a:normAutofit lnSpcReduction="10000"/>
          </a:bodyPr>
          <a:lstStyle/>
          <a:p>
            <a:r>
              <a:rPr lang="en-US" sz="2400" b="1" dirty="0">
                <a:latin typeface="Constantia" panose="02030602050306030303" pitchFamily="18" charset="0"/>
                <a:ea typeface="Tahoma" panose="020B0604030504040204" pitchFamily="34" charset="0"/>
                <a:cs typeface="Tahoma" panose="020B0604030504040204" pitchFamily="34" charset="0"/>
              </a:rPr>
              <a:t>Incentive item</a:t>
            </a:r>
            <a:r>
              <a:rPr lang="en-US" sz="2400" dirty="0">
                <a:latin typeface="Constantia" panose="02030602050306030303" pitchFamily="18" charset="0"/>
                <a:ea typeface="Tahoma" panose="020B0604030504040204" pitchFamily="34" charset="0"/>
                <a:cs typeface="Tahoma" panose="020B0604030504040204" pitchFamily="34" charset="0"/>
              </a:rPr>
              <a:t>-an item or service provided by a vendor to attract customers or encourage customer loyalty</a:t>
            </a:r>
          </a:p>
          <a:p>
            <a:endParaRPr lang="en-US" sz="2400" dirty="0">
              <a:latin typeface="Constantia" panose="02030602050306030303" pitchFamily="18" charset="0"/>
              <a:ea typeface="Tahoma" panose="020B0604030504040204" pitchFamily="34" charset="0"/>
              <a:cs typeface="Tahoma" panose="020B0604030504040204" pitchFamily="34" charset="0"/>
            </a:endParaRPr>
          </a:p>
          <a:p>
            <a:r>
              <a:rPr lang="en-US" sz="2400" b="1" dirty="0">
                <a:latin typeface="Constantia" panose="02030602050306030303" pitchFamily="18" charset="0"/>
                <a:ea typeface="Tahoma" panose="020B0604030504040204" pitchFamily="34" charset="0"/>
                <a:cs typeface="Tahoma" panose="020B0604030504040204" pitchFamily="34" charset="0"/>
              </a:rPr>
              <a:t>Vendor discount</a:t>
            </a:r>
            <a:r>
              <a:rPr lang="en-US" sz="2400" dirty="0">
                <a:latin typeface="Constantia" panose="02030602050306030303" pitchFamily="18" charset="0"/>
                <a:ea typeface="Tahoma" panose="020B0604030504040204" pitchFamily="34" charset="0"/>
                <a:cs typeface="Tahoma" panose="020B0604030504040204" pitchFamily="34" charset="0"/>
              </a:rPr>
              <a:t>-an in-store promotion that reduces the price or increases the quantity of a given product; a vendor discount could also result from the use of a coupon</a:t>
            </a:r>
          </a:p>
          <a:p>
            <a:endParaRPr lang="en-US" sz="2400" dirty="0">
              <a:latin typeface="Constantia" panose="02030602050306030303" pitchFamily="18" charset="0"/>
              <a:ea typeface="Tahoma" panose="020B0604030504040204" pitchFamily="34" charset="0"/>
              <a:cs typeface="Tahoma" panose="020B0604030504040204" pitchFamily="34" charset="0"/>
            </a:endParaRPr>
          </a:p>
          <a:p>
            <a:r>
              <a:rPr lang="en-US" sz="2400" b="1" dirty="0">
                <a:latin typeface="Constantia" panose="02030602050306030303" pitchFamily="18" charset="0"/>
                <a:ea typeface="Tahoma" panose="020B0604030504040204" pitchFamily="34" charset="0"/>
                <a:cs typeface="Tahoma" panose="020B0604030504040204" pitchFamily="34" charset="0"/>
              </a:rPr>
              <a:t>In-store promotion</a:t>
            </a:r>
            <a:r>
              <a:rPr lang="en-US" sz="2400" dirty="0">
                <a:latin typeface="Constantia" panose="02030602050306030303" pitchFamily="18" charset="0"/>
                <a:ea typeface="Tahoma" panose="020B0604030504040204" pitchFamily="34" charset="0"/>
                <a:cs typeface="Tahoma" panose="020B0604030504040204" pitchFamily="34" charset="0"/>
              </a:rPr>
              <a:t>-a sales promotion in which a vendor may offer incentive items, vendor discounts or coupons in order to increase sales of certain items or to encourage customer loyalty to the vendor</a:t>
            </a:r>
          </a:p>
          <a:p>
            <a:endParaRPr lang="en-US" sz="2400" dirty="0">
              <a:latin typeface="Constantia" panose="02030602050306030303" pitchFamily="18" charset="0"/>
              <a:ea typeface="Tahoma" panose="020B0604030504040204" pitchFamily="34" charset="0"/>
              <a:cs typeface="Tahoma" panose="020B0604030504040204" pitchFamily="34" charset="0"/>
            </a:endParaRPr>
          </a:p>
          <a:p>
            <a:endParaRPr lang="en-US" sz="1500" dirty="0"/>
          </a:p>
        </p:txBody>
      </p:sp>
    </p:spTree>
    <p:custDataLst>
      <p:tags r:id="rId1"/>
    </p:custDataLst>
    <p:extLst>
      <p:ext uri="{BB962C8B-B14F-4D97-AF65-F5344CB8AC3E}">
        <p14:creationId xmlns:p14="http://schemas.microsoft.com/office/powerpoint/2010/main" val="1929008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ea typeface="Tahoma" panose="020B0604030504040204" pitchFamily="34" charset="0"/>
                <a:cs typeface="Tahoma" panose="020B0604030504040204" pitchFamily="34" charset="0"/>
              </a:rPr>
              <a:t>Approval for Incentive Items</a:t>
            </a:r>
          </a:p>
        </p:txBody>
      </p:sp>
      <p:sp>
        <p:nvSpPr>
          <p:cNvPr id="4" name="Content Placeholder 3"/>
          <p:cNvSpPr>
            <a:spLocks noGrp="1"/>
          </p:cNvSpPr>
          <p:nvPr>
            <p:ph idx="1"/>
            <p:custDataLst>
              <p:tags r:id="rId3"/>
            </p:custDataLst>
          </p:nvPr>
        </p:nvSpPr>
        <p:spPr>
          <a:xfrm>
            <a:off x="1284905" y="2969469"/>
            <a:ext cx="8072712" cy="2800395"/>
          </a:xfrm>
        </p:spPr>
        <p:txBody>
          <a:bodyPr anchor="t">
            <a:normAutofit/>
          </a:bodyPr>
          <a:lstStyle/>
          <a:p>
            <a:r>
              <a:rPr lang="en-US" sz="2400">
                <a:latin typeface="Constantia" panose="02030602050306030303" pitchFamily="18" charset="0"/>
                <a:ea typeface="Tahoma" panose="020B0604030504040204" pitchFamily="34" charset="0"/>
                <a:cs typeface="Tahoma" panose="020B0604030504040204" pitchFamily="34" charset="0"/>
              </a:rPr>
              <a:t>To obtain approval to provide incentive items to WIC customers, a vendor must submit a written request directly to the North Carolina WIC Program State Agency. </a:t>
            </a:r>
          </a:p>
          <a:p>
            <a:pPr marL="45706" indent="0">
              <a:buNone/>
            </a:pPr>
            <a:endParaRPr lang="en-US" sz="2400">
              <a:latin typeface="Constantia" panose="02030602050306030303" pitchFamily="18" charset="0"/>
              <a:ea typeface="Tahoma" panose="020B0604030504040204" pitchFamily="34" charset="0"/>
              <a:cs typeface="Tahoma" panose="020B0604030504040204" pitchFamily="34" charset="0"/>
            </a:endParaRPr>
          </a:p>
          <a:p>
            <a:r>
              <a:rPr lang="en-US" sz="2400">
                <a:latin typeface="Constantia" panose="02030602050306030303" pitchFamily="18" charset="0"/>
                <a:ea typeface="Tahoma" panose="020B0604030504040204" pitchFamily="34" charset="0"/>
                <a:cs typeface="Tahoma" panose="020B0604030504040204" pitchFamily="34" charset="0"/>
              </a:rPr>
              <a:t>WIC vendors </a:t>
            </a:r>
            <a:r>
              <a:rPr lang="en-US" sz="2400" b="1">
                <a:latin typeface="Constantia" panose="02030602050306030303" pitchFamily="18" charset="0"/>
                <a:ea typeface="Tahoma" panose="020B0604030504040204" pitchFamily="34" charset="0"/>
                <a:cs typeface="Tahoma" panose="020B0604030504040204" pitchFamily="34" charset="0"/>
              </a:rPr>
              <a:t>cannot</a:t>
            </a:r>
            <a:r>
              <a:rPr lang="en-US" sz="2400">
                <a:latin typeface="Constantia" panose="02030602050306030303" pitchFamily="18" charset="0"/>
                <a:ea typeface="Tahoma" panose="020B0604030504040204" pitchFamily="34" charset="0"/>
                <a:cs typeface="Tahoma" panose="020B0604030504040204" pitchFamily="34" charset="0"/>
              </a:rPr>
              <a:t> offer incentive items to WIC customers without approval from the State WIC Agency  </a:t>
            </a:r>
          </a:p>
          <a:p>
            <a:endParaRPr lang="en-US" sz="2400">
              <a:latin typeface="Constantia" panose="02030602050306030303" pitchFamily="18" charset="0"/>
            </a:endParaRPr>
          </a:p>
          <a:p>
            <a:endParaRPr lang="en-US" sz="2400"/>
          </a:p>
          <a:p>
            <a:endParaRPr lang="en-US" sz="2400"/>
          </a:p>
        </p:txBody>
      </p:sp>
    </p:spTree>
    <p:custDataLst>
      <p:tags r:id="rId1"/>
    </p:custDataLst>
    <p:extLst>
      <p:ext uri="{BB962C8B-B14F-4D97-AF65-F5344CB8AC3E}">
        <p14:creationId xmlns:p14="http://schemas.microsoft.com/office/powerpoint/2010/main" val="14362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latin typeface="Constantia" panose="02030602050306030303" pitchFamily="18" charset="0"/>
                <a:ea typeface="Tahoma" panose="020B0604030504040204" pitchFamily="34" charset="0"/>
                <a:cs typeface="Tahoma" panose="020B0604030504040204" pitchFamily="34" charset="0"/>
              </a:rPr>
              <a:t>Approval for Incentive Items continued</a:t>
            </a:r>
          </a:p>
        </p:txBody>
      </p:sp>
      <p:sp>
        <p:nvSpPr>
          <p:cNvPr id="4" name="Content Placeholder 3"/>
          <p:cNvSpPr>
            <a:spLocks noGrp="1"/>
          </p:cNvSpPr>
          <p:nvPr>
            <p:ph idx="1"/>
            <p:custDataLst>
              <p:tags r:id="rId3"/>
            </p:custDataLst>
          </p:nvPr>
        </p:nvSpPr>
        <p:spPr>
          <a:xfrm>
            <a:off x="1284904" y="2969469"/>
            <a:ext cx="8848107" cy="3355131"/>
          </a:xfrm>
        </p:spPr>
        <p:txBody>
          <a:bodyPr anchor="t">
            <a:normAutofit fontScale="92500"/>
          </a:bodyPr>
          <a:lstStyle/>
          <a:p>
            <a:r>
              <a:rPr lang="en-US" sz="2400" dirty="0">
                <a:latin typeface="Constantia" panose="02030602050306030303" pitchFamily="18" charset="0"/>
                <a:ea typeface="Tahoma" panose="020B0604030504040204" pitchFamily="34" charset="0"/>
                <a:cs typeface="Tahoma" panose="020B0604030504040204" pitchFamily="34" charset="0"/>
              </a:rPr>
              <a:t>Following is a list of prohibited incentive items:</a:t>
            </a:r>
          </a:p>
          <a:p>
            <a:pPr lvl="1"/>
            <a:r>
              <a:rPr lang="en-US" sz="2400" dirty="0">
                <a:latin typeface="Constantia" panose="02030602050306030303" pitchFamily="18" charset="0"/>
                <a:ea typeface="Tahoma" panose="020B0604030504040204" pitchFamily="34" charset="0"/>
                <a:cs typeface="Tahoma" panose="020B0604030504040204" pitchFamily="34" charset="0"/>
              </a:rPr>
              <a:t>Assistance applying for WIC benefits</a:t>
            </a:r>
          </a:p>
          <a:p>
            <a:pPr lvl="1"/>
            <a:r>
              <a:rPr lang="en-US" sz="2400" dirty="0">
                <a:latin typeface="Constantia" panose="02030602050306030303" pitchFamily="18" charset="0"/>
                <a:ea typeface="Tahoma" panose="020B0604030504040204" pitchFamily="34" charset="0"/>
                <a:cs typeface="Tahoma" panose="020B0604030504040204" pitchFamily="34" charset="0"/>
              </a:rPr>
              <a:t>Transportation for WIC customer to and/or from vendor premises</a:t>
            </a:r>
          </a:p>
          <a:p>
            <a:pPr lvl="1"/>
            <a:r>
              <a:rPr lang="en-US" sz="2400" dirty="0">
                <a:latin typeface="Constantia" panose="02030602050306030303" pitchFamily="18" charset="0"/>
                <a:ea typeface="Tahoma" panose="020B0604030504040204" pitchFamily="34" charset="0"/>
                <a:cs typeface="Tahoma" panose="020B0604030504040204" pitchFamily="34" charset="0"/>
              </a:rPr>
              <a:t>Delivery of WIC supplemental foods</a:t>
            </a:r>
          </a:p>
          <a:p>
            <a:pPr lvl="1"/>
            <a:r>
              <a:rPr lang="en-US" sz="2400" dirty="0">
                <a:latin typeface="Constantia" panose="02030602050306030303" pitchFamily="18" charset="0"/>
                <a:ea typeface="Tahoma" panose="020B0604030504040204" pitchFamily="34" charset="0"/>
                <a:cs typeface="Tahoma" panose="020B0604030504040204" pitchFamily="34" charset="0"/>
              </a:rPr>
              <a:t>Lottery tickets</a:t>
            </a:r>
          </a:p>
          <a:p>
            <a:pPr lvl="1"/>
            <a:r>
              <a:rPr lang="en-US" sz="2400" dirty="0">
                <a:latin typeface="Constantia" panose="02030602050306030303" pitchFamily="18" charset="0"/>
                <a:ea typeface="Tahoma" panose="020B0604030504040204" pitchFamily="34" charset="0"/>
                <a:cs typeface="Tahoma" panose="020B0604030504040204" pitchFamily="34" charset="0"/>
              </a:rPr>
              <a:t>Cash gifts</a:t>
            </a:r>
          </a:p>
          <a:p>
            <a:pPr lvl="1"/>
            <a:r>
              <a:rPr lang="en-US" sz="2400" dirty="0">
                <a:latin typeface="Constantia" panose="02030602050306030303" pitchFamily="18" charset="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a:t>
            </a:r>
            <a:r>
              <a:rPr lang="en-US" sz="1700" dirty="0">
                <a:latin typeface="Constantia" panose="02030602050306030303" pitchFamily="18" charset="0"/>
                <a:ea typeface="Tahoma" panose="020B0604030504040204" pitchFamily="34" charset="0"/>
                <a:cs typeface="Tahoma" panose="020B0604030504040204" pitchFamily="34" charset="0"/>
              </a:rPr>
              <a:t>	</a:t>
            </a:r>
          </a:p>
          <a:p>
            <a:endParaRPr lang="en-US" sz="1700" dirty="0">
              <a:latin typeface="Constantia" panose="02030602050306030303" pitchFamily="18" charset="0"/>
            </a:endParaRPr>
          </a:p>
          <a:p>
            <a:endParaRPr lang="en-US" sz="1700" dirty="0"/>
          </a:p>
          <a:p>
            <a:endParaRPr lang="en-US" sz="1700" dirty="0"/>
          </a:p>
        </p:txBody>
      </p:sp>
    </p:spTree>
    <p:custDataLst>
      <p:tags r:id="rId1"/>
    </p:custDataLst>
    <p:extLst>
      <p:ext uri="{BB962C8B-B14F-4D97-AF65-F5344CB8AC3E}">
        <p14:creationId xmlns:p14="http://schemas.microsoft.com/office/powerpoint/2010/main" val="399016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ea typeface="Tahoma" panose="020B0604030504040204" pitchFamily="34" charset="0"/>
                <a:cs typeface="Tahoma" panose="020B0604030504040204" pitchFamily="34" charset="0"/>
              </a:rPr>
              <a:t>In-Store Promotions and Coupons</a:t>
            </a:r>
          </a:p>
        </p:txBody>
      </p:sp>
      <p:sp>
        <p:nvSpPr>
          <p:cNvPr id="3" name="Content Placeholder 2"/>
          <p:cNvSpPr>
            <a:spLocks noGrp="1"/>
          </p:cNvSpPr>
          <p:nvPr>
            <p:ph idx="1"/>
            <p:custDataLst>
              <p:tags r:id="rId3"/>
            </p:custDataLst>
          </p:nvPr>
        </p:nvSpPr>
        <p:spPr>
          <a:xfrm>
            <a:off x="1284905" y="2819276"/>
            <a:ext cx="8848107" cy="3261688"/>
          </a:xfrm>
        </p:spPr>
        <p:txBody>
          <a:bodyPr anchor="t">
            <a:normAutofit lnSpcReduction="10000"/>
          </a:bodyPr>
          <a:lstStyle/>
          <a:p>
            <a:r>
              <a:rPr lang="en-US" sz="24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a:t>
            </a:r>
          </a:p>
          <a:p>
            <a:endParaRPr lang="en-US" sz="2400" dirty="0">
              <a:latin typeface="Constantia" panose="02030602050306030303" pitchFamily="18" charset="0"/>
              <a:ea typeface="Tahoma" panose="020B0604030504040204" pitchFamily="34" charset="0"/>
              <a:cs typeface="Tahoma" panose="020B0604030504040204" pitchFamily="34" charset="0"/>
            </a:endParaRPr>
          </a:p>
          <a:p>
            <a:r>
              <a:rPr lang="en-US" sz="2400" dirty="0">
                <a:latin typeface="Constantia" panose="02030602050306030303" pitchFamily="18" charset="0"/>
                <a:ea typeface="Tahoma" panose="020B0604030504040204" pitchFamily="34" charset="0"/>
                <a:cs typeface="Tahoma" panose="020B0604030504040204" pitchFamily="34" charset="0"/>
              </a:rPr>
              <a:t>Vendor staff/cashiers should be well-informed about the use of different types of in-store promotions and coupons</a:t>
            </a:r>
          </a:p>
          <a:p>
            <a:pPr lvl="1"/>
            <a:r>
              <a:rPr lang="en-US" sz="2400" dirty="0">
                <a:latin typeface="Constantia" panose="02030602050306030303" pitchFamily="18" charset="0"/>
                <a:ea typeface="Tahoma" panose="020B0604030504040204" pitchFamily="34" charset="0"/>
                <a:cs typeface="Tahoma" panose="020B0604030504040204" pitchFamily="34" charset="0"/>
              </a:rPr>
              <a:t>Understand the temporary nature of some offers in order to reduce confusion at the point of sale</a:t>
            </a:r>
          </a:p>
          <a:p>
            <a:pPr lvl="1"/>
            <a:r>
              <a:rPr lang="en-US" sz="2400" dirty="0">
                <a:latin typeface="Constantia" panose="02030602050306030303" pitchFamily="18" charset="0"/>
                <a:ea typeface="Tahoma" panose="020B0604030504040204" pitchFamily="34" charset="0"/>
                <a:cs typeface="Tahoma" panose="020B0604030504040204" pitchFamily="34" charset="0"/>
              </a:rPr>
              <a:t>Know how to properly transact </a:t>
            </a:r>
            <a:r>
              <a:rPr lang="en-US" sz="2400" dirty="0" err="1">
                <a:latin typeface="Constantia" panose="02030602050306030303" pitchFamily="18" charset="0"/>
                <a:ea typeface="Tahoma" panose="020B0604030504040204" pitchFamily="34" charset="0"/>
                <a:cs typeface="Tahoma" panose="020B0604030504040204" pitchFamily="34" charset="0"/>
              </a:rPr>
              <a:t>eWIC</a:t>
            </a:r>
            <a:r>
              <a:rPr lang="en-US" sz="2400" dirty="0">
                <a:latin typeface="Constantia" panose="02030602050306030303" pitchFamily="18" charset="0"/>
                <a:ea typeface="Tahoma" panose="020B0604030504040204" pitchFamily="34" charset="0"/>
                <a:cs typeface="Tahoma" panose="020B0604030504040204" pitchFamily="34" charset="0"/>
              </a:rPr>
              <a:t> using in-store promotions and coupons</a:t>
            </a:r>
          </a:p>
        </p:txBody>
      </p:sp>
    </p:spTree>
    <p:custDataLst>
      <p:tags r:id="rId1"/>
    </p:custDataLst>
    <p:extLst>
      <p:ext uri="{BB962C8B-B14F-4D97-AF65-F5344CB8AC3E}">
        <p14:creationId xmlns:p14="http://schemas.microsoft.com/office/powerpoint/2010/main" val="215504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000" b="1">
                <a:latin typeface="Constantia" panose="02030602050306030303" pitchFamily="18" charset="0"/>
                <a:ea typeface="Tahoma" panose="020B0604030504040204" pitchFamily="34" charset="0"/>
                <a:cs typeface="Tahoma" panose="020B0604030504040204" pitchFamily="34" charset="0"/>
              </a:rPr>
              <a:t>Types of In-Store Promotions and Coupons</a:t>
            </a:r>
          </a:p>
        </p:txBody>
      </p:sp>
      <p:sp>
        <p:nvSpPr>
          <p:cNvPr id="3" name="Content Placeholder 2"/>
          <p:cNvSpPr>
            <a:spLocks noGrp="1"/>
          </p:cNvSpPr>
          <p:nvPr>
            <p:ph idx="1"/>
            <p:custDataLst>
              <p:tags r:id="rId3"/>
            </p:custDataLst>
          </p:nvPr>
        </p:nvSpPr>
        <p:spPr>
          <a:xfrm>
            <a:off x="1284905" y="2969469"/>
            <a:ext cx="8072712" cy="2800395"/>
          </a:xfrm>
        </p:spPr>
        <p:txBody>
          <a:bodyPr anchor="t">
            <a:normAutofit lnSpcReduction="10000"/>
          </a:bodyPr>
          <a:lstStyle/>
          <a:p>
            <a:r>
              <a:rPr lang="en-US" sz="2400" dirty="0">
                <a:latin typeface="Constantia" panose="02030602050306030303" pitchFamily="18" charset="0"/>
                <a:ea typeface="Tahoma" panose="020B0604030504040204" pitchFamily="34" charset="0"/>
                <a:cs typeface="Tahoma" panose="020B0604030504040204" pitchFamily="34" charset="0"/>
              </a:rPr>
              <a:t>Buy One, Get One Free (BOGO)</a:t>
            </a:r>
          </a:p>
          <a:p>
            <a:r>
              <a:rPr lang="en-US" sz="2400" dirty="0">
                <a:latin typeface="Constantia" panose="02030602050306030303" pitchFamily="18" charset="0"/>
                <a:ea typeface="Tahoma" panose="020B0604030504040204" pitchFamily="34" charset="0"/>
                <a:cs typeface="Tahoma" panose="020B0604030504040204" pitchFamily="34" charset="0"/>
              </a:rPr>
              <a:t>Buy One, Get One at a Reduced Price</a:t>
            </a:r>
          </a:p>
          <a:p>
            <a:r>
              <a:rPr lang="en-US" sz="2400" dirty="0">
                <a:latin typeface="Constantia" panose="02030602050306030303" pitchFamily="18" charset="0"/>
                <a:ea typeface="Tahoma" panose="020B0604030504040204" pitchFamily="34" charset="0"/>
                <a:cs typeface="Tahoma" panose="020B0604030504040204" pitchFamily="34" charset="0"/>
              </a:rPr>
              <a:t>Free ounces added to food item by manufacturer (bonus size items)</a:t>
            </a:r>
          </a:p>
          <a:p>
            <a:r>
              <a:rPr lang="en-US" sz="2400" dirty="0">
                <a:latin typeface="Constantia" panose="02030602050306030303" pitchFamily="18" charset="0"/>
                <a:ea typeface="Tahoma" panose="020B0604030504040204" pitchFamily="34" charset="0"/>
                <a:cs typeface="Tahoma" panose="020B0604030504040204" pitchFamily="34" charset="0"/>
              </a:rPr>
              <a:t>Transaction discounts</a:t>
            </a:r>
          </a:p>
          <a:p>
            <a:r>
              <a:rPr lang="en-US" sz="2400" dirty="0">
                <a:latin typeface="Constantia" panose="02030602050306030303" pitchFamily="18" charset="0"/>
                <a:ea typeface="Tahoma" panose="020B0604030504040204" pitchFamily="34" charset="0"/>
                <a:cs typeface="Tahoma" panose="020B0604030504040204" pitchFamily="34" charset="0"/>
              </a:rPr>
              <a:t>Store loyalty/Rewards cards</a:t>
            </a:r>
          </a:p>
          <a:p>
            <a:r>
              <a:rPr lang="en-US" sz="2400" dirty="0">
                <a:latin typeface="Constantia" panose="02030602050306030303" pitchFamily="18" charset="0"/>
                <a:ea typeface="Tahoma" panose="020B0604030504040204" pitchFamily="34" charset="0"/>
                <a:cs typeface="Tahoma" panose="020B0604030504040204" pitchFamily="34" charset="0"/>
              </a:rPr>
              <a:t>Manufacturers’ cents off coupons</a:t>
            </a:r>
          </a:p>
          <a:p>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008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In-Store Promotions: BOGOs and eWIC</a:t>
            </a:r>
          </a:p>
        </p:txBody>
      </p:sp>
      <p:sp>
        <p:nvSpPr>
          <p:cNvPr id="3" name="Content Placeholder 2"/>
          <p:cNvSpPr>
            <a:spLocks noGrp="1"/>
          </p:cNvSpPr>
          <p:nvPr>
            <p:ph idx="1"/>
            <p:custDataLst>
              <p:tags r:id="rId3"/>
            </p:custDataLst>
          </p:nvPr>
        </p:nvSpPr>
        <p:spPr>
          <a:xfrm>
            <a:off x="1284904" y="2819400"/>
            <a:ext cx="9000507" cy="3411757"/>
          </a:xfrm>
        </p:spPr>
        <p:txBody>
          <a:bodyPr anchor="t">
            <a:normAutofit/>
          </a:bodyPr>
          <a:lstStyle/>
          <a:p>
            <a:pPr marL="0" indent="0">
              <a:buNone/>
            </a:pPr>
            <a:r>
              <a:rPr lang="en-US" sz="2000" dirty="0">
                <a:latin typeface="Constantia" panose="02030602050306030303" pitchFamily="18" charset="0"/>
              </a:rPr>
              <a:t>Per the USDA WIC EBT Operating Rules:</a:t>
            </a:r>
          </a:p>
          <a:p>
            <a:r>
              <a:rPr lang="en-US" sz="2000" dirty="0">
                <a:latin typeface="Constantia" panose="02030602050306030303" pitchFamily="18" charset="0"/>
              </a:rPr>
              <a:t>In a true BOGO, the free item cannot be deducted from the WIC customer’s benefit balance or reported to the State Agency</a:t>
            </a:r>
          </a:p>
          <a:p>
            <a:r>
              <a:rPr lang="en-US" sz="2000" dirty="0">
                <a:latin typeface="Constantia" panose="02030602050306030303" pitchFamily="18" charset="0"/>
              </a:rPr>
              <a:t>If a food item is advertised as “Buy one, get one free” </a:t>
            </a:r>
            <a:r>
              <a:rPr lang="en-US" sz="2000" b="1" dirty="0">
                <a:latin typeface="Constantia" panose="02030602050306030303" pitchFamily="18" charset="0"/>
              </a:rPr>
              <a:t>with the disclosure that each item is sold for half the advertised price</a:t>
            </a:r>
            <a:r>
              <a:rPr lang="en-US" sz="2000" dirty="0">
                <a:latin typeface="Constantia" panose="02030602050306030303" pitchFamily="18" charset="0"/>
              </a:rPr>
              <a:t>, both food items shall be redeemed using WIC benefits and shall reflect an item price of half the advertised price in the transaction</a:t>
            </a:r>
          </a:p>
          <a:p>
            <a:pPr lvl="1"/>
            <a:r>
              <a:rPr lang="en-US" sz="2000" dirty="0">
                <a:latin typeface="Constantia" panose="02030602050306030303" pitchFamily="18" charset="0"/>
              </a:rPr>
              <a:t>Quantity discount</a:t>
            </a:r>
          </a:p>
          <a:p>
            <a:pPr lvl="1"/>
            <a:r>
              <a:rPr lang="en-US" sz="2000" dirty="0">
                <a:latin typeface="Constantia" panose="02030602050306030303" pitchFamily="18" charset="0"/>
              </a:rPr>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custDataLst>
              <p:tags r:id="rId2"/>
            </p:custDataLst>
          </p:nvPr>
        </p:nvSpPr>
        <p:spPr>
          <a:xfrm>
            <a:off x="1283317" y="858689"/>
            <a:ext cx="8072712" cy="1618489"/>
          </a:xfrm>
        </p:spPr>
        <p:txBody>
          <a:bodyPr anchor="ctr">
            <a:normAutofit/>
          </a:bodyPr>
          <a:lstStyle/>
          <a:p>
            <a:pPr eaLnBrk="1" hangingPunct="1"/>
            <a:r>
              <a:rPr lang="en-US" sz="6000" b="1" dirty="0">
                <a:latin typeface="Constantia" panose="02030602050306030303" pitchFamily="18" charset="0"/>
                <a:ea typeface="Tahoma" pitchFamily="34" charset="0"/>
                <a:cs typeface="Tahoma" pitchFamily="34" charset="0"/>
              </a:rPr>
              <a:t>What is WIC?</a:t>
            </a:r>
            <a:r>
              <a:rPr lang="en-US" sz="7100" dirty="0">
                <a:latin typeface="Constantia" panose="02030602050306030303" pitchFamily="18" charset="0"/>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1283317" y="2477178"/>
            <a:ext cx="9914908" cy="3636271"/>
          </a:xfrm>
        </p:spPr>
        <p:txBody>
          <a:bodyPr anchor="t">
            <a:normAutofit fontScale="92500" lnSpcReduction="20000"/>
          </a:bodyPr>
          <a:lstStyle/>
          <a:p>
            <a:pPr eaLnBrk="1" hangingPunct="1">
              <a:spcBef>
                <a:spcPct val="75000"/>
              </a:spcBef>
            </a:pPr>
            <a:r>
              <a:rPr lang="en-US" sz="2600" dirty="0">
                <a:latin typeface="Constantia" panose="02030602050306030303" pitchFamily="18" charset="0"/>
                <a:ea typeface="Tahoma" pitchFamily="34" charset="0"/>
                <a:cs typeface="Tahoma" pitchFamily="34" charset="0"/>
              </a:rPr>
              <a:t>The Special Supplemental Nutrition Program for </a:t>
            </a:r>
            <a:r>
              <a:rPr lang="en-US" sz="2600" b="1" dirty="0">
                <a:latin typeface="Constantia" panose="02030602050306030303" pitchFamily="18" charset="0"/>
                <a:ea typeface="Tahoma" pitchFamily="34" charset="0"/>
                <a:cs typeface="Tahoma" pitchFamily="34" charset="0"/>
              </a:rPr>
              <a:t>W</a:t>
            </a:r>
            <a:r>
              <a:rPr lang="en-US" sz="2600" dirty="0">
                <a:latin typeface="Constantia" panose="02030602050306030303" pitchFamily="18" charset="0"/>
                <a:ea typeface="Tahoma" pitchFamily="34" charset="0"/>
                <a:cs typeface="Tahoma" pitchFamily="34" charset="0"/>
              </a:rPr>
              <a:t>omen, </a:t>
            </a:r>
            <a:r>
              <a:rPr lang="en-US" sz="2600" b="1" dirty="0">
                <a:latin typeface="Constantia" panose="02030602050306030303" pitchFamily="18" charset="0"/>
                <a:ea typeface="Tahoma" pitchFamily="34" charset="0"/>
                <a:cs typeface="Tahoma" pitchFamily="34" charset="0"/>
              </a:rPr>
              <a:t>I</a:t>
            </a:r>
            <a:r>
              <a:rPr lang="en-US" sz="2600" dirty="0">
                <a:latin typeface="Constantia" panose="02030602050306030303" pitchFamily="18" charset="0"/>
                <a:ea typeface="Tahoma" pitchFamily="34" charset="0"/>
                <a:cs typeface="Tahoma" pitchFamily="34" charset="0"/>
              </a:rPr>
              <a:t>nfants and </a:t>
            </a:r>
            <a:r>
              <a:rPr lang="en-US" sz="2600" b="1" dirty="0">
                <a:latin typeface="Constantia" panose="02030602050306030303" pitchFamily="18" charset="0"/>
                <a:ea typeface="Tahoma" pitchFamily="34" charset="0"/>
                <a:cs typeface="Tahoma" pitchFamily="34" charset="0"/>
              </a:rPr>
              <a:t>C</a:t>
            </a:r>
            <a:r>
              <a:rPr lang="en-US" sz="2600" dirty="0">
                <a:latin typeface="Constantia" panose="02030602050306030303" pitchFamily="18" charset="0"/>
                <a:ea typeface="Tahoma" pitchFamily="34" charset="0"/>
                <a:cs typeface="Tahoma" pitchFamily="34" charset="0"/>
              </a:rPr>
              <a:t>hildren</a:t>
            </a:r>
          </a:p>
          <a:p>
            <a:pPr eaLnBrk="1" hangingPunct="1">
              <a:spcBef>
                <a:spcPct val="75000"/>
              </a:spcBef>
            </a:pPr>
            <a:r>
              <a:rPr lang="en-US" sz="2600" dirty="0">
                <a:latin typeface="Constantia" panose="02030602050306030303" pitchFamily="18" charset="0"/>
                <a:ea typeface="Tahoma" pitchFamily="34" charset="0"/>
                <a:cs typeface="Tahoma" pitchFamily="34" charset="0"/>
              </a:rPr>
              <a:t>Federally funded by the United States Department of Agriculture (USDA)</a:t>
            </a:r>
          </a:p>
          <a:p>
            <a:pPr eaLnBrk="1" hangingPunct="1">
              <a:spcBef>
                <a:spcPct val="75000"/>
              </a:spcBef>
            </a:pPr>
            <a:r>
              <a:rPr lang="en-US" sz="2600" dirty="0">
                <a:latin typeface="Constantia" panose="02030602050306030303" pitchFamily="18" charset="0"/>
                <a:ea typeface="Tahoma" pitchFamily="34" charset="0"/>
                <a:cs typeface="Tahoma" pitchFamily="34" charset="0"/>
              </a:rPr>
              <a:t>State-administered by the NC Department of Health and Human Services</a:t>
            </a:r>
          </a:p>
          <a:p>
            <a:pPr eaLnBrk="1" hangingPunct="1">
              <a:spcBef>
                <a:spcPct val="75000"/>
              </a:spcBef>
            </a:pPr>
            <a:r>
              <a:rPr lang="en-US" sz="2600" dirty="0">
                <a:latin typeface="Constantia" panose="02030602050306030303" pitchFamily="18" charset="0"/>
                <a:ea typeface="Tahoma" pitchFamily="34" charset="0"/>
                <a:cs typeface="Tahoma" pitchFamily="34" charset="0"/>
              </a:rPr>
              <a:t>WIC clinical services provided by contracted public health agencies</a:t>
            </a:r>
          </a:p>
          <a:p>
            <a:pPr eaLnBrk="1" hangingPunct="1">
              <a:spcBef>
                <a:spcPct val="75000"/>
              </a:spcBef>
            </a:pPr>
            <a:r>
              <a:rPr lang="en-US" sz="2600" dirty="0">
                <a:latin typeface="Constantia" panose="02030602050306030303" pitchFamily="18" charset="0"/>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43582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123063" y="1188637"/>
            <a:ext cx="9982015" cy="1597228"/>
          </a:xfrm>
        </p:spPr>
        <p:txBody>
          <a:bodyPr>
            <a:normAutofit/>
          </a:bodyPr>
          <a:lstStyle/>
          <a:p>
            <a:r>
              <a:rPr lang="en-US" sz="5900" b="1">
                <a:latin typeface="Constantia" panose="02030602050306030303" pitchFamily="18" charset="0"/>
                <a:ea typeface="Tahoma" panose="020B0604030504040204" pitchFamily="34" charset="0"/>
                <a:cs typeface="Tahoma" panose="020B0604030504040204" pitchFamily="34" charset="0"/>
              </a:rPr>
              <a:t>Sales Tax &amp; Cash Back</a:t>
            </a:r>
          </a:p>
        </p:txBody>
      </p:sp>
      <p:pic>
        <p:nvPicPr>
          <p:cNvPr id="5" name="Picture 4" descr="A group of coins on a newspaper&#10;&#10;Description automatically generated with low confidence"/>
          <p:cNvPicPr>
            <a:picLocks noChangeAspect="1"/>
          </p:cNvPicPr>
          <p:nvPr/>
        </p:nvPicPr>
        <p:blipFill rotWithShape="1">
          <a:blip r:embed="rId6" cstate="print">
            <a:extLst>
              <a:ext uri="{28A0092B-C50C-407E-A947-70E740481C1C}">
                <a14:useLocalDpi xmlns:a14="http://schemas.microsoft.com/office/drawing/2010/main" val="0"/>
              </a:ext>
            </a:extLst>
          </a:blip>
          <a:srcRect b="13558"/>
          <a:stretch/>
        </p:blipFill>
        <p:spPr>
          <a:xfrm rot="16200000">
            <a:off x="1525497" y="2615893"/>
            <a:ext cx="2728198" cy="3533065"/>
          </a:xfrm>
          <a:prstGeom prst="rect">
            <a:avLst/>
          </a:prstGeom>
        </p:spPr>
      </p:pic>
      <p:sp>
        <p:nvSpPr>
          <p:cNvPr id="3" name="Content Placeholder 2"/>
          <p:cNvSpPr>
            <a:spLocks noGrp="1"/>
          </p:cNvSpPr>
          <p:nvPr>
            <p:ph idx="1"/>
            <p:custDataLst>
              <p:tags r:id="rId3"/>
            </p:custDataLst>
          </p:nvPr>
        </p:nvSpPr>
        <p:spPr>
          <a:xfrm>
            <a:off x="5253891" y="2785865"/>
            <a:ext cx="6098321" cy="3445291"/>
          </a:xfrm>
        </p:spPr>
        <p:txBody>
          <a:bodyPr anchor="t">
            <a:normAutofit lnSpcReduction="10000"/>
          </a:bodyPr>
          <a:lstStyle/>
          <a:p>
            <a:r>
              <a:rPr lang="en-US" sz="2800" dirty="0">
                <a:latin typeface="Constantia" panose="02030602050306030303" pitchFamily="18" charset="0"/>
                <a:ea typeface="Tahoma" panose="020B0604030504040204" pitchFamily="34" charset="0"/>
                <a:cs typeface="Tahoma" panose="020B0604030504040204" pitchFamily="34" charset="0"/>
              </a:rPr>
              <a:t>Sales Tax on Manufacturers’ Coupons</a:t>
            </a:r>
          </a:p>
          <a:p>
            <a:pPr lvl="1"/>
            <a:r>
              <a:rPr lang="en-US" sz="2800" dirty="0">
                <a:latin typeface="Constantia" panose="02030602050306030303" pitchFamily="18" charset="0"/>
                <a:ea typeface="Tahoma" panose="020B0604030504040204" pitchFamily="34" charset="0"/>
                <a:cs typeface="Tahoma" panose="020B0604030504040204" pitchFamily="34" charset="0"/>
              </a:rPr>
              <a:t>Not permitted to tax WIC items, so cannot charge WIC customers tax on manufacturer’s coupons</a:t>
            </a:r>
          </a:p>
          <a:p>
            <a:r>
              <a:rPr lang="en-US" sz="2800" dirty="0">
                <a:latin typeface="Constantia" panose="02030602050306030303" pitchFamily="18" charset="0"/>
                <a:ea typeface="Tahoma" panose="020B0604030504040204" pitchFamily="34" charset="0"/>
                <a:cs typeface="Tahoma" panose="020B0604030504040204" pitchFamily="34" charset="0"/>
              </a:rPr>
              <a:t>Cash Back</a:t>
            </a:r>
          </a:p>
          <a:p>
            <a:pPr lvl="1"/>
            <a:r>
              <a:rPr lang="en-US" sz="2800" dirty="0">
                <a:latin typeface="Constantia" panose="02030602050306030303" pitchFamily="18" charset="0"/>
                <a:ea typeface="Tahoma" panose="020B0604030504040204" pitchFamily="34" charset="0"/>
                <a:cs typeface="Tahoma" panose="020B0604030504040204" pitchFamily="34" charset="0"/>
              </a:rPr>
              <a:t>Not permitted as a result of vendor discount in any WIC transaction</a:t>
            </a:r>
          </a:p>
        </p:txBody>
      </p:sp>
    </p:spTree>
    <p:custDataLst>
      <p:tags r:id="rId1"/>
    </p:custDataLst>
    <p:extLst>
      <p:ext uri="{BB962C8B-B14F-4D97-AF65-F5344CB8AC3E}">
        <p14:creationId xmlns:p14="http://schemas.microsoft.com/office/powerpoint/2010/main" val="248329824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5535612" y="2988732"/>
            <a:ext cx="6121400" cy="3678768"/>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Tx/>
            </a:pPr>
            <a:r>
              <a:rPr lang="en-US" sz="3600" dirty="0">
                <a:latin typeface="Constantia" panose="02030602050306030303" pitchFamily="18" charset="0"/>
                <a:ea typeface="Tahoma" pitchFamily="34" charset="0"/>
                <a:cs typeface="Tahoma" pitchFamily="34" charset="0"/>
              </a:rPr>
              <a:t>Identical items only when:</a:t>
            </a:r>
          </a:p>
          <a:p>
            <a:pPr lvl="1"/>
            <a:r>
              <a:rPr lang="en-US" sz="3600" dirty="0">
                <a:solidFill>
                  <a:schemeClr val="tx1"/>
                </a:solidFill>
                <a:latin typeface="Constantia" panose="02030602050306030303" pitchFamily="18" charset="0"/>
                <a:ea typeface="Tahoma" pitchFamily="34" charset="0"/>
                <a:cs typeface="Tahoma" pitchFamily="34" charset="0"/>
              </a:rPr>
              <a:t>Defective</a:t>
            </a:r>
          </a:p>
          <a:p>
            <a:pPr lvl="1"/>
            <a:r>
              <a:rPr lang="en-US" sz="3600" dirty="0">
                <a:solidFill>
                  <a:schemeClr val="tx1"/>
                </a:solidFill>
                <a:latin typeface="Constantia" panose="02030602050306030303" pitchFamily="18" charset="0"/>
                <a:ea typeface="Tahoma" pitchFamily="34" charset="0"/>
                <a:cs typeface="Tahoma" pitchFamily="34" charset="0"/>
              </a:rPr>
              <a:t>Spoiled or </a:t>
            </a:r>
          </a:p>
          <a:p>
            <a:pPr lvl="1"/>
            <a:r>
              <a:rPr lang="en-US" sz="3600" dirty="0">
                <a:solidFill>
                  <a:schemeClr val="tx1"/>
                </a:solidFill>
                <a:latin typeface="Constantia" panose="02030602050306030303" pitchFamily="18" charset="0"/>
                <a:ea typeface="Tahoma" pitchFamily="34" charset="0"/>
                <a:cs typeface="Tahoma" pitchFamily="34" charset="0"/>
              </a:rPr>
              <a:t>Has exceeded its “best if used by” or  “sell by” date on the date of purchase</a:t>
            </a:r>
          </a:p>
        </p:txBody>
      </p:sp>
      <p:sp>
        <p:nvSpPr>
          <p:cNvPr id="5" name="AutoShape 3"/>
          <p:cNvSpPr>
            <a:spLocks noChangeArrowheads="1"/>
          </p:cNvSpPr>
          <p:nvPr>
            <p:custDataLst>
              <p:tags r:id="rId3"/>
            </p:custDataLst>
          </p:nvPr>
        </p:nvSpPr>
        <p:spPr bwMode="auto">
          <a:xfrm>
            <a:off x="4646612" y="190500"/>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400" b="1" dirty="0">
                <a:latin typeface="Constantia" panose="02030602050306030303" pitchFamily="18" charset="0"/>
              </a:rPr>
              <a:t>What about </a:t>
            </a:r>
          </a:p>
          <a:p>
            <a:pPr algn="ctr">
              <a:spcBef>
                <a:spcPct val="20000"/>
              </a:spcBef>
              <a:buFontTx/>
              <a:buNone/>
            </a:pPr>
            <a:r>
              <a:rPr kumimoji="1" lang="en-US" sz="4400" b="1" dirty="0">
                <a:latin typeface="Constantia" panose="02030602050306030303" pitchFamily="18" charset="0"/>
              </a:rPr>
              <a:t>exchanges?</a:t>
            </a:r>
          </a:p>
        </p:txBody>
      </p:sp>
      <p:pic>
        <p:nvPicPr>
          <p:cNvPr id="4098"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4812" y="3151716"/>
            <a:ext cx="2362200" cy="3352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00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075485" y="1188637"/>
            <a:ext cx="3254241" cy="4480726"/>
          </a:xfrm>
        </p:spPr>
        <p:txBody>
          <a:bodyPr>
            <a:normAutofit/>
          </a:bodyPr>
          <a:lstStyle/>
          <a:p>
            <a:pPr algn="r" eaLnBrk="1" hangingPunct="1"/>
            <a:r>
              <a:rPr lang="en-US" sz="4400" b="1" dirty="0">
                <a:latin typeface="Constantia" panose="02030602050306030303" pitchFamily="18" charset="0"/>
                <a:ea typeface="Tahoma" pitchFamily="34" charset="0"/>
                <a:cs typeface="Tahoma" pitchFamily="34" charset="0"/>
              </a:rPr>
              <a:t>Reminders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custDataLst>
              <p:tags r:id="rId3"/>
            </p:custDataLst>
          </p:nvPr>
        </p:nvSpPr>
        <p:spPr>
          <a:xfrm>
            <a:off x="5253891" y="623275"/>
            <a:ext cx="5859446" cy="5506319"/>
          </a:xfrm>
        </p:spPr>
        <p:txBody>
          <a:bodyPr anchor="ctr">
            <a:normAutofit/>
          </a:bodyPr>
          <a:lstStyle/>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Prevent mistakes with good training</a:t>
            </a: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Pharmacies cannot accept </a:t>
            </a:r>
            <a:r>
              <a:rPr lang="en-US" sz="3200" dirty="0" err="1">
                <a:latin typeface="Constantia" panose="02030602050306030303" pitchFamily="18" charset="0"/>
                <a:ea typeface="Tahoma" panose="020B0604030504040204" pitchFamily="34" charset="0"/>
                <a:cs typeface="Tahoma" panose="020B0604030504040204" pitchFamily="34" charset="0"/>
              </a:rPr>
              <a:t>eWIC</a:t>
            </a:r>
            <a:r>
              <a:rPr lang="en-US" sz="3200" dirty="0">
                <a:latin typeface="Constantia" panose="02030602050306030303" pitchFamily="18" charset="0"/>
                <a:ea typeface="Tahoma" panose="020B0604030504040204" pitchFamily="34" charset="0"/>
                <a:cs typeface="Tahoma" panose="020B0604030504040204" pitchFamily="34" charset="0"/>
              </a:rPr>
              <a:t> for contract formulas</a:t>
            </a: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You can only accept </a:t>
            </a:r>
            <a:r>
              <a:rPr lang="en-US" sz="3200" dirty="0" err="1">
                <a:latin typeface="Constantia" panose="02030602050306030303" pitchFamily="18" charset="0"/>
                <a:ea typeface="Tahoma" panose="020B0604030504040204" pitchFamily="34" charset="0"/>
                <a:cs typeface="Tahoma" panose="020B0604030504040204" pitchFamily="34" charset="0"/>
              </a:rPr>
              <a:t>eWIC</a:t>
            </a:r>
            <a:r>
              <a:rPr lang="en-US" sz="3200" dirty="0">
                <a:latin typeface="Constantia" panose="02030602050306030303" pitchFamily="18" charset="0"/>
                <a:ea typeface="Tahoma" panose="020B0604030504040204" pitchFamily="34" charset="0"/>
                <a:cs typeface="Tahoma" panose="020B0604030504040204" pitchFamily="34" charset="0"/>
              </a:rPr>
              <a:t> for exempt infant formula or WIC-eligible </a:t>
            </a:r>
            <a:r>
              <a:rPr lang="en-US" sz="3200" dirty="0" err="1">
                <a:latin typeface="Constantia" panose="02030602050306030303" pitchFamily="18" charset="0"/>
                <a:ea typeface="Tahoma" panose="020B0604030504040204" pitchFamily="34" charset="0"/>
                <a:cs typeface="Tahoma" panose="020B0604030504040204" pitchFamily="34" charset="0"/>
              </a:rPr>
              <a:t>nutritionals</a:t>
            </a:r>
            <a:r>
              <a:rPr lang="en-US" sz="3200" dirty="0">
                <a:latin typeface="Constantia" panose="02030602050306030303" pitchFamily="18" charset="0"/>
                <a:ea typeface="Tahoma" panose="020B0604030504040204" pitchFamily="34" charset="0"/>
                <a:cs typeface="Tahoma" panose="020B0604030504040204" pitchFamily="34" charset="0"/>
              </a:rPr>
              <a:t> </a:t>
            </a:r>
          </a:p>
          <a:p>
            <a:pPr marL="742950" lvl="1" indent="-285750">
              <a:buClr>
                <a:srgbClr val="6DB33F"/>
              </a:buClr>
              <a:buSzPct val="75000"/>
              <a:buNone/>
            </a:pPr>
            <a:endParaRPr lang="en-US" sz="2400" b="1"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7765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825"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08" y="551962"/>
            <a:ext cx="10996208"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2"/>
            </p:custDataLst>
          </p:nvPr>
        </p:nvSpPr>
        <p:spPr>
          <a:xfrm>
            <a:off x="1523603" y="1293338"/>
            <a:ext cx="9141618" cy="3274592"/>
          </a:xfrm>
        </p:spPr>
        <p:txBody>
          <a:bodyPr vert="horz" lIns="91440" tIns="45720" rIns="91440" bIns="45720" rtlCol="0" anchor="ctr">
            <a:normAutofit/>
          </a:bodyPr>
          <a:lstStyle/>
          <a:p>
            <a:pPr defTabSz="457200"/>
            <a:r>
              <a:rPr lang="en-US" sz="7100" b="1">
                <a:latin typeface="Constantia" panose="02030602050306030303" pitchFamily="18" charset="0"/>
              </a:rPr>
              <a:t>eWIC Payments</a:t>
            </a:r>
            <a:br>
              <a:rPr lang="en-US" sz="7100" b="1">
                <a:latin typeface="Constantia" panose="02030602050306030303" pitchFamily="18" charset="0"/>
              </a:rPr>
            </a:br>
            <a:r>
              <a:rPr lang="en-US" sz="7100" b="1">
                <a:latin typeface="Constantia" panose="02030602050306030303" pitchFamily="18" charset="0"/>
              </a:rPr>
              <a:t>Through the                                  Banking System</a:t>
            </a: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308" y="6354708"/>
            <a:ext cx="10997368"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96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11"/>
          <p:cNvSpPr>
            <a:spLocks noGrp="1" noChangeArrowheads="1"/>
          </p:cNvSpPr>
          <p:nvPr>
            <p:ph type="title"/>
            <p:custDataLst>
              <p:tags r:id="rId2"/>
            </p:custDataLst>
          </p:nvPr>
        </p:nvSpPr>
        <p:spPr>
          <a:xfrm>
            <a:off x="1284905" y="1050595"/>
            <a:ext cx="8072712" cy="1618489"/>
          </a:xfrm>
        </p:spPr>
        <p:txBody>
          <a:bodyPr anchor="ctr">
            <a:normAutofit/>
          </a:bodyPr>
          <a:lstStyle/>
          <a:p>
            <a:pPr>
              <a:defRPr/>
            </a:pPr>
            <a:r>
              <a:rPr lang="en-US" sz="5500" b="1" dirty="0">
                <a:latin typeface="Constantia" panose="02030602050306030303" pitchFamily="18" charset="0"/>
              </a:rPr>
              <a:t>Automated Clearing House (ACH)</a:t>
            </a:r>
          </a:p>
        </p:txBody>
      </p:sp>
      <p:sp>
        <p:nvSpPr>
          <p:cNvPr id="68611" name="Rectangle 12"/>
          <p:cNvSpPr>
            <a:spLocks noGrp="1" noChangeArrowheads="1"/>
          </p:cNvSpPr>
          <p:nvPr>
            <p:ph idx="1"/>
            <p:custDataLst>
              <p:tags r:id="rId3"/>
            </p:custDataLst>
          </p:nvPr>
        </p:nvSpPr>
        <p:spPr>
          <a:xfrm>
            <a:off x="1284905" y="2969469"/>
            <a:ext cx="8072712" cy="2800395"/>
          </a:xfrm>
        </p:spPr>
        <p:txBody>
          <a:bodyPr anchor="t">
            <a:normAutofit/>
          </a:bodyPr>
          <a:lstStyle/>
          <a:p>
            <a:pPr marL="45706" indent="0">
              <a:spcBef>
                <a:spcPct val="50000"/>
              </a:spcBef>
              <a:spcAft>
                <a:spcPts val="600"/>
              </a:spcAft>
              <a:buSzPct val="115000"/>
              <a:buNone/>
              <a:defRPr/>
            </a:pPr>
            <a:r>
              <a:rPr lang="en-US" sz="2400">
                <a:latin typeface="Constantia" panose="02030602050306030303" pitchFamily="18" charset="0"/>
              </a:rPr>
              <a:t>Vendors will receive payment for all eWIC transactions processed in their pharmacy through an Automated Clearinghouse (ACH) system in which payments are directly deposited into their bank account.</a:t>
            </a:r>
          </a:p>
          <a:p>
            <a:pPr>
              <a:spcBef>
                <a:spcPct val="50000"/>
              </a:spcBef>
              <a:spcAft>
                <a:spcPts val="600"/>
              </a:spcAft>
              <a:buSzPct val="115000"/>
              <a:defRPr/>
            </a:pPr>
            <a:endParaRPr lang="en-US" sz="2400"/>
          </a:p>
        </p:txBody>
      </p:sp>
    </p:spTree>
    <p:custDataLst>
      <p:tags r:id="rId1"/>
    </p:custDataLst>
    <p:extLst>
      <p:ext uri="{BB962C8B-B14F-4D97-AF65-F5344CB8AC3E}">
        <p14:creationId xmlns:p14="http://schemas.microsoft.com/office/powerpoint/2010/main" val="1965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Triangle 1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p:cNvSpPr>
            <a:spLocks noGrp="1" noChangeArrowheads="1"/>
          </p:cNvSpPr>
          <p:nvPr>
            <p:ph type="title"/>
            <p:custDataLst>
              <p:tags r:id="rId2"/>
            </p:custDataLst>
          </p:nvPr>
        </p:nvSpPr>
        <p:spPr>
          <a:xfrm>
            <a:off x="1288968" y="979246"/>
            <a:ext cx="9469489" cy="1137111"/>
          </a:xfrm>
        </p:spPr>
        <p:txBody>
          <a:bodyPr vert="horz" lIns="91440" tIns="45720" rIns="91440" bIns="45720" rtlCol="0" anchor="ctr">
            <a:normAutofit/>
          </a:bodyPr>
          <a:lstStyle/>
          <a:p>
            <a:pPr defTabSz="914400">
              <a:defRPr/>
            </a:pPr>
            <a:r>
              <a:rPr lang="en-US" sz="5500" b="1" kern="1200" dirty="0">
                <a:solidFill>
                  <a:schemeClr val="tx1"/>
                </a:solidFill>
                <a:latin typeface="Constantia" panose="02030602050306030303" pitchFamily="18" charset="0"/>
              </a:rPr>
              <a:t>Vendor Bank Accounts</a:t>
            </a:r>
          </a:p>
        </p:txBody>
      </p:sp>
      <p:pic>
        <p:nvPicPr>
          <p:cNvPr id="7170" name="Picture 2" descr="S:\NSB\Resources\PHOTOS-CLIPART\Misc\Permission To Use\PiggyBank_Fotolia_113540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04257" y="1905000"/>
            <a:ext cx="2654197" cy="2435226"/>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sz="half" idx="1"/>
            <p:custDataLst>
              <p:tags r:id="rId3"/>
            </p:custDataLst>
          </p:nvPr>
        </p:nvSpPr>
        <p:spPr>
          <a:xfrm>
            <a:off x="1447637" y="2280845"/>
            <a:ext cx="6481844" cy="3429000"/>
          </a:xfrm>
        </p:spPr>
        <p:txBody>
          <a:bodyPr vert="horz" lIns="91440" tIns="45720" rIns="91440" bIns="45720" rtlCol="0" anchor="t">
            <a:normAutofit/>
          </a:bodyPr>
          <a:lstStyle/>
          <a:p>
            <a:pPr indent="-228600" defTabSz="914400"/>
            <a:r>
              <a:rPr lang="en-US" sz="2400" dirty="0">
                <a:latin typeface="Constantia" panose="02030602050306030303" pitchFamily="18" charset="0"/>
              </a:rPr>
              <a:t>Vendor applicants submit their most current banking information to the </a:t>
            </a:r>
            <a:r>
              <a:rPr lang="en-US" sz="2400" dirty="0" err="1">
                <a:latin typeface="Constantia" panose="02030602050306030303" pitchFamily="18" charset="0"/>
              </a:rPr>
              <a:t>eWIC</a:t>
            </a:r>
            <a:r>
              <a:rPr lang="en-US" sz="2400" dirty="0">
                <a:latin typeface="Constantia" panose="02030602050306030303" pitchFamily="18" charset="0"/>
              </a:rPr>
              <a:t> contractor or their third-party processor to ensure payment for </a:t>
            </a:r>
            <a:r>
              <a:rPr lang="en-US" sz="2400" dirty="0" err="1">
                <a:latin typeface="Constantia" panose="02030602050306030303" pitchFamily="18" charset="0"/>
              </a:rPr>
              <a:t>eWIC</a:t>
            </a:r>
            <a:r>
              <a:rPr lang="en-US" sz="2400" dirty="0">
                <a:latin typeface="Constantia" panose="02030602050306030303" pitchFamily="18" charset="0"/>
              </a:rPr>
              <a:t> transactions</a:t>
            </a:r>
          </a:p>
          <a:p>
            <a:pPr indent="-228600" defTabSz="914400"/>
            <a:r>
              <a:rPr lang="en-US" sz="2400" dirty="0">
                <a:latin typeface="Constantia" panose="02030602050306030303" pitchFamily="18" charset="0"/>
              </a:rPr>
              <a:t>Vendors can contact Solutran at 1-866-730-7746 or via email at </a:t>
            </a:r>
            <a:r>
              <a:rPr lang="en-US" sz="2400" dirty="0">
                <a:latin typeface="Constantia" panose="02030602050306030303" pitchFamily="18" charset="0"/>
                <a:hlinkClick r:id="rId7">
                  <a:extLst>
                    <a:ext uri="{A12FA001-AC4F-418D-AE19-62706E023703}">
                      <ahyp:hlinkClr xmlns:ahyp="http://schemas.microsoft.com/office/drawing/2018/hyperlinkcolor" val="tx"/>
                    </a:ext>
                  </a:extLst>
                </a:hlinkClick>
              </a:rPr>
              <a:t>ebtservices@solutran.com</a:t>
            </a:r>
            <a:endParaRPr lang="en-US" sz="2400" dirty="0">
              <a:latin typeface="Constantia" panose="02030602050306030303" pitchFamily="18" charset="0"/>
            </a:endParaRPr>
          </a:p>
          <a:p>
            <a:pPr indent="-228600" defTabSz="914400"/>
            <a:r>
              <a:rPr lang="en-US" sz="2400" dirty="0">
                <a:latin typeface="Constantia" panose="02030602050306030303" pitchFamily="18" charset="0"/>
              </a:rPr>
              <a:t>A representative from Solutran will email an ACH Authorization form for vendors to complete and submit, if necessary</a:t>
            </a:r>
          </a:p>
          <a:p>
            <a:pPr indent="-228600" defTabSz="914400"/>
            <a:endParaRPr lang="en-US" sz="1400" dirty="0"/>
          </a:p>
          <a:p>
            <a:pPr indent="-228600" defTabSz="914400"/>
            <a:endParaRPr lang="en-US" sz="1400" dirty="0"/>
          </a:p>
        </p:txBody>
      </p:sp>
    </p:spTree>
    <p:custDataLst>
      <p:tags r:id="rId1"/>
    </p:custDataLst>
    <p:extLst>
      <p:ext uri="{BB962C8B-B14F-4D97-AF65-F5344CB8AC3E}">
        <p14:creationId xmlns:p14="http://schemas.microsoft.com/office/powerpoint/2010/main" val="414459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4"/>
          <p:cNvSpPr>
            <a:spLocks noGrp="1" noChangeArrowheads="1"/>
          </p:cNvSpPr>
          <p:nvPr>
            <p:ph type="title"/>
            <p:custDataLst>
              <p:tags r:id="rId2"/>
            </p:custDataLst>
          </p:nvPr>
        </p:nvSpPr>
        <p:spPr>
          <a:xfrm>
            <a:off x="1284905" y="1050595"/>
            <a:ext cx="8072712" cy="1618489"/>
          </a:xfrm>
        </p:spPr>
        <p:txBody>
          <a:bodyPr anchor="ctr">
            <a:normAutofit/>
          </a:bodyPr>
          <a:lstStyle/>
          <a:p>
            <a:pPr>
              <a:defRPr/>
            </a:pPr>
            <a:r>
              <a:rPr lang="en-US" sz="6600" b="1" dirty="0">
                <a:latin typeface="Constantia" panose="02030602050306030303" pitchFamily="18" charset="0"/>
              </a:rPr>
              <a:t>After Authorization</a:t>
            </a:r>
          </a:p>
        </p:txBody>
      </p:sp>
      <p:sp>
        <p:nvSpPr>
          <p:cNvPr id="43011" name="Rectangle 5"/>
          <p:cNvSpPr>
            <a:spLocks noGrp="1" noChangeArrowheads="1"/>
          </p:cNvSpPr>
          <p:nvPr>
            <p:ph idx="1"/>
            <p:custDataLst>
              <p:tags r:id="rId3"/>
            </p:custDataLst>
          </p:nvPr>
        </p:nvSpPr>
        <p:spPr>
          <a:xfrm>
            <a:off x="1284904" y="2610900"/>
            <a:ext cx="9381507" cy="3503115"/>
          </a:xfrm>
        </p:spPr>
        <p:txBody>
          <a:bodyPr anchor="t">
            <a:normAutofit fontScale="92500" lnSpcReduction="20000"/>
          </a:bodyPr>
          <a:lstStyle/>
          <a:p>
            <a:pPr>
              <a:spcBef>
                <a:spcPts val="0"/>
              </a:spcBef>
              <a:spcAft>
                <a:spcPts val="600"/>
              </a:spcAft>
            </a:pPr>
            <a:r>
              <a:rPr lang="en-US" sz="1900" dirty="0">
                <a:latin typeface="Constantia" panose="02030602050306030303" pitchFamily="18" charset="0"/>
              </a:rPr>
              <a:t>Should a vendor that uses stand-beside device(s) to transact </a:t>
            </a:r>
            <a:r>
              <a:rPr lang="en-US" sz="1900" dirty="0" err="1">
                <a:latin typeface="Constantia" panose="02030602050306030303" pitchFamily="18" charset="0"/>
              </a:rPr>
              <a:t>eWIC</a:t>
            </a:r>
            <a:r>
              <a:rPr lang="en-US" sz="1900" dirty="0">
                <a:latin typeface="Constantia" panose="02030602050306030303" pitchFamily="18" charset="0"/>
              </a:rPr>
              <a:t> decide to upgrade to an integrated system, the vendor must: </a:t>
            </a:r>
          </a:p>
          <a:p>
            <a:pPr marL="856873" lvl="1" indent="-457063">
              <a:spcBef>
                <a:spcPts val="0"/>
              </a:spcBef>
              <a:spcAft>
                <a:spcPts val="600"/>
              </a:spcAft>
              <a:buAutoNum type="arabicPeriod"/>
            </a:pPr>
            <a:r>
              <a:rPr lang="en-US" sz="1900" dirty="0">
                <a:latin typeface="Constantia" panose="02030602050306030303" pitchFamily="18" charset="0"/>
              </a:rPr>
              <a:t>Inform the </a:t>
            </a:r>
            <a:r>
              <a:rPr lang="en-US" sz="1900" dirty="0" err="1">
                <a:latin typeface="Constantia" panose="02030602050306030303" pitchFamily="18" charset="0"/>
              </a:rPr>
              <a:t>eWIC</a:t>
            </a:r>
            <a:r>
              <a:rPr lang="en-US" sz="1900" dirty="0">
                <a:latin typeface="Constantia" panose="02030602050306030303" pitchFamily="18" charset="0"/>
              </a:rPr>
              <a:t> processor before making </a:t>
            </a:r>
            <a:r>
              <a:rPr lang="en-US" sz="1900" b="1" u="sng" dirty="0">
                <a:latin typeface="Constantia" panose="02030602050306030303" pitchFamily="18" charset="0"/>
              </a:rPr>
              <a:t>any</a:t>
            </a:r>
            <a:r>
              <a:rPr lang="en-US" sz="1900" dirty="0">
                <a:latin typeface="Constantia" panose="02030602050306030303" pitchFamily="18" charset="0"/>
              </a:rPr>
              <a:t> change, so that it can be determined if the system needs to be certified and testing can be performed to establish connectivity. </a:t>
            </a:r>
          </a:p>
          <a:p>
            <a:pPr marL="856873" lvl="1" indent="-457063">
              <a:spcBef>
                <a:spcPts val="0"/>
              </a:spcBef>
              <a:spcAft>
                <a:spcPts val="600"/>
              </a:spcAft>
              <a:buAutoNum type="arabicPeriod"/>
            </a:pPr>
            <a:r>
              <a:rPr lang="en-US" sz="1900" dirty="0">
                <a:latin typeface="Constantia" panose="02030602050306030303" pitchFamily="18" charset="0"/>
              </a:rPr>
              <a:t>Inform the State WIC Agency so that Level III certification testing can be performed prior to use of the system in the pharmacy. </a:t>
            </a:r>
          </a:p>
          <a:p>
            <a:pPr marL="457063" indent="-457063">
              <a:spcBef>
                <a:spcPts val="0"/>
              </a:spcBef>
              <a:spcAft>
                <a:spcPts val="600"/>
              </a:spcAft>
              <a:buAutoNum type="arabicPeriod"/>
            </a:pPr>
            <a:endParaRPr lang="en-US" sz="1900" dirty="0">
              <a:latin typeface="Constantia" panose="02030602050306030303" pitchFamily="18" charset="0"/>
            </a:endParaRPr>
          </a:p>
          <a:p>
            <a:pPr>
              <a:spcBef>
                <a:spcPts val="0"/>
              </a:spcBef>
              <a:spcAft>
                <a:spcPts val="600"/>
              </a:spcAft>
            </a:pPr>
            <a:r>
              <a:rPr lang="en-US" sz="1900" dirty="0">
                <a:latin typeface="Constantia" panose="02030602050306030303" pitchFamily="18" charset="0"/>
              </a:rPr>
              <a:t>Testing performed with the </a:t>
            </a:r>
            <a:r>
              <a:rPr lang="en-US" sz="1900" dirty="0" err="1">
                <a:latin typeface="Constantia" panose="02030602050306030303" pitchFamily="18" charset="0"/>
              </a:rPr>
              <a:t>eWIC</a:t>
            </a:r>
            <a:r>
              <a:rPr lang="en-US" sz="1900" dirty="0">
                <a:latin typeface="Constantia" panose="02030602050306030303" pitchFamily="18" charset="0"/>
              </a:rPr>
              <a:t> processor for a new system that a vendor chooses to use does not supersede the Level III certification testing that must be performed by the State WIC Agency. </a:t>
            </a:r>
          </a:p>
          <a:p>
            <a:pPr>
              <a:spcBef>
                <a:spcPts val="0"/>
              </a:spcBef>
              <a:spcAft>
                <a:spcPts val="600"/>
              </a:spcAft>
            </a:pPr>
            <a:endParaRPr lang="en-US" sz="1900" dirty="0">
              <a:latin typeface="Constantia" panose="02030602050306030303" pitchFamily="18" charset="0"/>
            </a:endParaRPr>
          </a:p>
          <a:p>
            <a:pPr>
              <a:spcBef>
                <a:spcPts val="0"/>
              </a:spcBef>
              <a:spcAft>
                <a:spcPts val="600"/>
              </a:spcAft>
            </a:pPr>
            <a:r>
              <a:rPr lang="en-US" sz="1900" dirty="0">
                <a:latin typeface="Constantia" panose="02030602050306030303" pitchFamily="18" charset="0"/>
              </a:rPr>
              <a:t>These procedures also apply to vendors who alter the integrated system that they currently use or decide to use a different integrated system altogether.</a:t>
            </a:r>
          </a:p>
          <a:p>
            <a:pPr>
              <a:spcBef>
                <a:spcPts val="0"/>
              </a:spcBef>
              <a:spcAft>
                <a:spcPts val="600"/>
              </a:spcAft>
            </a:pPr>
            <a:endParaRPr lang="en-US" sz="1300" dirty="0"/>
          </a:p>
          <a:p>
            <a:pPr>
              <a:spcBef>
                <a:spcPct val="45000"/>
              </a:spcBef>
            </a:pPr>
            <a:endParaRPr lang="en-US" sz="1300" dirty="0"/>
          </a:p>
          <a:p>
            <a:pPr>
              <a:spcBef>
                <a:spcPct val="45000"/>
              </a:spcBef>
            </a:pPr>
            <a:endParaRPr lang="en-US" sz="1300" dirty="0"/>
          </a:p>
        </p:txBody>
      </p:sp>
    </p:spTree>
    <p:custDataLst>
      <p:tags r:id="rId1"/>
    </p:custDataLst>
    <p:extLst>
      <p:ext uri="{BB962C8B-B14F-4D97-AF65-F5344CB8AC3E}">
        <p14:creationId xmlns:p14="http://schemas.microsoft.com/office/powerpoint/2010/main" val="35530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4"/>
          <p:cNvSpPr>
            <a:spLocks noGrp="1" noChangeArrowheads="1"/>
          </p:cNvSpPr>
          <p:nvPr>
            <p:ph type="title"/>
            <p:custDataLst>
              <p:tags r:id="rId2"/>
            </p:custDataLst>
          </p:nvPr>
        </p:nvSpPr>
        <p:spPr>
          <a:xfrm>
            <a:off x="1284905" y="1050595"/>
            <a:ext cx="8072712" cy="1618489"/>
          </a:xfrm>
        </p:spPr>
        <p:txBody>
          <a:bodyPr anchor="ctr">
            <a:normAutofit/>
          </a:bodyPr>
          <a:lstStyle/>
          <a:p>
            <a:pPr>
              <a:defRPr/>
            </a:pPr>
            <a:r>
              <a:rPr lang="en-US" sz="5500" b="1">
                <a:latin typeface="Constantia" panose="02030602050306030303" pitchFamily="18" charset="0"/>
              </a:rPr>
              <a:t>After Authorization continued</a:t>
            </a:r>
          </a:p>
        </p:txBody>
      </p:sp>
      <p:sp>
        <p:nvSpPr>
          <p:cNvPr id="43011" name="Rectangle 5"/>
          <p:cNvSpPr>
            <a:spLocks noGrp="1" noChangeArrowheads="1"/>
          </p:cNvSpPr>
          <p:nvPr>
            <p:ph idx="1"/>
            <p:custDataLst>
              <p:tags r:id="rId3"/>
            </p:custDataLst>
          </p:nvPr>
        </p:nvSpPr>
        <p:spPr>
          <a:xfrm>
            <a:off x="1284904" y="2969469"/>
            <a:ext cx="9533907" cy="3261688"/>
          </a:xfrm>
        </p:spPr>
        <p:txBody>
          <a:bodyPr anchor="t">
            <a:normAutofit lnSpcReduction="10000"/>
          </a:bodyPr>
          <a:lstStyle/>
          <a:p>
            <a:pPr>
              <a:spcBef>
                <a:spcPts val="0"/>
              </a:spcBef>
              <a:spcAft>
                <a:spcPts val="600"/>
              </a:spcAft>
            </a:pPr>
            <a:r>
              <a:rPr lang="en-US" sz="2400" b="1" dirty="0">
                <a:latin typeface="Constantia" panose="02030602050306030303" pitchFamily="18" charset="0"/>
              </a:rPr>
              <a:t>The State WIC Agency, not the </a:t>
            </a:r>
            <a:r>
              <a:rPr lang="en-US" sz="2400" b="1" dirty="0" err="1">
                <a:latin typeface="Constantia" panose="02030602050306030303" pitchFamily="18" charset="0"/>
              </a:rPr>
              <a:t>eWIC</a:t>
            </a:r>
            <a:r>
              <a:rPr lang="en-US" sz="2400" b="1" dirty="0">
                <a:latin typeface="Constantia" panose="02030602050306030303" pitchFamily="18" charset="0"/>
              </a:rPr>
              <a:t> processor, must grant final approval before a new system or system that has been altered is used by a vendor</a:t>
            </a:r>
            <a:endParaRPr lang="en-US" sz="2400" dirty="0">
              <a:latin typeface="Constantia" panose="02030602050306030303" pitchFamily="18" charset="0"/>
            </a:endParaRPr>
          </a:p>
          <a:p>
            <a:pPr>
              <a:spcBef>
                <a:spcPts val="0"/>
              </a:spcBef>
              <a:spcAft>
                <a:spcPts val="600"/>
              </a:spcAft>
            </a:pPr>
            <a:endParaRPr lang="en-US" sz="2400" dirty="0">
              <a:latin typeface="Constantia" panose="02030602050306030303" pitchFamily="18" charset="0"/>
            </a:endParaRPr>
          </a:p>
          <a:p>
            <a:pPr>
              <a:spcBef>
                <a:spcPts val="0"/>
              </a:spcBef>
              <a:spcAft>
                <a:spcPts val="600"/>
              </a:spcAft>
            </a:pPr>
            <a:r>
              <a:rPr lang="en-US" sz="2400" dirty="0">
                <a:latin typeface="Constantia" panose="02030602050306030303" pitchFamily="18" charset="0"/>
              </a:rPr>
              <a:t>Vendors must inform the State WIC Agency if their integrated cash register system will be altered or revised in any manner that impacts </a:t>
            </a:r>
            <a:r>
              <a:rPr lang="en-US" sz="2400" dirty="0" err="1">
                <a:latin typeface="Constantia" panose="02030602050306030303" pitchFamily="18" charset="0"/>
              </a:rPr>
              <a:t>eWIC</a:t>
            </a:r>
            <a:r>
              <a:rPr lang="en-US" sz="2400" dirty="0">
                <a:latin typeface="Constantia" panose="02030602050306030303" pitchFamily="18" charset="0"/>
              </a:rPr>
              <a:t> redemption.  This is a requirement detailed in the Terms of Vendor Agreement. Failure to do so may result in the termination of their WIC Vendor Agreement</a:t>
            </a:r>
          </a:p>
          <a:p>
            <a:pPr>
              <a:spcBef>
                <a:spcPts val="0"/>
              </a:spcBef>
              <a:spcAft>
                <a:spcPts val="600"/>
              </a:spcAft>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80217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C6BF8-D316-46BF-B67D-F67FCA4AE12B}"/>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After Authorization continued</a:t>
            </a:r>
          </a:p>
        </p:txBody>
      </p:sp>
      <p:sp>
        <p:nvSpPr>
          <p:cNvPr id="3" name="Content Placeholder 2">
            <a:extLst>
              <a:ext uri="{FF2B5EF4-FFF2-40B4-BE49-F238E27FC236}">
                <a16:creationId xmlns:a16="http://schemas.microsoft.com/office/drawing/2014/main" id="{F04912BE-64A1-47D1-827A-68210483005E}"/>
              </a:ext>
            </a:extLst>
          </p:cNvPr>
          <p:cNvSpPr>
            <a:spLocks noGrp="1"/>
          </p:cNvSpPr>
          <p:nvPr>
            <p:ph idx="1"/>
            <p:custDataLst>
              <p:tags r:id="rId3"/>
            </p:custDataLst>
          </p:nvPr>
        </p:nvSpPr>
        <p:spPr>
          <a:xfrm>
            <a:off x="1284905" y="2969469"/>
            <a:ext cx="8072712" cy="2800395"/>
          </a:xfrm>
        </p:spPr>
        <p:txBody>
          <a:bodyPr anchor="t">
            <a:normAutofit fontScale="92500" lnSpcReduction="10000"/>
          </a:bodyPr>
          <a:lstStyle/>
          <a:p>
            <a:pPr marL="0" indent="0">
              <a:buNone/>
            </a:pPr>
            <a:r>
              <a:rPr lang="en-US" sz="2400" b="1" dirty="0">
                <a:latin typeface="Constantia" panose="02030602050306030303" pitchFamily="18" charset="0"/>
              </a:rPr>
              <a:t>Vendors with Integrated Cash Register Systems:</a:t>
            </a:r>
          </a:p>
          <a:p>
            <a:pPr marL="0" indent="0">
              <a:buNone/>
            </a:pPr>
            <a:endParaRPr lang="en-US" sz="2400" dirty="0">
              <a:latin typeface="Constantia" panose="02030602050306030303" pitchFamily="18" charset="0"/>
            </a:endParaRPr>
          </a:p>
          <a:p>
            <a:pPr marL="0" indent="0">
              <a:buNone/>
            </a:pPr>
            <a:r>
              <a:rPr lang="en-US" sz="2400" dirty="0">
                <a:latin typeface="Constantia" panose="02030602050306030303" pitchFamily="18" charset="0"/>
              </a:rPr>
              <a:t>There is no need for WIC customers to separate their items when transacting WIC benefits.  Do not make them separate their WIC items from non-WIC items.  All items can be rung up together; however, the WIC customer must swipe their </a:t>
            </a:r>
            <a:r>
              <a:rPr lang="en-US" sz="2400" dirty="0" err="1">
                <a:latin typeface="Constantia" panose="02030602050306030303" pitchFamily="18" charset="0"/>
              </a:rPr>
              <a:t>eWIC</a:t>
            </a:r>
            <a:r>
              <a:rPr lang="en-US" sz="2400" dirty="0">
                <a:latin typeface="Constantia" panose="02030602050306030303" pitchFamily="18" charset="0"/>
              </a:rPr>
              <a:t> card </a:t>
            </a:r>
            <a:r>
              <a:rPr lang="en-US" sz="2400" u="sng" dirty="0">
                <a:latin typeface="Constantia" panose="02030602050306030303" pitchFamily="18" charset="0"/>
              </a:rPr>
              <a:t>first</a:t>
            </a:r>
            <a:r>
              <a:rPr lang="en-US" sz="2400" dirty="0">
                <a:latin typeface="Constantia" panose="02030602050306030303" pitchFamily="18" charset="0"/>
              </a:rPr>
              <a:t> before any other tender type is applied to ensure that the proper items are deducted from the WIC customer’s benefit balance before another tender type is used for purchase</a:t>
            </a:r>
          </a:p>
          <a:p>
            <a:pPr marL="0" indent="0">
              <a:buNone/>
            </a:pPr>
            <a:endParaRPr lang="en-US" sz="1900" dirty="0"/>
          </a:p>
        </p:txBody>
      </p:sp>
    </p:spTree>
    <p:custDataLst>
      <p:tags r:id="rId1"/>
    </p:custDataLst>
    <p:extLst>
      <p:ext uri="{BB962C8B-B14F-4D97-AF65-F5344CB8AC3E}">
        <p14:creationId xmlns:p14="http://schemas.microsoft.com/office/powerpoint/2010/main" val="94929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4"/>
          <p:cNvSpPr>
            <a:spLocks noGrp="1" noChangeArrowheads="1"/>
          </p:cNvSpPr>
          <p:nvPr>
            <p:ph type="title"/>
            <p:custDataLst>
              <p:tags r:id="rId2"/>
            </p:custDataLst>
          </p:nvPr>
        </p:nvSpPr>
        <p:spPr>
          <a:xfrm>
            <a:off x="1284905" y="1050595"/>
            <a:ext cx="8072712" cy="1618489"/>
          </a:xfrm>
        </p:spPr>
        <p:txBody>
          <a:bodyPr anchor="ctr">
            <a:normAutofit/>
          </a:bodyPr>
          <a:lstStyle/>
          <a:p>
            <a:pPr>
              <a:defRPr/>
            </a:pPr>
            <a:r>
              <a:rPr lang="en-US" sz="5500" b="1">
                <a:latin typeface="Constantia" panose="02030602050306030303" pitchFamily="18" charset="0"/>
              </a:rPr>
              <a:t>After Authorization continued</a:t>
            </a:r>
          </a:p>
        </p:txBody>
      </p:sp>
      <p:sp>
        <p:nvSpPr>
          <p:cNvPr id="43011" name="Rectangle 5"/>
          <p:cNvSpPr>
            <a:spLocks noGrp="1" noChangeArrowheads="1"/>
          </p:cNvSpPr>
          <p:nvPr>
            <p:ph idx="1"/>
            <p:custDataLst>
              <p:tags r:id="rId3"/>
            </p:custDataLst>
          </p:nvPr>
        </p:nvSpPr>
        <p:spPr>
          <a:xfrm>
            <a:off x="1284904" y="2743201"/>
            <a:ext cx="9305307" cy="3352800"/>
          </a:xfrm>
        </p:spPr>
        <p:txBody>
          <a:bodyPr anchor="t">
            <a:normAutofit lnSpcReduction="10000"/>
          </a:bodyPr>
          <a:lstStyle/>
          <a:p>
            <a:pPr>
              <a:spcBef>
                <a:spcPts val="0"/>
              </a:spcBef>
              <a:spcAft>
                <a:spcPts val="600"/>
              </a:spcAft>
            </a:pPr>
            <a:r>
              <a:rPr lang="en-US" sz="2000" dirty="0">
                <a:latin typeface="Constantia" panose="02030602050306030303" pitchFamily="18" charset="0"/>
              </a:rPr>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spcBef>
                <a:spcPts val="0"/>
              </a:spcBef>
              <a:spcAft>
                <a:spcPts val="600"/>
              </a:spcAft>
              <a:buNone/>
            </a:pPr>
            <a:endParaRPr lang="en-US" sz="2000" dirty="0">
              <a:latin typeface="Constantia" panose="02030602050306030303" pitchFamily="18" charset="0"/>
            </a:endParaRPr>
          </a:p>
          <a:p>
            <a:pPr>
              <a:spcBef>
                <a:spcPts val="0"/>
              </a:spcBef>
              <a:spcAft>
                <a:spcPts val="600"/>
              </a:spcAft>
            </a:pPr>
            <a:r>
              <a:rPr lang="en-US" sz="2000" dirty="0">
                <a:latin typeface="Constantia" panose="02030602050306030303" pitchFamily="18" charset="0"/>
              </a:rPr>
              <a:t>Maintain certified </a:t>
            </a:r>
            <a:r>
              <a:rPr lang="en-US" sz="2000" dirty="0" err="1">
                <a:latin typeface="Constantia" panose="02030602050306030303" pitchFamily="18" charset="0"/>
              </a:rPr>
              <a:t>eWIC</a:t>
            </a:r>
            <a:r>
              <a:rPr lang="en-US" sz="2000" dirty="0">
                <a:latin typeface="Constantia" panose="02030602050306030303" pitchFamily="18" charset="0"/>
              </a:rPr>
              <a:t> system that is available for WIC redemption processing during all hours the pharmacy is open; </a:t>
            </a:r>
          </a:p>
          <a:p>
            <a:pPr marL="0" indent="0">
              <a:spcBef>
                <a:spcPts val="0"/>
              </a:spcBef>
              <a:spcAft>
                <a:spcPts val="600"/>
              </a:spcAft>
              <a:buNone/>
            </a:pPr>
            <a:endParaRPr lang="en-US" sz="2000" dirty="0">
              <a:latin typeface="Constantia" panose="02030602050306030303" pitchFamily="18" charset="0"/>
            </a:endParaRPr>
          </a:p>
          <a:p>
            <a:pPr>
              <a:spcBef>
                <a:spcPts val="0"/>
              </a:spcBef>
              <a:spcAft>
                <a:spcPts val="600"/>
              </a:spcAft>
            </a:pPr>
            <a:r>
              <a:rPr lang="en-US" sz="2000" dirty="0">
                <a:latin typeface="Constantia" panose="02030602050306030303" pitchFamily="18" charset="0"/>
              </a:rPr>
              <a:t>Request </a:t>
            </a:r>
            <a:r>
              <a:rPr lang="en-US" sz="2000" dirty="0" err="1">
                <a:latin typeface="Constantia" panose="02030602050306030303" pitchFamily="18" charset="0"/>
              </a:rPr>
              <a:t>eWIC</a:t>
            </a:r>
            <a:r>
              <a:rPr lang="en-US" sz="2000" dirty="0">
                <a:latin typeface="Constantia" panose="02030602050306030303" pitchFamily="18" charset="0"/>
              </a:rPr>
              <a:t> Processor re-certify the vendor’s </a:t>
            </a:r>
            <a:r>
              <a:rPr lang="en-US" sz="2000" dirty="0" err="1">
                <a:latin typeface="Constantia" panose="02030602050306030303" pitchFamily="18" charset="0"/>
              </a:rPr>
              <a:t>eWIC</a:t>
            </a:r>
            <a:r>
              <a:rPr lang="en-US" sz="2000" dirty="0">
                <a:latin typeface="Constantia" panose="02030602050306030303" pitchFamily="18" charset="0"/>
              </a:rPr>
              <a:t> system if it is altered or revised in any manner that impacts </a:t>
            </a:r>
            <a:r>
              <a:rPr lang="en-US" sz="2000" dirty="0" err="1">
                <a:latin typeface="Constantia" panose="02030602050306030303" pitchFamily="18" charset="0"/>
              </a:rPr>
              <a:t>eWIC</a:t>
            </a:r>
            <a:r>
              <a:rPr lang="en-US" sz="2000" dirty="0">
                <a:latin typeface="Constantia" panose="02030602050306030303" pitchFamily="18" charset="0"/>
              </a:rPr>
              <a:t> redemption</a:t>
            </a:r>
          </a:p>
          <a:p>
            <a:pPr>
              <a:spcBef>
                <a:spcPct val="45000"/>
              </a:spcBef>
              <a:spcAft>
                <a:spcPts val="1200"/>
              </a:spcAft>
            </a:pPr>
            <a:endParaRPr lang="en-US" sz="1500" dirty="0"/>
          </a:p>
          <a:p>
            <a:pPr>
              <a:spcBef>
                <a:spcPct val="45000"/>
              </a:spcBef>
            </a:pPr>
            <a:endParaRPr lang="en-US" sz="1500" dirty="0"/>
          </a:p>
          <a:p>
            <a:pPr>
              <a:spcBef>
                <a:spcPct val="45000"/>
              </a:spcBef>
            </a:pPr>
            <a:endParaRPr lang="en-US" sz="1500" dirty="0"/>
          </a:p>
        </p:txBody>
      </p:sp>
    </p:spTree>
    <p:custDataLst>
      <p:tags r:id="rId1"/>
    </p:custDataLst>
    <p:extLst>
      <p:ext uri="{BB962C8B-B14F-4D97-AF65-F5344CB8AC3E}">
        <p14:creationId xmlns:p14="http://schemas.microsoft.com/office/powerpoint/2010/main" val="405267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6000" b="1" dirty="0">
                <a:latin typeface="Constantia" panose="02030602050306030303" pitchFamily="18" charset="0"/>
              </a:rPr>
              <a:t>What is </a:t>
            </a:r>
            <a:r>
              <a:rPr lang="en-US" sz="6000" b="1" dirty="0" err="1">
                <a:latin typeface="Constantia" panose="02030602050306030303" pitchFamily="18" charset="0"/>
              </a:rPr>
              <a:t>eWIC</a:t>
            </a:r>
            <a:r>
              <a:rPr lang="en-US" sz="6000" b="1" dirty="0">
                <a:latin typeface="Constantia" panose="02030602050306030303" pitchFamily="18" charset="0"/>
              </a:rPr>
              <a:t>?</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1342787" y="2773041"/>
            <a:ext cx="8072712" cy="2800395"/>
          </a:xfrm>
        </p:spPr>
        <p:txBody>
          <a:bodyPr anchor="t">
            <a:normAutofit/>
          </a:bodyPr>
          <a:lstStyle/>
          <a:p>
            <a:r>
              <a:rPr lang="en-US" sz="2800" dirty="0" err="1">
                <a:latin typeface="Constantia" panose="02030602050306030303" pitchFamily="18" charset="0"/>
              </a:rPr>
              <a:t>eWIC</a:t>
            </a:r>
            <a:r>
              <a:rPr lang="en-US" sz="2800" dirty="0">
                <a:latin typeface="Constantia" panose="02030602050306030303" pitchFamily="18" charset="0"/>
              </a:rPr>
              <a:t> is the term used for EBT (Electronic Benefit Transfer) by the North Carolina WIC Program. </a:t>
            </a:r>
          </a:p>
          <a:p>
            <a:r>
              <a:rPr lang="en-US" sz="2800" dirty="0">
                <a:latin typeface="Constantia" panose="02030602050306030303" pitchFamily="18" charset="0"/>
              </a:rPr>
              <a:t> 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5500" b="1">
                <a:latin typeface="Constantia" panose="02030602050306030303" pitchFamily="18" charset="0"/>
                <a:ea typeface="Tahoma" pitchFamily="34" charset="0"/>
                <a:cs typeface="Tahoma" pitchFamily="34" charset="0"/>
              </a:rPr>
              <a:t>After Authorization continued</a:t>
            </a:r>
          </a:p>
        </p:txBody>
      </p:sp>
      <p:sp>
        <p:nvSpPr>
          <p:cNvPr id="6" name="Rectangle 3"/>
          <p:cNvSpPr>
            <a:spLocks noGrp="1" noChangeArrowheads="1"/>
          </p:cNvSpPr>
          <p:nvPr>
            <p:ph idx="1"/>
            <p:custDataLst>
              <p:tags r:id="rId3"/>
            </p:custDataLst>
          </p:nvPr>
        </p:nvSpPr>
        <p:spPr>
          <a:xfrm>
            <a:off x="1284905" y="2969469"/>
            <a:ext cx="8072712" cy="2800395"/>
          </a:xfrm>
        </p:spPr>
        <p:txBody>
          <a:bodyPr anchor="t">
            <a:normAutofit/>
          </a:bodyPr>
          <a:lstStyle/>
          <a:p>
            <a:pPr eaLnBrk="1" hangingPunct="1">
              <a:buFontTx/>
              <a:buChar char="•"/>
            </a:pPr>
            <a:endParaRPr lang="en-US" sz="2400">
              <a:latin typeface="Constantia" panose="02030602050306030303" pitchFamily="18" charset="0"/>
              <a:ea typeface="Tahoma" pitchFamily="34" charset="0"/>
              <a:cs typeface="Tahoma" pitchFamily="34" charset="0"/>
            </a:endParaRPr>
          </a:p>
          <a:p>
            <a:pPr eaLnBrk="1" hangingPunct="1">
              <a:buFontTx/>
              <a:buChar char="•"/>
            </a:pPr>
            <a:r>
              <a:rPr lang="en-US" sz="2400">
                <a:latin typeface="Constantia" panose="02030602050306030303" pitchFamily="18" charset="0"/>
                <a:ea typeface="Tahoma" pitchFamily="34" charset="0"/>
                <a:cs typeface="Tahoma" pitchFamily="34" charset="0"/>
              </a:rPr>
              <a:t>It is important to continue to follow policies  and procedures to maintain authorization</a:t>
            </a:r>
            <a:br>
              <a:rPr lang="en-US" sz="2400">
                <a:latin typeface="Constantia" panose="02030602050306030303" pitchFamily="18" charset="0"/>
                <a:ea typeface="Tahoma" pitchFamily="34" charset="0"/>
                <a:cs typeface="Tahoma" pitchFamily="34" charset="0"/>
              </a:rPr>
            </a:br>
            <a:endParaRPr lang="en-US" sz="2400">
              <a:latin typeface="Constantia" panose="02030602050306030303" pitchFamily="18" charset="0"/>
              <a:ea typeface="Tahoma" pitchFamily="34" charset="0"/>
              <a:cs typeface="Tahoma" pitchFamily="34" charset="0"/>
            </a:endParaRPr>
          </a:p>
          <a:p>
            <a:pPr eaLnBrk="1" hangingPunct="1">
              <a:buFontTx/>
              <a:buChar char="•"/>
            </a:pPr>
            <a:r>
              <a:rPr lang="en-US" sz="2400">
                <a:latin typeface="Constantia" panose="02030602050306030303" pitchFamily="18" charset="0"/>
                <a:ea typeface="Tahoma" pitchFamily="34" charset="0"/>
                <a:cs typeface="Tahoma" pitchFamily="34" charset="0"/>
              </a:rPr>
              <a:t>Federal regulations provide processes to support program integrity</a:t>
            </a:r>
          </a:p>
          <a:p>
            <a:pPr eaLnBrk="1" hangingPunct="1"/>
            <a:endParaRPr lang="en-US" sz="2400">
              <a:latin typeface="Constantia" panose="02030602050306030303" pitchFamily="18" charset="0"/>
              <a:ea typeface="Tahoma" pitchFamily="34" charset="0"/>
              <a:cs typeface="Tahoma" pitchFamily="34" charset="0"/>
            </a:endParaRPr>
          </a:p>
          <a:p>
            <a:pPr eaLnBrk="1" hangingPunct="1"/>
            <a:endParaRPr lang="en-US" sz="240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7680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1284906" y="1008993"/>
            <a:ext cx="9229006" cy="3542045"/>
          </a:xfrm>
        </p:spPr>
        <p:txBody>
          <a:bodyPr vert="horz" lIns="91440" tIns="45720" rIns="91440" bIns="45720" rtlCol="0" anchor="b">
            <a:normAutofit/>
          </a:bodyPr>
          <a:lstStyle/>
          <a:p>
            <a:pPr defTabSz="914400"/>
            <a:r>
              <a:rPr lang="en-US" sz="11400" kern="1200" dirty="0">
                <a:solidFill>
                  <a:schemeClr val="tx1"/>
                </a:solidFill>
                <a:latin typeface="Constantia" panose="02030602050306030303" pitchFamily="18" charset="0"/>
              </a:rPr>
              <a:t>Questions</a:t>
            </a:r>
          </a:p>
        </p:txBody>
      </p:sp>
    </p:spTree>
    <p:custDataLst>
      <p:tags r:id="rId1"/>
    </p:custDataLst>
    <p:extLst>
      <p:ext uri="{BB962C8B-B14F-4D97-AF65-F5344CB8AC3E}">
        <p14:creationId xmlns:p14="http://schemas.microsoft.com/office/powerpoint/2010/main" val="26636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08" y="551961"/>
            <a:ext cx="10996208"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DBD575A-0E30-4F63-9A69-549DEB3C7B6E}"/>
              </a:ext>
            </a:extLst>
          </p:cNvPr>
          <p:cNvSpPr>
            <a:spLocks noGrp="1"/>
          </p:cNvSpPr>
          <p:nvPr>
            <p:ph type="ctrTitle"/>
            <p:custDataLst>
              <p:tags r:id="rId2"/>
            </p:custDataLst>
          </p:nvPr>
        </p:nvSpPr>
        <p:spPr>
          <a:xfrm>
            <a:off x="1523603" y="1248587"/>
            <a:ext cx="9141618" cy="2387600"/>
          </a:xfrm>
        </p:spPr>
        <p:txBody>
          <a:bodyPr>
            <a:normAutofit/>
          </a:bodyPr>
          <a:lstStyle/>
          <a:p>
            <a:r>
              <a:rPr lang="en-US" sz="6600" b="1" dirty="0">
                <a:latin typeface="Constantia" panose="02030602050306030303" pitchFamily="18" charset="0"/>
              </a:rPr>
              <a:t>Policy and Procedures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308" y="6329769"/>
            <a:ext cx="1099736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46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latin typeface="Constantia" panose="02030602050306030303" pitchFamily="18" charset="0"/>
                <a:ea typeface="Tahoma" pitchFamily="34" charset="0"/>
                <a:cs typeface="Tahoma" pitchFamily="34" charset="0"/>
              </a:rPr>
              <a:t>Termination of WIC Vendor Agreement</a:t>
            </a:r>
          </a:p>
        </p:txBody>
      </p:sp>
      <p:sp>
        <p:nvSpPr>
          <p:cNvPr id="4" name="Content Placeholder 3"/>
          <p:cNvSpPr>
            <a:spLocks noGrp="1"/>
          </p:cNvSpPr>
          <p:nvPr>
            <p:ph idx="1"/>
            <p:custDataLst>
              <p:tags r:id="rId3"/>
            </p:custDataLst>
          </p:nvPr>
        </p:nvSpPr>
        <p:spPr>
          <a:xfrm>
            <a:off x="1284904" y="2969469"/>
            <a:ext cx="9076707" cy="3261688"/>
          </a:xfrm>
        </p:spPr>
        <p:txBody>
          <a:bodyPr anchor="t">
            <a:normAutofit lnSpcReduction="10000"/>
          </a:bodyPr>
          <a:lstStyle/>
          <a:p>
            <a:r>
              <a:rPr lang="en-US" sz="2000" dirty="0">
                <a:latin typeface="Constantia" panose="02030602050306030303" pitchFamily="18" charset="0"/>
                <a:ea typeface="Tahoma" pitchFamily="34" charset="0"/>
                <a:cs typeface="Tahoma" pitchFamily="34" charset="0"/>
              </a:rPr>
              <a:t>Change in ownership will result in termination of the WIC Vendor Agreement by the State WIC Agency</a:t>
            </a:r>
          </a:p>
          <a:p>
            <a:endParaRPr lang="en-US" sz="2000" dirty="0">
              <a:latin typeface="Constantia" panose="02030602050306030303" pitchFamily="18" charset="0"/>
              <a:ea typeface="Tahoma" pitchFamily="34" charset="0"/>
              <a:cs typeface="Tahoma" pitchFamily="34" charset="0"/>
            </a:endParaRPr>
          </a:p>
          <a:p>
            <a:r>
              <a:rPr lang="en-US" sz="2000" dirty="0">
                <a:latin typeface="Constantia" panose="02030602050306030303" pitchFamily="18" charset="0"/>
                <a:ea typeface="Tahoma" pitchFamily="34" charset="0"/>
                <a:cs typeface="Tahoma" pitchFamily="34" charset="0"/>
              </a:rPr>
              <a:t>Change in pharmacy location of more than three miles from the pharmacy’s previous location will result in termination of the WIC Vendor Agreement by the State WIC Agency</a:t>
            </a:r>
          </a:p>
          <a:p>
            <a:endParaRPr lang="en-US" sz="2000" dirty="0">
              <a:latin typeface="Constantia" panose="02030602050306030303" pitchFamily="18" charset="0"/>
              <a:ea typeface="Tahoma" pitchFamily="34" charset="0"/>
              <a:cs typeface="Tahoma" pitchFamily="34" charset="0"/>
            </a:endParaRPr>
          </a:p>
          <a:p>
            <a:r>
              <a:rPr lang="en-US" sz="2000" dirty="0">
                <a:latin typeface="Constantia" panose="02030602050306030303" pitchFamily="18" charset="0"/>
                <a:ea typeface="Tahoma" pitchFamily="34" charset="0"/>
                <a:cs typeface="Tahoma" pitchFamily="34" charset="0"/>
              </a:rPr>
              <a:t>Cessation of operations, withdrawal from the WIC Program or disqualification from the WIC Program will result in termination of the WIC Vendor Agreement by the State WIC Agency</a:t>
            </a:r>
          </a:p>
          <a:p>
            <a:endParaRPr lang="en-US" sz="1500" dirty="0"/>
          </a:p>
        </p:txBody>
      </p:sp>
    </p:spTree>
    <p:custDataLst>
      <p:tags r:id="rId1"/>
    </p:custDataLst>
    <p:extLst>
      <p:ext uri="{BB962C8B-B14F-4D97-AF65-F5344CB8AC3E}">
        <p14:creationId xmlns:p14="http://schemas.microsoft.com/office/powerpoint/2010/main" val="10435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Business Integrity Standards</a:t>
            </a:r>
          </a:p>
        </p:txBody>
      </p:sp>
      <p:sp>
        <p:nvSpPr>
          <p:cNvPr id="6" name="Rectangle 3"/>
          <p:cNvSpPr>
            <a:spLocks noGrp="1" noChangeArrowheads="1"/>
          </p:cNvSpPr>
          <p:nvPr>
            <p:ph idx="1"/>
            <p:custDataLst>
              <p:tags r:id="rId3"/>
            </p:custDataLst>
          </p:nvPr>
        </p:nvSpPr>
        <p:spPr>
          <a:xfrm>
            <a:off x="1284905" y="2969469"/>
            <a:ext cx="8072712" cy="2800395"/>
          </a:xfrm>
        </p:spPr>
        <p:txBody>
          <a:bodyPr anchor="t">
            <a:normAutofit fontScale="92500" lnSpcReduction="10000"/>
          </a:bodyPr>
          <a:lstStyle/>
          <a:p>
            <a:pPr eaLnBrk="1" hangingPunct="1">
              <a:buFontTx/>
              <a:buChar char="•"/>
            </a:pPr>
            <a:r>
              <a:rPr lang="en-US" sz="2400" dirty="0">
                <a:latin typeface="Constantia" panose="02030602050306030303" pitchFamily="18" charset="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sz="2400" dirty="0">
                <a:latin typeface="Constantia" panose="02030602050306030303" pitchFamily="18" charset="0"/>
                <a:ea typeface="Tahoma" pitchFamily="34" charset="0"/>
                <a:cs typeface="Tahoma" pitchFamily="34" charset="0"/>
              </a:rPr>
            </a:b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Includes, but is not limited to fraud, antitrust violations, embezzlement, theft, forgery, bribery, falsification or destruction of records, receiving stolen property, making false claims, obstruction of justice</a:t>
            </a:r>
          </a:p>
        </p:txBody>
      </p:sp>
    </p:spTree>
    <p:custDataLst>
      <p:tags r:id="rId1"/>
    </p:custDataLst>
    <p:extLst>
      <p:ext uri="{BB962C8B-B14F-4D97-AF65-F5344CB8AC3E}">
        <p14:creationId xmlns:p14="http://schemas.microsoft.com/office/powerpoint/2010/main" val="38937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6600" b="1">
                <a:latin typeface="Constantia" panose="02030602050306030303" pitchFamily="18" charset="0"/>
                <a:ea typeface="Tahoma" pitchFamily="34" charset="0"/>
                <a:cs typeface="Tahoma" pitchFamily="34" charset="0"/>
              </a:rPr>
              <a:t>Conflict of Interest</a:t>
            </a:r>
          </a:p>
        </p:txBody>
      </p:sp>
      <p:sp>
        <p:nvSpPr>
          <p:cNvPr id="6" name="Rectangle 5"/>
          <p:cNvSpPr>
            <a:spLocks noGrp="1" noChangeArrowheads="1"/>
          </p:cNvSpPr>
          <p:nvPr>
            <p:ph idx="1"/>
            <p:custDataLst>
              <p:tags r:id="rId3"/>
            </p:custDataLst>
          </p:nvPr>
        </p:nvSpPr>
        <p:spPr>
          <a:xfrm>
            <a:off x="1284904" y="2669085"/>
            <a:ext cx="9076707" cy="3335866"/>
          </a:xfrm>
        </p:spPr>
        <p:txBody>
          <a:bodyPr anchor="t">
            <a:normAutofit fontScale="92500" lnSpcReduction="20000"/>
          </a:bodyPr>
          <a:lstStyle/>
          <a:p>
            <a:r>
              <a:rPr lang="en-US" sz="2400" dirty="0">
                <a:latin typeface="Constantia" panose="02030602050306030303" pitchFamily="18" charset="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 vendor shall not have an employee who transacts </a:t>
            </a:r>
            <a:r>
              <a:rPr lang="en-US" sz="2400" dirty="0" err="1">
                <a:latin typeface="Constantia" panose="02030602050306030303" pitchFamily="18" charset="0"/>
                <a:ea typeface="Tahoma" pitchFamily="34" charset="0"/>
                <a:cs typeface="Tahoma" pitchFamily="34" charset="0"/>
              </a:rPr>
              <a:t>eWIC</a:t>
            </a:r>
            <a:r>
              <a:rPr lang="en-US" sz="2400" dirty="0">
                <a:latin typeface="Constantia" panose="02030602050306030303" pitchFamily="18" charset="0"/>
                <a:ea typeface="Tahoma" pitchFamily="34" charset="0"/>
                <a:cs typeface="Tahoma" pitchFamily="34" charset="0"/>
              </a:rPr>
              <a:t> benefits who is employed or has a spouse, child or parent who is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Ask your staff if they have a spouse, child or parent who works for the WIC Program</a:t>
            </a:r>
          </a:p>
          <a:p>
            <a:pPr lvl="1"/>
            <a:r>
              <a:rPr lang="en-US" sz="2400" dirty="0">
                <a:latin typeface="Constantia" panose="02030602050306030303" pitchFamily="18" charset="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23885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5"/>
          <p:cNvSpPr>
            <a:spLocks noGrp="1" noChangeArrowheads="1"/>
          </p:cNvSpPr>
          <p:nvPr>
            <p:ph type="title"/>
            <p:custDataLst>
              <p:tags r:id="rId2"/>
            </p:custDataLst>
          </p:nvPr>
        </p:nvSpPr>
        <p:spPr>
          <a:xfrm>
            <a:off x="1075484" y="1188637"/>
            <a:ext cx="3533399" cy="4480726"/>
          </a:xfrm>
        </p:spPr>
        <p:txBody>
          <a:bodyPr>
            <a:normAutofit/>
          </a:bodyPr>
          <a:lstStyle/>
          <a:p>
            <a:pPr algn="r" eaLnBrk="1" hangingPunct="1"/>
            <a:r>
              <a:rPr lang="en-US" sz="5400" b="1" dirty="0">
                <a:latin typeface="Constantia" panose="02030602050306030303" pitchFamily="18" charset="0"/>
                <a:ea typeface="Tahoma" pitchFamily="34" charset="0"/>
                <a:cs typeface="Tahoma" pitchFamily="34" charset="0"/>
              </a:rPr>
              <a:t>Violations and Sanctions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Grp="1" noChangeArrowheads="1"/>
          </p:cNvSpPr>
          <p:nvPr>
            <p:ph idx="1"/>
            <p:custDataLst>
              <p:tags r:id="rId3"/>
            </p:custDataLst>
          </p:nvPr>
        </p:nvSpPr>
        <p:spPr>
          <a:xfrm>
            <a:off x="5253891" y="1648869"/>
            <a:ext cx="5859448" cy="4020493"/>
          </a:xfrm>
        </p:spPr>
        <p:txBody>
          <a:bodyPr anchor="ctr">
            <a:normAutofit/>
          </a:bodyPr>
          <a:lstStyle/>
          <a:p>
            <a:pPr eaLnBrk="1" hangingPunct="1">
              <a:buFontTx/>
              <a:buChar char="•"/>
            </a:pPr>
            <a:r>
              <a:rPr lang="en-US" sz="2400" dirty="0">
                <a:latin typeface="Constantia" panose="02030602050306030303" pitchFamily="18" charset="0"/>
                <a:ea typeface="Tahoma" pitchFamily="34" charset="0"/>
                <a:cs typeface="Tahoma" pitchFamily="34" charset="0"/>
              </a:rPr>
              <a:t>A violation is an infraction of WIC Program regulations or other requirements </a:t>
            </a:r>
          </a:p>
          <a:p>
            <a:pPr eaLnBrk="1" hangingPunct="1">
              <a:buFontTx/>
              <a:buChar char="•"/>
            </a:pP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A sanction is an administrative action taken as a result of a violation or pattern or violations and may include:</a:t>
            </a:r>
          </a:p>
          <a:p>
            <a:pPr lvl="1" eaLnBrk="1" hangingPunct="1"/>
            <a:r>
              <a:rPr lang="en-US" sz="2400" dirty="0">
                <a:latin typeface="Constantia" panose="02030602050306030303" pitchFamily="18" charset="0"/>
                <a:ea typeface="Tahoma" pitchFamily="34" charset="0"/>
                <a:cs typeface="Tahoma" pitchFamily="34" charset="0"/>
              </a:rPr>
              <a:t>Disqualification and civil money penalties in lieu of disqualification</a:t>
            </a:r>
            <a:br>
              <a:rPr lang="en-US" sz="2000" dirty="0">
                <a:latin typeface="Constantia" panose="02030602050306030303" pitchFamily="18" charset="0"/>
                <a:ea typeface="Tahoma" pitchFamily="34" charset="0"/>
                <a:cs typeface="Tahoma" pitchFamily="34" charset="0"/>
              </a:rPr>
            </a:b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7941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6600" b="1" dirty="0">
                <a:latin typeface="Constantia" panose="02030602050306030303" pitchFamily="18" charset="0"/>
                <a:ea typeface="Tahoma" pitchFamily="34" charset="0"/>
                <a:cs typeface="Tahoma" pitchFamily="34" charset="0"/>
              </a:rPr>
              <a:t>Violations</a:t>
            </a:r>
            <a:endParaRPr lang="en-US" sz="7100" b="1" dirty="0">
              <a:latin typeface="Constantia" panose="02030602050306030303" pitchFamily="18" charset="0"/>
              <a:ea typeface="Tahoma" pitchFamily="34" charset="0"/>
              <a:cs typeface="Tahoma" pitchFamily="34" charset="0"/>
            </a:endParaRPr>
          </a:p>
        </p:txBody>
      </p:sp>
      <p:sp>
        <p:nvSpPr>
          <p:cNvPr id="6" name="Rectangle 4"/>
          <p:cNvSpPr>
            <a:spLocks noGrp="1" noChangeArrowheads="1"/>
          </p:cNvSpPr>
          <p:nvPr>
            <p:ph idx="1"/>
            <p:custDataLst>
              <p:tags r:id="rId3"/>
            </p:custDataLst>
          </p:nvPr>
        </p:nvSpPr>
        <p:spPr>
          <a:xfrm>
            <a:off x="1284905" y="2611494"/>
            <a:ext cx="8072712" cy="2800395"/>
          </a:xfrm>
        </p:spPr>
        <p:txBody>
          <a:bodyPr anchor="t">
            <a:normAutofit/>
          </a:bodyPr>
          <a:lstStyle/>
          <a:p>
            <a:pPr eaLnBrk="1" hangingPunct="1">
              <a:buFontTx/>
              <a:buChar char="•"/>
            </a:pPr>
            <a:endParaRPr lang="en-US" sz="2400" dirty="0">
              <a:latin typeface="Constantia" panose="02030602050306030303" pitchFamily="18" charset="0"/>
              <a:ea typeface="Tahoma" pitchFamily="34" charset="0"/>
              <a:cs typeface="Tahoma" pitchFamily="34" charset="0"/>
            </a:endParaRPr>
          </a:p>
          <a:p>
            <a:pPr marL="45706" indent="0" eaLnBrk="1" hangingPunct="1">
              <a:buNone/>
            </a:pPr>
            <a:r>
              <a:rPr lang="en-US" sz="2400" dirty="0">
                <a:latin typeface="Constantia" panose="02030602050306030303" pitchFamily="18" charset="0"/>
                <a:ea typeface="Tahoma" pitchFamily="34" charset="0"/>
                <a:cs typeface="Tahoma" pitchFamily="34" charset="0"/>
              </a:rPr>
              <a:t>Any intentional or unintentional action of a vendor’s owners, officers, managers, agents or employees, </a:t>
            </a:r>
            <a:r>
              <a:rPr lang="en-US" sz="2400" b="1" dirty="0">
                <a:latin typeface="Constantia" panose="02030602050306030303" pitchFamily="18" charset="0"/>
                <a:ea typeface="Tahoma" pitchFamily="34" charset="0"/>
                <a:cs typeface="Tahoma" pitchFamily="34" charset="0"/>
              </a:rPr>
              <a:t>with or without knowledge of management, </a:t>
            </a:r>
            <a:r>
              <a:rPr lang="en-US" sz="2400" dirty="0">
                <a:latin typeface="Constantia" panose="02030602050306030303" pitchFamily="18" charset="0"/>
                <a:ea typeface="Tahoma" pitchFamily="34" charset="0"/>
                <a:cs typeface="Tahoma" pitchFamily="34" charset="0"/>
              </a:rPr>
              <a:t>that violates the WIC Vendor Agreement or federal or state statutes, regulations, policies or procedures governing the program</a:t>
            </a:r>
          </a:p>
          <a:p>
            <a:pPr eaLnBrk="1" hangingPunct="1"/>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928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5500" b="1">
                <a:latin typeface="Constantia" panose="02030602050306030303" pitchFamily="18" charset="0"/>
                <a:ea typeface="Tahoma" pitchFamily="34" charset="0"/>
                <a:cs typeface="Tahoma" pitchFamily="34" charset="0"/>
              </a:rPr>
              <a:t>Federal vs. State  Violations</a:t>
            </a:r>
          </a:p>
        </p:txBody>
      </p:sp>
      <p:graphicFrame>
        <p:nvGraphicFramePr>
          <p:cNvPr id="8" name="Rectangle 3">
            <a:extLst>
              <a:ext uri="{FF2B5EF4-FFF2-40B4-BE49-F238E27FC236}">
                <a16:creationId xmlns:a16="http://schemas.microsoft.com/office/drawing/2014/main" id="{1B0019C1-969B-4494-A117-22A8B71001BA}"/>
              </a:ext>
            </a:extLst>
          </p:cNvPr>
          <p:cNvGraphicFramePr>
            <a:graphicFrameLocks noGrp="1"/>
          </p:cNvGraphicFramePr>
          <p:nvPr>
            <p:ph idx="1"/>
            <p:extLst>
              <p:ext uri="{D42A27DB-BD31-4B8C-83A1-F6EECF244321}">
                <p14:modId xmlns:p14="http://schemas.microsoft.com/office/powerpoint/2010/main" val="463591401"/>
              </p:ext>
            </p:extLst>
          </p:nvPr>
        </p:nvGraphicFramePr>
        <p:xfrm>
          <a:off x="1284904" y="2920999"/>
          <a:ext cx="9305307" cy="30839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5992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5500" b="1">
                <a:latin typeface="Constantia" panose="02030602050306030303" pitchFamily="18" charset="0"/>
                <a:ea typeface="Tahoma" pitchFamily="34" charset="0"/>
                <a:cs typeface="Tahoma" pitchFamily="34" charset="0"/>
              </a:rPr>
              <a:t>Pattern of Occurrences</a:t>
            </a:r>
          </a:p>
        </p:txBody>
      </p:sp>
      <p:sp>
        <p:nvSpPr>
          <p:cNvPr id="6" name="Rectangle 3"/>
          <p:cNvSpPr>
            <a:spLocks noGrp="1" noChangeArrowheads="1"/>
          </p:cNvSpPr>
          <p:nvPr>
            <p:ph idx="1"/>
            <p:custDataLst>
              <p:tags r:id="rId3"/>
            </p:custDataLst>
          </p:nvPr>
        </p:nvSpPr>
        <p:spPr>
          <a:xfrm>
            <a:off x="1284904" y="2669084"/>
            <a:ext cx="9610107" cy="3335867"/>
          </a:xfrm>
        </p:spPr>
        <p:txBody>
          <a:bodyPr anchor="t">
            <a:normAutofit/>
          </a:bodyPr>
          <a:lstStyle/>
          <a:p>
            <a:pPr>
              <a:spcBef>
                <a:spcPct val="50000"/>
              </a:spcBef>
            </a:pPr>
            <a:r>
              <a:rPr lang="en-US" sz="2400" dirty="0">
                <a:latin typeface="Constantia" panose="02030602050306030303" pitchFamily="18" charset="0"/>
                <a:ea typeface="Tahoma" pitchFamily="34" charset="0"/>
                <a:cs typeface="Tahoma" pitchFamily="34" charset="0"/>
              </a:rPr>
              <a:t>The nature of the violation and the number of violations determine the sanction imposed</a:t>
            </a:r>
          </a:p>
          <a:p>
            <a:pPr>
              <a:spcBef>
                <a:spcPct val="50000"/>
              </a:spcBef>
            </a:pPr>
            <a:r>
              <a:rPr lang="en-US" sz="2400" dirty="0">
                <a:latin typeface="Constantia" panose="02030602050306030303" pitchFamily="18" charset="0"/>
                <a:ea typeface="Tahoma" pitchFamily="34" charset="0"/>
                <a:cs typeface="Tahoma" pitchFamily="34" charset="0"/>
              </a:rPr>
              <a:t>Sanction remains on a vendor’s record for 12 months or until a vendor is disqualified </a:t>
            </a:r>
          </a:p>
          <a:p>
            <a:pPr>
              <a:spcBef>
                <a:spcPct val="50000"/>
              </a:spcBef>
            </a:pPr>
            <a:r>
              <a:rPr lang="en-US" sz="2400" dirty="0">
                <a:latin typeface="Constantia" panose="02030602050306030303" pitchFamily="18" charset="0"/>
                <a:ea typeface="Tahoma" pitchFamily="34" charset="0"/>
                <a:cs typeface="Tahoma" pitchFamily="34" charset="0"/>
              </a:rPr>
              <a:t>A pattern of occurrences for the same violation can result in disqualification</a:t>
            </a:r>
          </a:p>
          <a:p>
            <a:pPr>
              <a:spcBef>
                <a:spcPct val="50000"/>
              </a:spcBef>
            </a:pPr>
            <a:r>
              <a:rPr lang="en-US" sz="2400" dirty="0">
                <a:latin typeface="Constantia" panose="02030602050306030303" pitchFamily="18" charset="0"/>
                <a:ea typeface="Tahoma" pitchFamily="34" charset="0"/>
                <a:cs typeface="Tahoma" pitchFamily="34" charset="0"/>
              </a:rPr>
              <a:t>The number of occurrences needed to establish a pattern depends on the violation</a:t>
            </a:r>
          </a:p>
          <a:p>
            <a:pPr eaLnBrk="1" hangingPunct="1">
              <a:buFontTx/>
              <a:buNone/>
            </a:pPr>
            <a:endParaRPr lang="en-US" sz="24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05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NSB\Resources\PHOTOS-CLIPART\Child Care\Permission To Use\AA Boy Apple_Fotolia_1482034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13" r="-1" b="39562"/>
          <a:stretch/>
        </p:blipFill>
        <p:spPr bwMode="auto">
          <a:xfrm>
            <a:off x="8117754" y="321732"/>
            <a:ext cx="3747709" cy="2261334"/>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3297" name="Picture 1" descr="A close-up of a person's leg&#10;&#10;Description automatically generated with low confidence"/>
          <p:cNvPicPr>
            <a:picLocks noChangeAspect="1" noChangeArrowheads="1"/>
          </p:cNvPicPr>
          <p:nvPr/>
        </p:nvPicPr>
        <p:blipFill rotWithShape="1">
          <a:blip r:embed="rId7" cstate="print"/>
          <a:srcRect t="6255" r="-1" b="18861"/>
          <a:stretch/>
        </p:blipFill>
        <p:spPr bwMode="auto">
          <a:xfrm>
            <a:off x="8117754" y="2665363"/>
            <a:ext cx="3747715" cy="3870905"/>
          </a:xfrm>
          <a:custGeom>
            <a:avLst/>
            <a:gdLst/>
            <a:ahLst/>
            <a:cxnLst/>
            <a:rect l="l" t="t" r="r" b="b"/>
            <a:pathLst>
              <a:path w="3748691" h="3870905">
                <a:moveTo>
                  <a:pt x="0" y="0"/>
                </a:moveTo>
                <a:lnTo>
                  <a:pt x="3748691" y="0"/>
                </a:lnTo>
                <a:lnTo>
                  <a:pt x="3748691" y="523111"/>
                </a:lnTo>
                <a:lnTo>
                  <a:pt x="305246" y="3870905"/>
                </a:lnTo>
                <a:lnTo>
                  <a:pt x="0" y="3870905"/>
                </a:lnTo>
                <a:close/>
              </a:path>
            </a:pathLst>
          </a:custGeom>
          <a:noFill/>
        </p:spPr>
      </p:pic>
      <p:sp>
        <p:nvSpPr>
          <p:cNvPr id="77" name="Rectangle 76">
            <a:extLst>
              <a:ext uri="{FF2B5EF4-FFF2-40B4-BE49-F238E27FC236}">
                <a16:creationId xmlns:a16="http://schemas.microsoft.com/office/drawing/2014/main" id="{659A2B52-4E93-4515-9DA3-4E88F60F5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06" y="625059"/>
            <a:ext cx="1090221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custDataLst>
              <p:tags r:id="rId2"/>
            </p:custDataLst>
          </p:nvPr>
        </p:nvSpPr>
        <p:spPr>
          <a:xfrm>
            <a:off x="1123066" y="1188637"/>
            <a:ext cx="6170084" cy="1597228"/>
          </a:xfrm>
        </p:spPr>
        <p:txBody>
          <a:bodyPr>
            <a:normAutofit/>
          </a:bodyPr>
          <a:lstStyle/>
          <a:p>
            <a:pPr eaLnBrk="1" hangingPunct="1"/>
            <a:r>
              <a:rPr lang="en-US" sz="5900" b="1" dirty="0">
                <a:latin typeface="Constantia" panose="02030602050306030303" pitchFamily="18" charset="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1123066" y="2873711"/>
            <a:ext cx="6495347" cy="2945322"/>
          </a:xfrm>
        </p:spPr>
        <p:txBody>
          <a:bodyPr anchor="t">
            <a:normAutofit lnSpcReduction="10000"/>
          </a:bodyPr>
          <a:lstStyle/>
          <a:p>
            <a:pPr eaLnBrk="1" hangingPunct="1"/>
            <a:r>
              <a:rPr lang="en-US" sz="2800" dirty="0">
                <a:latin typeface="Constantia" panose="02030602050306030303" pitchFamily="18" charset="0"/>
                <a:ea typeface="Tahoma" pitchFamily="34" charset="0"/>
                <a:cs typeface="Tahoma" pitchFamily="34" charset="0"/>
              </a:rPr>
              <a:t>In NC, every WIC dollar spent on a pregnant woman saves multiple dollars in newborn health care costs</a:t>
            </a:r>
          </a:p>
          <a:p>
            <a:pPr eaLnBrk="1" hangingPunct="1"/>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Children on WIC have better diets; particularly for vitamin C, thiamin, protein, niacin and vitamin B</a:t>
            </a:r>
            <a:r>
              <a:rPr lang="en-US" sz="2800" baseline="-25000" dirty="0">
                <a:latin typeface="Constantia" panose="02030602050306030303" pitchFamily="18" charset="0"/>
                <a:ea typeface="Tahoma" pitchFamily="34" charset="0"/>
                <a:cs typeface="Tahoma" pitchFamily="34" charset="0"/>
              </a:rPr>
              <a:t>6</a:t>
            </a:r>
          </a:p>
        </p:txBody>
      </p:sp>
    </p:spTree>
    <p:custDataLst>
      <p:tags r:id="rId1"/>
    </p:custDataLst>
    <p:extLst>
      <p:ext uri="{BB962C8B-B14F-4D97-AF65-F5344CB8AC3E}">
        <p14:creationId xmlns:p14="http://schemas.microsoft.com/office/powerpoint/2010/main" val="16881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custDataLst>
              <p:tags r:id="rId2"/>
            </p:custDataLst>
          </p:nvPr>
        </p:nvSpPr>
        <p:spPr>
          <a:xfrm>
            <a:off x="1284905" y="1050595"/>
            <a:ext cx="8072712" cy="1618489"/>
          </a:xfrm>
        </p:spPr>
        <p:txBody>
          <a:bodyPr anchor="ctr">
            <a:normAutofit/>
          </a:bodyPr>
          <a:lstStyle/>
          <a:p>
            <a:r>
              <a:rPr lang="en-US" sz="5000" b="1">
                <a:latin typeface="Constantia" panose="02030602050306030303" pitchFamily="18" charset="0"/>
                <a:ea typeface="Tahoma" pitchFamily="34" charset="0"/>
                <a:cs typeface="Tahoma" pitchFamily="34" charset="0"/>
              </a:rPr>
              <a:t>Patterns of Violations that Lead to Disqualification</a:t>
            </a:r>
          </a:p>
        </p:txBody>
      </p:sp>
      <p:sp>
        <p:nvSpPr>
          <p:cNvPr id="6" name="Content Placeholder 3"/>
          <p:cNvSpPr>
            <a:spLocks noGrp="1"/>
          </p:cNvSpPr>
          <p:nvPr>
            <p:ph idx="1"/>
            <p:custDataLst>
              <p:tags r:id="rId3"/>
            </p:custDataLst>
          </p:nvPr>
        </p:nvSpPr>
        <p:spPr>
          <a:xfrm>
            <a:off x="1284905" y="2969469"/>
            <a:ext cx="8072712" cy="2800395"/>
          </a:xfrm>
        </p:spPr>
        <p:txBody>
          <a:bodyPr anchor="t">
            <a:normAutofit/>
          </a:bodyPr>
          <a:lstStyle/>
          <a:p>
            <a:r>
              <a:rPr lang="en-US" sz="2400" dirty="0">
                <a:latin typeface="Constantia" panose="02030602050306030303" pitchFamily="18" charset="0"/>
                <a:ea typeface="Tahoma" pitchFamily="34" charset="0"/>
                <a:cs typeface="Tahoma" pitchFamily="34" charset="0"/>
              </a:rPr>
              <a:t>Three occurrences within a 12-month period of stocking WIC supplemental foods outside of the manufacturer’s expiration date</a:t>
            </a:r>
          </a:p>
          <a:p>
            <a:pPr marL="0" indent="0">
              <a:buNone/>
            </a:pPr>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5924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Vendor Violations and Sanctions</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1284904" y="2819400"/>
            <a:ext cx="9686307" cy="3350469"/>
          </a:xfrm>
        </p:spPr>
        <p:txBody>
          <a:bodyPr anchor="t">
            <a:normAutofit fontScale="92500" lnSpcReduction="10000"/>
          </a:bodyPr>
          <a:lstStyle/>
          <a:p>
            <a:pPr marL="226945" indent="-226945">
              <a:buFont typeface="Arial" panose="020B0604020202020204" pitchFamily="34" charset="0"/>
              <a:buChar char="•"/>
            </a:pPr>
            <a:r>
              <a:rPr lang="en-US" sz="2400" dirty="0">
                <a:latin typeface="Constantia" panose="02030602050306030303" pitchFamily="18" charset="0"/>
              </a:rPr>
              <a:t>10A NCAC 43D.0710 includes language for </a:t>
            </a:r>
            <a:r>
              <a:rPr lang="en-US" sz="2400" dirty="0" err="1">
                <a:latin typeface="Constantia" panose="02030602050306030303" pitchFamily="18" charset="0"/>
              </a:rPr>
              <a:t>eWIC</a:t>
            </a:r>
            <a:r>
              <a:rPr lang="en-US" sz="2400" dirty="0">
                <a:latin typeface="Constantia" panose="02030602050306030303" pitchFamily="18" charset="0"/>
              </a:rPr>
              <a:t> transactions. The updated rule states a vendor shall be disqualified from the WIC Program for:  </a:t>
            </a:r>
          </a:p>
          <a:p>
            <a:pPr>
              <a:buFont typeface="Arial" panose="020B0604020202020204" pitchFamily="34" charset="0"/>
              <a:buChar char="•"/>
            </a:pPr>
            <a:endParaRPr lang="en-US" sz="2400" dirty="0">
              <a:latin typeface="Constantia" panose="02030602050306030303" pitchFamily="18" charset="0"/>
            </a:endParaRPr>
          </a:p>
          <a:p>
            <a:pPr marL="914126" lvl="1" indent="-452302">
              <a:buFont typeface="Arial" panose="020B0604020202020204" pitchFamily="34" charset="0"/>
              <a:buChar char="•"/>
            </a:pPr>
            <a:r>
              <a:rPr lang="en-US" sz="2400" dirty="0">
                <a:latin typeface="Constantia" panose="02030602050306030303" pitchFamily="18" charset="0"/>
              </a:rPr>
              <a:t>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pPr lvl="1"/>
            <a:endParaRPr lang="en-US" sz="1500" dirty="0"/>
          </a:p>
        </p:txBody>
      </p:sp>
    </p:spTree>
    <p:custDataLst>
      <p:tags r:id="rId1"/>
    </p:custDataLst>
    <p:extLst>
      <p:ext uri="{BB962C8B-B14F-4D97-AF65-F5344CB8AC3E}">
        <p14:creationId xmlns:p14="http://schemas.microsoft.com/office/powerpoint/2010/main" val="38453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Vendor violations and sanctions</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1284904" y="2969469"/>
            <a:ext cx="9686307" cy="3202731"/>
          </a:xfrm>
        </p:spPr>
        <p:txBody>
          <a:bodyPr anchor="t">
            <a:normAutofit/>
          </a:bodyPr>
          <a:lstStyle/>
          <a:p>
            <a:pPr marL="0" indent="0">
              <a:buNone/>
            </a:pPr>
            <a:r>
              <a:rPr lang="en-US" sz="2400" b="1" dirty="0">
                <a:latin typeface="Constantia" panose="02030602050306030303" pitchFamily="18" charset="0"/>
              </a:rPr>
              <a:t>As a Reminder:</a:t>
            </a:r>
          </a:p>
          <a:p>
            <a:pPr marL="226945" indent="-226945">
              <a:buFont typeface="Arial" panose="020B0604020202020204" pitchFamily="34" charset="0"/>
              <a:buChar char="•"/>
            </a:pPr>
            <a:r>
              <a:rPr lang="en-US" sz="2400" dirty="0">
                <a:latin typeface="Constantia" panose="02030602050306030303" pitchFamily="18" charset="0"/>
              </a:rPr>
              <a:t>10A NCAC 43D.0708 (20)(j) states that the vendor must:</a:t>
            </a:r>
          </a:p>
          <a:p>
            <a:pPr marL="519465" lvl="1" indent="-226945">
              <a:buFont typeface="Arial" panose="020B0604020202020204" pitchFamily="34" charset="0"/>
              <a:buChar char="•"/>
            </a:pPr>
            <a:r>
              <a:rPr lang="en-US" sz="2400" dirty="0">
                <a:latin typeface="Constantia" panose="02030602050306030303" pitchFamily="18" charset="0"/>
              </a:rPr>
              <a:t>Scan or manually enter Universal Product Codes (UPC) only from approved supplemental foods being purchased by the WIC customer in the types, sizes, and quantities available on the WIC customer's EBT account. The vendor shall not scan codes from UPC codebooks or reference sheets;</a:t>
            </a:r>
          </a:p>
          <a:p>
            <a:pPr marL="225357" indent="-225357">
              <a:buFont typeface="Arial" panose="020B0604020202020204" pitchFamily="34" charset="0"/>
              <a:buChar char="•"/>
            </a:pPr>
            <a:r>
              <a:rPr lang="en-US" sz="2400" dirty="0">
                <a:latin typeface="Constantia" panose="02030602050306030303" pitchFamily="18" charset="0"/>
              </a:rPr>
              <a:t>This requirement is also listed in the Terms of Vendor Agreement</a:t>
            </a:r>
          </a:p>
          <a:p>
            <a:pPr lvl="1"/>
            <a:endParaRPr lang="en-US" sz="1900" dirty="0"/>
          </a:p>
        </p:txBody>
      </p:sp>
    </p:spTree>
    <p:custDataLst>
      <p:tags r:id="rId1"/>
    </p:custDataLst>
    <p:extLst>
      <p:ext uri="{BB962C8B-B14F-4D97-AF65-F5344CB8AC3E}">
        <p14:creationId xmlns:p14="http://schemas.microsoft.com/office/powerpoint/2010/main" val="53389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Vendor Violations and Sanctions </a:t>
            </a:r>
            <a:r>
              <a:rPr lang="en-US" sz="5500" b="1" cap="none">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1284905" y="2970829"/>
            <a:ext cx="8072712" cy="2800395"/>
          </a:xfrm>
        </p:spPr>
        <p:txBody>
          <a:bodyPr anchor="t">
            <a:normAutofit/>
          </a:bodyPr>
          <a:lstStyle/>
          <a:p>
            <a:pPr marL="226945" indent="-226945">
              <a:buFont typeface="Arial" panose="020B0604020202020204" pitchFamily="34" charset="0"/>
              <a:buChar char="•"/>
            </a:pPr>
            <a:r>
              <a:rPr lang="en-US" sz="2400" dirty="0">
                <a:latin typeface="Constantia" panose="02030602050306030303" pitchFamily="18" charset="0"/>
              </a:rPr>
              <a:t>10A NCAC 43D.0710 has also been amended with the addition of two state violations relating to the </a:t>
            </a:r>
            <a:r>
              <a:rPr lang="en-US" sz="2400" dirty="0" err="1">
                <a:latin typeface="Constantia" panose="02030602050306030303" pitchFamily="18" charset="0"/>
              </a:rPr>
              <a:t>eWIC</a:t>
            </a:r>
            <a:r>
              <a:rPr lang="en-US" sz="2400" dirty="0">
                <a:latin typeface="Constantia" panose="02030602050306030303" pitchFamily="18" charset="0"/>
              </a:rPr>
              <a:t> system </a:t>
            </a:r>
          </a:p>
          <a:p>
            <a:pPr marL="226945" indent="-226945">
              <a:buFont typeface="Arial" panose="020B0604020202020204" pitchFamily="34" charset="0"/>
              <a:buChar char="•"/>
            </a:pPr>
            <a:r>
              <a:rPr lang="en-US" sz="2400" dirty="0">
                <a:latin typeface="Constantia" panose="02030602050306030303" pitchFamily="18" charset="0"/>
              </a:rPr>
              <a:t>Vendors may be disqualified from the WIC Program if they commit either of these state-established violations</a:t>
            </a:r>
          </a:p>
          <a:p>
            <a:pPr marL="0" indent="0">
              <a:buNone/>
            </a:pPr>
            <a:endParaRPr lang="en-US" sz="2400" dirty="0"/>
          </a:p>
        </p:txBody>
      </p:sp>
    </p:spTree>
    <p:custDataLst>
      <p:tags r:id="rId1"/>
    </p:custDataLst>
    <p:extLst>
      <p:ext uri="{BB962C8B-B14F-4D97-AF65-F5344CB8AC3E}">
        <p14:creationId xmlns:p14="http://schemas.microsoft.com/office/powerpoint/2010/main" val="314736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rPr>
              <a:t>Vendor Violations and Sanctions </a:t>
            </a:r>
            <a:r>
              <a:rPr lang="en-US" sz="5500" b="1" cap="none">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1284905" y="2969469"/>
            <a:ext cx="8072712" cy="2800395"/>
          </a:xfrm>
        </p:spPr>
        <p:txBody>
          <a:bodyPr anchor="t">
            <a:normAutofit/>
          </a:bodyPr>
          <a:lstStyle/>
          <a:p>
            <a:pPr marL="226945" indent="-226945">
              <a:buFont typeface="Arial" panose="020B0604020202020204" pitchFamily="34" charset="0"/>
              <a:buChar char="•"/>
            </a:pPr>
            <a:r>
              <a:rPr lang="en-US" sz="2200" dirty="0">
                <a:latin typeface="Constantia" panose="02030602050306030303" pitchFamily="18" charset="0"/>
              </a:rPr>
              <a:t>180 days for three occurrences within a 12-month period of failure to make EBT point of sale equipment accessible to WIC customers to ensure that EBT transactions are completed in accordance with 10A NCAC 43D .0708(20)</a:t>
            </a:r>
          </a:p>
          <a:p>
            <a:pPr marL="233293" indent="-233293">
              <a:buFont typeface="Arial" panose="020B0604020202020204" pitchFamily="34" charset="0"/>
              <a:buChar char="•"/>
            </a:pPr>
            <a:r>
              <a:rPr lang="en-US" sz="2200" dirty="0">
                <a:latin typeface="Constantia" panose="02030602050306030303" pitchFamily="18" charset="0"/>
              </a:rPr>
              <a:t>90 days for three occurrences within a 12-month period of failure to comply with minimum lane coverage criteria required by 7 CFR 246.12(z)(2) and 10A NCAC 43D .0708(20)(c)</a:t>
            </a:r>
          </a:p>
          <a:p>
            <a:pPr marL="45706" indent="0">
              <a:buNone/>
            </a:pPr>
            <a:endParaRPr lang="en-US" sz="2200" dirty="0"/>
          </a:p>
        </p:txBody>
      </p:sp>
    </p:spTree>
    <p:custDataLst>
      <p:tags r:id="rId1"/>
    </p:custDataLst>
    <p:extLst>
      <p:ext uri="{BB962C8B-B14F-4D97-AF65-F5344CB8AC3E}">
        <p14:creationId xmlns:p14="http://schemas.microsoft.com/office/powerpoint/2010/main" val="2313556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47924" y="623275"/>
            <a:ext cx="3378748" cy="56078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Right Triangle 1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733" y="623275"/>
            <a:ext cx="656908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1" name="Rectangle 5"/>
          <p:cNvSpPr>
            <a:spLocks noGrp="1" noChangeArrowheads="1"/>
          </p:cNvSpPr>
          <p:nvPr>
            <p:ph type="title"/>
            <p:custDataLst>
              <p:tags r:id="rId2"/>
            </p:custDataLst>
          </p:nvPr>
        </p:nvSpPr>
        <p:spPr>
          <a:xfrm>
            <a:off x="5103812" y="234195"/>
            <a:ext cx="5964177" cy="1654341"/>
          </a:xfrm>
        </p:spPr>
        <p:txBody>
          <a:bodyPr>
            <a:normAutofit fontScale="90000"/>
          </a:bodyPr>
          <a:lstStyle/>
          <a:p>
            <a:br>
              <a:rPr lang="en-US" sz="2500" dirty="0">
                <a:latin typeface="Constantia" panose="02030602050306030303" pitchFamily="18" charset="0"/>
                <a:ea typeface="Tahoma" pitchFamily="34" charset="0"/>
                <a:cs typeface="Tahoma" pitchFamily="34" charset="0"/>
              </a:rPr>
            </a:br>
            <a:br>
              <a:rPr lang="en-US" sz="2500" dirty="0">
                <a:latin typeface="Constantia" panose="02030602050306030303" pitchFamily="18" charset="0"/>
                <a:ea typeface="Tahoma" pitchFamily="34" charset="0"/>
                <a:cs typeface="Tahoma" pitchFamily="34" charset="0"/>
              </a:rPr>
            </a:br>
            <a:r>
              <a:rPr lang="en-US" sz="4900" b="1" dirty="0">
                <a:latin typeface="Constantia" panose="02030602050306030303" pitchFamily="18" charset="0"/>
                <a:ea typeface="Tahoma" pitchFamily="34" charset="0"/>
                <a:cs typeface="Tahoma" pitchFamily="34" charset="0"/>
              </a:rPr>
              <a:t>Preventing Fraud and Ensuring Compliance</a:t>
            </a:r>
            <a:endParaRPr lang="en-US" sz="2500" b="1" dirty="0">
              <a:latin typeface="Constantia" panose="02030602050306030303" pitchFamily="18" charset="0"/>
              <a:ea typeface="Tahoma" pitchFamily="34" charset="0"/>
              <a:cs typeface="Tahoma" pitchFamily="34" charset="0"/>
            </a:endParaRPr>
          </a:p>
        </p:txBody>
      </p:sp>
      <p:sp>
        <p:nvSpPr>
          <p:cNvPr id="99332" name="Rectangle 6"/>
          <p:cNvSpPr>
            <a:spLocks noGrp="1" noChangeArrowheads="1"/>
          </p:cNvSpPr>
          <p:nvPr>
            <p:ph idx="1"/>
            <p:custDataLst>
              <p:tags r:id="rId3"/>
            </p:custDataLst>
          </p:nvPr>
        </p:nvSpPr>
        <p:spPr>
          <a:xfrm>
            <a:off x="5464236" y="2438400"/>
            <a:ext cx="5776665" cy="3657600"/>
          </a:xfrm>
        </p:spPr>
        <p:txBody>
          <a:bodyPr anchor="t">
            <a:normAutofit lnSpcReduction="10000"/>
          </a:bodyPr>
          <a:lstStyle/>
          <a:p>
            <a:pPr eaLnBrk="1" hangingPunct="1"/>
            <a:r>
              <a:rPr lang="en-US" sz="2800" dirty="0">
                <a:latin typeface="Constantia" panose="02030602050306030303" pitchFamily="18" charset="0"/>
                <a:ea typeface="Tahoma" pitchFamily="34" charset="0"/>
                <a:cs typeface="Tahoma" pitchFamily="34" charset="0"/>
              </a:rPr>
              <a:t>State WIC Agency must investigate at least 5% of vendors annually using:</a:t>
            </a:r>
          </a:p>
          <a:p>
            <a:pPr lvl="1" eaLnBrk="1" hangingPunct="1"/>
            <a:r>
              <a:rPr lang="en-US" sz="2800" dirty="0">
                <a:latin typeface="Constantia" panose="02030602050306030303" pitchFamily="18" charset="0"/>
                <a:ea typeface="Tahoma" pitchFamily="34" charset="0"/>
                <a:cs typeface="Tahoma" pitchFamily="34" charset="0"/>
              </a:rPr>
              <a:t>compliance (undercover) buys</a:t>
            </a:r>
          </a:p>
          <a:p>
            <a:pPr lvl="1" eaLnBrk="1" hangingPunct="1"/>
            <a:r>
              <a:rPr lang="en-US" sz="2800" dirty="0">
                <a:latin typeface="Constantia" panose="02030602050306030303" pitchFamily="18" charset="0"/>
                <a:ea typeface="Tahoma" pitchFamily="34" charset="0"/>
                <a:cs typeface="Tahoma" pitchFamily="34" charset="0"/>
              </a:rPr>
              <a:t>inventory audits</a:t>
            </a:r>
          </a:p>
          <a:p>
            <a:pPr marL="402336" lvl="1" indent="0">
              <a:buNone/>
            </a:pPr>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Must also ensure that vendors are monitored by Local WIC Agency staff</a:t>
            </a:r>
          </a:p>
          <a:p>
            <a:pPr lvl="1" eaLnBrk="1" hangingPunct="1"/>
            <a:endParaRPr lang="en-US" sz="2800" dirty="0">
              <a:latin typeface="Constantia" panose="02030602050306030303" pitchFamily="18" charset="0"/>
              <a:ea typeface="Tahoma" pitchFamily="34" charset="0"/>
              <a:cs typeface="Tahoma" pitchFamily="34" charset="0"/>
            </a:endParaRPr>
          </a:p>
          <a:p>
            <a:pPr lvl="1" eaLnBrk="1" hangingPunct="1"/>
            <a:endParaRPr lang="en-US" sz="1900" dirty="0">
              <a:latin typeface="Constantia" panose="02030602050306030303" pitchFamily="18" charset="0"/>
              <a:ea typeface="Tahoma" pitchFamily="34" charset="0"/>
              <a:cs typeface="Tahoma" pitchFamily="34" charset="0"/>
            </a:endParaRPr>
          </a:p>
          <a:p>
            <a:pPr lvl="1" eaLnBrk="1" hangingPunct="1"/>
            <a:endParaRPr lang="en-US" sz="1900" dirty="0">
              <a:latin typeface="Constantia" panose="02030602050306030303" pitchFamily="18" charset="0"/>
              <a:ea typeface="Tahoma" pitchFamily="34" charset="0"/>
              <a:cs typeface="Tahoma" pitchFamily="34" charset="0"/>
            </a:endParaRPr>
          </a:p>
          <a:p>
            <a:pPr lvl="1" eaLnBrk="1" hangingPunct="1"/>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777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5500" b="1">
                <a:latin typeface="Constantia" panose="02030602050306030303" pitchFamily="18" charset="0"/>
                <a:ea typeface="Tahoma" pitchFamily="34" charset="0"/>
                <a:cs typeface="Tahoma" pitchFamily="34" charset="0"/>
              </a:rPr>
              <a:t>Compliance Buys and Audits</a:t>
            </a:r>
          </a:p>
        </p:txBody>
      </p:sp>
      <p:sp>
        <p:nvSpPr>
          <p:cNvPr id="5" name="Rectangle 4"/>
          <p:cNvSpPr>
            <a:spLocks noGrp="1" noChangeArrowheads="1"/>
          </p:cNvSpPr>
          <p:nvPr>
            <p:ph idx="1"/>
            <p:custDataLst>
              <p:tags r:id="rId3"/>
            </p:custDataLst>
          </p:nvPr>
        </p:nvSpPr>
        <p:spPr>
          <a:xfrm>
            <a:off x="1284905" y="2969469"/>
            <a:ext cx="8072712" cy="2800395"/>
          </a:xfrm>
        </p:spPr>
        <p:txBody>
          <a:bodyPr anchor="t">
            <a:normAutofit/>
          </a:bodyPr>
          <a:lstStyle/>
          <a:p>
            <a:pPr eaLnBrk="1" hangingPunct="1">
              <a:buFontTx/>
              <a:buChar char="•"/>
            </a:pPr>
            <a:r>
              <a:rPr lang="en-US" sz="2400">
                <a:latin typeface="Constantia" panose="02030602050306030303" pitchFamily="18" charset="0"/>
                <a:ea typeface="Tahoma" pitchFamily="34" charset="0"/>
                <a:cs typeface="Tahoma" pitchFamily="34" charset="0"/>
              </a:rPr>
              <a:t>State WIC Agency is required to identify and investigate high-risk vendors</a:t>
            </a:r>
          </a:p>
          <a:p>
            <a:pPr eaLnBrk="1" hangingPunct="1">
              <a:buFontTx/>
              <a:buChar char="•"/>
            </a:pPr>
            <a:endParaRPr lang="en-US" sz="2400">
              <a:latin typeface="Constantia" panose="02030602050306030303" pitchFamily="18" charset="0"/>
              <a:ea typeface="Tahoma" pitchFamily="34" charset="0"/>
              <a:cs typeface="Tahoma" pitchFamily="34" charset="0"/>
            </a:endParaRPr>
          </a:p>
          <a:p>
            <a:pPr eaLnBrk="1" hangingPunct="1">
              <a:buFontTx/>
              <a:buChar char="•"/>
            </a:pPr>
            <a:r>
              <a:rPr lang="en-US" sz="2400">
                <a:latin typeface="Constantia" panose="02030602050306030303" pitchFamily="18" charset="0"/>
                <a:ea typeface="Tahoma" pitchFamily="34" charset="0"/>
                <a:cs typeface="Tahoma" pitchFamily="34" charset="0"/>
              </a:rPr>
              <a:t>NC sometimes works with the U.S. Office of Inspector General for investigations</a:t>
            </a:r>
          </a:p>
          <a:p>
            <a:pPr eaLnBrk="1" hangingPunct="1">
              <a:buFontTx/>
              <a:buChar char="•"/>
            </a:pPr>
            <a:endParaRPr lang="en-US" sz="2400">
              <a:latin typeface="Constantia" panose="02030602050306030303" pitchFamily="18" charset="0"/>
              <a:ea typeface="Tahoma" pitchFamily="34" charset="0"/>
              <a:cs typeface="Tahoma" pitchFamily="34" charset="0"/>
            </a:endParaRPr>
          </a:p>
          <a:p>
            <a:pPr marL="0" indent="0">
              <a:buNone/>
            </a:pPr>
            <a:endParaRPr lang="en-US" sz="240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8207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S:\NSB\Resources\PHOTOS-CLIPART\Misc\Permission To Use\Investigator_Fotolia_67363434_Subscription_XX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92" r="-1" b="6418"/>
          <a:stretch/>
        </p:blipFill>
        <p:spPr bwMode="auto">
          <a:xfrm>
            <a:off x="7542696" y="323519"/>
            <a:ext cx="4322773" cy="6212748"/>
          </a:xfrm>
          <a:custGeom>
            <a:avLst/>
            <a:gdLst/>
            <a:ahLst/>
            <a:cxnLst/>
            <a:rect l="l" t="t" r="r" b="b"/>
            <a:pathLst>
              <a:path w="4323899" h="6212748">
                <a:moveTo>
                  <a:pt x="0" y="0"/>
                </a:moveTo>
                <a:lnTo>
                  <a:pt x="4323899" y="0"/>
                </a:lnTo>
                <a:lnTo>
                  <a:pt x="4323899" y="2864954"/>
                </a:lnTo>
                <a:lnTo>
                  <a:pt x="880454"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123066" y="1188637"/>
            <a:ext cx="5915980" cy="1597228"/>
          </a:xfrm>
        </p:spPr>
        <p:txBody>
          <a:bodyPr>
            <a:normAutofit/>
          </a:bodyPr>
          <a:lstStyle/>
          <a:p>
            <a:pPr eaLnBrk="1" hangingPunct="1"/>
            <a:r>
              <a:rPr lang="en-US" sz="5500" b="1">
                <a:latin typeface="Constantia" panose="02030602050306030303" pitchFamily="18" charset="0"/>
                <a:ea typeface="Tahoma" pitchFamily="34" charset="0"/>
                <a:cs typeface="Tahoma" pitchFamily="34" charset="0"/>
              </a:rPr>
              <a:t>Compliance Buys</a:t>
            </a:r>
          </a:p>
        </p:txBody>
      </p:sp>
      <p:sp>
        <p:nvSpPr>
          <p:cNvPr id="6" name="Rectangle 3"/>
          <p:cNvSpPr>
            <a:spLocks noGrp="1" noChangeArrowheads="1"/>
          </p:cNvSpPr>
          <p:nvPr>
            <p:ph idx="1"/>
            <p:custDataLst>
              <p:tags r:id="rId3"/>
            </p:custDataLst>
          </p:nvPr>
        </p:nvSpPr>
        <p:spPr>
          <a:xfrm>
            <a:off x="1123066" y="2785865"/>
            <a:ext cx="5915979" cy="2940611"/>
          </a:xfrm>
        </p:spPr>
        <p:txBody>
          <a:bodyPr anchor="t">
            <a:normAutofit/>
          </a:bodyPr>
          <a:lstStyle/>
          <a:p>
            <a:pPr eaLnBrk="1" hangingPunct="1">
              <a:buFontTx/>
              <a:buChar char="•"/>
            </a:pPr>
            <a:r>
              <a:rPr lang="en-US" sz="2400" dirty="0">
                <a:latin typeface="Constantia" panose="02030602050306030303" pitchFamily="18" charset="0"/>
                <a:ea typeface="Tahoma" pitchFamily="34" charset="0"/>
                <a:cs typeface="Tahoma" pitchFamily="34" charset="0"/>
              </a:rPr>
              <a:t>Undercover purchases by a compliance investigator</a:t>
            </a:r>
          </a:p>
          <a:p>
            <a:pPr eaLnBrk="1" hangingPunct="1">
              <a:buFontTx/>
              <a:buChar char="•"/>
            </a:pP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May make multiple visits over one year</a:t>
            </a:r>
          </a:p>
          <a:p>
            <a:pPr eaLnBrk="1" hangingPunct="1">
              <a:buFontTx/>
              <a:buChar char="•"/>
            </a:pP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Vendors receive a letter from the State WIC Agency if problems are noted</a:t>
            </a:r>
          </a:p>
        </p:txBody>
      </p:sp>
    </p:spTree>
    <p:custDataLst>
      <p:tags r:id="rId1"/>
    </p:custDataLst>
    <p:extLst>
      <p:ext uri="{BB962C8B-B14F-4D97-AF65-F5344CB8AC3E}">
        <p14:creationId xmlns:p14="http://schemas.microsoft.com/office/powerpoint/2010/main" val="34418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Grp="1" noChangeArrowheads="1"/>
          </p:cNvSpPr>
          <p:nvPr>
            <p:ph type="title"/>
            <p:custDataLst>
              <p:tags r:id="rId2"/>
            </p:custDataLst>
          </p:nvPr>
        </p:nvSpPr>
        <p:spPr>
          <a:xfrm>
            <a:off x="1284905" y="1050595"/>
            <a:ext cx="8072712" cy="1618489"/>
          </a:xfrm>
        </p:spPr>
        <p:txBody>
          <a:bodyPr anchor="ctr">
            <a:normAutofit/>
          </a:bodyPr>
          <a:lstStyle/>
          <a:p>
            <a:r>
              <a:rPr lang="en-US" sz="6000" b="1">
                <a:latin typeface="Constantia" panose="02030602050306030303" pitchFamily="18" charset="0"/>
                <a:ea typeface="Tahoma" pitchFamily="34" charset="0"/>
                <a:cs typeface="Tahoma" pitchFamily="34" charset="0"/>
              </a:rPr>
              <a:t>Vendor Overcharging</a:t>
            </a:r>
          </a:p>
        </p:txBody>
      </p:sp>
      <p:sp>
        <p:nvSpPr>
          <p:cNvPr id="6" name="Rectangle 5"/>
          <p:cNvSpPr>
            <a:spLocks noGrp="1" noChangeArrowheads="1"/>
          </p:cNvSpPr>
          <p:nvPr>
            <p:ph idx="1"/>
            <p:custDataLst>
              <p:tags r:id="rId3"/>
            </p:custDataLst>
          </p:nvPr>
        </p:nvSpPr>
        <p:spPr>
          <a:xfrm>
            <a:off x="1284905" y="2512517"/>
            <a:ext cx="9076707" cy="3352800"/>
          </a:xfrm>
        </p:spPr>
        <p:txBody>
          <a:bodyPr anchor="t">
            <a:normAutofit fontScale="92500"/>
          </a:bodyPr>
          <a:lstStyle/>
          <a:p>
            <a:r>
              <a:rPr lang="en-US" sz="2400" dirty="0">
                <a:latin typeface="Constantia" panose="02030602050306030303" pitchFamily="18" charset="0"/>
                <a:ea typeface="Tahoma" pitchFamily="34" charset="0"/>
                <a:cs typeface="Tahoma" pitchFamily="34" charset="0"/>
              </a:rPr>
              <a:t>Intentionally or unintentionally charging more for exempt infant formula or WIC-eligible </a:t>
            </a:r>
            <a:r>
              <a:rPr lang="en-US" sz="2400" dirty="0" err="1">
                <a:latin typeface="Constantia" panose="02030602050306030303" pitchFamily="18" charset="0"/>
                <a:ea typeface="Tahoma" pitchFamily="34" charset="0"/>
                <a:cs typeface="Tahoma" pitchFamily="34" charset="0"/>
              </a:rPr>
              <a:t>nutritionals</a:t>
            </a:r>
            <a:r>
              <a:rPr lang="en-US" sz="2400" dirty="0">
                <a:latin typeface="Constantia" panose="02030602050306030303" pitchFamily="18" charset="0"/>
                <a:ea typeface="Tahoma" pitchFamily="34" charset="0"/>
                <a:cs typeface="Tahoma" pitchFamily="34" charset="0"/>
              </a:rPr>
              <a:t> to a WIC customer than a non-WIC customer or charging more than the current shelf price for exempt infant formula or WIC-eligible </a:t>
            </a:r>
            <a:r>
              <a:rPr lang="en-US" sz="2400" dirty="0" err="1">
                <a:latin typeface="Constantia" panose="02030602050306030303" pitchFamily="18" charset="0"/>
                <a:ea typeface="Tahoma" pitchFamily="34" charset="0"/>
                <a:cs typeface="Tahoma" pitchFamily="34" charset="0"/>
              </a:rPr>
              <a:t>nutritionals</a:t>
            </a:r>
            <a:r>
              <a:rPr lang="en-US" sz="2400" dirty="0">
                <a:latin typeface="Constantia" panose="02030602050306030303" pitchFamily="18" charset="0"/>
                <a:ea typeface="Tahoma" pitchFamily="34" charset="0"/>
                <a:cs typeface="Tahoma" pitchFamily="34" charset="0"/>
              </a:rPr>
              <a:t> provided to a WIC customer</a:t>
            </a:r>
          </a:p>
          <a:p>
            <a:endParaRPr lang="en-US" sz="2400" dirty="0">
              <a:latin typeface="Constantia" panose="02030602050306030303" pitchFamily="18" charset="0"/>
              <a:ea typeface="Tahoma" pitchFamily="34" charset="0"/>
              <a:cs typeface="Tahoma" pitchFamily="34" charset="0"/>
            </a:endParaRPr>
          </a:p>
          <a:p>
            <a:r>
              <a:rPr lang="en-US" sz="2400" dirty="0">
                <a:latin typeface="Constantia" panose="02030602050306030303" pitchFamily="18" charset="0"/>
                <a:ea typeface="Tahoma" pitchFamily="34" charset="0"/>
                <a:cs typeface="Tahoma" pitchFamily="34" charset="0"/>
              </a:rPr>
              <a:t>Overcharging is a serious federal violation that can lead to vendor disqualification</a:t>
            </a:r>
          </a:p>
          <a:p>
            <a:endParaRPr lang="en-US" sz="2400" dirty="0">
              <a:latin typeface="Constantia" panose="02030602050306030303" pitchFamily="18" charset="0"/>
              <a:ea typeface="Tahoma" pitchFamily="34" charset="0"/>
              <a:cs typeface="Tahoma" pitchFamily="34" charset="0"/>
            </a:endParaRPr>
          </a:p>
          <a:p>
            <a:r>
              <a:rPr lang="en-US" sz="2400" dirty="0">
                <a:latin typeface="Constantia" panose="02030602050306030303" pitchFamily="18" charset="0"/>
                <a:ea typeface="Tahoma" pitchFamily="34" charset="0"/>
                <a:cs typeface="Tahoma" pitchFamily="34" charset="0"/>
              </a:rPr>
              <a:t>This violation is uncovered during compliance buys</a:t>
            </a:r>
          </a:p>
          <a:p>
            <a:pPr marL="0" indent="0">
              <a:buNone/>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99935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Grp="1" noChangeArrowheads="1"/>
          </p:cNvSpPr>
          <p:nvPr>
            <p:ph type="title"/>
            <p:custDataLst>
              <p:tags r:id="rId2"/>
            </p:custDataLst>
          </p:nvPr>
        </p:nvSpPr>
        <p:spPr>
          <a:xfrm>
            <a:off x="1284905" y="1050595"/>
            <a:ext cx="8072712" cy="1618489"/>
          </a:xfrm>
        </p:spPr>
        <p:txBody>
          <a:bodyPr anchor="ctr">
            <a:normAutofit/>
          </a:bodyPr>
          <a:lstStyle/>
          <a:p>
            <a:r>
              <a:rPr lang="en-US" sz="7100" b="1" dirty="0">
                <a:latin typeface="Constantia" panose="02030602050306030303" pitchFamily="18" charset="0"/>
                <a:ea typeface="Tahoma" pitchFamily="34" charset="0"/>
                <a:cs typeface="Tahoma" pitchFamily="34" charset="0"/>
              </a:rPr>
              <a:t>Overcharging?</a:t>
            </a:r>
          </a:p>
        </p:txBody>
      </p:sp>
      <p:sp>
        <p:nvSpPr>
          <p:cNvPr id="6" name="Rectangle 5"/>
          <p:cNvSpPr>
            <a:spLocks noGrp="1" noChangeArrowheads="1"/>
          </p:cNvSpPr>
          <p:nvPr>
            <p:ph idx="1"/>
            <p:custDataLst>
              <p:tags r:id="rId3"/>
            </p:custDataLst>
          </p:nvPr>
        </p:nvSpPr>
        <p:spPr>
          <a:xfrm>
            <a:off x="1284904" y="2809963"/>
            <a:ext cx="9076707" cy="3421194"/>
          </a:xfrm>
        </p:spPr>
        <p:txBody>
          <a:bodyPr anchor="t">
            <a:normAutofit fontScale="92500"/>
          </a:bodyPr>
          <a:lstStyle/>
          <a:p>
            <a:pPr marL="45706" indent="0">
              <a:spcBef>
                <a:spcPct val="50000"/>
              </a:spcBef>
              <a:buNone/>
            </a:pPr>
            <a:r>
              <a:rPr lang="en-US" sz="2400" dirty="0">
                <a:latin typeface="Constantia" panose="02030602050306030303" pitchFamily="18" charset="0"/>
                <a:ea typeface="Tahoma" pitchFamily="34" charset="0"/>
                <a:cs typeface="Tahoma" pitchFamily="34" charset="0"/>
              </a:rPr>
              <a:t>Example #1</a:t>
            </a:r>
          </a:p>
          <a:p>
            <a:pPr>
              <a:spcBef>
                <a:spcPct val="50000"/>
              </a:spcBef>
              <a:buFontTx/>
              <a:buChar char="•"/>
            </a:pPr>
            <a:r>
              <a:rPr lang="en-US" sz="2400" dirty="0">
                <a:latin typeface="Constantia" panose="02030602050306030303" pitchFamily="18" charset="0"/>
                <a:ea typeface="Tahoma" pitchFamily="34" charset="0"/>
                <a:cs typeface="Tahoma" pitchFamily="34" charset="0"/>
              </a:rPr>
              <a:t>A vendor charges the WIC customer $10.69 for </a:t>
            </a:r>
            <a:r>
              <a:rPr lang="en-US" sz="2400" dirty="0" err="1">
                <a:latin typeface="Constantia" panose="02030602050306030303" pitchFamily="18" charset="0"/>
                <a:ea typeface="Tahoma" pitchFamily="34" charset="0"/>
                <a:cs typeface="Tahoma" pitchFamily="34" charset="0"/>
              </a:rPr>
              <a:t>Nutramigen</a:t>
            </a:r>
            <a:r>
              <a:rPr lang="en-US" sz="2400" dirty="0">
                <a:latin typeface="Constantia" panose="02030602050306030303" pitchFamily="18" charset="0"/>
                <a:ea typeface="Tahoma" pitchFamily="34" charset="0"/>
                <a:cs typeface="Tahoma" pitchFamily="34" charset="0"/>
              </a:rPr>
              <a:t> LIPIL ready-to-feed. The current shelf price is $9.50. Is this vendor overcharging?</a:t>
            </a:r>
          </a:p>
          <a:p>
            <a:pPr>
              <a:spcBef>
                <a:spcPct val="50000"/>
              </a:spcBef>
              <a:buFontTx/>
              <a:buChar char="•"/>
            </a:pPr>
            <a:endParaRPr lang="en-US" sz="2400" dirty="0">
              <a:latin typeface="Constantia" panose="02030602050306030303" pitchFamily="18" charset="0"/>
              <a:ea typeface="Tahoma" pitchFamily="34" charset="0"/>
              <a:cs typeface="Tahoma" pitchFamily="34" charset="0"/>
            </a:endParaRPr>
          </a:p>
          <a:p>
            <a:pPr marL="45706" indent="0">
              <a:spcBef>
                <a:spcPct val="50000"/>
              </a:spcBef>
              <a:buNone/>
            </a:pPr>
            <a:r>
              <a:rPr lang="en-US" sz="2400" dirty="0">
                <a:latin typeface="Constantia" panose="02030602050306030303" pitchFamily="18" charset="0"/>
                <a:ea typeface="Tahoma" pitchFamily="34" charset="0"/>
                <a:cs typeface="Tahoma" pitchFamily="34" charset="0"/>
              </a:rPr>
              <a:t>Example #2</a:t>
            </a:r>
          </a:p>
          <a:p>
            <a:pPr>
              <a:spcBef>
                <a:spcPct val="50000"/>
              </a:spcBef>
              <a:buFontTx/>
              <a:buChar char="•"/>
            </a:pPr>
            <a:r>
              <a:rPr lang="en-US" sz="2400" dirty="0">
                <a:latin typeface="Constantia" panose="02030602050306030303" pitchFamily="18" charset="0"/>
                <a:ea typeface="Tahoma" pitchFamily="34" charset="0"/>
                <a:cs typeface="Tahoma" pitchFamily="34" charset="0"/>
              </a:rPr>
              <a:t>A vendor charges a WIC customer $6.50 for WIC approved exempt infant formula.  $7.50 is the current shelf price. Is this vendor overcharging? </a:t>
            </a:r>
          </a:p>
        </p:txBody>
      </p:sp>
    </p:spTree>
    <p:custDataLst>
      <p:tags r:id="rId1"/>
    </p:custDataLst>
    <p:extLst>
      <p:ext uri="{BB962C8B-B14F-4D97-AF65-F5344CB8AC3E}">
        <p14:creationId xmlns:p14="http://schemas.microsoft.com/office/powerpoint/2010/main" val="86179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5" y="858689"/>
            <a:ext cx="8072712" cy="1618489"/>
          </a:xfrm>
        </p:spPr>
        <p:txBody>
          <a:bodyPr anchor="ctr">
            <a:normAutofit/>
          </a:bodyPr>
          <a:lstStyle/>
          <a:p>
            <a:pPr eaLnBrk="1" hangingPunct="1"/>
            <a:r>
              <a:rPr lang="en-US" sz="5000" b="1" dirty="0">
                <a:latin typeface="Constantia" panose="02030602050306030303" pitchFamily="18" charset="0"/>
                <a:ea typeface="Tahoma" pitchFamily="34" charset="0"/>
                <a:cs typeface="Tahoma" pitchFamily="34" charset="0"/>
              </a:rPr>
              <a:t>How Pharmacies Become Authorized WIC Vendors</a:t>
            </a:r>
          </a:p>
        </p:txBody>
      </p:sp>
      <p:sp>
        <p:nvSpPr>
          <p:cNvPr id="6" name="Rectangle 3"/>
          <p:cNvSpPr>
            <a:spLocks noGrp="1" noChangeArrowheads="1"/>
          </p:cNvSpPr>
          <p:nvPr>
            <p:ph idx="1"/>
            <p:custDataLst>
              <p:tags r:id="rId3"/>
            </p:custDataLst>
          </p:nvPr>
        </p:nvSpPr>
        <p:spPr>
          <a:xfrm>
            <a:off x="1284905" y="2668953"/>
            <a:ext cx="9914907" cy="3612008"/>
          </a:xfrm>
        </p:spPr>
        <p:txBody>
          <a:bodyPr anchor="t">
            <a:normAutofit lnSpcReduction="10000"/>
          </a:bodyPr>
          <a:lstStyle/>
          <a:p>
            <a:pPr eaLnBrk="1" hangingPunct="1">
              <a:buFontTx/>
              <a:buChar char="•"/>
            </a:pPr>
            <a:r>
              <a:rPr lang="en-US" sz="2400" dirty="0">
                <a:latin typeface="Constantia" panose="02030602050306030303" pitchFamily="18" charset="0"/>
                <a:ea typeface="Tahoma" pitchFamily="34" charset="0"/>
                <a:cs typeface="Tahoma" pitchFamily="34" charset="0"/>
              </a:rPr>
              <a:t>Vendors work primarily with the Local WIC Agency</a:t>
            </a:r>
          </a:p>
          <a:p>
            <a:pPr lvl="1" eaLnBrk="1" hangingPunct="1"/>
            <a:r>
              <a:rPr lang="en-US" sz="2400" dirty="0">
                <a:latin typeface="Constantia" panose="02030602050306030303" pitchFamily="18" charset="0"/>
                <a:ea typeface="Tahoma" pitchFamily="34" charset="0"/>
                <a:cs typeface="Tahoma" pitchFamily="34" charset="0"/>
              </a:rPr>
              <a:t>Orientation and training </a:t>
            </a:r>
          </a:p>
          <a:p>
            <a:pPr lvl="1" eaLnBrk="1" hangingPunct="1"/>
            <a:r>
              <a:rPr lang="en-US" sz="2400" dirty="0">
                <a:latin typeface="Constantia" panose="02030602050306030303" pitchFamily="18" charset="0"/>
                <a:ea typeface="Tahoma" pitchFamily="34" charset="0"/>
                <a:cs typeface="Tahoma" pitchFamily="34" charset="0"/>
              </a:rPr>
              <a:t>Completing required forms</a:t>
            </a:r>
          </a:p>
          <a:p>
            <a:pPr lvl="1" eaLnBrk="1" hangingPunct="1"/>
            <a:r>
              <a:rPr lang="en-US" sz="2400" dirty="0">
                <a:latin typeface="Constantia" panose="02030602050306030303" pitchFamily="18" charset="0"/>
                <a:ea typeface="Tahoma" pitchFamily="34" charset="0"/>
                <a:cs typeface="Tahoma" pitchFamily="34" charset="0"/>
              </a:rPr>
              <a:t>Technical assistance</a:t>
            </a:r>
          </a:p>
          <a:p>
            <a:pPr lvl="1" eaLnBrk="1" hangingPunct="1"/>
            <a:r>
              <a:rPr lang="en-US" sz="2400" dirty="0">
                <a:latin typeface="Constantia" panose="02030602050306030303" pitchFamily="18" charset="0"/>
                <a:ea typeface="Tahoma" pitchFamily="34" charset="0"/>
                <a:cs typeface="Tahoma" pitchFamily="34" charset="0"/>
              </a:rPr>
              <a:t>Monitoring</a:t>
            </a:r>
          </a:p>
          <a:p>
            <a:pPr eaLnBrk="1" hangingPunct="1"/>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Local WIC Agency submits vendor forms to the State WIC Agency</a:t>
            </a:r>
          </a:p>
          <a:p>
            <a:pPr eaLnBrk="1" hangingPunct="1">
              <a:buFontTx/>
              <a:buChar char="•"/>
            </a:pP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Vendor is authorized by State WIC Agency</a:t>
            </a:r>
          </a:p>
        </p:txBody>
      </p:sp>
    </p:spTree>
    <p:custDataLst>
      <p:tags r:id="rId1"/>
    </p:custDataLst>
    <p:extLst>
      <p:ext uri="{BB962C8B-B14F-4D97-AF65-F5344CB8AC3E}">
        <p14:creationId xmlns:p14="http://schemas.microsoft.com/office/powerpoint/2010/main" val="31099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5253891" y="712688"/>
            <a:ext cx="5851187" cy="1597228"/>
          </a:xfrm>
        </p:spPr>
        <p:txBody>
          <a:bodyPr>
            <a:normAutofit/>
          </a:bodyPr>
          <a:lstStyle/>
          <a:p>
            <a:pPr eaLnBrk="1" hangingPunct="1"/>
            <a:r>
              <a:rPr lang="en-US" sz="5500" b="1" dirty="0">
                <a:latin typeface="Constantia" panose="02030602050306030303" pitchFamily="18" charset="0"/>
                <a:ea typeface="Tahoma" pitchFamily="34" charset="0"/>
                <a:cs typeface="Tahoma" pitchFamily="34" charset="0"/>
              </a:rPr>
              <a:t>Inventory Audits</a:t>
            </a:r>
          </a:p>
        </p:txBody>
      </p:sp>
      <p:pic>
        <p:nvPicPr>
          <p:cNvPr id="2051" name="Picture 3" descr="S:\NSB\Resources\PHOTOS-CLIPART\Work-Related\Permission To Use\Calculator_Fotolia_33099869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23064" y="2473906"/>
            <a:ext cx="3533065" cy="19873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idx="1"/>
            <p:custDataLst>
              <p:tags r:id="rId3"/>
            </p:custDataLst>
          </p:nvPr>
        </p:nvSpPr>
        <p:spPr>
          <a:xfrm>
            <a:off x="5164352" y="2211666"/>
            <a:ext cx="6022121" cy="3921241"/>
          </a:xfrm>
        </p:spPr>
        <p:txBody>
          <a:bodyPr anchor="t">
            <a:normAutofit fontScale="92500" lnSpcReduction="20000"/>
          </a:bodyPr>
          <a:lstStyle/>
          <a:p>
            <a:pPr eaLnBrk="1" hangingPunct="1">
              <a:buFontTx/>
              <a:buChar char="•"/>
            </a:pPr>
            <a:r>
              <a:rPr lang="en-US" sz="3000" dirty="0">
                <a:latin typeface="Constantia" panose="02030602050306030303" pitchFamily="18" charset="0"/>
                <a:ea typeface="Tahoma" pitchFamily="34" charset="0"/>
                <a:cs typeface="Tahoma" pitchFamily="34" charset="0"/>
              </a:rPr>
              <a:t>A vendor must make available at any reasonable time and place ALL:</a:t>
            </a:r>
          </a:p>
          <a:p>
            <a:pPr lvl="1" eaLnBrk="1" hangingPunct="1"/>
            <a:r>
              <a:rPr lang="en-US" sz="3000" dirty="0">
                <a:latin typeface="Constantia" panose="02030602050306030303" pitchFamily="18" charset="0"/>
                <a:ea typeface="Tahoma" pitchFamily="34" charset="0"/>
                <a:cs typeface="Tahoma" pitchFamily="34" charset="0"/>
              </a:rPr>
              <a:t>Program-related records: invoices, purchase orders, various tax records and records of financial and business transactions.</a:t>
            </a:r>
          </a:p>
          <a:p>
            <a:pPr lvl="2" eaLnBrk="1" hangingPunct="1"/>
            <a:endParaRPr lang="en-US" sz="3000" dirty="0">
              <a:latin typeface="Constantia" panose="02030602050306030303" pitchFamily="18" charset="0"/>
              <a:ea typeface="Tahoma" pitchFamily="34" charset="0"/>
              <a:cs typeface="Tahoma" pitchFamily="34" charset="0"/>
            </a:endParaRPr>
          </a:p>
          <a:p>
            <a:pPr eaLnBrk="1" hangingPunct="1">
              <a:buFontTx/>
              <a:buChar char="•"/>
            </a:pPr>
            <a:r>
              <a:rPr lang="en-US" sz="3000" dirty="0">
                <a:latin typeface="Constantia" panose="02030602050306030303" pitchFamily="18" charset="0"/>
                <a:ea typeface="Tahoma" pitchFamily="34" charset="0"/>
                <a:cs typeface="Tahoma" pitchFamily="34" charset="0"/>
              </a:rPr>
              <a:t>MUST</a:t>
            </a:r>
            <a:r>
              <a:rPr lang="en-US" sz="3000" b="1" dirty="0">
                <a:latin typeface="Constantia" panose="02030602050306030303" pitchFamily="18" charset="0"/>
                <a:ea typeface="Tahoma" pitchFamily="34" charset="0"/>
                <a:cs typeface="Tahoma" pitchFamily="34" charset="0"/>
              </a:rPr>
              <a:t> </a:t>
            </a:r>
            <a:r>
              <a:rPr lang="en-US" sz="3000" dirty="0">
                <a:latin typeface="Constantia" panose="02030602050306030303" pitchFamily="18" charset="0"/>
                <a:ea typeface="Tahoma" pitchFamily="34" charset="0"/>
                <a:cs typeface="Tahoma" pitchFamily="34" charset="0"/>
              </a:rPr>
              <a:t>be retained 3 years or until audit pertaining to these records is resolved, whichever is later </a:t>
            </a:r>
            <a:br>
              <a:rPr lang="en-US" sz="1500" dirty="0">
                <a:latin typeface="Constantia" panose="02030602050306030303" pitchFamily="18" charset="0"/>
                <a:ea typeface="Tahoma" pitchFamily="34" charset="0"/>
                <a:cs typeface="Tahoma" pitchFamily="34" charset="0"/>
              </a:rPr>
            </a:br>
            <a:endParaRPr lang="en-US" sz="1500" dirty="0">
              <a:latin typeface="Constantia" panose="02030602050306030303" pitchFamily="18" charset="0"/>
              <a:ea typeface="Tahoma" pitchFamily="34" charset="0"/>
              <a:cs typeface="Tahoma" pitchFamily="34" charset="0"/>
            </a:endParaRPr>
          </a:p>
          <a:p>
            <a:pPr eaLnBrk="1" hangingPunct="1"/>
            <a:endParaRPr lang="en-US" sz="1400" dirty="0">
              <a:latin typeface="Constantia" panose="02030602050306030303" pitchFamily="18" charset="0"/>
              <a:ea typeface="Tahoma" pitchFamily="34" charset="0"/>
              <a:cs typeface="Tahoma" pitchFamily="34" charset="0"/>
            </a:endParaRPr>
          </a:p>
          <a:p>
            <a:pPr eaLnBrk="1" hangingPunct="1"/>
            <a:endParaRPr lang="en-US" sz="1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2659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custDataLst>
              <p:tags r:id="rId2"/>
            </p:custDataLst>
          </p:nvPr>
        </p:nvSpPr>
        <p:spPr>
          <a:xfrm>
            <a:off x="1284905" y="1050595"/>
            <a:ext cx="8072712" cy="1618489"/>
          </a:xfrm>
        </p:spPr>
        <p:txBody>
          <a:bodyPr anchor="ctr">
            <a:normAutofit/>
          </a:bodyPr>
          <a:lstStyle/>
          <a:p>
            <a:r>
              <a:rPr lang="en-US" sz="5000" b="1">
                <a:latin typeface="Constantia" panose="02030602050306030303" pitchFamily="18" charset="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1284905" y="2813218"/>
            <a:ext cx="9381507" cy="3202731"/>
          </a:xfrm>
        </p:spPr>
        <p:txBody>
          <a:bodyPr anchor="t">
            <a:normAutofit fontScale="92500" lnSpcReduction="10000"/>
          </a:bodyPr>
          <a:lstStyle/>
          <a:p>
            <a:r>
              <a:rPr lang="en-US" sz="2400" dirty="0">
                <a:latin typeface="Constantia" panose="02030602050306030303" pitchFamily="18" charset="0"/>
                <a:ea typeface="Tahoma" pitchFamily="34" charset="0"/>
                <a:cs typeface="Tahoma" pitchFamily="34" charset="0"/>
              </a:rPr>
              <a:t>Specific requirements for purchase documentation of WIC supplemental foods</a:t>
            </a:r>
          </a:p>
          <a:p>
            <a:r>
              <a:rPr lang="en-US" sz="2400" dirty="0">
                <a:latin typeface="Constantia" panose="02030602050306030303" pitchFamily="18" charset="0"/>
                <a:ea typeface="Tahoma" pitchFamily="34" charset="0"/>
                <a:cs typeface="Tahoma" pitchFamily="34" charset="0"/>
              </a:rPr>
              <a:t>Invoices, receipts, purchase orders, and any other proofs of purchase for WIC supplemental foods must include the following</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The name of the seller and be prepared entirely by the seller or on the seller’s business letterhead;</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The date of purchase and the date the authorized vendor received the WIC supplemental food at the pharmacy if this date is different;</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4817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6" name="Rectangle 4"/>
          <p:cNvSpPr>
            <a:spLocks noGrp="1" noChangeArrowheads="1"/>
          </p:cNvSpPr>
          <p:nvPr>
            <p:ph type="title"/>
            <p:custDataLst>
              <p:tags r:id="rId2"/>
            </p:custDataLst>
          </p:nvPr>
        </p:nvSpPr>
        <p:spPr>
          <a:xfrm>
            <a:off x="1284904" y="724137"/>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Violations Detected During Inventory Audit</a:t>
            </a:r>
          </a:p>
        </p:txBody>
      </p:sp>
      <p:sp>
        <p:nvSpPr>
          <p:cNvPr id="108547" name="Rectangle 5"/>
          <p:cNvSpPr>
            <a:spLocks noGrp="1" noChangeArrowheads="1"/>
          </p:cNvSpPr>
          <p:nvPr>
            <p:ph idx="1"/>
            <p:custDataLst>
              <p:tags r:id="rId3"/>
            </p:custDataLst>
          </p:nvPr>
        </p:nvSpPr>
        <p:spPr>
          <a:xfrm>
            <a:off x="1292516" y="2552463"/>
            <a:ext cx="9991107" cy="3581400"/>
          </a:xfrm>
        </p:spPr>
        <p:txBody>
          <a:bodyPr anchor="t">
            <a:normAutofit fontScale="92500"/>
          </a:bodyPr>
          <a:lstStyle/>
          <a:p>
            <a:pPr eaLnBrk="1" hangingPunct="1"/>
            <a:r>
              <a:rPr lang="en-US" sz="2600" dirty="0">
                <a:latin typeface="Constantia" panose="02030602050306030303" pitchFamily="18" charset="0"/>
                <a:ea typeface="Tahoma" pitchFamily="34" charset="0"/>
                <a:cs typeface="Tahoma" pitchFamily="34" charset="0"/>
              </a:rPr>
              <a:t>Claiming reimbursement for the sale of an amount of a specific supplemental food item which exceeds the pharmacy’s documented inventory of that supplemental food item for six or more days within the 60-day period. The six or more days do not have to be consecutive.</a:t>
            </a:r>
          </a:p>
          <a:p>
            <a:pPr eaLnBrk="1" hangingPunct="1"/>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Inability to provide records or providing false records is also a violation</a:t>
            </a:r>
          </a:p>
          <a:p>
            <a:pPr eaLnBrk="1" hangingPunct="1"/>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More information regarding inventory audits can be found in the Vendor Manual</a:t>
            </a:r>
          </a:p>
          <a:p>
            <a:pPr marL="0" indent="0">
              <a:buNone/>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1920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4" y="653127"/>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Vendor Claims</a:t>
            </a:r>
          </a:p>
        </p:txBody>
      </p:sp>
      <p:sp>
        <p:nvSpPr>
          <p:cNvPr id="6" name="Rectangle 3"/>
          <p:cNvSpPr>
            <a:spLocks noGrp="1" noChangeArrowheads="1"/>
          </p:cNvSpPr>
          <p:nvPr>
            <p:ph idx="1"/>
            <p:custDataLst>
              <p:tags r:id="rId3"/>
            </p:custDataLst>
          </p:nvPr>
        </p:nvSpPr>
        <p:spPr>
          <a:xfrm>
            <a:off x="1284904" y="2301468"/>
            <a:ext cx="8924308" cy="3703483"/>
          </a:xfrm>
        </p:spPr>
        <p:txBody>
          <a:bodyPr anchor="t">
            <a:normAutofit/>
          </a:bodyPr>
          <a:lstStyle/>
          <a:p>
            <a:pPr eaLnBrk="1" hangingPunct="1"/>
            <a:r>
              <a:rPr lang="en-US" sz="2400" dirty="0">
                <a:latin typeface="Constantia" panose="02030602050306030303" pitchFamily="18" charset="0"/>
                <a:ea typeface="Tahoma" pitchFamily="34" charset="0"/>
                <a:cs typeface="Tahoma" pitchFamily="34" charset="0"/>
              </a:rPr>
              <a:t>Overpayment to a vendor as determined by an inventory audit or compliance buy investigation requires repayment to the WIC Program</a:t>
            </a:r>
          </a:p>
          <a:p>
            <a:pPr eaLnBrk="1" hangingPunct="1"/>
            <a:endParaRPr lang="en-US" sz="2400" dirty="0">
              <a:latin typeface="Constantia" panose="02030602050306030303" pitchFamily="18" charset="0"/>
              <a:ea typeface="Tahoma" pitchFamily="34" charset="0"/>
              <a:cs typeface="Tahoma" pitchFamily="34" charset="0"/>
            </a:endParaRPr>
          </a:p>
          <a:p>
            <a:pPr eaLnBrk="1" hangingPunct="1"/>
            <a:r>
              <a:rPr lang="en-US" sz="2400" dirty="0">
                <a:latin typeface="Constantia" panose="02030602050306030303" pitchFamily="18" charset="0"/>
                <a:ea typeface="Tahoma" pitchFamily="34" charset="0"/>
                <a:cs typeface="Tahoma" pitchFamily="34" charset="0"/>
              </a:rPr>
              <a:t>The State WIC Agency assesses a claim against the vendor in the amount of the overpayment</a:t>
            </a:r>
          </a:p>
          <a:p>
            <a:pPr eaLnBrk="1" hangingPunct="1"/>
            <a:endParaRPr lang="en-US" sz="2400" dirty="0">
              <a:latin typeface="Constantia" panose="02030602050306030303" pitchFamily="18" charset="0"/>
              <a:ea typeface="Tahoma" pitchFamily="34" charset="0"/>
              <a:cs typeface="Tahoma" pitchFamily="34" charset="0"/>
            </a:endParaRPr>
          </a:p>
          <a:p>
            <a:pPr eaLnBrk="1" hangingPunct="1"/>
            <a:r>
              <a:rPr lang="en-US" sz="2400" dirty="0">
                <a:latin typeface="Constantia" panose="02030602050306030303" pitchFamily="18" charset="0"/>
                <a:ea typeface="Tahoma" pitchFamily="34" charset="0"/>
                <a:cs typeface="Tahoma" pitchFamily="34" charset="0"/>
              </a:rPr>
              <a:t>Vendors can request a conference to review the claim, but this action cannot be appealed</a:t>
            </a:r>
          </a:p>
        </p:txBody>
      </p:sp>
    </p:spTree>
    <p:custDataLst>
      <p:tags r:id="rId1"/>
    </p:custDataLst>
    <p:extLst>
      <p:ext uri="{BB962C8B-B14F-4D97-AF65-F5344CB8AC3E}">
        <p14:creationId xmlns:p14="http://schemas.microsoft.com/office/powerpoint/2010/main" val="3569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a:latin typeface="Constantia" panose="02030602050306030303" pitchFamily="18" charset="0"/>
                <a:ea typeface="Tahoma" pitchFamily="34" charset="0"/>
                <a:cs typeface="Tahoma" pitchFamily="34" charset="0"/>
              </a:rPr>
              <a:t>Claims Assessed for Vendor Violations</a:t>
            </a:r>
          </a:p>
        </p:txBody>
      </p:sp>
      <p:sp>
        <p:nvSpPr>
          <p:cNvPr id="4" name="Content Placeholder 3"/>
          <p:cNvSpPr>
            <a:spLocks noGrp="1"/>
          </p:cNvSpPr>
          <p:nvPr>
            <p:ph idx="1"/>
            <p:custDataLst>
              <p:tags r:id="rId3"/>
            </p:custDataLst>
          </p:nvPr>
        </p:nvSpPr>
        <p:spPr>
          <a:xfrm>
            <a:off x="1284905" y="2828742"/>
            <a:ext cx="9229107" cy="3261688"/>
          </a:xfrm>
        </p:spPr>
        <p:txBody>
          <a:bodyPr anchor="t">
            <a:normAutofit lnSpcReduction="10000"/>
          </a:bodyPr>
          <a:lstStyle/>
          <a:p>
            <a:r>
              <a:rPr lang="en-US" sz="2400" dirty="0">
                <a:latin typeface="Constantia" panose="02030602050306030303" pitchFamily="18" charset="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r>
              <a:rPr lang="en-US" sz="2400" dirty="0">
                <a:latin typeface="Constantia" panose="02030602050306030303" pitchFamily="18" charset="0"/>
                <a:ea typeface="Tahoma" pitchFamily="34" charset="0"/>
                <a:cs typeface="Tahoma" pitchFamily="34" charset="0"/>
              </a:rPr>
              <a:t>Failure to do so will lead to termination of the WIC Vendor Agreement</a:t>
            </a:r>
          </a:p>
          <a:p>
            <a:r>
              <a:rPr lang="en-US" sz="2400" dirty="0">
                <a:latin typeface="Constantia" panose="02030602050306030303" pitchFamily="18" charset="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p:txBody>
      </p:sp>
    </p:spTree>
    <p:custDataLst>
      <p:tags r:id="rId1"/>
    </p:custDataLst>
    <p:extLst>
      <p:ext uri="{BB962C8B-B14F-4D97-AF65-F5344CB8AC3E}">
        <p14:creationId xmlns:p14="http://schemas.microsoft.com/office/powerpoint/2010/main" val="28142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Grp="1" noChangeArrowheads="1"/>
          </p:cNvSpPr>
          <p:nvPr>
            <p:ph type="title"/>
            <p:custDataLst>
              <p:tags r:id="rId2"/>
            </p:custDataLst>
          </p:nvPr>
        </p:nvSpPr>
        <p:spPr>
          <a:xfrm>
            <a:off x="906659" y="985356"/>
            <a:ext cx="10372107"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Vendor Agreement: </a:t>
            </a:r>
            <a:r>
              <a:rPr lang="en-US" sz="5500" b="1" dirty="0">
                <a:solidFill>
                  <a:srgbClr val="FF0000"/>
                </a:solidFill>
                <a:latin typeface="Constantia" panose="02030602050306030303" pitchFamily="18" charset="0"/>
                <a:ea typeface="Tahoma" pitchFamily="34" charset="0"/>
                <a:cs typeface="Tahoma" pitchFamily="34" charset="0"/>
              </a:rPr>
              <a:t>Important</a:t>
            </a:r>
            <a:r>
              <a:rPr lang="en-US" sz="5500" dirty="0">
                <a:latin typeface="Constantia" panose="02030602050306030303" pitchFamily="18" charset="0"/>
                <a:ea typeface="Tahoma" pitchFamily="34" charset="0"/>
                <a:cs typeface="Tahoma" pitchFamily="34" charset="0"/>
              </a:rPr>
              <a:t>!</a:t>
            </a:r>
          </a:p>
        </p:txBody>
      </p:sp>
      <p:sp>
        <p:nvSpPr>
          <p:cNvPr id="6" name="Rectangle 5"/>
          <p:cNvSpPr>
            <a:spLocks noGrp="1" noChangeArrowheads="1"/>
          </p:cNvSpPr>
          <p:nvPr>
            <p:ph idx="1"/>
            <p:custDataLst>
              <p:tags r:id="rId3"/>
            </p:custDataLst>
          </p:nvPr>
        </p:nvSpPr>
        <p:spPr>
          <a:xfrm>
            <a:off x="1293812" y="2470880"/>
            <a:ext cx="9381508" cy="3566551"/>
          </a:xfrm>
        </p:spPr>
        <p:txBody>
          <a:bodyPr anchor="t">
            <a:normAutofit/>
          </a:bodyPr>
          <a:lstStyle/>
          <a:p>
            <a:pPr eaLnBrk="1" hangingPunct="1"/>
            <a:r>
              <a:rPr lang="en-US" sz="2400" dirty="0">
                <a:latin typeface="Constantia" panose="02030602050306030303" pitchFamily="18" charset="0"/>
                <a:ea typeface="Tahoma" pitchFamily="34" charset="0"/>
                <a:cs typeface="Tahoma" pitchFamily="34" charset="0"/>
              </a:rPr>
              <a:t>Claiming reimbursement for the sale of an amount of a specific exempt formula or medical food which exceeds the pharmacy’s documented inventory of that supplemental food item for six or more days within the 60-day period. The six or more days do not have to be consecutive</a:t>
            </a:r>
          </a:p>
          <a:p>
            <a:pPr eaLnBrk="1" hangingPunct="1"/>
            <a:r>
              <a:rPr lang="en-US" sz="2400" dirty="0">
                <a:latin typeface="Constantia" panose="02030602050306030303" pitchFamily="18" charset="0"/>
                <a:ea typeface="Tahoma" pitchFamily="34" charset="0"/>
                <a:cs typeface="Tahoma" pitchFamily="34" charset="0"/>
              </a:rPr>
              <a:t>Inability to provide records or providing false records is still a violation</a:t>
            </a:r>
          </a:p>
          <a:p>
            <a:pPr eaLnBrk="1" hangingPunct="1"/>
            <a:r>
              <a:rPr lang="en-US" sz="2400" dirty="0">
                <a:latin typeface="Constantia" panose="02030602050306030303" pitchFamily="18" charset="0"/>
                <a:ea typeface="Tahoma" pitchFamily="34" charset="0"/>
                <a:cs typeface="Tahoma" pitchFamily="34" charset="0"/>
              </a:rPr>
              <a:t>More information regarding inventory audits can be found in the Vendor Manual</a:t>
            </a:r>
          </a:p>
        </p:txBody>
      </p:sp>
    </p:spTree>
    <p:custDataLst>
      <p:tags r:id="rId1"/>
    </p:custDataLst>
    <p:extLst>
      <p:ext uri="{BB962C8B-B14F-4D97-AF65-F5344CB8AC3E}">
        <p14:creationId xmlns:p14="http://schemas.microsoft.com/office/powerpoint/2010/main" val="16493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5"/>
          <p:cNvSpPr>
            <a:spLocks noGrp="1" noChangeArrowheads="1"/>
          </p:cNvSpPr>
          <p:nvPr>
            <p:ph type="title"/>
            <p:custDataLst>
              <p:tags r:id="rId2"/>
            </p:custDataLst>
          </p:nvPr>
        </p:nvSpPr>
        <p:spPr>
          <a:xfrm>
            <a:off x="1123063" y="1188637"/>
            <a:ext cx="9982015" cy="1597228"/>
          </a:xfrm>
        </p:spPr>
        <p:txBody>
          <a:bodyPr>
            <a:normAutofit/>
          </a:bodyPr>
          <a:lstStyle/>
          <a:p>
            <a:pPr eaLnBrk="1" hangingPunct="1"/>
            <a:r>
              <a:rPr lang="en-US" sz="5900" b="1">
                <a:latin typeface="Constantia" panose="02030602050306030303" pitchFamily="18" charset="0"/>
                <a:ea typeface="Tahoma" pitchFamily="34" charset="0"/>
                <a:cs typeface="Tahoma" pitchFamily="34" charset="0"/>
              </a:rPr>
              <a:t>Disqualification </a:t>
            </a:r>
          </a:p>
        </p:txBody>
      </p:sp>
      <p:pic>
        <p:nvPicPr>
          <p:cNvPr id="6146" name="Picture 2" descr="S:\NSB\Resources\PHOTOS-CLIPART\Misc\Permission To Use\Monotone Legal Concept_Fotolia_6900937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23064" y="3198849"/>
            <a:ext cx="3533065" cy="23671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Grp="1" noChangeArrowheads="1"/>
          </p:cNvSpPr>
          <p:nvPr>
            <p:ph idx="1"/>
            <p:custDataLst>
              <p:tags r:id="rId3"/>
            </p:custDataLst>
          </p:nvPr>
        </p:nvSpPr>
        <p:spPr>
          <a:xfrm>
            <a:off x="5137586" y="2792254"/>
            <a:ext cx="5833626" cy="3329477"/>
          </a:xfrm>
        </p:spPr>
        <p:txBody>
          <a:bodyPr anchor="t">
            <a:normAutofit/>
          </a:bodyPr>
          <a:lstStyle/>
          <a:p>
            <a:pPr eaLnBrk="1" hangingPunct="1"/>
            <a:r>
              <a:rPr lang="en-US" sz="3200" dirty="0">
                <a:latin typeface="Constantia" panose="02030602050306030303" pitchFamily="18" charset="0"/>
                <a:ea typeface="Tahoma" pitchFamily="34" charset="0"/>
                <a:cs typeface="Tahoma" pitchFamily="34" charset="0"/>
              </a:rPr>
              <a:t>Ranges from 60 days to permanent</a:t>
            </a:r>
          </a:p>
          <a:p>
            <a:pPr eaLnBrk="1" hangingPunct="1"/>
            <a:r>
              <a:rPr lang="en-US" sz="3200" dirty="0">
                <a:latin typeface="Constantia" panose="02030602050306030303" pitchFamily="18" charset="0"/>
                <a:ea typeface="Tahoma" pitchFamily="34" charset="0"/>
                <a:cs typeface="Tahoma" pitchFamily="34" charset="0"/>
              </a:rPr>
              <a:t>WIC status may impact status with SNAP (formerly the Food Stamp Program)</a:t>
            </a:r>
          </a:p>
          <a:p>
            <a:pPr eaLnBrk="1" hangingPunct="1"/>
            <a:r>
              <a:rPr lang="en-US" sz="3200" dirty="0">
                <a:latin typeface="Constantia" panose="02030602050306030303" pitchFamily="18" charset="0"/>
                <a:ea typeface="Tahoma" pitchFamily="34" charset="0"/>
                <a:cs typeface="Tahoma" pitchFamily="34" charset="0"/>
              </a:rPr>
              <a:t>Vendor has right to appeal</a:t>
            </a:r>
          </a:p>
        </p:txBody>
      </p:sp>
    </p:spTree>
    <p:custDataLst>
      <p:tags r:id="rId1"/>
    </p:custDataLst>
    <p:extLst>
      <p:ext uri="{BB962C8B-B14F-4D97-AF65-F5344CB8AC3E}">
        <p14:creationId xmlns:p14="http://schemas.microsoft.com/office/powerpoint/2010/main" val="196281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4" y="596496"/>
            <a:ext cx="8072712" cy="1618489"/>
          </a:xfrm>
        </p:spPr>
        <p:txBody>
          <a:bodyPr anchor="ctr">
            <a:normAutofit/>
          </a:bodyPr>
          <a:lstStyle/>
          <a:p>
            <a:pPr eaLnBrk="1" hangingPunct="1"/>
            <a:r>
              <a:rPr lang="en-US" sz="6000" b="1" dirty="0">
                <a:latin typeface="Constantia" panose="02030602050306030303" pitchFamily="18" charset="0"/>
                <a:ea typeface="Tahoma" pitchFamily="34" charset="0"/>
                <a:cs typeface="Tahoma" pitchFamily="34" charset="0"/>
              </a:rPr>
              <a:t>Routine Monitoring</a:t>
            </a:r>
          </a:p>
        </p:txBody>
      </p:sp>
      <p:sp>
        <p:nvSpPr>
          <p:cNvPr id="6" name="Rectangle 3"/>
          <p:cNvSpPr>
            <a:spLocks noGrp="1" noChangeArrowheads="1"/>
          </p:cNvSpPr>
          <p:nvPr>
            <p:ph idx="1"/>
            <p:custDataLst>
              <p:tags r:id="rId3"/>
            </p:custDataLst>
          </p:nvPr>
        </p:nvSpPr>
        <p:spPr>
          <a:xfrm>
            <a:off x="1284904" y="1974786"/>
            <a:ext cx="10143508" cy="4326158"/>
          </a:xfrm>
        </p:spPr>
        <p:txBody>
          <a:bodyPr anchor="t">
            <a:normAutofit/>
          </a:bodyPr>
          <a:lstStyle/>
          <a:p>
            <a:pPr eaLnBrk="1" hangingPunct="1"/>
            <a:r>
              <a:rPr lang="en-US" sz="2000" dirty="0">
                <a:latin typeface="Constantia" panose="02030602050306030303" pitchFamily="18" charset="0"/>
                <a:ea typeface="Tahoma" pitchFamily="34" charset="0"/>
                <a:cs typeface="Tahoma" pitchFamily="34" charset="0"/>
              </a:rPr>
              <a:t>Includes, but is not limited to:</a:t>
            </a:r>
          </a:p>
          <a:p>
            <a:pPr lvl="1" eaLnBrk="1" hangingPunct="1"/>
            <a:r>
              <a:rPr lang="en-US" sz="2000" dirty="0">
                <a:latin typeface="Constantia" panose="02030602050306030303" pitchFamily="18" charset="0"/>
                <a:ea typeface="Tahoma" pitchFamily="34" charset="0"/>
                <a:cs typeface="Tahoma" pitchFamily="34" charset="0"/>
              </a:rPr>
              <a:t>Review of formula invoices and receipts</a:t>
            </a:r>
          </a:p>
          <a:p>
            <a:pPr lvl="1" eaLnBrk="1" hangingPunct="1"/>
            <a:r>
              <a:rPr lang="en-US" sz="2000" dirty="0">
                <a:latin typeface="Constantia" panose="02030602050306030303" pitchFamily="18" charset="0"/>
                <a:ea typeface="Tahoma" pitchFamily="34" charset="0"/>
                <a:cs typeface="Tahoma" pitchFamily="34" charset="0"/>
              </a:rPr>
              <a:t>Treatment of WIC customers</a:t>
            </a:r>
          </a:p>
          <a:p>
            <a:pPr lvl="1" eaLnBrk="1" hangingPunct="1"/>
            <a:r>
              <a:rPr lang="en-US" sz="2000" dirty="0">
                <a:latin typeface="Constantia" panose="02030602050306030303" pitchFamily="18" charset="0"/>
                <a:ea typeface="Tahoma" pitchFamily="34" charset="0"/>
                <a:cs typeface="Tahoma" pitchFamily="34" charset="0"/>
              </a:rPr>
              <a:t>Verify vendor is willing to provide exempt infant formula and WIC-eligible </a:t>
            </a:r>
            <a:r>
              <a:rPr lang="en-US" sz="2000" dirty="0" err="1">
                <a:latin typeface="Constantia" panose="02030602050306030303" pitchFamily="18" charset="0"/>
                <a:ea typeface="Tahoma" pitchFamily="34" charset="0"/>
                <a:cs typeface="Tahoma" pitchFamily="34" charset="0"/>
              </a:rPr>
              <a:t>nutritionals</a:t>
            </a:r>
            <a:r>
              <a:rPr lang="en-US" sz="2000" dirty="0">
                <a:latin typeface="Constantia" panose="02030602050306030303" pitchFamily="18" charset="0"/>
                <a:ea typeface="Tahoma" pitchFamily="34" charset="0"/>
                <a:cs typeface="Tahoma" pitchFamily="34" charset="0"/>
              </a:rPr>
              <a:t> within 24 to 48 hours </a:t>
            </a:r>
          </a:p>
          <a:p>
            <a:pPr lvl="1" eaLnBrk="1" hangingPunct="1"/>
            <a:r>
              <a:rPr lang="en-US" sz="2000" dirty="0">
                <a:latin typeface="Constantia" panose="02030602050306030303" pitchFamily="18" charset="0"/>
                <a:ea typeface="Tahoma" pitchFamily="34" charset="0"/>
                <a:cs typeface="Tahoma" pitchFamily="34" charset="0"/>
              </a:rPr>
              <a:t>Ensure “stand beside” equipment for use in transacting </a:t>
            </a:r>
            <a:r>
              <a:rPr lang="en-US" sz="2000" dirty="0" err="1">
                <a:latin typeface="Constantia" panose="02030602050306030303" pitchFamily="18" charset="0"/>
                <a:ea typeface="Tahoma" pitchFamily="34" charset="0"/>
                <a:cs typeface="Tahoma" pitchFamily="34" charset="0"/>
              </a:rPr>
              <a:t>eWIC</a:t>
            </a:r>
            <a:r>
              <a:rPr lang="en-US" sz="2000" dirty="0">
                <a:latin typeface="Constantia" panose="02030602050306030303" pitchFamily="18" charset="0"/>
                <a:ea typeface="Tahoma" pitchFamily="34" charset="0"/>
                <a:cs typeface="Tahoma" pitchFamily="34" charset="0"/>
              </a:rPr>
              <a:t> is accessible (if applicable)</a:t>
            </a:r>
          </a:p>
          <a:p>
            <a:pPr marL="560070" lvl="1" indent="-285750"/>
            <a:endParaRPr lang="en-US" sz="2000" dirty="0">
              <a:latin typeface="Constantia" panose="02030602050306030303" pitchFamily="18" charset="0"/>
              <a:ea typeface="Tahoma" pitchFamily="34" charset="0"/>
              <a:cs typeface="Tahoma" pitchFamily="34" charset="0"/>
            </a:endParaRPr>
          </a:p>
          <a:p>
            <a:pPr eaLnBrk="1" hangingPunct="1"/>
            <a:r>
              <a:rPr lang="en-US" sz="2000" dirty="0">
                <a:latin typeface="Constantia" panose="02030602050306030303" pitchFamily="18" charset="0"/>
                <a:ea typeface="Tahoma" pitchFamily="34" charset="0"/>
                <a:cs typeface="Tahoma" pitchFamily="34" charset="0"/>
              </a:rPr>
              <a:t>Visits are documented and if violation(s) found:</a:t>
            </a:r>
          </a:p>
          <a:p>
            <a:pPr lvl="1" eaLnBrk="1" hangingPunct="1"/>
            <a:r>
              <a:rPr lang="en-US" sz="2000" dirty="0">
                <a:latin typeface="Constantia" panose="02030602050306030303" pitchFamily="18" charset="0"/>
                <a:ea typeface="Tahoma" pitchFamily="34" charset="0"/>
                <a:cs typeface="Tahoma" pitchFamily="34" charset="0"/>
              </a:rPr>
              <a:t>An occurrence is noted </a:t>
            </a:r>
          </a:p>
          <a:p>
            <a:pPr lvl="1" eaLnBrk="1" hangingPunct="1"/>
            <a:r>
              <a:rPr lang="en-US" sz="2000" dirty="0">
                <a:latin typeface="Constantia" panose="02030602050306030303" pitchFamily="18" charset="0"/>
                <a:ea typeface="Tahoma" pitchFamily="34" charset="0"/>
                <a:cs typeface="Tahoma" pitchFamily="34" charset="0"/>
              </a:rPr>
              <a:t>The vendor must take steps to correct violation(s)</a:t>
            </a:r>
          </a:p>
          <a:p>
            <a:pPr lvl="1" eaLnBrk="1" hangingPunct="1"/>
            <a:r>
              <a:rPr lang="en-US" sz="2000" dirty="0">
                <a:latin typeface="Constantia" panose="02030602050306030303" pitchFamily="18" charset="0"/>
                <a:ea typeface="Tahoma" pitchFamily="34" charset="0"/>
                <a:cs typeface="Tahoma" pitchFamily="34" charset="0"/>
              </a:rPr>
              <a:t>Will be monitored again within 21 days</a:t>
            </a:r>
          </a:p>
          <a:p>
            <a:pPr eaLnBrk="1" hangingPunct="1"/>
            <a:endParaRPr lang="en-US" sz="13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104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5"/>
          <p:cNvSpPr>
            <a:spLocks noGrp="1" noChangeArrowheads="1"/>
          </p:cNvSpPr>
          <p:nvPr>
            <p:ph type="title"/>
            <p:custDataLst>
              <p:tags r:id="rId2"/>
            </p:custDataLst>
          </p:nvPr>
        </p:nvSpPr>
        <p:spPr>
          <a:xfrm>
            <a:off x="1101705" y="628901"/>
            <a:ext cx="9982015" cy="1597228"/>
          </a:xfrm>
        </p:spPr>
        <p:txBody>
          <a:bodyPr>
            <a:normAutofit/>
          </a:bodyPr>
          <a:lstStyle/>
          <a:p>
            <a:pPr eaLnBrk="1" hangingPunct="1"/>
            <a:r>
              <a:rPr lang="en-US" sz="4600" b="1" dirty="0">
                <a:latin typeface="Constantia" panose="02030602050306030303" pitchFamily="18" charset="0"/>
                <a:ea typeface="Tahoma" pitchFamily="34" charset="0"/>
                <a:cs typeface="Tahoma" pitchFamily="34" charset="0"/>
              </a:rPr>
              <a:t>Reporting Customer Service Issues </a:t>
            </a:r>
            <a:br>
              <a:rPr lang="en-US" sz="4600" b="1" dirty="0">
                <a:latin typeface="Constantia" panose="02030602050306030303" pitchFamily="18" charset="0"/>
                <a:ea typeface="Tahoma" pitchFamily="34" charset="0"/>
                <a:cs typeface="Tahoma" pitchFamily="34" charset="0"/>
              </a:rPr>
            </a:br>
            <a:r>
              <a:rPr lang="en-US" sz="4600" b="1" dirty="0">
                <a:latin typeface="Constantia" panose="02030602050306030303" pitchFamily="18" charset="0"/>
                <a:ea typeface="Tahoma" pitchFamily="34" charset="0"/>
                <a:cs typeface="Tahoma" pitchFamily="34" charset="0"/>
              </a:rPr>
              <a:t>(Complaints)</a:t>
            </a:r>
          </a:p>
        </p:txBody>
      </p:sp>
      <p:sp>
        <p:nvSpPr>
          <p:cNvPr id="113667" name="Rectangle 6"/>
          <p:cNvSpPr>
            <a:spLocks noGrp="1" noChangeArrowheads="1"/>
          </p:cNvSpPr>
          <p:nvPr>
            <p:ph idx="1"/>
            <p:custDataLst>
              <p:tags r:id="rId3"/>
            </p:custDataLst>
          </p:nvPr>
        </p:nvSpPr>
        <p:spPr>
          <a:xfrm>
            <a:off x="5162920" y="1981201"/>
            <a:ext cx="5945921" cy="4097068"/>
          </a:xfrm>
        </p:spPr>
        <p:txBody>
          <a:bodyPr anchor="t">
            <a:normAutofit/>
          </a:bodyPr>
          <a:lstStyle/>
          <a:p>
            <a:pPr eaLnBrk="1" hangingPunct="1"/>
            <a:r>
              <a:rPr lang="en-US" sz="2400" dirty="0">
                <a:latin typeface="Constantia" panose="02030602050306030303" pitchFamily="18" charset="0"/>
                <a:ea typeface="Tahoma" pitchFamily="34" charset="0"/>
                <a:cs typeface="Tahoma" pitchFamily="34" charset="0"/>
              </a:rPr>
              <a:t>Vendors should report customer service issues (complaints) to the Local WIC Agency concerning:</a:t>
            </a:r>
          </a:p>
          <a:p>
            <a:pPr lvl="1"/>
            <a:r>
              <a:rPr lang="en-US" sz="2400" dirty="0">
                <a:latin typeface="Constantia" panose="02030602050306030303" pitchFamily="18" charset="0"/>
                <a:ea typeface="Tahoma" pitchFamily="34" charset="0"/>
                <a:cs typeface="Tahoma" pitchFamily="34" charset="0"/>
              </a:rPr>
              <a:t>WIC customer inappropriate behavior</a:t>
            </a:r>
          </a:p>
          <a:p>
            <a:pPr lvl="2" eaLnBrk="1" hangingPunct="1"/>
            <a:r>
              <a:rPr lang="en-US" sz="2400" dirty="0">
                <a:latin typeface="Constantia" panose="02030602050306030303" pitchFamily="18" charset="0"/>
                <a:ea typeface="Tahoma" pitchFamily="34" charset="0"/>
                <a:cs typeface="Tahoma" pitchFamily="34" charset="0"/>
              </a:rPr>
              <a:t>Vendors are not required to tolerate behavior from a WIC customer that they would not tolerate from other customers</a:t>
            </a:r>
          </a:p>
          <a:p>
            <a:pPr lvl="1"/>
            <a:r>
              <a:rPr lang="en-US" sz="2400" dirty="0">
                <a:latin typeface="Constantia" panose="02030602050306030303" pitchFamily="18" charset="0"/>
                <a:ea typeface="Tahoma" pitchFamily="34" charset="0"/>
                <a:cs typeface="Tahoma" pitchFamily="34" charset="0"/>
              </a:rPr>
              <a:t>Complaints about other vendors</a:t>
            </a:r>
          </a:p>
          <a:p>
            <a:pPr marL="274320" lvl="1" indent="0">
              <a:buNone/>
            </a:pPr>
            <a:endParaRPr lang="en-US" sz="2400" dirty="0">
              <a:latin typeface="Constantia" panose="02030602050306030303" pitchFamily="18" charset="0"/>
              <a:ea typeface="Tahoma" pitchFamily="34" charset="0"/>
              <a:cs typeface="Tahoma" pitchFamily="34" charset="0"/>
            </a:endParaRPr>
          </a:p>
          <a:p>
            <a:pPr eaLnBrk="1" hangingPunct="1"/>
            <a:r>
              <a:rPr lang="en-US" sz="2400" dirty="0">
                <a:latin typeface="Constantia" panose="02030602050306030303" pitchFamily="18" charset="0"/>
                <a:ea typeface="Tahoma" pitchFamily="34" charset="0"/>
                <a:cs typeface="Tahoma" pitchFamily="34" charset="0"/>
              </a:rPr>
              <a:t>May use form in the Vendor Manual</a:t>
            </a:r>
          </a:p>
        </p:txBody>
      </p:sp>
      <p:grpSp>
        <p:nvGrpSpPr>
          <p:cNvPr id="4" name="Group 4">
            <a:extLst>
              <a:ext uri="{FF2B5EF4-FFF2-40B4-BE49-F238E27FC236}">
                <a16:creationId xmlns:a16="http://schemas.microsoft.com/office/drawing/2014/main" id="{AF2EDE33-C5D0-41D0-B776-409BCCF7FE6D}"/>
              </a:ext>
            </a:extLst>
          </p:cNvPr>
          <p:cNvGrpSpPr>
            <a:grpSpLocks noChangeAspect="1"/>
          </p:cNvGrpSpPr>
          <p:nvPr/>
        </p:nvGrpSpPr>
        <p:grpSpPr bwMode="auto">
          <a:xfrm>
            <a:off x="1500188" y="2225675"/>
            <a:ext cx="2967037" cy="3843338"/>
            <a:chOff x="945" y="1402"/>
            <a:chExt cx="1869" cy="2421"/>
          </a:xfrm>
        </p:grpSpPr>
        <p:sp>
          <p:nvSpPr>
            <p:cNvPr id="6" name="AutoShape 3">
              <a:extLst>
                <a:ext uri="{FF2B5EF4-FFF2-40B4-BE49-F238E27FC236}">
                  <a16:creationId xmlns:a16="http://schemas.microsoft.com/office/drawing/2014/main" id="{F8C5E9C5-44ED-403B-9547-F99AEC60B4FE}"/>
                </a:ext>
              </a:extLst>
            </p:cNvPr>
            <p:cNvSpPr>
              <a:spLocks noChangeAspect="1" noTextEdit="1"/>
            </p:cNvSpPr>
            <p:nvPr/>
          </p:nvSpPr>
          <p:spPr bwMode="auto">
            <a:xfrm>
              <a:off x="945" y="1402"/>
              <a:ext cx="1869" cy="2421"/>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157E99F9-66FA-40B2-AB1D-8E44CB23D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 y="1402"/>
              <a:ext cx="1871" cy="2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72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1284906" y="1008993"/>
            <a:ext cx="9229006" cy="3542045"/>
          </a:xfrm>
        </p:spPr>
        <p:txBody>
          <a:bodyPr vert="horz" lIns="91440" tIns="45720" rIns="91440" bIns="45720" rtlCol="0" anchor="b">
            <a:normAutofit/>
          </a:bodyPr>
          <a:lstStyle/>
          <a:p>
            <a:pPr defTabSz="914400"/>
            <a:r>
              <a:rPr lang="en-US" sz="11400" kern="1200" dirty="0">
                <a:solidFill>
                  <a:schemeClr val="tx1"/>
                </a:solidFill>
                <a:latin typeface="Constantia" panose="02030602050306030303" pitchFamily="18" charset="0"/>
              </a:rPr>
              <a:t>Questions</a:t>
            </a:r>
          </a:p>
        </p:txBody>
      </p:sp>
    </p:spTree>
    <p:custDataLst>
      <p:tags r:id="rId1"/>
    </p:custDataLst>
    <p:extLst>
      <p:ext uri="{BB962C8B-B14F-4D97-AF65-F5344CB8AC3E}">
        <p14:creationId xmlns:p14="http://schemas.microsoft.com/office/powerpoint/2010/main" val="38267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custDataLst>
              <p:tags r:id="rId2"/>
            </p:custDataLst>
          </p:nvPr>
        </p:nvSpPr>
        <p:spPr>
          <a:xfrm>
            <a:off x="1113588" y="517976"/>
            <a:ext cx="8909366" cy="945245"/>
          </a:xfrm>
        </p:spPr>
        <p:txBody>
          <a:bodyPr>
            <a:normAutofit/>
          </a:bodyPr>
          <a:lstStyle/>
          <a:p>
            <a:pPr>
              <a:defRPr/>
            </a:pPr>
            <a:r>
              <a:rPr lang="en-US" sz="4400" dirty="0">
                <a:latin typeface="Constantia" panose="02030602050306030303" pitchFamily="18" charset="0"/>
              </a:rPr>
              <a:t> </a:t>
            </a:r>
            <a:r>
              <a:rPr lang="en-US" sz="5500" b="1" dirty="0">
                <a:solidFill>
                  <a:schemeClr val="tx1"/>
                </a:solidFill>
                <a:latin typeface="Constantia" panose="02030602050306030303" pitchFamily="18" charset="0"/>
              </a:rPr>
              <a:t>Types of Vendors</a:t>
            </a:r>
          </a:p>
        </p:txBody>
      </p:sp>
      <p:sp>
        <p:nvSpPr>
          <p:cNvPr id="11267" name="Rectangle 9"/>
          <p:cNvSpPr>
            <a:spLocks noGrp="1" noChangeArrowheads="1"/>
          </p:cNvSpPr>
          <p:nvPr>
            <p:ph sz="half" idx="1"/>
            <p:custDataLst>
              <p:tags r:id="rId3"/>
            </p:custDataLst>
          </p:nvPr>
        </p:nvSpPr>
        <p:spPr>
          <a:xfrm>
            <a:off x="1113588" y="2209800"/>
            <a:ext cx="10086223" cy="3917045"/>
          </a:xfrm>
        </p:spPr>
        <p:txBody>
          <a:bodyPr>
            <a:normAutofit fontScale="92500" lnSpcReduction="10000"/>
          </a:bodyPr>
          <a:lstStyle/>
          <a:p>
            <a:pPr>
              <a:spcBef>
                <a:spcPct val="50000"/>
              </a:spcBef>
            </a:pPr>
            <a:r>
              <a:rPr lang="en-US" sz="3900" dirty="0">
                <a:solidFill>
                  <a:schemeClr val="tx1"/>
                </a:solidFill>
                <a:latin typeface="Constantia" panose="02030602050306030303" pitchFamily="18" charset="0"/>
              </a:rPr>
              <a:t>Vendors under </a:t>
            </a:r>
            <a:r>
              <a:rPr lang="en-US" sz="3900" b="1" dirty="0">
                <a:solidFill>
                  <a:schemeClr val="tx1"/>
                </a:solidFill>
                <a:latin typeface="Constantia" panose="02030602050306030303" pitchFamily="18" charset="0"/>
              </a:rPr>
              <a:t>Corporate Agreement</a:t>
            </a:r>
          </a:p>
          <a:p>
            <a:pPr lvl="1">
              <a:spcBef>
                <a:spcPct val="50000"/>
              </a:spcBef>
              <a:buFont typeface="Wingdings" panose="05000000000000000000" pitchFamily="2" charset="2"/>
              <a:buChar char="§"/>
            </a:pPr>
            <a:r>
              <a:rPr lang="en-US" sz="3500" dirty="0">
                <a:solidFill>
                  <a:schemeClr val="tx1"/>
                </a:solidFill>
                <a:latin typeface="Constantia" panose="02030602050306030303" pitchFamily="18" charset="0"/>
              </a:rPr>
              <a:t>20 or more WIC-authorized pharmacies</a:t>
            </a:r>
          </a:p>
          <a:p>
            <a:pPr marL="1022525" lvl="1" indent="-571500">
              <a:spcBef>
                <a:spcPct val="50000"/>
              </a:spcBef>
              <a:buFontTx/>
              <a:buChar char="-"/>
            </a:pPr>
            <a:r>
              <a:rPr lang="en-US" sz="3500" dirty="0">
                <a:solidFill>
                  <a:schemeClr val="tx1"/>
                </a:solidFill>
                <a:latin typeface="Constantia" panose="02030602050306030303" pitchFamily="18" charset="0"/>
              </a:rPr>
              <a:t>CVS	</a:t>
            </a:r>
          </a:p>
          <a:p>
            <a:pPr marL="1022525" lvl="1" indent="-571500">
              <a:spcBef>
                <a:spcPct val="50000"/>
              </a:spcBef>
              <a:buFontTx/>
              <a:buChar char="-"/>
            </a:pPr>
            <a:r>
              <a:rPr lang="en-US" sz="3500" dirty="0">
                <a:solidFill>
                  <a:schemeClr val="tx1"/>
                </a:solidFill>
                <a:latin typeface="Constantia" panose="02030602050306030303" pitchFamily="18" charset="0"/>
              </a:rPr>
              <a:t>Walgreens</a:t>
            </a:r>
          </a:p>
          <a:p>
            <a:pPr marL="451025" lvl="1" indent="0">
              <a:spcBef>
                <a:spcPct val="50000"/>
              </a:spcBef>
              <a:buNone/>
            </a:pPr>
            <a:endParaRPr lang="en-US" sz="3700" dirty="0">
              <a:solidFill>
                <a:schemeClr val="tx1"/>
              </a:solidFill>
              <a:latin typeface="Constantia" panose="02030602050306030303" pitchFamily="18" charset="0"/>
            </a:endParaRPr>
          </a:p>
          <a:p>
            <a:pPr marL="451025" lvl="1" indent="0">
              <a:spcBef>
                <a:spcPct val="50000"/>
              </a:spcBef>
              <a:buNone/>
            </a:pPr>
            <a:r>
              <a:rPr lang="en-US" sz="3700" dirty="0">
                <a:solidFill>
                  <a:schemeClr val="tx1"/>
                </a:solidFill>
                <a:latin typeface="Constantia" panose="02030602050306030303" pitchFamily="18" charset="0"/>
              </a:rPr>
              <a:t>		</a:t>
            </a:r>
            <a:endParaRPr lang="en-US" sz="2000" b="1" dirty="0">
              <a:solidFill>
                <a:schemeClr val="tx1"/>
              </a:solidFill>
            </a:endParaRPr>
          </a:p>
        </p:txBody>
      </p:sp>
      <p:sp>
        <p:nvSpPr>
          <p:cNvPr id="2" name="Content Placeholder 1"/>
          <p:cNvSpPr>
            <a:spLocks noGrp="1"/>
          </p:cNvSpPr>
          <p:nvPr>
            <p:ph sz="half" idx="2"/>
            <p:custDataLst>
              <p:tags r:id="rId4"/>
            </p:custDataLst>
          </p:nvPr>
        </p:nvSpPr>
        <p:spPr>
          <a:xfrm>
            <a:off x="1113589" y="5105400"/>
            <a:ext cx="8888626" cy="945245"/>
          </a:xfrm>
        </p:spPr>
        <p:txBody>
          <a:bodyPr>
            <a:normAutofit fontScale="92500" lnSpcReduction="10000"/>
          </a:bodyPr>
          <a:lstStyle/>
          <a:p>
            <a:r>
              <a:rPr lang="en-US" sz="3900" dirty="0">
                <a:solidFill>
                  <a:schemeClr val="tx1"/>
                </a:solidFill>
                <a:latin typeface="Constantia" panose="02030602050306030303" pitchFamily="18" charset="0"/>
              </a:rPr>
              <a:t>Vendors not under Corporate Agreement</a:t>
            </a:r>
          </a:p>
          <a:p>
            <a:pPr marL="0" indent="0">
              <a:buNone/>
            </a:pPr>
            <a:endParaRPr lang="en-US" dirty="0"/>
          </a:p>
        </p:txBody>
      </p:sp>
    </p:spTree>
    <p:custDataLst>
      <p:tags r:id="rId1"/>
    </p:custDataLst>
    <p:extLst>
      <p:ext uri="{BB962C8B-B14F-4D97-AF65-F5344CB8AC3E}">
        <p14:creationId xmlns:p14="http://schemas.microsoft.com/office/powerpoint/2010/main" val="16639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E9690A-684D-4597-8EB0-4750DED35806}"/>
              </a:ext>
            </a:extLst>
          </p:cNvPr>
          <p:cNvSpPr>
            <a:spLocks noGrp="1"/>
          </p:cNvSpPr>
          <p:nvPr>
            <p:ph type="ctrTitle"/>
            <p:custDataLst>
              <p:tags r:id="rId2"/>
            </p:custDataLst>
          </p:nvPr>
        </p:nvSpPr>
        <p:spPr>
          <a:xfrm>
            <a:off x="812787" y="1718206"/>
            <a:ext cx="10559852" cy="3418019"/>
          </a:xfrm>
        </p:spPr>
        <p:txBody>
          <a:bodyPr anchor="b">
            <a:normAutofit/>
          </a:bodyPr>
          <a:lstStyle/>
          <a:p>
            <a:pPr algn="l"/>
            <a:r>
              <a:rPr lang="en-US" sz="8000" b="1" dirty="0">
                <a:latin typeface="Constantia" panose="02030602050306030303" pitchFamily="18" charset="0"/>
              </a:rPr>
              <a:t>Completion of Applicant Forms using DocuSign</a:t>
            </a:r>
          </a:p>
        </p:txBody>
      </p:sp>
    </p:spTree>
    <p:custDataLst>
      <p:tags r:id="rId1"/>
    </p:custDataLst>
    <p:extLst>
      <p:ext uri="{BB962C8B-B14F-4D97-AF65-F5344CB8AC3E}">
        <p14:creationId xmlns:p14="http://schemas.microsoft.com/office/powerpoint/2010/main" val="177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4904" y="744562"/>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Completing Required Forms</a:t>
            </a:r>
          </a:p>
        </p:txBody>
      </p:sp>
      <p:sp>
        <p:nvSpPr>
          <p:cNvPr id="6" name="Rectangle 3"/>
          <p:cNvSpPr>
            <a:spLocks noGrp="1" noChangeArrowheads="1"/>
          </p:cNvSpPr>
          <p:nvPr>
            <p:ph idx="1"/>
            <p:custDataLst>
              <p:tags r:id="rId3"/>
            </p:custDataLst>
          </p:nvPr>
        </p:nvSpPr>
        <p:spPr>
          <a:xfrm>
            <a:off x="1284904" y="2484339"/>
            <a:ext cx="9381508" cy="3746818"/>
          </a:xfrm>
        </p:spPr>
        <p:txBody>
          <a:bodyPr anchor="t">
            <a:normAutofit fontScale="92500" lnSpcReduction="20000"/>
          </a:bodyPr>
          <a:lstStyle/>
          <a:p>
            <a:pPr>
              <a:spcBef>
                <a:spcPct val="25000"/>
              </a:spcBef>
              <a:buFontTx/>
              <a:buChar char="•"/>
            </a:pPr>
            <a:r>
              <a:rPr lang="en-US" sz="2200" dirty="0">
                <a:latin typeface="Constantia" panose="02030602050306030303" pitchFamily="18" charset="0"/>
                <a:ea typeface="Tahoma" pitchFamily="34" charset="0"/>
                <a:cs typeface="Tahoma" pitchFamily="34" charset="0"/>
              </a:rPr>
              <a:t>Free-standing pharmacies authorized through corporate vendor agreements must complete:</a:t>
            </a:r>
          </a:p>
          <a:p>
            <a:pPr lvl="1">
              <a:spcBef>
                <a:spcPct val="25000"/>
              </a:spcBef>
            </a:pPr>
            <a:r>
              <a:rPr lang="en-US" sz="2200" dirty="0">
                <a:latin typeface="Constantia" panose="02030602050306030303" pitchFamily="18" charset="0"/>
                <a:ea typeface="Tahoma" pitchFamily="34" charset="0"/>
                <a:cs typeface="Tahoma" pitchFamily="34" charset="0"/>
              </a:rPr>
              <a:t>Application (DHHS 3282) – </a:t>
            </a:r>
            <a:r>
              <a:rPr lang="en-US" sz="2200" b="1" dirty="0">
                <a:latin typeface="Constantia" panose="02030602050306030303" pitchFamily="18" charset="0"/>
                <a:ea typeface="Tahoma" pitchFamily="34" charset="0"/>
                <a:cs typeface="Tahoma" pitchFamily="34" charset="0"/>
              </a:rPr>
              <a:t>completed through the vendor portal</a:t>
            </a:r>
          </a:p>
          <a:p>
            <a:pPr lvl="1">
              <a:spcBef>
                <a:spcPct val="25000"/>
              </a:spcBef>
            </a:pPr>
            <a:r>
              <a:rPr lang="en-US" sz="2200" dirty="0">
                <a:latin typeface="Constantia" panose="02030602050306030303" pitchFamily="18" charset="0"/>
                <a:ea typeface="Tahoma" pitchFamily="34" charset="0"/>
                <a:cs typeface="Tahoma" pitchFamily="34" charset="0"/>
              </a:rPr>
              <a:t>Verification of Attendance form</a:t>
            </a:r>
          </a:p>
          <a:p>
            <a:pPr lvl="1" eaLnBrk="1" hangingPunct="1">
              <a:spcBef>
                <a:spcPct val="25000"/>
              </a:spcBef>
            </a:pPr>
            <a:endParaRPr lang="en-US" sz="2200" dirty="0">
              <a:latin typeface="Constantia" panose="02030602050306030303" pitchFamily="18" charset="0"/>
              <a:ea typeface="Tahoma" pitchFamily="34" charset="0"/>
              <a:cs typeface="Tahoma" pitchFamily="34" charset="0"/>
            </a:endParaRPr>
          </a:p>
          <a:p>
            <a:pPr eaLnBrk="1" hangingPunct="1">
              <a:spcBef>
                <a:spcPct val="25000"/>
              </a:spcBef>
              <a:buFontTx/>
              <a:buChar char="•"/>
            </a:pPr>
            <a:r>
              <a:rPr lang="en-US" sz="2200" dirty="0">
                <a:latin typeface="Constantia" panose="02030602050306030303" pitchFamily="18" charset="0"/>
                <a:ea typeface="Tahoma" pitchFamily="34" charset="0"/>
                <a:cs typeface="Tahoma" pitchFamily="34" charset="0"/>
              </a:rPr>
              <a:t>All other Free-standing pharmacies will complete the following in DocuSign:</a:t>
            </a:r>
          </a:p>
          <a:p>
            <a:pPr lvl="1">
              <a:spcBef>
                <a:spcPct val="25000"/>
              </a:spcBef>
            </a:pPr>
            <a:r>
              <a:rPr lang="en-US" sz="2200" dirty="0">
                <a:latin typeface="Constantia" panose="02030602050306030303" pitchFamily="18" charset="0"/>
                <a:ea typeface="Tahoma" pitchFamily="34" charset="0"/>
                <a:cs typeface="Tahoma" pitchFamily="34" charset="0"/>
              </a:rPr>
              <a:t>WIC Vendor Agreement for Free-standing Pharmacies (DHHS 2768P) FFY  2021-2024</a:t>
            </a:r>
          </a:p>
          <a:p>
            <a:pPr lvl="1" eaLnBrk="1" hangingPunct="1">
              <a:spcBef>
                <a:spcPct val="25000"/>
              </a:spcBef>
            </a:pPr>
            <a:r>
              <a:rPr lang="en-US" sz="2200" dirty="0">
                <a:latin typeface="Constantia" panose="02030602050306030303" pitchFamily="18" charset="0"/>
                <a:ea typeface="Tahoma" pitchFamily="34" charset="0"/>
                <a:cs typeface="Tahoma" pitchFamily="34" charset="0"/>
              </a:rPr>
              <a:t>WIC Vendor Application (DHHS 3282)</a:t>
            </a:r>
          </a:p>
          <a:p>
            <a:pPr lvl="1" eaLnBrk="1" hangingPunct="1">
              <a:spcBef>
                <a:spcPct val="25000"/>
              </a:spcBef>
            </a:pPr>
            <a:r>
              <a:rPr lang="en-US" sz="2200" dirty="0">
                <a:latin typeface="Constantia" panose="02030602050306030303" pitchFamily="18" charset="0"/>
                <a:ea typeface="Tahoma" pitchFamily="34" charset="0"/>
                <a:cs typeface="Tahoma" pitchFamily="34" charset="0"/>
              </a:rPr>
              <a:t>WIC Price List for Free-standing Pharmacies (DHHS 2766P)</a:t>
            </a:r>
          </a:p>
          <a:p>
            <a:pPr lvl="1">
              <a:spcBef>
                <a:spcPct val="25000"/>
              </a:spcBef>
            </a:pPr>
            <a:r>
              <a:rPr lang="en-US" sz="2200" dirty="0">
                <a:latin typeface="Constantia" panose="02030602050306030303" pitchFamily="18" charset="0"/>
                <a:ea typeface="Tahoma" pitchFamily="34" charset="0"/>
                <a:cs typeface="Tahoma" pitchFamily="34" charset="0"/>
              </a:rPr>
              <a:t>Cost Containment Exemption form for Pharmacies</a:t>
            </a:r>
          </a:p>
          <a:p>
            <a:pPr lvl="1">
              <a:spcBef>
                <a:spcPct val="25000"/>
              </a:spcBef>
            </a:pPr>
            <a:r>
              <a:rPr lang="en-US" sz="2200" dirty="0">
                <a:latin typeface="Constantia" panose="02030602050306030303" pitchFamily="18" charset="0"/>
                <a:ea typeface="Tahoma" pitchFamily="34" charset="0"/>
                <a:cs typeface="Tahoma" pitchFamily="34" charset="0"/>
              </a:rPr>
              <a:t>Verification of Attendance form (provided by Local WIC Agency, not in DocuSign)</a:t>
            </a:r>
          </a:p>
          <a:p>
            <a:pPr lvl="1" eaLnBrk="1" hangingPunct="1">
              <a:spcBef>
                <a:spcPct val="25000"/>
              </a:spcBef>
              <a:buFont typeface="Wingdings" pitchFamily="2" charset="2"/>
              <a:buNone/>
            </a:pPr>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8190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285673" y="724137"/>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Completing Required Forms continued</a:t>
            </a:r>
          </a:p>
        </p:txBody>
      </p:sp>
      <p:sp>
        <p:nvSpPr>
          <p:cNvPr id="6" name="Rectangle 3"/>
          <p:cNvSpPr>
            <a:spLocks noGrp="1" noChangeArrowheads="1"/>
          </p:cNvSpPr>
          <p:nvPr>
            <p:ph idx="1"/>
            <p:custDataLst>
              <p:tags r:id="rId3"/>
            </p:custDataLst>
          </p:nvPr>
        </p:nvSpPr>
        <p:spPr>
          <a:xfrm>
            <a:off x="1284904" y="2590801"/>
            <a:ext cx="9686307" cy="3543062"/>
          </a:xfrm>
        </p:spPr>
        <p:txBody>
          <a:bodyPr anchor="t">
            <a:normAutofit lnSpcReduction="10000"/>
          </a:bodyPr>
          <a:lstStyle/>
          <a:p>
            <a:pPr eaLnBrk="1" hangingPunct="1">
              <a:buFontTx/>
              <a:buChar char="•"/>
            </a:pPr>
            <a:r>
              <a:rPr lang="en-US" sz="2400" dirty="0">
                <a:latin typeface="Constantia" panose="02030602050306030303" pitchFamily="18" charset="0"/>
                <a:ea typeface="Tahoma" pitchFamily="34" charset="0"/>
                <a:cs typeface="Tahoma" pitchFamily="34" charset="0"/>
              </a:rPr>
              <a:t>Provide an email address for the pharmacy that is closely monitored. Forms to be completed using DocuSign will be emailed</a:t>
            </a:r>
          </a:p>
          <a:p>
            <a:pPr eaLnBrk="1" hangingPunct="1">
              <a:buFontTx/>
              <a:buChar char="•"/>
            </a:pPr>
            <a:r>
              <a:rPr lang="en-US" sz="2400" dirty="0">
                <a:latin typeface="Constantia" panose="02030602050306030303" pitchFamily="18" charset="0"/>
                <a:ea typeface="Tahoma" pitchFamily="34" charset="0"/>
                <a:cs typeface="Tahoma" pitchFamily="34" charset="0"/>
              </a:rPr>
              <a:t>Complete Verification of Attendance form using blue or black ink</a:t>
            </a:r>
          </a:p>
          <a:p>
            <a:pPr eaLnBrk="1" hangingPunct="1">
              <a:buFontTx/>
              <a:buChar char="•"/>
            </a:pPr>
            <a:r>
              <a:rPr lang="en-US" sz="2400" dirty="0">
                <a:latin typeface="Constantia" panose="02030602050306030303" pitchFamily="18" charset="0"/>
                <a:ea typeface="Tahoma" pitchFamily="34" charset="0"/>
                <a:cs typeface="Tahoma" pitchFamily="34" charset="0"/>
              </a:rPr>
              <a:t>Use the exact same pharmacy name on all forms</a:t>
            </a:r>
          </a:p>
          <a:p>
            <a:pPr eaLnBrk="1" hangingPunct="1">
              <a:buFontTx/>
              <a:buChar char="•"/>
            </a:pPr>
            <a:r>
              <a:rPr lang="en-US" sz="2400" dirty="0">
                <a:latin typeface="Constantia" panose="02030602050306030303" pitchFamily="18" charset="0"/>
                <a:ea typeface="Tahoma" pitchFamily="34" charset="0"/>
                <a:cs typeface="Tahoma" pitchFamily="34" charset="0"/>
              </a:rPr>
              <a:t>Review all forms for accuracy. If you make an error, you may be sent forms via email again, starting the process over</a:t>
            </a:r>
          </a:p>
          <a:p>
            <a:pPr eaLnBrk="1" hangingPunct="1">
              <a:buFontTx/>
              <a:buChar char="•"/>
            </a:pPr>
            <a:r>
              <a:rPr lang="en-US" sz="2400" dirty="0">
                <a:latin typeface="Constantia" panose="02030602050306030303" pitchFamily="18" charset="0"/>
                <a:ea typeface="Tahoma" pitchFamily="34" charset="0"/>
                <a:cs typeface="Tahoma" pitchFamily="34" charset="0"/>
              </a:rPr>
              <a:t>Instructions for completing each form can be found in the Vendor Manual</a:t>
            </a:r>
          </a:p>
          <a:p>
            <a:pPr eaLnBrk="1" hangingPunct="1">
              <a:buFontTx/>
              <a:buChar char="•"/>
            </a:pPr>
            <a:r>
              <a:rPr lang="en-US" sz="2400" dirty="0">
                <a:latin typeface="Constantia" panose="02030602050306030303" pitchFamily="18" charset="0"/>
                <a:ea typeface="Tahoma" pitchFamily="34" charset="0"/>
                <a:cs typeface="Tahoma" pitchFamily="34" charset="0"/>
              </a:rPr>
              <a:t>Be complete and accurate</a:t>
            </a:r>
          </a:p>
          <a:p>
            <a:pPr eaLnBrk="1" hangingPunct="1">
              <a:buFont typeface="Wingdings" pitchFamily="2" charset="2"/>
              <a:buNone/>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974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A5ADB6-3042-4BBF-AD46-4353DDD26229}"/>
              </a:ext>
            </a:extLst>
          </p:cNvPr>
          <p:cNvSpPr>
            <a:spLocks noGrp="1"/>
          </p:cNvSpPr>
          <p:nvPr>
            <p:ph type="title"/>
            <p:custDataLst>
              <p:tags r:id="rId2"/>
            </p:custDataLst>
          </p:nvPr>
        </p:nvSpPr>
        <p:spPr>
          <a:xfrm>
            <a:off x="395011" y="30273"/>
            <a:ext cx="10055781" cy="1450379"/>
          </a:xfrm>
        </p:spPr>
        <p:txBody>
          <a:bodyPr/>
          <a:lstStyle/>
          <a:p>
            <a:r>
              <a:rPr lang="en-US" b="1" dirty="0">
                <a:latin typeface="Constantia" panose="02030602050306030303" pitchFamily="18" charset="0"/>
                <a:cs typeface="Calibri" panose="020F0502020204030204" pitchFamily="34" charset="0"/>
              </a:rPr>
              <a:t>Using DocuSign</a:t>
            </a:r>
          </a:p>
        </p:txBody>
      </p:sp>
      <p:pic>
        <p:nvPicPr>
          <p:cNvPr id="11" name="Picture 10">
            <a:extLst>
              <a:ext uri="{FF2B5EF4-FFF2-40B4-BE49-F238E27FC236}">
                <a16:creationId xmlns:a16="http://schemas.microsoft.com/office/drawing/2014/main" id="{409939E6-A607-4537-8040-986269E141B5}"/>
              </a:ext>
            </a:extLst>
          </p:cNvPr>
          <p:cNvPicPr>
            <a:picLocks noChangeAspect="1"/>
          </p:cNvPicPr>
          <p:nvPr/>
        </p:nvPicPr>
        <p:blipFill>
          <a:blip r:embed="rId7"/>
          <a:stretch>
            <a:fillRect/>
          </a:stretch>
        </p:blipFill>
        <p:spPr>
          <a:xfrm>
            <a:off x="4668515" y="1561756"/>
            <a:ext cx="7274664" cy="4226251"/>
          </a:xfrm>
          <a:prstGeom prst="rect">
            <a:avLst/>
          </a:prstGeom>
        </p:spPr>
      </p:pic>
      <p:sp>
        <p:nvSpPr>
          <p:cNvPr id="2" name="Rectangle 1">
            <a:extLst>
              <a:ext uri="{FF2B5EF4-FFF2-40B4-BE49-F238E27FC236}">
                <a16:creationId xmlns:a16="http://schemas.microsoft.com/office/drawing/2014/main" id="{C06334C3-0E63-4956-A68E-41A9739F6CCA}"/>
              </a:ext>
            </a:extLst>
          </p:cNvPr>
          <p:cNvSpPr/>
          <p:nvPr>
            <p:custDataLst>
              <p:tags r:id="rId3"/>
            </p:custDataLst>
          </p:nvPr>
        </p:nvSpPr>
        <p:spPr>
          <a:xfrm>
            <a:off x="7368521" y="4017021"/>
            <a:ext cx="2232664" cy="65925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n w="38100">
                <a:solidFill>
                  <a:srgbClr val="FFFF00"/>
                </a:solidFill>
              </a:ln>
            </a:endParaRPr>
          </a:p>
        </p:txBody>
      </p:sp>
      <p:cxnSp>
        <p:nvCxnSpPr>
          <p:cNvPr id="4" name="Straight Arrow Connector 3">
            <a:extLst>
              <a:ext uri="{FF2B5EF4-FFF2-40B4-BE49-F238E27FC236}">
                <a16:creationId xmlns:a16="http://schemas.microsoft.com/office/drawing/2014/main" id="{9C1E1519-A028-494C-AA7E-7F59B3066550}"/>
              </a:ext>
            </a:extLst>
          </p:cNvPr>
          <p:cNvCxnSpPr>
            <a:cxnSpLocks/>
          </p:cNvCxnSpPr>
          <p:nvPr/>
        </p:nvCxnSpPr>
        <p:spPr>
          <a:xfrm>
            <a:off x="6402676" y="4346646"/>
            <a:ext cx="83495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3F102-3708-424A-8B11-5B0CF200D6D0}"/>
              </a:ext>
            </a:extLst>
          </p:cNvPr>
          <p:cNvSpPr txBox="1"/>
          <p:nvPr>
            <p:custDataLst>
              <p:tags r:id="rId4"/>
            </p:custDataLst>
          </p:nvPr>
        </p:nvSpPr>
        <p:spPr>
          <a:xfrm>
            <a:off x="320979" y="1828800"/>
            <a:ext cx="4320902" cy="3692165"/>
          </a:xfrm>
          <a:prstGeom prst="rect">
            <a:avLst/>
          </a:prstGeom>
          <a:noFill/>
        </p:spPr>
        <p:txBody>
          <a:bodyPr wrap="square">
            <a:spAutoFit/>
          </a:bodyPr>
          <a:lstStyle/>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You will receive an email from the State Agency via DocuSign</a:t>
            </a:r>
          </a:p>
          <a:p>
            <a:pPr marL="457063" indent="-457063">
              <a:buFont typeface="Arial" panose="020B0604020202020204" pitchFamily="34" charset="0"/>
              <a:buChar char="•"/>
            </a:pPr>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This is the email you will receive  </a:t>
            </a:r>
          </a:p>
          <a:p>
            <a:pPr marL="457063" indent="-457063">
              <a:buFont typeface="Arial" panose="020B0604020202020204" pitchFamily="34" charset="0"/>
              <a:buChar char="•"/>
            </a:pPr>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Click on the “Review Documents” button</a:t>
            </a:r>
            <a:endParaRPr lang="en-US" sz="2599" dirty="0">
              <a:latin typeface="Century Gothic" panose="020B050202020202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00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D98ED-5072-4292-B3AB-BBA235DB16BA}"/>
              </a:ext>
            </a:extLst>
          </p:cNvPr>
          <p:cNvPicPr>
            <a:picLocks noChangeAspect="1"/>
          </p:cNvPicPr>
          <p:nvPr/>
        </p:nvPicPr>
        <p:blipFill>
          <a:blip r:embed="rId6"/>
          <a:stretch>
            <a:fillRect/>
          </a:stretch>
        </p:blipFill>
        <p:spPr>
          <a:xfrm>
            <a:off x="4874181" y="1489107"/>
            <a:ext cx="6856113" cy="4534321"/>
          </a:xfrm>
          <a:prstGeom prst="rect">
            <a:avLst/>
          </a:prstGeom>
          <a:ln w="12700">
            <a:solidFill>
              <a:schemeClr val="tx1"/>
            </a:solidFill>
          </a:ln>
        </p:spPr>
      </p:pic>
      <p:pic>
        <p:nvPicPr>
          <p:cNvPr id="4" name="Picture 3">
            <a:extLst>
              <a:ext uri="{FF2B5EF4-FFF2-40B4-BE49-F238E27FC236}">
                <a16:creationId xmlns:a16="http://schemas.microsoft.com/office/drawing/2014/main" id="{D8863397-802A-41B0-AA84-B5FC748BD7CB}"/>
              </a:ext>
            </a:extLst>
          </p:cNvPr>
          <p:cNvPicPr>
            <a:picLocks noChangeAspect="1"/>
          </p:cNvPicPr>
          <p:nvPr/>
        </p:nvPicPr>
        <p:blipFill>
          <a:blip r:embed="rId7"/>
          <a:stretch>
            <a:fillRect/>
          </a:stretch>
        </p:blipFill>
        <p:spPr>
          <a:xfrm>
            <a:off x="9917593" y="2233956"/>
            <a:ext cx="1128536" cy="456837"/>
          </a:xfrm>
          <a:prstGeom prst="rect">
            <a:avLst/>
          </a:prstGeom>
        </p:spPr>
      </p:pic>
      <p:sp>
        <p:nvSpPr>
          <p:cNvPr id="5" name="Title 1">
            <a:extLst>
              <a:ext uri="{FF2B5EF4-FFF2-40B4-BE49-F238E27FC236}">
                <a16:creationId xmlns:a16="http://schemas.microsoft.com/office/drawing/2014/main" id="{24308F2D-E856-4AFC-B13E-8B7C3109A961}"/>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Vendor Process </a:t>
            </a:r>
          </a:p>
        </p:txBody>
      </p:sp>
      <p:sp>
        <p:nvSpPr>
          <p:cNvPr id="6" name="TextBox 5">
            <a:extLst>
              <a:ext uri="{FF2B5EF4-FFF2-40B4-BE49-F238E27FC236}">
                <a16:creationId xmlns:a16="http://schemas.microsoft.com/office/drawing/2014/main" id="{EE1EBAD0-5980-4D43-8A0A-CEF89B21BD6B}"/>
              </a:ext>
            </a:extLst>
          </p:cNvPr>
          <p:cNvSpPr txBox="1"/>
          <p:nvPr>
            <p:custDataLst>
              <p:tags r:id="rId3"/>
            </p:custDataLst>
          </p:nvPr>
        </p:nvSpPr>
        <p:spPr>
          <a:xfrm>
            <a:off x="384967" y="2057400"/>
            <a:ext cx="4489214" cy="3692165"/>
          </a:xfrm>
          <a:prstGeom prst="rect">
            <a:avLst/>
          </a:prstGeom>
          <a:noFill/>
        </p:spPr>
        <p:txBody>
          <a:bodyPr wrap="square">
            <a:spAutoFit/>
          </a:bodyPr>
          <a:lstStyle/>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Once you have clicked “Review Documents,” this screen will open </a:t>
            </a:r>
          </a:p>
          <a:p>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You will click the “Continue” button to review and complete the application documents (forms)</a:t>
            </a:r>
          </a:p>
        </p:txBody>
      </p:sp>
    </p:spTree>
    <p:custDataLst>
      <p:tags r:id="rId1"/>
    </p:custDataLst>
    <p:extLst>
      <p:ext uri="{BB962C8B-B14F-4D97-AF65-F5344CB8AC3E}">
        <p14:creationId xmlns:p14="http://schemas.microsoft.com/office/powerpoint/2010/main" val="23373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8BE26-4ADD-47A0-BC9F-F3CBFEB0969B}"/>
              </a:ext>
            </a:extLst>
          </p:cNvPr>
          <p:cNvPicPr>
            <a:picLocks noChangeAspect="1"/>
          </p:cNvPicPr>
          <p:nvPr/>
        </p:nvPicPr>
        <p:blipFill>
          <a:blip r:embed="rId6"/>
          <a:stretch>
            <a:fillRect/>
          </a:stretch>
        </p:blipFill>
        <p:spPr>
          <a:xfrm>
            <a:off x="5357413" y="1659139"/>
            <a:ext cx="6606196" cy="4281222"/>
          </a:xfrm>
          <a:prstGeom prst="rect">
            <a:avLst/>
          </a:prstGeom>
          <a:ln w="12700">
            <a:solidFill>
              <a:schemeClr val="tx1"/>
            </a:solidFill>
          </a:ln>
        </p:spPr>
      </p:pic>
      <p:sp>
        <p:nvSpPr>
          <p:cNvPr id="3" name="Title 1">
            <a:extLst>
              <a:ext uri="{FF2B5EF4-FFF2-40B4-BE49-F238E27FC236}">
                <a16:creationId xmlns:a16="http://schemas.microsoft.com/office/drawing/2014/main" id="{A2F9896F-45F0-4322-B4F6-DE6EFF6A4B8C}"/>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Fields to Complete</a:t>
            </a:r>
          </a:p>
        </p:txBody>
      </p:sp>
      <p:sp>
        <p:nvSpPr>
          <p:cNvPr id="5" name="TextBox 4">
            <a:extLst>
              <a:ext uri="{FF2B5EF4-FFF2-40B4-BE49-F238E27FC236}">
                <a16:creationId xmlns:a16="http://schemas.microsoft.com/office/drawing/2014/main" id="{1117EE3F-1886-4517-AED4-9BDAC1E94209}"/>
              </a:ext>
            </a:extLst>
          </p:cNvPr>
          <p:cNvSpPr txBox="1"/>
          <p:nvPr>
            <p:custDataLst>
              <p:tags r:id="rId3"/>
            </p:custDataLst>
          </p:nvPr>
        </p:nvSpPr>
        <p:spPr>
          <a:xfrm>
            <a:off x="411911" y="3048000"/>
            <a:ext cx="4740885" cy="1384610"/>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Red boxes will appear on the fields required for completion</a:t>
            </a:r>
          </a:p>
        </p:txBody>
      </p:sp>
    </p:spTree>
    <p:custDataLst>
      <p:tags r:id="rId1"/>
    </p:custDataLst>
    <p:extLst>
      <p:ext uri="{BB962C8B-B14F-4D97-AF65-F5344CB8AC3E}">
        <p14:creationId xmlns:p14="http://schemas.microsoft.com/office/powerpoint/2010/main" val="11838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0123D-0E71-44FF-AC59-45F8FABF2BE9}"/>
              </a:ext>
            </a:extLst>
          </p:cNvPr>
          <p:cNvPicPr>
            <a:picLocks noChangeAspect="1"/>
          </p:cNvPicPr>
          <p:nvPr/>
        </p:nvPicPr>
        <p:blipFill>
          <a:blip r:embed="rId7"/>
          <a:stretch>
            <a:fillRect/>
          </a:stretch>
        </p:blipFill>
        <p:spPr>
          <a:xfrm>
            <a:off x="6635559" y="1451272"/>
            <a:ext cx="5355349" cy="3185510"/>
          </a:xfrm>
          <a:prstGeom prst="rect">
            <a:avLst/>
          </a:prstGeom>
          <a:ln w="12700">
            <a:solidFill>
              <a:schemeClr val="tx1"/>
            </a:solidFill>
          </a:ln>
        </p:spPr>
      </p:pic>
      <p:pic>
        <p:nvPicPr>
          <p:cNvPr id="7" name="Picture 6">
            <a:extLst>
              <a:ext uri="{FF2B5EF4-FFF2-40B4-BE49-F238E27FC236}">
                <a16:creationId xmlns:a16="http://schemas.microsoft.com/office/drawing/2014/main" id="{C75C550C-72AD-427D-867F-9E51CE8E2FD2}"/>
              </a:ext>
            </a:extLst>
          </p:cNvPr>
          <p:cNvPicPr>
            <a:picLocks noChangeAspect="1"/>
          </p:cNvPicPr>
          <p:nvPr/>
        </p:nvPicPr>
        <p:blipFill>
          <a:blip r:embed="rId8"/>
          <a:stretch>
            <a:fillRect/>
          </a:stretch>
        </p:blipFill>
        <p:spPr>
          <a:xfrm>
            <a:off x="7804240" y="4638799"/>
            <a:ext cx="3017988" cy="1723204"/>
          </a:xfrm>
          <a:prstGeom prst="rect">
            <a:avLst/>
          </a:prstGeom>
        </p:spPr>
      </p:pic>
      <p:pic>
        <p:nvPicPr>
          <p:cNvPr id="2" name="Picture 1">
            <a:extLst>
              <a:ext uri="{FF2B5EF4-FFF2-40B4-BE49-F238E27FC236}">
                <a16:creationId xmlns:a16="http://schemas.microsoft.com/office/drawing/2014/main" id="{257B1D1E-D4B9-4B9A-86EF-E656351E6F63}"/>
              </a:ext>
            </a:extLst>
          </p:cNvPr>
          <p:cNvPicPr>
            <a:picLocks noChangeAspect="1"/>
          </p:cNvPicPr>
          <p:nvPr/>
        </p:nvPicPr>
        <p:blipFill>
          <a:blip r:embed="rId9"/>
          <a:stretch>
            <a:fillRect/>
          </a:stretch>
        </p:blipFill>
        <p:spPr>
          <a:xfrm>
            <a:off x="7913218" y="5581905"/>
            <a:ext cx="1212664" cy="650577"/>
          </a:xfrm>
          <a:prstGeom prst="rect">
            <a:avLst/>
          </a:prstGeom>
        </p:spPr>
      </p:pic>
      <p:pic>
        <p:nvPicPr>
          <p:cNvPr id="3" name="Picture 2">
            <a:extLst>
              <a:ext uri="{FF2B5EF4-FFF2-40B4-BE49-F238E27FC236}">
                <a16:creationId xmlns:a16="http://schemas.microsoft.com/office/drawing/2014/main" id="{05068532-E1C3-46F6-B445-7DB003BA1F0C}"/>
              </a:ext>
            </a:extLst>
          </p:cNvPr>
          <p:cNvPicPr>
            <a:picLocks noChangeAspect="1"/>
          </p:cNvPicPr>
          <p:nvPr/>
        </p:nvPicPr>
        <p:blipFill>
          <a:blip r:embed="rId9"/>
          <a:stretch>
            <a:fillRect/>
          </a:stretch>
        </p:blipFill>
        <p:spPr>
          <a:xfrm>
            <a:off x="6668749" y="2269960"/>
            <a:ext cx="5255065" cy="631691"/>
          </a:xfrm>
          <a:prstGeom prst="rect">
            <a:avLst/>
          </a:prstGeom>
        </p:spPr>
      </p:pic>
      <p:pic>
        <p:nvPicPr>
          <p:cNvPr id="4" name="Picture 3">
            <a:extLst>
              <a:ext uri="{FF2B5EF4-FFF2-40B4-BE49-F238E27FC236}">
                <a16:creationId xmlns:a16="http://schemas.microsoft.com/office/drawing/2014/main" id="{CD18E2B2-07DB-4E14-8185-6717E92DACAE}"/>
              </a:ext>
            </a:extLst>
          </p:cNvPr>
          <p:cNvPicPr>
            <a:picLocks noChangeAspect="1"/>
          </p:cNvPicPr>
          <p:nvPr/>
        </p:nvPicPr>
        <p:blipFill>
          <a:blip r:embed="rId9"/>
          <a:stretch>
            <a:fillRect/>
          </a:stretch>
        </p:blipFill>
        <p:spPr>
          <a:xfrm>
            <a:off x="6635559" y="4050023"/>
            <a:ext cx="1498167" cy="459115"/>
          </a:xfrm>
          <a:prstGeom prst="rect">
            <a:avLst/>
          </a:prstGeom>
        </p:spPr>
      </p:pic>
      <p:sp>
        <p:nvSpPr>
          <p:cNvPr id="9" name="TextBox 8">
            <a:extLst>
              <a:ext uri="{FF2B5EF4-FFF2-40B4-BE49-F238E27FC236}">
                <a16:creationId xmlns:a16="http://schemas.microsoft.com/office/drawing/2014/main" id="{4B746A2B-5EC3-48F6-B9C4-6FD32F5FCD24}"/>
              </a:ext>
            </a:extLst>
          </p:cNvPr>
          <p:cNvSpPr txBox="1"/>
          <p:nvPr>
            <p:custDataLst>
              <p:tags r:id="rId2"/>
            </p:custDataLst>
          </p:nvPr>
        </p:nvSpPr>
        <p:spPr>
          <a:xfrm>
            <a:off x="671460" y="1383987"/>
            <a:ext cx="5897006" cy="2584650"/>
          </a:xfrm>
          <a:prstGeom prst="rect">
            <a:avLst/>
          </a:prstGeom>
          <a:noFill/>
        </p:spPr>
        <p:txBody>
          <a:bodyPr wrap="square">
            <a:spAutoFit/>
          </a:bodyPr>
          <a:lstStyle/>
          <a:p>
            <a:pPr marL="342797" indent="-342797">
              <a:buFont typeface="Arial" panose="020B0604020202020204" pitchFamily="34" charset="0"/>
              <a:buChar char="•"/>
            </a:pPr>
            <a:r>
              <a:rPr lang="en-US" sz="2399" dirty="0">
                <a:latin typeface="Constantia" panose="02030602050306030303" pitchFamily="18" charset="0"/>
                <a:cs typeface="Calibri" panose="020F0502020204030204" pitchFamily="34" charset="0"/>
              </a:rPr>
              <a:t>When you click on the first Sign button, the “Adopt Your Signature” screen will appear.</a:t>
            </a:r>
          </a:p>
          <a:p>
            <a:pPr marL="342797" indent="-342797">
              <a:buFont typeface="Arial" panose="020B0604020202020204" pitchFamily="34" charset="0"/>
              <a:buChar char="•"/>
            </a:pPr>
            <a:r>
              <a:rPr lang="en-US" sz="2399" dirty="0">
                <a:latin typeface="Constantia" panose="02030602050306030303" pitchFamily="18" charset="0"/>
                <a:cs typeface="Calibri" panose="020F0502020204030204" pitchFamily="34" charset="0"/>
              </a:rPr>
              <a:t>Signature options</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Type your name and initials and change the style to look more like your handwritten signature</a:t>
            </a:r>
          </a:p>
        </p:txBody>
      </p:sp>
      <p:sp>
        <p:nvSpPr>
          <p:cNvPr id="11" name="TextBox 10">
            <a:extLst>
              <a:ext uri="{FF2B5EF4-FFF2-40B4-BE49-F238E27FC236}">
                <a16:creationId xmlns:a16="http://schemas.microsoft.com/office/drawing/2014/main" id="{1876DF60-5BFB-430B-921A-6B77F415DCA3}"/>
              </a:ext>
            </a:extLst>
          </p:cNvPr>
          <p:cNvSpPr txBox="1"/>
          <p:nvPr>
            <p:custDataLst>
              <p:tags r:id="rId3"/>
            </p:custDataLst>
          </p:nvPr>
        </p:nvSpPr>
        <p:spPr>
          <a:xfrm>
            <a:off x="671460" y="3837500"/>
            <a:ext cx="5597831" cy="1446037"/>
          </a:xfrm>
          <a:prstGeom prst="rect">
            <a:avLst/>
          </a:prstGeom>
          <a:noFill/>
        </p:spPr>
        <p:txBody>
          <a:bodyPr wrap="square">
            <a:spAutoFit/>
          </a:bodyPr>
          <a:lstStyle/>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Draw or “write”  signature by selecting the draw tab and using the mouse</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Upload a clear picture of signature for use</a:t>
            </a:r>
            <a:endParaRPr lang="en-US" sz="2199" dirty="0">
              <a:latin typeface="Constantia" panose="02030602050306030303" pitchFamily="18" charset="0"/>
            </a:endParaRPr>
          </a:p>
        </p:txBody>
      </p:sp>
      <p:sp>
        <p:nvSpPr>
          <p:cNvPr id="10" name="Title 1">
            <a:extLst>
              <a:ext uri="{FF2B5EF4-FFF2-40B4-BE49-F238E27FC236}">
                <a16:creationId xmlns:a16="http://schemas.microsoft.com/office/drawing/2014/main" id="{84CD1BE7-585D-4F2B-A9FE-0C61822B02B8}"/>
              </a:ext>
            </a:extLst>
          </p:cNvPr>
          <p:cNvSpPr>
            <a:spLocks noGrp="1"/>
          </p:cNvSpPr>
          <p:nvPr>
            <p:ph type="title"/>
            <p:custDataLst>
              <p:tags r:id="rId4"/>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Adopting a Signature</a:t>
            </a:r>
          </a:p>
        </p:txBody>
      </p:sp>
    </p:spTree>
    <p:custDataLst>
      <p:tags r:id="rId1"/>
    </p:custDataLst>
    <p:extLst>
      <p:ext uri="{BB962C8B-B14F-4D97-AF65-F5344CB8AC3E}">
        <p14:creationId xmlns:p14="http://schemas.microsoft.com/office/powerpoint/2010/main" val="34682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D824-9754-4414-ACDD-BDE709C1BC5A}"/>
              </a:ext>
            </a:extLst>
          </p:cNvPr>
          <p:cNvPicPr>
            <a:picLocks noChangeAspect="1"/>
          </p:cNvPicPr>
          <p:nvPr/>
        </p:nvPicPr>
        <p:blipFill>
          <a:blip r:embed="rId6"/>
          <a:stretch>
            <a:fillRect/>
          </a:stretch>
        </p:blipFill>
        <p:spPr>
          <a:xfrm>
            <a:off x="2438308" y="1940079"/>
            <a:ext cx="2990071" cy="866549"/>
          </a:xfrm>
          <a:prstGeom prst="rect">
            <a:avLst/>
          </a:prstGeom>
        </p:spPr>
      </p:pic>
      <p:pic>
        <p:nvPicPr>
          <p:cNvPr id="6" name="Picture 5">
            <a:extLst>
              <a:ext uri="{FF2B5EF4-FFF2-40B4-BE49-F238E27FC236}">
                <a16:creationId xmlns:a16="http://schemas.microsoft.com/office/drawing/2014/main" id="{1407B0A4-F10C-472B-9591-F00126FFBF39}"/>
              </a:ext>
            </a:extLst>
          </p:cNvPr>
          <p:cNvPicPr>
            <a:picLocks noChangeAspect="1"/>
          </p:cNvPicPr>
          <p:nvPr/>
        </p:nvPicPr>
        <p:blipFill>
          <a:blip r:embed="rId7"/>
          <a:stretch>
            <a:fillRect/>
          </a:stretch>
        </p:blipFill>
        <p:spPr>
          <a:xfrm>
            <a:off x="5538367" y="2783638"/>
            <a:ext cx="2809143" cy="857027"/>
          </a:xfrm>
          <a:prstGeom prst="rect">
            <a:avLst/>
          </a:prstGeom>
        </p:spPr>
      </p:pic>
      <p:pic>
        <p:nvPicPr>
          <p:cNvPr id="2" name="Picture 1">
            <a:extLst>
              <a:ext uri="{FF2B5EF4-FFF2-40B4-BE49-F238E27FC236}">
                <a16:creationId xmlns:a16="http://schemas.microsoft.com/office/drawing/2014/main" id="{94B29711-1034-4C77-B85C-C3F9DB969B44}"/>
              </a:ext>
            </a:extLst>
          </p:cNvPr>
          <p:cNvPicPr>
            <a:picLocks noChangeAspect="1"/>
          </p:cNvPicPr>
          <p:nvPr/>
        </p:nvPicPr>
        <p:blipFill>
          <a:blip r:embed="rId8"/>
          <a:stretch>
            <a:fillRect/>
          </a:stretch>
        </p:blipFill>
        <p:spPr>
          <a:xfrm>
            <a:off x="2328320" y="1877145"/>
            <a:ext cx="1088304" cy="621106"/>
          </a:xfrm>
          <a:prstGeom prst="rect">
            <a:avLst/>
          </a:prstGeom>
        </p:spPr>
      </p:pic>
      <p:pic>
        <p:nvPicPr>
          <p:cNvPr id="4" name="Picture 3">
            <a:extLst>
              <a:ext uri="{FF2B5EF4-FFF2-40B4-BE49-F238E27FC236}">
                <a16:creationId xmlns:a16="http://schemas.microsoft.com/office/drawing/2014/main" id="{E41280F7-C7B9-45A3-96A1-DD26156C710D}"/>
              </a:ext>
            </a:extLst>
          </p:cNvPr>
          <p:cNvPicPr>
            <a:picLocks noChangeAspect="1"/>
          </p:cNvPicPr>
          <p:nvPr/>
        </p:nvPicPr>
        <p:blipFill>
          <a:blip r:embed="rId9"/>
          <a:stretch>
            <a:fillRect/>
          </a:stretch>
        </p:blipFill>
        <p:spPr>
          <a:xfrm>
            <a:off x="5332412" y="2829618"/>
            <a:ext cx="1090995" cy="621684"/>
          </a:xfrm>
          <a:prstGeom prst="rect">
            <a:avLst/>
          </a:prstGeom>
        </p:spPr>
      </p:pic>
      <p:sp>
        <p:nvSpPr>
          <p:cNvPr id="7" name="Title 1">
            <a:extLst>
              <a:ext uri="{FF2B5EF4-FFF2-40B4-BE49-F238E27FC236}">
                <a16:creationId xmlns:a16="http://schemas.microsoft.com/office/drawing/2014/main" id="{C42910CF-E5B6-48AF-BB2E-9C10A35E7508}"/>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SIGNATURE</a:t>
            </a:r>
          </a:p>
        </p:txBody>
      </p:sp>
      <p:sp>
        <p:nvSpPr>
          <p:cNvPr id="8" name="TextBox 7">
            <a:extLst>
              <a:ext uri="{FF2B5EF4-FFF2-40B4-BE49-F238E27FC236}">
                <a16:creationId xmlns:a16="http://schemas.microsoft.com/office/drawing/2014/main" id="{D642D3FC-5B48-4D34-B5C7-8FC4D5E0E3AD}"/>
              </a:ext>
            </a:extLst>
          </p:cNvPr>
          <p:cNvSpPr txBox="1"/>
          <p:nvPr>
            <p:custDataLst>
              <p:tags r:id="rId3"/>
            </p:custDataLst>
          </p:nvPr>
        </p:nvSpPr>
        <p:spPr>
          <a:xfrm>
            <a:off x="928417" y="4377090"/>
            <a:ext cx="10310896" cy="1292277"/>
          </a:xfrm>
          <a:prstGeom prst="rect">
            <a:avLst/>
          </a:prstGeom>
          <a:noFill/>
        </p:spPr>
        <p:txBody>
          <a:bodyPr wrap="square">
            <a:spAutoFit/>
          </a:bodyPr>
          <a:lstStyle/>
          <a:p>
            <a:r>
              <a:rPr lang="en-US" sz="2599" dirty="0">
                <a:latin typeface="Constantia" panose="02030602050306030303" pitchFamily="18" charset="0"/>
                <a:cs typeface="Calibri" panose="020F0502020204030204" pitchFamily="34" charset="0"/>
              </a:rPr>
              <a:t>Once signature and initials have been adopted, when you click any space labeled sign or initial, the adopted signature will appear.</a:t>
            </a:r>
          </a:p>
          <a:p>
            <a:endParaRPr lang="en-US" sz="2599" dirty="0">
              <a:latin typeface="Constantia" panose="0203060205030603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12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D6FF5-54C1-45FB-818F-125666120490}"/>
              </a:ext>
            </a:extLst>
          </p:cNvPr>
          <p:cNvPicPr>
            <a:picLocks noChangeAspect="1"/>
          </p:cNvPicPr>
          <p:nvPr/>
        </p:nvPicPr>
        <p:blipFill rotWithShape="1">
          <a:blip r:embed="rId6"/>
          <a:srcRect l="23077" t="17948" r="22187" b="1922"/>
          <a:stretch/>
        </p:blipFill>
        <p:spPr>
          <a:xfrm>
            <a:off x="6473541" y="962343"/>
            <a:ext cx="5603626" cy="5198191"/>
          </a:xfrm>
          <a:prstGeom prst="rect">
            <a:avLst/>
          </a:prstGeom>
          <a:ln w="12700">
            <a:solidFill>
              <a:schemeClr val="tx1"/>
            </a:solidFill>
          </a:ln>
        </p:spPr>
      </p:pic>
      <p:cxnSp>
        <p:nvCxnSpPr>
          <p:cNvPr id="5" name="Straight Arrow Connector 4">
            <a:extLst>
              <a:ext uri="{FF2B5EF4-FFF2-40B4-BE49-F238E27FC236}">
                <a16:creationId xmlns:a16="http://schemas.microsoft.com/office/drawing/2014/main" id="{A99D2026-9266-47C5-80FA-BB78BFF81BE2}"/>
              </a:ext>
            </a:extLst>
          </p:cNvPr>
          <p:cNvCxnSpPr>
            <a:cxnSpLocks/>
          </p:cNvCxnSpPr>
          <p:nvPr/>
        </p:nvCxnSpPr>
        <p:spPr>
          <a:xfrm flipH="1">
            <a:off x="10839761" y="3290576"/>
            <a:ext cx="107006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6ED5A9-CE71-4E16-B4F1-890291CC9D68}"/>
              </a:ext>
            </a:extLst>
          </p:cNvPr>
          <p:cNvCxnSpPr>
            <a:cxnSpLocks/>
          </p:cNvCxnSpPr>
          <p:nvPr/>
        </p:nvCxnSpPr>
        <p:spPr>
          <a:xfrm>
            <a:off x="6813694" y="4602563"/>
            <a:ext cx="1146137"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18920E-2091-4C08-B90D-87814FE97AAE}"/>
              </a:ext>
            </a:extLst>
          </p:cNvPr>
          <p:cNvSpPr txBox="1"/>
          <p:nvPr>
            <p:custDataLst>
              <p:tags r:id="rId2"/>
            </p:custDataLst>
          </p:nvPr>
        </p:nvSpPr>
        <p:spPr>
          <a:xfrm>
            <a:off x="379762" y="1155701"/>
            <a:ext cx="5806775" cy="5353917"/>
          </a:xfrm>
          <a:prstGeom prst="rect">
            <a:avLst/>
          </a:prstGeom>
          <a:noFill/>
        </p:spPr>
        <p:txBody>
          <a:bodyPr wrap="square">
            <a:spAutoFit/>
          </a:bodyPr>
          <a:lstStyle/>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Certain fields triggered once specific fields selected.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Blue arrow at question 13 shows that the check box for Integrated has been selected </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Sub questions and corresponding fields have now been highlighted</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The value-added reseller is not highlighted in red because this is an optional field </a:t>
            </a:r>
          </a:p>
          <a:p>
            <a:pPr marL="342797" indent="-342797">
              <a:buFont typeface="Arial" panose="020B0604020202020204" pitchFamily="34" charset="0"/>
              <a:buChar char="•"/>
            </a:pPr>
            <a:endParaRPr lang="en-US" sz="2199" dirty="0">
              <a:latin typeface="Constantia" panose="02030602050306030303" pitchFamily="18" charset="0"/>
              <a:cs typeface="Calibri" panose="020F0502020204030204" pitchFamily="34" charset="0"/>
            </a:endParaRPr>
          </a:p>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Green arrow at question 14 shows a drop-down option.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Ensures vendors only choose State approved sources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Also available for question 15</a:t>
            </a:r>
          </a:p>
        </p:txBody>
      </p:sp>
      <p:sp>
        <p:nvSpPr>
          <p:cNvPr id="7" name="Title 1">
            <a:extLst>
              <a:ext uri="{FF2B5EF4-FFF2-40B4-BE49-F238E27FC236}">
                <a16:creationId xmlns:a16="http://schemas.microsoft.com/office/drawing/2014/main" id="{E4655A6E-2782-448B-867B-364F583ADA1A}"/>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Form Fields</a:t>
            </a:r>
          </a:p>
        </p:txBody>
      </p:sp>
    </p:spTree>
    <p:custDataLst>
      <p:tags r:id="rId1"/>
    </p:custDataLst>
    <p:extLst>
      <p:ext uri="{BB962C8B-B14F-4D97-AF65-F5344CB8AC3E}">
        <p14:creationId xmlns:p14="http://schemas.microsoft.com/office/powerpoint/2010/main" val="4160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18E0B-2482-4073-955C-79A886F1E543}"/>
              </a:ext>
            </a:extLst>
          </p:cNvPr>
          <p:cNvPicPr>
            <a:picLocks noChangeAspect="1"/>
          </p:cNvPicPr>
          <p:nvPr/>
        </p:nvPicPr>
        <p:blipFill rotWithShape="1">
          <a:blip r:embed="rId6"/>
          <a:srcRect l="32212" t="41038" r="24879" b="6822"/>
          <a:stretch/>
        </p:blipFill>
        <p:spPr>
          <a:xfrm>
            <a:off x="3454407" y="1362398"/>
            <a:ext cx="5600702" cy="3828052"/>
          </a:xfrm>
          <a:prstGeom prst="rect">
            <a:avLst/>
          </a:prstGeom>
          <a:ln w="12700">
            <a:solidFill>
              <a:schemeClr val="tx1"/>
            </a:solidFill>
          </a:ln>
        </p:spPr>
      </p:pic>
      <p:pic>
        <p:nvPicPr>
          <p:cNvPr id="2" name="Picture 1">
            <a:extLst>
              <a:ext uri="{FF2B5EF4-FFF2-40B4-BE49-F238E27FC236}">
                <a16:creationId xmlns:a16="http://schemas.microsoft.com/office/drawing/2014/main" id="{26CAC69D-32CB-47FC-AD29-7B5DB6086B1E}"/>
              </a:ext>
            </a:extLst>
          </p:cNvPr>
          <p:cNvPicPr>
            <a:picLocks noChangeAspect="1"/>
          </p:cNvPicPr>
          <p:nvPr/>
        </p:nvPicPr>
        <p:blipFill>
          <a:blip r:embed="rId7"/>
          <a:stretch>
            <a:fillRect/>
          </a:stretch>
        </p:blipFill>
        <p:spPr>
          <a:xfrm>
            <a:off x="5505357" y="4561072"/>
            <a:ext cx="1308338" cy="457346"/>
          </a:xfrm>
          <a:prstGeom prst="rect">
            <a:avLst/>
          </a:prstGeom>
        </p:spPr>
      </p:pic>
      <p:sp>
        <p:nvSpPr>
          <p:cNvPr id="7" name="TextBox 6">
            <a:extLst>
              <a:ext uri="{FF2B5EF4-FFF2-40B4-BE49-F238E27FC236}">
                <a16:creationId xmlns:a16="http://schemas.microsoft.com/office/drawing/2014/main" id="{E9427559-FEA8-4BF8-BEBB-B914F275C515}"/>
              </a:ext>
            </a:extLst>
          </p:cNvPr>
          <p:cNvSpPr txBox="1"/>
          <p:nvPr>
            <p:custDataLst>
              <p:tags r:id="rId2"/>
            </p:custDataLst>
          </p:nvPr>
        </p:nvSpPr>
        <p:spPr>
          <a:xfrm>
            <a:off x="1300159" y="5338423"/>
            <a:ext cx="9588506" cy="830740"/>
          </a:xfrm>
          <a:prstGeom prst="rect">
            <a:avLst/>
          </a:prstGeom>
          <a:noFill/>
        </p:spPr>
        <p:txBody>
          <a:bodyPr wrap="square">
            <a:spAutoFit/>
          </a:bodyPr>
          <a:lstStyle/>
          <a:p>
            <a:r>
              <a:rPr lang="en-US" sz="2399" dirty="0">
                <a:latin typeface="Constantia" panose="02030602050306030303" pitchFamily="18" charset="0"/>
                <a:cs typeface="Calibri" panose="020F0502020204030204" pitchFamily="34" charset="0"/>
              </a:rPr>
              <a:t>Once you have gone through all documents and completed all required fields, you will be able to click the “Finish” button. </a:t>
            </a:r>
          </a:p>
        </p:txBody>
      </p:sp>
      <p:sp>
        <p:nvSpPr>
          <p:cNvPr id="8" name="Title 1">
            <a:extLst>
              <a:ext uri="{FF2B5EF4-FFF2-40B4-BE49-F238E27FC236}">
                <a16:creationId xmlns:a16="http://schemas.microsoft.com/office/drawing/2014/main" id="{A1A89C51-5BDD-44FE-89B3-1DBA71543A66}"/>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Vendor Process Completed</a:t>
            </a:r>
          </a:p>
        </p:txBody>
      </p:sp>
    </p:spTree>
    <p:custDataLst>
      <p:tags r:id="rId1"/>
    </p:custDataLst>
    <p:extLst>
      <p:ext uri="{BB962C8B-B14F-4D97-AF65-F5344CB8AC3E}">
        <p14:creationId xmlns:p14="http://schemas.microsoft.com/office/powerpoint/2010/main" val="22842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custDataLst>
              <p:tags r:id="rId2"/>
            </p:custDataLst>
          </p:nvPr>
        </p:nvSpPr>
        <p:spPr>
          <a:xfrm>
            <a:off x="1284905" y="1050595"/>
            <a:ext cx="8072712" cy="1618489"/>
          </a:xfrm>
        </p:spPr>
        <p:txBody>
          <a:bodyPr anchor="ctr">
            <a:normAutofit/>
          </a:bodyPr>
          <a:lstStyle/>
          <a:p>
            <a:pPr eaLnBrk="1" hangingPunct="1"/>
            <a:r>
              <a:rPr lang="en-US" sz="5500" b="1" dirty="0">
                <a:latin typeface="Constantia" panose="02030602050306030303" pitchFamily="18" charset="0"/>
                <a:ea typeface="Tahoma" pitchFamily="34" charset="0"/>
                <a:cs typeface="Tahoma" pitchFamily="34" charset="0"/>
              </a:rPr>
              <a:t>Free-standing Pharmacy Vendors</a:t>
            </a:r>
          </a:p>
        </p:txBody>
      </p:sp>
      <p:sp>
        <p:nvSpPr>
          <p:cNvPr id="6" name="Content Placeholder 5"/>
          <p:cNvSpPr>
            <a:spLocks noGrp="1"/>
          </p:cNvSpPr>
          <p:nvPr>
            <p:ph idx="1"/>
            <p:custDataLst>
              <p:tags r:id="rId3"/>
            </p:custDataLst>
          </p:nvPr>
        </p:nvSpPr>
        <p:spPr>
          <a:xfrm>
            <a:off x="1284905" y="3159948"/>
            <a:ext cx="8771907" cy="2669331"/>
          </a:xfrm>
        </p:spPr>
        <p:txBody>
          <a:bodyPr anchor="t">
            <a:normAutofit/>
          </a:bodyPr>
          <a:lstStyle/>
          <a:p>
            <a:pPr marL="0" indent="0">
              <a:buNone/>
            </a:pPr>
            <a:r>
              <a:rPr lang="en-US" sz="2800" dirty="0">
                <a:latin typeface="Constantia" panose="02030602050306030303" pitchFamily="18" charset="0"/>
                <a:ea typeface="Tahoma" pitchFamily="34" charset="0"/>
                <a:cs typeface="Tahoma" pitchFamily="34" charset="0"/>
              </a:rPr>
              <a:t>A Free-standing Pharmacy </a:t>
            </a:r>
          </a:p>
          <a:p>
            <a:pPr lvl="1" eaLnBrk="1" hangingPunct="1"/>
            <a:r>
              <a:rPr lang="en-US" sz="2800" dirty="0">
                <a:latin typeface="Constantia" panose="02030602050306030303" pitchFamily="18" charset="0"/>
                <a:ea typeface="Tahoma" pitchFamily="34" charset="0"/>
                <a:cs typeface="Tahoma" pitchFamily="34" charset="0"/>
              </a:rPr>
              <a:t>Pharmacy that does not operate within a retail store</a:t>
            </a:r>
          </a:p>
          <a:p>
            <a:pPr lvl="1" eaLnBrk="1" hangingPunct="1"/>
            <a:r>
              <a:rPr lang="en-US" sz="2800" dirty="0">
                <a:latin typeface="Constantia" panose="02030602050306030303" pitchFamily="18" charset="0"/>
                <a:ea typeface="Tahoma" pitchFamily="34" charset="0"/>
                <a:cs typeface="Tahoma" pitchFamily="34" charset="0"/>
              </a:rPr>
              <a:t>Individual or corporate agreement</a:t>
            </a:r>
          </a:p>
          <a:p>
            <a:pPr marL="451025" lvl="1" indent="0">
              <a:buNone/>
            </a:pPr>
            <a:endParaRPr lang="en-US" sz="2400" dirty="0">
              <a:latin typeface="Constantia" panose="02030602050306030303" pitchFamily="18" charset="0"/>
              <a:ea typeface="Tahoma" pitchFamily="34" charset="0"/>
              <a:cs typeface="Tahoma" pitchFamily="34" charset="0"/>
            </a:endParaRPr>
          </a:p>
          <a:p>
            <a:pPr lvl="1" eaLnBrk="1" hangingPunct="1"/>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825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D24D87-1300-405B-B266-D03732E6E6BF}"/>
              </a:ext>
            </a:extLst>
          </p:cNvPr>
          <p:cNvPicPr>
            <a:picLocks noChangeAspect="1"/>
          </p:cNvPicPr>
          <p:nvPr/>
        </p:nvPicPr>
        <p:blipFill>
          <a:blip r:embed="rId7"/>
          <a:stretch>
            <a:fillRect/>
          </a:stretch>
        </p:blipFill>
        <p:spPr>
          <a:xfrm>
            <a:off x="5997563" y="1958970"/>
            <a:ext cx="5580196" cy="3609035"/>
          </a:xfrm>
          <a:prstGeom prst="rect">
            <a:avLst/>
          </a:prstGeom>
        </p:spPr>
      </p:pic>
      <p:cxnSp>
        <p:nvCxnSpPr>
          <p:cNvPr id="5" name="Straight Connector 4">
            <a:extLst>
              <a:ext uri="{FF2B5EF4-FFF2-40B4-BE49-F238E27FC236}">
                <a16:creationId xmlns:a16="http://schemas.microsoft.com/office/drawing/2014/main" id="{E6214F67-A4C5-4503-AE0C-90E45EB3075D}"/>
              </a:ext>
            </a:extLst>
          </p:cNvPr>
          <p:cNvCxnSpPr>
            <a:cxnSpLocks/>
          </p:cNvCxnSpPr>
          <p:nvPr>
            <p:custDataLst>
              <p:tags r:id="rId2"/>
            </p:custDataLst>
          </p:nvPr>
        </p:nvCxnSpPr>
        <p:spPr>
          <a:xfrm>
            <a:off x="6510853" y="4191000"/>
            <a:ext cx="1774957" cy="0"/>
          </a:xfrm>
          <a:prstGeom prst="line">
            <a:avLst/>
          </a:prstGeom>
          <a:ln w="762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1A9141-934B-494A-85B3-BEEAE56B5ED3}"/>
              </a:ext>
            </a:extLst>
          </p:cNvPr>
          <p:cNvPicPr>
            <a:picLocks noChangeAspect="1"/>
          </p:cNvPicPr>
          <p:nvPr/>
        </p:nvPicPr>
        <p:blipFill>
          <a:blip r:embed="rId8"/>
          <a:stretch>
            <a:fillRect/>
          </a:stretch>
        </p:blipFill>
        <p:spPr>
          <a:xfrm>
            <a:off x="7398332" y="4491312"/>
            <a:ext cx="1122203" cy="368270"/>
          </a:xfrm>
          <a:prstGeom prst="rect">
            <a:avLst/>
          </a:prstGeom>
        </p:spPr>
      </p:pic>
      <p:sp>
        <p:nvSpPr>
          <p:cNvPr id="7" name="TextBox 6">
            <a:extLst>
              <a:ext uri="{FF2B5EF4-FFF2-40B4-BE49-F238E27FC236}">
                <a16:creationId xmlns:a16="http://schemas.microsoft.com/office/drawing/2014/main" id="{A60958ED-952E-4629-BF74-E1A6DAC6E4D9}"/>
              </a:ext>
            </a:extLst>
          </p:cNvPr>
          <p:cNvSpPr txBox="1"/>
          <p:nvPr>
            <p:custDataLst>
              <p:tags r:id="rId3"/>
            </p:custDataLst>
          </p:nvPr>
        </p:nvSpPr>
        <p:spPr>
          <a:xfrm>
            <a:off x="611064" y="1958970"/>
            <a:ext cx="4998052" cy="2984656"/>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You may see this screen upon completion</a:t>
            </a:r>
          </a:p>
          <a:p>
            <a:pPr marL="914126" lvl="1" indent="-457063">
              <a:buFont typeface="Arial" panose="020B0604020202020204" pitchFamily="34" charset="0"/>
              <a:buChar char="•"/>
            </a:pPr>
            <a:r>
              <a:rPr lang="en-US" sz="2399" dirty="0">
                <a:latin typeface="Constantia" panose="02030602050306030303" pitchFamily="18" charset="0"/>
                <a:cs typeface="Calibri" panose="020F0502020204030204" pitchFamily="34" charset="0"/>
              </a:rPr>
              <a:t>Can select “No Thanks”</a:t>
            </a:r>
          </a:p>
          <a:p>
            <a:pPr lvl="1"/>
            <a:endParaRPr lang="en-US" sz="23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All parties will receive a copy of the fully completed forms</a:t>
            </a:r>
          </a:p>
        </p:txBody>
      </p:sp>
      <p:sp>
        <p:nvSpPr>
          <p:cNvPr id="9" name="Title 1">
            <a:extLst>
              <a:ext uri="{FF2B5EF4-FFF2-40B4-BE49-F238E27FC236}">
                <a16:creationId xmlns:a16="http://schemas.microsoft.com/office/drawing/2014/main" id="{A582655A-24F0-4295-9940-D9AAE7ABFB0D}"/>
              </a:ext>
            </a:extLst>
          </p:cNvPr>
          <p:cNvSpPr>
            <a:spLocks noGrp="1"/>
          </p:cNvSpPr>
          <p:nvPr>
            <p:ph type="title"/>
            <p:custDataLst>
              <p:tags r:id="rId4"/>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Final Screen</a:t>
            </a:r>
          </a:p>
        </p:txBody>
      </p:sp>
    </p:spTree>
    <p:custDataLst>
      <p:tags r:id="rId1"/>
    </p:custDataLst>
    <p:extLst>
      <p:ext uri="{BB962C8B-B14F-4D97-AF65-F5344CB8AC3E}">
        <p14:creationId xmlns:p14="http://schemas.microsoft.com/office/powerpoint/2010/main" val="26315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custDataLst>
              <p:tags r:id="rId2"/>
            </p:custDataLst>
          </p:nvPr>
        </p:nvSpPr>
        <p:spPr>
          <a:xfrm>
            <a:off x="1075486" y="1188637"/>
            <a:ext cx="2987456" cy="4480726"/>
          </a:xfrm>
        </p:spPr>
        <p:txBody>
          <a:bodyPr>
            <a:normAutofit/>
          </a:bodyPr>
          <a:lstStyle/>
          <a:p>
            <a:pPr algn="r" eaLnBrk="1" hangingPunct="1"/>
            <a:r>
              <a:rPr lang="en-US" sz="3600" b="1">
                <a:latin typeface="Constantia" panose="02030602050306030303" pitchFamily="18" charset="0"/>
                <a:ea typeface="Tahoma" pitchFamily="34" charset="0"/>
                <a:cs typeface="Tahoma" pitchFamily="34" charset="0"/>
              </a:rPr>
              <a:t>Application (DHHS 3282)</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idx="1"/>
            <p:custDataLst>
              <p:tags r:id="rId3"/>
            </p:custDataLst>
          </p:nvPr>
        </p:nvSpPr>
        <p:spPr>
          <a:xfrm>
            <a:off x="5254574" y="1172140"/>
            <a:ext cx="5488714" cy="5291396"/>
          </a:xfrm>
        </p:spPr>
        <p:txBody>
          <a:bodyPr anchor="ctr">
            <a:normAutofit/>
          </a:bodyPr>
          <a:lstStyle/>
          <a:p>
            <a:pPr eaLnBrk="1" hangingPunct="1"/>
            <a:r>
              <a:rPr lang="en-US" sz="3200" dirty="0">
                <a:latin typeface="Constantia" panose="02030602050306030303" pitchFamily="18" charset="0"/>
                <a:ea typeface="Tahoma" pitchFamily="34" charset="0"/>
                <a:cs typeface="Tahoma" pitchFamily="34" charset="0"/>
              </a:rPr>
              <a:t>All vendor applicants must complete an application </a:t>
            </a:r>
          </a:p>
          <a:p>
            <a:pPr eaLnBrk="1" hangingPunct="1"/>
            <a:r>
              <a:rPr lang="en-US" sz="3200" dirty="0">
                <a:latin typeface="Constantia" panose="02030602050306030303" pitchFamily="18" charset="0"/>
                <a:ea typeface="Tahoma" pitchFamily="34" charset="0"/>
                <a:cs typeface="Tahoma" pitchFamily="34" charset="0"/>
              </a:rPr>
              <a:t>The pharmacy owner or officer should complete and sign</a:t>
            </a:r>
          </a:p>
          <a:p>
            <a:pPr eaLnBrk="1" hangingPunct="1"/>
            <a:r>
              <a:rPr lang="en-US" sz="3200" dirty="0">
                <a:latin typeface="Constantia" panose="02030602050306030303" pitchFamily="18" charset="0"/>
                <a:ea typeface="Tahoma" pitchFamily="34" charset="0"/>
                <a:cs typeface="Tahoma" pitchFamily="34" charset="0"/>
              </a:rPr>
              <a:t>Do not leave blanks</a:t>
            </a:r>
          </a:p>
          <a:p>
            <a:pPr eaLnBrk="1" hangingPunct="1"/>
            <a:r>
              <a:rPr lang="en-US" sz="3200" dirty="0">
                <a:latin typeface="Constantia" panose="02030602050306030303" pitchFamily="18" charset="0"/>
                <a:ea typeface="Tahoma" pitchFamily="34" charset="0"/>
                <a:cs typeface="Tahoma" pitchFamily="34" charset="0"/>
              </a:rPr>
              <a:t>Do not type “same as above” </a:t>
            </a:r>
          </a:p>
          <a:p>
            <a:pPr lvl="1"/>
            <a:r>
              <a:rPr lang="en-US" sz="3200" dirty="0">
                <a:latin typeface="Constantia" panose="02030602050306030303" pitchFamily="18" charset="0"/>
                <a:ea typeface="Tahoma" pitchFamily="34" charset="0"/>
                <a:cs typeface="Tahoma" pitchFamily="34" charset="0"/>
              </a:rPr>
              <a:t>All required fields must be completed to move forward in DocuSign</a:t>
            </a:r>
          </a:p>
          <a:p>
            <a:pPr lvl="1"/>
            <a:endParaRPr lang="en-US" sz="2800" dirty="0">
              <a:latin typeface="Constantia" panose="02030602050306030303" pitchFamily="18" charset="0"/>
              <a:ea typeface="Tahoma" pitchFamily="34" charset="0"/>
              <a:cs typeface="Tahoma" pitchFamily="34" charset="0"/>
            </a:endParaRPr>
          </a:p>
          <a:p>
            <a:pPr marL="274238" lvl="1" indent="0" eaLnBrk="1" hangingPunct="1">
              <a:buClr>
                <a:srgbClr val="7030A0"/>
              </a:buClr>
              <a:buNone/>
            </a:pPr>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122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2"/>
            </p:custDataLst>
          </p:nvPr>
        </p:nvSpPr>
        <p:spPr>
          <a:xfrm>
            <a:off x="1598612" y="427038"/>
            <a:ext cx="7790688" cy="868362"/>
          </a:xfrm>
        </p:spPr>
        <p:txBody>
          <a:bodyPr anchor="b">
            <a:normAutofit/>
          </a:bodyPr>
          <a:lstStyle/>
          <a:p>
            <a:pPr eaLnBrk="1" hangingPunct="1"/>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7763" name="Rectangle 3"/>
          <p:cNvSpPr>
            <a:spLocks noGrp="1" noChangeArrowheads="1"/>
          </p:cNvSpPr>
          <p:nvPr>
            <p:ph idx="1"/>
            <p:custDataLst>
              <p:tags r:id="rId3"/>
            </p:custDataLst>
          </p:nvPr>
        </p:nvSpPr>
        <p:spPr>
          <a:xfrm>
            <a:off x="608012" y="1447800"/>
            <a:ext cx="7790688" cy="5135562"/>
          </a:xfrm>
        </p:spPr>
        <p:txBody>
          <a:bodyPr>
            <a:normAutofit fontScale="92500" lnSpcReduction="20000"/>
          </a:bodyPr>
          <a:lstStyle/>
          <a:p>
            <a:pPr eaLnBrk="1" hangingPunct="1"/>
            <a:r>
              <a:rPr lang="en-US" sz="2600" b="1" dirty="0">
                <a:solidFill>
                  <a:schemeClr val="tx1"/>
                </a:solidFill>
                <a:latin typeface="Constantia" panose="02030602050306030303" pitchFamily="18" charset="0"/>
                <a:ea typeface="Tahoma" pitchFamily="34" charset="0"/>
                <a:cs typeface="Tahoma" pitchFamily="34" charset="0"/>
              </a:rPr>
              <a:t>Questions #1-2</a:t>
            </a:r>
            <a:r>
              <a:rPr lang="en-US" sz="3000" dirty="0">
                <a:solidFill>
                  <a:schemeClr val="tx1"/>
                </a:solidFill>
                <a:latin typeface="Constantia" panose="02030602050306030303" pitchFamily="18" charset="0"/>
                <a:ea typeface="Tahoma" pitchFamily="34" charset="0"/>
                <a:cs typeface="Tahoma" pitchFamily="34" charset="0"/>
              </a:rPr>
              <a:t> </a:t>
            </a:r>
          </a:p>
          <a:p>
            <a:pPr lvl="1"/>
            <a:r>
              <a:rPr lang="en-US" sz="2600" dirty="0">
                <a:solidFill>
                  <a:schemeClr val="tx1"/>
                </a:solidFill>
                <a:latin typeface="Constantia" panose="02030602050306030303" pitchFamily="18" charset="0"/>
                <a:ea typeface="Tahoma" pitchFamily="34" charset="0"/>
                <a:cs typeface="Tahoma" pitchFamily="34" charset="0"/>
              </a:rPr>
              <a:t>pharmacy address information</a:t>
            </a:r>
          </a:p>
          <a:p>
            <a:r>
              <a:rPr lang="en-US" sz="2600" b="1" dirty="0">
                <a:solidFill>
                  <a:schemeClr val="tx1"/>
                </a:solidFill>
                <a:latin typeface="Constantia" panose="02030602050306030303" pitchFamily="18" charset="0"/>
                <a:ea typeface="Tahoma" pitchFamily="34" charset="0"/>
                <a:cs typeface="Tahoma" pitchFamily="34" charset="0"/>
              </a:rPr>
              <a:t>Questions #3-4</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Needed for future notifications</a:t>
            </a:r>
          </a:p>
          <a:p>
            <a:r>
              <a:rPr lang="en-US" sz="2600" b="1" dirty="0">
                <a:solidFill>
                  <a:schemeClr val="tx1"/>
                </a:solidFill>
                <a:latin typeface="Constantia" panose="02030602050306030303" pitchFamily="18" charset="0"/>
                <a:ea typeface="Tahoma" pitchFamily="34" charset="0"/>
                <a:cs typeface="Tahoma" pitchFamily="34" charset="0"/>
              </a:rPr>
              <a:t>Question #5</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SNAP – (Not applicable for Free-standing pharmacies)</a:t>
            </a:r>
          </a:p>
          <a:p>
            <a:r>
              <a:rPr lang="en-US" sz="2600" b="1" dirty="0">
                <a:solidFill>
                  <a:schemeClr val="tx1"/>
                </a:solidFill>
                <a:latin typeface="Constantia" panose="02030602050306030303" pitchFamily="18" charset="0"/>
                <a:ea typeface="Tahoma" pitchFamily="34" charset="0"/>
                <a:cs typeface="Tahoma" pitchFamily="34" charset="0"/>
              </a:rPr>
              <a:t>Question #6</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Provide pharmacy’s Federal Tax ID number</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#7 - check only one!</a:t>
            </a:r>
          </a:p>
          <a:p>
            <a:pPr>
              <a:lnSpc>
                <a:spcPct val="90000"/>
              </a:lnSpc>
              <a:buNone/>
            </a:pPr>
            <a:r>
              <a:rPr lang="en-US" sz="2600" dirty="0">
                <a:solidFill>
                  <a:schemeClr val="tx1"/>
                </a:solidFill>
                <a:latin typeface="Constantia" panose="02030602050306030303" pitchFamily="18" charset="0"/>
                <a:ea typeface="Tahoma" pitchFamily="34" charset="0"/>
                <a:cs typeface="Tahoma" pitchFamily="34" charset="0"/>
              </a:rPr>
              <a:t>	See instructions for definitions:</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Retail Large Chain</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Independent/Convenience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Free-standing Pharmacy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Commissary (Military Based Stores)</a:t>
            </a:r>
          </a:p>
          <a:p>
            <a:pPr lvl="1">
              <a:buClr>
                <a:srgbClr val="7030A0"/>
              </a:buClr>
            </a:pPr>
            <a:endParaRPr lang="en-US" sz="1900" dirty="0">
              <a:solidFill>
                <a:schemeClr val="tx1"/>
              </a:solidFill>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p:txBody>
      </p:sp>
      <p:grpSp>
        <p:nvGrpSpPr>
          <p:cNvPr id="9" name="Group 8">
            <a:extLst>
              <a:ext uri="{FF2B5EF4-FFF2-40B4-BE49-F238E27FC236}">
                <a16:creationId xmlns:a16="http://schemas.microsoft.com/office/drawing/2014/main" id="{9C8A3F1E-31D6-4338-9F4D-9D2438EB428D}"/>
              </a:ext>
            </a:extLst>
          </p:cNvPr>
          <p:cNvGrpSpPr>
            <a:grpSpLocks noChangeAspect="1"/>
          </p:cNvGrpSpPr>
          <p:nvPr/>
        </p:nvGrpSpPr>
        <p:grpSpPr bwMode="auto">
          <a:xfrm>
            <a:off x="7996966" y="1301012"/>
            <a:ext cx="3844377" cy="5282350"/>
            <a:chOff x="2267" y="0"/>
            <a:chExt cx="3144" cy="4320"/>
          </a:xfrm>
        </p:grpSpPr>
        <p:sp>
          <p:nvSpPr>
            <p:cNvPr id="10" name="AutoShape 3">
              <a:extLst>
                <a:ext uri="{FF2B5EF4-FFF2-40B4-BE49-F238E27FC236}">
                  <a16:creationId xmlns:a16="http://schemas.microsoft.com/office/drawing/2014/main" id="{97C189A3-D969-454B-84C5-93A30191833D}"/>
                </a:ext>
              </a:extLst>
            </p:cNvPr>
            <p:cNvSpPr>
              <a:spLocks noChangeAspect="1" noChangeArrowheads="1" noTextEdit="1"/>
            </p:cNvSpPr>
            <p:nvPr/>
          </p:nvSpPr>
          <p:spPr bwMode="auto">
            <a:xfrm>
              <a:off x="2267" y="0"/>
              <a:ext cx="314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5">
              <a:extLst>
                <a:ext uri="{FF2B5EF4-FFF2-40B4-BE49-F238E27FC236}">
                  <a16:creationId xmlns:a16="http://schemas.microsoft.com/office/drawing/2014/main" id="{999BFC34-9A9D-4C19-AB4A-206F41A688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 y="0"/>
              <a:ext cx="3146"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7CBE3CF2-2704-454D-85AD-D4BEA8AEC240}"/>
              </a:ext>
            </a:extLst>
          </p:cNvPr>
          <p:cNvSpPr/>
          <p:nvPr>
            <p:custDataLst>
              <p:tags r:id="rId4"/>
            </p:custDataLst>
          </p:nvPr>
        </p:nvSpPr>
        <p:spPr>
          <a:xfrm>
            <a:off x="7898631" y="1937714"/>
            <a:ext cx="4041046" cy="2041395"/>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472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598612" y="301738"/>
            <a:ext cx="7790688" cy="7921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9810" name="Rectangle 2"/>
          <p:cNvSpPr>
            <a:spLocks noGrp="1" noChangeArrowheads="1"/>
          </p:cNvSpPr>
          <p:nvPr>
            <p:ph idx="1"/>
            <p:custDataLst>
              <p:tags r:id="rId3"/>
            </p:custDataLst>
          </p:nvPr>
        </p:nvSpPr>
        <p:spPr>
          <a:xfrm>
            <a:off x="455612" y="1219200"/>
            <a:ext cx="7997312" cy="5227638"/>
          </a:xfrm>
        </p:spPr>
        <p:txBody>
          <a:bodyPr>
            <a:normAutofit fontScale="85000" lnSpcReduction="20000"/>
          </a:bodyPr>
          <a:lstStyle/>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#8 - check only one!</a:t>
            </a:r>
            <a:r>
              <a:rPr lang="en-US" sz="2200" dirty="0">
                <a:solidFill>
                  <a:schemeClr val="tx1"/>
                </a:solidFill>
                <a:latin typeface="Constantia" panose="02030602050306030303" pitchFamily="18" charset="0"/>
                <a:ea typeface="Tahoma" pitchFamily="34" charset="0"/>
                <a:cs typeface="Tahoma" pitchFamily="34" charset="0"/>
              </a:rPr>
              <a:t>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Individual</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Limited 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Corporation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LLC</a:t>
            </a:r>
            <a:endParaRPr lang="en-US" sz="2200" b="1" dirty="0">
              <a:solidFill>
                <a:schemeClr val="tx1"/>
              </a:solidFill>
              <a:latin typeface="Constantia" panose="02030602050306030303" pitchFamily="18" charset="0"/>
              <a:ea typeface="Tahoma" pitchFamily="34" charset="0"/>
              <a:cs typeface="Tahoma" pitchFamily="34" charset="0"/>
            </a:endParaRP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#9</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Since business hours are a selection criteria, please be accurate and indicate AM/PM</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#10-11</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Annual SNAP &amp; Food Sales – Projected for new pharmacies</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#12</a:t>
            </a:r>
            <a:r>
              <a:rPr lang="en-US" sz="2200" b="1" dirty="0">
                <a:solidFill>
                  <a:schemeClr val="tx1"/>
                </a:solidFill>
                <a:latin typeface="Constantia" panose="02030602050306030303" pitchFamily="18" charset="0"/>
                <a:ea typeface="Tahoma" pitchFamily="34" charset="0"/>
                <a:cs typeface="Tahoma" pitchFamily="34" charset="0"/>
              </a:rPr>
              <a:t>- </a:t>
            </a:r>
            <a:r>
              <a:rPr lang="en-US" sz="2200" dirty="0">
                <a:solidFill>
                  <a:schemeClr val="tx1"/>
                </a:solidFill>
                <a:latin typeface="Constantia" panose="02030602050306030303" pitchFamily="18" charset="0"/>
                <a:ea typeface="Tahoma" pitchFamily="34" charset="0"/>
                <a:cs typeface="Tahoma" pitchFamily="34" charset="0"/>
              </a:rPr>
              <a:t>Important! May determine peer group</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Total Number of registers in pharmacy - not number in use                 (including U-Scans)</a:t>
            </a:r>
            <a:endParaRPr lang="en-US" sz="1900" dirty="0">
              <a:solidFill>
                <a:schemeClr val="tx1"/>
              </a:solidFill>
              <a:latin typeface="Constantia" panose="02030602050306030303" pitchFamily="18" charset="0"/>
              <a:ea typeface="Tahoma" pitchFamily="34" charset="0"/>
              <a:cs typeface="Tahoma" pitchFamily="34" charset="0"/>
            </a:endParaRP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registers with scanning devices</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scanners that identify WIC approved foods</a:t>
            </a:r>
          </a:p>
          <a:p>
            <a:r>
              <a:rPr lang="en-US" sz="2600" b="1" dirty="0">
                <a:solidFill>
                  <a:schemeClr val="tx1"/>
                </a:solidFill>
                <a:latin typeface="Constantia" panose="02030602050306030303" pitchFamily="18" charset="0"/>
                <a:ea typeface="Tahoma" pitchFamily="34" charset="0"/>
                <a:cs typeface="Tahoma" pitchFamily="34" charset="0"/>
              </a:rPr>
              <a:t>Question #13</a:t>
            </a:r>
          </a:p>
          <a:p>
            <a:pPr lvl="1"/>
            <a:r>
              <a:rPr lang="en-US" sz="2200" dirty="0">
                <a:solidFill>
                  <a:schemeClr val="tx1"/>
                </a:solidFill>
                <a:latin typeface="Constantia" panose="02030602050306030303" pitchFamily="18" charset="0"/>
                <a:ea typeface="Tahoma" pitchFamily="34" charset="0"/>
                <a:cs typeface="Tahoma" pitchFamily="34" charset="0"/>
              </a:rPr>
              <a:t>eWIC capable</a:t>
            </a:r>
          </a:p>
          <a:p>
            <a:pPr lvl="1">
              <a:lnSpc>
                <a:spcPct val="90000"/>
              </a:lnSpc>
              <a:buClr>
                <a:srgbClr val="7030A0"/>
              </a:buClr>
            </a:pPr>
            <a:endParaRPr lang="en-US" sz="1900" dirty="0">
              <a:solidFill>
                <a:schemeClr val="tx1"/>
              </a:solidFill>
              <a:latin typeface="Constantia" panose="02030602050306030303" pitchFamily="18" charset="0"/>
              <a:ea typeface="Tahoma" pitchFamily="34" charset="0"/>
              <a:cs typeface="Tahoma" pitchFamily="34" charset="0"/>
            </a:endParaRPr>
          </a:p>
          <a:p>
            <a:pPr>
              <a:lnSpc>
                <a:spcPct val="90000"/>
              </a:lnSpc>
            </a:pPr>
            <a:endParaRPr lang="en-US" sz="1900" dirty="0">
              <a:latin typeface="Constantia" panose="02030602050306030303" pitchFamily="18" charset="0"/>
              <a:ea typeface="Tahoma" pitchFamily="34" charset="0"/>
              <a:cs typeface="Tahoma" pitchFamily="34" charset="0"/>
            </a:endParaRPr>
          </a:p>
        </p:txBody>
      </p:sp>
      <p:grpSp>
        <p:nvGrpSpPr>
          <p:cNvPr id="5" name="Group 4">
            <a:extLst>
              <a:ext uri="{FF2B5EF4-FFF2-40B4-BE49-F238E27FC236}">
                <a16:creationId xmlns:a16="http://schemas.microsoft.com/office/drawing/2014/main" id="{70C0048D-6948-4663-8A29-0FF58A07465A}"/>
              </a:ext>
            </a:extLst>
          </p:cNvPr>
          <p:cNvGrpSpPr>
            <a:grpSpLocks noChangeAspect="1"/>
          </p:cNvGrpSpPr>
          <p:nvPr/>
        </p:nvGrpSpPr>
        <p:grpSpPr bwMode="auto">
          <a:xfrm>
            <a:off x="7999412" y="1074261"/>
            <a:ext cx="3844377" cy="5282350"/>
            <a:chOff x="2267" y="0"/>
            <a:chExt cx="3144" cy="4320"/>
          </a:xfrm>
        </p:grpSpPr>
        <p:sp>
          <p:nvSpPr>
            <p:cNvPr id="10" name="AutoShape 3">
              <a:extLst>
                <a:ext uri="{FF2B5EF4-FFF2-40B4-BE49-F238E27FC236}">
                  <a16:creationId xmlns:a16="http://schemas.microsoft.com/office/drawing/2014/main" id="{C794DFAF-32CA-4466-913F-7B278F787FE6}"/>
                </a:ext>
              </a:extLst>
            </p:cNvPr>
            <p:cNvSpPr>
              <a:spLocks noChangeAspect="1" noChangeArrowheads="1" noTextEdit="1"/>
            </p:cNvSpPr>
            <p:nvPr/>
          </p:nvSpPr>
          <p:spPr bwMode="auto">
            <a:xfrm>
              <a:off x="2267" y="0"/>
              <a:ext cx="314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a:extLst>
                <a:ext uri="{FF2B5EF4-FFF2-40B4-BE49-F238E27FC236}">
                  <a16:creationId xmlns:a16="http://schemas.microsoft.com/office/drawing/2014/main" id="{21FABEFA-60F5-460F-8A98-2593D4B789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 y="0"/>
              <a:ext cx="3146"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8BC1FA5-9838-4222-AE7D-0AD654D52810}"/>
              </a:ext>
            </a:extLst>
          </p:cNvPr>
          <p:cNvSpPr/>
          <p:nvPr>
            <p:custDataLst>
              <p:tags r:id="rId4"/>
            </p:custDataLst>
          </p:nvPr>
        </p:nvSpPr>
        <p:spPr>
          <a:xfrm>
            <a:off x="7921543" y="3581400"/>
            <a:ext cx="4000113" cy="25146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947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custDataLst>
              <p:tags r:id="rId2"/>
            </p:custDataLst>
          </p:nvPr>
        </p:nvSpPr>
        <p:spPr>
          <a:xfrm>
            <a:off x="394701" y="1447800"/>
            <a:ext cx="7239000" cy="4854714"/>
          </a:xfrm>
        </p:spPr>
        <p:txBody>
          <a:bodyPr>
            <a:normAutofit/>
          </a:bodyPr>
          <a:lstStyle/>
          <a:p>
            <a:r>
              <a:rPr lang="en-US" sz="2800" b="1" dirty="0">
                <a:solidFill>
                  <a:schemeClr val="tx1"/>
                </a:solidFill>
                <a:latin typeface="Constantia" panose="02030602050306030303" pitchFamily="18" charset="0"/>
                <a:ea typeface="Tahoma" pitchFamily="34" charset="0"/>
                <a:cs typeface="Tahoma" pitchFamily="34" charset="0"/>
              </a:rPr>
              <a:t>Question #14-15</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Infant formula source</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Food suppliers</a:t>
            </a:r>
            <a:endParaRPr lang="en-US" sz="2800" b="1" dirty="0">
              <a:solidFill>
                <a:schemeClr val="tx1"/>
              </a:solidFill>
              <a:latin typeface="Constantia" panose="02030602050306030303" pitchFamily="18" charset="0"/>
              <a:ea typeface="Tahoma" pitchFamily="34" charset="0"/>
              <a:cs typeface="Tahoma" pitchFamily="34" charset="0"/>
            </a:endParaRPr>
          </a:p>
          <a:p>
            <a:r>
              <a:rPr lang="en-US" sz="2800" b="1" dirty="0">
                <a:solidFill>
                  <a:schemeClr val="tx1"/>
                </a:solidFill>
                <a:latin typeface="Constantia" panose="02030602050306030303" pitchFamily="18" charset="0"/>
                <a:ea typeface="Tahoma" pitchFamily="34" charset="0"/>
                <a:cs typeface="Tahoma" pitchFamily="34" charset="0"/>
              </a:rPr>
              <a:t>Question #16-17</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More than fifty percent of pharmacies annual revenue from WIC?</a:t>
            </a:r>
          </a:p>
          <a:p>
            <a:r>
              <a:rPr lang="en-US" sz="2800" b="1" dirty="0">
                <a:solidFill>
                  <a:schemeClr val="tx1"/>
                </a:solidFill>
                <a:latin typeface="Constantia" panose="02030602050306030303" pitchFamily="18" charset="0"/>
                <a:ea typeface="Tahoma" pitchFamily="34" charset="0"/>
                <a:cs typeface="Tahoma" pitchFamily="34" charset="0"/>
              </a:rPr>
              <a:t>Question #18</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Percentage of business expected to be WIC, SNAP, cash, and credit/debit card (no decimals)</a:t>
            </a:r>
          </a:p>
          <a:p>
            <a:r>
              <a:rPr lang="en-US" sz="2800" b="1" dirty="0">
                <a:solidFill>
                  <a:schemeClr val="tx1"/>
                </a:solidFill>
                <a:latin typeface="Constantia" panose="02030602050306030303" pitchFamily="18" charset="0"/>
                <a:ea typeface="Tahoma" pitchFamily="34" charset="0"/>
                <a:cs typeface="Tahoma" pitchFamily="34" charset="0"/>
              </a:rPr>
              <a:t>Question #19</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WIC authorization required?</a:t>
            </a:r>
          </a:p>
          <a:p>
            <a:pPr lvl="1">
              <a:buClr>
                <a:srgbClr val="7030A0"/>
              </a:buClr>
            </a:pPr>
            <a:endParaRPr lang="en-US" sz="2000" dirty="0">
              <a:latin typeface="Constantia" panose="02030602050306030303" pitchFamily="18" charset="0"/>
              <a:ea typeface="Tahoma" pitchFamily="34" charset="0"/>
              <a:cs typeface="Tahoma" pitchFamily="34" charset="0"/>
            </a:endParaRPr>
          </a:p>
        </p:txBody>
      </p:sp>
      <p:sp>
        <p:nvSpPr>
          <p:cNvPr id="118787" name="Rectangle 3"/>
          <p:cNvSpPr>
            <a:spLocks noChangeArrowheads="1"/>
          </p:cNvSpPr>
          <p:nvPr>
            <p:custDataLst>
              <p:tags r:id="rId3"/>
            </p:custDataLst>
          </p:nvPr>
        </p:nvSpPr>
        <p:spPr bwMode="auto">
          <a:xfrm>
            <a:off x="-8676" y="375977"/>
            <a:ext cx="8839200" cy="769441"/>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Application (DHHS 3282)</a:t>
            </a:r>
          </a:p>
        </p:txBody>
      </p:sp>
      <p:pic>
        <p:nvPicPr>
          <p:cNvPr id="2" name="Picture 1">
            <a:extLst>
              <a:ext uri="{FF2B5EF4-FFF2-40B4-BE49-F238E27FC236}">
                <a16:creationId xmlns:a16="http://schemas.microsoft.com/office/drawing/2014/main" id="{5A97D58A-6C3A-457D-86D8-D510821E4093}"/>
              </a:ext>
            </a:extLst>
          </p:cNvPr>
          <p:cNvPicPr>
            <a:picLocks noChangeAspect="1"/>
          </p:cNvPicPr>
          <p:nvPr/>
        </p:nvPicPr>
        <p:blipFill>
          <a:blip r:embed="rId7"/>
          <a:stretch>
            <a:fillRect/>
          </a:stretch>
        </p:blipFill>
        <p:spPr>
          <a:xfrm>
            <a:off x="7845306" y="760697"/>
            <a:ext cx="4194412" cy="5590517"/>
          </a:xfrm>
          <a:prstGeom prst="rect">
            <a:avLst/>
          </a:prstGeom>
        </p:spPr>
      </p:pic>
      <p:sp>
        <p:nvSpPr>
          <p:cNvPr id="8" name="Rectangle 7">
            <a:extLst>
              <a:ext uri="{FF2B5EF4-FFF2-40B4-BE49-F238E27FC236}">
                <a16:creationId xmlns:a16="http://schemas.microsoft.com/office/drawing/2014/main" id="{86E4CE01-8445-4116-8EB7-106AB30150A3}"/>
              </a:ext>
            </a:extLst>
          </p:cNvPr>
          <p:cNvSpPr/>
          <p:nvPr>
            <p:custDataLst>
              <p:tags r:id="rId4"/>
            </p:custDataLst>
          </p:nvPr>
        </p:nvSpPr>
        <p:spPr>
          <a:xfrm>
            <a:off x="7751022" y="1145418"/>
            <a:ext cx="4382980" cy="1494152"/>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097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5212" y="533400"/>
            <a:ext cx="7498080" cy="9445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4" name="Content Placeholder 3"/>
          <p:cNvSpPr>
            <a:spLocks noGrp="1"/>
          </p:cNvSpPr>
          <p:nvPr>
            <p:ph idx="1"/>
            <p:custDataLst>
              <p:tags r:id="rId3"/>
            </p:custDataLst>
          </p:nvPr>
        </p:nvSpPr>
        <p:spPr>
          <a:xfrm>
            <a:off x="613301" y="1739861"/>
            <a:ext cx="7309911" cy="4937919"/>
          </a:xfrm>
        </p:spPr>
        <p:txBody>
          <a:bodyPr>
            <a:normAutofit/>
          </a:bodyPr>
          <a:lstStyle/>
          <a:p>
            <a:r>
              <a:rPr lang="en-US" sz="2800" b="1" dirty="0">
                <a:solidFill>
                  <a:schemeClr val="tx1"/>
                </a:solidFill>
                <a:latin typeface="Constantia" panose="02030602050306030303" pitchFamily="18" charset="0"/>
                <a:ea typeface="Tahoma" pitchFamily="34" charset="0"/>
                <a:cs typeface="Tahoma" pitchFamily="34" charset="0"/>
              </a:rPr>
              <a:t>Question #20-21</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Inventory invoices</a:t>
            </a:r>
          </a:p>
          <a:p>
            <a:r>
              <a:rPr lang="en-US" sz="2800" b="1" dirty="0">
                <a:solidFill>
                  <a:schemeClr val="tx1"/>
                </a:solidFill>
                <a:latin typeface="Constantia" panose="02030602050306030303" pitchFamily="18" charset="0"/>
                <a:ea typeface="Tahoma" pitchFamily="34" charset="0"/>
                <a:cs typeface="Tahoma" pitchFamily="34" charset="0"/>
              </a:rPr>
              <a:t>Question #22</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Required minimum inventory-not applicable</a:t>
            </a:r>
          </a:p>
          <a:p>
            <a:r>
              <a:rPr lang="en-US" sz="2800" b="1" dirty="0">
                <a:solidFill>
                  <a:schemeClr val="tx1"/>
                </a:solidFill>
                <a:latin typeface="Constantia" panose="02030602050306030303" pitchFamily="18" charset="0"/>
                <a:ea typeface="Tahoma" pitchFamily="34" charset="0"/>
                <a:cs typeface="Tahoma" pitchFamily="34" charset="0"/>
              </a:rPr>
              <a:t>Question #23</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Check all boxes that apply</a:t>
            </a:r>
          </a:p>
          <a:p>
            <a:r>
              <a:rPr lang="en-US" sz="2800" b="1" dirty="0">
                <a:solidFill>
                  <a:schemeClr val="tx1"/>
                </a:solidFill>
                <a:latin typeface="Constantia" panose="02030602050306030303" pitchFamily="18" charset="0"/>
                <a:ea typeface="Tahoma" pitchFamily="34" charset="0"/>
                <a:cs typeface="Tahoma" pitchFamily="34" charset="0"/>
              </a:rPr>
              <a:t>Question #24-25</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Manager’s full name</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Indicate if manager is primary contact for the pharmacy</a:t>
            </a:r>
          </a:p>
          <a:p>
            <a:pPr marL="402336"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marL="274320"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lvl="1">
              <a:buClr>
                <a:srgbClr val="7030A0"/>
              </a:buClr>
            </a:pPr>
            <a:endParaRPr lang="en-US" sz="2000" dirty="0">
              <a:latin typeface="Constantia" panose="02030602050306030303" pitchFamily="18" charset="0"/>
              <a:ea typeface="Tahoma" pitchFamily="34" charset="0"/>
              <a:cs typeface="Tahoma" pitchFamily="34" charset="0"/>
            </a:endParaRPr>
          </a:p>
          <a:p>
            <a:pPr marL="0" indent="0">
              <a:buNone/>
            </a:pPr>
            <a:endParaRPr lang="en-US" dirty="0"/>
          </a:p>
        </p:txBody>
      </p:sp>
      <p:grpSp>
        <p:nvGrpSpPr>
          <p:cNvPr id="6" name="Group 4">
            <a:extLst>
              <a:ext uri="{FF2B5EF4-FFF2-40B4-BE49-F238E27FC236}">
                <a16:creationId xmlns:a16="http://schemas.microsoft.com/office/drawing/2014/main" id="{5B356673-18C3-4FF5-875A-488A6D7B51DC}"/>
              </a:ext>
            </a:extLst>
          </p:cNvPr>
          <p:cNvGrpSpPr>
            <a:grpSpLocks noChangeAspect="1"/>
          </p:cNvGrpSpPr>
          <p:nvPr/>
        </p:nvGrpSpPr>
        <p:grpSpPr bwMode="auto">
          <a:xfrm>
            <a:off x="7846598" y="750216"/>
            <a:ext cx="4166799" cy="5562600"/>
            <a:chOff x="2221" y="0"/>
            <a:chExt cx="3236" cy="4320"/>
          </a:xfrm>
        </p:grpSpPr>
        <p:sp>
          <p:nvSpPr>
            <p:cNvPr id="8" name="AutoShape 3">
              <a:extLst>
                <a:ext uri="{FF2B5EF4-FFF2-40B4-BE49-F238E27FC236}">
                  <a16:creationId xmlns:a16="http://schemas.microsoft.com/office/drawing/2014/main" id="{D702E5B8-880A-4691-AF0C-6C5C41721B5B}"/>
                </a:ext>
              </a:extLst>
            </p:cNvPr>
            <p:cNvSpPr>
              <a:spLocks noChangeAspect="1" noChangeArrowheads="1" noTextEdit="1"/>
            </p:cNvSpPr>
            <p:nvPr/>
          </p:nvSpPr>
          <p:spPr bwMode="auto">
            <a:xfrm>
              <a:off x="2221" y="0"/>
              <a:ext cx="323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a:extLst>
                <a:ext uri="{FF2B5EF4-FFF2-40B4-BE49-F238E27FC236}">
                  <a16:creationId xmlns:a16="http://schemas.microsoft.com/office/drawing/2014/main" id="{60CF2B56-6124-4DE4-95A5-414C339704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1" y="0"/>
              <a:ext cx="323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B05C6FF2-AAFB-4C25-A740-D21E1D8B5FB0}"/>
              </a:ext>
            </a:extLst>
          </p:cNvPr>
          <p:cNvSpPr/>
          <p:nvPr>
            <p:custDataLst>
              <p:tags r:id="rId4"/>
            </p:custDataLst>
          </p:nvPr>
        </p:nvSpPr>
        <p:spPr>
          <a:xfrm>
            <a:off x="7741437" y="2438400"/>
            <a:ext cx="4377123" cy="15240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421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1A94C70F-8F48-4D60-851A-736A1ABBAB3D}"/>
              </a:ext>
            </a:extLst>
          </p:cNvPr>
          <p:cNvGrpSpPr>
            <a:grpSpLocks noChangeAspect="1"/>
          </p:cNvGrpSpPr>
          <p:nvPr/>
        </p:nvGrpSpPr>
        <p:grpSpPr bwMode="auto">
          <a:xfrm>
            <a:off x="5924127" y="3110947"/>
            <a:ext cx="5749925" cy="3554413"/>
            <a:chOff x="3606" y="1974"/>
            <a:chExt cx="3622" cy="2239"/>
          </a:xfrm>
        </p:grpSpPr>
        <p:sp>
          <p:nvSpPr>
            <p:cNvPr id="7" name="AutoShape 7">
              <a:extLst>
                <a:ext uri="{FF2B5EF4-FFF2-40B4-BE49-F238E27FC236}">
                  <a16:creationId xmlns:a16="http://schemas.microsoft.com/office/drawing/2014/main" id="{9FFFDF16-7711-412E-A9EE-A995C548E1FE}"/>
                </a:ext>
              </a:extLst>
            </p:cNvPr>
            <p:cNvSpPr>
              <a:spLocks noChangeAspect="1" noTextEdit="1"/>
            </p:cNvSpPr>
            <p:nvPr>
              <p:custDataLst>
                <p:tags r:id="rId6"/>
              </p:custDataLst>
            </p:nvPr>
          </p:nvSpPr>
          <p:spPr bwMode="auto">
            <a:xfrm>
              <a:off x="3606" y="1974"/>
              <a:ext cx="3622" cy="2239"/>
            </a:xfrm>
            <a:prstGeom prst="rect">
              <a:avLst/>
            </a:prstGeom>
            <a:noFill/>
            <a:ln w="19050"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201" name="Picture 9">
              <a:extLst>
                <a:ext uri="{FF2B5EF4-FFF2-40B4-BE49-F238E27FC236}">
                  <a16:creationId xmlns:a16="http://schemas.microsoft.com/office/drawing/2014/main" id="{42BB700C-F8D7-46D3-A9B3-C38C703EC3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6" y="1974"/>
              <a:ext cx="3624" cy="2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custDataLst>
              <p:tags r:id="rId2"/>
            </p:custDataLst>
          </p:nvPr>
        </p:nvSpPr>
        <p:spPr>
          <a:xfrm>
            <a:off x="429037" y="406723"/>
            <a:ext cx="8909366" cy="1280890"/>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3" name="Content Placeholder 2"/>
          <p:cNvSpPr>
            <a:spLocks noGrp="1"/>
          </p:cNvSpPr>
          <p:nvPr>
            <p:ph idx="1"/>
            <p:custDataLst>
              <p:tags r:id="rId3"/>
            </p:custDataLst>
          </p:nvPr>
        </p:nvSpPr>
        <p:spPr>
          <a:xfrm>
            <a:off x="514756" y="1748222"/>
            <a:ext cx="5206594" cy="4267200"/>
          </a:xfrm>
        </p:spPr>
        <p:txBody>
          <a:bodyPr>
            <a:normAutofit/>
          </a:bodyPr>
          <a:lstStyle/>
          <a:p>
            <a:pPr>
              <a:lnSpc>
                <a:spcPct val="90000"/>
              </a:lnSpc>
            </a:pPr>
            <a:r>
              <a:rPr lang="en-US" sz="3600" b="1" dirty="0">
                <a:solidFill>
                  <a:schemeClr val="tx1"/>
                </a:solidFill>
                <a:latin typeface="Constantia" panose="02030602050306030303" pitchFamily="18" charset="0"/>
                <a:ea typeface="Tahoma" pitchFamily="34" charset="0"/>
                <a:cs typeface="Tahoma" pitchFamily="34" charset="0"/>
              </a:rPr>
              <a:t>Questions #26-35</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Business integrity questions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Do not leave any blanks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Provide explanations and dates for “yes” responses</a:t>
            </a:r>
          </a:p>
          <a:p>
            <a:endParaRPr lang="en-US" dirty="0"/>
          </a:p>
        </p:txBody>
      </p:sp>
      <p:grpSp>
        <p:nvGrpSpPr>
          <p:cNvPr id="12" name="Group 4">
            <a:extLst>
              <a:ext uri="{FF2B5EF4-FFF2-40B4-BE49-F238E27FC236}">
                <a16:creationId xmlns:a16="http://schemas.microsoft.com/office/drawing/2014/main" id="{E150BA06-E6E0-4B6A-A434-EE8E09E7F4DF}"/>
              </a:ext>
            </a:extLst>
          </p:cNvPr>
          <p:cNvGrpSpPr>
            <a:grpSpLocks noChangeAspect="1"/>
          </p:cNvGrpSpPr>
          <p:nvPr/>
        </p:nvGrpSpPr>
        <p:grpSpPr bwMode="auto">
          <a:xfrm>
            <a:off x="7322276" y="409898"/>
            <a:ext cx="4653659" cy="2633457"/>
            <a:chOff x="22" y="0"/>
            <a:chExt cx="7634" cy="4320"/>
          </a:xfrm>
        </p:grpSpPr>
        <p:sp>
          <p:nvSpPr>
            <p:cNvPr id="13" name="AutoShape 3">
              <a:extLst>
                <a:ext uri="{FF2B5EF4-FFF2-40B4-BE49-F238E27FC236}">
                  <a16:creationId xmlns:a16="http://schemas.microsoft.com/office/drawing/2014/main" id="{0CF4A403-656B-475B-8B7F-82FA9549656C}"/>
                </a:ext>
              </a:extLst>
            </p:cNvPr>
            <p:cNvSpPr>
              <a:spLocks noChangeAspect="1" noChangeArrowheads="1" noTextEdit="1"/>
            </p:cNvSpPr>
            <p:nvPr/>
          </p:nvSpPr>
          <p:spPr bwMode="auto">
            <a:xfrm>
              <a:off x="22" y="0"/>
              <a:ext cx="763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5">
              <a:extLst>
                <a:ext uri="{FF2B5EF4-FFF2-40B4-BE49-F238E27FC236}">
                  <a16:creationId xmlns:a16="http://schemas.microsoft.com/office/drawing/2014/main" id="{390C07D1-27E4-4578-A4D2-B7B6C59807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 y="0"/>
              <a:ext cx="7639" cy="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5DABD34A-391E-4128-A171-A170898F80C9}"/>
              </a:ext>
            </a:extLst>
          </p:cNvPr>
          <p:cNvSpPr/>
          <p:nvPr>
            <p:custDataLst>
              <p:tags r:id="rId4"/>
            </p:custDataLst>
          </p:nvPr>
        </p:nvSpPr>
        <p:spPr>
          <a:xfrm>
            <a:off x="7237413" y="703310"/>
            <a:ext cx="4800600" cy="2221762"/>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FB05FD-6CC9-406D-895C-4973D78401D0}"/>
              </a:ext>
            </a:extLst>
          </p:cNvPr>
          <p:cNvSpPr/>
          <p:nvPr>
            <p:custDataLst>
              <p:tags r:id="rId5"/>
            </p:custDataLst>
          </p:nvPr>
        </p:nvSpPr>
        <p:spPr>
          <a:xfrm>
            <a:off x="5721350" y="3551032"/>
            <a:ext cx="6088062" cy="3079763"/>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9585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5996999" y="819542"/>
            <a:ext cx="5511389" cy="6057043"/>
          </a:xfrm>
          <a:prstGeom prst="rect">
            <a:avLst/>
          </a:prstGeom>
        </p:spPr>
        <p:txBody>
          <a:bodyPr wrap="square">
            <a:spAutoFit/>
          </a:bodyPr>
          <a:lstStyle/>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under corporate agreement do not complete this section</a:t>
            </a:r>
          </a:p>
          <a:p>
            <a:pPr marL="342900" indent="-342900">
              <a:spcBef>
                <a:spcPct val="20000"/>
              </a:spcBef>
              <a:buClr>
                <a:schemeClr val="accent1"/>
              </a:buClr>
              <a:buSzPct val="75000"/>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not under corporate agreement should list all owners/officers</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For more than two owners, request a page 3a</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Incorporated or Limited Liability Companies (LLC) list officers</a:t>
            </a:r>
          </a:p>
          <a:p>
            <a:pPr marL="342900" indent="-342900">
              <a:spcBef>
                <a:spcPct val="20000"/>
              </a:spcBef>
              <a:buClr>
                <a:srgbClr val="5E75FC"/>
              </a:buClr>
            </a:pPr>
            <a:endParaRPr lang="en-US" sz="2000" dirty="0">
              <a:latin typeface="Cambria" pitchFamily="18" charset="0"/>
            </a:endParaRPr>
          </a:p>
        </p:txBody>
      </p:sp>
      <p:sp>
        <p:nvSpPr>
          <p:cNvPr id="7" name="Rectangle 6">
            <a:extLst>
              <a:ext uri="{FF2B5EF4-FFF2-40B4-BE49-F238E27FC236}">
                <a16:creationId xmlns:a16="http://schemas.microsoft.com/office/drawing/2014/main" id="{7E4BD14B-FDBF-4223-9121-FCF5B56D2249}"/>
              </a:ext>
            </a:extLst>
          </p:cNvPr>
          <p:cNvSpPr/>
          <p:nvPr>
            <p:custDataLst>
              <p:tags r:id="rId3"/>
            </p:custDataLst>
          </p:nvPr>
        </p:nvSpPr>
        <p:spPr>
          <a:xfrm>
            <a:off x="5932190" y="331958"/>
            <a:ext cx="5183030" cy="1317284"/>
          </a:xfrm>
          <a:prstGeom prst="rect">
            <a:avLst/>
          </a:prstGeom>
        </p:spPr>
        <p:txBody>
          <a:bodyPr wrap="square">
            <a:spAutoFit/>
          </a:bodyPr>
          <a:lstStyle/>
          <a:p>
            <a:pPr marL="342900" indent="-342900">
              <a:spcBef>
                <a:spcPct val="20000"/>
              </a:spcBef>
              <a:buClr>
                <a:srgbClr val="5E75FC"/>
              </a:buClr>
            </a:pPr>
            <a:r>
              <a:rPr lang="en-US" sz="3400" b="1" dirty="0">
                <a:latin typeface="Constantia" panose="02030602050306030303" pitchFamily="18" charset="0"/>
                <a:ea typeface="Tahoma" pitchFamily="34" charset="0"/>
                <a:cs typeface="Tahoma" pitchFamily="34" charset="0"/>
              </a:rPr>
              <a:t>Ownership Data Section</a:t>
            </a:r>
          </a:p>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rgbClr val="5E75FC"/>
              </a:buClr>
            </a:pPr>
            <a:endParaRPr lang="en-US" sz="2000" dirty="0">
              <a:latin typeface="Cambria" pitchFamily="18" charset="0"/>
            </a:endParaRPr>
          </a:p>
        </p:txBody>
      </p:sp>
      <p:grpSp>
        <p:nvGrpSpPr>
          <p:cNvPr id="6" name="Group 4">
            <a:extLst>
              <a:ext uri="{FF2B5EF4-FFF2-40B4-BE49-F238E27FC236}">
                <a16:creationId xmlns:a16="http://schemas.microsoft.com/office/drawing/2014/main" id="{42B1A3F8-247E-4922-9C6C-659EF4BB0374}"/>
              </a:ext>
            </a:extLst>
          </p:cNvPr>
          <p:cNvGrpSpPr>
            <a:grpSpLocks noChangeAspect="1"/>
          </p:cNvGrpSpPr>
          <p:nvPr/>
        </p:nvGrpSpPr>
        <p:grpSpPr bwMode="auto">
          <a:xfrm>
            <a:off x="699511" y="366607"/>
            <a:ext cx="4668943" cy="6248400"/>
            <a:chOff x="2225" y="0"/>
            <a:chExt cx="3228" cy="4320"/>
          </a:xfrm>
        </p:grpSpPr>
        <p:sp>
          <p:nvSpPr>
            <p:cNvPr id="8" name="AutoShape 3">
              <a:extLst>
                <a:ext uri="{FF2B5EF4-FFF2-40B4-BE49-F238E27FC236}">
                  <a16:creationId xmlns:a16="http://schemas.microsoft.com/office/drawing/2014/main" id="{60DE4827-6360-4D12-BEB9-2BAD4663ADBB}"/>
                </a:ext>
              </a:extLst>
            </p:cNvPr>
            <p:cNvSpPr>
              <a:spLocks noChangeAspect="1" noChangeArrowheads="1" noTextEdit="1"/>
            </p:cNvSpPr>
            <p:nvPr/>
          </p:nvSpPr>
          <p:spPr bwMode="auto">
            <a:xfrm>
              <a:off x="2225" y="0"/>
              <a:ext cx="322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a:extLst>
                <a:ext uri="{FF2B5EF4-FFF2-40B4-BE49-F238E27FC236}">
                  <a16:creationId xmlns:a16="http://schemas.microsoft.com/office/drawing/2014/main" id="{DC1CCF02-8B48-4FCC-BEB9-FAB86C2CED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5" y="0"/>
              <a:ext cx="3230"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Rectangle 3"/>
          <p:cNvSpPr/>
          <p:nvPr>
            <p:custDataLst>
              <p:tags r:id="rId4"/>
            </p:custDataLst>
          </p:nvPr>
        </p:nvSpPr>
        <p:spPr>
          <a:xfrm>
            <a:off x="443183" y="3200400"/>
            <a:ext cx="5181600" cy="3200400"/>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52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custDataLst>
              <p:tags r:id="rId2"/>
            </p:custDataLst>
          </p:nvPr>
        </p:nvSpPr>
        <p:spPr bwMode="auto">
          <a:xfrm>
            <a:off x="6627812" y="780861"/>
            <a:ext cx="4724400" cy="6848029"/>
          </a:xfrm>
          <a:prstGeom prst="rect">
            <a:avLst/>
          </a:prstGeom>
          <a:noFill/>
          <a:ln w="9525">
            <a:noFill/>
            <a:miter lim="800000"/>
            <a:headEnd/>
            <a:tailEnd/>
          </a:ln>
        </p:spPr>
        <p:txBody>
          <a:bodyPr wrap="square">
            <a:spAutoFit/>
          </a:bodyPr>
          <a:lstStyle/>
          <a:p>
            <a:pPr algn="ctr">
              <a:spcBef>
                <a:spcPct val="50000"/>
              </a:spcBef>
              <a:buFontTx/>
              <a:buNone/>
            </a:pPr>
            <a:r>
              <a:rPr lang="en-US" sz="4000" b="1" dirty="0">
                <a:latin typeface="Constantia" panose="02030602050306030303" pitchFamily="18" charset="0"/>
                <a:ea typeface="Tahoma" pitchFamily="34" charset="0"/>
                <a:cs typeface="Tahoma" pitchFamily="34" charset="0"/>
              </a:rPr>
              <a:t>Page 3a</a:t>
            </a:r>
          </a:p>
          <a:p>
            <a:pPr>
              <a:spcBef>
                <a:spcPct val="50000"/>
              </a:spcBef>
            </a:pPr>
            <a:endParaRPr lang="en-US" dirty="0">
              <a:latin typeface="Constantia" panose="02030602050306030303" pitchFamily="18"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Additional ownership page</a:t>
            </a:r>
          </a:p>
          <a:p>
            <a:pPr marL="457200" indent="-457200">
              <a:spcBef>
                <a:spcPct val="50000"/>
              </a:spcBef>
              <a:buClr>
                <a:schemeClr val="accent1"/>
              </a:buClr>
              <a:buFont typeface="Arial" panose="020B0604020202020204" pitchFamily="34" charset="0"/>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For vendors with more than 2 owners or officers</a:t>
            </a:r>
          </a:p>
          <a:p>
            <a:pPr>
              <a:spcBef>
                <a:spcPct val="50000"/>
              </a:spcBef>
              <a:buFontTx/>
              <a:buNone/>
            </a:pPr>
            <a:endParaRPr lang="en-US" sz="4400" b="1" dirty="0">
              <a:latin typeface="Constantia" panose="02030602050306030303" pitchFamily="18" charset="0"/>
            </a:endParaRPr>
          </a:p>
          <a:p>
            <a:pPr>
              <a:spcBef>
                <a:spcPct val="50000"/>
              </a:spcBef>
              <a:buFontTx/>
              <a:buNone/>
            </a:pPr>
            <a:r>
              <a:rPr lang="en-US" sz="4400" b="1" dirty="0">
                <a:latin typeface="Constantia" panose="02030602050306030303" pitchFamily="18" charset="0"/>
              </a:rPr>
              <a:t> </a:t>
            </a:r>
          </a:p>
        </p:txBody>
      </p:sp>
      <p:sp>
        <p:nvSpPr>
          <p:cNvPr id="121859" name="Rectangle 3"/>
          <p:cNvSpPr>
            <a:spLocks noChangeArrowheads="1"/>
          </p:cNvSpPr>
          <p:nvPr>
            <p:custDataLst>
              <p:tags r:id="rId3"/>
            </p:custDataLst>
          </p:nvPr>
        </p:nvSpPr>
        <p:spPr bwMode="auto">
          <a:xfrm>
            <a:off x="6742112" y="1752600"/>
            <a:ext cx="4572000" cy="4495800"/>
          </a:xfrm>
          <a:prstGeom prst="rect">
            <a:avLst/>
          </a:prstGeom>
          <a:noFill/>
          <a:ln w="9525">
            <a:noFill/>
            <a:miter lim="800000"/>
            <a:headEnd/>
            <a:tailEnd/>
          </a:ln>
        </p:spPr>
        <p:txBody>
          <a:bodyPr lIns="92075" tIns="46038" rIns="92075" bIns="46038"/>
          <a:lstStyle/>
          <a:p>
            <a:pPr marL="342900" indent="-342900">
              <a:spcBef>
                <a:spcPct val="20000"/>
              </a:spcBef>
              <a:buClr>
                <a:srgbClr val="5E75FC"/>
              </a:buClr>
            </a:pPr>
            <a:r>
              <a:rPr lang="en-US" sz="2800" dirty="0">
                <a:latin typeface="Cambria" pitchFamily="18" charset="0"/>
              </a:rPr>
              <a:t>	</a:t>
            </a:r>
          </a:p>
        </p:txBody>
      </p:sp>
      <p:grpSp>
        <p:nvGrpSpPr>
          <p:cNvPr id="6" name="Group 4">
            <a:extLst>
              <a:ext uri="{FF2B5EF4-FFF2-40B4-BE49-F238E27FC236}">
                <a16:creationId xmlns:a16="http://schemas.microsoft.com/office/drawing/2014/main" id="{09850781-8826-464C-85CF-614D2206942D}"/>
              </a:ext>
            </a:extLst>
          </p:cNvPr>
          <p:cNvGrpSpPr>
            <a:grpSpLocks noChangeAspect="1"/>
          </p:cNvGrpSpPr>
          <p:nvPr/>
        </p:nvGrpSpPr>
        <p:grpSpPr bwMode="auto">
          <a:xfrm>
            <a:off x="1156722" y="457200"/>
            <a:ext cx="4449445" cy="5943600"/>
            <a:chOff x="2222" y="0"/>
            <a:chExt cx="3234" cy="4320"/>
          </a:xfrm>
        </p:grpSpPr>
        <p:sp>
          <p:nvSpPr>
            <p:cNvPr id="7" name="AutoShape 3">
              <a:extLst>
                <a:ext uri="{FF2B5EF4-FFF2-40B4-BE49-F238E27FC236}">
                  <a16:creationId xmlns:a16="http://schemas.microsoft.com/office/drawing/2014/main" id="{4E957ACE-1349-4F27-AA80-9346F51B3031}"/>
                </a:ext>
              </a:extLst>
            </p:cNvPr>
            <p:cNvSpPr>
              <a:spLocks noChangeAspect="1" noChangeArrowheads="1" noTextEdit="1"/>
            </p:cNvSpPr>
            <p:nvPr/>
          </p:nvSpPr>
          <p:spPr bwMode="auto">
            <a:xfrm>
              <a:off x="2222" y="0"/>
              <a:ext cx="323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4F7186E3-84DF-46C4-B489-B153B5FF81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2" y="0"/>
              <a:ext cx="3236"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633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custDataLst>
              <p:tags r:id="rId2"/>
            </p:custDataLst>
          </p:nvPr>
        </p:nvSpPr>
        <p:spPr bwMode="auto">
          <a:xfrm>
            <a:off x="6202155" y="1828800"/>
            <a:ext cx="5410201" cy="4267200"/>
          </a:xfrm>
          <a:prstGeom prst="rect">
            <a:avLst/>
          </a:prstGeom>
          <a:noFill/>
          <a:ln w="9525">
            <a:noFill/>
            <a:miter lim="800000"/>
            <a:headEnd/>
            <a:tailEnd/>
          </a:ln>
        </p:spPr>
        <p:txBody>
          <a:bodyPr lIns="92075" tIns="46038" rIns="92075" bIns="46038"/>
          <a:lstStyle/>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Read application statement</a:t>
            </a:r>
            <a:br>
              <a:rPr lang="en-US" sz="2800" b="1" dirty="0">
                <a:latin typeface="Constantia" panose="02030602050306030303" pitchFamily="18" charset="0"/>
                <a:ea typeface="Tahoma" panose="020B0604030504040204" pitchFamily="34" charset="0"/>
                <a:cs typeface="Tahoma" panose="020B0604030504040204" pitchFamily="34" charset="0"/>
              </a:rPr>
            </a:br>
            <a:endParaRPr lang="en-US" sz="2800" b="1"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Pharmacy Owner/Officer signs</a:t>
            </a:r>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Check all answers before signing and clicking finish to avoid delay of processing the application</a:t>
            </a:r>
          </a:p>
        </p:txBody>
      </p:sp>
      <p:sp>
        <p:nvSpPr>
          <p:cNvPr id="122883" name="Text Box 4"/>
          <p:cNvSpPr txBox="1">
            <a:spLocks noChangeArrowheads="1"/>
          </p:cNvSpPr>
          <p:nvPr>
            <p:custDataLst>
              <p:tags r:id="rId3"/>
            </p:custDataLst>
          </p:nvPr>
        </p:nvSpPr>
        <p:spPr bwMode="auto">
          <a:xfrm>
            <a:off x="7618412" y="566530"/>
            <a:ext cx="3200400" cy="707886"/>
          </a:xfrm>
          <a:prstGeom prst="rect">
            <a:avLst/>
          </a:prstGeom>
          <a:noFill/>
          <a:ln w="9525">
            <a:noFill/>
            <a:miter lim="800000"/>
            <a:headEnd/>
            <a:tailEnd/>
          </a:ln>
        </p:spPr>
        <p:txBody>
          <a:bodyPr>
            <a:spAutoFit/>
          </a:bodyPr>
          <a:lstStyle/>
          <a:p>
            <a:pPr>
              <a:spcBef>
                <a:spcPct val="50000"/>
              </a:spcBef>
              <a:buFontTx/>
              <a:buNone/>
            </a:pPr>
            <a:r>
              <a:rPr lang="en-US" sz="4000" b="1" dirty="0">
                <a:latin typeface="Constantia" panose="02030602050306030303" pitchFamily="18" charset="0"/>
                <a:ea typeface="Tahoma" pitchFamily="34" charset="0"/>
                <a:cs typeface="Tahoma" pitchFamily="34" charset="0"/>
              </a:rPr>
              <a:t>Page 4</a:t>
            </a:r>
          </a:p>
        </p:txBody>
      </p:sp>
      <p:grpSp>
        <p:nvGrpSpPr>
          <p:cNvPr id="11" name="Group 8">
            <a:extLst>
              <a:ext uri="{FF2B5EF4-FFF2-40B4-BE49-F238E27FC236}">
                <a16:creationId xmlns:a16="http://schemas.microsoft.com/office/drawing/2014/main" id="{0856FB47-4394-4E77-B3A5-80ED55B6F2AC}"/>
              </a:ext>
            </a:extLst>
          </p:cNvPr>
          <p:cNvGrpSpPr>
            <a:grpSpLocks noChangeAspect="1"/>
          </p:cNvGrpSpPr>
          <p:nvPr/>
        </p:nvGrpSpPr>
        <p:grpSpPr bwMode="auto">
          <a:xfrm>
            <a:off x="1032667" y="296476"/>
            <a:ext cx="4713288" cy="6265047"/>
            <a:chOff x="2214" y="0"/>
            <a:chExt cx="3250" cy="4320"/>
          </a:xfrm>
        </p:grpSpPr>
        <p:sp>
          <p:nvSpPr>
            <p:cNvPr id="12" name="AutoShape 7">
              <a:extLst>
                <a:ext uri="{FF2B5EF4-FFF2-40B4-BE49-F238E27FC236}">
                  <a16:creationId xmlns:a16="http://schemas.microsoft.com/office/drawing/2014/main" id="{69636801-0DB6-4ED2-A801-6EDAE7D08166}"/>
                </a:ext>
              </a:extLst>
            </p:cNvPr>
            <p:cNvSpPr>
              <a:spLocks noChangeAspect="1" noChangeArrowheads="1" noTextEdit="1"/>
            </p:cNvSpPr>
            <p:nvPr/>
          </p:nvSpPr>
          <p:spPr bwMode="auto">
            <a:xfrm>
              <a:off x="2214" y="0"/>
              <a:ext cx="3250"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a:extLst>
                <a:ext uri="{FF2B5EF4-FFF2-40B4-BE49-F238E27FC236}">
                  <a16:creationId xmlns:a16="http://schemas.microsoft.com/office/drawing/2014/main" id="{9B92F57B-F52A-451A-8181-75E75DC372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 y="0"/>
              <a:ext cx="3252"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631CD461-A0D6-40C3-AED0-D7F58DBD3FE5}"/>
              </a:ext>
            </a:extLst>
          </p:cNvPr>
          <p:cNvSpPr/>
          <p:nvPr>
            <p:custDataLst>
              <p:tags r:id="rId4"/>
            </p:custDataLst>
          </p:nvPr>
        </p:nvSpPr>
        <p:spPr>
          <a:xfrm>
            <a:off x="989011" y="3276600"/>
            <a:ext cx="4800600" cy="3048000"/>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8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custDataLst>
              <p:tags r:id="rId2"/>
            </p:custDataLst>
          </p:nvPr>
        </p:nvSpPr>
        <p:spPr>
          <a:xfrm>
            <a:off x="455616" y="1188637"/>
            <a:ext cx="4153261" cy="4480726"/>
          </a:xfrm>
        </p:spPr>
        <p:txBody>
          <a:bodyPr>
            <a:normAutofit/>
          </a:bodyPr>
          <a:lstStyle/>
          <a:p>
            <a:pPr algn="r" eaLnBrk="1" hangingPunct="1"/>
            <a:r>
              <a:rPr lang="en-US" sz="4400" b="1" dirty="0">
                <a:latin typeface="Constantia" panose="02030602050306030303" pitchFamily="18" charset="0"/>
                <a:ea typeface="Tahoma" pitchFamily="34" charset="0"/>
                <a:cs typeface="Tahoma" pitchFamily="34" charset="0"/>
              </a:rPr>
              <a:t>Vendor Applicant’s Responsibility</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43" name="Rectangle 3"/>
          <p:cNvSpPr>
            <a:spLocks noGrp="1" noChangeArrowheads="1"/>
          </p:cNvSpPr>
          <p:nvPr>
            <p:ph idx="1"/>
            <p:custDataLst>
              <p:tags r:id="rId3"/>
            </p:custDataLst>
          </p:nvPr>
        </p:nvSpPr>
        <p:spPr>
          <a:xfrm>
            <a:off x="5064494" y="914401"/>
            <a:ext cx="6135312" cy="5215194"/>
          </a:xfrm>
        </p:spPr>
        <p:txBody>
          <a:bodyPr anchor="ctr">
            <a:normAutofit/>
          </a:bodyPr>
          <a:lstStyle/>
          <a:p>
            <a:pPr eaLnBrk="1" hangingPunct="1"/>
            <a:r>
              <a:rPr lang="en-US" sz="2400" dirty="0">
                <a:latin typeface="Constantia" panose="02030602050306030303" pitchFamily="18" charset="0"/>
                <a:ea typeface="Tahoma" pitchFamily="34" charset="0"/>
                <a:cs typeface="Tahoma" pitchFamily="34" charset="0"/>
              </a:rPr>
              <a:t>Attend training by Local WIC Agency</a:t>
            </a:r>
          </a:p>
          <a:p>
            <a:pPr eaLnBrk="1" hangingPunct="1"/>
            <a:r>
              <a:rPr lang="en-US" sz="2400" dirty="0">
                <a:latin typeface="Constantia" panose="02030602050306030303" pitchFamily="18" charset="0"/>
                <a:ea typeface="Tahoma" pitchFamily="34" charset="0"/>
                <a:cs typeface="Tahoma" pitchFamily="34" charset="0"/>
              </a:rPr>
              <a:t>Meet all applicable selection criteria</a:t>
            </a:r>
          </a:p>
          <a:p>
            <a:r>
              <a:rPr lang="en-US" sz="2400" dirty="0">
                <a:latin typeface="Constantia" panose="02030602050306030303" pitchFamily="18" charset="0"/>
                <a:ea typeface="Tahoma" pitchFamily="34" charset="0"/>
                <a:cs typeface="Tahoma" pitchFamily="34" charset="0"/>
              </a:rPr>
              <a:t>Contact Solutran, the </a:t>
            </a:r>
            <a:r>
              <a:rPr lang="en-US" sz="2400" dirty="0" err="1">
                <a:latin typeface="Constantia" panose="02030602050306030303" pitchFamily="18" charset="0"/>
                <a:ea typeface="Tahoma" pitchFamily="34" charset="0"/>
                <a:cs typeface="Tahoma" pitchFamily="34" charset="0"/>
              </a:rPr>
              <a:t>eWIC</a:t>
            </a:r>
            <a:r>
              <a:rPr lang="en-US" sz="2400" dirty="0">
                <a:latin typeface="Constantia" panose="02030602050306030303" pitchFamily="18" charset="0"/>
                <a:ea typeface="Tahoma" pitchFamily="34" charset="0"/>
                <a:cs typeface="Tahoma" pitchFamily="34" charset="0"/>
              </a:rPr>
              <a:t> processor for the North Carolina WIC Program, for preparation in accepting </a:t>
            </a:r>
            <a:r>
              <a:rPr lang="en-US" sz="2400" dirty="0" err="1">
                <a:latin typeface="Constantia" panose="02030602050306030303" pitchFamily="18" charset="0"/>
                <a:ea typeface="Tahoma" pitchFamily="34" charset="0"/>
                <a:cs typeface="Tahoma" pitchFamily="34" charset="0"/>
              </a:rPr>
              <a:t>eWIC</a:t>
            </a:r>
            <a:endParaRPr lang="en-US" sz="2400" dirty="0">
              <a:latin typeface="Constantia" panose="02030602050306030303" pitchFamily="18" charset="0"/>
              <a:ea typeface="Tahoma" pitchFamily="34" charset="0"/>
              <a:cs typeface="Tahoma" pitchFamily="34" charset="0"/>
            </a:endParaRPr>
          </a:p>
          <a:p>
            <a:pPr lvl="1"/>
            <a:r>
              <a:rPr lang="en-US" sz="2400" dirty="0">
                <a:latin typeface="Constantia" panose="02030602050306030303" pitchFamily="18" charset="0"/>
                <a:ea typeface="Tahoma" pitchFamily="34" charset="0"/>
                <a:cs typeface="Tahoma" pitchFamily="34" charset="0"/>
              </a:rPr>
              <a:t>Retailer Helpdesk: 1-866-730-7746 (available 24/7)</a:t>
            </a:r>
          </a:p>
          <a:p>
            <a:pPr lvl="1"/>
            <a:r>
              <a:rPr lang="en-US" sz="2400" dirty="0">
                <a:latin typeface="Constantia" panose="02030602050306030303" pitchFamily="18" charset="0"/>
                <a:ea typeface="Tahoma" pitchFamily="34" charset="0"/>
                <a:cs typeface="Tahoma" pitchFamily="34" charset="0"/>
              </a:rPr>
              <a:t>Email: </a:t>
            </a:r>
            <a:r>
              <a:rPr lang="en-US" sz="2400" dirty="0">
                <a:latin typeface="Constantia" panose="02030602050306030303" pitchFamily="18" charset="0"/>
                <a:ea typeface="Tahoma" pitchFamily="34" charset="0"/>
                <a:cs typeface="Tahoma" pitchFamily="34" charset="0"/>
                <a:hlinkClick r:id="rId6">
                  <a:extLst>
                    <a:ext uri="{A12FA001-AC4F-418D-AE19-62706E023703}">
                      <ahyp:hlinkClr xmlns:ahyp="http://schemas.microsoft.com/office/drawing/2018/hyperlinkcolor" val="tx"/>
                    </a:ext>
                  </a:extLst>
                </a:hlinkClick>
              </a:rPr>
              <a:t>ebtservices@Solutran.com</a:t>
            </a:r>
            <a:r>
              <a:rPr lang="en-US" sz="2400" dirty="0">
                <a:latin typeface="Constantia" panose="02030602050306030303" pitchFamily="18" charset="0"/>
                <a:ea typeface="Tahoma" pitchFamily="34" charset="0"/>
                <a:cs typeface="Tahoma" pitchFamily="34" charset="0"/>
              </a:rPr>
              <a:t>,</a:t>
            </a:r>
          </a:p>
          <a:p>
            <a:pPr eaLnBrk="1" hangingPunct="1"/>
            <a:r>
              <a:rPr lang="en-US" sz="2400" dirty="0">
                <a:latin typeface="Constantia" panose="02030602050306030303" pitchFamily="18" charset="0"/>
                <a:ea typeface="Tahoma" pitchFamily="34" charset="0"/>
                <a:cs typeface="Tahoma" pitchFamily="34" charset="0"/>
              </a:rPr>
              <a:t>Complete required forms accurately, honestly and completely</a:t>
            </a:r>
          </a:p>
          <a:p>
            <a:pPr eaLnBrk="1" hangingPunct="1"/>
            <a:r>
              <a:rPr lang="en-US" sz="2400" dirty="0">
                <a:latin typeface="Constantia" panose="02030602050306030303" pitchFamily="18" charset="0"/>
                <a:ea typeface="Tahoma" pitchFamily="34" charset="0"/>
                <a:cs typeface="Tahoma" pitchFamily="34" charset="0"/>
              </a:rPr>
              <a:t>Understand and follow all Federal and State regulations and rules</a:t>
            </a:r>
          </a:p>
          <a:p>
            <a:pPr eaLnBrk="1" hangingPunct="1"/>
            <a:r>
              <a:rPr lang="en-US" sz="2400" dirty="0">
                <a:latin typeface="Constantia" panose="02030602050306030303" pitchFamily="18" charset="0"/>
                <a:ea typeface="Tahoma" pitchFamily="34" charset="0"/>
                <a:cs typeface="Tahoma" pitchFamily="34" charset="0"/>
              </a:rPr>
              <a:t>Train all staff handling </a:t>
            </a:r>
            <a:r>
              <a:rPr lang="en-US" sz="2400" dirty="0" err="1">
                <a:latin typeface="Constantia" panose="02030602050306030303" pitchFamily="18" charset="0"/>
                <a:ea typeface="Tahoma" pitchFamily="34" charset="0"/>
                <a:cs typeface="Tahoma" pitchFamily="34" charset="0"/>
              </a:rPr>
              <a:t>eWIC</a:t>
            </a:r>
            <a:r>
              <a:rPr lang="en-US" sz="2400" dirty="0">
                <a:latin typeface="Constantia" panose="02030602050306030303" pitchFamily="18" charset="0"/>
                <a:ea typeface="Tahoma" pitchFamily="34" charset="0"/>
                <a:cs typeface="Tahoma" pitchFamily="34" charset="0"/>
              </a:rPr>
              <a:t> transactions</a:t>
            </a: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5415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7D7553-3E05-4A96-B023-ABA4DB656BCC}"/>
              </a:ext>
            </a:extLst>
          </p:cNvPr>
          <p:cNvSpPr txBox="1"/>
          <p:nvPr>
            <p:custDataLst>
              <p:tags r:id="rId2"/>
            </p:custDataLst>
          </p:nvPr>
        </p:nvSpPr>
        <p:spPr>
          <a:xfrm>
            <a:off x="7770812" y="609600"/>
            <a:ext cx="2133601" cy="707886"/>
          </a:xfrm>
          <a:prstGeom prst="rect">
            <a:avLst/>
          </a:prstGeom>
          <a:noFill/>
        </p:spPr>
        <p:txBody>
          <a:bodyPr wrap="square" rtlCol="0">
            <a:spAutoFit/>
          </a:bodyPr>
          <a:lstStyle/>
          <a:p>
            <a:pPr algn="ctr"/>
            <a:r>
              <a:rPr lang="en-US" sz="4000" b="1" dirty="0">
                <a:latin typeface="Constantia" panose="02030602050306030303" pitchFamily="18" charset="0"/>
              </a:rPr>
              <a:t>Page 5</a:t>
            </a:r>
          </a:p>
        </p:txBody>
      </p:sp>
      <p:sp>
        <p:nvSpPr>
          <p:cNvPr id="5" name="Rectangle 2">
            <a:extLst>
              <a:ext uri="{FF2B5EF4-FFF2-40B4-BE49-F238E27FC236}">
                <a16:creationId xmlns:a16="http://schemas.microsoft.com/office/drawing/2014/main" id="{300A1D86-F130-4978-BE67-222B0A8B74CD}"/>
              </a:ext>
            </a:extLst>
          </p:cNvPr>
          <p:cNvSpPr>
            <a:spLocks noChangeArrowheads="1"/>
          </p:cNvSpPr>
          <p:nvPr>
            <p:custDataLst>
              <p:tags r:id="rId3"/>
            </p:custDataLst>
          </p:nvPr>
        </p:nvSpPr>
        <p:spPr bwMode="auto">
          <a:xfrm>
            <a:off x="6704012" y="1600200"/>
            <a:ext cx="5181600" cy="2057400"/>
          </a:xfrm>
          <a:prstGeom prst="rect">
            <a:avLst/>
          </a:prstGeom>
          <a:noFill/>
          <a:ln w="9525">
            <a:noFill/>
            <a:miter lim="800000"/>
            <a:headEnd/>
            <a:tailEnd/>
          </a:ln>
        </p:spPr>
        <p:txBody>
          <a:bodyPr lIns="92075" tIns="46038" rIns="92075" bIns="46038"/>
          <a:lstStyle/>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Page 5 is completed by the Local WIC Agency before being sent to the State WIC Agency</a:t>
            </a:r>
          </a:p>
        </p:txBody>
      </p:sp>
      <p:grpSp>
        <p:nvGrpSpPr>
          <p:cNvPr id="6" name="Group 4">
            <a:extLst>
              <a:ext uri="{FF2B5EF4-FFF2-40B4-BE49-F238E27FC236}">
                <a16:creationId xmlns:a16="http://schemas.microsoft.com/office/drawing/2014/main" id="{F8AB256F-BB96-FC1C-4F9D-B81BF940BBB4}"/>
              </a:ext>
            </a:extLst>
          </p:cNvPr>
          <p:cNvGrpSpPr>
            <a:grpSpLocks noChangeAspect="1"/>
          </p:cNvGrpSpPr>
          <p:nvPr/>
        </p:nvGrpSpPr>
        <p:grpSpPr bwMode="auto">
          <a:xfrm>
            <a:off x="793408" y="304800"/>
            <a:ext cx="4936235" cy="6403764"/>
            <a:chOff x="2174" y="0"/>
            <a:chExt cx="3330" cy="4320"/>
          </a:xfrm>
        </p:grpSpPr>
        <p:sp>
          <p:nvSpPr>
            <p:cNvPr id="8" name="AutoShape 3">
              <a:extLst>
                <a:ext uri="{FF2B5EF4-FFF2-40B4-BE49-F238E27FC236}">
                  <a16:creationId xmlns:a16="http://schemas.microsoft.com/office/drawing/2014/main" id="{EE166D62-C572-C002-CC6C-B46359F8A840}"/>
                </a:ext>
              </a:extLst>
            </p:cNvPr>
            <p:cNvSpPr>
              <a:spLocks noChangeAspect="1" noChangeArrowheads="1" noTextEdit="1"/>
            </p:cNvSpPr>
            <p:nvPr/>
          </p:nvSpPr>
          <p:spPr bwMode="auto">
            <a:xfrm>
              <a:off x="2174" y="0"/>
              <a:ext cx="3330"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FC80F89E-8CED-B9D0-047D-95CBA1EE8F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4" y="0"/>
              <a:ext cx="3332"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5F1D2D50-0CD9-40CC-BE27-363B02AEACB9}"/>
              </a:ext>
            </a:extLst>
          </p:cNvPr>
          <p:cNvSpPr/>
          <p:nvPr>
            <p:custDataLst>
              <p:tags r:id="rId4"/>
            </p:custDataLst>
          </p:nvPr>
        </p:nvSpPr>
        <p:spPr>
          <a:xfrm>
            <a:off x="746925" y="3462867"/>
            <a:ext cx="5029200" cy="914400"/>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951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custDataLst>
              <p:tags r:id="rId2"/>
            </p:custDataLst>
          </p:nvPr>
        </p:nvSpPr>
        <p:spPr>
          <a:xfrm>
            <a:off x="872826" y="1828800"/>
            <a:ext cx="10784186" cy="5029200"/>
          </a:xfrm>
        </p:spPr>
        <p:txBody>
          <a:bodyPr>
            <a:normAutofit/>
          </a:bodyPr>
          <a:lstStyle/>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sz="3600" dirty="0">
                <a:solidFill>
                  <a:schemeClr val="tx1"/>
                </a:solidFill>
                <a:latin typeface="Constantia" panose="02030602050306030303" pitchFamily="18" charset="0"/>
                <a:ea typeface="Tahoma" pitchFamily="34" charset="0"/>
                <a:cs typeface="Tahoma" pitchFamily="34" charset="0"/>
              </a:rPr>
              <a:t>Must be completed individually by each free-standing pharmacy at authorization and when requested by the State WIC Agency.</a:t>
            </a:r>
          </a:p>
          <a:p>
            <a:pPr eaLnBrk="1" hangingPunct="1"/>
            <a:r>
              <a:rPr lang="en-US" sz="3600" dirty="0">
                <a:solidFill>
                  <a:schemeClr val="tx1"/>
                </a:solidFill>
                <a:latin typeface="Constantia" panose="02030602050306030303" pitchFamily="18" charset="0"/>
                <a:ea typeface="Tahoma" pitchFamily="34" charset="0"/>
                <a:cs typeface="Tahoma" pitchFamily="34" charset="0"/>
              </a:rPr>
              <a:t>Complete price for each WIC exempt formula and eligible nutritional on the form.</a:t>
            </a:r>
          </a:p>
          <a:p>
            <a:pPr lvl="1" eaLnBrk="1" hangingPunct="1"/>
            <a:r>
              <a:rPr lang="en-US" sz="3200" dirty="0">
                <a:solidFill>
                  <a:schemeClr val="tx1"/>
                </a:solidFill>
                <a:latin typeface="Constantia" panose="02030602050306030303" pitchFamily="18" charset="0"/>
                <a:ea typeface="Tahoma" pitchFamily="34" charset="0"/>
                <a:cs typeface="Tahoma" pitchFamily="34" charset="0"/>
              </a:rPr>
              <a:t>Not restricted to NTE prices</a:t>
            </a:r>
          </a:p>
          <a:p>
            <a:pPr lvl="1" eaLnBrk="1" hangingPunct="1"/>
            <a:r>
              <a:rPr lang="en-US" sz="3200" dirty="0">
                <a:solidFill>
                  <a:schemeClr val="tx1"/>
                </a:solidFill>
                <a:latin typeface="Constantia" panose="02030602050306030303" pitchFamily="18" charset="0"/>
                <a:ea typeface="Tahoma" pitchFamily="34" charset="0"/>
                <a:cs typeface="Tahoma" pitchFamily="34" charset="0"/>
              </a:rPr>
              <a:t>For reporting purposes only</a:t>
            </a:r>
          </a:p>
          <a:p>
            <a:pPr marL="274320" lvl="1" indent="0">
              <a:buNone/>
            </a:pPr>
            <a:endParaRPr lang="en-US" dirty="0">
              <a:latin typeface="Constantia" panose="02030602050306030303" pitchFamily="18" charset="0"/>
              <a:ea typeface="Tahoma" pitchFamily="34" charset="0"/>
              <a:cs typeface="Tahoma" pitchFamily="34" charset="0"/>
            </a:endParaRPr>
          </a:p>
        </p:txBody>
      </p:sp>
      <p:sp>
        <p:nvSpPr>
          <p:cNvPr id="5" name="Text Box 2"/>
          <p:cNvSpPr txBox="1">
            <a:spLocks noChangeArrowheads="1"/>
          </p:cNvSpPr>
          <p:nvPr>
            <p:custDataLst>
              <p:tags r:id="rId3"/>
            </p:custDataLst>
          </p:nvPr>
        </p:nvSpPr>
        <p:spPr bwMode="auto">
          <a:xfrm>
            <a:off x="1181081" y="381000"/>
            <a:ext cx="10591800" cy="1446550"/>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WIC Price List For Free-standing Pharmacies  (DHHS  2766P)</a:t>
            </a:r>
          </a:p>
        </p:txBody>
      </p:sp>
    </p:spTree>
    <p:custDataLst>
      <p:tags r:id="rId1"/>
    </p:custDataLst>
    <p:extLst>
      <p:ext uri="{BB962C8B-B14F-4D97-AF65-F5344CB8AC3E}">
        <p14:creationId xmlns:p14="http://schemas.microsoft.com/office/powerpoint/2010/main" val="6848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custDataLst>
              <p:tags r:id="rId2"/>
            </p:custDataLst>
          </p:nvPr>
        </p:nvSpPr>
        <p:spPr>
          <a:xfrm>
            <a:off x="1674812" y="3886200"/>
            <a:ext cx="5452872" cy="228599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Tx/>
            </a:pPr>
            <a:r>
              <a:rPr lang="en-US" sz="3000" dirty="0">
                <a:latin typeface="Constantia" panose="02030602050306030303" pitchFamily="18" charset="0"/>
                <a:ea typeface="Tahoma" pitchFamily="34" charset="0"/>
                <a:cs typeface="Tahoma" pitchFamily="34" charset="0"/>
              </a:rPr>
              <a:t>Pharmacy Name </a:t>
            </a:r>
            <a:r>
              <a:rPr lang="en-US" sz="3000" b="1" dirty="0">
                <a:solidFill>
                  <a:srgbClr val="D31145"/>
                </a:solidFill>
                <a:latin typeface="Constantia" panose="02030602050306030303" pitchFamily="18" charset="0"/>
                <a:ea typeface="Tahoma" pitchFamily="34" charset="0"/>
                <a:cs typeface="Tahoma" pitchFamily="34" charset="0"/>
              </a:rPr>
              <a:t>and</a:t>
            </a:r>
            <a:r>
              <a:rPr lang="en-US" sz="3000" dirty="0">
                <a:latin typeface="Constantia" panose="02030602050306030303" pitchFamily="18" charset="0"/>
                <a:ea typeface="Tahoma" pitchFamily="34" charset="0"/>
                <a:cs typeface="Tahoma" pitchFamily="34" charset="0"/>
              </a:rPr>
              <a:t> Number</a:t>
            </a:r>
          </a:p>
          <a:p>
            <a:pPr>
              <a:buClrTx/>
            </a:pPr>
            <a:r>
              <a:rPr lang="en-US" sz="3000" dirty="0">
                <a:latin typeface="Constantia" panose="02030602050306030303" pitchFamily="18" charset="0"/>
                <a:ea typeface="Tahoma" pitchFamily="34" charset="0"/>
                <a:cs typeface="Tahoma" pitchFamily="34" charset="0"/>
              </a:rPr>
              <a:t>Street Address</a:t>
            </a:r>
          </a:p>
          <a:p>
            <a:pPr>
              <a:buClrTx/>
            </a:pPr>
            <a:r>
              <a:rPr lang="en-US" sz="3000" dirty="0">
                <a:latin typeface="Constantia" panose="02030602050306030303" pitchFamily="18" charset="0"/>
                <a:ea typeface="Tahoma" pitchFamily="34" charset="0"/>
                <a:cs typeface="Tahoma" pitchFamily="34" charset="0"/>
              </a:rPr>
              <a:t>Phone Number</a:t>
            </a:r>
          </a:p>
          <a:p>
            <a:pPr>
              <a:buClrTx/>
            </a:pPr>
            <a:r>
              <a:rPr lang="en-US" sz="3000" dirty="0">
                <a:latin typeface="Constantia" panose="02030602050306030303" pitchFamily="18" charset="0"/>
                <a:ea typeface="Tahoma" pitchFamily="34" charset="0"/>
                <a:cs typeface="Tahoma" pitchFamily="34" charset="0"/>
              </a:rPr>
              <a:t>Date</a:t>
            </a:r>
          </a:p>
        </p:txBody>
      </p:sp>
      <p:grpSp>
        <p:nvGrpSpPr>
          <p:cNvPr id="4" name="Group 4">
            <a:extLst>
              <a:ext uri="{FF2B5EF4-FFF2-40B4-BE49-F238E27FC236}">
                <a16:creationId xmlns:a16="http://schemas.microsoft.com/office/drawing/2014/main" id="{C9A281AB-9381-4486-A539-EEDE3AE4FE3A}"/>
              </a:ext>
            </a:extLst>
          </p:cNvPr>
          <p:cNvGrpSpPr>
            <a:grpSpLocks noChangeAspect="1"/>
          </p:cNvGrpSpPr>
          <p:nvPr/>
        </p:nvGrpSpPr>
        <p:grpSpPr bwMode="auto">
          <a:xfrm>
            <a:off x="1652799" y="406400"/>
            <a:ext cx="7191375" cy="2565400"/>
            <a:chOff x="1574" y="1352"/>
            <a:chExt cx="4530" cy="1616"/>
          </a:xfrm>
        </p:grpSpPr>
        <p:pic>
          <p:nvPicPr>
            <p:cNvPr id="4101" name="Picture 5">
              <a:extLst>
                <a:ext uri="{FF2B5EF4-FFF2-40B4-BE49-F238E27FC236}">
                  <a16:creationId xmlns:a16="http://schemas.microsoft.com/office/drawing/2014/main" id="{94F0DE96-427B-427E-AA31-B71DB6789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 y="1352"/>
              <a:ext cx="4536" cy="16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3">
              <a:extLst>
                <a:ext uri="{FF2B5EF4-FFF2-40B4-BE49-F238E27FC236}">
                  <a16:creationId xmlns:a16="http://schemas.microsoft.com/office/drawing/2014/main" id="{EAB9BD96-26CE-46CC-BA2B-962EC6FDDF59}"/>
                </a:ext>
              </a:extLst>
            </p:cNvPr>
            <p:cNvSpPr>
              <a:spLocks noChangeAspect="1" noChangeArrowheads="1" noTextEdit="1"/>
            </p:cNvSpPr>
            <p:nvPr/>
          </p:nvSpPr>
          <p:spPr bwMode="auto">
            <a:xfrm>
              <a:off x="1574" y="1352"/>
              <a:ext cx="4530"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8">
            <a:extLst>
              <a:ext uri="{FF2B5EF4-FFF2-40B4-BE49-F238E27FC236}">
                <a16:creationId xmlns:a16="http://schemas.microsoft.com/office/drawing/2014/main" id="{A9E3CA3F-B11D-4D10-BA93-726E97881F0B}"/>
              </a:ext>
            </a:extLst>
          </p:cNvPr>
          <p:cNvGrpSpPr>
            <a:grpSpLocks noChangeAspect="1"/>
          </p:cNvGrpSpPr>
          <p:nvPr/>
        </p:nvGrpSpPr>
        <p:grpSpPr bwMode="auto">
          <a:xfrm>
            <a:off x="8245430" y="1981200"/>
            <a:ext cx="3419632" cy="4731842"/>
            <a:chOff x="2278" y="0"/>
            <a:chExt cx="3122" cy="4320"/>
          </a:xfrm>
        </p:grpSpPr>
        <p:sp>
          <p:nvSpPr>
            <p:cNvPr id="13" name="AutoShape 7">
              <a:extLst>
                <a:ext uri="{FF2B5EF4-FFF2-40B4-BE49-F238E27FC236}">
                  <a16:creationId xmlns:a16="http://schemas.microsoft.com/office/drawing/2014/main" id="{D585FBF4-CC7E-43FB-A46B-08F9B24669A7}"/>
                </a:ext>
              </a:extLst>
            </p:cNvPr>
            <p:cNvSpPr>
              <a:spLocks noChangeAspect="1" noChangeArrowheads="1" noTextEdit="1"/>
            </p:cNvSpPr>
            <p:nvPr/>
          </p:nvSpPr>
          <p:spPr bwMode="auto">
            <a:xfrm>
              <a:off x="2278" y="0"/>
              <a:ext cx="312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a:extLst>
                <a:ext uri="{FF2B5EF4-FFF2-40B4-BE49-F238E27FC236}">
                  <a16:creationId xmlns:a16="http://schemas.microsoft.com/office/drawing/2014/main" id="{DA7AE9B1-5FEF-4116-8275-27344DD424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8" y="0"/>
              <a:ext cx="3126" cy="43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D058DCFF-26C6-4B8D-A5FD-DEF14BA47035}"/>
              </a:ext>
            </a:extLst>
          </p:cNvPr>
          <p:cNvSpPr/>
          <p:nvPr>
            <p:custDataLst>
              <p:tags r:id="rId3"/>
            </p:custDataLst>
          </p:nvPr>
        </p:nvSpPr>
        <p:spPr>
          <a:xfrm>
            <a:off x="8245430" y="2057400"/>
            <a:ext cx="3505200" cy="1156288"/>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964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custDataLst>
              <p:tags r:id="rId2"/>
            </p:custDataLst>
          </p:nvPr>
        </p:nvSpPr>
        <p:spPr bwMode="auto">
          <a:xfrm>
            <a:off x="890615" y="3364128"/>
            <a:ext cx="5574022" cy="1780478"/>
          </a:xfrm>
          <a:prstGeom prst="rect">
            <a:avLst/>
          </a:prstGeom>
          <a:noFill/>
          <a:ln w="57150" algn="ctr">
            <a:noFill/>
            <a:miter lim="800000"/>
            <a:headEnd/>
            <a:tailEnd/>
          </a:ln>
        </p:spPr>
        <p:txBody>
          <a:bodyPr wrap="none" anchor="ctr"/>
          <a:lstStyle/>
          <a:p>
            <a:pPr algn="ctr">
              <a:spcBef>
                <a:spcPct val="20000"/>
              </a:spcBef>
            </a:pPr>
            <a:r>
              <a:rPr lang="en-US" sz="3800" b="1" dirty="0">
                <a:latin typeface="Constantia" panose="02030602050306030303" pitchFamily="18" charset="0"/>
              </a:rPr>
              <a:t>Read and understand</a:t>
            </a:r>
          </a:p>
          <a:p>
            <a:pPr algn="ctr">
              <a:spcBef>
                <a:spcPct val="20000"/>
              </a:spcBef>
            </a:pPr>
            <a:r>
              <a:rPr lang="en-US" sz="3800" b="1" dirty="0">
                <a:latin typeface="Constantia" panose="02030602050306030303" pitchFamily="18" charset="0"/>
              </a:rPr>
              <a:t>all terms!</a:t>
            </a:r>
          </a:p>
        </p:txBody>
      </p:sp>
      <p:sp>
        <p:nvSpPr>
          <p:cNvPr id="6" name="Title 5">
            <a:extLst>
              <a:ext uri="{FF2B5EF4-FFF2-40B4-BE49-F238E27FC236}">
                <a16:creationId xmlns:a16="http://schemas.microsoft.com/office/drawing/2014/main" id="{F1218DA6-F57A-40F5-98DD-7D1319AE4465}"/>
              </a:ext>
            </a:extLst>
          </p:cNvPr>
          <p:cNvSpPr>
            <a:spLocks noGrp="1"/>
          </p:cNvSpPr>
          <p:nvPr>
            <p:ph type="title"/>
            <p:custDataLst>
              <p:tags r:id="rId3"/>
            </p:custDataLst>
          </p:nvPr>
        </p:nvSpPr>
        <p:spPr>
          <a:xfrm>
            <a:off x="647273" y="381000"/>
            <a:ext cx="6324599" cy="1719323"/>
          </a:xfrm>
        </p:spPr>
        <p:txBody>
          <a:bodyPr>
            <a:normAutofit fontScale="90000"/>
          </a:bodyPr>
          <a:lstStyle/>
          <a:p>
            <a:r>
              <a:rPr lang="en-US" b="1" dirty="0">
                <a:solidFill>
                  <a:schemeClr val="tx1"/>
                </a:solidFill>
                <a:latin typeface="Constantia" panose="02030602050306030303" pitchFamily="18" charset="0"/>
              </a:rPr>
              <a:t>WIC Vendor Agreement For Free-standing Pharmacies</a:t>
            </a:r>
          </a:p>
        </p:txBody>
      </p:sp>
      <p:pic>
        <p:nvPicPr>
          <p:cNvPr id="2" name="Picture 1">
            <a:extLst>
              <a:ext uri="{FF2B5EF4-FFF2-40B4-BE49-F238E27FC236}">
                <a16:creationId xmlns:a16="http://schemas.microsoft.com/office/drawing/2014/main" id="{72F7F4ED-EB6E-403F-AAF7-9511B9CB9457}"/>
              </a:ext>
            </a:extLst>
          </p:cNvPr>
          <p:cNvPicPr>
            <a:picLocks noChangeAspect="1"/>
          </p:cNvPicPr>
          <p:nvPr/>
        </p:nvPicPr>
        <p:blipFill>
          <a:blip r:embed="rId6"/>
          <a:stretch>
            <a:fillRect/>
          </a:stretch>
        </p:blipFill>
        <p:spPr>
          <a:xfrm>
            <a:off x="7085013" y="526973"/>
            <a:ext cx="4419600" cy="5804054"/>
          </a:xfrm>
          <a:prstGeom prst="rect">
            <a:avLst/>
          </a:prstGeom>
        </p:spPr>
      </p:pic>
    </p:spTree>
    <p:custDataLst>
      <p:tags r:id="rId1"/>
    </p:custDataLst>
    <p:extLst>
      <p:ext uri="{BB962C8B-B14F-4D97-AF65-F5344CB8AC3E}">
        <p14:creationId xmlns:p14="http://schemas.microsoft.com/office/powerpoint/2010/main" val="12108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a:extLst>
              <a:ext uri="{FF2B5EF4-FFF2-40B4-BE49-F238E27FC236}">
                <a16:creationId xmlns:a16="http://schemas.microsoft.com/office/drawing/2014/main" id="{2354D9D7-9E31-40F7-9CBE-BEDF38B7C383}"/>
              </a:ext>
            </a:extLst>
          </p:cNvPr>
          <p:cNvGrpSpPr>
            <a:grpSpLocks noChangeAspect="1"/>
          </p:cNvGrpSpPr>
          <p:nvPr/>
        </p:nvGrpSpPr>
        <p:grpSpPr bwMode="auto">
          <a:xfrm>
            <a:off x="2441170" y="239869"/>
            <a:ext cx="5706284" cy="5471080"/>
            <a:chOff x="1612" y="0"/>
            <a:chExt cx="4454" cy="4320"/>
          </a:xfrm>
        </p:grpSpPr>
        <p:sp>
          <p:nvSpPr>
            <p:cNvPr id="19" name="AutoShape 7">
              <a:extLst>
                <a:ext uri="{FF2B5EF4-FFF2-40B4-BE49-F238E27FC236}">
                  <a16:creationId xmlns:a16="http://schemas.microsoft.com/office/drawing/2014/main" id="{EDA72507-E125-47AA-9328-8D291BB92AD8}"/>
                </a:ext>
              </a:extLst>
            </p:cNvPr>
            <p:cNvSpPr>
              <a:spLocks noChangeAspect="1" noChangeArrowheads="1" noTextEdit="1"/>
            </p:cNvSpPr>
            <p:nvPr/>
          </p:nvSpPr>
          <p:spPr bwMode="auto">
            <a:xfrm>
              <a:off x="1612" y="0"/>
              <a:ext cx="445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a:extLst>
                <a:ext uri="{FF2B5EF4-FFF2-40B4-BE49-F238E27FC236}">
                  <a16:creationId xmlns:a16="http://schemas.microsoft.com/office/drawing/2014/main" id="{AFCE2733-92F8-41F0-A72A-321C53AC48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 y="0"/>
              <a:ext cx="4457"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Oval 8"/>
          <p:cNvSpPr>
            <a:spLocks noChangeArrowheads="1"/>
          </p:cNvSpPr>
          <p:nvPr>
            <p:custDataLst>
              <p:tags r:id="rId2"/>
            </p:custDataLst>
          </p:nvPr>
        </p:nvSpPr>
        <p:spPr bwMode="auto">
          <a:xfrm>
            <a:off x="2669192" y="3374795"/>
            <a:ext cx="2644259" cy="711622"/>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5" name="Oval 8"/>
          <p:cNvSpPr>
            <a:spLocks noChangeArrowheads="1"/>
          </p:cNvSpPr>
          <p:nvPr>
            <p:custDataLst>
              <p:tags r:id="rId3"/>
            </p:custDataLst>
          </p:nvPr>
        </p:nvSpPr>
        <p:spPr bwMode="auto">
          <a:xfrm>
            <a:off x="3808714" y="753193"/>
            <a:ext cx="2514298" cy="473072"/>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6" name="Line 4"/>
          <p:cNvSpPr>
            <a:spLocks noChangeShapeType="1"/>
          </p:cNvSpPr>
          <p:nvPr>
            <p:custDataLst>
              <p:tags r:id="rId4"/>
            </p:custDataLst>
          </p:nvPr>
        </p:nvSpPr>
        <p:spPr bwMode="auto">
          <a:xfrm flipV="1">
            <a:off x="3959258" y="1291594"/>
            <a:ext cx="1045637" cy="2083201"/>
          </a:xfrm>
          <a:prstGeom prst="line">
            <a:avLst/>
          </a:prstGeom>
          <a:noFill/>
          <a:ln w="57150">
            <a:solidFill>
              <a:srgbClr val="D31145"/>
            </a:solidFill>
            <a:round/>
            <a:headEnd/>
            <a:tailEnd/>
          </a:ln>
        </p:spPr>
        <p:txBody>
          <a:bodyPr/>
          <a:lstStyle/>
          <a:p>
            <a:endParaRPr lang="en-US" dirty="0"/>
          </a:p>
        </p:txBody>
      </p:sp>
      <p:sp>
        <p:nvSpPr>
          <p:cNvPr id="7" name="Rectangle 5"/>
          <p:cNvSpPr>
            <a:spLocks noChangeArrowheads="1"/>
          </p:cNvSpPr>
          <p:nvPr>
            <p:custDataLst>
              <p:tags r:id="rId5"/>
            </p:custDataLst>
          </p:nvPr>
        </p:nvSpPr>
        <p:spPr bwMode="auto">
          <a:xfrm flipV="1">
            <a:off x="3960811" y="914400"/>
            <a:ext cx="2209649" cy="149935"/>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8" name="Rectangle 5"/>
          <p:cNvSpPr>
            <a:spLocks noChangeArrowheads="1"/>
          </p:cNvSpPr>
          <p:nvPr>
            <p:custDataLst>
              <p:tags r:id="rId6"/>
            </p:custDataLst>
          </p:nvPr>
        </p:nvSpPr>
        <p:spPr bwMode="auto">
          <a:xfrm>
            <a:off x="2817813" y="3655307"/>
            <a:ext cx="2286000" cy="154693"/>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9" name="Text Box 3"/>
          <p:cNvSpPr txBox="1">
            <a:spLocks noChangeArrowheads="1"/>
          </p:cNvSpPr>
          <p:nvPr>
            <p:custDataLst>
              <p:tags r:id="rId7"/>
            </p:custDataLst>
          </p:nvPr>
        </p:nvSpPr>
        <p:spPr bwMode="auto">
          <a:xfrm>
            <a:off x="2259479" y="5836205"/>
            <a:ext cx="5490832" cy="641350"/>
          </a:xfrm>
          <a:prstGeom prst="rect">
            <a:avLst/>
          </a:prstGeom>
          <a:noFill/>
          <a:ln w="9525">
            <a:noFill/>
            <a:miter lim="800000"/>
            <a:headEnd/>
            <a:tailEnd/>
          </a:ln>
        </p:spPr>
        <p:txBody>
          <a:bodyPr wrap="square">
            <a:spAutoFit/>
          </a:bodyPr>
          <a:lstStyle/>
          <a:p>
            <a:pPr>
              <a:spcBef>
                <a:spcPct val="50000"/>
              </a:spcBef>
              <a:buFontTx/>
              <a:buNone/>
            </a:pPr>
            <a:r>
              <a:rPr kumimoji="1" lang="en-US" sz="3600" dirty="0">
                <a:latin typeface="Constantia" panose="02030602050306030303" pitchFamily="18" charset="0"/>
              </a:rPr>
              <a:t>Both names </a:t>
            </a:r>
            <a:r>
              <a:rPr kumimoji="1" lang="en-US" sz="3600" b="1" dirty="0">
                <a:solidFill>
                  <a:srgbClr val="D31145"/>
                </a:solidFill>
                <a:latin typeface="Constantia" panose="02030602050306030303" pitchFamily="18" charset="0"/>
              </a:rPr>
              <a:t>must</a:t>
            </a:r>
            <a:r>
              <a:rPr kumimoji="1" lang="en-US" sz="3600" dirty="0">
                <a:latin typeface="Constantia" panose="02030602050306030303" pitchFamily="18" charset="0"/>
              </a:rPr>
              <a:t> match</a:t>
            </a:r>
            <a:endParaRPr kumimoji="1" lang="en-US" dirty="0">
              <a:latin typeface="Constantia" panose="02030602050306030303" pitchFamily="18" charset="0"/>
            </a:endParaRPr>
          </a:p>
        </p:txBody>
      </p:sp>
      <p:grpSp>
        <p:nvGrpSpPr>
          <p:cNvPr id="10" name="Group 4">
            <a:extLst>
              <a:ext uri="{FF2B5EF4-FFF2-40B4-BE49-F238E27FC236}">
                <a16:creationId xmlns:a16="http://schemas.microsoft.com/office/drawing/2014/main" id="{6E807AD1-2203-45FC-AF67-66227B234E1F}"/>
              </a:ext>
            </a:extLst>
          </p:cNvPr>
          <p:cNvGrpSpPr>
            <a:grpSpLocks noChangeAspect="1"/>
          </p:cNvGrpSpPr>
          <p:nvPr/>
        </p:nvGrpSpPr>
        <p:grpSpPr bwMode="auto">
          <a:xfrm>
            <a:off x="8920868" y="2743200"/>
            <a:ext cx="3004820" cy="3962400"/>
            <a:chOff x="2201" y="0"/>
            <a:chExt cx="3276" cy="4320"/>
          </a:xfrm>
        </p:grpSpPr>
        <p:sp>
          <p:nvSpPr>
            <p:cNvPr id="11" name="AutoShape 3">
              <a:extLst>
                <a:ext uri="{FF2B5EF4-FFF2-40B4-BE49-F238E27FC236}">
                  <a16:creationId xmlns:a16="http://schemas.microsoft.com/office/drawing/2014/main" id="{6014B056-CF00-4036-AD4C-6110F53E9388}"/>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AFD1D5F1-7FA6-4C7C-AC1A-B332408551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882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custDataLst>
              <p:tags r:id="rId2"/>
            </p:custDataLst>
          </p:nvPr>
        </p:nvSpPr>
        <p:spPr bwMode="auto">
          <a:xfrm>
            <a:off x="630610" y="3379513"/>
            <a:ext cx="5922563" cy="2292935"/>
          </a:xfrm>
          <a:prstGeom prst="rect">
            <a:avLst/>
          </a:prstGeom>
          <a:noFill/>
          <a:ln w="28575">
            <a:noFill/>
            <a:miter lim="800000"/>
            <a:headEnd/>
            <a:tailEnd/>
          </a:ln>
        </p:spPr>
        <p:txBody>
          <a:bodyPr wrap="square">
            <a:spAutoFit/>
          </a:bodyPr>
          <a:lstStyle/>
          <a:p>
            <a:pPr algn="ctr" eaLnBrk="1" hangingPunct="1">
              <a:spcBef>
                <a:spcPct val="50000"/>
              </a:spcBef>
              <a:buFontTx/>
              <a:buNone/>
            </a:pPr>
            <a:r>
              <a:rPr lang="en-US" sz="2600" dirty="0">
                <a:ln w="12700">
                  <a:solidFill>
                    <a:schemeClr val="tx1"/>
                  </a:solidFill>
                </a:ln>
                <a:latin typeface="Constantia" panose="02030602050306030303" pitchFamily="18" charset="0"/>
              </a:rPr>
              <a:t>Owner must initial for the receipt of the Terms of Vendor Agreement For Free-standing Pharmacies</a:t>
            </a:r>
          </a:p>
          <a:p>
            <a:pPr algn="ctr" eaLnBrk="1" hangingPunct="1">
              <a:spcBef>
                <a:spcPct val="50000"/>
              </a:spcBef>
              <a:buFontTx/>
              <a:buNone/>
            </a:pPr>
            <a:r>
              <a:rPr lang="en-US" sz="2600" dirty="0">
                <a:ln w="12700">
                  <a:solidFill>
                    <a:schemeClr val="tx1"/>
                  </a:solidFill>
                </a:ln>
                <a:latin typeface="Constantia" panose="02030602050306030303" pitchFamily="18" charset="0"/>
              </a:rPr>
              <a:t>Terms of Vendor Agreement provided in DocuSign</a:t>
            </a:r>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483" y="512989"/>
            <a:ext cx="3600450" cy="1447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4"/>
          <p:cNvSpPr>
            <a:spLocks noChangeArrowheads="1"/>
          </p:cNvSpPr>
          <p:nvPr>
            <p:custDataLst>
              <p:tags r:id="rId3"/>
            </p:custDataLst>
          </p:nvPr>
        </p:nvSpPr>
        <p:spPr bwMode="auto">
          <a:xfrm>
            <a:off x="2525214" y="556740"/>
            <a:ext cx="4090987" cy="1352550"/>
          </a:xfrm>
          <a:prstGeom prst="ellipse">
            <a:avLst/>
          </a:prstGeom>
          <a:solidFill>
            <a:srgbClr val="FFFF99">
              <a:alpha val="41960"/>
            </a:srgb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grpSp>
        <p:nvGrpSpPr>
          <p:cNvPr id="4" name="Group 4">
            <a:extLst>
              <a:ext uri="{FF2B5EF4-FFF2-40B4-BE49-F238E27FC236}">
                <a16:creationId xmlns:a16="http://schemas.microsoft.com/office/drawing/2014/main" id="{06CEDF30-2FD3-48DD-A7B3-F73AA77974EA}"/>
              </a:ext>
            </a:extLst>
          </p:cNvPr>
          <p:cNvGrpSpPr>
            <a:grpSpLocks noChangeAspect="1"/>
          </p:cNvGrpSpPr>
          <p:nvPr/>
        </p:nvGrpSpPr>
        <p:grpSpPr bwMode="auto">
          <a:xfrm>
            <a:off x="7448169" y="458051"/>
            <a:ext cx="4430883" cy="5842923"/>
            <a:chOff x="2201" y="0"/>
            <a:chExt cx="3276" cy="4320"/>
          </a:xfrm>
        </p:grpSpPr>
        <p:sp>
          <p:nvSpPr>
            <p:cNvPr id="7" name="AutoShape 3">
              <a:extLst>
                <a:ext uri="{FF2B5EF4-FFF2-40B4-BE49-F238E27FC236}">
                  <a16:creationId xmlns:a16="http://schemas.microsoft.com/office/drawing/2014/main" id="{3736BC3A-E05E-4BB4-9582-4CA9CDBEC70C}"/>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91BA5E4D-2B6E-40A6-9F95-384B3E86DA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Oval 5"/>
          <p:cNvSpPr>
            <a:spLocks noChangeArrowheads="1"/>
          </p:cNvSpPr>
          <p:nvPr>
            <p:custDataLst>
              <p:tags r:id="rId4"/>
            </p:custDataLst>
          </p:nvPr>
        </p:nvSpPr>
        <p:spPr bwMode="auto">
          <a:xfrm>
            <a:off x="7633584" y="4758267"/>
            <a:ext cx="2041129" cy="761999"/>
          </a:xfrm>
          <a:prstGeom prst="ellipse">
            <a:avLst/>
          </a:prstGeom>
          <a:solidFill>
            <a:srgbClr val="FFFF99">
              <a:alpha val="41960"/>
            </a:srgb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8" name="Line 6"/>
          <p:cNvSpPr>
            <a:spLocks noChangeShapeType="1"/>
          </p:cNvSpPr>
          <p:nvPr>
            <p:custDataLst>
              <p:tags r:id="rId5"/>
            </p:custDataLst>
          </p:nvPr>
        </p:nvSpPr>
        <p:spPr bwMode="auto">
          <a:xfrm>
            <a:off x="4894263" y="1786249"/>
            <a:ext cx="2979120" cy="2972017"/>
          </a:xfrm>
          <a:prstGeom prst="line">
            <a:avLst/>
          </a:prstGeom>
          <a:noFill/>
          <a:ln w="57150">
            <a:solidFill>
              <a:srgbClr val="D31145"/>
            </a:solidFill>
            <a:round/>
            <a:headEnd type="triangle" w="med" len="med"/>
            <a:tailEnd/>
          </a:ln>
        </p:spPr>
        <p:txBody>
          <a:bodyPr/>
          <a:lstStyle/>
          <a:p>
            <a:endParaRPr lang="en-US" dirty="0"/>
          </a:p>
        </p:txBody>
      </p:sp>
    </p:spTree>
    <p:custDataLst>
      <p:tags r:id="rId1"/>
    </p:custDataLst>
    <p:extLst>
      <p:ext uri="{BB962C8B-B14F-4D97-AF65-F5344CB8AC3E}">
        <p14:creationId xmlns:p14="http://schemas.microsoft.com/office/powerpoint/2010/main" val="1547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44013-7F95-4DF6-90DF-64ACDAACB204}"/>
              </a:ext>
            </a:extLst>
          </p:cNvPr>
          <p:cNvSpPr>
            <a:spLocks noGrp="1"/>
          </p:cNvSpPr>
          <p:nvPr>
            <p:ph type="title"/>
            <p:custDataLst>
              <p:tags r:id="rId2"/>
            </p:custDataLst>
          </p:nvPr>
        </p:nvSpPr>
        <p:spPr>
          <a:xfrm>
            <a:off x="455612" y="1095504"/>
            <a:ext cx="4272340" cy="4480726"/>
          </a:xfrm>
        </p:spPr>
        <p:txBody>
          <a:bodyPr>
            <a:normAutofit/>
          </a:bodyPr>
          <a:lstStyle/>
          <a:p>
            <a:pPr algn="r"/>
            <a:r>
              <a:rPr lang="en-US" sz="4000" b="1" dirty="0">
                <a:latin typeface="Constantia" panose="02030602050306030303" pitchFamily="18" charset="0"/>
              </a:rPr>
              <a:t>ID Requirement</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50C61B-B10F-40D3-B1CA-77AA35B0A7AC}"/>
              </a:ext>
            </a:extLst>
          </p:cNvPr>
          <p:cNvSpPr>
            <a:spLocks noGrp="1"/>
          </p:cNvSpPr>
          <p:nvPr>
            <p:ph idx="1"/>
            <p:custDataLst>
              <p:tags r:id="rId3"/>
            </p:custDataLst>
          </p:nvPr>
        </p:nvSpPr>
        <p:spPr>
          <a:xfrm>
            <a:off x="5218112" y="1810752"/>
            <a:ext cx="4701623" cy="3560260"/>
          </a:xfrm>
        </p:spPr>
        <p:txBody>
          <a:bodyPr anchor="ctr">
            <a:normAutofit/>
          </a:bodyPr>
          <a:lstStyle/>
          <a:p>
            <a:pPr marL="0" indent="0">
              <a:buNone/>
            </a:pPr>
            <a:r>
              <a:rPr lang="en-US" sz="3200" dirty="0">
                <a:latin typeface="Constantia" panose="02030602050306030303" pitchFamily="18" charset="0"/>
              </a:rPr>
              <a:t>The State WIC Agency requires that vendor applicants submit a copy of their driver’s license or state issued ID.</a:t>
            </a:r>
          </a:p>
          <a:p>
            <a:pPr marL="0" indent="0">
              <a:buNone/>
            </a:pPr>
            <a:endParaRPr lang="en-US" sz="2400" dirty="0"/>
          </a:p>
          <a:p>
            <a:endParaRPr lang="en-US" sz="2400" dirty="0"/>
          </a:p>
        </p:txBody>
      </p:sp>
      <p:sp>
        <p:nvSpPr>
          <p:cNvPr id="6" name="AutoShape 3">
            <a:extLst>
              <a:ext uri="{FF2B5EF4-FFF2-40B4-BE49-F238E27FC236}">
                <a16:creationId xmlns:a16="http://schemas.microsoft.com/office/drawing/2014/main" id="{C7F8C551-B689-4A8C-A8D1-CB4BFB90B939}"/>
              </a:ext>
            </a:extLst>
          </p:cNvPr>
          <p:cNvSpPr>
            <a:spLocks noChangeAspect="1" noChangeArrowheads="1" noTextEdit="1"/>
          </p:cNvSpPr>
          <p:nvPr>
            <p:custDataLst>
              <p:tags r:id="rId4"/>
            </p:custDataLst>
          </p:nvPr>
        </p:nvSpPr>
        <p:spPr bwMode="auto">
          <a:xfrm>
            <a:off x="7020879" y="645250"/>
            <a:ext cx="4521610" cy="589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Tree>
    <p:custDataLst>
      <p:tags r:id="rId1"/>
    </p:custDataLst>
    <p:extLst>
      <p:ext uri="{BB962C8B-B14F-4D97-AF65-F5344CB8AC3E}">
        <p14:creationId xmlns:p14="http://schemas.microsoft.com/office/powerpoint/2010/main" val="18373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762C-67CC-4693-B9C4-4BF1FDA4FCD2}"/>
              </a:ext>
            </a:extLst>
          </p:cNvPr>
          <p:cNvSpPr>
            <a:spLocks noGrp="1"/>
          </p:cNvSpPr>
          <p:nvPr>
            <p:ph type="title"/>
            <p:custDataLst>
              <p:tags r:id="rId2"/>
            </p:custDataLst>
          </p:nvPr>
        </p:nvSpPr>
        <p:spPr>
          <a:xfrm>
            <a:off x="1142701" y="167640"/>
            <a:ext cx="10590510" cy="1356360"/>
          </a:xfrm>
        </p:spPr>
        <p:txBody>
          <a:bodyPr/>
          <a:lstStyle/>
          <a:p>
            <a:r>
              <a:rPr lang="en-US" sz="4400" b="1" dirty="0">
                <a:solidFill>
                  <a:prstClr val="black">
                    <a:lumMod val="95000"/>
                    <a:lumOff val="5000"/>
                  </a:prstClr>
                </a:solidFill>
                <a:latin typeface="Constantia" panose="02030602050306030303" pitchFamily="18" charset="0"/>
              </a:rPr>
              <a:t>Assurance of Civil Rights Compliance</a:t>
            </a:r>
            <a:endParaRPr lang="en-US" dirty="0">
              <a:latin typeface="Constantia" panose="02030602050306030303" pitchFamily="18" charset="0"/>
            </a:endParaRPr>
          </a:p>
        </p:txBody>
      </p:sp>
      <p:sp>
        <p:nvSpPr>
          <p:cNvPr id="4" name="Content Placeholder 4">
            <a:extLst>
              <a:ext uri="{FF2B5EF4-FFF2-40B4-BE49-F238E27FC236}">
                <a16:creationId xmlns:a16="http://schemas.microsoft.com/office/drawing/2014/main" id="{1A75DD3C-AC6A-4D27-BF2A-08CA4769B277}"/>
              </a:ext>
            </a:extLst>
          </p:cNvPr>
          <p:cNvSpPr>
            <a:spLocks noGrp="1"/>
          </p:cNvSpPr>
          <p:nvPr>
            <p:ph idx="1"/>
            <p:custDataLst>
              <p:tags r:id="rId3"/>
            </p:custDataLst>
          </p:nvPr>
        </p:nvSpPr>
        <p:spPr>
          <a:xfrm>
            <a:off x="608012" y="1219200"/>
            <a:ext cx="10972799" cy="5257800"/>
          </a:xfrm>
        </p:spPr>
        <p:txBody>
          <a:bodyPr>
            <a:normAutofit fontScale="25000" lnSpcReduction="20000"/>
          </a:bodyPr>
          <a:lstStyle/>
          <a:p>
            <a:pPr marL="0" marR="0" indent="0">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IX of the Education Amendments of 1972 (20 U.S.C. 1681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nSpc>
                <a:spcPct val="107000"/>
              </a:lnSpc>
              <a:spcBef>
                <a:spcPts val="0"/>
              </a:spcBef>
              <a:spcAft>
                <a:spcPts val="0"/>
              </a:spcAft>
              <a:buNone/>
            </a:pPr>
            <a:endParaRPr lang="en-US" sz="6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a:p>
            <a:pPr marL="0" marR="0" indent="0">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 </a:t>
            </a:r>
          </a:p>
          <a:p>
            <a:pPr marL="45706" indent="0">
              <a:buNone/>
            </a:pPr>
            <a:endParaRPr lang="en-US" sz="5600" dirty="0">
              <a:solidFill>
                <a:schemeClr val="tx1"/>
              </a:solidFill>
              <a:latin typeface="Constantia" panose="02030602050306030303" pitchFamily="18" charset="0"/>
            </a:endParaRPr>
          </a:p>
          <a:p>
            <a:endParaRPr lang="en-US" dirty="0"/>
          </a:p>
        </p:txBody>
      </p:sp>
    </p:spTree>
    <p:custDataLst>
      <p:tags r:id="rId1"/>
    </p:custDataLst>
    <p:extLst>
      <p:ext uri="{BB962C8B-B14F-4D97-AF65-F5344CB8AC3E}">
        <p14:creationId xmlns:p14="http://schemas.microsoft.com/office/powerpoint/2010/main" val="40403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2799" dirty="0">
                <a:latin typeface="Arial" panose="020B0604020202020204" pitchFamily="34" charset="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5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05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a:t>
            </a:r>
            <a:r>
              <a:rPr lang="en-US" sz="1050">
                <a:solidFill>
                  <a:srgbClr val="1B1B1B"/>
                </a:solidFill>
                <a:latin typeface="Arial" panose="020B0604020202020204" pitchFamily="34" charset="0"/>
                <a:cs typeface="Arial" panose="020B0604020202020204" pitchFamily="34" charset="0"/>
              </a:rPr>
              <a:t>; </a:t>
            </a: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2E8540"/>
                </a:solidFill>
                <a:latin typeface="Arial" panose="020B0604020202020204" pitchFamily="34" charset="0"/>
                <a:cs typeface="Arial" panose="020B0604020202020204" pitchFamily="34" charset="0"/>
                <a:hlinkClick r:id="rId5"/>
              </a:rPr>
              <a:t>program.intake@usda.gov</a:t>
            </a:r>
            <a:endParaRPr lang="en-US" sz="1050" dirty="0">
              <a:solidFill>
                <a:srgbClr val="2E854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1284906" y="1008993"/>
            <a:ext cx="9229006" cy="3542045"/>
          </a:xfrm>
        </p:spPr>
        <p:txBody>
          <a:bodyPr vert="horz" lIns="91440" tIns="45720" rIns="91440" bIns="45720" rtlCol="0" anchor="b">
            <a:normAutofit/>
          </a:bodyPr>
          <a:lstStyle/>
          <a:p>
            <a:pPr defTabSz="914400"/>
            <a:r>
              <a:rPr lang="en-US" sz="11400" kern="1200" dirty="0">
                <a:solidFill>
                  <a:schemeClr val="tx1"/>
                </a:solidFill>
                <a:latin typeface="Constantia" panose="02030602050306030303" pitchFamily="18" charset="0"/>
              </a:rPr>
              <a:t>Questions</a:t>
            </a:r>
          </a:p>
        </p:txBody>
      </p:sp>
    </p:spTree>
    <p:custDataLst>
      <p:tags r:id="rId1"/>
    </p:custDataLst>
    <p:extLst>
      <p:ext uri="{BB962C8B-B14F-4D97-AF65-F5344CB8AC3E}">
        <p14:creationId xmlns:p14="http://schemas.microsoft.com/office/powerpoint/2010/main" val="394720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ARTICULATE_DESIGN_ID_WOOD TYPE" val="aXGkz5XS"/>
  <p:tag name="ARTICULATE_SLIDE_THUMBNAIL_REFRESH"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OFFICE THEME" val="zTzx9F3n"/>
  <p:tag name="SECTOMILLISECCONVERTED" val="1"/>
  <p:tag name="ARTICULATE_SLIDE_COUNT" val="99"/>
  <p:tag name="MMPROD_UIDATA" val="&lt;database version=&quot;11.0&quot;&gt;&lt;object type=&quot;1&quot; unique_id=&quot;10001&quot;&gt;&lt;property id=&quot;20141&quot; value=&quot;Pharmacy Vendor Applicant Traini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1\2021 Vendor Modules for LA\2021 New Pharmacy Vendor Applicant Training\Presentation&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700&quot; value=&quot;0&quot;/&gt;&lt;object type=&quot;8&quot; unique_id=&quot;11273&quot;&gt;&lt;/object&gt;&lt;object type=&quot;2&quot; unique_id=&quot;11274&quot;&gt;&lt;object type=&quot;3&quot; unique_id=&quot;72171&quot;&gt;&lt;property id=&quot;20148&quot; value=&quot;5&quot;/&gt;&lt;property id=&quot;20300&quot; value=&quot;Slide 1&quot;/&gt;&lt;property id=&quot;20307&quot; value=&quot;272&quot;/&gt;&lt;property id=&quot;20309&quot; value=&quot;-1&quot;/&gt;&lt;/object&gt;&lt;object type=&quot;3&quot; unique_id=&quot;72172&quot;&gt;&lt;property id=&quot;20148&quot; value=&quot;5&quot;/&gt;&lt;property id=&quot;20300&quot; value=&quot;Slide 2 - &amp;quot;Orientation to NC WIC Program&amp;quot;&quot;/&gt;&lt;property id=&quot;20307&quot; value=&quot;273&quot;/&gt;&lt;property id=&quot;20309&quot; value=&quot;-1&quot;/&gt;&lt;/object&gt;&lt;object type=&quot;3&quot; unique_id=&quot;72173&quot;&gt;&lt;property id=&quot;20148&quot; value=&quot;5&quot;/&gt;&lt;property id=&quot;20300&quot; value=&quot;Slide 3 - &amp;quot;What is WIC?&amp;amp;#x09;&amp;amp;#x09;&amp;quot;&quot;/&gt;&lt;property id=&quot;20307&quot; value=&quot;274&quot;/&gt;&lt;property id=&quot;20309&quot; value=&quot;-1&quot;/&gt;&lt;/object&gt;&lt;object type=&quot;3&quot; unique_id=&quot;72174&quot;&gt;&lt;property id=&quot;20148&quot; value=&quot;5&quot;/&gt;&lt;property id=&quot;20300&quot; value=&quot;Slide 5 - &amp;quot;WIC Works!&amp;quot;&quot;/&gt;&lt;property id=&quot;20307&quot; value=&quot;275&quot;/&gt;&lt;property id=&quot;20309&quot; value=&quot;-1&quot;/&gt;&lt;/object&gt;&lt;object type=&quot;3&quot; unique_id=&quot;72175&quot;&gt;&lt;property id=&quot;20148&quot; value=&quot;5&quot;/&gt;&lt;property id=&quot;20300&quot; value=&quot;Slide 6 - &amp;quot;How Pharmacies Become Authorized WIC Vendors&amp;quot;&quot;/&gt;&lt;property id=&quot;20307&quot; value=&quot;276&quot;/&gt;&lt;property id=&quot;20309&quot; value=&quot;-1&quot;/&gt;&lt;/object&gt;&lt;object type=&quot;3&quot; unique_id=&quot;72177&quot;&gt;&lt;property id=&quot;20148&quot; value=&quot;5&quot;/&gt;&lt;property id=&quot;20300&quot; value=&quot;Slide 8 - &amp;quot;Free-standing Pharmacy Vendors&amp;quot;&quot;/&gt;&lt;property id=&quot;20307&quot; value=&quot;278&quot;/&gt;&lt;property id=&quot;20309&quot; value=&quot;-1&quot;/&gt;&lt;/object&gt;&lt;object type=&quot;3&quot; unique_id=&quot;72179&quot;&gt;&lt;property id=&quot;20148&quot; value=&quot;5&quot;/&gt;&lt;property id=&quot;20300&quot; value=&quot;Slide 10 - &amp;quot;Local WIC Agency’s Responsibilities&amp;quot;&quot;/&gt;&lt;property id=&quot;20307&quot; value=&quot;280&quot;/&gt;&lt;property id=&quot;20309&quot; value=&quot;-1&quot;/&gt;&lt;/object&gt;&lt;object type=&quot;3&quot; unique_id=&quot;72185&quot;&gt;&lt;property id=&quot;20148&quot; value=&quot;5&quot;/&gt;&lt;property id=&quot;20300&quot; value=&quot;Slide 21 - &amp;quot;Purchasing and Providing Infant Formula from a State-Approved Source&amp;quot;&quot;/&gt;&lt;property id=&quot;20307&quot; value=&quot;286&quot;/&gt;&lt;property id=&quot;20309&quot; value=&quot;-1&quot;/&gt;&lt;/object&gt;&lt;object type=&quot;3&quot; unique_id=&quot;72186&quot;&gt;&lt;property id=&quot;20148&quot; value=&quot;5&quot;/&gt;&lt;property id=&quot;20300&quot; value=&quot;Slide 23 - &amp;quot;Equitable Treatment&amp;quot;&quot;/&gt;&lt;property id=&quot;20307&quot; value=&quot;287&quot;/&gt;&lt;property id=&quot;20309&quot; value=&quot;-1&quot;/&gt;&lt;/object&gt;&lt;object type=&quot;3&quot; unique_id=&quot;72187&quot;&gt;&lt;property id=&quot;20148&quot; value=&quot;5&quot;/&gt;&lt;property id=&quot;20300&quot; value=&quot;Slide 24 - &amp;quot;Definitions&amp;quot;&quot;/&gt;&lt;property id=&quot;20307&quot; value=&quot;288&quot;/&gt;&lt;property id=&quot;20309&quot; value=&quot;-1&quot;/&gt;&lt;/object&gt;&lt;object type=&quot;3&quot; unique_id=&quot;72188&quot;&gt;&lt;property id=&quot;20148&quot; value=&quot;5&quot;/&gt;&lt;property id=&quot;20300&quot; value=&quot;Slide 25 - &amp;quot;Approval for Incentive Items&amp;quot;&quot;/&gt;&lt;property id=&quot;20307&quot; value=&quot;289&quot;/&gt;&lt;property id=&quot;20309&quot; value=&quot;-1&quot;/&gt;&lt;/object&gt;&lt;object type=&quot;3&quot; unique_id=&quot;72189&quot;&gt;&lt;property id=&quot;20148&quot; value=&quot;5&quot;/&gt;&lt;property id=&quot;20300&quot; value=&quot;Slide 27 - &amp;quot;In-Store Promotions and Coupons&amp;quot;&quot;/&gt;&lt;property id=&quot;20307&quot; value=&quot;290&quot;/&gt;&lt;property id=&quot;20309&quot; value=&quot;-1&quot;/&gt;&lt;/object&gt;&lt;object type=&quot;3&quot; unique_id=&quot;72190&quot;&gt;&lt;property id=&quot;20148&quot; value=&quot;5&quot;/&gt;&lt;property id=&quot;20300&quot; value=&quot;Slide 28 - &amp;quot;Types of In-Store Promotions and Coupons&amp;quot;&quot;/&gt;&lt;property id=&quot;20307&quot; value=&quot;291&quot;/&gt;&lt;property id=&quot;20309&quot; value=&quot;-1&quot;/&gt;&lt;/object&gt;&lt;object type=&quot;3&quot; unique_id=&quot;72191&quot;&gt;&lt;property id=&quot;20148&quot; value=&quot;5&quot;/&gt;&lt;property id=&quot;20300&quot; value=&quot;Slide 30 - &amp;quot;Sales Tax &amp;amp; Cash Back&amp;quot;&quot;/&gt;&lt;property id=&quot;20307&quot; value=&quot;292&quot;/&gt;&lt;property id=&quot;20309&quot; value=&quot;-1&quot;/&gt;&lt;/object&gt;&lt;object type=&quot;3&quot; unique_id=&quot;72196&quot;&gt;&lt;property id=&quot;20148&quot; value=&quot;5&quot;/&gt;&lt;property id=&quot;20300&quot; value=&quot;Slide 31&quot;/&gt;&lt;property id=&quot;20307&quot; value=&quot;297&quot;/&gt;&lt;property id=&quot;20309&quot; value=&quot;-1&quot;/&gt;&lt;/object&gt;&lt;object type=&quot;3&quot; unique_id=&quot;72209&quot;&gt;&lt;property id=&quot;20148&quot; value=&quot;5&quot;/&gt;&lt;property id=&quot;20300&quot; value=&quot;Slide 32 - &amp;quot;Reminders&amp;quot;&quot;/&gt;&lt;property id=&quot;20307&quot; value=&quot;310&quot;/&gt;&lt;property id=&quot;20309&quot; value=&quot;-1&quot;/&gt;&lt;/object&gt;&lt;object type=&quot;3&quot; unique_id=&quot;72210&quot;&gt;&lt;property id=&quot;20148&quot; value=&quot;5&quot;/&gt;&lt;property id=&quot;20300&quot; value=&quot;Slide 40 - &amp;quot;After Authorization continued&amp;quot;&quot;/&gt;&lt;property id=&quot;20307&quot; value=&quot;311&quot;/&gt;&lt;property id=&quot;20309&quot; value=&quot;-1&quot;/&gt;&lt;/object&gt;&lt;object type=&quot;3&quot; unique_id=&quot;72211&quot;&gt;&lt;property id=&quot;20148&quot; value=&quot;5&quot;/&gt;&lt;property id=&quot;20300&quot; value=&quot;Slide 43 - &amp;quot;Termination of WIC Vendor Agreement&amp;quot;&quot;/&gt;&lt;property id=&quot;20307&quot; value=&quot;312&quot;/&gt;&lt;property id=&quot;20309&quot; value=&quot;-1&quot;/&gt;&lt;/object&gt;&lt;object type=&quot;3&quot; unique_id=&quot;72212&quot;&gt;&lt;property id=&quot;20148&quot; value=&quot;5&quot;/&gt;&lt;property id=&quot;20300&quot; value=&quot;Slide 44 - &amp;quot;Business Integrity Standards&amp;quot;&quot;/&gt;&lt;property id=&quot;20307&quot; value=&quot;313&quot;/&gt;&lt;property id=&quot;20309&quot; value=&quot;-1&quot;/&gt;&lt;/object&gt;&lt;object type=&quot;3&quot; unique_id=&quot;72213&quot;&gt;&lt;property id=&quot;20148&quot; value=&quot;5&quot;/&gt;&lt;property id=&quot;20300&quot; value=&quot;Slide 45 - &amp;quot;Conflict of Interest&amp;quot;&quot;/&gt;&lt;property id=&quot;20307&quot; value=&quot;314&quot;/&gt;&lt;property id=&quot;20309&quot; value=&quot;-1&quot;/&gt;&lt;/object&gt;&lt;object type=&quot;3&quot; unique_id=&quot;72214&quot;&gt;&lt;property id=&quot;20148&quot; value=&quot;5&quot;/&gt;&lt;property id=&quot;20300&quot; value=&quot;Slide 46 - &amp;quot;Violations and Sanctions&amp;quot;&quot;/&gt;&lt;property id=&quot;20307&quot; value=&quot;315&quot;/&gt;&lt;property id=&quot;20309&quot; value=&quot;-1&quot;/&gt;&lt;/object&gt;&lt;object type=&quot;3&quot; unique_id=&quot;72215&quot;&gt;&lt;property id=&quot;20148&quot; value=&quot;5&quot;/&gt;&lt;property id=&quot;20300&quot; value=&quot;Slide 47 - &amp;quot;Violations&amp;quot;&quot;/&gt;&lt;property id=&quot;20307&quot; value=&quot;316&quot;/&gt;&lt;property id=&quot;20309&quot; value=&quot;-1&quot;/&gt;&lt;/object&gt;&lt;object type=&quot;3&quot; unique_id=&quot;72216&quot;&gt;&lt;property id=&quot;20148&quot; value=&quot;5&quot;/&gt;&lt;property id=&quot;20300&quot; value=&quot;Slide 48 - &amp;quot;Federal vs. State  Violations&amp;quot;&quot;/&gt;&lt;property id=&quot;20307&quot; value=&quot;317&quot;/&gt;&lt;property id=&quot;20309&quot; value=&quot;-1&quot;/&gt;&lt;/object&gt;&lt;object type=&quot;3&quot; unique_id=&quot;72217&quot;&gt;&lt;property id=&quot;20148&quot; value=&quot;5&quot;/&gt;&lt;property id=&quot;20300&quot; value=&quot;Slide 49 - &amp;quot;Pattern of Occurrences&amp;quot;&quot;/&gt;&lt;property id=&quot;20307&quot; value=&quot;318&quot;/&gt;&lt;property id=&quot;20309&quot; value=&quot;-1&quot;/&gt;&lt;/object&gt;&lt;object type=&quot;3&quot; unique_id=&quot;72218&quot;&gt;&lt;property id=&quot;20148&quot; value=&quot;5&quot;/&gt;&lt;property id=&quot;20300&quot; value=&quot;Slide 50 - &amp;quot;Patterns of Violations that Lead to Disqualification&amp;quot;&quot;/&gt;&lt;property id=&quot;20307&quot; value=&quot;319&quot;/&gt;&lt;property id=&quot;20309&quot; value=&quot;-1&quot;/&gt;&lt;/object&gt;&lt;object type=&quot;3&quot; unique_id=&quot;72219&quot;&gt;&lt;property id=&quot;20148&quot; value=&quot;5&quot;/&gt;&lt;property id=&quot;20300&quot; value=&quot;Slide 55 - &amp;quot;  Preventing Fraud and Ensuring Compliance&amp;quot;&quot;/&gt;&lt;property id=&quot;20307&quot; value=&quot;320&quot;/&gt;&lt;property id=&quot;20309&quot; value=&quot;-1&quot;/&gt;&lt;/object&gt;&lt;object type=&quot;3&quot; unique_id=&quot;72220&quot;&gt;&lt;property id=&quot;20148&quot; value=&quot;5&quot;/&gt;&lt;property id=&quot;20300&quot; value=&quot;Slide 56 - &amp;quot;Compliance Buys and Audits&amp;quot;&quot;/&gt;&lt;property id=&quot;20307&quot; value=&quot;321&quot;/&gt;&lt;property id=&quot;20309&quot; value=&quot;-1&quot;/&gt;&lt;/object&gt;&lt;object type=&quot;3&quot; unique_id=&quot;72221&quot;&gt;&lt;property id=&quot;20148&quot; value=&quot;5&quot;/&gt;&lt;property id=&quot;20300&quot; value=&quot;Slide 57 - &amp;quot;Compliance Buys&amp;quot;&quot;/&gt;&lt;property id=&quot;20307&quot; value=&quot;322&quot;/&gt;&lt;property id=&quot;20309&quot; value=&quot;-1&quot;/&gt;&lt;/object&gt;&lt;object type=&quot;3&quot; unique_id=&quot;72222&quot;&gt;&lt;property id=&quot;20148&quot; value=&quot;5&quot;/&gt;&lt;property id=&quot;20300&quot; value=&quot;Slide 58 - &amp;quot;Vendor Overcharging&amp;quot;&quot;/&gt;&lt;property id=&quot;20307&quot; value=&quot;323&quot;/&gt;&lt;property id=&quot;20309&quot; value=&quot;-1&quot;/&gt;&lt;/object&gt;&lt;object type=&quot;3&quot; unique_id=&quot;72224&quot;&gt;&lt;property id=&quot;20148&quot; value=&quot;5&quot;/&gt;&lt;property id=&quot;20300&quot; value=&quot;Slide 60 - &amp;quot;Inventory Audits&amp;quot;&quot;/&gt;&lt;property id=&quot;20307&quot; value=&quot;325&quot;/&gt;&lt;property id=&quot;20309&quot; value=&quot;-1&quot;/&gt;&lt;/object&gt;&lt;object type=&quot;3&quot; unique_id=&quot;72225&quot;&gt;&lt;property id=&quot;20148&quot; value=&quot;5&quot;/&gt;&lt;property id=&quot;20300&quot; value=&quot;Slide 61 - &amp;quot;Purchase Documentation Requirement&amp;quot;&quot;/&gt;&lt;property id=&quot;20307&quot; value=&quot;326&quot;/&gt;&lt;property id=&quot;20309&quot; value=&quot;-1&quot;/&gt;&lt;/object&gt;&lt;object type=&quot;3&quot; unique_id=&quot;72226&quot;&gt;&lt;property id=&quot;20148&quot; value=&quot;5&quot;/&gt;&lt;property id=&quot;20300&quot; value=&quot;Slide 62 - &amp;quot;Violations Detected During Inventory Audit&amp;quot;&quot;/&gt;&lt;property id=&quot;20307&quot; value=&quot;327&quot;/&gt;&lt;property id=&quot;20309&quot; value=&quot;-1&quot;/&gt;&lt;/object&gt;&lt;object type=&quot;3&quot; unique_id=&quot;72227&quot;&gt;&lt;property id=&quot;20148&quot; value=&quot;5&quot;/&gt;&lt;property id=&quot;20300&quot; value=&quot;Slide 63 - &amp;quot;Vendor Claims&amp;quot;&quot;/&gt;&lt;property id=&quot;20307&quot; value=&quot;328&quot;/&gt;&lt;property id=&quot;20309&quot; value=&quot;-1&quot;/&gt;&lt;/object&gt;&lt;object type=&quot;3&quot; unique_id=&quot;72228&quot;&gt;&lt;property id=&quot;20148&quot; value=&quot;5&quot;/&gt;&lt;property id=&quot;20300&quot; value=&quot;Slide 64 - &amp;quot;Claims Assessed for Vendor Violations&amp;quot;&quot;/&gt;&lt;property id=&quot;20307&quot; value=&quot;329&quot;/&gt;&lt;property id=&quot;20309&quot; value=&quot;-1&quot;/&gt;&lt;/object&gt;&lt;object type=&quot;3&quot; unique_id=&quot;72229&quot;&gt;&lt;property id=&quot;20148&quot; value=&quot;5&quot;/&gt;&lt;property id=&quot;20300&quot; value=&quot;Slide 65 - &amp;quot;Vendor Agreement: Important!&amp;quot;&quot;/&gt;&lt;property id=&quot;20307&quot; value=&quot;330&quot;/&gt;&lt;property id=&quot;20309&quot; value=&quot;-1&quot;/&gt;&lt;/object&gt;&lt;object type=&quot;3&quot; unique_id=&quot;72230&quot;&gt;&lt;property id=&quot;20148&quot; value=&quot;5&quot;/&gt;&lt;property id=&quot;20300&quot; value=&quot;Slide 66 - &amp;quot;Disqualification &amp;quot;&quot;/&gt;&lt;property id=&quot;20307&quot; value=&quot;331&quot;/&gt;&lt;property id=&quot;20309&quot; value=&quot;-1&quot;/&gt;&lt;/object&gt;&lt;object type=&quot;3&quot; unique_id=&quot;72232&quot;&gt;&lt;property id=&quot;20148&quot; value=&quot;5&quot;/&gt;&lt;property id=&quot;20300&quot; value=&quot;Slide 67 - &amp;quot;Routine Monitoring&amp;quot;&quot;/&gt;&lt;property id=&quot;20307&quot; value=&quot;333&quot;/&gt;&lt;property id=&quot;20309&quot; value=&quot;-1&quot;/&gt;&lt;/object&gt;&lt;object type=&quot;3&quot; unique_id=&quot;72234&quot;&gt;&lt;property id=&quot;20148&quot; value=&quot;5&quot;/&gt;&lt;property id=&quot;20300&quot; value=&quot;Slide 71 - &amp;quot;Completing Required Forms&amp;quot;&quot;/&gt;&lt;property id=&quot;20307&quot; value=&quot;335&quot;/&gt;&lt;property id=&quot;20309&quot; value=&quot;-1&quot;/&gt;&lt;/object&gt;&lt;object type=&quot;3&quot; unique_id=&quot;72235&quot;&gt;&lt;property id=&quot;20148&quot; value=&quot;5&quot;/&gt;&lt;property id=&quot;20300&quot; value=&quot;Slide 72 - &amp;quot;Completing Required Forms continued&amp;quot;&quot;/&gt;&lt;property id=&quot;20307&quot; value=&quot;336&quot;/&gt;&lt;property id=&quot;20309&quot; value=&quot;-1&quot;/&gt;&lt;/object&gt;&lt;object type=&quot;3&quot; unique_id=&quot;72236&quot;&gt;&lt;property id=&quot;20148&quot; value=&quot;5&quot;/&gt;&lt;property id=&quot;20300&quot; value=&quot;Slide 81 - &amp;quot;Application (DHHS 3282)&amp;quot;&quot;/&gt;&lt;property id=&quot;20307&quot; value=&quot;337&quot;/&gt;&lt;property id=&quot;20309&quot; value=&quot;-1&quot;/&gt;&lt;/object&gt;&lt;object type=&quot;3&quot; unique_id=&quot;72237&quot;&gt;&lt;property id=&quot;20148&quot; value=&quot;5&quot;/&gt;&lt;property id=&quot;20300&quot; value=&quot;Slide 91&quot;/&gt;&lt;property id=&quot;20307&quot; value=&quot;338&quot;/&gt;&lt;property id=&quot;20309&quot; value=&quot;-1&quot;/&gt;&lt;/object&gt;&lt;object type=&quot;3&quot; unique_id=&quot;72245&quot;&gt;&lt;property id=&quot;20148&quot; value=&quot;5&quot;/&gt;&lt;property id=&quot;20300&quot; value=&quot;Slide 92&quot;/&gt;&lt;property id=&quot;20307&quot; value=&quot;346&quot;/&gt;&lt;property id=&quot;20309&quot; value=&quot;-1&quot;/&gt;&lt;/object&gt;&lt;object type=&quot;3&quot; unique_id=&quot;72248&quot;&gt;&lt;property id=&quot;20148&quot; value=&quot;5&quot;/&gt;&lt;property id=&quot;20300&quot; value=&quot;Slide 94&quot;/&gt;&lt;property id=&quot;20307&quot; value=&quot;349&quot;/&gt;&lt;property id=&quot;20309&quot; value=&quot;-1&quot;/&gt;&lt;/object&gt;&lt;object type=&quot;3&quot; unique_id=&quot;72249&quot;&gt;&lt;property id=&quot;20148&quot; value=&quot;5&quot;/&gt;&lt;property id=&quot;20300&quot; value=&quot;Slide 95&quot;/&gt;&lt;property id=&quot;20307&quot; value=&quot;350&quot;/&gt;&lt;property id=&quot;20309&quot; value=&quot;-1&quot;/&gt;&lt;/object&gt;&lt;object type=&quot;3&quot; unique_id=&quot;92391&quot;&gt;&lt;property id=&quot;20148&quot; value=&quot;5&quot;/&gt;&lt;property id=&quot;20300&quot; value=&quot;Slide 7 - &amp;quot; Types of Vendors&amp;quot;&quot;/&gt;&lt;property id=&quot;20307&quot; value=&quot;599&quot;/&gt;&lt;property id=&quot;20309&quot; value=&quot;-1&quot;/&gt;&lt;/object&gt;&lt;object type=&quot;3&quot; unique_id=&quot;92392&quot;&gt;&lt;property id=&quot;20148&quot; value=&quot;5&quot;/&gt;&lt;property id=&quot;20300&quot; value=&quot;Slide 9 - &amp;quot;Vendor Applicant’s Responsibility&amp;quot;&quot;/&gt;&lt;property id=&quot;20307&quot; value=&quot;600&quot;/&gt;&lt;property id=&quot;20309&quot; value=&quot;-1&quot;/&gt;&lt;/object&gt;&lt;object type=&quot;3&quot; unique_id=&quot;92393&quot;&gt;&lt;property id=&quot;20148&quot; value=&quot;5&quot;/&gt;&lt;property id=&quot;20300&quot; value=&quot;Slide 13 - &amp;quot;Transactions at Pharmacies&amp;quot;&quot;/&gt;&lt;property id=&quot;20307&quot; value=&quot;615&quot;/&gt;&lt;property id=&quot;20309&quot; value=&quot;-1&quot;/&gt;&lt;/object&gt;&lt;object type=&quot;3&quot; unique_id=&quot;92394&quot;&gt;&lt;property id=&quot;20148&quot; value=&quot;5&quot;/&gt;&lt;property id=&quot;20300&quot; value=&quot;Slide 15 - &amp;quot;WIC Approved Foods With No NTE&amp;quot;&quot;/&gt;&lt;property id=&quot;20307&quot; value=&quot;602&quot;/&gt;&lt;property id=&quot;20309&quot; value=&quot;-1&quot;/&gt;&lt;/object&gt;&lt;object type=&quot;3&quot; unique_id=&quot;92395&quot;&gt;&lt;property id=&quot;20148&quot; value=&quot;5&quot;/&gt;&lt;property id=&quot;20300&quot; value=&quot;Slide 16 - &amp;quot;Competitive Pricing and Price Limitations  &amp;quot;&quot;/&gt;&lt;property id=&quot;20307&quot; value=&quot;601&quot;/&gt;&lt;property id=&quot;20309&quot; value=&quot;-1&quot;/&gt;&lt;/object&gt;&lt;object type=&quot;3&quot; unique_id=&quot;92396&quot;&gt;&lt;property id=&quot;20148&quot; value=&quot;5&quot;/&gt;&lt;property id=&quot;20300&quot; value=&quot;Slide 22 - &amp;quot;Purchasing and Providing Infant Formula from a State-Approved Source continued&amp;quot;&quot;/&gt;&lt;property id=&quot;20307&quot; value=&quot;698&quot;/&gt;&lt;property id=&quot;20309&quot; value=&quot;-1&quot;/&gt;&lt;/object&gt;&lt;object type=&quot;3&quot; unique_id=&quot;92397&quot;&gt;&lt;property id=&quot;20148&quot; value=&quot;5&quot;/&gt;&lt;property id=&quot;20300&quot; value=&quot;Slide 29 - &amp;quot;In-Store Promotions: BOGOs and eWIC&amp;quot;&quot;/&gt;&lt;property id=&quot;20307&quot; value=&quot;613&quot;/&gt;&lt;property id=&quot;20309&quot; value=&quot;-1&quot;/&gt;&lt;/object&gt;&lt;object type=&quot;3&quot; unique_id=&quot;92398&quot;&gt;&lt;property id=&quot;20148&quot; value=&quot;5&quot;/&gt;&lt;property id=&quot;20300&quot; value=&quot;Slide 33 - &amp;quot;eWIC Payments Through the                                  Banking System&amp;quot;&quot;/&gt;&lt;property id=&quot;20307&quot; value=&quot;607&quot;/&gt;&lt;property id=&quot;20309&quot; value=&quot;-1&quot;/&gt;&lt;/object&gt;&lt;object type=&quot;3&quot; unique_id=&quot;92399&quot;&gt;&lt;property id=&quot;20148&quot; value=&quot;5&quot;/&gt;&lt;property id=&quot;20300&quot; value=&quot;Slide 34 - &amp;quot;Automated Clearing House (ACH)&amp;quot;&quot;/&gt;&lt;property id=&quot;20307&quot; value=&quot;608&quot;/&gt;&lt;property id=&quot;20309&quot; value=&quot;-1&quot;/&gt;&lt;/object&gt;&lt;object type=&quot;3&quot; unique_id=&quot;92400&quot;&gt;&lt;property id=&quot;20148&quot; value=&quot;5&quot;/&gt;&lt;property id=&quot;20300&quot; value=&quot;Slide 35 - &amp;quot;Vendor Bank Accounts&amp;quot;&quot;/&gt;&lt;property id=&quot;20307&quot; value=&quot;609&quot;/&gt;&lt;property id=&quot;20309&quot; value=&quot;-1&quot;/&gt;&lt;/object&gt;&lt;object type=&quot;3&quot; unique_id=&quot;92401&quot;&gt;&lt;property id=&quot;20148&quot; value=&quot;5&quot;/&gt;&lt;property id=&quot;20300&quot; value=&quot;Slide 36 - &amp;quot;After Authorization&amp;quot;&quot;/&gt;&lt;property id=&quot;20307&quot; value=&quot;693&quot;/&gt;&lt;property id=&quot;20309&quot; value=&quot;-1&quot;/&gt;&lt;/object&gt;&lt;object type=&quot;3&quot; unique_id=&quot;92402&quot;&gt;&lt;property id=&quot;20148&quot; value=&quot;5&quot;/&gt;&lt;property id=&quot;20300&quot; value=&quot;Slide 37 - &amp;quot;After Authorization continued&amp;quot;&quot;/&gt;&lt;property id=&quot;20307&quot; value=&quot;353&quot;/&gt;&lt;property id=&quot;20309&quot; value=&quot;-1&quot;/&gt;&lt;/object&gt;&lt;object type=&quot;3&quot; unique_id=&quot;92403&quot;&gt;&lt;property id=&quot;20148&quot; value=&quot;5&quot;/&gt;&lt;property id=&quot;20300&quot; value=&quot;Slide 38 - &amp;quot;After Authorization continued&amp;quot;&quot;/&gt;&lt;property id=&quot;20307&quot; value=&quot;354&quot;/&gt;&lt;property id=&quot;20309&quot; value=&quot;-1&quot;/&gt;&lt;/object&gt;&lt;object type=&quot;3&quot; unique_id=&quot;92404&quot;&gt;&lt;property id=&quot;20148&quot; value=&quot;5&quot;/&gt;&lt;property id=&quot;20300&quot; value=&quot;Slide 39 - &amp;quot;After Authorization continued&amp;quot;&quot;/&gt;&lt;property id=&quot;20307&quot; value=&quot;692&quot;/&gt;&lt;property id=&quot;20309&quot; value=&quot;-1&quot;/&gt;&lt;/object&gt;&lt;object type=&quot;3&quot; unique_id=&quot;92405&quot;&gt;&lt;property id=&quot;20148&quot; value=&quot;5&quot;/&gt;&lt;property id=&quot;20300&quot; value=&quot;Slide 42 - &amp;quot;Policy and Procedures&amp;quot;&quot;/&gt;&lt;property id=&quot;20307&quot; value=&quot;696&quot;/&gt;&lt;property id=&quot;20309&quot; value=&quot;-1&quot;/&gt;&lt;/object&gt;&lt;object type=&quot;3&quot; unique_id=&quot;92406&quot;&gt;&lt;property id=&quot;20148&quot; value=&quot;5&quot;/&gt;&lt;property id=&quot;20300&quot; value=&quot;Slide 68 - &amp;quot;Reporting Customer Service Issues  (Complaints)&amp;quot;&quot;/&gt;&lt;property id=&quot;20307&quot; value=&quot;408&quot;/&gt;&lt;property id=&quot;20309&quot; value=&quot;-1&quot;/&gt;&lt;/object&gt;&lt;object type=&quot;3&quot; unique_id=&quot;92407&quot;&gt;&lt;property id=&quot;20148&quot; value=&quot;5&quot;/&gt;&lt;property id=&quot;20300&quot; value=&quot;Slide 70 - &amp;quot;Completion of Applicant Forms using DocuSign&amp;quot;&quot;/&gt;&lt;property id=&quot;20307&quot; value=&quot;697&quot;/&gt;&lt;property id=&quot;20309&quot; value=&quot;-1&quot;/&gt;&lt;/object&gt;&lt;object type=&quot;3&quot; unique_id=&quot;92408&quot;&gt;&lt;property id=&quot;20148&quot; value=&quot;5&quot;/&gt;&lt;property id=&quot;20300&quot; value=&quot;Slide 82 - &amp;quot;Application (DHHS 3282)&amp;quot;&quot;/&gt;&lt;property id=&quot;20307&quot; value=&quot;412&quot;/&gt;&lt;property id=&quot;20309&quot; value=&quot;-1&quot;/&gt;&lt;/object&gt;&lt;object type=&quot;3&quot; unique_id=&quot;92409&quot;&gt;&lt;property id=&quot;20148&quot; value=&quot;5&quot;/&gt;&lt;property id=&quot;20300&quot; value=&quot;Slide 83 - &amp;quot;Application (DHHS 3282)&amp;quot;&quot;/&gt;&lt;property id=&quot;20307&quot; value=&quot;413&quot;/&gt;&lt;property id=&quot;20309&quot; value=&quot;-1&quot;/&gt;&lt;/object&gt;&lt;object type=&quot;3&quot; unique_id=&quot;92410&quot;&gt;&lt;property id=&quot;20148&quot; value=&quot;5&quot;/&gt;&lt;property id=&quot;20300&quot; value=&quot;Slide 84&quot;/&gt;&lt;property id=&quot;20307&quot; value=&quot;414&quot;/&gt;&lt;property id=&quot;20309&quot; value=&quot;-1&quot;/&gt;&lt;/object&gt;&lt;object type=&quot;3&quot; unique_id=&quot;92411&quot;&gt;&lt;property id=&quot;20148&quot; value=&quot;5&quot;/&gt;&lt;property id=&quot;20300&quot; value=&quot;Slide 85 - &amp;quot;Application (DHHS 3282)&amp;quot;&quot;/&gt;&lt;property id=&quot;20307&quot; value=&quot;415&quot;/&gt;&lt;property id=&quot;20309&quot; value=&quot;-1&quot;/&gt;&lt;/object&gt;&lt;object type=&quot;3&quot; unique_id=&quot;92412&quot;&gt;&lt;property id=&quot;20148&quot; value=&quot;5&quot;/&gt;&lt;property id=&quot;20300&quot; value=&quot;Slide 86 - &amp;quot;Application (DHHS 3282)&amp;quot;&quot;/&gt;&lt;property id=&quot;20307&quot; value=&quot;416&quot;/&gt;&lt;property id=&quot;20309&quot; value=&quot;-1&quot;/&gt;&lt;/object&gt;&lt;object type=&quot;3&quot; unique_id=&quot;92413&quot;&gt;&lt;property id=&quot;20148&quot; value=&quot;5&quot;/&gt;&lt;property id=&quot;20300&quot; value=&quot;Slide 87&quot;/&gt;&lt;property id=&quot;20307&quot; value=&quot;417&quot;/&gt;&lt;property id=&quot;20309&quot; value=&quot;-1&quot;/&gt;&lt;/object&gt;&lt;object type=&quot;3&quot; unique_id=&quot;92414&quot;&gt;&lt;property id=&quot;20148&quot; value=&quot;5&quot;/&gt;&lt;property id=&quot;20300&quot; value=&quot;Slide 88&quot;/&gt;&lt;property id=&quot;20307&quot; value=&quot;418&quot;/&gt;&lt;property id=&quot;20309&quot; value=&quot;-1&quot;/&gt;&lt;/object&gt;&lt;object type=&quot;3&quot; unique_id=&quot;92415&quot;&gt;&lt;property id=&quot;20148&quot; value=&quot;5&quot;/&gt;&lt;property id=&quot;20300&quot; value=&quot;Slide 89&quot;/&gt;&lt;property id=&quot;20307&quot; value=&quot;419&quot;/&gt;&lt;property id=&quot;20309&quot; value=&quot;-1&quot;/&gt;&lt;/object&gt;&lt;object type=&quot;3&quot; unique_id=&quot;92416&quot;&gt;&lt;property id=&quot;20148&quot; value=&quot;5&quot;/&gt;&lt;property id=&quot;20300&quot; value=&quot;Slide 90&quot;/&gt;&lt;property id=&quot;20307&quot; value=&quot;695&quot;/&gt;&lt;property id=&quot;20309&quot; value=&quot;-1&quot;/&gt;&lt;/object&gt;&lt;object type=&quot;3&quot; unique_id=&quot;92417&quot;&gt;&lt;property id=&quot;20148&quot; value=&quot;5&quot;/&gt;&lt;property id=&quot;20300&quot; value=&quot;Slide 93 - &amp;quot;WIC Vendor Agreement For Free-standing Pharmacies&amp;quot;&quot;/&gt;&lt;property id=&quot;20307&quot; value=&quot;527&quot;/&gt;&lt;property id=&quot;20309&quot; value=&quot;-1&quot;/&gt;&lt;/object&gt;&lt;object type=&quot;3&quot; unique_id=&quot;92762&quot;&gt;&lt;property id=&quot;20148&quot; value=&quot;5&quot;/&gt;&lt;property id=&quot;20300&quot; value=&quot;Slide 96 - &amp;quot;ID Requirement&amp;quot;&quot;/&gt;&lt;property id=&quot;20307&quot; value=&quot;369&quot;/&gt;&lt;property id=&quot;20309&quot; value=&quot;-1&quot;/&gt;&lt;/object&gt;&lt;object type=&quot;3&quot; unique_id=&quot;92763&quot;&gt;&lt;property id=&quot;20148&quot; value=&quot;5&quot;/&gt;&lt;property id=&quot;20300&quot; value=&quot;Slide 17 - &amp;quot;NC Peer Group System&amp;quot;&quot;/&gt;&lt;property id=&quot;20307&quot; value=&quot;702&quot;/&gt;&lt;property id=&quot;20309&quot; value=&quot;-1&quot;/&gt;&lt;/object&gt;&lt;object type=&quot;3&quot; unique_id=&quot;92765&quot;&gt;&lt;property id=&quot;20148&quot; value=&quot;5&quot;/&gt;&lt;property id=&quot;20300&quot; value=&quot;Slide 18 - &amp;quot;Store Types&amp;quot;&quot;/&gt;&lt;property id=&quot;20307&quot; value=&quot;363&quot;/&gt;&lt;property id=&quot;20309&quot; value=&quot;-1&quot;/&gt;&lt;/object&gt;&lt;object type=&quot;3&quot; unique_id=&quot;92766&quot;&gt;&lt;property id=&quot;20148&quot; value=&quot;5&quot;/&gt;&lt;property id=&quot;20300&quot; value=&quot;Slide 19 - &amp;quot;Store Types continued&amp;quot;&quot;/&gt;&lt;property id=&quot;20307&quot; value=&quot;365&quot;/&gt;&lt;property id=&quot;20309&quot; value=&quot;-1&quot;/&gt;&lt;/object&gt;&lt;object type=&quot;3&quot; unique_id=&quot;117711&quot;&gt;&lt;property id=&quot;20148&quot; value=&quot;5&quot;/&gt;&lt;property id=&quot;20300&quot; value=&quot;Slide 11 - &amp;quot;Local WIC Agency’s Responsibilities continued&amp;quot;&quot;/&gt;&lt;property id=&quot;20307&quot; value=&quot;704&quot;/&gt;&lt;property id=&quot;20309&quot; value=&quot;-1&quot;/&gt;&lt;/object&gt;&lt;object type=&quot;3&quot; unique_id=&quot;118525&quot;&gt;&lt;property id=&quot;20148&quot; value=&quot;5&quot;/&gt;&lt;property id=&quot;20300&quot; value=&quot;Slide 26 - &amp;quot;Approval for Incentive Items continued&amp;quot;&quot;/&gt;&lt;property id=&quot;20307&quot; value=&quot;705&quot;/&gt;&lt;property id=&quot;20309&quot; value=&quot;-1&quot;/&gt;&lt;/object&gt;&lt;object type=&quot;3&quot; unique_id=&quot;118526&quot;&gt;&lt;property id=&quot;20148&quot; value=&quot;5&quot;/&gt;&lt;property id=&quot;20300&quot; value=&quot;Slide 4 - &amp;quot;What is eWIC?&amp;quot;&quot;/&gt;&lt;property id=&quot;20307&quot; value=&quot;709&quot;/&gt;&lt;property id=&quot;20309&quot; value=&quot;-1&quot;/&gt;&lt;/object&gt;&lt;object type=&quot;3&quot; unique_id=&quot;118527&quot;&gt;&lt;property id=&quot;20148&quot; value=&quot;5&quot;/&gt;&lt;property id=&quot;20300&quot; value=&quot;Slide 14 - &amp;quot;Contract Formulas &amp;quot;&quot;/&gt;&lt;property id=&quot;20307&quot; value=&quot;706&quot;/&gt;&lt;property id=&quot;20309&quot; value=&quot;-1&quot;/&gt;&lt;/object&gt;&lt;object type=&quot;3&quot; unique_id=&quot;118528&quot;&gt;&lt;property id=&quot;20148&quot; value=&quot;5&quot;/&gt;&lt;property id=&quot;20300&quot; value=&quot;Slide 97 - &amp;quot;Assurance of Civil Rights Compliance&amp;quot;&quot;/&gt;&lt;property id=&quot;20307&quot; value=&quot;707&quot;/&gt;&lt;property id=&quot;20309&quot; value=&quot;-1&quot;/&gt;&lt;/object&gt;&lt;object type=&quot;3&quot; unique_id=&quot;118530&quot;&gt;&lt;property id=&quot;20148&quot; value=&quot;5&quot;/&gt;&lt;property id=&quot;20300&quot; value=&quot;Slide 12 - &amp;quot;Selection Criteria&amp;quot;&quot;/&gt;&lt;property id=&quot;20307&quot; value=&quot;710&quot;/&gt;&lt;property id=&quot;20309&quot; value=&quot;-1&quot;/&gt;&lt;/object&gt;&lt;object type=&quot;3&quot; unique_id=&quot;119620&quot;&gt;&lt;property id=&quot;20148&quot; value=&quot;5&quot;/&gt;&lt;property id=&quot;20300&quot; value=&quot;Slide 59 - &amp;quot;Overcharging?&amp;quot;&quot;/&gt;&lt;property id=&quot;20307&quot; value=&quot;324&quot;/&gt;&lt;property id=&quot;20309&quot; value=&quot;-1&quot;/&gt;&lt;/object&gt;&lt;object type=&quot;3&quot; unique_id=&quot;143287&quot;&gt;&lt;property id=&quot;20148&quot; value=&quot;5&quot;/&gt;&lt;property id=&quot;20300&quot; value=&quot;Slide 51 - &amp;quot;Vendor Violations and Sanctions&amp;quot;&quot;/&gt;&lt;property id=&quot;20307&quot; value=&quot;355&quot;/&gt;&lt;property id=&quot;20309&quot; value=&quot;-1&quot;/&gt;&lt;/object&gt;&lt;object type=&quot;3&quot; unique_id=&quot;143288&quot;&gt;&lt;property id=&quot;20148&quot; value=&quot;5&quot;/&gt;&lt;property id=&quot;20300&quot; value=&quot;Slide 52 - &amp;quot;Vendor violations and sanctions&amp;quot;&quot;/&gt;&lt;property id=&quot;20307&quot; value=&quot;377&quot;/&gt;&lt;property id=&quot;20309&quot; value=&quot;-1&quot;/&gt;&lt;/object&gt;&lt;object type=&quot;3&quot; unique_id=&quot;143289&quot;&gt;&lt;property id=&quot;20148&quot; value=&quot;5&quot;/&gt;&lt;property id=&quot;20300&quot; value=&quot;Slide 53 - &amp;quot;Vendor Violations and Sanctions continued&amp;quot;&quot;/&gt;&lt;property id=&quot;20307&quot; value=&quot;371&quot;/&gt;&lt;property id=&quot;20309&quot; value=&quot;-1&quot;/&gt;&lt;/object&gt;&lt;object type=&quot;3&quot; unique_id=&quot;143290&quot;&gt;&lt;property id=&quot;20148&quot; value=&quot;5&quot;/&gt;&lt;property id=&quot;20300&quot; value=&quot;Slide 54 - &amp;quot;Vendor Violations and Sanctions continued&amp;quot;&quot;/&gt;&lt;property id=&quot;20307&quot; value=&quot;372&quot;/&gt;&lt;property id=&quot;20309&quot; value=&quot;-1&quot;/&gt;&lt;/object&gt;&lt;object type=&quot;3&quot; unique_id=&quot;182148&quot;&gt;&lt;property id=&quot;20148&quot; value=&quot;5&quot;/&gt;&lt;property id=&quot;20300&quot; value=&quot;Slide 73 - &amp;quot;Using DocuSign&amp;quot;&quot;/&gt;&lt;property id=&quot;20307&quot; value=&quot;271&quot;/&gt;&lt;property id=&quot;20309&quot; value=&quot;-1&quot;/&gt;&lt;/object&gt;&lt;object type=&quot;3&quot; unique_id=&quot;182149&quot;&gt;&lt;property id=&quot;20148&quot; value=&quot;5&quot;/&gt;&lt;property id=&quot;20300&quot; value=&quot;Slide 74 - &amp;quot;Vendor Process &amp;quot;&quot;/&gt;&lt;property id=&quot;20307&quot; value=&quot;711&quot;/&gt;&lt;property id=&quot;20309&quot; value=&quot;-1&quot;/&gt;&lt;/object&gt;&lt;object type=&quot;3&quot; unique_id=&quot;182150&quot;&gt;&lt;property id=&quot;20148&quot; value=&quot;5&quot;/&gt;&lt;property id=&quot;20300&quot; value=&quot;Slide 75 - &amp;quot;Fields to Complete&amp;quot;&quot;/&gt;&lt;property id=&quot;20307&quot; value=&quot;712&quot;/&gt;&lt;property id=&quot;20309&quot; value=&quot;-1&quot;/&gt;&lt;/object&gt;&lt;object type=&quot;3&quot; unique_id=&quot;182151&quot;&gt;&lt;property id=&quot;20148&quot; value=&quot;5&quot;/&gt;&lt;property id=&quot;20300&quot; value=&quot;Slide 76 - &amp;quot;Adopting a Signature&amp;quot;&quot;/&gt;&lt;property id=&quot;20307&quot; value=&quot;277&quot;/&gt;&lt;property id=&quot;20309&quot; value=&quot;-1&quot;/&gt;&lt;/object&gt;&lt;object type=&quot;3&quot; unique_id=&quot;182152&quot;&gt;&lt;property id=&quot;20148&quot; value=&quot;5&quot;/&gt;&lt;property id=&quot;20300&quot; value=&quot;Slide 77 - &amp;quot;SIGNATURE&amp;quot;&quot;/&gt;&lt;property id=&quot;20307&quot; value=&quot;716&quot;/&gt;&lt;property id=&quot;20309&quot; value=&quot;-1&quot;/&gt;&lt;/object&gt;&lt;object type=&quot;3&quot; unique_id=&quot;182153&quot;&gt;&lt;property id=&quot;20148&quot; value=&quot;5&quot;/&gt;&lt;property id=&quot;20300&quot; value=&quot;Slide 78 - &amp;quot;Form Fields&amp;quot;&quot;/&gt;&lt;property id=&quot;20307&quot; value=&quot;279&quot;/&gt;&lt;property id=&quot;20309&quot; value=&quot;-1&quot;/&gt;&lt;/object&gt;&lt;object type=&quot;3&quot; unique_id=&quot;182154&quot;&gt;&lt;property id=&quot;20148&quot; value=&quot;5&quot;/&gt;&lt;property id=&quot;20300&quot; value=&quot;Slide 79 - &amp;quot;Vendor Process Completed&amp;quot;&quot;/&gt;&lt;property id=&quot;20307&quot; value=&quot;717&quot;/&gt;&lt;property id=&quot;20309&quot; value=&quot;-1&quot;/&gt;&lt;/object&gt;&lt;object type=&quot;3&quot; unique_id=&quot;182155&quot;&gt;&lt;property id=&quot;20148&quot; value=&quot;5&quot;/&gt;&lt;property id=&quot;20300&quot; value=&quot;Slide 80 - &amp;quot;Final Screen&amp;quot;&quot;/&gt;&lt;property id=&quot;20307&quot; value=&quot;718&quot;/&gt;&lt;property id=&quot;20309&quot; value=&quot;-1&quot;/&gt;&lt;/object&gt;&lt;object type=&quot;3&quot; unique_id=&quot;189851&quot;&gt;&lt;property id=&quot;20148&quot; value=&quot;5&quot;/&gt;&lt;property id=&quot;20300&quot; value=&quot;Slide 20 - &amp;quot;Questions&amp;quot;&quot;/&gt;&lt;property id=&quot;20307&quot; value=&quot;719&quot;/&gt;&lt;/object&gt;&lt;object type=&quot;3&quot; unique_id=&quot;189852&quot;&gt;&lt;property id=&quot;20148&quot; value=&quot;5&quot;/&gt;&lt;property id=&quot;20300&quot; value=&quot;Slide 41 - &amp;quot;Questions&amp;quot;&quot;/&gt;&lt;property id=&quot;20307&quot; value=&quot;720&quot;/&gt;&lt;/object&gt;&lt;object type=&quot;3&quot; unique_id=&quot;189853&quot;&gt;&lt;property id=&quot;20148&quot; value=&quot;5&quot;/&gt;&lt;property id=&quot;20300&quot; value=&quot;Slide 69 - &amp;quot;Questions&amp;quot;&quot;/&gt;&lt;property id=&quot;20307&quot; value=&quot;721&quot;/&gt;&lt;/object&gt;&lt;object type=&quot;3&quot; unique_id=&quot;189854&quot;&gt;&lt;property id=&quot;20148&quot; value=&quot;5&quot;/&gt;&lt;property id=&quot;20300&quot; value=&quot;Slide 99 - &amp;quot;Questions&amp;quot;&quot;/&gt;&lt;property id=&quot;20307&quot; value=&quot;722&quot;/&gt;&lt;/object&gt;&lt;object type=&quot;3&quot; unique_id=&quot;214717&quot;&gt;&lt;property id=&quot;20148&quot; value=&quot;5&quot;/&gt;&lt;property id=&quot;20300&quot; value=&quot;Slide 98 - &amp;quot;USDA Nondiscrimination Statement&amp;quot;&quot;/&gt;&lt;property id=&quot;20307&quot; value=&quot;257&quot;/&gt;&lt;/object&gt;&lt;/object&gt;&lt;object type=&quot;10&quot; unique_id=&quot;118708&quot;&gt;&lt;object type=&quot;11&quot; unique_id=&quot;118709&quot;&gt;&lt;property id=&quot;20180&quot; value=&quot;1&quot;/&gt;&lt;property id=&quot;20181&quot; value=&quot;1&quot;/&gt;&lt;property id=&quot;20183&quot; value=&quot;1&quot;/&gt;&lt;/object&gt;&lt;object type=&quot;12&quot; unique_id=&quot;119806&quot;&gt;&lt;/object&gt;&lt;/object&gt;&lt;object type=&quot;4&quot; unique_id=&quot;11871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56FAD35-01EC-43C3-AC56-D7F65A0D8A4E}_34.png&quot;/&gt;&lt;left val=&quot;143&quot;/&gt;&lt;top val=&quot;46&quot;/&gt;&lt;width val=&quot;1075&quot;/&gt;&lt;height val=&quot;124&quot;/&gt;&lt;hasText val=&quot;1&quot;/&gt;&lt;/Image&gt;&lt;/ThreeDShapeInfo&gt;"/>
  <p:tag name="PRESENTER_SHAPETEXTINFO" val="&lt;ShapeTextInfo&gt;&lt;TableIndex row=&quot;-1&quot; col=&quot;-1&quot;&gt;&lt;linesCount val=&quot;1&quot;/&gt;&lt;lineCharCount val=&quot;2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1C1E26-B58E-4DE4-931E-211F6E2237D9}_34.png&quot;/&gt;&lt;left val=&quot;543&quot;/&gt;&lt;top val=&quot;168&quot;/&gt;&lt;width val=&quot;682&quot;/&gt;&lt;height val=&quot;506&quot;/&gt;&lt;hasText val=&quot;1&quot;/&gt;&lt;/Image&gt;&lt;/ThreeDShapeInfo&gt;"/>
  <p:tag name="PRESENTER_SHAPETEXTINFO" val="&lt;ShapeTextInfo&gt;&lt;TableIndex row=&quot;-1&quot; col=&quot;-1&quot;&gt;&lt;linesCount val=&quot;13&quot;/&gt;&lt;lineCharCount val=&quot;36&quot;/&gt;&lt;lineCharCount val=&quot;35&quot;/&gt;&lt;lineCharCount val=&quot;37&quot;/&gt;&lt;lineCharCount val=&quot;37&quot;/&gt;&lt;lineCharCount val=&quot;13&quot;/&gt;&lt;lineCharCount val=&quot;38&quot;/&gt;&lt;lineCharCount val=&quot;25&quot;/&gt;&lt;lineCharCount val=&quot;25&quot;/&gt;&lt;lineCharCount val=&quot;36&quot;/&gt;&lt;lineCharCount val=&quot;36&quot;/&gt;&lt;lineCharCount val=&quot;35&quot;/&gt;&lt;lineCharCount val=&quot;11&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493EAE1-9052-45A1-9617-E70E96EB27B5}_35.png&quot;/&gt;&lt;left val=&quot;98&quot;/&gt;&lt;top val=&quot;23&quot;/&gt;&lt;width val=&quot;1054&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45F287B-5DDB-4C7B-9810-47775667BBA1}_35.png&quot;/&gt;&lt;left val=&quot;44&quot;/&gt;&lt;top val=&quot;133&quot;/&gt;&lt;width val=&quot;1190&quot;/&gt;&lt;height val=&quot;675&quot;/&gt;&lt;hasText val=&quot;1&quot;/&gt;&lt;/Image&gt;&lt;/ThreeDShapeInfo&gt;"/>
  <p:tag name="PRESENTER_SHAPETEXTINFO" val="&lt;ShapeTextInfo&gt;&lt;TableIndex row=&quot;-1&quot; col=&quot;-1&quot;&gt;&lt;linesCount val=&quot;16&quot;/&gt;&lt;lineCharCount val=&quot;76&quot;/&gt;&lt;lineCharCount val=&quot;51&quot;/&gt;&lt;lineCharCount val=&quot;81&quot;/&gt;&lt;lineCharCount val=&quot;78&quot;/&gt;&lt;lineCharCount val=&quot;15&quot;/&gt;&lt;lineCharCount val=&quot;85&quot;/&gt;&lt;lineCharCount val=&quot;45&quot;/&gt;&lt;lineCharCount val=&quot;1&quot;/&gt;&lt;lineCharCount val=&quot;73&quot;/&gt;&lt;lineCharCount val=&quot;75&quot;/&gt;&lt;lineCharCount val=&quot;44&quot;/&gt;&lt;lineCharCount val=&quot;1&quot;/&gt;&lt;lineCharCount val=&quot;76&quot;/&gt;&lt;lineCharCount val=&quot;78&quot;/&gt;&lt;lineChar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185813A-F75D-41C2-8A6B-18EC932F8110}_36.png&quot;/&gt;&lt;left val=&quot;117&quot;/&gt;&lt;top val=&quot;40&quot;/&gt;&lt;width val=&quot;1050&quot;/&gt;&lt;height val=&quot;144&quot;/&gt;&lt;hasText val=&quot;1&quot;/&gt;&lt;/Image&gt;&lt;/ThreeDShapeInfo&gt;"/>
  <p:tag name="PRESENTER_SHAPETEXTINFO" val="&lt;ShapeTextInfo&gt;&lt;TableIndex row=&quot;-1&quot; col=&quot;-1&quot;&gt;&lt;linesCount val=&quot;1&quot;/&gt;&lt;lineCharCount val=&quot;2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4FBBC4B-A3D3-4287-BE85-D6CA1A9F6B28}_36.png&quot;/&gt;&lt;left val=&quot;99&quot;/&gt;&lt;top val=&quot;212&quot;/&gt;&lt;width val=&quot;1101&quot;/&gt;&lt;height val=&quot;507&quot;/&gt;&lt;hasText val=&quot;1&quot;/&gt;&lt;/Image&gt;&lt;/ThreeDShapeInfo&gt;"/>
  <p:tag name="PRESENTER_SHAPETEXTINFO" val="&lt;ShapeTextInfo&gt;&lt;TableIndex row=&quot;-1&quot; col=&quot;-1&quot;&gt;&lt;linesCount val=&quot;11&quot;/&gt;&lt;lineCharCount val=&quot;57&quot;/&gt;&lt;lineCharCount val=&quot;59&quot;/&gt;&lt;lineCharCount val=&quot;28&quot;/&gt;&lt;lineCharCount val=&quot;1&quot;/&gt;&lt;lineCharCount val=&quot;61&quot;/&gt;&lt;lineCharCount val=&quot;67&quot;/&gt;&lt;lineCharCount val=&quot;64&quot;/&gt;&lt;lineCharCount val=&quot;62&quot;/&gt;&lt;lineCharCount val=&quot;43&quot;/&gt;&lt;lineCharCount val=&quot;1&quot;/&gt;&lt;lineCharCount val=&quot;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FC020B2-BCAD-4834-B232-1431FCAD6445}_37.png&quot;/&gt;&lt;left val=&quot;102&quot;/&gt;&lt;top val=&quot;39&quot;/&gt;&lt;width val=&quot;1021&quot;/&gt;&lt;height val=&quot;141&quot;/&gt;&lt;hasText val=&quot;1&quot;/&gt;&lt;/Image&gt;&lt;/ThreeDShapeInfo&gt;"/>
  <p:tag name="PRESENTER_SHAPETEXTINFO" val="&lt;ShapeTextInfo&gt;&lt;TableIndex row=&quot;-1&quot; col=&quot;-1&quot;&gt;&lt;linesCount val=&quot;1&quot;/&gt;&lt;lineCharCount val=&quot;29&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EDCBCFB-4E82-48CB-8D21-0F289BF5A454}_37.png&quot;/&gt;&lt;left val=&quot;103&quot;/&gt;&lt;top val=&quot;158&quot;/&gt;&lt;width val=&quot;1104&quot;/&gt;&lt;height val=&quot;517&quot;/&gt;&lt;hasText val=&quot;1&quot;/&gt;&lt;/Image&gt;&lt;/ThreeDShapeInfo&gt;"/>
  <p:tag name="PRESENTER_SHAPETEXTINFO" val="&lt;ShapeTextInfo&gt;&lt;TableIndex row=&quot;-1&quot; col=&quot;-1&quot;&gt;&lt;linesCount val=&quot;10&quot;/&gt;&lt;lineCharCount val=&quot;47&quot;/&gt;&lt;lineCharCount val=&quot;1&quot;/&gt;&lt;lineCharCount val=&quot;53&quot;/&gt;&lt;lineCharCount val=&quot;50&quot;/&gt;&lt;lineCharCount val=&quot;55&quot;/&gt;&lt;lineCharCount val=&quot;48&quot;/&gt;&lt;lineCharCount val=&quot;53&quot;/&gt;&lt;lineCharCount val=&quot;55&quot;/&gt;&lt;lineCharCount val=&quot;51&quot;/&gt;&lt;lineCharCount val=&quot;57&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20F4C55-D3AF-4111-9E1A-A0B4D06B7390}_38.png&quot;/&gt;&lt;left val=&quot;101&quot;/&gt;&lt;top val=&quot;22&quot;/&gt;&lt;width val=&quot;1050&quot;/&gt;&lt;height val=&quot;144&quot;/&gt;&lt;hasText val=&quot;1&quot;/&gt;&lt;/Image&gt;&lt;/ThreeDShapeInfo&gt;"/>
  <p:tag name="PRESENTER_SHAPETEXTINFO" val="&lt;ShapeTextInfo&gt;&lt;TableIndex row=&quot;-1&quot; col=&quot;-1&quot;&gt;&lt;linesCount val=&quot;1&quot;/&gt;&lt;lineCharCount val=&quot;29&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9E94A5-1CAD-4BA0-BB9A-1E9AEE98AF6C}_38.png&quot;/&gt;&lt;left val=&quot;56&quot;/&gt;&lt;top val=&quot;149&quot;/&gt;&lt;width val=&quot;1108&quot;/&gt;&lt;height val=&quot;548&quot;/&gt;&lt;hasText val=&quot;1&quot;/&gt;&lt;/Image&gt;&lt;/ThreeDShapeInfo&gt;"/>
  <p:tag name="PRESENTER_SHAPETEXTINFO" val="&lt;ShapeTextInfo&gt;&lt;TableIndex row=&quot;-1&quot; col=&quot;-1&quot;&gt;&lt;linesCount val=&quot;14&quot;/&gt;&lt;lineCharCount val=&quot;64&quot;/&gt;&lt;lineCharCount val=&quot;59&quot;/&gt;&lt;lineCharCount val=&quot;61&quot;/&gt;&lt;lineCharCount val=&quot;64&quot;/&gt;&lt;lineCharCount val=&quot;68&quot;/&gt;&lt;lineCharCount val=&quot;14&quot;/&gt;&lt;lineCharCount val=&quot;1&quot;/&gt;&lt;lineCharCount val=&quot;68&quot;/&gt;&lt;lineCharCount val=&quot;51&quot;/&gt;&lt;lineCharCount val=&quot;1&quot;/&gt;&lt;lineCharCount val=&quot;68&quot;/&gt;&lt;lineCharCount val=&quot;62&quot;/&gt;&lt;lineChar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55080C0-9A80-494E-A54E-B5C26F9875C1}_39.png&quot;/&gt;&lt;left val=&quot;149&quot;/&gt;&lt;top val=&quot;23&quot;/&gt;&lt;width val=&quot;1003&quot;/&gt;&lt;height val=&quot;152&quot;/&gt;&lt;hasText val=&quot;1&quot;/&gt;&lt;/Image&gt;&lt;/ThreeDShapeInfo&gt;"/>
  <p:tag name="PRESENTER_SHAPETEXTINFO" val="&lt;ShapeTextInfo&gt;&lt;TableIndex row=&quot;-1&quot; col=&quot;-1&quot;&gt;&lt;linesCount val=&quot;1&quot;/&gt;&lt;lineCharCount val=&quot;2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BE31941-9DC2-434C-9FCE-F68266B35797}_39.png&quot;/&gt;&lt;left val=&quot;78&quot;/&gt;&lt;top val=&quot;183&quot;/&gt;&lt;width val=&quot;1058&quot;/&gt;&lt;height val=&quot;457&quot;/&gt;&lt;hasText val=&quot;1&quot;/&gt;&lt;/Image&gt;&lt;/ThreeDShapeInfo&gt;"/>
  <p:tag name="PRESENTER_SHAPETEXTINFO" val="&lt;ShapeTextInfo&gt;&lt;TableIndex row=&quot;-1&quot; col=&quot;-1&quot;&gt;&lt;linesCount val=&quot;7&quot;/&gt;&lt;lineCharCount val=&quot;1&quot;/&gt;&lt;lineCharCount val=&quot;48&quot;/&gt;&lt;lineCharCount val=&quot;41&quot;/&gt;&lt;lineCharCount val=&quot;1&quot;/&gt;&lt;lineCharCount val=&quot;41&quot;/&gt;&lt;lineCharCount val=&quot;26&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B060F8D-49D3-4899-9DDB-BDF8673F7EA1}_40.png&quot;/&gt;&lt;left val=&quot;140&quot;/&gt;&lt;top val=&quot;167&quot;/&gt;&lt;width val=&quot;1039&quot;/&gt;&lt;height val=&quot;281&quot;/&gt;&lt;hasText val=&quot;1&quot;/&gt;&lt;/Image&gt;&lt;/ThreeDShapeInfo&gt;"/>
  <p:tag name="PRESENTER_SHAPETEXTINFO" val="&lt;ShapeTextInfo&gt;&lt;TableIndex row=&quot;-1&quot; col=&quot;-1&quot;&gt;&lt;linesCount val=&quot;1&quot;/&gt;&lt;lineCharCount val=&quot;2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D9119F-2D02-475C-BDCE-2814BAD38943}_41.png&quot;/&gt;&lt;left val=&quot;53&quot;/&gt;&lt;top val=&quot;58&quot;/&gt;&lt;width val=&quot;1187&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9959B58-D068-4B98-AC92-687FEB889F35}_41.png&quot;/&gt;&lt;left val=&quot;83&quot;/&gt;&lt;top val=&quot;156&quot;/&gt;&lt;width val=&quot;1157&quot;/&gt;&lt;height val=&quot;548&quot;/&gt;&lt;hasText val=&quot;1&quot;/&gt;&lt;/Image&gt;&lt;/ThreeDShapeInfo&gt;"/>
  <p:tag name="PRESENTER_SHAPETEXTINFO" val="&lt;ShapeTextInfo&gt;&lt;TableIndex row=&quot;-1&quot; col=&quot;-1&quot;&gt;&lt;linesCount val=&quot;10&quot;/&gt;&lt;lineCharCount val=&quot;65&quot;/&gt;&lt;lineCharCount val=&quot;34&quot;/&gt;&lt;lineCharCount val=&quot;1&quot;/&gt;&lt;lineCharCount val=&quot;62&quot;/&gt;&lt;lineCharCount val=&quot;67&quot;/&gt;&lt;lineCharCount val=&quot;41&quot;/&gt;&lt;lineCharCount val=&quot;1&quot;/&gt;&lt;lineCharCount val=&quot;60&quot;/&gt;&lt;lineCharCount val=&quot;68&quot;/&gt;&lt;lineCharCount val=&quot;49&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65615B-7075-4A52-B74F-F1F62116DF45}_42.png&quot;/&gt;&lt;left val=&quot;149&quot;/&gt;&lt;top val=&quot;39&quot;/&gt;&lt;width val=&quot;955&quot;/&gt;&lt;height val=&quot;128&quot;/&gt;&lt;hasText val=&quot;1&quot;/&gt;&lt;/Image&gt;&lt;/ThreeDShapeInfo&gt;"/>
  <p:tag name="PRESENTER_SHAPETEXTINFO" val="&lt;ShapeTextInfo&gt;&lt;TableIndex row=&quot;-1&quot; col=&quot;-1&quot;&gt;&lt;linesCount val=&quot;1&quot;/&gt;&lt;lineCharCount val=&quot;2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500093-694D-46EA-A6D0-2E1CB38F80F9}_42.png&quot;/&gt;&lt;left val=&quot;82&quot;/&gt;&lt;top val=&quot;162&quot;/&gt;&lt;width val=&quot;1166&quot;/&gt;&lt;height val=&quot;518&quot;/&gt;&lt;hasText val=&quot;1&quot;/&gt;&lt;/Image&gt;&lt;/ThreeDShapeInfo&gt;"/>
  <p:tag name="PRESENTER_SHAPETEXTINFO" val="&lt;ShapeTextInfo&gt;&lt;TableIndex row=&quot;-1&quot; col=&quot;-1&quot;&gt;&lt;linesCount val=&quot;9&quot;/&gt;&lt;lineCharCount val=&quot;56&quot;/&gt;&lt;lineCharCount val=&quot;58&quot;/&gt;&lt;lineCharCount val=&quot;65&quot;/&gt;&lt;lineCharCount val=&quot;19&quot;/&gt;&lt;lineCharCount val=&quot;1&quot;/&gt;&lt;lineCharCount val=&quot;61&quot;/&gt;&lt;lineCharCount val=&quot;56&quot;/&gt;&lt;lineCharCount val=&quot;58&quot;/&gt;&lt;lineCharCount val=&quot;36&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3A0D4BD-ECA6-406B-B6BE-C7230A87E8CA}_43.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9BB3280-BC81-4308-B20A-4B9D085DF163}_43.png&quot;/&gt;&lt;left val=&quot;55&quot;/&gt;&lt;top val=&quot;144&quot;/&gt;&lt;width val=&quot;1175&quot;/&gt;&lt;height val=&quot;560&quot;/&gt;&lt;hasText val=&quot;1&quot;/&gt;&lt;/Image&gt;&lt;/ThreeDShapeInfo&gt;"/>
  <p:tag name="PRESENTER_SHAPETEXTINFO" val="&lt;ShapeTextInfo&gt;&lt;TableIndex row=&quot;-1&quot; col=&quot;-1&quot;&gt;&lt;linesCount val=&quot;12&quot;/&gt;&lt;lineCharCount val=&quot;67&quot;/&gt;&lt;lineCharCount val=&quot;69&quot;/&gt;&lt;lineCharCount val=&quot;63&quot;/&gt;&lt;lineCharCount val=&quot;35&quot;/&gt;&lt;lineCharCount val=&quot;64&quot;/&gt;&lt;lineCharCount val=&quot;68&quot;/&gt;&lt;lineCharCount val=&quot;67&quot;/&gt;&lt;lineCharCount val=&quot;35&quot;/&gt;&lt;lineCharCount val=&quot;72&quot;/&gt;&lt;lineCharCount val=&quot;12&quot;/&gt;&lt;lineCharCount val=&quot;63&quot;/&gt;&lt;lineCharCount val=&quot;6&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B27788F-3508-4D97-9D66-6DC27999E9A1}_44.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611BDC5-BCFC-4398-A1D5-4DABAC890600}_44.png&quot;/&gt;&lt;left val=&quot;71&quot;/&gt;&lt;top val=&quot;183&quot;/&gt;&lt;width val=&quot;1160&quot;/&gt;&lt;height val=&quot;520&quot;/&gt;&lt;hasText val=&quot;1&quot;/&gt;&lt;/Image&gt;&lt;/ThreeDShapeInfo&gt;"/>
  <p:tag name="PRESENTER_SHAPETEXTINFO" val="&lt;ShapeTextInfo&gt;&lt;TableIndex row=&quot;-1&quot; col=&quot;-1&quot;&gt;&lt;linesCount val=&quot;9&quot;/&gt;&lt;lineCharCount val=&quot;44&quot;/&gt;&lt;lineCharCount val=&quot;35&quot;/&gt;&lt;lineCharCount val=&quot;1&quot;/&gt;&lt;lineCharCount val=&quot;50&quot;/&gt;&lt;lineCharCount val=&quot;55&quot;/&gt;&lt;lineCharCount val=&quot;9&quot;/&gt;&lt;lineCharCount val=&quot;54&quot;/&gt;&lt;lineCharCount val=&quot;17&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8B3DBC1-C89F-4395-83C8-2F1354398C89}_45.png&quot;/&gt;&lt;left val=&quot;112&quot;/&gt;&lt;top val=&quot;167&quot;/&gt;&lt;width val=&quot;1072&quot;/&gt;&lt;height val=&quot;442&quot;/&gt;&lt;hasText val=&quot;1&quot;/&gt;&lt;/Image&gt;&lt;/ThreeDShapeInfo&gt;"/>
  <p:tag name="PRESENTER_SHAPETEXTINFO" val="&lt;ShapeTextInfo&gt;&lt;TableIndex row=&quot;-1&quot; col=&quot;-1&quot;&gt;&lt;linesCount val=&quot;8&quot;/&gt;&lt;lineCharCount val=&quot;1&quot;/&gt;&lt;lineCharCount val=&quot;45&quot;/&gt;&lt;lineCharCount val=&quot;47&quot;/&gt;&lt;lineCharCount val=&quot;40&quot;/&gt;&lt;lineCharCount val=&quot;41&quot;/&gt;&lt;lineCharCount val=&quot;40&quot;/&gt;&lt;lineCharCount val=&quot;50&quot;/&gt;&lt;lineCharCount val=&quot;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F2BD4-8396-437F-8670-6EA337042C24}_5.png&quot;/&gt;&lt;left val=&quot;141&quot;/&gt;&lt;top val=&quot;42&quot;/&gt;&lt;width val=&quot;814&quot;/&gt;&lt;height val=&quot;128&quot;/&gt;&lt;hasText val=&quot;1&quot;/&gt;&lt;/Image&gt;&lt;/ThreeDShapeInfo&gt;"/>
  <p:tag name="PRESENTER_SHAPETEXTINFO" val="&lt;ShapeTextInfo&gt;&lt;TableIndex row=&quot;-1&quot; col=&quot;-1&quot;&gt;&lt;linesCount val=&quot;1&quot;/&gt;&lt;lineCharCount val=&quot;1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4DC027E-08BB-4E8D-AEAE-C476A67C233D}_46.png&quot;/&gt;&lt;left val=&quot;139&quot;/&gt;&lt;top val=&quot;42&quot;/&gt;&lt;width val=&quot;974&quot;/&gt;&lt;height val=&quot;124&quot;/&gt;&lt;hasText val=&quot;1&quot;/&gt;&lt;/Image&gt;&lt;/ThreeDShapeInfo&gt;"/>
  <p:tag name="PRESENTER_SHAPETEXTINFO" val="&lt;ShapeTextInfo&gt;&lt;TableIndex row=&quot;-1&quot; col=&quot;-1&quot;&gt;&lt;linesCount val=&quot;1&quot;/&gt;&lt;lineCharCount val=&quot;2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4F5E61E-FDFF-4AC6-A2ED-A89CC44A5C90}_47.png&quot;/&gt;&lt;left val=&quot;141&quot;/&gt;&lt;top val=&quot;42&quot;/&gt;&lt;width val=&quot;814&quot;/&gt;&lt;height val=&quot;124&quot;/&gt;&lt;hasText val=&quot;1&quot;/&gt;&lt;/Image&gt;&lt;/ThreeDShapeInfo&gt;"/>
  <p:tag name="PRESENTER_SHAPETEXTINFO" val="&lt;ShapeTextInfo&gt;&lt;TableIndex row=&quot;-1&quot; col=&quot;-1&quot;&gt;&lt;linesCount val=&quot;1&quot;/&gt;&lt;lineCharCount val=&quot;2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1D8B49-CC4D-40A8-BE46-FFE9B6FC3ECD}_47.png&quot;/&gt;&lt;left val=&quot;165&quot;/&gt;&lt;top val=&quot;163&quot;/&gt;&lt;width val=&quot;944&quot;/&gt;&lt;height val=&quot;517&quot;/&gt;&lt;hasText val=&quot;1&quot;/&gt;&lt;/Image&gt;&lt;/ThreeDShapeInfo&gt;"/>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9E669-BDF0-4100-935D-566A2169BC12}_49.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2DCDC-6208-488F-B99A-3E9F130AA9F3}_49.png&quot;/&gt;&lt;left val=&quot;46&quot;/&gt;&lt;top val=&quot;176&quot;/&gt;&lt;width val=&quot;1177&quot;/&gt;&lt;height val=&quot;528&quot;/&gt;&lt;hasText val=&quot;1&quot;/&gt;&lt;/Image&gt;&lt;/ThreeDShapeInfo&gt;"/>
  <p:tag name="PRESENTER_SHAPETEXTINFO" val="&lt;ShapeTextInfo&gt;&lt;TableIndex row=&quot;-1&quot; col=&quot;-1&quot;&gt;&lt;linesCount val=&quot;12&quot;/&gt;&lt;lineCharCount val=&quot;64&quot;/&gt;&lt;lineCharCount val=&quot;69&quot;/&gt;&lt;lineCharCount val=&quot;28&quot;/&gt;&lt;lineCharCount val=&quot;1&quot;/&gt;&lt;lineCharCount val=&quot;70&quot;/&gt;&lt;lineCharCount val=&quot;65&quot;/&gt;&lt;lineCharCount val=&quot;64&quot;/&gt;&lt;lineCharCount val=&quot;65&quot;/&gt;&lt;lineCharCount val=&quot;57&quot;/&gt;&lt;lineCharCount val=&quot;70&quot;/&gt;&lt;lineCharCount val=&quot;66&quot;/&gt;&lt;lineCharCount val=&quot;6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DC3EB41-8124-4E33-BDF5-79EC299A32B3}_5.png&quot;/&gt;&lt;left val=&quot;127&quot;/&gt;&lt;top val=&quot;156&quot;/&gt;&lt;width val=&quot;1009&quot;/&gt;&lt;height val=&quot;492&quot;/&gt;&lt;hasText val=&quot;1&quot;/&gt;&lt;/Image&gt;&lt;/ThreeDShapeInfo&gt;"/>
  <p:tag name="PRESENTER_SHAPETEXTINFO" val="&lt;ShapeTextInfo&gt;&lt;TableIndex row=&quot;-1&quot; col=&quot;-1&quot;&gt;&lt;linesCount val=&quot;5&quot;/&gt;&lt;lineCharCount val=&quot;56&quot;/&gt;&lt;lineCharCount val=&quot;46&quot;/&gt;&lt;lineCharCount val=&quot;1&quot;/&gt;&lt;lineCharCount val=&quot;60&quot;/&gt;&lt;lineCharCount val=&quot;4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BE1CCCD-4BA3-4B6A-8F6D-27B4E25D29E0}_50.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A6B8FF-0605-42DC-B364-4EE3FBB99244}_50.png&quot;/&gt;&lt;left val=&quot;71&quot;/&gt;&lt;top val=&quot;174&quot;/&gt;&lt;width val=&quot;1159&quot;/&gt;&lt;height val=&quot;502&quot;/&gt;&lt;hasText val=&quot;1&quot;/&gt;&lt;/Image&gt;&lt;/ThreeDShapeInfo&gt;"/>
  <p:tag name="PRESENTER_SHAPETEXTINFO" val="&lt;ShapeTextInfo&gt;&lt;TableIndex row=&quot;-1&quot; col=&quot;-1&quot;&gt;&lt;linesCount val=&quot;9&quot;/&gt;&lt;lineCharCount val=&quot;15&quot;/&gt;&lt;lineCharCount val=&quot;55&quot;/&gt;&lt;lineCharCount val=&quot;63&quot;/&gt;&lt;lineCharCount val=&quot;55&quot;/&gt;&lt;lineCharCount val=&quot;66&quot;/&gt;&lt;lineCharCount val=&quot;61&quot;/&gt;&lt;lineCharCount val=&quot;35&quot;/&gt;&lt;lineCharCount val=&quot;56&quot;/&gt;&lt;lineCharCount val=&quot;18&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ECF722D-924C-471E-8219-D2B8722AE473}_52.png&quot;/&gt;&lt;left val=&quot;10&quot;/&gt;&lt;top val=&quot;55&quot;/&gt;&lt;width val=&quot;1258&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9106EF4-CB96-43CC-8221-0F048592F6F8}_52.png&quot;/&gt;&lt;left val=&quot;52&quot;/&gt;&lt;top val=&quot;202&quot;/&gt;&lt;width val=&quot;1188&quot;/&gt;&lt;height val=&quot;462&quot;/&gt;&lt;hasText val=&quot;1&quot;/&gt;&lt;/Image&gt;&lt;/ThreeDShapeInfo&gt;"/>
  <p:tag name="PRESENTER_SHAPETEXTINFO" val="&lt;ShapeTextInfo&gt;&lt;TableIndex row=&quot;-1&quot; col=&quot;-1&quot;&gt;&lt;linesCount val=&quot;8&quot;/&gt;&lt;lineCharCount val=&quot;59&quot;/&gt;&lt;lineCharCount val=&quot;58&quot;/&gt;&lt;lineCharCount val=&quot;50&quot;/&gt;&lt;lineCharCount val=&quot;53&quot;/&gt;&lt;lineCharCount val=&quot;58&quot;/&gt;&lt;lineCharCount val=&quot;54&quot;/&gt;&lt;lineCharCount val=&quot;48&quot;/&gt;&lt;lineCharCount val=&quot;14&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3F74B5-C26D-4695-9095-74B3B8B2DEBD}&quot;/&gt;&lt;isInvalidForFieldText val=&quot;0&quot;/&gt;&lt;Image&gt;&lt;filename val=&quot;C:\Users\jmmartin1\AppData\Local\Temp\PR\data\asimages\{C83F74B5-C26D-4695-9095-74B3B8B2DEBD}_53.png&quot;/&gt;&lt;left val=&quot;27&quot;/&gt;&lt;top val=&quot;29&quot;/&gt;&lt;width val=&quot;1225&quot;/&gt;&lt;height val=&quot;188&quot;/&gt;&lt;hasText val=&quot;1&quot;/&gt;&lt;/Image&gt;&lt;/ThreeDShapeInfo&gt;"/>
  <p:tag name="PRESENTER_SHAPETEXTINFO" val="&lt;ShapeTextInfo&gt;&lt;TableIndex row=&quot;-1&quot; col=&quot;-1&quot;&gt;&lt;linesCount val=&quot;4&quot;/&gt;&lt;lineCharCount val=&quot;1&quot;/&gt;&lt;lineCharCount val=&quot;1&quot;/&gt;&lt;lineCharCount val=&quot;30&quot;/&gt;&lt;lineCharCount val=&quot;1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963B26D-3940-4821-99CB-76C8B56B4139}_53.png&quot;/&gt;&lt;left val=&quot;78&quot;/&gt;&lt;top val=&quot;206&quot;/&gt;&lt;width val=&quot;1002&quot;/&gt;&lt;height val=&quot;448&quot;/&gt;&lt;hasText val=&quot;1&quot;/&gt;&lt;/Image&gt;&lt;/ThreeDShapeInfo&gt;"/>
  <p:tag name="PRESENTER_SHAPETEXTINFO" val="&lt;ShapeTextInfo&gt;&lt;TableIndex row=&quot;-1&quot; col=&quot;-1&quot;&gt;&lt;linesCount val=&quot;10&quot;/&gt;&lt;lineCharCount val=&quot;43&quot;/&gt;&lt;lineCharCount val=&quot;30&quot;/&gt;&lt;lineCharCount val=&quot;29&quot;/&gt;&lt;lineCharCount val=&quot;17&quot;/&gt;&lt;lineCharCount val=&quot;1&quot;/&gt;&lt;lineCharCount val=&quot;44&quot;/&gt;&lt;lineCharCount val=&quot;26&quot;/&gt;&lt;lineCharCount val=&quot;1&quot;/&gt;&lt;lineCharCount val=&quot;1&quot;/&gt;&lt;lineCharCount val=&quot;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947885C-DFED-4884-919A-E51A12C069C8}_54.png&quot;/&gt;&lt;left val=&quot;141&quot;/&gt;&lt;top val=&quot;47&quot;/&gt;&lt;width val=&quot;955&quot;/&gt;&lt;height val=&quot;124&quot;/&gt;&lt;hasText val=&quot;1&quot;/&gt;&lt;/Image&gt;&lt;/ThreeDShapeInfo&gt;"/>
  <p:tag name="PRESENTER_SHAPETEXTINFO" val="&lt;ShapeTextInfo&gt;&lt;TableIndex row=&quot;-1&quot; col=&quot;-1&quot;&gt;&lt;linesCount val=&quot;1&quot;/&gt;&lt;lineCharCount val=&quot;2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1D32A58-11F0-44BD-B2A8-51290470F51F}_54.png&quot;/&gt;&lt;left val=&quot;87&quot;/&gt;&lt;top val=&quot;215&quot;/&gt;&lt;width val=&quot;1008&quot;/&gt;&lt;height val=&quot;456&quot;/&gt;&lt;hasText val=&quot;1&quot;/&gt;&lt;/Image&gt;&lt;/ThreeDShapeInfo&gt;"/>
  <p:tag name="PRESENTER_SHAPETEXTINFO" val="&lt;ShapeTextInfo&gt;&lt;TableIndex row=&quot;-1&quot; col=&quot;-1&quot;&gt;&lt;linesCount val=&quot;6&quot;/&gt;&lt;lineCharCount val=&quot;45&quot;/&gt;&lt;lineCharCount val=&quot;30&quot;/&gt;&lt;lineCharCount val=&quot;1&quot;/&gt;&lt;lineCharCount val=&quot;43&quot;/&gt;&lt;lineCharCount val=&quot;37&quot;/&gt;&lt;lineCharCount val=&quot;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55.PNG&quot;/&gt;"/>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4C202C3-D142-4B90-A90E-56BA718093D8}_55.png&quot;/&gt;&lt;left val=&quot;165&quot;/&gt;&lt;top val=&quot;42&quot;/&gt;&lt;width val=&quot;814&quot;/&gt;&lt;height val=&quot;124&quot;/&gt;&lt;hasText val=&quot;1&quot;/&gt;&lt;/Image&gt;&lt;/ThreeDShapeInfo&gt;"/>
  <p:tag name="PRESENTER_SHAPETEXTINFO" val="&lt;ShapeTextInfo&gt;&lt;TableIndex row=&quot;-1&quot; col=&quot;-1&quot;&gt;&lt;linesCount val=&quot;1&quot;/&gt;&lt;lineCharCount val=&quot;15&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95FBF91-16E5-4BAB-A17D-9DB32C84D0AA}_55.png&quot;/&gt;&lt;left val=&quot;59&quot;/&gt;&lt;top val=&quot;193&quot;/&gt;&lt;width val=&quot;996&quot;/&gt;&lt;height val=&quot;469&quot;/&gt;&lt;hasText val=&quot;1&quot;/&gt;&lt;/Image&gt;&lt;/ThreeDShapeInfo&gt;"/>
  <p:tag name="PRESENTER_SHAPETEXTINFO" val="&lt;ShapeTextInfo&gt;&lt;TableIndex row=&quot;-1&quot; col=&quot;-1&quot;&gt;&lt;linesCount val=&quot;6&quot;/&gt;&lt;lineCharCount val=&quot;50&quot;/&gt;&lt;lineCharCount val=&quot;1&quot;/&gt;&lt;lineCharCount val=&quot;39&quot;/&gt;&lt;lineCharCount val=&quot;1&quot;/&gt;&lt;lineCharCount val=&quot;54&quot;/&gt;&lt;lineCharCount val=&quot;1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023D0A1-521F-467D-8F90-FB2CCC01260D}_56.png&quot;/&gt;&lt;left val=&quot;141&quot;/&gt;&lt;top val=&quot;66&quot;/&gt;&lt;width val=&quot;814&quot;/&gt;&lt;height val=&quot;124&quot;/&gt;&lt;hasText val=&quot;1&quot;/&gt;&lt;/Image&gt;&lt;/ThreeDShapeInfo&gt;"/>
  <p:tag name="PRESENTER_SHAPETEXTINFO" val="&lt;ShapeTextInfo&gt;&lt;TableIndex row=&quot;-1&quot; col=&quot;-1&quot;&gt;&lt;linesCount val=&quot;1&quot;/&gt;&lt;lineCharCount val=&quot;1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259DEA5-6F3C-4BFD-A55E-61A7C9344EE6}_6.png&quot;/&gt;&lt;left val=&quot;27&quot;/&gt;&lt;top val=&quot;27&quot;/&gt;&lt;width val=&quot;1238&quot;/&gt;&lt;height val=&quot;188&quot;/&gt;&lt;hasText val=&quot;1&quot;/&gt;&lt;/Image&gt;&lt;/ThreeDShapeInfo&gt;"/>
  <p:tag name="PRESENTER_SHAPETEXTINFO" val="&lt;ShapeTextInfo&gt;&lt;TableIndex row=&quot;-1&quot; col=&quot;-1&quot;&gt;&lt;linesCount val=&quot;2&quot;/&gt;&lt;lineCharCount val=&quot;37&quot;/&gt;&lt;lineCharCount val=&quot;7&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AFD8E27-5619-46F2-9C40-CC457BBEB320}_56.png&quot;/&gt;&lt;left val=&quot;85&quot;/&gt;&lt;top val=&quot;162&quot;/&gt;&lt;width val=&quot;1139&quot;/&gt;&lt;height val=&quot;550&quot;/&gt;&lt;hasText val=&quot;1&quot;/&gt;&lt;/Image&gt;&lt;/ThreeDShapeInfo&gt;"/>
  <p:tag name="PRESENTER_SHAPETEXTINFO" val="&lt;ShapeTextInfo&gt;&lt;TableIndex row=&quot;-1&quot; col=&quot;-1&quot;&gt;&lt;linesCount val=&quot;10&quot;/&gt;&lt;lineCharCount val=&quot;58&quot;/&gt;&lt;lineCharCount val=&quot;62&quot;/&gt;&lt;lineCharCount val=&quot;58&quot;/&gt;&lt;lineCharCount val=&quot;54&quot;/&gt;&lt;lineCharCount val=&quot;40&quot;/&gt;&lt;lineCharCount val=&quot;1&quot;/&gt;&lt;lineCharCount val=&quot;61&quot;/&gt;&lt;lineCharCount val=&quot;24&quot;/&gt;&lt;lineCharCount val=&quot;1&quot;/&gt;&lt;lineCharCount val=&quot;5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BD3EC54-E3B5-4245-9E93-83BE8654D573}_57.png&quot;/&gt;&lt;left val=&quot;147&quot;/&gt;&lt;top val=&quot;42&quot;/&gt;&lt;width val=&quot;958&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EA5CB72-C532-4671-AE6E-5EDC7647207F}_57.png&quot;/&gt;&lt;left val=&quot;91&quot;/&gt;&lt;top val=&quot;151&quot;/&gt;&lt;width val=&quot;1084&quot;/&gt;&lt;height val=&quot;489&quot;/&gt;&lt;hasText val=&quot;1&quot;/&gt;&lt;/Image&gt;&lt;/ThreeDShapeInfo&gt;"/>
  <p:tag name="PRESENTER_SHAPETEXTINFO" val="&lt;ShapeTextInfo&gt;&lt;TableIndex row=&quot;-1&quot; col=&quot;-1&quot;&gt;&lt;linesCount val=&quot;9&quot;/&gt;&lt;lineCharCount val=&quot;11&quot;/&gt;&lt;lineCharCount val=&quot;56&quot;/&gt;&lt;lineCharCount val=&quot;63&quot;/&gt;&lt;lineCharCount val=&quot;21&quot;/&gt;&lt;lineCharCount val=&quot;1&quot;/&gt;&lt;lineCharCount val=&quot;11&quot;/&gt;&lt;lineCharCount val=&quot;55&quot;/&gt;&lt;lineCharCount val=&quot;61&quot;/&gt;&lt;lineCharCount val=&quot;2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AB3ABA-DEFD-487D-8BF9-E18AF27D23D9}_58.png&quot;/&gt;&lt;left val=&quot;151&quot;/&gt;&lt;top val=&quot;43&quot;/&gt;&lt;width val=&quot;950&quot;/&gt;&lt;height val=&quot;124&quot;/&gt;&lt;hasText val=&quot;1&quot;/&gt;&lt;/Image&gt;&lt;/ThreeDShapeInfo&gt;"/>
  <p:tag name="PRESENTER_SHAPETEXTINFO" val="&lt;ShapeTextInfo&gt;&lt;TableIndex row=&quot;-1&quot; col=&quot;-1&quot;&gt;&lt;linesCount val=&quot;1&quot;/&gt;&lt;lineCharCount val=&quot;16&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C0F97E-94B3-46EB-B498-D2A81EB0431E}_58.png&quot;/&gt;&lt;left val=&quot;115&quot;/&gt;&lt;top val=&quot;159&quot;/&gt;&lt;width val=&quot;923&quot;/&gt;&lt;height val=&quot;493&quot;/&gt;&lt;hasText val=&quot;1&quot;/&gt;&lt;/Image&gt;&lt;/ThreeDShapeInfo&gt;"/>
  <p:tag name="PRESENTER_SHAPETEXTINFO" val="&lt;ShapeTextInfo&gt;&lt;TableIndex row=&quot;-1&quot; col=&quot;-1&quot;&gt;&lt;linesCount val=&quot;11&quot;/&gt;&lt;lineCharCount val=&quot;47&quot;/&gt;&lt;lineCharCount val=&quot;20&quot;/&gt;&lt;lineCharCount val=&quot;52&quot;/&gt;&lt;lineCharCount val=&quot;49&quot;/&gt;&lt;lineCharCount val=&quot;23&quot;/&gt;&lt;lineCharCount val=&quot;1&quot;/&gt;&lt;lineCharCount val=&quot;40&quot;/&gt;&lt;lineCharCount val=&quot;51&quot;/&gt;&lt;lineCharCount val=&quot;10&quot;/&gt;&lt;lineCharCount val=&quot;1&quot;/&gt;&lt;lineCharCount val=&quot;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E9AADED-37DA-47DB-A861-7A812E4F65CD}_59.png&quot;/&gt;&lt;left val=&quot;69&quot;/&gt;&lt;top val=&quot;46&quot;/&gt;&lt;width val=&quot;1159&quot;/&gt;&lt;height val=&quot;124&quot;/&gt;&lt;hasText val=&quot;1&quot;/&gt;&lt;/Image&gt;&lt;/ThreeDShapeInfo&gt;"/>
  <p:tag name="PRESENTER_SHAPETEXTINFO" val="&lt;ShapeTextInfo&gt;&lt;TableIndex row=&quot;-1&quot; col=&quot;-1&quot;&gt;&lt;linesCount val=&quot;1&quot;/&gt;&lt;lineCharCount val=&quot;34&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85F7123-DE1E-42E1-AC33-5ECF8FA42CE4}_59.png&quot;/&gt;&lt;left val=&quot;88&quot;/&gt;&lt;top val=&quot;181&quot;/&gt;&lt;width val=&quot;1128&quot;/&gt;&lt;height val=&quot;523&quot;/&gt;&lt;hasText val=&quot;1&quot;/&gt;&lt;/Image&gt;&lt;/ThreeDShapeInfo&gt;"/>
  <p:tag name="PRESENTER_SHAPETEXTINFO" val="&lt;ShapeTextInfo&gt;&lt;TableIndex row=&quot;-1&quot; col=&quot;-1&quot;&gt;&lt;linesCount val=&quot;10&quot;/&gt;&lt;lineCharCount val=&quot;56&quot;/&gt;&lt;lineCharCount val=&quot;19&quot;/&gt;&lt;lineCharCount val=&quot;74&quot;/&gt;&lt;lineCharCount val=&quot;50&quot;/&gt;&lt;lineCharCount val=&quot;68&quot;/&gt;&lt;lineCharCount val=&quot;34&quot;/&gt;&lt;lineCharCount val=&quot;65&quot;/&gt;&lt;lineCharCount val=&quot;69&quot;/&gt;&lt;lineCharCount val=&quot;60&quot;/&gt;&lt;lineCharCount val=&quot;6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6D2124C-5059-4D40-905D-5860974DB09C}_6.png&quot;/&gt;&lt;left val=&quot;66&quot;/&gt;&lt;top val=&quot;178&quot;/&gt;&lt;width val=&quot;1166&quot;/&gt;&lt;height val=&quot;542&quot;/&gt;&lt;hasText val=&quot;1&quot;/&gt;&lt;/Image&gt;&lt;/ThreeDShapeInfo&gt;"/>
  <p:tag name="PRESENTER_SHAPETEXTINFO" val="&lt;ShapeTextInfo&gt;&lt;TableIndex row=&quot;-1&quot; col=&quot;-1&quot;&gt;&lt;linesCount val=&quot;10&quot;/&gt;&lt;lineCharCount val=&quot;49&quot;/&gt;&lt;lineCharCount val=&quot;26&quot;/&gt;&lt;lineCharCount val=&quot;26&quot;/&gt;&lt;lineCharCount val=&quot;21&quot;/&gt;&lt;lineCharCount val=&quot;11&quot;/&gt;&lt;lineCharCount val=&quot;1&quot;/&gt;&lt;lineCharCount val=&quot;55&quot;/&gt;&lt;lineCharCount val=&quot;7&quot;/&gt;&lt;lineCharCount val=&quot;1&quot;/&gt;&lt;lineCharCount val=&quot;4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5865B9-33B6-42B4-8130-F29843815F6A}_60.png&quot;/&gt;&lt;left val=&quot;63&quot;/&gt;&lt;top val=&quot;15&quot;/&gt;&lt;width val=&quot;1177&quot;/&gt;&lt;height val=&quot;188&quot;/&gt;&lt;hasText val=&quot;1&quot;/&gt;&lt;/Image&gt;&lt;/ThreeDShapeInfo&gt;"/>
  <p:tag name="PRESENTER_SHAPETEXTINFO" val="&lt;ShapeTextInfo&gt;&lt;TableIndex row=&quot;-1&quot; col=&quot;-1&quot;&gt;&lt;linesCount val=&quot;2&quot;/&gt;&lt;lineCharCount val=&quot;37&quot;/&gt;&lt;lineCharCount val=&quot;5&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9462BC1-EB98-4FFD-994E-87B92C3FF456}_60.png&quot;/&gt;&lt;left val=&quot;103&quot;/&gt;&lt;top val=&quot;181&quot;/&gt;&lt;width val=&quot;1094&quot;/&gt;&lt;height val=&quot;491&quot;/&gt;&lt;hasText val=&quot;1&quot;/&gt;&lt;/Image&gt;&lt;/ThreeDShapeInfo&gt;"/>
  <p:tag name="PRESENTER_SHAPETEXTINFO" val="&lt;ShapeTextInfo&gt;&lt;TableIndex row=&quot;-1&quot; col=&quot;-1&quot;&gt;&lt;linesCount val=&quot;11&quot;/&gt;&lt;lineCharCount val=&quot;63&quot;/&gt;&lt;lineCharCount val=&quot;52&quot;/&gt;&lt;lineCharCount val=&quot;63&quot;/&gt;&lt;lineCharCount val=&quot;64&quot;/&gt;&lt;lineCharCount val=&quot;24&quot;/&gt;&lt;lineCharCount val=&quot;1&quot;/&gt;&lt;lineCharCount val=&quot;66&quot;/&gt;&lt;lineCharCount val=&quot;10&quot;/&gt;&lt;lineCharCount val=&quot;1&quot;/&gt;&lt;lineCharCount val=&quot;60&quot;/&gt;&lt;lineCharCount val=&quot;18&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47AB4DD-994C-4D24-963A-6A7EE4C8CE7B}_61.png&quot;/&gt;&lt;left val=&quot;95&quot;/&gt;&lt;top val=&quot;164&quot;/&gt;&lt;width val=&quot;1093&quot;/&gt;&lt;height val=&quot;516&quot;/&gt;&lt;hasText val=&quot;1&quot;/&gt;&lt;/Image&gt;&lt;/ThreeDShapeInfo&gt;"/>
  <p:tag name="PRESENTER_SHAPETEXTINFO" val="&lt;ShapeTextInfo&gt;&lt;TableIndex row=&quot;-1&quot; col=&quot;-1&quot;&gt;&lt;linesCount val=&quot;9&quot;/&gt;&lt;lineCharCount val=&quot;60&quot;/&gt;&lt;lineCharCount val=&quot;62&quot;/&gt;&lt;lineCharCount val=&quot;8&quot;/&gt;&lt;lineCharCount val=&quot;1&quot;/&gt;&lt;lineCharCount val=&quot;64&quot;/&gt;&lt;lineCharCount val=&quot;26&quot;/&gt;&lt;lineCharCount val=&quot;1&quot;/&gt;&lt;lineCharCount val=&quot;63&quot;/&gt;&lt;lineCharCount val=&quot;25&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9D4DDCE-C1E4-4309-94B7-4CE8E0047558}_62.png&quot;/&gt;&lt;left val=&quot;85&quot;/&gt;&lt;top val=&quot;38&quot;/&gt;&lt;width val=&quot;1123&quot;/&gt;&lt;height val=&quot;124&quot;/&gt;&lt;hasText val=&quot;1&quot;/&gt;&lt;/Image&gt;&lt;/ThreeDShapeInfo&gt;"/>
  <p:tag name="PRESENTER_SHAPETEXTINFO" val="&lt;ShapeTextInfo&gt;&lt;TableIndex row=&quot;-1&quot; col=&quot;-1&quot;&gt;&lt;linesCount val=&quot;1&quot;/&gt;&lt;lineCharCount val=&quot;37&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C44B16C-8082-4982-B36D-142D6CDDE23A}_62.png&quot;/&gt;&lt;left val=&quot;56&quot;/&gt;&lt;top val=&quot;163&quot;/&gt;&lt;width val=&quot;1178&quot;/&gt;&lt;height val=&quot;554&quot;/&gt;&lt;hasText val=&quot;1&quot;/&gt;&lt;/Image&gt;&lt;/ThreeDShapeInfo&gt;"/>
  <p:tag name="PRESENTER_SHAPETEXTINFO" val="&lt;ShapeTextInfo&gt;&lt;TableIndex row=&quot;-1&quot; col=&quot;-1&quot;&gt;&lt;linesCount val=&quot;10&quot;/&gt;&lt;lineCharCount val=&quot;59&quot;/&gt;&lt;lineCharCount val=&quot;58&quot;/&gt;&lt;lineCharCount val=&quot;52&quot;/&gt;&lt;lineCharCount val=&quot;60&quot;/&gt;&lt;lineCharCount val=&quot;10&quot;/&gt;&lt;lineCharCount val=&quot;54&quot;/&gt;&lt;lineCharCount val=&quot;58&quot;/&gt;&lt;lineCharCount val=&quot;60&quot;/&gt;&lt;lineCharCount val=&quot;59&quot;/&gt;&lt;lineCharCount val=&quot;25&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64.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4A0BF14-B713-49E8-A7CD-FA4B6DEE26CA}_64.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7&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97EDE37-AE00-4F36-BC56-EDACE63122FE}_64.png&quot;/&gt;&lt;left val=&quot;164&quot;/&gt;&lt;top val=&quot;197&quot;/&gt;&lt;width val=&quot;839&quot;/&gt;&lt;height val=&quot;414&quot;/&gt;&lt;hasText val=&quot;1&quot;/&gt;&lt;/Image&gt;&lt;/ThreeDShapeInfo&gt;"/>
  <p:tag name="PRESENTER_SHAPETEXTINFO" val="&lt;ShapeTextInfo&gt;&lt;TableIndex row=&quot;-1&quot; col=&quot;-1&quot;&gt;&lt;linesCount val=&quot;4&quot;/&gt;&lt;lineCharCount val=&quot;33&quot;/&gt;&lt;lineCharCount val=&quot;39&quot;/&gt;&lt;lineCharCount val=&quot;34&quot;/&gt;&lt;lineCharCount val=&quot;26&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C95131-D9FF-436E-B698-6D308729D130}_65.png&quot;/&gt;&lt;left val=&quot;143&quot;/&gt;&lt;top val=&quot;47&quot;/&gt;&lt;width val=&quot;814&quot;/&gt;&lt;height val=&quot;124&quot;/&gt;&lt;hasText val=&quot;1&quot;/&gt;&lt;/Image&gt;&lt;/ThreeDShapeInfo&gt;"/>
  <p:tag name="PRESENTER_SHAPETEXTINFO" val="&lt;ShapeTextInfo&gt;&lt;TableIndex row=&quot;-1&quot; col=&quot;-1&quot;&gt;&lt;linesCount val=&quot;1&quot;/&gt;&lt;lineCharCount val=&quot;18&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876F29B-3046-44FE-8FE5-F70E53A3F6C8}_65.png&quot;/&gt;&lt;left val=&quot;93&quot;/&gt;&lt;top val=&quot;139&quot;/&gt;&lt;width val=&quot;1106&quot;/&gt;&lt;height val=&quot;557&quot;/&gt;&lt;hasText val=&quot;1&quot;/&gt;&lt;/Image&gt;&lt;/ThreeDShapeInfo&gt;"/>
  <p:tag name="PRESENTER_SHAPETEXTINFO" val="&lt;ShapeTextInfo&gt;&lt;TableIndex row=&quot;-1&quot; col=&quot;-1&quot;&gt;&lt;linesCount val=&quot;12&quot;/&gt;&lt;lineCharCount val=&quot;33&quot;/&gt;&lt;lineCharCount val=&quot;40&quot;/&gt;&lt;lineCharCount val=&quot;27&quot;/&gt;&lt;lineCharCount val=&quot;58&quot;/&gt;&lt;lineCharCount val=&quot;53&quot;/&gt;&lt;lineCharCount val=&quot;55&quot;/&gt;&lt;lineCharCount val=&quot;35&quot;/&gt;&lt;lineCharCount val=&quot;1&quot;/&gt;&lt;lineCharCount val=&quot;49&quot;/&gt;&lt;lineCharCount val=&quot;24&quot;/&gt;&lt;lineCharCount val=&quot;51&quot;/&gt;&lt;lineCharCount val=&quot;39&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25A4F8A-1F80-483D-8581-D9E2C12CF7F7}_66.png&quot;/&gt;&lt;left val=&quot;6&quot;/&gt;&lt;top val=&quot;22&quot;/&gt;&lt;width val=&quot;1273&quot;/&gt;&lt;height val=&quot;154&quot;/&gt;&lt;hasText val=&quot;1&quot;/&gt;&lt;/Image&gt;&lt;/ThreeDShapeInfo&gt;"/>
  <p:tag name="PRESENTER_SHAPETEXTINFO" val="&lt;ShapeTextInfo&gt;&lt;TableIndex row=&quot;-1&quot; col=&quot;-1&quot;&gt;&lt;linesCount val=&quot;2&quot;/&gt;&lt;lineCharCount val=&quot;35&quot;/&gt;&lt;lineCharCount val=&quot;1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51EAD2-44A9-4777-BD91-AF4160C007FA}&quot;/&gt;&lt;isInvalidForFieldText val=&quot;0&quot;/&gt;&lt;Image&gt;&lt;filename val=&quot;C:\Users\jmmartin1\AppData\Local\Temp\PR\data\asimages\{8F51EAD2-44A9-4777-BD91-AF4160C007FA}_7.png&quot;/&gt;&lt;left val=&quot;160&quot;/&gt;&lt;top val=&quot;53&quot;/&gt;&lt;width val=&quot;947&quot;/&gt;&lt;height val=&quot;124&quot;/&gt;&lt;hasText val=&quot;1&quot;/&gt;&lt;/Image&gt;&lt;/ThreeDShapeInfo&gt;"/>
  <p:tag name="PRESENTER_SHAPETEXTINFO" val="&lt;ShapeTextInfo&gt;&lt;TableIndex row=&quot;-1&quot; col=&quot;-1&quot;&gt;&lt;linesCount val=&quot;1&quot;/&gt;&lt;lineCharCount val=&quot;17&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06EB7CD-FAAF-449E-AF9D-EF689AA5F7BE}_66.png&quot;/&gt;&lt;left val=&quot;36&quot;/&gt;&lt;top val=&quot;166&quot;/&gt;&lt;width val=&quot;803&quot;/&gt;&lt;height val=&quot;498&quot;/&gt;&lt;hasText val=&quot;1&quot;/&gt;&lt;/Image&gt;&lt;/ThreeDShapeInfo&gt;"/>
  <p:tag name="PRESENTER_SHAPETEXTINFO" val="&lt;ShapeTextInfo&gt;&lt;TableIndex row=&quot;-1&quot; col=&quot;-1&quot;&gt;&lt;linesCount val=&quot;10&quot;/&gt;&lt;lineCharCount val=&quot;39&quot;/&gt;&lt;lineCharCount val=&quot;37&quot;/&gt;&lt;lineCharCount val=&quot;19&quot;/&gt;&lt;lineCharCount val=&quot;36&quot;/&gt;&lt;lineCharCount val=&quot;37&quot;/&gt;&lt;lineCharCount val=&quot;39&quot;/&gt;&lt;lineCharCount val=&quot;40&quot;/&gt;&lt;lineCharCount val=&quot;31&quot;/&gt;&lt;lineCharCount val=&quot;1&quot;/&gt;&lt;lineCharCount val=&quot;3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67.PNG&quot;/&gt;"/>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3221F-E6F3-4A2A-9627-CD7FE52EC815}&quot;/&gt;&lt;isInvalidForFieldText val=&quot;0&quot;/&gt;&lt;Image&gt;&lt;filename val=&quot;C:\Users\jmmartin1\AppData\Local\Temp\PR\data\asimages\{AE23221F-E6F3-4A2A-9627-CD7FE52EC815}_67.png&quot;/&gt;&lt;left val=&quot;109&quot;/&gt;&lt;top val=&quot;149&quot;/&gt;&lt;width val=&quot;1047&quot;/&gt;&lt;height val=&quot;320&quot;/&gt;&lt;hasText val=&quot;1&quot;/&gt;&lt;/Image&gt;&lt;/ThreeDShapeInfo&gt;"/>
  <p:tag name="PRESENTER_SHAPETEXTINFO" val="&lt;ShapeTextInfo&gt;&lt;TableIndex row=&quot;-1&quot; col=&quot;-1&quot;&gt;&lt;linesCount val=&quot;2&quot;/&gt;&lt;lineCharCount val=&quot;20&quot;/&gt;&lt;lineCharCount val=&quot;14&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9.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B6215DD-46B5-4978-9BE7-D601010CF7F8}_69.png&quot;/&gt;&lt;left val=&quot;63&quot;/&gt;&lt;top val=&quot;30&quot;/&gt;&lt;width val=&quot;1152&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E773EE4-0EA8-445E-9116-7E1EAD06213E}_69.png&quot;/&gt;&lt;left val=&quot;54&quot;/&gt;&lt;top val=&quot;179&quot;/&gt;&lt;width val=&quot;1105&quot;/&gt;&lt;height val=&quot;525&quot;/&gt;&lt;hasText val=&quot;1&quot;/&gt;&lt;/Image&gt;&lt;/ThreeDShapeInfo&gt;"/>
  <p:tag name="PRESENTER_SHAPETEXTINFO" val="&lt;ShapeTextInfo&gt;&lt;TableIndex row=&quot;-1&quot; col=&quot;-1&quot;&gt;&lt;linesCount val=&quot;11&quot;/&gt;&lt;lineCharCount val=&quot;58&quot;/&gt;&lt;lineCharCount val=&quot;56&quot;/&gt;&lt;lineCharCount val=&quot;8&quot;/&gt;&lt;lineCharCount val=&quot;55&quot;/&gt;&lt;lineCharCount val=&quot;10&quot;/&gt;&lt;lineCharCount val=&quot;46&quot;/&gt;&lt;lineCharCount val=&quot;61&quot;/&gt;&lt;lineCharCount val=&quot;57&quot;/&gt;&lt;lineCharCount val=&quot;58&quot;/&gt;&lt;lineCharCount val=&quot;14&quot;/&gt;&lt;lineCharCount val=&quot;2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B5C3704-E1DD-4486-ADA6-C4124A572D90}_7.png&quot;/&gt;&lt;left val=&quot;102&quot;/&gt;&lt;top val=&quot;222&quot;/&gt;&lt;width val=&quot;1074&quot;/&gt;&lt;height val=&quot;437&quot;/&gt;&lt;hasText val=&quot;1&quot;/&gt;&lt;/Image&gt;&lt;/ThreeDShapeInfo&gt;"/>
  <p:tag name="PRESENTER_SHAPETEXTINFO" val="&lt;ShapeTextInfo&gt;&lt;TableIndex row=&quot;-1&quot; col=&quot;-1&quot;&gt;&lt;linesCount val=&quot;6&quot;/&gt;&lt;lineCharCount val=&quot;34&quot;/&gt;&lt;lineCharCount val=&quot;37&quot;/&gt;&lt;lineCharCount val=&quot;5&quot;/&gt;&lt;lineCharCount val=&quot;10&quot;/&gt;&lt;lineCharCount val=&quot;1&quot;/&gt;&lt;lineCharCount val=&quot;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SlideThumbPath val=&quot;Slide70.PNG&quot;/&gt;"/>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73631B-C83D-400D-8A8F-4A6260485116}&quot;/&gt;&lt;isInvalidForFieldText val=&quot;0&quot;/&gt;&lt;Image&gt;&lt;filename val=&quot;C:\Users\jmmartin1\AppData\Local\Temp\PR\data\asimages\{4173631B-C83D-400D-8A8F-4A6260485116}_70.png&quot;/&gt;&lt;left val=&quot;40&quot;/&gt;&lt;top val=&quot;2&quot;/&gt;&lt;width val=&quot;1057&quot;/&gt;&lt;height val=&quot;153&quot;/&gt;&lt;hasText val=&quot;1&quot;/&gt;&lt;/Image&gt;&lt;/ThreeDShapeInfo&gt;"/>
  <p:tag name="PRESENTER_SHAPETEXTINFO" val="&lt;ShapeTextInfo&gt;&lt;TableIndex row=&quot;-1&quot; col=&quot;-1&quot;&gt;&lt;linesCount val=&quot;1&quot;/&gt;&lt;lineCharCount val=&quot;14&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E0ADC7-C1C1-4C05-9C3D-2A45ABE45E6A}_70.png&quot;/&gt;&lt;left val=&quot;23&quot;/&gt;&lt;top val=&quot;185&quot;/&gt;&lt;width val=&quot;476&quot;/&gt;&lt;height val=&quot;407&quot;/&gt;&lt;hasText val=&quot;1&quot;/&gt;&lt;/Image&gt;&lt;/ThreeDShapeInfo&gt;"/>
  <p:tag name="PRESENTER_SHAPETEXTINFO" val="&lt;ShapeTextInfo&gt;&lt;TableIndex row=&quot;-1&quot; col=&quot;-1&quot;&gt;&lt;linesCount val=&quot;9&quot;/&gt;&lt;lineCharCount val=&quot;26&quot;/&gt;&lt;lineCharCount val=&quot;26&quot;/&gt;&lt;lineCharCount val=&quot;9&quot;/&gt;&lt;lineCharCount val=&quot;1&quot;/&gt;&lt;lineCharCount val=&quot;27&quot;/&gt;&lt;lineCharCount val=&quot;10&quot;/&gt;&lt;lineCharCount val=&quot;1&quot;/&gt;&lt;lineCharCount val=&quot;21&quot;/&gt;&lt;lineCharCount val=&quot;17&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71.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F52853-F1B8-4DAC-B2B6-5CC1555233C4}&quot;/&gt;&lt;isInvalidForFieldText val=&quot;0&quot;/&gt;&lt;Image&gt;&lt;filename val=&quot;C:\Users\jmmartin1\AppData\Local\Temp\PR\data\asimages\{D0F52853-F1B8-4DAC-B2B6-5CC1555233C4}_71.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68A018-66C3-4D43-A1AB-1C6B6AB4A143}_71.png&quot;/&gt;&lt;left val=&quot;29&quot;/&gt;&lt;top val=&quot;209&quot;/&gt;&lt;width val=&quot;482&quot;/&gt;&lt;height val=&quot;407&quot;/&gt;&lt;hasText val=&quot;1&quot;/&gt;&lt;/Image&gt;&lt;/ThreeDShapeInfo&gt;"/>
  <p:tag name="PRESENTER_SHAPETEXTINFO" val="&lt;ShapeTextInfo&gt;&lt;TableIndex row=&quot;-1&quot; col=&quot;-1&quot;&gt;&lt;linesCount val=&quot;9&quot;/&gt;&lt;lineCharCount val=&quot;22&quot;/&gt;&lt;lineCharCount val=&quot;25&quot;/&gt;&lt;lineCharCount val=&quot;18&quot;/&gt;&lt;lineCharCount val=&quot;1&quot;/&gt;&lt;lineCharCount val=&quot;19&quot;/&gt;&lt;lineCharCount val=&quot;21&quot;/&gt;&lt;lineCharCount val=&quot;24&quot;/&gt;&lt;lineCharCount val=&quot;22&quot;/&gt;&lt;lineCharCount val=&quot;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72.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A99572-9C6A-4A79-84DC-BD9D2D5F67A8}&quot;/&gt;&lt;isInvalidForFieldText val=&quot;0&quot;/&gt;&lt;Image&gt;&lt;filename val=&quot;C:\Users\jmmartin1\AppData\Local\Temp\PR\data\asimages\{CFA99572-9C6A-4A79-84DC-BD9D2D5F67A8}_72.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8&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6BA314-063C-40C9-938C-9B3D4514C260}_72.png&quot;/&gt;&lt;left val=&quot;31&quot;/&gt;&lt;top val=&quot;312&quot;/&gt;&lt;width val=&quot;510&quot;/&gt;&lt;height val=&quot;169&quot;/&gt;&lt;hasText val=&quot;1&quot;/&gt;&lt;/Image&gt;&lt;/ThreeDShapeInfo&gt;"/>
  <p:tag name="PRESENTER_SHAPETEXTINFO" val="&lt;ShapeTextInfo&gt;&lt;TableIndex row=&quot;-1&quot; col=&quot;-1&quot;&gt;&lt;linesCount val=&quot;3&quot;/&gt;&lt;lineCharCount val=&quot;25&quot;/&gt;&lt;lineCharCount val=&quot;24&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46E9E7E-F179-44F5-818C-484C02B70C8B}_7.png&quot;/&gt;&lt;left val=&quot;102&quot;/&gt;&lt;top val=&quot;510&quot;/&gt;&lt;width val=&quot;948&quot;/&gt;&lt;height val=&quot;125&quot;/&gt;&lt;hasText val=&quot;1&quot;/&gt;&lt;/Image&gt;&lt;/ThreeDShapeInfo&gt;"/>
  <p:tag name="PRESENTER_SHAPETEXTINFO" val="&lt;ShapeTextInfo&gt;&lt;TableIndex row=&quot;-1&quot; col=&quot;-1&quot;&gt;&lt;linesCount val=&quot;1&quot;/&gt;&lt;lineCharCount val=&quot;38&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SlideThumbPath val=&quot;Slide73.PNG&quot;/&gt;"/>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AD48C0B-551B-47F9-A79D-4BE0DDDA707E}_73.png&quot;/&gt;&lt;left val=&quot;61&quot;/&gt;&lt;top val=&quot;139&quot;/&gt;&lt;width val=&quot;631&quot;/&gt;&lt;height val=&quot;287&quot;/&gt;&lt;hasText val=&quot;1&quot;/&gt;&lt;/Image&gt;&lt;/ThreeDShapeInfo&gt;"/>
  <p:tag name="PRESENTER_SHAPETEXTINFO" val="&lt;ShapeTextInfo&gt;&lt;TableIndex row=&quot;-1&quot; col=&quot;-1&quot;&gt;&lt;linesCount val=&quot;7&quot;/&gt;&lt;lineCharCount val=&quot;41&quot;/&gt;&lt;lineCharCount val=&quot;39&quot;/&gt;&lt;lineCharCount val=&quot;8&quot;/&gt;&lt;lineCharCount val=&quot;18&quot;/&gt;&lt;lineCharCount val=&quot;39&quot;/&gt;&lt;lineCharCount val=&quot;33&quot;/&gt;&lt;lineCharCount val=&quot;21&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C0B8D11-B977-4FA5-B5BD-55E4DDC27195}_73.png&quot;/&gt;&lt;left val=&quot;69&quot;/&gt;&lt;top val=&quot;398&quot;/&gt;&lt;width val=&quot;600&quot;/&gt;&lt;height val=&quot;168&quot;/&gt;&lt;hasText val=&quot;1&quot;/&gt;&lt;/Image&gt;&lt;/ThreeDShapeInfo&gt;"/>
  <p:tag name="PRESENTER_SHAPETEXTINFO" val="&lt;ShapeTextInfo&gt;&lt;TableIndex row=&quot;-1&quot; col=&quot;-1&quot;&gt;&lt;linesCount val=&quot;4&quot;/&gt;&lt;lineCharCount val=&quot;40&quot;/&gt;&lt;lineCharCount val=&quot;33&quot;/&gt;&lt;lineCharCount val=&quot;40&quot;/&gt;&lt;lineCharCount val=&quot;3&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3659E0-FBEA-4F71-891B-01DCA6D7D8E2}&quot;/&gt;&lt;isInvalidForFieldText val=&quot;0&quot;/&gt;&lt;Image&gt;&lt;filename val=&quot;C:\Users\jmmartin1\AppData\Local\Temp\PR\data\asimages\{333659E0-FBEA-4F71-891B-01DCA6D7D8E2}_73.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74.PNG&quot;/&gt;"/>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DBD260-18DC-414A-9466-417F4B8FA332}&quot;/&gt;&lt;isInvalidForFieldText val=&quot;0&quot;/&gt;&lt;Image&gt;&lt;filename val=&quot;C:\Users\jmmartin1\AppData\Local\Temp\PR\data\asimages\{06DBD260-18DC-414A-9466-417F4B8FA332}_74.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9&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6F18B9-2AE2-4BDD-B715-E23D809A4A23}_74.png&quot;/&gt;&lt;left val=&quot;85&quot;/&gt;&lt;top val=&quot;452&quot;/&gt;&lt;width val=&quot;1095&quot;/&gt;&lt;height val=&quot;142&quot;/&gt;&lt;hasText val=&quot;1&quot;/&gt;&lt;/Image&gt;&lt;/ThreeDShapeInfo&gt;"/>
  <p:tag name="PRESENTER_SHAPETEXTINFO" val="&lt;ShapeTextInfo&gt;&lt;TableIndex row=&quot;-1&quot; col=&quot;-1&quot;&gt;&lt;linesCount val=&quot;2&quot;/&gt;&lt;lineCharCount val=&quot;66&quot;/&gt;&lt;lineCharCount val=&quot;66&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SlideThumbPath val=&quot;Slide75.PNG&quot;/&gt;"/>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0DD98A-18BA-4315-863C-F9CD115E9595}_75.png&quot;/&gt;&lt;left val=&quot;32&quot;/&gt;&lt;top val=&quot;116&quot;/&gt;&lt;width val=&quot;626&quot;/&gt;&lt;height val=&quot;574&quot;/&gt;&lt;hasText val=&quot;1&quot;/&gt;&lt;/Image&gt;&lt;/ThreeDShapeInfo&gt;"/>
  <p:tag name="PRESENTER_SHAPETEXTINFO" val="&lt;ShapeTextInfo&gt;&lt;TableIndex row=&quot;-1&quot; col=&quot;-1&quot;&gt;&lt;linesCount val=&quot;16&quot;/&gt;&lt;lineCharCount val=&quot;46&quot;/&gt;&lt;lineCharCount val=&quot;11&quot;/&gt;&lt;lineCharCount val=&quot;41&quot;/&gt;&lt;lineCharCount val=&quot;34&quot;/&gt;&lt;lineCharCount val=&quot;10&quot;/&gt;&lt;lineCharCount val=&quot;39&quot;/&gt;&lt;lineCharCount val=&quot;26&quot;/&gt;&lt;lineCharCount val=&quot;32&quot;/&gt;&lt;lineCharCount val=&quot;38&quot;/&gt;&lt;lineCharCount val=&quot;16&quot;/&gt;&lt;lineCharCount val=&quot;1&quot;/&gt;&lt;lineCharCount val=&quot;40&quot;/&gt;&lt;lineCharCount val=&quot;14&quot;/&gt;&lt;lineCharCount val=&quot;34&quot;/&gt;&lt;lineCharCount val=&quot;18&quot;/&gt;&lt;lineCharCount val=&quot;3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048BCA-2061-471D-8942-4D5B64A41FED}&quot;/&gt;&lt;isInvalidForFieldText val=&quot;0&quot;/&gt;&lt;Image&gt;&lt;filename val=&quot;C:\Users\jmmartin1\AppData\Local\Temp\PR\data\asimages\{92048BCA-2061-471D-8942-4D5B64A41FED}_75.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4E78CFD-6B31-48D8-877D-20A2297B8283}_76.png&quot;/&gt;&lt;left val=&quot;126&quot;/&gt;&lt;top val=&quot;555&quot;/&gt;&lt;width val=&quot;1019&quot;/&gt;&lt;height val=&quot;107&quot;/&gt;&lt;hasText val=&quot;1&quot;/&gt;&lt;/Image&gt;&lt;/ThreeDShapeInfo&gt;"/>
  <p:tag name="PRESENTER_SHAPETEXTINFO" val="&lt;ShapeTextInfo&gt;&lt;TableIndex row=&quot;-1&quot; col=&quot;-1&quot;&gt;&lt;linesCount val=&quot;2&quot;/&gt;&lt;lineCharCount val=&quot;68&quot;/&gt;&lt;lineCharCount val=&quot;55&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B02697-1887-4298-B604-5F5DE022EA8D}&quot;/&gt;&lt;isInvalidForFieldText val=&quot;0&quot;/&gt;&lt;Image&gt;&lt;filename val=&quot;C:\Users\jmmartin1\AppData\Local\Temp\PR\data\asimages\{FCB02697-1887-4298-B604-5F5DE022EA8D}_76.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4&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86CF06-A937-470A-9E5D-4697BC5DE3CF}&quot;/&gt;&lt;isInvalidForFieldText val=&quot;0&quot;/&gt;&lt;Image&gt;&lt;filename val=&quot;C:\Users\jmmartin1\AppData\Local\Temp\PR\data\asimages\{2886CF06-A937-470A-9E5D-4697BC5DE3CF}_77.png&quot;/&gt;&lt;left val=&quot;671&quot;/&gt;&lt;top val=&quot;428&quot;/&gt;&lt;width val=&quot;202&quot;/&gt;&lt;height val=&quot;20&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13DE0C-66D5-4330-B6DD-CA5D2786DD56}_77.png&quot;/&gt;&lt;left val=&quot;52&quot;/&gt;&lt;top val=&quot;198&quot;/&gt;&lt;width val=&quot;537&quot;/&gt;&lt;height val=&quot;336&quot;/&gt;&lt;hasText val=&quot;1&quot;/&gt;&lt;/Image&gt;&lt;/ThreeDShapeInfo&gt;"/>
  <p:tag name="PRESENTER_SHAPETEXTINFO" val="&lt;ShapeTextInfo&gt;&lt;TableIndex row=&quot;-1&quot; col=&quot;-1&quot;&gt;&lt;linesCount val=&quot;7&quot;/&gt;&lt;lineCharCount val=&quot;24&quot;/&gt;&lt;lineCharCount val=&quot;16&quot;/&gt;&lt;lineCharCount val=&quot;23&quot;/&gt;&lt;lineCharCount val=&quot;1&quot;/&gt;&lt;lineCharCount val=&quot;27&quot;/&gt;&lt;lineCharCount val=&quot;28&quot;/&gt;&lt;lineCharCount val=&quot;5&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94EDC-E25C-4F54-82D8-CB37EF8AC94E}&quot;/&gt;&lt;isInvalidForFieldText val=&quot;0&quot;/&gt;&lt;Image&gt;&lt;filename val=&quot;C:\Users\jmmartin1\AppData\Local\Temp\PR\data\asimages\{74C94EDC-E25C-4F54-82D8-CB37EF8AC94E}_77.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2&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SlideThumbPath val=&quot;Slide78.PNG&quot;/&gt;"/>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B2A4899-B855-4F7E-83C4-A0D8C3E57B95}_78.png&quot;/&gt;&lt;left val=&quot;141&quot;/&gt;&lt;top val=&quot;37&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725E3D1-01EB-462D-8207-968C3FC83787}_78.png&quot;/&gt;&lt;left val=&quot;57&quot;/&gt;&lt;top val=&quot;191&quot;/&gt;&lt;width val=&quot;1172&quot;/&gt;&lt;height val=&quot;459&quot;/&gt;&lt;hasText val=&quot;1&quot;/&gt;&lt;/Image&gt;&lt;/ThreeDShapeInfo&gt;"/>
  <p:tag name="PRESENTER_SHAPETEXTINFO" val="&lt;ShapeTextInfo&gt;&lt;TableIndex row=&quot;-1&quot; col=&quot;-1&quot;&gt;&lt;linesCount val=&quot;8&quot;/&gt;&lt;lineCharCount val=&quot;52&quot;/&gt;&lt;lineCharCount val=&quot;50&quot;/&gt;&lt;lineCharCount val=&quot;5&quot;/&gt;&lt;lineCharCount val=&quot;20&quot;/&gt;&lt;lineCharCount val=&quot;29&quot;/&gt;&lt;lineCharCount val=&quot;54&quot;/&gt;&lt;lineCharCount val=&quot;12&quot;/&gt;&lt;lineCharCount val=&quot;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SlideThumbPath val=&quot;Slide79.PNG&quot;/&gt;"/>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3CA30-976B-4673-9831-B8815D9865D9}_79.png&quot;/&gt;&lt;left val=&quot;141&quot;/&gt;&lt;top val=&quot;42&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279DE6-92FD-4A42-A1D9-27BE166027C3}_79.png&quot;/&gt;&lt;left val=&quot;66&quot;/&gt;&lt;top val=&quot;155&quot;/&gt;&lt;width val=&quot;853&quot;/&gt;&lt;height val=&quot;550&quot;/&gt;&lt;hasText val=&quot;1&quot;/&gt;&lt;/Image&gt;&lt;/ThreeDShapeInfo&gt;"/>
  <p:tag name="PRESENTER_SHAPETEXTINFO" val="&lt;ShapeTextInfo&gt;&lt;TableIndex row=&quot;-1&quot; col=&quot;-1&quot;&gt;&lt;linesCount val=&quot;15&quot;/&gt;&lt;lineCharCount val=&quot;16&quot;/&gt;&lt;lineCharCount val=&quot;29&quot;/&gt;&lt;lineCharCount val=&quot;15&quot;/&gt;&lt;lineCharCount val=&quot;32&quot;/&gt;&lt;lineCharCount val=&quot;12&quot;/&gt;&lt;lineCharCount val=&quot;53&quot;/&gt;&lt;lineCharCount val=&quot;12&quot;/&gt;&lt;lineCharCount val=&quot;41&quot;/&gt;&lt;lineCharCount val=&quot;30&quot;/&gt;&lt;lineCharCount val=&quot;35&quot;/&gt;&lt;lineCharCount val=&quot;19&quot;/&gt;&lt;lineCharCount val=&quot;25&quot;/&gt;&lt;lineCharCount val=&quot;24&quot;/&gt;&lt;lineCharCount val=&quot;35&quot;/&gt;&lt;lineCharCount val=&quot;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SlideThumbPath val=&quot;Slide80.PNG&quot;/&gt;"/>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5251CC-FEC2-403A-B0CE-FFF859A33A33}_80.png&quot;/&gt;&lt;left val=&quot;141&quot;/&gt;&lt;top val=&quot;16&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A7D65F9-4CEC-4431-BC79-8DE269A30650}_80.png&quot;/&gt;&lt;left val=&quot;10&quot;/&gt;&lt;top val=&quot;114&quot;/&gt;&lt;width val=&quot;917&quot;/&gt;&lt;height val=&quot;563&quot;/&gt;&lt;hasText val=&quot;1&quot;/&gt;&lt;/Image&gt;&lt;/ThreeDShapeInfo&gt;"/>
  <p:tag name="PRESENTER_SHAPETEXTINFO" val="&lt;ShapeTextInfo&gt;&lt;TableIndex row=&quot;-1&quot; col=&quot;-1&quot;&gt;&lt;linesCount val=&quot;18&quot;/&gt;&lt;lineCharCount val=&quot;31&quot;/&gt;&lt;lineCharCount val=&quot;11&quot;/&gt;&lt;lineCharCount val=&quot;14&quot;/&gt;&lt;lineCharCount val=&quot;21&quot;/&gt;&lt;lineCharCount val=&quot;13&quot;/&gt;&lt;lineCharCount val=&quot;4&quot;/&gt;&lt;lineCharCount val=&quot;12&quot;/&gt;&lt;lineCharCount val=&quot;85&quot;/&gt;&lt;lineCharCount val=&quot;16&quot;/&gt;&lt;lineCharCount val=&quot;56&quot;/&gt;&lt;lineCharCount val=&quot;50&quot;/&gt;&lt;lineCharCount val=&quot;74&quot;/&gt;&lt;lineCharCount val=&quot;20&quot;/&gt;&lt;lineCharCount val=&quot;42&quot;/&gt;&lt;lineCharCount val=&quot;52&quot;/&gt;&lt;lineCharCount val=&quot;13&quot;/&gt;&lt;lineCharCount val=&quot;13&quot;/&gt;&lt;lineCharCount val=&quot;1&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SlideThumbPath val=&quot;Slide81.PNG&quot;/&gt;"/>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B52E39-2C78-44A0-80FD-BB055D6EE2C7}_81.png&quot;/&gt;&lt;left val=&quot;32&quot;/&gt;&lt;top val=&quot;140&quot;/&gt;&lt;width val=&quot;783&quot;/&gt;&lt;height val=&quot;525&quot;/&gt;&lt;hasText val=&quot;1&quot;/&gt;&lt;/Image&gt;&lt;/ThreeDShapeInfo&gt;"/>
  <p:tag name="PRESENTER_SHAPETEXTINFO" val="&lt;ShapeTextInfo&gt;&lt;TableIndex row=&quot;-1&quot; col=&quot;-1&quot;&gt;&lt;linesCount val=&quot;11&quot;/&gt;&lt;lineCharCount val=&quot;16&quot;/&gt;&lt;lineCharCount val=&quot;22&quot;/&gt;&lt;lineCharCount val=&quot;15&quot;/&gt;&lt;lineCharCount val=&quot;16&quot;/&gt;&lt;lineCharCount val=&quot;45&quot;/&gt;&lt;lineCharCount val=&quot;18&quot;/&gt;&lt;lineCharCount val=&quot;13&quot;/&gt;&lt;lineCharCount val=&quot;49&quot;/&gt;&lt;lineCharCount val=&quot;42&quot;/&gt;&lt;lineCharCount val=&quot;13&quot;/&gt;&lt;lineCharCount val=&quot;28&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249B44-5B11-4152-8506-2A9EE1473AB2}_81.png&quot;/&gt;&lt;left val=&quot;-1&quot;/&gt;&lt;top val=&quot;25&quot;/&gt;&lt;width val=&quot;929&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SlideThumbPath val=&quot;Slide82.PNG&quot;/&gt;"/>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FE0C01-99FF-43E5-848C-B1BEE65B1391}_82.png&quot;/&gt;&lt;left val=&quot;85&quot;/&gt;&lt;top val=&quot;48&quot;/&gt;&lt;width val=&quot;814&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3828246-0478-4EA2-9B1B-68EBFE9A1DFB}_82.png&quot;/&gt;&lt;left val=&quot;55&quot;/&gt;&lt;top val=&quot;170&quot;/&gt;&lt;width val=&quot;776&quot;/&gt;&lt;height val=&quot;530&quot;/&gt;&lt;hasText val=&quot;1&quot;/&gt;&lt;/Image&gt;&lt;/ThreeDShapeInfo&gt;"/>
  <p:tag name="PRESENTER_SHAPETEXTINFO" val="&lt;ShapeTextInfo&gt;&lt;TableIndex row=&quot;-1&quot; col=&quot;-1&quot;&gt;&lt;linesCount val=&quot;13&quot;/&gt;&lt;lineCharCount val=&quot;16&quot;/&gt;&lt;lineCharCount val=&quot;19&quot;/&gt;&lt;lineCharCount val=&quot;13&quot;/&gt;&lt;lineCharCount val=&quot;42&quot;/&gt;&lt;lineCharCount val=&quot;13&quot;/&gt;&lt;lineCharCount val=&quot;27&quot;/&gt;&lt;lineCharCount val=&quot;16&quot;/&gt;&lt;lineCharCount val=&quot;20&quot;/&gt;&lt;lineCharCount val=&quot;47&quot;/&gt;&lt;lineCharCount val=&quot;9&quot;/&gt;&lt;lineCharCount val=&quot;1&quot;/&gt;&lt;lineCharCount val=&quot;1&quot;/&gt;&lt;lineCharCount val=&quot;1&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HTML_SHAPEINFO" val="&lt;SlideThumbPath val=&quot;Slide83.PNG&quot;/&gt;"/>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342A8A6-2DF9-4F26-89BE-141FDCAA0282}_83.png&quot;/&gt;&lt;left val=&quot;45&quot;/&gt;&lt;top val=&quot;57&quot;/&gt;&lt;width val=&quot;962&quot;/&gt;&lt;height val=&quot;136&quot;/&gt;&lt;hasText val=&quot;1&quot;/&gt;&lt;/Image&gt;&lt;/ThreeDShapeInfo&gt;"/>
  <p:tag name="PRESENTER_SHAPETEXTINFO" val="&lt;ShapeTextInfo&gt;&lt;TableIndex row=&quot;-1&quot; col=&quot;-1&quot;&gt;&lt;linesCount val=&quot;1&quot;/&gt;&lt;lineCharCount val=&quot;23&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7B69B8-6A1C-4341-ABFA-190BECEBD09B}_83.png&quot;/&gt;&lt;left val=&quot;57&quot;/&gt;&lt;top val=&quot;203&quot;/&gt;&lt;width val=&quot;561&quot;/&gt;&lt;height val=&quot;469&quot;/&gt;&lt;hasText val=&quot;1&quot;/&gt;&lt;/Image&gt;&lt;/ThreeDShapeInfo&gt;"/>
  <p:tag name="PRESENTER_SHAPETEXTINFO" val="&lt;ShapeTextInfo&gt;&lt;TableIndex row=&quot;-1&quot; col=&quot;-1&quot;&gt;&lt;linesCount val=&quot;8&quot;/&gt;&lt;lineCharCount val=&quot;17&quot;/&gt;&lt;lineCharCount val=&quot;19&quot;/&gt;&lt;lineCharCount val=&quot;10&quot;/&gt;&lt;lineCharCount val=&quot;17&quot;/&gt;&lt;lineCharCount val=&quot;7&quot;/&gt;&lt;lineCharCount val=&quot;21&quot;/&gt;&lt;lineCharCount val=&quot;20&quot;/&gt;&lt;lineCharCount val=&quot;1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SlideThumbPath val=&quot;Slide84.PNG&quot;/&gt;"/>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3C16E6-693A-4F4E-9005-F9290DF66171}_84.png&quot;/&gt;&lt;left val=&quot;620&quot;/&gt;&lt;top val=&quot;85&quot;/&gt;&lt;width val=&quot;588&quot;/&gt;&lt;height val=&quot;637&quot;/&gt;&lt;hasText val=&quot;1&quot;/&gt;&lt;/Image&gt;&lt;/ThreeDShapeInfo&gt;"/>
  <p:tag name="PRESENTER_SHAPETEXTINFO" val="&lt;ShapeTextInfo&gt;&lt;TableIndex row=&quot;-1&quot; col=&quot;-1&quot;&gt;&lt;linesCount val=&quot;14&quot;/&gt;&lt;lineCharCount val=&quot;1&quot;/&gt;&lt;lineCharCount val=&quot;27&quot;/&gt;&lt;lineCharCount val=&quot;31&quot;/&gt;&lt;lineCharCount val=&quot;8&quot;/&gt;&lt;lineCharCount val=&quot;1&quot;/&gt;&lt;lineCharCount val=&quot;31&quot;/&gt;&lt;lineCharCount val=&quot;26&quot;/&gt;&lt;lineCharCount val=&quot;16&quot;/&gt;&lt;lineCharCount val=&quot;1&quot;/&gt;&lt;lineCharCount val=&quot;36&quot;/&gt;&lt;lineCharCount val=&quot;8&quot;/&gt;&lt;lineCharCount val=&quot;1&quot;/&gt;&lt;lineCharCount val=&quot;34&quot;/&gt;&lt;lineCharCount val=&quot;3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310B2A0-FB76-4708-9D3E-43B2AB1CECC1}_84.png&quot;/&gt;&lt;left val=&quot;604&quot;/&gt;&lt;top val=&quot;25&quot;/&gt;&lt;width val=&quot;573&quot;/&gt;&lt;height val=&quot;148&quot;/&gt;&lt;hasText val=&quot;1&quot;/&gt;&lt;/Image&gt;&lt;/ThreeDShapeInfo&gt;"/>
  <p:tag name="PRESENTER_SHAPETEXTINFO" val="&lt;ShapeTextInfo&gt;&lt;TableIndex row=&quot;-1&quot; col=&quot;-1&quot;&gt;&lt;linesCount val=&quot;2&quot;/&gt;&lt;lineCharCount val=&quot;23&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SlideThumbPath val=&quot;Slide85.PNG&quot;/&gt;"/>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B85F77-73A9-4ADC-AC0D-88895B4BA561}_85.png&quot;/&gt;&lt;left val=&quot;680&quot;/&gt;&lt;top val=&quot;69&quot;/&gt;&lt;width val=&quot;521&quot;/&gt;&lt;height val=&quot;731&quot;/&gt;&lt;hasText val=&quot;1&quot;/&gt;&lt;/Image&gt;&lt;/ThreeDShapeInfo&gt;"/>
  <p:tag name="PRESENTER_SHAPETEXTINFO" val="&lt;ShapeTextInfo&gt;&lt;TableIndex row=&quot;-1&quot; col=&quot;-1&quot;&gt;&lt;linesCount val=&quot;10&quot;/&gt;&lt;lineCharCount val=&quot;8&quot;/&gt;&lt;lineCharCount val=&quot;1&quot;/&gt;&lt;lineCharCount val=&quot;21&quot;/&gt;&lt;lineCharCount val=&quot;5&quot;/&gt;&lt;lineCharCount val=&quot;1&quot;/&gt;&lt;lineCharCount val=&quot;22&quot;/&gt;&lt;lineCharCount val=&quot;17&quot;/&gt;&lt;lineCharCount val=&quot;9&quot;/&gt;&lt;lineCharCount val=&quot;1&quot;/&gt;&lt;lineCharCount val=&quot;1&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37C5B48-585F-4D9B-BCAD-C2B831B5609A}_85.png&quot;/&gt;&lt;left val=&quot;707&quot;/&gt;&lt;top val=&quot;183&quot;/&gt;&lt;width val=&quot;481&quot;/&gt;&lt;height val=&quot;473&quot;/&gt;&lt;hasText val=&quot;1&quot;/&gt;&lt;/Image&gt;&lt;/ThreeDShapeInfo&gt;"/>
  <p:tag name="PRESENTER_SHAPETEXTINFO" val="&lt;ShapeTextInfo&gt;&lt;TableIndex row=&quot;-1&quot; col=&quot;-1&quot;&gt;&lt;linesCount val=&quot;1&quot;/&gt;&lt;lineCharCount val=&quot;1&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SHAPEINFO" val="&lt;SlideThumbPath val=&quot;Slide86.PNG&quot;/&gt;"/>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36AF6D-5B0F-448B-9FBC-F2FF5FCBBAD7}_9.png&quot;/&gt;&lt;left val=&quot;141&quot;/&gt;&lt;top val=&quot;50&quot;/&gt;&lt;width val=&quot;1011&quot;/&gt;&lt;height val=&quot;124&quot;/&gt;&lt;hasText val=&quot;1&quot;/&gt;&lt;/Image&gt;&lt;/ThreeDShapeInfo&gt;"/>
  <p:tag name="PRESENTER_SHAPETEXTINFO" val="&lt;ShapeTextInfo&gt;&lt;TableIndex row=&quot;-1&quot; col=&quot;-1&quot;&gt;&lt;linesCount val=&quot;1&quot;/&gt;&lt;lineCharCount val=&quot;33&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CDB5A3-9F5F-414B-BA45-DFD39740C4C9}_86.png&quot;/&gt;&lt;left val=&quot;639&quot;/&gt;&lt;top val=&quot;184&quot;/&gt;&lt;width val=&quot;591&quot;/&gt;&lt;height val=&quot;456&quot;/&gt;&lt;hasText val=&quot;1&quot;/&gt;&lt;/Image&gt;&lt;/ThreeDShapeInfo&gt;"/>
  <p:tag name="PRESENTER_SHAPETEXTINFO" val="&lt;ShapeTextInfo&gt;&lt;TableIndex row=&quot;-1&quot; col=&quot;-1&quot;&gt;&lt;linesCount val=&quot;8&quot;/&gt;&lt;lineCharCount val=&quot;27&quot;/&gt;&lt;lineCharCount val=&quot;1&quot;/&gt;&lt;lineCharCount val=&quot;29&quot;/&gt;&lt;lineCharCount val=&quot;1&quot;/&gt;&lt;lineCharCount val=&quot;25&quot;/&gt;&lt;lineCharCount val=&quot;31&quot;/&gt;&lt;lineCharCount val=&quot;30&quot;/&gt;&lt;lineCharCount val=&quot;11&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32F3B03-6247-41F6-82FC-C6FE9035191F}_86.png&quot;/&gt;&lt;left val=&quot;776&quot;/&gt;&lt;top val=&quot;47&quot;/&gt;&lt;width val=&quot;360&quot;/&gt;&lt;height val=&quot;113&quot;/&gt;&lt;hasText val=&quot;1&quot;/&gt;&lt;/Image&gt;&lt;/ThreeDShapeInfo&gt;"/>
  <p:tag name="PRESENTER_SHAPETEXTINFO" val="&lt;ShapeTextInfo&gt;&lt;TableIndex row=&quot;-1&quot; col=&quot;-1&quot;&gt;&lt;linesCount val=&quot;1&quot;/&gt;&lt;lineCharCount val=&quot;6&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HTML_SHAPEINFO" val="&lt;SlideThumbPath val=&quot;Slide87.PNG&quot;/&gt;"/>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06AAC74-B6F0-4488-A705-FF53596D2EF4}_87.png&quot;/&gt;&lt;left val=&quot;815&quot;/&gt;&lt;top val=&quot;51&quot;/&gt;&lt;width val=&quot;225&quot;/&gt;&lt;height val=&quot;113&quot;/&gt;&lt;hasText val=&quot;1&quot;/&gt;&lt;/Image&gt;&lt;/ThreeDShapeInfo&gt;"/>
  <p:tag name="PRESENTER_SHAPETEXTINFO" val="&lt;ShapeTextInfo&gt;&lt;TableIndex row=&quot;-1&quot; col=&quot;-1&quot;&gt;&lt;linesCount val=&quot;1&quot;/&gt;&lt;lineCharCount val=&quot;6&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BD7258E-071C-4495-8CE0-8331A7923C85}_87.png&quot;/&gt;&lt;left val=&quot;691&quot;/&gt;&lt;top val=&quot;160&quot;/&gt;&lt;width val=&quot;556&quot;/&gt;&lt;height val=&quot;224&quot;/&gt;&lt;hasText val=&quot;1&quot;/&gt;&lt;/Image&gt;&lt;/ThreeDShapeInfo&gt;"/>
  <p:tag name="PRESENTER_SHAPETEXTINFO" val="&lt;ShapeTextInfo&gt;&lt;TableIndex row=&quot;-1&quot; col=&quot;-1&quot;&gt;&lt;linesCount val=&quot;4&quot;/&gt;&lt;lineCharCount val=&quot;27&quot;/&gt;&lt;lineCharCount val=&quot;24&quot;/&gt;&lt;lineCharCount val=&quot;28&quot;/&gt;&lt;lineCharCount val=&quot;6&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HTML_SHAPEINFO" val="&lt;SlideThumbPath val=&quot;Slide88.PNG&quot;/&gt;"/>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8195C-9D54-40CA-BD7A-AFAC7926C9F8}_88.png&quot;/&gt;&lt;left val=&quot;77&quot;/&gt;&lt;top val=&quot;191&quot;/&gt;&lt;width val=&quot;1146&quot;/&gt;&lt;height val=&quot;529&quot;/&gt;&lt;hasText val=&quot;1&quot;/&gt;&lt;/Image&gt;&lt;/ThreeDShapeInfo&gt;"/>
  <p:tag name="PRESENTER_SHAPETEXTINFO" val="&lt;ShapeTextInfo&gt;&lt;TableIndex row=&quot;-1&quot; col=&quot;-1&quot;&gt;&lt;linesCount val=&quot;8&quot;/&gt;&lt;lineCharCount val=&quot;1&quot;/&gt;&lt;lineCharCount val=&quot;44&quot;/&gt;&lt;lineCharCount val=&quot;44&quot;/&gt;&lt;lineCharCount val=&quot;35&quot;/&gt;&lt;lineCharCount val=&quot;47&quot;/&gt;&lt;lineCharCount val=&quot;34&quot;/&gt;&lt;lineCharCount val=&quot;29&quot;/&gt;&lt;lineCharCount val=&quot;28&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FC634D6-ECA5-44D7-A95E-4D6B8E3F918E}_88.png&quot;/&gt;&lt;left val=&quot;123&quot;/&gt;&lt;top val=&quot;26&quot;/&gt;&lt;width val=&quot;1113&quot;/&gt;&lt;height val=&quot;195&quot;/&gt;&lt;hasText val=&quot;1&quot;/&gt;&lt;/Image&gt;&lt;/ThreeDShapeInfo&gt;"/>
  <p:tag name="PRESENTER_SHAPETEXTINFO" val="&lt;ShapeTextInfo&gt;&lt;TableIndex row=&quot;-1&quot; col=&quot;-1&quot;&gt;&lt;linesCount val=&quot;2&quot;/&gt;&lt;lineCharCount val=&quot;33&quot;/&gt;&lt;lineCharCount val=&quot;25&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2C6041-2D56-455B-8A7D-42C3B7DD66AA}_9.png&quot;/&gt;&lt;left val=&quot;109&quot;/&gt;&lt;top val=&quot;151&quot;/&gt;&lt;width val=&quot;1101&quot;/&gt;&lt;height val=&quot;569&quot;/&gt;&lt;hasText val=&quot;1&quot;/&gt;&lt;/Image&gt;&lt;/ThreeDShapeInfo&gt;"/>
  <p:tag name="PRESENTER_SHAPETEXTINFO" val="&lt;ShapeTextInfo&gt;&lt;TableIndex row=&quot;-1&quot; col=&quot;-1&quot;&gt;&lt;linesCount val=&quot;11&quot;/&gt;&lt;lineCharCount val=&quot;36&quot;/&gt;&lt;lineCharCount val=&quot;39&quot;/&gt;&lt;lineCharCount val=&quot;51&quot;/&gt;&lt;lineCharCount val=&quot;56&quot;/&gt;&lt;lineCharCount val=&quot;51&quot;/&gt;&lt;lineCharCount val=&quot;33&quot;/&gt;&lt;lineCharCount val=&quot;49&quot;/&gt;&lt;lineCharCount val=&quot;11&quot;/&gt;&lt;lineCharCount val=&quot;60&quot;/&gt;&lt;lineCharCount val=&quot;6&quot;/&gt;&lt;lineCharCount val=&quot;43&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SlideThumbPath val=&quot;Slide89.PNG&quot;/&gt;"/>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688C1F-AB78-431B-9417-40A9CFF51476}_89.png&quot;/&gt;&lt;left val=&quot;166&quot;/&gt;&lt;top val=&quot;399&quot;/&gt;&lt;width val=&quot;591&quot;/&gt;&lt;height val=&quot;258&quot;/&gt;&lt;hasText val=&quot;1&quot;/&gt;&lt;/Image&gt;&lt;/ThreeDShapeInfo&gt;"/>
  <p:tag name="PRESENTER_SHAPETEXTINFO" val="&lt;ShapeTextInfo&gt;&lt;TableIndex row=&quot;-1&quot; col=&quot;-1&quot;&gt;&lt;linesCount val=&quot;4&quot;/&gt;&lt;lineCharCount val=&quot;25&quot;/&gt;&lt;lineCharCount val=&quot;15&quot;/&gt;&lt;lineCharCount val=&quot;13&quot;/&gt;&lt;lineCharCount val=&quot;4&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SlideThumbPath val=&quot;Slide90.PNG&quot;/&gt;"/>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A2C39D-BF10-4265-B140-6B6D385F398F}_90.png&quot;/&gt;&lt;left val=&quot;92&quot;/&gt;&lt;top val=&quot;352&quot;/&gt;&lt;width val=&quot;586&quot;/&gt;&lt;height val=&quot;192&quot;/&gt;&lt;hasText val=&quot;1&quot;/&gt;&lt;/Image&gt;&lt;/ThreeDShapeInfo&gt;"/>
  <p:tag name="PRESENTER_SHAPETEXTINFO" val="&lt;ShapeTextInfo&gt;&lt;TableIndex row=&quot;-1&quot; col=&quot;-1&quot;&gt;&lt;linesCount val=&quot;2&quot;/&gt;&lt;lineCharCount val=&quot;20&quot;/&gt;&lt;lineCharCount val=&quot;1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9AB6E-874B-44FD-8BCD-1F0164CE5C39}_90.png&quot;/&gt;&lt;left val=&quot;46&quot;/&gt;&lt;top val=&quot;52&quot;/&gt;&lt;width val=&quot;716&quot;/&gt;&lt;height val=&quot;246&quot;/&gt;&lt;hasText val=&quot;1&quot;/&gt;&lt;/Image&gt;&lt;/ThreeDShapeInfo&gt;"/>
  <p:tag name="PRESENTER_SHAPETEXTINFO" val="&lt;ShapeTextInfo&gt;&lt;TableIndex row=&quot;-1&quot; col=&quot;-1&quot;&gt;&lt;linesCount val=&quot;3&quot;/&gt;&lt;lineCharCount val=&quot;21&quot;/&gt;&lt;lineCharCount val=&quot;18&quot;/&gt;&lt;lineCharCount val=&quot;1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HTML_SHAPEINFO" val="&lt;SlideThumbPath val=&quot;Slide91.PNG&quot;/&gt;"/>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49B83C-84C7-47B8-807B-C647D9595D7F}_91.png&quot;/&gt;&lt;left val=&quot;216&quot;/&gt;&lt;top val=&quot;602&quot;/&gt;&lt;width val=&quot;597&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HTML_SHAPEINFO" val="&lt;SlideThumbPath val=&quot;Slide92.PNG&quot;/&gt;"/>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3425A-40AF-4880-87DB-19810D8081AA}&quot;/&gt;&lt;isInvalidForFieldText val=&quot;0&quot;/&gt;&lt;Image&gt;&lt;filename val=&quot;C:\Users\jmmartin1\AppData\Local\Temp\PR\data\asimages\{18C3425A-40AF-4880-87DB-19810D8081AA}_92.png&quot;/&gt;&lt;left val=&quot;65&quot;/&gt;&lt;top val=&quot;354&quot;/&gt;&lt;width val=&quot;623&quot;/&gt;&lt;height val=&quot;242&quot;/&gt;&lt;hasText val=&quot;1&quot;/&gt;&lt;/Image&gt;&lt;/ThreeDShapeInfo&gt;"/>
  <p:tag name="PRESENTER_SHAPETEXTINFO" val="&lt;ShapeTextInfo&gt;&lt;TableIndex row=&quot;-1&quot; col=&quot;-1&quot;&gt;&lt;linesCount val=&quot;5&quot;/&gt;&lt;lineCharCount val=&quot;42&quot;/&gt;&lt;lineCharCount val=&quot;35&quot;/&gt;&lt;lineCharCount val=&quot;20&quot;/&gt;&lt;lineCharCount val=&quot;38&quot;/&gt;&lt;lineCharCount val=&quot;8&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HTML_SHAPEINFO" val="&lt;SlideThumbPath val=&quot;Slide93.PNG&quot;/&gt;"/>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27D6773-0CE7-4B7E-9EC3-C46063329147}_93.png&quot;/&gt;&lt;left val=&quot;164&quot;/&gt;&lt;top val=&quot;58&quot;/&gt;&lt;width val=&quot;72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D7443A-F882-4340-923C-7FEE92B2ABFD}_1.png&quot;/&gt;&lt;left val=&quot;155&quot;/&gt;&lt;top val=&quot;119&quot;/&gt;&lt;width val=&quot;969&quot;/&gt;&lt;height val=&quot;377&quot;/&gt;&lt;hasText val=&quot;1&quot;/&gt;&lt;/Image&gt;&lt;/ThreeDShapeInfo&gt;"/>
  <p:tag name="PRESENTER_SHAPETEXTINFO" val="&lt;ShapeTextInfo&gt;&lt;TableIndex row=&quot;-1&quot; col=&quot;-1&quot;&gt;&lt;linesCount val=&quot;4&quot;/&gt;&lt;lineCharCount val=&quot;20&quot;/&gt;&lt;lineCharCount val=&quot;24&quot;/&gt;&lt;lineCharCount val=&quot;19&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0375F14-7C4F-4CEA-A5F4-5DF09980E327}_10.png&quot;/&gt;&lt;left val=&quot;77&quot;/&gt;&lt;top val=&quot;23&quot;/&gt;&lt;width val=&quot;1155&quot;/&gt;&lt;height val=&quot;144&quot;/&gt;&lt;hasText val=&quot;1&quot;/&gt;&lt;/Image&gt;&lt;/ThreeDShapeInfo&gt;"/>
  <p:tag name="PRESENTER_SHAPETEXTINFO" val="&lt;ShapeTextInfo&gt;&lt;TableIndex row=&quot;-1&quot; col=&quot;-1&quot;&gt;&lt;linesCount val=&quot;1&quot;/&gt;&lt;lineCharCount val=&quot;35&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AF2502-E07A-4483-8A6C-4E349FE987AE}_93.png&quot;/&gt;&lt;left val=&quot;174&quot;/&gt;&lt;top val=&quot;227&quot;/&gt;&lt;width val=&quot;986&quot;/&gt;&lt;height val=&quot;284&quot;/&gt;&lt;hasText val=&quot;1&quot;/&gt;&lt;/Image&gt;&lt;/ThreeDShapeInfo&gt;"/>
  <p:tag name="PRESENTER_SHAPETEXTINFO" val="&lt;ShapeTextInfo&gt;&lt;TableIndex row=&quot;-1&quot; col=&quot;-1&quot;&gt;&lt;linesCount val=&quot;4&quot;/&gt;&lt;lineCharCount val=&quot;42&quot;/&gt;&lt;lineCharCount val=&quot;43&quot;/&gt;&lt;lineCharCount val=&quot;28&quot;/&gt;&lt;lineCharCount val=&quot;1&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HTML_SHAPEINFO" val="&lt;SlideThumbPath val=&quot;Slide94.PNG&quot;/&gt;"/>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22BC65-51BA-4F7C-89F5-6E7E819E0A82}&quot;/&gt;&lt;isInvalidForFieldText val=&quot;0&quot;/&gt;&lt;Image&gt;&lt;filename val=&quot;C:\Users\jmmartin1\AppData\Local\Temp\PR\data\asimages\{F022BC65-51BA-4F7C-89F5-6E7E819E0A82}_94.png&quot;/&gt;&lt;left val=&quot;93&quot;/&gt;&lt;top val=&quot;39&quot;/&gt;&lt;width val=&quot;1139&quot;/&gt;&lt;height val=&quot;143&quot;/&gt;&lt;hasText val=&quot;1&quot;/&gt;&lt;/Image&gt;&lt;/ThreeDShapeInfo&gt;"/>
  <p:tag name="PRESENTER_SHAPETEXTINFO" val="&lt;ShapeTextInfo&gt;&lt;TableIndex row=&quot;-1&quot; col=&quot;-1&quot;&gt;&lt;linesCount val=&quot;1&quot;/&gt;&lt;lineCharCount val=&quot;36&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79E1FB-A0F0-44F4-86FD-55CEC902BE61}_94.png&quot;/&gt;&lt;left val=&quot;77&quot;/&gt;&lt;top val=&quot;155&quot;/&gt;&lt;width val=&quot;1160&quot;/&gt;&lt;height val=&quot;525&quot;/&gt;&lt;hasText val=&quot;1&quot;/&gt;&lt;/Image&gt;&lt;/ThreeDShapeInfo&gt;"/>
  <p:tag name="PRESENTER_SHAPETEXTINFO" val="&lt;ShapeTextInfo&gt;&lt;TableIndex row=&quot;-1&quot; col=&quot;-1&quot;&gt;&lt;linesCount val=&quot;23&quot;/&gt;&lt;lineCharCount val=&quot;144&quot;/&gt;&lt;lineCharCount val=&quot;143&quot;/&gt;&lt;lineCharCount val=&quot;142&quot;/&gt;&lt;lineCharCount val=&quot;135&quot;/&gt;&lt;lineCharCount val=&quot;139&quot;/&gt;&lt;lineCharCount val=&quot;145&quot;/&gt;&lt;lineCharCount val=&quot;147&quot;/&gt;&lt;lineCharCount val=&quot;141&quot;/&gt;&lt;lineCharCount val=&quot;95&quot;/&gt;&lt;lineCharCount val=&quot;1&quot;/&gt;&lt;lineCharCount val=&quot;140&quot;/&gt;&lt;lineCharCount val=&quot;144&quot;/&gt;&lt;lineCharCount val=&quot;143&quot;/&gt;&lt;lineCharCount val=&quot;145&quot;/&gt;&lt;lineCharCount val=&quot;146&quot;/&gt;&lt;lineCharCount val=&quot;134&quot;/&gt;&lt;lineCharCount val=&quot;144&quot;/&gt;&lt;lineCharCount val=&quot;110&quot;/&gt;&lt;lineCharCount val=&quot;2&quot;/&gt;&lt;lineCharCount val=&quot;147&quot;/&gt;&lt;lineCharCount val=&quot;139&quot;/&gt;&lt;lineCharCount val=&quot;12&quot;/&gt;&lt;lineCharCount val=&quot;1&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67DC77F-B941-46D9-99E4-AA568A46C3CB}_10.png&quot;/&gt;&lt;left val=&quot;91&quot;/&gt;&lt;top val=&quot;223&quot;/&gt;&lt;width val=&quot;1082&quot;/&gt;&lt;height val=&quot;376&quot;/&gt;&lt;hasText val=&quot;1&quot;/&gt;&lt;/Image&gt;&lt;/ThreeDShapeInfo&gt;"/>
  <p:tag name="PRESENTER_SHAPETEXTINFO" val="&lt;ShapeTextInfo&gt;&lt;TableIndex row=&quot;-1&quot; col=&quot;-1&quot;&gt;&lt;linesCount val=&quot;6&quot;/&gt;&lt;lineCharCount val=&quot;45&quot;/&gt;&lt;lineCharCount val=&quot;27&quot;/&gt;&lt;lineCharCount val=&quot;46&quot;/&gt;&lt;lineCharCount val=&quot;20&quot;/&gt;&lt;lineCharCount val=&quot;39&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3BAC79-F01C-41EF-9C5B-8ECC95F7F7E3}_11.png&quot;/&gt;&lt;left val=&quot;9&quot;/&gt;&lt;top val=&quot;31&quot;/&gt;&lt;width val=&quot;1238&quot;/&gt;&lt;height val=&quot;116&quot;/&gt;&lt;hasText val=&quot;1&quot;/&gt;&lt;/Image&gt;&lt;/ThreeDShapeInfo&gt;"/>
  <p:tag name="PRESENTER_SHAPETEXTINFO" val="&lt;ShapeTextInfo&gt;&lt;TableIndex row=&quot;-1&quot; col=&quot;-1&quot;&gt;&lt;linesCount val=&quot;1&quot;/&gt;&lt;lineCharCount val=&quot;4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DD74642-CC13-427A-AA8B-BBFDA6D9520F}_11.png&quot;/&gt;&lt;left val=&quot;43&quot;/&gt;&lt;top val=&quot;146&quot;/&gt;&lt;width val=&quot;1224&quot;/&gt;&lt;height val=&quot;622&quot;/&gt;&lt;hasText val=&quot;1&quot;/&gt;&lt;/Image&gt;&lt;/ThreeDShapeInfo&gt;"/>
  <p:tag name="PRESENTER_SHAPETEXTINFO" val="&lt;ShapeTextInfo&gt;&lt;TableIndex row=&quot;-1&quot; col=&quot;-1&quot;&gt;&lt;linesCount val=&quot;10&quot;/&gt;&lt;lineCharCount val=&quot;20&quot;/&gt;&lt;lineCharCount val=&quot;38&quot;/&gt;&lt;lineCharCount val=&quot;66&quot;/&gt;&lt;lineCharCount val=&quot;68&quot;/&gt;&lt;lineCharCount val=&quot;70&quot;/&gt;&lt;lineCharCount val=&quot;65&quot;/&gt;&lt;lineCharCount val=&quot;56&quot;/&gt;&lt;lineCharCount val=&quot;68&quot;/&gt;&lt;lineCharCount val=&quot;39&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D574B3-2B21-43D8-B6DF-35813D8E1551}&quot;/&gt;&lt;isInvalidForFieldText val=&quot;0&quot;/&gt;&lt;Image&gt;&lt;filename val=&quot;C:\Users\jmmartin1\AppData\Local\Temp\PR\data\asimages\{7BD574B3-2B21-43D8-B6DF-35813D8E1551}_12.png&quot;/&gt;&lt;left val=&quot;85&quot;/&gt;&lt;top val=&quot;50&quot;/&gt;&lt;width val=&quot;1082&quot;/&gt;&lt;height val=&quot;170&quot;/&gt;&lt;hasText val=&quot;1&quot;/&gt;&lt;/Image&gt;&lt;/ThreeDShapeInfo&gt;"/>
  <p:tag name="PRESENTER_SHAPETEXTINFO" val="&lt;ShapeTextInfo&gt;&lt;TableIndex row=&quot;-1&quot; col=&quot;-1&quot;&gt;&lt;linesCount val=&quot;1&quot;/&gt;&lt;lineCharCount val=&quot;18&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CDA8C56-22C4-4245-A8BF-718B83167038}_12.png&quot;/&gt;&lt;left val=&quot;98&quot;/&gt;&lt;top val=&quot;203&quot;/&gt;&lt;width val=&quot;1070&quot;/&gt;&lt;height val=&quot;452&quot;/&gt;&lt;hasText val=&quot;1&quot;/&gt;&lt;/Image&gt;&lt;/ThreeDShapeInfo&gt;"/>
  <p:tag name="PRESENTER_SHAPETEXTINFO" val="&lt;ShapeTextInfo&gt;&lt;TableIndex row=&quot;-1&quot; col=&quot;-1&quot;&gt;&lt;linesCount val=&quot;9&quot;/&gt;&lt;lineCharCount val=&quot;50&quot;/&gt;&lt;lineCharCount val=&quot;15&quot;/&gt;&lt;lineCharCount val=&quot;9&quot;/&gt;&lt;lineCharCount val=&quot;53&quot;/&gt;&lt;lineCharCount val=&quot;18&quot;/&gt;&lt;lineCharCount val=&quot;43&quot;/&gt;&lt;lineCharCount val=&quot;49&quot;/&gt;&lt;lineCharCount val=&quot;50&quot;/&gt;&lt;lineCharCount val=&quot;2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7E01A9C-9A25-40D7-A5DE-E0A28ED44C6C}_13.png&quot;/&gt;&lt;left val=&quot;145&quot;/&gt;&lt;top val=&quot;41&quot;/&gt;&lt;width val=&quot;962&quot;/&gt;&lt;height val=&quot;124&quot;/&gt;&lt;hasText val=&quot;1&quot;/&gt;&lt;/Image&gt;&lt;/ThreeDShapeInfo&gt;"/>
  <p:tag name="PRESENTER_SHAPETEXTINFO" val="&lt;ShapeTextInfo&gt;&lt;TableIndex row=&quot;-1&quot; col=&quot;-1&quot;&gt;&lt;linesCount val=&quot;1&quot;/&gt;&lt;lineCharCount val=&quot;2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D2902C1-9C29-42B0-B617-F681165B2FC0}_13.png&quot;/&gt;&lt;left val=&quot;129&quot;/&gt;&lt;top val=&quot;163&quot;/&gt;&lt;width val=&quot;1060&quot;/&gt;&lt;height val=&quot;509&quot;/&gt;&lt;hasText val=&quot;1&quot;/&gt;&lt;/Image&gt;&lt;/ThreeDShapeInfo&gt;"/>
  <p:tag name="PRESENTER_SHAPETEXTINFO" val="&lt;ShapeTextInfo&gt;&lt;TableIndex row=&quot;-1&quot; col=&quot;-1&quot;&gt;&lt;linesCount val=&quot;9&quot;/&gt;&lt;lineCharCount val=&quot;43&quot;/&gt;&lt;lineCharCount val=&quot;39&quot;/&gt;&lt;lineCharCount val=&quot;46&quot;/&gt;&lt;lineCharCount val=&quot;41&quot;/&gt;&lt;lineCharCount val=&quot;42&quot;/&gt;&lt;lineCharCount val=&quot;46&quot;/&gt;&lt;lineCharCount val=&quot;6&quot;/&gt;&lt;lineCharCount val=&quot;45&quot;/&gt;&lt;lineCharCount val=&quot;24&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A3D8EA-BD9D-4425-ABDD-D12CC2A08774}&quot;/&gt;&lt;isInvalidForFieldText val=&quot;0&quot;/&gt;&lt;Image&gt;&lt;filename val=&quot;C:\Users\jmmartin1\AppData\Local\Temp\PR\data\asimages\{C3A3D8EA-BD9D-4425-ABDD-D12CC2A08774}_14.png&quot;/&gt;&lt;left val=&quot;120&quot;/&gt;&lt;top val=&quot;22&quot;/&gt;&lt;width val=&quot;1038&quot;/&gt;&lt;height val=&quot;158&quot;/&gt;&lt;hasText val=&quot;1&quot;/&gt;&lt;/Image&gt;&lt;/ThreeDShapeInfo&gt;"/>
  <p:tag name="PRESENTER_SHAPETEXTINFO" val="&lt;ShapeTextInfo&gt;&lt;TableIndex row=&quot;-1&quot; col=&quot;-1&quot;&gt;&lt;linesCount val=&quot;1&quot;/&gt;&lt;lineCharCount val=&quot;18&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451C01D-D9C0-43FF-ADD9-8E85CBFDD5C7}_14.png&quot;/&gt;&lt;left val=&quot;36&quot;/&gt;&lt;top val=&quot;135&quot;/&gt;&lt;width val=&quot;653&quot;/&gt;&lt;height val=&quot;521&quot;/&gt;&lt;hasText val=&quot;1&quot;/&gt;&lt;/Image&gt;&lt;/ThreeDShapeInfo&gt;"/>
  <p:tag name="PRESENTER_SHAPETEXTINFO" val="&lt;ShapeTextInfo&gt;&lt;TableIndex row=&quot;-1&quot; col=&quot;-1&quot;&gt;&lt;linesCount val=&quot;12&quot;/&gt;&lt;lineCharCount val=&quot;1&quot;/&gt;&lt;lineCharCount val=&quot;31&quot;/&gt;&lt;lineCharCount val=&quot;35&quot;/&gt;&lt;lineCharCount val=&quot;27&quot;/&gt;&lt;lineCharCount val=&quot;12&quot;/&gt;&lt;lineCharCount val=&quot;27&quot;/&gt;&lt;lineCharCount val=&quot;20&quot;/&gt;&lt;lineCharCount val=&quot;30&quot;/&gt;&lt;lineCharCount val=&quot;12&quot;/&gt;&lt;lineCharCount val=&quot;41&quot;/&gt;&lt;lineCharCount val=&quot;24&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F52621-63F8-4309-9D6D-A50F6123E535}_14.png&quot;/&gt;&lt;left val=&quot;663&quot;/&gt;&lt;top val=&quot;199&quot;/&gt;&lt;width val=&quot;595&quot;/&gt;&lt;height val=&quot;463&quot;/&gt;&lt;hasText val=&quot;1&quot;/&gt;&lt;/Image&gt;&lt;/ThreeDShapeInfo&gt;"/>
  <p:tag name="PRESENTER_SHAPETEXTINFO" val="&lt;ShapeTextInfo&gt;&lt;TableIndex row=&quot;-1&quot; col=&quot;-1&quot;&gt;&lt;linesCount val=&quot;9&quot;/&gt;&lt;lineCharCount val=&quot;30&quot;/&gt;&lt;lineCharCount val=&quot;20&quot;/&gt;&lt;lineCharCount val=&quot;24&quot;/&gt;&lt;lineCharCount val=&quot;20&quot;/&gt;&lt;lineCharCount val=&quot;31&quot;/&gt;&lt;lineCharCount val=&quot;38&quot;/&gt;&lt;lineCharCount val=&quot;15&quot;/&gt;&lt;lineChar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8DD8895-7994-4975-8CAC-3A03CC014BAB}_15.png&quot;/&gt;&lt;left val=&quot;144&quot;/&gt;&lt;top val=&quot;42&quot;/&gt;&lt;width val=&quot;1045&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248A5C-B170-4C75-8870-06A7BBB06811}_15.png&quot;/&gt;&lt;left val=&quot;109&quot;/&gt;&lt;top val=&quot;163&quot;/&gt;&lt;width val=&quot;1144&quot;/&gt;&lt;height val=&quot;533&quot;/&gt;&lt;hasText val=&quot;1&quot;/&gt;&lt;/Image&gt;&lt;/ThreeDShapeInfo&gt;"/>
  <p:tag name="PRESENTER_SHAPETEXTINFO" val="&lt;ShapeTextInfo&gt;&lt;TableIndex row=&quot;-1&quot; col=&quot;-1&quot;&gt;&lt;linesCount val=&quot;8&quot;/&gt;&lt;lineCharCount val=&quot;30&quot;/&gt;&lt;lineCharCount val=&quot;57&quot;/&gt;&lt;lineCharCount val=&quot;59&quot;/&gt;&lt;lineCharCount val=&quot;14&quot;/&gt;&lt;lineCharCount val=&quot;33&quot;/&gt;&lt;lineCharCount val=&quot;63&quot;/&gt;&lt;lineCharCount val=&quot;38&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3DB8398-51B9-41F2-A359-3A7E227CCDD8}_16.png&quot;/&gt;&lt;left val=&quot;29&quot;/&gt;&lt;top val=&quot;38&quot;/&gt;&lt;width val=&quot;1261&quot;/&gt;&lt;height val=&quot;124&quot;/&gt;&lt;hasText val=&quot;1&quot;/&gt;&lt;/Image&gt;&lt;/ThreeDShapeInfo&gt;"/>
  <p:tag name="PRESENTER_SHAPETEXTINFO" val="&lt;ShapeTextInfo&gt;&lt;TableIndex row=&quot;-1&quot; col=&quot;-1&quot;&gt;&lt;linesCount val=&quot;1&quot;/&gt;&lt;lineCharCount val=&quot;4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98D097-7E0C-465B-AF1F-3AE75EB2AFB4}_2.png&quot;/&gt;&lt;left val=&quot;165&quot;/&gt;&lt;top val=&quot;31&quot;/&gt;&lt;width val=&quot;987&quot;/&gt;&lt;height val=&quot;124&quot;/&gt;&lt;hasText val=&quot;1&quot;/&gt;&lt;/Image&gt;&lt;/ThreeDShapeInfo&gt;"/>
  <p:tag name="PRESENTER_SHAPETEXTINFO" val="&lt;ShapeTextInfo&gt;&lt;TableIndex row=&quot;-1&quot; col=&quot;-1&quot;&gt;&lt;linesCount val=&quot;1&quot;/&gt;&lt;lineCharCount val=&quot;2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98E7E32-9867-4103-963F-3B44C6DE9AE1}_16.png&quot;/&gt;&lt;left val=&quot;137&quot;/&gt;&lt;top val=&quot;182&quot;/&gt;&lt;width val=&quot;1038&quot;/&gt;&lt;height val=&quot;464&quot;/&gt;&lt;hasText val=&quot;1&quot;/&gt;&lt;/Image&gt;&lt;/ThreeDShapeInfo&gt;"/>
  <p:tag name="PRESENTER_SHAPETEXTINFO" val="&lt;ShapeTextInfo&gt;&lt;TableIndex row=&quot;-1&quot; col=&quot;-1&quot;&gt;&lt;linesCount val=&quot;7&quot;/&gt;&lt;lineCharCount val=&quot;21&quot;/&gt;&lt;lineCharCount val=&quot;41&quot;/&gt;&lt;lineCharCount val=&quot;39&quot;/&gt;&lt;lineCharCount val=&quot;1&quot;/&gt;&lt;lineCharCount val=&quot;44&quot;/&gt;&lt;lineCharCount val=&quot;11&quot;/&gt;&lt;lineCharCount val=&quot;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484FEC-5092-4406-B5C7-5F3C3CC96F17}_17.png&quot;/&gt;&lt;left val=&quot;111&quot;/&gt;&lt;top val=&quot;-29&quot;/&gt;&lt;width val=&quot;1057&quot;/&gt;&lt;height val=&quot;145&quot;/&gt;&lt;hasText val=&quot;1&quot;/&gt;&lt;/Image&gt;&lt;/ThreeDShapeInfo&gt;"/>
  <p:tag name="PRESENTER_SHAPETEXTINFO" val="&lt;ShapeTextInfo&gt;&lt;TableIndex row=&quot;-1&quot; col=&quot;-1&quot;&gt;&lt;linesCount val=&quot;1&quot;/&gt;&lt;lineCharCount val=&quot;2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52E9CD-C22F-4214-BFF4-4B1A45539EEB}_17.png&quot;/&gt;&lt;left val=&quot;12&quot;/&gt;&lt;top val=&quot;63&quot;/&gt;&lt;width val=&quot;1256&quot;/&gt;&lt;height val=&quot;664&quot;/&gt;&lt;hasText val=&quot;1&quot;/&gt;&lt;/Image&gt;&lt;/ThreeDShapeInfo&gt;"/>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3&quot;/&gt;&lt;lineCharCount val=&quot;9&quot;/&gt;&lt;lineCharCount val=&quot;8&quot;/&gt;&lt;lineCharCount val=&quot;5&quot;/&gt;&lt;/TableIndex&gt;&lt;TableIndex row=&quot;8&quot; col=&quot;3&quot;&gt;&lt;linesCount val=&quot;1&quot;/&gt;&lt;lineCharCount val=&quot;5&quot;/&gt;&lt;/TableIndex&gt;&lt;TableIndex row=&quot;8&quot; col=&quot;4&quot;&gt;&lt;linesCount val=&quot;2&quot;/&gt;&lt;lineCharCount val=&quot;73&quot;/&gt;&lt;lineCharCount val=&quot;32&quot;/&gt;&lt;/TableIndex&gt;&lt;TableIndex row=&quot;9&quot; col=&quot;1&quot;&gt;&lt;linesCount val=&quot;1&quot;/&gt;&lt;lineCharCount val=&quot;2&quot;/&gt;&lt;/TableIndex&gt;&lt;TableIndex row=&quot;9&quot; col=&quot;2&quot;&gt;&lt;linesCount val=&quot;3&quot;/&gt;&lt;lineCharCount val=&quot;9&quot;/&gt;&lt;lineCharCount val=&quot;8&quot;/&gt;&lt;lineCharCount val=&quot;5&quot;/&gt;&lt;/TableIndex&gt;&lt;TableIndex row=&quot;9&quot; col=&quot;3&quot;&gt;&lt;linesCount val=&quot;1&quot;/&gt;&lt;lineCharCount val=&quot;9&quot;/&gt;&lt;/TableIndex&gt;&lt;TableIndex row=&quot;9&quot; col=&quot;4&quot;&gt;&lt;linesCount val=&quot;2&quot;/&gt;&lt;lineCharCount val=&quot;73&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1935D8-FD38-4061-870F-5D86117D9B4D}_18.png&quot;/&gt;&lt;left val=&quot;111&quot;/&gt;&lt;top val=&quot;15&quot;/&gt;&lt;width val=&quot;1057&quot;/&gt;&lt;height val=&quot;146&quot;/&gt;&lt;hasText val=&quot;1&quot;/&gt;&lt;/Image&gt;&lt;/ThreeDShapeInfo&gt;"/>
  <p:tag name="PRESENTER_SHAPETEXTINFO" val="&lt;ShapeTextInfo&gt;&lt;TableIndex row=&quot;-1&quot; col=&quot;-1&quot;&gt;&lt;linesCount val=&quot;1&quot;/&gt;&lt;lineCharCount val=&quot;1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8D08784-2EB8-4C0F-8FD3-630DC8A888CC}_18.png&quot;/&gt;&lt;left val=&quot;52&quot;/&gt;&lt;top val=&quot;158&quot;/&gt;&lt;width val=&quot;1172&quot;/&gt;&lt;height val=&quot;522&quot;/&gt;&lt;hasText val=&quot;1&quot;/&gt;&lt;/Image&gt;&lt;/ThreeDShapeInfo&gt;"/>
  <p:tag name="PRESENTER_SHAPETEXTINFO" val="&lt;ShapeTextInfo&gt;&lt;TableIndex row=&quot;-1&quot; col=&quot;-1&quot;&gt;&lt;linesCount val=&quot;9&quot;/&gt;&lt;lineCharCount val=&quot;59&quot;/&gt;&lt;lineCharCount val=&quot;6&quot;/&gt;&lt;lineCharCount val=&quot;58&quot;/&gt;&lt;lineCharCount val=&quot;59&quot;/&gt;&lt;lineCharCount val=&quot;20&quot;/&gt;&lt;lineCharCount val=&quot;50&quot;/&gt;&lt;lineCharCount val=&quot;59&quot;/&gt;&lt;lineCharCount val=&quot;56&quot;/&gt;&lt;lineCharCount val=&quot;14&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D6A35CF-C1CF-4855-85E7-CA42D7FCAA57}_19.png&quot;/&gt;&lt;left val=&quot;111&quot;/&gt;&lt;top val=&quot;15&quot;/&gt;&lt;width val=&quot;1057&quot;/&gt;&lt;height val=&quot;146&quot;/&gt;&lt;hasText val=&quot;1&quot;/&gt;&lt;/Image&gt;&lt;/ThreeDShapeInfo&gt;"/>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F228C3-D8C7-447F-B8E7-EA9B4D11746B}_2.png&quot;/&gt;&lt;left val=&quot;106&quot;/&gt;&lt;top val=&quot;170&quot;/&gt;&lt;width val=&quot;1054&quot;/&gt;&lt;height val=&quot;510&quot;/&gt;&lt;hasText val=&quot;1&quot;/&gt;&lt;/Image&gt;&lt;/ThreeDShapeInfo&gt;"/>
  <p:tag name="PRESENTER_SHAPETEXTINFO" val="&lt;ShapeTextInfo&gt;&lt;TableIndex row=&quot;-1&quot; col=&quot;-1&quot;&gt;&lt;linesCount val=&quot;9&quot;/&gt;&lt;lineCharCount val=&quot;13&quot;/&gt;&lt;lineCharCount val=&quot;1&quot;/&gt;&lt;lineCharCount val=&quot;29&quot;/&gt;&lt;lineCharCount val=&quot;1&quot;/&gt;&lt;lineCharCount val=&quot;35&quot;/&gt;&lt;lineCharCount val=&quot;1&quot;/&gt;&lt;lineCharCount val=&quot;27&quot;/&gt;&lt;lineCharCount val=&quot;1&quot;/&gt;&lt;lineCharCount val=&quot;3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B8F3A1-4BC9-40FD-B330-ABB84588001B}_19.png&quot;/&gt;&lt;left val=&quot;68&quot;/&gt;&lt;top val=&quot;207&quot;/&gt;&lt;width val=&quot;1140&quot;/&gt;&lt;height val=&quot;449&quot;/&gt;&lt;hasText val=&quot;1&quot;/&gt;&lt;/Image&gt;&lt;/ThreeDShapeInfo&gt;"/>
  <p:tag name="PRESENTER_SHAPETEXTINFO" val="&lt;ShapeTextInfo&gt;&lt;TableIndex row=&quot;-1&quot; col=&quot;-1&quot;&gt;&lt;linesCount val=&quot;6&quot;/&gt;&lt;lineCharCount val=&quot;52&quot;/&gt;&lt;lineCharCount val=&quot;48&quot;/&gt;&lt;lineCharCount val=&quot;1&quot;/&gt;&lt;lineCharCount val=&quot;55&quot;/&gt;&lt;lineCharCount val=&quot;57&quot;/&gt;&lt;lineCharCount val=&quot;4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4B9BF50-D29D-4950-98EB-BDC307491C71}_21.png&quot;/&gt;&lt;left val=&quot;56&quot;/&gt;&lt;top val=&quot;34&quot;/&gt;&lt;width val=&quot;1144&quot;/&gt;&lt;height val=&quot;171&quot;/&gt;&lt;hasText val=&quot;1&quot;/&gt;&lt;/Image&gt;&lt;/ThreeDShapeInfo&gt;"/>
  <p:tag name="PRESENTER_SHAPETEXTINFO" val="&lt;ShapeTextInfo&gt;&lt;TableIndex row=&quot;-1&quot; col=&quot;-1&quot;&gt;&lt;linesCount val=&quot;2&quot;/&gt;&lt;lineCharCount val=&quot;40&quot;/&gt;&lt;lineCharCount val=&quot;3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B21142F-29DD-42A5-8E1D-EDCCD985F8C5}_21.png&quot;/&gt;&lt;left val=&quot;69&quot;/&gt;&lt;top val=&quot;186&quot;/&gt;&lt;width val=&quot;1130&quot;/&gt;&lt;height val=&quot;487&quot;/&gt;&lt;hasText val=&quot;1&quot;/&gt;&lt;/Image&gt;&lt;/ThreeDShapeInfo&gt;"/>
  <p:tag name="PRESENTER_SHAPETEXTINFO" val="&lt;ShapeTextInfo&gt;&lt;TableIndex row=&quot;-1&quot; col=&quot;-1&quot;&gt;&lt;linesCount val=&quot;8&quot;/&gt;&lt;lineCharCount val=&quot;59&quot;/&gt;&lt;lineCharCount val=&quot;30&quot;/&gt;&lt;lineCharCount val=&quot;35&quot;/&gt;&lt;lineCharCount val=&quot;54&quot;/&gt;&lt;lineCharCount val=&quot;55&quot;/&gt;&lt;lineCharCount val=&quot;22&quot;/&gt;&lt;lineCharCount val=&quot;52&quot;/&gt;&lt;lineCharCount val=&quot;5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2A9CF2A-8EB2-4622-9A50-E79112E1A0E8}_22.png&quot;/&gt;&lt;left val=&quot;149&quot;/&gt;&lt;top val=&quot;37&quot;/&gt;&lt;width val=&quot;821&quot;/&gt;&lt;height val=&quot;124&quot;/&gt;&lt;hasText val=&quot;1&quot;/&gt;&lt;/Image&gt;&lt;/ThreeDShapeInfo&gt;"/>
  <p:tag name="PRESENTER_SHAPETEXTINFO" val="&lt;ShapeTextInfo&gt;&lt;TableIndex row=&quot;-1&quot; col=&quot;-1&quot;&gt;&lt;linesCount val=&quot;1&quot;/&gt;&lt;lineCharCount val=&quot;1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28F3A8F-9738-48B6-8F58-2420CC058AF1}_22.png&quot;/&gt;&lt;left val=&quot;60&quot;/&gt;&lt;top val=&quot;146&quot;/&gt;&lt;width val=&quot;1173&quot;/&gt;&lt;height val=&quot;542&quot;/&gt;&lt;hasText val=&quot;1&quot;/&gt;&lt;/Image&gt;&lt;/ThreeDShapeInfo&gt;"/>
  <p:tag name="PRESENTER_SHAPETEXTINFO" val="&lt;ShapeTextInfo&gt;&lt;TableIndex row=&quot;-1&quot; col=&quot;-1&quot;&gt;&lt;linesCount val=&quot;10&quot;/&gt;&lt;lineCharCount val=&quot;57&quot;/&gt;&lt;lineCharCount val=&quot;53&quot;/&gt;&lt;lineCharCount val=&quot;56&quot;/&gt;&lt;lineCharCount val=&quot;20&quot;/&gt;&lt;lineCharCount val=&quot;59&quot;/&gt;&lt;lineCharCount val=&quot;61&quot;/&gt;&lt;lineCharCount val=&quot;61&quot;/&gt;&lt;lineCharCount val=&quot;17&quot;/&gt;&lt;lineCharCount val=&quot;63&quot;/&gt;&lt;lineCharCount val=&quot;16&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ADF5806-001E-4F1C-810F-0FF2F3239575}_23.png&quot;/&gt;&lt;left val=&quot;149&quot;/&gt;&lt;top val=&quot;58&quot;/&gt;&lt;width val=&quot;821&quot;/&gt;&lt;height val=&quot;124&quot;/&gt;&lt;hasText val=&quot;1&quot;/&gt;&lt;/Image&gt;&lt;/ThreeDShapeInfo&gt;"/>
  <p:tag name="PRESENTER_SHAPETEXTINFO" val="&lt;ShapeTextInfo&gt;&lt;TableIndex row=&quot;-1&quot; col=&quot;-1&quot;&gt;&lt;linesCount val=&quot;1&quot;/&gt;&lt;lineCharCount val=&quot;1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A77F7-D59E-4768-8DD0-FA5C8A0FA301}_23.png&quot;/&gt;&lt;left val=&quot;77&quot;/&gt;&lt;top val=&quot;159&quot;/&gt;&lt;width val=&quot;1157&quot;/&gt;&lt;height val=&quot;533&quot;/&gt;&lt;hasText val=&quot;1&quot;/&gt;&lt;/Image&gt;&lt;/ThreeDShapeInfo&gt;"/>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65&quot;/&gt;&lt;lineCharCount val=&quot;14&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1D9968-EFD2-4565-A76E-B3674CBF7BEB}_24.png&quot;/&gt;&lt;left val=&quot;141&quot;/&gt;&lt;top val=&quot;15&quot;/&gt;&lt;width val=&quot;857&quot;/&gt;&lt;height val=&quot;128&quot;/&gt;&lt;hasText val=&quot;1&quot;/&gt;&lt;/Image&gt;&lt;/ThreeDShapeInfo&gt;"/>
  <p:tag name="PRESENTER_SHAPETEXTINFO" val="&lt;ShapeTextInfo&gt;&lt;TableIndex row=&quot;-1&quot; col=&quot;-1&quot;&gt;&lt;linesCount val=&quot;1&quot;/&gt;&lt;lineCharCount val=&quot;28&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BEEEDAE-A507-42EA-A20D-939A6464C6F2}_24.png&quot;/&gt;&lt;left val=&quot;56&quot;/&gt;&lt;top val=&quot;173&quot;/&gt;&lt;width val=&quot;1156&quot;/&gt;&lt;height val=&quot;515&quot;/&gt;&lt;hasText val=&quot;1&quot;/&gt;&lt;/Image&gt;&lt;/ThreeDShapeInfo&gt;"/>
  <p:tag name="PRESENTER_SHAPETEXTINFO" val="&lt;ShapeTextInfo&gt;&lt;TableIndex row=&quot;-1&quot; col=&quot;-1&quot;&gt;&lt;linesCount val=&quot;8&quot;/&gt;&lt;lineCharCount val=&quot;53&quot;/&gt;&lt;lineCharCount val=&quot;59&quot;/&gt;&lt;lineCharCount val=&quot;49&quot;/&gt;&lt;lineCharCount val=&quot;1&quot;/&gt;&lt;lineCharCount val=&quot;48&quot;/&gt;&lt;lineCharCount val=&quot;55&quot;/&gt;&lt;lineChar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DC463D5-CF84-4FB6-A8BF-19143E8EBE0B}_25.png&quot;/&gt;&lt;left val=&quot;45&quot;/&gt;&lt;top val=&quot;31&quot;/&gt;&lt;width val=&quot;1211&quot;/&gt;&lt;height val=&quot;128&quot;/&gt;&lt;hasText val=&quot;1&quot;/&gt;&lt;/Image&gt;&lt;/ThreeDShapeInfo&gt;"/>
  <p:tag name="PRESENTER_SHAPETEXTINFO" val="&lt;ShapeTextInfo&gt;&lt;TableIndex row=&quot;-1&quot; col=&quot;-1&quot;&gt;&lt;linesCount val=&quot;1&quot;/&gt;&lt;lineCharCount val=&quot;38&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6ABF9F-CDF3-42AA-95E6-FA01A2CDCE0F}_25.png&quot;/&gt;&lt;left val=&quot;57&quot;/&gt;&lt;top val=&quot;171&quot;/&gt;&lt;width val=&quot;1196&quot;/&gt;&lt;height val=&quot;542&quot;/&gt;&lt;hasText val=&quot;1&quot;/&gt;&lt;/Image&gt;&lt;/ThreeDShapeInfo&gt;"/>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EFC6188-0E14-4E9D-A9E6-DB559FAEB969}_26.png&quot;/&gt;&lt;left val=&quot;120&quot;/&gt;&lt;top val=&quot;34&quot;/&gt;&lt;width val=&quot;1015&quot;/&gt;&lt;height val=&quot;124&quot;/&gt;&lt;hasText val=&quot;1&quot;/&gt;&lt;/Image&gt;&lt;/ThreeDShapeInfo&gt;"/>
  <p:tag name="PRESENTER_SHAPETEXTINFO" val="&lt;ShapeTextInfo&gt;&lt;TableIndex row=&quot;-1&quot; col=&quot;-1&quot;&gt;&lt;linesCount val=&quot;1&quot;/&gt;&lt;lineCharCount val=&quot;3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F0B748F-79EA-4A76-A5D8-A1C94976EED6}_26.png&quot;/&gt;&lt;left val=&quot;100&quot;/&gt;&lt;top val=&quot;138&quot;/&gt;&lt;width val=&quot;1120&quot;/&gt;&lt;height val=&quot;580&quot;/&gt;&lt;hasText val=&quot;1&quot;/&gt;&lt;/Image&gt;&lt;/ThreeDShapeInfo&gt;"/>
  <p:tag name="PRESENTER_SHAPETEXTINFO" val="&lt;ShapeTextInfo&gt;&lt;TableIndex row=&quot;-1&quot; col=&quot;-1&quot;&gt;&lt;linesCount val=&quot;9&quot;/&gt;&lt;lineCharCount val=&quot;54&quot;/&gt;&lt;lineCharCount val=&quot;52&quot;/&gt;&lt;lineCharCount val=&quot;1&quot;/&gt;&lt;lineCharCount val=&quot;56&quot;/&gt;&lt;lineCharCount val=&quot;58&quot;/&gt;&lt;lineCharCount val=&quot;59&quot;/&gt;&lt;lineCharCount val=&quot;38&quot;/&gt;&lt;lineCharCount val=&quot;61&quot;/&gt;&lt;lineCharCount val=&quot;1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7396A7F-F1CF-4E98-84E2-A94B7B064271}_27.png&quot;/&gt;&lt;left val=&quot;9&quot;/&gt;&lt;top val=&quot;31&quot;/&gt;&lt;width val=&quot;1274&quot;/&gt;&lt;height val=&quot;145&quot;/&gt;&lt;hasText val=&quot;1&quot;/&gt;&lt;/Image&gt;&lt;/ThreeDShapeInfo&gt;"/>
  <p:tag name="PRESENTER_SHAPETEXTINFO" val="&lt;ShapeTextInfo&gt;&lt;TableIndex row=&quot;-1&quot; col=&quot;-1&quot;&gt;&lt;linesCount val=&quot;1&quot;/&gt;&lt;lineCharCount val=&quot;4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84CB52-51A7-4E1D-8C67-F479764EDD9E}_27.png&quot;/&gt;&lt;left val=&quot;105&quot;/&gt;&lt;top val=&quot;183&quot;/&gt;&lt;width val=&quot;1094&quot;/&gt;&lt;height val=&quot;504&quot;/&gt;&lt;hasText val=&quot;1&quot;/&gt;&lt;/Image&gt;&lt;/ThreeDShapeInfo&gt;"/>
  <p:tag name="PRESENTER_SHAPETEXTINFO" val="&lt;ShapeTextInfo&gt;&lt;TableIndex row=&quot;-1&quot; col=&quot;-1&quot;&gt;&lt;linesCount val=&quot;7&quot;/&gt;&lt;lineCharCount val=&quot;29&quot;/&gt;&lt;lineCharCount val=&quot;36&quot;/&gt;&lt;lineCharCount val=&quot;47&quot;/&gt;&lt;lineCharCount val=&quot;19&quot;/&gt;&lt;lineCharCount val=&quot;22&quot;/&gt;&lt;lineCharCount val=&quot;28&quot;/&gt;&lt;lineCharCount val=&quot;3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9BC3F1E-0442-43C9-83A9-B0375B7EFDC5}_28.png&quot;/&gt;&lt;left val=&quot;47&quot;/&gt;&lt;top val=&quot;30&quot;/&gt;&lt;width val=&quot;1194&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81A0AA-E00C-4757-90A6-236AA48A46C6}_28.png&quot;/&gt;&lt;left val=&quot;59&quot;/&gt;&lt;top val=&quot;142&quot;/&gt;&lt;width val=&quot;1180&quot;/&gt;&lt;height val=&quot;581&quot;/&gt;&lt;hasText val=&quot;1&quot;/&gt;&lt;/Image&gt;&lt;/ThreeDShapeInfo&gt;"/>
  <p:tag name="PRESENTER_SHAPETEXTINFO" val="&lt;ShapeTextInfo&gt;&lt;TableIndex row=&quot;-1&quot; col=&quot;-1&quot;&gt;&lt;linesCount val=&quot;10&quot;/&gt;&lt;lineCharCount val=&quot;38&quot;/&gt;&lt;lineCharCount val=&quot;62&quot;/&gt;&lt;lineCharCount val=&quot;59&quot;/&gt;&lt;lineCharCount val=&quot;65&quot;/&gt;&lt;lineCharCount val=&quot;65&quot;/&gt;&lt;lineCharCount val=&quot;63&quot;/&gt;&lt;lineCharCount val=&quot;70&quot;/&gt;&lt;lineCharCount val=&quot;18&quot;/&gt;&lt;lineCharCount val=&quot;59&quot;/&gt;&lt;lineCharCount val=&quot;3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964A0F8-BD6B-463A-A932-5C97D0EFF1DC}_29.png&quot;/&gt;&lt;left val=&quot;150&quot;/&gt;&lt;top val=&quot;44&quot;/&gt;&lt;width val=&quot;989&quot;/&gt;&lt;height val=&quot;124&quot;/&gt;&lt;hasText val=&quot;1&quot;/&gt;&lt;/Image&gt;&lt;/ThreeDShapeInfo&gt;"/>
  <p:tag name="PRESENTER_SHAPETEXTINFO" val="&lt;ShapeTextInfo&gt;&lt;TableIndex row=&quot;-1&quot; col=&quot;-1&quot;&gt;&lt;linesCount val=&quot;1&quot;/&gt;&lt;lineCharCount val=&quot;2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8D91970-9014-4078-BCBE-C337494D24C2}_29.png&quot;/&gt;&lt;left val=&quot;105&quot;/&gt;&lt;top val=&quot;167&quot;/&gt;&lt;width val=&quot;871&quot;/&gt;&lt;height val=&quot;513&quot;/&gt;&lt;hasText val=&quot;1&quot;/&gt;&lt;/Image&gt;&lt;/ThreeDShapeInfo&gt;"/>
  <p:tag name="PRESENTER_SHAPETEXTINFO" val="&lt;ShapeTextInfo&gt;&lt;TableIndex row=&quot;-1&quot; col=&quot;-1&quot;&gt;&lt;linesCount val=&quot;7&quot;/&gt;&lt;lineCharCount val=&quot;36&quot;/&gt;&lt;lineCharCount val=&quot;35&quot;/&gt;&lt;lineCharCount val=&quot;35&quot;/&gt;&lt;lineCharCount val=&quot;23&quot;/&gt;&lt;lineCharCount val=&quot;10&quot;/&gt;&lt;lineCharCount val=&quot;36&quot;/&gt;&lt;lineCharCount val=&quot;3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34893DE-2C64-4913-94CE-A34A31425521}_30.png&quot;/&gt;&lt;left val=&quot;568&quot;/&gt;&lt;top val=&quot;297&quot;/&gt;&lt;width val=&quot;656&quot;/&gt;&lt;height val=&quot;403&quot;/&gt;&lt;hasText val=&quot;1&quot;/&gt;&lt;/Image&gt;&lt;/ThreeDShapeInfo&gt;"/>
  <p:tag name="PRESENTER_SHAPETEXTINFO" val="&lt;ShapeTextInfo&gt;&lt;TableIndex row=&quot;-1&quot; col=&quot;-1&quot;&gt;&lt;linesCount val=&quot;6&quot;/&gt;&lt;lineCharCount val=&quot;27&quot;/&gt;&lt;lineCharCount val=&quot;10&quot;/&gt;&lt;lineCharCount val=&quot;12&quot;/&gt;&lt;lineCharCount val=&quot;26&quot;/&gt;&lt;lineCharCount val=&quot;28&quot;/&gt;&lt;lineCharCount val=&quot;2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C4158ED-A15F-406B-B97A-D8F78A2BAE5A}_30.png&quot;/&gt;&lt;left val=&quot;365&quot;/&gt;&lt;top val=&quot;20&quot;/&gt;&lt;width val=&quot;739&quot;/&gt;&lt;height val=&quot;298&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234FB42-9F8A-4DA3-8740-AD9410EEE59F}_31.png&quot;/&gt;&lt;left val=&quot;165&quot;/&gt;&lt;top val=&quot;47&quot;/&gt;&lt;width val=&quot;814&quot;/&gt;&lt;height val=&quot;124&quot;/&gt;&lt;hasText val=&quot;1&quot;/&gt;&lt;/Image&gt;&lt;/ThreeDShapeInfo&gt;"/>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D1D71E7-A384-4275-B86C-0555B067355E}_31.png&quot;/&gt;&lt;left val=&quot;150&quot;/&gt;&lt;top val=&quot;183&quot;/&gt;&lt;width val=&quot;962&quot;/&gt;&lt;height val=&quot;489&quot;/&gt;&lt;hasText val=&quot;1&quot;/&gt;&lt;/Image&gt;&lt;/ThreeDShapeInfo&gt;"/>
  <p:tag name="PRESENTER_SHAPETEXTINFO" val="&lt;ShapeTextInfo&gt;&lt;TableIndex row=&quot;-1&quot; col=&quot;-1&quot;&gt;&lt;linesCount val=&quot;6&quot;/&gt;&lt;lineCharCount val=&quot;36&quot;/&gt;&lt;lineCharCount val=&quot;34&quot;/&gt;&lt;lineCharCount val=&quot;18&quot;/&gt;&lt;lineCharCount val=&quot;36&quot;/&gt;&lt;lineCharCount val=&quot;31&quot;/&gt;&lt;lineCharCount val=&quot;14&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A9C2035-3A92-42F0-A3BC-AE484DC840E7}_32.png&quot;/&gt;&lt;left val=&quot;109&quot;/&gt;&lt;top val=&quot;145&quot;/&gt;&lt;width val=&quot;1457&quot;/&gt;&lt;height val=&quot;342&quot;/&gt;&lt;hasText val=&quot;1&quot;/&gt;&lt;/Image&gt;&lt;/ThreeDShapeInfo&gt;"/>
  <p:tag name="PRESENTER_SHAPETEXTINFO" val="&lt;ShapeTextInfo&gt;&lt;TableIndex row=&quot;-1&quot; col=&quot;-1&quot;&gt;&lt;linesCount val=&quot;3&quot;/&gt;&lt;lineCharCount val=&quot;14&quot;/&gt;&lt;lineCharCount val=&quot;45&quot;/&gt;&lt;lineCharCount val=&quot;14&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purl.org/dc/terms/"/>
    <ds:schemaRef ds:uri="a4f35948-e619-41b3-aa29-22878b09cfd2"/>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0262f94-9f35-4ac3-9a90-690165a166b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28499</TotalTime>
  <Words>14235</Words>
  <Application>Microsoft Office PowerPoint</Application>
  <PresentationFormat>Custom</PresentationFormat>
  <Paragraphs>1030</Paragraphs>
  <Slides>99</Slides>
  <Notes>99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Arial</vt:lpstr>
      <vt:lpstr>Arial Narrow</vt:lpstr>
      <vt:lpstr>Calibri</vt:lpstr>
      <vt:lpstr>Calibri Light</vt:lpstr>
      <vt:lpstr>Cambria</vt:lpstr>
      <vt:lpstr>Century Gothic</vt:lpstr>
      <vt:lpstr>Constantia</vt:lpstr>
      <vt:lpstr>Times New Roman</vt:lpstr>
      <vt:lpstr>Verdana</vt:lpstr>
      <vt:lpstr>Wingdings</vt:lpstr>
      <vt:lpstr>Wingdings 2</vt:lpstr>
      <vt:lpstr>Office Theme</vt:lpstr>
      <vt:lpstr>PowerPoint Presentation</vt:lpstr>
      <vt:lpstr>Orientation to NC WIC Program</vt:lpstr>
      <vt:lpstr>What is WIC?  </vt:lpstr>
      <vt:lpstr>What is eWIC?</vt:lpstr>
      <vt:lpstr>WIC Works!</vt:lpstr>
      <vt:lpstr>How Pharmacies Become Authorized WIC Vendors</vt:lpstr>
      <vt:lpstr> Types of Vendors</vt:lpstr>
      <vt:lpstr>Free-standing Pharmacy Vendors</vt:lpstr>
      <vt:lpstr>Vendor Applicant’s Responsibility</vt:lpstr>
      <vt:lpstr>Local WIC Agency’s Responsibilities</vt:lpstr>
      <vt:lpstr>Local WIC Agency’s Responsibilities continued</vt:lpstr>
      <vt:lpstr>Selection Criteria</vt:lpstr>
      <vt:lpstr>Transactions at Pharmacies</vt:lpstr>
      <vt:lpstr>Contract Formulas </vt:lpstr>
      <vt:lpstr>WIC Approved Foods With No NTE</vt:lpstr>
      <vt:lpstr>Competitive Pricing and Price Limitations  </vt:lpstr>
      <vt:lpstr>NC Peer Group System</vt:lpstr>
      <vt:lpstr>Store Types</vt:lpstr>
      <vt:lpstr>Store Types continued</vt:lpstr>
      <vt:lpstr>Questions</vt:lpstr>
      <vt:lpstr>Purchasing and Providing Infant Formula from a State-Approved Source</vt:lpstr>
      <vt:lpstr>Purchasing and Providing Infant Formula from a State-Approved Source continued</vt:lpstr>
      <vt:lpstr>Equitable Treatment</vt:lpstr>
      <vt:lpstr>Definitions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PowerPoint Presentation</vt:lpstr>
      <vt:lpstr>Reminders</vt:lpstr>
      <vt:lpstr>eWIC Payments Through the                                  Banking System</vt:lpstr>
      <vt:lpstr>Automated Clearing House (ACH)</vt:lpstr>
      <vt:lpstr>Vendor Bank Accounts</vt:lpstr>
      <vt:lpstr>After Authorization</vt:lpstr>
      <vt:lpstr>After Authorization continued</vt:lpstr>
      <vt:lpstr>After Authorization continued</vt:lpstr>
      <vt:lpstr>After Authorization continued</vt:lpstr>
      <vt:lpstr>After Authorization continued</vt:lpstr>
      <vt:lpstr>Questions</vt:lpstr>
      <vt:lpstr>Policy and Procedures</vt:lpstr>
      <vt:lpstr>Termination of WIC Vendor Agreement</vt:lpstr>
      <vt:lpstr>Business Integrity Standards</vt:lpstr>
      <vt:lpstr>Conflict of Interest</vt:lpstr>
      <vt:lpstr>Violations and Sanctions</vt:lpstr>
      <vt:lpstr>Violations</vt:lpstr>
      <vt:lpstr>Federal vs. State  Violations</vt:lpstr>
      <vt:lpstr>Pattern of Occurrences</vt:lpstr>
      <vt:lpstr>Patterns of Violations that Lead to Disqualification</vt:lpstr>
      <vt:lpstr>Vendor Violations and Sanctions</vt:lpstr>
      <vt:lpstr>Vendor violations and sanctions</vt:lpstr>
      <vt:lpstr>Vendor Violations and Sanctions continued</vt:lpstr>
      <vt:lpstr>Vendor Violations and Sanctions continued</vt:lpstr>
      <vt:lpstr>  Preventing Fraud and Ensuring Compliance</vt:lpstr>
      <vt:lpstr>Compliance Buys and Audits</vt:lpstr>
      <vt:lpstr>Compliance Buys</vt:lpstr>
      <vt:lpstr>Vendor Overcharging</vt:lpstr>
      <vt:lpstr>Overcharging?</vt:lpstr>
      <vt:lpstr>Inventory Audits</vt:lpstr>
      <vt:lpstr>Purchase Documentation Requirement</vt:lpstr>
      <vt:lpstr>Violations Detected During Inventory Audit</vt:lpstr>
      <vt:lpstr>Vendor Claims</vt:lpstr>
      <vt:lpstr>Claims Assessed for Vendor Violations</vt:lpstr>
      <vt:lpstr>Vendor Agreement: Important!</vt:lpstr>
      <vt:lpstr>Disqualification </vt:lpstr>
      <vt:lpstr>Routine Monitoring</vt:lpstr>
      <vt:lpstr>Reporting Customer Service Issues  (Complaints)</vt:lpstr>
      <vt:lpstr>Questions</vt:lpstr>
      <vt:lpstr>Completion of Applicant Forms using DocuSign</vt:lpstr>
      <vt:lpstr>Completing Required Forms</vt:lpstr>
      <vt:lpstr>Completing Required Forms continued</vt:lpstr>
      <vt:lpstr>Using DocuSign</vt:lpstr>
      <vt:lpstr>Vendor Process </vt:lpstr>
      <vt:lpstr>Fields to Complete</vt:lpstr>
      <vt:lpstr>Adopting a Signature</vt:lpstr>
      <vt:lpstr>SIGNATURE</vt:lpstr>
      <vt:lpstr>Form Fields</vt:lpstr>
      <vt:lpstr>Vendor Process Completed</vt:lpstr>
      <vt:lpstr>Final Screen</vt:lpstr>
      <vt:lpstr>Application (DHHS 3282)</vt:lpstr>
      <vt:lpstr>Application (DHHS 3282)</vt:lpstr>
      <vt:lpstr>Application (DHHS 3282)</vt:lpstr>
      <vt:lpstr>PowerPoint Presentation</vt:lpstr>
      <vt:lpstr>Application (DHHS 3282)</vt:lpstr>
      <vt:lpstr>Application (DHHS 3282)</vt:lpstr>
      <vt:lpstr>PowerPoint Presentation</vt:lpstr>
      <vt:lpstr>PowerPoint Presentation</vt:lpstr>
      <vt:lpstr>PowerPoint Presentation</vt:lpstr>
      <vt:lpstr>PowerPoint Presentation</vt:lpstr>
      <vt:lpstr>PowerPoint Presentation</vt:lpstr>
      <vt:lpstr>PowerPoint Presentation</vt:lpstr>
      <vt:lpstr>WIC Vendor Agreement For Free-standing Pharmacies</vt:lpstr>
      <vt:lpstr>PowerPoint Presentation</vt:lpstr>
      <vt:lpstr>PowerPoint Presentation</vt:lpstr>
      <vt:lpstr>ID Requirement</vt:lpstr>
      <vt:lpstr>Assurance of Civil Rights Compliance</vt:lpstr>
      <vt:lpstr>USDA Nondiscrimination Statement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Watkins, J'Sonya</dc:creator>
  <cp:lastModifiedBy>Martin, Jasmine M</cp:lastModifiedBy>
  <cp:revision>468</cp:revision>
  <cp:lastPrinted>2022-08-05T16:41:11Z</cp:lastPrinted>
  <dcterms:created xsi:type="dcterms:W3CDTF">2017-03-17T18:21:55Z</dcterms:created>
  <dcterms:modified xsi:type="dcterms:W3CDTF">2022-08-05T16:42:34Z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ArticulateGUID">
    <vt:lpwstr>24916FE5-B24C-4B7B-B9D5-91A140F01651</vt:lpwstr>
  </property>
  <property fmtid="{D5CDD505-2E9C-101B-9397-08002B2CF9AE}" pid="9" name="ArticulatePath">
    <vt:lpwstr>2021 New Pharmacy Vendor Applicant Training final</vt:lpwstr>
  </property>
</Properties>
</file>