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26"/>
  </p:notesMasterIdLst>
  <p:sldIdLst>
    <p:sldId id="458" r:id="rId5"/>
    <p:sldId id="482" r:id="rId6"/>
    <p:sldId id="2147171262" r:id="rId7"/>
    <p:sldId id="2147171263" r:id="rId8"/>
    <p:sldId id="2147171264" r:id="rId9"/>
    <p:sldId id="2147171265" r:id="rId10"/>
    <p:sldId id="2147171266" r:id="rId11"/>
    <p:sldId id="2147171267" r:id="rId12"/>
    <p:sldId id="2147171268" r:id="rId13"/>
    <p:sldId id="2147171269" r:id="rId14"/>
    <p:sldId id="2147171270" r:id="rId15"/>
    <p:sldId id="2147171271" r:id="rId16"/>
    <p:sldId id="2147171272" r:id="rId17"/>
    <p:sldId id="2147171273" r:id="rId18"/>
    <p:sldId id="2147171274" r:id="rId19"/>
    <p:sldId id="2147171275" r:id="rId20"/>
    <p:sldId id="2147171276" r:id="rId21"/>
    <p:sldId id="2147171278" r:id="rId22"/>
    <p:sldId id="2147171277" r:id="rId23"/>
    <p:sldId id="2147171279" r:id="rId24"/>
    <p:sldId id="2147171257" r:id="rId25"/>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F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49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3D710AC1-552B-4D21-A58C-30CFF7D9DF5B}" type="datetimeFigureOut">
              <a:rPr lang="en-US" smtClean="0"/>
              <a:t>10/26/2023</a:t>
            </a:fld>
            <a:endParaRPr lang="en-US" dirty="0"/>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10CD0333-F0F7-4158-A2F1-F8F07AA4B550}" type="slidenum">
              <a:rPr lang="en-US" smtClean="0"/>
              <a:t>‹#›</a:t>
            </a:fld>
            <a:endParaRPr lang="en-US" dirty="0"/>
          </a:p>
        </p:txBody>
      </p:sp>
    </p:spTree>
    <p:extLst>
      <p:ext uri="{BB962C8B-B14F-4D97-AF65-F5344CB8AC3E}">
        <p14:creationId xmlns:p14="http://schemas.microsoft.com/office/powerpoint/2010/main" val="967286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CD0333-F0F7-4158-A2F1-F8F07AA4B550}" type="slidenum">
              <a:rPr lang="en-US" smtClean="0"/>
              <a:t>1</a:t>
            </a:fld>
            <a:endParaRPr lang="en-US" dirty="0"/>
          </a:p>
        </p:txBody>
      </p:sp>
    </p:spTree>
    <p:extLst>
      <p:ext uri="{BB962C8B-B14F-4D97-AF65-F5344CB8AC3E}">
        <p14:creationId xmlns:p14="http://schemas.microsoft.com/office/powerpoint/2010/main" val="2687933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In addition to all of the General Consulate Services, The Mexican Consulate will provide establishment of Paternity and Serve Official Notice on Parents.</a:t>
            </a:r>
          </a:p>
        </p:txBody>
      </p:sp>
      <p:sp>
        <p:nvSpPr>
          <p:cNvPr id="4" name="Slide Number Placeholder 3"/>
          <p:cNvSpPr>
            <a:spLocks noGrp="1"/>
          </p:cNvSpPr>
          <p:nvPr>
            <p:ph type="sldNum" sz="quarter" idx="5"/>
          </p:nvPr>
        </p:nvSpPr>
        <p:spPr/>
        <p:txBody>
          <a:bodyPr/>
          <a:lstStyle/>
          <a:p>
            <a:fld id="{10CD0333-F0F7-4158-A2F1-F8F07AA4B550}" type="slidenum">
              <a:rPr lang="en-US" smtClean="0"/>
              <a:t>10</a:t>
            </a:fld>
            <a:endParaRPr lang="en-US" dirty="0"/>
          </a:p>
        </p:txBody>
      </p:sp>
    </p:spTree>
    <p:extLst>
      <p:ext uri="{BB962C8B-B14F-4D97-AF65-F5344CB8AC3E}">
        <p14:creationId xmlns:p14="http://schemas.microsoft.com/office/powerpoint/2010/main" val="3171745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CD0333-F0F7-4158-A2F1-F8F07AA4B550}" type="slidenum">
              <a:rPr lang="en-US" smtClean="0"/>
              <a:t>11</a:t>
            </a:fld>
            <a:endParaRPr lang="en-US" dirty="0"/>
          </a:p>
        </p:txBody>
      </p:sp>
    </p:spTree>
    <p:extLst>
      <p:ext uri="{BB962C8B-B14F-4D97-AF65-F5344CB8AC3E}">
        <p14:creationId xmlns:p14="http://schemas.microsoft.com/office/powerpoint/2010/main" val="2304536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CD0333-F0F7-4158-A2F1-F8F07AA4B550}" type="slidenum">
              <a:rPr lang="en-US" smtClean="0"/>
              <a:t>12</a:t>
            </a:fld>
            <a:endParaRPr lang="en-US" dirty="0"/>
          </a:p>
        </p:txBody>
      </p:sp>
    </p:spTree>
    <p:extLst>
      <p:ext uri="{BB962C8B-B14F-4D97-AF65-F5344CB8AC3E}">
        <p14:creationId xmlns:p14="http://schemas.microsoft.com/office/powerpoint/2010/main" val="1208907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CD0333-F0F7-4158-A2F1-F8F07AA4B550}" type="slidenum">
              <a:rPr lang="en-US" smtClean="0"/>
              <a:t>13</a:t>
            </a:fld>
            <a:endParaRPr lang="en-US" dirty="0"/>
          </a:p>
        </p:txBody>
      </p:sp>
    </p:spTree>
    <p:extLst>
      <p:ext uri="{BB962C8B-B14F-4D97-AF65-F5344CB8AC3E}">
        <p14:creationId xmlns:p14="http://schemas.microsoft.com/office/powerpoint/2010/main" val="21213852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CD0333-F0F7-4158-A2F1-F8F07AA4B550}" type="slidenum">
              <a:rPr lang="en-US" smtClean="0"/>
              <a:t>14</a:t>
            </a:fld>
            <a:endParaRPr lang="en-US" dirty="0"/>
          </a:p>
        </p:txBody>
      </p:sp>
    </p:spTree>
    <p:extLst>
      <p:ext uri="{BB962C8B-B14F-4D97-AF65-F5344CB8AC3E}">
        <p14:creationId xmlns:p14="http://schemas.microsoft.com/office/powerpoint/2010/main" val="21929131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CD0333-F0F7-4158-A2F1-F8F07AA4B550}" type="slidenum">
              <a:rPr lang="en-US" smtClean="0"/>
              <a:t>15</a:t>
            </a:fld>
            <a:endParaRPr lang="en-US" dirty="0"/>
          </a:p>
        </p:txBody>
      </p:sp>
    </p:spTree>
    <p:extLst>
      <p:ext uri="{BB962C8B-B14F-4D97-AF65-F5344CB8AC3E}">
        <p14:creationId xmlns:p14="http://schemas.microsoft.com/office/powerpoint/2010/main" val="3865352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Now remember I shared the importance of the DHS definitions of immigrants and how NC encounters UnAccompanied Children/Minors assist and determines with how NC proceeds through the Child Welfare.</a:t>
            </a:r>
          </a:p>
          <a:p>
            <a:r>
              <a:rPr lang="en-US" sz="1400" dirty="0">
                <a:latin typeface="Arial" panose="020B0604020202020204" pitchFamily="34" charset="0"/>
                <a:cs typeface="Arial" panose="020B0604020202020204" pitchFamily="34" charset="0"/>
              </a:rPr>
              <a:t>Please recall the presentation provided to County DSS in partnership with US HHS ACF ORR and OTIP on July 20, 2023. The presentation was provided by email on September 25, 2023. If you did not receive it, I will email it out again.</a:t>
            </a:r>
          </a:p>
          <a:p>
            <a:r>
              <a:rPr lang="en-US" sz="1400" dirty="0">
                <a:latin typeface="Arial" panose="020B0604020202020204" pitchFamily="34" charset="0"/>
                <a:cs typeface="Arial" panose="020B0604020202020204" pitchFamily="34" charset="0"/>
              </a:rPr>
              <a:t>County DSS are to reach out to these programs when they learn or suspect if the children/minor are apart of one of these programs, to verify and work with the case worker assigned to come up with a viable plan for the child/minor. </a:t>
            </a:r>
          </a:p>
          <a:p>
            <a:r>
              <a:rPr lang="en-US" sz="1400" dirty="0">
                <a:latin typeface="Arial" panose="020B0604020202020204" pitchFamily="34" charset="0"/>
                <a:cs typeface="Arial" panose="020B0604020202020204" pitchFamily="34" charset="0"/>
              </a:rPr>
              <a:t>That plan may vary depending on the circumstances. </a:t>
            </a:r>
          </a:p>
          <a:p>
            <a:r>
              <a:rPr lang="en-US" sz="1400" dirty="0">
                <a:latin typeface="Arial" panose="020B0604020202020204" pitchFamily="34" charset="0"/>
                <a:cs typeface="Arial" panose="020B0604020202020204" pitchFamily="34" charset="0"/>
              </a:rPr>
              <a:t>Let us talk about options:</a:t>
            </a:r>
          </a:p>
          <a:p>
            <a:r>
              <a:rPr lang="en-US" sz="1400" dirty="0">
                <a:latin typeface="Arial" panose="020B0604020202020204" pitchFamily="34" charset="0"/>
                <a:cs typeface="Arial" panose="020B0604020202020204" pitchFamily="34" charset="0"/>
              </a:rPr>
              <a:t>The county has to decide what to do, and the options can be, but not limited to :</a:t>
            </a:r>
          </a:p>
          <a:p>
            <a:r>
              <a:rPr lang="en-US" sz="1400" dirty="0">
                <a:latin typeface="Arial" panose="020B0604020202020204" pitchFamily="34" charset="0"/>
                <a:cs typeface="Arial" panose="020B0604020202020204" pitchFamily="34" charset="0"/>
              </a:rPr>
              <a:t>Work with the appropriate authorities to return the child/minor –to parents-to relatives-to Child And Family Services of that country.</a:t>
            </a:r>
          </a:p>
          <a:p>
            <a:r>
              <a:rPr lang="en-US" sz="1400" dirty="0">
                <a:latin typeface="Arial" panose="020B0604020202020204" pitchFamily="34" charset="0"/>
                <a:cs typeface="Arial" panose="020B0604020202020204" pitchFamily="34" charset="0"/>
              </a:rPr>
              <a:t>Work with the appropriate authorities to have the child/minor remain and what that means: (adjudication) </a:t>
            </a:r>
          </a:p>
          <a:p>
            <a:r>
              <a:rPr lang="en-US" sz="1400" dirty="0">
                <a:latin typeface="Arial" panose="020B0604020202020204" pitchFamily="34" charset="0"/>
                <a:cs typeface="Arial" panose="020B0604020202020204" pitchFamily="34" charset="0"/>
              </a:rPr>
              <a:t>Reunification with parents</a:t>
            </a:r>
          </a:p>
          <a:p>
            <a:r>
              <a:rPr lang="en-US" sz="1400" dirty="0">
                <a:latin typeface="Arial" panose="020B0604020202020204" pitchFamily="34" charset="0"/>
                <a:cs typeface="Arial" panose="020B0604020202020204" pitchFamily="34" charset="0"/>
              </a:rPr>
              <a:t>Placement with relatives-authorized or unauthorized</a:t>
            </a:r>
          </a:p>
          <a:p>
            <a:r>
              <a:rPr lang="en-US" sz="1400" dirty="0">
                <a:latin typeface="Arial" panose="020B0604020202020204" pitchFamily="34" charset="0"/>
                <a:cs typeface="Arial" panose="020B0604020202020204" pitchFamily="34" charset="0"/>
              </a:rPr>
              <a:t>Another Sponsorship</a:t>
            </a:r>
          </a:p>
          <a:p>
            <a:r>
              <a:rPr lang="en-US" sz="1400" dirty="0">
                <a:latin typeface="Arial" panose="020B0604020202020204" pitchFamily="34" charset="0"/>
                <a:cs typeface="Arial" panose="020B0604020202020204" pitchFamily="34" charset="0"/>
              </a:rPr>
              <a:t>Or Traditional Foster Care</a:t>
            </a:r>
          </a:p>
          <a:p>
            <a:r>
              <a:rPr lang="en-US" sz="1400" dirty="0">
                <a:latin typeface="Arial" panose="020B0604020202020204" pitchFamily="34" charset="0"/>
                <a:cs typeface="Arial" panose="020B0604020202020204" pitchFamily="34" charset="0"/>
              </a:rPr>
              <a:t>Now while the agency is working with others involved with the case, know that </a:t>
            </a:r>
            <a:r>
              <a:rPr lang="en-US" sz="1400" b="0" i="0" dirty="0">
                <a:solidFill>
                  <a:srgbClr val="000000"/>
                </a:solidFill>
                <a:effectLst/>
                <a:latin typeface="Arial" panose="020B0604020202020204" pitchFamily="34" charset="0"/>
                <a:cs typeface="Arial" panose="020B0604020202020204" pitchFamily="34" charset="0"/>
              </a:rPr>
              <a:t>children/minors that you take protective custody of that are undocumented/unauthorized youth and placed into foster care are </a:t>
            </a:r>
            <a:r>
              <a:rPr lang="en-US" sz="1400" b="0" i="0" u="sng" dirty="0">
                <a:solidFill>
                  <a:srgbClr val="000000"/>
                </a:solidFill>
                <a:effectLst/>
                <a:latin typeface="Arial" panose="020B0604020202020204" pitchFamily="34" charset="0"/>
                <a:cs typeface="Arial" panose="020B0604020202020204" pitchFamily="34" charset="0"/>
              </a:rPr>
              <a:t>not</a:t>
            </a:r>
            <a:r>
              <a:rPr lang="en-US" sz="1400" b="0" i="0" dirty="0">
                <a:solidFill>
                  <a:srgbClr val="000000"/>
                </a:solidFill>
                <a:effectLst/>
                <a:latin typeface="Arial" panose="020B0604020202020204" pitchFamily="34" charset="0"/>
                <a:cs typeface="Arial" panose="020B0604020202020204" pitchFamily="34" charset="0"/>
              </a:rPr>
              <a:t> eligible for IV-E benefits. Counties with youth in care that are undocumented are able to claim room and board payments to State Foster Home Funds (SFHF), however, all day sheet reimbursement or coding is to “N” all county funds.</a:t>
            </a:r>
            <a:r>
              <a:rPr lang="en-US" sz="1400" dirty="0">
                <a:latin typeface="Arial" panose="020B0604020202020204" pitchFamily="34" charset="0"/>
                <a:cs typeface="Arial" panose="020B0604020202020204" pitchFamily="34" charset="0"/>
              </a:rPr>
              <a:t> </a:t>
            </a: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r>
              <a:rPr lang="en-US" sz="1400" b="0" i="0" u="none" strike="noStrike" baseline="0" dirty="0">
                <a:solidFill>
                  <a:srgbClr val="000000"/>
                </a:solidFill>
                <a:latin typeface="Arial" panose="020B0604020202020204" pitchFamily="34" charset="0"/>
                <a:cs typeface="Arial" panose="020B0604020202020204" pitchFamily="34" charset="0"/>
              </a:rPr>
              <a:t>As you recall, the Department of Homeland Security (DHS), refers unaccompanied children to the care and jurisdiction of the Office of Refugee Resettlement after border patrol officers (or other law enforcement) have apprehended/detained them. </a:t>
            </a:r>
          </a:p>
          <a:p>
            <a:r>
              <a:rPr lang="en-US" sz="1400" b="0" i="0" u="none" strike="noStrike" baseline="0" dirty="0">
                <a:latin typeface="Arial" panose="020B0604020202020204" pitchFamily="34" charset="0"/>
                <a:cs typeface="Arial" panose="020B0604020202020204" pitchFamily="34" charset="0"/>
              </a:rPr>
              <a:t> </a:t>
            </a:r>
            <a:endParaRPr lang="en-US" sz="1400" b="0" i="0" u="none" strike="noStrike" baseline="0" dirty="0">
              <a:solidFill>
                <a:srgbClr val="000000"/>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0CD0333-F0F7-4158-A2F1-F8F07AA4B550}" type="slidenum">
              <a:rPr lang="en-US" smtClean="0"/>
              <a:t>16</a:t>
            </a:fld>
            <a:endParaRPr lang="en-US" dirty="0"/>
          </a:p>
        </p:txBody>
      </p:sp>
    </p:spTree>
    <p:extLst>
      <p:ext uri="{BB962C8B-B14F-4D97-AF65-F5344CB8AC3E}">
        <p14:creationId xmlns:p14="http://schemas.microsoft.com/office/powerpoint/2010/main" val="15340688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Although NC DHHS DSS Refugee Program is not a recipient of the US HHS ACF ORR Grant for UCs, I suggest County DSS still refer to the guide as a reference regarding these children/minors.</a:t>
            </a:r>
          </a:p>
        </p:txBody>
      </p:sp>
      <p:sp>
        <p:nvSpPr>
          <p:cNvPr id="4" name="Slide Number Placeholder 3"/>
          <p:cNvSpPr>
            <a:spLocks noGrp="1"/>
          </p:cNvSpPr>
          <p:nvPr>
            <p:ph type="sldNum" sz="quarter" idx="5"/>
          </p:nvPr>
        </p:nvSpPr>
        <p:spPr/>
        <p:txBody>
          <a:bodyPr/>
          <a:lstStyle/>
          <a:p>
            <a:fld id="{10CD0333-F0F7-4158-A2F1-F8F07AA4B550}" type="slidenum">
              <a:rPr lang="en-US" smtClean="0"/>
              <a:t>17</a:t>
            </a:fld>
            <a:endParaRPr lang="en-US" dirty="0"/>
          </a:p>
        </p:txBody>
      </p:sp>
    </p:spTree>
    <p:extLst>
      <p:ext uri="{BB962C8B-B14F-4D97-AF65-F5344CB8AC3E}">
        <p14:creationId xmlns:p14="http://schemas.microsoft.com/office/powerpoint/2010/main" val="31512209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In addition to the points already to consider, if the plan is for the child to remain, the agency must consider how to continue the care of the child.</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And now, if the child/minor is placed with an unauthorized person, the agency must consider the clause that</a:t>
            </a:r>
            <a:r>
              <a:rPr lang="en-US" sz="1400" b="0" i="0" dirty="0">
                <a:solidFill>
                  <a:srgbClr val="000000"/>
                </a:solidFill>
                <a:effectLst/>
                <a:latin typeface="Arial" panose="020B0604020202020204" pitchFamily="34" charset="0"/>
                <a:cs typeface="Arial" panose="020B0604020202020204" pitchFamily="34" charset="0"/>
              </a:rPr>
              <a:t> if the child is a qualified alien who entered the United States on or after August 22, 1996 and is placed with an unqualified alien, the child would be subject to the five-year residency requirement for Federal means-tested public benefits at section 403(a) of PRWORA unless the child is in one of the excepted groups identified at section 403(b). As a general matter, we do not expect these situations to arise very often. In the event such situations do arise, State, Tribal or local funds may be used to support these children.</a:t>
            </a:r>
          </a:p>
          <a:p>
            <a:endParaRPr lang="en-US" sz="1400" b="0" i="0" dirty="0">
              <a:solidFill>
                <a:srgbClr val="000000"/>
              </a:solidFill>
              <a:effectLst/>
              <a:latin typeface="Arial" panose="020B0604020202020204" pitchFamily="34" charset="0"/>
              <a:cs typeface="Arial" panose="020B0604020202020204" pitchFamily="34" charset="0"/>
            </a:endParaRPr>
          </a:p>
          <a:p>
            <a:r>
              <a:rPr lang="en-US" sz="1400" b="0" i="0" dirty="0">
                <a:solidFill>
                  <a:srgbClr val="000000"/>
                </a:solidFill>
                <a:effectLst/>
                <a:latin typeface="Arial" panose="020B0604020202020204" pitchFamily="34" charset="0"/>
                <a:cs typeface="Arial" panose="020B0604020202020204" pitchFamily="34" charset="0"/>
              </a:rPr>
              <a:t>Also in accordance </a:t>
            </a:r>
            <a:r>
              <a:rPr lang="en-US" sz="1400" dirty="0">
                <a:latin typeface="Arial" panose="020B0604020202020204" pitchFamily="34" charset="0"/>
                <a:cs typeface="Arial" panose="020B0604020202020204" pitchFamily="34" charset="0"/>
              </a:rPr>
              <a:t>with US HHS ACF Children’s Bureau, a Title IV-E agency may not claim payments under IV-E foster care programs for a child in foster care who is not a citizen or qualified alien at removal, but later secures Special Immigrant Juvenile Status (SJIS) and becomes a qualified alien. </a:t>
            </a:r>
            <a:r>
              <a:rPr lang="en-US" sz="1400" b="0" i="0" dirty="0">
                <a:solidFill>
                  <a:srgbClr val="000000"/>
                </a:solidFill>
                <a:effectLst/>
                <a:latin typeface="Arial" panose="020B0604020202020204" pitchFamily="34" charset="0"/>
                <a:cs typeface="Arial" panose="020B0604020202020204" pitchFamily="34" charset="0"/>
              </a:rPr>
              <a:t>Section 472(a)(3) of the Social Security Act requires that the child would have been eligible under the former Aid to Families with Dependent Children (AFDC) program in the month of the voluntary placement agreement or court proceedings leading to the removal from the home. A child who was not a citizen or qualified alien at the time of his or her court ordered or voluntary removal would not have been eligible for the former AFDC program. Therefore, the child cannot later become title IV-E eligible even if his/her status changes to one of "qualified alien" during that foster care episode since the child was not AFDC eligible at removal.</a:t>
            </a:r>
            <a:endParaRPr lang="en-US" sz="1400" dirty="0">
              <a:latin typeface="Arial" panose="020B0604020202020204" pitchFamily="34" charset="0"/>
              <a:cs typeface="Arial" panose="020B0604020202020204" pitchFamily="34" charset="0"/>
            </a:endParaRPr>
          </a:p>
          <a:p>
            <a:endParaRPr lang="en-US" sz="1400" b="0" i="0" dirty="0">
              <a:solidFill>
                <a:srgbClr val="000000"/>
              </a:solidFill>
              <a:effectLst/>
              <a:latin typeface="Arial" panose="020B0604020202020204" pitchFamily="34" charset="0"/>
              <a:cs typeface="Arial" panose="020B0604020202020204" pitchFamily="34" charset="0"/>
            </a:endParaRPr>
          </a:p>
          <a:p>
            <a:endParaRPr lang="en-US" sz="1400" b="0" i="0" dirty="0">
              <a:solidFill>
                <a:srgbClr val="000000"/>
              </a:solidFill>
              <a:effectLst/>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0CD0333-F0F7-4158-A2F1-F8F07AA4B550}" type="slidenum">
              <a:rPr lang="en-US" smtClean="0"/>
              <a:t>18</a:t>
            </a:fld>
            <a:endParaRPr lang="en-US" dirty="0"/>
          </a:p>
        </p:txBody>
      </p:sp>
    </p:spTree>
    <p:extLst>
      <p:ext uri="{BB962C8B-B14F-4D97-AF65-F5344CB8AC3E}">
        <p14:creationId xmlns:p14="http://schemas.microsoft.com/office/powerpoint/2010/main" val="2597240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CD0333-F0F7-4158-A2F1-F8F07AA4B550}" type="slidenum">
              <a:rPr lang="en-US" smtClean="0"/>
              <a:t>19</a:t>
            </a:fld>
            <a:endParaRPr lang="en-US" dirty="0"/>
          </a:p>
        </p:txBody>
      </p:sp>
    </p:spTree>
    <p:extLst>
      <p:ext uri="{BB962C8B-B14F-4D97-AF65-F5344CB8AC3E}">
        <p14:creationId xmlns:p14="http://schemas.microsoft.com/office/powerpoint/2010/main" val="1221714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CD0333-F0F7-4158-A2F1-F8F07AA4B550}" type="slidenum">
              <a:rPr lang="en-US" smtClean="0"/>
              <a:t>2</a:t>
            </a:fld>
            <a:endParaRPr lang="en-US" dirty="0"/>
          </a:p>
        </p:txBody>
      </p:sp>
    </p:spTree>
    <p:extLst>
      <p:ext uri="{BB962C8B-B14F-4D97-AF65-F5344CB8AC3E}">
        <p14:creationId xmlns:p14="http://schemas.microsoft.com/office/powerpoint/2010/main" val="1829844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CD0333-F0F7-4158-A2F1-F8F07AA4B550}" type="slidenum">
              <a:rPr lang="en-US" smtClean="0"/>
              <a:t>20</a:t>
            </a:fld>
            <a:endParaRPr lang="en-US" dirty="0"/>
          </a:p>
        </p:txBody>
      </p:sp>
    </p:spTree>
    <p:extLst>
      <p:ext uri="{BB962C8B-B14F-4D97-AF65-F5344CB8AC3E}">
        <p14:creationId xmlns:p14="http://schemas.microsoft.com/office/powerpoint/2010/main" val="18906062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CD0333-F0F7-4158-A2F1-F8F07AA4B550}" type="slidenum">
              <a:rPr lang="en-US" smtClean="0"/>
              <a:t>21</a:t>
            </a:fld>
            <a:endParaRPr lang="en-US" dirty="0"/>
          </a:p>
        </p:txBody>
      </p:sp>
    </p:spTree>
    <p:extLst>
      <p:ext uri="{BB962C8B-B14F-4D97-AF65-F5344CB8AC3E}">
        <p14:creationId xmlns:p14="http://schemas.microsoft.com/office/powerpoint/2010/main" val="2641095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CD0333-F0F7-4158-A2F1-F8F07AA4B550}" type="slidenum">
              <a:rPr lang="en-US" smtClean="0"/>
              <a:t>3</a:t>
            </a:fld>
            <a:endParaRPr lang="en-US" dirty="0"/>
          </a:p>
        </p:txBody>
      </p:sp>
    </p:spTree>
    <p:extLst>
      <p:ext uri="{BB962C8B-B14F-4D97-AF65-F5344CB8AC3E}">
        <p14:creationId xmlns:p14="http://schemas.microsoft.com/office/powerpoint/2010/main" val="3778540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CD0333-F0F7-4158-A2F1-F8F07AA4B550}" type="slidenum">
              <a:rPr lang="en-US" smtClean="0"/>
              <a:t>4</a:t>
            </a:fld>
            <a:endParaRPr lang="en-US" dirty="0"/>
          </a:p>
        </p:txBody>
      </p:sp>
    </p:spTree>
    <p:extLst>
      <p:ext uri="{BB962C8B-B14F-4D97-AF65-F5344CB8AC3E}">
        <p14:creationId xmlns:p14="http://schemas.microsoft.com/office/powerpoint/2010/main" val="2506929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Let’s spend some time on these definitions as they will be very important to understanding what federal and state programs a child/minor will be eligible for.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Refugee term limit </a:t>
            </a:r>
            <a:r>
              <a:rPr lang="en-US" sz="1400" b="0" i="0" dirty="0">
                <a:solidFill>
                  <a:srgbClr val="444444"/>
                </a:solidFill>
                <a:effectLst/>
                <a:latin typeface="Arial" panose="020B0604020202020204" pitchFamily="34" charset="0"/>
                <a:cs typeface="Arial" panose="020B0604020202020204" pitchFamily="34" charset="0"/>
              </a:rPr>
              <a:t>Refugees are employment eligible incident to their status and are authorized to work indefinitely because their immigration status does not expire.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https://www.uscis.gov/i-9-central/form-i-9-resources/handbook-for-employers-m-274/70-evidence-of-employment-authorization-for-certain-categories/73-refugees-and-asylees#:~:text=Refugees%20and%20asylees%20are%20employment,immigration%20status%20does%20not%20expire.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Asylee term limit have </a:t>
            </a:r>
            <a:r>
              <a:rPr lang="en-US" sz="1400" b="0" i="0" dirty="0">
                <a:solidFill>
                  <a:srgbClr val="040C28"/>
                </a:solidFill>
                <a:effectLst/>
                <a:latin typeface="Arial" panose="020B0604020202020204" pitchFamily="34" charset="0"/>
                <a:cs typeface="Arial" panose="020B0604020202020204" pitchFamily="34" charset="0"/>
              </a:rPr>
              <a:t>within 1 year of their last arrival in the United States</a:t>
            </a:r>
            <a:r>
              <a:rPr lang="en-US" sz="1400" b="0" i="0" dirty="0">
                <a:solidFill>
                  <a:srgbClr val="4D5156"/>
                </a:solidFill>
                <a:effectLst/>
                <a:latin typeface="Arial" panose="020B0604020202020204" pitchFamily="34" charset="0"/>
                <a:cs typeface="Arial" panose="020B0604020202020204" pitchFamily="34" charset="0"/>
              </a:rPr>
              <a:t> (unless you qualify for an exception to the 1-year filing deadline).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https://www.uscis.gov/humanitarian/refugees-and-asylum/asylum/obtaining-asylum-in-the-united-states#:~:text=Individuals%20are%20encouraged%20to%20use,come%20to%20the%20United%20States.&amp;text=Starting%20Sept.%2013%2C%202023%2C,a%20language%20other%20than%20English.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Refugee Parole Term Limit  https://www.uscis.gov/humanitarian/humanitarian_parole#:~:text=Length%20of%20Parole&amp;text=We%20typically%20grant%20parole%20for,immigration%20status%2C%20whichever%20occurs%20first.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solidFill>
                  <a:srgbClr val="444444"/>
                </a:solidFill>
                <a:effectLst/>
                <a:latin typeface="Arial" panose="020B0604020202020204" pitchFamily="34" charset="0"/>
                <a:cs typeface="Arial" panose="020B0604020202020204" pitchFamily="34" charset="0"/>
              </a:rPr>
              <a:t>Typically grant parole for no more than 1 year, although may grant parole for a longer duration depending on the reason for the parole.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i="0" dirty="0">
              <a:solidFill>
                <a:srgbClr val="444444"/>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solidFill>
                  <a:srgbClr val="444444"/>
                </a:solidFill>
                <a:effectLst/>
                <a:latin typeface="Arial" panose="020B0604020202020204" pitchFamily="34" charset="0"/>
                <a:cs typeface="Arial" panose="020B0604020202020204" pitchFamily="34" charset="0"/>
              </a:rPr>
              <a:t>Should the County want a more detailed understanding of the definitions of DHS, please contact DHS. Their contact information will be provided at the end of this presentation.</a:t>
            </a:r>
            <a:endParaRPr lang="en-US" sz="1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Will discuss further about how NC encounters UAC/UC-M.</a:t>
            </a:r>
          </a:p>
          <a:p>
            <a:endParaRPr lang="en-US" dirty="0"/>
          </a:p>
        </p:txBody>
      </p:sp>
      <p:sp>
        <p:nvSpPr>
          <p:cNvPr id="4" name="Slide Number Placeholder 3"/>
          <p:cNvSpPr>
            <a:spLocks noGrp="1"/>
          </p:cNvSpPr>
          <p:nvPr>
            <p:ph type="sldNum" sz="quarter" idx="5"/>
          </p:nvPr>
        </p:nvSpPr>
        <p:spPr/>
        <p:txBody>
          <a:bodyPr/>
          <a:lstStyle/>
          <a:p>
            <a:fld id="{10CD0333-F0F7-4158-A2F1-F8F07AA4B550}" type="slidenum">
              <a:rPr lang="en-US" smtClean="0"/>
              <a:t>5</a:t>
            </a:fld>
            <a:endParaRPr lang="en-US" dirty="0"/>
          </a:p>
        </p:txBody>
      </p:sp>
    </p:spTree>
    <p:extLst>
      <p:ext uri="{BB962C8B-B14F-4D97-AF65-F5344CB8AC3E}">
        <p14:creationId xmlns:p14="http://schemas.microsoft.com/office/powerpoint/2010/main" val="4208206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u="none" strike="noStrike" baseline="0" dirty="0">
                <a:solidFill>
                  <a:srgbClr val="000000"/>
                </a:solidFill>
                <a:latin typeface="Arial" panose="020B0604020202020204" pitchFamily="34" charset="0"/>
              </a:rPr>
              <a:t>The longer the detainment continues, or the longer the child/minor remains in protective custody, the more likely it is that a reasonable person would conclude that</a:t>
            </a:r>
            <a:endParaRPr lang="en-US" sz="1400" b="0" i="0" u="none" strike="noStrike" baseline="0" dirty="0">
              <a:latin typeface="Arial" panose="020B0604020202020204" pitchFamily="34" charset="0"/>
            </a:endParaRPr>
          </a:p>
          <a:p>
            <a:r>
              <a:rPr lang="en-US" sz="1400" b="0" i="0" u="none" strike="noStrike" baseline="0" dirty="0">
                <a:latin typeface="Arial" panose="020B0604020202020204" pitchFamily="34" charset="0"/>
              </a:rPr>
              <a:t>the notification obligation is triggered. Even if the national is only detained for a few hours, go ahead and make/offer notification. It’s better to be safe than sorry. </a:t>
            </a:r>
          </a:p>
          <a:p>
            <a:r>
              <a:rPr lang="en-US" sz="1400" b="0" i="0" u="none" strike="noStrike" baseline="0" dirty="0">
                <a:solidFill>
                  <a:srgbClr val="000000"/>
                </a:solidFill>
                <a:latin typeface="Arial" panose="020B0604020202020204" pitchFamily="34" charset="0"/>
              </a:rPr>
              <a:t>In the case of the children/minor in protective custody, if it is obvious that the unaccompanied child/minor will not be released from care anytime soon, make the notification right away. </a:t>
            </a:r>
            <a:endParaRPr lang="en-US" sz="1400" dirty="0"/>
          </a:p>
        </p:txBody>
      </p:sp>
      <p:sp>
        <p:nvSpPr>
          <p:cNvPr id="4" name="Slide Number Placeholder 3"/>
          <p:cNvSpPr>
            <a:spLocks noGrp="1"/>
          </p:cNvSpPr>
          <p:nvPr>
            <p:ph type="sldNum" sz="quarter" idx="5"/>
          </p:nvPr>
        </p:nvSpPr>
        <p:spPr/>
        <p:txBody>
          <a:bodyPr/>
          <a:lstStyle/>
          <a:p>
            <a:fld id="{10CD0333-F0F7-4158-A2F1-F8F07AA4B550}" type="slidenum">
              <a:rPr lang="en-US" smtClean="0"/>
              <a:t>6</a:t>
            </a:fld>
            <a:endParaRPr lang="en-US" dirty="0"/>
          </a:p>
        </p:txBody>
      </p:sp>
    </p:spTree>
    <p:extLst>
      <p:ext uri="{BB962C8B-B14F-4D97-AF65-F5344CB8AC3E}">
        <p14:creationId xmlns:p14="http://schemas.microsoft.com/office/powerpoint/2010/main" val="526164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CD0333-F0F7-4158-A2F1-F8F07AA4B550}" type="slidenum">
              <a:rPr lang="en-US" smtClean="0"/>
              <a:t>7</a:t>
            </a:fld>
            <a:endParaRPr lang="en-US" dirty="0"/>
          </a:p>
        </p:txBody>
      </p:sp>
    </p:spTree>
    <p:extLst>
      <p:ext uri="{BB962C8B-B14F-4D97-AF65-F5344CB8AC3E}">
        <p14:creationId xmlns:p14="http://schemas.microsoft.com/office/powerpoint/2010/main" val="3699420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CD0333-F0F7-4158-A2F1-F8F07AA4B550}" type="slidenum">
              <a:rPr lang="en-US" smtClean="0"/>
              <a:t>8</a:t>
            </a:fld>
            <a:endParaRPr lang="en-US" dirty="0"/>
          </a:p>
        </p:txBody>
      </p:sp>
    </p:spTree>
    <p:extLst>
      <p:ext uri="{BB962C8B-B14F-4D97-AF65-F5344CB8AC3E}">
        <p14:creationId xmlns:p14="http://schemas.microsoft.com/office/powerpoint/2010/main" val="4226857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The NC DSS Program Compliance Office Contact information will be provided at the end of this presentation.</a:t>
            </a:r>
          </a:p>
          <a:p>
            <a:r>
              <a:rPr lang="en-US" sz="1400" dirty="0">
                <a:latin typeface="Arial" panose="020B0604020202020204" pitchFamily="34" charset="0"/>
                <a:cs typeface="Arial" panose="020B0604020202020204" pitchFamily="34" charset="0"/>
              </a:rPr>
              <a:t>The NC DSS Program Compliance Office has a local NC Consulate list in partnership with Governor’s Office that will be made available with this presentation once posted to the NC DSS Webpage.</a:t>
            </a:r>
          </a:p>
          <a:p>
            <a:r>
              <a:rPr lang="en-US" sz="1400" dirty="0">
                <a:latin typeface="Arial" panose="020B0604020202020204" pitchFamily="34" charset="0"/>
                <a:cs typeface="Arial" panose="020B0604020202020204" pitchFamily="34" charset="0"/>
              </a:rPr>
              <a:t>All of the Consulates assist with birth certificates, passports, consular ids, </a:t>
            </a:r>
            <a:r>
              <a:rPr lang="en-US" sz="1400" dirty="0">
                <a:effectLst/>
                <a:latin typeface="Arial" panose="020B0604020202020204" pitchFamily="34" charset="0"/>
                <a:ea typeface="Calibri" panose="020F0502020204030204" pitchFamily="34" charset="0"/>
                <a:cs typeface="Arial" panose="020B0604020202020204" pitchFamily="34" charset="0"/>
              </a:rPr>
              <a:t>assistance with Special Juvenile Immigrant Status (SJIS), locate family/relatives, arrange for interviews with parents, assist parents with attending court by virtual platform if in the country of origin or another state or incarcerated or detained, and notify Child Welfare of that Foreign Country.</a:t>
            </a:r>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0CD0333-F0F7-4158-A2F1-F8F07AA4B550}" type="slidenum">
              <a:rPr lang="en-US" smtClean="0"/>
              <a:t>9</a:t>
            </a:fld>
            <a:endParaRPr lang="en-US" dirty="0"/>
          </a:p>
        </p:txBody>
      </p:sp>
    </p:spTree>
    <p:extLst>
      <p:ext uri="{BB962C8B-B14F-4D97-AF65-F5344CB8AC3E}">
        <p14:creationId xmlns:p14="http://schemas.microsoft.com/office/powerpoint/2010/main" val="12611053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 Photo header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8"/>
            <a:ext cx="9144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pic>
        <p:nvPicPr>
          <p:cNvPr id="22" name="Picture 21">
            <a:extLst>
              <a:ext uri="{FF2B5EF4-FFF2-40B4-BE49-F238E27FC236}">
                <a16:creationId xmlns:a16="http://schemas.microsoft.com/office/drawing/2014/main" id="{E55F9543-F264-E749-BE41-F4DED20160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4" y="230729"/>
            <a:ext cx="1824946" cy="1216631"/>
          </a:xfrm>
          <a:prstGeom prst="rect">
            <a:avLst/>
          </a:prstGeom>
        </p:spPr>
      </p:pic>
      <p:pic>
        <p:nvPicPr>
          <p:cNvPr id="23" name="Picture 22">
            <a:extLst>
              <a:ext uri="{FF2B5EF4-FFF2-40B4-BE49-F238E27FC236}">
                <a16:creationId xmlns:a16="http://schemas.microsoft.com/office/drawing/2014/main" id="{77FB28BE-95CF-A648-9958-233FA3E2FD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77086" y="232218"/>
            <a:ext cx="1820301" cy="1213653"/>
          </a:xfrm>
          <a:prstGeom prst="rect">
            <a:avLst/>
          </a:prstGeom>
        </p:spPr>
      </p:pic>
      <p:pic>
        <p:nvPicPr>
          <p:cNvPr id="24" name="Picture 23">
            <a:extLst>
              <a:ext uri="{FF2B5EF4-FFF2-40B4-BE49-F238E27FC236}">
                <a16:creationId xmlns:a16="http://schemas.microsoft.com/office/drawing/2014/main" id="{E36632A4-6418-EB46-8B31-F39C39E1D0E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60715" y="230096"/>
            <a:ext cx="1617803" cy="1217897"/>
          </a:xfrm>
          <a:prstGeom prst="rect">
            <a:avLst/>
          </a:prstGeom>
        </p:spPr>
      </p:pic>
      <p:pic>
        <p:nvPicPr>
          <p:cNvPr id="25" name="Picture 24">
            <a:extLst>
              <a:ext uri="{FF2B5EF4-FFF2-40B4-BE49-F238E27FC236}">
                <a16:creationId xmlns:a16="http://schemas.microsoft.com/office/drawing/2014/main" id="{92ACDB17-9B72-2747-AC8F-8FD41A14435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44786" y="231327"/>
            <a:ext cx="1823652" cy="1215436"/>
          </a:xfrm>
          <a:prstGeom prst="rect">
            <a:avLst/>
          </a:prstGeom>
        </p:spPr>
      </p:pic>
      <p:pic>
        <p:nvPicPr>
          <p:cNvPr id="26" name="Picture 25">
            <a:extLst>
              <a:ext uri="{FF2B5EF4-FFF2-40B4-BE49-F238E27FC236}">
                <a16:creationId xmlns:a16="http://schemas.microsoft.com/office/drawing/2014/main" id="{F764052B-33F9-6041-8EFF-89AD41BE98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320473" y="231327"/>
            <a:ext cx="1823625" cy="1215436"/>
          </a:xfrm>
          <a:prstGeom prst="rect">
            <a:avLst/>
          </a:prstGeom>
        </p:spPr>
      </p:pic>
    </p:spTree>
    <p:extLst>
      <p:ext uri="{BB962C8B-B14F-4D97-AF65-F5344CB8AC3E}">
        <p14:creationId xmlns:p14="http://schemas.microsoft.com/office/powerpoint/2010/main" val="1970580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 Col-Chart/Table">
    <p:spTree>
      <p:nvGrpSpPr>
        <p:cNvPr id="1" name=""/>
        <p:cNvGrpSpPr/>
        <p:nvPr/>
      </p:nvGrpSpPr>
      <p:grpSpPr>
        <a:xfrm>
          <a:off x="0" y="0"/>
          <a:ext cx="0" cy="0"/>
          <a:chOff x="0" y="0"/>
          <a:chExt cx="0" cy="0"/>
        </a:xfrm>
      </p:grpSpPr>
      <p:cxnSp>
        <p:nvCxnSpPr>
          <p:cNvPr id="2" name="Straight Connector 1"/>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0571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ullet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0" y="1447801"/>
            <a:ext cx="7888288" cy="4592638"/>
          </a:xfrm>
        </p:spPr>
        <p:txBody>
          <a:bodyPr>
            <a:noAutofit/>
          </a:bodyPr>
          <a:lstStyle>
            <a:lvl1pPr marL="228600" indent="-228600">
              <a:lnSpc>
                <a:spcPct val="100000"/>
              </a:lnSpc>
              <a:spcBef>
                <a:spcPts val="1200"/>
              </a:spcBef>
              <a:defRPr sz="2800">
                <a:latin typeface="Franklin Gothic Medium" panose="020B0603020102020204" pitchFamily="34" charset="0"/>
              </a:defRPr>
            </a:lvl1pPr>
            <a:lvl2pPr marL="576263" indent="-233363">
              <a:lnSpc>
                <a:spcPct val="100000"/>
              </a:lnSpc>
              <a:buFont typeface="Franklin Gothic Medium" panose="020B0603020102020204" pitchFamily="34" charset="0"/>
              <a:buChar char="−"/>
              <a:defRPr sz="2400">
                <a:latin typeface="Franklin Gothic Medium" panose="020B0603020102020204" pitchFamily="34" charset="0"/>
              </a:defRPr>
            </a:lvl2pPr>
            <a:lvl3pPr marL="973138" indent="-228600">
              <a:lnSpc>
                <a:spcPct val="100000"/>
              </a:lnSpc>
              <a:defRPr sz="20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Franklin Gothic Medium Cond" panose="020B0606030402020204" pitchFamily="34" charset="0"/>
              </a:defRPr>
            </a:lvl1pPr>
          </a:lstStyle>
          <a:p>
            <a:pPr lvl="0"/>
            <a:r>
              <a:rPr lang="en-US"/>
              <a:t>Click to add footnote, reference or source</a:t>
            </a:r>
          </a:p>
        </p:txBody>
      </p:sp>
      <p:sp>
        <p:nvSpPr>
          <p:cNvPr id="21" name="Footer Placeholder 20"/>
          <p:cNvSpPr>
            <a:spLocks noGrp="1"/>
          </p:cNvSpPr>
          <p:nvPr>
            <p:ph type="ftr" sz="quarter" idx="13"/>
          </p:nvPr>
        </p:nvSpPr>
        <p:spPr>
          <a:xfrm>
            <a:off x="521228" y="6573308"/>
            <a:ext cx="7682971" cy="284692"/>
          </a:xfrm>
        </p:spPr>
        <p:txBody>
          <a:bodyPr/>
          <a:lstStyle>
            <a:lvl1pPr algn="l">
              <a:defRPr sz="1000" cap="all" baseline="0">
                <a:solidFill>
                  <a:schemeClr val="tx1"/>
                </a:solidFill>
                <a:latin typeface="Franklin Gothic Demi Cond" panose="020B0706030402020204" pitchFamily="34" charset="0"/>
              </a:defRPr>
            </a:lvl1pPr>
          </a:lstStyle>
          <a:p>
            <a:r>
              <a:rPr lang="en-US" dirty="0"/>
              <a:t>NC Office of emergency medical services</a:t>
            </a:r>
          </a:p>
        </p:txBody>
      </p:sp>
      <p:sp>
        <p:nvSpPr>
          <p:cNvPr id="22" name="Slide Number Placeholder 21"/>
          <p:cNvSpPr>
            <a:spLocks noGrp="1"/>
          </p:cNvSpPr>
          <p:nvPr>
            <p:ph type="sldNum" sz="quarter" idx="14"/>
          </p:nvPr>
        </p:nvSpPr>
        <p:spPr>
          <a:xfrm>
            <a:off x="8305800" y="6573308"/>
            <a:ext cx="564098" cy="284692"/>
          </a:xfrm>
        </p:spPr>
        <p:txBody>
          <a:bodyPr/>
          <a:lstStyle>
            <a:lvl1pPr>
              <a:defRPr sz="1000">
                <a:solidFill>
                  <a:sysClr val="windowText" lastClr="000000"/>
                </a:solidFill>
                <a:latin typeface="Franklin Gothic Demi Cond" panose="020B07060304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674369" y="624054"/>
            <a:ext cx="7843267" cy="548640"/>
          </a:xfr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7341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14" name="Rectangle 13"/>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Tree>
    <p:extLst>
      <p:ext uri="{BB962C8B-B14F-4D97-AF65-F5344CB8AC3E}">
        <p14:creationId xmlns:p14="http://schemas.microsoft.com/office/powerpoint/2010/main" val="42653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6" y="2061985"/>
            <a:ext cx="2023733" cy="1998871"/>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Tree>
    <p:extLst>
      <p:ext uri="{BB962C8B-B14F-4D97-AF65-F5344CB8AC3E}">
        <p14:creationId xmlns:p14="http://schemas.microsoft.com/office/powerpoint/2010/main" val="3960394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0"/>
            <a:ext cx="7888288" cy="4795307"/>
          </a:xfrm>
          <a:prstGeom prst="rect">
            <a:avLst/>
          </a:prstGeom>
        </p:spPr>
        <p:txBody>
          <a:bodyPr>
            <a:noAutofit/>
          </a:bodyPr>
          <a:lstStyle>
            <a:lvl1pPr marL="228600" indent="-228600">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87" y="624310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cxnSp>
        <p:nvCxnSpPr>
          <p:cNvPr id="18" name="Straight Connector 17"/>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0355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335572"/>
            <a:ext cx="7888288" cy="1212895"/>
          </a:xfrm>
          <a:prstGeom prst="rect">
            <a:avLst/>
          </a:prstGeom>
        </p:spPr>
        <p:txBody>
          <a:bodyPr>
            <a:noAutofit/>
          </a:bodyPr>
          <a:lstStyle>
            <a:lvl1pPr marL="228600"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spcBef>
                <a:spcPts val="0"/>
              </a:spcBef>
              <a:buFont typeface="Franklin Gothic Medium" panose="020B06030201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87" y="6251575"/>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622300" y="2548467"/>
            <a:ext cx="7894638" cy="3694230"/>
          </a:xfrm>
          <a:prstGeom prst="rect">
            <a:avLst/>
          </a:prstGeom>
        </p:spPr>
        <p:txBody>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cxnSp>
        <p:nvCxnSpPr>
          <p:cNvPr id="7" name="Straight Connector 6"/>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0461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4945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622300" y="1335573"/>
            <a:ext cx="7894638" cy="4902890"/>
          </a:xfrm>
          <a:prstGeom prst="rect">
            <a:avLst/>
          </a:prstGeom>
        </p:spPr>
        <p:txBody>
          <a:bodyPr/>
          <a:lstStyle>
            <a:lvl1pPr marL="0" indent="0" algn="ctr">
              <a:buNone/>
              <a:defRPr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cxnSp>
        <p:nvCxnSpPr>
          <p:cNvPr id="6" name="Straight Connector 5"/>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8760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2 Col-Chart/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4945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622299" y="1845731"/>
            <a:ext cx="384048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10" name="Content Placeholder 11"/>
          <p:cNvSpPr>
            <a:spLocks noGrp="1"/>
          </p:cNvSpPr>
          <p:nvPr>
            <p:ph sz="quarter" idx="15" hasCustomPrompt="1"/>
          </p:nvPr>
        </p:nvSpPr>
        <p:spPr>
          <a:xfrm>
            <a:off x="4665132" y="1845731"/>
            <a:ext cx="384048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cxnSp>
        <p:nvCxnSpPr>
          <p:cNvPr id="11" name="Straight Connector 10"/>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3940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0" y="1849438"/>
            <a:ext cx="3840163"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a:defRPr sz="2000" b="1" i="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51575"/>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5" name="Text Placeholder 5"/>
          <p:cNvSpPr>
            <a:spLocks noGrp="1"/>
          </p:cNvSpPr>
          <p:nvPr>
            <p:ph type="body" sz="quarter" idx="19" hasCustomPrompt="1"/>
          </p:nvPr>
        </p:nvSpPr>
        <p:spPr>
          <a:xfrm>
            <a:off x="4665449" y="1840559"/>
            <a:ext cx="3840163"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baseline="0">
                <a:latin typeface="Arial" panose="020B0604020202020204" pitchFamily="34" charset="0"/>
                <a:ea typeface="Arial" panose="020B0604020202020204" pitchFamily="34" charset="0"/>
                <a:cs typeface="Arial" panose="020B0604020202020204" pitchFamily="34" charset="0"/>
              </a:defRPr>
            </a:lvl2pPr>
            <a:lvl3pPr>
              <a:defRPr sz="2000" b="1" i="0" baseline="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cxnSp>
        <p:nvCxnSpPr>
          <p:cNvPr id="9" name="Straight Connector 8"/>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3537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851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8"/>
          <p:cNvSpPr txBox="1">
            <a:spLocks/>
          </p:cNvSpPr>
          <p:nvPr userDrawn="1"/>
        </p:nvSpPr>
        <p:spPr>
          <a:xfrm>
            <a:off x="522287"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of Public Health | State-Level Response Process  | September 2022</a:t>
            </a:r>
          </a:p>
        </p:txBody>
      </p:sp>
      <p:sp>
        <p:nvSpPr>
          <p:cNvPr id="5" name="Text Placeholder 13"/>
          <p:cNvSpPr txBox="1">
            <a:spLocks/>
          </p:cNvSpPr>
          <p:nvPr userDrawn="1"/>
        </p:nvSpPr>
        <p:spPr>
          <a:xfrm>
            <a:off x="8627269" y="6600157"/>
            <a:ext cx="406400"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fld id="{0ED8F5E8-15B1-AB47-A7E0-4212F4A2D8F9}" type="slidenum">
              <a:rPr lang="en-US" b="1" i="0" smtClean="0">
                <a:latin typeface="Arial" panose="020B0604020202020204" pitchFamily="34" charset="0"/>
                <a:cs typeface="Arial" panose="020B0604020202020204" pitchFamily="34" charset="0"/>
              </a:rPr>
              <a:pPr/>
              <a:t>‹#›</a:t>
            </a:fld>
            <a:endParaRPr lang="en-US" b="1"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315567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685800" rtl="0" eaLnBrk="1" latinLnBrk="0" hangingPunct="1">
        <a:lnSpc>
          <a:spcPct val="90000"/>
        </a:lnSpc>
        <a:spcBef>
          <a:spcPct val="0"/>
        </a:spcBef>
        <a:buNone/>
        <a:defRPr sz="3300" b="1" i="0" kern="1200">
          <a:solidFill>
            <a:schemeClr val="tx1"/>
          </a:solidFill>
          <a:latin typeface="Helvetica" charset="0"/>
          <a:ea typeface="Helvetica" charset="0"/>
          <a:cs typeface="Helvetica"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acf.hhs.gov/orr/policy-guidance/unaccompanied-children-program-policy-guide"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ww.acf.hhs.gov/cwpm/public_html/programs/cb/laws_policies/laws/cwpm/policy_dsp.jsp?citID=45#:~:text=Yes.,payments%20and%20independent%20living%20services"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hyperlink" Target="https://www.justice.gov/eoir/charlotte-immigration-court" TargetMode="External"/><Relationship Id="rId3" Type="http://schemas.openxmlformats.org/officeDocument/2006/relationships/hyperlink" Target="https://policies.ncdhhs.gov/divisional/social-services/refugee-assistance/policy-manuals/refugee-appendices/raxb.pdf" TargetMode="External"/><Relationship Id="rId7" Type="http://schemas.openxmlformats.org/officeDocument/2006/relationships/hyperlink" Target="https://www.google.com/search?q=ud+department+of+homeland+security+citizenship+and+immigration+services+Durham+office&amp;sca_esv=576780426&amp;rlz=1C1GCEA_enUS888US888&amp;ei=7Y06ZYWrJJPU5NoPtbSTcA&amp;ved=0ahUKEwjF1ZrBi5SCAxUTKlkFHTXaBA4Q4dUDCBA&amp;uact=5&amp;oq=ud+department+of+homeland+security+citizenship+and+immigration+services+Durham+office&amp;gs_lp=Egxnd3Mtd2l6LXNlcnAiVXVkIGRlcGFydG1lbnQgb2YgaG9tZWxhbmQgc2VjdXJpdHkgY2l0aXplbnNoaXAgYW5kIGltbWlncmF0aW9uIHNlcnZpY2VzIER1cmhhbSBvZmZpY2VIjxxQAFjIDHAAeACQAQCYAf8BoAH_AaoBAzItMbgBA8gBAPgBAeIDBBgAIEGIBgE&amp;sclient=gws-wiz-serp"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hyperlink" Target="https://www.google.com/search?q=ud+department+of+homeland+security+citizenship+and+immigration+services+charlotte+office&amp;rlz=1C1GCEA_enUS888US888&amp;oq=ud+department+of+homeland+security+citizenship+and+immigration+services+charlotte+office&amp;gs_lcrp=EgZjaHJvbWUyBggAEEUYOdIBCTM0MTQ4ajFqN6gCALACAA&amp;sourceid=chrome&amp;ie=UTF-8" TargetMode="External"/><Relationship Id="rId5" Type="http://schemas.openxmlformats.org/officeDocument/2006/relationships/hyperlink" Target="https://www.uscis.gov/working-in-US/eb4/SIJ" TargetMode="External"/><Relationship Id="rId4" Type="http://schemas.openxmlformats.org/officeDocument/2006/relationships/hyperlink" Target="https://legalaidnc.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mailto:Carlotta.dixon@dhhs.nc.gov"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treaties.un.org/Pages/ViewDetails.aspx?src=IND&amp;mtdsg_no=III-6&amp;chapter=3"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dhs.gov/immigration-statistics/reporting-terminology-definitions#8"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travel.state.gov/content/dam/travel/CNAtrainingresources/CNA%20Manual%205th%20Edition_September%202018.pdf"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travel.state.gov/content/travel/en/consularnotification/ConsularNotificationandAccess.html"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768596" y="2051009"/>
            <a:ext cx="6274736" cy="2466562"/>
          </a:xfrm>
        </p:spPr>
        <p:txBody>
          <a:bodyPr/>
          <a:lstStyle/>
          <a:p>
            <a:r>
              <a:rPr lang="en-US" sz="1800" b="0" dirty="0"/>
              <a:t>NC Department of Health and Human Services </a:t>
            </a:r>
          </a:p>
          <a:p>
            <a:r>
              <a:rPr lang="en-US" sz="1800" b="0" dirty="0"/>
              <a:t>Division of Social Services</a:t>
            </a:r>
          </a:p>
          <a:p>
            <a:r>
              <a:rPr lang="en-US" sz="1800" b="0" dirty="0"/>
              <a:t>Program Compliance Section</a:t>
            </a:r>
          </a:p>
          <a:p>
            <a:endParaRPr lang="en-US" sz="1800" b="0" dirty="0"/>
          </a:p>
          <a:p>
            <a:r>
              <a:rPr lang="en-US" sz="2000" i="1" dirty="0"/>
              <a:t>Consular Notification &amp; Access Webinar Training</a:t>
            </a:r>
          </a:p>
        </p:txBody>
      </p:sp>
      <p:sp>
        <p:nvSpPr>
          <p:cNvPr id="9" name="Text Placeholder 8"/>
          <p:cNvSpPr>
            <a:spLocks noGrp="1"/>
          </p:cNvSpPr>
          <p:nvPr>
            <p:ph type="body" sz="quarter" idx="11"/>
          </p:nvPr>
        </p:nvSpPr>
        <p:spPr>
          <a:xfrm>
            <a:off x="2768595" y="4315946"/>
            <a:ext cx="5774267" cy="948752"/>
          </a:xfrm>
        </p:spPr>
        <p:txBody>
          <a:bodyPr lIns="91440" tIns="45720" rIns="91440" bIns="45720" anchor="b">
            <a:noAutofit/>
          </a:bodyPr>
          <a:lstStyle/>
          <a:p>
            <a:r>
              <a:rPr lang="en-US" sz="1600" dirty="0"/>
              <a:t>Carlotta Dixon, Section Chief</a:t>
            </a:r>
          </a:p>
        </p:txBody>
      </p:sp>
      <p:sp>
        <p:nvSpPr>
          <p:cNvPr id="10" name="Text Placeholder 9"/>
          <p:cNvSpPr>
            <a:spLocks noGrp="1"/>
          </p:cNvSpPr>
          <p:nvPr>
            <p:ph type="body" sz="quarter" idx="12"/>
          </p:nvPr>
        </p:nvSpPr>
        <p:spPr>
          <a:xfrm>
            <a:off x="2768595" y="5377903"/>
            <a:ext cx="5774267" cy="488226"/>
          </a:xfrm>
        </p:spPr>
        <p:txBody>
          <a:bodyPr lIns="91440" tIns="45720" rIns="91440" bIns="45720" anchor="b">
            <a:normAutofit/>
          </a:bodyPr>
          <a:lstStyle/>
          <a:p>
            <a:r>
              <a:rPr lang="en-US" sz="1400" dirty="0">
                <a:latin typeface="Arial"/>
                <a:cs typeface="Arial"/>
              </a:rPr>
              <a:t>October 26, 2023</a:t>
            </a:r>
          </a:p>
        </p:txBody>
      </p:sp>
    </p:spTree>
    <p:extLst>
      <p:ext uri="{BB962C8B-B14F-4D97-AF65-F5344CB8AC3E}">
        <p14:creationId xmlns:p14="http://schemas.microsoft.com/office/powerpoint/2010/main" val="695022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927E2-10E8-4FDE-AD27-650EFD3C75D1}"/>
              </a:ext>
            </a:extLst>
          </p:cNvPr>
          <p:cNvSpPr>
            <a:spLocks noGrp="1"/>
          </p:cNvSpPr>
          <p:nvPr>
            <p:ph type="title"/>
          </p:nvPr>
        </p:nvSpPr>
        <p:spPr/>
        <p:txBody>
          <a:bodyPr/>
          <a:lstStyle/>
          <a:p>
            <a:r>
              <a:rPr lang="en-US" sz="2800" dirty="0"/>
              <a:t>Agreement with the Mexican Consulate </a:t>
            </a:r>
          </a:p>
        </p:txBody>
      </p:sp>
      <p:sp>
        <p:nvSpPr>
          <p:cNvPr id="3" name="Text Placeholder 2">
            <a:extLst>
              <a:ext uri="{FF2B5EF4-FFF2-40B4-BE49-F238E27FC236}">
                <a16:creationId xmlns:a16="http://schemas.microsoft.com/office/drawing/2014/main" id="{73835CC9-1F08-44AA-8613-D73271F9D71D}"/>
              </a:ext>
            </a:extLst>
          </p:cNvPr>
          <p:cNvSpPr>
            <a:spLocks noGrp="1"/>
          </p:cNvSpPr>
          <p:nvPr>
            <p:ph type="body" sz="quarter" idx="10"/>
          </p:nvPr>
        </p:nvSpPr>
        <p:spPr/>
        <p:txBody>
          <a:bodyPr/>
          <a:lstStyle/>
          <a:p>
            <a:r>
              <a:rPr lang="en-US" dirty="0"/>
              <a:t>The Consular Notification Agreement with the Mexican Consulate is final for 2023 up to three years.</a:t>
            </a:r>
          </a:p>
          <a:p>
            <a:r>
              <a:rPr lang="en-US" dirty="0"/>
              <a:t>This Agreement will be posted on the NC DSS Webpage in place of the old one including the specific Mexican Consulate Notification Form.</a:t>
            </a:r>
          </a:p>
        </p:txBody>
      </p:sp>
      <p:sp>
        <p:nvSpPr>
          <p:cNvPr id="4" name="Text Placeholder 3">
            <a:extLst>
              <a:ext uri="{FF2B5EF4-FFF2-40B4-BE49-F238E27FC236}">
                <a16:creationId xmlns:a16="http://schemas.microsoft.com/office/drawing/2014/main" id="{E2A1E01F-354B-44CF-92DB-97E2B2CAA249}"/>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402348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BD8D1E-7BC0-454F-B08C-73AAA62D0876}"/>
              </a:ext>
            </a:extLst>
          </p:cNvPr>
          <p:cNvPicPr>
            <a:picLocks noChangeAspect="1"/>
          </p:cNvPicPr>
          <p:nvPr/>
        </p:nvPicPr>
        <p:blipFill>
          <a:blip r:embed="rId3"/>
          <a:stretch>
            <a:fillRect/>
          </a:stretch>
        </p:blipFill>
        <p:spPr>
          <a:xfrm>
            <a:off x="2267512" y="754601"/>
            <a:ext cx="4608975" cy="5488507"/>
          </a:xfrm>
          <a:prstGeom prst="rect">
            <a:avLst/>
          </a:prstGeom>
        </p:spPr>
      </p:pic>
      <p:sp>
        <p:nvSpPr>
          <p:cNvPr id="3" name="Text Placeholder 2">
            <a:extLst>
              <a:ext uri="{FF2B5EF4-FFF2-40B4-BE49-F238E27FC236}">
                <a16:creationId xmlns:a16="http://schemas.microsoft.com/office/drawing/2014/main" id="{D10A6AA5-9837-477C-9FCA-F2F08C631810}"/>
              </a:ext>
            </a:extLst>
          </p:cNvPr>
          <p:cNvSpPr>
            <a:spLocks noGrp="1"/>
          </p:cNvSpPr>
          <p:nvPr>
            <p:ph type="body" sz="quarter" idx="10"/>
          </p:nvPr>
        </p:nvSpPr>
        <p:spPr>
          <a:xfrm>
            <a:off x="628650" y="665826"/>
            <a:ext cx="7888288" cy="5577282"/>
          </a:xfrm>
        </p:spPr>
        <p:txBody>
          <a:bodyPr/>
          <a:lstStyle/>
          <a:p>
            <a:pPr marL="0" indent="0">
              <a:buNone/>
            </a:pPr>
            <a:endParaRPr lang="en-US" dirty="0"/>
          </a:p>
        </p:txBody>
      </p:sp>
      <p:sp>
        <p:nvSpPr>
          <p:cNvPr id="4" name="Text Placeholder 3">
            <a:extLst>
              <a:ext uri="{FF2B5EF4-FFF2-40B4-BE49-F238E27FC236}">
                <a16:creationId xmlns:a16="http://schemas.microsoft.com/office/drawing/2014/main" id="{47D243BB-4E74-4A3A-ACA2-F350E050D12B}"/>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319832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948AB-4B6F-4124-9FCB-D281B1196276}"/>
              </a:ext>
            </a:extLst>
          </p:cNvPr>
          <p:cNvSpPr>
            <a:spLocks noGrp="1"/>
          </p:cNvSpPr>
          <p:nvPr>
            <p:ph type="title"/>
          </p:nvPr>
        </p:nvSpPr>
        <p:spPr/>
        <p:txBody>
          <a:bodyPr/>
          <a:lstStyle/>
          <a:p>
            <a:r>
              <a:rPr lang="en-US" sz="2800" dirty="0"/>
              <a:t>Agreement with the Guatemala Consulate</a:t>
            </a:r>
          </a:p>
        </p:txBody>
      </p:sp>
      <p:sp>
        <p:nvSpPr>
          <p:cNvPr id="3" name="Text Placeholder 2">
            <a:extLst>
              <a:ext uri="{FF2B5EF4-FFF2-40B4-BE49-F238E27FC236}">
                <a16:creationId xmlns:a16="http://schemas.microsoft.com/office/drawing/2014/main" id="{5E17358E-7689-477F-B3E1-2C1786B3F862}"/>
              </a:ext>
            </a:extLst>
          </p:cNvPr>
          <p:cNvSpPr>
            <a:spLocks noGrp="1"/>
          </p:cNvSpPr>
          <p:nvPr>
            <p:ph type="body" sz="quarter" idx="10"/>
          </p:nvPr>
        </p:nvSpPr>
        <p:spPr/>
        <p:txBody>
          <a:bodyPr/>
          <a:lstStyle/>
          <a:p>
            <a:r>
              <a:rPr lang="en-US" dirty="0"/>
              <a:t>The Consulate Notification Agreement with the Guatemala Consulate is in draft form and once finalized will be posted on the NC DSS Webpage including the specific Guatemala Consulate Notification Form.</a:t>
            </a:r>
          </a:p>
          <a:p>
            <a:r>
              <a:rPr lang="en-US" dirty="0"/>
              <a:t>However, agencies can use the specific Guatemala Consulate Notification Form now.</a:t>
            </a:r>
          </a:p>
          <a:p>
            <a:pPr marL="0" indent="0">
              <a:buNone/>
            </a:pPr>
            <a:r>
              <a:rPr lang="en-US" dirty="0"/>
              <a:t> </a:t>
            </a:r>
          </a:p>
        </p:txBody>
      </p:sp>
      <p:sp>
        <p:nvSpPr>
          <p:cNvPr id="4" name="Text Placeholder 3">
            <a:extLst>
              <a:ext uri="{FF2B5EF4-FFF2-40B4-BE49-F238E27FC236}">
                <a16:creationId xmlns:a16="http://schemas.microsoft.com/office/drawing/2014/main" id="{F7F417E6-AC63-4C8D-9ACF-72410360B864}"/>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212132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2B90474-DB0C-40C1-BAB9-1A5C750FE830}"/>
              </a:ext>
            </a:extLst>
          </p:cNvPr>
          <p:cNvSpPr>
            <a:spLocks noGrp="1"/>
          </p:cNvSpPr>
          <p:nvPr>
            <p:ph type="body" sz="quarter" idx="10"/>
          </p:nvPr>
        </p:nvSpPr>
        <p:spPr>
          <a:xfrm>
            <a:off x="628650" y="630316"/>
            <a:ext cx="7888288" cy="5612792"/>
          </a:xfrm>
        </p:spPr>
        <p:txBody>
          <a:bodyPr/>
          <a:lstStyle/>
          <a:p>
            <a:pPr marL="0" indent="0">
              <a:buNone/>
            </a:pPr>
            <a:endParaRPr lang="en-US" dirty="0"/>
          </a:p>
        </p:txBody>
      </p:sp>
      <p:sp>
        <p:nvSpPr>
          <p:cNvPr id="4" name="Text Placeholder 3">
            <a:extLst>
              <a:ext uri="{FF2B5EF4-FFF2-40B4-BE49-F238E27FC236}">
                <a16:creationId xmlns:a16="http://schemas.microsoft.com/office/drawing/2014/main" id="{C5F36A74-055A-483F-8D89-6ECC68424FD2}"/>
              </a:ext>
            </a:extLst>
          </p:cNvPr>
          <p:cNvSpPr>
            <a:spLocks noGrp="1"/>
          </p:cNvSpPr>
          <p:nvPr>
            <p:ph type="body" sz="quarter" idx="11"/>
          </p:nvPr>
        </p:nvSpPr>
        <p:spPr/>
        <p:txBody>
          <a:bodyPr/>
          <a:lstStyle/>
          <a:p>
            <a:endParaRPr lang="en-US" dirty="0"/>
          </a:p>
        </p:txBody>
      </p:sp>
      <p:pic>
        <p:nvPicPr>
          <p:cNvPr id="6" name="Picture 5">
            <a:extLst>
              <a:ext uri="{FF2B5EF4-FFF2-40B4-BE49-F238E27FC236}">
                <a16:creationId xmlns:a16="http://schemas.microsoft.com/office/drawing/2014/main" id="{A5DD881E-5D1C-4907-80B5-442F444781F6}"/>
              </a:ext>
            </a:extLst>
          </p:cNvPr>
          <p:cNvPicPr>
            <a:picLocks noChangeAspect="1"/>
          </p:cNvPicPr>
          <p:nvPr/>
        </p:nvPicPr>
        <p:blipFill>
          <a:blip r:embed="rId3"/>
          <a:stretch>
            <a:fillRect/>
          </a:stretch>
        </p:blipFill>
        <p:spPr>
          <a:xfrm>
            <a:off x="2191294" y="630316"/>
            <a:ext cx="4761411" cy="5612792"/>
          </a:xfrm>
          <a:prstGeom prst="rect">
            <a:avLst/>
          </a:prstGeom>
        </p:spPr>
      </p:pic>
    </p:spTree>
    <p:extLst>
      <p:ext uri="{BB962C8B-B14F-4D97-AF65-F5344CB8AC3E}">
        <p14:creationId xmlns:p14="http://schemas.microsoft.com/office/powerpoint/2010/main" val="1461039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A45BA-E5A6-4DA2-959D-C79F38ED9DA0}"/>
              </a:ext>
            </a:extLst>
          </p:cNvPr>
          <p:cNvSpPr>
            <a:spLocks noGrp="1"/>
          </p:cNvSpPr>
          <p:nvPr>
            <p:ph type="title"/>
          </p:nvPr>
        </p:nvSpPr>
        <p:spPr/>
        <p:txBody>
          <a:bodyPr/>
          <a:lstStyle/>
          <a:p>
            <a:r>
              <a:rPr lang="en-US" sz="2800" dirty="0"/>
              <a:t>Agreement with the Honduras Consulate</a:t>
            </a:r>
          </a:p>
        </p:txBody>
      </p:sp>
      <p:sp>
        <p:nvSpPr>
          <p:cNvPr id="3" name="Text Placeholder 2">
            <a:extLst>
              <a:ext uri="{FF2B5EF4-FFF2-40B4-BE49-F238E27FC236}">
                <a16:creationId xmlns:a16="http://schemas.microsoft.com/office/drawing/2014/main" id="{94DA7AC2-BF5B-4A40-A007-60C8B2A03637}"/>
              </a:ext>
            </a:extLst>
          </p:cNvPr>
          <p:cNvSpPr>
            <a:spLocks noGrp="1"/>
          </p:cNvSpPr>
          <p:nvPr>
            <p:ph type="body" sz="quarter" idx="10"/>
          </p:nvPr>
        </p:nvSpPr>
        <p:spPr>
          <a:xfrm>
            <a:off x="628650" y="1172694"/>
            <a:ext cx="7888288" cy="5070413"/>
          </a:xfrm>
        </p:spPr>
        <p:txBody>
          <a:bodyPr/>
          <a:lstStyle/>
          <a:p>
            <a:r>
              <a:rPr lang="en-US" dirty="0"/>
              <a:t>The Consulate Notification Agreement with the </a:t>
            </a:r>
            <a:r>
              <a:rPr lang="en-US" sz="2800" dirty="0"/>
              <a:t>Honduras </a:t>
            </a:r>
            <a:r>
              <a:rPr lang="en-US" dirty="0"/>
              <a:t>Consulate is in draft form and once finalized will be posted on the NC DSS Webpage including the specific </a:t>
            </a:r>
            <a:r>
              <a:rPr lang="en-US" sz="2800" dirty="0"/>
              <a:t>Honduras </a:t>
            </a:r>
            <a:r>
              <a:rPr lang="en-US" dirty="0"/>
              <a:t>Consulate Notification Form.</a:t>
            </a:r>
          </a:p>
          <a:p>
            <a:r>
              <a:rPr lang="en-US" dirty="0"/>
              <a:t>However, agencies can use the specific </a:t>
            </a:r>
            <a:r>
              <a:rPr lang="en-US" sz="2800" dirty="0"/>
              <a:t>Honduras </a:t>
            </a:r>
            <a:r>
              <a:rPr lang="en-US" dirty="0"/>
              <a:t>Consulate Notification Form now.</a:t>
            </a:r>
          </a:p>
          <a:p>
            <a:pPr marL="0" indent="0">
              <a:buNone/>
            </a:pPr>
            <a:endParaRPr lang="en-US" dirty="0"/>
          </a:p>
        </p:txBody>
      </p:sp>
      <p:sp>
        <p:nvSpPr>
          <p:cNvPr id="4" name="Text Placeholder 3">
            <a:extLst>
              <a:ext uri="{FF2B5EF4-FFF2-40B4-BE49-F238E27FC236}">
                <a16:creationId xmlns:a16="http://schemas.microsoft.com/office/drawing/2014/main" id="{80792692-3DD7-49FF-8BC5-72373B0D82F7}"/>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4103303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FDD1AB7-8F98-4172-9CB3-03C02F8CD693}"/>
              </a:ext>
            </a:extLst>
          </p:cNvPr>
          <p:cNvSpPr>
            <a:spLocks noGrp="1"/>
          </p:cNvSpPr>
          <p:nvPr>
            <p:ph type="body" sz="quarter" idx="10"/>
          </p:nvPr>
        </p:nvSpPr>
        <p:spPr>
          <a:xfrm>
            <a:off x="628650" y="692458"/>
            <a:ext cx="7888288" cy="5550649"/>
          </a:xfrm>
        </p:spPr>
        <p:txBody>
          <a:bodyPr/>
          <a:lstStyle/>
          <a:p>
            <a:pPr marL="0" indent="0">
              <a:buNone/>
            </a:pPr>
            <a:endParaRPr lang="en-US" dirty="0"/>
          </a:p>
        </p:txBody>
      </p:sp>
      <p:sp>
        <p:nvSpPr>
          <p:cNvPr id="4" name="Text Placeholder 3">
            <a:extLst>
              <a:ext uri="{FF2B5EF4-FFF2-40B4-BE49-F238E27FC236}">
                <a16:creationId xmlns:a16="http://schemas.microsoft.com/office/drawing/2014/main" id="{76E00EA1-B803-4A33-A7A7-EBE96460414A}"/>
              </a:ext>
            </a:extLst>
          </p:cNvPr>
          <p:cNvSpPr>
            <a:spLocks noGrp="1"/>
          </p:cNvSpPr>
          <p:nvPr>
            <p:ph type="body" sz="quarter" idx="11"/>
          </p:nvPr>
        </p:nvSpPr>
        <p:spPr/>
        <p:txBody>
          <a:bodyPr/>
          <a:lstStyle/>
          <a:p>
            <a:endParaRPr lang="en-US" dirty="0"/>
          </a:p>
        </p:txBody>
      </p:sp>
      <p:pic>
        <p:nvPicPr>
          <p:cNvPr id="6" name="Picture 5">
            <a:extLst>
              <a:ext uri="{FF2B5EF4-FFF2-40B4-BE49-F238E27FC236}">
                <a16:creationId xmlns:a16="http://schemas.microsoft.com/office/drawing/2014/main" id="{B3C1E2A9-57BE-41A1-ACC0-AE18E18B0D08}"/>
              </a:ext>
            </a:extLst>
          </p:cNvPr>
          <p:cNvPicPr>
            <a:picLocks noChangeAspect="1"/>
          </p:cNvPicPr>
          <p:nvPr/>
        </p:nvPicPr>
        <p:blipFill>
          <a:blip r:embed="rId3"/>
          <a:stretch>
            <a:fillRect/>
          </a:stretch>
        </p:blipFill>
        <p:spPr>
          <a:xfrm>
            <a:off x="2189596" y="692459"/>
            <a:ext cx="4764808" cy="5473084"/>
          </a:xfrm>
          <a:prstGeom prst="rect">
            <a:avLst/>
          </a:prstGeom>
        </p:spPr>
      </p:pic>
    </p:spTree>
    <p:extLst>
      <p:ext uri="{BB962C8B-B14F-4D97-AF65-F5344CB8AC3E}">
        <p14:creationId xmlns:p14="http://schemas.microsoft.com/office/powerpoint/2010/main" val="186633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CB459-88B9-4CB3-8633-2DB230181F8E}"/>
              </a:ext>
            </a:extLst>
          </p:cNvPr>
          <p:cNvSpPr>
            <a:spLocks noGrp="1"/>
          </p:cNvSpPr>
          <p:nvPr>
            <p:ph type="title"/>
          </p:nvPr>
        </p:nvSpPr>
        <p:spPr/>
        <p:txBody>
          <a:bodyPr/>
          <a:lstStyle/>
          <a:p>
            <a:r>
              <a:rPr lang="en-US" sz="2000" dirty="0"/>
              <a:t>How NC is encountering UnAccompanied Children/Minors</a:t>
            </a:r>
          </a:p>
        </p:txBody>
      </p:sp>
      <p:sp>
        <p:nvSpPr>
          <p:cNvPr id="3" name="Text Placeholder 2">
            <a:extLst>
              <a:ext uri="{FF2B5EF4-FFF2-40B4-BE49-F238E27FC236}">
                <a16:creationId xmlns:a16="http://schemas.microsoft.com/office/drawing/2014/main" id="{790CDD0D-8225-4A29-AE64-D7EF2F01F765}"/>
              </a:ext>
            </a:extLst>
          </p:cNvPr>
          <p:cNvSpPr>
            <a:spLocks noGrp="1"/>
          </p:cNvSpPr>
          <p:nvPr>
            <p:ph type="body" sz="quarter" idx="10"/>
          </p:nvPr>
        </p:nvSpPr>
        <p:spPr>
          <a:xfrm>
            <a:off x="628650" y="1172694"/>
            <a:ext cx="7888288" cy="5070413"/>
          </a:xfrm>
        </p:spPr>
        <p:txBody>
          <a:bodyPr/>
          <a:lstStyle/>
          <a:p>
            <a:r>
              <a:rPr lang="en-US" dirty="0"/>
              <a:t>Immigrants traveling to NC individually or by groups</a:t>
            </a:r>
          </a:p>
          <a:p>
            <a:r>
              <a:rPr lang="en-US" dirty="0"/>
              <a:t>Migrant Worker and their families</a:t>
            </a:r>
          </a:p>
          <a:p>
            <a:r>
              <a:rPr lang="en-US" dirty="0"/>
              <a:t>Immigrants seeking education</a:t>
            </a:r>
          </a:p>
          <a:p>
            <a:r>
              <a:rPr lang="en-US" dirty="0"/>
              <a:t>Immigrants seeking or recruited to work</a:t>
            </a:r>
          </a:p>
          <a:p>
            <a:r>
              <a:rPr lang="en-US" dirty="0"/>
              <a:t>US HHS ACF Office of Refugee Resettlement (ORR)</a:t>
            </a:r>
          </a:p>
          <a:p>
            <a:r>
              <a:rPr lang="en-US" dirty="0"/>
              <a:t>US HHS ACF Office of Trafficking In-Persons (OTIP)</a:t>
            </a:r>
          </a:p>
        </p:txBody>
      </p:sp>
      <p:sp>
        <p:nvSpPr>
          <p:cNvPr id="4" name="Text Placeholder 3">
            <a:extLst>
              <a:ext uri="{FF2B5EF4-FFF2-40B4-BE49-F238E27FC236}">
                <a16:creationId xmlns:a16="http://schemas.microsoft.com/office/drawing/2014/main" id="{6CB0F3C3-9097-439A-B9BD-756F0DD21690}"/>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213303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E7CF5-AB00-43BE-807B-9F209C7F431A}"/>
              </a:ext>
            </a:extLst>
          </p:cNvPr>
          <p:cNvSpPr>
            <a:spLocks noGrp="1"/>
          </p:cNvSpPr>
          <p:nvPr>
            <p:ph type="title"/>
          </p:nvPr>
        </p:nvSpPr>
        <p:spPr/>
        <p:txBody>
          <a:bodyPr/>
          <a:lstStyle/>
          <a:p>
            <a:r>
              <a:rPr lang="en-US" sz="2000" b="1" i="0" dirty="0">
                <a:solidFill>
                  <a:srgbClr val="000000"/>
                </a:solidFill>
                <a:effectLst/>
                <a:latin typeface="+mn-lt"/>
              </a:rPr>
              <a:t>ORR Unaccompanied Children Program Policy Guide</a:t>
            </a:r>
            <a:br>
              <a:rPr lang="en-US" b="1" i="0" dirty="0">
                <a:solidFill>
                  <a:srgbClr val="000000"/>
                </a:solidFill>
                <a:effectLst/>
                <a:latin typeface="Merriweather" panose="00000500000000000000" pitchFamily="2" charset="0"/>
              </a:rPr>
            </a:br>
            <a:endParaRPr lang="en-US" dirty="0"/>
          </a:p>
        </p:txBody>
      </p:sp>
      <p:sp>
        <p:nvSpPr>
          <p:cNvPr id="3" name="Text Placeholder 2">
            <a:extLst>
              <a:ext uri="{FF2B5EF4-FFF2-40B4-BE49-F238E27FC236}">
                <a16:creationId xmlns:a16="http://schemas.microsoft.com/office/drawing/2014/main" id="{88DBEAF5-0EA4-4408-9AB8-19936C1BB069}"/>
              </a:ext>
            </a:extLst>
          </p:cNvPr>
          <p:cNvSpPr>
            <a:spLocks noGrp="1"/>
          </p:cNvSpPr>
          <p:nvPr>
            <p:ph type="body" sz="quarter" idx="10"/>
          </p:nvPr>
        </p:nvSpPr>
        <p:spPr>
          <a:xfrm>
            <a:off x="628650" y="1091954"/>
            <a:ext cx="7888288" cy="5151154"/>
          </a:xfrm>
        </p:spPr>
        <p:txBody>
          <a:bodyPr/>
          <a:lstStyle/>
          <a:p>
            <a:r>
              <a:rPr lang="en-US" sz="1800" b="0" i="0" u="none" strike="noStrike" baseline="0" dirty="0">
                <a:solidFill>
                  <a:srgbClr val="000000"/>
                </a:solidFill>
                <a:latin typeface="Arial" panose="020B0604020202020204" pitchFamily="34" charset="0"/>
              </a:rPr>
              <a:t>ORR’s UC Policy Guide covers notification, access, visitation and documentation of contact with consulates. </a:t>
            </a:r>
          </a:p>
          <a:p>
            <a:r>
              <a:rPr lang="en-US" sz="1800" b="0" i="0" u="none" strike="noStrike" baseline="0" dirty="0">
                <a:solidFill>
                  <a:srgbClr val="000000"/>
                </a:solidFill>
                <a:latin typeface="Arial" panose="020B0604020202020204" pitchFamily="34" charset="0"/>
              </a:rPr>
              <a:t>ORR UC Policy Guide 5.4.7 also</a:t>
            </a:r>
            <a:r>
              <a:rPr lang="en-US" sz="1800" b="0" dirty="0">
                <a:solidFill>
                  <a:srgbClr val="000000"/>
                </a:solidFill>
              </a:rPr>
              <a:t> </a:t>
            </a:r>
            <a:r>
              <a:rPr lang="en-US" sz="1800" b="0" i="0" u="none" strike="noStrike" baseline="0" dirty="0">
                <a:latin typeface="Arial" panose="020B0604020202020204" pitchFamily="34" charset="0"/>
              </a:rPr>
              <a:t>highlights the areas in which ORR and consulates partner to improve program procedures and the treatment of children.</a:t>
            </a:r>
            <a:endParaRPr lang="en-US" dirty="0"/>
          </a:p>
          <a:p>
            <a:pPr marL="0" indent="0">
              <a:buNone/>
            </a:pPr>
            <a:r>
              <a:rPr lang="en-US" dirty="0">
                <a:hlinkClick r:id="rId3"/>
              </a:rPr>
              <a:t>https://www.acf.hhs.gov/orr/policy-guidance/unaccompanied-children-program-policy-guide</a:t>
            </a:r>
            <a:endParaRPr lang="en-US" dirty="0"/>
          </a:p>
          <a:p>
            <a:pPr marL="0" indent="0">
              <a:buNone/>
            </a:pPr>
            <a:endParaRPr lang="en-US" dirty="0"/>
          </a:p>
        </p:txBody>
      </p:sp>
      <p:sp>
        <p:nvSpPr>
          <p:cNvPr id="4" name="Text Placeholder 3">
            <a:extLst>
              <a:ext uri="{FF2B5EF4-FFF2-40B4-BE49-F238E27FC236}">
                <a16:creationId xmlns:a16="http://schemas.microsoft.com/office/drawing/2014/main" id="{1AFA5EF3-0F2A-4585-A7C8-DA0AC0A1EA94}"/>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058967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2DAE6-6B68-4164-A4FB-126B866B795E}"/>
              </a:ext>
            </a:extLst>
          </p:cNvPr>
          <p:cNvSpPr>
            <a:spLocks noGrp="1"/>
          </p:cNvSpPr>
          <p:nvPr>
            <p:ph type="title"/>
          </p:nvPr>
        </p:nvSpPr>
        <p:spPr/>
        <p:txBody>
          <a:bodyPr/>
          <a:lstStyle/>
          <a:p>
            <a:r>
              <a:rPr lang="en-US" sz="1800" b="1" i="0" dirty="0">
                <a:solidFill>
                  <a:srgbClr val="000000"/>
                </a:solidFill>
                <a:effectLst/>
                <a:latin typeface="+mn-lt"/>
              </a:rPr>
              <a:t>8.4B  Title IV-E, General Title IV-E Requirements, Aliens/Immigrants</a:t>
            </a:r>
            <a:endParaRPr lang="en-US" sz="1800" dirty="0">
              <a:latin typeface="+mn-lt"/>
            </a:endParaRPr>
          </a:p>
        </p:txBody>
      </p:sp>
      <p:sp>
        <p:nvSpPr>
          <p:cNvPr id="3" name="Text Placeholder 2">
            <a:extLst>
              <a:ext uri="{FF2B5EF4-FFF2-40B4-BE49-F238E27FC236}">
                <a16:creationId xmlns:a16="http://schemas.microsoft.com/office/drawing/2014/main" id="{B48E1AA5-496E-4BE5-81AF-608A6BC2157A}"/>
              </a:ext>
            </a:extLst>
          </p:cNvPr>
          <p:cNvSpPr>
            <a:spLocks noGrp="1"/>
          </p:cNvSpPr>
          <p:nvPr>
            <p:ph type="body" sz="quarter" idx="10"/>
          </p:nvPr>
        </p:nvSpPr>
        <p:spPr/>
        <p:txBody>
          <a:bodyPr/>
          <a:lstStyle/>
          <a:p>
            <a:pPr marL="0" indent="0" algn="l">
              <a:buNone/>
            </a:pPr>
            <a:r>
              <a:rPr lang="en-US" sz="1050" dirty="0">
                <a:latin typeface="+mn-lt"/>
              </a:rPr>
              <a:t>In accordance with US HHS ACF Children’s Bureau, </a:t>
            </a:r>
            <a:r>
              <a:rPr lang="en-US" sz="1050" b="0" i="0" dirty="0">
                <a:solidFill>
                  <a:srgbClr val="000000"/>
                </a:solidFill>
                <a:effectLst/>
                <a:latin typeface="+mn-lt"/>
              </a:rPr>
              <a:t>In order to be eligible for foster care payments under Title IV-E any child must meet the requirements of section 406(a) or of section 407 of the Social Security Act (the Act) (as such sections were in effect on July 16, 1996) except for his removal from the home of a relative (specified in section 406(a)), in addition to meeting the other requirements found in section 472(a) of the Act. If a Title IV-E agency is able to document that the child meets the requirements found in the Act, the unaccompanied minor refugee child is eligible for Title IV-E payment, provided he/she is a qualified alien.</a:t>
            </a:r>
          </a:p>
          <a:p>
            <a:pPr marL="0" indent="0" algn="l">
              <a:buNone/>
            </a:pPr>
            <a:r>
              <a:rPr lang="en-US" sz="1050" b="0" i="0" dirty="0">
                <a:solidFill>
                  <a:srgbClr val="000000"/>
                </a:solidFill>
                <a:effectLst/>
                <a:latin typeface="+mn-lt"/>
              </a:rPr>
              <a:t>One of the major problems, however, is that because the child is unaccompanied, documentation is not ordinarily available to substantiate the child's age, financial need, and deprivation of parental support or care by reason of death of a parent, continued absence of the parent from the home, or physical or mental incapacity of a parent (45 CFR 233.90(c)).</a:t>
            </a:r>
          </a:p>
          <a:p>
            <a:pPr marL="0" indent="0" algn="l">
              <a:buNone/>
            </a:pPr>
            <a:r>
              <a:rPr lang="en-US" sz="1050" b="0" i="0" dirty="0">
                <a:solidFill>
                  <a:srgbClr val="000000"/>
                </a:solidFill>
                <a:effectLst/>
                <a:latin typeface="+mn-lt"/>
              </a:rPr>
              <a:t>In addition, the child must meet the requirements of section 472 (a) of the Act. These requirements include, for example, the existence of a voluntary placement agreement entered into by the child's parent or legal guardian or a judicial determination that continuation of the child in his home would be contrary to his welfare. Another requirement is that the child either received aid under section 402 of the Act (as in effect on July 16, 1996) in the month in which the agreement or judicial determination was made or would have received aid in or for that month if an application had been made and the child had been living with a specified relative within six months prior to the month in which the agreement was made or the judicial proceeding was initiated.</a:t>
            </a:r>
          </a:p>
          <a:p>
            <a:pPr marL="0" indent="0" algn="l">
              <a:buNone/>
            </a:pPr>
            <a:r>
              <a:rPr lang="en-US" sz="1050" b="0" i="0" dirty="0">
                <a:solidFill>
                  <a:srgbClr val="000000"/>
                </a:solidFill>
                <a:effectLst/>
                <a:latin typeface="+mn-lt"/>
              </a:rPr>
              <a:t>Therefore, although the unaccompanied minor refugee child may clearly be in need of foster care upon his arrival in this country, he must also meet the eligibility requirements of Title IV-E (section 472(a)) if Federal financial participation is claimed by the Title IV-E agency. If it can be documented that he meets the requirements, then he would be eligible for Title IV-E payments.</a:t>
            </a:r>
          </a:p>
          <a:p>
            <a:pPr marL="0" indent="0" algn="l">
              <a:buNone/>
            </a:pPr>
            <a:r>
              <a:rPr lang="en-US" sz="1050" b="0" i="0" dirty="0">
                <a:solidFill>
                  <a:srgbClr val="000000"/>
                </a:solidFill>
                <a:effectLst/>
                <a:latin typeface="+mn-lt"/>
              </a:rPr>
              <a:t>The circumstances of a refugee child who comes into the country with his family are different from the unaccompanied child in that the first child is "living with" his family. Assuming the degree of kinship is that cited in section 406(a) of the Act, this accompanied child could later become eligible for Title IV-E foster care payments, if all criteria in section 472(a) are met and the documentation of age, need and deprivation can be reviewed in relation to the home (in the U.S.) from which he is removed.</a:t>
            </a:r>
          </a:p>
          <a:p>
            <a:pPr marL="0" indent="0">
              <a:buNone/>
            </a:pPr>
            <a:r>
              <a:rPr lang="en-US" sz="1050" dirty="0">
                <a:hlinkClick r:id="rId3"/>
              </a:rPr>
              <a:t>https://www.acf.hhs.gov/cwpm/public_html/programs/cb/laws_policies/laws/cwpm/policy_dsp.jsp?citID=45#:~:text=Yes.,payments%20and%20independent%20living%20services</a:t>
            </a:r>
            <a:endParaRPr lang="en-US" sz="1050" dirty="0"/>
          </a:p>
          <a:p>
            <a:pPr marL="0" indent="0">
              <a:buNone/>
            </a:pPr>
            <a:br>
              <a:rPr lang="en-US" dirty="0"/>
            </a:br>
            <a:endParaRPr lang="en-US" dirty="0"/>
          </a:p>
        </p:txBody>
      </p:sp>
      <p:sp>
        <p:nvSpPr>
          <p:cNvPr id="4" name="Text Placeholder 3">
            <a:extLst>
              <a:ext uri="{FF2B5EF4-FFF2-40B4-BE49-F238E27FC236}">
                <a16:creationId xmlns:a16="http://schemas.microsoft.com/office/drawing/2014/main" id="{FBD4967B-9418-4A2B-8648-9834AABE45AD}"/>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042925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54F04-DE3A-4843-A97B-2C4FB8109515}"/>
              </a:ext>
            </a:extLst>
          </p:cNvPr>
          <p:cNvSpPr>
            <a:spLocks noGrp="1"/>
          </p:cNvSpPr>
          <p:nvPr>
            <p:ph type="title"/>
          </p:nvPr>
        </p:nvSpPr>
        <p:spPr/>
        <p:txBody>
          <a:bodyPr/>
          <a:lstStyle/>
          <a:p>
            <a:r>
              <a:rPr lang="en-US" dirty="0"/>
              <a:t>Resources/Technical Assistance</a:t>
            </a:r>
          </a:p>
        </p:txBody>
      </p:sp>
      <p:sp>
        <p:nvSpPr>
          <p:cNvPr id="3" name="Text Placeholder 2">
            <a:extLst>
              <a:ext uri="{FF2B5EF4-FFF2-40B4-BE49-F238E27FC236}">
                <a16:creationId xmlns:a16="http://schemas.microsoft.com/office/drawing/2014/main" id="{1C3973E9-D455-4E77-AA0D-E37D0424F4C7}"/>
              </a:ext>
            </a:extLst>
          </p:cNvPr>
          <p:cNvSpPr>
            <a:spLocks noGrp="1"/>
          </p:cNvSpPr>
          <p:nvPr>
            <p:ph type="body" sz="quarter" idx="10"/>
          </p:nvPr>
        </p:nvSpPr>
        <p:spPr/>
        <p:txBody>
          <a:bodyPr/>
          <a:lstStyle/>
          <a:p>
            <a:r>
              <a:rPr lang="en-US" sz="1400" dirty="0">
                <a:latin typeface="+mn-lt"/>
              </a:rPr>
              <a:t>Consult with your Child Welfare Regional Representatives</a:t>
            </a:r>
          </a:p>
          <a:p>
            <a:r>
              <a:rPr lang="en-US" sz="1400" dirty="0">
                <a:latin typeface="+mn-lt"/>
              </a:rPr>
              <a:t>Community Refugee Agencies</a:t>
            </a:r>
          </a:p>
          <a:p>
            <a:pPr marL="0" indent="0">
              <a:buNone/>
            </a:pPr>
            <a:r>
              <a:rPr lang="en-US" sz="1400" b="0" i="0" u="sng" dirty="0">
                <a:solidFill>
                  <a:srgbClr val="1E79C8"/>
                </a:solidFill>
                <a:effectLst/>
                <a:latin typeface="+mn-lt"/>
                <a:hlinkClick r:id="rId3"/>
              </a:rPr>
              <a:t>Private-non-profit service provider agencies</a:t>
            </a:r>
            <a:endParaRPr lang="en-US" sz="1400" b="0" u="sng" dirty="0">
              <a:solidFill>
                <a:srgbClr val="1E79C8"/>
              </a:solidFill>
              <a:latin typeface="+mn-lt"/>
            </a:endParaRPr>
          </a:p>
          <a:p>
            <a:r>
              <a:rPr lang="en-US" sz="1400" b="0" dirty="0">
                <a:latin typeface="+mn-lt"/>
              </a:rPr>
              <a:t>Immigration Attorney-Legal Aid </a:t>
            </a:r>
            <a:r>
              <a:rPr lang="en-US" sz="1400" b="0" dirty="0">
                <a:latin typeface="+mn-lt"/>
                <a:hlinkClick r:id="rId4"/>
              </a:rPr>
              <a:t>https://legalaidnc.org/</a:t>
            </a:r>
            <a:endParaRPr lang="en-US" sz="1400" b="0" dirty="0">
              <a:latin typeface="+mn-lt"/>
            </a:endParaRPr>
          </a:p>
          <a:p>
            <a:pPr algn="l"/>
            <a:r>
              <a:rPr lang="en-US" sz="1400" b="0" i="0" dirty="0">
                <a:solidFill>
                  <a:srgbClr val="444444"/>
                </a:solidFill>
                <a:effectLst/>
                <a:latin typeface="+mn-lt"/>
              </a:rPr>
              <a:t>Special Immigrant Juveniles Status- </a:t>
            </a:r>
            <a:r>
              <a:rPr lang="en-US" sz="1400" b="0" i="0" dirty="0">
                <a:solidFill>
                  <a:srgbClr val="444444"/>
                </a:solidFill>
                <a:effectLst/>
                <a:latin typeface="+mn-lt"/>
                <a:hlinkClick r:id="rId5"/>
              </a:rPr>
              <a:t>https://www.uscis.gov/working-in-US/eb4/SIJ</a:t>
            </a:r>
            <a:endParaRPr lang="en-US" sz="1400" b="0" i="0" dirty="0">
              <a:solidFill>
                <a:srgbClr val="444444"/>
              </a:solidFill>
              <a:effectLst/>
              <a:latin typeface="+mn-lt"/>
            </a:endParaRPr>
          </a:p>
          <a:p>
            <a:pPr algn="l"/>
            <a:r>
              <a:rPr lang="en-US" sz="1400" b="0" dirty="0">
                <a:solidFill>
                  <a:srgbClr val="444444"/>
                </a:solidFill>
                <a:latin typeface="+mn-lt"/>
              </a:rPr>
              <a:t>US Department of Homeland Security, Citizenship and Immigration Services</a:t>
            </a:r>
          </a:p>
          <a:p>
            <a:pPr marL="0" indent="0" algn="l">
              <a:buNone/>
            </a:pPr>
            <a:r>
              <a:rPr lang="en-US" sz="1400" b="0" dirty="0">
                <a:solidFill>
                  <a:srgbClr val="444444"/>
                </a:solidFill>
                <a:latin typeface="+mn-lt"/>
              </a:rPr>
              <a:t>	</a:t>
            </a:r>
            <a:r>
              <a:rPr lang="en-US" sz="1400" b="0" dirty="0">
                <a:latin typeface="+mn-lt"/>
              </a:rPr>
              <a:t>Charlotte Office-</a:t>
            </a:r>
            <a:r>
              <a:rPr lang="en-US" sz="1400" b="0" i="0" dirty="0">
                <a:effectLst/>
                <a:latin typeface="+mn-lt"/>
              </a:rPr>
              <a:t>201 Regency Executive Park Dr, Charlotte, NC 28217, </a:t>
            </a:r>
            <a:r>
              <a:rPr lang="en-US" sz="1400" b="0" i="0" u="sng" dirty="0">
                <a:solidFill>
                  <a:srgbClr val="00B0F0"/>
                </a:solidFill>
                <a:effectLst/>
                <a:latin typeface="+mn-lt"/>
                <a:hlinkClick r:id="rId6">
                  <a:extLst>
                    <a:ext uri="{A12FA001-AC4F-418D-AE19-62706E023703}">
                      <ahyp:hlinkClr xmlns:ahyp="http://schemas.microsoft.com/office/drawing/2018/hyperlinkcolor" val="tx"/>
                    </a:ext>
                  </a:extLst>
                </a:hlinkClick>
              </a:rPr>
              <a:t>(800) 375-5283</a:t>
            </a:r>
            <a:endParaRPr lang="en-US" sz="1400" b="0" dirty="0">
              <a:solidFill>
                <a:srgbClr val="00B0F0"/>
              </a:solidFill>
              <a:latin typeface="+mn-lt"/>
            </a:endParaRPr>
          </a:p>
          <a:p>
            <a:pPr marL="0" indent="0" algn="l">
              <a:buNone/>
            </a:pPr>
            <a:r>
              <a:rPr lang="en-US" sz="1400" b="1" i="1" dirty="0">
                <a:effectLst/>
                <a:latin typeface="+mn-lt"/>
                <a:ea typeface="Calibri" panose="020F0502020204030204" pitchFamily="34" charset="0"/>
              </a:rPr>
              <a:t>	</a:t>
            </a:r>
            <a:r>
              <a:rPr lang="en-US" sz="1400" b="0" dirty="0">
                <a:effectLst/>
                <a:latin typeface="+mn-lt"/>
                <a:ea typeface="Calibri" panose="020F0502020204030204" pitchFamily="34" charset="0"/>
              </a:rPr>
              <a:t>Durham Office- </a:t>
            </a:r>
            <a:r>
              <a:rPr lang="en-US" sz="1400" b="1" i="0" dirty="0">
                <a:effectLst/>
                <a:latin typeface="+mn-lt"/>
              </a:rPr>
              <a:t> </a:t>
            </a:r>
            <a:r>
              <a:rPr lang="en-US" sz="1400" b="0" i="0" dirty="0">
                <a:effectLst/>
                <a:latin typeface="+mn-lt"/>
              </a:rPr>
              <a:t>301 Roycroft Dr, Durham, NC 27703, </a:t>
            </a:r>
            <a:r>
              <a:rPr lang="en-US" sz="1400" b="1" i="0" dirty="0">
                <a:solidFill>
                  <a:srgbClr val="00B0F0"/>
                </a:solidFill>
                <a:effectLst/>
                <a:latin typeface="+mn-lt"/>
              </a:rPr>
              <a:t> </a:t>
            </a:r>
            <a:r>
              <a:rPr lang="en-US" sz="1400" b="0" i="0" u="sng" dirty="0">
                <a:solidFill>
                  <a:srgbClr val="00B0F0"/>
                </a:solidFill>
                <a:effectLst/>
                <a:latin typeface="+mn-lt"/>
                <a:hlinkClick r:id="rId7">
                  <a:extLst>
                    <a:ext uri="{A12FA001-AC4F-418D-AE19-62706E023703}">
                      <ahyp:hlinkClr xmlns:ahyp="http://schemas.microsoft.com/office/drawing/2018/hyperlinkcolor" val="tx"/>
                    </a:ext>
                  </a:extLst>
                </a:hlinkClick>
              </a:rPr>
              <a:t>(919) 998-5800</a:t>
            </a:r>
            <a:endParaRPr lang="en-US" sz="1400" b="1" i="1" dirty="0">
              <a:solidFill>
                <a:srgbClr val="00B0F0"/>
              </a:solidFill>
              <a:effectLst/>
              <a:latin typeface="+mn-lt"/>
              <a:ea typeface="Calibri" panose="020F0502020204030204" pitchFamily="34" charset="0"/>
            </a:endParaRPr>
          </a:p>
          <a:p>
            <a:r>
              <a:rPr lang="en-US" sz="1400" b="0" dirty="0">
                <a:latin typeface="+mn-lt"/>
              </a:rPr>
              <a:t>US Department of Justice, Charlotte Immigration Court</a:t>
            </a:r>
          </a:p>
          <a:p>
            <a:pPr marL="0" indent="0">
              <a:buNone/>
            </a:pPr>
            <a:r>
              <a:rPr lang="en-US" sz="1400" dirty="0">
                <a:latin typeface="+mn-lt"/>
              </a:rPr>
              <a:t>	</a:t>
            </a:r>
            <a:r>
              <a:rPr lang="en-US" sz="1400" dirty="0">
                <a:latin typeface="+mn-lt"/>
                <a:hlinkClick r:id="rId8"/>
              </a:rPr>
              <a:t>https://www.justice.gov/eoir/charlotte-immigration-court</a:t>
            </a:r>
            <a:endParaRPr lang="en-US" sz="1400" dirty="0">
              <a:latin typeface="+mn-lt"/>
            </a:endParaRPr>
          </a:p>
          <a:p>
            <a:pPr marL="0" indent="0">
              <a:buNone/>
            </a:pPr>
            <a:r>
              <a:rPr lang="en-US" sz="1400" b="0" i="0" dirty="0">
                <a:solidFill>
                  <a:srgbClr val="444444"/>
                </a:solidFill>
                <a:effectLst/>
                <a:latin typeface="+mn-lt"/>
              </a:rPr>
              <a:t>	</a:t>
            </a:r>
            <a:r>
              <a:rPr lang="en-US" sz="1100" b="0" i="0" dirty="0">
                <a:solidFill>
                  <a:srgbClr val="444444"/>
                </a:solidFill>
                <a:effectLst/>
              </a:rPr>
              <a:t>Charlotte Immigration Court</a:t>
            </a:r>
            <a:br>
              <a:rPr lang="en-US" sz="1100" dirty="0"/>
            </a:br>
            <a:r>
              <a:rPr lang="en-US" sz="1100" dirty="0"/>
              <a:t>	</a:t>
            </a:r>
            <a:r>
              <a:rPr lang="en-US" sz="1100" b="0" i="0" dirty="0">
                <a:solidFill>
                  <a:srgbClr val="444444"/>
                </a:solidFill>
                <a:effectLst/>
              </a:rPr>
              <a:t>5701 Executive Center Drive, Suite 400</a:t>
            </a:r>
            <a:br>
              <a:rPr lang="en-US" sz="1100" dirty="0"/>
            </a:br>
            <a:r>
              <a:rPr lang="en-US" sz="1100" dirty="0"/>
              <a:t>	</a:t>
            </a:r>
            <a:r>
              <a:rPr lang="en-US" sz="1100" b="0" i="0" dirty="0">
                <a:solidFill>
                  <a:srgbClr val="444444"/>
                </a:solidFill>
                <a:effectLst/>
              </a:rPr>
              <a:t>Charlotte, NC 28212</a:t>
            </a:r>
          </a:p>
          <a:p>
            <a:pPr marL="0" indent="0">
              <a:buNone/>
            </a:pPr>
            <a:r>
              <a:rPr lang="en-US" sz="1100" b="0" i="0" dirty="0">
                <a:solidFill>
                  <a:srgbClr val="444444"/>
                </a:solidFill>
                <a:effectLst/>
              </a:rPr>
              <a:t>	704-817-6140</a:t>
            </a:r>
            <a:endParaRPr lang="en-US" sz="1100" dirty="0"/>
          </a:p>
          <a:p>
            <a:pPr marL="0" indent="0">
              <a:buNone/>
            </a:pPr>
            <a:endParaRPr lang="en-US" sz="1200" dirty="0"/>
          </a:p>
        </p:txBody>
      </p:sp>
      <p:sp>
        <p:nvSpPr>
          <p:cNvPr id="4" name="Text Placeholder 3">
            <a:extLst>
              <a:ext uri="{FF2B5EF4-FFF2-40B4-BE49-F238E27FC236}">
                <a16:creationId xmlns:a16="http://schemas.microsoft.com/office/drawing/2014/main" id="{9AFFD85C-253A-4364-8633-E6FD81788E52}"/>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935794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7FEE4C7-52F7-5DC8-B92A-85080F1F671F}"/>
              </a:ext>
            </a:extLst>
          </p:cNvPr>
          <p:cNvSpPr>
            <a:spLocks noGrp="1"/>
          </p:cNvSpPr>
          <p:nvPr>
            <p:ph type="title"/>
          </p:nvPr>
        </p:nvSpPr>
        <p:spPr/>
        <p:txBody>
          <a:bodyPr/>
          <a:lstStyle/>
          <a:p>
            <a:r>
              <a:rPr lang="en-US" dirty="0"/>
              <a:t>Agenda</a:t>
            </a:r>
          </a:p>
        </p:txBody>
      </p:sp>
      <p:sp>
        <p:nvSpPr>
          <p:cNvPr id="6" name="Text Placeholder 5">
            <a:extLst>
              <a:ext uri="{FF2B5EF4-FFF2-40B4-BE49-F238E27FC236}">
                <a16:creationId xmlns:a16="http://schemas.microsoft.com/office/drawing/2014/main" id="{9E1832E9-6497-7ABA-50B6-B9DB685A6B1A}"/>
              </a:ext>
            </a:extLst>
          </p:cNvPr>
          <p:cNvSpPr>
            <a:spLocks noGrp="1"/>
          </p:cNvSpPr>
          <p:nvPr>
            <p:ph type="body" sz="quarter" idx="10"/>
          </p:nvPr>
        </p:nvSpPr>
        <p:spPr/>
        <p:txBody>
          <a:bodyPr lIns="91440" tIns="45720" rIns="91440" bIns="45720" anchor="t">
            <a:noAutofit/>
          </a:bodyPr>
          <a:lstStyle/>
          <a:p>
            <a:pPr marL="690563" lvl="1" indent="-342900">
              <a:spcAft>
                <a:spcPts val="900"/>
              </a:spcAft>
              <a:buFont typeface="Wingdings" panose="05000000000000000000" pitchFamily="2" charset="2"/>
              <a:buChar char="Ø"/>
            </a:pPr>
            <a:r>
              <a:rPr lang="en-US" sz="1400" dirty="0">
                <a:latin typeface="+mn-lt"/>
              </a:rPr>
              <a:t>Purpose of Consular Notification</a:t>
            </a:r>
          </a:p>
          <a:p>
            <a:pPr marL="690563" lvl="1" indent="-342900">
              <a:spcAft>
                <a:spcPts val="900"/>
              </a:spcAft>
              <a:buFont typeface="Arial" panose="020B0604020202020204" pitchFamily="34" charset="0"/>
              <a:buChar char="•"/>
            </a:pPr>
            <a:r>
              <a:rPr lang="en-US" sz="1400" dirty="0">
                <a:latin typeface="+mn-lt"/>
              </a:rPr>
              <a:t>	When County DSS takes custody of an Immigrant Child, whether authorized or not authorized in the U.S.</a:t>
            </a:r>
          </a:p>
          <a:p>
            <a:pPr marL="690563" lvl="1" indent="-342900">
              <a:spcAft>
                <a:spcPts val="900"/>
              </a:spcAft>
              <a:buFont typeface="Arial" panose="020B0604020202020204" pitchFamily="34" charset="0"/>
              <a:buChar char="•"/>
            </a:pPr>
            <a:r>
              <a:rPr lang="en-US" sz="1400" dirty="0">
                <a:latin typeface="+mn-lt"/>
              </a:rPr>
              <a:t>	Law</a:t>
            </a:r>
          </a:p>
          <a:p>
            <a:pPr marL="633413" lvl="1" indent="-285750">
              <a:spcAft>
                <a:spcPts val="900"/>
              </a:spcAft>
              <a:buFont typeface="Arial" panose="020B0604020202020204" pitchFamily="34" charset="0"/>
              <a:buChar char="•"/>
            </a:pPr>
            <a:r>
              <a:rPr lang="en-US" sz="1400" dirty="0">
                <a:latin typeface="+mn-lt"/>
              </a:rPr>
              <a:t>		Definitions</a:t>
            </a:r>
            <a:endParaRPr lang="en-US" sz="350" dirty="0">
              <a:latin typeface="+mn-lt"/>
            </a:endParaRPr>
          </a:p>
          <a:p>
            <a:pPr marL="690563" lvl="1" indent="-342900">
              <a:spcAft>
                <a:spcPts val="900"/>
              </a:spcAft>
              <a:buFont typeface="Wingdings" panose="05000000000000000000" pitchFamily="2" charset="2"/>
              <a:buChar char="Ø"/>
            </a:pPr>
            <a:r>
              <a:rPr lang="en-US" sz="1400" dirty="0">
                <a:latin typeface="+mn-lt"/>
              </a:rPr>
              <a:t>Consular Notification General Form and Consular Notification Procedures</a:t>
            </a:r>
          </a:p>
          <a:p>
            <a:pPr marL="690563" lvl="1" indent="-342900">
              <a:spcAft>
                <a:spcPts val="900"/>
              </a:spcAft>
              <a:buFont typeface="Arial" panose="020B0604020202020204" pitchFamily="34" charset="0"/>
              <a:buChar char="•"/>
            </a:pPr>
            <a:r>
              <a:rPr lang="en-US" sz="1400" dirty="0">
                <a:latin typeface="+mn-lt"/>
              </a:rPr>
              <a:t>	Contacts</a:t>
            </a:r>
          </a:p>
          <a:p>
            <a:pPr marL="690563" lvl="1" indent="-342900">
              <a:spcAft>
                <a:spcPts val="900"/>
              </a:spcAft>
              <a:buFont typeface="Wingdings" panose="05000000000000000000" pitchFamily="2" charset="2"/>
              <a:buChar char="Ø"/>
            </a:pPr>
            <a:r>
              <a:rPr lang="en-US" sz="1400" dirty="0">
                <a:latin typeface="+mn-lt"/>
              </a:rPr>
              <a:t>MOU/MOA Agreements With Consulates</a:t>
            </a:r>
          </a:p>
          <a:p>
            <a:pPr marL="690563" lvl="1" indent="-342900">
              <a:spcAft>
                <a:spcPts val="900"/>
              </a:spcAft>
              <a:buFont typeface="Wingdings" panose="05000000000000000000" pitchFamily="2" charset="2"/>
              <a:buChar char="Ø"/>
            </a:pPr>
            <a:r>
              <a:rPr lang="en-US" sz="1400" dirty="0">
                <a:latin typeface="+mn-lt"/>
              </a:rPr>
              <a:t>How NC encounters UnAccompanied Children/Minors</a:t>
            </a:r>
          </a:p>
          <a:p>
            <a:pPr marL="633413" lvl="1" indent="-285750">
              <a:spcAft>
                <a:spcPts val="900"/>
              </a:spcAft>
              <a:buFont typeface="Arial" panose="020B0604020202020204" pitchFamily="34" charset="0"/>
              <a:buChar char="•"/>
            </a:pPr>
            <a:r>
              <a:rPr lang="en-US" sz="1400" dirty="0">
                <a:latin typeface="+mn-lt"/>
              </a:rPr>
              <a:t>		</a:t>
            </a:r>
            <a:r>
              <a:rPr lang="en-US" sz="1400" b="1" i="0" dirty="0">
                <a:solidFill>
                  <a:srgbClr val="000000"/>
                </a:solidFill>
                <a:effectLst/>
                <a:latin typeface="+mn-lt"/>
              </a:rPr>
              <a:t>8.4B  Title IV-E, General Title IV-E Requirements, Aliens/Immigrants</a:t>
            </a:r>
          </a:p>
          <a:p>
            <a:pPr marL="633413" lvl="1" indent="-285750">
              <a:spcAft>
                <a:spcPts val="900"/>
              </a:spcAft>
              <a:buFont typeface="Arial" panose="020B0604020202020204" pitchFamily="34" charset="0"/>
              <a:buChar char="•"/>
            </a:pPr>
            <a:r>
              <a:rPr lang="en-US" sz="1400" b="1" i="0" dirty="0">
                <a:solidFill>
                  <a:srgbClr val="000000"/>
                </a:solidFill>
                <a:effectLst/>
                <a:latin typeface="+mn-lt"/>
              </a:rPr>
              <a:t>		ORR Unaccompanied Children Program Policy Guide</a:t>
            </a:r>
            <a:endParaRPr lang="en-US" sz="1400" dirty="0">
              <a:latin typeface="+mn-lt"/>
            </a:endParaRPr>
          </a:p>
          <a:p>
            <a:pPr marL="690563" lvl="1" indent="-342900">
              <a:spcAft>
                <a:spcPts val="900"/>
              </a:spcAft>
              <a:buFont typeface="Wingdings" panose="05000000000000000000" pitchFamily="2" charset="2"/>
              <a:buChar char="Ø"/>
            </a:pPr>
            <a:r>
              <a:rPr lang="en-US" sz="1400" dirty="0">
                <a:latin typeface="+mn-lt"/>
              </a:rPr>
              <a:t>Resources and Technical Assistance</a:t>
            </a:r>
          </a:p>
          <a:p>
            <a:pPr marL="690563" lvl="1" indent="-342900">
              <a:spcAft>
                <a:spcPts val="900"/>
              </a:spcAft>
              <a:buFont typeface="Wingdings" panose="05000000000000000000" pitchFamily="2" charset="2"/>
              <a:buChar char="Ø"/>
            </a:pPr>
            <a:r>
              <a:rPr lang="en-US" sz="1400" dirty="0">
                <a:latin typeface="+mn-lt"/>
              </a:rPr>
              <a:t>Questions</a:t>
            </a:r>
          </a:p>
        </p:txBody>
      </p:sp>
      <p:sp>
        <p:nvSpPr>
          <p:cNvPr id="7" name="Text Placeholder 6">
            <a:extLst>
              <a:ext uri="{FF2B5EF4-FFF2-40B4-BE49-F238E27FC236}">
                <a16:creationId xmlns:a16="http://schemas.microsoft.com/office/drawing/2014/main" id="{DECF1CC9-8603-42BD-3119-DEB06B1F23EC}"/>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0587192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DD095C-8CC2-452B-BB28-4DE2D50783EA}"/>
              </a:ext>
            </a:extLst>
          </p:cNvPr>
          <p:cNvSpPr>
            <a:spLocks noGrp="1"/>
          </p:cNvSpPr>
          <p:nvPr>
            <p:ph type="body" sz="quarter" idx="10"/>
          </p:nvPr>
        </p:nvSpPr>
        <p:spPr>
          <a:xfrm>
            <a:off x="628650" y="701336"/>
            <a:ext cx="7888288" cy="5541771"/>
          </a:xfrm>
        </p:spPr>
        <p:txBody>
          <a:bodyPr/>
          <a:lstStyle/>
          <a:p>
            <a:pPr marL="0" marR="0" indent="0">
              <a:spcBef>
                <a:spcPts val="0"/>
              </a:spcBef>
              <a:spcAft>
                <a:spcPts val="0"/>
              </a:spcAft>
              <a:buNone/>
            </a:pPr>
            <a:r>
              <a:rPr lang="en-US" sz="2000" b="1" i="1" dirty="0">
                <a:solidFill>
                  <a:srgbClr val="7F7F7F"/>
                </a:solidFill>
                <a:effectLst/>
                <a:latin typeface="+mn-lt"/>
                <a:ea typeface="Calibri" panose="020F0502020204030204" pitchFamily="34" charset="0"/>
              </a:rPr>
              <a:t>Carlotta Dixon, MHS, CPM</a:t>
            </a:r>
            <a:endParaRPr lang="en-US" sz="2000" dirty="0">
              <a:effectLst/>
              <a:latin typeface="+mn-lt"/>
              <a:ea typeface="Calibri" panose="020F0502020204030204" pitchFamily="34" charset="0"/>
            </a:endParaRPr>
          </a:p>
          <a:p>
            <a:pPr marL="0" marR="0" indent="0">
              <a:spcBef>
                <a:spcPts val="0"/>
              </a:spcBef>
              <a:spcAft>
                <a:spcPts val="0"/>
              </a:spcAft>
              <a:buNone/>
            </a:pPr>
            <a:r>
              <a:rPr lang="en-US" sz="2000" b="1" i="1" dirty="0">
                <a:solidFill>
                  <a:srgbClr val="7F7F7F"/>
                </a:solidFill>
                <a:effectLst/>
                <a:latin typeface="+mn-lt"/>
                <a:ea typeface="Calibri" panose="020F0502020204030204" pitchFamily="34" charset="0"/>
              </a:rPr>
              <a:t>Section Chief</a:t>
            </a:r>
            <a:endParaRPr lang="en-US" sz="2000" dirty="0">
              <a:effectLst/>
              <a:latin typeface="+mn-lt"/>
              <a:ea typeface="Calibri" panose="020F0502020204030204" pitchFamily="34" charset="0"/>
            </a:endParaRPr>
          </a:p>
          <a:p>
            <a:pPr marL="0" marR="0" indent="0">
              <a:spcBef>
                <a:spcPts val="0"/>
              </a:spcBef>
              <a:spcAft>
                <a:spcPts val="0"/>
              </a:spcAft>
              <a:buNone/>
            </a:pPr>
            <a:r>
              <a:rPr lang="en-US" sz="2000" b="1" i="1" dirty="0">
                <a:solidFill>
                  <a:srgbClr val="7F7F7F"/>
                </a:solidFill>
                <a:effectLst/>
                <a:latin typeface="+mn-lt"/>
                <a:ea typeface="Calibri" panose="020F0502020204030204" pitchFamily="34" charset="0"/>
              </a:rPr>
              <a:t>State Emergency Response Team(SERT) ESF/RSF 6 Human Services Lead</a:t>
            </a:r>
            <a:endParaRPr lang="en-US" sz="2000" dirty="0">
              <a:effectLst/>
              <a:latin typeface="+mn-lt"/>
              <a:ea typeface="Calibri" panose="020F0502020204030204" pitchFamily="34" charset="0"/>
            </a:endParaRPr>
          </a:p>
          <a:p>
            <a:pPr marL="0" marR="0" indent="0">
              <a:spcBef>
                <a:spcPts val="0"/>
              </a:spcBef>
              <a:spcAft>
                <a:spcPts val="0"/>
              </a:spcAft>
              <a:buNone/>
            </a:pPr>
            <a:r>
              <a:rPr lang="en-US" sz="2000" b="1" i="1" dirty="0">
                <a:solidFill>
                  <a:srgbClr val="7F7F7F"/>
                </a:solidFill>
                <a:effectLst/>
                <a:latin typeface="+mn-lt"/>
                <a:ea typeface="Calibri" panose="020F0502020204030204" pitchFamily="34" charset="0"/>
              </a:rPr>
              <a:t>Title VI/ADA-Civil Rights Administrator</a:t>
            </a:r>
            <a:endParaRPr lang="en-US" sz="2000" dirty="0">
              <a:effectLst/>
              <a:latin typeface="+mn-lt"/>
              <a:ea typeface="Calibri" panose="020F0502020204030204" pitchFamily="34" charset="0"/>
            </a:endParaRPr>
          </a:p>
          <a:p>
            <a:pPr marL="0" marR="0" indent="0">
              <a:spcBef>
                <a:spcPts val="0"/>
              </a:spcBef>
              <a:spcAft>
                <a:spcPts val="0"/>
              </a:spcAft>
              <a:buNone/>
            </a:pPr>
            <a:r>
              <a:rPr lang="en-US" sz="2000" b="1" i="1" dirty="0">
                <a:solidFill>
                  <a:srgbClr val="7F7F7F"/>
                </a:solidFill>
                <a:effectLst/>
                <a:latin typeface="+mn-lt"/>
                <a:ea typeface="Calibri" panose="020F0502020204030204" pitchFamily="34" charset="0"/>
              </a:rPr>
              <a:t>NC Division of Social Services-Program Compliance</a:t>
            </a:r>
            <a:endParaRPr lang="en-US" sz="2000" dirty="0">
              <a:effectLst/>
              <a:latin typeface="+mn-lt"/>
              <a:ea typeface="Calibri" panose="020F0502020204030204" pitchFamily="34" charset="0"/>
            </a:endParaRPr>
          </a:p>
          <a:p>
            <a:pPr marL="0" marR="0" indent="0">
              <a:spcBef>
                <a:spcPts val="0"/>
              </a:spcBef>
              <a:spcAft>
                <a:spcPts val="0"/>
              </a:spcAft>
              <a:buNone/>
            </a:pPr>
            <a:r>
              <a:rPr lang="en-US" sz="2000" b="1" i="1" dirty="0">
                <a:solidFill>
                  <a:srgbClr val="7F7F7F"/>
                </a:solidFill>
                <a:effectLst/>
                <a:latin typeface="+mn-lt"/>
                <a:ea typeface="Calibri" panose="020F0502020204030204" pitchFamily="34" charset="0"/>
              </a:rPr>
              <a:t>North Carolina Department of Health and Human Services</a:t>
            </a:r>
            <a:endParaRPr lang="en-US" sz="2000" dirty="0">
              <a:effectLst/>
              <a:latin typeface="+mn-lt"/>
              <a:ea typeface="Calibri" panose="020F0502020204030204" pitchFamily="34" charset="0"/>
            </a:endParaRPr>
          </a:p>
          <a:p>
            <a:pPr marL="0" marR="0" indent="0">
              <a:spcBef>
                <a:spcPts val="0"/>
              </a:spcBef>
              <a:spcAft>
                <a:spcPts val="0"/>
              </a:spcAft>
              <a:buNone/>
            </a:pPr>
            <a:r>
              <a:rPr lang="en-US" sz="2000" b="1" i="1" dirty="0">
                <a:solidFill>
                  <a:srgbClr val="7F7F7F"/>
                </a:solidFill>
                <a:effectLst/>
                <a:latin typeface="+mn-lt"/>
                <a:ea typeface="Calibri" panose="020F0502020204030204" pitchFamily="34" charset="0"/>
              </a:rPr>
              <a:t> </a:t>
            </a:r>
            <a:endParaRPr lang="en-US" sz="2000" dirty="0">
              <a:effectLst/>
              <a:latin typeface="+mn-lt"/>
              <a:ea typeface="Calibri" panose="020F0502020204030204" pitchFamily="34" charset="0"/>
            </a:endParaRPr>
          </a:p>
          <a:p>
            <a:pPr marL="0" marR="0" indent="0">
              <a:spcBef>
                <a:spcPts val="0"/>
              </a:spcBef>
              <a:spcAft>
                <a:spcPts val="0"/>
              </a:spcAft>
              <a:buNone/>
            </a:pPr>
            <a:r>
              <a:rPr lang="en-US" sz="2000" b="1" i="1" dirty="0">
                <a:solidFill>
                  <a:srgbClr val="7F7F7F"/>
                </a:solidFill>
                <a:effectLst/>
                <a:latin typeface="+mn-lt"/>
                <a:ea typeface="Calibri" panose="020F0502020204030204" pitchFamily="34" charset="0"/>
              </a:rPr>
              <a:t>919-825-2478    State Emergency Operations Center (SEOC)</a:t>
            </a:r>
            <a:endParaRPr lang="en-US" sz="2000" dirty="0">
              <a:effectLst/>
              <a:latin typeface="+mn-lt"/>
              <a:ea typeface="Calibri" panose="020F0502020204030204" pitchFamily="34" charset="0"/>
            </a:endParaRPr>
          </a:p>
          <a:p>
            <a:pPr marL="0" marR="0" indent="0">
              <a:spcBef>
                <a:spcPts val="0"/>
              </a:spcBef>
              <a:spcAft>
                <a:spcPts val="0"/>
              </a:spcAft>
              <a:buNone/>
            </a:pPr>
            <a:r>
              <a:rPr lang="en-US" sz="2000" b="1" i="1" dirty="0">
                <a:solidFill>
                  <a:srgbClr val="7F7F7F"/>
                </a:solidFill>
                <a:effectLst/>
                <a:latin typeface="+mn-lt"/>
                <a:ea typeface="Calibri" panose="020F0502020204030204" pitchFamily="34" charset="0"/>
              </a:rPr>
              <a:t>919-527-6421    Office</a:t>
            </a:r>
            <a:endParaRPr lang="en-US" sz="2000" dirty="0">
              <a:effectLst/>
              <a:latin typeface="+mn-lt"/>
              <a:ea typeface="Calibri" panose="020F0502020204030204" pitchFamily="34" charset="0"/>
            </a:endParaRPr>
          </a:p>
          <a:p>
            <a:pPr marL="0" marR="0" indent="0">
              <a:spcBef>
                <a:spcPts val="0"/>
              </a:spcBef>
              <a:spcAft>
                <a:spcPts val="0"/>
              </a:spcAft>
              <a:buNone/>
            </a:pPr>
            <a:r>
              <a:rPr lang="en-US" sz="2000" b="1" i="1" dirty="0">
                <a:solidFill>
                  <a:srgbClr val="7F7F7F"/>
                </a:solidFill>
                <a:effectLst/>
                <a:latin typeface="+mn-lt"/>
                <a:ea typeface="Calibri" panose="020F0502020204030204" pitchFamily="34" charset="0"/>
              </a:rPr>
              <a:t>919-334-1198    Fax</a:t>
            </a:r>
            <a:endParaRPr lang="en-US" sz="2000" dirty="0">
              <a:effectLst/>
              <a:latin typeface="+mn-lt"/>
              <a:ea typeface="Calibri" panose="020F0502020204030204" pitchFamily="34" charset="0"/>
            </a:endParaRPr>
          </a:p>
          <a:p>
            <a:pPr marL="0" marR="0" indent="0">
              <a:spcBef>
                <a:spcPts val="0"/>
              </a:spcBef>
              <a:spcAft>
                <a:spcPts val="0"/>
              </a:spcAft>
              <a:buNone/>
            </a:pPr>
            <a:r>
              <a:rPr lang="en-US" sz="2000" b="1" i="1" u="sng" dirty="0">
                <a:solidFill>
                  <a:srgbClr val="7F7F7F"/>
                </a:solidFill>
                <a:effectLst/>
                <a:latin typeface="+mn-lt"/>
                <a:ea typeface="Calibri" panose="020F0502020204030204" pitchFamily="34" charset="0"/>
                <a:hlinkClick r:id="rId3"/>
              </a:rPr>
              <a:t>Carlotta.dixon@dhhs.nc.gov</a:t>
            </a:r>
            <a:endParaRPr lang="en-US" sz="2000" dirty="0">
              <a:effectLst/>
              <a:latin typeface="+mn-lt"/>
              <a:ea typeface="Calibri" panose="020F0502020204030204" pitchFamily="34" charset="0"/>
            </a:endParaRPr>
          </a:p>
          <a:p>
            <a:pPr marL="0" marR="0" indent="0">
              <a:spcBef>
                <a:spcPts val="0"/>
              </a:spcBef>
              <a:spcAft>
                <a:spcPts val="0"/>
              </a:spcAft>
              <a:buNone/>
            </a:pPr>
            <a:r>
              <a:rPr lang="en-US" sz="2000" b="1" i="1" dirty="0">
                <a:solidFill>
                  <a:srgbClr val="7F7F7F"/>
                </a:solidFill>
                <a:effectLst/>
                <a:latin typeface="+mn-lt"/>
                <a:ea typeface="Calibri" panose="020F0502020204030204" pitchFamily="34" charset="0"/>
              </a:rPr>
              <a:t> </a:t>
            </a:r>
            <a:endParaRPr lang="en-US" sz="2000" dirty="0">
              <a:effectLst/>
              <a:latin typeface="+mn-lt"/>
              <a:ea typeface="Calibri" panose="020F0502020204030204" pitchFamily="34" charset="0"/>
            </a:endParaRPr>
          </a:p>
          <a:p>
            <a:pPr marL="0" marR="0" indent="0">
              <a:spcBef>
                <a:spcPts val="0"/>
              </a:spcBef>
              <a:spcAft>
                <a:spcPts val="0"/>
              </a:spcAft>
              <a:buNone/>
            </a:pPr>
            <a:r>
              <a:rPr lang="en-US" sz="2000" b="1" i="1" dirty="0">
                <a:solidFill>
                  <a:srgbClr val="7F7F7F"/>
                </a:solidFill>
                <a:effectLst/>
                <a:latin typeface="+mn-lt"/>
                <a:ea typeface="Calibri" panose="020F0502020204030204" pitchFamily="34" charset="0"/>
              </a:rPr>
              <a:t>820 South Boylan Avenue, McBryde Building</a:t>
            </a:r>
            <a:endParaRPr lang="en-US" sz="2000" dirty="0">
              <a:effectLst/>
              <a:latin typeface="+mn-lt"/>
              <a:ea typeface="Calibri" panose="020F0502020204030204" pitchFamily="34" charset="0"/>
            </a:endParaRPr>
          </a:p>
          <a:p>
            <a:pPr marL="0" marR="0" indent="0">
              <a:spcBef>
                <a:spcPts val="0"/>
              </a:spcBef>
              <a:spcAft>
                <a:spcPts val="0"/>
              </a:spcAft>
              <a:buNone/>
            </a:pPr>
            <a:r>
              <a:rPr lang="en-US" sz="2000" b="1" i="1" dirty="0">
                <a:solidFill>
                  <a:srgbClr val="7F7F7F"/>
                </a:solidFill>
                <a:effectLst/>
                <a:latin typeface="+mn-lt"/>
                <a:ea typeface="Calibri" panose="020F0502020204030204" pitchFamily="34" charset="0"/>
              </a:rPr>
              <a:t>Raleigh, North Carolina 27603</a:t>
            </a:r>
            <a:endParaRPr lang="en-US" sz="2000" dirty="0">
              <a:effectLst/>
              <a:latin typeface="+mn-lt"/>
              <a:ea typeface="Calibri" panose="020F0502020204030204" pitchFamily="34" charset="0"/>
            </a:endParaRPr>
          </a:p>
          <a:p>
            <a:pPr marL="0" indent="0">
              <a:buNone/>
            </a:pPr>
            <a:endParaRPr lang="en-US" dirty="0"/>
          </a:p>
        </p:txBody>
      </p:sp>
      <p:sp>
        <p:nvSpPr>
          <p:cNvPr id="4" name="Text Placeholder 3">
            <a:extLst>
              <a:ext uri="{FF2B5EF4-FFF2-40B4-BE49-F238E27FC236}">
                <a16:creationId xmlns:a16="http://schemas.microsoft.com/office/drawing/2014/main" id="{006778D0-97B2-4263-9388-9BBE707FAB7D}"/>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733875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5A508695-BEE1-6AAC-3E5C-66CFE87898E7}"/>
              </a:ext>
            </a:extLst>
          </p:cNvPr>
          <p:cNvSpPr>
            <a:spLocks noGrp="1"/>
          </p:cNvSpPr>
          <p:nvPr>
            <p:ph type="body" sz="quarter" idx="10"/>
          </p:nvPr>
        </p:nvSpPr>
        <p:spPr>
          <a:xfrm>
            <a:off x="3077256" y="3053443"/>
            <a:ext cx="2989489" cy="751114"/>
          </a:xfrm>
        </p:spPr>
        <p:txBody>
          <a:bodyPr/>
          <a:lstStyle/>
          <a:p>
            <a:pPr marL="0" indent="0" algn="ctr">
              <a:buNone/>
            </a:pPr>
            <a:r>
              <a:rPr lang="en-US" sz="4000" dirty="0"/>
              <a:t>Questions?</a:t>
            </a:r>
          </a:p>
        </p:txBody>
      </p:sp>
    </p:spTree>
    <p:extLst>
      <p:ext uri="{BB962C8B-B14F-4D97-AF65-F5344CB8AC3E}">
        <p14:creationId xmlns:p14="http://schemas.microsoft.com/office/powerpoint/2010/main" val="878065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195A8-EC8F-43EA-A451-7A89B278B853}"/>
              </a:ext>
            </a:extLst>
          </p:cNvPr>
          <p:cNvSpPr>
            <a:spLocks noGrp="1"/>
          </p:cNvSpPr>
          <p:nvPr>
            <p:ph type="title"/>
          </p:nvPr>
        </p:nvSpPr>
        <p:spPr/>
        <p:txBody>
          <a:bodyPr/>
          <a:lstStyle/>
          <a:p>
            <a:r>
              <a:rPr lang="en-US" dirty="0"/>
              <a:t>Purpose of Consular Notification</a:t>
            </a:r>
          </a:p>
        </p:txBody>
      </p:sp>
      <p:sp>
        <p:nvSpPr>
          <p:cNvPr id="3" name="Text Placeholder 2">
            <a:extLst>
              <a:ext uri="{FF2B5EF4-FFF2-40B4-BE49-F238E27FC236}">
                <a16:creationId xmlns:a16="http://schemas.microsoft.com/office/drawing/2014/main" id="{7A9C0A7A-2D5D-451C-9564-129DB4B5E4B9}"/>
              </a:ext>
            </a:extLst>
          </p:cNvPr>
          <p:cNvSpPr>
            <a:spLocks noGrp="1"/>
          </p:cNvSpPr>
          <p:nvPr>
            <p:ph type="body" sz="quarter" idx="10"/>
          </p:nvPr>
        </p:nvSpPr>
        <p:spPr/>
        <p:txBody>
          <a:bodyPr/>
          <a:lstStyle/>
          <a:p>
            <a:pPr marL="0" marR="0" indent="0">
              <a:spcBef>
                <a:spcPts val="0"/>
              </a:spcBef>
              <a:spcAft>
                <a:spcPts val="0"/>
              </a:spcAft>
              <a:buNone/>
            </a:pPr>
            <a:r>
              <a:rPr lang="en-US" sz="1400" b="0" dirty="0">
                <a:effectLst/>
                <a:latin typeface="+mn-lt"/>
                <a:ea typeface="Calibri" panose="020F0502020204030204" pitchFamily="34" charset="0"/>
              </a:rPr>
              <a:t>“ In the Untied States, foreign government have embassies ( a foreign government’s headquarters) in Washington, DC and consulates (branch offices) in other cities. Both embassies and consulates provide assistance to that country’s citizens in the United States.</a:t>
            </a:r>
          </a:p>
          <a:p>
            <a:pPr marL="0" marR="0" indent="0">
              <a:spcBef>
                <a:spcPts val="0"/>
              </a:spcBef>
              <a:spcAft>
                <a:spcPts val="0"/>
              </a:spcAft>
              <a:buNone/>
            </a:pPr>
            <a:endParaRPr lang="en-US" sz="1400" b="0" dirty="0">
              <a:effectLst/>
              <a:latin typeface="+mn-lt"/>
              <a:ea typeface="Calibri" panose="020F0502020204030204" pitchFamily="34" charset="0"/>
            </a:endParaRPr>
          </a:p>
          <a:p>
            <a:pPr marL="0" marR="0" indent="0">
              <a:lnSpc>
                <a:spcPts val="1560"/>
              </a:lnSpc>
              <a:spcBef>
                <a:spcPts val="0"/>
              </a:spcBef>
              <a:spcAft>
                <a:spcPts val="0"/>
              </a:spcAft>
              <a:buNone/>
            </a:pPr>
            <a:r>
              <a:rPr lang="en-US" sz="1400" b="0" dirty="0">
                <a:effectLst/>
                <a:latin typeface="+mn-lt"/>
                <a:ea typeface="Calibri" panose="020F0502020204030204" pitchFamily="34" charset="0"/>
              </a:rPr>
              <a:t>When foreign nationals Immigrant Children/Minors are taken into protective custody, they must be advised of the option to have the closest consulate, or the embassy notified. For 56 countries, the closest consulate or the embassy must be notified, regardless of the foreign nationals wishes. </a:t>
            </a:r>
            <a:r>
              <a:rPr lang="en-US" sz="1400" u="sng" dirty="0">
                <a:effectLst/>
                <a:latin typeface="+mn-lt"/>
                <a:ea typeface="Calibri" panose="020F0502020204030204" pitchFamily="34" charset="0"/>
              </a:rPr>
              <a:t>This is consular notification.</a:t>
            </a:r>
          </a:p>
          <a:p>
            <a:pPr marL="0" marR="0" indent="0">
              <a:lnSpc>
                <a:spcPts val="1560"/>
              </a:lnSpc>
              <a:spcBef>
                <a:spcPts val="0"/>
              </a:spcBef>
              <a:spcAft>
                <a:spcPts val="0"/>
              </a:spcAft>
              <a:buNone/>
            </a:pPr>
            <a:endParaRPr lang="en-US" sz="1400" b="0" dirty="0">
              <a:effectLst/>
              <a:latin typeface="+mn-lt"/>
              <a:ea typeface="Calibri" panose="020F0502020204030204" pitchFamily="34" charset="0"/>
            </a:endParaRPr>
          </a:p>
          <a:p>
            <a:pPr marL="0" marR="0" indent="0">
              <a:lnSpc>
                <a:spcPts val="1560"/>
              </a:lnSpc>
              <a:spcBef>
                <a:spcPts val="0"/>
              </a:spcBef>
              <a:spcAft>
                <a:spcPts val="0"/>
              </a:spcAft>
              <a:buNone/>
            </a:pPr>
            <a:r>
              <a:rPr lang="en-US" sz="1400" b="0" dirty="0">
                <a:effectLst/>
                <a:latin typeface="+mn-lt"/>
                <a:ea typeface="Calibri" panose="020F0502020204030204" pitchFamily="34" charset="0"/>
              </a:rPr>
              <a:t>Foreign government officials are entitled to communicate with their nationals in U.S. to provide Passports, assistance with Special Juvenile Immigrant Status (SJIS), locate family/relatives, and notify Child Welfare of that Foreign Country. </a:t>
            </a:r>
            <a:r>
              <a:rPr lang="en-US" sz="1400" u="sng" dirty="0">
                <a:effectLst/>
                <a:latin typeface="+mn-lt"/>
                <a:ea typeface="Calibri" panose="020F0502020204030204" pitchFamily="34" charset="0"/>
              </a:rPr>
              <a:t>This is consular access.</a:t>
            </a:r>
          </a:p>
          <a:p>
            <a:pPr marL="0" marR="0" indent="0">
              <a:lnSpc>
                <a:spcPts val="1560"/>
              </a:lnSpc>
              <a:spcBef>
                <a:spcPts val="0"/>
              </a:spcBef>
              <a:spcAft>
                <a:spcPts val="0"/>
              </a:spcAft>
              <a:buNone/>
            </a:pPr>
            <a:endParaRPr lang="en-US" sz="1400" b="0" dirty="0">
              <a:effectLst/>
              <a:latin typeface="+mn-lt"/>
              <a:ea typeface="Calibri" panose="020F0502020204030204" pitchFamily="34" charset="0"/>
            </a:endParaRPr>
          </a:p>
          <a:p>
            <a:pPr marL="0" marR="0" indent="0">
              <a:lnSpc>
                <a:spcPts val="1560"/>
              </a:lnSpc>
              <a:spcBef>
                <a:spcPts val="0"/>
              </a:spcBef>
              <a:spcAft>
                <a:spcPts val="0"/>
              </a:spcAft>
              <a:buNone/>
            </a:pPr>
            <a:r>
              <a:rPr lang="en-US" sz="1400" b="0" dirty="0">
                <a:effectLst/>
                <a:latin typeface="+mn-lt"/>
                <a:ea typeface="Calibri" panose="020F0502020204030204" pitchFamily="34" charset="0"/>
              </a:rPr>
              <a:t>Consular notification and access are mutual obligations based in treaties between the U.S. government and foreign governments.</a:t>
            </a:r>
          </a:p>
          <a:p>
            <a:pPr marL="0" marR="0" indent="0">
              <a:lnSpc>
                <a:spcPts val="1560"/>
              </a:lnSpc>
              <a:spcBef>
                <a:spcPts val="0"/>
              </a:spcBef>
              <a:spcAft>
                <a:spcPts val="0"/>
              </a:spcAft>
              <a:buNone/>
            </a:pPr>
            <a:endParaRPr lang="en-US" sz="1400" b="0" dirty="0">
              <a:effectLst/>
              <a:latin typeface="+mn-lt"/>
              <a:ea typeface="Calibri" panose="020F0502020204030204" pitchFamily="34" charset="0"/>
            </a:endParaRPr>
          </a:p>
          <a:p>
            <a:pPr marL="0" marR="0" indent="0">
              <a:lnSpc>
                <a:spcPts val="1560"/>
              </a:lnSpc>
              <a:spcBef>
                <a:spcPts val="0"/>
              </a:spcBef>
              <a:spcAft>
                <a:spcPts val="0"/>
              </a:spcAft>
              <a:buNone/>
            </a:pPr>
            <a:r>
              <a:rPr lang="en-US" sz="1400" b="0" dirty="0">
                <a:effectLst/>
                <a:latin typeface="+mn-lt"/>
                <a:ea typeface="Calibri" panose="020F0502020204030204" pitchFamily="34" charset="0"/>
              </a:rPr>
              <a:t>The prompt, courteous offer to the foreign national of the possibility of consular assistance, and the prompt, courteous notification to the foreign national’s nearest consulate or the embassy so that they can provide consular services helps us model how we want U.S. citizens treated in a similar situation overseas. By providing appropriate consular notification and consular access to foreign governments, we help ensure that U.S. citizens have the same protections if arrested or detained abroad.”</a:t>
            </a:r>
          </a:p>
          <a:p>
            <a:endParaRPr lang="en-US" dirty="0"/>
          </a:p>
        </p:txBody>
      </p:sp>
      <p:sp>
        <p:nvSpPr>
          <p:cNvPr id="4" name="Text Placeholder 3">
            <a:extLst>
              <a:ext uri="{FF2B5EF4-FFF2-40B4-BE49-F238E27FC236}">
                <a16:creationId xmlns:a16="http://schemas.microsoft.com/office/drawing/2014/main" id="{27817C95-140E-4E97-A91A-13BD5EF80B44}"/>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571889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1C08E-F9A4-4D8C-A72E-4D484393003A}"/>
              </a:ext>
            </a:extLst>
          </p:cNvPr>
          <p:cNvSpPr>
            <a:spLocks noGrp="1"/>
          </p:cNvSpPr>
          <p:nvPr>
            <p:ph type="title"/>
          </p:nvPr>
        </p:nvSpPr>
        <p:spPr/>
        <p:txBody>
          <a:bodyPr/>
          <a:lstStyle/>
          <a:p>
            <a:r>
              <a:rPr lang="en-US" dirty="0"/>
              <a:t>Law</a:t>
            </a:r>
          </a:p>
        </p:txBody>
      </p:sp>
      <p:sp>
        <p:nvSpPr>
          <p:cNvPr id="3" name="Text Placeholder 2">
            <a:extLst>
              <a:ext uri="{FF2B5EF4-FFF2-40B4-BE49-F238E27FC236}">
                <a16:creationId xmlns:a16="http://schemas.microsoft.com/office/drawing/2014/main" id="{7BC0053D-CBFC-4D12-A85F-C2A40CA93D23}"/>
              </a:ext>
            </a:extLst>
          </p:cNvPr>
          <p:cNvSpPr>
            <a:spLocks noGrp="1"/>
          </p:cNvSpPr>
          <p:nvPr>
            <p:ph type="body" sz="quarter" idx="10"/>
          </p:nvPr>
        </p:nvSpPr>
        <p:spPr/>
        <p:txBody>
          <a:bodyPr/>
          <a:lstStyle/>
          <a:p>
            <a:r>
              <a:rPr lang="en-US" sz="1800" dirty="0">
                <a:effectLst/>
                <a:latin typeface="Arial" panose="020B0604020202020204" pitchFamily="34" charset="0"/>
                <a:ea typeface="MS Mincho" panose="02020609040205080304" pitchFamily="49" charset="-128"/>
              </a:rPr>
              <a:t>NC must comply with the Consular Convention Between the United Mexican States and the United States of America, 57 Stat. 800; Treaty Series 985 (hereinafter Bilateral Convention), and the Vienna Convention on Consular Relation, 21 U.S.T. 77, T.I.A.S. No. 6820 (hereinafter “Vienna Convention”) (VCCR). </a:t>
            </a:r>
            <a:r>
              <a:rPr lang="en-US" sz="1800" dirty="0">
                <a:effectLst/>
                <a:latin typeface="Arial" panose="020B0604020202020204" pitchFamily="34" charset="0"/>
                <a:ea typeface="MS Mincho" panose="02020609040205080304" pitchFamily="49" charset="-128"/>
                <a:hlinkClick r:id="rId3"/>
              </a:rPr>
              <a:t>https://treaties.un.org/Pages/ViewDetails.aspx?src=IND&amp;mtdsg_no=III-6&amp;chapter=3</a:t>
            </a:r>
            <a:endParaRPr lang="en-US" sz="1800" dirty="0">
              <a:effectLst/>
              <a:latin typeface="Arial" panose="020B0604020202020204" pitchFamily="34" charset="0"/>
              <a:ea typeface="MS Mincho" panose="02020609040205080304" pitchFamily="49" charset="-128"/>
            </a:endParaRPr>
          </a:p>
          <a:p>
            <a:r>
              <a:rPr lang="en-US" sz="1800" dirty="0">
                <a:effectLst/>
                <a:latin typeface="Arial" panose="020B0604020202020204" pitchFamily="34" charset="0"/>
                <a:ea typeface="Calibri" panose="020F0502020204030204" pitchFamily="34" charset="0"/>
              </a:rPr>
              <a:t>Both the Bilateral Convention and the Vienna Convention provide for consular notification and access in cases where foreign nationals are involved in legal proceedings.  These treaties place a special responsibility on the receiving State’s authorities, in this case, the Director of the NC DHHS Division of Social Services and County Directors of Social Services, to treat cases of foreign national minors with particular care.</a:t>
            </a:r>
            <a:endParaRPr lang="en-US" sz="1800" dirty="0">
              <a:effectLst/>
              <a:latin typeface="Times New Roman" panose="02020603050405020304" pitchFamily="18" charset="0"/>
              <a:ea typeface="MS Mincho" panose="02020609040205080304" pitchFamily="49" charset="-128"/>
            </a:endParaRPr>
          </a:p>
          <a:p>
            <a:endParaRPr lang="en-US" dirty="0"/>
          </a:p>
        </p:txBody>
      </p:sp>
      <p:sp>
        <p:nvSpPr>
          <p:cNvPr id="4" name="Text Placeholder 3">
            <a:extLst>
              <a:ext uri="{FF2B5EF4-FFF2-40B4-BE49-F238E27FC236}">
                <a16:creationId xmlns:a16="http://schemas.microsoft.com/office/drawing/2014/main" id="{71078A17-8CF7-4534-967A-6F561BA22339}"/>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690721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D5224-3D7B-45B8-8664-CE1927BAEB66}"/>
              </a:ext>
            </a:extLst>
          </p:cNvPr>
          <p:cNvSpPr>
            <a:spLocks noGrp="1"/>
          </p:cNvSpPr>
          <p:nvPr>
            <p:ph type="title"/>
          </p:nvPr>
        </p:nvSpPr>
        <p:spPr/>
        <p:txBody>
          <a:bodyPr/>
          <a:lstStyle/>
          <a:p>
            <a:r>
              <a:rPr lang="en-US" dirty="0"/>
              <a:t>Definitions </a:t>
            </a:r>
          </a:p>
        </p:txBody>
      </p:sp>
      <p:sp>
        <p:nvSpPr>
          <p:cNvPr id="3" name="Text Placeholder 2">
            <a:extLst>
              <a:ext uri="{FF2B5EF4-FFF2-40B4-BE49-F238E27FC236}">
                <a16:creationId xmlns:a16="http://schemas.microsoft.com/office/drawing/2014/main" id="{04D16332-6476-451C-8E73-C0B3B8B527E8}"/>
              </a:ext>
            </a:extLst>
          </p:cNvPr>
          <p:cNvSpPr>
            <a:spLocks noGrp="1"/>
          </p:cNvSpPr>
          <p:nvPr>
            <p:ph type="body" sz="quarter" idx="10"/>
          </p:nvPr>
        </p:nvSpPr>
        <p:spPr/>
        <p:txBody>
          <a:bodyPr/>
          <a:lstStyle/>
          <a:p>
            <a:r>
              <a:rPr lang="en-US" sz="1200" b="1" i="0" dirty="0">
                <a:solidFill>
                  <a:srgbClr val="080808"/>
                </a:solidFill>
                <a:effectLst/>
                <a:latin typeface="+mn-lt"/>
              </a:rPr>
              <a:t>In Accordance with US DHS, an unauthorized immigrant population: </a:t>
            </a:r>
            <a:r>
              <a:rPr lang="en-US" sz="1200" b="0" i="0" dirty="0">
                <a:solidFill>
                  <a:srgbClr val="080808"/>
                </a:solidFill>
                <a:effectLst/>
                <a:latin typeface="+mn-lt"/>
              </a:rPr>
              <a:t> The unauthorized immigrant population is defined as all foreign-born non-citizens who are not legal residents, including naturalized citizens, persons granted lawful permanent residence, persons granted asylum, persons admitted as refugees, and persons admitted as resident nonimmigrants (i.e., students and temporary workers, as opposed to tourists) who have unexpired authorized periods of admission. Most unauthorized immigrants either entered the United States without inspection or were admitted temporarily and remained past the date they were required to depart.</a:t>
            </a:r>
            <a:endParaRPr lang="en-US" sz="1200" dirty="0">
              <a:latin typeface="+mn-lt"/>
            </a:endParaRPr>
          </a:p>
          <a:p>
            <a:r>
              <a:rPr lang="en-US" sz="1200" dirty="0">
                <a:latin typeface="+mn-lt"/>
              </a:rPr>
              <a:t>In Accordance with DHS, an </a:t>
            </a:r>
            <a:r>
              <a:rPr lang="en-US" sz="1200" b="1" i="0" dirty="0">
                <a:solidFill>
                  <a:srgbClr val="080808"/>
                </a:solidFill>
                <a:effectLst/>
                <a:latin typeface="+mn-lt"/>
              </a:rPr>
              <a:t>immigrant:  </a:t>
            </a:r>
            <a:r>
              <a:rPr lang="en-US" sz="1200" b="0" i="0" dirty="0">
                <a:solidFill>
                  <a:srgbClr val="080808"/>
                </a:solidFill>
                <a:effectLst/>
                <a:latin typeface="+mn-lt"/>
              </a:rPr>
              <a:t>Any person lawfully in the United States who is not a U.S. citizen, U.S. national, or person admitted under a nonimmigrant category as defined by the INA Section 101(a)(15). </a:t>
            </a:r>
            <a:r>
              <a:rPr lang="en-US" sz="1200" b="1" i="0" dirty="0">
                <a:solidFill>
                  <a:srgbClr val="080808"/>
                </a:solidFill>
                <a:effectLst/>
                <a:latin typeface="+mn-lt"/>
              </a:rPr>
              <a:t>Immigration and Nationality Act (INA):</a:t>
            </a:r>
            <a:r>
              <a:rPr lang="en-US" sz="1200" b="0" i="0" dirty="0">
                <a:solidFill>
                  <a:srgbClr val="080808"/>
                </a:solidFill>
                <a:effectLst/>
                <a:latin typeface="+mn-lt"/>
              </a:rPr>
              <a:t>  The primary law, codified at U.S. Code Title 8, that governs the immigration, temporary admission, naturalization, and removal of persons who are not citizens or nationals of the United States.</a:t>
            </a:r>
          </a:p>
          <a:p>
            <a:r>
              <a:rPr lang="en-US" sz="1200" i="0" dirty="0">
                <a:solidFill>
                  <a:srgbClr val="080808"/>
                </a:solidFill>
                <a:effectLst/>
                <a:latin typeface="+mn-lt"/>
              </a:rPr>
              <a:t>In Accordance with DHS, an </a:t>
            </a:r>
            <a:r>
              <a:rPr lang="en-US" sz="1200" b="1" i="0" dirty="0">
                <a:solidFill>
                  <a:srgbClr val="080808"/>
                </a:solidFill>
                <a:effectLst/>
                <a:latin typeface="+mn-lt"/>
              </a:rPr>
              <a:t>Accompanied Minor - (AM):  </a:t>
            </a:r>
            <a:r>
              <a:rPr lang="en-US" sz="1200" b="0" i="0" dirty="0">
                <a:solidFill>
                  <a:srgbClr val="080808"/>
                </a:solidFill>
                <a:effectLst/>
                <a:latin typeface="+mn-lt"/>
              </a:rPr>
              <a:t>A child who has no lawful immigration status in the United States, is younger than 18 years old, and is traveling with a lawfully admissible adult.</a:t>
            </a:r>
          </a:p>
          <a:p>
            <a:r>
              <a:rPr lang="en-US" sz="1200" b="1" i="0" dirty="0">
                <a:solidFill>
                  <a:srgbClr val="080808"/>
                </a:solidFill>
                <a:effectLst/>
                <a:latin typeface="+mn-lt"/>
              </a:rPr>
              <a:t>In Accordance with DHS, an UnAccompanied child (UC):</a:t>
            </a:r>
            <a:r>
              <a:rPr lang="en-US" sz="1200" b="0" i="0" dirty="0">
                <a:solidFill>
                  <a:srgbClr val="080808"/>
                </a:solidFill>
                <a:effectLst/>
                <a:latin typeface="+mn-lt"/>
              </a:rPr>
              <a:t>  A child who has no lawful immigration status in the United States, is younger than 18 years old, and either 1) Does not have a parent or legal guardian in the United States or, 2) Does not have a parent or legal guardian in the United States who is able to provide care and physical custody.</a:t>
            </a:r>
            <a:endParaRPr lang="en-US" sz="1200" dirty="0">
              <a:latin typeface="+mn-lt"/>
            </a:endParaRPr>
          </a:p>
          <a:p>
            <a:pPr marL="0" indent="0">
              <a:buNone/>
            </a:pPr>
            <a:r>
              <a:rPr lang="en-US" sz="1800" u="sng" dirty="0">
                <a:solidFill>
                  <a:srgbClr val="0563C1"/>
                </a:solidFill>
                <a:effectLst/>
                <a:latin typeface="Calibri" panose="020F0502020204030204" pitchFamily="34" charset="0"/>
                <a:ea typeface="Calibri" panose="020F0502020204030204" pitchFamily="34" charset="0"/>
                <a:hlinkClick r:id="rId3"/>
              </a:rPr>
              <a:t>https://www.dhs.gov/immigration-statistics/reporting-terminology-definitions#8</a:t>
            </a:r>
            <a:endParaRPr lang="en-US" dirty="0"/>
          </a:p>
        </p:txBody>
      </p:sp>
      <p:sp>
        <p:nvSpPr>
          <p:cNvPr id="4" name="Text Placeholder 3">
            <a:extLst>
              <a:ext uri="{FF2B5EF4-FFF2-40B4-BE49-F238E27FC236}">
                <a16:creationId xmlns:a16="http://schemas.microsoft.com/office/drawing/2014/main" id="{814F7931-2493-4490-AE69-ABB16F043EC2}"/>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846167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C2354-108A-4F72-BB1C-1FD21CDF2942}"/>
              </a:ext>
            </a:extLst>
          </p:cNvPr>
          <p:cNvSpPr>
            <a:spLocks noGrp="1"/>
          </p:cNvSpPr>
          <p:nvPr>
            <p:ph type="title"/>
          </p:nvPr>
        </p:nvSpPr>
        <p:spPr/>
        <p:txBody>
          <a:bodyPr/>
          <a:lstStyle/>
          <a:p>
            <a:r>
              <a:rPr lang="en-US" dirty="0"/>
              <a:t>Consular Notification General Form</a:t>
            </a:r>
          </a:p>
        </p:txBody>
      </p:sp>
      <p:sp>
        <p:nvSpPr>
          <p:cNvPr id="3" name="Text Placeholder 2">
            <a:extLst>
              <a:ext uri="{FF2B5EF4-FFF2-40B4-BE49-F238E27FC236}">
                <a16:creationId xmlns:a16="http://schemas.microsoft.com/office/drawing/2014/main" id="{D313497C-6DE9-4D9A-8DAB-41E7BC4C8665}"/>
              </a:ext>
            </a:extLst>
          </p:cNvPr>
          <p:cNvSpPr>
            <a:spLocks noGrp="1"/>
          </p:cNvSpPr>
          <p:nvPr>
            <p:ph type="body" sz="quarter" idx="10"/>
          </p:nvPr>
        </p:nvSpPr>
        <p:spPr/>
        <p:txBody>
          <a:bodyPr/>
          <a:lstStyle/>
          <a:p>
            <a:pPr marL="0" indent="0">
              <a:buNone/>
            </a:pPr>
            <a:r>
              <a:rPr lang="en-US" sz="1800" b="0" i="0" u="none" strike="noStrike" baseline="0" dirty="0">
                <a:solidFill>
                  <a:srgbClr val="000000"/>
                </a:solidFill>
                <a:latin typeface="Arial" panose="020B0604020202020204" pitchFamily="34" charset="0"/>
              </a:rPr>
              <a:t>Consular notification and access obligations apply to </a:t>
            </a:r>
            <a:r>
              <a:rPr lang="en-US" sz="1800" i="0" u="sng" strike="noStrike" baseline="0" dirty="0">
                <a:solidFill>
                  <a:srgbClr val="000000"/>
                </a:solidFill>
                <a:latin typeface="Arial" panose="020B0604020202020204" pitchFamily="34" charset="0"/>
              </a:rPr>
              <a:t>all</a:t>
            </a:r>
            <a:r>
              <a:rPr lang="en-US" sz="1800" b="0" i="0" u="none" strike="noStrike" baseline="0" dirty="0">
                <a:solidFill>
                  <a:srgbClr val="000000"/>
                </a:solidFill>
                <a:latin typeface="Arial" panose="020B0604020202020204" pitchFamily="34" charset="0"/>
              </a:rPr>
              <a:t> foreign nationals in the United States. </a:t>
            </a:r>
          </a:p>
          <a:p>
            <a:pPr marL="0" indent="0">
              <a:buNone/>
            </a:pPr>
            <a:r>
              <a:rPr lang="en-US" sz="1800" b="0" i="0" u="none" strike="noStrike" baseline="0" dirty="0">
                <a:solidFill>
                  <a:srgbClr val="000000"/>
                </a:solidFill>
                <a:latin typeface="Arial" panose="020B0604020202020204" pitchFamily="34" charset="0"/>
              </a:rPr>
              <a:t>So, who is a</a:t>
            </a:r>
            <a:r>
              <a:rPr lang="en-US" sz="1800" b="0" dirty="0">
                <a:solidFill>
                  <a:srgbClr val="000000"/>
                </a:solidFill>
              </a:rPr>
              <a:t> </a:t>
            </a:r>
            <a:r>
              <a:rPr lang="en-US" sz="1800" b="0" i="0" u="none" strike="noStrike" baseline="0" dirty="0">
                <a:latin typeface="Arial" panose="020B0604020202020204" pitchFamily="34" charset="0"/>
              </a:rPr>
              <a:t>foreign national for purposes of </a:t>
            </a:r>
            <a:r>
              <a:rPr lang="en-US" sz="1800" b="0" dirty="0"/>
              <a:t>Consular Notification?</a:t>
            </a:r>
          </a:p>
          <a:p>
            <a:pPr marL="0" indent="0">
              <a:buNone/>
            </a:pPr>
            <a:r>
              <a:rPr lang="en-US" sz="1800" i="0" u="sng" strike="noStrike" baseline="0" dirty="0">
                <a:latin typeface="Arial" panose="020B0604020202020204" pitchFamily="34" charset="0"/>
              </a:rPr>
              <a:t>Any person who is not a U.S. citizen. This includes short-term visitors, lawful permanent residents or green card holders, and undocumented foreign nationals. </a:t>
            </a:r>
          </a:p>
          <a:p>
            <a:pPr marL="0" indent="0">
              <a:buNone/>
            </a:pPr>
            <a:endParaRPr lang="en-US" sz="1800" u="sng" dirty="0"/>
          </a:p>
          <a:p>
            <a:pPr marL="0" indent="0">
              <a:buNone/>
            </a:pPr>
            <a:endParaRPr lang="en-US" b="0" dirty="0"/>
          </a:p>
        </p:txBody>
      </p:sp>
      <p:sp>
        <p:nvSpPr>
          <p:cNvPr id="4" name="Text Placeholder 3">
            <a:extLst>
              <a:ext uri="{FF2B5EF4-FFF2-40B4-BE49-F238E27FC236}">
                <a16:creationId xmlns:a16="http://schemas.microsoft.com/office/drawing/2014/main" id="{8364C629-34FE-4330-9A9D-0D09DDEB7A41}"/>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382883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FEF13-C413-463F-9D10-5DCEEA6DEF62}"/>
              </a:ext>
            </a:extLst>
          </p:cNvPr>
          <p:cNvSpPr>
            <a:spLocks noGrp="1"/>
          </p:cNvSpPr>
          <p:nvPr>
            <p:ph type="title"/>
          </p:nvPr>
        </p:nvSpPr>
        <p:spPr/>
        <p:txBody>
          <a:bodyPr/>
          <a:lstStyle/>
          <a:p>
            <a:r>
              <a:rPr lang="en-US" dirty="0"/>
              <a:t>Consular Notification Procedure</a:t>
            </a:r>
          </a:p>
        </p:txBody>
      </p:sp>
      <p:sp>
        <p:nvSpPr>
          <p:cNvPr id="3" name="Text Placeholder 2">
            <a:extLst>
              <a:ext uri="{FF2B5EF4-FFF2-40B4-BE49-F238E27FC236}">
                <a16:creationId xmlns:a16="http://schemas.microsoft.com/office/drawing/2014/main" id="{8839F7AC-6EC1-4D5D-9C94-E0AC97C7A9C9}"/>
              </a:ext>
            </a:extLst>
          </p:cNvPr>
          <p:cNvSpPr>
            <a:spLocks noGrp="1"/>
          </p:cNvSpPr>
          <p:nvPr>
            <p:ph type="body" sz="quarter" idx="10"/>
          </p:nvPr>
        </p:nvSpPr>
        <p:spPr/>
        <p:txBody>
          <a:bodyPr/>
          <a:lstStyle/>
          <a:p>
            <a:pPr marL="0" indent="0">
              <a:buNone/>
            </a:pPr>
            <a:r>
              <a:rPr lang="en-US" sz="2800" b="0" dirty="0"/>
              <a:t>In accordance with the US DOS CAN Manual, </a:t>
            </a:r>
            <a:r>
              <a:rPr lang="en-US" sz="1800" b="0" i="0" u="sng" dirty="0">
                <a:solidFill>
                  <a:srgbClr val="0066FF"/>
                </a:solidFill>
                <a:effectLst/>
                <a:latin typeface="robotocondensed-regular-webfont"/>
                <a:hlinkClick r:id="rId3" tooltip="Consular Notification Manual"/>
              </a:rPr>
              <a:t>Consular Notification and Access Manual</a:t>
            </a:r>
            <a:r>
              <a:rPr lang="en-US" sz="1800" b="0" i="0" u="sng" dirty="0">
                <a:solidFill>
                  <a:srgbClr val="0066FF"/>
                </a:solidFill>
                <a:effectLst/>
                <a:latin typeface="robotocondensed-regular-webfont"/>
              </a:rPr>
              <a:t>,</a:t>
            </a:r>
            <a:endParaRPr lang="en-US" sz="1800" b="0" i="0" dirty="0">
              <a:solidFill>
                <a:srgbClr val="444444"/>
              </a:solidFill>
              <a:effectLst/>
              <a:latin typeface="robotocondensed-regular-webfont"/>
            </a:endParaRPr>
          </a:p>
          <a:p>
            <a:r>
              <a:rPr lang="en-US" sz="2800" b="0" dirty="0"/>
              <a:t>Notification must be offered and/or made within 24-72 hours after the initial detainment of a child/minor or child/minor taken into protective custody.</a:t>
            </a:r>
          </a:p>
          <a:p>
            <a:r>
              <a:rPr lang="en-US" b="0" dirty="0"/>
              <a:t>Notification is done by completing the Consular Notification General Form to the best of the agency’s ability based on the information at the present time.</a:t>
            </a:r>
          </a:p>
        </p:txBody>
      </p:sp>
      <p:sp>
        <p:nvSpPr>
          <p:cNvPr id="4" name="Text Placeholder 3">
            <a:extLst>
              <a:ext uri="{FF2B5EF4-FFF2-40B4-BE49-F238E27FC236}">
                <a16:creationId xmlns:a16="http://schemas.microsoft.com/office/drawing/2014/main" id="{1805F4BC-CFB6-4715-92EC-6A50089B8649}"/>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110956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6BA49C9-0B67-4305-AE0B-7BA1F0DD2009}"/>
              </a:ext>
            </a:extLst>
          </p:cNvPr>
          <p:cNvPicPr>
            <a:picLocks noChangeAspect="1"/>
          </p:cNvPicPr>
          <p:nvPr/>
        </p:nvPicPr>
        <p:blipFill>
          <a:blip r:embed="rId3"/>
          <a:stretch>
            <a:fillRect/>
          </a:stretch>
        </p:blipFill>
        <p:spPr>
          <a:xfrm>
            <a:off x="1709680" y="834927"/>
            <a:ext cx="5724640" cy="5188146"/>
          </a:xfrm>
          <a:prstGeom prst="rect">
            <a:avLst/>
          </a:prstGeom>
        </p:spPr>
      </p:pic>
      <p:sp>
        <p:nvSpPr>
          <p:cNvPr id="3" name="Text Placeholder 2">
            <a:extLst>
              <a:ext uri="{FF2B5EF4-FFF2-40B4-BE49-F238E27FC236}">
                <a16:creationId xmlns:a16="http://schemas.microsoft.com/office/drawing/2014/main" id="{01F61E7E-D433-4254-823B-C978C52A2570}"/>
              </a:ext>
            </a:extLst>
          </p:cNvPr>
          <p:cNvSpPr>
            <a:spLocks noGrp="1"/>
          </p:cNvSpPr>
          <p:nvPr>
            <p:ph type="body" sz="quarter" idx="10"/>
          </p:nvPr>
        </p:nvSpPr>
        <p:spPr>
          <a:xfrm>
            <a:off x="628650" y="656948"/>
            <a:ext cx="7888288" cy="5586159"/>
          </a:xfrm>
        </p:spPr>
        <p:txBody>
          <a:bodyPr/>
          <a:lstStyle/>
          <a:p>
            <a:pPr marL="0" indent="0">
              <a:buNone/>
            </a:pPr>
            <a:endParaRPr lang="en-US" dirty="0"/>
          </a:p>
        </p:txBody>
      </p:sp>
      <p:sp>
        <p:nvSpPr>
          <p:cNvPr id="4" name="Text Placeholder 3">
            <a:extLst>
              <a:ext uri="{FF2B5EF4-FFF2-40B4-BE49-F238E27FC236}">
                <a16:creationId xmlns:a16="http://schemas.microsoft.com/office/drawing/2014/main" id="{13D4BD3C-61CF-4DFB-A546-760CF8BC95AB}"/>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712984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FE7A9-8054-4B09-8D5C-CEB1516280CC}"/>
              </a:ext>
            </a:extLst>
          </p:cNvPr>
          <p:cNvSpPr>
            <a:spLocks noGrp="1"/>
          </p:cNvSpPr>
          <p:nvPr>
            <p:ph type="title"/>
          </p:nvPr>
        </p:nvSpPr>
        <p:spPr/>
        <p:txBody>
          <a:bodyPr/>
          <a:lstStyle/>
          <a:p>
            <a:r>
              <a:rPr lang="en-US" sz="2800" dirty="0"/>
              <a:t>Consular Notification Procedure continued</a:t>
            </a:r>
            <a:br>
              <a:rPr lang="en-US" dirty="0"/>
            </a:br>
            <a:endParaRPr lang="en-US" dirty="0"/>
          </a:p>
        </p:txBody>
      </p:sp>
      <p:sp>
        <p:nvSpPr>
          <p:cNvPr id="3" name="Text Placeholder 2">
            <a:extLst>
              <a:ext uri="{FF2B5EF4-FFF2-40B4-BE49-F238E27FC236}">
                <a16:creationId xmlns:a16="http://schemas.microsoft.com/office/drawing/2014/main" id="{E1FB57C6-5DAC-4FD9-BE20-CA5489B28561}"/>
              </a:ext>
            </a:extLst>
          </p:cNvPr>
          <p:cNvSpPr>
            <a:spLocks noGrp="1"/>
          </p:cNvSpPr>
          <p:nvPr>
            <p:ph type="body" sz="quarter" idx="10"/>
          </p:nvPr>
        </p:nvSpPr>
        <p:spPr/>
        <p:txBody>
          <a:bodyPr/>
          <a:lstStyle/>
          <a:p>
            <a:r>
              <a:rPr lang="en-US" dirty="0"/>
              <a:t>Once the agency completes the Notification Form, the agency will submit the form to the NC DSS Program Compliance Office and the corresponding Consulate Office by fax or email.</a:t>
            </a:r>
          </a:p>
          <a:p>
            <a:r>
              <a:rPr lang="en-US" b="0" i="0" u="sng" dirty="0">
                <a:solidFill>
                  <a:srgbClr val="0066FF"/>
                </a:solidFill>
                <a:effectLst/>
                <a:latin typeface="robotocondensed-regular-webfont"/>
                <a:hlinkClick r:id="rId3" tooltip="Contact Info for Foreign Embassies and Consulates"/>
              </a:rPr>
              <a:t>Contact Info for Foreign Embassies and Consulates</a:t>
            </a:r>
            <a:endParaRPr lang="en-US" b="0" i="0" dirty="0">
              <a:solidFill>
                <a:srgbClr val="444444"/>
              </a:solidFill>
              <a:effectLst/>
              <a:latin typeface="robotocondensed-regular-webfont"/>
            </a:endParaRPr>
          </a:p>
          <a:p>
            <a:pPr marL="0" indent="0">
              <a:buNone/>
            </a:pPr>
            <a:endParaRPr lang="en-US" dirty="0"/>
          </a:p>
        </p:txBody>
      </p:sp>
      <p:sp>
        <p:nvSpPr>
          <p:cNvPr id="4" name="Text Placeholder 3">
            <a:extLst>
              <a:ext uri="{FF2B5EF4-FFF2-40B4-BE49-F238E27FC236}">
                <a16:creationId xmlns:a16="http://schemas.microsoft.com/office/drawing/2014/main" id="{5AC2C780-4B64-4525-B26C-0DF1F36EEE65}"/>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31555737"/>
      </p:ext>
    </p:extLst>
  </p:cSld>
  <p:clrMapOvr>
    <a:masterClrMapping/>
  </p:clrMapOvr>
</p:sld>
</file>

<file path=ppt/theme/theme1.xml><?xml version="1.0" encoding="utf-8"?>
<a:theme xmlns:a="http://schemas.openxmlformats.org/drawingml/2006/main" name="3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2D97A7308B70649897F85B86A0602F0" ma:contentTypeVersion="11" ma:contentTypeDescription="Create a new document." ma:contentTypeScope="" ma:versionID="a396872191978dde79f4f5f8b3a3330d">
  <xsd:schema xmlns:xsd="http://www.w3.org/2001/XMLSchema" xmlns:xs="http://www.w3.org/2001/XMLSchema" xmlns:p="http://schemas.microsoft.com/office/2006/metadata/properties" xmlns:ns2="2c305fb9-aa32-4788-8f45-b497bfd6f770" xmlns:ns3="4a54440a-a7fe-4649-bab5-6ca079896176" targetNamespace="http://schemas.microsoft.com/office/2006/metadata/properties" ma:root="true" ma:fieldsID="01a02ae1cdec77a8d34aab62e208210a" ns2:_="" ns3:_="">
    <xsd:import namespace="2c305fb9-aa32-4788-8f45-b497bfd6f770"/>
    <xsd:import namespace="4a54440a-a7fe-4649-bab5-6ca07989617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305fb9-aa32-4788-8f45-b497bfd6f7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a54440a-a7fe-4649-bab5-6ca07989617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b57c6a8f-c1fd-47dd-85dc-7701270682af}" ma:internalName="TaxCatchAll" ma:showField="CatchAllData" ma:web="4a54440a-a7fe-4649-bab5-6ca07989617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c305fb9-aa32-4788-8f45-b497bfd6f770">
      <Terms xmlns="http://schemas.microsoft.com/office/infopath/2007/PartnerControls"/>
    </lcf76f155ced4ddcb4097134ff3c332f>
    <TaxCatchAll xmlns="4a54440a-a7fe-4649-bab5-6ca079896176" xsi:nil="true"/>
  </documentManagement>
</p:properties>
</file>

<file path=customXml/itemProps1.xml><?xml version="1.0" encoding="utf-8"?>
<ds:datastoreItem xmlns:ds="http://schemas.openxmlformats.org/officeDocument/2006/customXml" ds:itemID="{AF216AF2-C052-4280-9D44-89CC786C69F0}">
  <ds:schemaRefs>
    <ds:schemaRef ds:uri="http://schemas.microsoft.com/sharepoint/v3/contenttype/forms"/>
  </ds:schemaRefs>
</ds:datastoreItem>
</file>

<file path=customXml/itemProps2.xml><?xml version="1.0" encoding="utf-8"?>
<ds:datastoreItem xmlns:ds="http://schemas.openxmlformats.org/officeDocument/2006/customXml" ds:itemID="{C76A7A83-99B9-4965-BBFB-33E9EDFEBD09}">
  <ds:schemaRefs>
    <ds:schemaRef ds:uri="2c305fb9-aa32-4788-8f45-b497bfd6f770"/>
    <ds:schemaRef ds:uri="4a54440a-a7fe-4649-bab5-6ca07989617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5B6135B-CE1F-4A88-8B2C-DBF5671A750F}">
  <ds:schemaRefs>
    <ds:schemaRef ds:uri="http://schemas.openxmlformats.org/package/2006/metadata/core-properties"/>
    <ds:schemaRef ds:uri="http://www.w3.org/XML/1998/namespace"/>
    <ds:schemaRef ds:uri="http://purl.org/dc/elements/1.1/"/>
    <ds:schemaRef ds:uri="http://schemas.microsoft.com/office/2006/documentManagement/types"/>
    <ds:schemaRef ds:uri="http://purl.org/dc/terms/"/>
    <ds:schemaRef ds:uri="http://schemas.microsoft.com/office/2006/metadata/properties"/>
    <ds:schemaRef ds:uri="4a54440a-a7fe-4649-bab5-6ca079896176"/>
    <ds:schemaRef ds:uri="http://schemas.microsoft.com/office/infopath/2007/PartnerControls"/>
    <ds:schemaRef ds:uri="2c305fb9-aa32-4788-8f45-b497bfd6f770"/>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654</TotalTime>
  <Words>3381</Words>
  <Application>Microsoft Office PowerPoint</Application>
  <PresentationFormat>On-screen Show (4:3)</PresentationFormat>
  <Paragraphs>171</Paragraphs>
  <Slides>21</Slides>
  <Notes>21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21</vt:i4>
      </vt:variant>
    </vt:vector>
  </HeadingPairs>
  <TitlesOfParts>
    <vt:vector size="33" baseType="lpstr">
      <vt:lpstr>Arial</vt:lpstr>
      <vt:lpstr>Calibri</vt:lpstr>
      <vt:lpstr>Franklin Gothic Demi Cond</vt:lpstr>
      <vt:lpstr>Franklin Gothic Medium</vt:lpstr>
      <vt:lpstr>Franklin Gothic Medium Cond</vt:lpstr>
      <vt:lpstr>Gotham Bold</vt:lpstr>
      <vt:lpstr>Helvetica</vt:lpstr>
      <vt:lpstr>Merriweather</vt:lpstr>
      <vt:lpstr>robotocondensed-regular-webfont</vt:lpstr>
      <vt:lpstr>Times New Roman</vt:lpstr>
      <vt:lpstr>Wingdings</vt:lpstr>
      <vt:lpstr>3_Office Theme</vt:lpstr>
      <vt:lpstr>PowerPoint Presentation</vt:lpstr>
      <vt:lpstr>Agenda</vt:lpstr>
      <vt:lpstr>Purpose of Consular Notification</vt:lpstr>
      <vt:lpstr>Law</vt:lpstr>
      <vt:lpstr>Definitions </vt:lpstr>
      <vt:lpstr>Consular Notification General Form</vt:lpstr>
      <vt:lpstr>Consular Notification Procedure</vt:lpstr>
      <vt:lpstr>PowerPoint Presentation</vt:lpstr>
      <vt:lpstr>Consular Notification Procedure continued </vt:lpstr>
      <vt:lpstr>Agreement with the Mexican Consulate </vt:lpstr>
      <vt:lpstr>PowerPoint Presentation</vt:lpstr>
      <vt:lpstr>Agreement with the Guatemala Consulate</vt:lpstr>
      <vt:lpstr>PowerPoint Presentation</vt:lpstr>
      <vt:lpstr>Agreement with the Honduras Consulate</vt:lpstr>
      <vt:lpstr>PowerPoint Presentation</vt:lpstr>
      <vt:lpstr>How NC is encountering UnAccompanied Children/Minors</vt:lpstr>
      <vt:lpstr>ORR Unaccompanied Children Program Policy Guide </vt:lpstr>
      <vt:lpstr>8.4B  Title IV-E, General Title IV-E Requirements, Aliens/Immigrants</vt:lpstr>
      <vt:lpstr>Resources/Technical Assistance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Priscilla Mitchell</dc:creator>
  <cp:lastModifiedBy>Dixon, Carlotta</cp:lastModifiedBy>
  <cp:revision>683</cp:revision>
  <cp:lastPrinted>2023-10-26T16:21:43Z</cp:lastPrinted>
  <dcterms:created xsi:type="dcterms:W3CDTF">2022-09-12T18:24:37Z</dcterms:created>
  <dcterms:modified xsi:type="dcterms:W3CDTF">2023-10-26T19:53:42Z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0x01010062D97A7308B70649897F85B86A0602F0</vt:lpwstr>
  </property>
  <property fmtid="{D5CDD505-2E9C-101B-9397-08002B2CF9AE}" pid="3" name="MediaServiceImageTags">
    <vt:lpwstr/>
  </property>
</Properties>
</file>