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7.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8.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9.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0.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1.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2.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3.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4.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5.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6.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7.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8.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9.xml" ContentType="application/vnd.openxmlformats-officedocument.presentationml.notesSlide+xml"/>
  <Override PartName="/ppt/tags/tag58.xml" ContentType="application/vnd.openxmlformats-officedocument.presentationml.tags+xml"/>
  <Override PartName="/ppt/notesSlides/notesSlide20.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21.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22.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23.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24.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25.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26.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27.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29.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30.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31.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32.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notesSlides/notesSlide33.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34.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35.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36.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37.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38.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39.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40.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41.xml" ContentType="application/vnd.openxmlformats-officedocument.presentationml.notesSlide+xml"/>
  <Override PartName="/ppt/tags/tag120.xml" ContentType="application/vnd.openxmlformats-officedocument.presentationml.tags+xml"/>
  <Override PartName="/ppt/notesSlides/notesSlide42.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notesSlides/notesSlide43.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notesSlides/notesSlide44.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45.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46.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47.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48.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notesSlides/notesSlide4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50.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51.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52.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notesSlides/notesSlide53.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notesSlides/notesSlide54.xml" ContentType="application/vnd.openxmlformats-officedocument.presentationml.notesSlid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notesSlides/notesSlide55.xml" ContentType="application/vnd.openxmlformats-officedocument.presentationml.notesSlide+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notesSlides/notesSlide56.xml" ContentType="application/vnd.openxmlformats-officedocument.presentationml.notesSlide+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notesSlides/notesSlide57.xml" ContentType="application/vnd.openxmlformats-officedocument.presentationml.notesSlide+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notesSlides/notesSlide58.xml" ContentType="application/vnd.openxmlformats-officedocument.presentationml.notesSlide+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notesSlides/notesSlide59.xml" ContentType="application/vnd.openxmlformats-officedocument.presentationml.notesSlide+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notesSlides/notesSlide60.xml" ContentType="application/vnd.openxmlformats-officedocument.presentationml.notesSlide+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notesSlides/notesSlide61.xml" ContentType="application/vnd.openxmlformats-officedocument.presentationml.notesSlide+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notesSlides/notesSlide62.xml" ContentType="application/vnd.openxmlformats-officedocument.presentationml.notesSlide+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notesSlides/notesSlide63.xml" ContentType="application/vnd.openxmlformats-officedocument.presentationml.notesSlide+xml"/>
  <Override PartName="/ppt/tags/tag182.xml" ContentType="application/vnd.openxmlformats-officedocument.presentationml.tags+xml"/>
  <Override PartName="/ppt/tags/tag183.xml" ContentType="application/vnd.openxmlformats-officedocument.presentationml.tags+xml"/>
  <Override PartName="/ppt/notesSlides/notesSlide6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84.xml" ContentType="application/vnd.openxmlformats-officedocument.presentationml.tags+xml"/>
  <Override PartName="/ppt/tags/tag185.xml" ContentType="application/vnd.openxmlformats-officedocument.presentationml.tags+xml"/>
  <Override PartName="/ppt/notesSlides/notesSlide65.xml" ContentType="application/vnd.openxmlformats-officedocument.presentationml.notesSlide+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notesSlides/notesSlide66.xml" ContentType="application/vnd.openxmlformats-officedocument.presentationml.notesSlide+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notesSlides/notesSlide67.xml" ContentType="application/vnd.openxmlformats-officedocument.presentationml.notesSlide+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notesSlides/notesSlide68.xml" ContentType="application/vnd.openxmlformats-officedocument.presentationml.notesSlide+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notesSlides/notesSlide69.xml" ContentType="application/vnd.openxmlformats-officedocument.presentationml.notesSlide+xml"/>
  <Override PartName="/ppt/tags/tag198.xml" ContentType="application/vnd.openxmlformats-officedocument.presentationml.tags+xml"/>
  <Override PartName="/ppt/notesSlides/notesSlide70.xml" ContentType="application/vnd.openxmlformats-officedocument.presentationml.notesSlide+xml"/>
  <Override PartName="/ppt/tags/tag199.xml" ContentType="application/vnd.openxmlformats-officedocument.presentationml.tags+xml"/>
  <Override PartName="/ppt/tags/tag200.xml" ContentType="application/vnd.openxmlformats-officedocument.presentationml.tags+xml"/>
  <Override PartName="/ppt/notesSlides/notesSlide71.xml" ContentType="application/vnd.openxmlformats-officedocument.presentationml.notesSlide+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notesSlides/notesSlide72.xml" ContentType="application/vnd.openxmlformats-officedocument.presentationml.notesSlide+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notesSlides/notesSlide73.xml" ContentType="application/vnd.openxmlformats-officedocument.presentationml.notesSlide+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notesSlides/notesSlide74.xml" ContentType="application/vnd.openxmlformats-officedocument.presentationml.notesSlide+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notesSlides/notesSlide75.xml" ContentType="application/vnd.openxmlformats-officedocument.presentationml.notesSlide+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notesSlides/notesSlide76.xml" ContentType="application/vnd.openxmlformats-officedocument.presentationml.notesSlide+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notesSlides/notesSlide77.xml" ContentType="application/vnd.openxmlformats-officedocument.presentationml.notesSlide+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notesSlides/notesSlide78.xml" ContentType="application/vnd.openxmlformats-officedocument.presentationml.notesSlide+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notesSlides/notesSlide79.xml" ContentType="application/vnd.openxmlformats-officedocument.presentationml.notesSlide+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notesSlides/notesSlide80.xml" ContentType="application/vnd.openxmlformats-officedocument.presentationml.notesSlide+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notesSlides/notesSlide81.xml" ContentType="application/vnd.openxmlformats-officedocument.presentationml.notesSlide+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notesSlides/notesSlide82.xml" ContentType="application/vnd.openxmlformats-officedocument.presentationml.notesSlide+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notesSlides/notesSlide83.xml" ContentType="application/vnd.openxmlformats-officedocument.presentationml.notesSlide+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notesSlides/notesSlide84.xml" ContentType="application/vnd.openxmlformats-officedocument.presentationml.notesSlide+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notesSlides/notesSlide85.xml" ContentType="application/vnd.openxmlformats-officedocument.presentationml.notesSlide+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notesSlides/notesSlide86.xml" ContentType="application/vnd.openxmlformats-officedocument.presentationml.notesSlide+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notesSlides/notesSlide87.xml" ContentType="application/vnd.openxmlformats-officedocument.presentationml.notesSlide+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notesSlides/notesSlide88.xml" ContentType="application/vnd.openxmlformats-officedocument.presentationml.notesSlide+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notesSlides/notesSlide89.xml" ContentType="application/vnd.openxmlformats-officedocument.presentationml.notesSlide+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notesSlides/notesSlide90.xml" ContentType="application/vnd.openxmlformats-officedocument.presentationml.notesSlide+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notesSlides/notesSlide91.xml" ContentType="application/vnd.openxmlformats-officedocument.presentationml.notesSlide+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notesSlides/notesSlide92.xml" ContentType="application/vnd.openxmlformats-officedocument.presentationml.notesSlide+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notesSlides/notesSlide93.xml" ContentType="application/vnd.openxmlformats-officedocument.presentationml.notesSlide+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notesSlides/notesSlide94.xml" ContentType="application/vnd.openxmlformats-officedocument.presentationml.notesSlide+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notesSlides/notesSlide95.xml" ContentType="application/vnd.openxmlformats-officedocument.presentationml.notesSlide+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notesSlides/notesSlide96.xml" ContentType="application/vnd.openxmlformats-officedocument.presentationml.notesSlide+xml"/>
  <Override PartName="/ppt/tags/tag293.xml" ContentType="application/vnd.openxmlformats-officedocument.presentationml.tags+xml"/>
  <Override PartName="/ppt/notesSlides/notesSlide97.xml" ContentType="application/vnd.openxmlformats-officedocument.presentationml.notesSlide+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notesSlides/notesSlide98.xml" ContentType="application/vnd.openxmlformats-officedocument.presentationml.notesSlide+xml"/>
  <Override PartName="/ppt/tags/tag297.xml" ContentType="application/vnd.openxmlformats-officedocument.presentationml.tags+xml"/>
  <Override PartName="/ppt/notesSlides/notesSlide9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4"/>
  </p:sldMasterIdLst>
  <p:notesMasterIdLst>
    <p:notesMasterId r:id="rId104"/>
  </p:notesMasterIdLst>
  <p:handoutMasterIdLst>
    <p:handoutMasterId r:id="rId105"/>
  </p:handoutMasterIdLst>
  <p:sldIdLst>
    <p:sldId id="272" r:id="rId5"/>
    <p:sldId id="273" r:id="rId6"/>
    <p:sldId id="274" r:id="rId7"/>
    <p:sldId id="709" r:id="rId8"/>
    <p:sldId id="275" r:id="rId9"/>
    <p:sldId id="276" r:id="rId10"/>
    <p:sldId id="723" r:id="rId11"/>
    <p:sldId id="278" r:id="rId12"/>
    <p:sldId id="600" r:id="rId13"/>
    <p:sldId id="280" r:id="rId14"/>
    <p:sldId id="704" r:id="rId15"/>
    <p:sldId id="710" r:id="rId16"/>
    <p:sldId id="724" r:id="rId17"/>
    <p:sldId id="725" r:id="rId18"/>
    <p:sldId id="602" r:id="rId19"/>
    <p:sldId id="601" r:id="rId20"/>
    <p:sldId id="702" r:id="rId21"/>
    <p:sldId id="727" r:id="rId22"/>
    <p:sldId id="728" r:id="rId23"/>
    <p:sldId id="719" r:id="rId24"/>
    <p:sldId id="286" r:id="rId25"/>
    <p:sldId id="729" r:id="rId26"/>
    <p:sldId id="730" r:id="rId27"/>
    <p:sldId id="288" r:id="rId28"/>
    <p:sldId id="731" r:id="rId29"/>
    <p:sldId id="732" r:id="rId30"/>
    <p:sldId id="733" r:id="rId31"/>
    <p:sldId id="291" r:id="rId32"/>
    <p:sldId id="734" r:id="rId33"/>
    <p:sldId id="735" r:id="rId34"/>
    <p:sldId id="736" r:id="rId35"/>
    <p:sldId id="310" r:id="rId36"/>
    <p:sldId id="607" r:id="rId37"/>
    <p:sldId id="608" r:id="rId38"/>
    <p:sldId id="737" r:id="rId39"/>
    <p:sldId id="910" r:id="rId40"/>
    <p:sldId id="738" r:id="rId41"/>
    <p:sldId id="739" r:id="rId42"/>
    <p:sldId id="740" r:id="rId43"/>
    <p:sldId id="741" r:id="rId44"/>
    <p:sldId id="742" r:id="rId45"/>
    <p:sldId id="720" r:id="rId46"/>
    <p:sldId id="696" r:id="rId47"/>
    <p:sldId id="312" r:id="rId48"/>
    <p:sldId id="313" r:id="rId49"/>
    <p:sldId id="314" r:id="rId50"/>
    <p:sldId id="315" r:id="rId51"/>
    <p:sldId id="316" r:id="rId52"/>
    <p:sldId id="743" r:id="rId53"/>
    <p:sldId id="318" r:id="rId54"/>
    <p:sldId id="319" r:id="rId55"/>
    <p:sldId id="355" r:id="rId56"/>
    <p:sldId id="377" r:id="rId57"/>
    <p:sldId id="371" r:id="rId58"/>
    <p:sldId id="744" r:id="rId59"/>
    <p:sldId id="745" r:id="rId60"/>
    <p:sldId id="746" r:id="rId61"/>
    <p:sldId id="747" r:id="rId62"/>
    <p:sldId id="748" r:id="rId63"/>
    <p:sldId id="749" r:id="rId64"/>
    <p:sldId id="750" r:id="rId65"/>
    <p:sldId id="326" r:id="rId66"/>
    <p:sldId id="327" r:id="rId67"/>
    <p:sldId id="328" r:id="rId68"/>
    <p:sldId id="751" r:id="rId69"/>
    <p:sldId id="330" r:id="rId70"/>
    <p:sldId id="752" r:id="rId71"/>
    <p:sldId id="333" r:id="rId72"/>
    <p:sldId id="408" r:id="rId73"/>
    <p:sldId id="721" r:id="rId74"/>
    <p:sldId id="697" r:id="rId75"/>
    <p:sldId id="335" r:id="rId76"/>
    <p:sldId id="753" r:id="rId77"/>
    <p:sldId id="271" r:id="rId78"/>
    <p:sldId id="711" r:id="rId79"/>
    <p:sldId id="712" r:id="rId80"/>
    <p:sldId id="277" r:id="rId81"/>
    <p:sldId id="716" r:id="rId82"/>
    <p:sldId id="279" r:id="rId83"/>
    <p:sldId id="717" r:id="rId84"/>
    <p:sldId id="718" r:id="rId85"/>
    <p:sldId id="337" r:id="rId86"/>
    <p:sldId id="412" r:id="rId87"/>
    <p:sldId id="413" r:id="rId88"/>
    <p:sldId id="414" r:id="rId89"/>
    <p:sldId id="415" r:id="rId90"/>
    <p:sldId id="416" r:id="rId91"/>
    <p:sldId id="417" r:id="rId92"/>
    <p:sldId id="418" r:id="rId93"/>
    <p:sldId id="419" r:id="rId94"/>
    <p:sldId id="338" r:id="rId95"/>
    <p:sldId id="346" r:id="rId96"/>
    <p:sldId id="527" r:id="rId97"/>
    <p:sldId id="349" r:id="rId98"/>
    <p:sldId id="350" r:id="rId99"/>
    <p:sldId id="369" r:id="rId100"/>
    <p:sldId id="722" r:id="rId101"/>
    <p:sldId id="707" r:id="rId102"/>
    <p:sldId id="257" r:id="rId103"/>
  </p:sldIdLst>
  <p:sldSz cx="12188825" cy="6858000"/>
  <p:notesSz cx="7315200" cy="9601200"/>
  <p:custDataLst>
    <p:tags r:id="rId10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3" pos="3839">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747A61-6C1B-9FEF-3731-80E0DCEBD005}" name="Martin, Jasmine M" initials="MJM" userId="S::jasmine.martin@dhhs.nc.gov::ceb7af47-be09-497f-a134-13cea4445315" providerId="AD"/>
  <p188:author id="{F974A4D2-1A50-A2E4-9374-F5A3E81E467A}" name="Cheek, Sue" initials="CS" userId="S::sue.cheek@dhhs.nc.gov::1e962c4a-a326-4b3f-8a61-0fa4256860b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ovett, Kristen E" initials="LKE" lastIdx="4" clrIdx="0">
    <p:extLst>
      <p:ext uri="{19B8F6BF-5375-455C-9EA6-DF929625EA0E}">
        <p15:presenceInfo xmlns:p15="http://schemas.microsoft.com/office/powerpoint/2012/main" userId="S-1-5-21-2744878847-1876734302-662453930-594719" providerId="AD"/>
      </p:ext>
    </p:extLst>
  </p:cmAuthor>
  <p:cmAuthor id="2" name="Tyson, Hannah M" initials="THM" lastIdx="35" clrIdx="1">
    <p:extLst>
      <p:ext uri="{19B8F6BF-5375-455C-9EA6-DF929625EA0E}">
        <p15:presenceInfo xmlns:p15="http://schemas.microsoft.com/office/powerpoint/2012/main" userId="S-1-5-21-2744878847-1876734302-662453930-614433" providerId="AD"/>
      </p:ext>
    </p:extLst>
  </p:cmAuthor>
  <p:cmAuthor id="3" name="Jordan, Wyatt R" initials="JWR" lastIdx="5" clrIdx="2">
    <p:extLst>
      <p:ext uri="{19B8F6BF-5375-455C-9EA6-DF929625EA0E}">
        <p15:presenceInfo xmlns:p15="http://schemas.microsoft.com/office/powerpoint/2012/main" userId="S::wyatt.jordan@dhhs.nc.gov::1a52df84-8979-4b76-84e8-07c4610853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5301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72822" autoAdjust="0"/>
  </p:normalViewPr>
  <p:slideViewPr>
    <p:cSldViewPr>
      <p:cViewPr varScale="1">
        <p:scale>
          <a:sx n="84" d="100"/>
          <a:sy n="84" d="100"/>
        </p:scale>
        <p:origin x="1620" y="84"/>
      </p:cViewPr>
      <p:guideLst>
        <p:guide orient="horz" pos="2160"/>
        <p:guide pos="3839"/>
      </p:guideLst>
    </p:cSldViewPr>
  </p:slideViewPr>
  <p:outlineViewPr>
    <p:cViewPr>
      <p:scale>
        <a:sx n="33" d="100"/>
        <a:sy n="33" d="100"/>
      </p:scale>
      <p:origin x="0" y="0"/>
    </p:cViewPr>
    <p:sldLst>
      <p:sld r:id="rId1" collapse="1"/>
    </p:sldLst>
  </p:outlineViewPr>
  <p:notesTextViewPr>
    <p:cViewPr>
      <p:scale>
        <a:sx n="3" d="2"/>
        <a:sy n="3" d="2"/>
      </p:scale>
      <p:origin x="0" y="0"/>
    </p:cViewPr>
  </p:notesTextViewPr>
  <p:sorterViewPr>
    <p:cViewPr varScale="1">
      <p:scale>
        <a:sx n="100" d="100"/>
        <a:sy n="100" d="100"/>
      </p:scale>
      <p:origin x="0" y="-7536"/>
    </p:cViewPr>
  </p:sorterViewPr>
  <p:notesViewPr>
    <p:cSldViewPr showGuides="1">
      <p:cViewPr varScale="1">
        <p:scale>
          <a:sx n="81" d="100"/>
          <a:sy n="81" d="100"/>
        </p:scale>
        <p:origin x="3780"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07" Type="http://schemas.openxmlformats.org/officeDocument/2006/relationships/commentAuthors" Target="commentAuthors.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110"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tags" Target="tags/tag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viewProps" Target="viewProp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iagrams/_rels/data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ata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D11646-0990-4351-957B-300EE8D56667}"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E2BEF289-AE79-4A0F-8914-B9695F333614}">
      <dgm:prSet/>
      <dgm:spPr/>
      <dgm:t>
        <a:bodyPr/>
        <a:lstStyle/>
        <a:p>
          <a:r>
            <a:rPr lang="en-US" dirty="0"/>
            <a:t>What is WIC?</a:t>
          </a:r>
        </a:p>
      </dgm:t>
    </dgm:pt>
    <dgm:pt modelId="{F40208BA-761C-40C9-B11A-100CCA29BBFF}" type="parTrans" cxnId="{F24F0331-D1A0-4DB7-A857-72C34B971BCA}">
      <dgm:prSet/>
      <dgm:spPr/>
      <dgm:t>
        <a:bodyPr/>
        <a:lstStyle/>
        <a:p>
          <a:endParaRPr lang="en-US"/>
        </a:p>
      </dgm:t>
    </dgm:pt>
    <dgm:pt modelId="{5E0A9949-545C-4C2C-97C4-6C1C8F4FF3D6}" type="sibTrans" cxnId="{F24F0331-D1A0-4DB7-A857-72C34B971BCA}">
      <dgm:prSet/>
      <dgm:spPr/>
      <dgm:t>
        <a:bodyPr/>
        <a:lstStyle/>
        <a:p>
          <a:endParaRPr lang="en-US"/>
        </a:p>
      </dgm:t>
    </dgm:pt>
    <dgm:pt modelId="{A52124F6-7E11-4EC9-9E62-C10F3DEF939A}">
      <dgm:prSet/>
      <dgm:spPr/>
      <dgm:t>
        <a:bodyPr/>
        <a:lstStyle/>
        <a:p>
          <a:r>
            <a:rPr lang="en-US"/>
            <a:t>What is the role of vendors?</a:t>
          </a:r>
        </a:p>
      </dgm:t>
    </dgm:pt>
    <dgm:pt modelId="{00A4D6F0-37BC-4296-8D21-8AA5504D840B}" type="parTrans" cxnId="{28A7BCC7-5ED5-4D2C-AE8E-A0A3105A3634}">
      <dgm:prSet/>
      <dgm:spPr/>
      <dgm:t>
        <a:bodyPr/>
        <a:lstStyle/>
        <a:p>
          <a:endParaRPr lang="en-US"/>
        </a:p>
      </dgm:t>
    </dgm:pt>
    <dgm:pt modelId="{5827952B-5C64-4574-B199-10D901493C60}" type="sibTrans" cxnId="{28A7BCC7-5ED5-4D2C-AE8E-A0A3105A3634}">
      <dgm:prSet/>
      <dgm:spPr/>
      <dgm:t>
        <a:bodyPr/>
        <a:lstStyle/>
        <a:p>
          <a:endParaRPr lang="en-US"/>
        </a:p>
      </dgm:t>
    </dgm:pt>
    <dgm:pt modelId="{27E794E9-F69F-41A9-8913-FC16A8735B86}">
      <dgm:prSet/>
      <dgm:spPr/>
      <dgm:t>
        <a:bodyPr/>
        <a:lstStyle/>
        <a:p>
          <a:r>
            <a:rPr lang="en-US"/>
            <a:t>Free-standing pharmacy WIC vendors</a:t>
          </a:r>
        </a:p>
      </dgm:t>
    </dgm:pt>
    <dgm:pt modelId="{6FF3059D-80BF-48A4-8093-78340A5B57B3}" type="parTrans" cxnId="{B40A49CF-89C7-43FF-B1F6-022B64DEA30D}">
      <dgm:prSet/>
      <dgm:spPr/>
      <dgm:t>
        <a:bodyPr/>
        <a:lstStyle/>
        <a:p>
          <a:endParaRPr lang="en-US"/>
        </a:p>
      </dgm:t>
    </dgm:pt>
    <dgm:pt modelId="{D300CDF5-FEF5-4549-BC04-F569C4EB1B7E}" type="sibTrans" cxnId="{B40A49CF-89C7-43FF-B1F6-022B64DEA30D}">
      <dgm:prSet/>
      <dgm:spPr/>
      <dgm:t>
        <a:bodyPr/>
        <a:lstStyle/>
        <a:p>
          <a:endParaRPr lang="en-US"/>
        </a:p>
      </dgm:t>
    </dgm:pt>
    <dgm:pt modelId="{211E2314-5EA0-4320-9C1B-428347195D5C}">
      <dgm:prSet/>
      <dgm:spPr/>
      <dgm:t>
        <a:bodyPr/>
        <a:lstStyle/>
        <a:p>
          <a:r>
            <a:rPr lang="en-US"/>
            <a:t>How to become a WIC vendor</a:t>
          </a:r>
        </a:p>
      </dgm:t>
    </dgm:pt>
    <dgm:pt modelId="{36DC2FD1-0E9B-4E2B-96BC-73EEF14E94EA}" type="parTrans" cxnId="{E299295B-0C3E-4829-914D-A5F72C67E3CC}">
      <dgm:prSet/>
      <dgm:spPr/>
      <dgm:t>
        <a:bodyPr/>
        <a:lstStyle/>
        <a:p>
          <a:endParaRPr lang="en-US"/>
        </a:p>
      </dgm:t>
    </dgm:pt>
    <dgm:pt modelId="{525E0AA8-9F1D-4D94-8917-49C03F63FEA0}" type="sibTrans" cxnId="{E299295B-0C3E-4829-914D-A5F72C67E3CC}">
      <dgm:prSet/>
      <dgm:spPr/>
      <dgm:t>
        <a:bodyPr/>
        <a:lstStyle/>
        <a:p>
          <a:endParaRPr lang="en-US"/>
        </a:p>
      </dgm:t>
    </dgm:pt>
    <dgm:pt modelId="{CAED3C68-CAD5-4EA3-AC8B-19AA96C5EBBD}">
      <dgm:prSet/>
      <dgm:spPr/>
      <dgm:t>
        <a:bodyPr/>
        <a:lstStyle/>
        <a:p>
          <a:r>
            <a:rPr lang="en-US"/>
            <a:t>Guidance for completing required forms</a:t>
          </a:r>
        </a:p>
      </dgm:t>
    </dgm:pt>
    <dgm:pt modelId="{1A84CC4A-AFED-4C9F-8890-DEA018C5E480}" type="parTrans" cxnId="{C1520C29-47CD-4794-8965-1BABEA54D5BB}">
      <dgm:prSet/>
      <dgm:spPr/>
      <dgm:t>
        <a:bodyPr/>
        <a:lstStyle/>
        <a:p>
          <a:endParaRPr lang="en-US"/>
        </a:p>
      </dgm:t>
    </dgm:pt>
    <dgm:pt modelId="{6C7EDBE0-2F24-4B78-BB1A-063982F796F8}" type="sibTrans" cxnId="{C1520C29-47CD-4794-8965-1BABEA54D5BB}">
      <dgm:prSet/>
      <dgm:spPr/>
      <dgm:t>
        <a:bodyPr/>
        <a:lstStyle/>
        <a:p>
          <a:endParaRPr lang="en-US"/>
        </a:p>
      </dgm:t>
    </dgm:pt>
    <dgm:pt modelId="{6918B8F2-08FF-4D05-8091-AEF0D77C23CA}" type="pres">
      <dgm:prSet presAssocID="{54D11646-0990-4351-957B-300EE8D56667}" presName="diagram" presStyleCnt="0">
        <dgm:presLayoutVars>
          <dgm:dir/>
          <dgm:resizeHandles val="exact"/>
        </dgm:presLayoutVars>
      </dgm:prSet>
      <dgm:spPr/>
    </dgm:pt>
    <dgm:pt modelId="{25F65F66-EF7D-4FDB-9E20-ADA9C1F2B293}" type="pres">
      <dgm:prSet presAssocID="{E2BEF289-AE79-4A0F-8914-B9695F333614}" presName="node" presStyleLbl="node1" presStyleIdx="0" presStyleCnt="5">
        <dgm:presLayoutVars>
          <dgm:bulletEnabled val="1"/>
        </dgm:presLayoutVars>
      </dgm:prSet>
      <dgm:spPr/>
    </dgm:pt>
    <dgm:pt modelId="{23789C0A-A562-44F2-BFA0-0EA156045BFE}" type="pres">
      <dgm:prSet presAssocID="{5E0A9949-545C-4C2C-97C4-6C1C8F4FF3D6}" presName="sibTrans" presStyleCnt="0"/>
      <dgm:spPr/>
    </dgm:pt>
    <dgm:pt modelId="{32A5AAF8-4D76-4623-B971-0798DD61176B}" type="pres">
      <dgm:prSet presAssocID="{A52124F6-7E11-4EC9-9E62-C10F3DEF939A}" presName="node" presStyleLbl="node1" presStyleIdx="1" presStyleCnt="5">
        <dgm:presLayoutVars>
          <dgm:bulletEnabled val="1"/>
        </dgm:presLayoutVars>
      </dgm:prSet>
      <dgm:spPr/>
    </dgm:pt>
    <dgm:pt modelId="{378C62EA-9BF9-4355-829A-43A267786807}" type="pres">
      <dgm:prSet presAssocID="{5827952B-5C64-4574-B199-10D901493C60}" presName="sibTrans" presStyleCnt="0"/>
      <dgm:spPr/>
    </dgm:pt>
    <dgm:pt modelId="{6A46F867-BB1C-42E9-A67D-9AAF5C83E9A2}" type="pres">
      <dgm:prSet presAssocID="{27E794E9-F69F-41A9-8913-FC16A8735B86}" presName="node" presStyleLbl="node1" presStyleIdx="2" presStyleCnt="5">
        <dgm:presLayoutVars>
          <dgm:bulletEnabled val="1"/>
        </dgm:presLayoutVars>
      </dgm:prSet>
      <dgm:spPr/>
    </dgm:pt>
    <dgm:pt modelId="{E47443DC-C19F-4793-B7C0-44DF12DEF2D9}" type="pres">
      <dgm:prSet presAssocID="{D300CDF5-FEF5-4549-BC04-F569C4EB1B7E}" presName="sibTrans" presStyleCnt="0"/>
      <dgm:spPr/>
    </dgm:pt>
    <dgm:pt modelId="{16E1F59E-A659-4913-8A40-70FE0FACA686}" type="pres">
      <dgm:prSet presAssocID="{211E2314-5EA0-4320-9C1B-428347195D5C}" presName="node" presStyleLbl="node1" presStyleIdx="3" presStyleCnt="5">
        <dgm:presLayoutVars>
          <dgm:bulletEnabled val="1"/>
        </dgm:presLayoutVars>
      </dgm:prSet>
      <dgm:spPr/>
    </dgm:pt>
    <dgm:pt modelId="{F9CF77E6-2E86-41D9-8356-31D803629EA8}" type="pres">
      <dgm:prSet presAssocID="{525E0AA8-9F1D-4D94-8917-49C03F63FEA0}" presName="sibTrans" presStyleCnt="0"/>
      <dgm:spPr/>
    </dgm:pt>
    <dgm:pt modelId="{9928B4E5-2FA1-49A2-88DD-D1DC879AB3E0}" type="pres">
      <dgm:prSet presAssocID="{CAED3C68-CAD5-4EA3-AC8B-19AA96C5EBBD}" presName="node" presStyleLbl="node1" presStyleIdx="4" presStyleCnt="5">
        <dgm:presLayoutVars>
          <dgm:bulletEnabled val="1"/>
        </dgm:presLayoutVars>
      </dgm:prSet>
      <dgm:spPr/>
    </dgm:pt>
  </dgm:ptLst>
  <dgm:cxnLst>
    <dgm:cxn modelId="{95829D1B-26D5-4F07-8DDF-A7F2A4548925}" type="presOf" srcId="{A52124F6-7E11-4EC9-9E62-C10F3DEF939A}" destId="{32A5AAF8-4D76-4623-B971-0798DD61176B}" srcOrd="0" destOrd="0" presId="urn:microsoft.com/office/officeart/2005/8/layout/default"/>
    <dgm:cxn modelId="{C1520C29-47CD-4794-8965-1BABEA54D5BB}" srcId="{54D11646-0990-4351-957B-300EE8D56667}" destId="{CAED3C68-CAD5-4EA3-AC8B-19AA96C5EBBD}" srcOrd="4" destOrd="0" parTransId="{1A84CC4A-AFED-4C9F-8890-DEA018C5E480}" sibTransId="{6C7EDBE0-2F24-4B78-BB1A-063982F796F8}"/>
    <dgm:cxn modelId="{F24F0331-D1A0-4DB7-A857-72C34B971BCA}" srcId="{54D11646-0990-4351-957B-300EE8D56667}" destId="{E2BEF289-AE79-4A0F-8914-B9695F333614}" srcOrd="0" destOrd="0" parTransId="{F40208BA-761C-40C9-B11A-100CCA29BBFF}" sibTransId="{5E0A9949-545C-4C2C-97C4-6C1C8F4FF3D6}"/>
    <dgm:cxn modelId="{E299295B-0C3E-4829-914D-A5F72C67E3CC}" srcId="{54D11646-0990-4351-957B-300EE8D56667}" destId="{211E2314-5EA0-4320-9C1B-428347195D5C}" srcOrd="3" destOrd="0" parTransId="{36DC2FD1-0E9B-4E2B-96BC-73EEF14E94EA}" sibTransId="{525E0AA8-9F1D-4D94-8917-49C03F63FEA0}"/>
    <dgm:cxn modelId="{D13A2B5B-8ACD-4BC0-AA85-172A61CBEFAD}" type="presOf" srcId="{E2BEF289-AE79-4A0F-8914-B9695F333614}" destId="{25F65F66-EF7D-4FDB-9E20-ADA9C1F2B293}" srcOrd="0" destOrd="0" presId="urn:microsoft.com/office/officeart/2005/8/layout/default"/>
    <dgm:cxn modelId="{AFB8346F-EB92-4A79-B20D-B46A7671320C}" type="presOf" srcId="{54D11646-0990-4351-957B-300EE8D56667}" destId="{6918B8F2-08FF-4D05-8091-AEF0D77C23CA}" srcOrd="0" destOrd="0" presId="urn:microsoft.com/office/officeart/2005/8/layout/default"/>
    <dgm:cxn modelId="{3354C098-FE8F-4312-924F-B0C817E5F973}" type="presOf" srcId="{CAED3C68-CAD5-4EA3-AC8B-19AA96C5EBBD}" destId="{9928B4E5-2FA1-49A2-88DD-D1DC879AB3E0}" srcOrd="0" destOrd="0" presId="urn:microsoft.com/office/officeart/2005/8/layout/default"/>
    <dgm:cxn modelId="{322F06A1-9EBB-4D00-9346-97CD0E954763}" type="presOf" srcId="{211E2314-5EA0-4320-9C1B-428347195D5C}" destId="{16E1F59E-A659-4913-8A40-70FE0FACA686}" srcOrd="0" destOrd="0" presId="urn:microsoft.com/office/officeart/2005/8/layout/default"/>
    <dgm:cxn modelId="{28A7BCC7-5ED5-4D2C-AE8E-A0A3105A3634}" srcId="{54D11646-0990-4351-957B-300EE8D56667}" destId="{A52124F6-7E11-4EC9-9E62-C10F3DEF939A}" srcOrd="1" destOrd="0" parTransId="{00A4D6F0-37BC-4296-8D21-8AA5504D840B}" sibTransId="{5827952B-5C64-4574-B199-10D901493C60}"/>
    <dgm:cxn modelId="{B40A49CF-89C7-43FF-B1F6-022B64DEA30D}" srcId="{54D11646-0990-4351-957B-300EE8D56667}" destId="{27E794E9-F69F-41A9-8913-FC16A8735B86}" srcOrd="2" destOrd="0" parTransId="{6FF3059D-80BF-48A4-8093-78340A5B57B3}" sibTransId="{D300CDF5-FEF5-4549-BC04-F569C4EB1B7E}"/>
    <dgm:cxn modelId="{503F7AD2-0D30-45C7-A407-A270E1641776}" type="presOf" srcId="{27E794E9-F69F-41A9-8913-FC16A8735B86}" destId="{6A46F867-BB1C-42E9-A67D-9AAF5C83E9A2}" srcOrd="0" destOrd="0" presId="urn:microsoft.com/office/officeart/2005/8/layout/default"/>
    <dgm:cxn modelId="{8B7242F6-75EC-4286-8E2E-0663D5004D72}" type="presParOf" srcId="{6918B8F2-08FF-4D05-8091-AEF0D77C23CA}" destId="{25F65F66-EF7D-4FDB-9E20-ADA9C1F2B293}" srcOrd="0" destOrd="0" presId="urn:microsoft.com/office/officeart/2005/8/layout/default"/>
    <dgm:cxn modelId="{06D46DA5-3263-431C-82DE-24661610D954}" type="presParOf" srcId="{6918B8F2-08FF-4D05-8091-AEF0D77C23CA}" destId="{23789C0A-A562-44F2-BFA0-0EA156045BFE}" srcOrd="1" destOrd="0" presId="urn:microsoft.com/office/officeart/2005/8/layout/default"/>
    <dgm:cxn modelId="{9745870D-D37F-481C-BA83-E786F7C57E4B}" type="presParOf" srcId="{6918B8F2-08FF-4D05-8091-AEF0D77C23CA}" destId="{32A5AAF8-4D76-4623-B971-0798DD61176B}" srcOrd="2" destOrd="0" presId="urn:microsoft.com/office/officeart/2005/8/layout/default"/>
    <dgm:cxn modelId="{7C772137-F1CB-452E-ABBF-7C4E58EC570A}" type="presParOf" srcId="{6918B8F2-08FF-4D05-8091-AEF0D77C23CA}" destId="{378C62EA-9BF9-4355-829A-43A267786807}" srcOrd="3" destOrd="0" presId="urn:microsoft.com/office/officeart/2005/8/layout/default"/>
    <dgm:cxn modelId="{A828FAA5-FD16-40E3-BC74-577E6C014A8C}" type="presParOf" srcId="{6918B8F2-08FF-4D05-8091-AEF0D77C23CA}" destId="{6A46F867-BB1C-42E9-A67D-9AAF5C83E9A2}" srcOrd="4" destOrd="0" presId="urn:microsoft.com/office/officeart/2005/8/layout/default"/>
    <dgm:cxn modelId="{3D1208FA-BE92-4741-94AD-A106846C8861}" type="presParOf" srcId="{6918B8F2-08FF-4D05-8091-AEF0D77C23CA}" destId="{E47443DC-C19F-4793-B7C0-44DF12DEF2D9}" srcOrd="5" destOrd="0" presId="urn:microsoft.com/office/officeart/2005/8/layout/default"/>
    <dgm:cxn modelId="{B670599F-5853-46C6-886E-A9E8E86556EA}" type="presParOf" srcId="{6918B8F2-08FF-4D05-8091-AEF0D77C23CA}" destId="{16E1F59E-A659-4913-8A40-70FE0FACA686}" srcOrd="6" destOrd="0" presId="urn:microsoft.com/office/officeart/2005/8/layout/default"/>
    <dgm:cxn modelId="{0A21437E-E149-46DD-AB14-EC82B8C78FBA}" type="presParOf" srcId="{6918B8F2-08FF-4D05-8091-AEF0D77C23CA}" destId="{F9CF77E6-2E86-41D9-8356-31D803629EA8}" srcOrd="7" destOrd="0" presId="urn:microsoft.com/office/officeart/2005/8/layout/default"/>
    <dgm:cxn modelId="{CAA2D499-E98F-43D9-9777-A3E0CC7CF741}" type="presParOf" srcId="{6918B8F2-08FF-4D05-8091-AEF0D77C23CA}" destId="{9928B4E5-2FA1-49A2-88DD-D1DC879AB3E0}" srcOrd="8"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F4F090-1D99-4AEB-A07E-D34DD65F1FD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E77AAFC-8361-465B-A530-FB43946485E5}">
      <dgm:prSet/>
      <dgm:spPr/>
      <dgm:t>
        <a:bodyPr/>
        <a:lstStyle/>
        <a:p>
          <a:r>
            <a:rPr lang="en-US"/>
            <a:t>Buy One, Get One Free (BOGO)</a:t>
          </a:r>
        </a:p>
      </dgm:t>
    </dgm:pt>
    <dgm:pt modelId="{BCD1FC4F-EB49-48A3-A164-A1D8F6655ABE}" type="parTrans" cxnId="{EDF8307B-023C-42A6-B1BD-D7AF107BA1AC}">
      <dgm:prSet/>
      <dgm:spPr/>
      <dgm:t>
        <a:bodyPr/>
        <a:lstStyle/>
        <a:p>
          <a:endParaRPr lang="en-US"/>
        </a:p>
      </dgm:t>
    </dgm:pt>
    <dgm:pt modelId="{B11F1218-C7D9-4AE7-BABD-571AD17DAABA}" type="sibTrans" cxnId="{EDF8307B-023C-42A6-B1BD-D7AF107BA1AC}">
      <dgm:prSet/>
      <dgm:spPr/>
      <dgm:t>
        <a:bodyPr/>
        <a:lstStyle/>
        <a:p>
          <a:endParaRPr lang="en-US"/>
        </a:p>
      </dgm:t>
    </dgm:pt>
    <dgm:pt modelId="{7F707C42-CA74-4F88-9853-F2653B76C1D8}">
      <dgm:prSet/>
      <dgm:spPr/>
      <dgm:t>
        <a:bodyPr/>
        <a:lstStyle/>
        <a:p>
          <a:r>
            <a:rPr lang="en-US"/>
            <a:t>Buy One, Get One at a Reduced Price</a:t>
          </a:r>
        </a:p>
      </dgm:t>
    </dgm:pt>
    <dgm:pt modelId="{60CEC592-638B-434D-80B0-C00EBF74B4A1}" type="parTrans" cxnId="{1ACC740C-973B-49B8-B3CF-0E39F2D4729B}">
      <dgm:prSet/>
      <dgm:spPr/>
      <dgm:t>
        <a:bodyPr/>
        <a:lstStyle/>
        <a:p>
          <a:endParaRPr lang="en-US"/>
        </a:p>
      </dgm:t>
    </dgm:pt>
    <dgm:pt modelId="{D14274A3-37D4-43E7-9459-2CEFF0859351}" type="sibTrans" cxnId="{1ACC740C-973B-49B8-B3CF-0E39F2D4729B}">
      <dgm:prSet/>
      <dgm:spPr/>
      <dgm:t>
        <a:bodyPr/>
        <a:lstStyle/>
        <a:p>
          <a:endParaRPr lang="en-US"/>
        </a:p>
      </dgm:t>
    </dgm:pt>
    <dgm:pt modelId="{502B4358-22A6-45D9-B70D-AE90594A35DF}">
      <dgm:prSet/>
      <dgm:spPr/>
      <dgm:t>
        <a:bodyPr/>
        <a:lstStyle/>
        <a:p>
          <a:r>
            <a:rPr lang="en-US" dirty="0"/>
            <a:t>Free ounces added to food item by manufacturer (bonus size items)</a:t>
          </a:r>
        </a:p>
      </dgm:t>
    </dgm:pt>
    <dgm:pt modelId="{BFBFBAD1-E60F-4077-8528-B2AF7148B031}" type="parTrans" cxnId="{809D84A5-1420-4CFF-8CC9-C2DEA2B45C27}">
      <dgm:prSet/>
      <dgm:spPr/>
      <dgm:t>
        <a:bodyPr/>
        <a:lstStyle/>
        <a:p>
          <a:endParaRPr lang="en-US"/>
        </a:p>
      </dgm:t>
    </dgm:pt>
    <dgm:pt modelId="{BE8AE6E6-8339-4057-93E6-088BF2341F88}" type="sibTrans" cxnId="{809D84A5-1420-4CFF-8CC9-C2DEA2B45C27}">
      <dgm:prSet/>
      <dgm:spPr/>
      <dgm:t>
        <a:bodyPr/>
        <a:lstStyle/>
        <a:p>
          <a:endParaRPr lang="en-US"/>
        </a:p>
      </dgm:t>
    </dgm:pt>
    <dgm:pt modelId="{BBA58304-77D4-48CF-8E10-759FB7CD098E}">
      <dgm:prSet/>
      <dgm:spPr/>
      <dgm:t>
        <a:bodyPr/>
        <a:lstStyle/>
        <a:p>
          <a:r>
            <a:rPr lang="en-US"/>
            <a:t>Transaction discounts</a:t>
          </a:r>
        </a:p>
      </dgm:t>
    </dgm:pt>
    <dgm:pt modelId="{89B0E90E-88E1-43CB-B44A-375EEF224A79}" type="parTrans" cxnId="{755AEA7F-8FA6-4F4B-9EC7-DF1AE2E58A67}">
      <dgm:prSet/>
      <dgm:spPr/>
      <dgm:t>
        <a:bodyPr/>
        <a:lstStyle/>
        <a:p>
          <a:endParaRPr lang="en-US"/>
        </a:p>
      </dgm:t>
    </dgm:pt>
    <dgm:pt modelId="{660EB5D6-4A45-4BF8-ADDD-7FAD1B15598A}" type="sibTrans" cxnId="{755AEA7F-8FA6-4F4B-9EC7-DF1AE2E58A67}">
      <dgm:prSet/>
      <dgm:spPr/>
      <dgm:t>
        <a:bodyPr/>
        <a:lstStyle/>
        <a:p>
          <a:endParaRPr lang="en-US"/>
        </a:p>
      </dgm:t>
    </dgm:pt>
    <dgm:pt modelId="{099EB97E-3679-49A4-9CB2-4650B9B152C6}">
      <dgm:prSet/>
      <dgm:spPr/>
      <dgm:t>
        <a:bodyPr/>
        <a:lstStyle/>
        <a:p>
          <a:r>
            <a:rPr lang="en-US"/>
            <a:t>Store loyalty/Rewards cards</a:t>
          </a:r>
        </a:p>
      </dgm:t>
    </dgm:pt>
    <dgm:pt modelId="{2CB0D88A-37C2-4987-B7D8-C088FD8F582B}" type="parTrans" cxnId="{4E3157AC-06AD-46E9-880B-0320310CDB56}">
      <dgm:prSet/>
      <dgm:spPr/>
      <dgm:t>
        <a:bodyPr/>
        <a:lstStyle/>
        <a:p>
          <a:endParaRPr lang="en-US"/>
        </a:p>
      </dgm:t>
    </dgm:pt>
    <dgm:pt modelId="{089B516F-255C-4CEC-A971-33658C4A4C09}" type="sibTrans" cxnId="{4E3157AC-06AD-46E9-880B-0320310CDB56}">
      <dgm:prSet/>
      <dgm:spPr/>
      <dgm:t>
        <a:bodyPr/>
        <a:lstStyle/>
        <a:p>
          <a:endParaRPr lang="en-US"/>
        </a:p>
      </dgm:t>
    </dgm:pt>
    <dgm:pt modelId="{C42F51F8-DE25-4F19-B27C-292B4EBCACEA}">
      <dgm:prSet/>
      <dgm:spPr/>
      <dgm:t>
        <a:bodyPr/>
        <a:lstStyle/>
        <a:p>
          <a:r>
            <a:rPr lang="en-US"/>
            <a:t>Manufacturers’ cents off coupons</a:t>
          </a:r>
        </a:p>
      </dgm:t>
    </dgm:pt>
    <dgm:pt modelId="{724FD1AD-3250-4179-8DB0-F451E401F1A9}" type="parTrans" cxnId="{483A544F-89C4-42D4-B03F-A3DD5EF42ED3}">
      <dgm:prSet/>
      <dgm:spPr/>
      <dgm:t>
        <a:bodyPr/>
        <a:lstStyle/>
        <a:p>
          <a:endParaRPr lang="en-US"/>
        </a:p>
      </dgm:t>
    </dgm:pt>
    <dgm:pt modelId="{FA908939-3F8C-4931-A94B-4A62DC08AE66}" type="sibTrans" cxnId="{483A544F-89C4-42D4-B03F-A3DD5EF42ED3}">
      <dgm:prSet/>
      <dgm:spPr/>
      <dgm:t>
        <a:bodyPr/>
        <a:lstStyle/>
        <a:p>
          <a:endParaRPr lang="en-US"/>
        </a:p>
      </dgm:t>
    </dgm:pt>
    <dgm:pt modelId="{C7B4B5C5-D061-4ABA-BFF0-610E36E4EF79}" type="pres">
      <dgm:prSet presAssocID="{B2F4F090-1D99-4AEB-A07E-D34DD65F1FD8}" presName="root" presStyleCnt="0">
        <dgm:presLayoutVars>
          <dgm:dir/>
          <dgm:resizeHandles val="exact"/>
        </dgm:presLayoutVars>
      </dgm:prSet>
      <dgm:spPr/>
    </dgm:pt>
    <dgm:pt modelId="{A591F7FA-3345-4CC5-98F4-053E48109B36}" type="pres">
      <dgm:prSet presAssocID="{FE77AAFC-8361-465B-A530-FB43946485E5}" presName="compNode" presStyleCnt="0"/>
      <dgm:spPr/>
    </dgm:pt>
    <dgm:pt modelId="{ED10195C-0F02-4DB6-9338-ECE9BA039054}" type="pres">
      <dgm:prSet presAssocID="{FE77AAFC-8361-465B-A530-FB43946485E5}" presName="bgRect" presStyleLbl="bgShp" presStyleIdx="0" presStyleCnt="6"/>
      <dgm:spPr/>
    </dgm:pt>
    <dgm:pt modelId="{FC749210-366F-44C1-A926-6197AB60BCF0}" type="pres">
      <dgm:prSet presAssocID="{FE77AAFC-8361-465B-A530-FB43946485E5}"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Kiosk"/>
        </a:ext>
      </dgm:extLst>
    </dgm:pt>
    <dgm:pt modelId="{FFA83692-AAC4-467F-A29F-05035A6C3D7D}" type="pres">
      <dgm:prSet presAssocID="{FE77AAFC-8361-465B-A530-FB43946485E5}" presName="spaceRect" presStyleCnt="0"/>
      <dgm:spPr/>
    </dgm:pt>
    <dgm:pt modelId="{C7496036-F2C5-430F-9896-F7AB9DC5190A}" type="pres">
      <dgm:prSet presAssocID="{FE77AAFC-8361-465B-A530-FB43946485E5}" presName="parTx" presStyleLbl="revTx" presStyleIdx="0" presStyleCnt="6">
        <dgm:presLayoutVars>
          <dgm:chMax val="0"/>
          <dgm:chPref val="0"/>
        </dgm:presLayoutVars>
      </dgm:prSet>
      <dgm:spPr/>
    </dgm:pt>
    <dgm:pt modelId="{57062A44-EFAA-40AF-AF46-AF75056E60EC}" type="pres">
      <dgm:prSet presAssocID="{B11F1218-C7D9-4AE7-BABD-571AD17DAABA}" presName="sibTrans" presStyleCnt="0"/>
      <dgm:spPr/>
    </dgm:pt>
    <dgm:pt modelId="{DD4803E8-1CCA-4FDC-87FF-E6036F8C6E3F}" type="pres">
      <dgm:prSet presAssocID="{7F707C42-CA74-4F88-9853-F2653B76C1D8}" presName="compNode" presStyleCnt="0"/>
      <dgm:spPr/>
    </dgm:pt>
    <dgm:pt modelId="{02E2E12B-704F-4C55-904D-6771DB4AE7EF}" type="pres">
      <dgm:prSet presAssocID="{7F707C42-CA74-4F88-9853-F2653B76C1D8}" presName="bgRect" presStyleLbl="bgShp" presStyleIdx="1" presStyleCnt="6"/>
      <dgm:spPr/>
    </dgm:pt>
    <dgm:pt modelId="{D937DC9D-16C0-440A-9400-2A64E4D4822D}" type="pres">
      <dgm:prSet presAssocID="{7F707C42-CA74-4F88-9853-F2653B76C1D8}"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715CB3BE-7283-4B79-B6FF-E3D23D84AFDB}" type="pres">
      <dgm:prSet presAssocID="{7F707C42-CA74-4F88-9853-F2653B76C1D8}" presName="spaceRect" presStyleCnt="0"/>
      <dgm:spPr/>
    </dgm:pt>
    <dgm:pt modelId="{B2376063-109B-436C-B640-93C2438BDEBF}" type="pres">
      <dgm:prSet presAssocID="{7F707C42-CA74-4F88-9853-F2653B76C1D8}" presName="parTx" presStyleLbl="revTx" presStyleIdx="1" presStyleCnt="6">
        <dgm:presLayoutVars>
          <dgm:chMax val="0"/>
          <dgm:chPref val="0"/>
        </dgm:presLayoutVars>
      </dgm:prSet>
      <dgm:spPr/>
    </dgm:pt>
    <dgm:pt modelId="{523C0488-6294-4B48-9BF6-D74274EDDBED}" type="pres">
      <dgm:prSet presAssocID="{D14274A3-37D4-43E7-9459-2CEFF0859351}" presName="sibTrans" presStyleCnt="0"/>
      <dgm:spPr/>
    </dgm:pt>
    <dgm:pt modelId="{85CEFCC4-0F58-4992-88DD-FD3633B7BE0D}" type="pres">
      <dgm:prSet presAssocID="{502B4358-22A6-45D9-B70D-AE90594A35DF}" presName="compNode" presStyleCnt="0"/>
      <dgm:spPr/>
    </dgm:pt>
    <dgm:pt modelId="{593FE5C4-76FA-4C79-BF70-502BBB02B966}" type="pres">
      <dgm:prSet presAssocID="{502B4358-22A6-45D9-B70D-AE90594A35DF}" presName="bgRect" presStyleLbl="bgShp" presStyleIdx="2" presStyleCnt="6"/>
      <dgm:spPr/>
    </dgm:pt>
    <dgm:pt modelId="{3AC11810-52FD-4F2D-BD62-BA2C1D77B18F}" type="pres">
      <dgm:prSet presAssocID="{502B4358-22A6-45D9-B70D-AE90594A35DF}"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ttle"/>
        </a:ext>
      </dgm:extLst>
    </dgm:pt>
    <dgm:pt modelId="{0CE10533-F2C8-47D7-9F61-BF7212282A09}" type="pres">
      <dgm:prSet presAssocID="{502B4358-22A6-45D9-B70D-AE90594A35DF}" presName="spaceRect" presStyleCnt="0"/>
      <dgm:spPr/>
    </dgm:pt>
    <dgm:pt modelId="{52574A3E-DEEC-4880-AA9B-7F6068D6D850}" type="pres">
      <dgm:prSet presAssocID="{502B4358-22A6-45D9-B70D-AE90594A35DF}" presName="parTx" presStyleLbl="revTx" presStyleIdx="2" presStyleCnt="6">
        <dgm:presLayoutVars>
          <dgm:chMax val="0"/>
          <dgm:chPref val="0"/>
        </dgm:presLayoutVars>
      </dgm:prSet>
      <dgm:spPr/>
    </dgm:pt>
    <dgm:pt modelId="{0B294EFA-3244-4AF3-84E8-AF3469C599AA}" type="pres">
      <dgm:prSet presAssocID="{BE8AE6E6-8339-4057-93E6-088BF2341F88}" presName="sibTrans" presStyleCnt="0"/>
      <dgm:spPr/>
    </dgm:pt>
    <dgm:pt modelId="{927BBF24-11D6-4B43-9C55-F651C7023C67}" type="pres">
      <dgm:prSet presAssocID="{BBA58304-77D4-48CF-8E10-759FB7CD098E}" presName="compNode" presStyleCnt="0"/>
      <dgm:spPr/>
    </dgm:pt>
    <dgm:pt modelId="{20804C54-6B16-4B2D-A785-32828EE0F8A0}" type="pres">
      <dgm:prSet presAssocID="{BBA58304-77D4-48CF-8E10-759FB7CD098E}" presName="bgRect" presStyleLbl="bgShp" presStyleIdx="3" presStyleCnt="6"/>
      <dgm:spPr/>
    </dgm:pt>
    <dgm:pt modelId="{0380B222-858A-4FC8-B357-756539B6B21F}" type="pres">
      <dgm:prSet presAssocID="{BBA58304-77D4-48CF-8E10-759FB7CD098E}"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oney"/>
        </a:ext>
      </dgm:extLst>
    </dgm:pt>
    <dgm:pt modelId="{696EC21C-96AE-4AE3-8A84-0FF6436CA526}" type="pres">
      <dgm:prSet presAssocID="{BBA58304-77D4-48CF-8E10-759FB7CD098E}" presName="spaceRect" presStyleCnt="0"/>
      <dgm:spPr/>
    </dgm:pt>
    <dgm:pt modelId="{A15ED7F8-085B-4F9C-A209-F32D7389180F}" type="pres">
      <dgm:prSet presAssocID="{BBA58304-77D4-48CF-8E10-759FB7CD098E}" presName="parTx" presStyleLbl="revTx" presStyleIdx="3" presStyleCnt="6">
        <dgm:presLayoutVars>
          <dgm:chMax val="0"/>
          <dgm:chPref val="0"/>
        </dgm:presLayoutVars>
      </dgm:prSet>
      <dgm:spPr/>
    </dgm:pt>
    <dgm:pt modelId="{F1434229-D9DB-417C-AFEC-B7D3E5CCD731}" type="pres">
      <dgm:prSet presAssocID="{660EB5D6-4A45-4BF8-ADDD-7FAD1B15598A}" presName="sibTrans" presStyleCnt="0"/>
      <dgm:spPr/>
    </dgm:pt>
    <dgm:pt modelId="{EA761E17-FEAE-4361-A5A8-5841BB7CA5C9}" type="pres">
      <dgm:prSet presAssocID="{099EB97E-3679-49A4-9CB2-4650B9B152C6}" presName="compNode" presStyleCnt="0"/>
      <dgm:spPr/>
    </dgm:pt>
    <dgm:pt modelId="{DD4105DD-64EE-4B5B-9C20-C60DDA282DA3}" type="pres">
      <dgm:prSet presAssocID="{099EB97E-3679-49A4-9CB2-4650B9B152C6}" presName="bgRect" presStyleLbl="bgShp" presStyleIdx="4" presStyleCnt="6"/>
      <dgm:spPr/>
    </dgm:pt>
    <dgm:pt modelId="{CF56B3D3-7EE0-4478-B372-455E99C872F2}" type="pres">
      <dgm:prSet presAssocID="{099EB97E-3679-49A4-9CB2-4650B9B152C6}"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redit card"/>
        </a:ext>
      </dgm:extLst>
    </dgm:pt>
    <dgm:pt modelId="{24C95504-C1CD-4EB7-8164-A5B3B357C6A7}" type="pres">
      <dgm:prSet presAssocID="{099EB97E-3679-49A4-9CB2-4650B9B152C6}" presName="spaceRect" presStyleCnt="0"/>
      <dgm:spPr/>
    </dgm:pt>
    <dgm:pt modelId="{1600F492-F364-4186-8B74-40805A863B88}" type="pres">
      <dgm:prSet presAssocID="{099EB97E-3679-49A4-9CB2-4650B9B152C6}" presName="parTx" presStyleLbl="revTx" presStyleIdx="4" presStyleCnt="6">
        <dgm:presLayoutVars>
          <dgm:chMax val="0"/>
          <dgm:chPref val="0"/>
        </dgm:presLayoutVars>
      </dgm:prSet>
      <dgm:spPr/>
    </dgm:pt>
    <dgm:pt modelId="{56EA4810-6BB9-4946-8CF7-68D37CDB907C}" type="pres">
      <dgm:prSet presAssocID="{089B516F-255C-4CEC-A971-33658C4A4C09}" presName="sibTrans" presStyleCnt="0"/>
      <dgm:spPr/>
    </dgm:pt>
    <dgm:pt modelId="{F35AB50C-24DC-4283-AFE4-2D1549CDC4C8}" type="pres">
      <dgm:prSet presAssocID="{C42F51F8-DE25-4F19-B27C-292B4EBCACEA}" presName="compNode" presStyleCnt="0"/>
      <dgm:spPr/>
    </dgm:pt>
    <dgm:pt modelId="{A7861B5F-1B8C-492E-9DDD-961238B05C7C}" type="pres">
      <dgm:prSet presAssocID="{C42F51F8-DE25-4F19-B27C-292B4EBCACEA}" presName="bgRect" presStyleLbl="bgShp" presStyleIdx="5" presStyleCnt="6"/>
      <dgm:spPr/>
    </dgm:pt>
    <dgm:pt modelId="{3D072789-8E15-4FDD-891C-5E34014EAD58}" type="pres">
      <dgm:prSet presAssocID="{C42F51F8-DE25-4F19-B27C-292B4EBCACEA}"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Tag"/>
        </a:ext>
      </dgm:extLst>
    </dgm:pt>
    <dgm:pt modelId="{46B3E704-8244-4475-A08A-24B9A6F5554F}" type="pres">
      <dgm:prSet presAssocID="{C42F51F8-DE25-4F19-B27C-292B4EBCACEA}" presName="spaceRect" presStyleCnt="0"/>
      <dgm:spPr/>
    </dgm:pt>
    <dgm:pt modelId="{E13B01EA-F5D6-4A28-93E1-A13F4507E828}" type="pres">
      <dgm:prSet presAssocID="{C42F51F8-DE25-4F19-B27C-292B4EBCACEA}" presName="parTx" presStyleLbl="revTx" presStyleIdx="5" presStyleCnt="6">
        <dgm:presLayoutVars>
          <dgm:chMax val="0"/>
          <dgm:chPref val="0"/>
        </dgm:presLayoutVars>
      </dgm:prSet>
      <dgm:spPr/>
    </dgm:pt>
  </dgm:ptLst>
  <dgm:cxnLst>
    <dgm:cxn modelId="{1ACC740C-973B-49B8-B3CF-0E39F2D4729B}" srcId="{B2F4F090-1D99-4AEB-A07E-D34DD65F1FD8}" destId="{7F707C42-CA74-4F88-9853-F2653B76C1D8}" srcOrd="1" destOrd="0" parTransId="{60CEC592-638B-434D-80B0-C00EBF74B4A1}" sibTransId="{D14274A3-37D4-43E7-9459-2CEFF0859351}"/>
    <dgm:cxn modelId="{013A3E38-FDCD-4CAB-B379-1A8E196C0D71}" type="presOf" srcId="{FE77AAFC-8361-465B-A530-FB43946485E5}" destId="{C7496036-F2C5-430F-9896-F7AB9DC5190A}" srcOrd="0" destOrd="0" presId="urn:microsoft.com/office/officeart/2018/2/layout/IconVerticalSolidList"/>
    <dgm:cxn modelId="{C852A038-7376-4A43-AF81-D405F4059798}" type="presOf" srcId="{7F707C42-CA74-4F88-9853-F2653B76C1D8}" destId="{B2376063-109B-436C-B640-93C2438BDEBF}" srcOrd="0" destOrd="0" presId="urn:microsoft.com/office/officeart/2018/2/layout/IconVerticalSolidList"/>
    <dgm:cxn modelId="{CF79475B-820A-4131-95A6-7D3D0CE60A35}" type="presOf" srcId="{B2F4F090-1D99-4AEB-A07E-D34DD65F1FD8}" destId="{C7B4B5C5-D061-4ABA-BFF0-610E36E4EF79}" srcOrd="0" destOrd="0" presId="urn:microsoft.com/office/officeart/2018/2/layout/IconVerticalSolidList"/>
    <dgm:cxn modelId="{483A544F-89C4-42D4-B03F-A3DD5EF42ED3}" srcId="{B2F4F090-1D99-4AEB-A07E-D34DD65F1FD8}" destId="{C42F51F8-DE25-4F19-B27C-292B4EBCACEA}" srcOrd="5" destOrd="0" parTransId="{724FD1AD-3250-4179-8DB0-F451E401F1A9}" sibTransId="{FA908939-3F8C-4931-A94B-4A62DC08AE66}"/>
    <dgm:cxn modelId="{D5413B73-EF0A-4B59-A411-C505CFF7C403}" type="presOf" srcId="{C42F51F8-DE25-4F19-B27C-292B4EBCACEA}" destId="{E13B01EA-F5D6-4A28-93E1-A13F4507E828}" srcOrd="0" destOrd="0" presId="urn:microsoft.com/office/officeart/2018/2/layout/IconVerticalSolidList"/>
    <dgm:cxn modelId="{22FAE778-1344-40A7-A3A3-DCE6294C2203}" type="presOf" srcId="{BBA58304-77D4-48CF-8E10-759FB7CD098E}" destId="{A15ED7F8-085B-4F9C-A209-F32D7389180F}" srcOrd="0" destOrd="0" presId="urn:microsoft.com/office/officeart/2018/2/layout/IconVerticalSolidList"/>
    <dgm:cxn modelId="{EDF8307B-023C-42A6-B1BD-D7AF107BA1AC}" srcId="{B2F4F090-1D99-4AEB-A07E-D34DD65F1FD8}" destId="{FE77AAFC-8361-465B-A530-FB43946485E5}" srcOrd="0" destOrd="0" parTransId="{BCD1FC4F-EB49-48A3-A164-A1D8F6655ABE}" sibTransId="{B11F1218-C7D9-4AE7-BABD-571AD17DAABA}"/>
    <dgm:cxn modelId="{755AEA7F-8FA6-4F4B-9EC7-DF1AE2E58A67}" srcId="{B2F4F090-1D99-4AEB-A07E-D34DD65F1FD8}" destId="{BBA58304-77D4-48CF-8E10-759FB7CD098E}" srcOrd="3" destOrd="0" parTransId="{89B0E90E-88E1-43CB-B44A-375EEF224A79}" sibTransId="{660EB5D6-4A45-4BF8-ADDD-7FAD1B15598A}"/>
    <dgm:cxn modelId="{809D84A5-1420-4CFF-8CC9-C2DEA2B45C27}" srcId="{B2F4F090-1D99-4AEB-A07E-D34DD65F1FD8}" destId="{502B4358-22A6-45D9-B70D-AE90594A35DF}" srcOrd="2" destOrd="0" parTransId="{BFBFBAD1-E60F-4077-8528-B2AF7148B031}" sibTransId="{BE8AE6E6-8339-4057-93E6-088BF2341F88}"/>
    <dgm:cxn modelId="{4E3157AC-06AD-46E9-880B-0320310CDB56}" srcId="{B2F4F090-1D99-4AEB-A07E-D34DD65F1FD8}" destId="{099EB97E-3679-49A4-9CB2-4650B9B152C6}" srcOrd="4" destOrd="0" parTransId="{2CB0D88A-37C2-4987-B7D8-C088FD8F582B}" sibTransId="{089B516F-255C-4CEC-A971-33658C4A4C09}"/>
    <dgm:cxn modelId="{F30C4BB6-CD76-4781-8D34-9CBC3F8AF7EF}" type="presOf" srcId="{502B4358-22A6-45D9-B70D-AE90594A35DF}" destId="{52574A3E-DEEC-4880-AA9B-7F6068D6D850}" srcOrd="0" destOrd="0" presId="urn:microsoft.com/office/officeart/2018/2/layout/IconVerticalSolidList"/>
    <dgm:cxn modelId="{E5BF98FF-C49B-45F9-9CD2-9B5875C71ADA}" type="presOf" srcId="{099EB97E-3679-49A4-9CB2-4650B9B152C6}" destId="{1600F492-F364-4186-8B74-40805A863B88}" srcOrd="0" destOrd="0" presId="urn:microsoft.com/office/officeart/2018/2/layout/IconVerticalSolidList"/>
    <dgm:cxn modelId="{8765A357-6C3D-4EF6-BCFA-627E94E36C3B}" type="presParOf" srcId="{C7B4B5C5-D061-4ABA-BFF0-610E36E4EF79}" destId="{A591F7FA-3345-4CC5-98F4-053E48109B36}" srcOrd="0" destOrd="0" presId="urn:microsoft.com/office/officeart/2018/2/layout/IconVerticalSolidList"/>
    <dgm:cxn modelId="{C4FED538-1772-4914-97D7-1CE583EDB79A}" type="presParOf" srcId="{A591F7FA-3345-4CC5-98F4-053E48109B36}" destId="{ED10195C-0F02-4DB6-9338-ECE9BA039054}" srcOrd="0" destOrd="0" presId="urn:microsoft.com/office/officeart/2018/2/layout/IconVerticalSolidList"/>
    <dgm:cxn modelId="{255B19AE-87A3-4FB8-9814-83DDADCE237E}" type="presParOf" srcId="{A591F7FA-3345-4CC5-98F4-053E48109B36}" destId="{FC749210-366F-44C1-A926-6197AB60BCF0}" srcOrd="1" destOrd="0" presId="urn:microsoft.com/office/officeart/2018/2/layout/IconVerticalSolidList"/>
    <dgm:cxn modelId="{A9940239-D5BB-4B78-8900-27E5EB1EBE83}" type="presParOf" srcId="{A591F7FA-3345-4CC5-98F4-053E48109B36}" destId="{FFA83692-AAC4-467F-A29F-05035A6C3D7D}" srcOrd="2" destOrd="0" presId="urn:microsoft.com/office/officeart/2018/2/layout/IconVerticalSolidList"/>
    <dgm:cxn modelId="{22549564-00BF-41FC-9C55-E7F257456571}" type="presParOf" srcId="{A591F7FA-3345-4CC5-98F4-053E48109B36}" destId="{C7496036-F2C5-430F-9896-F7AB9DC5190A}" srcOrd="3" destOrd="0" presId="urn:microsoft.com/office/officeart/2018/2/layout/IconVerticalSolidList"/>
    <dgm:cxn modelId="{9044BD80-AF60-4122-8AF5-60B91D91B0CF}" type="presParOf" srcId="{C7B4B5C5-D061-4ABA-BFF0-610E36E4EF79}" destId="{57062A44-EFAA-40AF-AF46-AF75056E60EC}" srcOrd="1" destOrd="0" presId="urn:microsoft.com/office/officeart/2018/2/layout/IconVerticalSolidList"/>
    <dgm:cxn modelId="{E02A81F4-871B-4B29-BB41-8D906F2DDC71}" type="presParOf" srcId="{C7B4B5C5-D061-4ABA-BFF0-610E36E4EF79}" destId="{DD4803E8-1CCA-4FDC-87FF-E6036F8C6E3F}" srcOrd="2" destOrd="0" presId="urn:microsoft.com/office/officeart/2018/2/layout/IconVerticalSolidList"/>
    <dgm:cxn modelId="{ED0D8016-6A9C-4956-AD4C-FA97213604F4}" type="presParOf" srcId="{DD4803E8-1CCA-4FDC-87FF-E6036F8C6E3F}" destId="{02E2E12B-704F-4C55-904D-6771DB4AE7EF}" srcOrd="0" destOrd="0" presId="urn:microsoft.com/office/officeart/2018/2/layout/IconVerticalSolidList"/>
    <dgm:cxn modelId="{DBBEC4F1-5D7C-40A3-86FA-298FEA4D779E}" type="presParOf" srcId="{DD4803E8-1CCA-4FDC-87FF-E6036F8C6E3F}" destId="{D937DC9D-16C0-440A-9400-2A64E4D4822D}" srcOrd="1" destOrd="0" presId="urn:microsoft.com/office/officeart/2018/2/layout/IconVerticalSolidList"/>
    <dgm:cxn modelId="{F6749893-D047-448C-B46E-A734C52F1BEF}" type="presParOf" srcId="{DD4803E8-1CCA-4FDC-87FF-E6036F8C6E3F}" destId="{715CB3BE-7283-4B79-B6FF-E3D23D84AFDB}" srcOrd="2" destOrd="0" presId="urn:microsoft.com/office/officeart/2018/2/layout/IconVerticalSolidList"/>
    <dgm:cxn modelId="{C86C204E-E5AA-49FD-B242-A0C04274C019}" type="presParOf" srcId="{DD4803E8-1CCA-4FDC-87FF-E6036F8C6E3F}" destId="{B2376063-109B-436C-B640-93C2438BDEBF}" srcOrd="3" destOrd="0" presId="urn:microsoft.com/office/officeart/2018/2/layout/IconVerticalSolidList"/>
    <dgm:cxn modelId="{64200DD5-B62D-4DF1-AD82-747538910286}" type="presParOf" srcId="{C7B4B5C5-D061-4ABA-BFF0-610E36E4EF79}" destId="{523C0488-6294-4B48-9BF6-D74274EDDBED}" srcOrd="3" destOrd="0" presId="urn:microsoft.com/office/officeart/2018/2/layout/IconVerticalSolidList"/>
    <dgm:cxn modelId="{666EA3CD-2F42-4021-AE54-8DE606CDF4AE}" type="presParOf" srcId="{C7B4B5C5-D061-4ABA-BFF0-610E36E4EF79}" destId="{85CEFCC4-0F58-4992-88DD-FD3633B7BE0D}" srcOrd="4" destOrd="0" presId="urn:microsoft.com/office/officeart/2018/2/layout/IconVerticalSolidList"/>
    <dgm:cxn modelId="{A0F4F2D4-E8C8-4C24-B8D6-AF2351B8BAF0}" type="presParOf" srcId="{85CEFCC4-0F58-4992-88DD-FD3633B7BE0D}" destId="{593FE5C4-76FA-4C79-BF70-502BBB02B966}" srcOrd="0" destOrd="0" presId="urn:microsoft.com/office/officeart/2018/2/layout/IconVerticalSolidList"/>
    <dgm:cxn modelId="{E28CC158-2C6E-477F-A89B-E7F558A67181}" type="presParOf" srcId="{85CEFCC4-0F58-4992-88DD-FD3633B7BE0D}" destId="{3AC11810-52FD-4F2D-BD62-BA2C1D77B18F}" srcOrd="1" destOrd="0" presId="urn:microsoft.com/office/officeart/2018/2/layout/IconVerticalSolidList"/>
    <dgm:cxn modelId="{5136EF36-945F-4EEB-9503-3BD0C1BC33A7}" type="presParOf" srcId="{85CEFCC4-0F58-4992-88DD-FD3633B7BE0D}" destId="{0CE10533-F2C8-47D7-9F61-BF7212282A09}" srcOrd="2" destOrd="0" presId="urn:microsoft.com/office/officeart/2018/2/layout/IconVerticalSolidList"/>
    <dgm:cxn modelId="{F3346A9F-A501-4747-9471-C1B866C2229D}" type="presParOf" srcId="{85CEFCC4-0F58-4992-88DD-FD3633B7BE0D}" destId="{52574A3E-DEEC-4880-AA9B-7F6068D6D850}" srcOrd="3" destOrd="0" presId="urn:microsoft.com/office/officeart/2018/2/layout/IconVerticalSolidList"/>
    <dgm:cxn modelId="{BD839D98-5C0B-440C-AA43-85A9E04EC17F}" type="presParOf" srcId="{C7B4B5C5-D061-4ABA-BFF0-610E36E4EF79}" destId="{0B294EFA-3244-4AF3-84E8-AF3469C599AA}" srcOrd="5" destOrd="0" presId="urn:microsoft.com/office/officeart/2018/2/layout/IconVerticalSolidList"/>
    <dgm:cxn modelId="{3233D22E-6D48-4E61-873C-44DFF8CC0456}" type="presParOf" srcId="{C7B4B5C5-D061-4ABA-BFF0-610E36E4EF79}" destId="{927BBF24-11D6-4B43-9C55-F651C7023C67}" srcOrd="6" destOrd="0" presId="urn:microsoft.com/office/officeart/2018/2/layout/IconVerticalSolidList"/>
    <dgm:cxn modelId="{4C2C477A-978C-46A5-A0A5-9E3E32AF2C5C}" type="presParOf" srcId="{927BBF24-11D6-4B43-9C55-F651C7023C67}" destId="{20804C54-6B16-4B2D-A785-32828EE0F8A0}" srcOrd="0" destOrd="0" presId="urn:microsoft.com/office/officeart/2018/2/layout/IconVerticalSolidList"/>
    <dgm:cxn modelId="{95B1D6FA-3F08-4873-A534-D0E415186068}" type="presParOf" srcId="{927BBF24-11D6-4B43-9C55-F651C7023C67}" destId="{0380B222-858A-4FC8-B357-756539B6B21F}" srcOrd="1" destOrd="0" presId="urn:microsoft.com/office/officeart/2018/2/layout/IconVerticalSolidList"/>
    <dgm:cxn modelId="{1C9DB0B9-A818-4E58-A593-14DE68992C13}" type="presParOf" srcId="{927BBF24-11D6-4B43-9C55-F651C7023C67}" destId="{696EC21C-96AE-4AE3-8A84-0FF6436CA526}" srcOrd="2" destOrd="0" presId="urn:microsoft.com/office/officeart/2018/2/layout/IconVerticalSolidList"/>
    <dgm:cxn modelId="{065DA73C-F64F-48A7-9BFD-D0B4A9400AE1}" type="presParOf" srcId="{927BBF24-11D6-4B43-9C55-F651C7023C67}" destId="{A15ED7F8-085B-4F9C-A209-F32D7389180F}" srcOrd="3" destOrd="0" presId="urn:microsoft.com/office/officeart/2018/2/layout/IconVerticalSolidList"/>
    <dgm:cxn modelId="{0C2C486D-3A42-4710-92B4-5D75D53D9484}" type="presParOf" srcId="{C7B4B5C5-D061-4ABA-BFF0-610E36E4EF79}" destId="{F1434229-D9DB-417C-AFEC-B7D3E5CCD731}" srcOrd="7" destOrd="0" presId="urn:microsoft.com/office/officeart/2018/2/layout/IconVerticalSolidList"/>
    <dgm:cxn modelId="{362BDC81-6FEE-4FC2-8DD8-6E88B02EF78D}" type="presParOf" srcId="{C7B4B5C5-D061-4ABA-BFF0-610E36E4EF79}" destId="{EA761E17-FEAE-4361-A5A8-5841BB7CA5C9}" srcOrd="8" destOrd="0" presId="urn:microsoft.com/office/officeart/2018/2/layout/IconVerticalSolidList"/>
    <dgm:cxn modelId="{8E3BC678-BC88-4800-859A-66EBEB657904}" type="presParOf" srcId="{EA761E17-FEAE-4361-A5A8-5841BB7CA5C9}" destId="{DD4105DD-64EE-4B5B-9C20-C60DDA282DA3}" srcOrd="0" destOrd="0" presId="urn:microsoft.com/office/officeart/2018/2/layout/IconVerticalSolidList"/>
    <dgm:cxn modelId="{29E99523-623F-48F3-A4F3-CFAEADBFBB67}" type="presParOf" srcId="{EA761E17-FEAE-4361-A5A8-5841BB7CA5C9}" destId="{CF56B3D3-7EE0-4478-B372-455E99C872F2}" srcOrd="1" destOrd="0" presId="urn:microsoft.com/office/officeart/2018/2/layout/IconVerticalSolidList"/>
    <dgm:cxn modelId="{8505D15D-E8CF-408C-AD42-B3E56009139C}" type="presParOf" srcId="{EA761E17-FEAE-4361-A5A8-5841BB7CA5C9}" destId="{24C95504-C1CD-4EB7-8164-A5B3B357C6A7}" srcOrd="2" destOrd="0" presId="urn:microsoft.com/office/officeart/2018/2/layout/IconVerticalSolidList"/>
    <dgm:cxn modelId="{634AAB1C-0074-45DA-B851-3A3DD37566AF}" type="presParOf" srcId="{EA761E17-FEAE-4361-A5A8-5841BB7CA5C9}" destId="{1600F492-F364-4186-8B74-40805A863B88}" srcOrd="3" destOrd="0" presId="urn:microsoft.com/office/officeart/2018/2/layout/IconVerticalSolidList"/>
    <dgm:cxn modelId="{30F658A9-6AA5-44EE-BD39-37BA700F3E78}" type="presParOf" srcId="{C7B4B5C5-D061-4ABA-BFF0-610E36E4EF79}" destId="{56EA4810-6BB9-4946-8CF7-68D37CDB907C}" srcOrd="9" destOrd="0" presId="urn:microsoft.com/office/officeart/2018/2/layout/IconVerticalSolidList"/>
    <dgm:cxn modelId="{6976E5DB-6BCC-470E-9A18-FE7D0B525BFA}" type="presParOf" srcId="{C7B4B5C5-D061-4ABA-BFF0-610E36E4EF79}" destId="{F35AB50C-24DC-4283-AFE4-2D1549CDC4C8}" srcOrd="10" destOrd="0" presId="urn:microsoft.com/office/officeart/2018/2/layout/IconVerticalSolidList"/>
    <dgm:cxn modelId="{233C03A8-3090-40E4-B239-AB07CF3AE535}" type="presParOf" srcId="{F35AB50C-24DC-4283-AFE4-2D1549CDC4C8}" destId="{A7861B5F-1B8C-492E-9DDD-961238B05C7C}" srcOrd="0" destOrd="0" presId="urn:microsoft.com/office/officeart/2018/2/layout/IconVerticalSolidList"/>
    <dgm:cxn modelId="{6CA1994A-B6ED-49B0-AC67-8D62A3080D69}" type="presParOf" srcId="{F35AB50C-24DC-4283-AFE4-2D1549CDC4C8}" destId="{3D072789-8E15-4FDD-891C-5E34014EAD58}" srcOrd="1" destOrd="0" presId="urn:microsoft.com/office/officeart/2018/2/layout/IconVerticalSolidList"/>
    <dgm:cxn modelId="{94B9B52C-524D-4949-AD97-8926A9994E06}" type="presParOf" srcId="{F35AB50C-24DC-4283-AFE4-2D1549CDC4C8}" destId="{46B3E704-8244-4475-A08A-24B9A6F5554F}" srcOrd="2" destOrd="0" presId="urn:microsoft.com/office/officeart/2018/2/layout/IconVerticalSolidList"/>
    <dgm:cxn modelId="{E90BDDC5-0DF1-4163-8F22-2949FE692699}" type="presParOf" srcId="{F35AB50C-24DC-4283-AFE4-2D1549CDC4C8}" destId="{E13B01EA-F5D6-4A28-93E1-A13F4507E828}"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591511-AC92-43F5-A809-0A9F63EC75A7}"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n-US"/>
        </a:p>
      </dgm:t>
    </dgm:pt>
    <dgm:pt modelId="{BAC03FBA-CB60-471B-91F2-509B1482EDED}">
      <dgm:prSet/>
      <dgm:spPr/>
      <dgm:t>
        <a:bodyPr/>
        <a:lstStyle/>
        <a:p>
          <a:r>
            <a:rPr lang="en-US" dirty="0">
              <a:latin typeface="Constantia" panose="02030602050306030303" pitchFamily="18" charset="0"/>
            </a:rPr>
            <a:t>Federal violations for which vendors are subject to disqualification</a:t>
          </a:r>
        </a:p>
      </dgm:t>
    </dgm:pt>
    <dgm:pt modelId="{A5290477-EB0B-46F8-B1FA-29648939FEBD}" type="parTrans" cxnId="{F4A9C905-DB85-4592-9C93-269A684AAD2C}">
      <dgm:prSet/>
      <dgm:spPr/>
      <dgm:t>
        <a:bodyPr/>
        <a:lstStyle/>
        <a:p>
          <a:endParaRPr lang="en-US"/>
        </a:p>
      </dgm:t>
    </dgm:pt>
    <dgm:pt modelId="{62C69330-56F4-4AC3-A47D-D80ECA2DAB0D}" type="sibTrans" cxnId="{F4A9C905-DB85-4592-9C93-269A684AAD2C}">
      <dgm:prSet/>
      <dgm:spPr/>
      <dgm:t>
        <a:bodyPr/>
        <a:lstStyle/>
        <a:p>
          <a:endParaRPr lang="en-US"/>
        </a:p>
      </dgm:t>
    </dgm:pt>
    <dgm:pt modelId="{06820790-5C27-4CCC-9BE3-59777BF037DA}">
      <dgm:prSet/>
      <dgm:spPr/>
      <dgm:t>
        <a:bodyPr/>
        <a:lstStyle/>
        <a:p>
          <a:r>
            <a:rPr lang="en-US" b="0" i="0" dirty="0">
              <a:latin typeface="Constantia" panose="02030602050306030303" pitchFamily="18" charset="0"/>
            </a:rPr>
            <a:t>Carry longer disqualification</a:t>
          </a:r>
          <a:endParaRPr lang="en-US" dirty="0">
            <a:latin typeface="Constantia" panose="02030602050306030303" pitchFamily="18" charset="0"/>
          </a:endParaRPr>
        </a:p>
      </dgm:t>
    </dgm:pt>
    <dgm:pt modelId="{A71A4A6B-0C95-4D6A-9A59-D325C0017694}" type="parTrans" cxnId="{8BE97247-46A2-4E31-8A58-B42DF3931529}">
      <dgm:prSet/>
      <dgm:spPr/>
      <dgm:t>
        <a:bodyPr/>
        <a:lstStyle/>
        <a:p>
          <a:endParaRPr lang="en-US"/>
        </a:p>
      </dgm:t>
    </dgm:pt>
    <dgm:pt modelId="{380A9BBB-2A77-4ECC-BF8B-169BEE052897}" type="sibTrans" cxnId="{8BE97247-46A2-4E31-8A58-B42DF3931529}">
      <dgm:prSet/>
      <dgm:spPr/>
      <dgm:t>
        <a:bodyPr/>
        <a:lstStyle/>
        <a:p>
          <a:endParaRPr lang="en-US"/>
        </a:p>
      </dgm:t>
    </dgm:pt>
    <dgm:pt modelId="{EFAEB0D1-2DE7-4443-A4BB-322C440AF343}">
      <dgm:prSet/>
      <dgm:spPr/>
      <dgm:t>
        <a:bodyPr/>
        <a:lstStyle/>
        <a:p>
          <a:r>
            <a:rPr lang="en-US" b="0" i="0" dirty="0">
              <a:latin typeface="Constantia" panose="02030602050306030303" pitchFamily="18" charset="0"/>
            </a:rPr>
            <a:t>Found through compliance buys and inventory audits</a:t>
          </a:r>
          <a:endParaRPr lang="en-US" dirty="0">
            <a:latin typeface="Constantia" panose="02030602050306030303" pitchFamily="18" charset="0"/>
          </a:endParaRPr>
        </a:p>
      </dgm:t>
    </dgm:pt>
    <dgm:pt modelId="{55E1AC4F-ECF7-4157-9379-ED74C9FD5465}" type="parTrans" cxnId="{A3028241-E94D-4E19-A3CC-1CAACAD3E293}">
      <dgm:prSet/>
      <dgm:spPr/>
      <dgm:t>
        <a:bodyPr/>
        <a:lstStyle/>
        <a:p>
          <a:endParaRPr lang="en-US"/>
        </a:p>
      </dgm:t>
    </dgm:pt>
    <dgm:pt modelId="{B2F92A46-EA05-400E-BCA3-3B18DC90C014}" type="sibTrans" cxnId="{A3028241-E94D-4E19-A3CC-1CAACAD3E293}">
      <dgm:prSet/>
      <dgm:spPr/>
      <dgm:t>
        <a:bodyPr/>
        <a:lstStyle/>
        <a:p>
          <a:endParaRPr lang="en-US"/>
        </a:p>
      </dgm:t>
    </dgm:pt>
    <dgm:pt modelId="{55427D31-53CF-47FB-B04B-7BCA38B8A8B0}">
      <dgm:prSet/>
      <dgm:spPr/>
      <dgm:t>
        <a:bodyPr/>
        <a:lstStyle/>
        <a:p>
          <a:r>
            <a:rPr lang="en-US" dirty="0">
              <a:latin typeface="Constantia" panose="02030602050306030303" pitchFamily="18" charset="0"/>
            </a:rPr>
            <a:t>State violations for which vendors are subject to disqualification</a:t>
          </a:r>
        </a:p>
      </dgm:t>
    </dgm:pt>
    <dgm:pt modelId="{612A1293-6D50-42B9-AB64-6873617EFB18}" type="parTrans" cxnId="{83959E3C-401D-441A-8CDC-E762F1CE78E0}">
      <dgm:prSet/>
      <dgm:spPr/>
      <dgm:t>
        <a:bodyPr/>
        <a:lstStyle/>
        <a:p>
          <a:endParaRPr lang="en-US"/>
        </a:p>
      </dgm:t>
    </dgm:pt>
    <dgm:pt modelId="{6E9227B8-C325-494F-AD29-634EE44B7220}" type="sibTrans" cxnId="{83959E3C-401D-441A-8CDC-E762F1CE78E0}">
      <dgm:prSet/>
      <dgm:spPr/>
      <dgm:t>
        <a:bodyPr/>
        <a:lstStyle/>
        <a:p>
          <a:endParaRPr lang="en-US"/>
        </a:p>
      </dgm:t>
    </dgm:pt>
    <dgm:pt modelId="{0EAA8B5E-8601-483B-BC95-BE8D11FE456F}">
      <dgm:prSet/>
      <dgm:spPr/>
      <dgm:t>
        <a:bodyPr/>
        <a:lstStyle/>
        <a:p>
          <a:r>
            <a:rPr lang="en-US" b="0" i="0" dirty="0">
              <a:latin typeface="Constantia" panose="02030602050306030303" pitchFamily="18" charset="0"/>
            </a:rPr>
            <a:t>Usually found during compliance buys and Local WIC Agency monitoring</a:t>
          </a:r>
          <a:endParaRPr lang="en-US" dirty="0">
            <a:latin typeface="Constantia" panose="02030602050306030303" pitchFamily="18" charset="0"/>
          </a:endParaRPr>
        </a:p>
      </dgm:t>
    </dgm:pt>
    <dgm:pt modelId="{D5D49C20-9352-4A14-AAFB-DE50584A4425}" type="parTrans" cxnId="{CC5250BB-100D-42B3-822E-320A35FCE0E7}">
      <dgm:prSet/>
      <dgm:spPr/>
      <dgm:t>
        <a:bodyPr/>
        <a:lstStyle/>
        <a:p>
          <a:endParaRPr lang="en-US"/>
        </a:p>
      </dgm:t>
    </dgm:pt>
    <dgm:pt modelId="{472E418C-0955-4C07-9A89-5BCB688A017B}" type="sibTrans" cxnId="{CC5250BB-100D-42B3-822E-320A35FCE0E7}">
      <dgm:prSet/>
      <dgm:spPr/>
      <dgm:t>
        <a:bodyPr/>
        <a:lstStyle/>
        <a:p>
          <a:endParaRPr lang="en-US"/>
        </a:p>
      </dgm:t>
    </dgm:pt>
    <dgm:pt modelId="{250F0715-FA6B-4043-9C5F-9E33E073D57B}" type="pres">
      <dgm:prSet presAssocID="{4E591511-AC92-43F5-A809-0A9F63EC75A7}" presName="Name0" presStyleCnt="0">
        <dgm:presLayoutVars>
          <dgm:dir/>
          <dgm:animLvl val="lvl"/>
          <dgm:resizeHandles val="exact"/>
        </dgm:presLayoutVars>
      </dgm:prSet>
      <dgm:spPr/>
    </dgm:pt>
    <dgm:pt modelId="{8836F51F-8FEE-4650-9CD7-9572D5D87DC3}" type="pres">
      <dgm:prSet presAssocID="{BAC03FBA-CB60-471B-91F2-509B1482EDED}" presName="composite" presStyleCnt="0"/>
      <dgm:spPr/>
    </dgm:pt>
    <dgm:pt modelId="{A9630AF4-F62E-4FAB-B989-5B4437CDA416}" type="pres">
      <dgm:prSet presAssocID="{BAC03FBA-CB60-471B-91F2-509B1482EDED}" presName="parTx" presStyleLbl="alignNode1" presStyleIdx="0" presStyleCnt="2">
        <dgm:presLayoutVars>
          <dgm:chMax val="0"/>
          <dgm:chPref val="0"/>
          <dgm:bulletEnabled val="1"/>
        </dgm:presLayoutVars>
      </dgm:prSet>
      <dgm:spPr/>
    </dgm:pt>
    <dgm:pt modelId="{2C1E81EB-E67A-45BB-868F-6A59B9063E49}" type="pres">
      <dgm:prSet presAssocID="{BAC03FBA-CB60-471B-91F2-509B1482EDED}" presName="desTx" presStyleLbl="alignAccFollowNode1" presStyleIdx="0" presStyleCnt="2">
        <dgm:presLayoutVars>
          <dgm:bulletEnabled val="1"/>
        </dgm:presLayoutVars>
      </dgm:prSet>
      <dgm:spPr/>
    </dgm:pt>
    <dgm:pt modelId="{45A66505-2A4E-436F-8DCA-ACE9AC59138F}" type="pres">
      <dgm:prSet presAssocID="{62C69330-56F4-4AC3-A47D-D80ECA2DAB0D}" presName="space" presStyleCnt="0"/>
      <dgm:spPr/>
    </dgm:pt>
    <dgm:pt modelId="{89ED861E-C7B6-45DA-A987-C69F48DCBECE}" type="pres">
      <dgm:prSet presAssocID="{55427D31-53CF-47FB-B04B-7BCA38B8A8B0}" presName="composite" presStyleCnt="0"/>
      <dgm:spPr/>
    </dgm:pt>
    <dgm:pt modelId="{6150499B-09FE-4847-BDAA-D0FB5ACB72A2}" type="pres">
      <dgm:prSet presAssocID="{55427D31-53CF-47FB-B04B-7BCA38B8A8B0}" presName="parTx" presStyleLbl="alignNode1" presStyleIdx="1" presStyleCnt="2">
        <dgm:presLayoutVars>
          <dgm:chMax val="0"/>
          <dgm:chPref val="0"/>
          <dgm:bulletEnabled val="1"/>
        </dgm:presLayoutVars>
      </dgm:prSet>
      <dgm:spPr/>
    </dgm:pt>
    <dgm:pt modelId="{ABC8E24B-053A-43A7-AA65-2F1AA0F20AD7}" type="pres">
      <dgm:prSet presAssocID="{55427D31-53CF-47FB-B04B-7BCA38B8A8B0}" presName="desTx" presStyleLbl="alignAccFollowNode1" presStyleIdx="1" presStyleCnt="2">
        <dgm:presLayoutVars>
          <dgm:bulletEnabled val="1"/>
        </dgm:presLayoutVars>
      </dgm:prSet>
      <dgm:spPr/>
    </dgm:pt>
  </dgm:ptLst>
  <dgm:cxnLst>
    <dgm:cxn modelId="{F4A9C905-DB85-4592-9C93-269A684AAD2C}" srcId="{4E591511-AC92-43F5-A809-0A9F63EC75A7}" destId="{BAC03FBA-CB60-471B-91F2-509B1482EDED}" srcOrd="0" destOrd="0" parTransId="{A5290477-EB0B-46F8-B1FA-29648939FEBD}" sibTransId="{62C69330-56F4-4AC3-A47D-D80ECA2DAB0D}"/>
    <dgm:cxn modelId="{A353D20D-D454-42B6-BFD0-547BC19EAD39}" type="presOf" srcId="{4E591511-AC92-43F5-A809-0A9F63EC75A7}" destId="{250F0715-FA6B-4043-9C5F-9E33E073D57B}" srcOrd="0" destOrd="0" presId="urn:microsoft.com/office/officeart/2005/8/layout/hList1"/>
    <dgm:cxn modelId="{83959E3C-401D-441A-8CDC-E762F1CE78E0}" srcId="{4E591511-AC92-43F5-A809-0A9F63EC75A7}" destId="{55427D31-53CF-47FB-B04B-7BCA38B8A8B0}" srcOrd="1" destOrd="0" parTransId="{612A1293-6D50-42B9-AB64-6873617EFB18}" sibTransId="{6E9227B8-C325-494F-AD29-634EE44B7220}"/>
    <dgm:cxn modelId="{6C32063E-5556-4A26-975A-9521589605C4}" type="presOf" srcId="{55427D31-53CF-47FB-B04B-7BCA38B8A8B0}" destId="{6150499B-09FE-4847-BDAA-D0FB5ACB72A2}" srcOrd="0" destOrd="0" presId="urn:microsoft.com/office/officeart/2005/8/layout/hList1"/>
    <dgm:cxn modelId="{A3028241-E94D-4E19-A3CC-1CAACAD3E293}" srcId="{BAC03FBA-CB60-471B-91F2-509B1482EDED}" destId="{EFAEB0D1-2DE7-4443-A4BB-322C440AF343}" srcOrd="1" destOrd="0" parTransId="{55E1AC4F-ECF7-4157-9379-ED74C9FD5465}" sibTransId="{B2F92A46-EA05-400E-BCA3-3B18DC90C014}"/>
    <dgm:cxn modelId="{8BE97247-46A2-4E31-8A58-B42DF3931529}" srcId="{BAC03FBA-CB60-471B-91F2-509B1482EDED}" destId="{06820790-5C27-4CCC-9BE3-59777BF037DA}" srcOrd="0" destOrd="0" parTransId="{A71A4A6B-0C95-4D6A-9A59-D325C0017694}" sibTransId="{380A9BBB-2A77-4ECC-BF8B-169BEE052897}"/>
    <dgm:cxn modelId="{AF2DCA7C-9A23-4045-BE62-EBE6713D3790}" type="presOf" srcId="{06820790-5C27-4CCC-9BE3-59777BF037DA}" destId="{2C1E81EB-E67A-45BB-868F-6A59B9063E49}" srcOrd="0" destOrd="0" presId="urn:microsoft.com/office/officeart/2005/8/layout/hList1"/>
    <dgm:cxn modelId="{150B718A-12D9-43B0-9B00-85357F972705}" type="presOf" srcId="{BAC03FBA-CB60-471B-91F2-509B1482EDED}" destId="{A9630AF4-F62E-4FAB-B989-5B4437CDA416}" srcOrd="0" destOrd="0" presId="urn:microsoft.com/office/officeart/2005/8/layout/hList1"/>
    <dgm:cxn modelId="{CC5250BB-100D-42B3-822E-320A35FCE0E7}" srcId="{55427D31-53CF-47FB-B04B-7BCA38B8A8B0}" destId="{0EAA8B5E-8601-483B-BC95-BE8D11FE456F}" srcOrd="0" destOrd="0" parTransId="{D5D49C20-9352-4A14-AAFB-DE50584A4425}" sibTransId="{472E418C-0955-4C07-9A89-5BCB688A017B}"/>
    <dgm:cxn modelId="{17E987FC-736D-4858-B884-69D894B8BE7A}" type="presOf" srcId="{EFAEB0D1-2DE7-4443-A4BB-322C440AF343}" destId="{2C1E81EB-E67A-45BB-868F-6A59B9063E49}" srcOrd="0" destOrd="1" presId="urn:microsoft.com/office/officeart/2005/8/layout/hList1"/>
    <dgm:cxn modelId="{67BDB0FC-A758-467B-AB90-DC79043FFE87}" type="presOf" srcId="{0EAA8B5E-8601-483B-BC95-BE8D11FE456F}" destId="{ABC8E24B-053A-43A7-AA65-2F1AA0F20AD7}" srcOrd="0" destOrd="0" presId="urn:microsoft.com/office/officeart/2005/8/layout/hList1"/>
    <dgm:cxn modelId="{E41835D9-9F38-43A2-BE92-B956431ABE1D}" type="presParOf" srcId="{250F0715-FA6B-4043-9C5F-9E33E073D57B}" destId="{8836F51F-8FEE-4650-9CD7-9572D5D87DC3}" srcOrd="0" destOrd="0" presId="urn:microsoft.com/office/officeart/2005/8/layout/hList1"/>
    <dgm:cxn modelId="{F10294EC-7664-4928-A596-5F839C176391}" type="presParOf" srcId="{8836F51F-8FEE-4650-9CD7-9572D5D87DC3}" destId="{A9630AF4-F62E-4FAB-B989-5B4437CDA416}" srcOrd="0" destOrd="0" presId="urn:microsoft.com/office/officeart/2005/8/layout/hList1"/>
    <dgm:cxn modelId="{E08BB294-B6F1-49AE-9411-A301E53191C4}" type="presParOf" srcId="{8836F51F-8FEE-4650-9CD7-9572D5D87DC3}" destId="{2C1E81EB-E67A-45BB-868F-6A59B9063E49}" srcOrd="1" destOrd="0" presId="urn:microsoft.com/office/officeart/2005/8/layout/hList1"/>
    <dgm:cxn modelId="{3BD0752B-1F5E-4627-82AC-203C165644DD}" type="presParOf" srcId="{250F0715-FA6B-4043-9C5F-9E33E073D57B}" destId="{45A66505-2A4E-436F-8DCA-ACE9AC59138F}" srcOrd="1" destOrd="0" presId="urn:microsoft.com/office/officeart/2005/8/layout/hList1"/>
    <dgm:cxn modelId="{A998A8A5-AC3E-4F71-AA12-47125F0C01C8}" type="presParOf" srcId="{250F0715-FA6B-4043-9C5F-9E33E073D57B}" destId="{89ED861E-C7B6-45DA-A987-C69F48DCBECE}" srcOrd="2" destOrd="0" presId="urn:microsoft.com/office/officeart/2005/8/layout/hList1"/>
    <dgm:cxn modelId="{02FCE62C-2283-4684-9992-C6B092A64833}" type="presParOf" srcId="{89ED861E-C7B6-45DA-A987-C69F48DCBECE}" destId="{6150499B-09FE-4847-BDAA-D0FB5ACB72A2}" srcOrd="0" destOrd="0" presId="urn:microsoft.com/office/officeart/2005/8/layout/hList1"/>
    <dgm:cxn modelId="{2A96859F-CA33-4478-88E1-B7180E0ECEE5}" type="presParOf" srcId="{89ED861E-C7B6-45DA-A987-C69F48DCBECE}" destId="{ABC8E24B-053A-43A7-AA65-2F1AA0F20AD7}"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53432B-57D7-40D4-B3EC-F221E55B180D}"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090B999B-FC15-4411-948A-14C61B6BA307}">
      <dgm:prSet custT="1"/>
      <dgm:spPr/>
      <dgm:t>
        <a:bodyPr/>
        <a:lstStyle/>
        <a:p>
          <a:r>
            <a:rPr lang="en-US" sz="2000" dirty="0"/>
            <a:t>Overpayment to a vendor as determined by an inventory audit or compliance buy investigation requires repayment to the WIC Program</a:t>
          </a:r>
        </a:p>
      </dgm:t>
    </dgm:pt>
    <dgm:pt modelId="{F7095642-9EBC-4359-B2AA-163344879971}" type="parTrans" cxnId="{4BC39851-A091-4E35-84A9-87E1CAA0AC98}">
      <dgm:prSet/>
      <dgm:spPr/>
      <dgm:t>
        <a:bodyPr/>
        <a:lstStyle/>
        <a:p>
          <a:endParaRPr lang="en-US"/>
        </a:p>
      </dgm:t>
    </dgm:pt>
    <dgm:pt modelId="{934C3924-3FD5-44F9-9F26-423169F35806}" type="sibTrans" cxnId="{4BC39851-A091-4E35-84A9-87E1CAA0AC98}">
      <dgm:prSet/>
      <dgm:spPr/>
      <dgm:t>
        <a:bodyPr/>
        <a:lstStyle/>
        <a:p>
          <a:endParaRPr lang="en-US"/>
        </a:p>
      </dgm:t>
    </dgm:pt>
    <dgm:pt modelId="{74F9EAAC-5AA0-4FE1-A814-D7B01506A02D}">
      <dgm:prSet/>
      <dgm:spPr/>
      <dgm:t>
        <a:bodyPr/>
        <a:lstStyle/>
        <a:p>
          <a:r>
            <a:rPr lang="en-US"/>
            <a:t>The State WIC Agency assesses a claim against the vendor in the amount of the overpayment</a:t>
          </a:r>
        </a:p>
      </dgm:t>
    </dgm:pt>
    <dgm:pt modelId="{09A58FED-42DD-4ED6-811F-6D2BC0B7BFF3}" type="parTrans" cxnId="{1A16F950-EFB5-416A-BBB9-87851732F7B1}">
      <dgm:prSet/>
      <dgm:spPr/>
      <dgm:t>
        <a:bodyPr/>
        <a:lstStyle/>
        <a:p>
          <a:endParaRPr lang="en-US"/>
        </a:p>
      </dgm:t>
    </dgm:pt>
    <dgm:pt modelId="{17386F9D-5AD6-4851-811B-F1399D3D8F10}" type="sibTrans" cxnId="{1A16F950-EFB5-416A-BBB9-87851732F7B1}">
      <dgm:prSet/>
      <dgm:spPr/>
      <dgm:t>
        <a:bodyPr/>
        <a:lstStyle/>
        <a:p>
          <a:endParaRPr lang="en-US"/>
        </a:p>
      </dgm:t>
    </dgm:pt>
    <dgm:pt modelId="{CFE57E2C-EC3A-4ABE-8A5E-6A8F2B30A39B}">
      <dgm:prSet/>
      <dgm:spPr/>
      <dgm:t>
        <a:bodyPr/>
        <a:lstStyle/>
        <a:p>
          <a:r>
            <a:rPr lang="en-US"/>
            <a:t>Vendors can request a conference to review the claim, but this action cannot be appealed</a:t>
          </a:r>
        </a:p>
      </dgm:t>
    </dgm:pt>
    <dgm:pt modelId="{99A0DF09-A028-4EA2-B820-100FE7CD533E}" type="parTrans" cxnId="{6239DD41-5B81-4244-9E65-255BE8EA638D}">
      <dgm:prSet/>
      <dgm:spPr/>
      <dgm:t>
        <a:bodyPr/>
        <a:lstStyle/>
        <a:p>
          <a:endParaRPr lang="en-US"/>
        </a:p>
      </dgm:t>
    </dgm:pt>
    <dgm:pt modelId="{D4C5BB25-7956-424C-9A2E-AEB185730C95}" type="sibTrans" cxnId="{6239DD41-5B81-4244-9E65-255BE8EA638D}">
      <dgm:prSet/>
      <dgm:spPr/>
      <dgm:t>
        <a:bodyPr/>
        <a:lstStyle/>
        <a:p>
          <a:endParaRPr lang="en-US"/>
        </a:p>
      </dgm:t>
    </dgm:pt>
    <dgm:pt modelId="{45A560C1-A1B6-4A9C-8550-A86854C99D87}" type="pres">
      <dgm:prSet presAssocID="{CC53432B-57D7-40D4-B3EC-F221E55B180D}" presName="root" presStyleCnt="0">
        <dgm:presLayoutVars>
          <dgm:dir/>
          <dgm:resizeHandles val="exact"/>
        </dgm:presLayoutVars>
      </dgm:prSet>
      <dgm:spPr/>
    </dgm:pt>
    <dgm:pt modelId="{B46DD868-9A22-4A3E-A468-0A89C240EE00}" type="pres">
      <dgm:prSet presAssocID="{090B999B-FC15-4411-948A-14C61B6BA307}" presName="compNode" presStyleCnt="0"/>
      <dgm:spPr/>
    </dgm:pt>
    <dgm:pt modelId="{323B4BC6-5E63-4130-BCD1-4D4E850251B0}" type="pres">
      <dgm:prSet presAssocID="{090B999B-FC15-4411-948A-14C61B6BA30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70C4DFA0-EF4E-4060-8DE1-CFA90470AE02}" type="pres">
      <dgm:prSet presAssocID="{090B999B-FC15-4411-948A-14C61B6BA307}" presName="spaceRect" presStyleCnt="0"/>
      <dgm:spPr/>
    </dgm:pt>
    <dgm:pt modelId="{55057CF3-642E-424D-9038-81552697F8AF}" type="pres">
      <dgm:prSet presAssocID="{090B999B-FC15-4411-948A-14C61B6BA307}" presName="textRect" presStyleLbl="revTx" presStyleIdx="0" presStyleCnt="3">
        <dgm:presLayoutVars>
          <dgm:chMax val="1"/>
          <dgm:chPref val="1"/>
        </dgm:presLayoutVars>
      </dgm:prSet>
      <dgm:spPr/>
    </dgm:pt>
    <dgm:pt modelId="{25125AD3-622C-453A-94C1-B412E471E573}" type="pres">
      <dgm:prSet presAssocID="{934C3924-3FD5-44F9-9F26-423169F35806}" presName="sibTrans" presStyleCnt="0"/>
      <dgm:spPr/>
    </dgm:pt>
    <dgm:pt modelId="{DD4BB0EA-9DA7-4BAE-A460-56B5301D842D}" type="pres">
      <dgm:prSet presAssocID="{74F9EAAC-5AA0-4FE1-A814-D7B01506A02D}" presName="compNode" presStyleCnt="0"/>
      <dgm:spPr/>
    </dgm:pt>
    <dgm:pt modelId="{D282190A-1809-48CF-BE0E-CEBFAB998592}" type="pres">
      <dgm:prSet presAssocID="{74F9EAAC-5AA0-4FE1-A814-D7B01506A02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4307C423-E823-47D3-943B-686AA3B37913}" type="pres">
      <dgm:prSet presAssocID="{74F9EAAC-5AA0-4FE1-A814-D7B01506A02D}" presName="spaceRect" presStyleCnt="0"/>
      <dgm:spPr/>
    </dgm:pt>
    <dgm:pt modelId="{44409422-4D3F-4E14-87F1-579DDF253761}" type="pres">
      <dgm:prSet presAssocID="{74F9EAAC-5AA0-4FE1-A814-D7B01506A02D}" presName="textRect" presStyleLbl="revTx" presStyleIdx="1" presStyleCnt="3">
        <dgm:presLayoutVars>
          <dgm:chMax val="1"/>
          <dgm:chPref val="1"/>
        </dgm:presLayoutVars>
      </dgm:prSet>
      <dgm:spPr/>
    </dgm:pt>
    <dgm:pt modelId="{165DA615-84BB-46C2-960C-3A5D355B7833}" type="pres">
      <dgm:prSet presAssocID="{17386F9D-5AD6-4851-811B-F1399D3D8F10}" presName="sibTrans" presStyleCnt="0"/>
      <dgm:spPr/>
    </dgm:pt>
    <dgm:pt modelId="{275A894B-C486-43AA-ADFD-40C149FDFBB8}" type="pres">
      <dgm:prSet presAssocID="{CFE57E2C-EC3A-4ABE-8A5E-6A8F2B30A39B}" presName="compNode" presStyleCnt="0"/>
      <dgm:spPr/>
    </dgm:pt>
    <dgm:pt modelId="{231623EF-8F7C-4C7D-AB35-B754B808BF1C}" type="pres">
      <dgm:prSet presAssocID="{CFE57E2C-EC3A-4ABE-8A5E-6A8F2B30A39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avel"/>
        </a:ext>
      </dgm:extLst>
    </dgm:pt>
    <dgm:pt modelId="{ACBF1658-D29C-4CFC-92F9-F630FF4A4107}" type="pres">
      <dgm:prSet presAssocID="{CFE57E2C-EC3A-4ABE-8A5E-6A8F2B30A39B}" presName="spaceRect" presStyleCnt="0"/>
      <dgm:spPr/>
    </dgm:pt>
    <dgm:pt modelId="{1BBB9DB0-B6D3-4549-9BCB-1364015C2C5C}" type="pres">
      <dgm:prSet presAssocID="{CFE57E2C-EC3A-4ABE-8A5E-6A8F2B30A39B}" presName="textRect" presStyleLbl="revTx" presStyleIdx="2" presStyleCnt="3">
        <dgm:presLayoutVars>
          <dgm:chMax val="1"/>
          <dgm:chPref val="1"/>
        </dgm:presLayoutVars>
      </dgm:prSet>
      <dgm:spPr/>
    </dgm:pt>
  </dgm:ptLst>
  <dgm:cxnLst>
    <dgm:cxn modelId="{44FE1406-DAAC-4C6D-AB96-A84EA25DED48}" type="presOf" srcId="{CC53432B-57D7-40D4-B3EC-F221E55B180D}" destId="{45A560C1-A1B6-4A9C-8550-A86854C99D87}" srcOrd="0" destOrd="0" presId="urn:microsoft.com/office/officeart/2018/2/layout/IconLabelList"/>
    <dgm:cxn modelId="{9C644F0A-989E-4BB2-83E7-73F9954C24AB}" type="presOf" srcId="{090B999B-FC15-4411-948A-14C61B6BA307}" destId="{55057CF3-642E-424D-9038-81552697F8AF}" srcOrd="0" destOrd="0" presId="urn:microsoft.com/office/officeart/2018/2/layout/IconLabelList"/>
    <dgm:cxn modelId="{25A2B10E-1129-4565-A93E-93C9FE2880E9}" type="presOf" srcId="{CFE57E2C-EC3A-4ABE-8A5E-6A8F2B30A39B}" destId="{1BBB9DB0-B6D3-4549-9BCB-1364015C2C5C}" srcOrd="0" destOrd="0" presId="urn:microsoft.com/office/officeart/2018/2/layout/IconLabelList"/>
    <dgm:cxn modelId="{6239DD41-5B81-4244-9E65-255BE8EA638D}" srcId="{CC53432B-57D7-40D4-B3EC-F221E55B180D}" destId="{CFE57E2C-EC3A-4ABE-8A5E-6A8F2B30A39B}" srcOrd="2" destOrd="0" parTransId="{99A0DF09-A028-4EA2-B820-100FE7CD533E}" sibTransId="{D4C5BB25-7956-424C-9A2E-AEB185730C95}"/>
    <dgm:cxn modelId="{1A16F950-EFB5-416A-BBB9-87851732F7B1}" srcId="{CC53432B-57D7-40D4-B3EC-F221E55B180D}" destId="{74F9EAAC-5AA0-4FE1-A814-D7B01506A02D}" srcOrd="1" destOrd="0" parTransId="{09A58FED-42DD-4ED6-811F-6D2BC0B7BFF3}" sibTransId="{17386F9D-5AD6-4851-811B-F1399D3D8F10}"/>
    <dgm:cxn modelId="{4BC39851-A091-4E35-84A9-87E1CAA0AC98}" srcId="{CC53432B-57D7-40D4-B3EC-F221E55B180D}" destId="{090B999B-FC15-4411-948A-14C61B6BA307}" srcOrd="0" destOrd="0" parTransId="{F7095642-9EBC-4359-B2AA-163344879971}" sibTransId="{934C3924-3FD5-44F9-9F26-423169F35806}"/>
    <dgm:cxn modelId="{E8E9918D-D662-497A-98EB-81A9813407D1}" type="presOf" srcId="{74F9EAAC-5AA0-4FE1-A814-D7B01506A02D}" destId="{44409422-4D3F-4E14-87F1-579DDF253761}" srcOrd="0" destOrd="0" presId="urn:microsoft.com/office/officeart/2018/2/layout/IconLabelList"/>
    <dgm:cxn modelId="{95706E05-9A8E-4C47-A8F0-C91C7419DC4E}" type="presParOf" srcId="{45A560C1-A1B6-4A9C-8550-A86854C99D87}" destId="{B46DD868-9A22-4A3E-A468-0A89C240EE00}" srcOrd="0" destOrd="0" presId="urn:microsoft.com/office/officeart/2018/2/layout/IconLabelList"/>
    <dgm:cxn modelId="{A169AAD1-A2EE-4EF5-92C1-7D0D1AE391FE}" type="presParOf" srcId="{B46DD868-9A22-4A3E-A468-0A89C240EE00}" destId="{323B4BC6-5E63-4130-BCD1-4D4E850251B0}" srcOrd="0" destOrd="0" presId="urn:microsoft.com/office/officeart/2018/2/layout/IconLabelList"/>
    <dgm:cxn modelId="{066839EE-9B7B-475D-9EA6-92FF670D1AEF}" type="presParOf" srcId="{B46DD868-9A22-4A3E-A468-0A89C240EE00}" destId="{70C4DFA0-EF4E-4060-8DE1-CFA90470AE02}" srcOrd="1" destOrd="0" presId="urn:microsoft.com/office/officeart/2018/2/layout/IconLabelList"/>
    <dgm:cxn modelId="{62BA9D83-6B0B-4A3C-B735-C976F22CD7B4}" type="presParOf" srcId="{B46DD868-9A22-4A3E-A468-0A89C240EE00}" destId="{55057CF3-642E-424D-9038-81552697F8AF}" srcOrd="2" destOrd="0" presId="urn:microsoft.com/office/officeart/2018/2/layout/IconLabelList"/>
    <dgm:cxn modelId="{FED1CA39-C570-4BE3-BEF9-F8CE9C21E9CF}" type="presParOf" srcId="{45A560C1-A1B6-4A9C-8550-A86854C99D87}" destId="{25125AD3-622C-453A-94C1-B412E471E573}" srcOrd="1" destOrd="0" presId="urn:microsoft.com/office/officeart/2018/2/layout/IconLabelList"/>
    <dgm:cxn modelId="{36C75D6C-C985-42AD-A2D7-9FD4DF200B55}" type="presParOf" srcId="{45A560C1-A1B6-4A9C-8550-A86854C99D87}" destId="{DD4BB0EA-9DA7-4BAE-A460-56B5301D842D}" srcOrd="2" destOrd="0" presId="urn:microsoft.com/office/officeart/2018/2/layout/IconLabelList"/>
    <dgm:cxn modelId="{E4B47F64-9FBA-42F3-A369-947D79BA7C4A}" type="presParOf" srcId="{DD4BB0EA-9DA7-4BAE-A460-56B5301D842D}" destId="{D282190A-1809-48CF-BE0E-CEBFAB998592}" srcOrd="0" destOrd="0" presId="urn:microsoft.com/office/officeart/2018/2/layout/IconLabelList"/>
    <dgm:cxn modelId="{2A615059-9D09-4F00-BDE6-8191B83C5488}" type="presParOf" srcId="{DD4BB0EA-9DA7-4BAE-A460-56B5301D842D}" destId="{4307C423-E823-47D3-943B-686AA3B37913}" srcOrd="1" destOrd="0" presId="urn:microsoft.com/office/officeart/2018/2/layout/IconLabelList"/>
    <dgm:cxn modelId="{AFB708AF-3C67-4A59-AD72-FEE83146B5C4}" type="presParOf" srcId="{DD4BB0EA-9DA7-4BAE-A460-56B5301D842D}" destId="{44409422-4D3F-4E14-87F1-579DDF253761}" srcOrd="2" destOrd="0" presId="urn:microsoft.com/office/officeart/2018/2/layout/IconLabelList"/>
    <dgm:cxn modelId="{89F4DF06-EEAF-4ABB-A20D-782C34099ACE}" type="presParOf" srcId="{45A560C1-A1B6-4A9C-8550-A86854C99D87}" destId="{165DA615-84BB-46C2-960C-3A5D355B7833}" srcOrd="3" destOrd="0" presId="urn:microsoft.com/office/officeart/2018/2/layout/IconLabelList"/>
    <dgm:cxn modelId="{43D5510B-D841-4AED-84C9-F4A4411FC1AD}" type="presParOf" srcId="{45A560C1-A1B6-4A9C-8550-A86854C99D87}" destId="{275A894B-C486-43AA-ADFD-40C149FDFBB8}" srcOrd="4" destOrd="0" presId="urn:microsoft.com/office/officeart/2018/2/layout/IconLabelList"/>
    <dgm:cxn modelId="{CE460A7B-FFE6-4D6B-A2C4-955B2787701E}" type="presParOf" srcId="{275A894B-C486-43AA-ADFD-40C149FDFBB8}" destId="{231623EF-8F7C-4C7D-AB35-B754B808BF1C}" srcOrd="0" destOrd="0" presId="urn:microsoft.com/office/officeart/2018/2/layout/IconLabelList"/>
    <dgm:cxn modelId="{420368BD-D2A6-40F8-8EDC-CA81642055CE}" type="presParOf" srcId="{275A894B-C486-43AA-ADFD-40C149FDFBB8}" destId="{ACBF1658-D29C-4CFC-92F9-F630FF4A4107}" srcOrd="1" destOrd="0" presId="urn:microsoft.com/office/officeart/2018/2/layout/IconLabelList"/>
    <dgm:cxn modelId="{765EDAB2-4155-498A-894D-BA16298243D5}" type="presParOf" srcId="{275A894B-C486-43AA-ADFD-40C149FDFBB8}" destId="{1BBB9DB0-B6D3-4549-9BCB-1364015C2C5C}" srcOrd="2" destOrd="0" presId="urn:microsoft.com/office/officeart/2018/2/layout/Icon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F65F66-EF7D-4FDB-9E20-ADA9C1F2B293}">
      <dsp:nvSpPr>
        <dsp:cNvPr id="0" name=""/>
        <dsp:cNvSpPr/>
      </dsp:nvSpPr>
      <dsp:spPr>
        <a:xfrm>
          <a:off x="0" y="18426"/>
          <a:ext cx="3305266" cy="198315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What is WIC?</a:t>
          </a:r>
        </a:p>
      </dsp:txBody>
      <dsp:txXfrm>
        <a:off x="0" y="18426"/>
        <a:ext cx="3305266" cy="1983159"/>
      </dsp:txXfrm>
    </dsp:sp>
    <dsp:sp modelId="{32A5AAF8-4D76-4623-B971-0798DD61176B}">
      <dsp:nvSpPr>
        <dsp:cNvPr id="0" name=""/>
        <dsp:cNvSpPr/>
      </dsp:nvSpPr>
      <dsp:spPr>
        <a:xfrm>
          <a:off x="3635793" y="18426"/>
          <a:ext cx="3305266" cy="198315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t>What is the role of vendors?</a:t>
          </a:r>
        </a:p>
      </dsp:txBody>
      <dsp:txXfrm>
        <a:off x="3635793" y="18426"/>
        <a:ext cx="3305266" cy="1983159"/>
      </dsp:txXfrm>
    </dsp:sp>
    <dsp:sp modelId="{6A46F867-BB1C-42E9-A67D-9AAF5C83E9A2}">
      <dsp:nvSpPr>
        <dsp:cNvPr id="0" name=""/>
        <dsp:cNvSpPr/>
      </dsp:nvSpPr>
      <dsp:spPr>
        <a:xfrm>
          <a:off x="7271586" y="18426"/>
          <a:ext cx="3305266" cy="198315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t>Free-standing pharmacy WIC vendors</a:t>
          </a:r>
        </a:p>
      </dsp:txBody>
      <dsp:txXfrm>
        <a:off x="7271586" y="18426"/>
        <a:ext cx="3305266" cy="1983159"/>
      </dsp:txXfrm>
    </dsp:sp>
    <dsp:sp modelId="{16E1F59E-A659-4913-8A40-70FE0FACA686}">
      <dsp:nvSpPr>
        <dsp:cNvPr id="0" name=""/>
        <dsp:cNvSpPr/>
      </dsp:nvSpPr>
      <dsp:spPr>
        <a:xfrm>
          <a:off x="1817896" y="2332113"/>
          <a:ext cx="3305266" cy="198315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t>How to become a WIC vendor</a:t>
          </a:r>
        </a:p>
      </dsp:txBody>
      <dsp:txXfrm>
        <a:off x="1817896" y="2332113"/>
        <a:ext cx="3305266" cy="1983159"/>
      </dsp:txXfrm>
    </dsp:sp>
    <dsp:sp modelId="{9928B4E5-2FA1-49A2-88DD-D1DC879AB3E0}">
      <dsp:nvSpPr>
        <dsp:cNvPr id="0" name=""/>
        <dsp:cNvSpPr/>
      </dsp:nvSpPr>
      <dsp:spPr>
        <a:xfrm>
          <a:off x="5453689" y="2332113"/>
          <a:ext cx="3305266" cy="198315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t>Guidance for completing required forms</a:t>
          </a:r>
        </a:p>
      </dsp:txBody>
      <dsp:txXfrm>
        <a:off x="5453689" y="2332113"/>
        <a:ext cx="3305266" cy="19831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10195C-0F02-4DB6-9338-ECE9BA039054}">
      <dsp:nvSpPr>
        <dsp:cNvPr id="0" name=""/>
        <dsp:cNvSpPr/>
      </dsp:nvSpPr>
      <dsp:spPr>
        <a:xfrm>
          <a:off x="0" y="1971"/>
          <a:ext cx="6795409" cy="84028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749210-366F-44C1-A926-6197AB60BCF0}">
      <dsp:nvSpPr>
        <dsp:cNvPr id="0" name=""/>
        <dsp:cNvSpPr/>
      </dsp:nvSpPr>
      <dsp:spPr>
        <a:xfrm>
          <a:off x="254185" y="191035"/>
          <a:ext cx="462155" cy="4621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496036-F2C5-430F-9896-F7AB9DC5190A}">
      <dsp:nvSpPr>
        <dsp:cNvPr id="0" name=""/>
        <dsp:cNvSpPr/>
      </dsp:nvSpPr>
      <dsp:spPr>
        <a:xfrm>
          <a:off x="970527" y="1971"/>
          <a:ext cx="5824881" cy="840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30" tIns="88930" rIns="88930" bIns="88930" numCol="1" spcCol="1270" anchor="ctr" anchorCtr="0">
          <a:noAutofit/>
        </a:bodyPr>
        <a:lstStyle/>
        <a:p>
          <a:pPr marL="0" lvl="0" indent="0" algn="l" defTabSz="844550">
            <a:lnSpc>
              <a:spcPct val="90000"/>
            </a:lnSpc>
            <a:spcBef>
              <a:spcPct val="0"/>
            </a:spcBef>
            <a:spcAft>
              <a:spcPct val="35000"/>
            </a:spcAft>
            <a:buNone/>
          </a:pPr>
          <a:r>
            <a:rPr lang="en-US" sz="1900" kern="1200"/>
            <a:t>Buy One, Get One Free (BOGO)</a:t>
          </a:r>
        </a:p>
      </dsp:txBody>
      <dsp:txXfrm>
        <a:off x="970527" y="1971"/>
        <a:ext cx="5824881" cy="840283"/>
      </dsp:txXfrm>
    </dsp:sp>
    <dsp:sp modelId="{02E2E12B-704F-4C55-904D-6771DB4AE7EF}">
      <dsp:nvSpPr>
        <dsp:cNvPr id="0" name=""/>
        <dsp:cNvSpPr/>
      </dsp:nvSpPr>
      <dsp:spPr>
        <a:xfrm>
          <a:off x="0" y="1052326"/>
          <a:ext cx="6795409" cy="84028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37DC9D-16C0-440A-9400-2A64E4D4822D}">
      <dsp:nvSpPr>
        <dsp:cNvPr id="0" name=""/>
        <dsp:cNvSpPr/>
      </dsp:nvSpPr>
      <dsp:spPr>
        <a:xfrm>
          <a:off x="254185" y="1241390"/>
          <a:ext cx="462155" cy="4621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376063-109B-436C-B640-93C2438BDEBF}">
      <dsp:nvSpPr>
        <dsp:cNvPr id="0" name=""/>
        <dsp:cNvSpPr/>
      </dsp:nvSpPr>
      <dsp:spPr>
        <a:xfrm>
          <a:off x="970527" y="1052326"/>
          <a:ext cx="5824881" cy="840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30" tIns="88930" rIns="88930" bIns="88930" numCol="1" spcCol="1270" anchor="ctr" anchorCtr="0">
          <a:noAutofit/>
        </a:bodyPr>
        <a:lstStyle/>
        <a:p>
          <a:pPr marL="0" lvl="0" indent="0" algn="l" defTabSz="844550">
            <a:lnSpc>
              <a:spcPct val="90000"/>
            </a:lnSpc>
            <a:spcBef>
              <a:spcPct val="0"/>
            </a:spcBef>
            <a:spcAft>
              <a:spcPct val="35000"/>
            </a:spcAft>
            <a:buNone/>
          </a:pPr>
          <a:r>
            <a:rPr lang="en-US" sz="1900" kern="1200"/>
            <a:t>Buy One, Get One at a Reduced Price</a:t>
          </a:r>
        </a:p>
      </dsp:txBody>
      <dsp:txXfrm>
        <a:off x="970527" y="1052326"/>
        <a:ext cx="5824881" cy="840283"/>
      </dsp:txXfrm>
    </dsp:sp>
    <dsp:sp modelId="{593FE5C4-76FA-4C79-BF70-502BBB02B966}">
      <dsp:nvSpPr>
        <dsp:cNvPr id="0" name=""/>
        <dsp:cNvSpPr/>
      </dsp:nvSpPr>
      <dsp:spPr>
        <a:xfrm>
          <a:off x="0" y="2102680"/>
          <a:ext cx="6795409" cy="84028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C11810-52FD-4F2D-BD62-BA2C1D77B18F}">
      <dsp:nvSpPr>
        <dsp:cNvPr id="0" name=""/>
        <dsp:cNvSpPr/>
      </dsp:nvSpPr>
      <dsp:spPr>
        <a:xfrm>
          <a:off x="254185" y="2291744"/>
          <a:ext cx="462155" cy="46215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2574A3E-DEEC-4880-AA9B-7F6068D6D850}">
      <dsp:nvSpPr>
        <dsp:cNvPr id="0" name=""/>
        <dsp:cNvSpPr/>
      </dsp:nvSpPr>
      <dsp:spPr>
        <a:xfrm>
          <a:off x="970527" y="2102680"/>
          <a:ext cx="5824881" cy="840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30" tIns="88930" rIns="88930" bIns="88930" numCol="1" spcCol="1270" anchor="ctr" anchorCtr="0">
          <a:noAutofit/>
        </a:bodyPr>
        <a:lstStyle/>
        <a:p>
          <a:pPr marL="0" lvl="0" indent="0" algn="l" defTabSz="844550">
            <a:lnSpc>
              <a:spcPct val="90000"/>
            </a:lnSpc>
            <a:spcBef>
              <a:spcPct val="0"/>
            </a:spcBef>
            <a:spcAft>
              <a:spcPct val="35000"/>
            </a:spcAft>
            <a:buNone/>
          </a:pPr>
          <a:r>
            <a:rPr lang="en-US" sz="1900" kern="1200" dirty="0"/>
            <a:t>Free ounces added to food item by manufacturer (bonus size items)</a:t>
          </a:r>
        </a:p>
      </dsp:txBody>
      <dsp:txXfrm>
        <a:off x="970527" y="2102680"/>
        <a:ext cx="5824881" cy="840283"/>
      </dsp:txXfrm>
    </dsp:sp>
    <dsp:sp modelId="{20804C54-6B16-4B2D-A785-32828EE0F8A0}">
      <dsp:nvSpPr>
        <dsp:cNvPr id="0" name=""/>
        <dsp:cNvSpPr/>
      </dsp:nvSpPr>
      <dsp:spPr>
        <a:xfrm>
          <a:off x="0" y="3153035"/>
          <a:ext cx="6795409" cy="84028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80B222-858A-4FC8-B357-756539B6B21F}">
      <dsp:nvSpPr>
        <dsp:cNvPr id="0" name=""/>
        <dsp:cNvSpPr/>
      </dsp:nvSpPr>
      <dsp:spPr>
        <a:xfrm>
          <a:off x="254185" y="3342099"/>
          <a:ext cx="462155" cy="46215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15ED7F8-085B-4F9C-A209-F32D7389180F}">
      <dsp:nvSpPr>
        <dsp:cNvPr id="0" name=""/>
        <dsp:cNvSpPr/>
      </dsp:nvSpPr>
      <dsp:spPr>
        <a:xfrm>
          <a:off x="970527" y="3153035"/>
          <a:ext cx="5824881" cy="840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30" tIns="88930" rIns="88930" bIns="88930" numCol="1" spcCol="1270" anchor="ctr" anchorCtr="0">
          <a:noAutofit/>
        </a:bodyPr>
        <a:lstStyle/>
        <a:p>
          <a:pPr marL="0" lvl="0" indent="0" algn="l" defTabSz="844550">
            <a:lnSpc>
              <a:spcPct val="90000"/>
            </a:lnSpc>
            <a:spcBef>
              <a:spcPct val="0"/>
            </a:spcBef>
            <a:spcAft>
              <a:spcPct val="35000"/>
            </a:spcAft>
            <a:buNone/>
          </a:pPr>
          <a:r>
            <a:rPr lang="en-US" sz="1900" kern="1200"/>
            <a:t>Transaction discounts</a:t>
          </a:r>
        </a:p>
      </dsp:txBody>
      <dsp:txXfrm>
        <a:off x="970527" y="3153035"/>
        <a:ext cx="5824881" cy="840283"/>
      </dsp:txXfrm>
    </dsp:sp>
    <dsp:sp modelId="{DD4105DD-64EE-4B5B-9C20-C60DDA282DA3}">
      <dsp:nvSpPr>
        <dsp:cNvPr id="0" name=""/>
        <dsp:cNvSpPr/>
      </dsp:nvSpPr>
      <dsp:spPr>
        <a:xfrm>
          <a:off x="0" y="4203389"/>
          <a:ext cx="6795409" cy="84028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56B3D3-7EE0-4478-B372-455E99C872F2}">
      <dsp:nvSpPr>
        <dsp:cNvPr id="0" name=""/>
        <dsp:cNvSpPr/>
      </dsp:nvSpPr>
      <dsp:spPr>
        <a:xfrm>
          <a:off x="254185" y="4392453"/>
          <a:ext cx="462155" cy="46215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600F492-F364-4186-8B74-40805A863B88}">
      <dsp:nvSpPr>
        <dsp:cNvPr id="0" name=""/>
        <dsp:cNvSpPr/>
      </dsp:nvSpPr>
      <dsp:spPr>
        <a:xfrm>
          <a:off x="970527" y="4203389"/>
          <a:ext cx="5824881" cy="840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30" tIns="88930" rIns="88930" bIns="88930" numCol="1" spcCol="1270" anchor="ctr" anchorCtr="0">
          <a:noAutofit/>
        </a:bodyPr>
        <a:lstStyle/>
        <a:p>
          <a:pPr marL="0" lvl="0" indent="0" algn="l" defTabSz="844550">
            <a:lnSpc>
              <a:spcPct val="90000"/>
            </a:lnSpc>
            <a:spcBef>
              <a:spcPct val="0"/>
            </a:spcBef>
            <a:spcAft>
              <a:spcPct val="35000"/>
            </a:spcAft>
            <a:buNone/>
          </a:pPr>
          <a:r>
            <a:rPr lang="en-US" sz="1900" kern="1200"/>
            <a:t>Store loyalty/Rewards cards</a:t>
          </a:r>
        </a:p>
      </dsp:txBody>
      <dsp:txXfrm>
        <a:off x="970527" y="4203389"/>
        <a:ext cx="5824881" cy="840283"/>
      </dsp:txXfrm>
    </dsp:sp>
    <dsp:sp modelId="{A7861B5F-1B8C-492E-9DDD-961238B05C7C}">
      <dsp:nvSpPr>
        <dsp:cNvPr id="0" name=""/>
        <dsp:cNvSpPr/>
      </dsp:nvSpPr>
      <dsp:spPr>
        <a:xfrm>
          <a:off x="0" y="5253744"/>
          <a:ext cx="6795409" cy="84028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072789-8E15-4FDD-891C-5E34014EAD58}">
      <dsp:nvSpPr>
        <dsp:cNvPr id="0" name=""/>
        <dsp:cNvSpPr/>
      </dsp:nvSpPr>
      <dsp:spPr>
        <a:xfrm>
          <a:off x="254185" y="5442808"/>
          <a:ext cx="462155" cy="46215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3B01EA-F5D6-4A28-93E1-A13F4507E828}">
      <dsp:nvSpPr>
        <dsp:cNvPr id="0" name=""/>
        <dsp:cNvSpPr/>
      </dsp:nvSpPr>
      <dsp:spPr>
        <a:xfrm>
          <a:off x="970527" y="5253744"/>
          <a:ext cx="5824881" cy="840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30" tIns="88930" rIns="88930" bIns="88930" numCol="1" spcCol="1270" anchor="ctr" anchorCtr="0">
          <a:noAutofit/>
        </a:bodyPr>
        <a:lstStyle/>
        <a:p>
          <a:pPr marL="0" lvl="0" indent="0" algn="l" defTabSz="844550">
            <a:lnSpc>
              <a:spcPct val="90000"/>
            </a:lnSpc>
            <a:spcBef>
              <a:spcPct val="0"/>
            </a:spcBef>
            <a:spcAft>
              <a:spcPct val="35000"/>
            </a:spcAft>
            <a:buNone/>
          </a:pPr>
          <a:r>
            <a:rPr lang="en-US" sz="1900" kern="1200"/>
            <a:t>Manufacturers’ cents off coupons</a:t>
          </a:r>
        </a:p>
      </dsp:txBody>
      <dsp:txXfrm>
        <a:off x="970527" y="5253744"/>
        <a:ext cx="5824881" cy="8402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630AF4-F62E-4FAB-B989-5B4437CDA416}">
      <dsp:nvSpPr>
        <dsp:cNvPr id="0" name=""/>
        <dsp:cNvSpPr/>
      </dsp:nvSpPr>
      <dsp:spPr>
        <a:xfrm>
          <a:off x="45" y="1944"/>
          <a:ext cx="4348231" cy="126149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Constantia" panose="02030602050306030303" pitchFamily="18" charset="0"/>
            </a:rPr>
            <a:t>Federal violations for which vendors are subject to disqualification</a:t>
          </a:r>
        </a:p>
      </dsp:txBody>
      <dsp:txXfrm>
        <a:off x="45" y="1944"/>
        <a:ext cx="4348231" cy="1261499"/>
      </dsp:txXfrm>
    </dsp:sp>
    <dsp:sp modelId="{2C1E81EB-E67A-45BB-868F-6A59B9063E49}">
      <dsp:nvSpPr>
        <dsp:cNvPr id="0" name=""/>
        <dsp:cNvSpPr/>
      </dsp:nvSpPr>
      <dsp:spPr>
        <a:xfrm>
          <a:off x="45" y="1263443"/>
          <a:ext cx="4348231" cy="181856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b="0" i="0" kern="1200" dirty="0">
              <a:latin typeface="Constantia" panose="02030602050306030303" pitchFamily="18" charset="0"/>
            </a:rPr>
            <a:t>Carry longer disqualification</a:t>
          </a:r>
          <a:endParaRPr lang="en-US" sz="2500" kern="1200" dirty="0">
            <a:latin typeface="Constantia" panose="02030602050306030303" pitchFamily="18" charset="0"/>
          </a:endParaRPr>
        </a:p>
        <a:p>
          <a:pPr marL="228600" lvl="1" indent="-228600" algn="l" defTabSz="1111250">
            <a:lnSpc>
              <a:spcPct val="90000"/>
            </a:lnSpc>
            <a:spcBef>
              <a:spcPct val="0"/>
            </a:spcBef>
            <a:spcAft>
              <a:spcPct val="15000"/>
            </a:spcAft>
            <a:buChar char="•"/>
          </a:pPr>
          <a:r>
            <a:rPr lang="en-US" sz="2500" b="0" i="0" kern="1200" dirty="0">
              <a:latin typeface="Constantia" panose="02030602050306030303" pitchFamily="18" charset="0"/>
            </a:rPr>
            <a:t>Found through compliance buys and inventory audits</a:t>
          </a:r>
          <a:endParaRPr lang="en-US" sz="2500" kern="1200" dirty="0">
            <a:latin typeface="Constantia" panose="02030602050306030303" pitchFamily="18" charset="0"/>
          </a:endParaRPr>
        </a:p>
      </dsp:txBody>
      <dsp:txXfrm>
        <a:off x="45" y="1263443"/>
        <a:ext cx="4348231" cy="1818562"/>
      </dsp:txXfrm>
    </dsp:sp>
    <dsp:sp modelId="{6150499B-09FE-4847-BDAA-D0FB5ACB72A2}">
      <dsp:nvSpPr>
        <dsp:cNvPr id="0" name=""/>
        <dsp:cNvSpPr/>
      </dsp:nvSpPr>
      <dsp:spPr>
        <a:xfrm>
          <a:off x="4957029" y="1944"/>
          <a:ext cx="4348231" cy="126149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Constantia" panose="02030602050306030303" pitchFamily="18" charset="0"/>
            </a:rPr>
            <a:t>State violations for which vendors are subject to disqualification</a:t>
          </a:r>
        </a:p>
      </dsp:txBody>
      <dsp:txXfrm>
        <a:off x="4957029" y="1944"/>
        <a:ext cx="4348231" cy="1261499"/>
      </dsp:txXfrm>
    </dsp:sp>
    <dsp:sp modelId="{ABC8E24B-053A-43A7-AA65-2F1AA0F20AD7}">
      <dsp:nvSpPr>
        <dsp:cNvPr id="0" name=""/>
        <dsp:cNvSpPr/>
      </dsp:nvSpPr>
      <dsp:spPr>
        <a:xfrm>
          <a:off x="4957029" y="1263443"/>
          <a:ext cx="4348231" cy="181856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b="0" i="0" kern="1200" dirty="0">
              <a:latin typeface="Constantia" panose="02030602050306030303" pitchFamily="18" charset="0"/>
            </a:rPr>
            <a:t>Usually found during compliance buys and Local WIC Agency monitoring</a:t>
          </a:r>
          <a:endParaRPr lang="en-US" sz="2500" kern="1200" dirty="0">
            <a:latin typeface="Constantia" panose="02030602050306030303" pitchFamily="18" charset="0"/>
          </a:endParaRPr>
        </a:p>
      </dsp:txBody>
      <dsp:txXfrm>
        <a:off x="4957029" y="1263443"/>
        <a:ext cx="4348231" cy="18185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3B4BC6-5E63-4130-BCD1-4D4E850251B0}">
      <dsp:nvSpPr>
        <dsp:cNvPr id="0" name=""/>
        <dsp:cNvSpPr/>
      </dsp:nvSpPr>
      <dsp:spPr>
        <a:xfrm>
          <a:off x="882310" y="511969"/>
          <a:ext cx="1435577" cy="143557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5057CF3-642E-424D-9038-81552697F8AF}">
      <dsp:nvSpPr>
        <dsp:cNvPr id="0" name=""/>
        <dsp:cNvSpPr/>
      </dsp:nvSpPr>
      <dsp:spPr>
        <a:xfrm>
          <a:off x="5013" y="2502903"/>
          <a:ext cx="3190172" cy="17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dirty="0"/>
            <a:t>Overpayment to a vendor as determined by an inventory audit or compliance buy investigation requires repayment to the WIC Program</a:t>
          </a:r>
        </a:p>
      </dsp:txBody>
      <dsp:txXfrm>
        <a:off x="5013" y="2502903"/>
        <a:ext cx="3190172" cy="1710000"/>
      </dsp:txXfrm>
    </dsp:sp>
    <dsp:sp modelId="{D282190A-1809-48CF-BE0E-CEBFAB998592}">
      <dsp:nvSpPr>
        <dsp:cNvPr id="0" name=""/>
        <dsp:cNvSpPr/>
      </dsp:nvSpPr>
      <dsp:spPr>
        <a:xfrm>
          <a:off x="4630763" y="511969"/>
          <a:ext cx="1435577" cy="143557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4409422-4D3F-4E14-87F1-579DDF253761}">
      <dsp:nvSpPr>
        <dsp:cNvPr id="0" name=""/>
        <dsp:cNvSpPr/>
      </dsp:nvSpPr>
      <dsp:spPr>
        <a:xfrm>
          <a:off x="3753465" y="2502903"/>
          <a:ext cx="3190172" cy="17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a:t>The State WIC Agency assesses a claim against the vendor in the amount of the overpayment</a:t>
          </a:r>
        </a:p>
      </dsp:txBody>
      <dsp:txXfrm>
        <a:off x="3753465" y="2502903"/>
        <a:ext cx="3190172" cy="1710000"/>
      </dsp:txXfrm>
    </dsp:sp>
    <dsp:sp modelId="{231623EF-8F7C-4C7D-AB35-B754B808BF1C}">
      <dsp:nvSpPr>
        <dsp:cNvPr id="0" name=""/>
        <dsp:cNvSpPr/>
      </dsp:nvSpPr>
      <dsp:spPr>
        <a:xfrm>
          <a:off x="8379215" y="511969"/>
          <a:ext cx="1435577" cy="143557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BBB9DB0-B6D3-4549-9BCB-1364015C2C5C}">
      <dsp:nvSpPr>
        <dsp:cNvPr id="0" name=""/>
        <dsp:cNvSpPr/>
      </dsp:nvSpPr>
      <dsp:spPr>
        <a:xfrm>
          <a:off x="7501918" y="2502903"/>
          <a:ext cx="3190172" cy="17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a:t>Vendors can request a conference to review the claim, but this action cannot be appealed</a:t>
          </a:r>
        </a:p>
      </dsp:txBody>
      <dsp:txXfrm>
        <a:off x="7501918" y="2502903"/>
        <a:ext cx="3190172" cy="17100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30" tIns="48315" rIns="96630" bIns="48315" rtlCol="0"/>
          <a:lstStyle>
            <a:lvl1pPr algn="l">
              <a:defRPr sz="1200"/>
            </a:lvl1pPr>
          </a:lstStyle>
          <a:p>
            <a:endParaRPr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30" tIns="48315" rIns="96630" bIns="48315" rtlCol="0" anchor="b"/>
          <a:lstStyle>
            <a:lvl1pPr algn="l">
              <a:defRPr sz="1200"/>
            </a:lvl1pPr>
          </a:lstStyle>
          <a:p>
            <a:endParaRPr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30" tIns="48315" rIns="96630" bIns="48315" rtlCol="0" anchor="b"/>
          <a:lstStyle>
            <a:lvl1pPr algn="r">
              <a:defRPr sz="1200"/>
            </a:lvl1pPr>
          </a:lstStyle>
          <a:p>
            <a:fld id="{A8E322BB-75AD-4A1E-9661-2724167329F0}" type="slidenum">
              <a:rPr/>
              <a:t>‹#›</a:t>
            </a:fld>
            <a:endParaRPr dirty="0"/>
          </a:p>
        </p:txBody>
      </p:sp>
    </p:spTree>
    <p:extLst>
      <p:ext uri="{BB962C8B-B14F-4D97-AF65-F5344CB8AC3E}">
        <p14:creationId xmlns:p14="http://schemas.microsoft.com/office/powerpoint/2010/main" val="251270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30" tIns="48315" rIns="96630" bIns="48315" rtlCol="0"/>
          <a:lstStyle>
            <a:lvl1pPr algn="l">
              <a:defRPr sz="1200"/>
            </a:lvl1pPr>
          </a:lstStyle>
          <a:p>
            <a:endParaRPr dirty="0"/>
          </a:p>
        </p:txBody>
      </p:sp>
      <p:sp>
        <p:nvSpPr>
          <p:cNvPr id="3" name="Date Placeholder 2"/>
          <p:cNvSpPr>
            <a:spLocks noGrp="1"/>
          </p:cNvSpPr>
          <p:nvPr>
            <p:ph type="dt" idx="1"/>
          </p:nvPr>
        </p:nvSpPr>
        <p:spPr>
          <a:xfrm>
            <a:off x="4143587" y="1"/>
            <a:ext cx="3169920" cy="480060"/>
          </a:xfrm>
          <a:prstGeom prst="rect">
            <a:avLst/>
          </a:prstGeom>
        </p:spPr>
        <p:txBody>
          <a:bodyPr vert="horz" lIns="96630" tIns="48315" rIns="96630" bIns="48315" rtlCol="0"/>
          <a:lstStyle>
            <a:lvl1pPr algn="r">
              <a:defRPr sz="1200"/>
            </a:lvl1pPr>
          </a:lstStyle>
          <a:p>
            <a:fld id="{67DFBD7B-E4FB-4AA8-9540-FD148073ACB3}" type="datetimeFigureOut">
              <a:rPr lang="en-US"/>
              <a:t>3/29/2023</a:t>
            </a:fld>
            <a:endParaRPr dirty="0"/>
          </a:p>
        </p:txBody>
      </p:sp>
      <p:sp>
        <p:nvSpPr>
          <p:cNvPr id="4" name="Slide Image Placeholder 3"/>
          <p:cNvSpPr>
            <a:spLocks noGrp="1" noRot="1" noChangeAspect="1"/>
          </p:cNvSpPr>
          <p:nvPr>
            <p:ph type="sldImg" idx="2"/>
          </p:nvPr>
        </p:nvSpPr>
        <p:spPr>
          <a:xfrm>
            <a:off x="458788" y="720725"/>
            <a:ext cx="6397625" cy="3600450"/>
          </a:xfrm>
          <a:prstGeom prst="rect">
            <a:avLst/>
          </a:prstGeom>
          <a:noFill/>
          <a:ln w="12700">
            <a:solidFill>
              <a:prstClr val="black"/>
            </a:solidFill>
          </a:ln>
        </p:spPr>
        <p:txBody>
          <a:bodyPr vert="horz" lIns="96630" tIns="48315" rIns="96630" bIns="48315" rtlCol="0" anchor="ctr"/>
          <a:lstStyle/>
          <a:p>
            <a:endParaRPr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30" tIns="48315" rIns="96630" bIns="48315"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30" tIns="48315" rIns="96630" bIns="48315" rtlCol="0" anchor="b"/>
          <a:lstStyle>
            <a:lvl1pPr algn="l">
              <a:defRPr sz="1200"/>
            </a:lvl1pPr>
          </a:lstStyle>
          <a:p>
            <a:endParaRPr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30" tIns="48315" rIns="96630" bIns="48315" rtlCol="0" anchor="b"/>
          <a:lstStyle>
            <a:lvl1pPr algn="r">
              <a:defRPr sz="1200"/>
            </a:lvl1pPr>
          </a:lstStyle>
          <a:p>
            <a:fld id="{B045B7DE-1198-4F2F-B574-CA8CAE341642}" type="slidenum">
              <a:rPr/>
              <a:t>‹#›</a:t>
            </a:fld>
            <a:endParaRPr dirty="0"/>
          </a:p>
        </p:txBody>
      </p:sp>
    </p:spTree>
    <p:extLst>
      <p:ext uri="{BB962C8B-B14F-4D97-AF65-F5344CB8AC3E}">
        <p14:creationId xmlns:p14="http://schemas.microsoft.com/office/powerpoint/2010/main" val="188231245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4294967295"/>
          </p:nvPr>
        </p:nvSpPr>
        <p:spPr bwMode="auto">
          <a:xfrm>
            <a:off x="4116319" y="9032798"/>
            <a:ext cx="3181593" cy="488395"/>
          </a:xfrm>
          <a:prstGeom prst="rect">
            <a:avLst/>
          </a:prstGeom>
          <a:noFill/>
          <a:ln>
            <a:miter lim="800000"/>
            <a:headEnd/>
            <a:tailEnd/>
          </a:ln>
        </p:spPr>
        <p:txBody>
          <a:bodyPr lIns="97646" tIns="48824" rIns="97646" bIns="48824" anchor="b"/>
          <a:lstStyle/>
          <a:p>
            <a:pPr defTabSz="976694">
              <a:spcBef>
                <a:spcPct val="0"/>
              </a:spcBef>
            </a:pPr>
            <a:fld id="{E4EF41F9-C2DC-49A7-9158-07E5B5E16391}" type="slidenum">
              <a:rPr lang="en-US"/>
              <a:pPr defTabSz="976694">
                <a:spcBef>
                  <a:spcPct val="0"/>
                </a:spcBef>
              </a:pPr>
              <a:t>1</a:t>
            </a:fld>
            <a:endParaRPr lang="en-US" dirty="0"/>
          </a:p>
        </p:txBody>
      </p:sp>
      <p:sp>
        <p:nvSpPr>
          <p:cNvPr id="135171" name="Rectangle 2"/>
          <p:cNvSpPr>
            <a:spLocks noGrp="1" noRot="1" noChangeAspect="1" noChangeArrowheads="1" noTextEdit="1"/>
          </p:cNvSpPr>
          <p:nvPr>
            <p:ph type="sldImg"/>
          </p:nvPr>
        </p:nvSpPr>
        <p:spPr>
          <a:xfrm>
            <a:off x="458788" y="720725"/>
            <a:ext cx="6427787" cy="3616325"/>
          </a:xfrm>
          <a:ln/>
        </p:spPr>
      </p:sp>
      <p:sp>
        <p:nvSpPr>
          <p:cNvPr id="135172" name="Rectangle 3"/>
          <p:cNvSpPr>
            <a:spLocks noGrp="1" noChangeArrowheads="1"/>
          </p:cNvSpPr>
          <p:nvPr>
            <p:ph type="body" idx="1"/>
          </p:nvPr>
        </p:nvSpPr>
        <p:spPr>
          <a:xfrm>
            <a:off x="427382" y="4640583"/>
            <a:ext cx="6566451" cy="3150556"/>
          </a:xfrm>
          <a:noFill/>
          <a:ln/>
        </p:spPr>
        <p:txBody>
          <a:bodyPr/>
          <a:lstStyle/>
          <a:p>
            <a:pPr algn="just" eaLnBrk="1" hangingPunct="1">
              <a:buFontTx/>
              <a:buNone/>
            </a:pPr>
            <a:r>
              <a:rPr lang="en-US" sz="1500" dirty="0">
                <a:ea typeface="Tahoma" panose="020B0604030504040204" pitchFamily="34" charset="0"/>
                <a:cs typeface="Tahoma" panose="020B0604030504040204" pitchFamily="34" charset="0"/>
              </a:rPr>
              <a:t>Welcome! This orientation training session is designed for free-standing pharmacies that are interested in becoming authorized WIC Program vendors. Throughout this presentation I will refer to the WIC Vendor Manual, a copy of which you have in front of you and can be accessed online on the Vendor Connection webpage under the resource tab. </a:t>
            </a:r>
          </a:p>
          <a:p>
            <a:pPr algn="just">
              <a:buFontTx/>
              <a:buNone/>
            </a:pPr>
            <a:endParaRPr lang="en-US" sz="1200" dirty="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91139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2"/>
          <p:cNvSpPr>
            <a:spLocks noGrp="1" noRot="1" noChangeAspect="1" noChangeArrowheads="1" noTextEdit="1"/>
          </p:cNvSpPr>
          <p:nvPr>
            <p:ph type="sldImg"/>
          </p:nvPr>
        </p:nvSpPr>
        <p:spPr>
          <a:xfrm>
            <a:off x="406400" y="750888"/>
            <a:ext cx="6502400" cy="3659187"/>
          </a:xfrm>
          <a:ln/>
        </p:spPr>
      </p:sp>
      <p:sp>
        <p:nvSpPr>
          <p:cNvPr id="143364" name="Rectangle 3"/>
          <p:cNvSpPr>
            <a:spLocks noGrp="1" noChangeArrowheads="1"/>
          </p:cNvSpPr>
          <p:nvPr>
            <p:ph type="body" idx="1"/>
          </p:nvPr>
        </p:nvSpPr>
        <p:spPr>
          <a:xfrm>
            <a:off x="378331" y="4564506"/>
            <a:ext cx="6569765" cy="4401507"/>
          </a:xfrm>
          <a:noFill/>
          <a:ln/>
        </p:spPr>
        <p:txBody>
          <a:bodyPr lIns="96278" tIns="48139" rIns="96278" bIns="48139"/>
          <a:lstStyle/>
          <a:p>
            <a:pPr eaLnBrk="1" hangingPunct="1">
              <a:buFontTx/>
              <a:buNone/>
            </a:pPr>
            <a:r>
              <a:rPr lang="en-US" sz="1500" dirty="0"/>
              <a:t>The responsibilities of the Local WIC Agency are to:</a:t>
            </a:r>
          </a:p>
          <a:p>
            <a:pPr eaLnBrk="1" hangingPunct="1">
              <a:buFontTx/>
              <a:buNone/>
            </a:pPr>
            <a:endParaRPr lang="en-US" sz="1500" dirty="0"/>
          </a:p>
          <a:p>
            <a:pPr eaLnBrk="1" hangingPunct="1">
              <a:buFontTx/>
              <a:buNone/>
            </a:pPr>
            <a:r>
              <a:rPr lang="en-US" sz="1500" dirty="0"/>
              <a:t>Provide orientation (what is being done today) and training to the pharmacy owner, manager or designee.</a:t>
            </a:r>
          </a:p>
          <a:p>
            <a:pPr eaLnBrk="1" hangingPunct="1">
              <a:buFontTx/>
              <a:buNone/>
            </a:pPr>
            <a:endParaRPr lang="en-US" sz="1500" dirty="0"/>
          </a:p>
          <a:p>
            <a:pPr eaLnBrk="1" hangingPunct="1">
              <a:buFontTx/>
              <a:buNone/>
            </a:pPr>
            <a:r>
              <a:rPr lang="en-US" sz="1500" dirty="0"/>
              <a:t>Respond to questions about required forms and the application process and provide technical assistance.</a:t>
            </a:r>
          </a:p>
          <a:p>
            <a:pPr eaLnBrk="1" hangingPunct="1">
              <a:buFontTx/>
              <a:buNone/>
            </a:pPr>
            <a:endParaRPr lang="en-US" sz="1500" dirty="0"/>
          </a:p>
          <a:p>
            <a:pPr eaLnBrk="1" hangingPunct="1">
              <a:buFontTx/>
              <a:buNone/>
            </a:pPr>
            <a:r>
              <a:rPr lang="en-US" sz="1500" dirty="0"/>
              <a:t>Review required forms for completeness.</a:t>
            </a:r>
          </a:p>
          <a:p>
            <a:pPr algn="just" eaLnBrk="1" hangingPunct="1"/>
            <a:endParaRPr lang="en-US" sz="1300" dirty="0">
              <a:latin typeface="Arial Narrow" panose="020B0606020202030204" pitchFamily="34" charset="0"/>
            </a:endParaRPr>
          </a:p>
        </p:txBody>
      </p:sp>
      <p:sp>
        <p:nvSpPr>
          <p:cNvPr id="2" name="Slide Number Placeholder 1"/>
          <p:cNvSpPr>
            <a:spLocks noGrp="1"/>
          </p:cNvSpPr>
          <p:nvPr>
            <p:ph type="sldNum" sz="quarter" idx="10"/>
          </p:nvPr>
        </p:nvSpPr>
        <p:spPr/>
        <p:txBody>
          <a:bodyPr/>
          <a:lstStyle/>
          <a:p>
            <a:fld id="{277FD931-451E-4B36-ABA2-042D5FD0E452}" type="slidenum">
              <a:rPr lang="en-US" smtClean="0"/>
              <a:t>10</a:t>
            </a:fld>
            <a:endParaRPr lang="en-US" dirty="0"/>
          </a:p>
        </p:txBody>
      </p:sp>
    </p:spTree>
    <p:extLst>
      <p:ext uri="{BB962C8B-B14F-4D97-AF65-F5344CB8AC3E}">
        <p14:creationId xmlns:p14="http://schemas.microsoft.com/office/powerpoint/2010/main" val="3167979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2"/>
          <p:cNvSpPr>
            <a:spLocks noGrp="1" noRot="1" noChangeAspect="1" noChangeArrowheads="1" noTextEdit="1"/>
          </p:cNvSpPr>
          <p:nvPr>
            <p:ph type="sldImg"/>
          </p:nvPr>
        </p:nvSpPr>
        <p:spPr>
          <a:xfrm>
            <a:off x="406400" y="750888"/>
            <a:ext cx="6502400" cy="3659187"/>
          </a:xfrm>
          <a:ln/>
        </p:spPr>
      </p:sp>
      <p:sp>
        <p:nvSpPr>
          <p:cNvPr id="143364" name="Rectangle 3"/>
          <p:cNvSpPr>
            <a:spLocks noGrp="1" noChangeArrowheads="1"/>
          </p:cNvSpPr>
          <p:nvPr>
            <p:ph type="body" idx="1"/>
          </p:nvPr>
        </p:nvSpPr>
        <p:spPr>
          <a:xfrm>
            <a:off x="378331" y="4564506"/>
            <a:ext cx="6569765" cy="4401507"/>
          </a:xfrm>
          <a:noFill/>
          <a:ln/>
        </p:spPr>
        <p:txBody>
          <a:bodyPr lIns="96278" tIns="48139" rIns="96278" bIns="48139"/>
          <a:lstStyle/>
          <a:p>
            <a:pPr algn="just"/>
            <a:r>
              <a:rPr lang="en-US" sz="1500" dirty="0"/>
              <a:t>In a timely manner, we must also:</a:t>
            </a:r>
          </a:p>
          <a:p>
            <a:pPr marL="296408" indent="-296408" algn="just">
              <a:buFont typeface="Arial" panose="020B0604020202020204" pitchFamily="34" charset="0"/>
              <a:buChar char="•"/>
            </a:pPr>
            <a:r>
              <a:rPr lang="en-US" sz="1500" dirty="0"/>
              <a:t>Perform a pre-authorization monitoring of your pharmacy</a:t>
            </a:r>
          </a:p>
          <a:p>
            <a:pPr marL="296408" indent="-296408" algn="just">
              <a:buFont typeface="Arial" panose="020B0604020202020204" pitchFamily="34" charset="0"/>
              <a:buChar char="•"/>
            </a:pPr>
            <a:r>
              <a:rPr lang="en-US" sz="1500" dirty="0"/>
              <a:t>Review and complete required forms to be sent to the State WIC Agency</a:t>
            </a:r>
          </a:p>
          <a:p>
            <a:pPr marL="296408" indent="-296408" algn="just">
              <a:buFont typeface="Arial" panose="020B0604020202020204" pitchFamily="34" charset="0"/>
              <a:buChar char="•"/>
            </a:pPr>
            <a:r>
              <a:rPr lang="en-US" sz="1500" dirty="0"/>
              <a:t>Ensure vendor is set up to accept eWIC prior to final authorization</a:t>
            </a:r>
          </a:p>
          <a:p>
            <a:pPr marL="296408" indent="-296408" algn="just">
              <a:buFont typeface="Arial" panose="020B0604020202020204" pitchFamily="34" charset="0"/>
              <a:buChar char="•"/>
            </a:pPr>
            <a:r>
              <a:rPr lang="en-US" sz="1500" dirty="0"/>
              <a:t>State Agency staff will complete Level III Certification  testing once equipment has been received by vendor or state banking contractor has determined the vendor’s cash register system meets the requirements</a:t>
            </a:r>
          </a:p>
          <a:p>
            <a:pPr marL="296408" indent="-296408" algn="just">
              <a:buFont typeface="Arial" panose="020B0604020202020204" pitchFamily="34" charset="0"/>
              <a:buChar char="•"/>
            </a:pPr>
            <a:r>
              <a:rPr lang="en-US" sz="1500" dirty="0"/>
              <a:t>Inform vendor of Vendor ID number </a:t>
            </a:r>
          </a:p>
          <a:p>
            <a:pPr marL="296408" indent="-296408" algn="just">
              <a:buFont typeface="Arial" panose="020B0604020202020204" pitchFamily="34" charset="0"/>
              <a:buChar char="•"/>
            </a:pPr>
            <a:r>
              <a:rPr lang="en-US" sz="1500" dirty="0"/>
              <a:t>Address any questions from vendors</a:t>
            </a:r>
          </a:p>
          <a:p>
            <a:pPr algn="just" eaLnBrk="1" hangingPunct="1"/>
            <a:endParaRPr lang="en-US" sz="1300" dirty="0">
              <a:latin typeface="Arial Narrow" panose="020B0606020202030204" pitchFamily="34" charset="0"/>
            </a:endParaRPr>
          </a:p>
        </p:txBody>
      </p:sp>
      <p:sp>
        <p:nvSpPr>
          <p:cNvPr id="2" name="Slide Number Placeholder 1"/>
          <p:cNvSpPr>
            <a:spLocks noGrp="1"/>
          </p:cNvSpPr>
          <p:nvPr>
            <p:ph type="sldNum" sz="quarter" idx="10"/>
          </p:nvPr>
        </p:nvSpPr>
        <p:spPr/>
        <p:txBody>
          <a:bodyPr/>
          <a:lstStyle/>
          <a:p>
            <a:fld id="{277FD931-451E-4B36-ABA2-042D5FD0E452}" type="slidenum">
              <a:rPr lang="en-US" smtClean="0"/>
              <a:t>11</a:t>
            </a:fld>
            <a:endParaRPr lang="en-US" dirty="0"/>
          </a:p>
        </p:txBody>
      </p:sp>
    </p:spTree>
    <p:extLst>
      <p:ext uri="{BB962C8B-B14F-4D97-AF65-F5344CB8AC3E}">
        <p14:creationId xmlns:p14="http://schemas.microsoft.com/office/powerpoint/2010/main" val="594803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1218987" rtl="0" eaLnBrk="1" fontAlgn="auto" latinLnBrk="0" hangingPunct="1">
              <a:lnSpc>
                <a:spcPct val="100000"/>
              </a:lnSpc>
              <a:spcBef>
                <a:spcPts val="0"/>
              </a:spcBef>
              <a:spcAft>
                <a:spcPts val="0"/>
              </a:spcAft>
              <a:buClrTx/>
              <a:buSzTx/>
              <a:buFontTx/>
              <a:buNone/>
              <a:tabLst/>
              <a:defRPr/>
            </a:pPr>
            <a:r>
              <a:rPr lang="en-US" sz="1600" b="0" dirty="0">
                <a:ea typeface="Tahoma" panose="020B0604030504040204" pitchFamily="34" charset="0"/>
                <a:cs typeface="Tahoma" panose="020B0604030504040204" pitchFamily="34" charset="0"/>
              </a:rPr>
              <a:t>The first step in authorization is to meet all applicable selection criteria. Free-standing pharmacy vendors must comply with </a:t>
            </a:r>
            <a:r>
              <a:rPr lang="en-US" dirty="0">
                <a:ea typeface="Tahoma" panose="020B0604030504040204" pitchFamily="34" charset="0"/>
                <a:cs typeface="Tahoma" panose="020B0604030504040204" pitchFamily="34" charset="0"/>
              </a:rPr>
              <a:t>18 of 20 </a:t>
            </a:r>
            <a:r>
              <a:rPr lang="en-US" sz="1600" b="0" dirty="0">
                <a:ea typeface="Tahoma" panose="020B0604030504040204" pitchFamily="34" charset="0"/>
                <a:cs typeface="Tahoma" panose="020B0604030504040204" pitchFamily="34" charset="0"/>
              </a:rPr>
              <a:t>items listed on pages 7 and 8 in the Vendor Manual. Free-standing pharmacy vendors do not have to be authorized Supplemental Nutrition Assistance Program (SNAP) vendors. Free-standing pharmacies also do not need to maintain current shelf price.</a:t>
            </a:r>
          </a:p>
          <a:p>
            <a:pPr marL="0" marR="0" lvl="0" indent="0" algn="just" defTabSz="1218987" rtl="0" eaLnBrk="1" fontAlgn="auto" latinLnBrk="0" hangingPunct="1">
              <a:lnSpc>
                <a:spcPct val="100000"/>
              </a:lnSpc>
              <a:spcBef>
                <a:spcPts val="0"/>
              </a:spcBef>
              <a:spcAft>
                <a:spcPts val="0"/>
              </a:spcAft>
              <a:buClrTx/>
              <a:buSzTx/>
              <a:buFontTx/>
              <a:buNone/>
              <a:tabLst/>
              <a:defRPr/>
            </a:pPr>
            <a:endParaRPr lang="en-US" sz="1600" b="0" dirty="0">
              <a:ea typeface="Tahoma" panose="020B0604030504040204" pitchFamily="34" charset="0"/>
              <a:cs typeface="Tahoma" panose="020B0604030504040204" pitchFamily="34" charset="0"/>
            </a:endParaRPr>
          </a:p>
          <a:p>
            <a:pPr marL="0" marR="0" lvl="0" indent="0" algn="just" defTabSz="1218987" rtl="0" eaLnBrk="1" fontAlgn="auto" latinLnBrk="0" hangingPunct="1">
              <a:lnSpc>
                <a:spcPct val="100000"/>
              </a:lnSpc>
              <a:spcBef>
                <a:spcPts val="0"/>
              </a:spcBef>
              <a:spcAft>
                <a:spcPts val="0"/>
              </a:spcAft>
              <a:buClrTx/>
              <a:buSzTx/>
              <a:buFontTx/>
              <a:buNone/>
              <a:tabLst/>
              <a:defRPr/>
            </a:pPr>
            <a:r>
              <a:rPr lang="en-US" dirty="0"/>
              <a:t>Please be reminded pharmacies need to be open at least 6 days a week, for 40 hours a week between 8am and 11pm. This is a selection criteria</a:t>
            </a:r>
            <a:r>
              <a:rPr lang="en-US" sz="1600" b="0" dirty="0">
                <a:ea typeface="Tahoma" panose="020B0604030504040204" pitchFamily="34" charset="0"/>
                <a:cs typeface="Tahoma" panose="020B0604030504040204" pitchFamily="34" charset="0"/>
              </a:rPr>
              <a:t>.</a:t>
            </a:r>
            <a:endParaRPr lang="en-US" dirty="0"/>
          </a:p>
        </p:txBody>
      </p:sp>
      <p:sp>
        <p:nvSpPr>
          <p:cNvPr id="4" name="Slide Number Placeholder 3"/>
          <p:cNvSpPr>
            <a:spLocks noGrp="1"/>
          </p:cNvSpPr>
          <p:nvPr>
            <p:ph type="sldNum" sz="quarter" idx="5"/>
          </p:nvPr>
        </p:nvSpPr>
        <p:spPr/>
        <p:txBody>
          <a:bodyPr/>
          <a:lstStyle/>
          <a:p>
            <a:fld id="{B045B7DE-1198-4F2F-B574-CA8CAE341642}" type="slidenum">
              <a:rPr lang="en-US" smtClean="0"/>
              <a:t>12</a:t>
            </a:fld>
            <a:endParaRPr lang="en-US" dirty="0"/>
          </a:p>
        </p:txBody>
      </p:sp>
    </p:spTree>
    <p:extLst>
      <p:ext uri="{BB962C8B-B14F-4D97-AF65-F5344CB8AC3E}">
        <p14:creationId xmlns:p14="http://schemas.microsoft.com/office/powerpoint/2010/main" val="740517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2"/>
          <p:cNvSpPr>
            <a:spLocks noGrp="1" noRot="1" noChangeAspect="1" noChangeArrowheads="1" noTextEdit="1"/>
          </p:cNvSpPr>
          <p:nvPr>
            <p:ph type="sldImg"/>
          </p:nvPr>
        </p:nvSpPr>
        <p:spPr>
          <a:xfrm>
            <a:off x="458788" y="652463"/>
            <a:ext cx="6397625" cy="3600450"/>
          </a:xfrm>
          <a:ln/>
        </p:spPr>
      </p:sp>
      <p:sp>
        <p:nvSpPr>
          <p:cNvPr id="137220" name="Rectangle 3"/>
          <p:cNvSpPr>
            <a:spLocks noGrp="1" noChangeArrowheads="1"/>
          </p:cNvSpPr>
          <p:nvPr>
            <p:ph type="body" idx="1"/>
          </p:nvPr>
        </p:nvSpPr>
        <p:spPr>
          <a:xfrm>
            <a:off x="372719" y="4637250"/>
            <a:ext cx="6569765" cy="4563904"/>
          </a:xfrm>
          <a:noFill/>
          <a:ln/>
        </p:spPr>
        <p:txBody>
          <a:bodyPr lIns="96856" tIns="48430" rIns="96856" bIns="48430"/>
          <a:lstStyle/>
          <a:p>
            <a:pPr marL="355690" indent="-355690" algn="just">
              <a:buFont typeface="Arial" panose="020B0604020202020204" pitchFamily="34" charset="0"/>
              <a:buChar char="•"/>
            </a:pPr>
            <a:r>
              <a:rPr lang="en-US" sz="1500" dirty="0">
                <a:latin typeface="+mn-lt"/>
              </a:rPr>
              <a:t>Pharmacies can only transact exempt infant formula and WIC-eligible nutritionals </a:t>
            </a:r>
            <a:endParaRPr lang="en-US" sz="1500" dirty="0"/>
          </a:p>
          <a:p>
            <a:pPr marL="965183" lvl="1" indent="-355690" algn="just">
              <a:buFont typeface="Arial" panose="020B0604020202020204" pitchFamily="34" charset="0"/>
              <a:buChar char="•"/>
            </a:pPr>
            <a:r>
              <a:rPr lang="en-US" sz="1500" dirty="0">
                <a:latin typeface="+mn-lt"/>
              </a:rPr>
              <a:t>Exempt infant formula is intended for infants with unusual medical or dietary problems
WIC-eligible nutritionals are products to manage specific dietary needs of children and women
Pharmacies cannot transact contract infant formula</a:t>
            </a:r>
            <a:endParaRPr lang="en-US" sz="1300" dirty="0"/>
          </a:p>
          <a:p>
            <a:pPr algn="just"/>
            <a:endParaRPr lang="en-US" dirty="0"/>
          </a:p>
        </p:txBody>
      </p:sp>
      <p:sp>
        <p:nvSpPr>
          <p:cNvPr id="2" name="Slide Number Placeholder 1"/>
          <p:cNvSpPr>
            <a:spLocks noGrp="1"/>
          </p:cNvSpPr>
          <p:nvPr>
            <p:ph type="sldNum" sz="quarter" idx="10"/>
          </p:nvPr>
        </p:nvSpPr>
        <p:spPr>
          <a:xfrm>
            <a:off x="4135481" y="9078478"/>
            <a:ext cx="3169920" cy="48006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7FD931-451E-4B36-ABA2-042D5FD0E452}" type="slidenum">
              <a:rPr kumimoji="0" lang="en-US" sz="1200" b="0" i="0" u="none" strike="noStrike" kern="1200" cap="none" spc="0" normalizeH="0" baseline="0" noProof="0" smtClean="0">
                <a:ln>
                  <a:noFill/>
                </a:ln>
                <a:solidFill>
                  <a:srgbClr val="000000"/>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870559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2"/>
          <p:cNvSpPr>
            <a:spLocks noGrp="1" noRot="1" noChangeAspect="1" noChangeArrowheads="1" noTextEdit="1"/>
          </p:cNvSpPr>
          <p:nvPr>
            <p:ph type="sldImg"/>
          </p:nvPr>
        </p:nvSpPr>
        <p:spPr>
          <a:xfrm>
            <a:off x="458788" y="652463"/>
            <a:ext cx="6397625" cy="3600450"/>
          </a:xfrm>
          <a:ln/>
        </p:spPr>
      </p:sp>
      <p:sp>
        <p:nvSpPr>
          <p:cNvPr id="137220" name="Rectangle 3"/>
          <p:cNvSpPr>
            <a:spLocks noGrp="1" noChangeArrowheads="1"/>
          </p:cNvSpPr>
          <p:nvPr>
            <p:ph type="body" idx="1"/>
          </p:nvPr>
        </p:nvSpPr>
        <p:spPr>
          <a:xfrm>
            <a:off x="544859" y="4637250"/>
            <a:ext cx="6236941" cy="4563904"/>
          </a:xfrm>
          <a:noFill/>
          <a:ln/>
        </p:spPr>
        <p:txBody>
          <a:bodyPr lIns="96856" tIns="48430" rIns="96856" bIns="48430"/>
          <a:lstStyle/>
          <a:p>
            <a:pPr algn="just"/>
            <a:r>
              <a:rPr lang="en-US" sz="1400" dirty="0"/>
              <a:t>Milk-based and soy-based contract formulas cannot be provided to WIC customers by free-standing pharmacies </a:t>
            </a:r>
          </a:p>
          <a:p>
            <a:pPr algn="just"/>
            <a:endParaRPr lang="en-US" sz="1400" dirty="0"/>
          </a:p>
          <a:p>
            <a:pPr algn="just"/>
            <a:r>
              <a:rPr lang="en-US" sz="1400" dirty="0"/>
              <a:t>The WIC Program will not reimburse a pharmacy for an eWIC transaction for any of these formulas</a:t>
            </a:r>
          </a:p>
        </p:txBody>
      </p:sp>
      <p:sp>
        <p:nvSpPr>
          <p:cNvPr id="2" name="Slide Number Placeholder 1"/>
          <p:cNvSpPr>
            <a:spLocks noGrp="1"/>
          </p:cNvSpPr>
          <p:nvPr>
            <p:ph type="sldNum" sz="quarter" idx="10"/>
          </p:nvPr>
        </p:nvSpPr>
        <p:spPr>
          <a:xfrm>
            <a:off x="4135481" y="9078478"/>
            <a:ext cx="3169920" cy="48006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7FD931-451E-4B36-ABA2-042D5FD0E452}" type="slidenum">
              <a:rPr kumimoji="0" lang="en-US" sz="1200" b="0" i="0" u="none" strike="noStrike" kern="1200" cap="none" spc="0" normalizeH="0" baseline="0" noProof="0" smtClean="0">
                <a:ln>
                  <a:noFill/>
                </a:ln>
                <a:solidFill>
                  <a:srgbClr val="000000"/>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23579029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903E17E8-3CD0-46BD-AC0B-DF5BFEAF69EE}" type="slidenum">
              <a:rPr lang="en-US" smtClean="0"/>
              <a:pPr/>
              <a:t>15</a:t>
            </a:fld>
            <a:endParaRPr lang="en-US" dirty="0"/>
          </a:p>
        </p:txBody>
      </p:sp>
      <p:sp>
        <p:nvSpPr>
          <p:cNvPr id="121860" name="Rectangle 2"/>
          <p:cNvSpPr>
            <a:spLocks noGrp="1" noRot="1" noChangeAspect="1" noChangeArrowheads="1" noTextEdit="1"/>
          </p:cNvSpPr>
          <p:nvPr>
            <p:ph type="sldImg"/>
          </p:nvPr>
        </p:nvSpPr>
        <p:spPr>
          <a:xfrm>
            <a:off x="414338" y="879475"/>
            <a:ext cx="6486525" cy="3649663"/>
          </a:xfrm>
          <a:ln/>
        </p:spPr>
      </p:sp>
      <p:sp>
        <p:nvSpPr>
          <p:cNvPr id="121861" name="Rectangle 3"/>
          <p:cNvSpPr>
            <a:spLocks noGrp="1" noChangeArrowheads="1"/>
          </p:cNvSpPr>
          <p:nvPr>
            <p:ph type="body" idx="1"/>
          </p:nvPr>
        </p:nvSpPr>
        <p:spPr>
          <a:xfrm>
            <a:off x="447675" y="4795841"/>
            <a:ext cx="6334125" cy="4542429"/>
          </a:xfrm>
          <a:noFill/>
          <a:ln/>
        </p:spPr>
        <p:txBody>
          <a:bodyPr lIns="100913" tIns="50455" rIns="100913" bIns="50455"/>
          <a:lstStyle/>
          <a:p>
            <a:pPr algn="just" defTabSz="1267131">
              <a:spcBef>
                <a:spcPct val="50000"/>
              </a:spcBef>
              <a:spcAft>
                <a:spcPts val="1248"/>
              </a:spcAft>
              <a:defRPr/>
            </a:pPr>
            <a:r>
              <a:rPr lang="en-US" sz="1500" dirty="0"/>
              <a:t>NTE stands for not-to-exceed, formerly referred to as maximum allowable prices (MAPs) for approved foods. </a:t>
            </a:r>
          </a:p>
          <a:p>
            <a:pPr algn="just" defTabSz="1267131">
              <a:spcBef>
                <a:spcPct val="50000"/>
              </a:spcBef>
              <a:spcAft>
                <a:spcPts val="1248"/>
              </a:spcAft>
              <a:defRPr/>
            </a:pPr>
            <a:r>
              <a:rPr lang="en-US" sz="1500" dirty="0"/>
              <a:t>NTEs do not apply to Exempt infant formula or WIC-eligible nutritionals. </a:t>
            </a:r>
          </a:p>
          <a:p>
            <a:pPr algn="just" defTabSz="1267131">
              <a:spcBef>
                <a:spcPct val="50000"/>
              </a:spcBef>
              <a:spcAft>
                <a:spcPts val="1248"/>
              </a:spcAft>
              <a:defRPr/>
            </a:pPr>
            <a:r>
              <a:rPr lang="en-US" sz="1500" dirty="0"/>
              <a:t>For these products, an open market system based on shelf prices is used to determine payments. </a:t>
            </a:r>
          </a:p>
          <a:p>
            <a:pPr algn="just" defTabSz="1267131">
              <a:spcBef>
                <a:spcPct val="50000"/>
              </a:spcBef>
              <a:spcAft>
                <a:spcPts val="1248"/>
              </a:spcAft>
              <a:defRPr/>
            </a:pPr>
            <a:r>
              <a:rPr lang="en-US" sz="1500" dirty="0"/>
              <a:t>Exempt infant formula and WIC-eligible nutritionals </a:t>
            </a:r>
            <a:r>
              <a:rPr lang="en-US" sz="1600" dirty="0">
                <a:latin typeface="Constantia" panose="02030602050306030303" pitchFamily="18" charset="0"/>
              </a:rPr>
              <a:t>are listed on the Vendor Connection webpage, under the Resources tab</a:t>
            </a:r>
            <a:endParaRPr lang="en-US" dirty="0"/>
          </a:p>
        </p:txBody>
      </p:sp>
    </p:spTree>
    <p:extLst>
      <p:ext uri="{BB962C8B-B14F-4D97-AF65-F5344CB8AC3E}">
        <p14:creationId xmlns:p14="http://schemas.microsoft.com/office/powerpoint/2010/main" val="520534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00BCCB49-D746-4AA6-A02F-71282DF03CCC}" type="slidenum">
              <a:rPr lang="en-US" smtClean="0"/>
              <a:pPr/>
              <a:t>16</a:t>
            </a:fld>
            <a:endParaRPr lang="en-US" dirty="0"/>
          </a:p>
        </p:txBody>
      </p:sp>
      <p:sp>
        <p:nvSpPr>
          <p:cNvPr id="111620" name="Rectangle 2"/>
          <p:cNvSpPr>
            <a:spLocks noGrp="1" noRot="1" noChangeAspect="1" noChangeArrowheads="1" noTextEdit="1"/>
          </p:cNvSpPr>
          <p:nvPr>
            <p:ph type="sldImg"/>
          </p:nvPr>
        </p:nvSpPr>
        <p:spPr>
          <a:xfrm>
            <a:off x="542925" y="708025"/>
            <a:ext cx="6229350" cy="3505200"/>
          </a:xfrm>
          <a:ln/>
        </p:spPr>
      </p:sp>
      <p:sp>
        <p:nvSpPr>
          <p:cNvPr id="111621" name="Rectangle 3"/>
          <p:cNvSpPr>
            <a:spLocks noGrp="1" noChangeArrowheads="1"/>
          </p:cNvSpPr>
          <p:nvPr>
            <p:ph type="body" idx="1"/>
          </p:nvPr>
        </p:nvSpPr>
        <p:spPr>
          <a:xfrm>
            <a:off x="550219" y="4363698"/>
            <a:ext cx="6291470" cy="4722762"/>
          </a:xfrm>
          <a:noFill/>
          <a:ln/>
        </p:spPr>
        <p:txBody>
          <a:bodyPr lIns="100913" tIns="50455" rIns="100913" bIns="50455">
            <a:noAutofit/>
          </a:bodyPr>
          <a:lstStyle/>
          <a:p>
            <a:pPr algn="just" eaLnBrk="1" hangingPunct="1">
              <a:lnSpc>
                <a:spcPct val="90000"/>
              </a:lnSpc>
            </a:pPr>
            <a:r>
              <a:rPr lang="en-US" sz="1500" dirty="0"/>
              <a:t>Federal regulations require State WIC Programs to establish competitive pricing and price limitations during the process of vendor authorization.  Competitive pricing considers the prices a vendor charges for supplemental foods as compared to the prices charged by other authorized vendors and vendor applicants. Price limitations ensure that a vendor applicant has competitive prices and maintains competitive prices as an authorized vendor. </a:t>
            </a:r>
          </a:p>
          <a:p>
            <a:pPr algn="just" eaLnBrk="1" hangingPunct="1">
              <a:lnSpc>
                <a:spcPct val="90000"/>
              </a:lnSpc>
            </a:pPr>
            <a:endParaRPr lang="en-US" sz="1500" dirty="0"/>
          </a:p>
          <a:p>
            <a:pPr algn="just" eaLnBrk="1" hangingPunct="1">
              <a:lnSpc>
                <a:spcPct val="90000"/>
              </a:lnSpc>
            </a:pPr>
            <a:r>
              <a:rPr lang="en-US" sz="1500" dirty="0"/>
              <a:t>Each vendor will be assigned to a peer group.</a:t>
            </a:r>
          </a:p>
          <a:p>
            <a:pPr algn="just" eaLnBrk="1" hangingPunct="1">
              <a:lnSpc>
                <a:spcPct val="90000"/>
              </a:lnSpc>
            </a:pPr>
            <a:endParaRPr lang="en-US" sz="1500" dirty="0"/>
          </a:p>
          <a:p>
            <a:pPr algn="just" eaLnBrk="1" hangingPunct="1">
              <a:lnSpc>
                <a:spcPct val="90000"/>
              </a:lnSpc>
            </a:pPr>
            <a:r>
              <a:rPr lang="en-US" sz="1500" dirty="0"/>
              <a:t>Peer groups will have a not-to-exceed (NTE) price for each universal product code (UPC) for each WIC supplemental food and contract formula. As I will explain, NTEs will be used for vendor selection. Also, the State WIC Agency will not pay or reimburse above the NTE for the individual approved foods.</a:t>
            </a:r>
          </a:p>
          <a:p>
            <a:pPr algn="just" eaLnBrk="1" hangingPunct="1">
              <a:lnSpc>
                <a:spcPct val="90000"/>
              </a:lnSpc>
            </a:pPr>
            <a:endParaRPr lang="en-US" sz="1500" dirty="0"/>
          </a:p>
          <a:p>
            <a:pPr algn="just" eaLnBrk="1" hangingPunct="1">
              <a:lnSpc>
                <a:spcPct val="90000"/>
              </a:lnSpc>
            </a:pPr>
            <a:r>
              <a:rPr lang="en-US" sz="1500" dirty="0"/>
              <a:t>Free-standing pharmacies </a:t>
            </a:r>
            <a:r>
              <a:rPr lang="en-US" sz="1500" b="1" dirty="0"/>
              <a:t>not</a:t>
            </a:r>
            <a:r>
              <a:rPr lang="en-US" sz="1500" dirty="0"/>
              <a:t> subject to NTE guidelines</a:t>
            </a:r>
            <a:endParaRPr lang="en-US" sz="1500" dirty="0">
              <a:ea typeface="Tahoma" pitchFamily="34" charset="0"/>
              <a:cs typeface="Tahoma" pitchFamily="34" charset="0"/>
            </a:endParaRPr>
          </a:p>
        </p:txBody>
      </p:sp>
    </p:spTree>
    <p:extLst>
      <p:ext uri="{BB962C8B-B14F-4D97-AF65-F5344CB8AC3E}">
        <p14:creationId xmlns:p14="http://schemas.microsoft.com/office/powerpoint/2010/main" val="2124378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North Carolina’s peer group system is displayed on the slide.  The peer group system is based on store type and geography.  Free-standing pharmacies are automatically placed in Peer Group 5, regardless of geography.</a:t>
            </a:r>
          </a:p>
        </p:txBody>
      </p:sp>
    </p:spTree>
    <p:extLst>
      <p:ext uri="{BB962C8B-B14F-4D97-AF65-F5344CB8AC3E}">
        <p14:creationId xmlns:p14="http://schemas.microsoft.com/office/powerpoint/2010/main" val="569751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7" y="4640580"/>
            <a:ext cx="6463748" cy="4388549"/>
          </a:xfrm>
        </p:spPr>
        <p:txBody>
          <a:bodyPr/>
          <a:lstStyle/>
          <a:p>
            <a:pPr algn="just"/>
            <a:r>
              <a:rPr lang="en-US" sz="1400" dirty="0"/>
              <a:t>The store types present in North Carolina are:</a:t>
            </a:r>
          </a:p>
          <a:p>
            <a:pPr algn="just"/>
            <a:endParaRPr lang="en-US" sz="1400" dirty="0"/>
          </a:p>
          <a:p>
            <a:pPr marL="285750" indent="-285750" algn="just">
              <a:buFont typeface="Arial" panose="020B0604020202020204" pitchFamily="34" charset="0"/>
              <a:buChar char="•"/>
            </a:pPr>
            <a:r>
              <a:rPr lang="en-US" sz="1400" dirty="0"/>
              <a:t>Pharmacies – a pharmacy retailer that sells a limited variety of food items.</a:t>
            </a:r>
          </a:p>
          <a:p>
            <a:pPr marL="285750" indent="-285750" algn="just">
              <a:buFont typeface="Arial" panose="020B0604020202020204" pitchFamily="34" charset="0"/>
              <a:buChar char="•"/>
            </a:pPr>
            <a:r>
              <a:rPr lang="en-US" sz="1400" dirty="0"/>
              <a:t>Mass Merchandisers – a retailer that sells a wide variety of merchandise, but also carries groceries and has outlets in most or all states.</a:t>
            </a:r>
          </a:p>
          <a:p>
            <a:pPr marL="285750" indent="-285750" algn="just">
              <a:buFont typeface="Arial" panose="020B0604020202020204" pitchFamily="34" charset="0"/>
              <a:buChar char="•"/>
            </a:pPr>
            <a:r>
              <a:rPr lang="en-US" sz="1400" dirty="0"/>
              <a:t>Commissary – a grocery store operated by the US Defense Commissary within the confines of a military installation.</a:t>
            </a:r>
          </a:p>
          <a:p>
            <a:pPr marL="285750" indent="-285750" algn="just">
              <a:buFont typeface="Arial" panose="020B0604020202020204" pitchFamily="34" charset="0"/>
              <a:buChar char="•"/>
            </a:pPr>
            <a:r>
              <a:rPr lang="en-US" sz="1400" dirty="0"/>
              <a:t>Convenience Store – a retailer with a limited assortment of grocery items.</a:t>
            </a:r>
          </a:p>
          <a:p>
            <a:pPr algn="just"/>
            <a:endParaRPr lang="en-US" dirty="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8E360E-C30B-4983-B0C7-6EABB349E35D}" type="slidenum">
              <a:rPr kumimoji="0" lang="en-US" sz="1200" b="0" i="0" u="none" strike="noStrike" kern="1200" cap="none" spc="0" normalizeH="0" baseline="0" noProof="0" smtClean="0">
                <a:ln>
                  <a:noFill/>
                </a:ln>
                <a:solidFill>
                  <a:srgbClr val="000000"/>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41175192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7" y="4640580"/>
            <a:ext cx="6463748" cy="4388549"/>
          </a:xfrm>
        </p:spPr>
        <p:txBody>
          <a:bodyPr/>
          <a:lstStyle/>
          <a:p>
            <a:pPr algn="just"/>
            <a:r>
              <a:rPr lang="en-US" sz="1400" dirty="0"/>
              <a:t>Two additional store types are:</a:t>
            </a:r>
          </a:p>
          <a:p>
            <a:pPr algn="just"/>
            <a:endParaRPr lang="en-US" sz="1400" dirty="0"/>
          </a:p>
          <a:p>
            <a:pPr marL="285750" indent="-285750" algn="just">
              <a:buFont typeface="Arial" panose="020B0604020202020204" pitchFamily="34" charset="0"/>
              <a:buChar char="•"/>
            </a:pPr>
            <a:r>
              <a:rPr lang="en-US" sz="1400" dirty="0"/>
              <a:t>An independent grocery which is defined as a vendor that primarily sells groceries in fewer than eleven store locations.</a:t>
            </a:r>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r>
              <a:rPr lang="en-US" sz="1400" dirty="0"/>
              <a:t>Regional grocery chain, a vendor that primarily sells groceries in eleven or more store locations whose parent company operates in more than two states.</a:t>
            </a:r>
          </a:p>
          <a:p>
            <a:pPr algn="just"/>
            <a:endParaRPr lang="en-US" dirty="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8E360E-C30B-4983-B0C7-6EABB349E35D}" type="slidenum">
              <a:rPr kumimoji="0" lang="en-US" sz="1200" b="0" i="0" u="none" strike="noStrike" kern="1200" cap="none" spc="0" normalizeH="0" baseline="0" noProof="0" smtClean="0">
                <a:ln>
                  <a:noFill/>
                </a:ln>
                <a:solidFill>
                  <a:srgbClr val="000000"/>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2049715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7" y="4640580"/>
            <a:ext cx="6463748" cy="4388549"/>
          </a:xfrm>
        </p:spPr>
        <p:txBody>
          <a:bodyPr/>
          <a:lstStyle/>
          <a:p>
            <a:pPr algn="just" defTabSz="966294">
              <a:defRPr/>
            </a:pPr>
            <a:r>
              <a:rPr lang="en-US" sz="1500" dirty="0">
                <a:ea typeface="Tahoma" panose="020B0604030504040204" pitchFamily="34" charset="0"/>
                <a:cs typeface="Tahoma" panose="020B0604030504040204" pitchFamily="34" charset="0"/>
              </a:rPr>
              <a:t>We will be covering a lot of material. We will talk about some general information about the WIC Program and the role of WIC vendors. We will also discuss important information specific to free-standing pharmacy vendors and how to become an authorized WIC vendor. Lastly, I will provide guidance for completing required forms to become a WIC vendor in North Carolina.</a:t>
            </a:r>
          </a:p>
          <a:p>
            <a:endParaRPr lang="en-US" dirty="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pPr/>
              <a:t>2</a:t>
            </a:fld>
            <a:endParaRPr lang="en-US" dirty="0"/>
          </a:p>
        </p:txBody>
      </p:sp>
    </p:spTree>
    <p:extLst>
      <p:ext uri="{BB962C8B-B14F-4D97-AF65-F5344CB8AC3E}">
        <p14:creationId xmlns:p14="http://schemas.microsoft.com/office/powerpoint/2010/main" val="33864568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pause here for any questions</a:t>
            </a:r>
          </a:p>
        </p:txBody>
      </p:sp>
      <p:sp>
        <p:nvSpPr>
          <p:cNvPr id="4" name="Slide Number Placeholder 3"/>
          <p:cNvSpPr>
            <a:spLocks noGrp="1"/>
          </p:cNvSpPr>
          <p:nvPr>
            <p:ph type="sldNum" sz="quarter" idx="5"/>
          </p:nvPr>
        </p:nvSpPr>
        <p:spPr/>
        <p:txBody>
          <a:bodyPr/>
          <a:lstStyle/>
          <a:p>
            <a:fld id="{B045B7DE-1198-4F2F-B574-CA8CAE341642}" type="slidenum">
              <a:rPr lang="en-US" smtClean="0"/>
              <a:t>20</a:t>
            </a:fld>
            <a:endParaRPr lang="en-US" dirty="0"/>
          </a:p>
        </p:txBody>
      </p:sp>
    </p:spTree>
    <p:extLst>
      <p:ext uri="{BB962C8B-B14F-4D97-AF65-F5344CB8AC3E}">
        <p14:creationId xmlns:p14="http://schemas.microsoft.com/office/powerpoint/2010/main" val="2733570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4294967295"/>
          </p:nvPr>
        </p:nvSpPr>
        <p:spPr bwMode="auto">
          <a:xfrm>
            <a:off x="3976809" y="8980186"/>
            <a:ext cx="3181592" cy="488394"/>
          </a:xfrm>
          <a:prstGeom prst="rect">
            <a:avLst/>
          </a:prstGeom>
          <a:noFill/>
          <a:ln>
            <a:miter lim="800000"/>
            <a:headEnd/>
            <a:tailEnd/>
          </a:ln>
        </p:spPr>
        <p:txBody>
          <a:bodyPr lIns="97627" tIns="48815" rIns="97627" bIns="48815" anchor="b"/>
          <a:lstStyle/>
          <a:p>
            <a:pPr defTabSz="976498">
              <a:spcBef>
                <a:spcPct val="0"/>
              </a:spcBef>
            </a:pPr>
            <a:fld id="{12FFAD73-F9BE-4563-8C57-D976747826DB}" type="slidenum">
              <a:rPr lang="en-US">
                <a:latin typeface="Constantia" panose="02030602050306030303" pitchFamily="18" charset="0"/>
                <a:ea typeface="Tahoma" pitchFamily="34" charset="0"/>
                <a:cs typeface="Tahoma" pitchFamily="34" charset="0"/>
              </a:rPr>
              <a:pPr defTabSz="976498">
                <a:spcBef>
                  <a:spcPct val="0"/>
                </a:spcBef>
              </a:pPr>
              <a:t>21</a:t>
            </a:fld>
            <a:endParaRPr lang="en-US" dirty="0">
              <a:latin typeface="Constantia" panose="02030602050306030303" pitchFamily="18" charset="0"/>
              <a:ea typeface="Tahoma" pitchFamily="34" charset="0"/>
              <a:cs typeface="Tahoma" pitchFamily="34" charset="0"/>
            </a:endParaRPr>
          </a:p>
        </p:txBody>
      </p:sp>
      <p:sp>
        <p:nvSpPr>
          <p:cNvPr id="158723" name="Rectangle 2"/>
          <p:cNvSpPr>
            <a:spLocks noGrp="1" noRot="1" noChangeAspect="1" noChangeArrowheads="1" noTextEdit="1"/>
          </p:cNvSpPr>
          <p:nvPr>
            <p:ph type="sldImg"/>
          </p:nvPr>
        </p:nvSpPr>
        <p:spPr>
          <a:xfrm>
            <a:off x="407988" y="695325"/>
            <a:ext cx="6499225" cy="3656013"/>
          </a:xfrm>
          <a:ln/>
        </p:spPr>
      </p:sp>
      <p:sp>
        <p:nvSpPr>
          <p:cNvPr id="158724" name="Rectangle 3"/>
          <p:cNvSpPr>
            <a:spLocks noGrp="1" noChangeArrowheads="1"/>
          </p:cNvSpPr>
          <p:nvPr>
            <p:ph type="body" idx="1"/>
          </p:nvPr>
        </p:nvSpPr>
        <p:spPr>
          <a:xfrm>
            <a:off x="376032" y="4640585"/>
            <a:ext cx="6563139" cy="4539473"/>
          </a:xfrm>
          <a:noFill/>
          <a:ln/>
        </p:spPr>
        <p:txBody>
          <a:bodyPr lIns="97620" tIns="48811" rIns="97620" bIns="48811">
            <a:normAutofit/>
          </a:bodyPr>
          <a:lstStyle/>
          <a:p>
            <a:pPr algn="just"/>
            <a:r>
              <a:rPr lang="en-US" sz="1500" dirty="0">
                <a:ea typeface="Tahoma" pitchFamily="34" charset="0"/>
                <a:cs typeface="Tahoma" pitchFamily="34" charset="0"/>
              </a:rPr>
              <a:t>A special note about all formulas, contract and exempt:</a:t>
            </a:r>
          </a:p>
          <a:p>
            <a:pPr algn="just"/>
            <a:endParaRPr lang="en-US" sz="1500" dirty="0">
              <a:ea typeface="Tahoma" pitchFamily="34" charset="0"/>
              <a:cs typeface="Tahoma" pitchFamily="34" charset="0"/>
            </a:endParaRPr>
          </a:p>
          <a:p>
            <a:pPr algn="just"/>
            <a:r>
              <a:rPr lang="en-US" sz="1500" dirty="0">
                <a:ea typeface="Tahoma" pitchFamily="34" charset="0"/>
                <a:cs typeface="Tahoma" pitchFamily="34" charset="0"/>
              </a:rPr>
              <a:t>Vendors are required to purchase infant formula directly from a State-approved source. Vendors must provide WIC customers exempt infant formula and WIC-eligible </a:t>
            </a:r>
            <a:r>
              <a:rPr lang="en-US" sz="1500" dirty="0" err="1">
                <a:ea typeface="Tahoma" pitchFamily="34" charset="0"/>
                <a:cs typeface="Tahoma" pitchFamily="34" charset="0"/>
              </a:rPr>
              <a:t>nutritionals</a:t>
            </a:r>
            <a:r>
              <a:rPr lang="en-US" sz="1500" dirty="0">
                <a:ea typeface="Tahoma" pitchFamily="34" charset="0"/>
                <a:cs typeface="Tahoma" pitchFamily="34" charset="0"/>
              </a:rPr>
              <a:t> purchased only from the State-approved source. Failure to comply with these requirements shall result in termination of the WIC Vendor Agreement.</a:t>
            </a:r>
          </a:p>
          <a:p>
            <a:pPr algn="just"/>
            <a:endParaRPr lang="en-US" sz="1500" dirty="0">
              <a:ea typeface="Tahoma" pitchFamily="34" charset="0"/>
              <a:cs typeface="Tahoma" pitchFamily="34" charset="0"/>
            </a:endParaRPr>
          </a:p>
          <a:p>
            <a:pPr algn="just"/>
            <a:endParaRPr lang="en-US" sz="1500" dirty="0">
              <a:ea typeface="Tahoma" pitchFamily="34" charset="0"/>
              <a:cs typeface="Tahoma" pitchFamily="34" charset="0"/>
            </a:endParaRPr>
          </a:p>
          <a:p>
            <a:endParaRPr lang="en-US" sz="1500" b="1"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35956747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4294967295"/>
          </p:nvPr>
        </p:nvSpPr>
        <p:spPr bwMode="auto">
          <a:xfrm>
            <a:off x="3976809" y="8980186"/>
            <a:ext cx="3181592" cy="488394"/>
          </a:xfrm>
          <a:prstGeom prst="rect">
            <a:avLst/>
          </a:prstGeom>
          <a:noFill/>
          <a:ln>
            <a:miter lim="800000"/>
            <a:headEnd/>
            <a:tailEnd/>
          </a:ln>
        </p:spPr>
        <p:txBody>
          <a:bodyPr lIns="97627" tIns="48815" rIns="97627" bIns="48815" anchor="b"/>
          <a:lstStyle/>
          <a:p>
            <a:pPr defTabSz="976498">
              <a:spcBef>
                <a:spcPct val="0"/>
              </a:spcBef>
            </a:pPr>
            <a:fld id="{12FFAD73-F9BE-4563-8C57-D976747826DB}" type="slidenum">
              <a:rPr lang="en-US">
                <a:latin typeface="Constantia" panose="02030602050306030303" pitchFamily="18" charset="0"/>
                <a:ea typeface="Tahoma" pitchFamily="34" charset="0"/>
                <a:cs typeface="Tahoma" pitchFamily="34" charset="0"/>
              </a:rPr>
              <a:pPr defTabSz="976498">
                <a:spcBef>
                  <a:spcPct val="0"/>
                </a:spcBef>
              </a:pPr>
              <a:t>22</a:t>
            </a:fld>
            <a:endParaRPr lang="en-US" dirty="0">
              <a:latin typeface="Constantia" panose="02030602050306030303" pitchFamily="18" charset="0"/>
              <a:ea typeface="Tahoma" pitchFamily="34" charset="0"/>
              <a:cs typeface="Tahoma" pitchFamily="34" charset="0"/>
            </a:endParaRPr>
          </a:p>
        </p:txBody>
      </p:sp>
      <p:sp>
        <p:nvSpPr>
          <p:cNvPr id="158723" name="Rectangle 2"/>
          <p:cNvSpPr>
            <a:spLocks noGrp="1" noRot="1" noChangeAspect="1" noChangeArrowheads="1" noTextEdit="1"/>
          </p:cNvSpPr>
          <p:nvPr>
            <p:ph type="sldImg"/>
          </p:nvPr>
        </p:nvSpPr>
        <p:spPr>
          <a:xfrm>
            <a:off x="407988" y="695325"/>
            <a:ext cx="6499225" cy="3656013"/>
          </a:xfrm>
          <a:ln/>
        </p:spPr>
      </p:sp>
      <p:sp>
        <p:nvSpPr>
          <p:cNvPr id="158724" name="Rectangle 3"/>
          <p:cNvSpPr>
            <a:spLocks noGrp="1" noChangeArrowheads="1"/>
          </p:cNvSpPr>
          <p:nvPr>
            <p:ph type="body" idx="1"/>
          </p:nvPr>
        </p:nvSpPr>
        <p:spPr>
          <a:xfrm>
            <a:off x="376032" y="4640585"/>
            <a:ext cx="6563139" cy="4539473"/>
          </a:xfrm>
          <a:noFill/>
          <a:ln/>
        </p:spPr>
        <p:txBody>
          <a:bodyPr lIns="97620" tIns="48811" rIns="97620" bIns="48811">
            <a:normAutofit/>
          </a:bodyPr>
          <a:lstStyle/>
          <a:p>
            <a:pPr marL="0" marR="0" lvl="0" indent="0" algn="just" defTabSz="1264455" rtl="0" eaLnBrk="1" fontAlgn="auto" latinLnBrk="0" hangingPunct="1">
              <a:lnSpc>
                <a:spcPct val="100000"/>
              </a:lnSpc>
              <a:spcBef>
                <a:spcPts val="0"/>
              </a:spcBef>
              <a:spcAft>
                <a:spcPts val="0"/>
              </a:spcAft>
              <a:buClrTx/>
              <a:buSzTx/>
              <a:buFontTx/>
              <a:buNone/>
              <a:tabLst/>
              <a:defRPr/>
            </a:pPr>
            <a:r>
              <a:rPr lang="en-US" sz="1500" dirty="0">
                <a:ea typeface="Tahoma" pitchFamily="34" charset="0"/>
                <a:cs typeface="Tahoma" pitchFamily="34" charset="0"/>
              </a:rPr>
              <a:t>A State-approved list of sources can be obtained from us here at your Local WIC Agency or found on Vendor Connection webpage.</a:t>
            </a:r>
          </a:p>
          <a:p>
            <a:pPr marL="0" marR="0" lvl="0" indent="0" algn="just" defTabSz="1264455" rtl="0" eaLnBrk="1" fontAlgn="auto" latinLnBrk="0" hangingPunct="1">
              <a:lnSpc>
                <a:spcPct val="100000"/>
              </a:lnSpc>
              <a:spcBef>
                <a:spcPts val="0"/>
              </a:spcBef>
              <a:spcAft>
                <a:spcPts val="0"/>
              </a:spcAft>
              <a:buClrTx/>
              <a:buSzTx/>
              <a:buFontTx/>
              <a:buNone/>
              <a:tabLst/>
              <a:defRPr/>
            </a:pPr>
            <a:endParaRPr lang="en-US" sz="1500" dirty="0">
              <a:ea typeface="Tahoma" pitchFamily="34" charset="0"/>
              <a:cs typeface="Tahoma" pitchFamily="34" charset="0"/>
            </a:endParaRPr>
          </a:p>
          <a:p>
            <a:pPr marL="0" marR="0" lvl="0" indent="0" algn="just" defTabSz="1264455" rtl="0" eaLnBrk="1" fontAlgn="auto" latinLnBrk="0" hangingPunct="1">
              <a:lnSpc>
                <a:spcPct val="100000"/>
              </a:lnSpc>
              <a:spcBef>
                <a:spcPts val="0"/>
              </a:spcBef>
              <a:spcAft>
                <a:spcPts val="0"/>
              </a:spcAft>
              <a:buClrTx/>
              <a:buSzTx/>
              <a:buFontTx/>
              <a:buNone/>
              <a:tabLst/>
              <a:defRPr/>
            </a:pPr>
            <a:r>
              <a:rPr lang="en-US" sz="1500" dirty="0">
                <a:ea typeface="Tahoma" pitchFamily="34" charset="0"/>
                <a:cs typeface="Tahoma" pitchFamily="34" charset="0"/>
              </a:rPr>
              <a:t>Vendors must retain invoices, receipts, copies of purchase orders, and any other proofs of purchase for all WIC supplemental foods, including infant formula, which detail at a minimum: the name of the seller and be prepared entirely by the seller or on the seller’s business letterhead; the date of purchase and the date the authorized vendor received the WIC supplemental food at the pharmacy if different from the date of purchase; and a description of each WIC supplemental food item purchased, including brand name, unit size, type or form, and quantity. Failure to retain and provide this purchase documentation upon request can lead to disqualification from the WIC Program. </a:t>
            </a:r>
          </a:p>
          <a:p>
            <a:pPr marL="0" marR="0" lvl="0" indent="0" algn="just" defTabSz="1264455" rtl="0" eaLnBrk="1" fontAlgn="auto" latinLnBrk="0" hangingPunct="1">
              <a:lnSpc>
                <a:spcPct val="100000"/>
              </a:lnSpc>
              <a:spcBef>
                <a:spcPts val="0"/>
              </a:spcBef>
              <a:spcAft>
                <a:spcPts val="0"/>
              </a:spcAft>
              <a:buClrTx/>
              <a:buSzTx/>
              <a:buFontTx/>
              <a:buNone/>
              <a:tabLst/>
              <a:defRPr/>
            </a:pPr>
            <a:endParaRPr lang="en-US" sz="1500" dirty="0">
              <a:ea typeface="Tahoma" pitchFamily="34" charset="0"/>
              <a:cs typeface="Tahoma" pitchFamily="34" charset="0"/>
            </a:endParaRPr>
          </a:p>
          <a:p>
            <a:pPr marL="0" marR="0" lvl="0" indent="0" algn="just" defTabSz="1264455" rtl="0" eaLnBrk="1" fontAlgn="auto" latinLnBrk="0" hangingPunct="1">
              <a:lnSpc>
                <a:spcPct val="100000"/>
              </a:lnSpc>
              <a:spcBef>
                <a:spcPts val="0"/>
              </a:spcBef>
              <a:spcAft>
                <a:spcPts val="0"/>
              </a:spcAft>
              <a:buClrTx/>
              <a:buSzTx/>
              <a:buFontTx/>
              <a:buNone/>
              <a:tabLst/>
              <a:defRPr/>
            </a:pPr>
            <a:r>
              <a:rPr lang="en-US" sz="1500" dirty="0">
                <a:ea typeface="Tahoma" pitchFamily="34" charset="0"/>
                <a:cs typeface="Tahoma" pitchFamily="34" charset="0"/>
              </a:rPr>
              <a:t>Authorized pharmacies may only accept </a:t>
            </a:r>
            <a:r>
              <a:rPr lang="en-US" sz="1500" dirty="0" err="1">
                <a:ea typeface="Tahoma" pitchFamily="34" charset="0"/>
                <a:cs typeface="Tahoma" pitchFamily="34" charset="0"/>
              </a:rPr>
              <a:t>eWIC</a:t>
            </a:r>
            <a:r>
              <a:rPr lang="en-US" sz="1500" dirty="0">
                <a:ea typeface="Tahoma" pitchFamily="34" charset="0"/>
                <a:cs typeface="Tahoma" pitchFamily="34" charset="0"/>
              </a:rPr>
              <a:t> benefits for exempt infant formula and WIC-eligible </a:t>
            </a:r>
            <a:r>
              <a:rPr lang="en-US" sz="1500" dirty="0" err="1">
                <a:ea typeface="Tahoma" pitchFamily="34" charset="0"/>
                <a:cs typeface="Tahoma" pitchFamily="34" charset="0"/>
              </a:rPr>
              <a:t>nutritionals</a:t>
            </a:r>
            <a:endParaRPr lang="en-US" sz="1400" dirty="0"/>
          </a:p>
          <a:p>
            <a:endParaRPr lang="en-US" sz="1500" b="1"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38891144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4294967295"/>
          </p:nvPr>
        </p:nvSpPr>
        <p:spPr bwMode="auto">
          <a:xfrm>
            <a:off x="3976809" y="8980186"/>
            <a:ext cx="3181592" cy="488394"/>
          </a:xfrm>
          <a:prstGeom prst="rect">
            <a:avLst/>
          </a:prstGeom>
          <a:noFill/>
          <a:ln>
            <a:miter lim="800000"/>
            <a:headEnd/>
            <a:tailEnd/>
          </a:ln>
        </p:spPr>
        <p:txBody>
          <a:bodyPr lIns="97627" tIns="48815" rIns="97627" bIns="48815" anchor="b"/>
          <a:lstStyle/>
          <a:p>
            <a:pPr defTabSz="976498">
              <a:spcBef>
                <a:spcPct val="0"/>
              </a:spcBef>
            </a:pPr>
            <a:fld id="{12FFAD73-F9BE-4563-8C57-D976747826DB}" type="slidenum">
              <a:rPr lang="en-US">
                <a:latin typeface="Constantia" panose="02030602050306030303" pitchFamily="18" charset="0"/>
                <a:ea typeface="Tahoma" pitchFamily="34" charset="0"/>
                <a:cs typeface="Tahoma" pitchFamily="34" charset="0"/>
              </a:rPr>
              <a:pPr defTabSz="976498">
                <a:spcBef>
                  <a:spcPct val="0"/>
                </a:spcBef>
              </a:pPr>
              <a:t>23</a:t>
            </a:fld>
            <a:endParaRPr lang="en-US" dirty="0">
              <a:latin typeface="Constantia" panose="02030602050306030303" pitchFamily="18" charset="0"/>
              <a:ea typeface="Tahoma" pitchFamily="34" charset="0"/>
              <a:cs typeface="Tahoma" pitchFamily="34" charset="0"/>
            </a:endParaRPr>
          </a:p>
        </p:txBody>
      </p:sp>
      <p:sp>
        <p:nvSpPr>
          <p:cNvPr id="158723" name="Rectangle 2"/>
          <p:cNvSpPr>
            <a:spLocks noGrp="1" noRot="1" noChangeAspect="1" noChangeArrowheads="1" noTextEdit="1"/>
          </p:cNvSpPr>
          <p:nvPr>
            <p:ph type="sldImg"/>
          </p:nvPr>
        </p:nvSpPr>
        <p:spPr>
          <a:xfrm>
            <a:off x="407988" y="695325"/>
            <a:ext cx="6499225" cy="3656013"/>
          </a:xfrm>
          <a:ln/>
        </p:spPr>
      </p:sp>
      <p:sp>
        <p:nvSpPr>
          <p:cNvPr id="158724" name="Rectangle 3"/>
          <p:cNvSpPr>
            <a:spLocks noGrp="1" noChangeArrowheads="1"/>
          </p:cNvSpPr>
          <p:nvPr>
            <p:ph type="body" idx="1"/>
          </p:nvPr>
        </p:nvSpPr>
        <p:spPr>
          <a:xfrm>
            <a:off x="376032" y="4640585"/>
            <a:ext cx="6563139" cy="4539473"/>
          </a:xfrm>
          <a:noFill/>
          <a:ln/>
        </p:spPr>
        <p:txBody>
          <a:bodyPr lIns="97620" tIns="48811" rIns="97620" bIns="48811">
            <a:normAutofit fontScale="92500" lnSpcReduction="20000"/>
          </a:bodyPr>
          <a:lstStyle/>
          <a:p>
            <a:pPr algn="just"/>
            <a:r>
              <a:rPr lang="en-US" sz="1600" dirty="0">
                <a:latin typeface="Constantia" panose="02030602050306030303" pitchFamily="18" charset="0"/>
                <a:ea typeface="Tahoma" panose="020B0604030504040204" pitchFamily="34" charset="0"/>
                <a:cs typeface="Tahoma" panose="020B0604030504040204" pitchFamily="34" charset="0"/>
              </a:rPr>
              <a:t>WIC authorized vendors may not treat WIC customers differently from non-WIC customers by excluding them from in-store promotions. This includes disallowing the use of coupons or other vendor discounts in WIC transactions that are allowed in non-WIC transactions. This information is found in Section 246.12 (h)(3)(iii) of the Federal WIC regulations.</a:t>
            </a:r>
          </a:p>
          <a:p>
            <a:pPr algn="just"/>
            <a:endParaRPr lang="en-US" sz="1600" dirty="0">
              <a:latin typeface="Constantia" panose="02030602050306030303" pitchFamily="18" charset="0"/>
              <a:ea typeface="Tahoma" panose="020B0604030504040204" pitchFamily="34" charset="0"/>
              <a:cs typeface="Tahoma" panose="020B0604030504040204" pitchFamily="34" charset="0"/>
            </a:endParaRPr>
          </a:p>
          <a:p>
            <a:pPr algn="just"/>
            <a:r>
              <a:rPr lang="en-US" sz="1600" dirty="0">
                <a:latin typeface="Constantia" panose="02030602050306030303" pitchFamily="18" charset="0"/>
                <a:ea typeface="Tahoma" panose="020B0604030504040204" pitchFamily="34" charset="0"/>
                <a:cs typeface="Tahoma" panose="020B0604030504040204" pitchFamily="34" charset="0"/>
              </a:rPr>
              <a:t>Similarly, WIC authorized vendors may not treat WIC customers differently by offering them incentive items, vendor discounts, coupons or other promotions that are not offered to non-WIC customers. Failure to provide the same courtesies to WIC customers is a violation of Federal WIC regulations, thereby constituting a vendor violation.</a:t>
            </a:r>
          </a:p>
          <a:p>
            <a:pPr algn="just"/>
            <a:endParaRPr lang="en-US" sz="1600" dirty="0">
              <a:latin typeface="Constantia" panose="02030602050306030303" pitchFamily="18" charset="0"/>
              <a:ea typeface="Tahoma" panose="020B0604030504040204" pitchFamily="34" charset="0"/>
              <a:cs typeface="Tahoma" panose="020B0604030504040204" pitchFamily="34" charset="0"/>
            </a:endParaRPr>
          </a:p>
          <a:p>
            <a:pPr algn="just"/>
            <a:r>
              <a:rPr lang="en-US" sz="1600" dirty="0">
                <a:latin typeface="Constantia" panose="02030602050306030303" pitchFamily="18" charset="0"/>
                <a:ea typeface="Tahoma" panose="020B0604030504040204" pitchFamily="34" charset="0"/>
                <a:cs typeface="Tahoma" panose="020B0604030504040204" pitchFamily="34" charset="0"/>
              </a:rPr>
              <a:t>Failure to provide the same courtesies to WIC customers is a vendor violation and may result in disqualification of one year for two occurrences of discrimination on the basis of WIC participation within a 12-month period as referenced in Item (31) of Rule .0708. Each date this violation is detected is a separate occurrence; </a:t>
            </a:r>
          </a:p>
          <a:p>
            <a:pPr algn="just"/>
            <a:r>
              <a:rPr lang="en-US" sz="1600" dirty="0">
                <a:latin typeface="Constantia" panose="02030602050306030303" pitchFamily="18" charset="0"/>
                <a:ea typeface="Tahoma" panose="020B0604030504040204" pitchFamily="34" charset="0"/>
                <a:cs typeface="Tahoma" panose="020B0604030504040204" pitchFamily="34" charset="0"/>
              </a:rPr>
              <a:t>   </a:t>
            </a:r>
          </a:p>
          <a:p>
            <a:pPr algn="just"/>
            <a:r>
              <a:rPr lang="en-US" sz="1600" dirty="0">
                <a:latin typeface="Constantia" panose="02030602050306030303" pitchFamily="18" charset="0"/>
                <a:ea typeface="Tahoma" panose="020B0604030504040204" pitchFamily="34" charset="0"/>
                <a:cs typeface="Tahoma" panose="020B0604030504040204" pitchFamily="34" charset="0"/>
              </a:rPr>
              <a:t>Item (31) states that a WIC-authorized vendor should not discriminate on the basis of WIC participation, such as failing to offer WIC customers the same courtesies offered to other (non-WIC) customers or requiring separate WIC lines.</a:t>
            </a:r>
          </a:p>
          <a:p>
            <a:endParaRPr lang="en-US" sz="1500" b="1"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18164008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p>
            <a:fld id="{0FFEE898-9CAC-4C79-A637-A34F117C148D}" type="slidenum">
              <a:rPr lang="en-US" smtClean="0"/>
              <a:pPr/>
              <a:t>24</a:t>
            </a:fld>
            <a:endParaRPr lang="en-US" dirty="0"/>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xfrm>
            <a:off x="425727" y="4562972"/>
            <a:ext cx="6463747" cy="4392549"/>
          </a:xfrm>
          <a:noFill/>
          <a:ln/>
        </p:spPr>
        <p:txBody>
          <a:bodyPr/>
          <a:lstStyle/>
          <a:p>
            <a:pPr algn="just" eaLnBrk="1" hangingPunct="1"/>
            <a:r>
              <a:rPr lang="en-US" sz="1500" dirty="0">
                <a:latin typeface="Constantia" panose="02030602050306030303" pitchFamily="18" charset="0"/>
                <a:ea typeface="Tahoma" panose="020B0604030504040204" pitchFamily="34" charset="0"/>
                <a:cs typeface="Tahoma" panose="020B0604030504040204" pitchFamily="34" charset="0"/>
              </a:rPr>
              <a:t>Let’s go over the definitions for incentive items, vendor discount, and in-store promotions. </a:t>
            </a:r>
          </a:p>
          <a:p>
            <a:pPr algn="just" eaLnBrk="1" hangingPunct="1"/>
            <a:endParaRPr lang="en-US" sz="1500" dirty="0">
              <a:latin typeface="Constantia" panose="02030602050306030303" pitchFamily="18" charset="0"/>
              <a:ea typeface="Tahoma" panose="020B0604030504040204" pitchFamily="34" charset="0"/>
              <a:cs typeface="Tahoma" panose="020B0604030504040204" pitchFamily="34" charset="0"/>
            </a:endParaRPr>
          </a:p>
          <a:p>
            <a:pPr algn="just" eaLnBrk="1" hangingPunct="1"/>
            <a:r>
              <a:rPr lang="en-US" sz="1500" dirty="0">
                <a:latin typeface="Constantia" panose="02030602050306030303" pitchFamily="18" charset="0"/>
                <a:ea typeface="Tahoma" panose="020B0604030504040204" pitchFamily="34" charset="0"/>
                <a:cs typeface="Tahoma" panose="020B0604030504040204" pitchFamily="34" charset="0"/>
              </a:rPr>
              <a:t>An Incentive Item is an item or service provided by a vendor to attract customers or encourage customer loyalty.</a:t>
            </a:r>
          </a:p>
          <a:p>
            <a:pPr algn="just" eaLnBrk="1" hangingPunct="1"/>
            <a:endParaRPr lang="en-US" sz="1500" dirty="0">
              <a:latin typeface="Constantia" panose="02030602050306030303" pitchFamily="18" charset="0"/>
              <a:ea typeface="Tahoma" panose="020B0604030504040204" pitchFamily="34" charset="0"/>
              <a:cs typeface="Tahoma" panose="020B0604030504040204" pitchFamily="34" charset="0"/>
            </a:endParaRPr>
          </a:p>
          <a:p>
            <a:pPr algn="just" eaLnBrk="1" hangingPunct="1"/>
            <a:r>
              <a:rPr lang="en-US" sz="1500" dirty="0">
                <a:latin typeface="Constantia" panose="02030602050306030303" pitchFamily="18" charset="0"/>
                <a:ea typeface="Tahoma" panose="020B0604030504040204" pitchFamily="34" charset="0"/>
                <a:cs typeface="Tahoma" panose="020B0604030504040204" pitchFamily="34" charset="0"/>
              </a:rPr>
              <a:t>A Vendor Discount is an in-store promotion that reduces the price or increases the quantity of a given product; a vendor discount could also result from the use of a coupon.</a:t>
            </a:r>
          </a:p>
          <a:p>
            <a:pPr algn="just" eaLnBrk="1" hangingPunct="1"/>
            <a:endParaRPr lang="en-US" sz="1500" dirty="0">
              <a:latin typeface="Constantia" panose="02030602050306030303" pitchFamily="18" charset="0"/>
              <a:ea typeface="Tahoma" panose="020B0604030504040204" pitchFamily="34" charset="0"/>
              <a:cs typeface="Tahoma" panose="020B0604030504040204" pitchFamily="34" charset="0"/>
            </a:endParaRPr>
          </a:p>
          <a:p>
            <a:pPr algn="just" eaLnBrk="1" hangingPunct="1"/>
            <a:r>
              <a:rPr lang="en-US" sz="1500" dirty="0">
                <a:latin typeface="Constantia" panose="02030602050306030303" pitchFamily="18" charset="0"/>
                <a:ea typeface="Tahoma" panose="020B0604030504040204" pitchFamily="34" charset="0"/>
                <a:cs typeface="Tahoma" panose="020B0604030504040204" pitchFamily="34" charset="0"/>
              </a:rPr>
              <a:t>In-store promotion is a sales promotion in which a vendor may offer incentive items, vendor discounts or coupons in order to increase sales of certain items or to encourage customer loyalty to the vendor.</a:t>
            </a:r>
          </a:p>
        </p:txBody>
      </p:sp>
    </p:spTree>
    <p:extLst>
      <p:ext uri="{BB962C8B-B14F-4D97-AF65-F5344CB8AC3E}">
        <p14:creationId xmlns:p14="http://schemas.microsoft.com/office/powerpoint/2010/main" val="42046263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7" y="4640580"/>
            <a:ext cx="6463748" cy="4388549"/>
          </a:xfrm>
        </p:spPr>
        <p:txBody>
          <a:bodyPr/>
          <a:lstStyle/>
          <a:p>
            <a:pPr algn="just"/>
            <a:r>
              <a:rPr lang="en-US" sz="1400" dirty="0"/>
              <a:t>To obtain approval to provide incentive items to WIC customers, a vendor must submit a written request directly to the State WIC Agency.  Written requests must be mailed to the State WIC Agency.
WIC vendors cannot offer incentive items to WIC customers without approval from the State WIC Agency.  
</a:t>
            </a:r>
            <a:endParaRPr lang="en-US" dirty="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8E360E-C30B-4983-B0C7-6EABB349E35D}" type="slidenum">
              <a:rPr kumimoji="0" lang="en-US" sz="1200" b="0" i="0" u="none" strike="noStrike" kern="1200" cap="none" spc="0" normalizeH="0" baseline="0" noProof="0" smtClean="0">
                <a:ln>
                  <a:noFill/>
                </a:ln>
                <a:solidFill>
                  <a:srgbClr val="000000"/>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40183917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7" y="4640580"/>
            <a:ext cx="6463748" cy="4388549"/>
          </a:xfrm>
        </p:spPr>
        <p:txBody>
          <a:bodyPr/>
          <a:lstStyle/>
          <a:p>
            <a:pPr algn="just"/>
            <a:r>
              <a:rPr lang="en-US" sz="1400" dirty="0"/>
              <a:t>Following is a list of prohibited incentive items:</a:t>
            </a:r>
          </a:p>
          <a:p>
            <a:pPr marL="285750" indent="-285750" algn="just">
              <a:buFont typeface="Arial" panose="020B0604020202020204" pitchFamily="34" charset="0"/>
              <a:buChar char="•"/>
            </a:pPr>
            <a:r>
              <a:rPr lang="en-US" sz="1400" dirty="0"/>
              <a:t>Assistance applying for WIC benefits</a:t>
            </a:r>
          </a:p>
          <a:p>
            <a:pPr marL="285750" indent="-285750" algn="just">
              <a:buFont typeface="Arial" panose="020B0604020202020204" pitchFamily="34" charset="0"/>
              <a:buChar char="•"/>
            </a:pPr>
            <a:r>
              <a:rPr lang="en-US" sz="1400" dirty="0"/>
              <a:t>Transportation for WIC customer to and/or from vendor premises</a:t>
            </a:r>
          </a:p>
          <a:p>
            <a:pPr marL="285750" indent="-285750" algn="just">
              <a:buFont typeface="Arial" panose="020B0604020202020204" pitchFamily="34" charset="0"/>
              <a:buChar char="•"/>
            </a:pPr>
            <a:r>
              <a:rPr lang="en-US" sz="1400" dirty="0"/>
              <a:t>Delivery of WIC supplemental foods</a:t>
            </a:r>
          </a:p>
          <a:p>
            <a:pPr marL="285750" indent="-285750" algn="just">
              <a:buFont typeface="Arial" panose="020B0604020202020204" pitchFamily="34" charset="0"/>
              <a:buChar char="•"/>
            </a:pPr>
            <a:r>
              <a:rPr lang="en-US" sz="1400" dirty="0"/>
              <a:t>Lottery tickets</a:t>
            </a:r>
          </a:p>
          <a:p>
            <a:pPr marL="285750" indent="-285750" algn="just">
              <a:buFont typeface="Arial" panose="020B0604020202020204" pitchFamily="34" charset="0"/>
              <a:buChar char="•"/>
            </a:pPr>
            <a:r>
              <a:rPr lang="en-US" sz="1400" dirty="0"/>
              <a:t>Cash gifts</a:t>
            </a:r>
          </a:p>
          <a:p>
            <a:pPr marL="285750" indent="-285750" algn="just">
              <a:buFont typeface="Arial" panose="020B0604020202020204" pitchFamily="34" charset="0"/>
              <a:buChar char="•"/>
            </a:pPr>
            <a:r>
              <a:rPr lang="en-US" sz="1400" dirty="0"/>
              <a:t>Any other service that results in a conflict of interest, any item that incurs a liability to the WIC Program or violates any Federal, State or Local law or regulation.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8E360E-C30B-4983-B0C7-6EABB349E35D}" type="slidenum">
              <a:rPr kumimoji="0" lang="en-US" sz="1200" b="0" i="0" u="none" strike="noStrike" kern="1200" cap="none" spc="0" normalizeH="0" baseline="0" noProof="0" smtClean="0">
                <a:ln>
                  <a:noFill/>
                </a:ln>
                <a:solidFill>
                  <a:srgbClr val="000000"/>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36420599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599" y="4640580"/>
            <a:ext cx="6096001" cy="4388549"/>
          </a:xfrm>
        </p:spPr>
        <p:txBody>
          <a:bodyPr/>
          <a:lstStyle/>
          <a:p>
            <a:pPr algn="just"/>
            <a:r>
              <a:rPr lang="en-US" sz="1400" dirty="0">
                <a:latin typeface="Constantia" panose="02030602050306030303" pitchFamily="18" charset="0"/>
                <a:ea typeface="Tahoma" panose="020B0604030504040204" pitchFamily="34" charset="0"/>
                <a:cs typeface="Tahoma" panose="020B0604030504040204" pitchFamily="34" charset="0"/>
              </a:rPr>
              <a:t>Allowing WIC customers to use vendor discounts in WIC purchases reinforces wise food purchasing practices, which is a goal of WIC nutrition education.</a:t>
            </a:r>
          </a:p>
          <a:p>
            <a:pPr algn="just"/>
            <a:endParaRPr lang="en-US" sz="1400" dirty="0">
              <a:latin typeface="Constantia" panose="02030602050306030303" pitchFamily="18" charset="0"/>
              <a:ea typeface="Tahoma" panose="020B0604030504040204" pitchFamily="34" charset="0"/>
              <a:cs typeface="Tahoma" panose="020B0604030504040204" pitchFamily="34" charset="0"/>
            </a:endParaRPr>
          </a:p>
          <a:p>
            <a:pPr algn="just"/>
            <a:r>
              <a:rPr lang="en-US" sz="1400" dirty="0">
                <a:latin typeface="Constantia" panose="02030602050306030303" pitchFamily="18" charset="0"/>
                <a:ea typeface="Tahoma" panose="020B0604030504040204" pitchFamily="34" charset="0"/>
                <a:cs typeface="Tahoma" panose="020B0604030504040204" pitchFamily="34" charset="0"/>
              </a:rPr>
              <a:t>You should ensure that your staff/cashiers are well informed about the use of different types of in-store promotions and coupons so that both customers and the WIC Program are able to achieve the maximum benefit from such offers.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8E360E-C30B-4983-B0C7-6EABB349E35D}" type="slidenum">
              <a:rPr kumimoji="0" lang="en-US" sz="1200" b="0" i="0" u="none" strike="noStrike" kern="1200" cap="none" spc="0" normalizeH="0" baseline="0" noProof="0" smtClean="0">
                <a:ln>
                  <a:noFill/>
                </a:ln>
                <a:solidFill>
                  <a:srgbClr val="000000"/>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3089253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236538"/>
            <a:ext cx="6397625" cy="3600450"/>
          </a:xfrm>
        </p:spPr>
      </p:sp>
      <p:sp>
        <p:nvSpPr>
          <p:cNvPr id="3" name="Notes Placeholder 2"/>
          <p:cNvSpPr>
            <a:spLocks noGrp="1"/>
          </p:cNvSpPr>
          <p:nvPr>
            <p:ph type="body" idx="1"/>
          </p:nvPr>
        </p:nvSpPr>
        <p:spPr>
          <a:xfrm>
            <a:off x="425727" y="3925081"/>
            <a:ext cx="6332881" cy="5439581"/>
          </a:xfrm>
        </p:spPr>
        <p:txBody>
          <a:bodyPr>
            <a:noAutofit/>
          </a:bodyPr>
          <a:lstStyle/>
          <a:p>
            <a:pPr algn="just"/>
            <a:r>
              <a:rPr lang="en-US" sz="1200" dirty="0"/>
              <a:t>There are several types of in-store promotions and coupons that your pharmacy may offer, some of which are listed here:</a:t>
            </a:r>
          </a:p>
          <a:p>
            <a:pPr algn="just"/>
            <a:endParaRPr lang="en-US" sz="1200" dirty="0"/>
          </a:p>
          <a:p>
            <a:pPr algn="just"/>
            <a:r>
              <a:rPr lang="en-US" sz="1200" dirty="0"/>
              <a:t>Buy one, get one free-the WIC authorized vendor sells one WIC food item and provides a second identical food item or a different item at no additional cost.  If the free item in a buy one, get one free promotion is a WIC food item, it should not be deducted from the customer’s WIC benefits.</a:t>
            </a:r>
          </a:p>
          <a:p>
            <a:pPr algn="just"/>
            <a:endParaRPr lang="en-US" sz="1200" dirty="0"/>
          </a:p>
          <a:p>
            <a:pPr algn="just"/>
            <a:r>
              <a:rPr lang="en-US" sz="1200" dirty="0"/>
              <a:t>Buy one, get one at a reduced price-the WIC vendor sells one WIC food item at full price and sells either a second identical WIC food item or a different food item at a reduced price. A buy one, get one at a reduced price promotion is a price discount.</a:t>
            </a:r>
          </a:p>
          <a:p>
            <a:pPr algn="just"/>
            <a:endParaRPr lang="en-US" sz="1200" dirty="0"/>
          </a:p>
          <a:p>
            <a:pPr algn="just"/>
            <a:r>
              <a:rPr lang="en-US" sz="1200" dirty="0"/>
              <a:t>Free ounces added to food item by manufacturer-in this promotion, a food manufacturer adds extra ounces to a product at no extra cost to the consumer. When a bonus size food item is purchased by a WIC customer, the vendor should redeem the eWIC benefits only if the new container size has been added to the Authorized Product List (APL)</a:t>
            </a:r>
          </a:p>
          <a:p>
            <a:pPr algn="just"/>
            <a:endParaRPr lang="en-US" sz="1200" dirty="0"/>
          </a:p>
          <a:p>
            <a:pPr algn="just"/>
            <a:r>
              <a:rPr lang="en-US" sz="1200" dirty="0"/>
              <a:t>Transaction discounts-in this type of promotion, the WIC vendor applies a fixed amount discount or a discount percentage to the total dollar amount of the purchase. A transaction discount is a price discount on the total purchase.</a:t>
            </a:r>
          </a:p>
          <a:p>
            <a:pPr algn="just"/>
            <a:endParaRPr lang="en-US" sz="1200" dirty="0"/>
          </a:p>
          <a:p>
            <a:pPr algn="just"/>
            <a:r>
              <a:rPr lang="en-US" sz="1200" dirty="0"/>
              <a:t>Store loyalty/rewards cards-WIC authorized vendors may provide a card that provides additional vendor discounts for frequent or regular customers. WIC customers are not required to use loyalty/reward cards, nor are WIC-authorized vendors required to scan a “dummy” card for WIC customers who do not have their own cards.</a:t>
            </a:r>
          </a:p>
          <a:p>
            <a:pPr algn="just"/>
            <a:endParaRPr lang="en-US" sz="1200" dirty="0"/>
          </a:p>
          <a:p>
            <a:pPr algn="just"/>
            <a:r>
              <a:rPr lang="en-US" sz="1200" dirty="0"/>
              <a:t>Manufacturers’ cents off coupons-allow customers to purchase certain items at a lower price. If the coupon is for a WIC approved item, the value of the coupon should be applied to the WIC transaction.</a:t>
            </a:r>
            <a:endParaRPr lang="en-US" sz="1100" dirty="0"/>
          </a:p>
        </p:txBody>
      </p:sp>
      <p:sp>
        <p:nvSpPr>
          <p:cNvPr id="4" name="Slide Number Placeholder 3"/>
          <p:cNvSpPr>
            <a:spLocks noGrp="1"/>
          </p:cNvSpPr>
          <p:nvPr>
            <p:ph type="sldNum" sz="quarter" idx="10"/>
          </p:nvPr>
        </p:nvSpPr>
        <p:spPr/>
        <p:txBody>
          <a:bodyPr/>
          <a:lstStyle/>
          <a:p>
            <a:fld id="{71032A8B-634D-4E1C-A46A-472537D2DF8A}" type="slidenum">
              <a:rPr lang="en-US" smtClean="0"/>
              <a:pPr/>
              <a:t>28</a:t>
            </a:fld>
            <a:endParaRPr lang="en-US" dirty="0"/>
          </a:p>
        </p:txBody>
      </p:sp>
    </p:spTree>
    <p:extLst>
      <p:ext uri="{BB962C8B-B14F-4D97-AF65-F5344CB8AC3E}">
        <p14:creationId xmlns:p14="http://schemas.microsoft.com/office/powerpoint/2010/main" val="26758533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599" y="4640581"/>
            <a:ext cx="6096001" cy="3600450"/>
          </a:xfrm>
        </p:spPr>
        <p:txBody>
          <a:bodyPr/>
          <a:lstStyle/>
          <a:p>
            <a:pPr algn="just"/>
            <a:r>
              <a:rPr lang="en-US" sz="1400" dirty="0"/>
              <a:t>Per the USDA WIC EBT Operating Rules:</a:t>
            </a:r>
          </a:p>
          <a:p>
            <a:pPr algn="just"/>
            <a:endParaRPr lang="en-US" sz="1400" dirty="0"/>
          </a:p>
          <a:p>
            <a:pPr algn="just"/>
            <a:r>
              <a:rPr lang="en-US" sz="1400" dirty="0"/>
              <a:t>In a true BOGO, the free item cannot be deducted from the WIC customer’s benefit balance or reported to the State Agency.</a:t>
            </a:r>
          </a:p>
          <a:p>
            <a:pPr algn="just"/>
            <a:endParaRPr lang="en-US" sz="1400" dirty="0"/>
          </a:p>
          <a:p>
            <a:pPr algn="just"/>
            <a:r>
              <a:rPr lang="en-US" sz="1400" dirty="0"/>
              <a:t>If a food item is advertised as “Buy one, get one free” with the disclosure that each item is sold for half the advertised price, both food items shall be redeemed using WIC benefits and shall reflect an item price of half the advertised price in the transaction.</a:t>
            </a:r>
          </a:p>
          <a:p>
            <a:pPr algn="just"/>
            <a:r>
              <a:rPr lang="en-US" sz="1400" dirty="0"/>
              <a:t>Quantity discount is a form of BOGO</a:t>
            </a:r>
          </a:p>
          <a:p>
            <a:pPr algn="just"/>
            <a:r>
              <a:rPr lang="en-US" sz="1400" dirty="0"/>
              <a:t>If using this methodology for BOGOs, vendors must put this disclosure in store advertising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8E360E-C30B-4983-B0C7-6EABB349E35D}" type="slidenum">
              <a:rPr kumimoji="0" lang="en-US" sz="1200" b="0" i="0" u="none" strike="noStrike" kern="1200" cap="none" spc="0" normalizeH="0" baseline="0" noProof="0" smtClean="0">
                <a:ln>
                  <a:noFill/>
                </a:ln>
                <a:solidFill>
                  <a:srgbClr val="000000"/>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1064100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2"/>
          <p:cNvSpPr>
            <a:spLocks noGrp="1" noRot="1" noChangeAspect="1" noChangeArrowheads="1" noTextEdit="1"/>
          </p:cNvSpPr>
          <p:nvPr>
            <p:ph type="sldImg"/>
          </p:nvPr>
        </p:nvSpPr>
        <p:spPr>
          <a:xfrm>
            <a:off x="458788" y="652463"/>
            <a:ext cx="6397625" cy="3600450"/>
          </a:xfrm>
          <a:ln/>
        </p:spPr>
      </p:sp>
      <p:sp>
        <p:nvSpPr>
          <p:cNvPr id="137220" name="Rectangle 3"/>
          <p:cNvSpPr>
            <a:spLocks noGrp="1" noChangeArrowheads="1"/>
          </p:cNvSpPr>
          <p:nvPr>
            <p:ph type="body" idx="1"/>
          </p:nvPr>
        </p:nvSpPr>
        <p:spPr>
          <a:xfrm>
            <a:off x="372719" y="4637250"/>
            <a:ext cx="6569765" cy="4563904"/>
          </a:xfrm>
          <a:noFill/>
          <a:ln/>
        </p:spPr>
        <p:txBody>
          <a:bodyPr lIns="96856" tIns="48430" rIns="96856" bIns="48430"/>
          <a:lstStyle/>
          <a:p>
            <a:pPr algn="just"/>
            <a:r>
              <a:rPr lang="en-US" sz="1500" dirty="0"/>
              <a:t>What is the WIC Program? WIC is an acronym for the Special Supplemental Nutrition Program for Women, Infants, and Children. It is a Federal program that is funded by the United States Department of Agriculture. In North Carolina, it is administered by the NC Department of Health and Human Services, Division of Child and Family Well-Being, Community Nutrition Services Section.</a:t>
            </a:r>
          </a:p>
          <a:p>
            <a:pPr algn="just"/>
            <a:endParaRPr lang="en-US" sz="1500" dirty="0"/>
          </a:p>
          <a:p>
            <a:pPr algn="just"/>
            <a:r>
              <a:rPr lang="en-US" sz="1500" dirty="0"/>
              <a:t>WIC clinical services are provided by contracted public health agencies. Services include nutrition education, food benefits for nutritious foods and health care referrals.</a:t>
            </a:r>
          </a:p>
          <a:p>
            <a:pPr algn="just"/>
            <a:endParaRPr lang="en-US" sz="1500" dirty="0"/>
          </a:p>
          <a:p>
            <a:pPr algn="just"/>
            <a:r>
              <a:rPr lang="en-US" sz="1500" dirty="0"/>
              <a:t>NC WIC authorized vendors are contracted with the NC Department of Health and Human Services and their Local WIC Agencies.</a:t>
            </a:r>
          </a:p>
          <a:p>
            <a:pPr algn="just"/>
            <a:endParaRPr lang="en-US" sz="1500" dirty="0"/>
          </a:p>
          <a:p>
            <a:pPr algn="just"/>
            <a:r>
              <a:rPr lang="en-US" sz="1500" dirty="0"/>
              <a:t>The Local WIC Agency (that’s us) administers the WIC Program in your county.</a:t>
            </a:r>
          </a:p>
          <a:p>
            <a:pPr algn="just"/>
            <a:endParaRPr lang="en-US" dirty="0"/>
          </a:p>
        </p:txBody>
      </p:sp>
      <p:sp>
        <p:nvSpPr>
          <p:cNvPr id="2" name="Slide Number Placeholder 1"/>
          <p:cNvSpPr>
            <a:spLocks noGrp="1"/>
          </p:cNvSpPr>
          <p:nvPr>
            <p:ph type="sldNum" sz="quarter" idx="10"/>
          </p:nvPr>
        </p:nvSpPr>
        <p:spPr>
          <a:xfrm>
            <a:off x="4135481" y="9078478"/>
            <a:ext cx="3169920" cy="480060"/>
          </a:xfrm>
        </p:spPr>
        <p:txBody>
          <a:bodyPr/>
          <a:lstStyle/>
          <a:p>
            <a:fld id="{277FD931-451E-4B36-ABA2-042D5FD0E452}" type="slidenum">
              <a:rPr lang="en-US" smtClean="0"/>
              <a:t>3</a:t>
            </a:fld>
            <a:endParaRPr lang="en-US" dirty="0"/>
          </a:p>
        </p:txBody>
      </p:sp>
    </p:spTree>
    <p:extLst>
      <p:ext uri="{BB962C8B-B14F-4D97-AF65-F5344CB8AC3E}">
        <p14:creationId xmlns:p14="http://schemas.microsoft.com/office/powerpoint/2010/main" val="13838177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7" y="4640580"/>
            <a:ext cx="6463748" cy="4388549"/>
          </a:xfrm>
        </p:spPr>
        <p:txBody>
          <a:bodyPr/>
          <a:lstStyle/>
          <a:p>
            <a:pPr algn="just"/>
            <a:r>
              <a:rPr lang="en-US" sz="1400" dirty="0">
                <a:latin typeface="Constantia" panose="02030602050306030303" pitchFamily="18" charset="0"/>
                <a:ea typeface="Tahoma" panose="020B0604030504040204" pitchFamily="34" charset="0"/>
                <a:cs typeface="Tahoma" panose="020B0604030504040204" pitchFamily="34" charset="0"/>
              </a:rPr>
              <a:t>Now let’s discuss sales tax and cash back:</a:t>
            </a:r>
          </a:p>
          <a:p>
            <a:pPr algn="just"/>
            <a:endParaRPr lang="en-US" sz="1400" dirty="0">
              <a:latin typeface="Constantia" panose="02030602050306030303" pitchFamily="18" charset="0"/>
              <a:ea typeface="Tahoma" panose="020B0604030504040204" pitchFamily="34" charset="0"/>
              <a:cs typeface="Tahoma" panose="020B0604030504040204" pitchFamily="34" charset="0"/>
            </a:endParaRPr>
          </a:p>
          <a:p>
            <a:pPr algn="just"/>
            <a:r>
              <a:rPr lang="en-US" sz="1400" dirty="0">
                <a:latin typeface="Constantia" panose="02030602050306030303" pitchFamily="18" charset="0"/>
                <a:ea typeface="Tahoma" panose="020B0604030504040204" pitchFamily="34" charset="0"/>
                <a:cs typeface="Tahoma" panose="020B0604030504040204" pitchFamily="34" charset="0"/>
              </a:rPr>
              <a:t>WIC vendors cannot tax WIC items or charge WIC customers tax on manufacturer’s coupons. Also, cash back is not permitted as a result of a vendor discount in any WIC transaction. In a transaction that only includes WIC items, all vendor discounts must be applied to the WIC transaction, thus benefiting the Program.</a:t>
            </a:r>
          </a:p>
          <a:p>
            <a:pPr algn="just"/>
            <a:endParaRPr lang="en-US" sz="1400" dirty="0">
              <a:latin typeface="Constantia" panose="02030602050306030303" pitchFamily="18" charset="0"/>
              <a:ea typeface="Tahoma" panose="020B0604030504040204" pitchFamily="34" charset="0"/>
              <a:cs typeface="Tahoma" panose="020B0604030504040204" pitchFamily="34" charset="0"/>
            </a:endParaRPr>
          </a:p>
          <a:p>
            <a:pPr algn="just"/>
            <a:endParaRPr lang="en-US" sz="1400" dirty="0">
              <a:latin typeface="Constantia" panose="02030602050306030303" pitchFamily="18" charset="0"/>
              <a:ea typeface="Tahoma" panose="020B0604030504040204" pitchFamily="34" charset="0"/>
              <a:cs typeface="Tahoma" panose="020B0604030504040204" pitchFamily="34" charset="0"/>
            </a:endParaRPr>
          </a:p>
          <a:p>
            <a:pPr algn="just"/>
            <a:endParaRPr lang="en-US" sz="1400" dirty="0">
              <a:latin typeface="Constantia" panose="02030602050306030303" pitchFamily="18" charset="0"/>
              <a:ea typeface="Tahoma" panose="020B0604030504040204" pitchFamily="34" charset="0"/>
              <a:cs typeface="Tahoma" panose="020B0604030504040204" pitchFamily="34" charset="0"/>
            </a:endParaRPr>
          </a:p>
          <a:p>
            <a:pPr algn="just"/>
            <a:endParaRPr lang="en-US" sz="1400" dirty="0">
              <a:latin typeface="Constantia" panose="02030602050306030303" pitchFamily="18" charset="0"/>
              <a:ea typeface="Tahoma" panose="020B0604030504040204" pitchFamily="34" charset="0"/>
              <a:cs typeface="Tahoma" panose="020B0604030504040204" pitchFamily="34" charset="0"/>
            </a:endParaRPr>
          </a:p>
          <a:p>
            <a:pPr algn="just"/>
            <a:endParaRPr lang="en-US" sz="1400" dirty="0">
              <a:latin typeface="Constantia" panose="02030602050306030303" pitchFamily="18" charset="0"/>
              <a:ea typeface="Tahoma" panose="020B0604030504040204" pitchFamily="34" charset="0"/>
              <a:cs typeface="Tahoma" panose="020B0604030504040204" pitchFamily="34" charset="0"/>
            </a:endParaRPr>
          </a:p>
          <a:p>
            <a:r>
              <a:rPr lang="en-US" sz="1400" dirty="0">
                <a:latin typeface="Constantia" panose="02030602050306030303" pitchFamily="18" charset="0"/>
                <a:ea typeface="Tahoma" panose="020B0604030504040204" pitchFamily="34" charset="0"/>
                <a:cs typeface="Tahoma" panose="020B0604030504040204" pitchFamily="34" charset="0"/>
              </a:rPr>
              <a:t>Photo Credit: bill and money from supermarket_Fotolia_85165590_Subscription_XL</a:t>
            </a:r>
          </a:p>
          <a:p>
            <a:endParaRPr lang="en-US" sz="1400" dirty="0">
              <a:latin typeface="Constantia" panose="02030602050306030303" pitchFamily="18"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8E360E-C30B-4983-B0C7-6EABB349E35D}" type="slidenum">
              <a:rPr kumimoji="0" lang="en-US" sz="1200" b="0" i="0" u="none" strike="noStrike" kern="1200" cap="none" spc="0" normalizeH="0" baseline="0" noProof="0" smtClean="0">
                <a:ln>
                  <a:noFill/>
                </a:ln>
                <a:solidFill>
                  <a:srgbClr val="000000"/>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18334134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640580"/>
            <a:ext cx="6019801" cy="4388549"/>
          </a:xfrm>
        </p:spPr>
        <p:txBody>
          <a:bodyPr/>
          <a:lstStyle/>
          <a:p>
            <a:pPr algn="just"/>
            <a:r>
              <a:rPr lang="en-US" sz="1400" dirty="0">
                <a:ea typeface="Tahoma" panose="020B0604030504040204" pitchFamily="34" charset="0"/>
                <a:cs typeface="Tahoma" panose="020B0604030504040204" pitchFamily="34" charset="0"/>
              </a:rPr>
              <a:t>Exchanges of identical items are allowed when it is determined that they are defective or spoiled.  </a:t>
            </a:r>
          </a:p>
          <a:p>
            <a:pPr algn="just"/>
            <a:endParaRPr lang="en-US" sz="1400" dirty="0">
              <a:ea typeface="Tahoma" panose="020B0604030504040204" pitchFamily="34" charset="0"/>
              <a:cs typeface="Tahoma" panose="020B0604030504040204" pitchFamily="34" charset="0"/>
            </a:endParaRPr>
          </a:p>
          <a:p>
            <a:pPr algn="just"/>
            <a:r>
              <a:rPr lang="en-US" sz="1400" dirty="0">
                <a:ea typeface="Tahoma" panose="020B0604030504040204" pitchFamily="34" charset="0"/>
                <a:cs typeface="Tahoma" panose="020B0604030504040204" pitchFamily="34" charset="0"/>
              </a:rPr>
              <a:t>Exchanges are also allowed when items have exceeded their “best if used by” or “sell by” date on the date of purchase.</a:t>
            </a:r>
          </a:p>
          <a:p>
            <a:pPr algn="just"/>
            <a:endParaRPr lang="en-US" sz="1400" dirty="0">
              <a:ea typeface="Tahoma" panose="020B0604030504040204" pitchFamily="34" charset="0"/>
              <a:cs typeface="Tahoma" panose="020B0604030504040204" pitchFamily="34" charset="0"/>
            </a:endParaRPr>
          </a:p>
          <a:p>
            <a:pPr algn="just"/>
            <a:endParaRPr lang="en-US" sz="1400" dirty="0">
              <a:ea typeface="Tahoma" panose="020B0604030504040204" pitchFamily="34" charset="0"/>
              <a:cs typeface="Tahoma" panose="020B0604030504040204" pitchFamily="34" charset="0"/>
            </a:endParaRPr>
          </a:p>
          <a:p>
            <a:pPr algn="just"/>
            <a:endParaRPr lang="en-US" sz="1400" dirty="0">
              <a:ea typeface="Tahoma" panose="020B0604030504040204" pitchFamily="34" charset="0"/>
              <a:cs typeface="Tahoma" panose="020B0604030504040204" pitchFamily="34" charset="0"/>
            </a:endParaRPr>
          </a:p>
          <a:p>
            <a:endParaRPr lang="en-US" sz="1400" dirty="0">
              <a:ea typeface="Tahoma" panose="020B0604030504040204" pitchFamily="34" charset="0"/>
              <a:cs typeface="Tahoma" panose="020B0604030504040204" pitchFamily="34" charset="0"/>
            </a:endParaRPr>
          </a:p>
          <a:p>
            <a:endParaRPr lang="en-US" sz="1400" dirty="0">
              <a:ea typeface="Tahoma" panose="020B0604030504040204" pitchFamily="34" charset="0"/>
              <a:cs typeface="Tahoma" panose="020B0604030504040204" pitchFamily="34" charset="0"/>
            </a:endParaRPr>
          </a:p>
          <a:p>
            <a:endParaRPr lang="en-US" sz="1400" dirty="0">
              <a:ea typeface="Tahoma" panose="020B0604030504040204" pitchFamily="34" charset="0"/>
              <a:cs typeface="Tahoma" panose="020B0604030504040204" pitchFamily="34" charset="0"/>
            </a:endParaRPr>
          </a:p>
          <a:p>
            <a:endParaRPr lang="en-US" sz="1400" dirty="0">
              <a:ea typeface="Tahoma" panose="020B0604030504040204" pitchFamily="34" charset="0"/>
              <a:cs typeface="Tahoma" panose="020B0604030504040204" pitchFamily="34" charset="0"/>
            </a:endParaRPr>
          </a:p>
          <a:p>
            <a:endParaRPr lang="en-US" sz="1400" dirty="0">
              <a:ea typeface="Tahoma" panose="020B0604030504040204" pitchFamily="34" charset="0"/>
              <a:cs typeface="Tahoma" panose="020B0604030504040204" pitchFamily="34" charset="0"/>
            </a:endParaRPr>
          </a:p>
          <a:p>
            <a:r>
              <a:rPr lang="en-US" sz="1400" dirty="0">
                <a:ea typeface="Tahoma" panose="020B0604030504040204" pitchFamily="34" charset="0"/>
                <a:cs typeface="Tahoma" panose="020B0604030504040204" pitchFamily="34" charset="0"/>
              </a:rPr>
              <a:t>Photo Credit: </a:t>
            </a:r>
          </a:p>
          <a:p>
            <a:r>
              <a:rPr lang="en-US" sz="1400" dirty="0">
                <a:ea typeface="Tahoma" panose="020B0604030504040204" pitchFamily="34" charset="0"/>
                <a:cs typeface="Tahoma" panose="020B0604030504040204" pitchFamily="34" charset="0"/>
              </a:rPr>
              <a:t>blond man thinking_Fotolia_82668318_Subscription_L.jpg</a:t>
            </a:r>
          </a:p>
          <a:p>
            <a:endParaRPr lang="en-US" sz="1400" dirty="0">
              <a:latin typeface="Constantia" panose="02030602050306030303" pitchFamily="18"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8E360E-C30B-4983-B0C7-6EABB349E35D}" type="slidenum">
              <a:rPr kumimoji="0" lang="en-US" sz="1200" b="0" i="0" u="none" strike="noStrike" kern="1200" cap="none" spc="0" normalizeH="0" baseline="0" noProof="0" smtClean="0">
                <a:ln>
                  <a:noFill/>
                </a:ln>
                <a:solidFill>
                  <a:srgbClr val="000000"/>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17605724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636582"/>
            <a:ext cx="6019800" cy="4392549"/>
          </a:xfrm>
        </p:spPr>
        <p:txBody>
          <a:bodyPr/>
          <a:lstStyle/>
          <a:p>
            <a:pPr algn="just" eaLnBrk="1" hangingPunct="1">
              <a:buFontTx/>
              <a:buNone/>
            </a:pPr>
            <a:r>
              <a:rPr lang="en-US" sz="1500" dirty="0">
                <a:ea typeface="Tahoma" panose="020B0604030504040204" pitchFamily="34" charset="0"/>
                <a:cs typeface="Tahoma" panose="020B0604030504040204" pitchFamily="34" charset="0"/>
              </a:rPr>
              <a:t>Here are a few helpful ideas for easier transactions:</a:t>
            </a:r>
          </a:p>
          <a:p>
            <a:pPr algn="just" eaLnBrk="1" hangingPunct="1">
              <a:buFontTx/>
              <a:buNone/>
            </a:pPr>
            <a:endParaRPr lang="en-US" sz="1500" dirty="0">
              <a:ea typeface="Tahoma" panose="020B0604030504040204" pitchFamily="34" charset="0"/>
              <a:cs typeface="Tahoma" panose="020B0604030504040204" pitchFamily="34" charset="0"/>
            </a:endParaRPr>
          </a:p>
          <a:p>
            <a:pPr algn="just" eaLnBrk="1" hangingPunct="1">
              <a:buFontTx/>
              <a:buNone/>
            </a:pPr>
            <a:r>
              <a:rPr lang="en-US" sz="1500" dirty="0">
                <a:ea typeface="Tahoma" panose="020B0604030504040204" pitchFamily="34" charset="0"/>
                <a:cs typeface="Tahoma" panose="020B0604030504040204" pitchFamily="34" charset="0"/>
              </a:rPr>
              <a:t>Prevent mistakes with good training. You are responsible for training your front-line staff and cashiers.</a:t>
            </a:r>
          </a:p>
          <a:p>
            <a:pPr algn="just" eaLnBrk="1" hangingPunct="1">
              <a:buFontTx/>
              <a:buNone/>
            </a:pPr>
            <a:r>
              <a:rPr lang="en-US" sz="1500" dirty="0">
                <a:ea typeface="Tahoma" panose="020B0604030504040204" pitchFamily="34" charset="0"/>
                <a:cs typeface="Tahoma" panose="020B0604030504040204" pitchFamily="34" charset="0"/>
              </a:rPr>
              <a:t>Pharmacies cannot accept eWIC benefits for contract formulas </a:t>
            </a:r>
          </a:p>
          <a:p>
            <a:pPr algn="just" eaLnBrk="1" hangingPunct="1">
              <a:buFontTx/>
              <a:buNone/>
            </a:pPr>
            <a:r>
              <a:rPr lang="en-US" sz="1500" dirty="0">
                <a:ea typeface="Tahoma" panose="020B0604030504040204" pitchFamily="34" charset="0"/>
                <a:cs typeface="Tahoma" panose="020B0604030504040204" pitchFamily="34" charset="0"/>
              </a:rPr>
              <a:t>You can only accept eWIC for exempt infant formula or WIC-eligible </a:t>
            </a:r>
            <a:r>
              <a:rPr lang="en-US" sz="1500" dirty="0" err="1">
                <a:ea typeface="Tahoma" panose="020B0604030504040204" pitchFamily="34" charset="0"/>
                <a:cs typeface="Tahoma" panose="020B0604030504040204" pitchFamily="34" charset="0"/>
              </a:rPr>
              <a:t>nutritionals</a:t>
            </a:r>
            <a:r>
              <a:rPr lang="en-US" sz="1500" dirty="0">
                <a:ea typeface="Tahoma" panose="020B0604030504040204" pitchFamily="34" charset="0"/>
                <a:cs typeface="Tahoma" panose="020B0604030504040204" pitchFamily="34" charset="0"/>
              </a:rPr>
              <a:t> </a:t>
            </a:r>
          </a:p>
          <a:p>
            <a:pPr algn="just" eaLnBrk="1" hangingPunct="1">
              <a:buFontTx/>
              <a:buNone/>
            </a:pPr>
            <a:endParaRPr lang="en-US" sz="1500" dirty="0">
              <a:ea typeface="Tahoma" panose="020B0604030504040204" pitchFamily="34" charset="0"/>
              <a:cs typeface="Tahoma" panose="020B0604030504040204" pitchFamily="34" charset="0"/>
            </a:endParaRPr>
          </a:p>
          <a:p>
            <a:pPr algn="just" eaLnBrk="1" hangingPunct="1">
              <a:buFontTx/>
              <a:buNone/>
            </a:pPr>
            <a:endParaRPr lang="en-US" sz="1500" dirty="0">
              <a:ea typeface="Tahoma" panose="020B0604030504040204" pitchFamily="34" charset="0"/>
              <a:cs typeface="Tahoma" panose="020B0604030504040204" pitchFamily="34" charset="0"/>
            </a:endParaRPr>
          </a:p>
          <a:p>
            <a:pPr eaLnBrk="1" hangingPunct="1">
              <a:buFontTx/>
              <a:buNone/>
            </a:pPr>
            <a:endParaRPr lang="en-US" sz="1500" dirty="0">
              <a:ea typeface="Tahoma" panose="020B0604030504040204" pitchFamily="34" charset="0"/>
              <a:cs typeface="Tahoma" panose="020B0604030504040204" pitchFamily="34" charset="0"/>
            </a:endParaRPr>
          </a:p>
          <a:p>
            <a:pPr eaLnBrk="1" hangingPunct="1"/>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pPr/>
              <a:t>32</a:t>
            </a:fld>
            <a:endParaRPr lang="en-US" dirty="0"/>
          </a:p>
        </p:txBody>
      </p:sp>
    </p:spTree>
    <p:extLst>
      <p:ext uri="{BB962C8B-B14F-4D97-AF65-F5344CB8AC3E}">
        <p14:creationId xmlns:p14="http://schemas.microsoft.com/office/powerpoint/2010/main" val="28302162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Next, we are going to review the process by which WIC vendors are paid.</a:t>
            </a:r>
          </a:p>
        </p:txBody>
      </p:sp>
      <p:sp>
        <p:nvSpPr>
          <p:cNvPr id="4" name="Slide Number Placeholder 3"/>
          <p:cNvSpPr>
            <a:spLocks noGrp="1"/>
          </p:cNvSpPr>
          <p:nvPr>
            <p:ph type="sldNum" sz="quarter" idx="10"/>
          </p:nvPr>
        </p:nvSpPr>
        <p:spPr/>
        <p:txBody>
          <a:bodyPr/>
          <a:lstStyle/>
          <a:p>
            <a:fld id="{B045B7DE-1198-4F2F-B574-CA8CAE341642}" type="slidenum">
              <a:rPr lang="en-US" smtClean="0"/>
              <a:t>33</a:t>
            </a:fld>
            <a:endParaRPr lang="en-US" dirty="0"/>
          </a:p>
        </p:txBody>
      </p:sp>
    </p:spTree>
    <p:extLst>
      <p:ext uri="{BB962C8B-B14F-4D97-AF65-F5344CB8AC3E}">
        <p14:creationId xmlns:p14="http://schemas.microsoft.com/office/powerpoint/2010/main" val="4404540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69D331B1-7E5D-4C8B-8ACF-75D55A4614D4}" type="slidenum">
              <a:rPr lang="en-US" smtClean="0"/>
              <a:pPr/>
              <a:t>34</a:t>
            </a:fld>
            <a:endParaRPr lang="en-US" dirty="0"/>
          </a:p>
        </p:txBody>
      </p:sp>
      <p:sp>
        <p:nvSpPr>
          <p:cNvPr id="167940" name="Rectangle 2"/>
          <p:cNvSpPr>
            <a:spLocks noGrp="1" noRot="1" noChangeAspect="1" noChangeArrowheads="1" noTextEdit="1"/>
          </p:cNvSpPr>
          <p:nvPr>
            <p:ph type="sldImg"/>
          </p:nvPr>
        </p:nvSpPr>
        <p:spPr>
          <a:xfrm>
            <a:off x="365125" y="493713"/>
            <a:ext cx="6584950" cy="3705225"/>
          </a:xfrm>
          <a:ln/>
        </p:spPr>
      </p:sp>
      <p:sp>
        <p:nvSpPr>
          <p:cNvPr id="167941" name="Rectangle 3"/>
          <p:cNvSpPr>
            <a:spLocks noGrp="1" noChangeArrowheads="1"/>
          </p:cNvSpPr>
          <p:nvPr>
            <p:ph type="body" idx="1"/>
          </p:nvPr>
        </p:nvSpPr>
        <p:spPr>
          <a:xfrm>
            <a:off x="478459" y="4407109"/>
            <a:ext cx="6227141" cy="4542429"/>
          </a:xfrm>
          <a:noFill/>
          <a:ln/>
        </p:spPr>
        <p:txBody>
          <a:bodyPr lIns="100913" tIns="50455" rIns="100913" bIns="50455"/>
          <a:lstStyle/>
          <a:p>
            <a:pPr algn="just">
              <a:spcBef>
                <a:spcPct val="50000"/>
              </a:spcBef>
              <a:spcAft>
                <a:spcPts val="623"/>
              </a:spcAft>
              <a:buSzPct val="115000"/>
              <a:defRPr/>
            </a:pPr>
            <a:r>
              <a:rPr lang="en-US" sz="1500" dirty="0"/>
              <a:t>Vendors will receive payment for all valid eWIC transactions processed in their pharmacy through an Automated Clearinghouse (ACH) system in which payments are directly deposited into their bank account. </a:t>
            </a:r>
          </a:p>
          <a:p>
            <a:pPr eaLnBrk="1" hangingPunct="1"/>
            <a:endParaRPr lang="en-US" dirty="0"/>
          </a:p>
        </p:txBody>
      </p:sp>
    </p:spTree>
    <p:extLst>
      <p:ext uri="{BB962C8B-B14F-4D97-AF65-F5344CB8AC3E}">
        <p14:creationId xmlns:p14="http://schemas.microsoft.com/office/powerpoint/2010/main" val="19597496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69D331B1-7E5D-4C8B-8ACF-75D55A4614D4}" type="slidenum">
              <a:rPr lang="en-US" smtClean="0"/>
              <a:pPr/>
              <a:t>35</a:t>
            </a:fld>
            <a:endParaRPr lang="en-US" dirty="0"/>
          </a:p>
        </p:txBody>
      </p:sp>
      <p:sp>
        <p:nvSpPr>
          <p:cNvPr id="167940" name="Rectangle 2"/>
          <p:cNvSpPr>
            <a:spLocks noGrp="1" noRot="1" noChangeAspect="1" noChangeArrowheads="1" noTextEdit="1"/>
          </p:cNvSpPr>
          <p:nvPr>
            <p:ph type="sldImg"/>
          </p:nvPr>
        </p:nvSpPr>
        <p:spPr>
          <a:xfrm>
            <a:off x="365125" y="493713"/>
            <a:ext cx="6584950" cy="3705225"/>
          </a:xfrm>
          <a:ln/>
        </p:spPr>
      </p:sp>
      <p:sp>
        <p:nvSpPr>
          <p:cNvPr id="167941" name="Rectangle 3"/>
          <p:cNvSpPr>
            <a:spLocks noGrp="1" noChangeArrowheads="1"/>
          </p:cNvSpPr>
          <p:nvPr>
            <p:ph type="body" idx="1"/>
          </p:nvPr>
        </p:nvSpPr>
        <p:spPr>
          <a:xfrm>
            <a:off x="609599" y="4407109"/>
            <a:ext cx="6096001" cy="4542429"/>
          </a:xfrm>
          <a:noFill/>
          <a:ln/>
        </p:spPr>
        <p:txBody>
          <a:bodyPr lIns="100913" tIns="50455" rIns="100913" bIns="50455"/>
          <a:lstStyle/>
          <a:p>
            <a:pPr algn="just"/>
            <a:r>
              <a:rPr lang="en-US" sz="1500" dirty="0">
                <a:latin typeface="Constantia" panose="02030602050306030303" pitchFamily="18" charset="0"/>
              </a:rPr>
              <a:t>Vendor applicants submit their most current banking information to the eWIC contractor (FIS) or their third-party processor to ensure payment for </a:t>
            </a:r>
            <a:r>
              <a:rPr lang="en-US" sz="1500" dirty="0" err="1">
                <a:latin typeface="Constantia" panose="02030602050306030303" pitchFamily="18" charset="0"/>
              </a:rPr>
              <a:t>eWIC</a:t>
            </a:r>
            <a:r>
              <a:rPr lang="en-US" sz="1500" dirty="0">
                <a:latin typeface="Constantia" panose="02030602050306030303" pitchFamily="18" charset="0"/>
              </a:rPr>
              <a:t> transactions</a:t>
            </a:r>
          </a:p>
          <a:p>
            <a:pPr marL="0" marR="0" lvl="0" indent="0" algn="just" defTabSz="1218987" rtl="0" eaLnBrk="1" fontAlgn="auto" latinLnBrk="0" hangingPunct="1">
              <a:lnSpc>
                <a:spcPct val="100000"/>
              </a:lnSpc>
              <a:spcBef>
                <a:spcPts val="0"/>
              </a:spcBef>
              <a:spcAft>
                <a:spcPts val="0"/>
              </a:spcAft>
              <a:buClrTx/>
              <a:buSzTx/>
              <a:buFontTx/>
              <a:buNone/>
              <a:tabLst/>
              <a:defRPr/>
            </a:pPr>
            <a:r>
              <a:rPr lang="en-US" sz="1600" dirty="0">
                <a:latin typeface="Calibri" panose="020F0502020204030204" pitchFamily="34" charset="0"/>
                <a:cs typeface="Calibri" panose="020F0502020204030204" pitchFamily="34" charset="0"/>
              </a:rPr>
              <a:t>Vendors can contact FIS at 1-800-894-0050 Monday- Friday from 8:00 to 5:00 PM CT for account changes or updates</a:t>
            </a: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endParaRPr lang="en-US" sz="1500" dirty="0">
              <a:latin typeface="Constantia" panose="02030602050306030303" pitchFamily="18" charset="0"/>
            </a:endParaRPr>
          </a:p>
          <a:p>
            <a:r>
              <a:rPr lang="en-US" sz="1500" dirty="0">
                <a:latin typeface="Constantia" panose="02030602050306030303" pitchFamily="18" charset="0"/>
              </a:rPr>
              <a:t>Photo Credit: </a:t>
            </a:r>
          </a:p>
          <a:p>
            <a:r>
              <a:rPr lang="en-US" sz="1500" dirty="0">
                <a:latin typeface="Constantia" panose="02030602050306030303" pitchFamily="18" charset="0"/>
              </a:rPr>
              <a:t>PiggyBank_Fotolia_113540_Subscription_L</a:t>
            </a:r>
            <a:endParaRPr lang="en-US" sz="1300" dirty="0"/>
          </a:p>
          <a:p>
            <a:pPr eaLnBrk="1" hangingPunct="1"/>
            <a:endParaRPr lang="en-US" dirty="0"/>
          </a:p>
        </p:txBody>
      </p:sp>
    </p:spTree>
    <p:extLst>
      <p:ext uri="{BB962C8B-B14F-4D97-AF65-F5344CB8AC3E}">
        <p14:creationId xmlns:p14="http://schemas.microsoft.com/office/powerpoint/2010/main" val="21559946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69D331B1-7E5D-4C8B-8ACF-75D55A4614D4}" type="slidenum">
              <a:rPr lang="en-US" smtClean="0"/>
              <a:pPr/>
              <a:t>36</a:t>
            </a:fld>
            <a:endParaRPr lang="en-US" dirty="0"/>
          </a:p>
        </p:txBody>
      </p:sp>
      <p:sp>
        <p:nvSpPr>
          <p:cNvPr id="167940" name="Rectangle 2"/>
          <p:cNvSpPr>
            <a:spLocks noGrp="1" noRot="1" noChangeAspect="1" noChangeArrowheads="1" noTextEdit="1"/>
          </p:cNvSpPr>
          <p:nvPr>
            <p:ph type="sldImg"/>
          </p:nvPr>
        </p:nvSpPr>
        <p:spPr>
          <a:xfrm>
            <a:off x="331788" y="603250"/>
            <a:ext cx="6651625" cy="3741738"/>
          </a:xfrm>
          <a:ln/>
        </p:spPr>
      </p:sp>
      <p:sp>
        <p:nvSpPr>
          <p:cNvPr id="167941" name="Rectangle 3"/>
          <p:cNvSpPr>
            <a:spLocks noGrp="1" noChangeArrowheads="1"/>
          </p:cNvSpPr>
          <p:nvPr>
            <p:ph type="body" idx="1"/>
          </p:nvPr>
        </p:nvSpPr>
        <p:spPr>
          <a:xfrm>
            <a:off x="299831" y="4638917"/>
            <a:ext cx="6717195" cy="1838084"/>
          </a:xfrm>
          <a:noFill/>
          <a:ln/>
        </p:spPr>
        <p:txBody>
          <a:bodyPr lIns="100686" tIns="50340" rIns="100686" bIns="50340"/>
          <a:lstStyle/>
          <a:p>
            <a:pPr algn="just" defTabSz="1264455">
              <a:defRPr/>
            </a:pPr>
            <a:r>
              <a:rPr lang="en-US" dirty="0"/>
              <a:t>Should a stand-beside device vendor need assistance</a:t>
            </a:r>
            <a:r>
              <a:rPr lang="en-US" sz="1800" dirty="0">
                <a:effectLst/>
                <a:latin typeface="Calibri" panose="020F0502020204030204" pitchFamily="34" charset="0"/>
                <a:ea typeface="Calibri" panose="020F0502020204030204" pitchFamily="34" charset="0"/>
              </a:rPr>
              <a:t> troubleshooting stand-beside POS equipment, you will use the contact information listed on this slide.</a:t>
            </a:r>
            <a:endParaRPr lang="en-US" dirty="0"/>
          </a:p>
          <a:p>
            <a:pPr eaLnBrk="1" hangingPunct="1"/>
            <a:endParaRPr lang="en-US" sz="1600" dirty="0"/>
          </a:p>
        </p:txBody>
      </p:sp>
    </p:spTree>
    <p:extLst>
      <p:ext uri="{BB962C8B-B14F-4D97-AF65-F5344CB8AC3E}">
        <p14:creationId xmlns:p14="http://schemas.microsoft.com/office/powerpoint/2010/main" val="34047962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69D331B1-7E5D-4C8B-8ACF-75D55A4614D4}" type="slidenum">
              <a:rPr lang="en-US" smtClean="0"/>
              <a:pPr/>
              <a:t>37</a:t>
            </a:fld>
            <a:endParaRPr lang="en-US" dirty="0"/>
          </a:p>
        </p:txBody>
      </p:sp>
      <p:sp>
        <p:nvSpPr>
          <p:cNvPr id="167940" name="Rectangle 2"/>
          <p:cNvSpPr>
            <a:spLocks noGrp="1" noRot="1" noChangeAspect="1" noChangeArrowheads="1" noTextEdit="1"/>
          </p:cNvSpPr>
          <p:nvPr>
            <p:ph type="sldImg"/>
          </p:nvPr>
        </p:nvSpPr>
        <p:spPr>
          <a:xfrm>
            <a:off x="365125" y="493713"/>
            <a:ext cx="6584950" cy="3705225"/>
          </a:xfrm>
          <a:ln/>
        </p:spPr>
      </p:sp>
      <p:sp>
        <p:nvSpPr>
          <p:cNvPr id="167941" name="Rectangle 3"/>
          <p:cNvSpPr>
            <a:spLocks noGrp="1" noChangeArrowheads="1"/>
          </p:cNvSpPr>
          <p:nvPr>
            <p:ph type="body" idx="1"/>
          </p:nvPr>
        </p:nvSpPr>
        <p:spPr>
          <a:xfrm>
            <a:off x="478459" y="4407109"/>
            <a:ext cx="6303341" cy="4542429"/>
          </a:xfrm>
          <a:noFill/>
          <a:ln/>
        </p:spPr>
        <p:txBody>
          <a:bodyPr lIns="100913" tIns="50455" rIns="100913" bIns="50455"/>
          <a:lstStyle/>
          <a:p>
            <a:pPr algn="just">
              <a:spcAft>
                <a:spcPts val="622"/>
              </a:spcAft>
            </a:pPr>
            <a:r>
              <a:rPr lang="en-US" sz="1500" dirty="0"/>
              <a:t>Should a vendor that uses stand-beside device(s) to transact </a:t>
            </a:r>
            <a:r>
              <a:rPr lang="en-US" sz="1500" dirty="0" err="1"/>
              <a:t>eWIC</a:t>
            </a:r>
            <a:r>
              <a:rPr lang="en-US" sz="1500" dirty="0"/>
              <a:t> decide to upgrade to an integrated system, the vendor must: </a:t>
            </a:r>
          </a:p>
          <a:p>
            <a:pPr algn="just">
              <a:spcAft>
                <a:spcPts val="622"/>
              </a:spcAft>
            </a:pPr>
            <a:r>
              <a:rPr lang="en-US" sz="1500" dirty="0"/>
              <a:t>Inform the </a:t>
            </a:r>
            <a:r>
              <a:rPr lang="en-US" sz="1500" dirty="0" err="1"/>
              <a:t>eWIC</a:t>
            </a:r>
            <a:r>
              <a:rPr lang="en-US" sz="1500" dirty="0"/>
              <a:t> processor before making any change, so that it can be determined if the system needs to be certified and testing can be performed to establish connectivity. </a:t>
            </a:r>
          </a:p>
          <a:p>
            <a:pPr algn="just">
              <a:spcAft>
                <a:spcPts val="622"/>
              </a:spcAft>
            </a:pPr>
            <a:r>
              <a:rPr lang="en-US" sz="1500" dirty="0"/>
              <a:t>Inform the State WIC Agency so that Level III certification testing can be performed prior to use of the system in the pharmacy. </a:t>
            </a:r>
          </a:p>
          <a:p>
            <a:pPr algn="just">
              <a:spcAft>
                <a:spcPts val="622"/>
              </a:spcAft>
            </a:pPr>
            <a:endParaRPr lang="en-US" sz="1500" dirty="0"/>
          </a:p>
          <a:p>
            <a:pPr algn="just">
              <a:spcAft>
                <a:spcPts val="622"/>
              </a:spcAft>
            </a:pPr>
            <a:r>
              <a:rPr lang="en-US" sz="1500" dirty="0"/>
              <a:t>Testing performed with the </a:t>
            </a:r>
            <a:r>
              <a:rPr lang="en-US" sz="1500" dirty="0" err="1"/>
              <a:t>eWIC</a:t>
            </a:r>
            <a:r>
              <a:rPr lang="en-US" sz="1500" dirty="0"/>
              <a:t> processor for a new system that a vendor chooses to use does not supersede the Level III certification testing that must be performed by the State WIC Agency. </a:t>
            </a:r>
          </a:p>
          <a:p>
            <a:pPr algn="just">
              <a:spcAft>
                <a:spcPts val="622"/>
              </a:spcAft>
            </a:pPr>
            <a:endParaRPr lang="en-US" sz="1500" dirty="0"/>
          </a:p>
          <a:p>
            <a:pPr algn="just">
              <a:spcAft>
                <a:spcPts val="622"/>
              </a:spcAft>
            </a:pPr>
            <a:r>
              <a:rPr lang="en-US" sz="1500" dirty="0"/>
              <a:t>These procedures also apply to vendors who alter the integrated system that they currently use or decide to use a different integrated system altogether.</a:t>
            </a:r>
          </a:p>
          <a:p>
            <a:pPr algn="just"/>
            <a:endParaRPr lang="en-US" sz="1500" dirty="0">
              <a:latin typeface="Constantia" panose="02030602050306030303" pitchFamily="18" charset="0"/>
            </a:endParaRPr>
          </a:p>
          <a:p>
            <a:pPr eaLnBrk="1" hangingPunct="1"/>
            <a:endParaRPr lang="en-US" dirty="0"/>
          </a:p>
        </p:txBody>
      </p:sp>
    </p:spTree>
    <p:extLst>
      <p:ext uri="{BB962C8B-B14F-4D97-AF65-F5344CB8AC3E}">
        <p14:creationId xmlns:p14="http://schemas.microsoft.com/office/powerpoint/2010/main" val="4125093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69D331B1-7E5D-4C8B-8ACF-75D55A4614D4}" type="slidenum">
              <a:rPr lang="en-US" smtClean="0"/>
              <a:pPr/>
              <a:t>38</a:t>
            </a:fld>
            <a:endParaRPr lang="en-US" dirty="0"/>
          </a:p>
        </p:txBody>
      </p:sp>
      <p:sp>
        <p:nvSpPr>
          <p:cNvPr id="167940" name="Rectangle 2"/>
          <p:cNvSpPr>
            <a:spLocks noGrp="1" noRot="1" noChangeAspect="1" noChangeArrowheads="1" noTextEdit="1"/>
          </p:cNvSpPr>
          <p:nvPr>
            <p:ph type="sldImg"/>
          </p:nvPr>
        </p:nvSpPr>
        <p:spPr>
          <a:xfrm>
            <a:off x="365125" y="493713"/>
            <a:ext cx="6584950" cy="3705225"/>
          </a:xfrm>
          <a:ln/>
        </p:spPr>
      </p:sp>
      <p:sp>
        <p:nvSpPr>
          <p:cNvPr id="167941" name="Rectangle 3"/>
          <p:cNvSpPr>
            <a:spLocks noGrp="1" noChangeArrowheads="1"/>
          </p:cNvSpPr>
          <p:nvPr>
            <p:ph type="body" idx="1"/>
          </p:nvPr>
        </p:nvSpPr>
        <p:spPr>
          <a:xfrm>
            <a:off x="478457" y="4407109"/>
            <a:ext cx="6303343" cy="4542429"/>
          </a:xfrm>
          <a:noFill/>
          <a:ln/>
        </p:spPr>
        <p:txBody>
          <a:bodyPr lIns="100913" tIns="50455" rIns="100913" bIns="50455"/>
          <a:lstStyle/>
          <a:p>
            <a:pPr algn="just">
              <a:spcAft>
                <a:spcPts val="622"/>
              </a:spcAft>
            </a:pPr>
            <a:r>
              <a:rPr lang="en-US" sz="1500" b="0" dirty="0"/>
              <a:t>The State WIC Agency, not the </a:t>
            </a:r>
            <a:r>
              <a:rPr lang="en-US" sz="1500" b="0" dirty="0" err="1"/>
              <a:t>eWIC</a:t>
            </a:r>
            <a:r>
              <a:rPr lang="en-US" sz="1500" b="0" dirty="0"/>
              <a:t> processor, must grant final approval before a new system or system that has been altered is used by a vendor</a:t>
            </a:r>
          </a:p>
          <a:p>
            <a:pPr algn="just">
              <a:spcAft>
                <a:spcPts val="622"/>
              </a:spcAft>
            </a:pPr>
            <a:endParaRPr lang="en-US" sz="1500" b="0" dirty="0"/>
          </a:p>
          <a:p>
            <a:pPr algn="just">
              <a:spcAft>
                <a:spcPts val="622"/>
              </a:spcAft>
            </a:pPr>
            <a:r>
              <a:rPr lang="en-US" sz="1500" b="0" dirty="0"/>
              <a:t>Vendors must inform the State WIC Agency if their integrated cash register system will be altered or revised in any manner that impacts </a:t>
            </a:r>
            <a:r>
              <a:rPr lang="en-US" sz="1500" b="0" dirty="0" err="1"/>
              <a:t>eWIC</a:t>
            </a:r>
            <a:r>
              <a:rPr lang="en-US" sz="1500" b="0" dirty="0"/>
              <a:t> redemption.  This is a requirement detailed in the Terms of Vendor Agreement. Failure to do so may result in the termination of their WIC Vendor Agreement.</a:t>
            </a:r>
          </a:p>
          <a:p>
            <a:pPr algn="just">
              <a:spcAft>
                <a:spcPts val="622"/>
              </a:spcAft>
            </a:pPr>
            <a:endParaRPr lang="en-US" sz="1500" b="0" dirty="0"/>
          </a:p>
          <a:p>
            <a:pPr eaLnBrk="1" hangingPunct="1"/>
            <a:endParaRPr lang="en-US" dirty="0"/>
          </a:p>
        </p:txBody>
      </p:sp>
    </p:spTree>
    <p:extLst>
      <p:ext uri="{BB962C8B-B14F-4D97-AF65-F5344CB8AC3E}">
        <p14:creationId xmlns:p14="http://schemas.microsoft.com/office/powerpoint/2010/main" val="25468986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69D331B1-7E5D-4C8B-8ACF-75D55A4614D4}" type="slidenum">
              <a:rPr lang="en-US" smtClean="0"/>
              <a:pPr/>
              <a:t>39</a:t>
            </a:fld>
            <a:endParaRPr lang="en-US" dirty="0"/>
          </a:p>
        </p:txBody>
      </p:sp>
      <p:sp>
        <p:nvSpPr>
          <p:cNvPr id="167940" name="Rectangle 2"/>
          <p:cNvSpPr>
            <a:spLocks noGrp="1" noRot="1" noChangeAspect="1" noChangeArrowheads="1" noTextEdit="1"/>
          </p:cNvSpPr>
          <p:nvPr>
            <p:ph type="sldImg"/>
          </p:nvPr>
        </p:nvSpPr>
        <p:spPr>
          <a:xfrm>
            <a:off x="365125" y="493713"/>
            <a:ext cx="6584950" cy="3705225"/>
          </a:xfrm>
          <a:ln/>
        </p:spPr>
      </p:sp>
      <p:sp>
        <p:nvSpPr>
          <p:cNvPr id="167941" name="Rectangle 3"/>
          <p:cNvSpPr>
            <a:spLocks noGrp="1" noChangeArrowheads="1"/>
          </p:cNvSpPr>
          <p:nvPr>
            <p:ph type="body" idx="1"/>
          </p:nvPr>
        </p:nvSpPr>
        <p:spPr>
          <a:xfrm>
            <a:off x="268357" y="4407109"/>
            <a:ext cx="6795052" cy="4542429"/>
          </a:xfrm>
          <a:noFill/>
          <a:ln/>
        </p:spPr>
        <p:txBody>
          <a:bodyPr lIns="100913" tIns="50455" rIns="100913" bIns="50455"/>
          <a:lstStyle/>
          <a:p>
            <a:pPr algn="just"/>
            <a:r>
              <a:rPr lang="en-US" sz="1500" b="0" dirty="0"/>
              <a:t>Vendors with Integrated Cash Register Systems:
There is no need for WIC customers to separate their items when transacting WIC benefits.  Do not make them separate their WIC items from non-WIC items.  All items can be rung up together; however, the WIC customer must swipe their </a:t>
            </a:r>
            <a:r>
              <a:rPr lang="en-US" sz="1500" b="0" dirty="0" err="1"/>
              <a:t>eWIC</a:t>
            </a:r>
            <a:r>
              <a:rPr lang="en-US" sz="1500" b="0" dirty="0"/>
              <a:t> card first before any other tender type is applied to ensure that the proper items are deducted from the WIC customer’s benefit balance before another tender type is used for purchase.
</a:t>
            </a:r>
            <a:endParaRPr lang="en-US" sz="1400" dirty="0"/>
          </a:p>
          <a:p>
            <a:pPr eaLnBrk="1" hangingPunct="1"/>
            <a:endParaRPr lang="en-US" dirty="0"/>
          </a:p>
        </p:txBody>
      </p:sp>
    </p:spTree>
    <p:extLst>
      <p:ext uri="{BB962C8B-B14F-4D97-AF65-F5344CB8AC3E}">
        <p14:creationId xmlns:p14="http://schemas.microsoft.com/office/powerpoint/2010/main" val="3636924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eWIC is the term used by the NC WIC Program for EBT or Electronic Benefit Transfer. EBT is a method that permits access to WIC food benefits using a plastic card.</a:t>
            </a:r>
          </a:p>
        </p:txBody>
      </p:sp>
      <p:sp>
        <p:nvSpPr>
          <p:cNvPr id="4" name="Slide Number Placeholder 3"/>
          <p:cNvSpPr>
            <a:spLocks noGrp="1"/>
          </p:cNvSpPr>
          <p:nvPr>
            <p:ph type="sldNum" sz="quarter" idx="5"/>
          </p:nvPr>
        </p:nvSpPr>
        <p:spPr/>
        <p:txBody>
          <a:bodyPr/>
          <a:lstStyle/>
          <a:p>
            <a:fld id="{B045B7DE-1198-4F2F-B574-CA8CAE341642}" type="slidenum">
              <a:rPr lang="en-US" smtClean="0"/>
              <a:t>4</a:t>
            </a:fld>
            <a:endParaRPr lang="en-US" dirty="0"/>
          </a:p>
        </p:txBody>
      </p:sp>
    </p:spTree>
    <p:extLst>
      <p:ext uri="{BB962C8B-B14F-4D97-AF65-F5344CB8AC3E}">
        <p14:creationId xmlns:p14="http://schemas.microsoft.com/office/powerpoint/2010/main" val="23360038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69D331B1-7E5D-4C8B-8ACF-75D55A4614D4}" type="slidenum">
              <a:rPr lang="en-US" smtClean="0"/>
              <a:pPr/>
              <a:t>40</a:t>
            </a:fld>
            <a:endParaRPr lang="en-US" dirty="0"/>
          </a:p>
        </p:txBody>
      </p:sp>
      <p:sp>
        <p:nvSpPr>
          <p:cNvPr id="167940" name="Rectangle 2"/>
          <p:cNvSpPr>
            <a:spLocks noGrp="1" noRot="1" noChangeAspect="1" noChangeArrowheads="1" noTextEdit="1"/>
          </p:cNvSpPr>
          <p:nvPr>
            <p:ph type="sldImg"/>
          </p:nvPr>
        </p:nvSpPr>
        <p:spPr>
          <a:xfrm>
            <a:off x="365125" y="493713"/>
            <a:ext cx="6584950" cy="3705225"/>
          </a:xfrm>
          <a:ln/>
        </p:spPr>
      </p:sp>
      <p:sp>
        <p:nvSpPr>
          <p:cNvPr id="167941" name="Rectangle 3"/>
          <p:cNvSpPr>
            <a:spLocks noGrp="1" noChangeArrowheads="1"/>
          </p:cNvSpPr>
          <p:nvPr>
            <p:ph type="body" idx="1"/>
          </p:nvPr>
        </p:nvSpPr>
        <p:spPr>
          <a:xfrm>
            <a:off x="478459" y="4407109"/>
            <a:ext cx="6303341" cy="4542429"/>
          </a:xfrm>
          <a:noFill/>
          <a:ln/>
        </p:spPr>
        <p:txBody>
          <a:bodyPr lIns="100913" tIns="50455" rIns="100913" bIns="50455"/>
          <a:lstStyle/>
          <a:p>
            <a:pPr marL="0" indent="0" algn="just">
              <a:spcAft>
                <a:spcPts val="622"/>
              </a:spcAft>
              <a:buFont typeface="Arial" panose="020B0604020202020204" pitchFamily="34" charset="0"/>
              <a:buNone/>
            </a:pPr>
            <a:r>
              <a:rPr lang="en-US" sz="1500" dirty="0"/>
              <a:t>Process EBT transactions accurately, in a timely manner, and in accordance with the terms of the North Carolina WIC Vendor Agreement. Maintain compliance with the EBT Processor Vendor Agreement, the FNS EBT operating rules, standards and technical requirements, WIC Program Rules, and state and federal regulations, and statutes,</a:t>
            </a:r>
          </a:p>
          <a:p>
            <a:pPr marL="0" indent="0" algn="just">
              <a:spcAft>
                <a:spcPts val="622"/>
              </a:spcAft>
              <a:buFont typeface="Arial" panose="020B0604020202020204" pitchFamily="34" charset="0"/>
              <a:buNone/>
            </a:pPr>
            <a:endParaRPr lang="en-US" sz="1500" dirty="0"/>
          </a:p>
          <a:p>
            <a:pPr marL="0" indent="0" algn="just">
              <a:spcAft>
                <a:spcPts val="622"/>
              </a:spcAft>
              <a:buFont typeface="Arial" panose="020B0604020202020204" pitchFamily="34" charset="0"/>
              <a:buNone/>
            </a:pPr>
            <a:r>
              <a:rPr lang="en-US" sz="1500" dirty="0"/>
              <a:t>Maintain certified </a:t>
            </a:r>
            <a:r>
              <a:rPr lang="en-US" sz="1500" dirty="0" err="1"/>
              <a:t>eWIC</a:t>
            </a:r>
            <a:r>
              <a:rPr lang="en-US" sz="1500" dirty="0"/>
              <a:t> system that is available for WIC redemption processing during all hours the pharmacy is open; </a:t>
            </a:r>
          </a:p>
          <a:p>
            <a:pPr marL="0" indent="0" algn="just">
              <a:spcAft>
                <a:spcPts val="622"/>
              </a:spcAft>
              <a:buFont typeface="Arial" panose="020B0604020202020204" pitchFamily="34" charset="0"/>
              <a:buNone/>
            </a:pPr>
            <a:endParaRPr lang="en-US" sz="1500" dirty="0"/>
          </a:p>
          <a:p>
            <a:pPr marL="0" indent="0" algn="just">
              <a:spcAft>
                <a:spcPts val="622"/>
              </a:spcAft>
              <a:buFont typeface="Arial" panose="020B0604020202020204" pitchFamily="34" charset="0"/>
              <a:buNone/>
            </a:pPr>
            <a:r>
              <a:rPr lang="en-US" sz="1500" dirty="0"/>
              <a:t>Request </a:t>
            </a:r>
            <a:r>
              <a:rPr lang="en-US" sz="1500" dirty="0" err="1"/>
              <a:t>eWIC</a:t>
            </a:r>
            <a:r>
              <a:rPr lang="en-US" sz="1500" dirty="0"/>
              <a:t> Processor re-certify the vendor’s </a:t>
            </a:r>
            <a:r>
              <a:rPr lang="en-US" sz="1500" dirty="0" err="1"/>
              <a:t>eWIC</a:t>
            </a:r>
            <a:r>
              <a:rPr lang="en-US" sz="1500" dirty="0"/>
              <a:t> system if it is altered or revised in any manner that impacts </a:t>
            </a:r>
            <a:r>
              <a:rPr lang="en-US" sz="1500" dirty="0" err="1"/>
              <a:t>eWIC</a:t>
            </a:r>
            <a:r>
              <a:rPr lang="en-US" sz="1500" dirty="0"/>
              <a:t> redemption</a:t>
            </a:r>
          </a:p>
          <a:p>
            <a:pPr marL="0" indent="0" algn="just">
              <a:spcAft>
                <a:spcPts val="622"/>
              </a:spcAft>
              <a:buFont typeface="Arial" panose="020B0604020202020204" pitchFamily="34" charset="0"/>
              <a:buNone/>
            </a:pPr>
            <a:endParaRPr lang="en-US" sz="1500" dirty="0"/>
          </a:p>
          <a:p>
            <a:pPr marL="0" indent="0" algn="just">
              <a:spcAft>
                <a:spcPts val="622"/>
              </a:spcAft>
              <a:buFont typeface="Arial" panose="020B0604020202020204" pitchFamily="34" charset="0"/>
              <a:buNone/>
            </a:pPr>
            <a:endParaRPr lang="en-US" sz="1500" dirty="0"/>
          </a:p>
          <a:p>
            <a:pPr eaLnBrk="1" hangingPunct="1"/>
            <a:endParaRPr lang="en-US" dirty="0"/>
          </a:p>
        </p:txBody>
      </p:sp>
    </p:spTree>
    <p:extLst>
      <p:ext uri="{BB962C8B-B14F-4D97-AF65-F5344CB8AC3E}">
        <p14:creationId xmlns:p14="http://schemas.microsoft.com/office/powerpoint/2010/main" val="16024231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69D331B1-7E5D-4C8B-8ACF-75D55A4614D4}" type="slidenum">
              <a:rPr lang="en-US" smtClean="0"/>
              <a:pPr/>
              <a:t>41</a:t>
            </a:fld>
            <a:endParaRPr lang="en-US" dirty="0"/>
          </a:p>
        </p:txBody>
      </p:sp>
      <p:sp>
        <p:nvSpPr>
          <p:cNvPr id="167940" name="Rectangle 2"/>
          <p:cNvSpPr>
            <a:spLocks noGrp="1" noRot="1" noChangeAspect="1" noChangeArrowheads="1" noTextEdit="1"/>
          </p:cNvSpPr>
          <p:nvPr>
            <p:ph type="sldImg"/>
          </p:nvPr>
        </p:nvSpPr>
        <p:spPr>
          <a:xfrm>
            <a:off x="365125" y="493713"/>
            <a:ext cx="6584950" cy="3705225"/>
          </a:xfrm>
          <a:ln/>
        </p:spPr>
      </p:sp>
      <p:sp>
        <p:nvSpPr>
          <p:cNvPr id="167941" name="Rectangle 3"/>
          <p:cNvSpPr>
            <a:spLocks noGrp="1" noChangeArrowheads="1"/>
          </p:cNvSpPr>
          <p:nvPr>
            <p:ph type="body" idx="1"/>
          </p:nvPr>
        </p:nvSpPr>
        <p:spPr>
          <a:xfrm>
            <a:off x="609599" y="4407109"/>
            <a:ext cx="6019801" cy="4542429"/>
          </a:xfrm>
          <a:noFill/>
          <a:ln/>
        </p:spPr>
        <p:txBody>
          <a:bodyPr lIns="100913" tIns="50455" rIns="100913" bIns="50455"/>
          <a:lstStyle/>
          <a:p>
            <a:pPr>
              <a:tabLst>
                <a:tab pos="1097137" algn="l"/>
              </a:tabLst>
            </a:pPr>
            <a:r>
              <a:rPr lang="en-US" sz="1500" dirty="0">
                <a:ea typeface="Tahoma" panose="020B0604030504040204" pitchFamily="34" charset="0"/>
                <a:cs typeface="Tahoma" panose="020B0604030504040204" pitchFamily="34" charset="0"/>
              </a:rPr>
              <a:t>It is important to continue to follow policies and procedures to maintain authorization.</a:t>
            </a:r>
            <a:br>
              <a:rPr lang="en-US" sz="1500" dirty="0">
                <a:ea typeface="Tahoma" panose="020B0604030504040204" pitchFamily="34" charset="0"/>
                <a:cs typeface="Tahoma" panose="020B0604030504040204" pitchFamily="34" charset="0"/>
              </a:rPr>
            </a:br>
            <a:endParaRPr lang="en-US" sz="1500" dirty="0">
              <a:ea typeface="Tahoma" panose="020B0604030504040204" pitchFamily="34" charset="0"/>
              <a:cs typeface="Tahoma" panose="020B0604030504040204" pitchFamily="34" charset="0"/>
            </a:endParaRPr>
          </a:p>
          <a:p>
            <a:pPr algn="just">
              <a:tabLst>
                <a:tab pos="1097137" algn="l"/>
              </a:tabLst>
            </a:pPr>
            <a:r>
              <a:rPr lang="en-US" sz="1500" dirty="0">
                <a:ea typeface="Tahoma" panose="020B0604030504040204" pitchFamily="34" charset="0"/>
                <a:cs typeface="Tahoma" panose="020B0604030504040204" pitchFamily="34" charset="0"/>
              </a:rPr>
              <a:t>Federal regulations provide processes to prevent fraud and ensure compliance.</a:t>
            </a:r>
          </a:p>
          <a:p>
            <a:pPr eaLnBrk="1" hangingPunct="1"/>
            <a:endParaRPr lang="en-US" dirty="0"/>
          </a:p>
        </p:txBody>
      </p:sp>
    </p:spTree>
    <p:extLst>
      <p:ext uri="{BB962C8B-B14F-4D97-AF65-F5344CB8AC3E}">
        <p14:creationId xmlns:p14="http://schemas.microsoft.com/office/powerpoint/2010/main" val="11767256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pause here for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5B7DE-1198-4F2F-B574-CA8CAE341642}" type="slidenum">
              <a:rPr kumimoji="0" lang="en-US" sz="1200" b="0" i="0" u="none" strike="noStrike" kern="1200" cap="none" spc="0" normalizeH="0" baseline="0" noProof="0" smtClean="0">
                <a:ln>
                  <a:noFill/>
                </a:ln>
                <a:solidFill>
                  <a:srgbClr val="000000"/>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22438073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now discuss WIC policies and procedures.</a:t>
            </a:r>
          </a:p>
        </p:txBody>
      </p:sp>
      <p:sp>
        <p:nvSpPr>
          <p:cNvPr id="4" name="Slide Number Placeholder 3"/>
          <p:cNvSpPr>
            <a:spLocks noGrp="1"/>
          </p:cNvSpPr>
          <p:nvPr>
            <p:ph type="sldNum" sz="quarter" idx="5"/>
          </p:nvPr>
        </p:nvSpPr>
        <p:spPr/>
        <p:txBody>
          <a:bodyPr/>
          <a:lstStyle/>
          <a:p>
            <a:fld id="{B045B7DE-1198-4F2F-B574-CA8CAE341642}" type="slidenum">
              <a:rPr lang="en-US" smtClean="0"/>
              <a:t>43</a:t>
            </a:fld>
            <a:endParaRPr lang="en-US" dirty="0"/>
          </a:p>
        </p:txBody>
      </p:sp>
    </p:spTree>
    <p:extLst>
      <p:ext uri="{BB962C8B-B14F-4D97-AF65-F5344CB8AC3E}">
        <p14:creationId xmlns:p14="http://schemas.microsoft.com/office/powerpoint/2010/main" val="35641984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7" y="4487250"/>
            <a:ext cx="6480601" cy="4392549"/>
          </a:xfrm>
        </p:spPr>
        <p:txBody>
          <a:bodyPr/>
          <a:lstStyle/>
          <a:p>
            <a:pPr algn="just"/>
            <a:r>
              <a:rPr lang="en-US" sz="1500" dirty="0"/>
              <a:t>Let’s start with some reasons why your Vendor Agreement may be terminated. </a:t>
            </a:r>
          </a:p>
          <a:p>
            <a:pPr algn="just"/>
            <a:endParaRPr lang="en-US" sz="1500" dirty="0"/>
          </a:p>
          <a:p>
            <a:pPr algn="just"/>
            <a:r>
              <a:rPr lang="en-US" sz="1500" dirty="0"/>
              <a:t>Change in ownership will result in termination of the WIC Vendor Agreement by the State WIC Agency. </a:t>
            </a:r>
          </a:p>
          <a:p>
            <a:pPr algn="just"/>
            <a:endParaRPr lang="en-US" sz="1500" dirty="0"/>
          </a:p>
          <a:p>
            <a:pPr algn="just"/>
            <a:r>
              <a:rPr lang="en-US" sz="1500" dirty="0"/>
              <a:t>Change in pharmacy location of more than three miles from the pharmacy’s previous location will also result in termination of the WIC Vendor Agreement. </a:t>
            </a:r>
          </a:p>
          <a:p>
            <a:pPr algn="just"/>
            <a:endParaRPr lang="en-US" sz="1500" dirty="0"/>
          </a:p>
          <a:p>
            <a:pPr algn="just"/>
            <a:r>
              <a:rPr lang="en-US" sz="1500" dirty="0"/>
              <a:t>Additionally, cessation of operations, withdrawal from the WIC Program or disqualification from the WIC Program will result in termination of the WIC Vendor Agreement by the State WIC Agency.</a:t>
            </a:r>
          </a:p>
          <a:p>
            <a:pPr algn="just"/>
            <a:endParaRPr lang="en-US" dirty="0"/>
          </a:p>
        </p:txBody>
      </p:sp>
      <p:sp>
        <p:nvSpPr>
          <p:cNvPr id="4" name="Slide Number Placeholder 3"/>
          <p:cNvSpPr>
            <a:spLocks noGrp="1"/>
          </p:cNvSpPr>
          <p:nvPr>
            <p:ph type="sldNum" sz="quarter" idx="10"/>
          </p:nvPr>
        </p:nvSpPr>
        <p:spPr/>
        <p:txBody>
          <a:bodyPr/>
          <a:lstStyle/>
          <a:p>
            <a:fld id="{C18E360E-C30B-4983-B0C7-6EABB349E35D}" type="slidenum">
              <a:rPr lang="en-US" smtClean="0"/>
              <a:pPr/>
              <a:t>44</a:t>
            </a:fld>
            <a:endParaRPr lang="en-US" dirty="0"/>
          </a:p>
        </p:txBody>
      </p:sp>
    </p:spTree>
    <p:extLst>
      <p:ext uri="{BB962C8B-B14F-4D97-AF65-F5344CB8AC3E}">
        <p14:creationId xmlns:p14="http://schemas.microsoft.com/office/powerpoint/2010/main" val="3489266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87250"/>
            <a:ext cx="6019800" cy="4392549"/>
          </a:xfrm>
        </p:spPr>
        <p:txBody>
          <a:bodyPr/>
          <a:lstStyle/>
          <a:p>
            <a:pPr algn="just">
              <a:tabLst>
                <a:tab pos="1097137" algn="l"/>
              </a:tabLst>
            </a:pPr>
            <a:r>
              <a:rPr lang="en-US" sz="1500" dirty="0">
                <a:ea typeface="Tahoma" panose="020B0604030504040204" pitchFamily="34" charset="0"/>
                <a:cs typeface="Tahoma" panose="020B0604030504040204" pitchFamily="34" charset="0"/>
              </a:rPr>
              <a:t>The federal regulations require business integrity standards be a vendor selection criteria. A vendor may not have any current owners, officers or managers who have been convicted of or had a civil judgment entered against them in the last six years for any activity indicating a lack of business integrity.
This includes, but is not limited to, the examples shown here:
</a:t>
            </a:r>
          </a:p>
          <a:p>
            <a:pPr marL="285750" indent="-285750">
              <a:buFont typeface="Arial" panose="020B0604020202020204" pitchFamily="34" charset="0"/>
              <a:buChar char="•"/>
              <a:tabLst>
                <a:tab pos="1097137" algn="l"/>
              </a:tabLst>
            </a:pPr>
            <a:r>
              <a:rPr lang="en-US" sz="1500" dirty="0">
                <a:ea typeface="Tahoma" panose="020B0604030504040204" pitchFamily="34" charset="0"/>
                <a:cs typeface="Tahoma" panose="020B0604030504040204" pitchFamily="34" charset="0"/>
              </a:rPr>
              <a:t>fraud
antitrust violations
embezzlement
theft
forgery
bribery
falsification or destruction of records
receiving stolen property</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pPr/>
              <a:t>45</a:t>
            </a:fld>
            <a:endParaRPr lang="en-US" dirty="0"/>
          </a:p>
        </p:txBody>
      </p:sp>
    </p:spTree>
    <p:extLst>
      <p:ext uri="{BB962C8B-B14F-4D97-AF65-F5344CB8AC3E}">
        <p14:creationId xmlns:p14="http://schemas.microsoft.com/office/powerpoint/2010/main" val="22224770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7" y="4489170"/>
            <a:ext cx="6463748" cy="4392549"/>
          </a:xfrm>
        </p:spPr>
        <p:txBody>
          <a:bodyPr/>
          <a:lstStyle/>
          <a:p>
            <a:pPr algn="just"/>
            <a:r>
              <a:rPr lang="en-US" sz="1500" dirty="0">
                <a:ea typeface="Tahoma" panose="020B0604030504040204" pitchFamily="34" charset="0"/>
                <a:cs typeface="Tahoma" panose="020B0604030504040204" pitchFamily="34" charset="0"/>
              </a:rPr>
              <a:t>Another important Vendor Agreement issue related to preventing fraud is the conflict of interest policy regarding employment. This is a very important provision of the Vendor Agreement. Please make sure that you ask your staff if they have a spouse, child or parent who works for the WIC Program. If they do, inform your vendor contact (that’s me) right away.</a:t>
            </a:r>
          </a:p>
          <a:p>
            <a:pPr algn="just"/>
            <a:endParaRPr lang="en-US" sz="1500" dirty="0">
              <a:ea typeface="Tahoma" panose="020B0604030504040204" pitchFamily="34" charset="0"/>
              <a:cs typeface="Tahoma" panose="020B0604030504040204" pitchFamily="34" charset="0"/>
            </a:endParaRPr>
          </a:p>
          <a:p>
            <a:pPr algn="just"/>
            <a:r>
              <a:rPr lang="en-US" sz="1500" dirty="0">
                <a:ea typeface="Tahoma" panose="020B0604030504040204" pitchFamily="34" charset="0"/>
                <a:cs typeface="Tahoma" panose="020B0604030504040204" pitchFamily="34" charset="0"/>
              </a:rPr>
              <a:t>A vendor shall not have any owner(s), officer(s) or manager(s) who are employed, or who have a spouse, child, or parent employed by the State WIC Agency or the Local WIC Agency serving the county in which the vendor conducts business</a:t>
            </a:r>
          </a:p>
          <a:p>
            <a:pPr algn="just"/>
            <a:endParaRPr lang="en-US" sz="1500" dirty="0">
              <a:ea typeface="Tahoma" panose="020B0604030504040204" pitchFamily="34" charset="0"/>
              <a:cs typeface="Tahoma" panose="020B0604030504040204" pitchFamily="34" charset="0"/>
            </a:endParaRPr>
          </a:p>
          <a:p>
            <a:pPr algn="just"/>
            <a:r>
              <a:rPr lang="en-US" sz="1500" dirty="0">
                <a:ea typeface="Tahoma" panose="020B0604030504040204" pitchFamily="34" charset="0"/>
                <a:cs typeface="Tahoma" panose="020B0604030504040204" pitchFamily="34" charset="0"/>
              </a:rPr>
              <a:t>A vendor shall not have an employee who transacts eWIC benefits who is employed or has a spouse, child or parent who is employed by the State WIC Agency or the Local WIC Agency serving the county in which the vendor conducts business.</a:t>
            </a:r>
          </a:p>
        </p:txBody>
      </p:sp>
      <p:sp>
        <p:nvSpPr>
          <p:cNvPr id="4" name="Slide Number Placeholder 3"/>
          <p:cNvSpPr>
            <a:spLocks noGrp="1"/>
          </p:cNvSpPr>
          <p:nvPr>
            <p:ph type="sldNum" sz="quarter" idx="10"/>
          </p:nvPr>
        </p:nvSpPr>
        <p:spPr/>
        <p:txBody>
          <a:bodyPr/>
          <a:lstStyle/>
          <a:p>
            <a:fld id="{C18E360E-C30B-4983-B0C7-6EABB349E35D}" type="slidenum">
              <a:rPr lang="en-US" smtClean="0"/>
              <a:pPr/>
              <a:t>46</a:t>
            </a:fld>
            <a:endParaRPr lang="en-US" dirty="0"/>
          </a:p>
        </p:txBody>
      </p:sp>
    </p:spTree>
    <p:extLst>
      <p:ext uri="{BB962C8B-B14F-4D97-AF65-F5344CB8AC3E}">
        <p14:creationId xmlns:p14="http://schemas.microsoft.com/office/powerpoint/2010/main" val="21772980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6" y="4636582"/>
            <a:ext cx="6463748" cy="4392549"/>
          </a:xfrm>
        </p:spPr>
        <p:txBody>
          <a:bodyPr/>
          <a:lstStyle/>
          <a:p>
            <a:pPr algn="just">
              <a:tabLst>
                <a:tab pos="1097137" algn="l"/>
              </a:tabLst>
            </a:pPr>
            <a:r>
              <a:rPr lang="en-US" sz="1500" dirty="0">
                <a:ea typeface="Tahoma" panose="020B0604030504040204" pitchFamily="34" charset="0"/>
                <a:cs typeface="Tahoma" panose="020B0604030504040204" pitchFamily="34" charset="0"/>
              </a:rPr>
              <a:t>We will now begin to talk about some important compliance aspects of the WIC Program.  To make sure we are all on the same page, I will start with some definitions. </a:t>
            </a:r>
          </a:p>
          <a:p>
            <a:pPr algn="just">
              <a:tabLst>
                <a:tab pos="1097137" algn="l"/>
              </a:tabLst>
            </a:pPr>
            <a:endParaRPr lang="en-US" sz="1500" dirty="0">
              <a:ea typeface="Tahoma" panose="020B0604030504040204" pitchFamily="34" charset="0"/>
              <a:cs typeface="Tahoma" panose="020B0604030504040204" pitchFamily="34" charset="0"/>
            </a:endParaRPr>
          </a:p>
          <a:p>
            <a:pPr algn="just">
              <a:tabLst>
                <a:tab pos="1097137" algn="l"/>
              </a:tabLst>
            </a:pPr>
            <a:r>
              <a:rPr lang="en-US" sz="1500" dirty="0">
                <a:ea typeface="Tahoma" panose="020B0604030504040204" pitchFamily="34" charset="0"/>
                <a:cs typeface="Tahoma" panose="020B0604030504040204" pitchFamily="34" charset="0"/>
              </a:rPr>
              <a:t>A violation is an infraction of Program regulations or other requirements. </a:t>
            </a:r>
          </a:p>
          <a:p>
            <a:pPr algn="just">
              <a:tabLst>
                <a:tab pos="1097137" algn="l"/>
              </a:tabLst>
            </a:pPr>
            <a:endParaRPr lang="en-US" sz="1500" dirty="0">
              <a:ea typeface="Tahoma" panose="020B0604030504040204" pitchFamily="34" charset="0"/>
              <a:cs typeface="Tahoma" panose="020B0604030504040204" pitchFamily="34" charset="0"/>
            </a:endParaRPr>
          </a:p>
          <a:p>
            <a:pPr algn="just">
              <a:tabLst>
                <a:tab pos="1097137" algn="l"/>
              </a:tabLst>
            </a:pPr>
            <a:r>
              <a:rPr lang="en-US" sz="1500" dirty="0">
                <a:ea typeface="Tahoma" panose="020B0604030504040204" pitchFamily="34" charset="0"/>
                <a:cs typeface="Tahoma" panose="020B0604030504040204" pitchFamily="34" charset="0"/>
              </a:rPr>
              <a:t>A sanction is an administrative action taken as a result of a violation or pattern or violations and may include disqualification and civil money penalties in lieu of disqualification.</a:t>
            </a:r>
          </a:p>
          <a:p>
            <a:pPr algn="just"/>
            <a:endParaRPr lang="en-US" dirty="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pPr/>
              <a:t>47</a:t>
            </a:fld>
            <a:endParaRPr lang="en-US" dirty="0"/>
          </a:p>
        </p:txBody>
      </p:sp>
    </p:spTree>
    <p:extLst>
      <p:ext uri="{BB962C8B-B14F-4D97-AF65-F5344CB8AC3E}">
        <p14:creationId xmlns:p14="http://schemas.microsoft.com/office/powerpoint/2010/main" val="26858452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7" y="4636582"/>
            <a:ext cx="6463748" cy="4392549"/>
          </a:xfrm>
        </p:spPr>
        <p:txBody>
          <a:bodyPr/>
          <a:lstStyle/>
          <a:p>
            <a:pPr algn="just" defTabSz="966294">
              <a:defRPr/>
            </a:pPr>
            <a:r>
              <a:rPr lang="en-US" sz="1500" dirty="0">
                <a:ea typeface="Tahoma" panose="020B0604030504040204" pitchFamily="34" charset="0"/>
                <a:cs typeface="Tahoma" panose="020B0604030504040204" pitchFamily="34" charset="0"/>
              </a:rPr>
              <a:t>Violations are any intentional or unintentional action of a vendor’s owners, officers, managers, agents or employees that violate the vendor agreement or federal or state statutes, regulations, policies or procedures governing the program. It is very important to emphasize that this is with or without knowledge of management.  
</a:t>
            </a:r>
            <a:endParaRPr lang="en-US" dirty="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pPr/>
              <a:t>48</a:t>
            </a:fld>
            <a:endParaRPr lang="en-US" dirty="0"/>
          </a:p>
        </p:txBody>
      </p:sp>
    </p:spTree>
    <p:extLst>
      <p:ext uri="{BB962C8B-B14F-4D97-AF65-F5344CB8AC3E}">
        <p14:creationId xmlns:p14="http://schemas.microsoft.com/office/powerpoint/2010/main" val="16282118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7" y="4636582"/>
            <a:ext cx="6463748" cy="4392549"/>
          </a:xfrm>
        </p:spPr>
        <p:txBody>
          <a:bodyPr/>
          <a:lstStyle/>
          <a:p>
            <a:pPr algn="just">
              <a:buFontTx/>
              <a:buNone/>
            </a:pPr>
            <a:r>
              <a:rPr lang="en-US" sz="1500" dirty="0">
                <a:ea typeface="Tahoma" panose="020B0604030504040204" pitchFamily="34" charset="0"/>
                <a:cs typeface="Tahoma" panose="020B0604030504040204" pitchFamily="34" charset="0"/>
              </a:rPr>
              <a:t>There are two categories of violations.
Federal Violations for which vendors are subject to disqualification are the most serious violations, which result in disqualifications from one (1) year to permanent disqualifications. These violations are found through compliance buys and inventory audits
State violations for which vendors are subject to disqualification are usually found during compliance buys and Local WIC Agency monitoring.
</a:t>
            </a:r>
            <a:endParaRPr lang="en-US" sz="1400" dirty="0"/>
          </a:p>
        </p:txBody>
      </p:sp>
      <p:sp>
        <p:nvSpPr>
          <p:cNvPr id="4" name="Slide Number Placeholder 3"/>
          <p:cNvSpPr>
            <a:spLocks noGrp="1"/>
          </p:cNvSpPr>
          <p:nvPr>
            <p:ph type="sldNum" sz="quarter" idx="10"/>
          </p:nvPr>
        </p:nvSpPr>
        <p:spPr/>
        <p:txBody>
          <a:bodyPr/>
          <a:lstStyle/>
          <a:p>
            <a:fld id="{C18E360E-C30B-4983-B0C7-6EABB349E35D}" type="slidenum">
              <a:rPr lang="en-US" smtClean="0"/>
              <a:pPr/>
              <a:t>49</a:t>
            </a:fld>
            <a:endParaRPr lang="en-US" dirty="0"/>
          </a:p>
        </p:txBody>
      </p:sp>
    </p:spTree>
    <p:extLst>
      <p:ext uri="{BB962C8B-B14F-4D97-AF65-F5344CB8AC3E}">
        <p14:creationId xmlns:p14="http://schemas.microsoft.com/office/powerpoint/2010/main" val="2810653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xfrm>
            <a:off x="425727" y="4640585"/>
            <a:ext cx="6472177" cy="4392217"/>
          </a:xfrm>
          <a:noFill/>
          <a:ln/>
        </p:spPr>
        <p:txBody>
          <a:bodyPr lIns="96851" tIns="48427" rIns="96851" bIns="48427"/>
          <a:lstStyle/>
          <a:p>
            <a:pPr algn="just"/>
            <a:r>
              <a:rPr lang="en-US" sz="1500" dirty="0"/>
              <a:t>WIC’s goal is to prevent health problems and improve overall health during this critical time of growth and development. This includes pregnancy, infancy and early childhood.  </a:t>
            </a:r>
          </a:p>
          <a:p>
            <a:pPr algn="just"/>
            <a:endParaRPr lang="en-US" sz="1500" dirty="0"/>
          </a:p>
          <a:p>
            <a:pPr algn="just"/>
            <a:r>
              <a:rPr lang="en-US" sz="1500" dirty="0"/>
              <a:t>In fact, research shows that WIC saves public health dollars. Every dollar spent on a pregnant woman saves multiple dollars in newborn health care costs. Research also shows that children on WIC have better diets, especially for key vitamins.  </a:t>
            </a:r>
          </a:p>
          <a:p>
            <a:pPr algn="just"/>
            <a:endParaRPr lang="en-US" sz="1500" dirty="0"/>
          </a:p>
          <a:p>
            <a:pPr algn="just"/>
            <a:endParaRPr lang="en-US" sz="1500" dirty="0"/>
          </a:p>
          <a:p>
            <a:pPr algn="just"/>
            <a:endParaRPr lang="en-US" sz="1500" dirty="0"/>
          </a:p>
          <a:p>
            <a:pPr algn="just"/>
            <a:r>
              <a:rPr lang="en-US" sz="1500" dirty="0"/>
              <a:t>Photo Credit : PeoplePreg &amp; babies vol.113:  113012.jpg</a:t>
            </a:r>
          </a:p>
          <a:p>
            <a:pPr algn="just"/>
            <a:endParaRPr lang="en-US" sz="1500" dirty="0"/>
          </a:p>
          <a:p>
            <a:pPr algn="just"/>
            <a:r>
              <a:rPr lang="en-US" sz="1500" dirty="0"/>
              <a:t>Photo Credit: AA Boy Apple_Fotolia_14820340.jpg</a:t>
            </a:r>
          </a:p>
          <a:p>
            <a:pPr algn="just"/>
            <a:endParaRPr lang="en-US" sz="1500" dirty="0"/>
          </a:p>
          <a:p>
            <a:pPr algn="just"/>
            <a:endParaRPr lang="en-US" sz="1500" dirty="0"/>
          </a:p>
          <a:p>
            <a:pPr marL="460830" lvl="1"/>
            <a:endParaRPr lang="en-US" dirty="0"/>
          </a:p>
        </p:txBody>
      </p:sp>
      <p:sp>
        <p:nvSpPr>
          <p:cNvPr id="2" name="Slide Number Placeholder 1"/>
          <p:cNvSpPr>
            <a:spLocks noGrp="1"/>
          </p:cNvSpPr>
          <p:nvPr>
            <p:ph type="sldNum" sz="quarter" idx="10"/>
          </p:nvPr>
        </p:nvSpPr>
        <p:spPr/>
        <p:txBody>
          <a:bodyPr/>
          <a:lstStyle/>
          <a:p>
            <a:fld id="{277FD931-451E-4B36-ABA2-042D5FD0E452}" type="slidenum">
              <a:rPr lang="en-US" smtClean="0"/>
              <a:t>5</a:t>
            </a:fld>
            <a:endParaRPr lang="en-US" dirty="0"/>
          </a:p>
        </p:txBody>
      </p:sp>
    </p:spTree>
    <p:extLst>
      <p:ext uri="{BB962C8B-B14F-4D97-AF65-F5344CB8AC3E}">
        <p14:creationId xmlns:p14="http://schemas.microsoft.com/office/powerpoint/2010/main" val="6521842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7" y="4636582"/>
            <a:ext cx="6463748" cy="4392549"/>
          </a:xfrm>
        </p:spPr>
        <p:txBody>
          <a:bodyPr/>
          <a:lstStyle/>
          <a:p>
            <a:pPr algn="just" defTabSz="966294">
              <a:defRPr/>
            </a:pPr>
            <a:r>
              <a:rPr lang="en-US" sz="1500" dirty="0">
                <a:ea typeface="Tahoma" panose="020B0604030504040204" pitchFamily="34" charset="0"/>
                <a:cs typeface="Tahoma" panose="020B0604030504040204" pitchFamily="34" charset="0"/>
              </a:rPr>
              <a:t>The nature of the violation and the number of violations determine the sanction imposed. The sanction will remain on a vendor’s record for 12 months or until a vendor is disqualified. A pattern of occurrences for repeated incidences of the same violation can result in disqualification. The number of occurrences needed to establish a pattern depends on the violation. 
</a:t>
            </a:r>
            <a:endParaRPr lang="en-US" dirty="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pPr/>
              <a:t>50</a:t>
            </a:fld>
            <a:endParaRPr lang="en-US" dirty="0"/>
          </a:p>
        </p:txBody>
      </p:sp>
    </p:spTree>
    <p:extLst>
      <p:ext uri="{BB962C8B-B14F-4D97-AF65-F5344CB8AC3E}">
        <p14:creationId xmlns:p14="http://schemas.microsoft.com/office/powerpoint/2010/main" val="41351179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7" y="4636582"/>
            <a:ext cx="6463748" cy="4392549"/>
          </a:xfrm>
        </p:spPr>
        <p:txBody>
          <a:bodyPr/>
          <a:lstStyle/>
          <a:p>
            <a:pPr algn="just"/>
            <a:r>
              <a:rPr lang="en-US" sz="1500" dirty="0">
                <a:ea typeface="Tahoma" panose="020B0604030504040204" pitchFamily="34" charset="0"/>
                <a:cs typeface="Tahoma" panose="020B0604030504040204" pitchFamily="34" charset="0"/>
              </a:rPr>
              <a:t>Here is an example of how patterns of violations can lead to disqualification:
3 occurrences within a 12-month period of stocking WIC supplemental food items outside of the manufacturer’s expiration date, equals a pattern. Once a pattern has been established, the State WIC Agency will proceed to disqualify the vendor from the WIC Program. The Vendor Manual provides more information on patterns for specific violations.
</a:t>
            </a:r>
            <a:endParaRPr lang="en-US" dirty="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pPr/>
              <a:t>51</a:t>
            </a:fld>
            <a:endParaRPr lang="en-US" dirty="0"/>
          </a:p>
        </p:txBody>
      </p:sp>
    </p:spTree>
    <p:extLst>
      <p:ext uri="{BB962C8B-B14F-4D97-AF65-F5344CB8AC3E}">
        <p14:creationId xmlns:p14="http://schemas.microsoft.com/office/powerpoint/2010/main" val="12876765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500" dirty="0"/>
              <a:t>10A NCAC 43D.0710 has been amended to include language for eWIC transactions. The rule states a vendor shall be disqualified from the WIC Program for one year for three occurrences within a 12-month period of failure to properly transact WIC food benefits by manually entering the EBT card number or entering the PIN into the POS instead of the WIC participant, scanning the UPC or PLU codes from UPC codebooks or reference sheets when completing a WIC participant’s EBT transaction, not entering the correct quantity and item price, or not providing the WIC participant with a receipt that shows the items purchased and the participant’s remaining food benefit balance.</a:t>
            </a:r>
          </a:p>
          <a:p>
            <a:endParaRPr lang="en-US" dirty="0"/>
          </a:p>
        </p:txBody>
      </p:sp>
    </p:spTree>
    <p:extLst>
      <p:ext uri="{BB962C8B-B14F-4D97-AF65-F5344CB8AC3E}">
        <p14:creationId xmlns:p14="http://schemas.microsoft.com/office/powerpoint/2010/main" val="31124451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500" dirty="0"/>
              <a:t>As a Reminder, 10A NCAC 43D.0708 (20)(j) states that the vendor must scan or manually enter Universal Product Codes (UPC) only from approved supplemental foods being purchased by the WIC customer in the types, sizes, and quantities available on the WIC customer's EBT account. The vendor shall not scan codes from UPC codebooks or reference sheets.  This requirement is also listed in the current Terms of Vendor Agreement.</a:t>
            </a:r>
          </a:p>
          <a:p>
            <a:endParaRPr lang="en-US" dirty="0"/>
          </a:p>
        </p:txBody>
      </p:sp>
    </p:spTree>
    <p:extLst>
      <p:ext uri="{BB962C8B-B14F-4D97-AF65-F5344CB8AC3E}">
        <p14:creationId xmlns:p14="http://schemas.microsoft.com/office/powerpoint/2010/main" val="30791382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500" dirty="0"/>
              <a:t>10A NCAC 43D.0710 has also been amended with the addition of two state violations relating to the eWIC system.  Vendors may be disqualified from the WIC Program if they commit either of these state-established violations.</a:t>
            </a:r>
          </a:p>
          <a:p>
            <a:endParaRPr lang="en-US" dirty="0"/>
          </a:p>
        </p:txBody>
      </p:sp>
    </p:spTree>
    <p:extLst>
      <p:ext uri="{BB962C8B-B14F-4D97-AF65-F5344CB8AC3E}">
        <p14:creationId xmlns:p14="http://schemas.microsoft.com/office/powerpoint/2010/main" val="30037729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500" dirty="0"/>
              <a:t>The two new violations for which a vendor can be disqualified are failure to make EBT point of sale equipment accessible to WIC customers and failure to comply with minimum lane coverage criteria. The pattern of occurrences and respective disqualification periods are:</a:t>
            </a:r>
          </a:p>
          <a:p>
            <a:pPr algn="just"/>
            <a:r>
              <a:rPr lang="en-US" sz="1500" dirty="0"/>
              <a:t> </a:t>
            </a:r>
          </a:p>
          <a:p>
            <a:pPr marL="226980" indent="-226980" algn="just">
              <a:buFont typeface="Arial" panose="020B0604020202020204" pitchFamily="34" charset="0"/>
              <a:buChar char="•"/>
            </a:pPr>
            <a:r>
              <a:rPr lang="en-US" sz="1500" dirty="0"/>
              <a:t>180 days for three occurrences within a 12-month period of failure to make EBT point of sale equipment accessible to WIC customers to ensure that EBT transactions are completed in accordance with 10A NCAC 43D .0708(20) and </a:t>
            </a:r>
          </a:p>
          <a:p>
            <a:pPr marL="233328" indent="-233328" algn="just">
              <a:buFont typeface="Arial" panose="020B0604020202020204" pitchFamily="34" charset="0"/>
              <a:buChar char="•"/>
            </a:pPr>
            <a:r>
              <a:rPr lang="en-US" sz="1500" dirty="0"/>
              <a:t>90 days for three occurrences within a 12-month period of failure to comply with minimum lane coverage criteria required by 7 CFR 246.12(z)(2) and 10A NCAC 43D .0708(20)(c).</a:t>
            </a:r>
          </a:p>
          <a:p>
            <a:endParaRPr lang="en-US" dirty="0"/>
          </a:p>
        </p:txBody>
      </p:sp>
    </p:spTree>
    <p:extLst>
      <p:ext uri="{BB962C8B-B14F-4D97-AF65-F5344CB8AC3E}">
        <p14:creationId xmlns:p14="http://schemas.microsoft.com/office/powerpoint/2010/main" val="95361456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7" y="4636582"/>
            <a:ext cx="6463748" cy="4392549"/>
          </a:xfrm>
        </p:spPr>
        <p:txBody>
          <a:bodyPr/>
          <a:lstStyle/>
          <a:p>
            <a:r>
              <a:rPr lang="en-US" sz="1500" dirty="0">
                <a:ea typeface="Tahoma" panose="020B0604030504040204" pitchFamily="34" charset="0"/>
                <a:cs typeface="Tahoma" panose="020B0604030504040204" pitchFamily="34" charset="0"/>
              </a:rPr>
              <a:t>Just as there are business integrity standards, there are also systems in place for program integrity to prevent fraud and ensure compliance with program rules. Federal regulations require that the State WIC Agency investigate 5% of vendors annually using compliance (undercover) buys and inventory audits. In addition, the State WIC Agency must also ensure that vendors are monitored by their Local WIC Agency.
Photo Credit: Seek. Dude with Magnifying Glass_Fotolia_65696182_Subscription_XXL.jpg</a:t>
            </a:r>
            <a:endParaRPr lang="en-US" sz="1300" dirty="0">
              <a:ea typeface="Tahoma" pitchFamily="34" charset="0"/>
              <a:cs typeface="Tahoma"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8E360E-C30B-4983-B0C7-6EABB349E35D}" type="slidenum">
              <a:rPr kumimoji="0" lang="en-US" sz="1200" b="0" i="0" u="none" strike="noStrike" kern="1200" cap="none" spc="0" normalizeH="0" baseline="0" noProof="0" smtClean="0">
                <a:ln>
                  <a:noFill/>
                </a:ln>
                <a:solidFill>
                  <a:srgbClr val="000000"/>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72254154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7" y="4636582"/>
            <a:ext cx="6463748" cy="4392549"/>
          </a:xfrm>
        </p:spPr>
        <p:txBody>
          <a:bodyPr/>
          <a:lstStyle/>
          <a:p>
            <a:pPr algn="just" defTabSz="966294">
              <a:defRPr/>
            </a:pPr>
            <a:r>
              <a:rPr lang="en-US" sz="1500" dirty="0">
                <a:ea typeface="Tahoma" panose="020B0604030504040204" pitchFamily="34" charset="0"/>
                <a:cs typeface="Tahoma" panose="020B0604030504040204" pitchFamily="34" charset="0"/>
              </a:rPr>
              <a:t>In addition, the State WIC Agency is required by the federal government to identify and investigate high-risk vendors. NC does this through compliance buys and inventory audits; however, it  sometimes works with the U.S. Office of the Inspector General for investigations.  Again, you can refer to the Vendor Manual for more information. </a:t>
            </a:r>
          </a:p>
          <a:p>
            <a:pPr algn="just" defTabSz="966294">
              <a:defRPr/>
            </a:pPr>
            <a:endParaRPr lang="en-US" sz="1500" dirty="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8E360E-C30B-4983-B0C7-6EABB349E35D}" type="slidenum">
              <a:rPr kumimoji="0" lang="en-US" sz="1200" b="0" i="0" u="none" strike="noStrike" kern="1200" cap="none" spc="0" normalizeH="0" baseline="0" noProof="0" smtClean="0">
                <a:ln>
                  <a:noFill/>
                </a:ln>
                <a:solidFill>
                  <a:srgbClr val="000000"/>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22178766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7" y="4636582"/>
            <a:ext cx="6463748" cy="4392549"/>
          </a:xfrm>
        </p:spPr>
        <p:txBody>
          <a:bodyPr/>
          <a:lstStyle/>
          <a:p>
            <a:pPr algn="just" defTabSz="966294">
              <a:defRPr/>
            </a:pPr>
            <a:r>
              <a:rPr lang="en-US" sz="1500" dirty="0">
                <a:ea typeface="Tahoma" panose="020B0604030504040204" pitchFamily="34" charset="0"/>
                <a:cs typeface="Tahoma" panose="020B0604030504040204" pitchFamily="34" charset="0"/>
              </a:rPr>
              <a:t>Compliance buys are undercover (anonymous) purchases by a compliance investigator. There can be multiple visits over one year. The vendor will receive a letter from the State WIC Agency if problems are identified. These problems may have sanctions associated with them.</a:t>
            </a:r>
          </a:p>
          <a:p>
            <a:pPr algn="just" defTabSz="966294">
              <a:defRPr/>
            </a:pPr>
            <a:endParaRPr lang="en-US" sz="1500" dirty="0">
              <a:ea typeface="Tahoma" panose="020B0604030504040204" pitchFamily="34" charset="0"/>
              <a:cs typeface="Tahoma" panose="020B0604030504040204" pitchFamily="34" charset="0"/>
            </a:endParaRPr>
          </a:p>
          <a:p>
            <a:pPr algn="just" defTabSz="966294">
              <a:defRPr/>
            </a:pPr>
            <a:endParaRPr lang="en-US" sz="1500" dirty="0">
              <a:ea typeface="Tahoma" panose="020B0604030504040204" pitchFamily="34" charset="0"/>
              <a:cs typeface="Tahoma" panose="020B0604030504040204" pitchFamily="34" charset="0"/>
            </a:endParaRPr>
          </a:p>
          <a:p>
            <a:pPr algn="just" defTabSz="966294">
              <a:defRPr/>
            </a:pPr>
            <a:endParaRPr lang="en-US" sz="1500" dirty="0">
              <a:ea typeface="Tahoma" panose="020B0604030504040204" pitchFamily="34" charset="0"/>
              <a:cs typeface="Tahoma" panose="020B0604030504040204" pitchFamily="34" charset="0"/>
            </a:endParaRPr>
          </a:p>
          <a:p>
            <a:pPr algn="just" defTabSz="966294">
              <a:defRPr/>
            </a:pPr>
            <a:endParaRPr lang="en-US" sz="1500" dirty="0">
              <a:ea typeface="Tahoma" panose="020B0604030504040204" pitchFamily="34" charset="0"/>
              <a:cs typeface="Tahoma" panose="020B0604030504040204" pitchFamily="34" charset="0"/>
            </a:endParaRPr>
          </a:p>
          <a:p>
            <a:pPr algn="just" defTabSz="966294">
              <a:defRPr/>
            </a:pPr>
            <a:endParaRPr lang="en-US" sz="1500" dirty="0">
              <a:ea typeface="Tahoma" panose="020B0604030504040204" pitchFamily="34" charset="0"/>
              <a:cs typeface="Tahoma" panose="020B0604030504040204" pitchFamily="34" charset="0"/>
            </a:endParaRPr>
          </a:p>
          <a:p>
            <a:pPr algn="just" defTabSz="966294">
              <a:defRPr/>
            </a:pPr>
            <a:r>
              <a:rPr lang="en-US" sz="1500" dirty="0">
                <a:ea typeface="Tahoma" panose="020B0604030504040204" pitchFamily="34" charset="0"/>
                <a:cs typeface="Tahoma" panose="020B0604030504040204" pitchFamily="34" charset="0"/>
              </a:rPr>
              <a:t>Photo Credit: Investigator_Fotolia_67363434_Subscription_XXL.jpg</a:t>
            </a:r>
            <a:endParaRPr lang="en-US" sz="1300" dirty="0">
              <a:ea typeface="Tahoma" panose="020B0604030504040204" pitchFamily="34" charset="0"/>
              <a:cs typeface="Tahoma" panose="020B0604030504040204" pitchFamily="34" charset="0"/>
            </a:endParaRPr>
          </a:p>
          <a:p>
            <a:pPr algn="just" defTabSz="966294">
              <a:defRPr/>
            </a:pPr>
            <a:endParaRPr lang="en-US" sz="1500" dirty="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8E360E-C30B-4983-B0C7-6EABB349E35D}" type="slidenum">
              <a:rPr kumimoji="0" lang="en-US" sz="1200" b="0" i="0" u="none" strike="noStrike" kern="1200" cap="none" spc="0" normalizeH="0" baseline="0" noProof="0" smtClean="0">
                <a:ln>
                  <a:noFill/>
                </a:ln>
                <a:solidFill>
                  <a:srgbClr val="000000"/>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391516268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7" y="4636582"/>
            <a:ext cx="6463748" cy="4392549"/>
          </a:xfrm>
        </p:spPr>
        <p:txBody>
          <a:bodyPr/>
          <a:lstStyle/>
          <a:p>
            <a:pPr algn="just" defTabSz="966294">
              <a:defRPr/>
            </a:pPr>
            <a:r>
              <a:rPr lang="en-US" sz="1500" dirty="0">
                <a:ea typeface="Tahoma" panose="020B0604030504040204" pitchFamily="34" charset="0"/>
                <a:cs typeface="Tahoma" panose="020B0604030504040204" pitchFamily="34" charset="0"/>
              </a:rPr>
              <a:t>One of the most frequent federal violations committed by vendors is overcharging. Overcharging is defined as intentionally or unintentionally charging more for exempt infant formula or WIC-eligible </a:t>
            </a:r>
            <a:r>
              <a:rPr lang="en-US" sz="1500" dirty="0" err="1">
                <a:ea typeface="Tahoma" panose="020B0604030504040204" pitchFamily="34" charset="0"/>
                <a:cs typeface="Tahoma" panose="020B0604030504040204" pitchFamily="34" charset="0"/>
              </a:rPr>
              <a:t>nutritionals</a:t>
            </a:r>
            <a:r>
              <a:rPr lang="en-US" sz="1500" dirty="0">
                <a:ea typeface="Tahoma" panose="020B0604030504040204" pitchFamily="34" charset="0"/>
                <a:cs typeface="Tahoma" panose="020B0604030504040204" pitchFamily="34" charset="0"/>
              </a:rPr>
              <a:t> provided to a WIC customer than a non-WIC customer or charging more than the current shelf price for exempt infant formula or WIC-eligible </a:t>
            </a:r>
            <a:r>
              <a:rPr lang="en-US" sz="1500" dirty="0" err="1">
                <a:ea typeface="Tahoma" panose="020B0604030504040204" pitchFamily="34" charset="0"/>
                <a:cs typeface="Tahoma" panose="020B0604030504040204" pitchFamily="34" charset="0"/>
              </a:rPr>
              <a:t>nutritionals</a:t>
            </a:r>
            <a:r>
              <a:rPr lang="en-US" sz="1500" dirty="0">
                <a:ea typeface="Tahoma" panose="020B0604030504040204" pitchFamily="34" charset="0"/>
                <a:cs typeface="Tahoma" panose="020B0604030504040204" pitchFamily="34" charset="0"/>
              </a:rPr>
              <a:t> provided to a WIC customer. Overcharging is a serious federal violation that can lead to vendor disqualification. It is a violation that is uncovered during compliance buys.  
</a:t>
            </a:r>
            <a:endParaRPr lang="en-US" sz="1400" dirty="0"/>
          </a:p>
          <a:p>
            <a:pPr algn="just" defTabSz="966294">
              <a:defRPr/>
            </a:pPr>
            <a:endParaRPr lang="en-US" sz="1500" dirty="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8E360E-C30B-4983-B0C7-6EABB349E35D}" type="slidenum">
              <a:rPr kumimoji="0" lang="en-US" sz="1200" b="0" i="0" u="none" strike="noStrike" kern="1200" cap="none" spc="0" normalizeH="0" baseline="0" noProof="0" smtClean="0">
                <a:ln>
                  <a:noFill/>
                </a:ln>
                <a:solidFill>
                  <a:srgbClr val="000000"/>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504588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6" y="4640580"/>
            <a:ext cx="6463748" cy="4388549"/>
          </a:xfrm>
        </p:spPr>
        <p:txBody>
          <a:bodyPr/>
          <a:lstStyle/>
          <a:p>
            <a:pPr algn="just">
              <a:tabLst>
                <a:tab pos="1097137" algn="l"/>
              </a:tabLst>
            </a:pPr>
            <a:r>
              <a:rPr lang="en-US" sz="1500" dirty="0">
                <a:ea typeface="Tahoma" panose="020B0604030504040204" pitchFamily="34" charset="0"/>
                <a:cs typeface="Tahoma" panose="020B0604030504040204" pitchFamily="34" charset="0"/>
              </a:rPr>
              <a:t>In order to become an authorized WIC vendor, applicants work with the Local WIC Agency (us/me). Local WIC Agency staff provides orientation (what is being done today) and training, as well as technical assistance during the process. We also assist vendor applicants in completing the forms required for submission to the State WIC Agency for approval. Lastly, we monitor applicants prior to authorization to determine if they are in compliance with WIC Program policies. </a:t>
            </a:r>
          </a:p>
          <a:p>
            <a:pPr algn="just">
              <a:tabLst>
                <a:tab pos="1097137" algn="l"/>
              </a:tabLst>
            </a:pPr>
            <a:endParaRPr lang="en-US" sz="1500" dirty="0">
              <a:ea typeface="Tahoma" panose="020B0604030504040204" pitchFamily="34" charset="0"/>
              <a:cs typeface="Tahoma" panose="020B0604030504040204" pitchFamily="34" charset="0"/>
            </a:endParaRPr>
          </a:p>
          <a:p>
            <a:pPr algn="just">
              <a:tabLst>
                <a:tab pos="1097137" algn="l"/>
              </a:tabLst>
            </a:pPr>
            <a:r>
              <a:rPr lang="en-US" sz="1500" dirty="0">
                <a:ea typeface="Tahoma" panose="020B0604030504040204" pitchFamily="34" charset="0"/>
                <a:cs typeface="Tahoma" panose="020B0604030504040204" pitchFamily="34" charset="0"/>
              </a:rPr>
              <a:t>To be eligible to accept WIC benefits, free-standing pharmacies must be authorized by the State WIC Agency.</a:t>
            </a:r>
          </a:p>
          <a:p>
            <a:pPr algn="just">
              <a:tabLst>
                <a:tab pos="1097137" algn="l"/>
              </a:tabLst>
            </a:pPr>
            <a:endParaRPr lang="en-US" sz="1500" dirty="0">
              <a:ea typeface="Tahoma" panose="020B0604030504040204" pitchFamily="34" charset="0"/>
              <a:cs typeface="Tahoma" panose="020B0604030504040204" pitchFamily="34" charset="0"/>
            </a:endParaRPr>
          </a:p>
          <a:p>
            <a:pPr algn="just"/>
            <a:endParaRPr lang="en-US" dirty="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pPr/>
              <a:t>6</a:t>
            </a:fld>
            <a:endParaRPr lang="en-US" dirty="0"/>
          </a:p>
        </p:txBody>
      </p:sp>
    </p:spTree>
    <p:extLst>
      <p:ext uri="{BB962C8B-B14F-4D97-AF65-F5344CB8AC3E}">
        <p14:creationId xmlns:p14="http://schemas.microsoft.com/office/powerpoint/2010/main" val="118962825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7" y="4636582"/>
            <a:ext cx="6463748" cy="4392549"/>
          </a:xfrm>
        </p:spPr>
        <p:txBody>
          <a:bodyPr/>
          <a:lstStyle/>
          <a:p>
            <a:pPr algn="just">
              <a:buFontTx/>
              <a:buNone/>
            </a:pPr>
            <a:r>
              <a:rPr lang="en-US" sz="1500" b="0" dirty="0">
                <a:ea typeface="Tahoma" panose="020B0604030504040204" pitchFamily="34" charset="0"/>
                <a:cs typeface="Tahoma" panose="020B0604030504040204" pitchFamily="34" charset="0"/>
              </a:rPr>
              <a:t>SPEAKER:  Go over each example with the training participants
Example #1:
A vendor charges the WIC customer $16.25 for Nutramigen ready-to-feed. The current shelf price is $14.29. Is this vendor overcharging?
The answer is yes because the vendor charged more than the current shelf price for exempt formula provided to the WIC customer.  
Example #2
A vendor charges a WIC customer $13.29 for WIC approved exempt infant formula.  $14.29 is the current shelf price.  Is this vendor overcharging? 
The answer is no because their current shelf price is $14.29, and the vendor did not charge the WIC customer more than the current shelf price.
</a:t>
            </a:r>
            <a:endParaRPr lang="en-US" sz="1400" b="0" dirty="0"/>
          </a:p>
          <a:p>
            <a:pPr algn="just" defTabSz="966294">
              <a:defRPr/>
            </a:pPr>
            <a:endParaRPr lang="en-US" sz="1500" dirty="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8E360E-C30B-4983-B0C7-6EABB349E35D}" type="slidenum">
              <a:rPr kumimoji="0" lang="en-US" sz="1200" b="0" i="0" u="none" strike="noStrike" kern="1200" cap="none" spc="0" normalizeH="0" baseline="0" noProof="0" smtClean="0">
                <a:ln>
                  <a:noFill/>
                </a:ln>
                <a:solidFill>
                  <a:srgbClr val="000000"/>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17334772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7" y="4636582"/>
            <a:ext cx="6463748" cy="4392549"/>
          </a:xfrm>
        </p:spPr>
        <p:txBody>
          <a:bodyPr/>
          <a:lstStyle/>
          <a:p>
            <a:pPr algn="just">
              <a:tabLst>
                <a:tab pos="1097137" algn="l"/>
              </a:tabLst>
            </a:pPr>
            <a:r>
              <a:rPr lang="en-US" sz="1500" dirty="0">
                <a:ea typeface="Tahoma" panose="020B0604030504040204" pitchFamily="34" charset="0"/>
                <a:cs typeface="Tahoma" panose="020B0604030504040204" pitchFamily="34" charset="0"/>
              </a:rPr>
              <a:t>Inventory audits involve reviewing a vendor’s inventory records of WIC
supplemental foods over a sixty-five to ninety-day period. 
For inventory audits, the vendor must make available at any reasonable time and place, all:
Program related records, including invoices, copies of purchase orders various tax records and records of financial and business transactions.
Please note that all Program related records, such as invoices and receipts must be kept for three years or until any audits pertaining to these records is resolved.
Photo Credit: Calculator_Fotolia_33099869_Subscription_L.jpg</a:t>
            </a:r>
            <a:endParaRPr lang="en-US" sz="1300" dirty="0">
              <a:ea typeface="Tahoma" panose="020B0604030504040204" pitchFamily="34" charset="0"/>
              <a:cs typeface="Tahoma" panose="020B0604030504040204" pitchFamily="34" charset="0"/>
            </a:endParaRPr>
          </a:p>
          <a:p>
            <a:pPr algn="just" defTabSz="966294">
              <a:defRPr/>
            </a:pPr>
            <a:endParaRPr lang="en-US" sz="1500" dirty="0">
              <a:ea typeface="Tahoma" panose="020B0604030504040204" pitchFamily="34" charset="0"/>
              <a:cs typeface="Tahoma" panose="020B0604030504040204" pitchFamily="34" charset="0"/>
            </a:endParaRPr>
          </a:p>
          <a:p>
            <a:pPr algn="just" defTabSz="966294">
              <a:defRPr/>
            </a:pPr>
            <a:endParaRPr lang="en-US" sz="1500" dirty="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8E360E-C30B-4983-B0C7-6EABB349E35D}" type="slidenum">
              <a:rPr kumimoji="0" lang="en-US" sz="1200" b="0" i="0" u="none" strike="noStrike" kern="1200" cap="none" spc="0" normalizeH="0" baseline="0" noProof="0" smtClean="0">
                <a:ln>
                  <a:noFill/>
                </a:ln>
                <a:solidFill>
                  <a:srgbClr val="000000"/>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219962783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8" y="4636582"/>
            <a:ext cx="6463747" cy="4392549"/>
          </a:xfrm>
        </p:spPr>
        <p:txBody>
          <a:bodyPr/>
          <a:lstStyle/>
          <a:p>
            <a:pPr algn="just"/>
            <a:r>
              <a:rPr lang="en-US" sz="1500" dirty="0">
                <a:ea typeface="Tahoma" panose="020B0604030504040204" pitchFamily="34" charset="0"/>
                <a:cs typeface="Tahoma" panose="020B0604030504040204" pitchFamily="34" charset="0"/>
              </a:rPr>
              <a:t>The State rules specify requirements for purchase documentation of WIC supplemental foods. Invoices, receipts, purchase orders, and any other proofs of purchase for WIC supplemental foods must include the following:
The name of the seller and be prepared entirely by the seller or on the seller’s business letterhead;
The date of purchase and the date the authorized vendor received the WIC supplemental food at the pharmacy if this date is different; and
A description of each WIC supplemental food item purchased, including brand name, unit size, type or form, and quantity.
</a:t>
            </a:r>
            <a:endParaRPr lang="en-US" dirty="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pPr/>
              <a:t>62</a:t>
            </a:fld>
            <a:endParaRPr lang="en-US" dirty="0"/>
          </a:p>
        </p:txBody>
      </p:sp>
    </p:spTree>
    <p:extLst>
      <p:ext uri="{BB962C8B-B14F-4D97-AF65-F5344CB8AC3E}">
        <p14:creationId xmlns:p14="http://schemas.microsoft.com/office/powerpoint/2010/main" val="314901151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4294967295"/>
          </p:nvPr>
        </p:nvSpPr>
        <p:spPr bwMode="auto">
          <a:xfrm>
            <a:off x="4133607" y="9112807"/>
            <a:ext cx="3181593" cy="488394"/>
          </a:xfrm>
          <a:prstGeom prst="rect">
            <a:avLst/>
          </a:prstGeom>
          <a:noFill/>
          <a:ln>
            <a:miter lim="800000"/>
            <a:headEnd/>
            <a:tailEnd/>
          </a:ln>
        </p:spPr>
        <p:txBody>
          <a:bodyPr lIns="102090" tIns="51044" rIns="102090" bIns="51044" anchor="b"/>
          <a:lstStyle/>
          <a:p>
            <a:pPr defTabSz="1021119">
              <a:spcBef>
                <a:spcPct val="0"/>
              </a:spcBef>
            </a:pPr>
            <a:fld id="{874A5177-5B4D-41AD-BAED-081CEFFC5973}" type="slidenum">
              <a:rPr lang="en-US">
                <a:latin typeface="Constantia" panose="02030602050306030303" pitchFamily="18" charset="0"/>
                <a:ea typeface="Tahoma" pitchFamily="34" charset="0"/>
                <a:cs typeface="Tahoma" pitchFamily="34" charset="0"/>
              </a:rPr>
              <a:pPr defTabSz="1021119">
                <a:spcBef>
                  <a:spcPct val="0"/>
                </a:spcBef>
              </a:pPr>
              <a:t>63</a:t>
            </a:fld>
            <a:endParaRPr lang="en-US" dirty="0">
              <a:latin typeface="Constantia" panose="02030602050306030303" pitchFamily="18" charset="0"/>
              <a:ea typeface="Tahoma" pitchFamily="34" charset="0"/>
              <a:cs typeface="Tahoma" pitchFamily="34" charset="0"/>
            </a:endParaRPr>
          </a:p>
        </p:txBody>
      </p:sp>
      <p:sp>
        <p:nvSpPr>
          <p:cNvPr id="241667" name="Rectangle 8"/>
          <p:cNvSpPr>
            <a:spLocks noGrp="1" noRot="1" noChangeAspect="1" noChangeArrowheads="1" noTextEdit="1"/>
          </p:cNvSpPr>
          <p:nvPr>
            <p:ph type="sldImg"/>
          </p:nvPr>
        </p:nvSpPr>
        <p:spPr>
          <a:xfrm>
            <a:off x="419100" y="730250"/>
            <a:ext cx="6503988" cy="3659188"/>
          </a:xfrm>
          <a:ln/>
        </p:spPr>
      </p:sp>
      <p:sp>
        <p:nvSpPr>
          <p:cNvPr id="241668" name="Rectangle 9"/>
          <p:cNvSpPr>
            <a:spLocks noGrp="1" noChangeArrowheads="1"/>
          </p:cNvSpPr>
          <p:nvPr>
            <p:ph type="body" idx="1"/>
          </p:nvPr>
        </p:nvSpPr>
        <p:spPr>
          <a:xfrm>
            <a:off x="385970" y="4636586"/>
            <a:ext cx="6569765" cy="4539473"/>
          </a:xfrm>
          <a:noFill/>
          <a:ln/>
        </p:spPr>
        <p:txBody>
          <a:bodyPr/>
          <a:lstStyle/>
          <a:p>
            <a:pPr algn="just">
              <a:buFontTx/>
              <a:buNone/>
            </a:pPr>
            <a:r>
              <a:rPr lang="en-US" sz="1500" dirty="0">
                <a:latin typeface="Constantia" panose="02030602050306030303" pitchFamily="18" charset="0"/>
                <a:ea typeface="Tahoma" pitchFamily="34" charset="0"/>
                <a:cs typeface="Tahoma" pitchFamily="34" charset="0"/>
              </a:rPr>
              <a:t>The Vendor Agreement specifically addresses violations which may have occurred as a result of an inventory audit. These violations are as follows:
Claiming reimbursement for the sale of an amount of a specific supplemental food item which exceeds the pharmacy’s documented inventory of that supplemental food item for six or more days within the 60-day period. The six or more days do not have to be consecutive.
Inability to provide records or providing false records is also a violation.
For more information regarding inventory audits, refer to the Vendor Manual.
</a:t>
            </a:r>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59164632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6" y="4640583"/>
            <a:ext cx="6463748" cy="4392549"/>
          </a:xfrm>
        </p:spPr>
        <p:txBody>
          <a:bodyPr/>
          <a:lstStyle/>
          <a:p>
            <a:pPr algn="just" defTabSz="966294">
              <a:defRPr/>
            </a:pPr>
            <a:r>
              <a:rPr lang="en-US" sz="1500" dirty="0">
                <a:ea typeface="Tahoma" panose="020B0604030504040204" pitchFamily="34" charset="0"/>
                <a:cs typeface="Tahoma" panose="020B0604030504040204" pitchFamily="34" charset="0"/>
              </a:rPr>
              <a:t>Overpayment to a vendor as determined by an inventory audit or a compliance buy investigation requires repayment to the WIC Program. The State WIC Agency assesses a claim against the vendor in the amount of the overpayment. Vendors can request a conference to review the claim, but this action cannot be appealed.
</a:t>
            </a:r>
            <a:endParaRPr lang="en-US" dirty="0"/>
          </a:p>
        </p:txBody>
      </p:sp>
      <p:sp>
        <p:nvSpPr>
          <p:cNvPr id="4" name="Slide Number Placeholder 3"/>
          <p:cNvSpPr>
            <a:spLocks noGrp="1"/>
          </p:cNvSpPr>
          <p:nvPr>
            <p:ph type="sldNum" sz="quarter" idx="10"/>
          </p:nvPr>
        </p:nvSpPr>
        <p:spPr/>
        <p:txBody>
          <a:bodyPr/>
          <a:lstStyle/>
          <a:p>
            <a:fld id="{C18E360E-C30B-4983-B0C7-6EABB349E35D}" type="slidenum">
              <a:rPr lang="en-US" smtClean="0"/>
              <a:pPr/>
              <a:t>64</a:t>
            </a:fld>
            <a:endParaRPr lang="en-US" dirty="0"/>
          </a:p>
        </p:txBody>
      </p:sp>
    </p:spTree>
    <p:extLst>
      <p:ext uri="{BB962C8B-B14F-4D97-AF65-F5344CB8AC3E}">
        <p14:creationId xmlns:p14="http://schemas.microsoft.com/office/powerpoint/2010/main" val="201300074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6" y="4640583"/>
            <a:ext cx="6463748" cy="4392549"/>
          </a:xfrm>
        </p:spPr>
        <p:txBody>
          <a:bodyPr/>
          <a:lstStyle/>
          <a:p>
            <a:pPr algn="just"/>
            <a:r>
              <a:rPr lang="en-US" sz="1500" dirty="0">
                <a:latin typeface="Constantia" panose="02030602050306030303" pitchFamily="18" charset="0"/>
                <a:ea typeface="Tahoma" pitchFamily="34" charset="0"/>
                <a:cs typeface="Tahoma" pitchFamily="34" charset="0"/>
              </a:rPr>
              <a:t>When the State WIC Agency determines the vendor has committed a vendor violation that affects payment to the vendor, the State WIC Agency will deny payment or assess a claim. A claim may be assessed based on violations detected through inventory audits, compliance buy investigations or any other means the State WIC Agency deems necessary to determine Program compliance.</a:t>
            </a:r>
          </a:p>
          <a:p>
            <a:pPr algn="just"/>
            <a:endParaRPr lang="en-US" sz="1500" dirty="0">
              <a:latin typeface="Constantia" panose="02030602050306030303" pitchFamily="18" charset="0"/>
              <a:ea typeface="Tahoma" pitchFamily="34" charset="0"/>
              <a:cs typeface="Tahoma" pitchFamily="34" charset="0"/>
            </a:endParaRPr>
          </a:p>
          <a:p>
            <a:pPr algn="just"/>
            <a:r>
              <a:rPr lang="en-US" sz="1500" dirty="0">
                <a:latin typeface="Constantia" panose="02030602050306030303" pitchFamily="18" charset="0"/>
                <a:ea typeface="Tahoma" pitchFamily="34" charset="0"/>
                <a:cs typeface="Tahoma" pitchFamily="34" charset="0"/>
              </a:rPr>
              <a:t>Vendors must reimburse the State WIC Agency in full or agree to a repayment plan with the State WIC Agency within 30 days of written notification of a claim. If the vendor fails to reimburse the State WIC Agency in full or agree to a repayment plan within 30 days of written notification of a claim, the WIC Vendor Agreement will be terminated. Please refer to the Vendor Manual for more information on vendor claims.</a:t>
            </a:r>
          </a:p>
        </p:txBody>
      </p:sp>
      <p:sp>
        <p:nvSpPr>
          <p:cNvPr id="4" name="Slide Number Placeholder 3"/>
          <p:cNvSpPr>
            <a:spLocks noGrp="1"/>
          </p:cNvSpPr>
          <p:nvPr>
            <p:ph type="sldNum" sz="quarter" idx="10"/>
          </p:nvPr>
        </p:nvSpPr>
        <p:spPr/>
        <p:txBody>
          <a:bodyPr/>
          <a:lstStyle/>
          <a:p>
            <a:fld id="{C18E360E-C30B-4983-B0C7-6EABB349E35D}" type="slidenum">
              <a:rPr lang="en-US" smtClean="0"/>
              <a:pPr/>
              <a:t>65</a:t>
            </a:fld>
            <a:endParaRPr lang="en-US" dirty="0"/>
          </a:p>
        </p:txBody>
      </p:sp>
    </p:spTree>
    <p:extLst>
      <p:ext uri="{BB962C8B-B14F-4D97-AF65-F5344CB8AC3E}">
        <p14:creationId xmlns:p14="http://schemas.microsoft.com/office/powerpoint/2010/main" val="58882455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7" y="4636582"/>
            <a:ext cx="6463748" cy="4392549"/>
          </a:xfrm>
        </p:spPr>
        <p:txBody>
          <a:bodyPr/>
          <a:lstStyle/>
          <a:p>
            <a:pPr algn="just">
              <a:buFontTx/>
              <a:buNone/>
            </a:pPr>
            <a:r>
              <a:rPr lang="en-US" sz="1500" dirty="0">
                <a:ea typeface="Tahoma" panose="020B0604030504040204" pitchFamily="34" charset="0"/>
                <a:cs typeface="Tahoma" panose="020B0604030504040204" pitchFamily="34" charset="0"/>
              </a:rPr>
              <a:t>The Vendor Agreement specifically addresses violations which may have occurred as a result of an inventory audit.  These violations are as follows:</a:t>
            </a:r>
          </a:p>
          <a:p>
            <a:pPr algn="just">
              <a:buFontTx/>
              <a:buNone/>
            </a:pPr>
            <a:endParaRPr lang="en-US" sz="1500" dirty="0">
              <a:ea typeface="Tahoma" panose="020B0604030504040204" pitchFamily="34" charset="0"/>
              <a:cs typeface="Tahoma" panose="020B0604030504040204" pitchFamily="34" charset="0"/>
            </a:endParaRPr>
          </a:p>
          <a:p>
            <a:pPr algn="just">
              <a:buFontTx/>
              <a:buNone/>
            </a:pPr>
            <a:r>
              <a:rPr lang="en-US" sz="1500" dirty="0">
                <a:ea typeface="Tahoma" panose="020B0604030504040204" pitchFamily="34" charset="0"/>
                <a:cs typeface="Tahoma" panose="020B0604030504040204" pitchFamily="34" charset="0"/>
              </a:rPr>
              <a:t>1. Claiming reimbursement for the sale of an amount of a specific supplemental food item which exceeds the pharmacy’s documented inventory of that supplemental food item for six or more days within the 60-day period.  The six or more days do not have to be consecutive.</a:t>
            </a:r>
          </a:p>
          <a:p>
            <a:pPr algn="just">
              <a:buFontTx/>
              <a:buNone/>
            </a:pPr>
            <a:endParaRPr lang="en-US" sz="1500" dirty="0">
              <a:ea typeface="Tahoma" panose="020B0604030504040204" pitchFamily="34" charset="0"/>
              <a:cs typeface="Tahoma" panose="020B0604030504040204" pitchFamily="34" charset="0"/>
            </a:endParaRPr>
          </a:p>
          <a:p>
            <a:pPr algn="just">
              <a:buFontTx/>
              <a:buNone/>
            </a:pPr>
            <a:r>
              <a:rPr lang="en-US" sz="1500" dirty="0">
                <a:ea typeface="Tahoma" panose="020B0604030504040204" pitchFamily="34" charset="0"/>
                <a:cs typeface="Tahoma" panose="020B0604030504040204" pitchFamily="34" charset="0"/>
              </a:rPr>
              <a:t>2. Inability to provide records or providing false records is still a violation.</a:t>
            </a:r>
          </a:p>
          <a:p>
            <a:pPr algn="just">
              <a:buFontTx/>
              <a:buNone/>
            </a:pPr>
            <a:endParaRPr lang="en-US" sz="1500" dirty="0">
              <a:ea typeface="Tahoma" panose="020B0604030504040204" pitchFamily="34" charset="0"/>
              <a:cs typeface="Tahoma" panose="020B0604030504040204" pitchFamily="34" charset="0"/>
            </a:endParaRPr>
          </a:p>
          <a:p>
            <a:pPr algn="just">
              <a:buFontTx/>
              <a:buNone/>
            </a:pPr>
            <a:r>
              <a:rPr lang="en-US" sz="1500" dirty="0">
                <a:ea typeface="Tahoma" panose="020B0604030504040204" pitchFamily="34" charset="0"/>
                <a:cs typeface="Tahoma" panose="020B0604030504040204" pitchFamily="34" charset="0"/>
              </a:rPr>
              <a:t>For more information regarding inventory audits, refer to the Vendor Manual.</a:t>
            </a:r>
          </a:p>
          <a:p>
            <a:endParaRPr lang="en-US" dirty="0"/>
          </a:p>
        </p:txBody>
      </p:sp>
      <p:sp>
        <p:nvSpPr>
          <p:cNvPr id="4" name="Slide Number Placeholder 3"/>
          <p:cNvSpPr>
            <a:spLocks noGrp="1"/>
          </p:cNvSpPr>
          <p:nvPr>
            <p:ph type="sldNum" sz="quarter" idx="10"/>
          </p:nvPr>
        </p:nvSpPr>
        <p:spPr/>
        <p:txBody>
          <a:bodyPr/>
          <a:lstStyle/>
          <a:p>
            <a:fld id="{C18E360E-C30B-4983-B0C7-6EABB349E35D}" type="slidenum">
              <a:rPr lang="en-US" smtClean="0"/>
              <a:pPr/>
              <a:t>66</a:t>
            </a:fld>
            <a:endParaRPr lang="en-US" dirty="0"/>
          </a:p>
        </p:txBody>
      </p:sp>
    </p:spTree>
    <p:extLst>
      <p:ext uri="{BB962C8B-B14F-4D97-AF65-F5344CB8AC3E}">
        <p14:creationId xmlns:p14="http://schemas.microsoft.com/office/powerpoint/2010/main" val="237371115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7" y="4636582"/>
            <a:ext cx="6463748" cy="4392549"/>
          </a:xfrm>
        </p:spPr>
        <p:txBody>
          <a:bodyPr/>
          <a:lstStyle/>
          <a:p>
            <a:pPr algn="just"/>
            <a:r>
              <a:rPr lang="en-US" sz="1500" dirty="0">
                <a:ea typeface="Tahoma" panose="020B0604030504040204" pitchFamily="34" charset="0"/>
                <a:cs typeface="Tahoma" panose="020B0604030504040204" pitchFamily="34" charset="0"/>
              </a:rPr>
              <a:t>Disqualification from the WIC Program could range from 60 days to permanent, dependent upon the violations committed. Vendors should take note that their status with the WIC Program may impact their status with SNAP (formerly the Food Stamp Program) and vice versa. </a:t>
            </a:r>
          </a:p>
          <a:p>
            <a:pPr algn="just"/>
            <a:endParaRPr lang="en-US" sz="1500" dirty="0">
              <a:ea typeface="Tahoma" panose="020B0604030504040204" pitchFamily="34" charset="0"/>
              <a:cs typeface="Tahoma" panose="020B0604030504040204" pitchFamily="34" charset="0"/>
            </a:endParaRPr>
          </a:p>
          <a:p>
            <a:pPr algn="just"/>
            <a:r>
              <a:rPr lang="en-US" sz="1500" dirty="0">
                <a:ea typeface="Tahoma" panose="020B0604030504040204" pitchFamily="34" charset="0"/>
                <a:cs typeface="Tahoma" panose="020B0604030504040204" pitchFamily="34" charset="0"/>
              </a:rPr>
              <a:t>Vendors have the right to appeal a disqualification.</a:t>
            </a:r>
          </a:p>
          <a:p>
            <a:pPr algn="just"/>
            <a:endParaRPr lang="en-US" sz="1500" dirty="0">
              <a:ea typeface="Tahoma" panose="020B0604030504040204" pitchFamily="34" charset="0"/>
              <a:cs typeface="Tahoma" panose="020B0604030504040204" pitchFamily="34" charset="0"/>
            </a:endParaRPr>
          </a:p>
          <a:p>
            <a:endParaRPr lang="en-US" sz="1500" dirty="0">
              <a:ea typeface="Tahoma" panose="020B0604030504040204" pitchFamily="34" charset="0"/>
              <a:cs typeface="Tahoma" panose="020B0604030504040204" pitchFamily="34" charset="0"/>
            </a:endParaRPr>
          </a:p>
          <a:p>
            <a:endParaRPr lang="en-US" sz="1500" dirty="0">
              <a:ea typeface="Tahoma" panose="020B0604030504040204" pitchFamily="34" charset="0"/>
              <a:cs typeface="Tahoma" panose="020B0604030504040204" pitchFamily="34" charset="0"/>
            </a:endParaRPr>
          </a:p>
          <a:p>
            <a:r>
              <a:rPr lang="en-US" sz="1500" dirty="0">
                <a:ea typeface="Tahoma" panose="020B0604030504040204" pitchFamily="34" charset="0"/>
                <a:cs typeface="Tahoma" panose="020B0604030504040204" pitchFamily="34" charset="0"/>
              </a:rPr>
              <a:t>Photo Credit:  </a:t>
            </a:r>
          </a:p>
          <a:p>
            <a:r>
              <a:rPr lang="en-US" sz="1500" dirty="0">
                <a:ea typeface="Tahoma" panose="020B0604030504040204" pitchFamily="34" charset="0"/>
                <a:cs typeface="Tahoma" panose="020B0604030504040204" pitchFamily="34" charset="0"/>
              </a:rPr>
              <a:t>Monotone Legal Concept_Fotolia_6900937_Subscription_L.jpg</a:t>
            </a:r>
            <a:endParaRPr lang="en-US" sz="1300" dirty="0">
              <a:ea typeface="Tahoma" panose="020B0604030504040204" pitchFamily="34" charset="0"/>
              <a:cs typeface="Tahom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fld id="{C18E360E-C30B-4983-B0C7-6EABB349E35D}" type="slidenum">
              <a:rPr lang="en-US" smtClean="0"/>
              <a:pPr/>
              <a:t>67</a:t>
            </a:fld>
            <a:endParaRPr lang="en-US" dirty="0"/>
          </a:p>
        </p:txBody>
      </p:sp>
    </p:spTree>
    <p:extLst>
      <p:ext uri="{BB962C8B-B14F-4D97-AF65-F5344CB8AC3E}">
        <p14:creationId xmlns:p14="http://schemas.microsoft.com/office/powerpoint/2010/main" val="177088636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8" y="4485807"/>
            <a:ext cx="6463747" cy="4633668"/>
          </a:xfrm>
        </p:spPr>
        <p:txBody>
          <a:bodyPr/>
          <a:lstStyle/>
          <a:p>
            <a:pPr algn="just">
              <a:buFontTx/>
              <a:buNone/>
            </a:pPr>
            <a:r>
              <a:rPr lang="en-US" sz="1500" dirty="0">
                <a:ea typeface="Tahoma" panose="020B0604030504040204" pitchFamily="34" charset="0"/>
                <a:cs typeface="Tahoma" panose="020B0604030504040204" pitchFamily="34" charset="0"/>
              </a:rPr>
              <a:t>Local WIC Agency staff complete on-site monitoring of authorized vendors.  These visits provide a chance for vendors to receive training, discuss problems and ask questions.
WIC Monitoring includes, but is not limited to:
Review of infant formula invoices and receipts.
Treatment of WIC customers.
Verify vendor is willing to provide exempt infant formula and WIC-eligible </a:t>
            </a:r>
            <a:r>
              <a:rPr lang="en-US" sz="1500" dirty="0" err="1">
                <a:ea typeface="Tahoma" panose="020B0604030504040204" pitchFamily="34" charset="0"/>
                <a:cs typeface="Tahoma" panose="020B0604030504040204" pitchFamily="34" charset="0"/>
              </a:rPr>
              <a:t>nutritionals</a:t>
            </a:r>
            <a:r>
              <a:rPr lang="en-US" sz="1500" dirty="0">
                <a:ea typeface="Tahoma" panose="020B0604030504040204" pitchFamily="34" charset="0"/>
                <a:cs typeface="Tahoma" panose="020B0604030504040204" pitchFamily="34" charset="0"/>
              </a:rPr>
              <a:t> within 24 to 48 hours.
Ensure “stand beside” equipment for use in transacting eWIC is accessible (if applicable)
The form used by Local WIC Agency staff during monitoring is in the Vendor Manual. Local WIC Agency staff document these visits. If violations are found, the vendor must take steps to correct them.  The vendor will be monitored again within 21 days
</a:t>
            </a:r>
            <a:endParaRPr lang="en-US" dirty="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pPr/>
              <a:t>68</a:t>
            </a:fld>
            <a:endParaRPr lang="en-US" dirty="0"/>
          </a:p>
        </p:txBody>
      </p:sp>
    </p:spTree>
    <p:extLst>
      <p:ext uri="{BB962C8B-B14F-4D97-AF65-F5344CB8AC3E}">
        <p14:creationId xmlns:p14="http://schemas.microsoft.com/office/powerpoint/2010/main" val="306761702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7" name="Rectangle 2"/>
          <p:cNvSpPr>
            <a:spLocks noGrp="1" noRot="1" noChangeAspect="1" noChangeArrowheads="1" noTextEdit="1"/>
          </p:cNvSpPr>
          <p:nvPr>
            <p:ph type="sldImg"/>
          </p:nvPr>
        </p:nvSpPr>
        <p:spPr>
          <a:ln/>
        </p:spPr>
      </p:sp>
      <p:sp>
        <p:nvSpPr>
          <p:cNvPr id="246788" name="Rectangle 3"/>
          <p:cNvSpPr>
            <a:spLocks noGrp="1" noChangeArrowheads="1"/>
          </p:cNvSpPr>
          <p:nvPr>
            <p:ph type="body" idx="1"/>
          </p:nvPr>
        </p:nvSpPr>
        <p:spPr>
          <a:xfrm>
            <a:off x="425727" y="4640585"/>
            <a:ext cx="6463748" cy="4392216"/>
          </a:xfrm>
          <a:noFill/>
          <a:ln/>
        </p:spPr>
        <p:txBody>
          <a:bodyPr lIns="98408" tIns="49204" rIns="98408" bIns="49204"/>
          <a:lstStyle/>
          <a:p>
            <a:pPr algn="just"/>
            <a:r>
              <a:rPr lang="en-US" sz="1500" dirty="0"/>
              <a:t>We are interested in hearing any concerns and complaints you may have. In the back of the Vendor Manual is a form that you can use to report inappropriate behaviors by WIC customers.  You may also become aware of issues WIC customers had with other vendors. These issues can be reported on the same form.  </a:t>
            </a:r>
          </a:p>
          <a:p>
            <a:pPr algn="just"/>
            <a:endParaRPr lang="en-US" dirty="0"/>
          </a:p>
        </p:txBody>
      </p:sp>
      <p:sp>
        <p:nvSpPr>
          <p:cNvPr id="2" name="Slide Number Placeholder 1"/>
          <p:cNvSpPr>
            <a:spLocks noGrp="1"/>
          </p:cNvSpPr>
          <p:nvPr>
            <p:ph type="sldNum" sz="quarter" idx="10"/>
          </p:nvPr>
        </p:nvSpPr>
        <p:spPr/>
        <p:txBody>
          <a:bodyPr/>
          <a:lstStyle/>
          <a:p>
            <a:fld id="{277FD931-451E-4B36-ABA2-042D5FD0E452}" type="slidenum">
              <a:rPr lang="en-US" smtClean="0"/>
              <a:t>69</a:t>
            </a:fld>
            <a:endParaRPr lang="en-US" dirty="0"/>
          </a:p>
        </p:txBody>
      </p:sp>
    </p:spTree>
    <p:extLst>
      <p:ext uri="{BB962C8B-B14F-4D97-AF65-F5344CB8AC3E}">
        <p14:creationId xmlns:p14="http://schemas.microsoft.com/office/powerpoint/2010/main" val="2011228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eaLnBrk="1" hangingPunct="1"/>
            <a:r>
              <a:rPr lang="en-US" sz="1600" dirty="0"/>
              <a:t>There are two different types of vendors: those under corporate agreement and those that are not. Vendors under corporate agreement have 20 or more pharmacies which are WIC authorized in North Carolina. These pharmacies have a slightly different authorization process than pharmacies that are not under corporate agreement.</a:t>
            </a:r>
          </a:p>
          <a:p>
            <a:pPr algn="just" eaLnBrk="1" hangingPunct="1"/>
            <a:endParaRPr lang="en-US" sz="1600" dirty="0"/>
          </a:p>
          <a:p>
            <a:pPr algn="just" eaLnBrk="1" hangingPunct="1"/>
            <a:r>
              <a:rPr lang="en-US" sz="1600" dirty="0"/>
              <a:t>The other type of vendors are those that are not under corporate agreement.</a:t>
            </a:r>
          </a:p>
          <a:p>
            <a:pPr algn="just" eaLnBrk="1" hangingPunct="1"/>
            <a:endParaRPr lang="en-US" sz="1600" dirty="0"/>
          </a:p>
          <a:p>
            <a:pPr algn="just" eaLnBrk="1" hangingPunct="1"/>
            <a:r>
              <a:rPr lang="en-US" sz="1600" dirty="0"/>
              <a:t>It is important to remember that pharmacies can be a corporation, but not under corporate agreement with the WIC Program.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5B7DE-1198-4F2F-B574-CA8CAE341642}" type="slidenum">
              <a:rPr kumimoji="0" lang="en-US" sz="1200" b="0" i="0" u="none" strike="noStrike" kern="1200" cap="none" spc="0" normalizeH="0" baseline="0" noProof="0" smtClean="0">
                <a:ln>
                  <a:noFill/>
                </a:ln>
                <a:solidFill>
                  <a:srgbClr val="000000"/>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409599238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pause here for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5B7DE-1198-4F2F-B574-CA8CAE341642}" type="slidenum">
              <a:rPr kumimoji="0" lang="en-US" sz="1200" b="0" i="0" u="none" strike="noStrike" kern="1200" cap="none" spc="0" normalizeH="0" baseline="0" noProof="0" smtClean="0">
                <a:ln>
                  <a:noFill/>
                </a:ln>
                <a:solidFill>
                  <a:srgbClr val="000000"/>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75171968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now review the completion of vendor forms.</a:t>
            </a:r>
          </a:p>
        </p:txBody>
      </p:sp>
      <p:sp>
        <p:nvSpPr>
          <p:cNvPr id="4" name="Slide Number Placeholder 3"/>
          <p:cNvSpPr>
            <a:spLocks noGrp="1"/>
          </p:cNvSpPr>
          <p:nvPr>
            <p:ph type="sldNum" sz="quarter" idx="5"/>
          </p:nvPr>
        </p:nvSpPr>
        <p:spPr/>
        <p:txBody>
          <a:bodyPr/>
          <a:lstStyle/>
          <a:p>
            <a:fld id="{B045B7DE-1198-4F2F-B574-CA8CAE341642}" type="slidenum">
              <a:rPr lang="en-US" smtClean="0"/>
              <a:t>71</a:t>
            </a:fld>
            <a:endParaRPr lang="en-US" dirty="0"/>
          </a:p>
        </p:txBody>
      </p:sp>
    </p:spTree>
    <p:extLst>
      <p:ext uri="{BB962C8B-B14F-4D97-AF65-F5344CB8AC3E}">
        <p14:creationId xmlns:p14="http://schemas.microsoft.com/office/powerpoint/2010/main" val="231536209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7" y="4524388"/>
            <a:ext cx="6463748" cy="4086212"/>
          </a:xfrm>
        </p:spPr>
        <p:txBody>
          <a:bodyPr/>
          <a:lstStyle/>
          <a:p>
            <a:pPr marL="192480" algn="just">
              <a:tabLst>
                <a:tab pos="1097137" algn="l"/>
              </a:tabLst>
            </a:pPr>
            <a:r>
              <a:rPr lang="en-US" sz="1500" dirty="0">
                <a:ea typeface="Tahoma" panose="020B0604030504040204" pitchFamily="34" charset="0"/>
                <a:cs typeface="Tahoma" panose="020B0604030504040204" pitchFamily="34" charset="0"/>
              </a:rPr>
              <a:t>Free-standing pharmacies authorized through corporate vendor agreements must complete:
Application (DHHS 3282) completed through the vendor portal
Verification of Attendance Form
All other free-standing pharmacies must complete:
Free-standing Pharmacy Agreement (DHHS 2768P)
Application (DHHS 3282)</a:t>
            </a:r>
          </a:p>
          <a:p>
            <a:pPr marL="192480" algn="just">
              <a:tabLst>
                <a:tab pos="1097137" algn="l"/>
              </a:tabLst>
            </a:pPr>
            <a:r>
              <a:rPr lang="en-US" sz="1500" dirty="0">
                <a:ea typeface="Tahoma" panose="020B0604030504040204" pitchFamily="34" charset="0"/>
                <a:cs typeface="Tahoma" panose="020B0604030504040204" pitchFamily="34" charset="0"/>
              </a:rPr>
              <a:t>WIC Price List for Free-standing Pharmacies (DHHS 2766P)
Cost Containment Exemption form for Pharmacies
Verification of Attendance Form
</a:t>
            </a:r>
            <a:endParaRPr lang="en-US" dirty="0"/>
          </a:p>
        </p:txBody>
      </p:sp>
      <p:sp>
        <p:nvSpPr>
          <p:cNvPr id="4" name="Slide Number Placeholder 3"/>
          <p:cNvSpPr>
            <a:spLocks noGrp="1"/>
          </p:cNvSpPr>
          <p:nvPr>
            <p:ph type="sldNum" sz="quarter" idx="10"/>
          </p:nvPr>
        </p:nvSpPr>
        <p:spPr/>
        <p:txBody>
          <a:bodyPr/>
          <a:lstStyle/>
          <a:p>
            <a:fld id="{C18E360E-C30B-4983-B0C7-6EABB349E35D}" type="slidenum">
              <a:rPr lang="en-US" smtClean="0"/>
              <a:pPr/>
              <a:t>72</a:t>
            </a:fld>
            <a:endParaRPr lang="en-US" dirty="0"/>
          </a:p>
        </p:txBody>
      </p:sp>
    </p:spTree>
    <p:extLst>
      <p:ext uri="{BB962C8B-B14F-4D97-AF65-F5344CB8AC3E}">
        <p14:creationId xmlns:p14="http://schemas.microsoft.com/office/powerpoint/2010/main" val="156976627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7" y="4524388"/>
            <a:ext cx="6463748" cy="4086212"/>
          </a:xfrm>
        </p:spPr>
        <p:txBody>
          <a:bodyPr/>
          <a:lstStyle/>
          <a:p>
            <a:pPr algn="just">
              <a:tabLst>
                <a:tab pos="1097137" algn="l"/>
              </a:tabLst>
            </a:pPr>
            <a:r>
              <a:rPr lang="en-US" sz="1500" dirty="0">
                <a:ea typeface="Tahoma" panose="020B0604030504040204" pitchFamily="34" charset="0"/>
                <a:cs typeface="Tahoma" panose="020B0604030504040204" pitchFamily="34" charset="0"/>
              </a:rPr>
              <a:t>All printed forms must be completed in ink, DocuSign forms, typed.  Do not use pencil, correction fluid or tape or gel pens. If you make an error, mark one line through it, initial it and write in the correct information. Remember, do not fold or staple paperwork. Samples of forms and instructions for completing each can be found in your Vendor Manual.</a:t>
            </a:r>
          </a:p>
          <a:p>
            <a:pPr algn="just">
              <a:tabLst>
                <a:tab pos="1097137" algn="l"/>
              </a:tabLst>
            </a:pPr>
            <a:endParaRPr lang="en-US" sz="1500" dirty="0">
              <a:ea typeface="Tahoma" panose="020B0604030504040204" pitchFamily="34" charset="0"/>
              <a:cs typeface="Tahoma" panose="020B0604030504040204" pitchFamily="34" charset="0"/>
            </a:endParaRPr>
          </a:p>
          <a:p>
            <a:pPr algn="just">
              <a:tabLst>
                <a:tab pos="1097137" algn="l"/>
              </a:tabLst>
            </a:pPr>
            <a:r>
              <a:rPr lang="en-US" sz="1500" dirty="0">
                <a:ea typeface="Tahoma" panose="020B0604030504040204" pitchFamily="34" charset="0"/>
                <a:cs typeface="Tahoma" panose="020B0604030504040204" pitchFamily="34" charset="0"/>
              </a:rPr>
              <a:t>Remember, all forms should be complete and accurate. If you have questions, please ask.</a:t>
            </a:r>
          </a:p>
          <a:p>
            <a:pPr algn="just">
              <a:tabLst>
                <a:tab pos="1097137" algn="l"/>
              </a:tabLst>
            </a:pPr>
            <a:endParaRPr lang="en-US" sz="1500" dirty="0">
              <a:ea typeface="Tahoma" panose="020B0604030504040204" pitchFamily="34" charset="0"/>
              <a:cs typeface="Tahoma" panose="020B0604030504040204" pitchFamily="34" charset="0"/>
            </a:endParaRPr>
          </a:p>
          <a:p>
            <a:pPr algn="just">
              <a:tabLst>
                <a:tab pos="1097137" algn="l"/>
              </a:tabLst>
            </a:pPr>
            <a:endParaRPr lang="en-US" sz="1500" dirty="0">
              <a:ea typeface="Tahoma" panose="020B0604030504040204" pitchFamily="34" charset="0"/>
              <a:cs typeface="Tahoma" panose="020B0604030504040204" pitchFamily="34" charset="0"/>
            </a:endParaRPr>
          </a:p>
          <a:p>
            <a:pPr algn="just">
              <a:tabLst>
                <a:tab pos="1097137" algn="l"/>
              </a:tabLst>
            </a:pPr>
            <a:endParaRPr lang="en-US" sz="1500" dirty="0">
              <a:ea typeface="Tahoma" panose="020B0604030504040204" pitchFamily="34" charset="0"/>
              <a:cs typeface="Tahoma" panose="020B0604030504040204" pitchFamily="34" charset="0"/>
            </a:endParaRPr>
          </a:p>
          <a:p>
            <a:pPr algn="just">
              <a:tabLst>
                <a:tab pos="1097137" algn="l"/>
              </a:tabLst>
            </a:pPr>
            <a:endParaRPr lang="en-US" sz="1500" dirty="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pPr/>
              <a:t>73</a:t>
            </a:fld>
            <a:endParaRPr lang="en-US" dirty="0"/>
          </a:p>
        </p:txBody>
      </p:sp>
    </p:spTree>
    <p:extLst>
      <p:ext uri="{BB962C8B-B14F-4D97-AF65-F5344CB8AC3E}">
        <p14:creationId xmlns:p14="http://schemas.microsoft.com/office/powerpoint/2010/main" val="238784349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You will receive an email from the State Agency via DocuSign. This is a general idea of what the email will look like once received. You will click on the Review Documents button.</a:t>
            </a:r>
          </a:p>
        </p:txBody>
      </p:sp>
      <p:sp>
        <p:nvSpPr>
          <p:cNvPr id="4" name="Slide Number Placeholder 3"/>
          <p:cNvSpPr>
            <a:spLocks noGrp="1"/>
          </p:cNvSpPr>
          <p:nvPr>
            <p:ph type="sldNum" sz="quarter" idx="5"/>
          </p:nvPr>
        </p:nvSpPr>
        <p:spPr/>
        <p:txBody>
          <a:bodyPr/>
          <a:lstStyle/>
          <a:p>
            <a:fld id="{26E3A1FA-8E35-4319-B52D-F8125B70DEE7}" type="slidenum">
              <a:rPr lang="en-US" smtClean="0"/>
              <a:t>74</a:t>
            </a:fld>
            <a:endParaRPr lang="en-US"/>
          </a:p>
        </p:txBody>
      </p:sp>
    </p:spTree>
    <p:extLst>
      <p:ext uri="{BB962C8B-B14F-4D97-AF65-F5344CB8AC3E}">
        <p14:creationId xmlns:p14="http://schemas.microsoft.com/office/powerpoint/2010/main" val="59023180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Once you have clicked on Review Documents, this screen will open. You will click the continue button to review and complete the reauthorization documents.</a:t>
            </a:r>
          </a:p>
        </p:txBody>
      </p:sp>
      <p:sp>
        <p:nvSpPr>
          <p:cNvPr id="4" name="Slide Number Placeholder 3"/>
          <p:cNvSpPr>
            <a:spLocks noGrp="1"/>
          </p:cNvSpPr>
          <p:nvPr>
            <p:ph type="sldNum" sz="quarter" idx="5"/>
          </p:nvPr>
        </p:nvSpPr>
        <p:spPr/>
        <p:txBody>
          <a:bodyPr/>
          <a:lstStyle/>
          <a:p>
            <a:fld id="{26E3A1FA-8E35-4319-B52D-F8125B70DEE7}" type="slidenum">
              <a:rPr lang="en-US" smtClean="0"/>
              <a:t>75</a:t>
            </a:fld>
            <a:endParaRPr lang="en-US"/>
          </a:p>
        </p:txBody>
      </p:sp>
    </p:spTree>
    <p:extLst>
      <p:ext uri="{BB962C8B-B14F-4D97-AF65-F5344CB8AC3E}">
        <p14:creationId xmlns:p14="http://schemas.microsoft.com/office/powerpoint/2010/main" val="427042722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83306" indent="-483306" algn="just">
              <a:buFont typeface="Arial" panose="020B0604020202020204" pitchFamily="34" charset="0"/>
              <a:buChar char="•"/>
            </a:pPr>
            <a:r>
              <a:rPr lang="en-US" dirty="0">
                <a:latin typeface="+mj-lt"/>
                <a:cs typeface="Calibri" panose="020F0502020204030204" pitchFamily="34" charset="0"/>
              </a:rPr>
              <a:t>Red boxes will appear on the fields required for vendor completion. </a:t>
            </a:r>
          </a:p>
          <a:p>
            <a:pPr marL="966612" lvl="1" indent="-483306" algn="just">
              <a:buFont typeface="Arial" panose="020B0604020202020204" pitchFamily="34" charset="0"/>
              <a:buChar char="•"/>
            </a:pPr>
            <a:r>
              <a:rPr lang="en-US" b="1" dirty="0">
                <a:latin typeface="+mj-lt"/>
                <a:cs typeface="Calibri" panose="020F0502020204030204" pitchFamily="34" charset="0"/>
              </a:rPr>
              <a:t>NOTE: </a:t>
            </a:r>
            <a:r>
              <a:rPr lang="en-US" dirty="0">
                <a:latin typeface="+mj-lt"/>
                <a:cs typeface="Calibri" panose="020F0502020204030204" pitchFamily="34" charset="0"/>
              </a:rPr>
              <a:t>Vendors cannot enter information in fields designated for anyone other than vendors</a:t>
            </a:r>
          </a:p>
        </p:txBody>
      </p:sp>
      <p:sp>
        <p:nvSpPr>
          <p:cNvPr id="4" name="Slide Number Placeholder 3"/>
          <p:cNvSpPr>
            <a:spLocks noGrp="1"/>
          </p:cNvSpPr>
          <p:nvPr>
            <p:ph type="sldNum" sz="quarter" idx="5"/>
          </p:nvPr>
        </p:nvSpPr>
        <p:spPr/>
        <p:txBody>
          <a:bodyPr/>
          <a:lstStyle/>
          <a:p>
            <a:fld id="{26E3A1FA-8E35-4319-B52D-F8125B70DEE7}" type="slidenum">
              <a:rPr lang="en-US" smtClean="0"/>
              <a:t>76</a:t>
            </a:fld>
            <a:endParaRPr lang="en-US"/>
          </a:p>
        </p:txBody>
      </p:sp>
    </p:spTree>
    <p:extLst>
      <p:ext uri="{BB962C8B-B14F-4D97-AF65-F5344CB8AC3E}">
        <p14:creationId xmlns:p14="http://schemas.microsoft.com/office/powerpoint/2010/main" val="327572218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first click on the Sign button, the adopt your signature screen will appear.  You have the option to type your name and initials and change the style to look more like their handwritten signature. There is also an option to draw or “write” your signature by selecting the draw tab and using the mouse. Lastly, you have the option to upload a clear picture of your signature for use although, the first option may be best.</a:t>
            </a:r>
          </a:p>
          <a:p>
            <a:endParaRPr lang="en-US" dirty="0"/>
          </a:p>
          <a:p>
            <a:r>
              <a:rPr lang="en-US" dirty="0"/>
              <a:t>Once you’ve completed your signature and initials, click the adopt and sign button. Your signature will then appear in the space designated Sign.</a:t>
            </a:r>
          </a:p>
        </p:txBody>
      </p:sp>
      <p:sp>
        <p:nvSpPr>
          <p:cNvPr id="4" name="Slide Number Placeholder 3"/>
          <p:cNvSpPr>
            <a:spLocks noGrp="1"/>
          </p:cNvSpPr>
          <p:nvPr>
            <p:ph type="sldNum" sz="quarter" idx="5"/>
          </p:nvPr>
        </p:nvSpPr>
        <p:spPr/>
        <p:txBody>
          <a:bodyPr/>
          <a:lstStyle/>
          <a:p>
            <a:fld id="{26E3A1FA-8E35-4319-B52D-F8125B70DEE7}" type="slidenum">
              <a:rPr lang="en-US" smtClean="0"/>
              <a:t>77</a:t>
            </a:fld>
            <a:endParaRPr lang="en-US"/>
          </a:p>
        </p:txBody>
      </p:sp>
    </p:spTree>
    <p:extLst>
      <p:ext uri="{BB962C8B-B14F-4D97-AF65-F5344CB8AC3E}">
        <p14:creationId xmlns:p14="http://schemas.microsoft.com/office/powerpoint/2010/main" val="290337749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signature and initials have been adopted, when the vendor clicks any space labeled sign or initial, the adopted signature will appear.</a:t>
            </a:r>
          </a:p>
        </p:txBody>
      </p:sp>
      <p:sp>
        <p:nvSpPr>
          <p:cNvPr id="4" name="Slide Number Placeholder 3"/>
          <p:cNvSpPr>
            <a:spLocks noGrp="1"/>
          </p:cNvSpPr>
          <p:nvPr>
            <p:ph type="sldNum" sz="quarter" idx="5"/>
          </p:nvPr>
        </p:nvSpPr>
        <p:spPr/>
        <p:txBody>
          <a:bodyPr/>
          <a:lstStyle/>
          <a:p>
            <a:fld id="{26E3A1FA-8E35-4319-B52D-F8125B70DEE7}" type="slidenum">
              <a:rPr lang="en-US" smtClean="0"/>
              <a:t>78</a:t>
            </a:fld>
            <a:endParaRPr lang="en-US"/>
          </a:p>
        </p:txBody>
      </p:sp>
    </p:spTree>
    <p:extLst>
      <p:ext uri="{BB962C8B-B14F-4D97-AF65-F5344CB8AC3E}">
        <p14:creationId xmlns:p14="http://schemas.microsoft.com/office/powerpoint/2010/main" val="236931623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There are certain fields that will only trigger once specific fields have been clicked. The blue arrow at question 14 shows that the check box for Integrated has been checked. Due to this, the sub questions and corresponding fields have now been highlighted. The value-added reseller is not highlighted in red because this is an optional field, as you see, the value-added reseller only needs to be answered if applicable.</a:t>
            </a:r>
          </a:p>
          <a:p>
            <a:pPr algn="just"/>
            <a:endParaRPr lang="en-US" dirty="0"/>
          </a:p>
          <a:p>
            <a:pPr algn="just"/>
            <a:r>
              <a:rPr lang="en-US" dirty="0"/>
              <a:t>The green arrow at question 15 shows a drop-down option. This is to ensure vendors only choose state approved sources. The same is available for question 16.</a:t>
            </a:r>
          </a:p>
        </p:txBody>
      </p:sp>
      <p:sp>
        <p:nvSpPr>
          <p:cNvPr id="4" name="Slide Number Placeholder 3"/>
          <p:cNvSpPr>
            <a:spLocks noGrp="1"/>
          </p:cNvSpPr>
          <p:nvPr>
            <p:ph type="sldNum" sz="quarter" idx="5"/>
          </p:nvPr>
        </p:nvSpPr>
        <p:spPr/>
        <p:txBody>
          <a:bodyPr/>
          <a:lstStyle/>
          <a:p>
            <a:fld id="{26E3A1FA-8E35-4319-B52D-F8125B70DEE7}" type="slidenum">
              <a:rPr lang="en-US" smtClean="0"/>
              <a:t>79</a:t>
            </a:fld>
            <a:endParaRPr lang="en-US"/>
          </a:p>
        </p:txBody>
      </p:sp>
    </p:spTree>
    <p:extLst>
      <p:ext uri="{BB962C8B-B14F-4D97-AF65-F5344CB8AC3E}">
        <p14:creationId xmlns:p14="http://schemas.microsoft.com/office/powerpoint/2010/main" val="4024588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7" y="4640580"/>
            <a:ext cx="6463748" cy="4388549"/>
          </a:xfrm>
        </p:spPr>
        <p:txBody>
          <a:bodyPr/>
          <a:lstStyle/>
          <a:p>
            <a:pPr algn="just">
              <a:tabLst>
                <a:tab pos="1097137" algn="l"/>
              </a:tabLst>
            </a:pPr>
            <a:r>
              <a:rPr lang="en-US" sz="1500" dirty="0">
                <a:ea typeface="Tahoma" panose="020B0604030504040204" pitchFamily="34" charset="0"/>
                <a:cs typeface="Tahoma" panose="020B0604030504040204" pitchFamily="34" charset="0"/>
              </a:rPr>
              <a:t>Before we review the steps to authorization, let’s discuss the definition of a free-standing pharmacy. A free-standing pharmacy is a pharmacy that does not operate within a retail store. This includes free-standing pharmacies that are part of a chain of free-standing pharmacies or under a WIC Program corporate vendor agreement. Pharmacies that are located within a retail establishment, such as a retail chain store, are not included in this category. Such pharmacies shall be authorized as part of the retail chain store and will not be authorized independently.  </a:t>
            </a:r>
          </a:p>
          <a:p>
            <a:pPr algn="just">
              <a:tabLst>
                <a:tab pos="1097137" algn="l"/>
              </a:tabLst>
            </a:pPr>
            <a:r>
              <a:rPr lang="en-US" sz="1500" dirty="0">
                <a:ea typeface="Tahoma" panose="020B0604030504040204" pitchFamily="34" charset="0"/>
                <a:cs typeface="Tahoma" panose="020B0604030504040204" pitchFamily="34" charset="0"/>
              </a:rPr>
              <a:t>	</a:t>
            </a:r>
          </a:p>
          <a:p>
            <a:pPr algn="just"/>
            <a:endParaRPr lang="en-US" dirty="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pPr/>
              <a:t>8</a:t>
            </a:fld>
            <a:endParaRPr lang="en-US" dirty="0"/>
          </a:p>
        </p:txBody>
      </p:sp>
    </p:spTree>
    <p:extLst>
      <p:ext uri="{BB962C8B-B14F-4D97-AF65-F5344CB8AC3E}">
        <p14:creationId xmlns:p14="http://schemas.microsoft.com/office/powerpoint/2010/main" val="30378794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Once you have gone through all documents and completed all required fields, you will be able to click the “Finish” button.</a:t>
            </a:r>
          </a:p>
        </p:txBody>
      </p:sp>
      <p:sp>
        <p:nvSpPr>
          <p:cNvPr id="4" name="Slide Number Placeholder 3"/>
          <p:cNvSpPr>
            <a:spLocks noGrp="1"/>
          </p:cNvSpPr>
          <p:nvPr>
            <p:ph type="sldNum" sz="quarter" idx="5"/>
          </p:nvPr>
        </p:nvSpPr>
        <p:spPr/>
        <p:txBody>
          <a:bodyPr/>
          <a:lstStyle/>
          <a:p>
            <a:fld id="{26E3A1FA-8E35-4319-B52D-F8125B70DEE7}" type="slidenum">
              <a:rPr lang="en-US" smtClean="0"/>
              <a:t>80</a:t>
            </a:fld>
            <a:endParaRPr lang="en-US"/>
          </a:p>
        </p:txBody>
      </p:sp>
    </p:spTree>
    <p:extLst>
      <p:ext uri="{BB962C8B-B14F-4D97-AF65-F5344CB8AC3E}">
        <p14:creationId xmlns:p14="http://schemas.microsoft.com/office/powerpoint/2010/main" val="363229027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Once you complete your required fields and click finish, this screen may appear. You can select “No Thanks” all parties will receive a copy once all parties involved have signed. </a:t>
            </a:r>
          </a:p>
        </p:txBody>
      </p:sp>
      <p:sp>
        <p:nvSpPr>
          <p:cNvPr id="4" name="Slide Number Placeholder 3"/>
          <p:cNvSpPr>
            <a:spLocks noGrp="1"/>
          </p:cNvSpPr>
          <p:nvPr>
            <p:ph type="sldNum" sz="quarter" idx="5"/>
          </p:nvPr>
        </p:nvSpPr>
        <p:spPr/>
        <p:txBody>
          <a:bodyPr/>
          <a:lstStyle/>
          <a:p>
            <a:fld id="{26E3A1FA-8E35-4319-B52D-F8125B70DEE7}" type="slidenum">
              <a:rPr lang="en-US" smtClean="0"/>
              <a:t>81</a:t>
            </a:fld>
            <a:endParaRPr lang="en-US"/>
          </a:p>
        </p:txBody>
      </p:sp>
    </p:spTree>
    <p:extLst>
      <p:ext uri="{BB962C8B-B14F-4D97-AF65-F5344CB8AC3E}">
        <p14:creationId xmlns:p14="http://schemas.microsoft.com/office/powerpoint/2010/main" val="87148403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7" y="4636582"/>
            <a:ext cx="6463747" cy="4392549"/>
          </a:xfrm>
        </p:spPr>
        <p:txBody>
          <a:bodyPr/>
          <a:lstStyle/>
          <a:p>
            <a:pPr algn="just"/>
            <a:r>
              <a:rPr lang="en-US" sz="1500" dirty="0">
                <a:ea typeface="Tahoma" panose="020B0604030504040204" pitchFamily="34" charset="0"/>
                <a:cs typeface="Tahoma" panose="020B0604030504040204" pitchFamily="34" charset="0"/>
              </a:rPr>
              <a:t>All vendor applicants must complete this form.</a:t>
            </a:r>
          </a:p>
          <a:p>
            <a:pPr algn="just"/>
            <a:endParaRPr lang="en-US" sz="1500" dirty="0">
              <a:ea typeface="Tahoma" panose="020B0604030504040204" pitchFamily="34" charset="0"/>
              <a:cs typeface="Tahoma" panose="020B0604030504040204" pitchFamily="34" charset="0"/>
            </a:endParaRPr>
          </a:p>
          <a:p>
            <a:pPr algn="just"/>
            <a:r>
              <a:rPr lang="en-US" sz="1500" dirty="0">
                <a:ea typeface="Tahoma" panose="020B0604030504040204" pitchFamily="34" charset="0"/>
                <a:cs typeface="Tahoma" panose="020B0604030504040204" pitchFamily="34" charset="0"/>
              </a:rPr>
              <a:t>The pharmacy owner or officer should complete and sign this form.</a:t>
            </a:r>
          </a:p>
          <a:p>
            <a:pPr algn="just"/>
            <a:endParaRPr lang="en-US" sz="1500" dirty="0">
              <a:ea typeface="Tahoma" panose="020B0604030504040204" pitchFamily="34" charset="0"/>
              <a:cs typeface="Tahoma" panose="020B0604030504040204" pitchFamily="34" charset="0"/>
            </a:endParaRPr>
          </a:p>
          <a:p>
            <a:pPr algn="just"/>
            <a:r>
              <a:rPr lang="en-US" sz="1500" dirty="0">
                <a:ea typeface="Tahoma" panose="020B0604030504040204" pitchFamily="34" charset="0"/>
                <a:cs typeface="Tahoma" panose="020B0604030504040204" pitchFamily="34" charset="0"/>
              </a:rPr>
              <a:t>Do not leave blanks, do not type “same as above”.</a:t>
            </a:r>
          </a:p>
          <a:p>
            <a:pPr algn="just"/>
            <a:endParaRPr lang="en-US" sz="1500" dirty="0">
              <a:ea typeface="Tahoma" panose="020B0604030504040204" pitchFamily="34" charset="0"/>
              <a:cs typeface="Tahoma" panose="020B0604030504040204" pitchFamily="34" charset="0"/>
            </a:endParaRPr>
          </a:p>
          <a:p>
            <a:pPr algn="just"/>
            <a:r>
              <a:rPr lang="en-US" sz="1500" dirty="0">
                <a:ea typeface="Tahoma" panose="020B0604030504040204" pitchFamily="34" charset="0"/>
                <a:cs typeface="Tahoma" panose="020B0604030504040204" pitchFamily="34" charset="0"/>
              </a:rPr>
              <a:t>Take out your copy of this form so that you can follow along as I point out some items to assist you in completing this.</a:t>
            </a:r>
          </a:p>
          <a:p>
            <a:pPr algn="just"/>
            <a:endParaRPr lang="en-US" sz="1500" dirty="0">
              <a:ea typeface="Tahoma" panose="020B0604030504040204" pitchFamily="34" charset="0"/>
              <a:cs typeface="Tahoma" panose="020B0604030504040204" pitchFamily="34" charset="0"/>
            </a:endParaRPr>
          </a:p>
          <a:p>
            <a:pPr algn="just"/>
            <a:r>
              <a:rPr lang="en-US" sz="1500" dirty="0">
                <a:ea typeface="Tahoma" panose="020B0604030504040204" pitchFamily="34" charset="0"/>
                <a:cs typeface="Tahoma" panose="020B0604030504040204" pitchFamily="34" charset="0"/>
              </a:rPr>
              <a:t>At the top of each page is a place to write in the pharmacy name. Make sure that the name is listed the same way on all pages and is consistent between forms.</a:t>
            </a:r>
          </a:p>
          <a:p>
            <a:pPr algn="just"/>
            <a:endParaRPr lang="en-US" sz="1500" dirty="0">
              <a:ea typeface="Tahoma" panose="020B0604030504040204" pitchFamily="34" charset="0"/>
              <a:cs typeface="Tahoma" panose="020B0604030504040204" pitchFamily="34" charset="0"/>
            </a:endParaRPr>
          </a:p>
          <a:p>
            <a:pPr algn="just"/>
            <a:r>
              <a:rPr lang="en-US" sz="1500" dirty="0">
                <a:ea typeface="Tahoma" panose="020B0604030504040204" pitchFamily="34" charset="0"/>
                <a:cs typeface="Tahoma" panose="020B0604030504040204" pitchFamily="34" charset="0"/>
              </a:rPr>
              <a:t>Note to speaker: All questions on application should be reviewed!</a:t>
            </a:r>
            <a:endParaRPr lang="en-US" sz="1500" b="1" dirty="0">
              <a:cs typeface="Times New Roman" pitchFamily="18" charset="0"/>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pPr/>
              <a:t>82</a:t>
            </a:fld>
            <a:endParaRPr lang="en-US" dirty="0"/>
          </a:p>
        </p:txBody>
      </p:sp>
    </p:spTree>
    <p:extLst>
      <p:ext uri="{BB962C8B-B14F-4D97-AF65-F5344CB8AC3E}">
        <p14:creationId xmlns:p14="http://schemas.microsoft.com/office/powerpoint/2010/main" val="421762038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3" name="Rectangle 8"/>
          <p:cNvSpPr>
            <a:spLocks noGrp="1" noRot="1" noChangeAspect="1" noChangeArrowheads="1" noTextEdit="1"/>
          </p:cNvSpPr>
          <p:nvPr>
            <p:ph type="sldImg"/>
          </p:nvPr>
        </p:nvSpPr>
        <p:spPr>
          <a:ln/>
        </p:spPr>
      </p:sp>
      <p:sp>
        <p:nvSpPr>
          <p:cNvPr id="250884" name="Rectangle 9"/>
          <p:cNvSpPr>
            <a:spLocks noGrp="1" noChangeArrowheads="1"/>
          </p:cNvSpPr>
          <p:nvPr>
            <p:ph type="body" idx="1"/>
          </p:nvPr>
        </p:nvSpPr>
        <p:spPr>
          <a:xfrm>
            <a:off x="433678" y="4559258"/>
            <a:ext cx="6455797" cy="4805847"/>
          </a:xfrm>
          <a:noFill/>
          <a:ln/>
        </p:spPr>
        <p:txBody>
          <a:bodyPr/>
          <a:lstStyle/>
          <a:p>
            <a:pPr algn="just">
              <a:buFontTx/>
              <a:buNone/>
            </a:pPr>
            <a:r>
              <a:rPr lang="en-US" sz="1500" dirty="0"/>
              <a:t>A few notes about specific questions….
Question #’s 1-2: this is for the pharmacy mailing address, physical address 
Question 3 – Check whether the pharmacy has internet access. Answer yes or no
Question 4 – Provide email address, if pharmacy has one. An email address will be needed in the future for vendor-related notifications.
Question 5 - SNAP – (Not applicable for Free-standing pharmacies)
Question 6 - Provide your pharmacy’s Federal Tax ID number
Question 7 - Only one (1) block must be checked. Classification must be consistent with the Vendor Agreement. Check appropriate block that applies to pharmacy's setup. 
Refer to list below of pharmacy classifications with brief definitions to help decide what classification the pharmacy falls under.</a:t>
            </a:r>
          </a:p>
        </p:txBody>
      </p:sp>
      <p:sp>
        <p:nvSpPr>
          <p:cNvPr id="2" name="Slide Number Placeholder 1"/>
          <p:cNvSpPr>
            <a:spLocks noGrp="1"/>
          </p:cNvSpPr>
          <p:nvPr>
            <p:ph type="sldNum" sz="quarter" idx="10"/>
          </p:nvPr>
        </p:nvSpPr>
        <p:spPr/>
        <p:txBody>
          <a:bodyPr/>
          <a:lstStyle/>
          <a:p>
            <a:fld id="{277FD931-451E-4B36-ABA2-042D5FD0E452}" type="slidenum">
              <a:rPr lang="en-US" smtClean="0"/>
              <a:t>83</a:t>
            </a:fld>
            <a:endParaRPr lang="en-US" dirty="0"/>
          </a:p>
        </p:txBody>
      </p:sp>
    </p:spTree>
    <p:extLst>
      <p:ext uri="{BB962C8B-B14F-4D97-AF65-F5344CB8AC3E}">
        <p14:creationId xmlns:p14="http://schemas.microsoft.com/office/powerpoint/2010/main" val="203745651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1" name="Rectangle 8"/>
          <p:cNvSpPr>
            <a:spLocks noGrp="1" noRot="1" noChangeAspect="1" noChangeArrowheads="1" noTextEdit="1"/>
          </p:cNvSpPr>
          <p:nvPr>
            <p:ph type="sldImg"/>
          </p:nvPr>
        </p:nvSpPr>
        <p:spPr>
          <a:xfrm>
            <a:off x="458788" y="304800"/>
            <a:ext cx="6397625" cy="3600450"/>
          </a:xfrm>
          <a:ln/>
        </p:spPr>
      </p:sp>
      <p:sp>
        <p:nvSpPr>
          <p:cNvPr id="252932" name="Rectangle 9"/>
          <p:cNvSpPr>
            <a:spLocks noGrp="1" noChangeArrowheads="1"/>
          </p:cNvSpPr>
          <p:nvPr>
            <p:ph type="body" idx="1"/>
          </p:nvPr>
        </p:nvSpPr>
        <p:spPr>
          <a:xfrm>
            <a:off x="458787" y="4038600"/>
            <a:ext cx="6397625" cy="4724400"/>
          </a:xfrm>
          <a:noFill/>
          <a:ln/>
        </p:spPr>
        <p:txBody>
          <a:bodyPr>
            <a:noAutofit/>
          </a:bodyPr>
          <a:lstStyle/>
          <a:p>
            <a:r>
              <a:rPr lang="en-US" sz="1300" dirty="0"/>
              <a:t>Question 8 - Check only one (1) type of ownership. Use the one most appropriate. Example: If two people own a business and the pharmacy is incorporated or an LLC, the type of pharmacy is corporation or LLC even though there is a partnership formed. Provide the name, physical address and phone number of the corporation or LLC the pharmacy is registered under.
Question 9 – NEW question – Provide the number of stores owned by this ownership (must be at least 1 which include the store this application if regarding)</a:t>
            </a:r>
          </a:p>
          <a:p>
            <a:r>
              <a:rPr lang="en-US" sz="1300" dirty="0"/>
              <a:t>Then provide the number of other WIC stores owned by this ownership (this number could be 0 but you must provide that answer.</a:t>
            </a:r>
          </a:p>
          <a:p>
            <a:endParaRPr lang="en-US" sz="1300" dirty="0"/>
          </a:p>
          <a:p>
            <a:r>
              <a:rPr lang="en-US" sz="1300" dirty="0"/>
              <a:t>Question 10 - Provide all the hours that the pharmacy is open for business. Circle AM or PM for opening and closing times. Remember that 12PM is noon and 12AM is midnight.
Question 11 – Amount of pharmacy’s Annual SNAP Sales: Provide the yearly dollar amount of SNAP sales. If this is a new pharmacy, projected sales must be given based on the business conducted prior to purchase.
Question 12 - Annual Food Sales: Provide the yearly dollar amount of food sales only. If this is a new pharmacy, projected sales must be given based on the business conducted prior to purchase.
Question 13 – Provide the total number of cash registers in the pharmacy</a:t>
            </a:r>
            <a:endParaRPr lang="en-US" sz="1400" dirty="0"/>
          </a:p>
        </p:txBody>
      </p:sp>
      <p:sp>
        <p:nvSpPr>
          <p:cNvPr id="2" name="Slide Number Placeholder 1"/>
          <p:cNvSpPr>
            <a:spLocks noGrp="1"/>
          </p:cNvSpPr>
          <p:nvPr>
            <p:ph type="sldNum" sz="quarter" idx="10"/>
          </p:nvPr>
        </p:nvSpPr>
        <p:spPr/>
        <p:txBody>
          <a:bodyPr/>
          <a:lstStyle/>
          <a:p>
            <a:fld id="{277FD931-451E-4B36-ABA2-042D5FD0E452}" type="slidenum">
              <a:rPr lang="en-US" smtClean="0"/>
              <a:t>84</a:t>
            </a:fld>
            <a:endParaRPr lang="en-US" dirty="0"/>
          </a:p>
        </p:txBody>
      </p:sp>
    </p:spTree>
    <p:extLst>
      <p:ext uri="{BB962C8B-B14F-4D97-AF65-F5344CB8AC3E}">
        <p14:creationId xmlns:p14="http://schemas.microsoft.com/office/powerpoint/2010/main" val="10480540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7" name="Rectangle 8"/>
          <p:cNvSpPr>
            <a:spLocks noGrp="1" noRot="1" noChangeAspect="1" noChangeArrowheads="1" noTextEdit="1"/>
          </p:cNvSpPr>
          <p:nvPr>
            <p:ph type="sldImg"/>
          </p:nvPr>
        </p:nvSpPr>
        <p:spPr>
          <a:xfrm>
            <a:off x="458788" y="393700"/>
            <a:ext cx="6397625" cy="3600450"/>
          </a:xfrm>
          <a:ln/>
        </p:spPr>
      </p:sp>
      <p:sp>
        <p:nvSpPr>
          <p:cNvPr id="251908" name="Rectangle 9"/>
          <p:cNvSpPr>
            <a:spLocks noGrp="1" noChangeArrowheads="1"/>
          </p:cNvSpPr>
          <p:nvPr>
            <p:ph type="body" idx="1"/>
          </p:nvPr>
        </p:nvSpPr>
        <p:spPr>
          <a:xfrm>
            <a:off x="425726" y="3994150"/>
            <a:ext cx="6463748" cy="5213350"/>
          </a:xfrm>
          <a:noFill/>
          <a:ln/>
        </p:spPr>
        <p:txBody>
          <a:bodyPr/>
          <a:lstStyle/>
          <a:p>
            <a:r>
              <a:rPr lang="en-US" sz="1400" dirty="0"/>
              <a:t>Question 14 – Check Yes or No to indicate whether pharmacy is eWIC capable or not. . Check your Point of Sale system type as either Integrated or Stand-beside. If integrated, provide the name of your Third-Party Processor and if applicable, Value-added Reseller.</a:t>
            </a:r>
          </a:p>
          <a:p>
            <a:endParaRPr lang="en-US" sz="1400" dirty="0"/>
          </a:p>
          <a:p>
            <a:r>
              <a:rPr lang="en-US" sz="1400" dirty="0"/>
              <a:t>Question 15 – Provide the name of source(s) for all infant formulas (Refer to list of approved sources)</a:t>
            </a:r>
          </a:p>
          <a:p>
            <a:endParaRPr lang="en-US" sz="1400" dirty="0"/>
          </a:p>
          <a:p>
            <a:r>
              <a:rPr lang="en-US" sz="1400" dirty="0"/>
              <a:t>Question 16 - Provide the name of supplier(s) for all WIC approved foods</a:t>
            </a:r>
          </a:p>
          <a:p>
            <a:endParaRPr lang="en-US" sz="1400" dirty="0"/>
          </a:p>
          <a:p>
            <a:r>
              <a:rPr lang="en-US" sz="1400" dirty="0"/>
              <a:t>Question 17 – Check whether the pharmacy expects to derive more than fifty-percent of the pharmacy’s annual revenue from the sale of food items through WIC transactions. Answer yes or no</a:t>
            </a:r>
          </a:p>
          <a:p>
            <a:endParaRPr lang="en-US" sz="1400" dirty="0"/>
          </a:p>
          <a:p>
            <a:r>
              <a:rPr lang="en-US" sz="1400" dirty="0"/>
              <a:t>Question 18 – Check whether you own a WIC authorized pharmacy where the WIC sales are above 50% of the total annual food sales. Answer yes or no</a:t>
            </a:r>
          </a:p>
          <a:p>
            <a:endParaRPr lang="en-US" sz="1400" dirty="0"/>
          </a:p>
          <a:p>
            <a:r>
              <a:rPr lang="en-US" sz="1400" dirty="0"/>
              <a:t>Question 19 - Record what percent of food sales is expected to be from WIC sales, SNAP sales, cash sales, and credit/debit. These should all total up to 100%. (no decimals)</a:t>
            </a:r>
          </a:p>
          <a:p>
            <a:endParaRPr lang="en-US" sz="1400" dirty="0"/>
          </a:p>
          <a:p>
            <a:r>
              <a:rPr lang="en-US" sz="1400" dirty="0"/>
              <a:t>Question 20 – Check whether WIC authorization is required in order for the pharmacy to open for business. Answer yes or no</a:t>
            </a:r>
          </a:p>
          <a:p>
            <a:endParaRPr lang="en-US" sz="1500" dirty="0"/>
          </a:p>
          <a:p>
            <a:pPr algn="just"/>
            <a:endParaRPr lang="en-US" sz="800" dirty="0"/>
          </a:p>
        </p:txBody>
      </p:sp>
      <p:sp>
        <p:nvSpPr>
          <p:cNvPr id="2" name="Slide Number Placeholder 1"/>
          <p:cNvSpPr>
            <a:spLocks noGrp="1"/>
          </p:cNvSpPr>
          <p:nvPr>
            <p:ph type="sldNum" sz="quarter" idx="10"/>
          </p:nvPr>
        </p:nvSpPr>
        <p:spPr/>
        <p:txBody>
          <a:bodyPr/>
          <a:lstStyle/>
          <a:p>
            <a:fld id="{277FD931-451E-4B36-ABA2-042D5FD0E452}" type="slidenum">
              <a:rPr lang="en-US" smtClean="0"/>
              <a:t>85</a:t>
            </a:fld>
            <a:endParaRPr lang="en-US" dirty="0"/>
          </a:p>
        </p:txBody>
      </p:sp>
    </p:spTree>
    <p:extLst>
      <p:ext uri="{BB962C8B-B14F-4D97-AF65-F5344CB8AC3E}">
        <p14:creationId xmlns:p14="http://schemas.microsoft.com/office/powerpoint/2010/main" val="41716484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7" y="4473894"/>
            <a:ext cx="6463748" cy="4822506"/>
          </a:xfrm>
        </p:spPr>
        <p:txBody>
          <a:bodyPr>
            <a:noAutofit/>
          </a:bodyPr>
          <a:lstStyle/>
          <a:p>
            <a:pPr algn="just"/>
            <a:r>
              <a:rPr lang="en-US" sz="1500" dirty="0"/>
              <a:t>Question 21 – Check whether there are inventory invoices available for food items purchased and currently stocked in your pharmacy. Answer yes or no.</a:t>
            </a:r>
          </a:p>
          <a:p>
            <a:pPr algn="just"/>
            <a:endParaRPr lang="en-US" sz="1500" dirty="0"/>
          </a:p>
          <a:p>
            <a:pPr algn="just"/>
            <a:r>
              <a:rPr lang="en-US" sz="1500" dirty="0"/>
              <a:t>Question 22 – If the answer is yes, document how many months of inventory invoices that are available.</a:t>
            </a:r>
          </a:p>
          <a:p>
            <a:pPr algn="just"/>
            <a:endParaRPr lang="en-US" sz="1500" dirty="0"/>
          </a:p>
          <a:p>
            <a:pPr algn="just"/>
            <a:r>
              <a:rPr lang="en-US" sz="1500" dirty="0"/>
              <a:t>Question 23 – Minimum inventory is not applicable to pharmacies</a:t>
            </a:r>
          </a:p>
          <a:p>
            <a:pPr algn="just"/>
            <a:endParaRPr lang="en-US" sz="1500" dirty="0"/>
          </a:p>
          <a:p>
            <a:pPr algn="just"/>
            <a:r>
              <a:rPr lang="en-US" sz="1500" dirty="0"/>
              <a:t>Question 24 – Check all blocks that apply to what contents are sold in the pharmacy.</a:t>
            </a:r>
          </a:p>
          <a:p>
            <a:pPr algn="just"/>
            <a:endParaRPr lang="en-US" sz="1500" dirty="0"/>
          </a:p>
          <a:p>
            <a:pPr algn="just"/>
            <a:r>
              <a:rPr lang="en-US" sz="1500" dirty="0"/>
              <a:t>Question 25 - Circle title of courtesy (Mr., Mrs., Ms.) for pharmacy manager. The full name (first, middle, and last) of pharmacy manager is required. Do not use initials. Document if there is no middle name by writing “NMN”.</a:t>
            </a:r>
          </a:p>
          <a:p>
            <a:pPr algn="just"/>
            <a:endParaRPr lang="en-US" sz="1500" dirty="0"/>
          </a:p>
          <a:p>
            <a:pPr algn="just"/>
            <a:r>
              <a:rPr lang="en-US" sz="1500" dirty="0"/>
              <a:t>Question 26 – Check whether the pharmacy manager is the primary contact person for the pharmacy. If no is checked, the owner will be listed as primary contact. Answer yes or no.</a:t>
            </a:r>
          </a:p>
          <a:p>
            <a:pPr algn="just" defTabSz="973798">
              <a:defRPr/>
            </a:pPr>
            <a:endParaRPr lang="en-US" b="1" dirty="0"/>
          </a:p>
        </p:txBody>
      </p:sp>
      <p:sp>
        <p:nvSpPr>
          <p:cNvPr id="4" name="Slide Number Placeholder 3"/>
          <p:cNvSpPr>
            <a:spLocks noGrp="1"/>
          </p:cNvSpPr>
          <p:nvPr>
            <p:ph type="sldNum" sz="quarter" idx="10"/>
          </p:nvPr>
        </p:nvSpPr>
        <p:spPr/>
        <p:txBody>
          <a:bodyPr/>
          <a:lstStyle/>
          <a:p>
            <a:fld id="{277FD931-451E-4B36-ABA2-042D5FD0E452}" type="slidenum">
              <a:rPr lang="en-US" smtClean="0"/>
              <a:t>86</a:t>
            </a:fld>
            <a:endParaRPr lang="en-US" dirty="0"/>
          </a:p>
        </p:txBody>
      </p:sp>
    </p:spTree>
    <p:extLst>
      <p:ext uri="{BB962C8B-B14F-4D97-AF65-F5344CB8AC3E}">
        <p14:creationId xmlns:p14="http://schemas.microsoft.com/office/powerpoint/2010/main" val="84592501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7700" y="228600"/>
            <a:ext cx="6018213" cy="3386138"/>
          </a:xfrm>
        </p:spPr>
      </p:sp>
      <p:sp>
        <p:nvSpPr>
          <p:cNvPr id="3" name="Notes Placeholder 2"/>
          <p:cNvSpPr>
            <a:spLocks noGrp="1"/>
          </p:cNvSpPr>
          <p:nvPr>
            <p:ph type="body" idx="1"/>
          </p:nvPr>
        </p:nvSpPr>
        <p:spPr>
          <a:xfrm>
            <a:off x="228601" y="3654736"/>
            <a:ext cx="6858000" cy="5717864"/>
          </a:xfrm>
        </p:spPr>
        <p:txBody>
          <a:bodyPr/>
          <a:lstStyle/>
          <a:p>
            <a:pPr defTabSz="973798">
              <a:defRPr/>
            </a:pPr>
            <a:r>
              <a:rPr lang="en-US" sz="1150" dirty="0"/>
              <a:t>Questions 27 thru 36 pertain to business integrity. Do not leave any unanswered and always provide explanations and dates for any “Yes” responses.</a:t>
            </a:r>
          </a:p>
          <a:p>
            <a:pPr defTabSz="973798">
              <a:defRPr/>
            </a:pPr>
            <a:endParaRPr lang="en-US" sz="1150" dirty="0"/>
          </a:p>
          <a:p>
            <a:pPr defTabSz="973798">
              <a:defRPr/>
            </a:pPr>
            <a:r>
              <a:rPr lang="en-US" sz="1150" dirty="0"/>
              <a:t>Question 27 - Check only one (1) block. If "yes" is checked, a detailed explanation is required from pharmacy manager with dates of occurrence.</a:t>
            </a:r>
          </a:p>
          <a:p>
            <a:pPr defTabSz="973798">
              <a:defRPr/>
            </a:pPr>
            <a:endParaRPr lang="en-US" sz="1150" dirty="0"/>
          </a:p>
          <a:p>
            <a:pPr defTabSz="973798">
              <a:defRPr/>
            </a:pPr>
            <a:r>
              <a:rPr lang="en-US" sz="1150" dirty="0"/>
              <a:t>Question 28 - Provide how many years and months the pharmacy has been in business at the present site. If the pharmacy has been in business less than a month, provide the date the pharmacy opened for business.</a:t>
            </a:r>
          </a:p>
          <a:p>
            <a:pPr marL="0" marR="0" lvl="0" indent="0" algn="l" defTabSz="973798" rtl="0" eaLnBrk="1" fontAlgn="auto" latinLnBrk="0" hangingPunct="1">
              <a:lnSpc>
                <a:spcPct val="100000"/>
              </a:lnSpc>
              <a:spcBef>
                <a:spcPts val="0"/>
              </a:spcBef>
              <a:spcAft>
                <a:spcPts val="0"/>
              </a:spcAft>
              <a:buClrTx/>
              <a:buSzTx/>
              <a:buFontTx/>
              <a:buNone/>
              <a:tabLst/>
              <a:defRPr/>
            </a:pPr>
            <a:endParaRPr lang="en-US" sz="1150" dirty="0"/>
          </a:p>
          <a:p>
            <a:pPr marL="0" marR="0" lvl="0" indent="0" algn="l" defTabSz="973798" rtl="0" eaLnBrk="1" fontAlgn="auto" latinLnBrk="0" hangingPunct="1">
              <a:lnSpc>
                <a:spcPct val="100000"/>
              </a:lnSpc>
              <a:spcBef>
                <a:spcPts val="0"/>
              </a:spcBef>
              <a:spcAft>
                <a:spcPts val="0"/>
              </a:spcAft>
              <a:buClrTx/>
              <a:buSzTx/>
              <a:buFontTx/>
              <a:buNone/>
              <a:tabLst/>
              <a:defRPr/>
            </a:pPr>
            <a:r>
              <a:rPr lang="en-US" sz="1150" b="1" dirty="0"/>
              <a:t>PAGE 3 of 5</a:t>
            </a:r>
            <a:r>
              <a:rPr lang="en-US" sz="1150" dirty="0"/>
              <a:t>:</a:t>
            </a:r>
          </a:p>
          <a:p>
            <a:pPr defTabSz="973798">
              <a:defRPr/>
            </a:pPr>
            <a:r>
              <a:rPr lang="en-US" sz="1150" dirty="0"/>
              <a:t>Question 29 - Check only one (1) block. If "yes" is checked, provide the old name and address of the pharmacy.</a:t>
            </a:r>
          </a:p>
          <a:p>
            <a:pPr defTabSz="973798">
              <a:defRPr/>
            </a:pPr>
            <a:endParaRPr lang="en-US" sz="1150" dirty="0"/>
          </a:p>
          <a:p>
            <a:pPr defTabSz="973798">
              <a:defRPr/>
            </a:pPr>
            <a:r>
              <a:rPr lang="en-US" sz="1150" dirty="0"/>
              <a:t>Question 30 - Check only one (1) block. If "yes" is checked, a detailed explanation, including what WIC incident occurred with dates of occurrence, is required.</a:t>
            </a:r>
          </a:p>
          <a:p>
            <a:pPr defTabSz="973798">
              <a:defRPr/>
            </a:pPr>
            <a:endParaRPr lang="en-US" sz="1150" dirty="0"/>
          </a:p>
          <a:p>
            <a:pPr defTabSz="973798">
              <a:defRPr/>
            </a:pPr>
            <a:r>
              <a:rPr lang="en-US" sz="1150" dirty="0"/>
              <a:t>Question 31- Check only one (1) block. If "yes" is checked, a detailed explanation, with dates of occurrence, is required.</a:t>
            </a:r>
          </a:p>
          <a:p>
            <a:pPr defTabSz="973798">
              <a:defRPr/>
            </a:pPr>
            <a:endParaRPr lang="en-US" sz="1150" dirty="0"/>
          </a:p>
          <a:p>
            <a:pPr defTabSz="973798">
              <a:defRPr/>
            </a:pPr>
            <a:r>
              <a:rPr lang="en-US" sz="1150" dirty="0"/>
              <a:t>Question 32- Check only one (1) block. If "yes" is checked, a detailed explanation, with dates of occurrence, is required.</a:t>
            </a:r>
          </a:p>
          <a:p>
            <a:pPr defTabSz="973798">
              <a:defRPr/>
            </a:pPr>
            <a:endParaRPr lang="en-US" sz="1150" dirty="0"/>
          </a:p>
          <a:p>
            <a:pPr defTabSz="973798">
              <a:defRPr/>
            </a:pPr>
            <a:r>
              <a:rPr lang="en-US" sz="1150" dirty="0"/>
              <a:t>Provide pharmacy name in the space provided in the upper right corner of page. The pharmacy name must be consistent throughout the application.</a:t>
            </a:r>
          </a:p>
          <a:p>
            <a:pPr defTabSz="973798">
              <a:defRPr/>
            </a:pPr>
            <a:r>
              <a:rPr lang="en-US" sz="1150" dirty="0"/>
              <a:t>Question 33 – 35 Check only one (1) block. If "yes" is checked, a detailed explanation, with dates of occurrence, is required.</a:t>
            </a:r>
          </a:p>
          <a:p>
            <a:pPr defTabSz="973798">
              <a:defRPr/>
            </a:pPr>
            <a:endParaRPr lang="en-US" sz="1150" dirty="0"/>
          </a:p>
          <a:p>
            <a:pPr defTabSz="973798">
              <a:defRPr/>
            </a:pPr>
            <a:r>
              <a:rPr lang="en-US" sz="1150" dirty="0"/>
              <a:t>Question 36 – Check only one (1) block. If “yes” is checked, a detailed explanation is required of all owners, officers or managers “yes” applies to. If additional space to document the explanation is necessary, attach a separate sheet of paper, with the additional documentation referring back to this question.</a:t>
            </a:r>
          </a:p>
          <a:p>
            <a:pPr algn="just"/>
            <a:endParaRPr lang="en-US" sz="1100" dirty="0"/>
          </a:p>
        </p:txBody>
      </p:sp>
      <p:sp>
        <p:nvSpPr>
          <p:cNvPr id="4" name="Slide Number Placeholder 3"/>
          <p:cNvSpPr>
            <a:spLocks noGrp="1"/>
          </p:cNvSpPr>
          <p:nvPr>
            <p:ph type="sldNum" sz="quarter" idx="10"/>
          </p:nvPr>
        </p:nvSpPr>
        <p:spPr/>
        <p:txBody>
          <a:bodyPr/>
          <a:lstStyle/>
          <a:p>
            <a:fld id="{277FD931-451E-4B36-ABA2-042D5FD0E452}" type="slidenum">
              <a:rPr lang="en-US" smtClean="0"/>
              <a:t>87</a:t>
            </a:fld>
            <a:endParaRPr lang="en-US" dirty="0"/>
          </a:p>
        </p:txBody>
      </p:sp>
    </p:spTree>
    <p:extLst>
      <p:ext uri="{BB962C8B-B14F-4D97-AF65-F5344CB8AC3E}">
        <p14:creationId xmlns:p14="http://schemas.microsoft.com/office/powerpoint/2010/main" val="287032350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6" y="4560571"/>
            <a:ext cx="6463748" cy="4320540"/>
          </a:xfrm>
        </p:spPr>
        <p:txBody>
          <a:bodyPr>
            <a:normAutofit/>
          </a:bodyPr>
          <a:lstStyle/>
          <a:p>
            <a:pPr defTabSz="984330">
              <a:defRPr/>
            </a:pPr>
            <a:r>
              <a:rPr lang="en-US" sz="1500" dirty="0"/>
              <a:t>On page 4 of the application, you can see there is an Ownership Data Section. Pharmacies that will be authorized under a corporate agreement do not complete this section of the form, because it is completed by your corporate office. For all others, please list all owners, regardless of the percentage owned.</a:t>
            </a:r>
          </a:p>
          <a:p>
            <a:pPr defTabSz="984330">
              <a:defRPr/>
            </a:pPr>
            <a:endParaRPr lang="en-US" sz="1500" dirty="0"/>
          </a:p>
          <a:p>
            <a:pPr defTabSz="984330">
              <a:defRPr/>
            </a:pPr>
            <a:r>
              <a:rPr lang="en-US" sz="1500" dirty="0"/>
              <a:t>Do you have more than two owners? If yes, please request a page 4a, so that you can take it with you today.</a:t>
            </a:r>
          </a:p>
          <a:p>
            <a:pPr defTabSz="984330">
              <a:defRPr/>
            </a:pPr>
            <a:endParaRPr lang="en-US" sz="1500" dirty="0"/>
          </a:p>
          <a:p>
            <a:pPr defTabSz="984330">
              <a:defRPr/>
            </a:pPr>
            <a:r>
              <a:rPr lang="en-US" sz="1500" dirty="0"/>
              <a:t>If your pharmacy is incorporated or an LLC with many owners/shareholders, please list the President on this page and complete a page 4a with the Vice President,  Secretary and Treasurer.</a:t>
            </a:r>
          </a:p>
          <a:p>
            <a:pPr algn="just"/>
            <a:endParaRPr lang="en-US" dirty="0"/>
          </a:p>
        </p:txBody>
      </p:sp>
      <p:sp>
        <p:nvSpPr>
          <p:cNvPr id="4" name="Slide Number Placeholder 3"/>
          <p:cNvSpPr>
            <a:spLocks noGrp="1"/>
          </p:cNvSpPr>
          <p:nvPr>
            <p:ph type="sldNum" sz="quarter" idx="10"/>
          </p:nvPr>
        </p:nvSpPr>
        <p:spPr/>
        <p:txBody>
          <a:bodyPr/>
          <a:lstStyle/>
          <a:p>
            <a:fld id="{277FD931-451E-4B36-ABA2-042D5FD0E452}" type="slidenum">
              <a:rPr lang="en-US" smtClean="0"/>
              <a:t>88</a:t>
            </a:fld>
            <a:endParaRPr lang="en-US" dirty="0"/>
          </a:p>
        </p:txBody>
      </p:sp>
    </p:spTree>
    <p:extLst>
      <p:ext uri="{BB962C8B-B14F-4D97-AF65-F5344CB8AC3E}">
        <p14:creationId xmlns:p14="http://schemas.microsoft.com/office/powerpoint/2010/main" val="65200419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9" name="Rectangle 2"/>
          <p:cNvSpPr>
            <a:spLocks noGrp="1" noRot="1" noChangeAspect="1" noChangeArrowheads="1" noTextEdit="1"/>
          </p:cNvSpPr>
          <p:nvPr>
            <p:ph type="sldImg"/>
          </p:nvPr>
        </p:nvSpPr>
        <p:spPr>
          <a:xfrm>
            <a:off x="419100" y="708025"/>
            <a:ext cx="6477000" cy="3644900"/>
          </a:xfrm>
          <a:ln/>
        </p:spPr>
      </p:sp>
      <p:sp>
        <p:nvSpPr>
          <p:cNvPr id="254980" name="Rectangle 3"/>
          <p:cNvSpPr>
            <a:spLocks noGrp="1" noChangeArrowheads="1"/>
          </p:cNvSpPr>
          <p:nvPr>
            <p:ph type="body" idx="1"/>
          </p:nvPr>
        </p:nvSpPr>
        <p:spPr>
          <a:xfrm>
            <a:off x="385971" y="4640585"/>
            <a:ext cx="6543261" cy="4392216"/>
          </a:xfrm>
          <a:noFill/>
          <a:ln/>
        </p:spPr>
        <p:txBody>
          <a:bodyPr lIns="95805" tIns="47903" rIns="95805" bIns="47903"/>
          <a:lstStyle/>
          <a:p>
            <a:r>
              <a:rPr lang="en-US" sz="1500" dirty="0"/>
              <a:t>This is page 4a where additional ownership information is listed. Please list all additional owners, regardless of the percentage owned.</a:t>
            </a:r>
          </a:p>
          <a:p>
            <a:endParaRPr lang="en-US" sz="1500" dirty="0"/>
          </a:p>
          <a:p>
            <a:r>
              <a:rPr lang="en-US" sz="1500" dirty="0"/>
              <a:t>Again if your pharmacy is incorporated or an LLC with many owners/shareholders, please list the President, Vice President, Secretary and Treasurer.</a:t>
            </a:r>
          </a:p>
          <a:p>
            <a:endParaRPr lang="en-US" dirty="0"/>
          </a:p>
        </p:txBody>
      </p:sp>
      <p:sp>
        <p:nvSpPr>
          <p:cNvPr id="2" name="Slide Number Placeholder 1"/>
          <p:cNvSpPr>
            <a:spLocks noGrp="1"/>
          </p:cNvSpPr>
          <p:nvPr>
            <p:ph type="sldNum" sz="quarter" idx="10"/>
          </p:nvPr>
        </p:nvSpPr>
        <p:spPr/>
        <p:txBody>
          <a:bodyPr/>
          <a:lstStyle/>
          <a:p>
            <a:fld id="{277FD931-451E-4B36-ABA2-042D5FD0E452}" type="slidenum">
              <a:rPr lang="en-US" smtClean="0"/>
              <a:t>89</a:t>
            </a:fld>
            <a:endParaRPr lang="en-US" dirty="0"/>
          </a:p>
        </p:txBody>
      </p:sp>
    </p:spTree>
    <p:extLst>
      <p:ext uri="{BB962C8B-B14F-4D97-AF65-F5344CB8AC3E}">
        <p14:creationId xmlns:p14="http://schemas.microsoft.com/office/powerpoint/2010/main" val="1402775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Rectangle 7"/>
          <p:cNvSpPr>
            <a:spLocks noGrp="1" noRot="1" noChangeAspect="1" noChangeArrowheads="1" noTextEdit="1"/>
          </p:cNvSpPr>
          <p:nvPr>
            <p:ph type="sldImg"/>
          </p:nvPr>
        </p:nvSpPr>
        <p:spPr>
          <a:ln/>
        </p:spPr>
      </p:sp>
      <p:sp>
        <p:nvSpPr>
          <p:cNvPr id="142340" name="Rectangle 8"/>
          <p:cNvSpPr>
            <a:spLocks noGrp="1" noChangeArrowheads="1"/>
          </p:cNvSpPr>
          <p:nvPr>
            <p:ph type="body" idx="1"/>
          </p:nvPr>
        </p:nvSpPr>
        <p:spPr>
          <a:xfrm>
            <a:off x="503600" y="4419600"/>
            <a:ext cx="6352813" cy="4699874"/>
          </a:xfrm>
          <a:noFill/>
          <a:ln/>
        </p:spPr>
        <p:txBody>
          <a:bodyPr/>
          <a:lstStyle/>
          <a:p>
            <a:pPr>
              <a:buFontTx/>
              <a:buNone/>
            </a:pPr>
            <a:r>
              <a:rPr lang="en-US" sz="1500" dirty="0"/>
              <a:t>As with any contracting process, each party involved has responsibilities. As a vendor applicant your responsibilities are to:</a:t>
            </a:r>
          </a:p>
          <a:p>
            <a:pPr>
              <a:buFontTx/>
              <a:buNone/>
            </a:pPr>
            <a:endParaRPr lang="en-US" sz="1500" dirty="0"/>
          </a:p>
          <a:p>
            <a:pPr>
              <a:buFontTx/>
              <a:buNone/>
            </a:pPr>
            <a:r>
              <a:rPr lang="en-US" sz="1500" dirty="0"/>
              <a:t>Attend annual training conducted by Local WIC Agency, held during the summer months.</a:t>
            </a:r>
          </a:p>
          <a:p>
            <a:pPr>
              <a:buFontTx/>
              <a:buNone/>
            </a:pPr>
            <a:endParaRPr lang="en-US" sz="1500" dirty="0"/>
          </a:p>
          <a:p>
            <a:pPr>
              <a:buFontTx/>
              <a:buNone/>
            </a:pPr>
            <a:r>
              <a:rPr lang="en-US" sz="1500" dirty="0"/>
              <a:t>Meet all applicable selection criteria.</a:t>
            </a:r>
          </a:p>
          <a:p>
            <a:pPr>
              <a:buFontTx/>
              <a:buNone/>
            </a:pPr>
            <a:endParaRPr lang="en-US" sz="1500" dirty="0"/>
          </a:p>
          <a:p>
            <a:pPr>
              <a:buFontTx/>
              <a:buNone/>
            </a:pPr>
            <a:r>
              <a:rPr lang="en-US" sz="1500" dirty="0"/>
              <a:t>Complete required forms accurately, honestly and completely.</a:t>
            </a:r>
          </a:p>
          <a:p>
            <a:pPr>
              <a:buFontTx/>
              <a:buNone/>
            </a:pPr>
            <a:endParaRPr lang="en-US" sz="1500" dirty="0"/>
          </a:p>
          <a:p>
            <a:pPr>
              <a:buFontTx/>
              <a:buNone/>
            </a:pPr>
            <a:r>
              <a:rPr lang="en-US" sz="1500" dirty="0"/>
              <a:t>Understand and follow all Federal and State regulations and rules:</a:t>
            </a:r>
          </a:p>
          <a:p>
            <a:pPr>
              <a:buFontTx/>
              <a:buNone/>
            </a:pPr>
            <a:endParaRPr lang="en-US" sz="1500" dirty="0"/>
          </a:p>
          <a:p>
            <a:pPr>
              <a:buFontTx/>
              <a:buNone/>
            </a:pPr>
            <a:r>
              <a:rPr lang="en-US" sz="1500" dirty="0"/>
              <a:t>Train all staff handling eWIC transactions.</a:t>
            </a:r>
          </a:p>
          <a:p>
            <a:pPr marL="285750" lvl="0" indent="-285750">
              <a:buFont typeface="Arial" panose="020B0604020202020204" pitchFamily="34" charset="0"/>
              <a:buChar char="•"/>
            </a:pPr>
            <a:r>
              <a:rPr lang="en-US" sz="1500" dirty="0"/>
              <a:t>Managers need to share information with pharmacy owners </a:t>
            </a:r>
          </a:p>
          <a:p>
            <a:pPr>
              <a:buFontTx/>
              <a:buNone/>
            </a:pPr>
            <a:r>
              <a:rPr lang="en-US" sz="1500" dirty="0"/>
              <a:t> </a:t>
            </a:r>
          </a:p>
        </p:txBody>
      </p:sp>
      <p:sp>
        <p:nvSpPr>
          <p:cNvPr id="2" name="Slide Number Placeholder 1"/>
          <p:cNvSpPr>
            <a:spLocks noGrp="1"/>
          </p:cNvSpPr>
          <p:nvPr>
            <p:ph type="sldNum" sz="quarter" idx="10"/>
          </p:nvPr>
        </p:nvSpPr>
        <p:spPr/>
        <p:txBody>
          <a:bodyPr/>
          <a:lstStyle/>
          <a:p>
            <a:fld id="{277FD931-451E-4B36-ABA2-042D5FD0E452}" type="slidenum">
              <a:rPr lang="en-US" smtClean="0"/>
              <a:t>9</a:t>
            </a:fld>
            <a:endParaRPr lang="en-US" dirty="0"/>
          </a:p>
        </p:txBody>
      </p:sp>
    </p:spTree>
    <p:extLst>
      <p:ext uri="{BB962C8B-B14F-4D97-AF65-F5344CB8AC3E}">
        <p14:creationId xmlns:p14="http://schemas.microsoft.com/office/powerpoint/2010/main" val="187695625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3" name="Rectangle 2"/>
          <p:cNvSpPr>
            <a:spLocks noGrp="1" noRot="1" noChangeAspect="1" noChangeArrowheads="1" noTextEdit="1"/>
          </p:cNvSpPr>
          <p:nvPr>
            <p:ph type="sldImg"/>
          </p:nvPr>
        </p:nvSpPr>
        <p:spPr>
          <a:xfrm>
            <a:off x="457200" y="708025"/>
            <a:ext cx="6400800" cy="3602038"/>
          </a:xfrm>
          <a:ln/>
        </p:spPr>
      </p:sp>
      <p:sp>
        <p:nvSpPr>
          <p:cNvPr id="256004" name="Rectangle 3"/>
          <p:cNvSpPr>
            <a:spLocks noGrp="1" noChangeArrowheads="1"/>
          </p:cNvSpPr>
          <p:nvPr>
            <p:ph type="body" idx="1"/>
          </p:nvPr>
        </p:nvSpPr>
        <p:spPr>
          <a:xfrm>
            <a:off x="424070" y="4551222"/>
            <a:ext cx="6467061" cy="4392216"/>
          </a:xfrm>
          <a:noFill/>
          <a:ln/>
        </p:spPr>
        <p:txBody>
          <a:bodyPr lIns="95805" tIns="47903" rIns="95805" bIns="47903"/>
          <a:lstStyle/>
          <a:p>
            <a:r>
              <a:rPr lang="en-US" sz="1500" dirty="0"/>
              <a:t>Page 5 is the signature page. Please make sure to read the application statement. It must be signed by the pharmacy owner or an officer.</a:t>
            </a:r>
          </a:p>
          <a:p>
            <a:endParaRPr lang="en-US" sz="1500" dirty="0"/>
          </a:p>
          <a:p>
            <a:pPr marL="0" marR="0" lvl="0" indent="0" algn="l" defTabSz="1218987" rtl="0" eaLnBrk="1" fontAlgn="auto" latinLnBrk="0" hangingPunct="1">
              <a:lnSpc>
                <a:spcPct val="100000"/>
              </a:lnSpc>
              <a:spcBef>
                <a:spcPts val="0"/>
              </a:spcBef>
              <a:spcAft>
                <a:spcPts val="0"/>
              </a:spcAft>
              <a:buClrTx/>
              <a:buSzTx/>
              <a:buFontTx/>
              <a:buNone/>
              <a:tabLst/>
              <a:defRPr/>
            </a:pPr>
            <a:r>
              <a:rPr lang="en-US" sz="1500" dirty="0">
                <a:ea typeface="Tahoma" panose="020B0604030504040204" pitchFamily="34" charset="0"/>
                <a:cs typeface="Tahoma" panose="020B0604030504040204" pitchFamily="34" charset="0"/>
              </a:rPr>
              <a:t>Page 5 also contains the detailed Assurance of Civil Rights Compliance statement. </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sz="1500" dirty="0">
              <a:ea typeface="Tahoma" panose="020B0604030504040204" pitchFamily="34" charset="0"/>
              <a:cs typeface="Tahoma" panose="020B060403050404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lang="en-US" sz="1500" dirty="0">
                <a:ea typeface="Tahoma" panose="020B0604030504040204" pitchFamily="34" charset="0"/>
                <a:cs typeface="Tahoma" panose="020B0604030504040204" pitchFamily="34" charset="0"/>
              </a:rPr>
              <a:t>This page is also signed by the Local Agency before being sent to the State WIC Agency.</a:t>
            </a:r>
          </a:p>
          <a:p>
            <a:r>
              <a:rPr lang="en-US" sz="1500" dirty="0"/>
              <a:t>To avoid delay of your application, it is a good idea to review all your responses before you return this to our office.</a:t>
            </a:r>
          </a:p>
        </p:txBody>
      </p:sp>
      <p:sp>
        <p:nvSpPr>
          <p:cNvPr id="2" name="Slide Number Placeholder 1"/>
          <p:cNvSpPr>
            <a:spLocks noGrp="1"/>
          </p:cNvSpPr>
          <p:nvPr>
            <p:ph type="sldNum" sz="quarter" idx="10"/>
          </p:nvPr>
        </p:nvSpPr>
        <p:spPr/>
        <p:txBody>
          <a:bodyPr/>
          <a:lstStyle/>
          <a:p>
            <a:fld id="{277FD931-451E-4B36-ABA2-042D5FD0E452}" type="slidenum">
              <a:rPr lang="en-US" smtClean="0"/>
              <a:t>90</a:t>
            </a:fld>
            <a:endParaRPr lang="en-US" dirty="0"/>
          </a:p>
        </p:txBody>
      </p:sp>
    </p:spTree>
    <p:extLst>
      <p:ext uri="{BB962C8B-B14F-4D97-AF65-F5344CB8AC3E}">
        <p14:creationId xmlns:p14="http://schemas.microsoft.com/office/powerpoint/2010/main" val="394142638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7" y="4636582"/>
            <a:ext cx="6463748" cy="4392549"/>
          </a:xfrm>
        </p:spPr>
        <p:txBody>
          <a:bodyPr/>
          <a:lstStyle/>
          <a:p>
            <a:pPr>
              <a:spcBef>
                <a:spcPct val="50000"/>
              </a:spcBef>
            </a:pPr>
            <a:r>
              <a:rPr lang="en-US" sz="1500" dirty="0">
                <a:ea typeface="Tahoma" panose="020B0604030504040204" pitchFamily="34" charset="0"/>
                <a:cs typeface="Tahoma" panose="020B0604030504040204" pitchFamily="34" charset="0"/>
              </a:rPr>
              <a:t>The WIC Price List For free-standing pharmacies must be completed at authorization and when requested by the State WIC Agency by each free-standing pharmacy. It is not necessary for vendors under a corporate agreement with the State to complete a price list for each pharmacy. This is handled through the corporate office and sent directly to the State WIC Agency for processing.</a:t>
            </a:r>
          </a:p>
          <a:p>
            <a:pPr>
              <a:spcBef>
                <a:spcPct val="50000"/>
              </a:spcBef>
            </a:pPr>
            <a:endParaRPr lang="en-US" sz="1500" dirty="0">
              <a:ea typeface="Tahoma" panose="020B0604030504040204" pitchFamily="34" charset="0"/>
              <a:cs typeface="Tahoma" panose="020B0604030504040204" pitchFamily="34" charset="0"/>
            </a:endParaRPr>
          </a:p>
          <a:p>
            <a:pPr>
              <a:spcBef>
                <a:spcPct val="50000"/>
              </a:spcBef>
            </a:pPr>
            <a:r>
              <a:rPr lang="en-US" sz="1500" dirty="0">
                <a:ea typeface="Tahoma" panose="020B0604030504040204" pitchFamily="34" charset="0"/>
                <a:cs typeface="Tahoma" panose="020B0604030504040204" pitchFamily="34" charset="0"/>
              </a:rPr>
              <a:t>You must complete a price for each WIC exempt formula and eligible nutritional. Free-standing pharmacies are not subject to Not to Exceed (NTE) prices.  The purpose of the WIC Price List for Free-standing Pharmacies is to comply with federally mandated requirements. </a:t>
            </a:r>
            <a:endParaRPr lang="en-US" sz="1500" dirty="0"/>
          </a:p>
        </p:txBody>
      </p:sp>
      <p:sp>
        <p:nvSpPr>
          <p:cNvPr id="4" name="Slide Number Placeholder 3"/>
          <p:cNvSpPr>
            <a:spLocks noGrp="1"/>
          </p:cNvSpPr>
          <p:nvPr>
            <p:ph type="sldNum" sz="quarter" idx="10"/>
          </p:nvPr>
        </p:nvSpPr>
        <p:spPr/>
        <p:txBody>
          <a:bodyPr/>
          <a:lstStyle/>
          <a:p>
            <a:fld id="{C18E360E-C30B-4983-B0C7-6EABB349E35D}" type="slidenum">
              <a:rPr lang="en-US" smtClean="0"/>
              <a:pPr/>
              <a:t>91</a:t>
            </a:fld>
            <a:endParaRPr lang="en-US" dirty="0"/>
          </a:p>
        </p:txBody>
      </p:sp>
    </p:spTree>
    <p:extLst>
      <p:ext uri="{BB962C8B-B14F-4D97-AF65-F5344CB8AC3E}">
        <p14:creationId xmlns:p14="http://schemas.microsoft.com/office/powerpoint/2010/main" val="38367728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6" y="4636582"/>
            <a:ext cx="6463748" cy="4392549"/>
          </a:xfrm>
        </p:spPr>
        <p:txBody>
          <a:bodyPr/>
          <a:lstStyle/>
          <a:p>
            <a:pPr defTabSz="966294">
              <a:defRPr/>
            </a:pPr>
            <a:r>
              <a:rPr lang="en-US" sz="1500" dirty="0">
                <a:ea typeface="Tahoma" panose="020B0604030504040204" pitchFamily="34" charset="0"/>
                <a:cs typeface="Tahoma" panose="020B0604030504040204" pitchFamily="34" charset="0"/>
              </a:rPr>
              <a:t>As with the other forms, take care to write the pharmacy name and number. Please include the physical street address not the mailing address.  Also include the phone number and the date.</a:t>
            </a:r>
          </a:p>
          <a:p>
            <a:endParaRPr lang="en-US" dirty="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pPr/>
              <a:t>92</a:t>
            </a:fld>
            <a:endParaRPr lang="en-US" dirty="0"/>
          </a:p>
        </p:txBody>
      </p:sp>
    </p:spTree>
    <p:extLst>
      <p:ext uri="{BB962C8B-B14F-4D97-AF65-F5344CB8AC3E}">
        <p14:creationId xmlns:p14="http://schemas.microsoft.com/office/powerpoint/2010/main" val="321375688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1" name="Rectangle 2"/>
          <p:cNvSpPr>
            <a:spLocks noGrp="1" noRot="1" noChangeAspect="1" noChangeArrowheads="1" noTextEdit="1"/>
          </p:cNvSpPr>
          <p:nvPr>
            <p:ph type="sldImg"/>
          </p:nvPr>
        </p:nvSpPr>
        <p:spPr>
          <a:ln/>
        </p:spPr>
      </p:sp>
      <p:sp>
        <p:nvSpPr>
          <p:cNvPr id="263172" name="Rectangle 3"/>
          <p:cNvSpPr>
            <a:spLocks noGrp="1" noChangeArrowheads="1"/>
          </p:cNvSpPr>
          <p:nvPr>
            <p:ph type="body" idx="1"/>
          </p:nvPr>
        </p:nvSpPr>
        <p:spPr>
          <a:xfrm>
            <a:off x="425727" y="4592849"/>
            <a:ext cx="6463747" cy="4536223"/>
          </a:xfrm>
          <a:noFill/>
          <a:ln/>
        </p:spPr>
        <p:txBody>
          <a:bodyPr lIns="99884" tIns="49942" rIns="99884" bIns="49942"/>
          <a:lstStyle/>
          <a:p>
            <a:r>
              <a:rPr lang="en-US" sz="1500" dirty="0"/>
              <a:t>This is the WIC Vendor Agreement form that is effective through September 30, 2024. Only pharmacies not under a corporate agreement will complete this form individually. Take out your copy so that you can follow along as I review a few key points. We will also review the Terms of Vendor Agreement.</a:t>
            </a:r>
          </a:p>
          <a:p>
            <a:endParaRPr lang="en-US" sz="1500" dirty="0"/>
          </a:p>
          <a:p>
            <a:endParaRPr lang="en-US" sz="1500" dirty="0"/>
          </a:p>
          <a:p>
            <a:r>
              <a:rPr lang="en-US" sz="1500" dirty="0"/>
              <a:t>Note to Local WIC Agency: You need to go over the actual Terms of Vendor Agreement for the new contract period as well – There are differences.</a:t>
            </a:r>
          </a:p>
          <a:p>
            <a:endParaRPr lang="en-US" sz="1300" dirty="0">
              <a:solidFill>
                <a:srgbClr val="D31145"/>
              </a:solidFill>
              <a:latin typeface="Arial Narrow" panose="020B0606020202030204" pitchFamily="34" charset="0"/>
            </a:endParaRPr>
          </a:p>
        </p:txBody>
      </p:sp>
      <p:sp>
        <p:nvSpPr>
          <p:cNvPr id="2" name="Slide Number Placeholder 1"/>
          <p:cNvSpPr>
            <a:spLocks noGrp="1"/>
          </p:cNvSpPr>
          <p:nvPr>
            <p:ph type="sldNum" sz="quarter" idx="10"/>
          </p:nvPr>
        </p:nvSpPr>
        <p:spPr/>
        <p:txBody>
          <a:bodyPr/>
          <a:lstStyle/>
          <a:p>
            <a:fld id="{277FD931-451E-4B36-ABA2-042D5FD0E452}" type="slidenum">
              <a:rPr lang="en-US" smtClean="0"/>
              <a:t>93</a:t>
            </a:fld>
            <a:endParaRPr lang="en-US" dirty="0"/>
          </a:p>
        </p:txBody>
      </p:sp>
    </p:spTree>
    <p:extLst>
      <p:ext uri="{BB962C8B-B14F-4D97-AF65-F5344CB8AC3E}">
        <p14:creationId xmlns:p14="http://schemas.microsoft.com/office/powerpoint/2010/main" val="397948187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7" y="4636582"/>
            <a:ext cx="6463748" cy="4392549"/>
          </a:xfrm>
        </p:spPr>
        <p:txBody>
          <a:bodyPr/>
          <a:lstStyle/>
          <a:p>
            <a:r>
              <a:rPr lang="en-US" sz="1500" dirty="0">
                <a:ea typeface="Tahoma" panose="020B0604030504040204" pitchFamily="34" charset="0"/>
                <a:cs typeface="Tahoma" panose="020B0604030504040204" pitchFamily="34" charset="0"/>
              </a:rPr>
              <a:t>This is the WIC Vendor Agreement For Free-standing Pharmacies signature page, it is a legal document with strict guidelines for its completion. It is very important that the pharmacy name matches in each place. You must use the same pharmacy name on all of your forms. Again, this is the pharmacy name, not the name of the partnership or small corporation. Leave the Authorized WIC Vendor Number area blank. This will be filled in by the State WIC Agency if the application is approved and you are assigned a vendor number.</a:t>
            </a:r>
          </a:p>
          <a:p>
            <a:endParaRPr lang="en-US" sz="1500" dirty="0">
              <a:ea typeface="Tahoma" panose="020B0604030504040204" pitchFamily="34" charset="0"/>
              <a:cs typeface="Tahoma" panose="020B0604030504040204" pitchFamily="34" charset="0"/>
            </a:endParaRPr>
          </a:p>
          <a:p>
            <a:pPr algn="just"/>
            <a:endParaRPr lang="en-US" dirty="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pPr/>
              <a:t>94</a:t>
            </a:fld>
            <a:endParaRPr lang="en-US" dirty="0"/>
          </a:p>
        </p:txBody>
      </p:sp>
    </p:spTree>
    <p:extLst>
      <p:ext uri="{BB962C8B-B14F-4D97-AF65-F5344CB8AC3E}">
        <p14:creationId xmlns:p14="http://schemas.microsoft.com/office/powerpoint/2010/main" val="261341804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9" y="4636582"/>
            <a:ext cx="6463747" cy="4392549"/>
          </a:xfrm>
        </p:spPr>
        <p:txBody>
          <a:bodyPr/>
          <a:lstStyle/>
          <a:p>
            <a:pPr algn="just"/>
            <a:r>
              <a:rPr lang="en-US" sz="1500" dirty="0">
                <a:ea typeface="Tahoma" panose="020B0604030504040204" pitchFamily="34" charset="0"/>
                <a:cs typeface="Tahoma" panose="020B0604030504040204" pitchFamily="34" charset="0"/>
              </a:rPr>
              <a:t>In the lower left-hand corner of the signature page of the agreement you will see a statement and a place for your initials. This statement is verification of you receiving the Terms of Vendor Agreement For Free-standing Pharmacies and that you have read, understand and will comply with the provisions in the WIC Vendor Agreement For Free-standing Pharmacies. </a:t>
            </a:r>
          </a:p>
          <a:p>
            <a:pPr algn="just"/>
            <a:endParaRPr lang="en-US" sz="1500" dirty="0">
              <a:ea typeface="Tahoma" panose="020B0604030504040204" pitchFamily="34" charset="0"/>
              <a:cs typeface="Tahoma" panose="020B0604030504040204" pitchFamily="34" charset="0"/>
            </a:endParaRPr>
          </a:p>
          <a:p>
            <a:pPr algn="just"/>
            <a:r>
              <a:rPr lang="en-US" sz="1500" dirty="0">
                <a:ea typeface="Tahoma" panose="020B0604030504040204" pitchFamily="34" charset="0"/>
                <a:cs typeface="Tahoma" panose="020B0604030504040204" pitchFamily="34" charset="0"/>
              </a:rPr>
              <a:t>The owner of the pharmacy must initial this space, not the manager.</a:t>
            </a:r>
          </a:p>
          <a:p>
            <a:endParaRPr lang="en-US" dirty="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pPr/>
              <a:t>95</a:t>
            </a:fld>
            <a:endParaRPr lang="en-US" dirty="0"/>
          </a:p>
        </p:txBody>
      </p:sp>
    </p:spTree>
    <p:extLst>
      <p:ext uri="{BB962C8B-B14F-4D97-AF65-F5344CB8AC3E}">
        <p14:creationId xmlns:p14="http://schemas.microsoft.com/office/powerpoint/2010/main" val="263712623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852488"/>
            <a:ext cx="5946775" cy="3346450"/>
          </a:xfrm>
        </p:spPr>
      </p:sp>
      <p:sp>
        <p:nvSpPr>
          <p:cNvPr id="3" name="Notes Placeholder 2"/>
          <p:cNvSpPr>
            <a:spLocks noGrp="1"/>
          </p:cNvSpPr>
          <p:nvPr>
            <p:ph type="body" idx="1"/>
          </p:nvPr>
        </p:nvSpPr>
        <p:spPr>
          <a:xfrm>
            <a:off x="451899" y="4648201"/>
            <a:ext cx="6106602" cy="3904423"/>
          </a:xfrm>
        </p:spPr>
        <p:txBody>
          <a:bodyPr/>
          <a:lstStyle/>
          <a:p>
            <a:r>
              <a:rPr lang="en-US" dirty="0"/>
              <a:t>The State WIC Agency requires vendor applicants to submit a copy of their driver’s license or state issued ID with your other required forms. You may provide this when returning your Verification of Attendance form to you vendor coordinator.</a:t>
            </a:r>
          </a:p>
        </p:txBody>
      </p:sp>
      <p:sp>
        <p:nvSpPr>
          <p:cNvPr id="4" name="Slide Number Placeholder 3"/>
          <p:cNvSpPr>
            <a:spLocks noGrp="1"/>
          </p:cNvSpPr>
          <p:nvPr>
            <p:ph type="sldNum" sz="quarter" idx="5"/>
          </p:nvPr>
        </p:nvSpPr>
        <p:spPr/>
        <p:txBody>
          <a:bodyPr/>
          <a:lstStyle/>
          <a:p>
            <a:fld id="{9D632078-F02B-47A7-ADA5-632938E6CB0B}" type="slidenum">
              <a:rPr lang="en-US" smtClean="0"/>
              <a:t>96</a:t>
            </a:fld>
            <a:endParaRPr lang="en-US" dirty="0"/>
          </a:p>
        </p:txBody>
      </p:sp>
    </p:spTree>
    <p:extLst>
      <p:ext uri="{BB962C8B-B14F-4D97-AF65-F5344CB8AC3E}">
        <p14:creationId xmlns:p14="http://schemas.microsoft.com/office/powerpoint/2010/main" val="40834724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pause here for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5B7DE-1198-4F2F-B574-CA8CAE341642}" type="slidenum">
              <a:rPr kumimoji="0" lang="en-US" sz="1200" b="0" i="0" u="none" strike="noStrike" kern="1200" cap="none" spc="0" normalizeH="0" baseline="0" noProof="0" smtClean="0">
                <a:ln>
                  <a:noFill/>
                </a:ln>
                <a:solidFill>
                  <a:srgbClr val="000000"/>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dirty="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250686515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600" dirty="0">
                <a:latin typeface="Constantia" panose="02030602050306030303" pitchFamily="18" charset="0"/>
              </a:rPr>
              <a:t>On this slide you see the Assurance of Civil Rights Compliance Statement. Please take a moment to read it and let me know if you have any questions.</a:t>
            </a:r>
          </a:p>
          <a:p>
            <a:endParaRPr lang="en-US" dirty="0"/>
          </a:p>
        </p:txBody>
      </p:sp>
      <p:sp>
        <p:nvSpPr>
          <p:cNvPr id="4" name="Slide Number Placeholder 3"/>
          <p:cNvSpPr>
            <a:spLocks noGrp="1"/>
          </p:cNvSpPr>
          <p:nvPr>
            <p:ph type="sldNum" sz="quarter" idx="5"/>
          </p:nvPr>
        </p:nvSpPr>
        <p:spPr/>
        <p:txBody>
          <a:bodyPr/>
          <a:lstStyle/>
          <a:p>
            <a:fld id="{B045B7DE-1198-4F2F-B574-CA8CAE341642}" type="slidenum">
              <a:rPr lang="en-US" smtClean="0"/>
              <a:t>98</a:t>
            </a:fld>
            <a:endParaRPr lang="en-US" dirty="0"/>
          </a:p>
        </p:txBody>
      </p:sp>
    </p:spTree>
    <p:extLst>
      <p:ext uri="{BB962C8B-B14F-4D97-AF65-F5344CB8AC3E}">
        <p14:creationId xmlns:p14="http://schemas.microsoft.com/office/powerpoint/2010/main" val="68108522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2E1D73-AD2D-46F2-9A60-0BA907BC62B2}" type="slidenum">
              <a:rPr lang="en-US" smtClean="0"/>
              <a:t>99</a:t>
            </a:fld>
            <a:endParaRPr lang="en-US"/>
          </a:p>
        </p:txBody>
      </p:sp>
    </p:spTree>
    <p:extLst>
      <p:ext uri="{BB962C8B-B14F-4D97-AF65-F5344CB8AC3E}">
        <p14:creationId xmlns:p14="http://schemas.microsoft.com/office/powerpoint/2010/main" val="1348605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8A91B-5905-420A-B376-342A19F62BCC}"/>
              </a:ext>
            </a:extLst>
          </p:cNvPr>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p>
        </p:txBody>
      </p:sp>
      <p:sp>
        <p:nvSpPr>
          <p:cNvPr id="3" name="Subtitle 2">
            <a:extLst>
              <a:ext uri="{FF2B5EF4-FFF2-40B4-BE49-F238E27FC236}">
                <a16:creationId xmlns:a16="http://schemas.microsoft.com/office/drawing/2014/main" id="{F1DAB7C6-76BE-49AA-804B-2F7C37F31B95}"/>
              </a:ext>
            </a:extLst>
          </p:cNvPr>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41A9474-F95E-44EF-B10D-7F9163478F26}"/>
              </a:ext>
            </a:extLst>
          </p:cNvPr>
          <p:cNvSpPr>
            <a:spLocks noGrp="1"/>
          </p:cNvSpPr>
          <p:nvPr>
            <p:ph type="dt" sz="half" idx="10"/>
          </p:nvPr>
        </p:nvSpPr>
        <p:spPr/>
        <p:txBody>
          <a:bodyPr/>
          <a:lstStyle/>
          <a:p>
            <a:fld id="{76F7230F-FC33-45BF-9CE6-DC052440E07D}" type="datetime1">
              <a:rPr lang="en-US" smtClean="0"/>
              <a:t>3/29/2023</a:t>
            </a:fld>
            <a:endParaRPr lang="en-US" dirty="0"/>
          </a:p>
        </p:txBody>
      </p:sp>
      <p:sp>
        <p:nvSpPr>
          <p:cNvPr id="5" name="Footer Placeholder 4">
            <a:extLst>
              <a:ext uri="{FF2B5EF4-FFF2-40B4-BE49-F238E27FC236}">
                <a16:creationId xmlns:a16="http://schemas.microsoft.com/office/drawing/2014/main" id="{9806CB89-6E8A-408A-B7AF-BF93E506C271}"/>
              </a:ext>
            </a:extLst>
          </p:cNvPr>
          <p:cNvSpPr>
            <a:spLocks noGrp="1"/>
          </p:cNvSpPr>
          <p:nvPr>
            <p:ph type="ftr" sz="quarter" idx="11"/>
          </p:nvPr>
        </p:nvSpPr>
        <p:spPr/>
        <p:txBody>
          <a:bodyPr/>
          <a:lstStyle/>
          <a:p>
            <a:r>
              <a:rPr lang="en-US"/>
              <a:t>Add a footer</a:t>
            </a:r>
            <a:endParaRPr lang="en-US" dirty="0"/>
          </a:p>
        </p:txBody>
      </p:sp>
      <p:sp>
        <p:nvSpPr>
          <p:cNvPr id="6" name="Slide Number Placeholder 5">
            <a:extLst>
              <a:ext uri="{FF2B5EF4-FFF2-40B4-BE49-F238E27FC236}">
                <a16:creationId xmlns:a16="http://schemas.microsoft.com/office/drawing/2014/main" id="{9F31A563-7F89-4400-969A-1FB9F018A4A7}"/>
              </a:ext>
            </a:extLst>
          </p:cNvPr>
          <p:cNvSpPr>
            <a:spLocks noGrp="1"/>
          </p:cNvSpPr>
          <p:nvPr>
            <p:ph type="sldNum" sz="quarter" idx="12"/>
          </p:nvPr>
        </p:nvSpPr>
        <p:spPr/>
        <p:txBody>
          <a:bodyPr/>
          <a:lstStyle/>
          <a:p>
            <a:fld id="{34C99D79-8A4B-4031-B1E0-AF26F8EDF2BC}" type="slidenum">
              <a:rPr lang="en-US" smtClean="0"/>
              <a:t>‹#›</a:t>
            </a:fld>
            <a:endParaRPr lang="en-US" dirty="0"/>
          </a:p>
        </p:txBody>
      </p:sp>
    </p:spTree>
    <p:extLst>
      <p:ext uri="{BB962C8B-B14F-4D97-AF65-F5344CB8AC3E}">
        <p14:creationId xmlns:p14="http://schemas.microsoft.com/office/powerpoint/2010/main" val="614897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21FA8-35A7-442B-B8F3-EF6EF5E587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0C204F-83F9-4012-81A0-FACD64D3B8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A72774-5BCF-4ABA-9EA8-04663460870D}"/>
              </a:ext>
            </a:extLst>
          </p:cNvPr>
          <p:cNvSpPr>
            <a:spLocks noGrp="1"/>
          </p:cNvSpPr>
          <p:nvPr>
            <p:ph type="dt" sz="half" idx="10"/>
          </p:nvPr>
        </p:nvSpPr>
        <p:spPr/>
        <p:txBody>
          <a:bodyPr/>
          <a:lstStyle/>
          <a:p>
            <a:fld id="{DA2C8611-28E3-4288-A8B6-054D6FC35633}" type="datetime1">
              <a:rPr lang="en-US" smtClean="0"/>
              <a:t>3/29/2023</a:t>
            </a:fld>
            <a:endParaRPr lang="en-US" dirty="0"/>
          </a:p>
        </p:txBody>
      </p:sp>
      <p:sp>
        <p:nvSpPr>
          <p:cNvPr id="5" name="Footer Placeholder 4">
            <a:extLst>
              <a:ext uri="{FF2B5EF4-FFF2-40B4-BE49-F238E27FC236}">
                <a16:creationId xmlns:a16="http://schemas.microsoft.com/office/drawing/2014/main" id="{E3091CF9-93E3-4EBA-A674-EE355B751DBC}"/>
              </a:ext>
            </a:extLst>
          </p:cNvPr>
          <p:cNvSpPr>
            <a:spLocks noGrp="1"/>
          </p:cNvSpPr>
          <p:nvPr>
            <p:ph type="ftr" sz="quarter" idx="11"/>
          </p:nvPr>
        </p:nvSpPr>
        <p:spPr/>
        <p:txBody>
          <a:bodyPr/>
          <a:lstStyle/>
          <a:p>
            <a:r>
              <a:rPr lang="en-US"/>
              <a:t>Add a footer</a:t>
            </a:r>
            <a:endParaRPr lang="en-US" dirty="0"/>
          </a:p>
        </p:txBody>
      </p:sp>
      <p:sp>
        <p:nvSpPr>
          <p:cNvPr id="6" name="Slide Number Placeholder 5">
            <a:extLst>
              <a:ext uri="{FF2B5EF4-FFF2-40B4-BE49-F238E27FC236}">
                <a16:creationId xmlns:a16="http://schemas.microsoft.com/office/drawing/2014/main" id="{8F9C3A4D-9533-4675-B01B-A450859F8BCF}"/>
              </a:ext>
            </a:extLst>
          </p:cNvPr>
          <p:cNvSpPr>
            <a:spLocks noGrp="1"/>
          </p:cNvSpPr>
          <p:nvPr>
            <p:ph type="sldNum" sz="quarter" idx="12"/>
          </p:nvPr>
        </p:nvSpPr>
        <p:spPr/>
        <p:txBody>
          <a:bodyPr/>
          <a:lstStyle/>
          <a:p>
            <a:fld id="{34C99D79-8A4B-4031-B1E0-AF26F8EDF2BC}" type="slidenum">
              <a:rPr lang="en-US" smtClean="0"/>
              <a:t>‹#›</a:t>
            </a:fld>
            <a:endParaRPr lang="en-US" dirty="0"/>
          </a:p>
        </p:txBody>
      </p:sp>
    </p:spTree>
    <p:extLst>
      <p:ext uri="{BB962C8B-B14F-4D97-AF65-F5344CB8AC3E}">
        <p14:creationId xmlns:p14="http://schemas.microsoft.com/office/powerpoint/2010/main" val="1079791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8752FF-0376-4579-A2FA-9A06B37DFF62}"/>
              </a:ext>
            </a:extLst>
          </p:cNvPr>
          <p:cNvSpPr>
            <a:spLocks noGrp="1"/>
          </p:cNvSpPr>
          <p:nvPr>
            <p:ph type="title" orient="vert"/>
          </p:nvPr>
        </p:nvSpPr>
        <p:spPr>
          <a:xfrm>
            <a:off x="8722628" y="365125"/>
            <a:ext cx="262821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E3E445-86DC-4BA6-8D4E-65E1A5189CE6}"/>
              </a:ext>
            </a:extLst>
          </p:cNvPr>
          <p:cNvSpPr>
            <a:spLocks noGrp="1"/>
          </p:cNvSpPr>
          <p:nvPr>
            <p:ph type="body" orient="vert" idx="1"/>
          </p:nvPr>
        </p:nvSpPr>
        <p:spPr>
          <a:xfrm>
            <a:off x="837982" y="365125"/>
            <a:ext cx="773228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CAD5A-0C7B-44B8-AE8D-EA2E6E0B2641}"/>
              </a:ext>
            </a:extLst>
          </p:cNvPr>
          <p:cNvSpPr>
            <a:spLocks noGrp="1"/>
          </p:cNvSpPr>
          <p:nvPr>
            <p:ph type="dt" sz="half" idx="10"/>
          </p:nvPr>
        </p:nvSpPr>
        <p:spPr/>
        <p:txBody>
          <a:bodyPr/>
          <a:lstStyle/>
          <a:p>
            <a:fld id="{C3387F43-BCAF-4196-B245-35BBDD9FEA4C}" type="datetime1">
              <a:rPr lang="en-US" smtClean="0"/>
              <a:t>3/29/2023</a:t>
            </a:fld>
            <a:endParaRPr lang="en-US" dirty="0"/>
          </a:p>
        </p:txBody>
      </p:sp>
      <p:sp>
        <p:nvSpPr>
          <p:cNvPr id="5" name="Footer Placeholder 4">
            <a:extLst>
              <a:ext uri="{FF2B5EF4-FFF2-40B4-BE49-F238E27FC236}">
                <a16:creationId xmlns:a16="http://schemas.microsoft.com/office/drawing/2014/main" id="{49C538B8-8BBA-44C2-95E4-D279436A467F}"/>
              </a:ext>
            </a:extLst>
          </p:cNvPr>
          <p:cNvSpPr>
            <a:spLocks noGrp="1"/>
          </p:cNvSpPr>
          <p:nvPr>
            <p:ph type="ftr" sz="quarter" idx="11"/>
          </p:nvPr>
        </p:nvSpPr>
        <p:spPr/>
        <p:txBody>
          <a:bodyPr/>
          <a:lstStyle/>
          <a:p>
            <a:r>
              <a:rPr lang="en-US"/>
              <a:t>Add a footer</a:t>
            </a:r>
            <a:endParaRPr lang="en-US" dirty="0"/>
          </a:p>
        </p:txBody>
      </p:sp>
      <p:sp>
        <p:nvSpPr>
          <p:cNvPr id="6" name="Slide Number Placeholder 5">
            <a:extLst>
              <a:ext uri="{FF2B5EF4-FFF2-40B4-BE49-F238E27FC236}">
                <a16:creationId xmlns:a16="http://schemas.microsoft.com/office/drawing/2014/main" id="{DCAA39C4-A6CD-4A31-8087-ECCE7A92ABF2}"/>
              </a:ext>
            </a:extLst>
          </p:cNvPr>
          <p:cNvSpPr>
            <a:spLocks noGrp="1"/>
          </p:cNvSpPr>
          <p:nvPr>
            <p:ph type="sldNum" sz="quarter" idx="12"/>
          </p:nvPr>
        </p:nvSpPr>
        <p:spPr/>
        <p:txBody>
          <a:bodyPr/>
          <a:lstStyle/>
          <a:p>
            <a:fld id="{34C99D79-8A4B-4031-B1E0-AF26F8EDF2BC}" type="slidenum">
              <a:rPr lang="en-US" smtClean="0"/>
              <a:t>‹#›</a:t>
            </a:fld>
            <a:endParaRPr lang="en-US" dirty="0"/>
          </a:p>
        </p:txBody>
      </p:sp>
    </p:spTree>
    <p:extLst>
      <p:ext uri="{BB962C8B-B14F-4D97-AF65-F5344CB8AC3E}">
        <p14:creationId xmlns:p14="http://schemas.microsoft.com/office/powerpoint/2010/main" val="673122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3003A-2A68-465D-BF6C-48A7FC9F7C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4E0570-5E14-4919-80B0-6267298ABA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6BD540-7A1B-4D27-AA94-BFB6A1301A88}"/>
              </a:ext>
            </a:extLst>
          </p:cNvPr>
          <p:cNvSpPr>
            <a:spLocks noGrp="1"/>
          </p:cNvSpPr>
          <p:nvPr>
            <p:ph type="dt" sz="half" idx="10"/>
          </p:nvPr>
        </p:nvSpPr>
        <p:spPr/>
        <p:txBody>
          <a:bodyPr/>
          <a:lstStyle/>
          <a:p>
            <a:fld id="{FF08ADF7-7409-461D-864A-2ED78AF7F39F}" type="datetime1">
              <a:rPr lang="en-US" smtClean="0"/>
              <a:t>3/29/2023</a:t>
            </a:fld>
            <a:endParaRPr lang="en-US" dirty="0"/>
          </a:p>
        </p:txBody>
      </p:sp>
      <p:sp>
        <p:nvSpPr>
          <p:cNvPr id="5" name="Footer Placeholder 4">
            <a:extLst>
              <a:ext uri="{FF2B5EF4-FFF2-40B4-BE49-F238E27FC236}">
                <a16:creationId xmlns:a16="http://schemas.microsoft.com/office/drawing/2014/main" id="{1598B788-C4D2-4AD6-82A6-024F7CF74ECD}"/>
              </a:ext>
            </a:extLst>
          </p:cNvPr>
          <p:cNvSpPr>
            <a:spLocks noGrp="1"/>
          </p:cNvSpPr>
          <p:nvPr>
            <p:ph type="ftr" sz="quarter" idx="11"/>
          </p:nvPr>
        </p:nvSpPr>
        <p:spPr/>
        <p:txBody>
          <a:bodyPr/>
          <a:lstStyle/>
          <a:p>
            <a:r>
              <a:rPr lang="en-US"/>
              <a:t>Add a footer</a:t>
            </a:r>
            <a:endParaRPr lang="en-US" dirty="0"/>
          </a:p>
        </p:txBody>
      </p:sp>
      <p:sp>
        <p:nvSpPr>
          <p:cNvPr id="6" name="Slide Number Placeholder 5">
            <a:extLst>
              <a:ext uri="{FF2B5EF4-FFF2-40B4-BE49-F238E27FC236}">
                <a16:creationId xmlns:a16="http://schemas.microsoft.com/office/drawing/2014/main" id="{462E5E8A-59E7-4D8A-85F0-06DBFCB974A6}"/>
              </a:ext>
            </a:extLst>
          </p:cNvPr>
          <p:cNvSpPr>
            <a:spLocks noGrp="1"/>
          </p:cNvSpPr>
          <p:nvPr>
            <p:ph type="sldNum" sz="quarter" idx="12"/>
          </p:nvPr>
        </p:nvSpPr>
        <p:spPr/>
        <p:txBody>
          <a:bodyPr/>
          <a:lstStyle/>
          <a:p>
            <a:fld id="{34C99D79-8A4B-4031-B1E0-AF26F8EDF2BC}" type="slidenum">
              <a:rPr lang="en-US" smtClean="0"/>
              <a:t>‹#›</a:t>
            </a:fld>
            <a:endParaRPr lang="en-US" dirty="0"/>
          </a:p>
        </p:txBody>
      </p:sp>
    </p:spTree>
    <p:extLst>
      <p:ext uri="{BB962C8B-B14F-4D97-AF65-F5344CB8AC3E}">
        <p14:creationId xmlns:p14="http://schemas.microsoft.com/office/powerpoint/2010/main" val="689500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84834-4407-40CB-8394-A3A51B9FF363}"/>
              </a:ext>
            </a:extLst>
          </p:cNvPr>
          <p:cNvSpPr>
            <a:spLocks noGrp="1"/>
          </p:cNvSpPr>
          <p:nvPr>
            <p:ph type="title"/>
          </p:nvPr>
        </p:nvSpPr>
        <p:spPr>
          <a:xfrm>
            <a:off x="831633" y="1709739"/>
            <a:ext cx="10512862" cy="2852737"/>
          </a:xfrm>
        </p:spPr>
        <p:txBody>
          <a:bodyPr anchor="b"/>
          <a:lstStyle>
            <a:lvl1pPr>
              <a:defRPr sz="5998"/>
            </a:lvl1pPr>
          </a:lstStyle>
          <a:p>
            <a:r>
              <a:rPr lang="en-US"/>
              <a:t>Click to edit Master title style</a:t>
            </a:r>
          </a:p>
        </p:txBody>
      </p:sp>
      <p:sp>
        <p:nvSpPr>
          <p:cNvPr id="3" name="Text Placeholder 2">
            <a:extLst>
              <a:ext uri="{FF2B5EF4-FFF2-40B4-BE49-F238E27FC236}">
                <a16:creationId xmlns:a16="http://schemas.microsoft.com/office/drawing/2014/main" id="{F80AD380-F719-4CFB-B5C6-907E4D0F2055}"/>
              </a:ext>
            </a:extLst>
          </p:cNvPr>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D097E6-F02F-4FD4-9ADE-D6C4D2523866}"/>
              </a:ext>
            </a:extLst>
          </p:cNvPr>
          <p:cNvSpPr>
            <a:spLocks noGrp="1"/>
          </p:cNvSpPr>
          <p:nvPr>
            <p:ph type="dt" sz="half" idx="10"/>
          </p:nvPr>
        </p:nvSpPr>
        <p:spPr/>
        <p:txBody>
          <a:bodyPr/>
          <a:lstStyle/>
          <a:p>
            <a:fld id="{B3792021-215F-493F-BC5B-E1358E28A464}" type="datetime1">
              <a:rPr lang="en-US" smtClean="0"/>
              <a:t>3/29/2023</a:t>
            </a:fld>
            <a:endParaRPr lang="en-US" dirty="0"/>
          </a:p>
        </p:txBody>
      </p:sp>
      <p:sp>
        <p:nvSpPr>
          <p:cNvPr id="5" name="Footer Placeholder 4">
            <a:extLst>
              <a:ext uri="{FF2B5EF4-FFF2-40B4-BE49-F238E27FC236}">
                <a16:creationId xmlns:a16="http://schemas.microsoft.com/office/drawing/2014/main" id="{84B8ECD6-C00A-4A51-B994-7E2B72048A46}"/>
              </a:ext>
            </a:extLst>
          </p:cNvPr>
          <p:cNvSpPr>
            <a:spLocks noGrp="1"/>
          </p:cNvSpPr>
          <p:nvPr>
            <p:ph type="ftr" sz="quarter" idx="11"/>
          </p:nvPr>
        </p:nvSpPr>
        <p:spPr/>
        <p:txBody>
          <a:bodyPr/>
          <a:lstStyle/>
          <a:p>
            <a:r>
              <a:rPr lang="en-US"/>
              <a:t>Add a footer</a:t>
            </a:r>
            <a:endParaRPr lang="en-US" dirty="0"/>
          </a:p>
        </p:txBody>
      </p:sp>
      <p:sp>
        <p:nvSpPr>
          <p:cNvPr id="6" name="Slide Number Placeholder 5">
            <a:extLst>
              <a:ext uri="{FF2B5EF4-FFF2-40B4-BE49-F238E27FC236}">
                <a16:creationId xmlns:a16="http://schemas.microsoft.com/office/drawing/2014/main" id="{B31715CF-637B-4C6B-81DA-0DB89F10388E}"/>
              </a:ext>
            </a:extLst>
          </p:cNvPr>
          <p:cNvSpPr>
            <a:spLocks noGrp="1"/>
          </p:cNvSpPr>
          <p:nvPr>
            <p:ph type="sldNum" sz="quarter" idx="12"/>
          </p:nvPr>
        </p:nvSpPr>
        <p:spPr/>
        <p:txBody>
          <a:bodyPr/>
          <a:lstStyle/>
          <a:p>
            <a:fld id="{34C99D79-8A4B-4031-B1E0-AF26F8EDF2BC}" type="slidenum">
              <a:rPr lang="en-US" smtClean="0"/>
              <a:t>‹#›</a:t>
            </a:fld>
            <a:endParaRPr lang="en-US" dirty="0"/>
          </a:p>
        </p:txBody>
      </p:sp>
    </p:spTree>
    <p:extLst>
      <p:ext uri="{BB962C8B-B14F-4D97-AF65-F5344CB8AC3E}">
        <p14:creationId xmlns:p14="http://schemas.microsoft.com/office/powerpoint/2010/main" val="1288520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35E8C-CB2F-4EBB-81B3-F078368317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334F41-17EB-4363-B270-7A16FC097CAA}"/>
              </a:ext>
            </a:extLst>
          </p:cNvPr>
          <p:cNvSpPr>
            <a:spLocks noGrp="1"/>
          </p:cNvSpPr>
          <p:nvPr>
            <p:ph sz="half" idx="1"/>
          </p:nvPr>
        </p:nvSpPr>
        <p:spPr>
          <a:xfrm>
            <a:off x="83798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B3A21C-8A7B-4E7F-9006-C717C6CFD873}"/>
              </a:ext>
            </a:extLst>
          </p:cNvPr>
          <p:cNvSpPr>
            <a:spLocks noGrp="1"/>
          </p:cNvSpPr>
          <p:nvPr>
            <p:ph sz="half" idx="2"/>
          </p:nvPr>
        </p:nvSpPr>
        <p:spPr>
          <a:xfrm>
            <a:off x="617059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2DECDC-B94F-496E-B5BB-841FBB16E78C}"/>
              </a:ext>
            </a:extLst>
          </p:cNvPr>
          <p:cNvSpPr>
            <a:spLocks noGrp="1"/>
          </p:cNvSpPr>
          <p:nvPr>
            <p:ph type="dt" sz="half" idx="10"/>
          </p:nvPr>
        </p:nvSpPr>
        <p:spPr/>
        <p:txBody>
          <a:bodyPr/>
          <a:lstStyle/>
          <a:p>
            <a:fld id="{673CC7FC-002A-41F5-8676-515DAA1053EF}" type="datetime1">
              <a:rPr lang="en-US" smtClean="0"/>
              <a:t>3/29/2023</a:t>
            </a:fld>
            <a:endParaRPr lang="en-US" dirty="0"/>
          </a:p>
        </p:txBody>
      </p:sp>
      <p:sp>
        <p:nvSpPr>
          <p:cNvPr id="6" name="Footer Placeholder 5">
            <a:extLst>
              <a:ext uri="{FF2B5EF4-FFF2-40B4-BE49-F238E27FC236}">
                <a16:creationId xmlns:a16="http://schemas.microsoft.com/office/drawing/2014/main" id="{1F4C97D4-5648-41AD-A60A-625EB0F113FD}"/>
              </a:ext>
            </a:extLst>
          </p:cNvPr>
          <p:cNvSpPr>
            <a:spLocks noGrp="1"/>
          </p:cNvSpPr>
          <p:nvPr>
            <p:ph type="ftr" sz="quarter" idx="11"/>
          </p:nvPr>
        </p:nvSpPr>
        <p:spPr/>
        <p:txBody>
          <a:bodyPr/>
          <a:lstStyle/>
          <a:p>
            <a:r>
              <a:rPr lang="en-US"/>
              <a:t>Add a footer</a:t>
            </a:r>
            <a:endParaRPr lang="en-US" dirty="0"/>
          </a:p>
        </p:txBody>
      </p:sp>
      <p:sp>
        <p:nvSpPr>
          <p:cNvPr id="7" name="Slide Number Placeholder 6">
            <a:extLst>
              <a:ext uri="{FF2B5EF4-FFF2-40B4-BE49-F238E27FC236}">
                <a16:creationId xmlns:a16="http://schemas.microsoft.com/office/drawing/2014/main" id="{2F276AFC-F788-499B-997C-D88E5F965BB4}"/>
              </a:ext>
            </a:extLst>
          </p:cNvPr>
          <p:cNvSpPr>
            <a:spLocks noGrp="1"/>
          </p:cNvSpPr>
          <p:nvPr>
            <p:ph type="sldNum" sz="quarter" idx="12"/>
          </p:nvPr>
        </p:nvSpPr>
        <p:spPr/>
        <p:txBody>
          <a:bodyPr/>
          <a:lstStyle/>
          <a:p>
            <a:fld id="{34C99D79-8A4B-4031-B1E0-AF26F8EDF2BC}" type="slidenum">
              <a:rPr lang="en-US" smtClean="0"/>
              <a:t>‹#›</a:t>
            </a:fld>
            <a:endParaRPr lang="en-US" dirty="0"/>
          </a:p>
        </p:txBody>
      </p:sp>
    </p:spTree>
    <p:extLst>
      <p:ext uri="{BB962C8B-B14F-4D97-AF65-F5344CB8AC3E}">
        <p14:creationId xmlns:p14="http://schemas.microsoft.com/office/powerpoint/2010/main" val="3240262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1B6FA-E2F3-4BED-B4F8-6599C4E2EC9F}"/>
              </a:ext>
            </a:extLst>
          </p:cNvPr>
          <p:cNvSpPr>
            <a:spLocks noGrp="1"/>
          </p:cNvSpPr>
          <p:nvPr>
            <p:ph type="title"/>
          </p:nvPr>
        </p:nvSpPr>
        <p:spPr>
          <a:xfrm>
            <a:off x="839569" y="365126"/>
            <a:ext cx="10512862"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0527DB-2B38-4337-ADE8-61F07BD3171D}"/>
              </a:ext>
            </a:extLst>
          </p:cNvPr>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5D7B01-CCCA-4E4F-BD5B-E4AA05B7304F}"/>
              </a:ext>
            </a:extLst>
          </p:cNvPr>
          <p:cNvSpPr>
            <a:spLocks noGrp="1"/>
          </p:cNvSpPr>
          <p:nvPr>
            <p:ph sz="half" idx="2"/>
          </p:nvPr>
        </p:nvSpPr>
        <p:spPr>
          <a:xfrm>
            <a:off x="839570" y="2505075"/>
            <a:ext cx="515644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205F81-482E-4E27-A327-EE1A68142DF2}"/>
              </a:ext>
            </a:extLst>
          </p:cNvPr>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09BF45-EF00-4D50-90BE-96251973C175}"/>
              </a:ext>
            </a:extLst>
          </p:cNvPr>
          <p:cNvSpPr>
            <a:spLocks noGrp="1"/>
          </p:cNvSpPr>
          <p:nvPr>
            <p:ph sz="quarter" idx="4"/>
          </p:nvPr>
        </p:nvSpPr>
        <p:spPr>
          <a:xfrm>
            <a:off x="6170593" y="2505075"/>
            <a:ext cx="518183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ABBBB5-62BF-4F47-8A06-4EAF9E2BC1F1}"/>
              </a:ext>
            </a:extLst>
          </p:cNvPr>
          <p:cNvSpPr>
            <a:spLocks noGrp="1"/>
          </p:cNvSpPr>
          <p:nvPr>
            <p:ph type="dt" sz="half" idx="10"/>
          </p:nvPr>
        </p:nvSpPr>
        <p:spPr/>
        <p:txBody>
          <a:bodyPr/>
          <a:lstStyle/>
          <a:p>
            <a:fld id="{F6E62E97-0CD9-4940-9FB2-CD3D47C6F248}" type="datetime1">
              <a:rPr lang="en-US" smtClean="0"/>
              <a:t>3/29/2023</a:t>
            </a:fld>
            <a:endParaRPr lang="en-US" dirty="0"/>
          </a:p>
        </p:txBody>
      </p:sp>
      <p:sp>
        <p:nvSpPr>
          <p:cNvPr id="8" name="Footer Placeholder 7">
            <a:extLst>
              <a:ext uri="{FF2B5EF4-FFF2-40B4-BE49-F238E27FC236}">
                <a16:creationId xmlns:a16="http://schemas.microsoft.com/office/drawing/2014/main" id="{C40B9CAD-D65A-42A3-964D-47FE295F4959}"/>
              </a:ext>
            </a:extLst>
          </p:cNvPr>
          <p:cNvSpPr>
            <a:spLocks noGrp="1"/>
          </p:cNvSpPr>
          <p:nvPr>
            <p:ph type="ftr" sz="quarter" idx="11"/>
          </p:nvPr>
        </p:nvSpPr>
        <p:spPr/>
        <p:txBody>
          <a:bodyPr/>
          <a:lstStyle/>
          <a:p>
            <a:r>
              <a:rPr lang="en-US"/>
              <a:t>Add a footer</a:t>
            </a:r>
            <a:endParaRPr lang="en-US" dirty="0"/>
          </a:p>
        </p:txBody>
      </p:sp>
      <p:sp>
        <p:nvSpPr>
          <p:cNvPr id="9" name="Slide Number Placeholder 8">
            <a:extLst>
              <a:ext uri="{FF2B5EF4-FFF2-40B4-BE49-F238E27FC236}">
                <a16:creationId xmlns:a16="http://schemas.microsoft.com/office/drawing/2014/main" id="{9FA4CB6E-E33C-4A0F-ADDC-3263A4172898}"/>
              </a:ext>
            </a:extLst>
          </p:cNvPr>
          <p:cNvSpPr>
            <a:spLocks noGrp="1"/>
          </p:cNvSpPr>
          <p:nvPr>
            <p:ph type="sldNum" sz="quarter" idx="12"/>
          </p:nvPr>
        </p:nvSpPr>
        <p:spPr/>
        <p:txBody>
          <a:bodyPr/>
          <a:lstStyle/>
          <a:p>
            <a:fld id="{34C99D79-8A4B-4031-B1E0-AF26F8EDF2BC}" type="slidenum">
              <a:rPr lang="en-US" smtClean="0"/>
              <a:t>‹#›</a:t>
            </a:fld>
            <a:endParaRPr lang="en-US" dirty="0"/>
          </a:p>
        </p:txBody>
      </p:sp>
    </p:spTree>
    <p:extLst>
      <p:ext uri="{BB962C8B-B14F-4D97-AF65-F5344CB8AC3E}">
        <p14:creationId xmlns:p14="http://schemas.microsoft.com/office/powerpoint/2010/main" val="3165926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1B43A-0279-455F-9D0F-02418279FE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A5D63B-0A38-471E-B469-82F001849117}"/>
              </a:ext>
            </a:extLst>
          </p:cNvPr>
          <p:cNvSpPr>
            <a:spLocks noGrp="1"/>
          </p:cNvSpPr>
          <p:nvPr>
            <p:ph type="dt" sz="half" idx="10"/>
          </p:nvPr>
        </p:nvSpPr>
        <p:spPr/>
        <p:txBody>
          <a:bodyPr/>
          <a:lstStyle/>
          <a:p>
            <a:fld id="{E7757205-69D4-4339-B15D-57ED34956A2E}" type="datetime1">
              <a:rPr lang="en-US" smtClean="0"/>
              <a:t>3/29/2023</a:t>
            </a:fld>
            <a:endParaRPr lang="en-US" dirty="0"/>
          </a:p>
        </p:txBody>
      </p:sp>
      <p:sp>
        <p:nvSpPr>
          <p:cNvPr id="4" name="Footer Placeholder 3">
            <a:extLst>
              <a:ext uri="{FF2B5EF4-FFF2-40B4-BE49-F238E27FC236}">
                <a16:creationId xmlns:a16="http://schemas.microsoft.com/office/drawing/2014/main" id="{C6251EC0-8035-4C22-9BB5-9101BF21B74A}"/>
              </a:ext>
            </a:extLst>
          </p:cNvPr>
          <p:cNvSpPr>
            <a:spLocks noGrp="1"/>
          </p:cNvSpPr>
          <p:nvPr>
            <p:ph type="ftr" sz="quarter" idx="11"/>
          </p:nvPr>
        </p:nvSpPr>
        <p:spPr/>
        <p:txBody>
          <a:bodyPr/>
          <a:lstStyle/>
          <a:p>
            <a:r>
              <a:rPr lang="en-US"/>
              <a:t>Add a footer</a:t>
            </a:r>
            <a:endParaRPr lang="en-US" dirty="0"/>
          </a:p>
        </p:txBody>
      </p:sp>
      <p:sp>
        <p:nvSpPr>
          <p:cNvPr id="5" name="Slide Number Placeholder 4">
            <a:extLst>
              <a:ext uri="{FF2B5EF4-FFF2-40B4-BE49-F238E27FC236}">
                <a16:creationId xmlns:a16="http://schemas.microsoft.com/office/drawing/2014/main" id="{6602787B-4F9C-4BAF-B3AC-F88DC0AAABA5}"/>
              </a:ext>
            </a:extLst>
          </p:cNvPr>
          <p:cNvSpPr>
            <a:spLocks noGrp="1"/>
          </p:cNvSpPr>
          <p:nvPr>
            <p:ph type="sldNum" sz="quarter" idx="12"/>
          </p:nvPr>
        </p:nvSpPr>
        <p:spPr/>
        <p:txBody>
          <a:bodyPr/>
          <a:lstStyle/>
          <a:p>
            <a:fld id="{34C99D79-8A4B-4031-B1E0-AF26F8EDF2BC}" type="slidenum">
              <a:rPr lang="en-US" smtClean="0"/>
              <a:t>‹#›</a:t>
            </a:fld>
            <a:endParaRPr lang="en-US" dirty="0"/>
          </a:p>
        </p:txBody>
      </p:sp>
    </p:spTree>
    <p:extLst>
      <p:ext uri="{BB962C8B-B14F-4D97-AF65-F5344CB8AC3E}">
        <p14:creationId xmlns:p14="http://schemas.microsoft.com/office/powerpoint/2010/main" val="3753928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DA5A0D-5EFA-4D66-B269-835DB9770301}"/>
              </a:ext>
            </a:extLst>
          </p:cNvPr>
          <p:cNvSpPr>
            <a:spLocks noGrp="1"/>
          </p:cNvSpPr>
          <p:nvPr>
            <p:ph type="dt" sz="half" idx="10"/>
          </p:nvPr>
        </p:nvSpPr>
        <p:spPr/>
        <p:txBody>
          <a:bodyPr/>
          <a:lstStyle/>
          <a:p>
            <a:fld id="{FC21CB52-31A6-480F-B8FB-01AEB288A536}" type="datetime1">
              <a:rPr lang="en-US" smtClean="0"/>
              <a:t>3/29/2023</a:t>
            </a:fld>
            <a:endParaRPr lang="en-US" dirty="0"/>
          </a:p>
        </p:txBody>
      </p:sp>
      <p:sp>
        <p:nvSpPr>
          <p:cNvPr id="3" name="Footer Placeholder 2">
            <a:extLst>
              <a:ext uri="{FF2B5EF4-FFF2-40B4-BE49-F238E27FC236}">
                <a16:creationId xmlns:a16="http://schemas.microsoft.com/office/drawing/2014/main" id="{F5EF75D2-27AD-4E51-B2E4-56791D1B312B}"/>
              </a:ext>
            </a:extLst>
          </p:cNvPr>
          <p:cNvSpPr>
            <a:spLocks noGrp="1"/>
          </p:cNvSpPr>
          <p:nvPr>
            <p:ph type="ftr" sz="quarter" idx="11"/>
          </p:nvPr>
        </p:nvSpPr>
        <p:spPr/>
        <p:txBody>
          <a:bodyPr/>
          <a:lstStyle/>
          <a:p>
            <a:r>
              <a:rPr lang="en-US"/>
              <a:t>Add a footer</a:t>
            </a:r>
            <a:endParaRPr lang="en-US" dirty="0"/>
          </a:p>
        </p:txBody>
      </p:sp>
      <p:sp>
        <p:nvSpPr>
          <p:cNvPr id="4" name="Slide Number Placeholder 3">
            <a:extLst>
              <a:ext uri="{FF2B5EF4-FFF2-40B4-BE49-F238E27FC236}">
                <a16:creationId xmlns:a16="http://schemas.microsoft.com/office/drawing/2014/main" id="{3BFA0DE4-7B4B-4BEC-8023-A04101F72A5B}"/>
              </a:ext>
            </a:extLst>
          </p:cNvPr>
          <p:cNvSpPr>
            <a:spLocks noGrp="1"/>
          </p:cNvSpPr>
          <p:nvPr>
            <p:ph type="sldNum" sz="quarter" idx="12"/>
          </p:nvPr>
        </p:nvSpPr>
        <p:spPr/>
        <p:txBody>
          <a:bodyPr/>
          <a:lstStyle/>
          <a:p>
            <a:fld id="{34C99D79-8A4B-4031-B1E0-AF26F8EDF2BC}" type="slidenum">
              <a:rPr lang="en-US" smtClean="0"/>
              <a:t>‹#›</a:t>
            </a:fld>
            <a:endParaRPr lang="en-US" dirty="0"/>
          </a:p>
        </p:txBody>
      </p:sp>
    </p:spTree>
    <p:extLst>
      <p:ext uri="{BB962C8B-B14F-4D97-AF65-F5344CB8AC3E}">
        <p14:creationId xmlns:p14="http://schemas.microsoft.com/office/powerpoint/2010/main" val="1837615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174B3-9655-4E4D-9396-5F70AAA074C0}"/>
              </a:ext>
            </a:extLst>
          </p:cNvPr>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Content Placeholder 2">
            <a:extLst>
              <a:ext uri="{FF2B5EF4-FFF2-40B4-BE49-F238E27FC236}">
                <a16:creationId xmlns:a16="http://schemas.microsoft.com/office/drawing/2014/main" id="{9F36F43D-F796-4178-9BAF-5EBC21B9031D}"/>
              </a:ext>
            </a:extLst>
          </p:cNvPr>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CE11EC-FD76-44A3-989D-F6B4D8C4D595}"/>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902317-89BF-4DAB-98E8-81E2EBB94901}"/>
              </a:ext>
            </a:extLst>
          </p:cNvPr>
          <p:cNvSpPr>
            <a:spLocks noGrp="1"/>
          </p:cNvSpPr>
          <p:nvPr>
            <p:ph type="dt" sz="half" idx="10"/>
          </p:nvPr>
        </p:nvSpPr>
        <p:spPr/>
        <p:txBody>
          <a:bodyPr/>
          <a:lstStyle/>
          <a:p>
            <a:fld id="{DEEDCACF-A566-47DF-86E8-2DB174839D79}" type="datetime1">
              <a:rPr lang="en-US" smtClean="0"/>
              <a:t>3/29/2023</a:t>
            </a:fld>
            <a:endParaRPr lang="en-US" dirty="0"/>
          </a:p>
        </p:txBody>
      </p:sp>
      <p:sp>
        <p:nvSpPr>
          <p:cNvPr id="6" name="Footer Placeholder 5">
            <a:extLst>
              <a:ext uri="{FF2B5EF4-FFF2-40B4-BE49-F238E27FC236}">
                <a16:creationId xmlns:a16="http://schemas.microsoft.com/office/drawing/2014/main" id="{0523A9CB-71B5-470D-B4CA-844999955044}"/>
              </a:ext>
            </a:extLst>
          </p:cNvPr>
          <p:cNvSpPr>
            <a:spLocks noGrp="1"/>
          </p:cNvSpPr>
          <p:nvPr>
            <p:ph type="ftr" sz="quarter" idx="11"/>
          </p:nvPr>
        </p:nvSpPr>
        <p:spPr/>
        <p:txBody>
          <a:bodyPr/>
          <a:lstStyle/>
          <a:p>
            <a:r>
              <a:rPr lang="en-US"/>
              <a:t>Add a footer</a:t>
            </a:r>
            <a:endParaRPr lang="en-US" dirty="0"/>
          </a:p>
        </p:txBody>
      </p:sp>
      <p:sp>
        <p:nvSpPr>
          <p:cNvPr id="7" name="Slide Number Placeholder 6">
            <a:extLst>
              <a:ext uri="{FF2B5EF4-FFF2-40B4-BE49-F238E27FC236}">
                <a16:creationId xmlns:a16="http://schemas.microsoft.com/office/drawing/2014/main" id="{224B987F-2941-460A-B787-8435B3F19DE4}"/>
              </a:ext>
            </a:extLst>
          </p:cNvPr>
          <p:cNvSpPr>
            <a:spLocks noGrp="1"/>
          </p:cNvSpPr>
          <p:nvPr>
            <p:ph type="sldNum" sz="quarter" idx="12"/>
          </p:nvPr>
        </p:nvSpPr>
        <p:spPr/>
        <p:txBody>
          <a:bodyPr/>
          <a:lstStyle/>
          <a:p>
            <a:fld id="{34C99D79-8A4B-4031-B1E0-AF26F8EDF2BC}" type="slidenum">
              <a:rPr lang="en-US" smtClean="0"/>
              <a:t>‹#›</a:t>
            </a:fld>
            <a:endParaRPr lang="en-US" dirty="0"/>
          </a:p>
        </p:txBody>
      </p:sp>
    </p:spTree>
    <p:extLst>
      <p:ext uri="{BB962C8B-B14F-4D97-AF65-F5344CB8AC3E}">
        <p14:creationId xmlns:p14="http://schemas.microsoft.com/office/powerpoint/2010/main" val="3254308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9D105-E82E-45B9-A76D-1BCBF9133C28}"/>
              </a:ext>
            </a:extLst>
          </p:cNvPr>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Picture Placeholder 2">
            <a:extLst>
              <a:ext uri="{FF2B5EF4-FFF2-40B4-BE49-F238E27FC236}">
                <a16:creationId xmlns:a16="http://schemas.microsoft.com/office/drawing/2014/main" id="{658EAA5A-5D25-45F3-89A3-E4FD755389A9}"/>
              </a:ext>
            </a:extLst>
          </p:cNvPr>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US"/>
          </a:p>
        </p:txBody>
      </p:sp>
      <p:sp>
        <p:nvSpPr>
          <p:cNvPr id="4" name="Text Placeholder 3">
            <a:extLst>
              <a:ext uri="{FF2B5EF4-FFF2-40B4-BE49-F238E27FC236}">
                <a16:creationId xmlns:a16="http://schemas.microsoft.com/office/drawing/2014/main" id="{F47C518A-1125-4AE4-AA98-13F4E0B4B429}"/>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668873-9A3F-40EB-86E6-8F0975616770}"/>
              </a:ext>
            </a:extLst>
          </p:cNvPr>
          <p:cNvSpPr>
            <a:spLocks noGrp="1"/>
          </p:cNvSpPr>
          <p:nvPr>
            <p:ph type="dt" sz="half" idx="10"/>
          </p:nvPr>
        </p:nvSpPr>
        <p:spPr/>
        <p:txBody>
          <a:bodyPr/>
          <a:lstStyle/>
          <a:p>
            <a:fld id="{C4B50BB5-9462-4AB6-B651-7BC13C21D8CD}" type="datetime1">
              <a:rPr lang="en-US" smtClean="0"/>
              <a:t>3/29/2023</a:t>
            </a:fld>
            <a:endParaRPr lang="en-US" dirty="0"/>
          </a:p>
        </p:txBody>
      </p:sp>
      <p:sp>
        <p:nvSpPr>
          <p:cNvPr id="6" name="Footer Placeholder 5">
            <a:extLst>
              <a:ext uri="{FF2B5EF4-FFF2-40B4-BE49-F238E27FC236}">
                <a16:creationId xmlns:a16="http://schemas.microsoft.com/office/drawing/2014/main" id="{D1B84EF4-DF6E-44D4-8DD2-BF230129E2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3EAF8B-0968-4192-9BBA-1BF1B42F716B}"/>
              </a:ext>
            </a:extLst>
          </p:cNvPr>
          <p:cNvSpPr>
            <a:spLocks noGrp="1"/>
          </p:cNvSpPr>
          <p:nvPr>
            <p:ph type="sldNum" sz="quarter" idx="12"/>
          </p:nvPr>
        </p:nvSpPr>
        <p:spPr/>
        <p:txBody>
          <a:bodyPr/>
          <a:lstStyle/>
          <a:p>
            <a:fld id="{34C99D79-8A4B-4031-B1E0-AF26F8EDF2BC}" type="slidenum">
              <a:rPr lang="en-US" smtClean="0"/>
              <a:t>‹#›</a:t>
            </a:fld>
            <a:endParaRPr lang="en-US" dirty="0"/>
          </a:p>
        </p:txBody>
      </p:sp>
    </p:spTree>
    <p:extLst>
      <p:ext uri="{BB962C8B-B14F-4D97-AF65-F5344CB8AC3E}">
        <p14:creationId xmlns:p14="http://schemas.microsoft.com/office/powerpoint/2010/main" val="673291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A19C6C-E676-41D5-BFB6-DEE132BB4696}"/>
              </a:ext>
            </a:extLst>
          </p:cNvPr>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7D788D-E9AF-44B9-BF25-C7499339F0FD}"/>
              </a:ext>
            </a:extLst>
          </p:cNvPr>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47C5AF-616C-4B2C-99C5-65F13F88CF69}"/>
              </a:ext>
            </a:extLst>
          </p:cNvPr>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ED65D1-C3FF-43A5-9BFA-AC4186B18489}" type="datetime1">
              <a:rPr lang="en-US" smtClean="0"/>
              <a:t>3/29/2023</a:t>
            </a:fld>
            <a:endParaRPr lang="en-US" dirty="0"/>
          </a:p>
        </p:txBody>
      </p:sp>
      <p:sp>
        <p:nvSpPr>
          <p:cNvPr id="5" name="Footer Placeholder 4">
            <a:extLst>
              <a:ext uri="{FF2B5EF4-FFF2-40B4-BE49-F238E27FC236}">
                <a16:creationId xmlns:a16="http://schemas.microsoft.com/office/drawing/2014/main" id="{02F8E5F9-F78F-4E2D-9D65-15150944E192}"/>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Add a footer</a:t>
            </a:r>
            <a:endParaRPr lang="en-US" dirty="0"/>
          </a:p>
        </p:txBody>
      </p:sp>
      <p:sp>
        <p:nvSpPr>
          <p:cNvPr id="6" name="Slide Number Placeholder 5">
            <a:extLst>
              <a:ext uri="{FF2B5EF4-FFF2-40B4-BE49-F238E27FC236}">
                <a16:creationId xmlns:a16="http://schemas.microsoft.com/office/drawing/2014/main" id="{BA66CB24-20A0-4A70-A4CB-1D211FA8DBA4}"/>
              </a:ext>
            </a:extLst>
          </p:cNvPr>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C99D79-8A4B-4031-B1E0-AF26F8EDF2BC}" type="slidenum">
              <a:rPr lang="en-US" smtClean="0"/>
              <a:pPr/>
              <a:t>‹#›</a:t>
            </a:fld>
            <a:endParaRPr lang="en-US" dirty="0"/>
          </a:p>
        </p:txBody>
      </p:sp>
    </p:spTree>
    <p:extLst>
      <p:ext uri="{BB962C8B-B14F-4D97-AF65-F5344CB8AC3E}">
        <p14:creationId xmlns:p14="http://schemas.microsoft.com/office/powerpoint/2010/main" val="2293493959"/>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126" rtl="0" eaLnBrk="1" latinLnBrk="0" hangingPunct="1">
        <a:lnSpc>
          <a:spcPct val="90000"/>
        </a:lnSpc>
        <a:spcBef>
          <a:spcPct val="0"/>
        </a:spcBef>
        <a:buNone/>
        <a:defRPr sz="4399" b="0" i="0" u="none"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b="0" i="0" u="none"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notesSlide" Target="../notesSlides/notesSlide17.xml"/><Relationship Id="rId5" Type="http://schemas.openxmlformats.org/officeDocument/2006/relationships/slideLayout" Target="../slideLayouts/slideLayout2.xml"/><Relationship Id="rId4" Type="http://schemas.openxmlformats.org/officeDocument/2006/relationships/tags" Target="../tags/tag51.xml"/></Relationships>
</file>

<file path=ppt/slides/_rels/slide18.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notesSlide" Target="../notesSlides/notesSlide18.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notesSlide" Target="../notesSlides/notesSlide2.xml"/><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58.xml"/><Relationship Id="rId5" Type="http://schemas.openxmlformats.org/officeDocument/2006/relationships/image" Target="../media/image5.sv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notesSlide" Target="../notesSlides/notesSlide21.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notesSlide" Target="../notesSlides/notesSlide23.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notesSlide" Target="../notesSlides/notesSlide24.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notesSlide" Target="../notesSlides/notesSlide25.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notesSlide" Target="../notesSlides/notesSlide26.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5" Type="http://schemas.openxmlformats.org/officeDocument/2006/relationships/notesSlide" Target="../notesSlides/notesSlide27.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2.xml"/><Relationship Id="rId7" Type="http://schemas.openxmlformats.org/officeDocument/2006/relationships/diagramQuickStyle" Target="../diagrams/quickStyle2.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notesSlide" Target="../notesSlides/notesSlide28.xml"/><Relationship Id="rId9" Type="http://schemas.microsoft.com/office/2007/relationships/diagramDrawing" Target="../diagrams/drawing2.xml"/></Relationships>
</file>

<file path=ppt/slides/_rels/slide29.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5" Type="http://schemas.openxmlformats.org/officeDocument/2006/relationships/notesSlide" Target="../notesSlides/notesSlide29.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image" Target="../media/image18.jpeg"/><Relationship Id="rId5" Type="http://schemas.openxmlformats.org/officeDocument/2006/relationships/notesSlide" Target="../notesSlides/notesSlide30.xml"/><Relationship Id="rId4"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image" Target="../media/image19.jpeg"/><Relationship Id="rId5" Type="http://schemas.openxmlformats.org/officeDocument/2006/relationships/notesSlide" Target="../notesSlides/notesSlide31.xml"/><Relationship Id="rId4"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5" Type="http://schemas.openxmlformats.org/officeDocument/2006/relationships/notesSlide" Target="../notesSlides/notesSlide32.xml"/><Relationship Id="rId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5.xml"/><Relationship Id="rId1" Type="http://schemas.openxmlformats.org/officeDocument/2006/relationships/tags" Target="../tags/tag94.xml"/><Relationship Id="rId4"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 Id="rId5" Type="http://schemas.openxmlformats.org/officeDocument/2006/relationships/notesSlide" Target="../notesSlides/notesSlide34.xml"/><Relationship Id="rId4"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image" Target="../media/image20.png"/><Relationship Id="rId5" Type="http://schemas.openxmlformats.org/officeDocument/2006/relationships/notesSlide" Target="../notesSlides/notesSlide35.xml"/><Relationship Id="rId4"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hyperlink" Target="mailto:ebtservices@solutran.com" TargetMode="External"/><Relationship Id="rId5" Type="http://schemas.openxmlformats.org/officeDocument/2006/relationships/notesSlide" Target="../notesSlides/notesSlide36.xml"/><Relationship Id="rId4"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5" Type="http://schemas.openxmlformats.org/officeDocument/2006/relationships/notesSlide" Target="../notesSlides/notesSlide37.xml"/><Relationship Id="rId4"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5" Type="http://schemas.openxmlformats.org/officeDocument/2006/relationships/notesSlide" Target="../notesSlides/notesSlide38.xml"/><Relationship Id="rId4"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5" Type="http://schemas.openxmlformats.org/officeDocument/2006/relationships/notesSlide" Target="../notesSlides/notesSlide39.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 Id="rId5" Type="http://schemas.openxmlformats.org/officeDocument/2006/relationships/notesSlide" Target="../notesSlides/notesSlide40.xml"/><Relationship Id="rId4"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5" Type="http://schemas.openxmlformats.org/officeDocument/2006/relationships/notesSlide" Target="../notesSlides/notesSlide41.xml"/><Relationship Id="rId4"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tags" Target="../tags/tag120.xml"/><Relationship Id="rId5" Type="http://schemas.openxmlformats.org/officeDocument/2006/relationships/image" Target="../media/image5.svg"/><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2.xml"/><Relationship Id="rId1" Type="http://schemas.openxmlformats.org/officeDocument/2006/relationships/tags" Target="../tags/tag121.xml"/><Relationship Id="rId4"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 Id="rId5" Type="http://schemas.openxmlformats.org/officeDocument/2006/relationships/notesSlide" Target="../notesSlides/notesSlide44.xml"/><Relationship Id="rId4"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 Id="rId5" Type="http://schemas.openxmlformats.org/officeDocument/2006/relationships/notesSlide" Target="../notesSlides/notesSlide45.xml"/><Relationship Id="rId4"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5" Type="http://schemas.openxmlformats.org/officeDocument/2006/relationships/notesSlide" Target="../notesSlides/notesSlide46.xml"/><Relationship Id="rId4"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 Id="rId5" Type="http://schemas.openxmlformats.org/officeDocument/2006/relationships/notesSlide" Target="../notesSlides/notesSlide47.xml"/><Relationship Id="rId4"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 Id="rId5" Type="http://schemas.openxmlformats.org/officeDocument/2006/relationships/notesSlide" Target="../notesSlides/notesSlide48.xml"/><Relationship Id="rId4"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slideLayout" Target="../slideLayouts/slideLayout2.xml"/><Relationship Id="rId7" Type="http://schemas.openxmlformats.org/officeDocument/2006/relationships/diagramQuickStyle" Target="../diagrams/quickStyle3.xm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notesSlide" Target="../notesSlides/notesSlide49.xml"/><Relationship Id="rId9" Type="http://schemas.microsoft.com/office/2007/relationships/diagramDrawing" Target="../diagrams/drawing3.xml"/></Relationships>
</file>

<file path=ppt/slides/_rels/slide5.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3.jpe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2.jpe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 Id="rId5" Type="http://schemas.openxmlformats.org/officeDocument/2006/relationships/notesSlide" Target="../notesSlides/notesSlide50.xml"/><Relationship Id="rId4"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 Id="rId5" Type="http://schemas.openxmlformats.org/officeDocument/2006/relationships/notesSlide" Target="../notesSlides/notesSlide51.xml"/><Relationship Id="rId4"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 Id="rId5" Type="http://schemas.openxmlformats.org/officeDocument/2006/relationships/notesSlide" Target="../notesSlides/notesSlide52.xml"/><Relationship Id="rId4"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tags" Target="../tags/tag151.xml"/><Relationship Id="rId2" Type="http://schemas.openxmlformats.org/officeDocument/2006/relationships/tags" Target="../tags/tag150.xml"/><Relationship Id="rId1" Type="http://schemas.openxmlformats.org/officeDocument/2006/relationships/tags" Target="../tags/tag149.xml"/><Relationship Id="rId5" Type="http://schemas.openxmlformats.org/officeDocument/2006/relationships/notesSlide" Target="../notesSlides/notesSlide53.xml"/><Relationship Id="rId4"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tags" Target="../tags/tag152.xml"/><Relationship Id="rId5" Type="http://schemas.openxmlformats.org/officeDocument/2006/relationships/notesSlide" Target="../notesSlides/notesSlide54.xml"/><Relationship Id="rId4"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tags" Target="../tags/tag155.xml"/><Relationship Id="rId5" Type="http://schemas.openxmlformats.org/officeDocument/2006/relationships/notesSlide" Target="../notesSlides/notesSlide55.xml"/><Relationship Id="rId4"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image" Target="../media/image21.png"/><Relationship Id="rId5" Type="http://schemas.openxmlformats.org/officeDocument/2006/relationships/notesSlide" Target="../notesSlides/notesSlide56.xml"/><Relationship Id="rId4"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tags" Target="../tags/tag161.xml"/><Relationship Id="rId5" Type="http://schemas.openxmlformats.org/officeDocument/2006/relationships/notesSlide" Target="../notesSlides/notesSlide57.xml"/><Relationship Id="rId4"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tags" Target="../tags/tag166.xml"/><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image" Target="../media/image22.jpeg"/><Relationship Id="rId5" Type="http://schemas.openxmlformats.org/officeDocument/2006/relationships/notesSlide" Target="../notesSlides/notesSlide58.xml"/><Relationship Id="rId4"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tags" Target="../tags/tag167.xml"/><Relationship Id="rId5" Type="http://schemas.openxmlformats.org/officeDocument/2006/relationships/notesSlide" Target="../notesSlides/notesSlide59.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tags" Target="../tags/tag172.xml"/><Relationship Id="rId2" Type="http://schemas.openxmlformats.org/officeDocument/2006/relationships/tags" Target="../tags/tag171.xml"/><Relationship Id="rId1" Type="http://schemas.openxmlformats.org/officeDocument/2006/relationships/tags" Target="../tags/tag170.xml"/><Relationship Id="rId5" Type="http://schemas.openxmlformats.org/officeDocument/2006/relationships/notesSlide" Target="../notesSlides/notesSlide60.xml"/><Relationship Id="rId4"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tags" Target="../tags/tag175.xml"/><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image" Target="../media/image23.png"/><Relationship Id="rId5" Type="http://schemas.openxmlformats.org/officeDocument/2006/relationships/notesSlide" Target="../notesSlides/notesSlide61.xml"/><Relationship Id="rId4"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tags" Target="../tags/tag178.xml"/><Relationship Id="rId2" Type="http://schemas.openxmlformats.org/officeDocument/2006/relationships/tags" Target="../tags/tag177.xml"/><Relationship Id="rId1" Type="http://schemas.openxmlformats.org/officeDocument/2006/relationships/tags" Target="../tags/tag176.xml"/><Relationship Id="rId5" Type="http://schemas.openxmlformats.org/officeDocument/2006/relationships/notesSlide" Target="../notesSlides/notesSlide62.xml"/><Relationship Id="rId4"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tags" Target="../tags/tag181.xml"/><Relationship Id="rId2" Type="http://schemas.openxmlformats.org/officeDocument/2006/relationships/tags" Target="../tags/tag180.xml"/><Relationship Id="rId1" Type="http://schemas.openxmlformats.org/officeDocument/2006/relationships/tags" Target="../tags/tag179.xml"/><Relationship Id="rId5" Type="http://schemas.openxmlformats.org/officeDocument/2006/relationships/notesSlide" Target="../notesSlides/notesSlide63.xml"/><Relationship Id="rId4"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slideLayout" Target="../slideLayouts/slideLayout2.xml"/><Relationship Id="rId7" Type="http://schemas.openxmlformats.org/officeDocument/2006/relationships/diagramQuickStyle" Target="../diagrams/quickStyle4.xml"/><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notesSlide" Target="../notesSlides/notesSlide64.xml"/><Relationship Id="rId9" Type="http://schemas.microsoft.com/office/2007/relationships/diagramDrawing" Target="../diagrams/drawing4.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5.xml"/><Relationship Id="rId1" Type="http://schemas.openxmlformats.org/officeDocument/2006/relationships/tags" Target="../tags/tag184.xml"/><Relationship Id="rId4"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tags" Target="../tags/tag186.xml"/><Relationship Id="rId5" Type="http://schemas.openxmlformats.org/officeDocument/2006/relationships/notesSlide" Target="../notesSlides/notesSlide66.xml"/><Relationship Id="rId4"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tags" Target="../tags/tag191.xml"/><Relationship Id="rId2" Type="http://schemas.openxmlformats.org/officeDocument/2006/relationships/tags" Target="../tags/tag190.xml"/><Relationship Id="rId1" Type="http://schemas.openxmlformats.org/officeDocument/2006/relationships/tags" Target="../tags/tag189.xml"/><Relationship Id="rId6" Type="http://schemas.openxmlformats.org/officeDocument/2006/relationships/image" Target="../media/image30.jpeg"/><Relationship Id="rId5" Type="http://schemas.openxmlformats.org/officeDocument/2006/relationships/notesSlide" Target="../notesSlides/notesSlide67.xml"/><Relationship Id="rId4"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tags" Target="../tags/tag192.xml"/><Relationship Id="rId5" Type="http://schemas.openxmlformats.org/officeDocument/2006/relationships/notesSlide" Target="../notesSlides/notesSlide68.xml"/><Relationship Id="rId4"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tags" Target="../tags/tag195.xml"/><Relationship Id="rId6" Type="http://schemas.openxmlformats.org/officeDocument/2006/relationships/image" Target="../media/image31.png"/><Relationship Id="rId5" Type="http://schemas.openxmlformats.org/officeDocument/2006/relationships/notesSlide" Target="../notesSlides/notesSlide69.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6.xml"/><Relationship Id="rId1" Type="http://schemas.openxmlformats.org/officeDocument/2006/relationships/tags" Target="../tags/tag198.xml"/><Relationship Id="rId5" Type="http://schemas.openxmlformats.org/officeDocument/2006/relationships/image" Target="../media/image5.svg"/><Relationship Id="rId4" Type="http://schemas.openxmlformats.org/officeDocument/2006/relationships/image" Target="../media/image4.png"/></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00.xml"/><Relationship Id="rId1" Type="http://schemas.openxmlformats.org/officeDocument/2006/relationships/tags" Target="../tags/tag199.xml"/><Relationship Id="rId4"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3" Type="http://schemas.openxmlformats.org/officeDocument/2006/relationships/tags" Target="../tags/tag203.xml"/><Relationship Id="rId2" Type="http://schemas.openxmlformats.org/officeDocument/2006/relationships/tags" Target="../tags/tag202.xml"/><Relationship Id="rId1" Type="http://schemas.openxmlformats.org/officeDocument/2006/relationships/tags" Target="../tags/tag201.xml"/><Relationship Id="rId5" Type="http://schemas.openxmlformats.org/officeDocument/2006/relationships/notesSlide" Target="../notesSlides/notesSlide72.xml"/><Relationship Id="rId4"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tags" Target="../tags/tag204.xml"/><Relationship Id="rId5" Type="http://schemas.openxmlformats.org/officeDocument/2006/relationships/notesSlide" Target="../notesSlides/notesSlide73.xml"/><Relationship Id="rId4"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tags" Target="../tags/tag209.xml"/><Relationship Id="rId7" Type="http://schemas.openxmlformats.org/officeDocument/2006/relationships/image" Target="../media/image32.png"/><Relationship Id="rId2" Type="http://schemas.openxmlformats.org/officeDocument/2006/relationships/tags" Target="../tags/tag208.xml"/><Relationship Id="rId1" Type="http://schemas.openxmlformats.org/officeDocument/2006/relationships/tags" Target="../tags/tag207.xml"/><Relationship Id="rId6" Type="http://schemas.openxmlformats.org/officeDocument/2006/relationships/notesSlide" Target="../notesSlides/notesSlide74.xml"/><Relationship Id="rId5" Type="http://schemas.openxmlformats.org/officeDocument/2006/relationships/slideLayout" Target="../slideLayouts/slideLayout2.xml"/><Relationship Id="rId4" Type="http://schemas.openxmlformats.org/officeDocument/2006/relationships/tags" Target="../tags/tag210.xml"/></Relationships>
</file>

<file path=ppt/slides/_rels/slide75.xml.rels><?xml version="1.0" encoding="UTF-8" standalone="yes"?>
<Relationships xmlns="http://schemas.openxmlformats.org/package/2006/relationships"><Relationship Id="rId3" Type="http://schemas.openxmlformats.org/officeDocument/2006/relationships/tags" Target="../tags/tag213.xml"/><Relationship Id="rId7" Type="http://schemas.openxmlformats.org/officeDocument/2006/relationships/image" Target="../media/image34.png"/><Relationship Id="rId2" Type="http://schemas.openxmlformats.org/officeDocument/2006/relationships/tags" Target="../tags/tag212.xml"/><Relationship Id="rId1" Type="http://schemas.openxmlformats.org/officeDocument/2006/relationships/tags" Target="../tags/tag211.xml"/><Relationship Id="rId6" Type="http://schemas.openxmlformats.org/officeDocument/2006/relationships/image" Target="../media/image33.png"/><Relationship Id="rId5" Type="http://schemas.openxmlformats.org/officeDocument/2006/relationships/notesSlide" Target="../notesSlides/notesSlide75.xml"/><Relationship Id="rId4"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tags" Target="../tags/tag216.xml"/><Relationship Id="rId2" Type="http://schemas.openxmlformats.org/officeDocument/2006/relationships/tags" Target="../tags/tag215.xml"/><Relationship Id="rId1" Type="http://schemas.openxmlformats.org/officeDocument/2006/relationships/tags" Target="../tags/tag214.xml"/><Relationship Id="rId6" Type="http://schemas.openxmlformats.org/officeDocument/2006/relationships/image" Target="../media/image35.png"/><Relationship Id="rId5" Type="http://schemas.openxmlformats.org/officeDocument/2006/relationships/notesSlide" Target="../notesSlides/notesSlide76.xml"/><Relationship Id="rId4"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tags" Target="../tags/tag219.xml"/><Relationship Id="rId7" Type="http://schemas.openxmlformats.org/officeDocument/2006/relationships/image" Target="../media/image36.png"/><Relationship Id="rId2" Type="http://schemas.openxmlformats.org/officeDocument/2006/relationships/tags" Target="../tags/tag218.xml"/><Relationship Id="rId1" Type="http://schemas.openxmlformats.org/officeDocument/2006/relationships/tags" Target="../tags/tag217.xml"/><Relationship Id="rId6" Type="http://schemas.openxmlformats.org/officeDocument/2006/relationships/notesSlide" Target="../notesSlides/notesSlide77.xml"/><Relationship Id="rId5" Type="http://schemas.openxmlformats.org/officeDocument/2006/relationships/slideLayout" Target="../slideLayouts/slideLayout2.xml"/><Relationship Id="rId4" Type="http://schemas.openxmlformats.org/officeDocument/2006/relationships/tags" Target="../tags/tag220.xml"/><Relationship Id="rId9" Type="http://schemas.openxmlformats.org/officeDocument/2006/relationships/image" Target="../media/image34.png"/></Relationships>
</file>

<file path=ppt/slides/_rels/slide7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tags" Target="../tags/tag223.xml"/><Relationship Id="rId7" Type="http://schemas.openxmlformats.org/officeDocument/2006/relationships/image" Target="../media/image39.png"/><Relationship Id="rId2" Type="http://schemas.openxmlformats.org/officeDocument/2006/relationships/tags" Target="../tags/tag222.xml"/><Relationship Id="rId1" Type="http://schemas.openxmlformats.org/officeDocument/2006/relationships/tags" Target="../tags/tag221.xml"/><Relationship Id="rId6" Type="http://schemas.openxmlformats.org/officeDocument/2006/relationships/image" Target="../media/image38.png"/><Relationship Id="rId5" Type="http://schemas.openxmlformats.org/officeDocument/2006/relationships/notesSlide" Target="../notesSlides/notesSlide78.xml"/><Relationship Id="rId4" Type="http://schemas.openxmlformats.org/officeDocument/2006/relationships/slideLayout" Target="../slideLayouts/slideLayout2.xml"/><Relationship Id="rId9" Type="http://schemas.openxmlformats.org/officeDocument/2006/relationships/image" Target="../media/image40.png"/></Relationships>
</file>

<file path=ppt/slides/_rels/slide79.xml.rels><?xml version="1.0" encoding="UTF-8" standalone="yes"?>
<Relationships xmlns="http://schemas.openxmlformats.org/package/2006/relationships"><Relationship Id="rId3" Type="http://schemas.openxmlformats.org/officeDocument/2006/relationships/tags" Target="../tags/tag226.xml"/><Relationship Id="rId2" Type="http://schemas.openxmlformats.org/officeDocument/2006/relationships/tags" Target="../tags/tag225.xml"/><Relationship Id="rId1" Type="http://schemas.openxmlformats.org/officeDocument/2006/relationships/tags" Target="../tags/tag224.xml"/><Relationship Id="rId6" Type="http://schemas.openxmlformats.org/officeDocument/2006/relationships/image" Target="../media/image41.png"/><Relationship Id="rId5" Type="http://schemas.openxmlformats.org/officeDocument/2006/relationships/notesSlide" Target="../notesSlides/notesSlide79.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tags" Target="../tags/tag229.xml"/><Relationship Id="rId7" Type="http://schemas.openxmlformats.org/officeDocument/2006/relationships/image" Target="../media/image40.png"/><Relationship Id="rId2" Type="http://schemas.openxmlformats.org/officeDocument/2006/relationships/tags" Target="../tags/tag228.xml"/><Relationship Id="rId1" Type="http://schemas.openxmlformats.org/officeDocument/2006/relationships/tags" Target="../tags/tag227.xml"/><Relationship Id="rId6" Type="http://schemas.openxmlformats.org/officeDocument/2006/relationships/image" Target="../media/image42.png"/><Relationship Id="rId5" Type="http://schemas.openxmlformats.org/officeDocument/2006/relationships/notesSlide" Target="../notesSlides/notesSlide80.xml"/><Relationship Id="rId4"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tags" Target="../tags/tag232.xml"/><Relationship Id="rId2" Type="http://schemas.openxmlformats.org/officeDocument/2006/relationships/tags" Target="../tags/tag231.xml"/><Relationship Id="rId1" Type="http://schemas.openxmlformats.org/officeDocument/2006/relationships/tags" Target="../tags/tag230.xml"/><Relationship Id="rId6" Type="http://schemas.openxmlformats.org/officeDocument/2006/relationships/image" Target="../media/image43.png"/><Relationship Id="rId5" Type="http://schemas.openxmlformats.org/officeDocument/2006/relationships/notesSlide" Target="../notesSlides/notesSlide81.xml"/><Relationship Id="rId4"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tags" Target="../tags/tag235.xml"/><Relationship Id="rId2" Type="http://schemas.openxmlformats.org/officeDocument/2006/relationships/tags" Target="../tags/tag234.xml"/><Relationship Id="rId1" Type="http://schemas.openxmlformats.org/officeDocument/2006/relationships/tags" Target="../tags/tag233.xml"/><Relationship Id="rId5" Type="http://schemas.openxmlformats.org/officeDocument/2006/relationships/notesSlide" Target="../notesSlides/notesSlide82.xml"/><Relationship Id="rId4"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tags" Target="../tags/tag238.xml"/><Relationship Id="rId7" Type="http://schemas.openxmlformats.org/officeDocument/2006/relationships/image" Target="../media/image44.png"/><Relationship Id="rId2" Type="http://schemas.openxmlformats.org/officeDocument/2006/relationships/tags" Target="../tags/tag237.xml"/><Relationship Id="rId1" Type="http://schemas.openxmlformats.org/officeDocument/2006/relationships/tags" Target="../tags/tag236.xml"/><Relationship Id="rId6" Type="http://schemas.openxmlformats.org/officeDocument/2006/relationships/notesSlide" Target="../notesSlides/notesSlide83.xml"/><Relationship Id="rId5" Type="http://schemas.openxmlformats.org/officeDocument/2006/relationships/slideLayout" Target="../slideLayouts/slideLayout2.xml"/><Relationship Id="rId4" Type="http://schemas.openxmlformats.org/officeDocument/2006/relationships/tags" Target="../tags/tag239.xml"/></Relationships>
</file>

<file path=ppt/slides/_rels/slide84.xml.rels><?xml version="1.0" encoding="UTF-8" standalone="yes"?>
<Relationships xmlns="http://schemas.openxmlformats.org/package/2006/relationships"><Relationship Id="rId3" Type="http://schemas.openxmlformats.org/officeDocument/2006/relationships/tags" Target="../tags/tag242.xml"/><Relationship Id="rId7" Type="http://schemas.openxmlformats.org/officeDocument/2006/relationships/image" Target="../media/image45.png"/><Relationship Id="rId2" Type="http://schemas.openxmlformats.org/officeDocument/2006/relationships/tags" Target="../tags/tag241.xml"/><Relationship Id="rId1" Type="http://schemas.openxmlformats.org/officeDocument/2006/relationships/tags" Target="../tags/tag240.xml"/><Relationship Id="rId6" Type="http://schemas.openxmlformats.org/officeDocument/2006/relationships/notesSlide" Target="../notesSlides/notesSlide84.xml"/><Relationship Id="rId5" Type="http://schemas.openxmlformats.org/officeDocument/2006/relationships/slideLayout" Target="../slideLayouts/slideLayout2.xml"/><Relationship Id="rId4" Type="http://schemas.openxmlformats.org/officeDocument/2006/relationships/tags" Target="../tags/tag243.xml"/></Relationships>
</file>

<file path=ppt/slides/_rels/slide85.xml.rels><?xml version="1.0" encoding="UTF-8" standalone="yes"?>
<Relationships xmlns="http://schemas.openxmlformats.org/package/2006/relationships"><Relationship Id="rId3" Type="http://schemas.openxmlformats.org/officeDocument/2006/relationships/tags" Target="../tags/tag246.xml"/><Relationship Id="rId7" Type="http://schemas.openxmlformats.org/officeDocument/2006/relationships/image" Target="../media/image46.png"/><Relationship Id="rId2" Type="http://schemas.openxmlformats.org/officeDocument/2006/relationships/tags" Target="../tags/tag245.xml"/><Relationship Id="rId1" Type="http://schemas.openxmlformats.org/officeDocument/2006/relationships/tags" Target="../tags/tag244.xml"/><Relationship Id="rId6" Type="http://schemas.openxmlformats.org/officeDocument/2006/relationships/notesSlide" Target="../notesSlides/notesSlide85.xml"/><Relationship Id="rId5" Type="http://schemas.openxmlformats.org/officeDocument/2006/relationships/slideLayout" Target="../slideLayouts/slideLayout2.xml"/><Relationship Id="rId4" Type="http://schemas.openxmlformats.org/officeDocument/2006/relationships/tags" Target="../tags/tag247.xml"/></Relationships>
</file>

<file path=ppt/slides/_rels/slide86.xml.rels><?xml version="1.0" encoding="UTF-8" standalone="yes"?>
<Relationships xmlns="http://schemas.openxmlformats.org/package/2006/relationships"><Relationship Id="rId3" Type="http://schemas.openxmlformats.org/officeDocument/2006/relationships/tags" Target="../tags/tag250.xml"/><Relationship Id="rId7" Type="http://schemas.openxmlformats.org/officeDocument/2006/relationships/image" Target="../media/image46.png"/><Relationship Id="rId2" Type="http://schemas.openxmlformats.org/officeDocument/2006/relationships/tags" Target="../tags/tag249.xml"/><Relationship Id="rId1" Type="http://schemas.openxmlformats.org/officeDocument/2006/relationships/tags" Target="../tags/tag248.xml"/><Relationship Id="rId6" Type="http://schemas.openxmlformats.org/officeDocument/2006/relationships/notesSlide" Target="../notesSlides/notesSlide86.xml"/><Relationship Id="rId5" Type="http://schemas.openxmlformats.org/officeDocument/2006/relationships/slideLayout" Target="../slideLayouts/slideLayout2.xml"/><Relationship Id="rId4" Type="http://schemas.openxmlformats.org/officeDocument/2006/relationships/tags" Target="../tags/tag251.xml"/></Relationships>
</file>

<file path=ppt/slides/_rels/slide8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tags" Target="../tags/tag254.xml"/><Relationship Id="rId7" Type="http://schemas.openxmlformats.org/officeDocument/2006/relationships/notesSlide" Target="../notesSlides/notesSlide87.xml"/><Relationship Id="rId2" Type="http://schemas.openxmlformats.org/officeDocument/2006/relationships/tags" Target="../tags/tag253.xml"/><Relationship Id="rId1" Type="http://schemas.openxmlformats.org/officeDocument/2006/relationships/tags" Target="../tags/tag252.xml"/><Relationship Id="rId6" Type="http://schemas.openxmlformats.org/officeDocument/2006/relationships/slideLayout" Target="../slideLayouts/slideLayout2.xml"/><Relationship Id="rId5" Type="http://schemas.openxmlformats.org/officeDocument/2006/relationships/tags" Target="../tags/tag256.xml"/><Relationship Id="rId4" Type="http://schemas.openxmlformats.org/officeDocument/2006/relationships/tags" Target="../tags/tag255.xml"/><Relationship Id="rId9" Type="http://schemas.openxmlformats.org/officeDocument/2006/relationships/image" Target="../media/image48.png"/></Relationships>
</file>

<file path=ppt/slides/_rels/slide88.xml.rels><?xml version="1.0" encoding="UTF-8" standalone="yes"?>
<Relationships xmlns="http://schemas.openxmlformats.org/package/2006/relationships"><Relationship Id="rId3" Type="http://schemas.openxmlformats.org/officeDocument/2006/relationships/tags" Target="../tags/tag259.xml"/><Relationship Id="rId2" Type="http://schemas.openxmlformats.org/officeDocument/2006/relationships/tags" Target="../tags/tag258.xml"/><Relationship Id="rId1" Type="http://schemas.openxmlformats.org/officeDocument/2006/relationships/tags" Target="../tags/tag257.xml"/><Relationship Id="rId6" Type="http://schemas.openxmlformats.org/officeDocument/2006/relationships/image" Target="../media/image49.png"/><Relationship Id="rId5" Type="http://schemas.openxmlformats.org/officeDocument/2006/relationships/notesSlide" Target="../notesSlides/notesSlide88.xml"/><Relationship Id="rId4"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tags" Target="../tags/tag262.xml"/><Relationship Id="rId2" Type="http://schemas.openxmlformats.org/officeDocument/2006/relationships/tags" Target="../tags/tag261.xml"/><Relationship Id="rId1" Type="http://schemas.openxmlformats.org/officeDocument/2006/relationships/tags" Target="../tags/tag260.xml"/><Relationship Id="rId6" Type="http://schemas.openxmlformats.org/officeDocument/2006/relationships/image" Target="../media/image50.png"/><Relationship Id="rId5" Type="http://schemas.openxmlformats.org/officeDocument/2006/relationships/notesSlide" Target="../notesSlides/notesSlide89.xml"/><Relationship Id="rId4"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tags" Target="../tags/tag265.xml"/><Relationship Id="rId7" Type="http://schemas.openxmlformats.org/officeDocument/2006/relationships/notesSlide" Target="../notesSlides/notesSlide90.xml"/><Relationship Id="rId2" Type="http://schemas.openxmlformats.org/officeDocument/2006/relationships/tags" Target="../tags/tag264.xml"/><Relationship Id="rId1" Type="http://schemas.openxmlformats.org/officeDocument/2006/relationships/tags" Target="../tags/tag263.xml"/><Relationship Id="rId6" Type="http://schemas.openxmlformats.org/officeDocument/2006/relationships/slideLayout" Target="../slideLayouts/slideLayout7.xml"/><Relationship Id="rId5" Type="http://schemas.openxmlformats.org/officeDocument/2006/relationships/tags" Target="../tags/tag267.xml"/><Relationship Id="rId4" Type="http://schemas.openxmlformats.org/officeDocument/2006/relationships/tags" Target="../tags/tag266.xml"/></Relationships>
</file>

<file path=ppt/slides/_rels/slide91.xml.rels><?xml version="1.0" encoding="UTF-8" standalone="yes"?>
<Relationships xmlns="http://schemas.openxmlformats.org/package/2006/relationships"><Relationship Id="rId3" Type="http://schemas.openxmlformats.org/officeDocument/2006/relationships/tags" Target="../tags/tag270.xml"/><Relationship Id="rId2" Type="http://schemas.openxmlformats.org/officeDocument/2006/relationships/tags" Target="../tags/tag269.xml"/><Relationship Id="rId1" Type="http://schemas.openxmlformats.org/officeDocument/2006/relationships/tags" Target="../tags/tag268.xml"/><Relationship Id="rId5" Type="http://schemas.openxmlformats.org/officeDocument/2006/relationships/notesSlide" Target="../notesSlides/notesSlide91.xml"/><Relationship Id="rId4"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tags" Target="../tags/tag273.xml"/><Relationship Id="rId7" Type="http://schemas.openxmlformats.org/officeDocument/2006/relationships/image" Target="../media/image53.png"/><Relationship Id="rId2" Type="http://schemas.openxmlformats.org/officeDocument/2006/relationships/tags" Target="../tags/tag272.xml"/><Relationship Id="rId1" Type="http://schemas.openxmlformats.org/officeDocument/2006/relationships/tags" Target="../tags/tag271.xml"/><Relationship Id="rId6" Type="http://schemas.openxmlformats.org/officeDocument/2006/relationships/image" Target="../media/image52.png"/><Relationship Id="rId5" Type="http://schemas.openxmlformats.org/officeDocument/2006/relationships/notesSlide" Target="../notesSlides/notesSlide92.xml"/><Relationship Id="rId4"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tags" Target="../tags/tag276.xml"/><Relationship Id="rId2" Type="http://schemas.openxmlformats.org/officeDocument/2006/relationships/tags" Target="../tags/tag275.xml"/><Relationship Id="rId1" Type="http://schemas.openxmlformats.org/officeDocument/2006/relationships/tags" Target="../tags/tag274.xml"/><Relationship Id="rId6" Type="http://schemas.openxmlformats.org/officeDocument/2006/relationships/image" Target="../media/image54.png"/><Relationship Id="rId5" Type="http://schemas.openxmlformats.org/officeDocument/2006/relationships/notesSlide" Target="../notesSlides/notesSlide93.xml"/><Relationship Id="rId4"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279.xml"/><Relationship Id="rId7" Type="http://schemas.openxmlformats.org/officeDocument/2006/relationships/tags" Target="../tags/tag283.xml"/><Relationship Id="rId2" Type="http://schemas.openxmlformats.org/officeDocument/2006/relationships/tags" Target="../tags/tag278.xml"/><Relationship Id="rId1" Type="http://schemas.openxmlformats.org/officeDocument/2006/relationships/tags" Target="../tags/tag277.xml"/><Relationship Id="rId6" Type="http://schemas.openxmlformats.org/officeDocument/2006/relationships/tags" Target="../tags/tag282.xml"/><Relationship Id="rId11" Type="http://schemas.openxmlformats.org/officeDocument/2006/relationships/image" Target="../media/image56.png"/><Relationship Id="rId5" Type="http://schemas.openxmlformats.org/officeDocument/2006/relationships/tags" Target="../tags/tag281.xml"/><Relationship Id="rId10" Type="http://schemas.openxmlformats.org/officeDocument/2006/relationships/image" Target="../media/image55.png"/><Relationship Id="rId4" Type="http://schemas.openxmlformats.org/officeDocument/2006/relationships/tags" Target="../tags/tag280.xml"/><Relationship Id="rId9"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tags" Target="../tags/tag286.xml"/><Relationship Id="rId7" Type="http://schemas.openxmlformats.org/officeDocument/2006/relationships/notesSlide" Target="../notesSlides/notesSlide95.xml"/><Relationship Id="rId2" Type="http://schemas.openxmlformats.org/officeDocument/2006/relationships/tags" Target="../tags/tag285.xml"/><Relationship Id="rId1" Type="http://schemas.openxmlformats.org/officeDocument/2006/relationships/tags" Target="../tags/tag284.xml"/><Relationship Id="rId6" Type="http://schemas.openxmlformats.org/officeDocument/2006/relationships/slideLayout" Target="../slideLayouts/slideLayout7.xml"/><Relationship Id="rId5" Type="http://schemas.openxmlformats.org/officeDocument/2006/relationships/tags" Target="../tags/tag288.xml"/><Relationship Id="rId4" Type="http://schemas.openxmlformats.org/officeDocument/2006/relationships/tags" Target="../tags/tag287.xml"/><Relationship Id="rId9" Type="http://schemas.openxmlformats.org/officeDocument/2006/relationships/image" Target="../media/image58.png"/></Relationships>
</file>

<file path=ppt/slides/_rels/slide96.xml.rels><?xml version="1.0" encoding="UTF-8" standalone="yes"?>
<Relationships xmlns="http://schemas.openxmlformats.org/package/2006/relationships"><Relationship Id="rId3" Type="http://schemas.openxmlformats.org/officeDocument/2006/relationships/tags" Target="../tags/tag291.xml"/><Relationship Id="rId2" Type="http://schemas.openxmlformats.org/officeDocument/2006/relationships/tags" Target="../tags/tag290.xml"/><Relationship Id="rId1" Type="http://schemas.openxmlformats.org/officeDocument/2006/relationships/tags" Target="../tags/tag289.xml"/><Relationship Id="rId6" Type="http://schemas.openxmlformats.org/officeDocument/2006/relationships/notesSlide" Target="../notesSlides/notesSlide96.xml"/><Relationship Id="rId5" Type="http://schemas.openxmlformats.org/officeDocument/2006/relationships/slideLayout" Target="../slideLayouts/slideLayout2.xml"/><Relationship Id="rId4" Type="http://schemas.openxmlformats.org/officeDocument/2006/relationships/tags" Target="../tags/tag292.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6.xml"/><Relationship Id="rId1" Type="http://schemas.openxmlformats.org/officeDocument/2006/relationships/tags" Target="../tags/tag293.xml"/><Relationship Id="rId5" Type="http://schemas.openxmlformats.org/officeDocument/2006/relationships/image" Target="../media/image60.svg"/><Relationship Id="rId4" Type="http://schemas.openxmlformats.org/officeDocument/2006/relationships/image" Target="../media/image59.png"/></Relationships>
</file>

<file path=ppt/slides/_rels/slide98.xml.rels><?xml version="1.0" encoding="UTF-8" standalone="yes"?>
<Relationships xmlns="http://schemas.openxmlformats.org/package/2006/relationships"><Relationship Id="rId3" Type="http://schemas.openxmlformats.org/officeDocument/2006/relationships/tags" Target="../tags/tag296.xml"/><Relationship Id="rId2" Type="http://schemas.openxmlformats.org/officeDocument/2006/relationships/tags" Target="../tags/tag295.xml"/><Relationship Id="rId1" Type="http://schemas.openxmlformats.org/officeDocument/2006/relationships/tags" Target="../tags/tag294.xml"/><Relationship Id="rId5" Type="http://schemas.openxmlformats.org/officeDocument/2006/relationships/notesSlide" Target="../notesSlides/notesSlide98.xml"/><Relationship Id="rId4"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2.xml"/><Relationship Id="rId1" Type="http://schemas.openxmlformats.org/officeDocument/2006/relationships/tags" Target="../tags/tag297.xml"/><Relationship Id="rId5" Type="http://schemas.openxmlformats.org/officeDocument/2006/relationships/hyperlink" Target="mailto:program.intake@usda.gov" TargetMode="External"/><Relationship Id="rId4" Type="http://schemas.openxmlformats.org/officeDocument/2006/relationships/hyperlink" Target="https://www.usda.gov/sites/default/files/documents/USDA-OASCR%20P-Complaint-Form-0508-0002-508-11-28-17Fax2Mail.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0" name="Rectangle 307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2" name="Rectangle 308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5" name="Rectangle 5"/>
          <p:cNvSpPr>
            <a:spLocks noGrp="1" noChangeArrowheads="1"/>
          </p:cNvSpPr>
          <p:nvPr>
            <p:ph type="subTitle" idx="1"/>
            <p:custDataLst>
              <p:tags r:id="rId2"/>
            </p:custDataLst>
          </p:nvPr>
        </p:nvSpPr>
        <p:spPr>
          <a:xfrm>
            <a:off x="1548611" y="1600200"/>
            <a:ext cx="8948527" cy="3276600"/>
          </a:xfrm>
        </p:spPr>
        <p:txBody>
          <a:bodyPr anchor="b">
            <a:noAutofit/>
          </a:bodyPr>
          <a:lstStyle/>
          <a:p>
            <a:pPr>
              <a:buNone/>
            </a:pPr>
            <a:r>
              <a:rPr lang="en-US" sz="4400" b="1" dirty="0">
                <a:latin typeface="Constantia" panose="02030602050306030303" pitchFamily="18" charset="0"/>
                <a:ea typeface="Tahoma" pitchFamily="34" charset="0"/>
                <a:cs typeface="Tahoma" pitchFamily="34" charset="0"/>
              </a:rPr>
              <a:t>An Orientation for </a:t>
            </a:r>
          </a:p>
          <a:p>
            <a:pPr>
              <a:buNone/>
            </a:pPr>
            <a:r>
              <a:rPr lang="en-US" sz="4400" b="1" dirty="0">
                <a:latin typeface="Constantia" panose="02030602050306030303" pitchFamily="18" charset="0"/>
                <a:ea typeface="Tahoma" pitchFamily="34" charset="0"/>
                <a:cs typeface="Tahoma" pitchFamily="34" charset="0"/>
              </a:rPr>
              <a:t>Free-standing Pharmacy </a:t>
            </a:r>
          </a:p>
          <a:p>
            <a:pPr>
              <a:buNone/>
            </a:pPr>
            <a:r>
              <a:rPr lang="en-US" sz="4400" b="1" dirty="0">
                <a:latin typeface="Constantia" panose="02030602050306030303" pitchFamily="18" charset="0"/>
                <a:ea typeface="Tahoma" pitchFamily="34" charset="0"/>
                <a:cs typeface="Tahoma" pitchFamily="34" charset="0"/>
              </a:rPr>
              <a:t>Vendor Applicants </a:t>
            </a:r>
          </a:p>
          <a:p>
            <a:pPr marL="82296" indent="0">
              <a:buNone/>
            </a:pPr>
            <a:r>
              <a:rPr lang="en-US" sz="4400" b="1" dirty="0">
                <a:latin typeface="Constantia" panose="02030602050306030303" pitchFamily="18" charset="0"/>
                <a:ea typeface="Tahoma" pitchFamily="34" charset="0"/>
                <a:cs typeface="Tahoma" pitchFamily="34" charset="0"/>
              </a:rPr>
              <a:t>2023-2024</a:t>
            </a:r>
          </a:p>
        </p:txBody>
      </p:sp>
      <p:pic>
        <p:nvPicPr>
          <p:cNvPr id="3" name="Picture 2" descr="A picture containing drawing&#10;&#10;Description automatically generated">
            <a:extLst>
              <a:ext uri="{FF2B5EF4-FFF2-40B4-BE49-F238E27FC236}">
                <a16:creationId xmlns:a16="http://schemas.microsoft.com/office/drawing/2014/main" id="{FB66D099-1143-45D6-AF4A-B10E42E7F3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412" y="5715000"/>
            <a:ext cx="2251898" cy="838832"/>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3084" name="Group 308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1" y="-5977"/>
            <a:ext cx="6237049" cy="6863979"/>
            <a:chOff x="305" y="-5977"/>
            <a:chExt cx="6238675" cy="6863979"/>
          </a:xfrm>
        </p:grpSpPr>
        <p:sp>
          <p:nvSpPr>
            <p:cNvPr id="3085" name="Freeform: Shape 308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6" name="Freeform: Shape 308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7" name="Freeform: Shape 308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ustDataLst>
      <p:tags r:id="rId1"/>
    </p:custDataLst>
    <p:extLst>
      <p:ext uri="{BB962C8B-B14F-4D97-AF65-F5344CB8AC3E}">
        <p14:creationId xmlns:p14="http://schemas.microsoft.com/office/powerpoint/2010/main" val="1213325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2" name="Rectangle 11271">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4" name="Rectangle 11273">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1276" name="Group 11275">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57" y="508838"/>
            <a:ext cx="5216598" cy="6239661"/>
            <a:chOff x="-19221" y="251144"/>
            <a:chExt cx="5217958" cy="6239661"/>
          </a:xfrm>
        </p:grpSpPr>
        <p:sp>
          <p:nvSpPr>
            <p:cNvPr id="11277" name="Freeform: Shape 11276">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278" name="Freeform: Shape 11277">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279" name="Freeform: Shape 11278">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280" name="Freeform: Shape 11279">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1266" name="Rectangle 2"/>
          <p:cNvSpPr>
            <a:spLocks noGrp="1" noChangeArrowheads="1"/>
          </p:cNvSpPr>
          <p:nvPr>
            <p:ph type="title"/>
            <p:custDataLst>
              <p:tags r:id="rId2"/>
            </p:custDataLst>
          </p:nvPr>
        </p:nvSpPr>
        <p:spPr>
          <a:xfrm>
            <a:off x="639913" y="990600"/>
            <a:ext cx="4524076" cy="4371974"/>
          </a:xfrm>
        </p:spPr>
        <p:txBody>
          <a:bodyPr>
            <a:normAutofit/>
          </a:bodyPr>
          <a:lstStyle/>
          <a:p>
            <a:pPr eaLnBrk="1" hangingPunct="1"/>
            <a:r>
              <a:rPr lang="en-US" sz="4400" b="1" dirty="0">
                <a:latin typeface="Constantia" panose="02030602050306030303" pitchFamily="18" charset="0"/>
                <a:ea typeface="Tahoma" pitchFamily="34" charset="0"/>
                <a:cs typeface="Tahoma" pitchFamily="34" charset="0"/>
              </a:rPr>
              <a:t>Local WIC Agency’s Responsibilities</a:t>
            </a:r>
          </a:p>
        </p:txBody>
      </p:sp>
      <p:sp>
        <p:nvSpPr>
          <p:cNvPr id="11267" name="Rectangle 3"/>
          <p:cNvSpPr>
            <a:spLocks noGrp="1" noChangeArrowheads="1"/>
          </p:cNvSpPr>
          <p:nvPr>
            <p:ph idx="1"/>
            <p:custDataLst>
              <p:tags r:id="rId3"/>
            </p:custDataLst>
          </p:nvPr>
        </p:nvSpPr>
        <p:spPr>
          <a:xfrm>
            <a:off x="6170612" y="990600"/>
            <a:ext cx="5378300" cy="5230368"/>
          </a:xfrm>
        </p:spPr>
        <p:txBody>
          <a:bodyPr anchor="ctr">
            <a:normAutofit/>
          </a:bodyPr>
          <a:lstStyle/>
          <a:p>
            <a:pPr eaLnBrk="1" hangingPunct="1"/>
            <a:r>
              <a:rPr lang="en-US" sz="2800" dirty="0">
                <a:latin typeface="Constantia" panose="02030602050306030303" pitchFamily="18" charset="0"/>
                <a:ea typeface="Tahoma" pitchFamily="34" charset="0"/>
                <a:cs typeface="Tahoma" pitchFamily="34" charset="0"/>
              </a:rPr>
              <a:t>Provide orientation and training to pharmacy owner, manager or designee</a:t>
            </a:r>
          </a:p>
          <a:p>
            <a:pPr eaLnBrk="1" hangingPunct="1"/>
            <a:r>
              <a:rPr lang="en-US" sz="2800" dirty="0">
                <a:latin typeface="Constantia" panose="02030602050306030303" pitchFamily="18" charset="0"/>
                <a:ea typeface="Tahoma" pitchFamily="34" charset="0"/>
                <a:cs typeface="Tahoma" pitchFamily="34" charset="0"/>
              </a:rPr>
              <a:t>Respond to questions about required forms and application process</a:t>
            </a:r>
          </a:p>
          <a:p>
            <a:r>
              <a:rPr lang="en-US" sz="2800" dirty="0">
                <a:latin typeface="Constantia" panose="02030602050306030303" pitchFamily="18" charset="0"/>
                <a:ea typeface="Tahoma" pitchFamily="34" charset="0"/>
                <a:cs typeface="Tahoma" pitchFamily="34" charset="0"/>
              </a:rPr>
              <a:t>Review required forms for completeness</a:t>
            </a:r>
          </a:p>
          <a:p>
            <a:pPr lvl="1" eaLnBrk="1" hangingPunct="1">
              <a:buClr>
                <a:srgbClr val="D31145"/>
              </a:buClr>
              <a:buFont typeface="Wingdings" pitchFamily="2" charset="2"/>
              <a:buNone/>
            </a:pPr>
            <a:endParaRPr lang="en-US" sz="1800" dirty="0">
              <a:solidFill>
                <a:schemeClr val="tx2"/>
              </a:solidFill>
              <a:latin typeface="Constantia" panose="02030602050306030303" pitchFamily="18" charset="0"/>
              <a:ea typeface="Tahoma" pitchFamily="34" charset="0"/>
              <a:cs typeface="Tahoma" pitchFamily="34" charset="0"/>
            </a:endParaRPr>
          </a:p>
          <a:p>
            <a:pPr eaLnBrk="1" hangingPunct="1"/>
            <a:endParaRPr lang="en-US" sz="1800" dirty="0">
              <a:solidFill>
                <a:schemeClr val="tx2"/>
              </a:solidFill>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244010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2" name="Rectangle 11271">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4" name="Rectangle 11273">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1276" name="Group 11275">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57" y="508838"/>
            <a:ext cx="5216598" cy="6239661"/>
            <a:chOff x="-19221" y="251144"/>
            <a:chExt cx="5217958" cy="6239661"/>
          </a:xfrm>
        </p:grpSpPr>
        <p:sp>
          <p:nvSpPr>
            <p:cNvPr id="11277" name="Freeform: Shape 11276">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278" name="Freeform: Shape 11277">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279" name="Freeform: Shape 11278">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280" name="Freeform: Shape 11279">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1266" name="Rectangle 2"/>
          <p:cNvSpPr>
            <a:spLocks noGrp="1" noChangeArrowheads="1"/>
          </p:cNvSpPr>
          <p:nvPr>
            <p:ph type="title"/>
            <p:custDataLst>
              <p:tags r:id="rId2"/>
            </p:custDataLst>
          </p:nvPr>
        </p:nvSpPr>
        <p:spPr>
          <a:xfrm>
            <a:off x="639913" y="1243013"/>
            <a:ext cx="4524076" cy="4371974"/>
          </a:xfrm>
        </p:spPr>
        <p:txBody>
          <a:bodyPr>
            <a:normAutofit/>
          </a:bodyPr>
          <a:lstStyle/>
          <a:p>
            <a:pPr eaLnBrk="1" hangingPunct="1"/>
            <a:r>
              <a:rPr lang="en-US" sz="4400" b="1" dirty="0">
                <a:latin typeface="Constantia" panose="02030602050306030303" pitchFamily="18" charset="0"/>
                <a:ea typeface="Tahoma" pitchFamily="34" charset="0"/>
                <a:cs typeface="Tahoma" pitchFamily="34" charset="0"/>
              </a:rPr>
              <a:t>Local WIC Agency’s Responsibilities continued</a:t>
            </a:r>
          </a:p>
        </p:txBody>
      </p:sp>
      <p:sp>
        <p:nvSpPr>
          <p:cNvPr id="11267" name="Rectangle 3"/>
          <p:cNvSpPr>
            <a:spLocks noGrp="1" noChangeArrowheads="1"/>
          </p:cNvSpPr>
          <p:nvPr>
            <p:ph idx="1"/>
            <p:custDataLst>
              <p:tags r:id="rId3"/>
            </p:custDataLst>
          </p:nvPr>
        </p:nvSpPr>
        <p:spPr>
          <a:xfrm>
            <a:off x="5158570" y="835832"/>
            <a:ext cx="6671160" cy="5925490"/>
          </a:xfrm>
        </p:spPr>
        <p:txBody>
          <a:bodyPr anchor="ctr">
            <a:normAutofit fontScale="92500"/>
          </a:bodyPr>
          <a:lstStyle/>
          <a:p>
            <a:pPr marL="0" indent="0" algn="just" eaLnBrk="1" hangingPunct="1">
              <a:buNone/>
            </a:pPr>
            <a:r>
              <a:rPr lang="en-US" sz="2800" dirty="0">
                <a:latin typeface="Constantia" panose="02030602050306030303" pitchFamily="18" charset="0"/>
                <a:ea typeface="Tahoma" pitchFamily="34" charset="0"/>
                <a:cs typeface="Tahoma" pitchFamily="34" charset="0"/>
              </a:rPr>
              <a:t>In a timely manner:</a:t>
            </a:r>
          </a:p>
          <a:p>
            <a:pPr lvl="1" eaLnBrk="1" hangingPunct="1"/>
            <a:r>
              <a:rPr lang="en-US" sz="2800" dirty="0">
                <a:latin typeface="Constantia" panose="02030602050306030303" pitchFamily="18" charset="0"/>
                <a:ea typeface="Tahoma" pitchFamily="34" charset="0"/>
                <a:cs typeface="Tahoma" pitchFamily="34" charset="0"/>
              </a:rPr>
              <a:t>Perform pre-authorization monitoring </a:t>
            </a:r>
          </a:p>
          <a:p>
            <a:pPr lvl="1" algn="just"/>
            <a:r>
              <a:rPr lang="en-US" sz="2800" dirty="0">
                <a:latin typeface="Constantia" panose="02030602050306030303" pitchFamily="18" charset="0"/>
                <a:ea typeface="Tahoma" pitchFamily="34" charset="0"/>
                <a:cs typeface="Tahoma" pitchFamily="34" charset="0"/>
              </a:rPr>
              <a:t>Review and complete required forms to be sent to State WIC Agency</a:t>
            </a:r>
          </a:p>
          <a:p>
            <a:pPr lvl="1" algn="just">
              <a:spcAft>
                <a:spcPts val="300"/>
              </a:spcAft>
            </a:pPr>
            <a:r>
              <a:rPr lang="en-US" sz="2800" dirty="0">
                <a:latin typeface="Constantia" panose="02030602050306030303" pitchFamily="18" charset="0"/>
                <a:ea typeface="Tahoma" pitchFamily="34" charset="0"/>
                <a:cs typeface="Tahoma" pitchFamily="34" charset="0"/>
              </a:rPr>
              <a:t>Ensure vendor is set up to accept </a:t>
            </a:r>
            <a:r>
              <a:rPr lang="en-US" sz="2800" dirty="0" err="1">
                <a:latin typeface="Constantia" panose="02030602050306030303" pitchFamily="18" charset="0"/>
                <a:ea typeface="Tahoma" pitchFamily="34" charset="0"/>
                <a:cs typeface="Tahoma" pitchFamily="34" charset="0"/>
              </a:rPr>
              <a:t>eWIC</a:t>
            </a:r>
            <a:r>
              <a:rPr lang="en-US" sz="2800" dirty="0">
                <a:latin typeface="Constantia" panose="02030602050306030303" pitchFamily="18" charset="0"/>
                <a:ea typeface="Tahoma" pitchFamily="34" charset="0"/>
                <a:cs typeface="Tahoma" pitchFamily="34" charset="0"/>
              </a:rPr>
              <a:t> prior to final authorization</a:t>
            </a:r>
          </a:p>
          <a:p>
            <a:pPr lvl="2" algn="just">
              <a:spcAft>
                <a:spcPts val="300"/>
              </a:spcAft>
            </a:pPr>
            <a:r>
              <a:rPr lang="en-US" sz="2600" dirty="0">
                <a:latin typeface="Constantia" panose="02030602050306030303" pitchFamily="18" charset="0"/>
                <a:ea typeface="Tahoma" pitchFamily="34" charset="0"/>
                <a:cs typeface="Tahoma" pitchFamily="34" charset="0"/>
              </a:rPr>
              <a:t>State Agency Staff will complete Level III Certification testing once equipment has been received by vendor or the state banking contractor has determined the vendors cash register system meets the requirements</a:t>
            </a:r>
          </a:p>
          <a:p>
            <a:pPr lvl="1" algn="just"/>
            <a:r>
              <a:rPr lang="en-US" sz="2800" dirty="0">
                <a:latin typeface="Constantia" panose="02030602050306030303" pitchFamily="18" charset="0"/>
                <a:ea typeface="Tahoma" pitchFamily="34" charset="0"/>
                <a:cs typeface="Tahoma" pitchFamily="34" charset="0"/>
              </a:rPr>
              <a:t>Inform vendor of Vendor ID number (to be used on vendor forms only)</a:t>
            </a:r>
          </a:p>
          <a:p>
            <a:pPr lvl="1" algn="just" eaLnBrk="1" hangingPunct="1"/>
            <a:r>
              <a:rPr lang="en-US" sz="2800" dirty="0">
                <a:latin typeface="Constantia" panose="02030602050306030303" pitchFamily="18" charset="0"/>
                <a:ea typeface="Tahoma" pitchFamily="34" charset="0"/>
                <a:cs typeface="Tahoma" pitchFamily="34" charset="0"/>
              </a:rPr>
              <a:t>Address any questions from the vendor </a:t>
            </a:r>
          </a:p>
          <a:p>
            <a:pPr lvl="1" algn="just" eaLnBrk="1" hangingPunct="1">
              <a:buClr>
                <a:srgbClr val="D31145"/>
              </a:buClr>
              <a:buFont typeface="Wingdings" pitchFamily="2" charset="2"/>
              <a:buNone/>
            </a:pPr>
            <a:endParaRPr lang="en-US" sz="2800" dirty="0">
              <a:latin typeface="Constantia" panose="02030602050306030303" pitchFamily="18" charset="0"/>
              <a:ea typeface="Tahoma" pitchFamily="34" charset="0"/>
              <a:cs typeface="Tahoma" pitchFamily="34" charset="0"/>
            </a:endParaRPr>
          </a:p>
          <a:p>
            <a:pPr eaLnBrk="1" hangingPunct="1"/>
            <a:endParaRPr lang="en-US" sz="1800" dirty="0">
              <a:solidFill>
                <a:schemeClr val="tx2"/>
              </a:solidFill>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3943149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3" name="Group 22">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57" y="508838"/>
            <a:ext cx="5216598" cy="6239661"/>
            <a:chOff x="-19221" y="251144"/>
            <a:chExt cx="5217958" cy="6239661"/>
          </a:xfrm>
        </p:grpSpPr>
        <p:sp>
          <p:nvSpPr>
            <p:cNvPr id="24" name="Freeform: Shape 23">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603E80C3-C14F-4EF6-8903-14FA2608402E}"/>
              </a:ext>
            </a:extLst>
          </p:cNvPr>
          <p:cNvSpPr>
            <a:spLocks noGrp="1"/>
          </p:cNvSpPr>
          <p:nvPr>
            <p:ph type="title"/>
            <p:custDataLst>
              <p:tags r:id="rId2"/>
            </p:custDataLst>
          </p:nvPr>
        </p:nvSpPr>
        <p:spPr>
          <a:xfrm>
            <a:off x="813880" y="1243013"/>
            <a:ext cx="3854716" cy="4371974"/>
          </a:xfrm>
        </p:spPr>
        <p:txBody>
          <a:bodyPr>
            <a:normAutofit/>
          </a:bodyPr>
          <a:lstStyle/>
          <a:p>
            <a:r>
              <a:rPr lang="en-US" sz="5000" b="1" dirty="0">
                <a:latin typeface="Constantia" panose="02030602050306030303" pitchFamily="18" charset="0"/>
                <a:ea typeface="Tahoma" pitchFamily="34" charset="0"/>
                <a:cs typeface="Tahoma" pitchFamily="34" charset="0"/>
              </a:rPr>
              <a:t>Selection Criteria</a:t>
            </a:r>
            <a:endParaRPr lang="en-US" sz="5000" dirty="0"/>
          </a:p>
        </p:txBody>
      </p:sp>
      <p:sp>
        <p:nvSpPr>
          <p:cNvPr id="3" name="Content Placeholder 2">
            <a:extLst>
              <a:ext uri="{FF2B5EF4-FFF2-40B4-BE49-F238E27FC236}">
                <a16:creationId xmlns:a16="http://schemas.microsoft.com/office/drawing/2014/main" id="{5CABC9CC-8D5E-4351-B5BF-1CDEE3768AFB}"/>
              </a:ext>
            </a:extLst>
          </p:cNvPr>
          <p:cNvSpPr>
            <a:spLocks noGrp="1"/>
          </p:cNvSpPr>
          <p:nvPr>
            <p:ph idx="1"/>
            <p:custDataLst>
              <p:tags r:id="rId3"/>
            </p:custDataLst>
          </p:nvPr>
        </p:nvSpPr>
        <p:spPr>
          <a:xfrm>
            <a:off x="5482172" y="804672"/>
            <a:ext cx="5908284" cy="5672328"/>
          </a:xfrm>
        </p:spPr>
        <p:txBody>
          <a:bodyPr anchor="ctr">
            <a:normAutofit/>
          </a:bodyPr>
          <a:lstStyle/>
          <a:p>
            <a:pPr algn="just">
              <a:buFontTx/>
              <a:buChar char="•"/>
            </a:pPr>
            <a:r>
              <a:rPr lang="en-US" sz="2800" dirty="0">
                <a:latin typeface="Constantia" panose="02030602050306030303" pitchFamily="18" charset="0"/>
                <a:ea typeface="Tahoma" pitchFamily="34" charset="0"/>
                <a:cs typeface="Tahoma" pitchFamily="34" charset="0"/>
              </a:rPr>
              <a:t>Established by U.S. Department of Agriculture and NC WIC Program</a:t>
            </a:r>
          </a:p>
          <a:p>
            <a:pPr lvl="1" algn="just"/>
            <a:r>
              <a:rPr lang="en-US" sz="2800" dirty="0">
                <a:latin typeface="Constantia" panose="02030602050306030303" pitchFamily="18" charset="0"/>
                <a:ea typeface="Tahoma" pitchFamily="34" charset="0"/>
                <a:cs typeface="Tahoma" pitchFamily="34" charset="0"/>
              </a:rPr>
              <a:t>20 items</a:t>
            </a:r>
          </a:p>
          <a:p>
            <a:pPr lvl="1" algn="just"/>
            <a:r>
              <a:rPr lang="en-US" sz="2800" dirty="0">
                <a:latin typeface="Constantia" panose="02030602050306030303" pitchFamily="18" charset="0"/>
                <a:ea typeface="Tahoma" pitchFamily="34" charset="0"/>
                <a:cs typeface="Tahoma" pitchFamily="34" charset="0"/>
              </a:rPr>
              <a:t>Free-standing pharmacies must only comply with 18 of the items listed </a:t>
            </a:r>
          </a:p>
          <a:p>
            <a:pPr algn="just">
              <a:buFontTx/>
              <a:buChar char="•"/>
            </a:pPr>
            <a:r>
              <a:rPr lang="en-US" sz="2800" dirty="0">
                <a:latin typeface="Constantia" panose="02030602050306030303" pitchFamily="18" charset="0"/>
                <a:ea typeface="Tahoma" pitchFamily="34" charset="0"/>
                <a:cs typeface="Tahoma" pitchFamily="34" charset="0"/>
              </a:rPr>
              <a:t>Free-standing pharmacies do not have to be Supplemental Nutrition Assistance Program (SNAP) vendors, also known as the Food Stamp Program, or maintain shelf price</a:t>
            </a:r>
          </a:p>
          <a:p>
            <a:endParaRPr lang="en-US" sz="1800" dirty="0">
              <a:solidFill>
                <a:schemeClr val="tx2"/>
              </a:solidFill>
            </a:endParaRPr>
          </a:p>
        </p:txBody>
      </p:sp>
    </p:spTree>
    <p:custDataLst>
      <p:tags r:id="rId1"/>
    </p:custDataLst>
    <p:extLst>
      <p:ext uri="{BB962C8B-B14F-4D97-AF65-F5344CB8AC3E}">
        <p14:creationId xmlns:p14="http://schemas.microsoft.com/office/powerpoint/2010/main" val="1901264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8" name="Rectangle 512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30" name="Rectangle 512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22" name="Rectangle 2"/>
          <p:cNvSpPr>
            <a:spLocks noGrp="1" noChangeArrowheads="1"/>
          </p:cNvSpPr>
          <p:nvPr>
            <p:ph type="title"/>
            <p:custDataLst>
              <p:tags r:id="rId2"/>
            </p:custDataLst>
          </p:nvPr>
        </p:nvSpPr>
        <p:spPr>
          <a:xfrm>
            <a:off x="1178766" y="501071"/>
            <a:ext cx="9830988" cy="1325563"/>
          </a:xfrm>
        </p:spPr>
        <p:txBody>
          <a:bodyPr anchor="b">
            <a:normAutofit fontScale="90000"/>
          </a:bodyPr>
          <a:lstStyle/>
          <a:p>
            <a:pPr eaLnBrk="1" hangingPunct="1"/>
            <a:r>
              <a:rPr lang="en-US" sz="5400" b="1" kern="1200" dirty="0">
                <a:solidFill>
                  <a:schemeClr val="tx1"/>
                </a:solidFill>
                <a:latin typeface="Constantia" panose="02030602050306030303" pitchFamily="18" charset="0"/>
              </a:rPr>
              <a:t>Transactions at Pharmacies</a:t>
            </a:r>
            <a:r>
              <a:rPr lang="en-US" sz="4000" dirty="0">
                <a:solidFill>
                  <a:schemeClr val="tx2"/>
                </a:solidFill>
                <a:latin typeface="Constantia" panose="02030602050306030303" pitchFamily="18" charset="0"/>
                <a:ea typeface="Tahoma" pitchFamily="34" charset="0"/>
                <a:cs typeface="Tahoma" pitchFamily="34" charset="0"/>
              </a:rPr>
              <a:t>	</a:t>
            </a:r>
            <a:r>
              <a:rPr lang="en-US" sz="3600" dirty="0">
                <a:solidFill>
                  <a:schemeClr val="tx2"/>
                </a:solidFill>
                <a:latin typeface="Constantia" panose="02030602050306030303" pitchFamily="18" charset="0"/>
                <a:ea typeface="Tahoma" pitchFamily="34" charset="0"/>
                <a:cs typeface="Tahoma" pitchFamily="34" charset="0"/>
              </a:rPr>
              <a:t>	</a:t>
            </a:r>
          </a:p>
        </p:txBody>
      </p:sp>
      <p:grpSp>
        <p:nvGrpSpPr>
          <p:cNvPr id="5132" name="Group 513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7731" y="0"/>
            <a:ext cx="3901094" cy="2382977"/>
            <a:chOff x="6867015" y="-1"/>
            <a:chExt cx="5324985" cy="3251912"/>
          </a:xfrm>
          <a:solidFill>
            <a:schemeClr val="accent5">
              <a:alpha val="10000"/>
            </a:schemeClr>
          </a:solidFill>
        </p:grpSpPr>
        <p:sp>
          <p:nvSpPr>
            <p:cNvPr id="5133" name="Freeform: Shape 513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34" name="Freeform: Shape 513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35" name="Freeform: Shape 513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36" name="Freeform: Shape 513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123" name="Rectangle 3"/>
          <p:cNvSpPr>
            <a:spLocks noGrp="1" noChangeArrowheads="1"/>
          </p:cNvSpPr>
          <p:nvPr>
            <p:ph idx="1"/>
            <p:custDataLst>
              <p:tags r:id="rId3"/>
            </p:custDataLst>
          </p:nvPr>
        </p:nvSpPr>
        <p:spPr>
          <a:xfrm>
            <a:off x="1178766" y="2296870"/>
            <a:ext cx="9994082" cy="3760305"/>
          </a:xfrm>
        </p:spPr>
        <p:txBody>
          <a:bodyPr>
            <a:normAutofit/>
          </a:bodyPr>
          <a:lstStyle/>
          <a:p>
            <a:pPr indent="-228600" algn="just" defTabSz="914400"/>
            <a:r>
              <a:rPr lang="en-US" sz="2800" dirty="0">
                <a:latin typeface="Constantia" panose="02030602050306030303" pitchFamily="18" charset="0"/>
              </a:rPr>
              <a:t>Pharmacies can only transact exempt infant formula and WIC-eligible </a:t>
            </a:r>
            <a:r>
              <a:rPr lang="en-US" sz="2800" dirty="0" err="1">
                <a:latin typeface="Constantia" panose="02030602050306030303" pitchFamily="18" charset="0"/>
              </a:rPr>
              <a:t>nutritionals</a:t>
            </a:r>
            <a:r>
              <a:rPr lang="en-US" sz="2800" dirty="0">
                <a:latin typeface="Constantia" panose="02030602050306030303" pitchFamily="18" charset="0"/>
              </a:rPr>
              <a:t> </a:t>
            </a:r>
          </a:p>
          <a:p>
            <a:pPr lvl="1" indent="-228600" algn="just" defTabSz="914400"/>
            <a:r>
              <a:rPr lang="en-US" sz="2800" dirty="0">
                <a:latin typeface="Constantia" panose="02030602050306030303" pitchFamily="18" charset="0"/>
              </a:rPr>
              <a:t>Exempt infant formula is intended for infants with unusual medical or dietary problems</a:t>
            </a:r>
          </a:p>
          <a:p>
            <a:pPr lvl="1" indent="-228600" algn="just" defTabSz="914400"/>
            <a:r>
              <a:rPr lang="en-US" sz="2800" dirty="0">
                <a:latin typeface="Constantia" panose="02030602050306030303" pitchFamily="18" charset="0"/>
              </a:rPr>
              <a:t>WIC-eligible </a:t>
            </a:r>
            <a:r>
              <a:rPr lang="en-US" sz="2800" dirty="0" err="1">
                <a:latin typeface="Constantia" panose="02030602050306030303" pitchFamily="18" charset="0"/>
              </a:rPr>
              <a:t>nutritionals</a:t>
            </a:r>
            <a:r>
              <a:rPr lang="en-US" sz="2800" dirty="0">
                <a:latin typeface="Constantia" panose="02030602050306030303" pitchFamily="18" charset="0"/>
              </a:rPr>
              <a:t> are products to manage specific dietary needs of children and women</a:t>
            </a:r>
          </a:p>
          <a:p>
            <a:pPr lvl="1" indent="-228600" algn="just" defTabSz="914400"/>
            <a:r>
              <a:rPr lang="en-US" sz="2800" dirty="0">
                <a:latin typeface="Constantia" panose="02030602050306030303" pitchFamily="18" charset="0"/>
              </a:rPr>
              <a:t>Pharmacies cannot transact </a:t>
            </a:r>
            <a:r>
              <a:rPr lang="en-US" sz="2800" dirty="0" err="1">
                <a:latin typeface="Constantia" panose="02030602050306030303" pitchFamily="18" charset="0"/>
              </a:rPr>
              <a:t>eWIC</a:t>
            </a:r>
            <a:r>
              <a:rPr lang="en-US" sz="2800" dirty="0">
                <a:latin typeface="Constantia" panose="02030602050306030303" pitchFamily="18" charset="0"/>
              </a:rPr>
              <a:t> benefits for contract infant formula</a:t>
            </a:r>
          </a:p>
          <a:p>
            <a:pPr eaLnBrk="1" hangingPunct="1">
              <a:spcBef>
                <a:spcPct val="75000"/>
              </a:spcBef>
            </a:pPr>
            <a:endParaRPr lang="en-US" sz="1800" dirty="0">
              <a:solidFill>
                <a:schemeClr val="tx2"/>
              </a:solidFill>
              <a:latin typeface="Constantia" panose="02030602050306030303" pitchFamily="18" charset="0"/>
              <a:ea typeface="Tahoma" pitchFamily="34" charset="0"/>
              <a:cs typeface="Tahoma" pitchFamily="34" charset="0"/>
            </a:endParaRPr>
          </a:p>
        </p:txBody>
      </p:sp>
      <p:grpSp>
        <p:nvGrpSpPr>
          <p:cNvPr id="5138" name="Group 513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194" cy="2175328"/>
            <a:chOff x="-305" y="-1"/>
            <a:chExt cx="3832880" cy="2876136"/>
          </a:xfrm>
        </p:grpSpPr>
        <p:sp>
          <p:nvSpPr>
            <p:cNvPr id="5139" name="Freeform: Shape 513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40" name="Freeform: Shape 513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41" name="Freeform: Shape 514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42" name="Freeform: Shape 514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custDataLst>
      <p:tags r:id="rId1"/>
    </p:custDataLst>
    <p:extLst>
      <p:ext uri="{BB962C8B-B14F-4D97-AF65-F5344CB8AC3E}">
        <p14:creationId xmlns:p14="http://schemas.microsoft.com/office/powerpoint/2010/main" val="416510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8" name="Rectangle 512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30" name="Rectangle 512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22" name="Rectangle 2"/>
          <p:cNvSpPr>
            <a:spLocks noGrp="1" noChangeArrowheads="1"/>
          </p:cNvSpPr>
          <p:nvPr>
            <p:ph type="title"/>
            <p:custDataLst>
              <p:tags r:id="rId2"/>
            </p:custDataLst>
          </p:nvPr>
        </p:nvSpPr>
        <p:spPr>
          <a:xfrm>
            <a:off x="801753" y="753001"/>
            <a:ext cx="9830988" cy="928301"/>
          </a:xfrm>
        </p:spPr>
        <p:txBody>
          <a:bodyPr anchor="b">
            <a:normAutofit/>
          </a:bodyPr>
          <a:lstStyle/>
          <a:p>
            <a:pPr eaLnBrk="1" hangingPunct="1"/>
            <a:r>
              <a:rPr lang="en-US" sz="5400" b="1" dirty="0">
                <a:solidFill>
                  <a:srgbClr val="FF0000"/>
                </a:solidFill>
                <a:latin typeface="Constantia" panose="02030602050306030303" pitchFamily="18" charset="0"/>
              </a:rPr>
              <a:t>Contract Formulas </a:t>
            </a:r>
            <a:r>
              <a:rPr lang="en-US" sz="3600" dirty="0">
                <a:solidFill>
                  <a:schemeClr val="tx2"/>
                </a:solidFill>
                <a:latin typeface="Constantia" panose="02030602050306030303" pitchFamily="18" charset="0"/>
                <a:ea typeface="Tahoma" pitchFamily="34" charset="0"/>
                <a:cs typeface="Tahoma" pitchFamily="34" charset="0"/>
              </a:rPr>
              <a:t>	</a:t>
            </a:r>
          </a:p>
        </p:txBody>
      </p:sp>
      <p:grpSp>
        <p:nvGrpSpPr>
          <p:cNvPr id="5132" name="Group 513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7731" y="0"/>
            <a:ext cx="3901094" cy="2382977"/>
            <a:chOff x="6867015" y="-1"/>
            <a:chExt cx="5324985" cy="3251912"/>
          </a:xfrm>
          <a:solidFill>
            <a:schemeClr val="accent5">
              <a:alpha val="10000"/>
            </a:schemeClr>
          </a:solidFill>
        </p:grpSpPr>
        <p:sp>
          <p:nvSpPr>
            <p:cNvPr id="5133" name="Freeform: Shape 513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34" name="Freeform: Shape 513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35" name="Freeform: Shape 513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36" name="Freeform: Shape 513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5138" name="Group 513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194" cy="2175328"/>
            <a:chOff x="-305" y="-1"/>
            <a:chExt cx="3832880" cy="2876136"/>
          </a:xfrm>
        </p:grpSpPr>
        <p:sp>
          <p:nvSpPr>
            <p:cNvPr id="5139" name="Freeform: Shape 513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40" name="Freeform: Shape 513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41" name="Freeform: Shape 514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42" name="Freeform: Shape 514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Content Placeholder 2">
            <a:extLst>
              <a:ext uri="{FF2B5EF4-FFF2-40B4-BE49-F238E27FC236}">
                <a16:creationId xmlns:a16="http://schemas.microsoft.com/office/drawing/2014/main" id="{42AC28D7-B235-27DF-8047-3B775ED1F353}"/>
              </a:ext>
            </a:extLst>
          </p:cNvPr>
          <p:cNvSpPr txBox="1">
            <a:spLocks/>
          </p:cNvSpPr>
          <p:nvPr>
            <p:custDataLst>
              <p:tags r:id="rId3"/>
            </p:custDataLst>
          </p:nvPr>
        </p:nvSpPr>
        <p:spPr>
          <a:xfrm>
            <a:off x="1522412" y="1600200"/>
            <a:ext cx="8610600" cy="4800599"/>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b="0" i="0" u="none"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45706" indent="0">
              <a:buFont typeface="Arial" panose="020B0604020202020204" pitchFamily="34" charset="0"/>
              <a:buNone/>
            </a:pPr>
            <a:endParaRPr lang="en-US" sz="3000" dirty="0">
              <a:latin typeface="Constantia" panose="02030602050306030303" pitchFamily="18" charset="0"/>
            </a:endParaRPr>
          </a:p>
          <a:p>
            <a:pPr marL="45706" indent="0">
              <a:buFont typeface="Arial" panose="020B0604020202020204" pitchFamily="34" charset="0"/>
              <a:buNone/>
            </a:pPr>
            <a:endParaRPr lang="en-US" sz="3000" dirty="0">
              <a:latin typeface="Constantia" panose="02030602050306030303" pitchFamily="18" charset="0"/>
            </a:endParaRPr>
          </a:p>
          <a:p>
            <a:pPr marL="45706" indent="0">
              <a:buFont typeface="Arial" panose="020B0604020202020204" pitchFamily="34" charset="0"/>
              <a:buNone/>
            </a:pPr>
            <a:endParaRPr lang="en-US" sz="3000" dirty="0">
              <a:latin typeface="Constantia" panose="02030602050306030303" pitchFamily="18" charset="0"/>
            </a:endParaRPr>
          </a:p>
          <a:p>
            <a:pPr marL="45706" indent="0">
              <a:buFont typeface="Arial" panose="020B0604020202020204" pitchFamily="34" charset="0"/>
              <a:buNone/>
            </a:pPr>
            <a:r>
              <a:rPr lang="en-US" sz="3000" dirty="0">
                <a:latin typeface="Constantia" panose="02030602050306030303" pitchFamily="18" charset="0"/>
              </a:rPr>
              <a:t>The milk-based and soy-based contract formulas </a:t>
            </a:r>
            <a:r>
              <a:rPr lang="en-US" sz="3000" b="1" dirty="0">
                <a:solidFill>
                  <a:srgbClr val="FF0000"/>
                </a:solidFill>
                <a:latin typeface="Constantia" panose="02030602050306030303" pitchFamily="18" charset="0"/>
              </a:rPr>
              <a:t>cannot</a:t>
            </a:r>
            <a:r>
              <a:rPr lang="en-US" sz="3000" dirty="0">
                <a:latin typeface="Constantia" panose="02030602050306030303" pitchFamily="18" charset="0"/>
              </a:rPr>
              <a:t> be provided to WIC customers by Free-standing Pharmacies</a:t>
            </a:r>
          </a:p>
          <a:p>
            <a:pPr marL="457063" lvl="1" indent="0">
              <a:buNone/>
            </a:pPr>
            <a:endParaRPr lang="en-US" sz="3000" dirty="0">
              <a:latin typeface="Constantia" panose="02030602050306030303" pitchFamily="18" charset="0"/>
            </a:endParaRPr>
          </a:p>
          <a:p>
            <a:pPr lvl="1"/>
            <a:endParaRPr lang="en-US" sz="3000" dirty="0">
              <a:latin typeface="Constantia" panose="02030602050306030303" pitchFamily="18" charset="0"/>
            </a:endParaRPr>
          </a:p>
          <a:p>
            <a:pPr marL="457063" lvl="1" indent="0">
              <a:buNone/>
            </a:pPr>
            <a:endParaRPr lang="en-US" sz="3000" dirty="0">
              <a:latin typeface="Constantia" panose="02030602050306030303" pitchFamily="18" charset="0"/>
            </a:endParaRPr>
          </a:p>
        </p:txBody>
      </p:sp>
    </p:spTree>
    <p:custDataLst>
      <p:tags r:id="rId1"/>
    </p:custDataLst>
    <p:extLst>
      <p:ext uri="{BB962C8B-B14F-4D97-AF65-F5344CB8AC3E}">
        <p14:creationId xmlns:p14="http://schemas.microsoft.com/office/powerpoint/2010/main" val="716587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656" name="Rectangle 27655">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58" name="Rectangle 27657">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1506" name="Rectangle 2"/>
          <p:cNvSpPr>
            <a:spLocks noGrp="1" noChangeArrowheads="1"/>
          </p:cNvSpPr>
          <p:nvPr>
            <p:ph type="title"/>
            <p:custDataLst>
              <p:tags r:id="rId2"/>
            </p:custDataLst>
          </p:nvPr>
        </p:nvSpPr>
        <p:spPr>
          <a:xfrm>
            <a:off x="817113" y="429356"/>
            <a:ext cx="10554294" cy="1325563"/>
          </a:xfrm>
        </p:spPr>
        <p:txBody>
          <a:bodyPr anchor="b">
            <a:noAutofit/>
          </a:bodyPr>
          <a:lstStyle/>
          <a:p>
            <a:pPr algn="ctr">
              <a:defRPr/>
            </a:pPr>
            <a:r>
              <a:rPr lang="en-US" sz="5000" b="1" dirty="0">
                <a:latin typeface="Constantia" panose="02030602050306030303" pitchFamily="18" charset="0"/>
              </a:rPr>
              <a:t>WIC Approved Foods With No NTE</a:t>
            </a:r>
          </a:p>
        </p:txBody>
      </p:sp>
      <p:grpSp>
        <p:nvGrpSpPr>
          <p:cNvPr id="27660" name="Group 27659">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7731" y="0"/>
            <a:ext cx="3901094" cy="2382977"/>
            <a:chOff x="6867015" y="-1"/>
            <a:chExt cx="5324985" cy="3251912"/>
          </a:xfrm>
          <a:solidFill>
            <a:schemeClr val="accent5">
              <a:alpha val="10000"/>
            </a:schemeClr>
          </a:solidFill>
        </p:grpSpPr>
        <p:sp>
          <p:nvSpPr>
            <p:cNvPr id="27661" name="Freeform: Shape 27660">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62" name="Freeform: Shape 27661">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63" name="Freeform: Shape 27662">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64" name="Freeform: Shape 27663">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651" name="Rectangle 3"/>
          <p:cNvSpPr>
            <a:spLocks noGrp="1" noChangeArrowheads="1"/>
          </p:cNvSpPr>
          <p:nvPr>
            <p:ph idx="1"/>
            <p:custDataLst>
              <p:tags r:id="rId3"/>
            </p:custDataLst>
          </p:nvPr>
        </p:nvSpPr>
        <p:spPr>
          <a:xfrm>
            <a:off x="1065212" y="2296870"/>
            <a:ext cx="9944694" cy="3646730"/>
          </a:xfrm>
        </p:spPr>
        <p:txBody>
          <a:bodyPr>
            <a:normAutofit fontScale="92500"/>
          </a:bodyPr>
          <a:lstStyle/>
          <a:p>
            <a:pPr>
              <a:spcBef>
                <a:spcPct val="50000"/>
              </a:spcBef>
              <a:spcAft>
                <a:spcPts val="1200"/>
              </a:spcAft>
            </a:pPr>
            <a:r>
              <a:rPr lang="en-US" sz="2600" dirty="0">
                <a:latin typeface="Constantia" panose="02030602050306030303" pitchFamily="18" charset="0"/>
              </a:rPr>
              <a:t>NTE stands for not-to-exceed </a:t>
            </a:r>
          </a:p>
          <a:p>
            <a:pPr>
              <a:spcBef>
                <a:spcPct val="50000"/>
              </a:spcBef>
              <a:spcAft>
                <a:spcPts val="1200"/>
              </a:spcAft>
            </a:pPr>
            <a:r>
              <a:rPr lang="en-US" sz="2600" dirty="0">
                <a:latin typeface="Constantia" panose="02030602050306030303" pitchFamily="18" charset="0"/>
              </a:rPr>
              <a:t>NTEs refer to maximum prices set for approved food items</a:t>
            </a:r>
          </a:p>
          <a:p>
            <a:pPr>
              <a:spcBef>
                <a:spcPct val="50000"/>
              </a:spcBef>
              <a:spcAft>
                <a:spcPts val="1200"/>
              </a:spcAft>
            </a:pPr>
            <a:r>
              <a:rPr lang="en-US" sz="2600" dirty="0">
                <a:latin typeface="Constantia" panose="02030602050306030303" pitchFamily="18" charset="0"/>
              </a:rPr>
              <a:t>NTEs do not apply to exempt infant formula or WIC-eligible </a:t>
            </a:r>
            <a:r>
              <a:rPr lang="en-US" sz="2600" dirty="0" err="1">
                <a:latin typeface="Constantia" panose="02030602050306030303" pitchFamily="18" charset="0"/>
              </a:rPr>
              <a:t>nutritionals</a:t>
            </a:r>
            <a:r>
              <a:rPr lang="en-US" sz="2600" dirty="0">
                <a:latin typeface="Constantia" panose="02030602050306030303" pitchFamily="18" charset="0"/>
              </a:rPr>
              <a:t>.</a:t>
            </a:r>
          </a:p>
          <a:p>
            <a:pPr>
              <a:spcBef>
                <a:spcPct val="50000"/>
              </a:spcBef>
              <a:spcAft>
                <a:spcPts val="1200"/>
              </a:spcAft>
            </a:pPr>
            <a:r>
              <a:rPr lang="en-US" sz="2600" dirty="0">
                <a:latin typeface="Constantia" panose="02030602050306030303" pitchFamily="18" charset="0"/>
              </a:rPr>
              <a:t>Open market system (shelf price)</a:t>
            </a:r>
          </a:p>
          <a:p>
            <a:pPr>
              <a:spcBef>
                <a:spcPct val="50000"/>
              </a:spcBef>
              <a:spcAft>
                <a:spcPts val="1200"/>
              </a:spcAft>
            </a:pPr>
            <a:r>
              <a:rPr lang="en-US" sz="2600" dirty="0">
                <a:latin typeface="Constantia" panose="02030602050306030303" pitchFamily="18" charset="0"/>
              </a:rPr>
              <a:t>Exempt infant formula and WIC-eligible </a:t>
            </a:r>
            <a:r>
              <a:rPr lang="en-US" sz="2600" dirty="0" err="1">
                <a:latin typeface="Constantia" panose="02030602050306030303" pitchFamily="18" charset="0"/>
              </a:rPr>
              <a:t>nutritionals</a:t>
            </a:r>
            <a:r>
              <a:rPr lang="en-US" sz="2600" dirty="0">
                <a:latin typeface="Constantia" panose="02030602050306030303" pitchFamily="18" charset="0"/>
              </a:rPr>
              <a:t> are listed on the Vendor Connection webpage, under the Resources tab</a:t>
            </a:r>
            <a:endParaRPr lang="en-US" sz="2600" dirty="0">
              <a:solidFill>
                <a:srgbClr val="FF0000"/>
              </a:solidFill>
              <a:latin typeface="Constantia" panose="02030602050306030303" pitchFamily="18" charset="0"/>
            </a:endParaRPr>
          </a:p>
          <a:p>
            <a:pPr marL="0" indent="0">
              <a:spcBef>
                <a:spcPct val="50000"/>
              </a:spcBef>
              <a:spcAft>
                <a:spcPts val="1200"/>
              </a:spcAft>
              <a:buNone/>
            </a:pPr>
            <a:endParaRPr lang="en-US" sz="2600" dirty="0">
              <a:latin typeface="Constantia" panose="02030602050306030303" pitchFamily="18" charset="0"/>
            </a:endParaRPr>
          </a:p>
          <a:p>
            <a:pPr>
              <a:spcBef>
                <a:spcPct val="50000"/>
              </a:spcBef>
              <a:buFontTx/>
              <a:buNone/>
            </a:pPr>
            <a:endParaRPr lang="en-US" sz="1500" dirty="0">
              <a:solidFill>
                <a:schemeClr val="tx2"/>
              </a:solidFill>
            </a:endParaRPr>
          </a:p>
        </p:txBody>
      </p:sp>
      <p:grpSp>
        <p:nvGrpSpPr>
          <p:cNvPr id="27666" name="Group 27665">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194" cy="2175328"/>
            <a:chOff x="-305" y="-1"/>
            <a:chExt cx="3832880" cy="2876136"/>
          </a:xfrm>
        </p:grpSpPr>
        <p:sp>
          <p:nvSpPr>
            <p:cNvPr id="27667" name="Freeform: Shape 27666">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68" name="Freeform: Shape 27667">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69" name="Freeform: Shape 27668">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70" name="Freeform: Shape 27669">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3714901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16" name="Rectangle 17415">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8" name="Rectangle 17417">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7420" name="Group 17419">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57" y="508838"/>
            <a:ext cx="5216598" cy="6239661"/>
            <a:chOff x="-19221" y="251144"/>
            <a:chExt cx="5217958" cy="6239661"/>
          </a:xfrm>
        </p:grpSpPr>
        <p:sp>
          <p:nvSpPr>
            <p:cNvPr id="17421" name="Freeform: Shape 17420">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422" name="Freeform: Shape 17421">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423" name="Freeform: Shape 17422">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424" name="Freeform: Shape 17423">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title"/>
            <p:custDataLst>
              <p:tags r:id="rId2"/>
            </p:custDataLst>
          </p:nvPr>
        </p:nvSpPr>
        <p:spPr>
          <a:xfrm>
            <a:off x="639912" y="1243013"/>
            <a:ext cx="4311499" cy="4371974"/>
          </a:xfrm>
        </p:spPr>
        <p:txBody>
          <a:bodyPr>
            <a:normAutofit/>
          </a:bodyPr>
          <a:lstStyle/>
          <a:p>
            <a:r>
              <a:rPr lang="en-US" sz="4800" b="1" dirty="0">
                <a:latin typeface="Constantia" panose="02030602050306030303" pitchFamily="18" charset="0"/>
              </a:rPr>
              <a:t>Competitive Pricing and Price Limitations  </a:t>
            </a:r>
          </a:p>
        </p:txBody>
      </p:sp>
      <p:sp>
        <p:nvSpPr>
          <p:cNvPr id="17411" name="Rectangle 2056"/>
          <p:cNvSpPr>
            <a:spLocks noGrp="1" noChangeArrowheads="1"/>
          </p:cNvSpPr>
          <p:nvPr>
            <p:ph idx="1"/>
            <p:custDataLst>
              <p:tags r:id="rId3"/>
            </p:custDataLst>
          </p:nvPr>
        </p:nvSpPr>
        <p:spPr>
          <a:xfrm>
            <a:off x="5770458" y="813816"/>
            <a:ext cx="5505554" cy="5230368"/>
          </a:xfrm>
        </p:spPr>
        <p:txBody>
          <a:bodyPr anchor="ctr">
            <a:normAutofit/>
          </a:bodyPr>
          <a:lstStyle/>
          <a:p>
            <a:r>
              <a:rPr lang="en-US" sz="3200" dirty="0">
                <a:latin typeface="Constantia" panose="02030602050306030303" pitchFamily="18" charset="0"/>
              </a:rPr>
              <a:t>Peer group structure</a:t>
            </a:r>
          </a:p>
          <a:p>
            <a:pPr lvl="1"/>
            <a:r>
              <a:rPr lang="en-US" sz="3200" dirty="0">
                <a:latin typeface="Constantia" panose="02030602050306030303" pitchFamily="18" charset="0"/>
              </a:rPr>
              <a:t>Not-to-exceed (NTEs) prices for each WIC supplemental food and contract formula</a:t>
            </a:r>
          </a:p>
          <a:p>
            <a:pPr lvl="1"/>
            <a:endParaRPr lang="en-US" sz="3200" dirty="0">
              <a:latin typeface="Constantia" panose="02030602050306030303" pitchFamily="18" charset="0"/>
            </a:endParaRPr>
          </a:p>
          <a:p>
            <a:r>
              <a:rPr lang="en-US" sz="3200" dirty="0">
                <a:latin typeface="Constantia" panose="02030602050306030303" pitchFamily="18" charset="0"/>
                <a:ea typeface="Tahoma" pitchFamily="34" charset="0"/>
                <a:cs typeface="Tahoma" pitchFamily="34" charset="0"/>
              </a:rPr>
              <a:t>Free-standing pharmacies not subject to NTE guidelines</a:t>
            </a:r>
          </a:p>
          <a:p>
            <a:pPr lvl="1"/>
            <a:endParaRPr lang="en-US" sz="1800" dirty="0">
              <a:solidFill>
                <a:schemeClr val="tx2"/>
              </a:solidFill>
            </a:endParaRPr>
          </a:p>
          <a:p>
            <a:pPr lvl="1"/>
            <a:endParaRPr lang="en-US" sz="1800" dirty="0">
              <a:solidFill>
                <a:schemeClr val="tx2"/>
              </a:solidFill>
            </a:endParaRPr>
          </a:p>
        </p:txBody>
      </p:sp>
    </p:spTree>
    <p:custDataLst>
      <p:tags r:id="rId1"/>
    </p:custDataLst>
    <p:extLst>
      <p:ext uri="{BB962C8B-B14F-4D97-AF65-F5344CB8AC3E}">
        <p14:creationId xmlns:p14="http://schemas.microsoft.com/office/powerpoint/2010/main" val="124752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630992-AECB-4D69-80C6-A1852AA3CA14}"/>
              </a:ext>
            </a:extLst>
          </p:cNvPr>
          <p:cNvSpPr>
            <a:spLocks noGrp="1"/>
          </p:cNvSpPr>
          <p:nvPr>
            <p:ph type="title"/>
            <p:custDataLst>
              <p:tags r:id="rId2"/>
            </p:custDataLst>
          </p:nvPr>
        </p:nvSpPr>
        <p:spPr>
          <a:xfrm>
            <a:off x="1066520" y="-152400"/>
            <a:ext cx="10055781" cy="1368717"/>
          </a:xfrm>
        </p:spPr>
        <p:txBody>
          <a:bodyPr>
            <a:normAutofit/>
          </a:bodyPr>
          <a:lstStyle/>
          <a:p>
            <a:pPr algn="ctr"/>
            <a:r>
              <a:rPr lang="en-US" sz="4000" b="1" dirty="0">
                <a:solidFill>
                  <a:schemeClr val="tx1"/>
                </a:solidFill>
                <a:latin typeface="Constantia" panose="02030602050306030303" pitchFamily="18" charset="0"/>
              </a:rPr>
              <a:t>NC Peer Group System</a:t>
            </a:r>
          </a:p>
        </p:txBody>
      </p:sp>
      <p:graphicFrame>
        <p:nvGraphicFramePr>
          <p:cNvPr id="7" name="Content Placeholder 6">
            <a:extLst>
              <a:ext uri="{FF2B5EF4-FFF2-40B4-BE49-F238E27FC236}">
                <a16:creationId xmlns:a16="http://schemas.microsoft.com/office/drawing/2014/main" id="{0326DA3D-B73C-43B3-8D2A-30BE836CD047}"/>
              </a:ext>
            </a:extLst>
          </p:cNvPr>
          <p:cNvGraphicFramePr>
            <a:graphicFrameLocks noGrp="1"/>
          </p:cNvGraphicFramePr>
          <p:nvPr>
            <p:ph idx="1"/>
            <p:custDataLst>
              <p:tags r:id="rId3"/>
            </p:custDataLst>
            <p:extLst>
              <p:ext uri="{D42A27DB-BD31-4B8C-83A1-F6EECF244321}">
                <p14:modId xmlns:p14="http://schemas.microsoft.com/office/powerpoint/2010/main" val="1974891401"/>
              </p:ext>
            </p:extLst>
          </p:nvPr>
        </p:nvGraphicFramePr>
        <p:xfrm>
          <a:off x="254531" y="838200"/>
          <a:ext cx="11679761" cy="5923364"/>
        </p:xfrm>
        <a:graphic>
          <a:graphicData uri="http://schemas.openxmlformats.org/drawingml/2006/table">
            <a:tbl>
              <a:tblPr>
                <a:tableStyleId>{5C22544A-7EE6-4342-B048-85BDC9FD1C3A}</a:tableStyleId>
              </a:tblPr>
              <a:tblGrid>
                <a:gridCol w="554305">
                  <a:extLst>
                    <a:ext uri="{9D8B030D-6E8A-4147-A177-3AD203B41FA5}">
                      <a16:colId xmlns:a16="http://schemas.microsoft.com/office/drawing/2014/main" val="674979796"/>
                    </a:ext>
                  </a:extLst>
                </a:gridCol>
                <a:gridCol w="1703222">
                  <a:extLst>
                    <a:ext uri="{9D8B030D-6E8A-4147-A177-3AD203B41FA5}">
                      <a16:colId xmlns:a16="http://schemas.microsoft.com/office/drawing/2014/main" val="3641303660"/>
                    </a:ext>
                  </a:extLst>
                </a:gridCol>
                <a:gridCol w="1428084">
                  <a:extLst>
                    <a:ext uri="{9D8B030D-6E8A-4147-A177-3AD203B41FA5}">
                      <a16:colId xmlns:a16="http://schemas.microsoft.com/office/drawing/2014/main" val="2506302033"/>
                    </a:ext>
                  </a:extLst>
                </a:gridCol>
                <a:gridCol w="7994150">
                  <a:extLst>
                    <a:ext uri="{9D8B030D-6E8A-4147-A177-3AD203B41FA5}">
                      <a16:colId xmlns:a16="http://schemas.microsoft.com/office/drawing/2014/main" val="1399538820"/>
                    </a:ext>
                  </a:extLst>
                </a:gridCol>
              </a:tblGrid>
              <a:tr h="282327">
                <a:tc gridSpan="4">
                  <a:txBody>
                    <a:bodyPr/>
                    <a:lstStyle/>
                    <a:p>
                      <a:pPr marL="0" marR="0" algn="ctr">
                        <a:spcBef>
                          <a:spcPts val="0"/>
                        </a:spcBef>
                        <a:spcAft>
                          <a:spcPts val="0"/>
                        </a:spcAft>
                      </a:pPr>
                      <a:r>
                        <a:rPr lang="en-US" sz="1900" b="1" dirty="0">
                          <a:effectLst/>
                          <a:latin typeface="+mn-lt"/>
                        </a:rPr>
                        <a:t>VENDOR PEER GROUPS</a:t>
                      </a:r>
                      <a:endParaRPr lang="en-US" sz="1900" b="1" dirty="0">
                        <a:effectLst/>
                        <a:latin typeface="+mn-lt"/>
                        <a:cs typeface="Times New Roman" panose="02020603050405020304" pitchFamily="18" charset="0"/>
                      </a:endParaRPr>
                    </a:p>
                  </a:txBody>
                  <a:tcPr marL="68562" marR="68562" marT="0" marB="0">
                    <a:solidFill>
                      <a:schemeClr val="accent5">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13100362"/>
                  </a:ext>
                </a:extLst>
              </a:tr>
              <a:tr h="282327">
                <a:tc>
                  <a:txBody>
                    <a:bodyPr/>
                    <a:lstStyle/>
                    <a:p>
                      <a:pPr marL="0" marR="0" algn="ctr">
                        <a:spcBef>
                          <a:spcPts val="0"/>
                        </a:spcBef>
                        <a:spcAft>
                          <a:spcPts val="0"/>
                        </a:spcAft>
                      </a:pPr>
                      <a:r>
                        <a:rPr lang="en-US" sz="1900" b="1" dirty="0">
                          <a:effectLst/>
                          <a:latin typeface="+mn-lt"/>
                        </a:rPr>
                        <a:t>#</a:t>
                      </a:r>
                      <a:endParaRPr lang="en-US" sz="1900" b="1" dirty="0">
                        <a:effectLst/>
                        <a:latin typeface="+mn-lt"/>
                        <a:cs typeface="Times New Roman" panose="02020603050405020304" pitchFamily="18" charset="0"/>
                      </a:endParaRPr>
                    </a:p>
                  </a:txBody>
                  <a:tcPr marL="68562" marR="68562" marT="0" marB="0" anchor="ctr">
                    <a:solidFill>
                      <a:schemeClr val="accent5">
                        <a:lumMod val="40000"/>
                        <a:lumOff val="60000"/>
                      </a:schemeClr>
                    </a:solidFill>
                  </a:tcPr>
                </a:tc>
                <a:tc>
                  <a:txBody>
                    <a:bodyPr/>
                    <a:lstStyle/>
                    <a:p>
                      <a:pPr marL="0" marR="0" algn="ctr">
                        <a:spcBef>
                          <a:spcPts val="0"/>
                        </a:spcBef>
                        <a:spcAft>
                          <a:spcPts val="0"/>
                        </a:spcAft>
                      </a:pPr>
                      <a:r>
                        <a:rPr lang="en-US" sz="1900" b="1" dirty="0">
                          <a:effectLst/>
                          <a:latin typeface="+mn-lt"/>
                        </a:rPr>
                        <a:t>STORE TYPE</a:t>
                      </a:r>
                      <a:endParaRPr lang="en-US" sz="1900" b="1" dirty="0">
                        <a:effectLst/>
                        <a:latin typeface="+mn-lt"/>
                        <a:cs typeface="Times New Roman" panose="02020603050405020304" pitchFamily="18" charset="0"/>
                      </a:endParaRPr>
                    </a:p>
                  </a:txBody>
                  <a:tcPr marL="68562" marR="68562" marT="0" marB="0" anchor="ctr">
                    <a:solidFill>
                      <a:schemeClr val="accent5">
                        <a:lumMod val="40000"/>
                        <a:lumOff val="60000"/>
                      </a:schemeClr>
                    </a:solidFill>
                  </a:tcPr>
                </a:tc>
                <a:tc>
                  <a:txBody>
                    <a:bodyPr/>
                    <a:lstStyle/>
                    <a:p>
                      <a:pPr marL="0" marR="0" algn="ctr">
                        <a:spcBef>
                          <a:spcPts val="0"/>
                        </a:spcBef>
                        <a:spcAft>
                          <a:spcPts val="0"/>
                        </a:spcAft>
                      </a:pPr>
                      <a:r>
                        <a:rPr lang="en-US" sz="1900" b="1" dirty="0">
                          <a:effectLst/>
                          <a:latin typeface="+mn-lt"/>
                        </a:rPr>
                        <a:t>LOCATION</a:t>
                      </a:r>
                      <a:endParaRPr lang="en-US" sz="1900" b="1" dirty="0">
                        <a:effectLst/>
                        <a:latin typeface="+mn-lt"/>
                        <a:cs typeface="Times New Roman" panose="02020603050405020304" pitchFamily="18" charset="0"/>
                      </a:endParaRPr>
                    </a:p>
                  </a:txBody>
                  <a:tcPr marL="68562" marR="68562" marT="0" marB="0" anchor="ctr">
                    <a:solidFill>
                      <a:schemeClr val="accent5">
                        <a:lumMod val="40000"/>
                        <a:lumOff val="60000"/>
                      </a:schemeClr>
                    </a:solidFill>
                  </a:tcPr>
                </a:tc>
                <a:tc>
                  <a:txBody>
                    <a:bodyPr/>
                    <a:lstStyle/>
                    <a:p>
                      <a:pPr marL="0" marR="0" algn="ctr">
                        <a:spcBef>
                          <a:spcPts val="0"/>
                        </a:spcBef>
                        <a:spcAft>
                          <a:spcPts val="0"/>
                        </a:spcAft>
                      </a:pPr>
                      <a:r>
                        <a:rPr lang="en-US" sz="1900" b="1" dirty="0">
                          <a:effectLst/>
                          <a:latin typeface="+mn-lt"/>
                        </a:rPr>
                        <a:t>DESCRIPTION</a:t>
                      </a:r>
                      <a:endParaRPr lang="en-US" sz="1900" b="1" dirty="0">
                        <a:effectLst/>
                        <a:latin typeface="+mn-lt"/>
                        <a:cs typeface="Times New Roman" panose="02020603050405020304" pitchFamily="18" charset="0"/>
                      </a:endParaRPr>
                    </a:p>
                  </a:txBody>
                  <a:tcPr marL="68562" marR="68562" marT="0" marB="0" anchor="ctr">
                    <a:solidFill>
                      <a:schemeClr val="accent5">
                        <a:lumMod val="40000"/>
                        <a:lumOff val="60000"/>
                      </a:schemeClr>
                    </a:solidFill>
                  </a:tcPr>
                </a:tc>
                <a:extLst>
                  <a:ext uri="{0D108BD9-81ED-4DB2-BD59-A6C34878D82A}">
                    <a16:rowId xmlns:a16="http://schemas.microsoft.com/office/drawing/2014/main" val="1709698719"/>
                  </a:ext>
                </a:extLst>
              </a:tr>
              <a:tr h="297187">
                <a:tc>
                  <a:txBody>
                    <a:bodyPr/>
                    <a:lstStyle/>
                    <a:p>
                      <a:pPr marL="0" marR="0" algn="ctr">
                        <a:spcBef>
                          <a:spcPts val="0"/>
                        </a:spcBef>
                        <a:spcAft>
                          <a:spcPts val="0"/>
                        </a:spcAft>
                      </a:pPr>
                      <a:r>
                        <a:rPr lang="en-US" sz="1900" dirty="0">
                          <a:effectLst/>
                          <a:latin typeface="+mn-lt"/>
                        </a:rPr>
                        <a:t>5</a:t>
                      </a:r>
                      <a:endParaRPr lang="en-US" sz="1900" b="1" dirty="0">
                        <a:effectLst/>
                        <a:latin typeface="+mn-lt"/>
                        <a:cs typeface="Times New Roman" panose="02020603050405020304" pitchFamily="18" charset="0"/>
                      </a:endParaRPr>
                    </a:p>
                  </a:txBody>
                  <a:tcPr marL="68562" marR="68562" marT="0" marB="0" anchor="ctr">
                    <a:solidFill>
                      <a:schemeClr val="accent5">
                        <a:lumMod val="40000"/>
                        <a:lumOff val="60000"/>
                      </a:schemeClr>
                    </a:solidFill>
                  </a:tcPr>
                </a:tc>
                <a:tc>
                  <a:txBody>
                    <a:bodyPr/>
                    <a:lstStyle/>
                    <a:p>
                      <a:pPr marL="0" marR="0" algn="ctr">
                        <a:spcBef>
                          <a:spcPts val="0"/>
                        </a:spcBef>
                        <a:spcAft>
                          <a:spcPts val="0"/>
                        </a:spcAft>
                      </a:pPr>
                      <a:r>
                        <a:rPr lang="en-US" sz="1900" b="1" dirty="0">
                          <a:effectLst/>
                          <a:latin typeface="+mn-lt"/>
                        </a:rPr>
                        <a:t>Pharmacy</a:t>
                      </a:r>
                      <a:endParaRPr lang="en-US" sz="1900" b="1" dirty="0">
                        <a:effectLst/>
                        <a:latin typeface="+mn-lt"/>
                        <a:cs typeface="Times New Roman" panose="02020603050405020304" pitchFamily="18" charset="0"/>
                      </a:endParaRPr>
                    </a:p>
                  </a:txBody>
                  <a:tcPr marL="68562" marR="68562" marT="0" marB="0" anchor="ctr">
                    <a:solidFill>
                      <a:schemeClr val="accent5">
                        <a:lumMod val="20000"/>
                        <a:lumOff val="80000"/>
                      </a:schemeClr>
                    </a:solidFill>
                  </a:tcPr>
                </a:tc>
                <a:tc>
                  <a:txBody>
                    <a:bodyPr/>
                    <a:lstStyle/>
                    <a:p>
                      <a:pPr marL="0" marR="0" algn="ctr">
                        <a:spcBef>
                          <a:spcPts val="0"/>
                        </a:spcBef>
                        <a:spcAft>
                          <a:spcPts val="0"/>
                        </a:spcAft>
                      </a:pPr>
                      <a:r>
                        <a:rPr lang="en-US" sz="2000" b="0" dirty="0">
                          <a:effectLst/>
                          <a:latin typeface="+mn-lt"/>
                        </a:rPr>
                        <a:t>Statewide</a:t>
                      </a:r>
                      <a:endParaRPr lang="en-US" sz="2000" b="0" dirty="0">
                        <a:effectLst/>
                        <a:latin typeface="+mn-lt"/>
                        <a:cs typeface="Times New Roman" panose="02020603050405020304" pitchFamily="18" charset="0"/>
                      </a:endParaRPr>
                    </a:p>
                  </a:txBody>
                  <a:tcPr marL="68562" marR="68562" marT="0" marB="0" anchor="ctr">
                    <a:solidFill>
                      <a:schemeClr val="accent5">
                        <a:lumMod val="20000"/>
                        <a:lumOff val="80000"/>
                      </a:schemeClr>
                    </a:solidFill>
                  </a:tcPr>
                </a:tc>
                <a:tc>
                  <a:txBody>
                    <a:bodyPr/>
                    <a:lstStyle/>
                    <a:p>
                      <a:pPr marL="0" marR="0" algn="l">
                        <a:spcBef>
                          <a:spcPts val="0"/>
                        </a:spcBef>
                        <a:spcAft>
                          <a:spcPts val="0"/>
                        </a:spcAft>
                      </a:pPr>
                      <a:r>
                        <a:rPr lang="en-US" sz="2000" b="0" dirty="0">
                          <a:effectLst/>
                          <a:latin typeface="+mn-lt"/>
                        </a:rPr>
                        <a:t>Free-standing pharmacy that sells a limited variety of foods</a:t>
                      </a:r>
                      <a:endParaRPr lang="en-US" sz="2000" b="0" dirty="0">
                        <a:effectLst/>
                        <a:latin typeface="+mn-lt"/>
                        <a:cs typeface="Times New Roman" panose="02020603050405020304" pitchFamily="18" charset="0"/>
                      </a:endParaRPr>
                    </a:p>
                  </a:txBody>
                  <a:tcPr marL="68562" marR="68562" marT="0" marB="0" anchor="ctr">
                    <a:solidFill>
                      <a:schemeClr val="accent5">
                        <a:lumMod val="20000"/>
                        <a:lumOff val="80000"/>
                      </a:schemeClr>
                    </a:solidFill>
                  </a:tcPr>
                </a:tc>
                <a:extLst>
                  <a:ext uri="{0D108BD9-81ED-4DB2-BD59-A6C34878D82A}">
                    <a16:rowId xmlns:a16="http://schemas.microsoft.com/office/drawing/2014/main" val="1342874337"/>
                  </a:ext>
                </a:extLst>
              </a:tr>
              <a:tr h="564655">
                <a:tc>
                  <a:txBody>
                    <a:bodyPr/>
                    <a:lstStyle/>
                    <a:p>
                      <a:pPr marL="0" marR="0" algn="ctr">
                        <a:spcBef>
                          <a:spcPts val="0"/>
                        </a:spcBef>
                        <a:spcAft>
                          <a:spcPts val="0"/>
                        </a:spcAft>
                      </a:pPr>
                      <a:r>
                        <a:rPr lang="en-US" sz="1900" dirty="0">
                          <a:effectLst/>
                          <a:latin typeface="+mn-lt"/>
                        </a:rPr>
                        <a:t>6</a:t>
                      </a:r>
                      <a:endParaRPr lang="en-US" sz="1900" b="1" dirty="0">
                        <a:effectLst/>
                        <a:latin typeface="+mn-lt"/>
                        <a:cs typeface="Times New Roman" panose="02020603050405020304" pitchFamily="18" charset="0"/>
                      </a:endParaRPr>
                    </a:p>
                  </a:txBody>
                  <a:tcPr marL="68562" marR="68562" marT="0" marB="0" anchor="ctr">
                    <a:solidFill>
                      <a:schemeClr val="accent5">
                        <a:lumMod val="40000"/>
                        <a:lumOff val="60000"/>
                      </a:schemeClr>
                    </a:solidFill>
                  </a:tcPr>
                </a:tc>
                <a:tc>
                  <a:txBody>
                    <a:bodyPr/>
                    <a:lstStyle/>
                    <a:p>
                      <a:pPr marL="0" marR="0" algn="ctr">
                        <a:spcBef>
                          <a:spcPts val="0"/>
                        </a:spcBef>
                        <a:spcAft>
                          <a:spcPts val="0"/>
                        </a:spcAft>
                      </a:pPr>
                      <a:r>
                        <a:rPr lang="en-US" sz="1900" b="1" dirty="0">
                          <a:effectLst/>
                          <a:latin typeface="+mn-lt"/>
                        </a:rPr>
                        <a:t>Convenience Store</a:t>
                      </a:r>
                      <a:endParaRPr lang="en-US" sz="1900" b="1" dirty="0">
                        <a:effectLst/>
                        <a:latin typeface="+mn-lt"/>
                        <a:cs typeface="Times New Roman" panose="02020603050405020304" pitchFamily="18" charset="0"/>
                      </a:endParaRPr>
                    </a:p>
                  </a:txBody>
                  <a:tcPr marL="68562" marR="68562" marT="0" marB="0" anchor="ctr">
                    <a:solidFill>
                      <a:schemeClr val="accent5">
                        <a:lumMod val="20000"/>
                        <a:lumOff val="80000"/>
                      </a:schemeClr>
                    </a:solidFill>
                  </a:tcPr>
                </a:tc>
                <a:tc>
                  <a:txBody>
                    <a:bodyPr/>
                    <a:lstStyle/>
                    <a:p>
                      <a:pPr marL="0" marR="0" algn="ctr">
                        <a:spcBef>
                          <a:spcPts val="0"/>
                        </a:spcBef>
                        <a:spcAft>
                          <a:spcPts val="0"/>
                        </a:spcAft>
                      </a:pPr>
                      <a:r>
                        <a:rPr lang="en-US" sz="2000" b="0" dirty="0">
                          <a:effectLst/>
                          <a:latin typeface="+mn-lt"/>
                        </a:rPr>
                        <a:t>Statewide</a:t>
                      </a:r>
                      <a:endParaRPr lang="en-US" sz="2000" b="0" dirty="0">
                        <a:effectLst/>
                        <a:latin typeface="+mn-lt"/>
                        <a:cs typeface="Times New Roman" panose="02020603050405020304" pitchFamily="18" charset="0"/>
                      </a:endParaRPr>
                    </a:p>
                  </a:txBody>
                  <a:tcPr marL="68562" marR="68562" marT="0" marB="0" anchor="ctr">
                    <a:solidFill>
                      <a:schemeClr val="accent5">
                        <a:lumMod val="20000"/>
                        <a:lumOff val="80000"/>
                      </a:schemeClr>
                    </a:solidFill>
                  </a:tcPr>
                </a:tc>
                <a:tc>
                  <a:txBody>
                    <a:bodyPr/>
                    <a:lstStyle/>
                    <a:p>
                      <a:pPr marL="0" marR="0" algn="l">
                        <a:spcBef>
                          <a:spcPts val="0"/>
                        </a:spcBef>
                        <a:spcAft>
                          <a:spcPts val="0"/>
                        </a:spcAft>
                      </a:pPr>
                      <a:r>
                        <a:rPr lang="en-US" sz="2000" b="0" dirty="0">
                          <a:effectLst/>
                          <a:latin typeface="+mn-lt"/>
                        </a:rPr>
                        <a:t>Retailer with a limited assortment of grocery items</a:t>
                      </a:r>
                      <a:endParaRPr lang="en-US" sz="2000" b="0" dirty="0">
                        <a:effectLst/>
                        <a:latin typeface="+mn-lt"/>
                        <a:cs typeface="Times New Roman" panose="02020603050405020304" pitchFamily="18" charset="0"/>
                      </a:endParaRPr>
                    </a:p>
                  </a:txBody>
                  <a:tcPr marL="68562" marR="68562" marT="0" marB="0" anchor="ctr">
                    <a:solidFill>
                      <a:schemeClr val="accent5">
                        <a:lumMod val="20000"/>
                        <a:lumOff val="80000"/>
                      </a:schemeClr>
                    </a:solidFill>
                  </a:tcPr>
                </a:tc>
                <a:extLst>
                  <a:ext uri="{0D108BD9-81ED-4DB2-BD59-A6C34878D82A}">
                    <a16:rowId xmlns:a16="http://schemas.microsoft.com/office/drawing/2014/main" val="907694262"/>
                  </a:ext>
                </a:extLst>
              </a:tr>
              <a:tr h="1693964">
                <a:tc>
                  <a:txBody>
                    <a:bodyPr/>
                    <a:lstStyle/>
                    <a:p>
                      <a:pPr marL="0" marR="0" algn="ctr">
                        <a:spcBef>
                          <a:spcPts val="0"/>
                        </a:spcBef>
                        <a:spcAft>
                          <a:spcPts val="0"/>
                        </a:spcAft>
                      </a:pPr>
                      <a:r>
                        <a:rPr lang="en-US" sz="1900" dirty="0">
                          <a:effectLst/>
                          <a:latin typeface="+mn-lt"/>
                        </a:rPr>
                        <a:t>7</a:t>
                      </a:r>
                      <a:endParaRPr lang="en-US" sz="1900" b="1" dirty="0">
                        <a:effectLst/>
                        <a:latin typeface="+mn-lt"/>
                        <a:cs typeface="Times New Roman" panose="02020603050405020304" pitchFamily="18" charset="0"/>
                      </a:endParaRPr>
                    </a:p>
                  </a:txBody>
                  <a:tcPr marL="68562" marR="68562" marT="0" marB="0" anchor="ctr">
                    <a:solidFill>
                      <a:schemeClr val="accent5">
                        <a:lumMod val="40000"/>
                        <a:lumOff val="60000"/>
                      </a:schemeClr>
                    </a:solidFill>
                  </a:tcPr>
                </a:tc>
                <a:tc>
                  <a:txBody>
                    <a:bodyPr/>
                    <a:lstStyle/>
                    <a:p>
                      <a:pPr marL="0" marR="0" algn="ctr">
                        <a:spcBef>
                          <a:spcPts val="0"/>
                        </a:spcBef>
                        <a:spcAft>
                          <a:spcPts val="0"/>
                        </a:spcAft>
                      </a:pPr>
                      <a:r>
                        <a:rPr lang="en-US" sz="1900" b="1" dirty="0">
                          <a:effectLst/>
                          <a:latin typeface="+mn-lt"/>
                        </a:rPr>
                        <a:t>Mass Merchandiser</a:t>
                      </a:r>
                    </a:p>
                    <a:p>
                      <a:pPr marL="0" marR="0" algn="ctr">
                        <a:spcBef>
                          <a:spcPts val="0"/>
                        </a:spcBef>
                        <a:spcAft>
                          <a:spcPts val="0"/>
                        </a:spcAft>
                      </a:pPr>
                      <a:r>
                        <a:rPr lang="en-US" sz="1900" b="1" dirty="0">
                          <a:effectLst/>
                          <a:latin typeface="+mn-lt"/>
                        </a:rPr>
                        <a:t> </a:t>
                      </a:r>
                    </a:p>
                    <a:p>
                      <a:pPr marL="0" marR="0" algn="ctr">
                        <a:spcBef>
                          <a:spcPts val="0"/>
                        </a:spcBef>
                        <a:spcAft>
                          <a:spcPts val="0"/>
                        </a:spcAft>
                      </a:pPr>
                      <a:r>
                        <a:rPr lang="en-US" sz="1900" b="1" dirty="0">
                          <a:effectLst/>
                          <a:latin typeface="+mn-lt"/>
                        </a:rPr>
                        <a:t> and </a:t>
                      </a:r>
                    </a:p>
                    <a:p>
                      <a:pPr marL="0" marR="0">
                        <a:spcBef>
                          <a:spcPts val="0"/>
                        </a:spcBef>
                        <a:spcAft>
                          <a:spcPts val="0"/>
                        </a:spcAft>
                      </a:pPr>
                      <a:r>
                        <a:rPr lang="en-US" sz="1900" b="1" dirty="0">
                          <a:effectLst/>
                          <a:latin typeface="+mn-lt"/>
                        </a:rPr>
                        <a:t> </a:t>
                      </a:r>
                    </a:p>
                    <a:p>
                      <a:pPr marL="0" marR="0" algn="ctr">
                        <a:spcBef>
                          <a:spcPts val="0"/>
                        </a:spcBef>
                        <a:spcAft>
                          <a:spcPts val="0"/>
                        </a:spcAft>
                      </a:pPr>
                      <a:r>
                        <a:rPr lang="en-US" sz="1900" b="1" dirty="0">
                          <a:effectLst/>
                          <a:latin typeface="+mn-lt"/>
                        </a:rPr>
                        <a:t>Commissary</a:t>
                      </a:r>
                      <a:endParaRPr lang="en-US" sz="1900" b="1" dirty="0">
                        <a:effectLst/>
                        <a:latin typeface="+mn-lt"/>
                        <a:cs typeface="Times New Roman" panose="02020603050405020304" pitchFamily="18" charset="0"/>
                      </a:endParaRPr>
                    </a:p>
                  </a:txBody>
                  <a:tcPr marL="68562" marR="68562" marT="0" marB="0" anchor="ctr">
                    <a:solidFill>
                      <a:schemeClr val="accent5">
                        <a:lumMod val="20000"/>
                        <a:lumOff val="80000"/>
                      </a:schemeClr>
                    </a:solidFill>
                  </a:tcPr>
                </a:tc>
                <a:tc>
                  <a:txBody>
                    <a:bodyPr/>
                    <a:lstStyle/>
                    <a:p>
                      <a:pPr marL="0" marR="0" algn="ctr">
                        <a:spcBef>
                          <a:spcPts val="0"/>
                        </a:spcBef>
                        <a:spcAft>
                          <a:spcPts val="0"/>
                        </a:spcAft>
                      </a:pPr>
                      <a:r>
                        <a:rPr lang="en-US" sz="2000" b="0" dirty="0">
                          <a:effectLst/>
                          <a:latin typeface="+mn-lt"/>
                        </a:rPr>
                        <a:t>Statewide</a:t>
                      </a:r>
                      <a:endParaRPr lang="en-US" sz="2000" b="0" dirty="0">
                        <a:effectLst/>
                        <a:latin typeface="+mn-lt"/>
                        <a:cs typeface="Times New Roman" panose="02020603050405020304" pitchFamily="18" charset="0"/>
                      </a:endParaRPr>
                    </a:p>
                  </a:txBody>
                  <a:tcPr marL="68562" marR="68562" marT="0" marB="0" anchor="ctr">
                    <a:solidFill>
                      <a:schemeClr val="accent5">
                        <a:lumMod val="20000"/>
                        <a:lumOff val="80000"/>
                      </a:schemeClr>
                    </a:solidFill>
                  </a:tcPr>
                </a:tc>
                <a:tc>
                  <a:txBody>
                    <a:bodyPr/>
                    <a:lstStyle/>
                    <a:p>
                      <a:pPr marL="0" marR="0" algn="l">
                        <a:spcBef>
                          <a:spcPts val="0"/>
                        </a:spcBef>
                        <a:spcAft>
                          <a:spcPts val="0"/>
                        </a:spcAft>
                      </a:pPr>
                      <a:r>
                        <a:rPr lang="en-US" sz="2000" b="0" dirty="0">
                          <a:effectLst/>
                          <a:latin typeface="+mn-lt"/>
                        </a:rPr>
                        <a:t>Retailer that sells a wide variety of merchandise but also carries groceries and has store locations in most or all states</a:t>
                      </a:r>
                    </a:p>
                    <a:p>
                      <a:pPr marL="0" marR="0" algn="l">
                        <a:spcBef>
                          <a:spcPts val="0"/>
                        </a:spcBef>
                        <a:spcAft>
                          <a:spcPts val="0"/>
                        </a:spcAft>
                      </a:pPr>
                      <a:r>
                        <a:rPr lang="en-US" sz="2000" b="0" dirty="0">
                          <a:effectLst/>
                          <a:latin typeface="+mn-lt"/>
                        </a:rPr>
                        <a:t> </a:t>
                      </a:r>
                    </a:p>
                    <a:p>
                      <a:pPr marL="0" marR="0" algn="l">
                        <a:spcBef>
                          <a:spcPts val="0"/>
                        </a:spcBef>
                        <a:spcAft>
                          <a:spcPts val="0"/>
                        </a:spcAft>
                      </a:pPr>
                      <a:r>
                        <a:rPr lang="en-US" sz="2000" b="0" dirty="0">
                          <a:effectLst/>
                          <a:latin typeface="+mn-lt"/>
                        </a:rPr>
                        <a:t> </a:t>
                      </a:r>
                    </a:p>
                    <a:p>
                      <a:pPr marL="0" marR="0" algn="l">
                        <a:spcBef>
                          <a:spcPts val="0"/>
                        </a:spcBef>
                        <a:spcAft>
                          <a:spcPts val="0"/>
                        </a:spcAft>
                      </a:pPr>
                      <a:r>
                        <a:rPr lang="en-US" sz="2000" b="0" dirty="0">
                          <a:effectLst/>
                          <a:latin typeface="+mn-lt"/>
                        </a:rPr>
                        <a:t>Grocery store operated by US Defense Commissary on a military base</a:t>
                      </a:r>
                      <a:endParaRPr lang="en-US" sz="2000" b="0" dirty="0">
                        <a:effectLst/>
                        <a:latin typeface="+mn-lt"/>
                        <a:cs typeface="Times New Roman" panose="02020603050405020304" pitchFamily="18" charset="0"/>
                      </a:endParaRPr>
                    </a:p>
                  </a:txBody>
                  <a:tcPr marL="68562" marR="68562" marT="0" marB="0" anchor="ctr">
                    <a:solidFill>
                      <a:schemeClr val="accent5">
                        <a:lumMod val="20000"/>
                        <a:lumOff val="80000"/>
                      </a:schemeClr>
                    </a:solidFill>
                  </a:tcPr>
                </a:tc>
                <a:extLst>
                  <a:ext uri="{0D108BD9-81ED-4DB2-BD59-A6C34878D82A}">
                    <a16:rowId xmlns:a16="http://schemas.microsoft.com/office/drawing/2014/main" val="415425933"/>
                  </a:ext>
                </a:extLst>
              </a:tr>
              <a:tr h="564655">
                <a:tc>
                  <a:txBody>
                    <a:bodyPr/>
                    <a:lstStyle/>
                    <a:p>
                      <a:pPr marL="0" marR="0" algn="ctr">
                        <a:spcBef>
                          <a:spcPts val="0"/>
                        </a:spcBef>
                        <a:spcAft>
                          <a:spcPts val="0"/>
                        </a:spcAft>
                      </a:pPr>
                      <a:r>
                        <a:rPr lang="en-US" sz="1900" kern="1200" dirty="0">
                          <a:effectLst/>
                          <a:latin typeface="+mn-lt"/>
                        </a:rPr>
                        <a:t>8</a:t>
                      </a:r>
                      <a:endParaRPr lang="en-US" sz="1900" b="1" dirty="0">
                        <a:effectLst/>
                        <a:latin typeface="+mn-lt"/>
                        <a:cs typeface="Times New Roman" panose="02020603050405020304" pitchFamily="18" charset="0"/>
                      </a:endParaRPr>
                    </a:p>
                  </a:txBody>
                  <a:tcPr marL="68562" marR="68562" marT="0" marB="0" anchor="ctr">
                    <a:solidFill>
                      <a:schemeClr val="accent5">
                        <a:lumMod val="40000"/>
                        <a:lumOff val="60000"/>
                      </a:schemeClr>
                    </a:solidFill>
                  </a:tcPr>
                </a:tc>
                <a:tc>
                  <a:txBody>
                    <a:bodyPr/>
                    <a:lstStyle/>
                    <a:p>
                      <a:pPr marL="0" marR="0" algn="ctr">
                        <a:spcBef>
                          <a:spcPts val="0"/>
                        </a:spcBef>
                        <a:spcAft>
                          <a:spcPts val="0"/>
                        </a:spcAft>
                      </a:pPr>
                      <a:r>
                        <a:rPr lang="en-US" sz="1900" b="1" kern="1200" dirty="0">
                          <a:effectLst/>
                          <a:latin typeface="+mn-lt"/>
                        </a:rPr>
                        <a:t>Independent Grocery</a:t>
                      </a:r>
                      <a:endParaRPr lang="en-US" sz="1900" b="1" dirty="0">
                        <a:effectLst/>
                        <a:latin typeface="+mn-lt"/>
                        <a:cs typeface="Times New Roman" panose="02020603050405020304" pitchFamily="18" charset="0"/>
                      </a:endParaRPr>
                    </a:p>
                  </a:txBody>
                  <a:tcPr marL="68562" marR="68562" marT="0" marB="0">
                    <a:solidFill>
                      <a:schemeClr val="accent5">
                        <a:lumMod val="20000"/>
                        <a:lumOff val="80000"/>
                      </a:schemeClr>
                    </a:solidFill>
                  </a:tcPr>
                </a:tc>
                <a:tc>
                  <a:txBody>
                    <a:bodyPr/>
                    <a:lstStyle/>
                    <a:p>
                      <a:pPr marL="0" marR="0" algn="ctr">
                        <a:spcBef>
                          <a:spcPts val="0"/>
                        </a:spcBef>
                        <a:spcAft>
                          <a:spcPts val="0"/>
                        </a:spcAft>
                      </a:pPr>
                      <a:r>
                        <a:rPr lang="en-US" sz="2000" b="0" dirty="0">
                          <a:effectLst/>
                          <a:latin typeface="+mn-lt"/>
                        </a:rPr>
                        <a:t>Urban</a:t>
                      </a:r>
                      <a:endParaRPr lang="en-US" sz="2000" b="0" dirty="0">
                        <a:effectLst/>
                        <a:latin typeface="+mn-lt"/>
                        <a:cs typeface="Times New Roman" panose="02020603050405020304" pitchFamily="18" charset="0"/>
                      </a:endParaRPr>
                    </a:p>
                  </a:txBody>
                  <a:tcPr marL="68562" marR="68562" marT="0" marB="0" anchor="ctr">
                    <a:solidFill>
                      <a:schemeClr val="accent5">
                        <a:lumMod val="20000"/>
                        <a:lumOff val="80000"/>
                      </a:schemeClr>
                    </a:solidFill>
                  </a:tcPr>
                </a:tc>
                <a:tc>
                  <a:txBody>
                    <a:bodyPr/>
                    <a:lstStyle/>
                    <a:p>
                      <a:pPr marL="0" marR="0" algn="l">
                        <a:spcBef>
                          <a:spcPts val="0"/>
                        </a:spcBef>
                        <a:spcAft>
                          <a:spcPts val="0"/>
                        </a:spcAft>
                      </a:pPr>
                      <a:r>
                        <a:rPr lang="en-US" sz="2000" b="0" kern="1200" dirty="0">
                          <a:solidFill>
                            <a:srgbClr val="000000"/>
                          </a:solidFill>
                          <a:effectLst/>
                          <a:latin typeface="+mn-lt"/>
                          <a:ea typeface="Verdana" panose="020B0604030504040204" pitchFamily="34" charset="0"/>
                          <a:cs typeface="Verdana" panose="020B0604030504040204" pitchFamily="34" charset="0"/>
                        </a:rPr>
                        <a:t>Retailer that primarily sells groceries with fewer than 11 store locations</a:t>
                      </a:r>
                      <a:endParaRPr lang="en-US" sz="2000" b="1" dirty="0">
                        <a:effectLst/>
                        <a:latin typeface="+mn-lt"/>
                        <a:ea typeface="Verdana" panose="020B0604030504040204" pitchFamily="34" charset="0"/>
                        <a:cs typeface="Verdana" panose="020B0604030504040204" pitchFamily="34" charset="0"/>
                      </a:endParaRPr>
                    </a:p>
                  </a:txBody>
                  <a:tcPr marL="68562" marR="68562" marT="0" marB="0" anchor="ctr">
                    <a:solidFill>
                      <a:schemeClr val="accent5">
                        <a:lumMod val="20000"/>
                        <a:lumOff val="80000"/>
                      </a:schemeClr>
                    </a:solidFill>
                  </a:tcPr>
                </a:tc>
                <a:extLst>
                  <a:ext uri="{0D108BD9-81ED-4DB2-BD59-A6C34878D82A}">
                    <a16:rowId xmlns:a16="http://schemas.microsoft.com/office/drawing/2014/main" val="1738810736"/>
                  </a:ext>
                </a:extLst>
              </a:tr>
              <a:tr h="564655">
                <a:tc>
                  <a:txBody>
                    <a:bodyPr/>
                    <a:lstStyle/>
                    <a:p>
                      <a:pPr marL="0" marR="0" algn="ctr">
                        <a:spcBef>
                          <a:spcPts val="0"/>
                        </a:spcBef>
                        <a:spcAft>
                          <a:spcPts val="0"/>
                        </a:spcAft>
                      </a:pPr>
                      <a:r>
                        <a:rPr lang="en-US" sz="1900" kern="1200" dirty="0">
                          <a:effectLst/>
                          <a:latin typeface="+mn-lt"/>
                        </a:rPr>
                        <a:t>9</a:t>
                      </a:r>
                      <a:endParaRPr lang="en-US" sz="1900" b="1" dirty="0">
                        <a:effectLst/>
                        <a:latin typeface="+mn-lt"/>
                        <a:cs typeface="Times New Roman" panose="02020603050405020304" pitchFamily="18" charset="0"/>
                      </a:endParaRPr>
                    </a:p>
                  </a:txBody>
                  <a:tcPr marL="68562" marR="68562" marT="0" marB="0" anchor="ctr">
                    <a:solidFill>
                      <a:schemeClr val="accent5">
                        <a:lumMod val="40000"/>
                        <a:lumOff val="60000"/>
                      </a:schemeClr>
                    </a:solidFill>
                  </a:tcPr>
                </a:tc>
                <a:tc>
                  <a:txBody>
                    <a:bodyPr/>
                    <a:lstStyle/>
                    <a:p>
                      <a:pPr marL="0" marR="0" algn="ctr">
                        <a:spcBef>
                          <a:spcPts val="0"/>
                        </a:spcBef>
                        <a:spcAft>
                          <a:spcPts val="0"/>
                        </a:spcAft>
                      </a:pPr>
                      <a:r>
                        <a:rPr lang="en-US" sz="1900" b="1" kern="1200" dirty="0">
                          <a:effectLst/>
                          <a:latin typeface="+mn-lt"/>
                        </a:rPr>
                        <a:t>Independent Grocery</a:t>
                      </a:r>
                      <a:endParaRPr lang="en-US" sz="1900" b="1" dirty="0">
                        <a:effectLst/>
                        <a:latin typeface="+mn-lt"/>
                        <a:cs typeface="Times New Roman" panose="02020603050405020304" pitchFamily="18" charset="0"/>
                      </a:endParaRPr>
                    </a:p>
                  </a:txBody>
                  <a:tcPr marL="68562" marR="68562" marT="0" marB="0">
                    <a:solidFill>
                      <a:schemeClr val="accent5">
                        <a:lumMod val="20000"/>
                        <a:lumOff val="80000"/>
                      </a:schemeClr>
                    </a:solidFill>
                  </a:tcPr>
                </a:tc>
                <a:tc>
                  <a:txBody>
                    <a:bodyPr/>
                    <a:lstStyle/>
                    <a:p>
                      <a:pPr marL="0" marR="0" algn="ctr">
                        <a:spcBef>
                          <a:spcPts val="0"/>
                        </a:spcBef>
                        <a:spcAft>
                          <a:spcPts val="0"/>
                        </a:spcAft>
                      </a:pPr>
                      <a:r>
                        <a:rPr lang="en-US" sz="2000" b="0" dirty="0">
                          <a:effectLst/>
                          <a:latin typeface="+mn-lt"/>
                        </a:rPr>
                        <a:t>Non-urban</a:t>
                      </a:r>
                      <a:endParaRPr lang="en-US" sz="2000" b="0" dirty="0">
                        <a:effectLst/>
                        <a:latin typeface="+mn-lt"/>
                        <a:cs typeface="Times New Roman" panose="02020603050405020304" pitchFamily="18" charset="0"/>
                      </a:endParaRPr>
                    </a:p>
                  </a:txBody>
                  <a:tcPr marL="68562" marR="68562" marT="0" marB="0" anchor="ctr">
                    <a:solidFill>
                      <a:schemeClr val="accent5">
                        <a:lumMod val="20000"/>
                        <a:lumOff val="80000"/>
                      </a:schemeClr>
                    </a:solidFill>
                  </a:tcPr>
                </a:tc>
                <a:tc>
                  <a:txBody>
                    <a:bodyPr/>
                    <a:lstStyle/>
                    <a:p>
                      <a:pPr marL="0" marR="0" algn="l">
                        <a:spcBef>
                          <a:spcPts val="0"/>
                        </a:spcBef>
                        <a:spcAft>
                          <a:spcPts val="0"/>
                        </a:spcAft>
                      </a:pPr>
                      <a:r>
                        <a:rPr lang="en-US" sz="2000" b="0" kern="1200" dirty="0">
                          <a:solidFill>
                            <a:srgbClr val="000000"/>
                          </a:solidFill>
                          <a:effectLst/>
                          <a:latin typeface="+mn-lt"/>
                          <a:ea typeface="Verdana" panose="020B0604030504040204" pitchFamily="34" charset="0"/>
                          <a:cs typeface="Verdana" panose="020B0604030504040204" pitchFamily="34" charset="0"/>
                        </a:rPr>
                        <a:t>Retailer that primarily sells groceries with fewer than 11 store locations</a:t>
                      </a:r>
                      <a:endParaRPr lang="en-US" sz="2000" b="1" dirty="0">
                        <a:effectLst/>
                        <a:latin typeface="+mn-lt"/>
                        <a:ea typeface="Verdana" panose="020B0604030504040204" pitchFamily="34" charset="0"/>
                        <a:cs typeface="Verdana" panose="020B0604030504040204" pitchFamily="34" charset="0"/>
                      </a:endParaRPr>
                    </a:p>
                  </a:txBody>
                  <a:tcPr marL="68562" marR="68562" marT="0" marB="0" anchor="ctr">
                    <a:solidFill>
                      <a:schemeClr val="accent5">
                        <a:lumMod val="20000"/>
                        <a:lumOff val="80000"/>
                      </a:schemeClr>
                    </a:solidFill>
                  </a:tcPr>
                </a:tc>
                <a:extLst>
                  <a:ext uri="{0D108BD9-81ED-4DB2-BD59-A6C34878D82A}">
                    <a16:rowId xmlns:a16="http://schemas.microsoft.com/office/drawing/2014/main" val="2383617032"/>
                  </a:ext>
                </a:extLst>
              </a:tr>
              <a:tr h="782362">
                <a:tc>
                  <a:txBody>
                    <a:bodyPr/>
                    <a:lstStyle/>
                    <a:p>
                      <a:pPr marL="0" marR="0" algn="ctr">
                        <a:spcBef>
                          <a:spcPts val="0"/>
                        </a:spcBef>
                        <a:spcAft>
                          <a:spcPts val="0"/>
                        </a:spcAft>
                      </a:pPr>
                      <a:r>
                        <a:rPr lang="en-US" sz="1900" dirty="0">
                          <a:effectLst/>
                          <a:latin typeface="+mn-lt"/>
                        </a:rPr>
                        <a:t>10</a:t>
                      </a:r>
                      <a:endParaRPr lang="en-US" sz="1900" b="1" dirty="0">
                        <a:effectLst/>
                        <a:latin typeface="+mn-lt"/>
                        <a:cs typeface="Times New Roman" panose="02020603050405020304" pitchFamily="18" charset="0"/>
                      </a:endParaRPr>
                    </a:p>
                  </a:txBody>
                  <a:tcPr marL="68562" marR="68562" marT="0" marB="0" anchor="ctr">
                    <a:solidFill>
                      <a:schemeClr val="accent5">
                        <a:lumMod val="40000"/>
                        <a:lumOff val="60000"/>
                      </a:schemeClr>
                    </a:solidFill>
                  </a:tcPr>
                </a:tc>
                <a:tc>
                  <a:txBody>
                    <a:bodyPr/>
                    <a:lstStyle/>
                    <a:p>
                      <a:pPr marL="0" marR="0" algn="ctr">
                        <a:spcBef>
                          <a:spcPts val="0"/>
                        </a:spcBef>
                        <a:spcAft>
                          <a:spcPts val="0"/>
                        </a:spcAft>
                      </a:pPr>
                      <a:r>
                        <a:rPr lang="en-US" sz="1900" b="1" dirty="0">
                          <a:effectLst/>
                          <a:latin typeface="+mn-lt"/>
                        </a:rPr>
                        <a:t>Regional Grocery Chain</a:t>
                      </a:r>
                      <a:endParaRPr lang="en-US" sz="1900" b="1" dirty="0">
                        <a:effectLst/>
                        <a:latin typeface="+mn-lt"/>
                        <a:cs typeface="Times New Roman" panose="02020603050405020304" pitchFamily="18" charset="0"/>
                      </a:endParaRPr>
                    </a:p>
                  </a:txBody>
                  <a:tcPr marL="68562" marR="68562" marT="0" marB="0" anchor="ctr">
                    <a:solidFill>
                      <a:schemeClr val="accent5">
                        <a:lumMod val="20000"/>
                        <a:lumOff val="80000"/>
                      </a:schemeClr>
                    </a:solidFill>
                  </a:tcPr>
                </a:tc>
                <a:tc>
                  <a:txBody>
                    <a:bodyPr/>
                    <a:lstStyle/>
                    <a:p>
                      <a:pPr marL="0" marR="0" algn="ctr">
                        <a:spcBef>
                          <a:spcPts val="0"/>
                        </a:spcBef>
                        <a:spcAft>
                          <a:spcPts val="0"/>
                        </a:spcAft>
                      </a:pPr>
                      <a:r>
                        <a:rPr lang="en-US" sz="2000" b="0" dirty="0">
                          <a:effectLst/>
                          <a:latin typeface="+mn-lt"/>
                        </a:rPr>
                        <a:t>Urban</a:t>
                      </a:r>
                      <a:endParaRPr lang="en-US" sz="2000" b="0" dirty="0">
                        <a:effectLst/>
                        <a:latin typeface="+mn-lt"/>
                        <a:cs typeface="Times New Roman" panose="02020603050405020304" pitchFamily="18" charset="0"/>
                      </a:endParaRPr>
                    </a:p>
                  </a:txBody>
                  <a:tcPr marL="68562" marR="68562" marT="0" marB="0" anchor="ctr">
                    <a:solidFill>
                      <a:schemeClr val="accent5">
                        <a:lumMod val="20000"/>
                        <a:lumOff val="80000"/>
                      </a:schemeClr>
                    </a:solidFill>
                  </a:tcPr>
                </a:tc>
                <a:tc>
                  <a:txBody>
                    <a:bodyPr/>
                    <a:lstStyle/>
                    <a:p>
                      <a:pPr marL="0" marR="0" algn="l">
                        <a:spcBef>
                          <a:spcPts val="0"/>
                        </a:spcBef>
                        <a:spcAft>
                          <a:spcPts val="0"/>
                        </a:spcAft>
                      </a:pPr>
                      <a:r>
                        <a:rPr lang="en-US" sz="2000" b="0" kern="1200" dirty="0">
                          <a:solidFill>
                            <a:srgbClr val="000000"/>
                          </a:solidFill>
                          <a:effectLst/>
                          <a:latin typeface="+mn-lt"/>
                          <a:ea typeface="Verdana" panose="020B0604030504040204" pitchFamily="34" charset="0"/>
                          <a:cs typeface="Verdana" panose="020B0604030504040204" pitchFamily="34" charset="0"/>
                        </a:rPr>
                        <a:t>Retailer that primarily sells groceries with at least 11 store locations and operates in 2 or more states</a:t>
                      </a:r>
                      <a:endParaRPr lang="en-US" sz="2000" b="1" dirty="0">
                        <a:effectLst/>
                        <a:latin typeface="+mn-lt"/>
                        <a:ea typeface="Verdana" panose="020B0604030504040204" pitchFamily="34" charset="0"/>
                        <a:cs typeface="Verdana" panose="020B0604030504040204" pitchFamily="34" charset="0"/>
                      </a:endParaRPr>
                    </a:p>
                  </a:txBody>
                  <a:tcPr marL="68562" marR="68562" marT="0" marB="0" anchor="ctr">
                    <a:solidFill>
                      <a:schemeClr val="accent5">
                        <a:lumMod val="20000"/>
                        <a:lumOff val="80000"/>
                      </a:schemeClr>
                    </a:solidFill>
                  </a:tcPr>
                </a:tc>
                <a:extLst>
                  <a:ext uri="{0D108BD9-81ED-4DB2-BD59-A6C34878D82A}">
                    <a16:rowId xmlns:a16="http://schemas.microsoft.com/office/drawing/2014/main" val="2715577679"/>
                  </a:ext>
                </a:extLst>
              </a:tr>
              <a:tr h="782362">
                <a:tc>
                  <a:txBody>
                    <a:bodyPr/>
                    <a:lstStyle/>
                    <a:p>
                      <a:pPr marL="0" marR="0" algn="ctr">
                        <a:spcBef>
                          <a:spcPts val="0"/>
                        </a:spcBef>
                        <a:spcAft>
                          <a:spcPts val="0"/>
                        </a:spcAft>
                      </a:pPr>
                      <a:r>
                        <a:rPr lang="en-US" sz="1900" dirty="0">
                          <a:effectLst/>
                          <a:latin typeface="+mn-lt"/>
                        </a:rPr>
                        <a:t>11</a:t>
                      </a:r>
                      <a:endParaRPr lang="en-US" sz="1900" b="1" dirty="0">
                        <a:effectLst/>
                        <a:latin typeface="+mn-lt"/>
                        <a:cs typeface="Times New Roman" panose="02020603050405020304" pitchFamily="18" charset="0"/>
                      </a:endParaRPr>
                    </a:p>
                  </a:txBody>
                  <a:tcPr marL="68562" marR="68562" marT="0" marB="0" anchor="ctr">
                    <a:solidFill>
                      <a:schemeClr val="accent5">
                        <a:lumMod val="40000"/>
                        <a:lumOff val="60000"/>
                      </a:schemeClr>
                    </a:solidFill>
                  </a:tcPr>
                </a:tc>
                <a:tc>
                  <a:txBody>
                    <a:bodyPr/>
                    <a:lstStyle/>
                    <a:p>
                      <a:pPr marL="0" marR="0" algn="ctr">
                        <a:spcBef>
                          <a:spcPts val="0"/>
                        </a:spcBef>
                        <a:spcAft>
                          <a:spcPts val="0"/>
                        </a:spcAft>
                      </a:pPr>
                      <a:r>
                        <a:rPr lang="en-US" sz="1900" b="1" dirty="0">
                          <a:effectLst/>
                          <a:latin typeface="+mn-lt"/>
                        </a:rPr>
                        <a:t>Regional Grocery Chain</a:t>
                      </a:r>
                      <a:endParaRPr lang="en-US" sz="1900" b="1" dirty="0">
                        <a:effectLst/>
                        <a:latin typeface="+mn-lt"/>
                        <a:cs typeface="Times New Roman" panose="02020603050405020304" pitchFamily="18" charset="0"/>
                      </a:endParaRPr>
                    </a:p>
                  </a:txBody>
                  <a:tcPr marL="68562" marR="68562" marT="0" marB="0" anchor="ctr">
                    <a:solidFill>
                      <a:schemeClr val="accent5">
                        <a:lumMod val="20000"/>
                        <a:lumOff val="80000"/>
                      </a:schemeClr>
                    </a:solidFill>
                  </a:tcPr>
                </a:tc>
                <a:tc>
                  <a:txBody>
                    <a:bodyPr/>
                    <a:lstStyle/>
                    <a:p>
                      <a:pPr marL="0" marR="0" algn="ctr">
                        <a:spcBef>
                          <a:spcPts val="0"/>
                        </a:spcBef>
                        <a:spcAft>
                          <a:spcPts val="0"/>
                        </a:spcAft>
                      </a:pPr>
                      <a:r>
                        <a:rPr lang="en-US" sz="2000" b="0" dirty="0">
                          <a:effectLst/>
                          <a:latin typeface="+mn-lt"/>
                        </a:rPr>
                        <a:t>Non-urban</a:t>
                      </a:r>
                      <a:endParaRPr lang="en-US" sz="2000" b="0" dirty="0">
                        <a:effectLst/>
                        <a:latin typeface="+mn-lt"/>
                        <a:cs typeface="Times New Roman" panose="02020603050405020304" pitchFamily="18" charset="0"/>
                      </a:endParaRPr>
                    </a:p>
                  </a:txBody>
                  <a:tcPr marL="68562" marR="68562" marT="0" marB="0" anchor="ctr">
                    <a:solidFill>
                      <a:schemeClr val="accent5">
                        <a:lumMod val="20000"/>
                        <a:lumOff val="80000"/>
                      </a:schemeClr>
                    </a:solidFill>
                  </a:tcPr>
                </a:tc>
                <a:tc>
                  <a:txBody>
                    <a:bodyPr/>
                    <a:lstStyle/>
                    <a:p>
                      <a:pPr marL="0" marR="0" algn="l">
                        <a:spcBef>
                          <a:spcPts val="0"/>
                        </a:spcBef>
                        <a:spcAft>
                          <a:spcPts val="0"/>
                        </a:spcAft>
                      </a:pPr>
                      <a:r>
                        <a:rPr lang="en-US" sz="2000" b="0" kern="1200" dirty="0">
                          <a:solidFill>
                            <a:srgbClr val="000000"/>
                          </a:solidFill>
                          <a:effectLst/>
                          <a:latin typeface="+mn-lt"/>
                          <a:ea typeface="Verdana" panose="020B0604030504040204" pitchFamily="34" charset="0"/>
                          <a:cs typeface="Verdana" panose="020B0604030504040204" pitchFamily="34" charset="0"/>
                        </a:rPr>
                        <a:t>Retailer that primarily sells groceries with at least 11 store locations and operates in 2 or more states</a:t>
                      </a:r>
                      <a:endParaRPr lang="en-US" sz="2000" b="1" dirty="0">
                        <a:effectLst/>
                        <a:latin typeface="+mn-lt"/>
                        <a:ea typeface="Verdana" panose="020B0604030504040204" pitchFamily="34" charset="0"/>
                        <a:cs typeface="Verdana" panose="020B0604030504040204" pitchFamily="34" charset="0"/>
                      </a:endParaRPr>
                    </a:p>
                  </a:txBody>
                  <a:tcPr marL="68562" marR="68562" marT="0" marB="0" anchor="ctr">
                    <a:solidFill>
                      <a:schemeClr val="accent5">
                        <a:lumMod val="20000"/>
                        <a:lumOff val="80000"/>
                      </a:schemeClr>
                    </a:solidFill>
                  </a:tcPr>
                </a:tc>
                <a:extLst>
                  <a:ext uri="{0D108BD9-81ED-4DB2-BD59-A6C34878D82A}">
                    <a16:rowId xmlns:a16="http://schemas.microsoft.com/office/drawing/2014/main" val="1338657306"/>
                  </a:ext>
                </a:extLst>
              </a:tr>
            </a:tbl>
          </a:graphicData>
        </a:graphic>
      </p:graphicFrame>
      <p:sp>
        <p:nvSpPr>
          <p:cNvPr id="5" name="Rectangle 1">
            <a:extLst>
              <a:ext uri="{FF2B5EF4-FFF2-40B4-BE49-F238E27FC236}">
                <a16:creationId xmlns:a16="http://schemas.microsoft.com/office/drawing/2014/main" id="{E54B6808-550E-4D1D-8FAC-729B682DC962}"/>
              </a:ext>
            </a:extLst>
          </p:cNvPr>
          <p:cNvSpPr>
            <a:spLocks noChangeArrowheads="1"/>
          </p:cNvSpPr>
          <p:nvPr>
            <p:custDataLst>
              <p:tags r:id="rId4"/>
            </p:custDataLst>
          </p:nvPr>
        </p:nvSpPr>
        <p:spPr bwMode="auto">
          <a:xfrm>
            <a:off x="0" y="44879"/>
            <a:ext cx="184683" cy="369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6" tIns="45708" rIns="91416" bIns="45708" numCol="1" anchor="ctr" anchorCtr="0" compatLnSpc="1">
            <a:prstTxWarp prst="textNoShape">
              <a:avLst/>
            </a:prstTxWarp>
            <a:spAutoFit/>
          </a:bodyPr>
          <a:lstStyle/>
          <a:p>
            <a:endParaRPr lang="en-US" sz="1799" dirty="0"/>
          </a:p>
        </p:txBody>
      </p:sp>
    </p:spTree>
    <p:custDataLst>
      <p:tags r:id="rId1"/>
    </p:custDataLst>
    <p:extLst>
      <p:ext uri="{BB962C8B-B14F-4D97-AF65-F5344CB8AC3E}">
        <p14:creationId xmlns:p14="http://schemas.microsoft.com/office/powerpoint/2010/main" val="1224099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p:cNvSpPr>
            <a:spLocks noGrp="1"/>
          </p:cNvSpPr>
          <p:nvPr>
            <p:ph type="title"/>
            <p:custDataLst>
              <p:tags r:id="rId2"/>
            </p:custDataLst>
          </p:nvPr>
        </p:nvSpPr>
        <p:spPr>
          <a:xfrm>
            <a:off x="1146064" y="304800"/>
            <a:ext cx="9830988" cy="1325563"/>
          </a:xfrm>
        </p:spPr>
        <p:txBody>
          <a:bodyPr anchor="b">
            <a:noAutofit/>
          </a:bodyPr>
          <a:lstStyle/>
          <a:p>
            <a:pPr eaLnBrk="1" hangingPunct="1"/>
            <a:r>
              <a:rPr lang="en-US" sz="5400" b="1" dirty="0">
                <a:latin typeface="Constantia" panose="02030602050306030303" pitchFamily="18" charset="0"/>
              </a:rPr>
              <a:t>Store Types</a:t>
            </a:r>
            <a:endParaRPr lang="en-US" sz="5000" b="1" dirty="0">
              <a:latin typeface="Constantia" panose="02030602050306030303" pitchFamily="18" charset="0"/>
              <a:ea typeface="Tahoma" pitchFamily="34" charset="0"/>
              <a:cs typeface="Tahoma" pitchFamily="34" charset="0"/>
            </a:endParaRPr>
          </a:p>
        </p:txBody>
      </p:sp>
      <p:grpSp>
        <p:nvGrpSpPr>
          <p:cNvPr id="24" name="Group 23">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5229" cy="2510865"/>
            <a:chOff x="-305" y="-1"/>
            <a:chExt cx="3832880" cy="2876136"/>
          </a:xfrm>
        </p:grpSpPr>
        <p:sp>
          <p:nvSpPr>
            <p:cNvPr id="25" name="Freeform: Shape 24">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 name="Content Placeholder 5"/>
          <p:cNvSpPr>
            <a:spLocks noGrp="1"/>
          </p:cNvSpPr>
          <p:nvPr>
            <p:ph idx="1"/>
            <p:custDataLst>
              <p:tags r:id="rId3"/>
            </p:custDataLst>
          </p:nvPr>
        </p:nvSpPr>
        <p:spPr>
          <a:xfrm>
            <a:off x="1146064" y="1935161"/>
            <a:ext cx="9848183" cy="4160839"/>
          </a:xfrm>
        </p:spPr>
        <p:txBody>
          <a:bodyPr>
            <a:normAutofit/>
          </a:bodyPr>
          <a:lstStyle/>
          <a:p>
            <a:pPr marL="233293" indent="-233293" algn="just">
              <a:buFont typeface="Arial" panose="020B0604020202020204" pitchFamily="34" charset="0"/>
              <a:buChar char="•"/>
            </a:pPr>
            <a:r>
              <a:rPr lang="en-US" sz="2600" b="1" dirty="0">
                <a:latin typeface="Constantia" panose="02030602050306030303" pitchFamily="18" charset="0"/>
              </a:rPr>
              <a:t>Pharmacy</a:t>
            </a:r>
            <a:r>
              <a:rPr lang="en-US" sz="2600" dirty="0">
                <a:latin typeface="Constantia" panose="02030602050306030303" pitchFamily="18" charset="0"/>
              </a:rPr>
              <a:t> – pharmacy retailer that sells limited variety of food</a:t>
            </a:r>
          </a:p>
          <a:p>
            <a:pPr marL="233293" indent="-233293" algn="just">
              <a:spcBef>
                <a:spcPts val="2399"/>
              </a:spcBef>
              <a:buFont typeface="Arial" panose="020B0604020202020204" pitchFamily="34" charset="0"/>
              <a:buChar char="•"/>
            </a:pPr>
            <a:r>
              <a:rPr lang="en-US" sz="2600" b="1" dirty="0">
                <a:latin typeface="Constantia" panose="02030602050306030303" pitchFamily="18" charset="0"/>
              </a:rPr>
              <a:t>Mass Merchandiser </a:t>
            </a:r>
            <a:r>
              <a:rPr lang="en-US" sz="2600" dirty="0">
                <a:latin typeface="Constantia" panose="02030602050306030303" pitchFamily="18" charset="0"/>
              </a:rPr>
              <a:t>– retailer that sells a wide variety of merchandise, but also carries groceries and has outlets in most or all states</a:t>
            </a:r>
          </a:p>
          <a:p>
            <a:pPr marL="233293" indent="-233293" algn="just">
              <a:spcBef>
                <a:spcPts val="2399"/>
              </a:spcBef>
              <a:buFont typeface="Arial" panose="020B0604020202020204" pitchFamily="34" charset="0"/>
              <a:buChar char="•"/>
            </a:pPr>
            <a:r>
              <a:rPr lang="en-US" sz="2600" b="1" dirty="0">
                <a:latin typeface="Constantia" panose="02030602050306030303" pitchFamily="18" charset="0"/>
              </a:rPr>
              <a:t>Commissary </a:t>
            </a:r>
            <a:r>
              <a:rPr lang="en-US" sz="2600" dirty="0">
                <a:latin typeface="Constantia" panose="02030602050306030303" pitchFamily="18" charset="0"/>
              </a:rPr>
              <a:t>– grocery store operated by US Defense Commissary within the confines of a military installation</a:t>
            </a:r>
          </a:p>
          <a:p>
            <a:pPr marL="233293" indent="-233293" algn="just">
              <a:buFont typeface="Arial" panose="020B0604020202020204" pitchFamily="34" charset="0"/>
              <a:buChar char="•"/>
            </a:pPr>
            <a:r>
              <a:rPr lang="en-US" sz="2600" b="1" dirty="0">
                <a:latin typeface="Constantia" panose="02030602050306030303" pitchFamily="18" charset="0"/>
              </a:rPr>
              <a:t>Convenience Store </a:t>
            </a:r>
            <a:r>
              <a:rPr lang="en-US" sz="2600" dirty="0">
                <a:latin typeface="Constantia" panose="02030602050306030303" pitchFamily="18" charset="0"/>
              </a:rPr>
              <a:t>– retailer with limited assortment of grocery items</a:t>
            </a:r>
          </a:p>
          <a:p>
            <a:pPr marL="451025" lvl="1" indent="0" algn="just">
              <a:buNone/>
            </a:pPr>
            <a:endParaRPr lang="en-US" sz="2600" dirty="0">
              <a:solidFill>
                <a:schemeClr val="tx2"/>
              </a:solidFill>
              <a:latin typeface="Constantia" panose="02030602050306030303" pitchFamily="18" charset="0"/>
              <a:ea typeface="Tahoma" pitchFamily="34" charset="0"/>
              <a:cs typeface="Tahoma" pitchFamily="34" charset="0"/>
            </a:endParaRPr>
          </a:p>
          <a:p>
            <a:pPr lvl="1" eaLnBrk="1" hangingPunct="1"/>
            <a:endParaRPr lang="en-US" sz="1800" dirty="0">
              <a:solidFill>
                <a:schemeClr val="tx2"/>
              </a:solidFill>
              <a:latin typeface="Constantia" panose="02030602050306030303" pitchFamily="18" charset="0"/>
              <a:ea typeface="Tahoma" pitchFamily="34" charset="0"/>
              <a:cs typeface="Tahoma" pitchFamily="34" charset="0"/>
            </a:endParaRPr>
          </a:p>
        </p:txBody>
      </p:sp>
      <p:grpSp>
        <p:nvGrpSpPr>
          <p:cNvPr id="30" name="Group 29">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69912" y="3734646"/>
            <a:ext cx="3878664" cy="2368042"/>
            <a:chOff x="6867015" y="-1"/>
            <a:chExt cx="5324985" cy="3251912"/>
          </a:xfrm>
          <a:solidFill>
            <a:schemeClr val="accent5">
              <a:alpha val="10000"/>
            </a:schemeClr>
          </a:solidFill>
        </p:grpSpPr>
        <p:sp>
          <p:nvSpPr>
            <p:cNvPr id="31" name="Freeform: Shape 30">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custDataLst>
      <p:tags r:id="rId1"/>
    </p:custDataLst>
    <p:extLst>
      <p:ext uri="{BB962C8B-B14F-4D97-AF65-F5344CB8AC3E}">
        <p14:creationId xmlns:p14="http://schemas.microsoft.com/office/powerpoint/2010/main" val="762619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p:cNvSpPr>
            <a:spLocks noGrp="1"/>
          </p:cNvSpPr>
          <p:nvPr>
            <p:ph type="title"/>
            <p:custDataLst>
              <p:tags r:id="rId2"/>
            </p:custDataLst>
          </p:nvPr>
        </p:nvSpPr>
        <p:spPr>
          <a:xfrm>
            <a:off x="1146064" y="304800"/>
            <a:ext cx="9830988" cy="1325563"/>
          </a:xfrm>
        </p:spPr>
        <p:txBody>
          <a:bodyPr anchor="b">
            <a:noAutofit/>
          </a:bodyPr>
          <a:lstStyle/>
          <a:p>
            <a:pPr eaLnBrk="1" hangingPunct="1"/>
            <a:r>
              <a:rPr lang="en-US" sz="5400" b="1" dirty="0">
                <a:latin typeface="Constantia" panose="02030602050306030303" pitchFamily="18" charset="0"/>
              </a:rPr>
              <a:t>Store Types continued</a:t>
            </a:r>
            <a:endParaRPr lang="en-US" sz="5000" b="1" dirty="0">
              <a:latin typeface="Constantia" panose="02030602050306030303" pitchFamily="18" charset="0"/>
              <a:ea typeface="Tahoma" pitchFamily="34" charset="0"/>
              <a:cs typeface="Tahoma" pitchFamily="34" charset="0"/>
            </a:endParaRPr>
          </a:p>
        </p:txBody>
      </p:sp>
      <p:grpSp>
        <p:nvGrpSpPr>
          <p:cNvPr id="24" name="Group 23">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5229" cy="2510865"/>
            <a:chOff x="-305" y="-1"/>
            <a:chExt cx="3832880" cy="2876136"/>
          </a:xfrm>
        </p:grpSpPr>
        <p:sp>
          <p:nvSpPr>
            <p:cNvPr id="25" name="Freeform: Shape 24">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 name="Content Placeholder 5"/>
          <p:cNvSpPr>
            <a:spLocks noGrp="1"/>
          </p:cNvSpPr>
          <p:nvPr>
            <p:ph idx="1"/>
            <p:custDataLst>
              <p:tags r:id="rId3"/>
            </p:custDataLst>
          </p:nvPr>
        </p:nvSpPr>
        <p:spPr>
          <a:xfrm>
            <a:off x="1146064" y="1935161"/>
            <a:ext cx="9848183" cy="4160839"/>
          </a:xfrm>
        </p:spPr>
        <p:txBody>
          <a:bodyPr>
            <a:normAutofit/>
          </a:bodyPr>
          <a:lstStyle/>
          <a:p>
            <a:pPr marL="233293" indent="-233293" algn="just">
              <a:buFont typeface="Arial" panose="020B0604020202020204" pitchFamily="34" charset="0"/>
              <a:buChar char="•"/>
            </a:pPr>
            <a:r>
              <a:rPr lang="en-US" sz="3200" b="1" dirty="0">
                <a:latin typeface="Constantia" panose="02030602050306030303" pitchFamily="18" charset="0"/>
              </a:rPr>
              <a:t>Independent Grocery </a:t>
            </a:r>
            <a:r>
              <a:rPr lang="en-US" sz="3200" dirty="0">
                <a:latin typeface="Constantia" panose="02030602050306030303" pitchFamily="18" charset="0"/>
              </a:rPr>
              <a:t>– a vendor that primarily sells groceries in fewer than eleven store locations.</a:t>
            </a:r>
          </a:p>
          <a:p>
            <a:pPr marL="0" indent="0" algn="just">
              <a:buNone/>
            </a:pPr>
            <a:endParaRPr lang="en-US" sz="3200" dirty="0">
              <a:latin typeface="Constantia" panose="02030602050306030303" pitchFamily="18" charset="0"/>
            </a:endParaRPr>
          </a:p>
          <a:p>
            <a:pPr marL="233293" indent="-233293" algn="just">
              <a:buFont typeface="Arial" panose="020B0604020202020204" pitchFamily="34" charset="0"/>
              <a:buChar char="•"/>
            </a:pPr>
            <a:r>
              <a:rPr lang="en-US" sz="3200" b="1" dirty="0">
                <a:latin typeface="Constantia" panose="02030602050306030303" pitchFamily="18" charset="0"/>
              </a:rPr>
              <a:t>Regional Grocery Chain </a:t>
            </a:r>
            <a:r>
              <a:rPr lang="en-US" sz="3200" dirty="0">
                <a:latin typeface="Constantia" panose="02030602050306030303" pitchFamily="18" charset="0"/>
              </a:rPr>
              <a:t>– a vendor that primarily sells groceries in eleven or more store locations whose parent company operates in more than two states.</a:t>
            </a:r>
          </a:p>
          <a:p>
            <a:pPr marL="451025" lvl="1" indent="0" algn="just">
              <a:buNone/>
            </a:pPr>
            <a:endParaRPr lang="en-US" sz="1800" dirty="0">
              <a:solidFill>
                <a:schemeClr val="tx2"/>
              </a:solidFill>
              <a:latin typeface="Constantia" panose="02030602050306030303" pitchFamily="18" charset="0"/>
              <a:ea typeface="Tahoma" pitchFamily="34" charset="0"/>
              <a:cs typeface="Tahoma" pitchFamily="34" charset="0"/>
            </a:endParaRPr>
          </a:p>
          <a:p>
            <a:pPr lvl="1" eaLnBrk="1" hangingPunct="1"/>
            <a:endParaRPr lang="en-US" sz="1800" dirty="0">
              <a:solidFill>
                <a:schemeClr val="tx2"/>
              </a:solidFill>
              <a:latin typeface="Constantia" panose="02030602050306030303" pitchFamily="18" charset="0"/>
              <a:ea typeface="Tahoma" pitchFamily="34" charset="0"/>
              <a:cs typeface="Tahoma" pitchFamily="34" charset="0"/>
            </a:endParaRPr>
          </a:p>
        </p:txBody>
      </p:sp>
      <p:grpSp>
        <p:nvGrpSpPr>
          <p:cNvPr id="30" name="Group 29">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69912" y="3734646"/>
            <a:ext cx="3878664" cy="2368042"/>
            <a:chOff x="6867015" y="-1"/>
            <a:chExt cx="5324985" cy="3251912"/>
          </a:xfrm>
          <a:solidFill>
            <a:schemeClr val="accent5">
              <a:alpha val="10000"/>
            </a:schemeClr>
          </a:solidFill>
        </p:grpSpPr>
        <p:sp>
          <p:nvSpPr>
            <p:cNvPr id="31" name="Freeform: Shape 30">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custDataLst>
      <p:tags r:id="rId1"/>
    </p:custDataLst>
    <p:extLst>
      <p:ext uri="{BB962C8B-B14F-4D97-AF65-F5344CB8AC3E}">
        <p14:creationId xmlns:p14="http://schemas.microsoft.com/office/powerpoint/2010/main" val="4265410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45A976A-8DE3-4B67-B94B-2044FDD12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EAAA1B9-2DDB-49C9-A037-A523D2F1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 name="Rectangle 2"/>
          <p:cNvSpPr>
            <a:spLocks noGrp="1" noChangeArrowheads="1"/>
          </p:cNvSpPr>
          <p:nvPr>
            <p:ph type="title"/>
            <p:custDataLst>
              <p:tags r:id="rId2"/>
            </p:custDataLst>
          </p:nvPr>
        </p:nvSpPr>
        <p:spPr>
          <a:xfrm>
            <a:off x="804462" y="457200"/>
            <a:ext cx="10576853" cy="1188720"/>
          </a:xfrm>
        </p:spPr>
        <p:txBody>
          <a:bodyPr>
            <a:normAutofit/>
          </a:bodyPr>
          <a:lstStyle/>
          <a:p>
            <a:pPr eaLnBrk="1" hangingPunct="1"/>
            <a:r>
              <a:rPr lang="en-US" sz="5000" b="1" dirty="0">
                <a:latin typeface="Constantia" panose="02030602050306030303" pitchFamily="18" charset="0"/>
                <a:ea typeface="Tahoma" pitchFamily="34" charset="0"/>
                <a:cs typeface="Tahoma" pitchFamily="34" charset="0"/>
              </a:rPr>
              <a:t>Orientation to NC WIC Program</a:t>
            </a:r>
          </a:p>
        </p:txBody>
      </p:sp>
      <p:grpSp>
        <p:nvGrpSpPr>
          <p:cNvPr id="27" name="Group 26">
            <a:extLst>
              <a:ext uri="{FF2B5EF4-FFF2-40B4-BE49-F238E27FC236}">
                <a16:creationId xmlns:a16="http://schemas.microsoft.com/office/drawing/2014/main" id="{B441F8D5-EBCE-4FB9-91A9-3425971C1F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259576" y="134614"/>
            <a:ext cx="3142400" cy="2716097"/>
            <a:chOff x="-305" y="-4155"/>
            <a:chExt cx="2514948" cy="2174333"/>
          </a:xfrm>
        </p:grpSpPr>
        <p:sp>
          <p:nvSpPr>
            <p:cNvPr id="28" name="Freeform: Shape 27">
              <a:extLst>
                <a:ext uri="{FF2B5EF4-FFF2-40B4-BE49-F238E27FC236}">
                  <a16:creationId xmlns:a16="http://schemas.microsoft.com/office/drawing/2014/main" id="{9A5E80E2-35F9-41F3-A2B8-A2F17D956F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88BDEEE-0C30-49F3-8D05-B062EF890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21E0C27-19E6-45DC-B154-493480207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1" name="Freeform: Shape 30">
              <a:extLst>
                <a:ext uri="{FF2B5EF4-FFF2-40B4-BE49-F238E27FC236}">
                  <a16:creationId xmlns:a16="http://schemas.microsoft.com/office/drawing/2014/main" id="{A3A55340-18E0-4A23-B406-BD1221643D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08701F99-7E4C-4B92-A4B5-307CDFB7A4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5047906"/>
            <a:ext cx="2411592" cy="1810094"/>
            <a:chOff x="-305" y="-1"/>
            <a:chExt cx="3832880" cy="2876136"/>
          </a:xfrm>
        </p:grpSpPr>
        <p:sp>
          <p:nvSpPr>
            <p:cNvPr id="34" name="Freeform: Shape 33">
              <a:extLst>
                <a:ext uri="{FF2B5EF4-FFF2-40B4-BE49-F238E27FC236}">
                  <a16:creationId xmlns:a16="http://schemas.microsoft.com/office/drawing/2014/main" id="{441E616B-C319-43C1-9A9C-A2074B2E8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C86BD2B-CA73-48DF-9CC8-0152EA6B1B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59C1AA9D-3FCF-4B84-94D1-51F0E1517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1D7CE92F-1DE7-4252-A62C-77ACF8C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9" name="Rectangle 3">
            <a:extLst>
              <a:ext uri="{FF2B5EF4-FFF2-40B4-BE49-F238E27FC236}">
                <a16:creationId xmlns:a16="http://schemas.microsoft.com/office/drawing/2014/main" id="{B41CD560-5C29-6CE0-954C-2722C8D7944B}"/>
              </a:ext>
            </a:extLst>
          </p:cNvPr>
          <p:cNvGraphicFramePr>
            <a:graphicFrameLocks noGrp="1"/>
          </p:cNvGraphicFramePr>
          <p:nvPr>
            <p:ph idx="1"/>
            <p:extLst>
              <p:ext uri="{D42A27DB-BD31-4B8C-83A1-F6EECF244321}">
                <p14:modId xmlns:p14="http://schemas.microsoft.com/office/powerpoint/2010/main" val="2532551057"/>
              </p:ext>
            </p:extLst>
          </p:nvPr>
        </p:nvGraphicFramePr>
        <p:xfrm>
          <a:off x="804461" y="1810094"/>
          <a:ext cx="10576853" cy="43337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2672365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5219498-D544-41AC-98FE-8F956EF66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500DBFC-17A9-4E0A-AEE2-A49F9AEEF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AD5490C-BE4F-40C1-93F8-CE76DC62FBE4}"/>
              </a:ext>
            </a:extLst>
          </p:cNvPr>
          <p:cNvSpPr>
            <a:spLocks noGrp="1"/>
          </p:cNvSpPr>
          <p:nvPr>
            <p:ph type="title"/>
          </p:nvPr>
        </p:nvSpPr>
        <p:spPr>
          <a:xfrm>
            <a:off x="1065212" y="3121071"/>
            <a:ext cx="4804744" cy="1297115"/>
          </a:xfrm>
        </p:spPr>
        <p:txBody>
          <a:bodyPr vert="horz" lIns="91440" tIns="45720" rIns="91440" bIns="45720" rtlCol="0" anchor="t">
            <a:normAutofit/>
          </a:bodyPr>
          <a:lstStyle/>
          <a:p>
            <a:pPr defTabSz="914400"/>
            <a:r>
              <a:rPr lang="en-US" sz="7200" b="1" kern="1200" dirty="0">
                <a:latin typeface="Constantia" panose="02030602050306030303" pitchFamily="18" charset="0"/>
              </a:rPr>
              <a:t>Questions</a:t>
            </a:r>
          </a:p>
        </p:txBody>
      </p:sp>
      <p:grpSp>
        <p:nvGrpSpPr>
          <p:cNvPr id="24" name="Group 23">
            <a:extLst>
              <a:ext uri="{FF2B5EF4-FFF2-40B4-BE49-F238E27FC236}">
                <a16:creationId xmlns:a16="http://schemas.microsoft.com/office/drawing/2014/main" id="{D74613BB-817C-4C4F-8A24-4936F2F064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99434" y="52996"/>
            <a:ext cx="6091776" cy="6805005"/>
            <a:chOff x="6101023" y="52996"/>
            <a:chExt cx="6093363" cy="6805005"/>
          </a:xfrm>
        </p:grpSpPr>
        <p:sp>
          <p:nvSpPr>
            <p:cNvPr id="25" name="Freeform: Shape 24">
              <a:extLst>
                <a:ext uri="{FF2B5EF4-FFF2-40B4-BE49-F238E27FC236}">
                  <a16:creationId xmlns:a16="http://schemas.microsoft.com/office/drawing/2014/main" id="{926C820D-9A01-44F0-AE18-C2DAB089B8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4" y="52997"/>
              <a:ext cx="6093362" cy="6805004"/>
            </a:xfrm>
            <a:custGeom>
              <a:avLst/>
              <a:gdLst>
                <a:gd name="connsiteX0" fmla="*/ 3517682 w 5890490"/>
                <a:gd name="connsiteY0" fmla="*/ 0 h 6578439"/>
                <a:gd name="connsiteX1" fmla="*/ 5849513 w 5890490"/>
                <a:gd name="connsiteY1" fmla="*/ 841730 h 6578439"/>
                <a:gd name="connsiteX2" fmla="*/ 5890490 w 5890490"/>
                <a:gd name="connsiteY2" fmla="*/ 879060 h 6578439"/>
                <a:gd name="connsiteX3" fmla="*/ 5890490 w 5890490"/>
                <a:gd name="connsiteY3" fmla="*/ 1816052 h 6578439"/>
                <a:gd name="connsiteX4" fmla="*/ 5856961 w 5890490"/>
                <a:gd name="connsiteY4" fmla="*/ 1771023 h 6578439"/>
                <a:gd name="connsiteX5" fmla="*/ 5655397 w 5890490"/>
                <a:gd name="connsiteY5" fmla="*/ 1548813 h 6578439"/>
                <a:gd name="connsiteX6" fmla="*/ 3517682 w 5890490"/>
                <a:gd name="connsiteY6" fmla="*/ 658717 h 6578439"/>
                <a:gd name="connsiteX7" fmla="*/ 2395696 w 5890490"/>
                <a:gd name="connsiteY7" fmla="*/ 850721 h 6578439"/>
                <a:gd name="connsiteX8" fmla="*/ 1519955 w 5890490"/>
                <a:gd name="connsiteY8" fmla="*/ 1450441 h 6578439"/>
                <a:gd name="connsiteX9" fmla="*/ 1223630 w 5890490"/>
                <a:gd name="connsiteY9" fmla="*/ 1841430 h 6578439"/>
                <a:gd name="connsiteX10" fmla="*/ 1075857 w 5890490"/>
                <a:gd name="connsiteY10" fmla="*/ 2329343 h 6578439"/>
                <a:gd name="connsiteX11" fmla="*/ 731010 w 5890490"/>
                <a:gd name="connsiteY11" fmla="*/ 3483744 h 6578439"/>
                <a:gd name="connsiteX12" fmla="*/ 741000 w 5890490"/>
                <a:gd name="connsiteY12" fmla="*/ 4479719 h 6578439"/>
                <a:gd name="connsiteX13" fmla="*/ 1315615 w 5890490"/>
                <a:gd name="connsiteY13" fmla="*/ 5443827 h 6578439"/>
                <a:gd name="connsiteX14" fmla="*/ 2277503 w 5890490"/>
                <a:gd name="connsiteY14" fmla="*/ 6259386 h 6578439"/>
                <a:gd name="connsiteX15" fmla="*/ 3439448 w 5890490"/>
                <a:gd name="connsiteY15" fmla="*/ 6551739 h 6578439"/>
                <a:gd name="connsiteX16" fmla="*/ 4408732 w 5890490"/>
                <a:gd name="connsiteY16" fmla="*/ 6255172 h 6578439"/>
                <a:gd name="connsiteX17" fmla="*/ 5343243 w 5890490"/>
                <a:gd name="connsiteY17" fmla="*/ 5442509 h 6578439"/>
                <a:gd name="connsiteX18" fmla="*/ 5745566 w 5890490"/>
                <a:gd name="connsiteY18" fmla="*/ 5056656 h 6578439"/>
                <a:gd name="connsiteX19" fmla="*/ 5890490 w 5890490"/>
                <a:gd name="connsiteY19" fmla="*/ 4920880 h 6578439"/>
                <a:gd name="connsiteX20" fmla="*/ 5890490 w 5890490"/>
                <a:gd name="connsiteY20" fmla="*/ 5821966 h 6578439"/>
                <a:gd name="connsiteX21" fmla="*/ 5802002 w 5890490"/>
                <a:gd name="connsiteY21" fmla="*/ 5907904 h 6578439"/>
                <a:gd name="connsiteX22" fmla="*/ 5294358 w 5890490"/>
                <a:gd name="connsiteY22" fmla="*/ 6397505 h 6578439"/>
                <a:gd name="connsiteX23" fmla="*/ 5077178 w 5890490"/>
                <a:gd name="connsiteY23" fmla="*/ 6578439 h 6578439"/>
                <a:gd name="connsiteX24" fmla="*/ 1567290 w 5890490"/>
                <a:gd name="connsiteY24" fmla="*/ 6578439 h 6578439"/>
                <a:gd name="connsiteX25" fmla="*/ 1508588 w 5890490"/>
                <a:gd name="connsiteY25" fmla="*/ 6535186 h 6578439"/>
                <a:gd name="connsiteX26" fmla="*/ 826498 w 5890490"/>
                <a:gd name="connsiteY26" fmla="*/ 5876034 h 6578439"/>
                <a:gd name="connsiteX27" fmla="*/ 122403 w 5890490"/>
                <a:gd name="connsiteY27" fmla="*/ 3255655 h 6578439"/>
                <a:gd name="connsiteX28" fmla="*/ 1061197 w 5890490"/>
                <a:gd name="connsiteY28" fmla="*/ 984650 h 6578439"/>
                <a:gd name="connsiteX29" fmla="*/ 3517682 w 5890490"/>
                <a:gd name="connsiteY29"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890490" h="6578439">
                  <a:moveTo>
                    <a:pt x="3517682" y="0"/>
                  </a:moveTo>
                  <a:cubicBezTo>
                    <a:pt x="4402016" y="0"/>
                    <a:pt x="5213741" y="315483"/>
                    <a:pt x="5849513" y="841730"/>
                  </a:cubicBezTo>
                  <a:lnTo>
                    <a:pt x="5890490" y="879060"/>
                  </a:lnTo>
                  <a:lnTo>
                    <a:pt x="5890490" y="1816052"/>
                  </a:lnTo>
                  <a:lnTo>
                    <a:pt x="5856961" y="1771023"/>
                  </a:lnTo>
                  <a:cubicBezTo>
                    <a:pt x="5793650" y="1694076"/>
                    <a:pt x="5726429" y="1619959"/>
                    <a:pt x="5655397" y="1548813"/>
                  </a:cubicBezTo>
                  <a:cubicBezTo>
                    <a:pt x="5082208" y="974906"/>
                    <a:pt x="4322973" y="658717"/>
                    <a:pt x="3517682" y="658717"/>
                  </a:cubicBezTo>
                  <a:cubicBezTo>
                    <a:pt x="3085520" y="658717"/>
                    <a:pt x="2718488" y="721533"/>
                    <a:pt x="2395696" y="850721"/>
                  </a:cubicBezTo>
                  <a:cubicBezTo>
                    <a:pt x="2079132" y="977407"/>
                    <a:pt x="1792668" y="1173626"/>
                    <a:pt x="1519955" y="1450441"/>
                  </a:cubicBezTo>
                  <a:cubicBezTo>
                    <a:pt x="1330275" y="1642840"/>
                    <a:pt x="1263719" y="1756094"/>
                    <a:pt x="1223630" y="1841430"/>
                  </a:cubicBezTo>
                  <a:cubicBezTo>
                    <a:pt x="1166545" y="1962981"/>
                    <a:pt x="1128532" y="2116663"/>
                    <a:pt x="1075857" y="2329343"/>
                  </a:cubicBezTo>
                  <a:cubicBezTo>
                    <a:pt x="1008652" y="2601153"/>
                    <a:pt x="916537" y="2973574"/>
                    <a:pt x="731010" y="3483744"/>
                  </a:cubicBezTo>
                  <a:cubicBezTo>
                    <a:pt x="617488" y="3795981"/>
                    <a:pt x="620731" y="4121653"/>
                    <a:pt x="741000" y="4479719"/>
                  </a:cubicBezTo>
                  <a:cubicBezTo>
                    <a:pt x="847257" y="4796172"/>
                    <a:pt x="1045888" y="5129481"/>
                    <a:pt x="1315615" y="5443827"/>
                  </a:cubicBezTo>
                  <a:cubicBezTo>
                    <a:pt x="1630753" y="5810980"/>
                    <a:pt x="1945371" y="6077784"/>
                    <a:pt x="2277503" y="6259386"/>
                  </a:cubicBezTo>
                  <a:cubicBezTo>
                    <a:pt x="2637530" y="6456133"/>
                    <a:pt x="3017536" y="6551739"/>
                    <a:pt x="3439448" y="6551739"/>
                  </a:cubicBezTo>
                  <a:cubicBezTo>
                    <a:pt x="3781571" y="6551739"/>
                    <a:pt x="4089573" y="6457449"/>
                    <a:pt x="4408732" y="6255172"/>
                  </a:cubicBezTo>
                  <a:cubicBezTo>
                    <a:pt x="4738010" y="6046310"/>
                    <a:pt x="5050941" y="5739207"/>
                    <a:pt x="5343243" y="5442509"/>
                  </a:cubicBezTo>
                  <a:cubicBezTo>
                    <a:pt x="5479860" y="5303970"/>
                    <a:pt x="5614918" y="5178206"/>
                    <a:pt x="5745566" y="5056656"/>
                  </a:cubicBezTo>
                  <a:lnTo>
                    <a:pt x="5890490" y="4920880"/>
                  </a:lnTo>
                  <a:lnTo>
                    <a:pt x="5890490" y="5821966"/>
                  </a:lnTo>
                  <a:lnTo>
                    <a:pt x="5802002"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5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58B604F-996E-4349-B131-E04ED285D8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5"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5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7CCEAF3-651B-4605-AE58-F96E2270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3"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flip="none" rotWithShape="1">
              <a:gsLst>
                <a:gs pos="2000">
                  <a:schemeClr val="bg1"/>
                </a:gs>
                <a:gs pos="16000">
                  <a:schemeClr val="accent6">
                    <a:alpha val="10000"/>
                  </a:schemeClr>
                </a:gs>
                <a:gs pos="100000">
                  <a:schemeClr val="bg1">
                    <a:alpha val="10000"/>
                  </a:schemeClr>
                </a:gs>
                <a:gs pos="85000">
                  <a:schemeClr val="accent1">
                    <a:alpha val="1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ED519330-E5F1-4248-B58C-1AA0D9E6DA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4"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1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7" name="Graphic 16" descr="Help">
            <a:extLst>
              <a:ext uri="{FF2B5EF4-FFF2-40B4-BE49-F238E27FC236}">
                <a16:creationId xmlns:a16="http://schemas.microsoft.com/office/drawing/2014/main" id="{5AF80EFE-ABE6-B406-E8CE-D443570D5F4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27141" y="1859078"/>
            <a:ext cx="3821102" cy="3821102"/>
          </a:xfrm>
          <a:prstGeom prst="rect">
            <a:avLst/>
          </a:prstGeom>
          <a:ln>
            <a:noFill/>
          </a:ln>
        </p:spPr>
      </p:pic>
    </p:spTree>
    <p:custDataLst>
      <p:tags r:id="rId1"/>
    </p:custDataLst>
    <p:extLst>
      <p:ext uri="{BB962C8B-B14F-4D97-AF65-F5344CB8AC3E}">
        <p14:creationId xmlns:p14="http://schemas.microsoft.com/office/powerpoint/2010/main" val="918622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632" name="Rectangle 26631">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34" name="Rectangle 26633">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 name="Title 2"/>
          <p:cNvSpPr>
            <a:spLocks noGrp="1"/>
          </p:cNvSpPr>
          <p:nvPr>
            <p:ph type="title"/>
            <p:custDataLst>
              <p:tags r:id="rId2"/>
            </p:custDataLst>
          </p:nvPr>
        </p:nvSpPr>
        <p:spPr>
          <a:xfrm>
            <a:off x="912812" y="264905"/>
            <a:ext cx="10173294" cy="1615642"/>
          </a:xfrm>
        </p:spPr>
        <p:txBody>
          <a:bodyPr anchor="b">
            <a:normAutofit fontScale="90000"/>
          </a:bodyPr>
          <a:lstStyle/>
          <a:p>
            <a:r>
              <a:rPr lang="en-US" sz="4400" b="1" dirty="0">
                <a:latin typeface="Constantia" panose="02030602050306030303" pitchFamily="18" charset="0"/>
                <a:ea typeface="Tahoma" pitchFamily="34" charset="0"/>
                <a:cs typeface="Tahoma" pitchFamily="34" charset="0"/>
              </a:rPr>
              <a:t>Purchasing and Providing Infant Formula from a State-Approved Source</a:t>
            </a:r>
          </a:p>
        </p:txBody>
      </p:sp>
      <p:grpSp>
        <p:nvGrpSpPr>
          <p:cNvPr id="26636" name="Group 26635">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7731" y="0"/>
            <a:ext cx="3901094" cy="2382977"/>
            <a:chOff x="6867015" y="-1"/>
            <a:chExt cx="5324985" cy="3251912"/>
          </a:xfrm>
          <a:solidFill>
            <a:schemeClr val="accent5">
              <a:alpha val="10000"/>
            </a:schemeClr>
          </a:solidFill>
        </p:grpSpPr>
        <p:sp>
          <p:nvSpPr>
            <p:cNvPr id="26637" name="Freeform: Shape 26636">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38" name="Freeform: Shape 26637">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39" name="Freeform: Shape 26638">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40" name="Freeform: Shape 26639">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627" name="Rectangle 3"/>
          <p:cNvSpPr>
            <a:spLocks noGrp="1" noChangeArrowheads="1"/>
          </p:cNvSpPr>
          <p:nvPr>
            <p:ph idx="1"/>
            <p:custDataLst>
              <p:tags r:id="rId3"/>
            </p:custDataLst>
          </p:nvPr>
        </p:nvSpPr>
        <p:spPr>
          <a:xfrm>
            <a:off x="989012" y="2382977"/>
            <a:ext cx="10097094" cy="2937074"/>
          </a:xfrm>
        </p:spPr>
        <p:txBody>
          <a:bodyPr>
            <a:normAutofit/>
          </a:bodyPr>
          <a:lstStyle/>
          <a:p>
            <a:pPr algn="just" eaLnBrk="1" hangingPunct="1"/>
            <a:r>
              <a:rPr lang="en-US" sz="2800" dirty="0">
                <a:latin typeface="Constantia" panose="02030602050306030303" pitchFamily="18" charset="0"/>
                <a:ea typeface="Tahoma" pitchFamily="34" charset="0"/>
                <a:cs typeface="Tahoma" pitchFamily="34" charset="0"/>
              </a:rPr>
              <a:t>Vendors must purchase and provide exempt infant formula and WIC-eligible nutritionals directly from a State-approved source</a:t>
            </a:r>
          </a:p>
          <a:p>
            <a:pPr algn="just" eaLnBrk="1" hangingPunct="1"/>
            <a:endParaRPr lang="en-US" sz="2800" dirty="0">
              <a:latin typeface="Constantia" panose="02030602050306030303" pitchFamily="18" charset="0"/>
              <a:ea typeface="Tahoma" pitchFamily="34" charset="0"/>
              <a:cs typeface="Tahoma" pitchFamily="34" charset="0"/>
            </a:endParaRPr>
          </a:p>
          <a:p>
            <a:pPr algn="just"/>
            <a:r>
              <a:rPr lang="en-US" sz="2800" dirty="0">
                <a:latin typeface="Constantia" panose="02030602050306030303" pitchFamily="18" charset="0"/>
                <a:ea typeface="Tahoma" pitchFamily="34" charset="0"/>
                <a:cs typeface="Tahoma" pitchFamily="34" charset="0"/>
              </a:rPr>
              <a:t>Authorized pharmacies will have their WIC Vendor Agreement terminated for failure to comply with these requirements</a:t>
            </a:r>
          </a:p>
          <a:p>
            <a:pPr algn="just"/>
            <a:endParaRPr lang="en-US" sz="2800" dirty="0">
              <a:latin typeface="Constantia" panose="02030602050306030303" pitchFamily="18" charset="0"/>
              <a:ea typeface="Tahoma" pitchFamily="34" charset="0"/>
              <a:cs typeface="Tahoma" pitchFamily="34" charset="0"/>
            </a:endParaRPr>
          </a:p>
          <a:p>
            <a:pPr marL="0" indent="0" algn="just">
              <a:buNone/>
            </a:pPr>
            <a:endParaRPr lang="en-US" sz="2800" dirty="0">
              <a:latin typeface="Constantia" panose="02030602050306030303" pitchFamily="18" charset="0"/>
              <a:ea typeface="Tahoma" pitchFamily="34" charset="0"/>
              <a:cs typeface="Tahoma" pitchFamily="34" charset="0"/>
            </a:endParaRPr>
          </a:p>
          <a:p>
            <a:pPr eaLnBrk="1" hangingPunct="1"/>
            <a:endParaRPr lang="en-US" sz="1800" dirty="0">
              <a:solidFill>
                <a:schemeClr val="tx2"/>
              </a:solidFill>
              <a:latin typeface="Constantia" panose="02030602050306030303" pitchFamily="18" charset="0"/>
              <a:ea typeface="Tahoma" pitchFamily="34" charset="0"/>
              <a:cs typeface="Tahoma" pitchFamily="34" charset="0"/>
            </a:endParaRPr>
          </a:p>
          <a:p>
            <a:pPr eaLnBrk="1" hangingPunct="1">
              <a:buFontTx/>
              <a:buNone/>
            </a:pPr>
            <a:endParaRPr lang="en-US" sz="1800" dirty="0">
              <a:solidFill>
                <a:schemeClr val="tx2"/>
              </a:solidFill>
              <a:latin typeface="Constantia" panose="02030602050306030303" pitchFamily="18" charset="0"/>
              <a:ea typeface="Tahoma" pitchFamily="34" charset="0"/>
              <a:cs typeface="Tahoma" pitchFamily="34" charset="0"/>
            </a:endParaRPr>
          </a:p>
        </p:txBody>
      </p:sp>
      <p:grpSp>
        <p:nvGrpSpPr>
          <p:cNvPr id="26642" name="Group 26641">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194" cy="2175328"/>
            <a:chOff x="-305" y="-1"/>
            <a:chExt cx="3832880" cy="2876136"/>
          </a:xfrm>
        </p:grpSpPr>
        <p:sp>
          <p:nvSpPr>
            <p:cNvPr id="26643" name="Freeform: Shape 26642">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44" name="Freeform: Shape 26643">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45" name="Freeform: Shape 26644">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46" name="Freeform: Shape 26645">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1356468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632" name="Rectangle 26631">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34" name="Rectangle 26633">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 name="Title 2"/>
          <p:cNvSpPr>
            <a:spLocks noGrp="1"/>
          </p:cNvSpPr>
          <p:nvPr>
            <p:ph type="title"/>
            <p:custDataLst>
              <p:tags r:id="rId2"/>
            </p:custDataLst>
          </p:nvPr>
        </p:nvSpPr>
        <p:spPr>
          <a:xfrm>
            <a:off x="912812" y="264905"/>
            <a:ext cx="10173294" cy="1615642"/>
          </a:xfrm>
        </p:spPr>
        <p:txBody>
          <a:bodyPr anchor="b">
            <a:normAutofit fontScale="90000"/>
          </a:bodyPr>
          <a:lstStyle/>
          <a:p>
            <a:r>
              <a:rPr lang="en-US" sz="4400" b="1" dirty="0">
                <a:latin typeface="Constantia" panose="02030602050306030303" pitchFamily="18" charset="0"/>
                <a:ea typeface="Tahoma" pitchFamily="34" charset="0"/>
                <a:cs typeface="Tahoma" pitchFamily="34" charset="0"/>
              </a:rPr>
              <a:t>Purchasing and Providing Infant Formula from a State-Approved Source continued</a:t>
            </a:r>
          </a:p>
        </p:txBody>
      </p:sp>
      <p:grpSp>
        <p:nvGrpSpPr>
          <p:cNvPr id="26636" name="Group 26635">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7731" y="0"/>
            <a:ext cx="3901094" cy="2382977"/>
            <a:chOff x="6867015" y="-1"/>
            <a:chExt cx="5324985" cy="3251912"/>
          </a:xfrm>
          <a:solidFill>
            <a:schemeClr val="accent5">
              <a:alpha val="10000"/>
            </a:schemeClr>
          </a:solidFill>
        </p:grpSpPr>
        <p:sp>
          <p:nvSpPr>
            <p:cNvPr id="26637" name="Freeform: Shape 26636">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38" name="Freeform: Shape 26637">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39" name="Freeform: Shape 26638">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40" name="Freeform: Shape 26639">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627" name="Rectangle 3"/>
          <p:cNvSpPr>
            <a:spLocks noGrp="1" noChangeArrowheads="1"/>
          </p:cNvSpPr>
          <p:nvPr>
            <p:ph idx="1"/>
            <p:custDataLst>
              <p:tags r:id="rId3"/>
            </p:custDataLst>
          </p:nvPr>
        </p:nvSpPr>
        <p:spPr>
          <a:xfrm>
            <a:off x="989012" y="2184277"/>
            <a:ext cx="10097094" cy="3683123"/>
          </a:xfrm>
        </p:spPr>
        <p:txBody>
          <a:bodyPr>
            <a:normAutofit fontScale="92500"/>
          </a:bodyPr>
          <a:lstStyle/>
          <a:p>
            <a:pPr algn="just"/>
            <a:r>
              <a:rPr lang="en-US" sz="2800" dirty="0">
                <a:latin typeface="Constantia" panose="02030602050306030303" pitchFamily="18" charset="0"/>
                <a:ea typeface="Tahoma" pitchFamily="34" charset="0"/>
                <a:cs typeface="Tahoma" pitchFamily="34" charset="0"/>
              </a:rPr>
              <a:t>A State-approved list of sources can be obtained from your Local WIC Agency or found on the Vendor Connection webpage</a:t>
            </a:r>
          </a:p>
          <a:p>
            <a:pPr algn="just"/>
            <a:endParaRPr lang="en-US" sz="2800" dirty="0">
              <a:latin typeface="Constantia" panose="02030602050306030303" pitchFamily="18" charset="0"/>
              <a:ea typeface="Tahoma" pitchFamily="34" charset="0"/>
              <a:cs typeface="Tahoma" pitchFamily="34" charset="0"/>
            </a:endParaRPr>
          </a:p>
          <a:p>
            <a:pPr algn="just"/>
            <a:r>
              <a:rPr lang="en-US" sz="2800" dirty="0">
                <a:latin typeface="Constantia" panose="02030602050306030303" pitchFamily="18" charset="0"/>
                <a:ea typeface="Tahoma" pitchFamily="34" charset="0"/>
                <a:cs typeface="Tahoma" pitchFamily="34" charset="0"/>
              </a:rPr>
              <a:t>Vendors MUST keep invoices and receipts showing dates purchased and sources of exempt infant formula and WIC-eligible nutritionals</a:t>
            </a:r>
          </a:p>
          <a:p>
            <a:pPr algn="just"/>
            <a:endParaRPr lang="en-US" sz="2800" dirty="0">
              <a:latin typeface="Constantia" panose="02030602050306030303" pitchFamily="18" charset="0"/>
              <a:ea typeface="Tahoma" pitchFamily="34" charset="0"/>
              <a:cs typeface="Tahoma" pitchFamily="34" charset="0"/>
            </a:endParaRPr>
          </a:p>
          <a:p>
            <a:pPr algn="just"/>
            <a:r>
              <a:rPr lang="en-US" sz="2800" b="1" dirty="0">
                <a:latin typeface="Constantia" panose="02030602050306030303" pitchFamily="18" charset="0"/>
                <a:ea typeface="Tahoma" pitchFamily="34" charset="0"/>
                <a:cs typeface="Tahoma" pitchFamily="34" charset="0"/>
              </a:rPr>
              <a:t>Authorized pharmacies may only accept </a:t>
            </a:r>
            <a:r>
              <a:rPr lang="en-US" sz="2800" b="1" dirty="0" err="1">
                <a:latin typeface="Constantia" panose="02030602050306030303" pitchFamily="18" charset="0"/>
                <a:ea typeface="Tahoma" pitchFamily="34" charset="0"/>
                <a:cs typeface="Tahoma" pitchFamily="34" charset="0"/>
              </a:rPr>
              <a:t>eWIC</a:t>
            </a:r>
            <a:r>
              <a:rPr lang="en-US" sz="2800" b="1" dirty="0">
                <a:latin typeface="Constantia" panose="02030602050306030303" pitchFamily="18" charset="0"/>
                <a:ea typeface="Tahoma" pitchFamily="34" charset="0"/>
                <a:cs typeface="Tahoma" pitchFamily="34" charset="0"/>
              </a:rPr>
              <a:t> benefits for exempt infant formula and WIC-eligible </a:t>
            </a:r>
            <a:r>
              <a:rPr lang="en-US" sz="2800" b="1" dirty="0" err="1">
                <a:latin typeface="Constantia" panose="02030602050306030303" pitchFamily="18" charset="0"/>
                <a:ea typeface="Tahoma" pitchFamily="34" charset="0"/>
                <a:cs typeface="Tahoma" pitchFamily="34" charset="0"/>
              </a:rPr>
              <a:t>nutritionals</a:t>
            </a:r>
            <a:endParaRPr lang="en-US" sz="2800" b="1" dirty="0">
              <a:latin typeface="Constantia" panose="02030602050306030303" pitchFamily="18" charset="0"/>
              <a:ea typeface="Tahoma" pitchFamily="34" charset="0"/>
              <a:cs typeface="Tahoma" pitchFamily="34" charset="0"/>
            </a:endParaRPr>
          </a:p>
          <a:p>
            <a:pPr algn="just" eaLnBrk="1" hangingPunct="1"/>
            <a:endParaRPr lang="en-US" sz="1800" dirty="0">
              <a:solidFill>
                <a:schemeClr val="tx2"/>
              </a:solidFill>
              <a:latin typeface="Constantia" panose="02030602050306030303" pitchFamily="18" charset="0"/>
              <a:ea typeface="Tahoma" pitchFamily="34" charset="0"/>
              <a:cs typeface="Tahoma" pitchFamily="34" charset="0"/>
            </a:endParaRPr>
          </a:p>
          <a:p>
            <a:pPr eaLnBrk="1" hangingPunct="1">
              <a:buFontTx/>
              <a:buNone/>
            </a:pPr>
            <a:endParaRPr lang="en-US" sz="1800" dirty="0">
              <a:solidFill>
                <a:schemeClr val="tx2"/>
              </a:solidFill>
              <a:latin typeface="Constantia" panose="02030602050306030303" pitchFamily="18" charset="0"/>
              <a:ea typeface="Tahoma" pitchFamily="34" charset="0"/>
              <a:cs typeface="Tahoma" pitchFamily="34" charset="0"/>
            </a:endParaRPr>
          </a:p>
        </p:txBody>
      </p:sp>
      <p:grpSp>
        <p:nvGrpSpPr>
          <p:cNvPr id="26642" name="Group 26641">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194" cy="2175328"/>
            <a:chOff x="-305" y="-1"/>
            <a:chExt cx="3832880" cy="2876136"/>
          </a:xfrm>
        </p:grpSpPr>
        <p:sp>
          <p:nvSpPr>
            <p:cNvPr id="26643" name="Freeform: Shape 26642">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44" name="Freeform: Shape 26643">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45" name="Freeform: Shape 26644">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46" name="Freeform: Shape 26645">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4094007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632" name="Rectangle 26631">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34" name="Rectangle 26633">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 name="Title 2"/>
          <p:cNvSpPr>
            <a:spLocks noGrp="1"/>
          </p:cNvSpPr>
          <p:nvPr>
            <p:ph type="title"/>
            <p:custDataLst>
              <p:tags r:id="rId2"/>
            </p:custDataLst>
          </p:nvPr>
        </p:nvSpPr>
        <p:spPr>
          <a:xfrm>
            <a:off x="912812" y="152400"/>
            <a:ext cx="10173294" cy="1044048"/>
          </a:xfrm>
        </p:spPr>
        <p:txBody>
          <a:bodyPr anchor="b">
            <a:normAutofit/>
          </a:bodyPr>
          <a:lstStyle/>
          <a:p>
            <a:r>
              <a:rPr lang="en-US" sz="4400" b="1" dirty="0">
                <a:latin typeface="Constantia" panose="02030602050306030303" pitchFamily="18" charset="0"/>
                <a:ea typeface="Tahoma" pitchFamily="34" charset="0"/>
                <a:cs typeface="Tahoma" pitchFamily="34" charset="0"/>
              </a:rPr>
              <a:t>Equitable Treatment</a:t>
            </a:r>
          </a:p>
        </p:txBody>
      </p:sp>
      <p:grpSp>
        <p:nvGrpSpPr>
          <p:cNvPr id="26636" name="Group 26635">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7731" y="0"/>
            <a:ext cx="3901094" cy="2382977"/>
            <a:chOff x="6867015" y="-1"/>
            <a:chExt cx="5324985" cy="3251912"/>
          </a:xfrm>
          <a:solidFill>
            <a:schemeClr val="accent5">
              <a:alpha val="10000"/>
            </a:schemeClr>
          </a:solidFill>
        </p:grpSpPr>
        <p:sp>
          <p:nvSpPr>
            <p:cNvPr id="26637" name="Freeform: Shape 26636">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38" name="Freeform: Shape 26637">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39" name="Freeform: Shape 26638">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40" name="Freeform: Shape 26639">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627" name="Rectangle 3"/>
          <p:cNvSpPr>
            <a:spLocks noGrp="1" noChangeArrowheads="1"/>
          </p:cNvSpPr>
          <p:nvPr>
            <p:ph idx="1"/>
            <p:custDataLst>
              <p:tags r:id="rId3"/>
            </p:custDataLst>
          </p:nvPr>
        </p:nvSpPr>
        <p:spPr>
          <a:xfrm>
            <a:off x="950912" y="1752600"/>
            <a:ext cx="10097094" cy="3908952"/>
          </a:xfrm>
        </p:spPr>
        <p:txBody>
          <a:bodyPr>
            <a:normAutofit lnSpcReduction="10000"/>
          </a:bodyPr>
          <a:lstStyle/>
          <a:p>
            <a:pPr algn="just">
              <a:buClr>
                <a:schemeClr val="tx1"/>
              </a:buClr>
            </a:pPr>
            <a:r>
              <a:rPr lang="en-US" sz="2600" dirty="0">
                <a:latin typeface="Constantia" panose="02030602050306030303" pitchFamily="18" charset="0"/>
                <a:ea typeface="Tahoma" panose="020B0604030504040204" pitchFamily="34" charset="0"/>
                <a:cs typeface="Tahoma" panose="020B0604030504040204" pitchFamily="34" charset="0"/>
              </a:rPr>
              <a:t>Section 246.12(h)(3)(iii) of the Federal WIC Regulations requires WIC-authorized vendors to offer WIC Program customers the same courtesies that are offered to other (non-WIC) customers</a:t>
            </a:r>
          </a:p>
          <a:p>
            <a:pPr lvl="1" algn="just">
              <a:buClr>
                <a:schemeClr val="tx1"/>
              </a:buClr>
            </a:pPr>
            <a:r>
              <a:rPr lang="en-US" sz="2400" dirty="0">
                <a:latin typeface="Constantia" panose="02030602050306030303" pitchFamily="18" charset="0"/>
                <a:ea typeface="Tahoma" panose="020B0604030504040204" pitchFamily="34" charset="0"/>
                <a:cs typeface="Tahoma" panose="020B0604030504040204" pitchFamily="34" charset="0"/>
              </a:rPr>
              <a:t>WIC customers cannot be excluded from in-store promotions</a:t>
            </a:r>
            <a:r>
              <a:rPr lang="en-US" sz="2600" dirty="0">
                <a:latin typeface="Constantia" panose="02030602050306030303" pitchFamily="18" charset="0"/>
                <a:ea typeface="Tahoma" panose="020B0604030504040204" pitchFamily="34" charset="0"/>
                <a:cs typeface="Tahoma" panose="020B0604030504040204" pitchFamily="34" charset="0"/>
              </a:rPr>
              <a:t>	</a:t>
            </a:r>
          </a:p>
          <a:p>
            <a:pPr algn="just">
              <a:buClr>
                <a:schemeClr val="tx1"/>
              </a:buClr>
            </a:pPr>
            <a:endParaRPr lang="en-US" sz="2600" dirty="0">
              <a:latin typeface="Constantia" panose="02030602050306030303" pitchFamily="18" charset="0"/>
              <a:ea typeface="Tahoma" panose="020B0604030504040204" pitchFamily="34" charset="0"/>
              <a:cs typeface="Tahoma" panose="020B0604030504040204" pitchFamily="34" charset="0"/>
            </a:endParaRPr>
          </a:p>
          <a:p>
            <a:pPr algn="just">
              <a:buClr>
                <a:schemeClr val="tx1"/>
              </a:buClr>
            </a:pPr>
            <a:r>
              <a:rPr lang="en-US" sz="2600" dirty="0">
                <a:latin typeface="Constantia" panose="02030602050306030303" pitchFamily="18" charset="0"/>
                <a:ea typeface="Tahoma" panose="020B0604030504040204" pitchFamily="34" charset="0"/>
                <a:cs typeface="Tahoma" panose="020B0604030504040204" pitchFamily="34" charset="0"/>
              </a:rPr>
              <a:t>Failure to provide the same courtesies to WIC customers is a violation of Federal WIC regulations, thereby constituting a vendor violation</a:t>
            </a:r>
          </a:p>
          <a:p>
            <a:pPr lvl="1" algn="just">
              <a:buClr>
                <a:schemeClr val="tx1"/>
              </a:buClr>
            </a:pPr>
            <a:r>
              <a:rPr lang="en-US" sz="2400" dirty="0">
                <a:latin typeface="Constantia" panose="02030602050306030303" pitchFamily="18" charset="0"/>
                <a:ea typeface="Tahoma" panose="020B0604030504040204" pitchFamily="34" charset="0"/>
                <a:cs typeface="Tahoma" panose="020B0604030504040204" pitchFamily="34" charset="0"/>
              </a:rPr>
              <a:t>Discrimination on the basis of WIC participation may result in disqualification</a:t>
            </a:r>
          </a:p>
          <a:p>
            <a:pPr eaLnBrk="1" hangingPunct="1">
              <a:buFontTx/>
              <a:buNone/>
            </a:pPr>
            <a:endParaRPr lang="en-US" sz="1800" dirty="0">
              <a:solidFill>
                <a:schemeClr val="tx2"/>
              </a:solidFill>
              <a:latin typeface="Constantia" panose="02030602050306030303" pitchFamily="18" charset="0"/>
              <a:ea typeface="Tahoma" pitchFamily="34" charset="0"/>
              <a:cs typeface="Tahoma" pitchFamily="34" charset="0"/>
            </a:endParaRPr>
          </a:p>
        </p:txBody>
      </p:sp>
      <p:grpSp>
        <p:nvGrpSpPr>
          <p:cNvPr id="26642" name="Group 26641">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194" cy="2175328"/>
            <a:chOff x="-305" y="-1"/>
            <a:chExt cx="3832880" cy="2876136"/>
          </a:xfrm>
        </p:grpSpPr>
        <p:sp>
          <p:nvSpPr>
            <p:cNvPr id="26643" name="Freeform: Shape 26642">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44" name="Freeform: Shape 26643">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45" name="Freeform: Shape 26644">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46" name="Freeform: Shape 26645">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1014916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3" name="Group 22">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57" y="508838"/>
            <a:ext cx="5216598" cy="6239661"/>
            <a:chOff x="-19221" y="251144"/>
            <a:chExt cx="5217958" cy="6239661"/>
          </a:xfrm>
        </p:grpSpPr>
        <p:sp>
          <p:nvSpPr>
            <p:cNvPr id="24" name="Freeform: Shape 23">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title"/>
            <p:custDataLst>
              <p:tags r:id="rId2"/>
            </p:custDataLst>
          </p:nvPr>
        </p:nvSpPr>
        <p:spPr>
          <a:xfrm>
            <a:off x="639913" y="1243013"/>
            <a:ext cx="3854716" cy="4371974"/>
          </a:xfrm>
        </p:spPr>
        <p:txBody>
          <a:bodyPr>
            <a:normAutofit/>
          </a:bodyPr>
          <a:lstStyle/>
          <a:p>
            <a:r>
              <a:rPr lang="en-US" sz="5000" b="1" dirty="0">
                <a:latin typeface="Constantia" panose="02030602050306030303" pitchFamily="18" charset="0"/>
                <a:ea typeface="Tahoma" panose="020B0604030504040204" pitchFamily="34" charset="0"/>
                <a:cs typeface="Tahoma" panose="020B0604030504040204" pitchFamily="34" charset="0"/>
              </a:rPr>
              <a:t>Definitions</a:t>
            </a:r>
          </a:p>
        </p:txBody>
      </p:sp>
      <p:sp>
        <p:nvSpPr>
          <p:cNvPr id="3" name="Content Placeholder 2"/>
          <p:cNvSpPr>
            <a:spLocks noGrp="1"/>
          </p:cNvSpPr>
          <p:nvPr>
            <p:ph idx="1"/>
            <p:custDataLst>
              <p:tags r:id="rId3"/>
            </p:custDataLst>
          </p:nvPr>
        </p:nvSpPr>
        <p:spPr>
          <a:xfrm>
            <a:off x="5408612" y="804672"/>
            <a:ext cx="5981844" cy="5857810"/>
          </a:xfrm>
        </p:spPr>
        <p:txBody>
          <a:bodyPr anchor="ctr">
            <a:normAutofit/>
          </a:bodyPr>
          <a:lstStyle/>
          <a:p>
            <a:pPr algn="just"/>
            <a:r>
              <a:rPr lang="en-US" sz="2400" b="1" dirty="0">
                <a:latin typeface="Constantia" panose="02030602050306030303" pitchFamily="18" charset="0"/>
                <a:ea typeface="Tahoma" panose="020B0604030504040204" pitchFamily="34" charset="0"/>
                <a:cs typeface="Tahoma" panose="020B0604030504040204" pitchFamily="34" charset="0"/>
              </a:rPr>
              <a:t>Incentive item</a:t>
            </a:r>
            <a:r>
              <a:rPr lang="en-US" sz="2400" dirty="0">
                <a:latin typeface="Constantia" panose="02030602050306030303" pitchFamily="18" charset="0"/>
                <a:ea typeface="Tahoma" panose="020B0604030504040204" pitchFamily="34" charset="0"/>
                <a:cs typeface="Tahoma" panose="020B0604030504040204" pitchFamily="34" charset="0"/>
              </a:rPr>
              <a:t>-an item or service provided by a vendor to attract customers or encourage customer loyalty</a:t>
            </a:r>
          </a:p>
          <a:p>
            <a:pPr algn="just"/>
            <a:endParaRPr lang="en-US" sz="2400" dirty="0">
              <a:latin typeface="Constantia" panose="02030602050306030303" pitchFamily="18" charset="0"/>
              <a:ea typeface="Tahoma" panose="020B0604030504040204" pitchFamily="34" charset="0"/>
              <a:cs typeface="Tahoma" panose="020B0604030504040204" pitchFamily="34" charset="0"/>
            </a:endParaRPr>
          </a:p>
          <a:p>
            <a:pPr algn="just"/>
            <a:r>
              <a:rPr lang="en-US" sz="2400" b="1" dirty="0">
                <a:latin typeface="Constantia" panose="02030602050306030303" pitchFamily="18" charset="0"/>
                <a:ea typeface="Tahoma" panose="020B0604030504040204" pitchFamily="34" charset="0"/>
                <a:cs typeface="Tahoma" panose="020B0604030504040204" pitchFamily="34" charset="0"/>
              </a:rPr>
              <a:t>Vendor discount</a:t>
            </a:r>
            <a:r>
              <a:rPr lang="en-US" sz="2400" dirty="0">
                <a:latin typeface="Constantia" panose="02030602050306030303" pitchFamily="18" charset="0"/>
                <a:ea typeface="Tahoma" panose="020B0604030504040204" pitchFamily="34" charset="0"/>
                <a:cs typeface="Tahoma" panose="020B0604030504040204" pitchFamily="34" charset="0"/>
              </a:rPr>
              <a:t>-an in-store promotion that reduces the price or increases the quantity of a given product; a vendor discount could also result from the use of a coupon</a:t>
            </a:r>
          </a:p>
          <a:p>
            <a:pPr algn="just"/>
            <a:endParaRPr lang="en-US" sz="2400" dirty="0">
              <a:latin typeface="Constantia" panose="02030602050306030303" pitchFamily="18" charset="0"/>
              <a:ea typeface="Tahoma" panose="020B0604030504040204" pitchFamily="34" charset="0"/>
              <a:cs typeface="Tahoma" panose="020B0604030504040204" pitchFamily="34" charset="0"/>
            </a:endParaRPr>
          </a:p>
          <a:p>
            <a:pPr algn="just"/>
            <a:r>
              <a:rPr lang="en-US" sz="2400" b="1" dirty="0">
                <a:latin typeface="Constantia" panose="02030602050306030303" pitchFamily="18" charset="0"/>
                <a:ea typeface="Tahoma" panose="020B0604030504040204" pitchFamily="34" charset="0"/>
                <a:cs typeface="Tahoma" panose="020B0604030504040204" pitchFamily="34" charset="0"/>
              </a:rPr>
              <a:t>In-store promotion</a:t>
            </a:r>
            <a:r>
              <a:rPr lang="en-US" sz="2400" dirty="0">
                <a:latin typeface="Constantia" panose="02030602050306030303" pitchFamily="18" charset="0"/>
                <a:ea typeface="Tahoma" panose="020B0604030504040204" pitchFamily="34" charset="0"/>
                <a:cs typeface="Tahoma" panose="020B0604030504040204" pitchFamily="34" charset="0"/>
              </a:rPr>
              <a:t>-a sales promotion in which a vendor may offer incentive items, vendor discounts or coupons in order to increase sales of certain items or to encourage customer loyalty to the vendor</a:t>
            </a:r>
          </a:p>
          <a:p>
            <a:pPr algn="just"/>
            <a:endParaRPr lang="en-US" sz="2400" dirty="0">
              <a:latin typeface="Constantia" panose="02030602050306030303" pitchFamily="18" charset="0"/>
              <a:ea typeface="Tahoma" panose="020B0604030504040204" pitchFamily="34" charset="0"/>
              <a:cs typeface="Tahoma" panose="020B0604030504040204" pitchFamily="34" charset="0"/>
            </a:endParaRPr>
          </a:p>
          <a:p>
            <a:endParaRPr lang="en-US" sz="1800" dirty="0">
              <a:solidFill>
                <a:schemeClr val="tx2"/>
              </a:solidFill>
            </a:endParaRPr>
          </a:p>
        </p:txBody>
      </p:sp>
    </p:spTree>
    <p:custDataLst>
      <p:tags r:id="rId1"/>
    </p:custDataLst>
    <p:extLst>
      <p:ext uri="{BB962C8B-B14F-4D97-AF65-F5344CB8AC3E}">
        <p14:creationId xmlns:p14="http://schemas.microsoft.com/office/powerpoint/2010/main" val="192900813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p:cNvSpPr>
            <a:spLocks noGrp="1"/>
          </p:cNvSpPr>
          <p:nvPr>
            <p:ph type="title"/>
            <p:custDataLst>
              <p:tags r:id="rId2"/>
            </p:custDataLst>
          </p:nvPr>
        </p:nvSpPr>
        <p:spPr>
          <a:xfrm>
            <a:off x="1146064" y="304800"/>
            <a:ext cx="9830988" cy="1325563"/>
          </a:xfrm>
        </p:spPr>
        <p:txBody>
          <a:bodyPr anchor="b">
            <a:noAutofit/>
          </a:bodyPr>
          <a:lstStyle/>
          <a:p>
            <a:pPr eaLnBrk="1" hangingPunct="1"/>
            <a:r>
              <a:rPr lang="en-US" sz="5400" b="1" dirty="0">
                <a:latin typeface="Constantia" panose="02030602050306030303" pitchFamily="18" charset="0"/>
                <a:ea typeface="Tahoma" panose="020B0604030504040204" pitchFamily="34" charset="0"/>
                <a:cs typeface="Tahoma" panose="020B0604030504040204" pitchFamily="34" charset="0"/>
              </a:rPr>
              <a:t>Approval for Incentive Items</a:t>
            </a:r>
            <a:endParaRPr lang="en-US" sz="5000" b="1" dirty="0">
              <a:latin typeface="Constantia" panose="02030602050306030303" pitchFamily="18" charset="0"/>
              <a:ea typeface="Tahoma" pitchFamily="34" charset="0"/>
              <a:cs typeface="Tahoma" pitchFamily="34" charset="0"/>
            </a:endParaRPr>
          </a:p>
        </p:txBody>
      </p:sp>
      <p:grpSp>
        <p:nvGrpSpPr>
          <p:cNvPr id="24" name="Group 23">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5229" cy="2510865"/>
            <a:chOff x="-305" y="-1"/>
            <a:chExt cx="3832880" cy="2876136"/>
          </a:xfrm>
        </p:grpSpPr>
        <p:sp>
          <p:nvSpPr>
            <p:cNvPr id="25" name="Freeform: Shape 24">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 name="Content Placeholder 5"/>
          <p:cNvSpPr>
            <a:spLocks noGrp="1"/>
          </p:cNvSpPr>
          <p:nvPr>
            <p:ph idx="1"/>
            <p:custDataLst>
              <p:tags r:id="rId3"/>
            </p:custDataLst>
          </p:nvPr>
        </p:nvSpPr>
        <p:spPr>
          <a:xfrm>
            <a:off x="1146064" y="1935161"/>
            <a:ext cx="9848183" cy="4160839"/>
          </a:xfrm>
        </p:spPr>
        <p:txBody>
          <a:bodyPr>
            <a:normAutofit/>
          </a:bodyPr>
          <a:lstStyle/>
          <a:p>
            <a:pPr algn="just"/>
            <a:r>
              <a:rPr lang="en-US" sz="2800" dirty="0">
                <a:latin typeface="Constantia" panose="02030602050306030303" pitchFamily="18" charset="0"/>
                <a:ea typeface="Tahoma" panose="020B0604030504040204" pitchFamily="34" charset="0"/>
                <a:cs typeface="Tahoma" panose="020B0604030504040204" pitchFamily="34" charset="0"/>
              </a:rPr>
              <a:t>To obtain approval to provide incentive items to WIC customers, a vendor must submit a written request directly to the North Carolina WIC Program State Agency. </a:t>
            </a:r>
          </a:p>
          <a:p>
            <a:pPr marL="45706" indent="0" algn="just">
              <a:buNone/>
            </a:pPr>
            <a:endParaRPr lang="en-US" sz="2800" dirty="0">
              <a:latin typeface="Constantia" panose="02030602050306030303" pitchFamily="18" charset="0"/>
              <a:ea typeface="Tahoma" panose="020B0604030504040204" pitchFamily="34" charset="0"/>
              <a:cs typeface="Tahoma" panose="020B0604030504040204" pitchFamily="34" charset="0"/>
            </a:endParaRPr>
          </a:p>
          <a:p>
            <a:pPr algn="just"/>
            <a:r>
              <a:rPr lang="en-US" sz="2800" dirty="0">
                <a:latin typeface="Constantia" panose="02030602050306030303" pitchFamily="18" charset="0"/>
                <a:ea typeface="Tahoma" panose="020B0604030504040204" pitchFamily="34" charset="0"/>
                <a:cs typeface="Tahoma" panose="020B0604030504040204" pitchFamily="34" charset="0"/>
              </a:rPr>
              <a:t>WIC vendors </a:t>
            </a:r>
            <a:r>
              <a:rPr lang="en-US" sz="2800" b="1" dirty="0">
                <a:latin typeface="Constantia" panose="02030602050306030303" pitchFamily="18" charset="0"/>
                <a:ea typeface="Tahoma" panose="020B0604030504040204" pitchFamily="34" charset="0"/>
                <a:cs typeface="Tahoma" panose="020B0604030504040204" pitchFamily="34" charset="0"/>
              </a:rPr>
              <a:t>cannot</a:t>
            </a:r>
            <a:r>
              <a:rPr lang="en-US" sz="2800" dirty="0">
                <a:latin typeface="Constantia" panose="02030602050306030303" pitchFamily="18" charset="0"/>
                <a:ea typeface="Tahoma" panose="020B0604030504040204" pitchFamily="34" charset="0"/>
                <a:cs typeface="Tahoma" panose="020B0604030504040204" pitchFamily="34" charset="0"/>
              </a:rPr>
              <a:t> offer incentive items to WIC customers without approval from the State WIC Agency  </a:t>
            </a:r>
          </a:p>
          <a:p>
            <a:pPr marL="451025" lvl="1" indent="0" algn="just">
              <a:buNone/>
            </a:pPr>
            <a:endParaRPr lang="en-US" sz="2800" dirty="0">
              <a:solidFill>
                <a:schemeClr val="tx2"/>
              </a:solidFill>
              <a:latin typeface="Constantia" panose="02030602050306030303" pitchFamily="18" charset="0"/>
              <a:ea typeface="Tahoma" pitchFamily="34" charset="0"/>
              <a:cs typeface="Tahoma" pitchFamily="34" charset="0"/>
            </a:endParaRPr>
          </a:p>
          <a:p>
            <a:pPr lvl="1" eaLnBrk="1" hangingPunct="1"/>
            <a:endParaRPr lang="en-US" sz="1800" dirty="0">
              <a:solidFill>
                <a:schemeClr val="tx2"/>
              </a:solidFill>
              <a:latin typeface="Constantia" panose="02030602050306030303" pitchFamily="18" charset="0"/>
              <a:ea typeface="Tahoma" pitchFamily="34" charset="0"/>
              <a:cs typeface="Tahoma" pitchFamily="34" charset="0"/>
            </a:endParaRPr>
          </a:p>
        </p:txBody>
      </p:sp>
      <p:grpSp>
        <p:nvGrpSpPr>
          <p:cNvPr id="30" name="Group 29">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69912" y="3734646"/>
            <a:ext cx="3878664" cy="2368042"/>
            <a:chOff x="6867015" y="-1"/>
            <a:chExt cx="5324985" cy="3251912"/>
          </a:xfrm>
          <a:solidFill>
            <a:schemeClr val="accent5">
              <a:alpha val="10000"/>
            </a:schemeClr>
          </a:solidFill>
        </p:grpSpPr>
        <p:sp>
          <p:nvSpPr>
            <p:cNvPr id="31" name="Freeform: Shape 30">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custDataLst>
      <p:tags r:id="rId1"/>
    </p:custDataLst>
    <p:extLst>
      <p:ext uri="{BB962C8B-B14F-4D97-AF65-F5344CB8AC3E}">
        <p14:creationId xmlns:p14="http://schemas.microsoft.com/office/powerpoint/2010/main" val="1173740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p:cNvSpPr>
            <a:spLocks noGrp="1"/>
          </p:cNvSpPr>
          <p:nvPr>
            <p:ph type="title"/>
            <p:custDataLst>
              <p:tags r:id="rId2"/>
            </p:custDataLst>
          </p:nvPr>
        </p:nvSpPr>
        <p:spPr>
          <a:xfrm>
            <a:off x="707839" y="756031"/>
            <a:ext cx="10872972" cy="1325563"/>
          </a:xfrm>
        </p:spPr>
        <p:txBody>
          <a:bodyPr anchor="b">
            <a:noAutofit/>
          </a:bodyPr>
          <a:lstStyle/>
          <a:p>
            <a:pPr eaLnBrk="1" hangingPunct="1"/>
            <a:r>
              <a:rPr lang="en-US" sz="5400" b="1" dirty="0">
                <a:latin typeface="Constantia" panose="02030602050306030303" pitchFamily="18" charset="0"/>
                <a:ea typeface="Tahoma" panose="020B0604030504040204" pitchFamily="34" charset="0"/>
                <a:cs typeface="Tahoma" panose="020B0604030504040204" pitchFamily="34" charset="0"/>
              </a:rPr>
              <a:t>Approval for Incentive Items continued</a:t>
            </a:r>
            <a:endParaRPr lang="en-US" sz="5000" b="1" dirty="0">
              <a:latin typeface="Constantia" panose="02030602050306030303" pitchFamily="18" charset="0"/>
              <a:ea typeface="Tahoma" pitchFamily="34" charset="0"/>
              <a:cs typeface="Tahoma" pitchFamily="34" charset="0"/>
            </a:endParaRPr>
          </a:p>
        </p:txBody>
      </p:sp>
      <p:grpSp>
        <p:nvGrpSpPr>
          <p:cNvPr id="24" name="Group 23">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5229" cy="2510865"/>
            <a:chOff x="-305" y="-1"/>
            <a:chExt cx="3832880" cy="2876136"/>
          </a:xfrm>
        </p:grpSpPr>
        <p:sp>
          <p:nvSpPr>
            <p:cNvPr id="25" name="Freeform: Shape 24">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 name="Content Placeholder 5"/>
          <p:cNvSpPr>
            <a:spLocks noGrp="1"/>
          </p:cNvSpPr>
          <p:nvPr>
            <p:ph idx="1"/>
            <p:custDataLst>
              <p:tags r:id="rId3"/>
            </p:custDataLst>
          </p:nvPr>
        </p:nvSpPr>
        <p:spPr>
          <a:xfrm>
            <a:off x="707839" y="2470916"/>
            <a:ext cx="11101573" cy="4160839"/>
          </a:xfrm>
        </p:spPr>
        <p:txBody>
          <a:bodyPr>
            <a:normAutofit/>
          </a:bodyPr>
          <a:lstStyle/>
          <a:p>
            <a:pPr algn="just"/>
            <a:r>
              <a:rPr lang="en-US" sz="2400" dirty="0">
                <a:latin typeface="Constantia" panose="02030602050306030303" pitchFamily="18" charset="0"/>
                <a:ea typeface="Tahoma" panose="020B0604030504040204" pitchFamily="34" charset="0"/>
                <a:cs typeface="Tahoma" panose="020B0604030504040204" pitchFamily="34" charset="0"/>
              </a:rPr>
              <a:t>Following is a list of prohibited incentive items:</a:t>
            </a:r>
          </a:p>
          <a:p>
            <a:pPr lvl="1" algn="just"/>
            <a:r>
              <a:rPr lang="en-US" sz="2400" dirty="0">
                <a:latin typeface="Constantia" panose="02030602050306030303" pitchFamily="18" charset="0"/>
                <a:ea typeface="Tahoma" panose="020B0604030504040204" pitchFamily="34" charset="0"/>
                <a:cs typeface="Tahoma" panose="020B0604030504040204" pitchFamily="34" charset="0"/>
              </a:rPr>
              <a:t>Assistance applying for WIC benefits</a:t>
            </a:r>
          </a:p>
          <a:p>
            <a:pPr lvl="1" algn="just"/>
            <a:r>
              <a:rPr lang="en-US" sz="2400" dirty="0">
                <a:latin typeface="Constantia" panose="02030602050306030303" pitchFamily="18" charset="0"/>
                <a:ea typeface="Tahoma" panose="020B0604030504040204" pitchFamily="34" charset="0"/>
                <a:cs typeface="Tahoma" panose="020B0604030504040204" pitchFamily="34" charset="0"/>
              </a:rPr>
              <a:t>Transportation for WIC customer to and/or from vendor premises</a:t>
            </a:r>
          </a:p>
          <a:p>
            <a:pPr lvl="1" algn="just"/>
            <a:r>
              <a:rPr lang="en-US" sz="2400" dirty="0">
                <a:latin typeface="Constantia" panose="02030602050306030303" pitchFamily="18" charset="0"/>
                <a:ea typeface="Tahoma" panose="020B0604030504040204" pitchFamily="34" charset="0"/>
                <a:cs typeface="Tahoma" panose="020B0604030504040204" pitchFamily="34" charset="0"/>
              </a:rPr>
              <a:t>Delivery of WIC supplemental foods</a:t>
            </a:r>
          </a:p>
          <a:p>
            <a:pPr lvl="1" algn="just"/>
            <a:r>
              <a:rPr lang="en-US" sz="2400" dirty="0">
                <a:latin typeface="Constantia" panose="02030602050306030303" pitchFamily="18" charset="0"/>
                <a:ea typeface="Tahoma" panose="020B0604030504040204" pitchFamily="34" charset="0"/>
                <a:cs typeface="Tahoma" panose="020B0604030504040204" pitchFamily="34" charset="0"/>
              </a:rPr>
              <a:t>Lottery tickets</a:t>
            </a:r>
          </a:p>
          <a:p>
            <a:pPr lvl="1" algn="just"/>
            <a:r>
              <a:rPr lang="en-US" sz="2400" dirty="0">
                <a:latin typeface="Constantia" panose="02030602050306030303" pitchFamily="18" charset="0"/>
                <a:ea typeface="Tahoma" panose="020B0604030504040204" pitchFamily="34" charset="0"/>
                <a:cs typeface="Tahoma" panose="020B0604030504040204" pitchFamily="34" charset="0"/>
              </a:rPr>
              <a:t>Cash gifts</a:t>
            </a:r>
          </a:p>
          <a:p>
            <a:pPr lvl="1" algn="just"/>
            <a:r>
              <a:rPr lang="en-US" sz="2400" dirty="0">
                <a:latin typeface="Constantia" panose="02030602050306030303" pitchFamily="18" charset="0"/>
                <a:ea typeface="Tahoma" panose="020B0604030504040204" pitchFamily="34" charset="0"/>
                <a:cs typeface="Tahoma" panose="020B0604030504040204" pitchFamily="34" charset="0"/>
              </a:rPr>
              <a:t>Any other service that results in a conflict of interest, any item that incurs a liability to the WIC Program or violates any Federal, State or Local law or regulation</a:t>
            </a:r>
            <a:r>
              <a:rPr lang="en-US" sz="1700" dirty="0">
                <a:latin typeface="Constantia" panose="02030602050306030303" pitchFamily="18" charset="0"/>
                <a:ea typeface="Tahoma" panose="020B0604030504040204" pitchFamily="34" charset="0"/>
                <a:cs typeface="Tahoma" panose="020B0604030504040204" pitchFamily="34" charset="0"/>
              </a:rPr>
              <a:t>	</a:t>
            </a:r>
          </a:p>
          <a:p>
            <a:pPr marL="451025" lvl="1" indent="0" algn="just">
              <a:buNone/>
            </a:pPr>
            <a:endParaRPr lang="en-US" sz="1800" dirty="0">
              <a:solidFill>
                <a:schemeClr val="tx2"/>
              </a:solidFill>
              <a:latin typeface="Constantia" panose="02030602050306030303" pitchFamily="18" charset="0"/>
              <a:ea typeface="Tahoma" pitchFamily="34" charset="0"/>
              <a:cs typeface="Tahoma" pitchFamily="34" charset="0"/>
            </a:endParaRPr>
          </a:p>
          <a:p>
            <a:pPr lvl="1" algn="just" eaLnBrk="1" hangingPunct="1"/>
            <a:endParaRPr lang="en-US" sz="1800" dirty="0">
              <a:solidFill>
                <a:schemeClr val="tx2"/>
              </a:solidFill>
              <a:latin typeface="Constantia" panose="02030602050306030303" pitchFamily="18" charset="0"/>
              <a:ea typeface="Tahoma" pitchFamily="34" charset="0"/>
              <a:cs typeface="Tahoma" pitchFamily="34" charset="0"/>
            </a:endParaRPr>
          </a:p>
        </p:txBody>
      </p:sp>
      <p:grpSp>
        <p:nvGrpSpPr>
          <p:cNvPr id="30" name="Group 29">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69912" y="3734646"/>
            <a:ext cx="3878664" cy="2368042"/>
            <a:chOff x="6867015" y="-1"/>
            <a:chExt cx="5324985" cy="3251912"/>
          </a:xfrm>
          <a:solidFill>
            <a:schemeClr val="accent5">
              <a:alpha val="10000"/>
            </a:schemeClr>
          </a:solidFill>
        </p:grpSpPr>
        <p:sp>
          <p:nvSpPr>
            <p:cNvPr id="31" name="Freeform: Shape 30">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custDataLst>
      <p:tags r:id="rId1"/>
    </p:custDataLst>
    <p:extLst>
      <p:ext uri="{BB962C8B-B14F-4D97-AF65-F5344CB8AC3E}">
        <p14:creationId xmlns:p14="http://schemas.microsoft.com/office/powerpoint/2010/main" val="145408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p:cNvSpPr>
            <a:spLocks noGrp="1"/>
          </p:cNvSpPr>
          <p:nvPr>
            <p:ph type="title"/>
            <p:custDataLst>
              <p:tags r:id="rId2"/>
            </p:custDataLst>
          </p:nvPr>
        </p:nvSpPr>
        <p:spPr>
          <a:xfrm>
            <a:off x="341160" y="420388"/>
            <a:ext cx="11506200" cy="1408412"/>
          </a:xfrm>
        </p:spPr>
        <p:txBody>
          <a:bodyPr anchor="b">
            <a:noAutofit/>
          </a:bodyPr>
          <a:lstStyle/>
          <a:p>
            <a:pPr eaLnBrk="1" hangingPunct="1"/>
            <a:r>
              <a:rPr lang="en-US" sz="5400" b="1" dirty="0">
                <a:latin typeface="Constantia" panose="02030602050306030303" pitchFamily="18" charset="0"/>
                <a:ea typeface="Tahoma" panose="020B0604030504040204" pitchFamily="34" charset="0"/>
                <a:cs typeface="Tahoma" panose="020B0604030504040204" pitchFamily="34" charset="0"/>
              </a:rPr>
              <a:t>In-Store Promotions and Coupons</a:t>
            </a:r>
            <a:endParaRPr lang="en-US" sz="5000" b="1" dirty="0">
              <a:latin typeface="Constantia" panose="02030602050306030303" pitchFamily="18" charset="0"/>
              <a:ea typeface="Tahoma" pitchFamily="34" charset="0"/>
              <a:cs typeface="Tahoma" pitchFamily="34" charset="0"/>
            </a:endParaRPr>
          </a:p>
        </p:txBody>
      </p:sp>
      <p:grpSp>
        <p:nvGrpSpPr>
          <p:cNvPr id="24" name="Group 23">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5229" cy="2510865"/>
            <a:chOff x="-305" y="-1"/>
            <a:chExt cx="3832880" cy="2876136"/>
          </a:xfrm>
        </p:grpSpPr>
        <p:sp>
          <p:nvSpPr>
            <p:cNvPr id="25" name="Freeform: Shape 24">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 name="Content Placeholder 5"/>
          <p:cNvSpPr>
            <a:spLocks noGrp="1"/>
          </p:cNvSpPr>
          <p:nvPr>
            <p:ph idx="1"/>
            <p:custDataLst>
              <p:tags r:id="rId3"/>
            </p:custDataLst>
          </p:nvPr>
        </p:nvSpPr>
        <p:spPr>
          <a:xfrm>
            <a:off x="836612" y="2372112"/>
            <a:ext cx="10309115" cy="3959991"/>
          </a:xfrm>
        </p:spPr>
        <p:txBody>
          <a:bodyPr>
            <a:normAutofit/>
          </a:bodyPr>
          <a:lstStyle/>
          <a:p>
            <a:pPr algn="just"/>
            <a:r>
              <a:rPr lang="en-US" sz="2800" dirty="0">
                <a:latin typeface="Constantia" panose="02030602050306030303" pitchFamily="18" charset="0"/>
                <a:ea typeface="Tahoma" panose="020B0604030504040204" pitchFamily="34" charset="0"/>
                <a:cs typeface="Tahoma" panose="020B0604030504040204" pitchFamily="34" charset="0"/>
              </a:rPr>
              <a:t>Allowing WIC customers to use vendor discounts in WIC purchases reinforces wise food purchasing practices</a:t>
            </a:r>
          </a:p>
          <a:p>
            <a:pPr algn="just"/>
            <a:endParaRPr lang="en-US" sz="2800" dirty="0">
              <a:latin typeface="Constantia" panose="02030602050306030303" pitchFamily="18" charset="0"/>
              <a:ea typeface="Tahoma" panose="020B0604030504040204" pitchFamily="34" charset="0"/>
              <a:cs typeface="Tahoma" panose="020B0604030504040204" pitchFamily="34" charset="0"/>
            </a:endParaRPr>
          </a:p>
          <a:p>
            <a:pPr algn="just"/>
            <a:r>
              <a:rPr lang="en-US" sz="2800" dirty="0">
                <a:latin typeface="Constantia" panose="02030602050306030303" pitchFamily="18" charset="0"/>
                <a:ea typeface="Tahoma" panose="020B0604030504040204" pitchFamily="34" charset="0"/>
                <a:cs typeface="Tahoma" panose="020B0604030504040204" pitchFamily="34" charset="0"/>
              </a:rPr>
              <a:t>Vendor staff/cashiers should be well-informed about the use of different types of in-store promotions and coupons</a:t>
            </a:r>
          </a:p>
          <a:p>
            <a:pPr lvl="1" algn="just"/>
            <a:r>
              <a:rPr lang="en-US" sz="2400" dirty="0">
                <a:latin typeface="Constantia" panose="02030602050306030303" pitchFamily="18" charset="0"/>
                <a:ea typeface="Tahoma" panose="020B0604030504040204" pitchFamily="34" charset="0"/>
                <a:cs typeface="Tahoma" panose="020B0604030504040204" pitchFamily="34" charset="0"/>
              </a:rPr>
              <a:t>Understand the temporary nature of some offers in order to reduce confusion at the point of sale</a:t>
            </a:r>
          </a:p>
          <a:p>
            <a:pPr lvl="1" algn="just"/>
            <a:r>
              <a:rPr lang="en-US" sz="2400" dirty="0">
                <a:latin typeface="Constantia" panose="02030602050306030303" pitchFamily="18" charset="0"/>
                <a:ea typeface="Tahoma" panose="020B0604030504040204" pitchFamily="34" charset="0"/>
                <a:cs typeface="Tahoma" panose="020B0604030504040204" pitchFamily="34" charset="0"/>
              </a:rPr>
              <a:t>Know how to properly transact </a:t>
            </a:r>
            <a:r>
              <a:rPr lang="en-US" sz="2400" dirty="0" err="1">
                <a:latin typeface="Constantia" panose="02030602050306030303" pitchFamily="18" charset="0"/>
                <a:ea typeface="Tahoma" panose="020B0604030504040204" pitchFamily="34" charset="0"/>
                <a:cs typeface="Tahoma" panose="020B0604030504040204" pitchFamily="34" charset="0"/>
              </a:rPr>
              <a:t>eWIC</a:t>
            </a:r>
            <a:r>
              <a:rPr lang="en-US" sz="2400" dirty="0">
                <a:latin typeface="Constantia" panose="02030602050306030303" pitchFamily="18" charset="0"/>
                <a:ea typeface="Tahoma" panose="020B0604030504040204" pitchFamily="34" charset="0"/>
                <a:cs typeface="Tahoma" panose="020B0604030504040204" pitchFamily="34" charset="0"/>
              </a:rPr>
              <a:t> using in-store promotions and coupons</a:t>
            </a:r>
          </a:p>
          <a:p>
            <a:pPr lvl="1" eaLnBrk="1" hangingPunct="1"/>
            <a:endParaRPr lang="en-US" sz="1800" dirty="0">
              <a:solidFill>
                <a:schemeClr val="tx2"/>
              </a:solidFill>
              <a:latin typeface="Constantia" panose="02030602050306030303" pitchFamily="18" charset="0"/>
              <a:ea typeface="Tahoma" pitchFamily="34" charset="0"/>
              <a:cs typeface="Tahoma" pitchFamily="34" charset="0"/>
            </a:endParaRPr>
          </a:p>
        </p:txBody>
      </p:sp>
      <p:grpSp>
        <p:nvGrpSpPr>
          <p:cNvPr id="30" name="Group 29">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69912" y="3734646"/>
            <a:ext cx="3878664" cy="2368042"/>
            <a:chOff x="6867015" y="-1"/>
            <a:chExt cx="5324985" cy="3251912"/>
          </a:xfrm>
          <a:solidFill>
            <a:schemeClr val="accent5">
              <a:alpha val="10000"/>
            </a:schemeClr>
          </a:solidFill>
        </p:grpSpPr>
        <p:sp>
          <p:nvSpPr>
            <p:cNvPr id="31" name="Freeform: Shape 30">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custDataLst>
      <p:tags r:id="rId1"/>
    </p:custDataLst>
    <p:extLst>
      <p:ext uri="{BB962C8B-B14F-4D97-AF65-F5344CB8AC3E}">
        <p14:creationId xmlns:p14="http://schemas.microsoft.com/office/powerpoint/2010/main" val="1174330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589272" y="620392"/>
            <a:ext cx="4800600" cy="5504688"/>
          </a:xfrm>
        </p:spPr>
        <p:txBody>
          <a:bodyPr>
            <a:normAutofit/>
          </a:bodyPr>
          <a:lstStyle/>
          <a:p>
            <a:r>
              <a:rPr lang="en-US" sz="5000" b="1" dirty="0">
                <a:latin typeface="Constantia" panose="02030602050306030303" pitchFamily="18" charset="0"/>
                <a:ea typeface="Tahoma" panose="020B0604030504040204" pitchFamily="34" charset="0"/>
                <a:cs typeface="Tahoma" panose="020B0604030504040204" pitchFamily="34" charset="0"/>
              </a:rPr>
              <a:t>Types of In-Store Promotions and Coupons</a:t>
            </a:r>
          </a:p>
        </p:txBody>
      </p:sp>
      <p:graphicFrame>
        <p:nvGraphicFramePr>
          <p:cNvPr id="14" name="Content Placeholder 2">
            <a:extLst>
              <a:ext uri="{FF2B5EF4-FFF2-40B4-BE49-F238E27FC236}">
                <a16:creationId xmlns:a16="http://schemas.microsoft.com/office/drawing/2014/main" id="{87D27427-CD91-943A-85C3-2A965FD6237E}"/>
              </a:ext>
            </a:extLst>
          </p:cNvPr>
          <p:cNvGraphicFramePr>
            <a:graphicFrameLocks noGrp="1"/>
          </p:cNvGraphicFramePr>
          <p:nvPr>
            <p:ph idx="1"/>
            <p:extLst>
              <p:ext uri="{D42A27DB-BD31-4B8C-83A1-F6EECF244321}">
                <p14:modId xmlns:p14="http://schemas.microsoft.com/office/powerpoint/2010/main" val="2290505592"/>
              </p:ext>
            </p:extLst>
          </p:nvPr>
        </p:nvGraphicFramePr>
        <p:xfrm>
          <a:off x="4794089" y="381000"/>
          <a:ext cx="6795409" cy="6096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200080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p:cNvSpPr>
            <a:spLocks noGrp="1"/>
          </p:cNvSpPr>
          <p:nvPr>
            <p:ph type="title"/>
            <p:custDataLst>
              <p:tags r:id="rId2"/>
            </p:custDataLst>
          </p:nvPr>
        </p:nvSpPr>
        <p:spPr>
          <a:xfrm>
            <a:off x="1065212" y="609066"/>
            <a:ext cx="9601200" cy="1516375"/>
          </a:xfrm>
        </p:spPr>
        <p:txBody>
          <a:bodyPr anchor="b">
            <a:noAutofit/>
          </a:bodyPr>
          <a:lstStyle/>
          <a:p>
            <a:pPr eaLnBrk="1" hangingPunct="1"/>
            <a:r>
              <a:rPr kumimoji="0" lang="en-US" sz="5500" b="1" i="0" u="none" strike="noStrike" kern="1200" cap="none" spc="0" normalizeH="0" baseline="0" noProof="0" dirty="0">
                <a:ln>
                  <a:noFill/>
                </a:ln>
                <a:solidFill>
                  <a:prstClr val="black"/>
                </a:solidFill>
                <a:effectLst/>
                <a:uLnTx/>
                <a:uFillTx/>
                <a:latin typeface="Constantia" panose="02030602050306030303" pitchFamily="18" charset="0"/>
                <a:ea typeface="+mj-ea"/>
                <a:cs typeface="+mj-cs"/>
              </a:rPr>
              <a:t>In-Store Promotions: BOGOs and </a:t>
            </a:r>
            <a:r>
              <a:rPr kumimoji="0" lang="en-US" sz="5500" b="1" i="0" u="none" strike="noStrike" kern="1200" cap="none" spc="0" normalizeH="0" baseline="0" noProof="0" dirty="0" err="1">
                <a:ln>
                  <a:noFill/>
                </a:ln>
                <a:solidFill>
                  <a:prstClr val="black"/>
                </a:solidFill>
                <a:effectLst/>
                <a:uLnTx/>
                <a:uFillTx/>
                <a:latin typeface="Constantia" panose="02030602050306030303" pitchFamily="18" charset="0"/>
                <a:ea typeface="+mj-ea"/>
                <a:cs typeface="+mj-cs"/>
              </a:rPr>
              <a:t>eWIC</a:t>
            </a:r>
            <a:endParaRPr lang="en-US" sz="5000" b="1" dirty="0">
              <a:latin typeface="Constantia" panose="02030602050306030303" pitchFamily="18" charset="0"/>
              <a:ea typeface="Tahoma" pitchFamily="34" charset="0"/>
              <a:cs typeface="Tahoma" pitchFamily="34" charset="0"/>
            </a:endParaRPr>
          </a:p>
        </p:txBody>
      </p:sp>
      <p:grpSp>
        <p:nvGrpSpPr>
          <p:cNvPr id="24" name="Group 23">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5229" cy="2510865"/>
            <a:chOff x="-305" y="-1"/>
            <a:chExt cx="3832880" cy="2876136"/>
          </a:xfrm>
        </p:grpSpPr>
        <p:sp>
          <p:nvSpPr>
            <p:cNvPr id="25" name="Freeform: Shape 24">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 name="Content Placeholder 5"/>
          <p:cNvSpPr>
            <a:spLocks noGrp="1"/>
          </p:cNvSpPr>
          <p:nvPr>
            <p:ph idx="1"/>
            <p:custDataLst>
              <p:tags r:id="rId3"/>
            </p:custDataLst>
          </p:nvPr>
        </p:nvSpPr>
        <p:spPr>
          <a:xfrm>
            <a:off x="1065212" y="2328836"/>
            <a:ext cx="10591800" cy="4343400"/>
          </a:xfrm>
        </p:spPr>
        <p:txBody>
          <a:bodyPr>
            <a:normAutofit/>
          </a:bodyPr>
          <a:lstStyle/>
          <a:p>
            <a:pPr marL="0" indent="0" algn="just">
              <a:buNone/>
            </a:pPr>
            <a:r>
              <a:rPr lang="en-US" sz="2400" dirty="0">
                <a:latin typeface="Constantia" panose="02030602050306030303" pitchFamily="18" charset="0"/>
              </a:rPr>
              <a:t>Per the USDA WIC EBT Operating Rules:</a:t>
            </a:r>
          </a:p>
          <a:p>
            <a:pPr algn="just"/>
            <a:r>
              <a:rPr lang="en-US" sz="2400" dirty="0">
                <a:latin typeface="Constantia" panose="02030602050306030303" pitchFamily="18" charset="0"/>
              </a:rPr>
              <a:t>In a true BOGO, the free item cannot be deducted from the WIC customer’s benefit balance or reported to the State Agency</a:t>
            </a:r>
          </a:p>
          <a:p>
            <a:pPr algn="just"/>
            <a:r>
              <a:rPr lang="en-US" sz="2400" dirty="0">
                <a:latin typeface="Constantia" panose="02030602050306030303" pitchFamily="18" charset="0"/>
              </a:rPr>
              <a:t>If a food item is advertised as “Buy one, get one free” </a:t>
            </a:r>
            <a:r>
              <a:rPr lang="en-US" sz="2400" b="1" dirty="0">
                <a:latin typeface="Constantia" panose="02030602050306030303" pitchFamily="18" charset="0"/>
              </a:rPr>
              <a:t>with the disclosure that each item is sold for half the advertised price</a:t>
            </a:r>
            <a:r>
              <a:rPr lang="en-US" sz="2400" dirty="0">
                <a:latin typeface="Constantia" panose="02030602050306030303" pitchFamily="18" charset="0"/>
              </a:rPr>
              <a:t>, both food items shall be redeemed using WIC benefits and shall reflect an item price of half the advertised price in the transaction</a:t>
            </a:r>
          </a:p>
          <a:p>
            <a:pPr lvl="1" algn="just"/>
            <a:r>
              <a:rPr lang="en-US" sz="2200" dirty="0">
                <a:latin typeface="Constantia" panose="02030602050306030303" pitchFamily="18" charset="0"/>
              </a:rPr>
              <a:t>Quantity discount</a:t>
            </a:r>
          </a:p>
          <a:p>
            <a:pPr lvl="1" algn="just"/>
            <a:r>
              <a:rPr lang="en-US" sz="2200" dirty="0">
                <a:latin typeface="Constantia" panose="02030602050306030303" pitchFamily="18" charset="0"/>
              </a:rPr>
              <a:t>If using this methodology for BOGOs, vendors must put this disclosure in store advertising  </a:t>
            </a:r>
            <a:endParaRPr lang="en-US" sz="2200" dirty="0">
              <a:solidFill>
                <a:schemeClr val="tx2"/>
              </a:solidFill>
              <a:latin typeface="Constantia" panose="02030602050306030303" pitchFamily="18" charset="0"/>
              <a:ea typeface="Tahoma" pitchFamily="34" charset="0"/>
              <a:cs typeface="Tahoma" pitchFamily="34" charset="0"/>
            </a:endParaRPr>
          </a:p>
        </p:txBody>
      </p:sp>
      <p:grpSp>
        <p:nvGrpSpPr>
          <p:cNvPr id="30" name="Group 29">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69912" y="3734646"/>
            <a:ext cx="3878664" cy="2368042"/>
            <a:chOff x="6867015" y="-1"/>
            <a:chExt cx="5324985" cy="3251912"/>
          </a:xfrm>
          <a:solidFill>
            <a:schemeClr val="accent5">
              <a:alpha val="10000"/>
            </a:schemeClr>
          </a:solidFill>
        </p:grpSpPr>
        <p:sp>
          <p:nvSpPr>
            <p:cNvPr id="31" name="Freeform: Shape 30">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custDataLst>
      <p:tags r:id="rId1"/>
    </p:custDataLst>
    <p:extLst>
      <p:ext uri="{BB962C8B-B14F-4D97-AF65-F5344CB8AC3E}">
        <p14:creationId xmlns:p14="http://schemas.microsoft.com/office/powerpoint/2010/main" val="4123962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8" name="Rectangle 512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0" name="Rectangle 512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122" name="Rectangle 2"/>
          <p:cNvSpPr>
            <a:spLocks noGrp="1" noChangeArrowheads="1"/>
          </p:cNvSpPr>
          <p:nvPr>
            <p:ph type="title"/>
            <p:custDataLst>
              <p:tags r:id="rId2"/>
            </p:custDataLst>
          </p:nvPr>
        </p:nvSpPr>
        <p:spPr>
          <a:xfrm>
            <a:off x="1178766" y="501071"/>
            <a:ext cx="9830988" cy="1325563"/>
          </a:xfrm>
        </p:spPr>
        <p:txBody>
          <a:bodyPr anchor="b">
            <a:normAutofit/>
          </a:bodyPr>
          <a:lstStyle/>
          <a:p>
            <a:pPr eaLnBrk="1" hangingPunct="1"/>
            <a:r>
              <a:rPr lang="en-US" sz="5000" b="1" dirty="0">
                <a:latin typeface="Constantia" panose="02030602050306030303" pitchFamily="18" charset="0"/>
                <a:ea typeface="Tahoma" pitchFamily="34" charset="0"/>
                <a:cs typeface="Tahoma" pitchFamily="34" charset="0"/>
              </a:rPr>
              <a:t>What is WIC?</a:t>
            </a:r>
            <a:r>
              <a:rPr lang="en-US" sz="4000" dirty="0">
                <a:solidFill>
                  <a:schemeClr val="tx2"/>
                </a:solidFill>
                <a:latin typeface="Constantia" panose="02030602050306030303" pitchFamily="18" charset="0"/>
                <a:ea typeface="Tahoma" pitchFamily="34" charset="0"/>
                <a:cs typeface="Tahoma" pitchFamily="34" charset="0"/>
              </a:rPr>
              <a:t>	</a:t>
            </a:r>
            <a:r>
              <a:rPr lang="en-US" sz="3600" dirty="0">
                <a:solidFill>
                  <a:schemeClr val="tx2"/>
                </a:solidFill>
                <a:latin typeface="Constantia" panose="02030602050306030303" pitchFamily="18" charset="0"/>
                <a:ea typeface="Tahoma" pitchFamily="34" charset="0"/>
                <a:cs typeface="Tahoma" pitchFamily="34" charset="0"/>
              </a:rPr>
              <a:t>	</a:t>
            </a:r>
          </a:p>
        </p:txBody>
      </p:sp>
      <p:grpSp>
        <p:nvGrpSpPr>
          <p:cNvPr id="5132" name="Group 513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7731" y="0"/>
            <a:ext cx="3901094" cy="2382977"/>
            <a:chOff x="6867015" y="-1"/>
            <a:chExt cx="5324985" cy="3251912"/>
          </a:xfrm>
          <a:solidFill>
            <a:schemeClr val="accent5">
              <a:alpha val="10000"/>
            </a:schemeClr>
          </a:solidFill>
        </p:grpSpPr>
        <p:sp>
          <p:nvSpPr>
            <p:cNvPr id="5133" name="Freeform: Shape 513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4" name="Freeform: Shape 513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5" name="Freeform: Shape 513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6" name="Freeform: Shape 513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23" name="Rectangle 3"/>
          <p:cNvSpPr>
            <a:spLocks noGrp="1" noChangeArrowheads="1"/>
          </p:cNvSpPr>
          <p:nvPr>
            <p:ph idx="1"/>
            <p:custDataLst>
              <p:tags r:id="rId3"/>
            </p:custDataLst>
          </p:nvPr>
        </p:nvSpPr>
        <p:spPr>
          <a:xfrm>
            <a:off x="1178766" y="2296870"/>
            <a:ext cx="9994082" cy="3760305"/>
          </a:xfrm>
        </p:spPr>
        <p:txBody>
          <a:bodyPr>
            <a:normAutofit fontScale="25000" lnSpcReduction="20000"/>
          </a:bodyPr>
          <a:lstStyle/>
          <a:p>
            <a:pPr eaLnBrk="1" hangingPunct="1">
              <a:spcBef>
                <a:spcPct val="75000"/>
              </a:spcBef>
            </a:pPr>
            <a:r>
              <a:rPr lang="en-US" sz="9600" dirty="0">
                <a:latin typeface="Constantia" panose="02030602050306030303" pitchFamily="18" charset="0"/>
                <a:ea typeface="Tahoma" pitchFamily="34" charset="0"/>
                <a:cs typeface="Tahoma" pitchFamily="34" charset="0"/>
              </a:rPr>
              <a:t>The Special Supplemental Nutrition Program for </a:t>
            </a:r>
            <a:r>
              <a:rPr lang="en-US" sz="9600" b="1" dirty="0">
                <a:solidFill>
                  <a:schemeClr val="accent1"/>
                </a:solidFill>
                <a:latin typeface="Constantia" panose="02030602050306030303" pitchFamily="18" charset="0"/>
                <a:ea typeface="Tahoma" pitchFamily="34" charset="0"/>
                <a:cs typeface="Tahoma" pitchFamily="34" charset="0"/>
              </a:rPr>
              <a:t>W</a:t>
            </a:r>
            <a:r>
              <a:rPr lang="en-US" sz="9600" dirty="0">
                <a:latin typeface="Constantia" panose="02030602050306030303" pitchFamily="18" charset="0"/>
                <a:ea typeface="Tahoma" pitchFamily="34" charset="0"/>
                <a:cs typeface="Tahoma" pitchFamily="34" charset="0"/>
              </a:rPr>
              <a:t>omen, </a:t>
            </a:r>
            <a:r>
              <a:rPr lang="en-US" sz="9600" b="1" dirty="0">
                <a:solidFill>
                  <a:schemeClr val="accent1"/>
                </a:solidFill>
                <a:latin typeface="Constantia" panose="02030602050306030303" pitchFamily="18" charset="0"/>
                <a:ea typeface="Tahoma" pitchFamily="34" charset="0"/>
                <a:cs typeface="Tahoma" pitchFamily="34" charset="0"/>
              </a:rPr>
              <a:t>I</a:t>
            </a:r>
            <a:r>
              <a:rPr lang="en-US" sz="9600" dirty="0">
                <a:latin typeface="Constantia" panose="02030602050306030303" pitchFamily="18" charset="0"/>
                <a:ea typeface="Tahoma" pitchFamily="34" charset="0"/>
                <a:cs typeface="Tahoma" pitchFamily="34" charset="0"/>
              </a:rPr>
              <a:t>nfants and </a:t>
            </a:r>
            <a:r>
              <a:rPr lang="en-US" sz="9600" b="1" dirty="0">
                <a:solidFill>
                  <a:schemeClr val="accent1"/>
                </a:solidFill>
                <a:latin typeface="Constantia" panose="02030602050306030303" pitchFamily="18" charset="0"/>
                <a:ea typeface="Tahoma" pitchFamily="34" charset="0"/>
                <a:cs typeface="Tahoma" pitchFamily="34" charset="0"/>
              </a:rPr>
              <a:t>C</a:t>
            </a:r>
            <a:r>
              <a:rPr lang="en-US" sz="9600" dirty="0">
                <a:latin typeface="Constantia" panose="02030602050306030303" pitchFamily="18" charset="0"/>
                <a:ea typeface="Tahoma" pitchFamily="34" charset="0"/>
                <a:cs typeface="Tahoma" pitchFamily="34" charset="0"/>
              </a:rPr>
              <a:t>hildren</a:t>
            </a:r>
          </a:p>
          <a:p>
            <a:pPr eaLnBrk="1" hangingPunct="1">
              <a:spcBef>
                <a:spcPct val="75000"/>
              </a:spcBef>
            </a:pPr>
            <a:r>
              <a:rPr lang="en-US" sz="9600" dirty="0">
                <a:latin typeface="Constantia" panose="02030602050306030303" pitchFamily="18" charset="0"/>
                <a:ea typeface="Tahoma" pitchFamily="34" charset="0"/>
                <a:cs typeface="Tahoma" pitchFamily="34" charset="0"/>
              </a:rPr>
              <a:t>Federally funded by the United States Department of Agriculture (USDA)</a:t>
            </a:r>
          </a:p>
          <a:p>
            <a:pPr eaLnBrk="1" hangingPunct="1">
              <a:spcBef>
                <a:spcPct val="75000"/>
              </a:spcBef>
            </a:pPr>
            <a:r>
              <a:rPr lang="en-US" sz="9600" dirty="0">
                <a:latin typeface="Constantia" panose="02030602050306030303" pitchFamily="18" charset="0"/>
                <a:ea typeface="Tahoma" pitchFamily="34" charset="0"/>
                <a:cs typeface="Tahoma" pitchFamily="34" charset="0"/>
              </a:rPr>
              <a:t>State-administered by the NC Department of Health and Human Services</a:t>
            </a:r>
          </a:p>
          <a:p>
            <a:pPr eaLnBrk="1" hangingPunct="1">
              <a:spcBef>
                <a:spcPct val="75000"/>
              </a:spcBef>
            </a:pPr>
            <a:r>
              <a:rPr lang="en-US" sz="9600" dirty="0">
                <a:latin typeface="Constantia" panose="02030602050306030303" pitchFamily="18" charset="0"/>
                <a:ea typeface="Tahoma" pitchFamily="34" charset="0"/>
                <a:cs typeface="Tahoma" pitchFamily="34" charset="0"/>
              </a:rPr>
              <a:t>WIC clinical services provided by contracted public health agencies</a:t>
            </a:r>
          </a:p>
          <a:p>
            <a:pPr eaLnBrk="1" hangingPunct="1">
              <a:spcBef>
                <a:spcPct val="75000"/>
              </a:spcBef>
            </a:pPr>
            <a:r>
              <a:rPr lang="en-US" sz="9600" dirty="0">
                <a:latin typeface="Constantia" panose="02030602050306030303" pitchFamily="18" charset="0"/>
                <a:ea typeface="Tahoma" pitchFamily="34" charset="0"/>
                <a:cs typeface="Tahoma" pitchFamily="34" charset="0"/>
              </a:rPr>
              <a:t>NC WIC authorized vendors are contracted with the NC Department of Health and Human Services and Local WIC Agencies</a:t>
            </a:r>
          </a:p>
          <a:p>
            <a:pPr eaLnBrk="1" hangingPunct="1">
              <a:spcBef>
                <a:spcPct val="75000"/>
              </a:spcBef>
            </a:pPr>
            <a:endParaRPr lang="en-US" sz="1800" dirty="0">
              <a:solidFill>
                <a:schemeClr val="tx2"/>
              </a:solidFill>
              <a:latin typeface="Constantia" panose="02030602050306030303" pitchFamily="18" charset="0"/>
              <a:ea typeface="Tahoma" pitchFamily="34" charset="0"/>
              <a:cs typeface="Tahoma" pitchFamily="34" charset="0"/>
            </a:endParaRPr>
          </a:p>
        </p:txBody>
      </p:sp>
      <p:grpSp>
        <p:nvGrpSpPr>
          <p:cNvPr id="5138" name="Group 513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194" cy="2175328"/>
            <a:chOff x="-305" y="-1"/>
            <a:chExt cx="3832880" cy="2876136"/>
          </a:xfrm>
        </p:grpSpPr>
        <p:sp>
          <p:nvSpPr>
            <p:cNvPr id="5139" name="Freeform: Shape 513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0" name="Freeform: Shape 513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1" name="Freeform: Shape 514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2" name="Freeform: Shape 514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3435827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p:cNvSpPr>
            <a:spLocks noGrp="1"/>
          </p:cNvSpPr>
          <p:nvPr>
            <p:ph type="title"/>
            <p:custDataLst>
              <p:tags r:id="rId2"/>
            </p:custDataLst>
          </p:nvPr>
        </p:nvSpPr>
        <p:spPr>
          <a:xfrm>
            <a:off x="1065212" y="683926"/>
            <a:ext cx="9601200" cy="1325563"/>
          </a:xfrm>
        </p:spPr>
        <p:txBody>
          <a:bodyPr anchor="b">
            <a:noAutofit/>
          </a:bodyPr>
          <a:lstStyle/>
          <a:p>
            <a:pPr eaLnBrk="1" hangingPunct="1"/>
            <a:r>
              <a:rPr lang="en-US" sz="5400" b="1" dirty="0">
                <a:latin typeface="Constantia" panose="02030602050306030303" pitchFamily="18" charset="0"/>
                <a:ea typeface="Tahoma" panose="020B0604030504040204" pitchFamily="34" charset="0"/>
                <a:cs typeface="Tahoma" panose="020B0604030504040204" pitchFamily="34" charset="0"/>
              </a:rPr>
              <a:t>Sales Tax &amp; Cash Back</a:t>
            </a:r>
            <a:endParaRPr lang="en-US" sz="5000" b="1" dirty="0">
              <a:latin typeface="Constantia" panose="02030602050306030303" pitchFamily="18" charset="0"/>
              <a:ea typeface="Tahoma" pitchFamily="34" charset="0"/>
              <a:cs typeface="Tahoma" pitchFamily="34" charset="0"/>
            </a:endParaRPr>
          </a:p>
        </p:txBody>
      </p:sp>
      <p:grpSp>
        <p:nvGrpSpPr>
          <p:cNvPr id="24" name="Group 23">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5229" cy="2510865"/>
            <a:chOff x="-305" y="-1"/>
            <a:chExt cx="3832880" cy="2876136"/>
          </a:xfrm>
        </p:grpSpPr>
        <p:sp>
          <p:nvSpPr>
            <p:cNvPr id="25" name="Freeform: Shape 24">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 name="Content Placeholder 5"/>
          <p:cNvSpPr>
            <a:spLocks noGrp="1"/>
          </p:cNvSpPr>
          <p:nvPr>
            <p:ph idx="1"/>
            <p:custDataLst>
              <p:tags r:id="rId3"/>
            </p:custDataLst>
          </p:nvPr>
        </p:nvSpPr>
        <p:spPr>
          <a:xfrm>
            <a:off x="4896426" y="2409792"/>
            <a:ext cx="6126496" cy="4160839"/>
          </a:xfrm>
        </p:spPr>
        <p:txBody>
          <a:bodyPr>
            <a:normAutofit/>
          </a:bodyPr>
          <a:lstStyle/>
          <a:p>
            <a:r>
              <a:rPr lang="en-US" sz="2800" dirty="0">
                <a:latin typeface="Constantia" panose="02030602050306030303" pitchFamily="18" charset="0"/>
                <a:ea typeface="Tahoma" panose="020B0604030504040204" pitchFamily="34" charset="0"/>
                <a:cs typeface="Tahoma" panose="020B0604030504040204" pitchFamily="34" charset="0"/>
              </a:rPr>
              <a:t>Sales Tax on Manufacturers’ Coupons</a:t>
            </a:r>
          </a:p>
          <a:p>
            <a:pPr lvl="1"/>
            <a:r>
              <a:rPr lang="en-US" sz="2400" dirty="0">
                <a:latin typeface="Constantia" panose="02030602050306030303" pitchFamily="18" charset="0"/>
                <a:ea typeface="Tahoma" panose="020B0604030504040204" pitchFamily="34" charset="0"/>
                <a:cs typeface="Tahoma" panose="020B0604030504040204" pitchFamily="34" charset="0"/>
              </a:rPr>
              <a:t>Not permitted to tax WIC items, so cannot charge WIC customers tax on manufacturer’s coupons</a:t>
            </a:r>
          </a:p>
          <a:p>
            <a:r>
              <a:rPr lang="en-US" sz="2800" dirty="0">
                <a:latin typeface="Constantia" panose="02030602050306030303" pitchFamily="18" charset="0"/>
                <a:ea typeface="Tahoma" panose="020B0604030504040204" pitchFamily="34" charset="0"/>
                <a:cs typeface="Tahoma" panose="020B0604030504040204" pitchFamily="34" charset="0"/>
              </a:rPr>
              <a:t>Cash Back</a:t>
            </a:r>
          </a:p>
          <a:p>
            <a:pPr lvl="1"/>
            <a:r>
              <a:rPr lang="en-US" sz="2400" dirty="0">
                <a:latin typeface="Constantia" panose="02030602050306030303" pitchFamily="18" charset="0"/>
                <a:ea typeface="Tahoma" panose="020B0604030504040204" pitchFamily="34" charset="0"/>
                <a:cs typeface="Tahoma" panose="020B0604030504040204" pitchFamily="34" charset="0"/>
              </a:rPr>
              <a:t>Not permitted as a result of vendor discount in any WIC transaction</a:t>
            </a:r>
          </a:p>
          <a:p>
            <a:pPr lvl="1" eaLnBrk="1" hangingPunct="1"/>
            <a:endParaRPr lang="en-US" sz="1800" dirty="0">
              <a:solidFill>
                <a:schemeClr val="tx2"/>
              </a:solidFill>
              <a:latin typeface="Constantia" panose="02030602050306030303" pitchFamily="18" charset="0"/>
              <a:ea typeface="Tahoma" pitchFamily="34" charset="0"/>
              <a:cs typeface="Tahoma" pitchFamily="34" charset="0"/>
            </a:endParaRPr>
          </a:p>
        </p:txBody>
      </p:sp>
      <p:grpSp>
        <p:nvGrpSpPr>
          <p:cNvPr id="30" name="Group 29">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69912" y="3734646"/>
            <a:ext cx="3878664" cy="2368042"/>
            <a:chOff x="6867015" y="-1"/>
            <a:chExt cx="5324985" cy="3251912"/>
          </a:xfrm>
          <a:solidFill>
            <a:schemeClr val="accent5">
              <a:alpha val="10000"/>
            </a:schemeClr>
          </a:solidFill>
        </p:grpSpPr>
        <p:sp>
          <p:nvSpPr>
            <p:cNvPr id="31" name="Freeform: Shape 30">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 name="Picture 1" descr="A group of coins on a newspaper&#10;&#10;Description automatically generated with low confidence">
            <a:extLst>
              <a:ext uri="{FF2B5EF4-FFF2-40B4-BE49-F238E27FC236}">
                <a16:creationId xmlns:a16="http://schemas.microsoft.com/office/drawing/2014/main" id="{2E8FF00E-B0A1-67E6-EE46-9D7FFB6FC7A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3558"/>
          <a:stretch/>
        </p:blipFill>
        <p:spPr>
          <a:xfrm rot="5400000">
            <a:off x="1568338" y="2363269"/>
            <a:ext cx="2728198" cy="3533065"/>
          </a:xfrm>
          <a:prstGeom prst="rect">
            <a:avLst/>
          </a:prstGeom>
        </p:spPr>
      </p:pic>
    </p:spTree>
    <p:custDataLst>
      <p:tags r:id="rId1"/>
    </p:custDataLst>
    <p:extLst>
      <p:ext uri="{BB962C8B-B14F-4D97-AF65-F5344CB8AC3E}">
        <p14:creationId xmlns:p14="http://schemas.microsoft.com/office/powerpoint/2010/main" val="26405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5229" cy="2510865"/>
            <a:chOff x="-305" y="-1"/>
            <a:chExt cx="3832880" cy="2876136"/>
          </a:xfrm>
        </p:grpSpPr>
        <p:sp>
          <p:nvSpPr>
            <p:cNvPr id="25" name="Freeform: Shape 24">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 name="Content Placeholder 5"/>
          <p:cNvSpPr>
            <a:spLocks noGrp="1"/>
          </p:cNvSpPr>
          <p:nvPr>
            <p:ph idx="1"/>
            <p:custDataLst>
              <p:tags r:id="rId2"/>
            </p:custDataLst>
          </p:nvPr>
        </p:nvSpPr>
        <p:spPr>
          <a:xfrm>
            <a:off x="4113212" y="3241737"/>
            <a:ext cx="6757310" cy="3206922"/>
          </a:xfrm>
        </p:spPr>
        <p:txBody>
          <a:bodyPr>
            <a:normAutofit/>
          </a:bodyPr>
          <a:lstStyle/>
          <a:p>
            <a:pPr>
              <a:buClrTx/>
            </a:pPr>
            <a:r>
              <a:rPr lang="en-US" sz="3600" dirty="0">
                <a:latin typeface="Constantia" panose="02030602050306030303" pitchFamily="18" charset="0"/>
                <a:ea typeface="Tahoma" pitchFamily="34" charset="0"/>
                <a:cs typeface="Tahoma" pitchFamily="34" charset="0"/>
              </a:rPr>
              <a:t>Identical items only when:</a:t>
            </a:r>
          </a:p>
          <a:p>
            <a:pPr lvl="1"/>
            <a:r>
              <a:rPr lang="en-US" sz="2800" dirty="0">
                <a:solidFill>
                  <a:schemeClr val="tx1"/>
                </a:solidFill>
                <a:latin typeface="Constantia" panose="02030602050306030303" pitchFamily="18" charset="0"/>
                <a:ea typeface="Tahoma" pitchFamily="34" charset="0"/>
                <a:cs typeface="Tahoma" pitchFamily="34" charset="0"/>
              </a:rPr>
              <a:t>Defective</a:t>
            </a:r>
          </a:p>
          <a:p>
            <a:pPr lvl="1"/>
            <a:r>
              <a:rPr lang="en-US" sz="2800" dirty="0">
                <a:solidFill>
                  <a:schemeClr val="tx1"/>
                </a:solidFill>
                <a:latin typeface="Constantia" panose="02030602050306030303" pitchFamily="18" charset="0"/>
                <a:ea typeface="Tahoma" pitchFamily="34" charset="0"/>
                <a:cs typeface="Tahoma" pitchFamily="34" charset="0"/>
              </a:rPr>
              <a:t>Spoiled or </a:t>
            </a:r>
          </a:p>
          <a:p>
            <a:pPr lvl="1"/>
            <a:r>
              <a:rPr lang="en-US" sz="2800" dirty="0">
                <a:solidFill>
                  <a:schemeClr val="tx1"/>
                </a:solidFill>
                <a:latin typeface="Constantia" panose="02030602050306030303" pitchFamily="18" charset="0"/>
                <a:ea typeface="Tahoma" pitchFamily="34" charset="0"/>
                <a:cs typeface="Tahoma" pitchFamily="34" charset="0"/>
              </a:rPr>
              <a:t>Has exceeded its “best if used by” or  “sell by” date on the date of purchase</a:t>
            </a:r>
          </a:p>
          <a:p>
            <a:pPr lvl="1" eaLnBrk="1" hangingPunct="1"/>
            <a:endParaRPr lang="en-US" sz="1800" dirty="0">
              <a:solidFill>
                <a:schemeClr val="tx2"/>
              </a:solidFill>
              <a:latin typeface="Constantia" panose="02030602050306030303" pitchFamily="18" charset="0"/>
              <a:ea typeface="Tahoma" pitchFamily="34" charset="0"/>
              <a:cs typeface="Tahoma" pitchFamily="34" charset="0"/>
            </a:endParaRPr>
          </a:p>
        </p:txBody>
      </p:sp>
      <p:grpSp>
        <p:nvGrpSpPr>
          <p:cNvPr id="30" name="Group 29">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69912" y="3734646"/>
            <a:ext cx="3878664" cy="2368042"/>
            <a:chOff x="6867015" y="-1"/>
            <a:chExt cx="5324985" cy="3251912"/>
          </a:xfrm>
          <a:solidFill>
            <a:schemeClr val="accent5">
              <a:alpha val="10000"/>
            </a:schemeClr>
          </a:solidFill>
        </p:grpSpPr>
        <p:sp>
          <p:nvSpPr>
            <p:cNvPr id="31" name="Freeform: Shape 30">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3" name="Picture 2" descr="S:\NSB\Resources\PHOTOS-CLIPART\People\Men\Permission To Use\blond man thinking_Fotolia_82668318_Subscription_L.jpg">
            <a:extLst>
              <a:ext uri="{FF2B5EF4-FFF2-40B4-BE49-F238E27FC236}">
                <a16:creationId xmlns:a16="http://schemas.microsoft.com/office/drawing/2014/main" id="{6527FC03-7F0F-C175-1F18-264C3C2A7D7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14520" y="2510865"/>
            <a:ext cx="2362200" cy="33528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3">
            <a:extLst>
              <a:ext uri="{FF2B5EF4-FFF2-40B4-BE49-F238E27FC236}">
                <a16:creationId xmlns:a16="http://schemas.microsoft.com/office/drawing/2014/main" id="{02FC245B-92DB-8627-AD6C-EFCE7473B7BD}"/>
              </a:ext>
            </a:extLst>
          </p:cNvPr>
          <p:cNvSpPr>
            <a:spLocks noChangeArrowheads="1"/>
          </p:cNvSpPr>
          <p:nvPr>
            <p:custDataLst>
              <p:tags r:id="rId3"/>
            </p:custDataLst>
          </p:nvPr>
        </p:nvSpPr>
        <p:spPr bwMode="auto">
          <a:xfrm>
            <a:off x="3717271" y="287369"/>
            <a:ext cx="5867400" cy="2667000"/>
          </a:xfrm>
          <a:prstGeom prst="cloudCallout">
            <a:avLst>
              <a:gd name="adj1" fmla="val -68483"/>
              <a:gd name="adj2" fmla="val 53704"/>
            </a:avLst>
          </a:prstGeom>
          <a:solidFill>
            <a:schemeClr val="bg1"/>
          </a:solidFill>
          <a:ln w="25400">
            <a:solidFill>
              <a:schemeClr val="accent3">
                <a:lumMod val="75000"/>
              </a:schemeClr>
            </a:solidFill>
            <a:miter lim="800000"/>
            <a:headEnd/>
            <a:tailEnd/>
          </a:ln>
        </p:spPr>
        <p:txBody>
          <a:bodyPr wrap="none" anchor="ctr"/>
          <a:lstStyle/>
          <a:p>
            <a:pPr algn="ctr">
              <a:spcBef>
                <a:spcPct val="20000"/>
              </a:spcBef>
              <a:buFontTx/>
              <a:buNone/>
            </a:pPr>
            <a:r>
              <a:rPr kumimoji="1" lang="en-US" sz="4400" b="1" dirty="0">
                <a:latin typeface="Constantia" panose="02030602050306030303" pitchFamily="18" charset="0"/>
              </a:rPr>
              <a:t>What about </a:t>
            </a:r>
          </a:p>
          <a:p>
            <a:pPr algn="ctr">
              <a:spcBef>
                <a:spcPct val="20000"/>
              </a:spcBef>
              <a:buFontTx/>
              <a:buNone/>
            </a:pPr>
            <a:r>
              <a:rPr kumimoji="1" lang="en-US" sz="4400" b="1" dirty="0">
                <a:latin typeface="Constantia" panose="02030602050306030303" pitchFamily="18" charset="0"/>
              </a:rPr>
              <a:t>exchanges?</a:t>
            </a:r>
          </a:p>
        </p:txBody>
      </p:sp>
    </p:spTree>
    <p:custDataLst>
      <p:tags r:id="rId1"/>
    </p:custDataLst>
    <p:extLst>
      <p:ext uri="{BB962C8B-B14F-4D97-AF65-F5344CB8AC3E}">
        <p14:creationId xmlns:p14="http://schemas.microsoft.com/office/powerpoint/2010/main" val="660988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5" name="Group 24">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57" y="508838"/>
            <a:ext cx="5216598" cy="6239661"/>
            <a:chOff x="-19221" y="251144"/>
            <a:chExt cx="5217958" cy="6239661"/>
          </a:xfrm>
        </p:grpSpPr>
        <p:sp>
          <p:nvSpPr>
            <p:cNvPr id="26" name="Freeform: Shape 25">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 name="Rectangle 2"/>
          <p:cNvSpPr>
            <a:spLocks noGrp="1" noChangeArrowheads="1"/>
          </p:cNvSpPr>
          <p:nvPr>
            <p:ph type="title"/>
            <p:custDataLst>
              <p:tags r:id="rId2"/>
            </p:custDataLst>
          </p:nvPr>
        </p:nvSpPr>
        <p:spPr>
          <a:xfrm>
            <a:off x="639913" y="1243013"/>
            <a:ext cx="3854716" cy="4371974"/>
          </a:xfrm>
        </p:spPr>
        <p:txBody>
          <a:bodyPr>
            <a:normAutofit/>
          </a:bodyPr>
          <a:lstStyle/>
          <a:p>
            <a:pPr eaLnBrk="1" hangingPunct="1"/>
            <a:r>
              <a:rPr lang="en-US" sz="5400" b="1" dirty="0">
                <a:latin typeface="Constantia" panose="02030602050306030303" pitchFamily="18" charset="0"/>
                <a:ea typeface="Tahoma" pitchFamily="34" charset="0"/>
                <a:cs typeface="Tahoma" pitchFamily="34" charset="0"/>
              </a:rPr>
              <a:t>Reminders</a:t>
            </a:r>
          </a:p>
        </p:txBody>
      </p:sp>
      <p:sp>
        <p:nvSpPr>
          <p:cNvPr id="4" name="Content Placeholder 3"/>
          <p:cNvSpPr>
            <a:spLocks noGrp="1"/>
          </p:cNvSpPr>
          <p:nvPr>
            <p:ph idx="1"/>
            <p:custDataLst>
              <p:tags r:id="rId3"/>
            </p:custDataLst>
          </p:nvPr>
        </p:nvSpPr>
        <p:spPr>
          <a:xfrm>
            <a:off x="5484812" y="804672"/>
            <a:ext cx="5905644" cy="5230368"/>
          </a:xfrm>
        </p:spPr>
        <p:txBody>
          <a:bodyPr anchor="ctr">
            <a:normAutofit/>
          </a:bodyPr>
          <a:lstStyle/>
          <a:p>
            <a:pPr marL="342900" indent="-342900">
              <a:buFontTx/>
              <a:buChar char="•"/>
            </a:pPr>
            <a:r>
              <a:rPr lang="en-US" sz="3200" dirty="0">
                <a:latin typeface="Constantia" panose="02030602050306030303" pitchFamily="18" charset="0"/>
                <a:ea typeface="Tahoma" panose="020B0604030504040204" pitchFamily="34" charset="0"/>
                <a:cs typeface="Tahoma" panose="020B0604030504040204" pitchFamily="34" charset="0"/>
              </a:rPr>
              <a:t>Prevent mistakes with good training</a:t>
            </a:r>
          </a:p>
          <a:p>
            <a:pPr marL="342900" indent="-342900">
              <a:buFontTx/>
              <a:buChar char="•"/>
            </a:pPr>
            <a:endParaRPr lang="en-US" sz="3200" dirty="0">
              <a:latin typeface="Constantia" panose="02030602050306030303" pitchFamily="18" charset="0"/>
              <a:ea typeface="Tahoma" panose="020B0604030504040204" pitchFamily="34" charset="0"/>
              <a:cs typeface="Tahoma" panose="020B0604030504040204" pitchFamily="34" charset="0"/>
            </a:endParaRPr>
          </a:p>
          <a:p>
            <a:pPr marL="342900" indent="-342900">
              <a:buFontTx/>
              <a:buChar char="•"/>
            </a:pPr>
            <a:r>
              <a:rPr lang="en-US" sz="3200" dirty="0">
                <a:latin typeface="Constantia" panose="02030602050306030303" pitchFamily="18" charset="0"/>
                <a:ea typeface="Tahoma" panose="020B0604030504040204" pitchFamily="34" charset="0"/>
                <a:cs typeface="Tahoma" panose="020B0604030504040204" pitchFamily="34" charset="0"/>
              </a:rPr>
              <a:t>Pharmacies cannot accept eWIC for contract formulas</a:t>
            </a:r>
          </a:p>
          <a:p>
            <a:pPr marL="342900" indent="-342900">
              <a:buFontTx/>
              <a:buChar char="•"/>
            </a:pPr>
            <a:endParaRPr lang="en-US" sz="3200" dirty="0">
              <a:latin typeface="Constantia" panose="02030602050306030303" pitchFamily="18" charset="0"/>
              <a:ea typeface="Tahoma" panose="020B0604030504040204" pitchFamily="34" charset="0"/>
              <a:cs typeface="Tahoma" panose="020B0604030504040204" pitchFamily="34" charset="0"/>
            </a:endParaRPr>
          </a:p>
          <a:p>
            <a:pPr marL="342900" indent="-342900">
              <a:buFontTx/>
              <a:buChar char="•"/>
            </a:pPr>
            <a:r>
              <a:rPr lang="en-US" sz="3200" dirty="0">
                <a:latin typeface="Constantia" panose="02030602050306030303" pitchFamily="18" charset="0"/>
                <a:ea typeface="Tahoma" panose="020B0604030504040204" pitchFamily="34" charset="0"/>
                <a:cs typeface="Tahoma" panose="020B0604030504040204" pitchFamily="34" charset="0"/>
              </a:rPr>
              <a:t>You can only accept </a:t>
            </a:r>
            <a:r>
              <a:rPr lang="en-US" sz="3200" dirty="0" err="1">
                <a:latin typeface="Constantia" panose="02030602050306030303" pitchFamily="18" charset="0"/>
                <a:ea typeface="Tahoma" panose="020B0604030504040204" pitchFamily="34" charset="0"/>
                <a:cs typeface="Tahoma" panose="020B0604030504040204" pitchFamily="34" charset="0"/>
              </a:rPr>
              <a:t>eWIC</a:t>
            </a:r>
            <a:r>
              <a:rPr lang="en-US" sz="3200" dirty="0">
                <a:latin typeface="Constantia" panose="02030602050306030303" pitchFamily="18" charset="0"/>
                <a:ea typeface="Tahoma" panose="020B0604030504040204" pitchFamily="34" charset="0"/>
                <a:cs typeface="Tahoma" panose="020B0604030504040204" pitchFamily="34" charset="0"/>
              </a:rPr>
              <a:t> for exempt infant formula or WIC-eligible </a:t>
            </a:r>
            <a:r>
              <a:rPr lang="en-US" sz="3200" dirty="0" err="1">
                <a:latin typeface="Constantia" panose="02030602050306030303" pitchFamily="18" charset="0"/>
                <a:ea typeface="Tahoma" panose="020B0604030504040204" pitchFamily="34" charset="0"/>
                <a:cs typeface="Tahoma" panose="020B0604030504040204" pitchFamily="34" charset="0"/>
              </a:rPr>
              <a:t>nutritionals</a:t>
            </a:r>
            <a:r>
              <a:rPr lang="en-US" sz="3200" dirty="0">
                <a:latin typeface="Constantia" panose="02030602050306030303" pitchFamily="18" charset="0"/>
                <a:ea typeface="Tahoma" panose="020B0604030504040204" pitchFamily="34" charset="0"/>
                <a:cs typeface="Tahoma" panose="020B0604030504040204" pitchFamily="34" charset="0"/>
              </a:rPr>
              <a:t> </a:t>
            </a:r>
          </a:p>
          <a:p>
            <a:pPr marL="742950" lvl="1" indent="-285750">
              <a:buClr>
                <a:srgbClr val="6DB33F"/>
              </a:buClr>
              <a:buSzPct val="75000"/>
              <a:buNone/>
            </a:pPr>
            <a:endParaRPr lang="en-US" sz="1800" b="1" dirty="0">
              <a:solidFill>
                <a:schemeClr val="tx2"/>
              </a:solidFill>
              <a:latin typeface="Constantia" panose="02030602050306030303" pitchFamily="18" charset="0"/>
            </a:endParaRPr>
          </a:p>
        </p:txBody>
      </p:sp>
    </p:spTree>
    <p:custDataLst>
      <p:tags r:id="rId1"/>
    </p:custDataLst>
    <p:extLst>
      <p:ext uri="{BB962C8B-B14F-4D97-AF65-F5344CB8AC3E}">
        <p14:creationId xmlns:p14="http://schemas.microsoft.com/office/powerpoint/2010/main" val="3776576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062" y="3985"/>
            <a:ext cx="9770221" cy="6858000"/>
            <a:chOff x="1303402" y="3985"/>
            <a:chExt cx="9772765" cy="6858000"/>
          </a:xfrm>
        </p:grpSpPr>
        <p:sp>
          <p:nvSpPr>
            <p:cNvPr id="34" name="Freeform: Shape 33">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37">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39" name="Freeform: Shape 38">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p:cNvSpPr>
            <a:spLocks noGrp="1"/>
          </p:cNvSpPr>
          <p:nvPr>
            <p:ph type="ctrTitle"/>
            <p:custDataLst>
              <p:tags r:id="rId2"/>
            </p:custDataLst>
          </p:nvPr>
        </p:nvSpPr>
        <p:spPr>
          <a:xfrm>
            <a:off x="2208212" y="1752600"/>
            <a:ext cx="8153400" cy="2895601"/>
          </a:xfrm>
        </p:spPr>
        <p:txBody>
          <a:bodyPr vert="horz" lIns="91440" tIns="45720" rIns="91440" bIns="45720" rtlCol="0">
            <a:normAutofit/>
          </a:bodyPr>
          <a:lstStyle/>
          <a:p>
            <a:pPr defTabSz="457200"/>
            <a:r>
              <a:rPr lang="en-US" sz="6000" b="1" dirty="0" err="1">
                <a:latin typeface="Constantia" panose="02030602050306030303" pitchFamily="18" charset="0"/>
              </a:rPr>
              <a:t>eWIC</a:t>
            </a:r>
            <a:r>
              <a:rPr lang="en-US" sz="6000" b="1" dirty="0">
                <a:latin typeface="Constantia" panose="02030602050306030303" pitchFamily="18" charset="0"/>
              </a:rPr>
              <a:t> Payments</a:t>
            </a:r>
            <a:br>
              <a:rPr lang="en-US" sz="6000" b="1" dirty="0">
                <a:latin typeface="Constantia" panose="02030602050306030303" pitchFamily="18" charset="0"/>
              </a:rPr>
            </a:br>
            <a:r>
              <a:rPr lang="en-US" sz="6000" b="1" dirty="0">
                <a:latin typeface="Constantia" panose="02030602050306030303" pitchFamily="18" charset="0"/>
              </a:rPr>
              <a:t>Through the                                  Banking System</a:t>
            </a:r>
          </a:p>
        </p:txBody>
      </p:sp>
    </p:spTree>
    <p:custDataLst>
      <p:tags r:id="rId1"/>
    </p:custDataLst>
    <p:extLst>
      <p:ext uri="{BB962C8B-B14F-4D97-AF65-F5344CB8AC3E}">
        <p14:creationId xmlns:p14="http://schemas.microsoft.com/office/powerpoint/2010/main" val="1379669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616" name="Rectangle 68615">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18" name="Rectangle 68617">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8610" name="Rectangle 11"/>
          <p:cNvSpPr>
            <a:spLocks noGrp="1" noChangeArrowheads="1"/>
          </p:cNvSpPr>
          <p:nvPr>
            <p:ph type="title"/>
            <p:custDataLst>
              <p:tags r:id="rId2"/>
            </p:custDataLst>
          </p:nvPr>
        </p:nvSpPr>
        <p:spPr>
          <a:xfrm>
            <a:off x="1178918" y="648634"/>
            <a:ext cx="9830988" cy="1325563"/>
          </a:xfrm>
        </p:spPr>
        <p:txBody>
          <a:bodyPr anchor="b">
            <a:normAutofit/>
          </a:bodyPr>
          <a:lstStyle/>
          <a:p>
            <a:pPr>
              <a:defRPr/>
            </a:pPr>
            <a:r>
              <a:rPr lang="en-US" sz="4400" b="1" dirty="0">
                <a:latin typeface="Constantia" panose="02030602050306030303" pitchFamily="18" charset="0"/>
              </a:rPr>
              <a:t>Automated Clearing House (ACH)</a:t>
            </a:r>
          </a:p>
        </p:txBody>
      </p:sp>
      <p:grpSp>
        <p:nvGrpSpPr>
          <p:cNvPr id="68620" name="Group 68619">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7731" y="0"/>
            <a:ext cx="3901094" cy="2382977"/>
            <a:chOff x="6867015" y="-1"/>
            <a:chExt cx="5324985" cy="3251912"/>
          </a:xfrm>
          <a:solidFill>
            <a:schemeClr val="accent5">
              <a:alpha val="10000"/>
            </a:schemeClr>
          </a:solidFill>
        </p:grpSpPr>
        <p:sp>
          <p:nvSpPr>
            <p:cNvPr id="68621" name="Freeform: Shape 68620">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22" name="Freeform: Shape 68621">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23" name="Freeform: Shape 68622">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24" name="Freeform: Shape 68623">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611" name="Rectangle 12"/>
          <p:cNvSpPr>
            <a:spLocks noGrp="1" noChangeArrowheads="1"/>
          </p:cNvSpPr>
          <p:nvPr>
            <p:ph idx="1"/>
            <p:custDataLst>
              <p:tags r:id="rId3"/>
            </p:custDataLst>
          </p:nvPr>
        </p:nvSpPr>
        <p:spPr>
          <a:xfrm>
            <a:off x="1178918" y="2534395"/>
            <a:ext cx="9030294" cy="3050560"/>
          </a:xfrm>
        </p:spPr>
        <p:txBody>
          <a:bodyPr>
            <a:normAutofit/>
          </a:bodyPr>
          <a:lstStyle/>
          <a:p>
            <a:pPr marL="45706" indent="0" algn="just">
              <a:spcBef>
                <a:spcPct val="50000"/>
              </a:spcBef>
              <a:spcAft>
                <a:spcPts val="600"/>
              </a:spcAft>
              <a:buSzPct val="115000"/>
              <a:buNone/>
              <a:defRPr/>
            </a:pPr>
            <a:r>
              <a:rPr lang="en-US" sz="2800" dirty="0">
                <a:latin typeface="Constantia" panose="02030602050306030303" pitchFamily="18" charset="0"/>
              </a:rPr>
              <a:t>Vendors will receive payment for all </a:t>
            </a:r>
            <a:r>
              <a:rPr lang="en-US" sz="2800" dirty="0" err="1">
                <a:latin typeface="Constantia" panose="02030602050306030303" pitchFamily="18" charset="0"/>
              </a:rPr>
              <a:t>eWIC</a:t>
            </a:r>
            <a:r>
              <a:rPr lang="en-US" sz="2800" dirty="0">
                <a:latin typeface="Constantia" panose="02030602050306030303" pitchFamily="18" charset="0"/>
              </a:rPr>
              <a:t> transactions processed in their pharmacy through an Automated Clearinghouse (ACH) system in which payments are directly deposited into their bank account.</a:t>
            </a:r>
          </a:p>
          <a:p>
            <a:pPr>
              <a:spcBef>
                <a:spcPct val="50000"/>
              </a:spcBef>
              <a:spcAft>
                <a:spcPts val="600"/>
              </a:spcAft>
              <a:buSzPct val="115000"/>
              <a:defRPr/>
            </a:pPr>
            <a:endParaRPr lang="en-US" sz="1800" dirty="0">
              <a:solidFill>
                <a:schemeClr val="tx2"/>
              </a:solidFill>
            </a:endParaRPr>
          </a:p>
        </p:txBody>
      </p:sp>
      <p:grpSp>
        <p:nvGrpSpPr>
          <p:cNvPr id="68626" name="Group 68625">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194" cy="2175328"/>
            <a:chOff x="-305" y="-1"/>
            <a:chExt cx="3832880" cy="2876136"/>
          </a:xfrm>
        </p:grpSpPr>
        <p:sp>
          <p:nvSpPr>
            <p:cNvPr id="68627" name="Freeform: Shape 68626">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28" name="Freeform: Shape 68627">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29" name="Freeform: Shape 68628">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30" name="Freeform: Shape 68629">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1965754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616" name="Rectangle 68615">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18" name="Rectangle 68617">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8610" name="Rectangle 11"/>
          <p:cNvSpPr>
            <a:spLocks noGrp="1" noChangeArrowheads="1"/>
          </p:cNvSpPr>
          <p:nvPr>
            <p:ph type="title"/>
            <p:custDataLst>
              <p:tags r:id="rId2"/>
            </p:custDataLst>
          </p:nvPr>
        </p:nvSpPr>
        <p:spPr>
          <a:xfrm>
            <a:off x="1178918" y="394633"/>
            <a:ext cx="9830988" cy="1325563"/>
          </a:xfrm>
        </p:spPr>
        <p:txBody>
          <a:bodyPr anchor="b">
            <a:normAutofit/>
          </a:bodyPr>
          <a:lstStyle/>
          <a:p>
            <a:pPr>
              <a:defRPr/>
            </a:pPr>
            <a:r>
              <a:rPr kumimoji="0" lang="en-US" sz="5500" b="1" i="0" u="none" strike="noStrike" kern="1200" cap="none" spc="0" normalizeH="0" baseline="0" noProof="0" dirty="0">
                <a:ln>
                  <a:noFill/>
                </a:ln>
                <a:solidFill>
                  <a:prstClr val="black"/>
                </a:solidFill>
                <a:effectLst/>
                <a:uLnTx/>
                <a:uFillTx/>
                <a:latin typeface="Constantia" panose="02030602050306030303" pitchFamily="18" charset="0"/>
                <a:ea typeface="+mj-ea"/>
                <a:cs typeface="+mj-cs"/>
              </a:rPr>
              <a:t>Vendor Bank Accounts</a:t>
            </a:r>
            <a:endParaRPr lang="en-US" sz="4400" b="1" dirty="0">
              <a:latin typeface="Constantia" panose="02030602050306030303" pitchFamily="18" charset="0"/>
            </a:endParaRPr>
          </a:p>
        </p:txBody>
      </p:sp>
      <p:pic>
        <p:nvPicPr>
          <p:cNvPr id="2" name="Picture 1">
            <a:extLst>
              <a:ext uri="{FF2B5EF4-FFF2-40B4-BE49-F238E27FC236}">
                <a16:creationId xmlns:a16="http://schemas.microsoft.com/office/drawing/2014/main" id="{968F0C60-FBB0-8423-9606-05ADEF866911}"/>
              </a:ext>
            </a:extLst>
          </p:cNvPr>
          <p:cNvPicPr>
            <a:picLocks noChangeAspect="1"/>
          </p:cNvPicPr>
          <p:nvPr/>
        </p:nvPicPr>
        <p:blipFill>
          <a:blip r:embed="rId6"/>
          <a:stretch>
            <a:fillRect/>
          </a:stretch>
        </p:blipFill>
        <p:spPr>
          <a:xfrm>
            <a:off x="9672609" y="4302027"/>
            <a:ext cx="2377050" cy="2175329"/>
          </a:xfrm>
          <a:prstGeom prst="rect">
            <a:avLst/>
          </a:prstGeom>
        </p:spPr>
      </p:pic>
      <p:grpSp>
        <p:nvGrpSpPr>
          <p:cNvPr id="68620" name="Group 68619">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7731" y="0"/>
            <a:ext cx="3901094" cy="2382977"/>
            <a:chOff x="6867015" y="-1"/>
            <a:chExt cx="5324985" cy="3251912"/>
          </a:xfrm>
          <a:solidFill>
            <a:schemeClr val="accent5">
              <a:alpha val="10000"/>
            </a:schemeClr>
          </a:solidFill>
        </p:grpSpPr>
        <p:sp>
          <p:nvSpPr>
            <p:cNvPr id="68621" name="Freeform: Shape 68620">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22" name="Freeform: Shape 68621">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23" name="Freeform: Shape 68622">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24" name="Freeform: Shape 68623">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611" name="Rectangle 12"/>
          <p:cNvSpPr>
            <a:spLocks noGrp="1" noChangeArrowheads="1"/>
          </p:cNvSpPr>
          <p:nvPr>
            <p:ph idx="1"/>
            <p:custDataLst>
              <p:tags r:id="rId3"/>
            </p:custDataLst>
          </p:nvPr>
        </p:nvSpPr>
        <p:spPr>
          <a:xfrm>
            <a:off x="608012" y="1688269"/>
            <a:ext cx="9524999" cy="4775097"/>
          </a:xfrm>
        </p:spPr>
        <p:txBody>
          <a:bodyPr>
            <a:normAutofit/>
          </a:bodyPr>
          <a:lstStyle/>
          <a:p>
            <a:pPr indent="-228600" algn="just" defTabSz="914400"/>
            <a:endParaRPr lang="en-US" sz="2800" dirty="0">
              <a:latin typeface="Constantia" panose="02030602050306030303" pitchFamily="18" charset="0"/>
            </a:endParaRPr>
          </a:p>
          <a:p>
            <a:pPr indent="-228600" algn="just" defTabSz="914400"/>
            <a:r>
              <a:rPr lang="en-US" sz="2800" dirty="0">
                <a:latin typeface="Constantia" panose="02030602050306030303" pitchFamily="18" charset="0"/>
              </a:rPr>
              <a:t>Vendor applicants submit their most current banking information to the FIS, the eWIC contractor or their third-party processor to ensure payment for </a:t>
            </a:r>
            <a:r>
              <a:rPr lang="en-US" sz="2800" dirty="0" err="1">
                <a:latin typeface="Constantia" panose="02030602050306030303" pitchFamily="18" charset="0"/>
              </a:rPr>
              <a:t>eWIC</a:t>
            </a:r>
            <a:r>
              <a:rPr lang="en-US" sz="2800" dirty="0">
                <a:latin typeface="Constantia" panose="02030602050306030303" pitchFamily="18" charset="0"/>
              </a:rPr>
              <a:t> transactions</a:t>
            </a:r>
          </a:p>
          <a:p>
            <a:pPr lvl="1">
              <a:spcBef>
                <a:spcPts val="0"/>
              </a:spcBef>
            </a:pPr>
            <a:r>
              <a:rPr lang="en-US" sz="2600" dirty="0">
                <a:effectLst/>
                <a:latin typeface="Constantia" panose="02030602050306030303" pitchFamily="18" charset="0"/>
                <a:ea typeface="Times New Roman" panose="02020603050405020304" pitchFamily="18" charset="0"/>
              </a:rPr>
              <a:t>Vendors can contact FIS at 1-800-894-0050 Monday- Friday </a:t>
            </a:r>
            <a:r>
              <a:rPr lang="en-US" sz="2600">
                <a:effectLst/>
                <a:latin typeface="Constantia" panose="02030602050306030303" pitchFamily="18" charset="0"/>
                <a:ea typeface="Times New Roman" panose="02020603050405020304" pitchFamily="18" charset="0"/>
              </a:rPr>
              <a:t>from 8:00 AM </a:t>
            </a:r>
            <a:r>
              <a:rPr lang="en-US" sz="2600" dirty="0">
                <a:effectLst/>
                <a:latin typeface="Constantia" panose="02030602050306030303" pitchFamily="18" charset="0"/>
                <a:ea typeface="Times New Roman" panose="02020603050405020304" pitchFamily="18" charset="0"/>
              </a:rPr>
              <a:t>to 5:00 PM CT for account changes or updates</a:t>
            </a:r>
          </a:p>
          <a:p>
            <a:pPr>
              <a:spcBef>
                <a:spcPct val="50000"/>
              </a:spcBef>
              <a:spcAft>
                <a:spcPts val="600"/>
              </a:spcAft>
              <a:buSzPct val="115000"/>
              <a:defRPr/>
            </a:pPr>
            <a:endParaRPr lang="en-US" sz="1800" dirty="0">
              <a:solidFill>
                <a:schemeClr val="tx2"/>
              </a:solidFill>
            </a:endParaRPr>
          </a:p>
        </p:txBody>
      </p:sp>
      <p:grpSp>
        <p:nvGrpSpPr>
          <p:cNvPr id="68626" name="Group 68625">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194" cy="2175328"/>
            <a:chOff x="-305" y="-1"/>
            <a:chExt cx="3832880" cy="2876136"/>
          </a:xfrm>
        </p:grpSpPr>
        <p:sp>
          <p:nvSpPr>
            <p:cNvPr id="68627" name="Freeform: Shape 68626">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28" name="Freeform: Shape 68627">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29" name="Freeform: Shape 68628">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30" name="Freeform: Shape 68629">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4132170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1"/>
          <p:cNvSpPr>
            <a:spLocks noGrp="1" noChangeArrowheads="1"/>
          </p:cNvSpPr>
          <p:nvPr>
            <p:ph type="title"/>
            <p:custDataLst>
              <p:tags r:id="rId2"/>
            </p:custDataLst>
          </p:nvPr>
        </p:nvSpPr>
        <p:spPr>
          <a:xfrm>
            <a:off x="1188216" y="215345"/>
            <a:ext cx="9830988" cy="1325563"/>
          </a:xfrm>
        </p:spPr>
        <p:txBody>
          <a:bodyPr anchor="b">
            <a:normAutofit/>
          </a:bodyPr>
          <a:lstStyle/>
          <a:p>
            <a:pPr>
              <a:defRPr/>
            </a:pPr>
            <a:r>
              <a:rPr lang="en-US" sz="4800" b="1" kern="1200" dirty="0">
                <a:solidFill>
                  <a:schemeClr val="tx1"/>
                </a:solidFill>
                <a:latin typeface="Constantia" panose="02030602050306030303" pitchFamily="18" charset="0"/>
              </a:rPr>
              <a:t>FIS Retailer Helpdesk</a:t>
            </a:r>
            <a:endParaRPr lang="en-US" sz="4800" b="1" dirty="0">
              <a:latin typeface="Constantia" panose="02030602050306030303" pitchFamily="18" charset="0"/>
            </a:endParaRPr>
          </a:p>
        </p:txBody>
      </p:sp>
      <p:sp>
        <p:nvSpPr>
          <p:cNvPr id="68611" name="Rectangle 12"/>
          <p:cNvSpPr>
            <a:spLocks noGrp="1" noChangeArrowheads="1"/>
          </p:cNvSpPr>
          <p:nvPr>
            <p:ph idx="1"/>
            <p:custDataLst>
              <p:tags r:id="rId3"/>
            </p:custDataLst>
          </p:nvPr>
        </p:nvSpPr>
        <p:spPr>
          <a:xfrm>
            <a:off x="1331760" y="2176426"/>
            <a:ext cx="9525000" cy="3349149"/>
          </a:xfrm>
        </p:spPr>
        <p:txBody>
          <a:bodyPr>
            <a:normAutofit/>
          </a:bodyPr>
          <a:lstStyle/>
          <a:p>
            <a:pPr marL="615950" indent="-571500">
              <a:spcBef>
                <a:spcPct val="50000"/>
              </a:spcBef>
              <a:spcAft>
                <a:spcPts val="600"/>
              </a:spcAft>
              <a:buSzPct val="115000"/>
              <a:defRPr/>
            </a:pPr>
            <a:r>
              <a:rPr lang="en-US" sz="3000" dirty="0">
                <a:latin typeface="Constantia" panose="02030602050306030303" pitchFamily="18" charset="0"/>
                <a:cs typeface="Calibri" panose="020F0502020204030204" pitchFamily="34" charset="0"/>
              </a:rPr>
              <a:t>FIS Retailer Helpdesk for stand-beside device assistance:</a:t>
            </a:r>
          </a:p>
          <a:p>
            <a:pPr lvl="2"/>
            <a:r>
              <a:rPr lang="en-US" sz="3000" dirty="0">
                <a:latin typeface="Constantia" panose="02030602050306030303" pitchFamily="18" charset="0"/>
                <a:cs typeface="Calibri" panose="020F0502020204030204" pitchFamily="34" charset="0"/>
              </a:rPr>
              <a:t>Retailer Helpdesk: 1-844-230-0836 (available 24/7)</a:t>
            </a:r>
          </a:p>
          <a:p>
            <a:pPr lvl="2"/>
            <a:r>
              <a:rPr lang="en-US" sz="3000" dirty="0">
                <a:latin typeface="Constantia" panose="02030602050306030303" pitchFamily="18" charset="0"/>
                <a:cs typeface="Calibri" panose="020F0502020204030204" pitchFamily="34" charset="0"/>
              </a:rPr>
              <a:t>Email: </a:t>
            </a:r>
            <a:r>
              <a:rPr lang="en-US" sz="3000" u="sng" dirty="0">
                <a:latin typeface="Constantia" panose="02030602050306030303" pitchFamily="18" charset="0"/>
                <a:cs typeface="Calibri" panose="020F0502020204030204" pitchFamily="34" charset="0"/>
                <a:hlinkClick r:id="rId6"/>
              </a:rPr>
              <a:t>merchant.services.support@fisglobal.com</a:t>
            </a:r>
          </a:p>
          <a:p>
            <a:pPr indent="-228600" defTabSz="914400"/>
            <a:endParaRPr lang="en-US" sz="2800" dirty="0">
              <a:latin typeface="Constantia" panose="02030602050306030303" pitchFamily="18" charset="0"/>
            </a:endParaRPr>
          </a:p>
          <a:p>
            <a:pPr>
              <a:spcBef>
                <a:spcPct val="50000"/>
              </a:spcBef>
              <a:spcAft>
                <a:spcPts val="600"/>
              </a:spcAft>
              <a:buSzPct val="115000"/>
              <a:defRPr/>
            </a:pPr>
            <a:endParaRPr lang="en-US" sz="1800" dirty="0">
              <a:solidFill>
                <a:schemeClr val="tx2"/>
              </a:solidFill>
            </a:endParaRPr>
          </a:p>
        </p:txBody>
      </p:sp>
    </p:spTree>
    <p:custDataLst>
      <p:tags r:id="rId1"/>
    </p:custDataLst>
    <p:extLst>
      <p:ext uri="{BB962C8B-B14F-4D97-AF65-F5344CB8AC3E}">
        <p14:creationId xmlns:p14="http://schemas.microsoft.com/office/powerpoint/2010/main" val="2851769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616" name="Rectangle 68615">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18" name="Rectangle 68617">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8610" name="Rectangle 11"/>
          <p:cNvSpPr>
            <a:spLocks noGrp="1" noChangeArrowheads="1"/>
          </p:cNvSpPr>
          <p:nvPr>
            <p:ph type="title"/>
            <p:custDataLst>
              <p:tags r:id="rId2"/>
            </p:custDataLst>
          </p:nvPr>
        </p:nvSpPr>
        <p:spPr>
          <a:xfrm>
            <a:off x="1097640" y="119697"/>
            <a:ext cx="9830988" cy="1023303"/>
          </a:xfrm>
        </p:spPr>
        <p:txBody>
          <a:bodyPr anchor="b">
            <a:normAutofit/>
          </a:bodyPr>
          <a:lstStyle/>
          <a:p>
            <a:pPr>
              <a:defRPr/>
            </a:pPr>
            <a:r>
              <a:rPr lang="en-US" sz="6000" b="1" dirty="0">
                <a:latin typeface="Constantia" panose="02030602050306030303" pitchFamily="18" charset="0"/>
              </a:rPr>
              <a:t>After Authorization</a:t>
            </a:r>
            <a:endParaRPr lang="en-US" sz="4400" b="1" dirty="0">
              <a:latin typeface="Constantia" panose="02030602050306030303" pitchFamily="18" charset="0"/>
            </a:endParaRPr>
          </a:p>
        </p:txBody>
      </p:sp>
      <p:grpSp>
        <p:nvGrpSpPr>
          <p:cNvPr id="68620" name="Group 68619">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7731" y="0"/>
            <a:ext cx="3901094" cy="2382977"/>
            <a:chOff x="6867015" y="-1"/>
            <a:chExt cx="5324985" cy="3251912"/>
          </a:xfrm>
          <a:solidFill>
            <a:schemeClr val="accent5">
              <a:alpha val="10000"/>
            </a:schemeClr>
          </a:solidFill>
        </p:grpSpPr>
        <p:sp>
          <p:nvSpPr>
            <p:cNvPr id="68621" name="Freeform: Shape 68620">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22" name="Freeform: Shape 68621">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23" name="Freeform: Shape 68622">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24" name="Freeform: Shape 68623">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611" name="Rectangle 12"/>
          <p:cNvSpPr>
            <a:spLocks noGrp="1" noChangeArrowheads="1"/>
          </p:cNvSpPr>
          <p:nvPr>
            <p:ph idx="1"/>
            <p:custDataLst>
              <p:tags r:id="rId3"/>
            </p:custDataLst>
          </p:nvPr>
        </p:nvSpPr>
        <p:spPr>
          <a:xfrm>
            <a:off x="1207456" y="1371600"/>
            <a:ext cx="9611356" cy="4858914"/>
          </a:xfrm>
        </p:spPr>
        <p:txBody>
          <a:bodyPr>
            <a:normAutofit fontScale="92500"/>
          </a:bodyPr>
          <a:lstStyle/>
          <a:p>
            <a:pPr algn="just">
              <a:spcBef>
                <a:spcPts val="0"/>
              </a:spcBef>
              <a:spcAft>
                <a:spcPts val="600"/>
              </a:spcAft>
            </a:pPr>
            <a:r>
              <a:rPr lang="en-US" sz="2400" dirty="0">
                <a:latin typeface="Constantia" panose="02030602050306030303" pitchFamily="18" charset="0"/>
              </a:rPr>
              <a:t>Should a vendor that uses stand-beside device(s) to transact </a:t>
            </a:r>
            <a:r>
              <a:rPr lang="en-US" sz="2400" dirty="0" err="1">
                <a:latin typeface="Constantia" panose="02030602050306030303" pitchFamily="18" charset="0"/>
              </a:rPr>
              <a:t>eWIC</a:t>
            </a:r>
            <a:r>
              <a:rPr lang="en-US" sz="2400" dirty="0">
                <a:latin typeface="Constantia" panose="02030602050306030303" pitchFamily="18" charset="0"/>
              </a:rPr>
              <a:t> decide to upgrade to an integrated system, the vendor must: </a:t>
            </a:r>
          </a:p>
          <a:p>
            <a:pPr marL="856873" lvl="1" indent="-457063" algn="just">
              <a:spcBef>
                <a:spcPts val="0"/>
              </a:spcBef>
              <a:spcAft>
                <a:spcPts val="600"/>
              </a:spcAft>
              <a:buAutoNum type="arabicPeriod"/>
            </a:pPr>
            <a:r>
              <a:rPr lang="en-US" sz="2200" dirty="0">
                <a:latin typeface="Constantia" panose="02030602050306030303" pitchFamily="18" charset="0"/>
              </a:rPr>
              <a:t>Inform the </a:t>
            </a:r>
            <a:r>
              <a:rPr lang="en-US" sz="2200" dirty="0" err="1">
                <a:latin typeface="Constantia" panose="02030602050306030303" pitchFamily="18" charset="0"/>
              </a:rPr>
              <a:t>eWIC</a:t>
            </a:r>
            <a:r>
              <a:rPr lang="en-US" sz="2200" dirty="0">
                <a:latin typeface="Constantia" panose="02030602050306030303" pitchFamily="18" charset="0"/>
              </a:rPr>
              <a:t> processor before making </a:t>
            </a:r>
            <a:r>
              <a:rPr lang="en-US" sz="2200" b="1" u="sng" dirty="0">
                <a:latin typeface="Constantia" panose="02030602050306030303" pitchFamily="18" charset="0"/>
              </a:rPr>
              <a:t>any</a:t>
            </a:r>
            <a:r>
              <a:rPr lang="en-US" sz="2200" dirty="0">
                <a:latin typeface="Constantia" panose="02030602050306030303" pitchFamily="18" charset="0"/>
              </a:rPr>
              <a:t> change, so that it can be determined if the system needs to be certified and testing can be performed to establish connectivity. </a:t>
            </a:r>
          </a:p>
          <a:p>
            <a:pPr marL="856873" lvl="1" indent="-457063" algn="just">
              <a:spcBef>
                <a:spcPts val="0"/>
              </a:spcBef>
              <a:spcAft>
                <a:spcPts val="600"/>
              </a:spcAft>
              <a:buAutoNum type="arabicPeriod"/>
            </a:pPr>
            <a:r>
              <a:rPr lang="en-US" sz="2200" dirty="0">
                <a:latin typeface="Constantia" panose="02030602050306030303" pitchFamily="18" charset="0"/>
              </a:rPr>
              <a:t>Inform the State WIC Agency so that Level III certification testing can be performed prior to use of the system in the pharmacy. </a:t>
            </a:r>
          </a:p>
          <a:p>
            <a:pPr marL="457063" indent="-457063" algn="just">
              <a:spcBef>
                <a:spcPts val="0"/>
              </a:spcBef>
              <a:spcAft>
                <a:spcPts val="600"/>
              </a:spcAft>
              <a:buAutoNum type="arabicPeriod"/>
            </a:pPr>
            <a:endParaRPr lang="en-US" sz="2200" dirty="0">
              <a:latin typeface="Constantia" panose="02030602050306030303" pitchFamily="18" charset="0"/>
            </a:endParaRPr>
          </a:p>
          <a:p>
            <a:pPr algn="just">
              <a:spcBef>
                <a:spcPts val="0"/>
              </a:spcBef>
              <a:spcAft>
                <a:spcPts val="600"/>
              </a:spcAft>
            </a:pPr>
            <a:r>
              <a:rPr lang="en-US" sz="2400" dirty="0">
                <a:latin typeface="Constantia" panose="02030602050306030303" pitchFamily="18" charset="0"/>
              </a:rPr>
              <a:t>Testing performed with the </a:t>
            </a:r>
            <a:r>
              <a:rPr lang="en-US" sz="2400" dirty="0" err="1">
                <a:latin typeface="Constantia" panose="02030602050306030303" pitchFamily="18" charset="0"/>
              </a:rPr>
              <a:t>eWIC</a:t>
            </a:r>
            <a:r>
              <a:rPr lang="en-US" sz="2400" dirty="0">
                <a:latin typeface="Constantia" panose="02030602050306030303" pitchFamily="18" charset="0"/>
              </a:rPr>
              <a:t> processor for a new system that a vendor chooses to use does not supersede the Level III certification testing that must be performed by the State WIC Agency. </a:t>
            </a:r>
          </a:p>
          <a:p>
            <a:pPr algn="just">
              <a:spcBef>
                <a:spcPts val="0"/>
              </a:spcBef>
              <a:spcAft>
                <a:spcPts val="600"/>
              </a:spcAft>
            </a:pPr>
            <a:endParaRPr lang="en-US" sz="2400" dirty="0">
              <a:latin typeface="Constantia" panose="02030602050306030303" pitchFamily="18" charset="0"/>
            </a:endParaRPr>
          </a:p>
          <a:p>
            <a:pPr algn="just">
              <a:spcBef>
                <a:spcPts val="0"/>
              </a:spcBef>
              <a:spcAft>
                <a:spcPts val="600"/>
              </a:spcAft>
            </a:pPr>
            <a:r>
              <a:rPr lang="en-US" sz="2400" dirty="0">
                <a:latin typeface="Constantia" panose="02030602050306030303" pitchFamily="18" charset="0"/>
              </a:rPr>
              <a:t>These procedures also apply to vendors who alter the integrated system that they currently use or decide to use a different integrated system altogether.</a:t>
            </a:r>
          </a:p>
          <a:p>
            <a:pPr algn="just">
              <a:spcBef>
                <a:spcPts val="0"/>
              </a:spcBef>
              <a:spcAft>
                <a:spcPts val="600"/>
              </a:spcAft>
            </a:pPr>
            <a:endParaRPr lang="en-US" sz="2400" dirty="0"/>
          </a:p>
          <a:p>
            <a:pPr>
              <a:spcBef>
                <a:spcPct val="45000"/>
              </a:spcBef>
            </a:pPr>
            <a:endParaRPr lang="en-US" sz="2400" dirty="0"/>
          </a:p>
          <a:p>
            <a:pPr>
              <a:spcBef>
                <a:spcPct val="50000"/>
              </a:spcBef>
              <a:spcAft>
                <a:spcPts val="600"/>
              </a:spcAft>
              <a:buSzPct val="115000"/>
              <a:defRPr/>
            </a:pPr>
            <a:endParaRPr lang="en-US" sz="1800" dirty="0">
              <a:solidFill>
                <a:schemeClr val="tx2"/>
              </a:solidFill>
            </a:endParaRPr>
          </a:p>
        </p:txBody>
      </p:sp>
      <p:grpSp>
        <p:nvGrpSpPr>
          <p:cNvPr id="68626" name="Group 68625">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194" cy="2175328"/>
            <a:chOff x="-305" y="-1"/>
            <a:chExt cx="3832880" cy="2876136"/>
          </a:xfrm>
        </p:grpSpPr>
        <p:sp>
          <p:nvSpPr>
            <p:cNvPr id="68627" name="Freeform: Shape 68626">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28" name="Freeform: Shape 68627">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29" name="Freeform: Shape 68628">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30" name="Freeform: Shape 68629">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4014913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616" name="Rectangle 68615">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18" name="Rectangle 68617">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8610" name="Rectangle 11"/>
          <p:cNvSpPr>
            <a:spLocks noGrp="1" noChangeArrowheads="1"/>
          </p:cNvSpPr>
          <p:nvPr>
            <p:ph type="title"/>
            <p:custDataLst>
              <p:tags r:id="rId2"/>
            </p:custDataLst>
          </p:nvPr>
        </p:nvSpPr>
        <p:spPr>
          <a:xfrm>
            <a:off x="1207456" y="940064"/>
            <a:ext cx="9830988" cy="1325563"/>
          </a:xfrm>
        </p:spPr>
        <p:txBody>
          <a:bodyPr anchor="b">
            <a:normAutofit fontScale="90000"/>
          </a:bodyPr>
          <a:lstStyle/>
          <a:p>
            <a:pPr>
              <a:defRPr/>
            </a:pPr>
            <a:r>
              <a:rPr lang="en-US" sz="6000" b="1" dirty="0">
                <a:latin typeface="Constantia" panose="02030602050306030303" pitchFamily="18" charset="0"/>
              </a:rPr>
              <a:t>After Authorization continued</a:t>
            </a:r>
            <a:endParaRPr lang="en-US" sz="4400" b="1" dirty="0">
              <a:latin typeface="Constantia" panose="02030602050306030303" pitchFamily="18" charset="0"/>
            </a:endParaRPr>
          </a:p>
        </p:txBody>
      </p:sp>
      <p:grpSp>
        <p:nvGrpSpPr>
          <p:cNvPr id="68620" name="Group 68619">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7731" y="0"/>
            <a:ext cx="3901094" cy="2382977"/>
            <a:chOff x="6867015" y="-1"/>
            <a:chExt cx="5324985" cy="3251912"/>
          </a:xfrm>
          <a:solidFill>
            <a:schemeClr val="accent5">
              <a:alpha val="10000"/>
            </a:schemeClr>
          </a:solidFill>
        </p:grpSpPr>
        <p:sp>
          <p:nvSpPr>
            <p:cNvPr id="68621" name="Freeform: Shape 68620">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22" name="Freeform: Shape 68621">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23" name="Freeform: Shape 68622">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24" name="Freeform: Shape 68623">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611" name="Rectangle 12"/>
          <p:cNvSpPr>
            <a:spLocks noGrp="1" noChangeArrowheads="1"/>
          </p:cNvSpPr>
          <p:nvPr>
            <p:ph idx="1"/>
            <p:custDataLst>
              <p:tags r:id="rId3"/>
            </p:custDataLst>
          </p:nvPr>
        </p:nvSpPr>
        <p:spPr>
          <a:xfrm>
            <a:off x="1207456" y="2732219"/>
            <a:ext cx="9611356" cy="3004557"/>
          </a:xfrm>
        </p:spPr>
        <p:txBody>
          <a:bodyPr>
            <a:normAutofit lnSpcReduction="10000"/>
          </a:bodyPr>
          <a:lstStyle/>
          <a:p>
            <a:pPr algn="just">
              <a:spcBef>
                <a:spcPts val="0"/>
              </a:spcBef>
              <a:spcAft>
                <a:spcPts val="600"/>
              </a:spcAft>
            </a:pPr>
            <a:r>
              <a:rPr lang="en-US" sz="2400" b="1" dirty="0">
                <a:latin typeface="Constantia" panose="02030602050306030303" pitchFamily="18" charset="0"/>
              </a:rPr>
              <a:t>The State WIC Agency, not the </a:t>
            </a:r>
            <a:r>
              <a:rPr lang="en-US" sz="2400" b="1" dirty="0" err="1">
                <a:latin typeface="Constantia" panose="02030602050306030303" pitchFamily="18" charset="0"/>
              </a:rPr>
              <a:t>eWIC</a:t>
            </a:r>
            <a:r>
              <a:rPr lang="en-US" sz="2400" b="1" dirty="0">
                <a:latin typeface="Constantia" panose="02030602050306030303" pitchFamily="18" charset="0"/>
              </a:rPr>
              <a:t> processor, must grant final approval before a new system or system that has been altered is used by a vendor</a:t>
            </a:r>
            <a:endParaRPr lang="en-US" sz="2400" dirty="0">
              <a:latin typeface="Constantia" panose="02030602050306030303" pitchFamily="18" charset="0"/>
            </a:endParaRPr>
          </a:p>
          <a:p>
            <a:pPr algn="just">
              <a:spcBef>
                <a:spcPts val="0"/>
              </a:spcBef>
              <a:spcAft>
                <a:spcPts val="600"/>
              </a:spcAft>
            </a:pPr>
            <a:endParaRPr lang="en-US" sz="2400" dirty="0">
              <a:latin typeface="Constantia" panose="02030602050306030303" pitchFamily="18" charset="0"/>
            </a:endParaRPr>
          </a:p>
          <a:p>
            <a:pPr algn="just">
              <a:spcBef>
                <a:spcPts val="0"/>
              </a:spcBef>
              <a:spcAft>
                <a:spcPts val="600"/>
              </a:spcAft>
            </a:pPr>
            <a:r>
              <a:rPr lang="en-US" sz="2400" dirty="0">
                <a:latin typeface="Constantia" panose="02030602050306030303" pitchFamily="18" charset="0"/>
              </a:rPr>
              <a:t>Vendors must inform the State WIC Agency if their integrated cash register system will be altered or revised in any manner that impacts </a:t>
            </a:r>
            <a:r>
              <a:rPr lang="en-US" sz="2400" dirty="0" err="1">
                <a:latin typeface="Constantia" panose="02030602050306030303" pitchFamily="18" charset="0"/>
              </a:rPr>
              <a:t>eWIC</a:t>
            </a:r>
            <a:r>
              <a:rPr lang="en-US" sz="2400" dirty="0">
                <a:latin typeface="Constantia" panose="02030602050306030303" pitchFamily="18" charset="0"/>
              </a:rPr>
              <a:t> redemption.  This is a requirement detailed in the Terms of Vendor Agreement. Failure to do so may result in the termination of their WIC Vendor Agreement</a:t>
            </a:r>
          </a:p>
          <a:p>
            <a:pPr>
              <a:spcBef>
                <a:spcPct val="50000"/>
              </a:spcBef>
              <a:spcAft>
                <a:spcPts val="600"/>
              </a:spcAft>
              <a:buSzPct val="115000"/>
              <a:defRPr/>
            </a:pPr>
            <a:endParaRPr lang="en-US" sz="1800" dirty="0">
              <a:solidFill>
                <a:schemeClr val="tx2"/>
              </a:solidFill>
            </a:endParaRPr>
          </a:p>
        </p:txBody>
      </p:sp>
      <p:grpSp>
        <p:nvGrpSpPr>
          <p:cNvPr id="68626" name="Group 68625">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194" cy="2175328"/>
            <a:chOff x="-305" y="-1"/>
            <a:chExt cx="3832880" cy="2876136"/>
          </a:xfrm>
        </p:grpSpPr>
        <p:sp>
          <p:nvSpPr>
            <p:cNvPr id="68627" name="Freeform: Shape 68626">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28" name="Freeform: Shape 68627">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29" name="Freeform: Shape 68628">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30" name="Freeform: Shape 68629">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2708237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616" name="Rectangle 68615">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18" name="Rectangle 68617">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8610" name="Rectangle 11"/>
          <p:cNvSpPr>
            <a:spLocks noGrp="1" noChangeArrowheads="1"/>
          </p:cNvSpPr>
          <p:nvPr>
            <p:ph type="title"/>
            <p:custDataLst>
              <p:tags r:id="rId2"/>
            </p:custDataLst>
          </p:nvPr>
        </p:nvSpPr>
        <p:spPr>
          <a:xfrm>
            <a:off x="1207456" y="940064"/>
            <a:ext cx="9830988" cy="1325563"/>
          </a:xfrm>
        </p:spPr>
        <p:txBody>
          <a:bodyPr anchor="b">
            <a:normAutofit fontScale="90000"/>
          </a:bodyPr>
          <a:lstStyle/>
          <a:p>
            <a:pPr>
              <a:defRPr/>
            </a:pPr>
            <a:r>
              <a:rPr lang="en-US" sz="6000" b="1" dirty="0">
                <a:latin typeface="Constantia" panose="02030602050306030303" pitchFamily="18" charset="0"/>
              </a:rPr>
              <a:t>After Authorization continued</a:t>
            </a:r>
            <a:endParaRPr lang="en-US" sz="4400" b="1" dirty="0">
              <a:latin typeface="Constantia" panose="02030602050306030303" pitchFamily="18" charset="0"/>
            </a:endParaRPr>
          </a:p>
        </p:txBody>
      </p:sp>
      <p:grpSp>
        <p:nvGrpSpPr>
          <p:cNvPr id="68620" name="Group 68619">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7731" y="0"/>
            <a:ext cx="3901094" cy="2382977"/>
            <a:chOff x="6867015" y="-1"/>
            <a:chExt cx="5324985" cy="3251912"/>
          </a:xfrm>
          <a:solidFill>
            <a:schemeClr val="accent5">
              <a:alpha val="10000"/>
            </a:schemeClr>
          </a:solidFill>
        </p:grpSpPr>
        <p:sp>
          <p:nvSpPr>
            <p:cNvPr id="68621" name="Freeform: Shape 68620">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22" name="Freeform: Shape 68621">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23" name="Freeform: Shape 68622">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24" name="Freeform: Shape 68623">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611" name="Rectangle 12"/>
          <p:cNvSpPr>
            <a:spLocks noGrp="1" noChangeArrowheads="1"/>
          </p:cNvSpPr>
          <p:nvPr>
            <p:ph idx="1"/>
            <p:custDataLst>
              <p:tags r:id="rId3"/>
            </p:custDataLst>
          </p:nvPr>
        </p:nvSpPr>
        <p:spPr>
          <a:xfrm>
            <a:off x="1207456" y="2732219"/>
            <a:ext cx="9611356" cy="3004557"/>
          </a:xfrm>
        </p:spPr>
        <p:txBody>
          <a:bodyPr>
            <a:normAutofit lnSpcReduction="10000"/>
          </a:bodyPr>
          <a:lstStyle/>
          <a:p>
            <a:pPr marL="0" indent="0">
              <a:buNone/>
            </a:pPr>
            <a:r>
              <a:rPr lang="en-US" sz="2400" b="1" dirty="0">
                <a:latin typeface="Constantia" panose="02030602050306030303" pitchFamily="18" charset="0"/>
              </a:rPr>
              <a:t>Vendors with Integrated Cash Register Systems:</a:t>
            </a:r>
          </a:p>
          <a:p>
            <a:pPr marL="0" indent="0">
              <a:buNone/>
            </a:pPr>
            <a:endParaRPr lang="en-US" sz="2400" dirty="0">
              <a:latin typeface="Constantia" panose="02030602050306030303" pitchFamily="18" charset="0"/>
            </a:endParaRPr>
          </a:p>
          <a:p>
            <a:pPr marL="0" indent="0" algn="just">
              <a:buNone/>
            </a:pPr>
            <a:r>
              <a:rPr lang="en-US" sz="2400" dirty="0">
                <a:latin typeface="Constantia" panose="02030602050306030303" pitchFamily="18" charset="0"/>
              </a:rPr>
              <a:t>There is no need for WIC customers to separate their items when transacting WIC benefits.  Do not make them separate their WIC items from non-WIC items.  All items can be rung up together; however, the WIC customer must swipe their </a:t>
            </a:r>
            <a:r>
              <a:rPr lang="en-US" sz="2400" dirty="0" err="1">
                <a:latin typeface="Constantia" panose="02030602050306030303" pitchFamily="18" charset="0"/>
              </a:rPr>
              <a:t>eWIC</a:t>
            </a:r>
            <a:r>
              <a:rPr lang="en-US" sz="2400" dirty="0">
                <a:latin typeface="Constantia" panose="02030602050306030303" pitchFamily="18" charset="0"/>
              </a:rPr>
              <a:t> card </a:t>
            </a:r>
            <a:r>
              <a:rPr lang="en-US" sz="2400" u="sng" dirty="0">
                <a:latin typeface="Constantia" panose="02030602050306030303" pitchFamily="18" charset="0"/>
              </a:rPr>
              <a:t>first</a:t>
            </a:r>
            <a:r>
              <a:rPr lang="en-US" sz="2400" dirty="0">
                <a:latin typeface="Constantia" panose="02030602050306030303" pitchFamily="18" charset="0"/>
              </a:rPr>
              <a:t> before any other tender type is applied to ensure that the proper items are deducted from the WIC customer’s benefit balance before another tender type is used for purchase</a:t>
            </a:r>
          </a:p>
          <a:p>
            <a:pPr>
              <a:spcBef>
                <a:spcPct val="50000"/>
              </a:spcBef>
              <a:spcAft>
                <a:spcPts val="600"/>
              </a:spcAft>
              <a:buSzPct val="115000"/>
              <a:defRPr/>
            </a:pPr>
            <a:endParaRPr lang="en-US" sz="1800" dirty="0">
              <a:solidFill>
                <a:schemeClr val="tx2"/>
              </a:solidFill>
            </a:endParaRPr>
          </a:p>
        </p:txBody>
      </p:sp>
      <p:grpSp>
        <p:nvGrpSpPr>
          <p:cNvPr id="68626" name="Group 68625">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194" cy="2175328"/>
            <a:chOff x="-305" y="-1"/>
            <a:chExt cx="3832880" cy="2876136"/>
          </a:xfrm>
        </p:grpSpPr>
        <p:sp>
          <p:nvSpPr>
            <p:cNvPr id="68627" name="Freeform: Shape 68626">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28" name="Freeform: Shape 68627">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29" name="Freeform: Shape 68628">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30" name="Freeform: Shape 68629">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3729323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FAB51F5D-C971-463C-8E8E-1D290A672ECE}"/>
              </a:ext>
            </a:extLst>
          </p:cNvPr>
          <p:cNvSpPr>
            <a:spLocks noGrp="1"/>
          </p:cNvSpPr>
          <p:nvPr>
            <p:ph type="title"/>
            <p:custDataLst>
              <p:tags r:id="rId2"/>
            </p:custDataLst>
          </p:nvPr>
        </p:nvSpPr>
        <p:spPr>
          <a:xfrm>
            <a:off x="1178256" y="328300"/>
            <a:ext cx="9830988" cy="1325563"/>
          </a:xfrm>
        </p:spPr>
        <p:txBody>
          <a:bodyPr anchor="b">
            <a:normAutofit/>
          </a:bodyPr>
          <a:lstStyle/>
          <a:p>
            <a:r>
              <a:rPr lang="en-US" sz="5000" b="1" dirty="0">
                <a:latin typeface="Constantia" panose="02030602050306030303" pitchFamily="18" charset="0"/>
              </a:rPr>
              <a:t>What is </a:t>
            </a:r>
            <a:r>
              <a:rPr lang="en-US" sz="5000" b="1" dirty="0" err="1">
                <a:latin typeface="Constantia" panose="02030602050306030303" pitchFamily="18" charset="0"/>
              </a:rPr>
              <a:t>eWIC</a:t>
            </a:r>
            <a:r>
              <a:rPr lang="en-US" sz="5000" b="1" dirty="0">
                <a:latin typeface="Constantia" panose="02030602050306030303" pitchFamily="18" charset="0"/>
              </a:rPr>
              <a:t>?</a:t>
            </a:r>
          </a:p>
        </p:txBody>
      </p:sp>
      <p:grpSp>
        <p:nvGrpSpPr>
          <p:cNvPr id="21" name="Group 20">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5229" cy="2510865"/>
            <a:chOff x="-305" y="-1"/>
            <a:chExt cx="3832880" cy="2876136"/>
          </a:xfrm>
        </p:grpSpPr>
        <p:sp>
          <p:nvSpPr>
            <p:cNvPr id="22" name="Freeform: Shape 21">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55F637C4-140E-4F9F-BAB8-DD0A23B73D88}"/>
              </a:ext>
            </a:extLst>
          </p:cNvPr>
          <p:cNvSpPr>
            <a:spLocks noGrp="1"/>
          </p:cNvSpPr>
          <p:nvPr>
            <p:ph idx="1"/>
            <p:custDataLst>
              <p:tags r:id="rId3"/>
            </p:custDataLst>
          </p:nvPr>
        </p:nvSpPr>
        <p:spPr>
          <a:xfrm>
            <a:off x="1178256" y="2304239"/>
            <a:ext cx="9831650" cy="3577146"/>
          </a:xfrm>
        </p:spPr>
        <p:txBody>
          <a:bodyPr>
            <a:normAutofit/>
          </a:bodyPr>
          <a:lstStyle/>
          <a:p>
            <a:r>
              <a:rPr lang="en-US" sz="2800" dirty="0" err="1">
                <a:latin typeface="Constantia" panose="02030602050306030303" pitchFamily="18" charset="0"/>
              </a:rPr>
              <a:t>eWIC</a:t>
            </a:r>
            <a:r>
              <a:rPr lang="en-US" sz="2800" dirty="0">
                <a:latin typeface="Constantia" panose="02030602050306030303" pitchFamily="18" charset="0"/>
              </a:rPr>
              <a:t> is the term used for EBT (Electronic Benefit Transfer) by the North Carolina WIC Program</a:t>
            </a:r>
          </a:p>
          <a:p>
            <a:r>
              <a:rPr lang="en-US" sz="2800" dirty="0">
                <a:latin typeface="Constantia" panose="02030602050306030303" pitchFamily="18" charset="0"/>
              </a:rPr>
              <a:t> EBT is a method that permits access to WIC food benefits using a plastic card</a:t>
            </a:r>
            <a:endParaRPr lang="en-US" sz="1800" dirty="0">
              <a:latin typeface="Constantia" panose="02030602050306030303" pitchFamily="18" charset="0"/>
            </a:endParaRPr>
          </a:p>
        </p:txBody>
      </p:sp>
      <p:grpSp>
        <p:nvGrpSpPr>
          <p:cNvPr id="27" name="Group 26">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69912" y="3734646"/>
            <a:ext cx="3878664" cy="2368042"/>
            <a:chOff x="6867015" y="-1"/>
            <a:chExt cx="5324985" cy="3251912"/>
          </a:xfrm>
          <a:solidFill>
            <a:schemeClr val="accent5">
              <a:alpha val="10000"/>
            </a:schemeClr>
          </a:solidFill>
        </p:grpSpPr>
        <p:sp>
          <p:nvSpPr>
            <p:cNvPr id="28" name="Freeform: Shape 27">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522635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616" name="Rectangle 68615">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18" name="Rectangle 68617">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8610" name="Rectangle 11"/>
          <p:cNvSpPr>
            <a:spLocks noGrp="1" noChangeArrowheads="1"/>
          </p:cNvSpPr>
          <p:nvPr>
            <p:ph type="title"/>
            <p:custDataLst>
              <p:tags r:id="rId2"/>
            </p:custDataLst>
          </p:nvPr>
        </p:nvSpPr>
        <p:spPr>
          <a:xfrm>
            <a:off x="1207456" y="940064"/>
            <a:ext cx="9830988" cy="1325563"/>
          </a:xfrm>
        </p:spPr>
        <p:txBody>
          <a:bodyPr anchor="b">
            <a:normAutofit fontScale="90000"/>
          </a:bodyPr>
          <a:lstStyle/>
          <a:p>
            <a:pPr>
              <a:defRPr/>
            </a:pPr>
            <a:r>
              <a:rPr lang="en-US" sz="6000" b="1" dirty="0">
                <a:latin typeface="Constantia" panose="02030602050306030303" pitchFamily="18" charset="0"/>
              </a:rPr>
              <a:t>After Authorization continued</a:t>
            </a:r>
            <a:endParaRPr lang="en-US" sz="4400" b="1" dirty="0">
              <a:latin typeface="Constantia" panose="02030602050306030303" pitchFamily="18" charset="0"/>
            </a:endParaRPr>
          </a:p>
        </p:txBody>
      </p:sp>
      <p:grpSp>
        <p:nvGrpSpPr>
          <p:cNvPr id="68620" name="Group 68619">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7731" y="0"/>
            <a:ext cx="3901094" cy="2382977"/>
            <a:chOff x="6867015" y="-1"/>
            <a:chExt cx="5324985" cy="3251912"/>
          </a:xfrm>
          <a:solidFill>
            <a:schemeClr val="accent5">
              <a:alpha val="10000"/>
            </a:schemeClr>
          </a:solidFill>
        </p:grpSpPr>
        <p:sp>
          <p:nvSpPr>
            <p:cNvPr id="68621" name="Freeform: Shape 68620">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22" name="Freeform: Shape 68621">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23" name="Freeform: Shape 68622">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24" name="Freeform: Shape 68623">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611" name="Rectangle 12"/>
          <p:cNvSpPr>
            <a:spLocks noGrp="1" noChangeArrowheads="1"/>
          </p:cNvSpPr>
          <p:nvPr>
            <p:ph idx="1"/>
            <p:custDataLst>
              <p:tags r:id="rId3"/>
            </p:custDataLst>
          </p:nvPr>
        </p:nvSpPr>
        <p:spPr>
          <a:xfrm>
            <a:off x="1178918" y="2564533"/>
            <a:ext cx="9830988" cy="3820981"/>
          </a:xfrm>
        </p:spPr>
        <p:txBody>
          <a:bodyPr>
            <a:normAutofit fontScale="92500"/>
          </a:bodyPr>
          <a:lstStyle/>
          <a:p>
            <a:pPr algn="just">
              <a:spcBef>
                <a:spcPts val="0"/>
              </a:spcBef>
              <a:spcAft>
                <a:spcPts val="600"/>
              </a:spcAft>
            </a:pPr>
            <a:r>
              <a:rPr lang="en-US" sz="2400" dirty="0">
                <a:latin typeface="Constantia" panose="02030602050306030303" pitchFamily="18" charset="0"/>
              </a:rPr>
              <a:t>Process EBT transactions accurately, in a timely manner, and in accordance with the terms of the North Carolina WIC Vendor Agreement. Maintain compliance with the EBT Processor Vendor Agreement, the FNS EBT operating rules, standards and technical requirements, WIC Program Rules, and state and federal regulations, and statutes,</a:t>
            </a:r>
          </a:p>
          <a:p>
            <a:pPr marL="0" indent="0" algn="just">
              <a:spcBef>
                <a:spcPts val="0"/>
              </a:spcBef>
              <a:spcAft>
                <a:spcPts val="600"/>
              </a:spcAft>
              <a:buNone/>
            </a:pPr>
            <a:endParaRPr lang="en-US" sz="2400" dirty="0">
              <a:latin typeface="Constantia" panose="02030602050306030303" pitchFamily="18" charset="0"/>
            </a:endParaRPr>
          </a:p>
          <a:p>
            <a:pPr algn="just">
              <a:spcBef>
                <a:spcPts val="0"/>
              </a:spcBef>
              <a:spcAft>
                <a:spcPts val="600"/>
              </a:spcAft>
            </a:pPr>
            <a:r>
              <a:rPr lang="en-US" sz="2400" dirty="0">
                <a:latin typeface="Constantia" panose="02030602050306030303" pitchFamily="18" charset="0"/>
              </a:rPr>
              <a:t>Maintain certified </a:t>
            </a:r>
            <a:r>
              <a:rPr lang="en-US" sz="2400" dirty="0" err="1">
                <a:latin typeface="Constantia" panose="02030602050306030303" pitchFamily="18" charset="0"/>
              </a:rPr>
              <a:t>eWIC</a:t>
            </a:r>
            <a:r>
              <a:rPr lang="en-US" sz="2400" dirty="0">
                <a:latin typeface="Constantia" panose="02030602050306030303" pitchFamily="18" charset="0"/>
              </a:rPr>
              <a:t> system that is available for WIC redemption processing during all hours the pharmacy is open; </a:t>
            </a:r>
          </a:p>
          <a:p>
            <a:pPr marL="0" indent="0" algn="just">
              <a:spcBef>
                <a:spcPts val="0"/>
              </a:spcBef>
              <a:spcAft>
                <a:spcPts val="600"/>
              </a:spcAft>
              <a:buNone/>
            </a:pPr>
            <a:endParaRPr lang="en-US" sz="2400" dirty="0">
              <a:latin typeface="Constantia" panose="02030602050306030303" pitchFamily="18" charset="0"/>
            </a:endParaRPr>
          </a:p>
          <a:p>
            <a:pPr algn="just">
              <a:spcBef>
                <a:spcPts val="0"/>
              </a:spcBef>
              <a:spcAft>
                <a:spcPts val="600"/>
              </a:spcAft>
            </a:pPr>
            <a:r>
              <a:rPr lang="en-US" sz="2400" dirty="0">
                <a:latin typeface="Constantia" panose="02030602050306030303" pitchFamily="18" charset="0"/>
              </a:rPr>
              <a:t>Request </a:t>
            </a:r>
            <a:r>
              <a:rPr lang="en-US" sz="2400" dirty="0" err="1">
                <a:latin typeface="Constantia" panose="02030602050306030303" pitchFamily="18" charset="0"/>
              </a:rPr>
              <a:t>eWIC</a:t>
            </a:r>
            <a:r>
              <a:rPr lang="en-US" sz="2400" dirty="0">
                <a:latin typeface="Constantia" panose="02030602050306030303" pitchFamily="18" charset="0"/>
              </a:rPr>
              <a:t> Processor re-certify the vendor’s </a:t>
            </a:r>
            <a:r>
              <a:rPr lang="en-US" sz="2400" dirty="0" err="1">
                <a:latin typeface="Constantia" panose="02030602050306030303" pitchFamily="18" charset="0"/>
              </a:rPr>
              <a:t>eWIC</a:t>
            </a:r>
            <a:r>
              <a:rPr lang="en-US" sz="2400" dirty="0">
                <a:latin typeface="Constantia" panose="02030602050306030303" pitchFamily="18" charset="0"/>
              </a:rPr>
              <a:t> system if it is altered or revised in any manner that impacts </a:t>
            </a:r>
            <a:r>
              <a:rPr lang="en-US" sz="2400" dirty="0" err="1">
                <a:latin typeface="Constantia" panose="02030602050306030303" pitchFamily="18" charset="0"/>
              </a:rPr>
              <a:t>eWIC</a:t>
            </a:r>
            <a:r>
              <a:rPr lang="en-US" sz="2400" dirty="0">
                <a:latin typeface="Constantia" panose="02030602050306030303" pitchFamily="18" charset="0"/>
              </a:rPr>
              <a:t> redemption</a:t>
            </a:r>
          </a:p>
          <a:p>
            <a:pPr>
              <a:spcBef>
                <a:spcPct val="50000"/>
              </a:spcBef>
              <a:spcAft>
                <a:spcPts val="600"/>
              </a:spcAft>
              <a:buSzPct val="115000"/>
              <a:defRPr/>
            </a:pPr>
            <a:endParaRPr lang="en-US" sz="1800" dirty="0">
              <a:solidFill>
                <a:schemeClr val="tx2"/>
              </a:solidFill>
            </a:endParaRPr>
          </a:p>
        </p:txBody>
      </p:sp>
      <p:grpSp>
        <p:nvGrpSpPr>
          <p:cNvPr id="68626" name="Group 68625">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194" cy="2175328"/>
            <a:chOff x="-305" y="-1"/>
            <a:chExt cx="3832880" cy="2876136"/>
          </a:xfrm>
        </p:grpSpPr>
        <p:sp>
          <p:nvSpPr>
            <p:cNvPr id="68627" name="Freeform: Shape 68626">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28" name="Freeform: Shape 68627">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29" name="Freeform: Shape 68628">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30" name="Freeform: Shape 68629">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1245823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616" name="Rectangle 68615">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18" name="Rectangle 68617">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8610" name="Rectangle 11"/>
          <p:cNvSpPr>
            <a:spLocks noGrp="1" noChangeArrowheads="1"/>
          </p:cNvSpPr>
          <p:nvPr>
            <p:ph type="title"/>
            <p:custDataLst>
              <p:tags r:id="rId2"/>
            </p:custDataLst>
          </p:nvPr>
        </p:nvSpPr>
        <p:spPr>
          <a:xfrm>
            <a:off x="1207456" y="940064"/>
            <a:ext cx="9830988" cy="1325563"/>
          </a:xfrm>
        </p:spPr>
        <p:txBody>
          <a:bodyPr anchor="b">
            <a:normAutofit fontScale="90000"/>
          </a:bodyPr>
          <a:lstStyle/>
          <a:p>
            <a:pPr>
              <a:defRPr/>
            </a:pPr>
            <a:r>
              <a:rPr lang="en-US" sz="6000" b="1" dirty="0">
                <a:latin typeface="Constantia" panose="02030602050306030303" pitchFamily="18" charset="0"/>
              </a:rPr>
              <a:t>After Authorization continued</a:t>
            </a:r>
            <a:endParaRPr lang="en-US" sz="4400" b="1" dirty="0">
              <a:latin typeface="Constantia" panose="02030602050306030303" pitchFamily="18" charset="0"/>
            </a:endParaRPr>
          </a:p>
        </p:txBody>
      </p:sp>
      <p:grpSp>
        <p:nvGrpSpPr>
          <p:cNvPr id="68620" name="Group 68619">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7731" y="0"/>
            <a:ext cx="3901094" cy="2382977"/>
            <a:chOff x="6867015" y="-1"/>
            <a:chExt cx="5324985" cy="3251912"/>
          </a:xfrm>
          <a:solidFill>
            <a:schemeClr val="accent5">
              <a:alpha val="10000"/>
            </a:schemeClr>
          </a:solidFill>
        </p:grpSpPr>
        <p:sp>
          <p:nvSpPr>
            <p:cNvPr id="68621" name="Freeform: Shape 68620">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22" name="Freeform: Shape 68621">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23" name="Freeform: Shape 68622">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24" name="Freeform: Shape 68623">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611" name="Rectangle 12"/>
          <p:cNvSpPr>
            <a:spLocks noGrp="1" noChangeArrowheads="1"/>
          </p:cNvSpPr>
          <p:nvPr>
            <p:ph idx="1"/>
            <p:custDataLst>
              <p:tags r:id="rId3"/>
            </p:custDataLst>
          </p:nvPr>
        </p:nvSpPr>
        <p:spPr>
          <a:xfrm>
            <a:off x="1207456" y="2732219"/>
            <a:ext cx="9830988" cy="3439981"/>
          </a:xfrm>
        </p:spPr>
        <p:txBody>
          <a:bodyPr>
            <a:normAutofit/>
          </a:bodyPr>
          <a:lstStyle/>
          <a:p>
            <a:pPr eaLnBrk="1" hangingPunct="1">
              <a:buFontTx/>
              <a:buChar char="•"/>
            </a:pPr>
            <a:r>
              <a:rPr lang="en-US" sz="2800" dirty="0">
                <a:latin typeface="Constantia" panose="02030602050306030303" pitchFamily="18" charset="0"/>
                <a:ea typeface="Tahoma" pitchFamily="34" charset="0"/>
                <a:cs typeface="Tahoma" pitchFamily="34" charset="0"/>
              </a:rPr>
              <a:t>It is important to continue to follow policies and procedures to maintain authorization</a:t>
            </a:r>
            <a:br>
              <a:rPr lang="en-US" sz="2800" dirty="0">
                <a:latin typeface="Constantia" panose="02030602050306030303" pitchFamily="18" charset="0"/>
                <a:ea typeface="Tahoma" pitchFamily="34" charset="0"/>
                <a:cs typeface="Tahoma" pitchFamily="34" charset="0"/>
              </a:rPr>
            </a:br>
            <a:endParaRPr lang="en-US" sz="2800" dirty="0">
              <a:latin typeface="Constantia" panose="02030602050306030303" pitchFamily="18" charset="0"/>
              <a:ea typeface="Tahoma" pitchFamily="34" charset="0"/>
              <a:cs typeface="Tahoma" pitchFamily="34" charset="0"/>
            </a:endParaRPr>
          </a:p>
          <a:p>
            <a:pPr eaLnBrk="1" hangingPunct="1">
              <a:buFontTx/>
              <a:buChar char="•"/>
            </a:pPr>
            <a:r>
              <a:rPr lang="en-US" sz="2800" dirty="0">
                <a:latin typeface="Constantia" panose="02030602050306030303" pitchFamily="18" charset="0"/>
                <a:ea typeface="Tahoma" pitchFamily="34" charset="0"/>
                <a:cs typeface="Tahoma" pitchFamily="34" charset="0"/>
              </a:rPr>
              <a:t>Federal regulations provide processes to support program integrity</a:t>
            </a:r>
          </a:p>
          <a:p>
            <a:pPr>
              <a:spcBef>
                <a:spcPct val="50000"/>
              </a:spcBef>
              <a:spcAft>
                <a:spcPts val="600"/>
              </a:spcAft>
              <a:buSzPct val="115000"/>
              <a:defRPr/>
            </a:pPr>
            <a:endParaRPr lang="en-US" sz="1800" dirty="0">
              <a:solidFill>
                <a:schemeClr val="tx2"/>
              </a:solidFill>
            </a:endParaRPr>
          </a:p>
        </p:txBody>
      </p:sp>
      <p:grpSp>
        <p:nvGrpSpPr>
          <p:cNvPr id="68626" name="Group 68625">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194" cy="2175328"/>
            <a:chOff x="-305" y="-1"/>
            <a:chExt cx="3832880" cy="2876136"/>
          </a:xfrm>
        </p:grpSpPr>
        <p:sp>
          <p:nvSpPr>
            <p:cNvPr id="68627" name="Freeform: Shape 68626">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28" name="Freeform: Shape 68627">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29" name="Freeform: Shape 68628">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30" name="Freeform: Shape 68629">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200271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AD5490C-BE4F-40C1-93F8-CE76DC62FBE4}"/>
              </a:ext>
            </a:extLst>
          </p:cNvPr>
          <p:cNvSpPr>
            <a:spLocks noGrp="1"/>
          </p:cNvSpPr>
          <p:nvPr>
            <p:ph type="title"/>
          </p:nvPr>
        </p:nvSpPr>
        <p:spPr>
          <a:xfrm>
            <a:off x="6598363" y="3060568"/>
            <a:ext cx="4804745" cy="1297115"/>
          </a:xfrm>
        </p:spPr>
        <p:txBody>
          <a:bodyPr vert="horz" lIns="91440" tIns="45720" rIns="91440" bIns="45720" rtlCol="0" anchor="t">
            <a:normAutofit/>
          </a:bodyPr>
          <a:lstStyle/>
          <a:p>
            <a:pPr defTabSz="914400"/>
            <a:r>
              <a:rPr lang="en-US" sz="7200" b="1" kern="1200" dirty="0">
                <a:latin typeface="Constantia" panose="02030602050306030303" pitchFamily="18" charset="0"/>
              </a:rPr>
              <a:t>Questions</a:t>
            </a:r>
          </a:p>
        </p:txBody>
      </p:sp>
      <p:pic>
        <p:nvPicPr>
          <p:cNvPr id="17" name="Graphic 16" descr="Help">
            <a:extLst>
              <a:ext uri="{FF2B5EF4-FFF2-40B4-BE49-F238E27FC236}">
                <a16:creationId xmlns:a16="http://schemas.microsoft.com/office/drawing/2014/main" id="{F6A56F43-3CDE-B789-085E-BA23E2ED31C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0409" y="1828800"/>
            <a:ext cx="3760653" cy="3760653"/>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24" name="Group 2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1" y="-5977"/>
            <a:ext cx="6237049" cy="6863979"/>
            <a:chOff x="305" y="-5977"/>
            <a:chExt cx="6238675" cy="6863979"/>
          </a:xfrm>
        </p:grpSpPr>
        <p:sp>
          <p:nvSpPr>
            <p:cNvPr id="25" name="Freeform: Shape 2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ustDataLst>
      <p:tags r:id="rId1"/>
    </p:custDataLst>
    <p:extLst>
      <p:ext uri="{BB962C8B-B14F-4D97-AF65-F5344CB8AC3E}">
        <p14:creationId xmlns:p14="http://schemas.microsoft.com/office/powerpoint/2010/main" val="2663646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062" y="3985"/>
            <a:ext cx="9770221" cy="6858000"/>
            <a:chOff x="1303402" y="3985"/>
            <a:chExt cx="9772765" cy="6858000"/>
          </a:xfrm>
        </p:grpSpPr>
        <p:sp>
          <p:nvSpPr>
            <p:cNvPr id="25" name="Freeform: Shape 24">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Shape 28">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30" name="Freeform: Shape 29">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 name="Title 3">
            <a:extLst>
              <a:ext uri="{FF2B5EF4-FFF2-40B4-BE49-F238E27FC236}">
                <a16:creationId xmlns:a16="http://schemas.microsoft.com/office/drawing/2014/main" id="{3DBD575A-0E30-4F63-9A69-549DEB3C7B6E}"/>
              </a:ext>
            </a:extLst>
          </p:cNvPr>
          <p:cNvSpPr>
            <a:spLocks noGrp="1"/>
          </p:cNvSpPr>
          <p:nvPr>
            <p:ph type="ctrTitle"/>
            <p:custDataLst>
              <p:tags r:id="rId2"/>
            </p:custDataLst>
          </p:nvPr>
        </p:nvSpPr>
        <p:spPr>
          <a:xfrm>
            <a:off x="3301382" y="1905000"/>
            <a:ext cx="5759346" cy="2310312"/>
          </a:xfrm>
        </p:spPr>
        <p:txBody>
          <a:bodyPr>
            <a:normAutofit/>
          </a:bodyPr>
          <a:lstStyle/>
          <a:p>
            <a:r>
              <a:rPr lang="en-US" sz="6000" b="1" dirty="0">
                <a:latin typeface="Constantia" panose="02030602050306030303" pitchFamily="18" charset="0"/>
              </a:rPr>
              <a:t>Policy and Procedures</a:t>
            </a:r>
          </a:p>
        </p:txBody>
      </p:sp>
    </p:spTree>
    <p:custDataLst>
      <p:tags r:id="rId1"/>
    </p:custDataLst>
    <p:extLst>
      <p:ext uri="{BB962C8B-B14F-4D97-AF65-F5344CB8AC3E}">
        <p14:creationId xmlns:p14="http://schemas.microsoft.com/office/powerpoint/2010/main" val="3834699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p:cNvSpPr>
            <a:spLocks noGrp="1"/>
          </p:cNvSpPr>
          <p:nvPr>
            <p:ph type="title"/>
            <p:custDataLst>
              <p:tags r:id="rId2"/>
            </p:custDataLst>
          </p:nvPr>
        </p:nvSpPr>
        <p:spPr>
          <a:xfrm>
            <a:off x="1143660" y="669570"/>
            <a:ext cx="9830988" cy="1325563"/>
          </a:xfrm>
        </p:spPr>
        <p:txBody>
          <a:bodyPr anchor="b">
            <a:normAutofit/>
          </a:bodyPr>
          <a:lstStyle/>
          <a:p>
            <a:r>
              <a:rPr lang="en-US" sz="4400" b="1" dirty="0">
                <a:latin typeface="Constantia" panose="02030602050306030303" pitchFamily="18" charset="0"/>
                <a:ea typeface="Tahoma" pitchFamily="34" charset="0"/>
                <a:cs typeface="Tahoma" pitchFamily="34" charset="0"/>
              </a:rPr>
              <a:t>Termination of WIC Vendor Agreement</a:t>
            </a:r>
          </a:p>
        </p:txBody>
      </p:sp>
      <p:grpSp>
        <p:nvGrpSpPr>
          <p:cNvPr id="22" name="Group 2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7731" y="0"/>
            <a:ext cx="3901094" cy="2382977"/>
            <a:chOff x="6867015" y="-1"/>
            <a:chExt cx="5324985" cy="3251912"/>
          </a:xfrm>
          <a:solidFill>
            <a:schemeClr val="accent5">
              <a:alpha val="10000"/>
            </a:schemeClr>
          </a:solidFill>
        </p:grpSpPr>
        <p:sp>
          <p:nvSpPr>
            <p:cNvPr id="23" name="Freeform: Shape 2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3"/>
          <p:cNvSpPr>
            <a:spLocks noGrp="1"/>
          </p:cNvSpPr>
          <p:nvPr>
            <p:ph idx="1"/>
            <p:custDataLst>
              <p:tags r:id="rId3"/>
            </p:custDataLst>
          </p:nvPr>
        </p:nvSpPr>
        <p:spPr>
          <a:xfrm>
            <a:off x="1143660" y="2534396"/>
            <a:ext cx="10056152" cy="3714004"/>
          </a:xfrm>
        </p:spPr>
        <p:txBody>
          <a:bodyPr>
            <a:normAutofit lnSpcReduction="10000"/>
          </a:bodyPr>
          <a:lstStyle/>
          <a:p>
            <a:pPr algn="just"/>
            <a:r>
              <a:rPr lang="en-US" sz="2400" dirty="0">
                <a:latin typeface="Constantia" panose="02030602050306030303" pitchFamily="18" charset="0"/>
                <a:ea typeface="Tahoma" pitchFamily="34" charset="0"/>
                <a:cs typeface="Tahoma" pitchFamily="34" charset="0"/>
              </a:rPr>
              <a:t>Change in ownership will result in termination of the WIC Vendor Agreement by the State WIC Agency</a:t>
            </a:r>
          </a:p>
          <a:p>
            <a:pPr algn="just"/>
            <a:endParaRPr lang="en-US" sz="2400" dirty="0">
              <a:latin typeface="Constantia" panose="02030602050306030303" pitchFamily="18" charset="0"/>
              <a:ea typeface="Tahoma" pitchFamily="34" charset="0"/>
              <a:cs typeface="Tahoma" pitchFamily="34" charset="0"/>
            </a:endParaRPr>
          </a:p>
          <a:p>
            <a:pPr algn="just"/>
            <a:r>
              <a:rPr lang="en-US" sz="2400" dirty="0">
                <a:latin typeface="Constantia" panose="02030602050306030303" pitchFamily="18" charset="0"/>
                <a:ea typeface="Tahoma" pitchFamily="34" charset="0"/>
                <a:cs typeface="Tahoma" pitchFamily="34" charset="0"/>
              </a:rPr>
              <a:t>Change in pharmacy location of more than three miles from the pharmacy’s previous location will result in termination of the WIC Vendor Agreement by the State WIC Agency</a:t>
            </a:r>
          </a:p>
          <a:p>
            <a:pPr algn="just"/>
            <a:endParaRPr lang="en-US" sz="2400" dirty="0">
              <a:latin typeface="Constantia" panose="02030602050306030303" pitchFamily="18" charset="0"/>
              <a:ea typeface="Tahoma" pitchFamily="34" charset="0"/>
              <a:cs typeface="Tahoma" pitchFamily="34" charset="0"/>
            </a:endParaRPr>
          </a:p>
          <a:p>
            <a:pPr algn="just"/>
            <a:r>
              <a:rPr lang="en-US" sz="2400" dirty="0">
                <a:latin typeface="Constantia" panose="02030602050306030303" pitchFamily="18" charset="0"/>
                <a:ea typeface="Tahoma" pitchFamily="34" charset="0"/>
                <a:cs typeface="Tahoma" pitchFamily="34" charset="0"/>
              </a:rPr>
              <a:t>Cessation of operations, withdrawal from the WIC Program or disqualification from the WIC Program will result in termination of the WIC Vendor Agreement by the State WIC Agency</a:t>
            </a:r>
          </a:p>
          <a:p>
            <a:endParaRPr lang="en-US" sz="1800" dirty="0">
              <a:solidFill>
                <a:schemeClr val="tx2"/>
              </a:solidFill>
            </a:endParaRPr>
          </a:p>
        </p:txBody>
      </p:sp>
      <p:grpSp>
        <p:nvGrpSpPr>
          <p:cNvPr id="28" name="Group 2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194" cy="2175328"/>
            <a:chOff x="-305" y="-1"/>
            <a:chExt cx="3832880" cy="2876136"/>
          </a:xfrm>
        </p:grpSpPr>
        <p:sp>
          <p:nvSpPr>
            <p:cNvPr id="29" name="Freeform: Shape 2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1043532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 name="Rectangle 2"/>
          <p:cNvSpPr>
            <a:spLocks noGrp="1" noChangeArrowheads="1"/>
          </p:cNvSpPr>
          <p:nvPr>
            <p:ph type="title"/>
            <p:custDataLst>
              <p:tags r:id="rId2"/>
            </p:custDataLst>
          </p:nvPr>
        </p:nvSpPr>
        <p:spPr>
          <a:xfrm>
            <a:off x="1205683" y="528706"/>
            <a:ext cx="9830988" cy="1325563"/>
          </a:xfrm>
        </p:spPr>
        <p:txBody>
          <a:bodyPr anchor="b">
            <a:normAutofit/>
          </a:bodyPr>
          <a:lstStyle/>
          <a:p>
            <a:pPr eaLnBrk="1" hangingPunct="1"/>
            <a:r>
              <a:rPr lang="en-US" sz="4400" b="1" dirty="0">
                <a:latin typeface="Constantia" panose="02030602050306030303" pitchFamily="18" charset="0"/>
                <a:ea typeface="Tahoma" pitchFamily="34" charset="0"/>
                <a:cs typeface="Tahoma" pitchFamily="34" charset="0"/>
              </a:rPr>
              <a:t>Business Integrity Standards</a:t>
            </a:r>
          </a:p>
        </p:txBody>
      </p:sp>
      <p:grpSp>
        <p:nvGrpSpPr>
          <p:cNvPr id="24" name="Group 23">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7731" y="0"/>
            <a:ext cx="3901094" cy="2382977"/>
            <a:chOff x="6867015" y="-1"/>
            <a:chExt cx="5324985" cy="3251912"/>
          </a:xfrm>
          <a:solidFill>
            <a:schemeClr val="accent5">
              <a:alpha val="10000"/>
            </a:schemeClr>
          </a:solidFill>
        </p:grpSpPr>
        <p:sp>
          <p:nvSpPr>
            <p:cNvPr id="25" name="Freeform: Shape 24">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3"/>
          <p:cNvSpPr>
            <a:spLocks noGrp="1" noChangeArrowheads="1"/>
          </p:cNvSpPr>
          <p:nvPr>
            <p:ph idx="1"/>
            <p:custDataLst>
              <p:tags r:id="rId3"/>
            </p:custDataLst>
          </p:nvPr>
        </p:nvSpPr>
        <p:spPr>
          <a:xfrm>
            <a:off x="1178918" y="2296870"/>
            <a:ext cx="9830988" cy="3288085"/>
          </a:xfrm>
        </p:spPr>
        <p:txBody>
          <a:bodyPr>
            <a:normAutofit fontScale="92500"/>
          </a:bodyPr>
          <a:lstStyle/>
          <a:p>
            <a:pPr algn="just" eaLnBrk="1" hangingPunct="1">
              <a:buFontTx/>
              <a:buChar char="•"/>
            </a:pPr>
            <a:r>
              <a:rPr lang="en-US" sz="2800" dirty="0">
                <a:latin typeface="Constantia" panose="02030602050306030303" pitchFamily="18" charset="0"/>
                <a:ea typeface="Tahoma" pitchFamily="34" charset="0"/>
                <a:cs typeface="Tahoma" pitchFamily="34" charset="0"/>
              </a:rPr>
              <a:t>May not have any owners, officers or managers  who have been convicted of or had a civil judgment entered against them in the last six years for any activity indicating a lack of business integrity</a:t>
            </a:r>
            <a:br>
              <a:rPr lang="en-US" sz="2800" dirty="0">
                <a:latin typeface="Constantia" panose="02030602050306030303" pitchFamily="18" charset="0"/>
                <a:ea typeface="Tahoma" pitchFamily="34" charset="0"/>
                <a:cs typeface="Tahoma" pitchFamily="34" charset="0"/>
              </a:rPr>
            </a:br>
            <a:endParaRPr lang="en-US" sz="2800" dirty="0">
              <a:latin typeface="Constantia" panose="02030602050306030303" pitchFamily="18" charset="0"/>
              <a:ea typeface="Tahoma" pitchFamily="34" charset="0"/>
              <a:cs typeface="Tahoma" pitchFamily="34" charset="0"/>
            </a:endParaRPr>
          </a:p>
          <a:p>
            <a:pPr algn="just" eaLnBrk="1" hangingPunct="1">
              <a:buFontTx/>
              <a:buChar char="•"/>
            </a:pPr>
            <a:r>
              <a:rPr lang="en-US" sz="2800" dirty="0">
                <a:latin typeface="Constantia" panose="02030602050306030303" pitchFamily="18" charset="0"/>
                <a:ea typeface="Tahoma" pitchFamily="34" charset="0"/>
                <a:cs typeface="Tahoma" pitchFamily="34" charset="0"/>
              </a:rPr>
              <a:t>Includes, but is not limited to fraud, antitrust violations, embezzlement, theft, forgery, bribery, falsification or destruction of records, receiving stolen property, making false claims, obstruction of justice</a:t>
            </a:r>
          </a:p>
        </p:txBody>
      </p:sp>
      <p:grpSp>
        <p:nvGrpSpPr>
          <p:cNvPr id="30" name="Group 29">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194" cy="2175328"/>
            <a:chOff x="-305" y="-1"/>
            <a:chExt cx="3832880" cy="2876136"/>
          </a:xfrm>
        </p:grpSpPr>
        <p:sp>
          <p:nvSpPr>
            <p:cNvPr id="31" name="Freeform: Shape 30">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3893768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 name="Rectangle 4"/>
          <p:cNvSpPr>
            <a:spLocks noGrp="1" noChangeArrowheads="1"/>
          </p:cNvSpPr>
          <p:nvPr>
            <p:ph type="title"/>
            <p:custDataLst>
              <p:tags r:id="rId2"/>
            </p:custDataLst>
          </p:nvPr>
        </p:nvSpPr>
        <p:spPr>
          <a:xfrm>
            <a:off x="1296661" y="182114"/>
            <a:ext cx="9830988" cy="1325563"/>
          </a:xfrm>
        </p:spPr>
        <p:txBody>
          <a:bodyPr anchor="b">
            <a:normAutofit/>
          </a:bodyPr>
          <a:lstStyle/>
          <a:p>
            <a:pPr eaLnBrk="1" hangingPunct="1"/>
            <a:r>
              <a:rPr lang="en-US" sz="4400" b="1" dirty="0">
                <a:latin typeface="Constantia" panose="02030602050306030303" pitchFamily="18" charset="0"/>
                <a:ea typeface="Tahoma" pitchFamily="34" charset="0"/>
                <a:cs typeface="Tahoma" pitchFamily="34" charset="0"/>
              </a:rPr>
              <a:t>Conflict of Interest</a:t>
            </a:r>
          </a:p>
        </p:txBody>
      </p:sp>
      <p:grpSp>
        <p:nvGrpSpPr>
          <p:cNvPr id="24" name="Group 23">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5229" cy="2510865"/>
            <a:chOff x="-305" y="-1"/>
            <a:chExt cx="3832880" cy="2876136"/>
          </a:xfrm>
        </p:grpSpPr>
        <p:sp>
          <p:nvSpPr>
            <p:cNvPr id="25" name="Freeform: Shape 24">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a:spLocks noGrp="1" noChangeArrowheads="1"/>
          </p:cNvSpPr>
          <p:nvPr>
            <p:ph idx="1"/>
            <p:custDataLst>
              <p:tags r:id="rId3"/>
            </p:custDataLst>
          </p:nvPr>
        </p:nvSpPr>
        <p:spPr>
          <a:xfrm>
            <a:off x="1268394" y="2003979"/>
            <a:ext cx="9929054" cy="4007956"/>
          </a:xfrm>
        </p:spPr>
        <p:txBody>
          <a:bodyPr>
            <a:normAutofit lnSpcReduction="10000"/>
          </a:bodyPr>
          <a:lstStyle/>
          <a:p>
            <a:pPr algn="just"/>
            <a:r>
              <a:rPr lang="en-US" sz="2400" dirty="0">
                <a:latin typeface="Constantia" panose="02030602050306030303" pitchFamily="18" charset="0"/>
                <a:ea typeface="Tahoma" pitchFamily="34" charset="0"/>
                <a:cs typeface="Tahoma" pitchFamily="34" charset="0"/>
              </a:rPr>
              <a:t>A vendor shall not have any owner(s), officer(s) or manager(s) who are employed, or who have a spouse, child, or parent employed by the State WIC Agency or the Local WIC Agency serving the county in which the vendor conducts business</a:t>
            </a:r>
          </a:p>
          <a:p>
            <a:pPr algn="just" eaLnBrk="1" hangingPunct="1"/>
            <a:r>
              <a:rPr lang="en-US" sz="2400" dirty="0">
                <a:latin typeface="Constantia" panose="02030602050306030303" pitchFamily="18" charset="0"/>
                <a:ea typeface="Tahoma" pitchFamily="34" charset="0"/>
                <a:cs typeface="Tahoma" pitchFamily="34" charset="0"/>
              </a:rPr>
              <a:t>A vendor shall not have an employee who transacts </a:t>
            </a:r>
            <a:r>
              <a:rPr lang="en-US" sz="2400" dirty="0" err="1">
                <a:latin typeface="Constantia" panose="02030602050306030303" pitchFamily="18" charset="0"/>
                <a:ea typeface="Tahoma" pitchFamily="34" charset="0"/>
                <a:cs typeface="Tahoma" pitchFamily="34" charset="0"/>
              </a:rPr>
              <a:t>eWIC</a:t>
            </a:r>
            <a:r>
              <a:rPr lang="en-US" sz="2400" dirty="0">
                <a:latin typeface="Constantia" panose="02030602050306030303" pitchFamily="18" charset="0"/>
                <a:ea typeface="Tahoma" pitchFamily="34" charset="0"/>
                <a:cs typeface="Tahoma" pitchFamily="34" charset="0"/>
              </a:rPr>
              <a:t> benefits who is employed or has a spouse, child or parent who is employed by the State WIC Agency or the Local WIC Agency serving the county in which the vendor conducts business</a:t>
            </a:r>
          </a:p>
          <a:p>
            <a:pPr algn="just" eaLnBrk="1" hangingPunct="1"/>
            <a:r>
              <a:rPr lang="en-US" sz="2400" dirty="0">
                <a:latin typeface="Constantia" panose="02030602050306030303" pitchFamily="18" charset="0"/>
                <a:ea typeface="Tahoma" pitchFamily="34" charset="0"/>
                <a:cs typeface="Tahoma" pitchFamily="34" charset="0"/>
              </a:rPr>
              <a:t>Ask your staff if they have a spouse, child or parent who works for the WIC Program</a:t>
            </a:r>
          </a:p>
          <a:p>
            <a:pPr lvl="1" algn="just"/>
            <a:r>
              <a:rPr lang="en-US" sz="2400" dirty="0">
                <a:latin typeface="Constantia" panose="02030602050306030303" pitchFamily="18" charset="0"/>
                <a:ea typeface="Tahoma" pitchFamily="34" charset="0"/>
                <a:cs typeface="Tahoma" pitchFamily="34" charset="0"/>
              </a:rPr>
              <a:t>If they do, report it to your vendor contact at your Local WIC Agency</a:t>
            </a:r>
          </a:p>
        </p:txBody>
      </p:sp>
      <p:grpSp>
        <p:nvGrpSpPr>
          <p:cNvPr id="30" name="Group 29">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69912" y="3734646"/>
            <a:ext cx="3878664" cy="2368042"/>
            <a:chOff x="6867015" y="-1"/>
            <a:chExt cx="5324985" cy="3251912"/>
          </a:xfrm>
          <a:solidFill>
            <a:schemeClr val="accent5">
              <a:alpha val="10000"/>
            </a:schemeClr>
          </a:solidFill>
        </p:grpSpPr>
        <p:sp>
          <p:nvSpPr>
            <p:cNvPr id="31" name="Freeform: Shape 30">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2388581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6" name="Group 25">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57" y="508838"/>
            <a:ext cx="5216598" cy="6239661"/>
            <a:chOff x="-19221" y="251144"/>
            <a:chExt cx="5217958" cy="6239661"/>
          </a:xfrm>
        </p:grpSpPr>
        <p:sp>
          <p:nvSpPr>
            <p:cNvPr id="27" name="Freeform: Shape 26">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 name="Rectangle 5"/>
          <p:cNvSpPr>
            <a:spLocks noGrp="1" noChangeArrowheads="1"/>
          </p:cNvSpPr>
          <p:nvPr>
            <p:ph type="title"/>
            <p:custDataLst>
              <p:tags r:id="rId2"/>
            </p:custDataLst>
          </p:nvPr>
        </p:nvSpPr>
        <p:spPr>
          <a:xfrm>
            <a:off x="639912" y="1243013"/>
            <a:ext cx="4235299" cy="4371974"/>
          </a:xfrm>
        </p:spPr>
        <p:txBody>
          <a:bodyPr>
            <a:normAutofit/>
          </a:bodyPr>
          <a:lstStyle/>
          <a:p>
            <a:pPr eaLnBrk="1" hangingPunct="1"/>
            <a:r>
              <a:rPr lang="en-US" sz="4800" b="1" dirty="0">
                <a:latin typeface="Constantia" panose="02030602050306030303" pitchFamily="18" charset="0"/>
                <a:ea typeface="Tahoma" pitchFamily="34" charset="0"/>
                <a:cs typeface="Tahoma" pitchFamily="34" charset="0"/>
              </a:rPr>
              <a:t>Violations and Sanctions</a:t>
            </a:r>
          </a:p>
        </p:txBody>
      </p:sp>
      <p:sp>
        <p:nvSpPr>
          <p:cNvPr id="6" name="Rectangle 6"/>
          <p:cNvSpPr>
            <a:spLocks noGrp="1" noChangeArrowheads="1"/>
          </p:cNvSpPr>
          <p:nvPr>
            <p:ph idx="1"/>
            <p:custDataLst>
              <p:tags r:id="rId3"/>
            </p:custDataLst>
          </p:nvPr>
        </p:nvSpPr>
        <p:spPr>
          <a:xfrm>
            <a:off x="5514819" y="804672"/>
            <a:ext cx="5875637" cy="5230368"/>
          </a:xfrm>
        </p:spPr>
        <p:txBody>
          <a:bodyPr anchor="ctr">
            <a:normAutofit/>
          </a:bodyPr>
          <a:lstStyle/>
          <a:p>
            <a:pPr eaLnBrk="1" hangingPunct="1">
              <a:buFontTx/>
              <a:buChar char="•"/>
            </a:pPr>
            <a:r>
              <a:rPr lang="en-US" sz="2400" dirty="0">
                <a:latin typeface="Constantia" panose="02030602050306030303" pitchFamily="18" charset="0"/>
                <a:ea typeface="Tahoma" pitchFamily="34" charset="0"/>
                <a:cs typeface="Tahoma" pitchFamily="34" charset="0"/>
              </a:rPr>
              <a:t>A violation is an infraction of WIC Program regulations or other requirements </a:t>
            </a:r>
          </a:p>
          <a:p>
            <a:pPr eaLnBrk="1" hangingPunct="1">
              <a:buFontTx/>
              <a:buChar char="•"/>
            </a:pPr>
            <a:endParaRPr lang="en-US" sz="2400" dirty="0">
              <a:latin typeface="Constantia" panose="02030602050306030303" pitchFamily="18" charset="0"/>
              <a:ea typeface="Tahoma" pitchFamily="34" charset="0"/>
              <a:cs typeface="Tahoma" pitchFamily="34" charset="0"/>
            </a:endParaRPr>
          </a:p>
          <a:p>
            <a:pPr eaLnBrk="1" hangingPunct="1">
              <a:buFontTx/>
              <a:buChar char="•"/>
            </a:pPr>
            <a:r>
              <a:rPr lang="en-US" sz="2400" dirty="0">
                <a:latin typeface="Constantia" panose="02030602050306030303" pitchFamily="18" charset="0"/>
                <a:ea typeface="Tahoma" pitchFamily="34" charset="0"/>
                <a:cs typeface="Tahoma" pitchFamily="34" charset="0"/>
              </a:rPr>
              <a:t>A sanction is an administrative action taken as a result of a violation or pattern or violations and may include:</a:t>
            </a:r>
          </a:p>
          <a:p>
            <a:pPr lvl="1" eaLnBrk="1" hangingPunct="1"/>
            <a:r>
              <a:rPr lang="en-US" sz="2400" dirty="0">
                <a:latin typeface="Constantia" panose="02030602050306030303" pitchFamily="18" charset="0"/>
                <a:ea typeface="Tahoma" pitchFamily="34" charset="0"/>
                <a:cs typeface="Tahoma" pitchFamily="34" charset="0"/>
              </a:rPr>
              <a:t>Disqualification and civil money penalties in lieu of disqualification</a:t>
            </a:r>
            <a:br>
              <a:rPr lang="en-US" sz="2400" dirty="0">
                <a:latin typeface="Constantia" panose="02030602050306030303" pitchFamily="18" charset="0"/>
                <a:ea typeface="Tahoma" pitchFamily="34" charset="0"/>
                <a:cs typeface="Tahoma" pitchFamily="34" charset="0"/>
              </a:rPr>
            </a:br>
            <a:endParaRPr lang="en-US" sz="2400" dirty="0">
              <a:latin typeface="Constantia" panose="02030602050306030303" pitchFamily="18" charset="0"/>
              <a:ea typeface="Tahoma" pitchFamily="34" charset="0"/>
              <a:cs typeface="Tahoma" pitchFamily="34" charset="0"/>
            </a:endParaRPr>
          </a:p>
          <a:p>
            <a:pPr eaLnBrk="1" hangingPunct="1"/>
            <a:endParaRPr lang="en-US" sz="1800" dirty="0">
              <a:solidFill>
                <a:schemeClr val="tx2"/>
              </a:solidFill>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2794177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 name="Rectangle 3"/>
          <p:cNvSpPr>
            <a:spLocks noGrp="1" noChangeArrowheads="1"/>
          </p:cNvSpPr>
          <p:nvPr>
            <p:ph type="title"/>
            <p:custDataLst>
              <p:tags r:id="rId2"/>
            </p:custDataLst>
          </p:nvPr>
        </p:nvSpPr>
        <p:spPr>
          <a:xfrm>
            <a:off x="1293812" y="669570"/>
            <a:ext cx="9830988" cy="1325563"/>
          </a:xfrm>
        </p:spPr>
        <p:txBody>
          <a:bodyPr anchor="b">
            <a:normAutofit/>
          </a:bodyPr>
          <a:lstStyle/>
          <a:p>
            <a:pPr eaLnBrk="1" hangingPunct="1"/>
            <a:r>
              <a:rPr lang="en-US" sz="4800" b="1" dirty="0">
                <a:latin typeface="Constantia" panose="02030602050306030303" pitchFamily="18" charset="0"/>
                <a:ea typeface="Tahoma" pitchFamily="34" charset="0"/>
                <a:cs typeface="Tahoma" pitchFamily="34" charset="0"/>
              </a:rPr>
              <a:t>Violations</a:t>
            </a:r>
          </a:p>
        </p:txBody>
      </p:sp>
      <p:grpSp>
        <p:nvGrpSpPr>
          <p:cNvPr id="24" name="Group 23">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7731" y="0"/>
            <a:ext cx="3901094" cy="2382977"/>
            <a:chOff x="6867015" y="-1"/>
            <a:chExt cx="5324985" cy="3251912"/>
          </a:xfrm>
          <a:solidFill>
            <a:schemeClr val="accent5">
              <a:alpha val="10000"/>
            </a:schemeClr>
          </a:solidFill>
        </p:grpSpPr>
        <p:sp>
          <p:nvSpPr>
            <p:cNvPr id="25" name="Freeform: Shape 24">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4"/>
          <p:cNvSpPr>
            <a:spLocks noGrp="1" noChangeArrowheads="1"/>
          </p:cNvSpPr>
          <p:nvPr>
            <p:ph idx="1"/>
            <p:custDataLst>
              <p:tags r:id="rId3"/>
            </p:custDataLst>
          </p:nvPr>
        </p:nvSpPr>
        <p:spPr>
          <a:xfrm>
            <a:off x="1178766" y="2370227"/>
            <a:ext cx="9830988" cy="2693976"/>
          </a:xfrm>
        </p:spPr>
        <p:txBody>
          <a:bodyPr>
            <a:normAutofit/>
          </a:bodyPr>
          <a:lstStyle/>
          <a:p>
            <a:pPr eaLnBrk="1" hangingPunct="1">
              <a:buFontTx/>
              <a:buChar char="•"/>
            </a:pPr>
            <a:endParaRPr lang="en-US" sz="1800" dirty="0">
              <a:solidFill>
                <a:schemeClr val="tx2"/>
              </a:solidFill>
              <a:latin typeface="Constantia" panose="02030602050306030303" pitchFamily="18" charset="0"/>
              <a:ea typeface="Tahoma" pitchFamily="34" charset="0"/>
              <a:cs typeface="Tahoma" pitchFamily="34" charset="0"/>
            </a:endParaRPr>
          </a:p>
          <a:p>
            <a:pPr marL="45706" indent="0" eaLnBrk="1" hangingPunct="1">
              <a:buNone/>
            </a:pPr>
            <a:r>
              <a:rPr lang="en-US" sz="2800" dirty="0">
                <a:latin typeface="Constantia" panose="02030602050306030303" pitchFamily="18" charset="0"/>
                <a:ea typeface="Tahoma" pitchFamily="34" charset="0"/>
                <a:cs typeface="Tahoma" pitchFamily="34" charset="0"/>
              </a:rPr>
              <a:t>Any intentional or unintentional action of a vendor’s owners, officers, managers, agents or employees, </a:t>
            </a:r>
            <a:r>
              <a:rPr lang="en-US" sz="2800" b="1" dirty="0">
                <a:latin typeface="Constantia" panose="02030602050306030303" pitchFamily="18" charset="0"/>
                <a:ea typeface="Tahoma" pitchFamily="34" charset="0"/>
                <a:cs typeface="Tahoma" pitchFamily="34" charset="0"/>
              </a:rPr>
              <a:t>with or without knowledge of management, </a:t>
            </a:r>
            <a:r>
              <a:rPr lang="en-US" sz="2800" dirty="0">
                <a:latin typeface="Constantia" panose="02030602050306030303" pitchFamily="18" charset="0"/>
                <a:ea typeface="Tahoma" pitchFamily="34" charset="0"/>
                <a:cs typeface="Tahoma" pitchFamily="34" charset="0"/>
              </a:rPr>
              <a:t>that violates the WIC Vendor Agreement or federal or state statutes, regulations, policies or procedures governing the program</a:t>
            </a:r>
          </a:p>
          <a:p>
            <a:pPr eaLnBrk="1" hangingPunct="1"/>
            <a:endParaRPr lang="en-US" sz="1800" dirty="0">
              <a:solidFill>
                <a:schemeClr val="tx2"/>
              </a:solidFill>
              <a:latin typeface="Constantia" panose="02030602050306030303" pitchFamily="18" charset="0"/>
              <a:ea typeface="Tahoma" pitchFamily="34" charset="0"/>
              <a:cs typeface="Tahoma" pitchFamily="34" charset="0"/>
            </a:endParaRPr>
          </a:p>
        </p:txBody>
      </p:sp>
      <p:grpSp>
        <p:nvGrpSpPr>
          <p:cNvPr id="30" name="Group 29">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194" cy="2175328"/>
            <a:chOff x="-305" y="-1"/>
            <a:chExt cx="3832880" cy="2876136"/>
          </a:xfrm>
        </p:grpSpPr>
        <p:sp>
          <p:nvSpPr>
            <p:cNvPr id="31" name="Freeform: Shape 30">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3992838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 name="Rectangle 3"/>
          <p:cNvSpPr>
            <a:spLocks noGrp="1" noChangeArrowheads="1"/>
          </p:cNvSpPr>
          <p:nvPr>
            <p:ph type="title"/>
            <p:custDataLst>
              <p:tags r:id="rId2"/>
            </p:custDataLst>
          </p:nvPr>
        </p:nvSpPr>
        <p:spPr>
          <a:xfrm>
            <a:off x="1293812" y="300028"/>
            <a:ext cx="9830988" cy="1325563"/>
          </a:xfrm>
        </p:spPr>
        <p:txBody>
          <a:bodyPr anchor="b">
            <a:normAutofit/>
          </a:bodyPr>
          <a:lstStyle/>
          <a:p>
            <a:pPr eaLnBrk="1" hangingPunct="1"/>
            <a:r>
              <a:rPr lang="en-US" sz="4800" b="1" dirty="0">
                <a:latin typeface="Constantia" panose="02030602050306030303" pitchFamily="18" charset="0"/>
                <a:ea typeface="Tahoma" pitchFamily="34" charset="0"/>
                <a:cs typeface="Tahoma" pitchFamily="34" charset="0"/>
              </a:rPr>
              <a:t>Federal vs. State  Violations</a:t>
            </a:r>
          </a:p>
        </p:txBody>
      </p:sp>
      <p:grpSp>
        <p:nvGrpSpPr>
          <p:cNvPr id="24" name="Group 23">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7731" y="0"/>
            <a:ext cx="3901094" cy="2382977"/>
            <a:chOff x="6867015" y="-1"/>
            <a:chExt cx="5324985" cy="3251912"/>
          </a:xfrm>
          <a:solidFill>
            <a:schemeClr val="accent5">
              <a:alpha val="10000"/>
            </a:schemeClr>
          </a:solidFill>
        </p:grpSpPr>
        <p:sp>
          <p:nvSpPr>
            <p:cNvPr id="25" name="Freeform: Shape 24">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194" cy="2175328"/>
            <a:chOff x="-305" y="-1"/>
            <a:chExt cx="3832880" cy="2876136"/>
          </a:xfrm>
        </p:grpSpPr>
        <p:sp>
          <p:nvSpPr>
            <p:cNvPr id="31" name="Freeform: Shape 30">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 name="Rectangle 3">
            <a:extLst>
              <a:ext uri="{FF2B5EF4-FFF2-40B4-BE49-F238E27FC236}">
                <a16:creationId xmlns:a16="http://schemas.microsoft.com/office/drawing/2014/main" id="{C0C215D0-84EE-BEBA-AC73-6A847A04D3D3}"/>
              </a:ext>
            </a:extLst>
          </p:cNvPr>
          <p:cNvGraphicFramePr>
            <a:graphicFrameLocks/>
          </p:cNvGraphicFramePr>
          <p:nvPr>
            <p:extLst>
              <p:ext uri="{D42A27DB-BD31-4B8C-83A1-F6EECF244321}">
                <p14:modId xmlns:p14="http://schemas.microsoft.com/office/powerpoint/2010/main" val="2442669252"/>
              </p:ext>
            </p:extLst>
          </p:nvPr>
        </p:nvGraphicFramePr>
        <p:xfrm>
          <a:off x="1217612" y="2384749"/>
          <a:ext cx="9305307" cy="308395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28068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3302" name="Rectangle 183301">
            <a:extLst>
              <a:ext uri="{FF2B5EF4-FFF2-40B4-BE49-F238E27FC236}">
                <a16:creationId xmlns:a16="http://schemas.microsoft.com/office/drawing/2014/main" id="{21AC6A30-4F22-4C0F-B278-19C5B8A80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304" name="Rectangle 183303">
            <a:extLst>
              <a:ext uri="{FF2B5EF4-FFF2-40B4-BE49-F238E27FC236}">
                <a16:creationId xmlns:a16="http://schemas.microsoft.com/office/drawing/2014/main" id="{BB4335AD-65B1-44E4-90AF-264024FE4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88823"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6" name="Rectangle 2"/>
          <p:cNvSpPr>
            <a:spLocks noGrp="1" noChangeArrowheads="1"/>
          </p:cNvSpPr>
          <p:nvPr>
            <p:ph type="title"/>
            <p:custDataLst>
              <p:tags r:id="rId2"/>
            </p:custDataLst>
          </p:nvPr>
        </p:nvSpPr>
        <p:spPr>
          <a:xfrm>
            <a:off x="3969332" y="609600"/>
            <a:ext cx="4266088" cy="1351472"/>
          </a:xfrm>
        </p:spPr>
        <p:txBody>
          <a:bodyPr>
            <a:normAutofit/>
          </a:bodyPr>
          <a:lstStyle/>
          <a:p>
            <a:pPr algn="ctr" eaLnBrk="1" hangingPunct="1"/>
            <a:r>
              <a:rPr lang="en-US" b="1">
                <a:solidFill>
                  <a:schemeClr val="tx1">
                    <a:lumMod val="85000"/>
                    <a:lumOff val="15000"/>
                  </a:schemeClr>
                </a:solidFill>
                <a:latin typeface="Constantia" panose="02030602050306030303" pitchFamily="18" charset="0"/>
                <a:ea typeface="Tahoma" pitchFamily="34" charset="0"/>
                <a:cs typeface="Tahoma" pitchFamily="34" charset="0"/>
              </a:rPr>
              <a:t>WIC Works!</a:t>
            </a:r>
          </a:p>
        </p:txBody>
      </p:sp>
      <p:pic>
        <p:nvPicPr>
          <p:cNvPr id="3074" name="Picture 2" descr="S:\NSB\Resources\PHOTOS-CLIPART\Child Care\Permission To Use\AA Boy Apple_Fotolia_14820340.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793" r="14192"/>
          <a:stretch/>
        </p:blipFill>
        <p:spPr bwMode="auto">
          <a:xfrm>
            <a:off x="2" y="1"/>
            <a:ext cx="3694737" cy="6858001"/>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6147" name="Rectangle 3"/>
          <p:cNvSpPr>
            <a:spLocks noGrp="1" noChangeArrowheads="1"/>
          </p:cNvSpPr>
          <p:nvPr>
            <p:ph idx="1"/>
            <p:custDataLst>
              <p:tags r:id="rId3"/>
            </p:custDataLst>
          </p:nvPr>
        </p:nvSpPr>
        <p:spPr>
          <a:xfrm>
            <a:off x="4197872" y="2147357"/>
            <a:ext cx="3809008" cy="4101042"/>
          </a:xfrm>
        </p:spPr>
        <p:txBody>
          <a:bodyPr>
            <a:normAutofit/>
          </a:bodyPr>
          <a:lstStyle/>
          <a:p>
            <a:pPr eaLnBrk="1" hangingPunct="1"/>
            <a:r>
              <a:rPr lang="en-US" sz="2000">
                <a:solidFill>
                  <a:schemeClr val="tx1">
                    <a:lumMod val="85000"/>
                    <a:lumOff val="15000"/>
                  </a:schemeClr>
                </a:solidFill>
                <a:latin typeface="Constantia" panose="02030602050306030303" pitchFamily="18" charset="0"/>
                <a:ea typeface="Tahoma" pitchFamily="34" charset="0"/>
                <a:cs typeface="Tahoma" pitchFamily="34" charset="0"/>
              </a:rPr>
              <a:t>In NC, every WIC dollar spent on a pregnant woman saves multiple dollars in newborn health care costs</a:t>
            </a:r>
          </a:p>
          <a:p>
            <a:pPr eaLnBrk="1" hangingPunct="1"/>
            <a:endParaRPr lang="en-US" sz="2000">
              <a:solidFill>
                <a:schemeClr val="tx1">
                  <a:lumMod val="85000"/>
                  <a:lumOff val="15000"/>
                </a:schemeClr>
              </a:solidFill>
              <a:latin typeface="Constantia" panose="02030602050306030303" pitchFamily="18" charset="0"/>
              <a:ea typeface="Tahoma" pitchFamily="34" charset="0"/>
              <a:cs typeface="Tahoma" pitchFamily="34" charset="0"/>
            </a:endParaRPr>
          </a:p>
          <a:p>
            <a:pPr eaLnBrk="1" hangingPunct="1"/>
            <a:r>
              <a:rPr lang="en-US" sz="2000">
                <a:solidFill>
                  <a:schemeClr val="tx1">
                    <a:lumMod val="85000"/>
                    <a:lumOff val="15000"/>
                  </a:schemeClr>
                </a:solidFill>
                <a:latin typeface="Constantia" panose="02030602050306030303" pitchFamily="18" charset="0"/>
                <a:ea typeface="Tahoma" pitchFamily="34" charset="0"/>
                <a:cs typeface="Tahoma" pitchFamily="34" charset="0"/>
              </a:rPr>
              <a:t>Children on WIC have better diets; particularly for vitamin C, thiamin, protein, niacin and vitamin B</a:t>
            </a:r>
            <a:r>
              <a:rPr lang="en-US" sz="2000" baseline="-25000">
                <a:solidFill>
                  <a:schemeClr val="tx1">
                    <a:lumMod val="85000"/>
                    <a:lumOff val="15000"/>
                  </a:schemeClr>
                </a:solidFill>
                <a:latin typeface="Constantia" panose="02030602050306030303" pitchFamily="18" charset="0"/>
                <a:ea typeface="Tahoma" pitchFamily="34" charset="0"/>
                <a:cs typeface="Tahoma" pitchFamily="34" charset="0"/>
              </a:rPr>
              <a:t>6</a:t>
            </a:r>
          </a:p>
        </p:txBody>
      </p:sp>
      <p:pic>
        <p:nvPicPr>
          <p:cNvPr id="183297" name="Picture 1" descr="A close-up of a person's leg&#10;&#10;Description automatically generated with low confidence"/>
          <p:cNvPicPr>
            <a:picLocks noChangeAspect="1" noChangeArrowheads="1"/>
          </p:cNvPicPr>
          <p:nvPr/>
        </p:nvPicPr>
        <p:blipFill rotWithShape="1">
          <a:blip r:embed="rId7" cstate="print"/>
          <a:srcRect l="3011" r="24371"/>
          <a:stretch/>
        </p:blipFill>
        <p:spPr bwMode="auto">
          <a:xfrm>
            <a:off x="8578232" y="10"/>
            <a:ext cx="3610593" cy="6857990"/>
          </a:xfrm>
          <a:custGeom>
            <a:avLst/>
            <a:gdLst/>
            <a:ahLst/>
            <a:cxnLst/>
            <a:rect l="l" t="t" r="r" b="b"/>
            <a:pathLst>
              <a:path w="3810000" h="685800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a:noFill/>
        </p:spPr>
      </p:pic>
    </p:spTree>
    <p:custDataLst>
      <p:tags r:id="rId1"/>
    </p:custDataLst>
    <p:extLst>
      <p:ext uri="{BB962C8B-B14F-4D97-AF65-F5344CB8AC3E}">
        <p14:creationId xmlns:p14="http://schemas.microsoft.com/office/powerpoint/2010/main" val="1688128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4" name="Group 23">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57" y="508838"/>
            <a:ext cx="5216598" cy="6239661"/>
            <a:chOff x="-19221" y="251144"/>
            <a:chExt cx="5217958" cy="6239661"/>
          </a:xfrm>
        </p:grpSpPr>
        <p:sp>
          <p:nvSpPr>
            <p:cNvPr id="25" name="Freeform: Shape 24">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 name="Rectangle 2"/>
          <p:cNvSpPr>
            <a:spLocks noGrp="1" noChangeArrowheads="1"/>
          </p:cNvSpPr>
          <p:nvPr>
            <p:ph type="title"/>
            <p:custDataLst>
              <p:tags r:id="rId2"/>
            </p:custDataLst>
          </p:nvPr>
        </p:nvSpPr>
        <p:spPr>
          <a:xfrm>
            <a:off x="639913" y="1243013"/>
            <a:ext cx="3854716" cy="4371974"/>
          </a:xfrm>
        </p:spPr>
        <p:txBody>
          <a:bodyPr>
            <a:normAutofit/>
          </a:bodyPr>
          <a:lstStyle/>
          <a:p>
            <a:pPr eaLnBrk="1" hangingPunct="1"/>
            <a:r>
              <a:rPr lang="en-US" sz="4800" b="1" dirty="0">
                <a:latin typeface="Constantia" panose="02030602050306030303" pitchFamily="18" charset="0"/>
                <a:ea typeface="Tahoma" pitchFamily="34" charset="0"/>
                <a:cs typeface="Tahoma" pitchFamily="34" charset="0"/>
              </a:rPr>
              <a:t>Pattern of Occurrences</a:t>
            </a:r>
          </a:p>
        </p:txBody>
      </p:sp>
      <p:sp>
        <p:nvSpPr>
          <p:cNvPr id="6" name="Rectangle 3"/>
          <p:cNvSpPr>
            <a:spLocks noGrp="1" noChangeArrowheads="1"/>
          </p:cNvSpPr>
          <p:nvPr>
            <p:ph idx="1"/>
            <p:custDataLst>
              <p:tags r:id="rId3"/>
            </p:custDataLst>
          </p:nvPr>
        </p:nvSpPr>
        <p:spPr>
          <a:xfrm>
            <a:off x="5332594" y="1143000"/>
            <a:ext cx="6248400" cy="5403820"/>
          </a:xfrm>
        </p:spPr>
        <p:txBody>
          <a:bodyPr anchor="ctr">
            <a:normAutofit/>
          </a:bodyPr>
          <a:lstStyle/>
          <a:p>
            <a:pPr>
              <a:spcBef>
                <a:spcPct val="50000"/>
              </a:spcBef>
            </a:pPr>
            <a:r>
              <a:rPr lang="en-US" sz="2400" dirty="0">
                <a:latin typeface="Constantia" panose="02030602050306030303" pitchFamily="18" charset="0"/>
                <a:ea typeface="Tahoma" pitchFamily="34" charset="0"/>
                <a:cs typeface="Tahoma" pitchFamily="34" charset="0"/>
              </a:rPr>
              <a:t>The nature of the violation and the number of violations determine the sanction imposed</a:t>
            </a:r>
          </a:p>
          <a:p>
            <a:pPr>
              <a:spcBef>
                <a:spcPct val="50000"/>
              </a:spcBef>
            </a:pPr>
            <a:r>
              <a:rPr lang="en-US" sz="2400" dirty="0">
                <a:latin typeface="Constantia" panose="02030602050306030303" pitchFamily="18" charset="0"/>
                <a:ea typeface="Tahoma" pitchFamily="34" charset="0"/>
                <a:cs typeface="Tahoma" pitchFamily="34" charset="0"/>
              </a:rPr>
              <a:t>Sanction remains on a vendor’s record for 12 months or until a vendor is disqualified </a:t>
            </a:r>
          </a:p>
          <a:p>
            <a:pPr>
              <a:spcBef>
                <a:spcPct val="50000"/>
              </a:spcBef>
            </a:pPr>
            <a:r>
              <a:rPr lang="en-US" sz="2400" dirty="0">
                <a:latin typeface="Constantia" panose="02030602050306030303" pitchFamily="18" charset="0"/>
                <a:ea typeface="Tahoma" pitchFamily="34" charset="0"/>
                <a:cs typeface="Tahoma" pitchFamily="34" charset="0"/>
              </a:rPr>
              <a:t>A pattern of occurrences for the same violation can result in disqualification</a:t>
            </a:r>
          </a:p>
          <a:p>
            <a:pPr>
              <a:spcBef>
                <a:spcPct val="50000"/>
              </a:spcBef>
            </a:pPr>
            <a:r>
              <a:rPr lang="en-US" sz="2400" dirty="0">
                <a:latin typeface="Constantia" panose="02030602050306030303" pitchFamily="18" charset="0"/>
                <a:ea typeface="Tahoma" pitchFamily="34" charset="0"/>
                <a:cs typeface="Tahoma" pitchFamily="34" charset="0"/>
              </a:rPr>
              <a:t>The number of occurrences needed to establish a pattern depends on the violation</a:t>
            </a:r>
          </a:p>
          <a:p>
            <a:pPr eaLnBrk="1" hangingPunct="1">
              <a:buFontTx/>
              <a:buNone/>
            </a:pPr>
            <a:endParaRPr lang="en-US" sz="1800" dirty="0">
              <a:solidFill>
                <a:schemeClr val="tx2"/>
              </a:solidFill>
              <a:latin typeface="Constantia" panose="02030602050306030303" pitchFamily="18" charset="0"/>
              <a:ea typeface="Tahoma" pitchFamily="34" charset="0"/>
              <a:cs typeface="Tahoma" pitchFamily="34" charset="0"/>
            </a:endParaRPr>
          </a:p>
          <a:p>
            <a:pPr eaLnBrk="1" hangingPunct="1"/>
            <a:endParaRPr lang="en-US" sz="1800" dirty="0">
              <a:solidFill>
                <a:schemeClr val="tx2"/>
              </a:solidFill>
              <a:latin typeface="Constantia" panose="02030602050306030303" pitchFamily="18" charset="0"/>
              <a:ea typeface="Tahoma" pitchFamily="34" charset="0"/>
              <a:cs typeface="Tahoma" pitchFamily="34" charset="0"/>
            </a:endParaRPr>
          </a:p>
          <a:p>
            <a:pPr eaLnBrk="1" hangingPunct="1"/>
            <a:endParaRPr lang="en-US" sz="1800" dirty="0">
              <a:solidFill>
                <a:schemeClr val="tx2"/>
              </a:solidFill>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1870511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 name="Title 1"/>
          <p:cNvSpPr>
            <a:spLocks noGrp="1"/>
          </p:cNvSpPr>
          <p:nvPr>
            <p:ph type="title"/>
            <p:custDataLst>
              <p:tags r:id="rId2"/>
            </p:custDataLst>
          </p:nvPr>
        </p:nvSpPr>
        <p:spPr>
          <a:xfrm>
            <a:off x="1178766" y="669570"/>
            <a:ext cx="9830988" cy="1325563"/>
          </a:xfrm>
        </p:spPr>
        <p:txBody>
          <a:bodyPr anchor="b">
            <a:normAutofit/>
          </a:bodyPr>
          <a:lstStyle/>
          <a:p>
            <a:r>
              <a:rPr lang="en-US" sz="4400" b="1" dirty="0">
                <a:latin typeface="Constantia" panose="02030602050306030303" pitchFamily="18" charset="0"/>
                <a:ea typeface="Tahoma" pitchFamily="34" charset="0"/>
                <a:cs typeface="Tahoma" pitchFamily="34" charset="0"/>
              </a:rPr>
              <a:t>Patterns of Violations that Lead to Disqualification</a:t>
            </a:r>
          </a:p>
        </p:txBody>
      </p:sp>
      <p:grpSp>
        <p:nvGrpSpPr>
          <p:cNvPr id="24" name="Group 23">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7731" y="0"/>
            <a:ext cx="3901094" cy="2382977"/>
            <a:chOff x="6867015" y="-1"/>
            <a:chExt cx="5324985" cy="3251912"/>
          </a:xfrm>
          <a:solidFill>
            <a:schemeClr val="accent5">
              <a:alpha val="10000"/>
            </a:schemeClr>
          </a:solidFill>
        </p:grpSpPr>
        <p:sp>
          <p:nvSpPr>
            <p:cNvPr id="25" name="Freeform: Shape 24">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Content Placeholder 3"/>
          <p:cNvSpPr>
            <a:spLocks noGrp="1"/>
          </p:cNvSpPr>
          <p:nvPr>
            <p:ph idx="1"/>
            <p:custDataLst>
              <p:tags r:id="rId3"/>
            </p:custDataLst>
          </p:nvPr>
        </p:nvSpPr>
        <p:spPr>
          <a:xfrm>
            <a:off x="1178918" y="2890979"/>
            <a:ext cx="9830988" cy="1971889"/>
          </a:xfrm>
        </p:spPr>
        <p:txBody>
          <a:bodyPr>
            <a:normAutofit/>
          </a:bodyPr>
          <a:lstStyle/>
          <a:p>
            <a:r>
              <a:rPr lang="en-US" sz="2400" dirty="0">
                <a:latin typeface="Constantia" panose="02030602050306030303" pitchFamily="18" charset="0"/>
                <a:ea typeface="Tahoma" pitchFamily="34" charset="0"/>
                <a:cs typeface="Tahoma" pitchFamily="34" charset="0"/>
              </a:rPr>
              <a:t>Three occurrences within a 12-month period of stocking WIC supplemental foods outside of the manufacturer’s expiration date</a:t>
            </a:r>
          </a:p>
          <a:p>
            <a:pPr marL="0" indent="0">
              <a:buNone/>
            </a:pPr>
            <a:endParaRPr lang="en-US" sz="1800" dirty="0">
              <a:solidFill>
                <a:schemeClr val="tx2"/>
              </a:solidFill>
              <a:latin typeface="Constantia" panose="02030602050306030303" pitchFamily="18" charset="0"/>
              <a:ea typeface="Tahoma" pitchFamily="34" charset="0"/>
              <a:cs typeface="Tahoma" pitchFamily="34" charset="0"/>
            </a:endParaRPr>
          </a:p>
        </p:txBody>
      </p:sp>
      <p:grpSp>
        <p:nvGrpSpPr>
          <p:cNvPr id="30" name="Group 29">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194" cy="2175328"/>
            <a:chOff x="-305" y="-1"/>
            <a:chExt cx="3832880" cy="2876136"/>
          </a:xfrm>
        </p:grpSpPr>
        <p:sp>
          <p:nvSpPr>
            <p:cNvPr id="31" name="Freeform: Shape 30">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259247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1" name="Group 20">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57" y="508838"/>
            <a:ext cx="5216598" cy="6239661"/>
            <a:chOff x="-19221" y="251144"/>
            <a:chExt cx="5217958" cy="6239661"/>
          </a:xfrm>
        </p:grpSpPr>
        <p:sp>
          <p:nvSpPr>
            <p:cNvPr id="22" name="Freeform: Shape 21">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Title 2">
            <a:extLst>
              <a:ext uri="{FF2B5EF4-FFF2-40B4-BE49-F238E27FC236}">
                <a16:creationId xmlns:a16="http://schemas.microsoft.com/office/drawing/2014/main" id="{8F57314C-6BFE-44B0-AE80-9AFB890A28B2}"/>
              </a:ext>
            </a:extLst>
          </p:cNvPr>
          <p:cNvSpPr>
            <a:spLocks noGrp="1"/>
          </p:cNvSpPr>
          <p:nvPr>
            <p:ph type="title"/>
            <p:custDataLst>
              <p:tags r:id="rId2"/>
            </p:custDataLst>
          </p:nvPr>
        </p:nvSpPr>
        <p:spPr>
          <a:xfrm>
            <a:off x="639912" y="1243013"/>
            <a:ext cx="4235299" cy="4371974"/>
          </a:xfrm>
        </p:spPr>
        <p:txBody>
          <a:bodyPr>
            <a:normAutofit/>
          </a:bodyPr>
          <a:lstStyle/>
          <a:p>
            <a:r>
              <a:rPr lang="en-US" sz="4400" b="1" dirty="0">
                <a:latin typeface="Constantia" panose="02030602050306030303" pitchFamily="18" charset="0"/>
              </a:rPr>
              <a:t>Vendor Violations and Sanctions</a:t>
            </a:r>
          </a:p>
        </p:txBody>
      </p:sp>
      <p:sp>
        <p:nvSpPr>
          <p:cNvPr id="2" name="Content Placeholder 1">
            <a:extLst>
              <a:ext uri="{FF2B5EF4-FFF2-40B4-BE49-F238E27FC236}">
                <a16:creationId xmlns:a16="http://schemas.microsoft.com/office/drawing/2014/main" id="{4B27686D-6535-4903-AE5D-F1B7E2C66A4D}"/>
              </a:ext>
            </a:extLst>
          </p:cNvPr>
          <p:cNvSpPr>
            <a:spLocks noGrp="1"/>
          </p:cNvSpPr>
          <p:nvPr>
            <p:ph idx="1"/>
            <p:custDataLst>
              <p:tags r:id="rId3"/>
            </p:custDataLst>
          </p:nvPr>
        </p:nvSpPr>
        <p:spPr>
          <a:xfrm>
            <a:off x="5163989" y="804672"/>
            <a:ext cx="6226467" cy="5672328"/>
          </a:xfrm>
        </p:spPr>
        <p:txBody>
          <a:bodyPr anchor="ctr">
            <a:normAutofit fontScale="92500" lnSpcReduction="10000"/>
          </a:bodyPr>
          <a:lstStyle/>
          <a:p>
            <a:pPr marL="226945" indent="-226945">
              <a:buFont typeface="Arial" panose="020B0604020202020204" pitchFamily="34" charset="0"/>
              <a:buChar char="•"/>
            </a:pPr>
            <a:r>
              <a:rPr lang="en-US" sz="2400" dirty="0">
                <a:latin typeface="Constantia" panose="02030602050306030303" pitchFamily="18" charset="0"/>
              </a:rPr>
              <a:t>10A NCAC 43D.0710 has been amended to include language for </a:t>
            </a:r>
            <a:r>
              <a:rPr lang="en-US" sz="2400" dirty="0" err="1">
                <a:latin typeface="Constantia" panose="02030602050306030303" pitchFamily="18" charset="0"/>
              </a:rPr>
              <a:t>eWIC</a:t>
            </a:r>
            <a:r>
              <a:rPr lang="en-US" sz="2400" dirty="0">
                <a:latin typeface="Constantia" panose="02030602050306030303" pitchFamily="18" charset="0"/>
              </a:rPr>
              <a:t> transactions. The  rule states a vendor shall be disqualified from the WIC Program for:  </a:t>
            </a:r>
          </a:p>
          <a:p>
            <a:pPr>
              <a:buFont typeface="Arial" panose="020B0604020202020204" pitchFamily="34" charset="0"/>
              <a:buChar char="•"/>
            </a:pPr>
            <a:endParaRPr lang="en-US" sz="2400" dirty="0">
              <a:latin typeface="Constantia" panose="02030602050306030303" pitchFamily="18" charset="0"/>
            </a:endParaRPr>
          </a:p>
          <a:p>
            <a:pPr marL="914126" lvl="1" indent="-452302" algn="just">
              <a:buFont typeface="Arial" panose="020B0604020202020204" pitchFamily="34" charset="0"/>
              <a:buChar char="•"/>
            </a:pPr>
            <a:r>
              <a:rPr lang="en-US" sz="2400" dirty="0">
                <a:latin typeface="Constantia" panose="02030602050306030303" pitchFamily="18" charset="0"/>
              </a:rPr>
              <a:t>One year for three occurrences within a 12-month period of failure to properly transact WIC food benefits by manually entering the EBT card number or entering the PIN into the POS instead of the WIC participant, scanning the UPC or PLU codes from UPC codebooks or reference sheets when completing a WIC participant’s EBT transaction, not entering the correct quantity and item price, or not providing the WIC participant with a receipt that shows the items purchased and the participant’s remaining food benefit balance.</a:t>
            </a:r>
          </a:p>
          <a:p>
            <a:pPr lvl="1"/>
            <a:endParaRPr lang="en-US" sz="1800" dirty="0">
              <a:solidFill>
                <a:schemeClr val="tx2"/>
              </a:solidFill>
            </a:endParaRPr>
          </a:p>
        </p:txBody>
      </p:sp>
    </p:spTree>
    <p:custDataLst>
      <p:tags r:id="rId1"/>
    </p:custDataLst>
    <p:extLst>
      <p:ext uri="{BB962C8B-B14F-4D97-AF65-F5344CB8AC3E}">
        <p14:creationId xmlns:p14="http://schemas.microsoft.com/office/powerpoint/2010/main" val="38453738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1" name="Group 20">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57" y="508838"/>
            <a:ext cx="5216598" cy="6239661"/>
            <a:chOff x="-19221" y="251144"/>
            <a:chExt cx="5217958" cy="6239661"/>
          </a:xfrm>
        </p:grpSpPr>
        <p:sp>
          <p:nvSpPr>
            <p:cNvPr id="22" name="Freeform: Shape 21">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Title 2">
            <a:extLst>
              <a:ext uri="{FF2B5EF4-FFF2-40B4-BE49-F238E27FC236}">
                <a16:creationId xmlns:a16="http://schemas.microsoft.com/office/drawing/2014/main" id="{8F57314C-6BFE-44B0-AE80-9AFB890A28B2}"/>
              </a:ext>
            </a:extLst>
          </p:cNvPr>
          <p:cNvSpPr>
            <a:spLocks noGrp="1"/>
          </p:cNvSpPr>
          <p:nvPr>
            <p:ph type="title"/>
            <p:custDataLst>
              <p:tags r:id="rId2"/>
            </p:custDataLst>
          </p:nvPr>
        </p:nvSpPr>
        <p:spPr>
          <a:xfrm>
            <a:off x="639913" y="1243013"/>
            <a:ext cx="3854716" cy="4371974"/>
          </a:xfrm>
        </p:spPr>
        <p:txBody>
          <a:bodyPr>
            <a:normAutofit/>
          </a:bodyPr>
          <a:lstStyle/>
          <a:p>
            <a:r>
              <a:rPr lang="en-US" sz="4400" b="1" dirty="0">
                <a:latin typeface="Constantia" panose="02030602050306030303" pitchFamily="18" charset="0"/>
              </a:rPr>
              <a:t>Vendor violations and sanctions</a:t>
            </a:r>
          </a:p>
        </p:txBody>
      </p:sp>
      <p:sp>
        <p:nvSpPr>
          <p:cNvPr id="2" name="Content Placeholder 1">
            <a:extLst>
              <a:ext uri="{FF2B5EF4-FFF2-40B4-BE49-F238E27FC236}">
                <a16:creationId xmlns:a16="http://schemas.microsoft.com/office/drawing/2014/main" id="{4B27686D-6535-4903-AE5D-F1B7E2C66A4D}"/>
              </a:ext>
            </a:extLst>
          </p:cNvPr>
          <p:cNvSpPr>
            <a:spLocks noGrp="1"/>
          </p:cNvSpPr>
          <p:nvPr>
            <p:ph idx="1"/>
            <p:custDataLst>
              <p:tags r:id="rId3"/>
            </p:custDataLst>
          </p:nvPr>
        </p:nvSpPr>
        <p:spPr>
          <a:xfrm>
            <a:off x="5134238" y="804672"/>
            <a:ext cx="6256218" cy="5230368"/>
          </a:xfrm>
        </p:spPr>
        <p:txBody>
          <a:bodyPr anchor="ctr">
            <a:normAutofit/>
          </a:bodyPr>
          <a:lstStyle/>
          <a:p>
            <a:pPr marL="0" indent="0" algn="just">
              <a:buNone/>
            </a:pPr>
            <a:r>
              <a:rPr lang="en-US" sz="2400" b="1" dirty="0">
                <a:latin typeface="Constantia" panose="02030602050306030303" pitchFamily="18" charset="0"/>
              </a:rPr>
              <a:t>As a Reminder:</a:t>
            </a:r>
          </a:p>
          <a:p>
            <a:pPr marL="226945" indent="-226945" algn="just">
              <a:buFont typeface="Arial" panose="020B0604020202020204" pitchFamily="34" charset="0"/>
              <a:buChar char="•"/>
            </a:pPr>
            <a:r>
              <a:rPr lang="en-US" sz="2400" dirty="0">
                <a:latin typeface="Constantia" panose="02030602050306030303" pitchFamily="18" charset="0"/>
              </a:rPr>
              <a:t>10A NCAC 43D.0708 (20)(j) states that the vendor must:</a:t>
            </a:r>
          </a:p>
          <a:p>
            <a:pPr marL="519465" lvl="1" indent="-226945" algn="just">
              <a:buFont typeface="Arial" panose="020B0604020202020204" pitchFamily="34" charset="0"/>
              <a:buChar char="•"/>
            </a:pPr>
            <a:r>
              <a:rPr lang="en-US" sz="2400" dirty="0">
                <a:latin typeface="Constantia" panose="02030602050306030303" pitchFamily="18" charset="0"/>
              </a:rPr>
              <a:t>Scan or manually enter Universal Product Codes (UPC) only from approved supplemental foods being purchased by the WIC customer in the types, sizes, and quantities available on the WIC customer's EBT account. The vendor shall not scan codes from UPC codebooks or reference sheets;</a:t>
            </a:r>
          </a:p>
          <a:p>
            <a:pPr marL="225357" indent="-225357" algn="just">
              <a:buFont typeface="Arial" panose="020B0604020202020204" pitchFamily="34" charset="0"/>
              <a:buChar char="•"/>
            </a:pPr>
            <a:r>
              <a:rPr lang="en-US" sz="2400" dirty="0">
                <a:latin typeface="Constantia" panose="02030602050306030303" pitchFamily="18" charset="0"/>
              </a:rPr>
              <a:t>This requirement is also listed in the current Terms of Vendor Agreement.</a:t>
            </a:r>
          </a:p>
          <a:p>
            <a:pPr lvl="1"/>
            <a:endParaRPr lang="en-US" sz="1800" dirty="0">
              <a:solidFill>
                <a:schemeClr val="tx2"/>
              </a:solidFill>
            </a:endParaRPr>
          </a:p>
        </p:txBody>
      </p:sp>
    </p:spTree>
    <p:custDataLst>
      <p:tags r:id="rId1"/>
    </p:custDataLst>
    <p:extLst>
      <p:ext uri="{BB962C8B-B14F-4D97-AF65-F5344CB8AC3E}">
        <p14:creationId xmlns:p14="http://schemas.microsoft.com/office/powerpoint/2010/main" val="5338910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1" name="Group 20">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57" y="508838"/>
            <a:ext cx="5216598" cy="6239661"/>
            <a:chOff x="-19221" y="251144"/>
            <a:chExt cx="5217958" cy="6239661"/>
          </a:xfrm>
        </p:grpSpPr>
        <p:sp>
          <p:nvSpPr>
            <p:cNvPr id="22" name="Freeform: Shape 21">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Title 2">
            <a:extLst>
              <a:ext uri="{FF2B5EF4-FFF2-40B4-BE49-F238E27FC236}">
                <a16:creationId xmlns:a16="http://schemas.microsoft.com/office/drawing/2014/main" id="{8365D56A-659A-48BF-9011-A7CE0309EC3D}"/>
              </a:ext>
            </a:extLst>
          </p:cNvPr>
          <p:cNvSpPr>
            <a:spLocks noGrp="1"/>
          </p:cNvSpPr>
          <p:nvPr>
            <p:ph type="title"/>
            <p:custDataLst>
              <p:tags r:id="rId2"/>
            </p:custDataLst>
          </p:nvPr>
        </p:nvSpPr>
        <p:spPr>
          <a:xfrm>
            <a:off x="639912" y="1243013"/>
            <a:ext cx="4235299" cy="4371974"/>
          </a:xfrm>
        </p:spPr>
        <p:txBody>
          <a:bodyPr>
            <a:normAutofit/>
          </a:bodyPr>
          <a:lstStyle/>
          <a:p>
            <a:r>
              <a:rPr lang="en-US" sz="4400" b="1" dirty="0">
                <a:latin typeface="Constantia" panose="02030602050306030303" pitchFamily="18" charset="0"/>
              </a:rPr>
              <a:t>Vendor Violations and Sanctions </a:t>
            </a:r>
            <a:r>
              <a:rPr lang="en-US" sz="4400" b="1" cap="none" dirty="0">
                <a:latin typeface="Constantia" panose="02030602050306030303" pitchFamily="18" charset="0"/>
              </a:rPr>
              <a:t>continued</a:t>
            </a:r>
          </a:p>
        </p:txBody>
      </p:sp>
      <p:sp>
        <p:nvSpPr>
          <p:cNvPr id="2" name="Content Placeholder 1">
            <a:extLst>
              <a:ext uri="{FF2B5EF4-FFF2-40B4-BE49-F238E27FC236}">
                <a16:creationId xmlns:a16="http://schemas.microsoft.com/office/drawing/2014/main" id="{2A4C07CA-23D5-4E1C-A31F-7E68EAE9594D}"/>
              </a:ext>
            </a:extLst>
          </p:cNvPr>
          <p:cNvSpPr>
            <a:spLocks noGrp="1"/>
          </p:cNvSpPr>
          <p:nvPr>
            <p:ph idx="1"/>
            <p:custDataLst>
              <p:tags r:id="rId3"/>
            </p:custDataLst>
          </p:nvPr>
        </p:nvSpPr>
        <p:spPr>
          <a:xfrm>
            <a:off x="5713412" y="804672"/>
            <a:ext cx="5677044" cy="5230368"/>
          </a:xfrm>
        </p:spPr>
        <p:txBody>
          <a:bodyPr anchor="ctr">
            <a:normAutofit/>
          </a:bodyPr>
          <a:lstStyle/>
          <a:p>
            <a:pPr marL="226945" indent="-226945" algn="just">
              <a:buFont typeface="Arial" panose="020B0604020202020204" pitchFamily="34" charset="0"/>
              <a:buChar char="•"/>
            </a:pPr>
            <a:r>
              <a:rPr lang="en-US" sz="2400" dirty="0">
                <a:latin typeface="Constantia" panose="02030602050306030303" pitchFamily="18" charset="0"/>
              </a:rPr>
              <a:t>10A NCAC 43D.0710 has also been amended with the addition of two state violations relating to the eWIC system. </a:t>
            </a:r>
          </a:p>
          <a:p>
            <a:pPr marL="0" indent="0" algn="just">
              <a:buNone/>
            </a:pPr>
            <a:endParaRPr lang="en-US" sz="2400" dirty="0">
              <a:latin typeface="Constantia" panose="02030602050306030303" pitchFamily="18" charset="0"/>
            </a:endParaRPr>
          </a:p>
          <a:p>
            <a:pPr marL="226945" indent="-226945" algn="just">
              <a:buFont typeface="Arial" panose="020B0604020202020204" pitchFamily="34" charset="0"/>
              <a:buChar char="•"/>
            </a:pPr>
            <a:r>
              <a:rPr lang="en-US" sz="2400" dirty="0">
                <a:latin typeface="Constantia" panose="02030602050306030303" pitchFamily="18" charset="0"/>
              </a:rPr>
              <a:t>Vendors may be disqualified from the WIC Program if they commit either of these state-established violations.</a:t>
            </a:r>
          </a:p>
          <a:p>
            <a:pPr marL="0" indent="0">
              <a:buNone/>
            </a:pPr>
            <a:endParaRPr lang="en-US" sz="1800" dirty="0">
              <a:solidFill>
                <a:schemeClr val="tx2"/>
              </a:solidFill>
            </a:endParaRPr>
          </a:p>
        </p:txBody>
      </p:sp>
    </p:spTree>
    <p:custDataLst>
      <p:tags r:id="rId1"/>
    </p:custDataLst>
    <p:extLst>
      <p:ext uri="{BB962C8B-B14F-4D97-AF65-F5344CB8AC3E}">
        <p14:creationId xmlns:p14="http://schemas.microsoft.com/office/powerpoint/2010/main" val="31473675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1" name="Group 20">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57" y="508838"/>
            <a:ext cx="5216598" cy="6239661"/>
            <a:chOff x="-19221" y="251144"/>
            <a:chExt cx="5217958" cy="6239661"/>
          </a:xfrm>
        </p:grpSpPr>
        <p:sp>
          <p:nvSpPr>
            <p:cNvPr id="22" name="Freeform: Shape 21">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Title 2">
            <a:extLst>
              <a:ext uri="{FF2B5EF4-FFF2-40B4-BE49-F238E27FC236}">
                <a16:creationId xmlns:a16="http://schemas.microsoft.com/office/drawing/2014/main" id="{8365D56A-659A-48BF-9011-A7CE0309EC3D}"/>
              </a:ext>
            </a:extLst>
          </p:cNvPr>
          <p:cNvSpPr>
            <a:spLocks noGrp="1"/>
          </p:cNvSpPr>
          <p:nvPr>
            <p:ph type="title"/>
            <p:custDataLst>
              <p:tags r:id="rId2"/>
            </p:custDataLst>
          </p:nvPr>
        </p:nvSpPr>
        <p:spPr>
          <a:xfrm>
            <a:off x="639912" y="1243013"/>
            <a:ext cx="4235299" cy="4371974"/>
          </a:xfrm>
        </p:spPr>
        <p:txBody>
          <a:bodyPr>
            <a:normAutofit/>
          </a:bodyPr>
          <a:lstStyle/>
          <a:p>
            <a:r>
              <a:rPr lang="en-US" sz="4400" b="1" dirty="0">
                <a:latin typeface="Constantia" panose="02030602050306030303" pitchFamily="18" charset="0"/>
              </a:rPr>
              <a:t>Vendor Violations and Sanctions </a:t>
            </a:r>
            <a:r>
              <a:rPr lang="en-US" sz="4400" b="1" cap="none" dirty="0">
                <a:latin typeface="Constantia" panose="02030602050306030303" pitchFamily="18" charset="0"/>
              </a:rPr>
              <a:t>continued</a:t>
            </a:r>
          </a:p>
        </p:txBody>
      </p:sp>
      <p:sp>
        <p:nvSpPr>
          <p:cNvPr id="2" name="Content Placeholder 1">
            <a:extLst>
              <a:ext uri="{FF2B5EF4-FFF2-40B4-BE49-F238E27FC236}">
                <a16:creationId xmlns:a16="http://schemas.microsoft.com/office/drawing/2014/main" id="{2A4C07CA-23D5-4E1C-A31F-7E68EAE9594D}"/>
              </a:ext>
            </a:extLst>
          </p:cNvPr>
          <p:cNvSpPr>
            <a:spLocks noGrp="1"/>
          </p:cNvSpPr>
          <p:nvPr>
            <p:ph idx="1"/>
            <p:custDataLst>
              <p:tags r:id="rId3"/>
            </p:custDataLst>
          </p:nvPr>
        </p:nvSpPr>
        <p:spPr>
          <a:xfrm>
            <a:off x="5713412" y="804672"/>
            <a:ext cx="5677044" cy="5230368"/>
          </a:xfrm>
        </p:spPr>
        <p:txBody>
          <a:bodyPr anchor="ctr">
            <a:normAutofit/>
          </a:bodyPr>
          <a:lstStyle/>
          <a:p>
            <a:pPr marL="226945" indent="-226945" algn="just">
              <a:buFont typeface="Arial" panose="020B0604020202020204" pitchFamily="34" charset="0"/>
              <a:buChar char="•"/>
            </a:pPr>
            <a:r>
              <a:rPr lang="en-US" sz="2400" dirty="0">
                <a:latin typeface="Constantia" panose="02030602050306030303" pitchFamily="18" charset="0"/>
              </a:rPr>
              <a:t>180 days for three occurrences within a 12-month period of failure to make EBT point of sale equipment accessible to WIC customers to ensure that EBT transactions are completed in accordance with 10A NCAC 43D .0708(20).</a:t>
            </a:r>
          </a:p>
          <a:p>
            <a:pPr marL="226945" indent="-226945" algn="just">
              <a:buFont typeface="Arial" panose="020B0604020202020204" pitchFamily="34" charset="0"/>
              <a:buChar char="•"/>
            </a:pPr>
            <a:endParaRPr lang="en-US" sz="2400" dirty="0">
              <a:latin typeface="Constantia" panose="02030602050306030303" pitchFamily="18" charset="0"/>
            </a:endParaRPr>
          </a:p>
          <a:p>
            <a:pPr marL="233293" indent="-233293" algn="just">
              <a:buFont typeface="Arial" panose="020B0604020202020204" pitchFamily="34" charset="0"/>
              <a:buChar char="•"/>
            </a:pPr>
            <a:r>
              <a:rPr lang="en-US" sz="2400" dirty="0">
                <a:latin typeface="Constantia" panose="02030602050306030303" pitchFamily="18" charset="0"/>
              </a:rPr>
              <a:t>90 days for three occurrences within a 12-month period of failure to comply with minimum lane coverage criteria required by 7 CFR 246.12(z)(2) and 10A NCAC 43D .0708(20)(c).</a:t>
            </a:r>
          </a:p>
          <a:p>
            <a:pPr marL="0" indent="0">
              <a:buNone/>
            </a:pPr>
            <a:endParaRPr lang="en-US" sz="1800" dirty="0">
              <a:solidFill>
                <a:schemeClr val="tx2"/>
              </a:solidFill>
            </a:endParaRPr>
          </a:p>
        </p:txBody>
      </p:sp>
    </p:spTree>
    <p:custDataLst>
      <p:tags r:id="rId1"/>
    </p:custDataLst>
    <p:extLst>
      <p:ext uri="{BB962C8B-B14F-4D97-AF65-F5344CB8AC3E}">
        <p14:creationId xmlns:p14="http://schemas.microsoft.com/office/powerpoint/2010/main" val="36820716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p:cNvSpPr>
            <a:spLocks noGrp="1"/>
          </p:cNvSpPr>
          <p:nvPr>
            <p:ph type="title"/>
            <p:custDataLst>
              <p:tags r:id="rId2"/>
            </p:custDataLst>
          </p:nvPr>
        </p:nvSpPr>
        <p:spPr>
          <a:xfrm>
            <a:off x="1178766" y="669570"/>
            <a:ext cx="9830988" cy="1325563"/>
          </a:xfrm>
        </p:spPr>
        <p:txBody>
          <a:bodyPr anchor="b">
            <a:normAutofit/>
          </a:bodyPr>
          <a:lstStyle/>
          <a:p>
            <a:r>
              <a:rPr lang="en-US" sz="4400" b="1" dirty="0">
                <a:latin typeface="Constantia" panose="02030602050306030303" pitchFamily="18" charset="0"/>
                <a:ea typeface="Tahoma" pitchFamily="34" charset="0"/>
                <a:cs typeface="Tahoma" pitchFamily="34" charset="0"/>
              </a:rPr>
              <a:t>Preventing Fraud and Ensuring Compliance</a:t>
            </a:r>
          </a:p>
        </p:txBody>
      </p:sp>
      <p:grpSp>
        <p:nvGrpSpPr>
          <p:cNvPr id="24" name="Group 23">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7731" y="0"/>
            <a:ext cx="3901094" cy="2382977"/>
            <a:chOff x="6867015" y="-1"/>
            <a:chExt cx="5324985" cy="3251912"/>
          </a:xfrm>
          <a:solidFill>
            <a:schemeClr val="accent5">
              <a:alpha val="10000"/>
            </a:schemeClr>
          </a:solidFill>
        </p:grpSpPr>
        <p:sp>
          <p:nvSpPr>
            <p:cNvPr id="25" name="Freeform: Shape 24">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 name="Content Placeholder 3"/>
          <p:cNvSpPr>
            <a:spLocks noGrp="1"/>
          </p:cNvSpPr>
          <p:nvPr>
            <p:ph idx="1"/>
            <p:custDataLst>
              <p:tags r:id="rId3"/>
            </p:custDataLst>
          </p:nvPr>
        </p:nvSpPr>
        <p:spPr>
          <a:xfrm>
            <a:off x="1178766" y="2664703"/>
            <a:ext cx="6820646" cy="3736098"/>
          </a:xfrm>
        </p:spPr>
        <p:txBody>
          <a:bodyPr>
            <a:normAutofit/>
          </a:bodyPr>
          <a:lstStyle/>
          <a:p>
            <a:pPr eaLnBrk="1" hangingPunct="1"/>
            <a:r>
              <a:rPr lang="en-US" sz="2800" dirty="0">
                <a:latin typeface="Constantia" panose="02030602050306030303" pitchFamily="18" charset="0"/>
                <a:ea typeface="Tahoma" pitchFamily="34" charset="0"/>
                <a:cs typeface="Tahoma" pitchFamily="34" charset="0"/>
              </a:rPr>
              <a:t>State WIC Agency must investigate at least 5% of vendors annually using:</a:t>
            </a:r>
          </a:p>
          <a:p>
            <a:pPr lvl="1" eaLnBrk="1" hangingPunct="1"/>
            <a:r>
              <a:rPr lang="en-US" sz="2800" dirty="0">
                <a:latin typeface="Constantia" panose="02030602050306030303" pitchFamily="18" charset="0"/>
                <a:ea typeface="Tahoma" pitchFamily="34" charset="0"/>
                <a:cs typeface="Tahoma" pitchFamily="34" charset="0"/>
              </a:rPr>
              <a:t>compliance (undercover) buys</a:t>
            </a:r>
          </a:p>
          <a:p>
            <a:pPr lvl="1" eaLnBrk="1" hangingPunct="1"/>
            <a:r>
              <a:rPr lang="en-US" sz="2800" dirty="0">
                <a:latin typeface="Constantia" panose="02030602050306030303" pitchFamily="18" charset="0"/>
                <a:ea typeface="Tahoma" pitchFamily="34" charset="0"/>
                <a:cs typeface="Tahoma" pitchFamily="34" charset="0"/>
              </a:rPr>
              <a:t>inventory audits</a:t>
            </a:r>
          </a:p>
          <a:p>
            <a:pPr marL="402336" lvl="1" indent="0">
              <a:buNone/>
            </a:pPr>
            <a:endParaRPr lang="en-US" sz="2800" dirty="0">
              <a:latin typeface="Constantia" panose="02030602050306030303" pitchFamily="18" charset="0"/>
              <a:ea typeface="Tahoma" pitchFamily="34" charset="0"/>
              <a:cs typeface="Tahoma" pitchFamily="34" charset="0"/>
            </a:endParaRPr>
          </a:p>
          <a:p>
            <a:pPr eaLnBrk="1" hangingPunct="1"/>
            <a:r>
              <a:rPr lang="en-US" sz="2800" dirty="0">
                <a:latin typeface="Constantia" panose="02030602050306030303" pitchFamily="18" charset="0"/>
                <a:ea typeface="Tahoma" pitchFamily="34" charset="0"/>
                <a:cs typeface="Tahoma" pitchFamily="34" charset="0"/>
              </a:rPr>
              <a:t>Must also ensure that vendors are monitored by Local WIC Agency staff</a:t>
            </a:r>
          </a:p>
          <a:p>
            <a:pPr marL="0" indent="0">
              <a:buNone/>
            </a:pPr>
            <a:endParaRPr lang="en-US" sz="1800" dirty="0">
              <a:solidFill>
                <a:schemeClr val="tx2"/>
              </a:solidFill>
              <a:latin typeface="Constantia" panose="02030602050306030303" pitchFamily="18" charset="0"/>
              <a:ea typeface="Tahoma" pitchFamily="34" charset="0"/>
              <a:cs typeface="Tahoma" pitchFamily="34" charset="0"/>
            </a:endParaRPr>
          </a:p>
        </p:txBody>
      </p:sp>
      <p:grpSp>
        <p:nvGrpSpPr>
          <p:cNvPr id="30" name="Group 29">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194" cy="2175328"/>
            <a:chOff x="-305" y="-1"/>
            <a:chExt cx="3832880" cy="2876136"/>
          </a:xfrm>
        </p:grpSpPr>
        <p:sp>
          <p:nvSpPr>
            <p:cNvPr id="31" name="Freeform: Shape 30">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 name="Picture 1">
            <a:extLst>
              <a:ext uri="{FF2B5EF4-FFF2-40B4-BE49-F238E27FC236}">
                <a16:creationId xmlns:a16="http://schemas.microsoft.com/office/drawing/2014/main" id="{E50F42A5-7F34-1AC9-1161-A85271CC699B}"/>
              </a:ext>
            </a:extLst>
          </p:cNvPr>
          <p:cNvPicPr>
            <a:picLocks noChangeAspect="1"/>
          </p:cNvPicPr>
          <p:nvPr/>
        </p:nvPicPr>
        <p:blipFill>
          <a:blip r:embed="rId6"/>
          <a:stretch>
            <a:fillRect/>
          </a:stretch>
        </p:blipFill>
        <p:spPr>
          <a:xfrm>
            <a:off x="7982536" y="2382977"/>
            <a:ext cx="2390361" cy="3962401"/>
          </a:xfrm>
          <a:prstGeom prst="rect">
            <a:avLst/>
          </a:prstGeom>
        </p:spPr>
      </p:pic>
    </p:spTree>
    <p:custDataLst>
      <p:tags r:id="rId1"/>
    </p:custDataLst>
    <p:extLst>
      <p:ext uri="{BB962C8B-B14F-4D97-AF65-F5344CB8AC3E}">
        <p14:creationId xmlns:p14="http://schemas.microsoft.com/office/powerpoint/2010/main" val="3115565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p:cNvSpPr>
            <a:spLocks noGrp="1"/>
          </p:cNvSpPr>
          <p:nvPr>
            <p:ph type="title"/>
            <p:custDataLst>
              <p:tags r:id="rId2"/>
            </p:custDataLst>
          </p:nvPr>
        </p:nvSpPr>
        <p:spPr>
          <a:xfrm>
            <a:off x="1178766" y="669570"/>
            <a:ext cx="9830988" cy="1325563"/>
          </a:xfrm>
        </p:spPr>
        <p:txBody>
          <a:bodyPr anchor="b">
            <a:normAutofit/>
          </a:bodyPr>
          <a:lstStyle/>
          <a:p>
            <a:r>
              <a:rPr lang="en-US" sz="4400" b="1" dirty="0">
                <a:latin typeface="Constantia" panose="02030602050306030303" pitchFamily="18" charset="0"/>
                <a:ea typeface="Tahoma" pitchFamily="34" charset="0"/>
                <a:cs typeface="Tahoma" pitchFamily="34" charset="0"/>
              </a:rPr>
              <a:t>Compliance Buys and Audits</a:t>
            </a:r>
          </a:p>
        </p:txBody>
      </p:sp>
      <p:grpSp>
        <p:nvGrpSpPr>
          <p:cNvPr id="24" name="Group 23">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7731" y="0"/>
            <a:ext cx="3901094" cy="2382977"/>
            <a:chOff x="6867015" y="-1"/>
            <a:chExt cx="5324985" cy="3251912"/>
          </a:xfrm>
          <a:solidFill>
            <a:schemeClr val="accent5">
              <a:alpha val="10000"/>
            </a:schemeClr>
          </a:solidFill>
        </p:grpSpPr>
        <p:sp>
          <p:nvSpPr>
            <p:cNvPr id="25" name="Freeform: Shape 24">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 name="Content Placeholder 3"/>
          <p:cNvSpPr>
            <a:spLocks noGrp="1"/>
          </p:cNvSpPr>
          <p:nvPr>
            <p:ph idx="1"/>
            <p:custDataLst>
              <p:tags r:id="rId3"/>
            </p:custDataLst>
          </p:nvPr>
        </p:nvSpPr>
        <p:spPr>
          <a:xfrm>
            <a:off x="1178766" y="2664703"/>
            <a:ext cx="8878046" cy="3736098"/>
          </a:xfrm>
        </p:spPr>
        <p:txBody>
          <a:bodyPr>
            <a:normAutofit/>
          </a:bodyPr>
          <a:lstStyle/>
          <a:p>
            <a:pPr eaLnBrk="1" hangingPunct="1">
              <a:buFontTx/>
              <a:buChar char="•"/>
            </a:pPr>
            <a:r>
              <a:rPr lang="en-US" sz="2800" dirty="0">
                <a:latin typeface="Constantia" panose="02030602050306030303" pitchFamily="18" charset="0"/>
                <a:ea typeface="Tahoma" pitchFamily="34" charset="0"/>
                <a:cs typeface="Tahoma" pitchFamily="34" charset="0"/>
              </a:rPr>
              <a:t>State WIC Agency is required to identify and investigate high-risk vendors</a:t>
            </a:r>
          </a:p>
          <a:p>
            <a:pPr eaLnBrk="1" hangingPunct="1">
              <a:buFontTx/>
              <a:buChar char="•"/>
            </a:pPr>
            <a:endParaRPr lang="en-US" sz="2800" dirty="0">
              <a:latin typeface="Constantia" panose="02030602050306030303" pitchFamily="18" charset="0"/>
              <a:ea typeface="Tahoma" pitchFamily="34" charset="0"/>
              <a:cs typeface="Tahoma" pitchFamily="34" charset="0"/>
            </a:endParaRPr>
          </a:p>
          <a:p>
            <a:pPr eaLnBrk="1" hangingPunct="1">
              <a:buFontTx/>
              <a:buChar char="•"/>
            </a:pPr>
            <a:r>
              <a:rPr lang="en-US" sz="2800" dirty="0">
                <a:latin typeface="Constantia" panose="02030602050306030303" pitchFamily="18" charset="0"/>
                <a:ea typeface="Tahoma" pitchFamily="34" charset="0"/>
                <a:cs typeface="Tahoma" pitchFamily="34" charset="0"/>
              </a:rPr>
              <a:t>NC sometimes works with the U.S. Office of Inspector General for investigations</a:t>
            </a:r>
          </a:p>
          <a:p>
            <a:pPr marL="0" indent="0">
              <a:buNone/>
            </a:pPr>
            <a:endParaRPr lang="en-US" sz="1800" dirty="0">
              <a:solidFill>
                <a:schemeClr val="tx2"/>
              </a:solidFill>
              <a:latin typeface="Constantia" panose="02030602050306030303" pitchFamily="18" charset="0"/>
              <a:ea typeface="Tahoma" pitchFamily="34" charset="0"/>
              <a:cs typeface="Tahoma" pitchFamily="34" charset="0"/>
            </a:endParaRPr>
          </a:p>
        </p:txBody>
      </p:sp>
      <p:grpSp>
        <p:nvGrpSpPr>
          <p:cNvPr id="30" name="Group 29">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194" cy="2175328"/>
            <a:chOff x="-305" y="-1"/>
            <a:chExt cx="3832880" cy="2876136"/>
          </a:xfrm>
        </p:grpSpPr>
        <p:sp>
          <p:nvSpPr>
            <p:cNvPr id="31" name="Freeform: Shape 30">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custDataLst>
      <p:tags r:id="rId1"/>
    </p:custDataLst>
    <p:extLst>
      <p:ext uri="{BB962C8B-B14F-4D97-AF65-F5344CB8AC3E}">
        <p14:creationId xmlns:p14="http://schemas.microsoft.com/office/powerpoint/2010/main" val="2894479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p:cNvSpPr>
            <a:spLocks noGrp="1"/>
          </p:cNvSpPr>
          <p:nvPr>
            <p:ph type="title"/>
            <p:custDataLst>
              <p:tags r:id="rId2"/>
            </p:custDataLst>
          </p:nvPr>
        </p:nvSpPr>
        <p:spPr>
          <a:xfrm>
            <a:off x="1178766" y="416089"/>
            <a:ext cx="9830988" cy="1325563"/>
          </a:xfrm>
        </p:spPr>
        <p:txBody>
          <a:bodyPr anchor="b">
            <a:normAutofit/>
          </a:bodyPr>
          <a:lstStyle/>
          <a:p>
            <a:r>
              <a:rPr lang="en-US" sz="4400" b="1" dirty="0">
                <a:latin typeface="Constantia" panose="02030602050306030303" pitchFamily="18" charset="0"/>
                <a:ea typeface="Tahoma" pitchFamily="34" charset="0"/>
                <a:cs typeface="Tahoma" pitchFamily="34" charset="0"/>
              </a:rPr>
              <a:t>Compliance Buys</a:t>
            </a:r>
          </a:p>
        </p:txBody>
      </p:sp>
      <p:grpSp>
        <p:nvGrpSpPr>
          <p:cNvPr id="24" name="Group 23">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7731" y="0"/>
            <a:ext cx="3901094" cy="2382977"/>
            <a:chOff x="6867015" y="-1"/>
            <a:chExt cx="5324985" cy="3251912"/>
          </a:xfrm>
          <a:solidFill>
            <a:schemeClr val="accent5">
              <a:alpha val="10000"/>
            </a:schemeClr>
          </a:solidFill>
        </p:grpSpPr>
        <p:sp>
          <p:nvSpPr>
            <p:cNvPr id="25" name="Freeform: Shape 24">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 name="Content Placeholder 3"/>
          <p:cNvSpPr>
            <a:spLocks noGrp="1"/>
          </p:cNvSpPr>
          <p:nvPr>
            <p:ph idx="1"/>
            <p:custDataLst>
              <p:tags r:id="rId3"/>
            </p:custDataLst>
          </p:nvPr>
        </p:nvSpPr>
        <p:spPr>
          <a:xfrm>
            <a:off x="1177178" y="2316363"/>
            <a:ext cx="7735046" cy="3736098"/>
          </a:xfrm>
        </p:spPr>
        <p:txBody>
          <a:bodyPr>
            <a:normAutofit/>
          </a:bodyPr>
          <a:lstStyle/>
          <a:p>
            <a:pPr eaLnBrk="1" hangingPunct="1">
              <a:buFontTx/>
              <a:buChar char="•"/>
            </a:pPr>
            <a:r>
              <a:rPr lang="en-US" sz="2800" dirty="0">
                <a:latin typeface="Constantia" panose="02030602050306030303" pitchFamily="18" charset="0"/>
                <a:ea typeface="Tahoma" pitchFamily="34" charset="0"/>
                <a:cs typeface="Tahoma" pitchFamily="34" charset="0"/>
              </a:rPr>
              <a:t>Undercover purchases by a compliance investigator</a:t>
            </a:r>
          </a:p>
          <a:p>
            <a:pPr eaLnBrk="1" hangingPunct="1">
              <a:buFontTx/>
              <a:buChar char="•"/>
            </a:pPr>
            <a:endParaRPr lang="en-US" sz="2800" dirty="0">
              <a:latin typeface="Constantia" panose="02030602050306030303" pitchFamily="18" charset="0"/>
              <a:ea typeface="Tahoma" pitchFamily="34" charset="0"/>
              <a:cs typeface="Tahoma" pitchFamily="34" charset="0"/>
            </a:endParaRPr>
          </a:p>
          <a:p>
            <a:pPr eaLnBrk="1" hangingPunct="1">
              <a:buFontTx/>
              <a:buChar char="•"/>
            </a:pPr>
            <a:r>
              <a:rPr lang="en-US" sz="2800" dirty="0">
                <a:latin typeface="Constantia" panose="02030602050306030303" pitchFamily="18" charset="0"/>
                <a:ea typeface="Tahoma" pitchFamily="34" charset="0"/>
                <a:cs typeface="Tahoma" pitchFamily="34" charset="0"/>
              </a:rPr>
              <a:t>May make multiple visits over one year</a:t>
            </a:r>
          </a:p>
          <a:p>
            <a:pPr eaLnBrk="1" hangingPunct="1">
              <a:buFontTx/>
              <a:buChar char="•"/>
            </a:pPr>
            <a:endParaRPr lang="en-US" sz="2800" dirty="0">
              <a:latin typeface="Constantia" panose="02030602050306030303" pitchFamily="18" charset="0"/>
              <a:ea typeface="Tahoma" pitchFamily="34" charset="0"/>
              <a:cs typeface="Tahoma" pitchFamily="34" charset="0"/>
            </a:endParaRPr>
          </a:p>
          <a:p>
            <a:pPr eaLnBrk="1" hangingPunct="1">
              <a:buFontTx/>
              <a:buChar char="•"/>
            </a:pPr>
            <a:r>
              <a:rPr lang="en-US" sz="2800" dirty="0">
                <a:latin typeface="Constantia" panose="02030602050306030303" pitchFamily="18" charset="0"/>
                <a:ea typeface="Tahoma" pitchFamily="34" charset="0"/>
                <a:cs typeface="Tahoma" pitchFamily="34" charset="0"/>
              </a:rPr>
              <a:t>Vendors receive a letter from the State WIC Agency if problems are noted</a:t>
            </a:r>
          </a:p>
          <a:p>
            <a:pPr marL="0" indent="0">
              <a:buNone/>
            </a:pPr>
            <a:endParaRPr lang="en-US" sz="1800" dirty="0">
              <a:solidFill>
                <a:schemeClr val="tx2"/>
              </a:solidFill>
              <a:latin typeface="Constantia" panose="02030602050306030303" pitchFamily="18" charset="0"/>
              <a:ea typeface="Tahoma" pitchFamily="34" charset="0"/>
              <a:cs typeface="Tahoma" pitchFamily="34" charset="0"/>
            </a:endParaRPr>
          </a:p>
        </p:txBody>
      </p:sp>
      <p:grpSp>
        <p:nvGrpSpPr>
          <p:cNvPr id="30" name="Group 29">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194" cy="2175328"/>
            <a:chOff x="-305" y="-1"/>
            <a:chExt cx="3832880" cy="2876136"/>
          </a:xfrm>
        </p:grpSpPr>
        <p:sp>
          <p:nvSpPr>
            <p:cNvPr id="31" name="Freeform: Shape 30">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 name="Picture 2" descr="S:\NSB\Resources\PHOTOS-CLIPART\Misc\Permission To Use\Investigator_Fotolia_67363434_Subscription_XXL.jpg">
            <a:extLst>
              <a:ext uri="{FF2B5EF4-FFF2-40B4-BE49-F238E27FC236}">
                <a16:creationId xmlns:a16="http://schemas.microsoft.com/office/drawing/2014/main" id="{F653DE66-87FB-6AEE-FC0B-3E8E255347B2}"/>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192" r="-1" b="6418"/>
          <a:stretch/>
        </p:blipFill>
        <p:spPr bwMode="auto">
          <a:xfrm>
            <a:off x="9218612" y="2940810"/>
            <a:ext cx="2423941" cy="3483721"/>
          </a:xfrm>
          <a:custGeom>
            <a:avLst/>
            <a:gdLst/>
            <a:ahLst/>
            <a:cxnLst/>
            <a:rect l="l" t="t" r="r" b="b"/>
            <a:pathLst>
              <a:path w="4323899" h="6212748">
                <a:moveTo>
                  <a:pt x="0" y="0"/>
                </a:moveTo>
                <a:lnTo>
                  <a:pt x="4323899" y="0"/>
                </a:lnTo>
                <a:lnTo>
                  <a:pt x="4323899" y="2864954"/>
                </a:lnTo>
                <a:lnTo>
                  <a:pt x="880454" y="6212748"/>
                </a:lnTo>
                <a:lnTo>
                  <a:pt x="0" y="6212748"/>
                </a:lnTo>
                <a:close/>
              </a:path>
            </a:pathLst>
          </a:cu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29624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p:cNvSpPr>
            <a:spLocks noGrp="1"/>
          </p:cNvSpPr>
          <p:nvPr>
            <p:ph type="title"/>
            <p:custDataLst>
              <p:tags r:id="rId2"/>
            </p:custDataLst>
          </p:nvPr>
        </p:nvSpPr>
        <p:spPr>
          <a:xfrm>
            <a:off x="1293812" y="242563"/>
            <a:ext cx="9830988" cy="1325563"/>
          </a:xfrm>
        </p:spPr>
        <p:txBody>
          <a:bodyPr anchor="b">
            <a:normAutofit/>
          </a:bodyPr>
          <a:lstStyle/>
          <a:p>
            <a:r>
              <a:rPr lang="en-US" sz="4400" b="1" dirty="0">
                <a:latin typeface="Constantia" panose="02030602050306030303" pitchFamily="18" charset="0"/>
                <a:ea typeface="Tahoma" pitchFamily="34" charset="0"/>
                <a:cs typeface="Tahoma" pitchFamily="34" charset="0"/>
              </a:rPr>
              <a:t>Vendor Overcharging</a:t>
            </a:r>
          </a:p>
        </p:txBody>
      </p:sp>
      <p:grpSp>
        <p:nvGrpSpPr>
          <p:cNvPr id="24" name="Group 23">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7731" y="0"/>
            <a:ext cx="3901094" cy="2382977"/>
            <a:chOff x="6867015" y="-1"/>
            <a:chExt cx="5324985" cy="3251912"/>
          </a:xfrm>
          <a:solidFill>
            <a:schemeClr val="accent5">
              <a:alpha val="10000"/>
            </a:schemeClr>
          </a:solidFill>
        </p:grpSpPr>
        <p:sp>
          <p:nvSpPr>
            <p:cNvPr id="25" name="Freeform: Shape 24">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 name="Content Placeholder 3"/>
          <p:cNvSpPr>
            <a:spLocks noGrp="1"/>
          </p:cNvSpPr>
          <p:nvPr>
            <p:ph idx="1"/>
            <p:custDataLst>
              <p:tags r:id="rId3"/>
            </p:custDataLst>
          </p:nvPr>
        </p:nvSpPr>
        <p:spPr>
          <a:xfrm>
            <a:off x="1191908" y="1996667"/>
            <a:ext cx="8702162" cy="3736098"/>
          </a:xfrm>
        </p:spPr>
        <p:txBody>
          <a:bodyPr>
            <a:normAutofit fontScale="92500" lnSpcReduction="20000"/>
          </a:bodyPr>
          <a:lstStyle/>
          <a:p>
            <a:pPr algn="just"/>
            <a:r>
              <a:rPr lang="en-US" sz="2800" dirty="0">
                <a:latin typeface="Constantia" panose="02030602050306030303" pitchFamily="18" charset="0"/>
                <a:ea typeface="Tahoma" pitchFamily="34" charset="0"/>
                <a:cs typeface="Tahoma" pitchFamily="34" charset="0"/>
              </a:rPr>
              <a:t>Intentionally or unintentionally charging more for exempt infant formula or WIC-eligible </a:t>
            </a:r>
            <a:r>
              <a:rPr lang="en-US" sz="2800" dirty="0" err="1">
                <a:latin typeface="Constantia" panose="02030602050306030303" pitchFamily="18" charset="0"/>
                <a:ea typeface="Tahoma" pitchFamily="34" charset="0"/>
                <a:cs typeface="Tahoma" pitchFamily="34" charset="0"/>
              </a:rPr>
              <a:t>nutritionals</a:t>
            </a:r>
            <a:r>
              <a:rPr lang="en-US" sz="2800" dirty="0">
                <a:latin typeface="Constantia" panose="02030602050306030303" pitchFamily="18" charset="0"/>
                <a:ea typeface="Tahoma" pitchFamily="34" charset="0"/>
                <a:cs typeface="Tahoma" pitchFamily="34" charset="0"/>
              </a:rPr>
              <a:t> to a WIC customer than a non-WIC customer or charging more than the current shelf price for exempt infant formula or WIC-eligible </a:t>
            </a:r>
            <a:r>
              <a:rPr lang="en-US" sz="2800" dirty="0" err="1">
                <a:latin typeface="Constantia" panose="02030602050306030303" pitchFamily="18" charset="0"/>
                <a:ea typeface="Tahoma" pitchFamily="34" charset="0"/>
                <a:cs typeface="Tahoma" pitchFamily="34" charset="0"/>
              </a:rPr>
              <a:t>nutritionals</a:t>
            </a:r>
            <a:r>
              <a:rPr lang="en-US" sz="2800" dirty="0">
                <a:latin typeface="Constantia" panose="02030602050306030303" pitchFamily="18" charset="0"/>
                <a:ea typeface="Tahoma" pitchFamily="34" charset="0"/>
                <a:cs typeface="Tahoma" pitchFamily="34" charset="0"/>
              </a:rPr>
              <a:t> provided to a WIC customer</a:t>
            </a:r>
          </a:p>
          <a:p>
            <a:pPr algn="just"/>
            <a:endParaRPr lang="en-US" sz="2800" dirty="0">
              <a:latin typeface="Constantia" panose="02030602050306030303" pitchFamily="18" charset="0"/>
              <a:ea typeface="Tahoma" pitchFamily="34" charset="0"/>
              <a:cs typeface="Tahoma" pitchFamily="34" charset="0"/>
            </a:endParaRPr>
          </a:p>
          <a:p>
            <a:pPr algn="just"/>
            <a:r>
              <a:rPr lang="en-US" sz="2800" dirty="0">
                <a:latin typeface="Constantia" panose="02030602050306030303" pitchFamily="18" charset="0"/>
                <a:ea typeface="Tahoma" pitchFamily="34" charset="0"/>
                <a:cs typeface="Tahoma" pitchFamily="34" charset="0"/>
              </a:rPr>
              <a:t>Overcharging is a serious federal violation that can lead to vendor disqualification</a:t>
            </a:r>
          </a:p>
          <a:p>
            <a:pPr algn="just"/>
            <a:endParaRPr lang="en-US" sz="2800" dirty="0">
              <a:latin typeface="Constantia" panose="02030602050306030303" pitchFamily="18" charset="0"/>
              <a:ea typeface="Tahoma" pitchFamily="34" charset="0"/>
              <a:cs typeface="Tahoma" pitchFamily="34" charset="0"/>
            </a:endParaRPr>
          </a:p>
          <a:p>
            <a:pPr algn="just"/>
            <a:r>
              <a:rPr lang="en-US" sz="2800" dirty="0">
                <a:latin typeface="Constantia" panose="02030602050306030303" pitchFamily="18" charset="0"/>
                <a:ea typeface="Tahoma" pitchFamily="34" charset="0"/>
                <a:cs typeface="Tahoma" pitchFamily="34" charset="0"/>
              </a:rPr>
              <a:t>This violation is uncovered during compliance buys</a:t>
            </a:r>
          </a:p>
          <a:p>
            <a:pPr marL="0" indent="0">
              <a:buNone/>
            </a:pPr>
            <a:endParaRPr lang="en-US" sz="1800" dirty="0">
              <a:solidFill>
                <a:schemeClr val="tx2"/>
              </a:solidFill>
              <a:latin typeface="Constantia" panose="02030602050306030303" pitchFamily="18" charset="0"/>
              <a:ea typeface="Tahoma" pitchFamily="34" charset="0"/>
              <a:cs typeface="Tahoma" pitchFamily="34" charset="0"/>
            </a:endParaRPr>
          </a:p>
        </p:txBody>
      </p:sp>
      <p:grpSp>
        <p:nvGrpSpPr>
          <p:cNvPr id="30" name="Group 29">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194" cy="2175328"/>
            <a:chOff x="-305" y="-1"/>
            <a:chExt cx="3832880" cy="2876136"/>
          </a:xfrm>
        </p:grpSpPr>
        <p:sp>
          <p:nvSpPr>
            <p:cNvPr id="31" name="Freeform: Shape 30">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custDataLst>
      <p:tags r:id="rId1"/>
    </p:custDataLst>
    <p:extLst>
      <p:ext uri="{BB962C8B-B14F-4D97-AF65-F5344CB8AC3E}">
        <p14:creationId xmlns:p14="http://schemas.microsoft.com/office/powerpoint/2010/main" val="78297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4" name="Group 23">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57" y="508838"/>
            <a:ext cx="5216598" cy="6239661"/>
            <a:chOff x="-19221" y="251144"/>
            <a:chExt cx="5217958" cy="6239661"/>
          </a:xfrm>
        </p:grpSpPr>
        <p:sp>
          <p:nvSpPr>
            <p:cNvPr id="25" name="Freeform: Shape 24">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 name="Rectangle 2"/>
          <p:cNvSpPr>
            <a:spLocks noGrp="1" noChangeArrowheads="1"/>
          </p:cNvSpPr>
          <p:nvPr>
            <p:ph type="title"/>
            <p:custDataLst>
              <p:tags r:id="rId2"/>
            </p:custDataLst>
          </p:nvPr>
        </p:nvSpPr>
        <p:spPr>
          <a:xfrm>
            <a:off x="639913" y="1243013"/>
            <a:ext cx="3854716" cy="4371974"/>
          </a:xfrm>
        </p:spPr>
        <p:txBody>
          <a:bodyPr>
            <a:normAutofit/>
          </a:bodyPr>
          <a:lstStyle/>
          <a:p>
            <a:pPr eaLnBrk="1" hangingPunct="1"/>
            <a:r>
              <a:rPr lang="en-US" sz="4400" b="1" dirty="0">
                <a:latin typeface="Constantia" panose="02030602050306030303" pitchFamily="18" charset="0"/>
                <a:ea typeface="Tahoma" pitchFamily="34" charset="0"/>
                <a:cs typeface="Tahoma" pitchFamily="34" charset="0"/>
              </a:rPr>
              <a:t>How Pharmacies Become Authorized WIC Vendors</a:t>
            </a:r>
          </a:p>
        </p:txBody>
      </p:sp>
      <p:sp>
        <p:nvSpPr>
          <p:cNvPr id="6" name="Rectangle 3"/>
          <p:cNvSpPr>
            <a:spLocks noGrp="1" noChangeArrowheads="1"/>
          </p:cNvSpPr>
          <p:nvPr>
            <p:ph idx="1"/>
            <p:custDataLst>
              <p:tags r:id="rId3"/>
            </p:custDataLst>
          </p:nvPr>
        </p:nvSpPr>
        <p:spPr>
          <a:xfrm>
            <a:off x="5408612" y="804672"/>
            <a:ext cx="5981844" cy="5596128"/>
          </a:xfrm>
        </p:spPr>
        <p:txBody>
          <a:bodyPr anchor="ctr">
            <a:normAutofit/>
          </a:bodyPr>
          <a:lstStyle/>
          <a:p>
            <a:pPr eaLnBrk="1" hangingPunct="1">
              <a:buFontTx/>
              <a:buChar char="•"/>
            </a:pPr>
            <a:r>
              <a:rPr lang="en-US" sz="2800" dirty="0">
                <a:latin typeface="Constantia" panose="02030602050306030303" pitchFamily="18" charset="0"/>
                <a:ea typeface="Tahoma" pitchFamily="34" charset="0"/>
                <a:cs typeface="Tahoma" pitchFamily="34" charset="0"/>
              </a:rPr>
              <a:t>Vendors work primarily with the Local WIC Agency</a:t>
            </a:r>
          </a:p>
          <a:p>
            <a:pPr lvl="1" eaLnBrk="1" hangingPunct="1"/>
            <a:r>
              <a:rPr lang="en-US" sz="2800" dirty="0">
                <a:latin typeface="Constantia" panose="02030602050306030303" pitchFamily="18" charset="0"/>
                <a:ea typeface="Tahoma" pitchFamily="34" charset="0"/>
                <a:cs typeface="Tahoma" pitchFamily="34" charset="0"/>
              </a:rPr>
              <a:t>Orientation and training </a:t>
            </a:r>
          </a:p>
          <a:p>
            <a:pPr lvl="1" eaLnBrk="1" hangingPunct="1"/>
            <a:r>
              <a:rPr lang="en-US" sz="2800" dirty="0">
                <a:latin typeface="Constantia" panose="02030602050306030303" pitchFamily="18" charset="0"/>
                <a:ea typeface="Tahoma" pitchFamily="34" charset="0"/>
                <a:cs typeface="Tahoma" pitchFamily="34" charset="0"/>
              </a:rPr>
              <a:t>Completing required forms</a:t>
            </a:r>
          </a:p>
          <a:p>
            <a:pPr lvl="1" eaLnBrk="1" hangingPunct="1"/>
            <a:r>
              <a:rPr lang="en-US" sz="2800" dirty="0">
                <a:latin typeface="Constantia" panose="02030602050306030303" pitchFamily="18" charset="0"/>
                <a:ea typeface="Tahoma" pitchFamily="34" charset="0"/>
                <a:cs typeface="Tahoma" pitchFamily="34" charset="0"/>
              </a:rPr>
              <a:t>Technical assistance</a:t>
            </a:r>
          </a:p>
          <a:p>
            <a:pPr lvl="1" eaLnBrk="1" hangingPunct="1"/>
            <a:r>
              <a:rPr lang="en-US" sz="2800" dirty="0">
                <a:latin typeface="Constantia" panose="02030602050306030303" pitchFamily="18" charset="0"/>
                <a:ea typeface="Tahoma" pitchFamily="34" charset="0"/>
                <a:cs typeface="Tahoma" pitchFamily="34" charset="0"/>
              </a:rPr>
              <a:t>Monitoring</a:t>
            </a:r>
          </a:p>
          <a:p>
            <a:pPr eaLnBrk="1" hangingPunct="1"/>
            <a:endParaRPr lang="en-US" sz="2800" dirty="0">
              <a:latin typeface="Constantia" panose="02030602050306030303" pitchFamily="18" charset="0"/>
              <a:ea typeface="Tahoma" pitchFamily="34" charset="0"/>
              <a:cs typeface="Tahoma" pitchFamily="34" charset="0"/>
            </a:endParaRPr>
          </a:p>
          <a:p>
            <a:pPr eaLnBrk="1" hangingPunct="1">
              <a:buFontTx/>
              <a:buChar char="•"/>
            </a:pPr>
            <a:r>
              <a:rPr lang="en-US" sz="2800" dirty="0">
                <a:latin typeface="Constantia" panose="02030602050306030303" pitchFamily="18" charset="0"/>
                <a:ea typeface="Tahoma" pitchFamily="34" charset="0"/>
                <a:cs typeface="Tahoma" pitchFamily="34" charset="0"/>
              </a:rPr>
              <a:t>Local WIC Agency submits vendor forms to the State WIC Agency</a:t>
            </a:r>
          </a:p>
          <a:p>
            <a:pPr eaLnBrk="1" hangingPunct="1">
              <a:buFontTx/>
              <a:buChar char="•"/>
            </a:pPr>
            <a:endParaRPr lang="en-US" sz="2800" dirty="0">
              <a:latin typeface="Constantia" panose="02030602050306030303" pitchFamily="18" charset="0"/>
              <a:ea typeface="Tahoma" pitchFamily="34" charset="0"/>
              <a:cs typeface="Tahoma" pitchFamily="34" charset="0"/>
            </a:endParaRPr>
          </a:p>
          <a:p>
            <a:pPr eaLnBrk="1" hangingPunct="1">
              <a:buFontTx/>
              <a:buChar char="•"/>
            </a:pPr>
            <a:r>
              <a:rPr lang="en-US" sz="2800" dirty="0">
                <a:latin typeface="Constantia" panose="02030602050306030303" pitchFamily="18" charset="0"/>
                <a:ea typeface="Tahoma" pitchFamily="34" charset="0"/>
                <a:cs typeface="Tahoma" pitchFamily="34" charset="0"/>
              </a:rPr>
              <a:t>Vendor is authorized by State WIC Agency</a:t>
            </a:r>
          </a:p>
        </p:txBody>
      </p:sp>
    </p:spTree>
    <p:custDataLst>
      <p:tags r:id="rId1"/>
    </p:custDataLst>
    <p:extLst>
      <p:ext uri="{BB962C8B-B14F-4D97-AF65-F5344CB8AC3E}">
        <p14:creationId xmlns:p14="http://schemas.microsoft.com/office/powerpoint/2010/main" val="3109951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p:cNvSpPr>
            <a:spLocks noGrp="1"/>
          </p:cNvSpPr>
          <p:nvPr>
            <p:ph type="title"/>
            <p:custDataLst>
              <p:tags r:id="rId2"/>
            </p:custDataLst>
          </p:nvPr>
        </p:nvSpPr>
        <p:spPr>
          <a:xfrm>
            <a:off x="1293812" y="242563"/>
            <a:ext cx="9830988" cy="1325563"/>
          </a:xfrm>
        </p:spPr>
        <p:txBody>
          <a:bodyPr anchor="b">
            <a:normAutofit/>
          </a:bodyPr>
          <a:lstStyle/>
          <a:p>
            <a:r>
              <a:rPr lang="en-US" sz="4400" b="1" dirty="0">
                <a:latin typeface="Constantia" panose="02030602050306030303" pitchFamily="18" charset="0"/>
                <a:ea typeface="Tahoma" pitchFamily="34" charset="0"/>
                <a:cs typeface="Tahoma" pitchFamily="34" charset="0"/>
              </a:rPr>
              <a:t>Overcharging?</a:t>
            </a:r>
          </a:p>
        </p:txBody>
      </p:sp>
      <p:grpSp>
        <p:nvGrpSpPr>
          <p:cNvPr id="24" name="Group 23">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7731" y="0"/>
            <a:ext cx="3901094" cy="2382977"/>
            <a:chOff x="6867015" y="-1"/>
            <a:chExt cx="5324985" cy="3251912"/>
          </a:xfrm>
          <a:solidFill>
            <a:schemeClr val="accent5">
              <a:alpha val="10000"/>
            </a:schemeClr>
          </a:solidFill>
        </p:grpSpPr>
        <p:sp>
          <p:nvSpPr>
            <p:cNvPr id="25" name="Freeform: Shape 24">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 name="Content Placeholder 3"/>
          <p:cNvSpPr>
            <a:spLocks noGrp="1"/>
          </p:cNvSpPr>
          <p:nvPr>
            <p:ph idx="1"/>
            <p:custDataLst>
              <p:tags r:id="rId3"/>
            </p:custDataLst>
          </p:nvPr>
        </p:nvSpPr>
        <p:spPr>
          <a:xfrm>
            <a:off x="1191908" y="1996667"/>
            <a:ext cx="8702162" cy="3736098"/>
          </a:xfrm>
        </p:spPr>
        <p:txBody>
          <a:bodyPr>
            <a:normAutofit fontScale="92500" lnSpcReduction="20000"/>
          </a:bodyPr>
          <a:lstStyle/>
          <a:p>
            <a:pPr marL="45706" indent="0">
              <a:spcBef>
                <a:spcPct val="50000"/>
              </a:spcBef>
              <a:buNone/>
            </a:pPr>
            <a:r>
              <a:rPr lang="en-US" sz="2800" dirty="0">
                <a:latin typeface="Constantia" panose="02030602050306030303" pitchFamily="18" charset="0"/>
                <a:ea typeface="Tahoma" pitchFamily="34" charset="0"/>
                <a:cs typeface="Tahoma" pitchFamily="34" charset="0"/>
              </a:rPr>
              <a:t>Example #1</a:t>
            </a:r>
          </a:p>
          <a:p>
            <a:pPr>
              <a:spcBef>
                <a:spcPct val="50000"/>
              </a:spcBef>
              <a:buFontTx/>
              <a:buChar char="•"/>
            </a:pPr>
            <a:r>
              <a:rPr lang="en-US" sz="2800" dirty="0">
                <a:latin typeface="Constantia" panose="02030602050306030303" pitchFamily="18" charset="0"/>
                <a:ea typeface="Tahoma" pitchFamily="34" charset="0"/>
                <a:cs typeface="Tahoma" pitchFamily="34" charset="0"/>
              </a:rPr>
              <a:t>A vendor charges the WIC customer $16.25 for Nutramigen ready-to-feed. The current shelf price is $14.29. Is this vendor overcharging?</a:t>
            </a:r>
          </a:p>
          <a:p>
            <a:pPr>
              <a:spcBef>
                <a:spcPct val="50000"/>
              </a:spcBef>
              <a:buFontTx/>
              <a:buChar char="•"/>
            </a:pPr>
            <a:endParaRPr lang="en-US" sz="2800" dirty="0">
              <a:latin typeface="Constantia" panose="02030602050306030303" pitchFamily="18" charset="0"/>
              <a:ea typeface="Tahoma" pitchFamily="34" charset="0"/>
              <a:cs typeface="Tahoma" pitchFamily="34" charset="0"/>
            </a:endParaRPr>
          </a:p>
          <a:p>
            <a:pPr marL="45706" indent="0">
              <a:spcBef>
                <a:spcPct val="50000"/>
              </a:spcBef>
              <a:buNone/>
            </a:pPr>
            <a:r>
              <a:rPr lang="en-US" sz="2800" dirty="0">
                <a:latin typeface="Constantia" panose="02030602050306030303" pitchFamily="18" charset="0"/>
                <a:ea typeface="Tahoma" pitchFamily="34" charset="0"/>
                <a:cs typeface="Tahoma" pitchFamily="34" charset="0"/>
              </a:rPr>
              <a:t>Example #2</a:t>
            </a:r>
          </a:p>
          <a:p>
            <a:pPr>
              <a:spcBef>
                <a:spcPct val="50000"/>
              </a:spcBef>
              <a:buFontTx/>
              <a:buChar char="•"/>
            </a:pPr>
            <a:r>
              <a:rPr lang="en-US" sz="2800" dirty="0">
                <a:latin typeface="Constantia" panose="02030602050306030303" pitchFamily="18" charset="0"/>
                <a:ea typeface="Tahoma" pitchFamily="34" charset="0"/>
                <a:cs typeface="Tahoma" pitchFamily="34" charset="0"/>
              </a:rPr>
              <a:t>A vendor charges a WIC customer $13.29 for WIC approved exempt infant formula.  $14.29 is the current shelf price. Is this vendor overcharging? </a:t>
            </a:r>
          </a:p>
          <a:p>
            <a:pPr marL="0" indent="0">
              <a:buNone/>
            </a:pPr>
            <a:endParaRPr lang="en-US" sz="1800" dirty="0">
              <a:solidFill>
                <a:schemeClr val="tx2"/>
              </a:solidFill>
              <a:latin typeface="Constantia" panose="02030602050306030303" pitchFamily="18" charset="0"/>
              <a:ea typeface="Tahoma" pitchFamily="34" charset="0"/>
              <a:cs typeface="Tahoma" pitchFamily="34" charset="0"/>
            </a:endParaRPr>
          </a:p>
        </p:txBody>
      </p:sp>
      <p:grpSp>
        <p:nvGrpSpPr>
          <p:cNvPr id="30" name="Group 29">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194" cy="2175328"/>
            <a:chOff x="-305" y="-1"/>
            <a:chExt cx="3832880" cy="2876136"/>
          </a:xfrm>
        </p:grpSpPr>
        <p:sp>
          <p:nvSpPr>
            <p:cNvPr id="31" name="Freeform: Shape 30">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custDataLst>
      <p:tags r:id="rId1"/>
    </p:custDataLst>
    <p:extLst>
      <p:ext uri="{BB962C8B-B14F-4D97-AF65-F5344CB8AC3E}">
        <p14:creationId xmlns:p14="http://schemas.microsoft.com/office/powerpoint/2010/main" val="872014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p:cNvSpPr>
            <a:spLocks noGrp="1"/>
          </p:cNvSpPr>
          <p:nvPr>
            <p:ph type="title"/>
            <p:custDataLst>
              <p:tags r:id="rId2"/>
            </p:custDataLst>
          </p:nvPr>
        </p:nvSpPr>
        <p:spPr>
          <a:xfrm>
            <a:off x="1293812" y="242563"/>
            <a:ext cx="9830988" cy="1325563"/>
          </a:xfrm>
        </p:spPr>
        <p:txBody>
          <a:bodyPr anchor="b">
            <a:normAutofit/>
          </a:bodyPr>
          <a:lstStyle/>
          <a:p>
            <a:r>
              <a:rPr lang="en-US" sz="4400" b="1" dirty="0">
                <a:latin typeface="Constantia" panose="02030602050306030303" pitchFamily="18" charset="0"/>
                <a:ea typeface="Tahoma" pitchFamily="34" charset="0"/>
                <a:cs typeface="Tahoma" pitchFamily="34" charset="0"/>
              </a:rPr>
              <a:t>Inventory Audits</a:t>
            </a:r>
          </a:p>
        </p:txBody>
      </p:sp>
      <p:grpSp>
        <p:nvGrpSpPr>
          <p:cNvPr id="24" name="Group 23">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7731" y="0"/>
            <a:ext cx="3901094" cy="2382977"/>
            <a:chOff x="6867015" y="-1"/>
            <a:chExt cx="5324985" cy="3251912"/>
          </a:xfrm>
          <a:solidFill>
            <a:schemeClr val="accent5">
              <a:alpha val="10000"/>
            </a:schemeClr>
          </a:solidFill>
        </p:grpSpPr>
        <p:sp>
          <p:nvSpPr>
            <p:cNvPr id="25" name="Freeform: Shape 24">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 name="Content Placeholder 3"/>
          <p:cNvSpPr>
            <a:spLocks noGrp="1"/>
          </p:cNvSpPr>
          <p:nvPr>
            <p:ph idx="1"/>
            <p:custDataLst>
              <p:tags r:id="rId3"/>
            </p:custDataLst>
          </p:nvPr>
        </p:nvSpPr>
        <p:spPr>
          <a:xfrm>
            <a:off x="836612" y="1996666"/>
            <a:ext cx="7302426" cy="4480334"/>
          </a:xfrm>
        </p:spPr>
        <p:txBody>
          <a:bodyPr>
            <a:normAutofit/>
          </a:bodyPr>
          <a:lstStyle/>
          <a:p>
            <a:pPr eaLnBrk="1" hangingPunct="1">
              <a:buFontTx/>
              <a:buChar char="•"/>
            </a:pPr>
            <a:r>
              <a:rPr lang="en-US" sz="2600" dirty="0">
                <a:latin typeface="Constantia" panose="02030602050306030303" pitchFamily="18" charset="0"/>
                <a:ea typeface="Tahoma" pitchFamily="34" charset="0"/>
                <a:cs typeface="Tahoma" pitchFamily="34" charset="0"/>
              </a:rPr>
              <a:t>A vendor must make available at any reasonable time and place ALL:</a:t>
            </a:r>
          </a:p>
          <a:p>
            <a:pPr lvl="1" eaLnBrk="1" hangingPunct="1"/>
            <a:r>
              <a:rPr lang="en-US" sz="2600" dirty="0">
                <a:latin typeface="Constantia" panose="02030602050306030303" pitchFamily="18" charset="0"/>
                <a:ea typeface="Tahoma" pitchFamily="34" charset="0"/>
                <a:cs typeface="Tahoma" pitchFamily="34" charset="0"/>
              </a:rPr>
              <a:t>Program-related records: invoices, purchase orders, various tax records and records of financial and business transactions.</a:t>
            </a:r>
          </a:p>
          <a:p>
            <a:pPr lvl="2" eaLnBrk="1" hangingPunct="1"/>
            <a:endParaRPr lang="en-US" sz="2600" dirty="0">
              <a:latin typeface="Constantia" panose="02030602050306030303" pitchFamily="18" charset="0"/>
              <a:ea typeface="Tahoma" pitchFamily="34" charset="0"/>
              <a:cs typeface="Tahoma" pitchFamily="34" charset="0"/>
            </a:endParaRPr>
          </a:p>
          <a:p>
            <a:pPr eaLnBrk="1" hangingPunct="1">
              <a:buFontTx/>
              <a:buChar char="•"/>
            </a:pPr>
            <a:r>
              <a:rPr lang="en-US" sz="2600" dirty="0">
                <a:latin typeface="Constantia" panose="02030602050306030303" pitchFamily="18" charset="0"/>
                <a:ea typeface="Tahoma" pitchFamily="34" charset="0"/>
                <a:cs typeface="Tahoma" pitchFamily="34" charset="0"/>
              </a:rPr>
              <a:t>MUST</a:t>
            </a:r>
            <a:r>
              <a:rPr lang="en-US" sz="2600" b="1" dirty="0">
                <a:latin typeface="Constantia" panose="02030602050306030303" pitchFamily="18" charset="0"/>
                <a:ea typeface="Tahoma" pitchFamily="34" charset="0"/>
                <a:cs typeface="Tahoma" pitchFamily="34" charset="0"/>
              </a:rPr>
              <a:t> </a:t>
            </a:r>
            <a:r>
              <a:rPr lang="en-US" sz="2600" dirty="0">
                <a:latin typeface="Constantia" panose="02030602050306030303" pitchFamily="18" charset="0"/>
                <a:ea typeface="Tahoma" pitchFamily="34" charset="0"/>
                <a:cs typeface="Tahoma" pitchFamily="34" charset="0"/>
              </a:rPr>
              <a:t>be retained 3 years or until audit pertaining to these records is resolved, whichever is later </a:t>
            </a:r>
            <a:br>
              <a:rPr lang="en-US" sz="1400" dirty="0">
                <a:latin typeface="Constantia" panose="02030602050306030303" pitchFamily="18" charset="0"/>
                <a:ea typeface="Tahoma" pitchFamily="34" charset="0"/>
                <a:cs typeface="Tahoma" pitchFamily="34" charset="0"/>
              </a:rPr>
            </a:br>
            <a:endParaRPr lang="en-US" sz="1400" dirty="0">
              <a:latin typeface="Constantia" panose="02030602050306030303" pitchFamily="18" charset="0"/>
              <a:ea typeface="Tahoma" pitchFamily="34" charset="0"/>
              <a:cs typeface="Tahoma" pitchFamily="34" charset="0"/>
            </a:endParaRPr>
          </a:p>
          <a:p>
            <a:pPr marL="0" indent="0">
              <a:buNone/>
            </a:pPr>
            <a:endParaRPr lang="en-US" sz="1800" dirty="0">
              <a:solidFill>
                <a:schemeClr val="tx2"/>
              </a:solidFill>
              <a:latin typeface="Constantia" panose="02030602050306030303" pitchFamily="18" charset="0"/>
              <a:ea typeface="Tahoma" pitchFamily="34" charset="0"/>
              <a:cs typeface="Tahoma" pitchFamily="34" charset="0"/>
            </a:endParaRPr>
          </a:p>
        </p:txBody>
      </p:sp>
      <p:grpSp>
        <p:nvGrpSpPr>
          <p:cNvPr id="30" name="Group 29">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194" cy="2175328"/>
            <a:chOff x="-305" y="-1"/>
            <a:chExt cx="3832880" cy="2876136"/>
          </a:xfrm>
        </p:grpSpPr>
        <p:sp>
          <p:nvSpPr>
            <p:cNvPr id="31" name="Freeform: Shape 30">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 name="Picture 1">
            <a:extLst>
              <a:ext uri="{FF2B5EF4-FFF2-40B4-BE49-F238E27FC236}">
                <a16:creationId xmlns:a16="http://schemas.microsoft.com/office/drawing/2014/main" id="{20E35D34-FAC8-71BF-EA70-C5A813246D76}"/>
              </a:ext>
            </a:extLst>
          </p:cNvPr>
          <p:cNvPicPr>
            <a:picLocks noChangeAspect="1"/>
          </p:cNvPicPr>
          <p:nvPr/>
        </p:nvPicPr>
        <p:blipFill>
          <a:blip r:embed="rId6"/>
          <a:stretch>
            <a:fillRect/>
          </a:stretch>
        </p:blipFill>
        <p:spPr>
          <a:xfrm>
            <a:off x="8151812" y="3626754"/>
            <a:ext cx="3535986" cy="1987468"/>
          </a:xfrm>
          <a:prstGeom prst="rect">
            <a:avLst/>
          </a:prstGeom>
        </p:spPr>
      </p:pic>
    </p:spTree>
    <p:custDataLst>
      <p:tags r:id="rId1"/>
    </p:custDataLst>
    <p:extLst>
      <p:ext uri="{BB962C8B-B14F-4D97-AF65-F5344CB8AC3E}">
        <p14:creationId xmlns:p14="http://schemas.microsoft.com/office/powerpoint/2010/main" val="402669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4" name="Group 23">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57" y="508838"/>
            <a:ext cx="5216598" cy="6239661"/>
            <a:chOff x="-19221" y="251144"/>
            <a:chExt cx="5217958" cy="6239661"/>
          </a:xfrm>
        </p:grpSpPr>
        <p:sp>
          <p:nvSpPr>
            <p:cNvPr id="25" name="Freeform: Shape 24">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 name="Title 1"/>
          <p:cNvSpPr>
            <a:spLocks noGrp="1"/>
          </p:cNvSpPr>
          <p:nvPr>
            <p:ph type="title"/>
            <p:custDataLst>
              <p:tags r:id="rId2"/>
            </p:custDataLst>
          </p:nvPr>
        </p:nvSpPr>
        <p:spPr>
          <a:xfrm>
            <a:off x="379412" y="1243013"/>
            <a:ext cx="4419599" cy="4371974"/>
          </a:xfrm>
        </p:spPr>
        <p:txBody>
          <a:bodyPr>
            <a:normAutofit/>
          </a:bodyPr>
          <a:lstStyle/>
          <a:p>
            <a:r>
              <a:rPr lang="en-US" sz="4400" b="1" dirty="0">
                <a:latin typeface="Constantia" panose="02030602050306030303" pitchFamily="18" charset="0"/>
                <a:ea typeface="Tahoma" pitchFamily="34" charset="0"/>
                <a:cs typeface="Tahoma" pitchFamily="34" charset="0"/>
              </a:rPr>
              <a:t>Purchase Documentation Requirement</a:t>
            </a:r>
          </a:p>
        </p:txBody>
      </p:sp>
      <p:sp>
        <p:nvSpPr>
          <p:cNvPr id="6" name="Content Placeholder 3"/>
          <p:cNvSpPr>
            <a:spLocks noGrp="1"/>
          </p:cNvSpPr>
          <p:nvPr>
            <p:ph idx="1"/>
            <p:custDataLst>
              <p:tags r:id="rId3"/>
            </p:custDataLst>
          </p:nvPr>
        </p:nvSpPr>
        <p:spPr>
          <a:xfrm>
            <a:off x="5163988" y="804672"/>
            <a:ext cx="6226467" cy="5544490"/>
          </a:xfrm>
        </p:spPr>
        <p:txBody>
          <a:bodyPr anchor="ctr">
            <a:normAutofit lnSpcReduction="10000"/>
          </a:bodyPr>
          <a:lstStyle/>
          <a:p>
            <a:r>
              <a:rPr lang="en-US" sz="2400" dirty="0">
                <a:latin typeface="Constantia" panose="02030602050306030303" pitchFamily="18" charset="0"/>
                <a:ea typeface="Tahoma" pitchFamily="34" charset="0"/>
                <a:cs typeface="Tahoma" pitchFamily="34" charset="0"/>
              </a:rPr>
              <a:t>Specific requirements for purchase documentation of WIC supplemental foods</a:t>
            </a:r>
          </a:p>
          <a:p>
            <a:r>
              <a:rPr lang="en-US" sz="2400" dirty="0">
                <a:latin typeface="Constantia" panose="02030602050306030303" pitchFamily="18" charset="0"/>
                <a:ea typeface="Tahoma" pitchFamily="34" charset="0"/>
                <a:cs typeface="Tahoma" pitchFamily="34" charset="0"/>
              </a:rPr>
              <a:t>Invoices, receipts, purchase orders, and any other proofs of purchase for WIC supplemental foods must include the following</a:t>
            </a:r>
          </a:p>
          <a:p>
            <a:pPr marL="731520" lvl="1" indent="-457200">
              <a:buFont typeface="+mj-lt"/>
              <a:buAutoNum type="arabicPeriod"/>
            </a:pPr>
            <a:r>
              <a:rPr lang="en-US" sz="2400" dirty="0">
                <a:latin typeface="Constantia" panose="02030602050306030303" pitchFamily="18" charset="0"/>
                <a:ea typeface="Tahoma" pitchFamily="34" charset="0"/>
                <a:cs typeface="Tahoma" pitchFamily="34" charset="0"/>
              </a:rPr>
              <a:t>The name of the seller and be prepared entirely by the seller or on the seller’s business letterhead;</a:t>
            </a:r>
          </a:p>
          <a:p>
            <a:pPr marL="731520" lvl="1" indent="-457200">
              <a:buFont typeface="+mj-lt"/>
              <a:buAutoNum type="arabicPeriod"/>
            </a:pPr>
            <a:r>
              <a:rPr lang="en-US" sz="2400" dirty="0">
                <a:latin typeface="Constantia" panose="02030602050306030303" pitchFamily="18" charset="0"/>
                <a:ea typeface="Tahoma" pitchFamily="34" charset="0"/>
                <a:cs typeface="Tahoma" pitchFamily="34" charset="0"/>
              </a:rPr>
              <a:t>The date of purchase and the date the authorized vendor received the WIC supplemental food at the pharmacy if this date is different;</a:t>
            </a:r>
          </a:p>
          <a:p>
            <a:pPr marL="731520" lvl="1" indent="-457200">
              <a:buFont typeface="+mj-lt"/>
              <a:buAutoNum type="arabicPeriod"/>
            </a:pPr>
            <a:r>
              <a:rPr lang="en-US" sz="2400" dirty="0">
                <a:latin typeface="Constantia" panose="02030602050306030303" pitchFamily="18" charset="0"/>
                <a:ea typeface="Tahoma" pitchFamily="34" charset="0"/>
                <a:cs typeface="Tahoma" pitchFamily="34" charset="0"/>
              </a:rPr>
              <a:t>A description of each WIC supplemental food item purchased, including brand name, unit size, type or form, and quantity.</a:t>
            </a:r>
          </a:p>
        </p:txBody>
      </p:sp>
    </p:spTree>
    <p:custDataLst>
      <p:tags r:id="rId1"/>
    </p:custDataLst>
    <p:extLst>
      <p:ext uri="{BB962C8B-B14F-4D97-AF65-F5344CB8AC3E}">
        <p14:creationId xmlns:p14="http://schemas.microsoft.com/office/powerpoint/2010/main" val="481761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8552" name="Rectangle 108551">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554" name="Rectangle 108553">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08556" name="Group 108555">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57" y="508838"/>
            <a:ext cx="5216598" cy="6239661"/>
            <a:chOff x="-19221" y="251144"/>
            <a:chExt cx="5217958" cy="6239661"/>
          </a:xfrm>
        </p:grpSpPr>
        <p:sp>
          <p:nvSpPr>
            <p:cNvPr id="108557" name="Freeform: Shape 108556">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558" name="Freeform: Shape 108557">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559" name="Freeform: Shape 108558">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560" name="Freeform: Shape 108559">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08546" name="Rectangle 4"/>
          <p:cNvSpPr>
            <a:spLocks noGrp="1" noChangeArrowheads="1"/>
          </p:cNvSpPr>
          <p:nvPr>
            <p:ph type="title"/>
            <p:custDataLst>
              <p:tags r:id="rId2"/>
            </p:custDataLst>
          </p:nvPr>
        </p:nvSpPr>
        <p:spPr>
          <a:xfrm>
            <a:off x="639913" y="1243013"/>
            <a:ext cx="4006700" cy="4371974"/>
          </a:xfrm>
        </p:spPr>
        <p:txBody>
          <a:bodyPr>
            <a:normAutofit/>
          </a:bodyPr>
          <a:lstStyle/>
          <a:p>
            <a:pPr eaLnBrk="1" hangingPunct="1"/>
            <a:r>
              <a:rPr lang="en-US" sz="4400" b="1" dirty="0">
                <a:latin typeface="Constantia" panose="02030602050306030303" pitchFamily="18" charset="0"/>
                <a:ea typeface="Tahoma" pitchFamily="34" charset="0"/>
                <a:cs typeface="Tahoma" pitchFamily="34" charset="0"/>
              </a:rPr>
              <a:t>Violations Detected During Inventory Audit</a:t>
            </a:r>
          </a:p>
        </p:txBody>
      </p:sp>
      <p:sp>
        <p:nvSpPr>
          <p:cNvPr id="108547" name="Rectangle 5"/>
          <p:cNvSpPr>
            <a:spLocks noGrp="1" noChangeArrowheads="1"/>
          </p:cNvSpPr>
          <p:nvPr>
            <p:ph idx="1"/>
            <p:custDataLst>
              <p:tags r:id="rId3"/>
            </p:custDataLst>
          </p:nvPr>
        </p:nvSpPr>
        <p:spPr>
          <a:xfrm>
            <a:off x="5286222" y="914400"/>
            <a:ext cx="6446990" cy="5519928"/>
          </a:xfrm>
        </p:spPr>
        <p:txBody>
          <a:bodyPr anchor="ctr">
            <a:normAutofit/>
          </a:bodyPr>
          <a:lstStyle/>
          <a:p>
            <a:pPr algn="just" eaLnBrk="1" hangingPunct="1"/>
            <a:r>
              <a:rPr lang="en-US" sz="2400" dirty="0">
                <a:latin typeface="Constantia" panose="02030602050306030303" pitchFamily="18" charset="0"/>
                <a:ea typeface="Tahoma" pitchFamily="34" charset="0"/>
                <a:cs typeface="Tahoma" pitchFamily="34" charset="0"/>
              </a:rPr>
              <a:t>Claiming reimbursement for the sale of an amount of a specific supplemental food item which exceeds the pharmacy’s documented inventory of that supplemental food item for six or more days within the 60-day period. The six or more days do not have to be consecutive.</a:t>
            </a:r>
          </a:p>
          <a:p>
            <a:pPr eaLnBrk="1" hangingPunct="1"/>
            <a:endParaRPr lang="en-US" sz="2400" dirty="0">
              <a:latin typeface="Constantia" panose="02030602050306030303" pitchFamily="18" charset="0"/>
              <a:ea typeface="Tahoma" pitchFamily="34" charset="0"/>
              <a:cs typeface="Tahoma" pitchFamily="34" charset="0"/>
            </a:endParaRPr>
          </a:p>
          <a:p>
            <a:pPr eaLnBrk="1" hangingPunct="1"/>
            <a:r>
              <a:rPr lang="en-US" sz="2400" dirty="0">
                <a:latin typeface="Constantia" panose="02030602050306030303" pitchFamily="18" charset="0"/>
                <a:ea typeface="Tahoma" pitchFamily="34" charset="0"/>
                <a:cs typeface="Tahoma" pitchFamily="34" charset="0"/>
              </a:rPr>
              <a:t>Inability to provide records or providing false records is also a violation</a:t>
            </a:r>
          </a:p>
          <a:p>
            <a:pPr eaLnBrk="1" hangingPunct="1"/>
            <a:endParaRPr lang="en-US" sz="2400" dirty="0">
              <a:latin typeface="Constantia" panose="02030602050306030303" pitchFamily="18" charset="0"/>
              <a:ea typeface="Tahoma" pitchFamily="34" charset="0"/>
              <a:cs typeface="Tahoma" pitchFamily="34" charset="0"/>
            </a:endParaRPr>
          </a:p>
          <a:p>
            <a:r>
              <a:rPr lang="en-US" sz="2400" dirty="0">
                <a:latin typeface="Constantia" panose="02030602050306030303" pitchFamily="18" charset="0"/>
                <a:ea typeface="Tahoma" pitchFamily="34" charset="0"/>
                <a:cs typeface="Tahoma" pitchFamily="34" charset="0"/>
              </a:rPr>
              <a:t>More information regarding inventory audits can be found in the Vendor Manual</a:t>
            </a:r>
          </a:p>
          <a:p>
            <a:pPr marL="0" indent="0">
              <a:buNone/>
            </a:pPr>
            <a:endParaRPr lang="en-US" sz="1800" dirty="0">
              <a:solidFill>
                <a:schemeClr val="tx2"/>
              </a:solidFill>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219202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45A976A-8DE3-4B67-B94B-2044FDD12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EAAA1B9-2DDB-49C9-A037-A523D2F1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 name="Rectangle 2"/>
          <p:cNvSpPr>
            <a:spLocks noGrp="1" noChangeArrowheads="1"/>
          </p:cNvSpPr>
          <p:nvPr>
            <p:ph type="title"/>
            <p:custDataLst>
              <p:tags r:id="rId2"/>
            </p:custDataLst>
          </p:nvPr>
        </p:nvSpPr>
        <p:spPr>
          <a:xfrm>
            <a:off x="804462" y="457200"/>
            <a:ext cx="10576853" cy="1188720"/>
          </a:xfrm>
        </p:spPr>
        <p:txBody>
          <a:bodyPr>
            <a:normAutofit/>
          </a:bodyPr>
          <a:lstStyle/>
          <a:p>
            <a:pPr eaLnBrk="1" hangingPunct="1"/>
            <a:r>
              <a:rPr lang="en-US" sz="4400" b="1" dirty="0">
                <a:latin typeface="Constantia" panose="02030602050306030303" pitchFamily="18" charset="0"/>
                <a:ea typeface="Tahoma" pitchFamily="34" charset="0"/>
                <a:cs typeface="Tahoma" pitchFamily="34" charset="0"/>
              </a:rPr>
              <a:t>Vendor Claims</a:t>
            </a:r>
          </a:p>
        </p:txBody>
      </p:sp>
      <p:grpSp>
        <p:nvGrpSpPr>
          <p:cNvPr id="25" name="Group 24">
            <a:extLst>
              <a:ext uri="{FF2B5EF4-FFF2-40B4-BE49-F238E27FC236}">
                <a16:creationId xmlns:a16="http://schemas.microsoft.com/office/drawing/2014/main" id="{76566969-F813-4CC5-B3E9-363D85B55C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8878951" y="-5116"/>
            <a:ext cx="3317783" cy="2490264"/>
            <a:chOff x="-305" y="-1"/>
            <a:chExt cx="3832880" cy="2876136"/>
          </a:xfrm>
        </p:grpSpPr>
        <p:sp>
          <p:nvSpPr>
            <p:cNvPr id="26" name="Freeform: Shape 25">
              <a:extLst>
                <a:ext uri="{FF2B5EF4-FFF2-40B4-BE49-F238E27FC236}">
                  <a16:creationId xmlns:a16="http://schemas.microsoft.com/office/drawing/2014/main" id="{AF8CF66C-45E2-456B-92B0-9E97A331D1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D65D590E-D70D-4D25-B853-D5208F2AA3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6231501E-3F84-4705-A001-13995FA68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52617E4-47FD-4C38-8F70-93BF9B125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217D733-97B6-4C43-AF0C-5E3CB0EA13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07887"/>
            <a:ext cx="2605083" cy="2252847"/>
            <a:chOff x="-305" y="-4155"/>
            <a:chExt cx="2514948" cy="2174333"/>
          </a:xfrm>
        </p:grpSpPr>
        <p:sp>
          <p:nvSpPr>
            <p:cNvPr id="32" name="Freeform: Shape 31">
              <a:extLst>
                <a:ext uri="{FF2B5EF4-FFF2-40B4-BE49-F238E27FC236}">
                  <a16:creationId xmlns:a16="http://schemas.microsoft.com/office/drawing/2014/main" id="{FD288266-7E76-4D4A-BAAC-E233FA013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B697F88A-8624-4BA2-AF06-E6C3A52F0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CA77163-C052-481C-9DCF-68C23ACAB3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5" name="Freeform: Shape 34">
              <a:extLst>
                <a:ext uri="{FF2B5EF4-FFF2-40B4-BE49-F238E27FC236}">
                  <a16:creationId xmlns:a16="http://schemas.microsoft.com/office/drawing/2014/main" id="{02B425B5-0A0E-4B85-B718-E5DA73431A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17" name="Rectangle 3">
            <a:extLst>
              <a:ext uri="{FF2B5EF4-FFF2-40B4-BE49-F238E27FC236}">
                <a16:creationId xmlns:a16="http://schemas.microsoft.com/office/drawing/2014/main" id="{A98D0B8D-2CCA-6F72-393F-70FB917559A1}"/>
              </a:ext>
            </a:extLst>
          </p:cNvPr>
          <p:cNvGraphicFramePr>
            <a:graphicFrameLocks noGrp="1"/>
          </p:cNvGraphicFramePr>
          <p:nvPr>
            <p:ph idx="1"/>
            <p:extLst>
              <p:ext uri="{D42A27DB-BD31-4B8C-83A1-F6EECF244321}">
                <p14:modId xmlns:p14="http://schemas.microsoft.com/office/powerpoint/2010/main" val="214521818"/>
              </p:ext>
            </p:extLst>
          </p:nvPr>
        </p:nvGraphicFramePr>
        <p:xfrm>
          <a:off x="734392" y="1524916"/>
          <a:ext cx="10697104" cy="472487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356915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45A976A-8DE3-4B67-B94B-2044FDD12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EAAA1B9-2DDB-49C9-A037-A523D2F1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 name="Rectangle 2"/>
          <p:cNvSpPr>
            <a:spLocks noGrp="1" noChangeArrowheads="1"/>
          </p:cNvSpPr>
          <p:nvPr>
            <p:ph type="title"/>
            <p:custDataLst>
              <p:tags r:id="rId2"/>
            </p:custDataLst>
          </p:nvPr>
        </p:nvSpPr>
        <p:spPr>
          <a:xfrm>
            <a:off x="804463" y="457200"/>
            <a:ext cx="10319150" cy="1515098"/>
          </a:xfrm>
        </p:spPr>
        <p:txBody>
          <a:bodyPr>
            <a:normAutofit/>
          </a:bodyPr>
          <a:lstStyle/>
          <a:p>
            <a:pPr eaLnBrk="1" hangingPunct="1"/>
            <a:r>
              <a:rPr lang="en-US" sz="4400" b="1" dirty="0">
                <a:latin typeface="Constantia" panose="02030602050306030303" pitchFamily="18" charset="0"/>
                <a:ea typeface="Tahoma" pitchFamily="34" charset="0"/>
                <a:cs typeface="Tahoma" pitchFamily="34" charset="0"/>
              </a:rPr>
              <a:t>Claims Assessed for Vendor Violations</a:t>
            </a:r>
          </a:p>
        </p:txBody>
      </p:sp>
      <p:grpSp>
        <p:nvGrpSpPr>
          <p:cNvPr id="25" name="Group 24">
            <a:extLst>
              <a:ext uri="{FF2B5EF4-FFF2-40B4-BE49-F238E27FC236}">
                <a16:creationId xmlns:a16="http://schemas.microsoft.com/office/drawing/2014/main" id="{76566969-F813-4CC5-B3E9-363D85B55C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8878951" y="-5116"/>
            <a:ext cx="3317783" cy="2490264"/>
            <a:chOff x="-305" y="-1"/>
            <a:chExt cx="3832880" cy="2876136"/>
          </a:xfrm>
        </p:grpSpPr>
        <p:sp>
          <p:nvSpPr>
            <p:cNvPr id="26" name="Freeform: Shape 25">
              <a:extLst>
                <a:ext uri="{FF2B5EF4-FFF2-40B4-BE49-F238E27FC236}">
                  <a16:creationId xmlns:a16="http://schemas.microsoft.com/office/drawing/2014/main" id="{AF8CF66C-45E2-456B-92B0-9E97A331D1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D65D590E-D70D-4D25-B853-D5208F2AA3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6231501E-3F84-4705-A001-13995FA68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52617E4-47FD-4C38-8F70-93BF9B125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217D733-97B6-4C43-AF0C-5E3CB0EA13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07887"/>
            <a:ext cx="2605083" cy="2252847"/>
            <a:chOff x="-305" y="-4155"/>
            <a:chExt cx="2514948" cy="2174333"/>
          </a:xfrm>
        </p:grpSpPr>
        <p:sp>
          <p:nvSpPr>
            <p:cNvPr id="32" name="Freeform: Shape 31">
              <a:extLst>
                <a:ext uri="{FF2B5EF4-FFF2-40B4-BE49-F238E27FC236}">
                  <a16:creationId xmlns:a16="http://schemas.microsoft.com/office/drawing/2014/main" id="{FD288266-7E76-4D4A-BAAC-E233FA013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B697F88A-8624-4BA2-AF06-E6C3A52F0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CA77163-C052-481C-9DCF-68C23ACAB3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5" name="Freeform: Shape 34">
              <a:extLst>
                <a:ext uri="{FF2B5EF4-FFF2-40B4-BE49-F238E27FC236}">
                  <a16:creationId xmlns:a16="http://schemas.microsoft.com/office/drawing/2014/main" id="{02B425B5-0A0E-4B85-B718-E5DA73431A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id="{8CF97C15-3A88-09E7-5A5E-69AEEC7271EE}"/>
              </a:ext>
            </a:extLst>
          </p:cNvPr>
          <p:cNvSpPr>
            <a:spLocks noGrp="1"/>
          </p:cNvSpPr>
          <p:nvPr>
            <p:ph idx="1"/>
          </p:nvPr>
        </p:nvSpPr>
        <p:spPr>
          <a:xfrm>
            <a:off x="868453" y="2239480"/>
            <a:ext cx="10512862" cy="4351338"/>
          </a:xfrm>
        </p:spPr>
        <p:txBody>
          <a:bodyPr/>
          <a:lstStyle/>
          <a:p>
            <a:r>
              <a:rPr lang="en-US" sz="2400" dirty="0">
                <a:latin typeface="Constantia" panose="02030602050306030303" pitchFamily="18" charset="0"/>
                <a:ea typeface="Tahoma" pitchFamily="34" charset="0"/>
                <a:cs typeface="Tahoma" pitchFamily="34" charset="0"/>
              </a:rPr>
              <a:t>If a vendor is assessed a claim, the vendor must reimburse the State WIC Agency in full or agree to a repayment plan within 30 days of written notification of the claim</a:t>
            </a:r>
          </a:p>
          <a:p>
            <a:pPr lvl="1"/>
            <a:r>
              <a:rPr lang="en-US" sz="2200" dirty="0">
                <a:latin typeface="Constantia" panose="02030602050306030303" pitchFamily="18" charset="0"/>
                <a:ea typeface="Tahoma" pitchFamily="34" charset="0"/>
                <a:cs typeface="Tahoma" pitchFamily="34" charset="0"/>
              </a:rPr>
              <a:t>Failure to do so will lead to termination of the WIC Vendor Agreement</a:t>
            </a:r>
          </a:p>
          <a:p>
            <a:endParaRPr lang="en-US" sz="2400" dirty="0">
              <a:latin typeface="Constantia" panose="02030602050306030303" pitchFamily="18" charset="0"/>
              <a:ea typeface="Tahoma" pitchFamily="34" charset="0"/>
              <a:cs typeface="Tahoma" pitchFamily="34" charset="0"/>
            </a:endParaRPr>
          </a:p>
          <a:p>
            <a:r>
              <a:rPr lang="en-US" sz="2400" dirty="0">
                <a:latin typeface="Constantia" panose="02030602050306030303" pitchFamily="18" charset="0"/>
                <a:ea typeface="Tahoma" pitchFamily="34" charset="0"/>
                <a:cs typeface="Tahoma" pitchFamily="34" charset="0"/>
              </a:rPr>
              <a:t>A vendor applicant cannot be authorized if any of the vendor applicant’s owners, officers or managers currently have or previously had a financial interest in a WIC Vendor that was assessed a claim by the WIC Program and the claim has not been paid in full</a:t>
            </a:r>
          </a:p>
          <a:p>
            <a:endParaRPr lang="en-US" dirty="0"/>
          </a:p>
        </p:txBody>
      </p:sp>
    </p:spTree>
    <p:custDataLst>
      <p:tags r:id="rId1"/>
    </p:custDataLst>
    <p:extLst>
      <p:ext uri="{BB962C8B-B14F-4D97-AF65-F5344CB8AC3E}">
        <p14:creationId xmlns:p14="http://schemas.microsoft.com/office/powerpoint/2010/main" val="4088880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 name="Rectangle 4"/>
          <p:cNvSpPr>
            <a:spLocks noGrp="1" noChangeArrowheads="1"/>
          </p:cNvSpPr>
          <p:nvPr>
            <p:ph type="title"/>
            <p:custDataLst>
              <p:tags r:id="rId2"/>
            </p:custDataLst>
          </p:nvPr>
        </p:nvSpPr>
        <p:spPr>
          <a:xfrm>
            <a:off x="1178918" y="258685"/>
            <a:ext cx="9830988" cy="1325563"/>
          </a:xfrm>
        </p:spPr>
        <p:txBody>
          <a:bodyPr anchor="b">
            <a:normAutofit/>
          </a:bodyPr>
          <a:lstStyle/>
          <a:p>
            <a:pPr eaLnBrk="1" hangingPunct="1"/>
            <a:r>
              <a:rPr lang="en-US" sz="4800" b="1" dirty="0">
                <a:latin typeface="Constantia" panose="02030602050306030303" pitchFamily="18" charset="0"/>
                <a:ea typeface="Tahoma" pitchFamily="34" charset="0"/>
                <a:cs typeface="Tahoma" pitchFamily="34" charset="0"/>
              </a:rPr>
              <a:t>Vendor Agreement: Important</a:t>
            </a:r>
            <a:r>
              <a:rPr lang="en-US" sz="4800" dirty="0">
                <a:latin typeface="Constantia" panose="02030602050306030303" pitchFamily="18" charset="0"/>
                <a:ea typeface="Tahoma" pitchFamily="34" charset="0"/>
                <a:cs typeface="Tahoma" pitchFamily="34" charset="0"/>
              </a:rPr>
              <a:t>!</a:t>
            </a:r>
          </a:p>
        </p:txBody>
      </p:sp>
      <p:grpSp>
        <p:nvGrpSpPr>
          <p:cNvPr id="24" name="Group 23">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7731" y="0"/>
            <a:ext cx="3901094" cy="2382977"/>
            <a:chOff x="6867015" y="-1"/>
            <a:chExt cx="5324985" cy="3251912"/>
          </a:xfrm>
          <a:solidFill>
            <a:schemeClr val="accent5">
              <a:alpha val="10000"/>
            </a:schemeClr>
          </a:solidFill>
        </p:grpSpPr>
        <p:sp>
          <p:nvSpPr>
            <p:cNvPr id="25" name="Freeform: Shape 24">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a:spLocks noGrp="1" noChangeArrowheads="1"/>
          </p:cNvSpPr>
          <p:nvPr>
            <p:ph idx="1"/>
            <p:custDataLst>
              <p:tags r:id="rId3"/>
            </p:custDataLst>
          </p:nvPr>
        </p:nvSpPr>
        <p:spPr>
          <a:xfrm>
            <a:off x="1178918" y="1735666"/>
            <a:ext cx="9944694" cy="4059780"/>
          </a:xfrm>
        </p:spPr>
        <p:txBody>
          <a:bodyPr>
            <a:normAutofit fontScale="92500" lnSpcReduction="20000"/>
          </a:bodyPr>
          <a:lstStyle/>
          <a:p>
            <a:pPr algn="just" eaLnBrk="1" hangingPunct="1"/>
            <a:r>
              <a:rPr lang="en-US" sz="2800" dirty="0">
                <a:latin typeface="Constantia" panose="02030602050306030303" pitchFamily="18" charset="0"/>
                <a:ea typeface="Tahoma" pitchFamily="34" charset="0"/>
                <a:cs typeface="Tahoma" pitchFamily="34" charset="0"/>
              </a:rPr>
              <a:t>Claiming reimbursement for the sale of an amount of a specific exempt formula or medical food which exceeds the pharmacy’s documented inventory of that supplemental food item for six or more days within the 60-day period. The six or more days do not have to be consecutive</a:t>
            </a:r>
          </a:p>
          <a:p>
            <a:pPr algn="just" eaLnBrk="1" hangingPunct="1"/>
            <a:endParaRPr lang="en-US" sz="2800" dirty="0">
              <a:latin typeface="Constantia" panose="02030602050306030303" pitchFamily="18" charset="0"/>
              <a:ea typeface="Tahoma" pitchFamily="34" charset="0"/>
              <a:cs typeface="Tahoma" pitchFamily="34" charset="0"/>
            </a:endParaRPr>
          </a:p>
          <a:p>
            <a:pPr algn="just" eaLnBrk="1" hangingPunct="1"/>
            <a:r>
              <a:rPr lang="en-US" sz="2800" dirty="0">
                <a:latin typeface="Constantia" panose="02030602050306030303" pitchFamily="18" charset="0"/>
                <a:ea typeface="Tahoma" pitchFamily="34" charset="0"/>
                <a:cs typeface="Tahoma" pitchFamily="34" charset="0"/>
              </a:rPr>
              <a:t>Inability to provide records or providing false records is still a violation</a:t>
            </a:r>
          </a:p>
          <a:p>
            <a:pPr algn="just" eaLnBrk="1" hangingPunct="1"/>
            <a:endParaRPr lang="en-US" sz="2800" dirty="0">
              <a:latin typeface="Constantia" panose="02030602050306030303" pitchFamily="18" charset="0"/>
              <a:ea typeface="Tahoma" pitchFamily="34" charset="0"/>
              <a:cs typeface="Tahoma" pitchFamily="34" charset="0"/>
            </a:endParaRPr>
          </a:p>
          <a:p>
            <a:pPr algn="just" eaLnBrk="1" hangingPunct="1"/>
            <a:r>
              <a:rPr lang="en-US" sz="2800" dirty="0">
                <a:latin typeface="Constantia" panose="02030602050306030303" pitchFamily="18" charset="0"/>
                <a:ea typeface="Tahoma" pitchFamily="34" charset="0"/>
                <a:cs typeface="Tahoma" pitchFamily="34" charset="0"/>
              </a:rPr>
              <a:t>More information regarding inventory audits can be found in the Vendor Manual</a:t>
            </a:r>
          </a:p>
        </p:txBody>
      </p:sp>
      <p:grpSp>
        <p:nvGrpSpPr>
          <p:cNvPr id="30" name="Group 29">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194" cy="2175328"/>
            <a:chOff x="-305" y="-1"/>
            <a:chExt cx="3832880" cy="2876136"/>
          </a:xfrm>
        </p:grpSpPr>
        <p:sp>
          <p:nvSpPr>
            <p:cNvPr id="31" name="Freeform: Shape 30">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1649356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 name="Rectangle 4"/>
          <p:cNvSpPr>
            <a:spLocks noGrp="1" noChangeArrowheads="1"/>
          </p:cNvSpPr>
          <p:nvPr>
            <p:ph type="title"/>
            <p:custDataLst>
              <p:tags r:id="rId2"/>
            </p:custDataLst>
          </p:nvPr>
        </p:nvSpPr>
        <p:spPr>
          <a:xfrm>
            <a:off x="1178918" y="258685"/>
            <a:ext cx="9830988" cy="1325563"/>
          </a:xfrm>
        </p:spPr>
        <p:txBody>
          <a:bodyPr anchor="b">
            <a:normAutofit/>
          </a:bodyPr>
          <a:lstStyle/>
          <a:p>
            <a:pPr eaLnBrk="1" hangingPunct="1"/>
            <a:r>
              <a:rPr lang="en-US" sz="4800" b="1" dirty="0">
                <a:latin typeface="Constantia" panose="02030602050306030303" pitchFamily="18" charset="0"/>
                <a:ea typeface="Tahoma" pitchFamily="34" charset="0"/>
                <a:cs typeface="Tahoma" pitchFamily="34" charset="0"/>
              </a:rPr>
              <a:t>Disqualification </a:t>
            </a:r>
            <a:endParaRPr lang="en-US" sz="4800" dirty="0">
              <a:latin typeface="Constantia" panose="02030602050306030303" pitchFamily="18" charset="0"/>
              <a:ea typeface="Tahoma" pitchFamily="34" charset="0"/>
              <a:cs typeface="Tahoma" pitchFamily="34" charset="0"/>
            </a:endParaRPr>
          </a:p>
        </p:txBody>
      </p:sp>
      <p:grpSp>
        <p:nvGrpSpPr>
          <p:cNvPr id="24" name="Group 23">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7731" y="0"/>
            <a:ext cx="3901094" cy="2382977"/>
            <a:chOff x="6867015" y="-1"/>
            <a:chExt cx="5324985" cy="3251912"/>
          </a:xfrm>
          <a:solidFill>
            <a:schemeClr val="accent5">
              <a:alpha val="10000"/>
            </a:schemeClr>
          </a:solidFill>
        </p:grpSpPr>
        <p:sp>
          <p:nvSpPr>
            <p:cNvPr id="25" name="Freeform: Shape 24">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a:spLocks noGrp="1" noChangeArrowheads="1"/>
          </p:cNvSpPr>
          <p:nvPr>
            <p:ph idx="1"/>
            <p:custDataLst>
              <p:tags r:id="rId3"/>
            </p:custDataLst>
          </p:nvPr>
        </p:nvSpPr>
        <p:spPr>
          <a:xfrm>
            <a:off x="5582631" y="2514600"/>
            <a:ext cx="5410200" cy="3637804"/>
          </a:xfrm>
        </p:spPr>
        <p:txBody>
          <a:bodyPr>
            <a:normAutofit/>
          </a:bodyPr>
          <a:lstStyle/>
          <a:p>
            <a:pPr eaLnBrk="1" hangingPunct="1"/>
            <a:r>
              <a:rPr lang="en-US" sz="2800" dirty="0">
                <a:latin typeface="Constantia" panose="02030602050306030303" pitchFamily="18" charset="0"/>
                <a:ea typeface="Tahoma" pitchFamily="34" charset="0"/>
                <a:cs typeface="Tahoma" pitchFamily="34" charset="0"/>
              </a:rPr>
              <a:t>Ranges from 60 days to permanent</a:t>
            </a:r>
          </a:p>
          <a:p>
            <a:pPr eaLnBrk="1" hangingPunct="1"/>
            <a:r>
              <a:rPr lang="en-US" sz="2800" dirty="0">
                <a:latin typeface="Constantia" panose="02030602050306030303" pitchFamily="18" charset="0"/>
                <a:ea typeface="Tahoma" pitchFamily="34" charset="0"/>
                <a:cs typeface="Tahoma" pitchFamily="34" charset="0"/>
              </a:rPr>
              <a:t>WIC status may impact status with SNAP (formerly the Food Stamp Program)</a:t>
            </a:r>
          </a:p>
          <a:p>
            <a:pPr eaLnBrk="1" hangingPunct="1"/>
            <a:r>
              <a:rPr lang="en-US" sz="2800" dirty="0">
                <a:latin typeface="Constantia" panose="02030602050306030303" pitchFamily="18" charset="0"/>
                <a:ea typeface="Tahoma" pitchFamily="34" charset="0"/>
                <a:cs typeface="Tahoma" pitchFamily="34" charset="0"/>
              </a:rPr>
              <a:t>Vendor has right to appeal</a:t>
            </a:r>
          </a:p>
        </p:txBody>
      </p:sp>
      <p:grpSp>
        <p:nvGrpSpPr>
          <p:cNvPr id="30" name="Group 29">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194" cy="2175328"/>
            <a:chOff x="-305" y="-1"/>
            <a:chExt cx="3832880" cy="2876136"/>
          </a:xfrm>
        </p:grpSpPr>
        <p:sp>
          <p:nvSpPr>
            <p:cNvPr id="31" name="Freeform: Shape 30">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2" descr="S:\NSB\Resources\PHOTOS-CLIPART\Misc\Permission To Use\Monotone Legal Concept_Fotolia_6900937_Subscription_L.jpg">
            <a:extLst>
              <a:ext uri="{FF2B5EF4-FFF2-40B4-BE49-F238E27FC236}">
                <a16:creationId xmlns:a16="http://schemas.microsoft.com/office/drawing/2014/main" id="{F08F3DC3-B949-73E9-D73F-4DE3806143B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449328" y="2239809"/>
            <a:ext cx="3533065" cy="236715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824703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4" name="Group 23">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57" y="508838"/>
            <a:ext cx="5216598" cy="6239661"/>
            <a:chOff x="-19221" y="251144"/>
            <a:chExt cx="5217958" cy="6239661"/>
          </a:xfrm>
        </p:grpSpPr>
        <p:sp>
          <p:nvSpPr>
            <p:cNvPr id="25" name="Freeform: Shape 24">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 name="Rectangle 2"/>
          <p:cNvSpPr>
            <a:spLocks noGrp="1" noChangeArrowheads="1"/>
          </p:cNvSpPr>
          <p:nvPr>
            <p:ph type="title"/>
            <p:custDataLst>
              <p:tags r:id="rId2"/>
            </p:custDataLst>
          </p:nvPr>
        </p:nvSpPr>
        <p:spPr>
          <a:xfrm>
            <a:off x="912812" y="1243013"/>
            <a:ext cx="3854716" cy="4371974"/>
          </a:xfrm>
        </p:spPr>
        <p:txBody>
          <a:bodyPr>
            <a:normAutofit/>
          </a:bodyPr>
          <a:lstStyle/>
          <a:p>
            <a:pPr eaLnBrk="1" hangingPunct="1"/>
            <a:r>
              <a:rPr lang="en-US" sz="4800" b="1" dirty="0">
                <a:latin typeface="Constantia" panose="02030602050306030303" pitchFamily="18" charset="0"/>
                <a:ea typeface="Tahoma" pitchFamily="34" charset="0"/>
                <a:cs typeface="Tahoma" pitchFamily="34" charset="0"/>
              </a:rPr>
              <a:t>Routine Monitoring</a:t>
            </a:r>
          </a:p>
        </p:txBody>
      </p:sp>
      <p:sp>
        <p:nvSpPr>
          <p:cNvPr id="6" name="Rectangle 3"/>
          <p:cNvSpPr>
            <a:spLocks noGrp="1" noChangeArrowheads="1"/>
          </p:cNvSpPr>
          <p:nvPr>
            <p:ph idx="1"/>
            <p:custDataLst>
              <p:tags r:id="rId3"/>
            </p:custDataLst>
          </p:nvPr>
        </p:nvSpPr>
        <p:spPr>
          <a:xfrm>
            <a:off x="5163989" y="838200"/>
            <a:ext cx="6439044" cy="5672328"/>
          </a:xfrm>
        </p:spPr>
        <p:txBody>
          <a:bodyPr anchor="ctr">
            <a:normAutofit fontScale="92500" lnSpcReduction="10000"/>
          </a:bodyPr>
          <a:lstStyle/>
          <a:p>
            <a:pPr eaLnBrk="1" hangingPunct="1"/>
            <a:r>
              <a:rPr lang="en-US" sz="2600" dirty="0">
                <a:latin typeface="Constantia" panose="02030602050306030303" pitchFamily="18" charset="0"/>
                <a:ea typeface="Tahoma" pitchFamily="34" charset="0"/>
                <a:cs typeface="Tahoma" pitchFamily="34" charset="0"/>
              </a:rPr>
              <a:t>Includes, but is not limited to:</a:t>
            </a:r>
          </a:p>
          <a:p>
            <a:pPr lvl="1" eaLnBrk="1" hangingPunct="1"/>
            <a:r>
              <a:rPr lang="en-US" sz="2600" dirty="0">
                <a:latin typeface="Constantia" panose="02030602050306030303" pitchFamily="18" charset="0"/>
                <a:ea typeface="Tahoma" pitchFamily="34" charset="0"/>
                <a:cs typeface="Tahoma" pitchFamily="34" charset="0"/>
              </a:rPr>
              <a:t>Review of formula invoices and receipts</a:t>
            </a:r>
          </a:p>
          <a:p>
            <a:pPr lvl="1" eaLnBrk="1" hangingPunct="1"/>
            <a:r>
              <a:rPr lang="en-US" sz="2600" dirty="0">
                <a:latin typeface="Constantia" panose="02030602050306030303" pitchFamily="18" charset="0"/>
                <a:ea typeface="Tahoma" pitchFamily="34" charset="0"/>
                <a:cs typeface="Tahoma" pitchFamily="34" charset="0"/>
              </a:rPr>
              <a:t>Treatment of WIC customers</a:t>
            </a:r>
          </a:p>
          <a:p>
            <a:pPr lvl="1" eaLnBrk="1" hangingPunct="1"/>
            <a:r>
              <a:rPr lang="en-US" sz="2600" dirty="0">
                <a:latin typeface="Constantia" panose="02030602050306030303" pitchFamily="18" charset="0"/>
                <a:ea typeface="Tahoma" pitchFamily="34" charset="0"/>
                <a:cs typeface="Tahoma" pitchFamily="34" charset="0"/>
              </a:rPr>
              <a:t>Verify vendor is willing to provide exempt infant formula and WIC-eligible </a:t>
            </a:r>
            <a:r>
              <a:rPr lang="en-US" sz="2600" dirty="0" err="1">
                <a:latin typeface="Constantia" panose="02030602050306030303" pitchFamily="18" charset="0"/>
                <a:ea typeface="Tahoma" pitchFamily="34" charset="0"/>
                <a:cs typeface="Tahoma" pitchFamily="34" charset="0"/>
              </a:rPr>
              <a:t>nutritionals</a:t>
            </a:r>
            <a:r>
              <a:rPr lang="en-US" sz="2600" dirty="0">
                <a:latin typeface="Constantia" panose="02030602050306030303" pitchFamily="18" charset="0"/>
                <a:ea typeface="Tahoma" pitchFamily="34" charset="0"/>
                <a:cs typeface="Tahoma" pitchFamily="34" charset="0"/>
              </a:rPr>
              <a:t> within 24 to 48 hours </a:t>
            </a:r>
          </a:p>
          <a:p>
            <a:pPr lvl="1" eaLnBrk="1" hangingPunct="1"/>
            <a:r>
              <a:rPr lang="en-US" sz="2600" dirty="0">
                <a:latin typeface="Constantia" panose="02030602050306030303" pitchFamily="18" charset="0"/>
                <a:ea typeface="Tahoma" pitchFamily="34" charset="0"/>
                <a:cs typeface="Tahoma" pitchFamily="34" charset="0"/>
              </a:rPr>
              <a:t>Ensure “stand beside” equipment for use in transacting </a:t>
            </a:r>
            <a:r>
              <a:rPr lang="en-US" sz="2600" dirty="0" err="1">
                <a:latin typeface="Constantia" panose="02030602050306030303" pitchFamily="18" charset="0"/>
                <a:ea typeface="Tahoma" pitchFamily="34" charset="0"/>
                <a:cs typeface="Tahoma" pitchFamily="34" charset="0"/>
              </a:rPr>
              <a:t>eWIC</a:t>
            </a:r>
            <a:r>
              <a:rPr lang="en-US" sz="2600" dirty="0">
                <a:latin typeface="Constantia" panose="02030602050306030303" pitchFamily="18" charset="0"/>
                <a:ea typeface="Tahoma" pitchFamily="34" charset="0"/>
                <a:cs typeface="Tahoma" pitchFamily="34" charset="0"/>
              </a:rPr>
              <a:t> is accessible (if applicable)</a:t>
            </a:r>
          </a:p>
          <a:p>
            <a:pPr marL="560070" lvl="1" indent="-285750"/>
            <a:endParaRPr lang="en-US" sz="2600" dirty="0">
              <a:latin typeface="Constantia" panose="02030602050306030303" pitchFamily="18" charset="0"/>
              <a:ea typeface="Tahoma" pitchFamily="34" charset="0"/>
              <a:cs typeface="Tahoma" pitchFamily="34" charset="0"/>
            </a:endParaRPr>
          </a:p>
          <a:p>
            <a:pPr eaLnBrk="1" hangingPunct="1"/>
            <a:r>
              <a:rPr lang="en-US" sz="2600" dirty="0">
                <a:latin typeface="Constantia" panose="02030602050306030303" pitchFamily="18" charset="0"/>
                <a:ea typeface="Tahoma" pitchFamily="34" charset="0"/>
                <a:cs typeface="Tahoma" pitchFamily="34" charset="0"/>
              </a:rPr>
              <a:t>Visits are documented and if violation(s) found:</a:t>
            </a:r>
          </a:p>
          <a:p>
            <a:pPr lvl="1" eaLnBrk="1" hangingPunct="1"/>
            <a:r>
              <a:rPr lang="en-US" sz="2600" dirty="0">
                <a:latin typeface="Constantia" panose="02030602050306030303" pitchFamily="18" charset="0"/>
                <a:ea typeface="Tahoma" pitchFamily="34" charset="0"/>
                <a:cs typeface="Tahoma" pitchFamily="34" charset="0"/>
              </a:rPr>
              <a:t>An occurrence is noted </a:t>
            </a:r>
          </a:p>
          <a:p>
            <a:pPr lvl="1" eaLnBrk="1" hangingPunct="1"/>
            <a:r>
              <a:rPr lang="en-US" sz="2600" dirty="0">
                <a:latin typeface="Constantia" panose="02030602050306030303" pitchFamily="18" charset="0"/>
                <a:ea typeface="Tahoma" pitchFamily="34" charset="0"/>
                <a:cs typeface="Tahoma" pitchFamily="34" charset="0"/>
              </a:rPr>
              <a:t>The vendor must take steps to correct violation(s)</a:t>
            </a:r>
          </a:p>
          <a:p>
            <a:pPr lvl="1" eaLnBrk="1" hangingPunct="1"/>
            <a:r>
              <a:rPr lang="en-US" sz="2600" dirty="0">
                <a:latin typeface="Constantia" panose="02030602050306030303" pitchFamily="18" charset="0"/>
                <a:ea typeface="Tahoma" pitchFamily="34" charset="0"/>
                <a:cs typeface="Tahoma" pitchFamily="34" charset="0"/>
              </a:rPr>
              <a:t>Will be monitored again within 21 days</a:t>
            </a:r>
          </a:p>
          <a:p>
            <a:pPr eaLnBrk="1" hangingPunct="1"/>
            <a:endParaRPr lang="en-US" sz="1800" dirty="0">
              <a:solidFill>
                <a:schemeClr val="tx2"/>
              </a:solidFill>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4010480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672" name="Rectangle 113671">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674" name="Rectangle 113673">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666" name="Rectangle 5"/>
          <p:cNvSpPr>
            <a:spLocks noGrp="1" noChangeArrowheads="1"/>
          </p:cNvSpPr>
          <p:nvPr>
            <p:ph type="title"/>
            <p:custDataLst>
              <p:tags r:id="rId2"/>
            </p:custDataLst>
          </p:nvPr>
        </p:nvSpPr>
        <p:spPr>
          <a:xfrm>
            <a:off x="804462" y="364928"/>
            <a:ext cx="8033150" cy="1921071"/>
          </a:xfrm>
        </p:spPr>
        <p:txBody>
          <a:bodyPr>
            <a:normAutofit/>
          </a:bodyPr>
          <a:lstStyle/>
          <a:p>
            <a:pPr eaLnBrk="1" hangingPunct="1"/>
            <a:r>
              <a:rPr lang="en-US" sz="4000" b="1" dirty="0">
                <a:latin typeface="Constantia" panose="02030602050306030303" pitchFamily="18" charset="0"/>
                <a:ea typeface="Tahoma" pitchFamily="34" charset="0"/>
                <a:cs typeface="Tahoma" pitchFamily="34" charset="0"/>
              </a:rPr>
              <a:t>Reporting Customer Service Issues (Complaints)</a:t>
            </a:r>
          </a:p>
        </p:txBody>
      </p:sp>
      <p:sp>
        <p:nvSpPr>
          <p:cNvPr id="113667" name="Rectangle 6"/>
          <p:cNvSpPr>
            <a:spLocks noGrp="1" noChangeArrowheads="1"/>
          </p:cNvSpPr>
          <p:nvPr>
            <p:ph idx="1"/>
            <p:custDataLst>
              <p:tags r:id="rId3"/>
            </p:custDataLst>
          </p:nvPr>
        </p:nvSpPr>
        <p:spPr>
          <a:xfrm>
            <a:off x="800844" y="2209800"/>
            <a:ext cx="6280550" cy="4139643"/>
          </a:xfrm>
        </p:spPr>
        <p:txBody>
          <a:bodyPr anchor="t">
            <a:normAutofit/>
          </a:bodyPr>
          <a:lstStyle/>
          <a:p>
            <a:pPr eaLnBrk="1" hangingPunct="1"/>
            <a:r>
              <a:rPr lang="en-US" sz="2400" dirty="0">
                <a:latin typeface="Constantia" panose="02030602050306030303" pitchFamily="18" charset="0"/>
                <a:ea typeface="Tahoma" pitchFamily="34" charset="0"/>
                <a:cs typeface="Tahoma" pitchFamily="34" charset="0"/>
              </a:rPr>
              <a:t>Vendors should report customer service issues (complaints) to the Local WIC Agency concerning:</a:t>
            </a:r>
          </a:p>
          <a:p>
            <a:pPr lvl="1"/>
            <a:r>
              <a:rPr lang="en-US" sz="2400" dirty="0">
                <a:latin typeface="Constantia" panose="02030602050306030303" pitchFamily="18" charset="0"/>
                <a:ea typeface="Tahoma" pitchFamily="34" charset="0"/>
                <a:cs typeface="Tahoma" pitchFamily="34" charset="0"/>
              </a:rPr>
              <a:t>WIC customer inappropriate behavior</a:t>
            </a:r>
          </a:p>
          <a:p>
            <a:pPr lvl="2" eaLnBrk="1" hangingPunct="1"/>
            <a:r>
              <a:rPr lang="en-US" sz="2400" dirty="0">
                <a:latin typeface="Constantia" panose="02030602050306030303" pitchFamily="18" charset="0"/>
                <a:ea typeface="Tahoma" pitchFamily="34" charset="0"/>
                <a:cs typeface="Tahoma" pitchFamily="34" charset="0"/>
              </a:rPr>
              <a:t>Vendors are not required to tolerate behavior from a WIC customer that they would not tolerate from other customers</a:t>
            </a:r>
          </a:p>
          <a:p>
            <a:pPr lvl="1"/>
            <a:r>
              <a:rPr lang="en-US" sz="2400" dirty="0">
                <a:latin typeface="Constantia" panose="02030602050306030303" pitchFamily="18" charset="0"/>
                <a:ea typeface="Tahoma" pitchFamily="34" charset="0"/>
                <a:cs typeface="Tahoma" pitchFamily="34" charset="0"/>
              </a:rPr>
              <a:t>Complaints about other vendors</a:t>
            </a:r>
          </a:p>
          <a:p>
            <a:pPr marL="274320" lvl="1" indent="0">
              <a:buNone/>
            </a:pPr>
            <a:endParaRPr lang="en-US" sz="2400" dirty="0">
              <a:latin typeface="Constantia" panose="02030602050306030303" pitchFamily="18" charset="0"/>
              <a:ea typeface="Tahoma" pitchFamily="34" charset="0"/>
              <a:cs typeface="Tahoma" pitchFamily="34" charset="0"/>
            </a:endParaRPr>
          </a:p>
          <a:p>
            <a:pPr eaLnBrk="1" hangingPunct="1"/>
            <a:r>
              <a:rPr lang="en-US" sz="2400" dirty="0">
                <a:latin typeface="Constantia" panose="02030602050306030303" pitchFamily="18" charset="0"/>
                <a:ea typeface="Tahoma" pitchFamily="34" charset="0"/>
                <a:cs typeface="Tahoma" pitchFamily="34" charset="0"/>
              </a:rPr>
              <a:t>May use form in the Vendor Manual</a:t>
            </a:r>
            <a:endParaRPr lang="en-US" sz="2000" dirty="0">
              <a:latin typeface="Constantia" panose="02030602050306030303" pitchFamily="18" charset="0"/>
              <a:ea typeface="Tahoma" pitchFamily="34" charset="0"/>
              <a:cs typeface="Tahoma" pitchFamily="34" charset="0"/>
            </a:endParaRPr>
          </a:p>
        </p:txBody>
      </p:sp>
      <p:grpSp>
        <p:nvGrpSpPr>
          <p:cNvPr id="113676" name="Group 113675">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6724" y="-16714"/>
            <a:ext cx="6372101" cy="6874714"/>
            <a:chOff x="5818240" y="-1"/>
            <a:chExt cx="6373761" cy="6874714"/>
          </a:xfrm>
        </p:grpSpPr>
        <p:sp>
          <p:nvSpPr>
            <p:cNvPr id="113677" name="Freeform: Shape 113676">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678" name="Freeform: Shape 113677">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679" name="Freeform: Shape 113678">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680" name="Freeform: Shape 113679">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4">
            <a:extLst>
              <a:ext uri="{FF2B5EF4-FFF2-40B4-BE49-F238E27FC236}">
                <a16:creationId xmlns:a16="http://schemas.microsoft.com/office/drawing/2014/main" id="{AF2EDE33-C5D0-41D0-B776-409BCCF7FE6D}"/>
              </a:ext>
            </a:extLst>
          </p:cNvPr>
          <p:cNvGrpSpPr>
            <a:grpSpLocks noChangeAspect="1"/>
          </p:cNvGrpSpPr>
          <p:nvPr/>
        </p:nvGrpSpPr>
        <p:grpSpPr bwMode="auto">
          <a:xfrm>
            <a:off x="7770813" y="1292216"/>
            <a:ext cx="3700426" cy="4792162"/>
            <a:chOff x="945" y="1402"/>
            <a:chExt cx="1871" cy="2423"/>
          </a:xfrm>
        </p:grpSpPr>
        <p:sp>
          <p:nvSpPr>
            <p:cNvPr id="6" name="AutoShape 3">
              <a:extLst>
                <a:ext uri="{FF2B5EF4-FFF2-40B4-BE49-F238E27FC236}">
                  <a16:creationId xmlns:a16="http://schemas.microsoft.com/office/drawing/2014/main" id="{F8C5E9C5-44ED-403B-9547-F99AEC60B4FE}"/>
                </a:ext>
              </a:extLst>
            </p:cNvPr>
            <p:cNvSpPr>
              <a:spLocks noChangeAspect="1" noTextEdit="1"/>
            </p:cNvSpPr>
            <p:nvPr/>
          </p:nvSpPr>
          <p:spPr bwMode="auto">
            <a:xfrm>
              <a:off x="945" y="1402"/>
              <a:ext cx="1869" cy="2421"/>
            </a:xfrm>
            <a:prstGeom prst="rect">
              <a:avLst/>
            </a:prstGeom>
            <a:noFill/>
            <a:ln w="9525" cap="flat" cmpd="sng" algn="ctr">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descr="Graphical user interface, application, table&#10;&#10;Description automatically generated with medium confidence">
              <a:extLst>
                <a:ext uri="{FF2B5EF4-FFF2-40B4-BE49-F238E27FC236}">
                  <a16:creationId xmlns:a16="http://schemas.microsoft.com/office/drawing/2014/main" id="{157E99F9-66FA-40B2-AB1D-8E44CB23D0B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5" y="1402"/>
              <a:ext cx="1871" cy="242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1872764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AB51F5D-C971-463C-8E8E-1D290A672ECE}"/>
              </a:ext>
            </a:extLst>
          </p:cNvPr>
          <p:cNvSpPr>
            <a:spLocks noGrp="1"/>
          </p:cNvSpPr>
          <p:nvPr>
            <p:ph type="title"/>
            <p:custDataLst>
              <p:tags r:id="rId2"/>
            </p:custDataLst>
          </p:nvPr>
        </p:nvSpPr>
        <p:spPr>
          <a:xfrm>
            <a:off x="1178256" y="328300"/>
            <a:ext cx="9830988" cy="1325563"/>
          </a:xfrm>
        </p:spPr>
        <p:txBody>
          <a:bodyPr anchor="b">
            <a:normAutofit/>
          </a:bodyPr>
          <a:lstStyle/>
          <a:p>
            <a:r>
              <a:rPr lang="en-US" sz="5400" b="1" dirty="0">
                <a:solidFill>
                  <a:schemeClr val="tx1"/>
                </a:solidFill>
                <a:latin typeface="Constantia" panose="02030602050306030303" pitchFamily="18" charset="0"/>
              </a:rPr>
              <a:t>Types of Vendors</a:t>
            </a:r>
            <a:endParaRPr lang="en-US" sz="5000" b="1" dirty="0">
              <a:latin typeface="Constantia" panose="02030602050306030303" pitchFamily="18" charset="0"/>
            </a:endParaRPr>
          </a:p>
        </p:txBody>
      </p:sp>
      <p:grpSp>
        <p:nvGrpSpPr>
          <p:cNvPr id="21" name="Group 20">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5229" cy="2510865"/>
            <a:chOff x="-305" y="-1"/>
            <a:chExt cx="3832880" cy="2876136"/>
          </a:xfrm>
        </p:grpSpPr>
        <p:sp>
          <p:nvSpPr>
            <p:cNvPr id="22" name="Freeform: Shape 21">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 name="Content Placeholder 2">
            <a:extLst>
              <a:ext uri="{FF2B5EF4-FFF2-40B4-BE49-F238E27FC236}">
                <a16:creationId xmlns:a16="http://schemas.microsoft.com/office/drawing/2014/main" id="{55F637C4-140E-4F9F-BAB8-DD0A23B73D88}"/>
              </a:ext>
            </a:extLst>
          </p:cNvPr>
          <p:cNvSpPr>
            <a:spLocks noGrp="1"/>
          </p:cNvSpPr>
          <p:nvPr>
            <p:ph idx="1"/>
            <p:custDataLst>
              <p:tags r:id="rId3"/>
            </p:custDataLst>
          </p:nvPr>
        </p:nvSpPr>
        <p:spPr>
          <a:xfrm>
            <a:off x="1178256" y="2304239"/>
            <a:ext cx="9831650" cy="3577146"/>
          </a:xfrm>
        </p:spPr>
        <p:txBody>
          <a:bodyPr>
            <a:normAutofit lnSpcReduction="10000"/>
          </a:bodyPr>
          <a:lstStyle/>
          <a:p>
            <a:pPr>
              <a:spcBef>
                <a:spcPct val="50000"/>
              </a:spcBef>
            </a:pPr>
            <a:r>
              <a:rPr lang="en-US" sz="3900" dirty="0">
                <a:solidFill>
                  <a:schemeClr val="tx1"/>
                </a:solidFill>
                <a:latin typeface="Constantia" panose="02030602050306030303" pitchFamily="18" charset="0"/>
              </a:rPr>
              <a:t>Vendors under </a:t>
            </a:r>
            <a:r>
              <a:rPr lang="en-US" sz="3900" b="1" dirty="0">
                <a:solidFill>
                  <a:schemeClr val="tx1"/>
                </a:solidFill>
                <a:latin typeface="Constantia" panose="02030602050306030303" pitchFamily="18" charset="0"/>
              </a:rPr>
              <a:t>Corporate Agreement</a:t>
            </a:r>
          </a:p>
          <a:p>
            <a:pPr lvl="1">
              <a:spcBef>
                <a:spcPct val="50000"/>
              </a:spcBef>
              <a:buFont typeface="Wingdings" panose="05000000000000000000" pitchFamily="2" charset="2"/>
              <a:buChar char="§"/>
            </a:pPr>
            <a:r>
              <a:rPr lang="en-US" sz="3500" dirty="0">
                <a:solidFill>
                  <a:schemeClr val="tx1"/>
                </a:solidFill>
                <a:latin typeface="Constantia" panose="02030602050306030303" pitchFamily="18" charset="0"/>
              </a:rPr>
              <a:t>20 or more WIC-authorized pharmacies</a:t>
            </a:r>
          </a:p>
          <a:p>
            <a:pPr marL="1022525" lvl="1" indent="-571500">
              <a:spcBef>
                <a:spcPct val="50000"/>
              </a:spcBef>
              <a:buFontTx/>
              <a:buChar char="-"/>
            </a:pPr>
            <a:r>
              <a:rPr lang="en-US" sz="3500" dirty="0">
                <a:solidFill>
                  <a:schemeClr val="tx1"/>
                </a:solidFill>
                <a:latin typeface="Constantia" panose="02030602050306030303" pitchFamily="18" charset="0"/>
              </a:rPr>
              <a:t>CVS	</a:t>
            </a:r>
          </a:p>
          <a:p>
            <a:pPr marL="1022525" lvl="1" indent="-571500">
              <a:spcBef>
                <a:spcPct val="50000"/>
              </a:spcBef>
              <a:buFontTx/>
              <a:buChar char="-"/>
            </a:pPr>
            <a:r>
              <a:rPr lang="en-US" sz="3500" dirty="0">
                <a:solidFill>
                  <a:schemeClr val="tx1"/>
                </a:solidFill>
                <a:latin typeface="Constantia" panose="02030602050306030303" pitchFamily="18" charset="0"/>
              </a:rPr>
              <a:t>Walgreens</a:t>
            </a:r>
          </a:p>
          <a:p>
            <a:pPr>
              <a:spcBef>
                <a:spcPct val="50000"/>
              </a:spcBef>
            </a:pPr>
            <a:r>
              <a:rPr lang="en-US" sz="4000" dirty="0">
                <a:solidFill>
                  <a:schemeClr val="tx1"/>
                </a:solidFill>
                <a:latin typeface="Constantia" panose="02030602050306030303" pitchFamily="18" charset="0"/>
              </a:rPr>
              <a:t>Vendors not under Corporate Agreement</a:t>
            </a:r>
          </a:p>
          <a:p>
            <a:pPr marL="1022525" lvl="1" indent="-571500">
              <a:spcBef>
                <a:spcPct val="50000"/>
              </a:spcBef>
              <a:buFontTx/>
              <a:buChar char="-"/>
            </a:pPr>
            <a:endParaRPr lang="en-US" sz="3500" dirty="0">
              <a:solidFill>
                <a:schemeClr val="tx1"/>
              </a:solidFill>
              <a:latin typeface="Constantia" panose="02030602050306030303" pitchFamily="18" charset="0"/>
            </a:endParaRPr>
          </a:p>
        </p:txBody>
      </p:sp>
      <p:grpSp>
        <p:nvGrpSpPr>
          <p:cNvPr id="27" name="Group 26">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69912" y="3734646"/>
            <a:ext cx="3878664" cy="2368042"/>
            <a:chOff x="6867015" y="-1"/>
            <a:chExt cx="5324985" cy="3251912"/>
          </a:xfrm>
          <a:solidFill>
            <a:schemeClr val="accent5">
              <a:alpha val="10000"/>
            </a:schemeClr>
          </a:solidFill>
        </p:grpSpPr>
        <p:sp>
          <p:nvSpPr>
            <p:cNvPr id="28" name="Freeform: Shape 27">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custDataLst>
      <p:tags r:id="rId1"/>
    </p:custDataLst>
    <p:extLst>
      <p:ext uri="{BB962C8B-B14F-4D97-AF65-F5344CB8AC3E}">
        <p14:creationId xmlns:p14="http://schemas.microsoft.com/office/powerpoint/2010/main" val="3501305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AD5490C-BE4F-40C1-93F8-CE76DC62FBE4}"/>
              </a:ext>
            </a:extLst>
          </p:cNvPr>
          <p:cNvSpPr>
            <a:spLocks noGrp="1"/>
          </p:cNvSpPr>
          <p:nvPr>
            <p:ph type="title"/>
          </p:nvPr>
        </p:nvSpPr>
        <p:spPr>
          <a:xfrm>
            <a:off x="6520784" y="3237641"/>
            <a:ext cx="4804745" cy="1297115"/>
          </a:xfrm>
        </p:spPr>
        <p:txBody>
          <a:bodyPr vert="horz" lIns="91440" tIns="45720" rIns="91440" bIns="45720" rtlCol="0" anchor="t">
            <a:normAutofit/>
          </a:bodyPr>
          <a:lstStyle/>
          <a:p>
            <a:pPr defTabSz="914400"/>
            <a:r>
              <a:rPr lang="en-US" sz="6600" b="1" kern="1200" dirty="0">
                <a:latin typeface="Constantia" panose="02030602050306030303" pitchFamily="18" charset="0"/>
              </a:rPr>
              <a:t>Questions</a:t>
            </a:r>
          </a:p>
        </p:txBody>
      </p:sp>
      <p:pic>
        <p:nvPicPr>
          <p:cNvPr id="17" name="Graphic 16" descr="Help">
            <a:extLst>
              <a:ext uri="{FF2B5EF4-FFF2-40B4-BE49-F238E27FC236}">
                <a16:creationId xmlns:a16="http://schemas.microsoft.com/office/drawing/2014/main" id="{1B635EF7-79C4-BCA9-D228-C0AA68D9888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0381" y="1815859"/>
            <a:ext cx="4140681" cy="4140681"/>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24" name="Group 2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1" y="-5977"/>
            <a:ext cx="6237049" cy="6863979"/>
            <a:chOff x="305" y="-5977"/>
            <a:chExt cx="6238675" cy="6863979"/>
          </a:xfrm>
        </p:grpSpPr>
        <p:sp>
          <p:nvSpPr>
            <p:cNvPr id="25" name="Freeform: Shape 2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ustDataLst>
      <p:tags r:id="rId1"/>
    </p:custDataLst>
    <p:extLst>
      <p:ext uri="{BB962C8B-B14F-4D97-AF65-F5344CB8AC3E}">
        <p14:creationId xmlns:p14="http://schemas.microsoft.com/office/powerpoint/2010/main" val="3826723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062" y="3985"/>
            <a:ext cx="9770221" cy="6858000"/>
            <a:chOff x="1303402" y="3985"/>
            <a:chExt cx="9772765" cy="6858000"/>
          </a:xfrm>
        </p:grpSpPr>
        <p:sp>
          <p:nvSpPr>
            <p:cNvPr id="23" name="Freeform: Shape 2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28" name="Freeform: Shape 2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Shape 2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 name="Title 3">
            <a:extLst>
              <a:ext uri="{FF2B5EF4-FFF2-40B4-BE49-F238E27FC236}">
                <a16:creationId xmlns:a16="http://schemas.microsoft.com/office/drawing/2014/main" id="{CAE9690A-684D-4597-8EB0-4750DED35806}"/>
              </a:ext>
            </a:extLst>
          </p:cNvPr>
          <p:cNvSpPr>
            <a:spLocks noGrp="1"/>
          </p:cNvSpPr>
          <p:nvPr>
            <p:ph type="ctrTitle"/>
            <p:custDataLst>
              <p:tags r:id="rId2"/>
            </p:custDataLst>
          </p:nvPr>
        </p:nvSpPr>
        <p:spPr>
          <a:xfrm>
            <a:off x="2360612" y="1371600"/>
            <a:ext cx="7467600" cy="3276600"/>
          </a:xfrm>
        </p:spPr>
        <p:txBody>
          <a:bodyPr>
            <a:normAutofit/>
          </a:bodyPr>
          <a:lstStyle/>
          <a:p>
            <a:r>
              <a:rPr lang="en-US" sz="6000" b="1" dirty="0">
                <a:latin typeface="Constantia" panose="02030602050306030303" pitchFamily="18" charset="0"/>
              </a:rPr>
              <a:t>Completion of Forms using DocuSign</a:t>
            </a:r>
          </a:p>
        </p:txBody>
      </p:sp>
    </p:spTree>
    <p:custDataLst>
      <p:tags r:id="rId1"/>
    </p:custDataLst>
    <p:extLst>
      <p:ext uri="{BB962C8B-B14F-4D97-AF65-F5344CB8AC3E}">
        <p14:creationId xmlns:p14="http://schemas.microsoft.com/office/powerpoint/2010/main" val="177527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 name="Rectangle 2"/>
          <p:cNvSpPr>
            <a:spLocks noGrp="1" noChangeArrowheads="1"/>
          </p:cNvSpPr>
          <p:nvPr>
            <p:ph type="title"/>
            <p:custDataLst>
              <p:tags r:id="rId2"/>
            </p:custDataLst>
          </p:nvPr>
        </p:nvSpPr>
        <p:spPr>
          <a:xfrm>
            <a:off x="1065212" y="228600"/>
            <a:ext cx="9830988" cy="1325563"/>
          </a:xfrm>
        </p:spPr>
        <p:txBody>
          <a:bodyPr anchor="b">
            <a:normAutofit/>
          </a:bodyPr>
          <a:lstStyle/>
          <a:p>
            <a:pPr eaLnBrk="1" hangingPunct="1"/>
            <a:r>
              <a:rPr lang="en-US" sz="4400" b="1" dirty="0">
                <a:latin typeface="Constantia" panose="02030602050306030303" pitchFamily="18" charset="0"/>
                <a:ea typeface="Tahoma" pitchFamily="34" charset="0"/>
                <a:cs typeface="Tahoma" pitchFamily="34" charset="0"/>
              </a:rPr>
              <a:t>Completing Required Forms</a:t>
            </a:r>
          </a:p>
        </p:txBody>
      </p:sp>
      <p:grpSp>
        <p:nvGrpSpPr>
          <p:cNvPr id="24" name="Group 23">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7731" y="0"/>
            <a:ext cx="3901094" cy="2382977"/>
            <a:chOff x="6867015" y="-1"/>
            <a:chExt cx="5324985" cy="3251912"/>
          </a:xfrm>
          <a:solidFill>
            <a:schemeClr val="accent5">
              <a:alpha val="10000"/>
            </a:schemeClr>
          </a:solidFill>
        </p:grpSpPr>
        <p:sp>
          <p:nvSpPr>
            <p:cNvPr id="25" name="Freeform: Shape 24">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3"/>
          <p:cNvSpPr>
            <a:spLocks noGrp="1" noChangeArrowheads="1"/>
          </p:cNvSpPr>
          <p:nvPr>
            <p:ph idx="1"/>
            <p:custDataLst>
              <p:tags r:id="rId3"/>
            </p:custDataLst>
          </p:nvPr>
        </p:nvSpPr>
        <p:spPr>
          <a:xfrm>
            <a:off x="1063624" y="1864702"/>
            <a:ext cx="10591800" cy="4626683"/>
          </a:xfrm>
        </p:spPr>
        <p:txBody>
          <a:bodyPr>
            <a:normAutofit fontScale="92500" lnSpcReduction="10000"/>
          </a:bodyPr>
          <a:lstStyle/>
          <a:p>
            <a:pPr>
              <a:spcBef>
                <a:spcPct val="25000"/>
              </a:spcBef>
              <a:buFontTx/>
              <a:buChar char="•"/>
            </a:pPr>
            <a:r>
              <a:rPr lang="en-US" sz="2400" dirty="0">
                <a:latin typeface="Constantia" panose="02030602050306030303" pitchFamily="18" charset="0"/>
                <a:ea typeface="Tahoma" pitchFamily="34" charset="0"/>
                <a:cs typeface="Tahoma" pitchFamily="34" charset="0"/>
              </a:rPr>
              <a:t>Free-standing pharmacies authorized through corporate vendor agreements must complete:</a:t>
            </a:r>
          </a:p>
          <a:p>
            <a:pPr lvl="1">
              <a:spcBef>
                <a:spcPct val="25000"/>
              </a:spcBef>
            </a:pPr>
            <a:r>
              <a:rPr lang="en-US" sz="2400" dirty="0">
                <a:latin typeface="Constantia" panose="02030602050306030303" pitchFamily="18" charset="0"/>
                <a:ea typeface="Tahoma" pitchFamily="34" charset="0"/>
                <a:cs typeface="Tahoma" pitchFamily="34" charset="0"/>
              </a:rPr>
              <a:t>Application (DHHS 3282) – </a:t>
            </a:r>
            <a:r>
              <a:rPr lang="en-US" sz="2400" b="1" dirty="0">
                <a:latin typeface="Constantia" panose="02030602050306030303" pitchFamily="18" charset="0"/>
                <a:ea typeface="Tahoma" pitchFamily="34" charset="0"/>
                <a:cs typeface="Tahoma" pitchFamily="34" charset="0"/>
              </a:rPr>
              <a:t>completed through the vendor portal</a:t>
            </a:r>
          </a:p>
          <a:p>
            <a:pPr lvl="1">
              <a:spcBef>
                <a:spcPct val="25000"/>
              </a:spcBef>
            </a:pPr>
            <a:r>
              <a:rPr lang="en-US" sz="2400" dirty="0">
                <a:latin typeface="Constantia" panose="02030602050306030303" pitchFamily="18" charset="0"/>
                <a:ea typeface="Tahoma" pitchFamily="34" charset="0"/>
                <a:cs typeface="Tahoma" pitchFamily="34" charset="0"/>
              </a:rPr>
              <a:t>Verification of Attendance form</a:t>
            </a:r>
          </a:p>
          <a:p>
            <a:pPr lvl="1" eaLnBrk="1" hangingPunct="1">
              <a:spcBef>
                <a:spcPct val="25000"/>
              </a:spcBef>
            </a:pPr>
            <a:endParaRPr lang="en-US" sz="2400" dirty="0">
              <a:latin typeface="Constantia" panose="02030602050306030303" pitchFamily="18" charset="0"/>
              <a:ea typeface="Tahoma" pitchFamily="34" charset="0"/>
              <a:cs typeface="Tahoma" pitchFamily="34" charset="0"/>
            </a:endParaRPr>
          </a:p>
          <a:p>
            <a:pPr eaLnBrk="1" hangingPunct="1">
              <a:spcBef>
                <a:spcPct val="25000"/>
              </a:spcBef>
              <a:buFontTx/>
              <a:buChar char="•"/>
            </a:pPr>
            <a:r>
              <a:rPr lang="en-US" sz="2400" dirty="0">
                <a:latin typeface="Constantia" panose="02030602050306030303" pitchFamily="18" charset="0"/>
                <a:ea typeface="Tahoma" pitchFamily="34" charset="0"/>
                <a:cs typeface="Tahoma" pitchFamily="34" charset="0"/>
              </a:rPr>
              <a:t>All other Free-standing pharmacies will complete the following in DocuSign:</a:t>
            </a:r>
          </a:p>
          <a:p>
            <a:pPr lvl="1">
              <a:spcBef>
                <a:spcPct val="25000"/>
              </a:spcBef>
            </a:pPr>
            <a:r>
              <a:rPr lang="en-US" sz="2400" dirty="0">
                <a:latin typeface="Constantia" panose="02030602050306030303" pitchFamily="18" charset="0"/>
                <a:ea typeface="Tahoma" pitchFamily="34" charset="0"/>
                <a:cs typeface="Tahoma" pitchFamily="34" charset="0"/>
              </a:rPr>
              <a:t>WIC Vendor Agreement for Free-standing Pharmacies (DHHS 2768P) FFY  2021-2024</a:t>
            </a:r>
          </a:p>
          <a:p>
            <a:pPr lvl="1" eaLnBrk="1" hangingPunct="1">
              <a:spcBef>
                <a:spcPct val="25000"/>
              </a:spcBef>
            </a:pPr>
            <a:r>
              <a:rPr lang="en-US" sz="2400" dirty="0">
                <a:latin typeface="Constantia" panose="02030602050306030303" pitchFamily="18" charset="0"/>
                <a:ea typeface="Tahoma" pitchFamily="34" charset="0"/>
                <a:cs typeface="Tahoma" pitchFamily="34" charset="0"/>
              </a:rPr>
              <a:t>WIC Vendor Application (DHHS 3282)</a:t>
            </a:r>
          </a:p>
          <a:p>
            <a:pPr lvl="1" eaLnBrk="1" hangingPunct="1">
              <a:spcBef>
                <a:spcPct val="25000"/>
              </a:spcBef>
            </a:pPr>
            <a:r>
              <a:rPr lang="en-US" sz="2400" dirty="0">
                <a:latin typeface="Constantia" panose="02030602050306030303" pitchFamily="18" charset="0"/>
                <a:ea typeface="Tahoma" pitchFamily="34" charset="0"/>
                <a:cs typeface="Tahoma" pitchFamily="34" charset="0"/>
              </a:rPr>
              <a:t>WIC Price List for Free-standing Pharmacies (DHHS 2766P)</a:t>
            </a:r>
          </a:p>
          <a:p>
            <a:pPr lvl="1">
              <a:spcBef>
                <a:spcPct val="25000"/>
              </a:spcBef>
            </a:pPr>
            <a:r>
              <a:rPr lang="en-US" sz="2400" dirty="0">
                <a:latin typeface="Constantia" panose="02030602050306030303" pitchFamily="18" charset="0"/>
                <a:ea typeface="Tahoma" pitchFamily="34" charset="0"/>
                <a:cs typeface="Tahoma" pitchFamily="34" charset="0"/>
              </a:rPr>
              <a:t>Cost Containment Exemption form for Pharmacies</a:t>
            </a:r>
          </a:p>
          <a:p>
            <a:pPr lvl="1">
              <a:spcBef>
                <a:spcPct val="25000"/>
              </a:spcBef>
            </a:pPr>
            <a:r>
              <a:rPr lang="en-US" sz="2400" dirty="0">
                <a:latin typeface="Constantia" panose="02030602050306030303" pitchFamily="18" charset="0"/>
                <a:ea typeface="Tahoma" pitchFamily="34" charset="0"/>
                <a:cs typeface="Tahoma" pitchFamily="34" charset="0"/>
              </a:rPr>
              <a:t>Verification of Attendance form (provided by Local WIC Agency, not in DocuSign)</a:t>
            </a:r>
          </a:p>
          <a:p>
            <a:pPr lvl="1" eaLnBrk="1" hangingPunct="1">
              <a:spcBef>
                <a:spcPct val="25000"/>
              </a:spcBef>
              <a:buFont typeface="Wingdings" pitchFamily="2" charset="2"/>
              <a:buNone/>
            </a:pPr>
            <a:endParaRPr lang="en-US" sz="1500" dirty="0">
              <a:solidFill>
                <a:schemeClr val="tx2"/>
              </a:solidFill>
              <a:latin typeface="Constantia" panose="02030602050306030303" pitchFamily="18" charset="0"/>
              <a:ea typeface="Tahoma" pitchFamily="34" charset="0"/>
              <a:cs typeface="Tahoma" pitchFamily="34" charset="0"/>
            </a:endParaRPr>
          </a:p>
        </p:txBody>
      </p:sp>
      <p:grpSp>
        <p:nvGrpSpPr>
          <p:cNvPr id="30" name="Group 29">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194" cy="2175328"/>
            <a:chOff x="-305" y="-1"/>
            <a:chExt cx="3832880" cy="2876136"/>
          </a:xfrm>
        </p:grpSpPr>
        <p:sp>
          <p:nvSpPr>
            <p:cNvPr id="31" name="Freeform: Shape 30">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3819058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 name="Rectangle 2"/>
          <p:cNvSpPr>
            <a:spLocks noGrp="1" noChangeArrowheads="1"/>
          </p:cNvSpPr>
          <p:nvPr>
            <p:ph type="title"/>
            <p:custDataLst>
              <p:tags r:id="rId2"/>
            </p:custDataLst>
          </p:nvPr>
        </p:nvSpPr>
        <p:spPr>
          <a:xfrm>
            <a:off x="1063624" y="483183"/>
            <a:ext cx="9830988" cy="1325563"/>
          </a:xfrm>
        </p:spPr>
        <p:txBody>
          <a:bodyPr anchor="b">
            <a:normAutofit/>
          </a:bodyPr>
          <a:lstStyle/>
          <a:p>
            <a:pPr eaLnBrk="1" hangingPunct="1"/>
            <a:r>
              <a:rPr lang="en-US" sz="4400" b="1" dirty="0">
                <a:latin typeface="Constantia" panose="02030602050306030303" pitchFamily="18" charset="0"/>
                <a:ea typeface="Tahoma" pitchFamily="34" charset="0"/>
                <a:cs typeface="Tahoma" pitchFamily="34" charset="0"/>
              </a:rPr>
              <a:t>Completing Required Forms continued</a:t>
            </a:r>
          </a:p>
        </p:txBody>
      </p:sp>
      <p:grpSp>
        <p:nvGrpSpPr>
          <p:cNvPr id="24" name="Group 23">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7731" y="0"/>
            <a:ext cx="3901094" cy="2382977"/>
            <a:chOff x="6867015" y="-1"/>
            <a:chExt cx="5324985" cy="3251912"/>
          </a:xfrm>
          <a:solidFill>
            <a:schemeClr val="accent5">
              <a:alpha val="10000"/>
            </a:schemeClr>
          </a:solidFill>
        </p:grpSpPr>
        <p:sp>
          <p:nvSpPr>
            <p:cNvPr id="25" name="Freeform: Shape 24">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3"/>
          <p:cNvSpPr>
            <a:spLocks noGrp="1" noChangeArrowheads="1"/>
          </p:cNvSpPr>
          <p:nvPr>
            <p:ph idx="1"/>
            <p:custDataLst>
              <p:tags r:id="rId3"/>
            </p:custDataLst>
          </p:nvPr>
        </p:nvSpPr>
        <p:spPr>
          <a:xfrm>
            <a:off x="1063624" y="2184277"/>
            <a:ext cx="10591800" cy="4155098"/>
          </a:xfrm>
        </p:spPr>
        <p:txBody>
          <a:bodyPr>
            <a:normAutofit/>
          </a:bodyPr>
          <a:lstStyle/>
          <a:p>
            <a:pPr eaLnBrk="1" hangingPunct="1">
              <a:buFontTx/>
              <a:buChar char="•"/>
            </a:pPr>
            <a:r>
              <a:rPr lang="en-US" sz="2400" dirty="0">
                <a:latin typeface="Constantia" panose="02030602050306030303" pitchFamily="18" charset="0"/>
                <a:ea typeface="Tahoma" pitchFamily="34" charset="0"/>
                <a:cs typeface="Tahoma" pitchFamily="34" charset="0"/>
              </a:rPr>
              <a:t>Provide an email address for the pharmacy that is closely monitored. Forms to be completed using DocuSign will be emailed</a:t>
            </a:r>
          </a:p>
          <a:p>
            <a:pPr eaLnBrk="1" hangingPunct="1">
              <a:buFontTx/>
              <a:buChar char="•"/>
            </a:pPr>
            <a:r>
              <a:rPr lang="en-US" sz="2400" dirty="0">
                <a:latin typeface="Constantia" panose="02030602050306030303" pitchFamily="18" charset="0"/>
                <a:ea typeface="Tahoma" pitchFamily="34" charset="0"/>
                <a:cs typeface="Tahoma" pitchFamily="34" charset="0"/>
              </a:rPr>
              <a:t>Complete Verification of Attendance form using blue or black ink</a:t>
            </a:r>
          </a:p>
          <a:p>
            <a:pPr eaLnBrk="1" hangingPunct="1">
              <a:buFontTx/>
              <a:buChar char="•"/>
            </a:pPr>
            <a:r>
              <a:rPr lang="en-US" sz="2400" dirty="0">
                <a:latin typeface="Constantia" panose="02030602050306030303" pitchFamily="18" charset="0"/>
                <a:ea typeface="Tahoma" pitchFamily="34" charset="0"/>
                <a:cs typeface="Tahoma" pitchFamily="34" charset="0"/>
              </a:rPr>
              <a:t>Use the exact same pharmacy name on all forms</a:t>
            </a:r>
          </a:p>
          <a:p>
            <a:pPr eaLnBrk="1" hangingPunct="1">
              <a:buFontTx/>
              <a:buChar char="•"/>
            </a:pPr>
            <a:r>
              <a:rPr lang="en-US" sz="2400" dirty="0">
                <a:latin typeface="Constantia" panose="02030602050306030303" pitchFamily="18" charset="0"/>
                <a:ea typeface="Tahoma" pitchFamily="34" charset="0"/>
                <a:cs typeface="Tahoma" pitchFamily="34" charset="0"/>
              </a:rPr>
              <a:t>Review all forms for accuracy. If you make an error, you may be sent forms via email again, starting the process over</a:t>
            </a:r>
          </a:p>
          <a:p>
            <a:pPr eaLnBrk="1" hangingPunct="1">
              <a:buFontTx/>
              <a:buChar char="•"/>
            </a:pPr>
            <a:r>
              <a:rPr lang="en-US" sz="2400" dirty="0">
                <a:latin typeface="Constantia" panose="02030602050306030303" pitchFamily="18" charset="0"/>
                <a:ea typeface="Tahoma" pitchFamily="34" charset="0"/>
                <a:cs typeface="Tahoma" pitchFamily="34" charset="0"/>
              </a:rPr>
              <a:t>Instructions for completing each form can be found in the Vendor Manual</a:t>
            </a:r>
          </a:p>
          <a:p>
            <a:pPr eaLnBrk="1" hangingPunct="1">
              <a:buFontTx/>
              <a:buChar char="•"/>
            </a:pPr>
            <a:r>
              <a:rPr lang="en-US" sz="2400" dirty="0">
                <a:latin typeface="Constantia" panose="02030602050306030303" pitchFamily="18" charset="0"/>
                <a:ea typeface="Tahoma" pitchFamily="34" charset="0"/>
                <a:cs typeface="Tahoma" pitchFamily="34" charset="0"/>
              </a:rPr>
              <a:t>Be complete and accurate</a:t>
            </a:r>
          </a:p>
          <a:p>
            <a:pPr lvl="1" eaLnBrk="1" hangingPunct="1">
              <a:spcBef>
                <a:spcPct val="25000"/>
              </a:spcBef>
              <a:buFont typeface="Wingdings" pitchFamily="2" charset="2"/>
              <a:buNone/>
            </a:pPr>
            <a:endParaRPr lang="en-US" sz="1500" dirty="0">
              <a:solidFill>
                <a:schemeClr val="tx2"/>
              </a:solidFill>
              <a:latin typeface="Constantia" panose="02030602050306030303" pitchFamily="18" charset="0"/>
              <a:ea typeface="Tahoma" pitchFamily="34" charset="0"/>
              <a:cs typeface="Tahoma" pitchFamily="34" charset="0"/>
            </a:endParaRPr>
          </a:p>
        </p:txBody>
      </p:sp>
      <p:grpSp>
        <p:nvGrpSpPr>
          <p:cNvPr id="30" name="Group 29">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194" cy="2175328"/>
            <a:chOff x="-305" y="-1"/>
            <a:chExt cx="3832880" cy="2876136"/>
          </a:xfrm>
        </p:grpSpPr>
        <p:sp>
          <p:nvSpPr>
            <p:cNvPr id="31" name="Freeform: Shape 30">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293299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7A5ADB6-3042-4BBF-AD46-4353DDD26229}"/>
              </a:ext>
            </a:extLst>
          </p:cNvPr>
          <p:cNvSpPr>
            <a:spLocks noGrp="1"/>
          </p:cNvSpPr>
          <p:nvPr>
            <p:ph type="title"/>
            <p:custDataLst>
              <p:tags r:id="rId2"/>
            </p:custDataLst>
          </p:nvPr>
        </p:nvSpPr>
        <p:spPr>
          <a:xfrm>
            <a:off x="395011" y="30273"/>
            <a:ext cx="10055781" cy="1450379"/>
          </a:xfrm>
        </p:spPr>
        <p:txBody>
          <a:bodyPr/>
          <a:lstStyle/>
          <a:p>
            <a:r>
              <a:rPr lang="en-US" b="1" dirty="0">
                <a:latin typeface="Constantia" panose="02030602050306030303" pitchFamily="18" charset="0"/>
                <a:cs typeface="Calibri" panose="020F0502020204030204" pitchFamily="34" charset="0"/>
              </a:rPr>
              <a:t>Using DocuSign</a:t>
            </a:r>
          </a:p>
        </p:txBody>
      </p:sp>
      <p:pic>
        <p:nvPicPr>
          <p:cNvPr id="11" name="Picture 10">
            <a:extLst>
              <a:ext uri="{FF2B5EF4-FFF2-40B4-BE49-F238E27FC236}">
                <a16:creationId xmlns:a16="http://schemas.microsoft.com/office/drawing/2014/main" id="{409939E6-A607-4537-8040-986269E141B5}"/>
              </a:ext>
            </a:extLst>
          </p:cNvPr>
          <p:cNvPicPr>
            <a:picLocks noChangeAspect="1"/>
          </p:cNvPicPr>
          <p:nvPr/>
        </p:nvPicPr>
        <p:blipFill>
          <a:blip r:embed="rId7"/>
          <a:stretch>
            <a:fillRect/>
          </a:stretch>
        </p:blipFill>
        <p:spPr>
          <a:xfrm>
            <a:off x="4668515" y="1561756"/>
            <a:ext cx="7274664" cy="4226251"/>
          </a:xfrm>
          <a:prstGeom prst="rect">
            <a:avLst/>
          </a:prstGeom>
        </p:spPr>
      </p:pic>
      <p:sp>
        <p:nvSpPr>
          <p:cNvPr id="2" name="Rectangle 1">
            <a:extLst>
              <a:ext uri="{FF2B5EF4-FFF2-40B4-BE49-F238E27FC236}">
                <a16:creationId xmlns:a16="http://schemas.microsoft.com/office/drawing/2014/main" id="{C06334C3-0E63-4956-A68E-41A9739F6CCA}"/>
              </a:ext>
            </a:extLst>
          </p:cNvPr>
          <p:cNvSpPr/>
          <p:nvPr>
            <p:custDataLst>
              <p:tags r:id="rId3"/>
            </p:custDataLst>
          </p:nvPr>
        </p:nvSpPr>
        <p:spPr>
          <a:xfrm>
            <a:off x="7368521" y="4017021"/>
            <a:ext cx="2232664" cy="659250"/>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ln w="38100">
                <a:solidFill>
                  <a:srgbClr val="FFFF00"/>
                </a:solidFill>
              </a:ln>
            </a:endParaRPr>
          </a:p>
        </p:txBody>
      </p:sp>
      <p:cxnSp>
        <p:nvCxnSpPr>
          <p:cNvPr id="4" name="Straight Arrow Connector 3">
            <a:extLst>
              <a:ext uri="{FF2B5EF4-FFF2-40B4-BE49-F238E27FC236}">
                <a16:creationId xmlns:a16="http://schemas.microsoft.com/office/drawing/2014/main" id="{9C1E1519-A028-494C-AA7E-7F59B3066550}"/>
              </a:ext>
            </a:extLst>
          </p:cNvPr>
          <p:cNvCxnSpPr>
            <a:cxnSpLocks/>
          </p:cNvCxnSpPr>
          <p:nvPr/>
        </p:nvCxnSpPr>
        <p:spPr>
          <a:xfrm>
            <a:off x="6402676" y="4346646"/>
            <a:ext cx="834950" cy="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F93F102-3708-424A-8B11-5B0CF200D6D0}"/>
              </a:ext>
            </a:extLst>
          </p:cNvPr>
          <p:cNvSpPr txBox="1"/>
          <p:nvPr>
            <p:custDataLst>
              <p:tags r:id="rId4"/>
            </p:custDataLst>
          </p:nvPr>
        </p:nvSpPr>
        <p:spPr>
          <a:xfrm>
            <a:off x="320979" y="1828800"/>
            <a:ext cx="4320902" cy="3692165"/>
          </a:xfrm>
          <a:prstGeom prst="rect">
            <a:avLst/>
          </a:prstGeom>
          <a:noFill/>
        </p:spPr>
        <p:txBody>
          <a:bodyPr wrap="square">
            <a:spAutoFit/>
          </a:bodyPr>
          <a:lstStyle/>
          <a:p>
            <a:pPr marL="457063" indent="-457063">
              <a:buFont typeface="Arial" panose="020B0604020202020204" pitchFamily="34" charset="0"/>
              <a:buChar char="•"/>
            </a:pPr>
            <a:r>
              <a:rPr lang="en-US" sz="2599" dirty="0">
                <a:latin typeface="Constantia" panose="02030602050306030303" pitchFamily="18" charset="0"/>
                <a:cs typeface="Calibri" panose="020F0502020204030204" pitchFamily="34" charset="0"/>
              </a:rPr>
              <a:t>You will receive an email from the State Agency via DocuSign</a:t>
            </a:r>
          </a:p>
          <a:p>
            <a:pPr marL="457063" indent="-457063">
              <a:buFont typeface="Arial" panose="020B0604020202020204" pitchFamily="34" charset="0"/>
              <a:buChar char="•"/>
            </a:pPr>
            <a:endParaRPr lang="en-US" sz="2599" dirty="0">
              <a:latin typeface="Constantia" panose="02030602050306030303" pitchFamily="18" charset="0"/>
              <a:cs typeface="Calibri" panose="020F0502020204030204" pitchFamily="34" charset="0"/>
            </a:endParaRPr>
          </a:p>
          <a:p>
            <a:pPr marL="457063" indent="-457063">
              <a:buFont typeface="Arial" panose="020B0604020202020204" pitchFamily="34" charset="0"/>
              <a:buChar char="•"/>
            </a:pPr>
            <a:r>
              <a:rPr lang="en-US" sz="2599" dirty="0">
                <a:latin typeface="Constantia" panose="02030602050306030303" pitchFamily="18" charset="0"/>
                <a:cs typeface="Calibri" panose="020F0502020204030204" pitchFamily="34" charset="0"/>
              </a:rPr>
              <a:t>This is the email you will receive  </a:t>
            </a:r>
          </a:p>
          <a:p>
            <a:pPr marL="457063" indent="-457063">
              <a:buFont typeface="Arial" panose="020B0604020202020204" pitchFamily="34" charset="0"/>
              <a:buChar char="•"/>
            </a:pPr>
            <a:endParaRPr lang="en-US" sz="2599" dirty="0">
              <a:latin typeface="Constantia" panose="02030602050306030303" pitchFamily="18" charset="0"/>
              <a:cs typeface="Calibri" panose="020F0502020204030204" pitchFamily="34" charset="0"/>
            </a:endParaRPr>
          </a:p>
          <a:p>
            <a:pPr marL="457063" indent="-457063">
              <a:buFont typeface="Arial" panose="020B0604020202020204" pitchFamily="34" charset="0"/>
              <a:buChar char="•"/>
            </a:pPr>
            <a:r>
              <a:rPr lang="en-US" sz="2599" dirty="0">
                <a:latin typeface="Constantia" panose="02030602050306030303" pitchFamily="18" charset="0"/>
                <a:cs typeface="Calibri" panose="020F0502020204030204" pitchFamily="34" charset="0"/>
              </a:rPr>
              <a:t>Click on the “Review Documents” button</a:t>
            </a:r>
            <a:endParaRPr lang="en-US" sz="2599" dirty="0">
              <a:latin typeface="Century Gothic" panose="020B050202020202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07000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0D98ED-5072-4292-B3AB-BBA235DB16BA}"/>
              </a:ext>
            </a:extLst>
          </p:cNvPr>
          <p:cNvPicPr>
            <a:picLocks noChangeAspect="1"/>
          </p:cNvPicPr>
          <p:nvPr/>
        </p:nvPicPr>
        <p:blipFill>
          <a:blip r:embed="rId6"/>
          <a:stretch>
            <a:fillRect/>
          </a:stretch>
        </p:blipFill>
        <p:spPr>
          <a:xfrm>
            <a:off x="4874181" y="1489107"/>
            <a:ext cx="6856113" cy="4534321"/>
          </a:xfrm>
          <a:prstGeom prst="rect">
            <a:avLst/>
          </a:prstGeom>
          <a:ln w="12700">
            <a:solidFill>
              <a:schemeClr val="tx1"/>
            </a:solidFill>
          </a:ln>
        </p:spPr>
      </p:pic>
      <p:pic>
        <p:nvPicPr>
          <p:cNvPr id="4" name="Picture 3">
            <a:extLst>
              <a:ext uri="{FF2B5EF4-FFF2-40B4-BE49-F238E27FC236}">
                <a16:creationId xmlns:a16="http://schemas.microsoft.com/office/drawing/2014/main" id="{D8863397-802A-41B0-AA84-B5FC748BD7CB}"/>
              </a:ext>
            </a:extLst>
          </p:cNvPr>
          <p:cNvPicPr>
            <a:picLocks noChangeAspect="1"/>
          </p:cNvPicPr>
          <p:nvPr/>
        </p:nvPicPr>
        <p:blipFill>
          <a:blip r:embed="rId7"/>
          <a:stretch>
            <a:fillRect/>
          </a:stretch>
        </p:blipFill>
        <p:spPr>
          <a:xfrm>
            <a:off x="9917593" y="2233956"/>
            <a:ext cx="1128536" cy="456837"/>
          </a:xfrm>
          <a:prstGeom prst="rect">
            <a:avLst/>
          </a:prstGeom>
        </p:spPr>
      </p:pic>
      <p:sp>
        <p:nvSpPr>
          <p:cNvPr id="5" name="Title 1">
            <a:extLst>
              <a:ext uri="{FF2B5EF4-FFF2-40B4-BE49-F238E27FC236}">
                <a16:creationId xmlns:a16="http://schemas.microsoft.com/office/drawing/2014/main" id="{24308F2D-E856-4AFC-B13E-8B7C3109A961}"/>
              </a:ext>
            </a:extLst>
          </p:cNvPr>
          <p:cNvSpPr>
            <a:spLocks noGrp="1"/>
          </p:cNvSpPr>
          <p:nvPr>
            <p:ph type="title"/>
            <p:custDataLst>
              <p:tags r:id="rId2"/>
            </p:custDataLst>
          </p:nvPr>
        </p:nvSpPr>
        <p:spPr>
          <a:xfrm>
            <a:off x="400489" y="894"/>
            <a:ext cx="10055781" cy="1450379"/>
          </a:xfrm>
        </p:spPr>
        <p:txBody>
          <a:bodyPr>
            <a:normAutofit/>
          </a:bodyPr>
          <a:lstStyle/>
          <a:p>
            <a:r>
              <a:rPr lang="en-US" b="1" dirty="0">
                <a:latin typeface="Constantia" panose="02030602050306030303" pitchFamily="18" charset="0"/>
                <a:cs typeface="Calibri" panose="020F0502020204030204" pitchFamily="34" charset="0"/>
              </a:rPr>
              <a:t>Vendor Process </a:t>
            </a:r>
          </a:p>
        </p:txBody>
      </p:sp>
      <p:sp>
        <p:nvSpPr>
          <p:cNvPr id="6" name="TextBox 5">
            <a:extLst>
              <a:ext uri="{FF2B5EF4-FFF2-40B4-BE49-F238E27FC236}">
                <a16:creationId xmlns:a16="http://schemas.microsoft.com/office/drawing/2014/main" id="{EE1EBAD0-5980-4D43-8A0A-CEF89B21BD6B}"/>
              </a:ext>
            </a:extLst>
          </p:cNvPr>
          <p:cNvSpPr txBox="1"/>
          <p:nvPr>
            <p:custDataLst>
              <p:tags r:id="rId3"/>
            </p:custDataLst>
          </p:nvPr>
        </p:nvSpPr>
        <p:spPr>
          <a:xfrm>
            <a:off x="384967" y="2057400"/>
            <a:ext cx="4489214" cy="3692165"/>
          </a:xfrm>
          <a:prstGeom prst="rect">
            <a:avLst/>
          </a:prstGeom>
          <a:noFill/>
        </p:spPr>
        <p:txBody>
          <a:bodyPr wrap="square">
            <a:spAutoFit/>
          </a:bodyPr>
          <a:lstStyle/>
          <a:p>
            <a:pPr marL="457063" indent="-457063">
              <a:buFont typeface="Arial" panose="020B0604020202020204" pitchFamily="34" charset="0"/>
              <a:buChar char="•"/>
            </a:pPr>
            <a:r>
              <a:rPr lang="en-US" sz="2599" dirty="0">
                <a:latin typeface="Constantia" panose="02030602050306030303" pitchFamily="18" charset="0"/>
                <a:cs typeface="Calibri" panose="020F0502020204030204" pitchFamily="34" charset="0"/>
              </a:rPr>
              <a:t>Once you have clicked “Review Documents,” this screen will open </a:t>
            </a:r>
          </a:p>
          <a:p>
            <a:endParaRPr lang="en-US" sz="2599" dirty="0">
              <a:latin typeface="Constantia" panose="02030602050306030303" pitchFamily="18" charset="0"/>
              <a:cs typeface="Calibri" panose="020F0502020204030204" pitchFamily="34" charset="0"/>
            </a:endParaRPr>
          </a:p>
          <a:p>
            <a:pPr marL="457063" indent="-457063">
              <a:buFont typeface="Arial" panose="020B0604020202020204" pitchFamily="34" charset="0"/>
              <a:buChar char="•"/>
            </a:pPr>
            <a:r>
              <a:rPr lang="en-US" sz="2599" dirty="0">
                <a:latin typeface="Constantia" panose="02030602050306030303" pitchFamily="18" charset="0"/>
                <a:cs typeface="Calibri" panose="020F0502020204030204" pitchFamily="34" charset="0"/>
              </a:rPr>
              <a:t>You will click the “Continue” button to review and complete the application documents (forms)</a:t>
            </a:r>
          </a:p>
        </p:txBody>
      </p:sp>
    </p:spTree>
    <p:custDataLst>
      <p:tags r:id="rId1"/>
    </p:custDataLst>
    <p:extLst>
      <p:ext uri="{BB962C8B-B14F-4D97-AF65-F5344CB8AC3E}">
        <p14:creationId xmlns:p14="http://schemas.microsoft.com/office/powerpoint/2010/main" val="2337383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38BE26-4ADD-47A0-BC9F-F3CBFEB0969B}"/>
              </a:ext>
            </a:extLst>
          </p:cNvPr>
          <p:cNvPicPr>
            <a:picLocks noChangeAspect="1"/>
          </p:cNvPicPr>
          <p:nvPr/>
        </p:nvPicPr>
        <p:blipFill>
          <a:blip r:embed="rId6"/>
          <a:stretch>
            <a:fillRect/>
          </a:stretch>
        </p:blipFill>
        <p:spPr>
          <a:xfrm>
            <a:off x="5357413" y="1659139"/>
            <a:ext cx="6606196" cy="4281222"/>
          </a:xfrm>
          <a:prstGeom prst="rect">
            <a:avLst/>
          </a:prstGeom>
          <a:ln w="12700">
            <a:solidFill>
              <a:schemeClr val="tx1"/>
            </a:solidFill>
          </a:ln>
        </p:spPr>
      </p:pic>
      <p:sp>
        <p:nvSpPr>
          <p:cNvPr id="3" name="Title 1">
            <a:extLst>
              <a:ext uri="{FF2B5EF4-FFF2-40B4-BE49-F238E27FC236}">
                <a16:creationId xmlns:a16="http://schemas.microsoft.com/office/drawing/2014/main" id="{A2F9896F-45F0-4322-B4F6-DE6EFF6A4B8C}"/>
              </a:ext>
            </a:extLst>
          </p:cNvPr>
          <p:cNvSpPr>
            <a:spLocks noGrp="1"/>
          </p:cNvSpPr>
          <p:nvPr>
            <p:ph type="title"/>
            <p:custDataLst>
              <p:tags r:id="rId2"/>
            </p:custDataLst>
          </p:nvPr>
        </p:nvSpPr>
        <p:spPr>
          <a:xfrm>
            <a:off x="400489" y="894"/>
            <a:ext cx="10055781" cy="1450379"/>
          </a:xfrm>
        </p:spPr>
        <p:txBody>
          <a:bodyPr>
            <a:normAutofit/>
          </a:bodyPr>
          <a:lstStyle/>
          <a:p>
            <a:r>
              <a:rPr lang="en-US" b="1" dirty="0">
                <a:latin typeface="Constantia" panose="02030602050306030303" pitchFamily="18" charset="0"/>
                <a:cs typeface="Calibri" panose="020F0502020204030204" pitchFamily="34" charset="0"/>
              </a:rPr>
              <a:t>Fields to Complete</a:t>
            </a:r>
          </a:p>
        </p:txBody>
      </p:sp>
      <p:sp>
        <p:nvSpPr>
          <p:cNvPr id="5" name="TextBox 4">
            <a:extLst>
              <a:ext uri="{FF2B5EF4-FFF2-40B4-BE49-F238E27FC236}">
                <a16:creationId xmlns:a16="http://schemas.microsoft.com/office/drawing/2014/main" id="{1117EE3F-1886-4517-AED4-9BDAC1E94209}"/>
              </a:ext>
            </a:extLst>
          </p:cNvPr>
          <p:cNvSpPr txBox="1"/>
          <p:nvPr>
            <p:custDataLst>
              <p:tags r:id="rId3"/>
            </p:custDataLst>
          </p:nvPr>
        </p:nvSpPr>
        <p:spPr>
          <a:xfrm>
            <a:off x="411911" y="3048000"/>
            <a:ext cx="4740885" cy="1384610"/>
          </a:xfrm>
          <a:prstGeom prst="rect">
            <a:avLst/>
          </a:prstGeom>
          <a:noFill/>
        </p:spPr>
        <p:txBody>
          <a:bodyPr wrap="square">
            <a:spAutoFit/>
          </a:bodyPr>
          <a:lstStyle/>
          <a:p>
            <a:pPr marL="457063" indent="-457063">
              <a:buFont typeface="Arial" panose="020B0604020202020204" pitchFamily="34" charset="0"/>
              <a:buChar char="•"/>
            </a:pPr>
            <a:r>
              <a:rPr lang="en-US" sz="2799" dirty="0">
                <a:latin typeface="Constantia" panose="02030602050306030303" pitchFamily="18" charset="0"/>
                <a:cs typeface="Calibri" panose="020F0502020204030204" pitchFamily="34" charset="0"/>
              </a:rPr>
              <a:t>Red boxes will appear on the fields required for completion</a:t>
            </a:r>
          </a:p>
        </p:txBody>
      </p:sp>
    </p:spTree>
    <p:custDataLst>
      <p:tags r:id="rId1"/>
    </p:custDataLst>
    <p:extLst>
      <p:ext uri="{BB962C8B-B14F-4D97-AF65-F5344CB8AC3E}">
        <p14:creationId xmlns:p14="http://schemas.microsoft.com/office/powerpoint/2010/main" val="1183820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90123D-0E71-44FF-AC59-45F8FABF2BE9}"/>
              </a:ext>
            </a:extLst>
          </p:cNvPr>
          <p:cNvPicPr>
            <a:picLocks noChangeAspect="1"/>
          </p:cNvPicPr>
          <p:nvPr/>
        </p:nvPicPr>
        <p:blipFill>
          <a:blip r:embed="rId7"/>
          <a:stretch>
            <a:fillRect/>
          </a:stretch>
        </p:blipFill>
        <p:spPr>
          <a:xfrm>
            <a:off x="6635559" y="1451272"/>
            <a:ext cx="5355349" cy="3185510"/>
          </a:xfrm>
          <a:prstGeom prst="rect">
            <a:avLst/>
          </a:prstGeom>
          <a:ln w="12700">
            <a:solidFill>
              <a:schemeClr val="tx1"/>
            </a:solidFill>
          </a:ln>
        </p:spPr>
      </p:pic>
      <p:pic>
        <p:nvPicPr>
          <p:cNvPr id="7" name="Picture 6">
            <a:extLst>
              <a:ext uri="{FF2B5EF4-FFF2-40B4-BE49-F238E27FC236}">
                <a16:creationId xmlns:a16="http://schemas.microsoft.com/office/drawing/2014/main" id="{C75C550C-72AD-427D-867F-9E51CE8E2FD2}"/>
              </a:ext>
            </a:extLst>
          </p:cNvPr>
          <p:cNvPicPr>
            <a:picLocks noChangeAspect="1"/>
          </p:cNvPicPr>
          <p:nvPr/>
        </p:nvPicPr>
        <p:blipFill>
          <a:blip r:embed="rId8"/>
          <a:stretch>
            <a:fillRect/>
          </a:stretch>
        </p:blipFill>
        <p:spPr>
          <a:xfrm>
            <a:off x="7804240" y="4638799"/>
            <a:ext cx="3017988" cy="1723204"/>
          </a:xfrm>
          <a:prstGeom prst="rect">
            <a:avLst/>
          </a:prstGeom>
        </p:spPr>
      </p:pic>
      <p:pic>
        <p:nvPicPr>
          <p:cNvPr id="2" name="Picture 1">
            <a:extLst>
              <a:ext uri="{FF2B5EF4-FFF2-40B4-BE49-F238E27FC236}">
                <a16:creationId xmlns:a16="http://schemas.microsoft.com/office/drawing/2014/main" id="{257B1D1E-D4B9-4B9A-86EF-E656351E6F63}"/>
              </a:ext>
            </a:extLst>
          </p:cNvPr>
          <p:cNvPicPr>
            <a:picLocks noChangeAspect="1"/>
          </p:cNvPicPr>
          <p:nvPr/>
        </p:nvPicPr>
        <p:blipFill>
          <a:blip r:embed="rId9"/>
          <a:stretch>
            <a:fillRect/>
          </a:stretch>
        </p:blipFill>
        <p:spPr>
          <a:xfrm>
            <a:off x="7913218" y="5581905"/>
            <a:ext cx="1212664" cy="650577"/>
          </a:xfrm>
          <a:prstGeom prst="rect">
            <a:avLst/>
          </a:prstGeom>
        </p:spPr>
      </p:pic>
      <p:pic>
        <p:nvPicPr>
          <p:cNvPr id="3" name="Picture 2">
            <a:extLst>
              <a:ext uri="{FF2B5EF4-FFF2-40B4-BE49-F238E27FC236}">
                <a16:creationId xmlns:a16="http://schemas.microsoft.com/office/drawing/2014/main" id="{05068532-E1C3-46F6-B445-7DB003BA1F0C}"/>
              </a:ext>
            </a:extLst>
          </p:cNvPr>
          <p:cNvPicPr>
            <a:picLocks noChangeAspect="1"/>
          </p:cNvPicPr>
          <p:nvPr/>
        </p:nvPicPr>
        <p:blipFill>
          <a:blip r:embed="rId9"/>
          <a:stretch>
            <a:fillRect/>
          </a:stretch>
        </p:blipFill>
        <p:spPr>
          <a:xfrm>
            <a:off x="6668749" y="2269960"/>
            <a:ext cx="5255065" cy="631691"/>
          </a:xfrm>
          <a:prstGeom prst="rect">
            <a:avLst/>
          </a:prstGeom>
        </p:spPr>
      </p:pic>
      <p:pic>
        <p:nvPicPr>
          <p:cNvPr id="4" name="Picture 3">
            <a:extLst>
              <a:ext uri="{FF2B5EF4-FFF2-40B4-BE49-F238E27FC236}">
                <a16:creationId xmlns:a16="http://schemas.microsoft.com/office/drawing/2014/main" id="{CD18E2B2-07DB-4E14-8185-6717E92DACAE}"/>
              </a:ext>
            </a:extLst>
          </p:cNvPr>
          <p:cNvPicPr>
            <a:picLocks noChangeAspect="1"/>
          </p:cNvPicPr>
          <p:nvPr/>
        </p:nvPicPr>
        <p:blipFill>
          <a:blip r:embed="rId9"/>
          <a:stretch>
            <a:fillRect/>
          </a:stretch>
        </p:blipFill>
        <p:spPr>
          <a:xfrm>
            <a:off x="6635559" y="4050023"/>
            <a:ext cx="1498167" cy="459115"/>
          </a:xfrm>
          <a:prstGeom prst="rect">
            <a:avLst/>
          </a:prstGeom>
        </p:spPr>
      </p:pic>
      <p:sp>
        <p:nvSpPr>
          <p:cNvPr id="9" name="TextBox 8">
            <a:extLst>
              <a:ext uri="{FF2B5EF4-FFF2-40B4-BE49-F238E27FC236}">
                <a16:creationId xmlns:a16="http://schemas.microsoft.com/office/drawing/2014/main" id="{4B746A2B-5EC3-48F6-B9C4-6FD32F5FCD24}"/>
              </a:ext>
            </a:extLst>
          </p:cNvPr>
          <p:cNvSpPr txBox="1"/>
          <p:nvPr>
            <p:custDataLst>
              <p:tags r:id="rId2"/>
            </p:custDataLst>
          </p:nvPr>
        </p:nvSpPr>
        <p:spPr>
          <a:xfrm>
            <a:off x="671460" y="1383987"/>
            <a:ext cx="5897006" cy="2584650"/>
          </a:xfrm>
          <a:prstGeom prst="rect">
            <a:avLst/>
          </a:prstGeom>
          <a:noFill/>
        </p:spPr>
        <p:txBody>
          <a:bodyPr wrap="square">
            <a:spAutoFit/>
          </a:bodyPr>
          <a:lstStyle/>
          <a:p>
            <a:pPr marL="342797" indent="-342797">
              <a:buFont typeface="Arial" panose="020B0604020202020204" pitchFamily="34" charset="0"/>
              <a:buChar char="•"/>
            </a:pPr>
            <a:r>
              <a:rPr lang="en-US" sz="2399" dirty="0">
                <a:latin typeface="Constantia" panose="02030602050306030303" pitchFamily="18" charset="0"/>
                <a:cs typeface="Calibri" panose="020F0502020204030204" pitchFamily="34" charset="0"/>
              </a:rPr>
              <a:t>When you click on the first Sign button, the “Adopt Your Signature” screen will appear.</a:t>
            </a:r>
          </a:p>
          <a:p>
            <a:pPr marL="342797" indent="-342797">
              <a:buFont typeface="Arial" panose="020B0604020202020204" pitchFamily="34" charset="0"/>
              <a:buChar char="•"/>
            </a:pPr>
            <a:r>
              <a:rPr lang="en-US" sz="2399" dirty="0">
                <a:latin typeface="Constantia" panose="02030602050306030303" pitchFamily="18" charset="0"/>
                <a:cs typeface="Calibri" panose="020F0502020204030204" pitchFamily="34" charset="0"/>
              </a:rPr>
              <a:t>Signature options</a:t>
            </a:r>
          </a:p>
          <a:p>
            <a:pPr marL="799860" lvl="1" indent="-342797">
              <a:buFont typeface="Arial" panose="020B0604020202020204" pitchFamily="34" charset="0"/>
              <a:buChar char="•"/>
            </a:pPr>
            <a:r>
              <a:rPr lang="en-US" sz="2199" dirty="0">
                <a:latin typeface="Constantia" panose="02030602050306030303" pitchFamily="18" charset="0"/>
                <a:cs typeface="Calibri" panose="020F0502020204030204" pitchFamily="34" charset="0"/>
              </a:rPr>
              <a:t>Type your name and initials and change the style to look more like your handwritten signature</a:t>
            </a:r>
          </a:p>
        </p:txBody>
      </p:sp>
      <p:sp>
        <p:nvSpPr>
          <p:cNvPr id="11" name="TextBox 10">
            <a:extLst>
              <a:ext uri="{FF2B5EF4-FFF2-40B4-BE49-F238E27FC236}">
                <a16:creationId xmlns:a16="http://schemas.microsoft.com/office/drawing/2014/main" id="{1876DF60-5BFB-430B-921A-6B77F415DCA3}"/>
              </a:ext>
            </a:extLst>
          </p:cNvPr>
          <p:cNvSpPr txBox="1"/>
          <p:nvPr>
            <p:custDataLst>
              <p:tags r:id="rId3"/>
            </p:custDataLst>
          </p:nvPr>
        </p:nvSpPr>
        <p:spPr>
          <a:xfrm>
            <a:off x="671460" y="3837500"/>
            <a:ext cx="5597831" cy="1446037"/>
          </a:xfrm>
          <a:prstGeom prst="rect">
            <a:avLst/>
          </a:prstGeom>
          <a:noFill/>
        </p:spPr>
        <p:txBody>
          <a:bodyPr wrap="square">
            <a:spAutoFit/>
          </a:bodyPr>
          <a:lstStyle/>
          <a:p>
            <a:pPr marL="799860" lvl="1" indent="-342797">
              <a:buFont typeface="Arial" panose="020B0604020202020204" pitchFamily="34" charset="0"/>
              <a:buChar char="•"/>
            </a:pPr>
            <a:r>
              <a:rPr lang="en-US" sz="2199" dirty="0">
                <a:latin typeface="Constantia" panose="02030602050306030303" pitchFamily="18" charset="0"/>
                <a:cs typeface="Calibri" panose="020F0502020204030204" pitchFamily="34" charset="0"/>
              </a:rPr>
              <a:t>Draw or “write”  signature by selecting the draw tab and using the mouse</a:t>
            </a:r>
          </a:p>
          <a:p>
            <a:pPr marL="799860" lvl="1" indent="-342797">
              <a:buFont typeface="Arial" panose="020B0604020202020204" pitchFamily="34" charset="0"/>
              <a:buChar char="•"/>
            </a:pPr>
            <a:r>
              <a:rPr lang="en-US" sz="2199" dirty="0">
                <a:latin typeface="Constantia" panose="02030602050306030303" pitchFamily="18" charset="0"/>
                <a:cs typeface="Calibri" panose="020F0502020204030204" pitchFamily="34" charset="0"/>
              </a:rPr>
              <a:t>Upload a clear picture of signature for use</a:t>
            </a:r>
            <a:endParaRPr lang="en-US" sz="2199" dirty="0">
              <a:latin typeface="Constantia" panose="02030602050306030303" pitchFamily="18" charset="0"/>
            </a:endParaRPr>
          </a:p>
        </p:txBody>
      </p:sp>
      <p:sp>
        <p:nvSpPr>
          <p:cNvPr id="10" name="Title 1">
            <a:extLst>
              <a:ext uri="{FF2B5EF4-FFF2-40B4-BE49-F238E27FC236}">
                <a16:creationId xmlns:a16="http://schemas.microsoft.com/office/drawing/2014/main" id="{84CD1BE7-585D-4F2B-A9FE-0C61822B02B8}"/>
              </a:ext>
            </a:extLst>
          </p:cNvPr>
          <p:cNvSpPr>
            <a:spLocks noGrp="1"/>
          </p:cNvSpPr>
          <p:nvPr>
            <p:ph type="title"/>
            <p:custDataLst>
              <p:tags r:id="rId4"/>
            </p:custDataLst>
          </p:nvPr>
        </p:nvSpPr>
        <p:spPr>
          <a:xfrm>
            <a:off x="400489" y="894"/>
            <a:ext cx="10055781" cy="1450379"/>
          </a:xfrm>
        </p:spPr>
        <p:txBody>
          <a:bodyPr>
            <a:normAutofit/>
          </a:bodyPr>
          <a:lstStyle/>
          <a:p>
            <a:r>
              <a:rPr lang="en-US" b="1" dirty="0">
                <a:latin typeface="Constantia" panose="02030602050306030303" pitchFamily="18" charset="0"/>
                <a:cs typeface="Calibri" panose="020F0502020204030204" pitchFamily="34" charset="0"/>
              </a:rPr>
              <a:t>Adopting a Signature</a:t>
            </a:r>
          </a:p>
        </p:txBody>
      </p:sp>
    </p:spTree>
    <p:custDataLst>
      <p:tags r:id="rId1"/>
    </p:custDataLst>
    <p:extLst>
      <p:ext uri="{BB962C8B-B14F-4D97-AF65-F5344CB8AC3E}">
        <p14:creationId xmlns:p14="http://schemas.microsoft.com/office/powerpoint/2010/main" val="3468278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43D824-9754-4414-ACDD-BDE709C1BC5A}"/>
              </a:ext>
            </a:extLst>
          </p:cNvPr>
          <p:cNvPicPr>
            <a:picLocks noChangeAspect="1"/>
          </p:cNvPicPr>
          <p:nvPr/>
        </p:nvPicPr>
        <p:blipFill>
          <a:blip r:embed="rId6"/>
          <a:stretch>
            <a:fillRect/>
          </a:stretch>
        </p:blipFill>
        <p:spPr>
          <a:xfrm>
            <a:off x="2438308" y="1940079"/>
            <a:ext cx="2990071" cy="866549"/>
          </a:xfrm>
          <a:prstGeom prst="rect">
            <a:avLst/>
          </a:prstGeom>
        </p:spPr>
      </p:pic>
      <p:pic>
        <p:nvPicPr>
          <p:cNvPr id="6" name="Picture 5">
            <a:extLst>
              <a:ext uri="{FF2B5EF4-FFF2-40B4-BE49-F238E27FC236}">
                <a16:creationId xmlns:a16="http://schemas.microsoft.com/office/drawing/2014/main" id="{1407B0A4-F10C-472B-9591-F00126FFBF39}"/>
              </a:ext>
            </a:extLst>
          </p:cNvPr>
          <p:cNvPicPr>
            <a:picLocks noChangeAspect="1"/>
          </p:cNvPicPr>
          <p:nvPr/>
        </p:nvPicPr>
        <p:blipFill>
          <a:blip r:embed="rId7"/>
          <a:stretch>
            <a:fillRect/>
          </a:stretch>
        </p:blipFill>
        <p:spPr>
          <a:xfrm>
            <a:off x="5538367" y="2783638"/>
            <a:ext cx="2809143" cy="857027"/>
          </a:xfrm>
          <a:prstGeom prst="rect">
            <a:avLst/>
          </a:prstGeom>
        </p:spPr>
      </p:pic>
      <p:pic>
        <p:nvPicPr>
          <p:cNvPr id="2" name="Picture 1">
            <a:extLst>
              <a:ext uri="{FF2B5EF4-FFF2-40B4-BE49-F238E27FC236}">
                <a16:creationId xmlns:a16="http://schemas.microsoft.com/office/drawing/2014/main" id="{94B29711-1034-4C77-B85C-C3F9DB969B44}"/>
              </a:ext>
            </a:extLst>
          </p:cNvPr>
          <p:cNvPicPr>
            <a:picLocks noChangeAspect="1"/>
          </p:cNvPicPr>
          <p:nvPr/>
        </p:nvPicPr>
        <p:blipFill>
          <a:blip r:embed="rId8"/>
          <a:stretch>
            <a:fillRect/>
          </a:stretch>
        </p:blipFill>
        <p:spPr>
          <a:xfrm>
            <a:off x="2328320" y="1877145"/>
            <a:ext cx="1088304" cy="621106"/>
          </a:xfrm>
          <a:prstGeom prst="rect">
            <a:avLst/>
          </a:prstGeom>
        </p:spPr>
      </p:pic>
      <p:pic>
        <p:nvPicPr>
          <p:cNvPr id="4" name="Picture 3">
            <a:extLst>
              <a:ext uri="{FF2B5EF4-FFF2-40B4-BE49-F238E27FC236}">
                <a16:creationId xmlns:a16="http://schemas.microsoft.com/office/drawing/2014/main" id="{E41280F7-C7B9-45A3-96A1-DD26156C710D}"/>
              </a:ext>
            </a:extLst>
          </p:cNvPr>
          <p:cNvPicPr>
            <a:picLocks noChangeAspect="1"/>
          </p:cNvPicPr>
          <p:nvPr/>
        </p:nvPicPr>
        <p:blipFill>
          <a:blip r:embed="rId9"/>
          <a:stretch>
            <a:fillRect/>
          </a:stretch>
        </p:blipFill>
        <p:spPr>
          <a:xfrm>
            <a:off x="5332412" y="2829618"/>
            <a:ext cx="1090995" cy="621684"/>
          </a:xfrm>
          <a:prstGeom prst="rect">
            <a:avLst/>
          </a:prstGeom>
        </p:spPr>
      </p:pic>
      <p:sp>
        <p:nvSpPr>
          <p:cNvPr id="7" name="Title 1">
            <a:extLst>
              <a:ext uri="{FF2B5EF4-FFF2-40B4-BE49-F238E27FC236}">
                <a16:creationId xmlns:a16="http://schemas.microsoft.com/office/drawing/2014/main" id="{C42910CF-E5B6-48AF-BB2E-9C10A35E7508}"/>
              </a:ext>
            </a:extLst>
          </p:cNvPr>
          <p:cNvSpPr>
            <a:spLocks noGrp="1"/>
          </p:cNvSpPr>
          <p:nvPr>
            <p:ph type="title"/>
            <p:custDataLst>
              <p:tags r:id="rId2"/>
            </p:custDataLst>
          </p:nvPr>
        </p:nvSpPr>
        <p:spPr>
          <a:xfrm>
            <a:off x="400489" y="894"/>
            <a:ext cx="10055781" cy="1450379"/>
          </a:xfrm>
        </p:spPr>
        <p:txBody>
          <a:bodyPr>
            <a:normAutofit/>
          </a:bodyPr>
          <a:lstStyle/>
          <a:p>
            <a:r>
              <a:rPr lang="en-US" b="1" dirty="0">
                <a:latin typeface="Constantia" panose="02030602050306030303" pitchFamily="18" charset="0"/>
                <a:cs typeface="Calibri" panose="020F0502020204030204" pitchFamily="34" charset="0"/>
              </a:rPr>
              <a:t>SIGNATURE</a:t>
            </a:r>
          </a:p>
        </p:txBody>
      </p:sp>
      <p:sp>
        <p:nvSpPr>
          <p:cNvPr id="8" name="TextBox 7">
            <a:extLst>
              <a:ext uri="{FF2B5EF4-FFF2-40B4-BE49-F238E27FC236}">
                <a16:creationId xmlns:a16="http://schemas.microsoft.com/office/drawing/2014/main" id="{D642D3FC-5B48-4D34-B5C7-8FC4D5E0E3AD}"/>
              </a:ext>
            </a:extLst>
          </p:cNvPr>
          <p:cNvSpPr txBox="1"/>
          <p:nvPr>
            <p:custDataLst>
              <p:tags r:id="rId3"/>
            </p:custDataLst>
          </p:nvPr>
        </p:nvSpPr>
        <p:spPr>
          <a:xfrm>
            <a:off x="928417" y="4377090"/>
            <a:ext cx="10310896" cy="1292277"/>
          </a:xfrm>
          <a:prstGeom prst="rect">
            <a:avLst/>
          </a:prstGeom>
          <a:noFill/>
        </p:spPr>
        <p:txBody>
          <a:bodyPr wrap="square">
            <a:spAutoFit/>
          </a:bodyPr>
          <a:lstStyle/>
          <a:p>
            <a:r>
              <a:rPr lang="en-US" sz="2599" dirty="0">
                <a:latin typeface="Constantia" panose="02030602050306030303" pitchFamily="18" charset="0"/>
                <a:cs typeface="Calibri" panose="020F0502020204030204" pitchFamily="34" charset="0"/>
              </a:rPr>
              <a:t>Once signature and initials have been adopted, when you click any space labeled sign or initial, the adopted signature will appear.</a:t>
            </a:r>
          </a:p>
          <a:p>
            <a:endParaRPr lang="en-US" sz="2599" dirty="0">
              <a:latin typeface="Constantia" panose="02030602050306030303" pitchFamily="18" charset="0"/>
              <a:cs typeface="Calibri" panose="020F0502020204030204" pitchFamily="34" charset="0"/>
            </a:endParaRPr>
          </a:p>
        </p:txBody>
      </p:sp>
    </p:spTree>
    <p:custDataLst>
      <p:tags r:id="rId1"/>
    </p:custDataLst>
    <p:extLst>
      <p:ext uri="{BB962C8B-B14F-4D97-AF65-F5344CB8AC3E}">
        <p14:creationId xmlns:p14="http://schemas.microsoft.com/office/powerpoint/2010/main" val="2091282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AA3D552-BC99-FEEC-EE45-3F289E03C9EF}"/>
              </a:ext>
            </a:extLst>
          </p:cNvPr>
          <p:cNvPicPr>
            <a:picLocks noChangeAspect="1"/>
          </p:cNvPicPr>
          <p:nvPr/>
        </p:nvPicPr>
        <p:blipFill>
          <a:blip r:embed="rId6"/>
          <a:stretch>
            <a:fillRect/>
          </a:stretch>
        </p:blipFill>
        <p:spPr>
          <a:xfrm>
            <a:off x="6200189" y="1642837"/>
            <a:ext cx="5780624" cy="3295478"/>
          </a:xfrm>
          <a:prstGeom prst="rect">
            <a:avLst/>
          </a:prstGeom>
          <a:ln w="12700">
            <a:solidFill>
              <a:schemeClr val="tx1"/>
            </a:solidFill>
          </a:ln>
        </p:spPr>
      </p:pic>
      <p:cxnSp>
        <p:nvCxnSpPr>
          <p:cNvPr id="5" name="Straight Arrow Connector 4">
            <a:extLst>
              <a:ext uri="{FF2B5EF4-FFF2-40B4-BE49-F238E27FC236}">
                <a16:creationId xmlns:a16="http://schemas.microsoft.com/office/drawing/2014/main" id="{A99D2026-9266-47C5-80FA-BB78BFF81BE2}"/>
              </a:ext>
            </a:extLst>
          </p:cNvPr>
          <p:cNvCxnSpPr>
            <a:cxnSpLocks/>
          </p:cNvCxnSpPr>
          <p:nvPr/>
        </p:nvCxnSpPr>
        <p:spPr>
          <a:xfrm flipH="1">
            <a:off x="10285412" y="2286000"/>
            <a:ext cx="999850" cy="60960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CE6ED5A9-CE71-4E16-B4F1-890291CC9D68}"/>
              </a:ext>
            </a:extLst>
          </p:cNvPr>
          <p:cNvCxnSpPr>
            <a:cxnSpLocks/>
          </p:cNvCxnSpPr>
          <p:nvPr/>
        </p:nvCxnSpPr>
        <p:spPr>
          <a:xfrm>
            <a:off x="6627812" y="3657600"/>
            <a:ext cx="1828800"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018920E-2091-4C08-B90D-87814FE97AAE}"/>
              </a:ext>
            </a:extLst>
          </p:cNvPr>
          <p:cNvSpPr txBox="1"/>
          <p:nvPr>
            <p:custDataLst>
              <p:tags r:id="rId2"/>
            </p:custDataLst>
          </p:nvPr>
        </p:nvSpPr>
        <p:spPr>
          <a:xfrm>
            <a:off x="379762" y="1155701"/>
            <a:ext cx="5806775" cy="5353917"/>
          </a:xfrm>
          <a:prstGeom prst="rect">
            <a:avLst/>
          </a:prstGeom>
          <a:noFill/>
        </p:spPr>
        <p:txBody>
          <a:bodyPr wrap="square">
            <a:spAutoFit/>
          </a:bodyPr>
          <a:lstStyle/>
          <a:p>
            <a:pPr marL="342797" indent="-342797">
              <a:buFont typeface="Arial" panose="020B0604020202020204" pitchFamily="34" charset="0"/>
              <a:buChar char="•"/>
            </a:pPr>
            <a:r>
              <a:rPr lang="en-US" sz="2199" dirty="0">
                <a:latin typeface="Constantia" panose="02030602050306030303" pitchFamily="18" charset="0"/>
                <a:cs typeface="Calibri" panose="020F0502020204030204" pitchFamily="34" charset="0"/>
              </a:rPr>
              <a:t>Certain fields triggered once specific fields selected. </a:t>
            </a:r>
          </a:p>
          <a:p>
            <a:pPr marL="799860" lvl="1" indent="-342797">
              <a:buFont typeface="Arial" panose="020B0604020202020204" pitchFamily="34" charset="0"/>
              <a:buChar char="•"/>
            </a:pPr>
            <a:r>
              <a:rPr lang="en-US" sz="2199" dirty="0">
                <a:latin typeface="Constantia" panose="02030602050306030303" pitchFamily="18" charset="0"/>
                <a:cs typeface="Calibri" panose="020F0502020204030204" pitchFamily="34" charset="0"/>
              </a:rPr>
              <a:t>Blue arrow at question 14 shows that the check box for Integrated has been selected </a:t>
            </a:r>
          </a:p>
          <a:p>
            <a:pPr marL="1256923" lvl="2" indent="-342797">
              <a:buFont typeface="Arial" panose="020B0604020202020204" pitchFamily="34" charset="0"/>
              <a:buChar char="•"/>
            </a:pPr>
            <a:r>
              <a:rPr lang="en-US" sz="1999" dirty="0">
                <a:latin typeface="Constantia" panose="02030602050306030303" pitchFamily="18" charset="0"/>
                <a:cs typeface="Calibri" panose="020F0502020204030204" pitchFamily="34" charset="0"/>
              </a:rPr>
              <a:t>Sub questions and corresponding fields have now been highlighted</a:t>
            </a:r>
          </a:p>
          <a:p>
            <a:pPr marL="1256923" lvl="2" indent="-342797">
              <a:buFont typeface="Arial" panose="020B0604020202020204" pitchFamily="34" charset="0"/>
              <a:buChar char="•"/>
            </a:pPr>
            <a:r>
              <a:rPr lang="en-US" sz="1999" dirty="0">
                <a:latin typeface="Constantia" panose="02030602050306030303" pitchFamily="18" charset="0"/>
                <a:cs typeface="Calibri" panose="020F0502020204030204" pitchFamily="34" charset="0"/>
              </a:rPr>
              <a:t>The value-added reseller is not highlighted in red because this is an optional field </a:t>
            </a:r>
          </a:p>
          <a:p>
            <a:pPr marL="342797" indent="-342797">
              <a:buFont typeface="Arial" panose="020B0604020202020204" pitchFamily="34" charset="0"/>
              <a:buChar char="•"/>
            </a:pPr>
            <a:endParaRPr lang="en-US" sz="2199" dirty="0">
              <a:latin typeface="Constantia" panose="02030602050306030303" pitchFamily="18" charset="0"/>
              <a:cs typeface="Calibri" panose="020F0502020204030204" pitchFamily="34" charset="0"/>
            </a:endParaRPr>
          </a:p>
          <a:p>
            <a:pPr marL="342797" indent="-342797">
              <a:buFont typeface="Arial" panose="020B0604020202020204" pitchFamily="34" charset="0"/>
              <a:buChar char="•"/>
            </a:pPr>
            <a:r>
              <a:rPr lang="en-US" sz="2199" dirty="0">
                <a:latin typeface="Constantia" panose="02030602050306030303" pitchFamily="18" charset="0"/>
                <a:cs typeface="Calibri" panose="020F0502020204030204" pitchFamily="34" charset="0"/>
              </a:rPr>
              <a:t>Green arrow at question 15 shows a drop-down option. </a:t>
            </a:r>
          </a:p>
          <a:p>
            <a:pPr marL="799860" lvl="1" indent="-342797">
              <a:buFont typeface="Arial" panose="020B0604020202020204" pitchFamily="34" charset="0"/>
              <a:buChar char="•"/>
            </a:pPr>
            <a:r>
              <a:rPr lang="en-US" sz="2199" dirty="0">
                <a:latin typeface="Constantia" panose="02030602050306030303" pitchFamily="18" charset="0"/>
                <a:cs typeface="Calibri" panose="020F0502020204030204" pitchFamily="34" charset="0"/>
              </a:rPr>
              <a:t>Ensures vendors only choose State approved sources </a:t>
            </a:r>
          </a:p>
          <a:p>
            <a:pPr marL="799860" lvl="1" indent="-342797">
              <a:buFont typeface="Arial" panose="020B0604020202020204" pitchFamily="34" charset="0"/>
              <a:buChar char="•"/>
            </a:pPr>
            <a:r>
              <a:rPr lang="en-US" sz="2199" dirty="0">
                <a:latin typeface="Constantia" panose="02030602050306030303" pitchFamily="18" charset="0"/>
                <a:cs typeface="Calibri" panose="020F0502020204030204" pitchFamily="34" charset="0"/>
              </a:rPr>
              <a:t>Also available for question 16</a:t>
            </a:r>
          </a:p>
        </p:txBody>
      </p:sp>
      <p:sp>
        <p:nvSpPr>
          <p:cNvPr id="7" name="Title 1">
            <a:extLst>
              <a:ext uri="{FF2B5EF4-FFF2-40B4-BE49-F238E27FC236}">
                <a16:creationId xmlns:a16="http://schemas.microsoft.com/office/drawing/2014/main" id="{E4655A6E-2782-448B-867B-364F583ADA1A}"/>
              </a:ext>
            </a:extLst>
          </p:cNvPr>
          <p:cNvSpPr>
            <a:spLocks noGrp="1"/>
          </p:cNvSpPr>
          <p:nvPr>
            <p:ph type="title"/>
            <p:custDataLst>
              <p:tags r:id="rId3"/>
            </p:custDataLst>
          </p:nvPr>
        </p:nvSpPr>
        <p:spPr>
          <a:xfrm>
            <a:off x="400489" y="894"/>
            <a:ext cx="10055781" cy="1450379"/>
          </a:xfrm>
        </p:spPr>
        <p:txBody>
          <a:bodyPr>
            <a:normAutofit/>
          </a:bodyPr>
          <a:lstStyle/>
          <a:p>
            <a:r>
              <a:rPr lang="en-US" b="1" dirty="0">
                <a:latin typeface="Constantia" panose="02030602050306030303" pitchFamily="18" charset="0"/>
                <a:cs typeface="Calibri" panose="020F0502020204030204" pitchFamily="34" charset="0"/>
              </a:rPr>
              <a:t>Form Fields</a:t>
            </a:r>
          </a:p>
        </p:txBody>
      </p:sp>
    </p:spTree>
    <p:custDataLst>
      <p:tags r:id="rId1"/>
    </p:custDataLst>
    <p:extLst>
      <p:ext uri="{BB962C8B-B14F-4D97-AF65-F5344CB8AC3E}">
        <p14:creationId xmlns:p14="http://schemas.microsoft.com/office/powerpoint/2010/main" val="41608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 name="Title 1"/>
          <p:cNvSpPr>
            <a:spLocks noGrp="1"/>
          </p:cNvSpPr>
          <p:nvPr>
            <p:ph type="title"/>
            <p:custDataLst>
              <p:tags r:id="rId2"/>
            </p:custDataLst>
          </p:nvPr>
        </p:nvSpPr>
        <p:spPr>
          <a:xfrm>
            <a:off x="1162491" y="860569"/>
            <a:ext cx="9830988" cy="1325563"/>
          </a:xfrm>
        </p:spPr>
        <p:txBody>
          <a:bodyPr anchor="b">
            <a:noAutofit/>
          </a:bodyPr>
          <a:lstStyle/>
          <a:p>
            <a:pPr eaLnBrk="1" hangingPunct="1"/>
            <a:r>
              <a:rPr lang="en-US" sz="5000" b="1" dirty="0">
                <a:latin typeface="Constantia" panose="02030602050306030303" pitchFamily="18" charset="0"/>
                <a:ea typeface="Tahoma" pitchFamily="34" charset="0"/>
                <a:cs typeface="Tahoma" pitchFamily="34" charset="0"/>
              </a:rPr>
              <a:t>Free-standing Pharmacy Vendors</a:t>
            </a:r>
          </a:p>
        </p:txBody>
      </p:sp>
      <p:grpSp>
        <p:nvGrpSpPr>
          <p:cNvPr id="24" name="Group 23">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5229" cy="2510865"/>
            <a:chOff x="-305" y="-1"/>
            <a:chExt cx="3832880" cy="2876136"/>
          </a:xfrm>
        </p:grpSpPr>
        <p:sp>
          <p:nvSpPr>
            <p:cNvPr id="25" name="Freeform: Shape 24">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Content Placeholder 5"/>
          <p:cNvSpPr>
            <a:spLocks noGrp="1"/>
          </p:cNvSpPr>
          <p:nvPr>
            <p:ph idx="1"/>
            <p:custDataLst>
              <p:tags r:id="rId3"/>
            </p:custDataLst>
          </p:nvPr>
        </p:nvSpPr>
        <p:spPr>
          <a:xfrm>
            <a:off x="1178918" y="2546885"/>
            <a:ext cx="9830988" cy="3043746"/>
          </a:xfrm>
        </p:spPr>
        <p:txBody>
          <a:bodyPr>
            <a:normAutofit/>
          </a:bodyPr>
          <a:lstStyle/>
          <a:p>
            <a:pPr marL="0" indent="0">
              <a:buNone/>
            </a:pPr>
            <a:r>
              <a:rPr lang="en-US" sz="3200" dirty="0">
                <a:latin typeface="Constantia" panose="02030602050306030303" pitchFamily="18" charset="0"/>
                <a:ea typeface="Tahoma" pitchFamily="34" charset="0"/>
                <a:cs typeface="Tahoma" pitchFamily="34" charset="0"/>
              </a:rPr>
              <a:t>A Free-standing Pharmacy </a:t>
            </a:r>
          </a:p>
          <a:p>
            <a:pPr lvl="1" eaLnBrk="1" hangingPunct="1"/>
            <a:r>
              <a:rPr lang="en-US" sz="3200" dirty="0">
                <a:latin typeface="Constantia" panose="02030602050306030303" pitchFamily="18" charset="0"/>
                <a:ea typeface="Tahoma" pitchFamily="34" charset="0"/>
                <a:cs typeface="Tahoma" pitchFamily="34" charset="0"/>
              </a:rPr>
              <a:t>Pharmacy that does not operate within a retail store</a:t>
            </a:r>
          </a:p>
          <a:p>
            <a:pPr lvl="1" eaLnBrk="1" hangingPunct="1"/>
            <a:r>
              <a:rPr lang="en-US" sz="3200" dirty="0">
                <a:latin typeface="Constantia" panose="02030602050306030303" pitchFamily="18" charset="0"/>
                <a:ea typeface="Tahoma" pitchFamily="34" charset="0"/>
                <a:cs typeface="Tahoma" pitchFamily="34" charset="0"/>
              </a:rPr>
              <a:t>Individual or corporate agreement</a:t>
            </a:r>
          </a:p>
          <a:p>
            <a:pPr marL="451025" lvl="1" indent="0">
              <a:buNone/>
            </a:pPr>
            <a:endParaRPr lang="en-US" sz="1800" dirty="0">
              <a:solidFill>
                <a:schemeClr val="tx2"/>
              </a:solidFill>
              <a:latin typeface="Constantia" panose="02030602050306030303" pitchFamily="18" charset="0"/>
              <a:ea typeface="Tahoma" pitchFamily="34" charset="0"/>
              <a:cs typeface="Tahoma" pitchFamily="34" charset="0"/>
            </a:endParaRPr>
          </a:p>
          <a:p>
            <a:pPr lvl="1" eaLnBrk="1" hangingPunct="1"/>
            <a:endParaRPr lang="en-US" sz="1800" dirty="0">
              <a:solidFill>
                <a:schemeClr val="tx2"/>
              </a:solidFill>
              <a:latin typeface="Constantia" panose="02030602050306030303" pitchFamily="18" charset="0"/>
              <a:ea typeface="Tahoma" pitchFamily="34" charset="0"/>
              <a:cs typeface="Tahoma" pitchFamily="34" charset="0"/>
            </a:endParaRPr>
          </a:p>
        </p:txBody>
      </p:sp>
      <p:grpSp>
        <p:nvGrpSpPr>
          <p:cNvPr id="30" name="Group 29">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69912" y="3734646"/>
            <a:ext cx="3878664" cy="2368042"/>
            <a:chOff x="6867015" y="-1"/>
            <a:chExt cx="5324985" cy="3251912"/>
          </a:xfrm>
          <a:solidFill>
            <a:schemeClr val="accent5">
              <a:alpha val="10000"/>
            </a:schemeClr>
          </a:solidFill>
        </p:grpSpPr>
        <p:sp>
          <p:nvSpPr>
            <p:cNvPr id="31" name="Freeform: Shape 30">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3282544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E518E0B-2482-4073-955C-79A886F1E543}"/>
              </a:ext>
            </a:extLst>
          </p:cNvPr>
          <p:cNvPicPr>
            <a:picLocks noChangeAspect="1"/>
          </p:cNvPicPr>
          <p:nvPr/>
        </p:nvPicPr>
        <p:blipFill rotWithShape="1">
          <a:blip r:embed="rId6"/>
          <a:srcRect l="32212" t="41038" r="24879" b="6822"/>
          <a:stretch/>
        </p:blipFill>
        <p:spPr>
          <a:xfrm>
            <a:off x="3454407" y="1362398"/>
            <a:ext cx="5600702" cy="3828052"/>
          </a:xfrm>
          <a:prstGeom prst="rect">
            <a:avLst/>
          </a:prstGeom>
          <a:ln w="12700">
            <a:solidFill>
              <a:schemeClr val="tx1"/>
            </a:solidFill>
          </a:ln>
        </p:spPr>
      </p:pic>
      <p:pic>
        <p:nvPicPr>
          <p:cNvPr id="2" name="Picture 1">
            <a:extLst>
              <a:ext uri="{FF2B5EF4-FFF2-40B4-BE49-F238E27FC236}">
                <a16:creationId xmlns:a16="http://schemas.microsoft.com/office/drawing/2014/main" id="{26CAC69D-32CB-47FC-AD29-7B5DB6086B1E}"/>
              </a:ext>
            </a:extLst>
          </p:cNvPr>
          <p:cNvPicPr>
            <a:picLocks noChangeAspect="1"/>
          </p:cNvPicPr>
          <p:nvPr/>
        </p:nvPicPr>
        <p:blipFill>
          <a:blip r:embed="rId7"/>
          <a:stretch>
            <a:fillRect/>
          </a:stretch>
        </p:blipFill>
        <p:spPr>
          <a:xfrm>
            <a:off x="5505357" y="4561072"/>
            <a:ext cx="1308338" cy="457346"/>
          </a:xfrm>
          <a:prstGeom prst="rect">
            <a:avLst/>
          </a:prstGeom>
        </p:spPr>
      </p:pic>
      <p:sp>
        <p:nvSpPr>
          <p:cNvPr id="7" name="TextBox 6">
            <a:extLst>
              <a:ext uri="{FF2B5EF4-FFF2-40B4-BE49-F238E27FC236}">
                <a16:creationId xmlns:a16="http://schemas.microsoft.com/office/drawing/2014/main" id="{E9427559-FEA8-4BF8-BEBB-B914F275C515}"/>
              </a:ext>
            </a:extLst>
          </p:cNvPr>
          <p:cNvSpPr txBox="1"/>
          <p:nvPr>
            <p:custDataLst>
              <p:tags r:id="rId2"/>
            </p:custDataLst>
          </p:nvPr>
        </p:nvSpPr>
        <p:spPr>
          <a:xfrm>
            <a:off x="1300159" y="5338423"/>
            <a:ext cx="9588506" cy="830740"/>
          </a:xfrm>
          <a:prstGeom prst="rect">
            <a:avLst/>
          </a:prstGeom>
          <a:noFill/>
        </p:spPr>
        <p:txBody>
          <a:bodyPr wrap="square">
            <a:spAutoFit/>
          </a:bodyPr>
          <a:lstStyle/>
          <a:p>
            <a:r>
              <a:rPr lang="en-US" sz="2399" dirty="0">
                <a:latin typeface="Constantia" panose="02030602050306030303" pitchFamily="18" charset="0"/>
                <a:cs typeface="Calibri" panose="020F0502020204030204" pitchFamily="34" charset="0"/>
              </a:rPr>
              <a:t>Once you have gone through all documents and completed all required fields, you will be able to click the “Finish” button. </a:t>
            </a:r>
          </a:p>
        </p:txBody>
      </p:sp>
      <p:sp>
        <p:nvSpPr>
          <p:cNvPr id="8" name="Title 1">
            <a:extLst>
              <a:ext uri="{FF2B5EF4-FFF2-40B4-BE49-F238E27FC236}">
                <a16:creationId xmlns:a16="http://schemas.microsoft.com/office/drawing/2014/main" id="{A1A89C51-5BDD-44FE-89B3-1DBA71543A66}"/>
              </a:ext>
            </a:extLst>
          </p:cNvPr>
          <p:cNvSpPr>
            <a:spLocks noGrp="1"/>
          </p:cNvSpPr>
          <p:nvPr>
            <p:ph type="title"/>
            <p:custDataLst>
              <p:tags r:id="rId3"/>
            </p:custDataLst>
          </p:nvPr>
        </p:nvSpPr>
        <p:spPr>
          <a:xfrm>
            <a:off x="400489" y="894"/>
            <a:ext cx="10055781" cy="1450379"/>
          </a:xfrm>
        </p:spPr>
        <p:txBody>
          <a:bodyPr>
            <a:normAutofit/>
          </a:bodyPr>
          <a:lstStyle/>
          <a:p>
            <a:r>
              <a:rPr lang="en-US" b="1" dirty="0">
                <a:latin typeface="Constantia" panose="02030602050306030303" pitchFamily="18" charset="0"/>
                <a:cs typeface="Calibri" panose="020F0502020204030204" pitchFamily="34" charset="0"/>
              </a:rPr>
              <a:t>Vendor Process Completed</a:t>
            </a:r>
          </a:p>
        </p:txBody>
      </p:sp>
    </p:spTree>
    <p:custDataLst>
      <p:tags r:id="rId1"/>
    </p:custDataLst>
    <p:extLst>
      <p:ext uri="{BB962C8B-B14F-4D97-AF65-F5344CB8AC3E}">
        <p14:creationId xmlns:p14="http://schemas.microsoft.com/office/powerpoint/2010/main" val="2284226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60958ED-952E-4629-BF74-E1A6DAC6E4D9}"/>
              </a:ext>
            </a:extLst>
          </p:cNvPr>
          <p:cNvSpPr txBox="1"/>
          <p:nvPr>
            <p:custDataLst>
              <p:tags r:id="rId2"/>
            </p:custDataLst>
          </p:nvPr>
        </p:nvSpPr>
        <p:spPr>
          <a:xfrm>
            <a:off x="611064" y="1958970"/>
            <a:ext cx="4998052" cy="2984656"/>
          </a:xfrm>
          <a:prstGeom prst="rect">
            <a:avLst/>
          </a:prstGeom>
          <a:noFill/>
        </p:spPr>
        <p:txBody>
          <a:bodyPr wrap="square">
            <a:spAutoFit/>
          </a:bodyPr>
          <a:lstStyle/>
          <a:p>
            <a:pPr marL="457063" indent="-457063">
              <a:buFont typeface="Arial" panose="020B0604020202020204" pitchFamily="34" charset="0"/>
              <a:buChar char="•"/>
            </a:pPr>
            <a:r>
              <a:rPr lang="en-US" sz="2799" dirty="0">
                <a:latin typeface="Constantia" panose="02030602050306030303" pitchFamily="18" charset="0"/>
                <a:cs typeface="Calibri" panose="020F0502020204030204" pitchFamily="34" charset="0"/>
              </a:rPr>
              <a:t>You may see this screen upon completion</a:t>
            </a:r>
          </a:p>
          <a:p>
            <a:pPr marL="914126" lvl="1" indent="-457063">
              <a:buFont typeface="Arial" panose="020B0604020202020204" pitchFamily="34" charset="0"/>
              <a:buChar char="•"/>
            </a:pPr>
            <a:r>
              <a:rPr lang="en-US" sz="2399" dirty="0">
                <a:latin typeface="Constantia" panose="02030602050306030303" pitchFamily="18" charset="0"/>
                <a:cs typeface="Calibri" panose="020F0502020204030204" pitchFamily="34" charset="0"/>
              </a:rPr>
              <a:t>Can select “No Thanks”</a:t>
            </a:r>
          </a:p>
          <a:p>
            <a:pPr lvl="1"/>
            <a:endParaRPr lang="en-US" sz="2399" dirty="0">
              <a:latin typeface="Constantia" panose="02030602050306030303" pitchFamily="18" charset="0"/>
              <a:cs typeface="Calibri" panose="020F0502020204030204" pitchFamily="34" charset="0"/>
            </a:endParaRPr>
          </a:p>
          <a:p>
            <a:pPr marL="457063" indent="-457063">
              <a:buFont typeface="Arial" panose="020B0604020202020204" pitchFamily="34" charset="0"/>
              <a:buChar char="•"/>
            </a:pPr>
            <a:r>
              <a:rPr lang="en-US" sz="2799" dirty="0">
                <a:latin typeface="Constantia" panose="02030602050306030303" pitchFamily="18" charset="0"/>
                <a:cs typeface="Calibri" panose="020F0502020204030204" pitchFamily="34" charset="0"/>
              </a:rPr>
              <a:t>All parties will receive a copy of the fully completed forms</a:t>
            </a:r>
          </a:p>
        </p:txBody>
      </p:sp>
      <p:sp>
        <p:nvSpPr>
          <p:cNvPr id="9" name="Title 1">
            <a:extLst>
              <a:ext uri="{FF2B5EF4-FFF2-40B4-BE49-F238E27FC236}">
                <a16:creationId xmlns:a16="http://schemas.microsoft.com/office/drawing/2014/main" id="{A582655A-24F0-4295-9940-D9AAE7ABFB0D}"/>
              </a:ext>
            </a:extLst>
          </p:cNvPr>
          <p:cNvSpPr>
            <a:spLocks noGrp="1"/>
          </p:cNvSpPr>
          <p:nvPr>
            <p:ph type="title"/>
            <p:custDataLst>
              <p:tags r:id="rId3"/>
            </p:custDataLst>
          </p:nvPr>
        </p:nvSpPr>
        <p:spPr>
          <a:xfrm>
            <a:off x="400489" y="894"/>
            <a:ext cx="10055781" cy="1450379"/>
          </a:xfrm>
        </p:spPr>
        <p:txBody>
          <a:bodyPr>
            <a:normAutofit/>
          </a:bodyPr>
          <a:lstStyle/>
          <a:p>
            <a:r>
              <a:rPr lang="en-US" b="1" dirty="0">
                <a:latin typeface="Constantia" panose="02030602050306030303" pitchFamily="18" charset="0"/>
                <a:cs typeface="Calibri" panose="020F0502020204030204" pitchFamily="34" charset="0"/>
              </a:rPr>
              <a:t>Final Screen</a:t>
            </a:r>
          </a:p>
        </p:txBody>
      </p:sp>
      <p:pic>
        <p:nvPicPr>
          <p:cNvPr id="3" name="Picture 2">
            <a:extLst>
              <a:ext uri="{FF2B5EF4-FFF2-40B4-BE49-F238E27FC236}">
                <a16:creationId xmlns:a16="http://schemas.microsoft.com/office/drawing/2014/main" id="{CE0F1754-978E-C8CB-CA2A-58BF7EEB83E9}"/>
              </a:ext>
            </a:extLst>
          </p:cNvPr>
          <p:cNvPicPr>
            <a:picLocks noChangeAspect="1"/>
          </p:cNvPicPr>
          <p:nvPr/>
        </p:nvPicPr>
        <p:blipFill>
          <a:blip r:embed="rId6"/>
          <a:stretch>
            <a:fillRect/>
          </a:stretch>
        </p:blipFill>
        <p:spPr>
          <a:xfrm>
            <a:off x="6094412" y="1647976"/>
            <a:ext cx="5057775" cy="3295650"/>
          </a:xfrm>
          <a:prstGeom prst="rect">
            <a:avLst/>
          </a:prstGeom>
        </p:spPr>
      </p:pic>
    </p:spTree>
    <p:custDataLst>
      <p:tags r:id="rId1"/>
    </p:custDataLst>
    <p:extLst>
      <p:ext uri="{BB962C8B-B14F-4D97-AF65-F5344CB8AC3E}">
        <p14:creationId xmlns:p14="http://schemas.microsoft.com/office/powerpoint/2010/main" val="263152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6" name="Group 25">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57" y="508838"/>
            <a:ext cx="5216598" cy="6239661"/>
            <a:chOff x="-19221" y="251144"/>
            <a:chExt cx="5217958" cy="6239661"/>
          </a:xfrm>
        </p:grpSpPr>
        <p:sp>
          <p:nvSpPr>
            <p:cNvPr id="27" name="Freeform: Shape 26">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 name="Rectangle 2"/>
          <p:cNvSpPr>
            <a:spLocks noGrp="1" noChangeArrowheads="1"/>
          </p:cNvSpPr>
          <p:nvPr>
            <p:ph type="title"/>
            <p:custDataLst>
              <p:tags r:id="rId2"/>
            </p:custDataLst>
          </p:nvPr>
        </p:nvSpPr>
        <p:spPr>
          <a:xfrm>
            <a:off x="639913" y="1243013"/>
            <a:ext cx="3854716" cy="4371974"/>
          </a:xfrm>
        </p:spPr>
        <p:txBody>
          <a:bodyPr>
            <a:normAutofit/>
          </a:bodyPr>
          <a:lstStyle/>
          <a:p>
            <a:pPr eaLnBrk="1" hangingPunct="1"/>
            <a:r>
              <a:rPr lang="en-US" sz="4400" b="1" dirty="0">
                <a:latin typeface="Constantia" panose="02030602050306030303" pitchFamily="18" charset="0"/>
                <a:ea typeface="Tahoma" pitchFamily="34" charset="0"/>
                <a:cs typeface="Tahoma" pitchFamily="34" charset="0"/>
              </a:rPr>
              <a:t>Application (DHHS 3282)</a:t>
            </a:r>
          </a:p>
        </p:txBody>
      </p:sp>
      <p:sp>
        <p:nvSpPr>
          <p:cNvPr id="6" name="Rectangle 3"/>
          <p:cNvSpPr>
            <a:spLocks noGrp="1" noChangeArrowheads="1"/>
          </p:cNvSpPr>
          <p:nvPr>
            <p:ph idx="1"/>
            <p:custDataLst>
              <p:tags r:id="rId3"/>
            </p:custDataLst>
          </p:nvPr>
        </p:nvSpPr>
        <p:spPr>
          <a:xfrm>
            <a:off x="5332412" y="804672"/>
            <a:ext cx="6058044" cy="5872468"/>
          </a:xfrm>
        </p:spPr>
        <p:txBody>
          <a:bodyPr anchor="ctr">
            <a:normAutofit/>
          </a:bodyPr>
          <a:lstStyle/>
          <a:p>
            <a:pPr eaLnBrk="1" hangingPunct="1"/>
            <a:r>
              <a:rPr lang="en-US" sz="3200" dirty="0">
                <a:latin typeface="Constantia" panose="02030602050306030303" pitchFamily="18" charset="0"/>
                <a:ea typeface="Tahoma" pitchFamily="34" charset="0"/>
                <a:cs typeface="Tahoma" pitchFamily="34" charset="0"/>
              </a:rPr>
              <a:t>All vendor applicants must complete an application </a:t>
            </a:r>
          </a:p>
          <a:p>
            <a:pPr eaLnBrk="1" hangingPunct="1"/>
            <a:r>
              <a:rPr lang="en-US" sz="3200" dirty="0">
                <a:latin typeface="Constantia" panose="02030602050306030303" pitchFamily="18" charset="0"/>
                <a:ea typeface="Tahoma" pitchFamily="34" charset="0"/>
                <a:cs typeface="Tahoma" pitchFamily="34" charset="0"/>
              </a:rPr>
              <a:t>The pharmacy owner or officer should complete and sign</a:t>
            </a:r>
          </a:p>
          <a:p>
            <a:pPr eaLnBrk="1" hangingPunct="1"/>
            <a:r>
              <a:rPr lang="en-US" sz="3200" dirty="0">
                <a:latin typeface="Constantia" panose="02030602050306030303" pitchFamily="18" charset="0"/>
                <a:ea typeface="Tahoma" pitchFamily="34" charset="0"/>
                <a:cs typeface="Tahoma" pitchFamily="34" charset="0"/>
              </a:rPr>
              <a:t>Do not leave blanks</a:t>
            </a:r>
          </a:p>
          <a:p>
            <a:pPr eaLnBrk="1" hangingPunct="1"/>
            <a:r>
              <a:rPr lang="en-US" sz="3200" dirty="0">
                <a:latin typeface="Constantia" panose="02030602050306030303" pitchFamily="18" charset="0"/>
                <a:ea typeface="Tahoma" pitchFamily="34" charset="0"/>
                <a:cs typeface="Tahoma" pitchFamily="34" charset="0"/>
              </a:rPr>
              <a:t>Do not type “same as above” </a:t>
            </a:r>
          </a:p>
          <a:p>
            <a:pPr lvl="1"/>
            <a:r>
              <a:rPr lang="en-US" sz="3200" dirty="0">
                <a:latin typeface="Constantia" panose="02030602050306030303" pitchFamily="18" charset="0"/>
                <a:ea typeface="Tahoma" pitchFamily="34" charset="0"/>
                <a:cs typeface="Tahoma" pitchFamily="34" charset="0"/>
              </a:rPr>
              <a:t>All required fields must be completed to move forward in DocuSign</a:t>
            </a:r>
          </a:p>
          <a:p>
            <a:pPr lvl="1"/>
            <a:endParaRPr lang="en-US" sz="1800" dirty="0">
              <a:solidFill>
                <a:schemeClr val="tx2"/>
              </a:solidFill>
              <a:latin typeface="Constantia" panose="02030602050306030303" pitchFamily="18" charset="0"/>
              <a:ea typeface="Tahoma" pitchFamily="34" charset="0"/>
              <a:cs typeface="Tahoma" pitchFamily="34" charset="0"/>
            </a:endParaRPr>
          </a:p>
          <a:p>
            <a:pPr marL="274238" lvl="1" indent="0" eaLnBrk="1" hangingPunct="1">
              <a:buClr>
                <a:srgbClr val="7030A0"/>
              </a:buClr>
              <a:buNone/>
            </a:pPr>
            <a:endParaRPr lang="en-US" sz="1800" dirty="0">
              <a:solidFill>
                <a:schemeClr val="tx2"/>
              </a:solidFill>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281224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custDataLst>
              <p:tags r:id="rId2"/>
            </p:custDataLst>
          </p:nvPr>
        </p:nvSpPr>
        <p:spPr>
          <a:xfrm>
            <a:off x="635715" y="390214"/>
            <a:ext cx="7790688" cy="868362"/>
          </a:xfrm>
        </p:spPr>
        <p:txBody>
          <a:bodyPr anchor="b">
            <a:normAutofit/>
          </a:bodyPr>
          <a:lstStyle/>
          <a:p>
            <a:pPr eaLnBrk="1" hangingPunct="1"/>
            <a:r>
              <a:rPr lang="en-US" sz="4400" b="1" dirty="0">
                <a:solidFill>
                  <a:schemeClr val="tx1"/>
                </a:solidFill>
                <a:latin typeface="Constantia" panose="02030602050306030303" pitchFamily="18" charset="0"/>
                <a:ea typeface="Tahoma" pitchFamily="34" charset="0"/>
                <a:cs typeface="Tahoma" pitchFamily="34" charset="0"/>
              </a:rPr>
              <a:t>Application (DHHS 3282)</a:t>
            </a:r>
          </a:p>
        </p:txBody>
      </p:sp>
      <p:sp>
        <p:nvSpPr>
          <p:cNvPr id="117763" name="Rectangle 3"/>
          <p:cNvSpPr>
            <a:spLocks noGrp="1" noChangeArrowheads="1"/>
          </p:cNvSpPr>
          <p:nvPr>
            <p:ph idx="1"/>
            <p:custDataLst>
              <p:tags r:id="rId3"/>
            </p:custDataLst>
          </p:nvPr>
        </p:nvSpPr>
        <p:spPr>
          <a:xfrm>
            <a:off x="608012" y="1447800"/>
            <a:ext cx="7790688" cy="5135562"/>
          </a:xfrm>
        </p:spPr>
        <p:txBody>
          <a:bodyPr>
            <a:normAutofit fontScale="92500" lnSpcReduction="20000"/>
          </a:bodyPr>
          <a:lstStyle/>
          <a:p>
            <a:pPr eaLnBrk="1" hangingPunct="1"/>
            <a:r>
              <a:rPr lang="en-US" sz="2600" b="1" dirty="0">
                <a:solidFill>
                  <a:schemeClr val="tx1"/>
                </a:solidFill>
                <a:latin typeface="Constantia" panose="02030602050306030303" pitchFamily="18" charset="0"/>
                <a:ea typeface="Tahoma" pitchFamily="34" charset="0"/>
                <a:cs typeface="Tahoma" pitchFamily="34" charset="0"/>
              </a:rPr>
              <a:t>Questions #1-2</a:t>
            </a:r>
            <a:r>
              <a:rPr lang="en-US" sz="3000" dirty="0">
                <a:solidFill>
                  <a:schemeClr val="tx1"/>
                </a:solidFill>
                <a:latin typeface="Constantia" panose="02030602050306030303" pitchFamily="18" charset="0"/>
                <a:ea typeface="Tahoma" pitchFamily="34" charset="0"/>
                <a:cs typeface="Tahoma" pitchFamily="34" charset="0"/>
              </a:rPr>
              <a:t> </a:t>
            </a:r>
          </a:p>
          <a:p>
            <a:pPr lvl="1"/>
            <a:r>
              <a:rPr lang="en-US" sz="2600" dirty="0">
                <a:solidFill>
                  <a:schemeClr val="tx1"/>
                </a:solidFill>
                <a:latin typeface="Constantia" panose="02030602050306030303" pitchFamily="18" charset="0"/>
                <a:ea typeface="Tahoma" pitchFamily="34" charset="0"/>
                <a:cs typeface="Tahoma" pitchFamily="34" charset="0"/>
              </a:rPr>
              <a:t>pharmacy address information</a:t>
            </a:r>
          </a:p>
          <a:p>
            <a:r>
              <a:rPr lang="en-US" sz="2600" b="1" dirty="0">
                <a:solidFill>
                  <a:schemeClr val="tx1"/>
                </a:solidFill>
                <a:latin typeface="Constantia" panose="02030602050306030303" pitchFamily="18" charset="0"/>
                <a:ea typeface="Tahoma" pitchFamily="34" charset="0"/>
                <a:cs typeface="Tahoma" pitchFamily="34" charset="0"/>
              </a:rPr>
              <a:t>Questions #3-4</a:t>
            </a:r>
          </a:p>
          <a:p>
            <a:pPr lvl="1">
              <a:buClr>
                <a:srgbClr val="7030A0"/>
              </a:buClr>
            </a:pPr>
            <a:r>
              <a:rPr lang="en-US" sz="2600" dirty="0">
                <a:solidFill>
                  <a:schemeClr val="tx1"/>
                </a:solidFill>
                <a:latin typeface="Constantia" panose="02030602050306030303" pitchFamily="18" charset="0"/>
                <a:ea typeface="Tahoma" pitchFamily="34" charset="0"/>
                <a:cs typeface="Tahoma" pitchFamily="34" charset="0"/>
              </a:rPr>
              <a:t>Needed for future notifications</a:t>
            </a:r>
          </a:p>
          <a:p>
            <a:r>
              <a:rPr lang="en-US" sz="2600" b="1" dirty="0">
                <a:solidFill>
                  <a:schemeClr val="tx1"/>
                </a:solidFill>
                <a:latin typeface="Constantia" panose="02030602050306030303" pitchFamily="18" charset="0"/>
                <a:ea typeface="Tahoma" pitchFamily="34" charset="0"/>
                <a:cs typeface="Tahoma" pitchFamily="34" charset="0"/>
              </a:rPr>
              <a:t>Question #5</a:t>
            </a:r>
          </a:p>
          <a:p>
            <a:pPr lvl="1">
              <a:buClr>
                <a:srgbClr val="7030A0"/>
              </a:buClr>
            </a:pPr>
            <a:r>
              <a:rPr lang="en-US" sz="2600" dirty="0">
                <a:solidFill>
                  <a:schemeClr val="tx1"/>
                </a:solidFill>
                <a:latin typeface="Constantia" panose="02030602050306030303" pitchFamily="18" charset="0"/>
                <a:ea typeface="Tahoma" pitchFamily="34" charset="0"/>
                <a:cs typeface="Tahoma" pitchFamily="34" charset="0"/>
              </a:rPr>
              <a:t>SNAP – (Not applicable for Free-standing pharmacies)</a:t>
            </a:r>
          </a:p>
          <a:p>
            <a:r>
              <a:rPr lang="en-US" sz="2600" b="1" dirty="0">
                <a:solidFill>
                  <a:schemeClr val="tx1"/>
                </a:solidFill>
                <a:latin typeface="Constantia" panose="02030602050306030303" pitchFamily="18" charset="0"/>
                <a:ea typeface="Tahoma" pitchFamily="34" charset="0"/>
                <a:cs typeface="Tahoma" pitchFamily="34" charset="0"/>
              </a:rPr>
              <a:t>Question #6</a:t>
            </a:r>
          </a:p>
          <a:p>
            <a:pPr lvl="1">
              <a:buClr>
                <a:srgbClr val="7030A0"/>
              </a:buClr>
            </a:pPr>
            <a:r>
              <a:rPr lang="en-US" sz="2600" dirty="0">
                <a:solidFill>
                  <a:schemeClr val="tx1"/>
                </a:solidFill>
                <a:latin typeface="Constantia" panose="02030602050306030303" pitchFamily="18" charset="0"/>
                <a:ea typeface="Tahoma" pitchFamily="34" charset="0"/>
                <a:cs typeface="Tahoma" pitchFamily="34" charset="0"/>
              </a:rPr>
              <a:t>Provide pharmacy’s Federal Tax ID number</a:t>
            </a:r>
          </a:p>
          <a:p>
            <a:pPr>
              <a:lnSpc>
                <a:spcPct val="90000"/>
              </a:lnSpc>
            </a:pPr>
            <a:r>
              <a:rPr lang="en-US" sz="2600" b="1" dirty="0">
                <a:solidFill>
                  <a:schemeClr val="tx1"/>
                </a:solidFill>
                <a:latin typeface="Constantia" panose="02030602050306030303" pitchFamily="18" charset="0"/>
                <a:ea typeface="Tahoma" pitchFamily="34" charset="0"/>
                <a:cs typeface="Tahoma" pitchFamily="34" charset="0"/>
              </a:rPr>
              <a:t>Question #7 - check only one!</a:t>
            </a:r>
          </a:p>
          <a:p>
            <a:pPr>
              <a:lnSpc>
                <a:spcPct val="90000"/>
              </a:lnSpc>
              <a:buNone/>
            </a:pPr>
            <a:r>
              <a:rPr lang="en-US" sz="2600" dirty="0">
                <a:solidFill>
                  <a:schemeClr val="tx1"/>
                </a:solidFill>
                <a:latin typeface="Constantia" panose="02030602050306030303" pitchFamily="18" charset="0"/>
                <a:ea typeface="Tahoma" pitchFamily="34" charset="0"/>
                <a:cs typeface="Tahoma" pitchFamily="34" charset="0"/>
              </a:rPr>
              <a:t>	See instructions for definitions:</a:t>
            </a:r>
          </a:p>
          <a:p>
            <a:pPr lvl="1">
              <a:lnSpc>
                <a:spcPct val="90000"/>
              </a:lnSpc>
              <a:buClr>
                <a:srgbClr val="7030A0"/>
              </a:buClr>
            </a:pPr>
            <a:r>
              <a:rPr lang="en-US" sz="2600" dirty="0">
                <a:solidFill>
                  <a:schemeClr val="tx1"/>
                </a:solidFill>
                <a:latin typeface="Constantia" panose="02030602050306030303" pitchFamily="18" charset="0"/>
                <a:ea typeface="Tahoma" pitchFamily="34" charset="0"/>
                <a:cs typeface="Tahoma" pitchFamily="34" charset="0"/>
              </a:rPr>
              <a:t>Retail Large Chain</a:t>
            </a:r>
          </a:p>
          <a:p>
            <a:pPr lvl="1">
              <a:lnSpc>
                <a:spcPct val="90000"/>
              </a:lnSpc>
              <a:buClr>
                <a:srgbClr val="7030A0"/>
              </a:buClr>
            </a:pPr>
            <a:r>
              <a:rPr lang="en-US" sz="2600" dirty="0">
                <a:solidFill>
                  <a:schemeClr val="tx1"/>
                </a:solidFill>
                <a:latin typeface="Constantia" panose="02030602050306030303" pitchFamily="18" charset="0"/>
                <a:ea typeface="Tahoma" pitchFamily="34" charset="0"/>
                <a:cs typeface="Tahoma" pitchFamily="34" charset="0"/>
              </a:rPr>
              <a:t>Independent/Convenience </a:t>
            </a:r>
          </a:p>
          <a:p>
            <a:pPr lvl="1">
              <a:lnSpc>
                <a:spcPct val="90000"/>
              </a:lnSpc>
              <a:buClr>
                <a:srgbClr val="7030A0"/>
              </a:buClr>
            </a:pPr>
            <a:r>
              <a:rPr lang="en-US" sz="2600" dirty="0">
                <a:solidFill>
                  <a:schemeClr val="tx1"/>
                </a:solidFill>
                <a:latin typeface="Constantia" panose="02030602050306030303" pitchFamily="18" charset="0"/>
                <a:ea typeface="Tahoma" pitchFamily="34" charset="0"/>
                <a:cs typeface="Tahoma" pitchFamily="34" charset="0"/>
              </a:rPr>
              <a:t>Free-standing Pharmacy </a:t>
            </a:r>
          </a:p>
          <a:p>
            <a:pPr lvl="1">
              <a:lnSpc>
                <a:spcPct val="90000"/>
              </a:lnSpc>
              <a:buClr>
                <a:srgbClr val="7030A0"/>
              </a:buClr>
            </a:pPr>
            <a:r>
              <a:rPr lang="en-US" sz="2600" dirty="0">
                <a:solidFill>
                  <a:schemeClr val="tx1"/>
                </a:solidFill>
                <a:latin typeface="Constantia" panose="02030602050306030303" pitchFamily="18" charset="0"/>
                <a:ea typeface="Tahoma" pitchFamily="34" charset="0"/>
                <a:cs typeface="Tahoma" pitchFamily="34" charset="0"/>
              </a:rPr>
              <a:t>Commissary (Military Based Stores)</a:t>
            </a:r>
          </a:p>
          <a:p>
            <a:pPr lvl="1">
              <a:buClr>
                <a:srgbClr val="7030A0"/>
              </a:buClr>
            </a:pPr>
            <a:endParaRPr lang="en-US" sz="1900" dirty="0">
              <a:solidFill>
                <a:schemeClr val="tx1"/>
              </a:solidFill>
              <a:latin typeface="Constantia" panose="02030602050306030303" pitchFamily="18" charset="0"/>
              <a:ea typeface="Tahoma" pitchFamily="34" charset="0"/>
              <a:cs typeface="Tahoma" pitchFamily="34" charset="0"/>
            </a:endParaRPr>
          </a:p>
          <a:p>
            <a:pPr marL="0" indent="0">
              <a:buNone/>
            </a:pPr>
            <a:endParaRPr lang="en-US" sz="2000" dirty="0">
              <a:latin typeface="Constantia" panose="02030602050306030303" pitchFamily="18" charset="0"/>
              <a:ea typeface="Tahoma" pitchFamily="34" charset="0"/>
              <a:cs typeface="Tahoma" pitchFamily="34" charset="0"/>
            </a:endParaRPr>
          </a:p>
        </p:txBody>
      </p:sp>
      <p:grpSp>
        <p:nvGrpSpPr>
          <p:cNvPr id="12" name="Group 4">
            <a:extLst>
              <a:ext uri="{FF2B5EF4-FFF2-40B4-BE49-F238E27FC236}">
                <a16:creationId xmlns:a16="http://schemas.microsoft.com/office/drawing/2014/main" id="{0FA8879D-9ED0-D4DE-42E8-39E07123F7FF}"/>
              </a:ext>
            </a:extLst>
          </p:cNvPr>
          <p:cNvGrpSpPr>
            <a:grpSpLocks noChangeAspect="1"/>
          </p:cNvGrpSpPr>
          <p:nvPr/>
        </p:nvGrpSpPr>
        <p:grpSpPr bwMode="auto">
          <a:xfrm>
            <a:off x="7425259" y="621777"/>
            <a:ext cx="4514418" cy="5846009"/>
            <a:chOff x="2171" y="0"/>
            <a:chExt cx="3336" cy="4320"/>
          </a:xfrm>
        </p:grpSpPr>
        <p:sp>
          <p:nvSpPr>
            <p:cNvPr id="13" name="AutoShape 3">
              <a:extLst>
                <a:ext uri="{FF2B5EF4-FFF2-40B4-BE49-F238E27FC236}">
                  <a16:creationId xmlns:a16="http://schemas.microsoft.com/office/drawing/2014/main" id="{44AD0E2B-43CA-F00A-42F6-7715029A1C87}"/>
                </a:ext>
              </a:extLst>
            </p:cNvPr>
            <p:cNvSpPr>
              <a:spLocks noChangeAspect="1" noChangeArrowheads="1" noTextEdit="1"/>
            </p:cNvSpPr>
            <p:nvPr/>
          </p:nvSpPr>
          <p:spPr bwMode="auto">
            <a:xfrm>
              <a:off x="2171" y="0"/>
              <a:ext cx="3336" cy="43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a:extLst>
                <a:ext uri="{FF2B5EF4-FFF2-40B4-BE49-F238E27FC236}">
                  <a16:creationId xmlns:a16="http://schemas.microsoft.com/office/drawing/2014/main" id="{AD7AA8FA-24B9-692A-4957-3AC2081A515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71" y="0"/>
              <a:ext cx="3338" cy="432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
        <p:nvSpPr>
          <p:cNvPr id="3" name="Rectangle 2">
            <a:extLst>
              <a:ext uri="{FF2B5EF4-FFF2-40B4-BE49-F238E27FC236}">
                <a16:creationId xmlns:a16="http://schemas.microsoft.com/office/drawing/2014/main" id="{7CBE3CF2-2704-454D-85AD-D4BEA8AEC240}"/>
              </a:ext>
            </a:extLst>
          </p:cNvPr>
          <p:cNvSpPr/>
          <p:nvPr>
            <p:custDataLst>
              <p:tags r:id="rId4"/>
            </p:custDataLst>
          </p:nvPr>
        </p:nvSpPr>
        <p:spPr>
          <a:xfrm>
            <a:off x="7422553" y="1490140"/>
            <a:ext cx="4514418" cy="2091260"/>
          </a:xfrm>
          <a:prstGeom prst="rect">
            <a:avLst/>
          </a:prstGeom>
          <a:solidFill>
            <a:schemeClr val="accent1">
              <a:lumMod val="50000"/>
              <a:alpha val="10196"/>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84729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a:xfrm>
            <a:off x="558924" y="366453"/>
            <a:ext cx="7790688" cy="792162"/>
          </a:xfrm>
        </p:spPr>
        <p:txBody>
          <a:bodyPr>
            <a:normAutofit/>
          </a:bodyPr>
          <a:lstStyle/>
          <a:p>
            <a:r>
              <a:rPr lang="en-US" sz="4400" b="1" dirty="0">
                <a:solidFill>
                  <a:schemeClr val="tx1"/>
                </a:solidFill>
                <a:latin typeface="Constantia" panose="02030602050306030303" pitchFamily="18" charset="0"/>
                <a:ea typeface="Tahoma" pitchFamily="34" charset="0"/>
                <a:cs typeface="Tahoma" pitchFamily="34" charset="0"/>
              </a:rPr>
              <a:t>Application (DHHS 3282)</a:t>
            </a:r>
          </a:p>
        </p:txBody>
      </p:sp>
      <p:sp>
        <p:nvSpPr>
          <p:cNvPr id="119810" name="Rectangle 2"/>
          <p:cNvSpPr>
            <a:spLocks noGrp="1" noChangeArrowheads="1"/>
          </p:cNvSpPr>
          <p:nvPr>
            <p:ph idx="1"/>
            <p:custDataLst>
              <p:tags r:id="rId3"/>
            </p:custDataLst>
          </p:nvPr>
        </p:nvSpPr>
        <p:spPr>
          <a:xfrm>
            <a:off x="472312" y="1209153"/>
            <a:ext cx="7608157" cy="5543553"/>
          </a:xfrm>
        </p:spPr>
        <p:txBody>
          <a:bodyPr>
            <a:normAutofit fontScale="85000" lnSpcReduction="20000"/>
          </a:bodyPr>
          <a:lstStyle/>
          <a:p>
            <a:pPr>
              <a:lnSpc>
                <a:spcPct val="90000"/>
              </a:lnSpc>
            </a:pPr>
            <a:r>
              <a:rPr lang="en-US" sz="2600" b="1" dirty="0">
                <a:solidFill>
                  <a:schemeClr val="tx1"/>
                </a:solidFill>
                <a:latin typeface="Constantia" panose="02030602050306030303" pitchFamily="18" charset="0"/>
                <a:ea typeface="Tahoma" pitchFamily="34" charset="0"/>
                <a:cs typeface="Tahoma" pitchFamily="34" charset="0"/>
              </a:rPr>
              <a:t>Question #8 - check only one!</a:t>
            </a:r>
            <a:r>
              <a:rPr lang="en-US" sz="2200" dirty="0">
                <a:solidFill>
                  <a:schemeClr val="tx1"/>
                </a:solidFill>
                <a:latin typeface="Constantia" panose="02030602050306030303" pitchFamily="18" charset="0"/>
                <a:ea typeface="Tahoma" pitchFamily="34" charset="0"/>
                <a:cs typeface="Tahoma" pitchFamily="34" charset="0"/>
              </a:rPr>
              <a:t>	</a:t>
            </a:r>
          </a:p>
          <a:p>
            <a:pPr lvl="1">
              <a:lnSpc>
                <a:spcPct val="90000"/>
              </a:lnSpc>
              <a:buClr>
                <a:srgbClr val="7030A0"/>
              </a:buClr>
            </a:pPr>
            <a:r>
              <a:rPr lang="en-US" sz="2200" dirty="0">
                <a:solidFill>
                  <a:schemeClr val="tx1"/>
                </a:solidFill>
                <a:latin typeface="Constantia" panose="02030602050306030303" pitchFamily="18" charset="0"/>
                <a:ea typeface="Tahoma" pitchFamily="34" charset="0"/>
                <a:cs typeface="Tahoma" pitchFamily="34" charset="0"/>
              </a:rPr>
              <a:t>Individual</a:t>
            </a:r>
          </a:p>
          <a:p>
            <a:pPr lvl="1">
              <a:lnSpc>
                <a:spcPct val="90000"/>
              </a:lnSpc>
              <a:buClr>
                <a:srgbClr val="7030A0"/>
              </a:buClr>
            </a:pPr>
            <a:r>
              <a:rPr lang="en-US" sz="2200" dirty="0">
                <a:solidFill>
                  <a:schemeClr val="tx1"/>
                </a:solidFill>
                <a:latin typeface="Constantia" panose="02030602050306030303" pitchFamily="18" charset="0"/>
                <a:ea typeface="Tahoma" pitchFamily="34" charset="0"/>
                <a:cs typeface="Tahoma" pitchFamily="34" charset="0"/>
              </a:rPr>
              <a:t>Partnership  </a:t>
            </a:r>
          </a:p>
          <a:p>
            <a:pPr lvl="1">
              <a:lnSpc>
                <a:spcPct val="90000"/>
              </a:lnSpc>
              <a:buClr>
                <a:srgbClr val="7030A0"/>
              </a:buClr>
            </a:pPr>
            <a:r>
              <a:rPr lang="en-US" sz="2200" dirty="0">
                <a:solidFill>
                  <a:schemeClr val="tx1"/>
                </a:solidFill>
                <a:latin typeface="Constantia" panose="02030602050306030303" pitchFamily="18" charset="0"/>
                <a:ea typeface="Tahoma" pitchFamily="34" charset="0"/>
                <a:cs typeface="Tahoma" pitchFamily="34" charset="0"/>
              </a:rPr>
              <a:t>Limited Partnership </a:t>
            </a:r>
          </a:p>
          <a:p>
            <a:pPr lvl="1">
              <a:lnSpc>
                <a:spcPct val="90000"/>
              </a:lnSpc>
              <a:buClr>
                <a:srgbClr val="7030A0"/>
              </a:buClr>
            </a:pPr>
            <a:r>
              <a:rPr lang="en-US" sz="2200" dirty="0">
                <a:solidFill>
                  <a:schemeClr val="tx1"/>
                </a:solidFill>
                <a:latin typeface="Constantia" panose="02030602050306030303" pitchFamily="18" charset="0"/>
                <a:ea typeface="Tahoma" pitchFamily="34" charset="0"/>
                <a:cs typeface="Tahoma" pitchFamily="34" charset="0"/>
              </a:rPr>
              <a:t>Corporation </a:t>
            </a:r>
          </a:p>
          <a:p>
            <a:pPr lvl="1">
              <a:lnSpc>
                <a:spcPct val="90000"/>
              </a:lnSpc>
              <a:buClr>
                <a:srgbClr val="7030A0"/>
              </a:buClr>
            </a:pPr>
            <a:r>
              <a:rPr lang="en-US" sz="2200" dirty="0">
                <a:solidFill>
                  <a:schemeClr val="tx1"/>
                </a:solidFill>
                <a:latin typeface="Constantia" panose="02030602050306030303" pitchFamily="18" charset="0"/>
                <a:ea typeface="Tahoma" pitchFamily="34" charset="0"/>
                <a:cs typeface="Tahoma" pitchFamily="34" charset="0"/>
              </a:rPr>
              <a:t>LLC</a:t>
            </a:r>
          </a:p>
          <a:p>
            <a:pPr>
              <a:buClr>
                <a:srgbClr val="7030A0"/>
              </a:buClr>
            </a:pPr>
            <a:r>
              <a:rPr lang="en-US" sz="2600" b="1" dirty="0">
                <a:solidFill>
                  <a:schemeClr val="tx1"/>
                </a:solidFill>
                <a:latin typeface="Constantia" panose="02030602050306030303" pitchFamily="18" charset="0"/>
                <a:ea typeface="Tahoma" pitchFamily="34" charset="0"/>
                <a:cs typeface="Tahoma" pitchFamily="34" charset="0"/>
              </a:rPr>
              <a:t>Question #9 – </a:t>
            </a:r>
            <a:r>
              <a:rPr lang="en-US" sz="2600" b="1" dirty="0">
                <a:solidFill>
                  <a:srgbClr val="FF0000"/>
                </a:solidFill>
                <a:latin typeface="Constantia" panose="02030602050306030303" pitchFamily="18" charset="0"/>
                <a:ea typeface="Tahoma" pitchFamily="34" charset="0"/>
                <a:cs typeface="Tahoma" pitchFamily="34" charset="0"/>
              </a:rPr>
              <a:t>NEW</a:t>
            </a:r>
          </a:p>
          <a:p>
            <a:pPr lvl="1">
              <a:buClr>
                <a:srgbClr val="7030A0"/>
              </a:buClr>
            </a:pPr>
            <a:r>
              <a:rPr lang="en-US" sz="2200" dirty="0">
                <a:latin typeface="Constantia" panose="02030602050306030303" pitchFamily="18" charset="0"/>
                <a:ea typeface="Tahoma" pitchFamily="34" charset="0"/>
                <a:cs typeface="Tahoma" pitchFamily="34" charset="0"/>
              </a:rPr>
              <a:t>Number of stores owned by this ownership (at least 1)</a:t>
            </a:r>
          </a:p>
          <a:p>
            <a:pPr lvl="1">
              <a:buClr>
                <a:srgbClr val="7030A0"/>
              </a:buClr>
            </a:pPr>
            <a:r>
              <a:rPr lang="en-US" sz="2200" dirty="0">
                <a:solidFill>
                  <a:schemeClr val="tx1"/>
                </a:solidFill>
                <a:latin typeface="Constantia" panose="02030602050306030303" pitchFamily="18" charset="0"/>
                <a:ea typeface="Tahoma" pitchFamily="34" charset="0"/>
                <a:cs typeface="Tahoma" pitchFamily="34" charset="0"/>
              </a:rPr>
              <a:t>Number of other WIC authorized stores owned by this ownership </a:t>
            </a:r>
          </a:p>
          <a:p>
            <a:pPr>
              <a:lnSpc>
                <a:spcPct val="90000"/>
              </a:lnSpc>
            </a:pPr>
            <a:r>
              <a:rPr lang="en-US" sz="2600" b="1" dirty="0">
                <a:solidFill>
                  <a:schemeClr val="tx1"/>
                </a:solidFill>
                <a:latin typeface="Constantia" panose="02030602050306030303" pitchFamily="18" charset="0"/>
                <a:ea typeface="Tahoma" pitchFamily="34" charset="0"/>
                <a:cs typeface="Tahoma" pitchFamily="34" charset="0"/>
              </a:rPr>
              <a:t>Question #10</a:t>
            </a:r>
            <a:endParaRPr lang="en-US" sz="2200" dirty="0">
              <a:solidFill>
                <a:schemeClr val="tx1"/>
              </a:solidFill>
              <a:latin typeface="Constantia" panose="02030602050306030303" pitchFamily="18" charset="0"/>
              <a:ea typeface="Tahoma" pitchFamily="34" charset="0"/>
              <a:cs typeface="Tahoma" pitchFamily="34" charset="0"/>
            </a:endParaRPr>
          </a:p>
          <a:p>
            <a:pPr lvl="1">
              <a:lnSpc>
                <a:spcPct val="90000"/>
              </a:lnSpc>
            </a:pPr>
            <a:r>
              <a:rPr lang="en-US" sz="1900" dirty="0">
                <a:solidFill>
                  <a:schemeClr val="tx1"/>
                </a:solidFill>
                <a:latin typeface="Constantia" panose="02030602050306030303" pitchFamily="18" charset="0"/>
                <a:ea typeface="Tahoma" pitchFamily="34" charset="0"/>
                <a:cs typeface="Tahoma" pitchFamily="34" charset="0"/>
              </a:rPr>
              <a:t>Since business hours are a selection criteria, please be accurate and indicate AM/PM</a:t>
            </a:r>
          </a:p>
          <a:p>
            <a:pPr>
              <a:lnSpc>
                <a:spcPct val="90000"/>
              </a:lnSpc>
            </a:pPr>
            <a:r>
              <a:rPr lang="en-US" sz="2600" b="1" dirty="0">
                <a:solidFill>
                  <a:schemeClr val="tx1"/>
                </a:solidFill>
                <a:latin typeface="Constantia" panose="02030602050306030303" pitchFamily="18" charset="0"/>
                <a:ea typeface="Tahoma" pitchFamily="34" charset="0"/>
                <a:cs typeface="Tahoma" pitchFamily="34" charset="0"/>
              </a:rPr>
              <a:t>Question #11-12</a:t>
            </a:r>
            <a:endParaRPr lang="en-US" sz="2200" dirty="0">
              <a:solidFill>
                <a:schemeClr val="tx1"/>
              </a:solidFill>
              <a:latin typeface="Constantia" panose="02030602050306030303" pitchFamily="18" charset="0"/>
              <a:ea typeface="Tahoma" pitchFamily="34" charset="0"/>
              <a:cs typeface="Tahoma" pitchFamily="34" charset="0"/>
            </a:endParaRPr>
          </a:p>
          <a:p>
            <a:pPr lvl="1">
              <a:lnSpc>
                <a:spcPct val="90000"/>
              </a:lnSpc>
            </a:pPr>
            <a:r>
              <a:rPr lang="en-US" sz="1900" dirty="0">
                <a:solidFill>
                  <a:schemeClr val="tx1"/>
                </a:solidFill>
                <a:latin typeface="Constantia" panose="02030602050306030303" pitchFamily="18" charset="0"/>
                <a:ea typeface="Tahoma" pitchFamily="34" charset="0"/>
                <a:cs typeface="Tahoma" pitchFamily="34" charset="0"/>
              </a:rPr>
              <a:t>Annual SNAP &amp; Food Sales – Projected for new pharmacies</a:t>
            </a:r>
          </a:p>
          <a:p>
            <a:pPr>
              <a:lnSpc>
                <a:spcPct val="90000"/>
              </a:lnSpc>
            </a:pPr>
            <a:r>
              <a:rPr lang="en-US" sz="2600" b="1" dirty="0">
                <a:solidFill>
                  <a:schemeClr val="tx1"/>
                </a:solidFill>
                <a:latin typeface="Constantia" panose="02030602050306030303" pitchFamily="18" charset="0"/>
                <a:ea typeface="Tahoma" pitchFamily="34" charset="0"/>
                <a:cs typeface="Tahoma" pitchFamily="34" charset="0"/>
              </a:rPr>
              <a:t>Question #13</a:t>
            </a:r>
            <a:r>
              <a:rPr lang="en-US" sz="2200" b="1" dirty="0">
                <a:solidFill>
                  <a:schemeClr val="tx1"/>
                </a:solidFill>
                <a:latin typeface="Constantia" panose="02030602050306030303" pitchFamily="18" charset="0"/>
                <a:ea typeface="Tahoma" pitchFamily="34" charset="0"/>
                <a:cs typeface="Tahoma" pitchFamily="34" charset="0"/>
              </a:rPr>
              <a:t>- </a:t>
            </a:r>
            <a:r>
              <a:rPr lang="en-US" sz="2200" dirty="0">
                <a:solidFill>
                  <a:schemeClr val="tx1"/>
                </a:solidFill>
                <a:latin typeface="Constantia" panose="02030602050306030303" pitchFamily="18" charset="0"/>
                <a:ea typeface="Tahoma" pitchFamily="34" charset="0"/>
                <a:cs typeface="Tahoma" pitchFamily="34" charset="0"/>
              </a:rPr>
              <a:t>Important! May determine peer group</a:t>
            </a:r>
          </a:p>
          <a:p>
            <a:pPr lvl="1">
              <a:lnSpc>
                <a:spcPct val="90000"/>
              </a:lnSpc>
              <a:buClr>
                <a:srgbClr val="7030A0"/>
              </a:buClr>
            </a:pPr>
            <a:r>
              <a:rPr lang="en-US" sz="2200" dirty="0">
                <a:solidFill>
                  <a:schemeClr val="tx1"/>
                </a:solidFill>
                <a:latin typeface="Constantia" panose="02030602050306030303" pitchFamily="18" charset="0"/>
                <a:ea typeface="Tahoma" pitchFamily="34" charset="0"/>
                <a:cs typeface="Tahoma" pitchFamily="34" charset="0"/>
              </a:rPr>
              <a:t>Total Number of registers in pharmacy - not number in use  (including U-Scans)</a:t>
            </a:r>
            <a:endParaRPr lang="en-US" sz="1900" dirty="0">
              <a:solidFill>
                <a:schemeClr val="tx1"/>
              </a:solidFill>
              <a:latin typeface="Constantia" panose="02030602050306030303" pitchFamily="18" charset="0"/>
              <a:ea typeface="Tahoma" pitchFamily="34" charset="0"/>
              <a:cs typeface="Tahoma" pitchFamily="34" charset="0"/>
            </a:endParaRPr>
          </a:p>
          <a:p>
            <a:pPr lvl="1">
              <a:lnSpc>
                <a:spcPct val="90000"/>
              </a:lnSpc>
              <a:buClr>
                <a:srgbClr val="7030A0"/>
              </a:buClr>
            </a:pPr>
            <a:r>
              <a:rPr lang="en-US" sz="2200" dirty="0">
                <a:solidFill>
                  <a:schemeClr val="tx1"/>
                </a:solidFill>
                <a:latin typeface="Constantia" panose="02030602050306030303" pitchFamily="18" charset="0"/>
                <a:ea typeface="Tahoma" pitchFamily="34" charset="0"/>
                <a:cs typeface="Tahoma" pitchFamily="34" charset="0"/>
              </a:rPr>
              <a:t>Number of registers with scanning devices</a:t>
            </a:r>
          </a:p>
          <a:p>
            <a:pPr lvl="1">
              <a:lnSpc>
                <a:spcPct val="90000"/>
              </a:lnSpc>
              <a:buClr>
                <a:srgbClr val="7030A0"/>
              </a:buClr>
            </a:pPr>
            <a:r>
              <a:rPr lang="en-US" sz="2200" dirty="0">
                <a:solidFill>
                  <a:schemeClr val="tx1"/>
                </a:solidFill>
                <a:latin typeface="Constantia" panose="02030602050306030303" pitchFamily="18" charset="0"/>
                <a:ea typeface="Tahoma" pitchFamily="34" charset="0"/>
                <a:cs typeface="Tahoma" pitchFamily="34" charset="0"/>
              </a:rPr>
              <a:t>Number of scanners that identify WIC approved foods</a:t>
            </a:r>
          </a:p>
          <a:p>
            <a:pPr marL="457063" lvl="1" indent="0">
              <a:lnSpc>
                <a:spcPct val="90000"/>
              </a:lnSpc>
              <a:buClr>
                <a:srgbClr val="7030A0"/>
              </a:buClr>
              <a:buNone/>
            </a:pPr>
            <a:endParaRPr lang="en-US" sz="1900" dirty="0">
              <a:solidFill>
                <a:schemeClr val="tx1"/>
              </a:solidFill>
              <a:latin typeface="Constantia" panose="02030602050306030303" pitchFamily="18" charset="0"/>
              <a:ea typeface="Tahoma" pitchFamily="34" charset="0"/>
              <a:cs typeface="Tahoma" pitchFamily="34" charset="0"/>
            </a:endParaRPr>
          </a:p>
          <a:p>
            <a:pPr>
              <a:lnSpc>
                <a:spcPct val="90000"/>
              </a:lnSpc>
            </a:pPr>
            <a:endParaRPr lang="en-US" sz="1900" dirty="0">
              <a:latin typeface="Constantia" panose="02030602050306030303" pitchFamily="18" charset="0"/>
              <a:ea typeface="Tahoma" pitchFamily="34" charset="0"/>
              <a:cs typeface="Tahoma" pitchFamily="34" charset="0"/>
            </a:endParaRPr>
          </a:p>
        </p:txBody>
      </p:sp>
      <p:grpSp>
        <p:nvGrpSpPr>
          <p:cNvPr id="2" name="Group 4">
            <a:extLst>
              <a:ext uri="{FF2B5EF4-FFF2-40B4-BE49-F238E27FC236}">
                <a16:creationId xmlns:a16="http://schemas.microsoft.com/office/drawing/2014/main" id="{85871D9C-FCFD-4E92-D33D-CBD817657BD3}"/>
              </a:ext>
            </a:extLst>
          </p:cNvPr>
          <p:cNvGrpSpPr>
            <a:grpSpLocks noChangeAspect="1"/>
          </p:cNvGrpSpPr>
          <p:nvPr/>
        </p:nvGrpSpPr>
        <p:grpSpPr bwMode="auto">
          <a:xfrm>
            <a:off x="7887975" y="499704"/>
            <a:ext cx="4036898" cy="5227638"/>
            <a:chOff x="2171" y="0"/>
            <a:chExt cx="3336" cy="4320"/>
          </a:xfrm>
        </p:grpSpPr>
        <p:sp>
          <p:nvSpPr>
            <p:cNvPr id="5" name="AutoShape 3">
              <a:extLst>
                <a:ext uri="{FF2B5EF4-FFF2-40B4-BE49-F238E27FC236}">
                  <a16:creationId xmlns:a16="http://schemas.microsoft.com/office/drawing/2014/main" id="{E7625675-4430-43FC-B038-71C0BE84729F}"/>
                </a:ext>
              </a:extLst>
            </p:cNvPr>
            <p:cNvSpPr>
              <a:spLocks noChangeAspect="1" noChangeArrowheads="1" noTextEdit="1"/>
            </p:cNvSpPr>
            <p:nvPr/>
          </p:nvSpPr>
          <p:spPr bwMode="auto">
            <a:xfrm>
              <a:off x="2171" y="0"/>
              <a:ext cx="3336" cy="43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F84006AF-C989-4972-B24E-D5EBF5381BC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71" y="0"/>
              <a:ext cx="3338" cy="432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
        <p:nvSpPr>
          <p:cNvPr id="7" name="Rectangle 6">
            <a:extLst>
              <a:ext uri="{FF2B5EF4-FFF2-40B4-BE49-F238E27FC236}">
                <a16:creationId xmlns:a16="http://schemas.microsoft.com/office/drawing/2014/main" id="{08BC1FA5-9838-4222-AE7D-0AD654D52810}"/>
              </a:ext>
            </a:extLst>
          </p:cNvPr>
          <p:cNvSpPr/>
          <p:nvPr>
            <p:custDataLst>
              <p:tags r:id="rId4"/>
            </p:custDataLst>
          </p:nvPr>
        </p:nvSpPr>
        <p:spPr>
          <a:xfrm>
            <a:off x="7886387" y="3113523"/>
            <a:ext cx="4056772" cy="2650578"/>
          </a:xfrm>
          <a:prstGeom prst="rect">
            <a:avLst/>
          </a:prstGeom>
          <a:solidFill>
            <a:schemeClr val="accent1">
              <a:lumMod val="50000"/>
              <a:alpha val="10196"/>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a:extLst>
              <a:ext uri="{FF2B5EF4-FFF2-40B4-BE49-F238E27FC236}">
                <a16:creationId xmlns:a16="http://schemas.microsoft.com/office/drawing/2014/main" id="{39525CAC-331E-82DF-4DDD-829A89AF5465}"/>
              </a:ext>
            </a:extLst>
          </p:cNvPr>
          <p:cNvCxnSpPr>
            <a:cxnSpLocks/>
          </p:cNvCxnSpPr>
          <p:nvPr/>
        </p:nvCxnSpPr>
        <p:spPr>
          <a:xfrm>
            <a:off x="6780212" y="3733800"/>
            <a:ext cx="1300257" cy="3048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794758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idx="1"/>
            <p:custDataLst>
              <p:tags r:id="rId2"/>
            </p:custDataLst>
          </p:nvPr>
        </p:nvSpPr>
        <p:spPr>
          <a:xfrm>
            <a:off x="394701" y="1447800"/>
            <a:ext cx="7239000" cy="4854714"/>
          </a:xfrm>
        </p:spPr>
        <p:txBody>
          <a:bodyPr>
            <a:normAutofit fontScale="92500" lnSpcReduction="10000"/>
          </a:bodyPr>
          <a:lstStyle/>
          <a:p>
            <a:r>
              <a:rPr lang="en-US" sz="2600" b="1" dirty="0">
                <a:solidFill>
                  <a:schemeClr val="tx1"/>
                </a:solidFill>
                <a:latin typeface="Constantia" panose="02030602050306030303" pitchFamily="18" charset="0"/>
                <a:ea typeface="Tahoma" pitchFamily="34" charset="0"/>
                <a:cs typeface="Tahoma" pitchFamily="34" charset="0"/>
              </a:rPr>
              <a:t>Question #14</a:t>
            </a:r>
          </a:p>
          <a:p>
            <a:pPr lvl="1"/>
            <a:r>
              <a:rPr lang="en-US" sz="2200" dirty="0">
                <a:solidFill>
                  <a:schemeClr val="tx1"/>
                </a:solidFill>
                <a:latin typeface="Constantia" panose="02030602050306030303" pitchFamily="18" charset="0"/>
                <a:ea typeface="Tahoma" pitchFamily="34" charset="0"/>
                <a:cs typeface="Tahoma" pitchFamily="34" charset="0"/>
              </a:rPr>
              <a:t>eWIC capable</a:t>
            </a:r>
          </a:p>
          <a:p>
            <a:r>
              <a:rPr lang="en-US" sz="2800" b="1" dirty="0">
                <a:solidFill>
                  <a:schemeClr val="tx1"/>
                </a:solidFill>
                <a:latin typeface="Constantia" panose="02030602050306030303" pitchFamily="18" charset="0"/>
                <a:ea typeface="Tahoma" pitchFamily="34" charset="0"/>
                <a:cs typeface="Tahoma" pitchFamily="34" charset="0"/>
              </a:rPr>
              <a:t>Question #15-16</a:t>
            </a:r>
          </a:p>
          <a:p>
            <a:pPr lvl="1">
              <a:buClr>
                <a:srgbClr val="7030A0"/>
              </a:buClr>
            </a:pPr>
            <a:r>
              <a:rPr lang="en-US" sz="2400" dirty="0">
                <a:solidFill>
                  <a:schemeClr val="tx1"/>
                </a:solidFill>
                <a:latin typeface="Constantia" panose="02030602050306030303" pitchFamily="18" charset="0"/>
                <a:ea typeface="Tahoma" pitchFamily="34" charset="0"/>
                <a:cs typeface="Tahoma" pitchFamily="34" charset="0"/>
              </a:rPr>
              <a:t>Infant formula source</a:t>
            </a:r>
          </a:p>
          <a:p>
            <a:pPr lvl="1">
              <a:buClr>
                <a:srgbClr val="7030A0"/>
              </a:buClr>
            </a:pPr>
            <a:r>
              <a:rPr lang="en-US" sz="2400" dirty="0">
                <a:solidFill>
                  <a:schemeClr val="tx1"/>
                </a:solidFill>
                <a:latin typeface="Constantia" panose="02030602050306030303" pitchFamily="18" charset="0"/>
                <a:ea typeface="Tahoma" pitchFamily="34" charset="0"/>
                <a:cs typeface="Tahoma" pitchFamily="34" charset="0"/>
              </a:rPr>
              <a:t>Food suppliers</a:t>
            </a:r>
            <a:endParaRPr lang="en-US" sz="2800" b="1" dirty="0">
              <a:solidFill>
                <a:schemeClr val="tx1"/>
              </a:solidFill>
              <a:latin typeface="Constantia" panose="02030602050306030303" pitchFamily="18" charset="0"/>
              <a:ea typeface="Tahoma" pitchFamily="34" charset="0"/>
              <a:cs typeface="Tahoma" pitchFamily="34" charset="0"/>
            </a:endParaRPr>
          </a:p>
          <a:p>
            <a:r>
              <a:rPr lang="en-US" sz="2800" b="1" dirty="0">
                <a:solidFill>
                  <a:schemeClr val="tx1"/>
                </a:solidFill>
                <a:latin typeface="Constantia" panose="02030602050306030303" pitchFamily="18" charset="0"/>
                <a:ea typeface="Tahoma" pitchFamily="34" charset="0"/>
                <a:cs typeface="Tahoma" pitchFamily="34" charset="0"/>
              </a:rPr>
              <a:t>Question #17-18</a:t>
            </a:r>
          </a:p>
          <a:p>
            <a:pPr lvl="1">
              <a:buClr>
                <a:srgbClr val="7030A0"/>
              </a:buClr>
            </a:pPr>
            <a:r>
              <a:rPr lang="en-US" sz="2400" dirty="0">
                <a:solidFill>
                  <a:schemeClr val="tx1"/>
                </a:solidFill>
                <a:latin typeface="Constantia" panose="02030602050306030303" pitchFamily="18" charset="0"/>
                <a:ea typeface="Tahoma" pitchFamily="34" charset="0"/>
                <a:cs typeface="Tahoma" pitchFamily="34" charset="0"/>
              </a:rPr>
              <a:t>More than fifty percent of pharmacies annual revenue from WIC?</a:t>
            </a:r>
          </a:p>
          <a:p>
            <a:r>
              <a:rPr lang="en-US" sz="2800" b="1" dirty="0">
                <a:solidFill>
                  <a:schemeClr val="tx1"/>
                </a:solidFill>
                <a:latin typeface="Constantia" panose="02030602050306030303" pitchFamily="18" charset="0"/>
                <a:ea typeface="Tahoma" pitchFamily="34" charset="0"/>
                <a:cs typeface="Tahoma" pitchFamily="34" charset="0"/>
              </a:rPr>
              <a:t>Question #19</a:t>
            </a:r>
          </a:p>
          <a:p>
            <a:pPr lvl="1">
              <a:buClr>
                <a:srgbClr val="7030A0"/>
              </a:buClr>
            </a:pPr>
            <a:r>
              <a:rPr lang="en-US" sz="2400" dirty="0">
                <a:solidFill>
                  <a:schemeClr val="tx1"/>
                </a:solidFill>
                <a:latin typeface="Constantia" panose="02030602050306030303" pitchFamily="18" charset="0"/>
                <a:ea typeface="Tahoma" pitchFamily="34" charset="0"/>
                <a:cs typeface="Tahoma" pitchFamily="34" charset="0"/>
              </a:rPr>
              <a:t>Percentage of business expected to be WIC, SNAP, cash, and credit/debit card (no decimals)</a:t>
            </a:r>
          </a:p>
          <a:p>
            <a:r>
              <a:rPr lang="en-US" sz="2800" b="1" dirty="0">
                <a:solidFill>
                  <a:schemeClr val="tx1"/>
                </a:solidFill>
                <a:latin typeface="Constantia" panose="02030602050306030303" pitchFamily="18" charset="0"/>
                <a:ea typeface="Tahoma" pitchFamily="34" charset="0"/>
                <a:cs typeface="Tahoma" pitchFamily="34" charset="0"/>
              </a:rPr>
              <a:t>Question #</a:t>
            </a:r>
            <a:r>
              <a:rPr lang="en-US" sz="2800" b="1" dirty="0">
                <a:latin typeface="Constantia" panose="02030602050306030303" pitchFamily="18" charset="0"/>
                <a:ea typeface="Tahoma" pitchFamily="34" charset="0"/>
                <a:cs typeface="Tahoma" pitchFamily="34" charset="0"/>
              </a:rPr>
              <a:t>20</a:t>
            </a:r>
            <a:endParaRPr lang="en-US" sz="2800" b="1" dirty="0">
              <a:solidFill>
                <a:schemeClr val="tx1"/>
              </a:solidFill>
              <a:latin typeface="Constantia" panose="02030602050306030303" pitchFamily="18" charset="0"/>
              <a:ea typeface="Tahoma" pitchFamily="34" charset="0"/>
              <a:cs typeface="Tahoma" pitchFamily="34" charset="0"/>
            </a:endParaRPr>
          </a:p>
          <a:p>
            <a:pPr lvl="1">
              <a:buClr>
                <a:srgbClr val="7030A0"/>
              </a:buClr>
            </a:pPr>
            <a:r>
              <a:rPr lang="en-US" sz="2400" dirty="0">
                <a:solidFill>
                  <a:schemeClr val="tx1"/>
                </a:solidFill>
                <a:latin typeface="Constantia" panose="02030602050306030303" pitchFamily="18" charset="0"/>
                <a:ea typeface="Tahoma" pitchFamily="34" charset="0"/>
                <a:cs typeface="Tahoma" pitchFamily="34" charset="0"/>
              </a:rPr>
              <a:t>WIC authorization required?</a:t>
            </a:r>
          </a:p>
          <a:p>
            <a:pPr lvl="1">
              <a:buClr>
                <a:srgbClr val="7030A0"/>
              </a:buClr>
            </a:pPr>
            <a:endParaRPr lang="en-US" sz="2000" dirty="0">
              <a:latin typeface="Constantia" panose="02030602050306030303" pitchFamily="18" charset="0"/>
              <a:ea typeface="Tahoma" pitchFamily="34" charset="0"/>
              <a:cs typeface="Tahoma" pitchFamily="34" charset="0"/>
            </a:endParaRPr>
          </a:p>
        </p:txBody>
      </p:sp>
      <p:sp>
        <p:nvSpPr>
          <p:cNvPr id="118787" name="Rectangle 3"/>
          <p:cNvSpPr>
            <a:spLocks noChangeArrowheads="1"/>
          </p:cNvSpPr>
          <p:nvPr>
            <p:custDataLst>
              <p:tags r:id="rId3"/>
            </p:custDataLst>
          </p:nvPr>
        </p:nvSpPr>
        <p:spPr bwMode="auto">
          <a:xfrm>
            <a:off x="-8676" y="375977"/>
            <a:ext cx="8839200" cy="769441"/>
          </a:xfrm>
          <a:prstGeom prst="rect">
            <a:avLst/>
          </a:prstGeom>
          <a:noFill/>
          <a:ln w="9525">
            <a:noFill/>
            <a:miter lim="800000"/>
            <a:headEnd/>
            <a:tailEnd/>
          </a:ln>
        </p:spPr>
        <p:txBody>
          <a:bodyPr wrap="square">
            <a:spAutoFit/>
          </a:bodyPr>
          <a:lstStyle/>
          <a:p>
            <a:pPr algn="ctr" eaLnBrk="1" hangingPunct="1">
              <a:spcBef>
                <a:spcPct val="0"/>
              </a:spcBef>
              <a:buFontTx/>
              <a:buNone/>
            </a:pPr>
            <a:r>
              <a:rPr lang="en-US" sz="4400" b="1" dirty="0">
                <a:latin typeface="Constantia" panose="02030602050306030303" pitchFamily="18" charset="0"/>
                <a:ea typeface="Tahoma" pitchFamily="34" charset="0"/>
                <a:cs typeface="Tahoma" pitchFamily="34" charset="0"/>
              </a:rPr>
              <a:t>Application (DHHS 3282)</a:t>
            </a:r>
          </a:p>
        </p:txBody>
      </p:sp>
      <p:grpSp>
        <p:nvGrpSpPr>
          <p:cNvPr id="4" name="Group 4">
            <a:extLst>
              <a:ext uri="{FF2B5EF4-FFF2-40B4-BE49-F238E27FC236}">
                <a16:creationId xmlns:a16="http://schemas.microsoft.com/office/drawing/2014/main" id="{84657EB5-FDC2-2539-BC67-3E8C24ABBC2A}"/>
              </a:ext>
            </a:extLst>
          </p:cNvPr>
          <p:cNvGrpSpPr>
            <a:grpSpLocks noChangeAspect="1"/>
          </p:cNvGrpSpPr>
          <p:nvPr/>
        </p:nvGrpSpPr>
        <p:grpSpPr bwMode="auto">
          <a:xfrm>
            <a:off x="7661270" y="1093857"/>
            <a:ext cx="4218305" cy="5562600"/>
            <a:chOff x="2201" y="0"/>
            <a:chExt cx="3276" cy="4320"/>
          </a:xfrm>
        </p:grpSpPr>
        <p:sp>
          <p:nvSpPr>
            <p:cNvPr id="7" name="AutoShape 3">
              <a:extLst>
                <a:ext uri="{FF2B5EF4-FFF2-40B4-BE49-F238E27FC236}">
                  <a16:creationId xmlns:a16="http://schemas.microsoft.com/office/drawing/2014/main" id="{DA44600B-6895-A650-7909-49A27D0C1028}"/>
                </a:ext>
              </a:extLst>
            </p:cNvPr>
            <p:cNvSpPr>
              <a:spLocks noChangeAspect="1" noChangeArrowheads="1" noTextEdit="1"/>
            </p:cNvSpPr>
            <p:nvPr/>
          </p:nvSpPr>
          <p:spPr bwMode="auto">
            <a:xfrm>
              <a:off x="2201" y="0"/>
              <a:ext cx="3276" cy="43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a:extLst>
                <a:ext uri="{FF2B5EF4-FFF2-40B4-BE49-F238E27FC236}">
                  <a16:creationId xmlns:a16="http://schemas.microsoft.com/office/drawing/2014/main" id="{D4623FB2-2512-76F7-03ED-23C065516EB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01" y="0"/>
              <a:ext cx="3278" cy="432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
        <p:nvSpPr>
          <p:cNvPr id="8" name="Rectangle 7">
            <a:extLst>
              <a:ext uri="{FF2B5EF4-FFF2-40B4-BE49-F238E27FC236}">
                <a16:creationId xmlns:a16="http://schemas.microsoft.com/office/drawing/2014/main" id="{86E4CE01-8445-4116-8EB7-106AB30150A3}"/>
              </a:ext>
            </a:extLst>
          </p:cNvPr>
          <p:cNvSpPr/>
          <p:nvPr>
            <p:custDataLst>
              <p:tags r:id="rId4"/>
            </p:custDataLst>
          </p:nvPr>
        </p:nvSpPr>
        <p:spPr>
          <a:xfrm>
            <a:off x="7579276" y="1445225"/>
            <a:ext cx="4382291" cy="2133600"/>
          </a:xfrm>
          <a:prstGeom prst="rect">
            <a:avLst/>
          </a:prstGeom>
          <a:solidFill>
            <a:schemeClr val="accent1">
              <a:lumMod val="50000"/>
              <a:alpha val="10196"/>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809731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20857" y="548650"/>
            <a:ext cx="7498080" cy="944562"/>
          </a:xfrm>
        </p:spPr>
        <p:txBody>
          <a:bodyPr>
            <a:normAutofit/>
          </a:bodyPr>
          <a:lstStyle/>
          <a:p>
            <a:r>
              <a:rPr lang="en-US" sz="4400" b="1" dirty="0">
                <a:solidFill>
                  <a:schemeClr val="tx1"/>
                </a:solidFill>
                <a:latin typeface="Constantia" panose="02030602050306030303" pitchFamily="18" charset="0"/>
                <a:ea typeface="Tahoma" pitchFamily="34" charset="0"/>
                <a:cs typeface="Tahoma" pitchFamily="34" charset="0"/>
              </a:rPr>
              <a:t>Application (DHHS 3282)</a:t>
            </a:r>
            <a:endParaRPr lang="en-US" sz="4400" b="1" dirty="0">
              <a:solidFill>
                <a:schemeClr val="tx1"/>
              </a:solidFill>
            </a:endParaRPr>
          </a:p>
        </p:txBody>
      </p:sp>
      <p:sp>
        <p:nvSpPr>
          <p:cNvPr id="4" name="Content Placeholder 3"/>
          <p:cNvSpPr>
            <a:spLocks noGrp="1"/>
          </p:cNvSpPr>
          <p:nvPr>
            <p:ph idx="1"/>
            <p:custDataLst>
              <p:tags r:id="rId3"/>
            </p:custDataLst>
          </p:nvPr>
        </p:nvSpPr>
        <p:spPr>
          <a:xfrm>
            <a:off x="613301" y="1739861"/>
            <a:ext cx="7309911" cy="4937919"/>
          </a:xfrm>
        </p:spPr>
        <p:txBody>
          <a:bodyPr>
            <a:normAutofit/>
          </a:bodyPr>
          <a:lstStyle/>
          <a:p>
            <a:r>
              <a:rPr lang="en-US" sz="2800" b="1" dirty="0">
                <a:solidFill>
                  <a:schemeClr val="tx1"/>
                </a:solidFill>
                <a:latin typeface="Constantia" panose="02030602050306030303" pitchFamily="18" charset="0"/>
                <a:ea typeface="Tahoma" pitchFamily="34" charset="0"/>
                <a:cs typeface="Tahoma" pitchFamily="34" charset="0"/>
              </a:rPr>
              <a:t>Question #21-22</a:t>
            </a:r>
          </a:p>
          <a:p>
            <a:pPr lvl="1">
              <a:buClr>
                <a:srgbClr val="7030A0"/>
              </a:buClr>
            </a:pPr>
            <a:r>
              <a:rPr lang="en-US" sz="2400" dirty="0">
                <a:solidFill>
                  <a:schemeClr val="tx1"/>
                </a:solidFill>
                <a:latin typeface="Constantia" panose="02030602050306030303" pitchFamily="18" charset="0"/>
                <a:ea typeface="Tahoma" pitchFamily="34" charset="0"/>
                <a:cs typeface="Tahoma" pitchFamily="34" charset="0"/>
              </a:rPr>
              <a:t>Inventory invoices</a:t>
            </a:r>
          </a:p>
          <a:p>
            <a:r>
              <a:rPr lang="en-US" sz="2800" b="1" dirty="0">
                <a:solidFill>
                  <a:schemeClr val="tx1"/>
                </a:solidFill>
                <a:latin typeface="Constantia" panose="02030602050306030303" pitchFamily="18" charset="0"/>
                <a:ea typeface="Tahoma" pitchFamily="34" charset="0"/>
                <a:cs typeface="Tahoma" pitchFamily="34" charset="0"/>
              </a:rPr>
              <a:t>Question #23</a:t>
            </a:r>
          </a:p>
          <a:p>
            <a:pPr lvl="1">
              <a:buClr>
                <a:srgbClr val="7030A0"/>
              </a:buClr>
            </a:pPr>
            <a:r>
              <a:rPr lang="en-US" sz="2400" dirty="0">
                <a:solidFill>
                  <a:schemeClr val="tx1"/>
                </a:solidFill>
                <a:latin typeface="Constantia" panose="02030602050306030303" pitchFamily="18" charset="0"/>
                <a:ea typeface="Tahoma" pitchFamily="34" charset="0"/>
                <a:cs typeface="Tahoma" pitchFamily="34" charset="0"/>
              </a:rPr>
              <a:t>Required minimum inventory-not applicable</a:t>
            </a:r>
          </a:p>
          <a:p>
            <a:r>
              <a:rPr lang="en-US" sz="2800" b="1" dirty="0">
                <a:solidFill>
                  <a:schemeClr val="tx1"/>
                </a:solidFill>
                <a:latin typeface="Constantia" panose="02030602050306030303" pitchFamily="18" charset="0"/>
                <a:ea typeface="Tahoma" pitchFamily="34" charset="0"/>
                <a:cs typeface="Tahoma" pitchFamily="34" charset="0"/>
              </a:rPr>
              <a:t>Question #24</a:t>
            </a:r>
          </a:p>
          <a:p>
            <a:pPr lvl="1">
              <a:buClr>
                <a:srgbClr val="7030A0"/>
              </a:buClr>
            </a:pPr>
            <a:r>
              <a:rPr lang="en-US" sz="2400" dirty="0">
                <a:solidFill>
                  <a:schemeClr val="tx1"/>
                </a:solidFill>
                <a:latin typeface="Constantia" panose="02030602050306030303" pitchFamily="18" charset="0"/>
                <a:ea typeface="Tahoma" pitchFamily="34" charset="0"/>
                <a:cs typeface="Tahoma" pitchFamily="34" charset="0"/>
              </a:rPr>
              <a:t>Check all boxes that apply</a:t>
            </a:r>
          </a:p>
          <a:p>
            <a:r>
              <a:rPr lang="en-US" sz="2800" b="1" dirty="0">
                <a:solidFill>
                  <a:schemeClr val="tx1"/>
                </a:solidFill>
                <a:latin typeface="Constantia" panose="02030602050306030303" pitchFamily="18" charset="0"/>
                <a:ea typeface="Tahoma" pitchFamily="34" charset="0"/>
                <a:cs typeface="Tahoma" pitchFamily="34" charset="0"/>
              </a:rPr>
              <a:t>Question #25-26</a:t>
            </a:r>
          </a:p>
          <a:p>
            <a:pPr lvl="1">
              <a:lnSpc>
                <a:spcPct val="90000"/>
              </a:lnSpc>
              <a:buClr>
                <a:srgbClr val="7030A0"/>
              </a:buClr>
            </a:pPr>
            <a:r>
              <a:rPr lang="en-US" sz="2400" dirty="0">
                <a:solidFill>
                  <a:schemeClr val="tx1"/>
                </a:solidFill>
                <a:latin typeface="Constantia" panose="02030602050306030303" pitchFamily="18" charset="0"/>
                <a:ea typeface="Tahoma" pitchFamily="34" charset="0"/>
                <a:cs typeface="Tahoma" pitchFamily="34" charset="0"/>
              </a:rPr>
              <a:t>Manager’s full name</a:t>
            </a:r>
          </a:p>
          <a:p>
            <a:pPr lvl="1">
              <a:lnSpc>
                <a:spcPct val="90000"/>
              </a:lnSpc>
              <a:buClr>
                <a:srgbClr val="7030A0"/>
              </a:buClr>
            </a:pPr>
            <a:r>
              <a:rPr lang="en-US" sz="2400" dirty="0">
                <a:solidFill>
                  <a:schemeClr val="tx1"/>
                </a:solidFill>
                <a:latin typeface="Constantia" panose="02030602050306030303" pitchFamily="18" charset="0"/>
                <a:ea typeface="Tahoma" pitchFamily="34" charset="0"/>
                <a:cs typeface="Tahoma" pitchFamily="34" charset="0"/>
              </a:rPr>
              <a:t>Indicate if manager is primary contact for the pharmacy</a:t>
            </a:r>
          </a:p>
          <a:p>
            <a:pPr marL="402336" lvl="1" indent="0">
              <a:buClr>
                <a:srgbClr val="7030A0"/>
              </a:buClr>
              <a:buNone/>
            </a:pPr>
            <a:endParaRPr lang="en-US" sz="2000" dirty="0">
              <a:solidFill>
                <a:schemeClr val="tx1"/>
              </a:solidFill>
              <a:latin typeface="Constantia" panose="02030602050306030303" pitchFamily="18" charset="0"/>
              <a:ea typeface="Tahoma" pitchFamily="34" charset="0"/>
              <a:cs typeface="Tahoma" pitchFamily="34" charset="0"/>
            </a:endParaRPr>
          </a:p>
          <a:p>
            <a:pPr marL="274320" lvl="1" indent="0">
              <a:buClr>
                <a:srgbClr val="7030A0"/>
              </a:buClr>
              <a:buNone/>
            </a:pPr>
            <a:endParaRPr lang="en-US" sz="2000" dirty="0">
              <a:solidFill>
                <a:schemeClr val="tx1"/>
              </a:solidFill>
              <a:latin typeface="Constantia" panose="02030602050306030303" pitchFamily="18" charset="0"/>
              <a:ea typeface="Tahoma" pitchFamily="34" charset="0"/>
              <a:cs typeface="Tahoma" pitchFamily="34" charset="0"/>
            </a:endParaRPr>
          </a:p>
          <a:p>
            <a:pPr lvl="1">
              <a:buClr>
                <a:srgbClr val="7030A0"/>
              </a:buClr>
            </a:pPr>
            <a:endParaRPr lang="en-US" sz="2000" dirty="0">
              <a:latin typeface="Constantia" panose="02030602050306030303" pitchFamily="18" charset="0"/>
              <a:ea typeface="Tahoma" pitchFamily="34" charset="0"/>
              <a:cs typeface="Tahoma" pitchFamily="34" charset="0"/>
            </a:endParaRPr>
          </a:p>
          <a:p>
            <a:pPr marL="0" indent="0">
              <a:buNone/>
            </a:pPr>
            <a:endParaRPr lang="en-US" dirty="0"/>
          </a:p>
        </p:txBody>
      </p:sp>
      <p:grpSp>
        <p:nvGrpSpPr>
          <p:cNvPr id="3" name="Group 4">
            <a:extLst>
              <a:ext uri="{FF2B5EF4-FFF2-40B4-BE49-F238E27FC236}">
                <a16:creationId xmlns:a16="http://schemas.microsoft.com/office/drawing/2014/main" id="{DE9158D3-6113-AB05-C846-9B5074B3E891}"/>
              </a:ext>
            </a:extLst>
          </p:cNvPr>
          <p:cNvGrpSpPr>
            <a:grpSpLocks noChangeAspect="1"/>
          </p:cNvGrpSpPr>
          <p:nvPr/>
        </p:nvGrpSpPr>
        <p:grpSpPr bwMode="auto">
          <a:xfrm>
            <a:off x="7661270" y="1093857"/>
            <a:ext cx="4218305" cy="5562600"/>
            <a:chOff x="2201" y="0"/>
            <a:chExt cx="3276" cy="4320"/>
          </a:xfrm>
        </p:grpSpPr>
        <p:sp>
          <p:nvSpPr>
            <p:cNvPr id="9" name="AutoShape 3">
              <a:extLst>
                <a:ext uri="{FF2B5EF4-FFF2-40B4-BE49-F238E27FC236}">
                  <a16:creationId xmlns:a16="http://schemas.microsoft.com/office/drawing/2014/main" id="{B6F7E1D1-BCB6-B1B4-6BA8-26A40223FDE6}"/>
                </a:ext>
              </a:extLst>
            </p:cNvPr>
            <p:cNvSpPr>
              <a:spLocks noChangeAspect="1" noChangeArrowheads="1" noTextEdit="1"/>
            </p:cNvSpPr>
            <p:nvPr/>
          </p:nvSpPr>
          <p:spPr bwMode="auto">
            <a:xfrm>
              <a:off x="2201" y="0"/>
              <a:ext cx="3276" cy="43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5">
              <a:extLst>
                <a:ext uri="{FF2B5EF4-FFF2-40B4-BE49-F238E27FC236}">
                  <a16:creationId xmlns:a16="http://schemas.microsoft.com/office/drawing/2014/main" id="{01D5F884-4E54-AEC4-1797-9485F39BCCD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01" y="0"/>
              <a:ext cx="3278" cy="432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
        <p:nvSpPr>
          <p:cNvPr id="7" name="Rectangle 6">
            <a:extLst>
              <a:ext uri="{FF2B5EF4-FFF2-40B4-BE49-F238E27FC236}">
                <a16:creationId xmlns:a16="http://schemas.microsoft.com/office/drawing/2014/main" id="{B05C6FF2-AAFB-4C25-A740-D21E1D8B5FB0}"/>
              </a:ext>
            </a:extLst>
          </p:cNvPr>
          <p:cNvSpPr/>
          <p:nvPr>
            <p:custDataLst>
              <p:tags r:id="rId4"/>
            </p:custDataLst>
          </p:nvPr>
        </p:nvSpPr>
        <p:spPr>
          <a:xfrm>
            <a:off x="7605044" y="3581400"/>
            <a:ext cx="4330756" cy="1828800"/>
          </a:xfrm>
          <a:prstGeom prst="rect">
            <a:avLst/>
          </a:prstGeom>
          <a:solidFill>
            <a:schemeClr val="accent1">
              <a:lumMod val="50000"/>
              <a:alpha val="10196"/>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342182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4">
            <a:extLst>
              <a:ext uri="{FF2B5EF4-FFF2-40B4-BE49-F238E27FC236}">
                <a16:creationId xmlns:a16="http://schemas.microsoft.com/office/drawing/2014/main" id="{B7AD53CE-504E-1D7F-4D5C-01A40E3578CE}"/>
              </a:ext>
            </a:extLst>
          </p:cNvPr>
          <p:cNvGrpSpPr>
            <a:grpSpLocks noChangeAspect="1"/>
          </p:cNvGrpSpPr>
          <p:nvPr/>
        </p:nvGrpSpPr>
        <p:grpSpPr bwMode="auto">
          <a:xfrm>
            <a:off x="6638242" y="1340370"/>
            <a:ext cx="5400322" cy="1506576"/>
            <a:chOff x="0" y="1089"/>
            <a:chExt cx="7678" cy="2142"/>
          </a:xfrm>
        </p:grpSpPr>
        <p:sp>
          <p:nvSpPr>
            <p:cNvPr id="14" name="AutoShape 3">
              <a:extLst>
                <a:ext uri="{FF2B5EF4-FFF2-40B4-BE49-F238E27FC236}">
                  <a16:creationId xmlns:a16="http://schemas.microsoft.com/office/drawing/2014/main" id="{51AD8ECF-8D7C-605A-9DC1-4A32476F322A}"/>
                </a:ext>
              </a:extLst>
            </p:cNvPr>
            <p:cNvSpPr>
              <a:spLocks noChangeAspect="1" noChangeArrowheads="1" noTextEdit="1"/>
            </p:cNvSpPr>
            <p:nvPr/>
          </p:nvSpPr>
          <p:spPr bwMode="auto">
            <a:xfrm>
              <a:off x="0" y="1089"/>
              <a:ext cx="7678" cy="214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a:extLst>
                <a:ext uri="{FF2B5EF4-FFF2-40B4-BE49-F238E27FC236}">
                  <a16:creationId xmlns:a16="http://schemas.microsoft.com/office/drawing/2014/main" id="{2CCC7E79-3A30-F66C-CE80-5630F129F87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1089"/>
              <a:ext cx="7683" cy="214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p:custDataLst>
              <p:tags r:id="rId2"/>
            </p:custDataLst>
          </p:nvPr>
        </p:nvSpPr>
        <p:spPr>
          <a:xfrm>
            <a:off x="421126" y="261779"/>
            <a:ext cx="8909366" cy="1280890"/>
          </a:xfrm>
        </p:spPr>
        <p:txBody>
          <a:bodyPr>
            <a:normAutofit/>
          </a:bodyPr>
          <a:lstStyle/>
          <a:p>
            <a:r>
              <a:rPr lang="en-US" sz="4400" b="1" dirty="0">
                <a:solidFill>
                  <a:schemeClr val="tx1"/>
                </a:solidFill>
                <a:latin typeface="Constantia" panose="02030602050306030303" pitchFamily="18" charset="0"/>
                <a:ea typeface="Tahoma" pitchFamily="34" charset="0"/>
                <a:cs typeface="Tahoma" pitchFamily="34" charset="0"/>
              </a:rPr>
              <a:t>Application (DHHS 3282)</a:t>
            </a:r>
            <a:endParaRPr lang="en-US" sz="4400" b="1" dirty="0">
              <a:solidFill>
                <a:schemeClr val="tx1"/>
              </a:solidFill>
            </a:endParaRPr>
          </a:p>
        </p:txBody>
      </p:sp>
      <p:sp>
        <p:nvSpPr>
          <p:cNvPr id="3" name="Content Placeholder 2"/>
          <p:cNvSpPr>
            <a:spLocks noGrp="1"/>
          </p:cNvSpPr>
          <p:nvPr>
            <p:ph idx="1"/>
            <p:custDataLst>
              <p:tags r:id="rId3"/>
            </p:custDataLst>
          </p:nvPr>
        </p:nvSpPr>
        <p:spPr>
          <a:xfrm>
            <a:off x="608013" y="2438400"/>
            <a:ext cx="6417856" cy="3664474"/>
          </a:xfrm>
        </p:spPr>
        <p:txBody>
          <a:bodyPr>
            <a:normAutofit/>
          </a:bodyPr>
          <a:lstStyle/>
          <a:p>
            <a:pPr>
              <a:lnSpc>
                <a:spcPct val="90000"/>
              </a:lnSpc>
            </a:pPr>
            <a:r>
              <a:rPr lang="en-US" sz="3600" b="1" dirty="0">
                <a:solidFill>
                  <a:schemeClr val="tx1"/>
                </a:solidFill>
                <a:latin typeface="Constantia" panose="02030602050306030303" pitchFamily="18" charset="0"/>
                <a:ea typeface="Tahoma" pitchFamily="34" charset="0"/>
                <a:cs typeface="Tahoma" pitchFamily="34" charset="0"/>
              </a:rPr>
              <a:t>Questions #27-36</a:t>
            </a:r>
          </a:p>
          <a:p>
            <a:pPr lvl="1">
              <a:lnSpc>
                <a:spcPct val="90000"/>
              </a:lnSpc>
              <a:buClr>
                <a:srgbClr val="7030A0"/>
              </a:buClr>
            </a:pPr>
            <a:r>
              <a:rPr lang="en-US" sz="3600" dirty="0">
                <a:solidFill>
                  <a:schemeClr val="tx1"/>
                </a:solidFill>
                <a:latin typeface="Constantia" panose="02030602050306030303" pitchFamily="18" charset="0"/>
                <a:ea typeface="Tahoma" pitchFamily="34" charset="0"/>
                <a:cs typeface="Tahoma" pitchFamily="34" charset="0"/>
              </a:rPr>
              <a:t>Business integrity questions</a:t>
            </a:r>
          </a:p>
          <a:p>
            <a:pPr lvl="1">
              <a:lnSpc>
                <a:spcPct val="90000"/>
              </a:lnSpc>
              <a:buClr>
                <a:srgbClr val="7030A0"/>
              </a:buClr>
            </a:pPr>
            <a:r>
              <a:rPr lang="en-US" sz="3600" dirty="0">
                <a:solidFill>
                  <a:schemeClr val="tx1"/>
                </a:solidFill>
                <a:latin typeface="Constantia" panose="02030602050306030303" pitchFamily="18" charset="0"/>
                <a:ea typeface="Tahoma" pitchFamily="34" charset="0"/>
                <a:cs typeface="Tahoma" pitchFamily="34" charset="0"/>
              </a:rPr>
              <a:t>Do not leave any blanks</a:t>
            </a:r>
          </a:p>
          <a:p>
            <a:pPr lvl="1">
              <a:lnSpc>
                <a:spcPct val="90000"/>
              </a:lnSpc>
              <a:buClr>
                <a:srgbClr val="7030A0"/>
              </a:buClr>
            </a:pPr>
            <a:r>
              <a:rPr lang="en-US" sz="3600" dirty="0">
                <a:solidFill>
                  <a:schemeClr val="tx1"/>
                </a:solidFill>
                <a:latin typeface="Constantia" panose="02030602050306030303" pitchFamily="18" charset="0"/>
                <a:ea typeface="Tahoma" pitchFamily="34" charset="0"/>
                <a:cs typeface="Tahoma" pitchFamily="34" charset="0"/>
              </a:rPr>
              <a:t>Provide explanations and dates for “yes” responses</a:t>
            </a:r>
          </a:p>
          <a:p>
            <a:endParaRPr lang="en-US" dirty="0"/>
          </a:p>
        </p:txBody>
      </p:sp>
      <p:sp>
        <p:nvSpPr>
          <p:cNvPr id="10" name="Rectangle 9">
            <a:extLst>
              <a:ext uri="{FF2B5EF4-FFF2-40B4-BE49-F238E27FC236}">
                <a16:creationId xmlns:a16="http://schemas.microsoft.com/office/drawing/2014/main" id="{5DABD34A-391E-4128-A171-A170898F80C9}"/>
              </a:ext>
            </a:extLst>
          </p:cNvPr>
          <p:cNvSpPr/>
          <p:nvPr>
            <p:custDataLst>
              <p:tags r:id="rId4"/>
            </p:custDataLst>
          </p:nvPr>
        </p:nvSpPr>
        <p:spPr>
          <a:xfrm>
            <a:off x="6730430" y="1350055"/>
            <a:ext cx="5200125" cy="1190446"/>
          </a:xfrm>
          <a:prstGeom prst="rect">
            <a:avLst/>
          </a:prstGeom>
          <a:solidFill>
            <a:schemeClr val="accent1">
              <a:lumMod val="50000"/>
              <a:alpha val="10196"/>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12">
            <a:extLst>
              <a:ext uri="{FF2B5EF4-FFF2-40B4-BE49-F238E27FC236}">
                <a16:creationId xmlns:a16="http://schemas.microsoft.com/office/drawing/2014/main" id="{4656F7C6-5351-5AE9-D9C6-46C2E541442E}"/>
              </a:ext>
            </a:extLst>
          </p:cNvPr>
          <p:cNvGrpSpPr>
            <a:grpSpLocks noChangeAspect="1"/>
          </p:cNvGrpSpPr>
          <p:nvPr/>
        </p:nvGrpSpPr>
        <p:grpSpPr bwMode="auto">
          <a:xfrm>
            <a:off x="8246973" y="2362200"/>
            <a:ext cx="3427096" cy="4334032"/>
            <a:chOff x="2131" y="0"/>
            <a:chExt cx="3416" cy="4320"/>
          </a:xfrm>
        </p:grpSpPr>
        <p:sp>
          <p:nvSpPr>
            <p:cNvPr id="24" name="AutoShape 11">
              <a:extLst>
                <a:ext uri="{FF2B5EF4-FFF2-40B4-BE49-F238E27FC236}">
                  <a16:creationId xmlns:a16="http://schemas.microsoft.com/office/drawing/2014/main" id="{DFC400FB-A0FA-5358-1E22-16A5F5A1D44C}"/>
                </a:ext>
              </a:extLst>
            </p:cNvPr>
            <p:cNvSpPr>
              <a:spLocks noChangeAspect="1" noChangeArrowheads="1" noTextEdit="1"/>
            </p:cNvSpPr>
            <p:nvPr/>
          </p:nvSpPr>
          <p:spPr bwMode="auto">
            <a:xfrm>
              <a:off x="2131" y="0"/>
              <a:ext cx="3416" cy="43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61" name="Picture 13">
              <a:extLst>
                <a:ext uri="{FF2B5EF4-FFF2-40B4-BE49-F238E27FC236}">
                  <a16:creationId xmlns:a16="http://schemas.microsoft.com/office/drawing/2014/main" id="{500BFCEB-87A8-026F-DA58-E95826DFAFF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31" y="0"/>
              <a:ext cx="3418" cy="432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
        <p:nvSpPr>
          <p:cNvPr id="11" name="Rectangle 10">
            <a:extLst>
              <a:ext uri="{FF2B5EF4-FFF2-40B4-BE49-F238E27FC236}">
                <a16:creationId xmlns:a16="http://schemas.microsoft.com/office/drawing/2014/main" id="{93FB05FD-6CC9-406D-895C-4973D78401D0}"/>
              </a:ext>
            </a:extLst>
          </p:cNvPr>
          <p:cNvSpPr/>
          <p:nvPr>
            <p:custDataLst>
              <p:tags r:id="rId5"/>
            </p:custDataLst>
          </p:nvPr>
        </p:nvSpPr>
        <p:spPr>
          <a:xfrm>
            <a:off x="8380412" y="2699759"/>
            <a:ext cx="3200400" cy="3548642"/>
          </a:xfrm>
          <a:prstGeom prst="rect">
            <a:avLst/>
          </a:prstGeom>
          <a:solidFill>
            <a:schemeClr val="accent1">
              <a:lumMod val="50000"/>
              <a:alpha val="10196"/>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995852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custDataLst>
              <p:tags r:id="rId2"/>
            </p:custDataLst>
          </p:nvPr>
        </p:nvSpPr>
        <p:spPr>
          <a:xfrm>
            <a:off x="5996999" y="819542"/>
            <a:ext cx="5511389" cy="6057043"/>
          </a:xfrm>
          <a:prstGeom prst="rect">
            <a:avLst/>
          </a:prstGeom>
        </p:spPr>
        <p:txBody>
          <a:bodyPr wrap="square">
            <a:spAutoFit/>
          </a:bodyPr>
          <a:lstStyle/>
          <a:p>
            <a:pPr marL="342900" indent="-342900">
              <a:spcBef>
                <a:spcPct val="20000"/>
              </a:spcBef>
              <a:buClr>
                <a:srgbClr val="5E75FC"/>
              </a:buClr>
            </a:pPr>
            <a:endParaRPr lang="en-US" dirty="0">
              <a:latin typeface="Constantia" panose="02030602050306030303" pitchFamily="18" charset="0"/>
              <a:ea typeface="Tahoma" panose="020B0604030504040204" pitchFamily="34" charset="0"/>
              <a:cs typeface="Tahoma" panose="020B0604030504040204" pitchFamily="34" charset="0"/>
            </a:endParaRPr>
          </a:p>
          <a:p>
            <a:pPr marL="342900" indent="-342900">
              <a:spcBef>
                <a:spcPct val="20000"/>
              </a:spcBef>
              <a:buClr>
                <a:schemeClr val="accent1"/>
              </a:buClr>
              <a:buFont typeface="Arial" panose="020B0604020202020204" pitchFamily="34" charset="0"/>
              <a:buChar char="•"/>
            </a:pPr>
            <a:r>
              <a:rPr lang="en-US" sz="2400" dirty="0">
                <a:latin typeface="Constantia" panose="02030602050306030303" pitchFamily="18" charset="0"/>
                <a:ea typeface="Tahoma" panose="020B0604030504040204" pitchFamily="34" charset="0"/>
                <a:cs typeface="Tahoma" panose="020B0604030504040204" pitchFamily="34" charset="0"/>
              </a:rPr>
              <a:t>Pharmacies under corporate agreement do not complete this section</a:t>
            </a:r>
          </a:p>
          <a:p>
            <a:pPr marL="342900" indent="-342900">
              <a:spcBef>
                <a:spcPct val="20000"/>
              </a:spcBef>
              <a:buClr>
                <a:schemeClr val="accent1"/>
              </a:buClr>
              <a:buSzPct val="75000"/>
              <a:buFont typeface="Arial" panose="020B0604020202020204" pitchFamily="34" charset="0"/>
              <a:buChar char="•"/>
            </a:pPr>
            <a:endParaRPr lang="en-US" sz="2400" dirty="0">
              <a:latin typeface="Constantia" panose="02030602050306030303" pitchFamily="18" charset="0"/>
              <a:ea typeface="Tahoma" panose="020B0604030504040204" pitchFamily="34" charset="0"/>
              <a:cs typeface="Tahoma" panose="020B0604030504040204" pitchFamily="34" charset="0"/>
            </a:endParaRPr>
          </a:p>
          <a:p>
            <a:pPr marL="342900" indent="-342900">
              <a:spcBef>
                <a:spcPct val="20000"/>
              </a:spcBef>
              <a:buClr>
                <a:schemeClr val="accent1"/>
              </a:buClr>
              <a:buFont typeface="Arial" panose="020B0604020202020204" pitchFamily="34" charset="0"/>
              <a:buChar char="•"/>
            </a:pPr>
            <a:r>
              <a:rPr lang="en-US" sz="2400" dirty="0">
                <a:latin typeface="Constantia" panose="02030602050306030303" pitchFamily="18" charset="0"/>
                <a:ea typeface="Tahoma" panose="020B0604030504040204" pitchFamily="34" charset="0"/>
                <a:cs typeface="Tahoma" panose="020B0604030504040204" pitchFamily="34" charset="0"/>
              </a:rPr>
              <a:t>Pharmacies not under corporate agreement should list all owners/officers</a:t>
            </a:r>
          </a:p>
          <a:p>
            <a:pPr marL="342900" indent="-342900">
              <a:spcBef>
                <a:spcPct val="20000"/>
              </a:spcBef>
              <a:buClr>
                <a:schemeClr val="accent1"/>
              </a:buClr>
              <a:buFont typeface="Arial" panose="020B0604020202020204" pitchFamily="34" charset="0"/>
              <a:buChar char="•"/>
            </a:pPr>
            <a:endParaRPr lang="en-US" sz="2400" dirty="0">
              <a:latin typeface="Constantia" panose="02030602050306030303" pitchFamily="18" charset="0"/>
              <a:ea typeface="Tahoma" panose="020B0604030504040204" pitchFamily="34" charset="0"/>
              <a:cs typeface="Tahoma" panose="020B0604030504040204" pitchFamily="34" charset="0"/>
            </a:endParaRPr>
          </a:p>
          <a:p>
            <a:pPr marL="342900" indent="-342900">
              <a:spcBef>
                <a:spcPct val="20000"/>
              </a:spcBef>
              <a:buClr>
                <a:schemeClr val="accent1"/>
              </a:buClr>
              <a:buFont typeface="Arial" panose="020B0604020202020204" pitchFamily="34" charset="0"/>
              <a:buChar char="•"/>
            </a:pPr>
            <a:r>
              <a:rPr lang="en-US" sz="2400" dirty="0">
                <a:latin typeface="Constantia" panose="02030602050306030303" pitchFamily="18" charset="0"/>
                <a:ea typeface="Tahoma" panose="020B0604030504040204" pitchFamily="34" charset="0"/>
                <a:cs typeface="Tahoma" panose="020B0604030504040204" pitchFamily="34" charset="0"/>
              </a:rPr>
              <a:t>For more than two owners, request a page 4a</a:t>
            </a:r>
          </a:p>
          <a:p>
            <a:pPr marL="342900" indent="-342900">
              <a:spcBef>
                <a:spcPct val="20000"/>
              </a:spcBef>
              <a:buClr>
                <a:schemeClr val="accent1"/>
              </a:buClr>
              <a:buFont typeface="Arial" panose="020B0604020202020204" pitchFamily="34" charset="0"/>
              <a:buChar char="•"/>
            </a:pPr>
            <a:endParaRPr lang="en-US" sz="2400" dirty="0">
              <a:latin typeface="Constantia" panose="02030602050306030303" pitchFamily="18" charset="0"/>
              <a:ea typeface="Tahoma" panose="020B0604030504040204" pitchFamily="34" charset="0"/>
              <a:cs typeface="Tahoma" panose="020B0604030504040204" pitchFamily="34" charset="0"/>
            </a:endParaRPr>
          </a:p>
          <a:p>
            <a:pPr marL="342900" indent="-342900">
              <a:spcBef>
                <a:spcPct val="20000"/>
              </a:spcBef>
              <a:buClr>
                <a:schemeClr val="accent1"/>
              </a:buClr>
              <a:buFont typeface="Arial" panose="020B0604020202020204" pitchFamily="34" charset="0"/>
              <a:buChar char="•"/>
            </a:pPr>
            <a:r>
              <a:rPr lang="en-US" sz="2400" dirty="0">
                <a:latin typeface="Constantia" panose="02030602050306030303" pitchFamily="18" charset="0"/>
                <a:ea typeface="Tahoma" panose="020B0604030504040204" pitchFamily="34" charset="0"/>
                <a:cs typeface="Tahoma" panose="020B0604030504040204" pitchFamily="34" charset="0"/>
              </a:rPr>
              <a:t>Incorporated or Limited Liability Companies (LLC) list officers</a:t>
            </a:r>
          </a:p>
          <a:p>
            <a:pPr marL="342900" indent="-342900">
              <a:spcBef>
                <a:spcPct val="20000"/>
              </a:spcBef>
              <a:buClr>
                <a:srgbClr val="5E75FC"/>
              </a:buClr>
            </a:pPr>
            <a:endParaRPr lang="en-US" sz="2000" dirty="0">
              <a:latin typeface="Cambria" pitchFamily="18" charset="0"/>
            </a:endParaRPr>
          </a:p>
        </p:txBody>
      </p:sp>
      <p:sp>
        <p:nvSpPr>
          <p:cNvPr id="7" name="Rectangle 6">
            <a:extLst>
              <a:ext uri="{FF2B5EF4-FFF2-40B4-BE49-F238E27FC236}">
                <a16:creationId xmlns:a16="http://schemas.microsoft.com/office/drawing/2014/main" id="{7E4BD14B-FDBF-4223-9121-FCF5B56D2249}"/>
              </a:ext>
            </a:extLst>
          </p:cNvPr>
          <p:cNvSpPr/>
          <p:nvPr>
            <p:custDataLst>
              <p:tags r:id="rId3"/>
            </p:custDataLst>
          </p:nvPr>
        </p:nvSpPr>
        <p:spPr>
          <a:xfrm>
            <a:off x="5932190" y="331958"/>
            <a:ext cx="5183030" cy="1317284"/>
          </a:xfrm>
          <a:prstGeom prst="rect">
            <a:avLst/>
          </a:prstGeom>
        </p:spPr>
        <p:txBody>
          <a:bodyPr wrap="square">
            <a:spAutoFit/>
          </a:bodyPr>
          <a:lstStyle/>
          <a:p>
            <a:pPr marL="342900" indent="-342900">
              <a:spcBef>
                <a:spcPct val="20000"/>
              </a:spcBef>
              <a:buClr>
                <a:srgbClr val="5E75FC"/>
              </a:buClr>
            </a:pPr>
            <a:r>
              <a:rPr lang="en-US" sz="3400" b="1" dirty="0">
                <a:latin typeface="Constantia" panose="02030602050306030303" pitchFamily="18" charset="0"/>
                <a:ea typeface="Tahoma" pitchFamily="34" charset="0"/>
                <a:cs typeface="Tahoma" pitchFamily="34" charset="0"/>
              </a:rPr>
              <a:t>Ownership Data Section</a:t>
            </a:r>
          </a:p>
          <a:p>
            <a:pPr marL="342900" indent="-342900">
              <a:spcBef>
                <a:spcPct val="20000"/>
              </a:spcBef>
              <a:buClr>
                <a:srgbClr val="5E75FC"/>
              </a:buClr>
            </a:pPr>
            <a:endParaRPr lang="en-US" dirty="0">
              <a:latin typeface="Constantia" panose="02030602050306030303" pitchFamily="18" charset="0"/>
              <a:ea typeface="Tahoma" panose="020B0604030504040204" pitchFamily="34" charset="0"/>
              <a:cs typeface="Tahoma" panose="020B0604030504040204" pitchFamily="34" charset="0"/>
            </a:endParaRPr>
          </a:p>
          <a:p>
            <a:pPr marL="342900" indent="-342900">
              <a:spcBef>
                <a:spcPct val="20000"/>
              </a:spcBef>
              <a:buClr>
                <a:srgbClr val="5E75FC"/>
              </a:buClr>
            </a:pPr>
            <a:endParaRPr lang="en-US" sz="2000" dirty="0">
              <a:latin typeface="Cambria" pitchFamily="18" charset="0"/>
            </a:endParaRPr>
          </a:p>
        </p:txBody>
      </p:sp>
      <p:pic>
        <p:nvPicPr>
          <p:cNvPr id="5" name="Picture 4">
            <a:extLst>
              <a:ext uri="{FF2B5EF4-FFF2-40B4-BE49-F238E27FC236}">
                <a16:creationId xmlns:a16="http://schemas.microsoft.com/office/drawing/2014/main" id="{688F3A62-BA9A-61A5-4D7D-FB6F198EA3C9}"/>
              </a:ext>
            </a:extLst>
          </p:cNvPr>
          <p:cNvPicPr>
            <a:picLocks noChangeAspect="1"/>
          </p:cNvPicPr>
          <p:nvPr/>
        </p:nvPicPr>
        <p:blipFill>
          <a:blip r:embed="rId6"/>
          <a:stretch>
            <a:fillRect/>
          </a:stretch>
        </p:blipFill>
        <p:spPr>
          <a:xfrm>
            <a:off x="531812" y="533400"/>
            <a:ext cx="4740416" cy="6068843"/>
          </a:xfrm>
          <a:prstGeom prst="rect">
            <a:avLst/>
          </a:prstGeom>
          <a:ln>
            <a:solidFill>
              <a:schemeClr val="tx1"/>
            </a:solidFill>
          </a:ln>
        </p:spPr>
      </p:pic>
    </p:spTree>
    <p:custDataLst>
      <p:tags r:id="rId1"/>
    </p:custDataLst>
    <p:extLst>
      <p:ext uri="{BB962C8B-B14F-4D97-AF65-F5344CB8AC3E}">
        <p14:creationId xmlns:p14="http://schemas.microsoft.com/office/powerpoint/2010/main" val="7521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2"/>
          <p:cNvSpPr txBox="1">
            <a:spLocks noChangeArrowheads="1"/>
          </p:cNvSpPr>
          <p:nvPr>
            <p:custDataLst>
              <p:tags r:id="rId2"/>
            </p:custDataLst>
          </p:nvPr>
        </p:nvSpPr>
        <p:spPr bwMode="auto">
          <a:xfrm>
            <a:off x="6589712" y="469900"/>
            <a:ext cx="4724400" cy="6848029"/>
          </a:xfrm>
          <a:prstGeom prst="rect">
            <a:avLst/>
          </a:prstGeom>
          <a:noFill/>
          <a:ln w="9525">
            <a:noFill/>
            <a:miter lim="800000"/>
            <a:headEnd/>
            <a:tailEnd/>
          </a:ln>
        </p:spPr>
        <p:txBody>
          <a:bodyPr wrap="square">
            <a:spAutoFit/>
          </a:bodyPr>
          <a:lstStyle/>
          <a:p>
            <a:pPr algn="ctr">
              <a:spcBef>
                <a:spcPct val="50000"/>
              </a:spcBef>
              <a:buFontTx/>
              <a:buNone/>
            </a:pPr>
            <a:r>
              <a:rPr lang="en-US" sz="4000" b="1" dirty="0">
                <a:latin typeface="Constantia" panose="02030602050306030303" pitchFamily="18" charset="0"/>
                <a:ea typeface="Tahoma" pitchFamily="34" charset="0"/>
                <a:cs typeface="Tahoma" pitchFamily="34" charset="0"/>
              </a:rPr>
              <a:t>Page 4a</a:t>
            </a:r>
          </a:p>
          <a:p>
            <a:pPr>
              <a:spcBef>
                <a:spcPct val="50000"/>
              </a:spcBef>
            </a:pPr>
            <a:endParaRPr lang="en-US" dirty="0">
              <a:latin typeface="Constantia" panose="02030602050306030303" pitchFamily="18" charset="0"/>
            </a:endParaRPr>
          </a:p>
          <a:p>
            <a:pPr marL="457200" indent="-457200">
              <a:spcBef>
                <a:spcPct val="50000"/>
              </a:spcBef>
              <a:buClr>
                <a:schemeClr val="accent1"/>
              </a:buClr>
              <a:buFont typeface="Arial" panose="020B0604020202020204" pitchFamily="34" charset="0"/>
              <a:buChar char="•"/>
            </a:pPr>
            <a:r>
              <a:rPr lang="en-US" sz="3200" dirty="0">
                <a:latin typeface="Constantia" panose="02030602050306030303" pitchFamily="18" charset="0"/>
                <a:ea typeface="Tahoma" panose="020B0604030504040204" pitchFamily="34" charset="0"/>
                <a:cs typeface="Tahoma" panose="020B0604030504040204" pitchFamily="34" charset="0"/>
              </a:rPr>
              <a:t>Additional ownership page</a:t>
            </a:r>
          </a:p>
          <a:p>
            <a:pPr marL="457200" indent="-457200">
              <a:spcBef>
                <a:spcPct val="50000"/>
              </a:spcBef>
              <a:buClr>
                <a:schemeClr val="accent1"/>
              </a:buClr>
              <a:buFont typeface="Arial" panose="020B0604020202020204" pitchFamily="34" charset="0"/>
              <a:buChar char="•"/>
            </a:pPr>
            <a:endParaRPr lang="en-US" sz="3200" dirty="0">
              <a:latin typeface="Constantia" panose="02030602050306030303" pitchFamily="18" charset="0"/>
              <a:ea typeface="Tahoma" panose="020B0604030504040204" pitchFamily="34" charset="0"/>
              <a:cs typeface="Tahoma" panose="020B0604030504040204" pitchFamily="34" charset="0"/>
            </a:endParaRPr>
          </a:p>
          <a:p>
            <a:pPr marL="457200" indent="-457200">
              <a:spcBef>
                <a:spcPct val="50000"/>
              </a:spcBef>
              <a:buClr>
                <a:schemeClr val="accent1"/>
              </a:buClr>
              <a:buFont typeface="Arial" panose="020B0604020202020204" pitchFamily="34" charset="0"/>
              <a:buChar char="•"/>
            </a:pPr>
            <a:r>
              <a:rPr lang="en-US" sz="3200" dirty="0">
                <a:latin typeface="Constantia" panose="02030602050306030303" pitchFamily="18" charset="0"/>
                <a:ea typeface="Tahoma" panose="020B0604030504040204" pitchFamily="34" charset="0"/>
                <a:cs typeface="Tahoma" panose="020B0604030504040204" pitchFamily="34" charset="0"/>
              </a:rPr>
              <a:t>For vendors with more than 2 owners or officers</a:t>
            </a:r>
          </a:p>
          <a:p>
            <a:pPr>
              <a:spcBef>
                <a:spcPct val="50000"/>
              </a:spcBef>
              <a:buFontTx/>
              <a:buNone/>
            </a:pPr>
            <a:endParaRPr lang="en-US" sz="4400" b="1" dirty="0">
              <a:latin typeface="Constantia" panose="02030602050306030303" pitchFamily="18" charset="0"/>
            </a:endParaRPr>
          </a:p>
          <a:p>
            <a:pPr>
              <a:spcBef>
                <a:spcPct val="50000"/>
              </a:spcBef>
              <a:buFontTx/>
              <a:buNone/>
            </a:pPr>
            <a:r>
              <a:rPr lang="en-US" sz="4400" b="1" dirty="0">
                <a:latin typeface="Constantia" panose="02030602050306030303" pitchFamily="18" charset="0"/>
              </a:rPr>
              <a:t> </a:t>
            </a:r>
          </a:p>
        </p:txBody>
      </p:sp>
      <p:sp>
        <p:nvSpPr>
          <p:cNvPr id="121859" name="Rectangle 3"/>
          <p:cNvSpPr>
            <a:spLocks noChangeArrowheads="1"/>
          </p:cNvSpPr>
          <p:nvPr>
            <p:custDataLst>
              <p:tags r:id="rId3"/>
            </p:custDataLst>
          </p:nvPr>
        </p:nvSpPr>
        <p:spPr bwMode="auto">
          <a:xfrm>
            <a:off x="6742112" y="1752600"/>
            <a:ext cx="4572000" cy="4495800"/>
          </a:xfrm>
          <a:prstGeom prst="rect">
            <a:avLst/>
          </a:prstGeom>
          <a:noFill/>
          <a:ln w="9525">
            <a:noFill/>
            <a:miter lim="800000"/>
            <a:headEnd/>
            <a:tailEnd/>
          </a:ln>
        </p:spPr>
        <p:txBody>
          <a:bodyPr lIns="92075" tIns="46038" rIns="92075" bIns="46038"/>
          <a:lstStyle/>
          <a:p>
            <a:pPr marL="342900" indent="-342900">
              <a:spcBef>
                <a:spcPct val="20000"/>
              </a:spcBef>
              <a:buClr>
                <a:srgbClr val="5E75FC"/>
              </a:buClr>
            </a:pPr>
            <a:r>
              <a:rPr lang="en-US" sz="2800" dirty="0">
                <a:latin typeface="Cambria" pitchFamily="18" charset="0"/>
              </a:rPr>
              <a:t>	</a:t>
            </a:r>
          </a:p>
        </p:txBody>
      </p:sp>
      <p:pic>
        <p:nvPicPr>
          <p:cNvPr id="3" name="Picture 2">
            <a:extLst>
              <a:ext uri="{FF2B5EF4-FFF2-40B4-BE49-F238E27FC236}">
                <a16:creationId xmlns:a16="http://schemas.microsoft.com/office/drawing/2014/main" id="{B79BA2F2-8C0F-BD3C-EDBF-EAF427D831B6}"/>
              </a:ext>
            </a:extLst>
          </p:cNvPr>
          <p:cNvPicPr>
            <a:picLocks noChangeAspect="1"/>
          </p:cNvPicPr>
          <p:nvPr/>
        </p:nvPicPr>
        <p:blipFill>
          <a:blip r:embed="rId6"/>
          <a:stretch>
            <a:fillRect/>
          </a:stretch>
        </p:blipFill>
        <p:spPr>
          <a:xfrm>
            <a:off x="1059315" y="469900"/>
            <a:ext cx="4539798" cy="5933652"/>
          </a:xfrm>
          <a:prstGeom prst="rect">
            <a:avLst/>
          </a:prstGeom>
          <a:ln>
            <a:solidFill>
              <a:schemeClr val="tx1"/>
            </a:solidFill>
          </a:ln>
        </p:spPr>
      </p:pic>
    </p:spTree>
    <p:custDataLst>
      <p:tags r:id="rId1"/>
    </p:custDataLst>
    <p:extLst>
      <p:ext uri="{BB962C8B-B14F-4D97-AF65-F5344CB8AC3E}">
        <p14:creationId xmlns:p14="http://schemas.microsoft.com/office/powerpoint/2010/main" val="1963303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8" name="Rectangle 1024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Rectangle 1024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0252" name="Group 1025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57" y="508838"/>
            <a:ext cx="5216598" cy="6239661"/>
            <a:chOff x="-19221" y="251144"/>
            <a:chExt cx="5217958" cy="6239661"/>
          </a:xfrm>
        </p:grpSpPr>
        <p:sp>
          <p:nvSpPr>
            <p:cNvPr id="10253" name="Freeform: Shape 1025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254" name="Freeform: Shape 1025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255" name="Freeform: Shape 1025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256" name="Freeform: Shape 1025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0242" name="Rectangle 2"/>
          <p:cNvSpPr>
            <a:spLocks noGrp="1" noChangeArrowheads="1"/>
          </p:cNvSpPr>
          <p:nvPr>
            <p:ph type="title"/>
            <p:custDataLst>
              <p:tags r:id="rId2"/>
            </p:custDataLst>
          </p:nvPr>
        </p:nvSpPr>
        <p:spPr>
          <a:xfrm>
            <a:off x="379412" y="1243013"/>
            <a:ext cx="4115217" cy="4371974"/>
          </a:xfrm>
        </p:spPr>
        <p:txBody>
          <a:bodyPr>
            <a:normAutofit/>
          </a:bodyPr>
          <a:lstStyle/>
          <a:p>
            <a:pPr eaLnBrk="1" hangingPunct="1"/>
            <a:r>
              <a:rPr lang="en-US" sz="4400" b="1" dirty="0">
                <a:latin typeface="Constantia" panose="02030602050306030303" pitchFamily="18" charset="0"/>
                <a:ea typeface="Tahoma" pitchFamily="34" charset="0"/>
                <a:cs typeface="Tahoma" pitchFamily="34" charset="0"/>
              </a:rPr>
              <a:t>Vendor Applicant’s Responsibility</a:t>
            </a:r>
          </a:p>
        </p:txBody>
      </p:sp>
      <p:sp>
        <p:nvSpPr>
          <p:cNvPr id="10243" name="Rectangle 3"/>
          <p:cNvSpPr>
            <a:spLocks noGrp="1" noChangeArrowheads="1"/>
          </p:cNvSpPr>
          <p:nvPr>
            <p:ph idx="1"/>
            <p:custDataLst>
              <p:tags r:id="rId3"/>
            </p:custDataLst>
          </p:nvPr>
        </p:nvSpPr>
        <p:spPr>
          <a:xfrm>
            <a:off x="5163989" y="494179"/>
            <a:ext cx="6874023" cy="6100079"/>
          </a:xfrm>
        </p:spPr>
        <p:txBody>
          <a:bodyPr anchor="ctr">
            <a:normAutofit/>
          </a:bodyPr>
          <a:lstStyle/>
          <a:p>
            <a:pPr eaLnBrk="1" hangingPunct="1"/>
            <a:r>
              <a:rPr lang="en-US" sz="2800" dirty="0">
                <a:latin typeface="Constantia" panose="02030602050306030303" pitchFamily="18" charset="0"/>
                <a:ea typeface="Tahoma" pitchFamily="34" charset="0"/>
                <a:cs typeface="Tahoma" pitchFamily="34" charset="0"/>
              </a:rPr>
              <a:t>Attend training by Local WIC Agency</a:t>
            </a:r>
          </a:p>
          <a:p>
            <a:pPr eaLnBrk="1" hangingPunct="1"/>
            <a:r>
              <a:rPr lang="en-US" sz="2800" dirty="0">
                <a:latin typeface="Constantia" panose="02030602050306030303" pitchFamily="18" charset="0"/>
                <a:ea typeface="Tahoma" pitchFamily="34" charset="0"/>
                <a:cs typeface="Tahoma" pitchFamily="34" charset="0"/>
              </a:rPr>
              <a:t>Meet all applicable selection criteria</a:t>
            </a:r>
          </a:p>
          <a:p>
            <a:r>
              <a:rPr lang="en-US" sz="2800" dirty="0">
                <a:latin typeface="Constantia" panose="02030602050306030303" pitchFamily="18" charset="0"/>
                <a:ea typeface="Tahoma" pitchFamily="34" charset="0"/>
                <a:cs typeface="Tahoma" pitchFamily="34" charset="0"/>
              </a:rPr>
              <a:t>Complete required forms accurately, honestly and completely</a:t>
            </a:r>
          </a:p>
          <a:p>
            <a:pPr eaLnBrk="1" hangingPunct="1"/>
            <a:r>
              <a:rPr lang="en-US" sz="2800" dirty="0">
                <a:latin typeface="Constantia" panose="02030602050306030303" pitchFamily="18" charset="0"/>
                <a:ea typeface="Tahoma" pitchFamily="34" charset="0"/>
                <a:cs typeface="Tahoma" pitchFamily="34" charset="0"/>
              </a:rPr>
              <a:t>Understand and follow all Federal and State regulations and rules</a:t>
            </a:r>
          </a:p>
          <a:p>
            <a:pPr eaLnBrk="1" hangingPunct="1"/>
            <a:r>
              <a:rPr lang="en-US" sz="2800" dirty="0">
                <a:latin typeface="Constantia" panose="02030602050306030303" pitchFamily="18" charset="0"/>
                <a:ea typeface="Tahoma" pitchFamily="34" charset="0"/>
                <a:cs typeface="Tahoma" pitchFamily="34" charset="0"/>
              </a:rPr>
              <a:t>Train all staff handling </a:t>
            </a:r>
            <a:r>
              <a:rPr lang="en-US" sz="2800" dirty="0" err="1">
                <a:latin typeface="Constantia" panose="02030602050306030303" pitchFamily="18" charset="0"/>
                <a:ea typeface="Tahoma" pitchFamily="34" charset="0"/>
                <a:cs typeface="Tahoma" pitchFamily="34" charset="0"/>
              </a:rPr>
              <a:t>eWIC</a:t>
            </a:r>
            <a:r>
              <a:rPr lang="en-US" sz="2800" dirty="0">
                <a:latin typeface="Constantia" panose="02030602050306030303" pitchFamily="18" charset="0"/>
                <a:ea typeface="Tahoma" pitchFamily="34" charset="0"/>
                <a:cs typeface="Tahoma" pitchFamily="34" charset="0"/>
              </a:rPr>
              <a:t> transactions</a:t>
            </a:r>
          </a:p>
          <a:p>
            <a:pPr eaLnBrk="1" hangingPunct="1"/>
            <a:endParaRPr lang="en-US" sz="1800" dirty="0">
              <a:solidFill>
                <a:schemeClr val="tx2"/>
              </a:solidFill>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3654158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75A775-CBD1-C92F-42E4-EF785691E282}"/>
              </a:ext>
            </a:extLst>
          </p:cNvPr>
          <p:cNvPicPr>
            <a:picLocks noChangeAspect="1"/>
          </p:cNvPicPr>
          <p:nvPr/>
        </p:nvPicPr>
        <p:blipFill>
          <a:blip r:embed="rId8"/>
          <a:stretch>
            <a:fillRect/>
          </a:stretch>
        </p:blipFill>
        <p:spPr>
          <a:xfrm>
            <a:off x="455612" y="453190"/>
            <a:ext cx="4664053" cy="6096000"/>
          </a:xfrm>
          <a:prstGeom prst="rect">
            <a:avLst/>
          </a:prstGeom>
          <a:ln>
            <a:solidFill>
              <a:schemeClr val="tx1"/>
            </a:solidFill>
          </a:ln>
        </p:spPr>
      </p:pic>
      <p:sp>
        <p:nvSpPr>
          <p:cNvPr id="122882" name="Rectangle 2"/>
          <p:cNvSpPr>
            <a:spLocks noChangeArrowheads="1"/>
          </p:cNvSpPr>
          <p:nvPr>
            <p:custDataLst>
              <p:tags r:id="rId2"/>
            </p:custDataLst>
          </p:nvPr>
        </p:nvSpPr>
        <p:spPr bwMode="auto">
          <a:xfrm>
            <a:off x="6094412" y="1219200"/>
            <a:ext cx="5410201" cy="5181599"/>
          </a:xfrm>
          <a:prstGeom prst="rect">
            <a:avLst/>
          </a:prstGeom>
          <a:noFill/>
          <a:ln w="9525">
            <a:noFill/>
            <a:miter lim="800000"/>
            <a:headEnd/>
            <a:tailEnd/>
          </a:ln>
        </p:spPr>
        <p:txBody>
          <a:bodyPr lIns="92075" tIns="46038" rIns="92075" bIns="46038"/>
          <a:lstStyle/>
          <a:p>
            <a:pPr marL="457200" indent="-457200">
              <a:spcBef>
                <a:spcPct val="20000"/>
              </a:spcBef>
              <a:buClr>
                <a:schemeClr val="accent1"/>
              </a:buClr>
              <a:buFont typeface="Arial" panose="020B0604020202020204" pitchFamily="34" charset="0"/>
              <a:buChar char="•"/>
            </a:pPr>
            <a:r>
              <a:rPr lang="en-US" sz="2800" dirty="0">
                <a:latin typeface="Constantia" panose="02030602050306030303" pitchFamily="18" charset="0"/>
                <a:ea typeface="Tahoma" panose="020B0604030504040204" pitchFamily="34" charset="0"/>
                <a:cs typeface="Tahoma" panose="020B0604030504040204" pitchFamily="34" charset="0"/>
              </a:rPr>
              <a:t>Read application statement</a:t>
            </a:r>
            <a:br>
              <a:rPr lang="en-US" sz="2800" b="1" dirty="0">
                <a:latin typeface="Constantia" panose="02030602050306030303" pitchFamily="18" charset="0"/>
                <a:ea typeface="Tahoma" panose="020B0604030504040204" pitchFamily="34" charset="0"/>
                <a:cs typeface="Tahoma" panose="020B0604030504040204" pitchFamily="34" charset="0"/>
              </a:rPr>
            </a:br>
            <a:r>
              <a:rPr lang="en-US" sz="2800" dirty="0">
                <a:latin typeface="Constantia" panose="02030602050306030303" pitchFamily="18" charset="0"/>
                <a:ea typeface="Tahoma" panose="020B0604030504040204" pitchFamily="34" charset="0"/>
                <a:cs typeface="Tahoma" panose="020B0604030504040204" pitchFamily="34" charset="0"/>
              </a:rPr>
              <a:t>Pharmacy Owner/Officer signs</a:t>
            </a:r>
          </a:p>
          <a:p>
            <a:pPr marL="457200" indent="-457200">
              <a:spcBef>
                <a:spcPct val="20000"/>
              </a:spcBef>
              <a:buClr>
                <a:schemeClr val="accent1"/>
              </a:buClr>
              <a:buFont typeface="Arial" panose="020B0604020202020204" pitchFamily="34" charset="0"/>
              <a:buChar char="•"/>
            </a:pPr>
            <a:r>
              <a:rPr lang="en-US" sz="2800" dirty="0">
                <a:latin typeface="Constantia" panose="02030602050306030303" pitchFamily="18" charset="0"/>
                <a:ea typeface="Tahoma" panose="020B0604030504040204" pitchFamily="34" charset="0"/>
                <a:cs typeface="Tahoma" panose="020B0604030504040204" pitchFamily="34" charset="0"/>
              </a:rPr>
              <a:t>Check all answers before signing and clicking finish to avoid delay of processing the application</a:t>
            </a:r>
          </a:p>
          <a:p>
            <a:pPr marL="457200" indent="-457200">
              <a:spcBef>
                <a:spcPct val="20000"/>
              </a:spcBef>
              <a:buClr>
                <a:schemeClr val="accent1"/>
              </a:buClr>
              <a:buFont typeface="Arial" panose="020B0604020202020204" pitchFamily="34" charset="0"/>
              <a:buChar char="•"/>
            </a:pPr>
            <a:endParaRPr lang="en-US" sz="2800" dirty="0">
              <a:latin typeface="Constantia" panose="02030602050306030303" pitchFamily="18" charset="0"/>
              <a:ea typeface="Tahoma" panose="020B0604030504040204" pitchFamily="34" charset="0"/>
              <a:cs typeface="Tahoma" panose="020B0604030504040204" pitchFamily="34" charset="0"/>
            </a:endParaRPr>
          </a:p>
          <a:p>
            <a:pPr marL="457200" indent="-457200">
              <a:spcBef>
                <a:spcPct val="20000"/>
              </a:spcBef>
              <a:buClr>
                <a:schemeClr val="accent1"/>
              </a:buClr>
              <a:buFont typeface="Arial" panose="020B0604020202020204" pitchFamily="34" charset="0"/>
              <a:buChar char="•"/>
            </a:pPr>
            <a:r>
              <a:rPr lang="en-US" sz="2800" dirty="0">
                <a:latin typeface="Constantia" panose="02030602050306030303" pitchFamily="18" charset="0"/>
                <a:ea typeface="Tahoma" panose="020B0604030504040204" pitchFamily="34" charset="0"/>
                <a:cs typeface="Tahoma" panose="020B0604030504040204" pitchFamily="34" charset="0"/>
              </a:rPr>
              <a:t>Bottom section is to be completed by the Local WIC Agency before being sent to the State WIC Agency</a:t>
            </a:r>
            <a:endParaRPr lang="en-US" sz="2800" dirty="0"/>
          </a:p>
          <a:p>
            <a:pPr marL="457200" indent="-457200">
              <a:spcBef>
                <a:spcPct val="20000"/>
              </a:spcBef>
              <a:buClr>
                <a:schemeClr val="accent1"/>
              </a:buClr>
              <a:buFont typeface="Arial" panose="020B0604020202020204" pitchFamily="34" charset="0"/>
              <a:buChar char="•"/>
            </a:pPr>
            <a:endParaRPr lang="en-US" sz="2800" dirty="0">
              <a:latin typeface="Constantia" panose="02030602050306030303" pitchFamily="18" charset="0"/>
              <a:ea typeface="Tahoma" panose="020B0604030504040204" pitchFamily="34" charset="0"/>
              <a:cs typeface="Tahoma" panose="020B0604030504040204" pitchFamily="34" charset="0"/>
            </a:endParaRPr>
          </a:p>
        </p:txBody>
      </p:sp>
      <p:sp>
        <p:nvSpPr>
          <p:cNvPr id="122883" name="Text Box 4"/>
          <p:cNvSpPr txBox="1">
            <a:spLocks noChangeArrowheads="1"/>
          </p:cNvSpPr>
          <p:nvPr>
            <p:custDataLst>
              <p:tags r:id="rId3"/>
            </p:custDataLst>
          </p:nvPr>
        </p:nvSpPr>
        <p:spPr bwMode="auto">
          <a:xfrm>
            <a:off x="7542212" y="304800"/>
            <a:ext cx="3200400" cy="707886"/>
          </a:xfrm>
          <a:prstGeom prst="rect">
            <a:avLst/>
          </a:prstGeom>
          <a:noFill/>
          <a:ln w="9525">
            <a:noFill/>
            <a:miter lim="800000"/>
            <a:headEnd/>
            <a:tailEnd/>
          </a:ln>
        </p:spPr>
        <p:txBody>
          <a:bodyPr>
            <a:spAutoFit/>
          </a:bodyPr>
          <a:lstStyle/>
          <a:p>
            <a:pPr>
              <a:spcBef>
                <a:spcPct val="50000"/>
              </a:spcBef>
              <a:buFontTx/>
              <a:buNone/>
            </a:pPr>
            <a:r>
              <a:rPr lang="en-US" sz="4000" b="1" dirty="0">
                <a:latin typeface="Constantia" panose="02030602050306030303" pitchFamily="18" charset="0"/>
                <a:ea typeface="Tahoma" pitchFamily="34" charset="0"/>
                <a:cs typeface="Tahoma" pitchFamily="34" charset="0"/>
              </a:rPr>
              <a:t>Page 5 </a:t>
            </a:r>
          </a:p>
        </p:txBody>
      </p:sp>
      <p:sp>
        <p:nvSpPr>
          <p:cNvPr id="8" name="Rectangle 7">
            <a:extLst>
              <a:ext uri="{FF2B5EF4-FFF2-40B4-BE49-F238E27FC236}">
                <a16:creationId xmlns:a16="http://schemas.microsoft.com/office/drawing/2014/main" id="{631CD461-A0D6-40C3-AED0-D7F58DBD3FE5}"/>
              </a:ext>
            </a:extLst>
          </p:cNvPr>
          <p:cNvSpPr/>
          <p:nvPr>
            <p:custDataLst>
              <p:tags r:id="rId4"/>
            </p:custDataLst>
          </p:nvPr>
        </p:nvSpPr>
        <p:spPr>
          <a:xfrm>
            <a:off x="455611" y="487803"/>
            <a:ext cx="4664053" cy="2016249"/>
          </a:xfrm>
          <a:prstGeom prst="rect">
            <a:avLst/>
          </a:prstGeom>
          <a:solidFill>
            <a:schemeClr val="accent1">
              <a:alpha val="38824"/>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0D630A55-1DC1-E317-4F87-B348921128ED}"/>
              </a:ext>
            </a:extLst>
          </p:cNvPr>
          <p:cNvSpPr/>
          <p:nvPr>
            <p:custDataLst>
              <p:tags r:id="rId5"/>
            </p:custDataLst>
          </p:nvPr>
        </p:nvSpPr>
        <p:spPr>
          <a:xfrm>
            <a:off x="455611" y="4939923"/>
            <a:ext cx="4664053" cy="1609267"/>
          </a:xfrm>
          <a:prstGeom prst="rect">
            <a:avLst/>
          </a:prstGeom>
          <a:solidFill>
            <a:schemeClr val="accent1">
              <a:alpha val="38824"/>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318101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custDataLst>
              <p:tags r:id="rId2"/>
            </p:custDataLst>
          </p:nvPr>
        </p:nvSpPr>
        <p:spPr>
          <a:xfrm>
            <a:off x="836612" y="1827550"/>
            <a:ext cx="10784186" cy="4649450"/>
          </a:xfrm>
        </p:spPr>
        <p:txBody>
          <a:bodyPr>
            <a:normAutofit/>
          </a:bodyPr>
          <a:lstStyle/>
          <a:p>
            <a:pPr eaLnBrk="1" hangingPunct="1"/>
            <a:endParaRPr lang="en-US" dirty="0">
              <a:latin typeface="Constantia" panose="02030602050306030303" pitchFamily="18" charset="0"/>
              <a:ea typeface="Tahoma" pitchFamily="34" charset="0"/>
              <a:cs typeface="Tahoma" pitchFamily="34" charset="0"/>
            </a:endParaRPr>
          </a:p>
          <a:p>
            <a:pPr eaLnBrk="1" hangingPunct="1"/>
            <a:r>
              <a:rPr lang="en-US" sz="3200" dirty="0">
                <a:solidFill>
                  <a:schemeClr val="tx1"/>
                </a:solidFill>
                <a:latin typeface="Constantia" panose="02030602050306030303" pitchFamily="18" charset="0"/>
                <a:ea typeface="Tahoma" pitchFamily="34" charset="0"/>
                <a:cs typeface="Tahoma" pitchFamily="34" charset="0"/>
              </a:rPr>
              <a:t>Must be completed individually by each free-standing pharmacy at authorization and when requested by the State WIC Agency.</a:t>
            </a:r>
          </a:p>
          <a:p>
            <a:pPr eaLnBrk="1" hangingPunct="1"/>
            <a:endParaRPr lang="en-US" sz="3200" dirty="0">
              <a:solidFill>
                <a:schemeClr val="tx1"/>
              </a:solidFill>
              <a:latin typeface="Constantia" panose="02030602050306030303" pitchFamily="18" charset="0"/>
              <a:ea typeface="Tahoma" pitchFamily="34" charset="0"/>
              <a:cs typeface="Tahoma" pitchFamily="34" charset="0"/>
            </a:endParaRPr>
          </a:p>
          <a:p>
            <a:pPr eaLnBrk="1" hangingPunct="1"/>
            <a:r>
              <a:rPr lang="en-US" sz="3200" dirty="0">
                <a:solidFill>
                  <a:schemeClr val="tx1"/>
                </a:solidFill>
                <a:latin typeface="Constantia" panose="02030602050306030303" pitchFamily="18" charset="0"/>
                <a:ea typeface="Tahoma" pitchFamily="34" charset="0"/>
                <a:cs typeface="Tahoma" pitchFamily="34" charset="0"/>
              </a:rPr>
              <a:t>Complete price for each WIC exempt formula and eligible nutritional on the form.</a:t>
            </a:r>
          </a:p>
          <a:p>
            <a:pPr lvl="1" eaLnBrk="1" hangingPunct="1"/>
            <a:r>
              <a:rPr lang="en-US" sz="2800" dirty="0">
                <a:solidFill>
                  <a:schemeClr val="tx1"/>
                </a:solidFill>
                <a:latin typeface="Constantia" panose="02030602050306030303" pitchFamily="18" charset="0"/>
                <a:ea typeface="Tahoma" pitchFamily="34" charset="0"/>
                <a:cs typeface="Tahoma" pitchFamily="34" charset="0"/>
              </a:rPr>
              <a:t>Not restricted to NTE prices</a:t>
            </a:r>
          </a:p>
          <a:p>
            <a:pPr lvl="1" eaLnBrk="1" hangingPunct="1"/>
            <a:r>
              <a:rPr lang="en-US" sz="2800" dirty="0">
                <a:solidFill>
                  <a:schemeClr val="tx1"/>
                </a:solidFill>
                <a:latin typeface="Constantia" panose="02030602050306030303" pitchFamily="18" charset="0"/>
                <a:ea typeface="Tahoma" pitchFamily="34" charset="0"/>
                <a:cs typeface="Tahoma" pitchFamily="34" charset="0"/>
              </a:rPr>
              <a:t>For reporting purposes only</a:t>
            </a:r>
          </a:p>
          <a:p>
            <a:pPr marL="274320" lvl="1" indent="0">
              <a:buNone/>
            </a:pPr>
            <a:endParaRPr lang="en-US" dirty="0">
              <a:latin typeface="Constantia" panose="02030602050306030303" pitchFamily="18" charset="0"/>
              <a:ea typeface="Tahoma" pitchFamily="34" charset="0"/>
              <a:cs typeface="Tahoma" pitchFamily="34" charset="0"/>
            </a:endParaRPr>
          </a:p>
        </p:txBody>
      </p:sp>
      <p:sp>
        <p:nvSpPr>
          <p:cNvPr id="5" name="Text Box 2"/>
          <p:cNvSpPr txBox="1">
            <a:spLocks noChangeArrowheads="1"/>
          </p:cNvSpPr>
          <p:nvPr>
            <p:custDataLst>
              <p:tags r:id="rId3"/>
            </p:custDataLst>
          </p:nvPr>
        </p:nvSpPr>
        <p:spPr bwMode="auto">
          <a:xfrm>
            <a:off x="1181081" y="381000"/>
            <a:ext cx="10591800" cy="1446550"/>
          </a:xfrm>
          <a:prstGeom prst="rect">
            <a:avLst/>
          </a:prstGeom>
          <a:noFill/>
          <a:ln w="9525">
            <a:noFill/>
            <a:miter lim="800000"/>
            <a:headEnd/>
            <a:tailEnd/>
          </a:ln>
        </p:spPr>
        <p:txBody>
          <a:bodyPr wrap="square">
            <a:spAutoFit/>
          </a:bodyPr>
          <a:lstStyle/>
          <a:p>
            <a:pPr algn="ctr" eaLnBrk="1" hangingPunct="1">
              <a:spcBef>
                <a:spcPct val="0"/>
              </a:spcBef>
              <a:buFontTx/>
              <a:buNone/>
            </a:pPr>
            <a:r>
              <a:rPr lang="en-US" sz="4400" b="1" dirty="0">
                <a:latin typeface="Constantia" panose="02030602050306030303" pitchFamily="18" charset="0"/>
                <a:ea typeface="Tahoma" pitchFamily="34" charset="0"/>
                <a:cs typeface="Tahoma" pitchFamily="34" charset="0"/>
              </a:rPr>
              <a:t>WIC Price List For Free-standing Pharmacies  (DHHS  2766P)</a:t>
            </a:r>
          </a:p>
        </p:txBody>
      </p:sp>
    </p:spTree>
    <p:custDataLst>
      <p:tags r:id="rId1"/>
    </p:custDataLst>
    <p:extLst>
      <p:ext uri="{BB962C8B-B14F-4D97-AF65-F5344CB8AC3E}">
        <p14:creationId xmlns:p14="http://schemas.microsoft.com/office/powerpoint/2010/main" val="684805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txBox="1">
            <a:spLocks noChangeArrowheads="1"/>
          </p:cNvSpPr>
          <p:nvPr>
            <p:custDataLst>
              <p:tags r:id="rId2"/>
            </p:custDataLst>
          </p:nvPr>
        </p:nvSpPr>
        <p:spPr>
          <a:xfrm>
            <a:off x="1674812" y="3886200"/>
            <a:ext cx="5452872" cy="2285999"/>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buClrTx/>
            </a:pPr>
            <a:r>
              <a:rPr lang="en-US" sz="3000" dirty="0">
                <a:latin typeface="Constantia" panose="02030602050306030303" pitchFamily="18" charset="0"/>
                <a:ea typeface="Tahoma" pitchFamily="34" charset="0"/>
                <a:cs typeface="Tahoma" pitchFamily="34" charset="0"/>
              </a:rPr>
              <a:t>Pharmacy Name </a:t>
            </a:r>
            <a:r>
              <a:rPr lang="en-US" sz="3000" b="1" dirty="0">
                <a:solidFill>
                  <a:srgbClr val="D31145"/>
                </a:solidFill>
                <a:latin typeface="Constantia" panose="02030602050306030303" pitchFamily="18" charset="0"/>
                <a:ea typeface="Tahoma" pitchFamily="34" charset="0"/>
                <a:cs typeface="Tahoma" pitchFamily="34" charset="0"/>
              </a:rPr>
              <a:t>and</a:t>
            </a:r>
            <a:r>
              <a:rPr lang="en-US" sz="3000" dirty="0">
                <a:latin typeface="Constantia" panose="02030602050306030303" pitchFamily="18" charset="0"/>
                <a:ea typeface="Tahoma" pitchFamily="34" charset="0"/>
                <a:cs typeface="Tahoma" pitchFamily="34" charset="0"/>
              </a:rPr>
              <a:t> Number</a:t>
            </a:r>
          </a:p>
          <a:p>
            <a:pPr>
              <a:buClrTx/>
            </a:pPr>
            <a:r>
              <a:rPr lang="en-US" sz="3000" dirty="0">
                <a:latin typeface="Constantia" panose="02030602050306030303" pitchFamily="18" charset="0"/>
                <a:ea typeface="Tahoma" pitchFamily="34" charset="0"/>
                <a:cs typeface="Tahoma" pitchFamily="34" charset="0"/>
              </a:rPr>
              <a:t>Street Address</a:t>
            </a:r>
          </a:p>
          <a:p>
            <a:pPr>
              <a:buClrTx/>
            </a:pPr>
            <a:r>
              <a:rPr lang="en-US" sz="3000" dirty="0">
                <a:latin typeface="Constantia" panose="02030602050306030303" pitchFamily="18" charset="0"/>
                <a:ea typeface="Tahoma" pitchFamily="34" charset="0"/>
                <a:cs typeface="Tahoma" pitchFamily="34" charset="0"/>
              </a:rPr>
              <a:t>Phone Number</a:t>
            </a:r>
          </a:p>
          <a:p>
            <a:pPr>
              <a:buClrTx/>
            </a:pPr>
            <a:r>
              <a:rPr lang="en-US" sz="3000" dirty="0">
                <a:latin typeface="Constantia" panose="02030602050306030303" pitchFamily="18" charset="0"/>
                <a:ea typeface="Tahoma" pitchFamily="34" charset="0"/>
                <a:cs typeface="Tahoma" pitchFamily="34" charset="0"/>
              </a:rPr>
              <a:t>Date</a:t>
            </a:r>
          </a:p>
        </p:txBody>
      </p:sp>
      <p:grpSp>
        <p:nvGrpSpPr>
          <p:cNvPr id="4" name="Group 4">
            <a:extLst>
              <a:ext uri="{FF2B5EF4-FFF2-40B4-BE49-F238E27FC236}">
                <a16:creationId xmlns:a16="http://schemas.microsoft.com/office/drawing/2014/main" id="{C9A281AB-9381-4486-A539-EEDE3AE4FE3A}"/>
              </a:ext>
            </a:extLst>
          </p:cNvPr>
          <p:cNvGrpSpPr>
            <a:grpSpLocks noChangeAspect="1"/>
          </p:cNvGrpSpPr>
          <p:nvPr/>
        </p:nvGrpSpPr>
        <p:grpSpPr bwMode="auto">
          <a:xfrm>
            <a:off x="1652799" y="406400"/>
            <a:ext cx="7191375" cy="2565400"/>
            <a:chOff x="1574" y="1352"/>
            <a:chExt cx="4530" cy="1616"/>
          </a:xfrm>
        </p:grpSpPr>
        <p:pic>
          <p:nvPicPr>
            <p:cNvPr id="4101" name="Picture 5">
              <a:extLst>
                <a:ext uri="{FF2B5EF4-FFF2-40B4-BE49-F238E27FC236}">
                  <a16:creationId xmlns:a16="http://schemas.microsoft.com/office/drawing/2014/main" id="{94F0DE96-427B-427E-AA31-B71DB6789B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4" y="1352"/>
              <a:ext cx="4536" cy="162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AutoShape 3">
              <a:extLst>
                <a:ext uri="{FF2B5EF4-FFF2-40B4-BE49-F238E27FC236}">
                  <a16:creationId xmlns:a16="http://schemas.microsoft.com/office/drawing/2014/main" id="{EAB9BD96-26CE-46CC-BA2B-962EC6FDDF59}"/>
                </a:ext>
              </a:extLst>
            </p:cNvPr>
            <p:cNvSpPr>
              <a:spLocks noChangeAspect="1" noChangeArrowheads="1" noTextEdit="1"/>
            </p:cNvSpPr>
            <p:nvPr/>
          </p:nvSpPr>
          <p:spPr bwMode="auto">
            <a:xfrm>
              <a:off x="1574" y="1352"/>
              <a:ext cx="4530" cy="161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6" name="Group 4">
            <a:extLst>
              <a:ext uri="{FF2B5EF4-FFF2-40B4-BE49-F238E27FC236}">
                <a16:creationId xmlns:a16="http://schemas.microsoft.com/office/drawing/2014/main" id="{9FEB142F-C6D2-D455-4E70-6BCE82FF651B}"/>
              </a:ext>
            </a:extLst>
          </p:cNvPr>
          <p:cNvGrpSpPr>
            <a:grpSpLocks noChangeAspect="1"/>
          </p:cNvGrpSpPr>
          <p:nvPr/>
        </p:nvGrpSpPr>
        <p:grpSpPr bwMode="auto">
          <a:xfrm>
            <a:off x="8013437" y="1752600"/>
            <a:ext cx="3745653" cy="4876800"/>
            <a:chOff x="2180" y="0"/>
            <a:chExt cx="3318" cy="4320"/>
          </a:xfrm>
        </p:grpSpPr>
        <p:sp>
          <p:nvSpPr>
            <p:cNvPr id="7" name="AutoShape 3">
              <a:extLst>
                <a:ext uri="{FF2B5EF4-FFF2-40B4-BE49-F238E27FC236}">
                  <a16:creationId xmlns:a16="http://schemas.microsoft.com/office/drawing/2014/main" id="{147E4FE0-9423-21FA-FF10-DD43CF6E5D66}"/>
                </a:ext>
              </a:extLst>
            </p:cNvPr>
            <p:cNvSpPr>
              <a:spLocks noChangeAspect="1" noChangeArrowheads="1" noTextEdit="1"/>
            </p:cNvSpPr>
            <p:nvPr/>
          </p:nvSpPr>
          <p:spPr bwMode="auto">
            <a:xfrm>
              <a:off x="2180" y="0"/>
              <a:ext cx="3318" cy="43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7" name="Picture 5">
              <a:extLst>
                <a:ext uri="{FF2B5EF4-FFF2-40B4-BE49-F238E27FC236}">
                  <a16:creationId xmlns:a16="http://schemas.microsoft.com/office/drawing/2014/main" id="{A1DC1B7C-BA54-8E76-C7FE-666C59F50D7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80" y="0"/>
              <a:ext cx="3320" cy="432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
        <p:nvSpPr>
          <p:cNvPr id="9" name="Rectangle 8">
            <a:extLst>
              <a:ext uri="{FF2B5EF4-FFF2-40B4-BE49-F238E27FC236}">
                <a16:creationId xmlns:a16="http://schemas.microsoft.com/office/drawing/2014/main" id="{D058DCFF-26C6-4B8D-A5FD-DEF14BA47035}"/>
              </a:ext>
            </a:extLst>
          </p:cNvPr>
          <p:cNvSpPr/>
          <p:nvPr>
            <p:custDataLst>
              <p:tags r:id="rId3"/>
            </p:custDataLst>
          </p:nvPr>
        </p:nvSpPr>
        <p:spPr>
          <a:xfrm>
            <a:off x="8011179" y="1750342"/>
            <a:ext cx="3745653" cy="1297658"/>
          </a:xfrm>
          <a:prstGeom prst="rect">
            <a:avLst/>
          </a:prstGeom>
          <a:solidFill>
            <a:schemeClr val="accent1">
              <a:alpha val="38824"/>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189641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 Box 2"/>
          <p:cNvSpPr txBox="1">
            <a:spLocks noChangeArrowheads="1"/>
          </p:cNvSpPr>
          <p:nvPr>
            <p:custDataLst>
              <p:tags r:id="rId2"/>
            </p:custDataLst>
          </p:nvPr>
        </p:nvSpPr>
        <p:spPr bwMode="auto">
          <a:xfrm>
            <a:off x="890615" y="3364128"/>
            <a:ext cx="5574022" cy="1780478"/>
          </a:xfrm>
          <a:prstGeom prst="rect">
            <a:avLst/>
          </a:prstGeom>
          <a:noFill/>
          <a:ln w="57150" algn="ctr">
            <a:noFill/>
            <a:miter lim="800000"/>
            <a:headEnd/>
            <a:tailEnd/>
          </a:ln>
        </p:spPr>
        <p:txBody>
          <a:bodyPr wrap="none" anchor="ctr"/>
          <a:lstStyle/>
          <a:p>
            <a:pPr algn="ctr">
              <a:spcBef>
                <a:spcPct val="20000"/>
              </a:spcBef>
            </a:pPr>
            <a:r>
              <a:rPr lang="en-US" sz="3800" b="1" dirty="0">
                <a:latin typeface="Constantia" panose="02030602050306030303" pitchFamily="18" charset="0"/>
              </a:rPr>
              <a:t>Read and understand</a:t>
            </a:r>
          </a:p>
          <a:p>
            <a:pPr algn="ctr">
              <a:spcBef>
                <a:spcPct val="20000"/>
              </a:spcBef>
            </a:pPr>
            <a:r>
              <a:rPr lang="en-US" sz="3800" b="1" dirty="0">
                <a:latin typeface="Constantia" panose="02030602050306030303" pitchFamily="18" charset="0"/>
              </a:rPr>
              <a:t>all terms!</a:t>
            </a:r>
          </a:p>
        </p:txBody>
      </p:sp>
      <p:sp>
        <p:nvSpPr>
          <p:cNvPr id="6" name="Title 5">
            <a:extLst>
              <a:ext uri="{FF2B5EF4-FFF2-40B4-BE49-F238E27FC236}">
                <a16:creationId xmlns:a16="http://schemas.microsoft.com/office/drawing/2014/main" id="{F1218DA6-F57A-40F5-98DD-7D1319AE4465}"/>
              </a:ext>
            </a:extLst>
          </p:cNvPr>
          <p:cNvSpPr>
            <a:spLocks noGrp="1"/>
          </p:cNvSpPr>
          <p:nvPr>
            <p:ph type="title"/>
            <p:custDataLst>
              <p:tags r:id="rId3"/>
            </p:custDataLst>
          </p:nvPr>
        </p:nvSpPr>
        <p:spPr>
          <a:xfrm>
            <a:off x="647273" y="381000"/>
            <a:ext cx="6324599" cy="1719323"/>
          </a:xfrm>
        </p:spPr>
        <p:txBody>
          <a:bodyPr>
            <a:normAutofit fontScale="90000"/>
          </a:bodyPr>
          <a:lstStyle/>
          <a:p>
            <a:r>
              <a:rPr lang="en-US" b="1" dirty="0">
                <a:solidFill>
                  <a:schemeClr val="tx1"/>
                </a:solidFill>
                <a:latin typeface="Constantia" panose="02030602050306030303" pitchFamily="18" charset="0"/>
              </a:rPr>
              <a:t>WIC Vendor Agreement For Free-standing Pharmacies</a:t>
            </a:r>
          </a:p>
        </p:txBody>
      </p:sp>
      <p:pic>
        <p:nvPicPr>
          <p:cNvPr id="2" name="Picture 1">
            <a:extLst>
              <a:ext uri="{FF2B5EF4-FFF2-40B4-BE49-F238E27FC236}">
                <a16:creationId xmlns:a16="http://schemas.microsoft.com/office/drawing/2014/main" id="{72F7F4ED-EB6E-403F-AAF7-9511B9CB9457}"/>
              </a:ext>
            </a:extLst>
          </p:cNvPr>
          <p:cNvPicPr>
            <a:picLocks noChangeAspect="1"/>
          </p:cNvPicPr>
          <p:nvPr/>
        </p:nvPicPr>
        <p:blipFill>
          <a:blip r:embed="rId6"/>
          <a:stretch>
            <a:fillRect/>
          </a:stretch>
        </p:blipFill>
        <p:spPr>
          <a:xfrm>
            <a:off x="7085013" y="526973"/>
            <a:ext cx="4419600" cy="5804054"/>
          </a:xfrm>
          <a:prstGeom prst="rect">
            <a:avLst/>
          </a:prstGeom>
        </p:spPr>
      </p:pic>
    </p:spTree>
    <p:custDataLst>
      <p:tags r:id="rId1"/>
    </p:custDataLst>
    <p:extLst>
      <p:ext uri="{BB962C8B-B14F-4D97-AF65-F5344CB8AC3E}">
        <p14:creationId xmlns:p14="http://schemas.microsoft.com/office/powerpoint/2010/main" val="121087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8">
            <a:extLst>
              <a:ext uri="{FF2B5EF4-FFF2-40B4-BE49-F238E27FC236}">
                <a16:creationId xmlns:a16="http://schemas.microsoft.com/office/drawing/2014/main" id="{2354D9D7-9E31-40F7-9CBE-BEDF38B7C383}"/>
              </a:ext>
            </a:extLst>
          </p:cNvPr>
          <p:cNvGrpSpPr>
            <a:grpSpLocks noChangeAspect="1"/>
          </p:cNvGrpSpPr>
          <p:nvPr/>
        </p:nvGrpSpPr>
        <p:grpSpPr bwMode="auto">
          <a:xfrm>
            <a:off x="2441170" y="239869"/>
            <a:ext cx="5706284" cy="5471080"/>
            <a:chOff x="1612" y="0"/>
            <a:chExt cx="4454" cy="4320"/>
          </a:xfrm>
        </p:grpSpPr>
        <p:sp>
          <p:nvSpPr>
            <p:cNvPr id="19" name="AutoShape 7">
              <a:extLst>
                <a:ext uri="{FF2B5EF4-FFF2-40B4-BE49-F238E27FC236}">
                  <a16:creationId xmlns:a16="http://schemas.microsoft.com/office/drawing/2014/main" id="{EDA72507-E125-47AA-9328-8D291BB92AD8}"/>
                </a:ext>
              </a:extLst>
            </p:cNvPr>
            <p:cNvSpPr>
              <a:spLocks noChangeAspect="1" noChangeArrowheads="1" noTextEdit="1"/>
            </p:cNvSpPr>
            <p:nvPr/>
          </p:nvSpPr>
          <p:spPr bwMode="auto">
            <a:xfrm>
              <a:off x="1612" y="0"/>
              <a:ext cx="4454" cy="43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1" name="Picture 9">
              <a:extLst>
                <a:ext uri="{FF2B5EF4-FFF2-40B4-BE49-F238E27FC236}">
                  <a16:creationId xmlns:a16="http://schemas.microsoft.com/office/drawing/2014/main" id="{AFCE2733-92F8-41F0-A72A-321C53AC48B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12" y="0"/>
              <a:ext cx="4457" cy="432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
        <p:nvSpPr>
          <p:cNvPr id="4" name="Oval 8"/>
          <p:cNvSpPr>
            <a:spLocks noChangeArrowheads="1"/>
          </p:cNvSpPr>
          <p:nvPr>
            <p:custDataLst>
              <p:tags r:id="rId2"/>
            </p:custDataLst>
          </p:nvPr>
        </p:nvSpPr>
        <p:spPr bwMode="auto">
          <a:xfrm>
            <a:off x="2669192" y="3374795"/>
            <a:ext cx="2644259" cy="711622"/>
          </a:xfrm>
          <a:prstGeom prst="ellipse">
            <a:avLst/>
          </a:prstGeom>
          <a:noFill/>
          <a:ln w="57150">
            <a:solidFill>
              <a:srgbClr val="D31145"/>
            </a:solidFill>
            <a:round/>
            <a:headEnd/>
            <a:tailEnd/>
          </a:ln>
        </p:spPr>
        <p:txBody>
          <a:bodyPr wrap="none" anchor="ctr"/>
          <a:lstStyle/>
          <a:p>
            <a:pPr>
              <a:spcBef>
                <a:spcPct val="0"/>
              </a:spcBef>
              <a:buFontTx/>
              <a:buNone/>
            </a:pPr>
            <a:endParaRPr lang="en-US" sz="1800" dirty="0">
              <a:latin typeface="Verdana" pitchFamily="34" charset="0"/>
            </a:endParaRPr>
          </a:p>
        </p:txBody>
      </p:sp>
      <p:sp>
        <p:nvSpPr>
          <p:cNvPr id="5" name="Oval 8"/>
          <p:cNvSpPr>
            <a:spLocks noChangeArrowheads="1"/>
          </p:cNvSpPr>
          <p:nvPr>
            <p:custDataLst>
              <p:tags r:id="rId3"/>
            </p:custDataLst>
          </p:nvPr>
        </p:nvSpPr>
        <p:spPr bwMode="auto">
          <a:xfrm>
            <a:off x="3808714" y="753193"/>
            <a:ext cx="2514298" cy="473072"/>
          </a:xfrm>
          <a:prstGeom prst="ellipse">
            <a:avLst/>
          </a:prstGeom>
          <a:noFill/>
          <a:ln w="57150">
            <a:solidFill>
              <a:srgbClr val="D31145"/>
            </a:solidFill>
            <a:round/>
            <a:headEnd/>
            <a:tailEnd/>
          </a:ln>
        </p:spPr>
        <p:txBody>
          <a:bodyPr wrap="none" anchor="ctr"/>
          <a:lstStyle/>
          <a:p>
            <a:pPr>
              <a:spcBef>
                <a:spcPct val="0"/>
              </a:spcBef>
              <a:buFontTx/>
              <a:buNone/>
            </a:pPr>
            <a:endParaRPr lang="en-US" sz="1800" dirty="0">
              <a:latin typeface="Verdana" pitchFamily="34" charset="0"/>
            </a:endParaRPr>
          </a:p>
        </p:txBody>
      </p:sp>
      <p:sp>
        <p:nvSpPr>
          <p:cNvPr id="6" name="Line 4"/>
          <p:cNvSpPr>
            <a:spLocks noChangeShapeType="1"/>
          </p:cNvSpPr>
          <p:nvPr>
            <p:custDataLst>
              <p:tags r:id="rId4"/>
            </p:custDataLst>
          </p:nvPr>
        </p:nvSpPr>
        <p:spPr bwMode="auto">
          <a:xfrm flipV="1">
            <a:off x="3959258" y="1291594"/>
            <a:ext cx="1045637" cy="2083201"/>
          </a:xfrm>
          <a:prstGeom prst="line">
            <a:avLst/>
          </a:prstGeom>
          <a:noFill/>
          <a:ln w="57150">
            <a:solidFill>
              <a:srgbClr val="D31145"/>
            </a:solidFill>
            <a:round/>
            <a:headEnd/>
            <a:tailEnd/>
          </a:ln>
        </p:spPr>
        <p:txBody>
          <a:bodyPr/>
          <a:lstStyle/>
          <a:p>
            <a:endParaRPr lang="en-US" dirty="0"/>
          </a:p>
        </p:txBody>
      </p:sp>
      <p:sp>
        <p:nvSpPr>
          <p:cNvPr id="7" name="Rectangle 5"/>
          <p:cNvSpPr>
            <a:spLocks noChangeArrowheads="1"/>
          </p:cNvSpPr>
          <p:nvPr>
            <p:custDataLst>
              <p:tags r:id="rId5"/>
            </p:custDataLst>
          </p:nvPr>
        </p:nvSpPr>
        <p:spPr bwMode="auto">
          <a:xfrm flipV="1">
            <a:off x="3960811" y="914400"/>
            <a:ext cx="2209649" cy="149935"/>
          </a:xfrm>
          <a:prstGeom prst="rect">
            <a:avLst/>
          </a:prstGeom>
          <a:solidFill>
            <a:srgbClr val="FFFF00"/>
          </a:solidFill>
          <a:ln w="9525">
            <a:noFill/>
            <a:miter lim="800000"/>
            <a:headEnd/>
            <a:tailEnd/>
          </a:ln>
        </p:spPr>
        <p:txBody>
          <a:bodyPr wrap="none" anchor="ctr"/>
          <a:lstStyle/>
          <a:p>
            <a:pPr>
              <a:spcBef>
                <a:spcPct val="0"/>
              </a:spcBef>
              <a:buFontTx/>
              <a:buNone/>
            </a:pPr>
            <a:endParaRPr lang="en-US" sz="1800" dirty="0">
              <a:latin typeface="Verdana" pitchFamily="34" charset="0"/>
            </a:endParaRPr>
          </a:p>
        </p:txBody>
      </p:sp>
      <p:sp>
        <p:nvSpPr>
          <p:cNvPr id="8" name="Rectangle 5"/>
          <p:cNvSpPr>
            <a:spLocks noChangeArrowheads="1"/>
          </p:cNvSpPr>
          <p:nvPr>
            <p:custDataLst>
              <p:tags r:id="rId6"/>
            </p:custDataLst>
          </p:nvPr>
        </p:nvSpPr>
        <p:spPr bwMode="auto">
          <a:xfrm>
            <a:off x="2817813" y="3655307"/>
            <a:ext cx="2286000" cy="154693"/>
          </a:xfrm>
          <a:prstGeom prst="rect">
            <a:avLst/>
          </a:prstGeom>
          <a:solidFill>
            <a:srgbClr val="FFFF00"/>
          </a:solidFill>
          <a:ln w="9525">
            <a:noFill/>
            <a:miter lim="800000"/>
            <a:headEnd/>
            <a:tailEnd/>
          </a:ln>
        </p:spPr>
        <p:txBody>
          <a:bodyPr wrap="none" anchor="ctr"/>
          <a:lstStyle/>
          <a:p>
            <a:pPr>
              <a:spcBef>
                <a:spcPct val="0"/>
              </a:spcBef>
              <a:buFontTx/>
              <a:buNone/>
            </a:pPr>
            <a:endParaRPr lang="en-US" sz="1800" dirty="0">
              <a:latin typeface="Verdana" pitchFamily="34" charset="0"/>
            </a:endParaRPr>
          </a:p>
        </p:txBody>
      </p:sp>
      <p:sp>
        <p:nvSpPr>
          <p:cNvPr id="9" name="Text Box 3"/>
          <p:cNvSpPr txBox="1">
            <a:spLocks noChangeArrowheads="1"/>
          </p:cNvSpPr>
          <p:nvPr>
            <p:custDataLst>
              <p:tags r:id="rId7"/>
            </p:custDataLst>
          </p:nvPr>
        </p:nvSpPr>
        <p:spPr bwMode="auto">
          <a:xfrm>
            <a:off x="2259479" y="5836205"/>
            <a:ext cx="5490832" cy="641350"/>
          </a:xfrm>
          <a:prstGeom prst="rect">
            <a:avLst/>
          </a:prstGeom>
          <a:noFill/>
          <a:ln w="9525">
            <a:noFill/>
            <a:miter lim="800000"/>
            <a:headEnd/>
            <a:tailEnd/>
          </a:ln>
        </p:spPr>
        <p:txBody>
          <a:bodyPr wrap="square">
            <a:spAutoFit/>
          </a:bodyPr>
          <a:lstStyle/>
          <a:p>
            <a:pPr>
              <a:spcBef>
                <a:spcPct val="50000"/>
              </a:spcBef>
              <a:buFontTx/>
              <a:buNone/>
            </a:pPr>
            <a:r>
              <a:rPr kumimoji="1" lang="en-US" sz="3600" dirty="0">
                <a:latin typeface="Constantia" panose="02030602050306030303" pitchFamily="18" charset="0"/>
              </a:rPr>
              <a:t>Both names </a:t>
            </a:r>
            <a:r>
              <a:rPr kumimoji="1" lang="en-US" sz="3600" b="1" dirty="0">
                <a:solidFill>
                  <a:srgbClr val="D31145"/>
                </a:solidFill>
                <a:latin typeface="Constantia" panose="02030602050306030303" pitchFamily="18" charset="0"/>
              </a:rPr>
              <a:t>must</a:t>
            </a:r>
            <a:r>
              <a:rPr kumimoji="1" lang="en-US" sz="3600" dirty="0">
                <a:latin typeface="Constantia" panose="02030602050306030303" pitchFamily="18" charset="0"/>
              </a:rPr>
              <a:t> match</a:t>
            </a:r>
            <a:endParaRPr kumimoji="1" lang="en-US" dirty="0">
              <a:latin typeface="Constantia" panose="02030602050306030303" pitchFamily="18" charset="0"/>
            </a:endParaRPr>
          </a:p>
        </p:txBody>
      </p:sp>
      <p:grpSp>
        <p:nvGrpSpPr>
          <p:cNvPr id="10" name="Group 4">
            <a:extLst>
              <a:ext uri="{FF2B5EF4-FFF2-40B4-BE49-F238E27FC236}">
                <a16:creationId xmlns:a16="http://schemas.microsoft.com/office/drawing/2014/main" id="{6E807AD1-2203-45FC-AF67-66227B234E1F}"/>
              </a:ext>
            </a:extLst>
          </p:cNvPr>
          <p:cNvGrpSpPr>
            <a:grpSpLocks noChangeAspect="1"/>
          </p:cNvGrpSpPr>
          <p:nvPr/>
        </p:nvGrpSpPr>
        <p:grpSpPr bwMode="auto">
          <a:xfrm>
            <a:off x="8920868" y="2743200"/>
            <a:ext cx="3004820" cy="3962400"/>
            <a:chOff x="2201" y="0"/>
            <a:chExt cx="3276" cy="4320"/>
          </a:xfrm>
        </p:grpSpPr>
        <p:sp>
          <p:nvSpPr>
            <p:cNvPr id="11" name="AutoShape 3">
              <a:extLst>
                <a:ext uri="{FF2B5EF4-FFF2-40B4-BE49-F238E27FC236}">
                  <a16:creationId xmlns:a16="http://schemas.microsoft.com/office/drawing/2014/main" id="{6014B056-CF00-4036-AD4C-6110F53E9388}"/>
                </a:ext>
              </a:extLst>
            </p:cNvPr>
            <p:cNvSpPr>
              <a:spLocks noChangeAspect="1" noChangeArrowheads="1" noTextEdit="1"/>
            </p:cNvSpPr>
            <p:nvPr/>
          </p:nvSpPr>
          <p:spPr bwMode="auto">
            <a:xfrm>
              <a:off x="2201" y="0"/>
              <a:ext cx="3276" cy="43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7" name="Picture 5">
              <a:extLst>
                <a:ext uri="{FF2B5EF4-FFF2-40B4-BE49-F238E27FC236}">
                  <a16:creationId xmlns:a16="http://schemas.microsoft.com/office/drawing/2014/main" id="{AFD1D5F1-7FA6-4C7C-AC1A-B33240855175}"/>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201" y="0"/>
              <a:ext cx="3278" cy="432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1688210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custDataLst>
              <p:tags r:id="rId2"/>
            </p:custDataLst>
          </p:nvPr>
        </p:nvSpPr>
        <p:spPr bwMode="auto">
          <a:xfrm>
            <a:off x="630610" y="3379513"/>
            <a:ext cx="5922563" cy="2292935"/>
          </a:xfrm>
          <a:prstGeom prst="rect">
            <a:avLst/>
          </a:prstGeom>
          <a:noFill/>
          <a:ln w="28575">
            <a:noFill/>
            <a:miter lim="800000"/>
            <a:headEnd/>
            <a:tailEnd/>
          </a:ln>
        </p:spPr>
        <p:txBody>
          <a:bodyPr wrap="square">
            <a:spAutoFit/>
          </a:bodyPr>
          <a:lstStyle/>
          <a:p>
            <a:pPr algn="ctr" eaLnBrk="1" hangingPunct="1">
              <a:spcBef>
                <a:spcPct val="50000"/>
              </a:spcBef>
              <a:buFontTx/>
              <a:buNone/>
            </a:pPr>
            <a:r>
              <a:rPr lang="en-US" sz="2600" dirty="0">
                <a:ln w="12700">
                  <a:solidFill>
                    <a:schemeClr val="tx1"/>
                  </a:solidFill>
                </a:ln>
                <a:latin typeface="Constantia" panose="02030602050306030303" pitchFamily="18" charset="0"/>
              </a:rPr>
              <a:t>Owner must initial for the receipt of the Terms of Vendor Agreement For Free-standing Pharmacies</a:t>
            </a:r>
          </a:p>
          <a:p>
            <a:pPr algn="ctr" eaLnBrk="1" hangingPunct="1">
              <a:spcBef>
                <a:spcPct val="50000"/>
              </a:spcBef>
              <a:buFontTx/>
              <a:buNone/>
            </a:pPr>
            <a:r>
              <a:rPr lang="en-US" sz="2600" dirty="0">
                <a:ln w="12700">
                  <a:solidFill>
                    <a:schemeClr val="tx1"/>
                  </a:solidFill>
                </a:ln>
                <a:latin typeface="Constantia" panose="02030602050306030303" pitchFamily="18" charset="0"/>
              </a:rPr>
              <a:t>Terms of Vendor Agreement provided in DocuSign</a:t>
            </a:r>
          </a:p>
        </p:txBody>
      </p:sp>
      <p:pic>
        <p:nvPicPr>
          <p:cNvPr id="6"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70483" y="512989"/>
            <a:ext cx="3600450" cy="144779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Oval 4"/>
          <p:cNvSpPr>
            <a:spLocks noChangeArrowheads="1"/>
          </p:cNvSpPr>
          <p:nvPr>
            <p:custDataLst>
              <p:tags r:id="rId3"/>
            </p:custDataLst>
          </p:nvPr>
        </p:nvSpPr>
        <p:spPr bwMode="auto">
          <a:xfrm>
            <a:off x="2525214" y="556740"/>
            <a:ext cx="4090987" cy="1352550"/>
          </a:xfrm>
          <a:prstGeom prst="ellipse">
            <a:avLst/>
          </a:prstGeom>
          <a:solidFill>
            <a:schemeClr val="accent5">
              <a:lumMod val="20000"/>
              <a:lumOff val="80000"/>
              <a:alpha val="41960"/>
            </a:schemeClr>
          </a:solidFill>
          <a:ln w="28575">
            <a:solidFill>
              <a:srgbClr val="D31145"/>
            </a:solidFill>
            <a:round/>
            <a:headEnd/>
            <a:tailEnd/>
          </a:ln>
        </p:spPr>
        <p:txBody>
          <a:bodyPr wrap="none" anchor="ctr"/>
          <a:lstStyle/>
          <a:p>
            <a:pPr>
              <a:spcBef>
                <a:spcPct val="0"/>
              </a:spcBef>
              <a:buFontTx/>
              <a:buNone/>
            </a:pPr>
            <a:endParaRPr lang="en-US" sz="1800" dirty="0">
              <a:latin typeface="Verdana" pitchFamily="34" charset="0"/>
            </a:endParaRPr>
          </a:p>
        </p:txBody>
      </p:sp>
      <p:grpSp>
        <p:nvGrpSpPr>
          <p:cNvPr id="4" name="Group 4">
            <a:extLst>
              <a:ext uri="{FF2B5EF4-FFF2-40B4-BE49-F238E27FC236}">
                <a16:creationId xmlns:a16="http://schemas.microsoft.com/office/drawing/2014/main" id="{06CEDF30-2FD3-48DD-A7B3-F73AA77974EA}"/>
              </a:ext>
            </a:extLst>
          </p:cNvPr>
          <p:cNvGrpSpPr>
            <a:grpSpLocks noChangeAspect="1"/>
          </p:cNvGrpSpPr>
          <p:nvPr/>
        </p:nvGrpSpPr>
        <p:grpSpPr bwMode="auto">
          <a:xfrm>
            <a:off x="7448169" y="458051"/>
            <a:ext cx="4430883" cy="5842923"/>
            <a:chOff x="2201" y="0"/>
            <a:chExt cx="3276" cy="4320"/>
          </a:xfrm>
        </p:grpSpPr>
        <p:sp>
          <p:nvSpPr>
            <p:cNvPr id="7" name="AutoShape 3">
              <a:extLst>
                <a:ext uri="{FF2B5EF4-FFF2-40B4-BE49-F238E27FC236}">
                  <a16:creationId xmlns:a16="http://schemas.microsoft.com/office/drawing/2014/main" id="{3736BC3A-E05E-4BB4-9582-4CA9CDBEC70C}"/>
                </a:ext>
              </a:extLst>
            </p:cNvPr>
            <p:cNvSpPr>
              <a:spLocks noChangeAspect="1" noChangeArrowheads="1" noTextEdit="1"/>
            </p:cNvSpPr>
            <p:nvPr/>
          </p:nvSpPr>
          <p:spPr bwMode="auto">
            <a:xfrm>
              <a:off x="2201" y="0"/>
              <a:ext cx="3276" cy="43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a:extLst>
                <a:ext uri="{FF2B5EF4-FFF2-40B4-BE49-F238E27FC236}">
                  <a16:creationId xmlns:a16="http://schemas.microsoft.com/office/drawing/2014/main" id="{91BA5E4D-2B6E-40A6-9F95-384B3E86DA2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01" y="0"/>
              <a:ext cx="3278" cy="432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
        <p:nvSpPr>
          <p:cNvPr id="10" name="Oval 5"/>
          <p:cNvSpPr>
            <a:spLocks noChangeArrowheads="1"/>
          </p:cNvSpPr>
          <p:nvPr>
            <p:custDataLst>
              <p:tags r:id="rId4"/>
            </p:custDataLst>
          </p:nvPr>
        </p:nvSpPr>
        <p:spPr bwMode="auto">
          <a:xfrm>
            <a:off x="7633584" y="4758267"/>
            <a:ext cx="2041129" cy="761999"/>
          </a:xfrm>
          <a:prstGeom prst="ellipse">
            <a:avLst/>
          </a:prstGeom>
          <a:solidFill>
            <a:schemeClr val="accent5">
              <a:lumMod val="20000"/>
              <a:lumOff val="80000"/>
              <a:alpha val="41960"/>
            </a:schemeClr>
          </a:solidFill>
          <a:ln w="28575">
            <a:solidFill>
              <a:srgbClr val="D31145"/>
            </a:solidFill>
            <a:round/>
            <a:headEnd/>
            <a:tailEnd/>
          </a:ln>
        </p:spPr>
        <p:txBody>
          <a:bodyPr wrap="none" anchor="ctr"/>
          <a:lstStyle/>
          <a:p>
            <a:pPr>
              <a:spcBef>
                <a:spcPct val="0"/>
              </a:spcBef>
              <a:buFontTx/>
              <a:buNone/>
            </a:pPr>
            <a:endParaRPr lang="en-US" sz="1800" dirty="0">
              <a:latin typeface="Verdana" pitchFamily="34" charset="0"/>
            </a:endParaRPr>
          </a:p>
        </p:txBody>
      </p:sp>
      <p:sp>
        <p:nvSpPr>
          <p:cNvPr id="8" name="Line 6"/>
          <p:cNvSpPr>
            <a:spLocks noChangeShapeType="1"/>
          </p:cNvSpPr>
          <p:nvPr>
            <p:custDataLst>
              <p:tags r:id="rId5"/>
            </p:custDataLst>
          </p:nvPr>
        </p:nvSpPr>
        <p:spPr bwMode="auto">
          <a:xfrm>
            <a:off x="4894263" y="1786249"/>
            <a:ext cx="2979120" cy="2972017"/>
          </a:xfrm>
          <a:prstGeom prst="line">
            <a:avLst/>
          </a:prstGeom>
          <a:noFill/>
          <a:ln w="57150">
            <a:solidFill>
              <a:srgbClr val="D31145"/>
            </a:solidFill>
            <a:round/>
            <a:headEnd type="triangle" w="med" len="med"/>
            <a:tailEnd/>
          </a:ln>
        </p:spPr>
        <p:txBody>
          <a:bodyPr/>
          <a:lstStyle/>
          <a:p>
            <a:endParaRPr lang="en-US" dirty="0"/>
          </a:p>
        </p:txBody>
      </p:sp>
    </p:spTree>
    <p:custDataLst>
      <p:tags r:id="rId1"/>
    </p:custDataLst>
    <p:extLst>
      <p:ext uri="{BB962C8B-B14F-4D97-AF65-F5344CB8AC3E}">
        <p14:creationId xmlns:p14="http://schemas.microsoft.com/office/powerpoint/2010/main" val="154712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6" name="Group 25">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57" y="508838"/>
            <a:ext cx="5216598" cy="6239661"/>
            <a:chOff x="-19221" y="251144"/>
            <a:chExt cx="5217958" cy="6239661"/>
          </a:xfrm>
        </p:grpSpPr>
        <p:sp>
          <p:nvSpPr>
            <p:cNvPr id="27" name="Freeform: Shape 26">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14544013-7F95-4DF6-90DF-64ACDAACB204}"/>
              </a:ext>
            </a:extLst>
          </p:cNvPr>
          <p:cNvSpPr>
            <a:spLocks noGrp="1"/>
          </p:cNvSpPr>
          <p:nvPr>
            <p:ph type="title"/>
            <p:custDataLst>
              <p:tags r:id="rId2"/>
            </p:custDataLst>
          </p:nvPr>
        </p:nvSpPr>
        <p:spPr>
          <a:xfrm>
            <a:off x="379412" y="1243013"/>
            <a:ext cx="4574539" cy="4371974"/>
          </a:xfrm>
        </p:spPr>
        <p:txBody>
          <a:bodyPr>
            <a:normAutofit/>
          </a:bodyPr>
          <a:lstStyle/>
          <a:p>
            <a:r>
              <a:rPr lang="en-US" sz="4400" b="1" dirty="0">
                <a:latin typeface="Constantia" panose="02030602050306030303" pitchFamily="18" charset="0"/>
              </a:rPr>
              <a:t>ID Requirement</a:t>
            </a:r>
          </a:p>
        </p:txBody>
      </p:sp>
      <p:sp>
        <p:nvSpPr>
          <p:cNvPr id="3" name="Content Placeholder 2">
            <a:extLst>
              <a:ext uri="{FF2B5EF4-FFF2-40B4-BE49-F238E27FC236}">
                <a16:creationId xmlns:a16="http://schemas.microsoft.com/office/drawing/2014/main" id="{A250C61B-B10F-40D3-B1CA-77AA35B0A7AC}"/>
              </a:ext>
            </a:extLst>
          </p:cNvPr>
          <p:cNvSpPr>
            <a:spLocks noGrp="1"/>
          </p:cNvSpPr>
          <p:nvPr>
            <p:ph idx="1"/>
            <p:custDataLst>
              <p:tags r:id="rId3"/>
            </p:custDataLst>
          </p:nvPr>
        </p:nvSpPr>
        <p:spPr>
          <a:xfrm>
            <a:off x="5571704" y="804672"/>
            <a:ext cx="5818752" cy="5230368"/>
          </a:xfrm>
        </p:spPr>
        <p:txBody>
          <a:bodyPr anchor="ctr">
            <a:normAutofit/>
          </a:bodyPr>
          <a:lstStyle/>
          <a:p>
            <a:pPr marL="0" indent="0">
              <a:buNone/>
            </a:pPr>
            <a:r>
              <a:rPr lang="en-US" sz="2800" dirty="0">
                <a:latin typeface="Constantia" panose="02030602050306030303" pitchFamily="18" charset="0"/>
              </a:rPr>
              <a:t>The State WIC Agency requires that vendor applicants submit a copy of their driver’s license or state issued ID.</a:t>
            </a:r>
          </a:p>
          <a:p>
            <a:pPr marL="0" indent="0">
              <a:buNone/>
            </a:pPr>
            <a:endParaRPr lang="en-US" sz="1800" dirty="0">
              <a:solidFill>
                <a:schemeClr val="tx2"/>
              </a:solidFill>
            </a:endParaRPr>
          </a:p>
          <a:p>
            <a:endParaRPr lang="en-US" sz="1800" dirty="0">
              <a:solidFill>
                <a:schemeClr val="tx2"/>
              </a:solidFill>
            </a:endParaRPr>
          </a:p>
        </p:txBody>
      </p:sp>
      <p:sp>
        <p:nvSpPr>
          <p:cNvPr id="6" name="AutoShape 3">
            <a:extLst>
              <a:ext uri="{FF2B5EF4-FFF2-40B4-BE49-F238E27FC236}">
                <a16:creationId xmlns:a16="http://schemas.microsoft.com/office/drawing/2014/main" id="{C7F8C551-B689-4A8C-A8D1-CB4BFB90B939}"/>
              </a:ext>
            </a:extLst>
          </p:cNvPr>
          <p:cNvSpPr>
            <a:spLocks noChangeAspect="1" noChangeArrowheads="1" noTextEdit="1"/>
          </p:cNvSpPr>
          <p:nvPr>
            <p:custDataLst>
              <p:tags r:id="rId4"/>
            </p:custDataLst>
          </p:nvPr>
        </p:nvSpPr>
        <p:spPr bwMode="auto">
          <a:xfrm>
            <a:off x="7020879" y="645250"/>
            <a:ext cx="4521610" cy="5891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799" dirty="0"/>
          </a:p>
        </p:txBody>
      </p:sp>
    </p:spTree>
    <p:custDataLst>
      <p:tags r:id="rId1"/>
    </p:custDataLst>
    <p:extLst>
      <p:ext uri="{BB962C8B-B14F-4D97-AF65-F5344CB8AC3E}">
        <p14:creationId xmlns:p14="http://schemas.microsoft.com/office/powerpoint/2010/main" val="1837329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520"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 y="0"/>
            <a:ext cx="1218852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AD5490C-BE4F-40C1-93F8-CE76DC62FBE4}"/>
              </a:ext>
            </a:extLst>
          </p:cNvPr>
          <p:cNvSpPr>
            <a:spLocks noGrp="1"/>
          </p:cNvSpPr>
          <p:nvPr>
            <p:ph type="title"/>
          </p:nvPr>
        </p:nvSpPr>
        <p:spPr>
          <a:xfrm>
            <a:off x="6638861" y="3237641"/>
            <a:ext cx="4804745" cy="1297115"/>
          </a:xfrm>
        </p:spPr>
        <p:txBody>
          <a:bodyPr vert="horz" lIns="91440" tIns="45720" rIns="91440" bIns="45720" rtlCol="0" anchor="t">
            <a:normAutofit/>
          </a:bodyPr>
          <a:lstStyle/>
          <a:p>
            <a:pPr defTabSz="914400"/>
            <a:r>
              <a:rPr lang="en-US" sz="7200" b="1" kern="1200" dirty="0">
                <a:latin typeface="Constantia" panose="02030602050306030303" pitchFamily="18" charset="0"/>
              </a:rPr>
              <a:t>Questions</a:t>
            </a:r>
          </a:p>
        </p:txBody>
      </p:sp>
      <p:pic>
        <p:nvPicPr>
          <p:cNvPr id="17" name="Graphic 16" descr="Questions">
            <a:extLst>
              <a:ext uri="{FF2B5EF4-FFF2-40B4-BE49-F238E27FC236}">
                <a16:creationId xmlns:a16="http://schemas.microsoft.com/office/drawing/2014/main" id="{5E4C1735-E4CB-B6B7-E642-973D000C33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0381" y="1815859"/>
            <a:ext cx="4140681" cy="4140681"/>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24" name="Group 2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1" y="-5977"/>
            <a:ext cx="6237049" cy="6863979"/>
            <a:chOff x="305" y="-5977"/>
            <a:chExt cx="6238675" cy="6863979"/>
          </a:xfrm>
        </p:grpSpPr>
        <p:sp>
          <p:nvSpPr>
            <p:cNvPr id="25" name="Freeform: Shape 2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ustDataLst>
      <p:tags r:id="rId1"/>
    </p:custDataLst>
    <p:extLst>
      <p:ext uri="{BB962C8B-B14F-4D97-AF65-F5344CB8AC3E}">
        <p14:creationId xmlns:p14="http://schemas.microsoft.com/office/powerpoint/2010/main" val="3947208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3762C-67CC-4693-B9C4-4BF1FDA4FCD2}"/>
              </a:ext>
            </a:extLst>
          </p:cNvPr>
          <p:cNvSpPr>
            <a:spLocks noGrp="1"/>
          </p:cNvSpPr>
          <p:nvPr>
            <p:ph type="title"/>
            <p:custDataLst>
              <p:tags r:id="rId2"/>
            </p:custDataLst>
          </p:nvPr>
        </p:nvSpPr>
        <p:spPr>
          <a:xfrm>
            <a:off x="951556" y="91440"/>
            <a:ext cx="10590510" cy="975360"/>
          </a:xfrm>
        </p:spPr>
        <p:txBody>
          <a:bodyPr/>
          <a:lstStyle/>
          <a:p>
            <a:r>
              <a:rPr lang="en-US" sz="4400" b="1" dirty="0">
                <a:solidFill>
                  <a:prstClr val="black">
                    <a:lumMod val="95000"/>
                    <a:lumOff val="5000"/>
                  </a:prstClr>
                </a:solidFill>
                <a:latin typeface="Constantia" panose="02030602050306030303" pitchFamily="18" charset="0"/>
              </a:rPr>
              <a:t>Assurance of Civil Rights Compliance</a:t>
            </a:r>
            <a:endParaRPr lang="en-US" dirty="0">
              <a:latin typeface="Constantia" panose="02030602050306030303" pitchFamily="18" charset="0"/>
            </a:endParaRPr>
          </a:p>
        </p:txBody>
      </p:sp>
      <p:sp>
        <p:nvSpPr>
          <p:cNvPr id="4" name="Content Placeholder 4">
            <a:extLst>
              <a:ext uri="{FF2B5EF4-FFF2-40B4-BE49-F238E27FC236}">
                <a16:creationId xmlns:a16="http://schemas.microsoft.com/office/drawing/2014/main" id="{1A75DD3C-AC6A-4D27-BF2A-08CA4769B277}"/>
              </a:ext>
            </a:extLst>
          </p:cNvPr>
          <p:cNvSpPr>
            <a:spLocks noGrp="1"/>
          </p:cNvSpPr>
          <p:nvPr>
            <p:ph idx="1"/>
            <p:custDataLst>
              <p:tags r:id="rId3"/>
            </p:custDataLst>
          </p:nvPr>
        </p:nvSpPr>
        <p:spPr>
          <a:xfrm>
            <a:off x="760412" y="1066800"/>
            <a:ext cx="10972799" cy="5334000"/>
          </a:xfrm>
        </p:spPr>
        <p:txBody>
          <a:bodyPr>
            <a:normAutofit fontScale="25000" lnSpcReduction="20000"/>
          </a:bodyPr>
          <a:lstStyle/>
          <a:p>
            <a:pPr marL="0" marR="0" indent="0" algn="just">
              <a:lnSpc>
                <a:spcPct val="107000"/>
              </a:lnSpc>
              <a:spcBef>
                <a:spcPts val="0"/>
              </a:spcBef>
              <a:spcAft>
                <a:spcPts val="0"/>
              </a:spcAft>
              <a:buNone/>
            </a:pPr>
            <a:r>
              <a:rPr lang="en-US" sz="6400" dirty="0">
                <a:effectLst/>
                <a:ea typeface="Calibri" panose="020F0502020204030204" pitchFamily="34" charset="0"/>
                <a:cs typeface="Times New Roman" panose="02020603050405020304" pitchFamily="18" charset="0"/>
              </a:rPr>
              <a:t>The vendor hereby agrees that it will comply with Title VI of the Civil Rights Act of 1964 (42 U.S.C. 2000d </a:t>
            </a:r>
            <a:r>
              <a:rPr lang="en-US" sz="6400" i="1" dirty="0">
                <a:effectLst/>
                <a:ea typeface="Calibri" panose="020F0502020204030204" pitchFamily="34" charset="0"/>
                <a:cs typeface="Times New Roman" panose="02020603050405020304" pitchFamily="18" charset="0"/>
              </a:rPr>
              <a:t>et seq.</a:t>
            </a:r>
            <a:r>
              <a:rPr lang="en-US" sz="6400" dirty="0">
                <a:effectLst/>
                <a:ea typeface="Calibri" panose="020F0502020204030204" pitchFamily="34" charset="0"/>
                <a:cs typeface="Times New Roman" panose="02020603050405020304" pitchFamily="18" charset="0"/>
              </a:rPr>
              <a:t>); Title IX of the Education Amendments of 1972 (20 U.S.C. 1681 </a:t>
            </a:r>
            <a:r>
              <a:rPr lang="en-US" sz="6400" i="1" dirty="0">
                <a:effectLst/>
                <a:ea typeface="Calibri" panose="020F0502020204030204" pitchFamily="34" charset="0"/>
                <a:cs typeface="Times New Roman" panose="02020603050405020304" pitchFamily="18" charset="0"/>
              </a:rPr>
              <a:t>et seq</a:t>
            </a:r>
            <a:r>
              <a:rPr lang="en-US" sz="6400" dirty="0">
                <a:effectLst/>
                <a:ea typeface="Calibri" panose="020F0502020204030204" pitchFamily="34" charset="0"/>
                <a:cs typeface="Times New Roman" panose="02020603050405020304" pitchFamily="18" charset="0"/>
              </a:rPr>
              <a:t>.); Section 504 of the Rehabilitation Act of 1973 (29 U.S.C. 794); the Age Discrimination Act of 1975 (42 U.S.C. 6101 </a:t>
            </a:r>
            <a:r>
              <a:rPr lang="en-US" sz="6400" i="1" dirty="0">
                <a:effectLst/>
                <a:ea typeface="Calibri" panose="020F0502020204030204" pitchFamily="34" charset="0"/>
                <a:cs typeface="Times New Roman" panose="02020603050405020304" pitchFamily="18" charset="0"/>
              </a:rPr>
              <a:t>et seq</a:t>
            </a:r>
            <a:r>
              <a:rPr lang="en-US" sz="6400" dirty="0">
                <a:effectLst/>
                <a:ea typeface="Calibri" panose="020F0502020204030204" pitchFamily="34" charset="0"/>
                <a:cs typeface="Times New Roman" panose="02020603050405020304" pitchFamily="18" charset="0"/>
              </a:rPr>
              <a:t>.); Title II and Title III of the Americans with Disabilities Act (ADA) of 1990, as amended by the ADA Amendment Act of 2008 (42 U.S.C. 12131-12189) and as implemented by Department of Justice regulations at 28 CFR Parts 35 and 36; Executive Order 13166, "Improving Access to Services for Persons with Limited English Proficiency" (August 11, 2000); all provisions required by the implementing regulations of the U.S. Department of Agriculture (7 CFR Part 15 </a:t>
            </a:r>
            <a:r>
              <a:rPr lang="en-US" sz="6400" i="1" dirty="0">
                <a:effectLst/>
                <a:ea typeface="Calibri" panose="020F0502020204030204" pitchFamily="34" charset="0"/>
                <a:cs typeface="Times New Roman" panose="02020603050405020304" pitchFamily="18" charset="0"/>
              </a:rPr>
              <a:t>et seq</a:t>
            </a:r>
            <a:r>
              <a:rPr lang="en-US" sz="6400" dirty="0">
                <a:effectLst/>
                <a:ea typeface="Calibri" panose="020F0502020204030204" pitchFamily="34" charset="0"/>
                <a:cs typeface="Times New Roman" panose="02020603050405020304" pitchFamily="18" charset="0"/>
              </a:rPr>
              <a:t>.); and FNS directives and guidelines to the effect that no person shall, on the ground of race, color, national origin, age, sex (including gender identity and sexual orientation), or disability, be excluded from participation in, be denied the benefits of, or otherwise be subjected to discrimination under any program or activity for which the agency receives Federal financial assistance from FNS; and hereby gives assurance that it will immediately take measures necessary to effectuate this agreement.</a:t>
            </a:r>
          </a:p>
          <a:p>
            <a:pPr marL="0" marR="0" indent="0" algn="just">
              <a:lnSpc>
                <a:spcPct val="107000"/>
              </a:lnSpc>
              <a:spcBef>
                <a:spcPts val="0"/>
              </a:spcBef>
              <a:spcAft>
                <a:spcPts val="0"/>
              </a:spcAft>
              <a:buNone/>
            </a:pPr>
            <a:endParaRPr lang="en-US" sz="6400" dirty="0">
              <a:effectLst/>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n-US" sz="6400" dirty="0">
                <a:effectLst/>
                <a:ea typeface="Calibri" panose="020F0502020204030204" pitchFamily="34" charset="0"/>
                <a:cs typeface="Times New Roman" panose="02020603050405020304" pitchFamily="18" charset="0"/>
              </a:rPr>
              <a:t>This assurance is given in consideration of and for the purpose of obtaining any and all Federal financial assistance, grants, and loans of Federal funds, reimbursable expenditures, grant, or donation of Federal property and interest in property, the detail of Federal personnel, the sale and lease of, and the permission to use Federal property or interest in such property or the furnishing of services without consideration or at a nominal consideration, or at a consideration that is reduced for the purpose of assisting the recipient, or in recognition of the public interest to be served by such sale, lease, or furnishing of services to the recipient, or any improvements made with Federal financial assistance extended to the Program applicant by USDA. This includes any Federal agreement, arrangement, or other contract that has as one of its purposes the provision of cash assistance for the purchase of food, and cash assistance for purchase or rental of food service equipment or any other financial assistance extended in reliance on the representations and agreements made in this assurance.</a:t>
            </a:r>
          </a:p>
          <a:p>
            <a:pPr marL="0" marR="0" indent="0" algn="just">
              <a:lnSpc>
                <a:spcPct val="107000"/>
              </a:lnSpc>
              <a:spcBef>
                <a:spcPts val="0"/>
              </a:spcBef>
              <a:spcAft>
                <a:spcPts val="0"/>
              </a:spcAft>
              <a:buNone/>
            </a:pPr>
            <a:r>
              <a:rPr lang="en-US" sz="6400" dirty="0">
                <a:effectLst/>
                <a:ea typeface="Calibri" panose="020F0502020204030204" pitchFamily="34" charset="0"/>
                <a:cs typeface="Times New Roman" panose="02020603050405020304" pitchFamily="18" charset="0"/>
              </a:rPr>
              <a:t> </a:t>
            </a:r>
          </a:p>
          <a:p>
            <a:pPr marL="0" marR="0" indent="0" algn="just">
              <a:lnSpc>
                <a:spcPct val="107000"/>
              </a:lnSpc>
              <a:spcBef>
                <a:spcPts val="0"/>
              </a:spcBef>
              <a:spcAft>
                <a:spcPts val="0"/>
              </a:spcAft>
              <a:buNone/>
            </a:pPr>
            <a:r>
              <a:rPr lang="en-US" sz="6400" dirty="0">
                <a:effectLst/>
                <a:ea typeface="Calibri" panose="020F0502020204030204" pitchFamily="34" charset="0"/>
                <a:cs typeface="Times New Roman" panose="02020603050405020304" pitchFamily="18" charset="0"/>
              </a:rPr>
              <a:t>This assurance is binding on the vendor, its successors, transferees, and assignees as long as it receives assistance or retains possession of any assistance from the Department. The person or persons whose signatures appear below are authorized to sign this assurance on the behalf of the vendor.</a:t>
            </a:r>
          </a:p>
          <a:p>
            <a:pPr marL="45706" indent="0" algn="just">
              <a:buNone/>
            </a:pPr>
            <a:endParaRPr lang="en-US" sz="5600" dirty="0">
              <a:solidFill>
                <a:schemeClr val="tx1"/>
              </a:solidFill>
              <a:latin typeface="Constantia" panose="02030602050306030303" pitchFamily="18" charset="0"/>
            </a:endParaRPr>
          </a:p>
          <a:p>
            <a:endParaRPr lang="en-US" dirty="0"/>
          </a:p>
        </p:txBody>
      </p:sp>
    </p:spTree>
    <p:custDataLst>
      <p:tags r:id="rId1"/>
    </p:custDataLst>
    <p:extLst>
      <p:ext uri="{BB962C8B-B14F-4D97-AF65-F5344CB8AC3E}">
        <p14:creationId xmlns:p14="http://schemas.microsoft.com/office/powerpoint/2010/main" val="4040376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F6C4E-89AE-4B5E-A307-C94B599BB79B}"/>
              </a:ext>
            </a:extLst>
          </p:cNvPr>
          <p:cNvSpPr>
            <a:spLocks noGrp="1"/>
          </p:cNvSpPr>
          <p:nvPr>
            <p:ph type="title"/>
          </p:nvPr>
        </p:nvSpPr>
        <p:spPr>
          <a:xfrm>
            <a:off x="808320" y="152400"/>
            <a:ext cx="10512862" cy="777874"/>
          </a:xfrm>
        </p:spPr>
        <p:txBody>
          <a:bodyPr>
            <a:normAutofit/>
          </a:bodyPr>
          <a:lstStyle/>
          <a:p>
            <a:pPr algn="ctr"/>
            <a:r>
              <a:rPr lang="en-US" sz="2799" dirty="0">
                <a:latin typeface="Arial" panose="020B0604020202020204" pitchFamily="34" charset="0"/>
                <a:cs typeface="Arial" panose="020B0604020202020204" pitchFamily="34" charset="0"/>
              </a:rPr>
              <a:t>USDA Nondiscrimination Statement</a:t>
            </a:r>
          </a:p>
        </p:txBody>
      </p:sp>
      <p:sp>
        <p:nvSpPr>
          <p:cNvPr id="3" name="Content Placeholder 2">
            <a:extLst>
              <a:ext uri="{FF2B5EF4-FFF2-40B4-BE49-F238E27FC236}">
                <a16:creationId xmlns:a16="http://schemas.microsoft.com/office/drawing/2014/main" id="{76625025-BD44-4306-846E-CBE08B1D32D3}"/>
              </a:ext>
            </a:extLst>
          </p:cNvPr>
          <p:cNvSpPr>
            <a:spLocks noGrp="1"/>
          </p:cNvSpPr>
          <p:nvPr>
            <p:ph idx="1"/>
          </p:nvPr>
        </p:nvSpPr>
        <p:spPr>
          <a:xfrm>
            <a:off x="822745" y="1066800"/>
            <a:ext cx="10512862" cy="5425277"/>
          </a:xfrm>
        </p:spPr>
        <p:txBody>
          <a:bodyPr>
            <a:noAutofit/>
          </a:bodyPr>
          <a:lstStyle/>
          <a:p>
            <a:pPr marL="0" indent="0" algn="just">
              <a:lnSpc>
                <a:spcPct val="125000"/>
              </a:lnSpc>
              <a:spcBef>
                <a:spcPts val="0"/>
              </a:spcBef>
              <a:buNone/>
            </a:pPr>
            <a:r>
              <a:rPr lang="en-US" sz="1100" dirty="0">
                <a:solidFill>
                  <a:srgbClr val="1B1B1B"/>
                </a:solidFill>
                <a:latin typeface="Arial" panose="020B0604020202020204" pitchFamily="34" charset="0"/>
                <a:cs typeface="Arial" panose="020B0604020202020204" pitchFamily="34" charset="0"/>
              </a:rPr>
              <a:t>In accordance with federal civil rights law and U.S. Department of Agriculture (USDA) civil rights regulations and policies, this institution is prohibited from discriminating on the basis of race, color, national origin, sex (including gender identity and sexual orientation), disability, age, or reprisal or retaliation for prior civil rights activity.</a:t>
            </a:r>
            <a:endParaRPr lang="en-US" sz="1100" dirty="0">
              <a:solidFill>
                <a:srgbClr val="1B1B1B"/>
              </a:solidFill>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25000"/>
              </a:lnSpc>
              <a:spcBef>
                <a:spcPts val="0"/>
              </a:spcBef>
              <a:buNone/>
            </a:pPr>
            <a:endParaRPr lang="en-US" sz="1100" dirty="0">
              <a:solidFill>
                <a:srgbClr val="1B1B1B"/>
              </a:solidFill>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25000"/>
              </a:lnSpc>
              <a:spcBef>
                <a:spcPts val="0"/>
              </a:spcBef>
              <a:buNone/>
            </a:pPr>
            <a:r>
              <a:rPr lang="en-US" sz="1100" dirty="0">
                <a:solidFill>
                  <a:srgbClr val="1B1B1B"/>
                </a:solidFill>
                <a:latin typeface="Arial" panose="020B0604020202020204" pitchFamily="34" charset="0"/>
                <a:cs typeface="Arial" panose="020B0604020202020204" pitchFamily="34" charset="0"/>
              </a:rPr>
              <a:t>Program information may be made available in languages other than English. Persons with disabilities who require alternative means of communication to obtain program information (e.g., Braille, large print, audiotape, American Sign Language), should contact the responsible state or local agency that administers the program or USDA’s TARGET Center at (202) 720-2600 (voice and TTY) or contact USDA through the Federal Relay Service at (800) 877-8339.</a:t>
            </a:r>
          </a:p>
          <a:p>
            <a:pPr marL="0" indent="0" algn="just">
              <a:lnSpc>
                <a:spcPct val="125000"/>
              </a:lnSpc>
              <a:spcBef>
                <a:spcPts val="0"/>
              </a:spcBef>
              <a:buNone/>
            </a:pPr>
            <a:endParaRPr lang="en-US" sz="1100" dirty="0">
              <a:solidFill>
                <a:srgbClr val="1B1B1B"/>
              </a:solidFill>
              <a:latin typeface="Arial" panose="020B0604020202020204" pitchFamily="34" charset="0"/>
              <a:cs typeface="Arial" panose="020B0604020202020204" pitchFamily="34" charset="0"/>
            </a:endParaRPr>
          </a:p>
          <a:p>
            <a:pPr marL="0" indent="0" algn="just">
              <a:lnSpc>
                <a:spcPct val="125000"/>
              </a:lnSpc>
              <a:spcBef>
                <a:spcPts val="0"/>
              </a:spcBef>
              <a:buNone/>
            </a:pPr>
            <a:r>
              <a:rPr lang="en-US" sz="1100" dirty="0">
                <a:solidFill>
                  <a:srgbClr val="1B1B1B"/>
                </a:solidFill>
                <a:latin typeface="Arial" panose="020B0604020202020204" pitchFamily="34" charset="0"/>
                <a:cs typeface="Arial" panose="020B0604020202020204" pitchFamily="34" charset="0"/>
              </a:rPr>
              <a:t>To file a program discrimination complaint, a Complainant should complete a Form AD-3027, USDA Program Discrimination Complaint Form which can be obtained online at: </a:t>
            </a:r>
            <a:r>
              <a:rPr lang="en-US" sz="1100" dirty="0">
                <a:solidFill>
                  <a:srgbClr val="2E8540"/>
                </a:solidFill>
                <a:latin typeface="Arial" panose="020B0604020202020204" pitchFamily="34" charset="0"/>
                <a:cs typeface="Arial" panose="020B0604020202020204" pitchFamily="34" charset="0"/>
                <a:hlinkClick r:id="rId4"/>
              </a:rPr>
              <a:t>https://www.usda.gov/sites/default/files/documents/USDA-OASCR%20P-Complaint-Form-0508-0002-508-11-28-17Fax2Mail.pdf</a:t>
            </a:r>
            <a:r>
              <a:rPr lang="en-US" sz="1100" dirty="0">
                <a:solidFill>
                  <a:srgbClr val="1B1B1B"/>
                </a:solidFill>
                <a:latin typeface="Arial" panose="020B0604020202020204" pitchFamily="34" charset="0"/>
                <a:cs typeface="Arial" panose="020B0604020202020204" pitchFamily="34" charset="0"/>
              </a:rPr>
              <a:t>, from any USDA office, by calling (866) 632-9992, or by writing a letter addressed to USDA. The letter must contain the complainant’s name, address, telephone number, and a written description of the alleged discriminatory action in sufficient detail to inform the Assistant Secretary for Civil Rights (ASCR) about the nature and date of an alleged civil rights violation. The completed AD-3027 form or letter must be submitted to USDA by:</a:t>
            </a:r>
          </a:p>
          <a:p>
            <a:pPr algn="just">
              <a:lnSpc>
                <a:spcPct val="125000"/>
              </a:lnSpc>
              <a:spcBef>
                <a:spcPts val="0"/>
              </a:spcBef>
              <a:buFont typeface="+mj-lt"/>
              <a:buAutoNum type="arabicPeriod"/>
            </a:pPr>
            <a:endParaRPr lang="en-US" sz="1100" dirty="0">
              <a:solidFill>
                <a:srgbClr val="1B1B1B"/>
              </a:solidFill>
              <a:latin typeface="Arial" panose="020B0604020202020204" pitchFamily="34" charset="0"/>
              <a:cs typeface="Arial" panose="020B0604020202020204" pitchFamily="34" charset="0"/>
            </a:endParaRPr>
          </a:p>
          <a:p>
            <a:pPr>
              <a:lnSpc>
                <a:spcPct val="125000"/>
              </a:lnSpc>
              <a:spcBef>
                <a:spcPts val="0"/>
              </a:spcBef>
              <a:buFont typeface="+mj-lt"/>
              <a:buAutoNum type="arabicPeriod"/>
            </a:pPr>
            <a:r>
              <a:rPr lang="en-US" sz="1100" dirty="0">
                <a:solidFill>
                  <a:srgbClr val="1B1B1B"/>
                </a:solidFill>
                <a:latin typeface="Arial" panose="020B0604020202020204" pitchFamily="34" charset="0"/>
                <a:cs typeface="Arial" panose="020B0604020202020204" pitchFamily="34" charset="0"/>
              </a:rPr>
              <a:t> </a:t>
            </a:r>
            <a:r>
              <a:rPr lang="en-US" sz="1100" b="1" dirty="0">
                <a:solidFill>
                  <a:srgbClr val="1B1B1B"/>
                </a:solidFill>
                <a:latin typeface="Arial" panose="020B0604020202020204" pitchFamily="34" charset="0"/>
                <a:cs typeface="Arial" panose="020B0604020202020204" pitchFamily="34" charset="0"/>
              </a:rPr>
              <a:t>mail:  </a:t>
            </a:r>
            <a:r>
              <a:rPr lang="en-US" sz="1100" dirty="0">
                <a:solidFill>
                  <a:srgbClr val="1B1B1B"/>
                </a:solidFill>
                <a:latin typeface="Arial" panose="020B0604020202020204" pitchFamily="34" charset="0"/>
                <a:cs typeface="Arial" panose="020B0604020202020204" pitchFamily="34" charset="0"/>
              </a:rPr>
              <a:t>U.S. Department of Agriculture</a:t>
            </a:r>
            <a:br>
              <a:rPr lang="en-US" sz="1100" dirty="0">
                <a:solidFill>
                  <a:srgbClr val="1B1B1B"/>
                </a:solidFill>
                <a:latin typeface="Arial" panose="020B0604020202020204" pitchFamily="34" charset="0"/>
                <a:cs typeface="Arial" panose="020B0604020202020204" pitchFamily="34" charset="0"/>
              </a:rPr>
            </a:br>
            <a:r>
              <a:rPr lang="en-US" sz="1100" dirty="0">
                <a:solidFill>
                  <a:srgbClr val="1B1B1B"/>
                </a:solidFill>
                <a:latin typeface="Arial" panose="020B0604020202020204" pitchFamily="34" charset="0"/>
                <a:cs typeface="Arial" panose="020B0604020202020204" pitchFamily="34" charset="0"/>
              </a:rPr>
              <a:t> Office of the Assistant Secretary for Civil Rights</a:t>
            </a:r>
            <a:br>
              <a:rPr lang="en-US" sz="1100" dirty="0">
                <a:solidFill>
                  <a:srgbClr val="1B1B1B"/>
                </a:solidFill>
                <a:latin typeface="Arial" panose="020B0604020202020204" pitchFamily="34" charset="0"/>
                <a:cs typeface="Arial" panose="020B0604020202020204" pitchFamily="34" charset="0"/>
              </a:rPr>
            </a:br>
            <a:r>
              <a:rPr lang="en-US" sz="1100" dirty="0">
                <a:solidFill>
                  <a:srgbClr val="1B1B1B"/>
                </a:solidFill>
                <a:latin typeface="Arial" panose="020B0604020202020204" pitchFamily="34" charset="0"/>
                <a:cs typeface="Arial" panose="020B0604020202020204" pitchFamily="34" charset="0"/>
              </a:rPr>
              <a:t> 1400 Independence Avenue, SW</a:t>
            </a:r>
            <a:br>
              <a:rPr lang="en-US" sz="1100" dirty="0">
                <a:solidFill>
                  <a:srgbClr val="1B1B1B"/>
                </a:solidFill>
                <a:latin typeface="Arial" panose="020B0604020202020204" pitchFamily="34" charset="0"/>
                <a:cs typeface="Arial" panose="020B0604020202020204" pitchFamily="34" charset="0"/>
              </a:rPr>
            </a:br>
            <a:r>
              <a:rPr lang="en-US" sz="1100" dirty="0">
                <a:solidFill>
                  <a:srgbClr val="1B1B1B"/>
                </a:solidFill>
                <a:latin typeface="Arial" panose="020B0604020202020204" pitchFamily="34" charset="0"/>
                <a:cs typeface="Arial" panose="020B0604020202020204" pitchFamily="34" charset="0"/>
              </a:rPr>
              <a:t> Washington, D.C. 20250-9410; </a:t>
            </a:r>
          </a:p>
          <a:p>
            <a:pPr algn="just">
              <a:lnSpc>
                <a:spcPct val="125000"/>
              </a:lnSpc>
              <a:spcBef>
                <a:spcPts val="0"/>
              </a:spcBef>
              <a:buFont typeface="+mj-lt"/>
              <a:buAutoNum type="arabicPeriod"/>
            </a:pPr>
            <a:endParaRPr lang="en-US" sz="1100" dirty="0">
              <a:solidFill>
                <a:srgbClr val="1B1B1B"/>
              </a:solidFill>
              <a:latin typeface="Arial" panose="020B0604020202020204" pitchFamily="34" charset="0"/>
              <a:cs typeface="Arial" panose="020B0604020202020204" pitchFamily="34" charset="0"/>
            </a:endParaRPr>
          </a:p>
          <a:p>
            <a:pPr algn="just">
              <a:lnSpc>
                <a:spcPct val="125000"/>
              </a:lnSpc>
              <a:spcBef>
                <a:spcPts val="0"/>
              </a:spcBef>
              <a:buFont typeface="+mj-lt"/>
              <a:buAutoNum type="arabicPeriod"/>
            </a:pPr>
            <a:r>
              <a:rPr lang="en-US" sz="1100" dirty="0">
                <a:solidFill>
                  <a:srgbClr val="1B1B1B"/>
                </a:solidFill>
                <a:latin typeface="Arial" panose="020B0604020202020204" pitchFamily="34" charset="0"/>
                <a:cs typeface="Arial" panose="020B0604020202020204" pitchFamily="34" charset="0"/>
              </a:rPr>
              <a:t> </a:t>
            </a:r>
            <a:r>
              <a:rPr lang="en-US" sz="1100" b="1" dirty="0">
                <a:solidFill>
                  <a:srgbClr val="1B1B1B"/>
                </a:solidFill>
                <a:latin typeface="Arial" panose="020B0604020202020204" pitchFamily="34" charset="0"/>
                <a:cs typeface="Arial" panose="020B0604020202020204" pitchFamily="34" charset="0"/>
              </a:rPr>
              <a:t>fax:  </a:t>
            </a:r>
            <a:r>
              <a:rPr lang="en-US" sz="1100" dirty="0">
                <a:solidFill>
                  <a:srgbClr val="1B1B1B"/>
                </a:solidFill>
                <a:latin typeface="Arial" panose="020B0604020202020204" pitchFamily="34" charset="0"/>
                <a:cs typeface="Arial" panose="020B0604020202020204" pitchFamily="34" charset="0"/>
              </a:rPr>
              <a:t>(833) 256-1665 or (202) 690-7442; or</a:t>
            </a:r>
          </a:p>
          <a:p>
            <a:pPr algn="just">
              <a:lnSpc>
                <a:spcPct val="125000"/>
              </a:lnSpc>
              <a:spcBef>
                <a:spcPts val="0"/>
              </a:spcBef>
              <a:buFont typeface="+mj-lt"/>
              <a:buAutoNum type="arabicPeriod"/>
            </a:pPr>
            <a:endParaRPr lang="en-US" sz="1100" dirty="0">
              <a:solidFill>
                <a:srgbClr val="1B1B1B"/>
              </a:solidFill>
              <a:latin typeface="Arial" panose="020B0604020202020204" pitchFamily="34" charset="0"/>
              <a:cs typeface="Arial" panose="020B0604020202020204" pitchFamily="34" charset="0"/>
            </a:endParaRPr>
          </a:p>
          <a:p>
            <a:pPr algn="just">
              <a:lnSpc>
                <a:spcPct val="125000"/>
              </a:lnSpc>
              <a:spcBef>
                <a:spcPts val="0"/>
              </a:spcBef>
              <a:buFont typeface="+mj-lt"/>
              <a:buAutoNum type="arabicPeriod"/>
            </a:pPr>
            <a:r>
              <a:rPr lang="en-US" sz="1100" dirty="0">
                <a:solidFill>
                  <a:srgbClr val="1B1B1B"/>
                </a:solidFill>
                <a:latin typeface="Arial" panose="020B0604020202020204" pitchFamily="34" charset="0"/>
                <a:cs typeface="Arial" panose="020B0604020202020204" pitchFamily="34" charset="0"/>
              </a:rPr>
              <a:t> </a:t>
            </a:r>
            <a:r>
              <a:rPr lang="en-US" sz="1100" b="1" dirty="0">
                <a:solidFill>
                  <a:srgbClr val="1B1B1B"/>
                </a:solidFill>
                <a:latin typeface="Arial" panose="020B0604020202020204" pitchFamily="34" charset="0"/>
                <a:cs typeface="Arial" panose="020B0604020202020204" pitchFamily="34" charset="0"/>
              </a:rPr>
              <a:t>email:  </a:t>
            </a:r>
            <a:r>
              <a:rPr lang="en-US" sz="1100" dirty="0">
                <a:solidFill>
                  <a:srgbClr val="2E8540"/>
                </a:solidFill>
                <a:latin typeface="Arial" panose="020B0604020202020204" pitchFamily="34" charset="0"/>
                <a:cs typeface="Arial" panose="020B0604020202020204" pitchFamily="34" charset="0"/>
                <a:hlinkClick r:id="rId5"/>
              </a:rPr>
              <a:t>program.intake@usda.gov</a:t>
            </a:r>
            <a:endParaRPr lang="en-US" sz="1100" dirty="0">
              <a:solidFill>
                <a:srgbClr val="2E8540"/>
              </a:solidFill>
              <a:latin typeface="Arial" panose="020B0604020202020204" pitchFamily="34" charset="0"/>
              <a:cs typeface="Arial" panose="020B0604020202020204" pitchFamily="34" charset="0"/>
            </a:endParaRPr>
          </a:p>
          <a:p>
            <a:pPr algn="just">
              <a:lnSpc>
                <a:spcPct val="125000"/>
              </a:lnSpc>
              <a:spcBef>
                <a:spcPts val="0"/>
              </a:spcBef>
              <a:buFont typeface="+mj-lt"/>
              <a:buAutoNum type="arabicPeriod"/>
            </a:pPr>
            <a:endParaRPr lang="en-US" sz="1100" dirty="0">
              <a:solidFill>
                <a:srgbClr val="2E8540"/>
              </a:solidFill>
              <a:latin typeface="Arial" panose="020B0604020202020204" pitchFamily="34" charset="0"/>
              <a:cs typeface="Arial" panose="020B0604020202020204" pitchFamily="34" charset="0"/>
            </a:endParaRPr>
          </a:p>
          <a:p>
            <a:pPr marL="0" indent="0" algn="just">
              <a:lnSpc>
                <a:spcPct val="125000"/>
              </a:lnSpc>
              <a:spcBef>
                <a:spcPts val="0"/>
              </a:spcBef>
              <a:buNone/>
            </a:pPr>
            <a:r>
              <a:rPr lang="en-US" sz="1100" dirty="0">
                <a:solidFill>
                  <a:srgbClr val="1B1B1B"/>
                </a:solidFill>
                <a:latin typeface="Arial" panose="020B0604020202020204" pitchFamily="34" charset="0"/>
                <a:cs typeface="Arial" panose="020B0604020202020204" pitchFamily="34" charset="0"/>
              </a:rPr>
              <a:t>This institution is an equal opportunity provider.</a:t>
            </a:r>
          </a:p>
        </p:txBody>
      </p:sp>
    </p:spTree>
    <p:custDataLst>
      <p:tags r:id="rId1"/>
    </p:custDataLst>
    <p:extLst>
      <p:ext uri="{BB962C8B-B14F-4D97-AF65-F5344CB8AC3E}">
        <p14:creationId xmlns:p14="http://schemas.microsoft.com/office/powerpoint/2010/main" val="2946171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PERSISTENCEDATA" val="MMPROD_UIPERSISTENCEDATA"/>
  <p:tag name="ARTICULATE_DESIGN_ID_WOOD TYPE" val="aXGkz5XS"/>
  <p:tag name="ARTICULATE_SLIDE_THUMBNAIL_REFRESH" val="1"/>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DQoJCTx1aXRleHQgbmFtZT0iQ09MTEFCX0xPQ0FMX1BMQVlCQUNLQlROIiB2YWx1ZT0i2YXZiNin2YHZgiIvPg0KCQk8IS0tIHN1YnN0aXR1dGlvbjogJW4gPT0gc2xpZGUgbnVtYmVyIC0tPg0KCQk8IS0tIHN1YnN0aXR1dGlvbjogJXQgPT0gdG90YWwgc2xpZGUgY291bnQgLS0+DQoJCTx1aXRleHQgbmFtZT0iU0NSVUJCQVJTVEFUVVNfU0xJREVJTkZPIiB2YWx1ZT0i2LTYsdmK2K3YqSAlbiAvICV0IHwgIi8+DQoJCTx1aXRleHQgbmFtZT0iU0NSVUJCQVJTVEFUVVNfU1RPUFBFRCIgdmFsdWU9ItmF2KrZiNmC2YEiLz4NCgkJPHVpdGV4dCBuYW1lPSJTQ1JVQkJBUlNUQVRVU19QTEFZSU5HIiB2YWx1ZT0i2YLZitivINin2YTYqti02LrZitmEIi8+DQoJCTx1aXRleHQgbmFtZT0iU0NSVUJCQVJTVEFUVVNfTk9BVURJTyIgdmFsdWU9ItmE2Kcg2YrZiNis2K8g2LXZiNiqIi8+DQoJCTx1aXRleHQgbmFtZT0iU0NSVUJCQVJTVEFUVVNfVklEUExBWUlORyIgdmFsdWU9Itin2YTZgdmK2K/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DQoJCTwhLS0gc3Vic3RpdHV0aW9uOiAlcyA9PSBzZWNvbmRzIHJlbWFpbmluZyAtLT4NCgkJPHVpdGV4dCBuYW1lPSJFTEFQU0VEIiB2YWx1ZT0iJW0g2K/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DQoJCTx1aXRleHQgbmFtZT0iVEFCX1FVSVoiIHZhbHVlPSLZhdiz2KfYqNmC2KkiLz4NCgkJPHVpdGV4dCBuYW1lPSJUQUJfT1VUTElORSIgdmFsdWU9ItmF2K7Yt9i3Ii8+DQoJCTx1aXRleHQgbmFtZT0iVEFCX1RIVU1CIiB2YWx1ZT0i2YXYtdi62ZHYsdipIi8+DQoJCTx1aXRleHQgbmFtZT0iVEFCX05PVEVTIiB2YWx1ZT0i2YXZhNin2K3YuNin2KoiLz4NCgkJPHVpdGV4dCBuYW1lPSJUQUJfU0VBUkNIIiB2YWx1ZT0i2KjYrdirIi8+DQoJCTx1aXRleHQgbmFtZT0iU0xJREVfSEVBRElORyIgdmFsdWU9Iti52YbZiNin2YYg2KfZhNi02LHZitit2KkgIi8+DQoJCTx1aXRleHQgbmFtZT0iRFVSQVRJT05fSEVBRElORyIgdmFsdWU9ItmF2K/YqSIvPg0KCQk8dWl0ZXh0IG5hbWU9IlNFQVJDSF9IRUFESU5HIiB2YWx1ZT0iOtin2YTYqNit2Ksg2LnZhiDZhti1Ii8+DQoJCTx1aXRleHQgbmFtZT0iVEhVTUJfSEVBRElORyIgdmFsdWU9Iti02LHZitit2KkiLz4NCgkJPHVpdGV4dCBuYW1lPSJUSFVNQl9JTkZPIiB2YWx1ZT0i2LnZhtmI2KfZhi/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DQoJCTx1aXRleHQgbmFtZT0iQ09VUlNFX1NUQVRVUyIgdmFsdWU9Itit2KfZhNipINin2YTZiNit2K/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Ysdis2Kkg2KfZhNmF2LPYrNmE2KkiLz4NCgkJPHVpdGV4dCBuYW1lPSJRVUlaUE9EX1FVSVpfUEFTU1NDT1JFIiB2YWx1ZT0iOtiv2LHYrNipINin2YTZhtis2KfYrSIvPg0KCQk8dWl0ZXh0IG5hbWU9IlFVSVpQT0RfUVVJWl9NQVhTQ09SRSIgdmFsdWU9IjrYp9mE2K/Ysdis2Kkg2KfZhNmC2LXZiNmJIi8+DQoJCTx1aXRleHQgbmFtZT0iUVVJWlBPRF9RVUVTQVRNUFRfU1RSIiB2YWx1ZT0i2KfZhNmF2K3Yp9mI2YTYqSAlbiDZhdmGICV0Ii8+DQoJCTx1aXRleHQgbmFtZT0iUVVJWlBPRF9RVUVTVFlQRV9TVFIiIHZhbHVlPSLYp9mE2YbZiNi5OiAlcyIvPg0KCQk8dWl0ZXh0IG5hbWU9IlFVSVpQT0RfUVVFU1RZUEVfR1JEIiB2YWx1ZT0i2KrZhSDYqti12K3Zitit2YciLz4NCgkJPHVpdGV4dCBuYW1lPSJRVUlaUE9EX1FVRVNUWVBFX1NWWSIgdmFsdWU9Itin2LPYqti32YTYp9i5Ii8+DQoJCTx1aXRleHQgbmFtZT0iUVVJWlBPRF9RVUlaQVRNUFRfSU5GIiB2YWx1ZT0i2YTYpyDZhtmH2KfYptmKIi8+DQoJCTx1aXRleHQgbmFtZT0iUVVJWlBPRF9RVUVTQVRNUFRfSU5GIiB2YWx1ZT0i2YTYpyDZhtmH2KfYptmKIi8+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ZitmIINmE2KrZhtiy2YrZhCDYo9it2K/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DQoJCTx1aXRleHQgbmFtZT0iTVVURSIgdmFsdWU9Iti12KfZhdiqIi8+DQoJCTx1aXRleHQgbmFtZT0iRE9DV1JBUF9USVRMRSIgdmFsdWU9Itin2YTZhdmE2YHYp9iqINin2YTZhdix2YHZgtipINmB2YogUHJlc2VudGVyIi8+DQoJCTx1aXRleHQgbmFtZT0iRE9DV1JBUF9NU0ciIHZhbHVlPSLYp9mE2K3Zgdi4INmB2Yog2KzZh9in2LIg2KfZhNmD2YXYqNmK2YjYqtixIi8+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ZIOyekeyXheydhCDsiJjtlontlaAg7IiYIOyXhuyKteuLiOuLpC4iLz4NCgkJPHVpdGV4dCBuYW1lPSJDT0xMQUJfTE9DQUxfUExBWUJBQ0tfVElUTEUiIHZhbHVlPSLroZzsu6wg7J6s7IOdIi8+DQoJCTx1aXRleHQgbmFtZT0iQ09MTEFCX0xPQ0FMX1BMQVlCQUNLQlROIiB2YWx1ZT0i7ZmV7J24Ii8+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ARTICULATE_DESIGN_ID_OFFICE THEME" val="zTzx9F3n"/>
  <p:tag name="SECTOMILLISECCONVERTED" val="1"/>
  <p:tag name="ARTICULATE_SLIDE_COUNT" val="98"/>
  <p:tag name="MMPROD_UIDATA" val="&lt;database version=&quot;11.0&quot;&gt;&lt;object type=&quot;1&quot; unique_id=&quot;10001&quot;&gt;&lt;property id=&quot;20141&quot; value=&quot;Pharmacy Vendor Applicant Training&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3&quot; value=&quot;1&quot;/&gt;&lt;property id=&quot;20184&quot; value=&quot;7&quot;/&gt;&lt;property id=&quot;20191&quot; value=&quot;Pharmacy Applicant&quot;/&gt;&lt;property id=&quot;20192&quot; value=&quot;https://ncnutrition.adobeconnect.com/admin/content/folder/list?filter-rows=100&amp;amp;filter-start=0&amp;amp;sco-id=2845280094&amp;amp;tab-id=1279504582&amp;amp;OWASP_CSRFTOKEN=c13a171cfe2df9e06261ee005310d2562b6eaa3b5c470e3201af835f49522473&quot;/&gt;&lt;property id=&quot;20193&quot; value=&quot;0&quot;/&gt;&lt;property id=&quot;20224&quot; value=&quot;S:\NSB\Training\WIC\Vendor Training\2021\2021 Vendor Modules for LA\2021 New Pharmacy Vendor Applicant Training\Presentation&quot;/&gt;&lt;property id=&quot;20250&quot; value=&quot;0&quot;/&gt;&lt;property id=&quot;20251&quot; value=&quot;1&quot;/&gt;&lt;property id=&quot;20259&quot; value=&quot;0&quot;/&gt;&lt;property id=&quot;20263&quot; value=&quot;2&quot;/&gt;&lt;property id=&quot;20264&quot; value=&quot;1&quot;/&gt;&lt;property id=&quot;20519&quot; value=&quot;0&quot;/&gt;&lt;property id=&quot;20700&quot; value=&quot;0&quot;/&gt;&lt;object type=&quot;8&quot; unique_id=&quot;11273&quot;&gt;&lt;/object&gt;&lt;object type=&quot;2&quot; unique_id=&quot;11274&quot;&gt;&lt;object type=&quot;3&quot; unique_id=&quot;72171&quot;&gt;&lt;property id=&quot;20148&quot; value=&quot;5&quot;/&gt;&lt;property id=&quot;20300&quot; value=&quot;Slide 1&quot;/&gt;&lt;property id=&quot;20307&quot; value=&quot;272&quot;/&gt;&lt;property id=&quot;20309&quot; value=&quot;-1&quot;/&gt;&lt;/object&gt;&lt;object type=&quot;3&quot; unique_id=&quot;72172&quot;&gt;&lt;property id=&quot;20148&quot; value=&quot;5&quot;/&gt;&lt;property id=&quot;20300&quot; value=&quot;Slide 2 - &amp;quot;Orientation to NC WIC Program&amp;quot;&quot;/&gt;&lt;property id=&quot;20307&quot; value=&quot;273&quot;/&gt;&lt;property id=&quot;20309&quot; value=&quot;-1&quot;/&gt;&lt;/object&gt;&lt;object type=&quot;3&quot; unique_id=&quot;72173&quot;&gt;&lt;property id=&quot;20148&quot; value=&quot;5&quot;/&gt;&lt;property id=&quot;20300&quot; value=&quot;Slide 3 - &amp;quot;What is WIC?&amp;amp;#x09;&amp;amp;#x09;&amp;quot;&quot;/&gt;&lt;property id=&quot;20307&quot; value=&quot;274&quot;/&gt;&lt;property id=&quot;20309&quot; value=&quot;-1&quot;/&gt;&lt;/object&gt;&lt;object type=&quot;3&quot; unique_id=&quot;72174&quot;&gt;&lt;property id=&quot;20148&quot; value=&quot;5&quot;/&gt;&lt;property id=&quot;20300&quot; value=&quot;Slide 5 - &amp;quot;WIC Works!&amp;quot;&quot;/&gt;&lt;property id=&quot;20307&quot; value=&quot;275&quot;/&gt;&lt;property id=&quot;20309&quot; value=&quot;-1&quot;/&gt;&lt;/object&gt;&lt;object type=&quot;3&quot; unique_id=&quot;72175&quot;&gt;&lt;property id=&quot;20148&quot; value=&quot;5&quot;/&gt;&lt;property id=&quot;20300&quot; value=&quot;Slide 6 - &amp;quot;How Pharmacies Become Authorized WIC Vendors&amp;quot;&quot;/&gt;&lt;property id=&quot;20307&quot; value=&quot;276&quot;/&gt;&lt;property id=&quot;20309&quot; value=&quot;-1&quot;/&gt;&lt;/object&gt;&lt;object type=&quot;3&quot; unique_id=&quot;72177&quot;&gt;&lt;property id=&quot;20148&quot; value=&quot;5&quot;/&gt;&lt;property id=&quot;20300&quot; value=&quot;Slide 8 - &amp;quot;Free-standing Pharmacy Vendors&amp;quot;&quot;/&gt;&lt;property id=&quot;20307&quot; value=&quot;278&quot;/&gt;&lt;property id=&quot;20309&quot; value=&quot;-1&quot;/&gt;&lt;/object&gt;&lt;object type=&quot;3&quot; unique_id=&quot;72179&quot;&gt;&lt;property id=&quot;20148&quot; value=&quot;5&quot;/&gt;&lt;property id=&quot;20300&quot; value=&quot;Slide 10 - &amp;quot;Local WIC Agency’s Responsibilities&amp;quot;&quot;/&gt;&lt;property id=&quot;20307&quot; value=&quot;280&quot;/&gt;&lt;property id=&quot;20309&quot; value=&quot;-1&quot;/&gt;&lt;/object&gt;&lt;object type=&quot;3&quot; unique_id=&quot;72185&quot;&gt;&lt;property id=&quot;20148&quot; value=&quot;5&quot;/&gt;&lt;property id=&quot;20300&quot; value=&quot;Slide 21 - &amp;quot;Purchasing and Providing Infant Formula from a State-Approved Source&amp;quot;&quot;/&gt;&lt;property id=&quot;20307&quot; value=&quot;286&quot;/&gt;&lt;property id=&quot;20309&quot; value=&quot;-1&quot;/&gt;&lt;/object&gt;&lt;object type=&quot;3&quot; unique_id=&quot;72187&quot;&gt;&lt;property id=&quot;20148&quot; value=&quot;5&quot;/&gt;&lt;property id=&quot;20300&quot; value=&quot;Slide 24 - &amp;quot;Definitions&amp;quot;&quot;/&gt;&lt;property id=&quot;20307&quot; value=&quot;288&quot;/&gt;&lt;property id=&quot;20309&quot; value=&quot;-1&quot;/&gt;&lt;/object&gt;&lt;object type=&quot;3&quot; unique_id=&quot;72190&quot;&gt;&lt;property id=&quot;20148&quot; value=&quot;5&quot;/&gt;&lt;property id=&quot;20300&quot; value=&quot;Slide 28 - &amp;quot;Types of In-Store Promotions and Coupons&amp;quot;&quot;/&gt;&lt;property id=&quot;20307&quot; value=&quot;291&quot;/&gt;&lt;property id=&quot;20309&quot; value=&quot;-1&quot;/&gt;&lt;/object&gt;&lt;object type=&quot;3&quot; unique_id=&quot;72209&quot;&gt;&lt;property id=&quot;20148&quot; value=&quot;5&quot;/&gt;&lt;property id=&quot;20300&quot; value=&quot;Slide 32 - &amp;quot;Reminders&amp;quot;&quot;/&gt;&lt;property id=&quot;20307&quot; value=&quot;310&quot;/&gt;&lt;property id=&quot;20309&quot; value=&quot;-1&quot;/&gt;&lt;/object&gt;&lt;object type=&quot;3&quot; unique_id=&quot;72211&quot;&gt;&lt;property id=&quot;20148&quot; value=&quot;5&quot;/&gt;&lt;property id=&quot;20300&quot; value=&quot;Slide 43 - &amp;quot;Termination of WIC Vendor Agreement&amp;quot;&quot;/&gt;&lt;property id=&quot;20307&quot; value=&quot;312&quot;/&gt;&lt;property id=&quot;20309&quot; value=&quot;-1&quot;/&gt;&lt;/object&gt;&lt;object type=&quot;3&quot; unique_id=&quot;72212&quot;&gt;&lt;property id=&quot;20148&quot; value=&quot;5&quot;/&gt;&lt;property id=&quot;20300&quot; value=&quot;Slide 44 - &amp;quot;Business Integrity Standards&amp;quot;&quot;/&gt;&lt;property id=&quot;20307&quot; value=&quot;313&quot;/&gt;&lt;property id=&quot;20309&quot; value=&quot;-1&quot;/&gt;&lt;/object&gt;&lt;object type=&quot;3&quot; unique_id=&quot;72213&quot;&gt;&lt;property id=&quot;20148&quot; value=&quot;5&quot;/&gt;&lt;property id=&quot;20300&quot; value=&quot;Slide 45 - &amp;quot;Conflict of Interest&amp;quot;&quot;/&gt;&lt;property id=&quot;20307&quot; value=&quot;314&quot;/&gt;&lt;property id=&quot;20309&quot; value=&quot;-1&quot;/&gt;&lt;/object&gt;&lt;object type=&quot;3&quot; unique_id=&quot;72214&quot;&gt;&lt;property id=&quot;20148&quot; value=&quot;5&quot;/&gt;&lt;property id=&quot;20300&quot; value=&quot;Slide 46 - &amp;quot;Violations and Sanctions&amp;quot;&quot;/&gt;&lt;property id=&quot;20307&quot; value=&quot;315&quot;/&gt;&lt;property id=&quot;20309&quot; value=&quot;-1&quot;/&gt;&lt;/object&gt;&lt;object type=&quot;3&quot; unique_id=&quot;72215&quot;&gt;&lt;property id=&quot;20148&quot; value=&quot;5&quot;/&gt;&lt;property id=&quot;20300&quot; value=&quot;Slide 47 - &amp;quot;Violations&amp;quot;&quot;/&gt;&lt;property id=&quot;20307&quot; value=&quot;316&quot;/&gt;&lt;property id=&quot;20309&quot; value=&quot;-1&quot;/&gt;&lt;/object&gt;&lt;object type=&quot;3&quot; unique_id=&quot;72217&quot;&gt;&lt;property id=&quot;20148&quot; value=&quot;5&quot;/&gt;&lt;property id=&quot;20300&quot; value=&quot;Slide 49 - &amp;quot;Pattern of Occurrences&amp;quot;&quot;/&gt;&lt;property id=&quot;20307&quot; value=&quot;318&quot;/&gt;&lt;property id=&quot;20309&quot; value=&quot;-1&quot;/&gt;&lt;/object&gt;&lt;object type=&quot;3&quot; unique_id=&quot;72218&quot;&gt;&lt;property id=&quot;20148&quot; value=&quot;5&quot;/&gt;&lt;property id=&quot;20300&quot; value=&quot;Slide 50 - &amp;quot;Patterns of Violations that Lead to Disqualification&amp;quot;&quot;/&gt;&lt;property id=&quot;20307&quot; value=&quot;319&quot;/&gt;&lt;property id=&quot;20309&quot; value=&quot;-1&quot;/&gt;&lt;/object&gt;&lt;object type=&quot;3&quot; unique_id=&quot;72225&quot;&gt;&lt;property id=&quot;20148&quot; value=&quot;5&quot;/&gt;&lt;property id=&quot;20300&quot; value=&quot;Slide 61 - &amp;quot;Purchase Documentation Requirement&amp;quot;&quot;/&gt;&lt;property id=&quot;20307&quot; value=&quot;326&quot;/&gt;&lt;property id=&quot;20309&quot; value=&quot;-1&quot;/&gt;&lt;/object&gt;&lt;object type=&quot;3&quot; unique_id=&quot;72226&quot;&gt;&lt;property id=&quot;20148&quot; value=&quot;5&quot;/&gt;&lt;property id=&quot;20300&quot; value=&quot;Slide 62 - &amp;quot;Violations Detected During Inventory Audit&amp;quot;&quot;/&gt;&lt;property id=&quot;20307&quot; value=&quot;327&quot;/&gt;&lt;property id=&quot;20309&quot; value=&quot;-1&quot;/&gt;&lt;/object&gt;&lt;object type=&quot;3&quot; unique_id=&quot;72227&quot;&gt;&lt;property id=&quot;20148&quot; value=&quot;5&quot;/&gt;&lt;property id=&quot;20300&quot; value=&quot;Slide 63 - &amp;quot;Vendor Claims&amp;quot;&quot;/&gt;&lt;property id=&quot;20307&quot; value=&quot;328&quot;/&gt;&lt;property id=&quot;20309&quot; value=&quot;-1&quot;/&gt;&lt;/object&gt;&lt;object type=&quot;3&quot; unique_id=&quot;72229&quot;&gt;&lt;property id=&quot;20148&quot; value=&quot;5&quot;/&gt;&lt;property id=&quot;20300&quot; value=&quot;Slide 65 - &amp;quot;Vendor Agreement: Important!&amp;quot;&quot;/&gt;&lt;property id=&quot;20307&quot; value=&quot;330&quot;/&gt;&lt;property id=&quot;20309&quot; value=&quot;-1&quot;/&gt;&lt;/object&gt;&lt;object type=&quot;3&quot; unique_id=&quot;72232&quot;&gt;&lt;property id=&quot;20148&quot; value=&quot;5&quot;/&gt;&lt;property id=&quot;20300&quot; value=&quot;Slide 67 - &amp;quot;Routine Monitoring&amp;quot;&quot;/&gt;&lt;property id=&quot;20307&quot; value=&quot;333&quot;/&gt;&lt;property id=&quot;20309&quot; value=&quot;-1&quot;/&gt;&lt;/object&gt;&lt;object type=&quot;3&quot; unique_id=&quot;72234&quot;&gt;&lt;property id=&quot;20148&quot; value=&quot;5&quot;/&gt;&lt;property id=&quot;20300&quot; value=&quot;Slide 71 - &amp;quot;Completing Required Forms&amp;quot;&quot;/&gt;&lt;property id=&quot;20307&quot; value=&quot;335&quot;/&gt;&lt;property id=&quot;20309&quot; value=&quot;-1&quot;/&gt;&lt;/object&gt;&lt;object type=&quot;3&quot; unique_id=&quot;72236&quot;&gt;&lt;property id=&quot;20148&quot; value=&quot;5&quot;/&gt;&lt;property id=&quot;20300&quot; value=&quot;Slide 81 - &amp;quot;Application (DHHS 3282)&amp;quot;&quot;/&gt;&lt;property id=&quot;20307&quot; value=&quot;337&quot;/&gt;&lt;property id=&quot;20309&quot; value=&quot;-1&quot;/&gt;&lt;/object&gt;&lt;object type=&quot;3&quot; unique_id=&quot;72237&quot;&gt;&lt;property id=&quot;20148&quot; value=&quot;5&quot;/&gt;&lt;property id=&quot;20300&quot; value=&quot;Slide 90&quot;/&gt;&lt;property id=&quot;20307&quot; value=&quot;338&quot;/&gt;&lt;property id=&quot;20309&quot; value=&quot;-1&quot;/&gt;&lt;/object&gt;&lt;object type=&quot;3&quot; unique_id=&quot;72245&quot;&gt;&lt;property id=&quot;20148&quot; value=&quot;5&quot;/&gt;&lt;property id=&quot;20300&quot; value=&quot;Slide 91&quot;/&gt;&lt;property id=&quot;20307&quot; value=&quot;346&quot;/&gt;&lt;property id=&quot;20309&quot; value=&quot;-1&quot;/&gt;&lt;/object&gt;&lt;object type=&quot;3&quot; unique_id=&quot;72248&quot;&gt;&lt;property id=&quot;20148&quot; value=&quot;5&quot;/&gt;&lt;property id=&quot;20300&quot; value=&quot;Slide 93&quot;/&gt;&lt;property id=&quot;20307&quot; value=&quot;349&quot;/&gt;&lt;property id=&quot;20309&quot; value=&quot;-1&quot;/&gt;&lt;/object&gt;&lt;object type=&quot;3&quot; unique_id=&quot;72249&quot;&gt;&lt;property id=&quot;20148&quot; value=&quot;5&quot;/&gt;&lt;property id=&quot;20300&quot; value=&quot;Slide 94&quot;/&gt;&lt;property id=&quot;20307&quot; value=&quot;350&quot;/&gt;&lt;property id=&quot;20309&quot; value=&quot;-1&quot;/&gt;&lt;/object&gt;&lt;object type=&quot;3&quot; unique_id=&quot;92392&quot;&gt;&lt;property id=&quot;20148&quot; value=&quot;5&quot;/&gt;&lt;property id=&quot;20300&quot; value=&quot;Slide 9 - &amp;quot;Vendor Applicant’s Responsibility&amp;quot;&quot;/&gt;&lt;property id=&quot;20307&quot; value=&quot;600&quot;/&gt;&lt;property id=&quot;20309&quot; value=&quot;-1&quot;/&gt;&lt;/object&gt;&lt;object type=&quot;3&quot; unique_id=&quot;92394&quot;&gt;&lt;property id=&quot;20148&quot; value=&quot;5&quot;/&gt;&lt;property id=&quot;20300&quot; value=&quot;Slide 15 - &amp;quot;WIC Approved Foods With No NTE&amp;quot;&quot;/&gt;&lt;property id=&quot;20307&quot; value=&quot;602&quot;/&gt;&lt;property id=&quot;20309&quot; value=&quot;-1&quot;/&gt;&lt;/object&gt;&lt;object type=&quot;3&quot; unique_id=&quot;92395&quot;&gt;&lt;property id=&quot;20148&quot; value=&quot;5&quot;/&gt;&lt;property id=&quot;20300&quot; value=&quot;Slide 16 - &amp;quot;Competitive Pricing and Price Limitations  &amp;quot;&quot;/&gt;&lt;property id=&quot;20307&quot; value=&quot;601&quot;/&gt;&lt;property id=&quot;20309&quot; value=&quot;-1&quot;/&gt;&lt;/object&gt;&lt;object type=&quot;3&quot; unique_id=&quot;92398&quot;&gt;&lt;property id=&quot;20148&quot; value=&quot;5&quot;/&gt;&lt;property id=&quot;20300&quot; value=&quot;Slide 33 - &amp;quot;eWIC Payments Through the                                  Banking System&amp;quot;&quot;/&gt;&lt;property id=&quot;20307&quot; value=&quot;607&quot;/&gt;&lt;property id=&quot;20309&quot; value=&quot;-1&quot;/&gt;&lt;/object&gt;&lt;object type=&quot;3&quot; unique_id=&quot;92399&quot;&gt;&lt;property id=&quot;20148&quot; value=&quot;5&quot;/&gt;&lt;property id=&quot;20300&quot; value=&quot;Slide 34 - &amp;quot;Automated Clearing House (ACH)&amp;quot;&quot;/&gt;&lt;property id=&quot;20307&quot; value=&quot;608&quot;/&gt;&lt;property id=&quot;20309&quot; value=&quot;-1&quot;/&gt;&lt;/object&gt;&lt;object type=&quot;3&quot; unique_id=&quot;92405&quot;&gt;&lt;property id=&quot;20148&quot; value=&quot;5&quot;/&gt;&lt;property id=&quot;20300&quot; value=&quot;Slide 42 - &amp;quot;Policy and Procedures&amp;quot;&quot;/&gt;&lt;property id=&quot;20307&quot; value=&quot;696&quot;/&gt;&lt;property id=&quot;20309&quot; value=&quot;-1&quot;/&gt;&lt;/object&gt;&lt;object type=&quot;3&quot; unique_id=&quot;92406&quot;&gt;&lt;property id=&quot;20148&quot; value=&quot;5&quot;/&gt;&lt;property id=&quot;20300&quot; value=&quot;Slide 68 - &amp;quot;Reporting Customer Service Issues (Complaints)&amp;quot;&quot;/&gt;&lt;property id=&quot;20307&quot; value=&quot;408&quot;/&gt;&lt;property id=&quot;20309&quot; value=&quot;-1&quot;/&gt;&lt;/object&gt;&lt;object type=&quot;3&quot; unique_id=&quot;92407&quot;&gt;&lt;property id=&quot;20148&quot; value=&quot;5&quot;/&gt;&lt;property id=&quot;20300&quot; value=&quot;Slide 70 - &amp;quot;Completion of Forms using DocuSign&amp;quot;&quot;/&gt;&lt;property id=&quot;20307&quot; value=&quot;697&quot;/&gt;&lt;property id=&quot;20309&quot; value=&quot;-1&quot;/&gt;&lt;/object&gt;&lt;object type=&quot;3&quot; unique_id=&quot;92408&quot;&gt;&lt;property id=&quot;20148&quot; value=&quot;5&quot;/&gt;&lt;property id=&quot;20300&quot; value=&quot;Slide 82 - &amp;quot;Application (DHHS 3282)&amp;quot;&quot;/&gt;&lt;property id=&quot;20307&quot; value=&quot;412&quot;/&gt;&lt;property id=&quot;20309&quot; value=&quot;-1&quot;/&gt;&lt;/object&gt;&lt;object type=&quot;3&quot; unique_id=&quot;92409&quot;&gt;&lt;property id=&quot;20148&quot; value=&quot;5&quot;/&gt;&lt;property id=&quot;20300&quot; value=&quot;Slide 83 - &amp;quot;Application (DHHS 3282)&amp;quot;&quot;/&gt;&lt;property id=&quot;20307&quot; value=&quot;413&quot;/&gt;&lt;property id=&quot;20309&quot; value=&quot;-1&quot;/&gt;&lt;/object&gt;&lt;object type=&quot;3&quot; unique_id=&quot;92410&quot;&gt;&lt;property id=&quot;20148&quot; value=&quot;5&quot;/&gt;&lt;property id=&quot;20300&quot; value=&quot;Slide 84&quot;/&gt;&lt;property id=&quot;20307&quot; value=&quot;414&quot;/&gt;&lt;property id=&quot;20309&quot; value=&quot;-1&quot;/&gt;&lt;/object&gt;&lt;object type=&quot;3&quot; unique_id=&quot;92411&quot;&gt;&lt;property id=&quot;20148&quot; value=&quot;5&quot;/&gt;&lt;property id=&quot;20300&quot; value=&quot;Slide 85 - &amp;quot;Application (DHHS 3282)&amp;quot;&quot;/&gt;&lt;property id=&quot;20307&quot; value=&quot;415&quot;/&gt;&lt;property id=&quot;20309&quot; value=&quot;-1&quot;/&gt;&lt;/object&gt;&lt;object type=&quot;3&quot; unique_id=&quot;92412&quot;&gt;&lt;property id=&quot;20148&quot; value=&quot;5&quot;/&gt;&lt;property id=&quot;20300&quot; value=&quot;Slide 86 - &amp;quot;Application (DHHS 3282)&amp;quot;&quot;/&gt;&lt;property id=&quot;20307&quot; value=&quot;416&quot;/&gt;&lt;property id=&quot;20309&quot; value=&quot;-1&quot;/&gt;&lt;/object&gt;&lt;object type=&quot;3&quot; unique_id=&quot;92413&quot;&gt;&lt;property id=&quot;20148&quot; value=&quot;5&quot;/&gt;&lt;property id=&quot;20300&quot; value=&quot;Slide 87&quot;/&gt;&lt;property id=&quot;20307&quot; value=&quot;417&quot;/&gt;&lt;property id=&quot;20309&quot; value=&quot;-1&quot;/&gt;&lt;/object&gt;&lt;object type=&quot;3&quot; unique_id=&quot;92414&quot;&gt;&lt;property id=&quot;20148&quot; value=&quot;5&quot;/&gt;&lt;property id=&quot;20300&quot; value=&quot;Slide 88&quot;/&gt;&lt;property id=&quot;20307&quot; value=&quot;418&quot;/&gt;&lt;property id=&quot;20309&quot; value=&quot;-1&quot;/&gt;&lt;/object&gt;&lt;object type=&quot;3&quot; unique_id=&quot;92415&quot;&gt;&lt;property id=&quot;20148&quot; value=&quot;5&quot;/&gt;&lt;property id=&quot;20300&quot; value=&quot;Slide 89&quot;/&gt;&lt;property id=&quot;20307&quot; value=&quot;419&quot;/&gt;&lt;property id=&quot;20309&quot; value=&quot;-1&quot;/&gt;&lt;/object&gt;&lt;object type=&quot;3&quot; unique_id=&quot;92417&quot;&gt;&lt;property id=&quot;20148&quot; value=&quot;5&quot;/&gt;&lt;property id=&quot;20300&quot; value=&quot;Slide 92 - &amp;quot;WIC Vendor Agreement For Free-standing Pharmacies&amp;quot;&quot;/&gt;&lt;property id=&quot;20307&quot; value=&quot;527&quot;/&gt;&lt;property id=&quot;20309&quot; value=&quot;-1&quot;/&gt;&lt;/object&gt;&lt;object type=&quot;3&quot; unique_id=&quot;92762&quot;&gt;&lt;property id=&quot;20148&quot; value=&quot;5&quot;/&gt;&lt;property id=&quot;20300&quot; value=&quot;Slide 95 - &amp;quot;ID Requirement&amp;quot;&quot;/&gt;&lt;property id=&quot;20307&quot; value=&quot;369&quot;/&gt;&lt;property id=&quot;20309&quot; value=&quot;-1&quot;/&gt;&lt;/object&gt;&lt;object type=&quot;3&quot; unique_id=&quot;92763&quot;&gt;&lt;property id=&quot;20148&quot; value=&quot;5&quot;/&gt;&lt;property id=&quot;20300&quot; value=&quot;Slide 17 - &amp;quot;NC Peer Group System&amp;quot;&quot;/&gt;&lt;property id=&quot;20307&quot; value=&quot;702&quot;/&gt;&lt;property id=&quot;20309&quot; value=&quot;-1&quot;/&gt;&lt;/object&gt;&lt;object type=&quot;3&quot; unique_id=&quot;117711&quot;&gt;&lt;property id=&quot;20148&quot; value=&quot;5&quot;/&gt;&lt;property id=&quot;20300&quot; value=&quot;Slide 11 - &amp;quot;Local WIC Agency’s Responsibilities continued&amp;quot;&quot;/&gt;&lt;property id=&quot;20307&quot; value=&quot;704&quot;/&gt;&lt;property id=&quot;20309&quot; value=&quot;-1&quot;/&gt;&lt;/object&gt;&lt;object type=&quot;3&quot; unique_id=&quot;118526&quot;&gt;&lt;property id=&quot;20148&quot; value=&quot;5&quot;/&gt;&lt;property id=&quot;20300&quot; value=&quot;Slide 4 - &amp;quot;What is eWIC?&amp;quot;&quot;/&gt;&lt;property id=&quot;20307&quot; value=&quot;709&quot;/&gt;&lt;property id=&quot;20309&quot; value=&quot;-1&quot;/&gt;&lt;/object&gt;&lt;object type=&quot;3&quot; unique_id=&quot;118528&quot;&gt;&lt;property id=&quot;20148&quot; value=&quot;5&quot;/&gt;&lt;property id=&quot;20300&quot; value=&quot;Slide 97 - &amp;quot;Assurance of Civil Rights Compliance&amp;quot;&quot;/&gt;&lt;property id=&quot;20307&quot; value=&quot;707&quot;/&gt;&lt;property id=&quot;20309&quot; value=&quot;-1&quot;/&gt;&lt;/object&gt;&lt;object type=&quot;3&quot; unique_id=&quot;118530&quot;&gt;&lt;property id=&quot;20148&quot; value=&quot;5&quot;/&gt;&lt;property id=&quot;20300&quot; value=&quot;Slide 12 - &amp;quot;Selection Criteria&amp;quot;&quot;/&gt;&lt;property id=&quot;20307&quot; value=&quot;710&quot;/&gt;&lt;property id=&quot;20309&quot; value=&quot;-1&quot;/&gt;&lt;/object&gt;&lt;object type=&quot;3&quot; unique_id=&quot;143287&quot;&gt;&lt;property id=&quot;20148&quot; value=&quot;5&quot;/&gt;&lt;property id=&quot;20300&quot; value=&quot;Slide 51 - &amp;quot;Vendor Violations and Sanctions&amp;quot;&quot;/&gt;&lt;property id=&quot;20307&quot; value=&quot;355&quot;/&gt;&lt;property id=&quot;20309&quot; value=&quot;-1&quot;/&gt;&lt;/object&gt;&lt;object type=&quot;3&quot; unique_id=&quot;143288&quot;&gt;&lt;property id=&quot;20148&quot; value=&quot;5&quot;/&gt;&lt;property id=&quot;20300&quot; value=&quot;Slide 52 - &amp;quot;Vendor violations and sanctions&amp;quot;&quot;/&gt;&lt;property id=&quot;20307&quot; value=&quot;377&quot;/&gt;&lt;property id=&quot;20309&quot; value=&quot;-1&quot;/&gt;&lt;/object&gt;&lt;object type=&quot;3&quot; unique_id=&quot;143289&quot;&gt;&lt;property id=&quot;20148&quot; value=&quot;5&quot;/&gt;&lt;property id=&quot;20300&quot; value=&quot;Slide 53 - &amp;quot;Vendor Violations and Sanctions continued&amp;quot;&quot;/&gt;&lt;property id=&quot;20307&quot; value=&quot;371&quot;/&gt;&lt;property id=&quot;20309&quot; value=&quot;-1&quot;/&gt;&lt;/object&gt;&lt;object type=&quot;3&quot; unique_id=&quot;182148&quot;&gt;&lt;property id=&quot;20148&quot; value=&quot;5&quot;/&gt;&lt;property id=&quot;20300&quot; value=&quot;Slide 73 - &amp;quot;Using DocuSign&amp;quot;&quot;/&gt;&lt;property id=&quot;20307&quot; value=&quot;271&quot;/&gt;&lt;property id=&quot;20309&quot; value=&quot;-1&quot;/&gt;&lt;/object&gt;&lt;object type=&quot;3&quot; unique_id=&quot;182149&quot;&gt;&lt;property id=&quot;20148&quot; value=&quot;5&quot;/&gt;&lt;property id=&quot;20300&quot; value=&quot;Slide 74 - &amp;quot;Vendor Process &amp;quot;&quot;/&gt;&lt;property id=&quot;20307&quot; value=&quot;711&quot;/&gt;&lt;property id=&quot;20309&quot; value=&quot;-1&quot;/&gt;&lt;/object&gt;&lt;object type=&quot;3&quot; unique_id=&quot;182150&quot;&gt;&lt;property id=&quot;20148&quot; value=&quot;5&quot;/&gt;&lt;property id=&quot;20300&quot; value=&quot;Slide 75 - &amp;quot;Fields to Complete&amp;quot;&quot;/&gt;&lt;property id=&quot;20307&quot; value=&quot;712&quot;/&gt;&lt;property id=&quot;20309&quot; value=&quot;-1&quot;/&gt;&lt;/object&gt;&lt;object type=&quot;3&quot; unique_id=&quot;182151&quot;&gt;&lt;property id=&quot;20148&quot; value=&quot;5&quot;/&gt;&lt;property id=&quot;20300&quot; value=&quot;Slide 76 - &amp;quot;Adopting a Signature&amp;quot;&quot;/&gt;&lt;property id=&quot;20307&quot; value=&quot;277&quot;/&gt;&lt;property id=&quot;20309&quot; value=&quot;-1&quot;/&gt;&lt;/object&gt;&lt;object type=&quot;3&quot; unique_id=&quot;182152&quot;&gt;&lt;property id=&quot;20148&quot; value=&quot;5&quot;/&gt;&lt;property id=&quot;20300&quot; value=&quot;Slide 77 - &amp;quot;SIGNATURE&amp;quot;&quot;/&gt;&lt;property id=&quot;20307&quot; value=&quot;716&quot;/&gt;&lt;property id=&quot;20309&quot; value=&quot;-1&quot;/&gt;&lt;/object&gt;&lt;object type=&quot;3&quot; unique_id=&quot;182153&quot;&gt;&lt;property id=&quot;20148&quot; value=&quot;5&quot;/&gt;&lt;property id=&quot;20300&quot; value=&quot;Slide 78 - &amp;quot;Form Fields&amp;quot;&quot;/&gt;&lt;property id=&quot;20307&quot; value=&quot;279&quot;/&gt;&lt;property id=&quot;20309&quot; value=&quot;-1&quot;/&gt;&lt;/object&gt;&lt;object type=&quot;3&quot; unique_id=&quot;182154&quot;&gt;&lt;property id=&quot;20148&quot; value=&quot;5&quot;/&gt;&lt;property id=&quot;20300&quot; value=&quot;Slide 79 - &amp;quot;Vendor Process Completed&amp;quot;&quot;/&gt;&lt;property id=&quot;20307&quot; value=&quot;717&quot;/&gt;&lt;property id=&quot;20309&quot; value=&quot;-1&quot;/&gt;&lt;/object&gt;&lt;object type=&quot;3&quot; unique_id=&quot;182155&quot;&gt;&lt;property id=&quot;20148&quot; value=&quot;5&quot;/&gt;&lt;property id=&quot;20300&quot; value=&quot;Slide 80 - &amp;quot;Final Screen&amp;quot;&quot;/&gt;&lt;property id=&quot;20307&quot; value=&quot;718&quot;/&gt;&lt;property id=&quot;20309&quot; value=&quot;-1&quot;/&gt;&lt;/object&gt;&lt;object type=&quot;3&quot; unique_id=&quot;189851&quot;&gt;&lt;property id=&quot;20148&quot; value=&quot;5&quot;/&gt;&lt;property id=&quot;20300&quot; value=&quot;Slide 20 - &amp;quot;Questions&amp;quot;&quot;/&gt;&lt;property id=&quot;20307&quot; value=&quot;719&quot;/&gt;&lt;/object&gt;&lt;object type=&quot;3&quot; unique_id=&quot;189852&quot;&gt;&lt;property id=&quot;20148&quot; value=&quot;5&quot;/&gt;&lt;property id=&quot;20300&quot; value=&quot;Slide 41 - &amp;quot;Questions&amp;quot;&quot;/&gt;&lt;property id=&quot;20307&quot; value=&quot;720&quot;/&gt;&lt;/object&gt;&lt;object type=&quot;3&quot; unique_id=&quot;189853&quot;&gt;&lt;property id=&quot;20148&quot; value=&quot;5&quot;/&gt;&lt;property id=&quot;20300&quot; value=&quot;Slide 69 - &amp;quot;Questions&amp;quot;&quot;/&gt;&lt;property id=&quot;20307&quot; value=&quot;721&quot;/&gt;&lt;/object&gt;&lt;object type=&quot;3&quot; unique_id=&quot;189854&quot;&gt;&lt;property id=&quot;20148&quot; value=&quot;5&quot;/&gt;&lt;property id=&quot;20300&quot; value=&quot;Slide 96 - &amp;quot;Questions&amp;quot;&quot;/&gt;&lt;property id=&quot;20307&quot; value=&quot;722&quot;/&gt;&lt;/object&gt;&lt;object type=&quot;3&quot; unique_id=&quot;214717&quot;&gt;&lt;property id=&quot;20148&quot; value=&quot;5&quot;/&gt;&lt;property id=&quot;20300&quot; value=&quot;Slide 98 - &amp;quot;USDA Nondiscrimination Statement&amp;quot;&quot;/&gt;&lt;property id=&quot;20307&quot; value=&quot;257&quot;/&gt;&lt;/object&gt;&lt;object type=&quot;3&quot; unique_id=&quot;221226&quot;&gt;&lt;property id=&quot;20148&quot; value=&quot;5&quot;/&gt;&lt;property id=&quot;20300&quot; value=&quot;Slide 7 - &amp;quot;Types of Vendors&amp;quot;&quot;/&gt;&lt;property id=&quot;20307&quot; value=&quot;723&quot;/&gt;&lt;/object&gt;&lt;object type=&quot;3&quot; unique_id=&quot;221227&quot;&gt;&lt;property id=&quot;20148&quot; value=&quot;5&quot;/&gt;&lt;property id=&quot;20300&quot; value=&quot;Slide 13 - &amp;quot;Transactions at Pharmacies&amp;amp;#x09;&amp;amp;#x09;&amp;quot;&quot;/&gt;&lt;property id=&quot;20307&quot; value=&quot;724&quot;/&gt;&lt;/object&gt;&lt;object type=&quot;3&quot; unique_id=&quot;221228&quot;&gt;&lt;property id=&quot;20148&quot; value=&quot;5&quot;/&gt;&lt;property id=&quot;20300&quot; value=&quot;Slide 14 - &amp;quot;Contract Formulas &amp;amp;#x09;&amp;quot;&quot;/&gt;&lt;property id=&quot;20307&quot; value=&quot;725&quot;/&gt;&lt;/object&gt;&lt;object type=&quot;3&quot; unique_id=&quot;221230&quot;&gt;&lt;property id=&quot;20148&quot; value=&quot;5&quot;/&gt;&lt;property id=&quot;20300&quot; value=&quot;Slide 18 - &amp;quot;Store Types&amp;quot;&quot;/&gt;&lt;property id=&quot;20307&quot; value=&quot;727&quot;/&gt;&lt;/object&gt;&lt;object type=&quot;3&quot; unique_id=&quot;221231&quot;&gt;&lt;property id=&quot;20148&quot; value=&quot;5&quot;/&gt;&lt;property id=&quot;20300&quot; value=&quot;Slide 19 - &amp;quot;Store Types continued&amp;quot;&quot;/&gt;&lt;property id=&quot;20307&quot; value=&quot;728&quot;/&gt;&lt;/object&gt;&lt;object type=&quot;3&quot; unique_id=&quot;221232&quot;&gt;&lt;property id=&quot;20148&quot; value=&quot;5&quot;/&gt;&lt;property id=&quot;20300&quot; value=&quot;Slide 22 - &amp;quot;Purchasing and Providing Infant Formula from a State-Approved Source continued&amp;quot;&quot;/&gt;&lt;property id=&quot;20307&quot; value=&quot;729&quot;/&gt;&lt;/object&gt;&lt;object type=&quot;3&quot; unique_id=&quot;221233&quot;&gt;&lt;property id=&quot;20148&quot; value=&quot;5&quot;/&gt;&lt;property id=&quot;20300&quot; value=&quot;Slide 23 - &amp;quot;Equitable Treatment&amp;quot;&quot;/&gt;&lt;property id=&quot;20307&quot; value=&quot;730&quot;/&gt;&lt;/object&gt;&lt;object type=&quot;3&quot; unique_id=&quot;221234&quot;&gt;&lt;property id=&quot;20148&quot; value=&quot;5&quot;/&gt;&lt;property id=&quot;20300&quot; value=&quot;Slide 25 - &amp;quot;Approval for Incentive Items&amp;quot;&quot;/&gt;&lt;property id=&quot;20307&quot; value=&quot;731&quot;/&gt;&lt;/object&gt;&lt;object type=&quot;3&quot; unique_id=&quot;221235&quot;&gt;&lt;property id=&quot;20148&quot; value=&quot;5&quot;/&gt;&lt;property id=&quot;20300&quot; value=&quot;Slide 26 - &amp;quot;Approval for Incentive Items continued&amp;quot;&quot;/&gt;&lt;property id=&quot;20307&quot; value=&quot;732&quot;/&gt;&lt;/object&gt;&lt;object type=&quot;3&quot; unique_id=&quot;221236&quot;&gt;&lt;property id=&quot;20148&quot; value=&quot;5&quot;/&gt;&lt;property id=&quot;20300&quot; value=&quot;Slide 27 - &amp;quot;In-Store Promotions and Coupons&amp;quot;&quot;/&gt;&lt;property id=&quot;20307&quot; value=&quot;733&quot;/&gt;&lt;/object&gt;&lt;object type=&quot;3&quot; unique_id=&quot;221237&quot;&gt;&lt;property id=&quot;20148&quot; value=&quot;5&quot;/&gt;&lt;property id=&quot;20300&quot; value=&quot;Slide 29 - &amp;quot;In-Store Promotions: BOGOs and eWIC&amp;quot;&quot;/&gt;&lt;property id=&quot;20307&quot; value=&quot;734&quot;/&gt;&lt;/object&gt;&lt;object type=&quot;3&quot; unique_id=&quot;221238&quot;&gt;&lt;property id=&quot;20148&quot; value=&quot;5&quot;/&gt;&lt;property id=&quot;20300&quot; value=&quot;Slide 30 - &amp;quot;Sales Tax &amp;amp; Cash Back&amp;quot;&quot;/&gt;&lt;property id=&quot;20307&quot; value=&quot;735&quot;/&gt;&lt;/object&gt;&lt;object type=&quot;3&quot; unique_id=&quot;221239&quot;&gt;&lt;property id=&quot;20148&quot; value=&quot;5&quot;/&gt;&lt;property id=&quot;20300&quot; value=&quot;Slide 31&quot;/&gt;&lt;property id=&quot;20307&quot; value=&quot;736&quot;/&gt;&lt;/object&gt;&lt;object type=&quot;3&quot; unique_id=&quot;221240&quot;&gt;&lt;property id=&quot;20148&quot; value=&quot;5&quot;/&gt;&lt;property id=&quot;20300&quot; value=&quot;Slide 35 - &amp;quot;Vendor Bank Accounts&amp;quot;&quot;/&gt;&lt;property id=&quot;20307&quot; value=&quot;737&quot;/&gt;&lt;/object&gt;&lt;object type=&quot;3&quot; unique_id=&quot;221241&quot;&gt;&lt;property id=&quot;20148&quot; value=&quot;5&quot;/&gt;&lt;property id=&quot;20300&quot; value=&quot;Slide 36 - &amp;quot;After Authorization&amp;quot;&quot;/&gt;&lt;property id=&quot;20307&quot; value=&quot;738&quot;/&gt;&lt;/object&gt;&lt;object type=&quot;3&quot; unique_id=&quot;221242&quot;&gt;&lt;property id=&quot;20148&quot; value=&quot;5&quot;/&gt;&lt;property id=&quot;20300&quot; value=&quot;Slide 37 - &amp;quot;After Authorization continued&amp;quot;&quot;/&gt;&lt;property id=&quot;20307&quot; value=&quot;739&quot;/&gt;&lt;/object&gt;&lt;object type=&quot;3&quot; unique_id=&quot;221243&quot;&gt;&lt;property id=&quot;20148&quot; value=&quot;5&quot;/&gt;&lt;property id=&quot;20300&quot; value=&quot;Slide 38 - &amp;quot;After Authorization continued&amp;quot;&quot;/&gt;&lt;property id=&quot;20307&quot; value=&quot;740&quot;/&gt;&lt;/object&gt;&lt;object type=&quot;3&quot; unique_id=&quot;221244&quot;&gt;&lt;property id=&quot;20148&quot; value=&quot;5&quot;/&gt;&lt;property id=&quot;20300&quot; value=&quot;Slide 39 - &amp;quot;After Authorization continued&amp;quot;&quot;/&gt;&lt;property id=&quot;20307&quot; value=&quot;741&quot;/&gt;&lt;/object&gt;&lt;object type=&quot;3&quot; unique_id=&quot;221245&quot;&gt;&lt;property id=&quot;20148&quot; value=&quot;5&quot;/&gt;&lt;property id=&quot;20300&quot; value=&quot;Slide 40 - &amp;quot;After Authorization continued&amp;quot;&quot;/&gt;&lt;property id=&quot;20307&quot; value=&quot;742&quot;/&gt;&lt;/object&gt;&lt;object type=&quot;3&quot; unique_id=&quot;222662&quot;&gt;&lt;property id=&quot;20148&quot; value=&quot;5&quot;/&gt;&lt;property id=&quot;20300&quot; value=&quot;Slide 48 - &amp;quot;Federal vs. State  Violations&amp;quot;&quot;/&gt;&lt;property id=&quot;20307&quot; value=&quot;743&quot;/&gt;&lt;/object&gt;&lt;object type=&quot;3&quot; unique_id=&quot;222663&quot;&gt;&lt;property id=&quot;20148&quot; value=&quot;5&quot;/&gt;&lt;property id=&quot;20300&quot; value=&quot;Slide 54 - &amp;quot;Vendor Violations and Sanctions continued&amp;quot;&quot;/&gt;&lt;property id=&quot;20307&quot; value=&quot;744&quot;/&gt;&lt;/object&gt;&lt;object type=&quot;3&quot; unique_id=&quot;222664&quot;&gt;&lt;property id=&quot;20148&quot; value=&quot;5&quot;/&gt;&lt;property id=&quot;20300&quot; value=&quot;Slide 55 - &amp;quot;Preventing Fraud and Ensuring Compliance&amp;quot;&quot;/&gt;&lt;property id=&quot;20307&quot; value=&quot;745&quot;/&gt;&lt;/object&gt;&lt;object type=&quot;3&quot; unique_id=&quot;222665&quot;&gt;&lt;property id=&quot;20148&quot; value=&quot;5&quot;/&gt;&lt;property id=&quot;20300&quot; value=&quot;Slide 56 - &amp;quot;Compliance Buys and Audits&amp;quot;&quot;/&gt;&lt;property id=&quot;20307&quot; value=&quot;746&quot;/&gt;&lt;/object&gt;&lt;object type=&quot;3&quot; unique_id=&quot;222666&quot;&gt;&lt;property id=&quot;20148&quot; value=&quot;5&quot;/&gt;&lt;property id=&quot;20300&quot; value=&quot;Slide 57 - &amp;quot;Compliance Buys&amp;quot;&quot;/&gt;&lt;property id=&quot;20307&quot; value=&quot;747&quot;/&gt;&lt;/object&gt;&lt;object type=&quot;3&quot; unique_id=&quot;222667&quot;&gt;&lt;property id=&quot;20148&quot; value=&quot;5&quot;/&gt;&lt;property id=&quot;20300&quot; value=&quot;Slide 58 - &amp;quot;Vendor Overcharging&amp;quot;&quot;/&gt;&lt;property id=&quot;20307&quot; value=&quot;748&quot;/&gt;&lt;/object&gt;&lt;object type=&quot;3&quot; unique_id=&quot;222668&quot;&gt;&lt;property id=&quot;20148&quot; value=&quot;5&quot;/&gt;&lt;property id=&quot;20300&quot; value=&quot;Slide 59 - &amp;quot;Overcharging?&amp;quot;&quot;/&gt;&lt;property id=&quot;20307&quot; value=&quot;749&quot;/&gt;&lt;/object&gt;&lt;object type=&quot;3&quot; unique_id=&quot;222669&quot;&gt;&lt;property id=&quot;20148&quot; value=&quot;5&quot;/&gt;&lt;property id=&quot;20300&quot; value=&quot;Slide 60 - &amp;quot;Inventory Audits&amp;quot;&quot;/&gt;&lt;property id=&quot;20307&quot; value=&quot;750&quot;/&gt;&lt;/object&gt;&lt;object type=&quot;3&quot; unique_id=&quot;222670&quot;&gt;&lt;property id=&quot;20148&quot; value=&quot;5&quot;/&gt;&lt;property id=&quot;20300&quot; value=&quot;Slide 64 - &amp;quot;Claims Assessed for Vendor Violations&amp;quot;&quot;/&gt;&lt;property id=&quot;20307&quot; value=&quot;751&quot;/&gt;&lt;/object&gt;&lt;object type=&quot;3&quot; unique_id=&quot;222671&quot;&gt;&lt;property id=&quot;20148&quot; value=&quot;5&quot;/&gt;&lt;property id=&quot;20300&quot; value=&quot;Slide 66 - &amp;quot;Disqualification &amp;quot;&quot;/&gt;&lt;property id=&quot;20307&quot; value=&quot;752&quot;/&gt;&lt;/object&gt;&lt;object type=&quot;3&quot; unique_id=&quot;222672&quot;&gt;&lt;property id=&quot;20148&quot; value=&quot;5&quot;/&gt;&lt;property id=&quot;20300&quot; value=&quot;Slide 72 - &amp;quot;Completing Required Forms continued&amp;quot;&quot;/&gt;&lt;property id=&quot;20307&quot; value=&quot;753&quot;/&gt;&lt;/object&gt;&lt;/object&gt;&lt;object type=&quot;10&quot; unique_id=&quot;118708&quot;&gt;&lt;object type=&quot;11&quot; unique_id=&quot;118709&quot;&gt;&lt;property id=&quot;20180&quot; value=&quot;1&quot;/&gt;&lt;property id=&quot;20181&quot; value=&quot;1&quot;/&gt;&lt;property id=&quot;20183&quot; value=&quot;1&quot;/&gt;&lt;/object&gt;&lt;object type=&quot;12&quot; unique_id=&quot;119806&quot;&gt;&lt;/object&gt;&lt;/object&gt;&lt;object type=&quot;4&quot; unique_id=&quot;118710&quot;&gt;&lt;/object&gt;&lt;/object&gt;&lt;/database&gt;"/>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9E5A591A-FEB6-4DC8-9A4A-CF7ED790A74C}_4.png&quot;/&gt;&lt;left val=&quot;82&quot;/&gt;&lt;top val=&quot;50&quot;/&gt;&lt;width val=&quot;1086&quot;/&gt;&lt;height val=&quot;170&quot;/&gt;&lt;hasText val=&quot;1&quot;/&gt;&lt;/Image&gt;&lt;/ThreeDShapeInfo&gt;"/>
  <p:tag name="PRESENTER_SHAPETEXTINFO" val="&lt;ShapeTextInfo&gt;&lt;TableIndex row=&quot;-1&quot; col=&quot;-1&quot;&gt;&lt;linesCount val=&quot;1&quot;/&gt;&lt;lineCharCount val=&quot;13&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D5D6D7C0-78E5-4CA6-95D1-D6F490F99A53}_33.png&quot;/&gt;&lt;left val=&quot;145&quot;/&gt;&lt;top val=&quot;58&quot;/&gt;&lt;width val=&quot;1004&quot;/&gt;&lt;height val=&quot;124&quot;/&gt;&lt;hasText val=&quot;1&quot;/&gt;&lt;/Image&gt;&lt;/ThreeDShapeInfo&gt;"/>
  <p:tag name="PRESENTER_SHAPETEXTINFO" val="&lt;ShapeTextInfo&gt;&lt;TableIndex row=&quot;-1&quot; col=&quot;-1&quot;&gt;&lt;linesCount val=&quot;1&quot;/&gt;&lt;lineCharCount val=&quot;30&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901665D9-F864-47C1-B1EF-33F914270444}_33.png&quot;/&gt;&lt;left val=&quot;146&quot;/&gt;&lt;top val=&quot;239&quot;/&gt;&lt;width val=&quot;1013&quot;/&gt;&lt;height val=&quot;376&quot;/&gt;&lt;hasText val=&quot;1&quot;/&gt;&lt;/Image&gt;&lt;/ThreeDShapeInfo&gt;"/>
  <p:tag name="PRESENTER_SHAPETEXTINFO" val="&lt;ShapeTextInfo&gt;&lt;TableIndex row=&quot;-1&quot; col=&quot;-1&quot;&gt;&lt;linesCount val=&quot;5&quot;/&gt;&lt;lineCharCount val=&quot;42&quot;/&gt;&lt;lineCharCount val=&quot;41&quot;/&gt;&lt;lineCharCount val=&quot;41&quot;/&gt;&lt;lineCharCount val=&quot;38&quot;/&gt;&lt;lineCharCount val=&quot;35&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HTML_SHAPEINFO" val="&lt;SlideThumbPath val=&quot;Slide51.PNG&quot;/&gt;"/>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78FEF71D-2975-499E-96F8-FB2AC09727C5}_51.png&quot;/&gt;&lt;left val=&quot;75&quot;/&gt;&lt;top val=&quot;39&quot;/&gt;&lt;width val=&quot;1129&quot;/&gt;&lt;height val=&quot;142&quot;/&gt;&lt;hasText val=&quot;1&quot;/&gt;&lt;/Image&gt;&lt;/ThreeDShapeInfo&gt;"/>
  <p:tag name="PRESENTER_SHAPETEXTINFO" val="&lt;ShapeTextInfo&gt;&lt;TableIndex row=&quot;-1&quot; col=&quot;-1&quot;&gt;&lt;linesCount val=&quot;1&quot;/&gt;&lt;lineCharCount val=&quot;30&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8D7C2EAA-C6C3-44B1-B00E-9CF96C3FDB44}_51.png&quot;/&gt;&lt;left val=&quot;135&quot;/&gt;&lt;top val=&quot;160&quot;/&gt;&lt;width val=&quot;1039&quot;/&gt;&lt;height val=&quot;504&quot;/&gt;&lt;hasText val=&quot;1&quot;/&gt;&lt;/Image&gt;&lt;/ThreeDShapeInfo&gt;"/>
  <p:tag name="PRESENTER_SHAPETEXTINFO" val="&lt;ShapeTextInfo&gt;&lt;TableIndex row=&quot;-1&quot; col=&quot;-1&quot;&gt;&lt;linesCount val=&quot;9&quot;/&gt;&lt;lineCharCount val=&quot;42&quot;/&gt;&lt;lineCharCount val=&quot;49&quot;/&gt;&lt;lineCharCount val=&quot;46&quot;/&gt;&lt;lineCharCount val=&quot;48&quot;/&gt;&lt;lineCharCount val=&quot;8&quot;/&gt;&lt;lineCharCount val=&quot;39&quot;/&gt;&lt;lineCharCount val=&quot;48&quot;/&gt;&lt;lineCharCount val=&quot;49&quot;/&gt;&lt;lineCharCount val=&quot;49&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HTML_SHAPEINFO" val="&lt;SlideThumbPath val=&quot;Slide33.PNG&quot;/&gt;"/>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D5D6D7C0-78E5-4CA6-95D1-D6F490F99A53}_33.png&quot;/&gt;&lt;left val=&quot;145&quot;/&gt;&lt;top val=&quot;58&quot;/&gt;&lt;width val=&quot;1004&quot;/&gt;&lt;height val=&quot;124&quot;/&gt;&lt;hasText val=&quot;1&quot;/&gt;&lt;/Image&gt;&lt;/ThreeDShapeInfo&gt;"/>
  <p:tag name="PRESENTER_SHAPETEXTINFO" val="&lt;ShapeTextInfo&gt;&lt;TableIndex row=&quot;-1&quot; col=&quot;-1&quot;&gt;&lt;linesCount val=&quot;1&quot;/&gt;&lt;lineCharCount val=&quot;30&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901665D9-F864-47C1-B1EF-33F914270444}_33.png&quot;/&gt;&lt;left val=&quot;146&quot;/&gt;&lt;top val=&quot;239&quot;/&gt;&lt;width val=&quot;1013&quot;/&gt;&lt;height val=&quot;376&quot;/&gt;&lt;hasText val=&quot;1&quot;/&gt;&lt;/Image&gt;&lt;/ThreeDShapeInfo&gt;"/>
  <p:tag name="PRESENTER_SHAPETEXTINFO" val="&lt;ShapeTextInfo&gt;&lt;TableIndex row=&quot;-1&quot; col=&quot;-1&quot;&gt;&lt;linesCount val=&quot;5&quot;/&gt;&lt;lineCharCount val=&quot;42&quot;/&gt;&lt;lineCharCount val=&quot;41&quot;/&gt;&lt;lineCharCount val=&quot;41&quot;/&gt;&lt;lineCharCount val=&quot;38&quot;/&gt;&lt;lineCharCount val=&quot;35&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HTML_SHAPEINFO" val="&lt;SlideThumbPath val=&quot;Slide33.PNG&quot;/&gt;"/>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D5D6D7C0-78E5-4CA6-95D1-D6F490F99A53}_33.png&quot;/&gt;&lt;left val=&quot;145&quot;/&gt;&lt;top val=&quot;58&quot;/&gt;&lt;width val=&quot;1004&quot;/&gt;&lt;height val=&quot;124&quot;/&gt;&lt;hasText val=&quot;1&quot;/&gt;&lt;/Image&gt;&lt;/ThreeDShapeInfo&gt;"/>
  <p:tag name="PRESENTER_SHAPETEXTINFO" val="&lt;ShapeTextInfo&gt;&lt;TableIndex row=&quot;-1&quot; col=&quot;-1&quot;&gt;&lt;linesCount val=&quot;1&quot;/&gt;&lt;lineCharCount val=&quot;3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5D08554A-C68A-4BAB-97B0-9AFB3EDFE59C}_4.png&quot;/&gt;&lt;left val=&quot;120&quot;/&gt;&lt;top val=&quot;238&quot;/&gt;&lt;width val=&quot;1048&quot;/&gt;&lt;height val=&quot;438&quot;/&gt;&lt;hasText val=&quot;1&quot;/&gt;&lt;/Image&gt;&lt;/ThreeDShapeInfo&gt;"/>
  <p:tag name="PRESENTER_SHAPETEXTINFO" val="&lt;ShapeTextInfo&gt;&lt;TableIndex row=&quot;-1&quot; col=&quot;-1&quot;&gt;&lt;linesCount val=&quot;4&quot;/&gt;&lt;lineCharCount val=&quot;50&quot;/&gt;&lt;lineCharCount val=&quot;46&quot;/&gt;&lt;lineCharCount val=&quot;49&quot;/&gt;&lt;lineCharCount val=&quot;30&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901665D9-F864-47C1-B1EF-33F914270444}_33.png&quot;/&gt;&lt;left val=&quot;146&quot;/&gt;&lt;top val=&quot;239&quot;/&gt;&lt;width val=&quot;1013&quot;/&gt;&lt;height val=&quot;376&quot;/&gt;&lt;hasText val=&quot;1&quot;/&gt;&lt;/Image&gt;&lt;/ThreeDShapeInfo&gt;"/>
  <p:tag name="PRESENTER_SHAPETEXTINFO" val="&lt;ShapeTextInfo&gt;&lt;TableIndex row=&quot;-1&quot; col=&quot;-1&quot;&gt;&lt;linesCount val=&quot;5&quot;/&gt;&lt;lineCharCount val=&quot;42&quot;/&gt;&lt;lineCharCount val=&quot;41&quot;/&gt;&lt;lineCharCount val=&quot;41&quot;/&gt;&lt;lineCharCount val=&quot;38&quot;/&gt;&lt;lineCharCount val=&quot;35&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HTML_SHAPEINFO" val="&lt;SlideThumbPath val=&quot;Slide33.PNG&quot;/&gt;"/>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D5D6D7C0-78E5-4CA6-95D1-D6F490F99A53}_33.png&quot;/&gt;&lt;left val=&quot;145&quot;/&gt;&lt;top val=&quot;58&quot;/&gt;&lt;width val=&quot;1004&quot;/&gt;&lt;height val=&quot;124&quot;/&gt;&lt;hasText val=&quot;1&quot;/&gt;&lt;/Image&gt;&lt;/ThreeDShapeInfo&gt;"/>
  <p:tag name="PRESENTER_SHAPETEXTINFO" val="&lt;ShapeTextInfo&gt;&lt;TableIndex row=&quot;-1&quot; col=&quot;-1&quot;&gt;&lt;linesCount val=&quot;1&quot;/&gt;&lt;lineCharCount val=&quot;30&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901665D9-F864-47C1-B1EF-33F914270444}_33.png&quot;/&gt;&lt;left val=&quot;146&quot;/&gt;&lt;top val=&quot;239&quot;/&gt;&lt;width val=&quot;1013&quot;/&gt;&lt;height val=&quot;376&quot;/&gt;&lt;hasText val=&quot;1&quot;/&gt;&lt;/Image&gt;&lt;/ThreeDShapeInfo&gt;"/>
  <p:tag name="PRESENTER_SHAPETEXTINFO" val="&lt;ShapeTextInfo&gt;&lt;TableIndex row=&quot;-1&quot; col=&quot;-1&quot;&gt;&lt;linesCount val=&quot;5&quot;/&gt;&lt;lineCharCount val=&quot;42&quot;/&gt;&lt;lineCharCount val=&quot;41&quot;/&gt;&lt;lineCharCount val=&quot;41&quot;/&gt;&lt;lineCharCount val=&quot;38&quot;/&gt;&lt;lineCharCount val=&quot;35&quot;/&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HTML_SHAPEINFO" val="&lt;SlideThumbPath val=&quot;Slide33.PNG&quot;/&gt;"/>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D5D6D7C0-78E5-4CA6-95D1-D6F490F99A53}_33.png&quot;/&gt;&lt;left val=&quot;145&quot;/&gt;&lt;top val=&quot;58&quot;/&gt;&lt;width val=&quot;1004&quot;/&gt;&lt;height val=&quot;124&quot;/&gt;&lt;hasText val=&quot;1&quot;/&gt;&lt;/Image&gt;&lt;/ThreeDShapeInfo&gt;"/>
  <p:tag name="PRESENTER_SHAPETEXTINFO" val="&lt;ShapeTextInfo&gt;&lt;TableIndex row=&quot;-1&quot; col=&quot;-1&quot;&gt;&lt;linesCount val=&quot;1&quot;/&gt;&lt;lineCharCount val=&quot;30&quot;/&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901665D9-F864-47C1-B1EF-33F914270444}_33.png&quot;/&gt;&lt;left val=&quot;146&quot;/&gt;&lt;top val=&quot;239&quot;/&gt;&lt;width val=&quot;1013&quot;/&gt;&lt;height val=&quot;376&quot;/&gt;&lt;hasText val=&quot;1&quot;/&gt;&lt;/Image&gt;&lt;/ThreeDShapeInfo&gt;"/>
  <p:tag name="PRESENTER_SHAPETEXTINFO" val="&lt;ShapeTextInfo&gt;&lt;TableIndex row=&quot;-1&quot; col=&quot;-1&quot;&gt;&lt;linesCount val=&quot;5&quot;/&gt;&lt;lineCharCount val=&quot;42&quot;/&gt;&lt;lineCharCount val=&quot;41&quot;/&gt;&lt;lineCharCount val=&quot;41&quot;/&gt;&lt;lineCharCount val=&quot;38&quot;/&gt;&lt;lineCharCount val=&quot;35&quot;/&gt;&lt;/TableIndex&gt;&lt;/ShapeTextInfo&gt;"/>
</p:tagLst>
</file>

<file path=ppt/tags/tag117.xml><?xml version="1.0" encoding="utf-8"?>
<p:tagLst xmlns:a="http://schemas.openxmlformats.org/drawingml/2006/main" xmlns:r="http://schemas.openxmlformats.org/officeDocument/2006/relationships" xmlns:p="http://schemas.openxmlformats.org/presentationml/2006/main">
  <p:tag name="HTML_SHAPEINFO" val="&lt;SlideThumbPath val=&quot;Slide33.PNG&quot;/&gt;"/>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D5D6D7C0-78E5-4CA6-95D1-D6F490F99A53}_33.png&quot;/&gt;&lt;left val=&quot;145&quot;/&gt;&lt;top val=&quot;58&quot;/&gt;&lt;width val=&quot;1004&quot;/&gt;&lt;height val=&quot;124&quot;/&gt;&lt;hasText val=&quot;1&quot;/&gt;&lt;/Image&gt;&lt;/ThreeDShapeInfo&gt;"/>
  <p:tag name="PRESENTER_SHAPETEXTINFO" val="&lt;ShapeTextInfo&gt;&lt;TableIndex row=&quot;-1&quot; col=&quot;-1&quot;&gt;&lt;linesCount val=&quot;1&quot;/&gt;&lt;lineCharCount val=&quot;30&quot;/&gt;&lt;/TableIndex&gt;&lt;/ShapeTextInfo&gt;"/>
</p:tagLst>
</file>

<file path=ppt/tags/tag11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901665D9-F864-47C1-B1EF-33F914270444}_33.png&quot;/&gt;&lt;left val=&quot;146&quot;/&gt;&lt;top val=&quot;239&quot;/&gt;&lt;width val=&quot;1013&quot;/&gt;&lt;height val=&quot;376&quot;/&gt;&lt;hasText val=&quot;1&quot;/&gt;&lt;/Image&gt;&lt;/ThreeDShapeInfo&gt;"/>
  <p:tag name="PRESENTER_SHAPETEXTINFO" val="&lt;ShapeTextInfo&gt;&lt;TableIndex row=&quot;-1&quot; col=&quot;-1&quot;&gt;&lt;linesCount val=&quot;5&quot;/&gt;&lt;lineCharCount val=&quot;42&quot;/&gt;&lt;lineCharCount val=&quot;41&quot;/&gt;&lt;lineCharCount val=&quot;41&quot;/&gt;&lt;lineCharCount val=&quot;38&quot;/&gt;&lt;lineCharCount val=&quot;35&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HTML_SHAPEINFO" val="&lt;SlideThumbPath val=&quot;Slide5.PNG&quot;/&gt;"/>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1.xml><?xml version="1.0" encoding="utf-8"?>
<p:tagLst xmlns:a="http://schemas.openxmlformats.org/drawingml/2006/main" xmlns:r="http://schemas.openxmlformats.org/officeDocument/2006/relationships" xmlns:p="http://schemas.openxmlformats.org/presentationml/2006/main">
  <p:tag name="HTML_SHAPEINFO" val="&lt;SlideThumbPath val=&quot;Slide40.PNG&quot;/&gt;"/>
  <p:tag name="ARTICULATE_SLIDE_THUMBNAIL_REFRESH" val="1"/>
</p:tagLst>
</file>

<file path=ppt/tags/tag12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EB060F8D-49D3-4899-9DDB-BDF8673F7EA1}_40.png&quot;/&gt;&lt;left val=&quot;140&quot;/&gt;&lt;top val=&quot;167&quot;/&gt;&lt;width val=&quot;1039&quot;/&gt;&lt;height val=&quot;281&quot;/&gt;&lt;hasText val=&quot;1&quot;/&gt;&lt;/Image&gt;&lt;/ThreeDShapeInfo&gt;"/>
  <p:tag name="PRESENTER_SHAPETEXTINFO" val="&lt;ShapeTextInfo&gt;&lt;TableIndex row=&quot;-1&quot; col=&quot;-1&quot;&gt;&lt;linesCount val=&quot;1&quot;/&gt;&lt;lineCharCount val=&quot;21&quot;/&gt;&lt;/TableIndex&gt;&lt;/ShapeTextInfo&gt;"/>
</p:tagLst>
</file>

<file path=ppt/tags/tag123.xml><?xml version="1.0" encoding="utf-8"?>
<p:tagLst xmlns:a="http://schemas.openxmlformats.org/drawingml/2006/main" xmlns:r="http://schemas.openxmlformats.org/officeDocument/2006/relationships" xmlns:p="http://schemas.openxmlformats.org/presentationml/2006/main">
  <p:tag name="HTML_SHAPEINFO" val="&lt;SlideThumbPath val=&quot;Slide41.PNG&quot;/&gt;"/>
  <p:tag name="ARTICULATE_SLIDE_THUMBNAIL_REFRESH" val="1"/>
</p:tagLst>
</file>

<file path=ppt/tags/tag12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7ED9119F-2D02-475C-BDCE-2814BAD38943}_41.png&quot;/&gt;&lt;left val=&quot;53&quot;/&gt;&lt;top val=&quot;58&quot;/&gt;&lt;width val=&quot;1187&quot;/&gt;&lt;height val=&quot;124&quot;/&gt;&lt;hasText val=&quot;1&quot;/&gt;&lt;/Image&gt;&lt;/ThreeDShapeInfo&gt;"/>
  <p:tag name="PRESENTER_SHAPETEXTINFO" val="&lt;ShapeTextInfo&gt;&lt;TableIndex row=&quot;-1&quot; col=&quot;-1&quot;&gt;&lt;linesCount val=&quot;1&quot;/&gt;&lt;lineCharCount val=&quot;35&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49959B58-D068-4B98-AC92-687FEB889F35}_41.png&quot;/&gt;&lt;left val=&quot;83&quot;/&gt;&lt;top val=&quot;156&quot;/&gt;&lt;width val=&quot;1157&quot;/&gt;&lt;height val=&quot;548&quot;/&gt;&lt;hasText val=&quot;1&quot;/&gt;&lt;/Image&gt;&lt;/ThreeDShapeInfo&gt;"/>
  <p:tag name="PRESENTER_SHAPETEXTINFO" val="&lt;ShapeTextInfo&gt;&lt;TableIndex row=&quot;-1&quot; col=&quot;-1&quot;&gt;&lt;linesCount val=&quot;10&quot;/&gt;&lt;lineCharCount val=&quot;65&quot;/&gt;&lt;lineCharCount val=&quot;34&quot;/&gt;&lt;lineCharCount val=&quot;1&quot;/&gt;&lt;lineCharCount val=&quot;62&quot;/&gt;&lt;lineCharCount val=&quot;67&quot;/&gt;&lt;lineCharCount val=&quot;41&quot;/&gt;&lt;lineCharCount val=&quot;1&quot;/&gt;&lt;lineCharCount val=&quot;60&quot;/&gt;&lt;lineCharCount val=&quot;68&quot;/&gt;&lt;lineCharCount val=&quot;49&quot;/&gt;&lt;/TableIndex&gt;&lt;/ShapeTextInfo&gt;"/>
</p:tagLst>
</file>

<file path=ppt/tags/tag126.xml><?xml version="1.0" encoding="utf-8"?>
<p:tagLst xmlns:a="http://schemas.openxmlformats.org/drawingml/2006/main" xmlns:r="http://schemas.openxmlformats.org/officeDocument/2006/relationships" xmlns:p="http://schemas.openxmlformats.org/presentationml/2006/main">
  <p:tag name="HTML_SHAPEINFO" val="&lt;SlideThumbPath val=&quot;Slide42.PNG&quot;/&gt;"/>
  <p:tag name="ARTICULATE_SLIDE_THUMBNAIL_REFRESH" val="1"/>
</p:tagLst>
</file>

<file path=ppt/tags/tag12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A265615B-7075-4A52-B74F-F1F62116DF45}_42.png&quot;/&gt;&lt;left val=&quot;149&quot;/&gt;&lt;top val=&quot;39&quot;/&gt;&lt;width val=&quot;955&quot;/&gt;&lt;height val=&quot;128&quot;/&gt;&lt;hasText val=&quot;1&quot;/&gt;&lt;/Image&gt;&lt;/ThreeDShapeInfo&gt;"/>
  <p:tag name="PRESENTER_SHAPETEXTINFO" val="&lt;ShapeTextInfo&gt;&lt;TableIndex row=&quot;-1&quot; col=&quot;-1&quot;&gt;&lt;linesCount val=&quot;1&quot;/&gt;&lt;lineCharCount val=&quot;28&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BF500093-694D-46EA-A6D0-2E1CB38F80F9}_42.png&quot;/&gt;&lt;left val=&quot;82&quot;/&gt;&lt;top val=&quot;162&quot;/&gt;&lt;width val=&quot;1166&quot;/&gt;&lt;height val=&quot;518&quot;/&gt;&lt;hasText val=&quot;1&quot;/&gt;&lt;/Image&gt;&lt;/ThreeDShapeInfo&gt;"/>
  <p:tag name="PRESENTER_SHAPETEXTINFO" val="&lt;ShapeTextInfo&gt;&lt;TableIndex row=&quot;-1&quot; col=&quot;-1&quot;&gt;&lt;linesCount val=&quot;9&quot;/&gt;&lt;lineCharCount val=&quot;56&quot;/&gt;&lt;lineCharCount val=&quot;58&quot;/&gt;&lt;lineCharCount val=&quot;65&quot;/&gt;&lt;lineCharCount val=&quot;19&quot;/&gt;&lt;lineCharCount val=&quot;1&quot;/&gt;&lt;lineCharCount val=&quot;61&quot;/&gt;&lt;lineCharCount val=&quot;56&quot;/&gt;&lt;lineCharCount val=&quot;58&quot;/&gt;&lt;lineCharCount val=&quot;36&quot;/&gt;&lt;/TableIndex&gt;&lt;/ShapeTextInfo&gt;"/>
</p:tagLst>
</file>

<file path=ppt/tags/tag129.xml><?xml version="1.0" encoding="utf-8"?>
<p:tagLst xmlns:a="http://schemas.openxmlformats.org/drawingml/2006/main" xmlns:r="http://schemas.openxmlformats.org/officeDocument/2006/relationships" xmlns:p="http://schemas.openxmlformats.org/presentationml/2006/main">
  <p:tag name="HTML_SHAPEINFO" val="&lt;SlideThumbPath val=&quot;Slide43.PNG&quot;/&gt;"/>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97AF2BD4-8396-437F-8670-6EA337042C24}_5.png&quot;/&gt;&lt;left val=&quot;141&quot;/&gt;&lt;top val=&quot;42&quot;/&gt;&lt;width val=&quot;814&quot;/&gt;&lt;height val=&quot;128&quot;/&gt;&lt;hasText val=&quot;1&quot;/&gt;&lt;/Image&gt;&lt;/ThreeDShapeInfo&gt;"/>
  <p:tag name="PRESENTER_SHAPETEXTINFO" val="&lt;ShapeTextInfo&gt;&lt;TableIndex row=&quot;-1&quot; col=&quot;-1&quot;&gt;&lt;linesCount val=&quot;1&quot;/&gt;&lt;lineCharCount val=&quot;10&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E3A0D4BD-ECA6-406B-B6BE-C7230A87E8CA}_43.png&quot;/&gt;&lt;left val=&quot;149&quot;/&gt;&lt;top val=&quot;47&quot;/&gt;&lt;width val=&quot;814&quot;/&gt;&lt;height val=&quot;124&quot;/&gt;&lt;hasText val=&quot;1&quot;/&gt;&lt;/Image&gt;&lt;/ThreeDShapeInfo&gt;"/>
  <p:tag name="PRESENTER_SHAPETEXTINFO" val="&lt;ShapeTextInfo&gt;&lt;TableIndex row=&quot;-1&quot; col=&quot;-1&quot;&gt;&lt;linesCount val=&quot;1&quot;/&gt;&lt;lineCharCount val=&quot;20&quot;/&gt;&lt;/TableIndex&gt;&lt;/ShapeTextInfo&gt;"/>
</p:tagLst>
</file>

<file path=ppt/tags/tag13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29BB3280-BC81-4308-B20A-4B9D085DF163}_43.png&quot;/&gt;&lt;left val=&quot;55&quot;/&gt;&lt;top val=&quot;144&quot;/&gt;&lt;width val=&quot;1175&quot;/&gt;&lt;height val=&quot;560&quot;/&gt;&lt;hasText val=&quot;1&quot;/&gt;&lt;/Image&gt;&lt;/ThreeDShapeInfo&gt;"/>
  <p:tag name="PRESENTER_SHAPETEXTINFO" val="&lt;ShapeTextInfo&gt;&lt;TableIndex row=&quot;-1&quot; col=&quot;-1&quot;&gt;&lt;linesCount val=&quot;12&quot;/&gt;&lt;lineCharCount val=&quot;67&quot;/&gt;&lt;lineCharCount val=&quot;69&quot;/&gt;&lt;lineCharCount val=&quot;63&quot;/&gt;&lt;lineCharCount val=&quot;35&quot;/&gt;&lt;lineCharCount val=&quot;64&quot;/&gt;&lt;lineCharCount val=&quot;68&quot;/&gt;&lt;lineCharCount val=&quot;67&quot;/&gt;&lt;lineCharCount val=&quot;35&quot;/&gt;&lt;lineCharCount val=&quot;72&quot;/&gt;&lt;lineCharCount val=&quot;12&quot;/&gt;&lt;lineCharCount val=&quot;63&quot;/&gt;&lt;lineCharCount val=&quot;6&quot;/&gt;&lt;/TableIndex&gt;&lt;/ShapeTextInfo&gt;"/>
</p:tagLst>
</file>

<file path=ppt/tags/tag132.xml><?xml version="1.0" encoding="utf-8"?>
<p:tagLst xmlns:a="http://schemas.openxmlformats.org/drawingml/2006/main" xmlns:r="http://schemas.openxmlformats.org/officeDocument/2006/relationships" xmlns:p="http://schemas.openxmlformats.org/presentationml/2006/main">
  <p:tag name="HTML_SHAPEINFO" val="&lt;SlideThumbPath val=&quot;Slide44.PNG&quot;/&gt;"/>
  <p:tag name="ARTICULATE_SLIDE_THUMBNAIL_REFRESH" val="1"/>
</p:tagLst>
</file>

<file path=ppt/tags/tag13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4B27788F-3508-4D97-9D66-6DC27999E9A1}_44.png&quot;/&gt;&lt;left val=&quot;149&quot;/&gt;&lt;top val=&quot;47&quot;/&gt;&lt;width val=&quot;814&quot;/&gt;&lt;height val=&quot;124&quot;/&gt;&lt;hasText val=&quot;1&quot;/&gt;&lt;/Image&gt;&lt;/ThreeDShapeInfo&gt;"/>
  <p:tag name="PRESENTER_SHAPETEXTINFO" val="&lt;ShapeTextInfo&gt;&lt;TableIndex row=&quot;-1&quot; col=&quot;-1&quot;&gt;&lt;linesCount val=&quot;1&quot;/&gt;&lt;lineCharCount val=&quot;24&quot;/&gt;&lt;/TableIndex&gt;&lt;/ShapeTextInfo&gt;"/>
</p:tagLst>
</file>

<file path=ppt/tags/tag13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C611BDC5-BCFC-4398-A1D5-4DABAC890600}_44.png&quot;/&gt;&lt;left val=&quot;71&quot;/&gt;&lt;top val=&quot;183&quot;/&gt;&lt;width val=&quot;1160&quot;/&gt;&lt;height val=&quot;520&quot;/&gt;&lt;hasText val=&quot;1&quot;/&gt;&lt;/Image&gt;&lt;/ThreeDShapeInfo&gt;"/>
  <p:tag name="PRESENTER_SHAPETEXTINFO" val="&lt;ShapeTextInfo&gt;&lt;TableIndex row=&quot;-1&quot; col=&quot;-1&quot;&gt;&lt;linesCount val=&quot;9&quot;/&gt;&lt;lineCharCount val=&quot;44&quot;/&gt;&lt;lineCharCount val=&quot;35&quot;/&gt;&lt;lineCharCount val=&quot;1&quot;/&gt;&lt;lineCharCount val=&quot;50&quot;/&gt;&lt;lineCharCount val=&quot;55&quot;/&gt;&lt;lineCharCount val=&quot;9&quot;/&gt;&lt;lineCharCount val=&quot;54&quot;/&gt;&lt;lineCharCount val=&quot;17&quot;/&gt;&lt;lineCharCount val=&quot;1&quot;/&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HTML_SHAPEINFO" val="&lt;SlideThumbPath val=&quot;Slide45.PNG&quot;/&gt;"/>
  <p:tag name="ARTICULATE_SLIDE_THUMBNAIL_REFRESH" val="1"/>
</p:tagLst>
</file>

<file path=ppt/tags/tag13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E4EA5AD2-B7E0-4759-9879-9DA0877512AE}_45.png&quot;/&gt;&lt;left val=&quot;143&quot;/&gt;&lt;top val=&quot;50&quot;/&gt;&lt;width val=&quot;966&quot;/&gt;&lt;height val=&quot;124&quot;/&gt;&lt;hasText val=&quot;1&quot;/&gt;&lt;/Image&gt;&lt;/ThreeDShapeInfo&gt;"/>
  <p:tag name="PRESENTER_SHAPETEXTINFO" val="&lt;ShapeTextInfo&gt;&lt;TableIndex row=&quot;-1&quot; col=&quot;-1&quot;&gt;&lt;linesCount val=&quot;1&quot;/&gt;&lt;lineCharCount val=&quot;10&quot;/&gt;&lt;/TableIndex&gt;&lt;/ShapeTextInfo&gt;"/>
</p:tagLst>
</file>

<file path=ppt/tags/tag13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98B3DBC1-C89F-4395-83C8-2F1354398C89}_45.png&quot;/&gt;&lt;left val=&quot;112&quot;/&gt;&lt;top val=&quot;167&quot;/&gt;&lt;width val=&quot;1072&quot;/&gt;&lt;height val=&quot;442&quot;/&gt;&lt;hasText val=&quot;1&quot;/&gt;&lt;/Image&gt;&lt;/ThreeDShapeInfo&gt;"/>
  <p:tag name="PRESENTER_SHAPETEXTINFO" val="&lt;ShapeTextInfo&gt;&lt;TableIndex row=&quot;-1&quot; col=&quot;-1&quot;&gt;&lt;linesCount val=&quot;8&quot;/&gt;&lt;lineCharCount val=&quot;1&quot;/&gt;&lt;lineCharCount val=&quot;45&quot;/&gt;&lt;lineCharCount val=&quot;47&quot;/&gt;&lt;lineCharCount val=&quot;40&quot;/&gt;&lt;lineCharCount val=&quot;41&quot;/&gt;&lt;lineCharCount val=&quot;40&quot;/&gt;&lt;lineCharCount val=&quot;50&quot;/&gt;&lt;lineCharCount val=&quot;8&quot;/&gt;&lt;/TableIndex&gt;&lt;/ShapeTextInfo&gt;"/>
</p:tagLst>
</file>

<file path=ppt/tags/tag138.xml><?xml version="1.0" encoding="utf-8"?>
<p:tagLst xmlns:a="http://schemas.openxmlformats.org/drawingml/2006/main" xmlns:r="http://schemas.openxmlformats.org/officeDocument/2006/relationships" xmlns:p="http://schemas.openxmlformats.org/presentationml/2006/main">
  <p:tag name="HTML_SHAPEINFO" val="&lt;SlideThumbPath val=&quot;Slide45.PNG&quot;/&gt;"/>
  <p:tag name="ARTICULATE_SLIDE_THUMBNAIL_REFRESH" val="1"/>
</p:tagLst>
</file>

<file path=ppt/tags/tag13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E4EA5AD2-B7E0-4759-9879-9DA0877512AE}_45.png&quot;/&gt;&lt;left val=&quot;143&quot;/&gt;&lt;top val=&quot;50&quot;/&gt;&lt;width val=&quot;966&quot;/&gt;&lt;height val=&quot;124&quot;/&gt;&lt;hasText val=&quot;1&quot;/&gt;&lt;/Image&gt;&lt;/ThreeDShapeInfo&gt;"/>
  <p:tag name="PRESENTER_SHAPETEXTINFO" val="&lt;ShapeTextInfo&gt;&lt;TableIndex row=&quot;-1&quot; col=&quot;-1&quot;&gt;&lt;linesCount val=&quot;1&quot;/&gt;&lt;lineCharCount val=&quot;10&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1DC3EB41-8124-4E33-BDF5-79EC299A32B3}_5.png&quot;/&gt;&lt;left val=&quot;127&quot;/&gt;&lt;top val=&quot;156&quot;/&gt;&lt;width val=&quot;1009&quot;/&gt;&lt;height val=&quot;492&quot;/&gt;&lt;hasText val=&quot;1&quot;/&gt;&lt;/Image&gt;&lt;/ThreeDShapeInfo&gt;"/>
  <p:tag name="PRESENTER_SHAPETEXTINFO" val="&lt;ShapeTextInfo&gt;&lt;TableIndex row=&quot;-1&quot; col=&quot;-1&quot;&gt;&lt;linesCount val=&quot;5&quot;/&gt;&lt;lineCharCount val=&quot;56&quot;/&gt;&lt;lineCharCount val=&quot;46&quot;/&gt;&lt;lineCharCount val=&quot;1&quot;/&gt;&lt;lineCharCount val=&quot;60&quot;/&gt;&lt;lineCharCount val=&quot;42&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HTML_SHAPEINFO" val="&lt;SlideThumbPath val=&quot;Slide47.PNG&quot;/&gt;"/>
  <p:tag name="ARTICULATE_SLIDE_THUMBNAIL_REFRESH" val="1"/>
</p:tagLst>
</file>

<file path=ppt/tags/tag14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14F5E61E-FDFF-4AC6-A2ED-A89CC44A5C90}_47.png&quot;/&gt;&lt;left val=&quot;141&quot;/&gt;&lt;top val=&quot;42&quot;/&gt;&lt;width val=&quot;814&quot;/&gt;&lt;height val=&quot;124&quot;/&gt;&lt;hasText val=&quot;1&quot;/&gt;&lt;/Image&gt;&lt;/ThreeDShapeInfo&gt;"/>
  <p:tag name="PRESENTER_SHAPETEXTINFO" val="&lt;ShapeTextInfo&gt;&lt;TableIndex row=&quot;-1&quot; col=&quot;-1&quot;&gt;&lt;linesCount val=&quot;1&quot;/&gt;&lt;lineCharCount val=&quot;22&quot;/&gt;&lt;/TableIndex&gt;&lt;/ShapeTextInfo&gt;"/>
</p:tagLst>
</file>

<file path=ppt/tags/tag14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2C1D8B49-CC4D-40A8-BE46-FFE9B6FC3ECD}_47.png&quot;/&gt;&lt;left val=&quot;165&quot;/&gt;&lt;top val=&quot;163&quot;/&gt;&lt;width val=&quot;944&quot;/&gt;&lt;height val=&quot;517&quot;/&gt;&lt;hasText val=&quot;1&quot;/&gt;&lt;/Image&gt;&lt;/ThreeDShapeInfo&gt;"/>
  <p:tag name="PRESENTER_SHAPETEXTINFO" val="&lt;ShapeTextInfo&gt;&lt;TableIndex row=&quot;-1&quot; col=&quot;-1&quot;&gt;&lt;linesCount val=&quot;10&quot;/&gt;&lt;lineCharCount val=&quot;46&quot;/&gt;&lt;lineCharCount val=&quot;42&quot;/&gt;&lt;lineCharCount val=&quot;45&quot;/&gt;&lt;lineCharCount val=&quot;42&quot;/&gt;&lt;lineCharCount val=&quot;52&quot;/&gt;&lt;lineCharCount val=&quot;27&quot;/&gt;&lt;lineCharCount val=&quot;48&quot;/&gt;&lt;lineCharCount val=&quot;33&quot;/&gt;&lt;lineCharCount val=&quot;1&quot;/&gt;&lt;lineCharCount val=&quot;1&quot;/&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HTML_SHAPEINFO" val="&lt;SlideThumbPath val=&quot;Slide48.PNG&quot;/&gt;"/>
  <p:tag name="ARTICULATE_SLIDE_THUMBNAIL_REFRESH" val="1"/>
</p:tagLst>
</file>

<file path=ppt/tags/tag14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F73F858D-951C-4F1E-A8C5-F23C649A858C}_48.png&quot;/&gt;&lt;left val=&quot;77&quot;/&gt;&lt;top val=&quot;35&quot;/&gt;&lt;width val=&quot;1187&quot;/&gt;&lt;height val=&quot;188&quot;/&gt;&lt;hasText val=&quot;1&quot;/&gt;&lt;/Image&gt;&lt;/ThreeDShapeInfo&gt;"/>
  <p:tag name="PRESENTER_SHAPETEXTINFO" val="&lt;ShapeTextInfo&gt;&lt;TableIndex row=&quot;-1&quot; col=&quot;-1&quot;&gt;&lt;linesCount val=&quot;2&quot;/&gt;&lt;lineCharCount val=&quot;36&quot;/&gt;&lt;lineCharCount val=&quot;16&quot;/&gt;&lt;/TableIndex&gt;&lt;/ShapeTextInfo&gt;"/>
</p:tagLst>
</file>

<file path=ppt/tags/tag14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6202EF51-8809-4B6B-9E2D-0925CDF9DB3A}_48.png&quot;/&gt;&lt;left val=&quot;108&quot;/&gt;&lt;top val=&quot;274&quot;/&gt;&lt;width val=&quot;1068&quot;/&gt;&lt;height val=&quot;302&quot;/&gt;&lt;hasText val=&quot;1&quot;/&gt;&lt;/Image&gt;&lt;/ThreeDShapeInfo&gt;"/>
  <p:tag name="PRESENTER_SHAPETEXTINFO" val="&lt;ShapeTextInfo&gt;&lt;TableIndex row=&quot;-1&quot; col=&quot;-1&quot;&gt;&lt;linesCount val=&quot;3&quot;/&gt;&lt;lineCharCount val=&quot;46&quot;/&gt;&lt;lineCharCount val=&quot;47&quot;/&gt;&lt;lineCharCount val=&quot;31&quot;/&gt;&lt;/TableIndex&gt;&lt;/ShapeTextInfo&gt;"/>
</p:tagLst>
</file>

<file path=ppt/tags/tag146.xml><?xml version="1.0" encoding="utf-8"?>
<p:tagLst xmlns:a="http://schemas.openxmlformats.org/drawingml/2006/main" xmlns:r="http://schemas.openxmlformats.org/officeDocument/2006/relationships" xmlns:p="http://schemas.openxmlformats.org/presentationml/2006/main">
  <p:tag name="HTML_SHAPEINFO" val="&lt;SlideThumbPath val=&quot;Slide49.PNG&quot;/&gt;"/>
  <p:tag name="ARTICULATE_SLIDE_THUMBNAIL_REFRESH" val="1"/>
</p:tagLst>
</file>

<file path=ppt/tags/tag14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97A9E669-BDF0-4100-935D-566A2169BC12}_49.png&quot;/&gt;&lt;left val=&quot;85&quot;/&gt;&lt;top val=&quot;43&quot;/&gt;&lt;width val=&quot;1086&quot;/&gt;&lt;height val=&quot;146&quot;/&gt;&lt;hasText val=&quot;1&quot;/&gt;&lt;/Image&gt;&lt;/ThreeDShapeInfo&gt;"/>
  <p:tag name="PRESENTER_SHAPETEXTINFO" val="&lt;ShapeTextInfo&gt;&lt;TableIndex row=&quot;-1&quot; col=&quot;-1&quot;&gt;&lt;linesCount val=&quot;1&quot;/&gt;&lt;lineCharCount val=&quot;31&quot;/&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5BD2DCDC-6208-488F-B99A-3E9F130AA9F3}_49.png&quot;/&gt;&lt;left val=&quot;46&quot;/&gt;&lt;top val=&quot;176&quot;/&gt;&lt;width val=&quot;1177&quot;/&gt;&lt;height val=&quot;528&quot;/&gt;&lt;hasText val=&quot;1&quot;/&gt;&lt;/Image&gt;&lt;/ThreeDShapeInfo&gt;"/>
  <p:tag name="PRESENTER_SHAPETEXTINFO" val="&lt;ShapeTextInfo&gt;&lt;TableIndex row=&quot;-1&quot; col=&quot;-1&quot;&gt;&lt;linesCount val=&quot;12&quot;/&gt;&lt;lineCharCount val=&quot;64&quot;/&gt;&lt;lineCharCount val=&quot;69&quot;/&gt;&lt;lineCharCount val=&quot;28&quot;/&gt;&lt;lineCharCount val=&quot;1&quot;/&gt;&lt;lineCharCount val=&quot;70&quot;/&gt;&lt;lineCharCount val=&quot;65&quot;/&gt;&lt;lineCharCount val=&quot;64&quot;/&gt;&lt;lineCharCount val=&quot;65&quot;/&gt;&lt;lineCharCount val=&quot;57&quot;/&gt;&lt;lineCharCount val=&quot;70&quot;/&gt;&lt;lineCharCount val=&quot;66&quot;/&gt;&lt;lineCharCount val=&quot;64&quot;/&gt;&lt;/TableIndex&gt;&lt;/ShapeTextInfo&gt;"/>
</p:tagLst>
</file>

<file path=ppt/tags/tag149.xml><?xml version="1.0" encoding="utf-8"?>
<p:tagLst xmlns:a="http://schemas.openxmlformats.org/drawingml/2006/main" xmlns:r="http://schemas.openxmlformats.org/officeDocument/2006/relationships" xmlns:p="http://schemas.openxmlformats.org/presentationml/2006/main">
  <p:tag name="HTML_SHAPEINFO" val="&lt;SlideThumbPath val=&quot;Slide50.PNG&quot;/&gt;"/>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HTML_SHAPEINFO" val="&lt;SlideThumbPath val=&quot;Slide6.PNG&quot;/&gt;"/>
  <p:tag name="ARTICULATE_SLIDE_THUMBNAIL_REFRESH" val="1"/>
</p:tagLst>
</file>

<file path=ppt/tags/tag15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1BE1CCCD-4BA3-4B6A-8F6D-27B4E25D29E0}_50.png&quot;/&gt;&lt;left val=&quot;85&quot;/&gt;&lt;top val=&quot;43&quot;/&gt;&lt;width val=&quot;1086&quot;/&gt;&lt;height val=&quot;146&quot;/&gt;&lt;hasText val=&quot;1&quot;/&gt;&lt;/Image&gt;&lt;/ThreeDShapeInfo&gt;"/>
  <p:tag name="PRESENTER_SHAPETEXTINFO" val="&lt;ShapeTextInfo&gt;&lt;TableIndex row=&quot;-1&quot; col=&quot;-1&quot;&gt;&lt;linesCount val=&quot;1&quot;/&gt;&lt;lineCharCount val=&quot;31&quot;/&gt;&lt;/TableIndex&gt;&lt;/ShapeTextInfo&gt;"/>
</p:tagLst>
</file>

<file path=ppt/tags/tag15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1EA6B8FF-0605-42DC-B364-4EE3FBB99244}_50.png&quot;/&gt;&lt;left val=&quot;71&quot;/&gt;&lt;top val=&quot;174&quot;/&gt;&lt;width val=&quot;1159&quot;/&gt;&lt;height val=&quot;502&quot;/&gt;&lt;hasText val=&quot;1&quot;/&gt;&lt;/Image&gt;&lt;/ThreeDShapeInfo&gt;"/>
  <p:tag name="PRESENTER_SHAPETEXTINFO" val="&lt;ShapeTextInfo&gt;&lt;TableIndex row=&quot;-1&quot; col=&quot;-1&quot;&gt;&lt;linesCount val=&quot;9&quot;/&gt;&lt;lineCharCount val=&quot;15&quot;/&gt;&lt;lineCharCount val=&quot;55&quot;/&gt;&lt;lineCharCount val=&quot;63&quot;/&gt;&lt;lineCharCount val=&quot;55&quot;/&gt;&lt;lineCharCount val=&quot;66&quot;/&gt;&lt;lineCharCount val=&quot;61&quot;/&gt;&lt;lineCharCount val=&quot;35&quot;/&gt;&lt;lineCharCount val=&quot;56&quot;/&gt;&lt;lineCharCount val=&quot;18&quot;/&gt;&lt;/TableIndex&gt;&lt;/ShapeTextInfo&gt;"/>
</p:tagLst>
</file>

<file path=ppt/tags/tag152.xml><?xml version="1.0" encoding="utf-8"?>
<p:tagLst xmlns:a="http://schemas.openxmlformats.org/drawingml/2006/main" xmlns:r="http://schemas.openxmlformats.org/officeDocument/2006/relationships" xmlns:p="http://schemas.openxmlformats.org/presentationml/2006/main">
  <p:tag name="HTML_SHAPEINFO" val="&lt;SlideThumbPath val=&quot;Slide51.PNG&quot;/&gt;"/>
  <p:tag name="ARTICULATE_SLIDE_THUMBNAIL_REFRESH" val="1"/>
</p:tagLst>
</file>

<file path=ppt/tags/tag15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BF77F8B6-238C-46CE-951F-C79F0A8FA884}_51.png&quot;/&gt;&lt;left val=&quot;6&quot;/&gt;&lt;top val=&quot;47&quot;/&gt;&lt;width val=&quot;1242&quot;/&gt;&lt;height val=&quot;145&quot;/&gt;&lt;hasText val=&quot;1&quot;/&gt;&lt;/Image&gt;&lt;/ThreeDShapeInfo&gt;"/>
  <p:tag name="PRESENTER_SHAPETEXTINFO" val="&lt;ShapeTextInfo&gt;&lt;TableIndex row=&quot;-1&quot; col=&quot;-1&quot;&gt;&lt;linesCount val=&quot;1&quot;/&gt;&lt;lineCharCount val=&quot;41&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753851EB-8B60-4AAE-BCF2-461A7966C693}_51.png&quot;/&gt;&lt;left val=&quot;73&quot;/&gt;&lt;top val=&quot;199&quot;/&gt;&lt;width val=&quot;1118&quot;/&gt;&lt;height val=&quot;472&quot;/&gt;&lt;hasText val=&quot;1&quot;/&gt;&lt;/Image&gt;&lt;/ThreeDShapeInfo&gt;"/>
  <p:tag name="PRESENTER_SHAPETEXTINFO" val="&lt;ShapeTextInfo&gt;&lt;TableIndex row=&quot;-1&quot; col=&quot;-1&quot;&gt;&lt;linesCount val=&quot;6&quot;/&gt;&lt;lineCharCount val=&quot;45&quot;/&gt;&lt;lineCharCount val=&quot;53&quot;/&gt;&lt;lineCharCount val=&quot;14&quot;/&gt;&lt;lineCharCount val=&quot;41&quot;/&gt;&lt;lineCharCount val=&quot;45&quot;/&gt;&lt;lineCharCount val=&quot;24&quot;/&gt;&lt;/TableIndex&gt;&lt;/ShapeTextInfo&gt;"/>
</p:tagLst>
</file>

<file path=ppt/tags/tag155.xml><?xml version="1.0" encoding="utf-8"?>
<p:tagLst xmlns:a="http://schemas.openxmlformats.org/drawingml/2006/main" xmlns:r="http://schemas.openxmlformats.org/officeDocument/2006/relationships" xmlns:p="http://schemas.openxmlformats.org/presentationml/2006/main">
  <p:tag name="HTML_SHAPEINFO" val="&lt;SlideThumbPath val=&quot;Slide51.PNG&quot;/&gt;"/>
  <p:tag name="ARTICULATE_SLIDE_THUMBNAIL_REFRESH" val="1"/>
</p:tagLst>
</file>

<file path=ppt/tags/tag15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BF77F8B6-238C-46CE-951F-C79F0A8FA884}_51.png&quot;/&gt;&lt;left val=&quot;6&quot;/&gt;&lt;top val=&quot;47&quot;/&gt;&lt;width val=&quot;1242&quot;/&gt;&lt;height val=&quot;145&quot;/&gt;&lt;hasText val=&quot;1&quot;/&gt;&lt;/Image&gt;&lt;/ThreeDShapeInfo&gt;"/>
  <p:tag name="PRESENTER_SHAPETEXTINFO" val="&lt;ShapeTextInfo&gt;&lt;TableIndex row=&quot;-1&quot; col=&quot;-1&quot;&gt;&lt;linesCount val=&quot;1&quot;/&gt;&lt;lineCharCount val=&quot;41&quot;/&gt;&lt;/TableIndex&gt;&lt;/ShapeTextInfo&gt;"/>
</p:tagLst>
</file>

<file path=ppt/tags/tag15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753851EB-8B60-4AAE-BCF2-461A7966C693}_51.png&quot;/&gt;&lt;left val=&quot;73&quot;/&gt;&lt;top val=&quot;199&quot;/&gt;&lt;width val=&quot;1118&quot;/&gt;&lt;height val=&quot;472&quot;/&gt;&lt;hasText val=&quot;1&quot;/&gt;&lt;/Image&gt;&lt;/ThreeDShapeInfo&gt;"/>
  <p:tag name="PRESENTER_SHAPETEXTINFO" val="&lt;ShapeTextInfo&gt;&lt;TableIndex row=&quot;-1&quot; col=&quot;-1&quot;&gt;&lt;linesCount val=&quot;6&quot;/&gt;&lt;lineCharCount val=&quot;45&quot;/&gt;&lt;lineCharCount val=&quot;53&quot;/&gt;&lt;lineCharCount val=&quot;14&quot;/&gt;&lt;lineCharCount val=&quot;41&quot;/&gt;&lt;lineCharCount val=&quot;45&quot;/&gt;&lt;lineCharCount val=&quot;24&quot;/&gt;&lt;/TableIndex&gt;&lt;/ShapeTextInfo&gt;"/>
</p:tagLst>
</file>

<file path=ppt/tags/tag158.xml><?xml version="1.0" encoding="utf-8"?>
<p:tagLst xmlns:a="http://schemas.openxmlformats.org/drawingml/2006/main" xmlns:r="http://schemas.openxmlformats.org/officeDocument/2006/relationships" xmlns:p="http://schemas.openxmlformats.org/presentationml/2006/main">
  <p:tag name="HTML_SHAPEINFO" val="&lt;SlideThumbPath val=&quot;Slide48.PNG&quot;/&gt;"/>
  <p:tag name="ARTICULATE_SLIDE_THUMBNAIL_REFRESH" val="1"/>
</p:tagLst>
</file>

<file path=ppt/tags/tag15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F73F858D-951C-4F1E-A8C5-F23C649A858C}_48.png&quot;/&gt;&lt;left val=&quot;77&quot;/&gt;&lt;top val=&quot;35&quot;/&gt;&lt;width val=&quot;1187&quot;/&gt;&lt;height val=&quot;188&quot;/&gt;&lt;hasText val=&quot;1&quot;/&gt;&lt;/Image&gt;&lt;/ThreeDShapeInfo&gt;"/>
  <p:tag name="PRESENTER_SHAPETEXTINFO" val="&lt;ShapeTextInfo&gt;&lt;TableIndex row=&quot;-1&quot; col=&quot;-1&quot;&gt;&lt;linesCount val=&quot;2&quot;/&gt;&lt;lineCharCount val=&quot;36&quot;/&gt;&lt;lineCharCount val=&quot;16&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D259DEA5-6F3C-4BFD-A55E-61A7C9344EE6}_6.png&quot;/&gt;&lt;left val=&quot;27&quot;/&gt;&lt;top val=&quot;27&quot;/&gt;&lt;width val=&quot;1238&quot;/&gt;&lt;height val=&quot;188&quot;/&gt;&lt;hasText val=&quot;1&quot;/&gt;&lt;/Image&gt;&lt;/ThreeDShapeInfo&gt;"/>
  <p:tag name="PRESENTER_SHAPETEXTINFO" val="&lt;ShapeTextInfo&gt;&lt;TableIndex row=&quot;-1&quot; col=&quot;-1&quot;&gt;&lt;linesCount val=&quot;2&quot;/&gt;&lt;lineCharCount val=&quot;37&quot;/&gt;&lt;lineCharCount val=&quot;7&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6202EF51-8809-4B6B-9E2D-0925CDF9DB3A}_48.png&quot;/&gt;&lt;left val=&quot;108&quot;/&gt;&lt;top val=&quot;274&quot;/&gt;&lt;width val=&quot;1068&quot;/&gt;&lt;height val=&quot;302&quot;/&gt;&lt;hasText val=&quot;1&quot;/&gt;&lt;/Image&gt;&lt;/ThreeDShapeInfo&gt;"/>
  <p:tag name="PRESENTER_SHAPETEXTINFO" val="&lt;ShapeTextInfo&gt;&lt;TableIndex row=&quot;-1&quot; col=&quot;-1&quot;&gt;&lt;linesCount val=&quot;3&quot;/&gt;&lt;lineCharCount val=&quot;46&quot;/&gt;&lt;lineCharCount val=&quot;47&quot;/&gt;&lt;lineCharCount val=&quot;31&quot;/&gt;&lt;/TableIndex&gt;&lt;/ShapeTextInfo&gt;"/>
</p:tagLst>
</file>

<file path=ppt/tags/tag161.xml><?xml version="1.0" encoding="utf-8"?>
<p:tagLst xmlns:a="http://schemas.openxmlformats.org/drawingml/2006/main" xmlns:r="http://schemas.openxmlformats.org/officeDocument/2006/relationships" xmlns:p="http://schemas.openxmlformats.org/presentationml/2006/main">
  <p:tag name="HTML_SHAPEINFO" val="&lt;SlideThumbPath val=&quot;Slide48.PNG&quot;/&gt;"/>
  <p:tag name="ARTICULATE_SLIDE_THUMBNAIL_REFRESH" val="1"/>
</p:tagLst>
</file>

<file path=ppt/tags/tag16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F73F858D-951C-4F1E-A8C5-F23C649A858C}_48.png&quot;/&gt;&lt;left val=&quot;77&quot;/&gt;&lt;top val=&quot;35&quot;/&gt;&lt;width val=&quot;1187&quot;/&gt;&lt;height val=&quot;188&quot;/&gt;&lt;hasText val=&quot;1&quot;/&gt;&lt;/Image&gt;&lt;/ThreeDShapeInfo&gt;"/>
  <p:tag name="PRESENTER_SHAPETEXTINFO" val="&lt;ShapeTextInfo&gt;&lt;TableIndex row=&quot;-1&quot; col=&quot;-1&quot;&gt;&lt;linesCount val=&quot;2&quot;/&gt;&lt;lineCharCount val=&quot;36&quot;/&gt;&lt;lineCharCount val=&quot;16&quot;/&gt;&lt;/TableIndex&gt;&lt;/ShapeTextInfo&gt;"/>
</p:tagLst>
</file>

<file path=ppt/tags/tag16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6202EF51-8809-4B6B-9E2D-0925CDF9DB3A}_48.png&quot;/&gt;&lt;left val=&quot;108&quot;/&gt;&lt;top val=&quot;274&quot;/&gt;&lt;width val=&quot;1068&quot;/&gt;&lt;height val=&quot;302&quot;/&gt;&lt;hasText val=&quot;1&quot;/&gt;&lt;/Image&gt;&lt;/ThreeDShapeInfo&gt;"/>
  <p:tag name="PRESENTER_SHAPETEXTINFO" val="&lt;ShapeTextInfo&gt;&lt;TableIndex row=&quot;-1&quot; col=&quot;-1&quot;&gt;&lt;linesCount val=&quot;3&quot;/&gt;&lt;lineCharCount val=&quot;46&quot;/&gt;&lt;lineCharCount val=&quot;47&quot;/&gt;&lt;lineCharCount val=&quot;31&quot;/&gt;&lt;/TableIndex&gt;&lt;/ShapeTextInfo&gt;"/>
</p:tagLst>
</file>

<file path=ppt/tags/tag164.xml><?xml version="1.0" encoding="utf-8"?>
<p:tagLst xmlns:a="http://schemas.openxmlformats.org/drawingml/2006/main" xmlns:r="http://schemas.openxmlformats.org/officeDocument/2006/relationships" xmlns:p="http://schemas.openxmlformats.org/presentationml/2006/main">
  <p:tag name="HTML_SHAPEINFO" val="&lt;SlideThumbPath val=&quot;Slide48.PNG&quot;/&gt;"/>
  <p:tag name="ARTICULATE_SLIDE_THUMBNAIL_REFRESH" val="1"/>
</p:tagLst>
</file>

<file path=ppt/tags/tag16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F73F858D-951C-4F1E-A8C5-F23C649A858C}_48.png&quot;/&gt;&lt;left val=&quot;77&quot;/&gt;&lt;top val=&quot;35&quot;/&gt;&lt;width val=&quot;1187&quot;/&gt;&lt;height val=&quot;188&quot;/&gt;&lt;hasText val=&quot;1&quot;/&gt;&lt;/Image&gt;&lt;/ThreeDShapeInfo&gt;"/>
  <p:tag name="PRESENTER_SHAPETEXTINFO" val="&lt;ShapeTextInfo&gt;&lt;TableIndex row=&quot;-1&quot; col=&quot;-1&quot;&gt;&lt;linesCount val=&quot;2&quot;/&gt;&lt;lineCharCount val=&quot;36&quot;/&gt;&lt;lineCharCount val=&quot;16&quot;/&gt;&lt;/TableIndex&gt;&lt;/ShapeTextInfo&gt;"/>
</p:tagLst>
</file>

<file path=ppt/tags/tag16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6202EF51-8809-4B6B-9E2D-0925CDF9DB3A}_48.png&quot;/&gt;&lt;left val=&quot;108&quot;/&gt;&lt;top val=&quot;274&quot;/&gt;&lt;width val=&quot;1068&quot;/&gt;&lt;height val=&quot;302&quot;/&gt;&lt;hasText val=&quot;1&quot;/&gt;&lt;/Image&gt;&lt;/ThreeDShapeInfo&gt;"/>
  <p:tag name="PRESENTER_SHAPETEXTINFO" val="&lt;ShapeTextInfo&gt;&lt;TableIndex row=&quot;-1&quot; col=&quot;-1&quot;&gt;&lt;linesCount val=&quot;3&quot;/&gt;&lt;lineCharCount val=&quot;46&quot;/&gt;&lt;lineCharCount val=&quot;47&quot;/&gt;&lt;lineCharCount val=&quot;31&quot;/&gt;&lt;/TableIndex&gt;&lt;/ShapeTextInfo&gt;"/>
</p:tagLst>
</file>

<file path=ppt/tags/tag167.xml><?xml version="1.0" encoding="utf-8"?>
<p:tagLst xmlns:a="http://schemas.openxmlformats.org/drawingml/2006/main" xmlns:r="http://schemas.openxmlformats.org/officeDocument/2006/relationships" xmlns:p="http://schemas.openxmlformats.org/presentationml/2006/main">
  <p:tag name="HTML_SHAPEINFO" val="&lt;SlideThumbPath val=&quot;Slide48.PNG&quot;/&gt;"/>
  <p:tag name="ARTICULATE_SLIDE_THUMBNAIL_REFRESH" val="1"/>
</p:tagLst>
</file>

<file path=ppt/tags/tag16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F73F858D-951C-4F1E-A8C5-F23C649A858C}_48.png&quot;/&gt;&lt;left val=&quot;77&quot;/&gt;&lt;top val=&quot;35&quot;/&gt;&lt;width val=&quot;1187&quot;/&gt;&lt;height val=&quot;188&quot;/&gt;&lt;hasText val=&quot;1&quot;/&gt;&lt;/Image&gt;&lt;/ThreeDShapeInfo&gt;"/>
  <p:tag name="PRESENTER_SHAPETEXTINFO" val="&lt;ShapeTextInfo&gt;&lt;TableIndex row=&quot;-1&quot; col=&quot;-1&quot;&gt;&lt;linesCount val=&quot;2&quot;/&gt;&lt;lineCharCount val=&quot;36&quot;/&gt;&lt;lineCharCount val=&quot;16&quot;/&gt;&lt;/TableIndex&gt;&lt;/ShapeTextInfo&gt;"/>
</p:tagLst>
</file>

<file path=ppt/tags/tag16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6202EF51-8809-4B6B-9E2D-0925CDF9DB3A}_48.png&quot;/&gt;&lt;left val=&quot;108&quot;/&gt;&lt;top val=&quot;274&quot;/&gt;&lt;width val=&quot;1068&quot;/&gt;&lt;height val=&quot;302&quot;/&gt;&lt;hasText val=&quot;1&quot;/&gt;&lt;/Image&gt;&lt;/ThreeDShapeInfo&gt;"/>
  <p:tag name="PRESENTER_SHAPETEXTINFO" val="&lt;ShapeTextInfo&gt;&lt;TableIndex row=&quot;-1&quot; col=&quot;-1&quot;&gt;&lt;linesCount val=&quot;3&quot;/&gt;&lt;lineCharCount val=&quot;46&quot;/&gt;&lt;lineCharCount val=&quot;47&quot;/&gt;&lt;lineCharCount val=&quot;31&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A6D2124C-5059-4D40-905D-5860974DB09C}_6.png&quot;/&gt;&lt;left val=&quot;66&quot;/&gt;&lt;top val=&quot;178&quot;/&gt;&lt;width val=&quot;1166&quot;/&gt;&lt;height val=&quot;542&quot;/&gt;&lt;hasText val=&quot;1&quot;/&gt;&lt;/Image&gt;&lt;/ThreeDShapeInfo&gt;"/>
  <p:tag name="PRESENTER_SHAPETEXTINFO" val="&lt;ShapeTextInfo&gt;&lt;TableIndex row=&quot;-1&quot; col=&quot;-1&quot;&gt;&lt;linesCount val=&quot;10&quot;/&gt;&lt;lineCharCount val=&quot;49&quot;/&gt;&lt;lineCharCount val=&quot;26&quot;/&gt;&lt;lineCharCount val=&quot;26&quot;/&gt;&lt;lineCharCount val=&quot;21&quot;/&gt;&lt;lineCharCount val=&quot;11&quot;/&gt;&lt;lineCharCount val=&quot;1&quot;/&gt;&lt;lineCharCount val=&quot;55&quot;/&gt;&lt;lineCharCount val=&quot;7&quot;/&gt;&lt;lineCharCount val=&quot;1&quot;/&gt;&lt;lineCharCount val=&quot;40&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HTML_SHAPEINFO" val="&lt;SlideThumbPath val=&quot;Slide48.PNG&quot;/&gt;"/>
  <p:tag name="ARTICULATE_SLIDE_THUMBNAIL_REFRESH" val="1"/>
</p:tagLst>
</file>

<file path=ppt/tags/tag17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F73F858D-951C-4F1E-A8C5-F23C649A858C}_48.png&quot;/&gt;&lt;left val=&quot;77&quot;/&gt;&lt;top val=&quot;35&quot;/&gt;&lt;width val=&quot;1187&quot;/&gt;&lt;height val=&quot;188&quot;/&gt;&lt;hasText val=&quot;1&quot;/&gt;&lt;/Image&gt;&lt;/ThreeDShapeInfo&gt;"/>
  <p:tag name="PRESENTER_SHAPETEXTINFO" val="&lt;ShapeTextInfo&gt;&lt;TableIndex row=&quot;-1&quot; col=&quot;-1&quot;&gt;&lt;linesCount val=&quot;2&quot;/&gt;&lt;lineCharCount val=&quot;36&quot;/&gt;&lt;lineCharCount val=&quot;16&quot;/&gt;&lt;/TableIndex&gt;&lt;/ShapeTextInfo&gt;"/>
</p:tagLst>
</file>

<file path=ppt/tags/tag17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6202EF51-8809-4B6B-9E2D-0925CDF9DB3A}_48.png&quot;/&gt;&lt;left val=&quot;108&quot;/&gt;&lt;top val=&quot;274&quot;/&gt;&lt;width val=&quot;1068&quot;/&gt;&lt;height val=&quot;302&quot;/&gt;&lt;hasText val=&quot;1&quot;/&gt;&lt;/Image&gt;&lt;/ThreeDShapeInfo&gt;"/>
  <p:tag name="PRESENTER_SHAPETEXTINFO" val="&lt;ShapeTextInfo&gt;&lt;TableIndex row=&quot;-1&quot; col=&quot;-1&quot;&gt;&lt;linesCount val=&quot;3&quot;/&gt;&lt;lineCharCount val=&quot;46&quot;/&gt;&lt;lineCharCount val=&quot;47&quot;/&gt;&lt;lineCharCount val=&quot;31&quot;/&gt;&lt;/TableIndex&gt;&lt;/ShapeTextInfo&gt;"/>
</p:tagLst>
</file>

<file path=ppt/tags/tag173.xml><?xml version="1.0" encoding="utf-8"?>
<p:tagLst xmlns:a="http://schemas.openxmlformats.org/drawingml/2006/main" xmlns:r="http://schemas.openxmlformats.org/officeDocument/2006/relationships" xmlns:p="http://schemas.openxmlformats.org/presentationml/2006/main">
  <p:tag name="HTML_SHAPEINFO" val="&lt;SlideThumbPath val=&quot;Slide48.PNG&quot;/&gt;"/>
  <p:tag name="ARTICULATE_SLIDE_THUMBNAIL_REFRESH" val="1"/>
</p:tagLst>
</file>

<file path=ppt/tags/tag17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F73F858D-951C-4F1E-A8C5-F23C649A858C}_48.png&quot;/&gt;&lt;left val=&quot;77&quot;/&gt;&lt;top val=&quot;35&quot;/&gt;&lt;width val=&quot;1187&quot;/&gt;&lt;height val=&quot;188&quot;/&gt;&lt;hasText val=&quot;1&quot;/&gt;&lt;/Image&gt;&lt;/ThreeDShapeInfo&gt;"/>
  <p:tag name="PRESENTER_SHAPETEXTINFO" val="&lt;ShapeTextInfo&gt;&lt;TableIndex row=&quot;-1&quot; col=&quot;-1&quot;&gt;&lt;linesCount val=&quot;2&quot;/&gt;&lt;lineCharCount val=&quot;36&quot;/&gt;&lt;lineCharCount val=&quot;16&quot;/&gt;&lt;/TableIndex&gt;&lt;/ShapeTextInfo&gt;"/>
</p:tagLst>
</file>

<file path=ppt/tags/tag17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6202EF51-8809-4B6B-9E2D-0925CDF9DB3A}_48.png&quot;/&gt;&lt;left val=&quot;108&quot;/&gt;&lt;top val=&quot;274&quot;/&gt;&lt;width val=&quot;1068&quot;/&gt;&lt;height val=&quot;302&quot;/&gt;&lt;hasText val=&quot;1&quot;/&gt;&lt;/Image&gt;&lt;/ThreeDShapeInfo&gt;"/>
  <p:tag name="PRESENTER_SHAPETEXTINFO" val="&lt;ShapeTextInfo&gt;&lt;TableIndex row=&quot;-1&quot; col=&quot;-1&quot;&gt;&lt;linesCount val=&quot;3&quot;/&gt;&lt;lineCharCount val=&quot;46&quot;/&gt;&lt;lineCharCount val=&quot;47&quot;/&gt;&lt;lineCharCount val=&quot;31&quot;/&gt;&lt;/TableIndex&gt;&lt;/ShapeTextInfo&gt;"/>
</p:tagLst>
</file>

<file path=ppt/tags/tag176.xml><?xml version="1.0" encoding="utf-8"?>
<p:tagLst xmlns:a="http://schemas.openxmlformats.org/drawingml/2006/main" xmlns:r="http://schemas.openxmlformats.org/officeDocument/2006/relationships" xmlns:p="http://schemas.openxmlformats.org/presentationml/2006/main">
  <p:tag name="HTML_SHAPEINFO" val="&lt;SlideThumbPath val=&quot;Slide59.PNG&quot;/&gt;"/>
  <p:tag name="ARTICULATE_SLIDE_THUMBNAIL_REFRESH" val="1"/>
</p:tagLst>
</file>

<file path=ppt/tags/tag17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BE9AADED-37DA-47DB-A861-7A812E4F65CD}_59.png&quot;/&gt;&lt;left val=&quot;69&quot;/&gt;&lt;top val=&quot;46&quot;/&gt;&lt;width val=&quot;1159&quot;/&gt;&lt;height val=&quot;124&quot;/&gt;&lt;hasText val=&quot;1&quot;/&gt;&lt;/Image&gt;&lt;/ThreeDShapeInfo&gt;"/>
  <p:tag name="PRESENTER_SHAPETEXTINFO" val="&lt;ShapeTextInfo&gt;&lt;TableIndex row=&quot;-1&quot; col=&quot;-1&quot;&gt;&lt;linesCount val=&quot;1&quot;/&gt;&lt;lineCharCount val=&quot;34&quot;/&gt;&lt;/TableIndex&gt;&lt;/ShapeTextInfo&gt;"/>
</p:tagLst>
</file>

<file path=ppt/tags/tag17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F85F7123-DE1E-42E1-AC33-5ECF8FA42CE4}_59.png&quot;/&gt;&lt;left val=&quot;88&quot;/&gt;&lt;top val=&quot;181&quot;/&gt;&lt;width val=&quot;1128&quot;/&gt;&lt;height val=&quot;523&quot;/&gt;&lt;hasText val=&quot;1&quot;/&gt;&lt;/Image&gt;&lt;/ThreeDShapeInfo&gt;"/>
  <p:tag name="PRESENTER_SHAPETEXTINFO" val="&lt;ShapeTextInfo&gt;&lt;TableIndex row=&quot;-1&quot; col=&quot;-1&quot;&gt;&lt;linesCount val=&quot;10&quot;/&gt;&lt;lineCharCount val=&quot;56&quot;/&gt;&lt;lineCharCount val=&quot;19&quot;/&gt;&lt;lineCharCount val=&quot;74&quot;/&gt;&lt;lineCharCount val=&quot;50&quot;/&gt;&lt;lineCharCount val=&quot;68&quot;/&gt;&lt;lineCharCount val=&quot;34&quot;/&gt;&lt;lineCharCount val=&quot;65&quot;/&gt;&lt;lineCharCount val=&quot;69&quot;/&gt;&lt;lineCharCount val=&quot;60&quot;/&gt;&lt;lineCharCount val=&quot;60&quot;/&gt;&lt;/TableIndex&gt;&lt;/ShapeTextInfo&gt;"/>
</p:tagLst>
</file>

<file path=ppt/tags/tag179.xml><?xml version="1.0" encoding="utf-8"?>
<p:tagLst xmlns:a="http://schemas.openxmlformats.org/drawingml/2006/main" xmlns:r="http://schemas.openxmlformats.org/officeDocument/2006/relationships" xmlns:p="http://schemas.openxmlformats.org/presentationml/2006/main">
  <p:tag name="HTML_SHAPEINFO" val="&lt;SlideThumbPath val=&quot;Slide60.PNG&quot;/&gt;"/>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HTML_SHAPEINFO" val="&lt;SlideThumbPath val=&quot;Slide4.PNG&quot;/&gt;"/>
  <p:tag name="ARTICULATE_SLIDE_THUMBNAIL_REFRESH" val="1"/>
</p:tagLst>
</file>

<file path=ppt/tags/tag18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815865B9-33B6-42B4-8130-F29843815F6A}_60.png&quot;/&gt;&lt;left val=&quot;63&quot;/&gt;&lt;top val=&quot;15&quot;/&gt;&lt;width val=&quot;1177&quot;/&gt;&lt;height val=&quot;188&quot;/&gt;&lt;hasText val=&quot;1&quot;/&gt;&lt;/Image&gt;&lt;/ThreeDShapeInfo&gt;"/>
  <p:tag name="PRESENTER_SHAPETEXTINFO" val="&lt;ShapeTextInfo&gt;&lt;TableIndex row=&quot;-1&quot; col=&quot;-1&quot;&gt;&lt;linesCount val=&quot;2&quot;/&gt;&lt;lineCharCount val=&quot;37&quot;/&gt;&lt;lineCharCount val=&quot;5&quot;/&gt;&lt;/TableIndex&gt;&lt;/ShapeTextInfo&gt;"/>
</p:tagLst>
</file>

<file path=ppt/tags/tag18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B9462BC1-EB98-4FFD-994E-87B92C3FF456}_60.png&quot;/&gt;&lt;left val=&quot;103&quot;/&gt;&lt;top val=&quot;181&quot;/&gt;&lt;width val=&quot;1094&quot;/&gt;&lt;height val=&quot;491&quot;/&gt;&lt;hasText val=&quot;1&quot;/&gt;&lt;/Image&gt;&lt;/ThreeDShapeInfo&gt;"/>
  <p:tag name="PRESENTER_SHAPETEXTINFO" val="&lt;ShapeTextInfo&gt;&lt;TableIndex row=&quot;-1&quot; col=&quot;-1&quot;&gt;&lt;linesCount val=&quot;11&quot;/&gt;&lt;lineCharCount val=&quot;63&quot;/&gt;&lt;lineCharCount val=&quot;52&quot;/&gt;&lt;lineCharCount val=&quot;63&quot;/&gt;&lt;lineCharCount val=&quot;64&quot;/&gt;&lt;lineCharCount val=&quot;24&quot;/&gt;&lt;lineCharCount val=&quot;1&quot;/&gt;&lt;lineCharCount val=&quot;66&quot;/&gt;&lt;lineCharCount val=&quot;10&quot;/&gt;&lt;lineCharCount val=&quot;1&quot;/&gt;&lt;lineCharCount val=&quot;60&quot;/&gt;&lt;lineCharCount val=&quot;18&quot;/&gt;&lt;/TableIndex&gt;&lt;/ShapeTextInfo&gt;"/>
</p:tagLst>
</file>

<file path=ppt/tags/tag182.xml><?xml version="1.0" encoding="utf-8"?>
<p:tagLst xmlns:a="http://schemas.openxmlformats.org/drawingml/2006/main" xmlns:r="http://schemas.openxmlformats.org/officeDocument/2006/relationships" xmlns:p="http://schemas.openxmlformats.org/presentationml/2006/main">
  <p:tag name="HTML_SHAPEINFO" val="&lt;SlideThumbPath val=&quot;Slide61.PNG&quot;/&gt;"/>
  <p:tag name="ARTICULATE_SLIDE_THUMBNAIL_REFRESH" val="1"/>
</p:tagLst>
</file>

<file path=ppt/tags/tag18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882B9D5E-763A-4651-B40A-E90CE84F4ACC}_61.png&quot;/&gt;&lt;left val=&quot;149&quot;/&gt;&lt;top val=&quot;47&quot;/&gt;&lt;width val=&quot;814&quot;/&gt;&lt;height val=&quot;124&quot;/&gt;&lt;hasText val=&quot;1&quot;/&gt;&lt;/Image&gt;&lt;/ThreeDShapeInfo&gt;"/>
  <p:tag name="PRESENTER_SHAPETEXTINFO" val="&lt;ShapeTextInfo&gt;&lt;TableIndex row=&quot;-1&quot; col=&quot;-1&quot;&gt;&lt;linesCount val=&quot;1&quot;/&gt;&lt;lineCharCount val=&quot;13&quot;/&gt;&lt;/TableIndex&gt;&lt;/ShapeTextInfo&gt;"/>
</p:tagLst>
</file>

<file path=ppt/tags/tag184.xml><?xml version="1.0" encoding="utf-8"?>
<p:tagLst xmlns:a="http://schemas.openxmlformats.org/drawingml/2006/main" xmlns:r="http://schemas.openxmlformats.org/officeDocument/2006/relationships" xmlns:p="http://schemas.openxmlformats.org/presentationml/2006/main">
  <p:tag name="HTML_SHAPEINFO" val="&lt;SlideThumbPath val=&quot;Slide61.PNG&quot;/&gt;"/>
  <p:tag name="ARTICULATE_SLIDE_THUMBNAIL_REFRESH" val="1"/>
</p:tagLst>
</file>

<file path=ppt/tags/tag18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882B9D5E-763A-4651-B40A-E90CE84F4ACC}_61.png&quot;/&gt;&lt;left val=&quot;149&quot;/&gt;&lt;top val=&quot;47&quot;/&gt;&lt;width val=&quot;814&quot;/&gt;&lt;height val=&quot;124&quot;/&gt;&lt;hasText val=&quot;1&quot;/&gt;&lt;/Image&gt;&lt;/ThreeDShapeInfo&gt;"/>
  <p:tag name="PRESENTER_SHAPETEXTINFO" val="&lt;ShapeTextInfo&gt;&lt;TableIndex row=&quot;-1&quot; col=&quot;-1&quot;&gt;&lt;linesCount val=&quot;1&quot;/&gt;&lt;lineCharCount val=&quot;13&quot;/&gt;&lt;/TableIndex&gt;&lt;/ShapeTextInfo&gt;"/>
</p:tagLst>
</file>

<file path=ppt/tags/tag186.xml><?xml version="1.0" encoding="utf-8"?>
<p:tagLst xmlns:a="http://schemas.openxmlformats.org/drawingml/2006/main" xmlns:r="http://schemas.openxmlformats.org/officeDocument/2006/relationships" xmlns:p="http://schemas.openxmlformats.org/presentationml/2006/main">
  <p:tag name="HTML_SHAPEINFO" val="&lt;SlideThumbPath val=&quot;Slide63.PNG&quot;/&gt;"/>
  <p:tag name="ARTICULATE_SLIDE_THUMBNAIL_REFRESH" val="1"/>
</p:tagLst>
</file>

<file path=ppt/tags/tag18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DDFFC481-EB97-44AF-B9A8-05629C171559}_63.png&quot;/&gt;&lt;left val=&quot;149&quot;/&gt;&lt;top val=&quot;47&quot;/&gt;&lt;width val=&quot;1019&quot;/&gt;&lt;height val=&quot;124&quot;/&gt;&lt;hasText val=&quot;1&quot;/&gt;&lt;/Image&gt;&lt;/ThreeDShapeInfo&gt;"/>
  <p:tag name="PRESENTER_SHAPETEXTINFO" val="&lt;ShapeTextInfo&gt;&lt;TableIndex row=&quot;-1&quot; col=&quot;-1&quot;&gt;&lt;linesCount val=&quot;1&quot;/&gt;&lt;lineCharCount val=&quot;28&quot;/&gt;&lt;/TableIndex&gt;&lt;/ShapeTextInfo&gt;"/>
</p:tagLst>
</file>

<file path=ppt/tags/tag18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086E3D41-8A7E-47B6-BB53-4DB1AD9F6AD8}_63.png&quot;/&gt;&lt;left val=&quot;100&quot;/&gt;&lt;top val=&quot;160&quot;/&gt;&lt;width val=&quot;1092&quot;/&gt;&lt;height val=&quot;512&quot;/&gt;&lt;hasText val=&quot;1&quot;/&gt;&lt;/Image&gt;&lt;/ThreeDShapeInfo&gt;"/>
  <p:tag name="PRESENTER_SHAPETEXTINFO" val="&lt;ShapeTextInfo&gt;&lt;TableIndex row=&quot;-1&quot; col=&quot;-1&quot;&gt;&lt;linesCount val=&quot;10&quot;/&gt;&lt;lineCharCount val=&quot;54&quot;/&gt;&lt;lineCharCount val=&quot;54&quot;/&gt;&lt;lineCharCount val=&quot;44&quot;/&gt;&lt;lineCharCount val=&quot;55&quot;/&gt;&lt;lineCharCount val=&quot;54&quot;/&gt;&lt;lineCharCount val=&quot;12&quot;/&gt;&lt;lineCharCount val=&quot;59&quot;/&gt;&lt;lineCharCount val=&quot;18&quot;/&gt;&lt;lineCharCount val=&quot;51&quot;/&gt;&lt;lineCharCount val=&quot;26&quot;/&gt;&lt;/TableIndex&gt;&lt;/ShapeTextInfo&gt;"/>
</p:tagLst>
</file>

<file path=ppt/tags/tag189.xml><?xml version="1.0" encoding="utf-8"?>
<p:tagLst xmlns:a="http://schemas.openxmlformats.org/drawingml/2006/main" xmlns:r="http://schemas.openxmlformats.org/officeDocument/2006/relationships" xmlns:p="http://schemas.openxmlformats.org/presentationml/2006/main">
  <p:tag name="HTML_SHAPEINFO" val="&lt;SlideThumbPath val=&quot;Slide63.PNG&quot;/&gt;"/>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9E5A591A-FEB6-4DC8-9A4A-CF7ED790A74C}_4.png&quot;/&gt;&lt;left val=&quot;82&quot;/&gt;&lt;top val=&quot;50&quot;/&gt;&lt;width val=&quot;1086&quot;/&gt;&lt;height val=&quot;170&quot;/&gt;&lt;hasText val=&quot;1&quot;/&gt;&lt;/Image&gt;&lt;/ThreeDShapeInfo&gt;"/>
  <p:tag name="PRESENTER_SHAPETEXTINFO" val="&lt;ShapeTextInfo&gt;&lt;TableIndex row=&quot;-1&quot; col=&quot;-1&quot;&gt;&lt;linesCount val=&quot;1&quot;/&gt;&lt;lineCharCount val=&quot;13&quot;/&gt;&lt;/TableIndex&gt;&lt;/ShapeTextInfo&gt;"/>
</p:tagLst>
</file>

<file path=ppt/tags/tag19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DDFFC481-EB97-44AF-B9A8-05629C171559}_63.png&quot;/&gt;&lt;left val=&quot;149&quot;/&gt;&lt;top val=&quot;47&quot;/&gt;&lt;width val=&quot;1019&quot;/&gt;&lt;height val=&quot;124&quot;/&gt;&lt;hasText val=&quot;1&quot;/&gt;&lt;/Image&gt;&lt;/ThreeDShapeInfo&gt;"/>
  <p:tag name="PRESENTER_SHAPETEXTINFO" val="&lt;ShapeTextInfo&gt;&lt;TableIndex row=&quot;-1&quot; col=&quot;-1&quot;&gt;&lt;linesCount val=&quot;1&quot;/&gt;&lt;lineCharCount val=&quot;28&quot;/&gt;&lt;/TableIndex&gt;&lt;/ShapeTextInfo&gt;"/>
</p:tagLst>
</file>

<file path=ppt/tags/tag19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086E3D41-8A7E-47B6-BB53-4DB1AD9F6AD8}_63.png&quot;/&gt;&lt;left val=&quot;100&quot;/&gt;&lt;top val=&quot;160&quot;/&gt;&lt;width val=&quot;1092&quot;/&gt;&lt;height val=&quot;512&quot;/&gt;&lt;hasText val=&quot;1&quot;/&gt;&lt;/Image&gt;&lt;/ThreeDShapeInfo&gt;"/>
  <p:tag name="PRESENTER_SHAPETEXTINFO" val="&lt;ShapeTextInfo&gt;&lt;TableIndex row=&quot;-1&quot; col=&quot;-1&quot;&gt;&lt;linesCount val=&quot;10&quot;/&gt;&lt;lineCharCount val=&quot;54&quot;/&gt;&lt;lineCharCount val=&quot;54&quot;/&gt;&lt;lineCharCount val=&quot;44&quot;/&gt;&lt;lineCharCount val=&quot;55&quot;/&gt;&lt;lineCharCount val=&quot;54&quot;/&gt;&lt;lineCharCount val=&quot;12&quot;/&gt;&lt;lineCharCount val=&quot;59&quot;/&gt;&lt;lineCharCount val=&quot;18&quot;/&gt;&lt;lineCharCount val=&quot;51&quot;/&gt;&lt;lineCharCount val=&quot;26&quot;/&gt;&lt;/TableIndex&gt;&lt;/ShapeTextInfo&gt;"/>
</p:tagLst>
</file>

<file path=ppt/tags/tag192.xml><?xml version="1.0" encoding="utf-8"?>
<p:tagLst xmlns:a="http://schemas.openxmlformats.org/drawingml/2006/main" xmlns:r="http://schemas.openxmlformats.org/officeDocument/2006/relationships" xmlns:p="http://schemas.openxmlformats.org/presentationml/2006/main">
  <p:tag name="HTML_SHAPEINFO" val="&lt;SlideThumbPath val=&quot;Slide65.PNG&quot;/&gt;"/>
  <p:tag name="ARTICULATE_SLIDE_THUMBNAIL_REFRESH" val="1"/>
</p:tagLst>
</file>

<file path=ppt/tags/tag19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1EC95131-D9FF-436E-B698-6D308729D130}_65.png&quot;/&gt;&lt;left val=&quot;143&quot;/&gt;&lt;top val=&quot;47&quot;/&gt;&lt;width val=&quot;814&quot;/&gt;&lt;height val=&quot;124&quot;/&gt;&lt;hasText val=&quot;1&quot;/&gt;&lt;/Image&gt;&lt;/ThreeDShapeInfo&gt;"/>
  <p:tag name="PRESENTER_SHAPETEXTINFO" val="&lt;ShapeTextInfo&gt;&lt;TableIndex row=&quot;-1&quot; col=&quot;-1&quot;&gt;&lt;linesCount val=&quot;1&quot;/&gt;&lt;lineCharCount val=&quot;18&quot;/&gt;&lt;/TableIndex&gt;&lt;/ShapeTextInfo&gt;"/>
</p:tagLst>
</file>

<file path=ppt/tags/tag19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B876F29B-3046-44FE-8FE5-F70E53A3F6C8}_65.png&quot;/&gt;&lt;left val=&quot;93&quot;/&gt;&lt;top val=&quot;139&quot;/&gt;&lt;width val=&quot;1106&quot;/&gt;&lt;height val=&quot;557&quot;/&gt;&lt;hasText val=&quot;1&quot;/&gt;&lt;/Image&gt;&lt;/ThreeDShapeInfo&gt;"/>
  <p:tag name="PRESENTER_SHAPETEXTINFO" val="&lt;ShapeTextInfo&gt;&lt;TableIndex row=&quot;-1&quot; col=&quot;-1&quot;&gt;&lt;linesCount val=&quot;12&quot;/&gt;&lt;lineCharCount val=&quot;33&quot;/&gt;&lt;lineCharCount val=&quot;40&quot;/&gt;&lt;lineCharCount val=&quot;27&quot;/&gt;&lt;lineCharCount val=&quot;58&quot;/&gt;&lt;lineCharCount val=&quot;53&quot;/&gt;&lt;lineCharCount val=&quot;55&quot;/&gt;&lt;lineCharCount val=&quot;35&quot;/&gt;&lt;lineCharCount val=&quot;1&quot;/&gt;&lt;lineCharCount val=&quot;49&quot;/&gt;&lt;lineCharCount val=&quot;24&quot;/&gt;&lt;lineCharCount val=&quot;51&quot;/&gt;&lt;lineCharCount val=&quot;39&quot;/&gt;&lt;/TableIndex&gt;&lt;/ShapeTextInfo&gt;"/>
</p:tagLst>
</file>

<file path=ppt/tags/tag195.xml><?xml version="1.0" encoding="utf-8"?>
<p:tagLst xmlns:a="http://schemas.openxmlformats.org/drawingml/2006/main" xmlns:r="http://schemas.openxmlformats.org/officeDocument/2006/relationships" xmlns:p="http://schemas.openxmlformats.org/presentationml/2006/main">
  <p:tag name="HTML_SHAPEINFO" val="&lt;SlideThumbPath val=&quot;Slide66.PNG&quot;/&gt;"/>
  <p:tag name="ARTICULATE_SLIDE_THUMBNAIL_REFRESH" val="1"/>
</p:tagLst>
</file>

<file path=ppt/tags/tag19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725A4F8A-1F80-483D-8581-D9E2C12CF7F7}_66.png&quot;/&gt;&lt;left val=&quot;6&quot;/&gt;&lt;top val=&quot;22&quot;/&gt;&lt;width val=&quot;1273&quot;/&gt;&lt;height val=&quot;154&quot;/&gt;&lt;hasText val=&quot;1&quot;/&gt;&lt;/Image&gt;&lt;/ThreeDShapeInfo&gt;"/>
  <p:tag name="PRESENTER_SHAPETEXTINFO" val="&lt;ShapeTextInfo&gt;&lt;TableIndex row=&quot;-1&quot; col=&quot;-1&quot;&gt;&lt;linesCount val=&quot;2&quot;/&gt;&lt;lineCharCount val=&quot;35&quot;/&gt;&lt;lineCharCount val=&quot;12&quot;/&gt;&lt;/TableIndex&gt;&lt;/ShapeTextInfo&gt;"/>
</p:tagLst>
</file>

<file path=ppt/tags/tag19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306EB7CD-FAAF-449E-AF9D-EF689AA5F7BE}_66.png&quot;/&gt;&lt;left val=&quot;36&quot;/&gt;&lt;top val=&quot;166&quot;/&gt;&lt;width val=&quot;803&quot;/&gt;&lt;height val=&quot;498&quot;/&gt;&lt;hasText val=&quot;1&quot;/&gt;&lt;/Image&gt;&lt;/ThreeDShapeInfo&gt;"/>
  <p:tag name="PRESENTER_SHAPETEXTINFO" val="&lt;ShapeTextInfo&gt;&lt;TableIndex row=&quot;-1&quot; col=&quot;-1&quot;&gt;&lt;linesCount val=&quot;10&quot;/&gt;&lt;lineCharCount val=&quot;39&quot;/&gt;&lt;lineCharCount val=&quot;37&quot;/&gt;&lt;lineCharCount val=&quot;19&quot;/&gt;&lt;lineCharCount val=&quot;36&quot;/&gt;&lt;lineCharCount val=&quot;37&quot;/&gt;&lt;lineCharCount val=&quot;39&quot;/&gt;&lt;lineCharCount val=&quot;40&quot;/&gt;&lt;lineCharCount val=&quot;31&quot;/&gt;&lt;lineCharCount val=&quot;1&quot;/&gt;&lt;lineCharCount val=&quot;33&quot;/&gt;&lt;/TableIndex&gt;&lt;/ShapeTextInfo&gt;"/>
</p:tagLst>
</file>

<file path=ppt/tags/tag1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9.xml><?xml version="1.0" encoding="utf-8"?>
<p:tagLst xmlns:a="http://schemas.openxmlformats.org/drawingml/2006/main" xmlns:r="http://schemas.openxmlformats.org/officeDocument/2006/relationships" xmlns:p="http://schemas.openxmlformats.org/presentationml/2006/main">
  <p:tag name="HTML_SHAPEINFO" val="&lt;SlideThumbPath val=&quot;Slide67.PNG&quot;/&gt;"/>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HTML_SHAPEINFO" val="&lt;SlideThumbPath val=&quot;Slide1.PNG&quot;/&gt;"/>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5D08554A-C68A-4BAB-97B0-9AFB3EDFE59C}_4.png&quot;/&gt;&lt;left val=&quot;120&quot;/&gt;&lt;top val=&quot;238&quot;/&gt;&lt;width val=&quot;1048&quot;/&gt;&lt;height val=&quot;438&quot;/&gt;&lt;hasText val=&quot;1&quot;/&gt;&lt;/Image&gt;&lt;/ThreeDShapeInfo&gt;"/>
  <p:tag name="PRESENTER_SHAPETEXTINFO" val="&lt;ShapeTextInfo&gt;&lt;TableIndex row=&quot;-1&quot; col=&quot;-1&quot;&gt;&lt;linesCount val=&quot;4&quot;/&gt;&lt;lineCharCount val=&quot;50&quot;/&gt;&lt;lineCharCount val=&quot;46&quot;/&gt;&lt;lineCharCount val=&quot;49&quot;/&gt;&lt;lineCharCount val=&quot;30&quot;/&gt;&lt;/TableIndex&gt;&lt;/ShapeTextInfo&gt;"/>
</p:tagLst>
</file>

<file path=ppt/tags/tag200.xml><?xml version="1.0" encoding="utf-8"?>
<p:tagLst xmlns:a="http://schemas.openxmlformats.org/drawingml/2006/main" xmlns:r="http://schemas.openxmlformats.org/officeDocument/2006/relationships" xmlns:p="http://schemas.openxmlformats.org/presentationml/2006/main">
  <p:tag name="PRESENTER_SHAPEINFO" val="&lt;ThreeDShapeInfo&gt;&lt;uuid val=&quot;{AE23221F-E6F3-4A2A-9627-CD7FE52EC815}&quot;/&gt;&lt;isInvalidForFieldText val=&quot;0&quot;/&gt;&lt;Image&gt;&lt;filename val=&quot;C:\Users\jmmartin1\AppData\Local\Temp\PR\data\asimages\{AE23221F-E6F3-4A2A-9627-CD7FE52EC815}_67.png&quot;/&gt;&lt;left val=&quot;109&quot;/&gt;&lt;top val=&quot;149&quot;/&gt;&lt;width val=&quot;1047&quot;/&gt;&lt;height val=&quot;320&quot;/&gt;&lt;hasText val=&quot;1&quot;/&gt;&lt;/Image&gt;&lt;/ThreeDShapeInfo&gt;"/>
  <p:tag name="PRESENTER_SHAPETEXTINFO" val="&lt;ShapeTextInfo&gt;&lt;TableIndex row=&quot;-1&quot; col=&quot;-1&quot;&gt;&lt;linesCount val=&quot;2&quot;/&gt;&lt;lineCharCount val=&quot;20&quot;/&gt;&lt;lineCharCount val=&quot;14&quot;/&gt;&lt;/TableIndex&gt;&lt;/ShapeTextInfo&gt;"/>
</p:tagLst>
</file>

<file path=ppt/tags/tag201.xml><?xml version="1.0" encoding="utf-8"?>
<p:tagLst xmlns:a="http://schemas.openxmlformats.org/drawingml/2006/main" xmlns:r="http://schemas.openxmlformats.org/officeDocument/2006/relationships" xmlns:p="http://schemas.openxmlformats.org/presentationml/2006/main">
  <p:tag name="HTML_SHAPEINFO" val="&lt;SlideThumbPath val=&quot;Slide68.PNG&quot;/&gt;"/>
  <p:tag name="ARTICULATE_SLIDE_THUMBNAIL_REFRESH" val="1"/>
</p:tagLst>
</file>

<file path=ppt/tags/tag20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03620072-8B21-4FBF-9DDE-E2B2BCAA5F79}_68.png&quot;/&gt;&lt;left val=&quot;149&quot;/&gt;&lt;top val=&quot;0&quot;/&gt;&lt;width val=&quot;899&quot;/&gt;&lt;height val=&quot;150&quot;/&gt;&lt;hasText val=&quot;1&quot;/&gt;&lt;/Image&gt;&lt;/ThreeDShapeInfo&gt;"/>
  <p:tag name="PRESENTER_SHAPETEXTINFO" val="&lt;ShapeTextInfo&gt;&lt;TableIndex row=&quot;-1&quot; col=&quot;-1&quot;&gt;&lt;linesCount val=&quot;1&quot;/&gt;&lt;lineCharCount val=&quot;25&quot;/&gt;&lt;/TableIndex&gt;&lt;/ShapeTextInfo&gt;"/>
</p:tagLst>
</file>

<file path=ppt/tags/tag20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4A093C52-B4D7-4239-9FEF-79E090E739AB}_68.png&quot;/&gt;&lt;left val=&quot;34&quot;/&gt;&lt;top val=&quot;141&quot;/&gt;&lt;width val=&quot;1200&quot;/&gt;&lt;height val=&quot;563&quot;/&gt;&lt;hasText val=&quot;1&quot;/&gt;&lt;/Image&gt;&lt;/ThreeDShapeInfo&gt;"/>
  <p:tag name="PRESENTER_SHAPETEXTINFO" val="&lt;ShapeTextInfo&gt;&lt;TableIndex row=&quot;-1&quot; col=&quot;-1&quot;&gt;&lt;linesCount val=&quot;14&quot;/&gt;&lt;lineCharCount val=&quot;61&quot;/&gt;&lt;lineCharCount val=&quot;26&quot;/&gt;&lt;lineCharCount val=&quot;62&quot;/&gt;&lt;lineCharCount val=&quot;32&quot;/&gt;&lt;lineCharCount val=&quot;1&quot;/&gt;&lt;lineCharCount val=&quot;66&quot;/&gt;&lt;lineCharCount val=&quot;10&quot;/&gt;&lt;lineCharCount val=&quot;73&quot;/&gt;&lt;lineCharCount val=&quot;5&quot;/&gt;&lt;lineCharCount val=&quot;35&quot;/&gt;&lt;lineCharCount val=&quot;57&quot;/&gt;&lt;lineCharCount val=&quot;47&quot;/&gt;&lt;lineCharCount val=&quot;70&quot;/&gt;&lt;lineCharCount val=&quot;10&quot;/&gt;&lt;/TableIndex&gt;&lt;/ShapeTextInfo&gt;"/>
</p:tagLst>
</file>

<file path=ppt/tags/tag204.xml><?xml version="1.0" encoding="utf-8"?>
<p:tagLst xmlns:a="http://schemas.openxmlformats.org/drawingml/2006/main" xmlns:r="http://schemas.openxmlformats.org/officeDocument/2006/relationships" xmlns:p="http://schemas.openxmlformats.org/presentationml/2006/main">
  <p:tag name="HTML_SHAPEINFO" val="&lt;SlideThumbPath val=&quot;Slide68.PNG&quot;/&gt;"/>
  <p:tag name="ARTICULATE_SLIDE_THUMBNAIL_REFRESH" val="1"/>
</p:tagLst>
</file>

<file path=ppt/tags/tag20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03620072-8B21-4FBF-9DDE-E2B2BCAA5F79}_68.png&quot;/&gt;&lt;left val=&quot;149&quot;/&gt;&lt;top val=&quot;0&quot;/&gt;&lt;width val=&quot;899&quot;/&gt;&lt;height val=&quot;150&quot;/&gt;&lt;hasText val=&quot;1&quot;/&gt;&lt;/Image&gt;&lt;/ThreeDShapeInfo&gt;"/>
  <p:tag name="PRESENTER_SHAPETEXTINFO" val="&lt;ShapeTextInfo&gt;&lt;TableIndex row=&quot;-1&quot; col=&quot;-1&quot;&gt;&lt;linesCount val=&quot;1&quot;/&gt;&lt;lineCharCount val=&quot;25&quot;/&gt;&lt;/TableIndex&gt;&lt;/ShapeTextInfo&gt;"/>
</p:tagLst>
</file>

<file path=ppt/tags/tag20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4A093C52-B4D7-4239-9FEF-79E090E739AB}_68.png&quot;/&gt;&lt;left val=&quot;34&quot;/&gt;&lt;top val=&quot;141&quot;/&gt;&lt;width val=&quot;1200&quot;/&gt;&lt;height val=&quot;563&quot;/&gt;&lt;hasText val=&quot;1&quot;/&gt;&lt;/Image&gt;&lt;/ThreeDShapeInfo&gt;"/>
  <p:tag name="PRESENTER_SHAPETEXTINFO" val="&lt;ShapeTextInfo&gt;&lt;TableIndex row=&quot;-1&quot; col=&quot;-1&quot;&gt;&lt;linesCount val=&quot;14&quot;/&gt;&lt;lineCharCount val=&quot;61&quot;/&gt;&lt;lineCharCount val=&quot;26&quot;/&gt;&lt;lineCharCount val=&quot;62&quot;/&gt;&lt;lineCharCount val=&quot;32&quot;/&gt;&lt;lineCharCount val=&quot;1&quot;/&gt;&lt;lineCharCount val=&quot;66&quot;/&gt;&lt;lineCharCount val=&quot;10&quot;/&gt;&lt;lineCharCount val=&quot;73&quot;/&gt;&lt;lineCharCount val=&quot;5&quot;/&gt;&lt;lineCharCount val=&quot;35&quot;/&gt;&lt;lineCharCount val=&quot;57&quot;/&gt;&lt;lineCharCount val=&quot;47&quot;/&gt;&lt;lineCharCount val=&quot;70&quot;/&gt;&lt;lineCharCount val=&quot;10&quot;/&gt;&lt;/TableIndex&gt;&lt;/ShapeTextInfo&gt;"/>
</p:tagLst>
</file>

<file path=ppt/tags/tag207.xml><?xml version="1.0" encoding="utf-8"?>
<p:tagLst xmlns:a="http://schemas.openxmlformats.org/drawingml/2006/main" xmlns:r="http://schemas.openxmlformats.org/officeDocument/2006/relationships" xmlns:p="http://schemas.openxmlformats.org/presentationml/2006/main">
  <p:tag name="HTML_SHAPEINFO" val="&lt;SlideThumbPath val=&quot;Slide70.PNG&quot;/&gt;"/>
  <p:tag name="ARTICULATE_SLIDE_THUMBNAIL_REFRESH" val="1"/>
</p:tagLst>
</file>

<file path=ppt/tags/tag208.xml><?xml version="1.0" encoding="utf-8"?>
<p:tagLst xmlns:a="http://schemas.openxmlformats.org/drawingml/2006/main" xmlns:r="http://schemas.openxmlformats.org/officeDocument/2006/relationships" xmlns:p="http://schemas.openxmlformats.org/presentationml/2006/main">
  <p:tag name="PRESENTER_SHAPEINFO" val="&lt;ThreeDShapeInfo&gt;&lt;uuid val=&quot;{4173631B-C83D-400D-8A8F-4A6260485116}&quot;/&gt;&lt;isInvalidForFieldText val=&quot;0&quot;/&gt;&lt;Image&gt;&lt;filename val=&quot;C:\Users\jmmartin1\AppData\Local\Temp\PR\data\asimages\{4173631B-C83D-400D-8A8F-4A6260485116}_70.png&quot;/&gt;&lt;left val=&quot;40&quot;/&gt;&lt;top val=&quot;2&quot;/&gt;&lt;width val=&quot;1057&quot;/&gt;&lt;height val=&quot;153&quot;/&gt;&lt;hasText val=&quot;1&quot;/&gt;&lt;/Image&gt;&lt;/ThreeDShapeInfo&gt;"/>
  <p:tag name="PRESENTER_SHAPETEXTINFO" val="&lt;ShapeTextInfo&gt;&lt;TableIndex row=&quot;-1&quot; col=&quot;-1&quot;&gt;&lt;linesCount val=&quot;1&quot;/&gt;&lt;lineCharCount val=&quot;14&quot;/&gt;&lt;/TableIndex&gt;&lt;/ShapeTextInfo&gt;"/>
</p:tagLst>
</file>

<file path=ppt/tags/tag2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HTML_SHAPEINFO" val="&lt;SlideThumbPath val=&quot;Slide8.PNG&quot;/&gt;"/>
  <p:tag name="ARTICULATE_SLIDE_THUMBNAIL_REFRESH" val="1"/>
</p:tagLst>
</file>

<file path=ppt/tags/tag21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7BE0ADC7-C1C1-4C05-9C3D-2A45ABE45E6A}_70.png&quot;/&gt;&lt;left val=&quot;23&quot;/&gt;&lt;top val=&quot;185&quot;/&gt;&lt;width val=&quot;476&quot;/&gt;&lt;height val=&quot;407&quot;/&gt;&lt;hasText val=&quot;1&quot;/&gt;&lt;/Image&gt;&lt;/ThreeDShapeInfo&gt;"/>
  <p:tag name="PRESENTER_SHAPETEXTINFO" val="&lt;ShapeTextInfo&gt;&lt;TableIndex row=&quot;-1&quot; col=&quot;-1&quot;&gt;&lt;linesCount val=&quot;9&quot;/&gt;&lt;lineCharCount val=&quot;26&quot;/&gt;&lt;lineCharCount val=&quot;26&quot;/&gt;&lt;lineCharCount val=&quot;9&quot;/&gt;&lt;lineCharCount val=&quot;1&quot;/&gt;&lt;lineCharCount val=&quot;27&quot;/&gt;&lt;lineCharCount val=&quot;10&quot;/&gt;&lt;lineCharCount val=&quot;1&quot;/&gt;&lt;lineCharCount val=&quot;21&quot;/&gt;&lt;lineCharCount val=&quot;17&quot;/&gt;&lt;/TableIndex&gt;&lt;/ShapeTextInfo&gt;"/>
</p:tagLst>
</file>

<file path=ppt/tags/tag211.xml><?xml version="1.0" encoding="utf-8"?>
<p:tagLst xmlns:a="http://schemas.openxmlformats.org/drawingml/2006/main" xmlns:r="http://schemas.openxmlformats.org/officeDocument/2006/relationships" xmlns:p="http://schemas.openxmlformats.org/presentationml/2006/main">
  <p:tag name="HTML_SHAPEINFO" val="&lt;SlideThumbPath val=&quot;Slide71.PNG&quot;/&gt;"/>
  <p:tag name="ARTICULATE_SLIDE_THUMBNAIL_REFRESH" val="1"/>
</p:tagLst>
</file>

<file path=ppt/tags/tag212.xml><?xml version="1.0" encoding="utf-8"?>
<p:tagLst xmlns:a="http://schemas.openxmlformats.org/drawingml/2006/main" xmlns:r="http://schemas.openxmlformats.org/officeDocument/2006/relationships" xmlns:p="http://schemas.openxmlformats.org/presentationml/2006/main">
  <p:tag name="PRESENTER_SHAPEINFO" val="&lt;ThreeDShapeInfo&gt;&lt;uuid val=&quot;{D0F52853-F1B8-4DAC-B2B6-5CC1555233C4}&quot;/&gt;&lt;isInvalidForFieldText val=&quot;0&quot;/&gt;&lt;Image&gt;&lt;filename val=&quot;C:\Users\jmmartin1\AppData\Local\Temp\PR\data\asimages\{D0F52853-F1B8-4DAC-B2B6-5CC1555233C4}_71.png&quot;/&gt;&lt;left val=&quot;41&quot;/&gt;&lt;top val=&quot;0&quot;/&gt;&lt;width val=&quot;1057&quot;/&gt;&lt;height val=&quot;153&quot;/&gt;&lt;hasText val=&quot;1&quot;/&gt;&lt;/Image&gt;&lt;/ThreeDShapeInfo&gt;"/>
  <p:tag name="PRESENTER_SHAPETEXTINFO" val="&lt;ShapeTextInfo&gt;&lt;TableIndex row=&quot;-1&quot; col=&quot;-1&quot;&gt;&lt;linesCount val=&quot;1&quot;/&gt;&lt;lineCharCount val=&quot;15&quot;/&gt;&lt;/TableIndex&gt;&lt;/ShapeTextInfo&gt;"/>
</p:tagLst>
</file>

<file path=ppt/tags/tag21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6D68A018-66C3-4D43-A1AB-1C6B6AB4A143}_71.png&quot;/&gt;&lt;left val=&quot;29&quot;/&gt;&lt;top val=&quot;209&quot;/&gt;&lt;width val=&quot;482&quot;/&gt;&lt;height val=&quot;407&quot;/&gt;&lt;hasText val=&quot;1&quot;/&gt;&lt;/Image&gt;&lt;/ThreeDShapeInfo&gt;"/>
  <p:tag name="PRESENTER_SHAPETEXTINFO" val="&lt;ShapeTextInfo&gt;&lt;TableIndex row=&quot;-1&quot; col=&quot;-1&quot;&gt;&lt;linesCount val=&quot;9&quot;/&gt;&lt;lineCharCount val=&quot;22&quot;/&gt;&lt;lineCharCount val=&quot;25&quot;/&gt;&lt;lineCharCount val=&quot;18&quot;/&gt;&lt;lineCharCount val=&quot;1&quot;/&gt;&lt;lineCharCount val=&quot;19&quot;/&gt;&lt;lineCharCount val=&quot;21&quot;/&gt;&lt;lineCharCount val=&quot;24&quot;/&gt;&lt;lineCharCount val=&quot;22&quot;/&gt;&lt;lineCharCount val=&quot;7&quot;/&gt;&lt;/TableIndex&gt;&lt;/ShapeTextInfo&gt;"/>
</p:tagLst>
</file>

<file path=ppt/tags/tag214.xml><?xml version="1.0" encoding="utf-8"?>
<p:tagLst xmlns:a="http://schemas.openxmlformats.org/drawingml/2006/main" xmlns:r="http://schemas.openxmlformats.org/officeDocument/2006/relationships" xmlns:p="http://schemas.openxmlformats.org/presentationml/2006/main">
  <p:tag name="HTML_SHAPEINFO" val="&lt;SlideThumbPath val=&quot;Slide72.PNG&quot;/&gt;"/>
  <p:tag name="ARTICULATE_SLIDE_THUMBNAIL_REFRESH" val="1"/>
</p:tagLst>
</file>

<file path=ppt/tags/tag215.xml><?xml version="1.0" encoding="utf-8"?>
<p:tagLst xmlns:a="http://schemas.openxmlformats.org/drawingml/2006/main" xmlns:r="http://schemas.openxmlformats.org/officeDocument/2006/relationships" xmlns:p="http://schemas.openxmlformats.org/presentationml/2006/main">
  <p:tag name="PRESENTER_SHAPEINFO" val="&lt;ThreeDShapeInfo&gt;&lt;uuid val=&quot;{CFA99572-9C6A-4A79-84DC-BD9D2D5F67A8}&quot;/&gt;&lt;isInvalidForFieldText val=&quot;0&quot;/&gt;&lt;Image&gt;&lt;filename val=&quot;C:\Users\jmmartin1\AppData\Local\Temp\PR\data\asimages\{CFA99572-9C6A-4A79-84DC-BD9D2D5F67A8}_72.png&quot;/&gt;&lt;left val=&quot;41&quot;/&gt;&lt;top val=&quot;0&quot;/&gt;&lt;width val=&quot;1057&quot;/&gt;&lt;height val=&quot;153&quot;/&gt;&lt;hasText val=&quot;1&quot;/&gt;&lt;/Image&gt;&lt;/ThreeDShapeInfo&gt;"/>
  <p:tag name="PRESENTER_SHAPETEXTINFO" val="&lt;ShapeTextInfo&gt;&lt;TableIndex row=&quot;-1&quot; col=&quot;-1&quot;&gt;&lt;linesCount val=&quot;1&quot;/&gt;&lt;lineCharCount val=&quot;18&quot;/&gt;&lt;/TableIndex&gt;&lt;/ShapeTextInfo&gt;"/>
</p:tagLst>
</file>

<file path=ppt/tags/tag21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BF6BA314-063C-40C9-938C-9B3D4514C260}_72.png&quot;/&gt;&lt;left val=&quot;31&quot;/&gt;&lt;top val=&quot;312&quot;/&gt;&lt;width val=&quot;510&quot;/&gt;&lt;height val=&quot;169&quot;/&gt;&lt;hasText val=&quot;1&quot;/&gt;&lt;/Image&gt;&lt;/ThreeDShapeInfo&gt;"/>
  <p:tag name="PRESENTER_SHAPETEXTINFO" val="&lt;ShapeTextInfo&gt;&lt;TableIndex row=&quot;-1&quot; col=&quot;-1&quot;&gt;&lt;linesCount val=&quot;3&quot;/&gt;&lt;lineCharCount val=&quot;25&quot;/&gt;&lt;lineCharCount val=&quot;24&quot;/&gt;&lt;lineCharCount val=&quot;10&quot;/&gt;&lt;/TableIndex&gt;&lt;/ShapeTextInfo&gt;"/>
</p:tagLst>
</file>

<file path=ppt/tags/tag217.xml><?xml version="1.0" encoding="utf-8"?>
<p:tagLst xmlns:a="http://schemas.openxmlformats.org/drawingml/2006/main" xmlns:r="http://schemas.openxmlformats.org/officeDocument/2006/relationships" xmlns:p="http://schemas.openxmlformats.org/presentationml/2006/main">
  <p:tag name="HTML_SHAPEINFO" val="&lt;SlideThumbPath val=&quot;Slide73.PNG&quot;/&gt;"/>
  <p:tag name="ARTICULATE_SLIDE_THUMBNAIL_REFRESH" val="1"/>
</p:tagLst>
</file>

<file path=ppt/tags/tag21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8AD48C0B-551B-47F9-A79D-4BE0DDDA707E}_73.png&quot;/&gt;&lt;left val=&quot;61&quot;/&gt;&lt;top val=&quot;139&quot;/&gt;&lt;width val=&quot;631&quot;/&gt;&lt;height val=&quot;287&quot;/&gt;&lt;hasText val=&quot;1&quot;/&gt;&lt;/Image&gt;&lt;/ThreeDShapeInfo&gt;"/>
  <p:tag name="PRESENTER_SHAPETEXTINFO" val="&lt;ShapeTextInfo&gt;&lt;TableIndex row=&quot;-1&quot; col=&quot;-1&quot;&gt;&lt;linesCount val=&quot;7&quot;/&gt;&lt;lineCharCount val=&quot;41&quot;/&gt;&lt;lineCharCount val=&quot;39&quot;/&gt;&lt;lineCharCount val=&quot;8&quot;/&gt;&lt;lineCharCount val=&quot;18&quot;/&gt;&lt;lineCharCount val=&quot;39&quot;/&gt;&lt;lineCharCount val=&quot;33&quot;/&gt;&lt;lineCharCount val=&quot;21&quot;/&gt;&lt;/TableIndex&gt;&lt;/ShapeTextInfo&gt;"/>
</p:tagLst>
</file>

<file path=ppt/tags/tag21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4C0B8D11-B977-4FA5-B5BD-55E4DDC27195}_73.png&quot;/&gt;&lt;left val=&quot;69&quot;/&gt;&lt;top val=&quot;398&quot;/&gt;&lt;width val=&quot;600&quot;/&gt;&lt;height val=&quot;168&quot;/&gt;&lt;hasText val=&quot;1&quot;/&gt;&lt;/Image&gt;&lt;/ThreeDShapeInfo&gt;"/>
  <p:tag name="PRESENTER_SHAPETEXTINFO" val="&lt;ShapeTextInfo&gt;&lt;TableIndex row=&quot;-1&quot; col=&quot;-1&quot;&gt;&lt;linesCount val=&quot;4&quot;/&gt;&lt;lineCharCount val=&quot;40&quot;/&gt;&lt;lineCharCount val=&quot;33&quot;/&gt;&lt;lineCharCount val=&quot;40&quot;/&gt;&lt;lineCharCount val=&quot;3&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ED1FD91A-6904-468B-A5E9-840FFCC244C3}_8.png&quot;/&gt;&lt;left val=&quot;141&quot;/&gt;&lt;top val=&quot;42&quot;/&gt;&lt;width val=&quot;1067&quot;/&gt;&lt;height val=&quot;124&quot;/&gt;&lt;hasText val=&quot;1&quot;/&gt;&lt;/Image&gt;&lt;/ThreeDShapeInfo&gt;"/>
  <p:tag name="PRESENTER_SHAPETEXTINFO" val="&lt;ShapeTextInfo&gt;&lt;TableIndex row=&quot;-1&quot; col=&quot;-1&quot;&gt;&lt;linesCount val=&quot;1&quot;/&gt;&lt;lineCharCount val=&quot;30&quot;/&gt;&lt;/TableIndex&gt;&lt;/ShapeTextInfo&gt;"/>
</p:tagLst>
</file>

<file path=ppt/tags/tag2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333659E0-FBEA-4F71-891B-01DCA6D7D8E2}&quot;/&gt;&lt;isInvalidForFieldText val=&quot;0&quot;/&gt;&lt;Image&gt;&lt;filename val=&quot;C:\Users\jmmartin1\AppData\Local\Temp\PR\data\asimages\{333659E0-FBEA-4F71-891B-01DCA6D7D8E2}_73.png&quot;/&gt;&lt;left val=&quot;41&quot;/&gt;&lt;top val=&quot;0&quot;/&gt;&lt;width val=&quot;1057&quot;/&gt;&lt;height val=&quot;153&quot;/&gt;&lt;hasText val=&quot;1&quot;/&gt;&lt;/Image&gt;&lt;/ThreeDShapeInfo&gt;"/>
  <p:tag name="PRESENTER_SHAPETEXTINFO" val="&lt;ShapeTextInfo&gt;&lt;TableIndex row=&quot;-1&quot; col=&quot;-1&quot;&gt;&lt;linesCount val=&quot;1&quot;/&gt;&lt;lineCharCount val=&quot;20&quot;/&gt;&lt;/TableIndex&gt;&lt;/ShapeTextInfo&gt;"/>
</p:tagLst>
</file>

<file path=ppt/tags/tag221.xml><?xml version="1.0" encoding="utf-8"?>
<p:tagLst xmlns:a="http://schemas.openxmlformats.org/drawingml/2006/main" xmlns:r="http://schemas.openxmlformats.org/officeDocument/2006/relationships" xmlns:p="http://schemas.openxmlformats.org/presentationml/2006/main">
  <p:tag name="HTML_SHAPEINFO" val="&lt;SlideThumbPath val=&quot;Slide74.PNG&quot;/&gt;"/>
  <p:tag name="ARTICULATE_SLIDE_THUMBNAIL_REFRESH" val="1"/>
</p:tagLst>
</file>

<file path=ppt/tags/tag222.xml><?xml version="1.0" encoding="utf-8"?>
<p:tagLst xmlns:a="http://schemas.openxmlformats.org/drawingml/2006/main" xmlns:r="http://schemas.openxmlformats.org/officeDocument/2006/relationships" xmlns:p="http://schemas.openxmlformats.org/presentationml/2006/main">
  <p:tag name="PRESENTER_SHAPEINFO" val="&lt;ThreeDShapeInfo&gt;&lt;uuid val=&quot;{06DBD260-18DC-414A-9466-417F4B8FA332}&quot;/&gt;&lt;isInvalidForFieldText val=&quot;0&quot;/&gt;&lt;Image&gt;&lt;filename val=&quot;C:\Users\jmmartin1\AppData\Local\Temp\PR\data\asimages\{06DBD260-18DC-414A-9466-417F4B8FA332}_74.png&quot;/&gt;&lt;left val=&quot;41&quot;/&gt;&lt;top val=&quot;0&quot;/&gt;&lt;width val=&quot;1057&quot;/&gt;&lt;height val=&quot;153&quot;/&gt;&lt;hasText val=&quot;1&quot;/&gt;&lt;/Image&gt;&lt;/ThreeDShapeInfo&gt;"/>
  <p:tag name="PRESENTER_SHAPETEXTINFO" val="&lt;ShapeTextInfo&gt;&lt;TableIndex row=&quot;-1&quot; col=&quot;-1&quot;&gt;&lt;linesCount val=&quot;1&quot;/&gt;&lt;lineCharCount val=&quot;9&quot;/&gt;&lt;/TableIndex&gt;&lt;/ShapeTextInfo&gt;"/>
</p:tagLst>
</file>

<file path=ppt/tags/tag22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8B6F18B9-2AE2-4BDD-B715-E23D809A4A23}_74.png&quot;/&gt;&lt;left val=&quot;85&quot;/&gt;&lt;top val=&quot;452&quot;/&gt;&lt;width val=&quot;1095&quot;/&gt;&lt;height val=&quot;142&quot;/&gt;&lt;hasText val=&quot;1&quot;/&gt;&lt;/Image&gt;&lt;/ThreeDShapeInfo&gt;"/>
  <p:tag name="PRESENTER_SHAPETEXTINFO" val="&lt;ShapeTextInfo&gt;&lt;TableIndex row=&quot;-1&quot; col=&quot;-1&quot;&gt;&lt;linesCount val=&quot;2&quot;/&gt;&lt;lineCharCount val=&quot;66&quot;/&gt;&lt;lineCharCount val=&quot;66&quot;/&gt;&lt;/TableIndex&gt;&lt;/ShapeTextInfo&gt;"/>
</p:tagLst>
</file>

<file path=ppt/tags/tag224.xml><?xml version="1.0" encoding="utf-8"?>
<p:tagLst xmlns:a="http://schemas.openxmlformats.org/drawingml/2006/main" xmlns:r="http://schemas.openxmlformats.org/officeDocument/2006/relationships" xmlns:p="http://schemas.openxmlformats.org/presentationml/2006/main">
  <p:tag name="HTML_SHAPEINFO" val="&lt;SlideThumbPath val=&quot;Slide75.PNG&quot;/&gt;"/>
  <p:tag name="ARTICULATE_SLIDE_THUMBNAIL_REFRESH" val="1"/>
</p:tagLst>
</file>

<file path=ppt/tags/tag22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B20DD98A-18BA-4315-863C-F9CD115E9595}_75.png&quot;/&gt;&lt;left val=&quot;32&quot;/&gt;&lt;top val=&quot;116&quot;/&gt;&lt;width val=&quot;626&quot;/&gt;&lt;height val=&quot;574&quot;/&gt;&lt;hasText val=&quot;1&quot;/&gt;&lt;/Image&gt;&lt;/ThreeDShapeInfo&gt;"/>
  <p:tag name="PRESENTER_SHAPETEXTINFO" val="&lt;ShapeTextInfo&gt;&lt;TableIndex row=&quot;-1&quot; col=&quot;-1&quot;&gt;&lt;linesCount val=&quot;16&quot;/&gt;&lt;lineCharCount val=&quot;46&quot;/&gt;&lt;lineCharCount val=&quot;11&quot;/&gt;&lt;lineCharCount val=&quot;41&quot;/&gt;&lt;lineCharCount val=&quot;34&quot;/&gt;&lt;lineCharCount val=&quot;10&quot;/&gt;&lt;lineCharCount val=&quot;39&quot;/&gt;&lt;lineCharCount val=&quot;26&quot;/&gt;&lt;lineCharCount val=&quot;32&quot;/&gt;&lt;lineCharCount val=&quot;38&quot;/&gt;&lt;lineCharCount val=&quot;16&quot;/&gt;&lt;lineCharCount val=&quot;1&quot;/&gt;&lt;lineCharCount val=&quot;40&quot;/&gt;&lt;lineCharCount val=&quot;14&quot;/&gt;&lt;lineCharCount val=&quot;34&quot;/&gt;&lt;lineCharCount val=&quot;18&quot;/&gt;&lt;lineCharCount val=&quot;30&quot;/&gt;&lt;/TableIndex&gt;&lt;/ShapeTextInfo&gt;"/>
</p:tagLst>
</file>

<file path=ppt/tags/tag226.xml><?xml version="1.0" encoding="utf-8"?>
<p:tagLst xmlns:a="http://schemas.openxmlformats.org/drawingml/2006/main" xmlns:r="http://schemas.openxmlformats.org/officeDocument/2006/relationships" xmlns:p="http://schemas.openxmlformats.org/presentationml/2006/main">
  <p:tag name="PRESENTER_SHAPEINFO" val="&lt;ThreeDShapeInfo&gt;&lt;uuid val=&quot;{92048BCA-2061-471D-8942-4D5B64A41FED}&quot;/&gt;&lt;isInvalidForFieldText val=&quot;0&quot;/&gt;&lt;Image&gt;&lt;filename val=&quot;C:\Users\jmmartin1\AppData\Local\Temp\PR\data\asimages\{92048BCA-2061-471D-8942-4D5B64A41FED}_75.png&quot;/&gt;&lt;left val=&quot;41&quot;/&gt;&lt;top val=&quot;0&quot;/&gt;&lt;width val=&quot;1057&quot;/&gt;&lt;height val=&quot;153&quot;/&gt;&lt;hasText val=&quot;1&quot;/&gt;&lt;/Image&gt;&lt;/ThreeDShapeInfo&gt;"/>
  <p:tag name="PRESENTER_SHAPETEXTINFO" val="&lt;ShapeTextInfo&gt;&lt;TableIndex row=&quot;-1&quot; col=&quot;-1&quot;&gt;&lt;linesCount val=&quot;1&quot;/&gt;&lt;lineCharCount val=&quot;11&quot;/&gt;&lt;/TableIndex&gt;&lt;/ShapeTextInfo&gt;"/>
</p:tagLst>
</file>

<file path=ppt/tags/tag227.xml><?xml version="1.0" encoding="utf-8"?>
<p:tagLst xmlns:a="http://schemas.openxmlformats.org/drawingml/2006/main" xmlns:r="http://schemas.openxmlformats.org/officeDocument/2006/relationships" xmlns:p="http://schemas.openxmlformats.org/presentationml/2006/main">
  <p:tag name="HTML_SHAPEINFO" val="&lt;SlideThumbPath val=&quot;Slide76.PNG&quot;/&gt;"/>
  <p:tag name="ARTICULATE_SLIDE_THUMBNAIL_REFRESH" val="1"/>
</p:tagLst>
</file>

<file path=ppt/tags/tag22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C4E78CFD-6B31-48D8-877D-20A2297B8283}_76.png&quot;/&gt;&lt;left val=&quot;126&quot;/&gt;&lt;top val=&quot;555&quot;/&gt;&lt;width val=&quot;1019&quot;/&gt;&lt;height val=&quot;107&quot;/&gt;&lt;hasText val=&quot;1&quot;/&gt;&lt;/Image&gt;&lt;/ThreeDShapeInfo&gt;"/>
  <p:tag name="PRESENTER_SHAPETEXTINFO" val="&lt;ShapeTextInfo&gt;&lt;TableIndex row=&quot;-1&quot; col=&quot;-1&quot;&gt;&lt;linesCount val=&quot;2&quot;/&gt;&lt;lineCharCount val=&quot;68&quot;/&gt;&lt;lineCharCount val=&quot;55&quot;/&gt;&lt;/TableIndex&gt;&lt;/ShapeTextInfo&gt;"/>
</p:tagLst>
</file>

<file path=ppt/tags/tag229.xml><?xml version="1.0" encoding="utf-8"?>
<p:tagLst xmlns:a="http://schemas.openxmlformats.org/drawingml/2006/main" xmlns:r="http://schemas.openxmlformats.org/officeDocument/2006/relationships" xmlns:p="http://schemas.openxmlformats.org/presentationml/2006/main">
  <p:tag name="PRESENTER_SHAPEINFO" val="&lt;ThreeDShapeInfo&gt;&lt;uuid val=&quot;{FCB02697-1887-4298-B604-5F5DE022EA8D}&quot;/&gt;&lt;isInvalidForFieldText val=&quot;0&quot;/&gt;&lt;Image&gt;&lt;filename val=&quot;C:\Users\jmmartin1\AppData\Local\Temp\PR\data\asimages\{FCB02697-1887-4298-B604-5F5DE022EA8D}_76.png&quot;/&gt;&lt;left val=&quot;41&quot;/&gt;&lt;top val=&quot;0&quot;/&gt;&lt;width val=&quot;1057&quot;/&gt;&lt;height val=&quot;153&quot;/&gt;&lt;hasText val=&quot;1&quot;/&gt;&lt;/Image&gt;&lt;/ThreeDShapeInfo&gt;"/>
  <p:tag name="PRESENTER_SHAPETEXTINFO" val="&lt;ShapeTextInfo&gt;&lt;TableIndex row=&quot;-1&quot; col=&quot;-1&quot;&gt;&lt;linesCount val=&quot;1&quot;/&gt;&lt;lineCharCount val=&quot;24&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7E0C5218-BF14-4D0C-B375-6C9C77FE9CCE}_8.png&quot;/&gt;&lt;left val=&quot;114&quot;/&gt;&lt;top val=&quot;243&quot;/&gt;&lt;width val=&quot;1062&quot;/&gt;&lt;height val=&quot;453&quot;/&gt;&lt;hasText val=&quot;1&quot;/&gt;&lt;/Image&gt;&lt;/ThreeDShapeInfo&gt;"/>
  <p:tag name="PRESENTER_SHAPETEXTINFO" val="&lt;ShapeTextInfo&gt;&lt;TableIndex row=&quot;-1&quot; col=&quot;-1&quot;&gt;&lt;linesCount val=&quot;5&quot;/&gt;&lt;lineCharCount val=&quot;26&quot;/&gt;&lt;lineCharCount val=&quot;40&quot;/&gt;&lt;lineCharCount val=&quot;13&quot;/&gt;&lt;lineCharCount val=&quot;34&quot;/&gt;&lt;lineCharCount val=&quot;1&quot;/&gt;&lt;/TableIndex&gt;&lt;/ShapeTextInfo&gt;"/>
</p:tagLst>
</file>

<file path=ppt/tags/tag230.xml><?xml version="1.0" encoding="utf-8"?>
<p:tagLst xmlns:a="http://schemas.openxmlformats.org/drawingml/2006/main" xmlns:r="http://schemas.openxmlformats.org/officeDocument/2006/relationships" xmlns:p="http://schemas.openxmlformats.org/presentationml/2006/main">
  <p:tag name="HTML_SHAPEINFO" val="&lt;SlideThumbPath val=&quot;Slide77.PNG&quot;/&gt;"/>
  <p:tag name="ARTICULATE_SLIDE_THUMBNAIL_REFRESH" val="1"/>
</p:tagLst>
</file>

<file path=ppt/tags/tag23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0C13DE0C-66D5-4330-B6DD-CA5D2786DD56}_77.png&quot;/&gt;&lt;left val=&quot;52&quot;/&gt;&lt;top val=&quot;198&quot;/&gt;&lt;width val=&quot;537&quot;/&gt;&lt;height val=&quot;336&quot;/&gt;&lt;hasText val=&quot;1&quot;/&gt;&lt;/Image&gt;&lt;/ThreeDShapeInfo&gt;"/>
  <p:tag name="PRESENTER_SHAPETEXTINFO" val="&lt;ShapeTextInfo&gt;&lt;TableIndex row=&quot;-1&quot; col=&quot;-1&quot;&gt;&lt;linesCount val=&quot;7&quot;/&gt;&lt;lineCharCount val=&quot;24&quot;/&gt;&lt;lineCharCount val=&quot;16&quot;/&gt;&lt;lineCharCount val=&quot;23&quot;/&gt;&lt;lineCharCount val=&quot;1&quot;/&gt;&lt;lineCharCount val=&quot;27&quot;/&gt;&lt;lineCharCount val=&quot;28&quot;/&gt;&lt;lineCharCount val=&quot;5&quot;/&gt;&lt;/TableIndex&gt;&lt;/ShapeTextInfo&gt;"/>
</p:tagLst>
</file>

<file path=ppt/tags/tag232.xml><?xml version="1.0" encoding="utf-8"?>
<p:tagLst xmlns:a="http://schemas.openxmlformats.org/drawingml/2006/main" xmlns:r="http://schemas.openxmlformats.org/officeDocument/2006/relationships" xmlns:p="http://schemas.openxmlformats.org/presentationml/2006/main">
  <p:tag name="PRESENTER_SHAPEINFO" val="&lt;ThreeDShapeInfo&gt;&lt;uuid val=&quot;{74C94EDC-E25C-4F54-82D8-CB37EF8AC94E}&quot;/&gt;&lt;isInvalidForFieldText val=&quot;0&quot;/&gt;&lt;Image&gt;&lt;filename val=&quot;C:\Users\jmmartin1\AppData\Local\Temp\PR\data\asimages\{74C94EDC-E25C-4F54-82D8-CB37EF8AC94E}_77.png&quot;/&gt;&lt;left val=&quot;41&quot;/&gt;&lt;top val=&quot;0&quot;/&gt;&lt;width val=&quot;1057&quot;/&gt;&lt;height val=&quot;153&quot;/&gt;&lt;hasText val=&quot;1&quot;/&gt;&lt;/Image&gt;&lt;/ThreeDShapeInfo&gt;"/>
  <p:tag name="PRESENTER_SHAPETEXTINFO" val="&lt;ShapeTextInfo&gt;&lt;TableIndex row=&quot;-1&quot; col=&quot;-1&quot;&gt;&lt;linesCount val=&quot;1&quot;/&gt;&lt;lineCharCount val=&quot;12&quot;/&gt;&lt;/TableIndex&gt;&lt;/ShapeTextInfo&gt;"/>
</p:tagLst>
</file>

<file path=ppt/tags/tag233.xml><?xml version="1.0" encoding="utf-8"?>
<p:tagLst xmlns:a="http://schemas.openxmlformats.org/drawingml/2006/main" xmlns:r="http://schemas.openxmlformats.org/officeDocument/2006/relationships" xmlns:p="http://schemas.openxmlformats.org/presentationml/2006/main">
  <p:tag name="HTML_SHAPEINFO" val="&lt;SlideThumbPath val=&quot;Slide78.PNG&quot;/&gt;"/>
  <p:tag name="ARTICULATE_SLIDE_THUMBNAIL_REFRESH" val="1"/>
</p:tagLst>
</file>

<file path=ppt/tags/tag23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BB2A4899-B855-4F7E-83C4-A0D8C3E57B95}_78.png&quot;/&gt;&lt;left val=&quot;141&quot;/&gt;&lt;top val=&quot;37&quot;/&gt;&lt;width val=&quot;845&quot;/&gt;&lt;height val=&quot;124&quot;/&gt;&lt;hasText val=&quot;1&quot;/&gt;&lt;/Image&gt;&lt;/ThreeDShapeInfo&gt;"/>
  <p:tag name="PRESENTER_SHAPETEXTINFO" val="&lt;ShapeTextInfo&gt;&lt;TableIndex row=&quot;-1&quot; col=&quot;-1&quot;&gt;&lt;linesCount val=&quot;1&quot;/&gt;&lt;lineCharCount val=&quot;23&quot;/&gt;&lt;/TableIndex&gt;&lt;/ShapeTextInfo&gt;"/>
</p:tagLst>
</file>

<file path=ppt/tags/tag23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C725E3D1-01EB-462D-8207-968C3FC83787}_78.png&quot;/&gt;&lt;left val=&quot;57&quot;/&gt;&lt;top val=&quot;191&quot;/&gt;&lt;width val=&quot;1172&quot;/&gt;&lt;height val=&quot;459&quot;/&gt;&lt;hasText val=&quot;1&quot;/&gt;&lt;/Image&gt;&lt;/ThreeDShapeInfo&gt;"/>
  <p:tag name="PRESENTER_SHAPETEXTINFO" val="&lt;ShapeTextInfo&gt;&lt;TableIndex row=&quot;-1&quot; col=&quot;-1&quot;&gt;&lt;linesCount val=&quot;8&quot;/&gt;&lt;lineCharCount val=&quot;52&quot;/&gt;&lt;lineCharCount val=&quot;50&quot;/&gt;&lt;lineCharCount val=&quot;5&quot;/&gt;&lt;lineCharCount val=&quot;20&quot;/&gt;&lt;lineCharCount val=&quot;29&quot;/&gt;&lt;lineCharCount val=&quot;54&quot;/&gt;&lt;lineCharCount val=&quot;12&quot;/&gt;&lt;lineCharCount val=&quot;1&quot;/&gt;&lt;/TableIndex&gt;&lt;/ShapeTextInfo&gt;"/>
</p:tagLst>
</file>

<file path=ppt/tags/tag236.xml><?xml version="1.0" encoding="utf-8"?>
<p:tagLst xmlns:a="http://schemas.openxmlformats.org/drawingml/2006/main" xmlns:r="http://schemas.openxmlformats.org/officeDocument/2006/relationships" xmlns:p="http://schemas.openxmlformats.org/presentationml/2006/main">
  <p:tag name="HTML_SHAPEINFO" val="&lt;SlideThumbPath val=&quot;Slide79.PNG&quot;/&gt;"/>
  <p:tag name="ARTICULATE_SLIDE_THUMBNAIL_REFRESH" val="1"/>
</p:tagLst>
</file>

<file path=ppt/tags/tag23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DA23CA30-976B-4673-9831-B8815D9865D9}_79.png&quot;/&gt;&lt;left val=&quot;141&quot;/&gt;&lt;top val=&quot;42&quot;/&gt;&lt;width val=&quot;845&quot;/&gt;&lt;height val=&quot;124&quot;/&gt;&lt;hasText val=&quot;1&quot;/&gt;&lt;/Image&gt;&lt;/ThreeDShapeInfo&gt;"/>
  <p:tag name="PRESENTER_SHAPETEXTINFO" val="&lt;ShapeTextInfo&gt;&lt;TableIndex row=&quot;-1&quot; col=&quot;-1&quot;&gt;&lt;linesCount val=&quot;1&quot;/&gt;&lt;lineCharCount val=&quot;23&quot;/&gt;&lt;/TableIndex&gt;&lt;/ShapeTextInfo&gt;"/>
</p:tagLst>
</file>

<file path=ppt/tags/tag23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2C279DE6-92FD-4A42-A1D9-27BE166027C3}_79.png&quot;/&gt;&lt;left val=&quot;66&quot;/&gt;&lt;top val=&quot;155&quot;/&gt;&lt;width val=&quot;853&quot;/&gt;&lt;height val=&quot;550&quot;/&gt;&lt;hasText val=&quot;1&quot;/&gt;&lt;/Image&gt;&lt;/ThreeDShapeInfo&gt;"/>
  <p:tag name="PRESENTER_SHAPETEXTINFO" val="&lt;ShapeTextInfo&gt;&lt;TableIndex row=&quot;-1&quot; col=&quot;-1&quot;&gt;&lt;linesCount val=&quot;15&quot;/&gt;&lt;lineCharCount val=&quot;16&quot;/&gt;&lt;lineCharCount val=&quot;29&quot;/&gt;&lt;lineCharCount val=&quot;15&quot;/&gt;&lt;lineCharCount val=&quot;32&quot;/&gt;&lt;lineCharCount val=&quot;12&quot;/&gt;&lt;lineCharCount val=&quot;53&quot;/&gt;&lt;lineCharCount val=&quot;12&quot;/&gt;&lt;lineCharCount val=&quot;41&quot;/&gt;&lt;lineCharCount val=&quot;30&quot;/&gt;&lt;lineCharCount val=&quot;35&quot;/&gt;&lt;lineCharCount val=&quot;19&quot;/&gt;&lt;lineCharCount val=&quot;25&quot;/&gt;&lt;lineCharCount val=&quot;24&quot;/&gt;&lt;lineCharCount val=&quot;35&quot;/&gt;&lt;lineCharCount val=&quot;1&quot;/&gt;&lt;/TableIndex&gt;&lt;/ShapeTextInfo&gt;"/>
</p:tagLst>
</file>

<file path=ppt/tags/tag2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HTML_SHAPEINFO" val="&lt;SlideThumbPath val=&quot;Slide9.PNG&quot;/&gt;"/>
  <p:tag name="ARTICULATE_SLIDE_THUMBNAIL_REFRESH" val="1"/>
</p:tagLst>
</file>

<file path=ppt/tags/tag240.xml><?xml version="1.0" encoding="utf-8"?>
<p:tagLst xmlns:a="http://schemas.openxmlformats.org/drawingml/2006/main" xmlns:r="http://schemas.openxmlformats.org/officeDocument/2006/relationships" xmlns:p="http://schemas.openxmlformats.org/presentationml/2006/main">
  <p:tag name="HTML_SHAPEINFO" val="&lt;SlideThumbPath val=&quot;Slide80.PNG&quot;/&gt;"/>
  <p:tag name="ARTICULATE_SLIDE_THUMBNAIL_REFRESH" val="1"/>
</p:tagLst>
</file>

<file path=ppt/tags/tag24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7B5251CC-FEC2-403A-B0CE-FFF859A33A33}_80.png&quot;/&gt;&lt;left val=&quot;141&quot;/&gt;&lt;top val=&quot;16&quot;/&gt;&lt;width val=&quot;845&quot;/&gt;&lt;height val=&quot;124&quot;/&gt;&lt;hasText val=&quot;1&quot;/&gt;&lt;/Image&gt;&lt;/ThreeDShapeInfo&gt;"/>
  <p:tag name="PRESENTER_SHAPETEXTINFO" val="&lt;ShapeTextInfo&gt;&lt;TableIndex row=&quot;-1&quot; col=&quot;-1&quot;&gt;&lt;linesCount val=&quot;1&quot;/&gt;&lt;lineCharCount val=&quot;23&quot;/&gt;&lt;/TableIndex&gt;&lt;/ShapeTextInfo&gt;"/>
</p:tagLst>
</file>

<file path=ppt/tags/tag24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FA7D65F9-4CEC-4431-BC79-8DE269A30650}_80.png&quot;/&gt;&lt;left val=&quot;10&quot;/&gt;&lt;top val=&quot;114&quot;/&gt;&lt;width val=&quot;917&quot;/&gt;&lt;height val=&quot;563&quot;/&gt;&lt;hasText val=&quot;1&quot;/&gt;&lt;/Image&gt;&lt;/ThreeDShapeInfo&gt;"/>
  <p:tag name="PRESENTER_SHAPETEXTINFO" val="&lt;ShapeTextInfo&gt;&lt;TableIndex row=&quot;-1&quot; col=&quot;-1&quot;&gt;&lt;linesCount val=&quot;18&quot;/&gt;&lt;lineCharCount val=&quot;31&quot;/&gt;&lt;lineCharCount val=&quot;11&quot;/&gt;&lt;lineCharCount val=&quot;14&quot;/&gt;&lt;lineCharCount val=&quot;21&quot;/&gt;&lt;lineCharCount val=&quot;13&quot;/&gt;&lt;lineCharCount val=&quot;4&quot;/&gt;&lt;lineCharCount val=&quot;12&quot;/&gt;&lt;lineCharCount val=&quot;85&quot;/&gt;&lt;lineCharCount val=&quot;16&quot;/&gt;&lt;lineCharCount val=&quot;56&quot;/&gt;&lt;lineCharCount val=&quot;50&quot;/&gt;&lt;lineCharCount val=&quot;74&quot;/&gt;&lt;lineCharCount val=&quot;20&quot;/&gt;&lt;lineCharCount val=&quot;42&quot;/&gt;&lt;lineCharCount val=&quot;52&quot;/&gt;&lt;lineCharCount val=&quot;13&quot;/&gt;&lt;lineCharCount val=&quot;13&quot;/&gt;&lt;lineCharCount val=&quot;1&quot;/&gt;&lt;/TableIndex&gt;&lt;/ShapeTextInfo&gt;"/>
</p:tagLst>
</file>

<file path=ppt/tags/tag2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4.xml><?xml version="1.0" encoding="utf-8"?>
<p:tagLst xmlns:a="http://schemas.openxmlformats.org/drawingml/2006/main" xmlns:r="http://schemas.openxmlformats.org/officeDocument/2006/relationships" xmlns:p="http://schemas.openxmlformats.org/presentationml/2006/main">
  <p:tag name="HTML_SHAPEINFO" val="&lt;SlideThumbPath val=&quot;Slide81.PNG&quot;/&gt;"/>
  <p:tag name="ARTICULATE_SLIDE_THUMBNAIL_REFRESH" val="1"/>
</p:tagLst>
</file>

<file path=ppt/tags/tag24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C2B52E39-2C78-44A0-80FD-BB055D6EE2C7}_81.png&quot;/&gt;&lt;left val=&quot;32&quot;/&gt;&lt;top val=&quot;140&quot;/&gt;&lt;width val=&quot;783&quot;/&gt;&lt;height val=&quot;525&quot;/&gt;&lt;hasText val=&quot;1&quot;/&gt;&lt;/Image&gt;&lt;/ThreeDShapeInfo&gt;"/>
  <p:tag name="PRESENTER_SHAPETEXTINFO" val="&lt;ShapeTextInfo&gt;&lt;TableIndex row=&quot;-1&quot; col=&quot;-1&quot;&gt;&lt;linesCount val=&quot;11&quot;/&gt;&lt;lineCharCount val=&quot;16&quot;/&gt;&lt;lineCharCount val=&quot;22&quot;/&gt;&lt;lineCharCount val=&quot;15&quot;/&gt;&lt;lineCharCount val=&quot;16&quot;/&gt;&lt;lineCharCount val=&quot;45&quot;/&gt;&lt;lineCharCount val=&quot;18&quot;/&gt;&lt;lineCharCount val=&quot;13&quot;/&gt;&lt;lineCharCount val=&quot;49&quot;/&gt;&lt;lineCharCount val=&quot;42&quot;/&gt;&lt;lineCharCount val=&quot;13&quot;/&gt;&lt;lineCharCount val=&quot;28&quot;/&gt;&lt;/TableIndex&gt;&lt;/ShapeTextInfo&gt;"/>
</p:tagLst>
</file>

<file path=ppt/tags/tag24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78249B44-5B11-4152-8506-2A9EE1473AB2}_81.png&quot;/&gt;&lt;left val=&quot;-1&quot;/&gt;&lt;top val=&quot;25&quot;/&gt;&lt;width val=&quot;929&quot;/&gt;&lt;height val=&quot;124&quot;/&gt;&lt;hasText val=&quot;1&quot;/&gt;&lt;/Image&gt;&lt;/ThreeDShapeInfo&gt;"/>
  <p:tag name="PRESENTER_SHAPETEXTINFO" val="&lt;ShapeTextInfo&gt;&lt;TableIndex row=&quot;-1&quot; col=&quot;-1&quot;&gt;&lt;linesCount val=&quot;1&quot;/&gt;&lt;lineCharCount val=&quot;23&quot;/&gt;&lt;/TableIndex&gt;&lt;/ShapeTextInfo&gt;"/>
</p:tagLst>
</file>

<file path=ppt/tags/tag2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8.xml><?xml version="1.0" encoding="utf-8"?>
<p:tagLst xmlns:a="http://schemas.openxmlformats.org/drawingml/2006/main" xmlns:r="http://schemas.openxmlformats.org/officeDocument/2006/relationships" xmlns:p="http://schemas.openxmlformats.org/presentationml/2006/main">
  <p:tag name="HTML_SHAPEINFO" val="&lt;SlideThumbPath val=&quot;Slide82.PNG&quot;/&gt;"/>
  <p:tag name="ARTICULATE_SLIDE_THUMBNAIL_REFRESH" val="1"/>
</p:tagLst>
</file>

<file path=ppt/tags/tag24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A2FE0C01-99FF-43E5-848C-B1BEE65B1391}_82.png&quot;/&gt;&lt;left val=&quot;85&quot;/&gt;&lt;top val=&quot;48&quot;/&gt;&lt;width val=&quot;814&quot;/&gt;&lt;height val=&quot;124&quot;/&gt;&lt;hasText val=&quot;1&quot;/&gt;&lt;/Image&gt;&lt;/ThreeDShapeInfo&gt;"/>
  <p:tag name="PRESENTER_SHAPETEXTINFO" val="&lt;ShapeTextInfo&gt;&lt;TableIndex row=&quot;-1&quot; col=&quot;-1&quot;&gt;&lt;linesCount val=&quot;1&quot;/&gt;&lt;lineCharCount val=&quot;23&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0336AF6D-5B0F-448B-9FBC-F2FF5FCBBAD7}_9.png&quot;/&gt;&lt;left val=&quot;141&quot;/&gt;&lt;top val=&quot;50&quot;/&gt;&lt;width val=&quot;1011&quot;/&gt;&lt;height val=&quot;124&quot;/&gt;&lt;hasText val=&quot;1&quot;/&gt;&lt;/Image&gt;&lt;/ThreeDShapeInfo&gt;"/>
  <p:tag name="PRESENTER_SHAPETEXTINFO" val="&lt;ShapeTextInfo&gt;&lt;TableIndex row=&quot;-1&quot; col=&quot;-1&quot;&gt;&lt;linesCount val=&quot;1&quot;/&gt;&lt;lineCharCount val=&quot;33&quot;/&gt;&lt;/TableIndex&gt;&lt;/ShapeTextInfo&gt;"/>
</p:tagLst>
</file>

<file path=ppt/tags/tag25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53828246-0478-4EA2-9B1B-68EBFE9A1DFB}_82.png&quot;/&gt;&lt;left val=&quot;55&quot;/&gt;&lt;top val=&quot;170&quot;/&gt;&lt;width val=&quot;776&quot;/&gt;&lt;height val=&quot;530&quot;/&gt;&lt;hasText val=&quot;1&quot;/&gt;&lt;/Image&gt;&lt;/ThreeDShapeInfo&gt;"/>
  <p:tag name="PRESENTER_SHAPETEXTINFO" val="&lt;ShapeTextInfo&gt;&lt;TableIndex row=&quot;-1&quot; col=&quot;-1&quot;&gt;&lt;linesCount val=&quot;13&quot;/&gt;&lt;lineCharCount val=&quot;16&quot;/&gt;&lt;lineCharCount val=&quot;19&quot;/&gt;&lt;lineCharCount val=&quot;13&quot;/&gt;&lt;lineCharCount val=&quot;42&quot;/&gt;&lt;lineCharCount val=&quot;13&quot;/&gt;&lt;lineCharCount val=&quot;27&quot;/&gt;&lt;lineCharCount val=&quot;16&quot;/&gt;&lt;lineCharCount val=&quot;20&quot;/&gt;&lt;lineCharCount val=&quot;47&quot;/&gt;&lt;lineCharCount val=&quot;9&quot;/&gt;&lt;lineCharCount val=&quot;1&quot;/&gt;&lt;lineCharCount val=&quot;1&quot;/&gt;&lt;lineCharCount val=&quot;1&quot;/&gt;&lt;/TableIndex&gt;&lt;/ShapeTextInfo&gt;"/>
</p:tagLst>
</file>

<file path=ppt/tags/tag2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2.xml><?xml version="1.0" encoding="utf-8"?>
<p:tagLst xmlns:a="http://schemas.openxmlformats.org/drawingml/2006/main" xmlns:r="http://schemas.openxmlformats.org/officeDocument/2006/relationships" xmlns:p="http://schemas.openxmlformats.org/presentationml/2006/main">
  <p:tag name="HTML_SHAPEINFO" val="&lt;SlideThumbPath val=&quot;Slide83.PNG&quot;/&gt;"/>
  <p:tag name="ARTICULATE_SLIDE_THUMBNAIL_REFRESH" val="1"/>
</p:tagLst>
</file>

<file path=ppt/tags/tag25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4342A8A6-2DF9-4F26-89BE-141FDCAA0282}_83.png&quot;/&gt;&lt;left val=&quot;45&quot;/&gt;&lt;top val=&quot;57&quot;/&gt;&lt;width val=&quot;962&quot;/&gt;&lt;height val=&quot;136&quot;/&gt;&lt;hasText val=&quot;1&quot;/&gt;&lt;/Image&gt;&lt;/ThreeDShapeInfo&gt;"/>
  <p:tag name="PRESENTER_SHAPETEXTINFO" val="&lt;ShapeTextInfo&gt;&lt;TableIndex row=&quot;-1&quot; col=&quot;-1&quot;&gt;&lt;linesCount val=&quot;1&quot;/&gt;&lt;lineCharCount val=&quot;23&quot;/&gt;&lt;/TableIndex&gt;&lt;/ShapeTextInfo&gt;"/>
</p:tagLst>
</file>

<file path=ppt/tags/tag25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9D7B69B8-6A1C-4341-ABFA-190BECEBD09B}_83.png&quot;/&gt;&lt;left val=&quot;57&quot;/&gt;&lt;top val=&quot;203&quot;/&gt;&lt;width val=&quot;561&quot;/&gt;&lt;height val=&quot;469&quot;/&gt;&lt;hasText val=&quot;1&quot;/&gt;&lt;/Image&gt;&lt;/ThreeDShapeInfo&gt;"/>
  <p:tag name="PRESENTER_SHAPETEXTINFO" val="&lt;ShapeTextInfo&gt;&lt;TableIndex row=&quot;-1&quot; col=&quot;-1&quot;&gt;&lt;linesCount val=&quot;8&quot;/&gt;&lt;lineCharCount val=&quot;17&quot;/&gt;&lt;lineCharCount val=&quot;19&quot;/&gt;&lt;lineCharCount val=&quot;10&quot;/&gt;&lt;lineCharCount val=&quot;17&quot;/&gt;&lt;lineCharCount val=&quot;7&quot;/&gt;&lt;lineCharCount val=&quot;21&quot;/&gt;&lt;lineCharCount val=&quot;20&quot;/&gt;&lt;lineCharCount val=&quot;10&quot;/&gt;&lt;/TableIndex&gt;&lt;/ShapeTextInfo&gt;"/>
</p:tagLst>
</file>

<file path=ppt/tags/tag2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7.xml><?xml version="1.0" encoding="utf-8"?>
<p:tagLst xmlns:a="http://schemas.openxmlformats.org/drawingml/2006/main" xmlns:r="http://schemas.openxmlformats.org/officeDocument/2006/relationships" xmlns:p="http://schemas.openxmlformats.org/presentationml/2006/main">
  <p:tag name="HTML_SHAPEINFO" val="&lt;SlideThumbPath val=&quot;Slide84.PNG&quot;/&gt;"/>
  <p:tag name="ARTICULATE_SLIDE_THUMBNAIL_REFRESH" val="1"/>
</p:tagLst>
</file>

<file path=ppt/tags/tag25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A23C16E6-693A-4F4E-9005-F9290DF66171}_84.png&quot;/&gt;&lt;left val=&quot;620&quot;/&gt;&lt;top val=&quot;85&quot;/&gt;&lt;width val=&quot;588&quot;/&gt;&lt;height val=&quot;637&quot;/&gt;&lt;hasText val=&quot;1&quot;/&gt;&lt;/Image&gt;&lt;/ThreeDShapeInfo&gt;"/>
  <p:tag name="PRESENTER_SHAPETEXTINFO" val="&lt;ShapeTextInfo&gt;&lt;TableIndex row=&quot;-1&quot; col=&quot;-1&quot;&gt;&lt;linesCount val=&quot;14&quot;/&gt;&lt;lineCharCount val=&quot;1&quot;/&gt;&lt;lineCharCount val=&quot;27&quot;/&gt;&lt;lineCharCount val=&quot;31&quot;/&gt;&lt;lineCharCount val=&quot;8&quot;/&gt;&lt;lineCharCount val=&quot;1&quot;/&gt;&lt;lineCharCount val=&quot;31&quot;/&gt;&lt;lineCharCount val=&quot;26&quot;/&gt;&lt;lineCharCount val=&quot;16&quot;/&gt;&lt;lineCharCount val=&quot;1&quot;/&gt;&lt;lineCharCount val=&quot;36&quot;/&gt;&lt;lineCharCount val=&quot;8&quot;/&gt;&lt;lineCharCount val=&quot;1&quot;/&gt;&lt;lineCharCount val=&quot;34&quot;/&gt;&lt;lineCharCount val=&quot;30&quot;/&gt;&lt;/TableIndex&gt;&lt;/ShapeTextInfo&gt;"/>
</p:tagLst>
</file>

<file path=ppt/tags/tag25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F310B2A0-FB76-4708-9D3E-43B2AB1CECC1}_84.png&quot;/&gt;&lt;left val=&quot;604&quot;/&gt;&lt;top val=&quot;25&quot;/&gt;&lt;width val=&quot;573&quot;/&gt;&lt;height val=&quot;148&quot;/&gt;&lt;hasText val=&quot;1&quot;/&gt;&lt;/Image&gt;&lt;/ThreeDShapeInfo&gt;"/>
  <p:tag name="PRESENTER_SHAPETEXTINFO" val="&lt;ShapeTextInfo&gt;&lt;TableIndex row=&quot;-1&quot; col=&quot;-1&quot;&gt;&lt;linesCount val=&quot;2&quot;/&gt;&lt;lineCharCount val=&quot;23&quot;/&gt;&lt;lineCharCount val=&quot;1&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9D2C6041-2D56-455B-8A7D-42C3B7DD66AA}_9.png&quot;/&gt;&lt;left val=&quot;109&quot;/&gt;&lt;top val=&quot;151&quot;/&gt;&lt;width val=&quot;1101&quot;/&gt;&lt;height val=&quot;569&quot;/&gt;&lt;hasText val=&quot;1&quot;/&gt;&lt;/Image&gt;&lt;/ThreeDShapeInfo&gt;"/>
  <p:tag name="PRESENTER_SHAPETEXTINFO" val="&lt;ShapeTextInfo&gt;&lt;TableIndex row=&quot;-1&quot; col=&quot;-1&quot;&gt;&lt;linesCount val=&quot;11&quot;/&gt;&lt;lineCharCount val=&quot;36&quot;/&gt;&lt;lineCharCount val=&quot;39&quot;/&gt;&lt;lineCharCount val=&quot;51&quot;/&gt;&lt;lineCharCount val=&quot;56&quot;/&gt;&lt;lineCharCount val=&quot;51&quot;/&gt;&lt;lineCharCount val=&quot;33&quot;/&gt;&lt;lineCharCount val=&quot;49&quot;/&gt;&lt;lineCharCount val=&quot;11&quot;/&gt;&lt;lineCharCount val=&quot;60&quot;/&gt;&lt;lineCharCount val=&quot;6&quot;/&gt;&lt;lineCharCount val=&quot;43&quot;/&gt;&lt;/TableIndex&gt;&lt;/ShapeTextInfo&gt;"/>
</p:tagLst>
</file>

<file path=ppt/tags/tag260.xml><?xml version="1.0" encoding="utf-8"?>
<p:tagLst xmlns:a="http://schemas.openxmlformats.org/drawingml/2006/main" xmlns:r="http://schemas.openxmlformats.org/officeDocument/2006/relationships" xmlns:p="http://schemas.openxmlformats.org/presentationml/2006/main">
  <p:tag name="HTML_SHAPEINFO" val="&lt;SlideThumbPath val=&quot;Slide85.PNG&quot;/&gt;"/>
  <p:tag name="ARTICULATE_SLIDE_THUMBNAIL_REFRESH" val="1"/>
</p:tagLst>
</file>

<file path=ppt/tags/tag26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81B85F77-73A9-4ADC-AC0D-88895B4BA561}_85.png&quot;/&gt;&lt;left val=&quot;680&quot;/&gt;&lt;top val=&quot;69&quot;/&gt;&lt;width val=&quot;521&quot;/&gt;&lt;height val=&quot;731&quot;/&gt;&lt;hasText val=&quot;1&quot;/&gt;&lt;/Image&gt;&lt;/ThreeDShapeInfo&gt;"/>
  <p:tag name="PRESENTER_SHAPETEXTINFO" val="&lt;ShapeTextInfo&gt;&lt;TableIndex row=&quot;-1&quot; col=&quot;-1&quot;&gt;&lt;linesCount val=&quot;10&quot;/&gt;&lt;lineCharCount val=&quot;8&quot;/&gt;&lt;lineCharCount val=&quot;1&quot;/&gt;&lt;lineCharCount val=&quot;21&quot;/&gt;&lt;lineCharCount val=&quot;5&quot;/&gt;&lt;lineCharCount val=&quot;1&quot;/&gt;&lt;lineCharCount val=&quot;22&quot;/&gt;&lt;lineCharCount val=&quot;17&quot;/&gt;&lt;lineCharCount val=&quot;9&quot;/&gt;&lt;lineCharCount val=&quot;1&quot;/&gt;&lt;lineCharCount val=&quot;1&quot;/&gt;&lt;/TableIndex&gt;&lt;/ShapeTextInfo&gt;"/>
</p:tagLst>
</file>

<file path=ppt/tags/tag26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B37C5B48-585F-4D9B-BCAD-C2B831B5609A}_85.png&quot;/&gt;&lt;left val=&quot;707&quot;/&gt;&lt;top val=&quot;183&quot;/&gt;&lt;width val=&quot;481&quot;/&gt;&lt;height val=&quot;473&quot;/&gt;&lt;hasText val=&quot;1&quot;/&gt;&lt;/Image&gt;&lt;/ThreeDShapeInfo&gt;"/>
  <p:tag name="PRESENTER_SHAPETEXTINFO" val="&lt;ShapeTextInfo&gt;&lt;TableIndex row=&quot;-1&quot; col=&quot;-1&quot;&gt;&lt;linesCount val=&quot;1&quot;/&gt;&lt;lineCharCount val=&quot;1&quot;/&gt;&lt;/TableIndex&gt;&lt;/ShapeTextInfo&gt;"/>
</p:tagLst>
</file>

<file path=ppt/tags/tag263.xml><?xml version="1.0" encoding="utf-8"?>
<p:tagLst xmlns:a="http://schemas.openxmlformats.org/drawingml/2006/main" xmlns:r="http://schemas.openxmlformats.org/officeDocument/2006/relationships" xmlns:p="http://schemas.openxmlformats.org/presentationml/2006/main">
  <p:tag name="HTML_SHAPEINFO" val="&lt;SlideThumbPath val=&quot;Slide86.PNG&quot;/&gt;"/>
  <p:tag name="ARTICULATE_SLIDE_THUMBNAIL_REFRESH" val="1"/>
</p:tagLst>
</file>

<file path=ppt/tags/tag26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7ECDB5A3-9F5F-414B-BA45-DFD39740C4C9}_86.png&quot;/&gt;&lt;left val=&quot;639&quot;/&gt;&lt;top val=&quot;184&quot;/&gt;&lt;width val=&quot;591&quot;/&gt;&lt;height val=&quot;456&quot;/&gt;&lt;hasText val=&quot;1&quot;/&gt;&lt;/Image&gt;&lt;/ThreeDShapeInfo&gt;"/>
  <p:tag name="PRESENTER_SHAPETEXTINFO" val="&lt;ShapeTextInfo&gt;&lt;TableIndex row=&quot;-1&quot; col=&quot;-1&quot;&gt;&lt;linesCount val=&quot;8&quot;/&gt;&lt;lineCharCount val=&quot;27&quot;/&gt;&lt;lineCharCount val=&quot;1&quot;/&gt;&lt;lineCharCount val=&quot;29&quot;/&gt;&lt;lineCharCount val=&quot;1&quot;/&gt;&lt;lineCharCount val=&quot;25&quot;/&gt;&lt;lineCharCount val=&quot;31&quot;/&gt;&lt;lineCharCount val=&quot;30&quot;/&gt;&lt;lineCharCount val=&quot;11&quot;/&gt;&lt;/TableIndex&gt;&lt;/ShapeTextInfo&gt;"/>
</p:tagLst>
</file>

<file path=ppt/tags/tag26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D32F3B03-6247-41F6-82FC-C6FE9035191F}_86.png&quot;/&gt;&lt;left val=&quot;776&quot;/&gt;&lt;top val=&quot;47&quot;/&gt;&lt;width val=&quot;360&quot;/&gt;&lt;height val=&quot;113&quot;/&gt;&lt;hasText val=&quot;1&quot;/&gt;&lt;/Image&gt;&lt;/ThreeDShapeInfo&gt;"/>
  <p:tag name="PRESENTER_SHAPETEXTINFO" val="&lt;ShapeTextInfo&gt;&lt;TableIndex row=&quot;-1&quot; col=&quot;-1&quot;&gt;&lt;linesCount val=&quot;1&quot;/&gt;&lt;lineCharCount val=&quot;6&quot;/&gt;&lt;/TableIndex&gt;&lt;/ShapeTextInfo&gt;"/>
</p:tagLst>
</file>

<file path=ppt/tags/tag2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8.xml><?xml version="1.0" encoding="utf-8"?>
<p:tagLst xmlns:a="http://schemas.openxmlformats.org/drawingml/2006/main" xmlns:r="http://schemas.openxmlformats.org/officeDocument/2006/relationships" xmlns:p="http://schemas.openxmlformats.org/presentationml/2006/main">
  <p:tag name="HTML_SHAPEINFO" val="&lt;SlideThumbPath val=&quot;Slide88.PNG&quot;/&gt;"/>
  <p:tag name="ARTICULATE_SLIDE_THUMBNAIL_REFRESH" val="1"/>
</p:tagLst>
</file>

<file path=ppt/tags/tag26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DB08195C-9D54-40CA-BD7A-AFAC7926C9F8}_88.png&quot;/&gt;&lt;left val=&quot;77&quot;/&gt;&lt;top val=&quot;191&quot;/&gt;&lt;width val=&quot;1146&quot;/&gt;&lt;height val=&quot;529&quot;/&gt;&lt;hasText val=&quot;1&quot;/&gt;&lt;/Image&gt;&lt;/ThreeDShapeInfo&gt;"/>
  <p:tag name="PRESENTER_SHAPETEXTINFO" val="&lt;ShapeTextInfo&gt;&lt;TableIndex row=&quot;-1&quot; col=&quot;-1&quot;&gt;&lt;linesCount val=&quot;8&quot;/&gt;&lt;lineCharCount val=&quot;1&quot;/&gt;&lt;lineCharCount val=&quot;44&quot;/&gt;&lt;lineCharCount val=&quot;44&quot;/&gt;&lt;lineCharCount val=&quot;35&quot;/&gt;&lt;lineCharCount val=&quot;47&quot;/&gt;&lt;lineCharCount val=&quot;34&quot;/&gt;&lt;lineCharCount val=&quot;29&quot;/&gt;&lt;lineCharCount val=&quot;28&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HTML_SHAPEINFO" val="&lt;SlideThumbPath val=&quot;Slide10.PNG&quot;/&gt;"/>
  <p:tag name="ARTICULATE_SLIDE_THUMBNAIL_REFRESH" val="1"/>
</p:tagLst>
</file>

<file path=ppt/tags/tag27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AFC634D6-ECA5-44D7-A95E-4D6B8E3F918E}_88.png&quot;/&gt;&lt;left val=&quot;123&quot;/&gt;&lt;top val=&quot;26&quot;/&gt;&lt;width val=&quot;1113&quot;/&gt;&lt;height val=&quot;195&quot;/&gt;&lt;hasText val=&quot;1&quot;/&gt;&lt;/Image&gt;&lt;/ThreeDShapeInfo&gt;"/>
  <p:tag name="PRESENTER_SHAPETEXTINFO" val="&lt;ShapeTextInfo&gt;&lt;TableIndex row=&quot;-1&quot; col=&quot;-1&quot;&gt;&lt;linesCount val=&quot;2&quot;/&gt;&lt;lineCharCount val=&quot;33&quot;/&gt;&lt;lineCharCount val=&quot;25&quot;/&gt;&lt;/TableIndex&gt;&lt;/ShapeTextInfo&gt;"/>
</p:tagLst>
</file>

<file path=ppt/tags/tag271.xml><?xml version="1.0" encoding="utf-8"?>
<p:tagLst xmlns:a="http://schemas.openxmlformats.org/drawingml/2006/main" xmlns:r="http://schemas.openxmlformats.org/officeDocument/2006/relationships" xmlns:p="http://schemas.openxmlformats.org/presentationml/2006/main">
  <p:tag name="HTML_SHAPEINFO" val="&lt;SlideThumbPath val=&quot;Slide89.PNG&quot;/&gt;"/>
  <p:tag name="ARTICULATE_SLIDE_THUMBNAIL_REFRESH" val="1"/>
</p:tagLst>
</file>

<file path=ppt/tags/tag27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C2688C1F-AB78-431B-9417-40A9CFF51476}_89.png&quot;/&gt;&lt;left val=&quot;166&quot;/&gt;&lt;top val=&quot;399&quot;/&gt;&lt;width val=&quot;591&quot;/&gt;&lt;height val=&quot;258&quot;/&gt;&lt;hasText val=&quot;1&quot;/&gt;&lt;/Image&gt;&lt;/ThreeDShapeInfo&gt;"/>
  <p:tag name="PRESENTER_SHAPETEXTINFO" val="&lt;ShapeTextInfo&gt;&lt;TableIndex row=&quot;-1&quot; col=&quot;-1&quot;&gt;&lt;linesCount val=&quot;4&quot;/&gt;&lt;lineCharCount val=&quot;25&quot;/&gt;&lt;lineCharCount val=&quot;15&quot;/&gt;&lt;lineCharCount val=&quot;13&quot;/&gt;&lt;lineCharCount val=&quot;4&quot;/&gt;&lt;/TableIndex&gt;&lt;/ShapeTextInfo&gt;"/>
</p:tagLst>
</file>

<file path=ppt/tags/tag2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4.xml><?xml version="1.0" encoding="utf-8"?>
<p:tagLst xmlns:a="http://schemas.openxmlformats.org/drawingml/2006/main" xmlns:r="http://schemas.openxmlformats.org/officeDocument/2006/relationships" xmlns:p="http://schemas.openxmlformats.org/presentationml/2006/main">
  <p:tag name="HTML_SHAPEINFO" val="&lt;SlideThumbPath val=&quot;Slide90.PNG&quot;/&gt;"/>
  <p:tag name="ARTICULATE_SLIDE_THUMBNAIL_REFRESH" val="1"/>
</p:tagLst>
</file>

<file path=ppt/tags/tag27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0CA2C39D-BF10-4265-B140-6B6D385F398F}_90.png&quot;/&gt;&lt;left val=&quot;92&quot;/&gt;&lt;top val=&quot;352&quot;/&gt;&lt;width val=&quot;586&quot;/&gt;&lt;height val=&quot;192&quot;/&gt;&lt;hasText val=&quot;1&quot;/&gt;&lt;/Image&gt;&lt;/ThreeDShapeInfo&gt;"/>
  <p:tag name="PRESENTER_SHAPETEXTINFO" val="&lt;ShapeTextInfo&gt;&lt;TableIndex row=&quot;-1&quot; col=&quot;-1&quot;&gt;&lt;linesCount val=&quot;2&quot;/&gt;&lt;lineCharCount val=&quot;20&quot;/&gt;&lt;lineCharCount val=&quot;10&quot;/&gt;&lt;/TableIndex&gt;&lt;/ShapeTextInfo&gt;"/>
</p:tagLst>
</file>

<file path=ppt/tags/tag27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DB09AB6E-874B-44FD-8BCD-1F0164CE5C39}_90.png&quot;/&gt;&lt;left val=&quot;46&quot;/&gt;&lt;top val=&quot;52&quot;/&gt;&lt;width val=&quot;716&quot;/&gt;&lt;height val=&quot;246&quot;/&gt;&lt;hasText val=&quot;1&quot;/&gt;&lt;/Image&gt;&lt;/ThreeDShapeInfo&gt;"/>
  <p:tag name="PRESENTER_SHAPETEXTINFO" val="&lt;ShapeTextInfo&gt;&lt;TableIndex row=&quot;-1&quot; col=&quot;-1&quot;&gt;&lt;linesCount val=&quot;3&quot;/&gt;&lt;lineCharCount val=&quot;21&quot;/&gt;&lt;lineCharCount val=&quot;18&quot;/&gt;&lt;lineCharCount val=&quot;10&quot;/&gt;&lt;/TableIndex&gt;&lt;/ShapeTextInfo&gt;"/>
</p:tagLst>
</file>

<file path=ppt/tags/tag277.xml><?xml version="1.0" encoding="utf-8"?>
<p:tagLst xmlns:a="http://schemas.openxmlformats.org/drawingml/2006/main" xmlns:r="http://schemas.openxmlformats.org/officeDocument/2006/relationships" xmlns:p="http://schemas.openxmlformats.org/presentationml/2006/main">
  <p:tag name="HTML_SHAPEINFO" val="&lt;SlideThumbPath val=&quot;Slide91.PNG&quot;/&gt;"/>
  <p:tag name="ARTICULATE_SLIDE_THUMBNAIL_REFRESH" val="1"/>
</p:tagLst>
</file>

<file path=ppt/tags/tag2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20375F14-7C4F-4CEA-A5F4-5DF09980E327}_10.png&quot;/&gt;&lt;left val=&quot;77&quot;/&gt;&lt;top val=&quot;23&quot;/&gt;&lt;width val=&quot;1155&quot;/&gt;&lt;height val=&quot;144&quot;/&gt;&lt;hasText val=&quot;1&quot;/&gt;&lt;/Image&gt;&lt;/ThreeDShapeInfo&gt;"/>
  <p:tag name="PRESENTER_SHAPETEXTINFO" val="&lt;ShapeTextInfo&gt;&lt;TableIndex row=&quot;-1&quot; col=&quot;-1&quot;&gt;&lt;linesCount val=&quot;1&quot;/&gt;&lt;lineCharCount val=&quot;35&quot;/&gt;&lt;/TableIndex&gt;&lt;/ShapeTextInfo&gt;"/>
</p:tagLst>
</file>

<file path=ppt/tags/tag2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6249B83C-84C7-47B8-807B-C647D9595D7F}_91.png&quot;/&gt;&lt;left val=&quot;216&quot;/&gt;&lt;top val=&quot;602&quot;/&gt;&lt;width val=&quot;597&quot;/&gt;&lt;height val=&quot;102&quot;/&gt;&lt;hasText val=&quot;1&quot;/&gt;&lt;/Image&gt;&lt;/ThreeDShapeInfo&gt;"/>
  <p:tag name="PRESENTER_SHAPETEXTINFO" val="&lt;ShapeTextInfo&gt;&lt;TableIndex row=&quot;-1&quot; col=&quot;-1&quot;&gt;&lt;linesCount val=&quot;1&quot;/&gt;&lt;lineCharCount val=&quot;21&quot;/&gt;&lt;/TableIndex&gt;&lt;/ShapeTextInfo&gt;"/>
</p:tagLst>
</file>

<file path=ppt/tags/tag284.xml><?xml version="1.0" encoding="utf-8"?>
<p:tagLst xmlns:a="http://schemas.openxmlformats.org/drawingml/2006/main" xmlns:r="http://schemas.openxmlformats.org/officeDocument/2006/relationships" xmlns:p="http://schemas.openxmlformats.org/presentationml/2006/main">
  <p:tag name="HTML_SHAPEINFO" val="&lt;SlideThumbPath val=&quot;Slide92.PNG&quot;/&gt;"/>
  <p:tag name="ARTICULATE_SLIDE_THUMBNAIL_REFRESH" val="1"/>
</p:tagLst>
</file>

<file path=ppt/tags/tag285.xml><?xml version="1.0" encoding="utf-8"?>
<p:tagLst xmlns:a="http://schemas.openxmlformats.org/drawingml/2006/main" xmlns:r="http://schemas.openxmlformats.org/officeDocument/2006/relationships" xmlns:p="http://schemas.openxmlformats.org/presentationml/2006/main">
  <p:tag name="PRESENTER_SHAPEINFO" val="&lt;ThreeDShapeInfo&gt;&lt;uuid val=&quot;{18C3425A-40AF-4880-87DB-19810D8081AA}&quot;/&gt;&lt;isInvalidForFieldText val=&quot;0&quot;/&gt;&lt;Image&gt;&lt;filename val=&quot;C:\Users\jmmartin1\AppData\Local\Temp\PR\data\asimages\{18C3425A-40AF-4880-87DB-19810D8081AA}_92.png&quot;/&gt;&lt;left val=&quot;65&quot;/&gt;&lt;top val=&quot;354&quot;/&gt;&lt;width val=&quot;623&quot;/&gt;&lt;height val=&quot;242&quot;/&gt;&lt;hasText val=&quot;1&quot;/&gt;&lt;/Image&gt;&lt;/ThreeDShapeInfo&gt;"/>
  <p:tag name="PRESENTER_SHAPETEXTINFO" val="&lt;ShapeTextInfo&gt;&lt;TableIndex row=&quot;-1&quot; col=&quot;-1&quot;&gt;&lt;linesCount val=&quot;5&quot;/&gt;&lt;lineCharCount val=&quot;42&quot;/&gt;&lt;lineCharCount val=&quot;35&quot;/&gt;&lt;lineCharCount val=&quot;20&quot;/&gt;&lt;lineCharCount val=&quot;38&quot;/&gt;&lt;lineCharCount val=&quot;8&quot;/&gt;&lt;/TableIndex&gt;&lt;/ShapeTextInfo&gt;"/>
</p:tagLst>
</file>

<file path=ppt/tags/tag2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9.xml><?xml version="1.0" encoding="utf-8"?>
<p:tagLst xmlns:a="http://schemas.openxmlformats.org/drawingml/2006/main" xmlns:r="http://schemas.openxmlformats.org/officeDocument/2006/relationships" xmlns:p="http://schemas.openxmlformats.org/presentationml/2006/main">
  <p:tag name="HTML_SHAPEINFO" val="&lt;SlideThumbPath val=&quot;Slide93.PNG&quot;/&gt;"/>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D67DC77F-B941-46D9-99E4-AA568A46C3CB}_10.png&quot;/&gt;&lt;left val=&quot;91&quot;/&gt;&lt;top val=&quot;223&quot;/&gt;&lt;width val=&quot;1082&quot;/&gt;&lt;height val=&quot;376&quot;/&gt;&lt;hasText val=&quot;1&quot;/&gt;&lt;/Image&gt;&lt;/ThreeDShapeInfo&gt;"/>
  <p:tag name="PRESENTER_SHAPETEXTINFO" val="&lt;ShapeTextInfo&gt;&lt;TableIndex row=&quot;-1&quot; col=&quot;-1&quot;&gt;&lt;linesCount val=&quot;6&quot;/&gt;&lt;lineCharCount val=&quot;45&quot;/&gt;&lt;lineCharCount val=&quot;27&quot;/&gt;&lt;lineCharCount val=&quot;46&quot;/&gt;&lt;lineCharCount val=&quot;20&quot;/&gt;&lt;lineCharCount val=&quot;39&quot;/&gt;&lt;lineCharCount val=&quot;1&quot;/&gt;&lt;/TableIndex&gt;&lt;/ShapeTextInfo&gt;"/>
</p:tagLst>
</file>

<file path=ppt/tags/tag29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427D6773-0CE7-4B7E-9EC3-C46063329147}_93.png&quot;/&gt;&lt;left val=&quot;164&quot;/&gt;&lt;top val=&quot;58&quot;/&gt;&lt;width val=&quot;723&quot;/&gt;&lt;height val=&quot;136&quot;/&gt;&lt;hasText val=&quot;1&quot;/&gt;&lt;/Image&gt;&lt;/ThreeDShapeInfo&gt;"/>
  <p:tag name="PRESENTER_SHAPETEXTINFO" val="&lt;ShapeTextInfo&gt;&lt;TableIndex row=&quot;-1&quot; col=&quot;-1&quot;&gt;&lt;linesCount val=&quot;1&quot;/&gt;&lt;lineCharCount val=&quot;14&quot;/&gt;&lt;/TableIndex&gt;&lt;/ShapeTextInfo&gt;"/>
</p:tagLst>
</file>

<file path=ppt/tags/tag29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B2AF2502-E07A-4483-8A6C-4E349FE987AE}_93.png&quot;/&gt;&lt;left val=&quot;174&quot;/&gt;&lt;top val=&quot;227&quot;/&gt;&lt;width val=&quot;986&quot;/&gt;&lt;height val=&quot;284&quot;/&gt;&lt;hasText val=&quot;1&quot;/&gt;&lt;/Image&gt;&lt;/ThreeDShapeInfo&gt;"/>
  <p:tag name="PRESENTER_SHAPETEXTINFO" val="&lt;ShapeTextInfo&gt;&lt;TableIndex row=&quot;-1&quot; col=&quot;-1&quot;&gt;&lt;linesCount val=&quot;4&quot;/&gt;&lt;lineCharCount val=&quot;42&quot;/&gt;&lt;lineCharCount val=&quot;43&quot;/&gt;&lt;lineCharCount val=&quot;28&quot;/&gt;&lt;lineCharCount val=&quot;1&quot;/&gt;&lt;/TableIndex&gt;&lt;/ShapeTextInfo&gt;"/>
</p:tagLst>
</file>

<file path=ppt/tags/tag2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4.xml><?xml version="1.0" encoding="utf-8"?>
<p:tagLst xmlns:a="http://schemas.openxmlformats.org/drawingml/2006/main" xmlns:r="http://schemas.openxmlformats.org/officeDocument/2006/relationships" xmlns:p="http://schemas.openxmlformats.org/presentationml/2006/main">
  <p:tag name="HTML_SHAPEINFO" val="&lt;SlideThumbPath val=&quot;Slide94.PNG&quot;/&gt;"/>
  <p:tag name="ARTICULATE_SLIDE_THUMBNAIL_REFRESH" val="1"/>
</p:tagLst>
</file>

<file path=ppt/tags/tag295.xml><?xml version="1.0" encoding="utf-8"?>
<p:tagLst xmlns:a="http://schemas.openxmlformats.org/drawingml/2006/main" xmlns:r="http://schemas.openxmlformats.org/officeDocument/2006/relationships" xmlns:p="http://schemas.openxmlformats.org/presentationml/2006/main">
  <p:tag name="PRESENTER_SHAPEINFO" val="&lt;ThreeDShapeInfo&gt;&lt;uuid val=&quot;{F022BC65-51BA-4F7C-89F5-6E7E819E0A82}&quot;/&gt;&lt;isInvalidForFieldText val=&quot;0&quot;/&gt;&lt;Image&gt;&lt;filename val=&quot;C:\Users\jmmartin1\AppData\Local\Temp\PR\data\asimages\{F022BC65-51BA-4F7C-89F5-6E7E819E0A82}_94.png&quot;/&gt;&lt;left val=&quot;93&quot;/&gt;&lt;top val=&quot;39&quot;/&gt;&lt;width val=&quot;1139&quot;/&gt;&lt;height val=&quot;143&quot;/&gt;&lt;hasText val=&quot;1&quot;/&gt;&lt;/Image&gt;&lt;/ThreeDShapeInfo&gt;"/>
  <p:tag name="PRESENTER_SHAPETEXTINFO" val="&lt;ShapeTextInfo&gt;&lt;TableIndex row=&quot;-1&quot; col=&quot;-1&quot;&gt;&lt;linesCount val=&quot;1&quot;/&gt;&lt;lineCharCount val=&quot;36&quot;/&gt;&lt;/TableIndex&gt;&lt;/ShapeTextInfo&gt;"/>
</p:tagLst>
</file>

<file path=ppt/tags/tag29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7579E1FB-A0F0-44F4-86FD-55CEC902BE61}_94.png&quot;/&gt;&lt;left val=&quot;77&quot;/&gt;&lt;top val=&quot;155&quot;/&gt;&lt;width val=&quot;1160&quot;/&gt;&lt;height val=&quot;525&quot;/&gt;&lt;hasText val=&quot;1&quot;/&gt;&lt;/Image&gt;&lt;/ThreeDShapeInfo&gt;"/>
  <p:tag name="PRESENTER_SHAPETEXTINFO" val="&lt;ShapeTextInfo&gt;&lt;TableIndex row=&quot;-1&quot; col=&quot;-1&quot;&gt;&lt;linesCount val=&quot;23&quot;/&gt;&lt;lineCharCount val=&quot;144&quot;/&gt;&lt;lineCharCount val=&quot;143&quot;/&gt;&lt;lineCharCount val=&quot;142&quot;/&gt;&lt;lineCharCount val=&quot;135&quot;/&gt;&lt;lineCharCount val=&quot;139&quot;/&gt;&lt;lineCharCount val=&quot;145&quot;/&gt;&lt;lineCharCount val=&quot;147&quot;/&gt;&lt;lineCharCount val=&quot;141&quot;/&gt;&lt;lineCharCount val=&quot;95&quot;/&gt;&lt;lineCharCount val=&quot;1&quot;/&gt;&lt;lineCharCount val=&quot;140&quot;/&gt;&lt;lineCharCount val=&quot;144&quot;/&gt;&lt;lineCharCount val=&quot;143&quot;/&gt;&lt;lineCharCount val=&quot;145&quot;/&gt;&lt;lineCharCount val=&quot;146&quot;/&gt;&lt;lineCharCount val=&quot;134&quot;/&gt;&lt;lineCharCount val=&quot;144&quot;/&gt;&lt;lineCharCount val=&quot;110&quot;/&gt;&lt;lineCharCount val=&quot;2&quot;/&gt;&lt;lineCharCount val=&quot;147&quot;/&gt;&lt;lineCharCount val=&quot;139&quot;/&gt;&lt;lineCharCount val=&quot;12&quot;/&gt;&lt;lineCharCount val=&quot;1&quot;/&gt;&lt;/TableIndex&gt;&lt;/ShapeTextInfo&gt;"/>
</p:tagLst>
</file>

<file path=ppt/tags/tag2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9ED7443A-F882-4340-923C-7FEE92B2ABFD}_1.png&quot;/&gt;&lt;left val=&quot;155&quot;/&gt;&lt;top val=&quot;119&quot;/&gt;&lt;width val=&quot;969&quot;/&gt;&lt;height val=&quot;377&quot;/&gt;&lt;hasText val=&quot;1&quot;/&gt;&lt;/Image&gt;&lt;/ThreeDShapeInfo&gt;"/>
  <p:tag name="PRESENTER_SHAPETEXTINFO" val="&lt;ShapeTextInfo&gt;&lt;TableIndex row=&quot;-1&quot; col=&quot;-1&quot;&gt;&lt;linesCount val=&quot;4&quot;/&gt;&lt;lineCharCount val=&quot;20&quot;/&gt;&lt;lineCharCount val=&quot;24&quot;/&gt;&lt;lineCharCount val=&quot;19&quot;/&gt;&lt;lineCharCount val=&quot;9&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HTML_SHAPEINFO" val="&lt;SlideThumbPath val=&quot;Slide11.PNG&quot;/&gt;"/>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6D3BAC79-F01C-41EF-9C5B-8ECC95F7F7E3}_11.png&quot;/&gt;&lt;left val=&quot;9&quot;/&gt;&lt;top val=&quot;31&quot;/&gt;&lt;width val=&quot;1238&quot;/&gt;&lt;height val=&quot;116&quot;/&gt;&lt;hasText val=&quot;1&quot;/&gt;&lt;/Image&gt;&lt;/ThreeDShapeInfo&gt;"/>
  <p:tag name="PRESENTER_SHAPETEXTINFO" val="&lt;ShapeTextInfo&gt;&lt;TableIndex row=&quot;-1&quot; col=&quot;-1&quot;&gt;&lt;linesCount val=&quot;1&quot;/&gt;&lt;lineCharCount val=&quot;45&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FDD74642-CC13-427A-AA8B-BBFDA6D9520F}_11.png&quot;/&gt;&lt;left val=&quot;43&quot;/&gt;&lt;top val=&quot;146&quot;/&gt;&lt;width val=&quot;1224&quot;/&gt;&lt;height val=&quot;622&quot;/&gt;&lt;hasText val=&quot;1&quot;/&gt;&lt;/Image&gt;&lt;/ThreeDShapeInfo&gt;"/>
  <p:tag name="PRESENTER_SHAPETEXTINFO" val="&lt;ShapeTextInfo&gt;&lt;TableIndex row=&quot;-1&quot; col=&quot;-1&quot;&gt;&lt;linesCount val=&quot;10&quot;/&gt;&lt;lineCharCount val=&quot;20&quot;/&gt;&lt;lineCharCount val=&quot;38&quot;/&gt;&lt;lineCharCount val=&quot;66&quot;/&gt;&lt;lineCharCount val=&quot;68&quot;/&gt;&lt;lineCharCount val=&quot;70&quot;/&gt;&lt;lineCharCount val=&quot;65&quot;/&gt;&lt;lineCharCount val=&quot;56&quot;/&gt;&lt;lineCharCount val=&quot;68&quot;/&gt;&lt;lineCharCount val=&quot;39&quot;/&gt;&lt;lineCharCount val=&quot;1&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HTML_SHAPEINFO" val="&lt;SlideThumbPath val=&quot;Slide12.PNG&quot;/&gt;"/>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PRESENTER_SHAPEINFO" val="&lt;ThreeDShapeInfo&gt;&lt;uuid val=&quot;{7BD574B3-2B21-43D8-B6DF-35813D8E1551}&quot;/&gt;&lt;isInvalidForFieldText val=&quot;0&quot;/&gt;&lt;Image&gt;&lt;filename val=&quot;C:\Users\jmmartin1\AppData\Local\Temp\PR\data\asimages\{7BD574B3-2B21-43D8-B6DF-35813D8E1551}_12.png&quot;/&gt;&lt;left val=&quot;85&quot;/&gt;&lt;top val=&quot;50&quot;/&gt;&lt;width val=&quot;1082&quot;/&gt;&lt;height val=&quot;170&quot;/&gt;&lt;hasText val=&quot;1&quot;/&gt;&lt;/Image&gt;&lt;/ThreeDShapeInfo&gt;"/>
  <p:tag name="PRESENTER_SHAPETEXTINFO" val="&lt;ShapeTextInfo&gt;&lt;TableIndex row=&quot;-1&quot; col=&quot;-1&quot;&gt;&lt;linesCount val=&quot;1&quot;/&gt;&lt;lineCharCount val=&quot;18&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7CDA8C56-22C4-4245-A8BF-718B83167038}_12.png&quot;/&gt;&lt;left val=&quot;98&quot;/&gt;&lt;top val=&quot;203&quot;/&gt;&lt;width val=&quot;1070&quot;/&gt;&lt;height val=&quot;452&quot;/&gt;&lt;hasText val=&quot;1&quot;/&gt;&lt;/Image&gt;&lt;/ThreeDShapeInfo&gt;"/>
  <p:tag name="PRESENTER_SHAPETEXTINFO" val="&lt;ShapeTextInfo&gt;&lt;TableIndex row=&quot;-1&quot; col=&quot;-1&quot;&gt;&lt;linesCount val=&quot;9&quot;/&gt;&lt;lineCharCount val=&quot;50&quot;/&gt;&lt;lineCharCount val=&quot;15&quot;/&gt;&lt;lineCharCount val=&quot;9&quot;/&gt;&lt;lineCharCount val=&quot;53&quot;/&gt;&lt;lineCharCount val=&quot;18&quot;/&gt;&lt;lineCharCount val=&quot;43&quot;/&gt;&lt;lineCharCount val=&quot;49&quot;/&gt;&lt;lineCharCount val=&quot;50&quot;/&gt;&lt;lineCharCount val=&quot;21&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HTML_SHAPEINFO" val="&lt;SlideThumbPath val=&quot;Slide3.PNG&quot;/&gt;"/>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5BD5EEE9-EB57-4420-B5E1-13BC202CAFB5}_3.png&quot;/&gt;&lt;left val=&quot;157&quot;/&gt;&lt;top val=&quot;44&quot;/&gt;&lt;width val=&quot;854&quot;/&gt;&lt;height val=&quot;124&quot;/&gt;&lt;hasText val=&quot;1&quot;/&gt;&lt;/Image&gt;&lt;/ThreeDShapeInfo&gt;"/>
  <p:tag name="PRESENTER_SHAPETEXTINFO" val="&lt;ShapeTextInfo&gt;&lt;TableIndex row=&quot;-1&quot; col=&quot;-1&quot;&gt;&lt;linesCount val=&quot;1&quot;/&gt;&lt;lineCharCount val=&quot;14&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87101E59-B2A2-4858-AD91-9601CF40394F}_3.png&quot;/&gt;&lt;left val=&quot;68&quot;/&gt;&lt;top val=&quot;131&quot;/&gt;&lt;width val=&quot;1138&quot;/&gt;&lt;height val=&quot;577&quot;/&gt;&lt;hasText val=&quot;1&quot;/&gt;&lt;/Image&gt;&lt;/ThreeDShapeInfo&gt;"/>
  <p:tag name="PRESENTER_SHAPETEXTINFO" val="&lt;ShapeTextInfo&gt;&lt;TableIndex row=&quot;-1&quot; col=&quot;-1&quot;&gt;&lt;linesCount val=&quot;10&quot;/&gt;&lt;lineCharCount val=&quot;62&quot;/&gt;&lt;lineCharCount val=&quot;13&quot;/&gt;&lt;lineCharCount val=&quot;64&quot;/&gt;&lt;lineCharCount val=&quot;7&quot;/&gt;&lt;lineCharCount val=&quot;60&quot;/&gt;&lt;lineCharCount val=&quot;9&quot;/&gt;&lt;lineCharCount val=&quot;68&quot;/&gt;&lt;lineCharCount val=&quot;53&quot;/&gt;&lt;lineCharCount val=&quot;54&quot;/&gt;&lt;lineCharCount val=&quot;9&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HTML_SHAPEINFO" val="&lt;SlideThumbPath val=&quot;Slide3.PNG&quot;/&gt;"/>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HTML_SHAPEINFO" val="&lt;SlideThumbPath val=&quot;Slide2.PNG&quot;/&gt;"/>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5BD5EEE9-EB57-4420-B5E1-13BC202CAFB5}_3.png&quot;/&gt;&lt;left val=&quot;157&quot;/&gt;&lt;top val=&quot;44&quot;/&gt;&lt;width val=&quot;854&quot;/&gt;&lt;height val=&quot;124&quot;/&gt;&lt;hasText val=&quot;1&quot;/&gt;&lt;/Image&gt;&lt;/ThreeDShapeInfo&gt;"/>
  <p:tag name="PRESENTER_SHAPETEXTINFO" val="&lt;ShapeTextInfo&gt;&lt;TableIndex row=&quot;-1&quot; col=&quot;-1&quot;&gt;&lt;linesCount val=&quot;1&quot;/&gt;&lt;lineCharCount val=&quot;14&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6451C01D-D9C0-43FF-ADD9-8E85CBFDD5C7}_14.png&quot;/&gt;&lt;left val=&quot;36&quot;/&gt;&lt;top val=&quot;135&quot;/&gt;&lt;width val=&quot;653&quot;/&gt;&lt;height val=&quot;521&quot;/&gt;&lt;hasText val=&quot;1&quot;/&gt;&lt;/Image&gt;&lt;/ThreeDShapeInfo&gt;"/>
  <p:tag name="PRESENTER_SHAPETEXTINFO" val="&lt;ShapeTextInfo&gt;&lt;TableIndex row=&quot;-1&quot; col=&quot;-1&quot;&gt;&lt;linesCount val=&quot;12&quot;/&gt;&lt;lineCharCount val=&quot;1&quot;/&gt;&lt;lineCharCount val=&quot;31&quot;/&gt;&lt;lineCharCount val=&quot;35&quot;/&gt;&lt;lineCharCount val=&quot;27&quot;/&gt;&lt;lineCharCount val=&quot;12&quot;/&gt;&lt;lineCharCount val=&quot;27&quot;/&gt;&lt;lineCharCount val=&quot;20&quot;/&gt;&lt;lineCharCount val=&quot;30&quot;/&gt;&lt;lineCharCount val=&quot;12&quot;/&gt;&lt;lineCharCount val=&quot;41&quot;/&gt;&lt;lineCharCount val=&quot;24&quot;/&gt;&lt;lineCharCount val=&quot;1&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HTML_SHAPEINFO" val="&lt;SlideThumbPath val=&quot;Slide15.PNG&quot;/&gt;"/>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28DD8895-7994-4975-8CAC-3A03CC014BAB}_15.png&quot;/&gt;&lt;left val=&quot;144&quot;/&gt;&lt;top val=&quot;42&quot;/&gt;&lt;width val=&quot;1045&quot;/&gt;&lt;height val=&quot;124&quot;/&gt;&lt;hasText val=&quot;1&quot;/&gt;&lt;/Image&gt;&lt;/ThreeDShapeInfo&gt;"/>
  <p:tag name="PRESENTER_SHAPETEXTINFO" val="&lt;ShapeTextInfo&gt;&lt;TableIndex row=&quot;-1&quot; col=&quot;-1&quot;&gt;&lt;linesCount val=&quot;1&quot;/&gt;&lt;lineCharCount val=&quot;30&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4A248A5C-B170-4C75-8870-06A7BBB06811}_15.png&quot;/&gt;&lt;left val=&quot;109&quot;/&gt;&lt;top val=&quot;163&quot;/&gt;&lt;width val=&quot;1144&quot;/&gt;&lt;height val=&quot;533&quot;/&gt;&lt;hasText val=&quot;1&quot;/&gt;&lt;/Image&gt;&lt;/ThreeDShapeInfo&gt;"/>
  <p:tag name="PRESENTER_SHAPETEXTINFO" val="&lt;ShapeTextInfo&gt;&lt;TableIndex row=&quot;-1&quot; col=&quot;-1&quot;&gt;&lt;linesCount val=&quot;8&quot;/&gt;&lt;lineCharCount val=&quot;30&quot;/&gt;&lt;lineCharCount val=&quot;57&quot;/&gt;&lt;lineCharCount val=&quot;59&quot;/&gt;&lt;lineCharCount val=&quot;14&quot;/&gt;&lt;lineCharCount val=&quot;33&quot;/&gt;&lt;lineCharCount val=&quot;63&quot;/&gt;&lt;lineCharCount val=&quot;38&quot;/&gt;&lt;lineCharCount val=&quot;1&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HTML_SHAPEINFO" val="&lt;SlideThumbPath val=&quot;Slide16.PNG&quot;/&gt;"/>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83DB8398-51B9-41F2-A359-3A7E227CCDD8}_16.png&quot;/&gt;&lt;left val=&quot;29&quot;/&gt;&lt;top val=&quot;38&quot;/&gt;&lt;width val=&quot;1261&quot;/&gt;&lt;height val=&quot;124&quot;/&gt;&lt;hasText val=&quot;1&quot;/&gt;&lt;/Image&gt;&lt;/ThreeDShapeInfo&gt;"/>
  <p:tag name="PRESENTER_SHAPETEXTINFO" val="&lt;ShapeTextInfo&gt;&lt;TableIndex row=&quot;-1&quot; col=&quot;-1&quot;&gt;&lt;linesCount val=&quot;1&quot;/&gt;&lt;lineCharCount val=&quot;43&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798E7E32-9867-4103-963F-3B44C6DE9AE1}_16.png&quot;/&gt;&lt;left val=&quot;137&quot;/&gt;&lt;top val=&quot;182&quot;/&gt;&lt;width val=&quot;1038&quot;/&gt;&lt;height val=&quot;464&quot;/&gt;&lt;hasText val=&quot;1&quot;/&gt;&lt;/Image&gt;&lt;/ThreeDShapeInfo&gt;"/>
  <p:tag name="PRESENTER_SHAPETEXTINFO" val="&lt;ShapeTextInfo&gt;&lt;TableIndex row=&quot;-1&quot; col=&quot;-1&quot;&gt;&lt;linesCount val=&quot;7&quot;/&gt;&lt;lineCharCount val=&quot;21&quot;/&gt;&lt;lineCharCount val=&quot;41&quot;/&gt;&lt;lineCharCount val=&quot;39&quot;/&gt;&lt;lineCharCount val=&quot;1&quot;/&gt;&lt;lineCharCount val=&quot;44&quot;/&gt;&lt;lineCharCount val=&quot;11&quot;/&gt;&lt;lineCharCount val=&quot;1&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HTML_SHAPEINFO" val="&lt;SlideThumbPath val=&quot;Slide17.PNG&quot;/&gt;"/>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88484FEC-5092-4406-B5C7-5F3C3CC96F17}_17.png&quot;/&gt;&lt;left val=&quot;111&quot;/&gt;&lt;top val=&quot;-29&quot;/&gt;&lt;width val=&quot;1057&quot;/&gt;&lt;height val=&quot;145&quot;/&gt;&lt;hasText val=&quot;1&quot;/&gt;&lt;/Image&gt;&lt;/ThreeDShapeInfo&gt;"/>
  <p:tag name="PRESENTER_SHAPETEXTINFO" val="&lt;ShapeTextInfo&gt;&lt;TableIndex row=&quot;-1&quot; col=&quot;-1&quot;&gt;&lt;linesCount val=&quot;1&quot;/&gt;&lt;lineCharCount val=&quot;2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2F98D097-7E0C-465B-AF1F-3AE75EB2AFB4}_2.png&quot;/&gt;&lt;left val=&quot;165&quot;/&gt;&lt;top val=&quot;31&quot;/&gt;&lt;width val=&quot;987&quot;/&gt;&lt;height val=&quot;124&quot;/&gt;&lt;hasText val=&quot;1&quot;/&gt;&lt;/Image&gt;&lt;/ThreeDShapeInfo&gt;"/>
  <p:tag name="PRESENTER_SHAPETEXTINFO" val="&lt;ShapeTextInfo&gt;&lt;TableIndex row=&quot;-1&quot; col=&quot;-1&quot;&gt;&lt;linesCount val=&quot;1&quot;/&gt;&lt;lineCharCount val=&quot;29&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8B52E9CD-C22F-4214-BFF4-4B1A45539EEB}_17.png&quot;/&gt;&lt;left val=&quot;12&quot;/&gt;&lt;top val=&quot;63&quot;/&gt;&lt;width val=&quot;1256&quot;/&gt;&lt;height val=&quot;664&quot;/&gt;&lt;hasText val=&quot;1&quot;/&gt;&lt;/Image&gt;&lt;/ThreeDShapeInfo&gt;"/>
  <p:tag name="PRESENTER_SHAPETEXTINFO" val="&lt;ShapeTextInfo&gt;&lt;TableIndex row=&quot;1&quot; col=&quot;1&quot;&gt;&lt;linesCount val=&quot;1&quot;/&gt;&lt;lineCharCount val=&quot;18&quot;/&gt;&lt;/TableIndex&gt;&lt;TableIndex row=&quot;1&quot; col=&quot;2&quot;&gt;&lt;linesCount val=&quot;1&quot;/&gt;&lt;lineCharCount val=&quot;18&quot;/&gt;&lt;/TableIndex&gt;&lt;TableIndex row=&quot;1&quot; col=&quot;3&quot;&gt;&lt;linesCount val=&quot;1&quot;/&gt;&lt;lineCharCount val=&quot;18&quot;/&gt;&lt;/TableIndex&gt;&lt;TableIndex row=&quot;1&quot; col=&quot;4&quot;&gt;&lt;linesCount val=&quot;1&quot;/&gt;&lt;lineCharCount val=&quot;18&quot;/&gt;&lt;/TableIndex&gt;&lt;TableIndex row=&quot;2&quot; col=&quot;1&quot;&gt;&lt;linesCount val=&quot;1&quot;/&gt;&lt;lineCharCount val=&quot;1&quot;/&gt;&lt;/TableIndex&gt;&lt;TableIndex row=&quot;2&quot; col=&quot;2&quot;&gt;&lt;linesCount val=&quot;1&quot;/&gt;&lt;lineCharCount val=&quot;10&quot;/&gt;&lt;/TableIndex&gt;&lt;TableIndex row=&quot;2&quot; col=&quot;3&quot;&gt;&lt;linesCount val=&quot;1&quot;/&gt;&lt;lineCharCount val=&quot;8&quot;/&gt;&lt;/TableIndex&gt;&lt;TableIndex row=&quot;2&quot; col=&quot;4&quot;&gt;&lt;linesCount val=&quot;1&quot;/&gt;&lt;lineCharCount val=&quot;11&quot;/&gt;&lt;/TableIndex&gt;&lt;TableIndex row=&quot;3&quot; col=&quot;1&quot;&gt;&lt;linesCount val=&quot;1&quot;/&gt;&lt;lineCharCount val=&quot;1&quot;/&gt;&lt;/TableIndex&gt;&lt;TableIndex row=&quot;3&quot; col=&quot;2&quot;&gt;&lt;linesCount val=&quot;1&quot;/&gt;&lt;lineCharCount val=&quot;8&quot;/&gt;&lt;/TableIndex&gt;&lt;TableIndex row=&quot;3&quot; col=&quot;3&quot;&gt;&lt;linesCount val=&quot;1&quot;/&gt;&lt;lineCharCount val=&quot;9&quot;/&gt;&lt;/TableIndex&gt;&lt;TableIndex row=&quot;3&quot; col=&quot;4&quot;&gt;&lt;linesCount val=&quot;1&quot;/&gt;&lt;lineCharCount val=&quot;60&quot;/&gt;&lt;/TableIndex&gt;&lt;TableIndex row=&quot;4&quot; col=&quot;1&quot;&gt;&lt;linesCount val=&quot;1&quot;/&gt;&lt;lineCharCount val=&quot;1&quot;/&gt;&lt;/TableIndex&gt;&lt;TableIndex row=&quot;4&quot; col=&quot;2&quot;&gt;&lt;linesCount val=&quot;2&quot;/&gt;&lt;lineCharCount val=&quot;12&quot;/&gt;&lt;lineCharCount val=&quot;5&quot;/&gt;&lt;/TableIndex&gt;&lt;TableIndex row=&quot;4&quot; col=&quot;3&quot;&gt;&lt;linesCount val=&quot;1&quot;/&gt;&lt;lineCharCount val=&quot;9&quot;/&gt;&lt;/TableIndex&gt;&lt;TableIndex row=&quot;4&quot; col=&quot;4&quot;&gt;&lt;linesCount val=&quot;1&quot;/&gt;&lt;lineCharCount val=&quot;51&quot;/&gt;&lt;/TableIndex&gt;&lt;TableIndex row=&quot;5&quot; col=&quot;1&quot;&gt;&lt;linesCount val=&quot;1&quot;/&gt;&lt;lineCharCount val=&quot;1&quot;/&gt;&lt;/TableIndex&gt;&lt;TableIndex row=&quot;5&quot; col=&quot;2&quot;&gt;&lt;linesCount val=&quot;6&quot;/&gt;&lt;lineCharCount val=&quot;5&quot;/&gt;&lt;lineCharCount val=&quot;13&quot;/&gt;&lt;lineCharCount val=&quot;2&quot;/&gt;&lt;lineCharCount val=&quot;6&quot;/&gt;&lt;lineCharCount val=&quot;2&quot;/&gt;&lt;lineCharCount val=&quot;10&quot;/&gt;&lt;/TableIndex&gt;&lt;TableIndex row=&quot;5&quot; col=&quot;3&quot;&gt;&lt;linesCount val=&quot;1&quot;/&gt;&lt;lineCharCount val=&quot;9&quot;/&gt;&lt;/TableIndex&gt;&lt;TableIndex row=&quot;5&quot; col=&quot;4&quot;&gt;&lt;linesCount val=&quot;5&quot;/&gt;&lt;lineCharCount val=&quot;67&quot;/&gt;&lt;lineCharCount val=&quot;56&quot;/&gt;&lt;lineCharCount val=&quot;2&quot;/&gt;&lt;lineCharCount val=&quot;2&quot;/&gt;&lt;lineCharCount val=&quot;66&quot;/&gt;&lt;/TableIndex&gt;&lt;TableIndex row=&quot;6&quot; col=&quot;1&quot;&gt;&lt;linesCount val=&quot;1&quot;/&gt;&lt;lineCharCount val=&quot;1&quot;/&gt;&lt;/TableIndex&gt;&lt;TableIndex row=&quot;6&quot; col=&quot;2&quot;&gt;&lt;linesCount val=&quot;2&quot;/&gt;&lt;lineCharCount val=&quot;12&quot;/&gt;&lt;lineCharCount val=&quot;7&quot;/&gt;&lt;/TableIndex&gt;&lt;TableIndex row=&quot;6&quot; col=&quot;3&quot;&gt;&lt;linesCount val=&quot;1&quot;/&gt;&lt;lineCharCount val=&quot;5&quot;/&gt;&lt;/TableIndex&gt;&lt;TableIndex row=&quot;6&quot; col=&quot;4&quot;&gt;&lt;linesCount val=&quot;1&quot;/&gt;&lt;lineCharCount val=&quot;74&quot;/&gt;&lt;/TableIndex&gt;&lt;TableIndex row=&quot;7&quot; col=&quot;1&quot;&gt;&lt;linesCount val=&quot;1&quot;/&gt;&lt;lineCharCount val=&quot;1&quot;/&gt;&lt;/TableIndex&gt;&lt;TableIndex row=&quot;7&quot; col=&quot;2&quot;&gt;&lt;linesCount val=&quot;2&quot;/&gt;&lt;lineCharCount val=&quot;12&quot;/&gt;&lt;lineCharCount val=&quot;7&quot;/&gt;&lt;/TableIndex&gt;&lt;TableIndex row=&quot;7&quot; col=&quot;3&quot;&gt;&lt;linesCount val=&quot;1&quot;/&gt;&lt;lineCharCount val=&quot;9&quot;/&gt;&lt;/TableIndex&gt;&lt;TableIndex row=&quot;7&quot; col=&quot;4&quot;&gt;&lt;linesCount val=&quot;1&quot;/&gt;&lt;lineCharCount val=&quot;74&quot;/&gt;&lt;/TableIndex&gt;&lt;TableIndex row=&quot;8&quot; col=&quot;1&quot;&gt;&lt;linesCount val=&quot;1&quot;/&gt;&lt;lineCharCount val=&quot;2&quot;/&gt;&lt;/TableIndex&gt;&lt;TableIndex row=&quot;8&quot; col=&quot;2&quot;&gt;&lt;linesCount val=&quot;3&quot;/&gt;&lt;lineCharCount val=&quot;9&quot;/&gt;&lt;lineCharCount val=&quot;8&quot;/&gt;&lt;lineCharCount val=&quot;5&quot;/&gt;&lt;/TableIndex&gt;&lt;TableIndex row=&quot;8&quot; col=&quot;3&quot;&gt;&lt;linesCount val=&quot;1&quot;/&gt;&lt;lineCharCount val=&quot;5&quot;/&gt;&lt;/TableIndex&gt;&lt;TableIndex row=&quot;8&quot; col=&quot;4&quot;&gt;&lt;linesCount val=&quot;2&quot;/&gt;&lt;lineCharCount val=&quot;73&quot;/&gt;&lt;lineCharCount val=&quot;32&quot;/&gt;&lt;/TableIndex&gt;&lt;TableIndex row=&quot;9&quot; col=&quot;1&quot;&gt;&lt;linesCount val=&quot;1&quot;/&gt;&lt;lineCharCount val=&quot;2&quot;/&gt;&lt;/TableIndex&gt;&lt;TableIndex row=&quot;9&quot; col=&quot;2&quot;&gt;&lt;linesCount val=&quot;3&quot;/&gt;&lt;lineCharCount val=&quot;9&quot;/&gt;&lt;lineCharCount val=&quot;8&quot;/&gt;&lt;lineCharCount val=&quot;5&quot;/&gt;&lt;/TableIndex&gt;&lt;TableIndex row=&quot;9&quot; col=&quot;3&quot;&gt;&lt;linesCount val=&quot;1&quot;/&gt;&lt;lineCharCount val=&quot;9&quot;/&gt;&lt;/TableIndex&gt;&lt;TableIndex row=&quot;9&quot; col=&quot;4&quot;&gt;&lt;linesCount val=&quot;2&quot;/&gt;&lt;lineCharCount val=&quot;73&quot;/&gt;&lt;lineCharCount val=&quot;32&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HTML_SHAPEINFO" val="&lt;SlideThumbPath val=&quot;Slide8.PNG&quot;/&gt;"/>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ED1FD91A-6904-468B-A5E9-840FFCC244C3}_8.png&quot;/&gt;&lt;left val=&quot;141&quot;/&gt;&lt;top val=&quot;42&quot;/&gt;&lt;width val=&quot;1067&quot;/&gt;&lt;height val=&quot;124&quot;/&gt;&lt;hasText val=&quot;1&quot;/&gt;&lt;/Image&gt;&lt;/ThreeDShapeInfo&gt;"/>
  <p:tag name="PRESENTER_SHAPETEXTINFO" val="&lt;ShapeTextInfo&gt;&lt;TableIndex row=&quot;-1&quot; col=&quot;-1&quot;&gt;&lt;linesCount val=&quot;1&quot;/&gt;&lt;lineCharCount val=&quot;30&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7E0C5218-BF14-4D0C-B375-6C9C77FE9CCE}_8.png&quot;/&gt;&lt;left val=&quot;114&quot;/&gt;&lt;top val=&quot;243&quot;/&gt;&lt;width val=&quot;1062&quot;/&gt;&lt;height val=&quot;453&quot;/&gt;&lt;hasText val=&quot;1&quot;/&gt;&lt;/Image&gt;&lt;/ThreeDShapeInfo&gt;"/>
  <p:tag name="PRESENTER_SHAPETEXTINFO" val="&lt;ShapeTextInfo&gt;&lt;TableIndex row=&quot;-1&quot; col=&quot;-1&quot;&gt;&lt;linesCount val=&quot;5&quot;/&gt;&lt;lineCharCount val=&quot;26&quot;/&gt;&lt;lineCharCount val=&quot;40&quot;/&gt;&lt;lineCharCount val=&quot;13&quot;/&gt;&lt;lineCharCount val=&quot;34&quot;/&gt;&lt;lineCharCount val=&quot;1&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HTML_SHAPEINFO" val="&lt;SlideThumbPath val=&quot;Slide8.PNG&quot;/&gt;"/>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ED1FD91A-6904-468B-A5E9-840FFCC244C3}_8.png&quot;/&gt;&lt;left val=&quot;141&quot;/&gt;&lt;top val=&quot;42&quot;/&gt;&lt;width val=&quot;1067&quot;/&gt;&lt;height val=&quot;124&quot;/&gt;&lt;hasText val=&quot;1&quot;/&gt;&lt;/Image&gt;&lt;/ThreeDShapeInfo&gt;"/>
  <p:tag name="PRESENTER_SHAPETEXTINFO" val="&lt;ShapeTextInfo&gt;&lt;TableIndex row=&quot;-1&quot; col=&quot;-1&quot;&gt;&lt;linesCount val=&quot;1&quot;/&gt;&lt;lineCharCount val=&quot;30&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7E0C5218-BF14-4D0C-B375-6C9C77FE9CCE}_8.png&quot;/&gt;&lt;left val=&quot;114&quot;/&gt;&lt;top val=&quot;243&quot;/&gt;&lt;width val=&quot;1062&quot;/&gt;&lt;height val=&quot;453&quot;/&gt;&lt;hasText val=&quot;1&quot;/&gt;&lt;/Image&gt;&lt;/ThreeDShapeInfo&gt;"/>
  <p:tag name="PRESENTER_SHAPETEXTINFO" val="&lt;ShapeTextInfo&gt;&lt;TableIndex row=&quot;-1&quot; col=&quot;-1&quot;&gt;&lt;linesCount val=&quot;5&quot;/&gt;&lt;lineCharCount val=&quot;26&quot;/&gt;&lt;lineCharCount val=&quot;40&quot;/&gt;&lt;lineCharCount val=&quot;13&quot;/&gt;&lt;lineCharCount val=&quot;34&quot;/&gt;&lt;lineCharCount val=&quot;1&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HTML_SHAPEINFO" val="&lt;SlideThumbPath val=&quot;Slide20.PNG&quot;/&gt;"/>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HTML_SHAPEINFO" val="&lt;SlideThumbPath val=&quot;Slide3.PNG&quot;/&gt;"/>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34F2A22F-3CAF-4147-AEAF-E15FE063AF14}_20.png&quot;/&gt;&lt;left val=&quot;35&quot;/&gt;&lt;top val=&quot;19&quot;/&gt;&lt;width val=&quot;1236&quot;/&gt;&lt;height val=&quot;188&quot;/&gt;&lt;hasText val=&quot;1&quot;/&gt;&lt;/Image&gt;&lt;/ThreeDShapeInfo&gt;"/>
  <p:tag name="PRESENTER_SHAPETEXTINFO" val="&lt;ShapeTextInfo&gt;&lt;TableIndex row=&quot;-1&quot; col=&quot;-1&quot;&gt;&lt;linesCount val=&quot;2&quot;/&gt;&lt;lineCharCount val=&quot;40&quot;/&gt;&lt;lineCharCount val=&quot;28&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6C28CD1D-2FE8-4E1E-8CB8-B091F38BB843}_20.png&quot;/&gt;&lt;left val=&quot;65&quot;/&gt;&lt;top val=&quot;220&quot;/&gt;&lt;width val=&quot;1177&quot;/&gt;&lt;height val=&quot;464&quot;/&gt;&lt;hasText val=&quot;1&quot;/&gt;&lt;/Image&gt;&lt;/ThreeDShapeInfo&gt;"/>
  <p:tag name="PRESENTER_SHAPETEXTINFO" val="&lt;ShapeTextInfo&gt;&lt;TableIndex row=&quot;-1&quot; col=&quot;-1&quot;&gt;&lt;linesCount val=&quot;9&quot;/&gt;&lt;lineCharCount val=&quot;48&quot;/&gt;&lt;lineCharCount val=&quot;54&quot;/&gt;&lt;lineCharCount val=&quot;22&quot;/&gt;&lt;lineCharCount val=&quot;49&quot;/&gt;&lt;lineCharCount val=&quot;48&quot;/&gt;&lt;lineCharCount val=&quot;19&quot;/&gt;&lt;lineCharCount val=&quot;1&quot;/&gt;&lt;lineCharCount val=&quot;1&quot;/&gt;&lt;lineCharCount val=&quot;1&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HTML_SHAPEINFO" val="&lt;SlideThumbPath val=&quot;Slide20.PNG&quot;/&gt;"/>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34F2A22F-3CAF-4147-AEAF-E15FE063AF14}_20.png&quot;/&gt;&lt;left val=&quot;35&quot;/&gt;&lt;top val=&quot;19&quot;/&gt;&lt;width val=&quot;1236&quot;/&gt;&lt;height val=&quot;188&quot;/&gt;&lt;hasText val=&quot;1&quot;/&gt;&lt;/Image&gt;&lt;/ThreeDShapeInfo&gt;"/>
  <p:tag name="PRESENTER_SHAPETEXTINFO" val="&lt;ShapeTextInfo&gt;&lt;TableIndex row=&quot;-1&quot; col=&quot;-1&quot;&gt;&lt;linesCount val=&quot;2&quot;/&gt;&lt;lineCharCount val=&quot;40&quot;/&gt;&lt;lineCharCount val=&quot;28&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6C28CD1D-2FE8-4E1E-8CB8-B091F38BB843}_20.png&quot;/&gt;&lt;left val=&quot;65&quot;/&gt;&lt;top val=&quot;220&quot;/&gt;&lt;width val=&quot;1177&quot;/&gt;&lt;height val=&quot;464&quot;/&gt;&lt;hasText val=&quot;1&quot;/&gt;&lt;/Image&gt;&lt;/ThreeDShapeInfo&gt;"/>
  <p:tag name="PRESENTER_SHAPETEXTINFO" val="&lt;ShapeTextInfo&gt;&lt;TableIndex row=&quot;-1&quot; col=&quot;-1&quot;&gt;&lt;linesCount val=&quot;9&quot;/&gt;&lt;lineCharCount val=&quot;48&quot;/&gt;&lt;lineCharCount val=&quot;54&quot;/&gt;&lt;lineCharCount val=&quot;22&quot;/&gt;&lt;lineCharCount val=&quot;49&quot;/&gt;&lt;lineCharCount val=&quot;48&quot;/&gt;&lt;lineCharCount val=&quot;19&quot;/&gt;&lt;lineCharCount val=&quot;1&quot;/&gt;&lt;lineCharCount val=&quot;1&quot;/&gt;&lt;lineCharCount val=&quot;1&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HTML_SHAPEINFO" val="&lt;SlideThumbPath val=&quot;Slide20.PNG&quot;/&gt;"/>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34F2A22F-3CAF-4147-AEAF-E15FE063AF14}_20.png&quot;/&gt;&lt;left val=&quot;35&quot;/&gt;&lt;top val=&quot;19&quot;/&gt;&lt;width val=&quot;1236&quot;/&gt;&lt;height val=&quot;188&quot;/&gt;&lt;hasText val=&quot;1&quot;/&gt;&lt;/Image&gt;&lt;/ThreeDShapeInfo&gt;"/>
  <p:tag name="PRESENTER_SHAPETEXTINFO" val="&lt;ShapeTextInfo&gt;&lt;TableIndex row=&quot;-1&quot; col=&quot;-1&quot;&gt;&lt;linesCount val=&quot;2&quot;/&gt;&lt;lineCharCount val=&quot;40&quot;/&gt;&lt;lineCharCount val=&quot;28&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6C28CD1D-2FE8-4E1E-8CB8-B091F38BB843}_20.png&quot;/&gt;&lt;left val=&quot;65&quot;/&gt;&lt;top val=&quot;220&quot;/&gt;&lt;width val=&quot;1177&quot;/&gt;&lt;height val=&quot;464&quot;/&gt;&lt;hasText val=&quot;1&quot;/&gt;&lt;/Image&gt;&lt;/ThreeDShapeInfo&gt;"/>
  <p:tag name="PRESENTER_SHAPETEXTINFO" val="&lt;ShapeTextInfo&gt;&lt;TableIndex row=&quot;-1&quot; col=&quot;-1&quot;&gt;&lt;linesCount val=&quot;9&quot;/&gt;&lt;lineCharCount val=&quot;48&quot;/&gt;&lt;lineCharCount val=&quot;54&quot;/&gt;&lt;lineCharCount val=&quot;22&quot;/&gt;&lt;lineCharCount val=&quot;49&quot;/&gt;&lt;lineCharCount val=&quot;48&quot;/&gt;&lt;lineCharCount val=&quot;19&quot;/&gt;&lt;lineCharCount val=&quot;1&quot;/&gt;&lt;lineCharCount val=&quot;1&quot;/&gt;&lt;lineCharCount val=&quot;1&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HTML_SHAPEINFO" val="&lt;SlideThumbPath val=&quot;Slide23.PNG&quot;/&gt;"/>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7ADF5806-001E-4F1C-810F-0FF2F3239575}_23.png&quot;/&gt;&lt;left val=&quot;149&quot;/&gt;&lt;top val=&quot;58&quot;/&gt;&lt;width val=&quot;821&quot;/&gt;&lt;height val=&quot;124&quot;/&gt;&lt;hasText val=&quot;1&quot;/&gt;&lt;/Image&gt;&lt;/ThreeDShapeInfo&gt;"/>
  <p:tag name="PRESENTER_SHAPETEXTINFO" val="&lt;ShapeTextInfo&gt;&lt;TableIndex row=&quot;-1&quot; col=&quot;-1&quot;&gt;&lt;linesCount val=&quot;1&quot;/&gt;&lt;lineCharCount val=&quot;11&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5BD5EEE9-EB57-4420-B5E1-13BC202CAFB5}_3.png&quot;/&gt;&lt;left val=&quot;157&quot;/&gt;&lt;top val=&quot;44&quot;/&gt;&lt;width val=&quot;854&quot;/&gt;&lt;height val=&quot;124&quot;/&gt;&lt;hasText val=&quot;1&quot;/&gt;&lt;/Image&gt;&lt;/ThreeDShapeInfo&gt;"/>
  <p:tag name="PRESENTER_SHAPETEXTINFO" val="&lt;ShapeTextInfo&gt;&lt;TableIndex row=&quot;-1&quot; col=&quot;-1&quot;&gt;&lt;linesCount val=&quot;1&quot;/&gt;&lt;lineCharCount val=&quot;14&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DA2A77F7-D59E-4768-8DD0-FA5C8A0FA301}_23.png&quot;/&gt;&lt;left val=&quot;77&quot;/&gt;&lt;top val=&quot;159&quot;/&gt;&lt;width val=&quot;1157&quot;/&gt;&lt;height val=&quot;533&quot;/&gt;&lt;hasText val=&quot;1&quot;/&gt;&lt;/Image&gt;&lt;/ThreeDShapeInfo&gt;"/>
  <p:tag name="PRESENTER_SHAPETEXTINFO" val="&lt;ShapeTextInfo&gt;&lt;TableIndex row=&quot;-1&quot; col=&quot;-1&quot;&gt;&lt;linesCount val=&quot;12&quot;/&gt;&lt;lineCharCount val=&quot;58&quot;/&gt;&lt;lineCharCount val=&quot;48&quot;/&gt;&lt;lineCharCount val=&quot;1&quot;/&gt;&lt;lineCharCount val=&quot;61&quot;/&gt;&lt;lineCharCount val=&quot;64&quot;/&gt;&lt;lineCharCount val=&quot;43&quot;/&gt;&lt;lineCharCount val=&quot;1&quot;/&gt;&lt;lineCharCount val=&quot;59&quot;/&gt;&lt;lineCharCount val=&quot;63&quot;/&gt;&lt;lineCharCount val=&quot;65&quot;/&gt;&lt;lineCharCount val=&quot;14&quot;/&gt;&lt;lineCharCount val=&quot;1&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HTML_SHAPEINFO" val="&lt;SlideThumbPath val=&quot;Slide8.PNG&quot;/&gt;"/>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ED1FD91A-6904-468B-A5E9-840FFCC244C3}_8.png&quot;/&gt;&lt;left val=&quot;141&quot;/&gt;&lt;top val=&quot;42&quot;/&gt;&lt;width val=&quot;1067&quot;/&gt;&lt;height val=&quot;124&quot;/&gt;&lt;hasText val=&quot;1&quot;/&gt;&lt;/Image&gt;&lt;/ThreeDShapeInfo&gt;"/>
  <p:tag name="PRESENTER_SHAPETEXTINFO" val="&lt;ShapeTextInfo&gt;&lt;TableIndex row=&quot;-1&quot; col=&quot;-1&quot;&gt;&lt;linesCount val=&quot;1&quot;/&gt;&lt;lineCharCount val=&quot;30&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7E0C5218-BF14-4D0C-B375-6C9C77FE9CCE}_8.png&quot;/&gt;&lt;left val=&quot;114&quot;/&gt;&lt;top val=&quot;243&quot;/&gt;&lt;width val=&quot;1062&quot;/&gt;&lt;height val=&quot;453&quot;/&gt;&lt;hasText val=&quot;1&quot;/&gt;&lt;/Image&gt;&lt;/ThreeDShapeInfo&gt;"/>
  <p:tag name="PRESENTER_SHAPETEXTINFO" val="&lt;ShapeTextInfo&gt;&lt;TableIndex row=&quot;-1&quot; col=&quot;-1&quot;&gt;&lt;linesCount val=&quot;5&quot;/&gt;&lt;lineCharCount val=&quot;26&quot;/&gt;&lt;lineCharCount val=&quot;40&quot;/&gt;&lt;lineCharCount val=&quot;13&quot;/&gt;&lt;lineCharCount val=&quot;34&quot;/&gt;&lt;lineCharCount val=&quot;1&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HTML_SHAPEINFO" val="&lt;SlideThumbPath val=&quot;Slide8.PNG&quot;/&gt;"/>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ED1FD91A-6904-468B-A5E9-840FFCC244C3}_8.png&quot;/&gt;&lt;left val=&quot;141&quot;/&gt;&lt;top val=&quot;42&quot;/&gt;&lt;width val=&quot;1067&quot;/&gt;&lt;height val=&quot;124&quot;/&gt;&lt;hasText val=&quot;1&quot;/&gt;&lt;/Image&gt;&lt;/ThreeDShapeInfo&gt;"/>
  <p:tag name="PRESENTER_SHAPETEXTINFO" val="&lt;ShapeTextInfo&gt;&lt;TableIndex row=&quot;-1&quot; col=&quot;-1&quot;&gt;&lt;linesCount val=&quot;1&quot;/&gt;&lt;lineCharCount val=&quot;30&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7E0C5218-BF14-4D0C-B375-6C9C77FE9CCE}_8.png&quot;/&gt;&lt;left val=&quot;114&quot;/&gt;&lt;top val=&quot;243&quot;/&gt;&lt;width val=&quot;1062&quot;/&gt;&lt;height val=&quot;453&quot;/&gt;&lt;hasText val=&quot;1&quot;/&gt;&lt;/Image&gt;&lt;/ThreeDShapeInfo&gt;"/>
  <p:tag name="PRESENTER_SHAPETEXTINFO" val="&lt;ShapeTextInfo&gt;&lt;TableIndex row=&quot;-1&quot; col=&quot;-1&quot;&gt;&lt;linesCount val=&quot;5&quot;/&gt;&lt;lineCharCount val=&quot;26&quot;/&gt;&lt;lineCharCount val=&quot;40&quot;/&gt;&lt;lineCharCount val=&quot;13&quot;/&gt;&lt;lineCharCount val=&quot;34&quot;/&gt;&lt;lineCharCount val=&quot;1&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HTML_SHAPEINFO" val="&lt;SlideThumbPath val=&quot;Slide8.PNG&quot;/&gt;"/>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ED1FD91A-6904-468B-A5E9-840FFCC244C3}_8.png&quot;/&gt;&lt;left val=&quot;141&quot;/&gt;&lt;top val=&quot;42&quot;/&gt;&lt;width val=&quot;1067&quot;/&gt;&lt;height val=&quot;124&quot;/&gt;&lt;hasText val=&quot;1&quot;/&gt;&lt;/Image&gt;&lt;/ThreeDShapeInfo&gt;"/>
  <p:tag name="PRESENTER_SHAPETEXTINFO" val="&lt;ShapeTextInfo&gt;&lt;TableIndex row=&quot;-1&quot; col=&quot;-1&quot;&gt;&lt;linesCount val=&quot;1&quot;/&gt;&lt;lineCharCount val=&quot;30&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7E0C5218-BF14-4D0C-B375-6C9C77FE9CCE}_8.png&quot;/&gt;&lt;left val=&quot;114&quot;/&gt;&lt;top val=&quot;243&quot;/&gt;&lt;width val=&quot;1062&quot;/&gt;&lt;height val=&quot;453&quot;/&gt;&lt;hasText val=&quot;1&quot;/&gt;&lt;/Image&gt;&lt;/ThreeDShapeInfo&gt;"/>
  <p:tag name="PRESENTER_SHAPETEXTINFO" val="&lt;ShapeTextInfo&gt;&lt;TableIndex row=&quot;-1&quot; col=&quot;-1&quot;&gt;&lt;linesCount val=&quot;5&quot;/&gt;&lt;lineCharCount val=&quot;26&quot;/&gt;&lt;lineCharCount val=&quot;40&quot;/&gt;&lt;lineCharCount val=&quot;13&quot;/&gt;&lt;lineCharCount val=&quot;34&quot;/&gt;&lt;lineCharCount val=&quot;1&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87101E59-B2A2-4858-AD91-9601CF40394F}_3.png&quot;/&gt;&lt;left val=&quot;68&quot;/&gt;&lt;top val=&quot;131&quot;/&gt;&lt;width val=&quot;1138&quot;/&gt;&lt;height val=&quot;577&quot;/&gt;&lt;hasText val=&quot;1&quot;/&gt;&lt;/Image&gt;&lt;/ThreeDShapeInfo&gt;"/>
  <p:tag name="PRESENTER_SHAPETEXTINFO" val="&lt;ShapeTextInfo&gt;&lt;TableIndex row=&quot;-1&quot; col=&quot;-1&quot;&gt;&lt;linesCount val=&quot;10&quot;/&gt;&lt;lineCharCount val=&quot;62&quot;/&gt;&lt;lineCharCount val=&quot;13&quot;/&gt;&lt;lineCharCount val=&quot;64&quot;/&gt;&lt;lineCharCount val=&quot;7&quot;/&gt;&lt;lineCharCount val=&quot;60&quot;/&gt;&lt;lineCharCount val=&quot;9&quot;/&gt;&lt;lineCharCount val=&quot;68&quot;/&gt;&lt;lineCharCount val=&quot;53&quot;/&gt;&lt;lineCharCount val=&quot;54&quot;/&gt;&lt;lineCharCount val=&quot;9&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HTML_SHAPEINFO" val="&lt;SlideThumbPath val=&quot;Slide27.PNG&quot;/&gt;"/>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67396A7F-F1CF-4E98-84E2-A94B7B064271}_27.png&quot;/&gt;&lt;left val=&quot;9&quot;/&gt;&lt;top val=&quot;31&quot;/&gt;&lt;width val=&quot;1274&quot;/&gt;&lt;height val=&quot;145&quot;/&gt;&lt;hasText val=&quot;1&quot;/&gt;&lt;/Image&gt;&lt;/ThreeDShapeInfo&gt;"/>
  <p:tag name="PRESENTER_SHAPETEXTINFO" val="&lt;ShapeTextInfo&gt;&lt;TableIndex row=&quot;-1&quot; col=&quot;-1&quot;&gt;&lt;linesCount val=&quot;1&quot;/&gt;&lt;lineCharCount val=&quot;40&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HTML_SHAPEINFO" val="&lt;SlideThumbPath val=&quot;Slide8.PNG&quot;/&gt;"/>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ED1FD91A-6904-468B-A5E9-840FFCC244C3}_8.png&quot;/&gt;&lt;left val=&quot;141&quot;/&gt;&lt;top val=&quot;42&quot;/&gt;&lt;width val=&quot;1067&quot;/&gt;&lt;height val=&quot;124&quot;/&gt;&lt;hasText val=&quot;1&quot;/&gt;&lt;/Image&gt;&lt;/ThreeDShapeInfo&gt;"/>
  <p:tag name="PRESENTER_SHAPETEXTINFO" val="&lt;ShapeTextInfo&gt;&lt;TableIndex row=&quot;-1&quot; col=&quot;-1&quot;&gt;&lt;linesCount val=&quot;1&quot;/&gt;&lt;lineCharCount val=&quot;30&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7E0C5218-BF14-4D0C-B375-6C9C77FE9CCE}_8.png&quot;/&gt;&lt;left val=&quot;114&quot;/&gt;&lt;top val=&quot;243&quot;/&gt;&lt;width val=&quot;1062&quot;/&gt;&lt;height val=&quot;453&quot;/&gt;&lt;hasText val=&quot;1&quot;/&gt;&lt;/Image&gt;&lt;/ThreeDShapeInfo&gt;"/>
  <p:tag name="PRESENTER_SHAPETEXTINFO" val="&lt;ShapeTextInfo&gt;&lt;TableIndex row=&quot;-1&quot; col=&quot;-1&quot;&gt;&lt;linesCount val=&quot;5&quot;/&gt;&lt;lineCharCount val=&quot;26&quot;/&gt;&lt;lineCharCount val=&quot;40&quot;/&gt;&lt;lineCharCount val=&quot;13&quot;/&gt;&lt;lineCharCount val=&quot;34&quot;/&gt;&lt;lineCharCount val=&quot;1&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HTML_SHAPEINFO" val="&lt;SlideThumbPath val=&quot;Slide8.PNG&quot;/&gt;"/>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ED1FD91A-6904-468B-A5E9-840FFCC244C3}_8.png&quot;/&gt;&lt;left val=&quot;141&quot;/&gt;&lt;top val=&quot;42&quot;/&gt;&lt;width val=&quot;1067&quot;/&gt;&lt;height val=&quot;124&quot;/&gt;&lt;hasText val=&quot;1&quot;/&gt;&lt;/Image&gt;&lt;/ThreeDShapeInfo&gt;"/>
  <p:tag name="PRESENTER_SHAPETEXTINFO" val="&lt;ShapeTextInfo&gt;&lt;TableIndex row=&quot;-1&quot; col=&quot;-1&quot;&gt;&lt;linesCount val=&quot;1&quot;/&gt;&lt;lineCharCount val=&quot;30&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7E0C5218-BF14-4D0C-B375-6C9C77FE9CCE}_8.png&quot;/&gt;&lt;left val=&quot;114&quot;/&gt;&lt;top val=&quot;243&quot;/&gt;&lt;width val=&quot;1062&quot;/&gt;&lt;height val=&quot;453&quot;/&gt;&lt;hasText val=&quot;1&quot;/&gt;&lt;/Image&gt;&lt;/ThreeDShapeInfo&gt;"/>
  <p:tag name="PRESENTER_SHAPETEXTINFO" val="&lt;ShapeTextInfo&gt;&lt;TableIndex row=&quot;-1&quot; col=&quot;-1&quot;&gt;&lt;linesCount val=&quot;5&quot;/&gt;&lt;lineCharCount val=&quot;26&quot;/&gt;&lt;lineCharCount val=&quot;40&quot;/&gt;&lt;lineCharCount val=&quot;13&quot;/&gt;&lt;lineCharCount val=&quot;34&quot;/&gt;&lt;lineCharCount val=&quot;1&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HTML_SHAPEINFO" val="&lt;SlideThumbPath val=&quot;Slide8.PNG&quot;/&gt;"/>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7E0C5218-BF14-4D0C-B375-6C9C77FE9CCE}_8.png&quot;/&gt;&lt;left val=&quot;114&quot;/&gt;&lt;top val=&quot;243&quot;/&gt;&lt;width val=&quot;1062&quot;/&gt;&lt;height val=&quot;453&quot;/&gt;&lt;hasText val=&quot;1&quot;/&gt;&lt;/Image&gt;&lt;/ThreeDShapeInfo&gt;"/>
  <p:tag name="PRESENTER_SHAPETEXTINFO" val="&lt;ShapeTextInfo&gt;&lt;TableIndex row=&quot;-1&quot; col=&quot;-1&quot;&gt;&lt;linesCount val=&quot;5&quot;/&gt;&lt;lineCharCount val=&quot;26&quot;/&gt;&lt;lineCharCount val=&quot;40&quot;/&gt;&lt;lineCharCount val=&quot;13&quot;/&gt;&lt;lineCharCount val=&quot;34&quot;/&gt;&lt;lineCharCount val=&quot;1&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HTML_SHAPEINFO" val="&lt;SlideThumbPath val=&quot;Slide4.PNG&quot;/&gt;"/>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8C4158ED-A15F-406B-B97A-D8F78A2BAE5A}_30.png&quot;/&gt;&lt;left val=&quot;365&quot;/&gt;&lt;top val=&quot;20&quot;/&gt;&lt;width val=&quot;739&quot;/&gt;&lt;height val=&quot;298&quot;/&gt;&lt;hasText val=&quot;1&quot;/&gt;&lt;/Image&gt;&lt;/ThreeDShapeInfo&gt;"/>
  <p:tag name="PRESENTER_SHAPETEXTINFO" val="&lt;ShapeTextInfo&gt;&lt;TableIndex row=&quot;-1&quot; col=&quot;-1&quot;&gt;&lt;linesCount val=&quot;2&quot;/&gt;&lt;lineCharCount val=&quot;12&quot;/&gt;&lt;lineCharCount val=&quot;10&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HTML_SHAPEINFO" val="&lt;SlideThumbPath val=&quot;Slide31.PNG&quot;/&gt;"/>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9234FB42-9F8A-4DA3-8740-AD9410EEE59F}_31.png&quot;/&gt;&lt;left val=&quot;165&quot;/&gt;&lt;top val=&quot;47&quot;/&gt;&lt;width val=&quot;814&quot;/&gt;&lt;height val=&quot;124&quot;/&gt;&lt;hasText val=&quot;1&quot;/&gt;&lt;/Image&gt;&lt;/ThreeDShapeInfo&gt;"/>
  <p:tag name="PRESENTER_SHAPETEXTINFO" val="&lt;ShapeTextInfo&gt;&lt;TableIndex row=&quot;-1&quot; col=&quot;-1&quot;&gt;&lt;linesCount val=&quot;1&quot;/&gt;&lt;lineCharCount val=&quot;9&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4D1D71E7-A384-4275-B86C-0555B067355E}_31.png&quot;/&gt;&lt;left val=&quot;150&quot;/&gt;&lt;top val=&quot;183&quot;/&gt;&lt;width val=&quot;962&quot;/&gt;&lt;height val=&quot;489&quot;/&gt;&lt;hasText val=&quot;1&quot;/&gt;&lt;/Image&gt;&lt;/ThreeDShapeInfo&gt;"/>
  <p:tag name="PRESENTER_SHAPETEXTINFO" val="&lt;ShapeTextInfo&gt;&lt;TableIndex row=&quot;-1&quot; col=&quot;-1&quot;&gt;&lt;linesCount val=&quot;6&quot;/&gt;&lt;lineCharCount val=&quot;36&quot;/&gt;&lt;lineCharCount val=&quot;34&quot;/&gt;&lt;lineCharCount val=&quot;18&quot;/&gt;&lt;lineCharCount val=&quot;36&quot;/&gt;&lt;lineCharCount val=&quot;31&quot;/&gt;&lt;lineCharCount val=&quot;14&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HTML_SHAPEINFO" val="&lt;SlideThumbPath val=&quot;Slide32.PNG&quot;/&gt;"/>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1A9C2035-3A92-42F0-A3BC-AE484DC840E7}_32.png&quot;/&gt;&lt;left val=&quot;109&quot;/&gt;&lt;top val=&quot;145&quot;/&gt;&lt;width val=&quot;1457&quot;/&gt;&lt;height val=&quot;342&quot;/&gt;&lt;hasText val=&quot;1&quot;/&gt;&lt;/Image&gt;&lt;/ThreeDShapeInfo&gt;"/>
  <p:tag name="PRESENTER_SHAPETEXTINFO" val="&lt;ShapeTextInfo&gt;&lt;TableIndex row=&quot;-1&quot; col=&quot;-1&quot;&gt;&lt;linesCount val=&quot;3&quot;/&gt;&lt;lineCharCount val=&quot;14&quot;/&gt;&lt;lineCharCount val=&quot;45&quot;/&gt;&lt;lineCharCount val=&quot;14&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HTML_SHAPEINFO" val="&lt;SlideThumbPath val=&quot;Slide33.PNG&quot;/&gt;"/>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D5D6D7C0-78E5-4CA6-95D1-D6F490F99A53}_33.png&quot;/&gt;&lt;left val=&quot;145&quot;/&gt;&lt;top val=&quot;58&quot;/&gt;&lt;width val=&quot;1004&quot;/&gt;&lt;height val=&quot;124&quot;/&gt;&lt;hasText val=&quot;1&quot;/&gt;&lt;/Image&gt;&lt;/ThreeDShapeInfo&gt;"/>
  <p:tag name="PRESENTER_SHAPETEXTINFO" val="&lt;ShapeTextInfo&gt;&lt;TableIndex row=&quot;-1&quot; col=&quot;-1&quot;&gt;&lt;linesCount val=&quot;1&quot;/&gt;&lt;lineCharCount val=&quot;30&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901665D9-F864-47C1-B1EF-33F914270444}_33.png&quot;/&gt;&lt;left val=&quot;146&quot;/&gt;&lt;top val=&quot;239&quot;/&gt;&lt;width val=&quot;1013&quot;/&gt;&lt;height val=&quot;376&quot;/&gt;&lt;hasText val=&quot;1&quot;/&gt;&lt;/Image&gt;&lt;/ThreeDShapeInfo&gt;"/>
  <p:tag name="PRESENTER_SHAPETEXTINFO" val="&lt;ShapeTextInfo&gt;&lt;TableIndex row=&quot;-1&quot; col=&quot;-1&quot;&gt;&lt;linesCount val=&quot;5&quot;/&gt;&lt;lineCharCount val=&quot;42&quot;/&gt;&lt;lineCharCount val=&quot;41&quot;/&gt;&lt;lineCharCount val=&quot;41&quot;/&gt;&lt;lineCharCount val=&quot;38&quot;/&gt;&lt;lineCharCount val=&quot;35&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HTML_SHAPEINFO" val="&lt;SlideThumbPath val=&quot;Slide33.PNG&quot;/&gt;"/>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ppt/theme/theme3.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700CCB-20BA-4760-AB9F-AC3B63ED32E0}">
  <ds:schemaRef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purl.org/dc/terms/"/>
    <ds:schemaRef ds:uri="40262f94-9f35-4ac3-9a90-690165a166b7"/>
    <ds:schemaRef ds:uri="http://purl.org/dc/elements/1.1/"/>
    <ds:schemaRef ds:uri="a4f35948-e619-41b3-aa29-22878b09cfd2"/>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308942AA-0721-4324-BC2C-A3CB43F24E71}">
  <ds:schemaRefs>
    <ds:schemaRef ds:uri="http://schemas.microsoft.com/sharepoint/v3/contenttype/forms"/>
  </ds:schemaRefs>
</ds:datastoreItem>
</file>

<file path=customXml/itemProps3.xml><?xml version="1.0" encoding="utf-8"?>
<ds:datastoreItem xmlns:ds="http://schemas.openxmlformats.org/officeDocument/2006/customXml" ds:itemID="{FB14945D-DABB-422F-9B28-D299995C92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29183</TotalTime>
  <Words>14155</Words>
  <Application>Microsoft Office PowerPoint</Application>
  <PresentationFormat>Custom</PresentationFormat>
  <Paragraphs>1046</Paragraphs>
  <Slides>99</Slides>
  <Notes>99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99</vt:i4>
      </vt:variant>
    </vt:vector>
  </HeadingPairs>
  <TitlesOfParts>
    <vt:vector size="111" baseType="lpstr">
      <vt:lpstr>Arial</vt:lpstr>
      <vt:lpstr>Arial Narrow</vt:lpstr>
      <vt:lpstr>Calibri</vt:lpstr>
      <vt:lpstr>Calibri Light</vt:lpstr>
      <vt:lpstr>Cambria</vt:lpstr>
      <vt:lpstr>Century Gothic</vt:lpstr>
      <vt:lpstr>Constantia</vt:lpstr>
      <vt:lpstr>Times New Roman</vt:lpstr>
      <vt:lpstr>Verdana</vt:lpstr>
      <vt:lpstr>Wingdings</vt:lpstr>
      <vt:lpstr>Wingdings 2</vt:lpstr>
      <vt:lpstr>Office Theme</vt:lpstr>
      <vt:lpstr>PowerPoint Presentation</vt:lpstr>
      <vt:lpstr>Orientation to NC WIC Program</vt:lpstr>
      <vt:lpstr>What is WIC?  </vt:lpstr>
      <vt:lpstr>What is eWIC?</vt:lpstr>
      <vt:lpstr>WIC Works!</vt:lpstr>
      <vt:lpstr>How Pharmacies Become Authorized WIC Vendors</vt:lpstr>
      <vt:lpstr>Types of Vendors</vt:lpstr>
      <vt:lpstr>Free-standing Pharmacy Vendors</vt:lpstr>
      <vt:lpstr>Vendor Applicant’s Responsibility</vt:lpstr>
      <vt:lpstr>Local WIC Agency’s Responsibilities</vt:lpstr>
      <vt:lpstr>Local WIC Agency’s Responsibilities continued</vt:lpstr>
      <vt:lpstr>Selection Criteria</vt:lpstr>
      <vt:lpstr>Transactions at Pharmacies  </vt:lpstr>
      <vt:lpstr>Contract Formulas  </vt:lpstr>
      <vt:lpstr>WIC Approved Foods With No NTE</vt:lpstr>
      <vt:lpstr>Competitive Pricing and Price Limitations  </vt:lpstr>
      <vt:lpstr>NC Peer Group System</vt:lpstr>
      <vt:lpstr>Store Types</vt:lpstr>
      <vt:lpstr>Store Types continued</vt:lpstr>
      <vt:lpstr>Questions</vt:lpstr>
      <vt:lpstr>Purchasing and Providing Infant Formula from a State-Approved Source</vt:lpstr>
      <vt:lpstr>Purchasing and Providing Infant Formula from a State-Approved Source continued</vt:lpstr>
      <vt:lpstr>Equitable Treatment</vt:lpstr>
      <vt:lpstr>Definitions</vt:lpstr>
      <vt:lpstr>Approval for Incentive Items</vt:lpstr>
      <vt:lpstr>Approval for Incentive Items continued</vt:lpstr>
      <vt:lpstr>In-Store Promotions and Coupons</vt:lpstr>
      <vt:lpstr>Types of In-Store Promotions and Coupons</vt:lpstr>
      <vt:lpstr>In-Store Promotions: BOGOs and eWIC</vt:lpstr>
      <vt:lpstr>Sales Tax &amp; Cash Back</vt:lpstr>
      <vt:lpstr>PowerPoint Presentation</vt:lpstr>
      <vt:lpstr>Reminders</vt:lpstr>
      <vt:lpstr>eWIC Payments Through the                                  Banking System</vt:lpstr>
      <vt:lpstr>Automated Clearing House (ACH)</vt:lpstr>
      <vt:lpstr>Vendor Bank Accounts</vt:lpstr>
      <vt:lpstr>FIS Retailer Helpdesk</vt:lpstr>
      <vt:lpstr>After Authorization</vt:lpstr>
      <vt:lpstr>After Authorization continued</vt:lpstr>
      <vt:lpstr>After Authorization continued</vt:lpstr>
      <vt:lpstr>After Authorization continued</vt:lpstr>
      <vt:lpstr>After Authorization continued</vt:lpstr>
      <vt:lpstr>Questions</vt:lpstr>
      <vt:lpstr>Policy and Procedures</vt:lpstr>
      <vt:lpstr>Termination of WIC Vendor Agreement</vt:lpstr>
      <vt:lpstr>Business Integrity Standards</vt:lpstr>
      <vt:lpstr>Conflict of Interest</vt:lpstr>
      <vt:lpstr>Violations and Sanctions</vt:lpstr>
      <vt:lpstr>Violations</vt:lpstr>
      <vt:lpstr>Federal vs. State  Violations</vt:lpstr>
      <vt:lpstr>Pattern of Occurrences</vt:lpstr>
      <vt:lpstr>Patterns of Violations that Lead to Disqualification</vt:lpstr>
      <vt:lpstr>Vendor Violations and Sanctions</vt:lpstr>
      <vt:lpstr>Vendor violations and sanctions</vt:lpstr>
      <vt:lpstr>Vendor Violations and Sanctions continued</vt:lpstr>
      <vt:lpstr>Vendor Violations and Sanctions continued</vt:lpstr>
      <vt:lpstr>Preventing Fraud and Ensuring Compliance</vt:lpstr>
      <vt:lpstr>Compliance Buys and Audits</vt:lpstr>
      <vt:lpstr>Compliance Buys</vt:lpstr>
      <vt:lpstr>Vendor Overcharging</vt:lpstr>
      <vt:lpstr>Overcharging?</vt:lpstr>
      <vt:lpstr>Inventory Audits</vt:lpstr>
      <vt:lpstr>Purchase Documentation Requirement</vt:lpstr>
      <vt:lpstr>Violations Detected During Inventory Audit</vt:lpstr>
      <vt:lpstr>Vendor Claims</vt:lpstr>
      <vt:lpstr>Claims Assessed for Vendor Violations</vt:lpstr>
      <vt:lpstr>Vendor Agreement: Important!</vt:lpstr>
      <vt:lpstr>Disqualification </vt:lpstr>
      <vt:lpstr>Routine Monitoring</vt:lpstr>
      <vt:lpstr>Reporting Customer Service Issues (Complaints)</vt:lpstr>
      <vt:lpstr>Questions</vt:lpstr>
      <vt:lpstr>Completion of Forms using DocuSign</vt:lpstr>
      <vt:lpstr>Completing Required Forms</vt:lpstr>
      <vt:lpstr>Completing Required Forms continued</vt:lpstr>
      <vt:lpstr>Using DocuSign</vt:lpstr>
      <vt:lpstr>Vendor Process </vt:lpstr>
      <vt:lpstr>Fields to Complete</vt:lpstr>
      <vt:lpstr>Adopting a Signature</vt:lpstr>
      <vt:lpstr>SIGNATURE</vt:lpstr>
      <vt:lpstr>Form Fields</vt:lpstr>
      <vt:lpstr>Vendor Process Completed</vt:lpstr>
      <vt:lpstr>Final Screen</vt:lpstr>
      <vt:lpstr>Application (DHHS 3282)</vt:lpstr>
      <vt:lpstr>Application (DHHS 3282)</vt:lpstr>
      <vt:lpstr>Application (DHHS 3282)</vt:lpstr>
      <vt:lpstr>PowerPoint Presentation</vt:lpstr>
      <vt:lpstr>Application (DHHS 3282)</vt:lpstr>
      <vt:lpstr>Application (DHHS 3282)</vt:lpstr>
      <vt:lpstr>PowerPoint Presentation</vt:lpstr>
      <vt:lpstr>PowerPoint Presentation</vt:lpstr>
      <vt:lpstr>PowerPoint Presentation</vt:lpstr>
      <vt:lpstr>PowerPoint Presentation</vt:lpstr>
      <vt:lpstr>PowerPoint Presentation</vt:lpstr>
      <vt:lpstr>WIC Vendor Agreement For Free-standing Pharmacies</vt:lpstr>
      <vt:lpstr>PowerPoint Presentation</vt:lpstr>
      <vt:lpstr>PowerPoint Presentation</vt:lpstr>
      <vt:lpstr>ID Requirement</vt:lpstr>
      <vt:lpstr>Questions</vt:lpstr>
      <vt:lpstr>Assurance of Civil Rights Compliance</vt:lpstr>
      <vt:lpstr>USDA Nondiscrimination Statement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Watkins, J'Sonya</dc:creator>
  <cp:lastModifiedBy>Martin, Jasmine M</cp:lastModifiedBy>
  <cp:revision>492</cp:revision>
  <cp:lastPrinted>2020-09-15T15:45:46Z</cp:lastPrinted>
  <dcterms:created xsi:type="dcterms:W3CDTF">2017-03-17T18:21:55Z</dcterms:created>
  <dcterms:modified xsi:type="dcterms:W3CDTF">2023-03-29T17:37:13Z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y fmtid="{D5CDD505-2E9C-101B-9397-08002B2CF9AE}" pid="8" name="ArticulateGUID">
    <vt:lpwstr>24916FE5-B24C-4B7B-B9D5-91A140F01651</vt:lpwstr>
  </property>
  <property fmtid="{D5CDD505-2E9C-101B-9397-08002B2CF9AE}" pid="9" name="ArticulatePath">
    <vt:lpwstr>2021 New Pharmacy Vendor Applicant Training final</vt:lpwstr>
  </property>
</Properties>
</file>