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40"/>
  </p:notesMasterIdLst>
  <p:handoutMasterIdLst>
    <p:handoutMasterId r:id="rId41"/>
  </p:handoutMasterIdLst>
  <p:sldIdLst>
    <p:sldId id="448" r:id="rId5"/>
    <p:sldId id="477" r:id="rId6"/>
    <p:sldId id="476" r:id="rId7"/>
    <p:sldId id="474" r:id="rId8"/>
    <p:sldId id="483" r:id="rId9"/>
    <p:sldId id="501" r:id="rId10"/>
    <p:sldId id="479" r:id="rId11"/>
    <p:sldId id="484" r:id="rId12"/>
    <p:sldId id="485" r:id="rId13"/>
    <p:sldId id="486" r:id="rId14"/>
    <p:sldId id="487" r:id="rId15"/>
    <p:sldId id="488" r:id="rId16"/>
    <p:sldId id="480" r:id="rId17"/>
    <p:sldId id="508" r:id="rId18"/>
    <p:sldId id="489" r:id="rId19"/>
    <p:sldId id="490" r:id="rId20"/>
    <p:sldId id="482" r:id="rId21"/>
    <p:sldId id="491" r:id="rId22"/>
    <p:sldId id="502" r:id="rId23"/>
    <p:sldId id="481" r:id="rId24"/>
    <p:sldId id="492" r:id="rId25"/>
    <p:sldId id="507" r:id="rId26"/>
    <p:sldId id="493" r:id="rId27"/>
    <p:sldId id="503" r:id="rId28"/>
    <p:sldId id="509" r:id="rId29"/>
    <p:sldId id="478" r:id="rId30"/>
    <p:sldId id="494" r:id="rId31"/>
    <p:sldId id="504" r:id="rId32"/>
    <p:sldId id="495" r:id="rId33"/>
    <p:sldId id="505" r:id="rId34"/>
    <p:sldId id="496" r:id="rId35"/>
    <p:sldId id="506" r:id="rId36"/>
    <p:sldId id="498" r:id="rId37"/>
    <p:sldId id="466" r:id="rId38"/>
    <p:sldId id="500" r:id="rId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9A631F-0FD6-9BE5-F357-5C0C925B7910}" name="Leathers, Sandie B" initials="LB" userId="S::sandie.leathers@dhhs.nc.gov::4e4628d0-d188-4a90-a631-5361d4cb8c44" providerId="AD"/>
  <p188:author id="{1F8B0031-A185-C138-D660-B95BB2308298}" name="Jones, Jim" initials="JJ" userId="S::Jim.Jones@dhhs.nc.gov::caa01b78-bb3f-4558-94c1-0e5d910d4519" providerId="AD"/>
  <p188:author id="{1C14D646-7993-659E-3077-BFEB8A8166AB}" name="McGinnis, Breanna H" initials="MH" userId="S::breanna.mcginnis@dhhs.nc.gov::8cf57a7f-8e65-4232-9fe7-6235aca3b6c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rche, Julia K" initials="LJK"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70"/>
    <a:srgbClr val="6CCAC7"/>
    <a:srgbClr val="6ACAC7"/>
    <a:srgbClr val="F7A2B2"/>
    <a:srgbClr val="7EBF75"/>
    <a:srgbClr val="00A2E1"/>
    <a:srgbClr val="9F94C8"/>
    <a:srgbClr val="F99948"/>
    <a:srgbClr val="FEC54D"/>
    <a:srgbClr val="5C93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A49F0C-44D0-CAF8-A301-3E2067E30D3C}" v="5" dt="2024-09-17T20:44:00.933"/>
    <p1510:client id="{D6A1CFEA-DDEF-256C-851F-B7A8457BA3B0}" v="7" dt="2024-09-18T14:18:46.3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21"/>
    <p:restoredTop sz="94626"/>
  </p:normalViewPr>
  <p:slideViewPr>
    <p:cSldViewPr snapToGrid="0">
      <p:cViewPr varScale="1">
        <p:scale>
          <a:sx n="121" d="100"/>
          <a:sy n="121" d="100"/>
        </p:scale>
        <p:origin x="1128" y="16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578"/>
          </a:xfrm>
          <a:prstGeom prst="rect">
            <a:avLst/>
          </a:prstGeom>
        </p:spPr>
        <p:txBody>
          <a:bodyPr vert="horz" lIns="91768" tIns="45884" rIns="91768" bIns="45884" rtlCol="0"/>
          <a:lstStyle>
            <a:lvl1pPr algn="l">
              <a:defRPr sz="1200"/>
            </a:lvl1pPr>
          </a:lstStyle>
          <a:p>
            <a:endParaRPr lang="en-US"/>
          </a:p>
        </p:txBody>
      </p:sp>
      <p:sp>
        <p:nvSpPr>
          <p:cNvPr id="3" name="Date Placeholder 2"/>
          <p:cNvSpPr>
            <a:spLocks noGrp="1"/>
          </p:cNvSpPr>
          <p:nvPr>
            <p:ph type="dt" sz="quarter" idx="1"/>
          </p:nvPr>
        </p:nvSpPr>
        <p:spPr>
          <a:xfrm>
            <a:off x="3970339" y="0"/>
            <a:ext cx="3038475" cy="466578"/>
          </a:xfrm>
          <a:prstGeom prst="rect">
            <a:avLst/>
          </a:prstGeom>
        </p:spPr>
        <p:txBody>
          <a:bodyPr vert="horz" lIns="91768" tIns="45884" rIns="91768" bIns="45884" rtlCol="0"/>
          <a:lstStyle>
            <a:lvl1pPr algn="r">
              <a:defRPr sz="1200"/>
            </a:lvl1pPr>
          </a:lstStyle>
          <a:p>
            <a:fld id="{A9B734D9-FBB7-4B85-86A2-24E15EDE55E0}" type="datetimeFigureOut">
              <a:rPr lang="en-US" smtClean="0"/>
              <a:t>9/18/24</a:t>
            </a:fld>
            <a:endParaRPr lang="en-US"/>
          </a:p>
        </p:txBody>
      </p:sp>
      <p:sp>
        <p:nvSpPr>
          <p:cNvPr id="4" name="Footer Placeholder 3"/>
          <p:cNvSpPr>
            <a:spLocks noGrp="1"/>
          </p:cNvSpPr>
          <p:nvPr>
            <p:ph type="ftr" sz="quarter" idx="2"/>
          </p:nvPr>
        </p:nvSpPr>
        <p:spPr>
          <a:xfrm>
            <a:off x="1" y="8829823"/>
            <a:ext cx="3038475" cy="466578"/>
          </a:xfrm>
          <a:prstGeom prst="rect">
            <a:avLst/>
          </a:prstGeom>
        </p:spPr>
        <p:txBody>
          <a:bodyPr vert="horz" lIns="91768" tIns="45884" rIns="91768" bIns="45884"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823"/>
            <a:ext cx="3038475" cy="466578"/>
          </a:xfrm>
          <a:prstGeom prst="rect">
            <a:avLst/>
          </a:prstGeom>
        </p:spPr>
        <p:txBody>
          <a:bodyPr vert="horz" lIns="91768" tIns="45884" rIns="91768" bIns="45884" rtlCol="0" anchor="b"/>
          <a:lstStyle>
            <a:lvl1pPr algn="r">
              <a:defRPr sz="1200"/>
            </a:lvl1pPr>
          </a:lstStyle>
          <a:p>
            <a:fld id="{41803F26-4061-4820-A8A7-DA9F5475917E}" type="slidenum">
              <a:rPr lang="en-US" smtClean="0"/>
              <a:t>‹#›</a:t>
            </a:fld>
            <a:endParaRPr lang="en-US"/>
          </a:p>
        </p:txBody>
      </p:sp>
    </p:spTree>
    <p:extLst>
      <p:ext uri="{BB962C8B-B14F-4D97-AF65-F5344CB8AC3E}">
        <p14:creationId xmlns:p14="http://schemas.microsoft.com/office/powerpoint/2010/main" val="814075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64" tIns="46581" rIns="93164" bIns="46581"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64" tIns="46581" rIns="93164" bIns="46581" rtlCol="0"/>
          <a:lstStyle>
            <a:lvl1pPr algn="r">
              <a:defRPr sz="1200"/>
            </a:lvl1pPr>
          </a:lstStyle>
          <a:p>
            <a:fld id="{E3FD6F98-055A-4837-90F2-8E5F6821A1BB}" type="datetimeFigureOut">
              <a:rPr lang="en-US" smtClean="0"/>
              <a:t>9/18/24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64" tIns="46581" rIns="93164" bIns="46581" rtlCol="0" anchor="ctr"/>
          <a:lstStyle/>
          <a:p>
            <a:endParaRPr lang="en-US"/>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3164" tIns="46581" rIns="93164"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4"/>
          </a:xfrm>
          <a:prstGeom prst="rect">
            <a:avLst/>
          </a:prstGeom>
        </p:spPr>
        <p:txBody>
          <a:bodyPr vert="horz" lIns="93164" tIns="46581" rIns="93164" bIns="46581"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9"/>
            <a:ext cx="3037840" cy="466434"/>
          </a:xfrm>
          <a:prstGeom prst="rect">
            <a:avLst/>
          </a:prstGeom>
        </p:spPr>
        <p:txBody>
          <a:bodyPr vert="horz" lIns="93164" tIns="46581" rIns="93164" bIns="46581" rtlCol="0" anchor="b"/>
          <a:lstStyle>
            <a:lvl1pPr algn="r">
              <a:defRPr sz="1200"/>
            </a:lvl1pPr>
          </a:lstStyle>
          <a:p>
            <a:fld id="{DBCC7D24-0DC9-4E9C-89C0-35D79A09D337}" type="slidenum">
              <a:rPr lang="en-US" smtClean="0"/>
              <a:t>‹#›</a:t>
            </a:fld>
            <a:endParaRPr lang="en-US"/>
          </a:p>
        </p:txBody>
      </p:sp>
    </p:spTree>
    <p:extLst>
      <p:ext uri="{BB962C8B-B14F-4D97-AF65-F5344CB8AC3E}">
        <p14:creationId xmlns:p14="http://schemas.microsoft.com/office/powerpoint/2010/main" val="28646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15CBE63-B4CC-ED46-B111-3AC6924C3A1B}"/>
              </a:ext>
            </a:extLst>
          </p:cNvPr>
          <p:cNvGrpSpPr/>
          <p:nvPr userDrawn="1"/>
        </p:nvGrpSpPr>
        <p:grpSpPr>
          <a:xfrm flipV="1">
            <a:off x="-1" y="0"/>
            <a:ext cx="1881156" cy="6858000"/>
            <a:chOff x="6734366" y="0"/>
            <a:chExt cx="1881156" cy="6858000"/>
          </a:xfrm>
        </p:grpSpPr>
        <p:pic>
          <p:nvPicPr>
            <p:cNvPr id="11" name="Picture 10">
              <a:extLst>
                <a:ext uri="{FF2B5EF4-FFF2-40B4-BE49-F238E27FC236}">
                  <a16:creationId xmlns:a16="http://schemas.microsoft.com/office/drawing/2014/main" id="{29453380-305C-084E-84AA-89398B79CA06}"/>
                </a:ext>
              </a:extLst>
            </p:cNvPr>
            <p:cNvPicPr>
              <a:picLocks noChangeAspect="1"/>
            </p:cNvPicPr>
            <p:nvPr userDrawn="1"/>
          </p:nvPicPr>
          <p:blipFill>
            <a:blip r:embed="rId2"/>
            <a:stretch>
              <a:fillRect/>
            </a:stretch>
          </p:blipFill>
          <p:spPr>
            <a:xfrm>
              <a:off x="7392203" y="0"/>
              <a:ext cx="1223319" cy="6858000"/>
            </a:xfrm>
            <a:prstGeom prst="rect">
              <a:avLst/>
            </a:prstGeom>
          </p:spPr>
        </p:pic>
        <p:pic>
          <p:nvPicPr>
            <p:cNvPr id="14" name="Picture 13">
              <a:extLst>
                <a:ext uri="{FF2B5EF4-FFF2-40B4-BE49-F238E27FC236}">
                  <a16:creationId xmlns:a16="http://schemas.microsoft.com/office/drawing/2014/main" id="{02EC5402-E111-7F4F-B797-62B1ADAA11EB}"/>
                </a:ext>
              </a:extLst>
            </p:cNvPr>
            <p:cNvPicPr>
              <a:picLocks noChangeAspect="1"/>
            </p:cNvPicPr>
            <p:nvPr userDrawn="1"/>
          </p:nvPicPr>
          <p:blipFill>
            <a:blip r:embed="rId3"/>
            <a:stretch>
              <a:fillRect/>
            </a:stretch>
          </p:blipFill>
          <p:spPr>
            <a:xfrm>
              <a:off x="6734366" y="0"/>
              <a:ext cx="1189765" cy="6858000"/>
            </a:xfrm>
            <a:prstGeom prst="rect">
              <a:avLst/>
            </a:prstGeom>
          </p:spPr>
        </p:pic>
      </p:grpSp>
      <p:sp>
        <p:nvSpPr>
          <p:cNvPr id="15" name="Text Placeholder 13"/>
          <p:cNvSpPr>
            <a:spLocks noGrp="1"/>
          </p:cNvSpPr>
          <p:nvPr userDrawn="1">
            <p:ph type="body" sz="quarter" idx="10" hasCustomPrompt="1"/>
          </p:nvPr>
        </p:nvSpPr>
        <p:spPr>
          <a:xfrm>
            <a:off x="2768597" y="2051009"/>
            <a:ext cx="5774267" cy="2020824"/>
          </a:xfrm>
        </p:spPr>
        <p:txBody>
          <a:bodyPr anchor="ctr">
            <a:noAutofit/>
          </a:bodyPr>
          <a:lstStyle>
            <a:lvl1pPr marL="0" indent="0">
              <a:buNone/>
              <a:defRPr sz="24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userDrawn="1">
            <p:ph type="body" sz="quarter" idx="11" hasCustomPrompt="1"/>
          </p:nvPr>
        </p:nvSpPr>
        <p:spPr>
          <a:xfrm>
            <a:off x="2768597" y="4071833"/>
            <a:ext cx="5774267" cy="948752"/>
          </a:xfrm>
        </p:spPr>
        <p:txBody>
          <a:bodyPr anchor="ctr">
            <a:noAutofit/>
          </a:bodyPr>
          <a:lstStyle>
            <a:lvl1pPr marL="0" indent="0">
              <a:lnSpc>
                <a:spcPct val="100000"/>
              </a:lnSpc>
              <a:spcBef>
                <a:spcPts val="0"/>
              </a:spcBef>
              <a:buNone/>
              <a:defRPr sz="18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userDrawn="1">
            <p:ph type="body" sz="quarter" idx="12" hasCustomPrompt="1"/>
          </p:nvPr>
        </p:nvSpPr>
        <p:spPr>
          <a:xfrm>
            <a:off x="2768597" y="5020585"/>
            <a:ext cx="5774267" cy="488226"/>
          </a:xfrm>
        </p:spPr>
        <p:txBody>
          <a:bodyPr anchor="ctr">
            <a:noAutofit/>
          </a:bodyPr>
          <a:lstStyle>
            <a:lvl1pPr marL="0" indent="0">
              <a:buNone/>
              <a:defRPr sz="15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4" name="TextBox 3"/>
          <p:cNvSpPr txBox="1"/>
          <p:nvPr userDrawn="1"/>
        </p:nvSpPr>
        <p:spPr>
          <a:xfrm>
            <a:off x="2768597" y="1404678"/>
            <a:ext cx="5837764" cy="300082"/>
          </a:xfrm>
          <a:prstGeom prst="rect">
            <a:avLst/>
          </a:prstGeom>
          <a:noFill/>
        </p:spPr>
        <p:txBody>
          <a:bodyPr wrap="square" rtlCol="0">
            <a:spAutoFit/>
          </a:bodyPr>
          <a:lstStyle/>
          <a:p>
            <a:pPr lvl="0"/>
            <a:r>
              <a:rPr lang="en-US" sz="1350" b="0" i="0">
                <a:solidFill>
                  <a:schemeClr val="accent3">
                    <a:lumMod val="75000"/>
                  </a:schemeClr>
                </a:solidFill>
                <a:latin typeface="Arial" panose="020B0604020202020204" pitchFamily="34" charset="0"/>
                <a:ea typeface="Gotham Book" charset="0"/>
                <a:cs typeface="Arial" panose="020B0604020202020204" pitchFamily="34" charset="0"/>
              </a:rPr>
              <a:t>NC DEPARTMENT OF HEALTH AND HUMAN SERVICES</a:t>
            </a:r>
          </a:p>
        </p:txBody>
      </p:sp>
      <p:pic>
        <p:nvPicPr>
          <p:cNvPr id="2" name="Picture 1">
            <a:extLst>
              <a:ext uri="{FF2B5EF4-FFF2-40B4-BE49-F238E27FC236}">
                <a16:creationId xmlns:a16="http://schemas.microsoft.com/office/drawing/2014/main" id="{1047EF5E-9C37-0F66-ADEC-8485DCD764D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584684" y="483504"/>
            <a:ext cx="1901552" cy="1842348"/>
          </a:xfrm>
          <a:prstGeom prst="rect">
            <a:avLst/>
          </a:prstGeom>
        </p:spPr>
      </p:pic>
    </p:spTree>
    <p:extLst>
      <p:ext uri="{BB962C8B-B14F-4D97-AF65-F5344CB8AC3E}">
        <p14:creationId xmlns:p14="http://schemas.microsoft.com/office/powerpoint/2010/main" val="3329222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5543241" y="0"/>
            <a:ext cx="1223320" cy="6858000"/>
          </a:xfrm>
          <a:prstGeom prst="rect">
            <a:avLst/>
          </a:prstGeom>
        </p:spPr>
      </p:pic>
      <p:pic>
        <p:nvPicPr>
          <p:cNvPr id="2" name="Picture 1">
            <a:extLst>
              <a:ext uri="{FF2B5EF4-FFF2-40B4-BE49-F238E27FC236}">
                <a16:creationId xmlns:a16="http://schemas.microsoft.com/office/drawing/2014/main" id="{78A86B39-3865-57BE-64FB-863D06D6C1ED}"/>
              </a:ext>
            </a:extLst>
          </p:cNvPr>
          <p:cNvPicPr>
            <a:picLocks noChangeAspect="1"/>
          </p:cNvPicPr>
          <p:nvPr userDrawn="1"/>
        </p:nvPicPr>
        <p:blipFill rotWithShape="1">
          <a:blip r:embed="rId2"/>
          <a:srcRect l="13568" r="51867"/>
          <a:stretch/>
        </p:blipFill>
        <p:spPr>
          <a:xfrm>
            <a:off x="6625281" y="0"/>
            <a:ext cx="2518720" cy="6858000"/>
          </a:xfrm>
          <a:prstGeom prst="rect">
            <a:avLst/>
          </a:prstGeom>
        </p:spPr>
      </p:pic>
      <p:sp>
        <p:nvSpPr>
          <p:cNvPr id="4" name="Text Placeholder 3"/>
          <p:cNvSpPr>
            <a:spLocks noGrp="1"/>
          </p:cNvSpPr>
          <p:nvPr>
            <p:ph type="body" sz="quarter" idx="10" hasCustomPrompt="1"/>
          </p:nvPr>
        </p:nvSpPr>
        <p:spPr>
          <a:xfrm>
            <a:off x="6269272" y="1097280"/>
            <a:ext cx="270708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269274" y="6155643"/>
            <a:ext cx="2552329" cy="330200"/>
          </a:xfrm>
        </p:spPr>
        <p:txBody>
          <a:bodyPr anchor="b">
            <a:noAutofit/>
          </a:bodyPr>
          <a:lstStyle>
            <a:lvl1pPr marL="0" indent="0">
              <a:lnSpc>
                <a:spcPct val="100000"/>
              </a:lnSpc>
              <a:spcBef>
                <a:spcPts val="0"/>
              </a:spcBef>
              <a:buNone/>
              <a:defRPr sz="900" b="0" i="1"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3" name="Title 1"/>
          <p:cNvSpPr>
            <a:spLocks noGrp="1"/>
          </p:cNvSpPr>
          <p:nvPr>
            <p:ph type="title" hasCustomPrompt="1"/>
          </p:nvPr>
        </p:nvSpPr>
        <p:spPr>
          <a:xfrm>
            <a:off x="6269274" y="457200"/>
            <a:ext cx="2707088"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3" name="Text Placeholder 8">
            <a:extLst>
              <a:ext uri="{FF2B5EF4-FFF2-40B4-BE49-F238E27FC236}">
                <a16:creationId xmlns:a16="http://schemas.microsoft.com/office/drawing/2014/main" id="{EBE53F0F-063A-C686-A0A6-5614D90A2DDB}"/>
              </a:ext>
            </a:extLst>
          </p:cNvPr>
          <p:cNvSpPr txBox="1">
            <a:spLocks/>
          </p:cNvSpPr>
          <p:nvPr userDrawn="1"/>
        </p:nvSpPr>
        <p:spPr>
          <a:xfrm>
            <a:off x="293209" y="641861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a:latin typeface="Arial" panose="020B0604020202020204" pitchFamily="34" charset="0"/>
                <a:cs typeface="Arial" panose="020B0604020202020204" pitchFamily="34" charset="0"/>
              </a:rPr>
              <a:t>NCDHHS, Office of Health Equity | Health Disparities </a:t>
            </a:r>
            <a:br>
              <a:rPr lang="en-US" b="1" i="0">
                <a:latin typeface="Arial" panose="020B0604020202020204" pitchFamily="34" charset="0"/>
                <a:cs typeface="Arial" panose="020B0604020202020204" pitchFamily="34" charset="0"/>
              </a:rPr>
            </a:br>
            <a:r>
              <a:rPr lang="en-US" b="1" i="0">
                <a:latin typeface="Arial" panose="020B0604020202020204" pitchFamily="34" charset="0"/>
                <a:cs typeface="Arial" panose="020B0604020202020204" pitchFamily="34" charset="0"/>
              </a:rPr>
              <a:t>Analysis Report: Data Summary Presentation | August 2024</a:t>
            </a:r>
          </a:p>
        </p:txBody>
      </p:sp>
    </p:spTree>
    <p:extLst>
      <p:ext uri="{BB962C8B-B14F-4D97-AF65-F5344CB8AC3E}">
        <p14:creationId xmlns:p14="http://schemas.microsoft.com/office/powerpoint/2010/main" val="3997390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5543241" y="0"/>
            <a:ext cx="1223320" cy="6858000"/>
          </a:xfrm>
          <a:prstGeom prst="rect">
            <a:avLst/>
          </a:prstGeom>
        </p:spPr>
      </p:pic>
      <p:pic>
        <p:nvPicPr>
          <p:cNvPr id="2" name="Picture 1">
            <a:extLst>
              <a:ext uri="{FF2B5EF4-FFF2-40B4-BE49-F238E27FC236}">
                <a16:creationId xmlns:a16="http://schemas.microsoft.com/office/drawing/2014/main" id="{78A86B39-3865-57BE-64FB-863D06D6C1ED}"/>
              </a:ext>
            </a:extLst>
          </p:cNvPr>
          <p:cNvPicPr>
            <a:picLocks noChangeAspect="1"/>
          </p:cNvPicPr>
          <p:nvPr userDrawn="1"/>
        </p:nvPicPr>
        <p:blipFill rotWithShape="1">
          <a:blip r:embed="rId2"/>
          <a:srcRect l="13568" r="51867"/>
          <a:stretch/>
        </p:blipFill>
        <p:spPr>
          <a:xfrm>
            <a:off x="6625281" y="0"/>
            <a:ext cx="2518720" cy="6858000"/>
          </a:xfrm>
          <a:prstGeom prst="rect">
            <a:avLst/>
          </a:prstGeom>
        </p:spPr>
      </p:pic>
      <p:sp>
        <p:nvSpPr>
          <p:cNvPr id="4" name="Text Placeholder 3"/>
          <p:cNvSpPr>
            <a:spLocks noGrp="1"/>
          </p:cNvSpPr>
          <p:nvPr>
            <p:ph type="body" sz="quarter" idx="10" hasCustomPrompt="1"/>
          </p:nvPr>
        </p:nvSpPr>
        <p:spPr>
          <a:xfrm>
            <a:off x="6269272" y="1097280"/>
            <a:ext cx="270708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269274" y="6155643"/>
            <a:ext cx="2552329" cy="330200"/>
          </a:xfrm>
        </p:spPr>
        <p:txBody>
          <a:bodyPr anchor="b">
            <a:noAutofit/>
          </a:bodyPr>
          <a:lstStyle>
            <a:lvl1pPr marL="0" indent="0">
              <a:lnSpc>
                <a:spcPct val="100000"/>
              </a:lnSpc>
              <a:spcBef>
                <a:spcPts val="0"/>
              </a:spcBef>
              <a:buNone/>
              <a:defRPr sz="900" b="0" i="1"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3" name="Title 1"/>
          <p:cNvSpPr>
            <a:spLocks noGrp="1"/>
          </p:cNvSpPr>
          <p:nvPr>
            <p:ph type="title" hasCustomPrompt="1"/>
          </p:nvPr>
        </p:nvSpPr>
        <p:spPr>
          <a:xfrm>
            <a:off x="6269274" y="457200"/>
            <a:ext cx="2707088"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3" name="Text Placeholder 3">
            <a:extLst>
              <a:ext uri="{FF2B5EF4-FFF2-40B4-BE49-F238E27FC236}">
                <a16:creationId xmlns:a16="http://schemas.microsoft.com/office/drawing/2014/main" id="{A96B48B2-C16F-C55C-34B8-261CEA15F4FD}"/>
              </a:ext>
            </a:extLst>
          </p:cNvPr>
          <p:cNvSpPr>
            <a:spLocks noGrp="1"/>
          </p:cNvSpPr>
          <p:nvPr>
            <p:ph type="body" sz="quarter" idx="15" hasCustomPrompt="1"/>
          </p:nvPr>
        </p:nvSpPr>
        <p:spPr>
          <a:xfrm>
            <a:off x="318052" y="1097280"/>
            <a:ext cx="4998554"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8" name="Text Placeholder 4">
            <a:extLst>
              <a:ext uri="{FF2B5EF4-FFF2-40B4-BE49-F238E27FC236}">
                <a16:creationId xmlns:a16="http://schemas.microsoft.com/office/drawing/2014/main" id="{79C6A26D-3130-6FD1-2A27-F20A76CA3C81}"/>
              </a:ext>
            </a:extLst>
          </p:cNvPr>
          <p:cNvSpPr>
            <a:spLocks noGrp="1"/>
          </p:cNvSpPr>
          <p:nvPr>
            <p:ph type="body" sz="quarter" idx="16" hasCustomPrompt="1"/>
          </p:nvPr>
        </p:nvSpPr>
        <p:spPr>
          <a:xfrm>
            <a:off x="318053" y="6164879"/>
            <a:ext cx="4998554"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0" name="Text Placeholder 9">
            <a:extLst>
              <a:ext uri="{FF2B5EF4-FFF2-40B4-BE49-F238E27FC236}">
                <a16:creationId xmlns:a16="http://schemas.microsoft.com/office/drawing/2014/main" id="{C69D8539-6F7B-2D19-4A84-341CCAED173C}"/>
              </a:ext>
            </a:extLst>
          </p:cNvPr>
          <p:cNvSpPr>
            <a:spLocks noGrp="1"/>
          </p:cNvSpPr>
          <p:nvPr>
            <p:ph type="body" sz="quarter" idx="17" hasCustomPrompt="1"/>
          </p:nvPr>
        </p:nvSpPr>
        <p:spPr>
          <a:xfrm>
            <a:off x="295525" y="371475"/>
            <a:ext cx="4999038" cy="635000"/>
          </a:xfrm>
        </p:spPr>
        <p:txBody>
          <a:bodyPr/>
          <a:lstStyle>
            <a:lvl1pPr marL="0" indent="0">
              <a:buNone/>
              <a:defRPr sz="2400">
                <a:solidFill>
                  <a:srgbClr val="5C93D5"/>
                </a:solidFill>
              </a:defRPr>
            </a:lvl1pPr>
          </a:lstStyle>
          <a:p>
            <a:r>
              <a:rPr lang="en-US" sz="2000"/>
              <a:t>Click to add text</a:t>
            </a:r>
          </a:p>
        </p:txBody>
      </p:sp>
      <p:sp>
        <p:nvSpPr>
          <p:cNvPr id="7" name="Text Placeholder 8">
            <a:extLst>
              <a:ext uri="{FF2B5EF4-FFF2-40B4-BE49-F238E27FC236}">
                <a16:creationId xmlns:a16="http://schemas.microsoft.com/office/drawing/2014/main" id="{013E346E-9DCE-FD2A-D039-9396C216A76D}"/>
              </a:ext>
            </a:extLst>
          </p:cNvPr>
          <p:cNvSpPr txBox="1">
            <a:spLocks/>
          </p:cNvSpPr>
          <p:nvPr userDrawn="1"/>
        </p:nvSpPr>
        <p:spPr>
          <a:xfrm>
            <a:off x="293209" y="641861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a:latin typeface="Arial" panose="020B0604020202020204" pitchFamily="34" charset="0"/>
                <a:cs typeface="Arial" panose="020B0604020202020204" pitchFamily="34" charset="0"/>
              </a:rPr>
              <a:t>NCDHHS, Office of Health Equity | Health Disparities </a:t>
            </a:r>
            <a:br>
              <a:rPr lang="en-US" b="1" i="0">
                <a:latin typeface="Arial" panose="020B0604020202020204" pitchFamily="34" charset="0"/>
                <a:cs typeface="Arial" panose="020B0604020202020204" pitchFamily="34" charset="0"/>
              </a:rPr>
            </a:br>
            <a:r>
              <a:rPr lang="en-US" b="1" i="0">
                <a:latin typeface="Arial" panose="020B0604020202020204" pitchFamily="34" charset="0"/>
                <a:cs typeface="Arial" panose="020B0604020202020204" pitchFamily="34" charset="0"/>
              </a:rPr>
              <a:t>Analysis Report: Data Summary Presentation | August 2024</a:t>
            </a:r>
          </a:p>
        </p:txBody>
      </p:sp>
    </p:spTree>
    <p:extLst>
      <p:ext uri="{BB962C8B-B14F-4D97-AF65-F5344CB8AC3E}">
        <p14:creationId xmlns:p14="http://schemas.microsoft.com/office/powerpoint/2010/main" val="3822795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s &amp; Table Chart Imag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1308100" y="2514601"/>
            <a:ext cx="7564439" cy="3529013"/>
          </a:xfrm>
        </p:spPr>
        <p:txBody>
          <a:bodyPr>
            <a:noAutofit/>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13" name="Text Placeholder 3">
            <a:extLst>
              <a:ext uri="{FF2B5EF4-FFF2-40B4-BE49-F238E27FC236}">
                <a16:creationId xmlns:a16="http://schemas.microsoft.com/office/drawing/2014/main" id="{C05951D5-A53B-F748-B53B-411B88B37096}"/>
              </a:ext>
            </a:extLst>
          </p:cNvPr>
          <p:cNvSpPr>
            <a:spLocks noGrp="1"/>
          </p:cNvSpPr>
          <p:nvPr>
            <p:ph type="body" sz="quarter" idx="10" hasCustomPrompt="1"/>
          </p:nvPr>
        </p:nvSpPr>
        <p:spPr>
          <a:xfrm>
            <a:off x="1327868" y="1097282"/>
            <a:ext cx="7537836" cy="1288733"/>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4" name="Text Placeholder 4">
            <a:extLst>
              <a:ext uri="{FF2B5EF4-FFF2-40B4-BE49-F238E27FC236}">
                <a16:creationId xmlns:a16="http://schemas.microsoft.com/office/drawing/2014/main" id="{5ED21797-25F7-3A44-9079-81482EE9D03A}"/>
              </a:ext>
            </a:extLst>
          </p:cNvPr>
          <p:cNvSpPr>
            <a:spLocks noGrp="1"/>
          </p:cNvSpPr>
          <p:nvPr>
            <p:ph type="body" sz="quarter" idx="11" hasCustomPrompt="1"/>
          </p:nvPr>
        </p:nvSpPr>
        <p:spPr>
          <a:xfrm>
            <a:off x="1327869" y="6155643"/>
            <a:ext cx="7106911"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5" name="Slide Number Placeholder 21">
            <a:extLst>
              <a:ext uri="{FF2B5EF4-FFF2-40B4-BE49-F238E27FC236}">
                <a16:creationId xmlns:a16="http://schemas.microsoft.com/office/drawing/2014/main" id="{2C7BA782-DC5C-CB45-B48B-350EECAB45C2}"/>
              </a:ext>
            </a:extLst>
          </p:cNvPr>
          <p:cNvSpPr>
            <a:spLocks noGrp="1"/>
          </p:cNvSpPr>
          <p:nvPr>
            <p:ph type="sldNum" sz="quarter" idx="15"/>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16" name="Title 1">
            <a:extLst>
              <a:ext uri="{FF2B5EF4-FFF2-40B4-BE49-F238E27FC236}">
                <a16:creationId xmlns:a16="http://schemas.microsoft.com/office/drawing/2014/main" id="{A8E406F2-C7C6-C748-8AF1-66707FF8A084}"/>
              </a:ext>
            </a:extLst>
          </p:cNvPr>
          <p:cNvSpPr>
            <a:spLocks noGrp="1"/>
          </p:cNvSpPr>
          <p:nvPr>
            <p:ph type="title" hasCustomPrompt="1"/>
          </p:nvPr>
        </p:nvSpPr>
        <p:spPr>
          <a:xfrm>
            <a:off x="1327869"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17936F9F-3E18-8941-88E7-313AB075F56F}"/>
              </a:ext>
            </a:extLst>
          </p:cNvPr>
          <p:cNvPicPr>
            <a:picLocks noChangeAspect="1"/>
          </p:cNvPicPr>
          <p:nvPr userDrawn="1"/>
        </p:nvPicPr>
        <p:blipFill rotWithShape="1">
          <a:blip r:embed="rId2"/>
          <a:srcRect l="13568"/>
          <a:stretch/>
        </p:blipFill>
        <p:spPr>
          <a:xfrm>
            <a:off x="0" y="0"/>
            <a:ext cx="1223320" cy="6858000"/>
          </a:xfrm>
          <a:prstGeom prst="rect">
            <a:avLst/>
          </a:prstGeom>
        </p:spPr>
      </p:pic>
      <p:sp>
        <p:nvSpPr>
          <p:cNvPr id="2" name="Text Placeholder 8">
            <a:extLst>
              <a:ext uri="{FF2B5EF4-FFF2-40B4-BE49-F238E27FC236}">
                <a16:creationId xmlns:a16="http://schemas.microsoft.com/office/drawing/2014/main" id="{FD550A9B-4FAB-132D-6ABD-080359FBA3E2}"/>
              </a:ext>
            </a:extLst>
          </p:cNvPr>
          <p:cNvSpPr txBox="1">
            <a:spLocks/>
          </p:cNvSpPr>
          <p:nvPr userDrawn="1"/>
        </p:nvSpPr>
        <p:spPr>
          <a:xfrm>
            <a:off x="1308100" y="6603332"/>
            <a:ext cx="6979760"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a:latin typeface="Arial" panose="020B0604020202020204" pitchFamily="34" charset="0"/>
                <a:cs typeface="Arial" panose="020B0604020202020204" pitchFamily="34" charset="0"/>
              </a:rPr>
              <a:t>NCDHHS, Office of Health Equity | Health Disparities Analysis Report: Data Summary Presentation | August 2024</a:t>
            </a:r>
          </a:p>
        </p:txBody>
      </p:sp>
    </p:spTree>
    <p:extLst>
      <p:ext uri="{BB962C8B-B14F-4D97-AF65-F5344CB8AC3E}">
        <p14:creationId xmlns:p14="http://schemas.microsoft.com/office/powerpoint/2010/main" val="73762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Table Chart Imag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622299" y="1900238"/>
            <a:ext cx="3840480" cy="4086226"/>
          </a:xfrm>
        </p:spPr>
        <p:txBody>
          <a:bodyPr>
            <a:noAutofit/>
          </a:bodyPr>
          <a:lstStyle>
            <a:lvl1pPr marL="0" indent="0" algn="ctr">
              <a:buNone/>
              <a:defRPr sz="15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4665132" y="1900238"/>
            <a:ext cx="3840480" cy="4086226"/>
          </a:xfrm>
        </p:spPr>
        <p:txBody>
          <a:bodyPr>
            <a:noAutofit/>
          </a:bodyPr>
          <a:lstStyle>
            <a:lvl1pPr marL="0" indent="0" algn="ctr">
              <a:buNone/>
              <a:defRPr sz="15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8" name="Text Placeholder 4">
            <a:extLst>
              <a:ext uri="{FF2B5EF4-FFF2-40B4-BE49-F238E27FC236}">
                <a16:creationId xmlns:a16="http://schemas.microsoft.com/office/drawing/2014/main" id="{F0CFCE86-664D-A446-BE06-01C8C24E9E1B}"/>
              </a:ext>
            </a:extLst>
          </p:cNvPr>
          <p:cNvSpPr>
            <a:spLocks noGrp="1"/>
          </p:cNvSpPr>
          <p:nvPr>
            <p:ph type="body" sz="quarter" idx="11" hasCustomPrompt="1"/>
          </p:nvPr>
        </p:nvSpPr>
        <p:spPr>
          <a:xfrm>
            <a:off x="302150" y="6155643"/>
            <a:ext cx="8073990"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9" name="Slide Number Placeholder 21">
            <a:extLst>
              <a:ext uri="{FF2B5EF4-FFF2-40B4-BE49-F238E27FC236}">
                <a16:creationId xmlns:a16="http://schemas.microsoft.com/office/drawing/2014/main" id="{4D11D409-0A96-9B43-B5E9-8C9EBB3490D1}"/>
              </a:ext>
            </a:extLst>
          </p:cNvPr>
          <p:cNvSpPr>
            <a:spLocks noGrp="1"/>
          </p:cNvSpPr>
          <p:nvPr>
            <p:ph type="sldNum" sz="quarter" idx="16"/>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0" name="Title 1">
            <a:extLst>
              <a:ext uri="{FF2B5EF4-FFF2-40B4-BE49-F238E27FC236}">
                <a16:creationId xmlns:a16="http://schemas.microsoft.com/office/drawing/2014/main" id="{F17C0509-ABF8-A14C-9CCC-ACF4B252782C}"/>
              </a:ext>
            </a:extLst>
          </p:cNvPr>
          <p:cNvSpPr>
            <a:spLocks noGrp="1"/>
          </p:cNvSpPr>
          <p:nvPr>
            <p:ph type="title" hasCustomPrompt="1"/>
          </p:nvPr>
        </p:nvSpPr>
        <p:spPr>
          <a:xfrm>
            <a:off x="302150" y="1180769"/>
            <a:ext cx="8563554"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3083D3DB-AB8F-794A-B493-317B10CC4DCB}"/>
              </a:ext>
            </a:extLst>
          </p:cNvPr>
          <p:cNvPicPr>
            <a:picLocks noChangeAspect="1"/>
          </p:cNvPicPr>
          <p:nvPr userDrawn="1"/>
        </p:nvPicPr>
        <p:blipFill rotWithShape="1">
          <a:blip r:embed="rId2"/>
          <a:srcRect t="26307"/>
          <a:stretch/>
        </p:blipFill>
        <p:spPr>
          <a:xfrm>
            <a:off x="0" y="0"/>
            <a:ext cx="9144000" cy="1119096"/>
          </a:xfrm>
          <a:prstGeom prst="rect">
            <a:avLst/>
          </a:prstGeom>
        </p:spPr>
      </p:pic>
      <p:sp>
        <p:nvSpPr>
          <p:cNvPr id="2" name="Text Placeholder 8">
            <a:extLst>
              <a:ext uri="{FF2B5EF4-FFF2-40B4-BE49-F238E27FC236}">
                <a16:creationId xmlns:a16="http://schemas.microsoft.com/office/drawing/2014/main" id="{6E02F64E-2CEF-59B1-BBF3-B28B49C9403E}"/>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a:latin typeface="Arial" panose="020B0604020202020204" pitchFamily="34" charset="0"/>
                <a:cs typeface="Arial" panose="020B0604020202020204" pitchFamily="34" charset="0"/>
              </a:rPr>
              <a:t>NCDHHS, Office of Health Equity | Health Disparities Analysis Report: Data Summary Presentation | August 2024</a:t>
            </a:r>
          </a:p>
        </p:txBody>
      </p:sp>
    </p:spTree>
    <p:extLst>
      <p:ext uri="{BB962C8B-B14F-4D97-AF65-F5344CB8AC3E}">
        <p14:creationId xmlns:p14="http://schemas.microsoft.com/office/powerpoint/2010/main" val="173195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8FB92-BB69-730C-9977-A0AD38F8B79F}"/>
              </a:ext>
            </a:extLst>
          </p:cNvPr>
          <p:cNvSpPr/>
          <p:nvPr userDrawn="1"/>
        </p:nvSpPr>
        <p:spPr>
          <a:xfrm>
            <a:off x="0" y="0"/>
            <a:ext cx="9144000" cy="6858000"/>
          </a:xfrm>
          <a:prstGeom prst="rect">
            <a:avLst/>
          </a:prstGeom>
          <a:solidFill>
            <a:srgbClr val="5C93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EC8477E5-DFD4-9071-E66E-13E2B16743A7}"/>
              </a:ext>
            </a:extLst>
          </p:cNvPr>
          <p:cNvSpPr>
            <a:spLocks noGrp="1"/>
          </p:cNvSpPr>
          <p:nvPr>
            <p:ph type="body" sz="quarter" idx="10"/>
          </p:nvPr>
        </p:nvSpPr>
        <p:spPr>
          <a:xfrm>
            <a:off x="0" y="457199"/>
            <a:ext cx="9144000" cy="5943602"/>
          </a:xfrm>
          <a:prstGeom prst="rect">
            <a:avLst/>
          </a:prstGeom>
        </p:spPr>
        <p:txBody>
          <a:bodyPr anchor="ctr">
            <a:noAutofit/>
          </a:bodyPr>
          <a:lstStyle>
            <a:lvl1pPr marL="0" indent="0" algn="ctr">
              <a:buNone/>
              <a:defRPr sz="8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a:p>
        </p:txBody>
      </p:sp>
    </p:spTree>
    <p:extLst>
      <p:ext uri="{BB962C8B-B14F-4D97-AF65-F5344CB8AC3E}">
        <p14:creationId xmlns:p14="http://schemas.microsoft.com/office/powerpoint/2010/main" val="2112304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8FB92-BB69-730C-9977-A0AD38F8B79F}"/>
              </a:ext>
            </a:extLst>
          </p:cNvPr>
          <p:cNvSpPr/>
          <p:nvPr userDrawn="1"/>
        </p:nvSpPr>
        <p:spPr>
          <a:xfrm>
            <a:off x="0" y="0"/>
            <a:ext cx="9144000" cy="6858000"/>
          </a:xfrm>
          <a:prstGeom prst="rect">
            <a:avLst/>
          </a:prstGeom>
          <a:solidFill>
            <a:srgbClr val="6C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ACAC7"/>
              </a:solidFill>
            </a:endParaRPr>
          </a:p>
        </p:txBody>
      </p:sp>
      <p:sp>
        <p:nvSpPr>
          <p:cNvPr id="4" name="Text Placeholder 13">
            <a:extLst>
              <a:ext uri="{FF2B5EF4-FFF2-40B4-BE49-F238E27FC236}">
                <a16:creationId xmlns:a16="http://schemas.microsoft.com/office/drawing/2014/main" id="{EC8477E5-DFD4-9071-E66E-13E2B16743A7}"/>
              </a:ext>
            </a:extLst>
          </p:cNvPr>
          <p:cNvSpPr>
            <a:spLocks noGrp="1"/>
          </p:cNvSpPr>
          <p:nvPr>
            <p:ph type="body" sz="quarter" idx="10"/>
          </p:nvPr>
        </p:nvSpPr>
        <p:spPr>
          <a:xfrm>
            <a:off x="0" y="457199"/>
            <a:ext cx="9144000" cy="5943602"/>
          </a:xfrm>
          <a:prstGeom prst="rect">
            <a:avLst/>
          </a:prstGeom>
        </p:spPr>
        <p:txBody>
          <a:bodyPr anchor="ctr">
            <a:noAutofit/>
          </a:bodyPr>
          <a:lstStyle>
            <a:lvl1pPr marL="0" indent="0" algn="ctr">
              <a:buNone/>
              <a:defRPr sz="8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a:p>
        </p:txBody>
      </p:sp>
    </p:spTree>
    <p:extLst>
      <p:ext uri="{BB962C8B-B14F-4D97-AF65-F5344CB8AC3E}">
        <p14:creationId xmlns:p14="http://schemas.microsoft.com/office/powerpoint/2010/main" val="245863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8FB92-BB69-730C-9977-A0AD38F8B79F}"/>
              </a:ext>
            </a:extLst>
          </p:cNvPr>
          <p:cNvSpPr/>
          <p:nvPr userDrawn="1"/>
        </p:nvSpPr>
        <p:spPr>
          <a:xfrm>
            <a:off x="0" y="0"/>
            <a:ext cx="9144000" cy="6858000"/>
          </a:xfrm>
          <a:prstGeom prst="rect">
            <a:avLst/>
          </a:prstGeom>
          <a:solidFill>
            <a:srgbClr val="FEC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EC8477E5-DFD4-9071-E66E-13E2B16743A7}"/>
              </a:ext>
            </a:extLst>
          </p:cNvPr>
          <p:cNvSpPr>
            <a:spLocks noGrp="1"/>
          </p:cNvSpPr>
          <p:nvPr>
            <p:ph type="body" sz="quarter" idx="10"/>
          </p:nvPr>
        </p:nvSpPr>
        <p:spPr>
          <a:xfrm>
            <a:off x="0" y="457199"/>
            <a:ext cx="9144000" cy="5943602"/>
          </a:xfrm>
          <a:prstGeom prst="rect">
            <a:avLst/>
          </a:prstGeom>
        </p:spPr>
        <p:txBody>
          <a:bodyPr anchor="ctr">
            <a:noAutofit/>
          </a:bodyPr>
          <a:lstStyle>
            <a:lvl1pPr marL="0" indent="0" algn="ctr">
              <a:buNone/>
              <a:defRPr sz="8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a:p>
        </p:txBody>
      </p:sp>
    </p:spTree>
    <p:extLst>
      <p:ext uri="{BB962C8B-B14F-4D97-AF65-F5344CB8AC3E}">
        <p14:creationId xmlns:p14="http://schemas.microsoft.com/office/powerpoint/2010/main" val="812340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8FB92-BB69-730C-9977-A0AD38F8B79F}"/>
              </a:ext>
            </a:extLst>
          </p:cNvPr>
          <p:cNvSpPr/>
          <p:nvPr userDrawn="1"/>
        </p:nvSpPr>
        <p:spPr>
          <a:xfrm>
            <a:off x="0" y="0"/>
            <a:ext cx="9144000" cy="6858000"/>
          </a:xfrm>
          <a:prstGeom prst="rect">
            <a:avLst/>
          </a:prstGeom>
          <a:solidFill>
            <a:srgbClr val="F999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EC8477E5-DFD4-9071-E66E-13E2B16743A7}"/>
              </a:ext>
            </a:extLst>
          </p:cNvPr>
          <p:cNvSpPr>
            <a:spLocks noGrp="1"/>
          </p:cNvSpPr>
          <p:nvPr>
            <p:ph type="body" sz="quarter" idx="10"/>
          </p:nvPr>
        </p:nvSpPr>
        <p:spPr>
          <a:xfrm>
            <a:off x="0" y="457199"/>
            <a:ext cx="9144000" cy="5943602"/>
          </a:xfrm>
          <a:prstGeom prst="rect">
            <a:avLst/>
          </a:prstGeom>
        </p:spPr>
        <p:txBody>
          <a:bodyPr anchor="ctr">
            <a:noAutofit/>
          </a:bodyPr>
          <a:lstStyle>
            <a:lvl1pPr marL="0" indent="0" algn="ctr">
              <a:buNone/>
              <a:defRPr sz="8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a:p>
        </p:txBody>
      </p:sp>
    </p:spTree>
    <p:extLst>
      <p:ext uri="{BB962C8B-B14F-4D97-AF65-F5344CB8AC3E}">
        <p14:creationId xmlns:p14="http://schemas.microsoft.com/office/powerpoint/2010/main" val="1810543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8FB92-BB69-730C-9977-A0AD38F8B79F}"/>
              </a:ext>
            </a:extLst>
          </p:cNvPr>
          <p:cNvSpPr/>
          <p:nvPr userDrawn="1"/>
        </p:nvSpPr>
        <p:spPr>
          <a:xfrm>
            <a:off x="0" y="0"/>
            <a:ext cx="9144000" cy="6858000"/>
          </a:xfrm>
          <a:prstGeom prst="rect">
            <a:avLst/>
          </a:prstGeom>
          <a:solidFill>
            <a:srgbClr val="9F9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EC8477E5-DFD4-9071-E66E-13E2B16743A7}"/>
              </a:ext>
            </a:extLst>
          </p:cNvPr>
          <p:cNvSpPr>
            <a:spLocks noGrp="1"/>
          </p:cNvSpPr>
          <p:nvPr>
            <p:ph type="body" sz="quarter" idx="10"/>
          </p:nvPr>
        </p:nvSpPr>
        <p:spPr>
          <a:xfrm>
            <a:off x="0" y="457199"/>
            <a:ext cx="9144000" cy="5943602"/>
          </a:xfrm>
          <a:prstGeom prst="rect">
            <a:avLst/>
          </a:prstGeom>
        </p:spPr>
        <p:txBody>
          <a:bodyPr anchor="ctr">
            <a:noAutofit/>
          </a:bodyPr>
          <a:lstStyle>
            <a:lvl1pPr marL="0" indent="0" algn="ctr">
              <a:buNone/>
              <a:defRPr sz="8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a:p>
        </p:txBody>
      </p:sp>
    </p:spTree>
    <p:extLst>
      <p:ext uri="{BB962C8B-B14F-4D97-AF65-F5344CB8AC3E}">
        <p14:creationId xmlns:p14="http://schemas.microsoft.com/office/powerpoint/2010/main" val="3942333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8FB92-BB69-730C-9977-A0AD38F8B79F}"/>
              </a:ext>
            </a:extLst>
          </p:cNvPr>
          <p:cNvSpPr/>
          <p:nvPr userDrawn="1"/>
        </p:nvSpPr>
        <p:spPr>
          <a:xfrm>
            <a:off x="0" y="0"/>
            <a:ext cx="9144000" cy="6858000"/>
          </a:xfrm>
          <a:prstGeom prst="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EC8477E5-DFD4-9071-E66E-13E2B16743A7}"/>
              </a:ext>
            </a:extLst>
          </p:cNvPr>
          <p:cNvSpPr>
            <a:spLocks noGrp="1"/>
          </p:cNvSpPr>
          <p:nvPr>
            <p:ph type="body" sz="quarter" idx="10"/>
          </p:nvPr>
        </p:nvSpPr>
        <p:spPr>
          <a:xfrm>
            <a:off x="0" y="457199"/>
            <a:ext cx="9144000" cy="5943602"/>
          </a:xfrm>
          <a:prstGeom prst="rect">
            <a:avLst/>
          </a:prstGeom>
        </p:spPr>
        <p:txBody>
          <a:bodyPr anchor="ctr">
            <a:noAutofit/>
          </a:bodyPr>
          <a:lstStyle>
            <a:lvl1pPr marL="0" indent="0" algn="ctr">
              <a:buNone/>
              <a:defRPr sz="8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a:p>
        </p:txBody>
      </p:sp>
    </p:spTree>
    <p:extLst>
      <p:ext uri="{BB962C8B-B14F-4D97-AF65-F5344CB8AC3E}">
        <p14:creationId xmlns:p14="http://schemas.microsoft.com/office/powerpoint/2010/main" val="1231375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Black Sea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5076C68-EF58-6343-9E56-5AD2020B2605}"/>
              </a:ext>
            </a:extLst>
          </p:cNvPr>
          <p:cNvGrpSpPr/>
          <p:nvPr userDrawn="1"/>
        </p:nvGrpSpPr>
        <p:grpSpPr>
          <a:xfrm flipV="1">
            <a:off x="1" y="0"/>
            <a:ext cx="8615522" cy="6858000"/>
            <a:chOff x="0" y="817927"/>
            <a:chExt cx="8615522" cy="6040073"/>
          </a:xfrm>
        </p:grpSpPr>
        <p:pic>
          <p:nvPicPr>
            <p:cNvPr id="11" name="Picture 10">
              <a:extLst>
                <a:ext uri="{FF2B5EF4-FFF2-40B4-BE49-F238E27FC236}">
                  <a16:creationId xmlns:a16="http://schemas.microsoft.com/office/drawing/2014/main" id="{89890F9C-A5DB-2646-9CEC-6E7CC4166302}"/>
                </a:ext>
              </a:extLst>
            </p:cNvPr>
            <p:cNvPicPr>
              <a:picLocks noChangeAspect="1"/>
            </p:cNvPicPr>
            <p:nvPr userDrawn="1"/>
          </p:nvPicPr>
          <p:blipFill>
            <a:blip r:embed="rId2"/>
            <a:stretch>
              <a:fillRect/>
            </a:stretch>
          </p:blipFill>
          <p:spPr>
            <a:xfrm>
              <a:off x="7392203" y="817927"/>
              <a:ext cx="1223319" cy="6040073"/>
            </a:xfrm>
            <a:prstGeom prst="rect">
              <a:avLst/>
            </a:prstGeom>
          </p:spPr>
        </p:pic>
        <p:pic>
          <p:nvPicPr>
            <p:cNvPr id="14" name="Picture 13">
              <a:extLst>
                <a:ext uri="{FF2B5EF4-FFF2-40B4-BE49-F238E27FC236}">
                  <a16:creationId xmlns:a16="http://schemas.microsoft.com/office/drawing/2014/main" id="{4366C9A7-ABE5-C347-93C3-1B296BA730AF}"/>
                </a:ext>
              </a:extLst>
            </p:cNvPr>
            <p:cNvPicPr>
              <a:picLocks noChangeAspect="1"/>
            </p:cNvPicPr>
            <p:nvPr userDrawn="1"/>
          </p:nvPicPr>
          <p:blipFill>
            <a:blip r:embed="rId3"/>
            <a:stretch>
              <a:fillRect/>
            </a:stretch>
          </p:blipFill>
          <p:spPr>
            <a:xfrm>
              <a:off x="0" y="817927"/>
              <a:ext cx="7924132" cy="6040073"/>
            </a:xfrm>
            <a:prstGeom prst="rect">
              <a:avLst/>
            </a:prstGeom>
          </p:spPr>
        </p:pic>
      </p:grpSp>
      <p:sp>
        <p:nvSpPr>
          <p:cNvPr id="15" name="Text Placeholder 13"/>
          <p:cNvSpPr>
            <a:spLocks noGrp="1"/>
          </p:cNvSpPr>
          <p:nvPr userDrawn="1">
            <p:ph type="body" sz="quarter" idx="10" hasCustomPrompt="1"/>
          </p:nvPr>
        </p:nvSpPr>
        <p:spPr>
          <a:xfrm>
            <a:off x="625472" y="1536659"/>
            <a:ext cx="5774267" cy="2020824"/>
          </a:xfrm>
        </p:spPr>
        <p:txBody>
          <a:bodyPr anchor="t">
            <a:noAutofit/>
          </a:bodyPr>
          <a:lstStyle>
            <a:lvl1pPr marL="0" indent="0">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userDrawn="1">
            <p:ph type="body" sz="quarter" idx="11" hasCustomPrompt="1"/>
          </p:nvPr>
        </p:nvSpPr>
        <p:spPr>
          <a:xfrm>
            <a:off x="625472" y="4757633"/>
            <a:ext cx="5774267" cy="948752"/>
          </a:xfrm>
        </p:spPr>
        <p:txBody>
          <a:bodyPr anchor="ctr">
            <a:noAutofit/>
          </a:bodyPr>
          <a:lstStyle>
            <a:lvl1pPr marL="0" indent="0">
              <a:lnSpc>
                <a:spcPct val="100000"/>
              </a:lnSpc>
              <a:spcBef>
                <a:spcPts val="0"/>
              </a:spcBef>
              <a:buNone/>
              <a:defRPr sz="1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userDrawn="1">
            <p:ph type="body" sz="quarter" idx="12" hasCustomPrompt="1"/>
          </p:nvPr>
        </p:nvSpPr>
        <p:spPr>
          <a:xfrm>
            <a:off x="625472" y="5706385"/>
            <a:ext cx="5774267" cy="488226"/>
          </a:xfrm>
        </p:spPr>
        <p:txBody>
          <a:bodyPr anchor="ctr">
            <a:noAutofit/>
          </a:bodyPr>
          <a:lstStyle>
            <a:lvl1pPr marL="0" indent="0">
              <a:buNone/>
              <a:defRPr sz="15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pic>
        <p:nvPicPr>
          <p:cNvPr id="3" name="Picture 2">
            <a:extLst>
              <a:ext uri="{FF2B5EF4-FFF2-40B4-BE49-F238E27FC236}">
                <a16:creationId xmlns:a16="http://schemas.microsoft.com/office/drawing/2014/main" id="{08C9684D-0917-1728-3DB5-7439936B54A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110311" y="4822613"/>
            <a:ext cx="1901552" cy="1842348"/>
          </a:xfrm>
          <a:prstGeom prst="rect">
            <a:avLst/>
          </a:prstGeom>
        </p:spPr>
      </p:pic>
    </p:spTree>
    <p:extLst>
      <p:ext uri="{BB962C8B-B14F-4D97-AF65-F5344CB8AC3E}">
        <p14:creationId xmlns:p14="http://schemas.microsoft.com/office/powerpoint/2010/main" val="1080940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8FB92-BB69-730C-9977-A0AD38F8B79F}"/>
              </a:ext>
            </a:extLst>
          </p:cNvPr>
          <p:cNvSpPr/>
          <p:nvPr userDrawn="1"/>
        </p:nvSpPr>
        <p:spPr>
          <a:xfrm>
            <a:off x="0" y="0"/>
            <a:ext cx="9144000" cy="6858000"/>
          </a:xfrm>
          <a:prstGeom prst="rect">
            <a:avLst/>
          </a:prstGeom>
          <a:solidFill>
            <a:srgbClr val="7EBF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EC8477E5-DFD4-9071-E66E-13E2B16743A7}"/>
              </a:ext>
            </a:extLst>
          </p:cNvPr>
          <p:cNvSpPr>
            <a:spLocks noGrp="1"/>
          </p:cNvSpPr>
          <p:nvPr>
            <p:ph type="body" sz="quarter" idx="10"/>
          </p:nvPr>
        </p:nvSpPr>
        <p:spPr>
          <a:xfrm>
            <a:off x="0" y="457199"/>
            <a:ext cx="9144000" cy="5943602"/>
          </a:xfrm>
          <a:prstGeom prst="rect">
            <a:avLst/>
          </a:prstGeom>
        </p:spPr>
        <p:txBody>
          <a:bodyPr anchor="ctr">
            <a:noAutofit/>
          </a:bodyPr>
          <a:lstStyle>
            <a:lvl1pPr marL="0" indent="0" algn="ctr">
              <a:buNone/>
              <a:defRPr sz="8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a:p>
        </p:txBody>
      </p:sp>
    </p:spTree>
    <p:extLst>
      <p:ext uri="{BB962C8B-B14F-4D97-AF65-F5344CB8AC3E}">
        <p14:creationId xmlns:p14="http://schemas.microsoft.com/office/powerpoint/2010/main" val="2458857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8FB92-BB69-730C-9977-A0AD38F8B79F}"/>
              </a:ext>
            </a:extLst>
          </p:cNvPr>
          <p:cNvSpPr/>
          <p:nvPr userDrawn="1"/>
        </p:nvSpPr>
        <p:spPr>
          <a:xfrm>
            <a:off x="0" y="0"/>
            <a:ext cx="9144000" cy="6858000"/>
          </a:xfrm>
          <a:prstGeom prst="rect">
            <a:avLst/>
          </a:prstGeom>
          <a:solidFill>
            <a:srgbClr val="F7A2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EC8477E5-DFD4-9071-E66E-13E2B16743A7}"/>
              </a:ext>
            </a:extLst>
          </p:cNvPr>
          <p:cNvSpPr>
            <a:spLocks noGrp="1"/>
          </p:cNvSpPr>
          <p:nvPr>
            <p:ph type="body" sz="quarter" idx="10"/>
          </p:nvPr>
        </p:nvSpPr>
        <p:spPr>
          <a:xfrm>
            <a:off x="0" y="457199"/>
            <a:ext cx="9144000" cy="5943602"/>
          </a:xfrm>
          <a:prstGeom prst="rect">
            <a:avLst/>
          </a:prstGeom>
        </p:spPr>
        <p:txBody>
          <a:bodyPr anchor="ctr">
            <a:noAutofit/>
          </a:bodyPr>
          <a:lstStyle>
            <a:lvl1pPr marL="0" indent="0" algn="ctr">
              <a:buNone/>
              <a:defRPr sz="8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a:p>
        </p:txBody>
      </p:sp>
    </p:spTree>
    <p:extLst>
      <p:ext uri="{BB962C8B-B14F-4D97-AF65-F5344CB8AC3E}">
        <p14:creationId xmlns:p14="http://schemas.microsoft.com/office/powerpoint/2010/main" val="110116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 Black Seal">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415E447-67CB-38F0-7F39-21009ED2BF7B}"/>
              </a:ext>
            </a:extLst>
          </p:cNvPr>
          <p:cNvGrpSpPr/>
          <p:nvPr userDrawn="1"/>
        </p:nvGrpSpPr>
        <p:grpSpPr>
          <a:xfrm>
            <a:off x="1" y="0"/>
            <a:ext cx="8615522" cy="6858000"/>
            <a:chOff x="0" y="817927"/>
            <a:chExt cx="8615522" cy="6040073"/>
          </a:xfrm>
        </p:grpSpPr>
        <p:pic>
          <p:nvPicPr>
            <p:cNvPr id="11" name="Picture 10">
              <a:extLst>
                <a:ext uri="{FF2B5EF4-FFF2-40B4-BE49-F238E27FC236}">
                  <a16:creationId xmlns:a16="http://schemas.microsoft.com/office/drawing/2014/main" id="{F731FD75-6796-2534-1AB6-2922C3F0A7DE}"/>
                </a:ext>
              </a:extLst>
            </p:cNvPr>
            <p:cNvPicPr>
              <a:picLocks noChangeAspect="1"/>
            </p:cNvPicPr>
            <p:nvPr userDrawn="1"/>
          </p:nvPicPr>
          <p:blipFill>
            <a:blip r:embed="rId2"/>
            <a:stretch>
              <a:fillRect/>
            </a:stretch>
          </p:blipFill>
          <p:spPr>
            <a:xfrm>
              <a:off x="7392203" y="817927"/>
              <a:ext cx="1223319" cy="6040073"/>
            </a:xfrm>
            <a:prstGeom prst="rect">
              <a:avLst/>
            </a:prstGeom>
          </p:spPr>
        </p:pic>
        <p:pic>
          <p:nvPicPr>
            <p:cNvPr id="13" name="Picture 12">
              <a:extLst>
                <a:ext uri="{FF2B5EF4-FFF2-40B4-BE49-F238E27FC236}">
                  <a16:creationId xmlns:a16="http://schemas.microsoft.com/office/drawing/2014/main" id="{1845B209-2A84-9255-E14A-7DAE28C35D18}"/>
                </a:ext>
              </a:extLst>
            </p:cNvPr>
            <p:cNvPicPr>
              <a:picLocks noChangeAspect="1"/>
            </p:cNvPicPr>
            <p:nvPr userDrawn="1"/>
          </p:nvPicPr>
          <p:blipFill>
            <a:blip r:embed="rId3"/>
            <a:stretch>
              <a:fillRect/>
            </a:stretch>
          </p:blipFill>
          <p:spPr>
            <a:xfrm>
              <a:off x="0" y="817927"/>
              <a:ext cx="7924132" cy="6040073"/>
            </a:xfrm>
            <a:prstGeom prst="rect">
              <a:avLst/>
            </a:prstGeom>
          </p:spPr>
        </p:pic>
      </p:grpSp>
      <p:sp>
        <p:nvSpPr>
          <p:cNvPr id="15" name="Text Placeholder 13"/>
          <p:cNvSpPr>
            <a:spLocks noGrp="1"/>
          </p:cNvSpPr>
          <p:nvPr userDrawn="1">
            <p:ph type="body" sz="quarter" idx="10" hasCustomPrompt="1"/>
          </p:nvPr>
        </p:nvSpPr>
        <p:spPr>
          <a:xfrm>
            <a:off x="625472" y="1508084"/>
            <a:ext cx="5774267" cy="2020824"/>
          </a:xfrm>
        </p:spPr>
        <p:txBody>
          <a:bodyPr anchor="t">
            <a:noAutofit/>
          </a:bodyPr>
          <a:lstStyle>
            <a:lvl1pPr marL="0" indent="0">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userDrawn="1">
            <p:ph type="body" sz="quarter" idx="11" hasCustomPrompt="1"/>
          </p:nvPr>
        </p:nvSpPr>
        <p:spPr>
          <a:xfrm>
            <a:off x="625472" y="4757633"/>
            <a:ext cx="5774267" cy="948752"/>
          </a:xfrm>
        </p:spPr>
        <p:txBody>
          <a:bodyPr anchor="ctr">
            <a:noAutofit/>
          </a:bodyPr>
          <a:lstStyle>
            <a:lvl1pPr marL="0" indent="0">
              <a:lnSpc>
                <a:spcPct val="100000"/>
              </a:lnSpc>
              <a:spcBef>
                <a:spcPts val="0"/>
              </a:spcBef>
              <a:buNone/>
              <a:defRPr sz="1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userDrawn="1">
            <p:ph type="body" sz="quarter" idx="12" hasCustomPrompt="1"/>
          </p:nvPr>
        </p:nvSpPr>
        <p:spPr>
          <a:xfrm>
            <a:off x="625472" y="5706385"/>
            <a:ext cx="5774267" cy="488226"/>
          </a:xfrm>
        </p:spPr>
        <p:txBody>
          <a:bodyPr anchor="ctr">
            <a:noAutofit/>
          </a:bodyPr>
          <a:lstStyle>
            <a:lvl1pPr marL="0" indent="0">
              <a:buNone/>
              <a:defRPr sz="15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4" name="TextBox 3"/>
          <p:cNvSpPr txBox="1"/>
          <p:nvPr userDrawn="1"/>
        </p:nvSpPr>
        <p:spPr>
          <a:xfrm>
            <a:off x="625472" y="490279"/>
            <a:ext cx="5837764" cy="300082"/>
          </a:xfrm>
          <a:prstGeom prst="rect">
            <a:avLst/>
          </a:prstGeom>
          <a:noFill/>
        </p:spPr>
        <p:txBody>
          <a:bodyPr wrap="square" rtlCol="0">
            <a:spAutoFit/>
          </a:bodyPr>
          <a:lstStyle/>
          <a:p>
            <a:pPr lvl="0"/>
            <a:r>
              <a:rPr lang="en-US" sz="1350" b="0" i="0">
                <a:solidFill>
                  <a:schemeClr val="bg1"/>
                </a:solidFill>
                <a:latin typeface="Arial" panose="020B0604020202020204" pitchFamily="34" charset="0"/>
                <a:ea typeface="Gotham Book" charset="0"/>
                <a:cs typeface="Arial" panose="020B0604020202020204" pitchFamily="34" charset="0"/>
              </a:rPr>
              <a:t>NC DEPARTMENT OOF HEALTH AND HUMAN SERVICES</a:t>
            </a:r>
          </a:p>
        </p:txBody>
      </p:sp>
      <p:pic>
        <p:nvPicPr>
          <p:cNvPr id="2" name="Picture 1">
            <a:extLst>
              <a:ext uri="{FF2B5EF4-FFF2-40B4-BE49-F238E27FC236}">
                <a16:creationId xmlns:a16="http://schemas.microsoft.com/office/drawing/2014/main" id="{0A312150-D23A-A682-527E-C0DD54FFDE58}"/>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110311" y="4822613"/>
            <a:ext cx="1901552" cy="1842348"/>
          </a:xfrm>
          <a:prstGeom prst="rect">
            <a:avLst/>
          </a:prstGeom>
        </p:spPr>
      </p:pic>
    </p:spTree>
    <p:extLst>
      <p:ext uri="{BB962C8B-B14F-4D97-AF65-F5344CB8AC3E}">
        <p14:creationId xmlns:p14="http://schemas.microsoft.com/office/powerpoint/2010/main" val="540457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2150" y="1913839"/>
            <a:ext cx="8563554" cy="4142629"/>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302150" y="6155643"/>
            <a:ext cx="8073990"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302150" y="1273757"/>
            <a:ext cx="8563554"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3" name="Picture 2">
            <a:extLst>
              <a:ext uri="{FF2B5EF4-FFF2-40B4-BE49-F238E27FC236}">
                <a16:creationId xmlns:a16="http://schemas.microsoft.com/office/drawing/2014/main" id="{6DF221BC-4C4B-F888-1C4B-FDB6CC66828D}"/>
              </a:ext>
            </a:extLst>
          </p:cNvPr>
          <p:cNvPicPr>
            <a:picLocks noChangeAspect="1"/>
          </p:cNvPicPr>
          <p:nvPr userDrawn="1"/>
        </p:nvPicPr>
        <p:blipFill rotWithShape="1">
          <a:blip r:embed="rId2"/>
          <a:srcRect t="26307"/>
          <a:stretch/>
        </p:blipFill>
        <p:spPr>
          <a:xfrm>
            <a:off x="0" y="0"/>
            <a:ext cx="9144000" cy="1119096"/>
          </a:xfrm>
          <a:prstGeom prst="rect">
            <a:avLst/>
          </a:prstGeom>
        </p:spPr>
      </p:pic>
      <p:sp>
        <p:nvSpPr>
          <p:cNvPr id="2" name="Text Placeholder 8">
            <a:extLst>
              <a:ext uri="{FF2B5EF4-FFF2-40B4-BE49-F238E27FC236}">
                <a16:creationId xmlns:a16="http://schemas.microsoft.com/office/drawing/2014/main" id="{79F43FCD-9DC9-3ECD-C557-3532E06B8DC6}"/>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a:latin typeface="Arial" panose="020B0604020202020204" pitchFamily="34" charset="0"/>
                <a:cs typeface="Arial" panose="020B0604020202020204" pitchFamily="34" charset="0"/>
              </a:rPr>
              <a:t>NCDHHS, Office of Health Equity | Health Disparities Analysis Report: Data Summary Presentation | August 2024</a:t>
            </a:r>
          </a:p>
        </p:txBody>
      </p:sp>
    </p:spTree>
    <p:extLst>
      <p:ext uri="{BB962C8B-B14F-4D97-AF65-F5344CB8AC3E}">
        <p14:creationId xmlns:p14="http://schemas.microsoft.com/office/powerpoint/2010/main" val="2555882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327868" y="1097280"/>
            <a:ext cx="7537836"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1327869" y="6155643"/>
            <a:ext cx="7106911"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1327869"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0" y="0"/>
            <a:ext cx="1223320" cy="6858000"/>
          </a:xfrm>
          <a:prstGeom prst="rect">
            <a:avLst/>
          </a:prstGeom>
        </p:spPr>
      </p:pic>
      <p:sp>
        <p:nvSpPr>
          <p:cNvPr id="2" name="Text Placeholder 8">
            <a:extLst>
              <a:ext uri="{FF2B5EF4-FFF2-40B4-BE49-F238E27FC236}">
                <a16:creationId xmlns:a16="http://schemas.microsoft.com/office/drawing/2014/main" id="{E1DEDAB2-C669-59D0-B536-55A705B1C32D}"/>
              </a:ext>
            </a:extLst>
          </p:cNvPr>
          <p:cNvSpPr txBox="1">
            <a:spLocks/>
          </p:cNvSpPr>
          <p:nvPr userDrawn="1"/>
        </p:nvSpPr>
        <p:spPr>
          <a:xfrm>
            <a:off x="1327868"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a:latin typeface="Arial" panose="020B0604020202020204" pitchFamily="34" charset="0"/>
                <a:cs typeface="Arial" panose="020B0604020202020204" pitchFamily="34" charset="0"/>
              </a:rPr>
              <a:t>NCDHHS, Office of Health Equity | Health Disparities Analysis Report: Data Summary Presentation | August 2024</a:t>
            </a:r>
          </a:p>
        </p:txBody>
      </p:sp>
    </p:spTree>
    <p:extLst>
      <p:ext uri="{BB962C8B-B14F-4D97-AF65-F5344CB8AC3E}">
        <p14:creationId xmlns:p14="http://schemas.microsoft.com/office/powerpoint/2010/main" val="342266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960917" y="1097280"/>
            <a:ext cx="3904787"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753223" y="6155643"/>
            <a:ext cx="3681557"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960918" y="457200"/>
            <a:ext cx="3904787"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3464626" y="0"/>
            <a:ext cx="1223320" cy="6858000"/>
          </a:xfrm>
          <a:prstGeom prst="rect">
            <a:avLst/>
          </a:prstGeom>
        </p:spPr>
      </p:pic>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0" y="0"/>
            <a:ext cx="3464626" cy="6858000"/>
          </a:xfrm>
          <a:prstGeom prst="rect">
            <a:avLst/>
          </a:prstGeom>
        </p:spPr>
      </p:pic>
      <p:sp>
        <p:nvSpPr>
          <p:cNvPr id="3" name="Text Placeholder 3">
            <a:extLst>
              <a:ext uri="{FF2B5EF4-FFF2-40B4-BE49-F238E27FC236}">
                <a16:creationId xmlns:a16="http://schemas.microsoft.com/office/drawing/2014/main" id="{6C72F141-0BC1-B771-D9EC-0F58A0971F0A}"/>
              </a:ext>
            </a:extLst>
          </p:cNvPr>
          <p:cNvSpPr>
            <a:spLocks noGrp="1"/>
          </p:cNvSpPr>
          <p:nvPr>
            <p:ph type="body" sz="quarter" idx="15" hasCustomPrompt="1"/>
          </p:nvPr>
        </p:nvSpPr>
        <p:spPr>
          <a:xfrm>
            <a:off x="320634" y="1097280"/>
            <a:ext cx="346462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0" name="Text Placeholder 9">
            <a:extLst>
              <a:ext uri="{FF2B5EF4-FFF2-40B4-BE49-F238E27FC236}">
                <a16:creationId xmlns:a16="http://schemas.microsoft.com/office/drawing/2014/main" id="{05B43131-B470-DCC0-7691-B817E8C45E71}"/>
              </a:ext>
            </a:extLst>
          </p:cNvPr>
          <p:cNvSpPr>
            <a:spLocks noGrp="1"/>
          </p:cNvSpPr>
          <p:nvPr>
            <p:ph type="body" sz="quarter" idx="16" hasCustomPrompt="1"/>
          </p:nvPr>
        </p:nvSpPr>
        <p:spPr>
          <a:xfrm>
            <a:off x="320675" y="457200"/>
            <a:ext cx="3463925" cy="549275"/>
          </a:xfrm>
        </p:spPr>
        <p:txBody>
          <a:bodyPr/>
          <a:lstStyle>
            <a:lvl1pPr marL="0" indent="0">
              <a:buNone/>
              <a:defRPr>
                <a:solidFill>
                  <a:schemeClr val="bg1"/>
                </a:solidFill>
              </a:defRPr>
            </a:lvl1pPr>
          </a:lstStyle>
          <a:p>
            <a:r>
              <a:rPr lang="en-US" sz="2000"/>
              <a:t>Click to add text</a:t>
            </a:r>
          </a:p>
        </p:txBody>
      </p:sp>
      <p:sp>
        <p:nvSpPr>
          <p:cNvPr id="7" name="Text Placeholder 8">
            <a:extLst>
              <a:ext uri="{FF2B5EF4-FFF2-40B4-BE49-F238E27FC236}">
                <a16:creationId xmlns:a16="http://schemas.microsoft.com/office/drawing/2014/main" id="{BE3D3590-51D3-F69F-8AEF-3095644D13E7}"/>
              </a:ext>
            </a:extLst>
          </p:cNvPr>
          <p:cNvSpPr txBox="1">
            <a:spLocks/>
          </p:cNvSpPr>
          <p:nvPr userDrawn="1"/>
        </p:nvSpPr>
        <p:spPr>
          <a:xfrm>
            <a:off x="4753223" y="6418612"/>
            <a:ext cx="3534637"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a:latin typeface="Arial" panose="020B0604020202020204" pitchFamily="34" charset="0"/>
                <a:cs typeface="Arial" panose="020B0604020202020204" pitchFamily="34" charset="0"/>
              </a:rPr>
              <a:t>NCDHHS, Office of Health Equity | Health Disparities Analysis Report: Data Summary Presentation | August 2024</a:t>
            </a:r>
          </a:p>
        </p:txBody>
      </p:sp>
    </p:spTree>
    <p:extLst>
      <p:ext uri="{BB962C8B-B14F-4D97-AF65-F5344CB8AC3E}">
        <p14:creationId xmlns:p14="http://schemas.microsoft.com/office/powerpoint/2010/main" val="2704859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1" y="0"/>
            <a:ext cx="3152900" cy="6858000"/>
          </a:xfrm>
          <a:prstGeom prst="rect">
            <a:avLst/>
          </a:prstGeom>
        </p:spPr>
      </p:pic>
      <p:sp>
        <p:nvSpPr>
          <p:cNvPr id="4" name="Text Placeholder 3"/>
          <p:cNvSpPr>
            <a:spLocks noGrp="1"/>
          </p:cNvSpPr>
          <p:nvPr>
            <p:ph type="body" sz="quarter" idx="10" hasCustomPrompt="1"/>
          </p:nvPr>
        </p:nvSpPr>
        <p:spPr>
          <a:xfrm>
            <a:off x="320634" y="1097280"/>
            <a:ext cx="2413661"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2369128" y="0"/>
            <a:ext cx="1223320" cy="6858000"/>
          </a:xfrm>
          <a:prstGeom prst="rect">
            <a:avLst/>
          </a:prstGeom>
        </p:spPr>
      </p:pic>
      <p:sp>
        <p:nvSpPr>
          <p:cNvPr id="23" name="Title 1"/>
          <p:cNvSpPr>
            <a:spLocks noGrp="1"/>
          </p:cNvSpPr>
          <p:nvPr>
            <p:ph type="title" hasCustomPrompt="1"/>
          </p:nvPr>
        </p:nvSpPr>
        <p:spPr>
          <a:xfrm>
            <a:off x="320635" y="457200"/>
            <a:ext cx="2591789"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3" name="Text Placeholder 3">
            <a:extLst>
              <a:ext uri="{FF2B5EF4-FFF2-40B4-BE49-F238E27FC236}">
                <a16:creationId xmlns:a16="http://schemas.microsoft.com/office/drawing/2014/main" id="{EB6DBAB4-676D-52D0-B288-5A4126010F42}"/>
              </a:ext>
            </a:extLst>
          </p:cNvPr>
          <p:cNvSpPr>
            <a:spLocks noGrp="1"/>
          </p:cNvSpPr>
          <p:nvPr>
            <p:ph type="body" sz="quarter" idx="15" hasCustomPrompt="1"/>
          </p:nvPr>
        </p:nvSpPr>
        <p:spPr>
          <a:xfrm>
            <a:off x="3867151" y="1097280"/>
            <a:ext cx="4998554"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9" name="Text Placeholder 8">
            <a:extLst>
              <a:ext uri="{FF2B5EF4-FFF2-40B4-BE49-F238E27FC236}">
                <a16:creationId xmlns:a16="http://schemas.microsoft.com/office/drawing/2014/main" id="{09F63C85-42E5-E3EC-9C26-982E8B3D1BE1}"/>
              </a:ext>
            </a:extLst>
          </p:cNvPr>
          <p:cNvSpPr>
            <a:spLocks noGrp="1"/>
          </p:cNvSpPr>
          <p:nvPr>
            <p:ph type="body" sz="quarter" idx="16" hasCustomPrompt="1"/>
          </p:nvPr>
        </p:nvSpPr>
        <p:spPr>
          <a:xfrm>
            <a:off x="3867150" y="337503"/>
            <a:ext cx="4999038" cy="668337"/>
          </a:xfrm>
        </p:spPr>
        <p:txBody>
          <a:bodyPr/>
          <a:lstStyle>
            <a:lvl1pPr marL="0" indent="0">
              <a:buNone/>
              <a:defRPr sz="2400">
                <a:solidFill>
                  <a:srgbClr val="5C93D5"/>
                </a:solidFill>
              </a:defRPr>
            </a:lvl1pPr>
          </a:lstStyle>
          <a:p>
            <a:r>
              <a:rPr lang="en-US"/>
              <a:t>Click to add title</a:t>
            </a:r>
          </a:p>
        </p:txBody>
      </p:sp>
      <p:sp>
        <p:nvSpPr>
          <p:cNvPr id="5" name="Text Placeholder 8">
            <a:extLst>
              <a:ext uri="{FF2B5EF4-FFF2-40B4-BE49-F238E27FC236}">
                <a16:creationId xmlns:a16="http://schemas.microsoft.com/office/drawing/2014/main" id="{938AF9FF-BDAC-0306-DA91-AB47AE0210B8}"/>
              </a:ext>
            </a:extLst>
          </p:cNvPr>
          <p:cNvSpPr txBox="1">
            <a:spLocks/>
          </p:cNvSpPr>
          <p:nvPr userDrawn="1"/>
        </p:nvSpPr>
        <p:spPr>
          <a:xfrm>
            <a:off x="3867150" y="6418612"/>
            <a:ext cx="4420710"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a:latin typeface="Arial" panose="020B0604020202020204" pitchFamily="34" charset="0"/>
                <a:cs typeface="Arial" panose="020B0604020202020204" pitchFamily="34" charset="0"/>
              </a:rPr>
              <a:t>NCDHHS, Office of Health Equity | Health Disparities Analysis Report: Data Summary Presentation | August 2024</a:t>
            </a:r>
          </a:p>
        </p:txBody>
      </p:sp>
    </p:spTree>
    <p:extLst>
      <p:ext uri="{BB962C8B-B14F-4D97-AF65-F5344CB8AC3E}">
        <p14:creationId xmlns:p14="http://schemas.microsoft.com/office/powerpoint/2010/main" val="2793648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1" y="0"/>
            <a:ext cx="3152900" cy="6858000"/>
          </a:xfrm>
          <a:prstGeom prst="rect">
            <a:avLst/>
          </a:prstGeom>
        </p:spPr>
      </p:pic>
      <p:sp>
        <p:nvSpPr>
          <p:cNvPr id="4" name="Text Placeholder 3"/>
          <p:cNvSpPr>
            <a:spLocks noGrp="1"/>
          </p:cNvSpPr>
          <p:nvPr>
            <p:ph type="body" sz="quarter" idx="10" hasCustomPrompt="1"/>
          </p:nvPr>
        </p:nvSpPr>
        <p:spPr>
          <a:xfrm>
            <a:off x="320634" y="1097280"/>
            <a:ext cx="2413661"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2369128" y="0"/>
            <a:ext cx="1223320" cy="6858000"/>
          </a:xfrm>
          <a:prstGeom prst="rect">
            <a:avLst/>
          </a:prstGeom>
        </p:spPr>
      </p:pic>
      <p:sp>
        <p:nvSpPr>
          <p:cNvPr id="23" name="Title 1"/>
          <p:cNvSpPr>
            <a:spLocks noGrp="1"/>
          </p:cNvSpPr>
          <p:nvPr>
            <p:ph type="title" hasCustomPrompt="1"/>
          </p:nvPr>
        </p:nvSpPr>
        <p:spPr>
          <a:xfrm>
            <a:off x="320635" y="457200"/>
            <a:ext cx="2591789"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3" name="Text Placeholder 8">
            <a:extLst>
              <a:ext uri="{FF2B5EF4-FFF2-40B4-BE49-F238E27FC236}">
                <a16:creationId xmlns:a16="http://schemas.microsoft.com/office/drawing/2014/main" id="{BB5FD0A9-E4A1-C0DB-07E2-2EF95F25DA2A}"/>
              </a:ext>
            </a:extLst>
          </p:cNvPr>
          <p:cNvSpPr txBox="1">
            <a:spLocks/>
          </p:cNvSpPr>
          <p:nvPr userDrawn="1"/>
        </p:nvSpPr>
        <p:spPr>
          <a:xfrm>
            <a:off x="3901440" y="6418612"/>
            <a:ext cx="4386420"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a:latin typeface="Arial" panose="020B0604020202020204" pitchFamily="34" charset="0"/>
                <a:cs typeface="Arial" panose="020B0604020202020204" pitchFamily="34" charset="0"/>
              </a:rPr>
              <a:t>NCDHHS, Office of Health Equity | Health Disparities Analysis Report: Data Summary Presentation | August 2024</a:t>
            </a:r>
          </a:p>
        </p:txBody>
      </p:sp>
    </p:spTree>
    <p:extLst>
      <p:ext uri="{BB962C8B-B14F-4D97-AF65-F5344CB8AC3E}">
        <p14:creationId xmlns:p14="http://schemas.microsoft.com/office/powerpoint/2010/main" val="660350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18052" y="1097280"/>
            <a:ext cx="7537836"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318053" y="6155643"/>
            <a:ext cx="7106911"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7295985"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318053"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7920681" y="0"/>
            <a:ext cx="1223320" cy="6858000"/>
          </a:xfrm>
          <a:prstGeom prst="rect">
            <a:avLst/>
          </a:prstGeom>
        </p:spPr>
      </p:pic>
      <p:sp>
        <p:nvSpPr>
          <p:cNvPr id="2" name="Text Placeholder 8">
            <a:extLst>
              <a:ext uri="{FF2B5EF4-FFF2-40B4-BE49-F238E27FC236}">
                <a16:creationId xmlns:a16="http://schemas.microsoft.com/office/drawing/2014/main" id="{E492FC96-79E6-D669-44E2-090C072906B1}"/>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a:latin typeface="Arial" panose="020B0604020202020204" pitchFamily="34" charset="0"/>
                <a:cs typeface="Arial" panose="020B0604020202020204" pitchFamily="34" charset="0"/>
              </a:rPr>
              <a:t>NCDHHS, Office of Health Equity | Health Disparities Analysis Report: Data Summary Presentation | August 2024</a:t>
            </a:r>
          </a:p>
        </p:txBody>
      </p:sp>
    </p:spTree>
    <p:extLst>
      <p:ext uri="{BB962C8B-B14F-4D97-AF65-F5344CB8AC3E}">
        <p14:creationId xmlns:p14="http://schemas.microsoft.com/office/powerpoint/2010/main" val="4245867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572" y="365128"/>
            <a:ext cx="78867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99572" y="1825625"/>
            <a:ext cx="7886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5751832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7" r:id="rId14"/>
    <p:sldLayoutId id="2147483691" r:id="rId15"/>
    <p:sldLayoutId id="2147483690" r:id="rId16"/>
    <p:sldLayoutId id="2147483696" r:id="rId17"/>
    <p:sldLayoutId id="2147483695" r:id="rId18"/>
    <p:sldLayoutId id="2147483694" r:id="rId19"/>
    <p:sldLayoutId id="2147483693" r:id="rId20"/>
    <p:sldLayoutId id="2147483692" r:id="rId21"/>
  </p:sldLayoutIdLst>
  <p:hf hdr="0" dt="0"/>
  <p:txStyles>
    <p:titleStyle>
      <a:lvl1pPr algn="l" defTabSz="514350" rtl="0" eaLnBrk="1" latinLnBrk="0" hangingPunct="1">
        <a:lnSpc>
          <a:spcPct val="90000"/>
        </a:lnSpc>
        <a:spcBef>
          <a:spcPct val="0"/>
        </a:spcBef>
        <a:buNone/>
        <a:defRPr sz="24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p:titleStyle>
    <p:body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southernequality.org/wp-content/uploads/2021/08/SouthernLGBTQHealthSurvey_NCBreakout.pdf" TargetMode="Externa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doi.org/10.18043/ncm.83.5.390"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hyperlink" Target="https://health.gov/healthypeople/priority-areas/social-determinants-health/literature-summaries/early-childhood-development-and-education" TargetMode="Externa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osbm.nc.gov/blog/2022/12/30/ncs-population-reach-140-million-2050%22%20/l%20%22:~:text=Our%20latest%20population%20projections%20show,(a%2032.7%25%20increase" TargetMode="Externa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hyperlink" Target="https://www.ncdhhs.gov/about/department-initiatives/community-and-partner-engagement"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768597" y="1635373"/>
            <a:ext cx="6061367" cy="2020824"/>
          </a:xfrm>
        </p:spPr>
        <p:txBody>
          <a:bodyPr/>
          <a:lstStyle/>
          <a:p>
            <a:r>
              <a:rPr lang="en-US" sz="3600"/>
              <a:t>Health Disparities Analysis Report: Data Summary Presentation</a:t>
            </a:r>
          </a:p>
        </p:txBody>
      </p:sp>
      <p:sp>
        <p:nvSpPr>
          <p:cNvPr id="9" name="Text Placeholder 8"/>
          <p:cNvSpPr>
            <a:spLocks noGrp="1"/>
          </p:cNvSpPr>
          <p:nvPr>
            <p:ph type="body" sz="quarter" idx="11"/>
          </p:nvPr>
        </p:nvSpPr>
        <p:spPr>
          <a:xfrm>
            <a:off x="2768597" y="4441288"/>
            <a:ext cx="5774267" cy="948752"/>
          </a:xfrm>
        </p:spPr>
        <p:txBody>
          <a:bodyPr anchor="ctr"/>
          <a:lstStyle/>
          <a:p>
            <a:r>
              <a:rPr lang="en-US"/>
              <a:t>Presenter Name</a:t>
            </a:r>
          </a:p>
        </p:txBody>
      </p:sp>
      <p:sp>
        <p:nvSpPr>
          <p:cNvPr id="10" name="Text Placeholder 9"/>
          <p:cNvSpPr>
            <a:spLocks noGrp="1"/>
          </p:cNvSpPr>
          <p:nvPr>
            <p:ph type="body" sz="quarter" idx="12"/>
          </p:nvPr>
        </p:nvSpPr>
        <p:spPr>
          <a:xfrm>
            <a:off x="2768597" y="5390040"/>
            <a:ext cx="5774267" cy="488226"/>
          </a:xfrm>
        </p:spPr>
        <p:txBody>
          <a:bodyPr anchor="ctr"/>
          <a:lstStyle/>
          <a:p>
            <a:r>
              <a:rPr lang="en-US"/>
              <a:t>Aug. 15, 2024</a:t>
            </a:r>
          </a:p>
        </p:txBody>
      </p:sp>
      <p:pic>
        <p:nvPicPr>
          <p:cNvPr id="4" name="Picture 3" descr="A collage of photos of people&#10;&#10;Description automatically generated">
            <a:extLst>
              <a:ext uri="{FF2B5EF4-FFF2-40B4-BE49-F238E27FC236}">
                <a16:creationId xmlns:a16="http://schemas.microsoft.com/office/drawing/2014/main" id="{984D3B8A-B03B-4521-EA29-681484162A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014" y="4001884"/>
            <a:ext cx="3200400" cy="2400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2773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ollage of photos of people&#10;&#10;Description automatically generated">
            <a:extLst>
              <a:ext uri="{FF2B5EF4-FFF2-40B4-BE49-F238E27FC236}">
                <a16:creationId xmlns:a16="http://schemas.microsoft.com/office/drawing/2014/main" id="{3F040B9C-2B73-2943-6C3F-27BD0F5542EE}"/>
              </a:ext>
            </a:extLst>
          </p:cNvPr>
          <p:cNvPicPr>
            <a:picLocks noChangeAspect="1"/>
          </p:cNvPicPr>
          <p:nvPr/>
        </p:nvPicPr>
        <p:blipFill>
          <a:blip r:embed="rId2">
            <a:extLst>
              <a:ext uri="{28A0092B-C50C-407E-A947-70E740481C1C}">
                <a14:useLocalDpi xmlns:a14="http://schemas.microsoft.com/office/drawing/2010/main" val="0"/>
              </a:ext>
            </a:extLst>
          </a:blip>
          <a:srcRect l="54029" r="27635" b="68952"/>
          <a:stretch/>
        </p:blipFill>
        <p:spPr>
          <a:xfrm rot="21117699">
            <a:off x="3987189" y="3856719"/>
            <a:ext cx="2166552" cy="2751452"/>
          </a:xfrm>
          <a:prstGeom prst="rect">
            <a:avLst/>
          </a:prstGeom>
        </p:spPr>
      </p:pic>
      <p:sp>
        <p:nvSpPr>
          <p:cNvPr id="2" name="Text Placeholder 1">
            <a:extLst>
              <a:ext uri="{FF2B5EF4-FFF2-40B4-BE49-F238E27FC236}">
                <a16:creationId xmlns:a16="http://schemas.microsoft.com/office/drawing/2014/main" id="{EBA713DA-71DD-0E3F-849F-F1168E97AD7B}"/>
              </a:ext>
            </a:extLst>
          </p:cNvPr>
          <p:cNvSpPr>
            <a:spLocks noGrp="1"/>
          </p:cNvSpPr>
          <p:nvPr>
            <p:ph type="body" sz="quarter" idx="10"/>
          </p:nvPr>
        </p:nvSpPr>
        <p:spPr>
          <a:xfrm>
            <a:off x="302150" y="1933303"/>
            <a:ext cx="8563554" cy="4123165"/>
          </a:xfrm>
        </p:spPr>
        <p:txBody>
          <a:bodyPr/>
          <a:lstStyle/>
          <a:p>
            <a:pPr marR="0" lvl="0">
              <a:spcBef>
                <a:spcPts val="0"/>
              </a:spcBef>
              <a:spcAft>
                <a:spcPts val="600"/>
              </a:spcAft>
            </a:pPr>
            <a:r>
              <a:rPr lang="en-US" sz="2000">
                <a:effectLst/>
                <a:latin typeface="Arial" panose="020B0604020202020204" pitchFamily="34" charset="0"/>
                <a:ea typeface="Times New Roman" panose="02020603050405020304" pitchFamily="18" charset="0"/>
              </a:rPr>
              <a:t>People with disabilities, no matter their race, are 2.5 – 4 times more likely to avoid seeing a doctor because of the cost compared to White people without disabilities. </a:t>
            </a:r>
          </a:p>
          <a:p>
            <a:pPr marR="0" lvl="0">
              <a:spcBef>
                <a:spcPts val="0"/>
              </a:spcBef>
              <a:spcAft>
                <a:spcPts val="600"/>
              </a:spcAft>
            </a:pPr>
            <a:r>
              <a:rPr lang="en-US" sz="2000">
                <a:effectLst/>
                <a:latin typeface="Arial" panose="020B0604020202020204" pitchFamily="34" charset="0"/>
                <a:ea typeface="Times New Roman" panose="02020603050405020304" pitchFamily="18" charset="0"/>
              </a:rPr>
              <a:t>Hispanic/Latinx individuals with a disability are nearly seven times (6.82) more likely to not have health insurance when compared to White people without disabilities.</a:t>
            </a:r>
          </a:p>
          <a:p>
            <a:pPr marL="0" marR="0" indent="0">
              <a:spcBef>
                <a:spcPts val="0"/>
              </a:spcBef>
              <a:spcAft>
                <a:spcPts val="600"/>
              </a:spcAft>
              <a:buNone/>
            </a:pPr>
            <a:endParaRPr lang="en-US" sz="2000" i="1">
              <a:effectLst/>
              <a:latin typeface="Arial" panose="020B0604020202020204" pitchFamily="34" charset="0"/>
              <a:ea typeface="Times New Roman" panose="02020603050405020304" pitchFamily="18" charset="0"/>
            </a:endParaRPr>
          </a:p>
          <a:p>
            <a:pPr marL="0" marR="0" indent="0">
              <a:spcBef>
                <a:spcPts val="0"/>
              </a:spcBef>
              <a:spcAft>
                <a:spcPts val="600"/>
              </a:spcAft>
              <a:buNone/>
            </a:pPr>
            <a:r>
              <a:rPr lang="en-US" sz="1400" i="1">
                <a:effectLst/>
                <a:latin typeface="Arial" panose="020B0604020202020204" pitchFamily="34" charset="0"/>
                <a:ea typeface="Times New Roman" panose="02020603050405020304" pitchFamily="18" charset="0"/>
              </a:rPr>
              <a:t>The National Institutes of Health (NIH) </a:t>
            </a:r>
            <a:br>
              <a:rPr lang="en-US" sz="1400" i="1">
                <a:effectLst/>
                <a:latin typeface="Arial" panose="020B0604020202020204" pitchFamily="34" charset="0"/>
                <a:ea typeface="Times New Roman" panose="02020603050405020304" pitchFamily="18" charset="0"/>
              </a:rPr>
            </a:br>
            <a:r>
              <a:rPr lang="en-US" sz="1400" i="1">
                <a:effectLst/>
                <a:latin typeface="Arial" panose="020B0604020202020204" pitchFamily="34" charset="0"/>
                <a:ea typeface="Times New Roman" panose="02020603050405020304" pitchFamily="18" charset="0"/>
              </a:rPr>
              <a:t>recently</a:t>
            </a:r>
            <a:r>
              <a:rPr lang="en-US" sz="1400" i="1">
                <a:ea typeface="Times New Roman" panose="02020603050405020304" pitchFamily="18" charset="0"/>
              </a:rPr>
              <a:t> </a:t>
            </a:r>
            <a:r>
              <a:rPr lang="en-US" sz="1400" i="1">
                <a:effectLst/>
                <a:latin typeface="Arial" panose="020B0604020202020204" pitchFamily="34" charset="0"/>
                <a:ea typeface="Times New Roman" panose="02020603050405020304" pitchFamily="18" charset="0"/>
              </a:rPr>
              <a:t>identified people with disabilities</a:t>
            </a:r>
            <a:br>
              <a:rPr lang="en-US" sz="1400" i="1">
                <a:effectLst/>
                <a:latin typeface="Arial" panose="020B0604020202020204" pitchFamily="34" charset="0"/>
                <a:ea typeface="Times New Roman" panose="02020603050405020304" pitchFamily="18" charset="0"/>
              </a:rPr>
            </a:br>
            <a:r>
              <a:rPr lang="en-US" sz="1400" i="1">
                <a:effectLst/>
                <a:latin typeface="Arial" panose="020B0604020202020204" pitchFamily="34" charset="0"/>
                <a:ea typeface="Times New Roman" panose="02020603050405020304" pitchFamily="18" charset="0"/>
              </a:rPr>
              <a:t>as a group with health disparities. Health</a:t>
            </a:r>
            <a:br>
              <a:rPr lang="en-US" sz="1400" i="1">
                <a:effectLst/>
                <a:latin typeface="Arial" panose="020B0604020202020204" pitchFamily="34" charset="0"/>
                <a:ea typeface="Times New Roman" panose="02020603050405020304" pitchFamily="18" charset="0"/>
              </a:rPr>
            </a:br>
            <a:r>
              <a:rPr lang="en-US" sz="1400" i="1">
                <a:effectLst/>
                <a:latin typeface="Arial" panose="020B0604020202020204" pitchFamily="34" charset="0"/>
                <a:ea typeface="Times New Roman" panose="02020603050405020304" pitchFamily="18" charset="0"/>
              </a:rPr>
              <a:t>problems</a:t>
            </a:r>
            <a:r>
              <a:rPr lang="en-US" sz="1400" i="1">
                <a:ea typeface="Times New Roman" panose="02020603050405020304" pitchFamily="18" charset="0"/>
              </a:rPr>
              <a:t> </a:t>
            </a:r>
            <a:r>
              <a:rPr lang="en-US" sz="1400" i="1">
                <a:effectLst/>
                <a:latin typeface="Arial" panose="020B0604020202020204" pitchFamily="34" charset="0"/>
                <a:ea typeface="Times New Roman" panose="02020603050405020304" pitchFamily="18" charset="0"/>
              </a:rPr>
              <a:t>contribute to these disparities, </a:t>
            </a:r>
            <a:br>
              <a:rPr lang="en-US" sz="1400" i="1">
                <a:effectLst/>
                <a:latin typeface="Arial" panose="020B0604020202020204" pitchFamily="34" charset="0"/>
                <a:ea typeface="Times New Roman" panose="02020603050405020304" pitchFamily="18" charset="0"/>
              </a:rPr>
            </a:br>
            <a:r>
              <a:rPr lang="en-US" sz="1400" i="1">
                <a:effectLst/>
                <a:latin typeface="Arial" panose="020B0604020202020204" pitchFamily="34" charset="0"/>
                <a:ea typeface="Times New Roman" panose="02020603050405020304" pitchFamily="18" charset="0"/>
              </a:rPr>
              <a:t>but so do discrimination, unequal access </a:t>
            </a:r>
            <a:br>
              <a:rPr lang="en-US" sz="1400" i="1">
                <a:effectLst/>
                <a:latin typeface="Arial" panose="020B0604020202020204" pitchFamily="34" charset="0"/>
                <a:ea typeface="Times New Roman" panose="02020603050405020304" pitchFamily="18" charset="0"/>
              </a:rPr>
            </a:br>
            <a:r>
              <a:rPr lang="en-US" sz="1400" i="1">
                <a:effectLst/>
                <a:latin typeface="Arial" panose="020B0604020202020204" pitchFamily="34" charset="0"/>
                <a:ea typeface="Times New Roman" panose="02020603050405020304" pitchFamily="18" charset="0"/>
              </a:rPr>
              <a:t>and limited</a:t>
            </a:r>
            <a:r>
              <a:rPr lang="en-US" sz="1400" i="1">
                <a:ea typeface="Times New Roman" panose="02020603050405020304" pitchFamily="18" charset="0"/>
              </a:rPr>
              <a:t> </a:t>
            </a:r>
            <a:r>
              <a:rPr lang="en-US" sz="1400" i="1">
                <a:effectLst/>
                <a:latin typeface="Arial" panose="020B0604020202020204" pitchFamily="34" charset="0"/>
                <a:ea typeface="Times New Roman" panose="02020603050405020304" pitchFamily="18" charset="0"/>
              </a:rPr>
              <a:t>resources.</a:t>
            </a:r>
            <a:endParaRPr lang="en-US" sz="1400">
              <a:effectLst/>
              <a:latin typeface="Arial" panose="020B0604020202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4901E683-DD48-5B33-3C9E-CFC109BE343D}"/>
              </a:ext>
            </a:extLst>
          </p:cNvPr>
          <p:cNvSpPr>
            <a:spLocks noGrp="1"/>
          </p:cNvSpPr>
          <p:nvPr>
            <p:ph type="sldNum" sz="quarter" idx="14"/>
          </p:nvPr>
        </p:nvSpPr>
        <p:spPr/>
        <p:txBody>
          <a:bodyPr/>
          <a:lstStyle/>
          <a:p>
            <a:fld id="{11F27F3A-B3E9-41ED-AF8F-A365F10BB65F}" type="slidenum">
              <a:rPr lang="en-US" smtClean="0"/>
              <a:pPr/>
              <a:t>10</a:t>
            </a:fld>
            <a:endParaRPr lang="en-US"/>
          </a:p>
        </p:txBody>
      </p:sp>
      <p:sp>
        <p:nvSpPr>
          <p:cNvPr id="5" name="Title 4">
            <a:extLst>
              <a:ext uri="{FF2B5EF4-FFF2-40B4-BE49-F238E27FC236}">
                <a16:creationId xmlns:a16="http://schemas.microsoft.com/office/drawing/2014/main" id="{1FBE691F-271A-6F46-ED5A-B9BDCAC672E1}"/>
              </a:ext>
            </a:extLst>
          </p:cNvPr>
          <p:cNvSpPr>
            <a:spLocks noGrp="1"/>
          </p:cNvSpPr>
          <p:nvPr>
            <p:ph type="title"/>
          </p:nvPr>
        </p:nvSpPr>
        <p:spPr/>
        <p:txBody>
          <a:bodyPr/>
          <a:lstStyle/>
          <a:p>
            <a:r>
              <a:rPr lang="en-US" b="1" kern="0">
                <a:solidFill>
                  <a:srgbClr val="5B94D6"/>
                </a:solidFill>
                <a:effectLst/>
                <a:latin typeface="Arial" panose="020B0604020202020204" pitchFamily="34" charset="0"/>
                <a:ea typeface="Times New Roman" panose="02020603050405020304" pitchFamily="18" charset="0"/>
              </a:rPr>
              <a:t>Access to Health Care for People with Disabilities</a:t>
            </a:r>
            <a:endParaRPr lang="en-US"/>
          </a:p>
        </p:txBody>
      </p:sp>
      <p:pic>
        <p:nvPicPr>
          <p:cNvPr id="6" name="Picture 5" descr="A screenshot of a cell phone&#10;&#10;Description automatically generated">
            <a:extLst>
              <a:ext uri="{FF2B5EF4-FFF2-40B4-BE49-F238E27FC236}">
                <a16:creationId xmlns:a16="http://schemas.microsoft.com/office/drawing/2014/main" id="{C2AA9AB1-3E87-4EC8-00C5-C13C4B95C924}"/>
              </a:ext>
            </a:extLst>
          </p:cNvPr>
          <p:cNvPicPr>
            <a:picLocks noChangeAspect="1"/>
          </p:cNvPicPr>
          <p:nvPr/>
        </p:nvPicPr>
        <p:blipFill>
          <a:blip r:embed="rId3">
            <a:extLst>
              <a:ext uri="{28A0092B-C50C-407E-A947-70E740481C1C}">
                <a14:useLocalDpi xmlns:a14="http://schemas.microsoft.com/office/drawing/2010/main" val="0"/>
              </a:ext>
            </a:extLst>
          </a:blip>
          <a:srcRect l="79422" t="18121" r="4636" b="65975"/>
          <a:stretch/>
        </p:blipFill>
        <p:spPr>
          <a:xfrm>
            <a:off x="7313608" y="200762"/>
            <a:ext cx="1827630" cy="1367436"/>
          </a:xfrm>
          <a:prstGeom prst="rect">
            <a:avLst/>
          </a:prstGeom>
        </p:spPr>
      </p:pic>
      <p:pic>
        <p:nvPicPr>
          <p:cNvPr id="12" name="Picture 11" descr="A collage of photos of people&#10;&#10;Description automatically generated">
            <a:extLst>
              <a:ext uri="{FF2B5EF4-FFF2-40B4-BE49-F238E27FC236}">
                <a16:creationId xmlns:a16="http://schemas.microsoft.com/office/drawing/2014/main" id="{52110625-AA84-0971-A0A1-8DCD77FCE093}"/>
              </a:ext>
            </a:extLst>
          </p:cNvPr>
          <p:cNvPicPr>
            <a:picLocks noChangeAspect="1"/>
          </p:cNvPicPr>
          <p:nvPr/>
        </p:nvPicPr>
        <p:blipFill>
          <a:blip r:embed="rId2">
            <a:extLst>
              <a:ext uri="{28A0092B-C50C-407E-A947-70E740481C1C}">
                <a14:useLocalDpi xmlns:a14="http://schemas.microsoft.com/office/drawing/2010/main" val="0"/>
              </a:ext>
            </a:extLst>
          </a:blip>
          <a:srcRect l="69136" t="68115"/>
          <a:stretch/>
        </p:blipFill>
        <p:spPr>
          <a:xfrm>
            <a:off x="5416457" y="3600238"/>
            <a:ext cx="3646794" cy="2825597"/>
          </a:xfrm>
          <a:prstGeom prst="rect">
            <a:avLst/>
          </a:prstGeom>
        </p:spPr>
      </p:pic>
    </p:spTree>
    <p:extLst>
      <p:ext uri="{BB962C8B-B14F-4D97-AF65-F5344CB8AC3E}">
        <p14:creationId xmlns:p14="http://schemas.microsoft.com/office/powerpoint/2010/main" val="2987518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B66314-31F9-454A-4569-F58A68E41C03}"/>
              </a:ext>
            </a:extLst>
          </p:cNvPr>
          <p:cNvSpPr>
            <a:spLocks noGrp="1"/>
          </p:cNvSpPr>
          <p:nvPr>
            <p:ph type="body" sz="quarter" idx="10"/>
          </p:nvPr>
        </p:nvSpPr>
        <p:spPr>
          <a:xfrm>
            <a:off x="1327867" y="1097280"/>
            <a:ext cx="5177855" cy="4937760"/>
          </a:xfrm>
        </p:spPr>
        <p:txBody>
          <a:bodyPr/>
          <a:lstStyle/>
          <a:p>
            <a:pPr marL="0" marR="0" lvl="0" indent="0">
              <a:spcBef>
                <a:spcPts val="0"/>
              </a:spcBef>
              <a:spcAft>
                <a:spcPts val="800"/>
              </a:spcAft>
              <a:buNone/>
            </a:pPr>
            <a:r>
              <a:rPr lang="en-US">
                <a:solidFill>
                  <a:srgbClr val="002E5F"/>
                </a:solidFill>
                <a:effectLst/>
                <a:latin typeface="Arial" panose="020B0604020202020204" pitchFamily="34" charset="0"/>
                <a:ea typeface="Times New Roman" panose="02020603050405020304" pitchFamily="18" charset="0"/>
              </a:rPr>
              <a:t>About 74 counties in North Carolina have a shortage of primary care providers, with a ratio greater than 1,500 residents per primary care provider. </a:t>
            </a:r>
          </a:p>
          <a:p>
            <a:pPr marL="0" marR="0" lvl="0" indent="0">
              <a:spcBef>
                <a:spcPts val="0"/>
              </a:spcBef>
              <a:spcAft>
                <a:spcPts val="800"/>
              </a:spcAft>
              <a:buNone/>
            </a:pPr>
            <a:endParaRPr lang="en-US">
              <a:solidFill>
                <a:srgbClr val="002E5F"/>
              </a:solidFill>
              <a:ea typeface="Times New Roman" panose="02020603050405020304" pitchFamily="18" charset="0"/>
            </a:endParaRPr>
          </a:p>
          <a:p>
            <a:pPr marL="0" marR="0" lvl="0" indent="0">
              <a:spcBef>
                <a:spcPts val="0"/>
              </a:spcBef>
              <a:spcAft>
                <a:spcPts val="800"/>
              </a:spcAft>
              <a:buNone/>
            </a:pPr>
            <a:r>
              <a:rPr lang="en-US">
                <a:solidFill>
                  <a:srgbClr val="002E5F"/>
                </a:solidFill>
                <a:effectLst/>
                <a:latin typeface="Arial" panose="020B0604020202020204" pitchFamily="34" charset="0"/>
                <a:ea typeface="Times New Roman" panose="02020603050405020304" pitchFamily="18" charset="0"/>
              </a:rPr>
              <a:t>This means that nearly </a:t>
            </a:r>
            <a:br>
              <a:rPr lang="en-US">
                <a:solidFill>
                  <a:srgbClr val="002E5F"/>
                </a:solidFill>
                <a:effectLst/>
                <a:latin typeface="Arial" panose="020B0604020202020204" pitchFamily="34" charset="0"/>
                <a:ea typeface="Times New Roman" panose="02020603050405020304" pitchFamily="18" charset="0"/>
              </a:rPr>
            </a:br>
            <a:r>
              <a:rPr lang="en-US">
                <a:solidFill>
                  <a:srgbClr val="002E5F"/>
                </a:solidFill>
                <a:effectLst/>
                <a:latin typeface="Arial" panose="020B0604020202020204" pitchFamily="34" charset="0"/>
                <a:ea typeface="Times New Roman" panose="02020603050405020304" pitchFamily="18" charset="0"/>
              </a:rPr>
              <a:t>75% of counties in North Carolina </a:t>
            </a:r>
            <a:br>
              <a:rPr lang="en-US">
                <a:solidFill>
                  <a:srgbClr val="002E5F"/>
                </a:solidFill>
                <a:effectLst/>
                <a:latin typeface="Arial" panose="020B0604020202020204" pitchFamily="34" charset="0"/>
                <a:ea typeface="Times New Roman" panose="02020603050405020304" pitchFamily="18" charset="0"/>
              </a:rPr>
            </a:br>
            <a:r>
              <a:rPr lang="en-US">
                <a:solidFill>
                  <a:srgbClr val="002E5F"/>
                </a:solidFill>
                <a:effectLst/>
                <a:latin typeface="Arial" panose="020B0604020202020204" pitchFamily="34" charset="0"/>
                <a:ea typeface="Times New Roman" panose="02020603050405020304" pitchFamily="18" charset="0"/>
              </a:rPr>
              <a:t>lack enough primary care access.</a:t>
            </a:r>
          </a:p>
        </p:txBody>
      </p:sp>
      <p:sp>
        <p:nvSpPr>
          <p:cNvPr id="4" name="Slide Number Placeholder 3">
            <a:extLst>
              <a:ext uri="{FF2B5EF4-FFF2-40B4-BE49-F238E27FC236}">
                <a16:creationId xmlns:a16="http://schemas.microsoft.com/office/drawing/2014/main" id="{8E108EA0-8E8E-F9C2-068C-A39BDE69BF8B}"/>
              </a:ext>
            </a:extLst>
          </p:cNvPr>
          <p:cNvSpPr>
            <a:spLocks noGrp="1"/>
          </p:cNvSpPr>
          <p:nvPr>
            <p:ph type="sldNum" sz="quarter" idx="14"/>
          </p:nvPr>
        </p:nvSpPr>
        <p:spPr/>
        <p:txBody>
          <a:bodyPr/>
          <a:lstStyle/>
          <a:p>
            <a:fld id="{11F27F3A-B3E9-41ED-AF8F-A365F10BB65F}" type="slidenum">
              <a:rPr lang="en-US" smtClean="0"/>
              <a:pPr/>
              <a:t>11</a:t>
            </a:fld>
            <a:endParaRPr lang="en-US"/>
          </a:p>
        </p:txBody>
      </p:sp>
      <p:sp>
        <p:nvSpPr>
          <p:cNvPr id="5" name="Title 4">
            <a:extLst>
              <a:ext uri="{FF2B5EF4-FFF2-40B4-BE49-F238E27FC236}">
                <a16:creationId xmlns:a16="http://schemas.microsoft.com/office/drawing/2014/main" id="{CEC051D6-452E-51E1-8725-C0B68133F327}"/>
              </a:ext>
            </a:extLst>
          </p:cNvPr>
          <p:cNvSpPr>
            <a:spLocks noGrp="1"/>
          </p:cNvSpPr>
          <p:nvPr>
            <p:ph type="title"/>
          </p:nvPr>
        </p:nvSpPr>
        <p:spPr>
          <a:xfrm>
            <a:off x="1327869" y="457200"/>
            <a:ext cx="7959822" cy="548640"/>
          </a:xfrm>
        </p:spPr>
        <p:txBody>
          <a:bodyPr/>
          <a:lstStyle/>
          <a:p>
            <a:pPr marL="0" marR="0">
              <a:spcBef>
                <a:spcPts val="0"/>
              </a:spcBef>
              <a:spcAft>
                <a:spcPts val="800"/>
              </a:spcAft>
            </a:pPr>
            <a:r>
              <a:rPr lang="en-US" b="1" kern="0" spc="-20">
                <a:solidFill>
                  <a:srgbClr val="5B94D6"/>
                </a:solidFill>
                <a:effectLst/>
                <a:latin typeface="Arial" panose="020B0604020202020204" pitchFamily="34" charset="0"/>
                <a:ea typeface="Times New Roman" panose="02020603050405020304" pitchFamily="18" charset="0"/>
              </a:rPr>
              <a:t>Access to Health Care for Rural Counties</a:t>
            </a:r>
          </a:p>
        </p:txBody>
      </p:sp>
      <p:pic>
        <p:nvPicPr>
          <p:cNvPr id="6" name="Picture 5" descr="A screenshot of a cell phone&#10;&#10;Description automatically generated">
            <a:extLst>
              <a:ext uri="{FF2B5EF4-FFF2-40B4-BE49-F238E27FC236}">
                <a16:creationId xmlns:a16="http://schemas.microsoft.com/office/drawing/2014/main" id="{3A5A2468-5CAE-924E-3B19-50F274C4B863}"/>
              </a:ext>
            </a:extLst>
          </p:cNvPr>
          <p:cNvPicPr>
            <a:picLocks noChangeAspect="1"/>
          </p:cNvPicPr>
          <p:nvPr/>
        </p:nvPicPr>
        <p:blipFill>
          <a:blip r:embed="rId2">
            <a:extLst>
              <a:ext uri="{28A0092B-C50C-407E-A947-70E740481C1C}">
                <a14:useLocalDpi xmlns:a14="http://schemas.microsoft.com/office/drawing/2010/main" val="0"/>
              </a:ext>
            </a:extLst>
          </a:blip>
          <a:srcRect l="79422" t="18121" r="4636" b="65975"/>
          <a:stretch/>
        </p:blipFill>
        <p:spPr>
          <a:xfrm>
            <a:off x="-90270" y="5352572"/>
            <a:ext cx="1827630" cy="1367436"/>
          </a:xfrm>
          <a:prstGeom prst="rect">
            <a:avLst/>
          </a:prstGeom>
        </p:spPr>
      </p:pic>
      <p:pic>
        <p:nvPicPr>
          <p:cNvPr id="9" name="Picture 8">
            <a:extLst>
              <a:ext uri="{FF2B5EF4-FFF2-40B4-BE49-F238E27FC236}">
                <a16:creationId xmlns:a16="http://schemas.microsoft.com/office/drawing/2014/main" id="{C1F9E9F2-221F-44C2-F9CB-2E5F77FBD5DD}"/>
              </a:ext>
            </a:extLst>
          </p:cNvPr>
          <p:cNvPicPr>
            <a:picLocks noChangeAspect="1"/>
          </p:cNvPicPr>
          <p:nvPr/>
        </p:nvPicPr>
        <p:blipFill>
          <a:blip r:embed="rId3">
            <a:extLst>
              <a:ext uri="{28A0092B-C50C-407E-A947-70E740481C1C}">
                <a14:useLocalDpi xmlns:a14="http://schemas.microsoft.com/office/drawing/2010/main" val="0"/>
              </a:ext>
            </a:extLst>
          </a:blip>
          <a:srcRect r="59841" b="59878"/>
          <a:stretch/>
        </p:blipFill>
        <p:spPr>
          <a:xfrm rot="730266">
            <a:off x="6174542" y="1925587"/>
            <a:ext cx="3910649" cy="2930314"/>
          </a:xfrm>
          <a:prstGeom prst="rect">
            <a:avLst/>
          </a:prstGeom>
        </p:spPr>
      </p:pic>
      <p:pic>
        <p:nvPicPr>
          <p:cNvPr id="11" name="Picture 10" descr="A collage of photos of people&#10;&#10;Description automatically generated">
            <a:extLst>
              <a:ext uri="{FF2B5EF4-FFF2-40B4-BE49-F238E27FC236}">
                <a16:creationId xmlns:a16="http://schemas.microsoft.com/office/drawing/2014/main" id="{34DDC4A3-670A-045F-EA08-8B23A193C59A}"/>
              </a:ext>
            </a:extLst>
          </p:cNvPr>
          <p:cNvPicPr>
            <a:picLocks noChangeAspect="1"/>
          </p:cNvPicPr>
          <p:nvPr/>
        </p:nvPicPr>
        <p:blipFill>
          <a:blip r:embed="rId4">
            <a:extLst>
              <a:ext uri="{28A0092B-C50C-407E-A947-70E740481C1C}">
                <a14:useLocalDpi xmlns:a14="http://schemas.microsoft.com/office/drawing/2010/main" val="0"/>
              </a:ext>
            </a:extLst>
          </a:blip>
          <a:srcRect l="32432" t="64441" r="40328"/>
          <a:stretch/>
        </p:blipFill>
        <p:spPr>
          <a:xfrm>
            <a:off x="6733194" y="4200537"/>
            <a:ext cx="2776488" cy="2718419"/>
          </a:xfrm>
          <a:prstGeom prst="rect">
            <a:avLst/>
          </a:prstGeom>
        </p:spPr>
      </p:pic>
      <p:pic>
        <p:nvPicPr>
          <p:cNvPr id="7" name="Picture 6">
            <a:extLst>
              <a:ext uri="{FF2B5EF4-FFF2-40B4-BE49-F238E27FC236}">
                <a16:creationId xmlns:a16="http://schemas.microsoft.com/office/drawing/2014/main" id="{16FFECB3-36A7-F1C9-017E-BCD5E022C4DA}"/>
              </a:ext>
            </a:extLst>
          </p:cNvPr>
          <p:cNvPicPr>
            <a:picLocks noChangeAspect="1"/>
          </p:cNvPicPr>
          <p:nvPr/>
        </p:nvPicPr>
        <p:blipFill>
          <a:blip r:embed="rId5">
            <a:extLst>
              <a:ext uri="{28A0092B-C50C-407E-A947-70E740481C1C}">
                <a14:useLocalDpi xmlns:a14="http://schemas.microsoft.com/office/drawing/2010/main" val="0"/>
              </a:ext>
            </a:extLst>
          </a:blip>
          <a:srcRect l="69210" t="35471" b="34466"/>
          <a:stretch/>
        </p:blipFill>
        <p:spPr>
          <a:xfrm rot="21429810" flipH="1">
            <a:off x="6659520" y="498935"/>
            <a:ext cx="3138402" cy="2298225"/>
          </a:xfrm>
          <a:prstGeom prst="rect">
            <a:avLst/>
          </a:prstGeom>
        </p:spPr>
      </p:pic>
    </p:spTree>
    <p:extLst>
      <p:ext uri="{BB962C8B-B14F-4D97-AF65-F5344CB8AC3E}">
        <p14:creationId xmlns:p14="http://schemas.microsoft.com/office/powerpoint/2010/main" val="2930049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5B777D-FF0C-2636-7595-BB0EDBBE03F7}"/>
              </a:ext>
            </a:extLst>
          </p:cNvPr>
          <p:cNvSpPr>
            <a:spLocks noGrp="1"/>
          </p:cNvSpPr>
          <p:nvPr>
            <p:ph type="body" sz="quarter" idx="10"/>
          </p:nvPr>
        </p:nvSpPr>
        <p:spPr>
          <a:xfrm>
            <a:off x="318052" y="1097280"/>
            <a:ext cx="7349845" cy="4937760"/>
          </a:xfrm>
        </p:spPr>
        <p:txBody>
          <a:bodyPr/>
          <a:lstStyle/>
          <a:p>
            <a:pPr marL="0" marR="0" indent="0">
              <a:spcBef>
                <a:spcPts val="0"/>
              </a:spcBef>
              <a:spcAft>
                <a:spcPts val="600"/>
              </a:spcAft>
              <a:buNone/>
            </a:pPr>
            <a:r>
              <a:rPr lang="en-US" sz="2000">
                <a:solidFill>
                  <a:srgbClr val="002E5F"/>
                </a:solidFill>
                <a:effectLst/>
                <a:latin typeface="Arial" panose="020B0604020202020204" pitchFamily="34" charset="0"/>
                <a:ea typeface="Times New Roman" panose="02020603050405020304" pitchFamily="18" charset="0"/>
              </a:rPr>
              <a:t>From the largest survey conducted on </a:t>
            </a:r>
            <a:br>
              <a:rPr lang="en-US" sz="2000">
                <a:solidFill>
                  <a:srgbClr val="002E5F"/>
                </a:solidFill>
                <a:effectLst/>
                <a:latin typeface="Arial" panose="020B0604020202020204" pitchFamily="34" charset="0"/>
                <a:ea typeface="Times New Roman" panose="02020603050405020304" pitchFamily="18" charset="0"/>
              </a:rPr>
            </a:br>
            <a:r>
              <a:rPr lang="en-US" sz="2000">
                <a:solidFill>
                  <a:srgbClr val="002E5F"/>
                </a:solidFill>
                <a:effectLst/>
                <a:latin typeface="Arial" panose="020B0604020202020204" pitchFamily="34" charset="0"/>
                <a:ea typeface="Times New Roman" panose="02020603050405020304" pitchFamily="18" charset="0"/>
              </a:rPr>
              <a:t>LGBTQ+ health in the South, which had </a:t>
            </a:r>
            <a:br>
              <a:rPr lang="en-US" sz="2000">
                <a:solidFill>
                  <a:srgbClr val="002E5F"/>
                </a:solidFill>
                <a:effectLst/>
                <a:latin typeface="Arial" panose="020B0604020202020204" pitchFamily="34" charset="0"/>
                <a:ea typeface="Times New Roman" panose="02020603050405020304" pitchFamily="18" charset="0"/>
              </a:rPr>
            </a:br>
            <a:r>
              <a:rPr lang="en-US" sz="2000">
                <a:solidFill>
                  <a:srgbClr val="002E5F"/>
                </a:solidFill>
                <a:effectLst/>
                <a:latin typeface="Arial" panose="020B0604020202020204" pitchFamily="34" charset="0"/>
                <a:ea typeface="Times New Roman" panose="02020603050405020304" pitchFamily="18" charset="0"/>
              </a:rPr>
              <a:t>927 participants, only 50% of LGBTQ+ </a:t>
            </a:r>
            <a:br>
              <a:rPr lang="en-US" sz="2000">
                <a:solidFill>
                  <a:srgbClr val="002E5F"/>
                </a:solidFill>
                <a:effectLst/>
                <a:latin typeface="Arial" panose="020B0604020202020204" pitchFamily="34" charset="0"/>
                <a:ea typeface="Times New Roman" panose="02020603050405020304" pitchFamily="18" charset="0"/>
              </a:rPr>
            </a:br>
            <a:r>
              <a:rPr lang="en-US" sz="2000">
                <a:solidFill>
                  <a:srgbClr val="002E5F"/>
                </a:solidFill>
                <a:effectLst/>
                <a:latin typeface="Arial" panose="020B0604020202020204" pitchFamily="34" charset="0"/>
                <a:ea typeface="Times New Roman" panose="02020603050405020304" pitchFamily="18" charset="0"/>
              </a:rPr>
              <a:t>individuals in North Carolina felt their health care needs were adequately met. Also, nearly 28% worried about losing their health care coverage.*</a:t>
            </a:r>
          </a:p>
          <a:p>
            <a:pPr marL="0" marR="0" indent="0">
              <a:spcBef>
                <a:spcPts val="0"/>
              </a:spcBef>
              <a:spcAft>
                <a:spcPts val="600"/>
              </a:spcAft>
              <a:buNone/>
            </a:pPr>
            <a:endParaRPr lang="en-US" sz="2000">
              <a:solidFill>
                <a:srgbClr val="002E5F"/>
              </a:solidFill>
              <a:effectLst/>
              <a:latin typeface="Arial" panose="020B0604020202020204" pitchFamily="34" charset="0"/>
              <a:ea typeface="Times New Roman" panose="02020603050405020304" pitchFamily="18" charset="0"/>
            </a:endParaRPr>
          </a:p>
          <a:p>
            <a:pPr marL="0" marR="0" indent="0">
              <a:spcBef>
                <a:spcPts val="0"/>
              </a:spcBef>
              <a:spcAft>
                <a:spcPts val="600"/>
              </a:spcAft>
              <a:buNone/>
            </a:pPr>
            <a:r>
              <a:rPr lang="en-US" sz="2000">
                <a:solidFill>
                  <a:srgbClr val="002E5F"/>
                </a:solidFill>
                <a:effectLst/>
                <a:latin typeface="Arial" panose="020B0604020202020204" pitchFamily="34" charset="0"/>
                <a:ea typeface="Times New Roman" panose="02020603050405020304" pitchFamily="18" charset="0"/>
              </a:rPr>
              <a:t>Transgender people in North Carolina reported:</a:t>
            </a:r>
          </a:p>
          <a:p>
            <a:pPr lvl="1">
              <a:spcBef>
                <a:spcPts val="0"/>
              </a:spcBef>
              <a:spcAft>
                <a:spcPts val="600"/>
              </a:spcAft>
              <a:buFont typeface="Arial" panose="020B0604020202020204" pitchFamily="34" charset="0"/>
              <a:buChar char="•"/>
            </a:pPr>
            <a:r>
              <a:rPr lang="en-US" sz="2000">
                <a:solidFill>
                  <a:srgbClr val="002E5F"/>
                </a:solidFill>
                <a:effectLst/>
                <a:latin typeface="Arial" panose="020B0604020202020204" pitchFamily="34" charset="0"/>
                <a:ea typeface="Times New Roman" panose="02020603050405020304" pitchFamily="18" charset="0"/>
              </a:rPr>
              <a:t>48% had to educate their medical </a:t>
            </a:r>
            <a:br>
              <a:rPr lang="en-US" sz="2000">
                <a:solidFill>
                  <a:srgbClr val="002E5F"/>
                </a:solidFill>
                <a:effectLst/>
                <a:latin typeface="Arial" panose="020B0604020202020204" pitchFamily="34" charset="0"/>
                <a:ea typeface="Times New Roman" panose="02020603050405020304" pitchFamily="18" charset="0"/>
              </a:rPr>
            </a:br>
            <a:r>
              <a:rPr lang="en-US" sz="2000">
                <a:solidFill>
                  <a:srgbClr val="002E5F"/>
                </a:solidFill>
                <a:effectLst/>
                <a:latin typeface="Arial" panose="020B0604020202020204" pitchFamily="34" charset="0"/>
                <a:ea typeface="Times New Roman" panose="02020603050405020304" pitchFamily="18" charset="0"/>
              </a:rPr>
              <a:t>providers about their </a:t>
            </a:r>
            <a:br>
              <a:rPr lang="en-US" sz="2000">
                <a:solidFill>
                  <a:srgbClr val="002E5F"/>
                </a:solidFill>
                <a:effectLst/>
                <a:latin typeface="Arial" panose="020B0604020202020204" pitchFamily="34" charset="0"/>
                <a:ea typeface="Times New Roman" panose="02020603050405020304" pitchFamily="18" charset="0"/>
              </a:rPr>
            </a:br>
            <a:r>
              <a:rPr lang="en-US" sz="2000">
                <a:solidFill>
                  <a:srgbClr val="002E5F"/>
                </a:solidFill>
                <a:effectLst/>
                <a:latin typeface="Arial" panose="020B0604020202020204" pitchFamily="34" charset="0"/>
                <a:ea typeface="Times New Roman" panose="02020603050405020304" pitchFamily="18" charset="0"/>
              </a:rPr>
              <a:t>LGBTQ+ identity</a:t>
            </a:r>
          </a:p>
          <a:p>
            <a:pPr lvl="1">
              <a:spcBef>
                <a:spcPts val="0"/>
              </a:spcBef>
              <a:spcAft>
                <a:spcPts val="600"/>
              </a:spcAft>
              <a:buFont typeface="Arial" panose="020B0604020202020204" pitchFamily="34" charset="0"/>
              <a:buChar char="•"/>
            </a:pPr>
            <a:r>
              <a:rPr lang="en-US" sz="2000">
                <a:solidFill>
                  <a:srgbClr val="002E5F"/>
                </a:solidFill>
                <a:effectLst/>
                <a:latin typeface="Arial" panose="020B0604020202020204" pitchFamily="34" charset="0"/>
                <a:ea typeface="Times New Roman" panose="02020603050405020304" pitchFamily="18" charset="0"/>
              </a:rPr>
              <a:t>56.3% waited to seek </a:t>
            </a:r>
            <a:br>
              <a:rPr lang="en-US" sz="2000">
                <a:solidFill>
                  <a:srgbClr val="002E5F"/>
                </a:solidFill>
                <a:effectLst/>
                <a:latin typeface="Arial" panose="020B0604020202020204" pitchFamily="34" charset="0"/>
                <a:ea typeface="Times New Roman" panose="02020603050405020304" pitchFamily="18" charset="0"/>
              </a:rPr>
            </a:br>
            <a:r>
              <a:rPr lang="en-US" sz="2000">
                <a:solidFill>
                  <a:srgbClr val="002E5F"/>
                </a:solidFill>
                <a:effectLst/>
                <a:latin typeface="Arial" panose="020B0604020202020204" pitchFamily="34" charset="0"/>
                <a:ea typeface="Times New Roman" panose="02020603050405020304" pitchFamily="18" charset="0"/>
              </a:rPr>
              <a:t>care because of their </a:t>
            </a:r>
            <a:br>
              <a:rPr lang="en-US" sz="2000">
                <a:solidFill>
                  <a:srgbClr val="002E5F"/>
                </a:solidFill>
                <a:effectLst/>
                <a:latin typeface="Arial" panose="020B0604020202020204" pitchFamily="34" charset="0"/>
                <a:ea typeface="Times New Roman" panose="02020603050405020304" pitchFamily="18" charset="0"/>
              </a:rPr>
            </a:br>
            <a:r>
              <a:rPr lang="en-US" sz="2000">
                <a:solidFill>
                  <a:srgbClr val="002E5F"/>
                </a:solidFill>
                <a:effectLst/>
                <a:latin typeface="Arial" panose="020B0604020202020204" pitchFamily="34" charset="0"/>
                <a:ea typeface="Times New Roman" panose="02020603050405020304" pitchFamily="18" charset="0"/>
              </a:rPr>
              <a:t>LGBTQ+ identity</a:t>
            </a:r>
          </a:p>
        </p:txBody>
      </p:sp>
      <p:sp>
        <p:nvSpPr>
          <p:cNvPr id="3" name="Text Placeholder 2">
            <a:extLst>
              <a:ext uri="{FF2B5EF4-FFF2-40B4-BE49-F238E27FC236}">
                <a16:creationId xmlns:a16="http://schemas.microsoft.com/office/drawing/2014/main" id="{B9D77AC2-BD93-0B84-2062-E4A87BBC6F73}"/>
              </a:ext>
            </a:extLst>
          </p:cNvPr>
          <p:cNvSpPr>
            <a:spLocks noGrp="1"/>
          </p:cNvSpPr>
          <p:nvPr>
            <p:ph type="body" sz="quarter" idx="11"/>
          </p:nvPr>
        </p:nvSpPr>
        <p:spPr/>
        <p:txBody>
          <a:bodyPr/>
          <a:lstStyle/>
          <a:p>
            <a:r>
              <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Campaign for Southern Equality, &amp; Western North Carolina Community Health Services. (2021, August). State Spotlight: </a:t>
            </a:r>
            <a:br>
              <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rPr>
            </a:br>
            <a:r>
              <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North Carolina. </a:t>
            </a:r>
            <a:r>
              <a:rPr lang="en-US" sz="900" u="sng">
                <a:solidFill>
                  <a:srgbClr val="0070C0"/>
                </a:solidFill>
                <a:effectLst/>
                <a:latin typeface="Arial" panose="020B0604020202020204" pitchFamily="34" charset="0"/>
                <a:ea typeface="Arial" panose="020B06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https://southernequality.org/wp-content/uploads/2021/08/SouthernLGBTQHealthSurvey_NCBreakout.pdf</a:t>
            </a:r>
            <a:endParaRPr lang="en-US"/>
          </a:p>
        </p:txBody>
      </p:sp>
      <p:sp>
        <p:nvSpPr>
          <p:cNvPr id="4" name="Slide Number Placeholder 3">
            <a:extLst>
              <a:ext uri="{FF2B5EF4-FFF2-40B4-BE49-F238E27FC236}">
                <a16:creationId xmlns:a16="http://schemas.microsoft.com/office/drawing/2014/main" id="{4434C8BB-E18C-2521-9678-55A5505FF84C}"/>
              </a:ext>
            </a:extLst>
          </p:cNvPr>
          <p:cNvSpPr>
            <a:spLocks noGrp="1"/>
          </p:cNvSpPr>
          <p:nvPr>
            <p:ph type="sldNum" sz="quarter" idx="14"/>
          </p:nvPr>
        </p:nvSpPr>
        <p:spPr/>
        <p:txBody>
          <a:bodyPr/>
          <a:lstStyle/>
          <a:p>
            <a:fld id="{11F27F3A-B3E9-41ED-AF8F-A365F10BB65F}" type="slidenum">
              <a:rPr lang="en-US" smtClean="0"/>
              <a:pPr/>
              <a:t>12</a:t>
            </a:fld>
            <a:endParaRPr lang="en-US"/>
          </a:p>
        </p:txBody>
      </p:sp>
      <p:sp>
        <p:nvSpPr>
          <p:cNvPr id="5" name="Title 4">
            <a:extLst>
              <a:ext uri="{FF2B5EF4-FFF2-40B4-BE49-F238E27FC236}">
                <a16:creationId xmlns:a16="http://schemas.microsoft.com/office/drawing/2014/main" id="{DEC1F31D-F056-7502-CD18-4A09909B0C66}"/>
              </a:ext>
            </a:extLst>
          </p:cNvPr>
          <p:cNvSpPr>
            <a:spLocks noGrp="1"/>
          </p:cNvSpPr>
          <p:nvPr>
            <p:ph type="title"/>
          </p:nvPr>
        </p:nvSpPr>
        <p:spPr/>
        <p:txBody>
          <a:bodyPr/>
          <a:lstStyle/>
          <a:p>
            <a:r>
              <a:rPr lang="en-US" b="1" kern="0">
                <a:solidFill>
                  <a:srgbClr val="5B94D6"/>
                </a:solidFill>
                <a:effectLst/>
                <a:latin typeface="Arial" panose="020B0604020202020204" pitchFamily="34" charset="0"/>
                <a:ea typeface="Times New Roman" panose="02020603050405020304" pitchFamily="18" charset="0"/>
              </a:rPr>
              <a:t>Access to Health Care</a:t>
            </a:r>
            <a:endParaRPr lang="en-US"/>
          </a:p>
        </p:txBody>
      </p:sp>
      <p:pic>
        <p:nvPicPr>
          <p:cNvPr id="8" name="Picture 7" descr="A collage of photos of people and a dog&#10;&#10;Description automatically generated">
            <a:extLst>
              <a:ext uri="{FF2B5EF4-FFF2-40B4-BE49-F238E27FC236}">
                <a16:creationId xmlns:a16="http://schemas.microsoft.com/office/drawing/2014/main" id="{8BB62DB5-BBE7-CAF8-F037-C7D51C58CAB2}"/>
              </a:ext>
            </a:extLst>
          </p:cNvPr>
          <p:cNvPicPr>
            <a:picLocks noChangeAspect="1"/>
          </p:cNvPicPr>
          <p:nvPr/>
        </p:nvPicPr>
        <p:blipFill>
          <a:blip r:embed="rId3">
            <a:extLst>
              <a:ext uri="{28A0092B-C50C-407E-A947-70E740481C1C}">
                <a14:useLocalDpi xmlns:a14="http://schemas.microsoft.com/office/drawing/2010/main" val="0"/>
              </a:ext>
            </a:extLst>
          </a:blip>
          <a:srcRect l="22595" r="47450" b="67506"/>
          <a:stretch/>
        </p:blipFill>
        <p:spPr>
          <a:xfrm>
            <a:off x="4329327" y="3884781"/>
            <a:ext cx="2901302" cy="2360374"/>
          </a:xfrm>
          <a:prstGeom prst="rect">
            <a:avLst/>
          </a:prstGeom>
        </p:spPr>
      </p:pic>
      <p:pic>
        <p:nvPicPr>
          <p:cNvPr id="14" name="Picture 13" descr="A collage of photos of people&#10;&#10;Description automatically generated">
            <a:extLst>
              <a:ext uri="{FF2B5EF4-FFF2-40B4-BE49-F238E27FC236}">
                <a16:creationId xmlns:a16="http://schemas.microsoft.com/office/drawing/2014/main" id="{BF301546-15FB-E70D-C9B1-B10651E23271}"/>
              </a:ext>
            </a:extLst>
          </p:cNvPr>
          <p:cNvPicPr>
            <a:picLocks noChangeAspect="1"/>
          </p:cNvPicPr>
          <p:nvPr/>
        </p:nvPicPr>
        <p:blipFill>
          <a:blip r:embed="rId4">
            <a:extLst>
              <a:ext uri="{28A0092B-C50C-407E-A947-70E740481C1C}">
                <a14:useLocalDpi xmlns:a14="http://schemas.microsoft.com/office/drawing/2010/main" val="0"/>
              </a:ext>
            </a:extLst>
          </a:blip>
          <a:srcRect l="59294" t="2595" r="15057" b="71068"/>
          <a:stretch/>
        </p:blipFill>
        <p:spPr>
          <a:xfrm rot="655944">
            <a:off x="5455348" y="228479"/>
            <a:ext cx="2601171" cy="2003131"/>
          </a:xfrm>
          <a:prstGeom prst="rect">
            <a:avLst/>
          </a:prstGeom>
        </p:spPr>
      </p:pic>
      <p:pic>
        <p:nvPicPr>
          <p:cNvPr id="15" name="Picture 14" descr="A collage of photos of people&#10;&#10;Description automatically generated">
            <a:extLst>
              <a:ext uri="{FF2B5EF4-FFF2-40B4-BE49-F238E27FC236}">
                <a16:creationId xmlns:a16="http://schemas.microsoft.com/office/drawing/2014/main" id="{F7166EDD-136F-D2C7-DE6F-D5A8AF0775FC}"/>
              </a:ext>
            </a:extLst>
          </p:cNvPr>
          <p:cNvPicPr>
            <a:picLocks noChangeAspect="1"/>
          </p:cNvPicPr>
          <p:nvPr/>
        </p:nvPicPr>
        <p:blipFill>
          <a:blip r:embed="rId4">
            <a:extLst>
              <a:ext uri="{28A0092B-C50C-407E-A947-70E740481C1C}">
                <a14:useLocalDpi xmlns:a14="http://schemas.microsoft.com/office/drawing/2010/main" val="0"/>
              </a:ext>
            </a:extLst>
          </a:blip>
          <a:srcRect t="24550" r="75404" b="48034"/>
          <a:stretch/>
        </p:blipFill>
        <p:spPr>
          <a:xfrm rot="295840">
            <a:off x="5861697" y="3248958"/>
            <a:ext cx="2382284" cy="1991494"/>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6CDC0AFA-DBDE-3E36-7335-95B7C5804E7A}"/>
              </a:ext>
            </a:extLst>
          </p:cNvPr>
          <p:cNvPicPr>
            <a:picLocks noChangeAspect="1"/>
          </p:cNvPicPr>
          <p:nvPr/>
        </p:nvPicPr>
        <p:blipFill>
          <a:blip r:embed="rId5">
            <a:extLst>
              <a:ext uri="{28A0092B-C50C-407E-A947-70E740481C1C}">
                <a14:useLocalDpi xmlns:a14="http://schemas.microsoft.com/office/drawing/2010/main" val="0"/>
              </a:ext>
            </a:extLst>
          </a:blip>
          <a:srcRect l="79422" t="18121" r="4636" b="65975"/>
          <a:stretch/>
        </p:blipFill>
        <p:spPr>
          <a:xfrm>
            <a:off x="7309048" y="227212"/>
            <a:ext cx="1827630" cy="1367436"/>
          </a:xfrm>
          <a:prstGeom prst="rect">
            <a:avLst/>
          </a:prstGeom>
        </p:spPr>
      </p:pic>
    </p:spTree>
    <p:extLst>
      <p:ext uri="{BB962C8B-B14F-4D97-AF65-F5344CB8AC3E}">
        <p14:creationId xmlns:p14="http://schemas.microsoft.com/office/powerpoint/2010/main" val="4157146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2230291-C787-D804-3F55-ACC14C1E1040}"/>
              </a:ext>
            </a:extLst>
          </p:cNvPr>
          <p:cNvSpPr>
            <a:spLocks noGrp="1"/>
          </p:cNvSpPr>
          <p:nvPr>
            <p:ph type="body" sz="quarter" idx="10"/>
          </p:nvPr>
        </p:nvSpPr>
        <p:spPr>
          <a:xfrm>
            <a:off x="0" y="2040835"/>
            <a:ext cx="9144000" cy="4359966"/>
          </a:xfrm>
        </p:spPr>
        <p:txBody>
          <a:bodyPr/>
          <a:lstStyle/>
          <a:p>
            <a:r>
              <a:rPr lang="en-US"/>
              <a:t>Chronic</a:t>
            </a:r>
          </a:p>
          <a:p>
            <a:r>
              <a:rPr lang="en-US"/>
              <a:t>Disease</a:t>
            </a:r>
          </a:p>
        </p:txBody>
      </p:sp>
      <p:pic>
        <p:nvPicPr>
          <p:cNvPr id="2" name="Picture 1" descr="A screenshot of a cell phone&#10;&#10;Description automatically generated">
            <a:extLst>
              <a:ext uri="{FF2B5EF4-FFF2-40B4-BE49-F238E27FC236}">
                <a16:creationId xmlns:a16="http://schemas.microsoft.com/office/drawing/2014/main" id="{81C9C38E-31D1-C2C3-2AF1-4398F8AB4DC3}"/>
              </a:ext>
            </a:extLst>
          </p:cNvPr>
          <p:cNvPicPr>
            <a:picLocks noChangeAspect="1"/>
          </p:cNvPicPr>
          <p:nvPr/>
        </p:nvPicPr>
        <p:blipFill>
          <a:blip r:embed="rId2">
            <a:extLst>
              <a:ext uri="{28A0092B-C50C-407E-A947-70E740481C1C}">
                <a14:useLocalDpi xmlns:a14="http://schemas.microsoft.com/office/drawing/2010/main" val="0"/>
              </a:ext>
            </a:extLst>
          </a:blip>
          <a:srcRect l="79422" t="34101" r="4636" b="50071"/>
          <a:stretch/>
        </p:blipFill>
        <p:spPr>
          <a:xfrm>
            <a:off x="2729948" y="238539"/>
            <a:ext cx="3684103" cy="2743200"/>
          </a:xfrm>
          <a:prstGeom prst="rect">
            <a:avLst/>
          </a:prstGeom>
        </p:spPr>
      </p:pic>
    </p:spTree>
    <p:extLst>
      <p:ext uri="{BB962C8B-B14F-4D97-AF65-F5344CB8AC3E}">
        <p14:creationId xmlns:p14="http://schemas.microsoft.com/office/powerpoint/2010/main" val="1992131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D64389-2235-80B3-F3C5-1C13AFC294ED}"/>
              </a:ext>
            </a:extLst>
          </p:cNvPr>
          <p:cNvSpPr>
            <a:spLocks noGrp="1"/>
          </p:cNvSpPr>
          <p:nvPr>
            <p:ph type="body" sz="quarter" idx="10"/>
          </p:nvPr>
        </p:nvSpPr>
        <p:spPr/>
        <p:txBody>
          <a:bodyPr vert="horz" lIns="91440" tIns="45720" rIns="91440" bIns="45720" rtlCol="0" anchor="t">
            <a:noAutofit/>
          </a:bodyPr>
          <a:lstStyle/>
          <a:p>
            <a:r>
              <a:rPr lang="en-US" sz="2000" dirty="0">
                <a:latin typeface="Arial"/>
                <a:cs typeface="Arial"/>
              </a:rPr>
              <a:t>Chronic (long-term) diseases like heart disease, cancer, injuries and diabetes often develop due to a mix of health behaviors, genetics and environment. These diseases are major causes of death in North Carolina.</a:t>
            </a:r>
          </a:p>
          <a:p>
            <a:r>
              <a:rPr lang="en-US" sz="2000" dirty="0">
                <a:latin typeface="Arial"/>
                <a:cs typeface="Arial"/>
              </a:rPr>
              <a:t>Health behaviors, like tobacco use, alcohol use, unhealthy diet and lack of exercise, greatly influence our risk for chronic diseases and health issues. While we make individual choices, our behaviors are shaped by early life experiences, trauma, toxic stress, the way our brain develops as we grow and the environments in which we live. </a:t>
            </a:r>
          </a:p>
          <a:p>
            <a:r>
              <a:rPr lang="en-US" sz="2000" dirty="0">
                <a:latin typeface="Arial"/>
                <a:cs typeface="Arial"/>
              </a:rPr>
              <a:t>Abilities and access to opportunities also play a role. Not everyone has the same chance to engage in healthy behaviors like regular exercise and nutritious eating.</a:t>
            </a:r>
            <a:endParaRPr lang="en-US" sz="2000" dirty="0"/>
          </a:p>
        </p:txBody>
      </p:sp>
      <p:sp>
        <p:nvSpPr>
          <p:cNvPr id="4" name="Slide Number Placeholder 3">
            <a:extLst>
              <a:ext uri="{FF2B5EF4-FFF2-40B4-BE49-F238E27FC236}">
                <a16:creationId xmlns:a16="http://schemas.microsoft.com/office/drawing/2014/main" id="{4A1F192E-932A-2B92-5153-0D872AEDEB87}"/>
              </a:ext>
            </a:extLst>
          </p:cNvPr>
          <p:cNvSpPr>
            <a:spLocks noGrp="1"/>
          </p:cNvSpPr>
          <p:nvPr>
            <p:ph type="sldNum" sz="quarter" idx="14"/>
          </p:nvPr>
        </p:nvSpPr>
        <p:spPr/>
        <p:txBody>
          <a:bodyPr/>
          <a:lstStyle/>
          <a:p>
            <a:fld id="{11F27F3A-B3E9-41ED-AF8F-A365F10BB65F}" type="slidenum">
              <a:rPr lang="en-US" smtClean="0"/>
              <a:pPr/>
              <a:t>14</a:t>
            </a:fld>
            <a:endParaRPr lang="en-US"/>
          </a:p>
        </p:txBody>
      </p:sp>
      <p:sp>
        <p:nvSpPr>
          <p:cNvPr id="5" name="Title 4">
            <a:extLst>
              <a:ext uri="{FF2B5EF4-FFF2-40B4-BE49-F238E27FC236}">
                <a16:creationId xmlns:a16="http://schemas.microsoft.com/office/drawing/2014/main" id="{975A83EE-D832-A507-DA30-AFED279C49F6}"/>
              </a:ext>
            </a:extLst>
          </p:cNvPr>
          <p:cNvSpPr>
            <a:spLocks noGrp="1"/>
          </p:cNvSpPr>
          <p:nvPr>
            <p:ph type="title"/>
          </p:nvPr>
        </p:nvSpPr>
        <p:spPr/>
        <p:txBody>
          <a:bodyPr/>
          <a:lstStyle/>
          <a:p>
            <a:r>
              <a:rPr lang="en-US" dirty="0">
                <a:latin typeface="Arial"/>
                <a:cs typeface="Arial"/>
              </a:rPr>
              <a:t>Understanding Chronic Disease Disparities</a:t>
            </a:r>
            <a:endParaRPr lang="en-US" dirty="0"/>
          </a:p>
        </p:txBody>
      </p:sp>
    </p:spTree>
    <p:extLst>
      <p:ext uri="{BB962C8B-B14F-4D97-AF65-F5344CB8AC3E}">
        <p14:creationId xmlns:p14="http://schemas.microsoft.com/office/powerpoint/2010/main" val="2331157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A713DA-71DD-0E3F-849F-F1168E97AD7B}"/>
              </a:ext>
            </a:extLst>
          </p:cNvPr>
          <p:cNvSpPr>
            <a:spLocks noGrp="1"/>
          </p:cNvSpPr>
          <p:nvPr>
            <p:ph type="body" sz="quarter" idx="10"/>
          </p:nvPr>
        </p:nvSpPr>
        <p:spPr>
          <a:xfrm>
            <a:off x="302150" y="1861587"/>
            <a:ext cx="8563554" cy="4142629"/>
          </a:xfrm>
        </p:spPr>
        <p:txBody>
          <a:bodyPr vert="horz" lIns="91440" tIns="45720" rIns="91440" bIns="45720" rtlCol="0" anchor="t">
            <a:noAutofit/>
          </a:bodyPr>
          <a:lstStyle/>
          <a:p>
            <a:pPr>
              <a:spcBef>
                <a:spcPts val="0"/>
              </a:spcBef>
              <a:spcAft>
                <a:spcPts val="600"/>
              </a:spcAft>
            </a:pPr>
            <a:r>
              <a:rPr lang="en-US" sz="1900" spc="-30" dirty="0">
                <a:effectLst/>
                <a:latin typeface="Arial"/>
                <a:ea typeface="Times New Roman" panose="02020603050405020304" pitchFamily="18" charset="0"/>
                <a:cs typeface="Arial"/>
              </a:rPr>
              <a:t>The overall mortality rates for heart disease, stroke, diabetes and liver disease have slightly risen since the last report from 2014 to 2018.</a:t>
            </a:r>
            <a:r>
              <a:rPr lang="en-US" sz="1900" spc="-30" dirty="0">
                <a:latin typeface="Arial"/>
                <a:ea typeface="Times New Roman" panose="02020603050405020304" pitchFamily="18" charset="0"/>
                <a:cs typeface="Arial"/>
              </a:rPr>
              <a:t> </a:t>
            </a:r>
            <a:r>
              <a:rPr lang="en-US" sz="1900" spc="-30" dirty="0">
                <a:effectLst/>
                <a:latin typeface="Arial"/>
                <a:ea typeface="Times New Roman" panose="02020603050405020304" pitchFamily="18" charset="0"/>
                <a:cs typeface="Arial"/>
              </a:rPr>
              <a:t> North Carolina has made great strides in reducing the disparity gaps between racial and ethnic population groups</a:t>
            </a:r>
            <a:r>
              <a:rPr lang="en-US" sz="1900" spc="-30" dirty="0">
                <a:latin typeface="Arial"/>
                <a:ea typeface="Times New Roman" panose="02020603050405020304" pitchFamily="18" charset="0"/>
                <a:cs typeface="Arial"/>
              </a:rPr>
              <a:t>.</a:t>
            </a:r>
            <a:r>
              <a:rPr lang="en-US" sz="1900" spc="-30" dirty="0">
                <a:effectLst/>
                <a:latin typeface="Arial"/>
                <a:ea typeface="Times New Roman" panose="02020603050405020304" pitchFamily="18" charset="0"/>
                <a:cs typeface="Arial"/>
              </a:rPr>
              <a:t> </a:t>
            </a:r>
            <a:r>
              <a:rPr lang="en-US" sz="1900" spc="-30" dirty="0">
                <a:latin typeface="Arial"/>
                <a:ea typeface="Times New Roman" panose="02020603050405020304" pitchFamily="18" charset="0"/>
                <a:cs typeface="Arial"/>
              </a:rPr>
              <a:t>However:</a:t>
            </a:r>
            <a:r>
              <a:rPr lang="en-US" sz="1900" dirty="0">
                <a:latin typeface="Arial"/>
                <a:ea typeface="Times New Roman" panose="02020603050405020304" pitchFamily="18" charset="0"/>
                <a:cs typeface="Arial"/>
              </a:rPr>
              <a:t> </a:t>
            </a:r>
            <a:endParaRPr lang="en-US" sz="1900" dirty="0"/>
          </a:p>
          <a:p>
            <a:pPr marL="685800" marR="0" lvl="1" indent="-228600">
              <a:spcBef>
                <a:spcPts val="0"/>
              </a:spcBef>
              <a:spcAft>
                <a:spcPts val="600"/>
              </a:spcAft>
              <a:buFont typeface="System Font Regular"/>
              <a:buChar char="–"/>
            </a:pPr>
            <a:r>
              <a:rPr lang="en-US" sz="1900" dirty="0">
                <a:effectLst/>
                <a:latin typeface="Arial"/>
                <a:ea typeface="Times New Roman" panose="02020603050405020304" pitchFamily="18" charset="0"/>
                <a:cs typeface="Times New Roman"/>
              </a:rPr>
              <a:t>African American/Black North Carolinians are more likely to die of stroke, more likely to be diagnosed with and die from diabetes, more likely to be diagnosed with COPD (chronic obstructive pulmonary disease), and more likely to die from kidney disease than White, non-Hispanics.</a:t>
            </a:r>
          </a:p>
          <a:p>
            <a:pPr marL="685800" lvl="1" indent="-228600">
              <a:spcBef>
                <a:spcPts val="0"/>
              </a:spcBef>
              <a:spcAft>
                <a:spcPts val="600"/>
              </a:spcAft>
              <a:buFont typeface="System Font Regular"/>
              <a:buChar char="–"/>
            </a:pPr>
            <a:r>
              <a:rPr lang="en-US" sz="1900" dirty="0">
                <a:latin typeface="Arial"/>
                <a:ea typeface="Times New Roman" panose="02020603050405020304" pitchFamily="18" charset="0"/>
                <a:cs typeface="Times New Roman"/>
              </a:rPr>
              <a:t>African Americans/Blacks are two times more likely to be diagnosed with prostate cancer, 2.5 times more likely to be diagnosed with multiple myeloma, and more likely to die of cancer.</a:t>
            </a:r>
          </a:p>
          <a:p>
            <a:pPr marL="685800" marR="0" lvl="1" indent="-228600">
              <a:spcBef>
                <a:spcPts val="0"/>
              </a:spcBef>
              <a:spcAft>
                <a:spcPts val="600"/>
              </a:spcAft>
              <a:buFont typeface="System Font Regular"/>
              <a:buChar char="–"/>
            </a:pPr>
            <a:r>
              <a:rPr lang="en-US" sz="1900" spc="-30" dirty="0">
                <a:effectLst/>
                <a:latin typeface="Arial"/>
                <a:ea typeface="Times New Roman" panose="02020603050405020304" pitchFamily="18" charset="0"/>
                <a:cs typeface="Times New Roman"/>
              </a:rPr>
              <a:t>American Indians are more likely to die from diabetes, liver disease, kidney disease and Alzheimer’s disease than White, non-Hispanics.</a:t>
            </a:r>
          </a:p>
        </p:txBody>
      </p:sp>
      <p:sp>
        <p:nvSpPr>
          <p:cNvPr id="4" name="Slide Number Placeholder 3">
            <a:extLst>
              <a:ext uri="{FF2B5EF4-FFF2-40B4-BE49-F238E27FC236}">
                <a16:creationId xmlns:a16="http://schemas.microsoft.com/office/drawing/2014/main" id="{4901E683-DD48-5B33-3C9E-CFC109BE343D}"/>
              </a:ext>
            </a:extLst>
          </p:cNvPr>
          <p:cNvSpPr>
            <a:spLocks noGrp="1"/>
          </p:cNvSpPr>
          <p:nvPr>
            <p:ph type="sldNum" sz="quarter" idx="14"/>
          </p:nvPr>
        </p:nvSpPr>
        <p:spPr/>
        <p:txBody>
          <a:bodyPr/>
          <a:lstStyle/>
          <a:p>
            <a:fld id="{11F27F3A-B3E9-41ED-AF8F-A365F10BB65F}" type="slidenum">
              <a:rPr lang="en-US" smtClean="0"/>
              <a:pPr/>
              <a:t>15</a:t>
            </a:fld>
            <a:endParaRPr lang="en-US"/>
          </a:p>
        </p:txBody>
      </p:sp>
      <p:sp>
        <p:nvSpPr>
          <p:cNvPr id="5" name="Title 4">
            <a:extLst>
              <a:ext uri="{FF2B5EF4-FFF2-40B4-BE49-F238E27FC236}">
                <a16:creationId xmlns:a16="http://schemas.microsoft.com/office/drawing/2014/main" id="{1FBE691F-271A-6F46-ED5A-B9BDCAC672E1}"/>
              </a:ext>
            </a:extLst>
          </p:cNvPr>
          <p:cNvSpPr>
            <a:spLocks noGrp="1"/>
          </p:cNvSpPr>
          <p:nvPr>
            <p:ph type="title"/>
          </p:nvPr>
        </p:nvSpPr>
        <p:spPr/>
        <p:txBody>
          <a:bodyPr/>
          <a:lstStyle/>
          <a:p>
            <a:r>
              <a:rPr lang="en-US" b="1" kern="0">
                <a:solidFill>
                  <a:srgbClr val="5B94D6"/>
                </a:solidFill>
                <a:effectLst/>
                <a:latin typeface="Arial" panose="020B0604020202020204" pitchFamily="34" charset="0"/>
                <a:ea typeface="Times New Roman" panose="02020603050405020304" pitchFamily="18" charset="0"/>
              </a:rPr>
              <a:t>Chronic Disease Disparities</a:t>
            </a:r>
            <a:endParaRPr lang="en-US"/>
          </a:p>
        </p:txBody>
      </p:sp>
      <p:pic>
        <p:nvPicPr>
          <p:cNvPr id="7" name="Picture 6" descr="A screenshot of a cell phone&#10;&#10;Description automatically generated">
            <a:extLst>
              <a:ext uri="{FF2B5EF4-FFF2-40B4-BE49-F238E27FC236}">
                <a16:creationId xmlns:a16="http://schemas.microsoft.com/office/drawing/2014/main" id="{D4D2E4E9-9025-2C0E-2496-1C3D1D253C53}"/>
              </a:ext>
            </a:extLst>
          </p:cNvPr>
          <p:cNvPicPr>
            <a:picLocks noChangeAspect="1"/>
          </p:cNvPicPr>
          <p:nvPr/>
        </p:nvPicPr>
        <p:blipFill>
          <a:blip r:embed="rId2">
            <a:extLst>
              <a:ext uri="{28A0092B-C50C-407E-A947-70E740481C1C}">
                <a14:useLocalDpi xmlns:a14="http://schemas.microsoft.com/office/drawing/2010/main" val="0"/>
              </a:ext>
            </a:extLst>
          </a:blip>
          <a:srcRect l="79422" t="34101" r="4636" b="50071"/>
          <a:stretch/>
        </p:blipFill>
        <p:spPr>
          <a:xfrm>
            <a:off x="7316370" y="198971"/>
            <a:ext cx="1827630" cy="1360862"/>
          </a:xfrm>
          <a:prstGeom prst="rect">
            <a:avLst/>
          </a:prstGeom>
        </p:spPr>
      </p:pic>
    </p:spTree>
    <p:extLst>
      <p:ext uri="{BB962C8B-B14F-4D97-AF65-F5344CB8AC3E}">
        <p14:creationId xmlns:p14="http://schemas.microsoft.com/office/powerpoint/2010/main" val="4228054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B66314-31F9-454A-4569-F58A68E41C03}"/>
              </a:ext>
            </a:extLst>
          </p:cNvPr>
          <p:cNvSpPr>
            <a:spLocks noGrp="1"/>
          </p:cNvSpPr>
          <p:nvPr>
            <p:ph type="body" sz="quarter" idx="10"/>
          </p:nvPr>
        </p:nvSpPr>
        <p:spPr>
          <a:xfrm>
            <a:off x="1327867" y="1423850"/>
            <a:ext cx="4891701" cy="4611189"/>
          </a:xfrm>
        </p:spPr>
        <p:txBody>
          <a:bodyPr/>
          <a:lstStyle/>
          <a:p>
            <a:pPr marL="0" indent="0">
              <a:spcBef>
                <a:spcPts val="0"/>
              </a:spcBef>
              <a:spcAft>
                <a:spcPts val="800"/>
              </a:spcAft>
              <a:buNone/>
            </a:pPr>
            <a:r>
              <a:rPr lang="en-US" sz="2000">
                <a:solidFill>
                  <a:srgbClr val="002E5F"/>
                </a:solidFill>
                <a:effectLst/>
                <a:latin typeface="Arial" panose="020B0604020202020204" pitchFamily="34" charset="0"/>
                <a:ea typeface="Times New Roman" panose="02020603050405020304" pitchFamily="18" charset="0"/>
              </a:rPr>
              <a:t>North Carolinians with disabilities, </a:t>
            </a:r>
            <a:br>
              <a:rPr lang="en-US" sz="2000">
                <a:solidFill>
                  <a:srgbClr val="002E5F"/>
                </a:solidFill>
                <a:effectLst/>
                <a:latin typeface="Arial" panose="020B0604020202020204" pitchFamily="34" charset="0"/>
                <a:ea typeface="Times New Roman" panose="02020603050405020304" pitchFamily="18" charset="0"/>
              </a:rPr>
            </a:br>
            <a:r>
              <a:rPr lang="en-US" sz="2000">
                <a:solidFill>
                  <a:srgbClr val="002E5F"/>
                </a:solidFill>
                <a:effectLst/>
                <a:latin typeface="Arial" panose="020B0604020202020204" pitchFamily="34" charset="0"/>
                <a:ea typeface="Times New Roman" panose="02020603050405020304" pitchFamily="18" charset="0"/>
              </a:rPr>
              <a:t>no matter their race, have worse health outcomes in terms of chronic diseases like heart disease, high blood pressure, stroke, diabetes, cancer, COPD and depression than White </a:t>
            </a:r>
            <a:br>
              <a:rPr lang="en-US" sz="2000">
                <a:solidFill>
                  <a:srgbClr val="002E5F"/>
                </a:solidFill>
                <a:effectLst/>
                <a:latin typeface="Arial" panose="020B0604020202020204" pitchFamily="34" charset="0"/>
                <a:ea typeface="Times New Roman" panose="02020603050405020304" pitchFamily="18" charset="0"/>
              </a:rPr>
            </a:br>
            <a:r>
              <a:rPr lang="en-US" sz="2000">
                <a:solidFill>
                  <a:srgbClr val="002E5F"/>
                </a:solidFill>
                <a:effectLst/>
                <a:latin typeface="Arial" panose="020B0604020202020204" pitchFamily="34" charset="0"/>
                <a:ea typeface="Times New Roman" panose="02020603050405020304" pitchFamily="18" charset="0"/>
              </a:rPr>
              <a:t>Non-Hispanics without disabilities.</a:t>
            </a:r>
          </a:p>
        </p:txBody>
      </p:sp>
      <p:sp>
        <p:nvSpPr>
          <p:cNvPr id="4" name="Slide Number Placeholder 3">
            <a:extLst>
              <a:ext uri="{FF2B5EF4-FFF2-40B4-BE49-F238E27FC236}">
                <a16:creationId xmlns:a16="http://schemas.microsoft.com/office/drawing/2014/main" id="{8E108EA0-8E8E-F9C2-068C-A39BDE69BF8B}"/>
              </a:ext>
            </a:extLst>
          </p:cNvPr>
          <p:cNvSpPr>
            <a:spLocks noGrp="1"/>
          </p:cNvSpPr>
          <p:nvPr>
            <p:ph type="sldNum" sz="quarter" idx="14"/>
          </p:nvPr>
        </p:nvSpPr>
        <p:spPr/>
        <p:txBody>
          <a:bodyPr/>
          <a:lstStyle/>
          <a:p>
            <a:fld id="{11F27F3A-B3E9-41ED-AF8F-A365F10BB65F}" type="slidenum">
              <a:rPr lang="en-US" smtClean="0"/>
              <a:pPr/>
              <a:t>16</a:t>
            </a:fld>
            <a:endParaRPr lang="en-US"/>
          </a:p>
        </p:txBody>
      </p:sp>
      <p:sp>
        <p:nvSpPr>
          <p:cNvPr id="5" name="Title 4">
            <a:extLst>
              <a:ext uri="{FF2B5EF4-FFF2-40B4-BE49-F238E27FC236}">
                <a16:creationId xmlns:a16="http://schemas.microsoft.com/office/drawing/2014/main" id="{CEC051D6-452E-51E1-8725-C0B68133F327}"/>
              </a:ext>
            </a:extLst>
          </p:cNvPr>
          <p:cNvSpPr>
            <a:spLocks noGrp="1"/>
          </p:cNvSpPr>
          <p:nvPr>
            <p:ph type="title"/>
          </p:nvPr>
        </p:nvSpPr>
        <p:spPr>
          <a:xfrm>
            <a:off x="1327869" y="457200"/>
            <a:ext cx="7959822" cy="548640"/>
          </a:xfrm>
        </p:spPr>
        <p:txBody>
          <a:bodyPr/>
          <a:lstStyle/>
          <a:p>
            <a:pPr marL="0" marR="0">
              <a:spcBef>
                <a:spcPts val="0"/>
              </a:spcBef>
              <a:spcAft>
                <a:spcPts val="800"/>
              </a:spcAft>
            </a:pPr>
            <a:r>
              <a:rPr lang="en-US" b="1" kern="0">
                <a:solidFill>
                  <a:srgbClr val="5B94D6"/>
                </a:solidFill>
                <a:effectLst/>
                <a:latin typeface="Arial" panose="020B0604020202020204" pitchFamily="34" charset="0"/>
                <a:ea typeface="Times New Roman" panose="02020603050405020304" pitchFamily="18" charset="0"/>
              </a:rPr>
              <a:t>Chronic Disease Disparities</a:t>
            </a:r>
            <a:r>
              <a:rPr lang="en-US" kern="0">
                <a:solidFill>
                  <a:srgbClr val="5B94D6"/>
                </a:solidFill>
                <a:ea typeface="Times New Roman" panose="02020603050405020304" pitchFamily="18" charset="0"/>
              </a:rPr>
              <a:t> </a:t>
            </a:r>
            <a:r>
              <a:rPr lang="en-US" b="1" kern="0">
                <a:solidFill>
                  <a:srgbClr val="5B94D6"/>
                </a:solidFill>
                <a:effectLst/>
                <a:latin typeface="Arial" panose="020B0604020202020204" pitchFamily="34" charset="0"/>
                <a:ea typeface="Times New Roman" panose="02020603050405020304" pitchFamily="18" charset="0"/>
              </a:rPr>
              <a:t>for</a:t>
            </a:r>
            <a:br>
              <a:rPr lang="en-US" b="1" kern="0">
                <a:solidFill>
                  <a:srgbClr val="5B94D6"/>
                </a:solidFill>
                <a:effectLst/>
                <a:latin typeface="Arial" panose="020B0604020202020204" pitchFamily="34" charset="0"/>
                <a:ea typeface="Times New Roman" panose="02020603050405020304" pitchFamily="18" charset="0"/>
              </a:rPr>
            </a:br>
            <a:r>
              <a:rPr lang="en-US" b="1" kern="0">
                <a:solidFill>
                  <a:srgbClr val="5B94D6"/>
                </a:solidFill>
                <a:effectLst/>
                <a:latin typeface="Arial" panose="020B0604020202020204" pitchFamily="34" charset="0"/>
                <a:ea typeface="Times New Roman" panose="02020603050405020304" pitchFamily="18" charset="0"/>
              </a:rPr>
              <a:t>People with Disabilities</a:t>
            </a:r>
          </a:p>
        </p:txBody>
      </p:sp>
      <p:pic>
        <p:nvPicPr>
          <p:cNvPr id="7" name="Picture 6" descr="A screenshot of a cell phone&#10;&#10;Description automatically generated">
            <a:extLst>
              <a:ext uri="{FF2B5EF4-FFF2-40B4-BE49-F238E27FC236}">
                <a16:creationId xmlns:a16="http://schemas.microsoft.com/office/drawing/2014/main" id="{2C2E5B1F-64DA-F5D1-5BA5-9A42EFB64C83}"/>
              </a:ext>
            </a:extLst>
          </p:cNvPr>
          <p:cNvPicPr>
            <a:picLocks noChangeAspect="1"/>
          </p:cNvPicPr>
          <p:nvPr/>
        </p:nvPicPr>
        <p:blipFill>
          <a:blip r:embed="rId2">
            <a:extLst>
              <a:ext uri="{28A0092B-C50C-407E-A947-70E740481C1C}">
                <a14:useLocalDpi xmlns:a14="http://schemas.microsoft.com/office/drawing/2010/main" val="0"/>
              </a:ext>
            </a:extLst>
          </a:blip>
          <a:srcRect l="79422" t="34101" r="4636" b="50071"/>
          <a:stretch/>
        </p:blipFill>
        <p:spPr>
          <a:xfrm>
            <a:off x="-90270" y="5352572"/>
            <a:ext cx="1827630" cy="1360862"/>
          </a:xfrm>
          <a:prstGeom prst="rect">
            <a:avLst/>
          </a:prstGeom>
        </p:spPr>
      </p:pic>
      <p:pic>
        <p:nvPicPr>
          <p:cNvPr id="9" name="Picture 8" descr="A collage of photos of people&#10;&#10;Description automatically generated">
            <a:extLst>
              <a:ext uri="{FF2B5EF4-FFF2-40B4-BE49-F238E27FC236}">
                <a16:creationId xmlns:a16="http://schemas.microsoft.com/office/drawing/2014/main" id="{D0830A3E-2A95-DC3B-C3F8-06E67451FB5F}"/>
              </a:ext>
            </a:extLst>
          </p:cNvPr>
          <p:cNvPicPr>
            <a:picLocks noChangeAspect="1"/>
          </p:cNvPicPr>
          <p:nvPr/>
        </p:nvPicPr>
        <p:blipFill>
          <a:blip r:embed="rId3">
            <a:extLst>
              <a:ext uri="{28A0092B-C50C-407E-A947-70E740481C1C}">
                <a14:useLocalDpi xmlns:a14="http://schemas.microsoft.com/office/drawing/2010/main" val="0"/>
              </a:ext>
            </a:extLst>
          </a:blip>
          <a:srcRect t="63310" r="67250"/>
          <a:stretch/>
        </p:blipFill>
        <p:spPr>
          <a:xfrm rot="20938182">
            <a:off x="5039287" y="3958539"/>
            <a:ext cx="3383930" cy="2843213"/>
          </a:xfrm>
          <a:prstGeom prst="rect">
            <a:avLst/>
          </a:prstGeom>
        </p:spPr>
      </p:pic>
      <p:pic>
        <p:nvPicPr>
          <p:cNvPr id="13" name="Picture 12" descr="Several pictures of people in different poses&#10;&#10;Description automatically generated">
            <a:extLst>
              <a:ext uri="{FF2B5EF4-FFF2-40B4-BE49-F238E27FC236}">
                <a16:creationId xmlns:a16="http://schemas.microsoft.com/office/drawing/2014/main" id="{FD88C30B-8088-DB9C-72F8-D79861DD18EF}"/>
              </a:ext>
            </a:extLst>
          </p:cNvPr>
          <p:cNvPicPr>
            <a:picLocks noChangeAspect="1"/>
          </p:cNvPicPr>
          <p:nvPr/>
        </p:nvPicPr>
        <p:blipFill>
          <a:blip r:embed="rId4">
            <a:extLst>
              <a:ext uri="{28A0092B-C50C-407E-A947-70E740481C1C}">
                <a14:useLocalDpi xmlns:a14="http://schemas.microsoft.com/office/drawing/2010/main" val="0"/>
              </a:ext>
            </a:extLst>
          </a:blip>
          <a:srcRect l="1517" t="39208" r="73788" b="28713"/>
          <a:stretch/>
        </p:blipFill>
        <p:spPr>
          <a:xfrm rot="891371">
            <a:off x="6402979" y="2162601"/>
            <a:ext cx="2551638" cy="2485929"/>
          </a:xfrm>
          <a:prstGeom prst="rect">
            <a:avLst/>
          </a:prstGeom>
        </p:spPr>
      </p:pic>
      <p:pic>
        <p:nvPicPr>
          <p:cNvPr id="16" name="Picture 15" descr="Several pictures of people in different poses&#10;&#10;Description automatically generated">
            <a:extLst>
              <a:ext uri="{FF2B5EF4-FFF2-40B4-BE49-F238E27FC236}">
                <a16:creationId xmlns:a16="http://schemas.microsoft.com/office/drawing/2014/main" id="{0DCEDB6C-E349-3596-304E-84C93A022B75}"/>
              </a:ext>
            </a:extLst>
          </p:cNvPr>
          <p:cNvPicPr>
            <a:picLocks noChangeAspect="1"/>
          </p:cNvPicPr>
          <p:nvPr/>
        </p:nvPicPr>
        <p:blipFill>
          <a:blip r:embed="rId4">
            <a:extLst>
              <a:ext uri="{28A0092B-C50C-407E-A947-70E740481C1C}">
                <a14:useLocalDpi xmlns:a14="http://schemas.microsoft.com/office/drawing/2010/main" val="0"/>
              </a:ext>
            </a:extLst>
          </a:blip>
          <a:srcRect l="70091" t="4138" r="1762" b="70968"/>
          <a:stretch/>
        </p:blipFill>
        <p:spPr>
          <a:xfrm rot="21367347">
            <a:off x="6064015" y="764616"/>
            <a:ext cx="2908304" cy="1929139"/>
          </a:xfrm>
          <a:prstGeom prst="rect">
            <a:avLst/>
          </a:prstGeom>
        </p:spPr>
      </p:pic>
      <p:pic>
        <p:nvPicPr>
          <p:cNvPr id="15" name="Picture 14" descr="A collage of photos of people&#10;&#10;Description automatically generated">
            <a:extLst>
              <a:ext uri="{FF2B5EF4-FFF2-40B4-BE49-F238E27FC236}">
                <a16:creationId xmlns:a16="http://schemas.microsoft.com/office/drawing/2014/main" id="{0F6ED73C-9B95-6080-5895-19CDF5B136EC}"/>
              </a:ext>
            </a:extLst>
          </p:cNvPr>
          <p:cNvPicPr>
            <a:picLocks noChangeAspect="1"/>
          </p:cNvPicPr>
          <p:nvPr/>
        </p:nvPicPr>
        <p:blipFill>
          <a:blip r:embed="rId5">
            <a:extLst>
              <a:ext uri="{28A0092B-C50C-407E-A947-70E740481C1C}">
                <a14:useLocalDpi xmlns:a14="http://schemas.microsoft.com/office/drawing/2010/main" val="0"/>
              </a:ext>
            </a:extLst>
          </a:blip>
          <a:srcRect l="25403" t="28353" r="50750" b="47964"/>
          <a:stretch/>
        </p:blipFill>
        <p:spPr>
          <a:xfrm>
            <a:off x="3234516" y="3860125"/>
            <a:ext cx="2609175" cy="1943438"/>
          </a:xfrm>
          <a:prstGeom prst="rect">
            <a:avLst/>
          </a:prstGeom>
        </p:spPr>
      </p:pic>
      <p:pic>
        <p:nvPicPr>
          <p:cNvPr id="11" name="Picture 10" descr="A collage of photos of people and a dog&#10;&#10;Description automatically generated">
            <a:extLst>
              <a:ext uri="{FF2B5EF4-FFF2-40B4-BE49-F238E27FC236}">
                <a16:creationId xmlns:a16="http://schemas.microsoft.com/office/drawing/2014/main" id="{E3D45322-B62D-1B19-E74E-20029820F8F3}"/>
              </a:ext>
            </a:extLst>
          </p:cNvPr>
          <p:cNvPicPr>
            <a:picLocks noChangeAspect="1"/>
          </p:cNvPicPr>
          <p:nvPr/>
        </p:nvPicPr>
        <p:blipFill>
          <a:blip r:embed="rId6">
            <a:extLst>
              <a:ext uri="{28A0092B-C50C-407E-A947-70E740481C1C}">
                <a14:useLocalDpi xmlns:a14="http://schemas.microsoft.com/office/drawing/2010/main" val="0"/>
              </a:ext>
            </a:extLst>
          </a:blip>
          <a:srcRect l="1157" t="2106" r="78918" b="69630"/>
          <a:stretch/>
        </p:blipFill>
        <p:spPr>
          <a:xfrm rot="21279480">
            <a:off x="1561887" y="4151411"/>
            <a:ext cx="2180110" cy="2319266"/>
          </a:xfrm>
          <a:prstGeom prst="rect">
            <a:avLst/>
          </a:prstGeom>
        </p:spPr>
      </p:pic>
    </p:spTree>
    <p:extLst>
      <p:ext uri="{BB962C8B-B14F-4D97-AF65-F5344CB8AC3E}">
        <p14:creationId xmlns:p14="http://schemas.microsoft.com/office/powerpoint/2010/main" val="3800740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2230291-C787-D804-3F55-ACC14C1E1040}"/>
              </a:ext>
            </a:extLst>
          </p:cNvPr>
          <p:cNvSpPr>
            <a:spLocks noGrp="1"/>
          </p:cNvSpPr>
          <p:nvPr>
            <p:ph type="body" sz="quarter" idx="10"/>
          </p:nvPr>
        </p:nvSpPr>
        <p:spPr>
          <a:xfrm>
            <a:off x="0" y="2040835"/>
            <a:ext cx="9144000" cy="4359966"/>
          </a:xfrm>
        </p:spPr>
        <p:txBody>
          <a:bodyPr/>
          <a:lstStyle/>
          <a:p>
            <a:r>
              <a:rPr lang="en-US"/>
              <a:t>Communicable Disease</a:t>
            </a:r>
          </a:p>
        </p:txBody>
      </p:sp>
      <p:pic>
        <p:nvPicPr>
          <p:cNvPr id="2" name="Picture 1" descr="A screenshot of a cell phone&#10;&#10;Description automatically generated">
            <a:extLst>
              <a:ext uri="{FF2B5EF4-FFF2-40B4-BE49-F238E27FC236}">
                <a16:creationId xmlns:a16="http://schemas.microsoft.com/office/drawing/2014/main" id="{B5ECE61E-CF16-BE2A-B506-410AE68B3758}"/>
              </a:ext>
            </a:extLst>
          </p:cNvPr>
          <p:cNvPicPr>
            <a:picLocks noChangeAspect="1"/>
          </p:cNvPicPr>
          <p:nvPr/>
        </p:nvPicPr>
        <p:blipFill>
          <a:blip r:embed="rId2">
            <a:extLst>
              <a:ext uri="{28A0092B-C50C-407E-A947-70E740481C1C}">
                <a14:useLocalDpi xmlns:a14="http://schemas.microsoft.com/office/drawing/2010/main" val="0"/>
              </a:ext>
            </a:extLst>
          </a:blip>
          <a:srcRect l="79422" t="49776" r="4636" b="34282"/>
          <a:stretch/>
        </p:blipFill>
        <p:spPr>
          <a:xfrm>
            <a:off x="2729948" y="218660"/>
            <a:ext cx="3684103" cy="2763079"/>
          </a:xfrm>
          <a:prstGeom prst="rect">
            <a:avLst/>
          </a:prstGeom>
        </p:spPr>
      </p:pic>
    </p:spTree>
    <p:extLst>
      <p:ext uri="{BB962C8B-B14F-4D97-AF65-F5344CB8AC3E}">
        <p14:creationId xmlns:p14="http://schemas.microsoft.com/office/powerpoint/2010/main" val="3322029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5B777D-FF0C-2636-7595-BB0EDBBE03F7}"/>
              </a:ext>
            </a:extLst>
          </p:cNvPr>
          <p:cNvSpPr>
            <a:spLocks noGrp="1"/>
          </p:cNvSpPr>
          <p:nvPr>
            <p:ph type="body" sz="quarter" idx="10"/>
          </p:nvPr>
        </p:nvSpPr>
        <p:spPr/>
        <p:txBody>
          <a:bodyPr/>
          <a:lstStyle/>
          <a:p>
            <a:pPr marR="0" lvl="0">
              <a:spcBef>
                <a:spcPts val="0"/>
              </a:spcBef>
              <a:spcAft>
                <a:spcPts val="600"/>
              </a:spcAft>
            </a:pPr>
            <a:r>
              <a:rPr lang="en-US" sz="1900">
                <a:effectLst/>
                <a:latin typeface="Arial" panose="020B0604020202020204" pitchFamily="34" charset="0"/>
                <a:ea typeface="Times New Roman" panose="02020603050405020304" pitchFamily="18" charset="0"/>
              </a:rPr>
              <a:t>Communicable diseases are illnesses caused by an infectious agent, like bacteria or viruses. </a:t>
            </a:r>
          </a:p>
          <a:p>
            <a:pPr marR="0" lvl="0">
              <a:spcBef>
                <a:spcPts val="0"/>
              </a:spcBef>
              <a:spcAft>
                <a:spcPts val="600"/>
              </a:spcAft>
            </a:pPr>
            <a:r>
              <a:rPr lang="en-US" sz="1900">
                <a:effectLst/>
                <a:latin typeface="Arial" panose="020B0604020202020204" pitchFamily="34" charset="0"/>
                <a:ea typeface="Times New Roman" panose="02020603050405020304" pitchFamily="18" charset="0"/>
              </a:rPr>
              <a:t>To help protect against these diseases, we need more access to screenings, early detection, treatment and public support for risk reduction and protective services. </a:t>
            </a:r>
          </a:p>
          <a:p>
            <a:pPr marR="0" lvl="0">
              <a:spcBef>
                <a:spcPts val="0"/>
              </a:spcBef>
              <a:spcAft>
                <a:spcPts val="600"/>
              </a:spcAft>
            </a:pPr>
            <a:r>
              <a:rPr lang="en-US" sz="1900">
                <a:effectLst/>
                <a:latin typeface="Arial" panose="020B0604020202020204" pitchFamily="34" charset="0"/>
                <a:ea typeface="Times New Roman" panose="02020603050405020304" pitchFamily="18" charset="0"/>
              </a:rPr>
              <a:t>Social drivers of health also have an impact on how fast communicable diseases spread.</a:t>
            </a:r>
            <a:endParaRPr lang="en-US" sz="1900">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600"/>
              </a:spcAft>
            </a:pPr>
            <a:r>
              <a:rPr lang="en-US" sz="1900">
                <a:effectLst/>
                <a:latin typeface="+mn-lt"/>
                <a:ea typeface="Times New Roman" panose="02020603050405020304" pitchFamily="18" charset="0"/>
                <a:cs typeface="Times New Roman" panose="02020603050405020304" pitchFamily="18" charset="0"/>
              </a:rPr>
              <a:t>Communicable diseases remain a large priority for populations historically marginalized, like people of color, LGBTQ+ populations, young people and people who use substances. It is also a significant concern for people who are more vulnerable, like people with chronic illnesses, people with disabilities, older adults or people who have a weakened immune system (immunocompromised). </a:t>
            </a:r>
          </a:p>
          <a:p>
            <a:pPr lvl="1">
              <a:spcBef>
                <a:spcPts val="0"/>
              </a:spcBef>
              <a:spcAft>
                <a:spcPts val="600"/>
              </a:spcAft>
            </a:pPr>
            <a:r>
              <a:rPr lang="en-US" sz="1900">
                <a:effectLst/>
                <a:latin typeface="+mn-lt"/>
                <a:ea typeface="Times New Roman" panose="02020603050405020304" pitchFamily="18" charset="0"/>
                <a:cs typeface="Times New Roman" panose="02020603050405020304" pitchFamily="18" charset="0"/>
              </a:rPr>
              <a:t>Reducing stigma (shame) around sexual health for communities that have been historically marginalized can reduce communicable disease too.</a:t>
            </a:r>
            <a:endParaRPr lang="en-US" sz="1900">
              <a:effectLst/>
              <a:latin typeface="Arial" panose="020B0604020202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4434C8BB-E18C-2521-9678-55A5505FF84C}"/>
              </a:ext>
            </a:extLst>
          </p:cNvPr>
          <p:cNvSpPr>
            <a:spLocks noGrp="1"/>
          </p:cNvSpPr>
          <p:nvPr>
            <p:ph type="sldNum" sz="quarter" idx="14"/>
          </p:nvPr>
        </p:nvSpPr>
        <p:spPr/>
        <p:txBody>
          <a:bodyPr/>
          <a:lstStyle/>
          <a:p>
            <a:fld id="{11F27F3A-B3E9-41ED-AF8F-A365F10BB65F}" type="slidenum">
              <a:rPr lang="en-US" smtClean="0"/>
              <a:pPr/>
              <a:t>18</a:t>
            </a:fld>
            <a:endParaRPr lang="en-US"/>
          </a:p>
        </p:txBody>
      </p:sp>
      <p:sp>
        <p:nvSpPr>
          <p:cNvPr id="5" name="Title 4">
            <a:extLst>
              <a:ext uri="{FF2B5EF4-FFF2-40B4-BE49-F238E27FC236}">
                <a16:creationId xmlns:a16="http://schemas.microsoft.com/office/drawing/2014/main" id="{DEC1F31D-F056-7502-CD18-4A09909B0C66}"/>
              </a:ext>
            </a:extLst>
          </p:cNvPr>
          <p:cNvSpPr>
            <a:spLocks noGrp="1"/>
          </p:cNvSpPr>
          <p:nvPr>
            <p:ph type="title"/>
          </p:nvPr>
        </p:nvSpPr>
        <p:spPr/>
        <p:txBody>
          <a:bodyPr/>
          <a:lstStyle/>
          <a:p>
            <a:pPr marL="0" marR="0">
              <a:spcBef>
                <a:spcPts val="0"/>
              </a:spcBef>
              <a:spcAft>
                <a:spcPts val="800"/>
              </a:spcAft>
            </a:pPr>
            <a:r>
              <a:rPr lang="en-US" b="1" kern="0" spc="-30">
                <a:solidFill>
                  <a:srgbClr val="5B94D6"/>
                </a:solidFill>
                <a:effectLst/>
                <a:latin typeface="Arial" panose="020B0604020202020204" pitchFamily="34" charset="0"/>
                <a:ea typeface="Times New Roman" panose="02020603050405020304" pitchFamily="18" charset="0"/>
              </a:rPr>
              <a:t>Understanding Communicable Disease Disparities</a:t>
            </a:r>
          </a:p>
        </p:txBody>
      </p:sp>
      <p:pic>
        <p:nvPicPr>
          <p:cNvPr id="7" name="Picture 6" descr="A screenshot of a cell phone&#10;&#10;Description automatically generated">
            <a:extLst>
              <a:ext uri="{FF2B5EF4-FFF2-40B4-BE49-F238E27FC236}">
                <a16:creationId xmlns:a16="http://schemas.microsoft.com/office/drawing/2014/main" id="{E7AFE54B-EDD9-B494-E814-D463FCE030E5}"/>
              </a:ext>
            </a:extLst>
          </p:cNvPr>
          <p:cNvPicPr>
            <a:picLocks noChangeAspect="1"/>
          </p:cNvPicPr>
          <p:nvPr/>
        </p:nvPicPr>
        <p:blipFill>
          <a:blip r:embed="rId2">
            <a:extLst>
              <a:ext uri="{28A0092B-C50C-407E-A947-70E740481C1C}">
                <a14:useLocalDpi xmlns:a14="http://schemas.microsoft.com/office/drawing/2010/main" val="0"/>
              </a:ext>
            </a:extLst>
          </a:blip>
          <a:srcRect l="79422" t="49776" r="4636" b="34282"/>
          <a:stretch/>
        </p:blipFill>
        <p:spPr>
          <a:xfrm>
            <a:off x="7316370" y="223925"/>
            <a:ext cx="1827630" cy="1370723"/>
          </a:xfrm>
          <a:prstGeom prst="rect">
            <a:avLst/>
          </a:prstGeom>
        </p:spPr>
      </p:pic>
    </p:spTree>
    <p:extLst>
      <p:ext uri="{BB962C8B-B14F-4D97-AF65-F5344CB8AC3E}">
        <p14:creationId xmlns:p14="http://schemas.microsoft.com/office/powerpoint/2010/main" val="2200366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81946C-97EB-52F4-1CCE-738655282BBD}"/>
              </a:ext>
            </a:extLst>
          </p:cNvPr>
          <p:cNvSpPr>
            <a:spLocks noGrp="1"/>
          </p:cNvSpPr>
          <p:nvPr>
            <p:ph type="body" sz="quarter" idx="10"/>
          </p:nvPr>
        </p:nvSpPr>
        <p:spPr>
          <a:xfrm>
            <a:off x="1327867" y="1097280"/>
            <a:ext cx="7697599" cy="4937760"/>
          </a:xfrm>
        </p:spPr>
        <p:txBody>
          <a:bodyPr vert="horz" lIns="91440" tIns="45720" rIns="91440" bIns="45720" rtlCol="0" anchor="t">
            <a:noAutofit/>
          </a:bodyPr>
          <a:lstStyle/>
          <a:p>
            <a:r>
              <a:rPr lang="en-US" sz="2000" dirty="0">
                <a:latin typeface="Arial"/>
                <a:cs typeface="Arial"/>
              </a:rPr>
              <a:t>African Americans/Blacks, American Indians, Multiracial and Hispanic/Latinx populations all have significant health disparities for HIV and AIDS, syphilis, chlamydia and gonorrhea.</a:t>
            </a:r>
          </a:p>
          <a:p>
            <a:r>
              <a:rPr lang="en-US" sz="2000" dirty="0">
                <a:latin typeface="Arial"/>
                <a:cs typeface="Arial"/>
              </a:rPr>
              <a:t>These disparities are most severe for African Americans/Blacks, who are six to 10 times more likely to contract these sexually transmitted diseases (STDs) compared to White, non-Hispanics</a:t>
            </a:r>
          </a:p>
          <a:p>
            <a:r>
              <a:rPr lang="en-US" sz="2000" dirty="0">
                <a:latin typeface="Arial"/>
                <a:cs typeface="Arial"/>
              </a:rPr>
              <a:t> African Americans/Blacks are also nearly nine times more likely to die from HIV disease than Whites.</a:t>
            </a:r>
          </a:p>
          <a:p>
            <a:r>
              <a:rPr lang="en-US" sz="2000" dirty="0">
                <a:latin typeface="Arial"/>
                <a:cs typeface="Arial"/>
              </a:rPr>
              <a:t>HIV diagnosis rates are much higher for young, gay and bisexual men of color than among other North Carolinians. Black and Hispanic gay, bisexual and other men who have sex with men also have lower viral suppression than others in 2021 in North Carolina.*</a:t>
            </a:r>
            <a:endParaRPr lang="en-US" sz="2000" dirty="0"/>
          </a:p>
        </p:txBody>
      </p:sp>
      <p:sp>
        <p:nvSpPr>
          <p:cNvPr id="3" name="Text Placeholder 2">
            <a:extLst>
              <a:ext uri="{FF2B5EF4-FFF2-40B4-BE49-F238E27FC236}">
                <a16:creationId xmlns:a16="http://schemas.microsoft.com/office/drawing/2014/main" id="{9C31E321-F008-68B8-F58A-D6B110D63197}"/>
              </a:ext>
            </a:extLst>
          </p:cNvPr>
          <p:cNvSpPr>
            <a:spLocks noGrp="1"/>
          </p:cNvSpPr>
          <p:nvPr>
            <p:ph type="body" sz="quarter" idx="11"/>
          </p:nvPr>
        </p:nvSpPr>
        <p:spPr>
          <a:xfrm>
            <a:off x="1473199" y="6155643"/>
            <a:ext cx="7392505" cy="330200"/>
          </a:xfrm>
        </p:spPr>
        <p:txBody>
          <a:bodyPr/>
          <a:lstStyle/>
          <a:p>
            <a:r>
              <a:rPr lang="en-US" dirty="0">
                <a:latin typeface="Arial"/>
                <a:cs typeface="Arial"/>
              </a:rPr>
              <a:t>*North Carolina Public Health. (2021c). Health Equity and HIV in North Carolina, 2021: Gay, Bisexual, and Other Men Who Have Sex with  </a:t>
            </a:r>
            <a:br>
              <a:rPr lang="en-US" dirty="0">
                <a:latin typeface="Arial"/>
                <a:cs typeface="Arial"/>
              </a:rPr>
            </a:br>
            <a:r>
              <a:rPr lang="en-US" dirty="0">
                <a:latin typeface="Arial"/>
                <a:cs typeface="Arial"/>
              </a:rPr>
              <a:t> Men. https://epi.dph.ncdhhs.gov/cd/stds/figures/2021-HealthEquityMen.pdf</a:t>
            </a:r>
            <a:endParaRPr lang="en-US" dirty="0"/>
          </a:p>
        </p:txBody>
      </p:sp>
      <p:sp>
        <p:nvSpPr>
          <p:cNvPr id="4" name="Slide Number Placeholder 3">
            <a:extLst>
              <a:ext uri="{FF2B5EF4-FFF2-40B4-BE49-F238E27FC236}">
                <a16:creationId xmlns:a16="http://schemas.microsoft.com/office/drawing/2014/main" id="{1A61690B-56DE-16D9-7F46-8EB8797FC069}"/>
              </a:ext>
            </a:extLst>
          </p:cNvPr>
          <p:cNvSpPr>
            <a:spLocks noGrp="1"/>
          </p:cNvSpPr>
          <p:nvPr>
            <p:ph type="sldNum" sz="quarter" idx="14"/>
          </p:nvPr>
        </p:nvSpPr>
        <p:spPr/>
        <p:txBody>
          <a:bodyPr/>
          <a:lstStyle/>
          <a:p>
            <a:fld id="{11F27F3A-B3E9-41ED-AF8F-A365F10BB65F}" type="slidenum">
              <a:rPr lang="en-US" smtClean="0"/>
              <a:pPr/>
              <a:t>19</a:t>
            </a:fld>
            <a:endParaRPr lang="en-US"/>
          </a:p>
        </p:txBody>
      </p:sp>
      <p:sp>
        <p:nvSpPr>
          <p:cNvPr id="5" name="Title 4">
            <a:extLst>
              <a:ext uri="{FF2B5EF4-FFF2-40B4-BE49-F238E27FC236}">
                <a16:creationId xmlns:a16="http://schemas.microsoft.com/office/drawing/2014/main" id="{0DF7EDB1-036A-7B78-12A0-BCF2574B5715}"/>
              </a:ext>
            </a:extLst>
          </p:cNvPr>
          <p:cNvSpPr>
            <a:spLocks noGrp="1"/>
          </p:cNvSpPr>
          <p:nvPr>
            <p:ph type="title"/>
          </p:nvPr>
        </p:nvSpPr>
        <p:spPr/>
        <p:txBody>
          <a:bodyPr/>
          <a:lstStyle/>
          <a:p>
            <a:r>
              <a:rPr lang="en-US">
                <a:latin typeface="Arial"/>
                <a:cs typeface="Arial"/>
              </a:rPr>
              <a:t>Communicable Disease</a:t>
            </a:r>
            <a:endParaRPr lang="en-US"/>
          </a:p>
        </p:txBody>
      </p:sp>
      <p:pic>
        <p:nvPicPr>
          <p:cNvPr id="8" name="Picture 7" descr="A screenshot of a cell phone&#10;&#10;Description automatically generated">
            <a:extLst>
              <a:ext uri="{FF2B5EF4-FFF2-40B4-BE49-F238E27FC236}">
                <a16:creationId xmlns:a16="http://schemas.microsoft.com/office/drawing/2014/main" id="{302899C0-4590-6F2B-A231-FE830CD861E8}"/>
              </a:ext>
            </a:extLst>
          </p:cNvPr>
          <p:cNvPicPr>
            <a:picLocks noChangeAspect="1"/>
          </p:cNvPicPr>
          <p:nvPr/>
        </p:nvPicPr>
        <p:blipFill>
          <a:blip r:embed="rId2">
            <a:extLst>
              <a:ext uri="{28A0092B-C50C-407E-A947-70E740481C1C}">
                <a14:useLocalDpi xmlns:a14="http://schemas.microsoft.com/office/drawing/2010/main" val="0"/>
              </a:ext>
            </a:extLst>
          </a:blip>
          <a:srcRect l="79422" t="49776" r="4636" b="34282"/>
          <a:stretch/>
        </p:blipFill>
        <p:spPr>
          <a:xfrm>
            <a:off x="-90270" y="5334244"/>
            <a:ext cx="1827630" cy="1370723"/>
          </a:xfrm>
          <a:prstGeom prst="rect">
            <a:avLst/>
          </a:prstGeom>
        </p:spPr>
      </p:pic>
    </p:spTree>
    <p:extLst>
      <p:ext uri="{BB962C8B-B14F-4D97-AF65-F5344CB8AC3E}">
        <p14:creationId xmlns:p14="http://schemas.microsoft.com/office/powerpoint/2010/main" val="2741282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D42F338-5C07-A7E3-CA67-1C1351CD7363}"/>
              </a:ext>
            </a:extLst>
          </p:cNvPr>
          <p:cNvSpPr>
            <a:spLocks noGrp="1"/>
          </p:cNvSpPr>
          <p:nvPr>
            <p:ph type="body" sz="quarter" idx="10"/>
          </p:nvPr>
        </p:nvSpPr>
        <p:spPr>
          <a:xfrm>
            <a:off x="318051" y="1097280"/>
            <a:ext cx="7745293" cy="4937760"/>
          </a:xfrm>
        </p:spPr>
        <p:txBody>
          <a:bodyPr/>
          <a:lstStyle/>
          <a:p>
            <a:pPr marL="0" marR="0" indent="0">
              <a:spcBef>
                <a:spcPts val="0"/>
              </a:spcBef>
              <a:spcAft>
                <a:spcPts val="600"/>
              </a:spcAft>
              <a:buNone/>
            </a:pPr>
            <a:r>
              <a:rPr lang="en-US" sz="2000" spc="-20">
                <a:solidFill>
                  <a:srgbClr val="002E5F"/>
                </a:solidFill>
                <a:effectLst/>
                <a:latin typeface="Arial" panose="020B0604020202020204" pitchFamily="34" charset="0"/>
                <a:ea typeface="Times New Roman" panose="02020603050405020304" pitchFamily="18" charset="0"/>
              </a:rPr>
              <a:t>The North Carolina Health Disparities Analysis Report aims to: </a:t>
            </a:r>
          </a:p>
          <a:p>
            <a:pPr marL="603647" lvl="1" indent="-342900">
              <a:spcBef>
                <a:spcPts val="0"/>
              </a:spcBef>
              <a:spcAft>
                <a:spcPts val="600"/>
              </a:spcAft>
              <a:buFont typeface="+mj-lt"/>
              <a:buAutoNum type="arabicPeriod"/>
            </a:pPr>
            <a:r>
              <a:rPr lang="en-US" sz="2000">
                <a:solidFill>
                  <a:srgbClr val="002E5F"/>
                </a:solidFill>
                <a:effectLst/>
                <a:latin typeface="Arial" panose="020B0604020202020204" pitchFamily="34" charset="0"/>
                <a:ea typeface="Times New Roman" panose="02020603050405020304" pitchFamily="18" charset="0"/>
              </a:rPr>
              <a:t>Highlight the most significant health disparities recognized by the North Carolina Department of Health and Human Services (NCDHHS) as opportunities to reduce disparities over the next three to five years.</a:t>
            </a:r>
          </a:p>
          <a:p>
            <a:pPr marL="603647" lvl="1" indent="-342900">
              <a:spcBef>
                <a:spcPts val="0"/>
              </a:spcBef>
              <a:spcAft>
                <a:spcPts val="600"/>
              </a:spcAft>
              <a:buFont typeface="+mj-lt"/>
              <a:buAutoNum type="arabicPeriod"/>
            </a:pPr>
            <a:r>
              <a:rPr lang="en-US" sz="2000">
                <a:solidFill>
                  <a:srgbClr val="002E5F"/>
                </a:solidFill>
                <a:effectLst/>
                <a:latin typeface="Arial" panose="020B0604020202020204" pitchFamily="34" charset="0"/>
                <a:ea typeface="Times New Roman" panose="02020603050405020304" pitchFamily="18" charset="0"/>
              </a:rPr>
              <a:t>Provide measures and a starting point to track the </a:t>
            </a:r>
            <a:br>
              <a:rPr lang="en-US" sz="2000">
                <a:solidFill>
                  <a:srgbClr val="002E5F"/>
                </a:solidFill>
                <a:effectLst/>
                <a:latin typeface="Arial" panose="020B0604020202020204" pitchFamily="34" charset="0"/>
                <a:ea typeface="Times New Roman" panose="02020603050405020304" pitchFamily="18" charset="0"/>
              </a:rPr>
            </a:br>
            <a:r>
              <a:rPr lang="en-US" sz="2000">
                <a:solidFill>
                  <a:srgbClr val="002E5F"/>
                </a:solidFill>
                <a:effectLst/>
                <a:latin typeface="Arial" panose="020B0604020202020204" pitchFamily="34" charset="0"/>
                <a:ea typeface="Times New Roman" panose="02020603050405020304" pitchFamily="18" charset="0"/>
              </a:rPr>
              <a:t>state’s progress in eliminating health gaps experienced by populations that have been historically marginalized.</a:t>
            </a:r>
          </a:p>
          <a:p>
            <a:pPr marL="603647" lvl="1" indent="-342900">
              <a:spcBef>
                <a:spcPts val="0"/>
              </a:spcBef>
              <a:spcAft>
                <a:spcPts val="600"/>
              </a:spcAft>
              <a:buFont typeface="+mj-lt"/>
              <a:buAutoNum type="arabicPeriod"/>
            </a:pPr>
            <a:r>
              <a:rPr lang="en-US" sz="2000">
                <a:solidFill>
                  <a:srgbClr val="002E5F"/>
                </a:solidFill>
                <a:effectLst/>
                <a:latin typeface="Arial" panose="020B0604020202020204" pitchFamily="34" charset="0"/>
                <a:ea typeface="Times New Roman" panose="02020603050405020304" pitchFamily="18" charset="0"/>
              </a:rPr>
              <a:t>Describe the services, programs, and resources dedicated to addressing identified disparities by NCDHHS.</a:t>
            </a:r>
          </a:p>
          <a:p>
            <a:pPr marL="603647" lvl="1" indent="-342900">
              <a:spcBef>
                <a:spcPts val="0"/>
              </a:spcBef>
              <a:spcAft>
                <a:spcPts val="600"/>
              </a:spcAft>
              <a:buFont typeface="+mj-lt"/>
              <a:buAutoNum type="arabicPeriod"/>
            </a:pPr>
            <a:r>
              <a:rPr lang="en-US" sz="2000">
                <a:solidFill>
                  <a:srgbClr val="002E5F"/>
                </a:solidFill>
                <a:effectLst/>
                <a:latin typeface="Arial" panose="020B0604020202020204" pitchFamily="34" charset="0"/>
                <a:ea typeface="Times New Roman" panose="02020603050405020304" pitchFamily="18" charset="0"/>
              </a:rPr>
              <a:t>Emphasize actionable strategies to reduce health disparities and seek solutions.</a:t>
            </a:r>
          </a:p>
        </p:txBody>
      </p:sp>
      <p:sp>
        <p:nvSpPr>
          <p:cNvPr id="4" name="Slide Number Placeholder 3">
            <a:extLst>
              <a:ext uri="{FF2B5EF4-FFF2-40B4-BE49-F238E27FC236}">
                <a16:creationId xmlns:a16="http://schemas.microsoft.com/office/drawing/2014/main" id="{46B5F942-EE3E-EFF8-430B-C3E6E422FD21}"/>
              </a:ext>
            </a:extLst>
          </p:cNvPr>
          <p:cNvSpPr>
            <a:spLocks noGrp="1"/>
          </p:cNvSpPr>
          <p:nvPr>
            <p:ph type="sldNum" sz="quarter" idx="14"/>
          </p:nvPr>
        </p:nvSpPr>
        <p:spPr/>
        <p:txBody>
          <a:bodyPr/>
          <a:lstStyle/>
          <a:p>
            <a:fld id="{11F27F3A-B3E9-41ED-AF8F-A365F10BB65F}" type="slidenum">
              <a:rPr lang="en-US" smtClean="0"/>
              <a:pPr/>
              <a:t>2</a:t>
            </a:fld>
            <a:endParaRPr lang="en-US"/>
          </a:p>
        </p:txBody>
      </p:sp>
      <p:sp>
        <p:nvSpPr>
          <p:cNvPr id="6" name="Title 5">
            <a:extLst>
              <a:ext uri="{FF2B5EF4-FFF2-40B4-BE49-F238E27FC236}">
                <a16:creationId xmlns:a16="http://schemas.microsoft.com/office/drawing/2014/main" id="{9A7D4AE2-DD5B-5A85-80D0-854293DF90CB}"/>
              </a:ext>
            </a:extLst>
          </p:cNvPr>
          <p:cNvSpPr>
            <a:spLocks noGrp="1"/>
          </p:cNvSpPr>
          <p:nvPr>
            <p:ph type="title"/>
          </p:nvPr>
        </p:nvSpPr>
        <p:spPr/>
        <p:txBody>
          <a:bodyPr/>
          <a:lstStyle/>
          <a:p>
            <a:r>
              <a:rPr lang="en-US" dirty="0"/>
              <a:t>Purpose i</a:t>
            </a:r>
          </a:p>
        </p:txBody>
      </p:sp>
    </p:spTree>
    <p:extLst>
      <p:ext uri="{BB962C8B-B14F-4D97-AF65-F5344CB8AC3E}">
        <p14:creationId xmlns:p14="http://schemas.microsoft.com/office/powerpoint/2010/main" val="1672473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2230291-C787-D804-3F55-ACC14C1E1040}"/>
              </a:ext>
            </a:extLst>
          </p:cNvPr>
          <p:cNvSpPr>
            <a:spLocks noGrp="1"/>
          </p:cNvSpPr>
          <p:nvPr>
            <p:ph type="body" sz="quarter" idx="10"/>
          </p:nvPr>
        </p:nvSpPr>
        <p:spPr>
          <a:xfrm>
            <a:off x="0" y="2261705"/>
            <a:ext cx="9144000" cy="4359966"/>
          </a:xfrm>
        </p:spPr>
        <p:txBody>
          <a:bodyPr/>
          <a:lstStyle/>
          <a:p>
            <a:r>
              <a:rPr lang="en-US" sz="7200" dirty="0">
                <a:latin typeface="Arial"/>
                <a:cs typeface="Arial"/>
              </a:rPr>
              <a:t>Mental Health, Substance Use, Suicide and Violence Prevention</a:t>
            </a:r>
            <a:endParaRPr lang="en-US" sz="7200" dirty="0"/>
          </a:p>
        </p:txBody>
      </p:sp>
      <p:pic>
        <p:nvPicPr>
          <p:cNvPr id="2" name="Picture 1" descr="A screenshot of a cell phone&#10;&#10;Description automatically generated">
            <a:extLst>
              <a:ext uri="{FF2B5EF4-FFF2-40B4-BE49-F238E27FC236}">
                <a16:creationId xmlns:a16="http://schemas.microsoft.com/office/drawing/2014/main" id="{B3AEFAE9-A61B-A450-97DE-F02AC159AE5D}"/>
              </a:ext>
            </a:extLst>
          </p:cNvPr>
          <p:cNvPicPr>
            <a:picLocks noChangeAspect="1"/>
          </p:cNvPicPr>
          <p:nvPr/>
        </p:nvPicPr>
        <p:blipFill>
          <a:blip r:embed="rId2">
            <a:extLst>
              <a:ext uri="{28A0092B-C50C-407E-A947-70E740481C1C}">
                <a14:useLocalDpi xmlns:a14="http://schemas.microsoft.com/office/drawing/2010/main" val="0"/>
              </a:ext>
            </a:extLst>
          </a:blip>
          <a:srcRect l="79422" t="65680" r="4636" b="18110"/>
          <a:stretch/>
        </p:blipFill>
        <p:spPr>
          <a:xfrm>
            <a:off x="2729948" y="-132522"/>
            <a:ext cx="3684103" cy="2809462"/>
          </a:xfrm>
          <a:prstGeom prst="rect">
            <a:avLst/>
          </a:prstGeom>
        </p:spPr>
      </p:pic>
    </p:spTree>
    <p:extLst>
      <p:ext uri="{BB962C8B-B14F-4D97-AF65-F5344CB8AC3E}">
        <p14:creationId xmlns:p14="http://schemas.microsoft.com/office/powerpoint/2010/main" val="1943824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llage of photos of people and a dog&#10;&#10;Description automatically generated">
            <a:extLst>
              <a:ext uri="{FF2B5EF4-FFF2-40B4-BE49-F238E27FC236}">
                <a16:creationId xmlns:a16="http://schemas.microsoft.com/office/drawing/2014/main" id="{E91926BC-FEAA-1533-64E0-FE1742E3D6A3}"/>
              </a:ext>
            </a:extLst>
          </p:cNvPr>
          <p:cNvPicPr>
            <a:picLocks noChangeAspect="1"/>
          </p:cNvPicPr>
          <p:nvPr/>
        </p:nvPicPr>
        <p:blipFill>
          <a:blip r:embed="rId2">
            <a:extLst>
              <a:ext uri="{28A0092B-C50C-407E-A947-70E740481C1C}">
                <a14:useLocalDpi xmlns:a14="http://schemas.microsoft.com/office/drawing/2010/main" val="0"/>
              </a:ext>
            </a:extLst>
          </a:blip>
          <a:srcRect l="61579" b="64388"/>
          <a:stretch/>
        </p:blipFill>
        <p:spPr>
          <a:xfrm rot="693209">
            <a:off x="5117061" y="1210784"/>
            <a:ext cx="4395900" cy="3055909"/>
          </a:xfrm>
          <a:prstGeom prst="rect">
            <a:avLst/>
          </a:prstGeom>
        </p:spPr>
      </p:pic>
      <p:sp>
        <p:nvSpPr>
          <p:cNvPr id="2" name="Text Placeholder 1">
            <a:extLst>
              <a:ext uri="{FF2B5EF4-FFF2-40B4-BE49-F238E27FC236}">
                <a16:creationId xmlns:a16="http://schemas.microsoft.com/office/drawing/2014/main" id="{EBA713DA-71DD-0E3F-849F-F1168E97AD7B}"/>
              </a:ext>
            </a:extLst>
          </p:cNvPr>
          <p:cNvSpPr>
            <a:spLocks noGrp="1"/>
          </p:cNvSpPr>
          <p:nvPr>
            <p:ph type="body" sz="quarter" idx="10"/>
          </p:nvPr>
        </p:nvSpPr>
        <p:spPr>
          <a:xfrm>
            <a:off x="302150" y="2168434"/>
            <a:ext cx="4583117" cy="3888034"/>
          </a:xfrm>
        </p:spPr>
        <p:txBody>
          <a:bodyPr/>
          <a:lstStyle/>
          <a:p>
            <a:pPr marR="0" lvl="0">
              <a:spcBef>
                <a:spcPts val="0"/>
              </a:spcBef>
              <a:spcAft>
                <a:spcPts val="600"/>
              </a:spcAft>
            </a:pPr>
            <a:r>
              <a:rPr lang="en-US" sz="2000" dirty="0">
                <a:effectLst/>
                <a:latin typeface="Arial" panose="020B0604020202020204" pitchFamily="34" charset="0"/>
                <a:ea typeface="Times New Roman" panose="02020603050405020304" pitchFamily="18" charset="0"/>
              </a:rPr>
              <a:t>Mental health includes our emotions, thoughts and social connections.</a:t>
            </a:r>
          </a:p>
          <a:p>
            <a:pPr marR="0" lvl="0">
              <a:spcBef>
                <a:spcPts val="0"/>
              </a:spcBef>
              <a:spcAft>
                <a:spcPts val="600"/>
              </a:spcAft>
            </a:pPr>
            <a:r>
              <a:rPr lang="en-US" sz="2000" dirty="0">
                <a:effectLst/>
                <a:latin typeface="Arial" panose="020B0604020202020204" pitchFamily="34" charset="0"/>
                <a:ea typeface="Times New Roman" panose="02020603050405020304" pitchFamily="18" charset="0"/>
              </a:rPr>
              <a:t>Some factors that can increase risk include bad childhood experiences, like abuse or neglect, long-term illnesses, money problems and drug use. </a:t>
            </a:r>
          </a:p>
          <a:p>
            <a:pPr marR="0" lvl="0">
              <a:spcBef>
                <a:spcPts val="0"/>
              </a:spcBef>
              <a:spcAft>
                <a:spcPts val="600"/>
              </a:spcAft>
            </a:pPr>
            <a:r>
              <a:rPr lang="en-US" sz="2000" dirty="0">
                <a:effectLst/>
                <a:latin typeface="Arial" panose="020B0604020202020204" pitchFamily="34" charset="0"/>
                <a:ea typeface="Times New Roman" panose="02020603050405020304" pitchFamily="18" charset="0"/>
              </a:rPr>
              <a:t>Mental illness can also make it more likely to get other chronic diseases</a:t>
            </a:r>
          </a:p>
        </p:txBody>
      </p:sp>
      <p:sp>
        <p:nvSpPr>
          <p:cNvPr id="4" name="Slide Number Placeholder 3">
            <a:extLst>
              <a:ext uri="{FF2B5EF4-FFF2-40B4-BE49-F238E27FC236}">
                <a16:creationId xmlns:a16="http://schemas.microsoft.com/office/drawing/2014/main" id="{4901E683-DD48-5B33-3C9E-CFC109BE343D}"/>
              </a:ext>
            </a:extLst>
          </p:cNvPr>
          <p:cNvSpPr>
            <a:spLocks noGrp="1"/>
          </p:cNvSpPr>
          <p:nvPr>
            <p:ph type="sldNum" sz="quarter" idx="14"/>
          </p:nvPr>
        </p:nvSpPr>
        <p:spPr/>
        <p:txBody>
          <a:bodyPr/>
          <a:lstStyle/>
          <a:p>
            <a:fld id="{11F27F3A-B3E9-41ED-AF8F-A365F10BB65F}" type="slidenum">
              <a:rPr lang="en-US" smtClean="0"/>
              <a:pPr/>
              <a:t>21</a:t>
            </a:fld>
            <a:endParaRPr lang="en-US"/>
          </a:p>
        </p:txBody>
      </p:sp>
      <p:sp>
        <p:nvSpPr>
          <p:cNvPr id="5" name="Title 4">
            <a:extLst>
              <a:ext uri="{FF2B5EF4-FFF2-40B4-BE49-F238E27FC236}">
                <a16:creationId xmlns:a16="http://schemas.microsoft.com/office/drawing/2014/main" id="{1FBE691F-271A-6F46-ED5A-B9BDCAC672E1}"/>
              </a:ext>
            </a:extLst>
          </p:cNvPr>
          <p:cNvSpPr>
            <a:spLocks noGrp="1"/>
          </p:cNvSpPr>
          <p:nvPr>
            <p:ph type="title"/>
          </p:nvPr>
        </p:nvSpPr>
        <p:spPr/>
        <p:txBody>
          <a:bodyPr/>
          <a:lstStyle/>
          <a:p>
            <a:r>
              <a:rPr lang="en-US" b="1" kern="0">
                <a:solidFill>
                  <a:srgbClr val="5B94D6"/>
                </a:solidFill>
                <a:effectLst/>
                <a:latin typeface="Arial" panose="020B0604020202020204" pitchFamily="34" charset="0"/>
                <a:ea typeface="Times New Roman" panose="02020603050405020304" pitchFamily="18" charset="0"/>
              </a:rPr>
              <a:t>Understanding Mental and </a:t>
            </a:r>
            <a:br>
              <a:rPr lang="en-US" b="1" kern="0">
                <a:solidFill>
                  <a:srgbClr val="5B94D6"/>
                </a:solidFill>
                <a:effectLst/>
                <a:latin typeface="Arial" panose="020B0604020202020204" pitchFamily="34" charset="0"/>
                <a:ea typeface="Times New Roman" panose="02020603050405020304" pitchFamily="18" charset="0"/>
              </a:rPr>
            </a:br>
            <a:r>
              <a:rPr lang="en-US" b="1" kern="0">
                <a:solidFill>
                  <a:srgbClr val="5B94D6"/>
                </a:solidFill>
                <a:effectLst/>
                <a:latin typeface="Arial" panose="020B0604020202020204" pitchFamily="34" charset="0"/>
                <a:ea typeface="Times New Roman" panose="02020603050405020304" pitchFamily="18" charset="0"/>
              </a:rPr>
              <a:t>Behavioral Health Disparities</a:t>
            </a:r>
            <a:endParaRPr lang="en-US"/>
          </a:p>
        </p:txBody>
      </p:sp>
      <p:pic>
        <p:nvPicPr>
          <p:cNvPr id="7" name="Picture 6" descr="A screenshot of a cell phone&#10;&#10;Description automatically generated">
            <a:extLst>
              <a:ext uri="{FF2B5EF4-FFF2-40B4-BE49-F238E27FC236}">
                <a16:creationId xmlns:a16="http://schemas.microsoft.com/office/drawing/2014/main" id="{142EED01-567F-491F-A0D7-D97D472225D4}"/>
              </a:ext>
            </a:extLst>
          </p:cNvPr>
          <p:cNvPicPr>
            <a:picLocks noChangeAspect="1"/>
          </p:cNvPicPr>
          <p:nvPr/>
        </p:nvPicPr>
        <p:blipFill>
          <a:blip r:embed="rId3">
            <a:extLst>
              <a:ext uri="{28A0092B-C50C-407E-A947-70E740481C1C}">
                <a14:useLocalDpi xmlns:a14="http://schemas.microsoft.com/office/drawing/2010/main" val="0"/>
              </a:ext>
            </a:extLst>
          </a:blip>
          <a:srcRect l="79422" t="65680" r="4636" b="18110"/>
          <a:stretch/>
        </p:blipFill>
        <p:spPr>
          <a:xfrm>
            <a:off x="7315012" y="187095"/>
            <a:ext cx="1828988" cy="1394769"/>
          </a:xfrm>
          <a:prstGeom prst="rect">
            <a:avLst/>
          </a:prstGeom>
        </p:spPr>
      </p:pic>
      <p:pic>
        <p:nvPicPr>
          <p:cNvPr id="15" name="Picture 14" descr="A collage of photos of people&#10;&#10;Description automatically generated">
            <a:extLst>
              <a:ext uri="{FF2B5EF4-FFF2-40B4-BE49-F238E27FC236}">
                <a16:creationId xmlns:a16="http://schemas.microsoft.com/office/drawing/2014/main" id="{8D38AF5B-820C-9BB8-4F82-60E5521E8025}"/>
              </a:ext>
            </a:extLst>
          </p:cNvPr>
          <p:cNvPicPr>
            <a:picLocks noChangeAspect="1"/>
          </p:cNvPicPr>
          <p:nvPr/>
        </p:nvPicPr>
        <p:blipFill>
          <a:blip r:embed="rId4">
            <a:extLst>
              <a:ext uri="{28A0092B-C50C-407E-A947-70E740481C1C}">
                <a14:useLocalDpi xmlns:a14="http://schemas.microsoft.com/office/drawing/2010/main" val="0"/>
              </a:ext>
            </a:extLst>
          </a:blip>
          <a:srcRect l="36143" t="55849" r="31000" b="10660"/>
          <a:stretch/>
        </p:blipFill>
        <p:spPr>
          <a:xfrm>
            <a:off x="4946199" y="3429000"/>
            <a:ext cx="3759254" cy="2874011"/>
          </a:xfrm>
          <a:prstGeom prst="rect">
            <a:avLst/>
          </a:prstGeom>
        </p:spPr>
      </p:pic>
    </p:spTree>
    <p:extLst>
      <p:ext uri="{BB962C8B-B14F-4D97-AF65-F5344CB8AC3E}">
        <p14:creationId xmlns:p14="http://schemas.microsoft.com/office/powerpoint/2010/main" val="2741181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C1213E-179B-9A37-3807-8EEB2614D188}"/>
              </a:ext>
            </a:extLst>
          </p:cNvPr>
          <p:cNvSpPr>
            <a:spLocks noGrp="1"/>
          </p:cNvSpPr>
          <p:nvPr>
            <p:ph type="body" sz="quarter" idx="10"/>
          </p:nvPr>
        </p:nvSpPr>
        <p:spPr/>
        <p:txBody>
          <a:bodyPr vert="horz" lIns="91440" tIns="45720" rIns="91440" bIns="45720" rtlCol="0" anchor="t">
            <a:noAutofit/>
          </a:bodyPr>
          <a:lstStyle/>
          <a:p>
            <a:r>
              <a:rPr lang="en-US" sz="2000" dirty="0">
                <a:latin typeface="Arial"/>
                <a:cs typeface="Arial"/>
              </a:rPr>
              <a:t>In the United States, women, young adults and people of color, especially American Indians and those of mixed race, are more likely to report serious mental illness.*</a:t>
            </a:r>
          </a:p>
          <a:p>
            <a:r>
              <a:rPr lang="en-US" sz="2000" dirty="0">
                <a:latin typeface="Arial"/>
                <a:cs typeface="Arial"/>
              </a:rPr>
              <a:t>In North Carolina, data indicates an increase in high school students reporting**:</a:t>
            </a:r>
          </a:p>
          <a:p>
            <a:pPr marL="431800" lvl="1" indent="-174625"/>
            <a:r>
              <a:rPr lang="en-US" sz="2000" dirty="0">
                <a:latin typeface="Arial"/>
                <a:cs typeface="Arial"/>
              </a:rPr>
              <a:t>Feelings of loneliness</a:t>
            </a:r>
            <a:endParaRPr lang="en-US" sz="2000" dirty="0">
              <a:cs typeface="Arial"/>
            </a:endParaRPr>
          </a:p>
          <a:p>
            <a:pPr marL="431800" lvl="1" indent="-174625"/>
            <a:r>
              <a:rPr lang="en-US" sz="2000" dirty="0">
                <a:latin typeface="Arial"/>
                <a:cs typeface="Arial"/>
              </a:rPr>
              <a:t>Feelings of sadness </a:t>
            </a:r>
            <a:br>
              <a:rPr lang="en-US" sz="2000" dirty="0">
                <a:latin typeface="Arial"/>
                <a:cs typeface="Arial"/>
              </a:rPr>
            </a:br>
            <a:r>
              <a:rPr lang="en-US" sz="2000" dirty="0">
                <a:latin typeface="Arial"/>
                <a:cs typeface="Arial"/>
              </a:rPr>
              <a:t>and hopelessness</a:t>
            </a:r>
            <a:endParaRPr lang="en-US" sz="2000" dirty="0">
              <a:cs typeface="Arial"/>
            </a:endParaRPr>
          </a:p>
          <a:p>
            <a:pPr marL="431800" lvl="1" indent="-174625"/>
            <a:r>
              <a:rPr lang="en-US" sz="2000" dirty="0">
                <a:latin typeface="Arial"/>
                <a:cs typeface="Arial"/>
              </a:rPr>
              <a:t>Suicidal behaviors</a:t>
            </a:r>
            <a:endParaRPr lang="en-US" sz="2000" dirty="0">
              <a:cs typeface="Arial"/>
            </a:endParaRPr>
          </a:p>
          <a:p>
            <a:pPr marL="431800" lvl="1" indent="-174625"/>
            <a:r>
              <a:rPr lang="en-US" sz="2000" dirty="0">
                <a:latin typeface="Arial"/>
                <a:cs typeface="Arial"/>
              </a:rPr>
              <a:t>Feeling unsafe </a:t>
            </a:r>
            <a:br>
              <a:rPr lang="en-US" sz="2000" dirty="0">
                <a:latin typeface="Arial"/>
                <a:cs typeface="Arial"/>
              </a:rPr>
            </a:br>
            <a:r>
              <a:rPr lang="en-US" sz="2000" dirty="0">
                <a:latin typeface="Arial"/>
                <a:cs typeface="Arial"/>
              </a:rPr>
              <a:t>at school</a:t>
            </a:r>
            <a:endParaRPr lang="en-US" sz="2000" dirty="0">
              <a:cs typeface="Arial"/>
            </a:endParaRPr>
          </a:p>
          <a:p>
            <a:pPr marL="431800" lvl="1" indent="-174625"/>
            <a:r>
              <a:rPr lang="en-US" sz="2000" dirty="0">
                <a:latin typeface="Arial"/>
                <a:cs typeface="Arial"/>
              </a:rPr>
              <a:t>Experiencing physical</a:t>
            </a:r>
            <a:br>
              <a:rPr lang="en-US" sz="2000" dirty="0">
                <a:latin typeface="Arial"/>
                <a:cs typeface="Arial"/>
              </a:rPr>
            </a:br>
            <a:r>
              <a:rPr lang="en-US" sz="2000" dirty="0">
                <a:latin typeface="Arial"/>
                <a:cs typeface="Arial"/>
              </a:rPr>
              <a:t>dating violence</a:t>
            </a:r>
            <a:endParaRPr lang="en-US" sz="2000" dirty="0"/>
          </a:p>
        </p:txBody>
      </p:sp>
      <p:pic>
        <p:nvPicPr>
          <p:cNvPr id="14" name="Picture 13" descr="A collage of pictures of people&#10;&#10;Description automatically generated">
            <a:extLst>
              <a:ext uri="{FF2B5EF4-FFF2-40B4-BE49-F238E27FC236}">
                <a16:creationId xmlns:a16="http://schemas.microsoft.com/office/drawing/2014/main" id="{54618C25-D51D-1983-45CB-3AC30BA0D207}"/>
              </a:ext>
            </a:extLst>
          </p:cNvPr>
          <p:cNvPicPr>
            <a:picLocks noChangeAspect="1"/>
          </p:cNvPicPr>
          <p:nvPr/>
        </p:nvPicPr>
        <p:blipFill>
          <a:blip r:embed="rId2">
            <a:extLst>
              <a:ext uri="{28A0092B-C50C-407E-A947-70E740481C1C}">
                <a14:useLocalDpi xmlns:a14="http://schemas.microsoft.com/office/drawing/2010/main" val="0"/>
              </a:ext>
            </a:extLst>
          </a:blip>
          <a:srcRect r="67143" b="64388"/>
          <a:stretch/>
        </p:blipFill>
        <p:spPr>
          <a:xfrm rot="20785961">
            <a:off x="3488965" y="2320613"/>
            <a:ext cx="3064441" cy="2491094"/>
          </a:xfrm>
          <a:prstGeom prst="rect">
            <a:avLst/>
          </a:prstGeom>
        </p:spPr>
      </p:pic>
      <p:sp>
        <p:nvSpPr>
          <p:cNvPr id="3" name="Text Placeholder 2">
            <a:extLst>
              <a:ext uri="{FF2B5EF4-FFF2-40B4-BE49-F238E27FC236}">
                <a16:creationId xmlns:a16="http://schemas.microsoft.com/office/drawing/2014/main" id="{072A8EB8-7433-FA3C-4E69-7C2CD8773F4C}"/>
              </a:ext>
            </a:extLst>
          </p:cNvPr>
          <p:cNvSpPr>
            <a:spLocks noGrp="1"/>
          </p:cNvSpPr>
          <p:nvPr>
            <p:ph type="body" sz="quarter" idx="11"/>
          </p:nvPr>
        </p:nvSpPr>
        <p:spPr>
          <a:xfrm>
            <a:off x="318053" y="6155643"/>
            <a:ext cx="7793014" cy="330200"/>
          </a:xfrm>
        </p:spPr>
        <p:txBody>
          <a:bodyPr/>
          <a:lstStyle/>
          <a:p>
            <a:r>
              <a:rPr lang="en-US" spc="-40" dirty="0">
                <a:latin typeface="Arial"/>
                <a:cs typeface="Arial"/>
              </a:rPr>
              <a:t>* U.S. Department of Health and Human Services. (2023, March). Mental illness. National Institute of Mental Health. </a:t>
            </a:r>
            <a:r>
              <a:rPr lang="en-US" spc="-40" dirty="0" err="1">
                <a:latin typeface="Arial"/>
                <a:cs typeface="Arial"/>
              </a:rPr>
              <a:t>www.nimh.nih.gov</a:t>
            </a:r>
            <a:r>
              <a:rPr lang="en-US" spc="-40" dirty="0">
                <a:latin typeface="Arial"/>
                <a:cs typeface="Arial"/>
              </a:rPr>
              <a:t>/health/statistics/mental-illness</a:t>
            </a:r>
            <a:endParaRPr lang="en-US" spc="-40" dirty="0"/>
          </a:p>
          <a:p>
            <a:r>
              <a:rPr lang="en-US" dirty="0">
                <a:latin typeface="Arial"/>
                <a:cs typeface="Arial"/>
              </a:rPr>
              <a:t>**Meeting of the North Carolina Child Fatality Task Force. ncleg.gov. (2022, December). https://www.ncleg.gov/About/Webservices</a:t>
            </a:r>
            <a:endParaRPr lang="en-US" dirty="0"/>
          </a:p>
        </p:txBody>
      </p:sp>
      <p:sp>
        <p:nvSpPr>
          <p:cNvPr id="4" name="Slide Number Placeholder 3">
            <a:extLst>
              <a:ext uri="{FF2B5EF4-FFF2-40B4-BE49-F238E27FC236}">
                <a16:creationId xmlns:a16="http://schemas.microsoft.com/office/drawing/2014/main" id="{5303E9A4-6766-F81D-FCF6-625E23A9D25D}"/>
              </a:ext>
            </a:extLst>
          </p:cNvPr>
          <p:cNvSpPr>
            <a:spLocks noGrp="1"/>
          </p:cNvSpPr>
          <p:nvPr>
            <p:ph type="sldNum" sz="quarter" idx="14"/>
          </p:nvPr>
        </p:nvSpPr>
        <p:spPr/>
        <p:txBody>
          <a:bodyPr/>
          <a:lstStyle/>
          <a:p>
            <a:fld id="{11F27F3A-B3E9-41ED-AF8F-A365F10BB65F}" type="slidenum">
              <a:rPr lang="en-US" smtClean="0"/>
              <a:pPr/>
              <a:t>22</a:t>
            </a:fld>
            <a:endParaRPr lang="en-US"/>
          </a:p>
        </p:txBody>
      </p:sp>
      <p:sp>
        <p:nvSpPr>
          <p:cNvPr id="5" name="Title 4">
            <a:extLst>
              <a:ext uri="{FF2B5EF4-FFF2-40B4-BE49-F238E27FC236}">
                <a16:creationId xmlns:a16="http://schemas.microsoft.com/office/drawing/2014/main" id="{3D2D5BB6-4407-F772-E328-DA0699925E9A}"/>
              </a:ext>
            </a:extLst>
          </p:cNvPr>
          <p:cNvSpPr>
            <a:spLocks noGrp="1"/>
          </p:cNvSpPr>
          <p:nvPr>
            <p:ph type="title"/>
          </p:nvPr>
        </p:nvSpPr>
        <p:spPr/>
        <p:txBody>
          <a:bodyPr/>
          <a:lstStyle/>
          <a:p>
            <a:r>
              <a:rPr lang="en-US" dirty="0">
                <a:latin typeface="Arial"/>
                <a:cs typeface="Arial"/>
              </a:rPr>
              <a:t>Mental Health</a:t>
            </a:r>
            <a:endParaRPr lang="en-US" dirty="0"/>
          </a:p>
        </p:txBody>
      </p:sp>
      <p:pic>
        <p:nvPicPr>
          <p:cNvPr id="6" name="Picture 5" descr="A screenshot of a cell phone&#10;&#10;Description automatically generated">
            <a:extLst>
              <a:ext uri="{FF2B5EF4-FFF2-40B4-BE49-F238E27FC236}">
                <a16:creationId xmlns:a16="http://schemas.microsoft.com/office/drawing/2014/main" id="{15FE65A1-6783-CBDD-FB1E-BE72B7CB9F5B}"/>
              </a:ext>
            </a:extLst>
          </p:cNvPr>
          <p:cNvPicPr>
            <a:picLocks noChangeAspect="1"/>
          </p:cNvPicPr>
          <p:nvPr/>
        </p:nvPicPr>
        <p:blipFill>
          <a:blip r:embed="rId3">
            <a:extLst>
              <a:ext uri="{28A0092B-C50C-407E-A947-70E740481C1C}">
                <a14:useLocalDpi xmlns:a14="http://schemas.microsoft.com/office/drawing/2010/main" val="0"/>
              </a:ext>
            </a:extLst>
          </a:blip>
          <a:srcRect l="79422" t="65680" r="4636" b="18110"/>
          <a:stretch/>
        </p:blipFill>
        <p:spPr>
          <a:xfrm>
            <a:off x="7315012" y="187095"/>
            <a:ext cx="1828988" cy="1394769"/>
          </a:xfrm>
          <a:prstGeom prst="rect">
            <a:avLst/>
          </a:prstGeom>
        </p:spPr>
      </p:pic>
      <p:pic>
        <p:nvPicPr>
          <p:cNvPr id="9" name="Picture 8" descr="A collage of images of people and medical personnel&#10;&#10;Description automatically generated">
            <a:extLst>
              <a:ext uri="{FF2B5EF4-FFF2-40B4-BE49-F238E27FC236}">
                <a16:creationId xmlns:a16="http://schemas.microsoft.com/office/drawing/2014/main" id="{FC693078-0739-E5F5-5D92-415E251C32F5}"/>
              </a:ext>
            </a:extLst>
          </p:cNvPr>
          <p:cNvPicPr>
            <a:picLocks noChangeAspect="1"/>
          </p:cNvPicPr>
          <p:nvPr/>
        </p:nvPicPr>
        <p:blipFill>
          <a:blip r:embed="rId4">
            <a:extLst>
              <a:ext uri="{28A0092B-C50C-407E-A947-70E740481C1C}">
                <a14:useLocalDpi xmlns:a14="http://schemas.microsoft.com/office/drawing/2010/main" val="0"/>
              </a:ext>
            </a:extLst>
          </a:blip>
          <a:srcRect l="36540" r="33722" b="64851"/>
          <a:stretch/>
        </p:blipFill>
        <p:spPr>
          <a:xfrm>
            <a:off x="5193676" y="3435378"/>
            <a:ext cx="3035830" cy="2691102"/>
          </a:xfrm>
          <a:prstGeom prst="rect">
            <a:avLst/>
          </a:prstGeom>
        </p:spPr>
      </p:pic>
    </p:spTree>
    <p:extLst>
      <p:ext uri="{BB962C8B-B14F-4D97-AF65-F5344CB8AC3E}">
        <p14:creationId xmlns:p14="http://schemas.microsoft.com/office/powerpoint/2010/main" val="2049540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B66314-31F9-454A-4569-F58A68E41C03}"/>
              </a:ext>
            </a:extLst>
          </p:cNvPr>
          <p:cNvSpPr>
            <a:spLocks noGrp="1"/>
          </p:cNvSpPr>
          <p:nvPr>
            <p:ph type="body" sz="quarter" idx="10"/>
          </p:nvPr>
        </p:nvSpPr>
        <p:spPr>
          <a:xfrm>
            <a:off x="1327868" y="1005840"/>
            <a:ext cx="7668214" cy="4937760"/>
          </a:xfrm>
        </p:spPr>
        <p:txBody>
          <a:bodyPr/>
          <a:lstStyle/>
          <a:p>
            <a:pPr marL="342900" marR="0" lvl="0" indent="-342900">
              <a:spcBef>
                <a:spcPts val="0"/>
              </a:spcBef>
              <a:spcAft>
                <a:spcPts val="600"/>
              </a:spcAft>
              <a:buFont typeface="Symbol" pitchFamily="2" charset="2"/>
              <a:buChar char=""/>
            </a:pPr>
            <a:r>
              <a:rPr lang="en-US" sz="1950" dirty="0">
                <a:effectLst/>
                <a:latin typeface="Arial" panose="020B0604020202020204" pitchFamily="34" charset="0"/>
                <a:ea typeface="Times New Roman" panose="02020603050405020304" pitchFamily="18" charset="0"/>
              </a:rPr>
              <a:t>Justice-Involved Populations: People are 40 times more likely to die from an overdose in the two weeks after leaving jail or prison than the general population.*</a:t>
            </a:r>
            <a:r>
              <a:rPr lang="en-US" sz="1950" strike="sngStrike" dirty="0">
                <a:effectLst/>
                <a:latin typeface="Arial" panose="020B0604020202020204" pitchFamily="34" charset="0"/>
                <a:ea typeface="Times New Roman" panose="02020603050405020304" pitchFamily="18" charset="0"/>
              </a:rPr>
              <a:t> </a:t>
            </a:r>
            <a:endParaRPr lang="en-US" sz="1950" dirty="0">
              <a:effectLst/>
              <a:latin typeface="Arial" panose="020B0604020202020204" pitchFamily="34" charset="0"/>
              <a:ea typeface="Times New Roman" panose="02020603050405020304" pitchFamily="18" charset="0"/>
            </a:endParaRPr>
          </a:p>
          <a:p>
            <a:pPr marL="342900" marR="0" lvl="0" indent="-342900">
              <a:spcBef>
                <a:spcPts val="0"/>
              </a:spcBef>
              <a:spcAft>
                <a:spcPts val="600"/>
              </a:spcAft>
              <a:buFont typeface="Symbol" pitchFamily="2" charset="2"/>
              <a:buChar char=""/>
            </a:pPr>
            <a:r>
              <a:rPr lang="en-US" sz="1950" dirty="0">
                <a:effectLst/>
                <a:latin typeface="Arial" panose="020B0604020202020204" pitchFamily="34" charset="0"/>
                <a:ea typeface="Times New Roman" panose="02020603050405020304" pitchFamily="18" charset="0"/>
              </a:rPr>
              <a:t>People Experiencing Housing Insecurity: People in North Carolina that do not have a home were 13.8 times more likely to die from overdose than the general population.**</a:t>
            </a:r>
          </a:p>
          <a:p>
            <a:pPr marL="342900" marR="0" lvl="0" indent="-342900">
              <a:spcBef>
                <a:spcPts val="0"/>
              </a:spcBef>
              <a:spcAft>
                <a:spcPts val="600"/>
              </a:spcAft>
              <a:buFont typeface="Symbol" pitchFamily="2" charset="2"/>
              <a:buChar char=""/>
            </a:pPr>
            <a:r>
              <a:rPr lang="en-US" sz="1950" dirty="0">
                <a:effectLst/>
                <a:latin typeface="Arial" panose="020B0604020202020204" pitchFamily="34" charset="0"/>
                <a:ea typeface="Times New Roman" panose="02020603050405020304" pitchFamily="18" charset="0"/>
              </a:rPr>
              <a:t>Populations Historically Marginalized: Over the past decade, overdose rates have increased among groups that have been treated unfairly in the past, including American Indian, Black/African American, Hispanic and Asian populations.</a:t>
            </a:r>
          </a:p>
          <a:p>
            <a:pPr marL="342900" marR="0" lvl="0" indent="-342900">
              <a:spcBef>
                <a:spcPts val="0"/>
              </a:spcBef>
              <a:spcAft>
                <a:spcPts val="600"/>
              </a:spcAft>
              <a:buFont typeface="Symbol" pitchFamily="2" charset="2"/>
              <a:buChar char=""/>
            </a:pPr>
            <a:r>
              <a:rPr lang="en-US" sz="1950" dirty="0">
                <a:effectLst/>
                <a:latin typeface="Arial" panose="020B0604020202020204" pitchFamily="34" charset="0"/>
                <a:ea typeface="Times New Roman" panose="02020603050405020304" pitchFamily="18" charset="0"/>
              </a:rPr>
              <a:t>People in rural communities die from alcohol-related causes more often than people in urban areas.</a:t>
            </a:r>
            <a:endParaRPr lang="en-US" sz="1950" dirty="0">
              <a:highlight>
                <a:srgbClr val="FFFF00"/>
              </a:highlight>
              <a:ea typeface="Times New Roman" panose="02020603050405020304" pitchFamily="18" charset="0"/>
            </a:endParaRPr>
          </a:p>
          <a:p>
            <a:pPr marL="0" marR="0" lvl="0" indent="0">
              <a:spcBef>
                <a:spcPts val="0"/>
              </a:spcBef>
              <a:spcAft>
                <a:spcPts val="600"/>
              </a:spcAft>
              <a:buNone/>
            </a:pPr>
            <a:r>
              <a:rPr lang="en-US" sz="1400" i="1" dirty="0">
                <a:effectLst/>
                <a:latin typeface="Arial" panose="020B0604020202020204" pitchFamily="34" charset="0"/>
                <a:ea typeface="Calibri" panose="020F0502020204030204" pitchFamily="34" charset="0"/>
                <a:cs typeface="Times New Roman" panose="02020603050405020304" pitchFamily="18" charset="0"/>
              </a:rPr>
              <a:t>Substance use disorder is a disease that requires prevention, treatment and management, like other illnesses.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Placeholder 7">
            <a:extLst>
              <a:ext uri="{FF2B5EF4-FFF2-40B4-BE49-F238E27FC236}">
                <a16:creationId xmlns:a16="http://schemas.microsoft.com/office/drawing/2014/main" id="{7002A8D3-F84A-45F4-A8EF-A111BB5921F9}"/>
              </a:ext>
            </a:extLst>
          </p:cNvPr>
          <p:cNvSpPr>
            <a:spLocks noGrp="1"/>
          </p:cNvSpPr>
          <p:nvPr>
            <p:ph type="body" sz="quarter" idx="11"/>
          </p:nvPr>
        </p:nvSpPr>
        <p:spPr>
          <a:xfrm>
            <a:off x="1476103" y="6218632"/>
            <a:ext cx="7389601" cy="330200"/>
          </a:xfrm>
        </p:spPr>
        <p:txBody>
          <a:bodyPr/>
          <a:lstStyle/>
          <a:p>
            <a:pPr marL="114300" marR="0" indent="-114300">
              <a:spcBef>
                <a:spcPts val="0"/>
              </a:spcBef>
              <a:spcAft>
                <a:spcPts val="600"/>
              </a:spcAft>
            </a:pPr>
            <a:r>
              <a:rPr lang="en-US" sz="800" spc="-20" dirty="0">
                <a:effectLst/>
                <a:ea typeface="Calibri" panose="020F0502020204030204" pitchFamily="34" charset="0"/>
              </a:rPr>
              <a:t>*  </a:t>
            </a:r>
            <a:r>
              <a:rPr lang="en-US" sz="800" spc="-20" dirty="0" err="1">
                <a:effectLst/>
                <a:ea typeface="Calibri" panose="020F0502020204030204" pitchFamily="34" charset="0"/>
              </a:rPr>
              <a:t>Ranapurwala</a:t>
            </a:r>
            <a:r>
              <a:rPr lang="en-US" sz="800" spc="-20" dirty="0">
                <a:effectLst/>
                <a:ea typeface="Calibri" panose="020F0502020204030204" pitchFamily="34" charset="0"/>
              </a:rPr>
              <a:t> SI, Shanahan ME, </a:t>
            </a:r>
            <a:r>
              <a:rPr lang="en-US" sz="800" spc="-20" dirty="0" err="1">
                <a:effectLst/>
                <a:ea typeface="Calibri" panose="020F0502020204030204" pitchFamily="34" charset="0"/>
              </a:rPr>
              <a:t>Alexandridis</a:t>
            </a:r>
            <a:r>
              <a:rPr lang="en-US" sz="800" spc="-20" dirty="0">
                <a:effectLst/>
                <a:ea typeface="Calibri" panose="020F0502020204030204" pitchFamily="34" charset="0"/>
              </a:rPr>
              <a:t> AA, </a:t>
            </a:r>
            <a:r>
              <a:rPr lang="en-US" sz="800" spc="-20" dirty="0" err="1">
                <a:effectLst/>
                <a:ea typeface="Calibri" panose="020F0502020204030204" pitchFamily="34" charset="0"/>
              </a:rPr>
              <a:t>Proescholdbell</a:t>
            </a:r>
            <a:r>
              <a:rPr lang="en-US" sz="800" spc="-20" dirty="0">
                <a:effectLst/>
                <a:ea typeface="Calibri" panose="020F0502020204030204" pitchFamily="34" charset="0"/>
              </a:rPr>
              <a:t> SK, Naumann RB, Edwards D Jr, Marshall SW. Opioid Overdose Mortality Among Former North Carolina Inmates: 2000-2015. Am J Public Health. 2018 Sep;108(9):1207-1213. </a:t>
            </a:r>
            <a:r>
              <a:rPr lang="en-US" sz="800" spc="-20" dirty="0" err="1">
                <a:effectLst/>
                <a:ea typeface="Calibri" panose="020F0502020204030204" pitchFamily="34" charset="0"/>
              </a:rPr>
              <a:t>doi</a:t>
            </a:r>
            <a:r>
              <a:rPr lang="en-US" sz="800" spc="-20" dirty="0">
                <a:effectLst/>
                <a:ea typeface="Calibri" panose="020F0502020204030204" pitchFamily="34" charset="0"/>
              </a:rPr>
              <a:t>: 10.2105/ AJPH.2018.304514. </a:t>
            </a:r>
            <a:r>
              <a:rPr lang="en-US" sz="800" spc="-20" dirty="0" err="1">
                <a:effectLst/>
                <a:ea typeface="Calibri" panose="020F0502020204030204" pitchFamily="34" charset="0"/>
              </a:rPr>
              <a:t>Epub</a:t>
            </a:r>
            <a:r>
              <a:rPr lang="en-US" sz="800" spc="-20" dirty="0">
                <a:effectLst/>
                <a:ea typeface="Calibri" panose="020F0502020204030204" pitchFamily="34" charset="0"/>
              </a:rPr>
              <a:t> 2018 Jul 19. PMID: 30024795; PMCID: PMC6085027</a:t>
            </a:r>
          </a:p>
          <a:p>
            <a:pPr marL="171450" marR="0" indent="-171450">
              <a:spcBef>
                <a:spcPts val="0"/>
              </a:spcBef>
              <a:spcAft>
                <a:spcPts val="600"/>
              </a:spcAft>
            </a:pPr>
            <a:r>
              <a:rPr lang="en-US" sz="800" spc="-20" dirty="0">
                <a:effectLst/>
                <a:ea typeface="Calibri" panose="020F0502020204030204" pitchFamily="34" charset="0"/>
              </a:rPr>
              <a:t>**  </a:t>
            </a:r>
            <a:r>
              <a:rPr lang="en-US" sz="800" spc="-20" dirty="0" err="1">
                <a:effectLst/>
                <a:ea typeface="Calibri" panose="020F0502020204030204" pitchFamily="34" charset="0"/>
              </a:rPr>
              <a:t>Fliss</a:t>
            </a:r>
            <a:r>
              <a:rPr lang="en-US" sz="800" spc="-20" dirty="0">
                <a:effectLst/>
                <a:ea typeface="Calibri" panose="020F0502020204030204" pitchFamily="34" charset="0"/>
              </a:rPr>
              <a:t>, Michael Dolan, Esther O. Chung, Andrea Carey, and Brian K. Alexander. 2022. “People Experiencing Homelessness in NC Have Increased Mortality, Including High Overdose, Violence, Injury, and Chronic Disease Death Rates.” North Carolina Medical Journal 83 (5): 390–91. </a:t>
            </a:r>
            <a:r>
              <a:rPr lang="en-US" sz="800" spc="-20" dirty="0">
                <a:solidFill>
                  <a:srgbClr val="52849C"/>
                </a:solidFill>
                <a:effectLst/>
                <a:ea typeface="Calibri" panose="020F0502020204030204" pitchFamily="34" charset="0"/>
                <a:hlinkClick r:id="rId2">
                  <a:extLst>
                    <a:ext uri="{A12FA001-AC4F-418D-AE19-62706E023703}">
                      <ahyp:hlinkClr xmlns:ahyp="http://schemas.microsoft.com/office/drawing/2018/hyperlinkcolor" val="tx"/>
                    </a:ext>
                  </a:extLst>
                </a:hlinkClick>
              </a:rPr>
              <a:t>https://</a:t>
            </a:r>
            <a:r>
              <a:rPr lang="en-US" sz="800" spc="-20" dirty="0" err="1">
                <a:solidFill>
                  <a:srgbClr val="52849C"/>
                </a:solidFill>
                <a:effectLst/>
                <a:ea typeface="Calibri" panose="020F0502020204030204" pitchFamily="34" charset="0"/>
                <a:hlinkClick r:id="rId2">
                  <a:extLst>
                    <a:ext uri="{A12FA001-AC4F-418D-AE19-62706E023703}">
                      <ahyp:hlinkClr xmlns:ahyp="http://schemas.microsoft.com/office/drawing/2018/hyperlinkcolor" val="tx"/>
                    </a:ext>
                  </a:extLst>
                </a:hlinkClick>
              </a:rPr>
              <a:t>doi.org</a:t>
            </a:r>
            <a:r>
              <a:rPr lang="en-US" sz="800" spc="-20" dirty="0">
                <a:solidFill>
                  <a:srgbClr val="0070C0"/>
                </a:solidFill>
                <a:effectLst/>
                <a:ea typeface="Calibri" panose="020F0502020204030204" pitchFamily="34" charset="0"/>
                <a:hlinkClick r:id="rId2">
                  <a:extLst>
                    <a:ext uri="{A12FA001-AC4F-418D-AE19-62706E023703}">
                      <ahyp:hlinkClr xmlns:ahyp="http://schemas.microsoft.com/office/drawing/2018/hyperlinkcolor" val="tx"/>
                    </a:ext>
                  </a:extLst>
                </a:hlinkClick>
              </a:rPr>
              <a:t>/10.18043/ncm.83.5.390</a:t>
            </a:r>
            <a:r>
              <a:rPr lang="en-US" sz="800" spc="-20" dirty="0">
                <a:effectLst/>
                <a:ea typeface="Calibri" panose="020F0502020204030204" pitchFamily="34" charset="0"/>
              </a:rPr>
              <a:t>.</a:t>
            </a:r>
          </a:p>
        </p:txBody>
      </p:sp>
      <p:sp>
        <p:nvSpPr>
          <p:cNvPr id="4" name="Slide Number Placeholder 3">
            <a:extLst>
              <a:ext uri="{FF2B5EF4-FFF2-40B4-BE49-F238E27FC236}">
                <a16:creationId xmlns:a16="http://schemas.microsoft.com/office/drawing/2014/main" id="{8E108EA0-8E8E-F9C2-068C-A39BDE69BF8B}"/>
              </a:ext>
            </a:extLst>
          </p:cNvPr>
          <p:cNvSpPr>
            <a:spLocks noGrp="1"/>
          </p:cNvSpPr>
          <p:nvPr>
            <p:ph type="sldNum" sz="quarter" idx="14"/>
          </p:nvPr>
        </p:nvSpPr>
        <p:spPr/>
        <p:txBody>
          <a:bodyPr/>
          <a:lstStyle/>
          <a:p>
            <a:fld id="{11F27F3A-B3E9-41ED-AF8F-A365F10BB65F}" type="slidenum">
              <a:rPr lang="en-US" smtClean="0"/>
              <a:pPr/>
              <a:t>23</a:t>
            </a:fld>
            <a:endParaRPr lang="en-US"/>
          </a:p>
        </p:txBody>
      </p:sp>
      <p:sp>
        <p:nvSpPr>
          <p:cNvPr id="5" name="Title 4">
            <a:extLst>
              <a:ext uri="{FF2B5EF4-FFF2-40B4-BE49-F238E27FC236}">
                <a16:creationId xmlns:a16="http://schemas.microsoft.com/office/drawing/2014/main" id="{CEC051D6-452E-51E1-8725-C0B68133F327}"/>
              </a:ext>
            </a:extLst>
          </p:cNvPr>
          <p:cNvSpPr>
            <a:spLocks noGrp="1"/>
          </p:cNvSpPr>
          <p:nvPr>
            <p:ph type="title"/>
          </p:nvPr>
        </p:nvSpPr>
        <p:spPr/>
        <p:txBody>
          <a:bodyPr/>
          <a:lstStyle/>
          <a:p>
            <a:pPr>
              <a:spcBef>
                <a:spcPts val="0"/>
              </a:spcBef>
              <a:spcAft>
                <a:spcPts val="800"/>
              </a:spcAft>
            </a:pPr>
            <a:r>
              <a:rPr lang="en-US" b="1" kern="0">
                <a:solidFill>
                  <a:srgbClr val="5B94D6"/>
                </a:solidFill>
                <a:effectLst/>
                <a:latin typeface="Arial" panose="020B0604020202020204" pitchFamily="34" charset="0"/>
                <a:ea typeface="Times New Roman" panose="02020603050405020304" pitchFamily="18" charset="0"/>
              </a:rPr>
              <a:t>Substance Use Disparities (Drugs and Alcohol)</a:t>
            </a:r>
            <a:endParaRPr lang="en-US" b="1" kern="0" spc="-20">
              <a:solidFill>
                <a:srgbClr val="5B94D6"/>
              </a:solidFill>
              <a:effectLst/>
              <a:latin typeface="Arial" panose="020B0604020202020204" pitchFamily="34" charset="0"/>
              <a:ea typeface="Times New Roman" panose="02020603050405020304" pitchFamily="18" charset="0"/>
            </a:endParaRPr>
          </a:p>
        </p:txBody>
      </p:sp>
      <p:pic>
        <p:nvPicPr>
          <p:cNvPr id="7" name="Picture 6" descr="A screenshot of a cell phone&#10;&#10;Description automatically generated">
            <a:extLst>
              <a:ext uri="{FF2B5EF4-FFF2-40B4-BE49-F238E27FC236}">
                <a16:creationId xmlns:a16="http://schemas.microsoft.com/office/drawing/2014/main" id="{92D52F88-48AD-786D-E01B-AC093FED779D}"/>
              </a:ext>
            </a:extLst>
          </p:cNvPr>
          <p:cNvPicPr>
            <a:picLocks noChangeAspect="1"/>
          </p:cNvPicPr>
          <p:nvPr/>
        </p:nvPicPr>
        <p:blipFill>
          <a:blip r:embed="rId3">
            <a:extLst>
              <a:ext uri="{28A0092B-C50C-407E-A947-70E740481C1C}">
                <a14:useLocalDpi xmlns:a14="http://schemas.microsoft.com/office/drawing/2010/main" val="0"/>
              </a:ext>
            </a:extLst>
          </a:blip>
          <a:srcRect l="79422" t="65680" r="4636" b="18110"/>
          <a:stretch/>
        </p:blipFill>
        <p:spPr>
          <a:xfrm>
            <a:off x="-91628" y="5337655"/>
            <a:ext cx="1828988" cy="1394769"/>
          </a:xfrm>
          <a:prstGeom prst="rect">
            <a:avLst/>
          </a:prstGeom>
        </p:spPr>
      </p:pic>
    </p:spTree>
    <p:extLst>
      <p:ext uri="{BB962C8B-B14F-4D97-AF65-F5344CB8AC3E}">
        <p14:creationId xmlns:p14="http://schemas.microsoft.com/office/powerpoint/2010/main" val="1990132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8DA4FF-F9CA-F4D2-8C74-B8A2BB163863}"/>
              </a:ext>
            </a:extLst>
          </p:cNvPr>
          <p:cNvSpPr>
            <a:spLocks noGrp="1"/>
          </p:cNvSpPr>
          <p:nvPr>
            <p:ph type="body" sz="quarter" idx="10"/>
          </p:nvPr>
        </p:nvSpPr>
        <p:spPr>
          <a:xfrm>
            <a:off x="302149" y="1913839"/>
            <a:ext cx="8655583" cy="4142629"/>
          </a:xfrm>
        </p:spPr>
        <p:txBody>
          <a:bodyPr vert="horz" lIns="91440" tIns="45720" rIns="91440" bIns="45720" rtlCol="0" anchor="t">
            <a:noAutofit/>
          </a:bodyPr>
          <a:lstStyle/>
          <a:p>
            <a:r>
              <a:rPr lang="en-US" sz="1900" dirty="0">
                <a:solidFill>
                  <a:schemeClr val="accent3"/>
                </a:solidFill>
                <a:latin typeface="Arial"/>
                <a:cs typeface="Times New Roman"/>
              </a:rPr>
              <a:t>Active Military and Veterans: 47% of the people at Fort Liberty (formerly Fort Bragg) use tobacco. 31% started using tobacco after arriving at Fort Liberty and 75% of all active-duty soldiers living in the barracks use tobacco. In North Carolina, 20.1% of veterans use tobacco.*</a:t>
            </a:r>
            <a:endParaRPr lang="en-US" sz="1900" baseline="30000">
              <a:solidFill>
                <a:schemeClr val="accent3"/>
              </a:solidFill>
              <a:cs typeface="Times New Roman"/>
            </a:endParaRPr>
          </a:p>
          <a:p>
            <a:r>
              <a:rPr lang="en-US" sz="1900" dirty="0">
                <a:solidFill>
                  <a:schemeClr val="accent3"/>
                </a:solidFill>
                <a:latin typeface="Arial"/>
                <a:cs typeface="Times New Roman"/>
              </a:rPr>
              <a:t>People with Disabilities: 25.6% of people with disabilities in North Carolina use tobacco.**</a:t>
            </a:r>
            <a:endParaRPr lang="en-US" sz="1900" baseline="30000" dirty="0">
              <a:solidFill>
                <a:schemeClr val="accent3"/>
              </a:solidFill>
              <a:cs typeface="Times New Roman"/>
            </a:endParaRPr>
          </a:p>
          <a:p>
            <a:r>
              <a:rPr lang="en-US" sz="1900" dirty="0">
                <a:solidFill>
                  <a:schemeClr val="accent3"/>
                </a:solidFill>
                <a:latin typeface="Arial"/>
                <a:cs typeface="Times New Roman"/>
              </a:rPr>
              <a:t>LGBTQ+ Individuals: LGBTQ+ individuals often use tobacco at higher rates than non-LGBTQ+ individuals.*</a:t>
            </a:r>
            <a:endParaRPr lang="en-US" sz="1900" dirty="0">
              <a:solidFill>
                <a:schemeClr val="accent3"/>
              </a:solidFill>
              <a:cs typeface="Times New Roman"/>
            </a:endParaRPr>
          </a:p>
          <a:p>
            <a:r>
              <a:rPr lang="en-US" sz="1900" dirty="0">
                <a:solidFill>
                  <a:schemeClr val="accent3"/>
                </a:solidFill>
                <a:latin typeface="Arial"/>
                <a:cs typeface="Times New Roman"/>
              </a:rPr>
              <a:t>People with Mental Health or Substance Use Disorders: Estimates from the North Carolina Treatment Outcomes and Program Performance System (NC TOPPS) show that 47% of adults with mental health conditions use tobacco and 57.4% of adults with substance use disorder use tobacco.**</a:t>
            </a:r>
            <a:endParaRPr lang="en-US" sz="1900" baseline="30000" dirty="0">
              <a:solidFill>
                <a:schemeClr val="accent3"/>
              </a:solidFill>
              <a:cs typeface="Times New Roman"/>
            </a:endParaRPr>
          </a:p>
        </p:txBody>
      </p:sp>
      <p:sp>
        <p:nvSpPr>
          <p:cNvPr id="3" name="Text Placeholder 2">
            <a:extLst>
              <a:ext uri="{FF2B5EF4-FFF2-40B4-BE49-F238E27FC236}">
                <a16:creationId xmlns:a16="http://schemas.microsoft.com/office/drawing/2014/main" id="{31A3C2E6-506A-D176-443B-1C4734C8A0DA}"/>
              </a:ext>
            </a:extLst>
          </p:cNvPr>
          <p:cNvSpPr>
            <a:spLocks noGrp="1"/>
          </p:cNvSpPr>
          <p:nvPr>
            <p:ph type="body" sz="quarter" idx="11"/>
          </p:nvPr>
        </p:nvSpPr>
        <p:spPr/>
        <p:txBody>
          <a:bodyPr/>
          <a:lstStyle/>
          <a:p>
            <a:r>
              <a:rPr lang="en-US" sz="800" dirty="0">
                <a:latin typeface="Arial"/>
                <a:cs typeface="Arial"/>
              </a:rPr>
              <a:t>*Data provided by the Chronic Disease and Injury Section</a:t>
            </a:r>
            <a:endParaRPr lang="en-US" sz="800" dirty="0"/>
          </a:p>
          <a:p>
            <a:r>
              <a:rPr lang="en-US" sz="800" dirty="0">
                <a:latin typeface="Arial"/>
                <a:cs typeface="Arial"/>
              </a:rPr>
              <a:t> **Data provided by the Chronic Disease and Injury Section, sourced from North Carolina BRFSS 2021</a:t>
            </a:r>
            <a:endParaRPr lang="en-US" sz="800" dirty="0"/>
          </a:p>
        </p:txBody>
      </p:sp>
      <p:sp>
        <p:nvSpPr>
          <p:cNvPr id="4" name="Slide Number Placeholder 3">
            <a:extLst>
              <a:ext uri="{FF2B5EF4-FFF2-40B4-BE49-F238E27FC236}">
                <a16:creationId xmlns:a16="http://schemas.microsoft.com/office/drawing/2014/main" id="{3DAAA4B8-0239-200C-6079-C05CC8765652}"/>
              </a:ext>
            </a:extLst>
          </p:cNvPr>
          <p:cNvSpPr>
            <a:spLocks noGrp="1"/>
          </p:cNvSpPr>
          <p:nvPr>
            <p:ph type="sldNum" sz="quarter" idx="14"/>
          </p:nvPr>
        </p:nvSpPr>
        <p:spPr/>
        <p:txBody>
          <a:bodyPr/>
          <a:lstStyle/>
          <a:p>
            <a:fld id="{11F27F3A-B3E9-41ED-AF8F-A365F10BB65F}" type="slidenum">
              <a:rPr lang="en-US" smtClean="0"/>
              <a:pPr/>
              <a:t>24</a:t>
            </a:fld>
            <a:endParaRPr lang="en-US"/>
          </a:p>
        </p:txBody>
      </p:sp>
      <p:sp>
        <p:nvSpPr>
          <p:cNvPr id="5" name="Title 4">
            <a:extLst>
              <a:ext uri="{FF2B5EF4-FFF2-40B4-BE49-F238E27FC236}">
                <a16:creationId xmlns:a16="http://schemas.microsoft.com/office/drawing/2014/main" id="{9F41F13B-6FE2-89C1-6CF2-2063B480420F}"/>
              </a:ext>
            </a:extLst>
          </p:cNvPr>
          <p:cNvSpPr>
            <a:spLocks noGrp="1"/>
          </p:cNvSpPr>
          <p:nvPr>
            <p:ph type="title"/>
          </p:nvPr>
        </p:nvSpPr>
        <p:spPr/>
        <p:txBody>
          <a:bodyPr/>
          <a:lstStyle/>
          <a:p>
            <a:r>
              <a:rPr lang="en-US">
                <a:latin typeface="Arial"/>
                <a:cs typeface="Arial"/>
              </a:rPr>
              <a:t>Tobacco</a:t>
            </a:r>
            <a:endParaRPr lang="en-US"/>
          </a:p>
        </p:txBody>
      </p:sp>
      <p:pic>
        <p:nvPicPr>
          <p:cNvPr id="6" name="Picture 5" descr="A screenshot of a cell phone&#10;&#10;Description automatically generated">
            <a:extLst>
              <a:ext uri="{FF2B5EF4-FFF2-40B4-BE49-F238E27FC236}">
                <a16:creationId xmlns:a16="http://schemas.microsoft.com/office/drawing/2014/main" id="{A0AF9C85-CDD5-F383-64AF-55A333887A65}"/>
              </a:ext>
            </a:extLst>
          </p:cNvPr>
          <p:cNvPicPr>
            <a:picLocks noChangeAspect="1"/>
          </p:cNvPicPr>
          <p:nvPr/>
        </p:nvPicPr>
        <p:blipFill>
          <a:blip r:embed="rId2">
            <a:extLst>
              <a:ext uri="{28A0092B-C50C-407E-A947-70E740481C1C}">
                <a14:useLocalDpi xmlns:a14="http://schemas.microsoft.com/office/drawing/2010/main" val="0"/>
              </a:ext>
            </a:extLst>
          </a:blip>
          <a:srcRect l="79422" t="65680" r="4636" b="18110"/>
          <a:stretch/>
        </p:blipFill>
        <p:spPr>
          <a:xfrm>
            <a:off x="7315012" y="187095"/>
            <a:ext cx="1828988" cy="1394769"/>
          </a:xfrm>
          <a:prstGeom prst="rect">
            <a:avLst/>
          </a:prstGeom>
        </p:spPr>
      </p:pic>
    </p:spTree>
    <p:extLst>
      <p:ext uri="{BB962C8B-B14F-4D97-AF65-F5344CB8AC3E}">
        <p14:creationId xmlns:p14="http://schemas.microsoft.com/office/powerpoint/2010/main" val="4193852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AFA496-5142-B12E-889A-80CCC7A3C81A}"/>
              </a:ext>
            </a:extLst>
          </p:cNvPr>
          <p:cNvSpPr>
            <a:spLocks noGrp="1"/>
          </p:cNvSpPr>
          <p:nvPr>
            <p:ph type="body" sz="quarter" idx="10"/>
          </p:nvPr>
        </p:nvSpPr>
        <p:spPr/>
        <p:txBody>
          <a:bodyPr vert="horz" lIns="91440" tIns="45720" rIns="91440" bIns="45720" rtlCol="0" anchor="t">
            <a:noAutofit/>
          </a:bodyPr>
          <a:lstStyle/>
          <a:p>
            <a:r>
              <a:rPr lang="en-US" dirty="0">
                <a:latin typeface="Arial"/>
                <a:cs typeface="Arial"/>
              </a:rPr>
              <a:t>People with mental illness are three times more likely</a:t>
            </a:r>
            <a:br>
              <a:rPr lang="en-US" dirty="0">
                <a:latin typeface="Arial"/>
                <a:cs typeface="Arial"/>
              </a:rPr>
            </a:br>
            <a:r>
              <a:rPr lang="en-US" dirty="0">
                <a:latin typeface="Arial"/>
                <a:cs typeface="Arial"/>
              </a:rPr>
              <a:t>to be a victim than a perpetrator of violence. High levels of exposure to violence also reinforce cycles of trauma and fear that can worsen mental health. More than half of U.S. adults worry about a loved one being a victim of violence.</a:t>
            </a:r>
          </a:p>
          <a:p>
            <a:r>
              <a:rPr lang="en-US" dirty="0">
                <a:latin typeface="Arial"/>
                <a:cs typeface="Arial"/>
              </a:rPr>
              <a:t>American Indians and African Americans/Blacks are more likely to be involved in assaults, firearm deaths and injuries, and homicides </a:t>
            </a:r>
          </a:p>
          <a:p>
            <a:r>
              <a:rPr lang="en-US" dirty="0">
                <a:latin typeface="Arial"/>
                <a:cs typeface="Arial"/>
              </a:rPr>
              <a:t>The most common way both suicides and homicides happen is by firearms, at 57.3% and 75.8% respectively.</a:t>
            </a:r>
            <a:endParaRPr lang="en-US" dirty="0"/>
          </a:p>
        </p:txBody>
      </p:sp>
      <p:sp>
        <p:nvSpPr>
          <p:cNvPr id="3" name="Text Placeholder 2">
            <a:extLst>
              <a:ext uri="{FF2B5EF4-FFF2-40B4-BE49-F238E27FC236}">
                <a16:creationId xmlns:a16="http://schemas.microsoft.com/office/drawing/2014/main" id="{85A4969B-B0D4-4810-934A-D3A7A9BF61ED}"/>
              </a:ext>
            </a:extLst>
          </p:cNvPr>
          <p:cNvSpPr>
            <a:spLocks noGrp="1"/>
          </p:cNvSpPr>
          <p:nvPr>
            <p:ph type="body" sz="quarter" idx="11"/>
          </p:nvPr>
        </p:nvSpPr>
        <p:spPr/>
        <p:txBody>
          <a:bodyPr/>
          <a:lstStyle/>
          <a:p>
            <a:endParaRPr lang="en-US"/>
          </a:p>
        </p:txBody>
      </p:sp>
      <p:sp>
        <p:nvSpPr>
          <p:cNvPr id="4" name="Slide Number Placeholder 3">
            <a:extLst>
              <a:ext uri="{FF2B5EF4-FFF2-40B4-BE49-F238E27FC236}">
                <a16:creationId xmlns:a16="http://schemas.microsoft.com/office/drawing/2014/main" id="{19C4F787-A66C-18C2-EDC7-CC5998AF8F3B}"/>
              </a:ext>
            </a:extLst>
          </p:cNvPr>
          <p:cNvSpPr>
            <a:spLocks noGrp="1"/>
          </p:cNvSpPr>
          <p:nvPr>
            <p:ph type="sldNum" sz="quarter" idx="14"/>
          </p:nvPr>
        </p:nvSpPr>
        <p:spPr/>
        <p:txBody>
          <a:bodyPr/>
          <a:lstStyle/>
          <a:p>
            <a:fld id="{11F27F3A-B3E9-41ED-AF8F-A365F10BB65F}" type="slidenum">
              <a:rPr lang="en-US" smtClean="0"/>
              <a:pPr/>
              <a:t>25</a:t>
            </a:fld>
            <a:endParaRPr lang="en-US"/>
          </a:p>
        </p:txBody>
      </p:sp>
      <p:sp>
        <p:nvSpPr>
          <p:cNvPr id="5" name="Title 4">
            <a:extLst>
              <a:ext uri="{FF2B5EF4-FFF2-40B4-BE49-F238E27FC236}">
                <a16:creationId xmlns:a16="http://schemas.microsoft.com/office/drawing/2014/main" id="{84F59CD4-5A66-B09A-1251-E3CFADBCE3F8}"/>
              </a:ext>
            </a:extLst>
          </p:cNvPr>
          <p:cNvSpPr>
            <a:spLocks noGrp="1"/>
          </p:cNvSpPr>
          <p:nvPr>
            <p:ph type="title"/>
          </p:nvPr>
        </p:nvSpPr>
        <p:spPr/>
        <p:txBody>
          <a:bodyPr/>
          <a:lstStyle/>
          <a:p>
            <a:r>
              <a:rPr lang="en-US" dirty="0">
                <a:latin typeface="Arial"/>
                <a:cs typeface="Arial"/>
              </a:rPr>
              <a:t>Violence Prevention</a:t>
            </a:r>
            <a:endParaRPr lang="en-US" dirty="0"/>
          </a:p>
        </p:txBody>
      </p:sp>
      <p:pic>
        <p:nvPicPr>
          <p:cNvPr id="7" name="Picture 6" descr="A screenshot of a cell phone&#10;&#10;Description automatically generated">
            <a:extLst>
              <a:ext uri="{FF2B5EF4-FFF2-40B4-BE49-F238E27FC236}">
                <a16:creationId xmlns:a16="http://schemas.microsoft.com/office/drawing/2014/main" id="{315140DA-1888-23B2-B68C-D800BADF59DA}"/>
              </a:ext>
            </a:extLst>
          </p:cNvPr>
          <p:cNvPicPr>
            <a:picLocks noChangeAspect="1"/>
          </p:cNvPicPr>
          <p:nvPr/>
        </p:nvPicPr>
        <p:blipFill>
          <a:blip r:embed="rId2">
            <a:extLst>
              <a:ext uri="{28A0092B-C50C-407E-A947-70E740481C1C}">
                <a14:useLocalDpi xmlns:a14="http://schemas.microsoft.com/office/drawing/2010/main" val="0"/>
              </a:ext>
            </a:extLst>
          </a:blip>
          <a:srcRect l="79422" t="65680" r="4636" b="18110"/>
          <a:stretch/>
        </p:blipFill>
        <p:spPr>
          <a:xfrm>
            <a:off x="7315012" y="187095"/>
            <a:ext cx="1828988" cy="1394769"/>
          </a:xfrm>
          <a:prstGeom prst="rect">
            <a:avLst/>
          </a:prstGeom>
        </p:spPr>
      </p:pic>
    </p:spTree>
    <p:extLst>
      <p:ext uri="{BB962C8B-B14F-4D97-AF65-F5344CB8AC3E}">
        <p14:creationId xmlns:p14="http://schemas.microsoft.com/office/powerpoint/2010/main" val="2702791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2230291-C787-D804-3F55-ACC14C1E1040}"/>
              </a:ext>
            </a:extLst>
          </p:cNvPr>
          <p:cNvSpPr>
            <a:spLocks noGrp="1"/>
          </p:cNvSpPr>
          <p:nvPr>
            <p:ph type="body" sz="quarter" idx="10"/>
          </p:nvPr>
        </p:nvSpPr>
        <p:spPr>
          <a:xfrm>
            <a:off x="0" y="2040835"/>
            <a:ext cx="9144000" cy="4359966"/>
          </a:xfrm>
        </p:spPr>
        <p:txBody>
          <a:bodyPr/>
          <a:lstStyle/>
          <a:p>
            <a:r>
              <a:rPr lang="en-US"/>
              <a:t>Health Across the Lifespan</a:t>
            </a:r>
          </a:p>
        </p:txBody>
      </p:sp>
      <p:pic>
        <p:nvPicPr>
          <p:cNvPr id="2" name="Picture 1" descr="A screenshot of a cell phone&#10;&#10;Description automatically generated">
            <a:extLst>
              <a:ext uri="{FF2B5EF4-FFF2-40B4-BE49-F238E27FC236}">
                <a16:creationId xmlns:a16="http://schemas.microsoft.com/office/drawing/2014/main" id="{DC9823FC-F94D-9E83-50CB-AEDD8E4044D9}"/>
              </a:ext>
            </a:extLst>
          </p:cNvPr>
          <p:cNvPicPr>
            <a:picLocks noChangeAspect="1"/>
          </p:cNvPicPr>
          <p:nvPr/>
        </p:nvPicPr>
        <p:blipFill>
          <a:blip r:embed="rId2">
            <a:extLst>
              <a:ext uri="{28A0092B-C50C-407E-A947-70E740481C1C}">
                <a14:useLocalDpi xmlns:a14="http://schemas.microsoft.com/office/drawing/2010/main" val="0"/>
              </a:ext>
            </a:extLst>
          </a:blip>
          <a:srcRect l="79422" t="82195" r="4636"/>
          <a:stretch/>
        </p:blipFill>
        <p:spPr>
          <a:xfrm>
            <a:off x="2729948" y="172278"/>
            <a:ext cx="3684103" cy="3085933"/>
          </a:xfrm>
          <a:prstGeom prst="rect">
            <a:avLst/>
          </a:prstGeom>
        </p:spPr>
      </p:pic>
    </p:spTree>
    <p:extLst>
      <p:ext uri="{BB962C8B-B14F-4D97-AF65-F5344CB8AC3E}">
        <p14:creationId xmlns:p14="http://schemas.microsoft.com/office/powerpoint/2010/main" val="1801010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5B777D-FF0C-2636-7595-BB0EDBBE03F7}"/>
              </a:ext>
            </a:extLst>
          </p:cNvPr>
          <p:cNvSpPr>
            <a:spLocks noGrp="1"/>
          </p:cNvSpPr>
          <p:nvPr>
            <p:ph type="body" sz="quarter" idx="10"/>
          </p:nvPr>
        </p:nvSpPr>
        <p:spPr>
          <a:xfrm>
            <a:off x="318053" y="1384300"/>
            <a:ext cx="3863982" cy="4650740"/>
          </a:xfrm>
        </p:spPr>
        <p:txBody>
          <a:bodyPr/>
          <a:lstStyle/>
          <a:p>
            <a:pPr marL="342900" marR="0" lvl="0" indent="-342900">
              <a:spcBef>
                <a:spcPts val="0"/>
              </a:spcBef>
              <a:spcAft>
                <a:spcPts val="600"/>
              </a:spcAft>
              <a:buFont typeface="Symbol" pitchFamily="2" charset="2"/>
              <a:buChar char=""/>
            </a:pPr>
            <a:r>
              <a:rPr lang="en-US" sz="2000" dirty="0">
                <a:effectLst/>
                <a:latin typeface="Arial" panose="020B0604020202020204" pitchFamily="34" charset="0"/>
                <a:ea typeface="Times New Roman" panose="02020603050405020304" pitchFamily="18" charset="0"/>
              </a:rPr>
              <a:t>Improving the health of mothers and babies is important for public health in the United States and remains a top priority in North Carolina. </a:t>
            </a:r>
          </a:p>
          <a:p>
            <a:pPr marL="342900" marR="0" lvl="0" indent="-342900">
              <a:spcBef>
                <a:spcPts val="0"/>
              </a:spcBef>
              <a:spcAft>
                <a:spcPts val="600"/>
              </a:spcAft>
              <a:buFont typeface="Symbol" pitchFamily="2" charset="2"/>
              <a:buChar char=""/>
            </a:pPr>
            <a:r>
              <a:rPr lang="en-US" sz="2000" dirty="0">
                <a:effectLst/>
                <a:latin typeface="Arial" panose="020B0604020202020204" pitchFamily="34" charset="0"/>
                <a:ea typeface="Times New Roman" panose="02020603050405020304" pitchFamily="18" charset="0"/>
              </a:rPr>
              <a:t>Maternal health is not just about being healthy during pregnancy. It is about a person's health throughout their whole life. </a:t>
            </a:r>
          </a:p>
        </p:txBody>
      </p:sp>
      <p:sp>
        <p:nvSpPr>
          <p:cNvPr id="4" name="Slide Number Placeholder 3">
            <a:extLst>
              <a:ext uri="{FF2B5EF4-FFF2-40B4-BE49-F238E27FC236}">
                <a16:creationId xmlns:a16="http://schemas.microsoft.com/office/drawing/2014/main" id="{4434C8BB-E18C-2521-9678-55A5505FF84C}"/>
              </a:ext>
            </a:extLst>
          </p:cNvPr>
          <p:cNvSpPr>
            <a:spLocks noGrp="1"/>
          </p:cNvSpPr>
          <p:nvPr>
            <p:ph type="sldNum" sz="quarter" idx="14"/>
          </p:nvPr>
        </p:nvSpPr>
        <p:spPr/>
        <p:txBody>
          <a:bodyPr/>
          <a:lstStyle/>
          <a:p>
            <a:fld id="{11F27F3A-B3E9-41ED-AF8F-A365F10BB65F}" type="slidenum">
              <a:rPr lang="en-US" smtClean="0"/>
              <a:pPr/>
              <a:t>27</a:t>
            </a:fld>
            <a:endParaRPr lang="en-US"/>
          </a:p>
        </p:txBody>
      </p:sp>
      <p:sp>
        <p:nvSpPr>
          <p:cNvPr id="5" name="Title 4">
            <a:extLst>
              <a:ext uri="{FF2B5EF4-FFF2-40B4-BE49-F238E27FC236}">
                <a16:creationId xmlns:a16="http://schemas.microsoft.com/office/drawing/2014/main" id="{DEC1F31D-F056-7502-CD18-4A09909B0C66}"/>
              </a:ext>
            </a:extLst>
          </p:cNvPr>
          <p:cNvSpPr>
            <a:spLocks noGrp="1"/>
          </p:cNvSpPr>
          <p:nvPr>
            <p:ph type="title"/>
          </p:nvPr>
        </p:nvSpPr>
        <p:spPr/>
        <p:txBody>
          <a:bodyPr/>
          <a:lstStyle/>
          <a:p>
            <a:pPr marL="0" marR="0">
              <a:spcBef>
                <a:spcPts val="0"/>
              </a:spcBef>
              <a:spcAft>
                <a:spcPts val="800"/>
              </a:spcAft>
            </a:pPr>
            <a:r>
              <a:rPr lang="en-US" b="1" kern="0">
                <a:solidFill>
                  <a:srgbClr val="5B94D6"/>
                </a:solidFill>
                <a:effectLst/>
                <a:latin typeface="Arial" panose="020B0604020202020204" pitchFamily="34" charset="0"/>
                <a:ea typeface="Times New Roman" panose="02020603050405020304" pitchFamily="18" charset="0"/>
              </a:rPr>
              <a:t>Understanding Disparities Experienced </a:t>
            </a:r>
            <a:br>
              <a:rPr lang="en-US" b="1" kern="0">
                <a:solidFill>
                  <a:srgbClr val="5B94D6"/>
                </a:solidFill>
                <a:effectLst/>
                <a:latin typeface="Arial" panose="020B0604020202020204" pitchFamily="34" charset="0"/>
                <a:ea typeface="Times New Roman" panose="02020603050405020304" pitchFamily="18" charset="0"/>
              </a:rPr>
            </a:br>
            <a:r>
              <a:rPr lang="en-US" b="1" kern="0">
                <a:solidFill>
                  <a:srgbClr val="5B94D6"/>
                </a:solidFill>
                <a:effectLst/>
                <a:latin typeface="Arial" panose="020B0604020202020204" pitchFamily="34" charset="0"/>
                <a:ea typeface="Times New Roman" panose="02020603050405020304" pitchFamily="18" charset="0"/>
              </a:rPr>
              <a:t>by Mothers and Babies</a:t>
            </a:r>
          </a:p>
        </p:txBody>
      </p:sp>
      <p:pic>
        <p:nvPicPr>
          <p:cNvPr id="7" name="Picture 6" descr="A screenshot of a cell phone&#10;&#10;Description automatically generated">
            <a:extLst>
              <a:ext uri="{FF2B5EF4-FFF2-40B4-BE49-F238E27FC236}">
                <a16:creationId xmlns:a16="http://schemas.microsoft.com/office/drawing/2014/main" id="{B150EECB-075A-8AA2-E349-7AD8E6DC7F82}"/>
              </a:ext>
            </a:extLst>
          </p:cNvPr>
          <p:cNvPicPr>
            <a:picLocks noChangeAspect="1"/>
          </p:cNvPicPr>
          <p:nvPr/>
        </p:nvPicPr>
        <p:blipFill>
          <a:blip r:embed="rId2">
            <a:extLst>
              <a:ext uri="{28A0092B-C50C-407E-A947-70E740481C1C}">
                <a14:useLocalDpi xmlns:a14="http://schemas.microsoft.com/office/drawing/2010/main" val="0"/>
              </a:ext>
            </a:extLst>
          </a:blip>
          <a:srcRect l="79422" t="82195" r="4636"/>
          <a:stretch/>
        </p:blipFill>
        <p:spPr>
          <a:xfrm>
            <a:off x="7309048" y="236362"/>
            <a:ext cx="1837263" cy="1538955"/>
          </a:xfrm>
          <a:prstGeom prst="rect">
            <a:avLst/>
          </a:prstGeom>
        </p:spPr>
      </p:pic>
      <p:pic>
        <p:nvPicPr>
          <p:cNvPr id="13" name="Picture 12" descr="Several pictures of people in different poses&#10;&#10;Description automatically generated">
            <a:extLst>
              <a:ext uri="{FF2B5EF4-FFF2-40B4-BE49-F238E27FC236}">
                <a16:creationId xmlns:a16="http://schemas.microsoft.com/office/drawing/2014/main" id="{31AB9FE3-D30B-DAC9-C687-CFAE782826EF}"/>
              </a:ext>
            </a:extLst>
          </p:cNvPr>
          <p:cNvPicPr>
            <a:picLocks noChangeAspect="1"/>
          </p:cNvPicPr>
          <p:nvPr/>
        </p:nvPicPr>
        <p:blipFill>
          <a:blip r:embed="rId3">
            <a:extLst>
              <a:ext uri="{28A0092B-C50C-407E-A947-70E740481C1C}">
                <a14:useLocalDpi xmlns:a14="http://schemas.microsoft.com/office/drawing/2010/main" val="0"/>
              </a:ext>
            </a:extLst>
          </a:blip>
          <a:srcRect l="43982" r="32379" b="70747"/>
          <a:stretch/>
        </p:blipFill>
        <p:spPr>
          <a:xfrm rot="485006">
            <a:off x="4917744" y="3120973"/>
            <a:ext cx="2888893" cy="2681291"/>
          </a:xfrm>
          <a:prstGeom prst="rect">
            <a:avLst/>
          </a:prstGeom>
        </p:spPr>
      </p:pic>
      <p:pic>
        <p:nvPicPr>
          <p:cNvPr id="16" name="Picture 15" descr="A collage of pictures of people&#10;&#10;Description automatically generated">
            <a:extLst>
              <a:ext uri="{FF2B5EF4-FFF2-40B4-BE49-F238E27FC236}">
                <a16:creationId xmlns:a16="http://schemas.microsoft.com/office/drawing/2014/main" id="{38E3BF94-DB11-F9F3-2957-719CF10013FF}"/>
              </a:ext>
            </a:extLst>
          </p:cNvPr>
          <p:cNvPicPr>
            <a:picLocks noChangeAspect="1"/>
          </p:cNvPicPr>
          <p:nvPr/>
        </p:nvPicPr>
        <p:blipFill>
          <a:blip r:embed="rId4">
            <a:extLst>
              <a:ext uri="{28A0092B-C50C-407E-A947-70E740481C1C}">
                <a14:useLocalDpi xmlns:a14="http://schemas.microsoft.com/office/drawing/2010/main" val="0"/>
              </a:ext>
            </a:extLst>
          </a:blip>
          <a:srcRect l="33861" r="32116" b="65515"/>
          <a:stretch/>
        </p:blipFill>
        <p:spPr>
          <a:xfrm>
            <a:off x="3811097" y="897329"/>
            <a:ext cx="4157942" cy="3160878"/>
          </a:xfrm>
          <a:prstGeom prst="rect">
            <a:avLst/>
          </a:prstGeom>
        </p:spPr>
      </p:pic>
    </p:spTree>
    <p:extLst>
      <p:ext uri="{BB962C8B-B14F-4D97-AF65-F5344CB8AC3E}">
        <p14:creationId xmlns:p14="http://schemas.microsoft.com/office/powerpoint/2010/main" val="3038114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CDACB5-EE54-9F38-0CBE-7EA3D7DA2FDA}"/>
              </a:ext>
            </a:extLst>
          </p:cNvPr>
          <p:cNvSpPr>
            <a:spLocks noGrp="1"/>
          </p:cNvSpPr>
          <p:nvPr>
            <p:ph type="body" sz="quarter" idx="10"/>
          </p:nvPr>
        </p:nvSpPr>
        <p:spPr>
          <a:xfrm>
            <a:off x="1327869" y="1097280"/>
            <a:ext cx="5180508" cy="4937760"/>
          </a:xfrm>
        </p:spPr>
        <p:txBody>
          <a:bodyPr vert="horz" lIns="91440" tIns="45720" rIns="91440" bIns="45720" rtlCol="0" anchor="t">
            <a:noAutofit/>
          </a:bodyPr>
          <a:lstStyle/>
          <a:p>
            <a:r>
              <a:rPr lang="en-US" sz="2000" dirty="0">
                <a:latin typeface="Arial"/>
                <a:cs typeface="Arial"/>
              </a:rPr>
              <a:t>African Americans/Blacks</a:t>
            </a:r>
            <a:br>
              <a:rPr lang="en-US" sz="2000" dirty="0">
                <a:latin typeface="Arial"/>
                <a:cs typeface="Arial"/>
              </a:rPr>
            </a:br>
            <a:r>
              <a:rPr lang="en-US" sz="2000" dirty="0">
                <a:latin typeface="Arial"/>
                <a:cs typeface="Arial"/>
              </a:rPr>
              <a:t>in North Carolina are more</a:t>
            </a:r>
            <a:br>
              <a:rPr lang="en-US" sz="2000" dirty="0">
                <a:latin typeface="Arial"/>
                <a:cs typeface="Arial"/>
              </a:rPr>
            </a:br>
            <a:r>
              <a:rPr lang="en-US" sz="2000" dirty="0">
                <a:latin typeface="Arial"/>
                <a:cs typeface="Arial"/>
              </a:rPr>
              <a:t>than 1.5 times as likely as</a:t>
            </a:r>
            <a:br>
              <a:rPr lang="en-US" sz="2000" dirty="0">
                <a:latin typeface="Arial"/>
                <a:cs typeface="Arial"/>
              </a:rPr>
            </a:br>
            <a:r>
              <a:rPr lang="en-US" sz="2000" dirty="0">
                <a:latin typeface="Arial"/>
                <a:cs typeface="Arial"/>
              </a:rPr>
              <a:t>Whites to die from causes</a:t>
            </a:r>
            <a:br>
              <a:rPr lang="en-US" sz="2000" dirty="0">
                <a:latin typeface="Arial"/>
                <a:cs typeface="Arial"/>
              </a:rPr>
            </a:br>
            <a:r>
              <a:rPr lang="en-US" sz="2000" dirty="0">
                <a:latin typeface="Arial"/>
                <a:cs typeface="Arial"/>
              </a:rPr>
              <a:t>related to pregnancy.</a:t>
            </a:r>
            <a:endParaRPr lang="en-US" sz="2000" dirty="0"/>
          </a:p>
          <a:p>
            <a:r>
              <a:rPr lang="en-US" sz="2000" dirty="0">
                <a:latin typeface="Arial"/>
                <a:cs typeface="Arial"/>
              </a:rPr>
              <a:t>The infant death rate is</a:t>
            </a:r>
            <a:br>
              <a:rPr lang="en-US" sz="2000" dirty="0">
                <a:latin typeface="Arial"/>
                <a:cs typeface="Arial"/>
              </a:rPr>
            </a:br>
            <a:r>
              <a:rPr lang="en-US" sz="2000" dirty="0">
                <a:latin typeface="Arial"/>
                <a:cs typeface="Arial"/>
              </a:rPr>
              <a:t>highest for African </a:t>
            </a:r>
            <a:br>
              <a:rPr lang="en-US" sz="2000" dirty="0">
                <a:latin typeface="Arial"/>
                <a:cs typeface="Arial"/>
              </a:rPr>
            </a:br>
            <a:r>
              <a:rPr lang="en-US" sz="2000" dirty="0">
                <a:latin typeface="Arial"/>
                <a:cs typeface="Arial"/>
              </a:rPr>
              <a:t>American/Black infants, </a:t>
            </a:r>
            <a:br>
              <a:rPr lang="en-US" sz="2000" dirty="0">
                <a:latin typeface="Arial"/>
                <a:cs typeface="Arial"/>
              </a:rPr>
            </a:br>
            <a:r>
              <a:rPr lang="en-US" sz="2000" dirty="0">
                <a:latin typeface="Arial"/>
                <a:cs typeface="Arial"/>
              </a:rPr>
              <a:t>followed by American Indian </a:t>
            </a:r>
            <a:br>
              <a:rPr lang="en-US" sz="2000" dirty="0">
                <a:latin typeface="Arial"/>
                <a:cs typeface="Arial"/>
              </a:rPr>
            </a:br>
            <a:r>
              <a:rPr lang="en-US" sz="2000" dirty="0">
                <a:latin typeface="Arial"/>
                <a:cs typeface="Arial"/>
              </a:rPr>
              <a:t>and Multiracial infants</a:t>
            </a:r>
          </a:p>
          <a:p>
            <a:r>
              <a:rPr lang="en-US" sz="2000" dirty="0">
                <a:latin typeface="Arial"/>
                <a:cs typeface="Arial"/>
              </a:rPr>
              <a:t>In 2021, North Carolina had the </a:t>
            </a:r>
            <a:br>
              <a:rPr lang="en-US" sz="2000" dirty="0">
                <a:latin typeface="Arial"/>
                <a:cs typeface="Arial"/>
              </a:rPr>
            </a:br>
            <a:r>
              <a:rPr lang="en-US" sz="2000" dirty="0">
                <a:latin typeface="Arial"/>
                <a:cs typeface="Arial"/>
              </a:rPr>
              <a:t>10th highest infant mortality rate</a:t>
            </a:r>
            <a:br>
              <a:rPr lang="en-US" sz="2000" dirty="0">
                <a:latin typeface="Arial"/>
                <a:cs typeface="Arial"/>
              </a:rPr>
            </a:br>
            <a:r>
              <a:rPr lang="en-US" sz="2000" dirty="0">
                <a:latin typeface="Arial"/>
                <a:cs typeface="Arial"/>
              </a:rPr>
              <a:t>in the nation</a:t>
            </a:r>
          </a:p>
        </p:txBody>
      </p:sp>
      <p:sp>
        <p:nvSpPr>
          <p:cNvPr id="4" name="Slide Number Placeholder 3">
            <a:extLst>
              <a:ext uri="{FF2B5EF4-FFF2-40B4-BE49-F238E27FC236}">
                <a16:creationId xmlns:a16="http://schemas.microsoft.com/office/drawing/2014/main" id="{A81F3826-9F05-9745-5B08-F40C1B34824B}"/>
              </a:ext>
            </a:extLst>
          </p:cNvPr>
          <p:cNvSpPr>
            <a:spLocks noGrp="1"/>
          </p:cNvSpPr>
          <p:nvPr>
            <p:ph type="sldNum" sz="quarter" idx="14"/>
          </p:nvPr>
        </p:nvSpPr>
        <p:spPr/>
        <p:txBody>
          <a:bodyPr/>
          <a:lstStyle/>
          <a:p>
            <a:fld id="{11F27F3A-B3E9-41ED-AF8F-A365F10BB65F}" type="slidenum">
              <a:rPr lang="en-US" smtClean="0"/>
              <a:pPr/>
              <a:t>28</a:t>
            </a:fld>
            <a:endParaRPr lang="en-US"/>
          </a:p>
        </p:txBody>
      </p:sp>
      <p:sp>
        <p:nvSpPr>
          <p:cNvPr id="5" name="Title 4">
            <a:extLst>
              <a:ext uri="{FF2B5EF4-FFF2-40B4-BE49-F238E27FC236}">
                <a16:creationId xmlns:a16="http://schemas.microsoft.com/office/drawing/2014/main" id="{4270527E-81FE-9779-3330-9D1E1D927FCF}"/>
              </a:ext>
            </a:extLst>
          </p:cNvPr>
          <p:cNvSpPr>
            <a:spLocks noGrp="1"/>
          </p:cNvSpPr>
          <p:nvPr>
            <p:ph type="title"/>
          </p:nvPr>
        </p:nvSpPr>
        <p:spPr/>
        <p:txBody>
          <a:bodyPr/>
          <a:lstStyle/>
          <a:p>
            <a:r>
              <a:rPr lang="en-US">
                <a:latin typeface="Arial"/>
                <a:cs typeface="Arial"/>
              </a:rPr>
              <a:t>Mothers and Babies</a:t>
            </a:r>
            <a:endParaRPr lang="en-US"/>
          </a:p>
        </p:txBody>
      </p:sp>
      <p:pic>
        <p:nvPicPr>
          <p:cNvPr id="7" name="Picture 6" descr="A screenshot of a cell phone&#10;&#10;Description automatically generated">
            <a:extLst>
              <a:ext uri="{FF2B5EF4-FFF2-40B4-BE49-F238E27FC236}">
                <a16:creationId xmlns:a16="http://schemas.microsoft.com/office/drawing/2014/main" id="{DC0B9AB3-E19E-0FA6-149C-D3609C02F56F}"/>
              </a:ext>
            </a:extLst>
          </p:cNvPr>
          <p:cNvPicPr>
            <a:picLocks noChangeAspect="1"/>
          </p:cNvPicPr>
          <p:nvPr/>
        </p:nvPicPr>
        <p:blipFill>
          <a:blip r:embed="rId2">
            <a:extLst>
              <a:ext uri="{28A0092B-C50C-407E-A947-70E740481C1C}">
                <a14:useLocalDpi xmlns:a14="http://schemas.microsoft.com/office/drawing/2010/main" val="0"/>
              </a:ext>
            </a:extLst>
          </a:blip>
          <a:srcRect l="79422" t="82195" r="4636"/>
          <a:stretch/>
        </p:blipFill>
        <p:spPr>
          <a:xfrm>
            <a:off x="-99903" y="5371296"/>
            <a:ext cx="1837263" cy="1538955"/>
          </a:xfrm>
          <a:prstGeom prst="rect">
            <a:avLst/>
          </a:prstGeom>
        </p:spPr>
      </p:pic>
      <p:pic>
        <p:nvPicPr>
          <p:cNvPr id="10" name="Picture 9" descr="A collage of pictures of people&#10;&#10;Description automatically generated">
            <a:extLst>
              <a:ext uri="{FF2B5EF4-FFF2-40B4-BE49-F238E27FC236}">
                <a16:creationId xmlns:a16="http://schemas.microsoft.com/office/drawing/2014/main" id="{05B2480B-7F14-4CAC-9FCF-5F23F0A01459}"/>
              </a:ext>
            </a:extLst>
          </p:cNvPr>
          <p:cNvPicPr>
            <a:picLocks noChangeAspect="1"/>
          </p:cNvPicPr>
          <p:nvPr/>
        </p:nvPicPr>
        <p:blipFill>
          <a:blip r:embed="rId3">
            <a:extLst>
              <a:ext uri="{28A0092B-C50C-407E-A947-70E740481C1C}">
                <a14:useLocalDpi xmlns:a14="http://schemas.microsoft.com/office/drawing/2010/main" val="0"/>
              </a:ext>
            </a:extLst>
          </a:blip>
          <a:srcRect l="68880" b="71165"/>
          <a:stretch/>
        </p:blipFill>
        <p:spPr>
          <a:xfrm>
            <a:off x="4587013" y="746619"/>
            <a:ext cx="4278692" cy="2973436"/>
          </a:xfrm>
          <a:prstGeom prst="rect">
            <a:avLst/>
          </a:prstGeom>
        </p:spPr>
      </p:pic>
      <p:pic>
        <p:nvPicPr>
          <p:cNvPr id="13" name="Picture 12" descr="A collage of photos of people&#10;&#10;Description automatically generated">
            <a:extLst>
              <a:ext uri="{FF2B5EF4-FFF2-40B4-BE49-F238E27FC236}">
                <a16:creationId xmlns:a16="http://schemas.microsoft.com/office/drawing/2014/main" id="{5C0DBB10-2135-E1B3-D772-C3F90A80974C}"/>
              </a:ext>
            </a:extLst>
          </p:cNvPr>
          <p:cNvPicPr>
            <a:picLocks noChangeAspect="1"/>
          </p:cNvPicPr>
          <p:nvPr/>
        </p:nvPicPr>
        <p:blipFill>
          <a:blip r:embed="rId4">
            <a:extLst>
              <a:ext uri="{28A0092B-C50C-407E-A947-70E740481C1C}">
                <a14:useLocalDpi xmlns:a14="http://schemas.microsoft.com/office/drawing/2010/main" val="0"/>
              </a:ext>
            </a:extLst>
          </a:blip>
          <a:srcRect l="75545" b="67595"/>
          <a:stretch/>
        </p:blipFill>
        <p:spPr>
          <a:xfrm>
            <a:off x="5691565" y="2839821"/>
            <a:ext cx="2343688" cy="2329216"/>
          </a:xfrm>
          <a:prstGeom prst="rect">
            <a:avLst/>
          </a:prstGeom>
        </p:spPr>
      </p:pic>
    </p:spTree>
    <p:extLst>
      <p:ext uri="{BB962C8B-B14F-4D97-AF65-F5344CB8AC3E}">
        <p14:creationId xmlns:p14="http://schemas.microsoft.com/office/powerpoint/2010/main" val="3720024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A713DA-71DD-0E3F-849F-F1168E97AD7B}"/>
              </a:ext>
            </a:extLst>
          </p:cNvPr>
          <p:cNvSpPr>
            <a:spLocks noGrp="1"/>
          </p:cNvSpPr>
          <p:nvPr>
            <p:ph type="body" sz="quarter" idx="10"/>
          </p:nvPr>
        </p:nvSpPr>
        <p:spPr/>
        <p:txBody>
          <a:bodyPr/>
          <a:lstStyle/>
          <a:p>
            <a:pPr marR="0" lvl="0">
              <a:spcBef>
                <a:spcPts val="0"/>
              </a:spcBef>
              <a:spcAft>
                <a:spcPts val="600"/>
              </a:spcAft>
            </a:pPr>
            <a:r>
              <a:rPr lang="en-US" sz="2000">
                <a:effectLst/>
                <a:latin typeface="Arial" panose="020B0604020202020204" pitchFamily="34" charset="0"/>
                <a:ea typeface="Times New Roman" panose="02020603050405020304" pitchFamily="18" charset="0"/>
              </a:rPr>
              <a:t>What happens to a person in their first five years of life is very important for their health throughout their entire lifetime. </a:t>
            </a:r>
          </a:p>
          <a:p>
            <a:pPr marR="0" lvl="0">
              <a:spcBef>
                <a:spcPts val="0"/>
              </a:spcBef>
              <a:spcAft>
                <a:spcPts val="600"/>
              </a:spcAft>
            </a:pPr>
            <a:r>
              <a:rPr lang="en-US" sz="2000">
                <a:effectLst/>
                <a:latin typeface="Arial" panose="020B0604020202020204" pitchFamily="34" charset="0"/>
                <a:ea typeface="Times New Roman" panose="02020603050405020304" pitchFamily="18" charset="0"/>
              </a:rPr>
              <a:t>For example, young children who go through difficult experiences, such as family problems, poverty, neglect, abuse or environmental dangers, are more likely to develop mental and physical health problems as they grow up.</a:t>
            </a:r>
          </a:p>
        </p:txBody>
      </p:sp>
      <p:sp>
        <p:nvSpPr>
          <p:cNvPr id="8" name="Text Placeholder 7">
            <a:extLst>
              <a:ext uri="{FF2B5EF4-FFF2-40B4-BE49-F238E27FC236}">
                <a16:creationId xmlns:a16="http://schemas.microsoft.com/office/drawing/2014/main" id="{006AD308-7054-27A7-0EC8-9B7F5FBF2B21}"/>
              </a:ext>
            </a:extLst>
          </p:cNvPr>
          <p:cNvSpPr>
            <a:spLocks noGrp="1"/>
          </p:cNvSpPr>
          <p:nvPr>
            <p:ph type="body" sz="quarter" idx="11"/>
          </p:nvPr>
        </p:nvSpPr>
        <p:spPr/>
        <p:txBody>
          <a:bodyPr/>
          <a:lstStyle/>
          <a:p>
            <a:r>
              <a:rPr lang="en-US" sz="800" dirty="0">
                <a:cs typeface="Times New Roman" panose="02020603050405020304" pitchFamily="18" charset="0"/>
              </a:rPr>
              <a:t>* </a:t>
            </a:r>
            <a:r>
              <a:rPr lang="en-US" sz="800" i="1" u="sng" dirty="0">
                <a:effectLst/>
                <a:latin typeface="Arial" panose="020B0604020202020204" pitchFamily="34" charset="0"/>
                <a:ea typeface="Arial" panose="020B0604020202020204" pitchFamily="34" charset="0"/>
                <a:cs typeface="Times New Roman" panose="02020603050405020304" pitchFamily="18" charset="0"/>
              </a:rPr>
              <a:t>Early childhood development and education</a:t>
            </a:r>
            <a:r>
              <a:rPr lang="en-US" sz="800" u="sng" dirty="0">
                <a:effectLst/>
                <a:latin typeface="Arial" panose="020B0604020202020204" pitchFamily="34" charset="0"/>
                <a:ea typeface="Arial" panose="020B0604020202020204" pitchFamily="34" charset="0"/>
                <a:cs typeface="Times New Roman" panose="02020603050405020304" pitchFamily="18" charset="0"/>
              </a:rPr>
              <a:t>. Early Childhood Development and Education - Healthy People 2030. (n.d.).</a:t>
            </a:r>
            <a:br>
              <a:rPr lang="en-US" sz="800" u="sng"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br>
            <a:r>
              <a:rPr lang="en-US" sz="800" dirty="0">
                <a:solidFill>
                  <a:srgbClr val="0070C0"/>
                </a:solidFill>
                <a:effectLst/>
                <a:latin typeface="Arial" panose="020B0604020202020204" pitchFamily="34" charset="0"/>
                <a:ea typeface="Arial" panose="020B0604020202020204" pitchFamily="34" charset="0"/>
                <a:cs typeface="Times New Roman" panose="02020603050405020304" pitchFamily="18" charset="0"/>
              </a:rPr>
              <a:t>  </a:t>
            </a:r>
            <a:r>
              <a:rPr lang="en-US" sz="800" u="sng" dirty="0">
                <a:solidFill>
                  <a:srgbClr val="0070C0"/>
                </a:solidFill>
                <a:effectLst/>
                <a:latin typeface="Arial" panose="020B0604020202020204" pitchFamily="34" charset="0"/>
                <a:ea typeface="Arial" panose="020B06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https://health.gov/healthypeople/priority-areas/social-determinants-health/literature-summaries/early-childhood-development-and-education</a:t>
            </a:r>
            <a:endParaRPr lang="en-US" sz="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901E683-DD48-5B33-3C9E-CFC109BE343D}"/>
              </a:ext>
            </a:extLst>
          </p:cNvPr>
          <p:cNvSpPr>
            <a:spLocks noGrp="1"/>
          </p:cNvSpPr>
          <p:nvPr>
            <p:ph type="sldNum" sz="quarter" idx="14"/>
          </p:nvPr>
        </p:nvSpPr>
        <p:spPr/>
        <p:txBody>
          <a:bodyPr/>
          <a:lstStyle/>
          <a:p>
            <a:fld id="{11F27F3A-B3E9-41ED-AF8F-A365F10BB65F}" type="slidenum">
              <a:rPr lang="en-US" smtClean="0"/>
              <a:pPr/>
              <a:t>29</a:t>
            </a:fld>
            <a:endParaRPr lang="en-US"/>
          </a:p>
        </p:txBody>
      </p:sp>
      <p:sp>
        <p:nvSpPr>
          <p:cNvPr id="5" name="Title 4">
            <a:extLst>
              <a:ext uri="{FF2B5EF4-FFF2-40B4-BE49-F238E27FC236}">
                <a16:creationId xmlns:a16="http://schemas.microsoft.com/office/drawing/2014/main" id="{1FBE691F-271A-6F46-ED5A-B9BDCAC672E1}"/>
              </a:ext>
            </a:extLst>
          </p:cNvPr>
          <p:cNvSpPr>
            <a:spLocks noGrp="1"/>
          </p:cNvSpPr>
          <p:nvPr>
            <p:ph type="title"/>
          </p:nvPr>
        </p:nvSpPr>
        <p:spPr/>
        <p:txBody>
          <a:bodyPr/>
          <a:lstStyle/>
          <a:p>
            <a:pPr marL="0" marR="0">
              <a:spcBef>
                <a:spcPts val="0"/>
              </a:spcBef>
              <a:spcAft>
                <a:spcPts val="800"/>
              </a:spcAft>
            </a:pPr>
            <a:r>
              <a:rPr lang="en-US" b="1" kern="0" spc="-30">
                <a:solidFill>
                  <a:srgbClr val="5B94D6"/>
                </a:solidFill>
                <a:effectLst/>
                <a:latin typeface="Arial" panose="020B0604020202020204" pitchFamily="34" charset="0"/>
                <a:ea typeface="Times New Roman" panose="02020603050405020304" pitchFamily="18" charset="0"/>
              </a:rPr>
              <a:t>Understanding Disparities Experienced by Children </a:t>
            </a:r>
          </a:p>
        </p:txBody>
      </p:sp>
      <p:pic>
        <p:nvPicPr>
          <p:cNvPr id="7" name="Picture 6" descr="A screenshot of a cell phone&#10;&#10;Description automatically generated">
            <a:extLst>
              <a:ext uri="{FF2B5EF4-FFF2-40B4-BE49-F238E27FC236}">
                <a16:creationId xmlns:a16="http://schemas.microsoft.com/office/drawing/2014/main" id="{9E996480-D6AE-72B0-3DA8-169B1CE07F34}"/>
              </a:ext>
            </a:extLst>
          </p:cNvPr>
          <p:cNvPicPr>
            <a:picLocks noChangeAspect="1"/>
          </p:cNvPicPr>
          <p:nvPr/>
        </p:nvPicPr>
        <p:blipFill>
          <a:blip r:embed="rId3">
            <a:extLst>
              <a:ext uri="{28A0092B-C50C-407E-A947-70E740481C1C}">
                <a14:useLocalDpi xmlns:a14="http://schemas.microsoft.com/office/drawing/2010/main" val="0"/>
              </a:ext>
            </a:extLst>
          </a:blip>
          <a:srcRect l="79422" t="82195" r="4636"/>
          <a:stretch/>
        </p:blipFill>
        <p:spPr>
          <a:xfrm>
            <a:off x="7309048" y="236362"/>
            <a:ext cx="1837263" cy="1538955"/>
          </a:xfrm>
          <a:prstGeom prst="rect">
            <a:avLst/>
          </a:prstGeom>
        </p:spPr>
      </p:pic>
      <p:grpSp>
        <p:nvGrpSpPr>
          <p:cNvPr id="21" name="Group 20">
            <a:extLst>
              <a:ext uri="{FF2B5EF4-FFF2-40B4-BE49-F238E27FC236}">
                <a16:creationId xmlns:a16="http://schemas.microsoft.com/office/drawing/2014/main" id="{9242D3E0-D0E1-A207-8E4F-708C131561AE}"/>
              </a:ext>
            </a:extLst>
          </p:cNvPr>
          <p:cNvGrpSpPr/>
          <p:nvPr/>
        </p:nvGrpSpPr>
        <p:grpSpPr>
          <a:xfrm>
            <a:off x="-533362" y="3708037"/>
            <a:ext cx="10319914" cy="2540059"/>
            <a:chOff x="-549838" y="3805836"/>
            <a:chExt cx="10057014" cy="2475351"/>
          </a:xfrm>
        </p:grpSpPr>
        <p:pic>
          <p:nvPicPr>
            <p:cNvPr id="15" name="Picture 14" descr="A collage of photos of people&#10;&#10;Description automatically generated">
              <a:extLst>
                <a:ext uri="{FF2B5EF4-FFF2-40B4-BE49-F238E27FC236}">
                  <a16:creationId xmlns:a16="http://schemas.microsoft.com/office/drawing/2014/main" id="{706F075B-5AAA-E73C-C84C-D45B69D1B52E}"/>
                </a:ext>
              </a:extLst>
            </p:cNvPr>
            <p:cNvPicPr>
              <a:picLocks noChangeAspect="1"/>
            </p:cNvPicPr>
            <p:nvPr/>
          </p:nvPicPr>
          <p:blipFill>
            <a:blip r:embed="rId4">
              <a:extLst>
                <a:ext uri="{28A0092B-C50C-407E-A947-70E740481C1C}">
                  <a14:useLocalDpi xmlns:a14="http://schemas.microsoft.com/office/drawing/2010/main" val="0"/>
                </a:ext>
              </a:extLst>
            </a:blip>
            <a:srcRect r="68558" b="69572"/>
            <a:stretch/>
          </p:blipFill>
          <p:spPr>
            <a:xfrm rot="21218128">
              <a:off x="4667229" y="3805836"/>
              <a:ext cx="2779141" cy="2017173"/>
            </a:xfrm>
            <a:prstGeom prst="rect">
              <a:avLst/>
            </a:prstGeom>
          </p:spPr>
        </p:pic>
        <p:pic>
          <p:nvPicPr>
            <p:cNvPr id="19" name="Picture 18" descr="A collage of photos of people&#10;&#10;Description automatically generated">
              <a:extLst>
                <a:ext uri="{FF2B5EF4-FFF2-40B4-BE49-F238E27FC236}">
                  <a16:creationId xmlns:a16="http://schemas.microsoft.com/office/drawing/2014/main" id="{C857D3D1-B7AA-D979-C094-5EC0CF8CB5BD}"/>
                </a:ext>
              </a:extLst>
            </p:cNvPr>
            <p:cNvPicPr>
              <a:picLocks noChangeAspect="1"/>
            </p:cNvPicPr>
            <p:nvPr/>
          </p:nvPicPr>
          <p:blipFill>
            <a:blip r:embed="rId4">
              <a:extLst>
                <a:ext uri="{28A0092B-C50C-407E-A947-70E740481C1C}">
                  <a14:useLocalDpi xmlns:a14="http://schemas.microsoft.com/office/drawing/2010/main" val="0"/>
                </a:ext>
              </a:extLst>
            </a:blip>
            <a:srcRect l="37215" t="3368" r="34735" b="68748"/>
            <a:stretch/>
          </p:blipFill>
          <p:spPr>
            <a:xfrm>
              <a:off x="3146306" y="4306629"/>
              <a:ext cx="2479355" cy="1848544"/>
            </a:xfrm>
            <a:prstGeom prst="rect">
              <a:avLst/>
            </a:prstGeom>
          </p:spPr>
        </p:pic>
        <p:pic>
          <p:nvPicPr>
            <p:cNvPr id="11" name="Picture 10" descr="A collage of photos of people and a dog&#10;&#10;Description automatically generated">
              <a:extLst>
                <a:ext uri="{FF2B5EF4-FFF2-40B4-BE49-F238E27FC236}">
                  <a16:creationId xmlns:a16="http://schemas.microsoft.com/office/drawing/2014/main" id="{A6B68437-18FF-6861-9DE7-D0D36505F557}"/>
                </a:ext>
              </a:extLst>
            </p:cNvPr>
            <p:cNvPicPr>
              <a:picLocks noChangeAspect="1"/>
            </p:cNvPicPr>
            <p:nvPr/>
          </p:nvPicPr>
          <p:blipFill>
            <a:blip r:embed="rId5">
              <a:extLst>
                <a:ext uri="{28A0092B-C50C-407E-A947-70E740481C1C}">
                  <a14:useLocalDpi xmlns:a14="http://schemas.microsoft.com/office/drawing/2010/main" val="0"/>
                </a:ext>
              </a:extLst>
            </a:blip>
            <a:srcRect l="47800" t="41265" r="18071" b="24100"/>
            <a:stretch/>
          </p:blipFill>
          <p:spPr>
            <a:xfrm>
              <a:off x="-549838" y="3985153"/>
              <a:ext cx="3016588" cy="2296034"/>
            </a:xfrm>
            <a:prstGeom prst="rect">
              <a:avLst/>
            </a:prstGeom>
          </p:spPr>
        </p:pic>
        <p:pic>
          <p:nvPicPr>
            <p:cNvPr id="17" name="Picture 16" descr="A collage of photos of people&#10;&#10;Description automatically generated">
              <a:extLst>
                <a:ext uri="{FF2B5EF4-FFF2-40B4-BE49-F238E27FC236}">
                  <a16:creationId xmlns:a16="http://schemas.microsoft.com/office/drawing/2014/main" id="{C860D5A9-1AD3-A30E-A487-81B8556C7482}"/>
                </a:ext>
              </a:extLst>
            </p:cNvPr>
            <p:cNvPicPr>
              <a:picLocks noChangeAspect="1"/>
            </p:cNvPicPr>
            <p:nvPr/>
          </p:nvPicPr>
          <p:blipFill>
            <a:blip r:embed="rId6">
              <a:extLst>
                <a:ext uri="{28A0092B-C50C-407E-A947-70E740481C1C}">
                  <a14:useLocalDpi xmlns:a14="http://schemas.microsoft.com/office/drawing/2010/main" val="0"/>
                </a:ext>
              </a:extLst>
            </a:blip>
            <a:srcRect l="27876" t="1743" r="45297" b="71857"/>
            <a:stretch/>
          </p:blipFill>
          <p:spPr>
            <a:xfrm rot="20829999">
              <a:off x="1553592" y="3899493"/>
              <a:ext cx="2371202" cy="1750139"/>
            </a:xfrm>
            <a:prstGeom prst="rect">
              <a:avLst/>
            </a:prstGeom>
          </p:spPr>
        </p:pic>
        <p:pic>
          <p:nvPicPr>
            <p:cNvPr id="20" name="Picture 19" descr="A collage of images of people and medical personnel&#10;&#10;Description automatically generated">
              <a:extLst>
                <a:ext uri="{FF2B5EF4-FFF2-40B4-BE49-F238E27FC236}">
                  <a16:creationId xmlns:a16="http://schemas.microsoft.com/office/drawing/2014/main" id="{A1EF93B0-04D4-8306-4FA8-452AB91EA268}"/>
                </a:ext>
              </a:extLst>
            </p:cNvPr>
            <p:cNvPicPr>
              <a:picLocks noChangeAspect="1"/>
            </p:cNvPicPr>
            <p:nvPr/>
          </p:nvPicPr>
          <p:blipFill>
            <a:blip r:embed="rId7">
              <a:extLst>
                <a:ext uri="{28A0092B-C50C-407E-A947-70E740481C1C}">
                  <a14:useLocalDpi xmlns:a14="http://schemas.microsoft.com/office/drawing/2010/main" val="0"/>
                </a:ext>
              </a:extLst>
            </a:blip>
            <a:srcRect l="69188" b="65585"/>
            <a:stretch/>
          </p:blipFill>
          <p:spPr>
            <a:xfrm rot="732851">
              <a:off x="6783705" y="3894877"/>
              <a:ext cx="2723471" cy="2281455"/>
            </a:xfrm>
            <a:prstGeom prst="rect">
              <a:avLst/>
            </a:prstGeom>
          </p:spPr>
        </p:pic>
      </p:grpSp>
    </p:spTree>
    <p:extLst>
      <p:ext uri="{BB962C8B-B14F-4D97-AF65-F5344CB8AC3E}">
        <p14:creationId xmlns:p14="http://schemas.microsoft.com/office/powerpoint/2010/main" val="445461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1"/>
          <p:cNvSpPr>
            <a:spLocks noGrp="1"/>
          </p:cNvSpPr>
          <p:nvPr>
            <p:ph type="sldNum" sz="quarter" idx="14"/>
          </p:nvPr>
        </p:nvSpPr>
        <p:spPr>
          <a:prstGeom prst="rect">
            <a:avLst/>
          </a:prstGeom>
        </p:spPr>
        <p:txBody>
          <a:bodyPr/>
          <a:lstStyle/>
          <a:p>
            <a:fld id="{11F27F3A-B3E9-41ED-AF8F-A365F10BB65F}" type="slidenum">
              <a:rPr lang="en-US" smtClean="0"/>
              <a:pPr/>
              <a:t>3</a:t>
            </a:fld>
            <a:endParaRPr lang="en-US"/>
          </a:p>
        </p:txBody>
      </p:sp>
      <p:sp>
        <p:nvSpPr>
          <p:cNvPr id="7" name="Title 6"/>
          <p:cNvSpPr>
            <a:spLocks noGrp="1"/>
          </p:cNvSpPr>
          <p:nvPr>
            <p:ph type="title"/>
          </p:nvPr>
        </p:nvSpPr>
        <p:spPr/>
        <p:txBody>
          <a:bodyPr/>
          <a:lstStyle/>
          <a:p>
            <a:pPr marL="0" marR="0">
              <a:spcBef>
                <a:spcPts val="0"/>
              </a:spcBef>
              <a:spcAft>
                <a:spcPts val="800"/>
              </a:spcAft>
            </a:pPr>
            <a:r>
              <a:rPr lang="en-US" b="1" kern="0">
                <a:solidFill>
                  <a:srgbClr val="5B94D6"/>
                </a:solidFill>
                <a:effectLst/>
                <a:latin typeface="Arial" panose="020B0604020202020204" pitchFamily="34" charset="0"/>
                <a:ea typeface="Times New Roman" panose="02020603050405020304" pitchFamily="18" charset="0"/>
              </a:rPr>
              <a:t>This Report Identifies Six Key Categories</a:t>
            </a:r>
            <a:br>
              <a:rPr lang="en-US" b="1" kern="0">
                <a:solidFill>
                  <a:srgbClr val="5B94D6"/>
                </a:solidFill>
                <a:effectLst/>
                <a:latin typeface="Arial" panose="020B0604020202020204" pitchFamily="34" charset="0"/>
                <a:ea typeface="Times New Roman" panose="02020603050405020304" pitchFamily="18" charset="0"/>
              </a:rPr>
            </a:br>
            <a:r>
              <a:rPr lang="en-US" b="1" kern="0">
                <a:solidFill>
                  <a:srgbClr val="5B94D6"/>
                </a:solidFill>
                <a:effectLst/>
                <a:latin typeface="Arial" panose="020B0604020202020204" pitchFamily="34" charset="0"/>
                <a:ea typeface="Times New Roman" panose="02020603050405020304" pitchFamily="18" charset="0"/>
              </a:rPr>
              <a:t>in Health Disparities</a:t>
            </a:r>
          </a:p>
        </p:txBody>
      </p:sp>
      <p:pic>
        <p:nvPicPr>
          <p:cNvPr id="2" name="Picture 1">
            <a:extLst>
              <a:ext uri="{FF2B5EF4-FFF2-40B4-BE49-F238E27FC236}">
                <a16:creationId xmlns:a16="http://schemas.microsoft.com/office/drawing/2014/main" id="{11B50C83-8922-5AF6-26FD-320BA6B56B6F}"/>
              </a:ext>
            </a:extLst>
          </p:cNvPr>
          <p:cNvPicPr>
            <a:picLocks noChangeAspect="1"/>
          </p:cNvPicPr>
          <p:nvPr/>
        </p:nvPicPr>
        <p:blipFill>
          <a:blip r:embed="rId2"/>
          <a:stretch>
            <a:fillRect/>
          </a:stretch>
        </p:blipFill>
        <p:spPr>
          <a:xfrm>
            <a:off x="1347304" y="2054517"/>
            <a:ext cx="7239000" cy="3323227"/>
          </a:xfrm>
          <a:prstGeom prst="rect">
            <a:avLst/>
          </a:prstGeom>
        </p:spPr>
      </p:pic>
    </p:spTree>
    <p:extLst>
      <p:ext uri="{BB962C8B-B14F-4D97-AF65-F5344CB8AC3E}">
        <p14:creationId xmlns:p14="http://schemas.microsoft.com/office/powerpoint/2010/main" val="2634632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1704DD-95C6-D53E-13F9-7F66CD536C10}"/>
              </a:ext>
            </a:extLst>
          </p:cNvPr>
          <p:cNvSpPr>
            <a:spLocks noGrp="1"/>
          </p:cNvSpPr>
          <p:nvPr>
            <p:ph type="body" sz="quarter" idx="10"/>
          </p:nvPr>
        </p:nvSpPr>
        <p:spPr/>
        <p:txBody>
          <a:bodyPr vert="horz" lIns="91440" tIns="45720" rIns="91440" bIns="45720" rtlCol="0" anchor="t">
            <a:noAutofit/>
          </a:bodyPr>
          <a:lstStyle/>
          <a:p>
            <a:r>
              <a:rPr lang="en-US" dirty="0">
                <a:latin typeface="Arial"/>
                <a:cs typeface="Arial"/>
              </a:rPr>
              <a:t>African American/Black and American Indian children are twice as likely to die as White children in North Carolina.</a:t>
            </a:r>
          </a:p>
          <a:p>
            <a:r>
              <a:rPr lang="en-US" dirty="0">
                <a:latin typeface="Arial"/>
                <a:cs typeface="Arial"/>
              </a:rPr>
              <a:t>In North Carolina, families spend an average of $9,000 </a:t>
            </a:r>
            <a:br>
              <a:rPr lang="en-US" dirty="0">
                <a:latin typeface="Arial"/>
                <a:cs typeface="Arial"/>
              </a:rPr>
            </a:br>
            <a:r>
              <a:rPr lang="en-US" dirty="0">
                <a:latin typeface="Arial"/>
                <a:cs typeface="Arial"/>
              </a:rPr>
              <a:t>to $9,850 per year on full-time childcare.*</a:t>
            </a:r>
            <a:endParaRPr lang="en-US" dirty="0"/>
          </a:p>
          <a:p>
            <a:r>
              <a:rPr lang="en-US" dirty="0">
                <a:latin typeface="Arial"/>
                <a:cs typeface="Arial"/>
              </a:rPr>
              <a:t>Over 22,600 students in kindergarten through grade 12 are homeless in North Carolina.**</a:t>
            </a:r>
            <a:endParaRPr lang="en-US" dirty="0"/>
          </a:p>
          <a:p>
            <a:r>
              <a:rPr lang="en-US" dirty="0">
                <a:latin typeface="Arial"/>
                <a:cs typeface="Arial"/>
              </a:rPr>
              <a:t>Ninety-nine percent (99%) of youth in NC youth development centers have a mental health diagnosis and 48% have both a mental health and substance use diagnosis.***</a:t>
            </a:r>
          </a:p>
          <a:p>
            <a:endParaRPr lang="en-US" dirty="0"/>
          </a:p>
        </p:txBody>
      </p:sp>
      <p:sp>
        <p:nvSpPr>
          <p:cNvPr id="3" name="Text Placeholder 2">
            <a:extLst>
              <a:ext uri="{FF2B5EF4-FFF2-40B4-BE49-F238E27FC236}">
                <a16:creationId xmlns:a16="http://schemas.microsoft.com/office/drawing/2014/main" id="{77C11F48-6AB6-344D-8D88-6B30BAC5808E}"/>
              </a:ext>
            </a:extLst>
          </p:cNvPr>
          <p:cNvSpPr>
            <a:spLocks noGrp="1"/>
          </p:cNvSpPr>
          <p:nvPr>
            <p:ph type="body" sz="quarter" idx="11"/>
          </p:nvPr>
        </p:nvSpPr>
        <p:spPr/>
        <p:txBody>
          <a:bodyPr/>
          <a:lstStyle/>
          <a:p>
            <a:r>
              <a:rPr lang="en-US" spc="-20" dirty="0">
                <a:latin typeface="Arial"/>
                <a:cs typeface="Arial"/>
              </a:rPr>
              <a:t>*Appendices-Demanding Change: Repairing our Child Care System. Child Care Aware of America. (2022). https://info.childcareaware.org/hubfs/Demanding%20Change%20Appendices.pdf</a:t>
            </a:r>
            <a:endParaRPr lang="en-US" spc="-20" dirty="0"/>
          </a:p>
          <a:p>
            <a:r>
              <a:rPr lang="en-US" spc="-20" dirty="0">
                <a:latin typeface="Arial"/>
                <a:cs typeface="Arial"/>
              </a:rPr>
              <a:t>**National Center for Homeless Education. National Center for Homeless Education (NCHE). (n.d.). https://profiles.nche.seiservices.com/StateProfile.aspx?StateID=33</a:t>
            </a:r>
          </a:p>
          <a:p>
            <a:r>
              <a:rPr lang="en-US" dirty="0">
                <a:latin typeface="Arial"/>
                <a:cs typeface="Arial"/>
              </a:rPr>
              <a:t>***NC DPS. (2022). Annual report JJ 2022 - NC DPS. https://www.ncdps.gov/jjdp-annual-report-2022/download?attachment</a:t>
            </a:r>
          </a:p>
        </p:txBody>
      </p:sp>
      <p:sp>
        <p:nvSpPr>
          <p:cNvPr id="4" name="Slide Number Placeholder 3">
            <a:extLst>
              <a:ext uri="{FF2B5EF4-FFF2-40B4-BE49-F238E27FC236}">
                <a16:creationId xmlns:a16="http://schemas.microsoft.com/office/drawing/2014/main" id="{71105318-F4CB-62F9-0E4C-7E1DE917FCE0}"/>
              </a:ext>
            </a:extLst>
          </p:cNvPr>
          <p:cNvSpPr>
            <a:spLocks noGrp="1"/>
          </p:cNvSpPr>
          <p:nvPr>
            <p:ph type="sldNum" sz="quarter" idx="14"/>
          </p:nvPr>
        </p:nvSpPr>
        <p:spPr/>
        <p:txBody>
          <a:bodyPr/>
          <a:lstStyle/>
          <a:p>
            <a:fld id="{11F27F3A-B3E9-41ED-AF8F-A365F10BB65F}" type="slidenum">
              <a:rPr lang="en-US" smtClean="0"/>
              <a:pPr/>
              <a:t>30</a:t>
            </a:fld>
            <a:endParaRPr lang="en-US"/>
          </a:p>
        </p:txBody>
      </p:sp>
      <p:sp>
        <p:nvSpPr>
          <p:cNvPr id="5" name="Title 4">
            <a:extLst>
              <a:ext uri="{FF2B5EF4-FFF2-40B4-BE49-F238E27FC236}">
                <a16:creationId xmlns:a16="http://schemas.microsoft.com/office/drawing/2014/main" id="{8DC714A3-D4BC-BD39-7304-2BA4691CF2BD}"/>
              </a:ext>
            </a:extLst>
          </p:cNvPr>
          <p:cNvSpPr>
            <a:spLocks noGrp="1"/>
          </p:cNvSpPr>
          <p:nvPr>
            <p:ph type="title"/>
          </p:nvPr>
        </p:nvSpPr>
        <p:spPr/>
        <p:txBody>
          <a:bodyPr/>
          <a:lstStyle/>
          <a:p>
            <a:r>
              <a:rPr lang="en-US">
                <a:latin typeface="Arial"/>
                <a:cs typeface="Arial"/>
              </a:rPr>
              <a:t>Children</a:t>
            </a:r>
            <a:endParaRPr lang="en-US"/>
          </a:p>
        </p:txBody>
      </p:sp>
      <p:pic>
        <p:nvPicPr>
          <p:cNvPr id="6" name="Picture 5" descr="A screenshot of a cell phone&#10;&#10;Description automatically generated">
            <a:extLst>
              <a:ext uri="{FF2B5EF4-FFF2-40B4-BE49-F238E27FC236}">
                <a16:creationId xmlns:a16="http://schemas.microsoft.com/office/drawing/2014/main" id="{723A92D9-6608-ED82-1207-8DC09B93C624}"/>
              </a:ext>
            </a:extLst>
          </p:cNvPr>
          <p:cNvPicPr>
            <a:picLocks noChangeAspect="1"/>
          </p:cNvPicPr>
          <p:nvPr/>
        </p:nvPicPr>
        <p:blipFill>
          <a:blip r:embed="rId2">
            <a:extLst>
              <a:ext uri="{28A0092B-C50C-407E-A947-70E740481C1C}">
                <a14:useLocalDpi xmlns:a14="http://schemas.microsoft.com/office/drawing/2010/main" val="0"/>
              </a:ext>
            </a:extLst>
          </a:blip>
          <a:srcRect l="79422" t="82195" r="4636"/>
          <a:stretch/>
        </p:blipFill>
        <p:spPr>
          <a:xfrm>
            <a:off x="7309048" y="236362"/>
            <a:ext cx="1837263" cy="1538955"/>
          </a:xfrm>
          <a:prstGeom prst="rect">
            <a:avLst/>
          </a:prstGeom>
        </p:spPr>
      </p:pic>
    </p:spTree>
    <p:extLst>
      <p:ext uri="{BB962C8B-B14F-4D97-AF65-F5344CB8AC3E}">
        <p14:creationId xmlns:p14="http://schemas.microsoft.com/office/powerpoint/2010/main" val="3986502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B66314-31F9-454A-4569-F58A68E41C03}"/>
              </a:ext>
            </a:extLst>
          </p:cNvPr>
          <p:cNvSpPr>
            <a:spLocks noGrp="1"/>
          </p:cNvSpPr>
          <p:nvPr>
            <p:ph type="body" sz="quarter" idx="10"/>
          </p:nvPr>
        </p:nvSpPr>
        <p:spPr>
          <a:xfrm>
            <a:off x="1327867" y="1435100"/>
            <a:ext cx="7434853" cy="4599940"/>
          </a:xfrm>
        </p:spPr>
        <p:txBody>
          <a:bodyPr/>
          <a:lstStyle/>
          <a:p>
            <a:pPr marR="0" lvl="0">
              <a:spcBef>
                <a:spcPts val="0"/>
              </a:spcBef>
              <a:spcAft>
                <a:spcPts val="600"/>
              </a:spcAft>
            </a:pPr>
            <a:r>
              <a:rPr lang="en-US" sz="2000" dirty="0">
                <a:effectLst/>
                <a:latin typeface="Arial" panose="020B0604020202020204" pitchFamily="34" charset="0"/>
                <a:ea typeface="Times New Roman" panose="02020603050405020304" pitchFamily="18" charset="0"/>
              </a:rPr>
              <a:t>North Carolina has a large aging population.</a:t>
            </a:r>
          </a:p>
          <a:p>
            <a:pPr marR="0" lvl="0">
              <a:spcBef>
                <a:spcPts val="0"/>
              </a:spcBef>
              <a:spcAft>
                <a:spcPts val="600"/>
              </a:spcAft>
            </a:pPr>
            <a:r>
              <a:rPr lang="en-US" sz="2000" dirty="0">
                <a:effectLst/>
                <a:latin typeface="Arial" panose="020B0604020202020204" pitchFamily="34" charset="0"/>
                <a:ea typeface="Times New Roman" panose="02020603050405020304" pitchFamily="18" charset="0"/>
              </a:rPr>
              <a:t>In over half of North Carolina counties,</a:t>
            </a:r>
            <a:br>
              <a:rPr lang="en-US" sz="2000" dirty="0">
                <a:effectLst/>
                <a:latin typeface="Arial" panose="020B0604020202020204" pitchFamily="34" charset="0"/>
                <a:ea typeface="Times New Roman" panose="02020603050405020304" pitchFamily="18" charset="0"/>
              </a:rPr>
            </a:br>
            <a:r>
              <a:rPr lang="en-US" sz="2000" dirty="0">
                <a:effectLst/>
                <a:latin typeface="Arial" panose="020B0604020202020204" pitchFamily="34" charset="0"/>
                <a:ea typeface="Times New Roman" panose="02020603050405020304" pitchFamily="18" charset="0"/>
              </a:rPr>
              <a:t>at least one in five people is 65 or older.</a:t>
            </a:r>
            <a:br>
              <a:rPr lang="en-US" sz="2000" dirty="0">
                <a:effectLst/>
                <a:latin typeface="Arial" panose="020B0604020202020204" pitchFamily="34" charset="0"/>
                <a:ea typeface="Times New Roman" panose="02020603050405020304" pitchFamily="18" charset="0"/>
              </a:rPr>
            </a:br>
            <a:r>
              <a:rPr lang="en-US" sz="2000" dirty="0">
                <a:effectLst/>
                <a:latin typeface="Arial" panose="020B0604020202020204" pitchFamily="34" charset="0"/>
                <a:ea typeface="Times New Roman" panose="02020603050405020304" pitchFamily="18" charset="0"/>
              </a:rPr>
              <a:t>By 2031, there will be more older adults</a:t>
            </a:r>
            <a:br>
              <a:rPr lang="en-US" sz="2000" dirty="0">
                <a:effectLst/>
                <a:latin typeface="Arial" panose="020B0604020202020204" pitchFamily="34" charset="0"/>
                <a:ea typeface="Times New Roman" panose="02020603050405020304" pitchFamily="18" charset="0"/>
              </a:rPr>
            </a:br>
            <a:r>
              <a:rPr lang="en-US" sz="2000" dirty="0">
                <a:effectLst/>
                <a:latin typeface="Arial" panose="020B0604020202020204" pitchFamily="34" charset="0"/>
                <a:ea typeface="Times New Roman" panose="02020603050405020304" pitchFamily="18" charset="0"/>
              </a:rPr>
              <a:t>(65 and older) than children.</a:t>
            </a:r>
          </a:p>
          <a:p>
            <a:pPr marR="0" lvl="0">
              <a:spcBef>
                <a:spcPts val="0"/>
              </a:spcBef>
              <a:spcAft>
                <a:spcPts val="600"/>
              </a:spcAft>
            </a:pPr>
            <a:r>
              <a:rPr lang="en-US" sz="2000" dirty="0">
                <a:effectLst/>
                <a:latin typeface="Arial" panose="020B0604020202020204" pitchFamily="34" charset="0"/>
                <a:ea typeface="Times New Roman" panose="02020603050405020304" pitchFamily="18" charset="0"/>
              </a:rPr>
              <a:t>As we age, we are more likely to </a:t>
            </a:r>
            <a:br>
              <a:rPr lang="en-US" sz="2000" dirty="0">
                <a:effectLst/>
                <a:latin typeface="Arial" panose="020B0604020202020204" pitchFamily="34" charset="0"/>
                <a:ea typeface="Times New Roman" panose="02020603050405020304" pitchFamily="18" charset="0"/>
              </a:rPr>
            </a:br>
            <a:r>
              <a:rPr lang="en-US" sz="2000" dirty="0">
                <a:effectLst/>
                <a:latin typeface="Arial" panose="020B0604020202020204" pitchFamily="34" charset="0"/>
                <a:ea typeface="Times New Roman" panose="02020603050405020304" pitchFamily="18" charset="0"/>
              </a:rPr>
              <a:t>experience diseases and disabilities</a:t>
            </a:r>
            <a:br>
              <a:rPr lang="en-US" sz="2000" dirty="0">
                <a:effectLst/>
                <a:latin typeface="Arial" panose="020B0604020202020204" pitchFamily="34" charset="0"/>
                <a:ea typeface="Times New Roman" panose="02020603050405020304" pitchFamily="18" charset="0"/>
              </a:rPr>
            </a:br>
            <a:r>
              <a:rPr lang="en-US" sz="2000" dirty="0">
                <a:effectLst/>
                <a:latin typeface="Arial" panose="020B0604020202020204" pitchFamily="34" charset="0"/>
                <a:ea typeface="Times New Roman" panose="02020603050405020304" pitchFamily="18" charset="0"/>
              </a:rPr>
              <a:t>due to our body's natural processes,</a:t>
            </a:r>
            <a:br>
              <a:rPr lang="en-US" sz="2000" dirty="0">
                <a:effectLst/>
                <a:latin typeface="Arial" panose="020B0604020202020204" pitchFamily="34" charset="0"/>
                <a:ea typeface="Times New Roman" panose="02020603050405020304" pitchFamily="18" charset="0"/>
              </a:rPr>
            </a:br>
            <a:r>
              <a:rPr lang="en-US" sz="2000" dirty="0">
                <a:effectLst/>
                <a:latin typeface="Arial" panose="020B0604020202020204" pitchFamily="34" charset="0"/>
                <a:ea typeface="Times New Roman" panose="02020603050405020304" pitchFamily="18" charset="0"/>
              </a:rPr>
              <a:t>and the effects of our environment</a:t>
            </a:r>
            <a:br>
              <a:rPr lang="en-US" sz="2000" dirty="0">
                <a:effectLst/>
                <a:latin typeface="Arial" panose="020B0604020202020204" pitchFamily="34" charset="0"/>
                <a:ea typeface="Times New Roman" panose="02020603050405020304" pitchFamily="18" charset="0"/>
              </a:rPr>
            </a:br>
            <a:r>
              <a:rPr lang="en-US" sz="2000" dirty="0">
                <a:effectLst/>
                <a:latin typeface="Arial" panose="020B0604020202020204" pitchFamily="34" charset="0"/>
                <a:ea typeface="Times New Roman" panose="02020603050405020304" pitchFamily="18" charset="0"/>
              </a:rPr>
              <a:t>and health behaviors over time. </a:t>
            </a:r>
          </a:p>
          <a:p>
            <a:pPr marR="0" lvl="0">
              <a:spcBef>
                <a:spcPts val="0"/>
              </a:spcBef>
              <a:spcAft>
                <a:spcPts val="600"/>
              </a:spcAft>
            </a:pPr>
            <a:r>
              <a:rPr lang="en-US" sz="2000" dirty="0">
                <a:effectLst/>
                <a:latin typeface="Arial" panose="020B0604020202020204" pitchFamily="34" charset="0"/>
                <a:ea typeface="Times New Roman" panose="02020603050405020304" pitchFamily="18" charset="0"/>
              </a:rPr>
              <a:t>Older adults are also more vulnerable to health issues because they may have less social interaction, be less involved in work and have lower incomes.</a:t>
            </a:r>
          </a:p>
        </p:txBody>
      </p:sp>
      <p:sp>
        <p:nvSpPr>
          <p:cNvPr id="9" name="Text Placeholder 8">
            <a:extLst>
              <a:ext uri="{FF2B5EF4-FFF2-40B4-BE49-F238E27FC236}">
                <a16:creationId xmlns:a16="http://schemas.microsoft.com/office/drawing/2014/main" id="{DE93ACAD-9B89-DEC9-4ACA-F422D59F68F6}"/>
              </a:ext>
            </a:extLst>
          </p:cNvPr>
          <p:cNvSpPr>
            <a:spLocks noGrp="1"/>
          </p:cNvSpPr>
          <p:nvPr>
            <p:ph type="body" sz="quarter" idx="11"/>
          </p:nvPr>
        </p:nvSpPr>
        <p:spPr>
          <a:xfrm>
            <a:off x="1536700" y="6155643"/>
            <a:ext cx="6898080" cy="330200"/>
          </a:xfrm>
        </p:spPr>
        <p:txBody>
          <a:bodyPr/>
          <a:lstStyle/>
          <a:p>
            <a:pPr marL="114300" indent="-114300"/>
            <a:r>
              <a:rPr lang="en-US" sz="900">
                <a:effectLst/>
                <a:latin typeface="Arial" panose="020B0604020202020204" pitchFamily="34" charset="0"/>
                <a:ea typeface="Arial" panose="020B0604020202020204" pitchFamily="34" charset="0"/>
                <a:cs typeface="Times New Roman" panose="02020603050405020304" pitchFamily="18" charset="0"/>
              </a:rPr>
              <a:t>*  Office of State Budget and Management. (2022, December). </a:t>
            </a:r>
            <a:r>
              <a:rPr lang="en-US" sz="900" i="1">
                <a:effectLst/>
                <a:latin typeface="Arial" panose="020B0604020202020204" pitchFamily="34" charset="0"/>
                <a:ea typeface="Arial" panose="020B0604020202020204" pitchFamily="34" charset="0"/>
                <a:cs typeface="Times New Roman" panose="02020603050405020304" pitchFamily="18" charset="0"/>
              </a:rPr>
              <a:t>NC’s population to reach 14.0 million by 2050</a:t>
            </a:r>
            <a:r>
              <a:rPr lang="en-US" sz="900">
                <a:effectLst/>
                <a:latin typeface="Arial" panose="020B0604020202020204" pitchFamily="34" charset="0"/>
                <a:ea typeface="Arial" panose="020B0604020202020204" pitchFamily="34" charset="0"/>
                <a:cs typeface="Times New Roman" panose="02020603050405020304" pitchFamily="18" charset="0"/>
              </a:rPr>
              <a:t>. NC’s Population to Reach 14.0 Million by 2050 | NC OSBM. </a:t>
            </a:r>
            <a:r>
              <a:rPr lang="en-US" sz="900" u="sng">
                <a:effectLst/>
                <a:latin typeface="Arial" panose="020B0604020202020204" pitchFamily="34" charset="0"/>
                <a:ea typeface="Arial" panose="020B06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https://www.osbm.nc.gov/blog/2022/12/30/ncs-population-reach-140-million-2050#:~:text=Our%20latest%20population%20projections%20show,(a%2032.7%25%20increase</a:t>
            </a:r>
            <a:r>
              <a:rPr lang="en-US" sz="900">
                <a:effectLst/>
                <a:latin typeface="Arial" panose="020B0604020202020204" pitchFamily="34" charset="0"/>
                <a:ea typeface="Arial" panose="020B0604020202020204" pitchFamily="34" charset="0"/>
                <a:cs typeface="Times New Roman" panose="02020603050405020304" pitchFamily="18" charset="0"/>
              </a:rPr>
              <a:t>)</a:t>
            </a:r>
            <a:endParaRPr lang="en-US"/>
          </a:p>
        </p:txBody>
      </p:sp>
      <p:sp>
        <p:nvSpPr>
          <p:cNvPr id="4" name="Slide Number Placeholder 3">
            <a:extLst>
              <a:ext uri="{FF2B5EF4-FFF2-40B4-BE49-F238E27FC236}">
                <a16:creationId xmlns:a16="http://schemas.microsoft.com/office/drawing/2014/main" id="{8E108EA0-8E8E-F9C2-068C-A39BDE69BF8B}"/>
              </a:ext>
            </a:extLst>
          </p:cNvPr>
          <p:cNvSpPr>
            <a:spLocks noGrp="1"/>
          </p:cNvSpPr>
          <p:nvPr>
            <p:ph type="sldNum" sz="quarter" idx="14"/>
          </p:nvPr>
        </p:nvSpPr>
        <p:spPr/>
        <p:txBody>
          <a:bodyPr/>
          <a:lstStyle/>
          <a:p>
            <a:fld id="{11F27F3A-B3E9-41ED-AF8F-A365F10BB65F}" type="slidenum">
              <a:rPr lang="en-US" smtClean="0"/>
              <a:pPr/>
              <a:t>31</a:t>
            </a:fld>
            <a:endParaRPr lang="en-US"/>
          </a:p>
        </p:txBody>
      </p:sp>
      <p:sp>
        <p:nvSpPr>
          <p:cNvPr id="5" name="Title 4">
            <a:extLst>
              <a:ext uri="{FF2B5EF4-FFF2-40B4-BE49-F238E27FC236}">
                <a16:creationId xmlns:a16="http://schemas.microsoft.com/office/drawing/2014/main" id="{CEC051D6-452E-51E1-8725-C0B68133F327}"/>
              </a:ext>
            </a:extLst>
          </p:cNvPr>
          <p:cNvSpPr>
            <a:spLocks noGrp="1"/>
          </p:cNvSpPr>
          <p:nvPr>
            <p:ph type="title"/>
          </p:nvPr>
        </p:nvSpPr>
        <p:spPr/>
        <p:txBody>
          <a:bodyPr/>
          <a:lstStyle/>
          <a:p>
            <a:pPr marL="0" marR="0">
              <a:spcBef>
                <a:spcPts val="0"/>
              </a:spcBef>
              <a:spcAft>
                <a:spcPts val="800"/>
              </a:spcAft>
            </a:pPr>
            <a:r>
              <a:rPr lang="en-US" b="1" kern="0">
                <a:solidFill>
                  <a:srgbClr val="5B94D6"/>
                </a:solidFill>
                <a:effectLst/>
                <a:latin typeface="Arial" panose="020B0604020202020204" pitchFamily="34" charset="0"/>
                <a:ea typeface="Times New Roman" panose="02020603050405020304" pitchFamily="18" charset="0"/>
              </a:rPr>
              <a:t>Understanding Disparities</a:t>
            </a:r>
            <a:br>
              <a:rPr lang="en-US" b="1" kern="0">
                <a:solidFill>
                  <a:srgbClr val="5B94D6"/>
                </a:solidFill>
                <a:effectLst/>
                <a:latin typeface="Arial" panose="020B0604020202020204" pitchFamily="34" charset="0"/>
                <a:ea typeface="Times New Roman" panose="02020603050405020304" pitchFamily="18" charset="0"/>
              </a:rPr>
            </a:br>
            <a:r>
              <a:rPr lang="en-US" b="1" kern="0">
                <a:solidFill>
                  <a:srgbClr val="5B94D6"/>
                </a:solidFill>
                <a:effectLst/>
                <a:latin typeface="Arial" panose="020B0604020202020204" pitchFamily="34" charset="0"/>
                <a:ea typeface="Times New Roman" panose="02020603050405020304" pitchFamily="18" charset="0"/>
              </a:rPr>
              <a:t>Experienced</a:t>
            </a:r>
            <a:r>
              <a:rPr lang="en-US" kern="0">
                <a:solidFill>
                  <a:srgbClr val="5B94D6"/>
                </a:solidFill>
                <a:ea typeface="Times New Roman" panose="02020603050405020304" pitchFamily="18" charset="0"/>
              </a:rPr>
              <a:t> </a:t>
            </a:r>
            <a:r>
              <a:rPr lang="en-US" b="1" kern="0">
                <a:solidFill>
                  <a:srgbClr val="5B94D6"/>
                </a:solidFill>
                <a:effectLst/>
                <a:latin typeface="Arial" panose="020B0604020202020204" pitchFamily="34" charset="0"/>
                <a:ea typeface="Times New Roman" panose="02020603050405020304" pitchFamily="18" charset="0"/>
              </a:rPr>
              <a:t>by Aging Adults</a:t>
            </a:r>
          </a:p>
        </p:txBody>
      </p:sp>
      <p:pic>
        <p:nvPicPr>
          <p:cNvPr id="7" name="Picture 6" descr="A screenshot of a cell phone&#10;&#10;Description automatically generated">
            <a:extLst>
              <a:ext uri="{FF2B5EF4-FFF2-40B4-BE49-F238E27FC236}">
                <a16:creationId xmlns:a16="http://schemas.microsoft.com/office/drawing/2014/main" id="{DE22B5CD-E764-3D0C-89E6-D3A10DF0F4C8}"/>
              </a:ext>
            </a:extLst>
          </p:cNvPr>
          <p:cNvPicPr>
            <a:picLocks noChangeAspect="1"/>
          </p:cNvPicPr>
          <p:nvPr/>
        </p:nvPicPr>
        <p:blipFill>
          <a:blip r:embed="rId3">
            <a:extLst>
              <a:ext uri="{28A0092B-C50C-407E-A947-70E740481C1C}">
                <a14:useLocalDpi xmlns:a14="http://schemas.microsoft.com/office/drawing/2010/main" val="0"/>
              </a:ext>
            </a:extLst>
          </a:blip>
          <a:srcRect l="79422" t="82195" r="4636"/>
          <a:stretch/>
        </p:blipFill>
        <p:spPr>
          <a:xfrm>
            <a:off x="-99903" y="5371296"/>
            <a:ext cx="1837263" cy="1538955"/>
          </a:xfrm>
          <a:prstGeom prst="rect">
            <a:avLst/>
          </a:prstGeom>
        </p:spPr>
      </p:pic>
      <p:pic>
        <p:nvPicPr>
          <p:cNvPr id="13" name="Picture 12" descr="A collage of pictures of people&#10;&#10;Description automatically generated">
            <a:extLst>
              <a:ext uri="{FF2B5EF4-FFF2-40B4-BE49-F238E27FC236}">
                <a16:creationId xmlns:a16="http://schemas.microsoft.com/office/drawing/2014/main" id="{8DCA80D2-D81F-18BF-1705-32A9F37261C2}"/>
              </a:ext>
            </a:extLst>
          </p:cNvPr>
          <p:cNvPicPr>
            <a:picLocks noChangeAspect="1"/>
          </p:cNvPicPr>
          <p:nvPr/>
        </p:nvPicPr>
        <p:blipFill>
          <a:blip r:embed="rId4">
            <a:extLst>
              <a:ext uri="{28A0092B-C50C-407E-A947-70E740481C1C}">
                <a14:useLocalDpi xmlns:a14="http://schemas.microsoft.com/office/drawing/2010/main" val="0"/>
              </a:ext>
            </a:extLst>
          </a:blip>
          <a:srcRect t="68753" r="67503"/>
          <a:stretch/>
        </p:blipFill>
        <p:spPr>
          <a:xfrm rot="20695805">
            <a:off x="7086101" y="1214314"/>
            <a:ext cx="3247949" cy="2342201"/>
          </a:xfrm>
          <a:prstGeom prst="rect">
            <a:avLst/>
          </a:prstGeom>
        </p:spPr>
      </p:pic>
      <p:pic>
        <p:nvPicPr>
          <p:cNvPr id="17" name="Picture 16" descr="A collage of photos of people&#10;&#10;Description automatically generated">
            <a:extLst>
              <a:ext uri="{FF2B5EF4-FFF2-40B4-BE49-F238E27FC236}">
                <a16:creationId xmlns:a16="http://schemas.microsoft.com/office/drawing/2014/main" id="{FA2C4CC3-DBE3-F219-9F10-4E94C6DF8DDB}"/>
              </a:ext>
            </a:extLst>
          </p:cNvPr>
          <p:cNvPicPr>
            <a:picLocks noChangeAspect="1"/>
          </p:cNvPicPr>
          <p:nvPr/>
        </p:nvPicPr>
        <p:blipFill>
          <a:blip r:embed="rId5">
            <a:extLst>
              <a:ext uri="{28A0092B-C50C-407E-A947-70E740481C1C}">
                <a14:useLocalDpi xmlns:a14="http://schemas.microsoft.com/office/drawing/2010/main" val="0"/>
              </a:ext>
            </a:extLst>
          </a:blip>
          <a:srcRect t="30381" r="74673" b="45735"/>
          <a:stretch/>
        </p:blipFill>
        <p:spPr>
          <a:xfrm rot="446159">
            <a:off x="5932498" y="2661966"/>
            <a:ext cx="2531298" cy="1790314"/>
          </a:xfrm>
          <a:prstGeom prst="rect">
            <a:avLst/>
          </a:prstGeom>
        </p:spPr>
      </p:pic>
      <p:pic>
        <p:nvPicPr>
          <p:cNvPr id="18" name="Picture 17" descr="A collage of pictures of people&#10;&#10;Description automatically generated">
            <a:extLst>
              <a:ext uri="{FF2B5EF4-FFF2-40B4-BE49-F238E27FC236}">
                <a16:creationId xmlns:a16="http://schemas.microsoft.com/office/drawing/2014/main" id="{49BFD0F0-69CB-138D-3800-58F146F277CE}"/>
              </a:ext>
            </a:extLst>
          </p:cNvPr>
          <p:cNvPicPr>
            <a:picLocks noChangeAspect="1"/>
          </p:cNvPicPr>
          <p:nvPr/>
        </p:nvPicPr>
        <p:blipFill>
          <a:blip r:embed="rId4">
            <a:extLst>
              <a:ext uri="{28A0092B-C50C-407E-A947-70E740481C1C}">
                <a14:useLocalDpi xmlns:a14="http://schemas.microsoft.com/office/drawing/2010/main" val="0"/>
              </a:ext>
            </a:extLst>
          </a:blip>
          <a:srcRect l="35677" t="34711" r="33981" b="34042"/>
          <a:stretch/>
        </p:blipFill>
        <p:spPr>
          <a:xfrm>
            <a:off x="6233167" y="-570597"/>
            <a:ext cx="3032530" cy="2342201"/>
          </a:xfrm>
          <a:prstGeom prst="rect">
            <a:avLst/>
          </a:prstGeom>
        </p:spPr>
      </p:pic>
    </p:spTree>
    <p:extLst>
      <p:ext uri="{BB962C8B-B14F-4D97-AF65-F5344CB8AC3E}">
        <p14:creationId xmlns:p14="http://schemas.microsoft.com/office/powerpoint/2010/main" val="3302953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ollage of photos of people&#10;&#10;Description automatically generated">
            <a:extLst>
              <a:ext uri="{FF2B5EF4-FFF2-40B4-BE49-F238E27FC236}">
                <a16:creationId xmlns:a16="http://schemas.microsoft.com/office/drawing/2014/main" id="{4AAE653C-65A0-1FFA-9A06-E668D7BFD3C5}"/>
              </a:ext>
            </a:extLst>
          </p:cNvPr>
          <p:cNvPicPr>
            <a:picLocks noChangeAspect="1"/>
          </p:cNvPicPr>
          <p:nvPr/>
        </p:nvPicPr>
        <p:blipFill>
          <a:blip r:embed="rId2">
            <a:extLst>
              <a:ext uri="{28A0092B-C50C-407E-A947-70E740481C1C}">
                <a14:useLocalDpi xmlns:a14="http://schemas.microsoft.com/office/drawing/2010/main" val="0"/>
              </a:ext>
            </a:extLst>
          </a:blip>
          <a:srcRect l="25227" r="49174" b="70387"/>
          <a:stretch/>
        </p:blipFill>
        <p:spPr>
          <a:xfrm rot="886018">
            <a:off x="6426924" y="781102"/>
            <a:ext cx="2692498" cy="2335984"/>
          </a:xfrm>
          <a:prstGeom prst="rect">
            <a:avLst/>
          </a:prstGeom>
        </p:spPr>
      </p:pic>
      <p:sp>
        <p:nvSpPr>
          <p:cNvPr id="2" name="Text Placeholder 1">
            <a:extLst>
              <a:ext uri="{FF2B5EF4-FFF2-40B4-BE49-F238E27FC236}">
                <a16:creationId xmlns:a16="http://schemas.microsoft.com/office/drawing/2014/main" id="{822C19AE-3FEC-F842-B7E6-A9A908091EB3}"/>
              </a:ext>
            </a:extLst>
          </p:cNvPr>
          <p:cNvSpPr>
            <a:spLocks noGrp="1"/>
          </p:cNvSpPr>
          <p:nvPr>
            <p:ph type="body" sz="quarter" idx="10"/>
          </p:nvPr>
        </p:nvSpPr>
        <p:spPr>
          <a:xfrm>
            <a:off x="302151" y="1913839"/>
            <a:ext cx="4396850" cy="4142629"/>
          </a:xfrm>
        </p:spPr>
        <p:txBody>
          <a:bodyPr vert="horz" lIns="91440" tIns="45720" rIns="91440" bIns="45720" rtlCol="0" anchor="t">
            <a:noAutofit/>
          </a:bodyPr>
          <a:lstStyle/>
          <a:p>
            <a:r>
              <a:rPr lang="en-US" sz="2000" dirty="0">
                <a:latin typeface="Arial"/>
                <a:cs typeface="Arial"/>
              </a:rPr>
              <a:t>About 10% of older adults have an income below the poverty level and 20% have an income between 100% and 199% of the poverty level. </a:t>
            </a:r>
          </a:p>
          <a:p>
            <a:r>
              <a:rPr lang="en-US" sz="2000" dirty="0">
                <a:latin typeface="Arial"/>
                <a:cs typeface="Arial"/>
              </a:rPr>
              <a:t>Most older adults (83%) have </a:t>
            </a:r>
            <a:br>
              <a:rPr lang="en-US" sz="2000" dirty="0">
                <a:latin typeface="Arial"/>
                <a:cs typeface="Arial"/>
              </a:rPr>
            </a:br>
            <a:r>
              <a:rPr lang="en-US" sz="2000" dirty="0">
                <a:latin typeface="Arial"/>
                <a:cs typeface="Arial"/>
              </a:rPr>
              <a:t>one or more chronic diseases</a:t>
            </a:r>
          </a:p>
          <a:p>
            <a:r>
              <a:rPr lang="en-US" sz="2000" dirty="0">
                <a:latin typeface="Arial"/>
                <a:cs typeface="Arial"/>
              </a:rPr>
              <a:t>34% have a disability</a:t>
            </a:r>
          </a:p>
          <a:p>
            <a:r>
              <a:rPr lang="en-US" sz="2000" dirty="0">
                <a:latin typeface="Arial"/>
                <a:cs typeface="Arial"/>
              </a:rPr>
              <a:t>7% reported poor health</a:t>
            </a:r>
          </a:p>
          <a:p>
            <a:r>
              <a:rPr lang="en-US" sz="2000" dirty="0">
                <a:latin typeface="Arial"/>
                <a:cs typeface="Arial"/>
              </a:rPr>
              <a:t>Older adults are much more likely to visit the Emergency Room and be admitted to the hospital for accidental falls.</a:t>
            </a:r>
            <a:endParaRPr lang="en-US" sz="2000" dirty="0">
              <a:cs typeface="Arial"/>
            </a:endParaRPr>
          </a:p>
        </p:txBody>
      </p:sp>
      <p:sp>
        <p:nvSpPr>
          <p:cNvPr id="4" name="Slide Number Placeholder 3">
            <a:extLst>
              <a:ext uri="{FF2B5EF4-FFF2-40B4-BE49-F238E27FC236}">
                <a16:creationId xmlns:a16="http://schemas.microsoft.com/office/drawing/2014/main" id="{9088E6CC-DE9B-9BAB-269A-D30F21A03D76}"/>
              </a:ext>
            </a:extLst>
          </p:cNvPr>
          <p:cNvSpPr>
            <a:spLocks noGrp="1"/>
          </p:cNvSpPr>
          <p:nvPr>
            <p:ph type="sldNum" sz="quarter" idx="14"/>
          </p:nvPr>
        </p:nvSpPr>
        <p:spPr/>
        <p:txBody>
          <a:bodyPr/>
          <a:lstStyle/>
          <a:p>
            <a:fld id="{11F27F3A-B3E9-41ED-AF8F-A365F10BB65F}" type="slidenum">
              <a:rPr lang="en-US" smtClean="0"/>
              <a:pPr/>
              <a:t>32</a:t>
            </a:fld>
            <a:endParaRPr lang="en-US"/>
          </a:p>
        </p:txBody>
      </p:sp>
      <p:sp>
        <p:nvSpPr>
          <p:cNvPr id="5" name="Title 4">
            <a:extLst>
              <a:ext uri="{FF2B5EF4-FFF2-40B4-BE49-F238E27FC236}">
                <a16:creationId xmlns:a16="http://schemas.microsoft.com/office/drawing/2014/main" id="{819A0AE5-BCC2-BAF1-1C22-4995D85C6E53}"/>
              </a:ext>
            </a:extLst>
          </p:cNvPr>
          <p:cNvSpPr>
            <a:spLocks noGrp="1"/>
          </p:cNvSpPr>
          <p:nvPr>
            <p:ph type="title"/>
          </p:nvPr>
        </p:nvSpPr>
        <p:spPr/>
        <p:txBody>
          <a:bodyPr/>
          <a:lstStyle/>
          <a:p>
            <a:r>
              <a:rPr lang="en-US">
                <a:latin typeface="Arial"/>
                <a:cs typeface="Arial"/>
              </a:rPr>
              <a:t>Aging Adults</a:t>
            </a:r>
            <a:endParaRPr lang="en-US"/>
          </a:p>
        </p:txBody>
      </p:sp>
      <p:pic>
        <p:nvPicPr>
          <p:cNvPr id="7" name="Picture 6" descr="A screenshot of a cell phone&#10;&#10;Description automatically generated">
            <a:extLst>
              <a:ext uri="{FF2B5EF4-FFF2-40B4-BE49-F238E27FC236}">
                <a16:creationId xmlns:a16="http://schemas.microsoft.com/office/drawing/2014/main" id="{0D244554-A0D9-DFED-D972-6F34F1BA6534}"/>
              </a:ext>
            </a:extLst>
          </p:cNvPr>
          <p:cNvPicPr>
            <a:picLocks noChangeAspect="1"/>
          </p:cNvPicPr>
          <p:nvPr/>
        </p:nvPicPr>
        <p:blipFill>
          <a:blip r:embed="rId3">
            <a:extLst>
              <a:ext uri="{28A0092B-C50C-407E-A947-70E740481C1C}">
                <a14:useLocalDpi xmlns:a14="http://schemas.microsoft.com/office/drawing/2010/main" val="0"/>
              </a:ext>
            </a:extLst>
          </a:blip>
          <a:srcRect l="79422" t="82195" r="4636"/>
          <a:stretch/>
        </p:blipFill>
        <p:spPr>
          <a:xfrm>
            <a:off x="7309048" y="236362"/>
            <a:ext cx="1837263" cy="1538955"/>
          </a:xfrm>
          <a:prstGeom prst="rect">
            <a:avLst/>
          </a:prstGeom>
        </p:spPr>
      </p:pic>
      <p:pic>
        <p:nvPicPr>
          <p:cNvPr id="15" name="Picture 14" descr="A collage of photos of people&#10;&#10;Description automatically generated">
            <a:extLst>
              <a:ext uri="{FF2B5EF4-FFF2-40B4-BE49-F238E27FC236}">
                <a16:creationId xmlns:a16="http://schemas.microsoft.com/office/drawing/2014/main" id="{066C243A-998F-455B-3B28-097E4A461623}"/>
              </a:ext>
            </a:extLst>
          </p:cNvPr>
          <p:cNvPicPr>
            <a:picLocks noChangeAspect="1"/>
          </p:cNvPicPr>
          <p:nvPr/>
        </p:nvPicPr>
        <p:blipFill>
          <a:blip r:embed="rId4">
            <a:extLst>
              <a:ext uri="{28A0092B-C50C-407E-A947-70E740481C1C}">
                <a14:useLocalDpi xmlns:a14="http://schemas.microsoft.com/office/drawing/2010/main" val="0"/>
              </a:ext>
            </a:extLst>
          </a:blip>
          <a:srcRect l="27357" t="31711" r="41270" b="36336"/>
          <a:stretch/>
        </p:blipFill>
        <p:spPr>
          <a:xfrm>
            <a:off x="5745575" y="2534462"/>
            <a:ext cx="3299743" cy="2520636"/>
          </a:xfrm>
          <a:prstGeom prst="rect">
            <a:avLst/>
          </a:prstGeom>
        </p:spPr>
      </p:pic>
      <p:pic>
        <p:nvPicPr>
          <p:cNvPr id="16" name="Picture 15" descr="A collage of photos of people&#10;&#10;Description automatically generated">
            <a:extLst>
              <a:ext uri="{FF2B5EF4-FFF2-40B4-BE49-F238E27FC236}">
                <a16:creationId xmlns:a16="http://schemas.microsoft.com/office/drawing/2014/main" id="{4530398D-0B0C-D41C-087A-0BC7DC83FCF5}"/>
              </a:ext>
            </a:extLst>
          </p:cNvPr>
          <p:cNvPicPr>
            <a:picLocks noChangeAspect="1"/>
          </p:cNvPicPr>
          <p:nvPr/>
        </p:nvPicPr>
        <p:blipFill>
          <a:blip r:embed="rId4">
            <a:extLst>
              <a:ext uri="{28A0092B-C50C-407E-A947-70E740481C1C}">
                <a14:useLocalDpi xmlns:a14="http://schemas.microsoft.com/office/drawing/2010/main" val="0"/>
              </a:ext>
            </a:extLst>
          </a:blip>
          <a:srcRect l="64050" t="63890" r="6430" b="4980"/>
          <a:stretch/>
        </p:blipFill>
        <p:spPr>
          <a:xfrm>
            <a:off x="6603841" y="4290451"/>
            <a:ext cx="3104964" cy="2455683"/>
          </a:xfrm>
          <a:prstGeom prst="rect">
            <a:avLst/>
          </a:prstGeom>
        </p:spPr>
      </p:pic>
      <p:pic>
        <p:nvPicPr>
          <p:cNvPr id="8" name="Picture 7" descr="A collage of photos of people&#10;&#10;Description automatically generated">
            <a:extLst>
              <a:ext uri="{FF2B5EF4-FFF2-40B4-BE49-F238E27FC236}">
                <a16:creationId xmlns:a16="http://schemas.microsoft.com/office/drawing/2014/main" id="{71E89646-1A17-7DAE-F8A1-16E0D61F0E17}"/>
              </a:ext>
            </a:extLst>
          </p:cNvPr>
          <p:cNvPicPr>
            <a:picLocks noChangeAspect="1"/>
          </p:cNvPicPr>
          <p:nvPr/>
        </p:nvPicPr>
        <p:blipFill>
          <a:blip r:embed="rId4">
            <a:extLst>
              <a:ext uri="{28A0092B-C50C-407E-A947-70E740481C1C}">
                <a14:useLocalDpi xmlns:a14="http://schemas.microsoft.com/office/drawing/2010/main" val="0"/>
              </a:ext>
            </a:extLst>
          </a:blip>
          <a:srcRect t="67169" r="68504"/>
          <a:stretch/>
        </p:blipFill>
        <p:spPr>
          <a:xfrm rot="940055">
            <a:off x="4148495" y="3899399"/>
            <a:ext cx="3312693" cy="2589889"/>
          </a:xfrm>
          <a:prstGeom prst="rect">
            <a:avLst/>
          </a:prstGeom>
        </p:spPr>
      </p:pic>
      <p:pic>
        <p:nvPicPr>
          <p:cNvPr id="13" name="Picture 12" descr="A collage of photos of people&#10;&#10;Description automatically generated">
            <a:extLst>
              <a:ext uri="{FF2B5EF4-FFF2-40B4-BE49-F238E27FC236}">
                <a16:creationId xmlns:a16="http://schemas.microsoft.com/office/drawing/2014/main" id="{BDF86E91-E79D-25C4-761C-AF58D5652BB9}"/>
              </a:ext>
            </a:extLst>
          </p:cNvPr>
          <p:cNvPicPr>
            <a:picLocks noChangeAspect="1"/>
          </p:cNvPicPr>
          <p:nvPr/>
        </p:nvPicPr>
        <p:blipFill>
          <a:blip r:embed="rId2">
            <a:extLst>
              <a:ext uri="{28A0092B-C50C-407E-A947-70E740481C1C}">
                <a14:useLocalDpi xmlns:a14="http://schemas.microsoft.com/office/drawing/2010/main" val="0"/>
              </a:ext>
            </a:extLst>
          </a:blip>
          <a:srcRect l="40042" t="71298" r="34576"/>
          <a:stretch/>
        </p:blipFill>
        <p:spPr>
          <a:xfrm>
            <a:off x="4343936" y="1449454"/>
            <a:ext cx="2669582" cy="2264176"/>
          </a:xfrm>
          <a:prstGeom prst="rect">
            <a:avLst/>
          </a:prstGeom>
        </p:spPr>
      </p:pic>
    </p:spTree>
    <p:extLst>
      <p:ext uri="{BB962C8B-B14F-4D97-AF65-F5344CB8AC3E}">
        <p14:creationId xmlns:p14="http://schemas.microsoft.com/office/powerpoint/2010/main" val="2761179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2230291-C787-D804-3F55-ACC14C1E1040}"/>
              </a:ext>
            </a:extLst>
          </p:cNvPr>
          <p:cNvSpPr>
            <a:spLocks noGrp="1"/>
          </p:cNvSpPr>
          <p:nvPr>
            <p:ph type="body" sz="quarter" idx="10"/>
          </p:nvPr>
        </p:nvSpPr>
        <p:spPr/>
        <p:txBody>
          <a:bodyPr/>
          <a:lstStyle/>
          <a:p>
            <a:r>
              <a:rPr lang="en-US" sz="5400" b="0" kern="0">
                <a:effectLst/>
                <a:latin typeface="Arial" panose="020B0604020202020204" pitchFamily="34" charset="0"/>
                <a:ea typeface="Times New Roman" panose="02020603050405020304" pitchFamily="18" charset="0"/>
              </a:rPr>
              <a:t>CALL TO ACTION</a:t>
            </a:r>
            <a:br>
              <a:rPr lang="en-US" sz="7200" b="1" kern="0">
                <a:effectLst/>
                <a:latin typeface="Arial" panose="020B0604020202020204" pitchFamily="34" charset="0"/>
                <a:ea typeface="Times New Roman" panose="02020603050405020304" pitchFamily="18" charset="0"/>
              </a:rPr>
            </a:br>
            <a:endParaRPr lang="en-US" sz="1600" b="1" kern="0">
              <a:effectLst/>
              <a:latin typeface="Arial" panose="020B0604020202020204" pitchFamily="34" charset="0"/>
              <a:ea typeface="Times New Roman" panose="02020603050405020304" pitchFamily="18" charset="0"/>
            </a:endParaRPr>
          </a:p>
          <a:p>
            <a:r>
              <a:rPr lang="en-US" sz="8000" b="1" kern="0" spc="-30">
                <a:effectLst/>
                <a:latin typeface="Arial" panose="020B0604020202020204" pitchFamily="34" charset="0"/>
                <a:ea typeface="Times New Roman" panose="02020603050405020304" pitchFamily="18" charset="0"/>
              </a:rPr>
              <a:t>We Can All Help </a:t>
            </a:r>
            <a:r>
              <a:rPr lang="en-US" sz="8000" b="1" kern="0">
                <a:effectLst/>
                <a:latin typeface="Arial" panose="020B0604020202020204" pitchFamily="34" charset="0"/>
                <a:ea typeface="Times New Roman" panose="02020603050405020304" pitchFamily="18" charset="0"/>
              </a:rPr>
              <a:t>Reduce Health Disparities</a:t>
            </a:r>
            <a:endParaRPr lang="en-US" sz="8000"/>
          </a:p>
        </p:txBody>
      </p:sp>
    </p:spTree>
    <p:extLst>
      <p:ext uri="{BB962C8B-B14F-4D97-AF65-F5344CB8AC3E}">
        <p14:creationId xmlns:p14="http://schemas.microsoft.com/office/powerpoint/2010/main" val="1275191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AA27A4-E4C8-EE2B-0D88-9D19A39C9319}"/>
              </a:ext>
            </a:extLst>
          </p:cNvPr>
          <p:cNvSpPr>
            <a:spLocks noGrp="1"/>
          </p:cNvSpPr>
          <p:nvPr>
            <p:ph type="body" sz="quarter" idx="10"/>
          </p:nvPr>
        </p:nvSpPr>
        <p:spPr>
          <a:xfrm>
            <a:off x="302149" y="1273757"/>
            <a:ext cx="8567750" cy="4329375"/>
          </a:xfrm>
        </p:spPr>
        <p:txBody>
          <a:bodyPr/>
          <a:lstStyle/>
          <a:p>
            <a:pPr marL="0" marR="0" indent="0">
              <a:spcBef>
                <a:spcPts val="0"/>
              </a:spcBef>
              <a:spcAft>
                <a:spcPts val="600"/>
              </a:spcAft>
              <a:buNone/>
            </a:pPr>
            <a:r>
              <a:rPr lang="en-US" sz="2000">
                <a:solidFill>
                  <a:srgbClr val="002E5F"/>
                </a:solidFill>
                <a:effectLst/>
                <a:latin typeface="Arial" panose="020B0604020202020204" pitchFamily="34" charset="0"/>
                <a:ea typeface="Times New Roman" panose="02020603050405020304" pitchFamily="18" charset="0"/>
              </a:rPr>
              <a:t>Everyone can contribute to reducing health disparities - we all have a role to play. Here are some recommendations to make a difference: </a:t>
            </a:r>
          </a:p>
          <a:p>
            <a:pPr marL="603647" lvl="1" indent="-342900">
              <a:spcBef>
                <a:spcPts val="0"/>
              </a:spcBef>
              <a:spcAft>
                <a:spcPts val="600"/>
              </a:spcAft>
              <a:buFont typeface="+mj-lt"/>
              <a:buAutoNum type="arabicPeriod"/>
            </a:pPr>
            <a:r>
              <a:rPr lang="en-US" sz="2000">
                <a:solidFill>
                  <a:srgbClr val="002E5F"/>
                </a:solidFill>
                <a:effectLst/>
                <a:latin typeface="Arial" panose="020B0604020202020204" pitchFamily="34" charset="0"/>
                <a:ea typeface="Times New Roman" panose="02020603050405020304" pitchFamily="18" charset="0"/>
              </a:rPr>
              <a:t>Focus on understanding and respecting different cultures when promoting resources and opportunities.</a:t>
            </a:r>
          </a:p>
          <a:p>
            <a:pPr marL="603647" lvl="1" indent="-342900">
              <a:spcBef>
                <a:spcPts val="0"/>
              </a:spcBef>
              <a:spcAft>
                <a:spcPts val="600"/>
              </a:spcAft>
              <a:buFont typeface="+mj-lt"/>
              <a:buAutoNum type="arabicPeriod"/>
            </a:pPr>
            <a:r>
              <a:rPr lang="en-US" sz="2000" spc="-30">
                <a:solidFill>
                  <a:srgbClr val="002E5F"/>
                </a:solidFill>
                <a:effectLst/>
                <a:latin typeface="Arial" panose="020B0604020202020204" pitchFamily="34" charset="0"/>
                <a:ea typeface="Times New Roman" panose="02020603050405020304" pitchFamily="18" charset="0"/>
              </a:rPr>
              <a:t>Improve the capacity of organizations to provide inclusive language access.</a:t>
            </a:r>
          </a:p>
          <a:p>
            <a:pPr marL="603647" lvl="1" indent="-342900">
              <a:spcBef>
                <a:spcPts val="0"/>
              </a:spcBef>
              <a:spcAft>
                <a:spcPts val="600"/>
              </a:spcAft>
              <a:buFont typeface="+mj-lt"/>
              <a:buAutoNum type="arabicPeriod"/>
            </a:pPr>
            <a:r>
              <a:rPr lang="en-US" sz="2000">
                <a:solidFill>
                  <a:srgbClr val="002E5F"/>
                </a:solidFill>
                <a:effectLst/>
                <a:latin typeface="Arial" panose="020B0604020202020204" pitchFamily="34" charset="0"/>
                <a:ea typeface="Times New Roman" panose="02020603050405020304" pitchFamily="18" charset="0"/>
              </a:rPr>
              <a:t>Address all aspects of a person's health, including health care access, health care quality and social factors.</a:t>
            </a:r>
          </a:p>
          <a:p>
            <a:pPr marL="603647" lvl="1" indent="-342900">
              <a:spcBef>
                <a:spcPts val="0"/>
              </a:spcBef>
              <a:spcAft>
                <a:spcPts val="600"/>
              </a:spcAft>
              <a:buFont typeface="+mj-lt"/>
              <a:buAutoNum type="arabicPeriod"/>
            </a:pPr>
            <a:r>
              <a:rPr lang="en-US" sz="2000">
                <a:solidFill>
                  <a:srgbClr val="002E5F"/>
                </a:solidFill>
                <a:effectLst/>
                <a:latin typeface="Arial" panose="020B0604020202020204" pitchFamily="34" charset="0"/>
                <a:ea typeface="Times New Roman" panose="02020603050405020304" pitchFamily="18" charset="0"/>
              </a:rPr>
              <a:t>Create a coordinated system of programs and services by forming more local partnerships, using tools like NCCARE360 and changing policies and systems.</a:t>
            </a:r>
          </a:p>
          <a:p>
            <a:pPr marL="603647" lvl="1" indent="-342900">
              <a:spcBef>
                <a:spcPts val="0"/>
              </a:spcBef>
              <a:spcAft>
                <a:spcPts val="600"/>
              </a:spcAft>
              <a:buFont typeface="+mj-lt"/>
              <a:buAutoNum type="arabicPeriod"/>
            </a:pPr>
            <a:r>
              <a:rPr lang="en-US" sz="2000">
                <a:solidFill>
                  <a:srgbClr val="002E5F"/>
                </a:solidFill>
                <a:effectLst/>
                <a:latin typeface="Arial" panose="020B0604020202020204" pitchFamily="34" charset="0"/>
                <a:ea typeface="Times New Roman" panose="02020603050405020304" pitchFamily="18" charset="0"/>
              </a:rPr>
              <a:t>Join key NCDHHS meetings, events and webinars to get involved (learn more on our </a:t>
            </a:r>
            <a:r>
              <a:rPr lang="en-US" sz="2000" u="sng">
                <a:solidFill>
                  <a:srgbClr val="0070C0"/>
                </a:solidFill>
                <a:effectLst/>
                <a:latin typeface="Arial" panose="020B060402020202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Community and Partner Engagement webpage</a:t>
            </a:r>
            <a:r>
              <a:rPr lang="en-US" sz="2000">
                <a:solidFill>
                  <a:srgbClr val="002E5F"/>
                </a:solidFill>
                <a:effectLst/>
                <a:latin typeface="Arial" panose="020B0604020202020204" pitchFamily="34" charset="0"/>
                <a:ea typeface="Times New Roman" panose="02020603050405020304" pitchFamily="18" charset="0"/>
              </a:rPr>
              <a:t>)</a:t>
            </a:r>
          </a:p>
        </p:txBody>
      </p:sp>
      <p:sp>
        <p:nvSpPr>
          <p:cNvPr id="4" name="Slide Number Placeholder 3">
            <a:extLst>
              <a:ext uri="{FF2B5EF4-FFF2-40B4-BE49-F238E27FC236}">
                <a16:creationId xmlns:a16="http://schemas.microsoft.com/office/drawing/2014/main" id="{1BF7D62F-70A7-07BF-31AB-A134C4B13A74}"/>
              </a:ext>
            </a:extLst>
          </p:cNvPr>
          <p:cNvSpPr>
            <a:spLocks noGrp="1"/>
          </p:cNvSpPr>
          <p:nvPr>
            <p:ph type="sldNum" sz="quarter" idx="14"/>
          </p:nvPr>
        </p:nvSpPr>
        <p:spPr/>
        <p:txBody>
          <a:bodyPr/>
          <a:lstStyle/>
          <a:p>
            <a:fld id="{11F27F3A-B3E9-41ED-AF8F-A365F10BB65F}" type="slidenum">
              <a:rPr lang="en-US" smtClean="0"/>
              <a:pPr/>
              <a:t>34</a:t>
            </a:fld>
            <a:endParaRPr lang="en-US"/>
          </a:p>
        </p:txBody>
      </p:sp>
    </p:spTree>
    <p:extLst>
      <p:ext uri="{BB962C8B-B14F-4D97-AF65-F5344CB8AC3E}">
        <p14:creationId xmlns:p14="http://schemas.microsoft.com/office/powerpoint/2010/main" val="2810318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together&#10;&#10;Description automatically generated">
            <a:extLst>
              <a:ext uri="{FF2B5EF4-FFF2-40B4-BE49-F238E27FC236}">
                <a16:creationId xmlns:a16="http://schemas.microsoft.com/office/drawing/2014/main" id="{B0DB71A3-99D2-2B05-5342-0C1C01D6E8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7868" y="1292359"/>
            <a:ext cx="7537836" cy="5025224"/>
          </a:xfrm>
          <a:prstGeom prst="rect">
            <a:avLst/>
          </a:prstGeom>
        </p:spPr>
      </p:pic>
      <p:sp>
        <p:nvSpPr>
          <p:cNvPr id="5" name="Text Placeholder 4">
            <a:extLst>
              <a:ext uri="{FF2B5EF4-FFF2-40B4-BE49-F238E27FC236}">
                <a16:creationId xmlns:a16="http://schemas.microsoft.com/office/drawing/2014/main" id="{D9AA27A4-E4C8-EE2B-0D88-9D19A39C9319}"/>
              </a:ext>
            </a:extLst>
          </p:cNvPr>
          <p:cNvSpPr>
            <a:spLocks noGrp="1"/>
          </p:cNvSpPr>
          <p:nvPr>
            <p:ph type="body" sz="quarter" idx="10"/>
          </p:nvPr>
        </p:nvSpPr>
        <p:spPr>
          <a:xfrm>
            <a:off x="1327868" y="718457"/>
            <a:ext cx="7537836" cy="4937760"/>
          </a:xfrm>
        </p:spPr>
        <p:txBody>
          <a:bodyPr/>
          <a:lstStyle/>
          <a:p>
            <a:pPr marL="0" marR="0" indent="0" algn="ctr">
              <a:spcBef>
                <a:spcPts val="0"/>
              </a:spcBef>
              <a:spcAft>
                <a:spcPts val="600"/>
              </a:spcAft>
              <a:buNone/>
            </a:pPr>
            <a:r>
              <a:rPr lang="en-US" sz="2000">
                <a:solidFill>
                  <a:srgbClr val="002E5F"/>
                </a:solidFill>
                <a:effectLst/>
                <a:latin typeface="Arial" panose="020B0604020202020204" pitchFamily="34" charset="0"/>
                <a:ea typeface="Times New Roman" panose="02020603050405020304" pitchFamily="18" charset="0"/>
              </a:rPr>
              <a:t>Reducing health disparities requires teamwork from individuals, communities, businesses, health care </a:t>
            </a:r>
            <a:br>
              <a:rPr lang="en-US" sz="2000">
                <a:solidFill>
                  <a:srgbClr val="002E5F"/>
                </a:solidFill>
                <a:effectLst/>
                <a:latin typeface="Arial" panose="020B0604020202020204" pitchFamily="34" charset="0"/>
                <a:ea typeface="Times New Roman" panose="02020603050405020304" pitchFamily="18" charset="0"/>
              </a:rPr>
            </a:br>
            <a:r>
              <a:rPr lang="en-US" sz="2000">
                <a:solidFill>
                  <a:srgbClr val="002E5F"/>
                </a:solidFill>
                <a:effectLst/>
                <a:latin typeface="Arial" panose="020B0604020202020204" pitchFamily="34" charset="0"/>
                <a:ea typeface="Times New Roman" panose="02020603050405020304" pitchFamily="18" charset="0"/>
              </a:rPr>
              <a:t>providers, policymakers, government agencies and more. NCDHHS is committed to improving the health of all </a:t>
            </a:r>
            <a:br>
              <a:rPr lang="en-US" sz="2000">
                <a:solidFill>
                  <a:srgbClr val="002E5F"/>
                </a:solidFill>
                <a:effectLst/>
                <a:latin typeface="Arial" panose="020B0604020202020204" pitchFamily="34" charset="0"/>
                <a:ea typeface="Times New Roman" panose="02020603050405020304" pitchFamily="18" charset="0"/>
              </a:rPr>
            </a:br>
            <a:r>
              <a:rPr lang="en-US" sz="2000">
                <a:solidFill>
                  <a:srgbClr val="002E5F"/>
                </a:solidFill>
                <a:effectLst/>
                <a:latin typeface="Arial" panose="020B0604020202020204" pitchFamily="34" charset="0"/>
                <a:ea typeface="Times New Roman" panose="02020603050405020304" pitchFamily="18" charset="0"/>
              </a:rPr>
              <a:t>North Carolinians and we invite you to join us in this effort.</a:t>
            </a:r>
            <a:endParaRPr lang="en-US" sz="2000"/>
          </a:p>
        </p:txBody>
      </p:sp>
      <p:sp>
        <p:nvSpPr>
          <p:cNvPr id="4" name="Slide Number Placeholder 3">
            <a:extLst>
              <a:ext uri="{FF2B5EF4-FFF2-40B4-BE49-F238E27FC236}">
                <a16:creationId xmlns:a16="http://schemas.microsoft.com/office/drawing/2014/main" id="{1BF7D62F-70A7-07BF-31AB-A134C4B13A74}"/>
              </a:ext>
            </a:extLst>
          </p:cNvPr>
          <p:cNvSpPr>
            <a:spLocks noGrp="1"/>
          </p:cNvSpPr>
          <p:nvPr>
            <p:ph type="sldNum" sz="quarter" idx="14"/>
          </p:nvPr>
        </p:nvSpPr>
        <p:spPr/>
        <p:txBody>
          <a:bodyPr/>
          <a:lstStyle/>
          <a:p>
            <a:fld id="{11F27F3A-B3E9-41ED-AF8F-A365F10BB65F}" type="slidenum">
              <a:rPr lang="en-US" smtClean="0"/>
              <a:pPr/>
              <a:t>35</a:t>
            </a:fld>
            <a:endParaRPr lang="en-US"/>
          </a:p>
        </p:txBody>
      </p:sp>
    </p:spTree>
    <p:extLst>
      <p:ext uri="{BB962C8B-B14F-4D97-AF65-F5344CB8AC3E}">
        <p14:creationId xmlns:p14="http://schemas.microsoft.com/office/powerpoint/2010/main" val="2251298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2230291-C787-D804-3F55-ACC14C1E1040}"/>
              </a:ext>
            </a:extLst>
          </p:cNvPr>
          <p:cNvSpPr>
            <a:spLocks noGrp="1"/>
          </p:cNvSpPr>
          <p:nvPr>
            <p:ph type="body" sz="quarter" idx="10"/>
          </p:nvPr>
        </p:nvSpPr>
        <p:spPr>
          <a:xfrm>
            <a:off x="0" y="2040835"/>
            <a:ext cx="9144000" cy="4359966"/>
          </a:xfrm>
        </p:spPr>
        <p:txBody>
          <a:bodyPr/>
          <a:lstStyle/>
          <a:p>
            <a:r>
              <a:rPr lang="en-US"/>
              <a:t>Social Drivers</a:t>
            </a:r>
            <a:br>
              <a:rPr lang="en-US"/>
            </a:br>
            <a:r>
              <a:rPr lang="en-US"/>
              <a:t>of Health</a:t>
            </a:r>
          </a:p>
        </p:txBody>
      </p:sp>
      <p:pic>
        <p:nvPicPr>
          <p:cNvPr id="3" name="Picture 2" descr="A screenshot of a cell phone&#10;&#10;Description automatically generated">
            <a:extLst>
              <a:ext uri="{FF2B5EF4-FFF2-40B4-BE49-F238E27FC236}">
                <a16:creationId xmlns:a16="http://schemas.microsoft.com/office/drawing/2014/main" id="{C479C777-8927-2E95-0427-7C2F44D750F9}"/>
              </a:ext>
            </a:extLst>
          </p:cNvPr>
          <p:cNvPicPr>
            <a:picLocks noChangeAspect="1"/>
          </p:cNvPicPr>
          <p:nvPr/>
        </p:nvPicPr>
        <p:blipFill>
          <a:blip r:embed="rId2">
            <a:extLst>
              <a:ext uri="{28A0092B-C50C-407E-A947-70E740481C1C}">
                <a14:useLocalDpi xmlns:a14="http://schemas.microsoft.com/office/drawing/2010/main" val="0"/>
              </a:ext>
            </a:extLst>
          </a:blip>
          <a:srcRect l="79422" r="4636" b="82108"/>
          <a:stretch/>
        </p:blipFill>
        <p:spPr>
          <a:xfrm>
            <a:off x="2729948" y="-119268"/>
            <a:ext cx="3684103" cy="3101008"/>
          </a:xfrm>
          <a:prstGeom prst="rect">
            <a:avLst/>
          </a:prstGeom>
        </p:spPr>
      </p:pic>
    </p:spTree>
    <p:extLst>
      <p:ext uri="{BB962C8B-B14F-4D97-AF65-F5344CB8AC3E}">
        <p14:creationId xmlns:p14="http://schemas.microsoft.com/office/powerpoint/2010/main" val="3987701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8C4E73-EF61-46B3-3ED3-3D43BEF13A25}"/>
              </a:ext>
            </a:extLst>
          </p:cNvPr>
          <p:cNvSpPr>
            <a:spLocks noGrp="1"/>
          </p:cNvSpPr>
          <p:nvPr>
            <p:ph type="body" sz="quarter" idx="10"/>
          </p:nvPr>
        </p:nvSpPr>
        <p:spPr>
          <a:xfrm>
            <a:off x="302150" y="1861587"/>
            <a:ext cx="8685096" cy="4578124"/>
          </a:xfrm>
        </p:spPr>
        <p:txBody>
          <a:bodyPr vert="horz" lIns="91440" tIns="45720" rIns="91440" bIns="45720" rtlCol="0" anchor="t">
            <a:noAutofit/>
          </a:bodyPr>
          <a:lstStyle/>
          <a:p>
            <a:pPr marR="0" lvl="0">
              <a:spcBef>
                <a:spcPts val="0"/>
              </a:spcBef>
              <a:spcAft>
                <a:spcPts val="600"/>
              </a:spcAft>
            </a:pPr>
            <a:r>
              <a:rPr lang="en-US" sz="1900" dirty="0">
                <a:effectLst/>
                <a:latin typeface="Arial"/>
                <a:ea typeface="Times New Roman" panose="02020603050405020304" pitchFamily="18" charset="0"/>
                <a:cs typeface="Arial"/>
              </a:rPr>
              <a:t>Your background - including your education, job and how much money you make - affects your health. </a:t>
            </a:r>
            <a:endParaRPr lang="en-US" sz="1600" dirty="0">
              <a:effectLst/>
              <a:ea typeface="Times New Roman" panose="02020603050405020304" pitchFamily="18" charset="0"/>
            </a:endParaRPr>
          </a:p>
          <a:p>
            <a:pPr marR="0" lvl="0">
              <a:spcBef>
                <a:spcPts val="0"/>
              </a:spcBef>
              <a:spcAft>
                <a:spcPts val="600"/>
              </a:spcAft>
            </a:pPr>
            <a:r>
              <a:rPr lang="en-US" sz="1900" spc="-20" dirty="0">
                <a:effectLst/>
                <a:latin typeface="Arial" panose="020B0604020202020204" pitchFamily="34" charset="0"/>
                <a:ea typeface="Times New Roman" panose="02020603050405020304" pitchFamily="18" charset="0"/>
              </a:rPr>
              <a:t>Some communities in North Carolina have a lot of resources that help people stay healthy. Other communities do not have enough services or healthy environments to support good health for the people living there.</a:t>
            </a:r>
          </a:p>
          <a:p>
            <a:pPr marR="0" lvl="0">
              <a:spcBef>
                <a:spcPts val="0"/>
              </a:spcBef>
              <a:spcAft>
                <a:spcPts val="600"/>
              </a:spcAft>
            </a:pPr>
            <a:r>
              <a:rPr lang="en-US" sz="1900" dirty="0">
                <a:effectLst/>
                <a:latin typeface="Arial" panose="020B0604020202020204" pitchFamily="34" charset="0"/>
                <a:ea typeface="Times New Roman" panose="02020603050405020304" pitchFamily="18" charset="0"/>
              </a:rPr>
              <a:t>It makes a big difference whether families can access quality healthcare, nutritious food, and neighborhoods with safe outdoor spaces for activities. All of this impacts our overall health.</a:t>
            </a:r>
          </a:p>
        </p:txBody>
      </p:sp>
      <p:sp>
        <p:nvSpPr>
          <p:cNvPr id="4" name="Slide Number Placeholder 3">
            <a:extLst>
              <a:ext uri="{FF2B5EF4-FFF2-40B4-BE49-F238E27FC236}">
                <a16:creationId xmlns:a16="http://schemas.microsoft.com/office/drawing/2014/main" id="{9BF3B198-C4EA-1D45-6B50-9795B80F43C3}"/>
              </a:ext>
            </a:extLst>
          </p:cNvPr>
          <p:cNvSpPr>
            <a:spLocks noGrp="1"/>
          </p:cNvSpPr>
          <p:nvPr>
            <p:ph type="sldNum" sz="quarter" idx="14"/>
          </p:nvPr>
        </p:nvSpPr>
        <p:spPr/>
        <p:txBody>
          <a:bodyPr/>
          <a:lstStyle/>
          <a:p>
            <a:fld id="{11F27F3A-B3E9-41ED-AF8F-A365F10BB65F}" type="slidenum">
              <a:rPr lang="en-US" smtClean="0"/>
              <a:pPr/>
              <a:t>5</a:t>
            </a:fld>
            <a:endParaRPr lang="en-US"/>
          </a:p>
        </p:txBody>
      </p:sp>
      <p:sp>
        <p:nvSpPr>
          <p:cNvPr id="5" name="Title 4">
            <a:extLst>
              <a:ext uri="{FF2B5EF4-FFF2-40B4-BE49-F238E27FC236}">
                <a16:creationId xmlns:a16="http://schemas.microsoft.com/office/drawing/2014/main" id="{4DE81DFD-D4D2-B31F-208A-2C011E53D767}"/>
              </a:ext>
            </a:extLst>
          </p:cNvPr>
          <p:cNvSpPr>
            <a:spLocks noGrp="1"/>
          </p:cNvSpPr>
          <p:nvPr>
            <p:ph type="title"/>
          </p:nvPr>
        </p:nvSpPr>
        <p:spPr/>
        <p:txBody>
          <a:bodyPr/>
          <a:lstStyle/>
          <a:p>
            <a:r>
              <a:rPr lang="en-US" b="1" kern="0">
                <a:solidFill>
                  <a:srgbClr val="5B94D6"/>
                </a:solidFill>
                <a:effectLst/>
                <a:latin typeface="Arial" panose="020B0604020202020204" pitchFamily="34" charset="0"/>
                <a:ea typeface="Times New Roman" panose="02020603050405020304" pitchFamily="18" charset="0"/>
              </a:rPr>
              <a:t>Understanding the Social Drivers of Health</a:t>
            </a:r>
            <a:endParaRPr lang="en-US"/>
          </a:p>
        </p:txBody>
      </p:sp>
      <p:pic>
        <p:nvPicPr>
          <p:cNvPr id="6" name="Picture 5" descr="A screenshot of a cell phone&#10;&#10;Description automatically generated">
            <a:extLst>
              <a:ext uri="{FF2B5EF4-FFF2-40B4-BE49-F238E27FC236}">
                <a16:creationId xmlns:a16="http://schemas.microsoft.com/office/drawing/2014/main" id="{DDBDAC5E-9EDD-2D9C-E5BB-D333E54303FB}"/>
              </a:ext>
            </a:extLst>
          </p:cNvPr>
          <p:cNvPicPr>
            <a:picLocks noChangeAspect="1"/>
          </p:cNvPicPr>
          <p:nvPr/>
        </p:nvPicPr>
        <p:blipFill>
          <a:blip r:embed="rId2">
            <a:extLst>
              <a:ext uri="{28A0092B-C50C-407E-A947-70E740481C1C}">
                <a14:useLocalDpi xmlns:a14="http://schemas.microsoft.com/office/drawing/2010/main" val="0"/>
              </a:ext>
            </a:extLst>
          </a:blip>
          <a:srcRect l="79422" r="4636" b="82108"/>
          <a:stretch/>
        </p:blipFill>
        <p:spPr>
          <a:xfrm>
            <a:off x="7315012" y="22293"/>
            <a:ext cx="1828988" cy="1539508"/>
          </a:xfrm>
          <a:prstGeom prst="rect">
            <a:avLst/>
          </a:prstGeom>
        </p:spPr>
      </p:pic>
    </p:spTree>
    <p:extLst>
      <p:ext uri="{BB962C8B-B14F-4D97-AF65-F5344CB8AC3E}">
        <p14:creationId xmlns:p14="http://schemas.microsoft.com/office/powerpoint/2010/main" val="51228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2CA9D2-4685-7DC4-2F79-AFAC01C88716}"/>
              </a:ext>
            </a:extLst>
          </p:cNvPr>
          <p:cNvSpPr>
            <a:spLocks noGrp="1"/>
          </p:cNvSpPr>
          <p:nvPr>
            <p:ph type="body" sz="quarter" idx="10"/>
          </p:nvPr>
        </p:nvSpPr>
        <p:spPr>
          <a:xfrm>
            <a:off x="318051" y="1097280"/>
            <a:ext cx="7640615" cy="4937760"/>
          </a:xfrm>
        </p:spPr>
        <p:txBody>
          <a:bodyPr vert="horz" lIns="91440" tIns="45720" rIns="91440" bIns="45720" rtlCol="0" anchor="t">
            <a:noAutofit/>
          </a:bodyPr>
          <a:lstStyle/>
          <a:p>
            <a:r>
              <a:rPr lang="en-US" sz="2000" dirty="0">
                <a:latin typeface="Arial"/>
                <a:cs typeface="Arial"/>
              </a:rPr>
              <a:t>African American/Black, American Indian, and Hispanic/Latinx individuals are: </a:t>
            </a:r>
            <a:endParaRPr lang="en-US" sz="2000" dirty="0"/>
          </a:p>
          <a:p>
            <a:pPr marL="431800" lvl="1" indent="-174625">
              <a:buFont typeface="Calibri"/>
              <a:buChar char="-"/>
            </a:pPr>
            <a:r>
              <a:rPr lang="en-US" sz="2000" dirty="0">
                <a:latin typeface="Arial"/>
                <a:cs typeface="Arial"/>
              </a:rPr>
              <a:t>Less likely to have a bachelor's degree</a:t>
            </a:r>
            <a:endParaRPr lang="en-US" sz="2000" dirty="0"/>
          </a:p>
          <a:p>
            <a:pPr marL="431800" lvl="1" indent="-174625">
              <a:buFont typeface="Calibri"/>
              <a:buChar char="-"/>
            </a:pPr>
            <a:r>
              <a:rPr lang="en-US" sz="2000" dirty="0">
                <a:latin typeface="Arial"/>
                <a:cs typeface="Arial"/>
              </a:rPr>
              <a:t>Less likely to own a home</a:t>
            </a:r>
          </a:p>
          <a:p>
            <a:pPr marL="431800" lvl="1" indent="-174625">
              <a:buFont typeface="Calibri"/>
              <a:buChar char="-"/>
            </a:pPr>
            <a:r>
              <a:rPr lang="en-US" sz="2000" dirty="0">
                <a:latin typeface="Arial"/>
                <a:cs typeface="Arial"/>
              </a:rPr>
              <a:t>More likely to have a lower median household income</a:t>
            </a:r>
            <a:endParaRPr lang="en-US" sz="2000" dirty="0"/>
          </a:p>
          <a:p>
            <a:pPr marL="431800" lvl="1" indent="-174625">
              <a:buFont typeface="Calibri"/>
              <a:buChar char="-"/>
            </a:pPr>
            <a:r>
              <a:rPr lang="en-US" sz="2000" dirty="0">
                <a:latin typeface="Arial"/>
                <a:cs typeface="Arial"/>
              </a:rPr>
              <a:t>More likely to be unemployed</a:t>
            </a:r>
            <a:endParaRPr lang="en-US" sz="2000" dirty="0"/>
          </a:p>
          <a:p>
            <a:pPr marL="431800" lvl="1" indent="-174625">
              <a:buFont typeface="Calibri"/>
              <a:buChar char="-"/>
            </a:pPr>
            <a:r>
              <a:rPr lang="en-US" sz="2000" dirty="0">
                <a:latin typeface="Arial"/>
                <a:cs typeface="Arial"/>
              </a:rPr>
              <a:t>More likely to spend over 30% of their income on housing </a:t>
            </a:r>
          </a:p>
          <a:p>
            <a:pPr marL="431800" lvl="1" indent="-174625">
              <a:buFont typeface="Calibri"/>
              <a:buChar char="-"/>
            </a:pPr>
            <a:r>
              <a:rPr lang="en-US" sz="2000" dirty="0">
                <a:latin typeface="Arial"/>
                <a:cs typeface="Arial"/>
              </a:rPr>
              <a:t>More likely to experience poverty</a:t>
            </a:r>
            <a:endParaRPr lang="en-US" sz="2000" dirty="0"/>
          </a:p>
        </p:txBody>
      </p:sp>
      <p:sp>
        <p:nvSpPr>
          <p:cNvPr id="4" name="Slide Number Placeholder 3">
            <a:extLst>
              <a:ext uri="{FF2B5EF4-FFF2-40B4-BE49-F238E27FC236}">
                <a16:creationId xmlns:a16="http://schemas.microsoft.com/office/drawing/2014/main" id="{FB2A60DB-FE36-B4D3-67A9-E0C9AE50949D}"/>
              </a:ext>
            </a:extLst>
          </p:cNvPr>
          <p:cNvSpPr>
            <a:spLocks noGrp="1"/>
          </p:cNvSpPr>
          <p:nvPr>
            <p:ph type="sldNum" sz="quarter" idx="14"/>
          </p:nvPr>
        </p:nvSpPr>
        <p:spPr/>
        <p:txBody>
          <a:bodyPr/>
          <a:lstStyle/>
          <a:p>
            <a:fld id="{11F27F3A-B3E9-41ED-AF8F-A365F10BB65F}" type="slidenum">
              <a:rPr lang="en-US" smtClean="0"/>
              <a:pPr/>
              <a:t>6</a:t>
            </a:fld>
            <a:endParaRPr lang="en-US"/>
          </a:p>
        </p:txBody>
      </p:sp>
      <p:sp>
        <p:nvSpPr>
          <p:cNvPr id="5" name="Title 4">
            <a:extLst>
              <a:ext uri="{FF2B5EF4-FFF2-40B4-BE49-F238E27FC236}">
                <a16:creationId xmlns:a16="http://schemas.microsoft.com/office/drawing/2014/main" id="{4CC19EA9-07F4-3582-7DE9-3F85BE6FE039}"/>
              </a:ext>
            </a:extLst>
          </p:cNvPr>
          <p:cNvSpPr>
            <a:spLocks noGrp="1"/>
          </p:cNvSpPr>
          <p:nvPr>
            <p:ph type="title"/>
          </p:nvPr>
        </p:nvSpPr>
        <p:spPr/>
        <p:txBody>
          <a:bodyPr/>
          <a:lstStyle/>
          <a:p>
            <a:r>
              <a:rPr lang="en-US">
                <a:latin typeface="Arial"/>
                <a:cs typeface="Arial"/>
              </a:rPr>
              <a:t>Social Drivers of Health</a:t>
            </a:r>
            <a:endParaRPr lang="en-US"/>
          </a:p>
        </p:txBody>
      </p:sp>
      <p:pic>
        <p:nvPicPr>
          <p:cNvPr id="7" name="Picture 6" descr="A screenshot of a cell phone&#10;&#10;Description automatically generated">
            <a:extLst>
              <a:ext uri="{FF2B5EF4-FFF2-40B4-BE49-F238E27FC236}">
                <a16:creationId xmlns:a16="http://schemas.microsoft.com/office/drawing/2014/main" id="{8B43EC00-42AA-6072-B8BA-24343800A1E0}"/>
              </a:ext>
            </a:extLst>
          </p:cNvPr>
          <p:cNvPicPr>
            <a:picLocks noChangeAspect="1"/>
          </p:cNvPicPr>
          <p:nvPr/>
        </p:nvPicPr>
        <p:blipFill>
          <a:blip r:embed="rId2">
            <a:extLst>
              <a:ext uri="{28A0092B-C50C-407E-A947-70E740481C1C}">
                <a14:useLocalDpi xmlns:a14="http://schemas.microsoft.com/office/drawing/2010/main" val="0"/>
              </a:ext>
            </a:extLst>
          </a:blip>
          <a:srcRect l="79422" r="4636" b="82108"/>
          <a:stretch/>
        </p:blipFill>
        <p:spPr>
          <a:xfrm>
            <a:off x="7315012" y="22293"/>
            <a:ext cx="1828988" cy="1539508"/>
          </a:xfrm>
          <a:prstGeom prst="rect">
            <a:avLst/>
          </a:prstGeom>
        </p:spPr>
      </p:pic>
      <p:pic>
        <p:nvPicPr>
          <p:cNvPr id="6" name="Picture 5" descr="A collage of photos of people&#10;&#10;Description automatically generated">
            <a:extLst>
              <a:ext uri="{FF2B5EF4-FFF2-40B4-BE49-F238E27FC236}">
                <a16:creationId xmlns:a16="http://schemas.microsoft.com/office/drawing/2014/main" id="{C875CE94-66F1-5770-0776-071AC914397B}"/>
              </a:ext>
            </a:extLst>
          </p:cNvPr>
          <p:cNvPicPr>
            <a:picLocks noChangeAspect="1"/>
          </p:cNvPicPr>
          <p:nvPr/>
        </p:nvPicPr>
        <p:blipFill>
          <a:blip r:embed="rId3">
            <a:extLst>
              <a:ext uri="{28A0092B-C50C-407E-A947-70E740481C1C}">
                <a14:useLocalDpi xmlns:a14="http://schemas.microsoft.com/office/drawing/2010/main" val="0"/>
              </a:ext>
            </a:extLst>
          </a:blip>
          <a:srcRect l="61767" t="31591" r="7265" b="37875"/>
          <a:stretch/>
        </p:blipFill>
        <p:spPr>
          <a:xfrm>
            <a:off x="4810626" y="3550507"/>
            <a:ext cx="3441718" cy="2545045"/>
          </a:xfrm>
          <a:prstGeom prst="rect">
            <a:avLst/>
          </a:prstGeom>
        </p:spPr>
      </p:pic>
      <p:pic>
        <p:nvPicPr>
          <p:cNvPr id="11" name="Picture 10" descr="A collage of photos of people and a dog&#10;&#10;Description automatically generated">
            <a:extLst>
              <a:ext uri="{FF2B5EF4-FFF2-40B4-BE49-F238E27FC236}">
                <a16:creationId xmlns:a16="http://schemas.microsoft.com/office/drawing/2014/main" id="{289DB0AF-5B28-3643-9EB5-AF426F548212}"/>
              </a:ext>
            </a:extLst>
          </p:cNvPr>
          <p:cNvPicPr>
            <a:picLocks noChangeAspect="1"/>
          </p:cNvPicPr>
          <p:nvPr/>
        </p:nvPicPr>
        <p:blipFill>
          <a:blip r:embed="rId4">
            <a:extLst>
              <a:ext uri="{28A0092B-C50C-407E-A947-70E740481C1C}">
                <a14:useLocalDpi xmlns:a14="http://schemas.microsoft.com/office/drawing/2010/main" val="0"/>
              </a:ext>
            </a:extLst>
          </a:blip>
          <a:srcRect l="47336" t="39919" r="17888" b="24832"/>
          <a:stretch/>
        </p:blipFill>
        <p:spPr>
          <a:xfrm>
            <a:off x="2029278" y="3808176"/>
            <a:ext cx="3864722" cy="2937958"/>
          </a:xfrm>
          <a:prstGeom prst="rect">
            <a:avLst/>
          </a:prstGeom>
        </p:spPr>
      </p:pic>
      <p:pic>
        <p:nvPicPr>
          <p:cNvPr id="12" name="Picture 11" descr="A collage of photos of people&#10;&#10;Description automatically generated">
            <a:extLst>
              <a:ext uri="{FF2B5EF4-FFF2-40B4-BE49-F238E27FC236}">
                <a16:creationId xmlns:a16="http://schemas.microsoft.com/office/drawing/2014/main" id="{CAFE58C1-EA07-257B-B93C-AEA139F487AC}"/>
              </a:ext>
            </a:extLst>
          </p:cNvPr>
          <p:cNvPicPr>
            <a:picLocks noChangeAspect="1"/>
          </p:cNvPicPr>
          <p:nvPr/>
        </p:nvPicPr>
        <p:blipFill>
          <a:blip r:embed="rId5">
            <a:extLst>
              <a:ext uri="{28A0092B-C50C-407E-A947-70E740481C1C}">
                <a14:useLocalDpi xmlns:a14="http://schemas.microsoft.com/office/drawing/2010/main" val="0"/>
              </a:ext>
            </a:extLst>
          </a:blip>
          <a:srcRect r="75594" b="73147"/>
          <a:stretch/>
        </p:blipFill>
        <p:spPr>
          <a:xfrm rot="20960533">
            <a:off x="128981" y="4080881"/>
            <a:ext cx="2712410" cy="2238228"/>
          </a:xfrm>
          <a:prstGeom prst="rect">
            <a:avLst/>
          </a:prstGeom>
        </p:spPr>
      </p:pic>
    </p:spTree>
    <p:extLst>
      <p:ext uri="{BB962C8B-B14F-4D97-AF65-F5344CB8AC3E}">
        <p14:creationId xmlns:p14="http://schemas.microsoft.com/office/powerpoint/2010/main" val="2453375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2230291-C787-D804-3F55-ACC14C1E1040}"/>
              </a:ext>
            </a:extLst>
          </p:cNvPr>
          <p:cNvSpPr>
            <a:spLocks noGrp="1"/>
          </p:cNvSpPr>
          <p:nvPr>
            <p:ph type="body" sz="quarter" idx="10"/>
          </p:nvPr>
        </p:nvSpPr>
        <p:spPr>
          <a:xfrm>
            <a:off x="0" y="2040835"/>
            <a:ext cx="9144000" cy="4359966"/>
          </a:xfrm>
        </p:spPr>
        <p:txBody>
          <a:bodyPr/>
          <a:lstStyle/>
          <a:p>
            <a:r>
              <a:rPr lang="en-US"/>
              <a:t>Access to Health Care</a:t>
            </a:r>
          </a:p>
        </p:txBody>
      </p:sp>
      <p:pic>
        <p:nvPicPr>
          <p:cNvPr id="2" name="Picture 1" descr="A screenshot of a cell phone&#10;&#10;Description automatically generated">
            <a:extLst>
              <a:ext uri="{FF2B5EF4-FFF2-40B4-BE49-F238E27FC236}">
                <a16:creationId xmlns:a16="http://schemas.microsoft.com/office/drawing/2014/main" id="{39078C00-103F-05C5-0FBB-89B150D62FFA}"/>
              </a:ext>
            </a:extLst>
          </p:cNvPr>
          <p:cNvPicPr>
            <a:picLocks noChangeAspect="1"/>
          </p:cNvPicPr>
          <p:nvPr/>
        </p:nvPicPr>
        <p:blipFill>
          <a:blip r:embed="rId2">
            <a:extLst>
              <a:ext uri="{28A0092B-C50C-407E-A947-70E740481C1C}">
                <a14:useLocalDpi xmlns:a14="http://schemas.microsoft.com/office/drawing/2010/main" val="0"/>
              </a:ext>
            </a:extLst>
          </a:blip>
          <a:srcRect l="79422" t="18121" r="4636" b="65975"/>
          <a:stretch/>
        </p:blipFill>
        <p:spPr>
          <a:xfrm>
            <a:off x="2729948" y="291547"/>
            <a:ext cx="3684103" cy="2756453"/>
          </a:xfrm>
          <a:prstGeom prst="rect">
            <a:avLst/>
          </a:prstGeom>
        </p:spPr>
      </p:pic>
    </p:spTree>
    <p:extLst>
      <p:ext uri="{BB962C8B-B14F-4D97-AF65-F5344CB8AC3E}">
        <p14:creationId xmlns:p14="http://schemas.microsoft.com/office/powerpoint/2010/main" val="3895295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B66314-31F9-454A-4569-F58A68E41C03}"/>
              </a:ext>
            </a:extLst>
          </p:cNvPr>
          <p:cNvSpPr>
            <a:spLocks noGrp="1"/>
          </p:cNvSpPr>
          <p:nvPr>
            <p:ph type="body" sz="quarter" idx="10"/>
          </p:nvPr>
        </p:nvSpPr>
        <p:spPr>
          <a:xfrm>
            <a:off x="1327868" y="1097280"/>
            <a:ext cx="7633252" cy="4937760"/>
          </a:xfrm>
        </p:spPr>
        <p:txBody>
          <a:bodyPr/>
          <a:lstStyle/>
          <a:p>
            <a:pPr marL="0" marR="0" indent="0">
              <a:spcBef>
                <a:spcPts val="0"/>
              </a:spcBef>
              <a:spcAft>
                <a:spcPts val="0"/>
              </a:spcAft>
              <a:buNone/>
            </a:pPr>
            <a:r>
              <a:rPr lang="en-US" sz="2000">
                <a:effectLst/>
                <a:latin typeface="Arial" panose="020B0604020202020204" pitchFamily="34" charset="0"/>
                <a:ea typeface="Times New Roman" panose="02020603050405020304" pitchFamily="18" charset="0"/>
              </a:rPr>
              <a:t>Access: </a:t>
            </a:r>
          </a:p>
          <a:p>
            <a:pPr marL="603647" lvl="1" indent="-342900">
              <a:spcBef>
                <a:spcPts val="0"/>
              </a:spcBef>
              <a:buFont typeface="+mj-lt"/>
              <a:buAutoNum type="arabicPeriod"/>
            </a:pPr>
            <a:r>
              <a:rPr lang="en-US" sz="2000">
                <a:effectLst/>
                <a:latin typeface="Arial" panose="020B0604020202020204" pitchFamily="34" charset="0"/>
                <a:ea typeface="Times New Roman" panose="02020603050405020304" pitchFamily="18" charset="0"/>
              </a:rPr>
              <a:t>Do you have health, dental and vision insurance? </a:t>
            </a:r>
          </a:p>
          <a:p>
            <a:pPr marL="603647" lvl="1" indent="-342900">
              <a:spcBef>
                <a:spcPts val="0"/>
              </a:spcBef>
              <a:buFont typeface="+mj-lt"/>
              <a:buAutoNum type="arabicPeriod"/>
            </a:pPr>
            <a:r>
              <a:rPr lang="en-US" sz="2000">
                <a:effectLst/>
                <a:latin typeface="Arial" panose="020B0604020202020204" pitchFamily="34" charset="0"/>
                <a:ea typeface="Times New Roman" panose="02020603050405020304" pitchFamily="18" charset="0"/>
              </a:rPr>
              <a:t>Can you afford prescription medications?</a:t>
            </a:r>
          </a:p>
          <a:p>
            <a:pPr marL="603647" lvl="1" indent="-342900">
              <a:spcBef>
                <a:spcPts val="0"/>
              </a:spcBef>
              <a:buFont typeface="+mj-lt"/>
              <a:buAutoNum type="arabicPeriod"/>
            </a:pPr>
            <a:r>
              <a:rPr lang="en-US" sz="2000">
                <a:effectLst/>
                <a:latin typeface="Arial" panose="020B0604020202020204" pitchFamily="34" charset="0"/>
                <a:ea typeface="Times New Roman" panose="02020603050405020304" pitchFamily="18" charset="0"/>
              </a:rPr>
              <a:t>Are there enough primary and specialized providers in your community?</a:t>
            </a:r>
          </a:p>
          <a:p>
            <a:pPr marL="603647" lvl="1" indent="-342900">
              <a:spcBef>
                <a:spcPts val="0"/>
              </a:spcBef>
              <a:buFont typeface="+mj-lt"/>
              <a:buAutoNum type="arabicPeriod"/>
            </a:pPr>
            <a:r>
              <a:rPr lang="en-US" sz="2000">
                <a:effectLst/>
                <a:latin typeface="Arial" panose="020B0604020202020204" pitchFamily="34" charset="0"/>
                <a:ea typeface="Times New Roman" panose="02020603050405020304" pitchFamily="18" charset="0"/>
              </a:rPr>
              <a:t>Do your providers accommodate any disabilities you may have? </a:t>
            </a:r>
          </a:p>
          <a:p>
            <a:pPr marL="603647" lvl="1" indent="-342900">
              <a:spcBef>
                <a:spcPts val="0"/>
              </a:spcBef>
              <a:spcAft>
                <a:spcPts val="800"/>
              </a:spcAft>
              <a:buFont typeface="+mj-lt"/>
              <a:buAutoNum type="arabicPeriod"/>
            </a:pPr>
            <a:r>
              <a:rPr lang="en-US" sz="2000">
                <a:effectLst/>
                <a:latin typeface="Arial" panose="020B0604020202020204" pitchFamily="34" charset="0"/>
                <a:ea typeface="Times New Roman" panose="02020603050405020304" pitchFamily="18" charset="0"/>
              </a:rPr>
              <a:t>How far do you have to travel to see a provider? </a:t>
            </a:r>
          </a:p>
          <a:p>
            <a:pPr marL="0" marR="0" indent="0">
              <a:lnSpc>
                <a:spcPct val="107000"/>
              </a:lnSpc>
              <a:spcBef>
                <a:spcPts val="0"/>
              </a:spcBef>
              <a:spcAft>
                <a:spcPts val="800"/>
              </a:spcAft>
              <a:buNone/>
            </a:pPr>
            <a:endParaRPr lang="en-US" sz="2000">
              <a:effectLst/>
              <a:latin typeface="Arial" panose="020B0604020202020204" pitchFamily="34" charset="0"/>
              <a:ea typeface="Times New Roman" panose="02020603050405020304" pitchFamily="18" charset="0"/>
            </a:endParaRPr>
          </a:p>
          <a:p>
            <a:pPr marL="0" marR="0" indent="0">
              <a:lnSpc>
                <a:spcPct val="107000"/>
              </a:lnSpc>
              <a:spcBef>
                <a:spcPts val="0"/>
              </a:spcBef>
              <a:spcAft>
                <a:spcPts val="800"/>
              </a:spcAft>
              <a:buNone/>
            </a:pPr>
            <a:r>
              <a:rPr lang="en-US" sz="2000">
                <a:effectLst/>
                <a:latin typeface="Arial" panose="020B0604020202020204" pitchFamily="34" charset="0"/>
                <a:ea typeface="Times New Roman" panose="02020603050405020304" pitchFamily="18" charset="0"/>
              </a:rPr>
              <a:t>Quality: </a:t>
            </a:r>
          </a:p>
          <a:p>
            <a:pPr marL="603647" lvl="1" indent="-342900">
              <a:spcBef>
                <a:spcPts val="0"/>
              </a:spcBef>
              <a:buFont typeface="+mj-lt"/>
              <a:buAutoNum type="arabicPeriod"/>
            </a:pPr>
            <a:r>
              <a:rPr lang="en-US" sz="2000">
                <a:effectLst/>
                <a:latin typeface="Arial" panose="020B0604020202020204" pitchFamily="34" charset="0"/>
                <a:ea typeface="Times New Roman" panose="02020603050405020304" pitchFamily="18" charset="0"/>
              </a:rPr>
              <a:t>Is your provider familiar with your culture or identity? </a:t>
            </a:r>
          </a:p>
          <a:p>
            <a:pPr marL="603647" lvl="1" indent="-342900">
              <a:spcBef>
                <a:spcPts val="0"/>
              </a:spcBef>
              <a:buFont typeface="+mj-lt"/>
              <a:buAutoNum type="arabicPeriod"/>
            </a:pPr>
            <a:r>
              <a:rPr lang="en-US" sz="2000">
                <a:effectLst/>
                <a:latin typeface="Arial" panose="020B0604020202020204" pitchFamily="34" charset="0"/>
                <a:ea typeface="Times New Roman" panose="02020603050405020304" pitchFamily="18" charset="0"/>
              </a:rPr>
              <a:t>Does your provider use your preferred language?</a:t>
            </a:r>
          </a:p>
          <a:p>
            <a:pPr marL="603647" lvl="1" indent="-342900">
              <a:spcBef>
                <a:spcPts val="0"/>
              </a:spcBef>
              <a:spcAft>
                <a:spcPts val="800"/>
              </a:spcAft>
              <a:buFont typeface="+mj-lt"/>
              <a:buAutoNum type="arabicPeriod"/>
            </a:pPr>
            <a:r>
              <a:rPr lang="en-US" sz="2000">
                <a:effectLst/>
                <a:latin typeface="Arial" panose="020B0604020202020204" pitchFamily="34" charset="0"/>
                <a:ea typeface="Times New Roman" panose="02020603050405020304" pitchFamily="18" charset="0"/>
              </a:rPr>
              <a:t>Do you feel safe, respected and valued when you are in a health care setting? </a:t>
            </a:r>
          </a:p>
        </p:txBody>
      </p:sp>
      <p:sp>
        <p:nvSpPr>
          <p:cNvPr id="4" name="Slide Number Placeholder 3">
            <a:extLst>
              <a:ext uri="{FF2B5EF4-FFF2-40B4-BE49-F238E27FC236}">
                <a16:creationId xmlns:a16="http://schemas.microsoft.com/office/drawing/2014/main" id="{8E108EA0-8E8E-F9C2-068C-A39BDE69BF8B}"/>
              </a:ext>
            </a:extLst>
          </p:cNvPr>
          <p:cNvSpPr>
            <a:spLocks noGrp="1"/>
          </p:cNvSpPr>
          <p:nvPr>
            <p:ph type="sldNum" sz="quarter" idx="14"/>
          </p:nvPr>
        </p:nvSpPr>
        <p:spPr/>
        <p:txBody>
          <a:bodyPr/>
          <a:lstStyle/>
          <a:p>
            <a:fld id="{11F27F3A-B3E9-41ED-AF8F-A365F10BB65F}" type="slidenum">
              <a:rPr lang="en-US" smtClean="0"/>
              <a:pPr/>
              <a:t>8</a:t>
            </a:fld>
            <a:endParaRPr lang="en-US"/>
          </a:p>
        </p:txBody>
      </p:sp>
      <p:sp>
        <p:nvSpPr>
          <p:cNvPr id="5" name="Title 4">
            <a:extLst>
              <a:ext uri="{FF2B5EF4-FFF2-40B4-BE49-F238E27FC236}">
                <a16:creationId xmlns:a16="http://schemas.microsoft.com/office/drawing/2014/main" id="{CEC051D6-452E-51E1-8725-C0B68133F327}"/>
              </a:ext>
            </a:extLst>
          </p:cNvPr>
          <p:cNvSpPr>
            <a:spLocks noGrp="1"/>
          </p:cNvSpPr>
          <p:nvPr>
            <p:ph type="title"/>
          </p:nvPr>
        </p:nvSpPr>
        <p:spPr/>
        <p:txBody>
          <a:bodyPr/>
          <a:lstStyle/>
          <a:p>
            <a:r>
              <a:rPr lang="en-US" b="1" kern="0">
                <a:solidFill>
                  <a:srgbClr val="5B94D6"/>
                </a:solidFill>
                <a:effectLst/>
                <a:latin typeface="Arial" panose="020B0604020202020204" pitchFamily="34" charset="0"/>
                <a:ea typeface="Times New Roman" panose="02020603050405020304" pitchFamily="18" charset="0"/>
              </a:rPr>
              <a:t>Understanding Access to Health Care</a:t>
            </a:r>
            <a:endParaRPr lang="en-US"/>
          </a:p>
        </p:txBody>
      </p:sp>
      <p:pic>
        <p:nvPicPr>
          <p:cNvPr id="6" name="Picture 5" descr="A screenshot of a cell phone&#10;&#10;Description automatically generated">
            <a:extLst>
              <a:ext uri="{FF2B5EF4-FFF2-40B4-BE49-F238E27FC236}">
                <a16:creationId xmlns:a16="http://schemas.microsoft.com/office/drawing/2014/main" id="{3A5A2468-5CAE-924E-3B19-50F274C4B863}"/>
              </a:ext>
            </a:extLst>
          </p:cNvPr>
          <p:cNvPicPr>
            <a:picLocks noChangeAspect="1"/>
          </p:cNvPicPr>
          <p:nvPr/>
        </p:nvPicPr>
        <p:blipFill>
          <a:blip r:embed="rId2">
            <a:extLst>
              <a:ext uri="{28A0092B-C50C-407E-A947-70E740481C1C}">
                <a14:useLocalDpi xmlns:a14="http://schemas.microsoft.com/office/drawing/2010/main" val="0"/>
              </a:ext>
            </a:extLst>
          </a:blip>
          <a:srcRect l="79422" t="18121" r="4636" b="65975"/>
          <a:stretch/>
        </p:blipFill>
        <p:spPr>
          <a:xfrm>
            <a:off x="-90270" y="5352572"/>
            <a:ext cx="1827630" cy="1367436"/>
          </a:xfrm>
          <a:prstGeom prst="rect">
            <a:avLst/>
          </a:prstGeom>
        </p:spPr>
      </p:pic>
    </p:spTree>
    <p:extLst>
      <p:ext uri="{BB962C8B-B14F-4D97-AF65-F5344CB8AC3E}">
        <p14:creationId xmlns:p14="http://schemas.microsoft.com/office/powerpoint/2010/main" val="3413121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ollage of photos of people&#10;&#10;Description automatically generated">
            <a:extLst>
              <a:ext uri="{FF2B5EF4-FFF2-40B4-BE49-F238E27FC236}">
                <a16:creationId xmlns:a16="http://schemas.microsoft.com/office/drawing/2014/main" id="{6B40C83B-7628-AF5D-3937-59FBAE6E922E}"/>
              </a:ext>
            </a:extLst>
          </p:cNvPr>
          <p:cNvPicPr>
            <a:picLocks noChangeAspect="1"/>
          </p:cNvPicPr>
          <p:nvPr/>
        </p:nvPicPr>
        <p:blipFill>
          <a:blip r:embed="rId2">
            <a:extLst>
              <a:ext uri="{28A0092B-C50C-407E-A947-70E740481C1C}">
                <a14:useLocalDpi xmlns:a14="http://schemas.microsoft.com/office/drawing/2010/main" val="0"/>
              </a:ext>
            </a:extLst>
          </a:blip>
          <a:srcRect l="28628" t="32418" r="40261" b="38998"/>
          <a:stretch/>
        </p:blipFill>
        <p:spPr>
          <a:xfrm rot="380894">
            <a:off x="188024" y="4308184"/>
            <a:ext cx="3215963" cy="2216042"/>
          </a:xfrm>
          <a:prstGeom prst="rect">
            <a:avLst/>
          </a:prstGeom>
        </p:spPr>
      </p:pic>
      <p:sp>
        <p:nvSpPr>
          <p:cNvPr id="2" name="Text Placeholder 1">
            <a:extLst>
              <a:ext uri="{FF2B5EF4-FFF2-40B4-BE49-F238E27FC236}">
                <a16:creationId xmlns:a16="http://schemas.microsoft.com/office/drawing/2014/main" id="{345B777D-FF0C-2636-7595-BB0EDBBE03F7}"/>
              </a:ext>
            </a:extLst>
          </p:cNvPr>
          <p:cNvSpPr>
            <a:spLocks noGrp="1"/>
          </p:cNvSpPr>
          <p:nvPr>
            <p:ph type="body" sz="quarter" idx="10"/>
          </p:nvPr>
        </p:nvSpPr>
        <p:spPr>
          <a:xfrm>
            <a:off x="318052" y="1097280"/>
            <a:ext cx="7904812" cy="4937760"/>
          </a:xfrm>
        </p:spPr>
        <p:txBody>
          <a:bodyPr/>
          <a:lstStyle/>
          <a:p>
            <a:pPr marR="0" lvl="0">
              <a:spcBef>
                <a:spcPts val="0"/>
              </a:spcBef>
              <a:spcAft>
                <a:spcPts val="600"/>
              </a:spcAft>
            </a:pPr>
            <a:r>
              <a:rPr lang="en-US" sz="2000">
                <a:effectLst/>
                <a:latin typeface="Arial" panose="020B0604020202020204" pitchFamily="34" charset="0"/>
                <a:ea typeface="Times New Roman" panose="02020603050405020304" pitchFamily="18" charset="0"/>
              </a:rPr>
              <a:t>Hispanic/Latinx individuals are almost four times </a:t>
            </a:r>
            <a:br>
              <a:rPr lang="en-US" sz="2000">
                <a:effectLst/>
                <a:latin typeface="Arial" panose="020B0604020202020204" pitchFamily="34" charset="0"/>
                <a:ea typeface="Times New Roman" panose="02020603050405020304" pitchFamily="18" charset="0"/>
              </a:rPr>
            </a:br>
            <a:r>
              <a:rPr lang="en-US" sz="2000">
                <a:effectLst/>
                <a:latin typeface="Arial" panose="020B0604020202020204" pitchFamily="34" charset="0"/>
                <a:ea typeface="Times New Roman" panose="02020603050405020304" pitchFamily="18" charset="0"/>
              </a:rPr>
              <a:t>more likely to not have health insurance than White </a:t>
            </a:r>
            <a:br>
              <a:rPr lang="en-US" sz="2000">
                <a:effectLst/>
                <a:latin typeface="Arial" panose="020B0604020202020204" pitchFamily="34" charset="0"/>
                <a:ea typeface="Times New Roman" panose="02020603050405020304" pitchFamily="18" charset="0"/>
              </a:rPr>
            </a:br>
            <a:r>
              <a:rPr lang="en-US" sz="2000">
                <a:effectLst/>
                <a:latin typeface="Arial" panose="020B0604020202020204" pitchFamily="34" charset="0"/>
                <a:ea typeface="Times New Roman" panose="02020603050405020304" pitchFamily="18" charset="0"/>
              </a:rPr>
              <a:t>non-Hispanic populations. </a:t>
            </a:r>
          </a:p>
          <a:p>
            <a:pPr marR="0" lvl="0">
              <a:spcBef>
                <a:spcPts val="0"/>
              </a:spcBef>
              <a:spcAft>
                <a:spcPts val="600"/>
              </a:spcAft>
            </a:pPr>
            <a:r>
              <a:rPr lang="en-US" sz="2000" spc="-30">
                <a:effectLst/>
                <a:latin typeface="Arial" panose="020B0604020202020204" pitchFamily="34" charset="0"/>
                <a:ea typeface="Times New Roman" panose="02020603050405020304" pitchFamily="18" charset="0"/>
              </a:rPr>
              <a:t>American Indians are twice as likely, African Americans/Blacks </a:t>
            </a:r>
            <a:r>
              <a:rPr lang="en-US" sz="2000">
                <a:effectLst/>
                <a:latin typeface="Arial" panose="020B0604020202020204" pitchFamily="34" charset="0"/>
                <a:ea typeface="Times New Roman" panose="02020603050405020304" pitchFamily="18" charset="0"/>
              </a:rPr>
              <a:t>are about 1.5 times more likely, and Multiracial people are </a:t>
            </a:r>
            <a:br>
              <a:rPr lang="en-US" sz="2000">
                <a:effectLst/>
                <a:latin typeface="Arial" panose="020B0604020202020204" pitchFamily="34" charset="0"/>
                <a:ea typeface="Times New Roman" panose="02020603050405020304" pitchFamily="18" charset="0"/>
              </a:rPr>
            </a:br>
            <a:r>
              <a:rPr lang="en-US" sz="2000">
                <a:effectLst/>
                <a:latin typeface="Arial" panose="020B0604020202020204" pitchFamily="34" charset="0"/>
                <a:ea typeface="Times New Roman" panose="02020603050405020304" pitchFamily="18" charset="0"/>
              </a:rPr>
              <a:t>1.3 times more likely to not have health insurance.</a:t>
            </a:r>
          </a:p>
          <a:p>
            <a:pPr marR="0" lvl="0">
              <a:spcBef>
                <a:spcPts val="0"/>
              </a:spcBef>
              <a:spcAft>
                <a:spcPts val="600"/>
              </a:spcAft>
            </a:pPr>
            <a:r>
              <a:rPr lang="en-US" sz="2000">
                <a:effectLst/>
                <a:latin typeface="Arial" panose="020B0604020202020204" pitchFamily="34" charset="0"/>
                <a:ea typeface="Times New Roman" panose="02020603050405020304" pitchFamily="18" charset="0"/>
              </a:rPr>
              <a:t>Hispanics, African Americans/Blacks and Multiracial people are also more likely to not see a</a:t>
            </a:r>
            <a:r>
              <a:rPr lang="en-US" sz="2000" b="1">
                <a:effectLst/>
                <a:latin typeface="Arial" panose="020B0604020202020204" pitchFamily="34" charset="0"/>
                <a:ea typeface="Times New Roman" panose="02020603050405020304" pitchFamily="18" charset="0"/>
              </a:rPr>
              <a:t> </a:t>
            </a:r>
            <a:r>
              <a:rPr lang="en-US" sz="2000">
                <a:effectLst/>
                <a:latin typeface="Arial" panose="020B0604020202020204" pitchFamily="34" charset="0"/>
                <a:ea typeface="Times New Roman" panose="02020603050405020304" pitchFamily="18" charset="0"/>
              </a:rPr>
              <a:t>doctor because the cost </a:t>
            </a:r>
            <a:br>
              <a:rPr lang="en-US" sz="2000">
                <a:effectLst/>
                <a:latin typeface="Arial" panose="020B0604020202020204" pitchFamily="34" charset="0"/>
                <a:ea typeface="Times New Roman" panose="02020603050405020304" pitchFamily="18" charset="0"/>
              </a:rPr>
            </a:br>
            <a:r>
              <a:rPr lang="en-US" sz="2000">
                <a:effectLst/>
                <a:latin typeface="Arial" panose="020B0604020202020204" pitchFamily="34" charset="0"/>
                <a:ea typeface="Times New Roman" panose="02020603050405020304" pitchFamily="18" charset="0"/>
              </a:rPr>
              <a:t>is too high</a:t>
            </a:r>
            <a:r>
              <a:rPr lang="en-US" sz="2000">
                <a:ea typeface="Times New Roman" panose="02020603050405020304" pitchFamily="18" charset="0"/>
              </a:rPr>
              <a:t>.</a:t>
            </a:r>
            <a:endParaRPr lang="en-US" sz="2000">
              <a:effectLst/>
              <a:latin typeface="Arial" panose="020B0604020202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4434C8BB-E18C-2521-9678-55A5505FF84C}"/>
              </a:ext>
            </a:extLst>
          </p:cNvPr>
          <p:cNvSpPr>
            <a:spLocks noGrp="1"/>
          </p:cNvSpPr>
          <p:nvPr>
            <p:ph type="sldNum" sz="quarter" idx="14"/>
          </p:nvPr>
        </p:nvSpPr>
        <p:spPr/>
        <p:txBody>
          <a:bodyPr/>
          <a:lstStyle/>
          <a:p>
            <a:fld id="{11F27F3A-B3E9-41ED-AF8F-A365F10BB65F}" type="slidenum">
              <a:rPr lang="en-US" smtClean="0"/>
              <a:pPr/>
              <a:t>9</a:t>
            </a:fld>
            <a:endParaRPr lang="en-US"/>
          </a:p>
        </p:txBody>
      </p:sp>
      <p:sp>
        <p:nvSpPr>
          <p:cNvPr id="5" name="Title 4">
            <a:extLst>
              <a:ext uri="{FF2B5EF4-FFF2-40B4-BE49-F238E27FC236}">
                <a16:creationId xmlns:a16="http://schemas.microsoft.com/office/drawing/2014/main" id="{DEC1F31D-F056-7502-CD18-4A09909B0C66}"/>
              </a:ext>
            </a:extLst>
          </p:cNvPr>
          <p:cNvSpPr>
            <a:spLocks noGrp="1"/>
          </p:cNvSpPr>
          <p:nvPr>
            <p:ph type="title"/>
          </p:nvPr>
        </p:nvSpPr>
        <p:spPr/>
        <p:txBody>
          <a:bodyPr/>
          <a:lstStyle/>
          <a:p>
            <a:r>
              <a:rPr lang="en-US" b="1" kern="0">
                <a:solidFill>
                  <a:srgbClr val="5B94D6"/>
                </a:solidFill>
                <a:effectLst/>
                <a:latin typeface="Arial" panose="020B0604020202020204" pitchFamily="34" charset="0"/>
                <a:ea typeface="Times New Roman" panose="02020603050405020304" pitchFamily="18" charset="0"/>
              </a:rPr>
              <a:t>Access to Health Care</a:t>
            </a:r>
            <a:endParaRPr lang="en-US"/>
          </a:p>
        </p:txBody>
      </p:sp>
      <p:pic>
        <p:nvPicPr>
          <p:cNvPr id="6" name="Picture 5" descr="A screenshot of a cell phone&#10;&#10;Description automatically generated">
            <a:extLst>
              <a:ext uri="{FF2B5EF4-FFF2-40B4-BE49-F238E27FC236}">
                <a16:creationId xmlns:a16="http://schemas.microsoft.com/office/drawing/2014/main" id="{6CDC0AFA-DBDE-3E36-7335-95B7C5804E7A}"/>
              </a:ext>
            </a:extLst>
          </p:cNvPr>
          <p:cNvPicPr>
            <a:picLocks noChangeAspect="1"/>
          </p:cNvPicPr>
          <p:nvPr/>
        </p:nvPicPr>
        <p:blipFill>
          <a:blip r:embed="rId3">
            <a:extLst>
              <a:ext uri="{28A0092B-C50C-407E-A947-70E740481C1C}">
                <a14:useLocalDpi xmlns:a14="http://schemas.microsoft.com/office/drawing/2010/main" val="0"/>
              </a:ext>
            </a:extLst>
          </a:blip>
          <a:srcRect l="79422" t="18121" r="4636" b="65975"/>
          <a:stretch/>
        </p:blipFill>
        <p:spPr>
          <a:xfrm>
            <a:off x="7309048" y="227212"/>
            <a:ext cx="1827630" cy="1367436"/>
          </a:xfrm>
          <a:prstGeom prst="rect">
            <a:avLst/>
          </a:prstGeom>
        </p:spPr>
      </p:pic>
      <p:pic>
        <p:nvPicPr>
          <p:cNvPr id="14" name="Picture 13" descr="A collage of images of people and medical personnel&#10;&#10;Description automatically generated">
            <a:extLst>
              <a:ext uri="{FF2B5EF4-FFF2-40B4-BE49-F238E27FC236}">
                <a16:creationId xmlns:a16="http://schemas.microsoft.com/office/drawing/2014/main" id="{6992B58C-9D8E-1286-32B5-2C297E54DB2C}"/>
              </a:ext>
            </a:extLst>
          </p:cNvPr>
          <p:cNvPicPr>
            <a:picLocks noChangeAspect="1"/>
          </p:cNvPicPr>
          <p:nvPr/>
        </p:nvPicPr>
        <p:blipFill>
          <a:blip r:embed="rId4">
            <a:extLst>
              <a:ext uri="{28A0092B-C50C-407E-A947-70E740481C1C}">
                <a14:useLocalDpi xmlns:a14="http://schemas.microsoft.com/office/drawing/2010/main" val="0"/>
              </a:ext>
            </a:extLst>
          </a:blip>
          <a:srcRect t="34668" r="67704" b="34951"/>
          <a:stretch/>
        </p:blipFill>
        <p:spPr>
          <a:xfrm>
            <a:off x="2368356" y="3878214"/>
            <a:ext cx="3338374" cy="2355359"/>
          </a:xfrm>
          <a:prstGeom prst="rect">
            <a:avLst/>
          </a:prstGeom>
        </p:spPr>
      </p:pic>
      <p:pic>
        <p:nvPicPr>
          <p:cNvPr id="15" name="Picture 14" descr="A collage of images of people and medical personnel&#10;&#10;Description automatically generated">
            <a:extLst>
              <a:ext uri="{FF2B5EF4-FFF2-40B4-BE49-F238E27FC236}">
                <a16:creationId xmlns:a16="http://schemas.microsoft.com/office/drawing/2014/main" id="{F5B77A80-2D3C-3632-E8F4-3E1CDF544EB0}"/>
              </a:ext>
            </a:extLst>
          </p:cNvPr>
          <p:cNvPicPr>
            <a:picLocks noChangeAspect="1"/>
          </p:cNvPicPr>
          <p:nvPr/>
        </p:nvPicPr>
        <p:blipFill>
          <a:blip r:embed="rId4">
            <a:extLst>
              <a:ext uri="{28A0092B-C50C-407E-A947-70E740481C1C}">
                <a14:useLocalDpi xmlns:a14="http://schemas.microsoft.com/office/drawing/2010/main" val="0"/>
              </a:ext>
            </a:extLst>
          </a:blip>
          <a:srcRect r="64710" b="65708"/>
          <a:stretch/>
        </p:blipFill>
        <p:spPr>
          <a:xfrm rot="21447513">
            <a:off x="4681404" y="4053129"/>
            <a:ext cx="3647943" cy="2658575"/>
          </a:xfrm>
          <a:prstGeom prst="rect">
            <a:avLst/>
          </a:prstGeom>
        </p:spPr>
      </p:pic>
    </p:spTree>
    <p:extLst>
      <p:ext uri="{BB962C8B-B14F-4D97-AF65-F5344CB8AC3E}">
        <p14:creationId xmlns:p14="http://schemas.microsoft.com/office/powerpoint/2010/main" val="1379917880"/>
      </p:ext>
    </p:extLst>
  </p:cSld>
  <p:clrMapOvr>
    <a:masterClrMapping/>
  </p:clrMapOvr>
</p:sld>
</file>

<file path=ppt/theme/theme1.xml><?xml version="1.0" encoding="utf-8"?>
<a:theme xmlns:a="http://schemas.openxmlformats.org/drawingml/2006/main" name="6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EE4A68F930534A9673EA0827CE44C3" ma:contentTypeVersion="14" ma:contentTypeDescription="Create a new document." ma:contentTypeScope="" ma:versionID="49c8d168a8566db34e4e0792c3ae5485">
  <xsd:schema xmlns:xsd="http://www.w3.org/2001/XMLSchema" xmlns:xs="http://www.w3.org/2001/XMLSchema" xmlns:p="http://schemas.microsoft.com/office/2006/metadata/properties" xmlns:ns2="5f457147-3445-4bf3-9c66-8935214328be" xmlns:ns3="1f30af22-8a83-4e88-b2a0-933ce816cdaf" targetNamespace="http://schemas.microsoft.com/office/2006/metadata/properties" ma:root="true" ma:fieldsID="0a54aeb5a910a2d98a309a2d97afe1d4" ns2:_="" ns3:_="">
    <xsd:import namespace="5f457147-3445-4bf3-9c66-8935214328be"/>
    <xsd:import namespace="1f30af22-8a83-4e88-b2a0-933ce816cda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457147-3445-4bf3-9c66-8935214328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30af22-8a83-4e88-b2a0-933ce816cda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3d13796-a36e-47f8-a5b9-80ba62762bfa}" ma:internalName="TaxCatchAll" ma:showField="CatchAllData" ma:web="1f30af22-8a83-4e88-b2a0-933ce816cd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f457147-3445-4bf3-9c66-8935214328be">
      <Terms xmlns="http://schemas.microsoft.com/office/infopath/2007/PartnerControls"/>
    </lcf76f155ced4ddcb4097134ff3c332f>
    <TaxCatchAll xmlns="1f30af22-8a83-4e88-b2a0-933ce816cdaf" xsi:nil="true"/>
  </documentManagement>
</p:properties>
</file>

<file path=customXml/itemProps1.xml><?xml version="1.0" encoding="utf-8"?>
<ds:datastoreItem xmlns:ds="http://schemas.openxmlformats.org/officeDocument/2006/customXml" ds:itemID="{609DCB0F-CABE-4DF0-BD04-148321A92A16}">
  <ds:schemaRefs>
    <ds:schemaRef ds:uri="http://schemas.microsoft.com/office/2006/metadata/contentType"/>
    <ds:schemaRef ds:uri="http://schemas.microsoft.com/office/2006/metadata/properties/metaAttributes"/>
    <ds:schemaRef ds:uri="http://www.w3.org/2000/xmlns/"/>
    <ds:schemaRef ds:uri="http://www.w3.org/2001/XMLSchema"/>
    <ds:schemaRef ds:uri="5f457147-3445-4bf3-9c66-8935214328be"/>
    <ds:schemaRef ds:uri="1f30af22-8a83-4e88-b2a0-933ce816cdaf"/>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281F3B-BF70-4553-B5B6-51CCDF4704D7}">
  <ds:schemaRefs>
    <ds:schemaRef ds:uri="http://schemas.microsoft.com/sharepoint/v3/contenttype/forms"/>
  </ds:schemaRefs>
</ds:datastoreItem>
</file>

<file path=customXml/itemProps3.xml><?xml version="1.0" encoding="utf-8"?>
<ds:datastoreItem xmlns:ds="http://schemas.openxmlformats.org/officeDocument/2006/customXml" ds:itemID="{5F93D88C-3348-45EB-B075-20445B0EED91}">
  <ds:schemaRefs>
    <ds:schemaRef ds:uri="http://schemas.microsoft.com/office/2006/metadata/properties"/>
    <ds:schemaRef ds:uri="http://www.w3.org/2000/xmlns/"/>
    <ds:schemaRef ds:uri="5f457147-3445-4bf3-9c66-8935214328be"/>
    <ds:schemaRef ds:uri="http://schemas.microsoft.com/office/infopath/2007/PartnerControls"/>
    <ds:schemaRef ds:uri="1f30af22-8a83-4e88-b2a0-933ce816cdaf"/>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emplate/>
  <TotalTime>201</TotalTime>
  <Words>3081</Words>
  <Application>Microsoft Macintosh PowerPoint</Application>
  <PresentationFormat>On-screen Show (4:3)</PresentationFormat>
  <Paragraphs>184</Paragraphs>
  <Slides>35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Franklin Gothic Demi Cond</vt:lpstr>
      <vt:lpstr>Franklin Gothic Medium</vt:lpstr>
      <vt:lpstr>Symbol</vt:lpstr>
      <vt:lpstr>System Font Regular</vt:lpstr>
      <vt:lpstr>6_Office Theme</vt:lpstr>
      <vt:lpstr>PowerPoint Presentation</vt:lpstr>
      <vt:lpstr>Purpose i</vt:lpstr>
      <vt:lpstr>This Report Identifies Six Key Categories in Health Disparities</vt:lpstr>
      <vt:lpstr>PowerPoint Presentation</vt:lpstr>
      <vt:lpstr>Understanding the Social Drivers of Health</vt:lpstr>
      <vt:lpstr>Social Drivers of Health</vt:lpstr>
      <vt:lpstr>PowerPoint Presentation</vt:lpstr>
      <vt:lpstr>Understanding Access to Health Care</vt:lpstr>
      <vt:lpstr>Access to Health Care</vt:lpstr>
      <vt:lpstr>Access to Health Care for People with Disabilities</vt:lpstr>
      <vt:lpstr>Access to Health Care for Rural Counties</vt:lpstr>
      <vt:lpstr>Access to Health Care</vt:lpstr>
      <vt:lpstr>PowerPoint Presentation</vt:lpstr>
      <vt:lpstr>Understanding Chronic Disease Disparities</vt:lpstr>
      <vt:lpstr>Chronic Disease Disparities</vt:lpstr>
      <vt:lpstr>Chronic Disease Disparities for People with Disabilities</vt:lpstr>
      <vt:lpstr>PowerPoint Presentation</vt:lpstr>
      <vt:lpstr>Understanding Communicable Disease Disparities</vt:lpstr>
      <vt:lpstr>Communicable Disease</vt:lpstr>
      <vt:lpstr>PowerPoint Presentation</vt:lpstr>
      <vt:lpstr>Understanding Mental and  Behavioral Health Disparities</vt:lpstr>
      <vt:lpstr>Mental Health</vt:lpstr>
      <vt:lpstr>Substance Use Disparities (Drugs and Alcohol)</vt:lpstr>
      <vt:lpstr>Tobacco</vt:lpstr>
      <vt:lpstr>Violence Prevention</vt:lpstr>
      <vt:lpstr>PowerPoint Presentation</vt:lpstr>
      <vt:lpstr>Understanding Disparities Experienced  by Mothers and Babies</vt:lpstr>
      <vt:lpstr>Mothers and Babies</vt:lpstr>
      <vt:lpstr>Understanding Disparities Experienced by Children </vt:lpstr>
      <vt:lpstr>Children</vt:lpstr>
      <vt:lpstr>Understanding Disparities Experienced by Aging Adults</vt:lpstr>
      <vt:lpstr>Aging Adults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Benson, Lauren P</cp:lastModifiedBy>
  <cp:revision>156</cp:revision>
  <cp:lastPrinted>2017-07-14T22:50:57Z</cp:lastPrinted>
  <dcterms:created xsi:type="dcterms:W3CDTF">2015-07-07T20:02:11Z</dcterms:created>
  <dcterms:modified xsi:type="dcterms:W3CDTF">2024-09-18T19:41:29Z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0x0101008AEE4A68F930534A9673EA0827CE44C3</vt:lpwstr>
  </property>
  <property fmtid="{D5CDD505-2E9C-101B-9397-08002B2CF9AE}" pid="3" name="MediaServiceImageTags">
    <vt:lpwstr/>
  </property>
</Properties>
</file>