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2.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3.xml" ContentType="application/vnd.openxmlformats-officedocument.presentationml.notesSlide+xml"/>
  <Override PartName="/ppt/tags/tag10.xml" ContentType="application/vnd.openxmlformats-officedocument.presentationml.tags+xml"/>
  <Override PartName="/ppt/notesSlides/notesSlide4.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5.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6.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notesSlides/notesSlide7.xml" ContentType="application/vnd.openxmlformats-officedocument.presentationml.notesSlide+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notesSlides/notesSlide8.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notesSlides/notesSlide9.xml" ContentType="application/vnd.openxmlformats-officedocument.presentationml.notesSlide+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notesSlides/notesSlide10.xml" ContentType="application/vnd.openxmlformats-officedocument.presentationml.notesSlide+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notesSlides/notesSlide11.xml" ContentType="application/vnd.openxmlformats-officedocument.presentationml.notesSlide+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notesSlides/notesSlide12.xml" ContentType="application/vnd.openxmlformats-officedocument.presentationml.notesSlide+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notesSlides/notesSlide13.xml" ContentType="application/vnd.openxmlformats-officedocument.presentationml.notesSlide+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notesSlides/notesSlide14.xml" ContentType="application/vnd.openxmlformats-officedocument.presentationml.notesSlide+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notesSlides/notesSlide15.xml" ContentType="application/vnd.openxmlformats-officedocument.presentationml.notesSlide+xml"/>
  <Override PartName="/ppt/tags/tag44.xml" ContentType="application/vnd.openxmlformats-officedocument.presentationml.tags+xml"/>
  <Override PartName="/ppt/tags/tag45.xml" ContentType="application/vnd.openxmlformats-officedocument.presentationml.tags+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notesSlides/notesSlide17.xml" ContentType="application/vnd.openxmlformats-officedocument.presentationml.notesSlide+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notesSlides/notesSlide18.xml" ContentType="application/vnd.openxmlformats-officedocument.presentationml.notesSlide+xml"/>
  <Override PartName="/ppt/tags/tag52.xml" ContentType="application/vnd.openxmlformats-officedocument.presentationml.tags+xml"/>
  <Override PartName="/ppt/notesSlides/notesSlide19.xml" ContentType="application/vnd.openxmlformats-officedocument.presentationml.notesSlide+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notesSlides/notesSlide20.xml" ContentType="application/vnd.openxmlformats-officedocument.presentationml.notesSlide+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notesSlides/notesSlide21.xml" ContentType="application/vnd.openxmlformats-officedocument.presentationml.notesSlide+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notesSlides/notesSlide22.xml" ContentType="application/vnd.openxmlformats-officedocument.presentationml.notesSlide+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notesSlides/notesSlide23.xml" ContentType="application/vnd.openxmlformats-officedocument.presentationml.notesSlide+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notesSlides/notesSlide24.xml" ContentType="application/vnd.openxmlformats-officedocument.presentationml.notesSlide+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notesSlides/notesSlide25.xml" ContentType="application/vnd.openxmlformats-officedocument.presentationml.notesSlide+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notesSlides/notesSlide26.xml" ContentType="application/vnd.openxmlformats-officedocument.presentationml.notesSlide+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notesSlides/notesSlide27.xml" ContentType="application/vnd.openxmlformats-officedocument.presentationml.notesSlide+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notesSlides/notesSlide28.xml" ContentType="application/vnd.openxmlformats-officedocument.presentationml.notesSlide+xml"/>
  <Override PartName="/ppt/tags/tag81.xml" ContentType="application/vnd.openxmlformats-officedocument.presentationml.tags+xml"/>
  <Override PartName="/ppt/tags/tag82.xml" ContentType="application/vnd.openxmlformats-officedocument.presentationml.tags+xml"/>
  <Override PartName="/ppt/notesSlides/notesSlide2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83.xml" ContentType="application/vnd.openxmlformats-officedocument.presentationml.tags+xml"/>
  <Override PartName="/ppt/tags/tag84.xml" ContentType="application/vnd.openxmlformats-officedocument.presentationml.tags+xml"/>
  <Override PartName="/ppt/notesSlides/notesSlide30.xml" ContentType="application/vnd.openxmlformats-officedocument.presentationml.notesSlide+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notesSlides/notesSlide31.xml" ContentType="application/vnd.openxmlformats-officedocument.presentationml.notesSlide+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notesSlides/notesSlide32.xml" ContentType="application/vnd.openxmlformats-officedocument.presentationml.notesSlide+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notesSlides/notesSlide33.xml" ContentType="application/vnd.openxmlformats-officedocument.presentationml.notesSlide+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notesSlides/notesSlide34.xml" ContentType="application/vnd.openxmlformats-officedocument.presentationml.notesSlide+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notesSlides/notesSlide35.xml" ContentType="application/vnd.openxmlformats-officedocument.presentationml.notesSlide+xml"/>
  <Override PartName="/ppt/tags/tag100.xml" ContentType="application/vnd.openxmlformats-officedocument.presentationml.tags+xml"/>
  <Override PartName="/ppt/notesSlides/notesSlide36.xml" ContentType="application/vnd.openxmlformats-officedocument.presentationml.notesSlide+xml"/>
  <Override PartName="/ppt/tags/tag101.xml" ContentType="application/vnd.openxmlformats-officedocument.presentationml.tags+xml"/>
  <Override PartName="/ppt/notesSlides/notesSlide37.xml" ContentType="application/vnd.openxmlformats-officedocument.presentationml.notesSlide+xml"/>
  <Override PartName="/ppt/tags/tag102.xml" ContentType="application/vnd.openxmlformats-officedocument.presentationml.tags+xml"/>
  <Override PartName="/ppt/tags/tag103.xml" ContentType="application/vnd.openxmlformats-officedocument.presentationml.tags+xml"/>
  <Override PartName="/ppt/notesSlides/notesSlide3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notesSlides/notesSlide3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107.xml" ContentType="application/vnd.openxmlformats-officedocument.presentationml.tags+xml"/>
  <Override PartName="/ppt/tags/tag108.xml" ContentType="application/vnd.openxmlformats-officedocument.presentationml.tags+xml"/>
  <Override PartName="/ppt/notesSlides/notesSlide40.xml" ContentType="application/vnd.openxmlformats-officedocument.presentationml.notesSlide+xml"/>
  <Override PartName="/ppt/tags/tag109.xml" ContentType="application/vnd.openxmlformats-officedocument.presentationml.tags+xml"/>
  <Override PartName="/ppt/notesSlides/notesSlide41.xml" ContentType="application/vnd.openxmlformats-officedocument.presentationml.notesSlide+xml"/>
  <Override PartName="/ppt/tags/tag110.xml" ContentType="application/vnd.openxmlformats-officedocument.presentationml.tags+xml"/>
  <Override PartName="/ppt/notesSlides/notesSlide4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tags/tag111.xml" ContentType="application/vnd.openxmlformats-officedocument.presentationml.tags+xml"/>
  <Override PartName="/ppt/tags/tag112.xml" ContentType="application/vnd.openxmlformats-officedocument.presentationml.tags+xml"/>
  <Override PartName="/ppt/notesSlides/notesSlide4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tags/tag113.xml" ContentType="application/vnd.openxmlformats-officedocument.presentationml.tags+xml"/>
  <Override PartName="/ppt/tags/tag114.xml" ContentType="application/vnd.openxmlformats-officedocument.presentationml.tags+xml"/>
  <Override PartName="/ppt/notesSlides/notesSlide44.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tags/tag115.xml" ContentType="application/vnd.openxmlformats-officedocument.presentationml.tags+xml"/>
  <Override PartName="/ppt/tags/tag116.xml" ContentType="application/vnd.openxmlformats-officedocument.presentationml.tags+xml"/>
  <Override PartName="/ppt/notesSlides/notesSlide45.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tags/tag117.xml" ContentType="application/vnd.openxmlformats-officedocument.presentationml.tags+xml"/>
  <Override PartName="/ppt/tags/tag118.xml" ContentType="application/vnd.openxmlformats-officedocument.presentationml.tags+xml"/>
  <Override PartName="/ppt/notesSlides/notesSlide46.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tags/tag119.xml" ContentType="application/vnd.openxmlformats-officedocument.presentationml.tags+xml"/>
  <Override PartName="/ppt/tags/tag120.xml" ContentType="application/vnd.openxmlformats-officedocument.presentationml.tags+xml"/>
  <Override PartName="/ppt/notesSlides/notesSlide47.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tags/tag121.xml" ContentType="application/vnd.openxmlformats-officedocument.presentationml.tags+xml"/>
  <Override PartName="/ppt/tags/tag122.xml" ContentType="application/vnd.openxmlformats-officedocument.presentationml.tags+xml"/>
  <Override PartName="/ppt/notesSlides/notesSlide48.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tags/tag123.xml" ContentType="application/vnd.openxmlformats-officedocument.presentationml.tags+xml"/>
  <Override PartName="/ppt/tags/tag124.xml" ContentType="application/vnd.openxmlformats-officedocument.presentationml.tags+xml"/>
  <Override PartName="/ppt/notesSlides/notesSlide49.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tags/tag125.xml" ContentType="application/vnd.openxmlformats-officedocument.presentationml.tags+xml"/>
  <Override PartName="/ppt/tags/tag126.xml" ContentType="application/vnd.openxmlformats-officedocument.presentationml.tags+xml"/>
  <Override PartName="/ppt/notesSlides/notesSlide50.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tags/tag127.xml" ContentType="application/vnd.openxmlformats-officedocument.presentationml.tags+xml"/>
  <Override PartName="/ppt/tags/tag128.xml" ContentType="application/vnd.openxmlformats-officedocument.presentationml.tags+xml"/>
  <Override PartName="/ppt/notesSlides/notesSlide51.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tags/tag129.xml" ContentType="application/vnd.openxmlformats-officedocument.presentationml.tags+xml"/>
  <Override PartName="/ppt/tags/tag130.xml" ContentType="application/vnd.openxmlformats-officedocument.presentationml.tags+xml"/>
  <Override PartName="/ppt/notesSlides/notesSlide52.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tags/tag131.xml" ContentType="application/vnd.openxmlformats-officedocument.presentationml.tags+xml"/>
  <Override PartName="/ppt/tags/tag132.xml" ContentType="application/vnd.openxmlformats-officedocument.presentationml.tags+xml"/>
  <Override PartName="/ppt/notesSlides/notesSlide53.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tags/tag133.xml" ContentType="application/vnd.openxmlformats-officedocument.presentationml.tags+xml"/>
  <Override PartName="/ppt/tags/tag134.xml" ContentType="application/vnd.openxmlformats-officedocument.presentationml.tags+xml"/>
  <Override PartName="/ppt/notesSlides/notesSlide54.xml" ContentType="application/vnd.openxmlformats-officedocument.presentationml.notesSlide+xml"/>
  <Override PartName="/ppt/tags/tag135.xml" ContentType="application/vnd.openxmlformats-officedocument.presentationml.tags+xml"/>
  <Override PartName="/ppt/tags/tag136.xml" ContentType="application/vnd.openxmlformats-officedocument.presentationml.tags+xml"/>
  <Override PartName="/ppt/notesSlides/notesSlide55.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tags/tag137.xml" ContentType="application/vnd.openxmlformats-officedocument.presentationml.tags+xml"/>
  <Override PartName="/ppt/tags/tag138.xml" ContentType="application/vnd.openxmlformats-officedocument.presentationml.tags+xml"/>
  <Override PartName="/ppt/notesSlides/notesSlide56.xml" ContentType="application/vnd.openxmlformats-officedocument.presentationml.notesSlid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tags/tag139.xml" ContentType="application/vnd.openxmlformats-officedocument.presentationml.tags+xml"/>
  <Override PartName="/ppt/tags/tag140.xml" ContentType="application/vnd.openxmlformats-officedocument.presentationml.tags+xml"/>
  <Override PartName="/ppt/notesSlides/notesSlide57.xml" ContentType="application/vnd.openxmlformats-officedocument.presentationml.notesSlide+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tags/tag141.xml" ContentType="application/vnd.openxmlformats-officedocument.presentationml.tags+xml"/>
  <Override PartName="/ppt/tags/tag142.xml" ContentType="application/vnd.openxmlformats-officedocument.presentationml.tags+xml"/>
  <Override PartName="/ppt/notesSlides/notesSlide58.xml" ContentType="application/vnd.openxmlformats-officedocument.presentationml.notesSlide+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tags/tag143.xml" ContentType="application/vnd.openxmlformats-officedocument.presentationml.tags+xml"/>
  <Override PartName="/ppt/tags/tag144.xml" ContentType="application/vnd.openxmlformats-officedocument.presentationml.tags+xml"/>
  <Override PartName="/ppt/notesSlides/notesSlide59.xml" ContentType="application/vnd.openxmlformats-officedocument.presentationml.notesSlide+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tags/tag145.xml" ContentType="application/vnd.openxmlformats-officedocument.presentationml.tags+xml"/>
  <Override PartName="/ppt/tags/tag146.xml" ContentType="application/vnd.openxmlformats-officedocument.presentationml.tags+xml"/>
  <Override PartName="/ppt/notesSlides/notesSlide60.xml" ContentType="application/vnd.openxmlformats-officedocument.presentationml.notesSlide+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tags/tag147.xml" ContentType="application/vnd.openxmlformats-officedocument.presentationml.tags+xml"/>
  <Override PartName="/ppt/tags/tag148.xml" ContentType="application/vnd.openxmlformats-officedocument.presentationml.tags+xml"/>
  <Override PartName="/ppt/notesSlides/notesSlide61.xml" ContentType="application/vnd.openxmlformats-officedocument.presentationml.notesSlide+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tags/tag149.xml" ContentType="application/vnd.openxmlformats-officedocument.presentationml.tags+xml"/>
  <Override PartName="/ppt/tags/tag150.xml" ContentType="application/vnd.openxmlformats-officedocument.presentationml.tags+xml"/>
  <Override PartName="/ppt/notesSlides/notesSlide62.xml" ContentType="application/vnd.openxmlformats-officedocument.presentationml.notesSlide+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tags/tag151.xml" ContentType="application/vnd.openxmlformats-officedocument.presentationml.tags+xml"/>
  <Override PartName="/ppt/tags/tag152.xml" ContentType="application/vnd.openxmlformats-officedocument.presentationml.tags+xml"/>
  <Override PartName="/ppt/notesSlides/notesSlide63.xml" ContentType="application/vnd.openxmlformats-officedocument.presentationml.notesSlide+xml"/>
  <Override PartName="/ppt/tags/tag153.xml" ContentType="application/vnd.openxmlformats-officedocument.presentationml.tags+xml"/>
  <Override PartName="/ppt/tags/tag154.xml" ContentType="application/vnd.openxmlformats-officedocument.presentationml.tags+xml"/>
  <Override PartName="/ppt/notesSlides/notesSlide64.xml" ContentType="application/vnd.openxmlformats-officedocument.presentationml.notesSlide+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tags/tag155.xml" ContentType="application/vnd.openxmlformats-officedocument.presentationml.tags+xml"/>
  <Override PartName="/ppt/tags/tag156.xml" ContentType="application/vnd.openxmlformats-officedocument.presentationml.tags+xml"/>
  <Override PartName="/ppt/notesSlides/notesSlide65.xml" ContentType="application/vnd.openxmlformats-officedocument.presentationml.notesSlide+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tags/tag157.xml" ContentType="application/vnd.openxmlformats-officedocument.presentationml.tags+xml"/>
  <Override PartName="/ppt/tags/tag158.xml" ContentType="application/vnd.openxmlformats-officedocument.presentationml.tags+xml"/>
  <Override PartName="/ppt/notesSlides/notesSlide66.xml" ContentType="application/vnd.openxmlformats-officedocument.presentationml.notesSlide+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tags/tag159.xml" ContentType="application/vnd.openxmlformats-officedocument.presentationml.tags+xml"/>
  <Override PartName="/ppt/tags/tag160.xml" ContentType="application/vnd.openxmlformats-officedocument.presentationml.tags+xml"/>
  <Override PartName="/ppt/notesSlides/notesSlide67.xml" ContentType="application/vnd.openxmlformats-officedocument.presentationml.notesSlide+xml"/>
  <Override PartName="/ppt/tags/tag161.xml" ContentType="application/vnd.openxmlformats-officedocument.presentationml.tags+xml"/>
  <Override PartName="/ppt/tags/tag162.xml" ContentType="application/vnd.openxmlformats-officedocument.presentationml.tags+xml"/>
  <Override PartName="/ppt/notesSlides/notesSlide68.xml" ContentType="application/vnd.openxmlformats-officedocument.presentationml.notesSlide+xml"/>
  <Override PartName="/ppt/diagrams/data34.xml" ContentType="application/vnd.openxmlformats-officedocument.drawingml.diagramData+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ppt/tags/tag163.xml" ContentType="application/vnd.openxmlformats-officedocument.presentationml.tags+xml"/>
  <Override PartName="/ppt/tags/tag164.xml" ContentType="application/vnd.openxmlformats-officedocument.presentationml.tags+xml"/>
  <Override PartName="/ppt/notesSlides/notesSlide69.xml" ContentType="application/vnd.openxmlformats-officedocument.presentationml.notesSlide+xml"/>
  <Override PartName="/ppt/diagrams/data35.xml" ContentType="application/vnd.openxmlformats-officedocument.drawingml.diagramData+xml"/>
  <Override PartName="/ppt/diagrams/layout35.xml" ContentType="application/vnd.openxmlformats-officedocument.drawingml.diagramLayout+xml"/>
  <Override PartName="/ppt/diagrams/quickStyle35.xml" ContentType="application/vnd.openxmlformats-officedocument.drawingml.diagramStyle+xml"/>
  <Override PartName="/ppt/diagrams/colors35.xml" ContentType="application/vnd.openxmlformats-officedocument.drawingml.diagramColors+xml"/>
  <Override PartName="/ppt/diagrams/drawing35.xml" ContentType="application/vnd.ms-office.drawingml.diagramDrawing+xml"/>
  <Override PartName="/ppt/diagrams/data36.xml" ContentType="application/vnd.openxmlformats-officedocument.drawingml.diagramData+xml"/>
  <Override PartName="/ppt/diagrams/layout36.xml" ContentType="application/vnd.openxmlformats-officedocument.drawingml.diagramLayout+xml"/>
  <Override PartName="/ppt/diagrams/quickStyle36.xml" ContentType="application/vnd.openxmlformats-officedocument.drawingml.diagramStyle+xml"/>
  <Override PartName="/ppt/diagrams/colors36.xml" ContentType="application/vnd.openxmlformats-officedocument.drawingml.diagramColors+xml"/>
  <Override PartName="/ppt/diagrams/drawing36.xml" ContentType="application/vnd.ms-office.drawingml.diagramDrawing+xml"/>
  <Override PartName="/ppt/tags/tag165.xml" ContentType="application/vnd.openxmlformats-officedocument.presentationml.tags+xml"/>
  <Override PartName="/ppt/tags/tag166.xml" ContentType="application/vnd.openxmlformats-officedocument.presentationml.tags+xml"/>
  <Override PartName="/ppt/notesSlides/notesSlide70.xml" ContentType="application/vnd.openxmlformats-officedocument.presentationml.notesSlide+xml"/>
  <Override PartName="/ppt/diagrams/data37.xml" ContentType="application/vnd.openxmlformats-officedocument.drawingml.diagramData+xml"/>
  <Override PartName="/ppt/diagrams/layout37.xml" ContentType="application/vnd.openxmlformats-officedocument.drawingml.diagramLayout+xml"/>
  <Override PartName="/ppt/diagrams/quickStyle37.xml" ContentType="application/vnd.openxmlformats-officedocument.drawingml.diagramStyle+xml"/>
  <Override PartName="/ppt/diagrams/colors37.xml" ContentType="application/vnd.openxmlformats-officedocument.drawingml.diagramColors+xml"/>
  <Override PartName="/ppt/diagrams/drawing37.xml" ContentType="application/vnd.ms-office.drawingml.diagramDrawing+xml"/>
  <Override PartName="/ppt/diagrams/data38.xml" ContentType="application/vnd.openxmlformats-officedocument.drawingml.diagramData+xml"/>
  <Override PartName="/ppt/diagrams/layout38.xml" ContentType="application/vnd.openxmlformats-officedocument.drawingml.diagramLayout+xml"/>
  <Override PartName="/ppt/diagrams/quickStyle38.xml" ContentType="application/vnd.openxmlformats-officedocument.drawingml.diagramStyle+xml"/>
  <Override PartName="/ppt/diagrams/colors38.xml" ContentType="application/vnd.openxmlformats-officedocument.drawingml.diagramColors+xml"/>
  <Override PartName="/ppt/diagrams/drawing38.xml" ContentType="application/vnd.ms-office.drawingml.diagramDrawing+xml"/>
  <Override PartName="/ppt/diagrams/data39.xml" ContentType="application/vnd.openxmlformats-officedocument.drawingml.diagramData+xml"/>
  <Override PartName="/ppt/diagrams/layout39.xml" ContentType="application/vnd.openxmlformats-officedocument.drawingml.diagramLayout+xml"/>
  <Override PartName="/ppt/diagrams/quickStyle39.xml" ContentType="application/vnd.openxmlformats-officedocument.drawingml.diagramStyle+xml"/>
  <Override PartName="/ppt/diagrams/colors39.xml" ContentType="application/vnd.openxmlformats-officedocument.drawingml.diagramColors+xml"/>
  <Override PartName="/ppt/diagrams/drawing39.xml" ContentType="application/vnd.ms-office.drawingml.diagramDrawing+xml"/>
  <Override PartName="/ppt/tags/tag167.xml" ContentType="application/vnd.openxmlformats-officedocument.presentationml.tags+xml"/>
  <Override PartName="/ppt/tags/tag168.xml" ContentType="application/vnd.openxmlformats-officedocument.presentationml.tags+xml"/>
  <Override PartName="/ppt/notesSlides/notesSlide71.xml" ContentType="application/vnd.openxmlformats-officedocument.presentationml.notesSlide+xml"/>
  <Override PartName="/ppt/diagrams/data40.xml" ContentType="application/vnd.openxmlformats-officedocument.drawingml.diagramData+xml"/>
  <Override PartName="/ppt/diagrams/layout40.xml" ContentType="application/vnd.openxmlformats-officedocument.drawingml.diagramLayout+xml"/>
  <Override PartName="/ppt/diagrams/quickStyle40.xml" ContentType="application/vnd.openxmlformats-officedocument.drawingml.diagramStyle+xml"/>
  <Override PartName="/ppt/diagrams/colors40.xml" ContentType="application/vnd.openxmlformats-officedocument.drawingml.diagramColors+xml"/>
  <Override PartName="/ppt/diagrams/drawing40.xml" ContentType="application/vnd.ms-office.drawingml.diagramDrawing+xml"/>
  <Override PartName="/ppt/diagrams/data41.xml" ContentType="application/vnd.openxmlformats-officedocument.drawingml.diagramData+xml"/>
  <Override PartName="/ppt/diagrams/layout41.xml" ContentType="application/vnd.openxmlformats-officedocument.drawingml.diagramLayout+xml"/>
  <Override PartName="/ppt/diagrams/quickStyle41.xml" ContentType="application/vnd.openxmlformats-officedocument.drawingml.diagramStyle+xml"/>
  <Override PartName="/ppt/diagrams/colors41.xml" ContentType="application/vnd.openxmlformats-officedocument.drawingml.diagramColors+xml"/>
  <Override PartName="/ppt/diagrams/drawing41.xml" ContentType="application/vnd.ms-office.drawingml.diagramDrawing+xml"/>
  <Override PartName="/ppt/tags/tag169.xml" ContentType="application/vnd.openxmlformats-officedocument.presentationml.tags+xml"/>
  <Override PartName="/ppt/tags/tag170.xml" ContentType="application/vnd.openxmlformats-officedocument.presentationml.tags+xml"/>
  <Override PartName="/ppt/notesSlides/notesSlide72.xml" ContentType="application/vnd.openxmlformats-officedocument.presentationml.notesSlide+xml"/>
  <Override PartName="/ppt/tags/tag171.xml" ContentType="application/vnd.openxmlformats-officedocument.presentationml.tags+xml"/>
  <Override PartName="/ppt/tags/tag172.xml" ContentType="application/vnd.openxmlformats-officedocument.presentationml.tags+xml"/>
  <Override PartName="/ppt/notesSlides/notesSlide73.xml" ContentType="application/vnd.openxmlformats-officedocument.presentationml.notesSlide+xml"/>
  <Override PartName="/ppt/diagrams/data42.xml" ContentType="application/vnd.openxmlformats-officedocument.drawingml.diagramData+xml"/>
  <Override PartName="/ppt/diagrams/layout42.xml" ContentType="application/vnd.openxmlformats-officedocument.drawingml.diagramLayout+xml"/>
  <Override PartName="/ppt/diagrams/quickStyle42.xml" ContentType="application/vnd.openxmlformats-officedocument.drawingml.diagramStyle+xml"/>
  <Override PartName="/ppt/diagrams/colors42.xml" ContentType="application/vnd.openxmlformats-officedocument.drawingml.diagramColors+xml"/>
  <Override PartName="/ppt/diagrams/drawing42.xml" ContentType="application/vnd.ms-office.drawingml.diagramDrawing+xml"/>
  <Override PartName="/ppt/diagrams/data43.xml" ContentType="application/vnd.openxmlformats-officedocument.drawingml.diagramData+xml"/>
  <Override PartName="/ppt/diagrams/layout43.xml" ContentType="application/vnd.openxmlformats-officedocument.drawingml.diagramLayout+xml"/>
  <Override PartName="/ppt/diagrams/quickStyle43.xml" ContentType="application/vnd.openxmlformats-officedocument.drawingml.diagramStyle+xml"/>
  <Override PartName="/ppt/diagrams/colors43.xml" ContentType="application/vnd.openxmlformats-officedocument.drawingml.diagramColors+xml"/>
  <Override PartName="/ppt/diagrams/drawing43.xml" ContentType="application/vnd.ms-office.drawingml.diagramDrawing+xml"/>
  <Override PartName="/ppt/tags/tag173.xml" ContentType="application/vnd.openxmlformats-officedocument.presentationml.tags+xml"/>
  <Override PartName="/ppt/tags/tag174.xml" ContentType="application/vnd.openxmlformats-officedocument.presentationml.tags+xml"/>
  <Override PartName="/ppt/notesSlides/notesSlide74.xml" ContentType="application/vnd.openxmlformats-officedocument.presentationml.notesSlide+xml"/>
  <Override PartName="/ppt/diagrams/data44.xml" ContentType="application/vnd.openxmlformats-officedocument.drawingml.diagramData+xml"/>
  <Override PartName="/ppt/diagrams/layout44.xml" ContentType="application/vnd.openxmlformats-officedocument.drawingml.diagramLayout+xml"/>
  <Override PartName="/ppt/diagrams/quickStyle44.xml" ContentType="application/vnd.openxmlformats-officedocument.drawingml.diagramStyle+xml"/>
  <Override PartName="/ppt/diagrams/colors44.xml" ContentType="application/vnd.openxmlformats-officedocument.drawingml.diagramColors+xml"/>
  <Override PartName="/ppt/diagrams/drawing44.xml" ContentType="application/vnd.ms-office.drawingml.diagramDrawing+xml"/>
  <Override PartName="/ppt/tags/tag175.xml" ContentType="application/vnd.openxmlformats-officedocument.presentationml.tags+xml"/>
  <Override PartName="/ppt/tags/tag176.xml" ContentType="application/vnd.openxmlformats-officedocument.presentationml.tags+xml"/>
  <Override PartName="/ppt/notesSlides/notesSlide75.xml" ContentType="application/vnd.openxmlformats-officedocument.presentationml.notesSlide+xml"/>
  <Override PartName="/ppt/diagrams/data45.xml" ContentType="application/vnd.openxmlformats-officedocument.drawingml.diagramData+xml"/>
  <Override PartName="/ppt/diagrams/layout45.xml" ContentType="application/vnd.openxmlformats-officedocument.drawingml.diagramLayout+xml"/>
  <Override PartName="/ppt/diagrams/quickStyle45.xml" ContentType="application/vnd.openxmlformats-officedocument.drawingml.diagramStyle+xml"/>
  <Override PartName="/ppt/diagrams/colors45.xml" ContentType="application/vnd.openxmlformats-officedocument.drawingml.diagramColors+xml"/>
  <Override PartName="/ppt/diagrams/drawing45.xml" ContentType="application/vnd.ms-office.drawingml.diagramDrawing+xml"/>
  <Override PartName="/ppt/tags/tag177.xml" ContentType="application/vnd.openxmlformats-officedocument.presentationml.tags+xml"/>
  <Override PartName="/ppt/tags/tag178.xml" ContentType="application/vnd.openxmlformats-officedocument.presentationml.tags+xml"/>
  <Override PartName="/ppt/notesSlides/notesSlide76.xml" ContentType="application/vnd.openxmlformats-officedocument.presentationml.notesSlide+xml"/>
  <Override PartName="/ppt/diagrams/data46.xml" ContentType="application/vnd.openxmlformats-officedocument.drawingml.diagramData+xml"/>
  <Override PartName="/ppt/diagrams/layout46.xml" ContentType="application/vnd.openxmlformats-officedocument.drawingml.diagramLayout+xml"/>
  <Override PartName="/ppt/diagrams/quickStyle46.xml" ContentType="application/vnd.openxmlformats-officedocument.drawingml.diagramStyle+xml"/>
  <Override PartName="/ppt/diagrams/colors46.xml" ContentType="application/vnd.openxmlformats-officedocument.drawingml.diagramColors+xml"/>
  <Override PartName="/ppt/diagrams/drawing46.xml" ContentType="application/vnd.ms-office.drawingml.diagramDrawing+xml"/>
  <Override PartName="/ppt/tags/tag179.xml" ContentType="application/vnd.openxmlformats-officedocument.presentationml.tags+xml"/>
  <Override PartName="/ppt/tags/tag180.xml" ContentType="application/vnd.openxmlformats-officedocument.presentationml.tags+xml"/>
  <Override PartName="/ppt/notesSlides/notesSlide77.xml" ContentType="application/vnd.openxmlformats-officedocument.presentationml.notesSlide+xml"/>
  <Override PartName="/ppt/tags/tag181.xml" ContentType="application/vnd.openxmlformats-officedocument.presentationml.tags+xml"/>
  <Override PartName="/ppt/notesSlides/notesSlide78.xml" ContentType="application/vnd.openxmlformats-officedocument.presentationml.notesSlide+xml"/>
  <Override PartName="/ppt/tags/tag182.xml" ContentType="application/vnd.openxmlformats-officedocument.presentationml.tags+xml"/>
  <Override PartName="/ppt/tags/tag183.xml" ContentType="application/vnd.openxmlformats-officedocument.presentationml.tags+xml"/>
  <Override PartName="/ppt/notesSlides/notesSlide79.xml" ContentType="application/vnd.openxmlformats-officedocument.presentationml.notesSlide+xml"/>
  <Override PartName="/ppt/tags/tag184.xml" ContentType="application/vnd.openxmlformats-officedocument.presentationml.tags+xml"/>
  <Override PartName="/ppt/tags/tag185.xml" ContentType="application/vnd.openxmlformats-officedocument.presentationml.tags+xml"/>
  <Override PartName="/ppt/notesSlides/notesSlide80.xml" ContentType="application/vnd.openxmlformats-officedocument.presentationml.notesSlide+xml"/>
  <Override PartName="/ppt/tags/tag186.xml" ContentType="application/vnd.openxmlformats-officedocument.presentationml.tags+xml"/>
  <Override PartName="/ppt/tags/tag187.xml" ContentType="application/vnd.openxmlformats-officedocument.presentationml.tags+xml"/>
  <Override PartName="/ppt/notesSlides/notesSlide81.xml" ContentType="application/vnd.openxmlformats-officedocument.presentationml.notesSlide+xml"/>
  <Override PartName="/ppt/tags/tag188.xml" ContentType="application/vnd.openxmlformats-officedocument.presentationml.tags+xml"/>
  <Override PartName="/ppt/tags/tag189.xml" ContentType="application/vnd.openxmlformats-officedocument.presentationml.tags+xml"/>
  <Override PartName="/ppt/notesSlides/notesSlide82.xml" ContentType="application/vnd.openxmlformats-officedocument.presentationml.notesSlide+xml"/>
  <Override PartName="/ppt/tags/tag190.xml" ContentType="application/vnd.openxmlformats-officedocument.presentationml.tags+xml"/>
  <Override PartName="/ppt/tags/tag191.xml" ContentType="application/vnd.openxmlformats-officedocument.presentationml.tags+xml"/>
  <Override PartName="/ppt/notesSlides/notesSlide83.xml" ContentType="application/vnd.openxmlformats-officedocument.presentationml.notesSlide+xml"/>
  <Override PartName="/ppt/diagrams/data47.xml" ContentType="application/vnd.openxmlformats-officedocument.drawingml.diagramData+xml"/>
  <Override PartName="/ppt/diagrams/layout47.xml" ContentType="application/vnd.openxmlformats-officedocument.drawingml.diagramLayout+xml"/>
  <Override PartName="/ppt/diagrams/quickStyle47.xml" ContentType="application/vnd.openxmlformats-officedocument.drawingml.diagramStyle+xml"/>
  <Override PartName="/ppt/diagrams/colors47.xml" ContentType="application/vnd.openxmlformats-officedocument.drawingml.diagramColors+xml"/>
  <Override PartName="/ppt/diagrams/drawing47.xml" ContentType="application/vnd.ms-office.drawingml.diagramDrawing+xml"/>
  <Override PartName="/ppt/tags/tag192.xml" ContentType="application/vnd.openxmlformats-officedocument.presentationml.tags+xml"/>
  <Override PartName="/ppt/tags/tag193.xml" ContentType="application/vnd.openxmlformats-officedocument.presentationml.tags+xml"/>
  <Override PartName="/ppt/notesSlides/notesSlide84.xml" ContentType="application/vnd.openxmlformats-officedocument.presentationml.notesSlide+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notesSlides/notesSlide85.xml" ContentType="application/vnd.openxmlformats-officedocument.presentationml.notesSlide+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notesSlides/notesSlide86.xml" ContentType="application/vnd.openxmlformats-officedocument.presentationml.notesSlide+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notesSlides/notesSlide87.xml" ContentType="application/vnd.openxmlformats-officedocument.presentationml.notesSlide+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notesSlides/notesSlide88.xml" ContentType="application/vnd.openxmlformats-officedocument.presentationml.notesSlide+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notesSlides/notesSlide89.xml" ContentType="application/vnd.openxmlformats-officedocument.presentationml.notesSlide+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notesSlides/notesSlide90.xml" ContentType="application/vnd.openxmlformats-officedocument.presentationml.notesSlide+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notesSlides/notesSlide91.xml" ContentType="application/vnd.openxmlformats-officedocument.presentationml.notesSlide+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notesSlides/notesSlide92.xml" ContentType="application/vnd.openxmlformats-officedocument.presentationml.notesSlide+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notesSlides/notesSlide93.xml" ContentType="application/vnd.openxmlformats-officedocument.presentationml.notesSlide+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notesSlides/notesSlide94.xml" ContentType="application/vnd.openxmlformats-officedocument.presentationml.notesSlide+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notesSlides/notesSlide95.xml" ContentType="application/vnd.openxmlformats-officedocument.presentationml.notesSlide+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notesSlides/notesSlide96.xml" ContentType="application/vnd.openxmlformats-officedocument.presentationml.notesSlide+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notesSlides/notesSlide97.xml" ContentType="application/vnd.openxmlformats-officedocument.presentationml.notesSlide+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notesSlides/notesSlide98.xml" ContentType="application/vnd.openxmlformats-officedocument.presentationml.notesSlide+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notesSlides/notesSlide99.xml" ContentType="application/vnd.openxmlformats-officedocument.presentationml.notesSlide+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notesSlides/notesSlide100.xml" ContentType="application/vnd.openxmlformats-officedocument.presentationml.notesSlide+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notesSlides/notesSlide101.xml" ContentType="application/vnd.openxmlformats-officedocument.presentationml.notesSlide+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notesSlides/notesSlide102.xml" ContentType="application/vnd.openxmlformats-officedocument.presentationml.notesSlide+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notesSlides/notesSlide103.xml" ContentType="application/vnd.openxmlformats-officedocument.presentationml.notesSlide+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notesSlides/notesSlide104.xml" ContentType="application/vnd.openxmlformats-officedocument.presentationml.notesSlide+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notesSlides/notesSlide105.xml" ContentType="application/vnd.openxmlformats-officedocument.presentationml.notesSlide+xml"/>
  <Override PartName="/ppt/tags/tag260.xml" ContentType="application/vnd.openxmlformats-officedocument.presentationml.tags+xml"/>
  <Override PartName="/ppt/notesSlides/notesSlide106.xml" ContentType="application/vnd.openxmlformats-officedocument.presentationml.notesSlide+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notesSlides/notesSlide107.xml" ContentType="application/vnd.openxmlformats-officedocument.presentationml.notesSlide+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notesSlides/notesSlide108.xml" ContentType="application/vnd.openxmlformats-officedocument.presentationml.notesSlide+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notesSlides/notesSlide109.xml" ContentType="application/vnd.openxmlformats-officedocument.presentationml.notesSlide+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notesSlides/notesSlide110.xml" ContentType="application/vnd.openxmlformats-officedocument.presentationml.notesSlide+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notesSlides/notesSlide111.xml" ContentType="application/vnd.openxmlformats-officedocument.presentationml.notesSlide+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notesSlides/notesSlide112.xml" ContentType="application/vnd.openxmlformats-officedocument.presentationml.notesSlide+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notesSlides/notesSlide113.xml" ContentType="application/vnd.openxmlformats-officedocument.presentationml.notesSlide+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notesSlides/notesSlide114.xml" ContentType="application/vnd.openxmlformats-officedocument.presentationml.notesSlide+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notesSlides/notesSlide115.xml" ContentType="application/vnd.openxmlformats-officedocument.presentationml.notesSlide+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notesSlides/notesSlide116.xml" ContentType="application/vnd.openxmlformats-officedocument.presentationml.notesSlide+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notesSlides/notesSlide117.xml" ContentType="application/vnd.openxmlformats-officedocument.presentationml.notesSlide+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notesSlides/notesSlide118.xml" ContentType="application/vnd.openxmlformats-officedocument.presentationml.notesSlide+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notesSlides/notesSlide119.xml" ContentType="application/vnd.openxmlformats-officedocument.presentationml.notesSlide+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notesSlides/notesSlide120.xml" ContentType="application/vnd.openxmlformats-officedocument.presentationml.notesSlide+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notesSlides/notesSlide121.xml" ContentType="application/vnd.openxmlformats-officedocument.presentationml.notesSlide+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notesSlides/notesSlide122.xml" ContentType="application/vnd.openxmlformats-officedocument.presentationml.notesSlide+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notesSlides/notesSlide123.xml" ContentType="application/vnd.openxmlformats-officedocument.presentationml.notesSlide+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notesSlides/notesSlide124.xml" ContentType="application/vnd.openxmlformats-officedocument.presentationml.notesSlide+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notesSlides/notesSlide125.xml" ContentType="application/vnd.openxmlformats-officedocument.presentationml.notesSlide+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notesSlides/notesSlide126.xml" ContentType="application/vnd.openxmlformats-officedocument.presentationml.notesSlide+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notesSlides/notesSlide127.xml" ContentType="application/vnd.openxmlformats-officedocument.presentationml.notesSlide+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notesSlides/notesSlide128.xml" ContentType="application/vnd.openxmlformats-officedocument.presentationml.notesSlide+xml"/>
  <Override PartName="/ppt/tags/tag328.xml" ContentType="application/vnd.openxmlformats-officedocument.presentationml.tags+xml"/>
  <Override PartName="/ppt/notesSlides/notesSlide129.xml" ContentType="application/vnd.openxmlformats-officedocument.presentationml.notesSlide+xml"/>
  <Override PartName="/ppt/tags/tag329.xml" ContentType="application/vnd.openxmlformats-officedocument.presentationml.tags+xml"/>
  <Override PartName="/ppt/tags/tag330.xml" ContentType="application/vnd.openxmlformats-officedocument.presentationml.tags+xml"/>
  <Override PartName="/ppt/notesSlides/notesSlide130.xml" ContentType="application/vnd.openxmlformats-officedocument.presentationml.notesSlide+xml"/>
  <Override PartName="/ppt/tags/tag331.xml" ContentType="application/vnd.openxmlformats-officedocument.presentationml.tags+xml"/>
  <Override PartName="/ppt/notesSlides/notesSlide131.xml" ContentType="application/vnd.openxmlformats-officedocument.presentationml.notesSlide+xml"/>
  <Override PartName="/ppt/tags/tag332.xml" ContentType="application/vnd.openxmlformats-officedocument.presentationml.tags+xml"/>
  <Override PartName="/ppt/notesSlides/notesSlide132.xml" ContentType="application/vnd.openxmlformats-officedocument.presentationml.notesSlide+xml"/>
  <Override PartName="/ppt/tags/tag333.xml" ContentType="application/vnd.openxmlformats-officedocument.presentationml.tags+xml"/>
  <Override PartName="/ppt/notesSlides/notesSlide133.xml" ContentType="application/vnd.openxmlformats-officedocument.presentationml.notesSlide+xml"/>
  <Override PartName="/ppt/tags/tag334.xml" ContentType="application/vnd.openxmlformats-officedocument.presentationml.tags+xml"/>
  <Override PartName="/ppt/notesSlides/notesSlide134.xml" ContentType="application/vnd.openxmlformats-officedocument.presentationml.notesSlide+xml"/>
  <Override PartName="/ppt/tags/tag335.xml" ContentType="application/vnd.openxmlformats-officedocument.presentationml.tags+xml"/>
  <Override PartName="/ppt/notesSlides/notesSlide135.xml" ContentType="application/vnd.openxmlformats-officedocument.presentationml.notesSlide+xml"/>
  <Override PartName="/ppt/tags/tag336.xml" ContentType="application/vnd.openxmlformats-officedocument.presentationml.tags+xml"/>
  <Override PartName="/ppt/notesSlides/notesSlide136.xml" ContentType="application/vnd.openxmlformats-officedocument.presentationml.notesSlide+xml"/>
  <Override PartName="/ppt/tags/tag337.xml" ContentType="application/vnd.openxmlformats-officedocument.presentationml.tags+xml"/>
  <Override PartName="/ppt/notesSlides/notesSlide137.xml" ContentType="application/vnd.openxmlformats-officedocument.presentationml.notesSlide+xml"/>
  <Override PartName="/ppt/tags/tag338.xml" ContentType="application/vnd.openxmlformats-officedocument.presentationml.tags+xml"/>
  <Override PartName="/ppt/notesSlides/notesSlide138.xml" ContentType="application/vnd.openxmlformats-officedocument.presentationml.notesSlide+xml"/>
  <Override PartName="/ppt/tags/tag339.xml" ContentType="application/vnd.openxmlformats-officedocument.presentationml.tags+xml"/>
  <Override PartName="/ppt/notesSlides/notesSlide139.xml" ContentType="application/vnd.openxmlformats-officedocument.presentationml.notesSlide+xml"/>
  <Override PartName="/ppt/tags/tag340.xml" ContentType="application/vnd.openxmlformats-officedocument.presentationml.tags+xml"/>
  <Override PartName="/ppt/notesSlides/notesSlide140.xml" ContentType="application/vnd.openxmlformats-officedocument.presentationml.notesSlide+xml"/>
  <Override PartName="/ppt/tags/tag341.xml" ContentType="application/vnd.openxmlformats-officedocument.presentationml.tags+xml"/>
  <Override PartName="/ppt/notesSlides/notesSlide141.xml" ContentType="application/vnd.openxmlformats-officedocument.presentationml.notesSlide+xml"/>
  <Override PartName="/ppt/tags/tag342.xml" ContentType="application/vnd.openxmlformats-officedocument.presentationml.tags+xml"/>
  <Override PartName="/ppt/tags/tag343.xml" ContentType="application/vnd.openxmlformats-officedocument.presentationml.tags+xml"/>
  <Override PartName="/ppt/notesSlides/notesSlide142.xml" ContentType="application/vnd.openxmlformats-officedocument.presentationml.notesSlide+xml"/>
  <Override PartName="/ppt/tags/tag344.xml" ContentType="application/vnd.openxmlformats-officedocument.presentationml.tags+xml"/>
  <Override PartName="/ppt/notesSlides/notesSlide143.xml" ContentType="application/vnd.openxmlformats-officedocument.presentationml.notesSlide+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notesSlides/notesSlide144.xml" ContentType="application/vnd.openxmlformats-officedocument.presentationml.notesSlide+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notesSlides/notesSlide145.xml" ContentType="application/vnd.openxmlformats-officedocument.presentationml.notesSlide+xml"/>
  <Override PartName="/ppt/tags/tag351.xml" ContentType="application/vnd.openxmlformats-officedocument.presentationml.tags+xml"/>
  <Override PartName="/ppt/notesSlides/notesSlide146.xml" ContentType="application/vnd.openxmlformats-officedocument.presentationml.notesSlide+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notesSlides/notesSlide147.xml" ContentType="application/vnd.openxmlformats-officedocument.presentationml.notesSlide+xml"/>
  <Override PartName="/ppt/tags/tag355.xml" ContentType="application/vnd.openxmlformats-officedocument.presentationml.tags+xml"/>
  <Override PartName="/ppt/notesSlides/notesSlide14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30" r:id="rId4"/>
    <p:sldMasterId id="2147483842" r:id="rId5"/>
    <p:sldMasterId id="2147483854" r:id="rId6"/>
  </p:sldMasterIdLst>
  <p:notesMasterIdLst>
    <p:notesMasterId r:id="rId155"/>
  </p:notesMasterIdLst>
  <p:handoutMasterIdLst>
    <p:handoutMasterId r:id="rId156"/>
  </p:handoutMasterIdLst>
  <p:sldIdLst>
    <p:sldId id="272" r:id="rId7"/>
    <p:sldId id="273" r:id="rId8"/>
    <p:sldId id="274" r:id="rId9"/>
    <p:sldId id="761" r:id="rId10"/>
    <p:sldId id="817" r:id="rId11"/>
    <p:sldId id="276" r:id="rId12"/>
    <p:sldId id="277" r:id="rId13"/>
    <p:sldId id="695" r:id="rId14"/>
    <p:sldId id="600" r:id="rId15"/>
    <p:sldId id="279" r:id="rId16"/>
    <p:sldId id="280" r:id="rId17"/>
    <p:sldId id="661" r:id="rId18"/>
    <p:sldId id="278" r:id="rId19"/>
    <p:sldId id="605" r:id="rId20"/>
    <p:sldId id="459" r:id="rId21"/>
    <p:sldId id="283" r:id="rId22"/>
    <p:sldId id="286" r:id="rId23"/>
    <p:sldId id="816" r:id="rId24"/>
    <p:sldId id="790" r:id="rId25"/>
    <p:sldId id="786" r:id="rId26"/>
    <p:sldId id="789" r:id="rId27"/>
    <p:sldId id="288" r:id="rId28"/>
    <p:sldId id="290" r:id="rId29"/>
    <p:sldId id="291" r:id="rId30"/>
    <p:sldId id="292" r:id="rId31"/>
    <p:sldId id="293" r:id="rId32"/>
    <p:sldId id="466" r:id="rId33"/>
    <p:sldId id="467" r:id="rId34"/>
    <p:sldId id="469" r:id="rId35"/>
    <p:sldId id="608" r:id="rId36"/>
    <p:sldId id="609" r:id="rId37"/>
    <p:sldId id="818" r:id="rId38"/>
    <p:sldId id="910" r:id="rId39"/>
    <p:sldId id="611" r:id="rId40"/>
    <p:sldId id="612" r:id="rId41"/>
    <p:sldId id="808" r:id="rId42"/>
    <p:sldId id="630" r:id="rId43"/>
    <p:sldId id="724" r:id="rId44"/>
    <p:sldId id="717" r:id="rId45"/>
    <p:sldId id="731" r:id="rId46"/>
    <p:sldId id="732" r:id="rId47"/>
    <p:sldId id="669" r:id="rId48"/>
    <p:sldId id="734" r:id="rId49"/>
    <p:sldId id="733" r:id="rId50"/>
    <p:sldId id="917" r:id="rId51"/>
    <p:sldId id="671" r:id="rId52"/>
    <p:sldId id="672" r:id="rId53"/>
    <p:sldId id="918" r:id="rId54"/>
    <p:sldId id="725" r:id="rId55"/>
    <p:sldId id="674" r:id="rId56"/>
    <p:sldId id="919" r:id="rId57"/>
    <p:sldId id="677" r:id="rId58"/>
    <p:sldId id="678" r:id="rId59"/>
    <p:sldId id="726" r:id="rId60"/>
    <p:sldId id="727" r:id="rId61"/>
    <p:sldId id="683" r:id="rId62"/>
    <p:sldId id="685" r:id="rId63"/>
    <p:sldId id="687" r:id="rId64"/>
    <p:sldId id="688" r:id="rId65"/>
    <p:sldId id="689" r:id="rId66"/>
    <p:sldId id="690" r:id="rId67"/>
    <p:sldId id="692" r:id="rId68"/>
    <p:sldId id="693" r:id="rId69"/>
    <p:sldId id="920" r:id="rId70"/>
    <p:sldId id="697" r:id="rId71"/>
    <p:sldId id="698" r:id="rId72"/>
    <p:sldId id="700" r:id="rId73"/>
    <p:sldId id="701" r:id="rId74"/>
    <p:sldId id="703" r:id="rId75"/>
    <p:sldId id="705" r:id="rId76"/>
    <p:sldId id="706" r:id="rId77"/>
    <p:sldId id="708" r:id="rId78"/>
    <p:sldId id="709" r:id="rId79"/>
    <p:sldId id="710" r:id="rId80"/>
    <p:sldId id="712" r:id="rId81"/>
    <p:sldId id="715" r:id="rId82"/>
    <p:sldId id="730" r:id="rId83"/>
    <p:sldId id="729" r:id="rId84"/>
    <p:sldId id="721" r:id="rId85"/>
    <p:sldId id="722" r:id="rId86"/>
    <p:sldId id="723" r:id="rId87"/>
    <p:sldId id="716" r:id="rId88"/>
    <p:sldId id="718" r:id="rId89"/>
    <p:sldId id="719" r:id="rId90"/>
    <p:sldId id="819" r:id="rId91"/>
    <p:sldId id="670" r:id="rId92"/>
    <p:sldId id="820" r:id="rId93"/>
    <p:sldId id="821" r:id="rId94"/>
    <p:sldId id="822" r:id="rId95"/>
    <p:sldId id="823" r:id="rId96"/>
    <p:sldId id="673" r:id="rId97"/>
    <p:sldId id="824" r:id="rId98"/>
    <p:sldId id="309" r:id="rId99"/>
    <p:sldId id="310" r:id="rId100"/>
    <p:sldId id="782" r:id="rId101"/>
    <p:sldId id="783" r:id="rId102"/>
    <p:sldId id="784" r:id="rId103"/>
    <p:sldId id="311" r:id="rId104"/>
    <p:sldId id="825" r:id="rId105"/>
    <p:sldId id="826" r:id="rId106"/>
    <p:sldId id="367" r:id="rId107"/>
    <p:sldId id="368" r:id="rId108"/>
    <p:sldId id="827" r:id="rId109"/>
    <p:sldId id="828" r:id="rId110"/>
    <p:sldId id="613" r:id="rId111"/>
    <p:sldId id="813" r:id="rId112"/>
    <p:sldId id="614" r:id="rId113"/>
    <p:sldId id="829" r:id="rId114"/>
    <p:sldId id="372" r:id="rId115"/>
    <p:sldId id="830" r:id="rId116"/>
    <p:sldId id="831" r:id="rId117"/>
    <p:sldId id="832" r:id="rId118"/>
    <p:sldId id="833" r:id="rId119"/>
    <p:sldId id="834" r:id="rId120"/>
    <p:sldId id="835" r:id="rId121"/>
    <p:sldId id="378" r:id="rId122"/>
    <p:sldId id="379" r:id="rId123"/>
    <p:sldId id="380" r:id="rId124"/>
    <p:sldId id="381" r:id="rId125"/>
    <p:sldId id="836" r:id="rId126"/>
    <p:sldId id="837" r:id="rId127"/>
    <p:sldId id="838" r:id="rId128"/>
    <p:sldId id="839" r:id="rId129"/>
    <p:sldId id="840" r:id="rId130"/>
    <p:sldId id="841" r:id="rId131"/>
    <p:sldId id="386" r:id="rId132"/>
    <p:sldId id="408" r:id="rId133"/>
    <p:sldId id="405" r:id="rId134"/>
    <p:sldId id="811" r:id="rId135"/>
    <p:sldId id="675" r:id="rId136"/>
    <p:sldId id="915" r:id="rId137"/>
    <p:sldId id="728" r:id="rId138"/>
    <p:sldId id="774" r:id="rId139"/>
    <p:sldId id="775" r:id="rId140"/>
    <p:sldId id="776" r:id="rId141"/>
    <p:sldId id="777" r:id="rId142"/>
    <p:sldId id="778" r:id="rId143"/>
    <p:sldId id="779" r:id="rId144"/>
    <p:sldId id="772" r:id="rId145"/>
    <p:sldId id="773" r:id="rId146"/>
    <p:sldId id="797" r:id="rId147"/>
    <p:sldId id="402" r:id="rId148"/>
    <p:sldId id="373" r:id="rId149"/>
    <p:sldId id="916" r:id="rId150"/>
    <p:sldId id="847" r:id="rId151"/>
    <p:sldId id="812" r:id="rId152"/>
    <p:sldId id="354" r:id="rId153"/>
    <p:sldId id="257" r:id="rId154"/>
  </p:sldIdLst>
  <p:sldSz cx="12192000" cy="6858000"/>
  <p:notesSz cx="7315200" cy="9601200"/>
  <p:custDataLst>
    <p:tags r:id="rId157"/>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3" pos="3840" userDrawn="1">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65B9612-B98F-D79A-C47D-DCDCB5FE4128}" name="Jones, Lakia C" initials="JLC" userId="S::lakia.jones@dhhs.nc.gov::c0eeabb4-a280-4c9a-8edd-38b283ea6c14" providerId="AD"/>
  <p188:author id="{A053E245-5F77-3A6C-C0EB-804A1CFDA711}" name="Ebner, Sherry D" initials="ESD" userId="S::sherry.ebner@dhhs.nc.gov::7c904ac5-100d-4abd-ba74-4e49ee59af38" providerId="AD"/>
  <p188:author id="{571ACBFD-7D64-E778-6846-7EED80139108}" name="Parmar, Bhuvana R" initials="PBR" userId="S::Bhuvana.Parmar@dhhs.nc.gov::be483a42-043d-480a-b6ef-e9ae3f316d46"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Lovett, Kristen E" initials="LKE" lastIdx="4" clrIdx="0">
    <p:extLst>
      <p:ext uri="{19B8F6BF-5375-455C-9EA6-DF929625EA0E}">
        <p15:presenceInfo xmlns:p15="http://schemas.microsoft.com/office/powerpoint/2012/main" userId="S-1-5-21-2744878847-1876734302-662453930-594719" providerId="AD"/>
      </p:ext>
    </p:extLst>
  </p:cmAuthor>
  <p:cmAuthor id="2" name="Tyson, Hannah M" initials="THM" lastIdx="35" clrIdx="1">
    <p:extLst>
      <p:ext uri="{19B8F6BF-5375-455C-9EA6-DF929625EA0E}">
        <p15:presenceInfo xmlns:p15="http://schemas.microsoft.com/office/powerpoint/2012/main" userId="S-1-5-21-2744878847-1876734302-662453930-614433" providerId="AD"/>
      </p:ext>
    </p:extLst>
  </p:cmAuthor>
  <p:cmAuthor id="3" name="Parmar, Bhuvana R" initials="PBR" lastIdx="1" clrIdx="2">
    <p:extLst>
      <p:ext uri="{19B8F6BF-5375-455C-9EA6-DF929625EA0E}">
        <p15:presenceInfo xmlns:p15="http://schemas.microsoft.com/office/powerpoint/2012/main" userId="S::Bhuvana.Parmar@dhhs.nc.gov::be483a42-043d-480a-b6ef-e9ae3f316d46" providerId="AD"/>
      </p:ext>
    </p:extLst>
  </p:cmAuthor>
  <p:cmAuthor id="4" name="Cheek, Sue" initials="CS" lastIdx="2" clrIdx="3">
    <p:extLst>
      <p:ext uri="{19B8F6BF-5375-455C-9EA6-DF929625EA0E}">
        <p15:presenceInfo xmlns:p15="http://schemas.microsoft.com/office/powerpoint/2012/main" userId="S::sue.cheek@dhhs.nc.gov::1e962c4a-a326-4b3f-8a61-0fa4256860b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951" autoAdjust="0"/>
    <p:restoredTop sz="85017" autoAdjust="0"/>
  </p:normalViewPr>
  <p:slideViewPr>
    <p:cSldViewPr>
      <p:cViewPr varScale="1">
        <p:scale>
          <a:sx n="72" d="100"/>
          <a:sy n="72" d="100"/>
        </p:scale>
        <p:origin x="830" y="58"/>
      </p:cViewPr>
      <p:guideLst>
        <p:guide orient="horz" pos="2160"/>
        <p:guide pos="3840"/>
      </p:guideLst>
    </p:cSldViewPr>
  </p:slideViewPr>
  <p:notesTextViewPr>
    <p:cViewPr>
      <p:scale>
        <a:sx n="1" d="1"/>
        <a:sy n="1" d="1"/>
      </p:scale>
      <p:origin x="0" y="0"/>
    </p:cViewPr>
  </p:notesTextViewPr>
  <p:sorterViewPr>
    <p:cViewPr>
      <p:scale>
        <a:sx n="99" d="100"/>
        <a:sy n="99" d="100"/>
      </p:scale>
      <p:origin x="0" y="-25373"/>
    </p:cViewPr>
  </p:sorterViewPr>
  <p:notesViewPr>
    <p:cSldViewPr showGuides="1">
      <p:cViewPr varScale="1">
        <p:scale>
          <a:sx n="61" d="100"/>
          <a:sy n="61" d="100"/>
        </p:scale>
        <p:origin x="3158" y="62"/>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117" Type="http://schemas.openxmlformats.org/officeDocument/2006/relationships/slide" Target="slides/slide111.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112" Type="http://schemas.openxmlformats.org/officeDocument/2006/relationships/slide" Target="slides/slide106.xml"/><Relationship Id="rId133" Type="http://schemas.openxmlformats.org/officeDocument/2006/relationships/slide" Target="slides/slide127.xml"/><Relationship Id="rId138" Type="http://schemas.openxmlformats.org/officeDocument/2006/relationships/slide" Target="slides/slide132.xml"/><Relationship Id="rId154" Type="http://schemas.openxmlformats.org/officeDocument/2006/relationships/slide" Target="slides/slide148.xml"/><Relationship Id="rId159" Type="http://schemas.openxmlformats.org/officeDocument/2006/relationships/presProps" Target="presProps.xml"/><Relationship Id="rId16" Type="http://schemas.openxmlformats.org/officeDocument/2006/relationships/slide" Target="slides/slide10.xml"/><Relationship Id="rId107" Type="http://schemas.openxmlformats.org/officeDocument/2006/relationships/slide" Target="slides/slide101.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102" Type="http://schemas.openxmlformats.org/officeDocument/2006/relationships/slide" Target="slides/slide96.xml"/><Relationship Id="rId123" Type="http://schemas.openxmlformats.org/officeDocument/2006/relationships/slide" Target="slides/slide117.xml"/><Relationship Id="rId128" Type="http://schemas.openxmlformats.org/officeDocument/2006/relationships/slide" Target="slides/slide122.xml"/><Relationship Id="rId144" Type="http://schemas.openxmlformats.org/officeDocument/2006/relationships/slide" Target="slides/slide138.xml"/><Relationship Id="rId149" Type="http://schemas.openxmlformats.org/officeDocument/2006/relationships/slide" Target="slides/slide143.xml"/><Relationship Id="rId5" Type="http://schemas.openxmlformats.org/officeDocument/2006/relationships/slideMaster" Target="slideMasters/slideMaster2.xml"/><Relationship Id="rId90" Type="http://schemas.openxmlformats.org/officeDocument/2006/relationships/slide" Target="slides/slide84.xml"/><Relationship Id="rId95" Type="http://schemas.openxmlformats.org/officeDocument/2006/relationships/slide" Target="slides/slide89.xml"/><Relationship Id="rId160" Type="http://schemas.openxmlformats.org/officeDocument/2006/relationships/viewProps" Target="viewProps.xml"/><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113" Type="http://schemas.openxmlformats.org/officeDocument/2006/relationships/slide" Target="slides/slide107.xml"/><Relationship Id="rId118" Type="http://schemas.openxmlformats.org/officeDocument/2006/relationships/slide" Target="slides/slide112.xml"/><Relationship Id="rId134" Type="http://schemas.openxmlformats.org/officeDocument/2006/relationships/slide" Target="slides/slide128.xml"/><Relationship Id="rId139" Type="http://schemas.openxmlformats.org/officeDocument/2006/relationships/slide" Target="slides/slide133.xml"/><Relationship Id="rId80" Type="http://schemas.openxmlformats.org/officeDocument/2006/relationships/slide" Target="slides/slide74.xml"/><Relationship Id="rId85" Type="http://schemas.openxmlformats.org/officeDocument/2006/relationships/slide" Target="slides/slide79.xml"/><Relationship Id="rId150" Type="http://schemas.openxmlformats.org/officeDocument/2006/relationships/slide" Target="slides/slide144.xml"/><Relationship Id="rId155" Type="http://schemas.openxmlformats.org/officeDocument/2006/relationships/notesMaster" Target="notesMasters/notesMaster1.xml"/><Relationship Id="rId12" Type="http://schemas.openxmlformats.org/officeDocument/2006/relationships/slide" Target="slides/slide6.xml"/><Relationship Id="rId17" Type="http://schemas.openxmlformats.org/officeDocument/2006/relationships/slide" Target="slides/slide11.xml"/><Relationship Id="rId33" Type="http://schemas.openxmlformats.org/officeDocument/2006/relationships/slide" Target="slides/slide27.xml"/><Relationship Id="rId38" Type="http://schemas.openxmlformats.org/officeDocument/2006/relationships/slide" Target="slides/slide32.xml"/><Relationship Id="rId59" Type="http://schemas.openxmlformats.org/officeDocument/2006/relationships/slide" Target="slides/slide53.xml"/><Relationship Id="rId103" Type="http://schemas.openxmlformats.org/officeDocument/2006/relationships/slide" Target="slides/slide97.xml"/><Relationship Id="rId108" Type="http://schemas.openxmlformats.org/officeDocument/2006/relationships/slide" Target="slides/slide102.xml"/><Relationship Id="rId124" Type="http://schemas.openxmlformats.org/officeDocument/2006/relationships/slide" Target="slides/slide118.xml"/><Relationship Id="rId129" Type="http://schemas.openxmlformats.org/officeDocument/2006/relationships/slide" Target="slides/slide123.xml"/><Relationship Id="rId54" Type="http://schemas.openxmlformats.org/officeDocument/2006/relationships/slide" Target="slides/slide48.xml"/><Relationship Id="rId70" Type="http://schemas.openxmlformats.org/officeDocument/2006/relationships/slide" Target="slides/slide64.xml"/><Relationship Id="rId75" Type="http://schemas.openxmlformats.org/officeDocument/2006/relationships/slide" Target="slides/slide69.xml"/><Relationship Id="rId91" Type="http://schemas.openxmlformats.org/officeDocument/2006/relationships/slide" Target="slides/slide85.xml"/><Relationship Id="rId96" Type="http://schemas.openxmlformats.org/officeDocument/2006/relationships/slide" Target="slides/slide90.xml"/><Relationship Id="rId140" Type="http://schemas.openxmlformats.org/officeDocument/2006/relationships/slide" Target="slides/slide134.xml"/><Relationship Id="rId145" Type="http://schemas.openxmlformats.org/officeDocument/2006/relationships/slide" Target="slides/slide139.xml"/><Relationship Id="rId16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6" Type="http://schemas.openxmlformats.org/officeDocument/2006/relationships/slide" Target="slides/slide100.xml"/><Relationship Id="rId114" Type="http://schemas.openxmlformats.org/officeDocument/2006/relationships/slide" Target="slides/slide108.xml"/><Relationship Id="rId119" Type="http://schemas.openxmlformats.org/officeDocument/2006/relationships/slide" Target="slides/slide113.xml"/><Relationship Id="rId127" Type="http://schemas.openxmlformats.org/officeDocument/2006/relationships/slide" Target="slides/slide12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slide" Target="slides/slide95.xml"/><Relationship Id="rId122" Type="http://schemas.openxmlformats.org/officeDocument/2006/relationships/slide" Target="slides/slide116.xml"/><Relationship Id="rId130" Type="http://schemas.openxmlformats.org/officeDocument/2006/relationships/slide" Target="slides/slide124.xml"/><Relationship Id="rId135" Type="http://schemas.openxmlformats.org/officeDocument/2006/relationships/slide" Target="slides/slide129.xml"/><Relationship Id="rId143" Type="http://schemas.openxmlformats.org/officeDocument/2006/relationships/slide" Target="slides/slide137.xml"/><Relationship Id="rId148" Type="http://schemas.openxmlformats.org/officeDocument/2006/relationships/slide" Target="slides/slide142.xml"/><Relationship Id="rId151" Type="http://schemas.openxmlformats.org/officeDocument/2006/relationships/slide" Target="slides/slide145.xml"/><Relationship Id="rId156"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openxmlformats.org/officeDocument/2006/relationships/slide" Target="slides/slide10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slide" Target="slides/slide98.xml"/><Relationship Id="rId120" Type="http://schemas.openxmlformats.org/officeDocument/2006/relationships/slide" Target="slides/slide114.xml"/><Relationship Id="rId125" Type="http://schemas.openxmlformats.org/officeDocument/2006/relationships/slide" Target="slides/slide119.xml"/><Relationship Id="rId141" Type="http://schemas.openxmlformats.org/officeDocument/2006/relationships/slide" Target="slides/slide135.xml"/><Relationship Id="rId146" Type="http://schemas.openxmlformats.org/officeDocument/2006/relationships/slide" Target="slides/slide140.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162" Type="http://schemas.openxmlformats.org/officeDocument/2006/relationships/tableStyles" Target="tableStyles.xml"/><Relationship Id="rId2" Type="http://schemas.openxmlformats.org/officeDocument/2006/relationships/customXml" Target="../customXml/item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110" Type="http://schemas.openxmlformats.org/officeDocument/2006/relationships/slide" Target="slides/slide104.xml"/><Relationship Id="rId115" Type="http://schemas.openxmlformats.org/officeDocument/2006/relationships/slide" Target="slides/slide109.xml"/><Relationship Id="rId131" Type="http://schemas.openxmlformats.org/officeDocument/2006/relationships/slide" Target="slides/slide125.xml"/><Relationship Id="rId136" Type="http://schemas.openxmlformats.org/officeDocument/2006/relationships/slide" Target="slides/slide130.xml"/><Relationship Id="rId157" Type="http://schemas.openxmlformats.org/officeDocument/2006/relationships/tags" Target="tags/tag1.xml"/><Relationship Id="rId61" Type="http://schemas.openxmlformats.org/officeDocument/2006/relationships/slide" Target="slides/slide55.xml"/><Relationship Id="rId82" Type="http://schemas.openxmlformats.org/officeDocument/2006/relationships/slide" Target="slides/slide76.xml"/><Relationship Id="rId152" Type="http://schemas.openxmlformats.org/officeDocument/2006/relationships/slide" Target="slides/slide146.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slide" Target="slides/slide99.xml"/><Relationship Id="rId126" Type="http://schemas.openxmlformats.org/officeDocument/2006/relationships/slide" Target="slides/slide120.xml"/><Relationship Id="rId147" Type="http://schemas.openxmlformats.org/officeDocument/2006/relationships/slide" Target="slides/slide14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98" Type="http://schemas.openxmlformats.org/officeDocument/2006/relationships/slide" Target="slides/slide92.xml"/><Relationship Id="rId121" Type="http://schemas.openxmlformats.org/officeDocument/2006/relationships/slide" Target="slides/slide115.xml"/><Relationship Id="rId142" Type="http://schemas.openxmlformats.org/officeDocument/2006/relationships/slide" Target="slides/slide136.xml"/><Relationship Id="rId163" Type="http://schemas.microsoft.com/office/2018/10/relationships/authors" Target="authors.xml"/><Relationship Id="rId3" Type="http://schemas.openxmlformats.org/officeDocument/2006/relationships/customXml" Target="../customXml/item3.xml"/><Relationship Id="rId25" Type="http://schemas.openxmlformats.org/officeDocument/2006/relationships/slide" Target="slides/slide19.xml"/><Relationship Id="rId46" Type="http://schemas.openxmlformats.org/officeDocument/2006/relationships/slide" Target="slides/slide40.xml"/><Relationship Id="rId67" Type="http://schemas.openxmlformats.org/officeDocument/2006/relationships/slide" Target="slides/slide61.xml"/><Relationship Id="rId116" Type="http://schemas.openxmlformats.org/officeDocument/2006/relationships/slide" Target="slides/slide110.xml"/><Relationship Id="rId137" Type="http://schemas.openxmlformats.org/officeDocument/2006/relationships/slide" Target="slides/slide131.xml"/><Relationship Id="rId158" Type="http://schemas.openxmlformats.org/officeDocument/2006/relationships/commentAuthors" Target="commentAuthors.xml"/><Relationship Id="rId20" Type="http://schemas.openxmlformats.org/officeDocument/2006/relationships/slide" Target="slides/slide14.xml"/><Relationship Id="rId41" Type="http://schemas.openxmlformats.org/officeDocument/2006/relationships/slide" Target="slides/slide35.xml"/><Relationship Id="rId62" Type="http://schemas.openxmlformats.org/officeDocument/2006/relationships/slide" Target="slides/slide56.xml"/><Relationship Id="rId83" Type="http://schemas.openxmlformats.org/officeDocument/2006/relationships/slide" Target="slides/slide77.xml"/><Relationship Id="rId88" Type="http://schemas.openxmlformats.org/officeDocument/2006/relationships/slide" Target="slides/slide82.xml"/><Relationship Id="rId111" Type="http://schemas.openxmlformats.org/officeDocument/2006/relationships/slide" Target="slides/slide105.xml"/><Relationship Id="rId132" Type="http://schemas.openxmlformats.org/officeDocument/2006/relationships/slide" Target="slides/slide126.xml"/><Relationship Id="rId153" Type="http://schemas.openxmlformats.org/officeDocument/2006/relationships/slide" Target="slides/slide147.xml"/></Relationships>
</file>

<file path=ppt/diagrams/_rels/data10.xml.rels><?xml version="1.0" encoding="UTF-8" standalone="yes"?>
<Relationships xmlns="http://schemas.openxmlformats.org/package/2006/relationships"><Relationship Id="rId2" Type="http://schemas.openxmlformats.org/officeDocument/2006/relationships/image" Target="../media/image16.svg"/><Relationship Id="rId1" Type="http://schemas.openxmlformats.org/officeDocument/2006/relationships/image" Target="../media/image15.png"/></Relationships>
</file>

<file path=ppt/diagrams/_rels/data11.xml.rels><?xml version="1.0" encoding="UTF-8" standalone="yes"?>
<Relationships xmlns="http://schemas.openxmlformats.org/package/2006/relationships"><Relationship Id="rId2" Type="http://schemas.openxmlformats.org/officeDocument/2006/relationships/image" Target="../media/image19.svg"/><Relationship Id="rId1" Type="http://schemas.openxmlformats.org/officeDocument/2006/relationships/image" Target="../media/image18.png"/></Relationships>
</file>

<file path=ppt/diagrams/_rels/data12.xml.rels><?xml version="1.0" encoding="UTF-8" standalone="yes"?>
<Relationships xmlns="http://schemas.openxmlformats.org/package/2006/relationships"><Relationship Id="rId2" Type="http://schemas.openxmlformats.org/officeDocument/2006/relationships/image" Target="../media/image19.svg"/><Relationship Id="rId1" Type="http://schemas.openxmlformats.org/officeDocument/2006/relationships/image" Target="../media/image18.png"/></Relationships>
</file>

<file path=ppt/diagrams/_rels/data13.xml.rels><?xml version="1.0" encoding="UTF-8" standalone="yes"?>
<Relationships xmlns="http://schemas.openxmlformats.org/package/2006/relationships"><Relationship Id="rId2" Type="http://schemas.openxmlformats.org/officeDocument/2006/relationships/image" Target="../media/image16.svg"/><Relationship Id="rId1" Type="http://schemas.openxmlformats.org/officeDocument/2006/relationships/image" Target="../media/image15.png"/></Relationships>
</file>

<file path=ppt/diagrams/_rels/data14.xml.rels><?xml version="1.0" encoding="UTF-8" standalone="yes"?>
<Relationships xmlns="http://schemas.openxmlformats.org/package/2006/relationships"><Relationship Id="rId2" Type="http://schemas.openxmlformats.org/officeDocument/2006/relationships/image" Target="../media/image16.svg"/><Relationship Id="rId1" Type="http://schemas.openxmlformats.org/officeDocument/2006/relationships/image" Target="../media/image15.png"/></Relationships>
</file>

<file path=ppt/diagrams/_rels/data15.xml.rels><?xml version="1.0" encoding="UTF-8" standalone="yes"?>
<Relationships xmlns="http://schemas.openxmlformats.org/package/2006/relationships"><Relationship Id="rId2" Type="http://schemas.openxmlformats.org/officeDocument/2006/relationships/image" Target="../media/image19.svg"/><Relationship Id="rId1" Type="http://schemas.openxmlformats.org/officeDocument/2006/relationships/image" Target="../media/image18.png"/></Relationships>
</file>

<file path=ppt/diagrams/_rels/data16.xml.rels><?xml version="1.0" encoding="UTF-8" standalone="yes"?>
<Relationships xmlns="http://schemas.openxmlformats.org/package/2006/relationships"><Relationship Id="rId2" Type="http://schemas.openxmlformats.org/officeDocument/2006/relationships/image" Target="../media/image16.svg"/><Relationship Id="rId1" Type="http://schemas.openxmlformats.org/officeDocument/2006/relationships/image" Target="../media/image15.png"/></Relationships>
</file>

<file path=ppt/diagrams/_rels/data18.xml.rels><?xml version="1.0" encoding="UTF-8" standalone="yes"?>
<Relationships xmlns="http://schemas.openxmlformats.org/package/2006/relationships"><Relationship Id="rId2" Type="http://schemas.openxmlformats.org/officeDocument/2006/relationships/image" Target="../media/image19.svg"/><Relationship Id="rId1" Type="http://schemas.openxmlformats.org/officeDocument/2006/relationships/image" Target="../media/image18.png"/></Relationships>
</file>

<file path=ppt/diagrams/_rels/data19.xml.rels><?xml version="1.0" encoding="UTF-8" standalone="yes"?>
<Relationships xmlns="http://schemas.openxmlformats.org/package/2006/relationships"><Relationship Id="rId2" Type="http://schemas.openxmlformats.org/officeDocument/2006/relationships/image" Target="../media/image16.svg"/><Relationship Id="rId1" Type="http://schemas.openxmlformats.org/officeDocument/2006/relationships/image" Target="../media/image15.png"/></Relationships>
</file>

<file path=ppt/diagrams/_rels/data20.xml.rels><?xml version="1.0" encoding="UTF-8" standalone="yes"?>
<Relationships xmlns="http://schemas.openxmlformats.org/package/2006/relationships"><Relationship Id="rId2" Type="http://schemas.openxmlformats.org/officeDocument/2006/relationships/image" Target="../media/image19.svg"/><Relationship Id="rId1" Type="http://schemas.openxmlformats.org/officeDocument/2006/relationships/image" Target="../media/image18.png"/></Relationships>
</file>

<file path=ppt/diagrams/_rels/data21.xml.rels><?xml version="1.0" encoding="UTF-8" standalone="yes"?>
<Relationships xmlns="http://schemas.openxmlformats.org/package/2006/relationships"><Relationship Id="rId2" Type="http://schemas.openxmlformats.org/officeDocument/2006/relationships/image" Target="../media/image16.svg"/><Relationship Id="rId1" Type="http://schemas.openxmlformats.org/officeDocument/2006/relationships/image" Target="../media/image15.png"/></Relationships>
</file>

<file path=ppt/diagrams/_rels/data22.xml.rels><?xml version="1.0" encoding="UTF-8" standalone="yes"?>
<Relationships xmlns="http://schemas.openxmlformats.org/package/2006/relationships"><Relationship Id="rId2" Type="http://schemas.openxmlformats.org/officeDocument/2006/relationships/image" Target="../media/image16.svg"/><Relationship Id="rId1" Type="http://schemas.openxmlformats.org/officeDocument/2006/relationships/image" Target="../media/image15.png"/></Relationships>
</file>

<file path=ppt/diagrams/_rels/data23.xml.rels><?xml version="1.0" encoding="UTF-8" standalone="yes"?>
<Relationships xmlns="http://schemas.openxmlformats.org/package/2006/relationships"><Relationship Id="rId2" Type="http://schemas.openxmlformats.org/officeDocument/2006/relationships/image" Target="../media/image16.svg"/><Relationship Id="rId1" Type="http://schemas.openxmlformats.org/officeDocument/2006/relationships/image" Target="../media/image15.png"/></Relationships>
</file>

<file path=ppt/diagrams/_rels/data24.xml.rels><?xml version="1.0" encoding="UTF-8" standalone="yes"?>
<Relationships xmlns="http://schemas.openxmlformats.org/package/2006/relationships"><Relationship Id="rId2" Type="http://schemas.openxmlformats.org/officeDocument/2006/relationships/image" Target="../media/image16.svg"/><Relationship Id="rId1" Type="http://schemas.openxmlformats.org/officeDocument/2006/relationships/image" Target="../media/image15.png"/></Relationships>
</file>

<file path=ppt/diagrams/_rels/data25.xml.rels><?xml version="1.0" encoding="UTF-8" standalone="yes"?>
<Relationships xmlns="http://schemas.openxmlformats.org/package/2006/relationships"><Relationship Id="rId2" Type="http://schemas.openxmlformats.org/officeDocument/2006/relationships/image" Target="../media/image16.svg"/><Relationship Id="rId1" Type="http://schemas.openxmlformats.org/officeDocument/2006/relationships/image" Target="../media/image15.png"/></Relationships>
</file>

<file path=ppt/diagrams/_rels/data26.xml.rels><?xml version="1.0" encoding="UTF-8" standalone="yes"?>
<Relationships xmlns="http://schemas.openxmlformats.org/package/2006/relationships"><Relationship Id="rId2" Type="http://schemas.openxmlformats.org/officeDocument/2006/relationships/image" Target="../media/image19.svg"/><Relationship Id="rId1" Type="http://schemas.openxmlformats.org/officeDocument/2006/relationships/image" Target="../media/image18.png"/></Relationships>
</file>

<file path=ppt/diagrams/_rels/data27.xml.rels><?xml version="1.0" encoding="UTF-8" standalone="yes"?>
<Relationships xmlns="http://schemas.openxmlformats.org/package/2006/relationships"><Relationship Id="rId2" Type="http://schemas.openxmlformats.org/officeDocument/2006/relationships/image" Target="../media/image19.svg"/><Relationship Id="rId1" Type="http://schemas.openxmlformats.org/officeDocument/2006/relationships/image" Target="../media/image18.png"/></Relationships>
</file>

<file path=ppt/diagrams/_rels/data28.xml.rels><?xml version="1.0" encoding="UTF-8" standalone="yes"?>
<Relationships xmlns="http://schemas.openxmlformats.org/package/2006/relationships"><Relationship Id="rId2" Type="http://schemas.openxmlformats.org/officeDocument/2006/relationships/image" Target="../media/image16.svg"/><Relationship Id="rId1" Type="http://schemas.openxmlformats.org/officeDocument/2006/relationships/image" Target="../media/image15.png"/></Relationships>
</file>

<file path=ppt/diagrams/_rels/data29.xml.rels><?xml version="1.0" encoding="UTF-8" standalone="yes"?>
<Relationships xmlns="http://schemas.openxmlformats.org/package/2006/relationships"><Relationship Id="rId2" Type="http://schemas.openxmlformats.org/officeDocument/2006/relationships/image" Target="../media/image16.svg"/><Relationship Id="rId1" Type="http://schemas.openxmlformats.org/officeDocument/2006/relationships/image" Target="../media/image15.png"/></Relationships>
</file>

<file path=ppt/diagrams/_rels/data30.xml.rels><?xml version="1.0" encoding="UTF-8" standalone="yes"?>
<Relationships xmlns="http://schemas.openxmlformats.org/package/2006/relationships"><Relationship Id="rId2" Type="http://schemas.openxmlformats.org/officeDocument/2006/relationships/image" Target="../media/image16.svg"/><Relationship Id="rId1" Type="http://schemas.openxmlformats.org/officeDocument/2006/relationships/image" Target="../media/image15.png"/></Relationships>
</file>

<file path=ppt/diagrams/_rels/data31.xml.rels><?xml version="1.0" encoding="UTF-8" standalone="yes"?>
<Relationships xmlns="http://schemas.openxmlformats.org/package/2006/relationships"><Relationship Id="rId2" Type="http://schemas.openxmlformats.org/officeDocument/2006/relationships/image" Target="../media/image19.svg"/><Relationship Id="rId1" Type="http://schemas.openxmlformats.org/officeDocument/2006/relationships/image" Target="../media/image18.png"/></Relationships>
</file>

<file path=ppt/diagrams/_rels/data32.xml.rels><?xml version="1.0" encoding="UTF-8" standalone="yes"?>
<Relationships xmlns="http://schemas.openxmlformats.org/package/2006/relationships"><Relationship Id="rId2" Type="http://schemas.openxmlformats.org/officeDocument/2006/relationships/image" Target="../media/image19.svg"/><Relationship Id="rId1" Type="http://schemas.openxmlformats.org/officeDocument/2006/relationships/image" Target="../media/image18.png"/></Relationships>
</file>

<file path=ppt/diagrams/_rels/data33.xml.rels><?xml version="1.0" encoding="UTF-8" standalone="yes"?>
<Relationships xmlns="http://schemas.openxmlformats.org/package/2006/relationships"><Relationship Id="rId2" Type="http://schemas.openxmlformats.org/officeDocument/2006/relationships/image" Target="../media/image16.svg"/><Relationship Id="rId1" Type="http://schemas.openxmlformats.org/officeDocument/2006/relationships/image" Target="../media/image15.png"/></Relationships>
</file>

<file path=ppt/diagrams/_rels/data35.xml.rels><?xml version="1.0" encoding="UTF-8" standalone="yes"?>
<Relationships xmlns="http://schemas.openxmlformats.org/package/2006/relationships"><Relationship Id="rId2" Type="http://schemas.openxmlformats.org/officeDocument/2006/relationships/image" Target="../media/image16.svg"/><Relationship Id="rId1" Type="http://schemas.openxmlformats.org/officeDocument/2006/relationships/image" Target="../media/image15.png"/></Relationships>
</file>

<file path=ppt/diagrams/_rels/data36.xml.rels><?xml version="1.0" encoding="UTF-8" standalone="yes"?>
<Relationships xmlns="http://schemas.openxmlformats.org/package/2006/relationships"><Relationship Id="rId2" Type="http://schemas.openxmlformats.org/officeDocument/2006/relationships/image" Target="../media/image19.svg"/><Relationship Id="rId1" Type="http://schemas.openxmlformats.org/officeDocument/2006/relationships/image" Target="../media/image18.png"/></Relationships>
</file>

<file path=ppt/diagrams/_rels/data38.xml.rels><?xml version="1.0" encoding="UTF-8" standalone="yes"?>
<Relationships xmlns="http://schemas.openxmlformats.org/package/2006/relationships"><Relationship Id="rId2" Type="http://schemas.openxmlformats.org/officeDocument/2006/relationships/image" Target="../media/image19.svg"/><Relationship Id="rId1" Type="http://schemas.openxmlformats.org/officeDocument/2006/relationships/image" Target="../media/image18.png"/></Relationships>
</file>

<file path=ppt/diagrams/_rels/data39.xml.rels><?xml version="1.0" encoding="UTF-8" standalone="yes"?>
<Relationships xmlns="http://schemas.openxmlformats.org/package/2006/relationships"><Relationship Id="rId2" Type="http://schemas.openxmlformats.org/officeDocument/2006/relationships/image" Target="../media/image16.svg"/><Relationship Id="rId1" Type="http://schemas.openxmlformats.org/officeDocument/2006/relationships/image" Target="../media/image15.png"/></Relationships>
</file>

<file path=ppt/diagrams/_rels/data40.xml.rels><?xml version="1.0" encoding="UTF-8" standalone="yes"?>
<Relationships xmlns="http://schemas.openxmlformats.org/package/2006/relationships"><Relationship Id="rId2" Type="http://schemas.openxmlformats.org/officeDocument/2006/relationships/image" Target="../media/image16.svg"/><Relationship Id="rId1" Type="http://schemas.openxmlformats.org/officeDocument/2006/relationships/image" Target="../media/image15.png"/></Relationships>
</file>

<file path=ppt/diagrams/_rels/data41.xml.rels><?xml version="1.0" encoding="UTF-8" standalone="yes"?>
<Relationships xmlns="http://schemas.openxmlformats.org/package/2006/relationships"><Relationship Id="rId2" Type="http://schemas.openxmlformats.org/officeDocument/2006/relationships/image" Target="../media/image19.svg"/><Relationship Id="rId1" Type="http://schemas.openxmlformats.org/officeDocument/2006/relationships/image" Target="../media/image18.png"/></Relationships>
</file>

<file path=ppt/diagrams/_rels/data42.xml.rels><?xml version="1.0" encoding="UTF-8" standalone="yes"?>
<Relationships xmlns="http://schemas.openxmlformats.org/package/2006/relationships"><Relationship Id="rId2" Type="http://schemas.openxmlformats.org/officeDocument/2006/relationships/image" Target="../media/image19.svg"/><Relationship Id="rId1" Type="http://schemas.openxmlformats.org/officeDocument/2006/relationships/image" Target="../media/image18.png"/></Relationships>
</file>

<file path=ppt/diagrams/_rels/data43.xml.rels><?xml version="1.0" encoding="UTF-8" standalone="yes"?>
<Relationships xmlns="http://schemas.openxmlformats.org/package/2006/relationships"><Relationship Id="rId2" Type="http://schemas.openxmlformats.org/officeDocument/2006/relationships/image" Target="../media/image16.svg"/><Relationship Id="rId1" Type="http://schemas.openxmlformats.org/officeDocument/2006/relationships/image" Target="../media/image15.png"/></Relationships>
</file>

<file path=ppt/diagrams/_rels/data44.xml.rels><?xml version="1.0" encoding="UTF-8" standalone="yes"?>
<Relationships xmlns="http://schemas.openxmlformats.org/package/2006/relationships"><Relationship Id="rId2" Type="http://schemas.openxmlformats.org/officeDocument/2006/relationships/image" Target="../media/image16.svg"/><Relationship Id="rId1" Type="http://schemas.openxmlformats.org/officeDocument/2006/relationships/image" Target="../media/image15.png"/></Relationships>
</file>

<file path=ppt/diagrams/_rels/data45.xml.rels><?xml version="1.0" encoding="UTF-8" standalone="yes"?>
<Relationships xmlns="http://schemas.openxmlformats.org/package/2006/relationships"><Relationship Id="rId2" Type="http://schemas.openxmlformats.org/officeDocument/2006/relationships/image" Target="../media/image16.svg"/><Relationship Id="rId1" Type="http://schemas.openxmlformats.org/officeDocument/2006/relationships/image" Target="../media/image15.png"/></Relationships>
</file>

<file path=ppt/diagrams/_rels/data46.xml.rels><?xml version="1.0" encoding="UTF-8" standalone="yes"?>
<Relationships xmlns="http://schemas.openxmlformats.org/package/2006/relationships"><Relationship Id="rId2" Type="http://schemas.openxmlformats.org/officeDocument/2006/relationships/image" Target="../media/image84.svg"/><Relationship Id="rId1" Type="http://schemas.openxmlformats.org/officeDocument/2006/relationships/image" Target="../media/image83.png"/></Relationships>
</file>

<file path=ppt/diagrams/_rels/data7.xml.rels><?xml version="1.0" encoding="UTF-8" standalone="yes"?>
<Relationships xmlns="http://schemas.openxmlformats.org/package/2006/relationships"><Relationship Id="rId2" Type="http://schemas.openxmlformats.org/officeDocument/2006/relationships/image" Target="../media/image19.svg"/><Relationship Id="rId1" Type="http://schemas.openxmlformats.org/officeDocument/2006/relationships/image" Target="../media/image18.png"/></Relationships>
</file>

<file path=ppt/diagrams/_rels/data8.xml.rels><?xml version="1.0" encoding="UTF-8" standalone="yes"?>
<Relationships xmlns="http://schemas.openxmlformats.org/package/2006/relationships"><Relationship Id="rId2" Type="http://schemas.openxmlformats.org/officeDocument/2006/relationships/image" Target="../media/image16.svg"/><Relationship Id="rId1" Type="http://schemas.openxmlformats.org/officeDocument/2006/relationships/image" Target="../media/image15.png"/></Relationships>
</file>

<file path=ppt/diagrams/_rels/data9.xml.rels><?xml version="1.0" encoding="UTF-8" standalone="yes"?>
<Relationships xmlns="http://schemas.openxmlformats.org/package/2006/relationships"><Relationship Id="rId2" Type="http://schemas.openxmlformats.org/officeDocument/2006/relationships/image" Target="../media/image19.svg"/><Relationship Id="rId1" Type="http://schemas.openxmlformats.org/officeDocument/2006/relationships/image" Target="../media/image18.png"/></Relationships>
</file>

<file path=ppt/diagrams/_rels/drawing10.xml.rels><?xml version="1.0" encoding="UTF-8" standalone="yes"?>
<Relationships xmlns="http://schemas.openxmlformats.org/package/2006/relationships"><Relationship Id="rId2" Type="http://schemas.openxmlformats.org/officeDocument/2006/relationships/image" Target="../media/image16.svg"/><Relationship Id="rId1" Type="http://schemas.openxmlformats.org/officeDocument/2006/relationships/image" Target="../media/image15.png"/></Relationships>
</file>

<file path=ppt/diagrams/_rels/drawing11.xml.rels><?xml version="1.0" encoding="UTF-8" standalone="yes"?>
<Relationships xmlns="http://schemas.openxmlformats.org/package/2006/relationships"><Relationship Id="rId2" Type="http://schemas.openxmlformats.org/officeDocument/2006/relationships/image" Target="../media/image19.svg"/><Relationship Id="rId1" Type="http://schemas.openxmlformats.org/officeDocument/2006/relationships/image" Target="../media/image18.png"/></Relationships>
</file>

<file path=ppt/diagrams/_rels/drawing12.xml.rels><?xml version="1.0" encoding="UTF-8" standalone="yes"?>
<Relationships xmlns="http://schemas.openxmlformats.org/package/2006/relationships"><Relationship Id="rId2" Type="http://schemas.openxmlformats.org/officeDocument/2006/relationships/image" Target="../media/image19.svg"/><Relationship Id="rId1" Type="http://schemas.openxmlformats.org/officeDocument/2006/relationships/image" Target="../media/image18.png"/></Relationships>
</file>

<file path=ppt/diagrams/_rels/drawing13.xml.rels><?xml version="1.0" encoding="UTF-8" standalone="yes"?>
<Relationships xmlns="http://schemas.openxmlformats.org/package/2006/relationships"><Relationship Id="rId2" Type="http://schemas.openxmlformats.org/officeDocument/2006/relationships/image" Target="../media/image16.svg"/><Relationship Id="rId1" Type="http://schemas.openxmlformats.org/officeDocument/2006/relationships/image" Target="../media/image15.png"/></Relationships>
</file>

<file path=ppt/diagrams/_rels/drawing14.xml.rels><?xml version="1.0" encoding="UTF-8" standalone="yes"?>
<Relationships xmlns="http://schemas.openxmlformats.org/package/2006/relationships"><Relationship Id="rId2" Type="http://schemas.openxmlformats.org/officeDocument/2006/relationships/image" Target="../media/image16.svg"/><Relationship Id="rId1" Type="http://schemas.openxmlformats.org/officeDocument/2006/relationships/image" Target="../media/image15.png"/></Relationships>
</file>

<file path=ppt/diagrams/_rels/drawing15.xml.rels><?xml version="1.0" encoding="UTF-8" standalone="yes"?>
<Relationships xmlns="http://schemas.openxmlformats.org/package/2006/relationships"><Relationship Id="rId2" Type="http://schemas.openxmlformats.org/officeDocument/2006/relationships/image" Target="../media/image19.svg"/><Relationship Id="rId1" Type="http://schemas.openxmlformats.org/officeDocument/2006/relationships/image" Target="../media/image18.png"/></Relationships>
</file>

<file path=ppt/diagrams/_rels/drawing16.xml.rels><?xml version="1.0" encoding="UTF-8" standalone="yes"?>
<Relationships xmlns="http://schemas.openxmlformats.org/package/2006/relationships"><Relationship Id="rId2" Type="http://schemas.openxmlformats.org/officeDocument/2006/relationships/image" Target="../media/image16.svg"/><Relationship Id="rId1" Type="http://schemas.openxmlformats.org/officeDocument/2006/relationships/image" Target="../media/image15.png"/></Relationships>
</file>

<file path=ppt/diagrams/_rels/drawing18.xml.rels><?xml version="1.0" encoding="UTF-8" standalone="yes"?>
<Relationships xmlns="http://schemas.openxmlformats.org/package/2006/relationships"><Relationship Id="rId2" Type="http://schemas.openxmlformats.org/officeDocument/2006/relationships/image" Target="../media/image19.svg"/><Relationship Id="rId1" Type="http://schemas.openxmlformats.org/officeDocument/2006/relationships/image" Target="../media/image18.png"/></Relationships>
</file>

<file path=ppt/diagrams/_rels/drawing19.xml.rels><?xml version="1.0" encoding="UTF-8" standalone="yes"?>
<Relationships xmlns="http://schemas.openxmlformats.org/package/2006/relationships"><Relationship Id="rId2" Type="http://schemas.openxmlformats.org/officeDocument/2006/relationships/image" Target="../media/image16.svg"/><Relationship Id="rId1" Type="http://schemas.openxmlformats.org/officeDocument/2006/relationships/image" Target="../media/image15.png"/></Relationships>
</file>

<file path=ppt/diagrams/_rels/drawing20.xml.rels><?xml version="1.0" encoding="UTF-8" standalone="yes"?>
<Relationships xmlns="http://schemas.openxmlformats.org/package/2006/relationships"><Relationship Id="rId2" Type="http://schemas.openxmlformats.org/officeDocument/2006/relationships/image" Target="../media/image19.svg"/><Relationship Id="rId1" Type="http://schemas.openxmlformats.org/officeDocument/2006/relationships/image" Target="../media/image18.png"/></Relationships>
</file>

<file path=ppt/diagrams/_rels/drawing21.xml.rels><?xml version="1.0" encoding="UTF-8" standalone="yes"?>
<Relationships xmlns="http://schemas.openxmlformats.org/package/2006/relationships"><Relationship Id="rId2" Type="http://schemas.openxmlformats.org/officeDocument/2006/relationships/image" Target="../media/image16.svg"/><Relationship Id="rId1" Type="http://schemas.openxmlformats.org/officeDocument/2006/relationships/image" Target="../media/image15.png"/></Relationships>
</file>

<file path=ppt/diagrams/_rels/drawing22.xml.rels><?xml version="1.0" encoding="UTF-8" standalone="yes"?>
<Relationships xmlns="http://schemas.openxmlformats.org/package/2006/relationships"><Relationship Id="rId2" Type="http://schemas.openxmlformats.org/officeDocument/2006/relationships/image" Target="../media/image16.svg"/><Relationship Id="rId1" Type="http://schemas.openxmlformats.org/officeDocument/2006/relationships/image" Target="../media/image15.png"/></Relationships>
</file>

<file path=ppt/diagrams/_rels/drawing23.xml.rels><?xml version="1.0" encoding="UTF-8" standalone="yes"?>
<Relationships xmlns="http://schemas.openxmlformats.org/package/2006/relationships"><Relationship Id="rId2" Type="http://schemas.openxmlformats.org/officeDocument/2006/relationships/image" Target="../media/image16.svg"/><Relationship Id="rId1" Type="http://schemas.openxmlformats.org/officeDocument/2006/relationships/image" Target="../media/image15.png"/></Relationships>
</file>

<file path=ppt/diagrams/_rels/drawing24.xml.rels><?xml version="1.0" encoding="UTF-8" standalone="yes"?>
<Relationships xmlns="http://schemas.openxmlformats.org/package/2006/relationships"><Relationship Id="rId2" Type="http://schemas.openxmlformats.org/officeDocument/2006/relationships/image" Target="../media/image16.svg"/><Relationship Id="rId1" Type="http://schemas.openxmlformats.org/officeDocument/2006/relationships/image" Target="../media/image15.png"/></Relationships>
</file>

<file path=ppt/diagrams/_rels/drawing25.xml.rels><?xml version="1.0" encoding="UTF-8" standalone="yes"?>
<Relationships xmlns="http://schemas.openxmlformats.org/package/2006/relationships"><Relationship Id="rId2" Type="http://schemas.openxmlformats.org/officeDocument/2006/relationships/image" Target="../media/image16.svg"/><Relationship Id="rId1" Type="http://schemas.openxmlformats.org/officeDocument/2006/relationships/image" Target="../media/image15.png"/></Relationships>
</file>

<file path=ppt/diagrams/_rels/drawing26.xml.rels><?xml version="1.0" encoding="UTF-8" standalone="yes"?>
<Relationships xmlns="http://schemas.openxmlformats.org/package/2006/relationships"><Relationship Id="rId2" Type="http://schemas.openxmlformats.org/officeDocument/2006/relationships/image" Target="../media/image19.svg"/><Relationship Id="rId1" Type="http://schemas.openxmlformats.org/officeDocument/2006/relationships/image" Target="../media/image18.png"/></Relationships>
</file>

<file path=ppt/diagrams/_rels/drawing27.xml.rels><?xml version="1.0" encoding="UTF-8" standalone="yes"?>
<Relationships xmlns="http://schemas.openxmlformats.org/package/2006/relationships"><Relationship Id="rId2" Type="http://schemas.openxmlformats.org/officeDocument/2006/relationships/image" Target="../media/image19.svg"/><Relationship Id="rId1" Type="http://schemas.openxmlformats.org/officeDocument/2006/relationships/image" Target="../media/image18.png"/></Relationships>
</file>

<file path=ppt/diagrams/_rels/drawing28.xml.rels><?xml version="1.0" encoding="UTF-8" standalone="yes"?>
<Relationships xmlns="http://schemas.openxmlformats.org/package/2006/relationships"><Relationship Id="rId2" Type="http://schemas.openxmlformats.org/officeDocument/2006/relationships/image" Target="../media/image16.svg"/><Relationship Id="rId1" Type="http://schemas.openxmlformats.org/officeDocument/2006/relationships/image" Target="../media/image15.png"/></Relationships>
</file>

<file path=ppt/diagrams/_rels/drawing29.xml.rels><?xml version="1.0" encoding="UTF-8" standalone="yes"?>
<Relationships xmlns="http://schemas.openxmlformats.org/package/2006/relationships"><Relationship Id="rId2" Type="http://schemas.openxmlformats.org/officeDocument/2006/relationships/image" Target="../media/image16.svg"/><Relationship Id="rId1" Type="http://schemas.openxmlformats.org/officeDocument/2006/relationships/image" Target="../media/image15.png"/></Relationships>
</file>

<file path=ppt/diagrams/_rels/drawing30.xml.rels><?xml version="1.0" encoding="UTF-8" standalone="yes"?>
<Relationships xmlns="http://schemas.openxmlformats.org/package/2006/relationships"><Relationship Id="rId2" Type="http://schemas.openxmlformats.org/officeDocument/2006/relationships/image" Target="../media/image16.svg"/><Relationship Id="rId1" Type="http://schemas.openxmlformats.org/officeDocument/2006/relationships/image" Target="../media/image15.png"/></Relationships>
</file>

<file path=ppt/diagrams/_rels/drawing31.xml.rels><?xml version="1.0" encoding="UTF-8" standalone="yes"?>
<Relationships xmlns="http://schemas.openxmlformats.org/package/2006/relationships"><Relationship Id="rId2" Type="http://schemas.openxmlformats.org/officeDocument/2006/relationships/image" Target="../media/image19.svg"/><Relationship Id="rId1" Type="http://schemas.openxmlformats.org/officeDocument/2006/relationships/image" Target="../media/image18.png"/></Relationships>
</file>

<file path=ppt/diagrams/_rels/drawing32.xml.rels><?xml version="1.0" encoding="UTF-8" standalone="yes"?>
<Relationships xmlns="http://schemas.openxmlformats.org/package/2006/relationships"><Relationship Id="rId2" Type="http://schemas.openxmlformats.org/officeDocument/2006/relationships/image" Target="../media/image19.svg"/><Relationship Id="rId1" Type="http://schemas.openxmlformats.org/officeDocument/2006/relationships/image" Target="../media/image18.png"/></Relationships>
</file>

<file path=ppt/diagrams/_rels/drawing33.xml.rels><?xml version="1.0" encoding="UTF-8" standalone="yes"?>
<Relationships xmlns="http://schemas.openxmlformats.org/package/2006/relationships"><Relationship Id="rId2" Type="http://schemas.openxmlformats.org/officeDocument/2006/relationships/image" Target="../media/image16.svg"/><Relationship Id="rId1" Type="http://schemas.openxmlformats.org/officeDocument/2006/relationships/image" Target="../media/image15.png"/></Relationships>
</file>

<file path=ppt/diagrams/_rels/drawing35.xml.rels><?xml version="1.0" encoding="UTF-8" standalone="yes"?>
<Relationships xmlns="http://schemas.openxmlformats.org/package/2006/relationships"><Relationship Id="rId2" Type="http://schemas.openxmlformats.org/officeDocument/2006/relationships/image" Target="../media/image16.svg"/><Relationship Id="rId1" Type="http://schemas.openxmlformats.org/officeDocument/2006/relationships/image" Target="../media/image15.png"/></Relationships>
</file>

<file path=ppt/diagrams/_rels/drawing36.xml.rels><?xml version="1.0" encoding="UTF-8" standalone="yes"?>
<Relationships xmlns="http://schemas.openxmlformats.org/package/2006/relationships"><Relationship Id="rId2" Type="http://schemas.openxmlformats.org/officeDocument/2006/relationships/image" Target="../media/image19.svg"/><Relationship Id="rId1" Type="http://schemas.openxmlformats.org/officeDocument/2006/relationships/image" Target="../media/image18.png"/></Relationships>
</file>

<file path=ppt/diagrams/_rels/drawing38.xml.rels><?xml version="1.0" encoding="UTF-8" standalone="yes"?>
<Relationships xmlns="http://schemas.openxmlformats.org/package/2006/relationships"><Relationship Id="rId2" Type="http://schemas.openxmlformats.org/officeDocument/2006/relationships/image" Target="../media/image19.svg"/><Relationship Id="rId1" Type="http://schemas.openxmlformats.org/officeDocument/2006/relationships/image" Target="../media/image18.png"/></Relationships>
</file>

<file path=ppt/diagrams/_rels/drawing39.xml.rels><?xml version="1.0" encoding="UTF-8" standalone="yes"?>
<Relationships xmlns="http://schemas.openxmlformats.org/package/2006/relationships"><Relationship Id="rId2" Type="http://schemas.openxmlformats.org/officeDocument/2006/relationships/image" Target="../media/image16.svg"/><Relationship Id="rId1" Type="http://schemas.openxmlformats.org/officeDocument/2006/relationships/image" Target="../media/image15.png"/></Relationships>
</file>

<file path=ppt/diagrams/_rels/drawing40.xml.rels><?xml version="1.0" encoding="UTF-8" standalone="yes"?>
<Relationships xmlns="http://schemas.openxmlformats.org/package/2006/relationships"><Relationship Id="rId2" Type="http://schemas.openxmlformats.org/officeDocument/2006/relationships/image" Target="../media/image16.svg"/><Relationship Id="rId1" Type="http://schemas.openxmlformats.org/officeDocument/2006/relationships/image" Target="../media/image15.png"/></Relationships>
</file>

<file path=ppt/diagrams/_rels/drawing41.xml.rels><?xml version="1.0" encoding="UTF-8" standalone="yes"?>
<Relationships xmlns="http://schemas.openxmlformats.org/package/2006/relationships"><Relationship Id="rId2" Type="http://schemas.openxmlformats.org/officeDocument/2006/relationships/image" Target="../media/image19.svg"/><Relationship Id="rId1" Type="http://schemas.openxmlformats.org/officeDocument/2006/relationships/image" Target="../media/image18.png"/></Relationships>
</file>

<file path=ppt/diagrams/_rels/drawing42.xml.rels><?xml version="1.0" encoding="UTF-8" standalone="yes"?>
<Relationships xmlns="http://schemas.openxmlformats.org/package/2006/relationships"><Relationship Id="rId2" Type="http://schemas.openxmlformats.org/officeDocument/2006/relationships/image" Target="../media/image19.svg"/><Relationship Id="rId1" Type="http://schemas.openxmlformats.org/officeDocument/2006/relationships/image" Target="../media/image18.png"/></Relationships>
</file>

<file path=ppt/diagrams/_rels/drawing43.xml.rels><?xml version="1.0" encoding="UTF-8" standalone="yes"?>
<Relationships xmlns="http://schemas.openxmlformats.org/package/2006/relationships"><Relationship Id="rId2" Type="http://schemas.openxmlformats.org/officeDocument/2006/relationships/image" Target="../media/image16.svg"/><Relationship Id="rId1" Type="http://schemas.openxmlformats.org/officeDocument/2006/relationships/image" Target="../media/image15.png"/></Relationships>
</file>

<file path=ppt/diagrams/_rels/drawing44.xml.rels><?xml version="1.0" encoding="UTF-8" standalone="yes"?>
<Relationships xmlns="http://schemas.openxmlformats.org/package/2006/relationships"><Relationship Id="rId2" Type="http://schemas.openxmlformats.org/officeDocument/2006/relationships/image" Target="../media/image16.svg"/><Relationship Id="rId1" Type="http://schemas.openxmlformats.org/officeDocument/2006/relationships/image" Target="../media/image15.png"/></Relationships>
</file>

<file path=ppt/diagrams/_rels/drawing45.xml.rels><?xml version="1.0" encoding="UTF-8" standalone="yes"?>
<Relationships xmlns="http://schemas.openxmlformats.org/package/2006/relationships"><Relationship Id="rId2" Type="http://schemas.openxmlformats.org/officeDocument/2006/relationships/image" Target="../media/image16.svg"/><Relationship Id="rId1" Type="http://schemas.openxmlformats.org/officeDocument/2006/relationships/image" Target="../media/image15.png"/></Relationships>
</file>

<file path=ppt/diagrams/_rels/drawing46.xml.rels><?xml version="1.0" encoding="UTF-8" standalone="yes"?>
<Relationships xmlns="http://schemas.openxmlformats.org/package/2006/relationships"><Relationship Id="rId2" Type="http://schemas.openxmlformats.org/officeDocument/2006/relationships/image" Target="../media/image84.svg"/><Relationship Id="rId1" Type="http://schemas.openxmlformats.org/officeDocument/2006/relationships/image" Target="../media/image83.png"/></Relationships>
</file>

<file path=ppt/diagrams/_rels/drawing7.xml.rels><?xml version="1.0" encoding="UTF-8" standalone="yes"?>
<Relationships xmlns="http://schemas.openxmlformats.org/package/2006/relationships"><Relationship Id="rId2" Type="http://schemas.openxmlformats.org/officeDocument/2006/relationships/image" Target="../media/image19.svg"/><Relationship Id="rId1" Type="http://schemas.openxmlformats.org/officeDocument/2006/relationships/image" Target="../media/image18.png"/></Relationships>
</file>

<file path=ppt/diagrams/_rels/drawing8.xml.rels><?xml version="1.0" encoding="UTF-8" standalone="yes"?>
<Relationships xmlns="http://schemas.openxmlformats.org/package/2006/relationships"><Relationship Id="rId2" Type="http://schemas.openxmlformats.org/officeDocument/2006/relationships/image" Target="../media/image16.svg"/><Relationship Id="rId1" Type="http://schemas.openxmlformats.org/officeDocument/2006/relationships/image" Target="../media/image15.png"/></Relationships>
</file>

<file path=ppt/diagrams/_rels/drawing9.xml.rels><?xml version="1.0" encoding="UTF-8" standalone="yes"?>
<Relationships xmlns="http://schemas.openxmlformats.org/package/2006/relationships"><Relationship Id="rId2" Type="http://schemas.openxmlformats.org/officeDocument/2006/relationships/image" Target="../media/image19.svg"/><Relationship Id="rId1" Type="http://schemas.openxmlformats.org/officeDocument/2006/relationships/image" Target="../media/image18.png"/></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E655EF8-5EA1-4244-AED1-D5D26728F5CE}" type="doc">
      <dgm:prSet loTypeId="urn:microsoft.com/office/officeart/2008/layout/LinedList" loCatId="list" qsTypeId="urn:microsoft.com/office/officeart/2005/8/quickstyle/simple1" qsCatId="simple" csTypeId="urn:microsoft.com/office/officeart/2005/8/colors/accent0_3" csCatId="mainScheme" phldr="1"/>
      <dgm:spPr/>
      <dgm:t>
        <a:bodyPr/>
        <a:lstStyle/>
        <a:p>
          <a:endParaRPr lang="en-US"/>
        </a:p>
      </dgm:t>
    </dgm:pt>
    <dgm:pt modelId="{21E1382E-0A20-4575-AF24-EFB5A24BA884}">
      <dgm:prSet/>
      <dgm:spPr/>
      <dgm:t>
        <a:bodyPr/>
        <a:lstStyle/>
        <a:p>
          <a:r>
            <a:rPr lang="en-US" dirty="0"/>
            <a:t>Vendors, their store manager or other authorized store representative are required to attend vendor training</a:t>
          </a:r>
        </a:p>
      </dgm:t>
    </dgm:pt>
    <dgm:pt modelId="{6BA92825-9576-490A-97F4-AF7283B3E7CF}" type="parTrans" cxnId="{F6CDE939-D597-43BB-AE03-181173C73BCA}">
      <dgm:prSet/>
      <dgm:spPr/>
      <dgm:t>
        <a:bodyPr/>
        <a:lstStyle/>
        <a:p>
          <a:endParaRPr lang="en-US"/>
        </a:p>
      </dgm:t>
    </dgm:pt>
    <dgm:pt modelId="{39EDB7D3-FD9C-473D-B97D-CA9164C410C5}" type="sibTrans" cxnId="{F6CDE939-D597-43BB-AE03-181173C73BCA}">
      <dgm:prSet/>
      <dgm:spPr/>
      <dgm:t>
        <a:bodyPr/>
        <a:lstStyle/>
        <a:p>
          <a:endParaRPr lang="en-US"/>
        </a:p>
      </dgm:t>
    </dgm:pt>
    <dgm:pt modelId="{3E71364E-2E79-4898-8AB3-799D664BF3A4}">
      <dgm:prSet/>
      <dgm:spPr/>
      <dgm:t>
        <a:bodyPr/>
        <a:lstStyle/>
        <a:p>
          <a:r>
            <a:rPr lang="en-US" dirty="0"/>
            <a:t>Failure to attend annual training by September 30th of each year will result in termination of the WIC Vendor Agreement</a:t>
          </a:r>
        </a:p>
      </dgm:t>
    </dgm:pt>
    <dgm:pt modelId="{92CF3EB8-2073-4BE0-B284-E25195C1848E}" type="parTrans" cxnId="{6A6FBCCF-DA32-49FD-B8ED-C8465E009EC6}">
      <dgm:prSet/>
      <dgm:spPr/>
      <dgm:t>
        <a:bodyPr/>
        <a:lstStyle/>
        <a:p>
          <a:endParaRPr lang="en-US"/>
        </a:p>
      </dgm:t>
    </dgm:pt>
    <dgm:pt modelId="{3F47B04B-E592-483E-A5BA-6BF4FDB04520}" type="sibTrans" cxnId="{6A6FBCCF-DA32-49FD-B8ED-C8465E009EC6}">
      <dgm:prSet/>
      <dgm:spPr/>
      <dgm:t>
        <a:bodyPr/>
        <a:lstStyle/>
        <a:p>
          <a:endParaRPr lang="en-US"/>
        </a:p>
      </dgm:t>
    </dgm:pt>
    <dgm:pt modelId="{AA9A8E8D-F3F9-486A-B744-12DE046BEA01}" type="pres">
      <dgm:prSet presAssocID="{4E655EF8-5EA1-4244-AED1-D5D26728F5CE}" presName="vert0" presStyleCnt="0">
        <dgm:presLayoutVars>
          <dgm:dir/>
          <dgm:animOne val="branch"/>
          <dgm:animLvl val="lvl"/>
        </dgm:presLayoutVars>
      </dgm:prSet>
      <dgm:spPr/>
    </dgm:pt>
    <dgm:pt modelId="{958D4C9A-A6E5-434E-A154-B6B5F9014E4B}" type="pres">
      <dgm:prSet presAssocID="{21E1382E-0A20-4575-AF24-EFB5A24BA884}" presName="thickLine" presStyleLbl="alignNode1" presStyleIdx="0" presStyleCnt="2"/>
      <dgm:spPr/>
    </dgm:pt>
    <dgm:pt modelId="{2FF91FB0-1E58-4E57-8073-2EA8BB591ADD}" type="pres">
      <dgm:prSet presAssocID="{21E1382E-0A20-4575-AF24-EFB5A24BA884}" presName="horz1" presStyleCnt="0"/>
      <dgm:spPr/>
    </dgm:pt>
    <dgm:pt modelId="{24215486-E566-4A99-A211-739D211277CC}" type="pres">
      <dgm:prSet presAssocID="{21E1382E-0A20-4575-AF24-EFB5A24BA884}" presName="tx1" presStyleLbl="revTx" presStyleIdx="0" presStyleCnt="2"/>
      <dgm:spPr/>
    </dgm:pt>
    <dgm:pt modelId="{34AE4D77-236A-4A95-9169-82EEBBDFD113}" type="pres">
      <dgm:prSet presAssocID="{21E1382E-0A20-4575-AF24-EFB5A24BA884}" presName="vert1" presStyleCnt="0"/>
      <dgm:spPr/>
    </dgm:pt>
    <dgm:pt modelId="{D76948BC-61DF-470B-AE36-042B17C0EC7A}" type="pres">
      <dgm:prSet presAssocID="{3E71364E-2E79-4898-8AB3-799D664BF3A4}" presName="thickLine" presStyleLbl="alignNode1" presStyleIdx="1" presStyleCnt="2"/>
      <dgm:spPr/>
    </dgm:pt>
    <dgm:pt modelId="{473324F7-2092-4269-BD1D-E871A2CC76C4}" type="pres">
      <dgm:prSet presAssocID="{3E71364E-2E79-4898-8AB3-799D664BF3A4}" presName="horz1" presStyleCnt="0"/>
      <dgm:spPr/>
    </dgm:pt>
    <dgm:pt modelId="{EFAD661D-8480-4D79-A44F-5D361E15CA47}" type="pres">
      <dgm:prSet presAssocID="{3E71364E-2E79-4898-8AB3-799D664BF3A4}" presName="tx1" presStyleLbl="revTx" presStyleIdx="1" presStyleCnt="2"/>
      <dgm:spPr/>
    </dgm:pt>
    <dgm:pt modelId="{09BD031A-F7C1-43FE-8DE9-8A417BC3A452}" type="pres">
      <dgm:prSet presAssocID="{3E71364E-2E79-4898-8AB3-799D664BF3A4}" presName="vert1" presStyleCnt="0"/>
      <dgm:spPr/>
    </dgm:pt>
  </dgm:ptLst>
  <dgm:cxnLst>
    <dgm:cxn modelId="{F6CDE939-D597-43BB-AE03-181173C73BCA}" srcId="{4E655EF8-5EA1-4244-AED1-D5D26728F5CE}" destId="{21E1382E-0A20-4575-AF24-EFB5A24BA884}" srcOrd="0" destOrd="0" parTransId="{6BA92825-9576-490A-97F4-AF7283B3E7CF}" sibTransId="{39EDB7D3-FD9C-473D-B97D-CA9164C410C5}"/>
    <dgm:cxn modelId="{AB512D45-A4D6-44B6-B97F-F81281800012}" type="presOf" srcId="{3E71364E-2E79-4898-8AB3-799D664BF3A4}" destId="{EFAD661D-8480-4D79-A44F-5D361E15CA47}" srcOrd="0" destOrd="0" presId="urn:microsoft.com/office/officeart/2008/layout/LinedList"/>
    <dgm:cxn modelId="{6A6FBCCF-DA32-49FD-B8ED-C8465E009EC6}" srcId="{4E655EF8-5EA1-4244-AED1-D5D26728F5CE}" destId="{3E71364E-2E79-4898-8AB3-799D664BF3A4}" srcOrd="1" destOrd="0" parTransId="{92CF3EB8-2073-4BE0-B284-E25195C1848E}" sibTransId="{3F47B04B-E592-483E-A5BA-6BF4FDB04520}"/>
    <dgm:cxn modelId="{C6E25AE6-8596-4C4B-BC5F-E2A2D03DB000}" type="presOf" srcId="{21E1382E-0A20-4575-AF24-EFB5A24BA884}" destId="{24215486-E566-4A99-A211-739D211277CC}" srcOrd="0" destOrd="0" presId="urn:microsoft.com/office/officeart/2008/layout/LinedList"/>
    <dgm:cxn modelId="{735173E9-A4D1-453D-AD98-349414CB038C}" type="presOf" srcId="{4E655EF8-5EA1-4244-AED1-D5D26728F5CE}" destId="{AA9A8E8D-F3F9-486A-B744-12DE046BEA01}" srcOrd="0" destOrd="0" presId="urn:microsoft.com/office/officeart/2008/layout/LinedList"/>
    <dgm:cxn modelId="{4FF5AB55-D4FA-4968-BF36-395559145BBA}" type="presParOf" srcId="{AA9A8E8D-F3F9-486A-B744-12DE046BEA01}" destId="{958D4C9A-A6E5-434E-A154-B6B5F9014E4B}" srcOrd="0" destOrd="0" presId="urn:microsoft.com/office/officeart/2008/layout/LinedList"/>
    <dgm:cxn modelId="{04905CF4-A045-46FF-8F70-A8E7E840D666}" type="presParOf" srcId="{AA9A8E8D-F3F9-486A-B744-12DE046BEA01}" destId="{2FF91FB0-1E58-4E57-8073-2EA8BB591ADD}" srcOrd="1" destOrd="0" presId="urn:microsoft.com/office/officeart/2008/layout/LinedList"/>
    <dgm:cxn modelId="{84C1608C-A3E7-4596-B807-7C2093F9FD7A}" type="presParOf" srcId="{2FF91FB0-1E58-4E57-8073-2EA8BB591ADD}" destId="{24215486-E566-4A99-A211-739D211277CC}" srcOrd="0" destOrd="0" presId="urn:microsoft.com/office/officeart/2008/layout/LinedList"/>
    <dgm:cxn modelId="{7B51301B-A815-41C4-AC92-E27A210613C6}" type="presParOf" srcId="{2FF91FB0-1E58-4E57-8073-2EA8BB591ADD}" destId="{34AE4D77-236A-4A95-9169-82EEBBDFD113}" srcOrd="1" destOrd="0" presId="urn:microsoft.com/office/officeart/2008/layout/LinedList"/>
    <dgm:cxn modelId="{86D54055-987E-4AE0-8700-F59324CF50C2}" type="presParOf" srcId="{AA9A8E8D-F3F9-486A-B744-12DE046BEA01}" destId="{D76948BC-61DF-470B-AE36-042B17C0EC7A}" srcOrd="2" destOrd="0" presId="urn:microsoft.com/office/officeart/2008/layout/LinedList"/>
    <dgm:cxn modelId="{580B45BA-49F5-46A5-8B4B-F10A742CC78F}" type="presParOf" srcId="{AA9A8E8D-F3F9-486A-B744-12DE046BEA01}" destId="{473324F7-2092-4269-BD1D-E871A2CC76C4}" srcOrd="3" destOrd="0" presId="urn:microsoft.com/office/officeart/2008/layout/LinedList"/>
    <dgm:cxn modelId="{3F545C5D-CD65-46A4-8036-1DD1C9CE3562}" type="presParOf" srcId="{473324F7-2092-4269-BD1D-E871A2CC76C4}" destId="{EFAD661D-8480-4D79-A44F-5D361E15CA47}" srcOrd="0" destOrd="0" presId="urn:microsoft.com/office/officeart/2008/layout/LinedList"/>
    <dgm:cxn modelId="{A199CB5A-6C6A-4C18-A101-F9FFC17261C7}" type="presParOf" srcId="{473324F7-2092-4269-BD1D-E871A2CC76C4}" destId="{09BD031A-F7C1-43FE-8DE9-8A417BC3A452}" srcOrd="1" destOrd="0" presId="urn:microsoft.com/office/officeart/2008/layout/Lin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43E61CD7-F7F2-406F-9D99-2D2391413677}"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685023E7-7170-4B7D-98B7-5BD0999D8272}">
      <dgm:prSet custT="1"/>
      <dgm:spPr>
        <a:solidFill>
          <a:schemeClr val="accent2"/>
        </a:solidFill>
      </dgm:spPr>
      <dgm:t>
        <a:bodyPr/>
        <a:lstStyle/>
        <a:p>
          <a:r>
            <a:rPr lang="en-US" sz="3200" b="1" dirty="0">
              <a:solidFill>
                <a:schemeClr val="bg1"/>
              </a:solidFill>
              <a:latin typeface="+mn-lt"/>
              <a:ea typeface="Tahoma" panose="020B0604030504040204" pitchFamily="34" charset="0"/>
              <a:cs typeface="Tahoma" panose="020B0604030504040204" pitchFamily="34" charset="0"/>
            </a:rPr>
            <a:t> Criteria for Approval</a:t>
          </a:r>
          <a:endParaRPr lang="en-US" sz="3200" b="1" dirty="0">
            <a:solidFill>
              <a:schemeClr val="bg1"/>
            </a:solidFill>
            <a:latin typeface="+mn-lt"/>
          </a:endParaRPr>
        </a:p>
      </dgm:t>
    </dgm:pt>
    <dgm:pt modelId="{38C36ED1-6C77-4AC6-B6A9-A760A88D5DD3}" type="parTrans" cxnId="{2107F644-9D29-40E8-B8BA-B0789D21C860}">
      <dgm:prSet/>
      <dgm:spPr/>
      <dgm:t>
        <a:bodyPr/>
        <a:lstStyle/>
        <a:p>
          <a:endParaRPr lang="en-US"/>
        </a:p>
      </dgm:t>
    </dgm:pt>
    <dgm:pt modelId="{D42D4DC9-21CE-444A-9313-E7BBDB4BC6EF}" type="sibTrans" cxnId="{2107F644-9D29-40E8-B8BA-B0789D21C860}">
      <dgm:prSet/>
      <dgm:spPr/>
      <dgm:t>
        <a:bodyPr/>
        <a:lstStyle/>
        <a:p>
          <a:endParaRPr lang="en-US"/>
        </a:p>
      </dgm:t>
    </dgm:pt>
    <dgm:pt modelId="{8D7EFF69-001B-4FE8-9EB5-7B27B330C8B1}" type="pres">
      <dgm:prSet presAssocID="{43E61CD7-F7F2-406F-9D99-2D2391413677}" presName="linearFlow" presStyleCnt="0">
        <dgm:presLayoutVars>
          <dgm:dir/>
          <dgm:resizeHandles val="exact"/>
        </dgm:presLayoutVars>
      </dgm:prSet>
      <dgm:spPr/>
    </dgm:pt>
    <dgm:pt modelId="{9D0F97EC-0C28-4E92-8CF8-116F805FE761}" type="pres">
      <dgm:prSet presAssocID="{685023E7-7170-4B7D-98B7-5BD0999D8272}" presName="composite" presStyleCnt="0"/>
      <dgm:spPr/>
    </dgm:pt>
    <dgm:pt modelId="{B5E83CE5-E4E7-4263-AD13-1396C4855F6C}" type="pres">
      <dgm:prSet presAssocID="{685023E7-7170-4B7D-98B7-5BD0999D8272}" presName="imgShp" presStyleLbl="fgImgPlace1" presStyleIdx="0" presStyleCnt="1"/>
      <dgm:spPr>
        <a:blipFill>
          <a:blip xmlns:r="http://schemas.openxmlformats.org/officeDocument/2006/relationships" r:embed="rId1">
            <a:alphaModFix/>
            <a:duotone>
              <a:prstClr val="black"/>
              <a:schemeClr val="accent6">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Magnifying glass with solid fill"/>
        </a:ext>
      </dgm:extLst>
    </dgm:pt>
    <dgm:pt modelId="{CCBABA0A-DC26-44F6-898D-0CFAB51632B0}" type="pres">
      <dgm:prSet presAssocID="{685023E7-7170-4B7D-98B7-5BD0999D8272}" presName="txShp" presStyleLbl="node1" presStyleIdx="0" presStyleCnt="1" custScaleX="108906" custScaleY="100000">
        <dgm:presLayoutVars>
          <dgm:bulletEnabled val="1"/>
        </dgm:presLayoutVars>
      </dgm:prSet>
      <dgm:spPr/>
    </dgm:pt>
  </dgm:ptLst>
  <dgm:cxnLst>
    <dgm:cxn modelId="{2107F644-9D29-40E8-B8BA-B0789D21C860}" srcId="{43E61CD7-F7F2-406F-9D99-2D2391413677}" destId="{685023E7-7170-4B7D-98B7-5BD0999D8272}" srcOrd="0" destOrd="0" parTransId="{38C36ED1-6C77-4AC6-B6A9-A760A88D5DD3}" sibTransId="{D42D4DC9-21CE-444A-9313-E7BBDB4BC6EF}"/>
    <dgm:cxn modelId="{23D99357-58CA-44AC-AEBD-1DBEA22D2B59}" type="presOf" srcId="{43E61CD7-F7F2-406F-9D99-2D2391413677}" destId="{8D7EFF69-001B-4FE8-9EB5-7B27B330C8B1}" srcOrd="0" destOrd="0" presId="urn:microsoft.com/office/officeart/2005/8/layout/vList3"/>
    <dgm:cxn modelId="{E61711E0-ED07-4011-817C-FF52579F4118}" type="presOf" srcId="{685023E7-7170-4B7D-98B7-5BD0999D8272}" destId="{CCBABA0A-DC26-44F6-898D-0CFAB51632B0}" srcOrd="0" destOrd="0" presId="urn:microsoft.com/office/officeart/2005/8/layout/vList3"/>
    <dgm:cxn modelId="{5F574F71-47B1-4A2C-87D6-471D38FAB1C6}" type="presParOf" srcId="{8D7EFF69-001B-4FE8-9EB5-7B27B330C8B1}" destId="{9D0F97EC-0C28-4E92-8CF8-116F805FE761}" srcOrd="0" destOrd="0" presId="urn:microsoft.com/office/officeart/2005/8/layout/vList3"/>
    <dgm:cxn modelId="{D830DED3-9666-40FE-B73B-922A7A1CE0E9}" type="presParOf" srcId="{9D0F97EC-0C28-4E92-8CF8-116F805FE761}" destId="{B5E83CE5-E4E7-4263-AD13-1396C4855F6C}" srcOrd="0" destOrd="0" presId="urn:microsoft.com/office/officeart/2005/8/layout/vList3"/>
    <dgm:cxn modelId="{96E8D04A-F570-4F51-996C-FE89CE485D93}" type="presParOf" srcId="{9D0F97EC-0C28-4E92-8CF8-116F805FE761}" destId="{CCBABA0A-DC26-44F6-898D-0CFAB51632B0}" srcOrd="1" destOrd="0" presId="urn:microsoft.com/office/officeart/2005/8/layout/vList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43E61CD7-F7F2-406F-9D99-2D2391413677}"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FD3AF6ED-82F0-4323-99D8-C757F43C5DAC}">
      <dgm:prSet custT="1"/>
      <dgm:spPr>
        <a:solidFill>
          <a:schemeClr val="accent2"/>
        </a:solidFill>
      </dgm:spPr>
      <dgm:t>
        <a:bodyPr/>
        <a:lstStyle/>
        <a:p>
          <a:r>
            <a:rPr lang="en-US" sz="3200" b="1" dirty="0">
              <a:solidFill>
                <a:schemeClr val="bg1"/>
              </a:solidFill>
              <a:latin typeface="+mn-lt"/>
            </a:rPr>
            <a:t>Unit of Measure</a:t>
          </a:r>
        </a:p>
      </dgm:t>
    </dgm:pt>
    <dgm:pt modelId="{EA5249CA-17F1-4823-AD20-E2069701043D}" type="parTrans" cxnId="{F39E00FF-7C64-49F0-9280-A4CECBF4786B}">
      <dgm:prSet/>
      <dgm:spPr/>
      <dgm:t>
        <a:bodyPr/>
        <a:lstStyle/>
        <a:p>
          <a:endParaRPr lang="en-US"/>
        </a:p>
      </dgm:t>
    </dgm:pt>
    <dgm:pt modelId="{740FCE6F-AB2D-4449-9061-7EB22400E2E1}" type="sibTrans" cxnId="{F39E00FF-7C64-49F0-9280-A4CECBF4786B}">
      <dgm:prSet/>
      <dgm:spPr/>
      <dgm:t>
        <a:bodyPr/>
        <a:lstStyle/>
        <a:p>
          <a:endParaRPr lang="en-US"/>
        </a:p>
      </dgm:t>
    </dgm:pt>
    <dgm:pt modelId="{8D7EFF69-001B-4FE8-9EB5-7B27B330C8B1}" type="pres">
      <dgm:prSet presAssocID="{43E61CD7-F7F2-406F-9D99-2D2391413677}" presName="linearFlow" presStyleCnt="0">
        <dgm:presLayoutVars>
          <dgm:dir/>
          <dgm:resizeHandles val="exact"/>
        </dgm:presLayoutVars>
      </dgm:prSet>
      <dgm:spPr/>
    </dgm:pt>
    <dgm:pt modelId="{8AC568E7-16B4-4251-8525-52402CEB7830}" type="pres">
      <dgm:prSet presAssocID="{FD3AF6ED-82F0-4323-99D8-C757F43C5DAC}" presName="composite" presStyleCnt="0"/>
      <dgm:spPr/>
    </dgm:pt>
    <dgm:pt modelId="{7777EB40-20A6-49DF-AC54-A335C9651765}" type="pres">
      <dgm:prSet presAssocID="{FD3AF6ED-82F0-4323-99D8-C757F43C5DAC}" presName="imgShp" presStyleLbl="fgImgPlace1" presStyleIdx="0" presStyleCnt="1" custLinFactNeighborX="29520"/>
      <dgm:spPr>
        <a:blipFill>
          <a:blip xmlns:r="http://schemas.openxmlformats.org/officeDocument/2006/relationships" r:embed="rId1">
            <a:duotone>
              <a:prstClr val="black"/>
              <a:schemeClr val="tx2">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Scales of justice with solid fill"/>
        </a:ext>
      </dgm:extLst>
    </dgm:pt>
    <dgm:pt modelId="{19E50480-B8FE-4ABF-9FA9-2976CD2FDA05}" type="pres">
      <dgm:prSet presAssocID="{FD3AF6ED-82F0-4323-99D8-C757F43C5DAC}" presName="txShp" presStyleLbl="node1" presStyleIdx="0" presStyleCnt="1" custScaleX="99723" custScaleY="100000" custLinFactNeighborX="9588">
        <dgm:presLayoutVars>
          <dgm:bulletEnabled val="1"/>
        </dgm:presLayoutVars>
      </dgm:prSet>
      <dgm:spPr/>
    </dgm:pt>
  </dgm:ptLst>
  <dgm:cxnLst>
    <dgm:cxn modelId="{23D99357-58CA-44AC-AEBD-1DBEA22D2B59}" type="presOf" srcId="{43E61CD7-F7F2-406F-9D99-2D2391413677}" destId="{8D7EFF69-001B-4FE8-9EB5-7B27B330C8B1}" srcOrd="0" destOrd="0" presId="urn:microsoft.com/office/officeart/2005/8/layout/vList3"/>
    <dgm:cxn modelId="{7730A598-B0E1-44C3-8724-C7C5779D6C56}" type="presOf" srcId="{FD3AF6ED-82F0-4323-99D8-C757F43C5DAC}" destId="{19E50480-B8FE-4ABF-9FA9-2976CD2FDA05}" srcOrd="0" destOrd="0" presId="urn:microsoft.com/office/officeart/2005/8/layout/vList3"/>
    <dgm:cxn modelId="{F39E00FF-7C64-49F0-9280-A4CECBF4786B}" srcId="{43E61CD7-F7F2-406F-9D99-2D2391413677}" destId="{FD3AF6ED-82F0-4323-99D8-C757F43C5DAC}" srcOrd="0" destOrd="0" parTransId="{EA5249CA-17F1-4823-AD20-E2069701043D}" sibTransId="{740FCE6F-AB2D-4449-9061-7EB22400E2E1}"/>
    <dgm:cxn modelId="{29720E73-3197-4345-B54C-5C530651BDEC}" type="presParOf" srcId="{8D7EFF69-001B-4FE8-9EB5-7B27B330C8B1}" destId="{8AC568E7-16B4-4251-8525-52402CEB7830}" srcOrd="0" destOrd="0" presId="urn:microsoft.com/office/officeart/2005/8/layout/vList3"/>
    <dgm:cxn modelId="{B09D7DB6-A617-473E-8C8D-D25FC570FF6F}" type="presParOf" srcId="{8AC568E7-16B4-4251-8525-52402CEB7830}" destId="{7777EB40-20A6-49DF-AC54-A335C9651765}" srcOrd="0" destOrd="0" presId="urn:microsoft.com/office/officeart/2005/8/layout/vList3"/>
    <dgm:cxn modelId="{06CE5B08-EE44-46A0-960B-E37BD0C48F30}" type="presParOf" srcId="{8AC568E7-16B4-4251-8525-52402CEB7830}" destId="{19E50480-B8FE-4ABF-9FA9-2976CD2FDA05}" srcOrd="1" destOrd="0" presId="urn:microsoft.com/office/officeart/2005/8/layout/vList3"/>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43E61CD7-F7F2-406F-9D99-2D2391413677}"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FD3AF6ED-82F0-4323-99D8-C757F43C5DAC}">
      <dgm:prSet custT="1"/>
      <dgm:spPr>
        <a:solidFill>
          <a:schemeClr val="accent2"/>
        </a:solidFill>
      </dgm:spPr>
      <dgm:t>
        <a:bodyPr/>
        <a:lstStyle/>
        <a:p>
          <a:r>
            <a:rPr lang="en-US" sz="3200" b="1" dirty="0">
              <a:solidFill>
                <a:schemeClr val="bg1"/>
              </a:solidFill>
              <a:latin typeface="+mn-lt"/>
            </a:rPr>
            <a:t>Unit of Measure</a:t>
          </a:r>
        </a:p>
      </dgm:t>
    </dgm:pt>
    <dgm:pt modelId="{EA5249CA-17F1-4823-AD20-E2069701043D}" type="parTrans" cxnId="{F39E00FF-7C64-49F0-9280-A4CECBF4786B}">
      <dgm:prSet/>
      <dgm:spPr/>
      <dgm:t>
        <a:bodyPr/>
        <a:lstStyle/>
        <a:p>
          <a:endParaRPr lang="en-US"/>
        </a:p>
      </dgm:t>
    </dgm:pt>
    <dgm:pt modelId="{740FCE6F-AB2D-4449-9061-7EB22400E2E1}" type="sibTrans" cxnId="{F39E00FF-7C64-49F0-9280-A4CECBF4786B}">
      <dgm:prSet/>
      <dgm:spPr/>
      <dgm:t>
        <a:bodyPr/>
        <a:lstStyle/>
        <a:p>
          <a:endParaRPr lang="en-US"/>
        </a:p>
      </dgm:t>
    </dgm:pt>
    <dgm:pt modelId="{8D7EFF69-001B-4FE8-9EB5-7B27B330C8B1}" type="pres">
      <dgm:prSet presAssocID="{43E61CD7-F7F2-406F-9D99-2D2391413677}" presName="linearFlow" presStyleCnt="0">
        <dgm:presLayoutVars>
          <dgm:dir/>
          <dgm:resizeHandles val="exact"/>
        </dgm:presLayoutVars>
      </dgm:prSet>
      <dgm:spPr/>
    </dgm:pt>
    <dgm:pt modelId="{8AC568E7-16B4-4251-8525-52402CEB7830}" type="pres">
      <dgm:prSet presAssocID="{FD3AF6ED-82F0-4323-99D8-C757F43C5DAC}" presName="composite" presStyleCnt="0"/>
      <dgm:spPr/>
    </dgm:pt>
    <dgm:pt modelId="{7777EB40-20A6-49DF-AC54-A335C9651765}" type="pres">
      <dgm:prSet presAssocID="{FD3AF6ED-82F0-4323-99D8-C757F43C5DAC}" presName="imgShp" presStyleLbl="fgImgPlace1" presStyleIdx="0" presStyleCnt="1" custLinFactNeighborX="29520"/>
      <dgm:spPr>
        <a:blipFill>
          <a:blip xmlns:r="http://schemas.openxmlformats.org/officeDocument/2006/relationships" r:embed="rId1">
            <a:duotone>
              <a:prstClr val="black"/>
              <a:schemeClr val="tx2">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Scales of justice with solid fill"/>
        </a:ext>
      </dgm:extLst>
    </dgm:pt>
    <dgm:pt modelId="{19E50480-B8FE-4ABF-9FA9-2976CD2FDA05}" type="pres">
      <dgm:prSet presAssocID="{FD3AF6ED-82F0-4323-99D8-C757F43C5DAC}" presName="txShp" presStyleLbl="node1" presStyleIdx="0" presStyleCnt="1" custScaleX="99723" custScaleY="100000" custLinFactNeighborX="9588">
        <dgm:presLayoutVars>
          <dgm:bulletEnabled val="1"/>
        </dgm:presLayoutVars>
      </dgm:prSet>
      <dgm:spPr/>
    </dgm:pt>
  </dgm:ptLst>
  <dgm:cxnLst>
    <dgm:cxn modelId="{23D99357-58CA-44AC-AEBD-1DBEA22D2B59}" type="presOf" srcId="{43E61CD7-F7F2-406F-9D99-2D2391413677}" destId="{8D7EFF69-001B-4FE8-9EB5-7B27B330C8B1}" srcOrd="0" destOrd="0" presId="urn:microsoft.com/office/officeart/2005/8/layout/vList3"/>
    <dgm:cxn modelId="{7730A598-B0E1-44C3-8724-C7C5779D6C56}" type="presOf" srcId="{FD3AF6ED-82F0-4323-99D8-C757F43C5DAC}" destId="{19E50480-B8FE-4ABF-9FA9-2976CD2FDA05}" srcOrd="0" destOrd="0" presId="urn:microsoft.com/office/officeart/2005/8/layout/vList3"/>
    <dgm:cxn modelId="{F39E00FF-7C64-49F0-9280-A4CECBF4786B}" srcId="{43E61CD7-F7F2-406F-9D99-2D2391413677}" destId="{FD3AF6ED-82F0-4323-99D8-C757F43C5DAC}" srcOrd="0" destOrd="0" parTransId="{EA5249CA-17F1-4823-AD20-E2069701043D}" sibTransId="{740FCE6F-AB2D-4449-9061-7EB22400E2E1}"/>
    <dgm:cxn modelId="{29720E73-3197-4345-B54C-5C530651BDEC}" type="presParOf" srcId="{8D7EFF69-001B-4FE8-9EB5-7B27B330C8B1}" destId="{8AC568E7-16B4-4251-8525-52402CEB7830}" srcOrd="0" destOrd="0" presId="urn:microsoft.com/office/officeart/2005/8/layout/vList3"/>
    <dgm:cxn modelId="{B09D7DB6-A617-473E-8C8D-D25FC570FF6F}" type="presParOf" srcId="{8AC568E7-16B4-4251-8525-52402CEB7830}" destId="{7777EB40-20A6-49DF-AC54-A335C9651765}" srcOrd="0" destOrd="0" presId="urn:microsoft.com/office/officeart/2005/8/layout/vList3"/>
    <dgm:cxn modelId="{06CE5B08-EE44-46A0-960B-E37BD0C48F30}" type="presParOf" srcId="{8AC568E7-16B4-4251-8525-52402CEB7830}" destId="{19E50480-B8FE-4ABF-9FA9-2976CD2FDA05}" srcOrd="1" destOrd="0" presId="urn:microsoft.com/office/officeart/2005/8/layout/vList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43E61CD7-F7F2-406F-9D99-2D2391413677}"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685023E7-7170-4B7D-98B7-5BD0999D8272}">
      <dgm:prSet custT="1"/>
      <dgm:spPr>
        <a:solidFill>
          <a:schemeClr val="accent2"/>
        </a:solidFill>
      </dgm:spPr>
      <dgm:t>
        <a:bodyPr/>
        <a:lstStyle/>
        <a:p>
          <a:r>
            <a:rPr lang="en-US" sz="3200" b="1" dirty="0">
              <a:solidFill>
                <a:schemeClr val="bg1"/>
              </a:solidFill>
              <a:latin typeface="+mn-lt"/>
              <a:ea typeface="Tahoma" panose="020B0604030504040204" pitchFamily="34" charset="0"/>
              <a:cs typeface="Tahoma" panose="020B0604030504040204" pitchFamily="34" charset="0"/>
            </a:rPr>
            <a:t> Criteria for Approval</a:t>
          </a:r>
          <a:endParaRPr lang="en-US" sz="3200" b="1" dirty="0">
            <a:solidFill>
              <a:schemeClr val="bg1"/>
            </a:solidFill>
            <a:latin typeface="+mn-lt"/>
          </a:endParaRPr>
        </a:p>
      </dgm:t>
    </dgm:pt>
    <dgm:pt modelId="{38C36ED1-6C77-4AC6-B6A9-A760A88D5DD3}" type="parTrans" cxnId="{2107F644-9D29-40E8-B8BA-B0789D21C860}">
      <dgm:prSet/>
      <dgm:spPr/>
      <dgm:t>
        <a:bodyPr/>
        <a:lstStyle/>
        <a:p>
          <a:endParaRPr lang="en-US"/>
        </a:p>
      </dgm:t>
    </dgm:pt>
    <dgm:pt modelId="{D42D4DC9-21CE-444A-9313-E7BBDB4BC6EF}" type="sibTrans" cxnId="{2107F644-9D29-40E8-B8BA-B0789D21C860}">
      <dgm:prSet/>
      <dgm:spPr/>
      <dgm:t>
        <a:bodyPr/>
        <a:lstStyle/>
        <a:p>
          <a:endParaRPr lang="en-US"/>
        </a:p>
      </dgm:t>
    </dgm:pt>
    <dgm:pt modelId="{8D7EFF69-001B-4FE8-9EB5-7B27B330C8B1}" type="pres">
      <dgm:prSet presAssocID="{43E61CD7-F7F2-406F-9D99-2D2391413677}" presName="linearFlow" presStyleCnt="0">
        <dgm:presLayoutVars>
          <dgm:dir/>
          <dgm:resizeHandles val="exact"/>
        </dgm:presLayoutVars>
      </dgm:prSet>
      <dgm:spPr/>
    </dgm:pt>
    <dgm:pt modelId="{9D0F97EC-0C28-4E92-8CF8-116F805FE761}" type="pres">
      <dgm:prSet presAssocID="{685023E7-7170-4B7D-98B7-5BD0999D8272}" presName="composite" presStyleCnt="0"/>
      <dgm:spPr/>
    </dgm:pt>
    <dgm:pt modelId="{B5E83CE5-E4E7-4263-AD13-1396C4855F6C}" type="pres">
      <dgm:prSet presAssocID="{685023E7-7170-4B7D-98B7-5BD0999D8272}" presName="imgShp" presStyleLbl="fgImgPlace1" presStyleIdx="0" presStyleCnt="1"/>
      <dgm:spPr>
        <a:blipFill>
          <a:blip xmlns:r="http://schemas.openxmlformats.org/officeDocument/2006/relationships" r:embed="rId1">
            <a:alphaModFix/>
            <a:duotone>
              <a:prstClr val="black"/>
              <a:schemeClr val="accent6">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Magnifying glass with solid fill"/>
        </a:ext>
      </dgm:extLst>
    </dgm:pt>
    <dgm:pt modelId="{CCBABA0A-DC26-44F6-898D-0CFAB51632B0}" type="pres">
      <dgm:prSet presAssocID="{685023E7-7170-4B7D-98B7-5BD0999D8272}" presName="txShp" presStyleLbl="node1" presStyleIdx="0" presStyleCnt="1" custScaleX="108906" custScaleY="100000">
        <dgm:presLayoutVars>
          <dgm:bulletEnabled val="1"/>
        </dgm:presLayoutVars>
      </dgm:prSet>
      <dgm:spPr/>
    </dgm:pt>
  </dgm:ptLst>
  <dgm:cxnLst>
    <dgm:cxn modelId="{2107F644-9D29-40E8-B8BA-B0789D21C860}" srcId="{43E61CD7-F7F2-406F-9D99-2D2391413677}" destId="{685023E7-7170-4B7D-98B7-5BD0999D8272}" srcOrd="0" destOrd="0" parTransId="{38C36ED1-6C77-4AC6-B6A9-A760A88D5DD3}" sibTransId="{D42D4DC9-21CE-444A-9313-E7BBDB4BC6EF}"/>
    <dgm:cxn modelId="{23D99357-58CA-44AC-AEBD-1DBEA22D2B59}" type="presOf" srcId="{43E61CD7-F7F2-406F-9D99-2D2391413677}" destId="{8D7EFF69-001B-4FE8-9EB5-7B27B330C8B1}" srcOrd="0" destOrd="0" presId="urn:microsoft.com/office/officeart/2005/8/layout/vList3"/>
    <dgm:cxn modelId="{E61711E0-ED07-4011-817C-FF52579F4118}" type="presOf" srcId="{685023E7-7170-4B7D-98B7-5BD0999D8272}" destId="{CCBABA0A-DC26-44F6-898D-0CFAB51632B0}" srcOrd="0" destOrd="0" presId="urn:microsoft.com/office/officeart/2005/8/layout/vList3"/>
    <dgm:cxn modelId="{5F574F71-47B1-4A2C-87D6-471D38FAB1C6}" type="presParOf" srcId="{8D7EFF69-001B-4FE8-9EB5-7B27B330C8B1}" destId="{9D0F97EC-0C28-4E92-8CF8-116F805FE761}" srcOrd="0" destOrd="0" presId="urn:microsoft.com/office/officeart/2005/8/layout/vList3"/>
    <dgm:cxn modelId="{D830DED3-9666-40FE-B73B-922A7A1CE0E9}" type="presParOf" srcId="{9D0F97EC-0C28-4E92-8CF8-116F805FE761}" destId="{B5E83CE5-E4E7-4263-AD13-1396C4855F6C}" srcOrd="0" destOrd="0" presId="urn:microsoft.com/office/officeart/2005/8/layout/vList3"/>
    <dgm:cxn modelId="{96E8D04A-F570-4F51-996C-FE89CE485D93}" type="presParOf" srcId="{9D0F97EC-0C28-4E92-8CF8-116F805FE761}" destId="{CCBABA0A-DC26-44F6-898D-0CFAB51632B0}" srcOrd="1" destOrd="0" presId="urn:microsoft.com/office/officeart/2005/8/layout/vList3"/>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43E61CD7-F7F2-406F-9D99-2D2391413677}"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685023E7-7170-4B7D-98B7-5BD0999D8272}">
      <dgm:prSet custT="1"/>
      <dgm:spPr>
        <a:solidFill>
          <a:schemeClr val="accent2"/>
        </a:solidFill>
      </dgm:spPr>
      <dgm:t>
        <a:bodyPr/>
        <a:lstStyle/>
        <a:p>
          <a:r>
            <a:rPr lang="en-US" sz="3200" b="1" dirty="0">
              <a:solidFill>
                <a:schemeClr val="bg1"/>
              </a:solidFill>
              <a:latin typeface="+mn-lt"/>
              <a:ea typeface="Tahoma" panose="020B0604030504040204" pitchFamily="34" charset="0"/>
              <a:cs typeface="Tahoma" panose="020B0604030504040204" pitchFamily="34" charset="0"/>
            </a:rPr>
            <a:t> Criteria for Approval</a:t>
          </a:r>
          <a:endParaRPr lang="en-US" sz="3200" b="1" dirty="0">
            <a:solidFill>
              <a:schemeClr val="bg1"/>
            </a:solidFill>
            <a:latin typeface="+mn-lt"/>
          </a:endParaRPr>
        </a:p>
      </dgm:t>
    </dgm:pt>
    <dgm:pt modelId="{38C36ED1-6C77-4AC6-B6A9-A760A88D5DD3}" type="parTrans" cxnId="{2107F644-9D29-40E8-B8BA-B0789D21C860}">
      <dgm:prSet/>
      <dgm:spPr/>
      <dgm:t>
        <a:bodyPr/>
        <a:lstStyle/>
        <a:p>
          <a:endParaRPr lang="en-US"/>
        </a:p>
      </dgm:t>
    </dgm:pt>
    <dgm:pt modelId="{D42D4DC9-21CE-444A-9313-E7BBDB4BC6EF}" type="sibTrans" cxnId="{2107F644-9D29-40E8-B8BA-B0789D21C860}">
      <dgm:prSet/>
      <dgm:spPr/>
      <dgm:t>
        <a:bodyPr/>
        <a:lstStyle/>
        <a:p>
          <a:endParaRPr lang="en-US"/>
        </a:p>
      </dgm:t>
    </dgm:pt>
    <dgm:pt modelId="{8D7EFF69-001B-4FE8-9EB5-7B27B330C8B1}" type="pres">
      <dgm:prSet presAssocID="{43E61CD7-F7F2-406F-9D99-2D2391413677}" presName="linearFlow" presStyleCnt="0">
        <dgm:presLayoutVars>
          <dgm:dir/>
          <dgm:resizeHandles val="exact"/>
        </dgm:presLayoutVars>
      </dgm:prSet>
      <dgm:spPr/>
    </dgm:pt>
    <dgm:pt modelId="{9D0F97EC-0C28-4E92-8CF8-116F805FE761}" type="pres">
      <dgm:prSet presAssocID="{685023E7-7170-4B7D-98B7-5BD0999D8272}" presName="composite" presStyleCnt="0"/>
      <dgm:spPr/>
    </dgm:pt>
    <dgm:pt modelId="{B5E83CE5-E4E7-4263-AD13-1396C4855F6C}" type="pres">
      <dgm:prSet presAssocID="{685023E7-7170-4B7D-98B7-5BD0999D8272}" presName="imgShp" presStyleLbl="fgImgPlace1" presStyleIdx="0" presStyleCnt="1"/>
      <dgm:spPr>
        <a:blipFill>
          <a:blip xmlns:r="http://schemas.openxmlformats.org/officeDocument/2006/relationships" r:embed="rId1">
            <a:alphaModFix/>
            <a:duotone>
              <a:prstClr val="black"/>
              <a:schemeClr val="accent6">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Magnifying glass with solid fill"/>
        </a:ext>
      </dgm:extLst>
    </dgm:pt>
    <dgm:pt modelId="{CCBABA0A-DC26-44F6-898D-0CFAB51632B0}" type="pres">
      <dgm:prSet presAssocID="{685023E7-7170-4B7D-98B7-5BD0999D8272}" presName="txShp" presStyleLbl="node1" presStyleIdx="0" presStyleCnt="1" custScaleX="108906" custScaleY="100000">
        <dgm:presLayoutVars>
          <dgm:bulletEnabled val="1"/>
        </dgm:presLayoutVars>
      </dgm:prSet>
      <dgm:spPr/>
    </dgm:pt>
  </dgm:ptLst>
  <dgm:cxnLst>
    <dgm:cxn modelId="{2107F644-9D29-40E8-B8BA-B0789D21C860}" srcId="{43E61CD7-F7F2-406F-9D99-2D2391413677}" destId="{685023E7-7170-4B7D-98B7-5BD0999D8272}" srcOrd="0" destOrd="0" parTransId="{38C36ED1-6C77-4AC6-B6A9-A760A88D5DD3}" sibTransId="{D42D4DC9-21CE-444A-9313-E7BBDB4BC6EF}"/>
    <dgm:cxn modelId="{23D99357-58CA-44AC-AEBD-1DBEA22D2B59}" type="presOf" srcId="{43E61CD7-F7F2-406F-9D99-2D2391413677}" destId="{8D7EFF69-001B-4FE8-9EB5-7B27B330C8B1}" srcOrd="0" destOrd="0" presId="urn:microsoft.com/office/officeart/2005/8/layout/vList3"/>
    <dgm:cxn modelId="{E61711E0-ED07-4011-817C-FF52579F4118}" type="presOf" srcId="{685023E7-7170-4B7D-98B7-5BD0999D8272}" destId="{CCBABA0A-DC26-44F6-898D-0CFAB51632B0}" srcOrd="0" destOrd="0" presId="urn:microsoft.com/office/officeart/2005/8/layout/vList3"/>
    <dgm:cxn modelId="{5F574F71-47B1-4A2C-87D6-471D38FAB1C6}" type="presParOf" srcId="{8D7EFF69-001B-4FE8-9EB5-7B27B330C8B1}" destId="{9D0F97EC-0C28-4E92-8CF8-116F805FE761}" srcOrd="0" destOrd="0" presId="urn:microsoft.com/office/officeart/2005/8/layout/vList3"/>
    <dgm:cxn modelId="{D830DED3-9666-40FE-B73B-922A7A1CE0E9}" type="presParOf" srcId="{9D0F97EC-0C28-4E92-8CF8-116F805FE761}" destId="{B5E83CE5-E4E7-4263-AD13-1396C4855F6C}" srcOrd="0" destOrd="0" presId="urn:microsoft.com/office/officeart/2005/8/layout/vList3"/>
    <dgm:cxn modelId="{96E8D04A-F570-4F51-996C-FE89CE485D93}" type="presParOf" srcId="{9D0F97EC-0C28-4E92-8CF8-116F805FE761}" destId="{CCBABA0A-DC26-44F6-898D-0CFAB51632B0}" srcOrd="1" destOrd="0" presId="urn:microsoft.com/office/officeart/2005/8/layout/vLis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43E61CD7-F7F2-406F-9D99-2D2391413677}"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FD3AF6ED-82F0-4323-99D8-C757F43C5DAC}">
      <dgm:prSet custT="1"/>
      <dgm:spPr>
        <a:solidFill>
          <a:schemeClr val="accent2"/>
        </a:solidFill>
      </dgm:spPr>
      <dgm:t>
        <a:bodyPr/>
        <a:lstStyle/>
        <a:p>
          <a:r>
            <a:rPr lang="en-US" sz="3200" b="1" dirty="0">
              <a:solidFill>
                <a:schemeClr val="bg1"/>
              </a:solidFill>
              <a:latin typeface="+mn-lt"/>
            </a:rPr>
            <a:t>Unit of Measure</a:t>
          </a:r>
        </a:p>
      </dgm:t>
    </dgm:pt>
    <dgm:pt modelId="{EA5249CA-17F1-4823-AD20-E2069701043D}" type="parTrans" cxnId="{F39E00FF-7C64-49F0-9280-A4CECBF4786B}">
      <dgm:prSet/>
      <dgm:spPr/>
      <dgm:t>
        <a:bodyPr/>
        <a:lstStyle/>
        <a:p>
          <a:endParaRPr lang="en-US"/>
        </a:p>
      </dgm:t>
    </dgm:pt>
    <dgm:pt modelId="{740FCE6F-AB2D-4449-9061-7EB22400E2E1}" type="sibTrans" cxnId="{F39E00FF-7C64-49F0-9280-A4CECBF4786B}">
      <dgm:prSet/>
      <dgm:spPr/>
      <dgm:t>
        <a:bodyPr/>
        <a:lstStyle/>
        <a:p>
          <a:endParaRPr lang="en-US"/>
        </a:p>
      </dgm:t>
    </dgm:pt>
    <dgm:pt modelId="{8D7EFF69-001B-4FE8-9EB5-7B27B330C8B1}" type="pres">
      <dgm:prSet presAssocID="{43E61CD7-F7F2-406F-9D99-2D2391413677}" presName="linearFlow" presStyleCnt="0">
        <dgm:presLayoutVars>
          <dgm:dir/>
          <dgm:resizeHandles val="exact"/>
        </dgm:presLayoutVars>
      </dgm:prSet>
      <dgm:spPr/>
    </dgm:pt>
    <dgm:pt modelId="{8AC568E7-16B4-4251-8525-52402CEB7830}" type="pres">
      <dgm:prSet presAssocID="{FD3AF6ED-82F0-4323-99D8-C757F43C5DAC}" presName="composite" presStyleCnt="0"/>
      <dgm:spPr/>
    </dgm:pt>
    <dgm:pt modelId="{7777EB40-20A6-49DF-AC54-A335C9651765}" type="pres">
      <dgm:prSet presAssocID="{FD3AF6ED-82F0-4323-99D8-C757F43C5DAC}" presName="imgShp" presStyleLbl="fgImgPlace1" presStyleIdx="0" presStyleCnt="1" custLinFactNeighborX="4781" custLinFactNeighborY="-519"/>
      <dgm:spPr>
        <a:blipFill>
          <a:blip xmlns:r="http://schemas.openxmlformats.org/officeDocument/2006/relationships" r:embed="rId1">
            <a:duotone>
              <a:prstClr val="black"/>
              <a:schemeClr val="tx2">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Scales of justice with solid fill"/>
        </a:ext>
      </dgm:extLst>
    </dgm:pt>
    <dgm:pt modelId="{19E50480-B8FE-4ABF-9FA9-2976CD2FDA05}" type="pres">
      <dgm:prSet presAssocID="{FD3AF6ED-82F0-4323-99D8-C757F43C5DAC}" presName="txShp" presStyleLbl="node1" presStyleIdx="0" presStyleCnt="1" custScaleX="117975" custScaleY="100000" custLinFactNeighborX="13288" custLinFactNeighborY="4376">
        <dgm:presLayoutVars>
          <dgm:bulletEnabled val="1"/>
        </dgm:presLayoutVars>
      </dgm:prSet>
      <dgm:spPr/>
    </dgm:pt>
  </dgm:ptLst>
  <dgm:cxnLst>
    <dgm:cxn modelId="{23D99357-58CA-44AC-AEBD-1DBEA22D2B59}" type="presOf" srcId="{43E61CD7-F7F2-406F-9D99-2D2391413677}" destId="{8D7EFF69-001B-4FE8-9EB5-7B27B330C8B1}" srcOrd="0" destOrd="0" presId="urn:microsoft.com/office/officeart/2005/8/layout/vList3"/>
    <dgm:cxn modelId="{7730A598-B0E1-44C3-8724-C7C5779D6C56}" type="presOf" srcId="{FD3AF6ED-82F0-4323-99D8-C757F43C5DAC}" destId="{19E50480-B8FE-4ABF-9FA9-2976CD2FDA05}" srcOrd="0" destOrd="0" presId="urn:microsoft.com/office/officeart/2005/8/layout/vList3"/>
    <dgm:cxn modelId="{F39E00FF-7C64-49F0-9280-A4CECBF4786B}" srcId="{43E61CD7-F7F2-406F-9D99-2D2391413677}" destId="{FD3AF6ED-82F0-4323-99D8-C757F43C5DAC}" srcOrd="0" destOrd="0" parTransId="{EA5249CA-17F1-4823-AD20-E2069701043D}" sibTransId="{740FCE6F-AB2D-4449-9061-7EB22400E2E1}"/>
    <dgm:cxn modelId="{29720E73-3197-4345-B54C-5C530651BDEC}" type="presParOf" srcId="{8D7EFF69-001B-4FE8-9EB5-7B27B330C8B1}" destId="{8AC568E7-16B4-4251-8525-52402CEB7830}" srcOrd="0" destOrd="0" presId="urn:microsoft.com/office/officeart/2005/8/layout/vList3"/>
    <dgm:cxn modelId="{B09D7DB6-A617-473E-8C8D-D25FC570FF6F}" type="presParOf" srcId="{8AC568E7-16B4-4251-8525-52402CEB7830}" destId="{7777EB40-20A6-49DF-AC54-A335C9651765}" srcOrd="0" destOrd="0" presId="urn:microsoft.com/office/officeart/2005/8/layout/vList3"/>
    <dgm:cxn modelId="{06CE5B08-EE44-46A0-960B-E37BD0C48F30}" type="presParOf" srcId="{8AC568E7-16B4-4251-8525-52402CEB7830}" destId="{19E50480-B8FE-4ABF-9FA9-2976CD2FDA05}" srcOrd="1" destOrd="0" presId="urn:microsoft.com/office/officeart/2005/8/layout/vLis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43E61CD7-F7F2-406F-9D99-2D2391413677}"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685023E7-7170-4B7D-98B7-5BD0999D8272}">
      <dgm:prSet custT="1"/>
      <dgm:spPr>
        <a:solidFill>
          <a:schemeClr val="accent2"/>
        </a:solidFill>
      </dgm:spPr>
      <dgm:t>
        <a:bodyPr/>
        <a:lstStyle/>
        <a:p>
          <a:r>
            <a:rPr lang="en-US" sz="3200" b="1" dirty="0">
              <a:solidFill>
                <a:schemeClr val="bg1"/>
              </a:solidFill>
              <a:latin typeface="+mn-lt"/>
              <a:ea typeface="Tahoma" panose="020B0604030504040204" pitchFamily="34" charset="0"/>
              <a:cs typeface="Tahoma" panose="020B0604030504040204" pitchFamily="34" charset="0"/>
            </a:rPr>
            <a:t> Criteria for Approval</a:t>
          </a:r>
          <a:endParaRPr lang="en-US" sz="3200" b="1" dirty="0">
            <a:solidFill>
              <a:schemeClr val="bg1"/>
            </a:solidFill>
            <a:latin typeface="+mn-lt"/>
          </a:endParaRPr>
        </a:p>
      </dgm:t>
    </dgm:pt>
    <dgm:pt modelId="{38C36ED1-6C77-4AC6-B6A9-A760A88D5DD3}" type="parTrans" cxnId="{2107F644-9D29-40E8-B8BA-B0789D21C860}">
      <dgm:prSet/>
      <dgm:spPr/>
      <dgm:t>
        <a:bodyPr/>
        <a:lstStyle/>
        <a:p>
          <a:endParaRPr lang="en-US"/>
        </a:p>
      </dgm:t>
    </dgm:pt>
    <dgm:pt modelId="{D42D4DC9-21CE-444A-9313-E7BBDB4BC6EF}" type="sibTrans" cxnId="{2107F644-9D29-40E8-B8BA-B0789D21C860}">
      <dgm:prSet/>
      <dgm:spPr/>
      <dgm:t>
        <a:bodyPr/>
        <a:lstStyle/>
        <a:p>
          <a:endParaRPr lang="en-US"/>
        </a:p>
      </dgm:t>
    </dgm:pt>
    <dgm:pt modelId="{8D7EFF69-001B-4FE8-9EB5-7B27B330C8B1}" type="pres">
      <dgm:prSet presAssocID="{43E61CD7-F7F2-406F-9D99-2D2391413677}" presName="linearFlow" presStyleCnt="0">
        <dgm:presLayoutVars>
          <dgm:dir/>
          <dgm:resizeHandles val="exact"/>
        </dgm:presLayoutVars>
      </dgm:prSet>
      <dgm:spPr/>
    </dgm:pt>
    <dgm:pt modelId="{9D0F97EC-0C28-4E92-8CF8-116F805FE761}" type="pres">
      <dgm:prSet presAssocID="{685023E7-7170-4B7D-98B7-5BD0999D8272}" presName="composite" presStyleCnt="0"/>
      <dgm:spPr/>
    </dgm:pt>
    <dgm:pt modelId="{B5E83CE5-E4E7-4263-AD13-1396C4855F6C}" type="pres">
      <dgm:prSet presAssocID="{685023E7-7170-4B7D-98B7-5BD0999D8272}" presName="imgShp" presStyleLbl="fgImgPlace1" presStyleIdx="0" presStyleCnt="1"/>
      <dgm:spPr>
        <a:blipFill>
          <a:blip xmlns:r="http://schemas.openxmlformats.org/officeDocument/2006/relationships" r:embed="rId1">
            <a:alphaModFix/>
            <a:duotone>
              <a:prstClr val="black"/>
              <a:schemeClr val="accent6">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Magnifying glass with solid fill"/>
        </a:ext>
      </dgm:extLst>
    </dgm:pt>
    <dgm:pt modelId="{CCBABA0A-DC26-44F6-898D-0CFAB51632B0}" type="pres">
      <dgm:prSet presAssocID="{685023E7-7170-4B7D-98B7-5BD0999D8272}" presName="txShp" presStyleLbl="node1" presStyleIdx="0" presStyleCnt="1" custScaleX="108906" custScaleY="100000">
        <dgm:presLayoutVars>
          <dgm:bulletEnabled val="1"/>
        </dgm:presLayoutVars>
      </dgm:prSet>
      <dgm:spPr/>
    </dgm:pt>
  </dgm:ptLst>
  <dgm:cxnLst>
    <dgm:cxn modelId="{2107F644-9D29-40E8-B8BA-B0789D21C860}" srcId="{43E61CD7-F7F2-406F-9D99-2D2391413677}" destId="{685023E7-7170-4B7D-98B7-5BD0999D8272}" srcOrd="0" destOrd="0" parTransId="{38C36ED1-6C77-4AC6-B6A9-A760A88D5DD3}" sibTransId="{D42D4DC9-21CE-444A-9313-E7BBDB4BC6EF}"/>
    <dgm:cxn modelId="{23D99357-58CA-44AC-AEBD-1DBEA22D2B59}" type="presOf" srcId="{43E61CD7-F7F2-406F-9D99-2D2391413677}" destId="{8D7EFF69-001B-4FE8-9EB5-7B27B330C8B1}" srcOrd="0" destOrd="0" presId="urn:microsoft.com/office/officeart/2005/8/layout/vList3"/>
    <dgm:cxn modelId="{E61711E0-ED07-4011-817C-FF52579F4118}" type="presOf" srcId="{685023E7-7170-4B7D-98B7-5BD0999D8272}" destId="{CCBABA0A-DC26-44F6-898D-0CFAB51632B0}" srcOrd="0" destOrd="0" presId="urn:microsoft.com/office/officeart/2005/8/layout/vList3"/>
    <dgm:cxn modelId="{5F574F71-47B1-4A2C-87D6-471D38FAB1C6}" type="presParOf" srcId="{8D7EFF69-001B-4FE8-9EB5-7B27B330C8B1}" destId="{9D0F97EC-0C28-4E92-8CF8-116F805FE761}" srcOrd="0" destOrd="0" presId="urn:microsoft.com/office/officeart/2005/8/layout/vList3"/>
    <dgm:cxn modelId="{D830DED3-9666-40FE-B73B-922A7A1CE0E9}" type="presParOf" srcId="{9D0F97EC-0C28-4E92-8CF8-116F805FE761}" destId="{B5E83CE5-E4E7-4263-AD13-1396C4855F6C}" srcOrd="0" destOrd="0" presId="urn:microsoft.com/office/officeart/2005/8/layout/vList3"/>
    <dgm:cxn modelId="{96E8D04A-F570-4F51-996C-FE89CE485D93}" type="presParOf" srcId="{9D0F97EC-0C28-4E92-8CF8-116F805FE761}" destId="{CCBABA0A-DC26-44F6-898D-0CFAB51632B0}" srcOrd="1" destOrd="0" presId="urn:microsoft.com/office/officeart/2005/8/layout/vList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5CDE7BA6-0725-4F1D-BBFB-14F776753EC9}" type="doc">
      <dgm:prSet loTypeId="urn:microsoft.com/office/officeart/2005/8/layout/vList2" loCatId="list" qsTypeId="urn:microsoft.com/office/officeart/2005/8/quickstyle/simple1" qsCatId="simple" csTypeId="urn:microsoft.com/office/officeart/2005/8/colors/accent1_1" csCatId="accent1" phldr="1"/>
      <dgm:spPr/>
      <dgm:t>
        <a:bodyPr/>
        <a:lstStyle/>
        <a:p>
          <a:endParaRPr lang="en-US"/>
        </a:p>
      </dgm:t>
    </dgm:pt>
    <dgm:pt modelId="{2A4CA6C7-92C3-4DE6-AA2B-FBB289403571}">
      <dgm:prSet custT="1"/>
      <dgm:spPr>
        <a:solidFill>
          <a:schemeClr val="accent5">
            <a:lumMod val="20000"/>
            <a:lumOff val="80000"/>
          </a:schemeClr>
        </a:solidFill>
      </dgm:spPr>
      <dgm:t>
        <a:bodyPr/>
        <a:lstStyle/>
        <a:p>
          <a:r>
            <a:rPr lang="en-US" sz="2400" i="1" dirty="0"/>
            <a:t>Food Packages: V, VI, VII, VII+ (III)</a:t>
          </a:r>
          <a:br>
            <a:rPr lang="en-US" sz="2400" i="1" dirty="0"/>
          </a:br>
          <a:r>
            <a:rPr lang="en-US" sz="2400" i="1" dirty="0"/>
            <a:t>Pregnant, Postpartum, and Breastfeeding Woman</a:t>
          </a:r>
          <a:endParaRPr lang="en-US" sz="2400" dirty="0"/>
        </a:p>
      </dgm:t>
    </dgm:pt>
    <dgm:pt modelId="{35DF1FAE-3A7A-4311-9555-5B476E447AC4}" type="parTrans" cxnId="{706B4920-47D3-4D59-B313-52DD48AC9D52}">
      <dgm:prSet/>
      <dgm:spPr/>
      <dgm:t>
        <a:bodyPr/>
        <a:lstStyle/>
        <a:p>
          <a:endParaRPr lang="en-US"/>
        </a:p>
      </dgm:t>
    </dgm:pt>
    <dgm:pt modelId="{9ECEFA6E-4473-44A3-8503-1294C013631D}" type="sibTrans" cxnId="{706B4920-47D3-4D59-B313-52DD48AC9D52}">
      <dgm:prSet/>
      <dgm:spPr/>
      <dgm:t>
        <a:bodyPr/>
        <a:lstStyle/>
        <a:p>
          <a:endParaRPr lang="en-US"/>
        </a:p>
      </dgm:t>
    </dgm:pt>
    <dgm:pt modelId="{78254EC7-4921-4D8B-A821-E68D78A22E62}">
      <dgm:prSet custT="1"/>
      <dgm:spPr>
        <a:solidFill>
          <a:schemeClr val="accent5">
            <a:lumMod val="20000"/>
            <a:lumOff val="80000"/>
          </a:schemeClr>
        </a:solidFill>
      </dgm:spPr>
      <dgm:t>
        <a:bodyPr/>
        <a:lstStyle/>
        <a:p>
          <a:r>
            <a:rPr lang="en-US" sz="2400" i="1" dirty="0"/>
            <a:t>Food Package: IV (III)</a:t>
          </a:r>
          <a:br>
            <a:rPr lang="en-US" sz="2400" i="1" dirty="0"/>
          </a:br>
          <a:r>
            <a:rPr lang="en-US" sz="2400" i="1" dirty="0"/>
            <a:t>Child </a:t>
          </a:r>
          <a:endParaRPr lang="en-US" sz="2400" dirty="0"/>
        </a:p>
      </dgm:t>
    </dgm:pt>
    <dgm:pt modelId="{DD6C5D22-AA44-4310-A215-F32F20E26FF8}" type="parTrans" cxnId="{327110F3-4267-43E3-B8C3-BD789064DE84}">
      <dgm:prSet/>
      <dgm:spPr/>
      <dgm:t>
        <a:bodyPr/>
        <a:lstStyle/>
        <a:p>
          <a:endParaRPr lang="en-US"/>
        </a:p>
      </dgm:t>
    </dgm:pt>
    <dgm:pt modelId="{708815A6-AD3E-424A-81D9-27884801ACD0}" type="sibTrans" cxnId="{327110F3-4267-43E3-B8C3-BD789064DE84}">
      <dgm:prSet/>
      <dgm:spPr/>
      <dgm:t>
        <a:bodyPr/>
        <a:lstStyle/>
        <a:p>
          <a:endParaRPr lang="en-US"/>
        </a:p>
      </dgm:t>
    </dgm:pt>
    <dgm:pt modelId="{C53579B8-48E1-4967-A4EB-FECF62A76835}">
      <dgm:prSet custT="1"/>
      <dgm:spPr/>
      <dgm:t>
        <a:bodyPr/>
        <a:lstStyle/>
        <a:p>
          <a:pPr>
            <a:lnSpc>
              <a:spcPct val="100000"/>
            </a:lnSpc>
            <a:spcAft>
              <a:spcPts val="0"/>
            </a:spcAft>
            <a:buFont typeface="Wingdings" panose="05000000000000000000" pitchFamily="2" charset="2"/>
            <a:buNone/>
          </a:pPr>
          <a:r>
            <a:rPr lang="en-US" sz="2400" b="0" dirty="0">
              <a:latin typeface="+mn-lt"/>
            </a:rPr>
            <a:t>	</a:t>
          </a:r>
          <a:r>
            <a:rPr lang="en-US" sz="2400" b="1" dirty="0">
              <a:latin typeface="+mn-lt"/>
            </a:rPr>
            <a:t>One container = 48 fluid oz. </a:t>
          </a:r>
        </a:p>
      </dgm:t>
    </dgm:pt>
    <dgm:pt modelId="{FA0FBC41-1C45-4FB5-B181-5C5B6815BA4B}" type="parTrans" cxnId="{D6C9C0CB-97CC-45B6-B0ED-753EE42D4029}">
      <dgm:prSet/>
      <dgm:spPr/>
      <dgm:t>
        <a:bodyPr/>
        <a:lstStyle/>
        <a:p>
          <a:endParaRPr lang="en-US"/>
        </a:p>
      </dgm:t>
    </dgm:pt>
    <dgm:pt modelId="{B6487AFF-75F8-457E-8BBE-8C0D2576ECB1}" type="sibTrans" cxnId="{D6C9C0CB-97CC-45B6-B0ED-753EE42D4029}">
      <dgm:prSet/>
      <dgm:spPr/>
      <dgm:t>
        <a:bodyPr/>
        <a:lstStyle/>
        <a:p>
          <a:endParaRPr lang="en-US"/>
        </a:p>
      </dgm:t>
    </dgm:pt>
    <dgm:pt modelId="{84D8038A-CDE0-4B3F-8F96-0AC228C24524}">
      <dgm:prSet custT="1"/>
      <dgm:spPr/>
      <dgm:t>
        <a:bodyPr/>
        <a:lstStyle/>
        <a:p>
          <a:pPr>
            <a:lnSpc>
              <a:spcPct val="100000"/>
            </a:lnSpc>
            <a:spcAft>
              <a:spcPts val="0"/>
            </a:spcAft>
            <a:buFont typeface="Arial" panose="020B0604020202020204" pitchFamily="34" charset="0"/>
            <a:buChar char="•"/>
          </a:pPr>
          <a:r>
            <a:rPr lang="en-US" sz="2000" b="0" dirty="0">
              <a:latin typeface="+mn-lt"/>
            </a:rPr>
            <a:t>48 oz. single strength</a:t>
          </a:r>
        </a:p>
      </dgm:t>
    </dgm:pt>
    <dgm:pt modelId="{73D17393-C9E1-44CE-9418-31C73FAABD0A}" type="parTrans" cxnId="{A2B891D5-D8A0-434B-874C-EC8BAD510B00}">
      <dgm:prSet/>
      <dgm:spPr/>
      <dgm:t>
        <a:bodyPr/>
        <a:lstStyle/>
        <a:p>
          <a:endParaRPr lang="en-US"/>
        </a:p>
      </dgm:t>
    </dgm:pt>
    <dgm:pt modelId="{637D823C-B690-43BC-B4DD-53D8007FF765}" type="sibTrans" cxnId="{A2B891D5-D8A0-434B-874C-EC8BAD510B00}">
      <dgm:prSet/>
      <dgm:spPr/>
      <dgm:t>
        <a:bodyPr/>
        <a:lstStyle/>
        <a:p>
          <a:endParaRPr lang="en-US"/>
        </a:p>
      </dgm:t>
    </dgm:pt>
    <dgm:pt modelId="{A47B27FD-98AB-4CD2-8AF8-087076658731}">
      <dgm:prSet custT="1"/>
      <dgm:spPr/>
      <dgm:t>
        <a:bodyPr/>
        <a:lstStyle/>
        <a:p>
          <a:pPr>
            <a:lnSpc>
              <a:spcPct val="100000"/>
            </a:lnSpc>
            <a:spcAft>
              <a:spcPts val="0"/>
            </a:spcAft>
            <a:buFont typeface="Arial" panose="020B0604020202020204" pitchFamily="34" charset="0"/>
            <a:buChar char="•"/>
          </a:pPr>
          <a:r>
            <a:rPr lang="en-US" sz="2000" b="0" dirty="0">
              <a:latin typeface="+mn-lt"/>
            </a:rPr>
            <a:t>11.5-12 oz. concentrate</a:t>
          </a:r>
        </a:p>
      </dgm:t>
    </dgm:pt>
    <dgm:pt modelId="{A49407C6-FF28-4722-9840-11F819AFF987}" type="parTrans" cxnId="{9F005C04-759B-4196-BE54-096BF333616C}">
      <dgm:prSet/>
      <dgm:spPr/>
      <dgm:t>
        <a:bodyPr/>
        <a:lstStyle/>
        <a:p>
          <a:endParaRPr lang="en-US"/>
        </a:p>
      </dgm:t>
    </dgm:pt>
    <dgm:pt modelId="{DF024CF2-47BB-41D7-A5E4-1F08DA073577}" type="sibTrans" cxnId="{9F005C04-759B-4196-BE54-096BF333616C}">
      <dgm:prSet/>
      <dgm:spPr/>
      <dgm:t>
        <a:bodyPr/>
        <a:lstStyle/>
        <a:p>
          <a:endParaRPr lang="en-US"/>
        </a:p>
      </dgm:t>
    </dgm:pt>
    <dgm:pt modelId="{262CBAF6-2B6E-444A-A299-E6CC12F2B1E4}">
      <dgm:prSet custT="1"/>
      <dgm:spPr/>
      <dgm:t>
        <a:bodyPr/>
        <a:lstStyle/>
        <a:p>
          <a:pPr>
            <a:lnSpc>
              <a:spcPct val="100000"/>
            </a:lnSpc>
            <a:spcAft>
              <a:spcPts val="0"/>
            </a:spcAft>
            <a:buFont typeface="Arial" panose="020B0604020202020204" pitchFamily="34" charset="0"/>
            <a:buNone/>
          </a:pPr>
          <a:r>
            <a:rPr lang="en-US" sz="2400" b="0" dirty="0">
              <a:latin typeface="+mn-lt"/>
            </a:rPr>
            <a:t>	</a:t>
          </a:r>
          <a:r>
            <a:rPr lang="en-US" sz="2400" b="1" dirty="0">
              <a:latin typeface="+mn-lt"/>
            </a:rPr>
            <a:t>One container = 64 fluid oz.</a:t>
          </a:r>
          <a:endParaRPr lang="en-US" sz="3600" b="1" dirty="0">
            <a:latin typeface="+mn-lt"/>
          </a:endParaRPr>
        </a:p>
      </dgm:t>
    </dgm:pt>
    <dgm:pt modelId="{9499C339-3A1F-48F5-91F4-7F3172ABC7C7}" type="parTrans" cxnId="{6F2BD5EF-2DC7-428A-AB35-3CACDA59D331}">
      <dgm:prSet/>
      <dgm:spPr/>
      <dgm:t>
        <a:bodyPr/>
        <a:lstStyle/>
        <a:p>
          <a:endParaRPr lang="en-US"/>
        </a:p>
      </dgm:t>
    </dgm:pt>
    <dgm:pt modelId="{87B7CB0A-9E49-4AAE-8580-F07DE4410296}" type="sibTrans" cxnId="{6F2BD5EF-2DC7-428A-AB35-3CACDA59D331}">
      <dgm:prSet/>
      <dgm:spPr/>
      <dgm:t>
        <a:bodyPr/>
        <a:lstStyle/>
        <a:p>
          <a:endParaRPr lang="en-US"/>
        </a:p>
      </dgm:t>
    </dgm:pt>
    <dgm:pt modelId="{379EE4FE-10A4-42C2-8E27-96601C5299CB}">
      <dgm:prSet custT="1"/>
      <dgm:spPr/>
      <dgm:t>
        <a:bodyPr/>
        <a:lstStyle/>
        <a:p>
          <a:pPr>
            <a:lnSpc>
              <a:spcPct val="100000"/>
            </a:lnSpc>
            <a:spcAft>
              <a:spcPts val="0"/>
            </a:spcAft>
            <a:buFont typeface="Arial" panose="020B0604020202020204" pitchFamily="34" charset="0"/>
            <a:buChar char="•"/>
          </a:pPr>
          <a:r>
            <a:rPr lang="en-US" sz="2000" b="0" dirty="0">
              <a:latin typeface="+mn-lt"/>
            </a:rPr>
            <a:t>64 oz. single strength </a:t>
          </a:r>
          <a:endParaRPr lang="en-US" sz="3200" b="0" dirty="0">
            <a:latin typeface="+mn-lt"/>
          </a:endParaRPr>
        </a:p>
      </dgm:t>
    </dgm:pt>
    <dgm:pt modelId="{08CF3008-9BC9-40CF-BFBA-5FCB357F8374}" type="parTrans" cxnId="{005294F6-8795-42EC-AC5A-3CE2689118D6}">
      <dgm:prSet/>
      <dgm:spPr/>
      <dgm:t>
        <a:bodyPr/>
        <a:lstStyle/>
        <a:p>
          <a:endParaRPr lang="en-US"/>
        </a:p>
      </dgm:t>
    </dgm:pt>
    <dgm:pt modelId="{CD84C8AE-A350-478F-9E72-9F7822F394BE}" type="sibTrans" cxnId="{005294F6-8795-42EC-AC5A-3CE2689118D6}">
      <dgm:prSet/>
      <dgm:spPr/>
      <dgm:t>
        <a:bodyPr/>
        <a:lstStyle/>
        <a:p>
          <a:endParaRPr lang="en-US"/>
        </a:p>
      </dgm:t>
    </dgm:pt>
    <dgm:pt modelId="{44BB23DA-A292-49E5-B0A4-6B5E7B5A4E93}">
      <dgm:prSet custT="1"/>
      <dgm:spPr/>
      <dgm:t>
        <a:bodyPr/>
        <a:lstStyle/>
        <a:p>
          <a:pPr>
            <a:lnSpc>
              <a:spcPct val="100000"/>
            </a:lnSpc>
            <a:spcAft>
              <a:spcPts val="0"/>
            </a:spcAft>
            <a:buFont typeface="Arial" panose="020B0604020202020204" pitchFamily="34" charset="0"/>
            <a:buNone/>
          </a:pPr>
          <a:endParaRPr lang="en-US" sz="2400" b="0" dirty="0">
            <a:latin typeface="+mn-lt"/>
          </a:endParaRPr>
        </a:p>
      </dgm:t>
    </dgm:pt>
    <dgm:pt modelId="{E3601387-7BEF-4045-B821-7949A381017D}" type="parTrans" cxnId="{80C8AE89-E53B-4125-ADCB-286488B080CA}">
      <dgm:prSet/>
      <dgm:spPr/>
      <dgm:t>
        <a:bodyPr/>
        <a:lstStyle/>
        <a:p>
          <a:endParaRPr lang="en-US"/>
        </a:p>
      </dgm:t>
    </dgm:pt>
    <dgm:pt modelId="{27759537-9696-4617-AEBA-DB2A10813FD3}" type="sibTrans" cxnId="{80C8AE89-E53B-4125-ADCB-286488B080CA}">
      <dgm:prSet/>
      <dgm:spPr/>
      <dgm:t>
        <a:bodyPr/>
        <a:lstStyle/>
        <a:p>
          <a:endParaRPr lang="en-US"/>
        </a:p>
      </dgm:t>
    </dgm:pt>
    <dgm:pt modelId="{AE6D9D61-7948-446D-A331-29EA293CF400}" type="pres">
      <dgm:prSet presAssocID="{5CDE7BA6-0725-4F1D-BBFB-14F776753EC9}" presName="linear" presStyleCnt="0">
        <dgm:presLayoutVars>
          <dgm:animLvl val="lvl"/>
          <dgm:resizeHandles val="exact"/>
        </dgm:presLayoutVars>
      </dgm:prSet>
      <dgm:spPr/>
    </dgm:pt>
    <dgm:pt modelId="{21145ABB-9FBF-407B-987F-ED241343E68F}" type="pres">
      <dgm:prSet presAssocID="{2A4CA6C7-92C3-4DE6-AA2B-FBB289403571}" presName="parentText" presStyleLbl="node1" presStyleIdx="0" presStyleCnt="2" custScaleY="90630">
        <dgm:presLayoutVars>
          <dgm:chMax val="0"/>
          <dgm:bulletEnabled val="1"/>
        </dgm:presLayoutVars>
      </dgm:prSet>
      <dgm:spPr/>
    </dgm:pt>
    <dgm:pt modelId="{DE2546F2-554A-457F-A15B-705B77B0C763}" type="pres">
      <dgm:prSet presAssocID="{2A4CA6C7-92C3-4DE6-AA2B-FBB289403571}" presName="childText" presStyleLbl="revTx" presStyleIdx="0" presStyleCnt="2">
        <dgm:presLayoutVars>
          <dgm:bulletEnabled val="1"/>
        </dgm:presLayoutVars>
      </dgm:prSet>
      <dgm:spPr/>
    </dgm:pt>
    <dgm:pt modelId="{D9F23B69-F8C1-446A-8FEA-35057C96EA35}" type="pres">
      <dgm:prSet presAssocID="{78254EC7-4921-4D8B-A821-E68D78A22E62}" presName="parentText" presStyleLbl="node1" presStyleIdx="1" presStyleCnt="2" custScaleX="99043" custScaleY="73182" custLinFactNeighborY="-4200">
        <dgm:presLayoutVars>
          <dgm:chMax val="0"/>
          <dgm:bulletEnabled val="1"/>
        </dgm:presLayoutVars>
      </dgm:prSet>
      <dgm:spPr/>
    </dgm:pt>
    <dgm:pt modelId="{15CD7669-51F9-487E-979A-8FE16A77F6FD}" type="pres">
      <dgm:prSet presAssocID="{78254EC7-4921-4D8B-A821-E68D78A22E62}" presName="childText" presStyleLbl="revTx" presStyleIdx="1" presStyleCnt="2">
        <dgm:presLayoutVars>
          <dgm:bulletEnabled val="1"/>
        </dgm:presLayoutVars>
      </dgm:prSet>
      <dgm:spPr/>
    </dgm:pt>
  </dgm:ptLst>
  <dgm:cxnLst>
    <dgm:cxn modelId="{9F005C04-759B-4196-BE54-096BF333616C}" srcId="{C53579B8-48E1-4967-A4EB-FECF62A76835}" destId="{A47B27FD-98AB-4CD2-8AF8-087076658731}" srcOrd="1" destOrd="0" parTransId="{A49407C6-FF28-4722-9840-11F819AFF987}" sibTransId="{DF024CF2-47BB-41D7-A5E4-1F08DA073577}"/>
    <dgm:cxn modelId="{47F5E215-94B6-45C9-AA3F-FD7AE4D339BF}" type="presOf" srcId="{78254EC7-4921-4D8B-A821-E68D78A22E62}" destId="{D9F23B69-F8C1-446A-8FEA-35057C96EA35}" srcOrd="0" destOrd="0" presId="urn:microsoft.com/office/officeart/2005/8/layout/vList2"/>
    <dgm:cxn modelId="{706B4920-47D3-4D59-B313-52DD48AC9D52}" srcId="{5CDE7BA6-0725-4F1D-BBFB-14F776753EC9}" destId="{2A4CA6C7-92C3-4DE6-AA2B-FBB289403571}" srcOrd="0" destOrd="0" parTransId="{35DF1FAE-3A7A-4311-9555-5B476E447AC4}" sibTransId="{9ECEFA6E-4473-44A3-8503-1294C013631D}"/>
    <dgm:cxn modelId="{66288E29-68EC-4CBB-A9C7-A98168A9C89C}" type="presOf" srcId="{84D8038A-CDE0-4B3F-8F96-0AC228C24524}" destId="{DE2546F2-554A-457F-A15B-705B77B0C763}" srcOrd="0" destOrd="1" presId="urn:microsoft.com/office/officeart/2005/8/layout/vList2"/>
    <dgm:cxn modelId="{B9498C48-2A25-4300-9C82-3DD637F7A1DD}" type="presOf" srcId="{379EE4FE-10A4-42C2-8E27-96601C5299CB}" destId="{15CD7669-51F9-487E-979A-8FE16A77F6FD}" srcOrd="0" destOrd="1" presId="urn:microsoft.com/office/officeart/2005/8/layout/vList2"/>
    <dgm:cxn modelId="{7FE25C70-AE9F-4BA7-9DD5-7ABEDE00886C}" type="presOf" srcId="{2A4CA6C7-92C3-4DE6-AA2B-FBB289403571}" destId="{21145ABB-9FBF-407B-987F-ED241343E68F}" srcOrd="0" destOrd="0" presId="urn:microsoft.com/office/officeart/2005/8/layout/vList2"/>
    <dgm:cxn modelId="{36701F58-16DA-4267-8FCE-BF53CC75AFD0}" type="presOf" srcId="{C53579B8-48E1-4967-A4EB-FECF62A76835}" destId="{DE2546F2-554A-457F-A15B-705B77B0C763}" srcOrd="0" destOrd="0" presId="urn:microsoft.com/office/officeart/2005/8/layout/vList2"/>
    <dgm:cxn modelId="{80C8AE89-E53B-4125-ADCB-286488B080CA}" srcId="{2A4CA6C7-92C3-4DE6-AA2B-FBB289403571}" destId="{44BB23DA-A292-49E5-B0A4-6B5E7B5A4E93}" srcOrd="1" destOrd="0" parTransId="{E3601387-7BEF-4045-B821-7949A381017D}" sibTransId="{27759537-9696-4617-AEBA-DB2A10813FD3}"/>
    <dgm:cxn modelId="{10A625C4-34EC-47A2-A9DE-654244AAE1C0}" type="presOf" srcId="{262CBAF6-2B6E-444A-A299-E6CC12F2B1E4}" destId="{15CD7669-51F9-487E-979A-8FE16A77F6FD}" srcOrd="0" destOrd="0" presId="urn:microsoft.com/office/officeart/2005/8/layout/vList2"/>
    <dgm:cxn modelId="{D6C9C0CB-97CC-45B6-B0ED-753EE42D4029}" srcId="{2A4CA6C7-92C3-4DE6-AA2B-FBB289403571}" destId="{C53579B8-48E1-4967-A4EB-FECF62A76835}" srcOrd="0" destOrd="0" parTransId="{FA0FBC41-1C45-4FB5-B181-5C5B6815BA4B}" sibTransId="{B6487AFF-75F8-457E-8BBE-8C0D2576ECB1}"/>
    <dgm:cxn modelId="{5F925BCF-FF2D-4E16-9B71-E9CABEF58065}" type="presOf" srcId="{44BB23DA-A292-49E5-B0A4-6B5E7B5A4E93}" destId="{DE2546F2-554A-457F-A15B-705B77B0C763}" srcOrd="0" destOrd="3" presId="urn:microsoft.com/office/officeart/2005/8/layout/vList2"/>
    <dgm:cxn modelId="{A2B891D5-D8A0-434B-874C-EC8BAD510B00}" srcId="{C53579B8-48E1-4967-A4EB-FECF62A76835}" destId="{84D8038A-CDE0-4B3F-8F96-0AC228C24524}" srcOrd="0" destOrd="0" parTransId="{73D17393-C9E1-44CE-9418-31C73FAABD0A}" sibTransId="{637D823C-B690-43BC-B4DD-53D8007FF765}"/>
    <dgm:cxn modelId="{614813DF-A309-4A4E-BA08-8D69B4DEF21C}" type="presOf" srcId="{5CDE7BA6-0725-4F1D-BBFB-14F776753EC9}" destId="{AE6D9D61-7948-446D-A331-29EA293CF400}" srcOrd="0" destOrd="0" presId="urn:microsoft.com/office/officeart/2005/8/layout/vList2"/>
    <dgm:cxn modelId="{61AC67E7-DA05-43AF-B94F-0EE78EB50B01}" type="presOf" srcId="{A47B27FD-98AB-4CD2-8AF8-087076658731}" destId="{DE2546F2-554A-457F-A15B-705B77B0C763}" srcOrd="0" destOrd="2" presId="urn:microsoft.com/office/officeart/2005/8/layout/vList2"/>
    <dgm:cxn modelId="{6F2BD5EF-2DC7-428A-AB35-3CACDA59D331}" srcId="{78254EC7-4921-4D8B-A821-E68D78A22E62}" destId="{262CBAF6-2B6E-444A-A299-E6CC12F2B1E4}" srcOrd="0" destOrd="0" parTransId="{9499C339-3A1F-48F5-91F4-7F3172ABC7C7}" sibTransId="{87B7CB0A-9E49-4AAE-8580-F07DE4410296}"/>
    <dgm:cxn modelId="{327110F3-4267-43E3-B8C3-BD789064DE84}" srcId="{5CDE7BA6-0725-4F1D-BBFB-14F776753EC9}" destId="{78254EC7-4921-4D8B-A821-E68D78A22E62}" srcOrd="1" destOrd="0" parTransId="{DD6C5D22-AA44-4310-A215-F32F20E26FF8}" sibTransId="{708815A6-AD3E-424A-81D9-27884801ACD0}"/>
    <dgm:cxn modelId="{005294F6-8795-42EC-AC5A-3CE2689118D6}" srcId="{262CBAF6-2B6E-444A-A299-E6CC12F2B1E4}" destId="{379EE4FE-10A4-42C2-8E27-96601C5299CB}" srcOrd="0" destOrd="0" parTransId="{08CF3008-9BC9-40CF-BFBA-5FCB357F8374}" sibTransId="{CD84C8AE-A350-478F-9E72-9F7822F394BE}"/>
    <dgm:cxn modelId="{C37C607A-2FC0-4925-950D-D84CFAAABC4C}" type="presParOf" srcId="{AE6D9D61-7948-446D-A331-29EA293CF400}" destId="{21145ABB-9FBF-407B-987F-ED241343E68F}" srcOrd="0" destOrd="0" presId="urn:microsoft.com/office/officeart/2005/8/layout/vList2"/>
    <dgm:cxn modelId="{18645776-7C4E-4878-BCB4-E1B16E770604}" type="presParOf" srcId="{AE6D9D61-7948-446D-A331-29EA293CF400}" destId="{DE2546F2-554A-457F-A15B-705B77B0C763}" srcOrd="1" destOrd="0" presId="urn:microsoft.com/office/officeart/2005/8/layout/vList2"/>
    <dgm:cxn modelId="{B46CC031-817B-4B3B-8586-CAD5FABA0154}" type="presParOf" srcId="{AE6D9D61-7948-446D-A331-29EA293CF400}" destId="{D9F23B69-F8C1-446A-8FEA-35057C96EA35}" srcOrd="2" destOrd="0" presId="urn:microsoft.com/office/officeart/2005/8/layout/vList2"/>
    <dgm:cxn modelId="{514B1EE3-226E-4298-BD46-36BAEEDDAE9A}" type="presParOf" srcId="{AE6D9D61-7948-446D-A331-29EA293CF400}" destId="{15CD7669-51F9-487E-979A-8FE16A77F6FD}" srcOrd="3"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43E61CD7-F7F2-406F-9D99-2D2391413677}"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FD3AF6ED-82F0-4323-99D8-C757F43C5DAC}">
      <dgm:prSet custT="1"/>
      <dgm:spPr>
        <a:solidFill>
          <a:schemeClr val="accent2"/>
        </a:solidFill>
      </dgm:spPr>
      <dgm:t>
        <a:bodyPr/>
        <a:lstStyle/>
        <a:p>
          <a:r>
            <a:rPr lang="en-US" sz="3200" b="1" dirty="0">
              <a:solidFill>
                <a:schemeClr val="bg1"/>
              </a:solidFill>
              <a:latin typeface="+mn-lt"/>
            </a:rPr>
            <a:t>Unit of Measure</a:t>
          </a:r>
        </a:p>
      </dgm:t>
    </dgm:pt>
    <dgm:pt modelId="{EA5249CA-17F1-4823-AD20-E2069701043D}" type="parTrans" cxnId="{F39E00FF-7C64-49F0-9280-A4CECBF4786B}">
      <dgm:prSet/>
      <dgm:spPr/>
      <dgm:t>
        <a:bodyPr/>
        <a:lstStyle/>
        <a:p>
          <a:endParaRPr lang="en-US"/>
        </a:p>
      </dgm:t>
    </dgm:pt>
    <dgm:pt modelId="{740FCE6F-AB2D-4449-9061-7EB22400E2E1}" type="sibTrans" cxnId="{F39E00FF-7C64-49F0-9280-A4CECBF4786B}">
      <dgm:prSet/>
      <dgm:spPr/>
      <dgm:t>
        <a:bodyPr/>
        <a:lstStyle/>
        <a:p>
          <a:endParaRPr lang="en-US"/>
        </a:p>
      </dgm:t>
    </dgm:pt>
    <dgm:pt modelId="{8D7EFF69-001B-4FE8-9EB5-7B27B330C8B1}" type="pres">
      <dgm:prSet presAssocID="{43E61CD7-F7F2-406F-9D99-2D2391413677}" presName="linearFlow" presStyleCnt="0">
        <dgm:presLayoutVars>
          <dgm:dir/>
          <dgm:resizeHandles val="exact"/>
        </dgm:presLayoutVars>
      </dgm:prSet>
      <dgm:spPr/>
    </dgm:pt>
    <dgm:pt modelId="{8AC568E7-16B4-4251-8525-52402CEB7830}" type="pres">
      <dgm:prSet presAssocID="{FD3AF6ED-82F0-4323-99D8-C757F43C5DAC}" presName="composite" presStyleCnt="0"/>
      <dgm:spPr/>
    </dgm:pt>
    <dgm:pt modelId="{7777EB40-20A6-49DF-AC54-A335C9651765}" type="pres">
      <dgm:prSet presAssocID="{FD3AF6ED-82F0-4323-99D8-C757F43C5DAC}" presName="imgShp" presStyleLbl="fgImgPlace1" presStyleIdx="0" presStyleCnt="1" custLinFactNeighborX="29520"/>
      <dgm:spPr>
        <a:blipFill>
          <a:blip xmlns:r="http://schemas.openxmlformats.org/officeDocument/2006/relationships" r:embed="rId1">
            <a:duotone>
              <a:prstClr val="black"/>
              <a:schemeClr val="tx2">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Scales of justice with solid fill"/>
        </a:ext>
      </dgm:extLst>
    </dgm:pt>
    <dgm:pt modelId="{19E50480-B8FE-4ABF-9FA9-2976CD2FDA05}" type="pres">
      <dgm:prSet presAssocID="{FD3AF6ED-82F0-4323-99D8-C757F43C5DAC}" presName="txShp" presStyleLbl="node1" presStyleIdx="0" presStyleCnt="1" custScaleX="99723" custScaleY="100000" custLinFactNeighborX="9588">
        <dgm:presLayoutVars>
          <dgm:bulletEnabled val="1"/>
        </dgm:presLayoutVars>
      </dgm:prSet>
      <dgm:spPr/>
    </dgm:pt>
  </dgm:ptLst>
  <dgm:cxnLst>
    <dgm:cxn modelId="{23D99357-58CA-44AC-AEBD-1DBEA22D2B59}" type="presOf" srcId="{43E61CD7-F7F2-406F-9D99-2D2391413677}" destId="{8D7EFF69-001B-4FE8-9EB5-7B27B330C8B1}" srcOrd="0" destOrd="0" presId="urn:microsoft.com/office/officeart/2005/8/layout/vList3"/>
    <dgm:cxn modelId="{7730A598-B0E1-44C3-8724-C7C5779D6C56}" type="presOf" srcId="{FD3AF6ED-82F0-4323-99D8-C757F43C5DAC}" destId="{19E50480-B8FE-4ABF-9FA9-2976CD2FDA05}" srcOrd="0" destOrd="0" presId="urn:microsoft.com/office/officeart/2005/8/layout/vList3"/>
    <dgm:cxn modelId="{F39E00FF-7C64-49F0-9280-A4CECBF4786B}" srcId="{43E61CD7-F7F2-406F-9D99-2D2391413677}" destId="{FD3AF6ED-82F0-4323-99D8-C757F43C5DAC}" srcOrd="0" destOrd="0" parTransId="{EA5249CA-17F1-4823-AD20-E2069701043D}" sibTransId="{740FCE6F-AB2D-4449-9061-7EB22400E2E1}"/>
    <dgm:cxn modelId="{29720E73-3197-4345-B54C-5C530651BDEC}" type="presParOf" srcId="{8D7EFF69-001B-4FE8-9EB5-7B27B330C8B1}" destId="{8AC568E7-16B4-4251-8525-52402CEB7830}" srcOrd="0" destOrd="0" presId="urn:microsoft.com/office/officeart/2005/8/layout/vList3"/>
    <dgm:cxn modelId="{B09D7DB6-A617-473E-8C8D-D25FC570FF6F}" type="presParOf" srcId="{8AC568E7-16B4-4251-8525-52402CEB7830}" destId="{7777EB40-20A6-49DF-AC54-A335C9651765}" srcOrd="0" destOrd="0" presId="urn:microsoft.com/office/officeart/2005/8/layout/vList3"/>
    <dgm:cxn modelId="{06CE5B08-EE44-46A0-960B-E37BD0C48F30}" type="presParOf" srcId="{8AC568E7-16B4-4251-8525-52402CEB7830}" destId="{19E50480-B8FE-4ABF-9FA9-2976CD2FDA05}" srcOrd="1" destOrd="0" presId="urn:microsoft.com/office/officeart/2005/8/layout/vList3"/>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43E61CD7-F7F2-406F-9D99-2D2391413677}"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685023E7-7170-4B7D-98B7-5BD0999D8272}">
      <dgm:prSet custT="1"/>
      <dgm:spPr>
        <a:solidFill>
          <a:schemeClr val="accent2"/>
        </a:solidFill>
      </dgm:spPr>
      <dgm:t>
        <a:bodyPr/>
        <a:lstStyle/>
        <a:p>
          <a:r>
            <a:rPr lang="en-US" sz="3200" b="1" dirty="0">
              <a:solidFill>
                <a:schemeClr val="bg1"/>
              </a:solidFill>
              <a:latin typeface="+mn-lt"/>
              <a:ea typeface="Tahoma" panose="020B0604030504040204" pitchFamily="34" charset="0"/>
              <a:cs typeface="Tahoma" panose="020B0604030504040204" pitchFamily="34" charset="0"/>
            </a:rPr>
            <a:t> Criteria for Approval</a:t>
          </a:r>
          <a:endParaRPr lang="en-US" sz="3200" b="1" dirty="0">
            <a:solidFill>
              <a:schemeClr val="bg1"/>
            </a:solidFill>
            <a:latin typeface="+mn-lt"/>
          </a:endParaRPr>
        </a:p>
      </dgm:t>
    </dgm:pt>
    <dgm:pt modelId="{38C36ED1-6C77-4AC6-B6A9-A760A88D5DD3}" type="parTrans" cxnId="{2107F644-9D29-40E8-B8BA-B0789D21C860}">
      <dgm:prSet/>
      <dgm:spPr/>
      <dgm:t>
        <a:bodyPr/>
        <a:lstStyle/>
        <a:p>
          <a:endParaRPr lang="en-US"/>
        </a:p>
      </dgm:t>
    </dgm:pt>
    <dgm:pt modelId="{D42D4DC9-21CE-444A-9313-E7BBDB4BC6EF}" type="sibTrans" cxnId="{2107F644-9D29-40E8-B8BA-B0789D21C860}">
      <dgm:prSet/>
      <dgm:spPr/>
      <dgm:t>
        <a:bodyPr/>
        <a:lstStyle/>
        <a:p>
          <a:endParaRPr lang="en-US"/>
        </a:p>
      </dgm:t>
    </dgm:pt>
    <dgm:pt modelId="{8D7EFF69-001B-4FE8-9EB5-7B27B330C8B1}" type="pres">
      <dgm:prSet presAssocID="{43E61CD7-F7F2-406F-9D99-2D2391413677}" presName="linearFlow" presStyleCnt="0">
        <dgm:presLayoutVars>
          <dgm:dir/>
          <dgm:resizeHandles val="exact"/>
        </dgm:presLayoutVars>
      </dgm:prSet>
      <dgm:spPr/>
    </dgm:pt>
    <dgm:pt modelId="{9D0F97EC-0C28-4E92-8CF8-116F805FE761}" type="pres">
      <dgm:prSet presAssocID="{685023E7-7170-4B7D-98B7-5BD0999D8272}" presName="composite" presStyleCnt="0"/>
      <dgm:spPr/>
    </dgm:pt>
    <dgm:pt modelId="{B5E83CE5-E4E7-4263-AD13-1396C4855F6C}" type="pres">
      <dgm:prSet presAssocID="{685023E7-7170-4B7D-98B7-5BD0999D8272}" presName="imgShp" presStyleLbl="fgImgPlace1" presStyleIdx="0" presStyleCnt="1"/>
      <dgm:spPr>
        <a:blipFill>
          <a:blip xmlns:r="http://schemas.openxmlformats.org/officeDocument/2006/relationships" r:embed="rId1">
            <a:alphaModFix/>
            <a:duotone>
              <a:prstClr val="black"/>
              <a:schemeClr val="accent6">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Magnifying glass with solid fill"/>
        </a:ext>
      </dgm:extLst>
    </dgm:pt>
    <dgm:pt modelId="{CCBABA0A-DC26-44F6-898D-0CFAB51632B0}" type="pres">
      <dgm:prSet presAssocID="{685023E7-7170-4B7D-98B7-5BD0999D8272}" presName="txShp" presStyleLbl="node1" presStyleIdx="0" presStyleCnt="1" custScaleX="108906" custScaleY="100000">
        <dgm:presLayoutVars>
          <dgm:bulletEnabled val="1"/>
        </dgm:presLayoutVars>
      </dgm:prSet>
      <dgm:spPr/>
    </dgm:pt>
  </dgm:ptLst>
  <dgm:cxnLst>
    <dgm:cxn modelId="{2107F644-9D29-40E8-B8BA-B0789D21C860}" srcId="{43E61CD7-F7F2-406F-9D99-2D2391413677}" destId="{685023E7-7170-4B7D-98B7-5BD0999D8272}" srcOrd="0" destOrd="0" parTransId="{38C36ED1-6C77-4AC6-B6A9-A760A88D5DD3}" sibTransId="{D42D4DC9-21CE-444A-9313-E7BBDB4BC6EF}"/>
    <dgm:cxn modelId="{23D99357-58CA-44AC-AEBD-1DBEA22D2B59}" type="presOf" srcId="{43E61CD7-F7F2-406F-9D99-2D2391413677}" destId="{8D7EFF69-001B-4FE8-9EB5-7B27B330C8B1}" srcOrd="0" destOrd="0" presId="urn:microsoft.com/office/officeart/2005/8/layout/vList3"/>
    <dgm:cxn modelId="{E61711E0-ED07-4011-817C-FF52579F4118}" type="presOf" srcId="{685023E7-7170-4B7D-98B7-5BD0999D8272}" destId="{CCBABA0A-DC26-44F6-898D-0CFAB51632B0}" srcOrd="0" destOrd="0" presId="urn:microsoft.com/office/officeart/2005/8/layout/vList3"/>
    <dgm:cxn modelId="{5F574F71-47B1-4A2C-87D6-471D38FAB1C6}" type="presParOf" srcId="{8D7EFF69-001B-4FE8-9EB5-7B27B330C8B1}" destId="{9D0F97EC-0C28-4E92-8CF8-116F805FE761}" srcOrd="0" destOrd="0" presId="urn:microsoft.com/office/officeart/2005/8/layout/vList3"/>
    <dgm:cxn modelId="{D830DED3-9666-40FE-B73B-922A7A1CE0E9}" type="presParOf" srcId="{9D0F97EC-0C28-4E92-8CF8-116F805FE761}" destId="{B5E83CE5-E4E7-4263-AD13-1396C4855F6C}" srcOrd="0" destOrd="0" presId="urn:microsoft.com/office/officeart/2005/8/layout/vList3"/>
    <dgm:cxn modelId="{96E8D04A-F570-4F51-996C-FE89CE485D93}" type="presParOf" srcId="{9D0F97EC-0C28-4E92-8CF8-116F805FE761}" destId="{CCBABA0A-DC26-44F6-898D-0CFAB51632B0}" srcOrd="1" destOrd="0" presId="urn:microsoft.com/office/officeart/2005/8/layout/vList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D986C0E-BE3C-4239-869D-E79738ADB97D}" type="doc">
      <dgm:prSet loTypeId="urn:microsoft.com/office/officeart/2008/layout/LinedList" loCatId="list" qsTypeId="urn:microsoft.com/office/officeart/2005/8/quickstyle/simple1" qsCatId="simple" csTypeId="urn:microsoft.com/office/officeart/2005/8/colors/colorful5" csCatId="colorful" phldr="1"/>
      <dgm:spPr/>
      <dgm:t>
        <a:bodyPr/>
        <a:lstStyle/>
        <a:p>
          <a:endParaRPr lang="en-US"/>
        </a:p>
      </dgm:t>
    </dgm:pt>
    <dgm:pt modelId="{4A3D7B31-52E0-466F-ADF2-676E772B28C5}">
      <dgm:prSet/>
      <dgm:spPr/>
      <dgm:t>
        <a:bodyPr/>
        <a:lstStyle/>
        <a:p>
          <a:r>
            <a:rPr lang="en-US" dirty="0"/>
            <a:t>Vendors must not submit false, erroneous, or misleading information to the State or Local WIC Agency</a:t>
          </a:r>
        </a:p>
      </dgm:t>
    </dgm:pt>
    <dgm:pt modelId="{A8D5096C-D001-4EC2-8D2E-F0679393818F}" type="parTrans" cxnId="{421FFD94-834A-4B68-A438-1A10AA51EC64}">
      <dgm:prSet/>
      <dgm:spPr/>
      <dgm:t>
        <a:bodyPr/>
        <a:lstStyle/>
        <a:p>
          <a:endParaRPr lang="en-US"/>
        </a:p>
      </dgm:t>
    </dgm:pt>
    <dgm:pt modelId="{AB4D315E-D2A9-4A72-B063-7947C2F584A9}" type="sibTrans" cxnId="{421FFD94-834A-4B68-A438-1A10AA51EC64}">
      <dgm:prSet/>
      <dgm:spPr/>
      <dgm:t>
        <a:bodyPr/>
        <a:lstStyle/>
        <a:p>
          <a:endParaRPr lang="en-US"/>
        </a:p>
      </dgm:t>
    </dgm:pt>
    <dgm:pt modelId="{8D51CD12-BDAA-4F9D-885D-271E54DB5D6D}">
      <dgm:prSet/>
      <dgm:spPr/>
      <dgm:t>
        <a:bodyPr/>
        <a:lstStyle/>
        <a:p>
          <a:r>
            <a:rPr lang="en-US" dirty="0"/>
            <a:t>Failure to comply will lead to denial of a vendor applicant’s authorization or termination of an authorized vendor’s WIC Vendor Agreement</a:t>
          </a:r>
        </a:p>
      </dgm:t>
    </dgm:pt>
    <dgm:pt modelId="{19819230-4B5D-46E6-99D2-F56AAE2C700E}" type="parTrans" cxnId="{DD536E98-081C-4B21-B22B-D8EAF4E73FCE}">
      <dgm:prSet/>
      <dgm:spPr/>
      <dgm:t>
        <a:bodyPr/>
        <a:lstStyle/>
        <a:p>
          <a:endParaRPr lang="en-US"/>
        </a:p>
      </dgm:t>
    </dgm:pt>
    <dgm:pt modelId="{4990CFF2-69C4-40CD-9982-93B0CEB8F05A}" type="sibTrans" cxnId="{DD536E98-081C-4B21-B22B-D8EAF4E73FCE}">
      <dgm:prSet/>
      <dgm:spPr/>
      <dgm:t>
        <a:bodyPr/>
        <a:lstStyle/>
        <a:p>
          <a:endParaRPr lang="en-US"/>
        </a:p>
      </dgm:t>
    </dgm:pt>
    <dgm:pt modelId="{5C865D75-4950-4683-B98D-4B3F1ABE4D64}">
      <dgm:prSet/>
      <dgm:spPr/>
      <dgm:t>
        <a:bodyPr/>
        <a:lstStyle/>
        <a:p>
          <a:r>
            <a:rPr lang="en-US" dirty="0"/>
            <a:t>The store must wait 1 year to become eligible to reapply for WIC vendor authorization</a:t>
          </a:r>
        </a:p>
      </dgm:t>
    </dgm:pt>
    <dgm:pt modelId="{52B68B07-9F0D-451D-A589-5B0C2371FC4F}" type="parTrans" cxnId="{48B5854A-CEB8-444B-B245-FE0CD08A20B3}">
      <dgm:prSet/>
      <dgm:spPr/>
      <dgm:t>
        <a:bodyPr/>
        <a:lstStyle/>
        <a:p>
          <a:endParaRPr lang="en-US"/>
        </a:p>
      </dgm:t>
    </dgm:pt>
    <dgm:pt modelId="{2B9AA6C2-8397-4974-BCE1-5B99AC7FFF63}" type="sibTrans" cxnId="{48B5854A-CEB8-444B-B245-FE0CD08A20B3}">
      <dgm:prSet/>
      <dgm:spPr/>
      <dgm:t>
        <a:bodyPr/>
        <a:lstStyle/>
        <a:p>
          <a:endParaRPr lang="en-US"/>
        </a:p>
      </dgm:t>
    </dgm:pt>
    <dgm:pt modelId="{2EF67044-EDAF-4F0C-9E2E-8A4999017891}" type="pres">
      <dgm:prSet presAssocID="{3D986C0E-BE3C-4239-869D-E79738ADB97D}" presName="vert0" presStyleCnt="0">
        <dgm:presLayoutVars>
          <dgm:dir/>
          <dgm:animOne val="branch"/>
          <dgm:animLvl val="lvl"/>
        </dgm:presLayoutVars>
      </dgm:prSet>
      <dgm:spPr/>
    </dgm:pt>
    <dgm:pt modelId="{4FEA1630-5AA8-42E4-A177-F260FFD8D6F2}" type="pres">
      <dgm:prSet presAssocID="{4A3D7B31-52E0-466F-ADF2-676E772B28C5}" presName="thickLine" presStyleLbl="alignNode1" presStyleIdx="0" presStyleCnt="3"/>
      <dgm:spPr/>
    </dgm:pt>
    <dgm:pt modelId="{100223FF-CA71-4310-A9BA-F46D5D08282B}" type="pres">
      <dgm:prSet presAssocID="{4A3D7B31-52E0-466F-ADF2-676E772B28C5}" presName="horz1" presStyleCnt="0"/>
      <dgm:spPr/>
    </dgm:pt>
    <dgm:pt modelId="{B8F684A7-56A9-4AB9-913E-C5EAE318CFBD}" type="pres">
      <dgm:prSet presAssocID="{4A3D7B31-52E0-466F-ADF2-676E772B28C5}" presName="tx1" presStyleLbl="revTx" presStyleIdx="0" presStyleCnt="3"/>
      <dgm:spPr/>
    </dgm:pt>
    <dgm:pt modelId="{727B97DF-CA3F-48AD-A461-6FE69BA6C1D8}" type="pres">
      <dgm:prSet presAssocID="{4A3D7B31-52E0-466F-ADF2-676E772B28C5}" presName="vert1" presStyleCnt="0"/>
      <dgm:spPr/>
    </dgm:pt>
    <dgm:pt modelId="{C631E839-6B32-4940-B4B2-68ED107A0CBC}" type="pres">
      <dgm:prSet presAssocID="{8D51CD12-BDAA-4F9D-885D-271E54DB5D6D}" presName="thickLine" presStyleLbl="alignNode1" presStyleIdx="1" presStyleCnt="3"/>
      <dgm:spPr/>
    </dgm:pt>
    <dgm:pt modelId="{9D59042F-972C-408F-A31B-D59FC31BF151}" type="pres">
      <dgm:prSet presAssocID="{8D51CD12-BDAA-4F9D-885D-271E54DB5D6D}" presName="horz1" presStyleCnt="0"/>
      <dgm:spPr/>
    </dgm:pt>
    <dgm:pt modelId="{C7D799B0-EE15-4667-BCE8-36AE85706859}" type="pres">
      <dgm:prSet presAssocID="{8D51CD12-BDAA-4F9D-885D-271E54DB5D6D}" presName="tx1" presStyleLbl="revTx" presStyleIdx="1" presStyleCnt="3"/>
      <dgm:spPr/>
    </dgm:pt>
    <dgm:pt modelId="{6989F81E-8C56-4290-BC67-4C7684477FD5}" type="pres">
      <dgm:prSet presAssocID="{8D51CD12-BDAA-4F9D-885D-271E54DB5D6D}" presName="vert1" presStyleCnt="0"/>
      <dgm:spPr/>
    </dgm:pt>
    <dgm:pt modelId="{D33A14B0-343E-4956-ACCF-9E4ABCFCFED7}" type="pres">
      <dgm:prSet presAssocID="{5C865D75-4950-4683-B98D-4B3F1ABE4D64}" presName="thickLine" presStyleLbl="alignNode1" presStyleIdx="2" presStyleCnt="3"/>
      <dgm:spPr/>
    </dgm:pt>
    <dgm:pt modelId="{69AFEBA0-7E18-437E-81BE-9AFDEBDC4719}" type="pres">
      <dgm:prSet presAssocID="{5C865D75-4950-4683-B98D-4B3F1ABE4D64}" presName="horz1" presStyleCnt="0"/>
      <dgm:spPr/>
    </dgm:pt>
    <dgm:pt modelId="{4CA04775-1D7C-4658-BED1-0B1D9F19C383}" type="pres">
      <dgm:prSet presAssocID="{5C865D75-4950-4683-B98D-4B3F1ABE4D64}" presName="tx1" presStyleLbl="revTx" presStyleIdx="2" presStyleCnt="3"/>
      <dgm:spPr/>
    </dgm:pt>
    <dgm:pt modelId="{B4D23FF5-406A-4ED9-AE33-51BD75A33536}" type="pres">
      <dgm:prSet presAssocID="{5C865D75-4950-4683-B98D-4B3F1ABE4D64}" presName="vert1" presStyleCnt="0"/>
      <dgm:spPr/>
    </dgm:pt>
  </dgm:ptLst>
  <dgm:cxnLst>
    <dgm:cxn modelId="{20748631-1E5A-4ECD-8ED7-ED9A2E46E5AC}" type="presOf" srcId="{4A3D7B31-52E0-466F-ADF2-676E772B28C5}" destId="{B8F684A7-56A9-4AB9-913E-C5EAE318CFBD}" srcOrd="0" destOrd="0" presId="urn:microsoft.com/office/officeart/2008/layout/LinedList"/>
    <dgm:cxn modelId="{48B5854A-CEB8-444B-B245-FE0CD08A20B3}" srcId="{3D986C0E-BE3C-4239-869D-E79738ADB97D}" destId="{5C865D75-4950-4683-B98D-4B3F1ABE4D64}" srcOrd="2" destOrd="0" parTransId="{52B68B07-9F0D-451D-A589-5B0C2371FC4F}" sibTransId="{2B9AA6C2-8397-4974-BCE1-5B99AC7FFF63}"/>
    <dgm:cxn modelId="{13AB7475-4BB2-4E04-BCD3-B562263DD746}" type="presOf" srcId="{8D51CD12-BDAA-4F9D-885D-271E54DB5D6D}" destId="{C7D799B0-EE15-4667-BCE8-36AE85706859}" srcOrd="0" destOrd="0" presId="urn:microsoft.com/office/officeart/2008/layout/LinedList"/>
    <dgm:cxn modelId="{421FFD94-834A-4B68-A438-1A10AA51EC64}" srcId="{3D986C0E-BE3C-4239-869D-E79738ADB97D}" destId="{4A3D7B31-52E0-466F-ADF2-676E772B28C5}" srcOrd="0" destOrd="0" parTransId="{A8D5096C-D001-4EC2-8D2E-F0679393818F}" sibTransId="{AB4D315E-D2A9-4A72-B063-7947C2F584A9}"/>
    <dgm:cxn modelId="{A57F2D98-14B3-4CF5-9F59-54751FCE89B3}" type="presOf" srcId="{3D986C0E-BE3C-4239-869D-E79738ADB97D}" destId="{2EF67044-EDAF-4F0C-9E2E-8A4999017891}" srcOrd="0" destOrd="0" presId="urn:microsoft.com/office/officeart/2008/layout/LinedList"/>
    <dgm:cxn modelId="{DD536E98-081C-4B21-B22B-D8EAF4E73FCE}" srcId="{3D986C0E-BE3C-4239-869D-E79738ADB97D}" destId="{8D51CD12-BDAA-4F9D-885D-271E54DB5D6D}" srcOrd="1" destOrd="0" parTransId="{19819230-4B5D-46E6-99D2-F56AAE2C700E}" sibTransId="{4990CFF2-69C4-40CD-9982-93B0CEB8F05A}"/>
    <dgm:cxn modelId="{64C6B1BC-014A-4D86-9393-40D6227CF9E0}" type="presOf" srcId="{5C865D75-4950-4683-B98D-4B3F1ABE4D64}" destId="{4CA04775-1D7C-4658-BED1-0B1D9F19C383}" srcOrd="0" destOrd="0" presId="urn:microsoft.com/office/officeart/2008/layout/LinedList"/>
    <dgm:cxn modelId="{F2AFC5B3-0C3A-400A-A021-FE44F1054796}" type="presParOf" srcId="{2EF67044-EDAF-4F0C-9E2E-8A4999017891}" destId="{4FEA1630-5AA8-42E4-A177-F260FFD8D6F2}" srcOrd="0" destOrd="0" presId="urn:microsoft.com/office/officeart/2008/layout/LinedList"/>
    <dgm:cxn modelId="{BA6A6CBD-DBF4-4B7B-A425-477A9D30A2AC}" type="presParOf" srcId="{2EF67044-EDAF-4F0C-9E2E-8A4999017891}" destId="{100223FF-CA71-4310-A9BA-F46D5D08282B}" srcOrd="1" destOrd="0" presId="urn:microsoft.com/office/officeart/2008/layout/LinedList"/>
    <dgm:cxn modelId="{F694FBE7-4230-4A5D-B7A1-621B78945FFC}" type="presParOf" srcId="{100223FF-CA71-4310-A9BA-F46D5D08282B}" destId="{B8F684A7-56A9-4AB9-913E-C5EAE318CFBD}" srcOrd="0" destOrd="0" presId="urn:microsoft.com/office/officeart/2008/layout/LinedList"/>
    <dgm:cxn modelId="{170ACA42-947A-4E55-843D-D3688C49E9AD}" type="presParOf" srcId="{100223FF-CA71-4310-A9BA-F46D5D08282B}" destId="{727B97DF-CA3F-48AD-A461-6FE69BA6C1D8}" srcOrd="1" destOrd="0" presId="urn:microsoft.com/office/officeart/2008/layout/LinedList"/>
    <dgm:cxn modelId="{5FB36164-7AB3-4F9B-AEDA-24867EA52FEC}" type="presParOf" srcId="{2EF67044-EDAF-4F0C-9E2E-8A4999017891}" destId="{C631E839-6B32-4940-B4B2-68ED107A0CBC}" srcOrd="2" destOrd="0" presId="urn:microsoft.com/office/officeart/2008/layout/LinedList"/>
    <dgm:cxn modelId="{746BAFF2-F000-4195-ADCC-9B55CE1ACE18}" type="presParOf" srcId="{2EF67044-EDAF-4F0C-9E2E-8A4999017891}" destId="{9D59042F-972C-408F-A31B-D59FC31BF151}" srcOrd="3" destOrd="0" presId="urn:microsoft.com/office/officeart/2008/layout/LinedList"/>
    <dgm:cxn modelId="{A4AC8AFF-26A9-4197-9202-02B7A8E0EB47}" type="presParOf" srcId="{9D59042F-972C-408F-A31B-D59FC31BF151}" destId="{C7D799B0-EE15-4667-BCE8-36AE85706859}" srcOrd="0" destOrd="0" presId="urn:microsoft.com/office/officeart/2008/layout/LinedList"/>
    <dgm:cxn modelId="{F6A62796-C6F7-4326-8E37-066B32076C99}" type="presParOf" srcId="{9D59042F-972C-408F-A31B-D59FC31BF151}" destId="{6989F81E-8C56-4290-BC67-4C7684477FD5}" srcOrd="1" destOrd="0" presId="urn:microsoft.com/office/officeart/2008/layout/LinedList"/>
    <dgm:cxn modelId="{00456304-0AF8-4F3C-AF37-D5320F3D8359}" type="presParOf" srcId="{2EF67044-EDAF-4F0C-9E2E-8A4999017891}" destId="{D33A14B0-343E-4956-ACCF-9E4ABCFCFED7}" srcOrd="4" destOrd="0" presId="urn:microsoft.com/office/officeart/2008/layout/LinedList"/>
    <dgm:cxn modelId="{6394D7EA-F1BC-476F-891A-AE546E0A3A69}" type="presParOf" srcId="{2EF67044-EDAF-4F0C-9E2E-8A4999017891}" destId="{69AFEBA0-7E18-437E-81BE-9AFDEBDC4719}" srcOrd="5" destOrd="0" presId="urn:microsoft.com/office/officeart/2008/layout/LinedList"/>
    <dgm:cxn modelId="{0CDDB286-E74A-429F-911C-4DA24C2B186D}" type="presParOf" srcId="{69AFEBA0-7E18-437E-81BE-9AFDEBDC4719}" destId="{4CA04775-1D7C-4658-BED1-0B1D9F19C383}" srcOrd="0" destOrd="0" presId="urn:microsoft.com/office/officeart/2008/layout/LinedList"/>
    <dgm:cxn modelId="{0CA5E10C-089C-4A09-A88A-648C7A21873A}" type="presParOf" srcId="{69AFEBA0-7E18-437E-81BE-9AFDEBDC4719}" destId="{B4D23FF5-406A-4ED9-AE33-51BD75A33536}" srcOrd="1" destOrd="0" presId="urn:microsoft.com/office/officeart/2008/layout/Lin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43E61CD7-F7F2-406F-9D99-2D2391413677}"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FD3AF6ED-82F0-4323-99D8-C757F43C5DAC}">
      <dgm:prSet custT="1"/>
      <dgm:spPr>
        <a:solidFill>
          <a:schemeClr val="accent2"/>
        </a:solidFill>
      </dgm:spPr>
      <dgm:t>
        <a:bodyPr/>
        <a:lstStyle/>
        <a:p>
          <a:r>
            <a:rPr lang="en-US" sz="3200" b="1" dirty="0">
              <a:solidFill>
                <a:schemeClr val="bg1"/>
              </a:solidFill>
              <a:latin typeface="+mn-lt"/>
            </a:rPr>
            <a:t>Unit of Measure</a:t>
          </a:r>
        </a:p>
      </dgm:t>
    </dgm:pt>
    <dgm:pt modelId="{EA5249CA-17F1-4823-AD20-E2069701043D}" type="parTrans" cxnId="{F39E00FF-7C64-49F0-9280-A4CECBF4786B}">
      <dgm:prSet/>
      <dgm:spPr/>
      <dgm:t>
        <a:bodyPr/>
        <a:lstStyle/>
        <a:p>
          <a:endParaRPr lang="en-US"/>
        </a:p>
      </dgm:t>
    </dgm:pt>
    <dgm:pt modelId="{740FCE6F-AB2D-4449-9061-7EB22400E2E1}" type="sibTrans" cxnId="{F39E00FF-7C64-49F0-9280-A4CECBF4786B}">
      <dgm:prSet/>
      <dgm:spPr/>
      <dgm:t>
        <a:bodyPr/>
        <a:lstStyle/>
        <a:p>
          <a:endParaRPr lang="en-US"/>
        </a:p>
      </dgm:t>
    </dgm:pt>
    <dgm:pt modelId="{8D7EFF69-001B-4FE8-9EB5-7B27B330C8B1}" type="pres">
      <dgm:prSet presAssocID="{43E61CD7-F7F2-406F-9D99-2D2391413677}" presName="linearFlow" presStyleCnt="0">
        <dgm:presLayoutVars>
          <dgm:dir/>
          <dgm:resizeHandles val="exact"/>
        </dgm:presLayoutVars>
      </dgm:prSet>
      <dgm:spPr/>
    </dgm:pt>
    <dgm:pt modelId="{8AC568E7-16B4-4251-8525-52402CEB7830}" type="pres">
      <dgm:prSet presAssocID="{FD3AF6ED-82F0-4323-99D8-C757F43C5DAC}" presName="composite" presStyleCnt="0"/>
      <dgm:spPr/>
    </dgm:pt>
    <dgm:pt modelId="{7777EB40-20A6-49DF-AC54-A335C9651765}" type="pres">
      <dgm:prSet presAssocID="{FD3AF6ED-82F0-4323-99D8-C757F43C5DAC}" presName="imgShp" presStyleLbl="fgImgPlace1" presStyleIdx="0" presStyleCnt="1" custLinFactNeighborX="29520"/>
      <dgm:spPr>
        <a:blipFill>
          <a:blip xmlns:r="http://schemas.openxmlformats.org/officeDocument/2006/relationships" r:embed="rId1">
            <a:duotone>
              <a:prstClr val="black"/>
              <a:schemeClr val="tx2">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Scales of justice with solid fill"/>
        </a:ext>
      </dgm:extLst>
    </dgm:pt>
    <dgm:pt modelId="{19E50480-B8FE-4ABF-9FA9-2976CD2FDA05}" type="pres">
      <dgm:prSet presAssocID="{FD3AF6ED-82F0-4323-99D8-C757F43C5DAC}" presName="txShp" presStyleLbl="node1" presStyleIdx="0" presStyleCnt="1" custScaleX="99723" custScaleY="100000" custLinFactNeighborX="9588">
        <dgm:presLayoutVars>
          <dgm:bulletEnabled val="1"/>
        </dgm:presLayoutVars>
      </dgm:prSet>
      <dgm:spPr/>
    </dgm:pt>
  </dgm:ptLst>
  <dgm:cxnLst>
    <dgm:cxn modelId="{23D99357-58CA-44AC-AEBD-1DBEA22D2B59}" type="presOf" srcId="{43E61CD7-F7F2-406F-9D99-2D2391413677}" destId="{8D7EFF69-001B-4FE8-9EB5-7B27B330C8B1}" srcOrd="0" destOrd="0" presId="urn:microsoft.com/office/officeart/2005/8/layout/vList3"/>
    <dgm:cxn modelId="{7730A598-B0E1-44C3-8724-C7C5779D6C56}" type="presOf" srcId="{FD3AF6ED-82F0-4323-99D8-C757F43C5DAC}" destId="{19E50480-B8FE-4ABF-9FA9-2976CD2FDA05}" srcOrd="0" destOrd="0" presId="urn:microsoft.com/office/officeart/2005/8/layout/vList3"/>
    <dgm:cxn modelId="{F39E00FF-7C64-49F0-9280-A4CECBF4786B}" srcId="{43E61CD7-F7F2-406F-9D99-2D2391413677}" destId="{FD3AF6ED-82F0-4323-99D8-C757F43C5DAC}" srcOrd="0" destOrd="0" parTransId="{EA5249CA-17F1-4823-AD20-E2069701043D}" sibTransId="{740FCE6F-AB2D-4449-9061-7EB22400E2E1}"/>
    <dgm:cxn modelId="{29720E73-3197-4345-B54C-5C530651BDEC}" type="presParOf" srcId="{8D7EFF69-001B-4FE8-9EB5-7B27B330C8B1}" destId="{8AC568E7-16B4-4251-8525-52402CEB7830}" srcOrd="0" destOrd="0" presId="urn:microsoft.com/office/officeart/2005/8/layout/vList3"/>
    <dgm:cxn modelId="{B09D7DB6-A617-473E-8C8D-D25FC570FF6F}" type="presParOf" srcId="{8AC568E7-16B4-4251-8525-52402CEB7830}" destId="{7777EB40-20A6-49DF-AC54-A335C9651765}" srcOrd="0" destOrd="0" presId="urn:microsoft.com/office/officeart/2005/8/layout/vList3"/>
    <dgm:cxn modelId="{06CE5B08-EE44-46A0-960B-E37BD0C48F30}" type="presParOf" srcId="{8AC568E7-16B4-4251-8525-52402CEB7830}" destId="{19E50480-B8FE-4ABF-9FA9-2976CD2FDA05}" srcOrd="1" destOrd="0" presId="urn:microsoft.com/office/officeart/2005/8/layout/vList3"/>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43E61CD7-F7F2-406F-9D99-2D2391413677}"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685023E7-7170-4B7D-98B7-5BD0999D8272}">
      <dgm:prSet custT="1"/>
      <dgm:spPr>
        <a:solidFill>
          <a:schemeClr val="accent2"/>
        </a:solidFill>
      </dgm:spPr>
      <dgm:t>
        <a:bodyPr/>
        <a:lstStyle/>
        <a:p>
          <a:r>
            <a:rPr lang="en-US" sz="3200" b="1" dirty="0">
              <a:solidFill>
                <a:schemeClr val="bg1"/>
              </a:solidFill>
              <a:latin typeface="+mn-lt"/>
              <a:ea typeface="Tahoma" panose="020B0604030504040204" pitchFamily="34" charset="0"/>
              <a:cs typeface="Tahoma" panose="020B0604030504040204" pitchFamily="34" charset="0"/>
            </a:rPr>
            <a:t>Criteria for Approval</a:t>
          </a:r>
          <a:endParaRPr lang="en-US" sz="3200" b="1" dirty="0">
            <a:solidFill>
              <a:schemeClr val="bg1"/>
            </a:solidFill>
            <a:latin typeface="+mn-lt"/>
          </a:endParaRPr>
        </a:p>
      </dgm:t>
    </dgm:pt>
    <dgm:pt modelId="{38C36ED1-6C77-4AC6-B6A9-A760A88D5DD3}" type="parTrans" cxnId="{2107F644-9D29-40E8-B8BA-B0789D21C860}">
      <dgm:prSet/>
      <dgm:spPr/>
      <dgm:t>
        <a:bodyPr/>
        <a:lstStyle/>
        <a:p>
          <a:endParaRPr lang="en-US"/>
        </a:p>
      </dgm:t>
    </dgm:pt>
    <dgm:pt modelId="{D42D4DC9-21CE-444A-9313-E7BBDB4BC6EF}" type="sibTrans" cxnId="{2107F644-9D29-40E8-B8BA-B0789D21C860}">
      <dgm:prSet/>
      <dgm:spPr/>
      <dgm:t>
        <a:bodyPr/>
        <a:lstStyle/>
        <a:p>
          <a:endParaRPr lang="en-US"/>
        </a:p>
      </dgm:t>
    </dgm:pt>
    <dgm:pt modelId="{8D7EFF69-001B-4FE8-9EB5-7B27B330C8B1}" type="pres">
      <dgm:prSet presAssocID="{43E61CD7-F7F2-406F-9D99-2D2391413677}" presName="linearFlow" presStyleCnt="0">
        <dgm:presLayoutVars>
          <dgm:dir/>
          <dgm:resizeHandles val="exact"/>
        </dgm:presLayoutVars>
      </dgm:prSet>
      <dgm:spPr/>
    </dgm:pt>
    <dgm:pt modelId="{9D0F97EC-0C28-4E92-8CF8-116F805FE761}" type="pres">
      <dgm:prSet presAssocID="{685023E7-7170-4B7D-98B7-5BD0999D8272}" presName="composite" presStyleCnt="0"/>
      <dgm:spPr/>
    </dgm:pt>
    <dgm:pt modelId="{B5E83CE5-E4E7-4263-AD13-1396C4855F6C}" type="pres">
      <dgm:prSet presAssocID="{685023E7-7170-4B7D-98B7-5BD0999D8272}" presName="imgShp" presStyleLbl="fgImgPlace1" presStyleIdx="0" presStyleCnt="1" custLinFactNeighborY="4463"/>
      <dgm:spPr>
        <a:blipFill>
          <a:blip xmlns:r="http://schemas.openxmlformats.org/officeDocument/2006/relationships" r:embed="rId1">
            <a:alphaModFix/>
            <a:duotone>
              <a:prstClr val="black"/>
              <a:schemeClr val="accent6">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Magnifying glass with solid fill"/>
        </a:ext>
      </dgm:extLst>
    </dgm:pt>
    <dgm:pt modelId="{CCBABA0A-DC26-44F6-898D-0CFAB51632B0}" type="pres">
      <dgm:prSet presAssocID="{685023E7-7170-4B7D-98B7-5BD0999D8272}" presName="txShp" presStyleLbl="node1" presStyleIdx="0" presStyleCnt="1" custScaleX="107019" custScaleY="100000">
        <dgm:presLayoutVars>
          <dgm:bulletEnabled val="1"/>
        </dgm:presLayoutVars>
      </dgm:prSet>
      <dgm:spPr/>
    </dgm:pt>
  </dgm:ptLst>
  <dgm:cxnLst>
    <dgm:cxn modelId="{2107F644-9D29-40E8-B8BA-B0789D21C860}" srcId="{43E61CD7-F7F2-406F-9D99-2D2391413677}" destId="{685023E7-7170-4B7D-98B7-5BD0999D8272}" srcOrd="0" destOrd="0" parTransId="{38C36ED1-6C77-4AC6-B6A9-A760A88D5DD3}" sibTransId="{D42D4DC9-21CE-444A-9313-E7BBDB4BC6EF}"/>
    <dgm:cxn modelId="{23D99357-58CA-44AC-AEBD-1DBEA22D2B59}" type="presOf" srcId="{43E61CD7-F7F2-406F-9D99-2D2391413677}" destId="{8D7EFF69-001B-4FE8-9EB5-7B27B330C8B1}" srcOrd="0" destOrd="0" presId="urn:microsoft.com/office/officeart/2005/8/layout/vList3"/>
    <dgm:cxn modelId="{E61711E0-ED07-4011-817C-FF52579F4118}" type="presOf" srcId="{685023E7-7170-4B7D-98B7-5BD0999D8272}" destId="{CCBABA0A-DC26-44F6-898D-0CFAB51632B0}" srcOrd="0" destOrd="0" presId="urn:microsoft.com/office/officeart/2005/8/layout/vList3"/>
    <dgm:cxn modelId="{5F574F71-47B1-4A2C-87D6-471D38FAB1C6}" type="presParOf" srcId="{8D7EFF69-001B-4FE8-9EB5-7B27B330C8B1}" destId="{9D0F97EC-0C28-4E92-8CF8-116F805FE761}" srcOrd="0" destOrd="0" presId="urn:microsoft.com/office/officeart/2005/8/layout/vList3"/>
    <dgm:cxn modelId="{D830DED3-9666-40FE-B73B-922A7A1CE0E9}" type="presParOf" srcId="{9D0F97EC-0C28-4E92-8CF8-116F805FE761}" destId="{B5E83CE5-E4E7-4263-AD13-1396C4855F6C}" srcOrd="0" destOrd="0" presId="urn:microsoft.com/office/officeart/2005/8/layout/vList3"/>
    <dgm:cxn modelId="{96E8D04A-F570-4F51-996C-FE89CE485D93}" type="presParOf" srcId="{9D0F97EC-0C28-4E92-8CF8-116F805FE761}" destId="{CCBABA0A-DC26-44F6-898D-0CFAB51632B0}" srcOrd="1" destOrd="0" presId="urn:microsoft.com/office/officeart/2005/8/layout/vList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43E61CD7-F7F2-406F-9D99-2D2391413677}"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685023E7-7170-4B7D-98B7-5BD0999D8272}">
      <dgm:prSet custT="1"/>
      <dgm:spPr>
        <a:solidFill>
          <a:schemeClr val="accent2"/>
        </a:solidFill>
      </dgm:spPr>
      <dgm:t>
        <a:bodyPr/>
        <a:lstStyle/>
        <a:p>
          <a:r>
            <a:rPr lang="en-US" sz="3200" b="1" dirty="0">
              <a:solidFill>
                <a:schemeClr val="bg1"/>
              </a:solidFill>
              <a:latin typeface="+mn-lt"/>
              <a:ea typeface="Tahoma" panose="020B0604030504040204" pitchFamily="34" charset="0"/>
              <a:cs typeface="Tahoma" panose="020B0604030504040204" pitchFamily="34" charset="0"/>
            </a:rPr>
            <a:t>Criteria for Approval</a:t>
          </a:r>
          <a:endParaRPr lang="en-US" sz="3200" b="1" dirty="0">
            <a:solidFill>
              <a:schemeClr val="bg1"/>
            </a:solidFill>
            <a:latin typeface="+mn-lt"/>
          </a:endParaRPr>
        </a:p>
      </dgm:t>
    </dgm:pt>
    <dgm:pt modelId="{38C36ED1-6C77-4AC6-B6A9-A760A88D5DD3}" type="parTrans" cxnId="{2107F644-9D29-40E8-B8BA-B0789D21C860}">
      <dgm:prSet/>
      <dgm:spPr/>
      <dgm:t>
        <a:bodyPr/>
        <a:lstStyle/>
        <a:p>
          <a:endParaRPr lang="en-US"/>
        </a:p>
      </dgm:t>
    </dgm:pt>
    <dgm:pt modelId="{D42D4DC9-21CE-444A-9313-E7BBDB4BC6EF}" type="sibTrans" cxnId="{2107F644-9D29-40E8-B8BA-B0789D21C860}">
      <dgm:prSet/>
      <dgm:spPr/>
      <dgm:t>
        <a:bodyPr/>
        <a:lstStyle/>
        <a:p>
          <a:endParaRPr lang="en-US"/>
        </a:p>
      </dgm:t>
    </dgm:pt>
    <dgm:pt modelId="{8D7EFF69-001B-4FE8-9EB5-7B27B330C8B1}" type="pres">
      <dgm:prSet presAssocID="{43E61CD7-F7F2-406F-9D99-2D2391413677}" presName="linearFlow" presStyleCnt="0">
        <dgm:presLayoutVars>
          <dgm:dir/>
          <dgm:resizeHandles val="exact"/>
        </dgm:presLayoutVars>
      </dgm:prSet>
      <dgm:spPr/>
    </dgm:pt>
    <dgm:pt modelId="{9D0F97EC-0C28-4E92-8CF8-116F805FE761}" type="pres">
      <dgm:prSet presAssocID="{685023E7-7170-4B7D-98B7-5BD0999D8272}" presName="composite" presStyleCnt="0"/>
      <dgm:spPr/>
    </dgm:pt>
    <dgm:pt modelId="{B5E83CE5-E4E7-4263-AD13-1396C4855F6C}" type="pres">
      <dgm:prSet presAssocID="{685023E7-7170-4B7D-98B7-5BD0999D8272}" presName="imgShp" presStyleLbl="fgImgPlace1" presStyleIdx="0" presStyleCnt="1" custLinFactNeighborY="4463"/>
      <dgm:spPr>
        <a:blipFill>
          <a:blip xmlns:r="http://schemas.openxmlformats.org/officeDocument/2006/relationships" r:embed="rId1">
            <a:alphaModFix/>
            <a:duotone>
              <a:prstClr val="black"/>
              <a:schemeClr val="accent6">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Magnifying glass with solid fill"/>
        </a:ext>
      </dgm:extLst>
    </dgm:pt>
    <dgm:pt modelId="{CCBABA0A-DC26-44F6-898D-0CFAB51632B0}" type="pres">
      <dgm:prSet presAssocID="{685023E7-7170-4B7D-98B7-5BD0999D8272}" presName="txShp" presStyleLbl="node1" presStyleIdx="0" presStyleCnt="1" custScaleX="107019" custScaleY="100000">
        <dgm:presLayoutVars>
          <dgm:bulletEnabled val="1"/>
        </dgm:presLayoutVars>
      </dgm:prSet>
      <dgm:spPr/>
    </dgm:pt>
  </dgm:ptLst>
  <dgm:cxnLst>
    <dgm:cxn modelId="{2107F644-9D29-40E8-B8BA-B0789D21C860}" srcId="{43E61CD7-F7F2-406F-9D99-2D2391413677}" destId="{685023E7-7170-4B7D-98B7-5BD0999D8272}" srcOrd="0" destOrd="0" parTransId="{38C36ED1-6C77-4AC6-B6A9-A760A88D5DD3}" sibTransId="{D42D4DC9-21CE-444A-9313-E7BBDB4BC6EF}"/>
    <dgm:cxn modelId="{23D99357-58CA-44AC-AEBD-1DBEA22D2B59}" type="presOf" srcId="{43E61CD7-F7F2-406F-9D99-2D2391413677}" destId="{8D7EFF69-001B-4FE8-9EB5-7B27B330C8B1}" srcOrd="0" destOrd="0" presId="urn:microsoft.com/office/officeart/2005/8/layout/vList3"/>
    <dgm:cxn modelId="{E61711E0-ED07-4011-817C-FF52579F4118}" type="presOf" srcId="{685023E7-7170-4B7D-98B7-5BD0999D8272}" destId="{CCBABA0A-DC26-44F6-898D-0CFAB51632B0}" srcOrd="0" destOrd="0" presId="urn:microsoft.com/office/officeart/2005/8/layout/vList3"/>
    <dgm:cxn modelId="{5F574F71-47B1-4A2C-87D6-471D38FAB1C6}" type="presParOf" srcId="{8D7EFF69-001B-4FE8-9EB5-7B27B330C8B1}" destId="{9D0F97EC-0C28-4E92-8CF8-116F805FE761}" srcOrd="0" destOrd="0" presId="urn:microsoft.com/office/officeart/2005/8/layout/vList3"/>
    <dgm:cxn modelId="{D830DED3-9666-40FE-B73B-922A7A1CE0E9}" type="presParOf" srcId="{9D0F97EC-0C28-4E92-8CF8-116F805FE761}" destId="{B5E83CE5-E4E7-4263-AD13-1396C4855F6C}" srcOrd="0" destOrd="0" presId="urn:microsoft.com/office/officeart/2005/8/layout/vList3"/>
    <dgm:cxn modelId="{96E8D04A-F570-4F51-996C-FE89CE485D93}" type="presParOf" srcId="{9D0F97EC-0C28-4E92-8CF8-116F805FE761}" destId="{CCBABA0A-DC26-44F6-898D-0CFAB51632B0}" srcOrd="1" destOrd="0" presId="urn:microsoft.com/office/officeart/2005/8/layout/vList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43E61CD7-F7F2-406F-9D99-2D2391413677}"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685023E7-7170-4B7D-98B7-5BD0999D8272}">
      <dgm:prSet custT="1"/>
      <dgm:spPr>
        <a:solidFill>
          <a:schemeClr val="accent2"/>
        </a:solidFill>
      </dgm:spPr>
      <dgm:t>
        <a:bodyPr/>
        <a:lstStyle/>
        <a:p>
          <a:r>
            <a:rPr lang="en-US" sz="3200" b="1" dirty="0">
              <a:solidFill>
                <a:schemeClr val="bg1"/>
              </a:solidFill>
              <a:latin typeface="+mn-lt"/>
              <a:ea typeface="Tahoma" panose="020B0604030504040204" pitchFamily="34" charset="0"/>
              <a:cs typeface="Tahoma" panose="020B0604030504040204" pitchFamily="34" charset="0"/>
            </a:rPr>
            <a:t>Criteria for Approval</a:t>
          </a:r>
          <a:endParaRPr lang="en-US" sz="3200" b="1" dirty="0">
            <a:solidFill>
              <a:schemeClr val="bg1"/>
            </a:solidFill>
            <a:latin typeface="+mn-lt"/>
          </a:endParaRPr>
        </a:p>
      </dgm:t>
    </dgm:pt>
    <dgm:pt modelId="{38C36ED1-6C77-4AC6-B6A9-A760A88D5DD3}" type="parTrans" cxnId="{2107F644-9D29-40E8-B8BA-B0789D21C860}">
      <dgm:prSet/>
      <dgm:spPr/>
      <dgm:t>
        <a:bodyPr/>
        <a:lstStyle/>
        <a:p>
          <a:endParaRPr lang="en-US"/>
        </a:p>
      </dgm:t>
    </dgm:pt>
    <dgm:pt modelId="{D42D4DC9-21CE-444A-9313-E7BBDB4BC6EF}" type="sibTrans" cxnId="{2107F644-9D29-40E8-B8BA-B0789D21C860}">
      <dgm:prSet/>
      <dgm:spPr/>
      <dgm:t>
        <a:bodyPr/>
        <a:lstStyle/>
        <a:p>
          <a:endParaRPr lang="en-US"/>
        </a:p>
      </dgm:t>
    </dgm:pt>
    <dgm:pt modelId="{8D7EFF69-001B-4FE8-9EB5-7B27B330C8B1}" type="pres">
      <dgm:prSet presAssocID="{43E61CD7-F7F2-406F-9D99-2D2391413677}" presName="linearFlow" presStyleCnt="0">
        <dgm:presLayoutVars>
          <dgm:dir/>
          <dgm:resizeHandles val="exact"/>
        </dgm:presLayoutVars>
      </dgm:prSet>
      <dgm:spPr/>
    </dgm:pt>
    <dgm:pt modelId="{9D0F97EC-0C28-4E92-8CF8-116F805FE761}" type="pres">
      <dgm:prSet presAssocID="{685023E7-7170-4B7D-98B7-5BD0999D8272}" presName="composite" presStyleCnt="0"/>
      <dgm:spPr/>
    </dgm:pt>
    <dgm:pt modelId="{B5E83CE5-E4E7-4263-AD13-1396C4855F6C}" type="pres">
      <dgm:prSet presAssocID="{685023E7-7170-4B7D-98B7-5BD0999D8272}" presName="imgShp" presStyleLbl="fgImgPlace1" presStyleIdx="0" presStyleCnt="1" custLinFactNeighborY="4463"/>
      <dgm:spPr>
        <a:blipFill>
          <a:blip xmlns:r="http://schemas.openxmlformats.org/officeDocument/2006/relationships" r:embed="rId1">
            <a:alphaModFix/>
            <a:duotone>
              <a:prstClr val="black"/>
              <a:schemeClr val="accent6">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Magnifying glass with solid fill"/>
        </a:ext>
      </dgm:extLst>
    </dgm:pt>
    <dgm:pt modelId="{CCBABA0A-DC26-44F6-898D-0CFAB51632B0}" type="pres">
      <dgm:prSet presAssocID="{685023E7-7170-4B7D-98B7-5BD0999D8272}" presName="txShp" presStyleLbl="node1" presStyleIdx="0" presStyleCnt="1" custScaleX="107019" custScaleY="100000">
        <dgm:presLayoutVars>
          <dgm:bulletEnabled val="1"/>
        </dgm:presLayoutVars>
      </dgm:prSet>
      <dgm:spPr/>
    </dgm:pt>
  </dgm:ptLst>
  <dgm:cxnLst>
    <dgm:cxn modelId="{2107F644-9D29-40E8-B8BA-B0789D21C860}" srcId="{43E61CD7-F7F2-406F-9D99-2D2391413677}" destId="{685023E7-7170-4B7D-98B7-5BD0999D8272}" srcOrd="0" destOrd="0" parTransId="{38C36ED1-6C77-4AC6-B6A9-A760A88D5DD3}" sibTransId="{D42D4DC9-21CE-444A-9313-E7BBDB4BC6EF}"/>
    <dgm:cxn modelId="{23D99357-58CA-44AC-AEBD-1DBEA22D2B59}" type="presOf" srcId="{43E61CD7-F7F2-406F-9D99-2D2391413677}" destId="{8D7EFF69-001B-4FE8-9EB5-7B27B330C8B1}" srcOrd="0" destOrd="0" presId="urn:microsoft.com/office/officeart/2005/8/layout/vList3"/>
    <dgm:cxn modelId="{E61711E0-ED07-4011-817C-FF52579F4118}" type="presOf" srcId="{685023E7-7170-4B7D-98B7-5BD0999D8272}" destId="{CCBABA0A-DC26-44F6-898D-0CFAB51632B0}" srcOrd="0" destOrd="0" presId="urn:microsoft.com/office/officeart/2005/8/layout/vList3"/>
    <dgm:cxn modelId="{5F574F71-47B1-4A2C-87D6-471D38FAB1C6}" type="presParOf" srcId="{8D7EFF69-001B-4FE8-9EB5-7B27B330C8B1}" destId="{9D0F97EC-0C28-4E92-8CF8-116F805FE761}" srcOrd="0" destOrd="0" presId="urn:microsoft.com/office/officeart/2005/8/layout/vList3"/>
    <dgm:cxn modelId="{D830DED3-9666-40FE-B73B-922A7A1CE0E9}" type="presParOf" srcId="{9D0F97EC-0C28-4E92-8CF8-116F805FE761}" destId="{B5E83CE5-E4E7-4263-AD13-1396C4855F6C}" srcOrd="0" destOrd="0" presId="urn:microsoft.com/office/officeart/2005/8/layout/vList3"/>
    <dgm:cxn modelId="{96E8D04A-F570-4F51-996C-FE89CE485D93}" type="presParOf" srcId="{9D0F97EC-0C28-4E92-8CF8-116F805FE761}" destId="{CCBABA0A-DC26-44F6-898D-0CFAB51632B0}" srcOrd="1" destOrd="0" presId="urn:microsoft.com/office/officeart/2005/8/layout/vList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43E61CD7-F7F2-406F-9D99-2D2391413677}"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685023E7-7170-4B7D-98B7-5BD0999D8272}">
      <dgm:prSet custT="1"/>
      <dgm:spPr>
        <a:solidFill>
          <a:schemeClr val="accent2"/>
        </a:solidFill>
      </dgm:spPr>
      <dgm:t>
        <a:bodyPr/>
        <a:lstStyle/>
        <a:p>
          <a:r>
            <a:rPr lang="en-US" sz="3200" b="1" dirty="0">
              <a:solidFill>
                <a:schemeClr val="bg1"/>
              </a:solidFill>
              <a:latin typeface="+mn-lt"/>
              <a:ea typeface="Tahoma" panose="020B0604030504040204" pitchFamily="34" charset="0"/>
              <a:cs typeface="Tahoma" panose="020B0604030504040204" pitchFamily="34" charset="0"/>
            </a:rPr>
            <a:t>Criteria for Approval</a:t>
          </a:r>
          <a:endParaRPr lang="en-US" sz="3200" b="1" dirty="0">
            <a:solidFill>
              <a:schemeClr val="bg1"/>
            </a:solidFill>
            <a:latin typeface="+mn-lt"/>
          </a:endParaRPr>
        </a:p>
      </dgm:t>
    </dgm:pt>
    <dgm:pt modelId="{38C36ED1-6C77-4AC6-B6A9-A760A88D5DD3}" type="parTrans" cxnId="{2107F644-9D29-40E8-B8BA-B0789D21C860}">
      <dgm:prSet/>
      <dgm:spPr/>
      <dgm:t>
        <a:bodyPr/>
        <a:lstStyle/>
        <a:p>
          <a:endParaRPr lang="en-US"/>
        </a:p>
      </dgm:t>
    </dgm:pt>
    <dgm:pt modelId="{D42D4DC9-21CE-444A-9313-E7BBDB4BC6EF}" type="sibTrans" cxnId="{2107F644-9D29-40E8-B8BA-B0789D21C860}">
      <dgm:prSet/>
      <dgm:spPr/>
      <dgm:t>
        <a:bodyPr/>
        <a:lstStyle/>
        <a:p>
          <a:endParaRPr lang="en-US"/>
        </a:p>
      </dgm:t>
    </dgm:pt>
    <dgm:pt modelId="{8D7EFF69-001B-4FE8-9EB5-7B27B330C8B1}" type="pres">
      <dgm:prSet presAssocID="{43E61CD7-F7F2-406F-9D99-2D2391413677}" presName="linearFlow" presStyleCnt="0">
        <dgm:presLayoutVars>
          <dgm:dir/>
          <dgm:resizeHandles val="exact"/>
        </dgm:presLayoutVars>
      </dgm:prSet>
      <dgm:spPr/>
    </dgm:pt>
    <dgm:pt modelId="{9D0F97EC-0C28-4E92-8CF8-116F805FE761}" type="pres">
      <dgm:prSet presAssocID="{685023E7-7170-4B7D-98B7-5BD0999D8272}" presName="composite" presStyleCnt="0"/>
      <dgm:spPr/>
    </dgm:pt>
    <dgm:pt modelId="{B5E83CE5-E4E7-4263-AD13-1396C4855F6C}" type="pres">
      <dgm:prSet presAssocID="{685023E7-7170-4B7D-98B7-5BD0999D8272}" presName="imgShp" presStyleLbl="fgImgPlace1" presStyleIdx="0" presStyleCnt="1" custLinFactNeighborY="4463"/>
      <dgm:spPr>
        <a:blipFill>
          <a:blip xmlns:r="http://schemas.openxmlformats.org/officeDocument/2006/relationships" r:embed="rId1">
            <a:alphaModFix/>
            <a:duotone>
              <a:prstClr val="black"/>
              <a:schemeClr val="accent6">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Magnifying glass with solid fill"/>
        </a:ext>
      </dgm:extLst>
    </dgm:pt>
    <dgm:pt modelId="{CCBABA0A-DC26-44F6-898D-0CFAB51632B0}" type="pres">
      <dgm:prSet presAssocID="{685023E7-7170-4B7D-98B7-5BD0999D8272}" presName="txShp" presStyleLbl="node1" presStyleIdx="0" presStyleCnt="1" custScaleX="103565" custScaleY="100000">
        <dgm:presLayoutVars>
          <dgm:bulletEnabled val="1"/>
        </dgm:presLayoutVars>
      </dgm:prSet>
      <dgm:spPr/>
    </dgm:pt>
  </dgm:ptLst>
  <dgm:cxnLst>
    <dgm:cxn modelId="{2107F644-9D29-40E8-B8BA-B0789D21C860}" srcId="{43E61CD7-F7F2-406F-9D99-2D2391413677}" destId="{685023E7-7170-4B7D-98B7-5BD0999D8272}" srcOrd="0" destOrd="0" parTransId="{38C36ED1-6C77-4AC6-B6A9-A760A88D5DD3}" sibTransId="{D42D4DC9-21CE-444A-9313-E7BBDB4BC6EF}"/>
    <dgm:cxn modelId="{23D99357-58CA-44AC-AEBD-1DBEA22D2B59}" type="presOf" srcId="{43E61CD7-F7F2-406F-9D99-2D2391413677}" destId="{8D7EFF69-001B-4FE8-9EB5-7B27B330C8B1}" srcOrd="0" destOrd="0" presId="urn:microsoft.com/office/officeart/2005/8/layout/vList3"/>
    <dgm:cxn modelId="{E61711E0-ED07-4011-817C-FF52579F4118}" type="presOf" srcId="{685023E7-7170-4B7D-98B7-5BD0999D8272}" destId="{CCBABA0A-DC26-44F6-898D-0CFAB51632B0}" srcOrd="0" destOrd="0" presId="urn:microsoft.com/office/officeart/2005/8/layout/vList3"/>
    <dgm:cxn modelId="{5F574F71-47B1-4A2C-87D6-471D38FAB1C6}" type="presParOf" srcId="{8D7EFF69-001B-4FE8-9EB5-7B27B330C8B1}" destId="{9D0F97EC-0C28-4E92-8CF8-116F805FE761}" srcOrd="0" destOrd="0" presId="urn:microsoft.com/office/officeart/2005/8/layout/vList3"/>
    <dgm:cxn modelId="{D830DED3-9666-40FE-B73B-922A7A1CE0E9}" type="presParOf" srcId="{9D0F97EC-0C28-4E92-8CF8-116F805FE761}" destId="{B5E83CE5-E4E7-4263-AD13-1396C4855F6C}" srcOrd="0" destOrd="0" presId="urn:microsoft.com/office/officeart/2005/8/layout/vList3"/>
    <dgm:cxn modelId="{96E8D04A-F570-4F51-996C-FE89CE485D93}" type="presParOf" srcId="{9D0F97EC-0C28-4E92-8CF8-116F805FE761}" destId="{CCBABA0A-DC26-44F6-898D-0CFAB51632B0}" srcOrd="1" destOrd="0" presId="urn:microsoft.com/office/officeart/2005/8/layout/vList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43E61CD7-F7F2-406F-9D99-2D2391413677}"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685023E7-7170-4B7D-98B7-5BD0999D8272}">
      <dgm:prSet custT="1"/>
      <dgm:spPr>
        <a:solidFill>
          <a:schemeClr val="accent2"/>
        </a:solidFill>
      </dgm:spPr>
      <dgm:t>
        <a:bodyPr/>
        <a:lstStyle/>
        <a:p>
          <a:r>
            <a:rPr lang="en-US" sz="3200" b="1" dirty="0">
              <a:solidFill>
                <a:schemeClr val="bg1"/>
              </a:solidFill>
              <a:latin typeface="+mn-lt"/>
              <a:ea typeface="Tahoma" panose="020B0604030504040204" pitchFamily="34" charset="0"/>
              <a:cs typeface="Tahoma" panose="020B0604030504040204" pitchFamily="34" charset="0"/>
            </a:rPr>
            <a:t>Criteria for Approval</a:t>
          </a:r>
          <a:endParaRPr lang="en-US" sz="3200" b="1" dirty="0">
            <a:solidFill>
              <a:schemeClr val="bg1"/>
            </a:solidFill>
            <a:latin typeface="+mn-lt"/>
          </a:endParaRPr>
        </a:p>
      </dgm:t>
    </dgm:pt>
    <dgm:pt modelId="{38C36ED1-6C77-4AC6-B6A9-A760A88D5DD3}" type="parTrans" cxnId="{2107F644-9D29-40E8-B8BA-B0789D21C860}">
      <dgm:prSet/>
      <dgm:spPr/>
      <dgm:t>
        <a:bodyPr/>
        <a:lstStyle/>
        <a:p>
          <a:endParaRPr lang="en-US"/>
        </a:p>
      </dgm:t>
    </dgm:pt>
    <dgm:pt modelId="{D42D4DC9-21CE-444A-9313-E7BBDB4BC6EF}" type="sibTrans" cxnId="{2107F644-9D29-40E8-B8BA-B0789D21C860}">
      <dgm:prSet/>
      <dgm:spPr/>
      <dgm:t>
        <a:bodyPr/>
        <a:lstStyle/>
        <a:p>
          <a:endParaRPr lang="en-US"/>
        </a:p>
      </dgm:t>
    </dgm:pt>
    <dgm:pt modelId="{8D7EFF69-001B-4FE8-9EB5-7B27B330C8B1}" type="pres">
      <dgm:prSet presAssocID="{43E61CD7-F7F2-406F-9D99-2D2391413677}" presName="linearFlow" presStyleCnt="0">
        <dgm:presLayoutVars>
          <dgm:dir/>
          <dgm:resizeHandles val="exact"/>
        </dgm:presLayoutVars>
      </dgm:prSet>
      <dgm:spPr/>
    </dgm:pt>
    <dgm:pt modelId="{9D0F97EC-0C28-4E92-8CF8-116F805FE761}" type="pres">
      <dgm:prSet presAssocID="{685023E7-7170-4B7D-98B7-5BD0999D8272}" presName="composite" presStyleCnt="0"/>
      <dgm:spPr/>
    </dgm:pt>
    <dgm:pt modelId="{B5E83CE5-E4E7-4263-AD13-1396C4855F6C}" type="pres">
      <dgm:prSet presAssocID="{685023E7-7170-4B7D-98B7-5BD0999D8272}" presName="imgShp" presStyleLbl="fgImgPlace1" presStyleIdx="0" presStyleCnt="1" custLinFactNeighborY="4463"/>
      <dgm:spPr>
        <a:blipFill>
          <a:blip xmlns:r="http://schemas.openxmlformats.org/officeDocument/2006/relationships" r:embed="rId1">
            <a:alphaModFix/>
            <a:duotone>
              <a:prstClr val="black"/>
              <a:schemeClr val="accent6">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Magnifying glass with solid fill"/>
        </a:ext>
      </dgm:extLst>
    </dgm:pt>
    <dgm:pt modelId="{CCBABA0A-DC26-44F6-898D-0CFAB51632B0}" type="pres">
      <dgm:prSet presAssocID="{685023E7-7170-4B7D-98B7-5BD0999D8272}" presName="txShp" presStyleLbl="node1" presStyleIdx="0" presStyleCnt="1" custScaleX="103565" custScaleY="100000">
        <dgm:presLayoutVars>
          <dgm:bulletEnabled val="1"/>
        </dgm:presLayoutVars>
      </dgm:prSet>
      <dgm:spPr/>
    </dgm:pt>
  </dgm:ptLst>
  <dgm:cxnLst>
    <dgm:cxn modelId="{2107F644-9D29-40E8-B8BA-B0789D21C860}" srcId="{43E61CD7-F7F2-406F-9D99-2D2391413677}" destId="{685023E7-7170-4B7D-98B7-5BD0999D8272}" srcOrd="0" destOrd="0" parTransId="{38C36ED1-6C77-4AC6-B6A9-A760A88D5DD3}" sibTransId="{D42D4DC9-21CE-444A-9313-E7BBDB4BC6EF}"/>
    <dgm:cxn modelId="{23D99357-58CA-44AC-AEBD-1DBEA22D2B59}" type="presOf" srcId="{43E61CD7-F7F2-406F-9D99-2D2391413677}" destId="{8D7EFF69-001B-4FE8-9EB5-7B27B330C8B1}" srcOrd="0" destOrd="0" presId="urn:microsoft.com/office/officeart/2005/8/layout/vList3"/>
    <dgm:cxn modelId="{E61711E0-ED07-4011-817C-FF52579F4118}" type="presOf" srcId="{685023E7-7170-4B7D-98B7-5BD0999D8272}" destId="{CCBABA0A-DC26-44F6-898D-0CFAB51632B0}" srcOrd="0" destOrd="0" presId="urn:microsoft.com/office/officeart/2005/8/layout/vList3"/>
    <dgm:cxn modelId="{5F574F71-47B1-4A2C-87D6-471D38FAB1C6}" type="presParOf" srcId="{8D7EFF69-001B-4FE8-9EB5-7B27B330C8B1}" destId="{9D0F97EC-0C28-4E92-8CF8-116F805FE761}" srcOrd="0" destOrd="0" presId="urn:microsoft.com/office/officeart/2005/8/layout/vList3"/>
    <dgm:cxn modelId="{D830DED3-9666-40FE-B73B-922A7A1CE0E9}" type="presParOf" srcId="{9D0F97EC-0C28-4E92-8CF8-116F805FE761}" destId="{B5E83CE5-E4E7-4263-AD13-1396C4855F6C}" srcOrd="0" destOrd="0" presId="urn:microsoft.com/office/officeart/2005/8/layout/vList3"/>
    <dgm:cxn modelId="{96E8D04A-F570-4F51-996C-FE89CE485D93}" type="presParOf" srcId="{9D0F97EC-0C28-4E92-8CF8-116F805FE761}" destId="{CCBABA0A-DC26-44F6-898D-0CFAB51632B0}" srcOrd="1" destOrd="0" presId="urn:microsoft.com/office/officeart/2005/8/layout/vList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43E61CD7-F7F2-406F-9D99-2D2391413677}"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FD3AF6ED-82F0-4323-99D8-C757F43C5DAC}">
      <dgm:prSet custT="1"/>
      <dgm:spPr>
        <a:solidFill>
          <a:schemeClr val="accent2"/>
        </a:solidFill>
      </dgm:spPr>
      <dgm:t>
        <a:bodyPr/>
        <a:lstStyle/>
        <a:p>
          <a:r>
            <a:rPr lang="en-US" sz="3200" b="1" dirty="0">
              <a:solidFill>
                <a:schemeClr val="bg1"/>
              </a:solidFill>
              <a:latin typeface="+mn-lt"/>
            </a:rPr>
            <a:t>Unit of Measure</a:t>
          </a:r>
        </a:p>
      </dgm:t>
    </dgm:pt>
    <dgm:pt modelId="{EA5249CA-17F1-4823-AD20-E2069701043D}" type="parTrans" cxnId="{F39E00FF-7C64-49F0-9280-A4CECBF4786B}">
      <dgm:prSet/>
      <dgm:spPr/>
      <dgm:t>
        <a:bodyPr/>
        <a:lstStyle/>
        <a:p>
          <a:endParaRPr lang="en-US"/>
        </a:p>
      </dgm:t>
    </dgm:pt>
    <dgm:pt modelId="{740FCE6F-AB2D-4449-9061-7EB22400E2E1}" type="sibTrans" cxnId="{F39E00FF-7C64-49F0-9280-A4CECBF4786B}">
      <dgm:prSet/>
      <dgm:spPr/>
      <dgm:t>
        <a:bodyPr/>
        <a:lstStyle/>
        <a:p>
          <a:endParaRPr lang="en-US"/>
        </a:p>
      </dgm:t>
    </dgm:pt>
    <dgm:pt modelId="{8D7EFF69-001B-4FE8-9EB5-7B27B330C8B1}" type="pres">
      <dgm:prSet presAssocID="{43E61CD7-F7F2-406F-9D99-2D2391413677}" presName="linearFlow" presStyleCnt="0">
        <dgm:presLayoutVars>
          <dgm:dir/>
          <dgm:resizeHandles val="exact"/>
        </dgm:presLayoutVars>
      </dgm:prSet>
      <dgm:spPr/>
    </dgm:pt>
    <dgm:pt modelId="{8AC568E7-16B4-4251-8525-52402CEB7830}" type="pres">
      <dgm:prSet presAssocID="{FD3AF6ED-82F0-4323-99D8-C757F43C5DAC}" presName="composite" presStyleCnt="0"/>
      <dgm:spPr/>
    </dgm:pt>
    <dgm:pt modelId="{7777EB40-20A6-49DF-AC54-A335C9651765}" type="pres">
      <dgm:prSet presAssocID="{FD3AF6ED-82F0-4323-99D8-C757F43C5DAC}" presName="imgShp" presStyleLbl="fgImgPlace1" presStyleIdx="0" presStyleCnt="1" custLinFactNeighborX="29520"/>
      <dgm:spPr>
        <a:blipFill>
          <a:blip xmlns:r="http://schemas.openxmlformats.org/officeDocument/2006/relationships" r:embed="rId1">
            <a:duotone>
              <a:prstClr val="black"/>
              <a:schemeClr val="tx2">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Scales of justice with solid fill"/>
        </a:ext>
      </dgm:extLst>
    </dgm:pt>
    <dgm:pt modelId="{19E50480-B8FE-4ABF-9FA9-2976CD2FDA05}" type="pres">
      <dgm:prSet presAssocID="{FD3AF6ED-82F0-4323-99D8-C757F43C5DAC}" presName="txShp" presStyleLbl="node1" presStyleIdx="0" presStyleCnt="1" custScaleX="99723" custScaleY="100000" custLinFactNeighborX="9588">
        <dgm:presLayoutVars>
          <dgm:bulletEnabled val="1"/>
        </dgm:presLayoutVars>
      </dgm:prSet>
      <dgm:spPr/>
    </dgm:pt>
  </dgm:ptLst>
  <dgm:cxnLst>
    <dgm:cxn modelId="{23D99357-58CA-44AC-AEBD-1DBEA22D2B59}" type="presOf" srcId="{43E61CD7-F7F2-406F-9D99-2D2391413677}" destId="{8D7EFF69-001B-4FE8-9EB5-7B27B330C8B1}" srcOrd="0" destOrd="0" presId="urn:microsoft.com/office/officeart/2005/8/layout/vList3"/>
    <dgm:cxn modelId="{7730A598-B0E1-44C3-8724-C7C5779D6C56}" type="presOf" srcId="{FD3AF6ED-82F0-4323-99D8-C757F43C5DAC}" destId="{19E50480-B8FE-4ABF-9FA9-2976CD2FDA05}" srcOrd="0" destOrd="0" presId="urn:microsoft.com/office/officeart/2005/8/layout/vList3"/>
    <dgm:cxn modelId="{F39E00FF-7C64-49F0-9280-A4CECBF4786B}" srcId="{43E61CD7-F7F2-406F-9D99-2D2391413677}" destId="{FD3AF6ED-82F0-4323-99D8-C757F43C5DAC}" srcOrd="0" destOrd="0" parTransId="{EA5249CA-17F1-4823-AD20-E2069701043D}" sibTransId="{740FCE6F-AB2D-4449-9061-7EB22400E2E1}"/>
    <dgm:cxn modelId="{29720E73-3197-4345-B54C-5C530651BDEC}" type="presParOf" srcId="{8D7EFF69-001B-4FE8-9EB5-7B27B330C8B1}" destId="{8AC568E7-16B4-4251-8525-52402CEB7830}" srcOrd="0" destOrd="0" presId="urn:microsoft.com/office/officeart/2005/8/layout/vList3"/>
    <dgm:cxn modelId="{B09D7DB6-A617-473E-8C8D-D25FC570FF6F}" type="presParOf" srcId="{8AC568E7-16B4-4251-8525-52402CEB7830}" destId="{7777EB40-20A6-49DF-AC54-A335C9651765}" srcOrd="0" destOrd="0" presId="urn:microsoft.com/office/officeart/2005/8/layout/vList3"/>
    <dgm:cxn modelId="{06CE5B08-EE44-46A0-960B-E37BD0C48F30}" type="presParOf" srcId="{8AC568E7-16B4-4251-8525-52402CEB7830}" destId="{19E50480-B8FE-4ABF-9FA9-2976CD2FDA05}" srcOrd="1" destOrd="0" presId="urn:microsoft.com/office/officeart/2005/8/layout/vList3"/>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43E61CD7-F7F2-406F-9D99-2D2391413677}"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FD3AF6ED-82F0-4323-99D8-C757F43C5DAC}">
      <dgm:prSet custT="1"/>
      <dgm:spPr>
        <a:solidFill>
          <a:schemeClr val="accent2"/>
        </a:solidFill>
      </dgm:spPr>
      <dgm:t>
        <a:bodyPr/>
        <a:lstStyle/>
        <a:p>
          <a:r>
            <a:rPr lang="en-US" sz="3200" b="1" dirty="0">
              <a:solidFill>
                <a:schemeClr val="bg1"/>
              </a:solidFill>
              <a:latin typeface="+mn-lt"/>
            </a:rPr>
            <a:t>Unit of Measure</a:t>
          </a:r>
        </a:p>
      </dgm:t>
    </dgm:pt>
    <dgm:pt modelId="{EA5249CA-17F1-4823-AD20-E2069701043D}" type="parTrans" cxnId="{F39E00FF-7C64-49F0-9280-A4CECBF4786B}">
      <dgm:prSet/>
      <dgm:spPr/>
      <dgm:t>
        <a:bodyPr/>
        <a:lstStyle/>
        <a:p>
          <a:endParaRPr lang="en-US"/>
        </a:p>
      </dgm:t>
    </dgm:pt>
    <dgm:pt modelId="{740FCE6F-AB2D-4449-9061-7EB22400E2E1}" type="sibTrans" cxnId="{F39E00FF-7C64-49F0-9280-A4CECBF4786B}">
      <dgm:prSet/>
      <dgm:spPr/>
      <dgm:t>
        <a:bodyPr/>
        <a:lstStyle/>
        <a:p>
          <a:endParaRPr lang="en-US"/>
        </a:p>
      </dgm:t>
    </dgm:pt>
    <dgm:pt modelId="{8D7EFF69-001B-4FE8-9EB5-7B27B330C8B1}" type="pres">
      <dgm:prSet presAssocID="{43E61CD7-F7F2-406F-9D99-2D2391413677}" presName="linearFlow" presStyleCnt="0">
        <dgm:presLayoutVars>
          <dgm:dir/>
          <dgm:resizeHandles val="exact"/>
        </dgm:presLayoutVars>
      </dgm:prSet>
      <dgm:spPr/>
    </dgm:pt>
    <dgm:pt modelId="{8AC568E7-16B4-4251-8525-52402CEB7830}" type="pres">
      <dgm:prSet presAssocID="{FD3AF6ED-82F0-4323-99D8-C757F43C5DAC}" presName="composite" presStyleCnt="0"/>
      <dgm:spPr/>
    </dgm:pt>
    <dgm:pt modelId="{7777EB40-20A6-49DF-AC54-A335C9651765}" type="pres">
      <dgm:prSet presAssocID="{FD3AF6ED-82F0-4323-99D8-C757F43C5DAC}" presName="imgShp" presStyleLbl="fgImgPlace1" presStyleIdx="0" presStyleCnt="1" custLinFactNeighborX="29520"/>
      <dgm:spPr>
        <a:blipFill>
          <a:blip xmlns:r="http://schemas.openxmlformats.org/officeDocument/2006/relationships" r:embed="rId1">
            <a:duotone>
              <a:prstClr val="black"/>
              <a:schemeClr val="tx2">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Scales of justice with solid fill"/>
        </a:ext>
      </dgm:extLst>
    </dgm:pt>
    <dgm:pt modelId="{19E50480-B8FE-4ABF-9FA9-2976CD2FDA05}" type="pres">
      <dgm:prSet presAssocID="{FD3AF6ED-82F0-4323-99D8-C757F43C5DAC}" presName="txShp" presStyleLbl="node1" presStyleIdx="0" presStyleCnt="1" custScaleX="99723" custScaleY="100000" custLinFactNeighborX="9588" custLinFactNeighborY="9259">
        <dgm:presLayoutVars>
          <dgm:bulletEnabled val="1"/>
        </dgm:presLayoutVars>
      </dgm:prSet>
      <dgm:spPr/>
    </dgm:pt>
  </dgm:ptLst>
  <dgm:cxnLst>
    <dgm:cxn modelId="{23D99357-58CA-44AC-AEBD-1DBEA22D2B59}" type="presOf" srcId="{43E61CD7-F7F2-406F-9D99-2D2391413677}" destId="{8D7EFF69-001B-4FE8-9EB5-7B27B330C8B1}" srcOrd="0" destOrd="0" presId="urn:microsoft.com/office/officeart/2005/8/layout/vList3"/>
    <dgm:cxn modelId="{7730A598-B0E1-44C3-8724-C7C5779D6C56}" type="presOf" srcId="{FD3AF6ED-82F0-4323-99D8-C757F43C5DAC}" destId="{19E50480-B8FE-4ABF-9FA9-2976CD2FDA05}" srcOrd="0" destOrd="0" presId="urn:microsoft.com/office/officeart/2005/8/layout/vList3"/>
    <dgm:cxn modelId="{F39E00FF-7C64-49F0-9280-A4CECBF4786B}" srcId="{43E61CD7-F7F2-406F-9D99-2D2391413677}" destId="{FD3AF6ED-82F0-4323-99D8-C757F43C5DAC}" srcOrd="0" destOrd="0" parTransId="{EA5249CA-17F1-4823-AD20-E2069701043D}" sibTransId="{740FCE6F-AB2D-4449-9061-7EB22400E2E1}"/>
    <dgm:cxn modelId="{29720E73-3197-4345-B54C-5C530651BDEC}" type="presParOf" srcId="{8D7EFF69-001B-4FE8-9EB5-7B27B330C8B1}" destId="{8AC568E7-16B4-4251-8525-52402CEB7830}" srcOrd="0" destOrd="0" presId="urn:microsoft.com/office/officeart/2005/8/layout/vList3"/>
    <dgm:cxn modelId="{B09D7DB6-A617-473E-8C8D-D25FC570FF6F}" type="presParOf" srcId="{8AC568E7-16B4-4251-8525-52402CEB7830}" destId="{7777EB40-20A6-49DF-AC54-A335C9651765}" srcOrd="0" destOrd="0" presId="urn:microsoft.com/office/officeart/2005/8/layout/vList3"/>
    <dgm:cxn modelId="{06CE5B08-EE44-46A0-960B-E37BD0C48F30}" type="presParOf" srcId="{8AC568E7-16B4-4251-8525-52402CEB7830}" destId="{19E50480-B8FE-4ABF-9FA9-2976CD2FDA05}" srcOrd="1" destOrd="0" presId="urn:microsoft.com/office/officeart/2005/8/layout/vList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43E61CD7-F7F2-406F-9D99-2D2391413677}"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685023E7-7170-4B7D-98B7-5BD0999D8272}">
      <dgm:prSet custT="1"/>
      <dgm:spPr>
        <a:solidFill>
          <a:schemeClr val="accent2"/>
        </a:solidFill>
      </dgm:spPr>
      <dgm:t>
        <a:bodyPr/>
        <a:lstStyle/>
        <a:p>
          <a:r>
            <a:rPr lang="en-US" sz="3200" b="1" dirty="0">
              <a:solidFill>
                <a:schemeClr val="bg1"/>
              </a:solidFill>
              <a:latin typeface="+mn-lt"/>
              <a:ea typeface="Tahoma" panose="020B0604030504040204" pitchFamily="34" charset="0"/>
              <a:cs typeface="Tahoma" panose="020B0604030504040204" pitchFamily="34" charset="0"/>
            </a:rPr>
            <a:t>Criteria for Approval</a:t>
          </a:r>
          <a:endParaRPr lang="en-US" sz="3200" b="1" dirty="0">
            <a:solidFill>
              <a:schemeClr val="bg1"/>
            </a:solidFill>
            <a:latin typeface="+mn-lt"/>
          </a:endParaRPr>
        </a:p>
      </dgm:t>
    </dgm:pt>
    <dgm:pt modelId="{38C36ED1-6C77-4AC6-B6A9-A760A88D5DD3}" type="parTrans" cxnId="{2107F644-9D29-40E8-B8BA-B0789D21C860}">
      <dgm:prSet/>
      <dgm:spPr/>
      <dgm:t>
        <a:bodyPr/>
        <a:lstStyle/>
        <a:p>
          <a:endParaRPr lang="en-US"/>
        </a:p>
      </dgm:t>
    </dgm:pt>
    <dgm:pt modelId="{D42D4DC9-21CE-444A-9313-E7BBDB4BC6EF}" type="sibTrans" cxnId="{2107F644-9D29-40E8-B8BA-B0789D21C860}">
      <dgm:prSet/>
      <dgm:spPr/>
      <dgm:t>
        <a:bodyPr/>
        <a:lstStyle/>
        <a:p>
          <a:endParaRPr lang="en-US"/>
        </a:p>
      </dgm:t>
    </dgm:pt>
    <dgm:pt modelId="{8D7EFF69-001B-4FE8-9EB5-7B27B330C8B1}" type="pres">
      <dgm:prSet presAssocID="{43E61CD7-F7F2-406F-9D99-2D2391413677}" presName="linearFlow" presStyleCnt="0">
        <dgm:presLayoutVars>
          <dgm:dir/>
          <dgm:resizeHandles val="exact"/>
        </dgm:presLayoutVars>
      </dgm:prSet>
      <dgm:spPr/>
    </dgm:pt>
    <dgm:pt modelId="{9D0F97EC-0C28-4E92-8CF8-116F805FE761}" type="pres">
      <dgm:prSet presAssocID="{685023E7-7170-4B7D-98B7-5BD0999D8272}" presName="composite" presStyleCnt="0"/>
      <dgm:spPr/>
    </dgm:pt>
    <dgm:pt modelId="{B5E83CE5-E4E7-4263-AD13-1396C4855F6C}" type="pres">
      <dgm:prSet presAssocID="{685023E7-7170-4B7D-98B7-5BD0999D8272}" presName="imgShp" presStyleLbl="fgImgPlace1" presStyleIdx="0" presStyleCnt="1" custLinFactNeighborY="4463"/>
      <dgm:spPr>
        <a:blipFill>
          <a:blip xmlns:r="http://schemas.openxmlformats.org/officeDocument/2006/relationships" r:embed="rId1">
            <a:alphaModFix/>
            <a:duotone>
              <a:prstClr val="black"/>
              <a:schemeClr val="accent6">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Magnifying glass with solid fill"/>
        </a:ext>
      </dgm:extLst>
    </dgm:pt>
    <dgm:pt modelId="{CCBABA0A-DC26-44F6-898D-0CFAB51632B0}" type="pres">
      <dgm:prSet presAssocID="{685023E7-7170-4B7D-98B7-5BD0999D8272}" presName="txShp" presStyleLbl="node1" presStyleIdx="0" presStyleCnt="1" custScaleX="103565" custScaleY="100000">
        <dgm:presLayoutVars>
          <dgm:bulletEnabled val="1"/>
        </dgm:presLayoutVars>
      </dgm:prSet>
      <dgm:spPr/>
    </dgm:pt>
  </dgm:ptLst>
  <dgm:cxnLst>
    <dgm:cxn modelId="{2107F644-9D29-40E8-B8BA-B0789D21C860}" srcId="{43E61CD7-F7F2-406F-9D99-2D2391413677}" destId="{685023E7-7170-4B7D-98B7-5BD0999D8272}" srcOrd="0" destOrd="0" parTransId="{38C36ED1-6C77-4AC6-B6A9-A760A88D5DD3}" sibTransId="{D42D4DC9-21CE-444A-9313-E7BBDB4BC6EF}"/>
    <dgm:cxn modelId="{23D99357-58CA-44AC-AEBD-1DBEA22D2B59}" type="presOf" srcId="{43E61CD7-F7F2-406F-9D99-2D2391413677}" destId="{8D7EFF69-001B-4FE8-9EB5-7B27B330C8B1}" srcOrd="0" destOrd="0" presId="urn:microsoft.com/office/officeart/2005/8/layout/vList3"/>
    <dgm:cxn modelId="{E61711E0-ED07-4011-817C-FF52579F4118}" type="presOf" srcId="{685023E7-7170-4B7D-98B7-5BD0999D8272}" destId="{CCBABA0A-DC26-44F6-898D-0CFAB51632B0}" srcOrd="0" destOrd="0" presId="urn:microsoft.com/office/officeart/2005/8/layout/vList3"/>
    <dgm:cxn modelId="{5F574F71-47B1-4A2C-87D6-471D38FAB1C6}" type="presParOf" srcId="{8D7EFF69-001B-4FE8-9EB5-7B27B330C8B1}" destId="{9D0F97EC-0C28-4E92-8CF8-116F805FE761}" srcOrd="0" destOrd="0" presId="urn:microsoft.com/office/officeart/2005/8/layout/vList3"/>
    <dgm:cxn modelId="{D830DED3-9666-40FE-B73B-922A7A1CE0E9}" type="presParOf" srcId="{9D0F97EC-0C28-4E92-8CF8-116F805FE761}" destId="{B5E83CE5-E4E7-4263-AD13-1396C4855F6C}" srcOrd="0" destOrd="0" presId="urn:microsoft.com/office/officeart/2005/8/layout/vList3"/>
    <dgm:cxn modelId="{96E8D04A-F570-4F51-996C-FE89CE485D93}" type="presParOf" srcId="{9D0F97EC-0C28-4E92-8CF8-116F805FE761}" destId="{CCBABA0A-DC26-44F6-898D-0CFAB51632B0}" srcOrd="1" destOrd="0" presId="urn:microsoft.com/office/officeart/2005/8/layout/vList3"/>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43E61CD7-F7F2-406F-9D99-2D2391413677}"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685023E7-7170-4B7D-98B7-5BD0999D8272}">
      <dgm:prSet custT="1"/>
      <dgm:spPr>
        <a:solidFill>
          <a:schemeClr val="accent2"/>
        </a:solidFill>
      </dgm:spPr>
      <dgm:t>
        <a:bodyPr/>
        <a:lstStyle/>
        <a:p>
          <a:r>
            <a:rPr lang="en-US" sz="3200" b="1" dirty="0">
              <a:solidFill>
                <a:schemeClr val="bg1"/>
              </a:solidFill>
              <a:latin typeface="+mn-lt"/>
              <a:ea typeface="Tahoma" panose="020B0604030504040204" pitchFamily="34" charset="0"/>
              <a:cs typeface="Tahoma" panose="020B0604030504040204" pitchFamily="34" charset="0"/>
            </a:rPr>
            <a:t>Criteria for Approval</a:t>
          </a:r>
          <a:endParaRPr lang="en-US" sz="3200" b="1" dirty="0">
            <a:solidFill>
              <a:schemeClr val="bg1"/>
            </a:solidFill>
            <a:latin typeface="+mn-lt"/>
          </a:endParaRPr>
        </a:p>
      </dgm:t>
    </dgm:pt>
    <dgm:pt modelId="{38C36ED1-6C77-4AC6-B6A9-A760A88D5DD3}" type="parTrans" cxnId="{2107F644-9D29-40E8-B8BA-B0789D21C860}">
      <dgm:prSet/>
      <dgm:spPr/>
      <dgm:t>
        <a:bodyPr/>
        <a:lstStyle/>
        <a:p>
          <a:endParaRPr lang="en-US"/>
        </a:p>
      </dgm:t>
    </dgm:pt>
    <dgm:pt modelId="{D42D4DC9-21CE-444A-9313-E7BBDB4BC6EF}" type="sibTrans" cxnId="{2107F644-9D29-40E8-B8BA-B0789D21C860}">
      <dgm:prSet/>
      <dgm:spPr/>
      <dgm:t>
        <a:bodyPr/>
        <a:lstStyle/>
        <a:p>
          <a:endParaRPr lang="en-US"/>
        </a:p>
      </dgm:t>
    </dgm:pt>
    <dgm:pt modelId="{8D7EFF69-001B-4FE8-9EB5-7B27B330C8B1}" type="pres">
      <dgm:prSet presAssocID="{43E61CD7-F7F2-406F-9D99-2D2391413677}" presName="linearFlow" presStyleCnt="0">
        <dgm:presLayoutVars>
          <dgm:dir/>
          <dgm:resizeHandles val="exact"/>
        </dgm:presLayoutVars>
      </dgm:prSet>
      <dgm:spPr/>
    </dgm:pt>
    <dgm:pt modelId="{9D0F97EC-0C28-4E92-8CF8-116F805FE761}" type="pres">
      <dgm:prSet presAssocID="{685023E7-7170-4B7D-98B7-5BD0999D8272}" presName="composite" presStyleCnt="0"/>
      <dgm:spPr/>
    </dgm:pt>
    <dgm:pt modelId="{B5E83CE5-E4E7-4263-AD13-1396C4855F6C}" type="pres">
      <dgm:prSet presAssocID="{685023E7-7170-4B7D-98B7-5BD0999D8272}" presName="imgShp" presStyleLbl="fgImgPlace1" presStyleIdx="0" presStyleCnt="1" custLinFactNeighborY="4463"/>
      <dgm:spPr>
        <a:blipFill>
          <a:blip xmlns:r="http://schemas.openxmlformats.org/officeDocument/2006/relationships" r:embed="rId1">
            <a:alphaModFix/>
            <a:duotone>
              <a:prstClr val="black"/>
              <a:schemeClr val="accent6">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Magnifying glass with solid fill"/>
        </a:ext>
      </dgm:extLst>
    </dgm:pt>
    <dgm:pt modelId="{CCBABA0A-DC26-44F6-898D-0CFAB51632B0}" type="pres">
      <dgm:prSet presAssocID="{685023E7-7170-4B7D-98B7-5BD0999D8272}" presName="txShp" presStyleLbl="node1" presStyleIdx="0" presStyleCnt="1" custScaleX="107019" custScaleY="100000">
        <dgm:presLayoutVars>
          <dgm:bulletEnabled val="1"/>
        </dgm:presLayoutVars>
      </dgm:prSet>
      <dgm:spPr/>
    </dgm:pt>
  </dgm:ptLst>
  <dgm:cxnLst>
    <dgm:cxn modelId="{2107F644-9D29-40E8-B8BA-B0789D21C860}" srcId="{43E61CD7-F7F2-406F-9D99-2D2391413677}" destId="{685023E7-7170-4B7D-98B7-5BD0999D8272}" srcOrd="0" destOrd="0" parTransId="{38C36ED1-6C77-4AC6-B6A9-A760A88D5DD3}" sibTransId="{D42D4DC9-21CE-444A-9313-E7BBDB4BC6EF}"/>
    <dgm:cxn modelId="{23D99357-58CA-44AC-AEBD-1DBEA22D2B59}" type="presOf" srcId="{43E61CD7-F7F2-406F-9D99-2D2391413677}" destId="{8D7EFF69-001B-4FE8-9EB5-7B27B330C8B1}" srcOrd="0" destOrd="0" presId="urn:microsoft.com/office/officeart/2005/8/layout/vList3"/>
    <dgm:cxn modelId="{E61711E0-ED07-4011-817C-FF52579F4118}" type="presOf" srcId="{685023E7-7170-4B7D-98B7-5BD0999D8272}" destId="{CCBABA0A-DC26-44F6-898D-0CFAB51632B0}" srcOrd="0" destOrd="0" presId="urn:microsoft.com/office/officeart/2005/8/layout/vList3"/>
    <dgm:cxn modelId="{5F574F71-47B1-4A2C-87D6-471D38FAB1C6}" type="presParOf" srcId="{8D7EFF69-001B-4FE8-9EB5-7B27B330C8B1}" destId="{9D0F97EC-0C28-4E92-8CF8-116F805FE761}" srcOrd="0" destOrd="0" presId="urn:microsoft.com/office/officeart/2005/8/layout/vList3"/>
    <dgm:cxn modelId="{D830DED3-9666-40FE-B73B-922A7A1CE0E9}" type="presParOf" srcId="{9D0F97EC-0C28-4E92-8CF8-116F805FE761}" destId="{B5E83CE5-E4E7-4263-AD13-1396C4855F6C}" srcOrd="0" destOrd="0" presId="urn:microsoft.com/office/officeart/2005/8/layout/vList3"/>
    <dgm:cxn modelId="{96E8D04A-F570-4F51-996C-FE89CE485D93}" type="presParOf" srcId="{9D0F97EC-0C28-4E92-8CF8-116F805FE761}" destId="{CCBABA0A-DC26-44F6-898D-0CFAB51632B0}" srcOrd="1" destOrd="0" presId="urn:microsoft.com/office/officeart/2005/8/layout/vList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3E61CD7-F7F2-406F-9D99-2D2391413677}" type="doc">
      <dgm:prSet loTypeId="urn:microsoft.com/office/officeart/2005/8/layout/list1" loCatId="list" qsTypeId="urn:microsoft.com/office/officeart/2005/8/quickstyle/simple1" qsCatId="simple" csTypeId="urn:microsoft.com/office/officeart/2005/8/colors/colorful2" csCatId="colorful" phldr="1"/>
      <dgm:spPr/>
      <dgm:t>
        <a:bodyPr/>
        <a:lstStyle/>
        <a:p>
          <a:endParaRPr lang="en-US"/>
        </a:p>
      </dgm:t>
    </dgm:pt>
    <dgm:pt modelId="{685023E7-7170-4B7D-98B7-5BD0999D8272}">
      <dgm:prSet custT="1"/>
      <dgm:spPr/>
      <dgm:t>
        <a:bodyPr/>
        <a:lstStyle/>
        <a:p>
          <a:r>
            <a:rPr lang="en-US" sz="2800" b="1" dirty="0">
              <a:latin typeface="+mn-lt"/>
            </a:rPr>
            <a:t>NC WIC Program APL Updates</a:t>
          </a:r>
        </a:p>
      </dgm:t>
    </dgm:pt>
    <dgm:pt modelId="{38C36ED1-6C77-4AC6-B6A9-A760A88D5DD3}" type="parTrans" cxnId="{2107F644-9D29-40E8-B8BA-B0789D21C860}">
      <dgm:prSet/>
      <dgm:spPr/>
      <dgm:t>
        <a:bodyPr/>
        <a:lstStyle/>
        <a:p>
          <a:endParaRPr lang="en-US"/>
        </a:p>
      </dgm:t>
    </dgm:pt>
    <dgm:pt modelId="{D42D4DC9-21CE-444A-9313-E7BBDB4BC6EF}" type="sibTrans" cxnId="{2107F644-9D29-40E8-B8BA-B0789D21C860}">
      <dgm:prSet/>
      <dgm:spPr/>
      <dgm:t>
        <a:bodyPr/>
        <a:lstStyle/>
        <a:p>
          <a:endParaRPr lang="en-US"/>
        </a:p>
      </dgm:t>
    </dgm:pt>
    <dgm:pt modelId="{454BD7BA-8941-4246-BDD5-5D3915BF7420}">
      <dgm:prSet custT="1"/>
      <dgm:spPr/>
      <dgm:t>
        <a:bodyPr/>
        <a:lstStyle/>
        <a:p>
          <a:r>
            <a:rPr lang="en-US" sz="2800" b="1" dirty="0">
              <a:latin typeface="+mn-lt"/>
              <a:ea typeface="Tahoma" panose="020B0604030504040204" pitchFamily="34" charset="0"/>
              <a:cs typeface="Tahoma" panose="020B0604030504040204" pitchFamily="34" charset="0"/>
            </a:rPr>
            <a:t>WIC Approved Food Categories</a:t>
          </a:r>
          <a:endParaRPr lang="en-US" sz="2800" b="1" dirty="0">
            <a:latin typeface="+mn-lt"/>
          </a:endParaRPr>
        </a:p>
      </dgm:t>
    </dgm:pt>
    <dgm:pt modelId="{D03B4FA0-31E6-41FE-BDA6-14DF5E6E6B3C}" type="parTrans" cxnId="{3A76619B-71BB-440A-A54E-686A1487A504}">
      <dgm:prSet/>
      <dgm:spPr/>
      <dgm:t>
        <a:bodyPr/>
        <a:lstStyle/>
        <a:p>
          <a:endParaRPr lang="en-US"/>
        </a:p>
      </dgm:t>
    </dgm:pt>
    <dgm:pt modelId="{5313C795-BC63-49B1-A6AF-2B41E77F3487}" type="sibTrans" cxnId="{3A76619B-71BB-440A-A54E-686A1487A504}">
      <dgm:prSet/>
      <dgm:spPr/>
      <dgm:t>
        <a:bodyPr/>
        <a:lstStyle/>
        <a:p>
          <a:endParaRPr lang="en-US"/>
        </a:p>
      </dgm:t>
    </dgm:pt>
    <dgm:pt modelId="{70B8AE1F-9ED2-4DC0-B1CB-AB9B4F3D9C2B}">
      <dgm:prSet custT="1"/>
      <dgm:spPr/>
      <dgm:t>
        <a:bodyPr/>
        <a:lstStyle/>
        <a:p>
          <a:r>
            <a:rPr lang="en-US" sz="2800" b="1" dirty="0">
              <a:latin typeface="+mn-lt"/>
            </a:rPr>
            <a:t>UPC Submission Process</a:t>
          </a:r>
        </a:p>
      </dgm:t>
    </dgm:pt>
    <dgm:pt modelId="{25C17CC6-5BF9-49BB-BA90-674A52CC89C5}" type="parTrans" cxnId="{CF03DEDF-BF7B-49A7-B795-3129B99F47C4}">
      <dgm:prSet/>
      <dgm:spPr/>
      <dgm:t>
        <a:bodyPr/>
        <a:lstStyle/>
        <a:p>
          <a:endParaRPr lang="en-US"/>
        </a:p>
      </dgm:t>
    </dgm:pt>
    <dgm:pt modelId="{A7BB753B-EF29-4004-8936-E8A1C30D33B4}" type="sibTrans" cxnId="{CF03DEDF-BF7B-49A7-B795-3129B99F47C4}">
      <dgm:prSet/>
      <dgm:spPr/>
      <dgm:t>
        <a:bodyPr/>
        <a:lstStyle/>
        <a:p>
          <a:endParaRPr lang="en-US"/>
        </a:p>
      </dgm:t>
    </dgm:pt>
    <dgm:pt modelId="{912401A0-4C2C-4849-B5FE-AE8594525569}">
      <dgm:prSet custT="1"/>
      <dgm:spPr/>
      <dgm:t>
        <a:bodyPr/>
        <a:lstStyle/>
        <a:p>
          <a:r>
            <a:rPr lang="en-US" sz="2800" b="1" dirty="0">
              <a:latin typeface="+mn-lt"/>
              <a:ea typeface="Tahoma" panose="020B0604030504040204" pitchFamily="34" charset="0"/>
              <a:cs typeface="Tahoma" panose="020B0604030504040204" pitchFamily="34" charset="0"/>
            </a:rPr>
            <a:t>Minimum Inventory Requirements</a:t>
          </a:r>
          <a:endParaRPr lang="en-US" sz="2800" b="1" dirty="0">
            <a:latin typeface="+mn-lt"/>
          </a:endParaRPr>
        </a:p>
      </dgm:t>
    </dgm:pt>
    <dgm:pt modelId="{DBAC37C4-6775-4B6D-B48D-7C8B7E12E25A}" type="parTrans" cxnId="{058B390E-6AC1-4D0A-99CE-4641380E7397}">
      <dgm:prSet/>
      <dgm:spPr/>
      <dgm:t>
        <a:bodyPr/>
        <a:lstStyle/>
        <a:p>
          <a:endParaRPr lang="en-US"/>
        </a:p>
      </dgm:t>
    </dgm:pt>
    <dgm:pt modelId="{C9F38F2D-324A-4626-81CF-2B87F6DBC4E0}" type="sibTrans" cxnId="{058B390E-6AC1-4D0A-99CE-4641380E7397}">
      <dgm:prSet/>
      <dgm:spPr/>
      <dgm:t>
        <a:bodyPr/>
        <a:lstStyle/>
        <a:p>
          <a:endParaRPr lang="en-US"/>
        </a:p>
      </dgm:t>
    </dgm:pt>
    <dgm:pt modelId="{82438380-C93E-4454-ABF6-AD533A305691}" type="pres">
      <dgm:prSet presAssocID="{43E61CD7-F7F2-406F-9D99-2D2391413677}" presName="linear" presStyleCnt="0">
        <dgm:presLayoutVars>
          <dgm:dir/>
          <dgm:animLvl val="lvl"/>
          <dgm:resizeHandles val="exact"/>
        </dgm:presLayoutVars>
      </dgm:prSet>
      <dgm:spPr/>
    </dgm:pt>
    <dgm:pt modelId="{5BCEA896-DD20-4BDF-AB0A-48B9F0CB0A1A}" type="pres">
      <dgm:prSet presAssocID="{685023E7-7170-4B7D-98B7-5BD0999D8272}" presName="parentLin" presStyleCnt="0"/>
      <dgm:spPr/>
    </dgm:pt>
    <dgm:pt modelId="{7BC05315-9325-4824-8996-9AB1F5A209B9}" type="pres">
      <dgm:prSet presAssocID="{685023E7-7170-4B7D-98B7-5BD0999D8272}" presName="parentLeftMargin" presStyleLbl="node1" presStyleIdx="0" presStyleCnt="4"/>
      <dgm:spPr/>
    </dgm:pt>
    <dgm:pt modelId="{2917B6AC-562C-4CEE-B397-2C3DD958D859}" type="pres">
      <dgm:prSet presAssocID="{685023E7-7170-4B7D-98B7-5BD0999D8272}" presName="parentText" presStyleLbl="node1" presStyleIdx="0" presStyleCnt="4" custScaleY="132600">
        <dgm:presLayoutVars>
          <dgm:chMax val="0"/>
          <dgm:bulletEnabled val="1"/>
        </dgm:presLayoutVars>
      </dgm:prSet>
      <dgm:spPr/>
    </dgm:pt>
    <dgm:pt modelId="{819E0BFA-1937-4F20-BB6E-BB814D989B2A}" type="pres">
      <dgm:prSet presAssocID="{685023E7-7170-4B7D-98B7-5BD0999D8272}" presName="negativeSpace" presStyleCnt="0"/>
      <dgm:spPr/>
    </dgm:pt>
    <dgm:pt modelId="{9447EB8F-6A38-4FC7-841F-D4929F8489F3}" type="pres">
      <dgm:prSet presAssocID="{685023E7-7170-4B7D-98B7-5BD0999D8272}" presName="childText" presStyleLbl="conFgAcc1" presStyleIdx="0" presStyleCnt="4">
        <dgm:presLayoutVars>
          <dgm:bulletEnabled val="1"/>
        </dgm:presLayoutVars>
      </dgm:prSet>
      <dgm:spPr/>
    </dgm:pt>
    <dgm:pt modelId="{5D28BC82-2071-4517-9921-ADE7006847DD}" type="pres">
      <dgm:prSet presAssocID="{D42D4DC9-21CE-444A-9313-E7BBDB4BC6EF}" presName="spaceBetweenRectangles" presStyleCnt="0"/>
      <dgm:spPr/>
    </dgm:pt>
    <dgm:pt modelId="{DF3AA230-C563-42F0-A129-960E8B564470}" type="pres">
      <dgm:prSet presAssocID="{70B8AE1F-9ED2-4DC0-B1CB-AB9B4F3D9C2B}" presName="parentLin" presStyleCnt="0"/>
      <dgm:spPr/>
    </dgm:pt>
    <dgm:pt modelId="{4D297746-A2E1-47CE-A78E-A356AAF88C05}" type="pres">
      <dgm:prSet presAssocID="{70B8AE1F-9ED2-4DC0-B1CB-AB9B4F3D9C2B}" presName="parentLeftMargin" presStyleLbl="node1" presStyleIdx="0" presStyleCnt="4"/>
      <dgm:spPr/>
    </dgm:pt>
    <dgm:pt modelId="{91998934-AE93-4261-9C74-D324961E7118}" type="pres">
      <dgm:prSet presAssocID="{70B8AE1F-9ED2-4DC0-B1CB-AB9B4F3D9C2B}" presName="parentText" presStyleLbl="node1" presStyleIdx="1" presStyleCnt="4" custScaleY="128185">
        <dgm:presLayoutVars>
          <dgm:chMax val="0"/>
          <dgm:bulletEnabled val="1"/>
        </dgm:presLayoutVars>
      </dgm:prSet>
      <dgm:spPr/>
    </dgm:pt>
    <dgm:pt modelId="{C610CBAA-7B24-444F-8A68-D0D3D3EDE797}" type="pres">
      <dgm:prSet presAssocID="{70B8AE1F-9ED2-4DC0-B1CB-AB9B4F3D9C2B}" presName="negativeSpace" presStyleCnt="0"/>
      <dgm:spPr/>
    </dgm:pt>
    <dgm:pt modelId="{947C1F81-04D3-4CC3-89A1-418F00186D43}" type="pres">
      <dgm:prSet presAssocID="{70B8AE1F-9ED2-4DC0-B1CB-AB9B4F3D9C2B}" presName="childText" presStyleLbl="conFgAcc1" presStyleIdx="1" presStyleCnt="4">
        <dgm:presLayoutVars>
          <dgm:bulletEnabled val="1"/>
        </dgm:presLayoutVars>
      </dgm:prSet>
      <dgm:spPr/>
    </dgm:pt>
    <dgm:pt modelId="{9BA3A48B-1DB0-4FAF-BCDD-7F349C5A97D3}" type="pres">
      <dgm:prSet presAssocID="{A7BB753B-EF29-4004-8936-E8A1C30D33B4}" presName="spaceBetweenRectangles" presStyleCnt="0"/>
      <dgm:spPr/>
    </dgm:pt>
    <dgm:pt modelId="{E13746FF-388A-4873-B97A-228984BAB727}" type="pres">
      <dgm:prSet presAssocID="{454BD7BA-8941-4246-BDD5-5D3915BF7420}" presName="parentLin" presStyleCnt="0"/>
      <dgm:spPr/>
    </dgm:pt>
    <dgm:pt modelId="{95CA473B-7A53-4E66-BE1D-DB9D82A4A132}" type="pres">
      <dgm:prSet presAssocID="{454BD7BA-8941-4246-BDD5-5D3915BF7420}" presName="parentLeftMargin" presStyleLbl="node1" presStyleIdx="1" presStyleCnt="4"/>
      <dgm:spPr/>
    </dgm:pt>
    <dgm:pt modelId="{E470F382-E777-4EE9-8A78-976082C6A4F6}" type="pres">
      <dgm:prSet presAssocID="{454BD7BA-8941-4246-BDD5-5D3915BF7420}" presName="parentText" presStyleLbl="node1" presStyleIdx="2" presStyleCnt="4" custScaleY="139370">
        <dgm:presLayoutVars>
          <dgm:chMax val="0"/>
          <dgm:bulletEnabled val="1"/>
        </dgm:presLayoutVars>
      </dgm:prSet>
      <dgm:spPr/>
    </dgm:pt>
    <dgm:pt modelId="{B8BAFCC3-B1E9-4CA8-B4B5-6FC4B1443EFE}" type="pres">
      <dgm:prSet presAssocID="{454BD7BA-8941-4246-BDD5-5D3915BF7420}" presName="negativeSpace" presStyleCnt="0"/>
      <dgm:spPr/>
    </dgm:pt>
    <dgm:pt modelId="{39BD17E4-635C-4B6D-9860-039C00187771}" type="pres">
      <dgm:prSet presAssocID="{454BD7BA-8941-4246-BDD5-5D3915BF7420}" presName="childText" presStyleLbl="conFgAcc1" presStyleIdx="2" presStyleCnt="4">
        <dgm:presLayoutVars>
          <dgm:bulletEnabled val="1"/>
        </dgm:presLayoutVars>
      </dgm:prSet>
      <dgm:spPr/>
    </dgm:pt>
    <dgm:pt modelId="{ACAF46EE-6305-4E2A-BF58-B045F7C42314}" type="pres">
      <dgm:prSet presAssocID="{5313C795-BC63-49B1-A6AF-2B41E77F3487}" presName="spaceBetweenRectangles" presStyleCnt="0"/>
      <dgm:spPr/>
    </dgm:pt>
    <dgm:pt modelId="{46717718-7A75-468C-87FF-389100F4C966}" type="pres">
      <dgm:prSet presAssocID="{912401A0-4C2C-4849-B5FE-AE8594525569}" presName="parentLin" presStyleCnt="0"/>
      <dgm:spPr/>
    </dgm:pt>
    <dgm:pt modelId="{EE3D9A60-A516-49B4-8153-CB58949DAC1B}" type="pres">
      <dgm:prSet presAssocID="{912401A0-4C2C-4849-B5FE-AE8594525569}" presName="parentLeftMargin" presStyleLbl="node1" presStyleIdx="2" presStyleCnt="4"/>
      <dgm:spPr/>
    </dgm:pt>
    <dgm:pt modelId="{569079B5-E0F8-45C9-B3F5-5358CA1E9758}" type="pres">
      <dgm:prSet presAssocID="{912401A0-4C2C-4849-B5FE-AE8594525569}" presName="parentText" presStyleLbl="node1" presStyleIdx="3" presStyleCnt="4" custScaleY="155723">
        <dgm:presLayoutVars>
          <dgm:chMax val="0"/>
          <dgm:bulletEnabled val="1"/>
        </dgm:presLayoutVars>
      </dgm:prSet>
      <dgm:spPr/>
    </dgm:pt>
    <dgm:pt modelId="{6E735D72-1341-44A7-BD8C-9B42C1889B2B}" type="pres">
      <dgm:prSet presAssocID="{912401A0-4C2C-4849-B5FE-AE8594525569}" presName="negativeSpace" presStyleCnt="0"/>
      <dgm:spPr/>
    </dgm:pt>
    <dgm:pt modelId="{6E061343-E1B7-4B22-B7D3-9874642203B2}" type="pres">
      <dgm:prSet presAssocID="{912401A0-4C2C-4849-B5FE-AE8594525569}" presName="childText" presStyleLbl="conFgAcc1" presStyleIdx="3" presStyleCnt="4">
        <dgm:presLayoutVars>
          <dgm:bulletEnabled val="1"/>
        </dgm:presLayoutVars>
      </dgm:prSet>
      <dgm:spPr/>
    </dgm:pt>
  </dgm:ptLst>
  <dgm:cxnLst>
    <dgm:cxn modelId="{645A8108-88FB-4565-A7DD-012E37C2AB49}" type="presOf" srcId="{912401A0-4C2C-4849-B5FE-AE8594525569}" destId="{EE3D9A60-A516-49B4-8153-CB58949DAC1B}" srcOrd="0" destOrd="0" presId="urn:microsoft.com/office/officeart/2005/8/layout/list1"/>
    <dgm:cxn modelId="{5504390C-04F0-4D08-B4E0-02CCC001F43F}" type="presOf" srcId="{454BD7BA-8941-4246-BDD5-5D3915BF7420}" destId="{95CA473B-7A53-4E66-BE1D-DB9D82A4A132}" srcOrd="0" destOrd="0" presId="urn:microsoft.com/office/officeart/2005/8/layout/list1"/>
    <dgm:cxn modelId="{058B390E-6AC1-4D0A-99CE-4641380E7397}" srcId="{43E61CD7-F7F2-406F-9D99-2D2391413677}" destId="{912401A0-4C2C-4849-B5FE-AE8594525569}" srcOrd="3" destOrd="0" parTransId="{DBAC37C4-6775-4B6D-B48D-7C8B7E12E25A}" sibTransId="{C9F38F2D-324A-4626-81CF-2B87F6DBC4E0}"/>
    <dgm:cxn modelId="{B4812714-8A1D-4D03-812B-6CAE95FBF88A}" type="presOf" srcId="{685023E7-7170-4B7D-98B7-5BD0999D8272}" destId="{2917B6AC-562C-4CEE-B397-2C3DD958D859}" srcOrd="1" destOrd="0" presId="urn:microsoft.com/office/officeart/2005/8/layout/list1"/>
    <dgm:cxn modelId="{2E21F32A-381E-466E-AB5E-B091A1C88E49}" type="presOf" srcId="{912401A0-4C2C-4849-B5FE-AE8594525569}" destId="{569079B5-E0F8-45C9-B3F5-5358CA1E9758}" srcOrd="1" destOrd="0" presId="urn:microsoft.com/office/officeart/2005/8/layout/list1"/>
    <dgm:cxn modelId="{8F8EB05D-B320-4B1D-BF21-A2583230A536}" type="presOf" srcId="{685023E7-7170-4B7D-98B7-5BD0999D8272}" destId="{7BC05315-9325-4824-8996-9AB1F5A209B9}" srcOrd="0" destOrd="0" presId="urn:microsoft.com/office/officeart/2005/8/layout/list1"/>
    <dgm:cxn modelId="{2107F644-9D29-40E8-B8BA-B0789D21C860}" srcId="{43E61CD7-F7F2-406F-9D99-2D2391413677}" destId="{685023E7-7170-4B7D-98B7-5BD0999D8272}" srcOrd="0" destOrd="0" parTransId="{38C36ED1-6C77-4AC6-B6A9-A760A88D5DD3}" sibTransId="{D42D4DC9-21CE-444A-9313-E7BBDB4BC6EF}"/>
    <dgm:cxn modelId="{95FBED49-4340-4738-851A-1B36B0E37E1E}" type="presOf" srcId="{70B8AE1F-9ED2-4DC0-B1CB-AB9B4F3D9C2B}" destId="{4D297746-A2E1-47CE-A78E-A356AAF88C05}" srcOrd="0" destOrd="0" presId="urn:microsoft.com/office/officeart/2005/8/layout/list1"/>
    <dgm:cxn modelId="{4EFAA57C-1628-4B34-90E3-B695AE5A193F}" type="presOf" srcId="{70B8AE1F-9ED2-4DC0-B1CB-AB9B4F3D9C2B}" destId="{91998934-AE93-4261-9C74-D324961E7118}" srcOrd="1" destOrd="0" presId="urn:microsoft.com/office/officeart/2005/8/layout/list1"/>
    <dgm:cxn modelId="{3A76619B-71BB-440A-A54E-686A1487A504}" srcId="{43E61CD7-F7F2-406F-9D99-2D2391413677}" destId="{454BD7BA-8941-4246-BDD5-5D3915BF7420}" srcOrd="2" destOrd="0" parTransId="{D03B4FA0-31E6-41FE-BDA6-14DF5E6E6B3C}" sibTransId="{5313C795-BC63-49B1-A6AF-2B41E77F3487}"/>
    <dgm:cxn modelId="{1CA23BD8-B013-4185-BE0A-6004ACEEF945}" type="presOf" srcId="{454BD7BA-8941-4246-BDD5-5D3915BF7420}" destId="{E470F382-E777-4EE9-8A78-976082C6A4F6}" srcOrd="1" destOrd="0" presId="urn:microsoft.com/office/officeart/2005/8/layout/list1"/>
    <dgm:cxn modelId="{90C641DB-FB44-42AE-A09D-AC9645864B65}" type="presOf" srcId="{43E61CD7-F7F2-406F-9D99-2D2391413677}" destId="{82438380-C93E-4454-ABF6-AD533A305691}" srcOrd="0" destOrd="0" presId="urn:microsoft.com/office/officeart/2005/8/layout/list1"/>
    <dgm:cxn modelId="{CF03DEDF-BF7B-49A7-B795-3129B99F47C4}" srcId="{43E61CD7-F7F2-406F-9D99-2D2391413677}" destId="{70B8AE1F-9ED2-4DC0-B1CB-AB9B4F3D9C2B}" srcOrd="1" destOrd="0" parTransId="{25C17CC6-5BF9-49BB-BA90-674A52CC89C5}" sibTransId="{A7BB753B-EF29-4004-8936-E8A1C30D33B4}"/>
    <dgm:cxn modelId="{CAB56D8B-586E-4DD3-A82D-AD509A537A94}" type="presParOf" srcId="{82438380-C93E-4454-ABF6-AD533A305691}" destId="{5BCEA896-DD20-4BDF-AB0A-48B9F0CB0A1A}" srcOrd="0" destOrd="0" presId="urn:microsoft.com/office/officeart/2005/8/layout/list1"/>
    <dgm:cxn modelId="{264917DC-6902-4D73-8CDE-F48B615DE72B}" type="presParOf" srcId="{5BCEA896-DD20-4BDF-AB0A-48B9F0CB0A1A}" destId="{7BC05315-9325-4824-8996-9AB1F5A209B9}" srcOrd="0" destOrd="0" presId="urn:microsoft.com/office/officeart/2005/8/layout/list1"/>
    <dgm:cxn modelId="{A0286E65-436B-46CB-856B-EB65F3F91C4B}" type="presParOf" srcId="{5BCEA896-DD20-4BDF-AB0A-48B9F0CB0A1A}" destId="{2917B6AC-562C-4CEE-B397-2C3DD958D859}" srcOrd="1" destOrd="0" presId="urn:microsoft.com/office/officeart/2005/8/layout/list1"/>
    <dgm:cxn modelId="{1E57970B-B34D-4533-A85C-FA69CDB587F5}" type="presParOf" srcId="{82438380-C93E-4454-ABF6-AD533A305691}" destId="{819E0BFA-1937-4F20-BB6E-BB814D989B2A}" srcOrd="1" destOrd="0" presId="urn:microsoft.com/office/officeart/2005/8/layout/list1"/>
    <dgm:cxn modelId="{D6F9004F-333C-4C93-BF61-D502F908C1C1}" type="presParOf" srcId="{82438380-C93E-4454-ABF6-AD533A305691}" destId="{9447EB8F-6A38-4FC7-841F-D4929F8489F3}" srcOrd="2" destOrd="0" presId="urn:microsoft.com/office/officeart/2005/8/layout/list1"/>
    <dgm:cxn modelId="{9139CA26-3C84-4CCA-B96A-72EC9CADCB8A}" type="presParOf" srcId="{82438380-C93E-4454-ABF6-AD533A305691}" destId="{5D28BC82-2071-4517-9921-ADE7006847DD}" srcOrd="3" destOrd="0" presId="urn:microsoft.com/office/officeart/2005/8/layout/list1"/>
    <dgm:cxn modelId="{D1B36A9B-35D3-425B-8CE6-1FD2CB542070}" type="presParOf" srcId="{82438380-C93E-4454-ABF6-AD533A305691}" destId="{DF3AA230-C563-42F0-A129-960E8B564470}" srcOrd="4" destOrd="0" presId="urn:microsoft.com/office/officeart/2005/8/layout/list1"/>
    <dgm:cxn modelId="{EB1E1783-C300-4D6F-B9D7-2A9FFBAB6EF9}" type="presParOf" srcId="{DF3AA230-C563-42F0-A129-960E8B564470}" destId="{4D297746-A2E1-47CE-A78E-A356AAF88C05}" srcOrd="0" destOrd="0" presId="urn:microsoft.com/office/officeart/2005/8/layout/list1"/>
    <dgm:cxn modelId="{B463B18D-754A-43F0-BF7B-13E1934A5220}" type="presParOf" srcId="{DF3AA230-C563-42F0-A129-960E8B564470}" destId="{91998934-AE93-4261-9C74-D324961E7118}" srcOrd="1" destOrd="0" presId="urn:microsoft.com/office/officeart/2005/8/layout/list1"/>
    <dgm:cxn modelId="{6B59D3A4-59E6-43C6-975E-EFED5B02CCED}" type="presParOf" srcId="{82438380-C93E-4454-ABF6-AD533A305691}" destId="{C610CBAA-7B24-444F-8A68-D0D3D3EDE797}" srcOrd="5" destOrd="0" presId="urn:microsoft.com/office/officeart/2005/8/layout/list1"/>
    <dgm:cxn modelId="{80C6AADB-0039-4C71-8EC5-89F65934347A}" type="presParOf" srcId="{82438380-C93E-4454-ABF6-AD533A305691}" destId="{947C1F81-04D3-4CC3-89A1-418F00186D43}" srcOrd="6" destOrd="0" presId="urn:microsoft.com/office/officeart/2005/8/layout/list1"/>
    <dgm:cxn modelId="{A214141F-55CC-4918-8230-E2FA8AA1E876}" type="presParOf" srcId="{82438380-C93E-4454-ABF6-AD533A305691}" destId="{9BA3A48B-1DB0-4FAF-BCDD-7F349C5A97D3}" srcOrd="7" destOrd="0" presId="urn:microsoft.com/office/officeart/2005/8/layout/list1"/>
    <dgm:cxn modelId="{2383C72C-776B-4A27-B3E2-421BDADD373D}" type="presParOf" srcId="{82438380-C93E-4454-ABF6-AD533A305691}" destId="{E13746FF-388A-4873-B97A-228984BAB727}" srcOrd="8" destOrd="0" presId="urn:microsoft.com/office/officeart/2005/8/layout/list1"/>
    <dgm:cxn modelId="{84D99AA1-69A7-4CF6-84C8-3C5E0ED7FDF8}" type="presParOf" srcId="{E13746FF-388A-4873-B97A-228984BAB727}" destId="{95CA473B-7A53-4E66-BE1D-DB9D82A4A132}" srcOrd="0" destOrd="0" presId="urn:microsoft.com/office/officeart/2005/8/layout/list1"/>
    <dgm:cxn modelId="{BB3A7E4E-EBAF-43FC-89CF-744F86FC931C}" type="presParOf" srcId="{E13746FF-388A-4873-B97A-228984BAB727}" destId="{E470F382-E777-4EE9-8A78-976082C6A4F6}" srcOrd="1" destOrd="0" presId="urn:microsoft.com/office/officeart/2005/8/layout/list1"/>
    <dgm:cxn modelId="{82080F73-8A1C-4D44-9551-D5AC732015EF}" type="presParOf" srcId="{82438380-C93E-4454-ABF6-AD533A305691}" destId="{B8BAFCC3-B1E9-4CA8-B4B5-6FC4B1443EFE}" srcOrd="9" destOrd="0" presId="urn:microsoft.com/office/officeart/2005/8/layout/list1"/>
    <dgm:cxn modelId="{BA9DB8DE-B8E5-46B3-AAEE-8E616FCDE033}" type="presParOf" srcId="{82438380-C93E-4454-ABF6-AD533A305691}" destId="{39BD17E4-635C-4B6D-9860-039C00187771}" srcOrd="10" destOrd="0" presId="urn:microsoft.com/office/officeart/2005/8/layout/list1"/>
    <dgm:cxn modelId="{0DCFACCA-72C3-46E9-8059-3A690C8355AE}" type="presParOf" srcId="{82438380-C93E-4454-ABF6-AD533A305691}" destId="{ACAF46EE-6305-4E2A-BF58-B045F7C42314}" srcOrd="11" destOrd="0" presId="urn:microsoft.com/office/officeart/2005/8/layout/list1"/>
    <dgm:cxn modelId="{DF55847E-269A-42FF-9312-5FC64BA67654}" type="presParOf" srcId="{82438380-C93E-4454-ABF6-AD533A305691}" destId="{46717718-7A75-468C-87FF-389100F4C966}" srcOrd="12" destOrd="0" presId="urn:microsoft.com/office/officeart/2005/8/layout/list1"/>
    <dgm:cxn modelId="{D6EF2916-A86F-454C-9314-294B350DED65}" type="presParOf" srcId="{46717718-7A75-468C-87FF-389100F4C966}" destId="{EE3D9A60-A516-49B4-8153-CB58949DAC1B}" srcOrd="0" destOrd="0" presId="urn:microsoft.com/office/officeart/2005/8/layout/list1"/>
    <dgm:cxn modelId="{D4E46074-6229-4402-A3FF-BDA9E504BED1}" type="presParOf" srcId="{46717718-7A75-468C-87FF-389100F4C966}" destId="{569079B5-E0F8-45C9-B3F5-5358CA1E9758}" srcOrd="1" destOrd="0" presId="urn:microsoft.com/office/officeart/2005/8/layout/list1"/>
    <dgm:cxn modelId="{5AE6DC20-53D9-4B91-B570-C5CD6284D869}" type="presParOf" srcId="{82438380-C93E-4454-ABF6-AD533A305691}" destId="{6E735D72-1341-44A7-BD8C-9B42C1889B2B}" srcOrd="13" destOrd="0" presId="urn:microsoft.com/office/officeart/2005/8/layout/list1"/>
    <dgm:cxn modelId="{BBE67474-55FA-4682-9224-BBC7E7F1CE1F}" type="presParOf" srcId="{82438380-C93E-4454-ABF6-AD533A305691}" destId="{6E061343-E1B7-4B22-B7D3-9874642203B2}" srcOrd="14"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43E61CD7-F7F2-406F-9D99-2D2391413677}"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685023E7-7170-4B7D-98B7-5BD0999D8272}">
      <dgm:prSet custT="1"/>
      <dgm:spPr>
        <a:solidFill>
          <a:schemeClr val="accent2"/>
        </a:solidFill>
      </dgm:spPr>
      <dgm:t>
        <a:bodyPr/>
        <a:lstStyle/>
        <a:p>
          <a:r>
            <a:rPr lang="en-US" sz="3200" b="1" dirty="0">
              <a:solidFill>
                <a:schemeClr val="bg1"/>
              </a:solidFill>
              <a:latin typeface="+mn-lt"/>
              <a:ea typeface="Tahoma" panose="020B0604030504040204" pitchFamily="34" charset="0"/>
              <a:cs typeface="Tahoma" panose="020B0604030504040204" pitchFamily="34" charset="0"/>
            </a:rPr>
            <a:t>Criteria for Approval</a:t>
          </a:r>
          <a:endParaRPr lang="en-US" sz="3200" b="1" dirty="0">
            <a:solidFill>
              <a:schemeClr val="bg1"/>
            </a:solidFill>
            <a:latin typeface="+mn-lt"/>
          </a:endParaRPr>
        </a:p>
      </dgm:t>
    </dgm:pt>
    <dgm:pt modelId="{38C36ED1-6C77-4AC6-B6A9-A760A88D5DD3}" type="parTrans" cxnId="{2107F644-9D29-40E8-B8BA-B0789D21C860}">
      <dgm:prSet/>
      <dgm:spPr/>
      <dgm:t>
        <a:bodyPr/>
        <a:lstStyle/>
        <a:p>
          <a:endParaRPr lang="en-US"/>
        </a:p>
      </dgm:t>
    </dgm:pt>
    <dgm:pt modelId="{D42D4DC9-21CE-444A-9313-E7BBDB4BC6EF}" type="sibTrans" cxnId="{2107F644-9D29-40E8-B8BA-B0789D21C860}">
      <dgm:prSet/>
      <dgm:spPr/>
      <dgm:t>
        <a:bodyPr/>
        <a:lstStyle/>
        <a:p>
          <a:endParaRPr lang="en-US"/>
        </a:p>
      </dgm:t>
    </dgm:pt>
    <dgm:pt modelId="{8D7EFF69-001B-4FE8-9EB5-7B27B330C8B1}" type="pres">
      <dgm:prSet presAssocID="{43E61CD7-F7F2-406F-9D99-2D2391413677}" presName="linearFlow" presStyleCnt="0">
        <dgm:presLayoutVars>
          <dgm:dir/>
          <dgm:resizeHandles val="exact"/>
        </dgm:presLayoutVars>
      </dgm:prSet>
      <dgm:spPr/>
    </dgm:pt>
    <dgm:pt modelId="{9D0F97EC-0C28-4E92-8CF8-116F805FE761}" type="pres">
      <dgm:prSet presAssocID="{685023E7-7170-4B7D-98B7-5BD0999D8272}" presName="composite" presStyleCnt="0"/>
      <dgm:spPr/>
    </dgm:pt>
    <dgm:pt modelId="{B5E83CE5-E4E7-4263-AD13-1396C4855F6C}" type="pres">
      <dgm:prSet presAssocID="{685023E7-7170-4B7D-98B7-5BD0999D8272}" presName="imgShp" presStyleLbl="fgImgPlace1" presStyleIdx="0" presStyleCnt="1" custLinFactNeighborY="4463"/>
      <dgm:spPr>
        <a:blipFill>
          <a:blip xmlns:r="http://schemas.openxmlformats.org/officeDocument/2006/relationships" r:embed="rId1">
            <a:alphaModFix/>
            <a:duotone>
              <a:prstClr val="black"/>
              <a:schemeClr val="accent6">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Magnifying glass with solid fill"/>
        </a:ext>
      </dgm:extLst>
    </dgm:pt>
    <dgm:pt modelId="{CCBABA0A-DC26-44F6-898D-0CFAB51632B0}" type="pres">
      <dgm:prSet presAssocID="{685023E7-7170-4B7D-98B7-5BD0999D8272}" presName="txShp" presStyleLbl="node1" presStyleIdx="0" presStyleCnt="1" custScaleX="107019" custScaleY="100000">
        <dgm:presLayoutVars>
          <dgm:bulletEnabled val="1"/>
        </dgm:presLayoutVars>
      </dgm:prSet>
      <dgm:spPr/>
    </dgm:pt>
  </dgm:ptLst>
  <dgm:cxnLst>
    <dgm:cxn modelId="{2107F644-9D29-40E8-B8BA-B0789D21C860}" srcId="{43E61CD7-F7F2-406F-9D99-2D2391413677}" destId="{685023E7-7170-4B7D-98B7-5BD0999D8272}" srcOrd="0" destOrd="0" parTransId="{38C36ED1-6C77-4AC6-B6A9-A760A88D5DD3}" sibTransId="{D42D4DC9-21CE-444A-9313-E7BBDB4BC6EF}"/>
    <dgm:cxn modelId="{23D99357-58CA-44AC-AEBD-1DBEA22D2B59}" type="presOf" srcId="{43E61CD7-F7F2-406F-9D99-2D2391413677}" destId="{8D7EFF69-001B-4FE8-9EB5-7B27B330C8B1}" srcOrd="0" destOrd="0" presId="urn:microsoft.com/office/officeart/2005/8/layout/vList3"/>
    <dgm:cxn modelId="{E61711E0-ED07-4011-817C-FF52579F4118}" type="presOf" srcId="{685023E7-7170-4B7D-98B7-5BD0999D8272}" destId="{CCBABA0A-DC26-44F6-898D-0CFAB51632B0}" srcOrd="0" destOrd="0" presId="urn:microsoft.com/office/officeart/2005/8/layout/vList3"/>
    <dgm:cxn modelId="{5F574F71-47B1-4A2C-87D6-471D38FAB1C6}" type="presParOf" srcId="{8D7EFF69-001B-4FE8-9EB5-7B27B330C8B1}" destId="{9D0F97EC-0C28-4E92-8CF8-116F805FE761}" srcOrd="0" destOrd="0" presId="urn:microsoft.com/office/officeart/2005/8/layout/vList3"/>
    <dgm:cxn modelId="{D830DED3-9666-40FE-B73B-922A7A1CE0E9}" type="presParOf" srcId="{9D0F97EC-0C28-4E92-8CF8-116F805FE761}" destId="{B5E83CE5-E4E7-4263-AD13-1396C4855F6C}" srcOrd="0" destOrd="0" presId="urn:microsoft.com/office/officeart/2005/8/layout/vList3"/>
    <dgm:cxn modelId="{96E8D04A-F570-4F51-996C-FE89CE485D93}" type="presParOf" srcId="{9D0F97EC-0C28-4E92-8CF8-116F805FE761}" destId="{CCBABA0A-DC26-44F6-898D-0CFAB51632B0}" srcOrd="1" destOrd="0" presId="urn:microsoft.com/office/officeart/2005/8/layout/vList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43E61CD7-F7F2-406F-9D99-2D2391413677}"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FD3AF6ED-82F0-4323-99D8-C757F43C5DAC}">
      <dgm:prSet custT="1"/>
      <dgm:spPr>
        <a:solidFill>
          <a:schemeClr val="accent2"/>
        </a:solidFill>
      </dgm:spPr>
      <dgm:t>
        <a:bodyPr/>
        <a:lstStyle/>
        <a:p>
          <a:r>
            <a:rPr lang="en-US" sz="3200" b="1" dirty="0">
              <a:solidFill>
                <a:schemeClr val="bg1"/>
              </a:solidFill>
              <a:latin typeface="+mn-lt"/>
            </a:rPr>
            <a:t>Unit of Measure</a:t>
          </a:r>
        </a:p>
      </dgm:t>
    </dgm:pt>
    <dgm:pt modelId="{EA5249CA-17F1-4823-AD20-E2069701043D}" type="parTrans" cxnId="{F39E00FF-7C64-49F0-9280-A4CECBF4786B}">
      <dgm:prSet/>
      <dgm:spPr/>
      <dgm:t>
        <a:bodyPr/>
        <a:lstStyle/>
        <a:p>
          <a:endParaRPr lang="en-US"/>
        </a:p>
      </dgm:t>
    </dgm:pt>
    <dgm:pt modelId="{740FCE6F-AB2D-4449-9061-7EB22400E2E1}" type="sibTrans" cxnId="{F39E00FF-7C64-49F0-9280-A4CECBF4786B}">
      <dgm:prSet/>
      <dgm:spPr/>
      <dgm:t>
        <a:bodyPr/>
        <a:lstStyle/>
        <a:p>
          <a:endParaRPr lang="en-US"/>
        </a:p>
      </dgm:t>
    </dgm:pt>
    <dgm:pt modelId="{8D7EFF69-001B-4FE8-9EB5-7B27B330C8B1}" type="pres">
      <dgm:prSet presAssocID="{43E61CD7-F7F2-406F-9D99-2D2391413677}" presName="linearFlow" presStyleCnt="0">
        <dgm:presLayoutVars>
          <dgm:dir/>
          <dgm:resizeHandles val="exact"/>
        </dgm:presLayoutVars>
      </dgm:prSet>
      <dgm:spPr/>
    </dgm:pt>
    <dgm:pt modelId="{8AC568E7-16B4-4251-8525-52402CEB7830}" type="pres">
      <dgm:prSet presAssocID="{FD3AF6ED-82F0-4323-99D8-C757F43C5DAC}" presName="composite" presStyleCnt="0"/>
      <dgm:spPr/>
    </dgm:pt>
    <dgm:pt modelId="{7777EB40-20A6-49DF-AC54-A335C9651765}" type="pres">
      <dgm:prSet presAssocID="{FD3AF6ED-82F0-4323-99D8-C757F43C5DAC}" presName="imgShp" presStyleLbl="fgImgPlace1" presStyleIdx="0" presStyleCnt="1" custLinFactNeighborX="29520"/>
      <dgm:spPr>
        <a:blipFill>
          <a:blip xmlns:r="http://schemas.openxmlformats.org/officeDocument/2006/relationships" r:embed="rId1">
            <a:duotone>
              <a:prstClr val="black"/>
              <a:schemeClr val="tx2">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Scales of justice with solid fill"/>
        </a:ext>
      </dgm:extLst>
    </dgm:pt>
    <dgm:pt modelId="{19E50480-B8FE-4ABF-9FA9-2976CD2FDA05}" type="pres">
      <dgm:prSet presAssocID="{FD3AF6ED-82F0-4323-99D8-C757F43C5DAC}" presName="txShp" presStyleLbl="node1" presStyleIdx="0" presStyleCnt="1" custScaleX="99723" custScaleY="100000" custLinFactNeighborX="9588">
        <dgm:presLayoutVars>
          <dgm:bulletEnabled val="1"/>
        </dgm:presLayoutVars>
      </dgm:prSet>
      <dgm:spPr/>
    </dgm:pt>
  </dgm:ptLst>
  <dgm:cxnLst>
    <dgm:cxn modelId="{23D99357-58CA-44AC-AEBD-1DBEA22D2B59}" type="presOf" srcId="{43E61CD7-F7F2-406F-9D99-2D2391413677}" destId="{8D7EFF69-001B-4FE8-9EB5-7B27B330C8B1}" srcOrd="0" destOrd="0" presId="urn:microsoft.com/office/officeart/2005/8/layout/vList3"/>
    <dgm:cxn modelId="{7730A598-B0E1-44C3-8724-C7C5779D6C56}" type="presOf" srcId="{FD3AF6ED-82F0-4323-99D8-C757F43C5DAC}" destId="{19E50480-B8FE-4ABF-9FA9-2976CD2FDA05}" srcOrd="0" destOrd="0" presId="urn:microsoft.com/office/officeart/2005/8/layout/vList3"/>
    <dgm:cxn modelId="{F39E00FF-7C64-49F0-9280-A4CECBF4786B}" srcId="{43E61CD7-F7F2-406F-9D99-2D2391413677}" destId="{FD3AF6ED-82F0-4323-99D8-C757F43C5DAC}" srcOrd="0" destOrd="0" parTransId="{EA5249CA-17F1-4823-AD20-E2069701043D}" sibTransId="{740FCE6F-AB2D-4449-9061-7EB22400E2E1}"/>
    <dgm:cxn modelId="{29720E73-3197-4345-B54C-5C530651BDEC}" type="presParOf" srcId="{8D7EFF69-001B-4FE8-9EB5-7B27B330C8B1}" destId="{8AC568E7-16B4-4251-8525-52402CEB7830}" srcOrd="0" destOrd="0" presId="urn:microsoft.com/office/officeart/2005/8/layout/vList3"/>
    <dgm:cxn modelId="{B09D7DB6-A617-473E-8C8D-D25FC570FF6F}" type="presParOf" srcId="{8AC568E7-16B4-4251-8525-52402CEB7830}" destId="{7777EB40-20A6-49DF-AC54-A335C9651765}" srcOrd="0" destOrd="0" presId="urn:microsoft.com/office/officeart/2005/8/layout/vList3"/>
    <dgm:cxn modelId="{06CE5B08-EE44-46A0-960B-E37BD0C48F30}" type="presParOf" srcId="{8AC568E7-16B4-4251-8525-52402CEB7830}" destId="{19E50480-B8FE-4ABF-9FA9-2976CD2FDA05}" srcOrd="1" destOrd="0" presId="urn:microsoft.com/office/officeart/2005/8/layout/vList3"/>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43E61CD7-F7F2-406F-9D99-2D2391413677}"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FD3AF6ED-82F0-4323-99D8-C757F43C5DAC}">
      <dgm:prSet custT="1"/>
      <dgm:spPr>
        <a:solidFill>
          <a:schemeClr val="accent2"/>
        </a:solidFill>
      </dgm:spPr>
      <dgm:t>
        <a:bodyPr/>
        <a:lstStyle/>
        <a:p>
          <a:r>
            <a:rPr lang="en-US" sz="3200" b="1" dirty="0">
              <a:solidFill>
                <a:schemeClr val="bg1"/>
              </a:solidFill>
              <a:latin typeface="+mn-lt"/>
            </a:rPr>
            <a:t>Unit of Measure</a:t>
          </a:r>
        </a:p>
      </dgm:t>
    </dgm:pt>
    <dgm:pt modelId="{EA5249CA-17F1-4823-AD20-E2069701043D}" type="parTrans" cxnId="{F39E00FF-7C64-49F0-9280-A4CECBF4786B}">
      <dgm:prSet/>
      <dgm:spPr/>
      <dgm:t>
        <a:bodyPr/>
        <a:lstStyle/>
        <a:p>
          <a:endParaRPr lang="en-US"/>
        </a:p>
      </dgm:t>
    </dgm:pt>
    <dgm:pt modelId="{740FCE6F-AB2D-4449-9061-7EB22400E2E1}" type="sibTrans" cxnId="{F39E00FF-7C64-49F0-9280-A4CECBF4786B}">
      <dgm:prSet/>
      <dgm:spPr/>
      <dgm:t>
        <a:bodyPr/>
        <a:lstStyle/>
        <a:p>
          <a:endParaRPr lang="en-US"/>
        </a:p>
      </dgm:t>
    </dgm:pt>
    <dgm:pt modelId="{8D7EFF69-001B-4FE8-9EB5-7B27B330C8B1}" type="pres">
      <dgm:prSet presAssocID="{43E61CD7-F7F2-406F-9D99-2D2391413677}" presName="linearFlow" presStyleCnt="0">
        <dgm:presLayoutVars>
          <dgm:dir/>
          <dgm:resizeHandles val="exact"/>
        </dgm:presLayoutVars>
      </dgm:prSet>
      <dgm:spPr/>
    </dgm:pt>
    <dgm:pt modelId="{8AC568E7-16B4-4251-8525-52402CEB7830}" type="pres">
      <dgm:prSet presAssocID="{FD3AF6ED-82F0-4323-99D8-C757F43C5DAC}" presName="composite" presStyleCnt="0"/>
      <dgm:spPr/>
    </dgm:pt>
    <dgm:pt modelId="{7777EB40-20A6-49DF-AC54-A335C9651765}" type="pres">
      <dgm:prSet presAssocID="{FD3AF6ED-82F0-4323-99D8-C757F43C5DAC}" presName="imgShp" presStyleLbl="fgImgPlace1" presStyleIdx="0" presStyleCnt="1" custLinFactNeighborX="29520"/>
      <dgm:spPr>
        <a:blipFill>
          <a:blip xmlns:r="http://schemas.openxmlformats.org/officeDocument/2006/relationships" r:embed="rId1">
            <a:duotone>
              <a:prstClr val="black"/>
              <a:schemeClr val="tx2">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Scales of justice with solid fill"/>
        </a:ext>
      </dgm:extLst>
    </dgm:pt>
    <dgm:pt modelId="{19E50480-B8FE-4ABF-9FA9-2976CD2FDA05}" type="pres">
      <dgm:prSet presAssocID="{FD3AF6ED-82F0-4323-99D8-C757F43C5DAC}" presName="txShp" presStyleLbl="node1" presStyleIdx="0" presStyleCnt="1" custScaleX="99723" custScaleY="100000" custLinFactNeighborX="9588">
        <dgm:presLayoutVars>
          <dgm:bulletEnabled val="1"/>
        </dgm:presLayoutVars>
      </dgm:prSet>
      <dgm:spPr/>
    </dgm:pt>
  </dgm:ptLst>
  <dgm:cxnLst>
    <dgm:cxn modelId="{23D99357-58CA-44AC-AEBD-1DBEA22D2B59}" type="presOf" srcId="{43E61CD7-F7F2-406F-9D99-2D2391413677}" destId="{8D7EFF69-001B-4FE8-9EB5-7B27B330C8B1}" srcOrd="0" destOrd="0" presId="urn:microsoft.com/office/officeart/2005/8/layout/vList3"/>
    <dgm:cxn modelId="{7730A598-B0E1-44C3-8724-C7C5779D6C56}" type="presOf" srcId="{FD3AF6ED-82F0-4323-99D8-C757F43C5DAC}" destId="{19E50480-B8FE-4ABF-9FA9-2976CD2FDA05}" srcOrd="0" destOrd="0" presId="urn:microsoft.com/office/officeart/2005/8/layout/vList3"/>
    <dgm:cxn modelId="{F39E00FF-7C64-49F0-9280-A4CECBF4786B}" srcId="{43E61CD7-F7F2-406F-9D99-2D2391413677}" destId="{FD3AF6ED-82F0-4323-99D8-C757F43C5DAC}" srcOrd="0" destOrd="0" parTransId="{EA5249CA-17F1-4823-AD20-E2069701043D}" sibTransId="{740FCE6F-AB2D-4449-9061-7EB22400E2E1}"/>
    <dgm:cxn modelId="{29720E73-3197-4345-B54C-5C530651BDEC}" type="presParOf" srcId="{8D7EFF69-001B-4FE8-9EB5-7B27B330C8B1}" destId="{8AC568E7-16B4-4251-8525-52402CEB7830}" srcOrd="0" destOrd="0" presId="urn:microsoft.com/office/officeart/2005/8/layout/vList3"/>
    <dgm:cxn modelId="{B09D7DB6-A617-473E-8C8D-D25FC570FF6F}" type="presParOf" srcId="{8AC568E7-16B4-4251-8525-52402CEB7830}" destId="{7777EB40-20A6-49DF-AC54-A335C9651765}" srcOrd="0" destOrd="0" presId="urn:microsoft.com/office/officeart/2005/8/layout/vList3"/>
    <dgm:cxn modelId="{06CE5B08-EE44-46A0-960B-E37BD0C48F30}" type="presParOf" srcId="{8AC568E7-16B4-4251-8525-52402CEB7830}" destId="{19E50480-B8FE-4ABF-9FA9-2976CD2FDA05}" srcOrd="1" destOrd="0" presId="urn:microsoft.com/office/officeart/2005/8/layout/vList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43E61CD7-F7F2-406F-9D99-2D2391413677}"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685023E7-7170-4B7D-98B7-5BD0999D8272}">
      <dgm:prSet custT="1"/>
      <dgm:spPr>
        <a:solidFill>
          <a:schemeClr val="accent2"/>
        </a:solidFill>
      </dgm:spPr>
      <dgm:t>
        <a:bodyPr/>
        <a:lstStyle/>
        <a:p>
          <a:r>
            <a:rPr lang="en-US" sz="3200" b="1" dirty="0">
              <a:solidFill>
                <a:schemeClr val="bg1"/>
              </a:solidFill>
              <a:latin typeface="+mn-lt"/>
              <a:ea typeface="Tahoma" panose="020B0604030504040204" pitchFamily="34" charset="0"/>
              <a:cs typeface="Tahoma" panose="020B0604030504040204" pitchFamily="34" charset="0"/>
            </a:rPr>
            <a:t>Criteria for Approval</a:t>
          </a:r>
          <a:endParaRPr lang="en-US" sz="3200" b="1" dirty="0">
            <a:solidFill>
              <a:schemeClr val="bg1"/>
            </a:solidFill>
            <a:latin typeface="+mn-lt"/>
          </a:endParaRPr>
        </a:p>
      </dgm:t>
    </dgm:pt>
    <dgm:pt modelId="{38C36ED1-6C77-4AC6-B6A9-A760A88D5DD3}" type="parTrans" cxnId="{2107F644-9D29-40E8-B8BA-B0789D21C860}">
      <dgm:prSet/>
      <dgm:spPr/>
      <dgm:t>
        <a:bodyPr/>
        <a:lstStyle/>
        <a:p>
          <a:endParaRPr lang="en-US"/>
        </a:p>
      </dgm:t>
    </dgm:pt>
    <dgm:pt modelId="{D42D4DC9-21CE-444A-9313-E7BBDB4BC6EF}" type="sibTrans" cxnId="{2107F644-9D29-40E8-B8BA-B0789D21C860}">
      <dgm:prSet/>
      <dgm:spPr/>
      <dgm:t>
        <a:bodyPr/>
        <a:lstStyle/>
        <a:p>
          <a:endParaRPr lang="en-US"/>
        </a:p>
      </dgm:t>
    </dgm:pt>
    <dgm:pt modelId="{8D7EFF69-001B-4FE8-9EB5-7B27B330C8B1}" type="pres">
      <dgm:prSet presAssocID="{43E61CD7-F7F2-406F-9D99-2D2391413677}" presName="linearFlow" presStyleCnt="0">
        <dgm:presLayoutVars>
          <dgm:dir/>
          <dgm:resizeHandles val="exact"/>
        </dgm:presLayoutVars>
      </dgm:prSet>
      <dgm:spPr/>
    </dgm:pt>
    <dgm:pt modelId="{9D0F97EC-0C28-4E92-8CF8-116F805FE761}" type="pres">
      <dgm:prSet presAssocID="{685023E7-7170-4B7D-98B7-5BD0999D8272}" presName="composite" presStyleCnt="0"/>
      <dgm:spPr/>
    </dgm:pt>
    <dgm:pt modelId="{B5E83CE5-E4E7-4263-AD13-1396C4855F6C}" type="pres">
      <dgm:prSet presAssocID="{685023E7-7170-4B7D-98B7-5BD0999D8272}" presName="imgShp" presStyleLbl="fgImgPlace1" presStyleIdx="0" presStyleCnt="1" custLinFactNeighborY="4463"/>
      <dgm:spPr>
        <a:blipFill>
          <a:blip xmlns:r="http://schemas.openxmlformats.org/officeDocument/2006/relationships" r:embed="rId1">
            <a:alphaModFix/>
            <a:duotone>
              <a:prstClr val="black"/>
              <a:schemeClr val="accent6">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Magnifying glass with solid fill"/>
        </a:ext>
      </dgm:extLst>
    </dgm:pt>
    <dgm:pt modelId="{CCBABA0A-DC26-44F6-898D-0CFAB51632B0}" type="pres">
      <dgm:prSet presAssocID="{685023E7-7170-4B7D-98B7-5BD0999D8272}" presName="txShp" presStyleLbl="node1" presStyleIdx="0" presStyleCnt="1" custScaleX="107019" custScaleY="100000">
        <dgm:presLayoutVars>
          <dgm:bulletEnabled val="1"/>
        </dgm:presLayoutVars>
      </dgm:prSet>
      <dgm:spPr/>
    </dgm:pt>
  </dgm:ptLst>
  <dgm:cxnLst>
    <dgm:cxn modelId="{2107F644-9D29-40E8-B8BA-B0789D21C860}" srcId="{43E61CD7-F7F2-406F-9D99-2D2391413677}" destId="{685023E7-7170-4B7D-98B7-5BD0999D8272}" srcOrd="0" destOrd="0" parTransId="{38C36ED1-6C77-4AC6-B6A9-A760A88D5DD3}" sibTransId="{D42D4DC9-21CE-444A-9313-E7BBDB4BC6EF}"/>
    <dgm:cxn modelId="{23D99357-58CA-44AC-AEBD-1DBEA22D2B59}" type="presOf" srcId="{43E61CD7-F7F2-406F-9D99-2D2391413677}" destId="{8D7EFF69-001B-4FE8-9EB5-7B27B330C8B1}" srcOrd="0" destOrd="0" presId="urn:microsoft.com/office/officeart/2005/8/layout/vList3"/>
    <dgm:cxn modelId="{E61711E0-ED07-4011-817C-FF52579F4118}" type="presOf" srcId="{685023E7-7170-4B7D-98B7-5BD0999D8272}" destId="{CCBABA0A-DC26-44F6-898D-0CFAB51632B0}" srcOrd="0" destOrd="0" presId="urn:microsoft.com/office/officeart/2005/8/layout/vList3"/>
    <dgm:cxn modelId="{5F574F71-47B1-4A2C-87D6-471D38FAB1C6}" type="presParOf" srcId="{8D7EFF69-001B-4FE8-9EB5-7B27B330C8B1}" destId="{9D0F97EC-0C28-4E92-8CF8-116F805FE761}" srcOrd="0" destOrd="0" presId="urn:microsoft.com/office/officeart/2005/8/layout/vList3"/>
    <dgm:cxn modelId="{D830DED3-9666-40FE-B73B-922A7A1CE0E9}" type="presParOf" srcId="{9D0F97EC-0C28-4E92-8CF8-116F805FE761}" destId="{B5E83CE5-E4E7-4263-AD13-1396C4855F6C}" srcOrd="0" destOrd="0" presId="urn:microsoft.com/office/officeart/2005/8/layout/vList3"/>
    <dgm:cxn modelId="{96E8D04A-F570-4F51-996C-FE89CE485D93}" type="presParOf" srcId="{9D0F97EC-0C28-4E92-8CF8-116F805FE761}" destId="{CCBABA0A-DC26-44F6-898D-0CFAB51632B0}" srcOrd="1" destOrd="0" presId="urn:microsoft.com/office/officeart/2005/8/layout/vList3"/>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24FACA06-C31A-4295-8CD1-85FEC86B1530}" type="doc">
      <dgm:prSet loTypeId="urn:microsoft.com/office/officeart/2005/8/layout/vList5" loCatId="list" qsTypeId="urn:microsoft.com/office/officeart/2005/8/quickstyle/simple1" qsCatId="simple" csTypeId="urn:microsoft.com/office/officeart/2005/8/colors/accent2_2" csCatId="accent2" phldr="1"/>
      <dgm:spPr/>
      <dgm:t>
        <a:bodyPr/>
        <a:lstStyle/>
        <a:p>
          <a:endParaRPr lang="en-US"/>
        </a:p>
      </dgm:t>
    </dgm:pt>
    <dgm:pt modelId="{24ADB907-9C5D-4A5B-AC39-5302A7E5DECF}">
      <dgm:prSet/>
      <dgm:spPr/>
      <dgm:t>
        <a:bodyPr/>
        <a:lstStyle/>
        <a:p>
          <a:r>
            <a:rPr lang="en-US" b="1" dirty="0"/>
            <a:t>Similac Advance</a:t>
          </a:r>
          <a:r>
            <a:rPr lang="en-US" b="1" baseline="30000" dirty="0"/>
            <a:t>®</a:t>
          </a:r>
          <a:endParaRPr lang="en-US" dirty="0"/>
        </a:p>
      </dgm:t>
    </dgm:pt>
    <dgm:pt modelId="{695BF0C6-7A13-498D-93C1-F6BD14E3BA3A}" type="parTrans" cxnId="{34E6C89A-6371-4104-AE93-264B91565D91}">
      <dgm:prSet/>
      <dgm:spPr/>
      <dgm:t>
        <a:bodyPr/>
        <a:lstStyle/>
        <a:p>
          <a:endParaRPr lang="en-US"/>
        </a:p>
      </dgm:t>
    </dgm:pt>
    <dgm:pt modelId="{20B54538-589C-46F4-ADB9-2640919D6239}" type="sibTrans" cxnId="{34E6C89A-6371-4104-AE93-264B91565D91}">
      <dgm:prSet/>
      <dgm:spPr/>
      <dgm:t>
        <a:bodyPr/>
        <a:lstStyle/>
        <a:p>
          <a:endParaRPr lang="en-US"/>
        </a:p>
      </dgm:t>
    </dgm:pt>
    <dgm:pt modelId="{5D849FA8-94E6-4617-BC18-8A07F3398171}">
      <dgm:prSet custT="1"/>
      <dgm:spPr/>
      <dgm:t>
        <a:bodyPr/>
        <a:lstStyle/>
        <a:p>
          <a:r>
            <a:rPr lang="en-US" sz="2000" b="0" i="0" baseline="0" dirty="0"/>
            <a:t>12.7 oz. Powder</a:t>
          </a:r>
          <a:endParaRPr lang="en-US" sz="2000" dirty="0"/>
        </a:p>
      </dgm:t>
    </dgm:pt>
    <dgm:pt modelId="{A8FE114B-7DB2-4411-91D9-820D7DE1B548}" type="parTrans" cxnId="{DA4763FF-0627-4FD4-B17C-A448A6425EA9}">
      <dgm:prSet/>
      <dgm:spPr/>
      <dgm:t>
        <a:bodyPr/>
        <a:lstStyle/>
        <a:p>
          <a:endParaRPr lang="en-US"/>
        </a:p>
      </dgm:t>
    </dgm:pt>
    <dgm:pt modelId="{C3F42129-9A79-4DCF-8797-A955F9CBA097}" type="sibTrans" cxnId="{DA4763FF-0627-4FD4-B17C-A448A6425EA9}">
      <dgm:prSet/>
      <dgm:spPr/>
      <dgm:t>
        <a:bodyPr/>
        <a:lstStyle/>
        <a:p>
          <a:endParaRPr lang="en-US"/>
        </a:p>
      </dgm:t>
    </dgm:pt>
    <dgm:pt modelId="{77BDB3F8-B765-47B9-8019-B9A1330F64BF}">
      <dgm:prSet custT="1"/>
      <dgm:spPr/>
      <dgm:t>
        <a:bodyPr/>
        <a:lstStyle/>
        <a:p>
          <a:r>
            <a:rPr lang="en-US" sz="2000" b="0" i="0" baseline="0" dirty="0"/>
            <a:t>13.0 oz. Concentrate</a:t>
          </a:r>
          <a:endParaRPr lang="en-US" sz="2000" dirty="0"/>
        </a:p>
      </dgm:t>
    </dgm:pt>
    <dgm:pt modelId="{EBA766EC-853D-4B12-A8EE-8BFB978E5DE8}" type="parTrans" cxnId="{6F004D98-4061-429D-883F-038A9496A7F9}">
      <dgm:prSet/>
      <dgm:spPr/>
      <dgm:t>
        <a:bodyPr/>
        <a:lstStyle/>
        <a:p>
          <a:endParaRPr lang="en-US"/>
        </a:p>
      </dgm:t>
    </dgm:pt>
    <dgm:pt modelId="{68444AC6-9B76-4602-A387-FAF05800A74D}" type="sibTrans" cxnId="{6F004D98-4061-429D-883F-038A9496A7F9}">
      <dgm:prSet/>
      <dgm:spPr/>
      <dgm:t>
        <a:bodyPr/>
        <a:lstStyle/>
        <a:p>
          <a:endParaRPr lang="en-US"/>
        </a:p>
      </dgm:t>
    </dgm:pt>
    <dgm:pt modelId="{6CFAD5EB-F25A-4F35-9345-726A6C6A1F7B}">
      <dgm:prSet custT="1"/>
      <dgm:spPr/>
      <dgm:t>
        <a:bodyPr/>
        <a:lstStyle/>
        <a:p>
          <a:r>
            <a:rPr lang="en-US" sz="2000" b="0" i="0" baseline="0" dirty="0"/>
            <a:t>32.0 oz. Ready-to-Feed</a:t>
          </a:r>
          <a:endParaRPr lang="en-US" sz="2000" dirty="0"/>
        </a:p>
      </dgm:t>
    </dgm:pt>
    <dgm:pt modelId="{885853CB-DF8C-453A-8AEF-75B9A0892F11}" type="parTrans" cxnId="{06171D90-F70C-49FE-B254-8EF5177244C7}">
      <dgm:prSet/>
      <dgm:spPr/>
      <dgm:t>
        <a:bodyPr/>
        <a:lstStyle/>
        <a:p>
          <a:endParaRPr lang="en-US"/>
        </a:p>
      </dgm:t>
    </dgm:pt>
    <dgm:pt modelId="{711B0F40-5E45-4BCA-AF38-2E394A392552}" type="sibTrans" cxnId="{06171D90-F70C-49FE-B254-8EF5177244C7}">
      <dgm:prSet/>
      <dgm:spPr/>
      <dgm:t>
        <a:bodyPr/>
        <a:lstStyle/>
        <a:p>
          <a:endParaRPr lang="en-US"/>
        </a:p>
      </dgm:t>
    </dgm:pt>
    <dgm:pt modelId="{A3CF566F-9D04-465A-8FFF-1D6713342B0B}">
      <dgm:prSet/>
      <dgm:spPr/>
      <dgm:t>
        <a:bodyPr/>
        <a:lstStyle/>
        <a:p>
          <a:r>
            <a:rPr lang="en-US" b="1" dirty="0"/>
            <a:t>Similac Soy Isomil</a:t>
          </a:r>
          <a:r>
            <a:rPr lang="en-US" b="1" baseline="30000" dirty="0"/>
            <a:t>®</a:t>
          </a:r>
          <a:endParaRPr lang="en-US" dirty="0"/>
        </a:p>
      </dgm:t>
    </dgm:pt>
    <dgm:pt modelId="{002A13F2-5CE6-48F1-9E1F-7C5B5FD1D956}" type="parTrans" cxnId="{FDB0F9B9-6D15-4AE3-AC0D-729F0C562743}">
      <dgm:prSet/>
      <dgm:spPr/>
      <dgm:t>
        <a:bodyPr/>
        <a:lstStyle/>
        <a:p>
          <a:endParaRPr lang="en-US"/>
        </a:p>
      </dgm:t>
    </dgm:pt>
    <dgm:pt modelId="{BC3839DA-E32D-4C5E-9941-D8F9CB617C57}" type="sibTrans" cxnId="{FDB0F9B9-6D15-4AE3-AC0D-729F0C562743}">
      <dgm:prSet/>
      <dgm:spPr/>
      <dgm:t>
        <a:bodyPr/>
        <a:lstStyle/>
        <a:p>
          <a:endParaRPr lang="en-US"/>
        </a:p>
      </dgm:t>
    </dgm:pt>
    <dgm:pt modelId="{8FB22AC8-5290-4952-A188-50DAD7DC1AF4}">
      <dgm:prSet custT="1"/>
      <dgm:spPr/>
      <dgm:t>
        <a:bodyPr/>
        <a:lstStyle/>
        <a:p>
          <a:r>
            <a:rPr lang="en-US" sz="2000" b="0" i="0" baseline="0" dirty="0"/>
            <a:t>12.4 oz. Powder</a:t>
          </a:r>
          <a:endParaRPr lang="en-US" sz="2000" dirty="0"/>
        </a:p>
      </dgm:t>
    </dgm:pt>
    <dgm:pt modelId="{10F14AA0-5CDD-481A-8788-AA4E13E76B5F}" type="parTrans" cxnId="{89706C9C-A5A0-4A2C-845A-BFEB6EC154B6}">
      <dgm:prSet/>
      <dgm:spPr/>
      <dgm:t>
        <a:bodyPr/>
        <a:lstStyle/>
        <a:p>
          <a:endParaRPr lang="en-US"/>
        </a:p>
      </dgm:t>
    </dgm:pt>
    <dgm:pt modelId="{1B3D05DE-5431-4582-B9F4-E1FF1F5D32F9}" type="sibTrans" cxnId="{89706C9C-A5A0-4A2C-845A-BFEB6EC154B6}">
      <dgm:prSet/>
      <dgm:spPr/>
      <dgm:t>
        <a:bodyPr/>
        <a:lstStyle/>
        <a:p>
          <a:endParaRPr lang="en-US"/>
        </a:p>
      </dgm:t>
    </dgm:pt>
    <dgm:pt modelId="{A758D5E9-3558-46F8-ADE7-7629230BFEA4}">
      <dgm:prSet custT="1"/>
      <dgm:spPr/>
      <dgm:t>
        <a:bodyPr/>
        <a:lstStyle/>
        <a:p>
          <a:r>
            <a:rPr lang="en-US" sz="2000" b="0" i="0" baseline="0" dirty="0"/>
            <a:t>13.0 oz. Concentrate</a:t>
          </a:r>
          <a:endParaRPr lang="en-US" sz="2000" dirty="0"/>
        </a:p>
      </dgm:t>
    </dgm:pt>
    <dgm:pt modelId="{4A7C7041-8B5D-47B9-841D-D24298069F7E}" type="parTrans" cxnId="{C3E76DBC-71D4-4EF3-B7FE-CE72749185A5}">
      <dgm:prSet/>
      <dgm:spPr/>
      <dgm:t>
        <a:bodyPr/>
        <a:lstStyle/>
        <a:p>
          <a:endParaRPr lang="en-US"/>
        </a:p>
      </dgm:t>
    </dgm:pt>
    <dgm:pt modelId="{9B6A7310-68A9-4FB4-9FF5-C23C6328192D}" type="sibTrans" cxnId="{C3E76DBC-71D4-4EF3-B7FE-CE72749185A5}">
      <dgm:prSet/>
      <dgm:spPr/>
      <dgm:t>
        <a:bodyPr/>
        <a:lstStyle/>
        <a:p>
          <a:endParaRPr lang="en-US"/>
        </a:p>
      </dgm:t>
    </dgm:pt>
    <dgm:pt modelId="{A97B5736-BDB1-44D5-BDC1-6431D9CEBF3D}">
      <dgm:prSet custT="1"/>
      <dgm:spPr/>
      <dgm:t>
        <a:bodyPr/>
        <a:lstStyle/>
        <a:p>
          <a:r>
            <a:rPr lang="en-US" sz="2000" b="0" i="0" baseline="0" dirty="0"/>
            <a:t>32.0 oz. Ready-to-Feed</a:t>
          </a:r>
          <a:endParaRPr lang="en-US" sz="2000" dirty="0"/>
        </a:p>
      </dgm:t>
    </dgm:pt>
    <dgm:pt modelId="{C79C0A0B-18D1-4606-9917-32F95D06F265}" type="parTrans" cxnId="{45CAD81A-CE53-4583-A9A3-4EFED2DFC16C}">
      <dgm:prSet/>
      <dgm:spPr/>
      <dgm:t>
        <a:bodyPr/>
        <a:lstStyle/>
        <a:p>
          <a:endParaRPr lang="en-US"/>
        </a:p>
      </dgm:t>
    </dgm:pt>
    <dgm:pt modelId="{9CFC45E6-3EA4-4E1E-9386-1D5C58BB0631}" type="sibTrans" cxnId="{45CAD81A-CE53-4583-A9A3-4EFED2DFC16C}">
      <dgm:prSet/>
      <dgm:spPr/>
      <dgm:t>
        <a:bodyPr/>
        <a:lstStyle/>
        <a:p>
          <a:endParaRPr lang="en-US"/>
        </a:p>
      </dgm:t>
    </dgm:pt>
    <dgm:pt modelId="{B8E3D435-F6D7-4C3E-B93F-AE615EF9651B}">
      <dgm:prSet/>
      <dgm:spPr/>
      <dgm:t>
        <a:bodyPr/>
        <a:lstStyle/>
        <a:p>
          <a:r>
            <a:rPr lang="en-US" b="1" dirty="0"/>
            <a:t>Similac Sensitive</a:t>
          </a:r>
          <a:r>
            <a:rPr lang="en-US" b="1" baseline="30000" dirty="0"/>
            <a:t>®</a:t>
          </a:r>
          <a:endParaRPr lang="en-US" dirty="0"/>
        </a:p>
      </dgm:t>
    </dgm:pt>
    <dgm:pt modelId="{9F687A9B-6BDB-4865-A1D5-B35186CA0BD0}" type="parTrans" cxnId="{4A9D1D08-9A8F-4A1C-A919-649FD78942FF}">
      <dgm:prSet/>
      <dgm:spPr/>
      <dgm:t>
        <a:bodyPr/>
        <a:lstStyle/>
        <a:p>
          <a:endParaRPr lang="en-US"/>
        </a:p>
      </dgm:t>
    </dgm:pt>
    <dgm:pt modelId="{6303CDF5-EA34-41AA-A366-1652801D5257}" type="sibTrans" cxnId="{4A9D1D08-9A8F-4A1C-A919-649FD78942FF}">
      <dgm:prSet/>
      <dgm:spPr/>
      <dgm:t>
        <a:bodyPr/>
        <a:lstStyle/>
        <a:p>
          <a:endParaRPr lang="en-US"/>
        </a:p>
      </dgm:t>
    </dgm:pt>
    <dgm:pt modelId="{E50A25D1-087B-4CB0-8F86-5853A4360607}">
      <dgm:prSet custT="1"/>
      <dgm:spPr/>
      <dgm:t>
        <a:bodyPr/>
        <a:lstStyle/>
        <a:p>
          <a:r>
            <a:rPr lang="en-US" sz="2000" b="0" i="0" baseline="0" dirty="0"/>
            <a:t>12.5 oz. Powder</a:t>
          </a:r>
          <a:endParaRPr lang="en-US" sz="2000" dirty="0"/>
        </a:p>
      </dgm:t>
    </dgm:pt>
    <dgm:pt modelId="{CDF87CAE-1BE4-4303-A78E-1326E9DB8BD6}" type="parTrans" cxnId="{4598B80B-29E6-49CB-BB43-250AD009C793}">
      <dgm:prSet/>
      <dgm:spPr/>
      <dgm:t>
        <a:bodyPr/>
        <a:lstStyle/>
        <a:p>
          <a:endParaRPr lang="en-US"/>
        </a:p>
      </dgm:t>
    </dgm:pt>
    <dgm:pt modelId="{F895AD19-9A29-41C3-B020-2B62EFE741A2}" type="sibTrans" cxnId="{4598B80B-29E6-49CB-BB43-250AD009C793}">
      <dgm:prSet/>
      <dgm:spPr/>
      <dgm:t>
        <a:bodyPr/>
        <a:lstStyle/>
        <a:p>
          <a:endParaRPr lang="en-US"/>
        </a:p>
      </dgm:t>
    </dgm:pt>
    <dgm:pt modelId="{779D9FFD-0D18-4A6B-8736-228140F854CB}">
      <dgm:prSet custT="1"/>
      <dgm:spPr/>
      <dgm:t>
        <a:bodyPr/>
        <a:lstStyle/>
        <a:p>
          <a:r>
            <a:rPr lang="en-US" sz="2000" b="0" i="0" baseline="0" dirty="0"/>
            <a:t>32.0 oz. Ready-to-Feed</a:t>
          </a:r>
          <a:endParaRPr lang="en-US" sz="2000" dirty="0"/>
        </a:p>
      </dgm:t>
    </dgm:pt>
    <dgm:pt modelId="{EC0BDB6A-0853-4CC4-BAE8-391F03B99FD7}" type="parTrans" cxnId="{7EE3851C-5B7D-46F8-B315-EE41D42DEF6A}">
      <dgm:prSet/>
      <dgm:spPr/>
      <dgm:t>
        <a:bodyPr/>
        <a:lstStyle/>
        <a:p>
          <a:endParaRPr lang="en-US"/>
        </a:p>
      </dgm:t>
    </dgm:pt>
    <dgm:pt modelId="{D1D4B079-149E-486A-BF66-F0FD87064697}" type="sibTrans" cxnId="{7EE3851C-5B7D-46F8-B315-EE41D42DEF6A}">
      <dgm:prSet/>
      <dgm:spPr/>
      <dgm:t>
        <a:bodyPr/>
        <a:lstStyle/>
        <a:p>
          <a:endParaRPr lang="en-US"/>
        </a:p>
      </dgm:t>
    </dgm:pt>
    <dgm:pt modelId="{CC161D5C-78C4-4731-AE34-62351BCC85B4}">
      <dgm:prSet/>
      <dgm:spPr/>
      <dgm:t>
        <a:bodyPr/>
        <a:lstStyle/>
        <a:p>
          <a:r>
            <a:rPr lang="en-US" b="1" dirty="0"/>
            <a:t>Similac Total Comfort</a:t>
          </a:r>
          <a:r>
            <a:rPr lang="en-US" b="1" baseline="30000" dirty="0"/>
            <a:t>®</a:t>
          </a:r>
          <a:endParaRPr lang="en-US" dirty="0"/>
        </a:p>
      </dgm:t>
    </dgm:pt>
    <dgm:pt modelId="{B8890CA1-51DB-4614-9648-44779B202B6C}" type="parTrans" cxnId="{E1154E7F-63CD-4A1F-BCA6-B87C521B6103}">
      <dgm:prSet/>
      <dgm:spPr/>
      <dgm:t>
        <a:bodyPr/>
        <a:lstStyle/>
        <a:p>
          <a:endParaRPr lang="en-US"/>
        </a:p>
      </dgm:t>
    </dgm:pt>
    <dgm:pt modelId="{2161935F-99FD-4901-A23A-EE03F348E63D}" type="sibTrans" cxnId="{E1154E7F-63CD-4A1F-BCA6-B87C521B6103}">
      <dgm:prSet/>
      <dgm:spPr/>
      <dgm:t>
        <a:bodyPr/>
        <a:lstStyle/>
        <a:p>
          <a:endParaRPr lang="en-US"/>
        </a:p>
      </dgm:t>
    </dgm:pt>
    <dgm:pt modelId="{250F31B0-B334-42C9-AA74-ACB30C9C8651}">
      <dgm:prSet custT="1"/>
      <dgm:spPr/>
      <dgm:t>
        <a:bodyPr/>
        <a:lstStyle/>
        <a:p>
          <a:r>
            <a:rPr lang="en-US" sz="2000" b="0" i="0" baseline="0" dirty="0"/>
            <a:t>12.6 oz. Powder</a:t>
          </a:r>
          <a:endParaRPr lang="en-US" sz="2000" dirty="0"/>
        </a:p>
      </dgm:t>
    </dgm:pt>
    <dgm:pt modelId="{02437DE0-26AD-4A89-A769-3193EA4286EC}" type="parTrans" cxnId="{FF45788F-C798-44F4-BFCC-2ABB7AAAC966}">
      <dgm:prSet/>
      <dgm:spPr/>
      <dgm:t>
        <a:bodyPr/>
        <a:lstStyle/>
        <a:p>
          <a:endParaRPr lang="en-US"/>
        </a:p>
      </dgm:t>
    </dgm:pt>
    <dgm:pt modelId="{02FB7EDF-DF35-4D11-9B3D-8E587EF506E5}" type="sibTrans" cxnId="{FF45788F-C798-44F4-BFCC-2ABB7AAAC966}">
      <dgm:prSet/>
      <dgm:spPr/>
      <dgm:t>
        <a:bodyPr/>
        <a:lstStyle/>
        <a:p>
          <a:endParaRPr lang="en-US"/>
        </a:p>
      </dgm:t>
    </dgm:pt>
    <dgm:pt modelId="{88676D8F-65B9-4D4E-AC18-4848DD0F7B13}" type="pres">
      <dgm:prSet presAssocID="{24FACA06-C31A-4295-8CD1-85FEC86B1530}" presName="Name0" presStyleCnt="0">
        <dgm:presLayoutVars>
          <dgm:dir/>
          <dgm:animLvl val="lvl"/>
          <dgm:resizeHandles val="exact"/>
        </dgm:presLayoutVars>
      </dgm:prSet>
      <dgm:spPr/>
    </dgm:pt>
    <dgm:pt modelId="{6F58CA87-A1A2-4F35-B993-58D8D7022637}" type="pres">
      <dgm:prSet presAssocID="{24ADB907-9C5D-4A5B-AC39-5302A7E5DECF}" presName="linNode" presStyleCnt="0"/>
      <dgm:spPr/>
    </dgm:pt>
    <dgm:pt modelId="{427DDC8C-E780-4A1B-9C3A-30EAAE3209CE}" type="pres">
      <dgm:prSet presAssocID="{24ADB907-9C5D-4A5B-AC39-5302A7E5DECF}" presName="parentText" presStyleLbl="node1" presStyleIdx="0" presStyleCnt="4" custScaleY="117702">
        <dgm:presLayoutVars>
          <dgm:chMax val="1"/>
          <dgm:bulletEnabled val="1"/>
        </dgm:presLayoutVars>
      </dgm:prSet>
      <dgm:spPr/>
    </dgm:pt>
    <dgm:pt modelId="{502C1738-A9AC-4B4F-A2EB-7916AD247245}" type="pres">
      <dgm:prSet presAssocID="{24ADB907-9C5D-4A5B-AC39-5302A7E5DECF}" presName="descendantText" presStyleLbl="alignAccFollowNode1" presStyleIdx="0" presStyleCnt="4" custScaleY="133790">
        <dgm:presLayoutVars>
          <dgm:bulletEnabled val="1"/>
        </dgm:presLayoutVars>
      </dgm:prSet>
      <dgm:spPr/>
    </dgm:pt>
    <dgm:pt modelId="{126ADF39-1CA3-4212-BD24-404F12917CB7}" type="pres">
      <dgm:prSet presAssocID="{20B54538-589C-46F4-ADB9-2640919D6239}" presName="sp" presStyleCnt="0"/>
      <dgm:spPr/>
    </dgm:pt>
    <dgm:pt modelId="{1F6FF0C7-66D7-4511-B6BE-967D399FB9D8}" type="pres">
      <dgm:prSet presAssocID="{A3CF566F-9D04-465A-8FFF-1D6713342B0B}" presName="linNode" presStyleCnt="0"/>
      <dgm:spPr/>
    </dgm:pt>
    <dgm:pt modelId="{46F6D0F5-F088-4BA0-8446-D9BADDEFB8C9}" type="pres">
      <dgm:prSet presAssocID="{A3CF566F-9D04-465A-8FFF-1D6713342B0B}" presName="parentText" presStyleLbl="node1" presStyleIdx="1" presStyleCnt="4" custScaleY="123178">
        <dgm:presLayoutVars>
          <dgm:chMax val="1"/>
          <dgm:bulletEnabled val="1"/>
        </dgm:presLayoutVars>
      </dgm:prSet>
      <dgm:spPr/>
    </dgm:pt>
    <dgm:pt modelId="{7C2A96BA-3978-4433-8069-394820B9274F}" type="pres">
      <dgm:prSet presAssocID="{A3CF566F-9D04-465A-8FFF-1D6713342B0B}" presName="descendantText" presStyleLbl="alignAccFollowNode1" presStyleIdx="1" presStyleCnt="4" custScaleY="128212">
        <dgm:presLayoutVars>
          <dgm:bulletEnabled val="1"/>
        </dgm:presLayoutVars>
      </dgm:prSet>
      <dgm:spPr/>
    </dgm:pt>
    <dgm:pt modelId="{A994B35A-ADFA-4C4D-B57F-1C88A8CC4CC0}" type="pres">
      <dgm:prSet presAssocID="{BC3839DA-E32D-4C5E-9941-D8F9CB617C57}" presName="sp" presStyleCnt="0"/>
      <dgm:spPr/>
    </dgm:pt>
    <dgm:pt modelId="{07631134-C499-4E26-8ABB-06DAA6DA9FC5}" type="pres">
      <dgm:prSet presAssocID="{B8E3D435-F6D7-4C3E-B93F-AE615EF9651B}" presName="linNode" presStyleCnt="0"/>
      <dgm:spPr/>
    </dgm:pt>
    <dgm:pt modelId="{DBD00232-F7EF-40D7-BA0C-3B750C5751E2}" type="pres">
      <dgm:prSet presAssocID="{B8E3D435-F6D7-4C3E-B93F-AE615EF9651B}" presName="parentText" presStyleLbl="node1" presStyleIdx="2" presStyleCnt="4">
        <dgm:presLayoutVars>
          <dgm:chMax val="1"/>
          <dgm:bulletEnabled val="1"/>
        </dgm:presLayoutVars>
      </dgm:prSet>
      <dgm:spPr/>
    </dgm:pt>
    <dgm:pt modelId="{F4006AE7-14D3-4ADD-A880-61CBED7D3314}" type="pres">
      <dgm:prSet presAssocID="{B8E3D435-F6D7-4C3E-B93F-AE615EF9651B}" presName="descendantText" presStyleLbl="alignAccFollowNode1" presStyleIdx="2" presStyleCnt="4">
        <dgm:presLayoutVars>
          <dgm:bulletEnabled val="1"/>
        </dgm:presLayoutVars>
      </dgm:prSet>
      <dgm:spPr/>
    </dgm:pt>
    <dgm:pt modelId="{82DA75BF-DB72-4036-8CA0-1C68F906EF9E}" type="pres">
      <dgm:prSet presAssocID="{6303CDF5-EA34-41AA-A366-1652801D5257}" presName="sp" presStyleCnt="0"/>
      <dgm:spPr/>
    </dgm:pt>
    <dgm:pt modelId="{03AFFD59-4D65-45D2-8CF3-86D07FF2F228}" type="pres">
      <dgm:prSet presAssocID="{CC161D5C-78C4-4731-AE34-62351BCC85B4}" presName="linNode" presStyleCnt="0"/>
      <dgm:spPr/>
    </dgm:pt>
    <dgm:pt modelId="{503DDB70-0FC0-4542-8AD4-26B9438E1DA9}" type="pres">
      <dgm:prSet presAssocID="{CC161D5C-78C4-4731-AE34-62351BCC85B4}" presName="parentText" presStyleLbl="node1" presStyleIdx="3" presStyleCnt="4">
        <dgm:presLayoutVars>
          <dgm:chMax val="1"/>
          <dgm:bulletEnabled val="1"/>
        </dgm:presLayoutVars>
      </dgm:prSet>
      <dgm:spPr/>
    </dgm:pt>
    <dgm:pt modelId="{6FED6B35-BF52-43AE-B224-A85E3616ACC7}" type="pres">
      <dgm:prSet presAssocID="{CC161D5C-78C4-4731-AE34-62351BCC85B4}" presName="descendantText" presStyleLbl="alignAccFollowNode1" presStyleIdx="3" presStyleCnt="4">
        <dgm:presLayoutVars>
          <dgm:bulletEnabled val="1"/>
        </dgm:presLayoutVars>
      </dgm:prSet>
      <dgm:spPr/>
    </dgm:pt>
  </dgm:ptLst>
  <dgm:cxnLst>
    <dgm:cxn modelId="{A97BB804-5F53-49A2-88AA-6A3A8D2DF6C5}" type="presOf" srcId="{A758D5E9-3558-46F8-ADE7-7629230BFEA4}" destId="{7C2A96BA-3978-4433-8069-394820B9274F}" srcOrd="0" destOrd="1" presId="urn:microsoft.com/office/officeart/2005/8/layout/vList5"/>
    <dgm:cxn modelId="{4A9D1D08-9A8F-4A1C-A919-649FD78942FF}" srcId="{24FACA06-C31A-4295-8CD1-85FEC86B1530}" destId="{B8E3D435-F6D7-4C3E-B93F-AE615EF9651B}" srcOrd="2" destOrd="0" parTransId="{9F687A9B-6BDB-4865-A1D5-B35186CA0BD0}" sibTransId="{6303CDF5-EA34-41AA-A366-1652801D5257}"/>
    <dgm:cxn modelId="{4598B80B-29E6-49CB-BB43-250AD009C793}" srcId="{B8E3D435-F6D7-4C3E-B93F-AE615EF9651B}" destId="{E50A25D1-087B-4CB0-8F86-5853A4360607}" srcOrd="0" destOrd="0" parTransId="{CDF87CAE-1BE4-4303-A78E-1326E9DB8BD6}" sibTransId="{F895AD19-9A29-41C3-B020-2B62EFE741A2}"/>
    <dgm:cxn modelId="{25C43D15-8D64-427A-B0FA-1C4E8378C6FD}" type="presOf" srcId="{8FB22AC8-5290-4952-A188-50DAD7DC1AF4}" destId="{7C2A96BA-3978-4433-8069-394820B9274F}" srcOrd="0" destOrd="0" presId="urn:microsoft.com/office/officeart/2005/8/layout/vList5"/>
    <dgm:cxn modelId="{45CAD81A-CE53-4583-A9A3-4EFED2DFC16C}" srcId="{A3CF566F-9D04-465A-8FFF-1D6713342B0B}" destId="{A97B5736-BDB1-44D5-BDC1-6431D9CEBF3D}" srcOrd="2" destOrd="0" parTransId="{C79C0A0B-18D1-4606-9917-32F95D06F265}" sibTransId="{9CFC45E6-3EA4-4E1E-9386-1D5C58BB0631}"/>
    <dgm:cxn modelId="{7EE3851C-5B7D-46F8-B315-EE41D42DEF6A}" srcId="{B8E3D435-F6D7-4C3E-B93F-AE615EF9651B}" destId="{779D9FFD-0D18-4A6B-8736-228140F854CB}" srcOrd="1" destOrd="0" parTransId="{EC0BDB6A-0853-4CC4-BAE8-391F03B99FD7}" sibTransId="{D1D4B079-149E-486A-BF66-F0FD87064697}"/>
    <dgm:cxn modelId="{DE46271F-E0AD-4755-80EF-D82F27EDC141}" type="presOf" srcId="{250F31B0-B334-42C9-AA74-ACB30C9C8651}" destId="{6FED6B35-BF52-43AE-B224-A85E3616ACC7}" srcOrd="0" destOrd="0" presId="urn:microsoft.com/office/officeart/2005/8/layout/vList5"/>
    <dgm:cxn modelId="{77DA5E20-2F98-4731-A216-28449F06C1DC}" type="presOf" srcId="{CC161D5C-78C4-4731-AE34-62351BCC85B4}" destId="{503DDB70-0FC0-4542-8AD4-26B9438E1DA9}" srcOrd="0" destOrd="0" presId="urn:microsoft.com/office/officeart/2005/8/layout/vList5"/>
    <dgm:cxn modelId="{C583D460-D34F-4938-AD30-CA5449E65356}" type="presOf" srcId="{A97B5736-BDB1-44D5-BDC1-6431D9CEBF3D}" destId="{7C2A96BA-3978-4433-8069-394820B9274F}" srcOrd="0" destOrd="2" presId="urn:microsoft.com/office/officeart/2005/8/layout/vList5"/>
    <dgm:cxn modelId="{D6B04042-3DF3-4B24-ADFD-23B0BA977CC8}" type="presOf" srcId="{24ADB907-9C5D-4A5B-AC39-5302A7E5DECF}" destId="{427DDC8C-E780-4A1B-9C3A-30EAAE3209CE}" srcOrd="0" destOrd="0" presId="urn:microsoft.com/office/officeart/2005/8/layout/vList5"/>
    <dgm:cxn modelId="{7BC3D372-22BB-46BD-A096-B1A8C8F0C754}" type="presOf" srcId="{A3CF566F-9D04-465A-8FFF-1D6713342B0B}" destId="{46F6D0F5-F088-4BA0-8446-D9BADDEFB8C9}" srcOrd="0" destOrd="0" presId="urn:microsoft.com/office/officeart/2005/8/layout/vList5"/>
    <dgm:cxn modelId="{1C48EF59-E12A-4852-B3A5-E57A2BCAFD2F}" type="presOf" srcId="{B8E3D435-F6D7-4C3E-B93F-AE615EF9651B}" destId="{DBD00232-F7EF-40D7-BA0C-3B750C5751E2}" srcOrd="0" destOrd="0" presId="urn:microsoft.com/office/officeart/2005/8/layout/vList5"/>
    <dgm:cxn modelId="{6C9A475A-267E-4C35-96A1-64BB36EBEEF0}" type="presOf" srcId="{6CFAD5EB-F25A-4F35-9345-726A6C6A1F7B}" destId="{502C1738-A9AC-4B4F-A2EB-7916AD247245}" srcOrd="0" destOrd="2" presId="urn:microsoft.com/office/officeart/2005/8/layout/vList5"/>
    <dgm:cxn modelId="{E1154E7F-63CD-4A1F-BCA6-B87C521B6103}" srcId="{24FACA06-C31A-4295-8CD1-85FEC86B1530}" destId="{CC161D5C-78C4-4731-AE34-62351BCC85B4}" srcOrd="3" destOrd="0" parTransId="{B8890CA1-51DB-4614-9648-44779B202B6C}" sibTransId="{2161935F-99FD-4901-A23A-EE03F348E63D}"/>
    <dgm:cxn modelId="{6062C28A-ADEF-485F-92BB-E990A145C7B7}" type="presOf" srcId="{24FACA06-C31A-4295-8CD1-85FEC86B1530}" destId="{88676D8F-65B9-4D4E-AC18-4848DD0F7B13}" srcOrd="0" destOrd="0" presId="urn:microsoft.com/office/officeart/2005/8/layout/vList5"/>
    <dgm:cxn modelId="{FF45788F-C798-44F4-BFCC-2ABB7AAAC966}" srcId="{CC161D5C-78C4-4731-AE34-62351BCC85B4}" destId="{250F31B0-B334-42C9-AA74-ACB30C9C8651}" srcOrd="0" destOrd="0" parTransId="{02437DE0-26AD-4A89-A769-3193EA4286EC}" sibTransId="{02FB7EDF-DF35-4D11-9B3D-8E587EF506E5}"/>
    <dgm:cxn modelId="{06171D90-F70C-49FE-B254-8EF5177244C7}" srcId="{24ADB907-9C5D-4A5B-AC39-5302A7E5DECF}" destId="{6CFAD5EB-F25A-4F35-9345-726A6C6A1F7B}" srcOrd="2" destOrd="0" parTransId="{885853CB-DF8C-453A-8AEF-75B9A0892F11}" sibTransId="{711B0F40-5E45-4BCA-AF38-2E394A392552}"/>
    <dgm:cxn modelId="{6F004D98-4061-429D-883F-038A9496A7F9}" srcId="{24ADB907-9C5D-4A5B-AC39-5302A7E5DECF}" destId="{77BDB3F8-B765-47B9-8019-B9A1330F64BF}" srcOrd="1" destOrd="0" parTransId="{EBA766EC-853D-4B12-A8EE-8BFB978E5DE8}" sibTransId="{68444AC6-9B76-4602-A387-FAF05800A74D}"/>
    <dgm:cxn modelId="{34E6C89A-6371-4104-AE93-264B91565D91}" srcId="{24FACA06-C31A-4295-8CD1-85FEC86B1530}" destId="{24ADB907-9C5D-4A5B-AC39-5302A7E5DECF}" srcOrd="0" destOrd="0" parTransId="{695BF0C6-7A13-498D-93C1-F6BD14E3BA3A}" sibTransId="{20B54538-589C-46F4-ADB9-2640919D6239}"/>
    <dgm:cxn modelId="{89706C9C-A5A0-4A2C-845A-BFEB6EC154B6}" srcId="{A3CF566F-9D04-465A-8FFF-1D6713342B0B}" destId="{8FB22AC8-5290-4952-A188-50DAD7DC1AF4}" srcOrd="0" destOrd="0" parTransId="{10F14AA0-5CDD-481A-8788-AA4E13E76B5F}" sibTransId="{1B3D05DE-5431-4582-B9F4-E1FF1F5D32F9}"/>
    <dgm:cxn modelId="{5325589D-03A9-4EA0-B618-0309FB4CD8BF}" type="presOf" srcId="{E50A25D1-087B-4CB0-8F86-5853A4360607}" destId="{F4006AE7-14D3-4ADD-A880-61CBED7D3314}" srcOrd="0" destOrd="0" presId="urn:microsoft.com/office/officeart/2005/8/layout/vList5"/>
    <dgm:cxn modelId="{5908CBAF-2700-4AAD-970C-A887E8F18802}" type="presOf" srcId="{77BDB3F8-B765-47B9-8019-B9A1330F64BF}" destId="{502C1738-A9AC-4B4F-A2EB-7916AD247245}" srcOrd="0" destOrd="1" presId="urn:microsoft.com/office/officeart/2005/8/layout/vList5"/>
    <dgm:cxn modelId="{FDB0F9B9-6D15-4AE3-AC0D-729F0C562743}" srcId="{24FACA06-C31A-4295-8CD1-85FEC86B1530}" destId="{A3CF566F-9D04-465A-8FFF-1D6713342B0B}" srcOrd="1" destOrd="0" parTransId="{002A13F2-5CE6-48F1-9E1F-7C5B5FD1D956}" sibTransId="{BC3839DA-E32D-4C5E-9941-D8F9CB617C57}"/>
    <dgm:cxn modelId="{C3E76DBC-71D4-4EF3-B7FE-CE72749185A5}" srcId="{A3CF566F-9D04-465A-8FFF-1D6713342B0B}" destId="{A758D5E9-3558-46F8-ADE7-7629230BFEA4}" srcOrd="1" destOrd="0" parTransId="{4A7C7041-8B5D-47B9-841D-D24298069F7E}" sibTransId="{9B6A7310-68A9-4FB4-9FF5-C23C6328192D}"/>
    <dgm:cxn modelId="{4B3A08C2-2004-4802-95E8-753C72E7F7F5}" type="presOf" srcId="{779D9FFD-0D18-4A6B-8736-228140F854CB}" destId="{F4006AE7-14D3-4ADD-A880-61CBED7D3314}" srcOrd="0" destOrd="1" presId="urn:microsoft.com/office/officeart/2005/8/layout/vList5"/>
    <dgm:cxn modelId="{F9F8F0CF-AA33-425E-8099-714EF8B7B895}" type="presOf" srcId="{5D849FA8-94E6-4617-BC18-8A07F3398171}" destId="{502C1738-A9AC-4B4F-A2EB-7916AD247245}" srcOrd="0" destOrd="0" presId="urn:microsoft.com/office/officeart/2005/8/layout/vList5"/>
    <dgm:cxn modelId="{DA4763FF-0627-4FD4-B17C-A448A6425EA9}" srcId="{24ADB907-9C5D-4A5B-AC39-5302A7E5DECF}" destId="{5D849FA8-94E6-4617-BC18-8A07F3398171}" srcOrd="0" destOrd="0" parTransId="{A8FE114B-7DB2-4411-91D9-820D7DE1B548}" sibTransId="{C3F42129-9A79-4DCF-8797-A955F9CBA097}"/>
    <dgm:cxn modelId="{02CA1C6E-FB24-4605-A543-E986397EF367}" type="presParOf" srcId="{88676D8F-65B9-4D4E-AC18-4848DD0F7B13}" destId="{6F58CA87-A1A2-4F35-B993-58D8D7022637}" srcOrd="0" destOrd="0" presId="urn:microsoft.com/office/officeart/2005/8/layout/vList5"/>
    <dgm:cxn modelId="{15CC480A-D461-4C78-A555-003DE79D5E72}" type="presParOf" srcId="{6F58CA87-A1A2-4F35-B993-58D8D7022637}" destId="{427DDC8C-E780-4A1B-9C3A-30EAAE3209CE}" srcOrd="0" destOrd="0" presId="urn:microsoft.com/office/officeart/2005/8/layout/vList5"/>
    <dgm:cxn modelId="{A95F95ED-8275-40A8-B169-6FC73FA68D0C}" type="presParOf" srcId="{6F58CA87-A1A2-4F35-B993-58D8D7022637}" destId="{502C1738-A9AC-4B4F-A2EB-7916AD247245}" srcOrd="1" destOrd="0" presId="urn:microsoft.com/office/officeart/2005/8/layout/vList5"/>
    <dgm:cxn modelId="{37D79DA9-A587-489C-A64A-0056956C1FB3}" type="presParOf" srcId="{88676D8F-65B9-4D4E-AC18-4848DD0F7B13}" destId="{126ADF39-1CA3-4212-BD24-404F12917CB7}" srcOrd="1" destOrd="0" presId="urn:microsoft.com/office/officeart/2005/8/layout/vList5"/>
    <dgm:cxn modelId="{A134C7B0-B3AB-4DFC-B71B-0DD17A33F419}" type="presParOf" srcId="{88676D8F-65B9-4D4E-AC18-4848DD0F7B13}" destId="{1F6FF0C7-66D7-4511-B6BE-967D399FB9D8}" srcOrd="2" destOrd="0" presId="urn:microsoft.com/office/officeart/2005/8/layout/vList5"/>
    <dgm:cxn modelId="{F624F2BC-CBF9-4750-9CB7-AE1F2ABBBA58}" type="presParOf" srcId="{1F6FF0C7-66D7-4511-B6BE-967D399FB9D8}" destId="{46F6D0F5-F088-4BA0-8446-D9BADDEFB8C9}" srcOrd="0" destOrd="0" presId="urn:microsoft.com/office/officeart/2005/8/layout/vList5"/>
    <dgm:cxn modelId="{E7A5A9E2-56B8-4880-873F-43C8E259F8BD}" type="presParOf" srcId="{1F6FF0C7-66D7-4511-B6BE-967D399FB9D8}" destId="{7C2A96BA-3978-4433-8069-394820B9274F}" srcOrd="1" destOrd="0" presId="urn:microsoft.com/office/officeart/2005/8/layout/vList5"/>
    <dgm:cxn modelId="{7AB3A3A6-E9B4-4E96-B764-48EF9A568242}" type="presParOf" srcId="{88676D8F-65B9-4D4E-AC18-4848DD0F7B13}" destId="{A994B35A-ADFA-4C4D-B57F-1C88A8CC4CC0}" srcOrd="3" destOrd="0" presId="urn:microsoft.com/office/officeart/2005/8/layout/vList5"/>
    <dgm:cxn modelId="{EA4A28C6-A251-472A-B749-EBD64BA096FF}" type="presParOf" srcId="{88676D8F-65B9-4D4E-AC18-4848DD0F7B13}" destId="{07631134-C499-4E26-8ABB-06DAA6DA9FC5}" srcOrd="4" destOrd="0" presId="urn:microsoft.com/office/officeart/2005/8/layout/vList5"/>
    <dgm:cxn modelId="{83163DC6-2FCC-4AF4-A07C-D437F6FE47AC}" type="presParOf" srcId="{07631134-C499-4E26-8ABB-06DAA6DA9FC5}" destId="{DBD00232-F7EF-40D7-BA0C-3B750C5751E2}" srcOrd="0" destOrd="0" presId="urn:microsoft.com/office/officeart/2005/8/layout/vList5"/>
    <dgm:cxn modelId="{A312909F-621B-4F5E-8225-5CCEEBB16006}" type="presParOf" srcId="{07631134-C499-4E26-8ABB-06DAA6DA9FC5}" destId="{F4006AE7-14D3-4ADD-A880-61CBED7D3314}" srcOrd="1" destOrd="0" presId="urn:microsoft.com/office/officeart/2005/8/layout/vList5"/>
    <dgm:cxn modelId="{F19A1627-888B-40AF-81BE-6018FADC051D}" type="presParOf" srcId="{88676D8F-65B9-4D4E-AC18-4848DD0F7B13}" destId="{82DA75BF-DB72-4036-8CA0-1C68F906EF9E}" srcOrd="5" destOrd="0" presId="urn:microsoft.com/office/officeart/2005/8/layout/vList5"/>
    <dgm:cxn modelId="{9D5DF3A4-A35B-4A12-82E3-CC794C75E6C0}" type="presParOf" srcId="{88676D8F-65B9-4D4E-AC18-4848DD0F7B13}" destId="{03AFFD59-4D65-45D2-8CF3-86D07FF2F228}" srcOrd="6" destOrd="0" presId="urn:microsoft.com/office/officeart/2005/8/layout/vList5"/>
    <dgm:cxn modelId="{C8CEA242-7AB8-4F4D-8835-3A5742CAF611}" type="presParOf" srcId="{03AFFD59-4D65-45D2-8CF3-86D07FF2F228}" destId="{503DDB70-0FC0-4542-8AD4-26B9438E1DA9}" srcOrd="0" destOrd="0" presId="urn:microsoft.com/office/officeart/2005/8/layout/vList5"/>
    <dgm:cxn modelId="{83AB5845-BC3A-4C70-BDA6-ADC8C034FB05}" type="presParOf" srcId="{03AFFD59-4D65-45D2-8CF3-86D07FF2F228}" destId="{6FED6B35-BF52-43AE-B224-A85E3616ACC7}" srcOrd="1" destOrd="0" presId="urn:microsoft.com/office/officeart/2005/8/layout/vList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5.xml><?xml version="1.0" encoding="utf-8"?>
<dgm:dataModel xmlns:dgm="http://schemas.openxmlformats.org/drawingml/2006/diagram" xmlns:a="http://schemas.openxmlformats.org/drawingml/2006/main">
  <dgm:ptLst>
    <dgm:pt modelId="{43E61CD7-F7F2-406F-9D99-2D2391413677}"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685023E7-7170-4B7D-98B7-5BD0999D8272}">
      <dgm:prSet custT="1"/>
      <dgm:spPr>
        <a:solidFill>
          <a:schemeClr val="accent2"/>
        </a:solidFill>
      </dgm:spPr>
      <dgm:t>
        <a:bodyPr/>
        <a:lstStyle/>
        <a:p>
          <a:r>
            <a:rPr lang="en-US" sz="3200" b="1" dirty="0">
              <a:solidFill>
                <a:schemeClr val="bg1"/>
              </a:solidFill>
              <a:latin typeface="+mn-lt"/>
              <a:ea typeface="Tahoma" panose="020B0604030504040204" pitchFamily="34" charset="0"/>
              <a:cs typeface="Tahoma" panose="020B0604030504040204" pitchFamily="34" charset="0"/>
            </a:rPr>
            <a:t>Criteria for Approval </a:t>
          </a:r>
          <a:endParaRPr lang="en-US" sz="3200" b="1" dirty="0">
            <a:solidFill>
              <a:schemeClr val="bg1"/>
            </a:solidFill>
            <a:latin typeface="+mn-lt"/>
          </a:endParaRPr>
        </a:p>
      </dgm:t>
    </dgm:pt>
    <dgm:pt modelId="{38C36ED1-6C77-4AC6-B6A9-A760A88D5DD3}" type="parTrans" cxnId="{2107F644-9D29-40E8-B8BA-B0789D21C860}">
      <dgm:prSet/>
      <dgm:spPr/>
      <dgm:t>
        <a:bodyPr/>
        <a:lstStyle/>
        <a:p>
          <a:endParaRPr lang="en-US"/>
        </a:p>
      </dgm:t>
    </dgm:pt>
    <dgm:pt modelId="{D42D4DC9-21CE-444A-9313-E7BBDB4BC6EF}" type="sibTrans" cxnId="{2107F644-9D29-40E8-B8BA-B0789D21C860}">
      <dgm:prSet/>
      <dgm:spPr/>
      <dgm:t>
        <a:bodyPr/>
        <a:lstStyle/>
        <a:p>
          <a:endParaRPr lang="en-US"/>
        </a:p>
      </dgm:t>
    </dgm:pt>
    <dgm:pt modelId="{8D7EFF69-001B-4FE8-9EB5-7B27B330C8B1}" type="pres">
      <dgm:prSet presAssocID="{43E61CD7-F7F2-406F-9D99-2D2391413677}" presName="linearFlow" presStyleCnt="0">
        <dgm:presLayoutVars>
          <dgm:dir/>
          <dgm:resizeHandles val="exact"/>
        </dgm:presLayoutVars>
      </dgm:prSet>
      <dgm:spPr/>
    </dgm:pt>
    <dgm:pt modelId="{9D0F97EC-0C28-4E92-8CF8-116F805FE761}" type="pres">
      <dgm:prSet presAssocID="{685023E7-7170-4B7D-98B7-5BD0999D8272}" presName="composite" presStyleCnt="0"/>
      <dgm:spPr/>
    </dgm:pt>
    <dgm:pt modelId="{B5E83CE5-E4E7-4263-AD13-1396C4855F6C}" type="pres">
      <dgm:prSet presAssocID="{685023E7-7170-4B7D-98B7-5BD0999D8272}" presName="imgShp" presStyleLbl="fgImgPlace1" presStyleIdx="0" presStyleCnt="1" custLinFactNeighborY="4463"/>
      <dgm:spPr>
        <a:blipFill>
          <a:blip xmlns:r="http://schemas.openxmlformats.org/officeDocument/2006/relationships" r:embed="rId1">
            <a:alphaModFix/>
            <a:duotone>
              <a:prstClr val="black"/>
              <a:schemeClr val="accent6">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Magnifying glass with solid fill"/>
        </a:ext>
      </dgm:extLst>
    </dgm:pt>
    <dgm:pt modelId="{CCBABA0A-DC26-44F6-898D-0CFAB51632B0}" type="pres">
      <dgm:prSet presAssocID="{685023E7-7170-4B7D-98B7-5BD0999D8272}" presName="txShp" presStyleLbl="node1" presStyleIdx="0" presStyleCnt="1" custScaleX="110473" custScaleY="100000">
        <dgm:presLayoutVars>
          <dgm:bulletEnabled val="1"/>
        </dgm:presLayoutVars>
      </dgm:prSet>
      <dgm:spPr/>
    </dgm:pt>
  </dgm:ptLst>
  <dgm:cxnLst>
    <dgm:cxn modelId="{2107F644-9D29-40E8-B8BA-B0789D21C860}" srcId="{43E61CD7-F7F2-406F-9D99-2D2391413677}" destId="{685023E7-7170-4B7D-98B7-5BD0999D8272}" srcOrd="0" destOrd="0" parTransId="{38C36ED1-6C77-4AC6-B6A9-A760A88D5DD3}" sibTransId="{D42D4DC9-21CE-444A-9313-E7BBDB4BC6EF}"/>
    <dgm:cxn modelId="{23D99357-58CA-44AC-AEBD-1DBEA22D2B59}" type="presOf" srcId="{43E61CD7-F7F2-406F-9D99-2D2391413677}" destId="{8D7EFF69-001B-4FE8-9EB5-7B27B330C8B1}" srcOrd="0" destOrd="0" presId="urn:microsoft.com/office/officeart/2005/8/layout/vList3"/>
    <dgm:cxn modelId="{E61711E0-ED07-4011-817C-FF52579F4118}" type="presOf" srcId="{685023E7-7170-4B7D-98B7-5BD0999D8272}" destId="{CCBABA0A-DC26-44F6-898D-0CFAB51632B0}" srcOrd="0" destOrd="0" presId="urn:microsoft.com/office/officeart/2005/8/layout/vList3"/>
    <dgm:cxn modelId="{5F574F71-47B1-4A2C-87D6-471D38FAB1C6}" type="presParOf" srcId="{8D7EFF69-001B-4FE8-9EB5-7B27B330C8B1}" destId="{9D0F97EC-0C28-4E92-8CF8-116F805FE761}" srcOrd="0" destOrd="0" presId="urn:microsoft.com/office/officeart/2005/8/layout/vList3"/>
    <dgm:cxn modelId="{D830DED3-9666-40FE-B73B-922A7A1CE0E9}" type="presParOf" srcId="{9D0F97EC-0C28-4E92-8CF8-116F805FE761}" destId="{B5E83CE5-E4E7-4263-AD13-1396C4855F6C}" srcOrd="0" destOrd="0" presId="urn:microsoft.com/office/officeart/2005/8/layout/vList3"/>
    <dgm:cxn modelId="{96E8D04A-F570-4F51-996C-FE89CE485D93}" type="presParOf" srcId="{9D0F97EC-0C28-4E92-8CF8-116F805FE761}" destId="{CCBABA0A-DC26-44F6-898D-0CFAB51632B0}" srcOrd="1" destOrd="0" presId="urn:microsoft.com/office/officeart/2005/8/layout/vList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36.xml><?xml version="1.0" encoding="utf-8"?>
<dgm:dataModel xmlns:dgm="http://schemas.openxmlformats.org/drawingml/2006/diagram" xmlns:a="http://schemas.openxmlformats.org/drawingml/2006/main">
  <dgm:ptLst>
    <dgm:pt modelId="{43E61CD7-F7F2-406F-9D99-2D2391413677}"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FD3AF6ED-82F0-4323-99D8-C757F43C5DAC}">
      <dgm:prSet custT="1"/>
      <dgm:spPr>
        <a:solidFill>
          <a:schemeClr val="accent2"/>
        </a:solidFill>
      </dgm:spPr>
      <dgm:t>
        <a:bodyPr/>
        <a:lstStyle/>
        <a:p>
          <a:r>
            <a:rPr lang="en-US" sz="3200" b="1" dirty="0">
              <a:solidFill>
                <a:schemeClr val="bg1"/>
              </a:solidFill>
              <a:latin typeface="+mn-lt"/>
            </a:rPr>
            <a:t>Unit of Measure</a:t>
          </a:r>
        </a:p>
      </dgm:t>
    </dgm:pt>
    <dgm:pt modelId="{EA5249CA-17F1-4823-AD20-E2069701043D}" type="parTrans" cxnId="{F39E00FF-7C64-49F0-9280-A4CECBF4786B}">
      <dgm:prSet/>
      <dgm:spPr/>
      <dgm:t>
        <a:bodyPr/>
        <a:lstStyle/>
        <a:p>
          <a:endParaRPr lang="en-US"/>
        </a:p>
      </dgm:t>
    </dgm:pt>
    <dgm:pt modelId="{740FCE6F-AB2D-4449-9061-7EB22400E2E1}" type="sibTrans" cxnId="{F39E00FF-7C64-49F0-9280-A4CECBF4786B}">
      <dgm:prSet/>
      <dgm:spPr/>
      <dgm:t>
        <a:bodyPr/>
        <a:lstStyle/>
        <a:p>
          <a:endParaRPr lang="en-US"/>
        </a:p>
      </dgm:t>
    </dgm:pt>
    <dgm:pt modelId="{8D7EFF69-001B-4FE8-9EB5-7B27B330C8B1}" type="pres">
      <dgm:prSet presAssocID="{43E61CD7-F7F2-406F-9D99-2D2391413677}" presName="linearFlow" presStyleCnt="0">
        <dgm:presLayoutVars>
          <dgm:dir/>
          <dgm:resizeHandles val="exact"/>
        </dgm:presLayoutVars>
      </dgm:prSet>
      <dgm:spPr/>
    </dgm:pt>
    <dgm:pt modelId="{8AC568E7-16B4-4251-8525-52402CEB7830}" type="pres">
      <dgm:prSet presAssocID="{FD3AF6ED-82F0-4323-99D8-C757F43C5DAC}" presName="composite" presStyleCnt="0"/>
      <dgm:spPr/>
    </dgm:pt>
    <dgm:pt modelId="{7777EB40-20A6-49DF-AC54-A335C9651765}" type="pres">
      <dgm:prSet presAssocID="{FD3AF6ED-82F0-4323-99D8-C757F43C5DAC}" presName="imgShp" presStyleLbl="fgImgPlace1" presStyleIdx="0" presStyleCnt="1" custLinFactNeighborX="29520"/>
      <dgm:spPr>
        <a:blipFill>
          <a:blip xmlns:r="http://schemas.openxmlformats.org/officeDocument/2006/relationships" r:embed="rId1">
            <a:duotone>
              <a:prstClr val="black"/>
              <a:schemeClr val="tx2">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Scales of justice with solid fill"/>
        </a:ext>
      </dgm:extLst>
    </dgm:pt>
    <dgm:pt modelId="{19E50480-B8FE-4ABF-9FA9-2976CD2FDA05}" type="pres">
      <dgm:prSet presAssocID="{FD3AF6ED-82F0-4323-99D8-C757F43C5DAC}" presName="txShp" presStyleLbl="node1" presStyleIdx="0" presStyleCnt="1" custScaleX="99723" custScaleY="100000" custLinFactNeighborX="9588">
        <dgm:presLayoutVars>
          <dgm:bulletEnabled val="1"/>
        </dgm:presLayoutVars>
      </dgm:prSet>
      <dgm:spPr/>
    </dgm:pt>
  </dgm:ptLst>
  <dgm:cxnLst>
    <dgm:cxn modelId="{23D99357-58CA-44AC-AEBD-1DBEA22D2B59}" type="presOf" srcId="{43E61CD7-F7F2-406F-9D99-2D2391413677}" destId="{8D7EFF69-001B-4FE8-9EB5-7B27B330C8B1}" srcOrd="0" destOrd="0" presId="urn:microsoft.com/office/officeart/2005/8/layout/vList3"/>
    <dgm:cxn modelId="{7730A598-B0E1-44C3-8724-C7C5779D6C56}" type="presOf" srcId="{FD3AF6ED-82F0-4323-99D8-C757F43C5DAC}" destId="{19E50480-B8FE-4ABF-9FA9-2976CD2FDA05}" srcOrd="0" destOrd="0" presId="urn:microsoft.com/office/officeart/2005/8/layout/vList3"/>
    <dgm:cxn modelId="{F39E00FF-7C64-49F0-9280-A4CECBF4786B}" srcId="{43E61CD7-F7F2-406F-9D99-2D2391413677}" destId="{FD3AF6ED-82F0-4323-99D8-C757F43C5DAC}" srcOrd="0" destOrd="0" parTransId="{EA5249CA-17F1-4823-AD20-E2069701043D}" sibTransId="{740FCE6F-AB2D-4449-9061-7EB22400E2E1}"/>
    <dgm:cxn modelId="{29720E73-3197-4345-B54C-5C530651BDEC}" type="presParOf" srcId="{8D7EFF69-001B-4FE8-9EB5-7B27B330C8B1}" destId="{8AC568E7-16B4-4251-8525-52402CEB7830}" srcOrd="0" destOrd="0" presId="urn:microsoft.com/office/officeart/2005/8/layout/vList3"/>
    <dgm:cxn modelId="{B09D7DB6-A617-473E-8C8D-D25FC570FF6F}" type="presParOf" srcId="{8AC568E7-16B4-4251-8525-52402CEB7830}" destId="{7777EB40-20A6-49DF-AC54-A335C9651765}" srcOrd="0" destOrd="0" presId="urn:microsoft.com/office/officeart/2005/8/layout/vList3"/>
    <dgm:cxn modelId="{06CE5B08-EE44-46A0-960B-E37BD0C48F30}" type="presParOf" srcId="{8AC568E7-16B4-4251-8525-52402CEB7830}" destId="{19E50480-B8FE-4ABF-9FA9-2976CD2FDA05}" srcOrd="1" destOrd="0" presId="urn:microsoft.com/office/officeart/2005/8/layout/vList3"/>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37.xml><?xml version="1.0" encoding="utf-8"?>
<dgm:dataModel xmlns:dgm="http://schemas.openxmlformats.org/drawingml/2006/diagram" xmlns:a="http://schemas.openxmlformats.org/drawingml/2006/main">
  <dgm:ptLst>
    <dgm:pt modelId="{43E61CD7-F7F2-406F-9D99-2D2391413677}"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8D7EFF69-001B-4FE8-9EB5-7B27B330C8B1}" type="pres">
      <dgm:prSet presAssocID="{43E61CD7-F7F2-406F-9D99-2D2391413677}" presName="linearFlow" presStyleCnt="0">
        <dgm:presLayoutVars>
          <dgm:dir/>
          <dgm:resizeHandles val="exact"/>
        </dgm:presLayoutVars>
      </dgm:prSet>
      <dgm:spPr/>
    </dgm:pt>
  </dgm:ptLst>
  <dgm:cxnLst>
    <dgm:cxn modelId="{23D99357-58CA-44AC-AEBD-1DBEA22D2B59}" type="presOf" srcId="{43E61CD7-F7F2-406F-9D99-2D2391413677}" destId="{8D7EFF69-001B-4FE8-9EB5-7B27B330C8B1}" srcOrd="0" destOrd="0" presId="urn:microsoft.com/office/officeart/2005/8/layout/vList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38.xml><?xml version="1.0" encoding="utf-8"?>
<dgm:dataModel xmlns:dgm="http://schemas.openxmlformats.org/drawingml/2006/diagram" xmlns:a="http://schemas.openxmlformats.org/drawingml/2006/main">
  <dgm:ptLst>
    <dgm:pt modelId="{43E61CD7-F7F2-406F-9D99-2D2391413677}"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FD3AF6ED-82F0-4323-99D8-C757F43C5DAC}">
      <dgm:prSet custT="1"/>
      <dgm:spPr>
        <a:solidFill>
          <a:schemeClr val="accent2"/>
        </a:solidFill>
      </dgm:spPr>
      <dgm:t>
        <a:bodyPr/>
        <a:lstStyle/>
        <a:p>
          <a:r>
            <a:rPr lang="en-US" sz="3200" b="1" dirty="0">
              <a:solidFill>
                <a:schemeClr val="bg1"/>
              </a:solidFill>
              <a:latin typeface="+mn-lt"/>
            </a:rPr>
            <a:t>Unit of Measure</a:t>
          </a:r>
        </a:p>
      </dgm:t>
    </dgm:pt>
    <dgm:pt modelId="{EA5249CA-17F1-4823-AD20-E2069701043D}" type="parTrans" cxnId="{F39E00FF-7C64-49F0-9280-A4CECBF4786B}">
      <dgm:prSet/>
      <dgm:spPr/>
      <dgm:t>
        <a:bodyPr/>
        <a:lstStyle/>
        <a:p>
          <a:endParaRPr lang="en-US"/>
        </a:p>
      </dgm:t>
    </dgm:pt>
    <dgm:pt modelId="{740FCE6F-AB2D-4449-9061-7EB22400E2E1}" type="sibTrans" cxnId="{F39E00FF-7C64-49F0-9280-A4CECBF4786B}">
      <dgm:prSet/>
      <dgm:spPr/>
      <dgm:t>
        <a:bodyPr/>
        <a:lstStyle/>
        <a:p>
          <a:endParaRPr lang="en-US"/>
        </a:p>
      </dgm:t>
    </dgm:pt>
    <dgm:pt modelId="{8D7EFF69-001B-4FE8-9EB5-7B27B330C8B1}" type="pres">
      <dgm:prSet presAssocID="{43E61CD7-F7F2-406F-9D99-2D2391413677}" presName="linearFlow" presStyleCnt="0">
        <dgm:presLayoutVars>
          <dgm:dir/>
          <dgm:resizeHandles val="exact"/>
        </dgm:presLayoutVars>
      </dgm:prSet>
      <dgm:spPr/>
    </dgm:pt>
    <dgm:pt modelId="{8AC568E7-16B4-4251-8525-52402CEB7830}" type="pres">
      <dgm:prSet presAssocID="{FD3AF6ED-82F0-4323-99D8-C757F43C5DAC}" presName="composite" presStyleCnt="0"/>
      <dgm:spPr/>
    </dgm:pt>
    <dgm:pt modelId="{7777EB40-20A6-49DF-AC54-A335C9651765}" type="pres">
      <dgm:prSet presAssocID="{FD3AF6ED-82F0-4323-99D8-C757F43C5DAC}" presName="imgShp" presStyleLbl="fgImgPlace1" presStyleIdx="0" presStyleCnt="1" custLinFactNeighborX="29520"/>
      <dgm:spPr>
        <a:blipFill>
          <a:blip xmlns:r="http://schemas.openxmlformats.org/officeDocument/2006/relationships" r:embed="rId1">
            <a:duotone>
              <a:prstClr val="black"/>
              <a:schemeClr val="tx2">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Scales of justice with solid fill"/>
        </a:ext>
      </dgm:extLst>
    </dgm:pt>
    <dgm:pt modelId="{19E50480-B8FE-4ABF-9FA9-2976CD2FDA05}" type="pres">
      <dgm:prSet presAssocID="{FD3AF6ED-82F0-4323-99D8-C757F43C5DAC}" presName="txShp" presStyleLbl="node1" presStyleIdx="0" presStyleCnt="1" custScaleX="99723" custScaleY="100000" custLinFactNeighborX="9588">
        <dgm:presLayoutVars>
          <dgm:bulletEnabled val="1"/>
        </dgm:presLayoutVars>
      </dgm:prSet>
      <dgm:spPr/>
    </dgm:pt>
  </dgm:ptLst>
  <dgm:cxnLst>
    <dgm:cxn modelId="{23D99357-58CA-44AC-AEBD-1DBEA22D2B59}" type="presOf" srcId="{43E61CD7-F7F2-406F-9D99-2D2391413677}" destId="{8D7EFF69-001B-4FE8-9EB5-7B27B330C8B1}" srcOrd="0" destOrd="0" presId="urn:microsoft.com/office/officeart/2005/8/layout/vList3"/>
    <dgm:cxn modelId="{7730A598-B0E1-44C3-8724-C7C5779D6C56}" type="presOf" srcId="{FD3AF6ED-82F0-4323-99D8-C757F43C5DAC}" destId="{19E50480-B8FE-4ABF-9FA9-2976CD2FDA05}" srcOrd="0" destOrd="0" presId="urn:microsoft.com/office/officeart/2005/8/layout/vList3"/>
    <dgm:cxn modelId="{F39E00FF-7C64-49F0-9280-A4CECBF4786B}" srcId="{43E61CD7-F7F2-406F-9D99-2D2391413677}" destId="{FD3AF6ED-82F0-4323-99D8-C757F43C5DAC}" srcOrd="0" destOrd="0" parTransId="{EA5249CA-17F1-4823-AD20-E2069701043D}" sibTransId="{740FCE6F-AB2D-4449-9061-7EB22400E2E1}"/>
    <dgm:cxn modelId="{29720E73-3197-4345-B54C-5C530651BDEC}" type="presParOf" srcId="{8D7EFF69-001B-4FE8-9EB5-7B27B330C8B1}" destId="{8AC568E7-16B4-4251-8525-52402CEB7830}" srcOrd="0" destOrd="0" presId="urn:microsoft.com/office/officeart/2005/8/layout/vList3"/>
    <dgm:cxn modelId="{B09D7DB6-A617-473E-8C8D-D25FC570FF6F}" type="presParOf" srcId="{8AC568E7-16B4-4251-8525-52402CEB7830}" destId="{7777EB40-20A6-49DF-AC54-A335C9651765}" srcOrd="0" destOrd="0" presId="urn:microsoft.com/office/officeart/2005/8/layout/vList3"/>
    <dgm:cxn modelId="{06CE5B08-EE44-46A0-960B-E37BD0C48F30}" type="presParOf" srcId="{8AC568E7-16B4-4251-8525-52402CEB7830}" destId="{19E50480-B8FE-4ABF-9FA9-2976CD2FDA05}" srcOrd="1" destOrd="0" presId="urn:microsoft.com/office/officeart/2005/8/layout/vList3"/>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39.xml><?xml version="1.0" encoding="utf-8"?>
<dgm:dataModel xmlns:dgm="http://schemas.openxmlformats.org/drawingml/2006/diagram" xmlns:a="http://schemas.openxmlformats.org/drawingml/2006/main">
  <dgm:ptLst>
    <dgm:pt modelId="{43E61CD7-F7F2-406F-9D99-2D2391413677}"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685023E7-7170-4B7D-98B7-5BD0999D8272}">
      <dgm:prSet custT="1"/>
      <dgm:spPr>
        <a:solidFill>
          <a:schemeClr val="accent2"/>
        </a:solidFill>
      </dgm:spPr>
      <dgm:t>
        <a:bodyPr/>
        <a:lstStyle/>
        <a:p>
          <a:r>
            <a:rPr lang="en-US" sz="3200" b="1" dirty="0">
              <a:solidFill>
                <a:schemeClr val="bg1"/>
              </a:solidFill>
              <a:latin typeface="+mn-lt"/>
              <a:ea typeface="Tahoma" panose="020B0604030504040204" pitchFamily="34" charset="0"/>
              <a:cs typeface="Tahoma" panose="020B0604030504040204" pitchFamily="34" charset="0"/>
            </a:rPr>
            <a:t>Criteria for Approval </a:t>
          </a:r>
          <a:endParaRPr lang="en-US" sz="3200" b="1" dirty="0">
            <a:solidFill>
              <a:schemeClr val="bg1"/>
            </a:solidFill>
            <a:latin typeface="+mn-lt"/>
          </a:endParaRPr>
        </a:p>
      </dgm:t>
    </dgm:pt>
    <dgm:pt modelId="{38C36ED1-6C77-4AC6-B6A9-A760A88D5DD3}" type="parTrans" cxnId="{2107F644-9D29-40E8-B8BA-B0789D21C860}">
      <dgm:prSet/>
      <dgm:spPr/>
      <dgm:t>
        <a:bodyPr/>
        <a:lstStyle/>
        <a:p>
          <a:endParaRPr lang="en-US"/>
        </a:p>
      </dgm:t>
    </dgm:pt>
    <dgm:pt modelId="{D42D4DC9-21CE-444A-9313-E7BBDB4BC6EF}" type="sibTrans" cxnId="{2107F644-9D29-40E8-B8BA-B0789D21C860}">
      <dgm:prSet/>
      <dgm:spPr/>
      <dgm:t>
        <a:bodyPr/>
        <a:lstStyle/>
        <a:p>
          <a:endParaRPr lang="en-US"/>
        </a:p>
      </dgm:t>
    </dgm:pt>
    <dgm:pt modelId="{8D7EFF69-001B-4FE8-9EB5-7B27B330C8B1}" type="pres">
      <dgm:prSet presAssocID="{43E61CD7-F7F2-406F-9D99-2D2391413677}" presName="linearFlow" presStyleCnt="0">
        <dgm:presLayoutVars>
          <dgm:dir/>
          <dgm:resizeHandles val="exact"/>
        </dgm:presLayoutVars>
      </dgm:prSet>
      <dgm:spPr/>
    </dgm:pt>
    <dgm:pt modelId="{9D0F97EC-0C28-4E92-8CF8-116F805FE761}" type="pres">
      <dgm:prSet presAssocID="{685023E7-7170-4B7D-98B7-5BD0999D8272}" presName="composite" presStyleCnt="0"/>
      <dgm:spPr/>
    </dgm:pt>
    <dgm:pt modelId="{B5E83CE5-E4E7-4263-AD13-1396C4855F6C}" type="pres">
      <dgm:prSet presAssocID="{685023E7-7170-4B7D-98B7-5BD0999D8272}" presName="imgShp" presStyleLbl="fgImgPlace1" presStyleIdx="0" presStyleCnt="1" custLinFactNeighborY="4463"/>
      <dgm:spPr>
        <a:blipFill>
          <a:blip xmlns:r="http://schemas.openxmlformats.org/officeDocument/2006/relationships" r:embed="rId1">
            <a:alphaModFix/>
            <a:duotone>
              <a:prstClr val="black"/>
              <a:schemeClr val="accent6">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Magnifying glass with solid fill"/>
        </a:ext>
      </dgm:extLst>
    </dgm:pt>
    <dgm:pt modelId="{CCBABA0A-DC26-44F6-898D-0CFAB51632B0}" type="pres">
      <dgm:prSet presAssocID="{685023E7-7170-4B7D-98B7-5BD0999D8272}" presName="txShp" presStyleLbl="node1" presStyleIdx="0" presStyleCnt="1" custScaleX="110473" custScaleY="100000">
        <dgm:presLayoutVars>
          <dgm:bulletEnabled val="1"/>
        </dgm:presLayoutVars>
      </dgm:prSet>
      <dgm:spPr/>
    </dgm:pt>
  </dgm:ptLst>
  <dgm:cxnLst>
    <dgm:cxn modelId="{2107F644-9D29-40E8-B8BA-B0789D21C860}" srcId="{43E61CD7-F7F2-406F-9D99-2D2391413677}" destId="{685023E7-7170-4B7D-98B7-5BD0999D8272}" srcOrd="0" destOrd="0" parTransId="{38C36ED1-6C77-4AC6-B6A9-A760A88D5DD3}" sibTransId="{D42D4DC9-21CE-444A-9313-E7BBDB4BC6EF}"/>
    <dgm:cxn modelId="{23D99357-58CA-44AC-AEBD-1DBEA22D2B59}" type="presOf" srcId="{43E61CD7-F7F2-406F-9D99-2D2391413677}" destId="{8D7EFF69-001B-4FE8-9EB5-7B27B330C8B1}" srcOrd="0" destOrd="0" presId="urn:microsoft.com/office/officeart/2005/8/layout/vList3"/>
    <dgm:cxn modelId="{E61711E0-ED07-4011-817C-FF52579F4118}" type="presOf" srcId="{685023E7-7170-4B7D-98B7-5BD0999D8272}" destId="{CCBABA0A-DC26-44F6-898D-0CFAB51632B0}" srcOrd="0" destOrd="0" presId="urn:microsoft.com/office/officeart/2005/8/layout/vList3"/>
    <dgm:cxn modelId="{5F574F71-47B1-4A2C-87D6-471D38FAB1C6}" type="presParOf" srcId="{8D7EFF69-001B-4FE8-9EB5-7B27B330C8B1}" destId="{9D0F97EC-0C28-4E92-8CF8-116F805FE761}" srcOrd="0" destOrd="0" presId="urn:microsoft.com/office/officeart/2005/8/layout/vList3"/>
    <dgm:cxn modelId="{D830DED3-9666-40FE-B73B-922A7A1CE0E9}" type="presParOf" srcId="{9D0F97EC-0C28-4E92-8CF8-116F805FE761}" destId="{B5E83CE5-E4E7-4263-AD13-1396C4855F6C}" srcOrd="0" destOrd="0" presId="urn:microsoft.com/office/officeart/2005/8/layout/vList3"/>
    <dgm:cxn modelId="{96E8D04A-F570-4F51-996C-FE89CE485D93}" type="presParOf" srcId="{9D0F97EC-0C28-4E92-8CF8-116F805FE761}" destId="{CCBABA0A-DC26-44F6-898D-0CFAB51632B0}" srcOrd="1" destOrd="0" presId="urn:microsoft.com/office/officeart/2005/8/layout/vList3"/>
  </dgm:cxnLst>
  <dgm:bg/>
  <dgm:whole/>
  <dgm:extLst>
    <a:ext uri="http://schemas.microsoft.com/office/drawing/2008/diagram">
      <dsp:dataModelExt xmlns:dsp="http://schemas.microsoft.com/office/drawing/2008/diagram" relId="rId20"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19AAC04-6710-4D56-8054-18319C1C87E5}" type="doc">
      <dgm:prSet loTypeId="urn:microsoft.com/office/officeart/2009/3/layout/StepUpProcess" loCatId="process" qsTypeId="urn:microsoft.com/office/officeart/2005/8/quickstyle/simple1" qsCatId="simple" csTypeId="urn:microsoft.com/office/officeart/2005/8/colors/accent2_3" csCatId="accent2" phldr="1"/>
      <dgm:spPr/>
      <dgm:t>
        <a:bodyPr/>
        <a:lstStyle/>
        <a:p>
          <a:endParaRPr lang="en-US"/>
        </a:p>
      </dgm:t>
    </dgm:pt>
    <dgm:pt modelId="{D75ECBDB-55E8-4514-865D-D91BDBDEA5EB}">
      <dgm:prSet phldrT="[Text]" custT="1"/>
      <dgm:spPr/>
      <dgm:t>
        <a:bodyPr/>
        <a:lstStyle/>
        <a:p>
          <a:r>
            <a:rPr lang="en-US" sz="2400" b="1" dirty="0">
              <a:latin typeface="+mj-lt"/>
            </a:rPr>
            <a:t>NC WIC Approved Products Nutrition Criteria</a:t>
          </a:r>
        </a:p>
      </dgm:t>
    </dgm:pt>
    <dgm:pt modelId="{616342E9-6C6D-4212-AF0C-8286F5379D0E}" type="parTrans" cxnId="{3E1033B4-E25E-411E-879C-2845B8962926}">
      <dgm:prSet/>
      <dgm:spPr/>
      <dgm:t>
        <a:bodyPr/>
        <a:lstStyle/>
        <a:p>
          <a:endParaRPr lang="en-US"/>
        </a:p>
      </dgm:t>
    </dgm:pt>
    <dgm:pt modelId="{500FEDEF-47E4-457E-9D8F-5BFE88CCF0B4}" type="sibTrans" cxnId="{3E1033B4-E25E-411E-879C-2845B8962926}">
      <dgm:prSet/>
      <dgm:spPr/>
      <dgm:t>
        <a:bodyPr/>
        <a:lstStyle/>
        <a:p>
          <a:endParaRPr lang="en-US"/>
        </a:p>
      </dgm:t>
    </dgm:pt>
    <dgm:pt modelId="{9F45933C-204A-40E9-BBE5-CCD6E0A94E44}">
      <dgm:prSet phldrT="[Text]" custT="1"/>
      <dgm:spPr/>
      <dgm:t>
        <a:bodyPr/>
        <a:lstStyle/>
        <a:p>
          <a:r>
            <a:rPr lang="en-US" sz="2400" b="1" dirty="0">
              <a:latin typeface="+mj-lt"/>
            </a:rPr>
            <a:t>Universal Product Code (UPC) Submission</a:t>
          </a:r>
        </a:p>
      </dgm:t>
    </dgm:pt>
    <dgm:pt modelId="{924D2619-7453-43E1-A841-768000C0342F}" type="parTrans" cxnId="{FC045C91-D8FD-499D-8AFE-621FD4C6EF75}">
      <dgm:prSet/>
      <dgm:spPr/>
      <dgm:t>
        <a:bodyPr/>
        <a:lstStyle/>
        <a:p>
          <a:endParaRPr lang="en-US"/>
        </a:p>
      </dgm:t>
    </dgm:pt>
    <dgm:pt modelId="{FEE60AEC-F3DB-42BA-9154-BA2371088350}" type="sibTrans" cxnId="{FC045C91-D8FD-499D-8AFE-621FD4C6EF75}">
      <dgm:prSet/>
      <dgm:spPr/>
      <dgm:t>
        <a:bodyPr/>
        <a:lstStyle/>
        <a:p>
          <a:endParaRPr lang="en-US"/>
        </a:p>
      </dgm:t>
    </dgm:pt>
    <dgm:pt modelId="{4977890C-9367-4B5A-8C95-32C23F31E33D}">
      <dgm:prSet phldrT="[Text]" custT="1"/>
      <dgm:spPr/>
      <dgm:t>
        <a:bodyPr/>
        <a:lstStyle/>
        <a:p>
          <a:r>
            <a:rPr lang="en-US" sz="2400" b="1" dirty="0">
              <a:latin typeface="+mj-lt"/>
            </a:rPr>
            <a:t>NC WIC  APL</a:t>
          </a:r>
        </a:p>
      </dgm:t>
    </dgm:pt>
    <dgm:pt modelId="{32903683-5CC4-48B7-A269-B0A23DFE5FFB}" type="parTrans" cxnId="{CCD05B9E-DEF1-404D-A9DF-5011F087C13A}">
      <dgm:prSet/>
      <dgm:spPr/>
      <dgm:t>
        <a:bodyPr/>
        <a:lstStyle/>
        <a:p>
          <a:endParaRPr lang="en-US"/>
        </a:p>
      </dgm:t>
    </dgm:pt>
    <dgm:pt modelId="{C591B452-66A7-4077-9899-6912B0BE86FD}" type="sibTrans" cxnId="{CCD05B9E-DEF1-404D-A9DF-5011F087C13A}">
      <dgm:prSet/>
      <dgm:spPr/>
      <dgm:t>
        <a:bodyPr/>
        <a:lstStyle/>
        <a:p>
          <a:endParaRPr lang="en-US"/>
        </a:p>
      </dgm:t>
    </dgm:pt>
    <dgm:pt modelId="{694FB03F-72FA-4B4E-903D-F388B13E851F}" type="pres">
      <dgm:prSet presAssocID="{819AAC04-6710-4D56-8054-18319C1C87E5}" presName="rootnode" presStyleCnt="0">
        <dgm:presLayoutVars>
          <dgm:chMax/>
          <dgm:chPref/>
          <dgm:dir/>
          <dgm:animLvl val="lvl"/>
        </dgm:presLayoutVars>
      </dgm:prSet>
      <dgm:spPr/>
    </dgm:pt>
    <dgm:pt modelId="{C7771DEE-AD5B-4462-92C8-5539E15D8C1E}" type="pres">
      <dgm:prSet presAssocID="{D75ECBDB-55E8-4514-865D-D91BDBDEA5EB}" presName="composite" presStyleCnt="0"/>
      <dgm:spPr/>
    </dgm:pt>
    <dgm:pt modelId="{F7614249-2C28-4EE0-AE51-1A7349EF55C8}" type="pres">
      <dgm:prSet presAssocID="{D75ECBDB-55E8-4514-865D-D91BDBDEA5EB}" presName="LShape" presStyleLbl="alignNode1" presStyleIdx="0" presStyleCnt="5" custScaleX="147755" custLinFactNeighborX="26352" custLinFactNeighborY="-379"/>
      <dgm:spPr/>
    </dgm:pt>
    <dgm:pt modelId="{EA8C0CA7-DE33-4D7D-9BA0-9B3DCAC2E4A0}" type="pres">
      <dgm:prSet presAssocID="{D75ECBDB-55E8-4514-865D-D91BDBDEA5EB}" presName="ParentText" presStyleLbl="revTx" presStyleIdx="0" presStyleCnt="3" custScaleX="128994" custScaleY="68852" custLinFactNeighborX="18321" custLinFactNeighborY="-13648">
        <dgm:presLayoutVars>
          <dgm:chMax val="0"/>
          <dgm:chPref val="0"/>
          <dgm:bulletEnabled val="1"/>
        </dgm:presLayoutVars>
      </dgm:prSet>
      <dgm:spPr/>
    </dgm:pt>
    <dgm:pt modelId="{74ED6A54-FEE9-452C-B65E-EB0CCC5F210A}" type="pres">
      <dgm:prSet presAssocID="{D75ECBDB-55E8-4514-865D-D91BDBDEA5EB}" presName="Triangle" presStyleLbl="alignNode1" presStyleIdx="1" presStyleCnt="5" custLinFactX="100000" custLinFactNeighborX="179350" custLinFactNeighborY="30013"/>
      <dgm:spPr/>
    </dgm:pt>
    <dgm:pt modelId="{573A625C-3552-45FD-BB75-12AC8F3F3A30}" type="pres">
      <dgm:prSet presAssocID="{500FEDEF-47E4-457E-9D8F-5BFE88CCF0B4}" presName="sibTrans" presStyleCnt="0"/>
      <dgm:spPr/>
    </dgm:pt>
    <dgm:pt modelId="{276B0B5E-DCBF-47E6-8D8F-82E3DD16959B}" type="pres">
      <dgm:prSet presAssocID="{500FEDEF-47E4-457E-9D8F-5BFE88CCF0B4}" presName="space" presStyleCnt="0"/>
      <dgm:spPr/>
    </dgm:pt>
    <dgm:pt modelId="{1B4A883D-9EB4-4E20-8490-545ADBA0C4E5}" type="pres">
      <dgm:prSet presAssocID="{9F45933C-204A-40E9-BBE5-CCD6E0A94E44}" presName="composite" presStyleCnt="0"/>
      <dgm:spPr/>
    </dgm:pt>
    <dgm:pt modelId="{77AED090-F66A-429F-B478-9F4810EA34A7}" type="pres">
      <dgm:prSet presAssocID="{9F45933C-204A-40E9-BBE5-CCD6E0A94E44}" presName="LShape" presStyleLbl="alignNode1" presStyleIdx="2" presStyleCnt="5" custScaleX="116991" custLinFactNeighborX="20080" custLinFactNeighborY="-27167"/>
      <dgm:spPr/>
    </dgm:pt>
    <dgm:pt modelId="{34EFB00E-4690-4648-8CC4-530E1D6A656A}" type="pres">
      <dgm:prSet presAssocID="{9F45933C-204A-40E9-BBE5-CCD6E0A94E44}" presName="ParentText" presStyleLbl="revTx" presStyleIdx="1" presStyleCnt="3" custScaleX="130967" custScaleY="61516" custLinFactNeighborX="27092" custLinFactNeighborY="-40579">
        <dgm:presLayoutVars>
          <dgm:chMax val="0"/>
          <dgm:chPref val="0"/>
          <dgm:bulletEnabled val="1"/>
        </dgm:presLayoutVars>
      </dgm:prSet>
      <dgm:spPr/>
    </dgm:pt>
    <dgm:pt modelId="{8A12181F-267E-4367-A483-9795A3F1B6B5}" type="pres">
      <dgm:prSet presAssocID="{9F45933C-204A-40E9-BBE5-CCD6E0A94E44}" presName="Triangle" presStyleLbl="alignNode1" presStyleIdx="3" presStyleCnt="5" custLinFactX="68127" custLinFactNeighborX="100000" custLinFactNeighborY="-56811"/>
      <dgm:spPr/>
    </dgm:pt>
    <dgm:pt modelId="{14F6BCAF-C83E-4E9A-AAD1-88E5546ADA28}" type="pres">
      <dgm:prSet presAssocID="{FEE60AEC-F3DB-42BA-9154-BA2371088350}" presName="sibTrans" presStyleCnt="0"/>
      <dgm:spPr/>
    </dgm:pt>
    <dgm:pt modelId="{86FDA3D5-AD6C-4997-BAA2-9E6A0C493B5C}" type="pres">
      <dgm:prSet presAssocID="{FEE60AEC-F3DB-42BA-9154-BA2371088350}" presName="space" presStyleCnt="0"/>
      <dgm:spPr/>
    </dgm:pt>
    <dgm:pt modelId="{549E3DC2-73F7-49D8-BBD7-3A27500A2C5C}" type="pres">
      <dgm:prSet presAssocID="{4977890C-9367-4B5A-8C95-32C23F31E33D}" presName="composite" presStyleCnt="0"/>
      <dgm:spPr/>
    </dgm:pt>
    <dgm:pt modelId="{E271C592-1C48-4E38-9324-53E47B008D8D}" type="pres">
      <dgm:prSet presAssocID="{4977890C-9367-4B5A-8C95-32C23F31E33D}" presName="LShape" presStyleLbl="alignNode1" presStyleIdx="4" presStyleCnt="5" custScaleX="108731" custScaleY="75043" custLinFactNeighborX="-17746" custLinFactNeighborY="-85268"/>
      <dgm:spPr/>
    </dgm:pt>
    <dgm:pt modelId="{6F98D018-99FA-4386-8006-2A2EBB605EC5}" type="pres">
      <dgm:prSet presAssocID="{4977890C-9367-4B5A-8C95-32C23F31E33D}" presName="ParentText" presStyleLbl="revTx" presStyleIdx="2" presStyleCnt="3" custScaleX="89506" custScaleY="30102" custLinFactNeighborX="-33191" custLinFactNeighborY="-94293">
        <dgm:presLayoutVars>
          <dgm:chMax val="0"/>
          <dgm:chPref val="0"/>
          <dgm:bulletEnabled val="1"/>
        </dgm:presLayoutVars>
      </dgm:prSet>
      <dgm:spPr/>
    </dgm:pt>
  </dgm:ptLst>
  <dgm:cxnLst>
    <dgm:cxn modelId="{C411701C-B86C-4107-BAEC-2B17B1FA6F1B}" type="presOf" srcId="{D75ECBDB-55E8-4514-865D-D91BDBDEA5EB}" destId="{EA8C0CA7-DE33-4D7D-9BA0-9B3DCAC2E4A0}" srcOrd="0" destOrd="0" presId="urn:microsoft.com/office/officeart/2009/3/layout/StepUpProcess"/>
    <dgm:cxn modelId="{07FC2C5D-6482-4250-8F6E-7629AD7D4927}" type="presOf" srcId="{819AAC04-6710-4D56-8054-18319C1C87E5}" destId="{694FB03F-72FA-4B4E-903D-F388B13E851F}" srcOrd="0" destOrd="0" presId="urn:microsoft.com/office/officeart/2009/3/layout/StepUpProcess"/>
    <dgm:cxn modelId="{6D0C6446-4354-461B-9CE0-E2DCAD67A160}" type="presOf" srcId="{4977890C-9367-4B5A-8C95-32C23F31E33D}" destId="{6F98D018-99FA-4386-8006-2A2EBB605EC5}" srcOrd="0" destOrd="0" presId="urn:microsoft.com/office/officeart/2009/3/layout/StepUpProcess"/>
    <dgm:cxn modelId="{FC045C91-D8FD-499D-8AFE-621FD4C6EF75}" srcId="{819AAC04-6710-4D56-8054-18319C1C87E5}" destId="{9F45933C-204A-40E9-BBE5-CCD6E0A94E44}" srcOrd="1" destOrd="0" parTransId="{924D2619-7453-43E1-A841-768000C0342F}" sibTransId="{FEE60AEC-F3DB-42BA-9154-BA2371088350}"/>
    <dgm:cxn modelId="{CCD05B9E-DEF1-404D-A9DF-5011F087C13A}" srcId="{819AAC04-6710-4D56-8054-18319C1C87E5}" destId="{4977890C-9367-4B5A-8C95-32C23F31E33D}" srcOrd="2" destOrd="0" parTransId="{32903683-5CC4-48B7-A269-B0A23DFE5FFB}" sibTransId="{C591B452-66A7-4077-9899-6912B0BE86FD}"/>
    <dgm:cxn modelId="{D27F5AA3-F963-41FE-ACF9-4B5601626F02}" type="presOf" srcId="{9F45933C-204A-40E9-BBE5-CCD6E0A94E44}" destId="{34EFB00E-4690-4648-8CC4-530E1D6A656A}" srcOrd="0" destOrd="0" presId="urn:microsoft.com/office/officeart/2009/3/layout/StepUpProcess"/>
    <dgm:cxn modelId="{3E1033B4-E25E-411E-879C-2845B8962926}" srcId="{819AAC04-6710-4D56-8054-18319C1C87E5}" destId="{D75ECBDB-55E8-4514-865D-D91BDBDEA5EB}" srcOrd="0" destOrd="0" parTransId="{616342E9-6C6D-4212-AF0C-8286F5379D0E}" sibTransId="{500FEDEF-47E4-457E-9D8F-5BFE88CCF0B4}"/>
    <dgm:cxn modelId="{42B2F9A4-D141-4EE0-859F-49145E47D1D9}" type="presParOf" srcId="{694FB03F-72FA-4B4E-903D-F388B13E851F}" destId="{C7771DEE-AD5B-4462-92C8-5539E15D8C1E}" srcOrd="0" destOrd="0" presId="urn:microsoft.com/office/officeart/2009/3/layout/StepUpProcess"/>
    <dgm:cxn modelId="{6585C843-FC7A-42E2-BC99-2C64C2F84329}" type="presParOf" srcId="{C7771DEE-AD5B-4462-92C8-5539E15D8C1E}" destId="{F7614249-2C28-4EE0-AE51-1A7349EF55C8}" srcOrd="0" destOrd="0" presId="urn:microsoft.com/office/officeart/2009/3/layout/StepUpProcess"/>
    <dgm:cxn modelId="{ADE9C040-401D-4BE7-8B1A-500CAB1CD80A}" type="presParOf" srcId="{C7771DEE-AD5B-4462-92C8-5539E15D8C1E}" destId="{EA8C0CA7-DE33-4D7D-9BA0-9B3DCAC2E4A0}" srcOrd="1" destOrd="0" presId="urn:microsoft.com/office/officeart/2009/3/layout/StepUpProcess"/>
    <dgm:cxn modelId="{FC6FAB89-07B7-4451-AC52-A8D24EA9B48B}" type="presParOf" srcId="{C7771DEE-AD5B-4462-92C8-5539E15D8C1E}" destId="{74ED6A54-FEE9-452C-B65E-EB0CCC5F210A}" srcOrd="2" destOrd="0" presId="urn:microsoft.com/office/officeart/2009/3/layout/StepUpProcess"/>
    <dgm:cxn modelId="{7C400F63-E34D-496A-9A75-C34F70FD85C2}" type="presParOf" srcId="{694FB03F-72FA-4B4E-903D-F388B13E851F}" destId="{573A625C-3552-45FD-BB75-12AC8F3F3A30}" srcOrd="1" destOrd="0" presId="urn:microsoft.com/office/officeart/2009/3/layout/StepUpProcess"/>
    <dgm:cxn modelId="{4420DFEB-6261-417F-9369-5C26B1D0A7F4}" type="presParOf" srcId="{573A625C-3552-45FD-BB75-12AC8F3F3A30}" destId="{276B0B5E-DCBF-47E6-8D8F-82E3DD16959B}" srcOrd="0" destOrd="0" presId="urn:microsoft.com/office/officeart/2009/3/layout/StepUpProcess"/>
    <dgm:cxn modelId="{56630974-BF76-40E6-880C-6D9BBB571279}" type="presParOf" srcId="{694FB03F-72FA-4B4E-903D-F388B13E851F}" destId="{1B4A883D-9EB4-4E20-8490-545ADBA0C4E5}" srcOrd="2" destOrd="0" presId="urn:microsoft.com/office/officeart/2009/3/layout/StepUpProcess"/>
    <dgm:cxn modelId="{8E8D08EF-85A7-442E-92ED-BBB40A854EB5}" type="presParOf" srcId="{1B4A883D-9EB4-4E20-8490-545ADBA0C4E5}" destId="{77AED090-F66A-429F-B478-9F4810EA34A7}" srcOrd="0" destOrd="0" presId="urn:microsoft.com/office/officeart/2009/3/layout/StepUpProcess"/>
    <dgm:cxn modelId="{C6D77FD9-ED01-4B97-9E94-21FABE0C99E3}" type="presParOf" srcId="{1B4A883D-9EB4-4E20-8490-545ADBA0C4E5}" destId="{34EFB00E-4690-4648-8CC4-530E1D6A656A}" srcOrd="1" destOrd="0" presId="urn:microsoft.com/office/officeart/2009/3/layout/StepUpProcess"/>
    <dgm:cxn modelId="{AE3416C4-101E-412D-95AF-D27F925C2134}" type="presParOf" srcId="{1B4A883D-9EB4-4E20-8490-545ADBA0C4E5}" destId="{8A12181F-267E-4367-A483-9795A3F1B6B5}" srcOrd="2" destOrd="0" presId="urn:microsoft.com/office/officeart/2009/3/layout/StepUpProcess"/>
    <dgm:cxn modelId="{F339C5C8-8DB8-4290-AB01-2BF1FA4D4772}" type="presParOf" srcId="{694FB03F-72FA-4B4E-903D-F388B13E851F}" destId="{14F6BCAF-C83E-4E9A-AAD1-88E5546ADA28}" srcOrd="3" destOrd="0" presId="urn:microsoft.com/office/officeart/2009/3/layout/StepUpProcess"/>
    <dgm:cxn modelId="{549EEB39-6C13-44F9-B2BE-0A31BB5509A2}" type="presParOf" srcId="{14F6BCAF-C83E-4E9A-AAD1-88E5546ADA28}" destId="{86FDA3D5-AD6C-4997-BAA2-9E6A0C493B5C}" srcOrd="0" destOrd="0" presId="urn:microsoft.com/office/officeart/2009/3/layout/StepUpProcess"/>
    <dgm:cxn modelId="{D28DA153-092F-4F45-8591-DCFB867E02C6}" type="presParOf" srcId="{694FB03F-72FA-4B4E-903D-F388B13E851F}" destId="{549E3DC2-73F7-49D8-BBD7-3A27500A2C5C}" srcOrd="4" destOrd="0" presId="urn:microsoft.com/office/officeart/2009/3/layout/StepUpProcess"/>
    <dgm:cxn modelId="{76473D84-723A-49AA-8ABA-8038953FD480}" type="presParOf" srcId="{549E3DC2-73F7-49D8-BBD7-3A27500A2C5C}" destId="{E271C592-1C48-4E38-9324-53E47B008D8D}" srcOrd="0" destOrd="0" presId="urn:microsoft.com/office/officeart/2009/3/layout/StepUpProcess"/>
    <dgm:cxn modelId="{F6F17DD7-C972-468A-8FD9-17BCB6B5386C}" type="presParOf" srcId="{549E3DC2-73F7-49D8-BBD7-3A27500A2C5C}" destId="{6F98D018-99FA-4386-8006-2A2EBB605EC5}" srcOrd="1" destOrd="0" presId="urn:microsoft.com/office/officeart/2009/3/layout/StepUpProcess"/>
  </dgm:cxnLst>
  <dgm:bg>
    <a:solidFill>
      <a:schemeClr val="bg1">
        <a:lumMod val="95000"/>
      </a:schemeClr>
    </a:solidFill>
  </dgm:bg>
  <dgm:whole>
    <a:ln>
      <a:solidFill>
        <a:schemeClr val="accent1">
          <a:lumMod val="50000"/>
        </a:schemeClr>
      </a:solidFill>
    </a:ln>
  </dgm:whole>
  <dgm:extLst>
    <a:ext uri="http://schemas.microsoft.com/office/drawing/2008/diagram">
      <dsp:dataModelExt xmlns:dsp="http://schemas.microsoft.com/office/drawing/2008/diagram" relId="rId9" minVer="http://schemas.openxmlformats.org/drawingml/2006/diagram"/>
    </a:ext>
  </dgm:extLst>
</dgm:dataModel>
</file>

<file path=ppt/diagrams/data40.xml><?xml version="1.0" encoding="utf-8"?>
<dgm:dataModel xmlns:dgm="http://schemas.openxmlformats.org/drawingml/2006/diagram" xmlns:a="http://schemas.openxmlformats.org/drawingml/2006/main">
  <dgm:ptLst>
    <dgm:pt modelId="{43E61CD7-F7F2-406F-9D99-2D2391413677}"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685023E7-7170-4B7D-98B7-5BD0999D8272}">
      <dgm:prSet custT="1"/>
      <dgm:spPr>
        <a:solidFill>
          <a:schemeClr val="accent2"/>
        </a:solidFill>
      </dgm:spPr>
      <dgm:t>
        <a:bodyPr/>
        <a:lstStyle/>
        <a:p>
          <a:r>
            <a:rPr lang="en-US" sz="3200" b="1" dirty="0">
              <a:solidFill>
                <a:schemeClr val="bg1"/>
              </a:solidFill>
              <a:latin typeface="+mn-lt"/>
              <a:ea typeface="Tahoma" panose="020B0604030504040204" pitchFamily="34" charset="0"/>
              <a:cs typeface="Tahoma" panose="020B0604030504040204" pitchFamily="34" charset="0"/>
            </a:rPr>
            <a:t>Criteria for Approval</a:t>
          </a:r>
          <a:endParaRPr lang="en-US" sz="3200" b="1" dirty="0">
            <a:solidFill>
              <a:schemeClr val="bg1"/>
            </a:solidFill>
            <a:latin typeface="+mn-lt"/>
          </a:endParaRPr>
        </a:p>
      </dgm:t>
    </dgm:pt>
    <dgm:pt modelId="{38C36ED1-6C77-4AC6-B6A9-A760A88D5DD3}" type="parTrans" cxnId="{2107F644-9D29-40E8-B8BA-B0789D21C860}">
      <dgm:prSet/>
      <dgm:spPr/>
      <dgm:t>
        <a:bodyPr/>
        <a:lstStyle/>
        <a:p>
          <a:endParaRPr lang="en-US"/>
        </a:p>
      </dgm:t>
    </dgm:pt>
    <dgm:pt modelId="{D42D4DC9-21CE-444A-9313-E7BBDB4BC6EF}" type="sibTrans" cxnId="{2107F644-9D29-40E8-B8BA-B0789D21C860}">
      <dgm:prSet/>
      <dgm:spPr/>
      <dgm:t>
        <a:bodyPr/>
        <a:lstStyle/>
        <a:p>
          <a:endParaRPr lang="en-US"/>
        </a:p>
      </dgm:t>
    </dgm:pt>
    <dgm:pt modelId="{8D7EFF69-001B-4FE8-9EB5-7B27B330C8B1}" type="pres">
      <dgm:prSet presAssocID="{43E61CD7-F7F2-406F-9D99-2D2391413677}" presName="linearFlow" presStyleCnt="0">
        <dgm:presLayoutVars>
          <dgm:dir/>
          <dgm:resizeHandles val="exact"/>
        </dgm:presLayoutVars>
      </dgm:prSet>
      <dgm:spPr/>
    </dgm:pt>
    <dgm:pt modelId="{9D0F97EC-0C28-4E92-8CF8-116F805FE761}" type="pres">
      <dgm:prSet presAssocID="{685023E7-7170-4B7D-98B7-5BD0999D8272}" presName="composite" presStyleCnt="0"/>
      <dgm:spPr/>
    </dgm:pt>
    <dgm:pt modelId="{B5E83CE5-E4E7-4263-AD13-1396C4855F6C}" type="pres">
      <dgm:prSet presAssocID="{685023E7-7170-4B7D-98B7-5BD0999D8272}" presName="imgShp" presStyleLbl="fgImgPlace1" presStyleIdx="0" presStyleCnt="1" custLinFactNeighborY="4463"/>
      <dgm:spPr>
        <a:blipFill>
          <a:blip xmlns:r="http://schemas.openxmlformats.org/officeDocument/2006/relationships" r:embed="rId1">
            <a:alphaModFix/>
            <a:duotone>
              <a:prstClr val="black"/>
              <a:schemeClr val="accent6">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Magnifying glass with solid fill"/>
        </a:ext>
      </dgm:extLst>
    </dgm:pt>
    <dgm:pt modelId="{CCBABA0A-DC26-44F6-898D-0CFAB51632B0}" type="pres">
      <dgm:prSet presAssocID="{685023E7-7170-4B7D-98B7-5BD0999D8272}" presName="txShp" presStyleLbl="node1" presStyleIdx="0" presStyleCnt="1" custScaleX="106320" custScaleY="100000">
        <dgm:presLayoutVars>
          <dgm:bulletEnabled val="1"/>
        </dgm:presLayoutVars>
      </dgm:prSet>
      <dgm:spPr/>
    </dgm:pt>
  </dgm:ptLst>
  <dgm:cxnLst>
    <dgm:cxn modelId="{2107F644-9D29-40E8-B8BA-B0789D21C860}" srcId="{43E61CD7-F7F2-406F-9D99-2D2391413677}" destId="{685023E7-7170-4B7D-98B7-5BD0999D8272}" srcOrd="0" destOrd="0" parTransId="{38C36ED1-6C77-4AC6-B6A9-A760A88D5DD3}" sibTransId="{D42D4DC9-21CE-444A-9313-E7BBDB4BC6EF}"/>
    <dgm:cxn modelId="{23D99357-58CA-44AC-AEBD-1DBEA22D2B59}" type="presOf" srcId="{43E61CD7-F7F2-406F-9D99-2D2391413677}" destId="{8D7EFF69-001B-4FE8-9EB5-7B27B330C8B1}" srcOrd="0" destOrd="0" presId="urn:microsoft.com/office/officeart/2005/8/layout/vList3"/>
    <dgm:cxn modelId="{E61711E0-ED07-4011-817C-FF52579F4118}" type="presOf" srcId="{685023E7-7170-4B7D-98B7-5BD0999D8272}" destId="{CCBABA0A-DC26-44F6-898D-0CFAB51632B0}" srcOrd="0" destOrd="0" presId="urn:microsoft.com/office/officeart/2005/8/layout/vList3"/>
    <dgm:cxn modelId="{5F574F71-47B1-4A2C-87D6-471D38FAB1C6}" type="presParOf" srcId="{8D7EFF69-001B-4FE8-9EB5-7B27B330C8B1}" destId="{9D0F97EC-0C28-4E92-8CF8-116F805FE761}" srcOrd="0" destOrd="0" presId="urn:microsoft.com/office/officeart/2005/8/layout/vList3"/>
    <dgm:cxn modelId="{D830DED3-9666-40FE-B73B-922A7A1CE0E9}" type="presParOf" srcId="{9D0F97EC-0C28-4E92-8CF8-116F805FE761}" destId="{B5E83CE5-E4E7-4263-AD13-1396C4855F6C}" srcOrd="0" destOrd="0" presId="urn:microsoft.com/office/officeart/2005/8/layout/vList3"/>
    <dgm:cxn modelId="{96E8D04A-F570-4F51-996C-FE89CE485D93}" type="presParOf" srcId="{9D0F97EC-0C28-4E92-8CF8-116F805FE761}" destId="{CCBABA0A-DC26-44F6-898D-0CFAB51632B0}" srcOrd="1" destOrd="0" presId="urn:microsoft.com/office/officeart/2005/8/layout/vList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1.xml><?xml version="1.0" encoding="utf-8"?>
<dgm:dataModel xmlns:dgm="http://schemas.openxmlformats.org/drawingml/2006/diagram" xmlns:a="http://schemas.openxmlformats.org/drawingml/2006/main">
  <dgm:ptLst>
    <dgm:pt modelId="{43E61CD7-F7F2-406F-9D99-2D2391413677}"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FD3AF6ED-82F0-4323-99D8-C757F43C5DAC}">
      <dgm:prSet custT="1"/>
      <dgm:spPr>
        <a:solidFill>
          <a:schemeClr val="accent2"/>
        </a:solidFill>
      </dgm:spPr>
      <dgm:t>
        <a:bodyPr/>
        <a:lstStyle/>
        <a:p>
          <a:r>
            <a:rPr lang="en-US" sz="3200" b="1" dirty="0">
              <a:solidFill>
                <a:schemeClr val="bg1"/>
              </a:solidFill>
              <a:latin typeface="+mn-lt"/>
            </a:rPr>
            <a:t>Unit of Measure</a:t>
          </a:r>
        </a:p>
      </dgm:t>
    </dgm:pt>
    <dgm:pt modelId="{EA5249CA-17F1-4823-AD20-E2069701043D}" type="parTrans" cxnId="{F39E00FF-7C64-49F0-9280-A4CECBF4786B}">
      <dgm:prSet/>
      <dgm:spPr/>
      <dgm:t>
        <a:bodyPr/>
        <a:lstStyle/>
        <a:p>
          <a:endParaRPr lang="en-US"/>
        </a:p>
      </dgm:t>
    </dgm:pt>
    <dgm:pt modelId="{740FCE6F-AB2D-4449-9061-7EB22400E2E1}" type="sibTrans" cxnId="{F39E00FF-7C64-49F0-9280-A4CECBF4786B}">
      <dgm:prSet/>
      <dgm:spPr/>
      <dgm:t>
        <a:bodyPr/>
        <a:lstStyle/>
        <a:p>
          <a:endParaRPr lang="en-US"/>
        </a:p>
      </dgm:t>
    </dgm:pt>
    <dgm:pt modelId="{8D7EFF69-001B-4FE8-9EB5-7B27B330C8B1}" type="pres">
      <dgm:prSet presAssocID="{43E61CD7-F7F2-406F-9D99-2D2391413677}" presName="linearFlow" presStyleCnt="0">
        <dgm:presLayoutVars>
          <dgm:dir/>
          <dgm:resizeHandles val="exact"/>
        </dgm:presLayoutVars>
      </dgm:prSet>
      <dgm:spPr/>
    </dgm:pt>
    <dgm:pt modelId="{8AC568E7-16B4-4251-8525-52402CEB7830}" type="pres">
      <dgm:prSet presAssocID="{FD3AF6ED-82F0-4323-99D8-C757F43C5DAC}" presName="composite" presStyleCnt="0"/>
      <dgm:spPr/>
    </dgm:pt>
    <dgm:pt modelId="{7777EB40-20A6-49DF-AC54-A335C9651765}" type="pres">
      <dgm:prSet presAssocID="{FD3AF6ED-82F0-4323-99D8-C757F43C5DAC}" presName="imgShp" presStyleLbl="fgImgPlace1" presStyleIdx="0" presStyleCnt="1" custLinFactNeighborX="29520"/>
      <dgm:spPr>
        <a:blipFill>
          <a:blip xmlns:r="http://schemas.openxmlformats.org/officeDocument/2006/relationships" r:embed="rId1">
            <a:duotone>
              <a:prstClr val="black"/>
              <a:schemeClr val="tx2">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Scales of justice with solid fill"/>
        </a:ext>
      </dgm:extLst>
    </dgm:pt>
    <dgm:pt modelId="{19E50480-B8FE-4ABF-9FA9-2976CD2FDA05}" type="pres">
      <dgm:prSet presAssocID="{FD3AF6ED-82F0-4323-99D8-C757F43C5DAC}" presName="txShp" presStyleLbl="node1" presStyleIdx="0" presStyleCnt="1" custScaleX="99723" custScaleY="100000" custLinFactNeighborX="9588" custLinFactNeighborY="9259">
        <dgm:presLayoutVars>
          <dgm:bulletEnabled val="1"/>
        </dgm:presLayoutVars>
      </dgm:prSet>
      <dgm:spPr/>
    </dgm:pt>
  </dgm:ptLst>
  <dgm:cxnLst>
    <dgm:cxn modelId="{23D99357-58CA-44AC-AEBD-1DBEA22D2B59}" type="presOf" srcId="{43E61CD7-F7F2-406F-9D99-2D2391413677}" destId="{8D7EFF69-001B-4FE8-9EB5-7B27B330C8B1}" srcOrd="0" destOrd="0" presId="urn:microsoft.com/office/officeart/2005/8/layout/vList3"/>
    <dgm:cxn modelId="{7730A598-B0E1-44C3-8724-C7C5779D6C56}" type="presOf" srcId="{FD3AF6ED-82F0-4323-99D8-C757F43C5DAC}" destId="{19E50480-B8FE-4ABF-9FA9-2976CD2FDA05}" srcOrd="0" destOrd="0" presId="urn:microsoft.com/office/officeart/2005/8/layout/vList3"/>
    <dgm:cxn modelId="{F39E00FF-7C64-49F0-9280-A4CECBF4786B}" srcId="{43E61CD7-F7F2-406F-9D99-2D2391413677}" destId="{FD3AF6ED-82F0-4323-99D8-C757F43C5DAC}" srcOrd="0" destOrd="0" parTransId="{EA5249CA-17F1-4823-AD20-E2069701043D}" sibTransId="{740FCE6F-AB2D-4449-9061-7EB22400E2E1}"/>
    <dgm:cxn modelId="{29720E73-3197-4345-B54C-5C530651BDEC}" type="presParOf" srcId="{8D7EFF69-001B-4FE8-9EB5-7B27B330C8B1}" destId="{8AC568E7-16B4-4251-8525-52402CEB7830}" srcOrd="0" destOrd="0" presId="urn:microsoft.com/office/officeart/2005/8/layout/vList3"/>
    <dgm:cxn modelId="{B09D7DB6-A617-473E-8C8D-D25FC570FF6F}" type="presParOf" srcId="{8AC568E7-16B4-4251-8525-52402CEB7830}" destId="{7777EB40-20A6-49DF-AC54-A335C9651765}" srcOrd="0" destOrd="0" presId="urn:microsoft.com/office/officeart/2005/8/layout/vList3"/>
    <dgm:cxn modelId="{06CE5B08-EE44-46A0-960B-E37BD0C48F30}" type="presParOf" srcId="{8AC568E7-16B4-4251-8525-52402CEB7830}" destId="{19E50480-B8FE-4ABF-9FA9-2976CD2FDA05}" srcOrd="1" destOrd="0" presId="urn:microsoft.com/office/officeart/2005/8/layout/vList3"/>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42.xml><?xml version="1.0" encoding="utf-8"?>
<dgm:dataModel xmlns:dgm="http://schemas.openxmlformats.org/drawingml/2006/diagram" xmlns:a="http://schemas.openxmlformats.org/drawingml/2006/main">
  <dgm:ptLst>
    <dgm:pt modelId="{43E61CD7-F7F2-406F-9D99-2D2391413677}"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FD3AF6ED-82F0-4323-99D8-C757F43C5DAC}">
      <dgm:prSet custT="1"/>
      <dgm:spPr>
        <a:solidFill>
          <a:srgbClr val="4EA72E"/>
        </a:solidFill>
      </dgm:spPr>
      <dgm:t>
        <a:bodyPr/>
        <a:lstStyle/>
        <a:p>
          <a:r>
            <a:rPr lang="en-US" sz="3200" b="1" dirty="0">
              <a:solidFill>
                <a:schemeClr val="bg1"/>
              </a:solidFill>
              <a:latin typeface="+mn-lt"/>
            </a:rPr>
            <a:t>Unit of Measure</a:t>
          </a:r>
        </a:p>
      </dgm:t>
    </dgm:pt>
    <dgm:pt modelId="{EA5249CA-17F1-4823-AD20-E2069701043D}" type="parTrans" cxnId="{F39E00FF-7C64-49F0-9280-A4CECBF4786B}">
      <dgm:prSet/>
      <dgm:spPr/>
      <dgm:t>
        <a:bodyPr/>
        <a:lstStyle/>
        <a:p>
          <a:endParaRPr lang="en-US"/>
        </a:p>
      </dgm:t>
    </dgm:pt>
    <dgm:pt modelId="{740FCE6F-AB2D-4449-9061-7EB22400E2E1}" type="sibTrans" cxnId="{F39E00FF-7C64-49F0-9280-A4CECBF4786B}">
      <dgm:prSet/>
      <dgm:spPr/>
      <dgm:t>
        <a:bodyPr/>
        <a:lstStyle/>
        <a:p>
          <a:endParaRPr lang="en-US"/>
        </a:p>
      </dgm:t>
    </dgm:pt>
    <dgm:pt modelId="{8D7EFF69-001B-4FE8-9EB5-7B27B330C8B1}" type="pres">
      <dgm:prSet presAssocID="{43E61CD7-F7F2-406F-9D99-2D2391413677}" presName="linearFlow" presStyleCnt="0">
        <dgm:presLayoutVars>
          <dgm:dir/>
          <dgm:resizeHandles val="exact"/>
        </dgm:presLayoutVars>
      </dgm:prSet>
      <dgm:spPr/>
    </dgm:pt>
    <dgm:pt modelId="{8AC568E7-16B4-4251-8525-52402CEB7830}" type="pres">
      <dgm:prSet presAssocID="{FD3AF6ED-82F0-4323-99D8-C757F43C5DAC}" presName="composite" presStyleCnt="0"/>
      <dgm:spPr/>
    </dgm:pt>
    <dgm:pt modelId="{7777EB40-20A6-49DF-AC54-A335C9651765}" type="pres">
      <dgm:prSet presAssocID="{FD3AF6ED-82F0-4323-99D8-C757F43C5DAC}" presName="imgShp" presStyleLbl="fgImgPlace1" presStyleIdx="0" presStyleCnt="1" custLinFactNeighborX="29520"/>
      <dgm:spPr>
        <a:blipFill>
          <a:blip xmlns:r="http://schemas.openxmlformats.org/officeDocument/2006/relationships" r:embed="rId1">
            <a:duotone>
              <a:prstClr val="black"/>
              <a:schemeClr val="tx2">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Scales of justice with solid fill"/>
        </a:ext>
      </dgm:extLst>
    </dgm:pt>
    <dgm:pt modelId="{19E50480-B8FE-4ABF-9FA9-2976CD2FDA05}" type="pres">
      <dgm:prSet presAssocID="{FD3AF6ED-82F0-4323-99D8-C757F43C5DAC}" presName="txShp" presStyleLbl="node1" presStyleIdx="0" presStyleCnt="1" custScaleX="99723" custScaleY="100000" custLinFactNeighborX="9588">
        <dgm:presLayoutVars>
          <dgm:bulletEnabled val="1"/>
        </dgm:presLayoutVars>
      </dgm:prSet>
      <dgm:spPr/>
    </dgm:pt>
  </dgm:ptLst>
  <dgm:cxnLst>
    <dgm:cxn modelId="{23D99357-58CA-44AC-AEBD-1DBEA22D2B59}" type="presOf" srcId="{43E61CD7-F7F2-406F-9D99-2D2391413677}" destId="{8D7EFF69-001B-4FE8-9EB5-7B27B330C8B1}" srcOrd="0" destOrd="0" presId="urn:microsoft.com/office/officeart/2005/8/layout/vList3"/>
    <dgm:cxn modelId="{7730A598-B0E1-44C3-8724-C7C5779D6C56}" type="presOf" srcId="{FD3AF6ED-82F0-4323-99D8-C757F43C5DAC}" destId="{19E50480-B8FE-4ABF-9FA9-2976CD2FDA05}" srcOrd="0" destOrd="0" presId="urn:microsoft.com/office/officeart/2005/8/layout/vList3"/>
    <dgm:cxn modelId="{F39E00FF-7C64-49F0-9280-A4CECBF4786B}" srcId="{43E61CD7-F7F2-406F-9D99-2D2391413677}" destId="{FD3AF6ED-82F0-4323-99D8-C757F43C5DAC}" srcOrd="0" destOrd="0" parTransId="{EA5249CA-17F1-4823-AD20-E2069701043D}" sibTransId="{740FCE6F-AB2D-4449-9061-7EB22400E2E1}"/>
    <dgm:cxn modelId="{29720E73-3197-4345-B54C-5C530651BDEC}" type="presParOf" srcId="{8D7EFF69-001B-4FE8-9EB5-7B27B330C8B1}" destId="{8AC568E7-16B4-4251-8525-52402CEB7830}" srcOrd="0" destOrd="0" presId="urn:microsoft.com/office/officeart/2005/8/layout/vList3"/>
    <dgm:cxn modelId="{B09D7DB6-A617-473E-8C8D-D25FC570FF6F}" type="presParOf" srcId="{8AC568E7-16B4-4251-8525-52402CEB7830}" destId="{7777EB40-20A6-49DF-AC54-A335C9651765}" srcOrd="0" destOrd="0" presId="urn:microsoft.com/office/officeart/2005/8/layout/vList3"/>
    <dgm:cxn modelId="{06CE5B08-EE44-46A0-960B-E37BD0C48F30}" type="presParOf" srcId="{8AC568E7-16B4-4251-8525-52402CEB7830}" destId="{19E50480-B8FE-4ABF-9FA9-2976CD2FDA05}" srcOrd="1" destOrd="0" presId="urn:microsoft.com/office/officeart/2005/8/layout/vList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3.xml><?xml version="1.0" encoding="utf-8"?>
<dgm:dataModel xmlns:dgm="http://schemas.openxmlformats.org/drawingml/2006/diagram" xmlns:a="http://schemas.openxmlformats.org/drawingml/2006/main">
  <dgm:ptLst>
    <dgm:pt modelId="{43E61CD7-F7F2-406F-9D99-2D2391413677}"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685023E7-7170-4B7D-98B7-5BD0999D8272}">
      <dgm:prSet custT="1"/>
      <dgm:spPr>
        <a:solidFill>
          <a:schemeClr val="accent2"/>
        </a:solidFill>
      </dgm:spPr>
      <dgm:t>
        <a:bodyPr/>
        <a:lstStyle/>
        <a:p>
          <a:r>
            <a:rPr lang="en-US" sz="3200" b="1" dirty="0">
              <a:solidFill>
                <a:schemeClr val="bg1"/>
              </a:solidFill>
              <a:latin typeface="+mn-lt"/>
              <a:ea typeface="Tahoma" panose="020B0604030504040204" pitchFamily="34" charset="0"/>
              <a:cs typeface="Tahoma" panose="020B0604030504040204" pitchFamily="34" charset="0"/>
            </a:rPr>
            <a:t>Criteria for Approval</a:t>
          </a:r>
          <a:endParaRPr lang="en-US" sz="3200" b="1" dirty="0">
            <a:solidFill>
              <a:schemeClr val="bg1"/>
            </a:solidFill>
            <a:latin typeface="+mn-lt"/>
          </a:endParaRPr>
        </a:p>
      </dgm:t>
    </dgm:pt>
    <dgm:pt modelId="{38C36ED1-6C77-4AC6-B6A9-A760A88D5DD3}" type="parTrans" cxnId="{2107F644-9D29-40E8-B8BA-B0789D21C860}">
      <dgm:prSet/>
      <dgm:spPr/>
      <dgm:t>
        <a:bodyPr/>
        <a:lstStyle/>
        <a:p>
          <a:endParaRPr lang="en-US"/>
        </a:p>
      </dgm:t>
    </dgm:pt>
    <dgm:pt modelId="{D42D4DC9-21CE-444A-9313-E7BBDB4BC6EF}" type="sibTrans" cxnId="{2107F644-9D29-40E8-B8BA-B0789D21C860}">
      <dgm:prSet/>
      <dgm:spPr/>
      <dgm:t>
        <a:bodyPr/>
        <a:lstStyle/>
        <a:p>
          <a:endParaRPr lang="en-US"/>
        </a:p>
      </dgm:t>
    </dgm:pt>
    <dgm:pt modelId="{8D7EFF69-001B-4FE8-9EB5-7B27B330C8B1}" type="pres">
      <dgm:prSet presAssocID="{43E61CD7-F7F2-406F-9D99-2D2391413677}" presName="linearFlow" presStyleCnt="0">
        <dgm:presLayoutVars>
          <dgm:dir/>
          <dgm:resizeHandles val="exact"/>
        </dgm:presLayoutVars>
      </dgm:prSet>
      <dgm:spPr/>
    </dgm:pt>
    <dgm:pt modelId="{9D0F97EC-0C28-4E92-8CF8-116F805FE761}" type="pres">
      <dgm:prSet presAssocID="{685023E7-7170-4B7D-98B7-5BD0999D8272}" presName="composite" presStyleCnt="0"/>
      <dgm:spPr/>
    </dgm:pt>
    <dgm:pt modelId="{B5E83CE5-E4E7-4263-AD13-1396C4855F6C}" type="pres">
      <dgm:prSet presAssocID="{685023E7-7170-4B7D-98B7-5BD0999D8272}" presName="imgShp" presStyleLbl="fgImgPlace1" presStyleIdx="0" presStyleCnt="1" custLinFactNeighborY="4463"/>
      <dgm:spPr>
        <a:blipFill>
          <a:blip xmlns:r="http://schemas.openxmlformats.org/officeDocument/2006/relationships" r:embed="rId1">
            <a:alphaModFix/>
            <a:duotone>
              <a:prstClr val="black"/>
              <a:schemeClr val="accent6">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Magnifying glass with solid fill"/>
        </a:ext>
      </dgm:extLst>
    </dgm:pt>
    <dgm:pt modelId="{CCBABA0A-DC26-44F6-898D-0CFAB51632B0}" type="pres">
      <dgm:prSet presAssocID="{685023E7-7170-4B7D-98B7-5BD0999D8272}" presName="txShp" presStyleLbl="node1" presStyleIdx="0" presStyleCnt="1" custScaleX="106320" custScaleY="100000">
        <dgm:presLayoutVars>
          <dgm:bulletEnabled val="1"/>
        </dgm:presLayoutVars>
      </dgm:prSet>
      <dgm:spPr/>
    </dgm:pt>
  </dgm:ptLst>
  <dgm:cxnLst>
    <dgm:cxn modelId="{2107F644-9D29-40E8-B8BA-B0789D21C860}" srcId="{43E61CD7-F7F2-406F-9D99-2D2391413677}" destId="{685023E7-7170-4B7D-98B7-5BD0999D8272}" srcOrd="0" destOrd="0" parTransId="{38C36ED1-6C77-4AC6-B6A9-A760A88D5DD3}" sibTransId="{D42D4DC9-21CE-444A-9313-E7BBDB4BC6EF}"/>
    <dgm:cxn modelId="{23D99357-58CA-44AC-AEBD-1DBEA22D2B59}" type="presOf" srcId="{43E61CD7-F7F2-406F-9D99-2D2391413677}" destId="{8D7EFF69-001B-4FE8-9EB5-7B27B330C8B1}" srcOrd="0" destOrd="0" presId="urn:microsoft.com/office/officeart/2005/8/layout/vList3"/>
    <dgm:cxn modelId="{E61711E0-ED07-4011-817C-FF52579F4118}" type="presOf" srcId="{685023E7-7170-4B7D-98B7-5BD0999D8272}" destId="{CCBABA0A-DC26-44F6-898D-0CFAB51632B0}" srcOrd="0" destOrd="0" presId="urn:microsoft.com/office/officeart/2005/8/layout/vList3"/>
    <dgm:cxn modelId="{5F574F71-47B1-4A2C-87D6-471D38FAB1C6}" type="presParOf" srcId="{8D7EFF69-001B-4FE8-9EB5-7B27B330C8B1}" destId="{9D0F97EC-0C28-4E92-8CF8-116F805FE761}" srcOrd="0" destOrd="0" presId="urn:microsoft.com/office/officeart/2005/8/layout/vList3"/>
    <dgm:cxn modelId="{D830DED3-9666-40FE-B73B-922A7A1CE0E9}" type="presParOf" srcId="{9D0F97EC-0C28-4E92-8CF8-116F805FE761}" destId="{B5E83CE5-E4E7-4263-AD13-1396C4855F6C}" srcOrd="0" destOrd="0" presId="urn:microsoft.com/office/officeart/2005/8/layout/vList3"/>
    <dgm:cxn modelId="{96E8D04A-F570-4F51-996C-FE89CE485D93}" type="presParOf" srcId="{9D0F97EC-0C28-4E92-8CF8-116F805FE761}" destId="{CCBABA0A-DC26-44F6-898D-0CFAB51632B0}" srcOrd="1" destOrd="0" presId="urn:microsoft.com/office/officeart/2005/8/layout/vList3"/>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44.xml><?xml version="1.0" encoding="utf-8"?>
<dgm:dataModel xmlns:dgm="http://schemas.openxmlformats.org/drawingml/2006/diagram" xmlns:a="http://schemas.openxmlformats.org/drawingml/2006/main">
  <dgm:ptLst>
    <dgm:pt modelId="{43E61CD7-F7F2-406F-9D99-2D2391413677}"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685023E7-7170-4B7D-98B7-5BD0999D8272}">
      <dgm:prSet custT="1"/>
      <dgm:spPr>
        <a:solidFill>
          <a:srgbClr val="4EA72E"/>
        </a:solidFill>
      </dgm:spPr>
      <dgm:t>
        <a:bodyPr/>
        <a:lstStyle/>
        <a:p>
          <a:r>
            <a:rPr lang="en-US" sz="3200" b="1" dirty="0">
              <a:solidFill>
                <a:schemeClr val="bg1"/>
              </a:solidFill>
              <a:latin typeface="+mn-lt"/>
              <a:ea typeface="Tahoma" panose="020B0604030504040204" pitchFamily="34" charset="0"/>
              <a:cs typeface="Tahoma" panose="020B0604030504040204" pitchFamily="34" charset="0"/>
            </a:rPr>
            <a:t>Criteria for Approval</a:t>
          </a:r>
          <a:endParaRPr lang="en-US" sz="3200" b="1" dirty="0">
            <a:solidFill>
              <a:schemeClr val="bg1"/>
            </a:solidFill>
            <a:latin typeface="+mn-lt"/>
          </a:endParaRPr>
        </a:p>
      </dgm:t>
    </dgm:pt>
    <dgm:pt modelId="{38C36ED1-6C77-4AC6-B6A9-A760A88D5DD3}" type="parTrans" cxnId="{2107F644-9D29-40E8-B8BA-B0789D21C860}">
      <dgm:prSet/>
      <dgm:spPr/>
      <dgm:t>
        <a:bodyPr/>
        <a:lstStyle/>
        <a:p>
          <a:endParaRPr lang="en-US"/>
        </a:p>
      </dgm:t>
    </dgm:pt>
    <dgm:pt modelId="{D42D4DC9-21CE-444A-9313-E7BBDB4BC6EF}" type="sibTrans" cxnId="{2107F644-9D29-40E8-B8BA-B0789D21C860}">
      <dgm:prSet/>
      <dgm:spPr/>
      <dgm:t>
        <a:bodyPr/>
        <a:lstStyle/>
        <a:p>
          <a:endParaRPr lang="en-US"/>
        </a:p>
      </dgm:t>
    </dgm:pt>
    <dgm:pt modelId="{8D7EFF69-001B-4FE8-9EB5-7B27B330C8B1}" type="pres">
      <dgm:prSet presAssocID="{43E61CD7-F7F2-406F-9D99-2D2391413677}" presName="linearFlow" presStyleCnt="0">
        <dgm:presLayoutVars>
          <dgm:dir/>
          <dgm:resizeHandles val="exact"/>
        </dgm:presLayoutVars>
      </dgm:prSet>
      <dgm:spPr/>
    </dgm:pt>
    <dgm:pt modelId="{9D0F97EC-0C28-4E92-8CF8-116F805FE761}" type="pres">
      <dgm:prSet presAssocID="{685023E7-7170-4B7D-98B7-5BD0999D8272}" presName="composite" presStyleCnt="0"/>
      <dgm:spPr/>
    </dgm:pt>
    <dgm:pt modelId="{B5E83CE5-E4E7-4263-AD13-1396C4855F6C}" type="pres">
      <dgm:prSet presAssocID="{685023E7-7170-4B7D-98B7-5BD0999D8272}" presName="imgShp" presStyleLbl="fgImgPlace1" presStyleIdx="0" presStyleCnt="1" custLinFactNeighborY="4463"/>
      <dgm:spPr>
        <a:blipFill>
          <a:blip xmlns:r="http://schemas.openxmlformats.org/officeDocument/2006/relationships" r:embed="rId1">
            <a:alphaModFix/>
            <a:duotone>
              <a:prstClr val="black"/>
              <a:schemeClr val="accent6">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Magnifying glass with solid fill"/>
        </a:ext>
      </dgm:extLst>
    </dgm:pt>
    <dgm:pt modelId="{CCBABA0A-DC26-44F6-898D-0CFAB51632B0}" type="pres">
      <dgm:prSet presAssocID="{685023E7-7170-4B7D-98B7-5BD0999D8272}" presName="txShp" presStyleLbl="node1" presStyleIdx="0" presStyleCnt="1" custScaleX="103565" custScaleY="100000">
        <dgm:presLayoutVars>
          <dgm:bulletEnabled val="1"/>
        </dgm:presLayoutVars>
      </dgm:prSet>
      <dgm:spPr/>
    </dgm:pt>
  </dgm:ptLst>
  <dgm:cxnLst>
    <dgm:cxn modelId="{2107F644-9D29-40E8-B8BA-B0789D21C860}" srcId="{43E61CD7-F7F2-406F-9D99-2D2391413677}" destId="{685023E7-7170-4B7D-98B7-5BD0999D8272}" srcOrd="0" destOrd="0" parTransId="{38C36ED1-6C77-4AC6-B6A9-A760A88D5DD3}" sibTransId="{D42D4DC9-21CE-444A-9313-E7BBDB4BC6EF}"/>
    <dgm:cxn modelId="{23D99357-58CA-44AC-AEBD-1DBEA22D2B59}" type="presOf" srcId="{43E61CD7-F7F2-406F-9D99-2D2391413677}" destId="{8D7EFF69-001B-4FE8-9EB5-7B27B330C8B1}" srcOrd="0" destOrd="0" presId="urn:microsoft.com/office/officeart/2005/8/layout/vList3"/>
    <dgm:cxn modelId="{E61711E0-ED07-4011-817C-FF52579F4118}" type="presOf" srcId="{685023E7-7170-4B7D-98B7-5BD0999D8272}" destId="{CCBABA0A-DC26-44F6-898D-0CFAB51632B0}" srcOrd="0" destOrd="0" presId="urn:microsoft.com/office/officeart/2005/8/layout/vList3"/>
    <dgm:cxn modelId="{5F574F71-47B1-4A2C-87D6-471D38FAB1C6}" type="presParOf" srcId="{8D7EFF69-001B-4FE8-9EB5-7B27B330C8B1}" destId="{9D0F97EC-0C28-4E92-8CF8-116F805FE761}" srcOrd="0" destOrd="0" presId="urn:microsoft.com/office/officeart/2005/8/layout/vList3"/>
    <dgm:cxn modelId="{D830DED3-9666-40FE-B73B-922A7A1CE0E9}" type="presParOf" srcId="{9D0F97EC-0C28-4E92-8CF8-116F805FE761}" destId="{B5E83CE5-E4E7-4263-AD13-1396C4855F6C}" srcOrd="0" destOrd="0" presId="urn:microsoft.com/office/officeart/2005/8/layout/vList3"/>
    <dgm:cxn modelId="{96E8D04A-F570-4F51-996C-FE89CE485D93}" type="presParOf" srcId="{9D0F97EC-0C28-4E92-8CF8-116F805FE761}" destId="{CCBABA0A-DC26-44F6-898D-0CFAB51632B0}" srcOrd="1" destOrd="0" presId="urn:microsoft.com/office/officeart/2005/8/layout/vList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5.xml><?xml version="1.0" encoding="utf-8"?>
<dgm:dataModel xmlns:dgm="http://schemas.openxmlformats.org/drawingml/2006/diagram" xmlns:a="http://schemas.openxmlformats.org/drawingml/2006/main">
  <dgm:ptLst>
    <dgm:pt modelId="{43E61CD7-F7F2-406F-9D99-2D2391413677}"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685023E7-7170-4B7D-98B7-5BD0999D8272}">
      <dgm:prSet custT="1"/>
      <dgm:spPr>
        <a:solidFill>
          <a:srgbClr val="4EA72E"/>
        </a:solidFill>
      </dgm:spPr>
      <dgm:t>
        <a:bodyPr/>
        <a:lstStyle/>
        <a:p>
          <a:r>
            <a:rPr lang="en-US" sz="3200" b="1" dirty="0">
              <a:solidFill>
                <a:schemeClr val="bg1"/>
              </a:solidFill>
              <a:latin typeface="+mn-lt"/>
              <a:ea typeface="Tahoma" panose="020B0604030504040204" pitchFamily="34" charset="0"/>
              <a:cs typeface="Tahoma" panose="020B0604030504040204" pitchFamily="34" charset="0"/>
            </a:rPr>
            <a:t>Criteria for Approval</a:t>
          </a:r>
          <a:endParaRPr lang="en-US" sz="3200" b="1" dirty="0">
            <a:solidFill>
              <a:schemeClr val="bg1"/>
            </a:solidFill>
            <a:latin typeface="+mn-lt"/>
          </a:endParaRPr>
        </a:p>
      </dgm:t>
    </dgm:pt>
    <dgm:pt modelId="{38C36ED1-6C77-4AC6-B6A9-A760A88D5DD3}" type="parTrans" cxnId="{2107F644-9D29-40E8-B8BA-B0789D21C860}">
      <dgm:prSet/>
      <dgm:spPr/>
      <dgm:t>
        <a:bodyPr/>
        <a:lstStyle/>
        <a:p>
          <a:endParaRPr lang="en-US"/>
        </a:p>
      </dgm:t>
    </dgm:pt>
    <dgm:pt modelId="{D42D4DC9-21CE-444A-9313-E7BBDB4BC6EF}" type="sibTrans" cxnId="{2107F644-9D29-40E8-B8BA-B0789D21C860}">
      <dgm:prSet/>
      <dgm:spPr/>
      <dgm:t>
        <a:bodyPr/>
        <a:lstStyle/>
        <a:p>
          <a:endParaRPr lang="en-US"/>
        </a:p>
      </dgm:t>
    </dgm:pt>
    <dgm:pt modelId="{8D7EFF69-001B-4FE8-9EB5-7B27B330C8B1}" type="pres">
      <dgm:prSet presAssocID="{43E61CD7-F7F2-406F-9D99-2D2391413677}" presName="linearFlow" presStyleCnt="0">
        <dgm:presLayoutVars>
          <dgm:dir/>
          <dgm:resizeHandles val="exact"/>
        </dgm:presLayoutVars>
      </dgm:prSet>
      <dgm:spPr/>
    </dgm:pt>
    <dgm:pt modelId="{9D0F97EC-0C28-4E92-8CF8-116F805FE761}" type="pres">
      <dgm:prSet presAssocID="{685023E7-7170-4B7D-98B7-5BD0999D8272}" presName="composite" presStyleCnt="0"/>
      <dgm:spPr/>
    </dgm:pt>
    <dgm:pt modelId="{B5E83CE5-E4E7-4263-AD13-1396C4855F6C}" type="pres">
      <dgm:prSet presAssocID="{685023E7-7170-4B7D-98B7-5BD0999D8272}" presName="imgShp" presStyleLbl="fgImgPlace1" presStyleIdx="0" presStyleCnt="1" custLinFactNeighborY="4463"/>
      <dgm:spPr>
        <a:blipFill>
          <a:blip xmlns:r="http://schemas.openxmlformats.org/officeDocument/2006/relationships" r:embed="rId1">
            <a:alphaModFix/>
            <a:duotone>
              <a:prstClr val="black"/>
              <a:schemeClr val="accent6">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Magnifying glass with solid fill"/>
        </a:ext>
      </dgm:extLst>
    </dgm:pt>
    <dgm:pt modelId="{CCBABA0A-DC26-44F6-898D-0CFAB51632B0}" type="pres">
      <dgm:prSet presAssocID="{685023E7-7170-4B7D-98B7-5BD0999D8272}" presName="txShp" presStyleLbl="node1" presStyleIdx="0" presStyleCnt="1" custScaleX="103565" custScaleY="100000">
        <dgm:presLayoutVars>
          <dgm:bulletEnabled val="1"/>
        </dgm:presLayoutVars>
      </dgm:prSet>
      <dgm:spPr/>
    </dgm:pt>
  </dgm:ptLst>
  <dgm:cxnLst>
    <dgm:cxn modelId="{2107F644-9D29-40E8-B8BA-B0789D21C860}" srcId="{43E61CD7-F7F2-406F-9D99-2D2391413677}" destId="{685023E7-7170-4B7D-98B7-5BD0999D8272}" srcOrd="0" destOrd="0" parTransId="{38C36ED1-6C77-4AC6-B6A9-A760A88D5DD3}" sibTransId="{D42D4DC9-21CE-444A-9313-E7BBDB4BC6EF}"/>
    <dgm:cxn modelId="{23D99357-58CA-44AC-AEBD-1DBEA22D2B59}" type="presOf" srcId="{43E61CD7-F7F2-406F-9D99-2D2391413677}" destId="{8D7EFF69-001B-4FE8-9EB5-7B27B330C8B1}" srcOrd="0" destOrd="0" presId="urn:microsoft.com/office/officeart/2005/8/layout/vList3"/>
    <dgm:cxn modelId="{E61711E0-ED07-4011-817C-FF52579F4118}" type="presOf" srcId="{685023E7-7170-4B7D-98B7-5BD0999D8272}" destId="{CCBABA0A-DC26-44F6-898D-0CFAB51632B0}" srcOrd="0" destOrd="0" presId="urn:microsoft.com/office/officeart/2005/8/layout/vList3"/>
    <dgm:cxn modelId="{5F574F71-47B1-4A2C-87D6-471D38FAB1C6}" type="presParOf" srcId="{8D7EFF69-001B-4FE8-9EB5-7B27B330C8B1}" destId="{9D0F97EC-0C28-4E92-8CF8-116F805FE761}" srcOrd="0" destOrd="0" presId="urn:microsoft.com/office/officeart/2005/8/layout/vList3"/>
    <dgm:cxn modelId="{D830DED3-9666-40FE-B73B-922A7A1CE0E9}" type="presParOf" srcId="{9D0F97EC-0C28-4E92-8CF8-116F805FE761}" destId="{B5E83CE5-E4E7-4263-AD13-1396C4855F6C}" srcOrd="0" destOrd="0" presId="urn:microsoft.com/office/officeart/2005/8/layout/vList3"/>
    <dgm:cxn modelId="{96E8D04A-F570-4F51-996C-FE89CE485D93}" type="presParOf" srcId="{9D0F97EC-0C28-4E92-8CF8-116F805FE761}" destId="{CCBABA0A-DC26-44F6-898D-0CFAB51632B0}" srcOrd="1" destOrd="0" presId="urn:microsoft.com/office/officeart/2005/8/layout/vList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46.xml><?xml version="1.0" encoding="utf-8"?>
<dgm:dataModel xmlns:dgm="http://schemas.openxmlformats.org/drawingml/2006/diagram" xmlns:a="http://schemas.openxmlformats.org/drawingml/2006/main">
  <dgm:ptLst>
    <dgm:pt modelId="{43E61CD7-F7F2-406F-9D99-2D2391413677}" type="doc">
      <dgm:prSet loTypeId="urn:microsoft.com/office/officeart/2008/layout/PictureStrips" loCatId="list" qsTypeId="urn:microsoft.com/office/officeart/2005/8/quickstyle/simple1" qsCatId="simple" csTypeId="urn:microsoft.com/office/officeart/2005/8/colors/colorful2" csCatId="colorful" phldr="1"/>
      <dgm:spPr/>
      <dgm:t>
        <a:bodyPr/>
        <a:lstStyle/>
        <a:p>
          <a:endParaRPr lang="en-US"/>
        </a:p>
      </dgm:t>
    </dgm:pt>
    <dgm:pt modelId="{685023E7-7170-4B7D-98B7-5BD0999D8272}">
      <dgm:prSet custT="1"/>
      <dgm:spPr>
        <a:solidFill>
          <a:srgbClr val="FFFFCC">
            <a:alpha val="40000"/>
          </a:srgbClr>
        </a:solidFill>
      </dgm:spPr>
      <dgm:t>
        <a:bodyPr/>
        <a:lstStyle/>
        <a:p>
          <a:r>
            <a:rPr lang="en-US" sz="3600" b="1" dirty="0">
              <a:solidFill>
                <a:schemeClr val="accent2">
                  <a:lumMod val="75000"/>
                </a:schemeClr>
              </a:solidFill>
              <a:latin typeface="+mn-lt"/>
              <a:ea typeface="Tahoma" panose="020B0604030504040204" pitchFamily="34" charset="0"/>
              <a:cs typeface="Tahoma" panose="020B0604030504040204" pitchFamily="34" charset="0"/>
            </a:rPr>
            <a:t>NOT Approved</a:t>
          </a:r>
          <a:endParaRPr lang="en-US" sz="3600" b="1" dirty="0">
            <a:solidFill>
              <a:schemeClr val="accent2">
                <a:lumMod val="75000"/>
              </a:schemeClr>
            </a:solidFill>
            <a:latin typeface="+mn-lt"/>
          </a:endParaRPr>
        </a:p>
      </dgm:t>
    </dgm:pt>
    <dgm:pt modelId="{38C36ED1-6C77-4AC6-B6A9-A760A88D5DD3}" type="parTrans" cxnId="{2107F644-9D29-40E8-B8BA-B0789D21C860}">
      <dgm:prSet/>
      <dgm:spPr/>
      <dgm:t>
        <a:bodyPr/>
        <a:lstStyle/>
        <a:p>
          <a:endParaRPr lang="en-US"/>
        </a:p>
      </dgm:t>
    </dgm:pt>
    <dgm:pt modelId="{D42D4DC9-21CE-444A-9313-E7BBDB4BC6EF}" type="sibTrans" cxnId="{2107F644-9D29-40E8-B8BA-B0789D21C860}">
      <dgm:prSet/>
      <dgm:spPr/>
      <dgm:t>
        <a:bodyPr/>
        <a:lstStyle/>
        <a:p>
          <a:endParaRPr lang="en-US"/>
        </a:p>
      </dgm:t>
    </dgm:pt>
    <dgm:pt modelId="{494A0C87-448B-4BD1-AF04-03DA9653E1D4}" type="pres">
      <dgm:prSet presAssocID="{43E61CD7-F7F2-406F-9D99-2D2391413677}" presName="Name0" presStyleCnt="0">
        <dgm:presLayoutVars>
          <dgm:dir/>
          <dgm:resizeHandles val="exact"/>
        </dgm:presLayoutVars>
      </dgm:prSet>
      <dgm:spPr/>
    </dgm:pt>
    <dgm:pt modelId="{3D46CC02-4114-437E-9C2F-78AD467EA10E}" type="pres">
      <dgm:prSet presAssocID="{685023E7-7170-4B7D-98B7-5BD0999D8272}" presName="composite" presStyleCnt="0"/>
      <dgm:spPr/>
    </dgm:pt>
    <dgm:pt modelId="{08230835-33F3-4E5C-8C4D-B75A9CB7984D}" type="pres">
      <dgm:prSet presAssocID="{685023E7-7170-4B7D-98B7-5BD0999D8272}" presName="rect1" presStyleLbl="trAlignAcc1" presStyleIdx="0" presStyleCnt="1" custScaleX="160337" custLinFactNeighborY="-3237">
        <dgm:presLayoutVars>
          <dgm:bulletEnabled val="1"/>
        </dgm:presLayoutVars>
      </dgm:prSet>
      <dgm:spPr/>
    </dgm:pt>
    <dgm:pt modelId="{31B3DBF3-2A9F-423B-9BF4-FDD46CBC6139}" type="pres">
      <dgm:prSet presAssocID="{685023E7-7170-4B7D-98B7-5BD0999D8272}" presName="rect2" presStyleLbl="fgImgPlace1" presStyleIdx="0" presStyleCnt="1" custScaleX="170681" custLinFactX="-100000" custLinFactNeighborX="-197877" custLinFactNeighborY="9003"/>
      <dgm:spPr>
        <a:blipFill rotWithShape="1">
          <a:blip xmlns:r="http://schemas.openxmlformats.org/officeDocument/2006/relationships" r:embed="rId1">
            <a:duotone>
              <a:prstClr val="black"/>
              <a:srgbClr val="BD582C">
                <a:tint val="45000"/>
                <a:satMod val="400000"/>
              </a:srgbClr>
            </a:duotone>
            <a:alphaModFix/>
            <a:lum bright="-44000" contrast="86000"/>
            <a:extLst>
              <a:ext uri="{96DAC541-7B7A-43D3-8B79-37D633B846F1}">
                <asvg:svgBlip xmlns:asvg="http://schemas.microsoft.com/office/drawing/2016/SVG/main" r:embed="rId2"/>
              </a:ext>
            </a:extLst>
          </a:blip>
          <a:srcRect/>
          <a:stretch>
            <a:fillRect t="-7000" b="-7000"/>
          </a:stretch>
        </a:blipFill>
      </dgm:spPr>
    </dgm:pt>
  </dgm:ptLst>
  <dgm:cxnLst>
    <dgm:cxn modelId="{2107F644-9D29-40E8-B8BA-B0789D21C860}" srcId="{43E61CD7-F7F2-406F-9D99-2D2391413677}" destId="{685023E7-7170-4B7D-98B7-5BD0999D8272}" srcOrd="0" destOrd="0" parTransId="{38C36ED1-6C77-4AC6-B6A9-A760A88D5DD3}" sibTransId="{D42D4DC9-21CE-444A-9313-E7BBDB4BC6EF}"/>
    <dgm:cxn modelId="{10132255-F121-4D02-8BCD-4119D29DD0A2}" type="presOf" srcId="{685023E7-7170-4B7D-98B7-5BD0999D8272}" destId="{08230835-33F3-4E5C-8C4D-B75A9CB7984D}" srcOrd="0" destOrd="0" presId="urn:microsoft.com/office/officeart/2008/layout/PictureStrips"/>
    <dgm:cxn modelId="{8A86DCD3-AAD4-4981-AB6E-0E81E442FEC6}" type="presOf" srcId="{43E61CD7-F7F2-406F-9D99-2D2391413677}" destId="{494A0C87-448B-4BD1-AF04-03DA9653E1D4}" srcOrd="0" destOrd="0" presId="urn:microsoft.com/office/officeart/2008/layout/PictureStrips"/>
    <dgm:cxn modelId="{78E42698-A392-468B-9B65-C6A7D003058D}" type="presParOf" srcId="{494A0C87-448B-4BD1-AF04-03DA9653E1D4}" destId="{3D46CC02-4114-437E-9C2F-78AD467EA10E}" srcOrd="0" destOrd="0" presId="urn:microsoft.com/office/officeart/2008/layout/PictureStrips"/>
    <dgm:cxn modelId="{FB4F1E37-33B5-4D86-985A-E3328143A3A5}" type="presParOf" srcId="{3D46CC02-4114-437E-9C2F-78AD467EA10E}" destId="{08230835-33F3-4E5C-8C4D-B75A9CB7984D}" srcOrd="0" destOrd="0" presId="urn:microsoft.com/office/officeart/2008/layout/PictureStrips"/>
    <dgm:cxn modelId="{05DAB2F1-6688-4703-979D-AC15377F7138}" type="presParOf" srcId="{3D46CC02-4114-437E-9C2F-78AD467EA10E}" destId="{31B3DBF3-2A9F-423B-9BF4-FDD46CBC6139}" srcOrd="1" destOrd="0" presId="urn:microsoft.com/office/officeart/2008/layout/PictureStrips"/>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47.xml><?xml version="1.0" encoding="utf-8"?>
<dgm:dataModel xmlns:dgm="http://schemas.openxmlformats.org/drawingml/2006/diagram" xmlns:a="http://schemas.openxmlformats.org/drawingml/2006/main">
  <dgm:ptLst>
    <dgm:pt modelId="{4E8ACB96-FD8F-4F17-A57F-673B3BB64C3B}" type="doc">
      <dgm:prSet loTypeId="urn:microsoft.com/office/officeart/2008/layout/LinedList" loCatId="list" qsTypeId="urn:microsoft.com/office/officeart/2005/8/quickstyle/simple1" qsCatId="simple" csTypeId="urn:microsoft.com/office/officeart/2005/8/colors/colorful1" csCatId="colorful" phldr="1"/>
      <dgm:spPr/>
      <dgm:t>
        <a:bodyPr/>
        <a:lstStyle/>
        <a:p>
          <a:endParaRPr lang="en-US"/>
        </a:p>
      </dgm:t>
    </dgm:pt>
    <dgm:pt modelId="{E8AC013B-9D3B-4F3A-A802-9E3703FBA2EF}">
      <dgm:prSet/>
      <dgm:spPr/>
      <dgm:t>
        <a:bodyPr/>
        <a:lstStyle/>
        <a:p>
          <a:r>
            <a:rPr lang="en-US" dirty="0"/>
            <a:t>The NC WIC Program offers a variety of nutritious foods as part of the Authorized Product List (APL).</a:t>
          </a:r>
        </a:p>
      </dgm:t>
    </dgm:pt>
    <dgm:pt modelId="{330C8916-308A-42F6-A959-26A1C4FE6096}" type="parTrans" cxnId="{AAFD06D0-49C5-4E88-BA6C-666962ACE52E}">
      <dgm:prSet/>
      <dgm:spPr/>
      <dgm:t>
        <a:bodyPr/>
        <a:lstStyle/>
        <a:p>
          <a:endParaRPr lang="en-US"/>
        </a:p>
      </dgm:t>
    </dgm:pt>
    <dgm:pt modelId="{90E8A85D-C2BE-4B24-9C82-AD9F1FF12A55}" type="sibTrans" cxnId="{AAFD06D0-49C5-4E88-BA6C-666962ACE52E}">
      <dgm:prSet/>
      <dgm:spPr/>
      <dgm:t>
        <a:bodyPr/>
        <a:lstStyle/>
        <a:p>
          <a:endParaRPr lang="en-US"/>
        </a:p>
      </dgm:t>
    </dgm:pt>
    <dgm:pt modelId="{D0E6EB5A-3F69-4A66-B1CD-0FE365E7FE3B}">
      <dgm:prSet/>
      <dgm:spPr/>
      <dgm:t>
        <a:bodyPr/>
        <a:lstStyle/>
        <a:p>
          <a:r>
            <a:rPr lang="en-US" dirty="0"/>
            <a:t>The APL includes all approved products meeting the nutrition criteria for WIC foods and submissions for new products are considered on a continual basis.</a:t>
          </a:r>
        </a:p>
      </dgm:t>
    </dgm:pt>
    <dgm:pt modelId="{8D76B384-4FEB-44CC-9406-AFFF66755DDF}" type="parTrans" cxnId="{D70C3580-32D8-438A-86A6-FA3A80808BDF}">
      <dgm:prSet/>
      <dgm:spPr/>
      <dgm:t>
        <a:bodyPr/>
        <a:lstStyle/>
        <a:p>
          <a:endParaRPr lang="en-US"/>
        </a:p>
      </dgm:t>
    </dgm:pt>
    <dgm:pt modelId="{254E2B47-0A51-4587-9692-637D6139ACF9}" type="sibTrans" cxnId="{D70C3580-32D8-438A-86A6-FA3A80808BDF}">
      <dgm:prSet/>
      <dgm:spPr/>
      <dgm:t>
        <a:bodyPr/>
        <a:lstStyle/>
        <a:p>
          <a:endParaRPr lang="en-US"/>
        </a:p>
      </dgm:t>
    </dgm:pt>
    <dgm:pt modelId="{F8D66105-6EDD-4352-8712-0B90A3778BD4}">
      <dgm:prSet/>
      <dgm:spPr/>
      <dgm:t>
        <a:bodyPr/>
        <a:lstStyle/>
        <a:p>
          <a:r>
            <a:rPr lang="en-US" dirty="0"/>
            <a:t>Each supplemental food category has a specified ‘unit of measure’.</a:t>
          </a:r>
        </a:p>
      </dgm:t>
    </dgm:pt>
    <dgm:pt modelId="{CC18DE43-CA84-4E27-8BED-E9ED53585956}" type="parTrans" cxnId="{C4718DAC-9D96-45B5-8B28-C5FB03FA61E4}">
      <dgm:prSet/>
      <dgm:spPr/>
      <dgm:t>
        <a:bodyPr/>
        <a:lstStyle/>
        <a:p>
          <a:endParaRPr lang="en-US"/>
        </a:p>
      </dgm:t>
    </dgm:pt>
    <dgm:pt modelId="{9F35609B-12FE-4D8C-8E2F-D50227C33B55}" type="sibTrans" cxnId="{C4718DAC-9D96-45B5-8B28-C5FB03FA61E4}">
      <dgm:prSet/>
      <dgm:spPr/>
      <dgm:t>
        <a:bodyPr/>
        <a:lstStyle/>
        <a:p>
          <a:endParaRPr lang="en-US"/>
        </a:p>
      </dgm:t>
    </dgm:pt>
    <dgm:pt modelId="{41D93C0B-2073-48A1-8F11-10B7B9CC096A}">
      <dgm:prSet/>
      <dgm:spPr/>
      <dgm:t>
        <a:bodyPr/>
        <a:lstStyle/>
        <a:p>
          <a:r>
            <a:rPr lang="en-US" dirty="0"/>
            <a:t>Required minimum inventory of approved products ensures products are available to WIC customers. </a:t>
          </a:r>
        </a:p>
      </dgm:t>
    </dgm:pt>
    <dgm:pt modelId="{18C76C28-9334-41A6-B85E-024B8AA3E0FF}" type="parTrans" cxnId="{713812AA-5736-429C-A609-0406050A8E14}">
      <dgm:prSet/>
      <dgm:spPr/>
      <dgm:t>
        <a:bodyPr/>
        <a:lstStyle/>
        <a:p>
          <a:endParaRPr lang="en-US"/>
        </a:p>
      </dgm:t>
    </dgm:pt>
    <dgm:pt modelId="{358D24EF-C6E3-48A3-88C0-6FA6478D5686}" type="sibTrans" cxnId="{713812AA-5736-429C-A609-0406050A8E14}">
      <dgm:prSet/>
      <dgm:spPr/>
      <dgm:t>
        <a:bodyPr/>
        <a:lstStyle/>
        <a:p>
          <a:endParaRPr lang="en-US"/>
        </a:p>
      </dgm:t>
    </dgm:pt>
    <dgm:pt modelId="{74A22D28-4A9A-48C2-AF1D-1E8A575EDA7D}" type="pres">
      <dgm:prSet presAssocID="{4E8ACB96-FD8F-4F17-A57F-673B3BB64C3B}" presName="vert0" presStyleCnt="0">
        <dgm:presLayoutVars>
          <dgm:dir/>
          <dgm:animOne val="branch"/>
          <dgm:animLvl val="lvl"/>
        </dgm:presLayoutVars>
      </dgm:prSet>
      <dgm:spPr/>
    </dgm:pt>
    <dgm:pt modelId="{5C5D2105-197E-4DF4-9254-4BF704C7E2C5}" type="pres">
      <dgm:prSet presAssocID="{E8AC013B-9D3B-4F3A-A802-9E3703FBA2EF}" presName="thickLine" presStyleLbl="alignNode1" presStyleIdx="0" presStyleCnt="4"/>
      <dgm:spPr/>
    </dgm:pt>
    <dgm:pt modelId="{FD5DC309-6E6A-47F6-96D7-226120BA5710}" type="pres">
      <dgm:prSet presAssocID="{E8AC013B-9D3B-4F3A-A802-9E3703FBA2EF}" presName="horz1" presStyleCnt="0"/>
      <dgm:spPr/>
    </dgm:pt>
    <dgm:pt modelId="{FFB3F449-703D-4407-A696-51D42377F97D}" type="pres">
      <dgm:prSet presAssocID="{E8AC013B-9D3B-4F3A-A802-9E3703FBA2EF}" presName="tx1" presStyleLbl="revTx" presStyleIdx="0" presStyleCnt="4"/>
      <dgm:spPr/>
    </dgm:pt>
    <dgm:pt modelId="{1BE99A87-DDAF-4270-98DE-515357E2AFF1}" type="pres">
      <dgm:prSet presAssocID="{E8AC013B-9D3B-4F3A-A802-9E3703FBA2EF}" presName="vert1" presStyleCnt="0"/>
      <dgm:spPr/>
    </dgm:pt>
    <dgm:pt modelId="{054A9FCF-C5F5-474E-A380-6B96C8F87A96}" type="pres">
      <dgm:prSet presAssocID="{D0E6EB5A-3F69-4A66-B1CD-0FE365E7FE3B}" presName="thickLine" presStyleLbl="alignNode1" presStyleIdx="1" presStyleCnt="4"/>
      <dgm:spPr/>
    </dgm:pt>
    <dgm:pt modelId="{F6987732-DC2E-45F9-B5D9-7049C19938CD}" type="pres">
      <dgm:prSet presAssocID="{D0E6EB5A-3F69-4A66-B1CD-0FE365E7FE3B}" presName="horz1" presStyleCnt="0"/>
      <dgm:spPr/>
    </dgm:pt>
    <dgm:pt modelId="{68767655-A060-4743-B325-F9E61397F14A}" type="pres">
      <dgm:prSet presAssocID="{D0E6EB5A-3F69-4A66-B1CD-0FE365E7FE3B}" presName="tx1" presStyleLbl="revTx" presStyleIdx="1" presStyleCnt="4"/>
      <dgm:spPr/>
    </dgm:pt>
    <dgm:pt modelId="{31281204-1DBE-4CBE-91F1-C643CB82F2BB}" type="pres">
      <dgm:prSet presAssocID="{D0E6EB5A-3F69-4A66-B1CD-0FE365E7FE3B}" presName="vert1" presStyleCnt="0"/>
      <dgm:spPr/>
    </dgm:pt>
    <dgm:pt modelId="{A2392924-6449-4315-8935-FFC582FD25D5}" type="pres">
      <dgm:prSet presAssocID="{F8D66105-6EDD-4352-8712-0B90A3778BD4}" presName="thickLine" presStyleLbl="alignNode1" presStyleIdx="2" presStyleCnt="4"/>
      <dgm:spPr/>
    </dgm:pt>
    <dgm:pt modelId="{195D5B9E-B47A-4B04-9D90-C4BF6A85460B}" type="pres">
      <dgm:prSet presAssocID="{F8D66105-6EDD-4352-8712-0B90A3778BD4}" presName="horz1" presStyleCnt="0"/>
      <dgm:spPr/>
    </dgm:pt>
    <dgm:pt modelId="{9F3E71B3-244C-4067-879A-EE0FDC884507}" type="pres">
      <dgm:prSet presAssocID="{F8D66105-6EDD-4352-8712-0B90A3778BD4}" presName="tx1" presStyleLbl="revTx" presStyleIdx="2" presStyleCnt="4"/>
      <dgm:spPr/>
    </dgm:pt>
    <dgm:pt modelId="{4790390E-67CA-4073-B689-7BC210C00A2E}" type="pres">
      <dgm:prSet presAssocID="{F8D66105-6EDD-4352-8712-0B90A3778BD4}" presName="vert1" presStyleCnt="0"/>
      <dgm:spPr/>
    </dgm:pt>
    <dgm:pt modelId="{700EBE91-AAEA-4B44-BD70-C3EF9BF48C90}" type="pres">
      <dgm:prSet presAssocID="{41D93C0B-2073-48A1-8F11-10B7B9CC096A}" presName="thickLine" presStyleLbl="alignNode1" presStyleIdx="3" presStyleCnt="4"/>
      <dgm:spPr/>
    </dgm:pt>
    <dgm:pt modelId="{FAA5ED1D-CE59-480B-8B15-F4939E6646C3}" type="pres">
      <dgm:prSet presAssocID="{41D93C0B-2073-48A1-8F11-10B7B9CC096A}" presName="horz1" presStyleCnt="0"/>
      <dgm:spPr/>
    </dgm:pt>
    <dgm:pt modelId="{526B2930-0A9D-4B76-A758-6675C17EF19D}" type="pres">
      <dgm:prSet presAssocID="{41D93C0B-2073-48A1-8F11-10B7B9CC096A}" presName="tx1" presStyleLbl="revTx" presStyleIdx="3" presStyleCnt="4"/>
      <dgm:spPr/>
    </dgm:pt>
    <dgm:pt modelId="{E39E1364-144E-4300-8C29-BF79AE039E0A}" type="pres">
      <dgm:prSet presAssocID="{41D93C0B-2073-48A1-8F11-10B7B9CC096A}" presName="vert1" presStyleCnt="0"/>
      <dgm:spPr/>
    </dgm:pt>
  </dgm:ptLst>
  <dgm:cxnLst>
    <dgm:cxn modelId="{736D9728-5669-467C-ADDD-1525EB09B5F6}" type="presOf" srcId="{41D93C0B-2073-48A1-8F11-10B7B9CC096A}" destId="{526B2930-0A9D-4B76-A758-6675C17EF19D}" srcOrd="0" destOrd="0" presId="urn:microsoft.com/office/officeart/2008/layout/LinedList"/>
    <dgm:cxn modelId="{ED7C057B-C88B-4730-AE5B-03691039C23D}" type="presOf" srcId="{E8AC013B-9D3B-4F3A-A802-9E3703FBA2EF}" destId="{FFB3F449-703D-4407-A696-51D42377F97D}" srcOrd="0" destOrd="0" presId="urn:microsoft.com/office/officeart/2008/layout/LinedList"/>
    <dgm:cxn modelId="{A1E0337C-F495-446D-80B9-EA6DEFB7C477}" type="presOf" srcId="{D0E6EB5A-3F69-4A66-B1CD-0FE365E7FE3B}" destId="{68767655-A060-4743-B325-F9E61397F14A}" srcOrd="0" destOrd="0" presId="urn:microsoft.com/office/officeart/2008/layout/LinedList"/>
    <dgm:cxn modelId="{D70C3580-32D8-438A-86A6-FA3A80808BDF}" srcId="{4E8ACB96-FD8F-4F17-A57F-673B3BB64C3B}" destId="{D0E6EB5A-3F69-4A66-B1CD-0FE365E7FE3B}" srcOrd="1" destOrd="0" parTransId="{8D76B384-4FEB-44CC-9406-AFFF66755DDF}" sibTransId="{254E2B47-0A51-4587-9692-637D6139ACF9}"/>
    <dgm:cxn modelId="{D612E49B-EB13-4544-AAD7-1950E6C83DE7}" type="presOf" srcId="{F8D66105-6EDD-4352-8712-0B90A3778BD4}" destId="{9F3E71B3-244C-4067-879A-EE0FDC884507}" srcOrd="0" destOrd="0" presId="urn:microsoft.com/office/officeart/2008/layout/LinedList"/>
    <dgm:cxn modelId="{713812AA-5736-429C-A609-0406050A8E14}" srcId="{4E8ACB96-FD8F-4F17-A57F-673B3BB64C3B}" destId="{41D93C0B-2073-48A1-8F11-10B7B9CC096A}" srcOrd="3" destOrd="0" parTransId="{18C76C28-9334-41A6-B85E-024B8AA3E0FF}" sibTransId="{358D24EF-C6E3-48A3-88C0-6FA6478D5686}"/>
    <dgm:cxn modelId="{C4718DAC-9D96-45B5-8B28-C5FB03FA61E4}" srcId="{4E8ACB96-FD8F-4F17-A57F-673B3BB64C3B}" destId="{F8D66105-6EDD-4352-8712-0B90A3778BD4}" srcOrd="2" destOrd="0" parTransId="{CC18DE43-CA84-4E27-8BED-E9ED53585956}" sibTransId="{9F35609B-12FE-4D8C-8E2F-D50227C33B55}"/>
    <dgm:cxn modelId="{2BB061B0-906B-41C8-ADF3-07B37AF1669D}" type="presOf" srcId="{4E8ACB96-FD8F-4F17-A57F-673B3BB64C3B}" destId="{74A22D28-4A9A-48C2-AF1D-1E8A575EDA7D}" srcOrd="0" destOrd="0" presId="urn:microsoft.com/office/officeart/2008/layout/LinedList"/>
    <dgm:cxn modelId="{AAFD06D0-49C5-4E88-BA6C-666962ACE52E}" srcId="{4E8ACB96-FD8F-4F17-A57F-673B3BB64C3B}" destId="{E8AC013B-9D3B-4F3A-A802-9E3703FBA2EF}" srcOrd="0" destOrd="0" parTransId="{330C8916-308A-42F6-A959-26A1C4FE6096}" sibTransId="{90E8A85D-C2BE-4B24-9C82-AD9F1FF12A55}"/>
    <dgm:cxn modelId="{ECDE9366-A0E7-424D-8BC0-C91B8618343A}" type="presParOf" srcId="{74A22D28-4A9A-48C2-AF1D-1E8A575EDA7D}" destId="{5C5D2105-197E-4DF4-9254-4BF704C7E2C5}" srcOrd="0" destOrd="0" presId="urn:microsoft.com/office/officeart/2008/layout/LinedList"/>
    <dgm:cxn modelId="{DFD4480D-036E-4BFB-AF1D-1AA434922EE9}" type="presParOf" srcId="{74A22D28-4A9A-48C2-AF1D-1E8A575EDA7D}" destId="{FD5DC309-6E6A-47F6-96D7-226120BA5710}" srcOrd="1" destOrd="0" presId="urn:microsoft.com/office/officeart/2008/layout/LinedList"/>
    <dgm:cxn modelId="{BF957CA1-F9AB-41CF-AE71-9393CEAF7B6A}" type="presParOf" srcId="{FD5DC309-6E6A-47F6-96D7-226120BA5710}" destId="{FFB3F449-703D-4407-A696-51D42377F97D}" srcOrd="0" destOrd="0" presId="urn:microsoft.com/office/officeart/2008/layout/LinedList"/>
    <dgm:cxn modelId="{4589D86C-1907-40B4-A929-6F2E583949F5}" type="presParOf" srcId="{FD5DC309-6E6A-47F6-96D7-226120BA5710}" destId="{1BE99A87-DDAF-4270-98DE-515357E2AFF1}" srcOrd="1" destOrd="0" presId="urn:microsoft.com/office/officeart/2008/layout/LinedList"/>
    <dgm:cxn modelId="{39362705-E77D-4EF0-9F04-93B22D03AA61}" type="presParOf" srcId="{74A22D28-4A9A-48C2-AF1D-1E8A575EDA7D}" destId="{054A9FCF-C5F5-474E-A380-6B96C8F87A96}" srcOrd="2" destOrd="0" presId="urn:microsoft.com/office/officeart/2008/layout/LinedList"/>
    <dgm:cxn modelId="{24DA8B9D-F511-4F8D-894E-E5097888BCA6}" type="presParOf" srcId="{74A22D28-4A9A-48C2-AF1D-1E8A575EDA7D}" destId="{F6987732-DC2E-45F9-B5D9-7049C19938CD}" srcOrd="3" destOrd="0" presId="urn:microsoft.com/office/officeart/2008/layout/LinedList"/>
    <dgm:cxn modelId="{15CDB369-A9A4-4C28-9101-BF7B8A2DD045}" type="presParOf" srcId="{F6987732-DC2E-45F9-B5D9-7049C19938CD}" destId="{68767655-A060-4743-B325-F9E61397F14A}" srcOrd="0" destOrd="0" presId="urn:microsoft.com/office/officeart/2008/layout/LinedList"/>
    <dgm:cxn modelId="{3E0F7D26-5DDE-43DB-A0BC-6A36A1E290F3}" type="presParOf" srcId="{F6987732-DC2E-45F9-B5D9-7049C19938CD}" destId="{31281204-1DBE-4CBE-91F1-C643CB82F2BB}" srcOrd="1" destOrd="0" presId="urn:microsoft.com/office/officeart/2008/layout/LinedList"/>
    <dgm:cxn modelId="{DDD2F5C4-6A4E-4983-A467-8482882F820A}" type="presParOf" srcId="{74A22D28-4A9A-48C2-AF1D-1E8A575EDA7D}" destId="{A2392924-6449-4315-8935-FFC582FD25D5}" srcOrd="4" destOrd="0" presId="urn:microsoft.com/office/officeart/2008/layout/LinedList"/>
    <dgm:cxn modelId="{F47B8B1A-F762-4042-A27A-E62AFA5C8176}" type="presParOf" srcId="{74A22D28-4A9A-48C2-AF1D-1E8A575EDA7D}" destId="{195D5B9E-B47A-4B04-9D90-C4BF6A85460B}" srcOrd="5" destOrd="0" presId="urn:microsoft.com/office/officeart/2008/layout/LinedList"/>
    <dgm:cxn modelId="{DEB0C7E9-A633-4E79-9270-CF48CF806EBE}" type="presParOf" srcId="{195D5B9E-B47A-4B04-9D90-C4BF6A85460B}" destId="{9F3E71B3-244C-4067-879A-EE0FDC884507}" srcOrd="0" destOrd="0" presId="urn:microsoft.com/office/officeart/2008/layout/LinedList"/>
    <dgm:cxn modelId="{F510B937-4C33-44CA-8EF7-7FD1F0D58F98}" type="presParOf" srcId="{195D5B9E-B47A-4B04-9D90-C4BF6A85460B}" destId="{4790390E-67CA-4073-B689-7BC210C00A2E}" srcOrd="1" destOrd="0" presId="urn:microsoft.com/office/officeart/2008/layout/LinedList"/>
    <dgm:cxn modelId="{A05F3C5E-77C4-4902-8E55-AF71ACE7311F}" type="presParOf" srcId="{74A22D28-4A9A-48C2-AF1D-1E8A575EDA7D}" destId="{700EBE91-AAEA-4B44-BD70-C3EF9BF48C90}" srcOrd="6" destOrd="0" presId="urn:microsoft.com/office/officeart/2008/layout/LinedList"/>
    <dgm:cxn modelId="{7AA431F5-037C-4CCC-BCDA-2F04263A8D65}" type="presParOf" srcId="{74A22D28-4A9A-48C2-AF1D-1E8A575EDA7D}" destId="{FAA5ED1D-CE59-480B-8B15-F4939E6646C3}" srcOrd="7" destOrd="0" presId="urn:microsoft.com/office/officeart/2008/layout/LinedList"/>
    <dgm:cxn modelId="{BD006D75-4B90-464B-BCA9-FE72ABC0C7B3}" type="presParOf" srcId="{FAA5ED1D-CE59-480B-8B15-F4939E6646C3}" destId="{526B2930-0A9D-4B76-A758-6675C17EF19D}" srcOrd="0" destOrd="0" presId="urn:microsoft.com/office/officeart/2008/layout/LinedList"/>
    <dgm:cxn modelId="{2FC90B60-50B3-40EC-B92B-8C1E4DFDD79D}" type="presParOf" srcId="{FAA5ED1D-CE59-480B-8B15-F4939E6646C3}" destId="{E39E1364-144E-4300-8C29-BF79AE039E0A}"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3E61CD7-F7F2-406F-9D99-2D2391413677}"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8D7EFF69-001B-4FE8-9EB5-7B27B330C8B1}" type="pres">
      <dgm:prSet presAssocID="{43E61CD7-F7F2-406F-9D99-2D2391413677}" presName="linearFlow" presStyleCnt="0">
        <dgm:presLayoutVars>
          <dgm:dir/>
          <dgm:resizeHandles val="exact"/>
        </dgm:presLayoutVars>
      </dgm:prSet>
      <dgm:spPr/>
    </dgm:pt>
  </dgm:ptLst>
  <dgm:cxnLst>
    <dgm:cxn modelId="{23D99357-58CA-44AC-AEBD-1DBEA22D2B59}" type="presOf" srcId="{43E61CD7-F7F2-406F-9D99-2D2391413677}" destId="{8D7EFF69-001B-4FE8-9EB5-7B27B330C8B1}" srcOrd="0" destOrd="0" presId="urn:microsoft.com/office/officeart/2005/8/layout/vLis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3E61CD7-F7F2-406F-9D99-2D2391413677}"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8D7EFF69-001B-4FE8-9EB5-7B27B330C8B1}" type="pres">
      <dgm:prSet presAssocID="{43E61CD7-F7F2-406F-9D99-2D2391413677}" presName="linearFlow" presStyleCnt="0">
        <dgm:presLayoutVars>
          <dgm:dir/>
          <dgm:resizeHandles val="exact"/>
        </dgm:presLayoutVars>
      </dgm:prSet>
      <dgm:spPr/>
    </dgm:pt>
  </dgm:ptLst>
  <dgm:cxnLst>
    <dgm:cxn modelId="{23D99357-58CA-44AC-AEBD-1DBEA22D2B59}" type="presOf" srcId="{43E61CD7-F7F2-406F-9D99-2D2391413677}" destId="{8D7EFF69-001B-4FE8-9EB5-7B27B330C8B1}" srcOrd="0" destOrd="0" presId="urn:microsoft.com/office/officeart/2005/8/layout/vLis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3E61CD7-F7F2-406F-9D99-2D2391413677}"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FD3AF6ED-82F0-4323-99D8-C757F43C5DAC}">
      <dgm:prSet custT="1"/>
      <dgm:spPr>
        <a:solidFill>
          <a:schemeClr val="accent2"/>
        </a:solidFill>
      </dgm:spPr>
      <dgm:t>
        <a:bodyPr/>
        <a:lstStyle/>
        <a:p>
          <a:r>
            <a:rPr lang="en-US" sz="3200" b="1" dirty="0">
              <a:solidFill>
                <a:schemeClr val="bg1"/>
              </a:solidFill>
              <a:latin typeface="+mn-lt"/>
            </a:rPr>
            <a:t>Unit of Measure</a:t>
          </a:r>
        </a:p>
      </dgm:t>
    </dgm:pt>
    <dgm:pt modelId="{EA5249CA-17F1-4823-AD20-E2069701043D}" type="parTrans" cxnId="{F39E00FF-7C64-49F0-9280-A4CECBF4786B}">
      <dgm:prSet/>
      <dgm:spPr/>
      <dgm:t>
        <a:bodyPr/>
        <a:lstStyle/>
        <a:p>
          <a:endParaRPr lang="en-US"/>
        </a:p>
      </dgm:t>
    </dgm:pt>
    <dgm:pt modelId="{740FCE6F-AB2D-4449-9061-7EB22400E2E1}" type="sibTrans" cxnId="{F39E00FF-7C64-49F0-9280-A4CECBF4786B}">
      <dgm:prSet/>
      <dgm:spPr/>
      <dgm:t>
        <a:bodyPr/>
        <a:lstStyle/>
        <a:p>
          <a:endParaRPr lang="en-US"/>
        </a:p>
      </dgm:t>
    </dgm:pt>
    <dgm:pt modelId="{8D7EFF69-001B-4FE8-9EB5-7B27B330C8B1}" type="pres">
      <dgm:prSet presAssocID="{43E61CD7-F7F2-406F-9D99-2D2391413677}" presName="linearFlow" presStyleCnt="0">
        <dgm:presLayoutVars>
          <dgm:dir/>
          <dgm:resizeHandles val="exact"/>
        </dgm:presLayoutVars>
      </dgm:prSet>
      <dgm:spPr/>
    </dgm:pt>
    <dgm:pt modelId="{8AC568E7-16B4-4251-8525-52402CEB7830}" type="pres">
      <dgm:prSet presAssocID="{FD3AF6ED-82F0-4323-99D8-C757F43C5DAC}" presName="composite" presStyleCnt="0"/>
      <dgm:spPr/>
    </dgm:pt>
    <dgm:pt modelId="{7777EB40-20A6-49DF-AC54-A335C9651765}" type="pres">
      <dgm:prSet presAssocID="{FD3AF6ED-82F0-4323-99D8-C757F43C5DAC}" presName="imgShp" presStyleLbl="fgImgPlace1" presStyleIdx="0" presStyleCnt="1" custLinFactNeighborX="29520"/>
      <dgm:spPr>
        <a:blipFill>
          <a:blip xmlns:r="http://schemas.openxmlformats.org/officeDocument/2006/relationships" r:embed="rId1">
            <a:duotone>
              <a:prstClr val="black"/>
              <a:schemeClr val="tx2">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Scales of justice with solid fill"/>
        </a:ext>
      </dgm:extLst>
    </dgm:pt>
    <dgm:pt modelId="{19E50480-B8FE-4ABF-9FA9-2976CD2FDA05}" type="pres">
      <dgm:prSet presAssocID="{FD3AF6ED-82F0-4323-99D8-C757F43C5DAC}" presName="txShp" presStyleLbl="node1" presStyleIdx="0" presStyleCnt="1" custScaleX="99723" custScaleY="100000" custLinFactNeighborX="9588">
        <dgm:presLayoutVars>
          <dgm:bulletEnabled val="1"/>
        </dgm:presLayoutVars>
      </dgm:prSet>
      <dgm:spPr/>
    </dgm:pt>
  </dgm:ptLst>
  <dgm:cxnLst>
    <dgm:cxn modelId="{23D99357-58CA-44AC-AEBD-1DBEA22D2B59}" type="presOf" srcId="{43E61CD7-F7F2-406F-9D99-2D2391413677}" destId="{8D7EFF69-001B-4FE8-9EB5-7B27B330C8B1}" srcOrd="0" destOrd="0" presId="urn:microsoft.com/office/officeart/2005/8/layout/vList3"/>
    <dgm:cxn modelId="{7730A598-B0E1-44C3-8724-C7C5779D6C56}" type="presOf" srcId="{FD3AF6ED-82F0-4323-99D8-C757F43C5DAC}" destId="{19E50480-B8FE-4ABF-9FA9-2976CD2FDA05}" srcOrd="0" destOrd="0" presId="urn:microsoft.com/office/officeart/2005/8/layout/vList3"/>
    <dgm:cxn modelId="{F39E00FF-7C64-49F0-9280-A4CECBF4786B}" srcId="{43E61CD7-F7F2-406F-9D99-2D2391413677}" destId="{FD3AF6ED-82F0-4323-99D8-C757F43C5DAC}" srcOrd="0" destOrd="0" parTransId="{EA5249CA-17F1-4823-AD20-E2069701043D}" sibTransId="{740FCE6F-AB2D-4449-9061-7EB22400E2E1}"/>
    <dgm:cxn modelId="{29720E73-3197-4345-B54C-5C530651BDEC}" type="presParOf" srcId="{8D7EFF69-001B-4FE8-9EB5-7B27B330C8B1}" destId="{8AC568E7-16B4-4251-8525-52402CEB7830}" srcOrd="0" destOrd="0" presId="urn:microsoft.com/office/officeart/2005/8/layout/vList3"/>
    <dgm:cxn modelId="{B09D7DB6-A617-473E-8C8D-D25FC570FF6F}" type="presParOf" srcId="{8AC568E7-16B4-4251-8525-52402CEB7830}" destId="{7777EB40-20A6-49DF-AC54-A335C9651765}" srcOrd="0" destOrd="0" presId="urn:microsoft.com/office/officeart/2005/8/layout/vList3"/>
    <dgm:cxn modelId="{06CE5B08-EE44-46A0-960B-E37BD0C48F30}" type="presParOf" srcId="{8AC568E7-16B4-4251-8525-52402CEB7830}" destId="{19E50480-B8FE-4ABF-9FA9-2976CD2FDA05}" srcOrd="1" destOrd="0" presId="urn:microsoft.com/office/officeart/2005/8/layout/vList3"/>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43E61CD7-F7F2-406F-9D99-2D2391413677}"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685023E7-7170-4B7D-98B7-5BD0999D8272}">
      <dgm:prSet custT="1"/>
      <dgm:spPr>
        <a:solidFill>
          <a:schemeClr val="accent2"/>
        </a:solidFill>
      </dgm:spPr>
      <dgm:t>
        <a:bodyPr/>
        <a:lstStyle/>
        <a:p>
          <a:r>
            <a:rPr lang="en-US" sz="3200" b="1" dirty="0">
              <a:solidFill>
                <a:schemeClr val="bg1"/>
              </a:solidFill>
              <a:latin typeface="+mn-lt"/>
              <a:ea typeface="Tahoma" panose="020B0604030504040204" pitchFamily="34" charset="0"/>
              <a:cs typeface="Tahoma" panose="020B0604030504040204" pitchFamily="34" charset="0"/>
            </a:rPr>
            <a:t> Criteria for Approval</a:t>
          </a:r>
          <a:endParaRPr lang="en-US" sz="3200" b="1" dirty="0">
            <a:solidFill>
              <a:schemeClr val="bg1"/>
            </a:solidFill>
            <a:latin typeface="+mn-lt"/>
          </a:endParaRPr>
        </a:p>
      </dgm:t>
    </dgm:pt>
    <dgm:pt modelId="{38C36ED1-6C77-4AC6-B6A9-A760A88D5DD3}" type="parTrans" cxnId="{2107F644-9D29-40E8-B8BA-B0789D21C860}">
      <dgm:prSet/>
      <dgm:spPr/>
      <dgm:t>
        <a:bodyPr/>
        <a:lstStyle/>
        <a:p>
          <a:endParaRPr lang="en-US"/>
        </a:p>
      </dgm:t>
    </dgm:pt>
    <dgm:pt modelId="{D42D4DC9-21CE-444A-9313-E7BBDB4BC6EF}" type="sibTrans" cxnId="{2107F644-9D29-40E8-B8BA-B0789D21C860}">
      <dgm:prSet/>
      <dgm:spPr/>
      <dgm:t>
        <a:bodyPr/>
        <a:lstStyle/>
        <a:p>
          <a:endParaRPr lang="en-US"/>
        </a:p>
      </dgm:t>
    </dgm:pt>
    <dgm:pt modelId="{8D7EFF69-001B-4FE8-9EB5-7B27B330C8B1}" type="pres">
      <dgm:prSet presAssocID="{43E61CD7-F7F2-406F-9D99-2D2391413677}" presName="linearFlow" presStyleCnt="0">
        <dgm:presLayoutVars>
          <dgm:dir/>
          <dgm:resizeHandles val="exact"/>
        </dgm:presLayoutVars>
      </dgm:prSet>
      <dgm:spPr/>
    </dgm:pt>
    <dgm:pt modelId="{9D0F97EC-0C28-4E92-8CF8-116F805FE761}" type="pres">
      <dgm:prSet presAssocID="{685023E7-7170-4B7D-98B7-5BD0999D8272}" presName="composite" presStyleCnt="0"/>
      <dgm:spPr/>
    </dgm:pt>
    <dgm:pt modelId="{B5E83CE5-E4E7-4263-AD13-1396C4855F6C}" type="pres">
      <dgm:prSet presAssocID="{685023E7-7170-4B7D-98B7-5BD0999D8272}" presName="imgShp" presStyleLbl="fgImgPlace1" presStyleIdx="0" presStyleCnt="1"/>
      <dgm:spPr>
        <a:blipFill>
          <a:blip xmlns:r="http://schemas.openxmlformats.org/officeDocument/2006/relationships" r:embed="rId1">
            <a:alphaModFix/>
            <a:duotone>
              <a:prstClr val="black"/>
              <a:schemeClr val="accent6">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Magnifying glass with solid fill"/>
        </a:ext>
      </dgm:extLst>
    </dgm:pt>
    <dgm:pt modelId="{CCBABA0A-DC26-44F6-898D-0CFAB51632B0}" type="pres">
      <dgm:prSet presAssocID="{685023E7-7170-4B7D-98B7-5BD0999D8272}" presName="txShp" presStyleLbl="node1" presStyleIdx="0" presStyleCnt="1" custScaleX="108906" custScaleY="100000">
        <dgm:presLayoutVars>
          <dgm:bulletEnabled val="1"/>
        </dgm:presLayoutVars>
      </dgm:prSet>
      <dgm:spPr/>
    </dgm:pt>
  </dgm:ptLst>
  <dgm:cxnLst>
    <dgm:cxn modelId="{2107F644-9D29-40E8-B8BA-B0789D21C860}" srcId="{43E61CD7-F7F2-406F-9D99-2D2391413677}" destId="{685023E7-7170-4B7D-98B7-5BD0999D8272}" srcOrd="0" destOrd="0" parTransId="{38C36ED1-6C77-4AC6-B6A9-A760A88D5DD3}" sibTransId="{D42D4DC9-21CE-444A-9313-E7BBDB4BC6EF}"/>
    <dgm:cxn modelId="{23D99357-58CA-44AC-AEBD-1DBEA22D2B59}" type="presOf" srcId="{43E61CD7-F7F2-406F-9D99-2D2391413677}" destId="{8D7EFF69-001B-4FE8-9EB5-7B27B330C8B1}" srcOrd="0" destOrd="0" presId="urn:microsoft.com/office/officeart/2005/8/layout/vList3"/>
    <dgm:cxn modelId="{E61711E0-ED07-4011-817C-FF52579F4118}" type="presOf" srcId="{685023E7-7170-4B7D-98B7-5BD0999D8272}" destId="{CCBABA0A-DC26-44F6-898D-0CFAB51632B0}" srcOrd="0" destOrd="0" presId="urn:microsoft.com/office/officeart/2005/8/layout/vList3"/>
    <dgm:cxn modelId="{5F574F71-47B1-4A2C-87D6-471D38FAB1C6}" type="presParOf" srcId="{8D7EFF69-001B-4FE8-9EB5-7B27B330C8B1}" destId="{9D0F97EC-0C28-4E92-8CF8-116F805FE761}" srcOrd="0" destOrd="0" presId="urn:microsoft.com/office/officeart/2005/8/layout/vList3"/>
    <dgm:cxn modelId="{D830DED3-9666-40FE-B73B-922A7A1CE0E9}" type="presParOf" srcId="{9D0F97EC-0C28-4E92-8CF8-116F805FE761}" destId="{B5E83CE5-E4E7-4263-AD13-1396C4855F6C}" srcOrd="0" destOrd="0" presId="urn:microsoft.com/office/officeart/2005/8/layout/vList3"/>
    <dgm:cxn modelId="{96E8D04A-F570-4F51-996C-FE89CE485D93}" type="presParOf" srcId="{9D0F97EC-0C28-4E92-8CF8-116F805FE761}" destId="{CCBABA0A-DC26-44F6-898D-0CFAB51632B0}" srcOrd="1" destOrd="0" presId="urn:microsoft.com/office/officeart/2005/8/layout/vList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43E61CD7-F7F2-406F-9D99-2D2391413677}"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FD3AF6ED-82F0-4323-99D8-C757F43C5DAC}">
      <dgm:prSet custT="1"/>
      <dgm:spPr>
        <a:solidFill>
          <a:schemeClr val="accent2"/>
        </a:solidFill>
      </dgm:spPr>
      <dgm:t>
        <a:bodyPr/>
        <a:lstStyle/>
        <a:p>
          <a:r>
            <a:rPr lang="en-US" sz="3200" b="1" dirty="0">
              <a:solidFill>
                <a:schemeClr val="bg1"/>
              </a:solidFill>
              <a:latin typeface="+mn-lt"/>
            </a:rPr>
            <a:t>Unit of Measure</a:t>
          </a:r>
        </a:p>
      </dgm:t>
    </dgm:pt>
    <dgm:pt modelId="{EA5249CA-17F1-4823-AD20-E2069701043D}" type="parTrans" cxnId="{F39E00FF-7C64-49F0-9280-A4CECBF4786B}">
      <dgm:prSet/>
      <dgm:spPr/>
      <dgm:t>
        <a:bodyPr/>
        <a:lstStyle/>
        <a:p>
          <a:endParaRPr lang="en-US"/>
        </a:p>
      </dgm:t>
    </dgm:pt>
    <dgm:pt modelId="{740FCE6F-AB2D-4449-9061-7EB22400E2E1}" type="sibTrans" cxnId="{F39E00FF-7C64-49F0-9280-A4CECBF4786B}">
      <dgm:prSet/>
      <dgm:spPr/>
      <dgm:t>
        <a:bodyPr/>
        <a:lstStyle/>
        <a:p>
          <a:endParaRPr lang="en-US"/>
        </a:p>
      </dgm:t>
    </dgm:pt>
    <dgm:pt modelId="{8D7EFF69-001B-4FE8-9EB5-7B27B330C8B1}" type="pres">
      <dgm:prSet presAssocID="{43E61CD7-F7F2-406F-9D99-2D2391413677}" presName="linearFlow" presStyleCnt="0">
        <dgm:presLayoutVars>
          <dgm:dir/>
          <dgm:resizeHandles val="exact"/>
        </dgm:presLayoutVars>
      </dgm:prSet>
      <dgm:spPr/>
    </dgm:pt>
    <dgm:pt modelId="{8AC568E7-16B4-4251-8525-52402CEB7830}" type="pres">
      <dgm:prSet presAssocID="{FD3AF6ED-82F0-4323-99D8-C757F43C5DAC}" presName="composite" presStyleCnt="0"/>
      <dgm:spPr/>
    </dgm:pt>
    <dgm:pt modelId="{7777EB40-20A6-49DF-AC54-A335C9651765}" type="pres">
      <dgm:prSet presAssocID="{FD3AF6ED-82F0-4323-99D8-C757F43C5DAC}" presName="imgShp" presStyleLbl="fgImgPlace1" presStyleIdx="0" presStyleCnt="1" custLinFactNeighborX="29520"/>
      <dgm:spPr>
        <a:blipFill>
          <a:blip xmlns:r="http://schemas.openxmlformats.org/officeDocument/2006/relationships" r:embed="rId1">
            <a:duotone>
              <a:prstClr val="black"/>
              <a:schemeClr val="tx2">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Scales of justice with solid fill"/>
        </a:ext>
      </dgm:extLst>
    </dgm:pt>
    <dgm:pt modelId="{19E50480-B8FE-4ABF-9FA9-2976CD2FDA05}" type="pres">
      <dgm:prSet presAssocID="{FD3AF6ED-82F0-4323-99D8-C757F43C5DAC}" presName="txShp" presStyleLbl="node1" presStyleIdx="0" presStyleCnt="1" custScaleX="99723" custScaleY="100000" custLinFactNeighborX="9588">
        <dgm:presLayoutVars>
          <dgm:bulletEnabled val="1"/>
        </dgm:presLayoutVars>
      </dgm:prSet>
      <dgm:spPr/>
    </dgm:pt>
  </dgm:ptLst>
  <dgm:cxnLst>
    <dgm:cxn modelId="{23D99357-58CA-44AC-AEBD-1DBEA22D2B59}" type="presOf" srcId="{43E61CD7-F7F2-406F-9D99-2D2391413677}" destId="{8D7EFF69-001B-4FE8-9EB5-7B27B330C8B1}" srcOrd="0" destOrd="0" presId="urn:microsoft.com/office/officeart/2005/8/layout/vList3"/>
    <dgm:cxn modelId="{7730A598-B0E1-44C3-8724-C7C5779D6C56}" type="presOf" srcId="{FD3AF6ED-82F0-4323-99D8-C757F43C5DAC}" destId="{19E50480-B8FE-4ABF-9FA9-2976CD2FDA05}" srcOrd="0" destOrd="0" presId="urn:microsoft.com/office/officeart/2005/8/layout/vList3"/>
    <dgm:cxn modelId="{F39E00FF-7C64-49F0-9280-A4CECBF4786B}" srcId="{43E61CD7-F7F2-406F-9D99-2D2391413677}" destId="{FD3AF6ED-82F0-4323-99D8-C757F43C5DAC}" srcOrd="0" destOrd="0" parTransId="{EA5249CA-17F1-4823-AD20-E2069701043D}" sibTransId="{740FCE6F-AB2D-4449-9061-7EB22400E2E1}"/>
    <dgm:cxn modelId="{29720E73-3197-4345-B54C-5C530651BDEC}" type="presParOf" srcId="{8D7EFF69-001B-4FE8-9EB5-7B27B330C8B1}" destId="{8AC568E7-16B4-4251-8525-52402CEB7830}" srcOrd="0" destOrd="0" presId="urn:microsoft.com/office/officeart/2005/8/layout/vList3"/>
    <dgm:cxn modelId="{B09D7DB6-A617-473E-8C8D-D25FC570FF6F}" type="presParOf" srcId="{8AC568E7-16B4-4251-8525-52402CEB7830}" destId="{7777EB40-20A6-49DF-AC54-A335C9651765}" srcOrd="0" destOrd="0" presId="urn:microsoft.com/office/officeart/2005/8/layout/vList3"/>
    <dgm:cxn modelId="{06CE5B08-EE44-46A0-960B-E37BD0C48F30}" type="presParOf" srcId="{8AC568E7-16B4-4251-8525-52402CEB7830}" destId="{19E50480-B8FE-4ABF-9FA9-2976CD2FDA05}" srcOrd="1" destOrd="0" presId="urn:microsoft.com/office/officeart/2005/8/layout/vList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8D4C9A-A6E5-434E-A154-B6B5F9014E4B}">
      <dsp:nvSpPr>
        <dsp:cNvPr id="0" name=""/>
        <dsp:cNvSpPr/>
      </dsp:nvSpPr>
      <dsp:spPr>
        <a:xfrm>
          <a:off x="0" y="0"/>
          <a:ext cx="6291714"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4215486-E566-4A99-A211-739D211277CC}">
      <dsp:nvSpPr>
        <dsp:cNvPr id="0" name=""/>
        <dsp:cNvSpPr/>
      </dsp:nvSpPr>
      <dsp:spPr>
        <a:xfrm>
          <a:off x="0" y="0"/>
          <a:ext cx="6291714" cy="27653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ct val="90000"/>
            </a:lnSpc>
            <a:spcBef>
              <a:spcPct val="0"/>
            </a:spcBef>
            <a:spcAft>
              <a:spcPct val="35000"/>
            </a:spcAft>
            <a:buNone/>
          </a:pPr>
          <a:r>
            <a:rPr lang="en-US" sz="3600" kern="1200" dirty="0"/>
            <a:t>Vendors, their store manager or other authorized store representative are required to attend vendor training</a:t>
          </a:r>
        </a:p>
      </dsp:txBody>
      <dsp:txXfrm>
        <a:off x="0" y="0"/>
        <a:ext cx="6291714" cy="2765367"/>
      </dsp:txXfrm>
    </dsp:sp>
    <dsp:sp modelId="{D76948BC-61DF-470B-AE36-042B17C0EC7A}">
      <dsp:nvSpPr>
        <dsp:cNvPr id="0" name=""/>
        <dsp:cNvSpPr/>
      </dsp:nvSpPr>
      <dsp:spPr>
        <a:xfrm>
          <a:off x="0" y="2765367"/>
          <a:ext cx="6291714"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FAD661D-8480-4D79-A44F-5D361E15CA47}">
      <dsp:nvSpPr>
        <dsp:cNvPr id="0" name=""/>
        <dsp:cNvSpPr/>
      </dsp:nvSpPr>
      <dsp:spPr>
        <a:xfrm>
          <a:off x="0" y="2765367"/>
          <a:ext cx="6291714" cy="27653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ct val="90000"/>
            </a:lnSpc>
            <a:spcBef>
              <a:spcPct val="0"/>
            </a:spcBef>
            <a:spcAft>
              <a:spcPct val="35000"/>
            </a:spcAft>
            <a:buNone/>
          </a:pPr>
          <a:r>
            <a:rPr lang="en-US" sz="3600" kern="1200" dirty="0"/>
            <a:t>Failure to attend annual training by September 30th of each year will result in termination of the WIC Vendor Agreement</a:t>
          </a:r>
        </a:p>
      </dsp:txBody>
      <dsp:txXfrm>
        <a:off x="0" y="2765367"/>
        <a:ext cx="6291714" cy="2765367"/>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BABA0A-DC26-44F6-898D-0CFAB51632B0}">
      <dsp:nvSpPr>
        <dsp:cNvPr id="0" name=""/>
        <dsp:cNvSpPr/>
      </dsp:nvSpPr>
      <dsp:spPr>
        <a:xfrm rot="10800000">
          <a:off x="1015706" y="391"/>
          <a:ext cx="4797350" cy="801607"/>
        </a:xfrm>
        <a:prstGeom prst="homePlate">
          <a:avLst/>
        </a:prstGeom>
        <a:solidFill>
          <a:schemeClr val="accent2"/>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3487" tIns="121920" rIns="227584"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bg1"/>
              </a:solidFill>
              <a:latin typeface="+mn-lt"/>
              <a:ea typeface="Tahoma" panose="020B0604030504040204" pitchFamily="34" charset="0"/>
              <a:cs typeface="Tahoma" panose="020B0604030504040204" pitchFamily="34" charset="0"/>
            </a:rPr>
            <a:t> Criteria for Approval</a:t>
          </a:r>
          <a:endParaRPr lang="en-US" sz="3200" b="1" kern="1200" dirty="0">
            <a:solidFill>
              <a:schemeClr val="bg1"/>
            </a:solidFill>
            <a:latin typeface="+mn-lt"/>
          </a:endParaRPr>
        </a:p>
      </dsp:txBody>
      <dsp:txXfrm rot="10800000">
        <a:off x="1216108" y="391"/>
        <a:ext cx="4596948" cy="801607"/>
      </dsp:txXfrm>
    </dsp:sp>
    <dsp:sp modelId="{B5E83CE5-E4E7-4263-AD13-1396C4855F6C}">
      <dsp:nvSpPr>
        <dsp:cNvPr id="0" name=""/>
        <dsp:cNvSpPr/>
      </dsp:nvSpPr>
      <dsp:spPr>
        <a:xfrm>
          <a:off x="811059" y="391"/>
          <a:ext cx="801607" cy="801607"/>
        </a:xfrm>
        <a:prstGeom prst="ellipse">
          <a:avLst/>
        </a:prstGeom>
        <a:blipFill>
          <a:blip xmlns:r="http://schemas.openxmlformats.org/officeDocument/2006/relationships" r:embed="rId1">
            <a:alphaModFix/>
            <a:duotone>
              <a:prstClr val="black"/>
              <a:schemeClr val="accent6">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E50480-B8FE-4ABF-9FA9-2976CD2FDA05}">
      <dsp:nvSpPr>
        <dsp:cNvPr id="0" name=""/>
        <dsp:cNvSpPr/>
      </dsp:nvSpPr>
      <dsp:spPr>
        <a:xfrm rot="10800000">
          <a:off x="1737378" y="0"/>
          <a:ext cx="4366019" cy="822960"/>
        </a:xfrm>
        <a:prstGeom prst="homePlate">
          <a:avLst/>
        </a:prstGeom>
        <a:solidFill>
          <a:schemeClr val="accent2"/>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2903" tIns="121920" rIns="227584"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bg1"/>
              </a:solidFill>
              <a:latin typeface="+mn-lt"/>
            </a:rPr>
            <a:t>Unit of Measure</a:t>
          </a:r>
        </a:p>
      </dsp:txBody>
      <dsp:txXfrm rot="10800000">
        <a:off x="1943118" y="0"/>
        <a:ext cx="4160279" cy="822960"/>
      </dsp:txXfrm>
    </dsp:sp>
    <dsp:sp modelId="{7777EB40-20A6-49DF-AC54-A335C9651765}">
      <dsp:nvSpPr>
        <dsp:cNvPr id="0" name=""/>
        <dsp:cNvSpPr/>
      </dsp:nvSpPr>
      <dsp:spPr>
        <a:xfrm>
          <a:off x="1142996" y="0"/>
          <a:ext cx="822960" cy="822960"/>
        </a:xfrm>
        <a:prstGeom prst="ellipse">
          <a:avLst/>
        </a:prstGeom>
        <a:blipFill>
          <a:blip xmlns:r="http://schemas.openxmlformats.org/officeDocument/2006/relationships" r:embed="rId1">
            <a:duotone>
              <a:prstClr val="black"/>
              <a:schemeClr val="tx2">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E50480-B8FE-4ABF-9FA9-2976CD2FDA05}">
      <dsp:nvSpPr>
        <dsp:cNvPr id="0" name=""/>
        <dsp:cNvSpPr/>
      </dsp:nvSpPr>
      <dsp:spPr>
        <a:xfrm rot="10800000">
          <a:off x="1737378" y="0"/>
          <a:ext cx="4366019" cy="822960"/>
        </a:xfrm>
        <a:prstGeom prst="homePlate">
          <a:avLst/>
        </a:prstGeom>
        <a:solidFill>
          <a:schemeClr val="accent2"/>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2903" tIns="121920" rIns="227584"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bg1"/>
              </a:solidFill>
              <a:latin typeface="+mn-lt"/>
            </a:rPr>
            <a:t>Unit of Measure</a:t>
          </a:r>
        </a:p>
      </dsp:txBody>
      <dsp:txXfrm rot="10800000">
        <a:off x="1943118" y="0"/>
        <a:ext cx="4160279" cy="822960"/>
      </dsp:txXfrm>
    </dsp:sp>
    <dsp:sp modelId="{7777EB40-20A6-49DF-AC54-A335C9651765}">
      <dsp:nvSpPr>
        <dsp:cNvPr id="0" name=""/>
        <dsp:cNvSpPr/>
      </dsp:nvSpPr>
      <dsp:spPr>
        <a:xfrm>
          <a:off x="1142996" y="0"/>
          <a:ext cx="822960" cy="822960"/>
        </a:xfrm>
        <a:prstGeom prst="ellipse">
          <a:avLst/>
        </a:prstGeom>
        <a:blipFill>
          <a:blip xmlns:r="http://schemas.openxmlformats.org/officeDocument/2006/relationships" r:embed="rId1">
            <a:duotone>
              <a:prstClr val="black"/>
              <a:schemeClr val="tx2">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BABA0A-DC26-44F6-898D-0CFAB51632B0}">
      <dsp:nvSpPr>
        <dsp:cNvPr id="0" name=""/>
        <dsp:cNvSpPr/>
      </dsp:nvSpPr>
      <dsp:spPr>
        <a:xfrm rot="10800000">
          <a:off x="1015706" y="391"/>
          <a:ext cx="4797350" cy="801607"/>
        </a:xfrm>
        <a:prstGeom prst="homePlate">
          <a:avLst/>
        </a:prstGeom>
        <a:solidFill>
          <a:schemeClr val="accent2"/>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3487" tIns="121920" rIns="227584"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bg1"/>
              </a:solidFill>
              <a:latin typeface="+mn-lt"/>
              <a:ea typeface="Tahoma" panose="020B0604030504040204" pitchFamily="34" charset="0"/>
              <a:cs typeface="Tahoma" panose="020B0604030504040204" pitchFamily="34" charset="0"/>
            </a:rPr>
            <a:t> Criteria for Approval</a:t>
          </a:r>
          <a:endParaRPr lang="en-US" sz="3200" b="1" kern="1200" dirty="0">
            <a:solidFill>
              <a:schemeClr val="bg1"/>
            </a:solidFill>
            <a:latin typeface="+mn-lt"/>
          </a:endParaRPr>
        </a:p>
      </dsp:txBody>
      <dsp:txXfrm rot="10800000">
        <a:off x="1216108" y="391"/>
        <a:ext cx="4596948" cy="801607"/>
      </dsp:txXfrm>
    </dsp:sp>
    <dsp:sp modelId="{B5E83CE5-E4E7-4263-AD13-1396C4855F6C}">
      <dsp:nvSpPr>
        <dsp:cNvPr id="0" name=""/>
        <dsp:cNvSpPr/>
      </dsp:nvSpPr>
      <dsp:spPr>
        <a:xfrm>
          <a:off x="811059" y="391"/>
          <a:ext cx="801607" cy="801607"/>
        </a:xfrm>
        <a:prstGeom prst="ellipse">
          <a:avLst/>
        </a:prstGeom>
        <a:blipFill>
          <a:blip xmlns:r="http://schemas.openxmlformats.org/officeDocument/2006/relationships" r:embed="rId1">
            <a:alphaModFix/>
            <a:duotone>
              <a:prstClr val="black"/>
              <a:schemeClr val="accent6">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BABA0A-DC26-44F6-898D-0CFAB51632B0}">
      <dsp:nvSpPr>
        <dsp:cNvPr id="0" name=""/>
        <dsp:cNvSpPr/>
      </dsp:nvSpPr>
      <dsp:spPr>
        <a:xfrm rot="10800000">
          <a:off x="1015706" y="391"/>
          <a:ext cx="4797350" cy="801607"/>
        </a:xfrm>
        <a:prstGeom prst="homePlate">
          <a:avLst/>
        </a:prstGeom>
        <a:solidFill>
          <a:schemeClr val="accent2"/>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3487" tIns="121920" rIns="227584"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bg1"/>
              </a:solidFill>
              <a:latin typeface="+mn-lt"/>
              <a:ea typeface="Tahoma" panose="020B0604030504040204" pitchFamily="34" charset="0"/>
              <a:cs typeface="Tahoma" panose="020B0604030504040204" pitchFamily="34" charset="0"/>
            </a:rPr>
            <a:t> Criteria for Approval</a:t>
          </a:r>
          <a:endParaRPr lang="en-US" sz="3200" b="1" kern="1200" dirty="0">
            <a:solidFill>
              <a:schemeClr val="bg1"/>
            </a:solidFill>
            <a:latin typeface="+mn-lt"/>
          </a:endParaRPr>
        </a:p>
      </dsp:txBody>
      <dsp:txXfrm rot="10800000">
        <a:off x="1216108" y="391"/>
        <a:ext cx="4596948" cy="801607"/>
      </dsp:txXfrm>
    </dsp:sp>
    <dsp:sp modelId="{B5E83CE5-E4E7-4263-AD13-1396C4855F6C}">
      <dsp:nvSpPr>
        <dsp:cNvPr id="0" name=""/>
        <dsp:cNvSpPr/>
      </dsp:nvSpPr>
      <dsp:spPr>
        <a:xfrm>
          <a:off x="811059" y="391"/>
          <a:ext cx="801607" cy="801607"/>
        </a:xfrm>
        <a:prstGeom prst="ellipse">
          <a:avLst/>
        </a:prstGeom>
        <a:blipFill>
          <a:blip xmlns:r="http://schemas.openxmlformats.org/officeDocument/2006/relationships" r:embed="rId1">
            <a:alphaModFix/>
            <a:duotone>
              <a:prstClr val="black"/>
              <a:schemeClr val="accent6">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E50480-B8FE-4ABF-9FA9-2976CD2FDA05}">
      <dsp:nvSpPr>
        <dsp:cNvPr id="0" name=""/>
        <dsp:cNvSpPr/>
      </dsp:nvSpPr>
      <dsp:spPr>
        <a:xfrm rot="10800000">
          <a:off x="1142992" y="0"/>
          <a:ext cx="4423828" cy="822960"/>
        </a:xfrm>
        <a:prstGeom prst="homePlate">
          <a:avLst/>
        </a:prstGeom>
        <a:solidFill>
          <a:schemeClr val="accent2"/>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2903" tIns="121920" rIns="227584"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bg1"/>
              </a:solidFill>
              <a:latin typeface="+mn-lt"/>
            </a:rPr>
            <a:t>Unit of Measure</a:t>
          </a:r>
        </a:p>
      </dsp:txBody>
      <dsp:txXfrm rot="10800000">
        <a:off x="1348732" y="0"/>
        <a:ext cx="4218088" cy="822960"/>
      </dsp:txXfrm>
    </dsp:sp>
    <dsp:sp modelId="{7777EB40-20A6-49DF-AC54-A335C9651765}">
      <dsp:nvSpPr>
        <dsp:cNvPr id="0" name=""/>
        <dsp:cNvSpPr/>
      </dsp:nvSpPr>
      <dsp:spPr>
        <a:xfrm>
          <a:off x="609597" y="0"/>
          <a:ext cx="822960" cy="822960"/>
        </a:xfrm>
        <a:prstGeom prst="ellipse">
          <a:avLst/>
        </a:prstGeom>
        <a:blipFill>
          <a:blip xmlns:r="http://schemas.openxmlformats.org/officeDocument/2006/relationships" r:embed="rId1">
            <a:duotone>
              <a:prstClr val="black"/>
              <a:schemeClr val="tx2">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BABA0A-DC26-44F6-898D-0CFAB51632B0}">
      <dsp:nvSpPr>
        <dsp:cNvPr id="0" name=""/>
        <dsp:cNvSpPr/>
      </dsp:nvSpPr>
      <dsp:spPr>
        <a:xfrm rot="10800000">
          <a:off x="1015706" y="391"/>
          <a:ext cx="4797350" cy="801607"/>
        </a:xfrm>
        <a:prstGeom prst="homePlate">
          <a:avLst/>
        </a:prstGeom>
        <a:solidFill>
          <a:schemeClr val="accent2"/>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3487" tIns="121920" rIns="227584"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bg1"/>
              </a:solidFill>
              <a:latin typeface="+mn-lt"/>
              <a:ea typeface="Tahoma" panose="020B0604030504040204" pitchFamily="34" charset="0"/>
              <a:cs typeface="Tahoma" panose="020B0604030504040204" pitchFamily="34" charset="0"/>
            </a:rPr>
            <a:t> Criteria for Approval</a:t>
          </a:r>
          <a:endParaRPr lang="en-US" sz="3200" b="1" kern="1200" dirty="0">
            <a:solidFill>
              <a:schemeClr val="bg1"/>
            </a:solidFill>
            <a:latin typeface="+mn-lt"/>
          </a:endParaRPr>
        </a:p>
      </dsp:txBody>
      <dsp:txXfrm rot="10800000">
        <a:off x="1216108" y="391"/>
        <a:ext cx="4596948" cy="801607"/>
      </dsp:txXfrm>
    </dsp:sp>
    <dsp:sp modelId="{B5E83CE5-E4E7-4263-AD13-1396C4855F6C}">
      <dsp:nvSpPr>
        <dsp:cNvPr id="0" name=""/>
        <dsp:cNvSpPr/>
      </dsp:nvSpPr>
      <dsp:spPr>
        <a:xfrm>
          <a:off x="811059" y="391"/>
          <a:ext cx="801607" cy="801607"/>
        </a:xfrm>
        <a:prstGeom prst="ellipse">
          <a:avLst/>
        </a:prstGeom>
        <a:blipFill>
          <a:blip xmlns:r="http://schemas.openxmlformats.org/officeDocument/2006/relationships" r:embed="rId1">
            <a:alphaModFix/>
            <a:duotone>
              <a:prstClr val="black"/>
              <a:schemeClr val="accent6">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145ABB-9FBF-407B-987F-ED241343E68F}">
      <dsp:nvSpPr>
        <dsp:cNvPr id="0" name=""/>
        <dsp:cNvSpPr/>
      </dsp:nvSpPr>
      <dsp:spPr>
        <a:xfrm>
          <a:off x="0" y="731"/>
          <a:ext cx="6925096" cy="950092"/>
        </a:xfrm>
        <a:prstGeom prst="roundRect">
          <a:avLst/>
        </a:prstGeom>
        <a:solidFill>
          <a:schemeClr val="accent5">
            <a:lumMod val="20000"/>
            <a:lumOff val="80000"/>
          </a:schemeClr>
        </a:solid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i="1" kern="1200" dirty="0"/>
            <a:t>Food Packages: V, VI, VII, VII+ (III)</a:t>
          </a:r>
          <a:br>
            <a:rPr lang="en-US" sz="2400" i="1" kern="1200" dirty="0"/>
          </a:br>
          <a:r>
            <a:rPr lang="en-US" sz="2400" i="1" kern="1200" dirty="0"/>
            <a:t>Pregnant, Postpartum, and Breastfeeding Woman</a:t>
          </a:r>
          <a:endParaRPr lang="en-US" sz="2400" kern="1200" dirty="0"/>
        </a:p>
      </dsp:txBody>
      <dsp:txXfrm>
        <a:off x="46380" y="47111"/>
        <a:ext cx="6832336" cy="857332"/>
      </dsp:txXfrm>
    </dsp:sp>
    <dsp:sp modelId="{DE2546F2-554A-457F-A15B-705B77B0C763}">
      <dsp:nvSpPr>
        <dsp:cNvPr id="0" name=""/>
        <dsp:cNvSpPr/>
      </dsp:nvSpPr>
      <dsp:spPr>
        <a:xfrm>
          <a:off x="0" y="950823"/>
          <a:ext cx="6925096" cy="1449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9872" tIns="30480" rIns="170688" bIns="30480" numCol="1" spcCol="1270" anchor="t" anchorCtr="0">
          <a:noAutofit/>
        </a:bodyPr>
        <a:lstStyle/>
        <a:p>
          <a:pPr marL="228600" lvl="1" indent="-228600" algn="l" defTabSz="1066800">
            <a:lnSpc>
              <a:spcPct val="100000"/>
            </a:lnSpc>
            <a:spcBef>
              <a:spcPct val="0"/>
            </a:spcBef>
            <a:spcAft>
              <a:spcPts val="0"/>
            </a:spcAft>
            <a:buFont typeface="Wingdings" panose="05000000000000000000" pitchFamily="2" charset="2"/>
            <a:buNone/>
          </a:pPr>
          <a:r>
            <a:rPr lang="en-US" sz="2400" b="0" kern="1200" dirty="0">
              <a:latin typeface="+mn-lt"/>
            </a:rPr>
            <a:t>	</a:t>
          </a:r>
          <a:r>
            <a:rPr lang="en-US" sz="2400" b="1" kern="1200" dirty="0">
              <a:latin typeface="+mn-lt"/>
            </a:rPr>
            <a:t>One container = 48 fluid oz. </a:t>
          </a:r>
        </a:p>
        <a:p>
          <a:pPr marL="457200" lvl="2" indent="-228600" algn="l" defTabSz="889000">
            <a:lnSpc>
              <a:spcPct val="100000"/>
            </a:lnSpc>
            <a:spcBef>
              <a:spcPct val="0"/>
            </a:spcBef>
            <a:spcAft>
              <a:spcPts val="0"/>
            </a:spcAft>
            <a:buFont typeface="Arial" panose="020B0604020202020204" pitchFamily="34" charset="0"/>
            <a:buChar char="•"/>
          </a:pPr>
          <a:r>
            <a:rPr lang="en-US" sz="2000" b="0" kern="1200" dirty="0">
              <a:latin typeface="+mn-lt"/>
            </a:rPr>
            <a:t>48 oz. single strength</a:t>
          </a:r>
        </a:p>
        <a:p>
          <a:pPr marL="457200" lvl="2" indent="-228600" algn="l" defTabSz="889000">
            <a:lnSpc>
              <a:spcPct val="100000"/>
            </a:lnSpc>
            <a:spcBef>
              <a:spcPct val="0"/>
            </a:spcBef>
            <a:spcAft>
              <a:spcPts val="0"/>
            </a:spcAft>
            <a:buFont typeface="Arial" panose="020B0604020202020204" pitchFamily="34" charset="0"/>
            <a:buChar char="•"/>
          </a:pPr>
          <a:r>
            <a:rPr lang="en-US" sz="2000" b="0" kern="1200" dirty="0">
              <a:latin typeface="+mn-lt"/>
            </a:rPr>
            <a:t>11.5-12 oz. concentrate</a:t>
          </a:r>
        </a:p>
        <a:p>
          <a:pPr marL="228600" lvl="1" indent="-228600" algn="l" defTabSz="1066800">
            <a:lnSpc>
              <a:spcPct val="100000"/>
            </a:lnSpc>
            <a:spcBef>
              <a:spcPct val="0"/>
            </a:spcBef>
            <a:spcAft>
              <a:spcPts val="0"/>
            </a:spcAft>
            <a:buFont typeface="Arial" panose="020B0604020202020204" pitchFamily="34" charset="0"/>
            <a:buNone/>
          </a:pPr>
          <a:endParaRPr lang="en-US" sz="2400" b="0" kern="1200" dirty="0">
            <a:latin typeface="+mn-lt"/>
          </a:endParaRPr>
        </a:p>
      </dsp:txBody>
      <dsp:txXfrm>
        <a:off x="0" y="950823"/>
        <a:ext cx="6925096" cy="1449000"/>
      </dsp:txXfrm>
    </dsp:sp>
    <dsp:sp modelId="{D9F23B69-F8C1-446A-8FEA-35057C96EA35}">
      <dsp:nvSpPr>
        <dsp:cNvPr id="0" name=""/>
        <dsp:cNvSpPr/>
      </dsp:nvSpPr>
      <dsp:spPr>
        <a:xfrm>
          <a:off x="33136" y="2360874"/>
          <a:ext cx="6858822" cy="767181"/>
        </a:xfrm>
        <a:prstGeom prst="roundRect">
          <a:avLst/>
        </a:prstGeom>
        <a:solidFill>
          <a:schemeClr val="accent5">
            <a:lumMod val="20000"/>
            <a:lumOff val="80000"/>
          </a:schemeClr>
        </a:solid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i="1" kern="1200" dirty="0"/>
            <a:t>Food Package: IV (III)</a:t>
          </a:r>
          <a:br>
            <a:rPr lang="en-US" sz="2400" i="1" kern="1200" dirty="0"/>
          </a:br>
          <a:r>
            <a:rPr lang="en-US" sz="2400" i="1" kern="1200" dirty="0"/>
            <a:t>Child </a:t>
          </a:r>
          <a:endParaRPr lang="en-US" sz="2400" kern="1200" dirty="0"/>
        </a:p>
      </dsp:txBody>
      <dsp:txXfrm>
        <a:off x="70587" y="2398325"/>
        <a:ext cx="6783920" cy="692279"/>
      </dsp:txXfrm>
    </dsp:sp>
    <dsp:sp modelId="{15CD7669-51F9-487E-979A-8FE16A77F6FD}">
      <dsp:nvSpPr>
        <dsp:cNvPr id="0" name=""/>
        <dsp:cNvSpPr/>
      </dsp:nvSpPr>
      <dsp:spPr>
        <a:xfrm>
          <a:off x="0" y="3167004"/>
          <a:ext cx="6925096" cy="9273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9872" tIns="30480" rIns="170688" bIns="30480" numCol="1" spcCol="1270" anchor="t" anchorCtr="0">
          <a:noAutofit/>
        </a:bodyPr>
        <a:lstStyle/>
        <a:p>
          <a:pPr marL="228600" lvl="1" indent="-228600" algn="l" defTabSz="1066800">
            <a:lnSpc>
              <a:spcPct val="100000"/>
            </a:lnSpc>
            <a:spcBef>
              <a:spcPct val="0"/>
            </a:spcBef>
            <a:spcAft>
              <a:spcPts val="0"/>
            </a:spcAft>
            <a:buFont typeface="Arial" panose="020B0604020202020204" pitchFamily="34" charset="0"/>
            <a:buNone/>
          </a:pPr>
          <a:r>
            <a:rPr lang="en-US" sz="2400" b="0" kern="1200" dirty="0">
              <a:latin typeface="+mn-lt"/>
            </a:rPr>
            <a:t>	</a:t>
          </a:r>
          <a:r>
            <a:rPr lang="en-US" sz="2400" b="1" kern="1200" dirty="0">
              <a:latin typeface="+mn-lt"/>
            </a:rPr>
            <a:t>One container = 64 fluid oz.</a:t>
          </a:r>
          <a:endParaRPr lang="en-US" sz="3600" b="1" kern="1200" dirty="0">
            <a:latin typeface="+mn-lt"/>
          </a:endParaRPr>
        </a:p>
        <a:p>
          <a:pPr marL="457200" lvl="2" indent="-228600" algn="l" defTabSz="889000">
            <a:lnSpc>
              <a:spcPct val="100000"/>
            </a:lnSpc>
            <a:spcBef>
              <a:spcPct val="0"/>
            </a:spcBef>
            <a:spcAft>
              <a:spcPts val="0"/>
            </a:spcAft>
            <a:buFont typeface="Arial" panose="020B0604020202020204" pitchFamily="34" charset="0"/>
            <a:buChar char="•"/>
          </a:pPr>
          <a:r>
            <a:rPr lang="en-US" sz="2000" b="0" kern="1200" dirty="0">
              <a:latin typeface="+mn-lt"/>
            </a:rPr>
            <a:t>64 oz. single strength </a:t>
          </a:r>
          <a:endParaRPr lang="en-US" sz="3200" b="0" kern="1200" dirty="0">
            <a:latin typeface="+mn-lt"/>
          </a:endParaRPr>
        </a:p>
      </dsp:txBody>
      <dsp:txXfrm>
        <a:off x="0" y="3167004"/>
        <a:ext cx="6925096" cy="927360"/>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E50480-B8FE-4ABF-9FA9-2976CD2FDA05}">
      <dsp:nvSpPr>
        <dsp:cNvPr id="0" name=""/>
        <dsp:cNvSpPr/>
      </dsp:nvSpPr>
      <dsp:spPr>
        <a:xfrm rot="10800000">
          <a:off x="1737378" y="0"/>
          <a:ext cx="4366019" cy="822960"/>
        </a:xfrm>
        <a:prstGeom prst="homePlate">
          <a:avLst/>
        </a:prstGeom>
        <a:solidFill>
          <a:schemeClr val="accent2"/>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2903" tIns="121920" rIns="227584"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bg1"/>
              </a:solidFill>
              <a:latin typeface="+mn-lt"/>
            </a:rPr>
            <a:t>Unit of Measure</a:t>
          </a:r>
        </a:p>
      </dsp:txBody>
      <dsp:txXfrm rot="10800000">
        <a:off x="1943118" y="0"/>
        <a:ext cx="4160279" cy="822960"/>
      </dsp:txXfrm>
    </dsp:sp>
    <dsp:sp modelId="{7777EB40-20A6-49DF-AC54-A335C9651765}">
      <dsp:nvSpPr>
        <dsp:cNvPr id="0" name=""/>
        <dsp:cNvSpPr/>
      </dsp:nvSpPr>
      <dsp:spPr>
        <a:xfrm>
          <a:off x="1142996" y="0"/>
          <a:ext cx="822960" cy="822960"/>
        </a:xfrm>
        <a:prstGeom prst="ellipse">
          <a:avLst/>
        </a:prstGeom>
        <a:blipFill>
          <a:blip xmlns:r="http://schemas.openxmlformats.org/officeDocument/2006/relationships" r:embed="rId1">
            <a:duotone>
              <a:prstClr val="black"/>
              <a:schemeClr val="tx2">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BABA0A-DC26-44F6-898D-0CFAB51632B0}">
      <dsp:nvSpPr>
        <dsp:cNvPr id="0" name=""/>
        <dsp:cNvSpPr/>
      </dsp:nvSpPr>
      <dsp:spPr>
        <a:xfrm rot="10800000">
          <a:off x="1015706" y="391"/>
          <a:ext cx="4797350" cy="801607"/>
        </a:xfrm>
        <a:prstGeom prst="homePlate">
          <a:avLst/>
        </a:prstGeom>
        <a:solidFill>
          <a:schemeClr val="accent2"/>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3487" tIns="121920" rIns="227584"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bg1"/>
              </a:solidFill>
              <a:latin typeface="+mn-lt"/>
              <a:ea typeface="Tahoma" panose="020B0604030504040204" pitchFamily="34" charset="0"/>
              <a:cs typeface="Tahoma" panose="020B0604030504040204" pitchFamily="34" charset="0"/>
            </a:rPr>
            <a:t> Criteria for Approval</a:t>
          </a:r>
          <a:endParaRPr lang="en-US" sz="3200" b="1" kern="1200" dirty="0">
            <a:solidFill>
              <a:schemeClr val="bg1"/>
            </a:solidFill>
            <a:latin typeface="+mn-lt"/>
          </a:endParaRPr>
        </a:p>
      </dsp:txBody>
      <dsp:txXfrm rot="10800000">
        <a:off x="1216108" y="391"/>
        <a:ext cx="4596948" cy="801607"/>
      </dsp:txXfrm>
    </dsp:sp>
    <dsp:sp modelId="{B5E83CE5-E4E7-4263-AD13-1396C4855F6C}">
      <dsp:nvSpPr>
        <dsp:cNvPr id="0" name=""/>
        <dsp:cNvSpPr/>
      </dsp:nvSpPr>
      <dsp:spPr>
        <a:xfrm>
          <a:off x="811059" y="391"/>
          <a:ext cx="801607" cy="801607"/>
        </a:xfrm>
        <a:prstGeom prst="ellipse">
          <a:avLst/>
        </a:prstGeom>
        <a:blipFill>
          <a:blip xmlns:r="http://schemas.openxmlformats.org/officeDocument/2006/relationships" r:embed="rId1">
            <a:alphaModFix/>
            <a:duotone>
              <a:prstClr val="black"/>
              <a:schemeClr val="accent6">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EA1630-5AA8-42E4-A177-F260FFD8D6F2}">
      <dsp:nvSpPr>
        <dsp:cNvPr id="0" name=""/>
        <dsp:cNvSpPr/>
      </dsp:nvSpPr>
      <dsp:spPr>
        <a:xfrm>
          <a:off x="0" y="2700"/>
          <a:ext cx="6291714"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8F684A7-56A9-4AB9-913E-C5EAE318CFBD}">
      <dsp:nvSpPr>
        <dsp:cNvPr id="0" name=""/>
        <dsp:cNvSpPr/>
      </dsp:nvSpPr>
      <dsp:spPr>
        <a:xfrm>
          <a:off x="0" y="2700"/>
          <a:ext cx="6291714" cy="18417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US" sz="2900" kern="1200" dirty="0"/>
            <a:t>Vendors must not submit false, erroneous, or misleading information to the State or Local WIC Agency</a:t>
          </a:r>
        </a:p>
      </dsp:txBody>
      <dsp:txXfrm>
        <a:off x="0" y="2700"/>
        <a:ext cx="6291714" cy="1841777"/>
      </dsp:txXfrm>
    </dsp:sp>
    <dsp:sp modelId="{C631E839-6B32-4940-B4B2-68ED107A0CBC}">
      <dsp:nvSpPr>
        <dsp:cNvPr id="0" name=""/>
        <dsp:cNvSpPr/>
      </dsp:nvSpPr>
      <dsp:spPr>
        <a:xfrm>
          <a:off x="0" y="1844478"/>
          <a:ext cx="6291714" cy="0"/>
        </a:xfrm>
        <a:prstGeom prst="line">
          <a:avLst/>
        </a:prstGeom>
        <a:solidFill>
          <a:schemeClr val="accent5">
            <a:hueOff val="-3379271"/>
            <a:satOff val="-8710"/>
            <a:lumOff val="-5883"/>
            <a:alphaOff val="0"/>
          </a:schemeClr>
        </a:solidFill>
        <a:ln w="12700" cap="flat" cmpd="sng" algn="ctr">
          <a:solidFill>
            <a:schemeClr val="accent5">
              <a:hueOff val="-3379271"/>
              <a:satOff val="-8710"/>
              <a:lumOff val="-588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7D799B0-EE15-4667-BCE8-36AE85706859}">
      <dsp:nvSpPr>
        <dsp:cNvPr id="0" name=""/>
        <dsp:cNvSpPr/>
      </dsp:nvSpPr>
      <dsp:spPr>
        <a:xfrm>
          <a:off x="0" y="1844478"/>
          <a:ext cx="6291714" cy="18417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US" sz="2900" kern="1200" dirty="0"/>
            <a:t>Failure to comply will lead to denial of a vendor applicant’s authorization or termination of an authorized vendor’s WIC Vendor Agreement</a:t>
          </a:r>
        </a:p>
      </dsp:txBody>
      <dsp:txXfrm>
        <a:off x="0" y="1844478"/>
        <a:ext cx="6291714" cy="1841777"/>
      </dsp:txXfrm>
    </dsp:sp>
    <dsp:sp modelId="{D33A14B0-343E-4956-ACCF-9E4ABCFCFED7}">
      <dsp:nvSpPr>
        <dsp:cNvPr id="0" name=""/>
        <dsp:cNvSpPr/>
      </dsp:nvSpPr>
      <dsp:spPr>
        <a:xfrm>
          <a:off x="0" y="3686256"/>
          <a:ext cx="6291714" cy="0"/>
        </a:xfrm>
        <a:prstGeom prst="line">
          <a:avLst/>
        </a:prstGeom>
        <a:solidFill>
          <a:schemeClr val="accent5">
            <a:hueOff val="-6758543"/>
            <a:satOff val="-17419"/>
            <a:lumOff val="-11765"/>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CA04775-1D7C-4658-BED1-0B1D9F19C383}">
      <dsp:nvSpPr>
        <dsp:cNvPr id="0" name=""/>
        <dsp:cNvSpPr/>
      </dsp:nvSpPr>
      <dsp:spPr>
        <a:xfrm>
          <a:off x="0" y="3686256"/>
          <a:ext cx="6291714" cy="18417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US" sz="2900" kern="1200" dirty="0"/>
            <a:t>The store must wait 1 year to become eligible to reapply for WIC vendor authorization</a:t>
          </a:r>
        </a:p>
      </dsp:txBody>
      <dsp:txXfrm>
        <a:off x="0" y="3686256"/>
        <a:ext cx="6291714" cy="1841777"/>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E50480-B8FE-4ABF-9FA9-2976CD2FDA05}">
      <dsp:nvSpPr>
        <dsp:cNvPr id="0" name=""/>
        <dsp:cNvSpPr/>
      </dsp:nvSpPr>
      <dsp:spPr>
        <a:xfrm rot="10800000">
          <a:off x="1737378" y="0"/>
          <a:ext cx="4366019" cy="822960"/>
        </a:xfrm>
        <a:prstGeom prst="homePlate">
          <a:avLst/>
        </a:prstGeom>
        <a:solidFill>
          <a:schemeClr val="accent2"/>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2903" tIns="121920" rIns="227584"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bg1"/>
              </a:solidFill>
              <a:latin typeface="+mn-lt"/>
            </a:rPr>
            <a:t>Unit of Measure</a:t>
          </a:r>
        </a:p>
      </dsp:txBody>
      <dsp:txXfrm rot="10800000">
        <a:off x="1943118" y="0"/>
        <a:ext cx="4160279" cy="822960"/>
      </dsp:txXfrm>
    </dsp:sp>
    <dsp:sp modelId="{7777EB40-20A6-49DF-AC54-A335C9651765}">
      <dsp:nvSpPr>
        <dsp:cNvPr id="0" name=""/>
        <dsp:cNvSpPr/>
      </dsp:nvSpPr>
      <dsp:spPr>
        <a:xfrm>
          <a:off x="1142996" y="0"/>
          <a:ext cx="822960" cy="822960"/>
        </a:xfrm>
        <a:prstGeom prst="ellipse">
          <a:avLst/>
        </a:prstGeom>
        <a:blipFill>
          <a:blip xmlns:r="http://schemas.openxmlformats.org/officeDocument/2006/relationships" r:embed="rId1">
            <a:duotone>
              <a:prstClr val="black"/>
              <a:schemeClr val="tx2">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BABA0A-DC26-44F6-898D-0CFAB51632B0}">
      <dsp:nvSpPr>
        <dsp:cNvPr id="0" name=""/>
        <dsp:cNvSpPr/>
      </dsp:nvSpPr>
      <dsp:spPr>
        <a:xfrm rot="10800000">
          <a:off x="1079422" y="391"/>
          <a:ext cx="4721602" cy="801607"/>
        </a:xfrm>
        <a:prstGeom prst="homePlate">
          <a:avLst/>
        </a:prstGeom>
        <a:solidFill>
          <a:schemeClr val="accent2"/>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3487" tIns="121920" rIns="227584"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bg1"/>
              </a:solidFill>
              <a:latin typeface="+mn-lt"/>
              <a:ea typeface="Tahoma" panose="020B0604030504040204" pitchFamily="34" charset="0"/>
              <a:cs typeface="Tahoma" panose="020B0604030504040204" pitchFamily="34" charset="0"/>
            </a:rPr>
            <a:t>Criteria for Approval</a:t>
          </a:r>
          <a:endParaRPr lang="en-US" sz="3200" b="1" kern="1200" dirty="0">
            <a:solidFill>
              <a:schemeClr val="bg1"/>
            </a:solidFill>
            <a:latin typeface="+mn-lt"/>
          </a:endParaRPr>
        </a:p>
      </dsp:txBody>
      <dsp:txXfrm rot="10800000">
        <a:off x="1279824" y="391"/>
        <a:ext cx="4521200" cy="801607"/>
      </dsp:txXfrm>
    </dsp:sp>
    <dsp:sp modelId="{B5E83CE5-E4E7-4263-AD13-1396C4855F6C}">
      <dsp:nvSpPr>
        <dsp:cNvPr id="0" name=""/>
        <dsp:cNvSpPr/>
      </dsp:nvSpPr>
      <dsp:spPr>
        <a:xfrm>
          <a:off x="833455" y="783"/>
          <a:ext cx="801607" cy="801607"/>
        </a:xfrm>
        <a:prstGeom prst="ellipse">
          <a:avLst/>
        </a:prstGeom>
        <a:blipFill>
          <a:blip xmlns:r="http://schemas.openxmlformats.org/officeDocument/2006/relationships" r:embed="rId1">
            <a:alphaModFix/>
            <a:duotone>
              <a:prstClr val="black"/>
              <a:schemeClr val="accent6">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BABA0A-DC26-44F6-898D-0CFAB51632B0}">
      <dsp:nvSpPr>
        <dsp:cNvPr id="0" name=""/>
        <dsp:cNvSpPr/>
      </dsp:nvSpPr>
      <dsp:spPr>
        <a:xfrm rot="10800000">
          <a:off x="1079422" y="391"/>
          <a:ext cx="4721602" cy="801607"/>
        </a:xfrm>
        <a:prstGeom prst="homePlate">
          <a:avLst/>
        </a:prstGeom>
        <a:solidFill>
          <a:schemeClr val="accent2"/>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3487" tIns="121920" rIns="227584"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bg1"/>
              </a:solidFill>
              <a:latin typeface="+mn-lt"/>
              <a:ea typeface="Tahoma" panose="020B0604030504040204" pitchFamily="34" charset="0"/>
              <a:cs typeface="Tahoma" panose="020B0604030504040204" pitchFamily="34" charset="0"/>
            </a:rPr>
            <a:t>Criteria for Approval</a:t>
          </a:r>
          <a:endParaRPr lang="en-US" sz="3200" b="1" kern="1200" dirty="0">
            <a:solidFill>
              <a:schemeClr val="bg1"/>
            </a:solidFill>
            <a:latin typeface="+mn-lt"/>
          </a:endParaRPr>
        </a:p>
      </dsp:txBody>
      <dsp:txXfrm rot="10800000">
        <a:off x="1279824" y="391"/>
        <a:ext cx="4521200" cy="801607"/>
      </dsp:txXfrm>
    </dsp:sp>
    <dsp:sp modelId="{B5E83CE5-E4E7-4263-AD13-1396C4855F6C}">
      <dsp:nvSpPr>
        <dsp:cNvPr id="0" name=""/>
        <dsp:cNvSpPr/>
      </dsp:nvSpPr>
      <dsp:spPr>
        <a:xfrm>
          <a:off x="833455" y="783"/>
          <a:ext cx="801607" cy="801607"/>
        </a:xfrm>
        <a:prstGeom prst="ellipse">
          <a:avLst/>
        </a:prstGeom>
        <a:blipFill>
          <a:blip xmlns:r="http://schemas.openxmlformats.org/officeDocument/2006/relationships" r:embed="rId1">
            <a:alphaModFix/>
            <a:duotone>
              <a:prstClr val="black"/>
              <a:schemeClr val="accent6">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BABA0A-DC26-44F6-898D-0CFAB51632B0}">
      <dsp:nvSpPr>
        <dsp:cNvPr id="0" name=""/>
        <dsp:cNvSpPr/>
      </dsp:nvSpPr>
      <dsp:spPr>
        <a:xfrm rot="10800000">
          <a:off x="1079422" y="391"/>
          <a:ext cx="4721602" cy="801607"/>
        </a:xfrm>
        <a:prstGeom prst="homePlate">
          <a:avLst/>
        </a:prstGeom>
        <a:solidFill>
          <a:schemeClr val="accent2"/>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3487" tIns="121920" rIns="227584"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bg1"/>
              </a:solidFill>
              <a:latin typeface="+mn-lt"/>
              <a:ea typeface="Tahoma" panose="020B0604030504040204" pitchFamily="34" charset="0"/>
              <a:cs typeface="Tahoma" panose="020B0604030504040204" pitchFamily="34" charset="0"/>
            </a:rPr>
            <a:t>Criteria for Approval</a:t>
          </a:r>
          <a:endParaRPr lang="en-US" sz="3200" b="1" kern="1200" dirty="0">
            <a:solidFill>
              <a:schemeClr val="bg1"/>
            </a:solidFill>
            <a:latin typeface="+mn-lt"/>
          </a:endParaRPr>
        </a:p>
      </dsp:txBody>
      <dsp:txXfrm rot="10800000">
        <a:off x="1279824" y="391"/>
        <a:ext cx="4521200" cy="801607"/>
      </dsp:txXfrm>
    </dsp:sp>
    <dsp:sp modelId="{B5E83CE5-E4E7-4263-AD13-1396C4855F6C}">
      <dsp:nvSpPr>
        <dsp:cNvPr id="0" name=""/>
        <dsp:cNvSpPr/>
      </dsp:nvSpPr>
      <dsp:spPr>
        <a:xfrm>
          <a:off x="833455" y="783"/>
          <a:ext cx="801607" cy="801607"/>
        </a:xfrm>
        <a:prstGeom prst="ellipse">
          <a:avLst/>
        </a:prstGeom>
        <a:blipFill>
          <a:blip xmlns:r="http://schemas.openxmlformats.org/officeDocument/2006/relationships" r:embed="rId1">
            <a:alphaModFix/>
            <a:duotone>
              <a:prstClr val="black"/>
              <a:schemeClr val="accent6">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BABA0A-DC26-44F6-898D-0CFAB51632B0}">
      <dsp:nvSpPr>
        <dsp:cNvPr id="0" name=""/>
        <dsp:cNvSpPr/>
      </dsp:nvSpPr>
      <dsp:spPr>
        <a:xfrm rot="10800000">
          <a:off x="1193713" y="391"/>
          <a:ext cx="4569214" cy="801607"/>
        </a:xfrm>
        <a:prstGeom prst="homePlate">
          <a:avLst/>
        </a:prstGeom>
        <a:solidFill>
          <a:schemeClr val="accent2"/>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3487" tIns="121920" rIns="227584"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bg1"/>
              </a:solidFill>
              <a:latin typeface="+mn-lt"/>
              <a:ea typeface="Tahoma" panose="020B0604030504040204" pitchFamily="34" charset="0"/>
              <a:cs typeface="Tahoma" panose="020B0604030504040204" pitchFamily="34" charset="0"/>
            </a:rPr>
            <a:t>Criteria for Approval</a:t>
          </a:r>
          <a:endParaRPr lang="en-US" sz="3200" b="1" kern="1200" dirty="0">
            <a:solidFill>
              <a:schemeClr val="bg1"/>
            </a:solidFill>
            <a:latin typeface="+mn-lt"/>
          </a:endParaRPr>
        </a:p>
      </dsp:txBody>
      <dsp:txXfrm rot="10800000">
        <a:off x="1394115" y="391"/>
        <a:ext cx="4368812" cy="801607"/>
      </dsp:txXfrm>
    </dsp:sp>
    <dsp:sp modelId="{B5E83CE5-E4E7-4263-AD13-1396C4855F6C}">
      <dsp:nvSpPr>
        <dsp:cNvPr id="0" name=""/>
        <dsp:cNvSpPr/>
      </dsp:nvSpPr>
      <dsp:spPr>
        <a:xfrm>
          <a:off x="871552" y="783"/>
          <a:ext cx="801607" cy="801607"/>
        </a:xfrm>
        <a:prstGeom prst="ellipse">
          <a:avLst/>
        </a:prstGeom>
        <a:blipFill>
          <a:blip xmlns:r="http://schemas.openxmlformats.org/officeDocument/2006/relationships" r:embed="rId1">
            <a:alphaModFix/>
            <a:duotone>
              <a:prstClr val="black"/>
              <a:schemeClr val="accent6">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BABA0A-DC26-44F6-898D-0CFAB51632B0}">
      <dsp:nvSpPr>
        <dsp:cNvPr id="0" name=""/>
        <dsp:cNvSpPr/>
      </dsp:nvSpPr>
      <dsp:spPr>
        <a:xfrm rot="10800000">
          <a:off x="1193713" y="391"/>
          <a:ext cx="4569214" cy="801607"/>
        </a:xfrm>
        <a:prstGeom prst="homePlate">
          <a:avLst/>
        </a:prstGeom>
        <a:solidFill>
          <a:schemeClr val="accent2"/>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3487" tIns="121920" rIns="227584"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bg1"/>
              </a:solidFill>
              <a:latin typeface="+mn-lt"/>
              <a:ea typeface="Tahoma" panose="020B0604030504040204" pitchFamily="34" charset="0"/>
              <a:cs typeface="Tahoma" panose="020B0604030504040204" pitchFamily="34" charset="0"/>
            </a:rPr>
            <a:t>Criteria for Approval</a:t>
          </a:r>
          <a:endParaRPr lang="en-US" sz="3200" b="1" kern="1200" dirty="0">
            <a:solidFill>
              <a:schemeClr val="bg1"/>
            </a:solidFill>
            <a:latin typeface="+mn-lt"/>
          </a:endParaRPr>
        </a:p>
      </dsp:txBody>
      <dsp:txXfrm rot="10800000">
        <a:off x="1394115" y="391"/>
        <a:ext cx="4368812" cy="801607"/>
      </dsp:txXfrm>
    </dsp:sp>
    <dsp:sp modelId="{B5E83CE5-E4E7-4263-AD13-1396C4855F6C}">
      <dsp:nvSpPr>
        <dsp:cNvPr id="0" name=""/>
        <dsp:cNvSpPr/>
      </dsp:nvSpPr>
      <dsp:spPr>
        <a:xfrm>
          <a:off x="871552" y="783"/>
          <a:ext cx="801607" cy="801607"/>
        </a:xfrm>
        <a:prstGeom prst="ellipse">
          <a:avLst/>
        </a:prstGeom>
        <a:blipFill>
          <a:blip xmlns:r="http://schemas.openxmlformats.org/officeDocument/2006/relationships" r:embed="rId1">
            <a:alphaModFix/>
            <a:duotone>
              <a:prstClr val="black"/>
              <a:schemeClr val="accent6">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E50480-B8FE-4ABF-9FA9-2976CD2FDA05}">
      <dsp:nvSpPr>
        <dsp:cNvPr id="0" name=""/>
        <dsp:cNvSpPr/>
      </dsp:nvSpPr>
      <dsp:spPr>
        <a:xfrm rot="10800000">
          <a:off x="1737378" y="0"/>
          <a:ext cx="4366019" cy="822960"/>
        </a:xfrm>
        <a:prstGeom prst="homePlate">
          <a:avLst/>
        </a:prstGeom>
        <a:solidFill>
          <a:schemeClr val="accent2"/>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2903" tIns="121920" rIns="227584"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bg1"/>
              </a:solidFill>
              <a:latin typeface="+mn-lt"/>
            </a:rPr>
            <a:t>Unit of Measure</a:t>
          </a:r>
        </a:p>
      </dsp:txBody>
      <dsp:txXfrm rot="10800000">
        <a:off x="1943118" y="0"/>
        <a:ext cx="4160279" cy="822960"/>
      </dsp:txXfrm>
    </dsp:sp>
    <dsp:sp modelId="{7777EB40-20A6-49DF-AC54-A335C9651765}">
      <dsp:nvSpPr>
        <dsp:cNvPr id="0" name=""/>
        <dsp:cNvSpPr/>
      </dsp:nvSpPr>
      <dsp:spPr>
        <a:xfrm>
          <a:off x="1142996" y="0"/>
          <a:ext cx="822960" cy="822960"/>
        </a:xfrm>
        <a:prstGeom prst="ellipse">
          <a:avLst/>
        </a:prstGeom>
        <a:blipFill>
          <a:blip xmlns:r="http://schemas.openxmlformats.org/officeDocument/2006/relationships" r:embed="rId1">
            <a:duotone>
              <a:prstClr val="black"/>
              <a:schemeClr val="tx2">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E50480-B8FE-4ABF-9FA9-2976CD2FDA05}">
      <dsp:nvSpPr>
        <dsp:cNvPr id="0" name=""/>
        <dsp:cNvSpPr/>
      </dsp:nvSpPr>
      <dsp:spPr>
        <a:xfrm rot="10800000">
          <a:off x="1737378" y="0"/>
          <a:ext cx="4366019" cy="822960"/>
        </a:xfrm>
        <a:prstGeom prst="homePlate">
          <a:avLst/>
        </a:prstGeom>
        <a:solidFill>
          <a:schemeClr val="accent2"/>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2903" tIns="121920" rIns="227584"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bg1"/>
              </a:solidFill>
              <a:latin typeface="+mn-lt"/>
            </a:rPr>
            <a:t>Unit of Measure</a:t>
          </a:r>
        </a:p>
      </dsp:txBody>
      <dsp:txXfrm rot="10800000">
        <a:off x="1943118" y="0"/>
        <a:ext cx="4160279" cy="822960"/>
      </dsp:txXfrm>
    </dsp:sp>
    <dsp:sp modelId="{7777EB40-20A6-49DF-AC54-A335C9651765}">
      <dsp:nvSpPr>
        <dsp:cNvPr id="0" name=""/>
        <dsp:cNvSpPr/>
      </dsp:nvSpPr>
      <dsp:spPr>
        <a:xfrm>
          <a:off x="1142996" y="0"/>
          <a:ext cx="822960" cy="822960"/>
        </a:xfrm>
        <a:prstGeom prst="ellipse">
          <a:avLst/>
        </a:prstGeom>
        <a:blipFill>
          <a:blip xmlns:r="http://schemas.openxmlformats.org/officeDocument/2006/relationships" r:embed="rId1">
            <a:duotone>
              <a:prstClr val="black"/>
              <a:schemeClr val="tx2">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BABA0A-DC26-44F6-898D-0CFAB51632B0}">
      <dsp:nvSpPr>
        <dsp:cNvPr id="0" name=""/>
        <dsp:cNvSpPr/>
      </dsp:nvSpPr>
      <dsp:spPr>
        <a:xfrm rot="10800000">
          <a:off x="1193713" y="391"/>
          <a:ext cx="4569214" cy="801607"/>
        </a:xfrm>
        <a:prstGeom prst="homePlate">
          <a:avLst/>
        </a:prstGeom>
        <a:solidFill>
          <a:schemeClr val="accent2"/>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3487" tIns="121920" rIns="227584"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bg1"/>
              </a:solidFill>
              <a:latin typeface="+mn-lt"/>
              <a:ea typeface="Tahoma" panose="020B0604030504040204" pitchFamily="34" charset="0"/>
              <a:cs typeface="Tahoma" panose="020B0604030504040204" pitchFamily="34" charset="0"/>
            </a:rPr>
            <a:t>Criteria for Approval</a:t>
          </a:r>
          <a:endParaRPr lang="en-US" sz="3200" b="1" kern="1200" dirty="0">
            <a:solidFill>
              <a:schemeClr val="bg1"/>
            </a:solidFill>
            <a:latin typeface="+mn-lt"/>
          </a:endParaRPr>
        </a:p>
      </dsp:txBody>
      <dsp:txXfrm rot="10800000">
        <a:off x="1394115" y="391"/>
        <a:ext cx="4368812" cy="801607"/>
      </dsp:txXfrm>
    </dsp:sp>
    <dsp:sp modelId="{B5E83CE5-E4E7-4263-AD13-1396C4855F6C}">
      <dsp:nvSpPr>
        <dsp:cNvPr id="0" name=""/>
        <dsp:cNvSpPr/>
      </dsp:nvSpPr>
      <dsp:spPr>
        <a:xfrm>
          <a:off x="871552" y="783"/>
          <a:ext cx="801607" cy="801607"/>
        </a:xfrm>
        <a:prstGeom prst="ellipse">
          <a:avLst/>
        </a:prstGeom>
        <a:blipFill>
          <a:blip xmlns:r="http://schemas.openxmlformats.org/officeDocument/2006/relationships" r:embed="rId1">
            <a:alphaModFix/>
            <a:duotone>
              <a:prstClr val="black"/>
              <a:schemeClr val="accent6">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BABA0A-DC26-44F6-898D-0CFAB51632B0}">
      <dsp:nvSpPr>
        <dsp:cNvPr id="0" name=""/>
        <dsp:cNvSpPr/>
      </dsp:nvSpPr>
      <dsp:spPr>
        <a:xfrm rot="10800000">
          <a:off x="1079422" y="391"/>
          <a:ext cx="4721602" cy="801607"/>
        </a:xfrm>
        <a:prstGeom prst="homePlate">
          <a:avLst/>
        </a:prstGeom>
        <a:solidFill>
          <a:schemeClr val="accent2"/>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3487" tIns="121920" rIns="227584"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bg1"/>
              </a:solidFill>
              <a:latin typeface="+mn-lt"/>
              <a:ea typeface="Tahoma" panose="020B0604030504040204" pitchFamily="34" charset="0"/>
              <a:cs typeface="Tahoma" panose="020B0604030504040204" pitchFamily="34" charset="0"/>
            </a:rPr>
            <a:t>Criteria for Approval</a:t>
          </a:r>
          <a:endParaRPr lang="en-US" sz="3200" b="1" kern="1200" dirty="0">
            <a:solidFill>
              <a:schemeClr val="bg1"/>
            </a:solidFill>
            <a:latin typeface="+mn-lt"/>
          </a:endParaRPr>
        </a:p>
      </dsp:txBody>
      <dsp:txXfrm rot="10800000">
        <a:off x="1279824" y="391"/>
        <a:ext cx="4521200" cy="801607"/>
      </dsp:txXfrm>
    </dsp:sp>
    <dsp:sp modelId="{B5E83CE5-E4E7-4263-AD13-1396C4855F6C}">
      <dsp:nvSpPr>
        <dsp:cNvPr id="0" name=""/>
        <dsp:cNvSpPr/>
      </dsp:nvSpPr>
      <dsp:spPr>
        <a:xfrm>
          <a:off x="833455" y="783"/>
          <a:ext cx="801607" cy="801607"/>
        </a:xfrm>
        <a:prstGeom prst="ellipse">
          <a:avLst/>
        </a:prstGeom>
        <a:blipFill>
          <a:blip xmlns:r="http://schemas.openxmlformats.org/officeDocument/2006/relationships" r:embed="rId1">
            <a:alphaModFix/>
            <a:duotone>
              <a:prstClr val="black"/>
              <a:schemeClr val="accent6">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47EB8F-6A38-4FC7-841F-D4929F8489F3}">
      <dsp:nvSpPr>
        <dsp:cNvPr id="0" name=""/>
        <dsp:cNvSpPr/>
      </dsp:nvSpPr>
      <dsp:spPr>
        <a:xfrm>
          <a:off x="0" y="553911"/>
          <a:ext cx="7315200" cy="504000"/>
        </a:xfrm>
        <a:prstGeom prst="rect">
          <a:avLst/>
        </a:prstGeom>
        <a:solidFill>
          <a:schemeClr val="lt1">
            <a:alpha val="90000"/>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917B6AC-562C-4CEE-B397-2C3DD958D859}">
      <dsp:nvSpPr>
        <dsp:cNvPr id="0" name=""/>
        <dsp:cNvSpPr/>
      </dsp:nvSpPr>
      <dsp:spPr>
        <a:xfrm>
          <a:off x="365760" y="66241"/>
          <a:ext cx="5120640" cy="78287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3548" tIns="0" rIns="193548" bIns="0" numCol="1" spcCol="1270" anchor="ctr" anchorCtr="0">
          <a:noAutofit/>
        </a:bodyPr>
        <a:lstStyle/>
        <a:p>
          <a:pPr marL="0" lvl="0" indent="0" algn="l" defTabSz="1244600">
            <a:lnSpc>
              <a:spcPct val="90000"/>
            </a:lnSpc>
            <a:spcBef>
              <a:spcPct val="0"/>
            </a:spcBef>
            <a:spcAft>
              <a:spcPct val="35000"/>
            </a:spcAft>
            <a:buNone/>
          </a:pPr>
          <a:r>
            <a:rPr lang="en-US" sz="2800" b="1" kern="1200" dirty="0">
              <a:latin typeface="+mn-lt"/>
            </a:rPr>
            <a:t>NC WIC Program APL Updates</a:t>
          </a:r>
        </a:p>
      </dsp:txBody>
      <dsp:txXfrm>
        <a:off x="403977" y="104458"/>
        <a:ext cx="5044206" cy="706436"/>
      </dsp:txXfrm>
    </dsp:sp>
    <dsp:sp modelId="{947C1F81-04D3-4CC3-89A1-418F00186D43}">
      <dsp:nvSpPr>
        <dsp:cNvPr id="0" name=""/>
        <dsp:cNvSpPr/>
      </dsp:nvSpPr>
      <dsp:spPr>
        <a:xfrm>
          <a:off x="0" y="1627515"/>
          <a:ext cx="7315200" cy="504000"/>
        </a:xfrm>
        <a:prstGeom prst="rect">
          <a:avLst/>
        </a:prstGeom>
        <a:solidFill>
          <a:schemeClr val="lt1">
            <a:alpha val="90000"/>
            <a:hueOff val="0"/>
            <a:satOff val="0"/>
            <a:lumOff val="0"/>
            <a:alphaOff val="0"/>
          </a:schemeClr>
        </a:solidFill>
        <a:ln w="19050" cap="flat" cmpd="sng" algn="ctr">
          <a:solidFill>
            <a:schemeClr val="accent2">
              <a:hueOff val="1891709"/>
              <a:satOff val="5125"/>
              <a:lumOff val="-4052"/>
              <a:alphaOff val="0"/>
            </a:schemeClr>
          </a:solidFill>
          <a:prstDash val="solid"/>
          <a:miter lim="800000"/>
        </a:ln>
        <a:effectLst/>
      </dsp:spPr>
      <dsp:style>
        <a:lnRef idx="2">
          <a:scrgbClr r="0" g="0" b="0"/>
        </a:lnRef>
        <a:fillRef idx="1">
          <a:scrgbClr r="0" g="0" b="0"/>
        </a:fillRef>
        <a:effectRef idx="0">
          <a:scrgbClr r="0" g="0" b="0"/>
        </a:effectRef>
        <a:fontRef idx="minor"/>
      </dsp:style>
    </dsp:sp>
    <dsp:sp modelId="{91998934-AE93-4261-9C74-D324961E7118}">
      <dsp:nvSpPr>
        <dsp:cNvPr id="0" name=""/>
        <dsp:cNvSpPr/>
      </dsp:nvSpPr>
      <dsp:spPr>
        <a:xfrm>
          <a:off x="365760" y="1165911"/>
          <a:ext cx="5120640" cy="756804"/>
        </a:xfrm>
        <a:prstGeom prst="roundRect">
          <a:avLst/>
        </a:prstGeom>
        <a:solidFill>
          <a:schemeClr val="accent2">
            <a:hueOff val="1891709"/>
            <a:satOff val="5125"/>
            <a:lumOff val="-4052"/>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3548" tIns="0" rIns="193548" bIns="0" numCol="1" spcCol="1270" anchor="ctr" anchorCtr="0">
          <a:noAutofit/>
        </a:bodyPr>
        <a:lstStyle/>
        <a:p>
          <a:pPr marL="0" lvl="0" indent="0" algn="l" defTabSz="1244600">
            <a:lnSpc>
              <a:spcPct val="90000"/>
            </a:lnSpc>
            <a:spcBef>
              <a:spcPct val="0"/>
            </a:spcBef>
            <a:spcAft>
              <a:spcPct val="35000"/>
            </a:spcAft>
            <a:buNone/>
          </a:pPr>
          <a:r>
            <a:rPr lang="en-US" sz="2800" b="1" kern="1200" dirty="0">
              <a:latin typeface="+mn-lt"/>
            </a:rPr>
            <a:t>UPC Submission Process</a:t>
          </a:r>
        </a:p>
      </dsp:txBody>
      <dsp:txXfrm>
        <a:off x="402704" y="1202855"/>
        <a:ext cx="5046752" cy="682916"/>
      </dsp:txXfrm>
    </dsp:sp>
    <dsp:sp modelId="{39BD17E4-635C-4B6D-9860-039C00187771}">
      <dsp:nvSpPr>
        <dsp:cNvPr id="0" name=""/>
        <dsp:cNvSpPr/>
      </dsp:nvSpPr>
      <dsp:spPr>
        <a:xfrm>
          <a:off x="0" y="2767156"/>
          <a:ext cx="7315200" cy="504000"/>
        </a:xfrm>
        <a:prstGeom prst="rect">
          <a:avLst/>
        </a:prstGeom>
        <a:solidFill>
          <a:schemeClr val="lt1">
            <a:alpha val="90000"/>
            <a:hueOff val="0"/>
            <a:satOff val="0"/>
            <a:lumOff val="0"/>
            <a:alphaOff val="0"/>
          </a:schemeClr>
        </a:solidFill>
        <a:ln w="19050" cap="flat" cmpd="sng" algn="ctr">
          <a:solidFill>
            <a:schemeClr val="accent2">
              <a:hueOff val="3783419"/>
              <a:satOff val="10250"/>
              <a:lumOff val="-8105"/>
              <a:alphaOff val="0"/>
            </a:schemeClr>
          </a:solidFill>
          <a:prstDash val="solid"/>
          <a:miter lim="800000"/>
        </a:ln>
        <a:effectLst/>
      </dsp:spPr>
      <dsp:style>
        <a:lnRef idx="2">
          <a:scrgbClr r="0" g="0" b="0"/>
        </a:lnRef>
        <a:fillRef idx="1">
          <a:scrgbClr r="0" g="0" b="0"/>
        </a:fillRef>
        <a:effectRef idx="0">
          <a:scrgbClr r="0" g="0" b="0"/>
        </a:effectRef>
        <a:fontRef idx="minor"/>
      </dsp:style>
    </dsp:sp>
    <dsp:sp modelId="{E470F382-E777-4EE9-8A78-976082C6A4F6}">
      <dsp:nvSpPr>
        <dsp:cNvPr id="0" name=""/>
        <dsp:cNvSpPr/>
      </dsp:nvSpPr>
      <dsp:spPr>
        <a:xfrm>
          <a:off x="365760" y="2239515"/>
          <a:ext cx="5120640" cy="822840"/>
        </a:xfrm>
        <a:prstGeom prst="roundRect">
          <a:avLst/>
        </a:prstGeom>
        <a:solidFill>
          <a:schemeClr val="accent2">
            <a:hueOff val="3783419"/>
            <a:satOff val="10250"/>
            <a:lumOff val="-8105"/>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3548" tIns="0" rIns="193548" bIns="0" numCol="1" spcCol="1270" anchor="ctr" anchorCtr="0">
          <a:noAutofit/>
        </a:bodyPr>
        <a:lstStyle/>
        <a:p>
          <a:pPr marL="0" lvl="0" indent="0" algn="l" defTabSz="1244600">
            <a:lnSpc>
              <a:spcPct val="90000"/>
            </a:lnSpc>
            <a:spcBef>
              <a:spcPct val="0"/>
            </a:spcBef>
            <a:spcAft>
              <a:spcPct val="35000"/>
            </a:spcAft>
            <a:buNone/>
          </a:pPr>
          <a:r>
            <a:rPr lang="en-US" sz="2800" b="1" kern="1200" dirty="0">
              <a:latin typeface="+mn-lt"/>
              <a:ea typeface="Tahoma" panose="020B0604030504040204" pitchFamily="34" charset="0"/>
              <a:cs typeface="Tahoma" panose="020B0604030504040204" pitchFamily="34" charset="0"/>
            </a:rPr>
            <a:t>WIC Approved Food Categories</a:t>
          </a:r>
          <a:endParaRPr lang="en-US" sz="2800" b="1" kern="1200" dirty="0">
            <a:latin typeface="+mn-lt"/>
          </a:endParaRPr>
        </a:p>
      </dsp:txBody>
      <dsp:txXfrm>
        <a:off x="405928" y="2279683"/>
        <a:ext cx="5040304" cy="742504"/>
      </dsp:txXfrm>
    </dsp:sp>
    <dsp:sp modelId="{6E061343-E1B7-4B22-B7D3-9874642203B2}">
      <dsp:nvSpPr>
        <dsp:cNvPr id="0" name=""/>
        <dsp:cNvSpPr/>
      </dsp:nvSpPr>
      <dsp:spPr>
        <a:xfrm>
          <a:off x="0" y="4003344"/>
          <a:ext cx="7315200" cy="504000"/>
        </a:xfrm>
        <a:prstGeom prst="rect">
          <a:avLst/>
        </a:prstGeom>
        <a:solidFill>
          <a:schemeClr val="lt1">
            <a:alpha val="90000"/>
            <a:hueOff val="0"/>
            <a:satOff val="0"/>
            <a:lumOff val="0"/>
            <a:alphaOff val="0"/>
          </a:schemeClr>
        </a:solidFill>
        <a:ln w="19050" cap="flat" cmpd="sng" algn="ctr">
          <a:solidFill>
            <a:schemeClr val="accent2">
              <a:hueOff val="5675128"/>
              <a:satOff val="15375"/>
              <a:lumOff val="-12157"/>
              <a:alphaOff val="0"/>
            </a:schemeClr>
          </a:solidFill>
          <a:prstDash val="solid"/>
          <a:miter lim="800000"/>
        </a:ln>
        <a:effectLst/>
      </dsp:spPr>
      <dsp:style>
        <a:lnRef idx="2">
          <a:scrgbClr r="0" g="0" b="0"/>
        </a:lnRef>
        <a:fillRef idx="1">
          <a:scrgbClr r="0" g="0" b="0"/>
        </a:fillRef>
        <a:effectRef idx="0">
          <a:scrgbClr r="0" g="0" b="0"/>
        </a:effectRef>
        <a:fontRef idx="minor"/>
      </dsp:style>
    </dsp:sp>
    <dsp:sp modelId="{569079B5-E0F8-45C9-B3F5-5358CA1E9758}">
      <dsp:nvSpPr>
        <dsp:cNvPr id="0" name=""/>
        <dsp:cNvSpPr/>
      </dsp:nvSpPr>
      <dsp:spPr>
        <a:xfrm>
          <a:off x="365760" y="3379156"/>
          <a:ext cx="5120640" cy="919388"/>
        </a:xfrm>
        <a:prstGeom prst="roundRect">
          <a:avLst/>
        </a:prstGeom>
        <a:solidFill>
          <a:schemeClr val="accent2">
            <a:hueOff val="5675128"/>
            <a:satOff val="15375"/>
            <a:lumOff val="-12157"/>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3548" tIns="0" rIns="193548" bIns="0" numCol="1" spcCol="1270" anchor="ctr" anchorCtr="0">
          <a:noAutofit/>
        </a:bodyPr>
        <a:lstStyle/>
        <a:p>
          <a:pPr marL="0" lvl="0" indent="0" algn="l" defTabSz="1244600">
            <a:lnSpc>
              <a:spcPct val="90000"/>
            </a:lnSpc>
            <a:spcBef>
              <a:spcPct val="0"/>
            </a:spcBef>
            <a:spcAft>
              <a:spcPct val="35000"/>
            </a:spcAft>
            <a:buNone/>
          </a:pPr>
          <a:r>
            <a:rPr lang="en-US" sz="2800" b="1" kern="1200" dirty="0">
              <a:latin typeface="+mn-lt"/>
              <a:ea typeface="Tahoma" panose="020B0604030504040204" pitchFamily="34" charset="0"/>
              <a:cs typeface="Tahoma" panose="020B0604030504040204" pitchFamily="34" charset="0"/>
            </a:rPr>
            <a:t>Minimum Inventory Requirements</a:t>
          </a:r>
          <a:endParaRPr lang="en-US" sz="2800" b="1" kern="1200" dirty="0">
            <a:latin typeface="+mn-lt"/>
          </a:endParaRPr>
        </a:p>
      </dsp:txBody>
      <dsp:txXfrm>
        <a:off x="410641" y="3424037"/>
        <a:ext cx="5030878" cy="829626"/>
      </dsp:txXfrm>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BABA0A-DC26-44F6-898D-0CFAB51632B0}">
      <dsp:nvSpPr>
        <dsp:cNvPr id="0" name=""/>
        <dsp:cNvSpPr/>
      </dsp:nvSpPr>
      <dsp:spPr>
        <a:xfrm rot="10800000">
          <a:off x="1079422" y="391"/>
          <a:ext cx="4721602" cy="801607"/>
        </a:xfrm>
        <a:prstGeom prst="homePlate">
          <a:avLst/>
        </a:prstGeom>
        <a:solidFill>
          <a:schemeClr val="accent2"/>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3487" tIns="121920" rIns="227584"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bg1"/>
              </a:solidFill>
              <a:latin typeface="+mn-lt"/>
              <a:ea typeface="Tahoma" panose="020B0604030504040204" pitchFamily="34" charset="0"/>
              <a:cs typeface="Tahoma" panose="020B0604030504040204" pitchFamily="34" charset="0"/>
            </a:rPr>
            <a:t>Criteria for Approval</a:t>
          </a:r>
          <a:endParaRPr lang="en-US" sz="3200" b="1" kern="1200" dirty="0">
            <a:solidFill>
              <a:schemeClr val="bg1"/>
            </a:solidFill>
            <a:latin typeface="+mn-lt"/>
          </a:endParaRPr>
        </a:p>
      </dsp:txBody>
      <dsp:txXfrm rot="10800000">
        <a:off x="1279824" y="391"/>
        <a:ext cx="4521200" cy="801607"/>
      </dsp:txXfrm>
    </dsp:sp>
    <dsp:sp modelId="{B5E83CE5-E4E7-4263-AD13-1396C4855F6C}">
      <dsp:nvSpPr>
        <dsp:cNvPr id="0" name=""/>
        <dsp:cNvSpPr/>
      </dsp:nvSpPr>
      <dsp:spPr>
        <a:xfrm>
          <a:off x="833455" y="783"/>
          <a:ext cx="801607" cy="801607"/>
        </a:xfrm>
        <a:prstGeom prst="ellipse">
          <a:avLst/>
        </a:prstGeom>
        <a:blipFill>
          <a:blip xmlns:r="http://schemas.openxmlformats.org/officeDocument/2006/relationships" r:embed="rId1">
            <a:alphaModFix/>
            <a:duotone>
              <a:prstClr val="black"/>
              <a:schemeClr val="accent6">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E50480-B8FE-4ABF-9FA9-2976CD2FDA05}">
      <dsp:nvSpPr>
        <dsp:cNvPr id="0" name=""/>
        <dsp:cNvSpPr/>
      </dsp:nvSpPr>
      <dsp:spPr>
        <a:xfrm rot="10800000">
          <a:off x="1737378" y="0"/>
          <a:ext cx="4366019" cy="822960"/>
        </a:xfrm>
        <a:prstGeom prst="homePlate">
          <a:avLst/>
        </a:prstGeom>
        <a:solidFill>
          <a:schemeClr val="accent2"/>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2903" tIns="121920" rIns="227584"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bg1"/>
              </a:solidFill>
              <a:latin typeface="+mn-lt"/>
            </a:rPr>
            <a:t>Unit of Measure</a:t>
          </a:r>
        </a:p>
      </dsp:txBody>
      <dsp:txXfrm rot="10800000">
        <a:off x="1943118" y="0"/>
        <a:ext cx="4160279" cy="822960"/>
      </dsp:txXfrm>
    </dsp:sp>
    <dsp:sp modelId="{7777EB40-20A6-49DF-AC54-A335C9651765}">
      <dsp:nvSpPr>
        <dsp:cNvPr id="0" name=""/>
        <dsp:cNvSpPr/>
      </dsp:nvSpPr>
      <dsp:spPr>
        <a:xfrm>
          <a:off x="1142996" y="0"/>
          <a:ext cx="822960" cy="822960"/>
        </a:xfrm>
        <a:prstGeom prst="ellipse">
          <a:avLst/>
        </a:prstGeom>
        <a:blipFill>
          <a:blip xmlns:r="http://schemas.openxmlformats.org/officeDocument/2006/relationships" r:embed="rId1">
            <a:duotone>
              <a:prstClr val="black"/>
              <a:schemeClr val="tx2">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E50480-B8FE-4ABF-9FA9-2976CD2FDA05}">
      <dsp:nvSpPr>
        <dsp:cNvPr id="0" name=""/>
        <dsp:cNvSpPr/>
      </dsp:nvSpPr>
      <dsp:spPr>
        <a:xfrm rot="10800000">
          <a:off x="1737378" y="0"/>
          <a:ext cx="4366019" cy="822960"/>
        </a:xfrm>
        <a:prstGeom prst="homePlate">
          <a:avLst/>
        </a:prstGeom>
        <a:solidFill>
          <a:schemeClr val="accent2"/>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2903" tIns="121920" rIns="227584"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bg1"/>
              </a:solidFill>
              <a:latin typeface="+mn-lt"/>
            </a:rPr>
            <a:t>Unit of Measure</a:t>
          </a:r>
        </a:p>
      </dsp:txBody>
      <dsp:txXfrm rot="10800000">
        <a:off x="1943118" y="0"/>
        <a:ext cx="4160279" cy="822960"/>
      </dsp:txXfrm>
    </dsp:sp>
    <dsp:sp modelId="{7777EB40-20A6-49DF-AC54-A335C9651765}">
      <dsp:nvSpPr>
        <dsp:cNvPr id="0" name=""/>
        <dsp:cNvSpPr/>
      </dsp:nvSpPr>
      <dsp:spPr>
        <a:xfrm>
          <a:off x="1142996" y="0"/>
          <a:ext cx="822960" cy="822960"/>
        </a:xfrm>
        <a:prstGeom prst="ellipse">
          <a:avLst/>
        </a:prstGeom>
        <a:blipFill>
          <a:blip xmlns:r="http://schemas.openxmlformats.org/officeDocument/2006/relationships" r:embed="rId1">
            <a:duotone>
              <a:prstClr val="black"/>
              <a:schemeClr val="tx2">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BABA0A-DC26-44F6-898D-0CFAB51632B0}">
      <dsp:nvSpPr>
        <dsp:cNvPr id="0" name=""/>
        <dsp:cNvSpPr/>
      </dsp:nvSpPr>
      <dsp:spPr>
        <a:xfrm rot="10800000">
          <a:off x="1079422" y="391"/>
          <a:ext cx="4721602" cy="801607"/>
        </a:xfrm>
        <a:prstGeom prst="homePlate">
          <a:avLst/>
        </a:prstGeom>
        <a:solidFill>
          <a:schemeClr val="accent2"/>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3487" tIns="121920" rIns="227584"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bg1"/>
              </a:solidFill>
              <a:latin typeface="+mn-lt"/>
              <a:ea typeface="Tahoma" panose="020B0604030504040204" pitchFamily="34" charset="0"/>
              <a:cs typeface="Tahoma" panose="020B0604030504040204" pitchFamily="34" charset="0"/>
            </a:rPr>
            <a:t>Criteria for Approval</a:t>
          </a:r>
          <a:endParaRPr lang="en-US" sz="3200" b="1" kern="1200" dirty="0">
            <a:solidFill>
              <a:schemeClr val="bg1"/>
            </a:solidFill>
            <a:latin typeface="+mn-lt"/>
          </a:endParaRPr>
        </a:p>
      </dsp:txBody>
      <dsp:txXfrm rot="10800000">
        <a:off x="1279824" y="391"/>
        <a:ext cx="4521200" cy="801607"/>
      </dsp:txXfrm>
    </dsp:sp>
    <dsp:sp modelId="{B5E83CE5-E4E7-4263-AD13-1396C4855F6C}">
      <dsp:nvSpPr>
        <dsp:cNvPr id="0" name=""/>
        <dsp:cNvSpPr/>
      </dsp:nvSpPr>
      <dsp:spPr>
        <a:xfrm>
          <a:off x="833455" y="783"/>
          <a:ext cx="801607" cy="801607"/>
        </a:xfrm>
        <a:prstGeom prst="ellipse">
          <a:avLst/>
        </a:prstGeom>
        <a:blipFill>
          <a:blip xmlns:r="http://schemas.openxmlformats.org/officeDocument/2006/relationships" r:embed="rId1">
            <a:alphaModFix/>
            <a:duotone>
              <a:prstClr val="black"/>
              <a:schemeClr val="accent6">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2C1738-A9AC-4B4F-A2EB-7916AD247245}">
      <dsp:nvSpPr>
        <dsp:cNvPr id="0" name=""/>
        <dsp:cNvSpPr/>
      </dsp:nvSpPr>
      <dsp:spPr>
        <a:xfrm rot="5400000">
          <a:off x="6539123" y="-2747129"/>
          <a:ext cx="1045649" cy="6646539"/>
        </a:xfrm>
        <a:prstGeom prst="round2SameRect">
          <a:avLst/>
        </a:prstGeom>
        <a:solidFill>
          <a:schemeClr val="accent2">
            <a:alpha val="90000"/>
            <a:tint val="40000"/>
            <a:hueOff val="0"/>
            <a:satOff val="0"/>
            <a:lumOff val="0"/>
            <a:alphaOff val="0"/>
          </a:schemeClr>
        </a:solidFill>
        <a:ln w="1905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en-US" sz="2000" b="0" i="0" kern="1200" baseline="0" dirty="0"/>
            <a:t>12.7 oz. Powder</a:t>
          </a:r>
          <a:endParaRPr lang="en-US" sz="2000" kern="1200" dirty="0"/>
        </a:p>
        <a:p>
          <a:pPr marL="228600" lvl="1" indent="-228600" algn="l" defTabSz="889000">
            <a:lnSpc>
              <a:spcPct val="90000"/>
            </a:lnSpc>
            <a:spcBef>
              <a:spcPct val="0"/>
            </a:spcBef>
            <a:spcAft>
              <a:spcPct val="15000"/>
            </a:spcAft>
            <a:buChar char="•"/>
          </a:pPr>
          <a:r>
            <a:rPr lang="en-US" sz="2000" b="0" i="0" kern="1200" baseline="0" dirty="0"/>
            <a:t>13.0 oz. Concentrate</a:t>
          </a:r>
          <a:endParaRPr lang="en-US" sz="2000" kern="1200" dirty="0"/>
        </a:p>
        <a:p>
          <a:pPr marL="228600" lvl="1" indent="-228600" algn="l" defTabSz="889000">
            <a:lnSpc>
              <a:spcPct val="90000"/>
            </a:lnSpc>
            <a:spcBef>
              <a:spcPct val="0"/>
            </a:spcBef>
            <a:spcAft>
              <a:spcPct val="15000"/>
            </a:spcAft>
            <a:buChar char="•"/>
          </a:pPr>
          <a:r>
            <a:rPr lang="en-US" sz="2000" b="0" i="0" kern="1200" baseline="0" dirty="0"/>
            <a:t>32.0 oz. Ready-to-Feed</a:t>
          </a:r>
          <a:endParaRPr lang="en-US" sz="2000" kern="1200" dirty="0"/>
        </a:p>
      </dsp:txBody>
      <dsp:txXfrm rot="-5400000">
        <a:off x="3738678" y="104360"/>
        <a:ext cx="6595495" cy="943561"/>
      </dsp:txXfrm>
    </dsp:sp>
    <dsp:sp modelId="{427DDC8C-E780-4A1B-9C3A-30EAAE3209CE}">
      <dsp:nvSpPr>
        <dsp:cNvPr id="0" name=""/>
        <dsp:cNvSpPr/>
      </dsp:nvSpPr>
      <dsp:spPr>
        <a:xfrm>
          <a:off x="0" y="1195"/>
          <a:ext cx="3738678" cy="11498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51435" rIns="102870" bIns="51435" numCol="1" spcCol="1270" anchor="ctr" anchorCtr="0">
          <a:noAutofit/>
        </a:bodyPr>
        <a:lstStyle/>
        <a:p>
          <a:pPr marL="0" lvl="0" indent="0" algn="ctr" defTabSz="1200150">
            <a:lnSpc>
              <a:spcPct val="90000"/>
            </a:lnSpc>
            <a:spcBef>
              <a:spcPct val="0"/>
            </a:spcBef>
            <a:spcAft>
              <a:spcPct val="35000"/>
            </a:spcAft>
            <a:buNone/>
          </a:pPr>
          <a:r>
            <a:rPr lang="en-US" sz="2700" b="1" kern="1200" dirty="0"/>
            <a:t>Similac Advance</a:t>
          </a:r>
          <a:r>
            <a:rPr lang="en-US" sz="2700" b="1" kern="1200" baseline="30000" dirty="0"/>
            <a:t>®</a:t>
          </a:r>
          <a:endParaRPr lang="en-US" sz="2700" kern="1200" dirty="0"/>
        </a:p>
      </dsp:txBody>
      <dsp:txXfrm>
        <a:off x="56133" y="57328"/>
        <a:ext cx="3626412" cy="1037624"/>
      </dsp:txXfrm>
    </dsp:sp>
    <dsp:sp modelId="{7C2A96BA-3978-4433-8069-394820B9274F}">
      <dsp:nvSpPr>
        <dsp:cNvPr id="0" name=""/>
        <dsp:cNvSpPr/>
      </dsp:nvSpPr>
      <dsp:spPr>
        <a:xfrm rot="5400000">
          <a:off x="6560921" y="-1521642"/>
          <a:ext cx="1002054" cy="6646539"/>
        </a:xfrm>
        <a:prstGeom prst="round2SameRect">
          <a:avLst/>
        </a:prstGeom>
        <a:solidFill>
          <a:schemeClr val="accent2">
            <a:alpha val="90000"/>
            <a:tint val="40000"/>
            <a:hueOff val="0"/>
            <a:satOff val="0"/>
            <a:lumOff val="0"/>
            <a:alphaOff val="0"/>
          </a:schemeClr>
        </a:solidFill>
        <a:ln w="1905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en-US" sz="2000" b="0" i="0" kern="1200" baseline="0" dirty="0"/>
            <a:t>12.4 oz. Powder</a:t>
          </a:r>
          <a:endParaRPr lang="en-US" sz="2000" kern="1200" dirty="0"/>
        </a:p>
        <a:p>
          <a:pPr marL="228600" lvl="1" indent="-228600" algn="l" defTabSz="889000">
            <a:lnSpc>
              <a:spcPct val="90000"/>
            </a:lnSpc>
            <a:spcBef>
              <a:spcPct val="0"/>
            </a:spcBef>
            <a:spcAft>
              <a:spcPct val="15000"/>
            </a:spcAft>
            <a:buChar char="•"/>
          </a:pPr>
          <a:r>
            <a:rPr lang="en-US" sz="2000" b="0" i="0" kern="1200" baseline="0" dirty="0"/>
            <a:t>13.0 oz. Concentrate</a:t>
          </a:r>
          <a:endParaRPr lang="en-US" sz="2000" kern="1200" dirty="0"/>
        </a:p>
        <a:p>
          <a:pPr marL="228600" lvl="1" indent="-228600" algn="l" defTabSz="889000">
            <a:lnSpc>
              <a:spcPct val="90000"/>
            </a:lnSpc>
            <a:spcBef>
              <a:spcPct val="0"/>
            </a:spcBef>
            <a:spcAft>
              <a:spcPct val="15000"/>
            </a:spcAft>
            <a:buChar char="•"/>
          </a:pPr>
          <a:r>
            <a:rPr lang="en-US" sz="2000" b="0" i="0" kern="1200" baseline="0" dirty="0"/>
            <a:t>32.0 oz. Ready-to-Feed</a:t>
          </a:r>
          <a:endParaRPr lang="en-US" sz="2000" kern="1200" dirty="0"/>
        </a:p>
      </dsp:txBody>
      <dsp:txXfrm rot="-5400000">
        <a:off x="3738679" y="1349516"/>
        <a:ext cx="6597623" cy="904222"/>
      </dsp:txXfrm>
    </dsp:sp>
    <dsp:sp modelId="{46F6D0F5-F088-4BA0-8446-D9BADDEFB8C9}">
      <dsp:nvSpPr>
        <dsp:cNvPr id="0" name=""/>
        <dsp:cNvSpPr/>
      </dsp:nvSpPr>
      <dsp:spPr>
        <a:xfrm>
          <a:off x="0" y="1199933"/>
          <a:ext cx="3738678" cy="1203388"/>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51435" rIns="102870" bIns="51435" numCol="1" spcCol="1270" anchor="ctr" anchorCtr="0">
          <a:noAutofit/>
        </a:bodyPr>
        <a:lstStyle/>
        <a:p>
          <a:pPr marL="0" lvl="0" indent="0" algn="ctr" defTabSz="1200150">
            <a:lnSpc>
              <a:spcPct val="90000"/>
            </a:lnSpc>
            <a:spcBef>
              <a:spcPct val="0"/>
            </a:spcBef>
            <a:spcAft>
              <a:spcPct val="35000"/>
            </a:spcAft>
            <a:buNone/>
          </a:pPr>
          <a:r>
            <a:rPr lang="en-US" sz="2700" b="1" kern="1200" dirty="0"/>
            <a:t>Similac Soy Isomil</a:t>
          </a:r>
          <a:r>
            <a:rPr lang="en-US" sz="2700" b="1" kern="1200" baseline="30000" dirty="0"/>
            <a:t>®</a:t>
          </a:r>
          <a:endParaRPr lang="en-US" sz="2700" kern="1200" dirty="0"/>
        </a:p>
      </dsp:txBody>
      <dsp:txXfrm>
        <a:off x="58745" y="1258678"/>
        <a:ext cx="3621188" cy="1085898"/>
      </dsp:txXfrm>
    </dsp:sp>
    <dsp:sp modelId="{F4006AE7-14D3-4ADD-A880-61CBED7D3314}">
      <dsp:nvSpPr>
        <dsp:cNvPr id="0" name=""/>
        <dsp:cNvSpPr/>
      </dsp:nvSpPr>
      <dsp:spPr>
        <a:xfrm rot="5400000">
          <a:off x="6684981" y="-389126"/>
          <a:ext cx="781560" cy="6659540"/>
        </a:xfrm>
        <a:prstGeom prst="round2SameRect">
          <a:avLst/>
        </a:prstGeom>
        <a:solidFill>
          <a:schemeClr val="accent2">
            <a:alpha val="90000"/>
            <a:tint val="40000"/>
            <a:hueOff val="0"/>
            <a:satOff val="0"/>
            <a:lumOff val="0"/>
            <a:alphaOff val="0"/>
          </a:schemeClr>
        </a:solidFill>
        <a:ln w="1905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en-US" sz="2000" b="0" i="0" kern="1200" baseline="0" dirty="0"/>
            <a:t>12.5 oz. Powder</a:t>
          </a:r>
          <a:endParaRPr lang="en-US" sz="2000" kern="1200" dirty="0"/>
        </a:p>
        <a:p>
          <a:pPr marL="228600" lvl="1" indent="-228600" algn="l" defTabSz="889000">
            <a:lnSpc>
              <a:spcPct val="90000"/>
            </a:lnSpc>
            <a:spcBef>
              <a:spcPct val="0"/>
            </a:spcBef>
            <a:spcAft>
              <a:spcPct val="15000"/>
            </a:spcAft>
            <a:buChar char="•"/>
          </a:pPr>
          <a:r>
            <a:rPr lang="en-US" sz="2000" b="0" i="0" kern="1200" baseline="0" dirty="0"/>
            <a:t>32.0 oz. Ready-to-Feed</a:t>
          </a:r>
          <a:endParaRPr lang="en-US" sz="2000" kern="1200" dirty="0"/>
        </a:p>
      </dsp:txBody>
      <dsp:txXfrm rot="-5400000">
        <a:off x="3745992" y="2588016"/>
        <a:ext cx="6621387" cy="705254"/>
      </dsp:txXfrm>
    </dsp:sp>
    <dsp:sp modelId="{DBD00232-F7EF-40D7-BA0C-3B750C5751E2}">
      <dsp:nvSpPr>
        <dsp:cNvPr id="0" name=""/>
        <dsp:cNvSpPr/>
      </dsp:nvSpPr>
      <dsp:spPr>
        <a:xfrm>
          <a:off x="0" y="2452168"/>
          <a:ext cx="3745991" cy="97695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51435" rIns="102870" bIns="51435" numCol="1" spcCol="1270" anchor="ctr" anchorCtr="0">
          <a:noAutofit/>
        </a:bodyPr>
        <a:lstStyle/>
        <a:p>
          <a:pPr marL="0" lvl="0" indent="0" algn="ctr" defTabSz="1200150">
            <a:lnSpc>
              <a:spcPct val="90000"/>
            </a:lnSpc>
            <a:spcBef>
              <a:spcPct val="0"/>
            </a:spcBef>
            <a:spcAft>
              <a:spcPct val="35000"/>
            </a:spcAft>
            <a:buNone/>
          </a:pPr>
          <a:r>
            <a:rPr lang="en-US" sz="2700" b="1" kern="1200" dirty="0"/>
            <a:t>Similac Sensitive</a:t>
          </a:r>
          <a:r>
            <a:rPr lang="en-US" sz="2700" b="1" kern="1200" baseline="30000" dirty="0"/>
            <a:t>®</a:t>
          </a:r>
          <a:endParaRPr lang="en-US" sz="2700" kern="1200" dirty="0"/>
        </a:p>
      </dsp:txBody>
      <dsp:txXfrm>
        <a:off x="47691" y="2499859"/>
        <a:ext cx="3650609" cy="881568"/>
      </dsp:txXfrm>
    </dsp:sp>
    <dsp:sp modelId="{6FED6B35-BF52-43AE-B224-A85E3616ACC7}">
      <dsp:nvSpPr>
        <dsp:cNvPr id="0" name=""/>
        <dsp:cNvSpPr/>
      </dsp:nvSpPr>
      <dsp:spPr>
        <a:xfrm rot="5400000">
          <a:off x="6684981" y="636672"/>
          <a:ext cx="781560" cy="6659540"/>
        </a:xfrm>
        <a:prstGeom prst="round2SameRect">
          <a:avLst/>
        </a:prstGeom>
        <a:solidFill>
          <a:schemeClr val="accent2">
            <a:alpha val="90000"/>
            <a:tint val="40000"/>
            <a:hueOff val="0"/>
            <a:satOff val="0"/>
            <a:lumOff val="0"/>
            <a:alphaOff val="0"/>
          </a:schemeClr>
        </a:solidFill>
        <a:ln w="1905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en-US" sz="2000" b="0" i="0" kern="1200" baseline="0" dirty="0"/>
            <a:t>12.6 oz. Powder</a:t>
          </a:r>
          <a:endParaRPr lang="en-US" sz="2000" kern="1200" dirty="0"/>
        </a:p>
      </dsp:txBody>
      <dsp:txXfrm rot="-5400000">
        <a:off x="3745992" y="3613815"/>
        <a:ext cx="6621387" cy="705254"/>
      </dsp:txXfrm>
    </dsp:sp>
    <dsp:sp modelId="{503DDB70-0FC0-4542-8AD4-26B9438E1DA9}">
      <dsp:nvSpPr>
        <dsp:cNvPr id="0" name=""/>
        <dsp:cNvSpPr/>
      </dsp:nvSpPr>
      <dsp:spPr>
        <a:xfrm>
          <a:off x="0" y="3477967"/>
          <a:ext cx="3745991" cy="97695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51435" rIns="102870" bIns="51435" numCol="1" spcCol="1270" anchor="ctr" anchorCtr="0">
          <a:noAutofit/>
        </a:bodyPr>
        <a:lstStyle/>
        <a:p>
          <a:pPr marL="0" lvl="0" indent="0" algn="ctr" defTabSz="1200150">
            <a:lnSpc>
              <a:spcPct val="90000"/>
            </a:lnSpc>
            <a:spcBef>
              <a:spcPct val="0"/>
            </a:spcBef>
            <a:spcAft>
              <a:spcPct val="35000"/>
            </a:spcAft>
            <a:buNone/>
          </a:pPr>
          <a:r>
            <a:rPr lang="en-US" sz="2700" b="1" kern="1200" dirty="0"/>
            <a:t>Similac Total Comfort</a:t>
          </a:r>
          <a:r>
            <a:rPr lang="en-US" sz="2700" b="1" kern="1200" baseline="30000" dirty="0"/>
            <a:t>®</a:t>
          </a:r>
          <a:endParaRPr lang="en-US" sz="2700" kern="1200" dirty="0"/>
        </a:p>
      </dsp:txBody>
      <dsp:txXfrm>
        <a:off x="47691" y="3525658"/>
        <a:ext cx="3650609" cy="881568"/>
      </dsp:txXfrm>
    </dsp:sp>
  </dsp:spTree>
</dsp:drawing>
</file>

<file path=ppt/diagrams/drawing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BABA0A-DC26-44F6-898D-0CFAB51632B0}">
      <dsp:nvSpPr>
        <dsp:cNvPr id="0" name=""/>
        <dsp:cNvSpPr/>
      </dsp:nvSpPr>
      <dsp:spPr>
        <a:xfrm rot="10800000">
          <a:off x="965131" y="391"/>
          <a:ext cx="4873990" cy="801607"/>
        </a:xfrm>
        <a:prstGeom prst="homePlate">
          <a:avLst/>
        </a:prstGeom>
        <a:solidFill>
          <a:schemeClr val="accent2"/>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3487" tIns="121920" rIns="227584"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bg1"/>
              </a:solidFill>
              <a:latin typeface="+mn-lt"/>
              <a:ea typeface="Tahoma" panose="020B0604030504040204" pitchFamily="34" charset="0"/>
              <a:cs typeface="Tahoma" panose="020B0604030504040204" pitchFamily="34" charset="0"/>
            </a:rPr>
            <a:t>Criteria for Approval </a:t>
          </a:r>
          <a:endParaRPr lang="en-US" sz="3200" b="1" kern="1200" dirty="0">
            <a:solidFill>
              <a:schemeClr val="bg1"/>
            </a:solidFill>
            <a:latin typeface="+mn-lt"/>
          </a:endParaRPr>
        </a:p>
      </dsp:txBody>
      <dsp:txXfrm rot="10800000">
        <a:off x="1165533" y="391"/>
        <a:ext cx="4673588" cy="801607"/>
      </dsp:txXfrm>
    </dsp:sp>
    <dsp:sp modelId="{B5E83CE5-E4E7-4263-AD13-1396C4855F6C}">
      <dsp:nvSpPr>
        <dsp:cNvPr id="0" name=""/>
        <dsp:cNvSpPr/>
      </dsp:nvSpPr>
      <dsp:spPr>
        <a:xfrm>
          <a:off x="795358" y="783"/>
          <a:ext cx="801607" cy="801607"/>
        </a:xfrm>
        <a:prstGeom prst="ellipse">
          <a:avLst/>
        </a:prstGeom>
        <a:blipFill>
          <a:blip xmlns:r="http://schemas.openxmlformats.org/officeDocument/2006/relationships" r:embed="rId1">
            <a:alphaModFix/>
            <a:duotone>
              <a:prstClr val="black"/>
              <a:schemeClr val="accent6">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E50480-B8FE-4ABF-9FA9-2976CD2FDA05}">
      <dsp:nvSpPr>
        <dsp:cNvPr id="0" name=""/>
        <dsp:cNvSpPr/>
      </dsp:nvSpPr>
      <dsp:spPr>
        <a:xfrm rot="10800000">
          <a:off x="1737378" y="0"/>
          <a:ext cx="4366019" cy="822960"/>
        </a:xfrm>
        <a:prstGeom prst="homePlate">
          <a:avLst/>
        </a:prstGeom>
        <a:solidFill>
          <a:schemeClr val="accent2"/>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2903" tIns="121920" rIns="227584"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bg1"/>
              </a:solidFill>
              <a:latin typeface="+mn-lt"/>
            </a:rPr>
            <a:t>Unit of Measure</a:t>
          </a:r>
        </a:p>
      </dsp:txBody>
      <dsp:txXfrm rot="10800000">
        <a:off x="1943118" y="0"/>
        <a:ext cx="4160279" cy="822960"/>
      </dsp:txXfrm>
    </dsp:sp>
    <dsp:sp modelId="{7777EB40-20A6-49DF-AC54-A335C9651765}">
      <dsp:nvSpPr>
        <dsp:cNvPr id="0" name=""/>
        <dsp:cNvSpPr/>
      </dsp:nvSpPr>
      <dsp:spPr>
        <a:xfrm>
          <a:off x="1142996" y="0"/>
          <a:ext cx="822960" cy="822960"/>
        </a:xfrm>
        <a:prstGeom prst="ellipse">
          <a:avLst/>
        </a:prstGeom>
        <a:blipFill>
          <a:blip xmlns:r="http://schemas.openxmlformats.org/officeDocument/2006/relationships" r:embed="rId1">
            <a:duotone>
              <a:prstClr val="black"/>
              <a:schemeClr val="tx2">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E50480-B8FE-4ABF-9FA9-2976CD2FDA05}">
      <dsp:nvSpPr>
        <dsp:cNvPr id="0" name=""/>
        <dsp:cNvSpPr/>
      </dsp:nvSpPr>
      <dsp:spPr>
        <a:xfrm rot="10800000">
          <a:off x="1737378" y="0"/>
          <a:ext cx="4366019" cy="822960"/>
        </a:xfrm>
        <a:prstGeom prst="homePlate">
          <a:avLst/>
        </a:prstGeom>
        <a:solidFill>
          <a:schemeClr val="accent2"/>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2903" tIns="121920" rIns="227584"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bg1"/>
              </a:solidFill>
              <a:latin typeface="+mn-lt"/>
            </a:rPr>
            <a:t>Unit of Measure</a:t>
          </a:r>
        </a:p>
      </dsp:txBody>
      <dsp:txXfrm rot="10800000">
        <a:off x="1943118" y="0"/>
        <a:ext cx="4160279" cy="822960"/>
      </dsp:txXfrm>
    </dsp:sp>
    <dsp:sp modelId="{7777EB40-20A6-49DF-AC54-A335C9651765}">
      <dsp:nvSpPr>
        <dsp:cNvPr id="0" name=""/>
        <dsp:cNvSpPr/>
      </dsp:nvSpPr>
      <dsp:spPr>
        <a:xfrm>
          <a:off x="1142996" y="0"/>
          <a:ext cx="822960" cy="822960"/>
        </a:xfrm>
        <a:prstGeom prst="ellipse">
          <a:avLst/>
        </a:prstGeom>
        <a:blipFill>
          <a:blip xmlns:r="http://schemas.openxmlformats.org/officeDocument/2006/relationships" r:embed="rId1">
            <a:duotone>
              <a:prstClr val="black"/>
              <a:schemeClr val="tx2">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BABA0A-DC26-44F6-898D-0CFAB51632B0}">
      <dsp:nvSpPr>
        <dsp:cNvPr id="0" name=""/>
        <dsp:cNvSpPr/>
      </dsp:nvSpPr>
      <dsp:spPr>
        <a:xfrm rot="10800000">
          <a:off x="965131" y="391"/>
          <a:ext cx="4873990" cy="801607"/>
        </a:xfrm>
        <a:prstGeom prst="homePlate">
          <a:avLst/>
        </a:prstGeom>
        <a:solidFill>
          <a:schemeClr val="accent2"/>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3487" tIns="121920" rIns="227584"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bg1"/>
              </a:solidFill>
              <a:latin typeface="+mn-lt"/>
              <a:ea typeface="Tahoma" panose="020B0604030504040204" pitchFamily="34" charset="0"/>
              <a:cs typeface="Tahoma" panose="020B0604030504040204" pitchFamily="34" charset="0"/>
            </a:rPr>
            <a:t>Criteria for Approval </a:t>
          </a:r>
          <a:endParaRPr lang="en-US" sz="3200" b="1" kern="1200" dirty="0">
            <a:solidFill>
              <a:schemeClr val="bg1"/>
            </a:solidFill>
            <a:latin typeface="+mn-lt"/>
          </a:endParaRPr>
        </a:p>
      </dsp:txBody>
      <dsp:txXfrm rot="10800000">
        <a:off x="1165533" y="391"/>
        <a:ext cx="4673588" cy="801607"/>
      </dsp:txXfrm>
    </dsp:sp>
    <dsp:sp modelId="{B5E83CE5-E4E7-4263-AD13-1396C4855F6C}">
      <dsp:nvSpPr>
        <dsp:cNvPr id="0" name=""/>
        <dsp:cNvSpPr/>
      </dsp:nvSpPr>
      <dsp:spPr>
        <a:xfrm>
          <a:off x="795358" y="783"/>
          <a:ext cx="801607" cy="801607"/>
        </a:xfrm>
        <a:prstGeom prst="ellipse">
          <a:avLst/>
        </a:prstGeom>
        <a:blipFill>
          <a:blip xmlns:r="http://schemas.openxmlformats.org/officeDocument/2006/relationships" r:embed="rId1">
            <a:alphaModFix/>
            <a:duotone>
              <a:prstClr val="black"/>
              <a:schemeClr val="accent6">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614249-2C28-4EE0-AE51-1A7349EF55C8}">
      <dsp:nvSpPr>
        <dsp:cNvPr id="0" name=""/>
        <dsp:cNvSpPr/>
      </dsp:nvSpPr>
      <dsp:spPr>
        <a:xfrm rot="5400000">
          <a:off x="1594674" y="717258"/>
          <a:ext cx="1365325" cy="3356802"/>
        </a:xfrm>
        <a:prstGeom prst="corner">
          <a:avLst>
            <a:gd name="adj1" fmla="val 16120"/>
            <a:gd name="adj2" fmla="val 16110"/>
          </a:avLst>
        </a:prstGeom>
        <a:solidFill>
          <a:schemeClr val="accent2">
            <a:shade val="80000"/>
            <a:hueOff val="0"/>
            <a:satOff val="0"/>
            <a:lumOff val="0"/>
            <a:alphaOff val="0"/>
          </a:schemeClr>
        </a:solidFill>
        <a:ln w="1905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A8C0CA7-DE33-4D7D-9BA0-9B3DCAC2E4A0}">
      <dsp:nvSpPr>
        <dsp:cNvPr id="0" name=""/>
        <dsp:cNvSpPr/>
      </dsp:nvSpPr>
      <dsp:spPr>
        <a:xfrm>
          <a:off x="846516" y="1978325"/>
          <a:ext cx="2645740" cy="12378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1" kern="1200" dirty="0">
              <a:latin typeface="+mj-lt"/>
            </a:rPr>
            <a:t>NC WIC Approved Products Nutrition Criteria</a:t>
          </a:r>
        </a:p>
      </dsp:txBody>
      <dsp:txXfrm>
        <a:off x="846516" y="1978325"/>
        <a:ext cx="2645740" cy="1237870"/>
      </dsp:txXfrm>
    </dsp:sp>
    <dsp:sp modelId="{74ED6A54-FEE9-452C-B65E-EB0CCC5F210A}">
      <dsp:nvSpPr>
        <dsp:cNvPr id="0" name=""/>
        <dsp:cNvSpPr/>
      </dsp:nvSpPr>
      <dsp:spPr>
        <a:xfrm>
          <a:off x="3513211" y="1213789"/>
          <a:ext cx="386991" cy="386991"/>
        </a:xfrm>
        <a:prstGeom prst="triangle">
          <a:avLst>
            <a:gd name="adj" fmla="val 100000"/>
          </a:avLst>
        </a:prstGeom>
        <a:solidFill>
          <a:schemeClr val="accent2">
            <a:shade val="80000"/>
            <a:hueOff val="95567"/>
            <a:satOff val="-7141"/>
            <a:lumOff val="7864"/>
            <a:alphaOff val="0"/>
          </a:schemeClr>
        </a:solidFill>
        <a:ln w="19050" cap="flat" cmpd="sng" algn="ctr">
          <a:solidFill>
            <a:schemeClr val="accent2">
              <a:shade val="80000"/>
              <a:hueOff val="95567"/>
              <a:satOff val="-7141"/>
              <a:lumOff val="786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7AED090-F66A-429F-B478-9F4810EA34A7}">
      <dsp:nvSpPr>
        <dsp:cNvPr id="0" name=""/>
        <dsp:cNvSpPr/>
      </dsp:nvSpPr>
      <dsp:spPr>
        <a:xfrm rot="5400000">
          <a:off x="4693997" y="425597"/>
          <a:ext cx="1365325" cy="2657883"/>
        </a:xfrm>
        <a:prstGeom prst="corner">
          <a:avLst>
            <a:gd name="adj1" fmla="val 16120"/>
            <a:gd name="adj2" fmla="val 16110"/>
          </a:avLst>
        </a:prstGeom>
        <a:solidFill>
          <a:schemeClr val="accent2">
            <a:shade val="80000"/>
            <a:hueOff val="191133"/>
            <a:satOff val="-14282"/>
            <a:lumOff val="15728"/>
            <a:alphaOff val="0"/>
          </a:schemeClr>
        </a:solidFill>
        <a:ln w="19050" cap="flat" cmpd="sng" algn="ctr">
          <a:solidFill>
            <a:schemeClr val="accent2">
              <a:shade val="80000"/>
              <a:hueOff val="191133"/>
              <a:satOff val="-14282"/>
              <a:lumOff val="157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4EFB00E-4690-4648-8CC4-530E1D6A656A}">
      <dsp:nvSpPr>
        <dsp:cNvPr id="0" name=""/>
        <dsp:cNvSpPr/>
      </dsp:nvSpPr>
      <dsp:spPr>
        <a:xfrm>
          <a:off x="4247995" y="1284710"/>
          <a:ext cx="2686208" cy="11059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1" kern="1200" dirty="0">
              <a:latin typeface="+mj-lt"/>
            </a:rPr>
            <a:t>Universal Product Code (UPC) Submission</a:t>
          </a:r>
        </a:p>
      </dsp:txBody>
      <dsp:txXfrm>
        <a:off x="4247995" y="1284710"/>
        <a:ext cx="2686208" cy="1105978"/>
      </dsp:txXfrm>
    </dsp:sp>
    <dsp:sp modelId="{8A12181F-267E-4367-A483-9795A3F1B6B5}">
      <dsp:nvSpPr>
        <dsp:cNvPr id="0" name=""/>
        <dsp:cNvSpPr/>
      </dsp:nvSpPr>
      <dsp:spPr>
        <a:xfrm>
          <a:off x="6324602" y="602410"/>
          <a:ext cx="386991" cy="386991"/>
        </a:xfrm>
        <a:prstGeom prst="triangle">
          <a:avLst>
            <a:gd name="adj" fmla="val 100000"/>
          </a:avLst>
        </a:prstGeom>
        <a:solidFill>
          <a:schemeClr val="accent2">
            <a:shade val="80000"/>
            <a:hueOff val="286700"/>
            <a:satOff val="-21424"/>
            <a:lumOff val="23592"/>
            <a:alphaOff val="0"/>
          </a:schemeClr>
        </a:solidFill>
        <a:ln w="19050" cap="flat" cmpd="sng" algn="ctr">
          <a:solidFill>
            <a:schemeClr val="accent2">
              <a:shade val="80000"/>
              <a:hueOff val="286700"/>
              <a:satOff val="-21424"/>
              <a:lumOff val="2359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271C592-1C48-4E38-9324-53E47B008D8D}">
      <dsp:nvSpPr>
        <dsp:cNvPr id="0" name=""/>
        <dsp:cNvSpPr/>
      </dsp:nvSpPr>
      <dsp:spPr>
        <a:xfrm rot="5400000">
          <a:off x="7502457" y="-266826"/>
          <a:ext cx="1024580" cy="2470227"/>
        </a:xfrm>
        <a:prstGeom prst="corner">
          <a:avLst>
            <a:gd name="adj1" fmla="val 16120"/>
            <a:gd name="adj2" fmla="val 16110"/>
          </a:avLst>
        </a:prstGeom>
        <a:solidFill>
          <a:schemeClr val="accent2">
            <a:shade val="80000"/>
            <a:hueOff val="382266"/>
            <a:satOff val="-28565"/>
            <a:lumOff val="31456"/>
            <a:alphaOff val="0"/>
          </a:schemeClr>
        </a:solidFill>
        <a:ln w="19050" cap="flat" cmpd="sng" algn="ctr">
          <a:solidFill>
            <a:schemeClr val="accent2">
              <a:shade val="80000"/>
              <a:hueOff val="382266"/>
              <a:satOff val="-28565"/>
              <a:lumOff val="3145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F98D018-99FA-4386-8006-2A2EBB605EC5}">
      <dsp:nvSpPr>
        <dsp:cNvPr id="0" name=""/>
        <dsp:cNvSpPr/>
      </dsp:nvSpPr>
      <dsp:spPr>
        <a:xfrm>
          <a:off x="6934196" y="608407"/>
          <a:ext cx="1835819" cy="5411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1" kern="1200" dirty="0">
              <a:latin typeface="+mj-lt"/>
            </a:rPr>
            <a:t>NC WIC  APL</a:t>
          </a:r>
        </a:p>
      </dsp:txBody>
      <dsp:txXfrm>
        <a:off x="6934196" y="608407"/>
        <a:ext cx="1835819" cy="541195"/>
      </dsp:txXfrm>
    </dsp:sp>
  </dsp:spTree>
</dsp:drawing>
</file>

<file path=ppt/diagrams/drawing4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BABA0A-DC26-44F6-898D-0CFAB51632B0}">
      <dsp:nvSpPr>
        <dsp:cNvPr id="0" name=""/>
        <dsp:cNvSpPr/>
      </dsp:nvSpPr>
      <dsp:spPr>
        <a:xfrm rot="10800000">
          <a:off x="1102551" y="391"/>
          <a:ext cx="4690763" cy="801607"/>
        </a:xfrm>
        <a:prstGeom prst="homePlate">
          <a:avLst/>
        </a:prstGeom>
        <a:solidFill>
          <a:schemeClr val="accent2"/>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3487" tIns="121920" rIns="227584"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bg1"/>
              </a:solidFill>
              <a:latin typeface="+mn-lt"/>
              <a:ea typeface="Tahoma" panose="020B0604030504040204" pitchFamily="34" charset="0"/>
              <a:cs typeface="Tahoma" panose="020B0604030504040204" pitchFamily="34" charset="0"/>
            </a:rPr>
            <a:t>Criteria for Approval</a:t>
          </a:r>
          <a:endParaRPr lang="en-US" sz="3200" b="1" kern="1200" dirty="0">
            <a:solidFill>
              <a:schemeClr val="bg1"/>
            </a:solidFill>
            <a:latin typeface="+mn-lt"/>
          </a:endParaRPr>
        </a:p>
      </dsp:txBody>
      <dsp:txXfrm rot="10800000">
        <a:off x="1302953" y="391"/>
        <a:ext cx="4490361" cy="801607"/>
      </dsp:txXfrm>
    </dsp:sp>
    <dsp:sp modelId="{B5E83CE5-E4E7-4263-AD13-1396C4855F6C}">
      <dsp:nvSpPr>
        <dsp:cNvPr id="0" name=""/>
        <dsp:cNvSpPr/>
      </dsp:nvSpPr>
      <dsp:spPr>
        <a:xfrm>
          <a:off x="841165" y="783"/>
          <a:ext cx="801607" cy="801607"/>
        </a:xfrm>
        <a:prstGeom prst="ellipse">
          <a:avLst/>
        </a:prstGeom>
        <a:blipFill>
          <a:blip xmlns:r="http://schemas.openxmlformats.org/officeDocument/2006/relationships" r:embed="rId1">
            <a:alphaModFix/>
            <a:duotone>
              <a:prstClr val="black"/>
              <a:schemeClr val="accent6">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E50480-B8FE-4ABF-9FA9-2976CD2FDA05}">
      <dsp:nvSpPr>
        <dsp:cNvPr id="0" name=""/>
        <dsp:cNvSpPr/>
      </dsp:nvSpPr>
      <dsp:spPr>
        <a:xfrm rot="10800000">
          <a:off x="1737378" y="0"/>
          <a:ext cx="4366019" cy="822960"/>
        </a:xfrm>
        <a:prstGeom prst="homePlate">
          <a:avLst/>
        </a:prstGeom>
        <a:solidFill>
          <a:schemeClr val="accent2"/>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2903" tIns="121920" rIns="227584"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bg1"/>
              </a:solidFill>
              <a:latin typeface="+mn-lt"/>
            </a:rPr>
            <a:t>Unit of Measure</a:t>
          </a:r>
        </a:p>
      </dsp:txBody>
      <dsp:txXfrm rot="10800000">
        <a:off x="1943118" y="0"/>
        <a:ext cx="4160279" cy="822960"/>
      </dsp:txXfrm>
    </dsp:sp>
    <dsp:sp modelId="{7777EB40-20A6-49DF-AC54-A335C9651765}">
      <dsp:nvSpPr>
        <dsp:cNvPr id="0" name=""/>
        <dsp:cNvSpPr/>
      </dsp:nvSpPr>
      <dsp:spPr>
        <a:xfrm>
          <a:off x="1142996" y="0"/>
          <a:ext cx="822960" cy="822960"/>
        </a:xfrm>
        <a:prstGeom prst="ellipse">
          <a:avLst/>
        </a:prstGeom>
        <a:blipFill>
          <a:blip xmlns:r="http://schemas.openxmlformats.org/officeDocument/2006/relationships" r:embed="rId1">
            <a:duotone>
              <a:prstClr val="black"/>
              <a:schemeClr val="tx2">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E50480-B8FE-4ABF-9FA9-2976CD2FDA05}">
      <dsp:nvSpPr>
        <dsp:cNvPr id="0" name=""/>
        <dsp:cNvSpPr/>
      </dsp:nvSpPr>
      <dsp:spPr>
        <a:xfrm rot="10800000">
          <a:off x="1737378" y="0"/>
          <a:ext cx="4366019" cy="822960"/>
        </a:xfrm>
        <a:prstGeom prst="homePlate">
          <a:avLst/>
        </a:prstGeom>
        <a:solidFill>
          <a:srgbClr val="4EA72E"/>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2903" tIns="121920" rIns="227584"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bg1"/>
              </a:solidFill>
              <a:latin typeface="+mn-lt"/>
            </a:rPr>
            <a:t>Unit of Measure</a:t>
          </a:r>
        </a:p>
      </dsp:txBody>
      <dsp:txXfrm rot="10800000">
        <a:off x="1943118" y="0"/>
        <a:ext cx="4160279" cy="822960"/>
      </dsp:txXfrm>
    </dsp:sp>
    <dsp:sp modelId="{7777EB40-20A6-49DF-AC54-A335C9651765}">
      <dsp:nvSpPr>
        <dsp:cNvPr id="0" name=""/>
        <dsp:cNvSpPr/>
      </dsp:nvSpPr>
      <dsp:spPr>
        <a:xfrm>
          <a:off x="1142996" y="0"/>
          <a:ext cx="822960" cy="822960"/>
        </a:xfrm>
        <a:prstGeom prst="ellipse">
          <a:avLst/>
        </a:prstGeom>
        <a:blipFill>
          <a:blip xmlns:r="http://schemas.openxmlformats.org/officeDocument/2006/relationships" r:embed="rId1">
            <a:duotone>
              <a:prstClr val="black"/>
              <a:schemeClr val="tx2">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BABA0A-DC26-44F6-898D-0CFAB51632B0}">
      <dsp:nvSpPr>
        <dsp:cNvPr id="0" name=""/>
        <dsp:cNvSpPr/>
      </dsp:nvSpPr>
      <dsp:spPr>
        <a:xfrm rot="10800000">
          <a:off x="1102551" y="391"/>
          <a:ext cx="4690763" cy="801607"/>
        </a:xfrm>
        <a:prstGeom prst="homePlate">
          <a:avLst/>
        </a:prstGeom>
        <a:solidFill>
          <a:schemeClr val="accent2"/>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3487" tIns="121920" rIns="227584"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bg1"/>
              </a:solidFill>
              <a:latin typeface="+mn-lt"/>
              <a:ea typeface="Tahoma" panose="020B0604030504040204" pitchFamily="34" charset="0"/>
              <a:cs typeface="Tahoma" panose="020B0604030504040204" pitchFamily="34" charset="0"/>
            </a:rPr>
            <a:t>Criteria for Approval</a:t>
          </a:r>
          <a:endParaRPr lang="en-US" sz="3200" b="1" kern="1200" dirty="0">
            <a:solidFill>
              <a:schemeClr val="bg1"/>
            </a:solidFill>
            <a:latin typeface="+mn-lt"/>
          </a:endParaRPr>
        </a:p>
      </dsp:txBody>
      <dsp:txXfrm rot="10800000">
        <a:off x="1302953" y="391"/>
        <a:ext cx="4490361" cy="801607"/>
      </dsp:txXfrm>
    </dsp:sp>
    <dsp:sp modelId="{B5E83CE5-E4E7-4263-AD13-1396C4855F6C}">
      <dsp:nvSpPr>
        <dsp:cNvPr id="0" name=""/>
        <dsp:cNvSpPr/>
      </dsp:nvSpPr>
      <dsp:spPr>
        <a:xfrm>
          <a:off x="841165" y="783"/>
          <a:ext cx="801607" cy="801607"/>
        </a:xfrm>
        <a:prstGeom prst="ellipse">
          <a:avLst/>
        </a:prstGeom>
        <a:blipFill>
          <a:blip xmlns:r="http://schemas.openxmlformats.org/officeDocument/2006/relationships" r:embed="rId1">
            <a:alphaModFix/>
            <a:duotone>
              <a:prstClr val="black"/>
              <a:schemeClr val="accent6">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BABA0A-DC26-44F6-898D-0CFAB51632B0}">
      <dsp:nvSpPr>
        <dsp:cNvPr id="0" name=""/>
        <dsp:cNvSpPr/>
      </dsp:nvSpPr>
      <dsp:spPr>
        <a:xfrm rot="10800000">
          <a:off x="1193713" y="391"/>
          <a:ext cx="4569214" cy="801607"/>
        </a:xfrm>
        <a:prstGeom prst="homePlate">
          <a:avLst/>
        </a:prstGeom>
        <a:solidFill>
          <a:srgbClr val="4EA72E"/>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3487" tIns="121920" rIns="227584"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bg1"/>
              </a:solidFill>
              <a:latin typeface="+mn-lt"/>
              <a:ea typeface="Tahoma" panose="020B0604030504040204" pitchFamily="34" charset="0"/>
              <a:cs typeface="Tahoma" panose="020B0604030504040204" pitchFamily="34" charset="0"/>
            </a:rPr>
            <a:t>Criteria for Approval</a:t>
          </a:r>
          <a:endParaRPr lang="en-US" sz="3200" b="1" kern="1200" dirty="0">
            <a:solidFill>
              <a:schemeClr val="bg1"/>
            </a:solidFill>
            <a:latin typeface="+mn-lt"/>
          </a:endParaRPr>
        </a:p>
      </dsp:txBody>
      <dsp:txXfrm rot="10800000">
        <a:off x="1394115" y="391"/>
        <a:ext cx="4368812" cy="801607"/>
      </dsp:txXfrm>
    </dsp:sp>
    <dsp:sp modelId="{B5E83CE5-E4E7-4263-AD13-1396C4855F6C}">
      <dsp:nvSpPr>
        <dsp:cNvPr id="0" name=""/>
        <dsp:cNvSpPr/>
      </dsp:nvSpPr>
      <dsp:spPr>
        <a:xfrm>
          <a:off x="871552" y="783"/>
          <a:ext cx="801607" cy="801607"/>
        </a:xfrm>
        <a:prstGeom prst="ellipse">
          <a:avLst/>
        </a:prstGeom>
        <a:blipFill>
          <a:blip xmlns:r="http://schemas.openxmlformats.org/officeDocument/2006/relationships" r:embed="rId1">
            <a:alphaModFix/>
            <a:duotone>
              <a:prstClr val="black"/>
              <a:schemeClr val="accent6">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BABA0A-DC26-44F6-898D-0CFAB51632B0}">
      <dsp:nvSpPr>
        <dsp:cNvPr id="0" name=""/>
        <dsp:cNvSpPr/>
      </dsp:nvSpPr>
      <dsp:spPr>
        <a:xfrm rot="10800000">
          <a:off x="1193713" y="391"/>
          <a:ext cx="4569214" cy="801607"/>
        </a:xfrm>
        <a:prstGeom prst="homePlate">
          <a:avLst/>
        </a:prstGeom>
        <a:solidFill>
          <a:srgbClr val="4EA72E"/>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3487" tIns="121920" rIns="227584"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bg1"/>
              </a:solidFill>
              <a:latin typeface="+mn-lt"/>
              <a:ea typeface="Tahoma" panose="020B0604030504040204" pitchFamily="34" charset="0"/>
              <a:cs typeface="Tahoma" panose="020B0604030504040204" pitchFamily="34" charset="0"/>
            </a:rPr>
            <a:t>Criteria for Approval</a:t>
          </a:r>
          <a:endParaRPr lang="en-US" sz="3200" b="1" kern="1200" dirty="0">
            <a:solidFill>
              <a:schemeClr val="bg1"/>
            </a:solidFill>
            <a:latin typeface="+mn-lt"/>
          </a:endParaRPr>
        </a:p>
      </dsp:txBody>
      <dsp:txXfrm rot="10800000">
        <a:off x="1394115" y="391"/>
        <a:ext cx="4368812" cy="801607"/>
      </dsp:txXfrm>
    </dsp:sp>
    <dsp:sp modelId="{B5E83CE5-E4E7-4263-AD13-1396C4855F6C}">
      <dsp:nvSpPr>
        <dsp:cNvPr id="0" name=""/>
        <dsp:cNvSpPr/>
      </dsp:nvSpPr>
      <dsp:spPr>
        <a:xfrm>
          <a:off x="871552" y="783"/>
          <a:ext cx="801607" cy="801607"/>
        </a:xfrm>
        <a:prstGeom prst="ellipse">
          <a:avLst/>
        </a:prstGeom>
        <a:blipFill>
          <a:blip xmlns:r="http://schemas.openxmlformats.org/officeDocument/2006/relationships" r:embed="rId1">
            <a:alphaModFix/>
            <a:duotone>
              <a:prstClr val="black"/>
              <a:schemeClr val="accent6">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230835-33F3-4E5C-8C4D-B75A9CB7984D}">
      <dsp:nvSpPr>
        <dsp:cNvPr id="0" name=""/>
        <dsp:cNvSpPr/>
      </dsp:nvSpPr>
      <dsp:spPr>
        <a:xfrm>
          <a:off x="1252088" y="84493"/>
          <a:ext cx="3763969" cy="733605"/>
        </a:xfrm>
        <a:prstGeom prst="rect">
          <a:avLst/>
        </a:prstGeom>
        <a:solidFill>
          <a:srgbClr val="FFFFCC">
            <a:alpha val="40000"/>
          </a:srgbClr>
        </a:solidFill>
        <a:ln w="1270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96895"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b="1" kern="1200" dirty="0">
              <a:solidFill>
                <a:schemeClr val="accent2">
                  <a:lumMod val="75000"/>
                </a:schemeClr>
              </a:solidFill>
              <a:latin typeface="+mn-lt"/>
              <a:ea typeface="Tahoma" panose="020B0604030504040204" pitchFamily="34" charset="0"/>
              <a:cs typeface="Tahoma" panose="020B0604030504040204" pitchFamily="34" charset="0"/>
            </a:rPr>
            <a:t>NOT Approved</a:t>
          </a:r>
          <a:endParaRPr lang="en-US" sz="3600" b="1" kern="1200" dirty="0">
            <a:solidFill>
              <a:schemeClr val="accent2">
                <a:lumMod val="75000"/>
              </a:schemeClr>
            </a:solidFill>
            <a:latin typeface="+mn-lt"/>
          </a:endParaRPr>
        </a:p>
      </dsp:txBody>
      <dsp:txXfrm>
        <a:off x="1252088" y="84493"/>
        <a:ext cx="3763969" cy="733605"/>
      </dsp:txXfrm>
    </dsp:sp>
    <dsp:sp modelId="{31B3DBF3-2A9F-423B-9BF4-FDD46CBC6139}">
      <dsp:nvSpPr>
        <dsp:cNvPr id="0" name=""/>
        <dsp:cNvSpPr/>
      </dsp:nvSpPr>
      <dsp:spPr>
        <a:xfrm>
          <a:off x="151340" y="71623"/>
          <a:ext cx="876487" cy="770285"/>
        </a:xfrm>
        <a:prstGeom prst="rect">
          <a:avLst/>
        </a:prstGeom>
        <a:blipFill rotWithShape="1">
          <a:blip xmlns:r="http://schemas.openxmlformats.org/officeDocument/2006/relationships" r:embed="rId1">
            <a:duotone>
              <a:prstClr val="black"/>
              <a:srgbClr val="BD582C">
                <a:tint val="45000"/>
                <a:satMod val="400000"/>
              </a:srgbClr>
            </a:duotone>
            <a:alphaModFix/>
            <a:lum bright="-44000" contrast="86000"/>
            <a:extLst>
              <a:ext uri="{96DAC541-7B7A-43D3-8B79-37D633B846F1}">
                <asvg:svgBlip xmlns:asvg="http://schemas.microsoft.com/office/drawing/2016/SVG/main" r:embed="rId2"/>
              </a:ext>
            </a:extLst>
          </a:blip>
          <a:srcRect/>
          <a:stretch>
            <a:fillRect t="-7000" b="-7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5D2105-197E-4DF4-9254-4BF704C7E2C5}">
      <dsp:nvSpPr>
        <dsp:cNvPr id="0" name=""/>
        <dsp:cNvSpPr/>
      </dsp:nvSpPr>
      <dsp:spPr>
        <a:xfrm>
          <a:off x="0" y="0"/>
          <a:ext cx="6291714" cy="0"/>
        </a:xfrm>
        <a:prstGeom prst="line">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FB3F449-703D-4407-A696-51D42377F97D}">
      <dsp:nvSpPr>
        <dsp:cNvPr id="0" name=""/>
        <dsp:cNvSpPr/>
      </dsp:nvSpPr>
      <dsp:spPr>
        <a:xfrm>
          <a:off x="0" y="0"/>
          <a:ext cx="6291714" cy="13826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dirty="0"/>
            <a:t>The NC WIC Program offers a variety of nutritious foods as part of the Authorized Product List (APL).</a:t>
          </a:r>
        </a:p>
      </dsp:txBody>
      <dsp:txXfrm>
        <a:off x="0" y="0"/>
        <a:ext cx="6291714" cy="1382683"/>
      </dsp:txXfrm>
    </dsp:sp>
    <dsp:sp modelId="{054A9FCF-C5F5-474E-A380-6B96C8F87A96}">
      <dsp:nvSpPr>
        <dsp:cNvPr id="0" name=""/>
        <dsp:cNvSpPr/>
      </dsp:nvSpPr>
      <dsp:spPr>
        <a:xfrm>
          <a:off x="0" y="1382683"/>
          <a:ext cx="6291714" cy="0"/>
        </a:xfrm>
        <a:prstGeom prst="line">
          <a:avLst/>
        </a:prstGeom>
        <a:solidFill>
          <a:schemeClr val="accent3">
            <a:hueOff val="0"/>
            <a:satOff val="0"/>
            <a:lumOff val="0"/>
            <a:alphaOff val="0"/>
          </a:schemeClr>
        </a:solidFill>
        <a:ln w="1905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8767655-A060-4743-B325-F9E61397F14A}">
      <dsp:nvSpPr>
        <dsp:cNvPr id="0" name=""/>
        <dsp:cNvSpPr/>
      </dsp:nvSpPr>
      <dsp:spPr>
        <a:xfrm>
          <a:off x="0" y="1382683"/>
          <a:ext cx="6291714" cy="13826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dirty="0"/>
            <a:t>The APL includes all approved products meeting the nutrition criteria for WIC foods and submissions for new products are considered on a continual basis.</a:t>
          </a:r>
        </a:p>
      </dsp:txBody>
      <dsp:txXfrm>
        <a:off x="0" y="1382683"/>
        <a:ext cx="6291714" cy="1382683"/>
      </dsp:txXfrm>
    </dsp:sp>
    <dsp:sp modelId="{A2392924-6449-4315-8935-FFC582FD25D5}">
      <dsp:nvSpPr>
        <dsp:cNvPr id="0" name=""/>
        <dsp:cNvSpPr/>
      </dsp:nvSpPr>
      <dsp:spPr>
        <a:xfrm>
          <a:off x="0" y="2765367"/>
          <a:ext cx="6291714" cy="0"/>
        </a:xfrm>
        <a:prstGeom prst="line">
          <a:avLst/>
        </a:prstGeom>
        <a:solidFill>
          <a:schemeClr val="accent4">
            <a:hueOff val="0"/>
            <a:satOff val="0"/>
            <a:lumOff val="0"/>
            <a:alphaOff val="0"/>
          </a:schemeClr>
        </a:solidFill>
        <a:ln w="1905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F3E71B3-244C-4067-879A-EE0FDC884507}">
      <dsp:nvSpPr>
        <dsp:cNvPr id="0" name=""/>
        <dsp:cNvSpPr/>
      </dsp:nvSpPr>
      <dsp:spPr>
        <a:xfrm>
          <a:off x="0" y="2765367"/>
          <a:ext cx="6291714" cy="13826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dirty="0"/>
            <a:t>Each supplemental food category has a specified ‘unit of measure’.</a:t>
          </a:r>
        </a:p>
      </dsp:txBody>
      <dsp:txXfrm>
        <a:off x="0" y="2765367"/>
        <a:ext cx="6291714" cy="1382683"/>
      </dsp:txXfrm>
    </dsp:sp>
    <dsp:sp modelId="{700EBE91-AAEA-4B44-BD70-C3EF9BF48C90}">
      <dsp:nvSpPr>
        <dsp:cNvPr id="0" name=""/>
        <dsp:cNvSpPr/>
      </dsp:nvSpPr>
      <dsp:spPr>
        <a:xfrm>
          <a:off x="0" y="4148051"/>
          <a:ext cx="6291714" cy="0"/>
        </a:xfrm>
        <a:prstGeom prst="line">
          <a:avLst/>
        </a:prstGeom>
        <a:solidFill>
          <a:schemeClr val="accent5">
            <a:hueOff val="0"/>
            <a:satOff val="0"/>
            <a:lumOff val="0"/>
            <a:alphaOff val="0"/>
          </a:schemeClr>
        </a:solidFill>
        <a:ln w="1905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26B2930-0A9D-4B76-A758-6675C17EF19D}">
      <dsp:nvSpPr>
        <dsp:cNvPr id="0" name=""/>
        <dsp:cNvSpPr/>
      </dsp:nvSpPr>
      <dsp:spPr>
        <a:xfrm>
          <a:off x="0" y="4148051"/>
          <a:ext cx="6291714" cy="13826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dirty="0"/>
            <a:t>Required minimum inventory of approved products ensures products are available to WIC customers. </a:t>
          </a:r>
        </a:p>
      </dsp:txBody>
      <dsp:txXfrm>
        <a:off x="0" y="4148051"/>
        <a:ext cx="6291714" cy="138268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E50480-B8FE-4ABF-9FA9-2976CD2FDA05}">
      <dsp:nvSpPr>
        <dsp:cNvPr id="0" name=""/>
        <dsp:cNvSpPr/>
      </dsp:nvSpPr>
      <dsp:spPr>
        <a:xfrm rot="10800000">
          <a:off x="1629231" y="0"/>
          <a:ext cx="4094246" cy="771733"/>
        </a:xfrm>
        <a:prstGeom prst="homePlate">
          <a:avLst/>
        </a:prstGeom>
        <a:solidFill>
          <a:schemeClr val="accent2"/>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0313" tIns="121920" rIns="227584"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bg1"/>
              </a:solidFill>
              <a:latin typeface="+mn-lt"/>
            </a:rPr>
            <a:t>Unit of Measure</a:t>
          </a:r>
        </a:p>
      </dsp:txBody>
      <dsp:txXfrm rot="10800000">
        <a:off x="1822164" y="0"/>
        <a:ext cx="3901313" cy="771733"/>
      </dsp:txXfrm>
    </dsp:sp>
    <dsp:sp modelId="{7777EB40-20A6-49DF-AC54-A335C9651765}">
      <dsp:nvSpPr>
        <dsp:cNvPr id="0" name=""/>
        <dsp:cNvSpPr/>
      </dsp:nvSpPr>
      <dsp:spPr>
        <a:xfrm>
          <a:off x="1071847" y="0"/>
          <a:ext cx="771733" cy="771733"/>
        </a:xfrm>
        <a:prstGeom prst="ellipse">
          <a:avLst/>
        </a:prstGeom>
        <a:blipFill>
          <a:blip xmlns:r="http://schemas.openxmlformats.org/officeDocument/2006/relationships" r:embed="rId1">
            <a:duotone>
              <a:prstClr val="black"/>
              <a:schemeClr val="tx2">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BABA0A-DC26-44F6-898D-0CFAB51632B0}">
      <dsp:nvSpPr>
        <dsp:cNvPr id="0" name=""/>
        <dsp:cNvSpPr/>
      </dsp:nvSpPr>
      <dsp:spPr>
        <a:xfrm rot="10800000">
          <a:off x="1015706" y="391"/>
          <a:ext cx="4797350" cy="801607"/>
        </a:xfrm>
        <a:prstGeom prst="homePlate">
          <a:avLst/>
        </a:prstGeom>
        <a:solidFill>
          <a:schemeClr val="accent2"/>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3487" tIns="121920" rIns="227584"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bg1"/>
              </a:solidFill>
              <a:latin typeface="+mn-lt"/>
              <a:ea typeface="Tahoma" panose="020B0604030504040204" pitchFamily="34" charset="0"/>
              <a:cs typeface="Tahoma" panose="020B0604030504040204" pitchFamily="34" charset="0"/>
            </a:rPr>
            <a:t> Criteria for Approval</a:t>
          </a:r>
          <a:endParaRPr lang="en-US" sz="3200" b="1" kern="1200" dirty="0">
            <a:solidFill>
              <a:schemeClr val="bg1"/>
            </a:solidFill>
            <a:latin typeface="+mn-lt"/>
          </a:endParaRPr>
        </a:p>
      </dsp:txBody>
      <dsp:txXfrm rot="10800000">
        <a:off x="1216108" y="391"/>
        <a:ext cx="4596948" cy="801607"/>
      </dsp:txXfrm>
    </dsp:sp>
    <dsp:sp modelId="{B5E83CE5-E4E7-4263-AD13-1396C4855F6C}">
      <dsp:nvSpPr>
        <dsp:cNvPr id="0" name=""/>
        <dsp:cNvSpPr/>
      </dsp:nvSpPr>
      <dsp:spPr>
        <a:xfrm>
          <a:off x="811059" y="391"/>
          <a:ext cx="801607" cy="801607"/>
        </a:xfrm>
        <a:prstGeom prst="ellipse">
          <a:avLst/>
        </a:prstGeom>
        <a:blipFill>
          <a:blip xmlns:r="http://schemas.openxmlformats.org/officeDocument/2006/relationships" r:embed="rId1">
            <a:alphaModFix/>
            <a:duotone>
              <a:prstClr val="black"/>
              <a:schemeClr val="accent6">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E50480-B8FE-4ABF-9FA9-2976CD2FDA05}">
      <dsp:nvSpPr>
        <dsp:cNvPr id="0" name=""/>
        <dsp:cNvSpPr/>
      </dsp:nvSpPr>
      <dsp:spPr>
        <a:xfrm rot="10800000">
          <a:off x="1737378" y="0"/>
          <a:ext cx="4366019" cy="822960"/>
        </a:xfrm>
        <a:prstGeom prst="homePlate">
          <a:avLst/>
        </a:prstGeom>
        <a:solidFill>
          <a:schemeClr val="accent2"/>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2903" tIns="121920" rIns="227584"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bg1"/>
              </a:solidFill>
              <a:latin typeface="+mn-lt"/>
            </a:rPr>
            <a:t>Unit of Measure</a:t>
          </a:r>
        </a:p>
      </dsp:txBody>
      <dsp:txXfrm rot="10800000">
        <a:off x="1943118" y="0"/>
        <a:ext cx="4160279" cy="822960"/>
      </dsp:txXfrm>
    </dsp:sp>
    <dsp:sp modelId="{7777EB40-20A6-49DF-AC54-A335C9651765}">
      <dsp:nvSpPr>
        <dsp:cNvPr id="0" name=""/>
        <dsp:cNvSpPr/>
      </dsp:nvSpPr>
      <dsp:spPr>
        <a:xfrm>
          <a:off x="1142996" y="0"/>
          <a:ext cx="822960" cy="822960"/>
        </a:xfrm>
        <a:prstGeom prst="ellipse">
          <a:avLst/>
        </a:prstGeom>
        <a:blipFill>
          <a:blip xmlns:r="http://schemas.openxmlformats.org/officeDocument/2006/relationships" r:embed="rId1">
            <a:duotone>
              <a:prstClr val="black"/>
              <a:schemeClr val="tx2">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0.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8.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0.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5.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6.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7.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8.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9.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0.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5.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6.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7.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8.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9.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40.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4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4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4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44.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45.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46.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7.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27A0B11-8ABB-4F94-900B-3677676FDEDE}"/>
              </a:ext>
            </a:extLst>
          </p:cNvPr>
          <p:cNvSpPr>
            <a:spLocks noGrp="1"/>
          </p:cNvSpPr>
          <p:nvPr>
            <p:ph type="sldNum" sz="quarter" idx="3"/>
          </p:nvPr>
        </p:nvSpPr>
        <p:spPr>
          <a:xfrm>
            <a:off x="4143375" y="9120188"/>
            <a:ext cx="3170238" cy="481012"/>
          </a:xfrm>
          <a:prstGeom prst="rect">
            <a:avLst/>
          </a:prstGeom>
        </p:spPr>
        <p:txBody>
          <a:bodyPr vert="horz" lIns="91440" tIns="45720" rIns="91440" bIns="45720" rtlCol="0" anchor="b"/>
          <a:lstStyle>
            <a:lvl1pPr algn="r">
              <a:defRPr sz="1200"/>
            </a:lvl1pPr>
          </a:lstStyle>
          <a:p>
            <a:fld id="{B0D5C7A0-FEE5-4446-9953-EF3710BCA362}" type="slidenum">
              <a:rPr lang="en-US" smtClean="0"/>
              <a:t>‹#›</a:t>
            </a:fld>
            <a:endParaRPr lang="en-US" dirty="0"/>
          </a:p>
        </p:txBody>
      </p:sp>
    </p:spTree>
    <p:extLst>
      <p:ext uri="{BB962C8B-B14F-4D97-AF65-F5344CB8AC3E}">
        <p14:creationId xmlns:p14="http://schemas.microsoft.com/office/powerpoint/2010/main" val="2512705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BEEB2A88-893C-4151-9A9B-710AE4B16141}"/>
              </a:ext>
            </a:extLst>
          </p:cNvPr>
          <p:cNvSpPr>
            <a:spLocks noGrp="1"/>
          </p:cNvSpPr>
          <p:nvPr>
            <p:ph type="body" sz="quarter" idx="3"/>
          </p:nvPr>
        </p:nvSpPr>
        <p:spPr>
          <a:xfrm>
            <a:off x="371583" y="4343401"/>
            <a:ext cx="6371415" cy="4031759"/>
          </a:xfrm>
          <a:prstGeom prst="rect">
            <a:avLst/>
          </a:prstGeom>
        </p:spPr>
        <p:txBody>
          <a:bodyPr vert="horz" lIns="98374" tIns="49187" rIns="98374" bIns="49187"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Image Placeholder 5">
            <a:extLst>
              <a:ext uri="{FF2B5EF4-FFF2-40B4-BE49-F238E27FC236}">
                <a16:creationId xmlns:a16="http://schemas.microsoft.com/office/drawing/2014/main" id="{35F2394C-C86F-4F12-8A1E-F7A42C3290F2}"/>
              </a:ext>
            </a:extLst>
          </p:cNvPr>
          <p:cNvSpPr>
            <a:spLocks noGrp="1" noRot="1" noChangeAspect="1"/>
          </p:cNvSpPr>
          <p:nvPr>
            <p:ph type="sldImg" idx="2"/>
          </p:nvPr>
        </p:nvSpPr>
        <p:spPr>
          <a:xfrm>
            <a:off x="484188" y="762000"/>
            <a:ext cx="6145212" cy="3455988"/>
          </a:xfrm>
          <a:prstGeom prst="rect">
            <a:avLst/>
          </a:prstGeom>
          <a:noFill/>
          <a:ln w="12700">
            <a:solidFill>
              <a:prstClr val="black"/>
            </a:solidFill>
          </a:ln>
        </p:spPr>
        <p:txBody>
          <a:bodyPr vert="horz" lIns="98374" tIns="49187" rIns="98374" bIns="49187" rtlCol="0" anchor="ctr"/>
          <a:lstStyle/>
          <a:p>
            <a:endParaRPr lang="en-US" dirty="0"/>
          </a:p>
        </p:txBody>
      </p:sp>
      <p:sp>
        <p:nvSpPr>
          <p:cNvPr id="8" name="Slide Number Placeholder 7">
            <a:extLst>
              <a:ext uri="{FF2B5EF4-FFF2-40B4-BE49-F238E27FC236}">
                <a16:creationId xmlns:a16="http://schemas.microsoft.com/office/drawing/2014/main" id="{46936804-1DFD-4552-95A8-CF7ECD8845F3}"/>
              </a:ext>
            </a:extLst>
          </p:cNvPr>
          <p:cNvSpPr>
            <a:spLocks noGrp="1"/>
          </p:cNvSpPr>
          <p:nvPr>
            <p:ph type="sldNum" sz="quarter" idx="5"/>
          </p:nvPr>
        </p:nvSpPr>
        <p:spPr>
          <a:xfrm>
            <a:off x="3863299" y="9088131"/>
            <a:ext cx="3451903" cy="513071"/>
          </a:xfrm>
          <a:prstGeom prst="rect">
            <a:avLst/>
          </a:prstGeom>
        </p:spPr>
        <p:txBody>
          <a:bodyPr vert="horz" lIns="98374" tIns="49187" rIns="98374" bIns="49187" rtlCol="0" anchor="b"/>
          <a:lstStyle>
            <a:lvl1pPr algn="r">
              <a:defRPr sz="1200">
                <a:latin typeface="Constantia" panose="02030602050306030303" pitchFamily="18" charset="0"/>
              </a:defRPr>
            </a:lvl1pPr>
          </a:lstStyle>
          <a:p>
            <a:fld id="{1D142F51-8B2E-4BFF-8E0F-E8BEB853D015}" type="slidenum">
              <a:rPr lang="en-US" smtClean="0"/>
              <a:pPr/>
              <a:t>‹#›</a:t>
            </a:fld>
            <a:endParaRPr lang="en-US" dirty="0"/>
          </a:p>
        </p:txBody>
      </p:sp>
    </p:spTree>
    <p:extLst>
      <p:ext uri="{BB962C8B-B14F-4D97-AF65-F5344CB8AC3E}">
        <p14:creationId xmlns:p14="http://schemas.microsoft.com/office/powerpoint/2010/main" val="1882312455"/>
      </p:ext>
    </p:extLst>
  </p:cSld>
  <p:clrMap bg1="lt1" tx1="dk1" bg2="lt2" tx2="dk2" accent1="accent1" accent2="accent2" accent3="accent3" accent4="accent4" accent5="accent5" accent6="accent6" hlink="hlink" folHlink="folHlink"/>
  <p:notesStyle>
    <a:lvl1pPr marL="0" algn="l" defTabSz="1218987" rtl="0" eaLnBrk="1" latinLnBrk="0" hangingPunct="1">
      <a:defRPr sz="1400" kern="1200">
        <a:solidFill>
          <a:schemeClr val="tx1"/>
        </a:solidFill>
        <a:latin typeface="Constantia (Body)"/>
        <a:ea typeface="+mn-ea"/>
        <a:cs typeface="+mn-cs"/>
      </a:defRPr>
    </a:lvl1pPr>
    <a:lvl2pPr marL="609493" algn="l" defTabSz="1218987" rtl="0" eaLnBrk="1" latinLnBrk="0" hangingPunct="1">
      <a:defRPr sz="1400" kern="1200">
        <a:solidFill>
          <a:schemeClr val="tx1"/>
        </a:solidFill>
        <a:latin typeface="Constantia (Body)"/>
        <a:ea typeface="+mn-ea"/>
        <a:cs typeface="+mn-cs"/>
      </a:defRPr>
    </a:lvl2pPr>
    <a:lvl3pPr marL="1218987" algn="l" defTabSz="1218987" rtl="0" eaLnBrk="1" latinLnBrk="0" hangingPunct="1">
      <a:defRPr sz="1400" kern="1200">
        <a:solidFill>
          <a:schemeClr val="tx1"/>
        </a:solidFill>
        <a:latin typeface="Constantia (Body)"/>
        <a:ea typeface="+mn-ea"/>
        <a:cs typeface="+mn-cs"/>
      </a:defRPr>
    </a:lvl3pPr>
    <a:lvl4pPr marL="1828480" algn="l" defTabSz="1218987" rtl="0" eaLnBrk="1" latinLnBrk="0" hangingPunct="1">
      <a:defRPr sz="1400" kern="1200">
        <a:solidFill>
          <a:schemeClr val="tx1"/>
        </a:solidFill>
        <a:latin typeface="Constantia (Body)"/>
        <a:ea typeface="+mn-ea"/>
        <a:cs typeface="+mn-cs"/>
      </a:defRPr>
    </a:lvl4pPr>
    <a:lvl5pPr marL="2437973" algn="l" defTabSz="1218987" rtl="0" eaLnBrk="1" latinLnBrk="0" hangingPunct="1">
      <a:defRPr sz="1400" kern="1200">
        <a:solidFill>
          <a:schemeClr val="tx1"/>
        </a:solidFill>
        <a:latin typeface="Constantia (Body)"/>
        <a:ea typeface="+mn-ea"/>
        <a:cs typeface="+mn-cs"/>
      </a:defRPr>
    </a:lvl5pPr>
    <a:lvl6pPr marL="3047467" algn="l" defTabSz="1218987" rtl="0" eaLnBrk="1" latinLnBrk="0" hangingPunct="1">
      <a:defRPr sz="1600" kern="1200">
        <a:solidFill>
          <a:schemeClr val="tx1"/>
        </a:solidFill>
        <a:latin typeface="+mn-lt"/>
        <a:ea typeface="+mn-ea"/>
        <a:cs typeface="+mn-cs"/>
      </a:defRPr>
    </a:lvl6pPr>
    <a:lvl7pPr marL="3656960" algn="l" defTabSz="1218987" rtl="0" eaLnBrk="1" latinLnBrk="0" hangingPunct="1">
      <a:defRPr sz="1600" kern="1200">
        <a:solidFill>
          <a:schemeClr val="tx1"/>
        </a:solidFill>
        <a:latin typeface="+mn-lt"/>
        <a:ea typeface="+mn-ea"/>
        <a:cs typeface="+mn-cs"/>
      </a:defRPr>
    </a:lvl7pPr>
    <a:lvl8pPr marL="4266453" algn="l" defTabSz="1218987" rtl="0" eaLnBrk="1" latinLnBrk="0" hangingPunct="1">
      <a:defRPr sz="1600" kern="1200">
        <a:solidFill>
          <a:schemeClr val="tx1"/>
        </a:solidFill>
        <a:latin typeface="+mn-lt"/>
        <a:ea typeface="+mn-ea"/>
        <a:cs typeface="+mn-cs"/>
      </a:defRPr>
    </a:lvl8pPr>
    <a:lvl9pPr marL="4875947" algn="l" defTabSz="1218987"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slide" Target="../slides/slide37.xml"/><Relationship Id="rId2" Type="http://schemas.openxmlformats.org/officeDocument/2006/relationships/notesMaster" Target="../notesMasters/notesMaster1.xml"/><Relationship Id="rId1" Type="http://schemas.openxmlformats.org/officeDocument/2006/relationships/tags" Target="../tags/tag102.xml"/></Relationships>
</file>

<file path=ppt/notesSlides/_rels/notesSlide38.xml.rels><?xml version="1.0" encoding="UTF-8" standalone="yes"?>
<Relationships xmlns="http://schemas.openxmlformats.org/package/2006/relationships"><Relationship Id="rId3" Type="http://schemas.openxmlformats.org/officeDocument/2006/relationships/slide" Target="../slides/slide38.xml"/><Relationship Id="rId2" Type="http://schemas.openxmlformats.org/officeDocument/2006/relationships/notesMaster" Target="../notesMasters/notesMaster1.xml"/><Relationship Id="rId1" Type="http://schemas.openxmlformats.org/officeDocument/2006/relationships/tags" Target="../tags/tag104.xml"/></Relationships>
</file>

<file path=ppt/notesSlides/_rels/notesSlide39.xml.rels><?xml version="1.0" encoding="UTF-8" standalone="yes"?>
<Relationships xmlns="http://schemas.openxmlformats.org/package/2006/relationships"><Relationship Id="rId3" Type="http://schemas.openxmlformats.org/officeDocument/2006/relationships/slide" Target="../slides/slide39.xml"/><Relationship Id="rId2" Type="http://schemas.openxmlformats.org/officeDocument/2006/relationships/notesMaster" Target="../notesMasters/notesMaster1.xml"/><Relationship Id="rId1" Type="http://schemas.openxmlformats.org/officeDocument/2006/relationships/tags" Target="../tags/tag107.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slide" Target="../slides/slide42.xml"/><Relationship Id="rId2" Type="http://schemas.openxmlformats.org/officeDocument/2006/relationships/notesMaster" Target="../notesMasters/notesMaster1.xml"/><Relationship Id="rId1" Type="http://schemas.openxmlformats.org/officeDocument/2006/relationships/tags" Target="../tags/tag111.xml"/></Relationships>
</file>

<file path=ppt/notesSlides/_rels/notesSlide43.xml.rels><?xml version="1.0" encoding="UTF-8" standalone="yes"?>
<Relationships xmlns="http://schemas.openxmlformats.org/package/2006/relationships"><Relationship Id="rId3" Type="http://schemas.openxmlformats.org/officeDocument/2006/relationships/slide" Target="../slides/slide43.xml"/><Relationship Id="rId2" Type="http://schemas.openxmlformats.org/officeDocument/2006/relationships/notesMaster" Target="../notesMasters/notesMaster1.xml"/><Relationship Id="rId1" Type="http://schemas.openxmlformats.org/officeDocument/2006/relationships/tags" Target="../tags/tag113.xml"/></Relationships>
</file>

<file path=ppt/notesSlides/_rels/notesSlide44.xml.rels><?xml version="1.0" encoding="UTF-8" standalone="yes"?>
<Relationships xmlns="http://schemas.openxmlformats.org/package/2006/relationships"><Relationship Id="rId3" Type="http://schemas.openxmlformats.org/officeDocument/2006/relationships/slide" Target="../slides/slide44.xml"/><Relationship Id="rId2" Type="http://schemas.openxmlformats.org/officeDocument/2006/relationships/notesMaster" Target="../notesMasters/notesMaster1.xml"/><Relationship Id="rId1" Type="http://schemas.openxmlformats.org/officeDocument/2006/relationships/tags" Target="../tags/tag115.xml"/></Relationships>
</file>

<file path=ppt/notesSlides/_rels/notesSlide45.xml.rels><?xml version="1.0" encoding="UTF-8" standalone="yes"?>
<Relationships xmlns="http://schemas.openxmlformats.org/package/2006/relationships"><Relationship Id="rId3" Type="http://schemas.openxmlformats.org/officeDocument/2006/relationships/slide" Target="../slides/slide45.xml"/><Relationship Id="rId2" Type="http://schemas.openxmlformats.org/officeDocument/2006/relationships/notesMaster" Target="../notesMasters/notesMaster1.xml"/><Relationship Id="rId1" Type="http://schemas.openxmlformats.org/officeDocument/2006/relationships/tags" Target="../tags/tag117.xml"/></Relationships>
</file>

<file path=ppt/notesSlides/_rels/notesSlide46.xml.rels><?xml version="1.0" encoding="UTF-8" standalone="yes"?>
<Relationships xmlns="http://schemas.openxmlformats.org/package/2006/relationships"><Relationship Id="rId3" Type="http://schemas.openxmlformats.org/officeDocument/2006/relationships/slide" Target="../slides/slide46.xml"/><Relationship Id="rId2" Type="http://schemas.openxmlformats.org/officeDocument/2006/relationships/notesMaster" Target="../notesMasters/notesMaster1.xml"/><Relationship Id="rId1" Type="http://schemas.openxmlformats.org/officeDocument/2006/relationships/tags" Target="../tags/tag119.xml"/></Relationships>
</file>

<file path=ppt/notesSlides/_rels/notesSlide47.xml.rels><?xml version="1.0" encoding="UTF-8" standalone="yes"?>
<Relationships xmlns="http://schemas.openxmlformats.org/package/2006/relationships"><Relationship Id="rId3" Type="http://schemas.openxmlformats.org/officeDocument/2006/relationships/slide" Target="../slides/slide47.xml"/><Relationship Id="rId2" Type="http://schemas.openxmlformats.org/officeDocument/2006/relationships/notesMaster" Target="../notesMasters/notesMaster1.xml"/><Relationship Id="rId1" Type="http://schemas.openxmlformats.org/officeDocument/2006/relationships/tags" Target="../tags/tag121.xml"/></Relationships>
</file>

<file path=ppt/notesSlides/_rels/notesSlide48.xml.rels><?xml version="1.0" encoding="UTF-8" standalone="yes"?>
<Relationships xmlns="http://schemas.openxmlformats.org/package/2006/relationships"><Relationship Id="rId3" Type="http://schemas.openxmlformats.org/officeDocument/2006/relationships/slide" Target="../slides/slide48.xml"/><Relationship Id="rId2" Type="http://schemas.openxmlformats.org/officeDocument/2006/relationships/notesMaster" Target="../notesMasters/notesMaster1.xml"/><Relationship Id="rId1" Type="http://schemas.openxmlformats.org/officeDocument/2006/relationships/tags" Target="../tags/tag123.xml"/><Relationship Id="rId5" Type="http://schemas.openxmlformats.org/officeDocument/2006/relationships/hyperlink" Target="https://creativecommons.org/licenses/by-nc/3.0/" TargetMode="External"/><Relationship Id="rId4" Type="http://schemas.openxmlformats.org/officeDocument/2006/relationships/hyperlink" Target="https://www.fuentesaludable.com/nutricion-y-alimentos-1/efectos-y-funcion-que-cumple-el-yogurt-en-nuestro-organismo/" TargetMode="External"/></Relationships>
</file>

<file path=ppt/notesSlides/_rels/notesSlide49.xml.rels><?xml version="1.0" encoding="UTF-8" standalone="yes"?>
<Relationships xmlns="http://schemas.openxmlformats.org/package/2006/relationships"><Relationship Id="rId3" Type="http://schemas.openxmlformats.org/officeDocument/2006/relationships/slide" Target="../slides/slide49.xml"/><Relationship Id="rId2" Type="http://schemas.openxmlformats.org/officeDocument/2006/relationships/notesMaster" Target="../notesMasters/notesMaster1.xml"/><Relationship Id="rId1" Type="http://schemas.openxmlformats.org/officeDocument/2006/relationships/tags" Target="../tags/tag125.xml"/><Relationship Id="rId5" Type="http://schemas.openxmlformats.org/officeDocument/2006/relationships/hyperlink" Target="https://creativecommons.org/licenses/by-nc-nd/3.0/" TargetMode="External"/><Relationship Id="rId4" Type="http://schemas.openxmlformats.org/officeDocument/2006/relationships/hyperlink" Target="http://caringcaring-erizainabat.blogspot.com/2016/08/ocho-alimentos-que-protegen-la-salud-de.html"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slide" Target="../slides/slide50.xml"/><Relationship Id="rId2" Type="http://schemas.openxmlformats.org/officeDocument/2006/relationships/notesMaster" Target="../notesMasters/notesMaster1.xml"/><Relationship Id="rId1" Type="http://schemas.openxmlformats.org/officeDocument/2006/relationships/tags" Target="../tags/tag127.xml"/></Relationships>
</file>

<file path=ppt/notesSlides/_rels/notesSlide51.xml.rels><?xml version="1.0" encoding="UTF-8" standalone="yes"?>
<Relationships xmlns="http://schemas.openxmlformats.org/package/2006/relationships"><Relationship Id="rId3" Type="http://schemas.openxmlformats.org/officeDocument/2006/relationships/slide" Target="../slides/slide51.xml"/><Relationship Id="rId2" Type="http://schemas.openxmlformats.org/officeDocument/2006/relationships/notesMaster" Target="../notesMasters/notesMaster1.xml"/><Relationship Id="rId1" Type="http://schemas.openxmlformats.org/officeDocument/2006/relationships/tags" Target="../tags/tag129.xml"/></Relationships>
</file>

<file path=ppt/notesSlides/_rels/notesSlide52.xml.rels><?xml version="1.0" encoding="UTF-8" standalone="yes"?>
<Relationships xmlns="http://schemas.openxmlformats.org/package/2006/relationships"><Relationship Id="rId3" Type="http://schemas.openxmlformats.org/officeDocument/2006/relationships/slide" Target="../slides/slide52.xml"/><Relationship Id="rId2" Type="http://schemas.openxmlformats.org/officeDocument/2006/relationships/notesMaster" Target="../notesMasters/notesMaster1.xml"/><Relationship Id="rId1" Type="http://schemas.openxmlformats.org/officeDocument/2006/relationships/tags" Target="../tags/tag131.xml"/></Relationships>
</file>

<file path=ppt/notesSlides/_rels/notesSlide53.xml.rels><?xml version="1.0" encoding="UTF-8" standalone="yes"?>
<Relationships xmlns="http://schemas.openxmlformats.org/package/2006/relationships"><Relationship Id="rId3" Type="http://schemas.openxmlformats.org/officeDocument/2006/relationships/slide" Target="../slides/slide53.xml"/><Relationship Id="rId2" Type="http://schemas.openxmlformats.org/officeDocument/2006/relationships/notesMaster" Target="../notesMasters/notesMaster1.xml"/><Relationship Id="rId1" Type="http://schemas.openxmlformats.org/officeDocument/2006/relationships/tags" Target="../tags/tag133.xml"/></Relationships>
</file>

<file path=ppt/notesSlides/_rels/notesSlide54.xml.rels><?xml version="1.0" encoding="UTF-8" standalone="yes"?>
<Relationships xmlns="http://schemas.openxmlformats.org/package/2006/relationships"><Relationship Id="rId3" Type="http://schemas.openxmlformats.org/officeDocument/2006/relationships/slide" Target="../slides/slide54.xml"/><Relationship Id="rId2" Type="http://schemas.openxmlformats.org/officeDocument/2006/relationships/notesMaster" Target="../notesMasters/notesMaster1.xml"/><Relationship Id="rId1" Type="http://schemas.openxmlformats.org/officeDocument/2006/relationships/tags" Target="../tags/tag135.xml"/></Relationships>
</file>

<file path=ppt/notesSlides/_rels/notesSlide55.xml.rels><?xml version="1.0" encoding="UTF-8" standalone="yes"?>
<Relationships xmlns="http://schemas.openxmlformats.org/package/2006/relationships"><Relationship Id="rId3" Type="http://schemas.openxmlformats.org/officeDocument/2006/relationships/slide" Target="../slides/slide55.xml"/><Relationship Id="rId2" Type="http://schemas.openxmlformats.org/officeDocument/2006/relationships/notesMaster" Target="../notesMasters/notesMaster1.xml"/><Relationship Id="rId1" Type="http://schemas.openxmlformats.org/officeDocument/2006/relationships/tags" Target="../tags/tag137.xml"/></Relationships>
</file>

<file path=ppt/notesSlides/_rels/notesSlide56.xml.rels><?xml version="1.0" encoding="UTF-8" standalone="yes"?>
<Relationships xmlns="http://schemas.openxmlformats.org/package/2006/relationships"><Relationship Id="rId3" Type="http://schemas.openxmlformats.org/officeDocument/2006/relationships/slide" Target="../slides/slide56.xml"/><Relationship Id="rId2" Type="http://schemas.openxmlformats.org/officeDocument/2006/relationships/notesMaster" Target="../notesMasters/notesMaster1.xml"/><Relationship Id="rId1" Type="http://schemas.openxmlformats.org/officeDocument/2006/relationships/tags" Target="../tags/tag139.xml"/></Relationships>
</file>

<file path=ppt/notesSlides/_rels/notesSlide57.xml.rels><?xml version="1.0" encoding="UTF-8" standalone="yes"?>
<Relationships xmlns="http://schemas.openxmlformats.org/package/2006/relationships"><Relationship Id="rId3" Type="http://schemas.openxmlformats.org/officeDocument/2006/relationships/slide" Target="../slides/slide57.xml"/><Relationship Id="rId2" Type="http://schemas.openxmlformats.org/officeDocument/2006/relationships/notesMaster" Target="../notesMasters/notesMaster1.xml"/><Relationship Id="rId1" Type="http://schemas.openxmlformats.org/officeDocument/2006/relationships/tags" Target="../tags/tag141.xml"/></Relationships>
</file>

<file path=ppt/notesSlides/_rels/notesSlide58.xml.rels><?xml version="1.0" encoding="UTF-8" standalone="yes"?>
<Relationships xmlns="http://schemas.openxmlformats.org/package/2006/relationships"><Relationship Id="rId3" Type="http://schemas.openxmlformats.org/officeDocument/2006/relationships/slide" Target="../slides/slide58.xml"/><Relationship Id="rId2" Type="http://schemas.openxmlformats.org/officeDocument/2006/relationships/notesMaster" Target="../notesMasters/notesMaster1.xml"/><Relationship Id="rId1" Type="http://schemas.openxmlformats.org/officeDocument/2006/relationships/tags" Target="../tags/tag143.xml"/></Relationships>
</file>

<file path=ppt/notesSlides/_rels/notesSlide59.xml.rels><?xml version="1.0" encoding="UTF-8" standalone="yes"?>
<Relationships xmlns="http://schemas.openxmlformats.org/package/2006/relationships"><Relationship Id="rId3" Type="http://schemas.openxmlformats.org/officeDocument/2006/relationships/slide" Target="../slides/slide59.xml"/><Relationship Id="rId2" Type="http://schemas.openxmlformats.org/officeDocument/2006/relationships/notesMaster" Target="../notesMasters/notesMaster1.xml"/><Relationship Id="rId1" Type="http://schemas.openxmlformats.org/officeDocument/2006/relationships/tags" Target="../tags/tag145.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3" Type="http://schemas.openxmlformats.org/officeDocument/2006/relationships/slide" Target="../slides/slide60.xml"/><Relationship Id="rId2" Type="http://schemas.openxmlformats.org/officeDocument/2006/relationships/notesMaster" Target="../notesMasters/notesMaster1.xml"/><Relationship Id="rId1" Type="http://schemas.openxmlformats.org/officeDocument/2006/relationships/tags" Target="../tags/tag147.xml"/></Relationships>
</file>

<file path=ppt/notesSlides/_rels/notesSlide61.xml.rels><?xml version="1.0" encoding="UTF-8" standalone="yes"?>
<Relationships xmlns="http://schemas.openxmlformats.org/package/2006/relationships"><Relationship Id="rId3" Type="http://schemas.openxmlformats.org/officeDocument/2006/relationships/slide" Target="../slides/slide61.xml"/><Relationship Id="rId2" Type="http://schemas.openxmlformats.org/officeDocument/2006/relationships/notesMaster" Target="../notesMasters/notesMaster1.xml"/><Relationship Id="rId1" Type="http://schemas.openxmlformats.org/officeDocument/2006/relationships/tags" Target="../tags/tag149.xml"/></Relationships>
</file>

<file path=ppt/notesSlides/_rels/notesSlide62.xml.rels><?xml version="1.0" encoding="UTF-8" standalone="yes"?>
<Relationships xmlns="http://schemas.openxmlformats.org/package/2006/relationships"><Relationship Id="rId3" Type="http://schemas.openxmlformats.org/officeDocument/2006/relationships/slide" Target="../slides/slide62.xml"/><Relationship Id="rId2" Type="http://schemas.openxmlformats.org/officeDocument/2006/relationships/notesMaster" Target="../notesMasters/notesMaster1.xml"/><Relationship Id="rId1" Type="http://schemas.openxmlformats.org/officeDocument/2006/relationships/tags" Target="../tags/tag151.xml"/></Relationships>
</file>

<file path=ppt/notesSlides/_rels/notesSlide63.xml.rels><?xml version="1.0" encoding="UTF-8" standalone="yes"?>
<Relationships xmlns="http://schemas.openxmlformats.org/package/2006/relationships"><Relationship Id="rId3" Type="http://schemas.openxmlformats.org/officeDocument/2006/relationships/slide" Target="../slides/slide63.xml"/><Relationship Id="rId2" Type="http://schemas.openxmlformats.org/officeDocument/2006/relationships/notesMaster" Target="../notesMasters/notesMaster1.xml"/><Relationship Id="rId1" Type="http://schemas.openxmlformats.org/officeDocument/2006/relationships/tags" Target="../tags/tag153.xml"/></Relationships>
</file>

<file path=ppt/notesSlides/_rels/notesSlide64.xml.rels><?xml version="1.0" encoding="UTF-8" standalone="yes"?>
<Relationships xmlns="http://schemas.openxmlformats.org/package/2006/relationships"><Relationship Id="rId3" Type="http://schemas.openxmlformats.org/officeDocument/2006/relationships/slide" Target="../slides/slide64.xml"/><Relationship Id="rId2" Type="http://schemas.openxmlformats.org/officeDocument/2006/relationships/notesMaster" Target="../notesMasters/notesMaster1.xml"/><Relationship Id="rId1" Type="http://schemas.openxmlformats.org/officeDocument/2006/relationships/tags" Target="../tags/tag155.xml"/></Relationships>
</file>

<file path=ppt/notesSlides/_rels/notesSlide65.xml.rels><?xml version="1.0" encoding="UTF-8" standalone="yes"?>
<Relationships xmlns="http://schemas.openxmlformats.org/package/2006/relationships"><Relationship Id="rId3" Type="http://schemas.openxmlformats.org/officeDocument/2006/relationships/slide" Target="../slides/slide65.xml"/><Relationship Id="rId2" Type="http://schemas.openxmlformats.org/officeDocument/2006/relationships/notesMaster" Target="../notesMasters/notesMaster1.xml"/><Relationship Id="rId1" Type="http://schemas.openxmlformats.org/officeDocument/2006/relationships/tags" Target="../tags/tag157.xml"/></Relationships>
</file>

<file path=ppt/notesSlides/_rels/notesSlide66.xml.rels><?xml version="1.0" encoding="UTF-8" standalone="yes"?>
<Relationships xmlns="http://schemas.openxmlformats.org/package/2006/relationships"><Relationship Id="rId3" Type="http://schemas.openxmlformats.org/officeDocument/2006/relationships/slide" Target="../slides/slide66.xml"/><Relationship Id="rId2" Type="http://schemas.openxmlformats.org/officeDocument/2006/relationships/notesMaster" Target="../notesMasters/notesMaster1.xml"/><Relationship Id="rId1" Type="http://schemas.openxmlformats.org/officeDocument/2006/relationships/tags" Target="../tags/tag159.xml"/></Relationships>
</file>

<file path=ppt/notesSlides/_rels/notesSlide67.xml.rels><?xml version="1.0" encoding="UTF-8" standalone="yes"?>
<Relationships xmlns="http://schemas.openxmlformats.org/package/2006/relationships"><Relationship Id="rId3" Type="http://schemas.openxmlformats.org/officeDocument/2006/relationships/slide" Target="../slides/slide67.xml"/><Relationship Id="rId2" Type="http://schemas.openxmlformats.org/officeDocument/2006/relationships/notesMaster" Target="../notesMasters/notesMaster1.xml"/><Relationship Id="rId1" Type="http://schemas.openxmlformats.org/officeDocument/2006/relationships/tags" Target="../tags/tag161.xml"/></Relationships>
</file>

<file path=ppt/notesSlides/_rels/notesSlide68.xml.rels><?xml version="1.0" encoding="UTF-8" standalone="yes"?>
<Relationships xmlns="http://schemas.openxmlformats.org/package/2006/relationships"><Relationship Id="rId3" Type="http://schemas.openxmlformats.org/officeDocument/2006/relationships/slide" Target="../slides/slide68.xml"/><Relationship Id="rId2" Type="http://schemas.openxmlformats.org/officeDocument/2006/relationships/notesMaster" Target="../notesMasters/notesMaster1.xml"/><Relationship Id="rId1" Type="http://schemas.openxmlformats.org/officeDocument/2006/relationships/tags" Target="../tags/tag163.xml"/></Relationships>
</file>

<file path=ppt/notesSlides/_rels/notesSlide69.xml.rels><?xml version="1.0" encoding="UTF-8" standalone="yes"?>
<Relationships xmlns="http://schemas.openxmlformats.org/package/2006/relationships"><Relationship Id="rId3" Type="http://schemas.openxmlformats.org/officeDocument/2006/relationships/slide" Target="../slides/slide69.xml"/><Relationship Id="rId2" Type="http://schemas.openxmlformats.org/officeDocument/2006/relationships/notesMaster" Target="../notesMasters/notesMaster1.xml"/><Relationship Id="rId1" Type="http://schemas.openxmlformats.org/officeDocument/2006/relationships/tags" Target="../tags/tag165.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3" Type="http://schemas.openxmlformats.org/officeDocument/2006/relationships/slide" Target="../slides/slide70.xml"/><Relationship Id="rId2" Type="http://schemas.openxmlformats.org/officeDocument/2006/relationships/notesMaster" Target="../notesMasters/notesMaster1.xml"/><Relationship Id="rId1" Type="http://schemas.openxmlformats.org/officeDocument/2006/relationships/tags" Target="../tags/tag167.xml"/></Relationships>
</file>

<file path=ppt/notesSlides/_rels/notesSlide71.xml.rels><?xml version="1.0" encoding="UTF-8" standalone="yes"?>
<Relationships xmlns="http://schemas.openxmlformats.org/package/2006/relationships"><Relationship Id="rId3" Type="http://schemas.openxmlformats.org/officeDocument/2006/relationships/slide" Target="../slides/slide71.xml"/><Relationship Id="rId2" Type="http://schemas.openxmlformats.org/officeDocument/2006/relationships/notesMaster" Target="../notesMasters/notesMaster1.xml"/><Relationship Id="rId1" Type="http://schemas.openxmlformats.org/officeDocument/2006/relationships/tags" Target="../tags/tag169.xml"/></Relationships>
</file>

<file path=ppt/notesSlides/_rels/notesSlide72.xml.rels><?xml version="1.0" encoding="UTF-8" standalone="yes"?>
<Relationships xmlns="http://schemas.openxmlformats.org/package/2006/relationships"><Relationship Id="rId3" Type="http://schemas.openxmlformats.org/officeDocument/2006/relationships/slide" Target="../slides/slide72.xml"/><Relationship Id="rId2" Type="http://schemas.openxmlformats.org/officeDocument/2006/relationships/notesMaster" Target="../notesMasters/notesMaster1.xml"/><Relationship Id="rId1" Type="http://schemas.openxmlformats.org/officeDocument/2006/relationships/tags" Target="../tags/tag171.xml"/></Relationships>
</file>

<file path=ppt/notesSlides/_rels/notesSlide73.xml.rels><?xml version="1.0" encoding="UTF-8" standalone="yes"?>
<Relationships xmlns="http://schemas.openxmlformats.org/package/2006/relationships"><Relationship Id="rId3" Type="http://schemas.openxmlformats.org/officeDocument/2006/relationships/slide" Target="../slides/slide73.xml"/><Relationship Id="rId2" Type="http://schemas.openxmlformats.org/officeDocument/2006/relationships/notesMaster" Target="../notesMasters/notesMaster1.xml"/><Relationship Id="rId1" Type="http://schemas.openxmlformats.org/officeDocument/2006/relationships/tags" Target="../tags/tag173.xml"/></Relationships>
</file>

<file path=ppt/notesSlides/_rels/notesSlide74.xml.rels><?xml version="1.0" encoding="UTF-8" standalone="yes"?>
<Relationships xmlns="http://schemas.openxmlformats.org/package/2006/relationships"><Relationship Id="rId3" Type="http://schemas.openxmlformats.org/officeDocument/2006/relationships/slide" Target="../slides/slide74.xml"/><Relationship Id="rId2" Type="http://schemas.openxmlformats.org/officeDocument/2006/relationships/notesMaster" Target="../notesMasters/notesMaster1.xml"/><Relationship Id="rId1" Type="http://schemas.openxmlformats.org/officeDocument/2006/relationships/tags" Target="../tags/tag175.xml"/></Relationships>
</file>

<file path=ppt/notesSlides/_rels/notesSlide75.xml.rels><?xml version="1.0" encoding="UTF-8" standalone="yes"?>
<Relationships xmlns="http://schemas.openxmlformats.org/package/2006/relationships"><Relationship Id="rId3" Type="http://schemas.openxmlformats.org/officeDocument/2006/relationships/slide" Target="../slides/slide75.xml"/><Relationship Id="rId2" Type="http://schemas.openxmlformats.org/officeDocument/2006/relationships/notesMaster" Target="../notesMasters/notesMaster1.xml"/><Relationship Id="rId1" Type="http://schemas.openxmlformats.org/officeDocument/2006/relationships/tags" Target="../tags/tag177.xml"/></Relationships>
</file>

<file path=ppt/notesSlides/_rels/notesSlide76.xml.rels><?xml version="1.0" encoding="UTF-8" standalone="yes"?>
<Relationships xmlns="http://schemas.openxmlformats.org/package/2006/relationships"><Relationship Id="rId3" Type="http://schemas.openxmlformats.org/officeDocument/2006/relationships/slide" Target="../slides/slide76.xml"/><Relationship Id="rId2" Type="http://schemas.openxmlformats.org/officeDocument/2006/relationships/notesMaster" Target="../notesMasters/notesMaster1.xml"/><Relationship Id="rId1" Type="http://schemas.openxmlformats.org/officeDocument/2006/relationships/tags" Target="../tags/tag179.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3" Type="http://schemas.openxmlformats.org/officeDocument/2006/relationships/slide" Target="../slides/slide78.xml"/><Relationship Id="rId2" Type="http://schemas.openxmlformats.org/officeDocument/2006/relationships/notesMaster" Target="../notesMasters/notesMaster1.xml"/><Relationship Id="rId1" Type="http://schemas.openxmlformats.org/officeDocument/2006/relationships/tags" Target="../tags/tag182.xml"/></Relationships>
</file>

<file path=ppt/notesSlides/_rels/notesSlide79.xml.rels><?xml version="1.0" encoding="UTF-8" standalone="yes"?>
<Relationships xmlns="http://schemas.openxmlformats.org/package/2006/relationships"><Relationship Id="rId3" Type="http://schemas.openxmlformats.org/officeDocument/2006/relationships/slide" Target="../slides/slide79.xml"/><Relationship Id="rId2" Type="http://schemas.openxmlformats.org/officeDocument/2006/relationships/notesMaster" Target="../notesMasters/notesMaster1.xml"/><Relationship Id="rId1" Type="http://schemas.openxmlformats.org/officeDocument/2006/relationships/tags" Target="../tags/tag184.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3" Type="http://schemas.openxmlformats.org/officeDocument/2006/relationships/slide" Target="../slides/slide80.xml"/><Relationship Id="rId2" Type="http://schemas.openxmlformats.org/officeDocument/2006/relationships/notesMaster" Target="../notesMasters/notesMaster1.xml"/><Relationship Id="rId1" Type="http://schemas.openxmlformats.org/officeDocument/2006/relationships/tags" Target="../tags/tag186.xml"/></Relationships>
</file>

<file path=ppt/notesSlides/_rels/notesSlide81.xml.rels><?xml version="1.0" encoding="UTF-8" standalone="yes"?>
<Relationships xmlns="http://schemas.openxmlformats.org/package/2006/relationships"><Relationship Id="rId3" Type="http://schemas.openxmlformats.org/officeDocument/2006/relationships/slide" Target="../slides/slide81.xml"/><Relationship Id="rId2" Type="http://schemas.openxmlformats.org/officeDocument/2006/relationships/notesMaster" Target="../notesMasters/notesMaster1.xml"/><Relationship Id="rId1" Type="http://schemas.openxmlformats.org/officeDocument/2006/relationships/tags" Target="../tags/tag188.xml"/></Relationships>
</file>

<file path=ppt/notesSlides/_rels/notesSlide82.xml.rels><?xml version="1.0" encoding="UTF-8" standalone="yes"?>
<Relationships xmlns="http://schemas.openxmlformats.org/package/2006/relationships"><Relationship Id="rId3" Type="http://schemas.openxmlformats.org/officeDocument/2006/relationships/slide" Target="../slides/slide82.xml"/><Relationship Id="rId2" Type="http://schemas.openxmlformats.org/officeDocument/2006/relationships/notesMaster" Target="../notesMasters/notesMaster1.xml"/><Relationship Id="rId1" Type="http://schemas.openxmlformats.org/officeDocument/2006/relationships/tags" Target="../tags/tag190.xml"/></Relationships>
</file>

<file path=ppt/notesSlides/_rels/notesSlide83.xml.rels><?xml version="1.0" encoding="UTF-8" standalone="yes"?>
<Relationships xmlns="http://schemas.openxmlformats.org/package/2006/relationships"><Relationship Id="rId3" Type="http://schemas.openxmlformats.org/officeDocument/2006/relationships/slide" Target="../slides/slide83.xml"/><Relationship Id="rId2" Type="http://schemas.openxmlformats.org/officeDocument/2006/relationships/notesMaster" Target="../notesMasters/notesMaster1.xml"/><Relationship Id="rId1" Type="http://schemas.openxmlformats.org/officeDocument/2006/relationships/tags" Target="../tags/tag192.xml"/></Relationships>
</file>

<file path=ppt/notesSlides/_rels/notesSlide84.xml.rels><?xml version="1.0" encoding="UTF-8" standalone="yes"?>
<Relationships xmlns="http://schemas.openxmlformats.org/package/2006/relationships"><Relationship Id="rId3" Type="http://schemas.openxmlformats.org/officeDocument/2006/relationships/slide" Target="../slides/slide84.xml"/><Relationship Id="rId2" Type="http://schemas.openxmlformats.org/officeDocument/2006/relationships/notesMaster" Target="../notesMasters/notesMaster1.xml"/><Relationship Id="rId1" Type="http://schemas.openxmlformats.org/officeDocument/2006/relationships/tags" Target="../tags/tag194.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1488" y="304800"/>
            <a:ext cx="6372225" cy="3584575"/>
          </a:xfrm>
          <a:prstGeom prst="rect">
            <a:avLst/>
          </a:prstGeom>
        </p:spPr>
      </p:sp>
      <p:sp>
        <p:nvSpPr>
          <p:cNvPr id="3" name="Notes Placeholder 2"/>
          <p:cNvSpPr>
            <a:spLocks noGrp="1"/>
          </p:cNvSpPr>
          <p:nvPr>
            <p:ph type="body" idx="1"/>
          </p:nvPr>
        </p:nvSpPr>
        <p:spPr>
          <a:xfrm>
            <a:off x="533401" y="4343403"/>
            <a:ext cx="6372106" cy="4038601"/>
          </a:xfrm>
          <a:prstGeom prst="rect">
            <a:avLst/>
          </a:prstGeom>
        </p:spPr>
        <p:txBody>
          <a:bodyPr/>
          <a:lstStyle/>
          <a:p>
            <a:r>
              <a:rPr lang="en-US" sz="1600" dirty="0">
                <a:latin typeface="Corbel" panose="020B0503020204020204" pitchFamily="34" charset="0"/>
                <a:cs typeface="Times New Roman" panose="02020603050405020304" pitchFamily="18" charset="0"/>
              </a:rPr>
              <a:t>Welcome to Annual Vendor Training For Currently Authorized WIC Program Vendors. </a:t>
            </a:r>
            <a:endParaRPr lang="en-US" sz="1600" dirty="0">
              <a:latin typeface="Corbel" panose="020B0503020204020204" pitchFamily="34" charset="0"/>
            </a:endParaRPr>
          </a:p>
        </p:txBody>
      </p:sp>
      <p:sp>
        <p:nvSpPr>
          <p:cNvPr id="4" name="Slide Number Placeholder 3"/>
          <p:cNvSpPr>
            <a:spLocks noGrp="1"/>
          </p:cNvSpPr>
          <p:nvPr>
            <p:ph type="sldNum" sz="quarter" idx="10"/>
          </p:nvPr>
        </p:nvSpPr>
        <p:spPr>
          <a:xfrm>
            <a:off x="3863643" y="9041019"/>
            <a:ext cx="3451558" cy="512056"/>
          </a:xfrm>
          <a:prstGeom prst="rect">
            <a:avLst/>
          </a:prstGeom>
        </p:spPr>
        <p:txBody>
          <a:bodyPr/>
          <a:lstStyle/>
          <a:p>
            <a:fld id="{FE6D8CFE-ECF4-40CA-A6BD-E810C3F58FBB}" type="slidenum">
              <a:rPr lang="en-US" smtClean="0"/>
              <a:t>1</a:t>
            </a:fld>
            <a:endParaRPr lang="en-US" dirty="0"/>
          </a:p>
        </p:txBody>
      </p:sp>
    </p:spTree>
    <p:extLst>
      <p:ext uri="{BB962C8B-B14F-4D97-AF65-F5344CB8AC3E}">
        <p14:creationId xmlns:p14="http://schemas.microsoft.com/office/powerpoint/2010/main" val="42850860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xfrm>
            <a:off x="3799372" y="9029350"/>
            <a:ext cx="3451558" cy="512056"/>
          </a:xfrm>
          <a:prstGeom prst="rect">
            <a:avLst/>
          </a:prstGeom>
          <a:ln/>
        </p:spPr>
        <p:txBody>
          <a:bodyPr/>
          <a:lstStyle/>
          <a:p>
            <a:r>
              <a:rPr lang="en-US" dirty="0"/>
              <a:t>10</a:t>
            </a:r>
          </a:p>
        </p:txBody>
      </p:sp>
      <p:sp>
        <p:nvSpPr>
          <p:cNvPr id="104450" name="Rectangle 7"/>
          <p:cNvSpPr txBox="1">
            <a:spLocks noGrp="1" noChangeArrowheads="1"/>
          </p:cNvSpPr>
          <p:nvPr/>
        </p:nvSpPr>
        <p:spPr bwMode="auto">
          <a:xfrm>
            <a:off x="3767237" y="8508438"/>
            <a:ext cx="3515828" cy="520912"/>
          </a:xfrm>
          <a:prstGeom prst="rect">
            <a:avLst/>
          </a:prstGeom>
          <a:noFill/>
          <a:ln w="9525">
            <a:noFill/>
            <a:miter lim="800000"/>
            <a:headEnd/>
            <a:tailEnd/>
          </a:ln>
        </p:spPr>
        <p:txBody>
          <a:bodyPr lIns="105672" tIns="52835" rIns="105672" bIns="52835" anchor="b"/>
          <a:lstStyle/>
          <a:p>
            <a:pPr algn="r" defTabSz="1056994"/>
            <a:endParaRPr lang="en-US" sz="1100" dirty="0">
              <a:latin typeface="Constantia" panose="02030602050306030303" pitchFamily="18" charset="0"/>
            </a:endParaRPr>
          </a:p>
        </p:txBody>
      </p:sp>
      <p:sp>
        <p:nvSpPr>
          <p:cNvPr id="104451" name="Rectangle 2"/>
          <p:cNvSpPr>
            <a:spLocks noGrp="1" noRot="1" noChangeAspect="1" noChangeArrowheads="1" noTextEdit="1"/>
          </p:cNvSpPr>
          <p:nvPr>
            <p:ph type="sldImg"/>
          </p:nvPr>
        </p:nvSpPr>
        <p:spPr>
          <a:xfrm>
            <a:off x="285750" y="409575"/>
            <a:ext cx="6743700" cy="3794125"/>
          </a:xfrm>
          <a:prstGeom prst="rect">
            <a:avLst/>
          </a:prstGeom>
          <a:ln/>
        </p:spPr>
      </p:sp>
      <p:sp>
        <p:nvSpPr>
          <p:cNvPr id="104452" name="Rectangle 3"/>
          <p:cNvSpPr>
            <a:spLocks noGrp="1" noChangeArrowheads="1"/>
          </p:cNvSpPr>
          <p:nvPr>
            <p:ph type="body" idx="1"/>
          </p:nvPr>
        </p:nvSpPr>
        <p:spPr>
          <a:xfrm>
            <a:off x="457201" y="4553761"/>
            <a:ext cx="6218408" cy="4679594"/>
          </a:xfrm>
          <a:prstGeom prst="rect">
            <a:avLst/>
          </a:prstGeom>
        </p:spPr>
        <p:txBody>
          <a:bodyPr lIns="105667" tIns="52832" rIns="105667" bIns="52832"/>
          <a:lstStyle/>
          <a:p>
            <a:pPr algn="just"/>
            <a:r>
              <a:rPr lang="en-US" sz="1600" dirty="0">
                <a:latin typeface="Corbel" panose="020B0503020204020204" pitchFamily="34" charset="0"/>
                <a:cs typeface="Times New Roman" panose="02020603050405020304" pitchFamily="18" charset="0"/>
              </a:rPr>
              <a:t>Minimum redemption is a selection criteria.  Authorized vendors, excluding Free-standing pharmacies, must redeem at least $2,000 annually in WIC supplemental food sales. Failure to do so will result in termination of the WIC Vendor Agreement and the store must wait 180 days (about 6 months) to reapply.</a:t>
            </a:r>
          </a:p>
          <a:p>
            <a:pPr algn="just"/>
            <a:endParaRPr lang="en-US" dirty="0">
              <a:cs typeface="Times New Roman" panose="02020603050405020304" pitchFamily="18" charset="0"/>
            </a:endParaRPr>
          </a:p>
          <a:p>
            <a:endParaRPr lang="en-US" dirty="0"/>
          </a:p>
        </p:txBody>
      </p:sp>
    </p:spTree>
    <p:extLst>
      <p:ext uri="{BB962C8B-B14F-4D97-AF65-F5344CB8AC3E}">
        <p14:creationId xmlns:p14="http://schemas.microsoft.com/office/powerpoint/2010/main" val="1493021627"/>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a:spLocks noGrp="1" noChangeArrowheads="1"/>
          </p:cNvSpPr>
          <p:nvPr>
            <p:ph type="sldNum" sz="quarter" idx="4294967295"/>
          </p:nvPr>
        </p:nvSpPr>
        <p:spPr bwMode="auto">
          <a:xfrm>
            <a:off x="4085905" y="8943484"/>
            <a:ext cx="3229297" cy="487727"/>
          </a:xfrm>
          <a:prstGeom prst="rect">
            <a:avLst/>
          </a:prstGeom>
          <a:noFill/>
          <a:ln>
            <a:miter lim="800000"/>
            <a:headEnd/>
            <a:tailEnd/>
          </a:ln>
        </p:spPr>
        <p:txBody>
          <a:bodyPr lIns="98176" tIns="49089" rIns="98176" bIns="49089" anchor="b"/>
          <a:lstStyle/>
          <a:p>
            <a:pPr defTabSz="982003">
              <a:spcBef>
                <a:spcPct val="0"/>
              </a:spcBef>
            </a:pPr>
            <a:fld id="{EB2ABF5F-7034-4338-A081-F72778BAF9D5}" type="slidenum">
              <a:rPr lang="en-US">
                <a:latin typeface="Constantia" panose="02030602050306030303" pitchFamily="18" charset="0"/>
                <a:ea typeface="Tahoma" pitchFamily="34" charset="0"/>
                <a:cs typeface="Tahoma" pitchFamily="34" charset="0"/>
              </a:rPr>
              <a:pPr defTabSz="982003">
                <a:spcBef>
                  <a:spcPct val="0"/>
                </a:spcBef>
              </a:pPr>
              <a:t>100</a:t>
            </a:fld>
            <a:endParaRPr lang="en-US" dirty="0">
              <a:latin typeface="Constantia" panose="02030602050306030303" pitchFamily="18" charset="0"/>
              <a:ea typeface="Tahoma" pitchFamily="34" charset="0"/>
              <a:cs typeface="Tahoma" pitchFamily="34" charset="0"/>
            </a:endParaRPr>
          </a:p>
        </p:txBody>
      </p:sp>
      <p:sp>
        <p:nvSpPr>
          <p:cNvPr id="231427" name="Rectangle 2"/>
          <p:cNvSpPr>
            <a:spLocks noGrp="1" noRot="1" noChangeAspect="1" noChangeArrowheads="1" noTextEdit="1"/>
          </p:cNvSpPr>
          <p:nvPr>
            <p:ph type="sldImg"/>
          </p:nvPr>
        </p:nvSpPr>
        <p:spPr>
          <a:xfrm>
            <a:off x="519113" y="715963"/>
            <a:ext cx="6496050" cy="3654425"/>
          </a:xfrm>
          <a:ln/>
        </p:spPr>
      </p:sp>
      <p:sp>
        <p:nvSpPr>
          <p:cNvPr id="231428" name="Rectangle 3"/>
          <p:cNvSpPr>
            <a:spLocks noGrp="1" noChangeArrowheads="1"/>
          </p:cNvSpPr>
          <p:nvPr>
            <p:ph type="body" idx="1"/>
          </p:nvPr>
        </p:nvSpPr>
        <p:spPr>
          <a:xfrm>
            <a:off x="519114" y="4634244"/>
            <a:ext cx="6171564" cy="4533271"/>
          </a:xfrm>
          <a:noFill/>
          <a:ln/>
        </p:spPr>
        <p:txBody>
          <a:bodyPr lIns="98171" tIns="49085" rIns="98171" bIns="49085"/>
          <a:lstStyle/>
          <a:p>
            <a:pPr algn="just"/>
            <a:r>
              <a:rPr lang="en-US" sz="1600" dirty="0">
                <a:latin typeface="Corbel" panose="020B0503020204020204" pitchFamily="34" charset="0"/>
              </a:rPr>
              <a:t>Just as there are business integrity standards, there are also systems in place for program integrity to prevent fraud and ensure compliance with Program rules. Federal regulations require that the State WIC Agency investigate 5% of vendors annually using compliance (undercover) buys and/or inventory audits.  In addition, the State WIC Agency must also ensure that vendors are monitored by their Local WIC Agency.</a:t>
            </a:r>
          </a:p>
          <a:p>
            <a:pPr algn="just"/>
            <a:endParaRPr lang="en-US" sz="1600" dirty="0">
              <a:latin typeface="Corbel" panose="020B0503020204020204" pitchFamily="34" charset="0"/>
            </a:endParaRPr>
          </a:p>
          <a:p>
            <a:pPr algn="just"/>
            <a:endParaRPr lang="en-US" sz="1600" dirty="0">
              <a:latin typeface="Corbel" panose="020B0503020204020204" pitchFamily="34" charset="0"/>
            </a:endParaRPr>
          </a:p>
          <a:p>
            <a:pPr algn="just"/>
            <a:endParaRPr lang="en-US" sz="1600" dirty="0">
              <a:latin typeface="Corbel" panose="020B0503020204020204" pitchFamily="34" charset="0"/>
            </a:endParaRPr>
          </a:p>
          <a:p>
            <a:pPr algn="just"/>
            <a:endParaRPr lang="en-US" sz="1600" dirty="0">
              <a:latin typeface="Corbel" panose="020B0503020204020204" pitchFamily="34" charset="0"/>
            </a:endParaRPr>
          </a:p>
          <a:p>
            <a:pPr algn="just"/>
            <a:endParaRPr lang="en-US" sz="1600" dirty="0">
              <a:latin typeface="Corbel" panose="020B0503020204020204" pitchFamily="34" charset="0"/>
            </a:endParaRPr>
          </a:p>
          <a:p>
            <a:pPr algn="just"/>
            <a:endParaRPr lang="en-US" sz="1600" dirty="0">
              <a:latin typeface="Corbel" panose="020B0503020204020204" pitchFamily="34" charset="0"/>
            </a:endParaRPr>
          </a:p>
          <a:p>
            <a:pPr algn="just"/>
            <a:endParaRPr lang="en-US" sz="1600" dirty="0">
              <a:latin typeface="Corbel" panose="020B0503020204020204" pitchFamily="34" charset="0"/>
            </a:endParaRPr>
          </a:p>
          <a:p>
            <a:pPr algn="just"/>
            <a:endParaRPr lang="en-US" sz="1600" dirty="0">
              <a:latin typeface="Corbel" panose="020B0503020204020204" pitchFamily="34" charset="0"/>
            </a:endParaRPr>
          </a:p>
          <a:p>
            <a:r>
              <a:rPr lang="en-US" sz="1600" dirty="0">
                <a:latin typeface="Corbel" panose="020B0503020204020204" pitchFamily="34" charset="0"/>
              </a:rPr>
              <a:t>Photo Credit: Magnifyingglass_Fotolia_6189802_Subscription_L.jpg</a:t>
            </a:r>
          </a:p>
        </p:txBody>
      </p:sp>
    </p:spTree>
    <p:extLst>
      <p:ext uri="{BB962C8B-B14F-4D97-AF65-F5344CB8AC3E}">
        <p14:creationId xmlns:p14="http://schemas.microsoft.com/office/powerpoint/2010/main" val="2046352791"/>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7"/>
          <p:cNvSpPr>
            <a:spLocks noGrp="1" noChangeArrowheads="1"/>
          </p:cNvSpPr>
          <p:nvPr>
            <p:ph type="sldNum" sz="quarter" idx="4294967295"/>
          </p:nvPr>
        </p:nvSpPr>
        <p:spPr bwMode="auto">
          <a:xfrm>
            <a:off x="3807011" y="8924557"/>
            <a:ext cx="3516211" cy="520234"/>
          </a:xfrm>
          <a:prstGeom prst="rect">
            <a:avLst/>
          </a:prstGeom>
          <a:noFill/>
          <a:ln>
            <a:miter lim="800000"/>
            <a:headEnd/>
            <a:tailEnd/>
          </a:ln>
        </p:spPr>
        <p:txBody>
          <a:bodyPr lIns="105649" tIns="52828" rIns="105649" bIns="52828" anchor="b"/>
          <a:lstStyle/>
          <a:p>
            <a:pPr defTabSz="1056754">
              <a:spcBef>
                <a:spcPct val="0"/>
              </a:spcBef>
            </a:pPr>
            <a:fld id="{0A4A7340-A621-499F-BE79-E75E37C4F716}" type="slidenum">
              <a:rPr lang="en-US"/>
              <a:pPr defTabSz="1056754">
                <a:spcBef>
                  <a:spcPct val="0"/>
                </a:spcBef>
              </a:pPr>
              <a:t>101</a:t>
            </a:fld>
            <a:endParaRPr lang="en-US" dirty="0"/>
          </a:p>
        </p:txBody>
      </p:sp>
      <p:sp>
        <p:nvSpPr>
          <p:cNvPr id="233475" name="Rectangle 2"/>
          <p:cNvSpPr>
            <a:spLocks noGrp="1" noRot="1" noChangeAspect="1" noChangeArrowheads="1" noTextEdit="1"/>
          </p:cNvSpPr>
          <p:nvPr>
            <p:ph type="sldImg"/>
          </p:nvPr>
        </p:nvSpPr>
        <p:spPr>
          <a:xfrm>
            <a:off x="514350" y="762000"/>
            <a:ext cx="6286500" cy="3536950"/>
          </a:xfrm>
          <a:prstGeom prst="rect">
            <a:avLst/>
          </a:prstGeom>
          <a:ln/>
        </p:spPr>
      </p:sp>
      <p:sp>
        <p:nvSpPr>
          <p:cNvPr id="233476" name="Rectangle 3"/>
          <p:cNvSpPr>
            <a:spLocks noGrp="1" noChangeArrowheads="1"/>
          </p:cNvSpPr>
          <p:nvPr>
            <p:ph type="body" idx="1"/>
          </p:nvPr>
        </p:nvSpPr>
        <p:spPr>
          <a:xfrm>
            <a:off x="533402" y="4448687"/>
            <a:ext cx="5973849" cy="2046853"/>
          </a:xfrm>
          <a:prstGeom prst="rect">
            <a:avLst/>
          </a:prstGeom>
          <a:noFill/>
          <a:ln/>
        </p:spPr>
        <p:txBody>
          <a:bodyPr lIns="105645" tIns="52823" rIns="105645" bIns="52823"/>
          <a:lstStyle/>
          <a:p>
            <a:pPr algn="just"/>
            <a:r>
              <a:rPr lang="en-US" dirty="0">
                <a:latin typeface="Corbel" panose="020B0503020204020204" pitchFamily="34" charset="0"/>
              </a:rPr>
              <a:t>In addition, the State WIC Agency is required by federal regulations to identify and investigate high-risk vendors. NC does this through compliance buys and inventory audits; however, it  sometimes works with the U.S. Office of the Inspector General for investigations.  Refer to the Vendor Manual for more information. </a:t>
            </a:r>
          </a:p>
        </p:txBody>
      </p:sp>
    </p:spTree>
    <p:extLst>
      <p:ext uri="{BB962C8B-B14F-4D97-AF65-F5344CB8AC3E}">
        <p14:creationId xmlns:p14="http://schemas.microsoft.com/office/powerpoint/2010/main" val="1045215834"/>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7"/>
          <p:cNvSpPr>
            <a:spLocks noGrp="1" noChangeArrowheads="1"/>
          </p:cNvSpPr>
          <p:nvPr>
            <p:ph type="sldNum" sz="quarter" idx="4294967295"/>
          </p:nvPr>
        </p:nvSpPr>
        <p:spPr bwMode="auto">
          <a:xfrm>
            <a:off x="3803001" y="9080967"/>
            <a:ext cx="3516211" cy="520234"/>
          </a:xfrm>
          <a:prstGeom prst="rect">
            <a:avLst/>
          </a:prstGeom>
          <a:noFill/>
          <a:ln>
            <a:miter lim="800000"/>
            <a:headEnd/>
            <a:tailEnd/>
          </a:ln>
        </p:spPr>
        <p:txBody>
          <a:bodyPr lIns="105649" tIns="52828" rIns="105649" bIns="52828" anchor="b"/>
          <a:lstStyle/>
          <a:p>
            <a:pPr defTabSz="1056754">
              <a:spcBef>
                <a:spcPct val="0"/>
              </a:spcBef>
            </a:pPr>
            <a:fld id="{428D7849-D764-4CD6-9BD4-FE4AEE70C7B0}" type="slidenum">
              <a:rPr lang="en-US"/>
              <a:pPr defTabSz="1056754">
                <a:spcBef>
                  <a:spcPct val="0"/>
                </a:spcBef>
              </a:pPr>
              <a:t>102</a:t>
            </a:fld>
            <a:endParaRPr lang="en-US" dirty="0"/>
          </a:p>
        </p:txBody>
      </p:sp>
      <p:sp>
        <p:nvSpPr>
          <p:cNvPr id="234499" name="Rectangle 2"/>
          <p:cNvSpPr>
            <a:spLocks noGrp="1" noRot="1" noChangeAspect="1" noChangeArrowheads="1" noTextEdit="1"/>
          </p:cNvSpPr>
          <p:nvPr>
            <p:ph type="sldImg"/>
          </p:nvPr>
        </p:nvSpPr>
        <p:spPr>
          <a:xfrm>
            <a:off x="474663" y="457200"/>
            <a:ext cx="6365875" cy="3581400"/>
          </a:xfrm>
          <a:prstGeom prst="rect">
            <a:avLst/>
          </a:prstGeom>
          <a:ln/>
        </p:spPr>
      </p:sp>
      <p:sp>
        <p:nvSpPr>
          <p:cNvPr id="234500" name="Rectangle 3"/>
          <p:cNvSpPr>
            <a:spLocks noGrp="1" noChangeArrowheads="1"/>
          </p:cNvSpPr>
          <p:nvPr>
            <p:ph type="body" idx="1"/>
          </p:nvPr>
        </p:nvSpPr>
        <p:spPr>
          <a:xfrm>
            <a:off x="474664" y="4267200"/>
            <a:ext cx="6261188" cy="4078820"/>
          </a:xfrm>
          <a:prstGeom prst="rect">
            <a:avLst/>
          </a:prstGeom>
          <a:noFill/>
          <a:ln/>
        </p:spPr>
        <p:txBody>
          <a:bodyPr lIns="105645" tIns="52823" rIns="105645" bIns="52823"/>
          <a:lstStyle/>
          <a:p>
            <a:pPr algn="just"/>
            <a:r>
              <a:rPr lang="en-US" sz="1600" dirty="0">
                <a:latin typeface="Corbel" panose="020B0503020204020204" pitchFamily="34" charset="0"/>
              </a:rPr>
              <a:t>Compliance buys are undercover (anonymous) purchases by a compliance investigator. There can be multiple visits over one year. The vendor may receive a letter from the State WIC Agency if problems are identified. These problems may have sanctions associated with them.</a:t>
            </a:r>
          </a:p>
          <a:p>
            <a:pPr algn="just"/>
            <a:endParaRPr lang="en-US" sz="1600" dirty="0">
              <a:latin typeface="Corbel" panose="020B0503020204020204" pitchFamily="34" charset="0"/>
            </a:endParaRPr>
          </a:p>
          <a:p>
            <a:pPr algn="just"/>
            <a:endParaRPr lang="en-US" sz="1600" dirty="0">
              <a:latin typeface="Corbel" panose="020B0503020204020204" pitchFamily="34" charset="0"/>
            </a:endParaRPr>
          </a:p>
          <a:p>
            <a:pPr algn="just"/>
            <a:endParaRPr lang="en-US" sz="1600" dirty="0">
              <a:latin typeface="Corbel" panose="020B0503020204020204" pitchFamily="34" charset="0"/>
            </a:endParaRPr>
          </a:p>
          <a:p>
            <a:pPr algn="just"/>
            <a:endParaRPr lang="en-US" sz="1600" dirty="0">
              <a:latin typeface="Corbel" panose="020B0503020204020204" pitchFamily="34" charset="0"/>
            </a:endParaRPr>
          </a:p>
          <a:p>
            <a:pPr algn="just"/>
            <a:endParaRPr lang="en-US" sz="1600" dirty="0">
              <a:latin typeface="Corbel" panose="020B0503020204020204" pitchFamily="34" charset="0"/>
            </a:endParaRPr>
          </a:p>
          <a:p>
            <a:pPr algn="just"/>
            <a:endParaRPr lang="en-US" sz="1600" dirty="0">
              <a:latin typeface="Corbel" panose="020B0503020204020204" pitchFamily="34" charset="0"/>
            </a:endParaRPr>
          </a:p>
          <a:p>
            <a:pPr algn="just"/>
            <a:endParaRPr lang="en-US" sz="1600" dirty="0">
              <a:latin typeface="Corbel" panose="020B0503020204020204" pitchFamily="34" charset="0"/>
            </a:endParaRPr>
          </a:p>
          <a:p>
            <a:pPr algn="just"/>
            <a:endParaRPr lang="en-US" sz="1600" dirty="0">
              <a:latin typeface="Corbel" panose="020B0503020204020204" pitchFamily="34" charset="0"/>
            </a:endParaRPr>
          </a:p>
          <a:p>
            <a:pPr algn="just"/>
            <a:endParaRPr lang="en-US" sz="1600" dirty="0">
              <a:latin typeface="Corbel" panose="020B0503020204020204" pitchFamily="34" charset="0"/>
            </a:endParaRPr>
          </a:p>
          <a:p>
            <a:pPr algn="just"/>
            <a:r>
              <a:rPr lang="en-US" sz="1600" dirty="0">
                <a:latin typeface="Corbel" panose="020B0503020204020204" pitchFamily="34" charset="0"/>
              </a:rPr>
              <a:t>Photo Credit: Comicbookcharacter_Fotolia_29389804_Subscription_L.jpg</a:t>
            </a:r>
          </a:p>
        </p:txBody>
      </p:sp>
    </p:spTree>
    <p:extLst>
      <p:ext uri="{BB962C8B-B14F-4D97-AF65-F5344CB8AC3E}">
        <p14:creationId xmlns:p14="http://schemas.microsoft.com/office/powerpoint/2010/main" val="2667148512"/>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a:spLocks noGrp="1" noChangeArrowheads="1"/>
          </p:cNvSpPr>
          <p:nvPr>
            <p:ph type="sldNum" sz="quarter" idx="4294967295"/>
          </p:nvPr>
        </p:nvSpPr>
        <p:spPr bwMode="auto">
          <a:xfrm>
            <a:off x="4085905" y="8943484"/>
            <a:ext cx="3229297" cy="487727"/>
          </a:xfrm>
          <a:prstGeom prst="rect">
            <a:avLst/>
          </a:prstGeom>
          <a:noFill/>
          <a:ln>
            <a:miter lim="800000"/>
            <a:headEnd/>
            <a:tailEnd/>
          </a:ln>
        </p:spPr>
        <p:txBody>
          <a:bodyPr lIns="98176" tIns="49089" rIns="98176" bIns="49089" anchor="b"/>
          <a:lstStyle/>
          <a:p>
            <a:pPr marL="0" marR="0" lvl="0" indent="0" algn="r" defTabSz="982003" rtl="0" eaLnBrk="1" fontAlgn="auto" latinLnBrk="0" hangingPunct="1">
              <a:lnSpc>
                <a:spcPct val="100000"/>
              </a:lnSpc>
              <a:spcBef>
                <a:spcPct val="0"/>
              </a:spcBef>
              <a:spcAft>
                <a:spcPts val="0"/>
              </a:spcAft>
              <a:buClrTx/>
              <a:buSzTx/>
              <a:buFontTx/>
              <a:buNone/>
              <a:tabLst/>
              <a:defRPr/>
            </a:pPr>
            <a:fld id="{EB2ABF5F-7034-4338-A081-F72778BAF9D5}" type="slidenum">
              <a:rPr kumimoji="0" lang="en-US" sz="1200" b="0" i="0" u="none" strike="noStrike" kern="1200" cap="none" spc="0" normalizeH="0" baseline="0" noProof="0">
                <a:ln>
                  <a:noFill/>
                </a:ln>
                <a:solidFill>
                  <a:srgbClr val="000000"/>
                </a:solidFill>
                <a:effectLst/>
                <a:uLnTx/>
                <a:uFillTx/>
                <a:latin typeface="Constantia" panose="02030602050306030303" pitchFamily="18" charset="0"/>
                <a:ea typeface="Tahoma" pitchFamily="34" charset="0"/>
                <a:cs typeface="Tahoma" pitchFamily="34" charset="0"/>
              </a:rPr>
              <a:pPr marL="0" marR="0" lvl="0" indent="0" algn="r" defTabSz="982003" rtl="0" eaLnBrk="1" fontAlgn="auto" latinLnBrk="0" hangingPunct="1">
                <a:lnSpc>
                  <a:spcPct val="100000"/>
                </a:lnSpc>
                <a:spcBef>
                  <a:spcPct val="0"/>
                </a:spcBef>
                <a:spcAft>
                  <a:spcPts val="0"/>
                </a:spcAft>
                <a:buClrTx/>
                <a:buSzTx/>
                <a:buFontTx/>
                <a:buNone/>
                <a:tabLst/>
                <a:defRPr/>
              </a:pPr>
              <a:t>103</a:t>
            </a:fld>
            <a:endParaRPr kumimoji="0" lang="en-US" sz="1200" b="0" i="0" u="none" strike="noStrike" kern="1200" cap="none" spc="0" normalizeH="0" baseline="0" noProof="0" dirty="0">
              <a:ln>
                <a:noFill/>
              </a:ln>
              <a:solidFill>
                <a:srgbClr val="000000"/>
              </a:solidFill>
              <a:effectLst/>
              <a:uLnTx/>
              <a:uFillTx/>
              <a:latin typeface="Constantia" panose="02030602050306030303" pitchFamily="18" charset="0"/>
              <a:ea typeface="Tahoma" pitchFamily="34" charset="0"/>
              <a:cs typeface="Tahoma" pitchFamily="34" charset="0"/>
            </a:endParaRPr>
          </a:p>
        </p:txBody>
      </p:sp>
      <p:sp>
        <p:nvSpPr>
          <p:cNvPr id="231427" name="Rectangle 2"/>
          <p:cNvSpPr>
            <a:spLocks noGrp="1" noRot="1" noChangeAspect="1" noChangeArrowheads="1" noTextEdit="1"/>
          </p:cNvSpPr>
          <p:nvPr>
            <p:ph type="sldImg"/>
          </p:nvPr>
        </p:nvSpPr>
        <p:spPr>
          <a:xfrm>
            <a:off x="519113" y="715963"/>
            <a:ext cx="6496050" cy="3654425"/>
          </a:xfrm>
          <a:ln/>
        </p:spPr>
      </p:sp>
      <p:sp>
        <p:nvSpPr>
          <p:cNvPr id="231428" name="Rectangle 3"/>
          <p:cNvSpPr>
            <a:spLocks noGrp="1" noChangeArrowheads="1"/>
          </p:cNvSpPr>
          <p:nvPr>
            <p:ph type="body" idx="1"/>
          </p:nvPr>
        </p:nvSpPr>
        <p:spPr>
          <a:xfrm>
            <a:off x="519113" y="4381870"/>
            <a:ext cx="6496049" cy="4935411"/>
          </a:xfrm>
          <a:noFill/>
          <a:ln/>
        </p:spPr>
        <p:txBody>
          <a:bodyPr lIns="98171" tIns="49085" rIns="98171" bIns="49085"/>
          <a:lstStyle/>
          <a:p>
            <a:pPr algn="just"/>
            <a:r>
              <a:rPr lang="en-US" sz="1600" dirty="0">
                <a:latin typeface="Corbel" panose="020B0503020204020204" pitchFamily="34" charset="0"/>
              </a:rPr>
              <a:t>One of the most frequent federal violations committed by vendors is overcharging.  Overcharging is defined as intentionally or unintentionally charging more for supplemental food provided to a WIC customer than a non-WIC customer or charging more than the current shelf price for supplemental food provided to a WIC customer.  Overcharging is a serious federal violation that can lead to vendor disqualification.  It is a violation that is uncovered during compliance buys.  
It is important to remember that vendor overcharging is NOT the same as charging over the NTE. A vendor can charge over the NTE and not be overcharging if what they have charged is their current shelf price and is not more than what they would charge a non-WIC customer. If they charge over the NTE, they will be paid at the NTE 
A vendor can charge under the NTE and be overcharging because they charged more than their current shelf price or charged the WIC customer more than they charged a non-WIC customer.  As stated previously, this is a federal violation and the penalty, if a pattern is established, is disqualification from the WIC Program.
</a:t>
            </a:r>
          </a:p>
        </p:txBody>
      </p:sp>
    </p:spTree>
    <p:extLst>
      <p:ext uri="{BB962C8B-B14F-4D97-AF65-F5344CB8AC3E}">
        <p14:creationId xmlns:p14="http://schemas.microsoft.com/office/powerpoint/2010/main" val="3305368075"/>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a:spLocks noGrp="1" noChangeArrowheads="1"/>
          </p:cNvSpPr>
          <p:nvPr>
            <p:ph type="sldNum" sz="quarter" idx="4294967295"/>
          </p:nvPr>
        </p:nvSpPr>
        <p:spPr bwMode="auto">
          <a:xfrm>
            <a:off x="4085905" y="8943484"/>
            <a:ext cx="3229297" cy="487727"/>
          </a:xfrm>
          <a:prstGeom prst="rect">
            <a:avLst/>
          </a:prstGeom>
          <a:noFill/>
          <a:ln>
            <a:miter lim="800000"/>
            <a:headEnd/>
            <a:tailEnd/>
          </a:ln>
        </p:spPr>
        <p:txBody>
          <a:bodyPr lIns="98176" tIns="49089" rIns="98176" bIns="49089" anchor="b"/>
          <a:lstStyle/>
          <a:p>
            <a:pPr marL="0" marR="0" lvl="0" indent="0" algn="r" defTabSz="982003" rtl="0" eaLnBrk="1" fontAlgn="auto" latinLnBrk="0" hangingPunct="1">
              <a:lnSpc>
                <a:spcPct val="100000"/>
              </a:lnSpc>
              <a:spcBef>
                <a:spcPct val="0"/>
              </a:spcBef>
              <a:spcAft>
                <a:spcPts val="0"/>
              </a:spcAft>
              <a:buClrTx/>
              <a:buSzTx/>
              <a:buFontTx/>
              <a:buNone/>
              <a:tabLst/>
              <a:defRPr/>
            </a:pPr>
            <a:fld id="{EB2ABF5F-7034-4338-A081-F72778BAF9D5}" type="slidenum">
              <a:rPr kumimoji="0" lang="en-US" sz="1200" b="0" i="0" u="none" strike="noStrike" kern="1200" cap="none" spc="0" normalizeH="0" baseline="0" noProof="0">
                <a:ln>
                  <a:noFill/>
                </a:ln>
                <a:solidFill>
                  <a:srgbClr val="000000"/>
                </a:solidFill>
                <a:effectLst/>
                <a:uLnTx/>
                <a:uFillTx/>
                <a:latin typeface="Constantia" panose="02030602050306030303" pitchFamily="18" charset="0"/>
                <a:ea typeface="Tahoma" pitchFamily="34" charset="0"/>
                <a:cs typeface="Tahoma" pitchFamily="34" charset="0"/>
              </a:rPr>
              <a:pPr marL="0" marR="0" lvl="0" indent="0" algn="r" defTabSz="982003" rtl="0" eaLnBrk="1" fontAlgn="auto" latinLnBrk="0" hangingPunct="1">
                <a:lnSpc>
                  <a:spcPct val="100000"/>
                </a:lnSpc>
                <a:spcBef>
                  <a:spcPct val="0"/>
                </a:spcBef>
                <a:spcAft>
                  <a:spcPts val="0"/>
                </a:spcAft>
                <a:buClrTx/>
                <a:buSzTx/>
                <a:buFontTx/>
                <a:buNone/>
                <a:tabLst/>
                <a:defRPr/>
              </a:pPr>
              <a:t>104</a:t>
            </a:fld>
            <a:endParaRPr kumimoji="0" lang="en-US" sz="1200" b="0" i="0" u="none" strike="noStrike" kern="1200" cap="none" spc="0" normalizeH="0" baseline="0" noProof="0" dirty="0">
              <a:ln>
                <a:noFill/>
              </a:ln>
              <a:solidFill>
                <a:srgbClr val="000000"/>
              </a:solidFill>
              <a:effectLst/>
              <a:uLnTx/>
              <a:uFillTx/>
              <a:latin typeface="Constantia" panose="02030602050306030303" pitchFamily="18" charset="0"/>
              <a:ea typeface="Tahoma" pitchFamily="34" charset="0"/>
              <a:cs typeface="Tahoma" pitchFamily="34" charset="0"/>
            </a:endParaRPr>
          </a:p>
        </p:txBody>
      </p:sp>
      <p:sp>
        <p:nvSpPr>
          <p:cNvPr id="231427" name="Rectangle 2"/>
          <p:cNvSpPr>
            <a:spLocks noGrp="1" noRot="1" noChangeAspect="1" noChangeArrowheads="1" noTextEdit="1"/>
          </p:cNvSpPr>
          <p:nvPr>
            <p:ph type="sldImg"/>
          </p:nvPr>
        </p:nvSpPr>
        <p:spPr>
          <a:xfrm>
            <a:off x="519113" y="715963"/>
            <a:ext cx="6496050" cy="3654425"/>
          </a:xfrm>
          <a:ln/>
        </p:spPr>
      </p:sp>
      <p:sp>
        <p:nvSpPr>
          <p:cNvPr id="231428" name="Rectangle 3"/>
          <p:cNvSpPr>
            <a:spLocks noGrp="1" noChangeArrowheads="1"/>
          </p:cNvSpPr>
          <p:nvPr>
            <p:ph type="body" idx="1"/>
          </p:nvPr>
        </p:nvSpPr>
        <p:spPr>
          <a:xfrm>
            <a:off x="519113" y="4634244"/>
            <a:ext cx="6496050" cy="4533271"/>
          </a:xfrm>
          <a:noFill/>
          <a:ln/>
        </p:spPr>
        <p:txBody>
          <a:bodyPr lIns="98171" tIns="49085" rIns="98171" bIns="49085"/>
          <a:lstStyle/>
          <a:p>
            <a:pPr algn="just">
              <a:lnSpc>
                <a:spcPct val="90000"/>
              </a:lnSpc>
              <a:buFontTx/>
              <a:buNone/>
            </a:pPr>
            <a:r>
              <a:rPr lang="en-US" dirty="0">
                <a:latin typeface="Corbel" panose="020B0503020204020204" pitchFamily="34" charset="0"/>
              </a:rPr>
              <a:t>As I previously stated, vendor overcharging is NOT the same as charging over the NTE.  On this slide you see there are two scenarios to determine if you understand the difference between vendor overcharging and charging over the NTE.  Let’s look at them both individually:
SPEAKER:  Go over each example with the training participants
Example #1:
A vendor looks at the NTE to determine what they could charge the WIC customer for a gallon of whole milk. The current shelf price is $2.79.  They charge the WIC customer $3.69 for the gallon of whole milk because that is the current NTE for the month.  Is this vendor overcharging? </a:t>
            </a:r>
          </a:p>
          <a:p>
            <a:pPr algn="just">
              <a:lnSpc>
                <a:spcPct val="90000"/>
              </a:lnSpc>
              <a:buFontTx/>
              <a:buNone/>
            </a:pPr>
            <a:endParaRPr lang="en-US" dirty="0">
              <a:latin typeface="Corbel" panose="020B0503020204020204" pitchFamily="34" charset="0"/>
            </a:endParaRPr>
          </a:p>
          <a:p>
            <a:pPr algn="just">
              <a:lnSpc>
                <a:spcPct val="90000"/>
              </a:lnSpc>
              <a:buFontTx/>
              <a:buNone/>
            </a:pPr>
            <a:r>
              <a:rPr lang="en-US" dirty="0">
                <a:latin typeface="Corbel" panose="020B0503020204020204" pitchFamily="34" charset="0"/>
              </a:rPr>
              <a:t>The answer is yes because the vendor charged more than the current shelf price for supplemental food provided to the WIC customer.  
</a:t>
            </a:r>
          </a:p>
          <a:p>
            <a:pPr algn="just">
              <a:lnSpc>
                <a:spcPct val="90000"/>
              </a:lnSpc>
              <a:buFontTx/>
              <a:buNone/>
            </a:pPr>
            <a:r>
              <a:rPr lang="en-US" dirty="0">
                <a:latin typeface="Corbel" panose="020B0503020204020204" pitchFamily="34" charset="0"/>
              </a:rPr>
              <a:t>Example #2
A vendor charges a WIC customer $6.50 for WIC approved cheese.  The current shelf price is $6.50. The NTE is $6.29.  Is this vendor overcharging? </a:t>
            </a:r>
          </a:p>
          <a:p>
            <a:pPr algn="just">
              <a:lnSpc>
                <a:spcPct val="90000"/>
              </a:lnSpc>
              <a:buFontTx/>
              <a:buNone/>
            </a:pPr>
            <a:r>
              <a:rPr lang="en-US" dirty="0">
                <a:latin typeface="Corbel" panose="020B0503020204020204" pitchFamily="34" charset="0"/>
              </a:rPr>
              <a:t>
The answer is no because their current shelf price is $6.50.  They charged the WIC customer a price that was over the NTE for cheese.  This vendor will be paid via ACH.
</a:t>
            </a:r>
          </a:p>
        </p:txBody>
      </p:sp>
    </p:spTree>
    <p:extLst>
      <p:ext uri="{BB962C8B-B14F-4D97-AF65-F5344CB8AC3E}">
        <p14:creationId xmlns:p14="http://schemas.microsoft.com/office/powerpoint/2010/main" val="719951104"/>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4475" y="304800"/>
            <a:ext cx="6826250" cy="3840163"/>
          </a:xfrm>
          <a:prstGeom prst="rect">
            <a:avLst/>
          </a:prstGeom>
        </p:spPr>
      </p:sp>
      <p:sp>
        <p:nvSpPr>
          <p:cNvPr id="3" name="Notes Placeholder 2"/>
          <p:cNvSpPr>
            <a:spLocks noGrp="1"/>
          </p:cNvSpPr>
          <p:nvPr>
            <p:ph type="body" idx="1"/>
          </p:nvPr>
        </p:nvSpPr>
        <p:spPr>
          <a:xfrm>
            <a:off x="244475" y="4267201"/>
            <a:ext cx="6826250" cy="3182058"/>
          </a:xfrm>
          <a:prstGeom prst="rect">
            <a:avLst/>
          </a:prstGeom>
        </p:spPr>
        <p:txBody>
          <a:bodyPr/>
          <a:lstStyle/>
          <a:p>
            <a:pPr algn="just"/>
            <a:r>
              <a:rPr lang="en-US" sz="1600" dirty="0">
                <a:latin typeface="Corbel" panose="020B0503020204020204" pitchFamily="34" charset="0"/>
              </a:rPr>
              <a:t>Per your signed Vendor Agreement, vendors must properly transact the WIC supplemental foods that are listed on the participant’s food benefit balance.</a:t>
            </a:r>
          </a:p>
          <a:p>
            <a:pPr algn="just"/>
            <a:r>
              <a:rPr lang="en-US" sz="1600" dirty="0">
                <a:latin typeface="Corbel" panose="020B0503020204020204" pitchFamily="34" charset="0"/>
              </a:rPr>
              <a:t>Vendors cannot substitute one food subcategory for another. This would be a Federal violation that carries 1 year disqualification</a:t>
            </a:r>
          </a:p>
          <a:p>
            <a:pPr algn="just"/>
            <a:endParaRPr lang="en-US" sz="1600" dirty="0">
              <a:latin typeface="Corbel" panose="020B0503020204020204" pitchFamily="34" charset="0"/>
            </a:endParaRPr>
          </a:p>
          <a:p>
            <a:pPr algn="just"/>
            <a:r>
              <a:rPr lang="en-US" sz="1600" dirty="0">
                <a:latin typeface="Corbel" panose="020B0503020204020204" pitchFamily="34" charset="0"/>
              </a:rPr>
              <a:t>Example:  Substituting 1% Milk/Skim Milk for 2% Milk or Whole Milk		</a:t>
            </a:r>
          </a:p>
          <a:p>
            <a:pPr algn="just"/>
            <a:r>
              <a:rPr lang="en-US" sz="1500" dirty="0">
                <a:latin typeface="Constantia" panose="02030602050306030303" pitchFamily="18" charset="0"/>
              </a:rPr>
              <a:t>	</a:t>
            </a:r>
            <a:endParaRPr lang="en-US" dirty="0"/>
          </a:p>
        </p:txBody>
      </p:sp>
      <p:sp>
        <p:nvSpPr>
          <p:cNvPr id="4" name="Slide Number Placeholder 3"/>
          <p:cNvSpPr>
            <a:spLocks noGrp="1"/>
          </p:cNvSpPr>
          <p:nvPr>
            <p:ph type="sldNum" sz="quarter" idx="10"/>
          </p:nvPr>
        </p:nvSpPr>
        <p:spPr>
          <a:xfrm>
            <a:off x="3657599" y="9040371"/>
            <a:ext cx="3451558" cy="512056"/>
          </a:xfrm>
          <a:prstGeom prst="rect">
            <a:avLst/>
          </a:prstGeom>
        </p:spPr>
        <p:txBody>
          <a:bodyPr/>
          <a:lstStyle/>
          <a:p>
            <a:fld id="{B045B7DE-1198-4F2F-B574-CA8CAE341642}" type="slidenum">
              <a:rPr lang="en-US" smtClean="0"/>
              <a:t>105</a:t>
            </a:fld>
            <a:endParaRPr lang="en-US" dirty="0"/>
          </a:p>
        </p:txBody>
      </p:sp>
    </p:spTree>
    <p:extLst>
      <p:ext uri="{BB962C8B-B14F-4D97-AF65-F5344CB8AC3E}">
        <p14:creationId xmlns:p14="http://schemas.microsoft.com/office/powerpoint/2010/main" val="1780841318"/>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latin typeface="Corbel" panose="020B0503020204020204" pitchFamily="34" charset="0"/>
              </a:rPr>
              <a:t>We’ll pause here for any questions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D142F51-8B2E-4BFF-8E0F-E8BEB853D015}" type="slidenum">
              <a:rPr kumimoji="0" lang="en-US" sz="1200" b="0" i="0" u="none" strike="noStrike" kern="1200" cap="none" spc="0" normalizeH="0" baseline="0" noProof="0" smtClean="0">
                <a:ln>
                  <a:noFill/>
                </a:ln>
                <a:solidFill>
                  <a:srgbClr val="000000"/>
                </a:solidFill>
                <a:effectLst/>
                <a:uLnTx/>
                <a:uFillTx/>
                <a:latin typeface="Constantia" panose="02030602050306030303" pitchFamily="18"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106</a:t>
            </a:fld>
            <a:endParaRPr kumimoji="0" lang="en-US" sz="1200" b="0"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endParaRPr>
          </a:p>
        </p:txBody>
      </p:sp>
    </p:spTree>
    <p:extLst>
      <p:ext uri="{BB962C8B-B14F-4D97-AF65-F5344CB8AC3E}">
        <p14:creationId xmlns:p14="http://schemas.microsoft.com/office/powerpoint/2010/main" val="2489148839"/>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5425" y="304800"/>
            <a:ext cx="6826250" cy="3840163"/>
          </a:xfrm>
          <a:prstGeom prst="rect">
            <a:avLst/>
          </a:prstGeom>
        </p:spPr>
      </p:sp>
      <p:sp>
        <p:nvSpPr>
          <p:cNvPr id="3" name="Notes Placeholder 2"/>
          <p:cNvSpPr>
            <a:spLocks noGrp="1"/>
          </p:cNvSpPr>
          <p:nvPr>
            <p:ph type="body" idx="1"/>
          </p:nvPr>
        </p:nvSpPr>
        <p:spPr>
          <a:xfrm>
            <a:off x="381001" y="4419603"/>
            <a:ext cx="6361620" cy="2613107"/>
          </a:xfrm>
          <a:prstGeom prst="rect">
            <a:avLst/>
          </a:prstGeom>
        </p:spPr>
        <p:txBody>
          <a:bodyPr/>
          <a:lstStyle/>
          <a:p>
            <a:pPr algn="just"/>
            <a:r>
              <a:rPr lang="en-US" sz="1600" dirty="0">
                <a:latin typeface="Corbel" panose="020B0503020204020204" pitchFamily="34" charset="0"/>
              </a:rPr>
              <a:t>Vendors cannot use a collection of UPC barcodes on Scanning Sheets, cash registers, computers, tablets, cell phones or any other similar electronic devices, like in the example on the slide, to transact eWIC. </a:t>
            </a:r>
          </a:p>
          <a:p>
            <a:pPr algn="just"/>
            <a:endParaRPr lang="en-US" sz="1600" dirty="0">
              <a:latin typeface="Corbel" panose="020B0503020204020204" pitchFamily="34" charset="0"/>
            </a:endParaRPr>
          </a:p>
          <a:p>
            <a:pPr algn="just"/>
            <a:r>
              <a:rPr lang="en-US" sz="1600" dirty="0">
                <a:latin typeface="Corbel" panose="020B0503020204020204" pitchFamily="34" charset="0"/>
              </a:rPr>
              <a:t>Failure to comply with this policy could result in termination of your WIC Vendor Agreement.   </a:t>
            </a:r>
          </a:p>
          <a:p>
            <a:endParaRPr lang="en-US" dirty="0"/>
          </a:p>
        </p:txBody>
      </p:sp>
      <p:sp>
        <p:nvSpPr>
          <p:cNvPr id="5" name="Slide Number Placeholder 4"/>
          <p:cNvSpPr>
            <a:spLocks noGrp="1"/>
          </p:cNvSpPr>
          <p:nvPr>
            <p:ph type="sldNum" sz="quarter" idx="11"/>
          </p:nvPr>
        </p:nvSpPr>
        <p:spPr>
          <a:xfrm>
            <a:off x="3863643" y="9089144"/>
            <a:ext cx="3451558" cy="512056"/>
          </a:xfrm>
          <a:prstGeom prst="rect">
            <a:avLst/>
          </a:prstGeom>
        </p:spPr>
        <p:txBody>
          <a:bodyPr/>
          <a:lstStyle/>
          <a:p>
            <a:fld id="{B045B7DE-1198-4F2F-B574-CA8CAE341642}" type="slidenum">
              <a:rPr lang="en-US" smtClean="0"/>
              <a:t>107</a:t>
            </a:fld>
            <a:endParaRPr lang="en-US" dirty="0"/>
          </a:p>
        </p:txBody>
      </p:sp>
    </p:spTree>
    <p:extLst>
      <p:ext uri="{BB962C8B-B14F-4D97-AF65-F5344CB8AC3E}">
        <p14:creationId xmlns:p14="http://schemas.microsoft.com/office/powerpoint/2010/main" val="1381080384"/>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a:spLocks noGrp="1" noChangeArrowheads="1"/>
          </p:cNvSpPr>
          <p:nvPr>
            <p:ph type="sldNum" sz="quarter" idx="4294967295"/>
          </p:nvPr>
        </p:nvSpPr>
        <p:spPr bwMode="auto">
          <a:xfrm>
            <a:off x="4085905" y="8943484"/>
            <a:ext cx="3229297" cy="487727"/>
          </a:xfrm>
          <a:prstGeom prst="rect">
            <a:avLst/>
          </a:prstGeom>
          <a:noFill/>
          <a:ln>
            <a:miter lim="800000"/>
            <a:headEnd/>
            <a:tailEnd/>
          </a:ln>
        </p:spPr>
        <p:txBody>
          <a:bodyPr lIns="98176" tIns="49089" rIns="98176" bIns="49089" anchor="b"/>
          <a:lstStyle/>
          <a:p>
            <a:pPr marL="0" marR="0" lvl="0" indent="0" algn="r" defTabSz="982003" rtl="0" eaLnBrk="1" fontAlgn="auto" latinLnBrk="0" hangingPunct="1">
              <a:lnSpc>
                <a:spcPct val="100000"/>
              </a:lnSpc>
              <a:spcBef>
                <a:spcPct val="0"/>
              </a:spcBef>
              <a:spcAft>
                <a:spcPts val="0"/>
              </a:spcAft>
              <a:buClrTx/>
              <a:buSzTx/>
              <a:buFontTx/>
              <a:buNone/>
              <a:tabLst/>
              <a:defRPr/>
            </a:pPr>
            <a:fld id="{EB2ABF5F-7034-4338-A081-F72778BAF9D5}" type="slidenum">
              <a:rPr kumimoji="0" lang="en-US" sz="1200" b="0" i="0" u="none" strike="noStrike" kern="1200" cap="none" spc="0" normalizeH="0" baseline="0" noProof="0">
                <a:ln>
                  <a:noFill/>
                </a:ln>
                <a:solidFill>
                  <a:srgbClr val="000000"/>
                </a:solidFill>
                <a:effectLst/>
                <a:uLnTx/>
                <a:uFillTx/>
                <a:latin typeface="Constantia" panose="02030602050306030303" pitchFamily="18" charset="0"/>
                <a:ea typeface="Tahoma" pitchFamily="34" charset="0"/>
                <a:cs typeface="Tahoma" pitchFamily="34" charset="0"/>
              </a:rPr>
              <a:pPr marL="0" marR="0" lvl="0" indent="0" algn="r" defTabSz="982003" rtl="0" eaLnBrk="1" fontAlgn="auto" latinLnBrk="0" hangingPunct="1">
                <a:lnSpc>
                  <a:spcPct val="100000"/>
                </a:lnSpc>
                <a:spcBef>
                  <a:spcPct val="0"/>
                </a:spcBef>
                <a:spcAft>
                  <a:spcPts val="0"/>
                </a:spcAft>
                <a:buClrTx/>
                <a:buSzTx/>
                <a:buFontTx/>
                <a:buNone/>
                <a:tabLst/>
                <a:defRPr/>
              </a:pPr>
              <a:t>108</a:t>
            </a:fld>
            <a:endParaRPr kumimoji="0" lang="en-US" sz="1200" b="0" i="0" u="none" strike="noStrike" kern="1200" cap="none" spc="0" normalizeH="0" baseline="0" noProof="0" dirty="0">
              <a:ln>
                <a:noFill/>
              </a:ln>
              <a:solidFill>
                <a:srgbClr val="000000"/>
              </a:solidFill>
              <a:effectLst/>
              <a:uLnTx/>
              <a:uFillTx/>
              <a:latin typeface="Constantia" panose="02030602050306030303" pitchFamily="18" charset="0"/>
              <a:ea typeface="Tahoma" pitchFamily="34" charset="0"/>
              <a:cs typeface="Tahoma" pitchFamily="34" charset="0"/>
            </a:endParaRPr>
          </a:p>
        </p:txBody>
      </p:sp>
      <p:sp>
        <p:nvSpPr>
          <p:cNvPr id="231427" name="Rectangle 2"/>
          <p:cNvSpPr>
            <a:spLocks noGrp="1" noRot="1" noChangeAspect="1" noChangeArrowheads="1" noTextEdit="1"/>
          </p:cNvSpPr>
          <p:nvPr>
            <p:ph type="sldImg"/>
          </p:nvPr>
        </p:nvSpPr>
        <p:spPr>
          <a:xfrm>
            <a:off x="519113" y="715963"/>
            <a:ext cx="6496050" cy="3654425"/>
          </a:xfrm>
          <a:ln/>
        </p:spPr>
      </p:sp>
      <p:sp>
        <p:nvSpPr>
          <p:cNvPr id="231428" name="Rectangle 3"/>
          <p:cNvSpPr>
            <a:spLocks noGrp="1" noChangeArrowheads="1"/>
          </p:cNvSpPr>
          <p:nvPr>
            <p:ph type="body" idx="1"/>
          </p:nvPr>
        </p:nvSpPr>
        <p:spPr>
          <a:xfrm>
            <a:off x="519113" y="4634244"/>
            <a:ext cx="6496049" cy="4533271"/>
          </a:xfrm>
          <a:noFill/>
          <a:ln/>
        </p:spPr>
        <p:txBody>
          <a:bodyPr lIns="98171" tIns="49085" rIns="98171" bIns="49085"/>
          <a:lstStyle/>
          <a:p>
            <a:pPr algn="just">
              <a:buFontTx/>
              <a:buNone/>
            </a:pPr>
            <a:r>
              <a:rPr lang="en-US" sz="1600" dirty="0">
                <a:latin typeface="Corbel" panose="020B0503020204020204" pitchFamily="34" charset="0"/>
              </a:rPr>
              <a:t>Inventory audits involve  reviewing a vendor’s inventory records of WIC supplemental foods over a sixty-day period. </a:t>
            </a:r>
          </a:p>
          <a:p>
            <a:pPr algn="just">
              <a:buFontTx/>
              <a:buNone/>
            </a:pPr>
            <a:r>
              <a:rPr lang="en-US" sz="1600" dirty="0">
                <a:latin typeface="Corbel" panose="020B0503020204020204" pitchFamily="34" charset="0"/>
              </a:rPr>
              <a:t>For inventory audits, the vendor must make available at any reasonable time and place, all: </a:t>
            </a:r>
          </a:p>
          <a:p>
            <a:pPr algn="just">
              <a:buFontTx/>
              <a:buNone/>
            </a:pPr>
            <a:endParaRPr lang="en-US" sz="1600" dirty="0">
              <a:latin typeface="Corbel" panose="020B0503020204020204" pitchFamily="34" charset="0"/>
            </a:endParaRPr>
          </a:p>
          <a:p>
            <a:pPr algn="just">
              <a:buFontTx/>
              <a:buNone/>
            </a:pPr>
            <a:r>
              <a:rPr lang="en-US" sz="1600" dirty="0">
                <a:latin typeface="Corbel" panose="020B0503020204020204" pitchFamily="34" charset="0"/>
              </a:rPr>
              <a:t>Program related records, including invoices, copies of purchase orders various tax records and records of financial and business transactions</a:t>
            </a:r>
          </a:p>
          <a:p>
            <a:pPr algn="just">
              <a:buFontTx/>
              <a:buNone/>
            </a:pPr>
            <a:endParaRPr lang="en-US" sz="1600" dirty="0">
              <a:latin typeface="Corbel" panose="020B0503020204020204" pitchFamily="34" charset="0"/>
            </a:endParaRPr>
          </a:p>
          <a:p>
            <a:pPr algn="just">
              <a:buFontTx/>
              <a:buNone/>
            </a:pPr>
            <a:r>
              <a:rPr lang="en-US" sz="1600" dirty="0">
                <a:latin typeface="Corbel" panose="020B0503020204020204" pitchFamily="34" charset="0"/>
              </a:rPr>
              <a:t>Please note that all Program-related records, such as invoices and receipts must be kept for three years or until any audits pertaining to these records is resolved. This is mentioned in your Vendor Terms of Agreement. </a:t>
            </a:r>
          </a:p>
          <a:p>
            <a:pPr algn="just">
              <a:buFontTx/>
              <a:buNone/>
            </a:pPr>
            <a:endParaRPr lang="en-US" sz="1600" dirty="0">
              <a:latin typeface="Corbel" panose="020B0503020204020204" pitchFamily="34" charset="0"/>
            </a:endParaRPr>
          </a:p>
          <a:p>
            <a:pPr algn="just">
              <a:buFontTx/>
              <a:buNone/>
            </a:pPr>
            <a:endParaRPr lang="en-US" sz="1600" dirty="0">
              <a:latin typeface="Corbel" panose="020B0503020204020204" pitchFamily="34" charset="0"/>
            </a:endParaRPr>
          </a:p>
          <a:p>
            <a:pPr algn="just">
              <a:buFontTx/>
              <a:buNone/>
            </a:pPr>
            <a:endParaRPr lang="en-US" sz="1600" dirty="0">
              <a:latin typeface="Corbel" panose="020B0503020204020204" pitchFamily="34" charset="0"/>
            </a:endParaRPr>
          </a:p>
          <a:p>
            <a:pPr algn="just">
              <a:buFontTx/>
              <a:buNone/>
            </a:pPr>
            <a:endParaRPr lang="en-US" sz="1600" dirty="0">
              <a:latin typeface="Corbel" panose="020B0503020204020204" pitchFamily="34" charset="0"/>
            </a:endParaRPr>
          </a:p>
          <a:p>
            <a:pPr algn="just">
              <a:buFontTx/>
              <a:buNone/>
            </a:pPr>
            <a:endParaRPr lang="en-US" sz="1600" dirty="0">
              <a:latin typeface="Corbel" panose="020B0503020204020204" pitchFamily="34" charset="0"/>
            </a:endParaRPr>
          </a:p>
          <a:p>
            <a:pPr algn="just">
              <a:buFontTx/>
              <a:buNone/>
            </a:pPr>
            <a:endParaRPr lang="en-US" sz="1600" dirty="0">
              <a:latin typeface="Corbel" panose="020B0503020204020204" pitchFamily="34" charset="0"/>
            </a:endParaRPr>
          </a:p>
          <a:p>
            <a:pPr algn="just">
              <a:buFontTx/>
              <a:buNone/>
            </a:pPr>
            <a:r>
              <a:rPr lang="en-US" sz="1600" dirty="0">
                <a:latin typeface="Corbel" panose="020B0503020204020204" pitchFamily="34" charset="0"/>
              </a:rPr>
              <a:t>Photo Credit:Calculator_Fotolia_33099869_Subscription_L.jpg</a:t>
            </a:r>
          </a:p>
        </p:txBody>
      </p:sp>
    </p:spTree>
    <p:extLst>
      <p:ext uri="{BB962C8B-B14F-4D97-AF65-F5344CB8AC3E}">
        <p14:creationId xmlns:p14="http://schemas.microsoft.com/office/powerpoint/2010/main" val="428362442"/>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5425" y="152400"/>
            <a:ext cx="6826250" cy="3840163"/>
          </a:xfrm>
          <a:prstGeom prst="rect">
            <a:avLst/>
          </a:prstGeom>
        </p:spPr>
      </p:sp>
      <p:sp>
        <p:nvSpPr>
          <p:cNvPr id="3" name="Notes Placeholder 2"/>
          <p:cNvSpPr>
            <a:spLocks noGrp="1"/>
          </p:cNvSpPr>
          <p:nvPr>
            <p:ph type="body" idx="1"/>
          </p:nvPr>
        </p:nvSpPr>
        <p:spPr>
          <a:xfrm>
            <a:off x="457199" y="4191001"/>
            <a:ext cx="6400801" cy="3840416"/>
          </a:xfrm>
          <a:prstGeom prst="rect">
            <a:avLst/>
          </a:prstGeom>
        </p:spPr>
        <p:txBody>
          <a:bodyPr/>
          <a:lstStyle/>
          <a:p>
            <a:pPr algn="just"/>
            <a:r>
              <a:rPr lang="en-US" sz="1600" dirty="0">
                <a:latin typeface="Corbel" panose="020B0503020204020204" pitchFamily="34" charset="0"/>
              </a:rPr>
              <a:t>The State rules specify requirements for purchase documentation of WIC supplemental foods. Invoices, receipts, purchase orders, and any other proofs of purchase for WIC supplemental foods must include the following:</a:t>
            </a:r>
          </a:p>
          <a:p>
            <a:pPr algn="just"/>
            <a:endParaRPr lang="en-US" sz="1600" dirty="0">
              <a:latin typeface="Corbel" panose="020B0503020204020204" pitchFamily="34" charset="0"/>
            </a:endParaRPr>
          </a:p>
          <a:p>
            <a:pPr algn="just"/>
            <a:r>
              <a:rPr lang="en-US" sz="1600" dirty="0">
                <a:latin typeface="Corbel" panose="020B0503020204020204" pitchFamily="34" charset="0"/>
              </a:rPr>
              <a:t>The name of the seller and be prepared entirely by the seller or on the seller’s business letterhead;</a:t>
            </a:r>
          </a:p>
          <a:p>
            <a:pPr algn="just"/>
            <a:endParaRPr lang="en-US" sz="1600" dirty="0">
              <a:latin typeface="Corbel" panose="020B0503020204020204" pitchFamily="34" charset="0"/>
            </a:endParaRPr>
          </a:p>
          <a:p>
            <a:pPr algn="just"/>
            <a:r>
              <a:rPr lang="en-US" sz="1600" dirty="0">
                <a:latin typeface="Corbel" panose="020B0503020204020204" pitchFamily="34" charset="0"/>
              </a:rPr>
              <a:t>The date of purchase and the date the authorized vendor received the WIC supplemental food at the store if this date is different; and</a:t>
            </a:r>
          </a:p>
          <a:p>
            <a:pPr algn="just"/>
            <a:endParaRPr lang="en-US" sz="1600" dirty="0">
              <a:latin typeface="Corbel" panose="020B0503020204020204" pitchFamily="34" charset="0"/>
            </a:endParaRPr>
          </a:p>
          <a:p>
            <a:pPr algn="just"/>
            <a:r>
              <a:rPr lang="en-US" sz="1600" dirty="0">
                <a:latin typeface="Corbel" panose="020B0503020204020204" pitchFamily="34" charset="0"/>
              </a:rPr>
              <a:t>A description of each WIC supplemental food item purchased, including brand name, unit size, type or form, and quantity.</a:t>
            </a:r>
          </a:p>
        </p:txBody>
      </p:sp>
      <p:sp>
        <p:nvSpPr>
          <p:cNvPr id="4" name="Slide Number Placeholder 3"/>
          <p:cNvSpPr>
            <a:spLocks noGrp="1"/>
          </p:cNvSpPr>
          <p:nvPr>
            <p:ph type="sldNum" sz="quarter" idx="10"/>
          </p:nvPr>
        </p:nvSpPr>
        <p:spPr>
          <a:xfrm>
            <a:off x="3863643" y="9089144"/>
            <a:ext cx="3451558" cy="512056"/>
          </a:xfrm>
          <a:prstGeom prst="rect">
            <a:avLst/>
          </a:prstGeom>
        </p:spPr>
        <p:txBody>
          <a:bodyPr/>
          <a:lstStyle/>
          <a:p>
            <a:fld id="{C18E360E-C30B-4983-B0C7-6EABB349E35D}" type="slidenum">
              <a:rPr lang="en-US" smtClean="0"/>
              <a:pPr/>
              <a:t>109</a:t>
            </a:fld>
            <a:endParaRPr lang="en-US" dirty="0"/>
          </a:p>
        </p:txBody>
      </p:sp>
    </p:spTree>
    <p:extLst>
      <p:ext uri="{BB962C8B-B14F-4D97-AF65-F5344CB8AC3E}">
        <p14:creationId xmlns:p14="http://schemas.microsoft.com/office/powerpoint/2010/main" val="29717963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50838" y="396875"/>
            <a:ext cx="6613525" cy="3721100"/>
          </a:xfrm>
          <a:prstGeom prst="rect">
            <a:avLst/>
          </a:prstGeom>
        </p:spPr>
      </p:sp>
      <p:sp>
        <p:nvSpPr>
          <p:cNvPr id="3" name="Notes Placeholder 2"/>
          <p:cNvSpPr>
            <a:spLocks noGrp="1"/>
          </p:cNvSpPr>
          <p:nvPr>
            <p:ph type="body" idx="1"/>
          </p:nvPr>
        </p:nvSpPr>
        <p:spPr>
          <a:xfrm>
            <a:off x="457202" y="4267203"/>
            <a:ext cx="5973849" cy="4608499"/>
          </a:xfrm>
          <a:prstGeom prst="rect">
            <a:avLst/>
          </a:prstGeom>
        </p:spPr>
        <p:txBody>
          <a:bodyPr/>
          <a:lstStyle/>
          <a:p>
            <a:pPr algn="just"/>
            <a:r>
              <a:rPr lang="en-US" sz="1600" dirty="0">
                <a:latin typeface="Corbel" panose="020B0503020204020204" pitchFamily="34" charset="0"/>
                <a:cs typeface="Times New Roman" panose="02020603050405020304" pitchFamily="18" charset="0"/>
              </a:rPr>
              <a:t>Vendors must ensure that WIC customers are provided infant formula, exempt infant formula and WIC-eligible nutritionals purchased only from the sources on the State WIC Agency’s list of approved sources which can be found on the website on the screen.</a:t>
            </a:r>
          </a:p>
          <a:p>
            <a:pPr algn="just"/>
            <a:endParaRPr lang="en-US" sz="1600" dirty="0">
              <a:latin typeface="Corbel" panose="020B0503020204020204" pitchFamily="34" charset="0"/>
              <a:cs typeface="Times New Roman" panose="02020603050405020304" pitchFamily="18" charset="0"/>
            </a:endParaRPr>
          </a:p>
          <a:p>
            <a:pPr algn="just"/>
            <a:r>
              <a:rPr lang="en-US" sz="1600" dirty="0">
                <a:latin typeface="Corbel" panose="020B0503020204020204" pitchFamily="34" charset="0"/>
                <a:cs typeface="Times New Roman" panose="02020603050405020304" pitchFamily="18" charset="0"/>
              </a:rPr>
              <a:t>Authorized vendors will have their WIC Vendor Agreement terminated for failure to comply with this requirement. Additionally, the store must wait one year to become eligible to reapply for WIC vendor authorization.</a:t>
            </a:r>
          </a:p>
        </p:txBody>
      </p:sp>
      <p:sp>
        <p:nvSpPr>
          <p:cNvPr id="4" name="Slide Number Placeholder 3"/>
          <p:cNvSpPr>
            <a:spLocks noGrp="1"/>
          </p:cNvSpPr>
          <p:nvPr>
            <p:ph type="sldNum" sz="quarter" idx="10"/>
          </p:nvPr>
        </p:nvSpPr>
        <p:spPr>
          <a:xfrm>
            <a:off x="3863643" y="9057465"/>
            <a:ext cx="3451558" cy="512056"/>
          </a:xfrm>
          <a:prstGeom prst="rect">
            <a:avLst/>
          </a:prstGeom>
        </p:spPr>
        <p:txBody>
          <a:bodyPr/>
          <a:lstStyle/>
          <a:p>
            <a:fld id="{C18E360E-C30B-4983-B0C7-6EABB349E35D}" type="slidenum">
              <a:rPr lang="en-US" smtClean="0"/>
              <a:pPr/>
              <a:t>11</a:t>
            </a:fld>
            <a:endParaRPr lang="en-US" dirty="0"/>
          </a:p>
        </p:txBody>
      </p:sp>
    </p:spTree>
    <p:extLst>
      <p:ext uri="{BB962C8B-B14F-4D97-AF65-F5344CB8AC3E}">
        <p14:creationId xmlns:p14="http://schemas.microsoft.com/office/powerpoint/2010/main" val="3139323392"/>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a:spLocks noGrp="1" noChangeArrowheads="1"/>
          </p:cNvSpPr>
          <p:nvPr>
            <p:ph type="sldNum" sz="quarter" idx="4294967295"/>
          </p:nvPr>
        </p:nvSpPr>
        <p:spPr bwMode="auto">
          <a:xfrm>
            <a:off x="4085905" y="8943484"/>
            <a:ext cx="3229297" cy="487727"/>
          </a:xfrm>
          <a:prstGeom prst="rect">
            <a:avLst/>
          </a:prstGeom>
          <a:noFill/>
          <a:ln>
            <a:miter lim="800000"/>
            <a:headEnd/>
            <a:tailEnd/>
          </a:ln>
        </p:spPr>
        <p:txBody>
          <a:bodyPr lIns="98176" tIns="49089" rIns="98176" bIns="49089" anchor="b"/>
          <a:lstStyle/>
          <a:p>
            <a:pPr marL="0" marR="0" lvl="0" indent="0" algn="r" defTabSz="982003" rtl="0" eaLnBrk="1" fontAlgn="auto" latinLnBrk="0" hangingPunct="1">
              <a:lnSpc>
                <a:spcPct val="100000"/>
              </a:lnSpc>
              <a:spcBef>
                <a:spcPct val="0"/>
              </a:spcBef>
              <a:spcAft>
                <a:spcPts val="0"/>
              </a:spcAft>
              <a:buClrTx/>
              <a:buSzTx/>
              <a:buFontTx/>
              <a:buNone/>
              <a:tabLst/>
              <a:defRPr/>
            </a:pPr>
            <a:fld id="{EB2ABF5F-7034-4338-A081-F72778BAF9D5}" type="slidenum">
              <a:rPr kumimoji="0" lang="en-US" sz="1200" b="0" i="0" u="none" strike="noStrike" kern="1200" cap="none" spc="0" normalizeH="0" baseline="0" noProof="0">
                <a:ln>
                  <a:noFill/>
                </a:ln>
                <a:solidFill>
                  <a:srgbClr val="000000"/>
                </a:solidFill>
                <a:effectLst/>
                <a:uLnTx/>
                <a:uFillTx/>
                <a:latin typeface="Constantia" panose="02030602050306030303" pitchFamily="18" charset="0"/>
                <a:ea typeface="Tahoma" pitchFamily="34" charset="0"/>
                <a:cs typeface="Tahoma" pitchFamily="34" charset="0"/>
              </a:rPr>
              <a:pPr marL="0" marR="0" lvl="0" indent="0" algn="r" defTabSz="982003" rtl="0" eaLnBrk="1" fontAlgn="auto" latinLnBrk="0" hangingPunct="1">
                <a:lnSpc>
                  <a:spcPct val="100000"/>
                </a:lnSpc>
                <a:spcBef>
                  <a:spcPct val="0"/>
                </a:spcBef>
                <a:spcAft>
                  <a:spcPts val="0"/>
                </a:spcAft>
                <a:buClrTx/>
                <a:buSzTx/>
                <a:buFontTx/>
                <a:buNone/>
                <a:tabLst/>
                <a:defRPr/>
              </a:pPr>
              <a:t>110</a:t>
            </a:fld>
            <a:endParaRPr kumimoji="0" lang="en-US" sz="1200" b="0" i="0" u="none" strike="noStrike" kern="1200" cap="none" spc="0" normalizeH="0" baseline="0" noProof="0" dirty="0">
              <a:ln>
                <a:noFill/>
              </a:ln>
              <a:solidFill>
                <a:srgbClr val="000000"/>
              </a:solidFill>
              <a:effectLst/>
              <a:uLnTx/>
              <a:uFillTx/>
              <a:latin typeface="Constantia" panose="02030602050306030303" pitchFamily="18" charset="0"/>
              <a:ea typeface="Tahoma" pitchFamily="34" charset="0"/>
              <a:cs typeface="Tahoma" pitchFamily="34" charset="0"/>
            </a:endParaRPr>
          </a:p>
        </p:txBody>
      </p:sp>
      <p:sp>
        <p:nvSpPr>
          <p:cNvPr id="231427" name="Rectangle 2"/>
          <p:cNvSpPr>
            <a:spLocks noGrp="1" noRot="1" noChangeAspect="1" noChangeArrowheads="1" noTextEdit="1"/>
          </p:cNvSpPr>
          <p:nvPr>
            <p:ph type="sldImg"/>
          </p:nvPr>
        </p:nvSpPr>
        <p:spPr>
          <a:xfrm>
            <a:off x="519113" y="715963"/>
            <a:ext cx="6496050" cy="3654425"/>
          </a:xfrm>
          <a:ln/>
        </p:spPr>
      </p:sp>
      <p:sp>
        <p:nvSpPr>
          <p:cNvPr id="231428" name="Rectangle 3"/>
          <p:cNvSpPr>
            <a:spLocks noGrp="1" noChangeArrowheads="1"/>
          </p:cNvSpPr>
          <p:nvPr>
            <p:ph type="body" idx="1"/>
          </p:nvPr>
        </p:nvSpPr>
        <p:spPr>
          <a:xfrm>
            <a:off x="609600" y="4634244"/>
            <a:ext cx="6248400" cy="4533271"/>
          </a:xfrm>
          <a:noFill/>
          <a:ln/>
        </p:spPr>
        <p:txBody>
          <a:bodyPr lIns="98171" tIns="49085" rIns="98171" bIns="49085"/>
          <a:lstStyle/>
          <a:p>
            <a:pPr algn="just">
              <a:buFontTx/>
              <a:buNone/>
            </a:pPr>
            <a:r>
              <a:rPr lang="en-US" sz="1600" dirty="0">
                <a:latin typeface="Corbel" panose="020B0503020204020204" pitchFamily="34" charset="0"/>
              </a:rPr>
              <a:t>The Vendor Agreement specifically addresses violations which may have occurred as a result of an inventory audit.  These violations are as follows:
Claiming reimbursement for the sale of an amount of a specific supplemental food item which exceeds the store’s documented inventory of that supplemental food item for six or more days within the 60-day period.  The six or more days do not have to be consecutive.</a:t>
            </a:r>
          </a:p>
          <a:p>
            <a:pPr algn="just">
              <a:buFontTx/>
              <a:buNone/>
            </a:pPr>
            <a:r>
              <a:rPr lang="en-US" sz="1600" dirty="0">
                <a:latin typeface="Corbel" panose="020B0503020204020204" pitchFamily="34" charset="0"/>
              </a:rPr>
              <a:t>
Inability to provide records or providing false records is also a violation.
For more information regarding inventory audits, please refer to the Vendor Manual.</a:t>
            </a:r>
          </a:p>
        </p:txBody>
      </p:sp>
    </p:spTree>
    <p:extLst>
      <p:ext uri="{BB962C8B-B14F-4D97-AF65-F5344CB8AC3E}">
        <p14:creationId xmlns:p14="http://schemas.microsoft.com/office/powerpoint/2010/main" val="1211301910"/>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a:spLocks noGrp="1" noChangeArrowheads="1"/>
          </p:cNvSpPr>
          <p:nvPr>
            <p:ph type="sldNum" sz="quarter" idx="4294967295"/>
          </p:nvPr>
        </p:nvSpPr>
        <p:spPr bwMode="auto">
          <a:xfrm>
            <a:off x="4085905" y="8943484"/>
            <a:ext cx="3229297" cy="487727"/>
          </a:xfrm>
          <a:prstGeom prst="rect">
            <a:avLst/>
          </a:prstGeom>
          <a:noFill/>
          <a:ln>
            <a:miter lim="800000"/>
            <a:headEnd/>
            <a:tailEnd/>
          </a:ln>
        </p:spPr>
        <p:txBody>
          <a:bodyPr lIns="98176" tIns="49089" rIns="98176" bIns="49089" anchor="b"/>
          <a:lstStyle/>
          <a:p>
            <a:pPr marL="0" marR="0" lvl="0" indent="0" algn="r" defTabSz="982003" rtl="0" eaLnBrk="1" fontAlgn="auto" latinLnBrk="0" hangingPunct="1">
              <a:lnSpc>
                <a:spcPct val="100000"/>
              </a:lnSpc>
              <a:spcBef>
                <a:spcPct val="0"/>
              </a:spcBef>
              <a:spcAft>
                <a:spcPts val="0"/>
              </a:spcAft>
              <a:buClrTx/>
              <a:buSzTx/>
              <a:buFontTx/>
              <a:buNone/>
              <a:tabLst/>
              <a:defRPr/>
            </a:pPr>
            <a:fld id="{EB2ABF5F-7034-4338-A081-F72778BAF9D5}" type="slidenum">
              <a:rPr kumimoji="0" lang="en-US" sz="1200" b="0" i="0" u="none" strike="noStrike" kern="1200" cap="none" spc="0" normalizeH="0" baseline="0" noProof="0">
                <a:ln>
                  <a:noFill/>
                </a:ln>
                <a:solidFill>
                  <a:srgbClr val="000000"/>
                </a:solidFill>
                <a:effectLst/>
                <a:uLnTx/>
                <a:uFillTx/>
                <a:latin typeface="Constantia" panose="02030602050306030303" pitchFamily="18" charset="0"/>
                <a:ea typeface="Tahoma" pitchFamily="34" charset="0"/>
                <a:cs typeface="Tahoma" pitchFamily="34" charset="0"/>
              </a:rPr>
              <a:pPr marL="0" marR="0" lvl="0" indent="0" algn="r" defTabSz="982003" rtl="0" eaLnBrk="1" fontAlgn="auto" latinLnBrk="0" hangingPunct="1">
                <a:lnSpc>
                  <a:spcPct val="100000"/>
                </a:lnSpc>
                <a:spcBef>
                  <a:spcPct val="0"/>
                </a:spcBef>
                <a:spcAft>
                  <a:spcPts val="0"/>
                </a:spcAft>
                <a:buClrTx/>
                <a:buSzTx/>
                <a:buFontTx/>
                <a:buNone/>
                <a:tabLst/>
                <a:defRPr/>
              </a:pPr>
              <a:t>111</a:t>
            </a:fld>
            <a:endParaRPr kumimoji="0" lang="en-US" sz="1200" b="0" i="0" u="none" strike="noStrike" kern="1200" cap="none" spc="0" normalizeH="0" baseline="0" noProof="0" dirty="0">
              <a:ln>
                <a:noFill/>
              </a:ln>
              <a:solidFill>
                <a:srgbClr val="000000"/>
              </a:solidFill>
              <a:effectLst/>
              <a:uLnTx/>
              <a:uFillTx/>
              <a:latin typeface="Constantia" panose="02030602050306030303" pitchFamily="18" charset="0"/>
              <a:ea typeface="Tahoma" pitchFamily="34" charset="0"/>
              <a:cs typeface="Tahoma" pitchFamily="34" charset="0"/>
            </a:endParaRPr>
          </a:p>
        </p:txBody>
      </p:sp>
      <p:sp>
        <p:nvSpPr>
          <p:cNvPr id="231427" name="Rectangle 2"/>
          <p:cNvSpPr>
            <a:spLocks noGrp="1" noRot="1" noChangeAspect="1" noChangeArrowheads="1" noTextEdit="1"/>
          </p:cNvSpPr>
          <p:nvPr>
            <p:ph type="sldImg"/>
          </p:nvPr>
        </p:nvSpPr>
        <p:spPr>
          <a:xfrm>
            <a:off x="519113" y="715963"/>
            <a:ext cx="6496050" cy="3654425"/>
          </a:xfrm>
          <a:ln/>
        </p:spPr>
      </p:sp>
      <p:sp>
        <p:nvSpPr>
          <p:cNvPr id="231428" name="Rectangle 3"/>
          <p:cNvSpPr>
            <a:spLocks noGrp="1" noChangeArrowheads="1"/>
          </p:cNvSpPr>
          <p:nvPr>
            <p:ph type="body" idx="1"/>
          </p:nvPr>
        </p:nvSpPr>
        <p:spPr>
          <a:xfrm>
            <a:off x="519113" y="4634244"/>
            <a:ext cx="6496049" cy="4533271"/>
          </a:xfrm>
          <a:noFill/>
          <a:ln/>
        </p:spPr>
        <p:txBody>
          <a:bodyPr lIns="98171" tIns="49085" rIns="98171" bIns="49085"/>
          <a:lstStyle/>
          <a:p>
            <a:pPr algn="just"/>
            <a:r>
              <a:rPr lang="en-US" sz="1600" dirty="0">
                <a:latin typeface="Corbel" panose="020B0503020204020204" pitchFamily="34" charset="0"/>
              </a:rPr>
              <a:t>Overpayment to a vendor as determined by an inventory audit or a compliance buy investigation requires repayment to the WIC Program. The State WIC Agency assesses a claim against the vendor in the amount of the overpayment.  Vendors can request a conference to review the claim, but this action cannot be appealed.</a:t>
            </a:r>
          </a:p>
        </p:txBody>
      </p:sp>
    </p:spTree>
    <p:extLst>
      <p:ext uri="{BB962C8B-B14F-4D97-AF65-F5344CB8AC3E}">
        <p14:creationId xmlns:p14="http://schemas.microsoft.com/office/powerpoint/2010/main" val="2368977020"/>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a:spLocks noGrp="1" noChangeArrowheads="1"/>
          </p:cNvSpPr>
          <p:nvPr>
            <p:ph type="sldNum" sz="quarter" idx="4294967295"/>
          </p:nvPr>
        </p:nvSpPr>
        <p:spPr bwMode="auto">
          <a:xfrm>
            <a:off x="4085905" y="8943484"/>
            <a:ext cx="3229297" cy="487727"/>
          </a:xfrm>
          <a:prstGeom prst="rect">
            <a:avLst/>
          </a:prstGeom>
          <a:noFill/>
          <a:ln>
            <a:miter lim="800000"/>
            <a:headEnd/>
            <a:tailEnd/>
          </a:ln>
        </p:spPr>
        <p:txBody>
          <a:bodyPr lIns="98176" tIns="49089" rIns="98176" bIns="49089" anchor="b"/>
          <a:lstStyle/>
          <a:p>
            <a:pPr marL="0" marR="0" lvl="0" indent="0" algn="r" defTabSz="982003" rtl="0" eaLnBrk="1" fontAlgn="auto" latinLnBrk="0" hangingPunct="1">
              <a:lnSpc>
                <a:spcPct val="100000"/>
              </a:lnSpc>
              <a:spcBef>
                <a:spcPct val="0"/>
              </a:spcBef>
              <a:spcAft>
                <a:spcPts val="0"/>
              </a:spcAft>
              <a:buClrTx/>
              <a:buSzTx/>
              <a:buFontTx/>
              <a:buNone/>
              <a:tabLst/>
              <a:defRPr/>
            </a:pPr>
            <a:fld id="{EB2ABF5F-7034-4338-A081-F72778BAF9D5}" type="slidenum">
              <a:rPr kumimoji="0" lang="en-US" sz="1200" b="0" i="0" u="none" strike="noStrike" kern="1200" cap="none" spc="0" normalizeH="0" baseline="0" noProof="0">
                <a:ln>
                  <a:noFill/>
                </a:ln>
                <a:solidFill>
                  <a:srgbClr val="000000"/>
                </a:solidFill>
                <a:effectLst/>
                <a:uLnTx/>
                <a:uFillTx/>
                <a:latin typeface="Constantia" panose="02030602050306030303" pitchFamily="18" charset="0"/>
                <a:ea typeface="Tahoma" pitchFamily="34" charset="0"/>
                <a:cs typeface="Tahoma" pitchFamily="34" charset="0"/>
              </a:rPr>
              <a:pPr marL="0" marR="0" lvl="0" indent="0" algn="r" defTabSz="982003" rtl="0" eaLnBrk="1" fontAlgn="auto" latinLnBrk="0" hangingPunct="1">
                <a:lnSpc>
                  <a:spcPct val="100000"/>
                </a:lnSpc>
                <a:spcBef>
                  <a:spcPct val="0"/>
                </a:spcBef>
                <a:spcAft>
                  <a:spcPts val="0"/>
                </a:spcAft>
                <a:buClrTx/>
                <a:buSzTx/>
                <a:buFontTx/>
                <a:buNone/>
                <a:tabLst/>
                <a:defRPr/>
              </a:pPr>
              <a:t>112</a:t>
            </a:fld>
            <a:endParaRPr kumimoji="0" lang="en-US" sz="1200" b="0" i="0" u="none" strike="noStrike" kern="1200" cap="none" spc="0" normalizeH="0" baseline="0" noProof="0" dirty="0">
              <a:ln>
                <a:noFill/>
              </a:ln>
              <a:solidFill>
                <a:srgbClr val="000000"/>
              </a:solidFill>
              <a:effectLst/>
              <a:uLnTx/>
              <a:uFillTx/>
              <a:latin typeface="Constantia" panose="02030602050306030303" pitchFamily="18" charset="0"/>
              <a:ea typeface="Tahoma" pitchFamily="34" charset="0"/>
              <a:cs typeface="Tahoma" pitchFamily="34" charset="0"/>
            </a:endParaRPr>
          </a:p>
        </p:txBody>
      </p:sp>
      <p:sp>
        <p:nvSpPr>
          <p:cNvPr id="231427" name="Rectangle 2"/>
          <p:cNvSpPr>
            <a:spLocks noGrp="1" noRot="1" noChangeAspect="1" noChangeArrowheads="1" noTextEdit="1"/>
          </p:cNvSpPr>
          <p:nvPr>
            <p:ph type="sldImg"/>
          </p:nvPr>
        </p:nvSpPr>
        <p:spPr>
          <a:xfrm>
            <a:off x="519113" y="715963"/>
            <a:ext cx="6496050" cy="3654425"/>
          </a:xfrm>
          <a:ln/>
        </p:spPr>
      </p:sp>
      <p:sp>
        <p:nvSpPr>
          <p:cNvPr id="231428" name="Rectangle 3"/>
          <p:cNvSpPr>
            <a:spLocks noGrp="1" noChangeArrowheads="1"/>
          </p:cNvSpPr>
          <p:nvPr>
            <p:ph type="body" idx="1"/>
          </p:nvPr>
        </p:nvSpPr>
        <p:spPr>
          <a:xfrm>
            <a:off x="519113" y="4370388"/>
            <a:ext cx="6496050" cy="4797127"/>
          </a:xfrm>
          <a:noFill/>
          <a:ln/>
        </p:spPr>
        <p:txBody>
          <a:bodyPr lIns="98171" tIns="49085" rIns="98171" bIns="49085"/>
          <a:lstStyle/>
          <a:p>
            <a:pPr algn="just"/>
            <a:r>
              <a:rPr lang="en-US" sz="1600" dirty="0">
                <a:latin typeface="Corbel" panose="020B0503020204020204" pitchFamily="34" charset="0"/>
              </a:rPr>
              <a:t>When the State WIC Agency determines the vendor has committed a vendor violation that affects payment to the vendor, the State WIC Agency will deny payment. A claim may be assessed based on violations detected through inventory audits, compliance buy investigations or any other means the State WIC Agency deems necessary to determine Program compliance.</a:t>
            </a:r>
          </a:p>
          <a:p>
            <a:pPr algn="just"/>
            <a:endParaRPr lang="en-US" sz="1600" dirty="0">
              <a:latin typeface="Corbel" panose="020B0503020204020204" pitchFamily="34" charset="0"/>
            </a:endParaRPr>
          </a:p>
          <a:p>
            <a:pPr algn="just"/>
            <a:r>
              <a:rPr lang="en-US" sz="1600" dirty="0">
                <a:latin typeface="Corbel" panose="020B0503020204020204" pitchFamily="34" charset="0"/>
              </a:rPr>
              <a:t>Vendors must reimburse the State WIC Agency in full or agree to a repayment plan with the State WIC Agency within 30 days of written notification of a claim. If the vendor fails to reimburse the State WIC Agency in full or agree to a repayment plan within 30 days of written notification of a claim, the WIC Vendor Agreement will be terminated. Please refer to the Vendor Claims section of the Vendor Manual for more information. </a:t>
            </a:r>
          </a:p>
          <a:p>
            <a:pPr algn="just"/>
            <a:endParaRPr lang="en-US" sz="1600" dirty="0">
              <a:latin typeface="Corbel" panose="020B0503020204020204" pitchFamily="34" charset="0"/>
            </a:endParaRPr>
          </a:p>
          <a:p>
            <a:pPr algn="just"/>
            <a:r>
              <a:rPr lang="en-US" sz="1600" dirty="0">
                <a:latin typeface="Corbel" panose="020B0503020204020204" pitchFamily="34" charset="0"/>
              </a:rPr>
              <a:t>A vendor applicant cannot be authorized if any of the vendor applicant’s owners, officers or managers currently have or previously had a financial interest in a WIC Vendor that was assessed a claim by the WIC Program and the claim has not been paid in full.</a:t>
            </a:r>
          </a:p>
        </p:txBody>
      </p:sp>
    </p:spTree>
    <p:extLst>
      <p:ext uri="{BB962C8B-B14F-4D97-AF65-F5344CB8AC3E}">
        <p14:creationId xmlns:p14="http://schemas.microsoft.com/office/powerpoint/2010/main" val="2005235474"/>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a:spLocks noGrp="1" noChangeArrowheads="1"/>
          </p:cNvSpPr>
          <p:nvPr>
            <p:ph type="sldNum" sz="quarter" idx="4294967295"/>
          </p:nvPr>
        </p:nvSpPr>
        <p:spPr bwMode="auto">
          <a:xfrm>
            <a:off x="4085905" y="8943484"/>
            <a:ext cx="3229297" cy="487727"/>
          </a:xfrm>
          <a:prstGeom prst="rect">
            <a:avLst/>
          </a:prstGeom>
          <a:noFill/>
          <a:ln>
            <a:miter lim="800000"/>
            <a:headEnd/>
            <a:tailEnd/>
          </a:ln>
        </p:spPr>
        <p:txBody>
          <a:bodyPr lIns="98176" tIns="49089" rIns="98176" bIns="49089" anchor="b"/>
          <a:lstStyle/>
          <a:p>
            <a:pPr marL="0" marR="0" lvl="0" indent="0" algn="r" defTabSz="982003" rtl="0" eaLnBrk="1" fontAlgn="auto" latinLnBrk="0" hangingPunct="1">
              <a:lnSpc>
                <a:spcPct val="100000"/>
              </a:lnSpc>
              <a:spcBef>
                <a:spcPct val="0"/>
              </a:spcBef>
              <a:spcAft>
                <a:spcPts val="0"/>
              </a:spcAft>
              <a:buClrTx/>
              <a:buSzTx/>
              <a:buFontTx/>
              <a:buNone/>
              <a:tabLst/>
              <a:defRPr/>
            </a:pPr>
            <a:fld id="{EB2ABF5F-7034-4338-A081-F72778BAF9D5}" type="slidenum">
              <a:rPr kumimoji="0" lang="en-US" sz="1200" b="0" i="0" u="none" strike="noStrike" kern="1200" cap="none" spc="0" normalizeH="0" baseline="0" noProof="0">
                <a:ln>
                  <a:noFill/>
                </a:ln>
                <a:solidFill>
                  <a:srgbClr val="000000"/>
                </a:solidFill>
                <a:effectLst/>
                <a:uLnTx/>
                <a:uFillTx/>
                <a:latin typeface="Constantia" panose="02030602050306030303" pitchFamily="18" charset="0"/>
                <a:ea typeface="Tahoma" pitchFamily="34" charset="0"/>
                <a:cs typeface="Tahoma" pitchFamily="34" charset="0"/>
              </a:rPr>
              <a:pPr marL="0" marR="0" lvl="0" indent="0" algn="r" defTabSz="982003" rtl="0" eaLnBrk="1" fontAlgn="auto" latinLnBrk="0" hangingPunct="1">
                <a:lnSpc>
                  <a:spcPct val="100000"/>
                </a:lnSpc>
                <a:spcBef>
                  <a:spcPct val="0"/>
                </a:spcBef>
                <a:spcAft>
                  <a:spcPts val="0"/>
                </a:spcAft>
                <a:buClrTx/>
                <a:buSzTx/>
                <a:buFontTx/>
                <a:buNone/>
                <a:tabLst/>
                <a:defRPr/>
              </a:pPr>
              <a:t>113</a:t>
            </a:fld>
            <a:endParaRPr kumimoji="0" lang="en-US" sz="1200" b="0" i="0" u="none" strike="noStrike" kern="1200" cap="none" spc="0" normalizeH="0" baseline="0" noProof="0" dirty="0">
              <a:ln>
                <a:noFill/>
              </a:ln>
              <a:solidFill>
                <a:srgbClr val="000000"/>
              </a:solidFill>
              <a:effectLst/>
              <a:uLnTx/>
              <a:uFillTx/>
              <a:latin typeface="Constantia" panose="02030602050306030303" pitchFamily="18" charset="0"/>
              <a:ea typeface="Tahoma" pitchFamily="34" charset="0"/>
              <a:cs typeface="Tahoma" pitchFamily="34" charset="0"/>
            </a:endParaRPr>
          </a:p>
        </p:txBody>
      </p:sp>
      <p:sp>
        <p:nvSpPr>
          <p:cNvPr id="231427" name="Rectangle 2"/>
          <p:cNvSpPr>
            <a:spLocks noGrp="1" noRot="1" noChangeAspect="1" noChangeArrowheads="1" noTextEdit="1"/>
          </p:cNvSpPr>
          <p:nvPr>
            <p:ph type="sldImg"/>
          </p:nvPr>
        </p:nvSpPr>
        <p:spPr>
          <a:xfrm>
            <a:off x="519113" y="715963"/>
            <a:ext cx="6496050" cy="3654425"/>
          </a:xfrm>
          <a:ln/>
        </p:spPr>
      </p:sp>
      <p:sp>
        <p:nvSpPr>
          <p:cNvPr id="231428" name="Rectangle 3"/>
          <p:cNvSpPr>
            <a:spLocks noGrp="1" noChangeArrowheads="1"/>
          </p:cNvSpPr>
          <p:nvPr>
            <p:ph type="body" idx="1"/>
          </p:nvPr>
        </p:nvSpPr>
        <p:spPr>
          <a:xfrm>
            <a:off x="519113" y="4634244"/>
            <a:ext cx="6496049" cy="4533271"/>
          </a:xfrm>
          <a:noFill/>
          <a:ln/>
        </p:spPr>
        <p:txBody>
          <a:bodyPr lIns="98171" tIns="49085" rIns="98171" bIns="49085"/>
          <a:lstStyle/>
          <a:p>
            <a:pPr algn="just"/>
            <a:r>
              <a:rPr lang="en-US" sz="1600" dirty="0">
                <a:latin typeface="Corbel" panose="020B0503020204020204" pitchFamily="34" charset="0"/>
              </a:rPr>
              <a:t>Disqualification from the WIC Program could range from 60 days to permanent, dependent  upon the situation/violation. Vendors should take note that their status with the WIC Program may impact their status with SNAP (formerly the Food Stamp Program) and vice versa. Remember, SNAP is also referred to as Food and Nutrition Services in North Carolina. 
Vendors have the right to appeal a disqualification.
</a:t>
            </a:r>
          </a:p>
          <a:p>
            <a:pPr algn="just"/>
            <a:endParaRPr lang="en-US" sz="1600" dirty="0">
              <a:latin typeface="Corbel" panose="020B0503020204020204" pitchFamily="34" charset="0"/>
            </a:endParaRPr>
          </a:p>
          <a:p>
            <a:pPr algn="just"/>
            <a:endParaRPr lang="en-US" sz="1600" dirty="0">
              <a:latin typeface="Corbel" panose="020B0503020204020204" pitchFamily="34" charset="0"/>
            </a:endParaRPr>
          </a:p>
          <a:p>
            <a:pPr algn="just"/>
            <a:endParaRPr lang="en-US" sz="1600" dirty="0">
              <a:latin typeface="Corbel" panose="020B0503020204020204" pitchFamily="34" charset="0"/>
            </a:endParaRPr>
          </a:p>
          <a:p>
            <a:pPr algn="just"/>
            <a:endParaRPr lang="en-US" sz="1600" dirty="0">
              <a:latin typeface="Corbel" panose="020B0503020204020204" pitchFamily="34" charset="0"/>
            </a:endParaRPr>
          </a:p>
          <a:p>
            <a:pPr algn="just"/>
            <a:endParaRPr lang="en-US" sz="1600" dirty="0">
              <a:latin typeface="Corbel" panose="020B0503020204020204" pitchFamily="34" charset="0"/>
            </a:endParaRPr>
          </a:p>
          <a:p>
            <a:pPr algn="just"/>
            <a:endParaRPr lang="en-US" sz="1600" dirty="0">
              <a:latin typeface="Corbel" panose="020B0503020204020204" pitchFamily="34" charset="0"/>
            </a:endParaRPr>
          </a:p>
          <a:p>
            <a:pPr algn="just"/>
            <a:endParaRPr lang="en-US" sz="1600" dirty="0">
              <a:latin typeface="Corbel" panose="020B0503020204020204" pitchFamily="34" charset="0"/>
            </a:endParaRPr>
          </a:p>
          <a:p>
            <a:pPr algn="just"/>
            <a:r>
              <a:rPr lang="en-US" sz="1600" dirty="0">
                <a:latin typeface="Corbel" panose="020B0503020204020204" pitchFamily="34" charset="0"/>
              </a:rPr>
              <a:t>
Photo Credit: Justice_Fotolia_6901118_Subscription_L.jpg</a:t>
            </a:r>
          </a:p>
        </p:txBody>
      </p:sp>
    </p:spTree>
    <p:extLst>
      <p:ext uri="{BB962C8B-B14F-4D97-AF65-F5344CB8AC3E}">
        <p14:creationId xmlns:p14="http://schemas.microsoft.com/office/powerpoint/2010/main" val="288003144"/>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a:spLocks noGrp="1" noChangeArrowheads="1"/>
          </p:cNvSpPr>
          <p:nvPr>
            <p:ph type="sldNum" sz="quarter" idx="4294967295"/>
          </p:nvPr>
        </p:nvSpPr>
        <p:spPr bwMode="auto">
          <a:xfrm>
            <a:off x="4085905" y="8943484"/>
            <a:ext cx="3229297" cy="487727"/>
          </a:xfrm>
          <a:prstGeom prst="rect">
            <a:avLst/>
          </a:prstGeom>
          <a:noFill/>
          <a:ln>
            <a:miter lim="800000"/>
            <a:headEnd/>
            <a:tailEnd/>
          </a:ln>
        </p:spPr>
        <p:txBody>
          <a:bodyPr lIns="98176" tIns="49089" rIns="98176" bIns="49089" anchor="b"/>
          <a:lstStyle/>
          <a:p>
            <a:pPr marL="0" marR="0" lvl="0" indent="0" algn="r" defTabSz="982003" rtl="0" eaLnBrk="1" fontAlgn="auto" latinLnBrk="0" hangingPunct="1">
              <a:lnSpc>
                <a:spcPct val="100000"/>
              </a:lnSpc>
              <a:spcBef>
                <a:spcPct val="0"/>
              </a:spcBef>
              <a:spcAft>
                <a:spcPts val="0"/>
              </a:spcAft>
              <a:buClrTx/>
              <a:buSzTx/>
              <a:buFontTx/>
              <a:buNone/>
              <a:tabLst/>
              <a:defRPr/>
            </a:pPr>
            <a:fld id="{EB2ABF5F-7034-4338-A081-F72778BAF9D5}" type="slidenum">
              <a:rPr kumimoji="0" lang="en-US" sz="1200" b="0" i="0" u="none" strike="noStrike" kern="1200" cap="none" spc="0" normalizeH="0" baseline="0" noProof="0">
                <a:ln>
                  <a:noFill/>
                </a:ln>
                <a:solidFill>
                  <a:srgbClr val="000000"/>
                </a:solidFill>
                <a:effectLst/>
                <a:uLnTx/>
                <a:uFillTx/>
                <a:latin typeface="Constantia" panose="02030602050306030303" pitchFamily="18" charset="0"/>
                <a:ea typeface="Tahoma" pitchFamily="34" charset="0"/>
                <a:cs typeface="Tahoma" pitchFamily="34" charset="0"/>
              </a:rPr>
              <a:pPr marL="0" marR="0" lvl="0" indent="0" algn="r" defTabSz="982003" rtl="0" eaLnBrk="1" fontAlgn="auto" latinLnBrk="0" hangingPunct="1">
                <a:lnSpc>
                  <a:spcPct val="100000"/>
                </a:lnSpc>
                <a:spcBef>
                  <a:spcPct val="0"/>
                </a:spcBef>
                <a:spcAft>
                  <a:spcPts val="0"/>
                </a:spcAft>
                <a:buClrTx/>
                <a:buSzTx/>
                <a:buFontTx/>
                <a:buNone/>
                <a:tabLst/>
                <a:defRPr/>
              </a:pPr>
              <a:t>114</a:t>
            </a:fld>
            <a:endParaRPr kumimoji="0" lang="en-US" sz="1200" b="0" i="0" u="none" strike="noStrike" kern="1200" cap="none" spc="0" normalizeH="0" baseline="0" noProof="0" dirty="0">
              <a:ln>
                <a:noFill/>
              </a:ln>
              <a:solidFill>
                <a:srgbClr val="000000"/>
              </a:solidFill>
              <a:effectLst/>
              <a:uLnTx/>
              <a:uFillTx/>
              <a:latin typeface="Constantia" panose="02030602050306030303" pitchFamily="18" charset="0"/>
              <a:ea typeface="Tahoma" pitchFamily="34" charset="0"/>
              <a:cs typeface="Tahoma" pitchFamily="34" charset="0"/>
            </a:endParaRPr>
          </a:p>
        </p:txBody>
      </p:sp>
      <p:sp>
        <p:nvSpPr>
          <p:cNvPr id="231427" name="Rectangle 2"/>
          <p:cNvSpPr>
            <a:spLocks noGrp="1" noRot="1" noChangeAspect="1" noChangeArrowheads="1" noTextEdit="1"/>
          </p:cNvSpPr>
          <p:nvPr>
            <p:ph type="sldImg"/>
          </p:nvPr>
        </p:nvSpPr>
        <p:spPr>
          <a:xfrm>
            <a:off x="519113" y="715963"/>
            <a:ext cx="6496050" cy="3654425"/>
          </a:xfrm>
          <a:ln/>
        </p:spPr>
      </p:sp>
      <p:sp>
        <p:nvSpPr>
          <p:cNvPr id="231428" name="Rectangle 3"/>
          <p:cNvSpPr>
            <a:spLocks noGrp="1" noChangeArrowheads="1"/>
          </p:cNvSpPr>
          <p:nvPr>
            <p:ph type="body" idx="1"/>
          </p:nvPr>
        </p:nvSpPr>
        <p:spPr>
          <a:xfrm>
            <a:off x="519113" y="4634244"/>
            <a:ext cx="6496049" cy="4533271"/>
          </a:xfrm>
          <a:noFill/>
          <a:ln/>
        </p:spPr>
        <p:txBody>
          <a:bodyPr lIns="98171" tIns="49085" rIns="98171" bIns="49085"/>
          <a:lstStyle/>
          <a:p>
            <a:pPr fontAlgn="auto">
              <a:buFont typeface="Arial" panose="020B0604020202020204" pitchFamily="34" charset="0"/>
              <a:buNone/>
            </a:pPr>
            <a:r>
              <a:rPr lang="en-US" sz="1600" b="0" i="0" dirty="0">
                <a:effectLst/>
                <a:latin typeface="Corbel" panose="020B0503020204020204" pitchFamily="34" charset="0"/>
              </a:rPr>
              <a:t>Upon disqualification or termination, vendors are required to return their stand-beside equipment to FIS within 10 business days </a:t>
            </a:r>
          </a:p>
          <a:p>
            <a:pPr marL="742950" lvl="1" indent="-285750" fontAlgn="auto">
              <a:buFont typeface="Arial" panose="020B0604020202020204" pitchFamily="34" charset="0"/>
              <a:buChar char="•"/>
            </a:pPr>
            <a:r>
              <a:rPr lang="en-US" sz="1600" b="0" i="0" dirty="0">
                <a:effectLst/>
                <a:latin typeface="Corbel" panose="020B0503020204020204" pitchFamily="34" charset="0"/>
              </a:rPr>
              <a:t>Including all cords, cables, scanners and pin pads (if applicable)</a:t>
            </a:r>
          </a:p>
          <a:p>
            <a:pPr marL="742950" lvl="1" indent="-285750" fontAlgn="auto">
              <a:buFont typeface="Arial" panose="020B0604020202020204" pitchFamily="34" charset="0"/>
              <a:buChar char="•"/>
            </a:pPr>
            <a:r>
              <a:rPr lang="en-US" sz="1600" b="0" i="0" dirty="0">
                <a:effectLst/>
                <a:latin typeface="Corbel" panose="020B0503020204020204" pitchFamily="34" charset="0"/>
              </a:rPr>
              <a:t>FIS will send a shipping label</a:t>
            </a:r>
          </a:p>
          <a:p>
            <a:pPr marL="742950" lvl="1" indent="-285750" fontAlgn="auto">
              <a:buFont typeface="Arial" panose="020B0604020202020204" pitchFamily="34" charset="0"/>
              <a:buChar char="•"/>
            </a:pPr>
            <a:endParaRPr lang="en-US" sz="1600" b="0" i="0" dirty="0">
              <a:effectLst/>
              <a:latin typeface="Corbel" panose="020B0503020204020204" pitchFamily="34" charset="0"/>
            </a:endParaRPr>
          </a:p>
          <a:p>
            <a:pPr fontAlgn="auto">
              <a:buFont typeface="Arial" panose="020B0604020202020204" pitchFamily="34" charset="0"/>
              <a:buNone/>
            </a:pPr>
            <a:r>
              <a:rPr lang="en-US" sz="1600" b="0" i="0" dirty="0">
                <a:effectLst/>
                <a:latin typeface="Corbel" panose="020B0503020204020204" pitchFamily="34" charset="0"/>
              </a:rPr>
              <a:t>Failure to return all stand-beside equipment to FIS will result in the initiation of an ACH debit from the vendor’s account </a:t>
            </a:r>
          </a:p>
          <a:p>
            <a:pPr fontAlgn="auto">
              <a:buFont typeface="Arial" panose="020B0604020202020204" pitchFamily="34" charset="0"/>
              <a:buNone/>
            </a:pPr>
            <a:endParaRPr lang="en-US" sz="1600" b="0" i="0" dirty="0">
              <a:effectLst/>
              <a:latin typeface="Corbel" panose="020B0503020204020204" pitchFamily="34" charset="0"/>
            </a:endParaRPr>
          </a:p>
          <a:p>
            <a:pPr fontAlgn="auto">
              <a:buFont typeface="Arial" panose="020B0604020202020204" pitchFamily="34" charset="0"/>
              <a:buNone/>
            </a:pPr>
            <a:r>
              <a:rPr lang="en-US" sz="1600" b="0" i="0" dirty="0">
                <a:effectLst/>
                <a:latin typeface="Corbel" panose="020B0503020204020204" pitchFamily="34" charset="0"/>
              </a:rPr>
              <a:t>If a vendor’s bank account has been closed, Local Agency staff will be asked to retrieve all equipment from the vendor location </a:t>
            </a:r>
          </a:p>
        </p:txBody>
      </p:sp>
    </p:spTree>
    <p:extLst>
      <p:ext uri="{BB962C8B-B14F-4D97-AF65-F5344CB8AC3E}">
        <p14:creationId xmlns:p14="http://schemas.microsoft.com/office/powerpoint/2010/main" val="1431008914"/>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a:spLocks noGrp="1" noChangeArrowheads="1"/>
          </p:cNvSpPr>
          <p:nvPr>
            <p:ph type="sldNum" sz="quarter" idx="4294967295"/>
          </p:nvPr>
        </p:nvSpPr>
        <p:spPr bwMode="auto">
          <a:xfrm>
            <a:off x="4085905" y="8943484"/>
            <a:ext cx="3229297" cy="487727"/>
          </a:xfrm>
          <a:prstGeom prst="rect">
            <a:avLst/>
          </a:prstGeom>
          <a:noFill/>
          <a:ln>
            <a:miter lim="800000"/>
            <a:headEnd/>
            <a:tailEnd/>
          </a:ln>
        </p:spPr>
        <p:txBody>
          <a:bodyPr lIns="98176" tIns="49089" rIns="98176" bIns="49089" anchor="b"/>
          <a:lstStyle/>
          <a:p>
            <a:pPr marL="0" marR="0" lvl="0" indent="0" algn="r" defTabSz="982003" rtl="0" eaLnBrk="1" fontAlgn="auto" latinLnBrk="0" hangingPunct="1">
              <a:lnSpc>
                <a:spcPct val="100000"/>
              </a:lnSpc>
              <a:spcBef>
                <a:spcPct val="0"/>
              </a:spcBef>
              <a:spcAft>
                <a:spcPts val="0"/>
              </a:spcAft>
              <a:buClrTx/>
              <a:buSzTx/>
              <a:buFontTx/>
              <a:buNone/>
              <a:tabLst/>
              <a:defRPr/>
            </a:pPr>
            <a:fld id="{EB2ABF5F-7034-4338-A081-F72778BAF9D5}" type="slidenum">
              <a:rPr kumimoji="0" lang="en-US" sz="1200" b="0" i="0" u="none" strike="noStrike" kern="1200" cap="none" spc="0" normalizeH="0" baseline="0" noProof="0">
                <a:ln>
                  <a:noFill/>
                </a:ln>
                <a:solidFill>
                  <a:srgbClr val="000000"/>
                </a:solidFill>
                <a:effectLst/>
                <a:uLnTx/>
                <a:uFillTx/>
                <a:latin typeface="Constantia" panose="02030602050306030303" pitchFamily="18" charset="0"/>
                <a:ea typeface="Tahoma" pitchFamily="34" charset="0"/>
                <a:cs typeface="Tahoma" pitchFamily="34" charset="0"/>
              </a:rPr>
              <a:pPr marL="0" marR="0" lvl="0" indent="0" algn="r" defTabSz="982003" rtl="0" eaLnBrk="1" fontAlgn="auto" latinLnBrk="0" hangingPunct="1">
                <a:lnSpc>
                  <a:spcPct val="100000"/>
                </a:lnSpc>
                <a:spcBef>
                  <a:spcPct val="0"/>
                </a:spcBef>
                <a:spcAft>
                  <a:spcPts val="0"/>
                </a:spcAft>
                <a:buClrTx/>
                <a:buSzTx/>
                <a:buFontTx/>
                <a:buNone/>
                <a:tabLst/>
                <a:defRPr/>
              </a:pPr>
              <a:t>115</a:t>
            </a:fld>
            <a:endParaRPr kumimoji="0" lang="en-US" sz="1200" b="0" i="0" u="none" strike="noStrike" kern="1200" cap="none" spc="0" normalizeH="0" baseline="0" noProof="0" dirty="0">
              <a:ln>
                <a:noFill/>
              </a:ln>
              <a:solidFill>
                <a:srgbClr val="000000"/>
              </a:solidFill>
              <a:effectLst/>
              <a:uLnTx/>
              <a:uFillTx/>
              <a:latin typeface="Constantia" panose="02030602050306030303" pitchFamily="18" charset="0"/>
              <a:ea typeface="Tahoma" pitchFamily="34" charset="0"/>
              <a:cs typeface="Tahoma" pitchFamily="34" charset="0"/>
            </a:endParaRPr>
          </a:p>
        </p:txBody>
      </p:sp>
      <p:sp>
        <p:nvSpPr>
          <p:cNvPr id="231427" name="Rectangle 2"/>
          <p:cNvSpPr>
            <a:spLocks noGrp="1" noRot="1" noChangeAspect="1" noChangeArrowheads="1" noTextEdit="1"/>
          </p:cNvSpPr>
          <p:nvPr>
            <p:ph type="sldImg"/>
          </p:nvPr>
        </p:nvSpPr>
        <p:spPr>
          <a:xfrm>
            <a:off x="519113" y="715963"/>
            <a:ext cx="6496050" cy="3654425"/>
          </a:xfrm>
          <a:ln/>
        </p:spPr>
      </p:sp>
      <p:sp>
        <p:nvSpPr>
          <p:cNvPr id="231428" name="Rectangle 3"/>
          <p:cNvSpPr>
            <a:spLocks noGrp="1" noChangeArrowheads="1"/>
          </p:cNvSpPr>
          <p:nvPr>
            <p:ph type="body" idx="1"/>
          </p:nvPr>
        </p:nvSpPr>
        <p:spPr>
          <a:xfrm>
            <a:off x="519113" y="4634244"/>
            <a:ext cx="6496049" cy="4533271"/>
          </a:xfrm>
          <a:noFill/>
          <a:ln/>
        </p:spPr>
        <p:txBody>
          <a:bodyPr lIns="98171" tIns="49085" rIns="98171" bIns="49085"/>
          <a:lstStyle/>
          <a:p>
            <a:pPr algn="just">
              <a:buFontTx/>
              <a:buNone/>
            </a:pPr>
            <a:r>
              <a:rPr lang="en-US" dirty="0">
                <a:latin typeface="Corbel" panose="020B0503020204020204" pitchFamily="34" charset="0"/>
                <a:ea typeface="Tahoma" pitchFamily="34" charset="0"/>
                <a:cs typeface="Tahoma" pitchFamily="34" charset="0"/>
              </a:rPr>
              <a:t>In some instances of vendor fraud, the State WIC Agency works in conjunction with the USDA, Office of the Inspector General.  A large part of their mission is to:</a:t>
            </a:r>
          </a:p>
          <a:p>
            <a:pPr algn="just">
              <a:buFontTx/>
              <a:buNone/>
            </a:pPr>
            <a:endParaRPr lang="en-US" dirty="0">
              <a:latin typeface="Corbel" panose="020B0503020204020204" pitchFamily="34" charset="0"/>
              <a:ea typeface="Tahoma" pitchFamily="34" charset="0"/>
              <a:cs typeface="Tahoma" pitchFamily="34" charset="0"/>
            </a:endParaRPr>
          </a:p>
          <a:p>
            <a:pPr algn="just">
              <a:buFontTx/>
              <a:buNone/>
            </a:pPr>
            <a:r>
              <a:rPr lang="en-US" dirty="0">
                <a:latin typeface="Corbel" panose="020B0503020204020204" pitchFamily="34" charset="0"/>
                <a:ea typeface="Tahoma" pitchFamily="34" charset="0"/>
                <a:cs typeface="Tahoma" pitchFamily="34" charset="0"/>
              </a:rPr>
              <a:t>Perform audits and investigations of the Department's programs and operations, and Work with the Department's management team in activities that promote economy, efficiency, and effectiveness or that prevent and detect fraud and abuse in programs and operations, both within USDA and in non-Federal entities that receive USDA assistance; For more information about the USDA, Office of the Inspector General, visit the web site on the slide.</a:t>
            </a:r>
          </a:p>
        </p:txBody>
      </p:sp>
    </p:spTree>
    <p:extLst>
      <p:ext uri="{BB962C8B-B14F-4D97-AF65-F5344CB8AC3E}">
        <p14:creationId xmlns:p14="http://schemas.microsoft.com/office/powerpoint/2010/main" val="2621907076"/>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7"/>
          <p:cNvSpPr>
            <a:spLocks noGrp="1" noChangeArrowheads="1"/>
          </p:cNvSpPr>
          <p:nvPr>
            <p:ph type="sldNum" sz="quarter" idx="4294967295"/>
          </p:nvPr>
        </p:nvSpPr>
        <p:spPr bwMode="auto">
          <a:xfrm>
            <a:off x="3778938" y="8959511"/>
            <a:ext cx="3516211" cy="520234"/>
          </a:xfrm>
          <a:prstGeom prst="rect">
            <a:avLst/>
          </a:prstGeom>
          <a:noFill/>
          <a:ln>
            <a:miter lim="800000"/>
            <a:headEnd/>
            <a:tailEnd/>
          </a:ln>
        </p:spPr>
        <p:txBody>
          <a:bodyPr lIns="105659" tIns="52832" rIns="105659" bIns="52832" anchor="b"/>
          <a:lstStyle/>
          <a:p>
            <a:pPr defTabSz="1056853">
              <a:spcBef>
                <a:spcPct val="0"/>
              </a:spcBef>
            </a:pPr>
            <a:fld id="{F5B2FD22-FF55-4245-BEF9-206744551B43}" type="slidenum">
              <a:rPr lang="en-US"/>
              <a:pPr defTabSz="1056853">
                <a:spcBef>
                  <a:spcPct val="0"/>
                </a:spcBef>
              </a:pPr>
              <a:t>116</a:t>
            </a:fld>
            <a:endParaRPr lang="en-US" dirty="0"/>
          </a:p>
        </p:txBody>
      </p:sp>
      <p:sp>
        <p:nvSpPr>
          <p:cNvPr id="244739" name="Rectangle 2"/>
          <p:cNvSpPr>
            <a:spLocks noGrp="1" noRot="1" noChangeAspect="1" noChangeArrowheads="1" noTextEdit="1"/>
          </p:cNvSpPr>
          <p:nvPr>
            <p:ph type="sldImg"/>
          </p:nvPr>
        </p:nvSpPr>
        <p:spPr>
          <a:xfrm>
            <a:off x="190500" y="228600"/>
            <a:ext cx="6934200" cy="3900488"/>
          </a:xfrm>
          <a:prstGeom prst="rect">
            <a:avLst/>
          </a:prstGeom>
          <a:ln/>
        </p:spPr>
      </p:sp>
      <p:sp>
        <p:nvSpPr>
          <p:cNvPr id="244740" name="Rectangle 3"/>
          <p:cNvSpPr>
            <a:spLocks noGrp="1" noChangeArrowheads="1"/>
          </p:cNvSpPr>
          <p:nvPr>
            <p:ph type="body" idx="1"/>
          </p:nvPr>
        </p:nvSpPr>
        <p:spPr>
          <a:xfrm>
            <a:off x="304800" y="4419602"/>
            <a:ext cx="6705600" cy="4241377"/>
          </a:xfrm>
          <a:prstGeom prst="rect">
            <a:avLst/>
          </a:prstGeom>
          <a:noFill/>
          <a:ln/>
        </p:spPr>
        <p:txBody>
          <a:bodyPr lIns="105653" tIns="52829" rIns="105653" bIns="52829"/>
          <a:lstStyle/>
          <a:p>
            <a:pPr algn="just"/>
            <a:r>
              <a:rPr lang="en-US" sz="1600" dirty="0">
                <a:latin typeface="Corbel" panose="020B0503020204020204" pitchFamily="34" charset="0"/>
                <a:cs typeface="Arial" panose="020B0604020202020204" pitchFamily="34" charset="0"/>
              </a:rPr>
              <a:t>Another important topic related to preventing fraud is the conflict-of-interest policy regarding employment. This is a very important provision of the Vendor Agreement. Please make sure that you ask your staff if they have a spouse, child or parent who works for the WIC program. If they do, inform your vendor contact at the Local Agency right away.</a:t>
            </a:r>
          </a:p>
          <a:p>
            <a:pPr algn="just"/>
            <a:endParaRPr lang="en-US" sz="1600" dirty="0">
              <a:latin typeface="Corbel" panose="020B0503020204020204" pitchFamily="34" charset="0"/>
              <a:cs typeface="Arial" panose="020B0604020202020204" pitchFamily="34" charset="0"/>
            </a:endParaRPr>
          </a:p>
          <a:p>
            <a:pPr algn="just"/>
            <a:r>
              <a:rPr lang="en-US" sz="1600" dirty="0">
                <a:latin typeface="Corbel" panose="020B0503020204020204" pitchFamily="34" charset="0"/>
                <a:cs typeface="Arial" panose="020B0604020202020204" pitchFamily="34" charset="0"/>
              </a:rPr>
              <a:t>A vendor shall not have any owner(s), officer(s) or manager(s) who are employed, or who have a spouse, child, or parent employed by the State WIC Agency or the Local WIC Agency serving the county in which the vendor conducts business</a:t>
            </a:r>
          </a:p>
          <a:p>
            <a:pPr algn="just"/>
            <a:endParaRPr lang="en-US" sz="1600" dirty="0">
              <a:latin typeface="Corbel" panose="020B0503020204020204" pitchFamily="34" charset="0"/>
              <a:cs typeface="Arial" panose="020B0604020202020204" pitchFamily="34" charset="0"/>
            </a:endParaRPr>
          </a:p>
          <a:p>
            <a:pPr algn="just"/>
            <a:r>
              <a:rPr lang="en-US" sz="1600" dirty="0">
                <a:latin typeface="Corbel" panose="020B0503020204020204" pitchFamily="34" charset="0"/>
                <a:cs typeface="Arial" panose="020B0604020202020204" pitchFamily="34" charset="0"/>
              </a:rPr>
              <a:t>Also, a vendor shall not have an employee who handles or transacts food benefits or cash-value benefits who is employed or has a spouse, child or parent who is employed by the State WIC Agency or the Local WIC Agency serving the county in which the vendor conducts business.</a:t>
            </a:r>
          </a:p>
        </p:txBody>
      </p:sp>
    </p:spTree>
    <p:extLst>
      <p:ext uri="{BB962C8B-B14F-4D97-AF65-F5344CB8AC3E}">
        <p14:creationId xmlns:p14="http://schemas.microsoft.com/office/powerpoint/2010/main" val="2607877148"/>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7"/>
          <p:cNvSpPr>
            <a:spLocks noGrp="1" noChangeArrowheads="1"/>
          </p:cNvSpPr>
          <p:nvPr>
            <p:ph type="sldNum" sz="quarter" idx="4294967295"/>
          </p:nvPr>
        </p:nvSpPr>
        <p:spPr bwMode="auto">
          <a:xfrm>
            <a:off x="3798990" y="9080967"/>
            <a:ext cx="3516211" cy="520234"/>
          </a:xfrm>
          <a:prstGeom prst="rect">
            <a:avLst/>
          </a:prstGeom>
          <a:noFill/>
          <a:ln>
            <a:miter lim="800000"/>
            <a:headEnd/>
            <a:tailEnd/>
          </a:ln>
        </p:spPr>
        <p:txBody>
          <a:bodyPr lIns="105649" tIns="52828" rIns="105649" bIns="52828" anchor="b"/>
          <a:lstStyle/>
          <a:p>
            <a:pPr defTabSz="1056754">
              <a:spcBef>
                <a:spcPct val="0"/>
              </a:spcBef>
            </a:pPr>
            <a:fld id="{FDA191EB-FFAB-4F42-A4E8-6D2D10D92E11}" type="slidenum">
              <a:rPr lang="en-US"/>
              <a:pPr defTabSz="1056754">
                <a:spcBef>
                  <a:spcPct val="0"/>
                </a:spcBef>
              </a:pPr>
              <a:t>117</a:t>
            </a:fld>
            <a:endParaRPr lang="en-US" sz="1700" dirty="0"/>
          </a:p>
        </p:txBody>
      </p:sp>
      <p:sp>
        <p:nvSpPr>
          <p:cNvPr id="245763" name="Rectangle 8"/>
          <p:cNvSpPr>
            <a:spLocks noGrp="1" noRot="1" noChangeAspect="1" noChangeArrowheads="1" noTextEdit="1"/>
          </p:cNvSpPr>
          <p:nvPr>
            <p:ph type="sldImg"/>
          </p:nvPr>
        </p:nvSpPr>
        <p:spPr>
          <a:xfrm>
            <a:off x="211138" y="228600"/>
            <a:ext cx="6826250" cy="3840163"/>
          </a:xfrm>
          <a:prstGeom prst="rect">
            <a:avLst/>
          </a:prstGeom>
          <a:ln/>
        </p:spPr>
      </p:sp>
      <p:sp>
        <p:nvSpPr>
          <p:cNvPr id="245764" name="Rectangle 9"/>
          <p:cNvSpPr>
            <a:spLocks noGrp="1" noChangeArrowheads="1"/>
          </p:cNvSpPr>
          <p:nvPr>
            <p:ph type="body" idx="1"/>
          </p:nvPr>
        </p:nvSpPr>
        <p:spPr>
          <a:xfrm>
            <a:off x="381000" y="4267203"/>
            <a:ext cx="6477000" cy="4608499"/>
          </a:xfrm>
          <a:prstGeom prst="rect">
            <a:avLst/>
          </a:prstGeom>
          <a:noFill/>
          <a:ln/>
        </p:spPr>
        <p:txBody>
          <a:bodyPr/>
          <a:lstStyle/>
          <a:p>
            <a:pPr algn="just">
              <a:buFontTx/>
              <a:buNone/>
            </a:pPr>
            <a:r>
              <a:rPr lang="en-US" sz="1600" dirty="0">
                <a:latin typeface="Corbel" panose="020B0503020204020204" pitchFamily="34" charset="0"/>
              </a:rPr>
              <a:t>Local WIC Agency staff complete on-site monitoring of authorized vendors.  These visits provide a chance for vendors to receive training, discuss problems and ask questions.</a:t>
            </a:r>
          </a:p>
          <a:p>
            <a:pPr algn="just">
              <a:buFontTx/>
              <a:buNone/>
            </a:pPr>
            <a:r>
              <a:rPr lang="en-US" sz="1600" dirty="0">
                <a:latin typeface="Corbel" panose="020B0503020204020204" pitchFamily="34" charset="0"/>
              </a:rPr>
              <a:t>WIC Monitoring includes, but is not limited to:</a:t>
            </a:r>
          </a:p>
          <a:p>
            <a:pPr algn="just">
              <a:buFontTx/>
              <a:buNone/>
            </a:pPr>
            <a:r>
              <a:rPr lang="en-US" sz="1600" dirty="0">
                <a:latin typeface="Corbel" panose="020B0503020204020204" pitchFamily="34" charset="0"/>
              </a:rPr>
              <a:t>Review of infant formula invoices and receipts</a:t>
            </a:r>
          </a:p>
          <a:p>
            <a:pPr algn="just">
              <a:buFontTx/>
              <a:buNone/>
            </a:pPr>
            <a:r>
              <a:rPr lang="en-US" sz="1600" dirty="0">
                <a:latin typeface="Corbel" panose="020B0503020204020204" pitchFamily="34" charset="0"/>
              </a:rPr>
              <a:t>Price checks of WIC approved foods</a:t>
            </a:r>
          </a:p>
          <a:p>
            <a:pPr algn="just">
              <a:buFontTx/>
              <a:buNone/>
            </a:pPr>
            <a:r>
              <a:rPr lang="en-US" sz="1600" dirty="0">
                <a:latin typeface="Corbel" panose="020B0503020204020204" pitchFamily="34" charset="0"/>
              </a:rPr>
              <a:t>Treatment of WIC customers.</a:t>
            </a:r>
          </a:p>
          <a:p>
            <a:pPr algn="just">
              <a:buFontTx/>
              <a:buNone/>
            </a:pPr>
            <a:r>
              <a:rPr lang="en-US" sz="1600" dirty="0">
                <a:latin typeface="Corbel" panose="020B0503020204020204" pitchFamily="34" charset="0"/>
              </a:rPr>
              <a:t>Inventory of WIC approved foods subject to minimum inventory requirement </a:t>
            </a:r>
          </a:p>
          <a:p>
            <a:pPr algn="just">
              <a:buFontTx/>
              <a:buNone/>
            </a:pPr>
            <a:r>
              <a:rPr lang="en-US" sz="1600" dirty="0">
                <a:latin typeface="Corbel" panose="020B0503020204020204" pitchFamily="34" charset="0"/>
              </a:rPr>
              <a:t>Ensure equipment for use in transacting eWIC is accessible</a:t>
            </a:r>
          </a:p>
          <a:p>
            <a:pPr algn="just">
              <a:buFontTx/>
              <a:buNone/>
            </a:pPr>
            <a:endParaRPr lang="en-US" sz="1600" dirty="0">
              <a:latin typeface="Corbel" panose="020B0503020204020204" pitchFamily="34" charset="0"/>
            </a:endParaRPr>
          </a:p>
          <a:p>
            <a:pPr algn="just">
              <a:buFontTx/>
              <a:buNone/>
            </a:pPr>
            <a:r>
              <a:rPr lang="en-US" sz="1600" dirty="0">
                <a:latin typeface="Corbel" panose="020B0503020204020204" pitchFamily="34" charset="0"/>
              </a:rPr>
              <a:t>The form used by Local WIC Agency staff during monitoring is in the Vendor Manual. Local WIC Agency staff document these visits. If violations are found, the vendor must take steps to correct them.  Some violations may result in an occurrence. Other violations can result in more serious penalties if the vendor fails to correct circumstances causing the violation.</a:t>
            </a:r>
          </a:p>
          <a:p>
            <a:endParaRPr lang="en-US" dirty="0"/>
          </a:p>
        </p:txBody>
      </p:sp>
    </p:spTree>
    <p:extLst>
      <p:ext uri="{BB962C8B-B14F-4D97-AF65-F5344CB8AC3E}">
        <p14:creationId xmlns:p14="http://schemas.microsoft.com/office/powerpoint/2010/main" val="1059256359"/>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165100"/>
            <a:ext cx="6829425" cy="3841750"/>
          </a:xfrm>
          <a:prstGeom prst="rect">
            <a:avLst/>
          </a:prstGeom>
        </p:spPr>
      </p:sp>
      <p:sp>
        <p:nvSpPr>
          <p:cNvPr id="3" name="Notes Placeholder 2"/>
          <p:cNvSpPr>
            <a:spLocks noGrp="1"/>
          </p:cNvSpPr>
          <p:nvPr>
            <p:ph type="body" idx="1"/>
          </p:nvPr>
        </p:nvSpPr>
        <p:spPr>
          <a:xfrm>
            <a:off x="304800" y="4165305"/>
            <a:ext cx="6629400" cy="5054895"/>
          </a:xfrm>
          <a:prstGeom prst="rect">
            <a:avLst/>
          </a:prstGeom>
        </p:spPr>
        <p:txBody>
          <a:bodyPr/>
          <a:lstStyle/>
          <a:p>
            <a:pPr algn="just"/>
            <a:r>
              <a:rPr lang="en-US" sz="1500" dirty="0">
                <a:latin typeface="Corbel" panose="020B0503020204020204" pitchFamily="34" charset="0"/>
              </a:rPr>
              <a:t>As you know, WIC  authorized vendors may not treat WIC customers differently from non-WIC customers by excluding them from in-store promotions. This includes disallowing the use of coupons or other vendor discounts in WIC transactions that are allowed in non-WIC transactions. This information is found in Section 246.12 (h)(3)iii of the Federal WIC  Regulations.</a:t>
            </a:r>
          </a:p>
          <a:p>
            <a:pPr algn="just"/>
            <a:endParaRPr lang="en-US" sz="1500" dirty="0">
              <a:latin typeface="Corbel" panose="020B0503020204020204" pitchFamily="34" charset="0"/>
            </a:endParaRPr>
          </a:p>
          <a:p>
            <a:pPr algn="just"/>
            <a:r>
              <a:rPr lang="en-US" sz="1500" dirty="0">
                <a:latin typeface="Corbel" panose="020B0503020204020204" pitchFamily="34" charset="0"/>
              </a:rPr>
              <a:t>Similarly, WIC authorized vendors may not treat WIC customers differently by offering them incentive items, vendor discounts, coupons or other promotions that are not offered to non-WIC customers. Failure to provide the same courtesies to WIC customers is a violation of Federal WIC Regulations, thereby constituting a vendor violation.</a:t>
            </a:r>
          </a:p>
          <a:p>
            <a:pPr algn="just"/>
            <a:endParaRPr lang="en-US" sz="1500" dirty="0">
              <a:latin typeface="Corbel" panose="020B0503020204020204" pitchFamily="34" charset="0"/>
            </a:endParaRPr>
          </a:p>
          <a:p>
            <a:pPr algn="just"/>
            <a:r>
              <a:rPr lang="en-US" sz="1500" dirty="0">
                <a:latin typeface="Corbel" panose="020B0503020204020204" pitchFamily="34" charset="0"/>
              </a:rPr>
              <a:t>Failure to provide the same courtesies to WIC customers is a vendor violation and may result in disqualification  of  one year for two occurrences within a 12-month period of discrimination on the basis of WIC participation as referenced in Item (31) of Rule .0708. Each date this violation is detected is a separate occurrence; </a:t>
            </a:r>
          </a:p>
          <a:p>
            <a:pPr algn="just"/>
            <a:r>
              <a:rPr lang="en-US" sz="1500" dirty="0">
                <a:latin typeface="Corbel" panose="020B0503020204020204" pitchFamily="34" charset="0"/>
              </a:rPr>
              <a:t>   </a:t>
            </a:r>
          </a:p>
          <a:p>
            <a:pPr algn="just"/>
            <a:r>
              <a:rPr lang="en-US" sz="1500" dirty="0">
                <a:latin typeface="Corbel" panose="020B0503020204020204" pitchFamily="34" charset="0"/>
              </a:rPr>
              <a:t>Item (31) states that a WIC Authorized vendor should not discriminate on the basis of WIC participation, such as failing to offer WIC customers the same courtesies offered to other customers or requiring separate WIC lines.</a:t>
            </a:r>
          </a:p>
        </p:txBody>
      </p:sp>
      <p:sp>
        <p:nvSpPr>
          <p:cNvPr id="4" name="Slide Number Placeholder 3"/>
          <p:cNvSpPr>
            <a:spLocks noGrp="1"/>
          </p:cNvSpPr>
          <p:nvPr>
            <p:ph type="sldNum" sz="quarter" idx="10"/>
          </p:nvPr>
        </p:nvSpPr>
        <p:spPr>
          <a:xfrm>
            <a:off x="3863643" y="9041019"/>
            <a:ext cx="3451558" cy="512056"/>
          </a:xfrm>
          <a:prstGeom prst="rect">
            <a:avLst/>
          </a:prstGeom>
        </p:spPr>
        <p:txBody>
          <a:bodyPr/>
          <a:lstStyle/>
          <a:p>
            <a:fld id="{71032A8B-634D-4E1C-A46A-472537D2DF8A}" type="slidenum">
              <a:rPr lang="en-US" smtClean="0"/>
              <a:pPr/>
              <a:t>118</a:t>
            </a:fld>
            <a:endParaRPr lang="en-US" dirty="0"/>
          </a:p>
        </p:txBody>
      </p:sp>
    </p:spTree>
    <p:extLst>
      <p:ext uri="{BB962C8B-B14F-4D97-AF65-F5344CB8AC3E}">
        <p14:creationId xmlns:p14="http://schemas.microsoft.com/office/powerpoint/2010/main" val="1496788911"/>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7"/>
          <p:cNvSpPr>
            <a:spLocks noGrp="1" noChangeArrowheads="1"/>
          </p:cNvSpPr>
          <p:nvPr>
            <p:ph type="sldNum" sz="quarter" idx="5"/>
          </p:nvPr>
        </p:nvSpPr>
        <p:spPr>
          <a:xfrm>
            <a:off x="3835736" y="9089144"/>
            <a:ext cx="3451558" cy="512056"/>
          </a:xfrm>
          <a:prstGeom prst="rect">
            <a:avLst/>
          </a:prstGeom>
          <a:noFill/>
        </p:spPr>
        <p:txBody>
          <a:bodyPr/>
          <a:lstStyle/>
          <a:p>
            <a:fld id="{0FFEE898-9CAC-4C79-A637-A34F117C148D}" type="slidenum">
              <a:rPr lang="en-US" smtClean="0"/>
              <a:pPr/>
              <a:t>119</a:t>
            </a:fld>
            <a:endParaRPr lang="en-US" dirty="0"/>
          </a:p>
        </p:txBody>
      </p:sp>
      <p:sp>
        <p:nvSpPr>
          <p:cNvPr id="194563" name="Rectangle 2"/>
          <p:cNvSpPr>
            <a:spLocks noGrp="1" noRot="1" noChangeAspect="1" noChangeArrowheads="1" noTextEdit="1"/>
          </p:cNvSpPr>
          <p:nvPr>
            <p:ph type="sldImg"/>
          </p:nvPr>
        </p:nvSpPr>
        <p:spPr>
          <a:xfrm>
            <a:off x="244475" y="152400"/>
            <a:ext cx="6826250" cy="3840163"/>
          </a:xfrm>
          <a:prstGeom prst="rect">
            <a:avLst/>
          </a:prstGeom>
          <a:ln/>
        </p:spPr>
      </p:sp>
      <p:sp>
        <p:nvSpPr>
          <p:cNvPr id="194564" name="Rectangle 3"/>
          <p:cNvSpPr>
            <a:spLocks noGrp="1" noChangeArrowheads="1"/>
          </p:cNvSpPr>
          <p:nvPr>
            <p:ph type="body" idx="1"/>
          </p:nvPr>
        </p:nvSpPr>
        <p:spPr>
          <a:xfrm>
            <a:off x="471548" y="4191001"/>
            <a:ext cx="6372106" cy="3588451"/>
          </a:xfrm>
          <a:prstGeom prst="rect">
            <a:avLst/>
          </a:prstGeom>
          <a:noFill/>
          <a:ln/>
        </p:spPr>
        <p:txBody>
          <a:bodyPr/>
          <a:lstStyle/>
          <a:p>
            <a:pPr algn="just" eaLnBrk="1" hangingPunct="1"/>
            <a:r>
              <a:rPr lang="en-US" sz="1600" dirty="0">
                <a:latin typeface="Corbel" panose="020B0503020204020204" pitchFamily="34" charset="0"/>
              </a:rPr>
              <a:t>Let’s go over the definitions for incentive items, vendor discount, and in-store promotions.</a:t>
            </a:r>
          </a:p>
          <a:p>
            <a:pPr algn="just" eaLnBrk="1" hangingPunct="1"/>
            <a:endParaRPr lang="en-US" sz="1600" dirty="0">
              <a:latin typeface="Corbel" panose="020B0503020204020204" pitchFamily="34" charset="0"/>
            </a:endParaRPr>
          </a:p>
          <a:p>
            <a:pPr algn="just" eaLnBrk="1" hangingPunct="1"/>
            <a:r>
              <a:rPr lang="en-US" sz="1600" dirty="0">
                <a:latin typeface="Corbel" panose="020B0503020204020204" pitchFamily="34" charset="0"/>
              </a:rPr>
              <a:t>An Incentive Item is an item or service provided by a vendor to attract customers or encourage customer loyalty.</a:t>
            </a:r>
          </a:p>
          <a:p>
            <a:pPr algn="just" eaLnBrk="1" hangingPunct="1"/>
            <a:endParaRPr lang="en-US" sz="1600" dirty="0">
              <a:latin typeface="Corbel" panose="020B0503020204020204" pitchFamily="34" charset="0"/>
            </a:endParaRPr>
          </a:p>
          <a:p>
            <a:pPr algn="just" eaLnBrk="1" hangingPunct="1"/>
            <a:r>
              <a:rPr lang="en-US" sz="1600" dirty="0">
                <a:latin typeface="Corbel" panose="020B0503020204020204" pitchFamily="34" charset="0"/>
              </a:rPr>
              <a:t>A Vendor Discount is an in-store promotion that reduces the price or increases the quantity of a given product; a vendor discount could also result from the use of a coupon.</a:t>
            </a:r>
          </a:p>
          <a:p>
            <a:pPr algn="just" eaLnBrk="1" hangingPunct="1"/>
            <a:endParaRPr lang="en-US" sz="1600" dirty="0">
              <a:latin typeface="Corbel" panose="020B0503020204020204" pitchFamily="34" charset="0"/>
            </a:endParaRPr>
          </a:p>
          <a:p>
            <a:pPr algn="just" eaLnBrk="1" hangingPunct="1"/>
            <a:r>
              <a:rPr lang="en-US" sz="1600" dirty="0">
                <a:latin typeface="Corbel" panose="020B0503020204020204" pitchFamily="34" charset="0"/>
              </a:rPr>
              <a:t>In-store promotion is a sales promotion in which a vendor may offer incentive items, vendor discounts or coupons in order to increase sales of certain items or to encourage customer loyalty to the vendor.</a:t>
            </a:r>
          </a:p>
        </p:txBody>
      </p:sp>
    </p:spTree>
    <p:extLst>
      <p:ext uri="{BB962C8B-B14F-4D97-AF65-F5344CB8AC3E}">
        <p14:creationId xmlns:p14="http://schemas.microsoft.com/office/powerpoint/2010/main" val="9583736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p:spPr>
        <p:txBody>
          <a:bodyPr/>
          <a:lstStyle/>
          <a:p>
            <a:fld id="{8EECC45B-12E5-4CA4-8DE3-DB02957EDC49}" type="slidenum">
              <a:rPr lang="en-US" smtClean="0"/>
              <a:pPr/>
              <a:t>12</a:t>
            </a:fld>
            <a:endParaRPr lang="en-US" dirty="0"/>
          </a:p>
        </p:txBody>
      </p:sp>
      <p:sp>
        <p:nvSpPr>
          <p:cNvPr id="119811" name="Rectangle 2"/>
          <p:cNvSpPr>
            <a:spLocks noGrp="1" noRot="1" noChangeAspect="1" noChangeArrowheads="1" noTextEdit="1"/>
          </p:cNvSpPr>
          <p:nvPr>
            <p:ph type="sldImg"/>
          </p:nvPr>
        </p:nvSpPr>
        <p:spPr>
          <a:xfrm>
            <a:off x="382588" y="533400"/>
            <a:ext cx="6550025" cy="3684588"/>
          </a:xfrm>
          <a:ln/>
        </p:spPr>
      </p:sp>
      <p:sp>
        <p:nvSpPr>
          <p:cNvPr id="119812" name="Rectangle 3"/>
          <p:cNvSpPr>
            <a:spLocks noGrp="1" noChangeArrowheads="1"/>
          </p:cNvSpPr>
          <p:nvPr>
            <p:ph type="body" idx="1"/>
          </p:nvPr>
        </p:nvSpPr>
        <p:spPr>
          <a:noFill/>
          <a:ln/>
        </p:spPr>
        <p:txBody>
          <a:bodyPr/>
          <a:lstStyle/>
          <a:p>
            <a:pPr algn="just" eaLnBrk="1" hangingPunct="1"/>
            <a:r>
              <a:rPr lang="en-US" sz="1600" dirty="0">
                <a:latin typeface="Corbel" panose="020B0503020204020204" pitchFamily="34" charset="0"/>
              </a:rPr>
              <a:t>NTE prices are established for each supplemental food for each peer group, </a:t>
            </a:r>
            <a:r>
              <a:rPr lang="en-US" sz="1600" b="1" u="sng" dirty="0">
                <a:latin typeface="Corbel" panose="020B0503020204020204" pitchFamily="34" charset="0"/>
              </a:rPr>
              <a:t>except</a:t>
            </a:r>
            <a:r>
              <a:rPr lang="en-US" sz="1600" dirty="0">
                <a:latin typeface="Corbel" panose="020B0503020204020204" pitchFamily="34" charset="0"/>
              </a:rPr>
              <a:t> exempt infant formula, WIC eligible nutritionals and fruits and vegetables purchased with CVBs.  The NTEs are set at 2 standard deviations above the average price for supplemental foods within a vendor peer group.</a:t>
            </a:r>
          </a:p>
        </p:txBody>
      </p:sp>
      <p:sp>
        <p:nvSpPr>
          <p:cNvPr id="2" name="Date Placeholder 1"/>
          <p:cNvSpPr>
            <a:spLocks noGrp="1"/>
          </p:cNvSpPr>
          <p:nvPr>
            <p:ph type="dt" idx="10"/>
          </p:nvPr>
        </p:nvSpPr>
        <p:spPr/>
        <p:txBody>
          <a:bodyPr lIns="94851" tIns="47425" rIns="94851" bIns="47425"/>
          <a:lstStyle/>
          <a:p>
            <a:endParaRPr lang="en-US" dirty="0">
              <a:solidFill>
                <a:schemeClr val="bg1"/>
              </a:solidFill>
            </a:endParaRPr>
          </a:p>
        </p:txBody>
      </p:sp>
    </p:spTree>
    <p:extLst>
      <p:ext uri="{BB962C8B-B14F-4D97-AF65-F5344CB8AC3E}">
        <p14:creationId xmlns:p14="http://schemas.microsoft.com/office/powerpoint/2010/main" val="1843221146"/>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a:spLocks noGrp="1" noChangeArrowheads="1"/>
          </p:cNvSpPr>
          <p:nvPr>
            <p:ph type="sldNum" sz="quarter" idx="4294967295"/>
          </p:nvPr>
        </p:nvSpPr>
        <p:spPr bwMode="auto">
          <a:xfrm>
            <a:off x="4085905" y="8943484"/>
            <a:ext cx="3229297" cy="487727"/>
          </a:xfrm>
          <a:prstGeom prst="rect">
            <a:avLst/>
          </a:prstGeom>
          <a:noFill/>
          <a:ln>
            <a:miter lim="800000"/>
            <a:headEnd/>
            <a:tailEnd/>
          </a:ln>
        </p:spPr>
        <p:txBody>
          <a:bodyPr lIns="98176" tIns="49089" rIns="98176" bIns="49089" anchor="b"/>
          <a:lstStyle/>
          <a:p>
            <a:pPr marL="0" marR="0" lvl="0" indent="0" algn="r" defTabSz="982003" rtl="0" eaLnBrk="1" fontAlgn="auto" latinLnBrk="0" hangingPunct="1">
              <a:lnSpc>
                <a:spcPct val="100000"/>
              </a:lnSpc>
              <a:spcBef>
                <a:spcPct val="0"/>
              </a:spcBef>
              <a:spcAft>
                <a:spcPts val="0"/>
              </a:spcAft>
              <a:buClrTx/>
              <a:buSzTx/>
              <a:buFontTx/>
              <a:buNone/>
              <a:tabLst/>
              <a:defRPr/>
            </a:pPr>
            <a:fld id="{EB2ABF5F-7034-4338-A081-F72778BAF9D5}" type="slidenum">
              <a:rPr kumimoji="0" lang="en-US" sz="1200" b="0" i="0" u="none" strike="noStrike" kern="1200" cap="none" spc="0" normalizeH="0" baseline="0" noProof="0">
                <a:ln>
                  <a:noFill/>
                </a:ln>
                <a:solidFill>
                  <a:srgbClr val="000000"/>
                </a:solidFill>
                <a:effectLst/>
                <a:uLnTx/>
                <a:uFillTx/>
                <a:latin typeface="Constantia" panose="02030602050306030303" pitchFamily="18" charset="0"/>
                <a:ea typeface="Tahoma" pitchFamily="34" charset="0"/>
                <a:cs typeface="Tahoma" pitchFamily="34" charset="0"/>
              </a:rPr>
              <a:pPr marL="0" marR="0" lvl="0" indent="0" algn="r" defTabSz="982003" rtl="0" eaLnBrk="1" fontAlgn="auto" latinLnBrk="0" hangingPunct="1">
                <a:lnSpc>
                  <a:spcPct val="100000"/>
                </a:lnSpc>
                <a:spcBef>
                  <a:spcPct val="0"/>
                </a:spcBef>
                <a:spcAft>
                  <a:spcPts val="0"/>
                </a:spcAft>
                <a:buClrTx/>
                <a:buSzTx/>
                <a:buFontTx/>
                <a:buNone/>
                <a:tabLst/>
                <a:defRPr/>
              </a:pPr>
              <a:t>120</a:t>
            </a:fld>
            <a:endParaRPr kumimoji="0" lang="en-US" sz="1200" b="0" i="0" u="none" strike="noStrike" kern="1200" cap="none" spc="0" normalizeH="0" baseline="0" noProof="0" dirty="0">
              <a:ln>
                <a:noFill/>
              </a:ln>
              <a:solidFill>
                <a:srgbClr val="000000"/>
              </a:solidFill>
              <a:effectLst/>
              <a:uLnTx/>
              <a:uFillTx/>
              <a:latin typeface="Constantia" panose="02030602050306030303" pitchFamily="18" charset="0"/>
              <a:ea typeface="Tahoma" pitchFamily="34" charset="0"/>
              <a:cs typeface="Tahoma" pitchFamily="34" charset="0"/>
            </a:endParaRPr>
          </a:p>
        </p:txBody>
      </p:sp>
      <p:sp>
        <p:nvSpPr>
          <p:cNvPr id="231427" name="Rectangle 2"/>
          <p:cNvSpPr>
            <a:spLocks noGrp="1" noRot="1" noChangeAspect="1" noChangeArrowheads="1" noTextEdit="1"/>
          </p:cNvSpPr>
          <p:nvPr>
            <p:ph type="sldImg"/>
          </p:nvPr>
        </p:nvSpPr>
        <p:spPr>
          <a:xfrm>
            <a:off x="519113" y="715963"/>
            <a:ext cx="6496050" cy="3654425"/>
          </a:xfrm>
          <a:ln/>
        </p:spPr>
      </p:sp>
      <p:sp>
        <p:nvSpPr>
          <p:cNvPr id="231428" name="Rectangle 3"/>
          <p:cNvSpPr>
            <a:spLocks noGrp="1" noChangeArrowheads="1"/>
          </p:cNvSpPr>
          <p:nvPr>
            <p:ph type="body" idx="1"/>
          </p:nvPr>
        </p:nvSpPr>
        <p:spPr>
          <a:xfrm>
            <a:off x="519113" y="4634244"/>
            <a:ext cx="6496049" cy="4533271"/>
          </a:xfrm>
          <a:noFill/>
          <a:ln/>
        </p:spPr>
        <p:txBody>
          <a:bodyPr lIns="98171" tIns="49085" rIns="98171" bIns="49085"/>
          <a:lstStyle/>
          <a:p>
            <a:pPr algn="just"/>
            <a:r>
              <a:rPr lang="en-US" sz="1600" dirty="0">
                <a:latin typeface="Corbel" panose="020B0503020204020204" pitchFamily="34" charset="0"/>
              </a:rPr>
              <a:t>Incentive items must be approved by the North Carolina WIC Program prior to providing them to WIC customers.</a:t>
            </a:r>
          </a:p>
          <a:p>
            <a:pPr algn="just"/>
            <a:endParaRPr lang="en-US" sz="1600" dirty="0">
              <a:latin typeface="Corbel" panose="020B0503020204020204" pitchFamily="34" charset="0"/>
            </a:endParaRPr>
          </a:p>
          <a:p>
            <a:pPr algn="just"/>
            <a:r>
              <a:rPr lang="en-US" sz="1600" dirty="0">
                <a:latin typeface="Corbel" panose="020B0503020204020204" pitchFamily="34" charset="0"/>
              </a:rPr>
              <a:t>The North Carolina WIC Program may approve incentive items-including food, merchandise or services-that a vendor obtained at no cost or that cost a vendor less than $2.00.  Vendors may also provide food sales or specials (vendor discounts) that involve no cost or cost the vendor less than $2.00. This includes bonus size food items that were obtained from the manufacturer at no cost to the vendor as well as any other types of vendor discounts as long as the cost to the vendor of providing these vendor discounts is less than $2.</a:t>
            </a:r>
          </a:p>
        </p:txBody>
      </p:sp>
    </p:spTree>
    <p:extLst>
      <p:ext uri="{BB962C8B-B14F-4D97-AF65-F5344CB8AC3E}">
        <p14:creationId xmlns:p14="http://schemas.microsoft.com/office/powerpoint/2010/main" val="3285076040"/>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a:spLocks noGrp="1" noChangeArrowheads="1"/>
          </p:cNvSpPr>
          <p:nvPr>
            <p:ph type="sldNum" sz="quarter" idx="4294967295"/>
          </p:nvPr>
        </p:nvSpPr>
        <p:spPr bwMode="auto">
          <a:xfrm>
            <a:off x="4085905" y="8943484"/>
            <a:ext cx="3229297" cy="487727"/>
          </a:xfrm>
          <a:prstGeom prst="rect">
            <a:avLst/>
          </a:prstGeom>
          <a:noFill/>
          <a:ln>
            <a:miter lim="800000"/>
            <a:headEnd/>
            <a:tailEnd/>
          </a:ln>
        </p:spPr>
        <p:txBody>
          <a:bodyPr lIns="98176" tIns="49089" rIns="98176" bIns="49089" anchor="b"/>
          <a:lstStyle/>
          <a:p>
            <a:pPr marL="0" marR="0" lvl="0" indent="0" algn="r" defTabSz="982003" rtl="0" eaLnBrk="1" fontAlgn="auto" latinLnBrk="0" hangingPunct="1">
              <a:lnSpc>
                <a:spcPct val="100000"/>
              </a:lnSpc>
              <a:spcBef>
                <a:spcPct val="0"/>
              </a:spcBef>
              <a:spcAft>
                <a:spcPts val="0"/>
              </a:spcAft>
              <a:buClrTx/>
              <a:buSzTx/>
              <a:buFontTx/>
              <a:buNone/>
              <a:tabLst/>
              <a:defRPr/>
            </a:pPr>
            <a:fld id="{EB2ABF5F-7034-4338-A081-F72778BAF9D5}" type="slidenum">
              <a:rPr kumimoji="0" lang="en-US" sz="1200" b="0" i="0" u="none" strike="noStrike" kern="1200" cap="none" spc="0" normalizeH="0" baseline="0" noProof="0">
                <a:ln>
                  <a:noFill/>
                </a:ln>
                <a:solidFill>
                  <a:srgbClr val="000000"/>
                </a:solidFill>
                <a:effectLst/>
                <a:uLnTx/>
                <a:uFillTx/>
                <a:latin typeface="Constantia" panose="02030602050306030303" pitchFamily="18" charset="0"/>
                <a:ea typeface="Tahoma" pitchFamily="34" charset="0"/>
                <a:cs typeface="Tahoma" pitchFamily="34" charset="0"/>
              </a:rPr>
              <a:pPr marL="0" marR="0" lvl="0" indent="0" algn="r" defTabSz="982003" rtl="0" eaLnBrk="1" fontAlgn="auto" latinLnBrk="0" hangingPunct="1">
                <a:lnSpc>
                  <a:spcPct val="100000"/>
                </a:lnSpc>
                <a:spcBef>
                  <a:spcPct val="0"/>
                </a:spcBef>
                <a:spcAft>
                  <a:spcPts val="0"/>
                </a:spcAft>
                <a:buClrTx/>
                <a:buSzTx/>
                <a:buFontTx/>
                <a:buNone/>
                <a:tabLst/>
                <a:defRPr/>
              </a:pPr>
              <a:t>121</a:t>
            </a:fld>
            <a:endParaRPr kumimoji="0" lang="en-US" sz="1200" b="0" i="0" u="none" strike="noStrike" kern="1200" cap="none" spc="0" normalizeH="0" baseline="0" noProof="0" dirty="0">
              <a:ln>
                <a:noFill/>
              </a:ln>
              <a:solidFill>
                <a:srgbClr val="000000"/>
              </a:solidFill>
              <a:effectLst/>
              <a:uLnTx/>
              <a:uFillTx/>
              <a:latin typeface="Constantia" panose="02030602050306030303" pitchFamily="18" charset="0"/>
              <a:ea typeface="Tahoma" pitchFamily="34" charset="0"/>
              <a:cs typeface="Tahoma" pitchFamily="34" charset="0"/>
            </a:endParaRPr>
          </a:p>
        </p:txBody>
      </p:sp>
      <p:sp>
        <p:nvSpPr>
          <p:cNvPr id="231427" name="Rectangle 2"/>
          <p:cNvSpPr>
            <a:spLocks noGrp="1" noRot="1" noChangeAspect="1" noChangeArrowheads="1" noTextEdit="1"/>
          </p:cNvSpPr>
          <p:nvPr>
            <p:ph type="sldImg"/>
          </p:nvPr>
        </p:nvSpPr>
        <p:spPr>
          <a:xfrm>
            <a:off x="519113" y="715963"/>
            <a:ext cx="6496050" cy="3654425"/>
          </a:xfrm>
          <a:ln/>
        </p:spPr>
      </p:sp>
      <p:sp>
        <p:nvSpPr>
          <p:cNvPr id="231428" name="Rectangle 3"/>
          <p:cNvSpPr>
            <a:spLocks noGrp="1" noChangeArrowheads="1"/>
          </p:cNvSpPr>
          <p:nvPr>
            <p:ph type="body" idx="1"/>
          </p:nvPr>
        </p:nvSpPr>
        <p:spPr>
          <a:xfrm>
            <a:off x="519114" y="4634244"/>
            <a:ext cx="6171564" cy="4533271"/>
          </a:xfrm>
          <a:noFill/>
          <a:ln/>
        </p:spPr>
        <p:txBody>
          <a:bodyPr lIns="98171" tIns="49085" rIns="98171" bIns="49085"/>
          <a:lstStyle/>
          <a:p>
            <a:pPr algn="just"/>
            <a:r>
              <a:rPr lang="en-US" sz="1600" dirty="0">
                <a:latin typeface="Corbel" panose="020B0503020204020204" pitchFamily="34" charset="0"/>
              </a:rPr>
              <a:t>To obtain approval to provide incentive items to WIC customers, a vendor must submit a written request directly to the North Carolina State Agency.  
WIC vendors cannot offer incentive items to WIC customers without approval from the State WIC Agency.  </a:t>
            </a:r>
            <a:r>
              <a:rPr lang="en-US" dirty="0"/>
              <a:t>
</a:t>
            </a:r>
          </a:p>
        </p:txBody>
      </p:sp>
    </p:spTree>
    <p:extLst>
      <p:ext uri="{BB962C8B-B14F-4D97-AF65-F5344CB8AC3E}">
        <p14:creationId xmlns:p14="http://schemas.microsoft.com/office/powerpoint/2010/main" val="3974715059"/>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a:spLocks noGrp="1" noChangeArrowheads="1"/>
          </p:cNvSpPr>
          <p:nvPr>
            <p:ph type="sldNum" sz="quarter" idx="4294967295"/>
          </p:nvPr>
        </p:nvSpPr>
        <p:spPr bwMode="auto">
          <a:xfrm>
            <a:off x="4085905" y="8943484"/>
            <a:ext cx="3229297" cy="487727"/>
          </a:xfrm>
          <a:prstGeom prst="rect">
            <a:avLst/>
          </a:prstGeom>
          <a:noFill/>
          <a:ln>
            <a:miter lim="800000"/>
            <a:headEnd/>
            <a:tailEnd/>
          </a:ln>
        </p:spPr>
        <p:txBody>
          <a:bodyPr lIns="98176" tIns="49089" rIns="98176" bIns="49089" anchor="b"/>
          <a:lstStyle/>
          <a:p>
            <a:pPr marL="0" marR="0" lvl="0" indent="0" algn="r" defTabSz="982003" rtl="0" eaLnBrk="1" fontAlgn="auto" latinLnBrk="0" hangingPunct="1">
              <a:lnSpc>
                <a:spcPct val="100000"/>
              </a:lnSpc>
              <a:spcBef>
                <a:spcPct val="0"/>
              </a:spcBef>
              <a:spcAft>
                <a:spcPts val="0"/>
              </a:spcAft>
              <a:buClrTx/>
              <a:buSzTx/>
              <a:buFontTx/>
              <a:buNone/>
              <a:tabLst/>
              <a:defRPr/>
            </a:pPr>
            <a:fld id="{EB2ABF5F-7034-4338-A081-F72778BAF9D5}" type="slidenum">
              <a:rPr kumimoji="0" lang="en-US" sz="1200" b="0" i="0" u="none" strike="noStrike" kern="1200" cap="none" spc="0" normalizeH="0" baseline="0" noProof="0">
                <a:ln>
                  <a:noFill/>
                </a:ln>
                <a:solidFill>
                  <a:srgbClr val="000000"/>
                </a:solidFill>
                <a:effectLst/>
                <a:uLnTx/>
                <a:uFillTx/>
                <a:latin typeface="Constantia" panose="02030602050306030303" pitchFamily="18" charset="0"/>
                <a:ea typeface="Tahoma" pitchFamily="34" charset="0"/>
                <a:cs typeface="Tahoma" pitchFamily="34" charset="0"/>
              </a:rPr>
              <a:pPr marL="0" marR="0" lvl="0" indent="0" algn="r" defTabSz="982003" rtl="0" eaLnBrk="1" fontAlgn="auto" latinLnBrk="0" hangingPunct="1">
                <a:lnSpc>
                  <a:spcPct val="100000"/>
                </a:lnSpc>
                <a:spcBef>
                  <a:spcPct val="0"/>
                </a:spcBef>
                <a:spcAft>
                  <a:spcPts val="0"/>
                </a:spcAft>
                <a:buClrTx/>
                <a:buSzTx/>
                <a:buFontTx/>
                <a:buNone/>
                <a:tabLst/>
                <a:defRPr/>
              </a:pPr>
              <a:t>122</a:t>
            </a:fld>
            <a:endParaRPr kumimoji="0" lang="en-US" sz="1200" b="0" i="0" u="none" strike="noStrike" kern="1200" cap="none" spc="0" normalizeH="0" baseline="0" noProof="0" dirty="0">
              <a:ln>
                <a:noFill/>
              </a:ln>
              <a:solidFill>
                <a:srgbClr val="000000"/>
              </a:solidFill>
              <a:effectLst/>
              <a:uLnTx/>
              <a:uFillTx/>
              <a:latin typeface="Constantia" panose="02030602050306030303" pitchFamily="18" charset="0"/>
              <a:ea typeface="Tahoma" pitchFamily="34" charset="0"/>
              <a:cs typeface="Tahoma" pitchFamily="34" charset="0"/>
            </a:endParaRPr>
          </a:p>
        </p:txBody>
      </p:sp>
      <p:sp>
        <p:nvSpPr>
          <p:cNvPr id="231427" name="Rectangle 2"/>
          <p:cNvSpPr>
            <a:spLocks noGrp="1" noRot="1" noChangeAspect="1" noChangeArrowheads="1" noTextEdit="1"/>
          </p:cNvSpPr>
          <p:nvPr>
            <p:ph type="sldImg"/>
          </p:nvPr>
        </p:nvSpPr>
        <p:spPr>
          <a:xfrm>
            <a:off x="519113" y="715963"/>
            <a:ext cx="6496050" cy="3654425"/>
          </a:xfrm>
          <a:ln/>
        </p:spPr>
      </p:sp>
      <p:sp>
        <p:nvSpPr>
          <p:cNvPr id="231428" name="Rectangle 3"/>
          <p:cNvSpPr>
            <a:spLocks noGrp="1" noChangeArrowheads="1"/>
          </p:cNvSpPr>
          <p:nvPr>
            <p:ph type="body" idx="1"/>
          </p:nvPr>
        </p:nvSpPr>
        <p:spPr>
          <a:xfrm>
            <a:off x="519114" y="4634244"/>
            <a:ext cx="6171564" cy="4533271"/>
          </a:xfrm>
          <a:noFill/>
          <a:ln/>
        </p:spPr>
        <p:txBody>
          <a:bodyPr lIns="98171" tIns="49085" rIns="98171" bIns="49085"/>
          <a:lstStyle/>
          <a:p>
            <a:pPr algn="just"/>
            <a:r>
              <a:rPr lang="en-US" sz="1600" dirty="0">
                <a:latin typeface="Corbel" panose="020B0503020204020204" pitchFamily="34" charset="0"/>
              </a:rPr>
              <a:t>Following is a list of prohibited incentive items:</a:t>
            </a:r>
          </a:p>
          <a:p>
            <a:pPr algn="just"/>
            <a:r>
              <a:rPr lang="en-US" sz="1600" dirty="0">
                <a:latin typeface="Corbel" panose="020B0503020204020204" pitchFamily="34" charset="0"/>
              </a:rPr>
              <a:t>Assistance applying for WIC benefits</a:t>
            </a:r>
          </a:p>
          <a:p>
            <a:pPr algn="just"/>
            <a:r>
              <a:rPr lang="en-US" sz="1600" dirty="0">
                <a:latin typeface="Corbel" panose="020B0503020204020204" pitchFamily="34" charset="0"/>
              </a:rPr>
              <a:t>Transportation for WIC customer to and/or from vendor premises</a:t>
            </a:r>
          </a:p>
          <a:p>
            <a:pPr algn="just"/>
            <a:r>
              <a:rPr lang="en-US" sz="1600" dirty="0">
                <a:latin typeface="Corbel" panose="020B0503020204020204" pitchFamily="34" charset="0"/>
              </a:rPr>
              <a:t>Delivery of WIC supplemental foods</a:t>
            </a:r>
          </a:p>
          <a:p>
            <a:pPr algn="just"/>
            <a:r>
              <a:rPr lang="en-US" sz="1600" dirty="0">
                <a:latin typeface="Corbel" panose="020B0503020204020204" pitchFamily="34" charset="0"/>
              </a:rPr>
              <a:t>Lottery tickets</a:t>
            </a:r>
          </a:p>
          <a:p>
            <a:pPr algn="just"/>
            <a:r>
              <a:rPr lang="en-US" sz="1600" dirty="0">
                <a:latin typeface="Corbel" panose="020B0503020204020204" pitchFamily="34" charset="0"/>
              </a:rPr>
              <a:t>Cash gifts</a:t>
            </a:r>
          </a:p>
          <a:p>
            <a:pPr algn="just"/>
            <a:r>
              <a:rPr lang="en-US" sz="1600" dirty="0">
                <a:latin typeface="Corbel" panose="020B0503020204020204" pitchFamily="34" charset="0"/>
              </a:rPr>
              <a:t>Any other service that results in a conflict of interest, any item that incurs a liability to the WIC Program or violates any Federal, State or Local law or regulation.</a:t>
            </a:r>
            <a:r>
              <a:rPr lang="en-US" dirty="0"/>
              <a:t>	</a:t>
            </a:r>
          </a:p>
        </p:txBody>
      </p:sp>
    </p:spTree>
    <p:extLst>
      <p:ext uri="{BB962C8B-B14F-4D97-AF65-F5344CB8AC3E}">
        <p14:creationId xmlns:p14="http://schemas.microsoft.com/office/powerpoint/2010/main" val="3268547296"/>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a:spLocks noGrp="1" noChangeArrowheads="1"/>
          </p:cNvSpPr>
          <p:nvPr>
            <p:ph type="sldNum" sz="quarter" idx="4294967295"/>
          </p:nvPr>
        </p:nvSpPr>
        <p:spPr bwMode="auto">
          <a:xfrm>
            <a:off x="4085905" y="8943484"/>
            <a:ext cx="3229297" cy="487727"/>
          </a:xfrm>
          <a:prstGeom prst="rect">
            <a:avLst/>
          </a:prstGeom>
          <a:noFill/>
          <a:ln>
            <a:miter lim="800000"/>
            <a:headEnd/>
            <a:tailEnd/>
          </a:ln>
        </p:spPr>
        <p:txBody>
          <a:bodyPr lIns="98176" tIns="49089" rIns="98176" bIns="49089" anchor="b"/>
          <a:lstStyle/>
          <a:p>
            <a:pPr marL="0" marR="0" lvl="0" indent="0" algn="r" defTabSz="982003" rtl="0" eaLnBrk="1" fontAlgn="auto" latinLnBrk="0" hangingPunct="1">
              <a:lnSpc>
                <a:spcPct val="100000"/>
              </a:lnSpc>
              <a:spcBef>
                <a:spcPct val="0"/>
              </a:spcBef>
              <a:spcAft>
                <a:spcPts val="0"/>
              </a:spcAft>
              <a:buClrTx/>
              <a:buSzTx/>
              <a:buFontTx/>
              <a:buNone/>
              <a:tabLst/>
              <a:defRPr/>
            </a:pPr>
            <a:fld id="{EB2ABF5F-7034-4338-A081-F72778BAF9D5}" type="slidenum">
              <a:rPr kumimoji="0" lang="en-US" sz="1200" b="0" i="0" u="none" strike="noStrike" kern="1200" cap="none" spc="0" normalizeH="0" baseline="0" noProof="0">
                <a:ln>
                  <a:noFill/>
                </a:ln>
                <a:solidFill>
                  <a:srgbClr val="000000"/>
                </a:solidFill>
                <a:effectLst/>
                <a:uLnTx/>
                <a:uFillTx/>
                <a:latin typeface="Constantia" panose="02030602050306030303" pitchFamily="18" charset="0"/>
                <a:ea typeface="Tahoma" pitchFamily="34" charset="0"/>
                <a:cs typeface="Tahoma" pitchFamily="34" charset="0"/>
              </a:rPr>
              <a:pPr marL="0" marR="0" lvl="0" indent="0" algn="r" defTabSz="982003" rtl="0" eaLnBrk="1" fontAlgn="auto" latinLnBrk="0" hangingPunct="1">
                <a:lnSpc>
                  <a:spcPct val="100000"/>
                </a:lnSpc>
                <a:spcBef>
                  <a:spcPct val="0"/>
                </a:spcBef>
                <a:spcAft>
                  <a:spcPts val="0"/>
                </a:spcAft>
                <a:buClrTx/>
                <a:buSzTx/>
                <a:buFontTx/>
                <a:buNone/>
                <a:tabLst/>
                <a:defRPr/>
              </a:pPr>
              <a:t>123</a:t>
            </a:fld>
            <a:endParaRPr kumimoji="0" lang="en-US" sz="1200" b="0" i="0" u="none" strike="noStrike" kern="1200" cap="none" spc="0" normalizeH="0" baseline="0" noProof="0" dirty="0">
              <a:ln>
                <a:noFill/>
              </a:ln>
              <a:solidFill>
                <a:srgbClr val="000000"/>
              </a:solidFill>
              <a:effectLst/>
              <a:uLnTx/>
              <a:uFillTx/>
              <a:latin typeface="Constantia" panose="02030602050306030303" pitchFamily="18" charset="0"/>
              <a:ea typeface="Tahoma" pitchFamily="34" charset="0"/>
              <a:cs typeface="Tahoma" pitchFamily="34" charset="0"/>
            </a:endParaRPr>
          </a:p>
        </p:txBody>
      </p:sp>
      <p:sp>
        <p:nvSpPr>
          <p:cNvPr id="231427" name="Rectangle 2"/>
          <p:cNvSpPr>
            <a:spLocks noGrp="1" noRot="1" noChangeAspect="1" noChangeArrowheads="1" noTextEdit="1"/>
          </p:cNvSpPr>
          <p:nvPr>
            <p:ph type="sldImg"/>
          </p:nvPr>
        </p:nvSpPr>
        <p:spPr>
          <a:xfrm>
            <a:off x="519113" y="715963"/>
            <a:ext cx="6496050" cy="3654425"/>
          </a:xfrm>
          <a:ln/>
        </p:spPr>
      </p:sp>
      <p:sp>
        <p:nvSpPr>
          <p:cNvPr id="231428" name="Rectangle 3"/>
          <p:cNvSpPr>
            <a:spLocks noGrp="1" noChangeArrowheads="1"/>
          </p:cNvSpPr>
          <p:nvPr>
            <p:ph type="body" idx="1"/>
          </p:nvPr>
        </p:nvSpPr>
        <p:spPr>
          <a:xfrm>
            <a:off x="519114" y="4634244"/>
            <a:ext cx="6171564" cy="4533271"/>
          </a:xfrm>
          <a:noFill/>
          <a:ln/>
        </p:spPr>
        <p:txBody>
          <a:bodyPr lIns="98171" tIns="49085" rIns="98171" bIns="49085"/>
          <a:lstStyle/>
          <a:p>
            <a:pPr algn="just"/>
            <a:r>
              <a:rPr lang="en-US" sz="1600" dirty="0">
                <a:latin typeface="Corbel" panose="020B0503020204020204" pitchFamily="34" charset="0"/>
              </a:rPr>
              <a:t>Allowing WIC customers to use vendor discounts in WIC purchases reinforces wise food purchasing practices, which is a goal of WIC nutrition education.</a:t>
            </a:r>
          </a:p>
          <a:p>
            <a:pPr algn="just"/>
            <a:endParaRPr lang="en-US" sz="1600" dirty="0">
              <a:latin typeface="Corbel" panose="020B0503020204020204" pitchFamily="34" charset="0"/>
            </a:endParaRPr>
          </a:p>
          <a:p>
            <a:pPr algn="just"/>
            <a:r>
              <a:rPr lang="en-US" sz="1600" dirty="0">
                <a:latin typeface="Corbel" panose="020B0503020204020204" pitchFamily="34" charset="0"/>
              </a:rPr>
              <a:t>You should ensure that your staff/cashiers are well informed about the use of different types of in-store promotions and coupons so that both customers and the WIC Program are able to achieve the maximum benefit from such offers.</a:t>
            </a:r>
          </a:p>
        </p:txBody>
      </p:sp>
    </p:spTree>
    <p:extLst>
      <p:ext uri="{BB962C8B-B14F-4D97-AF65-F5344CB8AC3E}">
        <p14:creationId xmlns:p14="http://schemas.microsoft.com/office/powerpoint/2010/main" val="1522099736"/>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a:spLocks noGrp="1" noChangeArrowheads="1"/>
          </p:cNvSpPr>
          <p:nvPr>
            <p:ph type="sldNum" sz="quarter" idx="4294967295"/>
          </p:nvPr>
        </p:nvSpPr>
        <p:spPr bwMode="auto">
          <a:xfrm>
            <a:off x="4085905" y="8943484"/>
            <a:ext cx="3229297" cy="487727"/>
          </a:xfrm>
          <a:prstGeom prst="rect">
            <a:avLst/>
          </a:prstGeom>
          <a:noFill/>
          <a:ln>
            <a:miter lim="800000"/>
            <a:headEnd/>
            <a:tailEnd/>
          </a:ln>
        </p:spPr>
        <p:txBody>
          <a:bodyPr lIns="98176" tIns="49089" rIns="98176" bIns="49089" anchor="b"/>
          <a:lstStyle/>
          <a:p>
            <a:pPr marL="0" marR="0" lvl="0" indent="0" algn="r" defTabSz="982003" rtl="0" eaLnBrk="1" fontAlgn="auto" latinLnBrk="0" hangingPunct="1">
              <a:lnSpc>
                <a:spcPct val="100000"/>
              </a:lnSpc>
              <a:spcBef>
                <a:spcPct val="0"/>
              </a:spcBef>
              <a:spcAft>
                <a:spcPts val="0"/>
              </a:spcAft>
              <a:buClrTx/>
              <a:buSzTx/>
              <a:buFontTx/>
              <a:buNone/>
              <a:tabLst/>
              <a:defRPr/>
            </a:pPr>
            <a:fld id="{EB2ABF5F-7034-4338-A081-F72778BAF9D5}" type="slidenum">
              <a:rPr kumimoji="0" lang="en-US" sz="1200" b="0" i="0" u="none" strike="noStrike" kern="1200" cap="none" spc="0" normalizeH="0" baseline="0" noProof="0">
                <a:ln>
                  <a:noFill/>
                </a:ln>
                <a:solidFill>
                  <a:srgbClr val="000000"/>
                </a:solidFill>
                <a:effectLst/>
                <a:uLnTx/>
                <a:uFillTx/>
                <a:latin typeface="Constantia" panose="02030602050306030303" pitchFamily="18" charset="0"/>
                <a:ea typeface="Tahoma" pitchFamily="34" charset="0"/>
                <a:cs typeface="Tahoma" pitchFamily="34" charset="0"/>
              </a:rPr>
              <a:pPr marL="0" marR="0" lvl="0" indent="0" algn="r" defTabSz="982003" rtl="0" eaLnBrk="1" fontAlgn="auto" latinLnBrk="0" hangingPunct="1">
                <a:lnSpc>
                  <a:spcPct val="100000"/>
                </a:lnSpc>
                <a:spcBef>
                  <a:spcPct val="0"/>
                </a:spcBef>
                <a:spcAft>
                  <a:spcPts val="0"/>
                </a:spcAft>
                <a:buClrTx/>
                <a:buSzTx/>
                <a:buFontTx/>
                <a:buNone/>
                <a:tabLst/>
                <a:defRPr/>
              </a:pPr>
              <a:t>124</a:t>
            </a:fld>
            <a:endParaRPr kumimoji="0" lang="en-US" sz="1200" b="0" i="0" u="none" strike="noStrike" kern="1200" cap="none" spc="0" normalizeH="0" baseline="0" noProof="0" dirty="0">
              <a:ln>
                <a:noFill/>
              </a:ln>
              <a:solidFill>
                <a:srgbClr val="000000"/>
              </a:solidFill>
              <a:effectLst/>
              <a:uLnTx/>
              <a:uFillTx/>
              <a:latin typeface="Constantia" panose="02030602050306030303" pitchFamily="18" charset="0"/>
              <a:ea typeface="Tahoma" pitchFamily="34" charset="0"/>
              <a:cs typeface="Tahoma" pitchFamily="34" charset="0"/>
            </a:endParaRPr>
          </a:p>
        </p:txBody>
      </p:sp>
      <p:sp>
        <p:nvSpPr>
          <p:cNvPr id="231427" name="Rectangle 2"/>
          <p:cNvSpPr>
            <a:spLocks noGrp="1" noRot="1" noChangeAspect="1" noChangeArrowheads="1" noTextEdit="1"/>
          </p:cNvSpPr>
          <p:nvPr>
            <p:ph type="sldImg"/>
          </p:nvPr>
        </p:nvSpPr>
        <p:spPr>
          <a:xfrm>
            <a:off x="519113" y="715963"/>
            <a:ext cx="6496050" cy="3654425"/>
          </a:xfrm>
          <a:ln/>
        </p:spPr>
      </p:sp>
      <p:sp>
        <p:nvSpPr>
          <p:cNvPr id="231428" name="Rectangle 3"/>
          <p:cNvSpPr>
            <a:spLocks noGrp="1" noChangeArrowheads="1"/>
          </p:cNvSpPr>
          <p:nvPr>
            <p:ph type="body" idx="1"/>
          </p:nvPr>
        </p:nvSpPr>
        <p:spPr>
          <a:xfrm>
            <a:off x="519114" y="4634244"/>
            <a:ext cx="6171564" cy="4533271"/>
          </a:xfrm>
          <a:noFill/>
          <a:ln/>
        </p:spPr>
        <p:txBody>
          <a:bodyPr lIns="98171" tIns="49085" rIns="98171" bIns="49085"/>
          <a:lstStyle/>
          <a:p>
            <a:pPr algn="just"/>
            <a:r>
              <a:rPr lang="en-US" sz="1600" dirty="0">
                <a:latin typeface="Corbel" panose="020B0503020204020204" pitchFamily="34" charset="0"/>
              </a:rPr>
              <a:t>There are several types of in-store promotions and coupons that your store may offer, some of which are listed on the screen. Please refer to your Vendor Manual for detailed definitions of each type of promotion.</a:t>
            </a:r>
          </a:p>
        </p:txBody>
      </p:sp>
    </p:spTree>
    <p:extLst>
      <p:ext uri="{BB962C8B-B14F-4D97-AF65-F5344CB8AC3E}">
        <p14:creationId xmlns:p14="http://schemas.microsoft.com/office/powerpoint/2010/main" val="1757754683"/>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a:spLocks noGrp="1" noChangeArrowheads="1"/>
          </p:cNvSpPr>
          <p:nvPr>
            <p:ph type="sldNum" sz="quarter" idx="4294967295"/>
          </p:nvPr>
        </p:nvSpPr>
        <p:spPr bwMode="auto">
          <a:xfrm>
            <a:off x="4085905" y="8943484"/>
            <a:ext cx="3229297" cy="487727"/>
          </a:xfrm>
          <a:prstGeom prst="rect">
            <a:avLst/>
          </a:prstGeom>
          <a:noFill/>
          <a:ln>
            <a:miter lim="800000"/>
            <a:headEnd/>
            <a:tailEnd/>
          </a:ln>
        </p:spPr>
        <p:txBody>
          <a:bodyPr lIns="98176" tIns="49089" rIns="98176" bIns="49089" anchor="b"/>
          <a:lstStyle/>
          <a:p>
            <a:pPr marL="0" marR="0" lvl="0" indent="0" algn="r" defTabSz="982003" rtl="0" eaLnBrk="1" fontAlgn="auto" latinLnBrk="0" hangingPunct="1">
              <a:lnSpc>
                <a:spcPct val="100000"/>
              </a:lnSpc>
              <a:spcBef>
                <a:spcPct val="0"/>
              </a:spcBef>
              <a:spcAft>
                <a:spcPts val="0"/>
              </a:spcAft>
              <a:buClrTx/>
              <a:buSzTx/>
              <a:buFontTx/>
              <a:buNone/>
              <a:tabLst/>
              <a:defRPr/>
            </a:pPr>
            <a:fld id="{EB2ABF5F-7034-4338-A081-F72778BAF9D5}" type="slidenum">
              <a:rPr kumimoji="0" lang="en-US" sz="1200" b="0" i="0" u="none" strike="noStrike" kern="1200" cap="none" spc="0" normalizeH="0" baseline="0" noProof="0">
                <a:ln>
                  <a:noFill/>
                </a:ln>
                <a:solidFill>
                  <a:srgbClr val="000000"/>
                </a:solidFill>
                <a:effectLst/>
                <a:uLnTx/>
                <a:uFillTx/>
                <a:latin typeface="Constantia" panose="02030602050306030303" pitchFamily="18" charset="0"/>
                <a:ea typeface="Tahoma" pitchFamily="34" charset="0"/>
                <a:cs typeface="Tahoma" pitchFamily="34" charset="0"/>
              </a:rPr>
              <a:pPr marL="0" marR="0" lvl="0" indent="0" algn="r" defTabSz="982003" rtl="0" eaLnBrk="1" fontAlgn="auto" latinLnBrk="0" hangingPunct="1">
                <a:lnSpc>
                  <a:spcPct val="100000"/>
                </a:lnSpc>
                <a:spcBef>
                  <a:spcPct val="0"/>
                </a:spcBef>
                <a:spcAft>
                  <a:spcPts val="0"/>
                </a:spcAft>
                <a:buClrTx/>
                <a:buSzTx/>
                <a:buFontTx/>
                <a:buNone/>
                <a:tabLst/>
                <a:defRPr/>
              </a:pPr>
              <a:t>125</a:t>
            </a:fld>
            <a:endParaRPr kumimoji="0" lang="en-US" sz="1200" b="0" i="0" u="none" strike="noStrike" kern="1200" cap="none" spc="0" normalizeH="0" baseline="0" noProof="0" dirty="0">
              <a:ln>
                <a:noFill/>
              </a:ln>
              <a:solidFill>
                <a:srgbClr val="000000"/>
              </a:solidFill>
              <a:effectLst/>
              <a:uLnTx/>
              <a:uFillTx/>
              <a:latin typeface="Constantia" panose="02030602050306030303" pitchFamily="18" charset="0"/>
              <a:ea typeface="Tahoma" pitchFamily="34" charset="0"/>
              <a:cs typeface="Tahoma" pitchFamily="34" charset="0"/>
            </a:endParaRPr>
          </a:p>
        </p:txBody>
      </p:sp>
      <p:sp>
        <p:nvSpPr>
          <p:cNvPr id="231427" name="Rectangle 2"/>
          <p:cNvSpPr>
            <a:spLocks noGrp="1" noRot="1" noChangeAspect="1" noChangeArrowheads="1" noTextEdit="1"/>
          </p:cNvSpPr>
          <p:nvPr>
            <p:ph type="sldImg"/>
          </p:nvPr>
        </p:nvSpPr>
        <p:spPr>
          <a:xfrm>
            <a:off x="519113" y="715963"/>
            <a:ext cx="6496050" cy="3654425"/>
          </a:xfrm>
          <a:ln/>
        </p:spPr>
      </p:sp>
      <p:sp>
        <p:nvSpPr>
          <p:cNvPr id="231428" name="Rectangle 3"/>
          <p:cNvSpPr>
            <a:spLocks noGrp="1" noChangeArrowheads="1"/>
          </p:cNvSpPr>
          <p:nvPr>
            <p:ph type="body" idx="1"/>
          </p:nvPr>
        </p:nvSpPr>
        <p:spPr>
          <a:xfrm>
            <a:off x="498236" y="4654076"/>
            <a:ext cx="6309677" cy="4533271"/>
          </a:xfrm>
          <a:noFill/>
          <a:ln/>
        </p:spPr>
        <p:txBody>
          <a:bodyPr lIns="98171" tIns="49085" rIns="98171" bIns="49085"/>
          <a:lstStyle/>
          <a:p>
            <a:pPr algn="just"/>
            <a:r>
              <a:rPr lang="en-US" sz="1600" dirty="0">
                <a:latin typeface="Corbel" panose="020B0503020204020204" pitchFamily="34" charset="0"/>
              </a:rPr>
              <a:t>Per the USDA WIC EBT Operating Rules:</a:t>
            </a:r>
          </a:p>
          <a:p>
            <a:pPr algn="just"/>
            <a:endParaRPr lang="en-US" sz="1600" dirty="0">
              <a:latin typeface="Corbel" panose="020B0503020204020204" pitchFamily="34" charset="0"/>
            </a:endParaRPr>
          </a:p>
          <a:p>
            <a:pPr algn="just"/>
            <a:r>
              <a:rPr lang="en-US" sz="1600" dirty="0">
                <a:latin typeface="Corbel" panose="020B0503020204020204" pitchFamily="34" charset="0"/>
              </a:rPr>
              <a:t>In a true BOGO, the free item cannot be deducted from the WIC customer’s benefit balance or reported to the State Agency.</a:t>
            </a:r>
          </a:p>
          <a:p>
            <a:pPr algn="just"/>
            <a:r>
              <a:rPr lang="en-US" sz="1600" dirty="0">
                <a:latin typeface="Corbel" panose="020B0503020204020204" pitchFamily="34" charset="0"/>
              </a:rPr>
              <a:t>If a food item is advertised as “Buy one, get one free” with the disclosure that each item is sold for half the advertised price, both food items shall be redeemed using WIC benefits and shall reflect an item price of half the advertised price in the transaction.</a:t>
            </a:r>
          </a:p>
          <a:p>
            <a:pPr algn="just"/>
            <a:endParaRPr lang="en-US" sz="1600" dirty="0">
              <a:latin typeface="Corbel" panose="020B0503020204020204" pitchFamily="34" charset="0"/>
            </a:endParaRPr>
          </a:p>
          <a:p>
            <a:pPr algn="just"/>
            <a:r>
              <a:rPr lang="en-US" sz="1600" dirty="0">
                <a:latin typeface="Corbel" panose="020B0503020204020204" pitchFamily="34" charset="0"/>
              </a:rPr>
              <a:t>This is a Quantity discount</a:t>
            </a:r>
          </a:p>
          <a:p>
            <a:pPr algn="just"/>
            <a:r>
              <a:rPr lang="en-US" sz="1600" dirty="0">
                <a:latin typeface="Corbel" panose="020B0503020204020204" pitchFamily="34" charset="0"/>
              </a:rPr>
              <a:t>If using this methodology for BOGOs, vendors must put this disclosure in store advertising  </a:t>
            </a:r>
          </a:p>
        </p:txBody>
      </p:sp>
    </p:spTree>
    <p:extLst>
      <p:ext uri="{BB962C8B-B14F-4D97-AF65-F5344CB8AC3E}">
        <p14:creationId xmlns:p14="http://schemas.microsoft.com/office/powerpoint/2010/main" val="28056826"/>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7"/>
          <p:cNvSpPr>
            <a:spLocks noGrp="1" noChangeArrowheads="1"/>
          </p:cNvSpPr>
          <p:nvPr>
            <p:ph type="sldNum" sz="quarter" idx="5"/>
          </p:nvPr>
        </p:nvSpPr>
        <p:spPr>
          <a:xfrm>
            <a:off x="3863643" y="9057060"/>
            <a:ext cx="3451558" cy="512056"/>
          </a:xfrm>
          <a:prstGeom prst="rect">
            <a:avLst/>
          </a:prstGeom>
          <a:noFill/>
        </p:spPr>
        <p:txBody>
          <a:bodyPr/>
          <a:lstStyle/>
          <a:p>
            <a:fld id="{0FFEE898-9CAC-4C79-A637-A34F117C148D}" type="slidenum">
              <a:rPr lang="en-US" smtClean="0"/>
              <a:pPr/>
              <a:t>126</a:t>
            </a:fld>
            <a:endParaRPr lang="en-US" dirty="0"/>
          </a:p>
        </p:txBody>
      </p:sp>
      <p:sp>
        <p:nvSpPr>
          <p:cNvPr id="194563" name="Rectangle 2"/>
          <p:cNvSpPr>
            <a:spLocks noGrp="1" noRot="1" noChangeAspect="1" noChangeArrowheads="1" noTextEdit="1"/>
          </p:cNvSpPr>
          <p:nvPr>
            <p:ph type="sldImg"/>
          </p:nvPr>
        </p:nvSpPr>
        <p:spPr>
          <a:xfrm>
            <a:off x="244475" y="228600"/>
            <a:ext cx="6826250" cy="3840163"/>
          </a:xfrm>
          <a:prstGeom prst="rect">
            <a:avLst/>
          </a:prstGeom>
          <a:ln/>
        </p:spPr>
      </p:sp>
      <p:sp>
        <p:nvSpPr>
          <p:cNvPr id="194564" name="Rectangle 3"/>
          <p:cNvSpPr>
            <a:spLocks noGrp="1" noChangeArrowheads="1"/>
          </p:cNvSpPr>
          <p:nvPr>
            <p:ph type="body" idx="1"/>
          </p:nvPr>
        </p:nvSpPr>
        <p:spPr>
          <a:xfrm>
            <a:off x="381002" y="4343400"/>
            <a:ext cx="6689725" cy="3840416"/>
          </a:xfrm>
          <a:prstGeom prst="rect">
            <a:avLst/>
          </a:prstGeom>
          <a:noFill/>
          <a:ln/>
        </p:spPr>
        <p:txBody>
          <a:bodyPr/>
          <a:lstStyle/>
          <a:p>
            <a:pPr algn="just"/>
            <a:r>
              <a:rPr lang="en-US" sz="1600" dirty="0">
                <a:latin typeface="Corbel" panose="020B0503020204020204" pitchFamily="34" charset="0"/>
              </a:rPr>
              <a:t>Now let’s discuss sales tax and cash back:</a:t>
            </a:r>
          </a:p>
          <a:p>
            <a:pPr algn="just"/>
            <a:endParaRPr lang="en-US" sz="1600" dirty="0">
              <a:latin typeface="Corbel" panose="020B0503020204020204" pitchFamily="34" charset="0"/>
            </a:endParaRPr>
          </a:p>
          <a:p>
            <a:pPr algn="just"/>
            <a:r>
              <a:rPr lang="en-US" sz="1600" dirty="0">
                <a:latin typeface="Corbel" panose="020B0503020204020204" pitchFamily="34" charset="0"/>
              </a:rPr>
              <a:t>Sales Tax on Manufacturers’ Coupons is not permitted on WIC items. Vendors cannot charge WIC customers tax on manufacturer’s coupons. Cash Back is not permitted as a result of a vendor discount in any WIC transaction. In a transaction that only includes WIC items, all vendor discounts must be applied to the WIC transaction, thus benefiting the Program.</a:t>
            </a:r>
          </a:p>
          <a:p>
            <a:pPr eaLnBrk="1" hangingPunct="1"/>
            <a:endParaRPr lang="en-US" dirty="0"/>
          </a:p>
        </p:txBody>
      </p:sp>
    </p:spTree>
    <p:extLst>
      <p:ext uri="{BB962C8B-B14F-4D97-AF65-F5344CB8AC3E}">
        <p14:creationId xmlns:p14="http://schemas.microsoft.com/office/powerpoint/2010/main" val="2367842609"/>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7" name="Rectangle 2"/>
          <p:cNvSpPr>
            <a:spLocks noGrp="1" noRot="1" noChangeAspect="1" noChangeArrowheads="1" noTextEdit="1"/>
          </p:cNvSpPr>
          <p:nvPr>
            <p:ph type="sldImg"/>
          </p:nvPr>
        </p:nvSpPr>
        <p:spPr>
          <a:ln/>
        </p:spPr>
      </p:sp>
      <p:sp>
        <p:nvSpPr>
          <p:cNvPr id="246788" name="Rectangle 3"/>
          <p:cNvSpPr>
            <a:spLocks noGrp="1" noChangeArrowheads="1"/>
          </p:cNvSpPr>
          <p:nvPr>
            <p:ph type="body" idx="1"/>
          </p:nvPr>
        </p:nvSpPr>
        <p:spPr>
          <a:xfrm>
            <a:off x="484189" y="4634243"/>
            <a:ext cx="6158316" cy="4386216"/>
          </a:xfrm>
          <a:noFill/>
          <a:ln/>
        </p:spPr>
        <p:txBody>
          <a:bodyPr lIns="98186" tIns="49093" rIns="98186" bIns="49093"/>
          <a:lstStyle/>
          <a:p>
            <a:pPr algn="just"/>
            <a:r>
              <a:rPr lang="en-US" sz="1600" dirty="0">
                <a:latin typeface="Corbel" panose="020B0503020204020204" pitchFamily="34" charset="0"/>
              </a:rPr>
              <a:t>Monitoring is a good time to check in about any customer service issues related to vendor management. </a:t>
            </a:r>
          </a:p>
          <a:p>
            <a:pPr algn="just"/>
            <a:r>
              <a:rPr lang="en-US" sz="1600" dirty="0">
                <a:latin typeface="Corbel" panose="020B0503020204020204" pitchFamily="34" charset="0"/>
              </a:rPr>
              <a:t>We are interested in hearing any concerns and complaints you may have. In the back of the Vendor Manual is a form that you can use to report inappropriate behaviors by WIC customers. The form can also be downloaded from the website listed on the screen. If you become aware of issues with other vendors, you can report them on the same form.</a:t>
            </a:r>
          </a:p>
        </p:txBody>
      </p:sp>
      <p:sp>
        <p:nvSpPr>
          <p:cNvPr id="2" name="Slide Number Placeholder 1"/>
          <p:cNvSpPr>
            <a:spLocks noGrp="1"/>
          </p:cNvSpPr>
          <p:nvPr>
            <p:ph type="sldNum" sz="quarter" idx="10"/>
          </p:nvPr>
        </p:nvSpPr>
        <p:spPr/>
        <p:txBody>
          <a:bodyPr/>
          <a:lstStyle/>
          <a:p>
            <a:fld id="{277FD931-451E-4B36-ABA2-042D5FD0E452}" type="slidenum">
              <a:rPr lang="en-US" smtClean="0"/>
              <a:t>127</a:t>
            </a:fld>
            <a:endParaRPr lang="en-US" dirty="0"/>
          </a:p>
        </p:txBody>
      </p:sp>
    </p:spTree>
    <p:extLst>
      <p:ext uri="{BB962C8B-B14F-4D97-AF65-F5344CB8AC3E}">
        <p14:creationId xmlns:p14="http://schemas.microsoft.com/office/powerpoint/2010/main" val="1878782882"/>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4475" y="260350"/>
            <a:ext cx="6826250" cy="3840163"/>
          </a:xfrm>
          <a:prstGeom prst="rect">
            <a:avLst/>
          </a:prstGeom>
        </p:spPr>
      </p:sp>
      <p:sp>
        <p:nvSpPr>
          <p:cNvPr id="3" name="Notes Placeholder 2"/>
          <p:cNvSpPr>
            <a:spLocks noGrp="1"/>
          </p:cNvSpPr>
          <p:nvPr>
            <p:ph type="body" idx="1"/>
          </p:nvPr>
        </p:nvSpPr>
        <p:spPr>
          <a:xfrm>
            <a:off x="244475" y="4343401"/>
            <a:ext cx="6537325" cy="2907873"/>
          </a:xfrm>
          <a:prstGeom prst="rect">
            <a:avLst/>
          </a:prstGeom>
        </p:spPr>
        <p:txBody>
          <a:bodyPr/>
          <a:lstStyle/>
          <a:p>
            <a:pPr algn="just"/>
            <a:r>
              <a:rPr lang="en-US" sz="1600" dirty="0">
                <a:latin typeface="Corbel" panose="020B0503020204020204" pitchFamily="34" charset="0"/>
                <a:ea typeface="Tahoma" panose="020B0604030504040204" pitchFamily="34" charset="0"/>
                <a:cs typeface="Tahoma" panose="020B0604030504040204" pitchFamily="34" charset="0"/>
              </a:rPr>
              <a:t>It is the vendor owner’s responsibility to ensure all cashiers are trained on WIC as it pertains to the following: </a:t>
            </a:r>
          </a:p>
          <a:p>
            <a:pPr algn="just"/>
            <a:endParaRPr lang="en-US" sz="1600" dirty="0">
              <a:latin typeface="Corbel" panose="020B0503020204020204" pitchFamily="34" charset="0"/>
              <a:ea typeface="Tahoma" panose="020B0604030504040204" pitchFamily="34" charset="0"/>
              <a:cs typeface="Tahoma" panose="020B0604030504040204" pitchFamily="34" charset="0"/>
            </a:endParaRPr>
          </a:p>
          <a:p>
            <a:pPr algn="just"/>
            <a:r>
              <a:rPr lang="en-US" sz="1600" dirty="0">
                <a:latin typeface="Corbel" panose="020B0503020204020204" pitchFamily="34" charset="0"/>
                <a:ea typeface="Tahoma" panose="020B0604030504040204" pitchFamily="34" charset="0"/>
                <a:cs typeface="Tahoma" panose="020B0604030504040204" pitchFamily="34" charset="0"/>
              </a:rPr>
              <a:t>WIC-approved foods – WIC Vendor Transaction Guides should be reviewed and placed at each cash register for easy access.</a:t>
            </a:r>
          </a:p>
          <a:p>
            <a:pPr algn="just"/>
            <a:endParaRPr lang="en-US" sz="1600" dirty="0">
              <a:latin typeface="Corbel" panose="020B0503020204020204" pitchFamily="34" charset="0"/>
              <a:ea typeface="Tahoma" panose="020B0604030504040204" pitchFamily="34" charset="0"/>
              <a:cs typeface="Tahoma" panose="020B0604030504040204" pitchFamily="34" charset="0"/>
            </a:endParaRPr>
          </a:p>
          <a:p>
            <a:pPr algn="just"/>
            <a:r>
              <a:rPr lang="en-US" sz="1600" dirty="0">
                <a:latin typeface="Corbel" panose="020B0503020204020204" pitchFamily="34" charset="0"/>
                <a:ea typeface="Tahoma" panose="020B0604030504040204" pitchFamily="34" charset="0"/>
                <a:cs typeface="Tahoma" panose="020B0604030504040204" pitchFamily="34" charset="0"/>
              </a:rPr>
              <a:t>Allowing the same courtesies to WIC customers as non-WIC customers</a:t>
            </a:r>
          </a:p>
          <a:p>
            <a:pPr algn="just"/>
            <a:r>
              <a:rPr lang="en-US" sz="1600" dirty="0">
                <a:latin typeface="Corbel" panose="020B0503020204020204" pitchFamily="34" charset="0"/>
                <a:ea typeface="Tahoma" panose="020B0604030504040204" pitchFamily="34" charset="0"/>
                <a:cs typeface="Tahoma" panose="020B0604030504040204" pitchFamily="34" charset="0"/>
              </a:rPr>
              <a:t>Completing eWIC transactions</a:t>
            </a:r>
          </a:p>
          <a:p>
            <a:pPr algn="just"/>
            <a:endParaRPr lang="en-US" dirty="0">
              <a:latin typeface="Constantia" panose="02030602050306030303" pitchFamily="18" charset="0"/>
              <a:ea typeface="Tahoma" panose="020B0604030504040204" pitchFamily="34" charset="0"/>
              <a:cs typeface="Tahoma" panose="020B0604030504040204" pitchFamily="34" charset="0"/>
            </a:endParaRPr>
          </a:p>
          <a:p>
            <a:endParaRPr lang="en-US" dirty="0"/>
          </a:p>
        </p:txBody>
      </p:sp>
      <p:sp>
        <p:nvSpPr>
          <p:cNvPr id="4" name="Slide Number Placeholder 3"/>
          <p:cNvSpPr>
            <a:spLocks noGrp="1"/>
          </p:cNvSpPr>
          <p:nvPr>
            <p:ph type="sldNum" sz="quarter" idx="10"/>
          </p:nvPr>
        </p:nvSpPr>
        <p:spPr>
          <a:xfrm>
            <a:off x="3863643" y="9081124"/>
            <a:ext cx="3451558" cy="512056"/>
          </a:xfrm>
          <a:prstGeom prst="rect">
            <a:avLst/>
          </a:prstGeom>
        </p:spPr>
        <p:txBody>
          <a:bodyPr/>
          <a:lstStyle/>
          <a:p>
            <a:fld id="{327D4439-2406-442D-8C52-7E5898E524B3}" type="slidenum">
              <a:rPr lang="en-US" smtClean="0"/>
              <a:t>128</a:t>
            </a:fld>
            <a:endParaRPr lang="en-US" dirty="0"/>
          </a:p>
        </p:txBody>
      </p:sp>
    </p:spTree>
    <p:extLst>
      <p:ext uri="{BB962C8B-B14F-4D97-AF65-F5344CB8AC3E}">
        <p14:creationId xmlns:p14="http://schemas.microsoft.com/office/powerpoint/2010/main" val="18107491"/>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latin typeface="Corbel" panose="020B0503020204020204" pitchFamily="34" charset="0"/>
              </a:rPr>
              <a:t>We’ll pause here for any questions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D142F51-8B2E-4BFF-8E0F-E8BEB853D015}" type="slidenum">
              <a:rPr kumimoji="0" lang="en-US" sz="1200" b="0" i="0" u="none" strike="noStrike" kern="1200" cap="none" spc="0" normalizeH="0" baseline="0" noProof="0" smtClean="0">
                <a:ln>
                  <a:noFill/>
                </a:ln>
                <a:solidFill>
                  <a:srgbClr val="000000"/>
                </a:solidFill>
                <a:effectLst/>
                <a:uLnTx/>
                <a:uFillTx/>
                <a:latin typeface="Constantia" panose="02030602050306030303" pitchFamily="18"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129</a:t>
            </a:fld>
            <a:endParaRPr kumimoji="0" lang="en-US" sz="1200" b="0"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endParaRPr>
          </a:p>
        </p:txBody>
      </p:sp>
    </p:spTree>
    <p:extLst>
      <p:ext uri="{BB962C8B-B14F-4D97-AF65-F5344CB8AC3E}">
        <p14:creationId xmlns:p14="http://schemas.microsoft.com/office/powerpoint/2010/main" val="40849428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xfrm>
            <a:off x="3863297" y="9088130"/>
            <a:ext cx="3451903" cy="513071"/>
          </a:xfrm>
          <a:noFill/>
        </p:spPr>
        <p:txBody>
          <a:bodyPr/>
          <a:lstStyle/>
          <a:p>
            <a:fld id="{16C1A4DE-C652-4A93-AE53-61424D2A6C6E}" type="slidenum">
              <a:rPr lang="en-US" smtClean="0"/>
              <a:pPr/>
              <a:t>13</a:t>
            </a:fld>
            <a:endParaRPr lang="en-US" dirty="0"/>
          </a:p>
        </p:txBody>
      </p:sp>
      <p:sp>
        <p:nvSpPr>
          <p:cNvPr id="120835" name="Rectangle 2"/>
          <p:cNvSpPr>
            <a:spLocks noGrp="1" noRot="1" noChangeAspect="1" noChangeArrowheads="1" noTextEdit="1"/>
          </p:cNvSpPr>
          <p:nvPr>
            <p:ph type="sldImg"/>
          </p:nvPr>
        </p:nvSpPr>
        <p:spPr>
          <a:xfrm>
            <a:off x="387350" y="533400"/>
            <a:ext cx="6551613" cy="3684588"/>
          </a:xfrm>
          <a:ln/>
        </p:spPr>
      </p:sp>
      <p:sp>
        <p:nvSpPr>
          <p:cNvPr id="120836" name="Rectangle 3"/>
          <p:cNvSpPr>
            <a:spLocks noGrp="1" noChangeArrowheads="1"/>
          </p:cNvSpPr>
          <p:nvPr>
            <p:ph type="body" idx="1"/>
          </p:nvPr>
        </p:nvSpPr>
        <p:spPr>
          <a:noFill/>
          <a:ln/>
        </p:spPr>
        <p:txBody>
          <a:bodyPr/>
          <a:lstStyle/>
          <a:p>
            <a:pPr algn="just" eaLnBrk="1" hangingPunct="1">
              <a:spcBef>
                <a:spcPct val="50000"/>
              </a:spcBef>
            </a:pPr>
            <a:r>
              <a:rPr lang="en-US" sz="1600" dirty="0">
                <a:latin typeface="Corbel" panose="020B0503020204020204" pitchFamily="34" charset="0"/>
              </a:rPr>
              <a:t>Charges for WIC transactions must be less than or equal to charges to regular customers. Vendors cannot set their prices at the NTE and charge other customers less, that is called overcharging, which is a federal violation that we will explore later during the presentation.</a:t>
            </a:r>
          </a:p>
          <a:p>
            <a:pPr algn="just" eaLnBrk="1" hangingPunct="1">
              <a:spcBef>
                <a:spcPct val="50000"/>
              </a:spcBef>
            </a:pPr>
            <a:endParaRPr lang="en-US" sz="1500" dirty="0">
              <a:latin typeface="+mn-lt"/>
            </a:endParaRPr>
          </a:p>
          <a:p>
            <a:pPr algn="just" eaLnBrk="1" hangingPunct="1">
              <a:spcBef>
                <a:spcPct val="50000"/>
              </a:spcBef>
            </a:pPr>
            <a:endParaRPr lang="en-US" sz="1500" dirty="0">
              <a:latin typeface="+mn-lt"/>
            </a:endParaRPr>
          </a:p>
          <a:p>
            <a:pPr eaLnBrk="1" hangingPunct="1"/>
            <a:endParaRPr lang="en-US" sz="1600" dirty="0"/>
          </a:p>
        </p:txBody>
      </p:sp>
      <p:sp>
        <p:nvSpPr>
          <p:cNvPr id="2" name="Date Placeholder 1"/>
          <p:cNvSpPr>
            <a:spLocks noGrp="1"/>
          </p:cNvSpPr>
          <p:nvPr>
            <p:ph type="dt" idx="10"/>
          </p:nvPr>
        </p:nvSpPr>
        <p:spPr/>
        <p:txBody>
          <a:bodyPr lIns="94851" tIns="47425" rIns="94851" bIns="47425"/>
          <a:lstStyle/>
          <a:p>
            <a:endParaRPr lang="en-US" dirty="0">
              <a:solidFill>
                <a:schemeClr val="bg1"/>
              </a:solidFill>
            </a:endParaRPr>
          </a:p>
        </p:txBody>
      </p:sp>
    </p:spTree>
    <p:extLst>
      <p:ext uri="{BB962C8B-B14F-4D97-AF65-F5344CB8AC3E}">
        <p14:creationId xmlns:p14="http://schemas.microsoft.com/office/powerpoint/2010/main" val="3375608662"/>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37668" y="4343401"/>
            <a:ext cx="5982403" cy="4031759"/>
          </a:xfrm>
        </p:spPr>
        <p:txBody>
          <a:bodyPr/>
          <a:lstStyle/>
          <a:p>
            <a:r>
              <a:rPr lang="en-US" sz="1500" dirty="0"/>
              <a:t>We will now review the required forms necessary for this reauthorization year.</a:t>
            </a:r>
          </a:p>
        </p:txBody>
      </p:sp>
      <p:sp>
        <p:nvSpPr>
          <p:cNvPr id="4" name="Slide Number Placeholder 3"/>
          <p:cNvSpPr>
            <a:spLocks noGrp="1"/>
          </p:cNvSpPr>
          <p:nvPr>
            <p:ph type="sldNum" sz="quarter" idx="5"/>
          </p:nvPr>
        </p:nvSpPr>
        <p:spPr/>
        <p:txBody>
          <a:bodyPr/>
          <a:lstStyle/>
          <a:p>
            <a:fld id="{B045B7DE-1198-4F2F-B574-CA8CAE341642}" type="slidenum">
              <a:rPr lang="en-US" smtClean="0"/>
              <a:t>130</a:t>
            </a:fld>
            <a:endParaRPr lang="en-US" dirty="0"/>
          </a:p>
        </p:txBody>
      </p:sp>
    </p:spTree>
    <p:extLst>
      <p:ext uri="{BB962C8B-B14F-4D97-AF65-F5344CB8AC3E}">
        <p14:creationId xmlns:p14="http://schemas.microsoft.com/office/powerpoint/2010/main" val="1705411894"/>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a:t>
            </a:r>
          </a:p>
        </p:txBody>
      </p:sp>
      <p:sp>
        <p:nvSpPr>
          <p:cNvPr id="4" name="Slide Number Placeholder 3"/>
          <p:cNvSpPr>
            <a:spLocks noGrp="1"/>
          </p:cNvSpPr>
          <p:nvPr>
            <p:ph type="sldNum" sz="quarter" idx="5"/>
          </p:nvPr>
        </p:nvSpPr>
        <p:spPr/>
        <p:txBody>
          <a:bodyPr/>
          <a:lstStyle/>
          <a:p>
            <a:fld id="{1D142F51-8B2E-4BFF-8E0F-E8BEB853D015}" type="slidenum">
              <a:rPr lang="en-US" smtClean="0"/>
              <a:pPr/>
              <a:t>131</a:t>
            </a:fld>
            <a:endParaRPr lang="en-US" dirty="0"/>
          </a:p>
        </p:txBody>
      </p:sp>
    </p:spTree>
    <p:extLst>
      <p:ext uri="{BB962C8B-B14F-4D97-AF65-F5344CB8AC3E}">
        <p14:creationId xmlns:p14="http://schemas.microsoft.com/office/powerpoint/2010/main" val="3757229944"/>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a:t>
            </a:r>
          </a:p>
        </p:txBody>
      </p:sp>
      <p:sp>
        <p:nvSpPr>
          <p:cNvPr id="4" name="Slide Number Placeholder 3"/>
          <p:cNvSpPr>
            <a:spLocks noGrp="1"/>
          </p:cNvSpPr>
          <p:nvPr>
            <p:ph type="sldNum" sz="quarter" idx="5"/>
          </p:nvPr>
        </p:nvSpPr>
        <p:spPr/>
        <p:txBody>
          <a:bodyPr/>
          <a:lstStyle/>
          <a:p>
            <a:fld id="{1D142F51-8B2E-4BFF-8E0F-E8BEB853D015}" type="slidenum">
              <a:rPr lang="en-US" smtClean="0"/>
              <a:pPr/>
              <a:t>132</a:t>
            </a:fld>
            <a:endParaRPr lang="en-US" dirty="0"/>
          </a:p>
        </p:txBody>
      </p:sp>
    </p:spTree>
    <p:extLst>
      <p:ext uri="{BB962C8B-B14F-4D97-AF65-F5344CB8AC3E}">
        <p14:creationId xmlns:p14="http://schemas.microsoft.com/office/powerpoint/2010/main" val="3065626855"/>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latin typeface="Corbel" panose="020B0503020204020204" pitchFamily="34" charset="0"/>
              </a:rPr>
              <a:t>Vendors will receive an email from the State Agency via DocuSign. This is a general idea of what the email will look like once received by the vendor. The vendor will click on the Review Documents button.</a:t>
            </a:r>
          </a:p>
        </p:txBody>
      </p:sp>
      <p:sp>
        <p:nvSpPr>
          <p:cNvPr id="4" name="Slide Number Placeholder 3"/>
          <p:cNvSpPr>
            <a:spLocks noGrp="1"/>
          </p:cNvSpPr>
          <p:nvPr>
            <p:ph type="sldNum" sz="quarter" idx="5"/>
          </p:nvPr>
        </p:nvSpPr>
        <p:spPr/>
        <p:txBody>
          <a:bodyPr/>
          <a:lstStyle/>
          <a:p>
            <a:fld id="{26E3A1FA-8E35-4319-B52D-F8125B70DEE7}" type="slidenum">
              <a:rPr lang="en-US" smtClean="0"/>
              <a:t>133</a:t>
            </a:fld>
            <a:endParaRPr lang="en-US" dirty="0"/>
          </a:p>
        </p:txBody>
      </p:sp>
    </p:spTree>
    <p:extLst>
      <p:ext uri="{BB962C8B-B14F-4D97-AF65-F5344CB8AC3E}">
        <p14:creationId xmlns:p14="http://schemas.microsoft.com/office/powerpoint/2010/main" val="590231806"/>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latin typeface="Corbel" panose="020B0503020204020204" pitchFamily="34" charset="0"/>
              </a:rPr>
              <a:t>Once vendor has clicked on Review Documents, this screen will open. The vendor will click the continue button to review and complete the reauthorization documents.</a:t>
            </a:r>
          </a:p>
        </p:txBody>
      </p:sp>
      <p:sp>
        <p:nvSpPr>
          <p:cNvPr id="4" name="Slide Number Placeholder 3"/>
          <p:cNvSpPr>
            <a:spLocks noGrp="1"/>
          </p:cNvSpPr>
          <p:nvPr>
            <p:ph type="sldNum" sz="quarter" idx="5"/>
          </p:nvPr>
        </p:nvSpPr>
        <p:spPr/>
        <p:txBody>
          <a:bodyPr/>
          <a:lstStyle/>
          <a:p>
            <a:fld id="{26E3A1FA-8E35-4319-B52D-F8125B70DEE7}" type="slidenum">
              <a:rPr lang="en-US" smtClean="0"/>
              <a:t>134</a:t>
            </a:fld>
            <a:endParaRPr lang="en-US" dirty="0"/>
          </a:p>
        </p:txBody>
      </p:sp>
    </p:spTree>
    <p:extLst>
      <p:ext uri="{BB962C8B-B14F-4D97-AF65-F5344CB8AC3E}">
        <p14:creationId xmlns:p14="http://schemas.microsoft.com/office/powerpoint/2010/main" val="4270427226"/>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DDE3071F-61B5-4214-AD95-A84A3ED31D2A}"/>
              </a:ext>
            </a:extLst>
          </p:cNvPr>
          <p:cNvSpPr>
            <a:spLocks noGrp="1"/>
          </p:cNvSpPr>
          <p:nvPr>
            <p:ph type="body" idx="1"/>
          </p:nvPr>
        </p:nvSpPr>
        <p:spPr/>
        <p:txBody>
          <a:bodyPr/>
          <a:lstStyle/>
          <a:p>
            <a:r>
              <a:rPr lang="en-US" sz="1600" b="0" dirty="0">
                <a:latin typeface="Corbel" panose="020B0503020204020204" pitchFamily="34" charset="0"/>
                <a:cs typeface="Calibri" panose="020F0502020204030204" pitchFamily="34" charset="0"/>
              </a:rPr>
              <a:t>Using DocuSign continued</a:t>
            </a:r>
          </a:p>
          <a:p>
            <a:endParaRPr lang="en-US" sz="1600" b="0" dirty="0">
              <a:latin typeface="Corbel" panose="020B0503020204020204" pitchFamily="34" charset="0"/>
              <a:cs typeface="Calibri" panose="020F0502020204030204" pitchFamily="34" charset="0"/>
            </a:endParaRPr>
          </a:p>
          <a:p>
            <a:pPr marL="0" marR="0" lvl="0" indent="0" algn="l" defTabSz="1218987" rtl="0" eaLnBrk="1" fontAlgn="auto" latinLnBrk="0" hangingPunct="1">
              <a:lnSpc>
                <a:spcPct val="100000"/>
              </a:lnSpc>
              <a:spcBef>
                <a:spcPts val="0"/>
              </a:spcBef>
              <a:spcAft>
                <a:spcPts val="0"/>
              </a:spcAft>
              <a:buClrTx/>
              <a:buSzTx/>
              <a:buFontTx/>
              <a:buNone/>
              <a:tabLst/>
              <a:defRPr/>
            </a:pPr>
            <a:r>
              <a:rPr lang="en-US" sz="1600" b="0" i="0" dirty="0">
                <a:solidFill>
                  <a:srgbClr val="313537"/>
                </a:solidFill>
                <a:effectLst/>
                <a:latin typeface="Corbel" panose="020B0503020204020204" pitchFamily="34" charset="0"/>
              </a:rPr>
              <a:t>You will move through the documents, typing in the correct information as it pertains to your store. You will only be able to complete fields that are indicated for vendors. You will not be able to click the </a:t>
            </a:r>
            <a:r>
              <a:rPr lang="en-US" sz="1600" b="1" i="0" dirty="0">
                <a:solidFill>
                  <a:srgbClr val="313537"/>
                </a:solidFill>
                <a:effectLst/>
                <a:latin typeface="Corbel" panose="020B0503020204020204" pitchFamily="34" charset="0"/>
              </a:rPr>
              <a:t>Finish</a:t>
            </a:r>
            <a:r>
              <a:rPr lang="en-US" sz="1600" b="0" i="0" dirty="0">
                <a:solidFill>
                  <a:srgbClr val="313537"/>
                </a:solidFill>
                <a:effectLst/>
                <a:latin typeface="Corbel" panose="020B0503020204020204" pitchFamily="34" charset="0"/>
              </a:rPr>
              <a:t> button upon completion, unless all fields have been completed. Be sure you have answered all questions accurately. If fields are not answered accurately </a:t>
            </a:r>
            <a:r>
              <a:rPr lang="en-US" sz="1600" b="1" i="0" dirty="0">
                <a:solidFill>
                  <a:srgbClr val="313537"/>
                </a:solidFill>
                <a:effectLst/>
                <a:latin typeface="Corbel" panose="020B0503020204020204" pitchFamily="34" charset="0"/>
              </a:rPr>
              <a:t>ALL</a:t>
            </a:r>
            <a:r>
              <a:rPr lang="en-US" sz="1600" b="0" i="0" dirty="0">
                <a:solidFill>
                  <a:srgbClr val="313537"/>
                </a:solidFill>
                <a:effectLst/>
                <a:latin typeface="Corbel" panose="020B0503020204020204" pitchFamily="34" charset="0"/>
              </a:rPr>
              <a:t> documents will be returned for completion.</a:t>
            </a:r>
            <a:endParaRPr lang="en-US" sz="1600" dirty="0">
              <a:solidFill>
                <a:prstClr val="black"/>
              </a:solidFill>
              <a:latin typeface="Corbel" panose="020B0503020204020204" pitchFamily="34" charset="0"/>
              <a:cs typeface="Calibri" panose="020F0502020204030204" pitchFamily="34" charset="0"/>
            </a:endParaRPr>
          </a:p>
          <a:p>
            <a:endParaRPr lang="en-US" sz="1600" b="0" dirty="0">
              <a:latin typeface="Corbel" panose="020B0503020204020204" pitchFamily="34" charset="0"/>
              <a:cs typeface="Calibri" panose="020F0502020204030204" pitchFamily="34" charset="0"/>
            </a:endParaRPr>
          </a:p>
          <a:p>
            <a:r>
              <a:rPr lang="en-US" sz="1600" b="0" dirty="0">
                <a:latin typeface="Corbel" panose="020B0503020204020204" pitchFamily="34" charset="0"/>
              </a:rPr>
              <a:t>Once all information fields have been completed and you’ve click finish, the owner will get an email from DocuSign and be able to sign the documents. </a:t>
            </a: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36C45AD0-2D96-4165-AB6D-8F4A87D82003}"/>
              </a:ext>
            </a:extLst>
          </p:cNvPr>
          <p:cNvSpPr>
            <a:spLocks noGrp="1"/>
          </p:cNvSpPr>
          <p:nvPr>
            <p:ph type="body" idx="1"/>
          </p:nvPr>
        </p:nvSpPr>
        <p:spPr/>
        <p:txBody>
          <a:bodyPr/>
          <a:lstStyle/>
          <a:p>
            <a:r>
              <a:rPr lang="en-US" sz="1600" dirty="0">
                <a:latin typeface="Corbel" panose="020B0503020204020204" pitchFamily="34" charset="0"/>
                <a:cs typeface="Calibri" panose="020F0502020204030204" pitchFamily="34" charset="0"/>
              </a:rPr>
              <a:t>Using </a:t>
            </a:r>
            <a:r>
              <a:rPr lang="en-US" sz="1600" b="0" dirty="0">
                <a:latin typeface="Corbel" panose="020B0503020204020204" pitchFamily="34" charset="0"/>
                <a:cs typeface="Calibri" panose="020F0502020204030204" pitchFamily="34" charset="0"/>
              </a:rPr>
              <a:t>DocuSign continued</a:t>
            </a:r>
          </a:p>
          <a:p>
            <a:endParaRPr lang="en-US" sz="1600" b="0" dirty="0">
              <a:latin typeface="Corbel" panose="020B0503020204020204" pitchFamily="34" charset="0"/>
              <a:cs typeface="Calibri" panose="020F0502020204030204" pitchFamily="34" charset="0"/>
            </a:endParaRPr>
          </a:p>
          <a:p>
            <a:pPr marL="0" marR="0" lvl="0" indent="0" algn="l" defTabSz="1218987" rtl="0" eaLnBrk="1" fontAlgn="auto" latinLnBrk="0" hangingPunct="1">
              <a:lnSpc>
                <a:spcPct val="100000"/>
              </a:lnSpc>
              <a:spcBef>
                <a:spcPts val="0"/>
              </a:spcBef>
              <a:spcAft>
                <a:spcPts val="0"/>
              </a:spcAft>
              <a:buClrTx/>
              <a:buSzTx/>
              <a:buFontTx/>
              <a:buNone/>
              <a:tabLst/>
              <a:defRPr/>
            </a:pPr>
            <a:r>
              <a:rPr lang="en-US" sz="1600" b="0" i="0" dirty="0">
                <a:solidFill>
                  <a:srgbClr val="313537"/>
                </a:solidFill>
                <a:effectLst/>
                <a:latin typeface="Corbel" panose="020B0503020204020204" pitchFamily="34" charset="0"/>
              </a:rPr>
              <a:t>A second </a:t>
            </a:r>
            <a:r>
              <a:rPr lang="en-US" sz="1600" b="0" i="0" dirty="0" err="1">
                <a:solidFill>
                  <a:srgbClr val="313537"/>
                </a:solidFill>
                <a:effectLst/>
                <a:latin typeface="Corbel" panose="020B0503020204020204" pitchFamily="34" charset="0"/>
              </a:rPr>
              <a:t>Docusign</a:t>
            </a:r>
            <a:r>
              <a:rPr lang="en-US" sz="1600" b="0" i="0" dirty="0">
                <a:solidFill>
                  <a:srgbClr val="313537"/>
                </a:solidFill>
                <a:effectLst/>
                <a:latin typeface="Corbel" panose="020B0503020204020204" pitchFamily="34" charset="0"/>
              </a:rPr>
              <a:t> email will be sent to the owner of the store after all other information fields have been completed and the Finish button has been clicked. This portion of the process will enable the owner signature fields. When you first click on the </a:t>
            </a:r>
            <a:r>
              <a:rPr lang="en-US" sz="1600" b="1" i="0" dirty="0">
                <a:solidFill>
                  <a:srgbClr val="313537"/>
                </a:solidFill>
                <a:effectLst/>
                <a:latin typeface="Corbel" panose="020B0503020204020204" pitchFamily="34" charset="0"/>
              </a:rPr>
              <a:t>Sign</a:t>
            </a:r>
            <a:r>
              <a:rPr lang="en-US" sz="1600" b="0" i="0" dirty="0">
                <a:solidFill>
                  <a:srgbClr val="313537"/>
                </a:solidFill>
                <a:effectLst/>
                <a:latin typeface="Corbel" panose="020B0503020204020204" pitchFamily="34" charset="0"/>
              </a:rPr>
              <a:t> tab, an </a:t>
            </a:r>
            <a:r>
              <a:rPr lang="en-US" sz="1600" b="1" i="0" dirty="0">
                <a:solidFill>
                  <a:srgbClr val="313537"/>
                </a:solidFill>
                <a:effectLst/>
                <a:latin typeface="Corbel" panose="020B0503020204020204" pitchFamily="34" charset="0"/>
              </a:rPr>
              <a:t>Adopt Your Signature</a:t>
            </a:r>
            <a:r>
              <a:rPr lang="en-US" sz="1600" b="0" i="0" dirty="0">
                <a:solidFill>
                  <a:srgbClr val="313537"/>
                </a:solidFill>
                <a:effectLst/>
                <a:latin typeface="Corbel" panose="020B0503020204020204" pitchFamily="34" charset="0"/>
              </a:rPr>
              <a:t> screen will appear as shown in the example. There are three options for completing signatures: </a:t>
            </a:r>
            <a:r>
              <a:rPr lang="en-US" sz="1600" b="1" i="0" dirty="0">
                <a:solidFill>
                  <a:srgbClr val="313537"/>
                </a:solidFill>
                <a:effectLst/>
                <a:latin typeface="Corbel" panose="020B0503020204020204" pitchFamily="34" charset="0"/>
              </a:rPr>
              <a:t>Type</a:t>
            </a:r>
            <a:r>
              <a:rPr lang="en-US" sz="1600" b="0" i="0" dirty="0">
                <a:solidFill>
                  <a:srgbClr val="313537"/>
                </a:solidFill>
                <a:effectLst/>
                <a:latin typeface="Corbel" panose="020B0503020204020204" pitchFamily="34" charset="0"/>
              </a:rPr>
              <a:t> your signature and initials in and select the style, </a:t>
            </a:r>
            <a:r>
              <a:rPr lang="en-US" sz="1600" b="1" i="0" dirty="0">
                <a:solidFill>
                  <a:srgbClr val="313537"/>
                </a:solidFill>
                <a:effectLst/>
                <a:latin typeface="Corbel" panose="020B0503020204020204" pitchFamily="34" charset="0"/>
              </a:rPr>
              <a:t>draw</a:t>
            </a:r>
            <a:r>
              <a:rPr lang="en-US" sz="1600" b="0" i="0" dirty="0">
                <a:solidFill>
                  <a:srgbClr val="313537"/>
                </a:solidFill>
                <a:effectLst/>
                <a:latin typeface="Corbel" panose="020B0503020204020204" pitchFamily="34" charset="0"/>
              </a:rPr>
              <a:t> your signature using your mouse or </a:t>
            </a:r>
            <a:r>
              <a:rPr lang="en-US" sz="1600" b="1" i="0" dirty="0">
                <a:solidFill>
                  <a:srgbClr val="313537"/>
                </a:solidFill>
                <a:effectLst/>
                <a:latin typeface="Corbel" panose="020B0503020204020204" pitchFamily="34" charset="0"/>
              </a:rPr>
              <a:t>upload</a:t>
            </a:r>
            <a:r>
              <a:rPr lang="en-US" sz="1600" b="0" i="0" dirty="0">
                <a:solidFill>
                  <a:srgbClr val="313537"/>
                </a:solidFill>
                <a:effectLst/>
                <a:latin typeface="Corbel" panose="020B0503020204020204" pitchFamily="34" charset="0"/>
              </a:rPr>
              <a:t> a clear picture of your signature and initials. </a:t>
            </a:r>
          </a:p>
          <a:p>
            <a:endParaRPr lang="en-US" sz="1600" b="0" dirty="0">
              <a:latin typeface="Corbel" panose="020B0503020204020204" pitchFamily="34" charset="0"/>
            </a:endParaRPr>
          </a:p>
          <a:p>
            <a:pPr marL="0" marR="0" lvl="0" indent="0" algn="l" defTabSz="1218987" rtl="0" eaLnBrk="1" fontAlgn="auto" latinLnBrk="0" hangingPunct="1">
              <a:lnSpc>
                <a:spcPct val="100000"/>
              </a:lnSpc>
              <a:spcBef>
                <a:spcPts val="0"/>
              </a:spcBef>
              <a:spcAft>
                <a:spcPts val="0"/>
              </a:spcAft>
              <a:buClrTx/>
              <a:buSzTx/>
              <a:buFontTx/>
              <a:buNone/>
              <a:tabLst/>
              <a:defRPr/>
            </a:pPr>
            <a:r>
              <a:rPr lang="en-US" sz="1600" b="0" i="0" dirty="0">
                <a:solidFill>
                  <a:srgbClr val="313537"/>
                </a:solidFill>
                <a:effectLst/>
                <a:latin typeface="Corbel" panose="020B0503020204020204" pitchFamily="34" charset="0"/>
              </a:rPr>
              <a:t>Once your signature is to your liking, click on the </a:t>
            </a:r>
            <a:r>
              <a:rPr lang="en-US" sz="1600" b="1" i="0" dirty="0">
                <a:solidFill>
                  <a:srgbClr val="313537"/>
                </a:solidFill>
                <a:effectLst/>
                <a:latin typeface="Corbel" panose="020B0503020204020204" pitchFamily="34" charset="0"/>
              </a:rPr>
              <a:t>Adopt and Sign</a:t>
            </a:r>
            <a:r>
              <a:rPr lang="en-US" sz="1600" b="0" i="0" dirty="0">
                <a:solidFill>
                  <a:srgbClr val="313537"/>
                </a:solidFill>
                <a:effectLst/>
                <a:latin typeface="Corbel" panose="020B0503020204020204" pitchFamily="34" charset="0"/>
              </a:rPr>
              <a:t> button. Throughout the documents, wherever sign or initial appears, click the button and the adopted signature appears.</a:t>
            </a:r>
          </a:p>
          <a:p>
            <a:endParaRPr lang="en-US" b="0" dirty="0"/>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C9C8377C-3E1D-47E0-9DAC-53DF0166E709}"/>
              </a:ext>
            </a:extLst>
          </p:cNvPr>
          <p:cNvSpPr>
            <a:spLocks noGrp="1"/>
          </p:cNvSpPr>
          <p:nvPr>
            <p:ph type="body" idx="1"/>
          </p:nvPr>
        </p:nvSpPr>
        <p:spPr/>
        <p:txBody>
          <a:bodyPr/>
          <a:lstStyle/>
          <a:p>
            <a:r>
              <a:rPr lang="en-US" sz="1600" dirty="0">
                <a:latin typeface="Corbel" panose="020B0503020204020204" pitchFamily="34" charset="0"/>
                <a:cs typeface="Calibri" panose="020F0502020204030204" pitchFamily="34" charset="0"/>
              </a:rPr>
              <a:t>Using DocuSign</a:t>
            </a:r>
            <a:r>
              <a:rPr lang="en-US" sz="1600" b="1" dirty="0">
                <a:latin typeface="Corbel" panose="020B0503020204020204" pitchFamily="34" charset="0"/>
                <a:cs typeface="Calibri" panose="020F0502020204030204" pitchFamily="34" charset="0"/>
              </a:rPr>
              <a:t> </a:t>
            </a:r>
            <a:r>
              <a:rPr lang="en-US" sz="1600" b="0" dirty="0">
                <a:latin typeface="Corbel" panose="020B0503020204020204" pitchFamily="34" charset="0"/>
                <a:cs typeface="Calibri" panose="020F0502020204030204" pitchFamily="34" charset="0"/>
              </a:rPr>
              <a:t>continued</a:t>
            </a:r>
          </a:p>
          <a:p>
            <a:endParaRPr lang="en-US" sz="1600" b="0" dirty="0">
              <a:latin typeface="Corbel" panose="020B0503020204020204" pitchFamily="34" charset="0"/>
              <a:cs typeface="Calibri" panose="020F0502020204030204" pitchFamily="34" charset="0"/>
            </a:endParaRPr>
          </a:p>
          <a:p>
            <a:pPr marL="0" marR="0" lvl="0" indent="0" algn="l" defTabSz="1218987" rtl="0" eaLnBrk="1" fontAlgn="auto" latinLnBrk="0" hangingPunct="1">
              <a:lnSpc>
                <a:spcPct val="100000"/>
              </a:lnSpc>
              <a:spcBef>
                <a:spcPts val="0"/>
              </a:spcBef>
              <a:spcAft>
                <a:spcPts val="0"/>
              </a:spcAft>
              <a:buClrTx/>
              <a:buSzTx/>
              <a:buFontTx/>
              <a:buNone/>
              <a:tabLst/>
              <a:defRPr/>
            </a:pPr>
            <a:r>
              <a:rPr lang="en-US" sz="1600" b="0" i="0" dirty="0">
                <a:solidFill>
                  <a:srgbClr val="313537"/>
                </a:solidFill>
                <a:effectLst/>
                <a:latin typeface="Corbel" panose="020B0503020204020204" pitchFamily="34" charset="0"/>
              </a:rPr>
              <a:t>Once all documents have been signed, you may be asked about signing up to receive copies. This is </a:t>
            </a:r>
            <a:r>
              <a:rPr lang="en-US" sz="1600" b="1" i="0" dirty="0">
                <a:solidFill>
                  <a:srgbClr val="313537"/>
                </a:solidFill>
                <a:effectLst/>
                <a:latin typeface="Corbel" panose="020B0503020204020204" pitchFamily="34" charset="0"/>
              </a:rPr>
              <a:t>not</a:t>
            </a:r>
            <a:r>
              <a:rPr lang="en-US" sz="1600" b="0" i="0" dirty="0">
                <a:solidFill>
                  <a:srgbClr val="313537"/>
                </a:solidFill>
                <a:effectLst/>
                <a:latin typeface="Corbel" panose="020B0503020204020204" pitchFamily="34" charset="0"/>
              </a:rPr>
              <a:t> necessary. Click </a:t>
            </a:r>
            <a:r>
              <a:rPr lang="en-US" sz="1600" b="1" i="0" dirty="0">
                <a:solidFill>
                  <a:srgbClr val="313537"/>
                </a:solidFill>
                <a:effectLst/>
                <a:latin typeface="Corbel" panose="020B0503020204020204" pitchFamily="34" charset="0"/>
              </a:rPr>
              <a:t>no thanks</a:t>
            </a:r>
            <a:r>
              <a:rPr lang="en-US" sz="1600" b="0" i="0" dirty="0">
                <a:solidFill>
                  <a:srgbClr val="313537"/>
                </a:solidFill>
                <a:effectLst/>
                <a:latin typeface="Corbel" panose="020B0503020204020204" pitchFamily="34" charset="0"/>
              </a:rPr>
              <a:t>. When all parties involved have signed the documents, all parties will receive PDF copies via email. </a:t>
            </a:r>
            <a:endParaRPr lang="en-US" sz="1600" dirty="0">
              <a:solidFill>
                <a:prstClr val="black"/>
              </a:solidFill>
              <a:latin typeface="Corbel" panose="020B0503020204020204" pitchFamily="34" charset="0"/>
              <a:cs typeface="Calibri" panose="020F0502020204030204" pitchFamily="34" charset="0"/>
            </a:endParaRPr>
          </a:p>
          <a:p>
            <a:endParaRPr lang="en-US" b="0" dirty="0"/>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1814BDCF-F294-44D6-A3F2-97F2A25B2DBF}"/>
              </a:ext>
            </a:extLst>
          </p:cNvPr>
          <p:cNvSpPr>
            <a:spLocks noGrp="1"/>
          </p:cNvSpPr>
          <p:nvPr>
            <p:ph type="body" idx="1"/>
          </p:nvPr>
        </p:nvSpPr>
        <p:spPr/>
        <p:txBody>
          <a:bodyPr/>
          <a:lstStyle/>
          <a:p>
            <a:r>
              <a:rPr lang="en-US" sz="1600" b="0" dirty="0">
                <a:latin typeface="Corbel" panose="020B0503020204020204" pitchFamily="34" charset="0"/>
                <a:cs typeface="Calibri" panose="020F0502020204030204" pitchFamily="34" charset="0"/>
              </a:rPr>
              <a:t>Using DocuSign continued</a:t>
            </a:r>
          </a:p>
          <a:p>
            <a:endParaRPr lang="en-US" sz="1600" b="0" dirty="0">
              <a:latin typeface="Corbel" panose="020B0503020204020204" pitchFamily="34" charset="0"/>
              <a:cs typeface="Calibri" panose="020F0502020204030204" pitchFamily="34" charset="0"/>
            </a:endParaRPr>
          </a:p>
          <a:p>
            <a:pPr marL="0" marR="0" lvl="0" indent="0" algn="l" defTabSz="1218987" rtl="0" eaLnBrk="1" fontAlgn="auto" latinLnBrk="0" hangingPunct="1">
              <a:lnSpc>
                <a:spcPct val="100000"/>
              </a:lnSpc>
              <a:spcBef>
                <a:spcPts val="0"/>
              </a:spcBef>
              <a:spcAft>
                <a:spcPts val="0"/>
              </a:spcAft>
              <a:buClrTx/>
              <a:buSzTx/>
              <a:buFontTx/>
              <a:buNone/>
              <a:tabLst/>
              <a:defRPr/>
            </a:pPr>
            <a:r>
              <a:rPr lang="en-US" sz="1600" b="0" i="0" dirty="0">
                <a:solidFill>
                  <a:srgbClr val="313537"/>
                </a:solidFill>
                <a:effectLst/>
                <a:latin typeface="Corbel" panose="020B0503020204020204" pitchFamily="34" charset="0"/>
              </a:rPr>
              <a:t>It is extremely important the email address associated with the store is checked regularly. If the documents are not opened in a timely manner, for security purposes, a new link will be sent. </a:t>
            </a:r>
            <a:r>
              <a:rPr lang="en-US" sz="1600" dirty="0">
                <a:latin typeface="Corbel" panose="020B0503020204020204" pitchFamily="34" charset="0"/>
                <a:ea typeface="MS PGothic" panose="020B0600070205080204" pitchFamily="34" charset="-128"/>
              </a:rPr>
              <a:t>The documents are also set to expire 9/30/2024 so you will need to complete them once you receive the email.</a:t>
            </a:r>
          </a:p>
          <a:p>
            <a:pPr marL="0" marR="0" lvl="0" indent="0" algn="l" defTabSz="1218987" rtl="0" eaLnBrk="1" fontAlgn="auto" latinLnBrk="0" hangingPunct="1">
              <a:lnSpc>
                <a:spcPct val="100000"/>
              </a:lnSpc>
              <a:spcBef>
                <a:spcPts val="0"/>
              </a:spcBef>
              <a:spcAft>
                <a:spcPts val="0"/>
              </a:spcAft>
              <a:buClrTx/>
              <a:buSzTx/>
              <a:buFontTx/>
              <a:buNone/>
              <a:tabLst/>
              <a:defRPr/>
            </a:pPr>
            <a:endParaRPr lang="en-US" sz="1600" dirty="0">
              <a:solidFill>
                <a:prstClr val="black"/>
              </a:solidFill>
              <a:latin typeface="+mj-lt"/>
              <a:cs typeface="Calibri" panose="020F0502020204030204" pitchFamily="34" charset="0"/>
            </a:endParaRPr>
          </a:p>
          <a:p>
            <a:endParaRPr lang="en-US" b="0" dirty="0"/>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latin typeface="Corbel" panose="020B0503020204020204" pitchFamily="34" charset="0"/>
              </a:rPr>
              <a:t>These required forms for reauthorization will be included in the email:</a:t>
            </a:r>
          </a:p>
          <a:p>
            <a:endParaRPr lang="en-US" sz="1600" dirty="0">
              <a:latin typeface="Corbel" panose="020B0503020204020204" pitchFamily="34" charset="0"/>
            </a:endParaRPr>
          </a:p>
          <a:p>
            <a:pPr marL="181240" indent="-181240">
              <a:buFont typeface="Arial" panose="020B0604020202020204" pitchFamily="34" charset="0"/>
              <a:buChar char="•"/>
            </a:pPr>
            <a:r>
              <a:rPr lang="en-US" sz="1600" dirty="0">
                <a:latin typeface="Corbel" panose="020B0503020204020204" pitchFamily="34" charset="0"/>
              </a:rPr>
              <a:t>WIC Vendor Agreement</a:t>
            </a:r>
          </a:p>
          <a:p>
            <a:pPr marL="181240" indent="-181240">
              <a:buFont typeface="Arial" panose="020B0604020202020204" pitchFamily="34" charset="0"/>
              <a:buChar char="•"/>
            </a:pPr>
            <a:r>
              <a:rPr lang="en-US" sz="1600" dirty="0">
                <a:latin typeface="Corbel" panose="020B0503020204020204" pitchFamily="34" charset="0"/>
              </a:rPr>
              <a:t>NC WIC Vendor Application</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6E3A1FA-8E35-4319-B52D-F8125B70DEE7}"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139</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56327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xfrm>
            <a:off x="3845662" y="9026321"/>
            <a:ext cx="3451558" cy="512056"/>
          </a:xfrm>
          <a:prstGeom prst="rect">
            <a:avLst/>
          </a:prstGeom>
          <a:noFill/>
        </p:spPr>
        <p:txBody>
          <a:bodyPr/>
          <a:lstStyle/>
          <a:p>
            <a:fld id="{903E17E8-3CD0-46BD-AC0B-DF5BFEAF69EE}" type="slidenum">
              <a:rPr lang="en-US" smtClean="0"/>
              <a:pPr/>
              <a:t>14</a:t>
            </a:fld>
            <a:endParaRPr lang="en-US" dirty="0"/>
          </a:p>
        </p:txBody>
      </p:sp>
      <p:sp>
        <p:nvSpPr>
          <p:cNvPr id="121860" name="Rectangle 2"/>
          <p:cNvSpPr>
            <a:spLocks noGrp="1" noRot="1" noChangeAspect="1" noChangeArrowheads="1" noTextEdit="1"/>
          </p:cNvSpPr>
          <p:nvPr>
            <p:ph type="sldImg"/>
          </p:nvPr>
        </p:nvSpPr>
        <p:spPr>
          <a:xfrm>
            <a:off x="269875" y="228600"/>
            <a:ext cx="6773863" cy="3810000"/>
          </a:xfrm>
          <a:prstGeom prst="rect">
            <a:avLst/>
          </a:prstGeom>
          <a:ln/>
        </p:spPr>
      </p:sp>
      <p:sp>
        <p:nvSpPr>
          <p:cNvPr id="121861" name="Rectangle 3"/>
          <p:cNvSpPr>
            <a:spLocks noGrp="1" noChangeArrowheads="1"/>
          </p:cNvSpPr>
          <p:nvPr>
            <p:ph type="body" idx="1"/>
          </p:nvPr>
        </p:nvSpPr>
        <p:spPr>
          <a:xfrm>
            <a:off x="368480" y="4419603"/>
            <a:ext cx="6489521" cy="3428999"/>
          </a:xfrm>
          <a:prstGeom prst="rect">
            <a:avLst/>
          </a:prstGeom>
          <a:noFill/>
          <a:ln/>
        </p:spPr>
        <p:txBody>
          <a:bodyPr lIns="108336" tIns="54166" rIns="108336" bIns="54166"/>
          <a:lstStyle/>
          <a:p>
            <a:pPr algn="just">
              <a:spcBef>
                <a:spcPct val="50000"/>
              </a:spcBef>
              <a:spcAft>
                <a:spcPts val="1339"/>
              </a:spcAft>
            </a:pPr>
            <a:r>
              <a:rPr lang="en-US" sz="1600" dirty="0">
                <a:latin typeface="Corbel" panose="020B0503020204020204" pitchFamily="34" charset="0"/>
              </a:rPr>
              <a:t>NTEs do not apply to exempt infant formula or WIC-eligible nutritionals.</a:t>
            </a:r>
          </a:p>
          <a:p>
            <a:pPr algn="just">
              <a:spcBef>
                <a:spcPct val="50000"/>
              </a:spcBef>
              <a:spcAft>
                <a:spcPts val="1339"/>
              </a:spcAft>
            </a:pPr>
            <a:r>
              <a:rPr lang="en-US" sz="1600" dirty="0">
                <a:latin typeface="Corbel" panose="020B0503020204020204" pitchFamily="34" charset="0"/>
              </a:rPr>
              <a:t>These prices are driven by an open market system (shelf price)</a:t>
            </a:r>
          </a:p>
          <a:p>
            <a:pPr algn="just">
              <a:spcBef>
                <a:spcPct val="50000"/>
              </a:spcBef>
              <a:spcAft>
                <a:spcPts val="1339"/>
              </a:spcAft>
            </a:pPr>
            <a:r>
              <a:rPr lang="en-US" sz="1600" dirty="0">
                <a:latin typeface="Corbel" panose="020B0503020204020204" pitchFamily="34" charset="0"/>
              </a:rPr>
              <a:t>The list of Exempt infant formula and WIC-eligible nutritionals can be found at the website listed on the screen</a:t>
            </a:r>
          </a:p>
          <a:p>
            <a:pPr algn="just">
              <a:spcBef>
                <a:spcPct val="50000"/>
              </a:spcBef>
              <a:spcAft>
                <a:spcPts val="1339"/>
              </a:spcAft>
            </a:pPr>
            <a:r>
              <a:rPr lang="en-US" sz="1600" dirty="0">
                <a:latin typeface="Corbel" panose="020B0503020204020204" pitchFamily="34" charset="0"/>
              </a:rPr>
              <a:t>NTEs do not apply to fruits and vegetables purchasable with cash-value benefits (CVBs).</a:t>
            </a:r>
          </a:p>
          <a:p>
            <a:pPr eaLnBrk="1" hangingPunct="1"/>
            <a:endParaRPr lang="en-US" dirty="0"/>
          </a:p>
        </p:txBody>
      </p:sp>
    </p:spTree>
    <p:extLst>
      <p:ext uri="{BB962C8B-B14F-4D97-AF65-F5344CB8AC3E}">
        <p14:creationId xmlns:p14="http://schemas.microsoft.com/office/powerpoint/2010/main" val="1138494478"/>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latin typeface="Corbel" panose="020B0503020204020204" pitchFamily="34" charset="0"/>
              </a:rPr>
              <a:t>Additional required forms that will be included in the email: continued </a:t>
            </a:r>
          </a:p>
          <a:p>
            <a:endParaRPr lang="en-US" sz="1600" dirty="0">
              <a:latin typeface="Corbel" panose="020B0503020204020204" pitchFamily="34" charset="0"/>
            </a:endParaRPr>
          </a:p>
          <a:p>
            <a:pPr marL="285750" indent="-285750">
              <a:buFont typeface="Arial" panose="020B0604020202020204" pitchFamily="34" charset="0"/>
              <a:buChar char="•"/>
            </a:pPr>
            <a:r>
              <a:rPr lang="en-US" sz="1600" dirty="0">
                <a:latin typeface="Corbel" panose="020B0503020204020204" pitchFamily="34" charset="0"/>
              </a:rPr>
              <a:t>Above 50% Self-declaration form</a:t>
            </a:r>
          </a:p>
          <a:p>
            <a:pPr marL="285750" indent="-285750">
              <a:buFont typeface="Arial" panose="020B0604020202020204" pitchFamily="34" charset="0"/>
              <a:buChar char="•"/>
            </a:pPr>
            <a:r>
              <a:rPr lang="en-US" sz="1600" dirty="0">
                <a:latin typeface="Corbel" panose="020B0503020204020204" pitchFamily="34" charset="0"/>
              </a:rPr>
              <a:t>eWIC Update for Non-Corporate Contract Vendors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6E3A1FA-8E35-4319-B52D-F8125B70DEE7}"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140</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810077"/>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50863" y="603250"/>
            <a:ext cx="6213475" cy="3495675"/>
          </a:xfrm>
        </p:spPr>
      </p:sp>
      <p:sp>
        <p:nvSpPr>
          <p:cNvPr id="3" name="Notes Placeholder 2"/>
          <p:cNvSpPr>
            <a:spLocks noGrp="1"/>
          </p:cNvSpPr>
          <p:nvPr>
            <p:ph type="body" idx="1"/>
          </p:nvPr>
        </p:nvSpPr>
        <p:spPr>
          <a:xfrm>
            <a:off x="458789" y="4267201"/>
            <a:ext cx="6397625" cy="5092304"/>
          </a:xfrm>
        </p:spPr>
        <p:txBody>
          <a:bodyPr/>
          <a:lstStyle/>
          <a:p>
            <a:r>
              <a:rPr lang="en-US" dirty="0">
                <a:latin typeface="Corbel" panose="020B0503020204020204" pitchFamily="34" charset="0"/>
              </a:rPr>
              <a:t>The reason for this form is:</a:t>
            </a:r>
          </a:p>
          <a:p>
            <a:r>
              <a:rPr lang="en-US" dirty="0">
                <a:latin typeface="Corbel" panose="020B0503020204020204" pitchFamily="34" charset="0"/>
              </a:rPr>
              <a:t>Per the Terms of Vendor Agreement Section I, a vendor must:</a:t>
            </a:r>
          </a:p>
          <a:p>
            <a:pPr defTabSz="456862">
              <a:spcBef>
                <a:spcPts val="1000"/>
              </a:spcBef>
              <a:buClr>
                <a:srgbClr val="A53010"/>
              </a:buClr>
              <a:defRPr/>
            </a:pPr>
            <a:r>
              <a:rPr lang="en-US" dirty="0">
                <a:solidFill>
                  <a:prstClr val="black">
                    <a:lumMod val="75000"/>
                    <a:lumOff val="25000"/>
                  </a:prstClr>
                </a:solidFill>
                <a:latin typeface="Corbel" panose="020B0503020204020204" pitchFamily="34" charset="0"/>
              </a:rPr>
              <a:t>18.	Comply with the following Electronic Benefit Transfer (EBT) provisions:</a:t>
            </a:r>
          </a:p>
          <a:p>
            <a:pPr defTabSz="456862">
              <a:spcBef>
                <a:spcPts val="1000"/>
              </a:spcBef>
              <a:buClr>
                <a:srgbClr val="A53010"/>
              </a:buClr>
              <a:defRPr/>
            </a:pPr>
            <a:r>
              <a:rPr lang="en-US" dirty="0">
                <a:solidFill>
                  <a:prstClr val="black">
                    <a:lumMod val="75000"/>
                    <a:lumOff val="25000"/>
                  </a:prstClr>
                </a:solidFill>
                <a:latin typeface="Corbel" panose="020B0503020204020204" pitchFamily="34" charset="0"/>
              </a:rPr>
              <a:t>	e.	Request the North Carolina EBT Processor re-certify its in-store system if the vendor alters or revises the system in any manner that impacts the EBT redemption or claims processing system after initial certification is 	completed. </a:t>
            </a:r>
          </a:p>
          <a:p>
            <a:pPr defTabSz="456862">
              <a:spcBef>
                <a:spcPts val="1000"/>
              </a:spcBef>
              <a:buClr>
                <a:srgbClr val="A53010"/>
              </a:buClr>
              <a:defRPr/>
            </a:pPr>
            <a:r>
              <a:rPr lang="en-US" dirty="0">
                <a:solidFill>
                  <a:prstClr val="black">
                    <a:lumMod val="75000"/>
                    <a:lumOff val="25000"/>
                  </a:prstClr>
                </a:solidFill>
                <a:latin typeface="Corbel" panose="020B0503020204020204" pitchFamily="34" charset="0"/>
              </a:rPr>
              <a:t>The following applies:</a:t>
            </a:r>
          </a:p>
          <a:p>
            <a:pPr defTabSz="456862">
              <a:spcBef>
                <a:spcPts val="1000"/>
              </a:spcBef>
              <a:buClr>
                <a:srgbClr val="A53010"/>
              </a:buClr>
              <a:defRPr/>
            </a:pPr>
            <a:r>
              <a:rPr lang="en-US" dirty="0">
                <a:solidFill>
                  <a:prstClr val="black">
                    <a:lumMod val="75000"/>
                    <a:lumOff val="25000"/>
                  </a:prstClr>
                </a:solidFill>
                <a:latin typeface="Corbel" panose="020B0503020204020204" pitchFamily="34" charset="0"/>
              </a:rPr>
              <a:t>(1)	If the EBT system is reconfigured or modified by the vendor and/or other parties in such a way that the WIC in-store system no longer exhibits the required system accuracy, integrity, or performance required and under which requirements the WIC in-store system was certified, the State will not accept a redemption;</a:t>
            </a:r>
          </a:p>
          <a:p>
            <a:pPr marL="342799" indent="-342799" defTabSz="456862">
              <a:spcBef>
                <a:spcPts val="1000"/>
              </a:spcBef>
              <a:buClr>
                <a:srgbClr val="A53010"/>
              </a:buClr>
              <a:buAutoNum type="arabicParenBoth" startAt="2"/>
              <a:defRPr/>
            </a:pPr>
            <a:r>
              <a:rPr lang="en-US" dirty="0">
                <a:solidFill>
                  <a:prstClr val="black">
                    <a:lumMod val="75000"/>
                    <a:lumOff val="25000"/>
                  </a:prstClr>
                </a:solidFill>
                <a:latin typeface="Corbel" panose="020B0503020204020204" pitchFamily="34" charset="0"/>
              </a:rPr>
              <a:t>The vendor is liable for the costs of all recertification events needed to return the EBT system for all outlets covered by this agreement to full compliance with the State Agency’s system requirements.  Failure to seek recertification when the vendor’s system is altered/revised shall subject the vendor to the financial liabilities for all transactions processed.</a:t>
            </a:r>
          </a:p>
          <a:p>
            <a:endParaRPr lang="en-US" dirty="0"/>
          </a:p>
        </p:txBody>
      </p:sp>
      <p:sp>
        <p:nvSpPr>
          <p:cNvPr id="5" name="Slide Number Placeholder 4"/>
          <p:cNvSpPr>
            <a:spLocks noGrp="1"/>
          </p:cNvSpPr>
          <p:nvPr>
            <p:ph type="sldNum" sz="quarter" idx="5"/>
          </p:nvPr>
        </p:nvSpPr>
        <p:spPr/>
        <p:txBody>
          <a:bodyPr/>
          <a:lstStyle/>
          <a:p>
            <a:fld id="{B045B7DE-1198-4F2F-B574-CA8CAE341642}" type="slidenum">
              <a:rPr lang="en-US" smtClean="0"/>
              <a:t>141</a:t>
            </a:fld>
            <a:endParaRPr lang="en-US" dirty="0"/>
          </a:p>
        </p:txBody>
      </p:sp>
    </p:spTree>
    <p:extLst>
      <p:ext uri="{BB962C8B-B14F-4D97-AF65-F5344CB8AC3E}">
        <p14:creationId xmlns:p14="http://schemas.microsoft.com/office/powerpoint/2010/main" val="910265676"/>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xfrm>
            <a:off x="3863643" y="9089144"/>
            <a:ext cx="3451558" cy="512056"/>
          </a:xfrm>
          <a:prstGeom prst="rect">
            <a:avLst/>
          </a:prstGeom>
          <a:ln/>
        </p:spPr>
        <p:txBody>
          <a:bodyPr/>
          <a:lstStyle/>
          <a:p>
            <a:fld id="{40FDB412-0940-4893-8B26-7EA726A80031}" type="slidenum">
              <a:rPr lang="en-US"/>
              <a:pPr/>
              <a:t>142</a:t>
            </a:fld>
            <a:endParaRPr lang="en-US" dirty="0"/>
          </a:p>
        </p:txBody>
      </p:sp>
      <p:sp>
        <p:nvSpPr>
          <p:cNvPr id="190467" name="Rectangle 2"/>
          <p:cNvSpPr>
            <a:spLocks noGrp="1" noRot="1" noChangeAspect="1" noChangeArrowheads="1" noTextEdit="1"/>
          </p:cNvSpPr>
          <p:nvPr>
            <p:ph type="sldImg"/>
          </p:nvPr>
        </p:nvSpPr>
        <p:spPr>
          <a:xfrm>
            <a:off x="368300" y="533400"/>
            <a:ext cx="6578600" cy="3700463"/>
          </a:xfrm>
          <a:prstGeom prst="rect">
            <a:avLst/>
          </a:prstGeom>
          <a:ln/>
        </p:spPr>
      </p:sp>
      <p:sp>
        <p:nvSpPr>
          <p:cNvPr id="190468" name="Rectangle 3"/>
          <p:cNvSpPr>
            <a:spLocks noGrp="1" noChangeArrowheads="1"/>
          </p:cNvSpPr>
          <p:nvPr>
            <p:ph type="body" idx="1"/>
          </p:nvPr>
        </p:nvSpPr>
        <p:spPr>
          <a:xfrm>
            <a:off x="670677" y="4784558"/>
            <a:ext cx="5973849" cy="2213327"/>
          </a:xfrm>
          <a:prstGeom prst="rect">
            <a:avLst/>
          </a:prstGeom>
        </p:spPr>
        <p:txBody>
          <a:bodyPr lIns="105667" tIns="52832" rIns="105667" bIns="52832"/>
          <a:lstStyle/>
          <a:p>
            <a:r>
              <a:rPr lang="en-US" sz="1600" dirty="0">
                <a:latin typeface="Corbel" panose="020B0503020204020204" pitchFamily="34" charset="0"/>
              </a:rPr>
              <a:t>Vendors must check off ALL items they receive in their training packets </a:t>
            </a:r>
          </a:p>
          <a:p>
            <a:endParaRPr lang="en-US" sz="1600" dirty="0">
              <a:latin typeface="Corbel" panose="020B0503020204020204" pitchFamily="34" charset="0"/>
            </a:endParaRPr>
          </a:p>
          <a:p>
            <a:r>
              <a:rPr lang="en-US" sz="1600" dirty="0">
                <a:latin typeface="Corbel" panose="020B0503020204020204" pitchFamily="34" charset="0"/>
              </a:rPr>
              <a:t>Vendor number must be documented on the form</a:t>
            </a:r>
          </a:p>
          <a:p>
            <a:endParaRPr lang="en-US" sz="1600" dirty="0">
              <a:latin typeface="Corbel" panose="020B0503020204020204" pitchFamily="34" charset="0"/>
            </a:endParaRPr>
          </a:p>
          <a:p>
            <a:r>
              <a:rPr lang="en-US" sz="1600" dirty="0">
                <a:latin typeface="Corbel" panose="020B0503020204020204" pitchFamily="34" charset="0"/>
              </a:rPr>
              <a:t>Signature of the vendor owner/ representative attending training ensures the receipt of forms, manual and training materials</a:t>
            </a:r>
          </a:p>
          <a:p>
            <a:pPr algn="just" defTabSz="1264455">
              <a:defRPr/>
            </a:pPr>
            <a:endParaRPr lang="en-US" sz="1500" dirty="0">
              <a:latin typeface="Constantia" panose="02030602050306030303" pitchFamily="18" charset="0"/>
              <a:ea typeface="Tahoma" panose="020B0604030504040204" pitchFamily="34" charset="0"/>
              <a:cs typeface="Tahoma" panose="020B0604030504040204" pitchFamily="34" charset="0"/>
            </a:endParaRPr>
          </a:p>
          <a:p>
            <a:endParaRPr lang="en-US" b="1" dirty="0">
              <a:solidFill>
                <a:srgbClr val="D31145"/>
              </a:solidFill>
            </a:endParaRPr>
          </a:p>
        </p:txBody>
      </p:sp>
    </p:spTree>
    <p:extLst>
      <p:ext uri="{BB962C8B-B14F-4D97-AF65-F5344CB8AC3E}">
        <p14:creationId xmlns:p14="http://schemas.microsoft.com/office/powerpoint/2010/main" val="1758328057"/>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xfrm>
            <a:off x="595313" y="701675"/>
            <a:ext cx="6124575" cy="3446463"/>
          </a:xfrm>
          <a:ln/>
        </p:spPr>
      </p:sp>
      <p:sp>
        <p:nvSpPr>
          <p:cNvPr id="49155" name="Notes Placeholder 2"/>
          <p:cNvSpPr>
            <a:spLocks noGrp="1"/>
          </p:cNvSpPr>
          <p:nvPr>
            <p:ph type="body" idx="1"/>
          </p:nvPr>
        </p:nvSpPr>
        <p:spPr>
          <a:xfrm>
            <a:off x="371583" y="4343401"/>
            <a:ext cx="6371415" cy="5105399"/>
          </a:xfrm>
          <a:noFill/>
          <a:ln/>
        </p:spPr>
        <p:txBody>
          <a:bodyPr/>
          <a:lstStyle/>
          <a:p>
            <a:pPr eaLnBrk="1" hangingPunct="1">
              <a:lnSpc>
                <a:spcPct val="120000"/>
              </a:lnSpc>
            </a:pPr>
            <a:r>
              <a:rPr lang="en-US" sz="1600" dirty="0">
                <a:solidFill>
                  <a:schemeClr val="tx1"/>
                </a:solidFill>
                <a:latin typeface="Corbel" panose="020B0503020204020204" pitchFamily="34" charset="0"/>
              </a:rPr>
              <a:t>Non-Corporate Contract Vendors will receive the Email Verification Form.</a:t>
            </a:r>
          </a:p>
          <a:p>
            <a:pPr eaLnBrk="1" hangingPunct="1">
              <a:lnSpc>
                <a:spcPct val="120000"/>
              </a:lnSpc>
            </a:pPr>
            <a:endParaRPr lang="en-US" sz="1600" dirty="0">
              <a:solidFill>
                <a:schemeClr val="tx1"/>
              </a:solidFill>
              <a:latin typeface="Corbel" panose="020B0503020204020204" pitchFamily="34" charset="0"/>
            </a:endParaRPr>
          </a:p>
          <a:p>
            <a:pPr eaLnBrk="1" hangingPunct="1">
              <a:lnSpc>
                <a:spcPct val="120000"/>
              </a:lnSpc>
            </a:pPr>
            <a:r>
              <a:rPr lang="en-US" sz="1600" dirty="0">
                <a:latin typeface="Corbel" panose="020B0503020204020204" pitchFamily="34" charset="0"/>
              </a:rPr>
              <a:t>This form is to verify which email addresses reauthorization documents need to be sent to</a:t>
            </a:r>
          </a:p>
          <a:p>
            <a:pPr eaLnBrk="1" hangingPunct="1">
              <a:lnSpc>
                <a:spcPct val="120000"/>
              </a:lnSpc>
            </a:pPr>
            <a:endParaRPr lang="en-US" sz="1600" dirty="0">
              <a:latin typeface="Corbel" panose="020B0503020204020204" pitchFamily="34" charset="0"/>
            </a:endParaRPr>
          </a:p>
          <a:p>
            <a:pPr marL="0" marR="0" lvl="0" indent="0" algn="l" defTabSz="1218987" rtl="0" eaLnBrk="1" fontAlgn="auto" latinLnBrk="0" hangingPunct="1">
              <a:lnSpc>
                <a:spcPct val="120000"/>
              </a:lnSpc>
              <a:spcBef>
                <a:spcPts val="0"/>
              </a:spcBef>
              <a:spcAft>
                <a:spcPts val="0"/>
              </a:spcAft>
              <a:buClrTx/>
              <a:buSzTx/>
              <a:buFontTx/>
              <a:buNone/>
              <a:tabLst/>
              <a:defRPr/>
            </a:pPr>
            <a:r>
              <a:rPr lang="en-US" sz="1600" dirty="0">
                <a:latin typeface="Corbel" panose="020B0503020204020204" pitchFamily="34" charset="0"/>
              </a:rPr>
              <a:t>You will receive a DocuSign email once we at the local agency send your verification of attendance form and this email verification form to the State WIC Agency.</a:t>
            </a:r>
          </a:p>
          <a:p>
            <a:pPr eaLnBrk="1" hangingPunct="1">
              <a:lnSpc>
                <a:spcPct val="120000"/>
              </a:lnSpc>
            </a:pPr>
            <a:endParaRPr lang="en-US" sz="1600" dirty="0">
              <a:latin typeface="Corbel" panose="020B0503020204020204" pitchFamily="34" charset="0"/>
            </a:endParaRPr>
          </a:p>
          <a:p>
            <a:pPr eaLnBrk="1" hangingPunct="1">
              <a:lnSpc>
                <a:spcPct val="120000"/>
              </a:lnSpc>
            </a:pPr>
            <a:r>
              <a:rPr lang="en-US" sz="1600" dirty="0">
                <a:solidFill>
                  <a:schemeClr val="tx1"/>
                </a:solidFill>
                <a:latin typeface="Corbel" panose="020B0503020204020204" pitchFamily="34" charset="0"/>
              </a:rPr>
              <a:t>Vendors will receive two emails. The first email you will notice the spaces for owner signatures will not be open to sign. Those spaces will open in the second email, meant for the owner so please ensure you complete both email lines, even if the email addresses are the same. Complete the forms in DocuSign in a timely manner and as accurately as possible as to not delay your reauthorization. </a:t>
            </a:r>
          </a:p>
          <a:p>
            <a:endParaRPr lang="en-US" dirty="0"/>
          </a:p>
        </p:txBody>
      </p:sp>
      <p:sp>
        <p:nvSpPr>
          <p:cNvPr id="49156" name="Slide Number Placeholder 3"/>
          <p:cNvSpPr>
            <a:spLocks noGrp="1"/>
          </p:cNvSpPr>
          <p:nvPr>
            <p:ph type="sldNum" sz="quarter" idx="5"/>
          </p:nvPr>
        </p:nvSpPr>
        <p:spPr>
          <a:noFill/>
        </p:spPr>
        <p:txBody>
          <a:bodyPr/>
          <a:lstStyle/>
          <a:p>
            <a:pPr defTabSz="1018684"/>
            <a:fld id="{29BC06BB-E517-4814-8437-D58F214CA0D2}" type="slidenum">
              <a:rPr lang="en-US" smtClean="0"/>
              <a:pPr defTabSz="1018684"/>
              <a:t>143</a:t>
            </a:fld>
            <a:endParaRPr lang="en-US" dirty="0"/>
          </a:p>
        </p:txBody>
      </p:sp>
    </p:spTree>
    <p:extLst>
      <p:ext uri="{BB962C8B-B14F-4D97-AF65-F5344CB8AC3E}">
        <p14:creationId xmlns:p14="http://schemas.microsoft.com/office/powerpoint/2010/main" val="2944996134"/>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xfrm>
            <a:off x="3863643" y="9089144"/>
            <a:ext cx="3451558" cy="512056"/>
          </a:xfrm>
          <a:prstGeom prst="rect">
            <a:avLst/>
          </a:prstGeom>
          <a:ln/>
        </p:spPr>
        <p:txBody>
          <a:bodyPr/>
          <a:lstStyle/>
          <a:p>
            <a:fld id="{40FDB412-0940-4893-8B26-7EA726A80031}" type="slidenum">
              <a:rPr lang="en-US"/>
              <a:pPr/>
              <a:t>144</a:t>
            </a:fld>
            <a:endParaRPr lang="en-US" dirty="0"/>
          </a:p>
        </p:txBody>
      </p:sp>
      <p:sp>
        <p:nvSpPr>
          <p:cNvPr id="190467" name="Rectangle 2"/>
          <p:cNvSpPr>
            <a:spLocks noGrp="1" noRot="1" noChangeAspect="1" noChangeArrowheads="1" noTextEdit="1"/>
          </p:cNvSpPr>
          <p:nvPr>
            <p:ph type="sldImg"/>
          </p:nvPr>
        </p:nvSpPr>
        <p:spPr>
          <a:xfrm>
            <a:off x="368300" y="533400"/>
            <a:ext cx="6578600" cy="3700463"/>
          </a:xfrm>
          <a:prstGeom prst="rect">
            <a:avLst/>
          </a:prstGeom>
          <a:ln/>
        </p:spPr>
      </p:sp>
      <p:sp>
        <p:nvSpPr>
          <p:cNvPr id="190468" name="Rectangle 3"/>
          <p:cNvSpPr>
            <a:spLocks noGrp="1" noChangeArrowheads="1"/>
          </p:cNvSpPr>
          <p:nvPr>
            <p:ph type="body" idx="1"/>
          </p:nvPr>
        </p:nvSpPr>
        <p:spPr>
          <a:xfrm>
            <a:off x="368301" y="4784559"/>
            <a:ext cx="6276226" cy="2149642"/>
          </a:xfrm>
          <a:prstGeom prst="rect">
            <a:avLst/>
          </a:prstGeom>
        </p:spPr>
        <p:txBody>
          <a:bodyPr lIns="105667" tIns="52832" rIns="105667" bIns="52832"/>
          <a:lstStyle/>
          <a:p>
            <a:pPr algn="just" defTabSz="1264455">
              <a:defRPr/>
            </a:pPr>
            <a:r>
              <a:rPr lang="en-US" sz="1600" dirty="0">
                <a:latin typeface="Corbel" panose="020B0503020204020204" pitchFamily="34" charset="0"/>
                <a:ea typeface="Tahoma" panose="020B0604030504040204" pitchFamily="34" charset="0"/>
                <a:cs typeface="Tahoma" panose="020B0604030504040204" pitchFamily="34" charset="0"/>
              </a:rPr>
              <a:t>Here are a few reminders: the WIC Vendor application should be complete and accurate. Remember to complete in blue or black ink and if you see an error, draw one line through it, initial and write in the correct information. Also, please remember that instructions for completing all vendor forms can be found in the Vendor Manual.  If you have questions, please contact the Local WIC Agency.</a:t>
            </a:r>
          </a:p>
          <a:p>
            <a:pPr algn="just" defTabSz="1264455">
              <a:defRPr/>
            </a:pPr>
            <a:endParaRPr lang="en-US" sz="1500" dirty="0">
              <a:latin typeface="Constantia" panose="02030602050306030303" pitchFamily="18" charset="0"/>
              <a:ea typeface="Tahoma" panose="020B0604030504040204" pitchFamily="34" charset="0"/>
              <a:cs typeface="Tahoma" panose="020B0604030504040204" pitchFamily="34" charset="0"/>
            </a:endParaRPr>
          </a:p>
          <a:p>
            <a:endParaRPr lang="en-US" b="1" dirty="0">
              <a:solidFill>
                <a:srgbClr val="D31145"/>
              </a:solidFill>
            </a:endParaRPr>
          </a:p>
        </p:txBody>
      </p:sp>
    </p:spTree>
    <p:extLst>
      <p:ext uri="{BB962C8B-B14F-4D97-AF65-F5344CB8AC3E}">
        <p14:creationId xmlns:p14="http://schemas.microsoft.com/office/powerpoint/2010/main" val="1779090227"/>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4475" y="260350"/>
            <a:ext cx="6826250" cy="3840163"/>
          </a:xfrm>
          <a:prstGeom prst="rect">
            <a:avLst/>
          </a:prstGeom>
        </p:spPr>
      </p:sp>
      <p:sp>
        <p:nvSpPr>
          <p:cNvPr id="3" name="Notes Placeholder 2"/>
          <p:cNvSpPr>
            <a:spLocks noGrp="1"/>
          </p:cNvSpPr>
          <p:nvPr>
            <p:ph type="body" idx="1"/>
          </p:nvPr>
        </p:nvSpPr>
        <p:spPr>
          <a:xfrm>
            <a:off x="359971" y="4343401"/>
            <a:ext cx="6595261" cy="4343399"/>
          </a:xfrm>
          <a:prstGeom prst="rect">
            <a:avLst/>
          </a:prstGeom>
        </p:spPr>
        <p:txBody>
          <a:bodyPr/>
          <a:lstStyle/>
          <a:p>
            <a:r>
              <a:rPr lang="en-US" sz="1600" b="0" dirty="0">
                <a:effectLst/>
                <a:latin typeface="Corbel" panose="020B0503020204020204" pitchFamily="34" charset="0"/>
              </a:rPr>
              <a:t>WIC </a:t>
            </a:r>
            <a:r>
              <a:rPr lang="en-US" sz="1600" dirty="0">
                <a:latin typeface="Corbel" panose="020B0503020204020204" pitchFamily="34" charset="0"/>
              </a:rPr>
              <a:t>shelf tags are a</a:t>
            </a:r>
            <a:r>
              <a:rPr lang="en-US" sz="1600" b="0" dirty="0">
                <a:effectLst/>
                <a:latin typeface="Corbel" panose="020B0503020204020204" pitchFamily="34" charset="0"/>
              </a:rPr>
              <a:t>vailable</a:t>
            </a:r>
          </a:p>
          <a:p>
            <a:endParaRPr lang="en-US" sz="1600" b="0" dirty="0">
              <a:effectLst/>
              <a:latin typeface="Corbel" panose="020B0503020204020204" pitchFamily="34" charset="0"/>
            </a:endParaRPr>
          </a:p>
          <a:p>
            <a:pPr marL="342900" marR="0" indent="-342900">
              <a:spcBef>
                <a:spcPts val="0"/>
              </a:spcBef>
              <a:spcAft>
                <a:spcPts val="0"/>
              </a:spcAft>
              <a:buClr>
                <a:srgbClr val="967E96"/>
              </a:buClr>
              <a:buFont typeface="Wingdings" panose="05000000000000000000" pitchFamily="2" charset="2"/>
              <a:buChar char="§"/>
            </a:pPr>
            <a:r>
              <a:rPr lang="en-US" sz="1600" dirty="0">
                <a:effectLst/>
                <a:latin typeface="Corbel" panose="020B0503020204020204" pitchFamily="34" charset="0"/>
              </a:rPr>
              <a:t>Identify WIC-approved foods in your store</a:t>
            </a:r>
          </a:p>
          <a:p>
            <a:pPr marL="742950" marR="0" lvl="1" indent="-285750">
              <a:spcBef>
                <a:spcPts val="0"/>
              </a:spcBef>
              <a:spcAft>
                <a:spcPts val="0"/>
              </a:spcAft>
              <a:buClr>
                <a:srgbClr val="967E96"/>
              </a:buClr>
              <a:buFont typeface="Arial" panose="020B0604020202020204" pitchFamily="34" charset="0"/>
              <a:buChar char="•"/>
            </a:pPr>
            <a:r>
              <a:rPr lang="en-US" sz="1600" dirty="0">
                <a:effectLst/>
                <a:latin typeface="Corbel" panose="020B0503020204020204" pitchFamily="34" charset="0"/>
              </a:rPr>
              <a:t>Decreases confusion for WIC customers  when selecting food items</a:t>
            </a:r>
          </a:p>
          <a:p>
            <a:pPr marL="742950" marR="0" lvl="1" indent="-285750">
              <a:spcBef>
                <a:spcPts val="0"/>
              </a:spcBef>
              <a:spcAft>
                <a:spcPts val="0"/>
              </a:spcAft>
              <a:buClr>
                <a:srgbClr val="967E96"/>
              </a:buClr>
              <a:buFont typeface="Arial" panose="020B0604020202020204" pitchFamily="34" charset="0"/>
              <a:buChar char="•"/>
            </a:pPr>
            <a:endParaRPr lang="en-US" sz="1600" dirty="0">
              <a:effectLst/>
              <a:latin typeface="Corbel" panose="020B0503020204020204" pitchFamily="34" charset="0"/>
            </a:endParaRPr>
          </a:p>
          <a:p>
            <a:pPr marL="342900" marR="0" indent="-342900">
              <a:spcBef>
                <a:spcPts val="0"/>
              </a:spcBef>
              <a:spcAft>
                <a:spcPts val="0"/>
              </a:spcAft>
              <a:buClr>
                <a:srgbClr val="967E96"/>
              </a:buClr>
              <a:buFont typeface="Wingdings" panose="05000000000000000000" pitchFamily="2" charset="2"/>
              <a:buChar char="§"/>
            </a:pPr>
            <a:r>
              <a:rPr lang="en-US" sz="1600" dirty="0">
                <a:effectLst/>
                <a:latin typeface="Corbel" panose="020B0503020204020204" pitchFamily="34" charset="0"/>
              </a:rPr>
              <a:t>For vendors that do not have shelf  tags that include WIC information already</a:t>
            </a:r>
          </a:p>
          <a:p>
            <a:pPr marL="342900" marR="0" indent="-342900">
              <a:spcBef>
                <a:spcPts val="0"/>
              </a:spcBef>
              <a:spcAft>
                <a:spcPts val="0"/>
              </a:spcAft>
              <a:buClr>
                <a:srgbClr val="967E96"/>
              </a:buClr>
              <a:buFont typeface="Wingdings" panose="05000000000000000000" pitchFamily="2" charset="2"/>
              <a:buChar char="§"/>
            </a:pPr>
            <a:endParaRPr lang="en-US" sz="1600" dirty="0">
              <a:effectLst/>
              <a:latin typeface="Corbel" panose="020B0503020204020204" pitchFamily="34" charset="0"/>
            </a:endParaRPr>
          </a:p>
          <a:p>
            <a:pPr marL="342900" marR="0" indent="-342900">
              <a:spcBef>
                <a:spcPts val="0"/>
              </a:spcBef>
              <a:spcAft>
                <a:spcPts val="0"/>
              </a:spcAft>
              <a:buClr>
                <a:srgbClr val="967E96"/>
              </a:buClr>
              <a:buFont typeface="Wingdings" panose="05000000000000000000" pitchFamily="2" charset="2"/>
              <a:buChar char="§"/>
            </a:pPr>
            <a:r>
              <a:rPr lang="en-US" sz="1600" dirty="0">
                <a:effectLst/>
                <a:latin typeface="Corbel" panose="020B0503020204020204" pitchFamily="34" charset="0"/>
              </a:rPr>
              <a:t>Will be sent to vendors by mail, </a:t>
            </a:r>
          </a:p>
          <a:p>
            <a:pPr marL="742950" marR="0" lvl="1" indent="-285750">
              <a:spcBef>
                <a:spcPts val="0"/>
              </a:spcBef>
              <a:spcAft>
                <a:spcPts val="0"/>
              </a:spcAft>
              <a:buClr>
                <a:srgbClr val="967E96"/>
              </a:buClr>
              <a:buFont typeface="Arial" panose="020B0604020202020204" pitchFamily="34" charset="0"/>
              <a:buChar char="•"/>
            </a:pPr>
            <a:r>
              <a:rPr lang="en-US" sz="1600" dirty="0">
                <a:effectLst/>
                <a:latin typeface="Corbel" panose="020B0503020204020204" pitchFamily="34" charset="0"/>
              </a:rPr>
              <a:t>Can request additional shelf tags, if needed, from your Local WIC Agency</a:t>
            </a:r>
          </a:p>
          <a:p>
            <a:pPr marL="742950" marR="0" lvl="1" indent="-285750">
              <a:spcBef>
                <a:spcPts val="0"/>
              </a:spcBef>
              <a:spcAft>
                <a:spcPts val="0"/>
              </a:spcAft>
              <a:buClr>
                <a:srgbClr val="967E96"/>
              </a:buClr>
              <a:buFont typeface="Arial" panose="020B0604020202020204" pitchFamily="34" charset="0"/>
              <a:buChar char="•"/>
            </a:pPr>
            <a:endParaRPr lang="en-US" sz="1600" dirty="0">
              <a:effectLst/>
              <a:latin typeface="Corbel" panose="020B0503020204020204" pitchFamily="34" charset="0"/>
            </a:endParaRPr>
          </a:p>
          <a:p>
            <a:pPr marL="342900" marR="0" indent="-342900">
              <a:spcBef>
                <a:spcPts val="0"/>
              </a:spcBef>
              <a:spcAft>
                <a:spcPts val="0"/>
              </a:spcAft>
              <a:buClr>
                <a:srgbClr val="967E96"/>
              </a:buClr>
              <a:buFont typeface="Wingdings" panose="05000000000000000000" pitchFamily="2" charset="2"/>
              <a:buChar char="§"/>
            </a:pPr>
            <a:r>
              <a:rPr lang="en-US" sz="1600" dirty="0">
                <a:effectLst/>
                <a:latin typeface="Corbel" panose="020B0503020204020204" pitchFamily="34" charset="0"/>
              </a:rPr>
              <a:t>Highly recommended, but not required</a:t>
            </a:r>
          </a:p>
          <a:p>
            <a:endParaRPr lang="en-US" dirty="0"/>
          </a:p>
        </p:txBody>
      </p:sp>
      <p:sp>
        <p:nvSpPr>
          <p:cNvPr id="4" name="Slide Number Placeholder 3"/>
          <p:cNvSpPr>
            <a:spLocks noGrp="1"/>
          </p:cNvSpPr>
          <p:nvPr>
            <p:ph type="sldNum" sz="quarter" idx="10"/>
          </p:nvPr>
        </p:nvSpPr>
        <p:spPr>
          <a:xfrm>
            <a:off x="3863643" y="9081124"/>
            <a:ext cx="3451558" cy="512056"/>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27D4439-2406-442D-8C52-7E5898E524B3}" type="slidenum">
              <a:rPr kumimoji="0" lang="en-US" sz="1200" b="0" i="0" u="none" strike="noStrike" kern="1200" cap="none" spc="0" normalizeH="0" baseline="0" noProof="0" smtClean="0">
                <a:ln>
                  <a:noFill/>
                </a:ln>
                <a:solidFill>
                  <a:srgbClr val="000000"/>
                </a:solidFill>
                <a:effectLst/>
                <a:uLnTx/>
                <a:uFillTx/>
                <a:latin typeface="Constantia" panose="02030602050306030303" pitchFamily="18"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145</a:t>
            </a:fld>
            <a:endParaRPr kumimoji="0" lang="en-US" sz="1200" b="0"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endParaRPr>
          </a:p>
        </p:txBody>
      </p:sp>
    </p:spTree>
    <p:extLst>
      <p:ext uri="{BB962C8B-B14F-4D97-AF65-F5344CB8AC3E}">
        <p14:creationId xmlns:p14="http://schemas.microsoft.com/office/powerpoint/2010/main" val="1599271520"/>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D142F51-8B2E-4BFF-8E0F-E8BEB853D015}" type="slidenum">
              <a:rPr kumimoji="0" lang="en-US" sz="1200" b="0" i="0" u="none" strike="noStrike" kern="1200" cap="none" spc="0" normalizeH="0" baseline="0" noProof="0" smtClean="0">
                <a:ln>
                  <a:noFill/>
                </a:ln>
                <a:solidFill>
                  <a:srgbClr val="000000"/>
                </a:solidFill>
                <a:effectLst/>
                <a:uLnTx/>
                <a:uFillTx/>
                <a:latin typeface="Constantia" panose="02030602050306030303" pitchFamily="18"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146</a:t>
            </a:fld>
            <a:endParaRPr kumimoji="0" lang="en-US" sz="1200" b="0"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endParaRPr>
          </a:p>
        </p:txBody>
      </p:sp>
    </p:spTree>
    <p:extLst>
      <p:ext uri="{BB962C8B-B14F-4D97-AF65-F5344CB8AC3E}">
        <p14:creationId xmlns:p14="http://schemas.microsoft.com/office/powerpoint/2010/main" val="861561185"/>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714375"/>
            <a:ext cx="6451600" cy="3629025"/>
          </a:xfrm>
        </p:spPr>
      </p:sp>
      <p:sp>
        <p:nvSpPr>
          <p:cNvPr id="3" name="Notes Placeholder 2"/>
          <p:cNvSpPr>
            <a:spLocks noGrp="1"/>
          </p:cNvSpPr>
          <p:nvPr>
            <p:ph type="body" idx="1"/>
          </p:nvPr>
        </p:nvSpPr>
        <p:spPr/>
        <p:txBody>
          <a:bodyPr/>
          <a:lstStyle/>
          <a:p>
            <a:r>
              <a:rPr lang="en-US" dirty="0"/>
              <a:t>On this slide you will find the Assurance of Civil Rights Compliance, please take a moment to read it.</a:t>
            </a:r>
          </a:p>
        </p:txBody>
      </p:sp>
      <p:sp>
        <p:nvSpPr>
          <p:cNvPr id="4" name="Slide Number Placeholder 3"/>
          <p:cNvSpPr>
            <a:spLocks noGrp="1"/>
          </p:cNvSpPr>
          <p:nvPr>
            <p:ph type="sldNum" sz="quarter" idx="5"/>
          </p:nvPr>
        </p:nvSpPr>
        <p:spPr/>
        <p:txBody>
          <a:bodyPr/>
          <a:lstStyle/>
          <a:p>
            <a:pPr defTabSz="483235">
              <a:defRPr/>
            </a:pPr>
            <a:fld id="{F24D91E6-B83D-4CF1-A1E8-CB55E5333808}" type="slidenum">
              <a:rPr lang="en-US">
                <a:solidFill>
                  <a:prstClr val="black"/>
                </a:solidFill>
                <a:latin typeface="Calibri" panose="020F0502020204030204"/>
              </a:rPr>
              <a:pPr defTabSz="483235">
                <a:defRPr/>
              </a:pPr>
              <a:t>147</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331237578"/>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this slide you will find the USDA Nondiscrimination Statement, please take a moment to review.</a:t>
            </a:r>
          </a:p>
          <a:p>
            <a:endParaRPr lang="en-US" dirty="0"/>
          </a:p>
          <a:p>
            <a:r>
              <a:rPr lang="en-US" dirty="0"/>
              <a:t>Thank you for your attention to this training.</a:t>
            </a:r>
          </a:p>
        </p:txBody>
      </p:sp>
      <p:sp>
        <p:nvSpPr>
          <p:cNvPr id="4" name="Slide Number Placeholder 3"/>
          <p:cNvSpPr>
            <a:spLocks noGrp="1"/>
          </p:cNvSpPr>
          <p:nvPr>
            <p:ph type="sldNum" sz="quarter" idx="5"/>
          </p:nvPr>
        </p:nvSpPr>
        <p:spPr/>
        <p:txBody>
          <a:bodyPr/>
          <a:lstStyle/>
          <a:p>
            <a:fld id="{7E2E1D73-AD2D-46F2-9A60-0BA907BC62B2}" type="slidenum">
              <a:rPr lang="en-US" smtClean="0"/>
              <a:t>148</a:t>
            </a:fld>
            <a:endParaRPr lang="en-US" dirty="0"/>
          </a:p>
        </p:txBody>
      </p:sp>
    </p:spTree>
    <p:extLst>
      <p:ext uri="{BB962C8B-B14F-4D97-AF65-F5344CB8AC3E}">
        <p14:creationId xmlns:p14="http://schemas.microsoft.com/office/powerpoint/2010/main" val="13486053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228600"/>
            <a:ext cx="6502400" cy="3657600"/>
          </a:xfrm>
          <a:prstGeom prst="rect">
            <a:avLst/>
          </a:prstGeom>
        </p:spPr>
      </p:sp>
      <p:sp>
        <p:nvSpPr>
          <p:cNvPr id="3" name="Notes Placeholder 2"/>
          <p:cNvSpPr>
            <a:spLocks noGrp="1"/>
          </p:cNvSpPr>
          <p:nvPr>
            <p:ph type="body" idx="1"/>
          </p:nvPr>
        </p:nvSpPr>
        <p:spPr>
          <a:xfrm>
            <a:off x="533401" y="4267203"/>
            <a:ext cx="6145695" cy="4136117"/>
          </a:xfrm>
          <a:prstGeom prst="rect">
            <a:avLst/>
          </a:prstGeom>
        </p:spPr>
        <p:txBody>
          <a:bodyPr/>
          <a:lstStyle/>
          <a:p>
            <a:pPr algn="just"/>
            <a:r>
              <a:rPr lang="en-US" sz="1600" dirty="0">
                <a:latin typeface="Corbel" panose="020B0503020204020204" pitchFamily="34" charset="0"/>
                <a:ea typeface="Tahoma" panose="020B0604030504040204" pitchFamily="34" charset="0"/>
                <a:cs typeface="Tahoma" panose="020B0604030504040204" pitchFamily="34" charset="0"/>
              </a:rPr>
              <a:t>Another important topic vendors ask about concerning redemption of benefits is exchanges. Exchanges of identical items are allowed when it is determined that they are defective or spoiled.  </a:t>
            </a:r>
          </a:p>
          <a:p>
            <a:pPr algn="just"/>
            <a:endParaRPr lang="en-US" sz="1600" dirty="0">
              <a:latin typeface="Corbel" panose="020B0503020204020204" pitchFamily="34" charset="0"/>
              <a:ea typeface="Tahoma" panose="020B0604030504040204" pitchFamily="34" charset="0"/>
              <a:cs typeface="Tahoma" panose="020B0604030504040204" pitchFamily="34" charset="0"/>
            </a:endParaRPr>
          </a:p>
          <a:p>
            <a:pPr algn="just"/>
            <a:r>
              <a:rPr lang="en-US" sz="1600" dirty="0">
                <a:latin typeface="Corbel" panose="020B0503020204020204" pitchFamily="34" charset="0"/>
                <a:ea typeface="Tahoma" panose="020B0604030504040204" pitchFamily="34" charset="0"/>
                <a:cs typeface="Tahoma" panose="020B0604030504040204" pitchFamily="34" charset="0"/>
              </a:rPr>
              <a:t>Exchanges are also allowed when items have exceeded their “best if used by” or “sell by” date on the date of purchase.</a:t>
            </a:r>
          </a:p>
          <a:p>
            <a:pPr algn="just"/>
            <a:endParaRPr lang="en-US" sz="1600" dirty="0">
              <a:latin typeface="Corbel" panose="020B0503020204020204" pitchFamily="34" charset="0"/>
              <a:ea typeface="Tahoma" panose="020B0604030504040204" pitchFamily="34" charset="0"/>
              <a:cs typeface="Tahoma" panose="020B0604030504040204" pitchFamily="34" charset="0"/>
            </a:endParaRPr>
          </a:p>
          <a:p>
            <a:pPr algn="just"/>
            <a:endParaRPr lang="en-US" sz="1600" dirty="0">
              <a:latin typeface="Corbel" panose="020B0503020204020204" pitchFamily="34" charset="0"/>
              <a:ea typeface="Tahoma" panose="020B0604030504040204" pitchFamily="34" charset="0"/>
              <a:cs typeface="Tahoma" panose="020B0604030504040204" pitchFamily="34" charset="0"/>
            </a:endParaRPr>
          </a:p>
          <a:p>
            <a:pPr algn="just"/>
            <a:endParaRPr lang="en-US" sz="1600" dirty="0">
              <a:latin typeface="Corbel" panose="020B0503020204020204" pitchFamily="34" charset="0"/>
              <a:ea typeface="Tahoma" panose="020B0604030504040204" pitchFamily="34" charset="0"/>
              <a:cs typeface="Tahoma" panose="020B0604030504040204" pitchFamily="34" charset="0"/>
            </a:endParaRPr>
          </a:p>
          <a:p>
            <a:pPr algn="just"/>
            <a:endParaRPr lang="en-US" sz="1600" dirty="0">
              <a:latin typeface="Corbel" panose="020B0503020204020204" pitchFamily="34" charset="0"/>
              <a:ea typeface="Tahoma" panose="020B0604030504040204" pitchFamily="34" charset="0"/>
              <a:cs typeface="Tahoma" panose="020B0604030504040204" pitchFamily="34" charset="0"/>
            </a:endParaRPr>
          </a:p>
          <a:p>
            <a:pPr algn="just"/>
            <a:endParaRPr lang="en-US" sz="1600" dirty="0">
              <a:latin typeface="Corbel" panose="020B0503020204020204" pitchFamily="34" charset="0"/>
              <a:ea typeface="Tahoma" panose="020B0604030504040204" pitchFamily="34" charset="0"/>
              <a:cs typeface="Tahoma" panose="020B0604030504040204" pitchFamily="34" charset="0"/>
            </a:endParaRPr>
          </a:p>
          <a:p>
            <a:pPr algn="just"/>
            <a:r>
              <a:rPr lang="en-US" dirty="0">
                <a:latin typeface="Corbel" panose="020B0503020204020204" pitchFamily="34" charset="0"/>
                <a:ea typeface="Tahoma" panose="020B0604030504040204" pitchFamily="34" charset="0"/>
                <a:cs typeface="Tahoma" panose="020B0604030504040204" pitchFamily="34" charset="0"/>
              </a:rPr>
              <a:t>Photo Credit: blond man thinking_Fotolia_82668318_Subscription_L.jpg</a:t>
            </a:r>
          </a:p>
          <a:p>
            <a:endParaRPr lang="en-US" dirty="0">
              <a:latin typeface="Constantia" panose="02030602050306030303" pitchFamily="18" charset="0"/>
              <a:ea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0"/>
          </p:nvPr>
        </p:nvSpPr>
        <p:spPr>
          <a:xfrm>
            <a:off x="3839580" y="9057060"/>
            <a:ext cx="3451558" cy="512056"/>
          </a:xfrm>
          <a:prstGeom prst="rect">
            <a:avLst/>
          </a:prstGeom>
        </p:spPr>
        <p:txBody>
          <a:bodyPr/>
          <a:lstStyle/>
          <a:p>
            <a:fld id="{277FD931-451E-4B36-ABA2-042D5FD0E452}" type="slidenum">
              <a:rPr lang="en-US" smtClean="0"/>
              <a:t>15</a:t>
            </a:fld>
            <a:endParaRPr lang="en-US" dirty="0"/>
          </a:p>
        </p:txBody>
      </p:sp>
    </p:spTree>
    <p:extLst>
      <p:ext uri="{BB962C8B-B14F-4D97-AF65-F5344CB8AC3E}">
        <p14:creationId xmlns:p14="http://schemas.microsoft.com/office/powerpoint/2010/main" val="34189770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0050" y="571500"/>
            <a:ext cx="6515100" cy="3665538"/>
          </a:xfrm>
          <a:prstGeom prst="rect">
            <a:avLst/>
          </a:prstGeom>
        </p:spPr>
      </p:sp>
      <p:sp>
        <p:nvSpPr>
          <p:cNvPr id="3" name="Notes Placeholder 2"/>
          <p:cNvSpPr>
            <a:spLocks noGrp="1"/>
          </p:cNvSpPr>
          <p:nvPr>
            <p:ph type="body" idx="1"/>
          </p:nvPr>
        </p:nvSpPr>
        <p:spPr>
          <a:xfrm>
            <a:off x="569972" y="4419602"/>
            <a:ext cx="6372106" cy="4608499"/>
          </a:xfrm>
          <a:prstGeom prst="rect">
            <a:avLst/>
          </a:prstGeom>
        </p:spPr>
        <p:txBody>
          <a:bodyPr/>
          <a:lstStyle/>
          <a:p>
            <a:pPr algn="just"/>
            <a:r>
              <a:rPr lang="en-US" sz="1600" dirty="0">
                <a:latin typeface="Corbel" panose="020B0503020204020204" pitchFamily="34" charset="0"/>
                <a:cs typeface="Times New Roman" panose="02020603050405020304" pitchFamily="18" charset="0"/>
              </a:rPr>
              <a:t>Vendors, their store managers or other authorized store representative must attend annual vendor training (what is happening today). Failure to attend annual training by September 30th of each year will result in termination of the WIC Vendor Agreement.</a:t>
            </a:r>
          </a:p>
        </p:txBody>
      </p:sp>
      <p:sp>
        <p:nvSpPr>
          <p:cNvPr id="4" name="Slide Number Placeholder 3"/>
          <p:cNvSpPr>
            <a:spLocks noGrp="1"/>
          </p:cNvSpPr>
          <p:nvPr>
            <p:ph type="sldNum" sz="quarter" idx="10"/>
          </p:nvPr>
        </p:nvSpPr>
        <p:spPr>
          <a:xfrm>
            <a:off x="3836245" y="9028100"/>
            <a:ext cx="3451558" cy="512056"/>
          </a:xfrm>
          <a:prstGeom prst="rect">
            <a:avLst/>
          </a:prstGeom>
        </p:spPr>
        <p:txBody>
          <a:bodyPr/>
          <a:lstStyle/>
          <a:p>
            <a:fld id="{C18E360E-C30B-4983-B0C7-6EABB349E35D}" type="slidenum">
              <a:rPr lang="en-US" smtClean="0"/>
              <a:pPr/>
              <a:t>16</a:t>
            </a:fld>
            <a:endParaRPr lang="en-US" dirty="0"/>
          </a:p>
        </p:txBody>
      </p:sp>
    </p:spTree>
    <p:extLst>
      <p:ext uri="{BB962C8B-B14F-4D97-AF65-F5344CB8AC3E}">
        <p14:creationId xmlns:p14="http://schemas.microsoft.com/office/powerpoint/2010/main" val="19892684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4475" y="304800"/>
            <a:ext cx="6826250" cy="3840163"/>
          </a:xfrm>
          <a:prstGeom prst="rect">
            <a:avLst/>
          </a:prstGeom>
        </p:spPr>
      </p:sp>
      <p:sp>
        <p:nvSpPr>
          <p:cNvPr id="3" name="Notes Placeholder 2"/>
          <p:cNvSpPr>
            <a:spLocks noGrp="1"/>
          </p:cNvSpPr>
          <p:nvPr>
            <p:ph type="body" idx="1"/>
          </p:nvPr>
        </p:nvSpPr>
        <p:spPr>
          <a:xfrm>
            <a:off x="471548" y="4267200"/>
            <a:ext cx="6372106" cy="3840163"/>
          </a:xfrm>
          <a:prstGeom prst="rect">
            <a:avLst/>
          </a:prstGeom>
        </p:spPr>
        <p:txBody>
          <a:bodyPr/>
          <a:lstStyle/>
          <a:p>
            <a:pPr algn="just" defTabSz="1045500">
              <a:defRPr/>
            </a:pPr>
            <a:r>
              <a:rPr lang="en-US" sz="1600" dirty="0">
                <a:latin typeface="Corbel" panose="020B0503020204020204" pitchFamily="34" charset="0"/>
                <a:cs typeface="Times New Roman" panose="02020603050405020304" pitchFamily="18" charset="0"/>
              </a:rPr>
              <a:t>In North Carolina, the WIC Program classifies vendors that derive more than 50% of their annual food sales revenue from WIC food benefits as Predominately WIC Vendors or PWVs. </a:t>
            </a:r>
          </a:p>
          <a:p>
            <a:pPr algn="just" defTabSz="1045500">
              <a:defRPr/>
            </a:pPr>
            <a:endParaRPr lang="en-US" sz="1600" dirty="0">
              <a:latin typeface="Corbel" panose="020B0503020204020204" pitchFamily="34" charset="0"/>
              <a:cs typeface="Times New Roman" panose="02020603050405020304" pitchFamily="18" charset="0"/>
            </a:endParaRPr>
          </a:p>
          <a:p>
            <a:pPr algn="just" defTabSz="1045500">
              <a:defRPr/>
            </a:pPr>
            <a:r>
              <a:rPr lang="en-US" sz="1600" dirty="0">
                <a:latin typeface="Corbel" panose="020B0503020204020204" pitchFamily="34" charset="0"/>
                <a:cs typeface="Times New Roman" panose="02020603050405020304" pitchFamily="18" charset="0"/>
              </a:rPr>
              <a:t>PWVs cannot be authorized as NC WIC vendors.  If the State WIC Agency determines that a vendor applicant is expected to be a PWV, the vendor application will be denied.  If at any time during a vendor’s authorization the State WIC Agency determines the vendor has become a PWV, the vendor’s WIC Vendor Agreement will be terminated. The store must wait 90 days to reapply for vendor authorization.</a:t>
            </a:r>
          </a:p>
          <a:p>
            <a:endParaRPr lang="en-US" dirty="0"/>
          </a:p>
        </p:txBody>
      </p:sp>
      <p:sp>
        <p:nvSpPr>
          <p:cNvPr id="4" name="Slide Number Placeholder 3"/>
          <p:cNvSpPr>
            <a:spLocks noGrp="1"/>
          </p:cNvSpPr>
          <p:nvPr>
            <p:ph type="sldNum" sz="quarter" idx="10"/>
          </p:nvPr>
        </p:nvSpPr>
        <p:spPr>
          <a:xfrm>
            <a:off x="3863643" y="9040371"/>
            <a:ext cx="3451558" cy="512056"/>
          </a:xfrm>
          <a:prstGeom prst="rect">
            <a:avLst/>
          </a:prstGeom>
        </p:spPr>
        <p:txBody>
          <a:bodyPr/>
          <a:lstStyle/>
          <a:p>
            <a:fld id="{C18E360E-C30B-4983-B0C7-6EABB349E35D}" type="slidenum">
              <a:rPr lang="en-US" smtClean="0"/>
              <a:pPr/>
              <a:t>17</a:t>
            </a:fld>
            <a:endParaRPr lang="en-US" dirty="0"/>
          </a:p>
        </p:txBody>
      </p:sp>
    </p:spTree>
    <p:extLst>
      <p:ext uri="{BB962C8B-B14F-4D97-AF65-F5344CB8AC3E}">
        <p14:creationId xmlns:p14="http://schemas.microsoft.com/office/powerpoint/2010/main" val="975783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533400"/>
            <a:ext cx="6461125" cy="3635375"/>
          </a:xfrm>
          <a:prstGeom prst="rect">
            <a:avLst/>
          </a:prstGeom>
        </p:spPr>
      </p:sp>
      <p:sp>
        <p:nvSpPr>
          <p:cNvPr id="3" name="Notes Placeholder 2"/>
          <p:cNvSpPr>
            <a:spLocks noGrp="1"/>
          </p:cNvSpPr>
          <p:nvPr>
            <p:ph type="body" idx="1"/>
          </p:nvPr>
        </p:nvSpPr>
        <p:spPr>
          <a:xfrm>
            <a:off x="244475" y="4267200"/>
            <a:ext cx="6599238" cy="5029200"/>
          </a:xfrm>
          <a:prstGeom prst="rect">
            <a:avLst/>
          </a:prstGeom>
        </p:spPr>
        <p:txBody>
          <a:bodyPr/>
          <a:lstStyle/>
          <a:p>
            <a:pPr algn="just" defTabSz="999812">
              <a:defRPr/>
            </a:pPr>
            <a:r>
              <a:rPr lang="en-US" sz="1600" dirty="0">
                <a:latin typeface="Corbel" panose="020B0503020204020204" pitchFamily="34" charset="0"/>
                <a:cs typeface="Times New Roman" panose="02020603050405020304" pitchFamily="18" charset="0"/>
              </a:rPr>
              <a:t>Even though PWVs are not authorized by the WIC program in NC, the State is still required to identify vendors that derive more than 50% of their annual food sales revenue from WIC food benefits. </a:t>
            </a:r>
          </a:p>
          <a:p>
            <a:pPr algn="just" defTabSz="999812">
              <a:defRPr/>
            </a:pPr>
            <a:endParaRPr lang="en-US" sz="1600" dirty="0">
              <a:latin typeface="Corbel" panose="020B0503020204020204" pitchFamily="34" charset="0"/>
              <a:cs typeface="Times New Roman" panose="02020603050405020304" pitchFamily="18" charset="0"/>
            </a:endParaRPr>
          </a:p>
          <a:p>
            <a:pPr algn="just" defTabSz="999812">
              <a:defRPr/>
            </a:pPr>
            <a:r>
              <a:rPr lang="en-US" sz="1600" dirty="0">
                <a:latin typeface="Corbel" panose="020B0503020204020204" pitchFamily="34" charset="0"/>
                <a:cs typeface="Times New Roman" panose="02020603050405020304" pitchFamily="18" charset="0"/>
              </a:rPr>
              <a:t>Each year, the USDA supplies the state with a list of vendors with WIC Program sales that exceed Supplemental Nutrition Assistance Program (SNAP) sales. This list is an initial screening for vendors who may derive more than 50 percent of food sales from the WIC Program.</a:t>
            </a:r>
          </a:p>
          <a:p>
            <a:pPr algn="just" defTabSz="999812">
              <a:defRPr/>
            </a:pPr>
            <a:endParaRPr lang="en-US" sz="1600" dirty="0">
              <a:latin typeface="Corbel" panose="020B0503020204020204" pitchFamily="34" charset="0"/>
              <a:cs typeface="Times New Roman" panose="02020603050405020304" pitchFamily="18" charset="0"/>
            </a:endParaRPr>
          </a:p>
          <a:p>
            <a:pPr algn="just" defTabSz="999812">
              <a:defRPr/>
            </a:pPr>
            <a:r>
              <a:rPr lang="en-US" sz="1600" dirty="0">
                <a:latin typeface="Corbel" panose="020B0503020204020204" pitchFamily="34" charset="0"/>
                <a:cs typeface="Times New Roman" panose="02020603050405020304" pitchFamily="18" charset="0"/>
              </a:rPr>
              <a:t>Newly authorized vendors will have their sales figures reviewed after the first six months to determine if the vendor is deriving more than 50 percent of food sales from the WIC Program. At this point, cash sales data will be requested to determine if a vendor needs to be classified as a “predominantly WIC vendor”. </a:t>
            </a:r>
          </a:p>
          <a:p>
            <a:pPr algn="just" defTabSz="999812">
              <a:defRPr/>
            </a:pPr>
            <a:endParaRPr lang="en-US" sz="1600" dirty="0">
              <a:latin typeface="Corbel" panose="020B0503020204020204" pitchFamily="34" charset="0"/>
              <a:cs typeface="Times New Roman" panose="02020603050405020304" pitchFamily="18" charset="0"/>
            </a:endParaRPr>
          </a:p>
          <a:p>
            <a:pPr algn="just" defTabSz="999812">
              <a:defRPr/>
            </a:pPr>
            <a:r>
              <a:rPr lang="en-US" sz="1600" dirty="0">
                <a:latin typeface="Corbel" panose="020B0503020204020204" pitchFamily="34" charset="0"/>
                <a:cs typeface="Times New Roman" panose="02020603050405020304" pitchFamily="18" charset="0"/>
              </a:rPr>
              <a:t>Cash sales data requested is any SNAP eligible food sales. This information is compared with your SNAP and WIC sales to determine if your store will be classified as a “predominantly WIC vendor”.</a:t>
            </a:r>
          </a:p>
          <a:p>
            <a:endParaRPr lang="en-US" dirty="0"/>
          </a:p>
        </p:txBody>
      </p:sp>
      <p:sp>
        <p:nvSpPr>
          <p:cNvPr id="4" name="Slide Number Placeholder 3"/>
          <p:cNvSpPr>
            <a:spLocks noGrp="1"/>
          </p:cNvSpPr>
          <p:nvPr>
            <p:ph type="sldNum" sz="quarter" idx="10"/>
          </p:nvPr>
        </p:nvSpPr>
        <p:spPr>
          <a:xfrm>
            <a:off x="3863643" y="9040371"/>
            <a:ext cx="3451558" cy="512056"/>
          </a:xfrm>
          <a:prstGeom prst="rect">
            <a:avLst/>
          </a:prstGeom>
        </p:spPr>
        <p:txBody>
          <a:bodyPr/>
          <a:lstStyle/>
          <a:p>
            <a:fld id="{C18E360E-C30B-4983-B0C7-6EABB349E35D}" type="slidenum">
              <a:rPr lang="en-US" smtClean="0"/>
              <a:pPr/>
              <a:t>18</a:t>
            </a:fld>
            <a:endParaRPr lang="en-US" dirty="0"/>
          </a:p>
        </p:txBody>
      </p:sp>
    </p:spTree>
    <p:extLst>
      <p:ext uri="{BB962C8B-B14F-4D97-AF65-F5344CB8AC3E}">
        <p14:creationId xmlns:p14="http://schemas.microsoft.com/office/powerpoint/2010/main" val="6910293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4188" y="530225"/>
            <a:ext cx="6145212" cy="3455988"/>
          </a:xfrm>
        </p:spPr>
      </p:sp>
      <p:sp>
        <p:nvSpPr>
          <p:cNvPr id="3" name="Notes Placeholder 2"/>
          <p:cNvSpPr>
            <a:spLocks noGrp="1"/>
          </p:cNvSpPr>
          <p:nvPr>
            <p:ph type="body" idx="1"/>
          </p:nvPr>
        </p:nvSpPr>
        <p:spPr/>
        <p:txBody>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lang="en-US" sz="1600" dirty="0">
                <a:latin typeface="Corbel" panose="020B0503020204020204" pitchFamily="34" charset="0"/>
              </a:rPr>
              <a:t>PWV Identification is reviewed after six months of authorization as well as annually</a:t>
            </a:r>
          </a:p>
          <a:p>
            <a:endParaRPr lang="en-US" dirty="0"/>
          </a:p>
        </p:txBody>
      </p:sp>
      <p:sp>
        <p:nvSpPr>
          <p:cNvPr id="4" name="Slide Number Placeholder 3"/>
          <p:cNvSpPr>
            <a:spLocks noGrp="1"/>
          </p:cNvSpPr>
          <p:nvPr>
            <p:ph type="sldNum" sz="quarter" idx="5"/>
          </p:nvPr>
        </p:nvSpPr>
        <p:spPr/>
        <p:txBody>
          <a:bodyPr/>
          <a:lstStyle/>
          <a:p>
            <a:fld id="{1D142F51-8B2E-4BFF-8E0F-E8BEB853D015}" type="slidenum">
              <a:rPr lang="en-US" smtClean="0"/>
              <a:pPr/>
              <a:t>19</a:t>
            </a:fld>
            <a:endParaRPr lang="en-US" dirty="0"/>
          </a:p>
        </p:txBody>
      </p:sp>
    </p:spTree>
    <p:extLst>
      <p:ext uri="{BB962C8B-B14F-4D97-AF65-F5344CB8AC3E}">
        <p14:creationId xmlns:p14="http://schemas.microsoft.com/office/powerpoint/2010/main" val="30685042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xfrm>
            <a:off x="3859631" y="9106732"/>
            <a:ext cx="3451558" cy="512056"/>
          </a:xfrm>
          <a:prstGeom prst="rect">
            <a:avLst/>
          </a:prstGeom>
          <a:ln/>
        </p:spPr>
        <p:txBody>
          <a:bodyPr/>
          <a:lstStyle/>
          <a:p>
            <a:fld id="{FB6CFD5B-B0D2-4CDA-BF79-F96FC5A5415C}" type="slidenum">
              <a:rPr lang="en-US"/>
              <a:pPr/>
              <a:t>2</a:t>
            </a:fld>
            <a:endParaRPr lang="en-US" dirty="0"/>
          </a:p>
        </p:txBody>
      </p:sp>
      <p:sp>
        <p:nvSpPr>
          <p:cNvPr id="101379" name="Rectangle 2"/>
          <p:cNvSpPr>
            <a:spLocks noGrp="1" noRot="1" noChangeAspect="1" noChangeArrowheads="1" noTextEdit="1"/>
          </p:cNvSpPr>
          <p:nvPr>
            <p:ph type="sldImg"/>
          </p:nvPr>
        </p:nvSpPr>
        <p:spPr>
          <a:xfrm>
            <a:off x="350838" y="685800"/>
            <a:ext cx="6637337" cy="3733800"/>
          </a:xfrm>
          <a:prstGeom prst="rect">
            <a:avLst/>
          </a:prstGeom>
          <a:ln/>
        </p:spPr>
      </p:sp>
      <p:sp>
        <p:nvSpPr>
          <p:cNvPr id="101380" name="Rectangle 3"/>
          <p:cNvSpPr>
            <a:spLocks noGrp="1" noChangeArrowheads="1"/>
          </p:cNvSpPr>
          <p:nvPr>
            <p:ph type="body" idx="1"/>
          </p:nvPr>
        </p:nvSpPr>
        <p:spPr>
          <a:xfrm>
            <a:off x="457201" y="4939196"/>
            <a:ext cx="6512293" cy="3442806"/>
          </a:xfrm>
          <a:prstGeom prst="rect">
            <a:avLst/>
          </a:prstGeom>
        </p:spPr>
        <p:txBody>
          <a:bodyPr lIns="105667" tIns="52832" rIns="105667" bIns="52832"/>
          <a:lstStyle/>
          <a:p>
            <a:pPr algn="just"/>
            <a:r>
              <a:rPr lang="en-US" sz="1600" dirty="0">
                <a:latin typeface="Corbel" panose="020B0503020204020204" pitchFamily="34" charset="0"/>
                <a:cs typeface="Times New Roman" panose="02020603050405020304" pitchFamily="18" charset="0"/>
              </a:rPr>
              <a:t>Today we will be covering a lot of material. We will review how to maintain your vendor status, including updates on selection criteria and competitive pricing and limits. We will also review the WIC Approved Foods and discuss requirements for minimum variety and inventory. We will discuss eWIC procedures, program compliance and fraud prevention topics such as monitoring, compliance investigations, violations &amp; sanctions, claims, and how to handle complaints. Lastly, I will review what required forms must be completed. </a:t>
            </a:r>
          </a:p>
          <a:p>
            <a:pPr algn="just"/>
            <a:endParaRPr lang="en-US" dirty="0">
              <a:latin typeface="Constantia" panose="02030602050306030303" pitchFamily="18" charset="0"/>
              <a:cs typeface="Times New Roman" panose="02020603050405020304" pitchFamily="18" charset="0"/>
            </a:endParaRPr>
          </a:p>
          <a:p>
            <a:pPr algn="just"/>
            <a:endParaRPr lang="en-US" dirty="0">
              <a:latin typeface="Constantia" panose="02030602050306030303"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40790784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4294967295"/>
          </p:nvPr>
        </p:nvSpPr>
        <p:spPr bwMode="auto">
          <a:xfrm>
            <a:off x="3758884" y="9080967"/>
            <a:ext cx="3516211" cy="520234"/>
          </a:xfrm>
          <a:prstGeom prst="rect">
            <a:avLst/>
          </a:prstGeom>
          <a:noFill/>
          <a:ln>
            <a:miter lim="800000"/>
            <a:headEnd/>
            <a:tailEnd/>
          </a:ln>
        </p:spPr>
        <p:txBody>
          <a:bodyPr lIns="105659" tIns="52832" rIns="105659" bIns="52832" anchor="b"/>
          <a:lstStyle/>
          <a:p>
            <a:pPr defTabSz="1056853">
              <a:spcBef>
                <a:spcPct val="0"/>
              </a:spcBef>
            </a:pPr>
            <a:fld id="{3CC838D4-0C8D-45EA-A8FE-1DB77AEF5BB0}" type="slidenum">
              <a:rPr lang="en-US"/>
              <a:pPr defTabSz="1056853">
                <a:spcBef>
                  <a:spcPct val="0"/>
                </a:spcBef>
              </a:pPr>
              <a:t>20</a:t>
            </a:fld>
            <a:endParaRPr lang="en-US" dirty="0"/>
          </a:p>
        </p:txBody>
      </p:sp>
      <p:sp>
        <p:nvSpPr>
          <p:cNvPr id="150531" name="Rectangle 2"/>
          <p:cNvSpPr>
            <a:spLocks noGrp="1" noRot="1" noChangeAspect="1" noChangeArrowheads="1" noTextEdit="1"/>
          </p:cNvSpPr>
          <p:nvPr>
            <p:ph type="sldImg"/>
          </p:nvPr>
        </p:nvSpPr>
        <p:spPr>
          <a:xfrm>
            <a:off x="400050" y="323850"/>
            <a:ext cx="6515100" cy="3663950"/>
          </a:xfrm>
          <a:prstGeom prst="rect">
            <a:avLst/>
          </a:prstGeom>
          <a:ln/>
        </p:spPr>
      </p:sp>
      <p:sp>
        <p:nvSpPr>
          <p:cNvPr id="150532" name="Rectangle 3"/>
          <p:cNvSpPr>
            <a:spLocks noGrp="1" noChangeArrowheads="1"/>
          </p:cNvSpPr>
          <p:nvPr>
            <p:ph type="body" idx="1"/>
          </p:nvPr>
        </p:nvSpPr>
        <p:spPr>
          <a:xfrm>
            <a:off x="304800" y="4267201"/>
            <a:ext cx="6705600" cy="4515692"/>
          </a:xfrm>
          <a:prstGeom prst="rect">
            <a:avLst/>
          </a:prstGeom>
          <a:noFill/>
          <a:ln/>
        </p:spPr>
        <p:txBody>
          <a:bodyPr lIns="105653" tIns="52829" rIns="105653" bIns="52829">
            <a:normAutofit/>
          </a:bodyPr>
          <a:lstStyle/>
          <a:p>
            <a:pPr eaLnBrk="1" hangingPunct="1">
              <a:spcBef>
                <a:spcPct val="50000"/>
              </a:spcBef>
            </a:pPr>
            <a:r>
              <a:rPr lang="en-US" sz="1600" dirty="0">
                <a:latin typeface="Corbel" panose="020B0503020204020204" pitchFamily="34" charset="0"/>
              </a:rPr>
              <a:t>Though documentation of SNAP-eligible food sales is required, there is no standard form of documentation. You may be asked to submit sales records, financial statements, reports, tax documents or other verifiable documentation. </a:t>
            </a:r>
          </a:p>
          <a:p>
            <a:pPr eaLnBrk="1" hangingPunct="1">
              <a:spcBef>
                <a:spcPct val="50000"/>
              </a:spcBef>
            </a:pPr>
            <a:r>
              <a:rPr lang="en-US" sz="1600" dirty="0">
                <a:latin typeface="Corbel" panose="020B0503020204020204" pitchFamily="34" charset="0"/>
              </a:rPr>
              <a:t>You could also be required to sign a release of information form from the Department of Revenue, known as the “GEN-93” which will give the State Agency access to the vendor’s sales &amp; use tax returns.</a:t>
            </a:r>
          </a:p>
          <a:p>
            <a:pPr eaLnBrk="1" hangingPunct="1">
              <a:spcBef>
                <a:spcPct val="50000"/>
              </a:spcBef>
            </a:pPr>
            <a:r>
              <a:rPr lang="en-US" sz="1600" dirty="0">
                <a:latin typeface="Corbel" panose="020B0503020204020204" pitchFamily="34" charset="0"/>
              </a:rPr>
              <a:t>It is </a:t>
            </a:r>
            <a:r>
              <a:rPr lang="en-US" sz="1600" b="1" dirty="0">
                <a:latin typeface="Corbel" panose="020B0503020204020204" pitchFamily="34" charset="0"/>
              </a:rPr>
              <a:t>very important</a:t>
            </a:r>
            <a:r>
              <a:rPr lang="en-US" sz="1600" dirty="0">
                <a:latin typeface="Corbel" panose="020B0503020204020204" pitchFamily="34" charset="0"/>
              </a:rPr>
              <a:t> for vendors to be aware that this information may be requested each year for the previous federal fiscal year</a:t>
            </a:r>
          </a:p>
        </p:txBody>
      </p:sp>
    </p:spTree>
    <p:extLst>
      <p:ext uri="{BB962C8B-B14F-4D97-AF65-F5344CB8AC3E}">
        <p14:creationId xmlns:p14="http://schemas.microsoft.com/office/powerpoint/2010/main" val="19697805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609600"/>
            <a:ext cx="6400800" cy="3600450"/>
          </a:xfrm>
          <a:prstGeom prst="rect">
            <a:avLst/>
          </a:prstGeom>
        </p:spPr>
      </p:sp>
      <p:sp>
        <p:nvSpPr>
          <p:cNvPr id="3" name="Notes Placeholder 2"/>
          <p:cNvSpPr>
            <a:spLocks noGrp="1"/>
          </p:cNvSpPr>
          <p:nvPr>
            <p:ph type="body" idx="1"/>
          </p:nvPr>
        </p:nvSpPr>
        <p:spPr>
          <a:xfrm>
            <a:off x="457200" y="4419600"/>
            <a:ext cx="6400800" cy="4876799"/>
          </a:xfrm>
          <a:prstGeom prst="rect">
            <a:avLst/>
          </a:prstGeom>
        </p:spPr>
        <p:txBody>
          <a:bodyPr/>
          <a:lstStyle/>
          <a:p>
            <a:pPr marL="198191" indent="-198191" algn="just">
              <a:buFont typeface="Arial" panose="020B0604020202020204" pitchFamily="34" charset="0"/>
              <a:buChar char="•"/>
            </a:pPr>
            <a:r>
              <a:rPr lang="en-US" sz="1600" dirty="0">
                <a:latin typeface="Corbel" panose="020B0503020204020204" pitchFamily="34" charset="0"/>
              </a:rPr>
              <a:t>This is a copy of a GEN-93 form. </a:t>
            </a:r>
          </a:p>
          <a:p>
            <a:pPr marL="198191" indent="-198191" algn="just">
              <a:buFont typeface="Arial" panose="020B0604020202020204" pitchFamily="34" charset="0"/>
              <a:buChar char="•"/>
            </a:pPr>
            <a:endParaRPr lang="en-US" sz="1600" dirty="0">
              <a:latin typeface="Corbel" panose="020B0503020204020204" pitchFamily="34" charset="0"/>
            </a:endParaRPr>
          </a:p>
          <a:p>
            <a:pPr marL="198191" indent="-198191" algn="just">
              <a:buFont typeface="Arial" panose="020B0604020202020204" pitchFamily="34" charset="0"/>
              <a:buChar char="•"/>
            </a:pPr>
            <a:r>
              <a:rPr lang="en-US" sz="1600" dirty="0">
                <a:latin typeface="Corbel" panose="020B0503020204020204" pitchFamily="34" charset="0"/>
              </a:rPr>
              <a:t>As I mentioned, you may be requested to submit this form to the </a:t>
            </a:r>
            <a:r>
              <a:rPr lang="en-US" sz="1600" dirty="0">
                <a:latin typeface="Corbel" panose="020B0503020204020204" pitchFamily="34" charset="0"/>
                <a:cs typeface="Times New Roman" panose="02020603050405020304" pitchFamily="18" charset="0"/>
              </a:rPr>
              <a:t>Community Nutrition Services Section V</a:t>
            </a:r>
            <a:r>
              <a:rPr lang="en-US" sz="1600" dirty="0">
                <a:latin typeface="Corbel" panose="020B0503020204020204" pitchFamily="34" charset="0"/>
              </a:rPr>
              <a:t>endor Unit. It will enable the Vendor Unit to request copies of a vendor’s E-500 forms directly from the Department of Revenue, if necessary. </a:t>
            </a:r>
          </a:p>
          <a:p>
            <a:pPr marL="198191" indent="-198191" algn="just">
              <a:buFont typeface="Arial" panose="020B0604020202020204" pitchFamily="34" charset="0"/>
              <a:buChar char="•"/>
            </a:pPr>
            <a:endParaRPr lang="en-US" sz="1600" dirty="0">
              <a:latin typeface="Corbel" panose="020B0503020204020204" pitchFamily="34" charset="0"/>
            </a:endParaRPr>
          </a:p>
          <a:p>
            <a:pPr marL="198191" indent="-198191" algn="just">
              <a:buFont typeface="Arial" panose="020B0604020202020204" pitchFamily="34" charset="0"/>
              <a:buChar char="•"/>
            </a:pPr>
            <a:r>
              <a:rPr lang="en-US" sz="1600" dirty="0">
                <a:latin typeface="Corbel" panose="020B0503020204020204" pitchFamily="34" charset="0"/>
              </a:rPr>
              <a:t>If you are requested to submit this form, it must be completed accurately. The name of the store, the owner and Tax Payer Identification Number must match exactly with how you file your returns. </a:t>
            </a:r>
          </a:p>
          <a:p>
            <a:pPr marL="198191" indent="-198191" algn="just">
              <a:buFont typeface="Arial" panose="020B0604020202020204" pitchFamily="34" charset="0"/>
              <a:buChar char="•"/>
            </a:pPr>
            <a:endParaRPr lang="en-US" sz="1600" dirty="0">
              <a:latin typeface="Corbel" panose="020B0503020204020204" pitchFamily="34" charset="0"/>
            </a:endParaRPr>
          </a:p>
          <a:p>
            <a:pPr marL="198191" marR="0" lvl="0" indent="-198191" algn="just" defTabSz="121898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latin typeface="Corbel" panose="020B0503020204020204" pitchFamily="34" charset="0"/>
              </a:rPr>
              <a:t>This form must be notarized, and the original mailed to the State Agency.</a:t>
            </a:r>
          </a:p>
          <a:p>
            <a:pPr marL="198191" indent="-198191" algn="just">
              <a:buFont typeface="Arial" panose="020B0604020202020204" pitchFamily="34" charset="0"/>
              <a:buChar char="•"/>
            </a:pPr>
            <a:endParaRPr lang="en-US" sz="1600" dirty="0">
              <a:latin typeface="Corbel" panose="020B0503020204020204" pitchFamily="34" charset="0"/>
            </a:endParaRPr>
          </a:p>
          <a:p>
            <a:pPr marL="198191" indent="-198191" algn="just">
              <a:buFont typeface="Arial" panose="020B0604020202020204" pitchFamily="34" charset="0"/>
              <a:buChar char="•"/>
            </a:pPr>
            <a:r>
              <a:rPr lang="en-US" sz="1600" dirty="0">
                <a:latin typeface="Corbel" panose="020B0503020204020204" pitchFamily="34" charset="0"/>
              </a:rPr>
              <a:t>If the information provided does not match exactly how you  the store’s Sales and Use Tax returns, the Gen-93 must be resubmitted with correct information and notarized again.</a:t>
            </a:r>
          </a:p>
          <a:p>
            <a:pPr marL="198191" indent="-198191" algn="just">
              <a:buFont typeface="Arial" panose="020B0604020202020204" pitchFamily="34" charset="0"/>
              <a:buChar char="•"/>
            </a:pPr>
            <a:endParaRPr lang="en-US" dirty="0"/>
          </a:p>
          <a:p>
            <a:pPr marL="198191" indent="-198191" algn="just">
              <a:buFont typeface="Arial" panose="020B0604020202020204" pitchFamily="34" charset="0"/>
              <a:buChar char="•"/>
            </a:pPr>
            <a:endParaRPr lang="en-US" dirty="0"/>
          </a:p>
        </p:txBody>
      </p:sp>
      <p:sp>
        <p:nvSpPr>
          <p:cNvPr id="4" name="Slide Number Placeholder 3"/>
          <p:cNvSpPr>
            <a:spLocks noGrp="1"/>
          </p:cNvSpPr>
          <p:nvPr>
            <p:ph type="sldNum" sz="quarter" idx="10"/>
          </p:nvPr>
        </p:nvSpPr>
        <p:spPr>
          <a:xfrm>
            <a:off x="3863643" y="8964172"/>
            <a:ext cx="3451558" cy="512056"/>
          </a:xfrm>
          <a:prstGeom prst="rect">
            <a:avLst/>
          </a:prstGeom>
        </p:spPr>
        <p:txBody>
          <a:bodyPr/>
          <a:lstStyle/>
          <a:p>
            <a:fld id="{277FD931-451E-4B36-ABA2-042D5FD0E452}" type="slidenum">
              <a:rPr lang="en-US" smtClean="0"/>
              <a:t>21</a:t>
            </a:fld>
            <a:endParaRPr lang="en-US" dirty="0"/>
          </a:p>
        </p:txBody>
      </p:sp>
    </p:spTree>
    <p:extLst>
      <p:ext uri="{BB962C8B-B14F-4D97-AF65-F5344CB8AC3E}">
        <p14:creationId xmlns:p14="http://schemas.microsoft.com/office/powerpoint/2010/main" val="23032521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6388" y="446088"/>
            <a:ext cx="6651625" cy="3741737"/>
          </a:xfrm>
          <a:prstGeom prst="rect">
            <a:avLst/>
          </a:prstGeom>
        </p:spPr>
      </p:sp>
      <p:sp>
        <p:nvSpPr>
          <p:cNvPr id="3" name="Notes Placeholder 2"/>
          <p:cNvSpPr>
            <a:spLocks noGrp="1"/>
          </p:cNvSpPr>
          <p:nvPr>
            <p:ph type="body" idx="1"/>
          </p:nvPr>
        </p:nvSpPr>
        <p:spPr>
          <a:xfrm>
            <a:off x="318052" y="4520519"/>
            <a:ext cx="6577549" cy="4700306"/>
          </a:xfrm>
          <a:prstGeom prst="rect">
            <a:avLst/>
          </a:prstGeom>
        </p:spPr>
        <p:txBody>
          <a:bodyPr/>
          <a:lstStyle/>
          <a:p>
            <a:pPr algn="just" defTabSz="1264455">
              <a:defRPr/>
            </a:pPr>
            <a:r>
              <a:rPr lang="en-US" sz="1600" dirty="0">
                <a:latin typeface="Corbel" panose="020B0503020204020204" pitchFamily="34" charset="0"/>
                <a:cs typeface="Times New Roman" panose="02020603050405020304" pitchFamily="18" charset="0"/>
              </a:rPr>
              <a:t>Vendors must maintain a record of all SNAP-eligible food sales. What is SNAP-eligible?  SNAP-eligible is defined as any item that may be purchased with Supplemental Nutrition Assistance Program (SNAP) benefits. Vendors are required to provide to the State WIC Agency, upon request, a statement of the total amount of revenue derived such as sales records, financial statements, reports, tax documents or other verifiable documentation. </a:t>
            </a:r>
          </a:p>
          <a:p>
            <a:pPr algn="just" defTabSz="1264455">
              <a:defRPr/>
            </a:pPr>
            <a:endParaRPr lang="en-US" sz="1600" dirty="0">
              <a:latin typeface="Corbel" panose="020B0503020204020204" pitchFamily="34" charset="0"/>
              <a:cs typeface="Times New Roman" panose="02020603050405020304" pitchFamily="18" charset="0"/>
            </a:endParaRPr>
          </a:p>
          <a:p>
            <a:pPr algn="just" defTabSz="1264455">
              <a:defRPr/>
            </a:pPr>
            <a:r>
              <a:rPr lang="en-US" sz="1600" dirty="0">
                <a:latin typeface="Corbel" panose="020B0503020204020204" pitchFamily="34" charset="0"/>
                <a:cs typeface="Times New Roman" panose="02020603050405020304" pitchFamily="18" charset="0"/>
              </a:rPr>
              <a:t>For the purpose of PWV determination, food sales is defined as the sale of all foods that could be purchased with SNAP benefits. This is also known as SNAP-eligible food sales. The emphasis is placed on the word “could’ because the food does not have to be purchased with SNAP, just purchasable with SNAP. As long as the food can be purchased with SNAP, it can be counted as a part of your food sales. The Food Sales Fact Sheet can be found at the https://www.ncdhhs.gov/wicvendorsconnection webpage under the Resources tab. </a:t>
            </a:r>
          </a:p>
        </p:txBody>
      </p:sp>
      <p:sp>
        <p:nvSpPr>
          <p:cNvPr id="4" name="Slide Number Placeholder 3"/>
          <p:cNvSpPr>
            <a:spLocks noGrp="1"/>
          </p:cNvSpPr>
          <p:nvPr>
            <p:ph type="sldNum" sz="quarter" idx="10"/>
          </p:nvPr>
        </p:nvSpPr>
        <p:spPr>
          <a:xfrm>
            <a:off x="3859631" y="9041019"/>
            <a:ext cx="3451558" cy="512056"/>
          </a:xfrm>
          <a:prstGeom prst="rect">
            <a:avLst/>
          </a:prstGeom>
        </p:spPr>
        <p:txBody>
          <a:bodyPr/>
          <a:lstStyle/>
          <a:p>
            <a:fld id="{C18E360E-C30B-4983-B0C7-6EABB349E35D}" type="slidenum">
              <a:rPr lang="en-US" smtClean="0"/>
              <a:pPr/>
              <a:t>22</a:t>
            </a:fld>
            <a:endParaRPr lang="en-US" dirty="0"/>
          </a:p>
        </p:txBody>
      </p:sp>
    </p:spTree>
    <p:extLst>
      <p:ext uri="{BB962C8B-B14F-4D97-AF65-F5344CB8AC3E}">
        <p14:creationId xmlns:p14="http://schemas.microsoft.com/office/powerpoint/2010/main" val="28304935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xfrm>
            <a:off x="3863643" y="9069092"/>
            <a:ext cx="3451558" cy="512056"/>
          </a:xfrm>
          <a:prstGeom prst="rect">
            <a:avLst/>
          </a:prstGeom>
          <a:ln/>
        </p:spPr>
        <p:txBody>
          <a:bodyPr/>
          <a:lstStyle/>
          <a:p>
            <a:fld id="{81684619-CC79-4F5F-B908-A5F03B1076BC}" type="slidenum">
              <a:rPr lang="en-US"/>
              <a:pPr/>
              <a:t>23</a:t>
            </a:fld>
            <a:endParaRPr lang="en-US" dirty="0"/>
          </a:p>
        </p:txBody>
      </p:sp>
      <p:sp>
        <p:nvSpPr>
          <p:cNvPr id="112642" name="Rectangle 7"/>
          <p:cNvSpPr txBox="1">
            <a:spLocks noGrp="1" noChangeArrowheads="1"/>
          </p:cNvSpPr>
          <p:nvPr/>
        </p:nvSpPr>
        <p:spPr bwMode="auto">
          <a:xfrm>
            <a:off x="3657600" y="8988439"/>
            <a:ext cx="3515828" cy="520912"/>
          </a:xfrm>
          <a:prstGeom prst="rect">
            <a:avLst/>
          </a:prstGeom>
          <a:noFill/>
          <a:ln w="9525">
            <a:noFill/>
            <a:miter lim="800000"/>
            <a:headEnd/>
            <a:tailEnd/>
          </a:ln>
        </p:spPr>
        <p:txBody>
          <a:bodyPr lIns="105672" tIns="52835" rIns="105672" bIns="52835" anchor="b"/>
          <a:lstStyle/>
          <a:p>
            <a:pPr algn="r" defTabSz="1056994"/>
            <a:endParaRPr lang="en-US" sz="1100" dirty="0">
              <a:latin typeface="Times New Roman" pitchFamily="18" charset="0"/>
            </a:endParaRPr>
          </a:p>
        </p:txBody>
      </p:sp>
      <p:sp>
        <p:nvSpPr>
          <p:cNvPr id="112643" name="Rectangle 2"/>
          <p:cNvSpPr>
            <a:spLocks noGrp="1" noRot="1" noChangeAspect="1" noChangeArrowheads="1" noTextEdit="1"/>
          </p:cNvSpPr>
          <p:nvPr>
            <p:ph type="sldImg"/>
          </p:nvPr>
        </p:nvSpPr>
        <p:spPr>
          <a:xfrm>
            <a:off x="334963" y="304800"/>
            <a:ext cx="6743700" cy="3794125"/>
          </a:xfrm>
          <a:prstGeom prst="rect">
            <a:avLst/>
          </a:prstGeom>
          <a:ln/>
        </p:spPr>
      </p:sp>
      <p:sp>
        <p:nvSpPr>
          <p:cNvPr id="112644" name="Rectangle 3"/>
          <p:cNvSpPr>
            <a:spLocks noGrp="1" noChangeArrowheads="1"/>
          </p:cNvSpPr>
          <p:nvPr>
            <p:ph type="body" idx="1"/>
          </p:nvPr>
        </p:nvSpPr>
        <p:spPr>
          <a:xfrm>
            <a:off x="334962" y="4215367"/>
            <a:ext cx="6743699" cy="4679594"/>
          </a:xfrm>
          <a:prstGeom prst="rect">
            <a:avLst/>
          </a:prstGeom>
        </p:spPr>
        <p:txBody>
          <a:bodyPr lIns="105667" tIns="52832" rIns="105667" bIns="52832"/>
          <a:lstStyle/>
          <a:p>
            <a:pPr algn="just"/>
            <a:r>
              <a:rPr lang="en-US" sz="1600" dirty="0">
                <a:latin typeface="Corbel" panose="020B0503020204020204" pitchFamily="34" charset="0"/>
                <a:cs typeface="Times New Roman" panose="02020603050405020304" pitchFamily="18" charset="0"/>
              </a:rPr>
              <a:t>As part of the PWV determination, SNAP eligible food sales data are requested from select vendors. This includes free-standing pharmacies and stores under corporate agreement.  </a:t>
            </a:r>
          </a:p>
          <a:p>
            <a:pPr algn="just"/>
            <a:endParaRPr lang="en-US" sz="1600" dirty="0">
              <a:latin typeface="Corbel" panose="020B0503020204020204" pitchFamily="34" charset="0"/>
              <a:cs typeface="Times New Roman" panose="02020603050405020304" pitchFamily="18" charset="0"/>
            </a:endParaRPr>
          </a:p>
          <a:p>
            <a:pPr algn="just"/>
            <a:r>
              <a:rPr lang="en-US" sz="1600" dirty="0">
                <a:latin typeface="Corbel" panose="020B0503020204020204" pitchFamily="34" charset="0"/>
                <a:cs typeface="Times New Roman" panose="02020603050405020304" pitchFamily="18" charset="0"/>
              </a:rPr>
              <a:t>The State WIC Agency will request and accept sales records, financial statements, reports, tax documents or other verifiable documentation that shows what your SNAP eligible food sales are for the time period requested. It is strongly advised that you keep copies readily available in the event this information is requested from you. Some of you may have already had this information requested in the past few years. </a:t>
            </a:r>
          </a:p>
          <a:p>
            <a:pPr algn="just"/>
            <a:r>
              <a:rPr lang="en-US" sz="1600" dirty="0">
                <a:latin typeface="Corbel" panose="020B0503020204020204" pitchFamily="34" charset="0"/>
                <a:cs typeface="Times New Roman" panose="02020603050405020304" pitchFamily="18" charset="0"/>
              </a:rPr>
              <a:t>It is very important for you to supply the State WIC Agency with this information when requested. Failure to submit this information when requested could result in termination of your WIC vendor agreement.</a:t>
            </a:r>
          </a:p>
          <a:p>
            <a:pPr algn="just"/>
            <a:endParaRPr lang="en-US" sz="1600" dirty="0">
              <a:latin typeface="Corbel" panose="020B0503020204020204" pitchFamily="34" charset="0"/>
              <a:cs typeface="Times New Roman" panose="02020603050405020304" pitchFamily="18" charset="0"/>
            </a:endParaRPr>
          </a:p>
          <a:p>
            <a:pPr algn="just"/>
            <a:endParaRPr lang="en-US" sz="1600" dirty="0">
              <a:latin typeface="Corbel" panose="020B0503020204020204" pitchFamily="34" charset="0"/>
              <a:cs typeface="Times New Roman" panose="02020603050405020304" pitchFamily="18" charset="0"/>
            </a:endParaRPr>
          </a:p>
          <a:p>
            <a:pPr algn="just"/>
            <a:r>
              <a:rPr lang="en-US" sz="1600" b="1" dirty="0">
                <a:latin typeface="Corbel" panose="020B0503020204020204" pitchFamily="34" charset="0"/>
                <a:cs typeface="Times New Roman" panose="02020603050405020304" pitchFamily="18" charset="0"/>
              </a:rPr>
              <a:t>Note to Local WIC Agency staff:  Emphasize this point to vendors</a:t>
            </a:r>
            <a:endParaRPr lang="en-US" sz="1600" b="1" dirty="0">
              <a:solidFill>
                <a:srgbClr val="FF0000"/>
              </a:solidFill>
              <a:latin typeface="Corbel" panose="020B0503020204020204" pitchFamily="34" charset="0"/>
              <a:cs typeface="Times New Roman" panose="02020603050405020304" pitchFamily="18" charset="0"/>
            </a:endParaRPr>
          </a:p>
        </p:txBody>
      </p:sp>
    </p:spTree>
    <p:extLst>
      <p:ext uri="{BB962C8B-B14F-4D97-AF65-F5344CB8AC3E}">
        <p14:creationId xmlns:p14="http://schemas.microsoft.com/office/powerpoint/2010/main" val="35184750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xfrm>
            <a:off x="244475" y="455613"/>
            <a:ext cx="6826250" cy="3840162"/>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p:cNvSpPr>
            <a:spLocks noGrp="1"/>
          </p:cNvSpPr>
          <p:nvPr>
            <p:ph type="body" idx="1"/>
          </p:nvPr>
        </p:nvSpPr>
        <p:spPr bwMode="auto">
          <a:xfrm>
            <a:off x="253472" y="4537088"/>
            <a:ext cx="6680727" cy="460849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a:r>
              <a:rPr lang="en-US" sz="1600" dirty="0">
                <a:latin typeface="Corbel" panose="020B0503020204020204" pitchFamily="34" charset="0"/>
              </a:rPr>
              <a:t>There are several ways to document SNAP eligible food sales including:</a:t>
            </a:r>
          </a:p>
          <a:p>
            <a:pPr algn="just"/>
            <a:endParaRPr lang="en-US" sz="1600" dirty="0">
              <a:latin typeface="Corbel" panose="020B0503020204020204" pitchFamily="34" charset="0"/>
            </a:endParaRPr>
          </a:p>
          <a:p>
            <a:pPr marL="302040" indent="-302040" algn="just">
              <a:buFont typeface="Arial" panose="020B0604020202020204" pitchFamily="34" charset="0"/>
              <a:buChar char="•"/>
            </a:pPr>
            <a:r>
              <a:rPr lang="en-US" sz="1600" dirty="0">
                <a:latin typeface="Corbel" panose="020B0503020204020204" pitchFamily="34" charset="0"/>
                <a:ea typeface="Tahoma" pitchFamily="34" charset="0"/>
                <a:cs typeface="Tahoma" pitchFamily="34" charset="0"/>
              </a:rPr>
              <a:t> Ledger Totals </a:t>
            </a:r>
          </a:p>
          <a:p>
            <a:pPr marL="836450" lvl="1" indent="-388150" algn="just">
              <a:buClr>
                <a:srgbClr val="0070C0"/>
              </a:buClr>
              <a:buFont typeface="Arial" panose="020B0604020202020204" pitchFamily="34" charset="0"/>
              <a:buChar char="•"/>
              <a:defRPr/>
            </a:pPr>
            <a:r>
              <a:rPr lang="en-US" sz="1600" dirty="0">
                <a:latin typeface="Corbel" panose="020B0503020204020204" pitchFamily="34" charset="0"/>
                <a:ea typeface="Tahoma" pitchFamily="34" charset="0"/>
                <a:cs typeface="Tahoma" pitchFamily="34" charset="0"/>
              </a:rPr>
              <a:t>Daily, weekly or monthly cash register receipts totaled in ledger form (Do not send actual cash register receipts. They will be returned to the vendor)</a:t>
            </a:r>
          </a:p>
          <a:p>
            <a:pPr marL="836450" lvl="1" indent="-388150" algn="just">
              <a:buClr>
                <a:srgbClr val="0070C0"/>
              </a:buClr>
              <a:buFont typeface="Arial" panose="020B0604020202020204" pitchFamily="34" charset="0"/>
              <a:buChar char="•"/>
              <a:defRPr/>
            </a:pPr>
            <a:r>
              <a:rPr lang="en-US" sz="1600" dirty="0">
                <a:latin typeface="Corbel" panose="020B0503020204020204" pitchFamily="34" charset="0"/>
                <a:ea typeface="Tahoma" pitchFamily="34" charset="0"/>
                <a:cs typeface="Tahoma" pitchFamily="34" charset="0"/>
              </a:rPr>
              <a:t>Some registers are equipped to separate different types of items. This would be easiest to identify food items, if requested.</a:t>
            </a:r>
          </a:p>
          <a:p>
            <a:pPr marL="1319714" lvl="2" indent="-388150" algn="just">
              <a:buClr>
                <a:srgbClr val="0070C0"/>
              </a:buClr>
              <a:buFont typeface="Wingdings" panose="05000000000000000000" pitchFamily="2" charset="2"/>
              <a:buChar char="Ø"/>
              <a:defRPr/>
            </a:pPr>
            <a:endParaRPr lang="en-US" sz="1600" dirty="0">
              <a:latin typeface="Corbel" panose="020B0503020204020204" pitchFamily="34" charset="0"/>
              <a:ea typeface="Tahoma" pitchFamily="34" charset="0"/>
              <a:cs typeface="Tahoma" pitchFamily="34" charset="0"/>
            </a:endParaRPr>
          </a:p>
          <a:p>
            <a:pPr marL="931564" lvl="2" algn="just">
              <a:buClr>
                <a:srgbClr val="0070C0"/>
              </a:buClr>
              <a:defRPr/>
            </a:pPr>
            <a:r>
              <a:rPr lang="en-US" sz="1600" dirty="0">
                <a:latin typeface="Corbel" panose="020B0503020204020204" pitchFamily="34" charset="0"/>
                <a:ea typeface="Tahoma" pitchFamily="34" charset="0"/>
                <a:cs typeface="Tahoma" pitchFamily="34" charset="0"/>
              </a:rPr>
              <a:t>OR</a:t>
            </a:r>
          </a:p>
          <a:p>
            <a:pPr marL="1319714" lvl="2" indent="-388150" algn="just">
              <a:buClr>
                <a:srgbClr val="0070C0"/>
              </a:buClr>
              <a:buFont typeface="Wingdings" panose="05000000000000000000" pitchFamily="2" charset="2"/>
              <a:buChar char="Ø"/>
              <a:defRPr/>
            </a:pPr>
            <a:endParaRPr lang="en-US" sz="1600" dirty="0">
              <a:latin typeface="Corbel" panose="020B0503020204020204" pitchFamily="34" charset="0"/>
              <a:ea typeface="Tahoma" pitchFamily="34" charset="0"/>
              <a:cs typeface="Tahoma" pitchFamily="34" charset="0"/>
            </a:endParaRPr>
          </a:p>
          <a:p>
            <a:pPr marL="296408" indent="-296408" algn="just">
              <a:buClr>
                <a:srgbClr val="0070C0"/>
              </a:buClr>
              <a:buFont typeface="Arial" panose="020B0604020202020204" pitchFamily="34" charset="0"/>
              <a:buChar char="•"/>
              <a:defRPr/>
            </a:pPr>
            <a:r>
              <a:rPr lang="en-US" sz="1600" dirty="0">
                <a:latin typeface="Corbel" panose="020B0503020204020204" pitchFamily="34" charset="0"/>
                <a:ea typeface="Tahoma" pitchFamily="34" charset="0"/>
                <a:cs typeface="Tahoma" pitchFamily="34" charset="0"/>
              </a:rPr>
              <a:t>Sales and Use Tax returns. While they are not always sufficient for documenting complete SNAP-eligible food sales, these returns may be used along with ledger totals to confirm a vendor’s documentation of SNAP-eligible food  sales. </a:t>
            </a:r>
            <a:endParaRPr lang="en-US" sz="1600" dirty="0">
              <a:latin typeface="Corbel" panose="020B0503020204020204" pitchFamily="34" charset="0"/>
            </a:endParaRPr>
          </a:p>
          <a:p>
            <a:pPr algn="just"/>
            <a:endParaRPr lang="en-US" dirty="0">
              <a:cs typeface="Times New Roman" panose="02020603050405020304" pitchFamily="18" charset="0"/>
            </a:endParaRPr>
          </a:p>
        </p:txBody>
      </p:sp>
      <p:sp>
        <p:nvSpPr>
          <p:cNvPr id="33796" name="Slide Number Placeholder 3"/>
          <p:cNvSpPr>
            <a:spLocks noGrp="1"/>
          </p:cNvSpPr>
          <p:nvPr>
            <p:ph type="sldNum" sz="quarter" idx="5"/>
          </p:nvPr>
        </p:nvSpPr>
        <p:spPr bwMode="auto">
          <a:xfrm>
            <a:off x="3875675" y="9111916"/>
            <a:ext cx="3451558" cy="51205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849371" indent="-326681">
              <a:defRPr>
                <a:solidFill>
                  <a:schemeClr val="tx1"/>
                </a:solidFill>
                <a:latin typeface="Arial" charset="0"/>
              </a:defRPr>
            </a:lvl2pPr>
            <a:lvl3pPr marL="1306724" indent="-261345">
              <a:defRPr>
                <a:solidFill>
                  <a:schemeClr val="tx1"/>
                </a:solidFill>
                <a:latin typeface="Arial" charset="0"/>
              </a:defRPr>
            </a:lvl3pPr>
            <a:lvl4pPr marL="1829415" indent="-261345">
              <a:defRPr>
                <a:solidFill>
                  <a:schemeClr val="tx1"/>
                </a:solidFill>
                <a:latin typeface="Arial" charset="0"/>
              </a:defRPr>
            </a:lvl4pPr>
            <a:lvl5pPr marL="2352106" indent="-261345">
              <a:defRPr>
                <a:solidFill>
                  <a:schemeClr val="tx1"/>
                </a:solidFill>
                <a:latin typeface="Arial" charset="0"/>
              </a:defRPr>
            </a:lvl5pPr>
            <a:lvl6pPr marL="2874796" indent="-261345" eaLnBrk="0" fontAlgn="base" hangingPunct="0">
              <a:spcBef>
                <a:spcPct val="0"/>
              </a:spcBef>
              <a:spcAft>
                <a:spcPct val="0"/>
              </a:spcAft>
              <a:defRPr>
                <a:solidFill>
                  <a:schemeClr val="tx1"/>
                </a:solidFill>
                <a:latin typeface="Arial" charset="0"/>
              </a:defRPr>
            </a:lvl6pPr>
            <a:lvl7pPr marL="3397484" indent="-261345" eaLnBrk="0" fontAlgn="base" hangingPunct="0">
              <a:spcBef>
                <a:spcPct val="0"/>
              </a:spcBef>
              <a:spcAft>
                <a:spcPct val="0"/>
              </a:spcAft>
              <a:defRPr>
                <a:solidFill>
                  <a:schemeClr val="tx1"/>
                </a:solidFill>
                <a:latin typeface="Arial" charset="0"/>
              </a:defRPr>
            </a:lvl7pPr>
            <a:lvl8pPr marL="3920177" indent="-261345" eaLnBrk="0" fontAlgn="base" hangingPunct="0">
              <a:spcBef>
                <a:spcPct val="0"/>
              </a:spcBef>
              <a:spcAft>
                <a:spcPct val="0"/>
              </a:spcAft>
              <a:defRPr>
                <a:solidFill>
                  <a:schemeClr val="tx1"/>
                </a:solidFill>
                <a:latin typeface="Arial" charset="0"/>
              </a:defRPr>
            </a:lvl8pPr>
            <a:lvl9pPr marL="4442866" indent="-261345" eaLnBrk="0" fontAlgn="base" hangingPunct="0">
              <a:spcBef>
                <a:spcPct val="0"/>
              </a:spcBef>
              <a:spcAft>
                <a:spcPct val="0"/>
              </a:spcAft>
              <a:defRPr>
                <a:solidFill>
                  <a:schemeClr val="tx1"/>
                </a:solidFill>
                <a:latin typeface="Arial" charset="0"/>
              </a:defRPr>
            </a:lvl9pPr>
          </a:lstStyle>
          <a:p>
            <a:fld id="{29AF19A0-8E07-43E9-A099-FB0BB8677B3F}" type="slidenum">
              <a:rPr lang="en-US" smtClean="0">
                <a:latin typeface="Constantia" panose="02030602050306030303" pitchFamily="18" charset="0"/>
              </a:rPr>
              <a:pPr/>
              <a:t>24</a:t>
            </a:fld>
            <a:endParaRPr lang="en-US" dirty="0">
              <a:latin typeface="Constantia" panose="02030602050306030303" pitchFamily="18" charset="0"/>
            </a:endParaRPr>
          </a:p>
        </p:txBody>
      </p:sp>
    </p:spTree>
    <p:extLst>
      <p:ext uri="{BB962C8B-B14F-4D97-AF65-F5344CB8AC3E}">
        <p14:creationId xmlns:p14="http://schemas.microsoft.com/office/powerpoint/2010/main" val="323273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xfrm>
            <a:off x="311150" y="381000"/>
            <a:ext cx="6692900" cy="376555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p:cNvSpPr>
            <a:spLocks noGrp="1"/>
          </p:cNvSpPr>
          <p:nvPr>
            <p:ph type="body" idx="1"/>
          </p:nvPr>
        </p:nvSpPr>
        <p:spPr bwMode="auto">
          <a:xfrm>
            <a:off x="311150" y="4419600"/>
            <a:ext cx="6692900" cy="43434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a:defRPr/>
            </a:pPr>
            <a:r>
              <a:rPr lang="en-US" sz="1600" dirty="0">
                <a:latin typeface="Corbel" panose="020B0503020204020204" pitchFamily="34" charset="0"/>
              </a:rPr>
              <a:t>This is a sample of a ledger we have accepted before… </a:t>
            </a:r>
          </a:p>
          <a:p>
            <a:pPr algn="just">
              <a:defRPr/>
            </a:pPr>
            <a:r>
              <a:rPr lang="en-US" sz="1600" dirty="0">
                <a:latin typeface="Corbel" panose="020B0503020204020204" pitchFamily="34" charset="0"/>
              </a:rPr>
              <a:t>As you can see, there is a column for:</a:t>
            </a:r>
          </a:p>
          <a:p>
            <a:pPr marL="659867" lvl="1" indent="-185613" algn="just">
              <a:buFont typeface="Arial" pitchFamily="34" charset="0"/>
              <a:buChar char="•"/>
              <a:defRPr/>
            </a:pPr>
            <a:r>
              <a:rPr lang="en-US" sz="1600" dirty="0">
                <a:latin typeface="Corbel" panose="020B0503020204020204" pitchFamily="34" charset="0"/>
              </a:rPr>
              <a:t>Food only groceries taxed at 2%</a:t>
            </a:r>
          </a:p>
          <a:p>
            <a:pPr marL="659867" lvl="1" indent="-185613" algn="just">
              <a:buFont typeface="Arial" pitchFamily="34" charset="0"/>
              <a:buChar char="•"/>
              <a:defRPr/>
            </a:pPr>
            <a:r>
              <a:rPr lang="en-US" sz="1600" dirty="0">
                <a:latin typeface="Corbel" panose="020B0503020204020204" pitchFamily="34" charset="0"/>
              </a:rPr>
              <a:t>Non-food items taxed at 4.75% </a:t>
            </a:r>
          </a:p>
          <a:p>
            <a:pPr marL="659867" lvl="1" indent="-185613" algn="just">
              <a:buFont typeface="Arial" pitchFamily="34" charset="0"/>
              <a:buChar char="•"/>
              <a:defRPr/>
            </a:pPr>
            <a:r>
              <a:rPr lang="en-US" sz="1600" dirty="0">
                <a:latin typeface="Corbel" panose="020B0503020204020204" pitchFamily="34" charset="0"/>
              </a:rPr>
              <a:t>A column for food items that are taxed at the full tax rate of 4.75% (additional food items)</a:t>
            </a:r>
          </a:p>
          <a:p>
            <a:pPr marL="841959" lvl="1" indent="-185613" algn="just">
              <a:buFont typeface="Arial" pitchFamily="34" charset="0"/>
              <a:buChar char="•"/>
              <a:defRPr/>
            </a:pPr>
            <a:r>
              <a:rPr lang="en-US" sz="1600" dirty="0">
                <a:latin typeface="Corbel" panose="020B0503020204020204" pitchFamily="34" charset="0"/>
              </a:rPr>
              <a:t>The food items in this column (if SNAP-eligible) are allowed to be counted as food sales for this review process and added with the 2% food only tax column. However, vendors must provide documentation like this that clearly shows where the totals come from</a:t>
            </a:r>
          </a:p>
          <a:p>
            <a:pPr marL="841959" lvl="1" indent="-185613" algn="just">
              <a:buFont typeface="Arial" pitchFamily="34" charset="0"/>
              <a:buChar char="•"/>
              <a:defRPr/>
            </a:pPr>
            <a:endParaRPr lang="en-US" sz="1600" dirty="0">
              <a:latin typeface="Corbel" panose="020B0503020204020204" pitchFamily="34" charset="0"/>
            </a:endParaRPr>
          </a:p>
          <a:p>
            <a:pPr marL="185613" indent="-185613" algn="just">
              <a:buFont typeface="Arial" pitchFamily="34" charset="0"/>
              <a:buChar char="•"/>
              <a:defRPr/>
            </a:pPr>
            <a:r>
              <a:rPr lang="en-US" sz="1600" dirty="0">
                <a:latin typeface="Corbel" panose="020B0503020204020204" pitchFamily="34" charset="0"/>
              </a:rPr>
              <a:t>There is an additional slide that will show this information as it is reported on the sales and use tax returns</a:t>
            </a:r>
          </a:p>
          <a:p>
            <a:pPr>
              <a:defRPr/>
            </a:pPr>
            <a:endParaRPr lang="en-US" dirty="0"/>
          </a:p>
        </p:txBody>
      </p:sp>
      <p:sp>
        <p:nvSpPr>
          <p:cNvPr id="34820" name="Slide Number Placeholder 3"/>
          <p:cNvSpPr>
            <a:spLocks noGrp="1"/>
          </p:cNvSpPr>
          <p:nvPr>
            <p:ph type="sldNum" sz="quarter" idx="5"/>
          </p:nvPr>
        </p:nvSpPr>
        <p:spPr bwMode="auto">
          <a:xfrm>
            <a:off x="3863643" y="9039234"/>
            <a:ext cx="3451558" cy="51205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849371" indent="-326681">
              <a:defRPr>
                <a:solidFill>
                  <a:schemeClr val="tx1"/>
                </a:solidFill>
                <a:latin typeface="Arial" charset="0"/>
              </a:defRPr>
            </a:lvl2pPr>
            <a:lvl3pPr marL="1306724" indent="-261345">
              <a:defRPr>
                <a:solidFill>
                  <a:schemeClr val="tx1"/>
                </a:solidFill>
                <a:latin typeface="Arial" charset="0"/>
              </a:defRPr>
            </a:lvl3pPr>
            <a:lvl4pPr marL="1829415" indent="-261345">
              <a:defRPr>
                <a:solidFill>
                  <a:schemeClr val="tx1"/>
                </a:solidFill>
                <a:latin typeface="Arial" charset="0"/>
              </a:defRPr>
            </a:lvl4pPr>
            <a:lvl5pPr marL="2352106" indent="-261345">
              <a:defRPr>
                <a:solidFill>
                  <a:schemeClr val="tx1"/>
                </a:solidFill>
                <a:latin typeface="Arial" charset="0"/>
              </a:defRPr>
            </a:lvl5pPr>
            <a:lvl6pPr marL="2874796" indent="-261345" eaLnBrk="0" fontAlgn="base" hangingPunct="0">
              <a:spcBef>
                <a:spcPct val="0"/>
              </a:spcBef>
              <a:spcAft>
                <a:spcPct val="0"/>
              </a:spcAft>
              <a:defRPr>
                <a:solidFill>
                  <a:schemeClr val="tx1"/>
                </a:solidFill>
                <a:latin typeface="Arial" charset="0"/>
              </a:defRPr>
            </a:lvl6pPr>
            <a:lvl7pPr marL="3397484" indent="-261345" eaLnBrk="0" fontAlgn="base" hangingPunct="0">
              <a:spcBef>
                <a:spcPct val="0"/>
              </a:spcBef>
              <a:spcAft>
                <a:spcPct val="0"/>
              </a:spcAft>
              <a:defRPr>
                <a:solidFill>
                  <a:schemeClr val="tx1"/>
                </a:solidFill>
                <a:latin typeface="Arial" charset="0"/>
              </a:defRPr>
            </a:lvl7pPr>
            <a:lvl8pPr marL="3920177" indent="-261345" eaLnBrk="0" fontAlgn="base" hangingPunct="0">
              <a:spcBef>
                <a:spcPct val="0"/>
              </a:spcBef>
              <a:spcAft>
                <a:spcPct val="0"/>
              </a:spcAft>
              <a:defRPr>
                <a:solidFill>
                  <a:schemeClr val="tx1"/>
                </a:solidFill>
                <a:latin typeface="Arial" charset="0"/>
              </a:defRPr>
            </a:lvl8pPr>
            <a:lvl9pPr marL="4442866" indent="-261345" eaLnBrk="0" fontAlgn="base" hangingPunct="0">
              <a:spcBef>
                <a:spcPct val="0"/>
              </a:spcBef>
              <a:spcAft>
                <a:spcPct val="0"/>
              </a:spcAft>
              <a:defRPr>
                <a:solidFill>
                  <a:schemeClr val="tx1"/>
                </a:solidFill>
                <a:latin typeface="Arial" charset="0"/>
              </a:defRPr>
            </a:lvl9pPr>
          </a:lstStyle>
          <a:p>
            <a:fld id="{B63584A1-0C2D-4BDF-92FC-896F88441C71}" type="slidenum">
              <a:rPr lang="en-US" smtClean="0">
                <a:latin typeface="Constantia" panose="02030602050306030303" pitchFamily="18" charset="0"/>
              </a:rPr>
              <a:pPr/>
              <a:t>25</a:t>
            </a:fld>
            <a:endParaRPr lang="en-US" dirty="0">
              <a:latin typeface="Constantia" panose="02030602050306030303" pitchFamily="18" charset="0"/>
            </a:endParaRPr>
          </a:p>
        </p:txBody>
      </p:sp>
    </p:spTree>
    <p:extLst>
      <p:ext uri="{BB962C8B-B14F-4D97-AF65-F5344CB8AC3E}">
        <p14:creationId xmlns:p14="http://schemas.microsoft.com/office/powerpoint/2010/main" val="21942670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xfrm>
            <a:off x="388938" y="423863"/>
            <a:ext cx="6613525" cy="372110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nvPr>
        </p:nvSpPr>
        <p:spPr bwMode="auto">
          <a:xfrm>
            <a:off x="477078" y="4308702"/>
            <a:ext cx="6613525" cy="4608499"/>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marL="296408" indent="-296408" algn="just">
              <a:buFont typeface="Arial" panose="020B0604020202020204" pitchFamily="34" charset="0"/>
              <a:buChar char="•"/>
              <a:defRPr/>
            </a:pPr>
            <a:r>
              <a:rPr lang="en-US" sz="1600" dirty="0">
                <a:latin typeface="Corbel" panose="020B0503020204020204" pitchFamily="34" charset="0"/>
              </a:rPr>
              <a:t>This is a copy of the Sales and Use Tax Return form the store owner or accountant completes when you filing monthly/quarterly sales revenue to the NC Department of Revenue</a:t>
            </a:r>
          </a:p>
          <a:p>
            <a:pPr marL="296408" indent="-296408" algn="just">
              <a:buFont typeface="Arial" panose="020B0604020202020204" pitchFamily="34" charset="0"/>
              <a:buChar char="•"/>
              <a:defRPr/>
            </a:pPr>
            <a:endParaRPr lang="en-US" sz="1600" dirty="0">
              <a:latin typeface="Corbel" panose="020B0503020204020204" pitchFamily="34" charset="0"/>
            </a:endParaRPr>
          </a:p>
          <a:p>
            <a:pPr marL="296408" indent="-296408" algn="just">
              <a:buFont typeface="Arial" panose="020B0604020202020204" pitchFamily="34" charset="0"/>
              <a:buChar char="•"/>
              <a:defRPr/>
            </a:pPr>
            <a:r>
              <a:rPr lang="en-US" sz="1600" dirty="0">
                <a:latin typeface="Corbel" panose="020B0503020204020204" pitchFamily="34" charset="0"/>
              </a:rPr>
              <a:t>If the vendor files electronically, it is recommended that they keep a copy for their records as this documentation may be requested as additional documentation</a:t>
            </a:r>
          </a:p>
          <a:p>
            <a:pPr marL="296408" indent="-296408" algn="just">
              <a:buFont typeface="Arial" panose="020B0604020202020204" pitchFamily="34" charset="0"/>
              <a:buChar char="•"/>
              <a:defRPr/>
            </a:pPr>
            <a:endParaRPr lang="en-US" sz="1600" dirty="0">
              <a:latin typeface="Corbel" panose="020B0503020204020204" pitchFamily="34" charset="0"/>
            </a:endParaRPr>
          </a:p>
          <a:p>
            <a:pPr marL="296408" indent="-296408" algn="just">
              <a:buFont typeface="Arial" panose="020B0604020202020204" pitchFamily="34" charset="0"/>
              <a:buChar char="•"/>
              <a:defRPr/>
            </a:pPr>
            <a:r>
              <a:rPr lang="en-US" sz="1600" dirty="0">
                <a:latin typeface="Corbel" panose="020B0503020204020204" pitchFamily="34" charset="0"/>
              </a:rPr>
              <a:t>If the vendor decides to submit these forms as the required documentation, please be aware that this documentation may not be sufficient. We may need additional information.</a:t>
            </a:r>
          </a:p>
          <a:p>
            <a:pPr marL="296408" indent="-296408" algn="just">
              <a:buFont typeface="Arial" panose="020B0604020202020204" pitchFamily="34" charset="0"/>
              <a:buChar char="•"/>
              <a:defRPr/>
            </a:pPr>
            <a:endParaRPr lang="en-US" sz="1600" dirty="0">
              <a:latin typeface="Corbel" panose="020B0503020204020204" pitchFamily="34" charset="0"/>
            </a:endParaRPr>
          </a:p>
          <a:p>
            <a:pPr marL="296408" marR="0" lvl="0" indent="-296408" algn="just" defTabSz="121898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latin typeface="Corbel" panose="020B0503020204020204" pitchFamily="34" charset="0"/>
              </a:rPr>
              <a:t>If the vendor does not have copies of their monthly sales and use tax returns filed, you may be asked to complete a GEN-93 form where the State WIC Agency can request these returns directly from the Department of Revenue</a:t>
            </a:r>
          </a:p>
          <a:p>
            <a:pPr marL="296408" indent="-296408" algn="just">
              <a:buFont typeface="Arial" panose="020B0604020202020204" pitchFamily="34" charset="0"/>
              <a:buChar char="•"/>
              <a:defRPr/>
            </a:pPr>
            <a:endParaRPr lang="en-US" sz="1600" dirty="0">
              <a:latin typeface="Corbel" panose="020B0503020204020204" pitchFamily="34" charset="0"/>
            </a:endParaRPr>
          </a:p>
          <a:p>
            <a:pPr marL="296408" indent="-296408" algn="just">
              <a:buFont typeface="Arial" panose="020B0604020202020204" pitchFamily="34" charset="0"/>
              <a:buChar char="•"/>
              <a:defRPr/>
            </a:pPr>
            <a:endParaRPr lang="en-US" dirty="0"/>
          </a:p>
        </p:txBody>
      </p:sp>
      <p:sp>
        <p:nvSpPr>
          <p:cNvPr id="35844" name="Slide Number Placeholder 3"/>
          <p:cNvSpPr>
            <a:spLocks noGrp="1"/>
          </p:cNvSpPr>
          <p:nvPr>
            <p:ph type="sldNum" sz="quarter" idx="5"/>
          </p:nvPr>
        </p:nvSpPr>
        <p:spPr bwMode="auto">
          <a:xfrm>
            <a:off x="3863643" y="9081124"/>
            <a:ext cx="3451558" cy="51205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849371" indent="-326681">
              <a:defRPr>
                <a:solidFill>
                  <a:schemeClr val="tx1"/>
                </a:solidFill>
                <a:latin typeface="Arial" charset="0"/>
              </a:defRPr>
            </a:lvl2pPr>
            <a:lvl3pPr marL="1306724" indent="-261345">
              <a:defRPr>
                <a:solidFill>
                  <a:schemeClr val="tx1"/>
                </a:solidFill>
                <a:latin typeface="Arial" charset="0"/>
              </a:defRPr>
            </a:lvl3pPr>
            <a:lvl4pPr marL="1829415" indent="-261345">
              <a:defRPr>
                <a:solidFill>
                  <a:schemeClr val="tx1"/>
                </a:solidFill>
                <a:latin typeface="Arial" charset="0"/>
              </a:defRPr>
            </a:lvl4pPr>
            <a:lvl5pPr marL="2352106" indent="-261345">
              <a:defRPr>
                <a:solidFill>
                  <a:schemeClr val="tx1"/>
                </a:solidFill>
                <a:latin typeface="Arial" charset="0"/>
              </a:defRPr>
            </a:lvl5pPr>
            <a:lvl6pPr marL="2874796" indent="-261345" eaLnBrk="0" fontAlgn="base" hangingPunct="0">
              <a:spcBef>
                <a:spcPct val="0"/>
              </a:spcBef>
              <a:spcAft>
                <a:spcPct val="0"/>
              </a:spcAft>
              <a:defRPr>
                <a:solidFill>
                  <a:schemeClr val="tx1"/>
                </a:solidFill>
                <a:latin typeface="Arial" charset="0"/>
              </a:defRPr>
            </a:lvl6pPr>
            <a:lvl7pPr marL="3397484" indent="-261345" eaLnBrk="0" fontAlgn="base" hangingPunct="0">
              <a:spcBef>
                <a:spcPct val="0"/>
              </a:spcBef>
              <a:spcAft>
                <a:spcPct val="0"/>
              </a:spcAft>
              <a:defRPr>
                <a:solidFill>
                  <a:schemeClr val="tx1"/>
                </a:solidFill>
                <a:latin typeface="Arial" charset="0"/>
              </a:defRPr>
            </a:lvl7pPr>
            <a:lvl8pPr marL="3920177" indent="-261345" eaLnBrk="0" fontAlgn="base" hangingPunct="0">
              <a:spcBef>
                <a:spcPct val="0"/>
              </a:spcBef>
              <a:spcAft>
                <a:spcPct val="0"/>
              </a:spcAft>
              <a:defRPr>
                <a:solidFill>
                  <a:schemeClr val="tx1"/>
                </a:solidFill>
                <a:latin typeface="Arial" charset="0"/>
              </a:defRPr>
            </a:lvl8pPr>
            <a:lvl9pPr marL="4442866" indent="-261345" eaLnBrk="0" fontAlgn="base" hangingPunct="0">
              <a:spcBef>
                <a:spcPct val="0"/>
              </a:spcBef>
              <a:spcAft>
                <a:spcPct val="0"/>
              </a:spcAft>
              <a:defRPr>
                <a:solidFill>
                  <a:schemeClr val="tx1"/>
                </a:solidFill>
                <a:latin typeface="Arial" charset="0"/>
              </a:defRPr>
            </a:lvl9pPr>
          </a:lstStyle>
          <a:p>
            <a:fld id="{E22941A7-1D50-45CF-99BD-EEC8C786A590}" type="slidenum">
              <a:rPr lang="en-US" smtClean="0">
                <a:latin typeface="Constantia" panose="02030602050306030303" pitchFamily="18" charset="0"/>
              </a:rPr>
              <a:pPr/>
              <a:t>26</a:t>
            </a:fld>
            <a:endParaRPr lang="en-US" dirty="0">
              <a:latin typeface="Constantia" panose="02030602050306030303" pitchFamily="18" charset="0"/>
            </a:endParaRPr>
          </a:p>
        </p:txBody>
      </p:sp>
    </p:spTree>
    <p:extLst>
      <p:ext uri="{BB962C8B-B14F-4D97-AF65-F5344CB8AC3E}">
        <p14:creationId xmlns:p14="http://schemas.microsoft.com/office/powerpoint/2010/main" val="4077553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xfrm>
            <a:off x="350838" y="381000"/>
            <a:ext cx="6613525" cy="372110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p:cNvSpPr>
            <a:spLocks noGrp="1"/>
          </p:cNvSpPr>
          <p:nvPr>
            <p:ph type="body" idx="1"/>
          </p:nvPr>
        </p:nvSpPr>
        <p:spPr bwMode="auto">
          <a:xfrm>
            <a:off x="350838" y="4343403"/>
            <a:ext cx="6566797" cy="457199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a:r>
              <a:rPr lang="en-US" altLang="en-US" sz="1600" dirty="0">
                <a:latin typeface="Corbel" panose="020B0503020204020204" pitchFamily="34" charset="0"/>
              </a:rPr>
              <a:t>If the Vendor submits this form to the State WIC Agency, we will first look at the Tax Type Column and find the line defined as “2% Food Rate” – this is usually on Line 8</a:t>
            </a:r>
          </a:p>
          <a:p>
            <a:pPr algn="just"/>
            <a:r>
              <a:rPr lang="en-US" altLang="en-US" sz="1600" dirty="0">
                <a:latin typeface="Corbel" panose="020B0503020204020204" pitchFamily="34" charset="0"/>
              </a:rPr>
              <a:t>
Next, we’ll look at the dollar amount in the Receipts Column. They take this amount from each month’s return for the 12 months in review and total it.
If this total amount added with the vendors SNAP sales for the same time period is greater than the Vendors WIC sales, then your store is eliminated from being classified as a PWV for the year.
If this total amount added with the Vendors SNAP sales for the same time period is less than the Vendors WIC sales, then the store could be classified as a PWV 
If you feel your store should not fall in this category, it is your responsibility to provide further documentation to verify this. </a:t>
            </a:r>
          </a:p>
        </p:txBody>
      </p:sp>
      <p:sp>
        <p:nvSpPr>
          <p:cNvPr id="36868" name="Slide Number Placeholder 3"/>
          <p:cNvSpPr>
            <a:spLocks noGrp="1"/>
          </p:cNvSpPr>
          <p:nvPr>
            <p:ph type="sldNum" sz="quarter" idx="5"/>
          </p:nvPr>
        </p:nvSpPr>
        <p:spPr bwMode="auto">
          <a:xfrm>
            <a:off x="3810000" y="9040371"/>
            <a:ext cx="3451558" cy="51205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844806" indent="-324925">
              <a:defRPr>
                <a:solidFill>
                  <a:schemeClr val="tx1"/>
                </a:solidFill>
                <a:latin typeface="Arial" charset="0"/>
              </a:defRPr>
            </a:lvl2pPr>
            <a:lvl3pPr marL="1299702" indent="-259939">
              <a:defRPr>
                <a:solidFill>
                  <a:schemeClr val="tx1"/>
                </a:solidFill>
                <a:latin typeface="Arial" charset="0"/>
              </a:defRPr>
            </a:lvl3pPr>
            <a:lvl4pPr marL="1819581" indent="-259939">
              <a:defRPr>
                <a:solidFill>
                  <a:schemeClr val="tx1"/>
                </a:solidFill>
                <a:latin typeface="Arial" charset="0"/>
              </a:defRPr>
            </a:lvl4pPr>
            <a:lvl5pPr marL="2339463" indent="-259939">
              <a:defRPr>
                <a:solidFill>
                  <a:schemeClr val="tx1"/>
                </a:solidFill>
                <a:latin typeface="Arial" charset="0"/>
              </a:defRPr>
            </a:lvl5pPr>
            <a:lvl6pPr marL="2859345" indent="-259939" eaLnBrk="0" fontAlgn="base" hangingPunct="0">
              <a:spcBef>
                <a:spcPct val="0"/>
              </a:spcBef>
              <a:spcAft>
                <a:spcPct val="0"/>
              </a:spcAft>
              <a:defRPr>
                <a:solidFill>
                  <a:schemeClr val="tx1"/>
                </a:solidFill>
                <a:latin typeface="Arial" charset="0"/>
              </a:defRPr>
            </a:lvl6pPr>
            <a:lvl7pPr marL="3379224" indent="-259939" eaLnBrk="0" fontAlgn="base" hangingPunct="0">
              <a:spcBef>
                <a:spcPct val="0"/>
              </a:spcBef>
              <a:spcAft>
                <a:spcPct val="0"/>
              </a:spcAft>
              <a:defRPr>
                <a:solidFill>
                  <a:schemeClr val="tx1"/>
                </a:solidFill>
                <a:latin typeface="Arial" charset="0"/>
              </a:defRPr>
            </a:lvl7pPr>
            <a:lvl8pPr marL="3899106" indent="-259939" eaLnBrk="0" fontAlgn="base" hangingPunct="0">
              <a:spcBef>
                <a:spcPct val="0"/>
              </a:spcBef>
              <a:spcAft>
                <a:spcPct val="0"/>
              </a:spcAft>
              <a:defRPr>
                <a:solidFill>
                  <a:schemeClr val="tx1"/>
                </a:solidFill>
                <a:latin typeface="Arial" charset="0"/>
              </a:defRPr>
            </a:lvl8pPr>
            <a:lvl9pPr marL="4418988" indent="-259939" eaLnBrk="0" fontAlgn="base" hangingPunct="0">
              <a:spcBef>
                <a:spcPct val="0"/>
              </a:spcBef>
              <a:spcAft>
                <a:spcPct val="0"/>
              </a:spcAft>
              <a:defRPr>
                <a:solidFill>
                  <a:schemeClr val="tx1"/>
                </a:solidFill>
                <a:latin typeface="Arial" charset="0"/>
              </a:defRPr>
            </a:lvl9pPr>
          </a:lstStyle>
          <a:p>
            <a:fld id="{E4898E9E-EEF4-4D3C-97F1-25A3DEBED18A}" type="slidenum">
              <a:rPr lang="en-US" altLang="en-US" smtClean="0">
                <a:latin typeface="Constantia" panose="02030602050306030303" pitchFamily="18" charset="0"/>
              </a:rPr>
              <a:pPr/>
              <a:t>27</a:t>
            </a:fld>
            <a:endParaRPr lang="en-US" altLang="en-US" dirty="0">
              <a:latin typeface="Constantia" panose="02030602050306030303" pitchFamily="18" charset="0"/>
            </a:endParaRPr>
          </a:p>
        </p:txBody>
      </p:sp>
    </p:spTree>
    <p:extLst>
      <p:ext uri="{BB962C8B-B14F-4D97-AF65-F5344CB8AC3E}">
        <p14:creationId xmlns:p14="http://schemas.microsoft.com/office/powerpoint/2010/main" val="29862985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xfrm>
            <a:off x="392113" y="503238"/>
            <a:ext cx="6475412" cy="3641725"/>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p:cNvSpPr>
            <a:spLocks noGrp="1"/>
          </p:cNvSpPr>
          <p:nvPr>
            <p:ph type="body" idx="1"/>
          </p:nvPr>
        </p:nvSpPr>
        <p:spPr bwMode="auto">
          <a:xfrm>
            <a:off x="392113" y="4445044"/>
            <a:ext cx="6513811" cy="4319959"/>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marL="194954" indent="-194954" algn="just">
              <a:buFontTx/>
              <a:buChar char="•"/>
              <a:defRPr/>
            </a:pPr>
            <a:r>
              <a:rPr lang="en-US" sz="1600" dirty="0">
                <a:latin typeface="Corbel" panose="020B0503020204020204" pitchFamily="34" charset="0"/>
              </a:rPr>
              <a:t>This slide shows what we discussed a few slides back. Sometimes it is necessary for vendors to separate food items from non-food items from what is reported in line 4 for of this form</a:t>
            </a:r>
          </a:p>
          <a:p>
            <a:pPr marL="194954" indent="-194954" algn="just">
              <a:buFontTx/>
              <a:buChar char="•"/>
              <a:defRPr/>
            </a:pPr>
            <a:endParaRPr lang="en-US" sz="1600" dirty="0">
              <a:latin typeface="Corbel" panose="020B0503020204020204" pitchFamily="34" charset="0"/>
            </a:endParaRPr>
          </a:p>
          <a:p>
            <a:pPr marL="194954" indent="-194954" algn="just">
              <a:buFontTx/>
              <a:buChar char="•"/>
              <a:defRPr/>
            </a:pPr>
            <a:r>
              <a:rPr lang="en-US" sz="1600" dirty="0">
                <a:latin typeface="Corbel" panose="020B0503020204020204" pitchFamily="34" charset="0"/>
              </a:rPr>
              <a:t>So, to help with additional documentation you should examine items you report on line 4 of the return. It is very important for vendors to keep a record of SNAP-eligible foods sold and reported on line 4 of the Sales &amp; Use Tax Return. It will be needed to verify additional cash food sales if requested by the State WIC Agency.</a:t>
            </a:r>
          </a:p>
          <a:p>
            <a:pPr algn="just">
              <a:defRPr/>
            </a:pPr>
            <a:endParaRPr lang="en-US" sz="1600" dirty="0">
              <a:latin typeface="Corbel" panose="020B0503020204020204" pitchFamily="34" charset="0"/>
            </a:endParaRPr>
          </a:p>
          <a:p>
            <a:pPr marL="194954" indent="-194954" algn="just">
              <a:buFontTx/>
              <a:buChar char="•"/>
              <a:defRPr/>
            </a:pPr>
            <a:r>
              <a:rPr lang="en-US" sz="1600" dirty="0">
                <a:latin typeface="Corbel" panose="020B0503020204020204" pitchFamily="34" charset="0"/>
              </a:rPr>
              <a:t>This is where the ledger I spoke of comes into play. The ledger is actually the verifiable documentation, and the Sales and Use Tax return is the back-up to the ledger information.</a:t>
            </a:r>
          </a:p>
          <a:p>
            <a:pPr marL="194954" indent="-194954" algn="just">
              <a:buFontTx/>
              <a:buChar char="•"/>
              <a:defRPr/>
            </a:pPr>
            <a:endParaRPr lang="en-US" sz="1600" dirty="0">
              <a:latin typeface="Corbel" panose="020B0503020204020204" pitchFamily="34" charset="0"/>
            </a:endParaRPr>
          </a:p>
          <a:p>
            <a:pPr marL="194954" indent="-194954" algn="just">
              <a:buFontTx/>
              <a:buChar char="•"/>
              <a:defRPr/>
            </a:pPr>
            <a:r>
              <a:rPr lang="en-US" sz="1600" dirty="0">
                <a:latin typeface="Corbel" panose="020B0503020204020204" pitchFamily="34" charset="0"/>
              </a:rPr>
              <a:t>For purposes of reporting to WIC you must identify the SNAP-eligible food items and separate them from the non-eligible food items and the non-food items in order to determine what revenue is allowed for review</a:t>
            </a:r>
          </a:p>
        </p:txBody>
      </p:sp>
      <p:sp>
        <p:nvSpPr>
          <p:cNvPr id="37892" name="Slide Number Placeholder 3"/>
          <p:cNvSpPr>
            <a:spLocks noGrp="1"/>
          </p:cNvSpPr>
          <p:nvPr>
            <p:ph type="sldNum" sz="quarter" idx="5"/>
          </p:nvPr>
        </p:nvSpPr>
        <p:spPr bwMode="auto">
          <a:xfrm>
            <a:off x="3863643" y="9065081"/>
            <a:ext cx="3451558" cy="51205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844806" indent="-324925">
              <a:defRPr>
                <a:solidFill>
                  <a:schemeClr val="tx1"/>
                </a:solidFill>
                <a:latin typeface="Arial" charset="0"/>
              </a:defRPr>
            </a:lvl2pPr>
            <a:lvl3pPr marL="1299702" indent="-259939">
              <a:defRPr>
                <a:solidFill>
                  <a:schemeClr val="tx1"/>
                </a:solidFill>
                <a:latin typeface="Arial" charset="0"/>
              </a:defRPr>
            </a:lvl3pPr>
            <a:lvl4pPr marL="1819581" indent="-259939">
              <a:defRPr>
                <a:solidFill>
                  <a:schemeClr val="tx1"/>
                </a:solidFill>
                <a:latin typeface="Arial" charset="0"/>
              </a:defRPr>
            </a:lvl4pPr>
            <a:lvl5pPr marL="2339463" indent="-259939">
              <a:defRPr>
                <a:solidFill>
                  <a:schemeClr val="tx1"/>
                </a:solidFill>
                <a:latin typeface="Arial" charset="0"/>
              </a:defRPr>
            </a:lvl5pPr>
            <a:lvl6pPr marL="2859345" indent="-259939" eaLnBrk="0" fontAlgn="base" hangingPunct="0">
              <a:spcBef>
                <a:spcPct val="0"/>
              </a:spcBef>
              <a:spcAft>
                <a:spcPct val="0"/>
              </a:spcAft>
              <a:defRPr>
                <a:solidFill>
                  <a:schemeClr val="tx1"/>
                </a:solidFill>
                <a:latin typeface="Arial" charset="0"/>
              </a:defRPr>
            </a:lvl6pPr>
            <a:lvl7pPr marL="3379224" indent="-259939" eaLnBrk="0" fontAlgn="base" hangingPunct="0">
              <a:spcBef>
                <a:spcPct val="0"/>
              </a:spcBef>
              <a:spcAft>
                <a:spcPct val="0"/>
              </a:spcAft>
              <a:defRPr>
                <a:solidFill>
                  <a:schemeClr val="tx1"/>
                </a:solidFill>
                <a:latin typeface="Arial" charset="0"/>
              </a:defRPr>
            </a:lvl7pPr>
            <a:lvl8pPr marL="3899106" indent="-259939" eaLnBrk="0" fontAlgn="base" hangingPunct="0">
              <a:spcBef>
                <a:spcPct val="0"/>
              </a:spcBef>
              <a:spcAft>
                <a:spcPct val="0"/>
              </a:spcAft>
              <a:defRPr>
                <a:solidFill>
                  <a:schemeClr val="tx1"/>
                </a:solidFill>
                <a:latin typeface="Arial" charset="0"/>
              </a:defRPr>
            </a:lvl8pPr>
            <a:lvl9pPr marL="4418988" indent="-259939" eaLnBrk="0" fontAlgn="base" hangingPunct="0">
              <a:spcBef>
                <a:spcPct val="0"/>
              </a:spcBef>
              <a:spcAft>
                <a:spcPct val="0"/>
              </a:spcAft>
              <a:defRPr>
                <a:solidFill>
                  <a:schemeClr val="tx1"/>
                </a:solidFill>
                <a:latin typeface="Arial" charset="0"/>
              </a:defRPr>
            </a:lvl9pPr>
          </a:lstStyle>
          <a:p>
            <a:fld id="{5433F59F-A75F-4A27-9CB7-CF0CF106EF83}" type="slidenum">
              <a:rPr lang="en-US" altLang="en-US" smtClean="0">
                <a:solidFill>
                  <a:srgbClr val="000000"/>
                </a:solidFill>
                <a:latin typeface="Constantia" panose="02030602050306030303" pitchFamily="18" charset="0"/>
              </a:rPr>
              <a:pPr/>
              <a:t>28</a:t>
            </a:fld>
            <a:endParaRPr lang="en-US" altLang="en-US" dirty="0">
              <a:solidFill>
                <a:srgbClr val="000000"/>
              </a:solidFill>
              <a:latin typeface="Constantia" panose="02030602050306030303" pitchFamily="18" charset="0"/>
            </a:endParaRPr>
          </a:p>
        </p:txBody>
      </p:sp>
    </p:spTree>
    <p:extLst>
      <p:ext uri="{BB962C8B-B14F-4D97-AF65-F5344CB8AC3E}">
        <p14:creationId xmlns:p14="http://schemas.microsoft.com/office/powerpoint/2010/main" val="35243797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477838"/>
            <a:ext cx="6537325" cy="3678237"/>
          </a:xfrm>
          <a:prstGeom prst="rect">
            <a:avLst/>
          </a:prstGeom>
        </p:spPr>
      </p:sp>
      <p:sp>
        <p:nvSpPr>
          <p:cNvPr id="3" name="Notes Placeholder 2"/>
          <p:cNvSpPr>
            <a:spLocks noGrp="1"/>
          </p:cNvSpPr>
          <p:nvPr>
            <p:ph type="body" idx="1"/>
          </p:nvPr>
        </p:nvSpPr>
        <p:spPr>
          <a:xfrm>
            <a:off x="388938" y="4419601"/>
            <a:ext cx="6537325" cy="3276599"/>
          </a:xfrm>
          <a:prstGeom prst="rect">
            <a:avLst/>
          </a:prstGeom>
        </p:spPr>
        <p:txBody>
          <a:bodyPr/>
          <a:lstStyle/>
          <a:p>
            <a:pPr marL="285750" indent="-285750" algn="just">
              <a:buFont typeface="Arial" panose="020B0604020202020204" pitchFamily="34" charset="0"/>
              <a:buChar char="•"/>
            </a:pPr>
            <a:endParaRPr lang="en-US" sz="1600" dirty="0">
              <a:latin typeface="Corbel" panose="020B0503020204020204" pitchFamily="34" charset="0"/>
            </a:endParaRPr>
          </a:p>
          <a:p>
            <a:pPr marL="285750" indent="-285750" algn="just">
              <a:buFont typeface="Arial" panose="020B0604020202020204" pitchFamily="34" charset="0"/>
              <a:buChar char="•"/>
            </a:pPr>
            <a:r>
              <a:rPr lang="en-US" sz="1600" dirty="0">
                <a:latin typeface="Corbel" panose="020B0503020204020204" pitchFamily="34" charset="0"/>
              </a:rPr>
              <a:t>Vendor applicants and authorized vendors must not submit false, erroneous, or misleading information to the State or Local WIC agency.</a:t>
            </a:r>
          </a:p>
          <a:p>
            <a:pPr marL="285750" indent="-285750" algn="just">
              <a:buFont typeface="Arial" panose="020B0604020202020204" pitchFamily="34" charset="0"/>
              <a:buChar char="•"/>
            </a:pPr>
            <a:endParaRPr lang="en-US" sz="1600" dirty="0">
              <a:latin typeface="Corbel" panose="020B0503020204020204" pitchFamily="34" charset="0"/>
            </a:endParaRPr>
          </a:p>
          <a:p>
            <a:pPr marL="285750" indent="-285750" algn="just">
              <a:buFont typeface="Arial" panose="020B0604020202020204" pitchFamily="34" charset="0"/>
              <a:buChar char="•"/>
            </a:pPr>
            <a:r>
              <a:rPr lang="en-US" sz="1600" dirty="0">
                <a:latin typeface="Corbel" panose="020B0503020204020204" pitchFamily="34" charset="0"/>
              </a:rPr>
              <a:t>Failure to comply with this requirement will result in the denial of a vendor applicant’s authorization and termination of an authorized vendor’s WIC Vendor Agreement. </a:t>
            </a:r>
          </a:p>
          <a:p>
            <a:pPr marL="285750" indent="-285750" algn="just">
              <a:buFont typeface="Arial" panose="020B0604020202020204" pitchFamily="34" charset="0"/>
              <a:buChar char="•"/>
            </a:pPr>
            <a:endParaRPr lang="en-US" sz="1600" dirty="0">
              <a:latin typeface="Corbel" panose="020B0503020204020204" pitchFamily="34" charset="0"/>
            </a:endParaRPr>
          </a:p>
          <a:p>
            <a:pPr marL="285750" indent="-285750" algn="just">
              <a:buFont typeface="Arial" panose="020B0604020202020204" pitchFamily="34" charset="0"/>
              <a:buChar char="•"/>
            </a:pPr>
            <a:r>
              <a:rPr lang="en-US" sz="1600" dirty="0">
                <a:latin typeface="Corbel" panose="020B0503020204020204" pitchFamily="34" charset="0"/>
              </a:rPr>
              <a:t>Additionally, the store must wait one year to be eligible to reapply for WIC vendor authorization.</a:t>
            </a:r>
          </a:p>
        </p:txBody>
      </p:sp>
      <p:sp>
        <p:nvSpPr>
          <p:cNvPr id="4" name="Slide Number Placeholder 3"/>
          <p:cNvSpPr>
            <a:spLocks noGrp="1"/>
          </p:cNvSpPr>
          <p:nvPr>
            <p:ph type="sldNum" sz="quarter" idx="10"/>
          </p:nvPr>
        </p:nvSpPr>
        <p:spPr>
          <a:xfrm>
            <a:off x="3863643" y="8991601"/>
            <a:ext cx="3451558" cy="512056"/>
          </a:xfrm>
          <a:prstGeom prst="rect">
            <a:avLst/>
          </a:prstGeom>
        </p:spPr>
        <p:txBody>
          <a:bodyPr/>
          <a:lstStyle/>
          <a:p>
            <a:fld id="{277FD931-451E-4B36-ABA2-042D5FD0E452}" type="slidenum">
              <a:rPr lang="en-US" smtClean="0"/>
              <a:t>29</a:t>
            </a:fld>
            <a:endParaRPr lang="en-US" dirty="0"/>
          </a:p>
        </p:txBody>
      </p:sp>
    </p:spTree>
    <p:extLst>
      <p:ext uri="{BB962C8B-B14F-4D97-AF65-F5344CB8AC3E}">
        <p14:creationId xmlns:p14="http://schemas.microsoft.com/office/powerpoint/2010/main" val="34354440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9" name="Rectangle 2"/>
          <p:cNvSpPr>
            <a:spLocks noGrp="1" noRot="1" noChangeAspect="1" noChangeArrowheads="1" noTextEdit="1"/>
          </p:cNvSpPr>
          <p:nvPr>
            <p:ph type="sldImg"/>
          </p:nvPr>
        </p:nvSpPr>
        <p:spPr>
          <a:xfrm>
            <a:off x="422275" y="533400"/>
            <a:ext cx="6588125" cy="3706813"/>
          </a:xfrm>
          <a:prstGeom prst="rect">
            <a:avLst/>
          </a:prstGeom>
          <a:ln/>
        </p:spPr>
      </p:sp>
      <p:sp>
        <p:nvSpPr>
          <p:cNvPr id="137220" name="Rectangle 3"/>
          <p:cNvSpPr>
            <a:spLocks noGrp="1" noChangeArrowheads="1"/>
          </p:cNvSpPr>
          <p:nvPr>
            <p:ph type="body" idx="1"/>
          </p:nvPr>
        </p:nvSpPr>
        <p:spPr>
          <a:xfrm>
            <a:off x="304800" y="4495801"/>
            <a:ext cx="6705600" cy="4687885"/>
          </a:xfrm>
          <a:prstGeom prst="rect">
            <a:avLst/>
          </a:prstGeom>
          <a:noFill/>
          <a:ln/>
        </p:spPr>
        <p:txBody>
          <a:bodyPr lIns="104798" tIns="52401" rIns="104798" bIns="52401"/>
          <a:lstStyle/>
          <a:p>
            <a:pPr algn="just"/>
            <a:r>
              <a:rPr lang="en-US" sz="1600" dirty="0">
                <a:latin typeface="Corbel" panose="020B0503020204020204" pitchFamily="34" charset="0"/>
                <a:cs typeface="Times New Roman" panose="02020603050405020304" pitchFamily="18" charset="0"/>
              </a:rPr>
              <a:t>What is the WIC Program?  WIC is an acronym for the Special Supplemental Nutrition Program for Women, Infants, and Children. It is a Federal program that is funded by the United States Department of Agriculture. In North Carolina, it is administered by the NC Department of Health and Human Services, Division of Child and Family Well-Being, Community Nutrition Services Section.</a:t>
            </a:r>
          </a:p>
          <a:p>
            <a:pPr algn="just"/>
            <a:endParaRPr lang="en-US" sz="1600" dirty="0">
              <a:latin typeface="Corbel" panose="020B0503020204020204" pitchFamily="34" charset="0"/>
              <a:cs typeface="Times New Roman" panose="02020603050405020304" pitchFamily="18" charset="0"/>
            </a:endParaRPr>
          </a:p>
          <a:p>
            <a:pPr algn="just"/>
            <a:r>
              <a:rPr lang="en-US" sz="1600" dirty="0">
                <a:latin typeface="Corbel" panose="020B0503020204020204" pitchFamily="34" charset="0"/>
                <a:cs typeface="Times New Roman" panose="02020603050405020304" pitchFamily="18" charset="0"/>
              </a:rPr>
              <a:t>WIC clinical services are provided by contracted public health agencies. Services include nutrition education, food benefits for nutritious foods and health care referrals.</a:t>
            </a:r>
          </a:p>
          <a:p>
            <a:pPr algn="just"/>
            <a:endParaRPr lang="en-US" sz="1600" dirty="0">
              <a:latin typeface="Corbel" panose="020B0503020204020204" pitchFamily="34" charset="0"/>
              <a:cs typeface="Times New Roman" panose="02020603050405020304" pitchFamily="18" charset="0"/>
            </a:endParaRPr>
          </a:p>
          <a:p>
            <a:pPr algn="just"/>
            <a:r>
              <a:rPr lang="en-US" sz="1600" dirty="0">
                <a:latin typeface="Corbel" panose="020B0503020204020204" pitchFamily="34" charset="0"/>
                <a:cs typeface="Times New Roman" panose="02020603050405020304" pitchFamily="18" charset="0"/>
              </a:rPr>
              <a:t>NC WIC authorized vendors are contracted with the NC Department of Health and Human Services and their Local WIC Agencies.</a:t>
            </a:r>
          </a:p>
          <a:p>
            <a:pPr algn="just"/>
            <a:endParaRPr lang="en-US" sz="1600" dirty="0">
              <a:latin typeface="Corbel" panose="020B0503020204020204" pitchFamily="34" charset="0"/>
              <a:cs typeface="Times New Roman" panose="02020603050405020304" pitchFamily="18" charset="0"/>
            </a:endParaRPr>
          </a:p>
          <a:p>
            <a:pPr algn="just"/>
            <a:r>
              <a:rPr lang="en-US" sz="1600" dirty="0">
                <a:latin typeface="Corbel" panose="020B0503020204020204" pitchFamily="34" charset="0"/>
                <a:cs typeface="Times New Roman" panose="02020603050405020304" pitchFamily="18" charset="0"/>
              </a:rPr>
              <a:t>The Local WIC Agency operates the WIC Program in your county.</a:t>
            </a:r>
          </a:p>
          <a:p>
            <a:pPr algn="just"/>
            <a:endParaRPr lang="en-US" dirty="0"/>
          </a:p>
        </p:txBody>
      </p:sp>
      <p:sp>
        <p:nvSpPr>
          <p:cNvPr id="2" name="Slide Number Placeholder 1"/>
          <p:cNvSpPr>
            <a:spLocks noGrp="1"/>
          </p:cNvSpPr>
          <p:nvPr>
            <p:ph type="sldNum" sz="quarter" idx="10"/>
          </p:nvPr>
        </p:nvSpPr>
        <p:spPr>
          <a:xfrm>
            <a:off x="3831559" y="9069092"/>
            <a:ext cx="3451558" cy="512056"/>
          </a:xfrm>
          <a:prstGeom prst="rect">
            <a:avLst/>
          </a:prstGeom>
        </p:spPr>
        <p:txBody>
          <a:bodyPr/>
          <a:lstStyle/>
          <a:p>
            <a:fld id="{277FD931-451E-4B36-ABA2-042D5FD0E452}" type="slidenum">
              <a:rPr lang="en-US" smtClean="0"/>
              <a:t>3</a:t>
            </a:fld>
            <a:endParaRPr lang="en-US" dirty="0"/>
          </a:p>
        </p:txBody>
      </p:sp>
    </p:spTree>
    <p:extLst>
      <p:ext uri="{BB962C8B-B14F-4D97-AF65-F5344CB8AC3E}">
        <p14:creationId xmlns:p14="http://schemas.microsoft.com/office/powerpoint/2010/main" val="143045175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3700" y="468313"/>
            <a:ext cx="6400800" cy="3600450"/>
          </a:xfrm>
          <a:prstGeom prst="rect">
            <a:avLst/>
          </a:prstGeom>
        </p:spPr>
      </p:sp>
      <p:sp>
        <p:nvSpPr>
          <p:cNvPr id="3" name="Notes Placeholder 2"/>
          <p:cNvSpPr>
            <a:spLocks noGrp="1"/>
          </p:cNvSpPr>
          <p:nvPr>
            <p:ph type="body" idx="1"/>
          </p:nvPr>
        </p:nvSpPr>
        <p:spPr>
          <a:xfrm>
            <a:off x="569077" y="4338633"/>
            <a:ext cx="5973849" cy="4319959"/>
          </a:xfrm>
          <a:prstGeom prst="rect">
            <a:avLst/>
          </a:prstGeom>
        </p:spPr>
        <p:txBody>
          <a:bodyPr/>
          <a:lstStyle/>
          <a:p>
            <a:pPr algn="just"/>
            <a:r>
              <a:rPr lang="en-US" sz="1600" dirty="0">
                <a:latin typeface="Corbel" panose="020B0503020204020204" pitchFamily="34" charset="0"/>
              </a:rPr>
              <a:t>We will now review the </a:t>
            </a:r>
            <a:r>
              <a:rPr lang="en-US" sz="1600" dirty="0" err="1">
                <a:latin typeface="Corbel" panose="020B0503020204020204" pitchFamily="34" charset="0"/>
              </a:rPr>
              <a:t>eWIC</a:t>
            </a:r>
            <a:r>
              <a:rPr lang="en-US" sz="1600" dirty="0">
                <a:latin typeface="Corbel" panose="020B0503020204020204" pitchFamily="34" charset="0"/>
              </a:rPr>
              <a:t> payment process</a:t>
            </a:r>
          </a:p>
        </p:txBody>
      </p:sp>
      <p:sp>
        <p:nvSpPr>
          <p:cNvPr id="4" name="Slide Number Placeholder 3"/>
          <p:cNvSpPr>
            <a:spLocks noGrp="1"/>
          </p:cNvSpPr>
          <p:nvPr>
            <p:ph type="sldNum" sz="quarter" idx="10"/>
          </p:nvPr>
        </p:nvSpPr>
        <p:spPr>
          <a:xfrm>
            <a:off x="3855621" y="8928459"/>
            <a:ext cx="3451558" cy="512056"/>
          </a:xfrm>
          <a:prstGeom prst="rect">
            <a:avLst/>
          </a:prstGeom>
        </p:spPr>
        <p:txBody>
          <a:bodyPr/>
          <a:lstStyle/>
          <a:p>
            <a:fld id="{B045B7DE-1198-4F2F-B574-CA8CAE341642}" type="slidenum">
              <a:rPr lang="en-US" smtClean="0"/>
              <a:t>30</a:t>
            </a:fld>
            <a:endParaRPr lang="en-US" dirty="0"/>
          </a:p>
        </p:txBody>
      </p:sp>
    </p:spTree>
    <p:extLst>
      <p:ext uri="{BB962C8B-B14F-4D97-AF65-F5344CB8AC3E}">
        <p14:creationId xmlns:p14="http://schemas.microsoft.com/office/powerpoint/2010/main" val="99592318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a:xfrm>
            <a:off x="3863643" y="9028986"/>
            <a:ext cx="3451558" cy="512056"/>
          </a:xfrm>
          <a:prstGeom prst="rect">
            <a:avLst/>
          </a:prstGeom>
          <a:noFill/>
        </p:spPr>
        <p:txBody>
          <a:bodyPr/>
          <a:lstStyle/>
          <a:p>
            <a:fld id="{69D331B1-7E5D-4C8B-8ACF-75D55A4614D4}" type="slidenum">
              <a:rPr lang="en-US" smtClean="0"/>
              <a:pPr/>
              <a:t>31</a:t>
            </a:fld>
            <a:endParaRPr lang="en-US" dirty="0"/>
          </a:p>
        </p:txBody>
      </p:sp>
      <p:sp>
        <p:nvSpPr>
          <p:cNvPr id="167940" name="Rectangle 2"/>
          <p:cNvSpPr>
            <a:spLocks noGrp="1" noRot="1" noChangeAspect="1" noChangeArrowheads="1" noTextEdit="1"/>
          </p:cNvSpPr>
          <p:nvPr>
            <p:ph type="sldImg"/>
          </p:nvPr>
        </p:nvSpPr>
        <p:spPr>
          <a:xfrm>
            <a:off x="371475" y="238125"/>
            <a:ext cx="6572250" cy="3697288"/>
          </a:xfrm>
          <a:prstGeom prst="rect">
            <a:avLst/>
          </a:prstGeom>
          <a:ln/>
        </p:spPr>
      </p:sp>
      <p:sp>
        <p:nvSpPr>
          <p:cNvPr id="167941" name="Rectangle 3"/>
          <p:cNvSpPr>
            <a:spLocks noGrp="1" noChangeArrowheads="1"/>
          </p:cNvSpPr>
          <p:nvPr>
            <p:ph type="body" idx="1"/>
          </p:nvPr>
        </p:nvSpPr>
        <p:spPr>
          <a:xfrm>
            <a:off x="371475" y="4495802"/>
            <a:ext cx="6572250" cy="3019375"/>
          </a:xfrm>
          <a:prstGeom prst="rect">
            <a:avLst/>
          </a:prstGeom>
          <a:noFill/>
          <a:ln/>
        </p:spPr>
        <p:txBody>
          <a:bodyPr lIns="108336" tIns="54166" rIns="108336" bIns="54166"/>
          <a:lstStyle/>
          <a:p>
            <a:pPr algn="just">
              <a:spcBef>
                <a:spcPct val="50000"/>
              </a:spcBef>
              <a:spcAft>
                <a:spcPts val="669"/>
              </a:spcAft>
              <a:buSzPct val="115000"/>
              <a:defRPr/>
            </a:pPr>
            <a:r>
              <a:rPr lang="en-US" sz="1600" dirty="0">
                <a:latin typeface="Corbel" panose="020B0503020204020204" pitchFamily="34" charset="0"/>
              </a:rPr>
              <a:t>Vendors will receive payment for all eWIC transactions processed in their store through an Automated Clearinghouse (ACH) system in which payments are directly deposited into their bank account. Each approved food has an NTE.  If you submit an item price that is above the NTE, the payment will be decreased to the NTE amount for the item.</a:t>
            </a:r>
          </a:p>
          <a:p>
            <a:pPr eaLnBrk="1" hangingPunct="1"/>
            <a:endParaRPr lang="en-US" dirty="0"/>
          </a:p>
        </p:txBody>
      </p:sp>
    </p:spTree>
    <p:extLst>
      <p:ext uri="{BB962C8B-B14F-4D97-AF65-F5344CB8AC3E}">
        <p14:creationId xmlns:p14="http://schemas.microsoft.com/office/powerpoint/2010/main" val="120832837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428625"/>
            <a:ext cx="6502400" cy="3657600"/>
          </a:xfrm>
          <a:prstGeom prst="rect">
            <a:avLst/>
          </a:prstGeom>
        </p:spPr>
      </p:sp>
      <p:sp>
        <p:nvSpPr>
          <p:cNvPr id="3" name="Notes Placeholder 2"/>
          <p:cNvSpPr>
            <a:spLocks noGrp="1"/>
          </p:cNvSpPr>
          <p:nvPr>
            <p:ph type="body" idx="1"/>
          </p:nvPr>
        </p:nvSpPr>
        <p:spPr>
          <a:xfrm>
            <a:off x="457202" y="4267203"/>
            <a:ext cx="6451598" cy="4608499"/>
          </a:xfrm>
          <a:prstGeom prst="rect">
            <a:avLst/>
          </a:prstGeom>
        </p:spPr>
        <p:txBody>
          <a:bodyPr/>
          <a:lstStyle/>
          <a:p>
            <a:pPr marL="0" marR="0" lvl="0" indent="0" algn="just" defTabSz="1218987" rtl="0" eaLnBrk="1" fontAlgn="auto" latinLnBrk="0" hangingPunct="1">
              <a:lnSpc>
                <a:spcPct val="100000"/>
              </a:lnSpc>
              <a:spcBef>
                <a:spcPts val="0"/>
              </a:spcBef>
              <a:spcAft>
                <a:spcPts val="0"/>
              </a:spcAft>
              <a:buClrTx/>
              <a:buSzTx/>
              <a:buFontTx/>
              <a:buNone/>
              <a:tabLst/>
              <a:defRPr/>
            </a:pPr>
            <a:r>
              <a:rPr lang="en-US" sz="1600" dirty="0">
                <a:latin typeface="Corbel" panose="020B0503020204020204" pitchFamily="34" charset="0"/>
              </a:rPr>
              <a:t>Vendor applicants must submit their most current banking information to the </a:t>
            </a:r>
            <a:r>
              <a:rPr lang="en-US" sz="1600" dirty="0">
                <a:latin typeface="Corbel" panose="020B0503020204020204" pitchFamily="34" charset="0"/>
                <a:cs typeface="Calibri" panose="020F0502020204030204" pitchFamily="34" charset="0"/>
              </a:rPr>
              <a:t>State Approved EBT Processor </a:t>
            </a:r>
            <a:r>
              <a:rPr lang="en-US" sz="1600" dirty="0">
                <a:latin typeface="Corbel" panose="020B0503020204020204" pitchFamily="34" charset="0"/>
              </a:rPr>
              <a:t>to ensure payment for eWIC transactions. Current vendors must contact the </a:t>
            </a:r>
            <a:r>
              <a:rPr lang="en-US" sz="1600" dirty="0">
                <a:latin typeface="Corbel" panose="020B0503020204020204" pitchFamily="34" charset="0"/>
                <a:cs typeface="Calibri" panose="020F0502020204030204" pitchFamily="34" charset="0"/>
              </a:rPr>
              <a:t>State Approved EBT Processor </a:t>
            </a:r>
            <a:r>
              <a:rPr lang="en-US" sz="1600" dirty="0">
                <a:latin typeface="Corbel" panose="020B0503020204020204" pitchFamily="34" charset="0"/>
              </a:rPr>
              <a:t>with any changes in a vendor’s bank account. Contact information for FIS is on the slide. </a:t>
            </a:r>
          </a:p>
          <a:p>
            <a:pPr algn="just"/>
            <a:endParaRPr lang="en-US" sz="1600" dirty="0">
              <a:latin typeface="Corbel" panose="020B0503020204020204" pitchFamily="34" charset="0"/>
            </a:endParaRPr>
          </a:p>
          <a:p>
            <a:pPr algn="just"/>
            <a:endParaRPr lang="en-US" sz="1600" dirty="0">
              <a:latin typeface="Corbel" panose="020B0503020204020204" pitchFamily="34" charset="0"/>
            </a:endParaRPr>
          </a:p>
          <a:p>
            <a:pPr algn="just"/>
            <a:endParaRPr lang="en-US" sz="1600" dirty="0">
              <a:latin typeface="Corbel" panose="020B0503020204020204" pitchFamily="34" charset="0"/>
            </a:endParaRPr>
          </a:p>
          <a:p>
            <a:pPr algn="just"/>
            <a:endParaRPr lang="en-US" sz="1600" dirty="0">
              <a:latin typeface="Corbel" panose="020B0503020204020204" pitchFamily="34" charset="0"/>
            </a:endParaRPr>
          </a:p>
          <a:p>
            <a:pPr algn="just"/>
            <a:endParaRPr lang="en-US" sz="1600" dirty="0">
              <a:latin typeface="Corbel" panose="020B0503020204020204" pitchFamily="34" charset="0"/>
            </a:endParaRPr>
          </a:p>
          <a:p>
            <a:pPr algn="just"/>
            <a:endParaRPr lang="en-US" sz="1600" dirty="0">
              <a:latin typeface="Corbel" panose="020B0503020204020204" pitchFamily="34" charset="0"/>
            </a:endParaRPr>
          </a:p>
          <a:p>
            <a:pPr algn="just"/>
            <a:endParaRPr lang="en-US" sz="1600" dirty="0">
              <a:latin typeface="Corbel" panose="020B0503020204020204" pitchFamily="34" charset="0"/>
            </a:endParaRPr>
          </a:p>
          <a:p>
            <a:pPr algn="just"/>
            <a:endParaRPr lang="en-US" sz="1600" dirty="0">
              <a:latin typeface="Corbel" panose="020B0503020204020204" pitchFamily="34" charset="0"/>
            </a:endParaRPr>
          </a:p>
          <a:p>
            <a:pPr algn="just"/>
            <a:endParaRPr lang="en-US" sz="1600" dirty="0">
              <a:latin typeface="Corbel" panose="020B0503020204020204" pitchFamily="34" charset="0"/>
            </a:endParaRPr>
          </a:p>
          <a:p>
            <a:pPr algn="just"/>
            <a:r>
              <a:rPr lang="en-US" sz="1600" dirty="0">
                <a:latin typeface="Corbel" panose="020B0503020204020204" pitchFamily="34" charset="0"/>
              </a:rPr>
              <a:t>Photo credit:</a:t>
            </a:r>
          </a:p>
          <a:p>
            <a:pPr algn="just"/>
            <a:r>
              <a:rPr lang="en-US" sz="1600" dirty="0">
                <a:latin typeface="Corbel" panose="020B0503020204020204" pitchFamily="34" charset="0"/>
              </a:rPr>
              <a:t>PiggyBank_Fotolia_113540_Subscription_L</a:t>
            </a:r>
          </a:p>
          <a:p>
            <a:pPr algn="just"/>
            <a:endParaRPr lang="en-US" dirty="0">
              <a:cs typeface="Times New Roman" panose="02020603050405020304" pitchFamily="18" charset="0"/>
            </a:endParaRPr>
          </a:p>
        </p:txBody>
      </p:sp>
      <p:sp>
        <p:nvSpPr>
          <p:cNvPr id="4" name="Slide Number Placeholder 3"/>
          <p:cNvSpPr>
            <a:spLocks noGrp="1"/>
          </p:cNvSpPr>
          <p:nvPr>
            <p:ph type="sldNum" sz="quarter" idx="10"/>
          </p:nvPr>
        </p:nvSpPr>
        <p:spPr>
          <a:xfrm>
            <a:off x="3863643" y="9057465"/>
            <a:ext cx="3451558" cy="512056"/>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18E360E-C30B-4983-B0C7-6EABB349E35D}" type="slidenum">
              <a:rPr kumimoji="0" lang="en-US" sz="1200" b="0" i="0" u="none" strike="noStrike" kern="1200" cap="none" spc="0" normalizeH="0" baseline="0" noProof="0" smtClean="0">
                <a:ln>
                  <a:noFill/>
                </a:ln>
                <a:solidFill>
                  <a:srgbClr val="000000"/>
                </a:solidFill>
                <a:effectLst/>
                <a:uLnTx/>
                <a:uFillTx/>
                <a:latin typeface="Constantia" panose="02030602050306030303" pitchFamily="18"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endParaRPr>
          </a:p>
        </p:txBody>
      </p:sp>
    </p:spTree>
    <p:extLst>
      <p:ext uri="{BB962C8B-B14F-4D97-AF65-F5344CB8AC3E}">
        <p14:creationId xmlns:p14="http://schemas.microsoft.com/office/powerpoint/2010/main" val="9380000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D331B1-7E5D-4C8B-8ACF-75D55A4614D4}" type="slidenum">
              <a:rPr kumimoji="0" lang="en-US" sz="1500" b="0" i="0" u="none" strike="noStrike" kern="1200" cap="none" spc="0" normalizeH="0" baseline="0" noProof="0" smtClean="0">
                <a:ln>
                  <a:noFill/>
                </a:ln>
                <a:solidFill>
                  <a:srgbClr val="000000"/>
                </a:solidFill>
                <a:effectLst/>
                <a:uLnTx/>
                <a:uFillTx/>
                <a:latin typeface="Constantia" panose="02030602050306030303"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500" b="0"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endParaRPr>
          </a:p>
        </p:txBody>
      </p:sp>
      <p:sp>
        <p:nvSpPr>
          <p:cNvPr id="167940" name="Rectangle 2"/>
          <p:cNvSpPr>
            <a:spLocks noGrp="1" noRot="1" noChangeAspect="1" noChangeArrowheads="1" noTextEdit="1"/>
          </p:cNvSpPr>
          <p:nvPr>
            <p:ph type="sldImg"/>
          </p:nvPr>
        </p:nvSpPr>
        <p:spPr>
          <a:xfrm>
            <a:off x="331788" y="603250"/>
            <a:ext cx="6651625" cy="3741738"/>
          </a:xfrm>
          <a:ln/>
        </p:spPr>
      </p:sp>
      <p:sp>
        <p:nvSpPr>
          <p:cNvPr id="167941" name="Rectangle 3"/>
          <p:cNvSpPr>
            <a:spLocks noGrp="1" noChangeArrowheads="1"/>
          </p:cNvSpPr>
          <p:nvPr>
            <p:ph type="body" idx="1"/>
          </p:nvPr>
        </p:nvSpPr>
        <p:spPr>
          <a:xfrm>
            <a:off x="299831" y="4638917"/>
            <a:ext cx="6717195" cy="1838084"/>
          </a:xfrm>
          <a:noFill/>
          <a:ln/>
        </p:spPr>
        <p:txBody>
          <a:bodyPr lIns="100686" tIns="50340" rIns="100686" bIns="50340"/>
          <a:lstStyle/>
          <a:p>
            <a:pPr algn="just" defTabSz="1264455">
              <a:defRPr/>
            </a:pPr>
            <a:r>
              <a:rPr lang="en-US" sz="1600" dirty="0">
                <a:latin typeface="Corbel" panose="020B0503020204020204" pitchFamily="34" charset="0"/>
              </a:rPr>
              <a:t>Should a stand-beside device vendor need assistance</a:t>
            </a:r>
            <a:r>
              <a:rPr lang="en-US" sz="1600" dirty="0">
                <a:effectLst/>
                <a:latin typeface="Corbel" panose="020B0503020204020204" pitchFamily="34" charset="0"/>
                <a:ea typeface="Calibri" panose="020F0502020204030204" pitchFamily="34" charset="0"/>
              </a:rPr>
              <a:t> troubleshooting stand-beside POS equipment, you will use the contact information listed on this slide. </a:t>
            </a:r>
            <a:endParaRPr lang="en-US" sz="1600" dirty="0">
              <a:latin typeface="Corbel" panose="020B0503020204020204" pitchFamily="34" charset="0"/>
            </a:endParaRPr>
          </a:p>
          <a:p>
            <a:pPr eaLnBrk="1" hangingPunct="1"/>
            <a:endParaRPr lang="en-US" sz="1600" dirty="0"/>
          </a:p>
        </p:txBody>
      </p:sp>
    </p:spTree>
    <p:extLst>
      <p:ext uri="{BB962C8B-B14F-4D97-AF65-F5344CB8AC3E}">
        <p14:creationId xmlns:p14="http://schemas.microsoft.com/office/powerpoint/2010/main" val="340479623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p:cNvSpPr>
            <a:spLocks noGrp="1" noChangeArrowheads="1"/>
          </p:cNvSpPr>
          <p:nvPr>
            <p:ph type="sldNum" sz="quarter" idx="5"/>
          </p:nvPr>
        </p:nvSpPr>
        <p:spPr>
          <a:xfrm>
            <a:off x="3850775" y="8956797"/>
            <a:ext cx="3451558" cy="512056"/>
          </a:xfrm>
          <a:prstGeom prst="rect">
            <a:avLst/>
          </a:prstGeom>
          <a:noFill/>
        </p:spPr>
        <p:txBody>
          <a:bodyPr/>
          <a:lstStyle/>
          <a:p>
            <a:fld id="{C3F7D8E7-EA27-4CAF-9B00-95ABD9155BEF}" type="slidenum">
              <a:rPr lang="en-US" smtClean="0"/>
              <a:pPr/>
              <a:t>34</a:t>
            </a:fld>
            <a:endParaRPr lang="en-US" dirty="0"/>
          </a:p>
        </p:txBody>
      </p:sp>
      <p:sp>
        <p:nvSpPr>
          <p:cNvPr id="172036" name="Rectangle 2"/>
          <p:cNvSpPr>
            <a:spLocks noGrp="1" noRot="1" noChangeAspect="1" noChangeArrowheads="1" noTextEdit="1"/>
          </p:cNvSpPr>
          <p:nvPr>
            <p:ph type="sldImg"/>
          </p:nvPr>
        </p:nvSpPr>
        <p:spPr>
          <a:xfrm>
            <a:off x="303213" y="457200"/>
            <a:ext cx="6708775" cy="3773488"/>
          </a:xfrm>
          <a:prstGeom prst="rect">
            <a:avLst/>
          </a:prstGeom>
          <a:ln/>
        </p:spPr>
      </p:sp>
      <p:sp>
        <p:nvSpPr>
          <p:cNvPr id="172037" name="Rectangle 3"/>
          <p:cNvSpPr>
            <a:spLocks noGrp="1" noChangeArrowheads="1"/>
          </p:cNvSpPr>
          <p:nvPr>
            <p:ph type="body" idx="1"/>
          </p:nvPr>
        </p:nvSpPr>
        <p:spPr>
          <a:xfrm>
            <a:off x="533402" y="4495802"/>
            <a:ext cx="5973849" cy="3019375"/>
          </a:xfrm>
          <a:prstGeom prst="rect">
            <a:avLst/>
          </a:prstGeom>
          <a:noFill/>
          <a:ln/>
        </p:spPr>
        <p:txBody>
          <a:bodyPr lIns="108336" tIns="54166" rIns="108336" bIns="54166"/>
          <a:lstStyle/>
          <a:p>
            <a:pPr algn="just">
              <a:spcBef>
                <a:spcPct val="50000"/>
              </a:spcBef>
              <a:buSzPct val="115000"/>
            </a:pPr>
            <a:r>
              <a:rPr lang="en-US" sz="1600" dirty="0">
                <a:latin typeface="Corbel" panose="020B0503020204020204" pitchFamily="34" charset="0"/>
              </a:rPr>
              <a:t>Vendors may not ask the WIC customer: </a:t>
            </a:r>
          </a:p>
          <a:p>
            <a:pPr algn="just">
              <a:spcBef>
                <a:spcPct val="50000"/>
              </a:spcBef>
              <a:buSzPct val="115000"/>
            </a:pPr>
            <a:r>
              <a:rPr lang="en-US" sz="1600" dirty="0">
                <a:latin typeface="Corbel" panose="020B0503020204020204" pitchFamily="34" charset="0"/>
              </a:rPr>
              <a:t>To make up the difference in price for eWIC transactions </a:t>
            </a:r>
          </a:p>
          <a:p>
            <a:pPr algn="just">
              <a:spcBef>
                <a:spcPct val="50000"/>
              </a:spcBef>
              <a:buSzPct val="115000"/>
            </a:pPr>
            <a:endParaRPr lang="en-US" sz="1600" dirty="0">
              <a:latin typeface="Corbel" panose="020B0503020204020204" pitchFamily="34" charset="0"/>
            </a:endParaRPr>
          </a:p>
          <a:p>
            <a:pPr algn="just">
              <a:spcBef>
                <a:spcPct val="50000"/>
              </a:spcBef>
              <a:buSzPct val="115000"/>
            </a:pPr>
            <a:r>
              <a:rPr lang="en-US" sz="1600" dirty="0">
                <a:latin typeface="Corbel" panose="020B0503020204020204" pitchFamily="34" charset="0"/>
              </a:rPr>
              <a:t>Vendors are responsible for keeping their prices at or below the NTE for their peer group.</a:t>
            </a:r>
          </a:p>
          <a:p>
            <a:pPr eaLnBrk="1" hangingPunct="1"/>
            <a:endParaRPr lang="en-US" dirty="0"/>
          </a:p>
        </p:txBody>
      </p:sp>
    </p:spTree>
    <p:extLst>
      <p:ext uri="{BB962C8B-B14F-4D97-AF65-F5344CB8AC3E}">
        <p14:creationId xmlns:p14="http://schemas.microsoft.com/office/powerpoint/2010/main" val="32627751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457200"/>
            <a:ext cx="6613525" cy="3721100"/>
          </a:xfrm>
          <a:prstGeom prst="rect">
            <a:avLst/>
          </a:prstGeom>
        </p:spPr>
      </p:sp>
      <p:sp>
        <p:nvSpPr>
          <p:cNvPr id="3" name="Notes Placeholder 2"/>
          <p:cNvSpPr>
            <a:spLocks noGrp="1"/>
          </p:cNvSpPr>
          <p:nvPr>
            <p:ph type="body" idx="1"/>
          </p:nvPr>
        </p:nvSpPr>
        <p:spPr>
          <a:xfrm>
            <a:off x="670677" y="4495799"/>
            <a:ext cx="5973849" cy="3100779"/>
          </a:xfrm>
          <a:prstGeom prst="rect">
            <a:avLst/>
          </a:prstGeom>
        </p:spPr>
        <p:txBody>
          <a:bodyPr/>
          <a:lstStyle/>
          <a:p>
            <a:pPr algn="just"/>
            <a:r>
              <a:rPr lang="en-US" sz="1600" dirty="0">
                <a:latin typeface="Corbel" panose="020B0503020204020204" pitchFamily="34" charset="0"/>
              </a:rPr>
              <a:t>WIC customers can pay for an amount that exceeds the CVB maximum</a:t>
            </a:r>
          </a:p>
          <a:p>
            <a:pPr algn="just"/>
            <a:r>
              <a:rPr lang="en-US" sz="1600" dirty="0">
                <a:latin typeface="Corbel" panose="020B0503020204020204" pitchFamily="34" charset="0"/>
              </a:rPr>
              <a:t>Example: $10.00 CVB</a:t>
            </a:r>
          </a:p>
          <a:p>
            <a:pPr algn="just"/>
            <a:r>
              <a:rPr lang="en-US" sz="1600" dirty="0">
                <a:latin typeface="Corbel" panose="020B0503020204020204" pitchFamily="34" charset="0"/>
              </a:rPr>
              <a:t>Total cost of WIC fruits and vegetables is $10.25. Customer can pay 25¢ plus tax on the 25¢ or use  other acceptable methods to pay for the outstanding balance, e.g SNAP which is not taxable</a:t>
            </a:r>
          </a:p>
          <a:p>
            <a:pPr algn="just"/>
            <a:r>
              <a:rPr lang="en-US" sz="1600" dirty="0">
                <a:latin typeface="Corbel" panose="020B0503020204020204" pitchFamily="34" charset="0"/>
              </a:rPr>
              <a:t>Vendor submits an eWIC transaction for $10.00 in CVBs </a:t>
            </a:r>
          </a:p>
          <a:p>
            <a:endParaRPr lang="en-US" dirty="0"/>
          </a:p>
        </p:txBody>
      </p:sp>
      <p:sp>
        <p:nvSpPr>
          <p:cNvPr id="5" name="Slide Number Placeholder 4"/>
          <p:cNvSpPr>
            <a:spLocks noGrp="1"/>
          </p:cNvSpPr>
          <p:nvPr>
            <p:ph type="sldNum" sz="quarter" idx="11"/>
          </p:nvPr>
        </p:nvSpPr>
        <p:spPr>
          <a:xfrm>
            <a:off x="3831559" y="8915400"/>
            <a:ext cx="3451558" cy="512056"/>
          </a:xfrm>
          <a:prstGeom prst="rect">
            <a:avLst/>
          </a:prstGeom>
        </p:spPr>
        <p:txBody>
          <a:bodyPr/>
          <a:lstStyle/>
          <a:p>
            <a:fld id="{B045B7DE-1198-4F2F-B574-CA8CAE341642}" type="slidenum">
              <a:rPr lang="en-US" smtClean="0"/>
              <a:t>35</a:t>
            </a:fld>
            <a:endParaRPr lang="en-US" dirty="0"/>
          </a:p>
        </p:txBody>
      </p:sp>
    </p:spTree>
    <p:extLst>
      <p:ext uri="{BB962C8B-B14F-4D97-AF65-F5344CB8AC3E}">
        <p14:creationId xmlns:p14="http://schemas.microsoft.com/office/powerpoint/2010/main" val="93338961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98488" y="530225"/>
            <a:ext cx="6145212" cy="3455988"/>
          </a:xfrm>
        </p:spPr>
      </p:sp>
      <p:sp>
        <p:nvSpPr>
          <p:cNvPr id="3" name="Notes Placeholder 2"/>
          <p:cNvSpPr>
            <a:spLocks noGrp="1"/>
          </p:cNvSpPr>
          <p:nvPr>
            <p:ph type="body" idx="1"/>
          </p:nvPr>
        </p:nvSpPr>
        <p:spPr/>
        <p:txBody>
          <a:bodyPr/>
          <a:lstStyle/>
          <a:p>
            <a:r>
              <a:rPr lang="en-US" sz="1600" dirty="0">
                <a:latin typeface="Corbel" panose="020B0503020204020204" pitchFamily="34" charset="0"/>
              </a:rPr>
              <a:t>We’ll pause here for any questions</a:t>
            </a:r>
          </a:p>
        </p:txBody>
      </p:sp>
      <p:sp>
        <p:nvSpPr>
          <p:cNvPr id="4" name="Slide Number Placeholder 3"/>
          <p:cNvSpPr>
            <a:spLocks noGrp="1"/>
          </p:cNvSpPr>
          <p:nvPr>
            <p:ph type="sldNum" sz="quarter" idx="5"/>
          </p:nvPr>
        </p:nvSpPr>
        <p:spPr/>
        <p:txBody>
          <a:bodyPr/>
          <a:lstStyle/>
          <a:p>
            <a:fld id="{1D142F51-8B2E-4BFF-8E0F-E8BEB853D015}" type="slidenum">
              <a:rPr lang="en-US" smtClean="0"/>
              <a:pPr/>
              <a:t>36</a:t>
            </a:fld>
            <a:endParaRPr lang="en-US" dirty="0"/>
          </a:p>
        </p:txBody>
      </p:sp>
    </p:spTree>
    <p:extLst>
      <p:ext uri="{BB962C8B-B14F-4D97-AF65-F5344CB8AC3E}">
        <p14:creationId xmlns:p14="http://schemas.microsoft.com/office/powerpoint/2010/main" val="20836841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Rectangle 13"/>
          <p:cNvSpPr txBox="1">
            <a:spLocks noGrp="1" noChangeArrowheads="1"/>
          </p:cNvSpPr>
          <p:nvPr/>
        </p:nvSpPr>
        <p:spPr bwMode="auto">
          <a:xfrm>
            <a:off x="3581188" y="8923892"/>
            <a:ext cx="3682641" cy="536190"/>
          </a:xfrm>
          <a:prstGeom prst="rect">
            <a:avLst/>
          </a:prstGeom>
          <a:noFill/>
          <a:ln w="9525">
            <a:noFill/>
            <a:miter lim="800000"/>
            <a:headEnd/>
            <a:tailEnd/>
          </a:ln>
        </p:spPr>
        <p:txBody>
          <a:bodyPr lIns="108336" tIns="54166" rIns="108336" bIns="54166" anchor="b"/>
          <a:lstStyle/>
          <a:p>
            <a:pPr marL="0" marR="0" lvl="0" indent="0" algn="r" defTabSz="1084279" rtl="0" eaLnBrk="0" fontAlgn="auto" latinLnBrk="0" hangingPunct="0">
              <a:lnSpc>
                <a:spcPct val="100000"/>
              </a:lnSpc>
              <a:spcBef>
                <a:spcPct val="200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7</a:t>
            </a:r>
          </a:p>
        </p:txBody>
      </p:sp>
      <p:sp>
        <p:nvSpPr>
          <p:cNvPr id="111620" name="Rectangle 2"/>
          <p:cNvSpPr>
            <a:spLocks noGrp="1" noRot="1" noChangeAspect="1" noChangeArrowheads="1" noTextEdit="1"/>
          </p:cNvSpPr>
          <p:nvPr>
            <p:ph type="sldImg"/>
          </p:nvPr>
        </p:nvSpPr>
        <p:spPr>
          <a:xfrm>
            <a:off x="546100" y="569913"/>
            <a:ext cx="6221413" cy="3500437"/>
          </a:xfrm>
          <a:prstGeom prst="rect">
            <a:avLst/>
          </a:prstGeom>
          <a:ln/>
        </p:spPr>
      </p:sp>
      <p:sp>
        <p:nvSpPr>
          <p:cNvPr id="111621" name="Rectangle 3"/>
          <p:cNvSpPr>
            <a:spLocks noGrp="1" noChangeArrowheads="1"/>
          </p:cNvSpPr>
          <p:nvPr>
            <p:ph type="body" idx="1"/>
          </p:nvPr>
        </p:nvSpPr>
        <p:spPr>
          <a:xfrm>
            <a:off x="256776" y="4398658"/>
            <a:ext cx="6648823" cy="4897741"/>
          </a:xfrm>
          <a:prstGeom prst="rect">
            <a:avLst/>
          </a:prstGeom>
          <a:noFill/>
          <a:ln/>
        </p:spPr>
        <p:txBody>
          <a:bodyPr lIns="108336" tIns="54166" rIns="108336" bIns="54166">
            <a:noAutofit/>
          </a:bodyPr>
          <a:lstStyle/>
          <a:p>
            <a:pPr algn="l" eaLnBrk="1" hangingPunct="1"/>
            <a:r>
              <a:rPr lang="en-US" sz="1600" dirty="0">
                <a:latin typeface="Corbel" panose="020B0503020204020204" pitchFamily="34" charset="0"/>
              </a:rPr>
              <a:t>The </a:t>
            </a:r>
            <a:r>
              <a:rPr lang="en-US" sz="1600" strike="noStrike" dirty="0">
                <a:solidFill>
                  <a:schemeClr val="accent6">
                    <a:lumMod val="50000"/>
                  </a:schemeClr>
                </a:solidFill>
                <a:latin typeface="Corbel" panose="020B0503020204020204" pitchFamily="34" charset="0"/>
              </a:rPr>
              <a:t>implementation </a:t>
            </a:r>
            <a:r>
              <a:rPr lang="en-US" sz="1600" dirty="0">
                <a:solidFill>
                  <a:schemeClr val="accent6">
                    <a:lumMod val="50000"/>
                  </a:schemeClr>
                </a:solidFill>
                <a:latin typeface="Corbel" panose="020B0503020204020204" pitchFamily="34" charset="0"/>
              </a:rPr>
              <a:t>of</a:t>
            </a:r>
            <a:r>
              <a:rPr lang="en-US" sz="1600" dirty="0">
                <a:latin typeface="Corbel" panose="020B0503020204020204" pitchFamily="34" charset="0"/>
              </a:rPr>
              <a:t> eWIC has supported the development of a robust Authorized or Approved Product List, or “APL” - for the North Carolina WIC Program. The APL consists of all the items reviewed by the state WIC program to meet all Federal and State criteria, and which are available for purchase by WIC customers. To ensure that only the specific WIC Approved Products may be purchased with WIC food benefits, the most current APL must be uploaded to the Vendor’s cash register system. </a:t>
            </a:r>
          </a:p>
          <a:p>
            <a:pPr algn="l" eaLnBrk="1" hangingPunct="1"/>
            <a:r>
              <a:rPr lang="en-US" sz="1600" dirty="0">
                <a:latin typeface="Corbel" panose="020B0503020204020204" pitchFamily="34" charset="0"/>
              </a:rPr>
              <a:t>The most updated APL can be found on the website: www.ncdhhs.gov/ncwicfoods.</a:t>
            </a:r>
          </a:p>
          <a:p>
            <a:pPr algn="l" eaLnBrk="1" hangingPunct="1"/>
            <a:endParaRPr lang="en-US" sz="1600" b="0" i="1" dirty="0">
              <a:latin typeface="Corbel" panose="020B0503020204020204" pitchFamily="34" charset="0"/>
            </a:endParaRPr>
          </a:p>
          <a:p>
            <a:pPr algn="l" eaLnBrk="1" hangingPunct="1"/>
            <a:r>
              <a:rPr lang="en-US" sz="1600" b="0" i="1" dirty="0">
                <a:latin typeface="Corbel" panose="020B0503020204020204" pitchFamily="34" charset="0"/>
              </a:rPr>
              <a:t>Shoppers can find information on NC WIC approved foods </a:t>
            </a:r>
            <a:r>
              <a:rPr lang="en-US" sz="1600" b="0" i="0" u="none" dirty="0">
                <a:solidFill>
                  <a:srgbClr val="FF0000"/>
                </a:solidFill>
                <a:latin typeface="Corbel" panose="020B0503020204020204" pitchFamily="34" charset="0"/>
              </a:rPr>
              <a:t>on the </a:t>
            </a:r>
            <a:r>
              <a:rPr lang="en-US" sz="1600" b="1" i="0" u="none" dirty="0">
                <a:solidFill>
                  <a:srgbClr val="0070C0"/>
                </a:solidFill>
                <a:latin typeface="Corbel" panose="020B0503020204020204" pitchFamily="34" charset="0"/>
              </a:rPr>
              <a:t>www.ncdhhs.gov/ncwicfoods</a:t>
            </a:r>
            <a:r>
              <a:rPr lang="en-US" sz="1600" b="0" i="0" u="none" dirty="0">
                <a:solidFill>
                  <a:srgbClr val="FF0000"/>
                </a:solidFill>
                <a:latin typeface="Corbel" panose="020B0503020204020204" pitchFamily="34" charset="0"/>
              </a:rPr>
              <a:t> website, in their ebtEDGE app or within the </a:t>
            </a:r>
            <a:r>
              <a:rPr lang="en-US" sz="1600" b="0" i="1" dirty="0">
                <a:latin typeface="Corbel" panose="020B0503020204020204" pitchFamily="34" charset="0"/>
              </a:rPr>
              <a:t>printed ‘Healthy Foods Shopping Guide’ available in local WIC agencies statewide.</a:t>
            </a:r>
          </a:p>
          <a:p>
            <a:pPr algn="l" eaLnBrk="1" hangingPunct="1"/>
            <a:endParaRPr lang="en-US" sz="1600" b="0" i="1" dirty="0">
              <a:latin typeface="Corbel" panose="020B0503020204020204" pitchFamily="34" charset="0"/>
            </a:endParaRPr>
          </a:p>
          <a:p>
            <a:pPr algn="l" eaLnBrk="1" hangingPunct="1"/>
            <a:endParaRPr lang="en-US" sz="1600" dirty="0">
              <a:latin typeface="Corbel" panose="020B0503020204020204" pitchFamily="34" charset="0"/>
            </a:endParaRPr>
          </a:p>
          <a:p>
            <a:pPr defTabSz="914266">
              <a:defRPr/>
            </a:pPr>
            <a:endParaRPr lang="en-US" sz="1600" dirty="0">
              <a:latin typeface="Corbel" panose="020B0503020204020204" pitchFamily="34" charset="0"/>
            </a:endParaRPr>
          </a:p>
          <a:p>
            <a:pPr marL="0" marR="0" lvl="0" indent="0" algn="l" defTabSz="914266" rtl="0" eaLnBrk="1" fontAlgn="auto" latinLnBrk="0" hangingPunct="1">
              <a:lnSpc>
                <a:spcPct val="100000"/>
              </a:lnSpc>
              <a:spcBef>
                <a:spcPts val="0"/>
              </a:spcBef>
              <a:spcAft>
                <a:spcPts val="0"/>
              </a:spcAft>
              <a:buClrTx/>
              <a:buSzTx/>
              <a:buFontTx/>
              <a:buNone/>
              <a:tabLst/>
              <a:defRPr/>
            </a:pPr>
            <a:r>
              <a:rPr lang="en-US" sz="1600" b="0" i="1" dirty="0">
                <a:latin typeface="Corbel" panose="020B0503020204020204" pitchFamily="34" charset="0"/>
              </a:rPr>
              <a:t>Photo Credit: Stock Images</a:t>
            </a:r>
          </a:p>
          <a:p>
            <a:pPr defTabSz="914266">
              <a:defRPr/>
            </a:pPr>
            <a:endParaRPr lang="en-US" sz="1300" dirty="0">
              <a:latin typeface="+mj-lt"/>
            </a:endParaRPr>
          </a:p>
        </p:txBody>
      </p:sp>
    </p:spTree>
    <p:custDataLst>
      <p:tags r:id="rId1"/>
    </p:custDataLst>
    <p:extLst>
      <p:ext uri="{BB962C8B-B14F-4D97-AF65-F5344CB8AC3E}">
        <p14:creationId xmlns:p14="http://schemas.microsoft.com/office/powerpoint/2010/main" val="88104585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Rectangle 13"/>
          <p:cNvSpPr txBox="1">
            <a:spLocks noGrp="1" noChangeArrowheads="1"/>
          </p:cNvSpPr>
          <p:nvPr/>
        </p:nvSpPr>
        <p:spPr bwMode="auto">
          <a:xfrm>
            <a:off x="3581188" y="8923892"/>
            <a:ext cx="3682641" cy="536190"/>
          </a:xfrm>
          <a:prstGeom prst="rect">
            <a:avLst/>
          </a:prstGeom>
          <a:noFill/>
          <a:ln w="9525">
            <a:noFill/>
            <a:miter lim="800000"/>
            <a:headEnd/>
            <a:tailEnd/>
          </a:ln>
        </p:spPr>
        <p:txBody>
          <a:bodyPr lIns="108336" tIns="54166" rIns="108336" bIns="54166" anchor="b"/>
          <a:lstStyle/>
          <a:p>
            <a:pPr marL="0" marR="0" lvl="0" indent="0" algn="r" defTabSz="1084279" rtl="0" eaLnBrk="0" fontAlgn="auto" latinLnBrk="0" hangingPunct="0">
              <a:lnSpc>
                <a:spcPct val="100000"/>
              </a:lnSpc>
              <a:spcBef>
                <a:spcPct val="200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7</a:t>
            </a:r>
          </a:p>
        </p:txBody>
      </p:sp>
      <p:sp>
        <p:nvSpPr>
          <p:cNvPr id="111620" name="Rectangle 2"/>
          <p:cNvSpPr>
            <a:spLocks noGrp="1" noRot="1" noChangeAspect="1" noChangeArrowheads="1" noTextEdit="1"/>
          </p:cNvSpPr>
          <p:nvPr>
            <p:ph type="sldImg"/>
          </p:nvPr>
        </p:nvSpPr>
        <p:spPr>
          <a:xfrm>
            <a:off x="557213" y="436563"/>
            <a:ext cx="6200775" cy="3489325"/>
          </a:xfrm>
          <a:prstGeom prst="rect">
            <a:avLst/>
          </a:prstGeom>
          <a:ln/>
        </p:spPr>
      </p:sp>
      <p:sp>
        <p:nvSpPr>
          <p:cNvPr id="111621" name="Rectangle 3"/>
          <p:cNvSpPr>
            <a:spLocks noGrp="1" noChangeArrowheads="1"/>
          </p:cNvSpPr>
          <p:nvPr>
            <p:ph type="body" idx="1"/>
          </p:nvPr>
        </p:nvSpPr>
        <p:spPr>
          <a:xfrm>
            <a:off x="485588" y="4443664"/>
            <a:ext cx="6344023" cy="4480228"/>
          </a:xfrm>
          <a:prstGeom prst="rect">
            <a:avLst/>
          </a:prstGeom>
          <a:noFill/>
          <a:ln/>
        </p:spPr>
        <p:txBody>
          <a:bodyPr lIns="108336" tIns="54166" rIns="108336" bIns="54166">
            <a:noAutofit/>
          </a:bodyPr>
          <a:lstStyle/>
          <a:p>
            <a:pPr eaLnBrk="1" hangingPunct="1"/>
            <a:r>
              <a:rPr lang="en-US" sz="1600" dirty="0">
                <a:latin typeface="Corbel" panose="020B0503020204020204" pitchFamily="34" charset="0"/>
              </a:rPr>
              <a:t>This portion of the presentation discusses the submission of a product UPC, the process for updates to the APL, and for each WC approved food category, we will review:</a:t>
            </a:r>
          </a:p>
          <a:p>
            <a:pPr marL="742908" lvl="1" indent="-285708">
              <a:buFont typeface="Arial" panose="020B0604020202020204" pitchFamily="34" charset="0"/>
              <a:buChar char="•"/>
            </a:pPr>
            <a:r>
              <a:rPr lang="en-US" sz="1600" dirty="0">
                <a:latin typeface="Corbel" panose="020B0503020204020204" pitchFamily="34" charset="0"/>
              </a:rPr>
              <a:t>the criteria for approval </a:t>
            </a:r>
          </a:p>
          <a:p>
            <a:pPr marL="742908" lvl="1" indent="-285708">
              <a:buFont typeface="Arial" panose="020B0604020202020204" pitchFamily="34" charset="0"/>
              <a:buChar char="•"/>
            </a:pPr>
            <a:r>
              <a:rPr lang="en-US" sz="1600" dirty="0">
                <a:latin typeface="Corbel" panose="020B0503020204020204" pitchFamily="34" charset="0"/>
              </a:rPr>
              <a:t>the unit of measure; and</a:t>
            </a:r>
          </a:p>
          <a:p>
            <a:pPr marL="742908" lvl="1" indent="-285708">
              <a:buFont typeface="Arial" panose="020B0604020202020204" pitchFamily="34" charset="0"/>
              <a:buChar char="•"/>
            </a:pPr>
            <a:r>
              <a:rPr lang="en-US" sz="1600" dirty="0">
                <a:latin typeface="Corbel" panose="020B0503020204020204" pitchFamily="34" charset="0"/>
              </a:rPr>
              <a:t>The minimum inventory requirements.  The minimum inventory requirements will be reviewed toward the end of this section for all foods.</a:t>
            </a:r>
          </a:p>
        </p:txBody>
      </p:sp>
    </p:spTree>
    <p:custDataLst>
      <p:tags r:id="rId1"/>
    </p:custDataLst>
    <p:extLst>
      <p:ext uri="{BB962C8B-B14F-4D97-AF65-F5344CB8AC3E}">
        <p14:creationId xmlns:p14="http://schemas.microsoft.com/office/powerpoint/2010/main" val="241028535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Rectangle 13"/>
          <p:cNvSpPr txBox="1">
            <a:spLocks noGrp="1" noChangeArrowheads="1"/>
          </p:cNvSpPr>
          <p:nvPr/>
        </p:nvSpPr>
        <p:spPr bwMode="auto">
          <a:xfrm>
            <a:off x="3581188" y="8923892"/>
            <a:ext cx="3682641" cy="536190"/>
          </a:xfrm>
          <a:prstGeom prst="rect">
            <a:avLst/>
          </a:prstGeom>
          <a:noFill/>
          <a:ln w="9525">
            <a:noFill/>
            <a:miter lim="800000"/>
            <a:headEnd/>
            <a:tailEnd/>
          </a:ln>
        </p:spPr>
        <p:txBody>
          <a:bodyPr lIns="108336" tIns="54166" rIns="108336" bIns="54166" anchor="b"/>
          <a:lstStyle/>
          <a:p>
            <a:pPr marL="0" marR="0" lvl="0" indent="0" algn="r" defTabSz="1084279" rtl="0" eaLnBrk="0" fontAlgn="auto" latinLnBrk="0" hangingPunct="0">
              <a:lnSpc>
                <a:spcPct val="100000"/>
              </a:lnSpc>
              <a:spcBef>
                <a:spcPct val="200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7</a:t>
            </a:r>
          </a:p>
        </p:txBody>
      </p:sp>
      <p:sp>
        <p:nvSpPr>
          <p:cNvPr id="111620" name="Rectangle 2"/>
          <p:cNvSpPr>
            <a:spLocks noGrp="1" noRot="1" noChangeAspect="1" noChangeArrowheads="1" noTextEdit="1"/>
          </p:cNvSpPr>
          <p:nvPr>
            <p:ph type="sldImg"/>
          </p:nvPr>
        </p:nvSpPr>
        <p:spPr>
          <a:xfrm>
            <a:off x="503238" y="473075"/>
            <a:ext cx="6308725" cy="3549650"/>
          </a:xfrm>
          <a:prstGeom prst="rect">
            <a:avLst/>
          </a:prstGeom>
          <a:ln/>
        </p:spPr>
      </p:sp>
      <p:sp>
        <p:nvSpPr>
          <p:cNvPr id="111621" name="Rectangle 3"/>
          <p:cNvSpPr>
            <a:spLocks noGrp="1" noChangeArrowheads="1"/>
          </p:cNvSpPr>
          <p:nvPr>
            <p:ph type="body" idx="1"/>
          </p:nvPr>
        </p:nvSpPr>
        <p:spPr>
          <a:xfrm>
            <a:off x="503238" y="4191000"/>
            <a:ext cx="6420223" cy="5105400"/>
          </a:xfrm>
          <a:prstGeom prst="rect">
            <a:avLst/>
          </a:prstGeom>
          <a:noFill/>
          <a:ln/>
        </p:spPr>
        <p:txBody>
          <a:bodyPr lIns="108336" tIns="54166" rIns="108336" bIns="54166">
            <a:noAutofit/>
          </a:bodyPr>
          <a:lstStyle/>
          <a:p>
            <a:pPr defTabSz="914266">
              <a:lnSpc>
                <a:spcPct val="90000"/>
              </a:lnSpc>
              <a:defRPr/>
            </a:pPr>
            <a:r>
              <a:rPr lang="en-US" sz="1600" dirty="0">
                <a:latin typeface="Corbel" panose="020B0503020204020204" pitchFamily="34" charset="0"/>
              </a:rPr>
              <a:t>The NC WIC Program Authorized Product List, or APL, is a compilation of all the Universal Product Codes (UPCs) for each WIC Approved product organized into WIC program supplemental food categories.</a:t>
            </a:r>
          </a:p>
          <a:p>
            <a:pPr defTabSz="914266">
              <a:lnSpc>
                <a:spcPct val="90000"/>
              </a:lnSpc>
              <a:defRPr/>
            </a:pPr>
            <a:r>
              <a:rPr lang="en-US" sz="1600" dirty="0">
                <a:latin typeface="Corbel" panose="020B0503020204020204" pitchFamily="34" charset="0"/>
              </a:rPr>
              <a:t> </a:t>
            </a:r>
          </a:p>
          <a:p>
            <a:pPr defTabSz="914266">
              <a:lnSpc>
                <a:spcPct val="90000"/>
              </a:lnSpc>
              <a:defRPr/>
            </a:pPr>
            <a:r>
              <a:rPr lang="en-US" sz="1600" dirty="0">
                <a:latin typeface="Corbel" panose="020B0503020204020204" pitchFamily="34" charset="0"/>
              </a:rPr>
              <a:t>In order for a food to be purchased using eWIC, the UPC for that specific food must be on the APL. As required in the Vendor contract, the APL must be downloaded every 24 hours to ensure all approved foods are available to WIC customers.</a:t>
            </a:r>
          </a:p>
          <a:p>
            <a:pPr>
              <a:lnSpc>
                <a:spcPct val="90000"/>
              </a:lnSpc>
              <a:buFontTx/>
              <a:buNone/>
            </a:pPr>
            <a:endParaRPr lang="en-US" sz="1600" dirty="0">
              <a:latin typeface="Corbel" panose="020B0503020204020204" pitchFamily="34" charset="0"/>
            </a:endParaRPr>
          </a:p>
          <a:p>
            <a:pPr>
              <a:lnSpc>
                <a:spcPct val="90000"/>
              </a:lnSpc>
            </a:pPr>
            <a:r>
              <a:rPr lang="en-US" sz="1600" dirty="0">
                <a:latin typeface="Corbel" panose="020B0503020204020204" pitchFamily="34" charset="0"/>
              </a:rPr>
              <a:t>For a product to be considered for inclusion on the North Carolina WIC Program APL, vendors (or anyone) must submit a request using the web-based NC WIC Approved Product Registration form. </a:t>
            </a:r>
          </a:p>
          <a:p>
            <a:pPr>
              <a:lnSpc>
                <a:spcPct val="90000"/>
              </a:lnSpc>
            </a:pPr>
            <a:r>
              <a:rPr lang="en-US" sz="1600" dirty="0">
                <a:latin typeface="Corbel" panose="020B0503020204020204" pitchFamily="34" charset="0"/>
              </a:rPr>
              <a:t>Prior to submitting any UPC for review, one must first:</a:t>
            </a:r>
          </a:p>
          <a:p>
            <a:pPr marL="342900" indent="-342900">
              <a:lnSpc>
                <a:spcPct val="90000"/>
              </a:lnSpc>
              <a:buAutoNum type="arabicParenR"/>
            </a:pPr>
            <a:r>
              <a:rPr lang="en-US" sz="1600" dirty="0">
                <a:latin typeface="Corbel" panose="020B0503020204020204" pitchFamily="34" charset="0"/>
              </a:rPr>
              <a:t>verify that the UPC is not </a:t>
            </a:r>
            <a:r>
              <a:rPr lang="en-US" sz="1600" b="1" dirty="0">
                <a:latin typeface="Corbel" panose="020B0503020204020204" pitchFamily="34" charset="0"/>
              </a:rPr>
              <a:t>already </a:t>
            </a:r>
            <a:r>
              <a:rPr lang="en-US" sz="1600" dirty="0">
                <a:latin typeface="Corbel" panose="020B0503020204020204" pitchFamily="34" charset="0"/>
              </a:rPr>
              <a:t>listed in the most recent APL, and </a:t>
            </a:r>
          </a:p>
          <a:p>
            <a:pPr marL="342900" indent="-342900">
              <a:lnSpc>
                <a:spcPct val="90000"/>
              </a:lnSpc>
              <a:buAutoNum type="arabicParenR"/>
            </a:pPr>
            <a:r>
              <a:rPr lang="en-US" sz="1600" dirty="0">
                <a:latin typeface="Corbel" panose="020B0503020204020204" pitchFamily="34" charset="0"/>
              </a:rPr>
              <a:t>refer to the NC WIC Approved Foods Nutrition Criteria to evaluate if the food meets the criteria for approval.  </a:t>
            </a:r>
          </a:p>
          <a:p>
            <a:pPr>
              <a:lnSpc>
                <a:spcPct val="90000"/>
              </a:lnSpc>
            </a:pPr>
            <a:endParaRPr lang="en-US" sz="1600" dirty="0">
              <a:latin typeface="Corbel" panose="020B0503020204020204" pitchFamily="34" charset="0"/>
            </a:endParaRPr>
          </a:p>
          <a:p>
            <a:pPr>
              <a:lnSpc>
                <a:spcPct val="90000"/>
              </a:lnSpc>
            </a:pPr>
            <a:r>
              <a:rPr lang="en-US" sz="1600" dirty="0">
                <a:latin typeface="Corbel" panose="020B0503020204020204" pitchFamily="34" charset="0"/>
              </a:rPr>
              <a:t>Information about the current North Carolina WIC Program APL, the NC WIC Approved Foods Nutrition Criteria, and the UPC submission process can be found at:  https://www.dhhs.nc.gov/ncwicfoods under “UPC Submissions”.</a:t>
            </a:r>
          </a:p>
          <a:p>
            <a:pPr>
              <a:lnSpc>
                <a:spcPct val="90000"/>
              </a:lnSpc>
            </a:pPr>
            <a:endParaRPr lang="en-US" sz="1600" dirty="0">
              <a:latin typeface="Corbel" panose="020B0503020204020204" pitchFamily="34" charset="0"/>
            </a:endParaRPr>
          </a:p>
          <a:p>
            <a:pPr defTabSz="948368">
              <a:defRPr/>
            </a:pPr>
            <a:endParaRPr lang="en-US" sz="1400" dirty="0"/>
          </a:p>
        </p:txBody>
      </p:sp>
    </p:spTree>
    <p:custDataLst>
      <p:tags r:id="rId1"/>
    </p:custDataLst>
    <p:extLst>
      <p:ext uri="{BB962C8B-B14F-4D97-AF65-F5344CB8AC3E}">
        <p14:creationId xmlns:p14="http://schemas.microsoft.com/office/powerpoint/2010/main" val="40237839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4663" y="760413"/>
            <a:ext cx="6365875" cy="3581400"/>
          </a:xfrm>
        </p:spPr>
      </p:sp>
      <p:sp>
        <p:nvSpPr>
          <p:cNvPr id="3" name="Notes Placeholder 2"/>
          <p:cNvSpPr>
            <a:spLocks noGrp="1"/>
          </p:cNvSpPr>
          <p:nvPr>
            <p:ph type="body" idx="1"/>
          </p:nvPr>
        </p:nvSpPr>
        <p:spPr/>
        <p:txBody>
          <a:bodyPr/>
          <a:lstStyle/>
          <a:p>
            <a:pPr>
              <a:buFont typeface="Arial" panose="020B0604020202020204" pitchFamily="34" charset="0"/>
              <a:buNone/>
            </a:pPr>
            <a:endParaRPr lang="en-US" dirty="0">
              <a:effectLst/>
            </a:endParaRPr>
          </a:p>
          <a:p>
            <a:pPr>
              <a:buFont typeface="Arial" panose="020B0604020202020204" pitchFamily="34" charset="0"/>
              <a:buNone/>
            </a:pPr>
            <a:r>
              <a:rPr lang="en-US" sz="1600" dirty="0">
                <a:effectLst/>
                <a:latin typeface="Corbel" panose="020B0503020204020204" pitchFamily="34" charset="0"/>
              </a:rPr>
              <a:t>What is </a:t>
            </a:r>
            <a:r>
              <a:rPr lang="en-US" sz="1600" dirty="0" err="1">
                <a:effectLst/>
                <a:latin typeface="Corbel" panose="020B0503020204020204" pitchFamily="34" charset="0"/>
              </a:rPr>
              <a:t>eWIC</a:t>
            </a:r>
            <a:r>
              <a:rPr lang="en-US" sz="1600" dirty="0">
                <a:effectLst/>
                <a:latin typeface="Corbel" panose="020B0503020204020204" pitchFamily="34" charset="0"/>
              </a:rPr>
              <a:t>?</a:t>
            </a:r>
          </a:p>
          <a:p>
            <a:pPr>
              <a:buFont typeface="Arial" panose="020B0604020202020204" pitchFamily="34" charset="0"/>
              <a:buChar char="•"/>
            </a:pPr>
            <a:endParaRPr lang="en-US" sz="1600" dirty="0">
              <a:effectLst/>
              <a:latin typeface="Corbel" panose="020B0503020204020204" pitchFamily="34" charset="0"/>
            </a:endParaRPr>
          </a:p>
          <a:p>
            <a:pPr>
              <a:buFont typeface="Arial" panose="020B0604020202020204" pitchFamily="34" charset="0"/>
              <a:buChar char="•"/>
            </a:pPr>
            <a:r>
              <a:rPr lang="en-US" sz="1600" dirty="0" err="1">
                <a:effectLst/>
                <a:latin typeface="Corbel" panose="020B0503020204020204" pitchFamily="34" charset="0"/>
              </a:rPr>
              <a:t>eWIC</a:t>
            </a:r>
            <a:r>
              <a:rPr lang="en-US" sz="1600" dirty="0">
                <a:effectLst/>
                <a:latin typeface="Corbel" panose="020B0503020204020204" pitchFamily="34" charset="0"/>
              </a:rPr>
              <a:t> is the term used for EBT (Electronic Benefit Transfer) by the North Carolina WIC Program. </a:t>
            </a:r>
          </a:p>
          <a:p>
            <a:pPr>
              <a:buFont typeface="Arial" panose="020B0604020202020204" pitchFamily="34" charset="0"/>
              <a:buChar char="•"/>
            </a:pPr>
            <a:r>
              <a:rPr lang="en-US" sz="1600" dirty="0">
                <a:effectLst/>
                <a:latin typeface="Corbel" panose="020B0503020204020204" pitchFamily="34" charset="0"/>
              </a:rPr>
              <a:t>EBT is a method that permits access to WIC food benefits using a plastic card.</a:t>
            </a:r>
          </a:p>
          <a:p>
            <a:endParaRPr lang="en-US" dirty="0"/>
          </a:p>
        </p:txBody>
      </p:sp>
      <p:sp>
        <p:nvSpPr>
          <p:cNvPr id="4" name="Slide Number Placeholder 3"/>
          <p:cNvSpPr>
            <a:spLocks noGrp="1"/>
          </p:cNvSpPr>
          <p:nvPr>
            <p:ph type="sldNum" sz="quarter" idx="5"/>
          </p:nvPr>
        </p:nvSpPr>
        <p:spPr/>
        <p:txBody>
          <a:bodyPr/>
          <a:lstStyle/>
          <a:p>
            <a:fld id="{1D142F51-8B2E-4BFF-8E0F-E8BEB853D015}" type="slidenum">
              <a:rPr lang="en-US" smtClean="0"/>
              <a:pPr/>
              <a:t>4</a:t>
            </a:fld>
            <a:endParaRPr lang="en-US" dirty="0"/>
          </a:p>
        </p:txBody>
      </p:sp>
    </p:spTree>
    <p:extLst>
      <p:ext uri="{BB962C8B-B14F-4D97-AF65-F5344CB8AC3E}">
        <p14:creationId xmlns:p14="http://schemas.microsoft.com/office/powerpoint/2010/main" val="272818235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81000" y="4343401"/>
            <a:ext cx="7315199" cy="4031759"/>
          </a:xfrm>
        </p:spPr>
        <p:txBody>
          <a:bodyPr/>
          <a:lstStyle/>
          <a:p>
            <a:pPr marL="914400" marR="0" lvl="0" algn="l">
              <a:lnSpc>
                <a:spcPct val="115000"/>
              </a:lnSpc>
              <a:spcBef>
                <a:spcPts val="0"/>
              </a:spcBef>
              <a:spcAft>
                <a:spcPts val="0"/>
              </a:spcAft>
            </a:pPr>
            <a:r>
              <a:rPr lang="en-US" sz="1600" dirty="0">
                <a:latin typeface="Corbel" panose="020B0503020204020204" pitchFamily="34" charset="0"/>
              </a:rPr>
              <a:t>There are seven WIC Program food packages that apply to participant based on the participant category and nutritional needs. </a:t>
            </a:r>
            <a:r>
              <a:rPr lang="en-US" sz="1600" kern="100" dirty="0">
                <a:effectLst/>
                <a:latin typeface="Corbel" panose="020B0503020204020204" pitchFamily="34" charset="0"/>
                <a:ea typeface="Calibri" panose="020F0502020204030204" pitchFamily="34" charset="0"/>
                <a:cs typeface="Times New Roman" panose="02020603050405020304" pitchFamily="18" charset="0"/>
              </a:rPr>
              <a:t>The authorized supplemental foods included in the food packages must be tailored and prescribed to meet individual needs.</a:t>
            </a:r>
          </a:p>
          <a:p>
            <a:pPr marL="914400" marR="0" lvl="0" algn="l">
              <a:lnSpc>
                <a:spcPct val="115000"/>
              </a:lnSpc>
              <a:spcBef>
                <a:spcPts val="0"/>
              </a:spcBef>
              <a:spcAft>
                <a:spcPts val="1000"/>
              </a:spcAft>
            </a:pPr>
            <a:r>
              <a:rPr lang="en-US" sz="1600" kern="100" dirty="0">
                <a:effectLst/>
                <a:latin typeface="Corbel" panose="020B0503020204020204" pitchFamily="34" charset="0"/>
                <a:ea typeface="Calibri" panose="020F0502020204030204" pitchFamily="34" charset="0"/>
                <a:cs typeface="Times New Roman" panose="02020603050405020304" pitchFamily="18" charset="0"/>
              </a:rPr>
              <a:t>The food package categories are divided into the following:</a:t>
            </a:r>
          </a:p>
          <a:p>
            <a:pPr marL="1257300" marR="0" lvl="2" indent="-342900" algn="l">
              <a:lnSpc>
                <a:spcPct val="115000"/>
              </a:lnSpc>
              <a:spcBef>
                <a:spcPts val="0"/>
              </a:spcBef>
              <a:spcAft>
                <a:spcPts val="1000"/>
              </a:spcAft>
              <a:buFont typeface="Arial" panose="020B0604020202020204" pitchFamily="34" charset="0"/>
              <a:buChar char="•"/>
              <a:tabLst>
                <a:tab pos="1143000" algn="l"/>
              </a:tabLst>
            </a:pPr>
            <a:r>
              <a:rPr lang="en-US" sz="1600" kern="100" dirty="0">
                <a:effectLst/>
                <a:latin typeface="Corbel" panose="020B0503020204020204" pitchFamily="34" charset="0"/>
                <a:ea typeface="Calibri" panose="020F0502020204030204" pitchFamily="34" charset="0"/>
                <a:cs typeface="Times New Roman" panose="02020603050405020304" pitchFamily="18" charset="0"/>
              </a:rPr>
              <a:t>Food Packages I and II are for infants.</a:t>
            </a:r>
          </a:p>
          <a:p>
            <a:pPr marL="1257300" marR="0" lvl="2" indent="-342900" algn="l">
              <a:lnSpc>
                <a:spcPct val="115000"/>
              </a:lnSpc>
              <a:spcBef>
                <a:spcPts val="0"/>
              </a:spcBef>
              <a:spcAft>
                <a:spcPts val="1000"/>
              </a:spcAft>
              <a:buFont typeface="Arial" panose="020B0604020202020204" pitchFamily="34" charset="0"/>
              <a:buChar char="•"/>
              <a:tabLst>
                <a:tab pos="1143000" algn="l"/>
              </a:tabLst>
            </a:pPr>
            <a:r>
              <a:rPr lang="en-US" sz="1600" kern="100" dirty="0">
                <a:effectLst/>
                <a:latin typeface="Corbel" panose="020B0503020204020204" pitchFamily="34" charset="0"/>
                <a:ea typeface="Calibri" panose="020F0502020204030204" pitchFamily="34" charset="0"/>
                <a:cs typeface="Times New Roman" panose="02020603050405020304" pitchFamily="18" charset="0"/>
              </a:rPr>
              <a:t>Food Package III is for any participant category– woman, infant, or child- that has medical documentation for a nutritional product. For this chart, the supplemental foods and quantities allowed are shown for an infant participant.</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4D1ED0F-E1B7-4072-BEC1-039668071702}" type="slidenum">
              <a:rPr kumimoji="0" lang="en-US" sz="1300" b="0" i="0" u="none" strike="noStrike" kern="1200" cap="none" spc="0" normalizeH="0" baseline="0" noProof="0" smtClean="0">
                <a:ln>
                  <a:noFill/>
                </a:ln>
                <a:solidFill>
                  <a:prstClr val="black"/>
                </a:solidFill>
                <a:effectLst/>
                <a:uLnTx/>
                <a:uFillTx/>
                <a:latin typeface="Corbel" panose="020B0503020204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130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Tree>
    <p:extLst>
      <p:ext uri="{BB962C8B-B14F-4D97-AF65-F5344CB8AC3E}">
        <p14:creationId xmlns:p14="http://schemas.microsoft.com/office/powerpoint/2010/main" val="8108643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71583" y="4343401"/>
            <a:ext cx="6486417" cy="4031759"/>
          </a:xfrm>
        </p:spPr>
        <p:txBody>
          <a:bodyPr/>
          <a:lstStyle/>
          <a:p>
            <a:pPr marL="342900" marR="0" lvl="0" indent="-342900">
              <a:lnSpc>
                <a:spcPct val="115000"/>
              </a:lnSpc>
              <a:spcBef>
                <a:spcPts val="0"/>
              </a:spcBef>
              <a:spcAft>
                <a:spcPts val="1000"/>
              </a:spcAft>
              <a:buFont typeface="Arial" panose="020B0604020202020204" pitchFamily="34" charset="0"/>
              <a:buChar char="•"/>
              <a:tabLst>
                <a:tab pos="1143000" algn="l"/>
              </a:tabLst>
            </a:pPr>
            <a:r>
              <a:rPr lang="en-US" sz="1600" kern="100" dirty="0">
                <a:effectLst/>
                <a:latin typeface="Corbel" panose="020B0503020204020204" pitchFamily="34" charset="0"/>
                <a:ea typeface="Calibri" panose="020F0502020204030204" pitchFamily="34" charset="0"/>
                <a:cs typeface="Times New Roman" panose="02020603050405020304" pitchFamily="18" charset="0"/>
              </a:rPr>
              <a:t>Food Package IV is for children.</a:t>
            </a:r>
          </a:p>
          <a:p>
            <a:pPr marL="342900" marR="0" lvl="0" indent="-342900">
              <a:lnSpc>
                <a:spcPct val="115000"/>
              </a:lnSpc>
              <a:spcBef>
                <a:spcPts val="0"/>
              </a:spcBef>
              <a:spcAft>
                <a:spcPts val="1000"/>
              </a:spcAft>
              <a:buFont typeface="Arial" panose="020B0604020202020204" pitchFamily="34" charset="0"/>
              <a:buChar char="•"/>
              <a:tabLst>
                <a:tab pos="1143000" algn="l"/>
              </a:tabLst>
            </a:pPr>
            <a:r>
              <a:rPr lang="en-US" sz="1600" kern="100" dirty="0">
                <a:effectLst/>
                <a:latin typeface="Corbel" panose="020B0503020204020204" pitchFamily="34" charset="0"/>
                <a:ea typeface="Calibri" panose="020F0502020204030204" pitchFamily="34" charset="0"/>
                <a:cs typeface="Times New Roman" panose="02020603050405020304" pitchFamily="18" charset="0"/>
              </a:rPr>
              <a:t>And Food Packages V, VI, VII, and VII+ are for pregnant, postpartum, and breastfeeding women.</a:t>
            </a:r>
          </a:p>
          <a:p>
            <a:pPr marL="342900" marR="0" lvl="0" indent="-342900">
              <a:lnSpc>
                <a:spcPct val="115000"/>
              </a:lnSpc>
              <a:spcBef>
                <a:spcPts val="0"/>
              </a:spcBef>
              <a:spcAft>
                <a:spcPts val="1000"/>
              </a:spcAft>
              <a:buFont typeface="Arial" panose="020B0604020202020204" pitchFamily="34" charset="0"/>
              <a:buChar char="•"/>
              <a:tabLst>
                <a:tab pos="1143000" algn="l"/>
              </a:tabLst>
            </a:pPr>
            <a:r>
              <a:rPr lang="en-US" sz="1600" kern="100" dirty="0">
                <a:effectLst/>
                <a:latin typeface="Corbel" panose="020B0503020204020204" pitchFamily="34" charset="0"/>
                <a:ea typeface="Calibri" panose="020F0502020204030204" pitchFamily="34" charset="0"/>
                <a:cs typeface="Times New Roman" panose="02020603050405020304" pitchFamily="18" charset="0"/>
              </a:rPr>
              <a:t>Food package III for children and pregnant, post-partum, or breastfeeding women would be the food categories as shown plus option for a nutritional product as prescribed up to a maximum of 904oz per month.</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4D1ED0F-E1B7-4072-BEC1-039668071702}" type="slidenum">
              <a:rPr kumimoji="0" lang="en-US" sz="1300" b="0" i="0" u="none" strike="noStrike" kern="1200" cap="none" spc="0" normalizeH="0" baseline="0" noProof="0" smtClean="0">
                <a:ln>
                  <a:noFill/>
                </a:ln>
                <a:solidFill>
                  <a:prstClr val="black"/>
                </a:solidFill>
                <a:effectLst/>
                <a:uLnTx/>
                <a:uFillTx/>
                <a:latin typeface="Corbel" panose="020B0503020204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130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Tree>
    <p:extLst>
      <p:ext uri="{BB962C8B-B14F-4D97-AF65-F5344CB8AC3E}">
        <p14:creationId xmlns:p14="http://schemas.microsoft.com/office/powerpoint/2010/main" val="384337681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Rectangle 13"/>
          <p:cNvSpPr txBox="1">
            <a:spLocks noGrp="1" noChangeArrowheads="1"/>
          </p:cNvSpPr>
          <p:nvPr/>
        </p:nvSpPr>
        <p:spPr bwMode="auto">
          <a:xfrm>
            <a:off x="3581188" y="8923892"/>
            <a:ext cx="3682641" cy="536190"/>
          </a:xfrm>
          <a:prstGeom prst="rect">
            <a:avLst/>
          </a:prstGeom>
          <a:noFill/>
          <a:ln w="9525">
            <a:noFill/>
            <a:miter lim="800000"/>
            <a:headEnd/>
            <a:tailEnd/>
          </a:ln>
        </p:spPr>
        <p:txBody>
          <a:bodyPr lIns="108336" tIns="54166" rIns="108336" bIns="54166" anchor="b"/>
          <a:lstStyle/>
          <a:p>
            <a:pPr marL="0" marR="0" lvl="0" indent="0" algn="r" defTabSz="1084279" rtl="0" eaLnBrk="0" fontAlgn="auto" latinLnBrk="0" hangingPunct="0">
              <a:lnSpc>
                <a:spcPct val="100000"/>
              </a:lnSpc>
              <a:spcBef>
                <a:spcPct val="200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7</a:t>
            </a:r>
          </a:p>
        </p:txBody>
      </p:sp>
      <p:sp>
        <p:nvSpPr>
          <p:cNvPr id="111620" name="Rectangle 2"/>
          <p:cNvSpPr>
            <a:spLocks noGrp="1" noRot="1" noChangeAspect="1" noChangeArrowheads="1" noTextEdit="1"/>
          </p:cNvSpPr>
          <p:nvPr>
            <p:ph type="sldImg"/>
          </p:nvPr>
        </p:nvSpPr>
        <p:spPr>
          <a:xfrm>
            <a:off x="406400" y="409575"/>
            <a:ext cx="6500813" cy="3657600"/>
          </a:xfrm>
          <a:prstGeom prst="rect">
            <a:avLst/>
          </a:prstGeom>
          <a:ln/>
        </p:spPr>
      </p:sp>
      <p:sp>
        <p:nvSpPr>
          <p:cNvPr id="111621" name="Rectangle 3"/>
          <p:cNvSpPr>
            <a:spLocks noGrp="1" noChangeArrowheads="1"/>
          </p:cNvSpPr>
          <p:nvPr>
            <p:ph type="body" idx="1"/>
          </p:nvPr>
        </p:nvSpPr>
        <p:spPr>
          <a:xfrm>
            <a:off x="406399" y="4402201"/>
            <a:ext cx="6623423" cy="5057881"/>
          </a:xfrm>
          <a:prstGeom prst="rect">
            <a:avLst/>
          </a:prstGeom>
          <a:noFill/>
          <a:ln/>
        </p:spPr>
        <p:txBody>
          <a:bodyPr lIns="108336" tIns="54166" rIns="108336" bIns="54166">
            <a:noAutofit/>
          </a:bodyPr>
          <a:lstStyle/>
          <a:p>
            <a:pPr defTabSz="914266">
              <a:defRPr/>
            </a:pPr>
            <a:r>
              <a:rPr lang="en-US" sz="1300" dirty="0">
                <a:latin typeface="Corbel" panose="020B0503020204020204" pitchFamily="34" charset="0"/>
              </a:rPr>
              <a:t>We’ll now review each supplemental WIC food category</a:t>
            </a:r>
          </a:p>
          <a:p>
            <a:pPr defTabSz="914266">
              <a:defRPr/>
            </a:pPr>
            <a:r>
              <a:rPr lang="en-US" sz="1300" dirty="0">
                <a:latin typeface="Corbel" panose="020B0503020204020204" pitchFamily="34" charset="0"/>
              </a:rPr>
              <a:t>Let’s first discuss the Milk food category. </a:t>
            </a:r>
          </a:p>
          <a:p>
            <a:pPr defTabSz="914266">
              <a:defRPr/>
            </a:pPr>
            <a:endParaRPr lang="en-US" sz="1300" dirty="0">
              <a:latin typeface="Corbel" panose="020B0503020204020204" pitchFamily="34" charset="0"/>
            </a:endParaRPr>
          </a:p>
          <a:p>
            <a:pPr defTabSz="914266">
              <a:defRPr/>
            </a:pPr>
            <a:r>
              <a:rPr lang="en-US" sz="1300" dirty="0">
                <a:latin typeface="Corbel" panose="020B0503020204020204" pitchFamily="34" charset="0"/>
              </a:rPr>
              <a:t>A variety of cow’s milk options are available including skim, 1%, 2%, or whole fat milk, and lactose-reduced or lactose free cow’s milk. Shelf- stable cow milk options include ultra high temperature and evaporated milk. </a:t>
            </a:r>
          </a:p>
          <a:p>
            <a:pPr eaLnBrk="1" hangingPunct="1"/>
            <a:endParaRPr lang="en-US" sz="1300" dirty="0">
              <a:latin typeface="Corbel" panose="020B0503020204020204" pitchFamily="34" charset="0"/>
            </a:endParaRPr>
          </a:p>
          <a:p>
            <a:pPr defTabSz="914048">
              <a:defRPr/>
            </a:pPr>
            <a:r>
              <a:rPr lang="en-US" sz="1300" dirty="0">
                <a:latin typeface="Corbel" panose="020B0503020204020204" pitchFamily="34" charset="0"/>
              </a:rPr>
              <a:t>The approved container sizes are gallon, half gallon and quart. Only for evaporated milk, the approved container size is a can.</a:t>
            </a:r>
          </a:p>
          <a:p>
            <a:pPr defTabSz="914048">
              <a:defRPr/>
            </a:pPr>
            <a:endParaRPr lang="en-US" sz="1300" dirty="0">
              <a:latin typeface="Corbel" panose="020B0503020204020204" pitchFamily="34" charset="0"/>
            </a:endParaRPr>
          </a:p>
          <a:p>
            <a:pPr eaLnBrk="1" hangingPunct="1"/>
            <a:r>
              <a:rPr lang="en-US" sz="1300" dirty="0">
                <a:latin typeface="Corbel" panose="020B0503020204020204" pitchFamily="34" charset="0"/>
              </a:rPr>
              <a:t>Most customers receive skim / 1% milk in their food benefits. Children under 2 years of age are typically issued whole milk. Some customers are issued 2% milk.  WIC customers are only able to purchase the type of milk issued on their food benefit account. This means, if a participant is issued skim/1% milk and they try to purchase 2% milk, the 2% milk will not be an allowable WIC food for purchase and will not be available using their eWIC benefits.  Please note: because participant food benefits are aggregated as a family, it is possible to see a family purchase a variety of milk options at the grocery store. </a:t>
            </a:r>
          </a:p>
          <a:p>
            <a:pPr eaLnBrk="1" hangingPunct="1"/>
            <a:endParaRPr lang="en-US" sz="1300" dirty="0">
              <a:latin typeface="Corbel" panose="020B0503020204020204" pitchFamily="34" charset="0"/>
            </a:endParaRPr>
          </a:p>
          <a:p>
            <a:pPr eaLnBrk="1" hangingPunct="1"/>
            <a:r>
              <a:rPr lang="en-US" sz="1300" b="1" i="1" dirty="0">
                <a:latin typeface="Corbel" panose="020B0503020204020204" pitchFamily="34" charset="0"/>
              </a:rPr>
              <a:t>WIC customers are allowed to purchase any brand of milk they prefer if it is included on the APL and matches the type of milk and amount available in their remaining food benefits. In other words, customers are not required to choose the least expensive brand of milk. </a:t>
            </a:r>
            <a:endParaRPr lang="en-US" sz="1300" dirty="0">
              <a:latin typeface="Corbel" panose="020B0503020204020204" pitchFamily="34" charset="0"/>
            </a:endParaRPr>
          </a:p>
        </p:txBody>
      </p:sp>
    </p:spTree>
    <p:custDataLst>
      <p:tags r:id="rId1"/>
    </p:custDataLst>
    <p:extLst>
      <p:ext uri="{BB962C8B-B14F-4D97-AF65-F5344CB8AC3E}">
        <p14:creationId xmlns:p14="http://schemas.microsoft.com/office/powerpoint/2010/main" val="326073001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Rectangle 13"/>
          <p:cNvSpPr txBox="1">
            <a:spLocks noGrp="1" noChangeArrowheads="1"/>
          </p:cNvSpPr>
          <p:nvPr/>
        </p:nvSpPr>
        <p:spPr bwMode="auto">
          <a:xfrm>
            <a:off x="3581188" y="8923892"/>
            <a:ext cx="3682641" cy="536190"/>
          </a:xfrm>
          <a:prstGeom prst="rect">
            <a:avLst/>
          </a:prstGeom>
          <a:noFill/>
          <a:ln w="9525">
            <a:noFill/>
            <a:miter lim="800000"/>
            <a:headEnd/>
            <a:tailEnd/>
          </a:ln>
        </p:spPr>
        <p:txBody>
          <a:bodyPr lIns="108336" tIns="54166" rIns="108336" bIns="54166" anchor="b"/>
          <a:lstStyle/>
          <a:p>
            <a:pPr marL="0" marR="0" lvl="0" indent="0" algn="r" defTabSz="1084279" rtl="0" eaLnBrk="0" fontAlgn="auto" latinLnBrk="0" hangingPunct="0">
              <a:lnSpc>
                <a:spcPct val="100000"/>
              </a:lnSpc>
              <a:spcBef>
                <a:spcPct val="200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7</a:t>
            </a:r>
          </a:p>
        </p:txBody>
      </p:sp>
      <p:sp>
        <p:nvSpPr>
          <p:cNvPr id="111620" name="Rectangle 2"/>
          <p:cNvSpPr>
            <a:spLocks noGrp="1" noRot="1" noChangeAspect="1" noChangeArrowheads="1" noTextEdit="1"/>
          </p:cNvSpPr>
          <p:nvPr>
            <p:ph type="sldImg"/>
          </p:nvPr>
        </p:nvSpPr>
        <p:spPr>
          <a:xfrm>
            <a:off x="406400" y="409575"/>
            <a:ext cx="6500813" cy="3657600"/>
          </a:xfrm>
          <a:prstGeom prst="rect">
            <a:avLst/>
          </a:prstGeom>
          <a:ln/>
        </p:spPr>
      </p:sp>
      <p:sp>
        <p:nvSpPr>
          <p:cNvPr id="111621" name="Rectangle 3"/>
          <p:cNvSpPr>
            <a:spLocks noGrp="1" noChangeArrowheads="1"/>
          </p:cNvSpPr>
          <p:nvPr>
            <p:ph type="body" idx="1"/>
          </p:nvPr>
        </p:nvSpPr>
        <p:spPr>
          <a:xfrm>
            <a:off x="406399" y="4402201"/>
            <a:ext cx="6623423" cy="4970399"/>
          </a:xfrm>
          <a:prstGeom prst="rect">
            <a:avLst/>
          </a:prstGeom>
          <a:noFill/>
          <a:ln/>
        </p:spPr>
        <p:txBody>
          <a:bodyPr lIns="108336" tIns="54166" rIns="108336" bIns="54166">
            <a:noAutofit/>
          </a:bodyPr>
          <a:lstStyle/>
          <a:p>
            <a:pPr eaLnBrk="1" hangingPunct="1"/>
            <a:r>
              <a:rPr lang="en-US" sz="1600" dirty="0">
                <a:latin typeface="Corbel" panose="020B0503020204020204" pitchFamily="34" charset="0"/>
              </a:rPr>
              <a:t>The unit of measure for milk is “GAL” indicating one </a:t>
            </a:r>
            <a:r>
              <a:rPr lang="en-US" sz="1600" b="1" dirty="0">
                <a:latin typeface="Corbel" panose="020B0503020204020204" pitchFamily="34" charset="0"/>
              </a:rPr>
              <a:t>gallon. </a:t>
            </a:r>
            <a:r>
              <a:rPr lang="en-US" sz="1600" b="0" dirty="0">
                <a:latin typeface="Corbel" panose="020B0503020204020204" pitchFamily="34" charset="0"/>
              </a:rPr>
              <a:t>This can include</a:t>
            </a:r>
            <a:r>
              <a:rPr lang="en-US" sz="1600" dirty="0">
                <a:latin typeface="Corbel" panose="020B0503020204020204" pitchFamily="34" charset="0"/>
              </a:rPr>
              <a:t> a combination of sizes that add up to one gallon.</a:t>
            </a:r>
            <a:endParaRPr lang="en-US" sz="1600" b="1" i="1" u="sng" dirty="0">
              <a:latin typeface="Corbel" panose="020B0503020204020204" pitchFamily="34" charset="0"/>
            </a:endParaRPr>
          </a:p>
          <a:p>
            <a:pPr eaLnBrk="1" hangingPunct="1"/>
            <a:endParaRPr lang="en-US" sz="1600" dirty="0">
              <a:latin typeface="Corbel" panose="020B0503020204020204" pitchFamily="34" charset="0"/>
            </a:endParaRPr>
          </a:p>
          <a:p>
            <a:pPr eaLnBrk="1" hangingPunct="1"/>
            <a:r>
              <a:rPr lang="en-US" sz="1600" dirty="0">
                <a:latin typeface="Corbel" panose="020B0503020204020204" pitchFamily="34" charset="0"/>
              </a:rPr>
              <a:t>For example, if a family has “1 Gal” of whole milk available to be purchased in their food benefit account, they could purchase a quart of whole milk today and leave a remaining 0.75 “Gal” of whole milk left in their food benefit account. At their next trip to the store, they could get up to 3 quarts (which is the equivalent of the remaining 0.75 “GAL”) OR a half gallon plus a quart of whole milk to utilize their remaining food benefits before they expire. </a:t>
            </a:r>
          </a:p>
          <a:p>
            <a:pPr eaLnBrk="1" hangingPunct="1"/>
            <a:endParaRPr lang="en-US" sz="1600" dirty="0">
              <a:latin typeface="Corbel" panose="020B0503020204020204" pitchFamily="34" charset="0"/>
            </a:endParaRPr>
          </a:p>
          <a:p>
            <a:pPr eaLnBrk="1" hangingPunct="1"/>
            <a:r>
              <a:rPr lang="en-US" sz="1600" dirty="0">
                <a:latin typeface="Corbel" panose="020B0503020204020204" pitchFamily="34" charset="0"/>
              </a:rPr>
              <a:t>Notice the evaporated milk comes in a 12 oz. can which is equal to 0.1875 (rounding up to 0.19) gallons. The conversion utilized by the NC WIC Programs equates approximately 5 cans of evaporated milk to one gallon of milk.</a:t>
            </a:r>
          </a:p>
          <a:p>
            <a:pPr eaLnBrk="1" hangingPunct="1"/>
            <a:endParaRPr lang="en-US" sz="1600" b="1" dirty="0">
              <a:latin typeface="Corbel" panose="020B0503020204020204" pitchFamily="34" charset="0"/>
            </a:endParaRPr>
          </a:p>
          <a:p>
            <a:pPr defTabSz="955817">
              <a:defRPr/>
            </a:pPr>
            <a:r>
              <a:rPr lang="en-US" sz="1600" b="0" i="1" dirty="0">
                <a:latin typeface="Corbel" panose="020B0503020204020204" pitchFamily="34" charset="0"/>
              </a:rPr>
              <a:t>Photo Credit: Designed by </a:t>
            </a:r>
            <a:r>
              <a:rPr lang="en-US" sz="1600" i="1" baseline="0" dirty="0">
                <a:latin typeface="Corbel" panose="020B0503020204020204" pitchFamily="34" charset="0"/>
              </a:rPr>
              <a:t>DCFW Graphic artist</a:t>
            </a:r>
            <a:endParaRPr lang="en-US" sz="1600" b="0" i="1" dirty="0">
              <a:latin typeface="Corbel" panose="020B0503020204020204" pitchFamily="34" charset="0"/>
            </a:endParaRPr>
          </a:p>
        </p:txBody>
      </p:sp>
    </p:spTree>
    <p:custDataLst>
      <p:tags r:id="rId1"/>
    </p:custDataLst>
    <p:extLst>
      <p:ext uri="{BB962C8B-B14F-4D97-AF65-F5344CB8AC3E}">
        <p14:creationId xmlns:p14="http://schemas.microsoft.com/office/powerpoint/2010/main" val="285700826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Rectangle 13"/>
          <p:cNvSpPr txBox="1">
            <a:spLocks noGrp="1" noChangeArrowheads="1"/>
          </p:cNvSpPr>
          <p:nvPr/>
        </p:nvSpPr>
        <p:spPr bwMode="auto">
          <a:xfrm>
            <a:off x="3581188" y="8923892"/>
            <a:ext cx="3682641" cy="536190"/>
          </a:xfrm>
          <a:prstGeom prst="rect">
            <a:avLst/>
          </a:prstGeom>
          <a:noFill/>
          <a:ln w="9525">
            <a:noFill/>
            <a:miter lim="800000"/>
            <a:headEnd/>
            <a:tailEnd/>
          </a:ln>
        </p:spPr>
        <p:txBody>
          <a:bodyPr lIns="108336" tIns="54166" rIns="108336" bIns="54166" anchor="b"/>
          <a:lstStyle/>
          <a:p>
            <a:pPr marL="0" marR="0" lvl="0" indent="0" algn="r" defTabSz="1084279" rtl="0" eaLnBrk="0" fontAlgn="auto" latinLnBrk="0" hangingPunct="0">
              <a:lnSpc>
                <a:spcPct val="100000"/>
              </a:lnSpc>
              <a:spcBef>
                <a:spcPct val="200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7</a:t>
            </a:r>
          </a:p>
        </p:txBody>
      </p:sp>
      <p:sp>
        <p:nvSpPr>
          <p:cNvPr id="111620" name="Rectangle 2"/>
          <p:cNvSpPr>
            <a:spLocks noGrp="1" noRot="1" noChangeAspect="1" noChangeArrowheads="1" noTextEdit="1"/>
          </p:cNvSpPr>
          <p:nvPr>
            <p:ph type="sldImg"/>
          </p:nvPr>
        </p:nvSpPr>
        <p:spPr>
          <a:xfrm>
            <a:off x="406400" y="409575"/>
            <a:ext cx="6500813" cy="3657600"/>
          </a:xfrm>
          <a:prstGeom prst="rect">
            <a:avLst/>
          </a:prstGeom>
          <a:ln/>
        </p:spPr>
      </p:sp>
      <p:sp>
        <p:nvSpPr>
          <p:cNvPr id="111621" name="Rectangle 3"/>
          <p:cNvSpPr>
            <a:spLocks noGrp="1" noChangeArrowheads="1"/>
          </p:cNvSpPr>
          <p:nvPr>
            <p:ph type="body" idx="1"/>
          </p:nvPr>
        </p:nvSpPr>
        <p:spPr>
          <a:xfrm>
            <a:off x="406399" y="4402201"/>
            <a:ext cx="6623423" cy="3370199"/>
          </a:xfrm>
          <a:prstGeom prst="rect">
            <a:avLst/>
          </a:prstGeom>
          <a:noFill/>
          <a:ln/>
        </p:spPr>
        <p:txBody>
          <a:bodyPr lIns="108336" tIns="54166" rIns="108336" bIns="54166">
            <a:noAutofit/>
          </a:bodyPr>
          <a:lstStyle/>
          <a:p>
            <a:pPr defTabSz="914266">
              <a:defRPr/>
            </a:pPr>
            <a:r>
              <a:rPr lang="en-US" sz="1600" dirty="0">
                <a:latin typeface="Corbel" panose="020B0503020204020204" pitchFamily="34" charset="0"/>
              </a:rPr>
              <a:t>Approved forms of cheese include both the eight (8)-ounce and sixteen (16)-ounce package size. The cheese can be block or brick, sliced, snack, cubed, shaped, crumbled, strips, sticks, diced, grated, string or shredded cheese. </a:t>
            </a:r>
          </a:p>
          <a:p>
            <a:pPr defTabSz="914266">
              <a:defRPr/>
            </a:pPr>
            <a:endParaRPr lang="en-US" sz="1600" dirty="0">
              <a:latin typeface="Corbel" panose="020B0503020204020204" pitchFamily="34" charset="0"/>
            </a:endParaRPr>
          </a:p>
          <a:p>
            <a:pPr defTabSz="914266">
              <a:defRPr/>
            </a:pPr>
            <a:r>
              <a:rPr lang="en-US" sz="1600" dirty="0">
                <a:latin typeface="Corbel" panose="020B0503020204020204" pitchFamily="34" charset="0"/>
              </a:rPr>
              <a:t>customers have a variety of types of cheese to choose from including:</a:t>
            </a:r>
          </a:p>
          <a:p>
            <a:pPr lvl="1">
              <a:lnSpc>
                <a:spcPct val="150000"/>
              </a:lnSpc>
            </a:pPr>
            <a:r>
              <a:rPr lang="en-US" sz="1600" dirty="0">
                <a:latin typeface="Corbel" panose="020B0503020204020204" pitchFamily="34" charset="0"/>
              </a:rPr>
              <a:t>Cheddar (Mild, Medium, Sharp, Extra Sharp), Colby, Monterey Jack, Pasteurized Processed American, Mozzarella, Muenster, Provolone, Swiss.</a:t>
            </a:r>
          </a:p>
          <a:p>
            <a:pPr eaLnBrk="1" hangingPunct="1"/>
            <a:endParaRPr lang="en-US" sz="1600" dirty="0">
              <a:latin typeface="Corbel" panose="020B0503020204020204" pitchFamily="34" charset="0"/>
            </a:endParaRPr>
          </a:p>
          <a:p>
            <a:pPr eaLnBrk="1" hangingPunct="1"/>
            <a:r>
              <a:rPr lang="en-US" sz="1600" b="1" i="1" dirty="0">
                <a:latin typeface="Corbel" panose="020B0503020204020204" pitchFamily="34" charset="0"/>
              </a:rPr>
              <a:t>customers are not required to purchase the least expensive brand of cheese. </a:t>
            </a:r>
            <a:endParaRPr lang="en-US" dirty="0">
              <a:latin typeface="Corbel" panose="020B0503020204020204" pitchFamily="34" charset="0"/>
            </a:endParaRPr>
          </a:p>
        </p:txBody>
      </p:sp>
    </p:spTree>
    <p:custDataLst>
      <p:tags r:id="rId1"/>
    </p:custDataLst>
    <p:extLst>
      <p:ext uri="{BB962C8B-B14F-4D97-AF65-F5344CB8AC3E}">
        <p14:creationId xmlns:p14="http://schemas.microsoft.com/office/powerpoint/2010/main" val="426095679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Rectangle 13"/>
          <p:cNvSpPr txBox="1">
            <a:spLocks noGrp="1" noChangeArrowheads="1"/>
          </p:cNvSpPr>
          <p:nvPr/>
        </p:nvSpPr>
        <p:spPr bwMode="auto">
          <a:xfrm>
            <a:off x="3581188" y="8923892"/>
            <a:ext cx="3682641" cy="536190"/>
          </a:xfrm>
          <a:prstGeom prst="rect">
            <a:avLst/>
          </a:prstGeom>
          <a:noFill/>
          <a:ln w="9525">
            <a:noFill/>
            <a:miter lim="800000"/>
            <a:headEnd/>
            <a:tailEnd/>
          </a:ln>
        </p:spPr>
        <p:txBody>
          <a:bodyPr lIns="108336" tIns="54166" rIns="108336" bIns="54166" anchor="b"/>
          <a:lstStyle/>
          <a:p>
            <a:pPr marL="0" marR="0" lvl="0" indent="0" algn="r" defTabSz="1084279" rtl="0" eaLnBrk="0" fontAlgn="auto" latinLnBrk="0" hangingPunct="0">
              <a:lnSpc>
                <a:spcPct val="100000"/>
              </a:lnSpc>
              <a:spcBef>
                <a:spcPct val="200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7</a:t>
            </a:r>
          </a:p>
        </p:txBody>
      </p:sp>
      <p:sp>
        <p:nvSpPr>
          <p:cNvPr id="111620" name="Rectangle 2"/>
          <p:cNvSpPr>
            <a:spLocks noGrp="1" noRot="1" noChangeAspect="1" noChangeArrowheads="1" noTextEdit="1"/>
          </p:cNvSpPr>
          <p:nvPr>
            <p:ph type="sldImg"/>
          </p:nvPr>
        </p:nvSpPr>
        <p:spPr>
          <a:xfrm>
            <a:off x="376238" y="457200"/>
            <a:ext cx="6530975" cy="3675063"/>
          </a:xfrm>
          <a:prstGeom prst="rect">
            <a:avLst/>
          </a:prstGeom>
          <a:ln/>
        </p:spPr>
      </p:sp>
      <p:sp>
        <p:nvSpPr>
          <p:cNvPr id="111621" name="Rectangle 3"/>
          <p:cNvSpPr>
            <a:spLocks noGrp="1" noChangeArrowheads="1"/>
          </p:cNvSpPr>
          <p:nvPr>
            <p:ph type="body" idx="1"/>
          </p:nvPr>
        </p:nvSpPr>
        <p:spPr>
          <a:xfrm>
            <a:off x="457199" y="4402201"/>
            <a:ext cx="6477001" cy="3674999"/>
          </a:xfrm>
          <a:prstGeom prst="rect">
            <a:avLst/>
          </a:prstGeom>
          <a:noFill/>
          <a:ln/>
        </p:spPr>
        <p:txBody>
          <a:bodyPr lIns="108336" tIns="54166" rIns="108336" bIns="54166">
            <a:noAutofit/>
          </a:bodyPr>
          <a:lstStyle/>
          <a:p>
            <a:pPr defTabSz="948507">
              <a:defRPr/>
            </a:pPr>
            <a:r>
              <a:rPr lang="en-US" sz="1600" b="1" dirty="0">
                <a:latin typeface="Corbel" panose="020B0503020204020204" pitchFamily="34" charset="0"/>
              </a:rPr>
              <a:t>Unit of Measure: LB-Pound = 16-ounce (1 pound) package or 2 – 8 ounce packages</a:t>
            </a:r>
          </a:p>
          <a:p>
            <a:pPr eaLnBrk="1" hangingPunct="1"/>
            <a:r>
              <a:rPr lang="en-US" sz="1600" dirty="0">
                <a:latin typeface="Corbel" panose="020B0503020204020204" pitchFamily="34" charset="0"/>
              </a:rPr>
              <a:t>The unit of measure for cheese is 1 container which equals one 16 oz package (1 pound) or 2-8 Ounce packages.</a:t>
            </a:r>
          </a:p>
          <a:p>
            <a:endParaRPr lang="en-US" sz="1600" dirty="0">
              <a:latin typeface="Corbel" panose="020B0503020204020204" pitchFamily="34" charset="0"/>
            </a:endParaRPr>
          </a:p>
          <a:p>
            <a:pPr eaLnBrk="1" hangingPunct="1"/>
            <a:endParaRPr lang="en-US" sz="1600" dirty="0">
              <a:latin typeface="Corbel" panose="020B0503020204020204" pitchFamily="34" charset="0"/>
            </a:endParaRPr>
          </a:p>
          <a:p>
            <a:pPr eaLnBrk="1" hangingPunct="1"/>
            <a:endParaRPr lang="en-US" sz="1600" dirty="0">
              <a:latin typeface="Corbel" panose="020B0503020204020204" pitchFamily="34" charset="0"/>
            </a:endParaRPr>
          </a:p>
          <a:p>
            <a:pPr eaLnBrk="1" hangingPunct="1"/>
            <a:r>
              <a:rPr lang="en-US" sz="1600" i="1" dirty="0">
                <a:latin typeface="Corbel" panose="020B0503020204020204" pitchFamily="34" charset="0"/>
              </a:rPr>
              <a:t>Photo</a:t>
            </a:r>
            <a:r>
              <a:rPr lang="en-US" sz="1600" i="1" baseline="0" dirty="0">
                <a:latin typeface="Corbel" panose="020B0503020204020204" pitchFamily="34" charset="0"/>
              </a:rPr>
              <a:t> Credit: Slices of Cheddar Cheese_Fotolia_96367612_Subscription_XXL.jpg</a:t>
            </a:r>
            <a:endParaRPr lang="en-US" sz="1600" i="1" dirty="0">
              <a:latin typeface="Corbel" panose="020B0503020204020204" pitchFamily="34" charset="0"/>
            </a:endParaRPr>
          </a:p>
          <a:p>
            <a:pPr defTabSz="914266">
              <a:defRPr/>
            </a:pPr>
            <a:endParaRPr lang="en-US" sz="1300" dirty="0">
              <a:latin typeface="+mj-lt"/>
            </a:endParaRPr>
          </a:p>
        </p:txBody>
      </p:sp>
    </p:spTree>
    <p:custDataLst>
      <p:tags r:id="rId1"/>
    </p:custDataLst>
    <p:extLst>
      <p:ext uri="{BB962C8B-B14F-4D97-AF65-F5344CB8AC3E}">
        <p14:creationId xmlns:p14="http://schemas.microsoft.com/office/powerpoint/2010/main" val="204447563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Rectangle 13"/>
          <p:cNvSpPr txBox="1">
            <a:spLocks noGrp="1" noChangeArrowheads="1"/>
          </p:cNvSpPr>
          <p:nvPr/>
        </p:nvSpPr>
        <p:spPr bwMode="auto">
          <a:xfrm>
            <a:off x="3581188" y="8923892"/>
            <a:ext cx="3682641" cy="536190"/>
          </a:xfrm>
          <a:prstGeom prst="rect">
            <a:avLst/>
          </a:prstGeom>
          <a:noFill/>
          <a:ln w="9525">
            <a:noFill/>
            <a:miter lim="800000"/>
            <a:headEnd/>
            <a:tailEnd/>
          </a:ln>
        </p:spPr>
        <p:txBody>
          <a:bodyPr lIns="108336" tIns="54166" rIns="108336" bIns="54166" anchor="b"/>
          <a:lstStyle/>
          <a:p>
            <a:pPr marL="0" marR="0" lvl="0" indent="0" algn="r" defTabSz="1084279" rtl="0" eaLnBrk="0" fontAlgn="auto" latinLnBrk="0" hangingPunct="0">
              <a:lnSpc>
                <a:spcPct val="100000"/>
              </a:lnSpc>
              <a:spcBef>
                <a:spcPct val="200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7</a:t>
            </a:r>
          </a:p>
        </p:txBody>
      </p:sp>
      <p:sp>
        <p:nvSpPr>
          <p:cNvPr id="111620" name="Rectangle 2"/>
          <p:cNvSpPr>
            <a:spLocks noGrp="1" noRot="1" noChangeAspect="1" noChangeArrowheads="1" noTextEdit="1"/>
          </p:cNvSpPr>
          <p:nvPr>
            <p:ph type="sldImg"/>
          </p:nvPr>
        </p:nvSpPr>
        <p:spPr>
          <a:xfrm>
            <a:off x="406400" y="327025"/>
            <a:ext cx="6500813" cy="3657600"/>
          </a:xfrm>
          <a:prstGeom prst="rect">
            <a:avLst/>
          </a:prstGeom>
          <a:ln/>
        </p:spPr>
      </p:sp>
      <p:sp>
        <p:nvSpPr>
          <p:cNvPr id="111621" name="Rectangle 3"/>
          <p:cNvSpPr>
            <a:spLocks noGrp="1" noChangeArrowheads="1"/>
          </p:cNvSpPr>
          <p:nvPr>
            <p:ph type="body" idx="1"/>
          </p:nvPr>
        </p:nvSpPr>
        <p:spPr>
          <a:xfrm>
            <a:off x="112374" y="4114801"/>
            <a:ext cx="6898026" cy="5345282"/>
          </a:xfrm>
          <a:prstGeom prst="rect">
            <a:avLst/>
          </a:prstGeom>
          <a:noFill/>
          <a:ln/>
        </p:spPr>
        <p:txBody>
          <a:bodyPr lIns="108336" tIns="54166" rIns="108336" bIns="54166">
            <a:noAutofit/>
          </a:bodyPr>
          <a:lstStyle/>
          <a:p>
            <a:pPr eaLnBrk="1" hangingPunct="1"/>
            <a:r>
              <a:rPr lang="en-US" sz="1300" dirty="0">
                <a:latin typeface="Corbel" panose="020B0503020204020204" pitchFamily="34" charset="0"/>
              </a:rPr>
              <a:t>Unflavored soymilk in 64 oz. containers that meet FDA’s fortification requirements are approved. Organic Soy milk can be approved based on if it meets nutrient requirements.</a:t>
            </a:r>
          </a:p>
          <a:p>
            <a:pPr eaLnBrk="1" hangingPunct="1"/>
            <a:endParaRPr lang="en-US" sz="1300" dirty="0">
              <a:latin typeface="Corbel" panose="020B0503020204020204" pitchFamily="34" charset="0"/>
            </a:endParaRPr>
          </a:p>
          <a:p>
            <a:pPr eaLnBrk="1" hangingPunct="1"/>
            <a:r>
              <a:rPr lang="en-US" sz="1300" dirty="0">
                <a:latin typeface="Corbel" panose="020B0503020204020204" pitchFamily="34" charset="0"/>
              </a:rPr>
              <a:t>Currently, There are three brands available:  </a:t>
            </a:r>
          </a:p>
          <a:p>
            <a:pPr marL="296408" indent="-296408">
              <a:buFont typeface="Arial" panose="020B0604020202020204" pitchFamily="34" charset="0"/>
              <a:buChar char="•"/>
            </a:pPr>
            <a:r>
              <a:rPr lang="en-US" sz="1300" dirty="0">
                <a:latin typeface="Corbel" panose="020B0503020204020204" pitchFamily="34" charset="0"/>
              </a:rPr>
              <a:t>8</a:t>
            </a:r>
            <a:r>
              <a:rPr lang="en-US" sz="1300" baseline="30000" dirty="0">
                <a:latin typeface="Corbel" panose="020B0503020204020204" pitchFamily="34" charset="0"/>
              </a:rPr>
              <a:t>th</a:t>
            </a:r>
            <a:r>
              <a:rPr lang="en-US" sz="1300" dirty="0">
                <a:latin typeface="Corbel" panose="020B0503020204020204" pitchFamily="34" charset="0"/>
              </a:rPr>
              <a:t> Continent – Soymilk Original </a:t>
            </a:r>
          </a:p>
          <a:p>
            <a:pPr marL="296408" indent="-296408">
              <a:buFont typeface="Arial" panose="020B0604020202020204" pitchFamily="34" charset="0"/>
              <a:buChar char="•"/>
            </a:pPr>
            <a:r>
              <a:rPr lang="en-US" sz="1300" dirty="0">
                <a:latin typeface="Corbel" panose="020B0503020204020204" pitchFamily="34" charset="0"/>
              </a:rPr>
              <a:t>Great Value-Original Soymilk  </a:t>
            </a:r>
          </a:p>
          <a:p>
            <a:pPr marL="296408" indent="-296408">
              <a:buFont typeface="Arial" panose="020B0604020202020204" pitchFamily="34" charset="0"/>
              <a:buChar char="•"/>
            </a:pPr>
            <a:r>
              <a:rPr lang="en-US" sz="1300" dirty="0">
                <a:latin typeface="Corbel" panose="020B0503020204020204" pitchFamily="34" charset="0"/>
              </a:rPr>
              <a:t>Silk Original Soymilk </a:t>
            </a:r>
          </a:p>
          <a:p>
            <a:pPr marL="296408" indent="-296408">
              <a:buFont typeface="Arial" panose="020B0604020202020204" pitchFamily="34" charset="0"/>
              <a:buChar char="•"/>
            </a:pPr>
            <a:endParaRPr lang="en-US" sz="1300" dirty="0">
              <a:latin typeface="Corbel" panose="020B0503020204020204" pitchFamily="34" charset="0"/>
            </a:endParaRPr>
          </a:p>
          <a:p>
            <a:pPr marL="296408" indent="-296408">
              <a:buFont typeface="Arial" panose="020B0604020202020204" pitchFamily="34" charset="0"/>
              <a:buChar char="•"/>
            </a:pPr>
            <a:r>
              <a:rPr lang="en-US" sz="1300" dirty="0">
                <a:latin typeface="Corbel" panose="020B0503020204020204" pitchFamily="34" charset="0"/>
              </a:rPr>
              <a:t>These options are fortified to meet the following nutrient levels, in accordance with fortification guidelines issued by FDA per 8 oz. cup soy-based beverage: </a:t>
            </a:r>
          </a:p>
          <a:p>
            <a:pPr marL="800100" lvl="1" indent="-342900">
              <a:buFont typeface="Courier New" panose="02070309020205020404" pitchFamily="49" charset="0"/>
              <a:buChar char="o"/>
            </a:pPr>
            <a:r>
              <a:rPr lang="en-US" sz="1300" dirty="0">
                <a:latin typeface="Corbel" panose="020B0503020204020204" pitchFamily="34" charset="0"/>
              </a:rPr>
              <a:t>276 milligrams calcium </a:t>
            </a:r>
          </a:p>
          <a:p>
            <a:pPr marL="800100" lvl="1" indent="-342900">
              <a:buFont typeface="Courier New" panose="02070309020205020404" pitchFamily="49" charset="0"/>
              <a:buChar char="o"/>
            </a:pPr>
            <a:r>
              <a:rPr lang="en-US" sz="1300" dirty="0">
                <a:latin typeface="Corbel" panose="020B0503020204020204" pitchFamily="34" charset="0"/>
              </a:rPr>
              <a:t>8 grams protein </a:t>
            </a:r>
          </a:p>
          <a:p>
            <a:pPr marL="800100" lvl="1" indent="-342900">
              <a:buFont typeface="Courier New" panose="02070309020205020404" pitchFamily="49" charset="0"/>
              <a:buChar char="o"/>
            </a:pPr>
            <a:r>
              <a:rPr lang="en-US" sz="1300" dirty="0">
                <a:latin typeface="Corbel" panose="020B0503020204020204" pitchFamily="34" charset="0"/>
              </a:rPr>
              <a:t>500 IU Vitamin A </a:t>
            </a:r>
          </a:p>
          <a:p>
            <a:pPr marL="800100" lvl="1" indent="-342900">
              <a:buFont typeface="Courier New" panose="02070309020205020404" pitchFamily="49" charset="0"/>
              <a:buChar char="o"/>
            </a:pPr>
            <a:r>
              <a:rPr lang="en-US" sz="1300" dirty="0">
                <a:latin typeface="Corbel" panose="020B0503020204020204" pitchFamily="34" charset="0"/>
              </a:rPr>
              <a:t>100 IU Vitamin D </a:t>
            </a:r>
          </a:p>
          <a:p>
            <a:pPr marL="800100" lvl="1" indent="-342900">
              <a:buFont typeface="Courier New" panose="02070309020205020404" pitchFamily="49" charset="0"/>
              <a:buChar char="o"/>
            </a:pPr>
            <a:r>
              <a:rPr lang="en-US" sz="1300" dirty="0">
                <a:latin typeface="Corbel" panose="020B0503020204020204" pitchFamily="34" charset="0"/>
              </a:rPr>
              <a:t>24 milligrams magnesium </a:t>
            </a:r>
          </a:p>
          <a:p>
            <a:pPr marL="800100" lvl="1" indent="-342900">
              <a:buFont typeface="Courier New" panose="02070309020205020404" pitchFamily="49" charset="0"/>
              <a:buChar char="o"/>
            </a:pPr>
            <a:r>
              <a:rPr lang="en-US" sz="1300" dirty="0">
                <a:latin typeface="Corbel" panose="020B0503020204020204" pitchFamily="34" charset="0"/>
              </a:rPr>
              <a:t>222 milligrams phosphorus </a:t>
            </a:r>
          </a:p>
          <a:p>
            <a:pPr marL="800100" lvl="1" indent="-342900">
              <a:buFont typeface="Courier New" panose="02070309020205020404" pitchFamily="49" charset="0"/>
              <a:buChar char="o"/>
            </a:pPr>
            <a:r>
              <a:rPr lang="en-US" sz="1300" dirty="0">
                <a:latin typeface="Corbel" panose="020B0503020204020204" pitchFamily="34" charset="0"/>
              </a:rPr>
              <a:t>349 milligrams potassium </a:t>
            </a:r>
          </a:p>
          <a:p>
            <a:pPr marL="800100" lvl="1" indent="-342900">
              <a:buFont typeface="Courier New" panose="02070309020205020404" pitchFamily="49" charset="0"/>
              <a:buChar char="o"/>
            </a:pPr>
            <a:r>
              <a:rPr lang="en-US" sz="1300" dirty="0">
                <a:latin typeface="Corbel" panose="020B0503020204020204" pitchFamily="34" charset="0"/>
              </a:rPr>
              <a:t>0.4 milligramsriboflavin </a:t>
            </a:r>
          </a:p>
          <a:p>
            <a:pPr marL="800100" lvl="1" indent="-342900">
              <a:buFont typeface="Courier New" panose="02070309020205020404" pitchFamily="49" charset="0"/>
              <a:buChar char="o"/>
            </a:pPr>
            <a:r>
              <a:rPr lang="en-US" sz="1300" dirty="0">
                <a:latin typeface="Corbel" panose="020B0503020204020204" pitchFamily="34" charset="0"/>
              </a:rPr>
              <a:t>1.1 micrograms Vitamin B12</a:t>
            </a:r>
          </a:p>
          <a:p>
            <a:pPr defTabSz="948507">
              <a:defRPr/>
            </a:pPr>
            <a:r>
              <a:rPr lang="en-US" sz="1300" dirty="0">
                <a:latin typeface="Corbel" panose="020B0503020204020204" pitchFamily="34" charset="0"/>
              </a:rPr>
              <a:t>The unit of measure for milk is “Gal” indicating gallon and is equivalent to 1 Gallon. </a:t>
            </a:r>
          </a:p>
          <a:p>
            <a:pPr eaLnBrk="1" hangingPunct="1"/>
            <a:endParaRPr lang="en-US" sz="1300" dirty="0">
              <a:latin typeface="Corbel" panose="020B0503020204020204" pitchFamily="34" charset="0"/>
            </a:endParaRPr>
          </a:p>
          <a:p>
            <a:pPr eaLnBrk="1" hangingPunct="1"/>
            <a:endParaRPr lang="en-US" sz="1300" dirty="0">
              <a:latin typeface="Corbel" panose="020B0503020204020204" pitchFamily="34" charset="0"/>
            </a:endParaRPr>
          </a:p>
          <a:p>
            <a:pPr eaLnBrk="1" hangingPunct="1"/>
            <a:endParaRPr lang="en-US" sz="1300" dirty="0">
              <a:latin typeface="Corbel" panose="020B0503020204020204" pitchFamily="34" charset="0"/>
            </a:endParaRPr>
          </a:p>
          <a:p>
            <a:pPr eaLnBrk="1" hangingPunct="1"/>
            <a:r>
              <a:rPr lang="en-US" sz="1300" i="1" dirty="0">
                <a:latin typeface="Corbel" panose="020B0503020204020204" pitchFamily="34" charset="0"/>
              </a:rPr>
              <a:t>Photo Credit:</a:t>
            </a:r>
            <a:r>
              <a:rPr lang="en-US" sz="1300" i="1" baseline="0" dirty="0">
                <a:latin typeface="Corbel" panose="020B0503020204020204" pitchFamily="34" charset="0"/>
              </a:rPr>
              <a:t> </a:t>
            </a:r>
            <a:r>
              <a:rPr lang="en-US" sz="1300" i="1" dirty="0">
                <a:latin typeface="Corbel" panose="020B0503020204020204" pitchFamily="34" charset="0"/>
              </a:rPr>
              <a:t>Soy Milk Glass1_Fotolia_10268492.jpg</a:t>
            </a:r>
          </a:p>
        </p:txBody>
      </p:sp>
    </p:spTree>
    <p:custDataLst>
      <p:tags r:id="rId1"/>
    </p:custDataLst>
    <p:extLst>
      <p:ext uri="{BB962C8B-B14F-4D97-AF65-F5344CB8AC3E}">
        <p14:creationId xmlns:p14="http://schemas.microsoft.com/office/powerpoint/2010/main" val="132694417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Rectangle 13"/>
          <p:cNvSpPr txBox="1">
            <a:spLocks noGrp="1" noChangeArrowheads="1"/>
          </p:cNvSpPr>
          <p:nvPr/>
        </p:nvSpPr>
        <p:spPr bwMode="auto">
          <a:xfrm>
            <a:off x="3581188" y="8923892"/>
            <a:ext cx="3682641" cy="536190"/>
          </a:xfrm>
          <a:prstGeom prst="rect">
            <a:avLst/>
          </a:prstGeom>
          <a:noFill/>
          <a:ln w="9525">
            <a:noFill/>
            <a:miter lim="800000"/>
            <a:headEnd/>
            <a:tailEnd/>
          </a:ln>
        </p:spPr>
        <p:txBody>
          <a:bodyPr lIns="108336" tIns="54166" rIns="108336" bIns="54166" anchor="b"/>
          <a:lstStyle/>
          <a:p>
            <a:pPr marL="0" marR="0" lvl="0" indent="0" algn="r" defTabSz="1084279" rtl="0" eaLnBrk="0" fontAlgn="auto" latinLnBrk="0" hangingPunct="0">
              <a:lnSpc>
                <a:spcPct val="100000"/>
              </a:lnSpc>
              <a:spcBef>
                <a:spcPct val="200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7</a:t>
            </a:r>
          </a:p>
        </p:txBody>
      </p:sp>
      <p:sp>
        <p:nvSpPr>
          <p:cNvPr id="111620" name="Rectangle 2"/>
          <p:cNvSpPr>
            <a:spLocks noGrp="1" noRot="1" noChangeAspect="1" noChangeArrowheads="1" noTextEdit="1"/>
          </p:cNvSpPr>
          <p:nvPr>
            <p:ph type="sldImg"/>
          </p:nvPr>
        </p:nvSpPr>
        <p:spPr>
          <a:xfrm>
            <a:off x="339725" y="336550"/>
            <a:ext cx="6635750" cy="3733800"/>
          </a:xfrm>
          <a:prstGeom prst="rect">
            <a:avLst/>
          </a:prstGeom>
          <a:ln/>
        </p:spPr>
      </p:sp>
      <p:sp>
        <p:nvSpPr>
          <p:cNvPr id="111621" name="Rectangle 3"/>
          <p:cNvSpPr>
            <a:spLocks noGrp="1" noChangeArrowheads="1"/>
          </p:cNvSpPr>
          <p:nvPr>
            <p:ph type="body" idx="1"/>
          </p:nvPr>
        </p:nvSpPr>
        <p:spPr>
          <a:xfrm>
            <a:off x="339725" y="4402202"/>
            <a:ext cx="6388222" cy="3733800"/>
          </a:xfrm>
          <a:prstGeom prst="rect">
            <a:avLst/>
          </a:prstGeom>
          <a:noFill/>
          <a:ln/>
        </p:spPr>
        <p:txBody>
          <a:bodyPr lIns="108336" tIns="54166" rIns="108336" bIns="54166">
            <a:noAutofit/>
          </a:bodyPr>
          <a:lstStyle/>
          <a:p>
            <a:pPr eaLnBrk="1" hangingPunct="1"/>
            <a:r>
              <a:rPr lang="en-US" sz="1600" dirty="0">
                <a:latin typeface="Corbel" panose="020B0503020204020204" pitchFamily="34" charset="0"/>
              </a:rPr>
              <a:t>Tofu may be listed on the customers benefits. The approved tofu for WIC must be calcium-set. The unit of measure is container (CTR) It is approved in a range of package sizes from 14 to 16 ounces. Currently various brands of tofu are approved that include a variety of types from silken to extra firm tofu. Organic tofu is approved.</a:t>
            </a:r>
          </a:p>
          <a:p>
            <a:pPr eaLnBrk="1" hangingPunct="1"/>
            <a:endParaRPr lang="en-US" sz="1600" dirty="0">
              <a:latin typeface="Corbel" panose="020B0503020204020204" pitchFamily="34" charset="0"/>
            </a:endParaRPr>
          </a:p>
          <a:p>
            <a:pPr eaLnBrk="1" hangingPunct="1"/>
            <a:r>
              <a:rPr lang="en-US" sz="1600" dirty="0">
                <a:latin typeface="Corbel" panose="020B0503020204020204" pitchFamily="34" charset="0"/>
              </a:rPr>
              <a:t>1 LB-Pound of tofu is equivalent to one 14 to 16 oz package.</a:t>
            </a:r>
          </a:p>
          <a:p>
            <a:pPr eaLnBrk="1" hangingPunct="1"/>
            <a:endParaRPr lang="en-US" sz="1600" dirty="0">
              <a:latin typeface="Corbel" panose="020B0503020204020204" pitchFamily="34" charset="0"/>
            </a:endParaRPr>
          </a:p>
          <a:p>
            <a:pPr eaLnBrk="1" hangingPunct="1"/>
            <a:endParaRPr lang="en-US" sz="1600" i="1" dirty="0">
              <a:latin typeface="Corbel" panose="020B0503020204020204" pitchFamily="34" charset="0"/>
            </a:endParaRPr>
          </a:p>
          <a:p>
            <a:pPr eaLnBrk="1" hangingPunct="1"/>
            <a:endParaRPr lang="en-US" sz="1600" i="1" dirty="0">
              <a:latin typeface="Corbel" panose="020B0503020204020204" pitchFamily="34" charset="0"/>
            </a:endParaRPr>
          </a:p>
          <a:p>
            <a:pPr eaLnBrk="1" hangingPunct="1"/>
            <a:endParaRPr lang="en-US" sz="1600" i="1" dirty="0">
              <a:latin typeface="Corbel" panose="020B0503020204020204" pitchFamily="34" charset="0"/>
            </a:endParaRPr>
          </a:p>
          <a:p>
            <a:pPr eaLnBrk="1" hangingPunct="1"/>
            <a:endParaRPr lang="en-US" sz="1600" i="1" dirty="0">
              <a:latin typeface="Corbel" panose="020B0503020204020204" pitchFamily="34" charset="0"/>
            </a:endParaRPr>
          </a:p>
          <a:p>
            <a:pPr eaLnBrk="1" hangingPunct="1"/>
            <a:r>
              <a:rPr lang="en-US" sz="1600" i="1" dirty="0">
                <a:latin typeface="Corbel" panose="020B0503020204020204" pitchFamily="34" charset="0"/>
              </a:rPr>
              <a:t>Photo Credit:</a:t>
            </a:r>
            <a:r>
              <a:rPr lang="en-US" sz="1600" i="1" baseline="0" dirty="0">
                <a:latin typeface="Corbel" panose="020B0503020204020204" pitchFamily="34" charset="0"/>
              </a:rPr>
              <a:t> </a:t>
            </a:r>
            <a:r>
              <a:rPr lang="en-US" sz="1600" i="1" dirty="0">
                <a:latin typeface="Corbel" panose="020B0503020204020204" pitchFamily="34" charset="0"/>
              </a:rPr>
              <a:t>Tofu_Fotolia_151100_Subscription_L.jpg</a:t>
            </a:r>
          </a:p>
          <a:p>
            <a:pPr defTabSz="914266">
              <a:defRPr/>
            </a:pPr>
            <a:endParaRPr lang="en-US" sz="1300" dirty="0">
              <a:latin typeface="+mj-lt"/>
            </a:endParaRPr>
          </a:p>
        </p:txBody>
      </p:sp>
    </p:spTree>
    <p:custDataLst>
      <p:tags r:id="rId1"/>
    </p:custDataLst>
    <p:extLst>
      <p:ext uri="{BB962C8B-B14F-4D97-AF65-F5344CB8AC3E}">
        <p14:creationId xmlns:p14="http://schemas.microsoft.com/office/powerpoint/2010/main" val="333903578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Rectangle 13"/>
          <p:cNvSpPr txBox="1">
            <a:spLocks noGrp="1" noChangeArrowheads="1"/>
          </p:cNvSpPr>
          <p:nvPr/>
        </p:nvSpPr>
        <p:spPr bwMode="auto">
          <a:xfrm>
            <a:off x="3581188" y="8923892"/>
            <a:ext cx="3682641" cy="536190"/>
          </a:xfrm>
          <a:prstGeom prst="rect">
            <a:avLst/>
          </a:prstGeom>
          <a:noFill/>
          <a:ln w="9525">
            <a:noFill/>
            <a:miter lim="800000"/>
            <a:headEnd/>
            <a:tailEnd/>
          </a:ln>
        </p:spPr>
        <p:txBody>
          <a:bodyPr lIns="108336" tIns="54166" rIns="108336" bIns="54166" anchor="b"/>
          <a:lstStyle/>
          <a:p>
            <a:pPr marL="0" marR="0" lvl="0" indent="0" algn="r" defTabSz="1084279" rtl="0" eaLnBrk="0" fontAlgn="auto" latinLnBrk="0" hangingPunct="0">
              <a:lnSpc>
                <a:spcPct val="100000"/>
              </a:lnSpc>
              <a:spcBef>
                <a:spcPct val="200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7</a:t>
            </a:r>
          </a:p>
        </p:txBody>
      </p:sp>
      <p:sp>
        <p:nvSpPr>
          <p:cNvPr id="111620" name="Rectangle 2"/>
          <p:cNvSpPr>
            <a:spLocks noGrp="1" noRot="1" noChangeAspect="1" noChangeArrowheads="1" noTextEdit="1"/>
          </p:cNvSpPr>
          <p:nvPr>
            <p:ph type="sldImg"/>
          </p:nvPr>
        </p:nvSpPr>
        <p:spPr>
          <a:xfrm>
            <a:off x="398463" y="373063"/>
            <a:ext cx="6518275" cy="3667125"/>
          </a:xfrm>
          <a:prstGeom prst="rect">
            <a:avLst/>
          </a:prstGeom>
          <a:ln/>
        </p:spPr>
      </p:sp>
      <p:sp>
        <p:nvSpPr>
          <p:cNvPr id="111621" name="Rectangle 3"/>
          <p:cNvSpPr>
            <a:spLocks noGrp="1" noChangeArrowheads="1"/>
          </p:cNvSpPr>
          <p:nvPr>
            <p:ph type="body" idx="1"/>
          </p:nvPr>
        </p:nvSpPr>
        <p:spPr>
          <a:xfrm>
            <a:off x="218676" y="4266310"/>
            <a:ext cx="6725023" cy="4801490"/>
          </a:xfrm>
          <a:prstGeom prst="rect">
            <a:avLst/>
          </a:prstGeom>
          <a:noFill/>
          <a:ln/>
        </p:spPr>
        <p:txBody>
          <a:bodyPr lIns="108336" tIns="54166" rIns="108336" bIns="54166">
            <a:noAutofit/>
          </a:bodyPr>
          <a:lstStyle/>
          <a:p>
            <a:r>
              <a:rPr lang="en-US" sz="1500" dirty="0">
                <a:latin typeface="Corbel" panose="020B0503020204020204" pitchFamily="34" charset="0"/>
              </a:rPr>
              <a:t>The maximum issuance for yogurt is one quart which is equivalent to 32 oz. container in total package sizes of 16 oz. or 32 oz.</a:t>
            </a:r>
          </a:p>
          <a:p>
            <a:r>
              <a:rPr lang="en-US" sz="1500" dirty="0">
                <a:latin typeface="Corbel" panose="020B0503020204020204" pitchFamily="34" charset="0"/>
              </a:rPr>
              <a:t>To be approved, the yogurt must:</a:t>
            </a:r>
          </a:p>
          <a:p>
            <a:pPr eaLnBrk="1" hangingPunct="1"/>
            <a:r>
              <a:rPr lang="en-US" sz="1500" dirty="0">
                <a:latin typeface="Corbel" panose="020B0503020204020204" pitchFamily="34" charset="0"/>
              </a:rPr>
              <a:t> - be Pasteurized</a:t>
            </a:r>
          </a:p>
          <a:p>
            <a:pPr eaLnBrk="1" hangingPunct="1"/>
            <a:r>
              <a:rPr lang="en-US" sz="1500" dirty="0">
                <a:latin typeface="Corbel" panose="020B0503020204020204" pitchFamily="34" charset="0"/>
              </a:rPr>
              <a:t> - Conform to FDA standard of identity for whole-fat, low-far, or non-fat yogurt</a:t>
            </a:r>
          </a:p>
          <a:p>
            <a:pPr eaLnBrk="1" hangingPunct="1"/>
            <a:r>
              <a:rPr lang="en-US" sz="1500" dirty="0">
                <a:latin typeface="Corbel" panose="020B0503020204020204" pitchFamily="34" charset="0"/>
              </a:rPr>
              <a:t> - Contain no more than 40 gm sugar per cup (8 oz.), and</a:t>
            </a:r>
          </a:p>
          <a:p>
            <a:pPr defTabSz="914266">
              <a:defRPr/>
            </a:pPr>
            <a:r>
              <a:rPr lang="en-US" sz="1500" dirty="0">
                <a:latin typeface="Corbel" panose="020B0503020204020204" pitchFamily="34" charset="0"/>
              </a:rPr>
              <a:t> - be packaged in one-quart or 32-oz equivalent, so a package size of 16 oz. or 32 oz.</a:t>
            </a:r>
          </a:p>
          <a:p>
            <a:endParaRPr lang="en-US" sz="1500" dirty="0">
              <a:latin typeface="Corbel" panose="020B0503020204020204" pitchFamily="34" charset="0"/>
            </a:endParaRPr>
          </a:p>
          <a:p>
            <a:endParaRPr lang="en-US" sz="1400" dirty="0">
              <a:latin typeface="Corbel" panose="020B0503020204020204" pitchFamily="34" charset="0"/>
            </a:endParaRPr>
          </a:p>
          <a:p>
            <a:endParaRPr lang="en-US" dirty="0">
              <a:latin typeface="Corbel" panose="020B0503020204020204" pitchFamily="34" charset="0"/>
            </a:endParaRPr>
          </a:p>
          <a:p>
            <a:endParaRPr lang="en-US" sz="1400" dirty="0">
              <a:latin typeface="Corbel" panose="020B0503020204020204" pitchFamily="34" charset="0"/>
            </a:endParaRPr>
          </a:p>
          <a:p>
            <a:endParaRPr lang="en-US" dirty="0">
              <a:latin typeface="Corbel" panose="020B0503020204020204" pitchFamily="34" charset="0"/>
            </a:endParaRPr>
          </a:p>
          <a:p>
            <a:endParaRPr lang="en-US" sz="1400" dirty="0">
              <a:latin typeface="Corbel" panose="020B0503020204020204" pitchFamily="34" charset="0"/>
            </a:endParaRPr>
          </a:p>
          <a:p>
            <a:endParaRPr lang="en-US" sz="1400" dirty="0">
              <a:latin typeface="Corbel" panose="020B0503020204020204" pitchFamily="34" charset="0"/>
            </a:endParaRPr>
          </a:p>
          <a:p>
            <a:endParaRPr lang="en-US" sz="2000" dirty="0">
              <a:latin typeface="Corbel" panose="020B05030202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300" i="1" dirty="0">
                <a:latin typeface="Corbel" panose="020B0503020204020204" pitchFamily="34" charset="0"/>
              </a:rPr>
              <a:t>Photo Credit: </a:t>
            </a:r>
            <a:r>
              <a:rPr lang="en-US" sz="1300" i="1" dirty="0">
                <a:latin typeface="Corbel" panose="020B0503020204020204" pitchFamily="34" charset="0"/>
                <a:hlinkClick r:id="rId4" tooltip="https://www.fuentesaludable.com/nutricion-y-alimentos-1/efectos-y-funcion-que-cumple-el-yogurt-en-nuestro-organismo/"/>
              </a:rPr>
              <a:t>This Photo</a:t>
            </a:r>
            <a:r>
              <a:rPr lang="en-US" sz="1300" i="1" dirty="0">
                <a:latin typeface="Corbel" panose="020B0503020204020204" pitchFamily="34" charset="0"/>
              </a:rPr>
              <a:t> by Unknown Author is licensed under </a:t>
            </a:r>
            <a:r>
              <a:rPr lang="en-US" sz="1300" i="1" dirty="0">
                <a:latin typeface="Corbel" panose="020B0503020204020204" pitchFamily="34" charset="0"/>
                <a:hlinkClick r:id="rId5" tooltip="https://creativecommons.org/licenses/by-nc/3.0/"/>
              </a:rPr>
              <a:t>CC BY-NC</a:t>
            </a:r>
            <a:endParaRPr lang="en-US" sz="1300" i="1" dirty="0">
              <a:latin typeface="Corbel" panose="020B0503020204020204" pitchFamily="34" charset="0"/>
            </a:endParaRPr>
          </a:p>
          <a:p>
            <a:endParaRPr lang="en-US" sz="1400" dirty="0">
              <a:latin typeface="+mj-lt"/>
            </a:endParaRPr>
          </a:p>
          <a:p>
            <a:endParaRPr lang="en-US" sz="1400" dirty="0">
              <a:latin typeface="+mj-lt"/>
            </a:endParaRPr>
          </a:p>
          <a:p>
            <a:pPr defTabSz="914266">
              <a:defRPr/>
            </a:pPr>
            <a:endParaRPr lang="en-US" sz="1300" dirty="0">
              <a:latin typeface="+mj-lt"/>
            </a:endParaRPr>
          </a:p>
        </p:txBody>
      </p:sp>
    </p:spTree>
    <p:custDataLst>
      <p:tags r:id="rId1"/>
    </p:custDataLst>
    <p:extLst>
      <p:ext uri="{BB962C8B-B14F-4D97-AF65-F5344CB8AC3E}">
        <p14:creationId xmlns:p14="http://schemas.microsoft.com/office/powerpoint/2010/main" val="189883378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Rectangle 13"/>
          <p:cNvSpPr txBox="1">
            <a:spLocks noGrp="1" noChangeArrowheads="1"/>
          </p:cNvSpPr>
          <p:nvPr/>
        </p:nvSpPr>
        <p:spPr bwMode="auto">
          <a:xfrm>
            <a:off x="3581188" y="8923892"/>
            <a:ext cx="3682641" cy="536190"/>
          </a:xfrm>
          <a:prstGeom prst="rect">
            <a:avLst/>
          </a:prstGeom>
          <a:noFill/>
          <a:ln w="9525">
            <a:noFill/>
            <a:miter lim="800000"/>
            <a:headEnd/>
            <a:tailEnd/>
          </a:ln>
        </p:spPr>
        <p:txBody>
          <a:bodyPr lIns="108336" tIns="54166" rIns="108336" bIns="54166" anchor="b"/>
          <a:lstStyle/>
          <a:p>
            <a:pPr marL="0" marR="0" lvl="0" indent="0" algn="r" defTabSz="1084279" rtl="0" eaLnBrk="0" fontAlgn="auto" latinLnBrk="0" hangingPunct="0">
              <a:lnSpc>
                <a:spcPct val="100000"/>
              </a:lnSpc>
              <a:spcBef>
                <a:spcPct val="200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7</a:t>
            </a:r>
          </a:p>
        </p:txBody>
      </p:sp>
      <p:sp>
        <p:nvSpPr>
          <p:cNvPr id="111620" name="Rectangle 2"/>
          <p:cNvSpPr>
            <a:spLocks noGrp="1" noRot="1" noChangeAspect="1" noChangeArrowheads="1" noTextEdit="1"/>
          </p:cNvSpPr>
          <p:nvPr>
            <p:ph type="sldImg"/>
          </p:nvPr>
        </p:nvSpPr>
        <p:spPr>
          <a:xfrm>
            <a:off x="434975" y="457200"/>
            <a:ext cx="6445250" cy="3625850"/>
          </a:xfrm>
          <a:prstGeom prst="rect">
            <a:avLst/>
          </a:prstGeom>
          <a:ln/>
        </p:spPr>
      </p:sp>
      <p:sp>
        <p:nvSpPr>
          <p:cNvPr id="111621" name="Rectangle 3"/>
          <p:cNvSpPr>
            <a:spLocks noGrp="1" noChangeArrowheads="1"/>
          </p:cNvSpPr>
          <p:nvPr>
            <p:ph type="body" idx="1"/>
          </p:nvPr>
        </p:nvSpPr>
        <p:spPr>
          <a:xfrm>
            <a:off x="360363" y="4402201"/>
            <a:ext cx="6519862" cy="4894199"/>
          </a:xfrm>
          <a:prstGeom prst="rect">
            <a:avLst/>
          </a:prstGeom>
          <a:noFill/>
          <a:ln/>
        </p:spPr>
        <p:txBody>
          <a:bodyPr lIns="108336" tIns="54166" rIns="108336" bIns="54166">
            <a:noAutofit/>
          </a:bodyPr>
          <a:lstStyle/>
          <a:p>
            <a:r>
              <a:rPr lang="en-US" sz="1600" dirty="0">
                <a:latin typeface="Corbel" panose="020B0503020204020204" pitchFamily="34" charset="0"/>
              </a:rPr>
              <a:t>One container is equivalent to one quart (which is 32 oz) of yogurt.  In January 2022, the North Carolina WIC Program Approved Foods expanded to include many different sizes of yogurts:</a:t>
            </a:r>
          </a:p>
          <a:p>
            <a:pPr lvl="1"/>
            <a:r>
              <a:rPr lang="en-US" sz="1600" b="0" i="0" u="none" strike="noStrike" baseline="0" dirty="0">
                <a:solidFill>
                  <a:srgbClr val="000000"/>
                </a:solidFill>
                <a:latin typeface="Corbel" panose="020B0503020204020204" pitchFamily="34" charset="0"/>
              </a:rPr>
              <a:t>o A 16 oz package size would redeem for 0.5 of the 1 container yogurt benefit</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600" b="0" i="0" u="none" strike="noStrike" baseline="0" dirty="0">
                <a:solidFill>
                  <a:srgbClr val="000000"/>
                </a:solidFill>
                <a:latin typeface="Corbel" panose="020B0503020204020204" pitchFamily="34" charset="0"/>
              </a:rPr>
              <a:t>	This could be: One 16oz container, a package of 4 - 4 oz cups, or package of 8 - 2 oz yogurt tubes.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600" b="0" i="0" u="none" strike="noStrike" baseline="0" dirty="0">
                <a:solidFill>
                  <a:srgbClr val="000000"/>
                </a:solidFill>
                <a:latin typeface="Corbel" panose="020B0503020204020204" pitchFamily="34" charset="0"/>
              </a:rPr>
              <a:t>o A 32 oz package size would redeem for the 1.0 container yogurt benefits.</a:t>
            </a:r>
          </a:p>
          <a:p>
            <a:pPr lvl="1"/>
            <a:r>
              <a:rPr lang="en-US" sz="1600" b="0" i="0" u="none" strike="noStrike" baseline="0" dirty="0">
                <a:solidFill>
                  <a:srgbClr val="000000"/>
                </a:solidFill>
                <a:latin typeface="Corbel" panose="020B0503020204020204" pitchFamily="34" charset="0"/>
              </a:rPr>
              <a:t>	This could be: one 32 oz container, two 16 oz containers, a package of 8 - 4 oz cups, or package of 16 - 2 oz yogurt tubes.</a:t>
            </a:r>
          </a:p>
          <a:p>
            <a:pPr lvl="1"/>
            <a:endParaRPr lang="en-US" sz="1600" b="0" i="0" u="none" strike="noStrike" baseline="0" dirty="0">
              <a:solidFill>
                <a:srgbClr val="000000"/>
              </a:solidFill>
              <a:latin typeface="Corbel" panose="020B0503020204020204" pitchFamily="34" charset="0"/>
            </a:endParaRPr>
          </a:p>
          <a:p>
            <a:pPr lvl="1"/>
            <a:endParaRPr lang="en-US" sz="1600" b="0" i="0" u="none" strike="noStrike" baseline="0" dirty="0">
              <a:solidFill>
                <a:srgbClr val="000000"/>
              </a:solidFill>
              <a:latin typeface="Corbel" panose="020B0503020204020204" pitchFamily="34" charset="0"/>
            </a:endParaRPr>
          </a:p>
          <a:p>
            <a:pPr lvl="1"/>
            <a:endParaRPr lang="en-US" sz="1600" b="0" i="0" u="none" strike="noStrike" baseline="0" dirty="0">
              <a:solidFill>
                <a:srgbClr val="000000"/>
              </a:solidFill>
              <a:latin typeface="Corbel" panose="020B0503020204020204" pitchFamily="34" charset="0"/>
            </a:endParaRPr>
          </a:p>
          <a:p>
            <a:pPr lvl="1"/>
            <a:endParaRPr lang="en-US" sz="1600" b="0" i="0" u="none" strike="noStrike" baseline="0" dirty="0">
              <a:solidFill>
                <a:srgbClr val="000000"/>
              </a:solidFill>
              <a:latin typeface="Corbel" panose="020B0503020204020204" pitchFamily="34"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600" b="0" i="1" dirty="0">
                <a:latin typeface="Corbel" panose="020B0503020204020204" pitchFamily="34" charset="0"/>
              </a:rPr>
              <a:t>Photo Credit: </a:t>
            </a:r>
            <a:r>
              <a:rPr lang="en-US" sz="1600" i="1" baseline="0" dirty="0">
                <a:latin typeface="Corbel" panose="020B0503020204020204" pitchFamily="34" charset="0"/>
              </a:rPr>
              <a:t>DCFW Graphic artist and two yogurt containers: </a:t>
            </a:r>
            <a:r>
              <a:rPr lang="en-US" sz="1600" i="1" dirty="0">
                <a:latin typeface="Corbel" panose="020B0503020204020204" pitchFamily="34" charset="0"/>
                <a:hlinkClick r:id="rId4" tooltip="http://caringcaring-erizainabat.blogspot.com/2016/08/ocho-alimentos-que-protegen-la-salud-de.html"/>
              </a:rPr>
              <a:t>This Photo</a:t>
            </a:r>
            <a:r>
              <a:rPr lang="en-US" sz="1600" i="1" dirty="0">
                <a:latin typeface="Corbel" panose="020B0503020204020204" pitchFamily="34" charset="0"/>
              </a:rPr>
              <a:t> by Unknown Author is licensed under </a:t>
            </a:r>
            <a:r>
              <a:rPr lang="en-US" sz="1600" i="1" dirty="0">
                <a:latin typeface="Corbel" panose="020B0503020204020204" pitchFamily="34" charset="0"/>
                <a:hlinkClick r:id="rId5" tooltip="https://creativecommons.org/licenses/by-nc-nd/3.0/"/>
              </a:rPr>
              <a:t>CC BY-NC-ND</a:t>
            </a:r>
            <a:endParaRPr lang="en-US" sz="1600" i="1" dirty="0">
              <a:latin typeface="Corbel" panose="020B0503020204020204" pitchFamily="34" charset="0"/>
            </a:endParaRPr>
          </a:p>
          <a:p>
            <a:pPr lvl="1"/>
            <a:endParaRPr lang="en-US" sz="1400" b="0" i="0" u="none" strike="noStrike" baseline="0" dirty="0">
              <a:solidFill>
                <a:srgbClr val="000000"/>
              </a:solidFill>
              <a:latin typeface="+mj-lt"/>
            </a:endParaRPr>
          </a:p>
        </p:txBody>
      </p:sp>
    </p:spTree>
    <p:custDataLst>
      <p:tags r:id="rId1"/>
    </p:custDataLst>
    <p:extLst>
      <p:ext uri="{BB962C8B-B14F-4D97-AF65-F5344CB8AC3E}">
        <p14:creationId xmlns:p14="http://schemas.microsoft.com/office/powerpoint/2010/main" val="27592171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9413" y="579438"/>
            <a:ext cx="6554787" cy="3687762"/>
          </a:xfrm>
          <a:prstGeom prst="rect">
            <a:avLst/>
          </a:prstGeom>
        </p:spPr>
      </p:sp>
      <p:sp>
        <p:nvSpPr>
          <p:cNvPr id="3" name="Notes Placeholder 2"/>
          <p:cNvSpPr>
            <a:spLocks noGrp="1"/>
          </p:cNvSpPr>
          <p:nvPr>
            <p:ph type="body" idx="1"/>
          </p:nvPr>
        </p:nvSpPr>
        <p:spPr>
          <a:xfrm>
            <a:off x="457202" y="4419600"/>
            <a:ext cx="6476998" cy="4456102"/>
          </a:xfrm>
          <a:prstGeom prst="rect">
            <a:avLst/>
          </a:prstGeom>
        </p:spPr>
        <p:txBody>
          <a:bodyPr/>
          <a:lstStyle/>
          <a:p>
            <a:pPr algn="just"/>
            <a:r>
              <a:rPr lang="en-US" sz="1600" dirty="0">
                <a:latin typeface="Corbel" panose="020B0503020204020204" pitchFamily="34" charset="0"/>
                <a:cs typeface="Times New Roman" panose="02020603050405020304" pitchFamily="18" charset="0"/>
              </a:rPr>
              <a:t>WIC’s goal is to prevent health problems and improve overall health during this critical time of growth and development. This includes pregnancy, infancy and early childhood.  </a:t>
            </a:r>
          </a:p>
          <a:p>
            <a:pPr algn="just"/>
            <a:endParaRPr lang="en-US" sz="1600" dirty="0">
              <a:latin typeface="Corbel" panose="020B0503020204020204" pitchFamily="34" charset="0"/>
              <a:cs typeface="Times New Roman" panose="02020603050405020304" pitchFamily="18" charset="0"/>
            </a:endParaRPr>
          </a:p>
          <a:p>
            <a:pPr algn="just"/>
            <a:r>
              <a:rPr lang="en-US" sz="1600" dirty="0">
                <a:latin typeface="Corbel" panose="020B0503020204020204" pitchFamily="34" charset="0"/>
                <a:cs typeface="Times New Roman" panose="02020603050405020304" pitchFamily="18" charset="0"/>
              </a:rPr>
              <a:t>In fact, research shows that WIC saves public health dollars.  Every dollar spent on a pregnant woman saves multiple dollars in newborn health care costs. Research also shows that children on WIC have better diets, especially for key vitamins.  </a:t>
            </a:r>
          </a:p>
          <a:p>
            <a:pPr algn="just"/>
            <a:endParaRPr lang="en-US" sz="1600" dirty="0">
              <a:latin typeface="Corbel" panose="020B0503020204020204" pitchFamily="34" charset="0"/>
              <a:cs typeface="Times New Roman" panose="02020603050405020304" pitchFamily="18" charset="0"/>
            </a:endParaRPr>
          </a:p>
          <a:p>
            <a:pPr algn="just"/>
            <a:endParaRPr lang="en-US" sz="1600" dirty="0">
              <a:latin typeface="Corbel" panose="020B0503020204020204" pitchFamily="34" charset="0"/>
              <a:cs typeface="Times New Roman" panose="02020603050405020304" pitchFamily="18" charset="0"/>
            </a:endParaRPr>
          </a:p>
          <a:p>
            <a:pPr algn="just"/>
            <a:endParaRPr lang="en-US" sz="1600" dirty="0">
              <a:latin typeface="Corbel" panose="020B0503020204020204" pitchFamily="34" charset="0"/>
              <a:cs typeface="Times New Roman" panose="02020603050405020304" pitchFamily="18" charset="0"/>
            </a:endParaRPr>
          </a:p>
          <a:p>
            <a:pPr algn="just"/>
            <a:endParaRPr lang="en-US" sz="1600" dirty="0">
              <a:latin typeface="Corbel" panose="020B0503020204020204" pitchFamily="34" charset="0"/>
              <a:cs typeface="Times New Roman" panose="02020603050405020304" pitchFamily="18" charset="0"/>
            </a:endParaRPr>
          </a:p>
          <a:p>
            <a:pPr algn="just"/>
            <a:r>
              <a:rPr lang="en-US" sz="1600" dirty="0">
                <a:latin typeface="Corbel" panose="020B0503020204020204" pitchFamily="34" charset="0"/>
                <a:cs typeface="Times New Roman" panose="02020603050405020304" pitchFamily="18" charset="0"/>
              </a:rPr>
              <a:t>Photo Credit : PeoplePreg &amp; babies vol.113:  113012.jpg</a:t>
            </a:r>
          </a:p>
          <a:p>
            <a:pPr algn="just"/>
            <a:endParaRPr lang="en-US" sz="1600" dirty="0">
              <a:latin typeface="Corbel" panose="020B0503020204020204" pitchFamily="34" charset="0"/>
              <a:cs typeface="Times New Roman" panose="02020603050405020304" pitchFamily="18" charset="0"/>
            </a:endParaRPr>
          </a:p>
          <a:p>
            <a:pPr algn="just"/>
            <a:r>
              <a:rPr lang="en-US" sz="1600" dirty="0">
                <a:latin typeface="Corbel" panose="020B0503020204020204" pitchFamily="34" charset="0"/>
                <a:cs typeface="Times New Roman" panose="02020603050405020304" pitchFamily="18" charset="0"/>
              </a:rPr>
              <a:t>Photo Credit: AA Boy Apple_Fotolia_14820340.jpg</a:t>
            </a:r>
          </a:p>
          <a:p>
            <a:pPr algn="just"/>
            <a:endParaRPr lang="en-US" sz="1600" dirty="0">
              <a:latin typeface="Corbel" panose="020B0503020204020204" pitchFamily="34" charset="0"/>
              <a:cs typeface="Times New Roman" panose="02020603050405020304" pitchFamily="18" charset="0"/>
            </a:endParaRPr>
          </a:p>
          <a:p>
            <a:pPr algn="just"/>
            <a:endParaRPr lang="en-US" dirty="0">
              <a:cs typeface="Times New Roman" panose="02020603050405020304" pitchFamily="18" charset="0"/>
            </a:endParaRPr>
          </a:p>
        </p:txBody>
      </p:sp>
      <p:sp>
        <p:nvSpPr>
          <p:cNvPr id="4" name="Slide Number Placeholder 3"/>
          <p:cNvSpPr>
            <a:spLocks noGrp="1"/>
          </p:cNvSpPr>
          <p:nvPr>
            <p:ph type="sldNum" sz="quarter" idx="10"/>
          </p:nvPr>
        </p:nvSpPr>
        <p:spPr>
          <a:xfrm>
            <a:off x="3863643" y="9057465"/>
            <a:ext cx="3451558" cy="512056"/>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18E360E-C30B-4983-B0C7-6EABB349E35D}" type="slidenum">
              <a:rPr kumimoji="0" lang="en-US" sz="1200" b="0" i="0" u="none" strike="noStrike" kern="1200" cap="none" spc="0" normalizeH="0" baseline="0" noProof="0" smtClean="0">
                <a:ln>
                  <a:noFill/>
                </a:ln>
                <a:solidFill>
                  <a:srgbClr val="000000"/>
                </a:solidFill>
                <a:effectLst/>
                <a:uLnTx/>
                <a:uFillTx/>
                <a:latin typeface="Constantia" panose="02030602050306030303" pitchFamily="18"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endParaRPr>
          </a:p>
        </p:txBody>
      </p:sp>
    </p:spTree>
    <p:extLst>
      <p:ext uri="{BB962C8B-B14F-4D97-AF65-F5344CB8AC3E}">
        <p14:creationId xmlns:p14="http://schemas.microsoft.com/office/powerpoint/2010/main" val="102871232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Rectangle 13"/>
          <p:cNvSpPr txBox="1">
            <a:spLocks noGrp="1" noChangeArrowheads="1"/>
          </p:cNvSpPr>
          <p:nvPr/>
        </p:nvSpPr>
        <p:spPr bwMode="auto">
          <a:xfrm>
            <a:off x="3581188" y="8923892"/>
            <a:ext cx="3682641" cy="536190"/>
          </a:xfrm>
          <a:prstGeom prst="rect">
            <a:avLst/>
          </a:prstGeom>
          <a:noFill/>
          <a:ln w="9525">
            <a:noFill/>
            <a:miter lim="800000"/>
            <a:headEnd/>
            <a:tailEnd/>
          </a:ln>
        </p:spPr>
        <p:txBody>
          <a:bodyPr lIns="108336" tIns="54166" rIns="108336" bIns="54166" anchor="b"/>
          <a:lstStyle/>
          <a:p>
            <a:pPr marL="0" marR="0" lvl="0" indent="0" algn="r" defTabSz="1084279" rtl="0" eaLnBrk="0" fontAlgn="auto" latinLnBrk="0" hangingPunct="0">
              <a:lnSpc>
                <a:spcPct val="100000"/>
              </a:lnSpc>
              <a:spcBef>
                <a:spcPct val="200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7</a:t>
            </a:r>
          </a:p>
        </p:txBody>
      </p:sp>
      <p:sp>
        <p:nvSpPr>
          <p:cNvPr id="111620" name="Rectangle 2"/>
          <p:cNvSpPr>
            <a:spLocks noGrp="1" noRot="1" noChangeAspect="1" noChangeArrowheads="1" noTextEdit="1"/>
          </p:cNvSpPr>
          <p:nvPr>
            <p:ph type="sldImg"/>
          </p:nvPr>
        </p:nvSpPr>
        <p:spPr>
          <a:xfrm>
            <a:off x="388938" y="392113"/>
            <a:ext cx="6537325" cy="3678237"/>
          </a:xfrm>
          <a:prstGeom prst="rect">
            <a:avLst/>
          </a:prstGeom>
          <a:ln/>
        </p:spPr>
      </p:sp>
      <p:sp>
        <p:nvSpPr>
          <p:cNvPr id="111621" name="Rectangle 3"/>
          <p:cNvSpPr>
            <a:spLocks noGrp="1" noChangeArrowheads="1"/>
          </p:cNvSpPr>
          <p:nvPr>
            <p:ph type="body" idx="1"/>
          </p:nvPr>
        </p:nvSpPr>
        <p:spPr>
          <a:xfrm>
            <a:off x="388937" y="4402201"/>
            <a:ext cx="6640885" cy="3678237"/>
          </a:xfrm>
          <a:prstGeom prst="rect">
            <a:avLst/>
          </a:prstGeom>
          <a:noFill/>
          <a:ln/>
        </p:spPr>
        <p:txBody>
          <a:bodyPr lIns="108336" tIns="54166" rIns="108336" bIns="54166">
            <a:noAutofit/>
          </a:bodyPr>
          <a:lstStyle/>
          <a:p>
            <a:pPr marL="242210" indent="-242210"/>
            <a:r>
              <a:rPr lang="en-US" sz="1600" dirty="0">
                <a:latin typeface="Corbel" panose="020B0503020204020204" pitchFamily="34" charset="0"/>
              </a:rPr>
              <a:t>A variety of juices are available. Both national brands and store brands are approved.</a:t>
            </a:r>
          </a:p>
          <a:p>
            <a:pPr marL="242210" indent="-242210" defTabSz="955817">
              <a:defRPr/>
            </a:pPr>
            <a:endParaRPr lang="en-US" sz="1600" dirty="0">
              <a:latin typeface="Corbel" panose="020B0503020204020204" pitchFamily="34" charset="0"/>
            </a:endParaRPr>
          </a:p>
          <a:p>
            <a:pPr marL="242210" indent="-242210"/>
            <a:r>
              <a:rPr lang="en-US" sz="1600" dirty="0">
                <a:latin typeface="Corbel" panose="020B0503020204020204" pitchFamily="34" charset="0"/>
              </a:rPr>
              <a:t>Concentrate juice or single strength juice in 48 and 64-ounce containers continue to be approved. </a:t>
            </a:r>
          </a:p>
          <a:p>
            <a:pPr marL="242210" indent="-242210" defTabSz="948507">
              <a:defRPr/>
            </a:pPr>
            <a:endParaRPr lang="en-US" sz="1600" dirty="0">
              <a:latin typeface="Corbel" panose="020B0503020204020204" pitchFamily="34" charset="0"/>
            </a:endParaRPr>
          </a:p>
          <a:p>
            <a:pPr marL="242210" lvl="0" indent="-242210" defTabSz="948507">
              <a:defRPr/>
            </a:pPr>
            <a:r>
              <a:rPr lang="en-US" sz="1600" dirty="0">
                <a:latin typeface="Corbel" panose="020B0503020204020204" pitchFamily="34" charset="0"/>
              </a:rPr>
              <a:t>Approved juices must be 100% fruit or vegetable juice blends that are unsweetened and pasteurized.  The juices must contain at least 30mg of Vitamin C per 100 milliliters of juice and may be fortified with Calcium, Vitamin D or Vitamin C.</a:t>
            </a:r>
          </a:p>
          <a:p>
            <a:pPr marL="242210" lvl="0" indent="-242210" defTabSz="948507">
              <a:defRPr/>
            </a:pPr>
            <a:endParaRPr lang="en-US" sz="1600" dirty="0">
              <a:latin typeface="Corbel" panose="020B0503020204020204" pitchFamily="34" charset="0"/>
            </a:endParaRPr>
          </a:p>
          <a:p>
            <a:pPr marL="242210" indent="-242210" defTabSz="948507">
              <a:defRPr/>
            </a:pPr>
            <a:r>
              <a:rPr lang="en-US" sz="1600" dirty="0">
                <a:latin typeface="Corbel" panose="020B0503020204020204" pitchFamily="34" charset="0"/>
              </a:rPr>
              <a:t>Plastic, glass, cans and refrigerated cartons are approved in addition to organic options.</a:t>
            </a:r>
            <a:endParaRPr lang="en-US" dirty="0">
              <a:latin typeface="Corbel" panose="020B0503020204020204" pitchFamily="34" charset="0"/>
            </a:endParaRPr>
          </a:p>
        </p:txBody>
      </p:sp>
    </p:spTree>
    <p:custDataLst>
      <p:tags r:id="rId1"/>
    </p:custDataLst>
    <p:extLst>
      <p:ext uri="{BB962C8B-B14F-4D97-AF65-F5344CB8AC3E}">
        <p14:creationId xmlns:p14="http://schemas.microsoft.com/office/powerpoint/2010/main" val="43575916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Rectangle 13"/>
          <p:cNvSpPr txBox="1">
            <a:spLocks noGrp="1" noChangeArrowheads="1"/>
          </p:cNvSpPr>
          <p:nvPr/>
        </p:nvSpPr>
        <p:spPr bwMode="auto">
          <a:xfrm>
            <a:off x="3581188" y="8923892"/>
            <a:ext cx="3682641" cy="536190"/>
          </a:xfrm>
          <a:prstGeom prst="rect">
            <a:avLst/>
          </a:prstGeom>
          <a:noFill/>
          <a:ln w="9525">
            <a:noFill/>
            <a:miter lim="800000"/>
            <a:headEnd/>
            <a:tailEnd/>
          </a:ln>
        </p:spPr>
        <p:txBody>
          <a:bodyPr lIns="108336" tIns="54166" rIns="108336" bIns="54166" anchor="b"/>
          <a:lstStyle/>
          <a:p>
            <a:pPr marL="0" marR="0" lvl="0" indent="0" algn="r" defTabSz="1084279" rtl="0" eaLnBrk="0" fontAlgn="auto" latinLnBrk="0" hangingPunct="0">
              <a:lnSpc>
                <a:spcPct val="100000"/>
              </a:lnSpc>
              <a:spcBef>
                <a:spcPct val="200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7</a:t>
            </a:r>
          </a:p>
        </p:txBody>
      </p:sp>
      <p:sp>
        <p:nvSpPr>
          <p:cNvPr id="111620" name="Rectangle 2"/>
          <p:cNvSpPr>
            <a:spLocks noGrp="1" noRot="1" noChangeAspect="1" noChangeArrowheads="1" noTextEdit="1"/>
          </p:cNvSpPr>
          <p:nvPr>
            <p:ph type="sldImg"/>
          </p:nvPr>
        </p:nvSpPr>
        <p:spPr>
          <a:xfrm>
            <a:off x="398463" y="336550"/>
            <a:ext cx="6518275" cy="3667125"/>
          </a:xfrm>
          <a:prstGeom prst="rect">
            <a:avLst/>
          </a:prstGeom>
          <a:ln/>
        </p:spPr>
      </p:sp>
      <p:sp>
        <p:nvSpPr>
          <p:cNvPr id="111621" name="Rectangle 3"/>
          <p:cNvSpPr>
            <a:spLocks noGrp="1" noChangeArrowheads="1"/>
          </p:cNvSpPr>
          <p:nvPr>
            <p:ph type="body" idx="1"/>
          </p:nvPr>
        </p:nvSpPr>
        <p:spPr>
          <a:xfrm>
            <a:off x="398463" y="4402201"/>
            <a:ext cx="6631360" cy="3293999"/>
          </a:xfrm>
          <a:prstGeom prst="rect">
            <a:avLst/>
          </a:prstGeom>
          <a:noFill/>
          <a:ln/>
        </p:spPr>
        <p:txBody>
          <a:bodyPr lIns="108336" tIns="54166" rIns="108336" bIns="54166">
            <a:noAutofit/>
          </a:bodyPr>
          <a:lstStyle/>
          <a:p>
            <a:pPr marL="242210" indent="-242210"/>
            <a:r>
              <a:rPr lang="en-US" sz="1600" dirty="0">
                <a:latin typeface="Corbel" panose="020B0503020204020204" pitchFamily="34" charset="0"/>
              </a:rPr>
              <a:t>Please note that the pregnant, postpartum, and breastfeeding women’s food packages include 48 oz single strength juice or 11.5 – 12 oz concentrate options.  The children’s food package includes 64 oz single strength juice. This means that a family may have all of forms and sizes of juice available for purchase with their food benefits. </a:t>
            </a:r>
            <a:endParaRPr lang="en-US" sz="1600" dirty="0">
              <a:solidFill>
                <a:srgbClr val="FF0000"/>
              </a:solidFill>
              <a:latin typeface="Corbel" panose="020B0503020204020204" pitchFamily="34" charset="0"/>
            </a:endParaRPr>
          </a:p>
          <a:p>
            <a:pPr defTabSz="914266">
              <a:defRPr/>
            </a:pPr>
            <a:endParaRPr lang="en-US" sz="1300" dirty="0">
              <a:latin typeface="+mj-lt"/>
            </a:endParaRPr>
          </a:p>
        </p:txBody>
      </p:sp>
    </p:spTree>
    <p:custDataLst>
      <p:tags r:id="rId1"/>
    </p:custDataLst>
    <p:extLst>
      <p:ext uri="{BB962C8B-B14F-4D97-AF65-F5344CB8AC3E}">
        <p14:creationId xmlns:p14="http://schemas.microsoft.com/office/powerpoint/2010/main" val="383388327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Rectangle 13"/>
          <p:cNvSpPr txBox="1">
            <a:spLocks noGrp="1" noChangeArrowheads="1"/>
          </p:cNvSpPr>
          <p:nvPr/>
        </p:nvSpPr>
        <p:spPr bwMode="auto">
          <a:xfrm>
            <a:off x="3581188" y="8923892"/>
            <a:ext cx="3682641" cy="536190"/>
          </a:xfrm>
          <a:prstGeom prst="rect">
            <a:avLst/>
          </a:prstGeom>
          <a:noFill/>
          <a:ln w="9525">
            <a:noFill/>
            <a:miter lim="800000"/>
            <a:headEnd/>
            <a:tailEnd/>
          </a:ln>
        </p:spPr>
        <p:txBody>
          <a:bodyPr lIns="108336" tIns="54166" rIns="108336" bIns="54166" anchor="b"/>
          <a:lstStyle/>
          <a:p>
            <a:pPr marL="0" marR="0" lvl="0" indent="0" algn="r" defTabSz="1084279" rtl="0" eaLnBrk="0" fontAlgn="auto" latinLnBrk="0" hangingPunct="0">
              <a:lnSpc>
                <a:spcPct val="100000"/>
              </a:lnSpc>
              <a:spcBef>
                <a:spcPct val="200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7</a:t>
            </a:r>
          </a:p>
        </p:txBody>
      </p:sp>
      <p:sp>
        <p:nvSpPr>
          <p:cNvPr id="111620" name="Rectangle 2"/>
          <p:cNvSpPr>
            <a:spLocks noGrp="1" noRot="1" noChangeAspect="1" noChangeArrowheads="1" noTextEdit="1"/>
          </p:cNvSpPr>
          <p:nvPr>
            <p:ph type="sldImg"/>
          </p:nvPr>
        </p:nvSpPr>
        <p:spPr>
          <a:xfrm>
            <a:off x="339725" y="473075"/>
            <a:ext cx="6635750" cy="3733800"/>
          </a:xfrm>
          <a:prstGeom prst="rect">
            <a:avLst/>
          </a:prstGeom>
          <a:ln/>
        </p:spPr>
      </p:sp>
      <p:sp>
        <p:nvSpPr>
          <p:cNvPr id="111621" name="Rectangle 3"/>
          <p:cNvSpPr>
            <a:spLocks noGrp="1" noChangeArrowheads="1"/>
          </p:cNvSpPr>
          <p:nvPr>
            <p:ph type="body" idx="1"/>
          </p:nvPr>
        </p:nvSpPr>
        <p:spPr>
          <a:xfrm>
            <a:off x="358013" y="4458904"/>
            <a:ext cx="6496423" cy="4480228"/>
          </a:xfrm>
          <a:prstGeom prst="rect">
            <a:avLst/>
          </a:prstGeom>
          <a:noFill/>
          <a:ln/>
        </p:spPr>
        <p:txBody>
          <a:bodyPr lIns="108336" tIns="54166" rIns="108336" bIns="54166">
            <a:noAutofit/>
          </a:bodyPr>
          <a:lstStyle/>
          <a:p>
            <a:pPr eaLnBrk="1" hangingPunct="1"/>
            <a:r>
              <a:rPr lang="en-US" sz="1600" dirty="0">
                <a:latin typeface="Corbel" panose="020B0503020204020204" pitchFamily="34" charset="0"/>
              </a:rPr>
              <a:t>Customers have a variety of national and store cereal brands to choose from.  Approved cereals are 11.8 / 12 ounces or larger in a box or bag including ready to eat, instant or regular hot cereal.</a:t>
            </a:r>
          </a:p>
          <a:p>
            <a:pPr eaLnBrk="1" hangingPunct="1"/>
            <a:endParaRPr lang="en-US" sz="1600" dirty="0">
              <a:latin typeface="Corbel" panose="020B0503020204020204" pitchFamily="34" charset="0"/>
            </a:endParaRPr>
          </a:p>
          <a:p>
            <a:pPr eaLnBrk="1" hangingPunct="1"/>
            <a:r>
              <a:rPr lang="en-US" sz="1600" dirty="0">
                <a:latin typeface="Corbel" panose="020B0503020204020204" pitchFamily="34" charset="0"/>
              </a:rPr>
              <a:t>The </a:t>
            </a:r>
            <a:r>
              <a:rPr lang="en-US" sz="1600" b="1" dirty="0">
                <a:latin typeface="Corbel" panose="020B0503020204020204" pitchFamily="34" charset="0"/>
              </a:rPr>
              <a:t>“approved”</a:t>
            </a:r>
            <a:r>
              <a:rPr lang="en-US" sz="1600" dirty="0">
                <a:latin typeface="Corbel" panose="020B0503020204020204" pitchFamily="34" charset="0"/>
              </a:rPr>
              <a:t> criteria for cereal include:</a:t>
            </a:r>
          </a:p>
          <a:p>
            <a:pPr eaLnBrk="1" hangingPunct="1"/>
            <a:r>
              <a:rPr lang="en-US" sz="1600" dirty="0">
                <a:latin typeface="Corbel" panose="020B0503020204020204" pitchFamily="34" charset="0"/>
              </a:rPr>
              <a:t>-At least 28 mg iron per 100 g dry cereal</a:t>
            </a:r>
          </a:p>
          <a:p>
            <a:pPr eaLnBrk="1" hangingPunct="1"/>
            <a:r>
              <a:rPr lang="en-US" sz="1600" dirty="0">
                <a:latin typeface="Corbel" panose="020B0503020204020204" pitchFamily="34" charset="0"/>
              </a:rPr>
              <a:t>-Less than or equal to 6 gm of Sugar per dry ounce of cereal</a:t>
            </a:r>
          </a:p>
          <a:p>
            <a:pPr eaLnBrk="1" hangingPunct="1"/>
            <a:r>
              <a:rPr lang="en-US" sz="1600" dirty="0">
                <a:latin typeface="Corbel" panose="020B0503020204020204" pitchFamily="34" charset="0"/>
              </a:rPr>
              <a:t>-Includes whole grain as the primary ingredient by weight AND meets labeling requirements for making a health claim as a “whole-grain food with moderate fat content”</a:t>
            </a:r>
          </a:p>
          <a:p>
            <a:pPr eaLnBrk="1" hangingPunct="1"/>
            <a:endParaRPr lang="en-US" sz="1600" dirty="0">
              <a:latin typeface="Corbel" panose="020B0503020204020204" pitchFamily="34" charset="0"/>
            </a:endParaRPr>
          </a:p>
          <a:p>
            <a:pPr eaLnBrk="1" hangingPunct="1"/>
            <a:r>
              <a:rPr lang="en-US" sz="1600" dirty="0">
                <a:latin typeface="Corbel" panose="020B0503020204020204" pitchFamily="34" charset="0"/>
              </a:rPr>
              <a:t>14oz. -16oz. Oatmeal or oats can only be redeem using the Bread/Whole Grains benefits.</a:t>
            </a:r>
          </a:p>
          <a:p>
            <a:pPr eaLnBrk="1" hangingPunct="1"/>
            <a:endParaRPr lang="en-US" sz="1600" dirty="0">
              <a:latin typeface="Corbel" panose="020B0503020204020204" pitchFamily="34" charset="0"/>
            </a:endParaRPr>
          </a:p>
          <a:p>
            <a:pPr eaLnBrk="1" hangingPunct="1"/>
            <a:endParaRPr lang="en-US" sz="1400" dirty="0"/>
          </a:p>
          <a:p>
            <a:pPr eaLnBrk="1" hangingPunct="1"/>
            <a:endParaRPr lang="en-US" dirty="0"/>
          </a:p>
          <a:p>
            <a:pPr eaLnBrk="1" hangingPunct="1"/>
            <a:endParaRPr lang="en-US" sz="1400" dirty="0"/>
          </a:p>
          <a:p>
            <a:pPr eaLnBrk="1" hangingPunct="1"/>
            <a:r>
              <a:rPr lang="en-US" sz="1400" i="1" dirty="0"/>
              <a:t>Photo</a:t>
            </a:r>
            <a:r>
              <a:rPr lang="en-US" sz="1400" i="1" baseline="0" dirty="0"/>
              <a:t> Credit: Cereal3_Fotolia_22865129.tif/DCFW Graphic artist</a:t>
            </a:r>
            <a:endParaRPr lang="en-US" sz="1400" i="1" dirty="0"/>
          </a:p>
          <a:p>
            <a:pPr defTabSz="914266">
              <a:defRPr/>
            </a:pPr>
            <a:endParaRPr lang="en-US" sz="1300" dirty="0">
              <a:latin typeface="+mj-lt"/>
            </a:endParaRPr>
          </a:p>
        </p:txBody>
      </p:sp>
    </p:spTree>
    <p:custDataLst>
      <p:tags r:id="rId1"/>
    </p:custDataLst>
    <p:extLst>
      <p:ext uri="{BB962C8B-B14F-4D97-AF65-F5344CB8AC3E}">
        <p14:creationId xmlns:p14="http://schemas.microsoft.com/office/powerpoint/2010/main" val="144112989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Rectangle 13"/>
          <p:cNvSpPr txBox="1">
            <a:spLocks noGrp="1" noChangeArrowheads="1"/>
          </p:cNvSpPr>
          <p:nvPr/>
        </p:nvSpPr>
        <p:spPr bwMode="auto">
          <a:xfrm>
            <a:off x="3581188" y="8923892"/>
            <a:ext cx="3682641" cy="536190"/>
          </a:xfrm>
          <a:prstGeom prst="rect">
            <a:avLst/>
          </a:prstGeom>
          <a:noFill/>
          <a:ln w="9525">
            <a:noFill/>
            <a:miter lim="800000"/>
            <a:headEnd/>
            <a:tailEnd/>
          </a:ln>
        </p:spPr>
        <p:txBody>
          <a:bodyPr lIns="108336" tIns="54166" rIns="108336" bIns="54166" anchor="b"/>
          <a:lstStyle/>
          <a:p>
            <a:pPr marL="0" marR="0" lvl="0" indent="0" algn="r" defTabSz="1084279" rtl="0" eaLnBrk="0" fontAlgn="auto" latinLnBrk="0" hangingPunct="0">
              <a:lnSpc>
                <a:spcPct val="100000"/>
              </a:lnSpc>
              <a:spcBef>
                <a:spcPct val="200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7</a:t>
            </a:r>
          </a:p>
        </p:txBody>
      </p:sp>
      <p:sp>
        <p:nvSpPr>
          <p:cNvPr id="111620" name="Rectangle 2"/>
          <p:cNvSpPr>
            <a:spLocks noGrp="1" noRot="1" noChangeAspect="1" noChangeArrowheads="1" noTextEdit="1"/>
          </p:cNvSpPr>
          <p:nvPr>
            <p:ph type="sldImg"/>
          </p:nvPr>
        </p:nvSpPr>
        <p:spPr>
          <a:xfrm>
            <a:off x="330200" y="473075"/>
            <a:ext cx="6500813" cy="3657600"/>
          </a:xfrm>
          <a:prstGeom prst="rect">
            <a:avLst/>
          </a:prstGeom>
          <a:ln/>
        </p:spPr>
      </p:sp>
      <p:sp>
        <p:nvSpPr>
          <p:cNvPr id="111621" name="Rectangle 3"/>
          <p:cNvSpPr>
            <a:spLocks noGrp="1" noChangeArrowheads="1"/>
          </p:cNvSpPr>
          <p:nvPr>
            <p:ph type="body" idx="1"/>
          </p:nvPr>
        </p:nvSpPr>
        <p:spPr>
          <a:xfrm>
            <a:off x="330199" y="4402201"/>
            <a:ext cx="6699623" cy="4521691"/>
          </a:xfrm>
          <a:prstGeom prst="rect">
            <a:avLst/>
          </a:prstGeom>
          <a:noFill/>
          <a:ln/>
        </p:spPr>
        <p:txBody>
          <a:bodyPr lIns="108336" tIns="54166" rIns="108336" bIns="54166">
            <a:noAutofit/>
          </a:bodyPr>
          <a:lstStyle/>
          <a:p>
            <a:pPr defTabSz="914266">
              <a:defRPr/>
            </a:pPr>
            <a:r>
              <a:rPr lang="en-US" sz="1600" dirty="0">
                <a:latin typeface="Corbel" panose="020B0503020204020204" pitchFamily="34" charset="0"/>
              </a:rPr>
              <a:t>The unit of measure for cereal is ounce and is equivalent to 1 ounce of cereal. Woman and child customers are prescribed up to 36 ounces of cereal. A family can purchase a combination of approved brands and sizes up to the amount of total ounces of cereal in their food benefit account. </a:t>
            </a:r>
          </a:p>
          <a:p>
            <a:pPr eaLnBrk="1" hangingPunct="1"/>
            <a:endParaRPr lang="en-US" sz="1600" dirty="0">
              <a:latin typeface="Corbel" panose="020B0503020204020204" pitchFamily="34" charset="0"/>
            </a:endParaRPr>
          </a:p>
          <a:p>
            <a:pPr eaLnBrk="1" hangingPunct="1"/>
            <a:r>
              <a:rPr lang="en-US" sz="1600" dirty="0">
                <a:latin typeface="Corbel" panose="020B0503020204020204" pitchFamily="34" charset="0"/>
              </a:rPr>
              <a:t>For example, if a family has 72 oz of breakfast cereal available on their food benefit account, they can purchase three-12 oz boxes at their first shopping visit and then two 18-oz. boxes at their next shopping visit. Similarly, a family may purchase one box of cereal at a time until they reach 72 ounces within that month of issuance.</a:t>
            </a:r>
          </a:p>
          <a:p>
            <a:pPr eaLnBrk="1" hangingPunct="1"/>
            <a:endParaRPr lang="en-US" sz="1600" dirty="0">
              <a:latin typeface="Corbel" panose="020B0503020204020204" pitchFamily="34" charset="0"/>
            </a:endParaRPr>
          </a:p>
          <a:p>
            <a:pPr eaLnBrk="1" hangingPunct="1"/>
            <a:endParaRPr lang="en-US" sz="1600" dirty="0">
              <a:latin typeface="Corbel" panose="020B0503020204020204" pitchFamily="34" charset="0"/>
            </a:endParaRPr>
          </a:p>
          <a:p>
            <a:pPr eaLnBrk="1" hangingPunct="1"/>
            <a:endParaRPr lang="en-US" sz="1600" dirty="0">
              <a:latin typeface="Corbel" panose="020B0503020204020204" pitchFamily="34" charset="0"/>
            </a:endParaRPr>
          </a:p>
          <a:p>
            <a:pPr eaLnBrk="1" hangingPunct="1"/>
            <a:endParaRPr lang="en-US" sz="1600" dirty="0">
              <a:latin typeface="Corbel" panose="020B0503020204020204" pitchFamily="34" charset="0"/>
            </a:endParaRPr>
          </a:p>
          <a:p>
            <a:pPr eaLnBrk="1" hangingPunct="1"/>
            <a:endParaRPr lang="en-US" sz="1600" dirty="0">
              <a:latin typeface="Corbel" panose="020B0503020204020204" pitchFamily="34" charset="0"/>
            </a:endParaRPr>
          </a:p>
          <a:p>
            <a:pPr eaLnBrk="1" hangingPunct="1"/>
            <a:endParaRPr lang="en-US" sz="1600" dirty="0">
              <a:latin typeface="Corbel" panose="020B0503020204020204" pitchFamily="34" charset="0"/>
            </a:endParaRPr>
          </a:p>
          <a:p>
            <a:pPr eaLnBrk="1" hangingPunct="1"/>
            <a:r>
              <a:rPr lang="en-US" sz="1600" i="1" dirty="0">
                <a:latin typeface="Corbel" panose="020B0503020204020204" pitchFamily="34" charset="0"/>
              </a:rPr>
              <a:t>Photo</a:t>
            </a:r>
            <a:r>
              <a:rPr lang="en-US" sz="1600" i="1" baseline="0" dirty="0">
                <a:latin typeface="Corbel" panose="020B0503020204020204" pitchFamily="34" charset="0"/>
              </a:rPr>
              <a:t> Credit: DCFW Graphic artist</a:t>
            </a:r>
            <a:endParaRPr lang="en-US" sz="1600" i="1" dirty="0">
              <a:latin typeface="Corbel" panose="020B0503020204020204" pitchFamily="34" charset="0"/>
            </a:endParaRPr>
          </a:p>
          <a:p>
            <a:pPr defTabSz="914266">
              <a:defRPr/>
            </a:pPr>
            <a:endParaRPr lang="en-US" sz="1300" dirty="0">
              <a:latin typeface="+mj-lt"/>
            </a:endParaRPr>
          </a:p>
        </p:txBody>
      </p:sp>
    </p:spTree>
    <p:custDataLst>
      <p:tags r:id="rId1"/>
    </p:custDataLst>
    <p:extLst>
      <p:ext uri="{BB962C8B-B14F-4D97-AF65-F5344CB8AC3E}">
        <p14:creationId xmlns:p14="http://schemas.microsoft.com/office/powerpoint/2010/main" val="231176784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Rectangle 13"/>
          <p:cNvSpPr txBox="1">
            <a:spLocks noGrp="1" noChangeArrowheads="1"/>
          </p:cNvSpPr>
          <p:nvPr/>
        </p:nvSpPr>
        <p:spPr bwMode="auto">
          <a:xfrm>
            <a:off x="3581188" y="8923892"/>
            <a:ext cx="3682641" cy="536190"/>
          </a:xfrm>
          <a:prstGeom prst="rect">
            <a:avLst/>
          </a:prstGeom>
          <a:noFill/>
          <a:ln w="9525">
            <a:noFill/>
            <a:miter lim="800000"/>
            <a:headEnd/>
            <a:tailEnd/>
          </a:ln>
        </p:spPr>
        <p:txBody>
          <a:bodyPr lIns="108336" tIns="54166" rIns="108336" bIns="54166" anchor="b"/>
          <a:lstStyle/>
          <a:p>
            <a:pPr marL="0" marR="0" lvl="0" indent="0" algn="r" defTabSz="1084279" rtl="0" eaLnBrk="0" fontAlgn="auto" latinLnBrk="0" hangingPunct="0">
              <a:lnSpc>
                <a:spcPct val="100000"/>
              </a:lnSpc>
              <a:spcBef>
                <a:spcPct val="200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7</a:t>
            </a:r>
          </a:p>
        </p:txBody>
      </p:sp>
      <p:sp>
        <p:nvSpPr>
          <p:cNvPr id="111620" name="Rectangle 2"/>
          <p:cNvSpPr>
            <a:spLocks noGrp="1" noRot="1" noChangeAspect="1" noChangeArrowheads="1" noTextEdit="1"/>
          </p:cNvSpPr>
          <p:nvPr>
            <p:ph type="sldImg"/>
          </p:nvPr>
        </p:nvSpPr>
        <p:spPr>
          <a:xfrm>
            <a:off x="350838" y="473075"/>
            <a:ext cx="6613525" cy="3721100"/>
          </a:xfrm>
          <a:prstGeom prst="rect">
            <a:avLst/>
          </a:prstGeom>
          <a:ln/>
        </p:spPr>
      </p:sp>
      <p:sp>
        <p:nvSpPr>
          <p:cNvPr id="111621" name="Rectangle 3"/>
          <p:cNvSpPr>
            <a:spLocks noGrp="1" noChangeArrowheads="1"/>
          </p:cNvSpPr>
          <p:nvPr>
            <p:ph type="body" idx="1"/>
          </p:nvPr>
        </p:nvSpPr>
        <p:spPr>
          <a:xfrm>
            <a:off x="323406" y="4568632"/>
            <a:ext cx="6678985" cy="4327828"/>
          </a:xfrm>
          <a:prstGeom prst="rect">
            <a:avLst/>
          </a:prstGeom>
          <a:noFill/>
          <a:ln/>
        </p:spPr>
        <p:txBody>
          <a:bodyPr lIns="108336" tIns="54166" rIns="108336" bIns="54166">
            <a:noAutofit/>
          </a:bodyPr>
          <a:lstStyle/>
          <a:p>
            <a:pPr eaLnBrk="1" hangingPunct="1"/>
            <a:r>
              <a:rPr lang="en-US" sz="1600" dirty="0">
                <a:latin typeface="Corbel" panose="020B0503020204020204" pitchFamily="34" charset="0"/>
              </a:rPr>
              <a:t>Several whole grain options are available for customers.  </a:t>
            </a:r>
          </a:p>
          <a:p>
            <a:pPr eaLnBrk="1" hangingPunct="1"/>
            <a:endParaRPr lang="en-US" sz="1600" dirty="0">
              <a:latin typeface="Corbel" panose="020B0503020204020204" pitchFamily="34" charset="0"/>
            </a:endParaRPr>
          </a:p>
          <a:p>
            <a:pPr eaLnBrk="1" hangingPunct="1"/>
            <a:r>
              <a:rPr lang="en-US" sz="1600" dirty="0">
                <a:latin typeface="Corbel" panose="020B0503020204020204" pitchFamily="34" charset="0"/>
              </a:rPr>
              <a:t>Allowed whole-grain products include: </a:t>
            </a:r>
          </a:p>
          <a:p>
            <a:pPr marL="177845" indent="-177845">
              <a:buFont typeface="Arial" panose="020B0604020202020204" pitchFamily="34" charset="0"/>
              <a:buChar char="•"/>
            </a:pPr>
            <a:r>
              <a:rPr lang="en-US" sz="1600" dirty="0">
                <a:latin typeface="Corbel" panose="020B0503020204020204" pitchFamily="34" charset="0"/>
              </a:rPr>
              <a:t>Whole grain/whole wheat bread/Buns/Rolls</a:t>
            </a:r>
          </a:p>
          <a:p>
            <a:pPr marL="177845" indent="-177845">
              <a:buFont typeface="Arial" panose="020B0604020202020204" pitchFamily="34" charset="0"/>
              <a:buChar char="•"/>
            </a:pPr>
            <a:r>
              <a:rPr lang="en-US" sz="1600" dirty="0">
                <a:latin typeface="Corbel" panose="020B0503020204020204" pitchFamily="34" charset="0"/>
              </a:rPr>
              <a:t>brown rice </a:t>
            </a:r>
          </a:p>
          <a:p>
            <a:pPr marL="177845" indent="-177845">
              <a:buFont typeface="Arial" panose="020B0604020202020204" pitchFamily="34" charset="0"/>
              <a:buChar char="•"/>
            </a:pPr>
            <a:r>
              <a:rPr lang="en-US" sz="1600" dirty="0">
                <a:latin typeface="Corbel" panose="020B0503020204020204" pitchFamily="34" charset="0"/>
              </a:rPr>
              <a:t>whole wheat pasta and </a:t>
            </a:r>
          </a:p>
          <a:p>
            <a:pPr marL="177845" indent="-177845">
              <a:buFont typeface="Arial" panose="020B0604020202020204" pitchFamily="34" charset="0"/>
              <a:buChar char="•"/>
            </a:pPr>
            <a:r>
              <a:rPr lang="en-US" sz="1600" dirty="0">
                <a:latin typeface="Corbel" panose="020B0503020204020204" pitchFamily="34" charset="0"/>
              </a:rPr>
              <a:t>whole wheat and soft corn tortillas. </a:t>
            </a:r>
          </a:p>
          <a:p>
            <a:pPr marL="177845" indent="-177845">
              <a:buFont typeface="Arial" panose="020B0604020202020204" pitchFamily="34" charset="0"/>
              <a:buChar char="•"/>
            </a:pPr>
            <a:r>
              <a:rPr lang="en-US" sz="1600" dirty="0">
                <a:latin typeface="Corbel" panose="020B0503020204020204" pitchFamily="34" charset="0"/>
              </a:rPr>
              <a:t>Whole grain Barley</a:t>
            </a:r>
          </a:p>
          <a:p>
            <a:pPr marL="177845" indent="-177845">
              <a:buFont typeface="Arial" panose="020B0604020202020204" pitchFamily="34" charset="0"/>
              <a:buChar char="•"/>
            </a:pPr>
            <a:r>
              <a:rPr lang="en-US" sz="1600" dirty="0">
                <a:latin typeface="Corbel" panose="020B0503020204020204" pitchFamily="34" charset="0"/>
              </a:rPr>
              <a:t>Bulgur</a:t>
            </a:r>
          </a:p>
          <a:p>
            <a:pPr marL="177845" indent="-177845">
              <a:buFont typeface="Arial" panose="020B0604020202020204" pitchFamily="34" charset="0"/>
              <a:buChar char="•"/>
            </a:pPr>
            <a:r>
              <a:rPr lang="en-US" sz="1600" dirty="0">
                <a:latin typeface="Corbel" panose="020B0503020204020204" pitchFamily="34" charset="0"/>
              </a:rPr>
              <a:t>Oats</a:t>
            </a:r>
          </a:p>
          <a:p>
            <a:pPr eaLnBrk="1" hangingPunct="1"/>
            <a:endParaRPr lang="en-US" sz="1400" baseline="0" dirty="0"/>
          </a:p>
          <a:p>
            <a:pPr defTabSz="914266">
              <a:defRPr/>
            </a:pPr>
            <a:endParaRPr lang="en-US" sz="1300" dirty="0">
              <a:latin typeface="+mj-lt"/>
            </a:endParaRPr>
          </a:p>
        </p:txBody>
      </p:sp>
    </p:spTree>
    <p:custDataLst>
      <p:tags r:id="rId1"/>
    </p:custDataLst>
    <p:extLst>
      <p:ext uri="{BB962C8B-B14F-4D97-AF65-F5344CB8AC3E}">
        <p14:creationId xmlns:p14="http://schemas.microsoft.com/office/powerpoint/2010/main" val="233875333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Rectangle 13"/>
          <p:cNvSpPr txBox="1">
            <a:spLocks noGrp="1" noChangeArrowheads="1"/>
          </p:cNvSpPr>
          <p:nvPr/>
        </p:nvSpPr>
        <p:spPr bwMode="auto">
          <a:xfrm>
            <a:off x="3581188" y="8923892"/>
            <a:ext cx="3682641" cy="536190"/>
          </a:xfrm>
          <a:prstGeom prst="rect">
            <a:avLst/>
          </a:prstGeom>
          <a:noFill/>
          <a:ln w="9525">
            <a:noFill/>
            <a:miter lim="800000"/>
            <a:headEnd/>
            <a:tailEnd/>
          </a:ln>
        </p:spPr>
        <p:txBody>
          <a:bodyPr lIns="108336" tIns="54166" rIns="108336" bIns="54166" anchor="b"/>
          <a:lstStyle/>
          <a:p>
            <a:pPr marL="0" marR="0" lvl="0" indent="0" algn="r" defTabSz="1084279" rtl="0" eaLnBrk="0" fontAlgn="auto" latinLnBrk="0" hangingPunct="0">
              <a:lnSpc>
                <a:spcPct val="100000"/>
              </a:lnSpc>
              <a:spcBef>
                <a:spcPct val="200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7</a:t>
            </a:r>
          </a:p>
        </p:txBody>
      </p:sp>
      <p:sp>
        <p:nvSpPr>
          <p:cNvPr id="111620" name="Rectangle 2"/>
          <p:cNvSpPr>
            <a:spLocks noGrp="1" noRot="1" noChangeAspect="1" noChangeArrowheads="1" noTextEdit="1"/>
          </p:cNvSpPr>
          <p:nvPr>
            <p:ph type="sldImg"/>
          </p:nvPr>
        </p:nvSpPr>
        <p:spPr>
          <a:xfrm>
            <a:off x="406400" y="439738"/>
            <a:ext cx="6500813" cy="3657600"/>
          </a:xfrm>
          <a:prstGeom prst="rect">
            <a:avLst/>
          </a:prstGeom>
          <a:ln/>
        </p:spPr>
      </p:sp>
      <p:sp>
        <p:nvSpPr>
          <p:cNvPr id="111621" name="Rectangle 3"/>
          <p:cNvSpPr>
            <a:spLocks noGrp="1" noChangeArrowheads="1"/>
          </p:cNvSpPr>
          <p:nvPr>
            <p:ph type="body" idx="1"/>
          </p:nvPr>
        </p:nvSpPr>
        <p:spPr>
          <a:xfrm>
            <a:off x="406399" y="4495800"/>
            <a:ext cx="6375401" cy="4267200"/>
          </a:xfrm>
          <a:prstGeom prst="rect">
            <a:avLst/>
          </a:prstGeom>
          <a:noFill/>
          <a:ln/>
        </p:spPr>
        <p:txBody>
          <a:bodyPr lIns="108336" tIns="54166" rIns="108336" bIns="54166">
            <a:noAutofit/>
          </a:bodyPr>
          <a:lstStyle/>
          <a:p>
            <a:pPr eaLnBrk="1" hangingPunct="1"/>
            <a:r>
              <a:rPr lang="en-US" sz="1600" dirty="0">
                <a:latin typeface="Corbel" panose="020B0503020204020204" pitchFamily="34" charset="0"/>
              </a:rPr>
              <a:t>customers are allowed to select an approved loaf of bread/buns/rolls that is 16 ounces and made with only whole wheat flour and/or bromated whole wheat flour for a whole wheat bread/buns/rolls.  </a:t>
            </a:r>
          </a:p>
          <a:p>
            <a:pPr eaLnBrk="1" hangingPunct="1"/>
            <a:endParaRPr lang="en-US" sz="1600" dirty="0">
              <a:latin typeface="Corbel" panose="020B0503020204020204" pitchFamily="34" charset="0"/>
            </a:endParaRPr>
          </a:p>
          <a:p>
            <a:pPr eaLnBrk="1" hangingPunct="1"/>
            <a:r>
              <a:rPr lang="en-US" sz="1600" dirty="0">
                <a:latin typeface="Corbel" panose="020B0503020204020204" pitchFamily="34" charset="0"/>
              </a:rPr>
              <a:t>Breads/Buns/Rolls that contain other flours are not approved. </a:t>
            </a:r>
          </a:p>
          <a:p>
            <a:pPr eaLnBrk="1" hangingPunct="1"/>
            <a:endParaRPr lang="en-US" sz="1600" dirty="0">
              <a:latin typeface="Corbel" panose="020B0503020204020204" pitchFamily="34" charset="0"/>
            </a:endParaRPr>
          </a:p>
          <a:p>
            <a:pPr eaLnBrk="1" hangingPunct="1"/>
            <a:endParaRPr lang="en-US" sz="1600" dirty="0">
              <a:latin typeface="Corbel" panose="020B0503020204020204" pitchFamily="34" charset="0"/>
            </a:endParaRPr>
          </a:p>
          <a:p>
            <a:pPr eaLnBrk="1" hangingPunct="1"/>
            <a:r>
              <a:rPr lang="en-US" sz="1600" dirty="0">
                <a:latin typeface="Corbel" panose="020B0503020204020204" pitchFamily="34" charset="0"/>
              </a:rPr>
              <a:t>  </a:t>
            </a:r>
          </a:p>
          <a:p>
            <a:pPr eaLnBrk="1" hangingPunct="1"/>
            <a:endParaRPr lang="en-US" sz="1600" i="1" dirty="0">
              <a:latin typeface="Corbel" panose="020B0503020204020204" pitchFamily="34" charset="0"/>
            </a:endParaRPr>
          </a:p>
          <a:p>
            <a:pPr eaLnBrk="1" hangingPunct="1"/>
            <a:endParaRPr lang="en-US" sz="1600" i="1" dirty="0">
              <a:latin typeface="Corbel" panose="020B0503020204020204" pitchFamily="34" charset="0"/>
            </a:endParaRPr>
          </a:p>
          <a:p>
            <a:pPr eaLnBrk="1" hangingPunct="1"/>
            <a:endParaRPr lang="en-US" sz="1600" i="1" dirty="0">
              <a:latin typeface="Corbel" panose="020B0503020204020204" pitchFamily="34" charset="0"/>
            </a:endParaRPr>
          </a:p>
          <a:p>
            <a:pPr eaLnBrk="1" hangingPunct="1"/>
            <a:endParaRPr lang="en-US" sz="1600" i="1" dirty="0">
              <a:latin typeface="Corbel" panose="020B0503020204020204" pitchFamily="34" charset="0"/>
            </a:endParaRPr>
          </a:p>
          <a:p>
            <a:pPr eaLnBrk="1" hangingPunct="1"/>
            <a:endParaRPr lang="en-US" sz="1600" i="1" dirty="0">
              <a:latin typeface="Corbel" panose="020B0503020204020204" pitchFamily="34" charset="0"/>
            </a:endParaRPr>
          </a:p>
          <a:p>
            <a:pPr eaLnBrk="1" hangingPunct="1"/>
            <a:endParaRPr lang="en-US" sz="1600" i="1" dirty="0">
              <a:latin typeface="Corbel" panose="020B0503020204020204" pitchFamily="34" charset="0"/>
            </a:endParaRPr>
          </a:p>
          <a:p>
            <a:pPr eaLnBrk="1" hangingPunct="1"/>
            <a:endParaRPr lang="en-US" sz="1600" i="1" dirty="0">
              <a:latin typeface="Corbel" panose="020B0503020204020204" pitchFamily="34" charset="0"/>
            </a:endParaRPr>
          </a:p>
          <a:p>
            <a:pPr eaLnBrk="1" hangingPunct="1"/>
            <a:r>
              <a:rPr lang="en-US" sz="1600" i="1" dirty="0">
                <a:latin typeface="Corbel" panose="020B0503020204020204" pitchFamily="34" charset="0"/>
              </a:rPr>
              <a:t>Photo Credit: Bread Sliced_Fotolia_7513047.jpg/DCFW Graphic Artist</a:t>
            </a:r>
          </a:p>
          <a:p>
            <a:pPr eaLnBrk="1" hangingPunct="1"/>
            <a:endParaRPr lang="en-US" sz="1400" i="1" dirty="0">
              <a:latin typeface="+mj-lt"/>
            </a:endParaRPr>
          </a:p>
          <a:p>
            <a:pPr defTabSz="914266">
              <a:defRPr/>
            </a:pPr>
            <a:endParaRPr lang="en-US" sz="1300" dirty="0">
              <a:latin typeface="+mj-lt"/>
            </a:endParaRPr>
          </a:p>
        </p:txBody>
      </p:sp>
    </p:spTree>
    <p:custDataLst>
      <p:tags r:id="rId1"/>
    </p:custDataLst>
    <p:extLst>
      <p:ext uri="{BB962C8B-B14F-4D97-AF65-F5344CB8AC3E}">
        <p14:creationId xmlns:p14="http://schemas.microsoft.com/office/powerpoint/2010/main" val="288193265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Rectangle 13"/>
          <p:cNvSpPr txBox="1">
            <a:spLocks noGrp="1" noChangeArrowheads="1"/>
          </p:cNvSpPr>
          <p:nvPr/>
        </p:nvSpPr>
        <p:spPr bwMode="auto">
          <a:xfrm>
            <a:off x="3581188" y="8923892"/>
            <a:ext cx="3682641" cy="536190"/>
          </a:xfrm>
          <a:prstGeom prst="rect">
            <a:avLst/>
          </a:prstGeom>
          <a:noFill/>
          <a:ln w="9525">
            <a:noFill/>
            <a:miter lim="800000"/>
            <a:headEnd/>
            <a:tailEnd/>
          </a:ln>
        </p:spPr>
        <p:txBody>
          <a:bodyPr lIns="108336" tIns="54166" rIns="108336" bIns="54166" anchor="b"/>
          <a:lstStyle/>
          <a:p>
            <a:pPr marL="0" marR="0" lvl="0" indent="0" algn="r" defTabSz="1084279" rtl="0" eaLnBrk="0" fontAlgn="auto" latinLnBrk="0" hangingPunct="0">
              <a:lnSpc>
                <a:spcPct val="100000"/>
              </a:lnSpc>
              <a:spcBef>
                <a:spcPct val="200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7</a:t>
            </a:r>
          </a:p>
        </p:txBody>
      </p:sp>
      <p:sp>
        <p:nvSpPr>
          <p:cNvPr id="111620" name="Rectangle 2"/>
          <p:cNvSpPr>
            <a:spLocks noGrp="1" noRot="1" noChangeAspect="1" noChangeArrowheads="1" noTextEdit="1"/>
          </p:cNvSpPr>
          <p:nvPr>
            <p:ph type="sldImg"/>
          </p:nvPr>
        </p:nvSpPr>
        <p:spPr>
          <a:xfrm>
            <a:off x="398463" y="473075"/>
            <a:ext cx="6518275" cy="3667125"/>
          </a:xfrm>
          <a:prstGeom prst="rect">
            <a:avLst/>
          </a:prstGeom>
          <a:ln/>
        </p:spPr>
      </p:sp>
      <p:sp>
        <p:nvSpPr>
          <p:cNvPr id="111621" name="Rectangle 3"/>
          <p:cNvSpPr>
            <a:spLocks noGrp="1" noChangeArrowheads="1"/>
          </p:cNvSpPr>
          <p:nvPr>
            <p:ph type="body" idx="1"/>
          </p:nvPr>
        </p:nvSpPr>
        <p:spPr>
          <a:xfrm>
            <a:off x="511547" y="4402201"/>
            <a:ext cx="6346453" cy="4521691"/>
          </a:xfrm>
          <a:prstGeom prst="rect">
            <a:avLst/>
          </a:prstGeom>
          <a:noFill/>
          <a:ln/>
        </p:spPr>
        <p:txBody>
          <a:bodyPr lIns="108336" tIns="54166" rIns="108336" bIns="54166">
            <a:noAutofit/>
          </a:bodyPr>
          <a:lstStyle/>
          <a:p>
            <a:pPr defTabSz="955586">
              <a:defRPr/>
            </a:pPr>
            <a:r>
              <a:rPr lang="en-US" sz="1600" dirty="0">
                <a:latin typeface="Corbel" panose="020B0503020204020204" pitchFamily="34" charset="0"/>
              </a:rPr>
              <a:t>customers are allowed to select package of tortillas. </a:t>
            </a:r>
          </a:p>
          <a:p>
            <a:pPr defTabSz="955586">
              <a:defRPr/>
            </a:pPr>
            <a:endParaRPr lang="en-US" sz="1600" dirty="0">
              <a:latin typeface="Corbel" panose="020B0503020204020204" pitchFamily="34" charset="0"/>
            </a:endParaRPr>
          </a:p>
          <a:p>
            <a:pPr defTabSz="955586">
              <a:defRPr/>
            </a:pPr>
            <a:r>
              <a:rPr lang="en-US" sz="1600" dirty="0">
                <a:latin typeface="Corbel" panose="020B0503020204020204" pitchFamily="34" charset="0"/>
              </a:rPr>
              <a:t>To be approved, soft corn tortillas must be made from ground masa flour. Whole wheat tortillas must be made from whole wheat flour.</a:t>
            </a:r>
          </a:p>
          <a:p>
            <a:pPr eaLnBrk="1" hangingPunct="1"/>
            <a:endParaRPr lang="en-US" sz="1600" baseline="0" dirty="0">
              <a:latin typeface="Corbel" panose="020B0503020204020204" pitchFamily="34" charset="0"/>
            </a:endParaRPr>
          </a:p>
          <a:p>
            <a:pPr eaLnBrk="1" hangingPunct="1"/>
            <a:endParaRPr lang="en-US" sz="1600" dirty="0">
              <a:latin typeface="Corbel" panose="020B0503020204020204" pitchFamily="34" charset="0"/>
            </a:endParaRPr>
          </a:p>
          <a:p>
            <a:pPr eaLnBrk="1" hangingPunct="1"/>
            <a:endParaRPr lang="en-US" sz="1600" baseline="0" dirty="0">
              <a:latin typeface="Corbel" panose="020B0503020204020204" pitchFamily="34" charset="0"/>
            </a:endParaRPr>
          </a:p>
          <a:p>
            <a:pPr eaLnBrk="1" hangingPunct="1"/>
            <a:endParaRPr lang="en-US" sz="1600" dirty="0">
              <a:latin typeface="Corbel" panose="020B0503020204020204" pitchFamily="34" charset="0"/>
            </a:endParaRPr>
          </a:p>
          <a:p>
            <a:pPr eaLnBrk="1" hangingPunct="1"/>
            <a:endParaRPr lang="en-US" sz="1600" baseline="0" dirty="0">
              <a:latin typeface="Corbel" panose="020B0503020204020204" pitchFamily="34" charset="0"/>
            </a:endParaRPr>
          </a:p>
          <a:p>
            <a:pPr eaLnBrk="1" hangingPunct="1"/>
            <a:endParaRPr lang="en-US" sz="1600" baseline="0" dirty="0">
              <a:latin typeface="Corbel" panose="020B0503020204020204" pitchFamily="34" charset="0"/>
            </a:endParaRPr>
          </a:p>
          <a:p>
            <a:pPr eaLnBrk="1" hangingPunct="1"/>
            <a:endParaRPr lang="en-US" sz="1600" dirty="0">
              <a:latin typeface="Corbel" panose="020B0503020204020204" pitchFamily="34" charset="0"/>
            </a:endParaRPr>
          </a:p>
          <a:p>
            <a:pPr eaLnBrk="1" hangingPunct="1"/>
            <a:endParaRPr lang="en-US" sz="1600" baseline="0" dirty="0">
              <a:latin typeface="Corbel" panose="020B0503020204020204" pitchFamily="34" charset="0"/>
            </a:endParaRPr>
          </a:p>
          <a:p>
            <a:pPr eaLnBrk="1" hangingPunct="1"/>
            <a:endParaRPr lang="en-US" sz="1600" dirty="0">
              <a:latin typeface="Corbel" panose="020B0503020204020204" pitchFamily="34" charset="0"/>
            </a:endParaRPr>
          </a:p>
          <a:p>
            <a:pPr eaLnBrk="1" hangingPunct="1"/>
            <a:endParaRPr lang="en-US" sz="1600" baseline="0" dirty="0">
              <a:latin typeface="Corbel" panose="020B0503020204020204" pitchFamily="34" charset="0"/>
            </a:endParaRPr>
          </a:p>
          <a:p>
            <a:pPr eaLnBrk="1" hangingPunct="1"/>
            <a:endParaRPr lang="en-US" sz="1600" dirty="0">
              <a:latin typeface="Corbel" panose="020B0503020204020204" pitchFamily="34" charset="0"/>
            </a:endParaRPr>
          </a:p>
          <a:p>
            <a:pPr eaLnBrk="1" hangingPunct="1"/>
            <a:endParaRPr lang="en-US" sz="1600" baseline="0" dirty="0">
              <a:latin typeface="Corbel" panose="020B0503020204020204" pitchFamily="34" charset="0"/>
            </a:endParaRPr>
          </a:p>
          <a:p>
            <a:pPr eaLnBrk="1" hangingPunct="1"/>
            <a:r>
              <a:rPr lang="en-US" sz="1600" i="1" baseline="0" dirty="0">
                <a:latin typeface="Corbel" panose="020B0503020204020204" pitchFamily="34" charset="0"/>
              </a:rPr>
              <a:t>Photo Credit: Corn Tortillas_Fotolia_27035299.jpg</a:t>
            </a:r>
          </a:p>
          <a:p>
            <a:pPr defTabSz="914266">
              <a:defRPr/>
            </a:pPr>
            <a:endParaRPr lang="en-US" sz="1300" dirty="0">
              <a:latin typeface="+mj-lt"/>
            </a:endParaRPr>
          </a:p>
        </p:txBody>
      </p:sp>
    </p:spTree>
    <p:custDataLst>
      <p:tags r:id="rId1"/>
    </p:custDataLst>
    <p:extLst>
      <p:ext uri="{BB962C8B-B14F-4D97-AF65-F5344CB8AC3E}">
        <p14:creationId xmlns:p14="http://schemas.microsoft.com/office/powerpoint/2010/main" val="169684205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Rectangle 13"/>
          <p:cNvSpPr txBox="1">
            <a:spLocks noGrp="1" noChangeArrowheads="1"/>
          </p:cNvSpPr>
          <p:nvPr/>
        </p:nvSpPr>
        <p:spPr bwMode="auto">
          <a:xfrm>
            <a:off x="3581188" y="8923892"/>
            <a:ext cx="3682641" cy="536190"/>
          </a:xfrm>
          <a:prstGeom prst="rect">
            <a:avLst/>
          </a:prstGeom>
          <a:noFill/>
          <a:ln w="9525">
            <a:noFill/>
            <a:miter lim="800000"/>
            <a:headEnd/>
            <a:tailEnd/>
          </a:ln>
        </p:spPr>
        <p:txBody>
          <a:bodyPr lIns="108336" tIns="54166" rIns="108336" bIns="54166" anchor="b"/>
          <a:lstStyle/>
          <a:p>
            <a:pPr marL="0" marR="0" lvl="0" indent="0" algn="r" defTabSz="1084279" rtl="0" eaLnBrk="0" fontAlgn="auto" latinLnBrk="0" hangingPunct="0">
              <a:lnSpc>
                <a:spcPct val="100000"/>
              </a:lnSpc>
              <a:spcBef>
                <a:spcPct val="200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7</a:t>
            </a:r>
          </a:p>
        </p:txBody>
      </p:sp>
      <p:sp>
        <p:nvSpPr>
          <p:cNvPr id="111620" name="Rectangle 2"/>
          <p:cNvSpPr>
            <a:spLocks noGrp="1" noRot="1" noChangeAspect="1" noChangeArrowheads="1" noTextEdit="1"/>
          </p:cNvSpPr>
          <p:nvPr>
            <p:ph type="sldImg"/>
          </p:nvPr>
        </p:nvSpPr>
        <p:spPr>
          <a:xfrm>
            <a:off x="357188" y="473075"/>
            <a:ext cx="6500812" cy="3657600"/>
          </a:xfrm>
          <a:prstGeom prst="rect">
            <a:avLst/>
          </a:prstGeom>
          <a:ln/>
        </p:spPr>
      </p:sp>
      <p:sp>
        <p:nvSpPr>
          <p:cNvPr id="111621" name="Rectangle 3"/>
          <p:cNvSpPr>
            <a:spLocks noGrp="1" noChangeArrowheads="1"/>
          </p:cNvSpPr>
          <p:nvPr>
            <p:ph type="body" idx="1"/>
          </p:nvPr>
        </p:nvSpPr>
        <p:spPr>
          <a:xfrm>
            <a:off x="428997" y="4402201"/>
            <a:ext cx="6600826" cy="4725924"/>
          </a:xfrm>
          <a:prstGeom prst="rect">
            <a:avLst/>
          </a:prstGeom>
          <a:noFill/>
          <a:ln/>
        </p:spPr>
        <p:txBody>
          <a:bodyPr lIns="108336" tIns="54166" rIns="108336" bIns="54166">
            <a:noAutofit/>
          </a:bodyPr>
          <a:lstStyle/>
          <a:p>
            <a:pPr eaLnBrk="1" hangingPunct="1"/>
            <a:r>
              <a:rPr lang="en-US" sz="1600" dirty="0">
                <a:latin typeface="Corbel" panose="020B0503020204020204" pitchFamily="34" charset="0"/>
              </a:rPr>
              <a:t>customers are allowed to select an approved brand of brown rice. Plain, whole grain brown rice that comes in a 14 to 16 oz bag or box continues to be approved. Instant, quick or regular cooking are approved options.  </a:t>
            </a:r>
          </a:p>
          <a:p>
            <a:pPr eaLnBrk="1" hangingPunct="1"/>
            <a:endParaRPr lang="en-US" sz="1600" baseline="0" dirty="0">
              <a:latin typeface="Corbel" panose="020B0503020204020204" pitchFamily="34" charset="0"/>
            </a:endParaRPr>
          </a:p>
          <a:p>
            <a:pPr eaLnBrk="1" hangingPunct="1"/>
            <a:endParaRPr lang="en-US" sz="1600" dirty="0">
              <a:latin typeface="Corbel" panose="020B0503020204020204" pitchFamily="34" charset="0"/>
            </a:endParaRPr>
          </a:p>
          <a:p>
            <a:pPr eaLnBrk="1" hangingPunct="1"/>
            <a:endParaRPr lang="en-US" sz="1600" baseline="0" dirty="0">
              <a:latin typeface="Corbel" panose="020B0503020204020204" pitchFamily="34" charset="0"/>
            </a:endParaRPr>
          </a:p>
          <a:p>
            <a:pPr eaLnBrk="1" hangingPunct="1"/>
            <a:endParaRPr lang="en-US" sz="1600" dirty="0">
              <a:latin typeface="Corbel" panose="020B0503020204020204" pitchFamily="34" charset="0"/>
            </a:endParaRPr>
          </a:p>
          <a:p>
            <a:pPr eaLnBrk="1" hangingPunct="1"/>
            <a:endParaRPr lang="en-US" sz="1600" baseline="0" dirty="0">
              <a:latin typeface="Corbel" panose="020B0503020204020204" pitchFamily="34" charset="0"/>
            </a:endParaRPr>
          </a:p>
          <a:p>
            <a:pPr eaLnBrk="1" hangingPunct="1"/>
            <a:endParaRPr lang="en-US" sz="1600" dirty="0">
              <a:latin typeface="Corbel" panose="020B0503020204020204" pitchFamily="34" charset="0"/>
            </a:endParaRPr>
          </a:p>
          <a:p>
            <a:pPr eaLnBrk="1" hangingPunct="1"/>
            <a:endParaRPr lang="en-US" sz="1600" baseline="0" dirty="0">
              <a:latin typeface="Corbel" panose="020B0503020204020204" pitchFamily="34" charset="0"/>
            </a:endParaRPr>
          </a:p>
          <a:p>
            <a:pPr eaLnBrk="1" hangingPunct="1"/>
            <a:endParaRPr lang="en-US" sz="1600" dirty="0">
              <a:latin typeface="Corbel" panose="020B0503020204020204" pitchFamily="34" charset="0"/>
            </a:endParaRPr>
          </a:p>
          <a:p>
            <a:pPr eaLnBrk="1" hangingPunct="1"/>
            <a:endParaRPr lang="en-US" sz="1600" baseline="0" dirty="0">
              <a:latin typeface="Corbel" panose="020B0503020204020204" pitchFamily="34" charset="0"/>
            </a:endParaRPr>
          </a:p>
          <a:p>
            <a:pPr eaLnBrk="1" hangingPunct="1"/>
            <a:endParaRPr lang="en-US" sz="1600" dirty="0">
              <a:latin typeface="Corbel" panose="020B0503020204020204" pitchFamily="34" charset="0"/>
            </a:endParaRPr>
          </a:p>
          <a:p>
            <a:pPr eaLnBrk="1" hangingPunct="1"/>
            <a:endParaRPr lang="en-US" sz="1600" baseline="0" dirty="0">
              <a:latin typeface="Corbel" panose="020B0503020204020204" pitchFamily="34" charset="0"/>
            </a:endParaRPr>
          </a:p>
          <a:p>
            <a:pPr eaLnBrk="1" hangingPunct="1"/>
            <a:endParaRPr lang="en-US" sz="1600" dirty="0">
              <a:latin typeface="Corbel" panose="020B0503020204020204" pitchFamily="34" charset="0"/>
            </a:endParaRPr>
          </a:p>
          <a:p>
            <a:pPr eaLnBrk="1" hangingPunct="1"/>
            <a:endParaRPr lang="en-US" sz="1600" baseline="0" dirty="0">
              <a:latin typeface="Corbel" panose="020B0503020204020204" pitchFamily="34" charset="0"/>
            </a:endParaRPr>
          </a:p>
          <a:p>
            <a:pPr eaLnBrk="1" hangingPunct="1"/>
            <a:endParaRPr lang="en-US" sz="1600" baseline="0" dirty="0">
              <a:latin typeface="Corbel" panose="020B0503020204020204" pitchFamily="34" charset="0"/>
            </a:endParaRPr>
          </a:p>
          <a:p>
            <a:pPr eaLnBrk="1" hangingPunct="1"/>
            <a:r>
              <a:rPr lang="en-US" sz="1600" i="1" dirty="0">
                <a:latin typeface="Corbel" panose="020B0503020204020204" pitchFamily="34" charset="0"/>
              </a:rPr>
              <a:t>(Photo Credit:</a:t>
            </a:r>
            <a:r>
              <a:rPr lang="en-US" sz="1600" i="1" baseline="0" dirty="0">
                <a:latin typeface="Corbel" panose="020B0503020204020204" pitchFamily="34" charset="0"/>
              </a:rPr>
              <a:t> </a:t>
            </a:r>
            <a:r>
              <a:rPr lang="en-US" sz="1600" i="1" dirty="0">
                <a:latin typeface="Corbel" panose="020B0503020204020204" pitchFamily="34" charset="0"/>
              </a:rPr>
              <a:t>Brown Rice_Fotolia_16759871.jpg)</a:t>
            </a:r>
          </a:p>
          <a:p>
            <a:pPr defTabSz="914266">
              <a:defRPr/>
            </a:pPr>
            <a:endParaRPr lang="en-US" sz="1300" dirty="0">
              <a:latin typeface="+mj-lt"/>
            </a:endParaRPr>
          </a:p>
        </p:txBody>
      </p:sp>
    </p:spTree>
    <p:custDataLst>
      <p:tags r:id="rId1"/>
    </p:custDataLst>
    <p:extLst>
      <p:ext uri="{BB962C8B-B14F-4D97-AF65-F5344CB8AC3E}">
        <p14:creationId xmlns:p14="http://schemas.microsoft.com/office/powerpoint/2010/main" val="93368997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Rectangle 13"/>
          <p:cNvSpPr txBox="1">
            <a:spLocks noGrp="1" noChangeArrowheads="1"/>
          </p:cNvSpPr>
          <p:nvPr/>
        </p:nvSpPr>
        <p:spPr bwMode="auto">
          <a:xfrm>
            <a:off x="3581188" y="8923892"/>
            <a:ext cx="3682641" cy="536190"/>
          </a:xfrm>
          <a:prstGeom prst="rect">
            <a:avLst/>
          </a:prstGeom>
          <a:noFill/>
          <a:ln w="9525">
            <a:noFill/>
            <a:miter lim="800000"/>
            <a:headEnd/>
            <a:tailEnd/>
          </a:ln>
        </p:spPr>
        <p:txBody>
          <a:bodyPr lIns="108336" tIns="54166" rIns="108336" bIns="54166" anchor="b"/>
          <a:lstStyle/>
          <a:p>
            <a:pPr marL="0" marR="0" lvl="0" indent="0" algn="r" defTabSz="1084279" rtl="0" eaLnBrk="0" fontAlgn="auto" latinLnBrk="0" hangingPunct="0">
              <a:lnSpc>
                <a:spcPct val="100000"/>
              </a:lnSpc>
              <a:spcBef>
                <a:spcPct val="200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7</a:t>
            </a:r>
          </a:p>
        </p:txBody>
      </p:sp>
      <p:sp>
        <p:nvSpPr>
          <p:cNvPr id="111620" name="Rectangle 2"/>
          <p:cNvSpPr>
            <a:spLocks noGrp="1" noRot="1" noChangeAspect="1" noChangeArrowheads="1" noTextEdit="1"/>
          </p:cNvSpPr>
          <p:nvPr>
            <p:ph type="sldImg"/>
          </p:nvPr>
        </p:nvSpPr>
        <p:spPr>
          <a:xfrm>
            <a:off x="406400" y="412750"/>
            <a:ext cx="6500813" cy="3657600"/>
          </a:xfrm>
          <a:prstGeom prst="rect">
            <a:avLst/>
          </a:prstGeom>
          <a:ln/>
        </p:spPr>
      </p:sp>
      <p:sp>
        <p:nvSpPr>
          <p:cNvPr id="111621" name="Rectangle 3"/>
          <p:cNvSpPr>
            <a:spLocks noGrp="1" noChangeArrowheads="1"/>
          </p:cNvSpPr>
          <p:nvPr>
            <p:ph type="body" idx="1"/>
          </p:nvPr>
        </p:nvSpPr>
        <p:spPr>
          <a:xfrm>
            <a:off x="406399" y="4402201"/>
            <a:ext cx="6500813" cy="4970399"/>
          </a:xfrm>
          <a:prstGeom prst="rect">
            <a:avLst/>
          </a:prstGeom>
          <a:noFill/>
          <a:ln/>
        </p:spPr>
        <p:txBody>
          <a:bodyPr lIns="108336" tIns="54166" rIns="108336" bIns="54166">
            <a:noAutofit/>
          </a:bodyPr>
          <a:lstStyle/>
          <a:p>
            <a:pPr defTabSz="955586">
              <a:defRPr/>
            </a:pPr>
            <a:r>
              <a:rPr lang="en-US" sz="1600" dirty="0">
                <a:latin typeface="Corbel" panose="020B0503020204020204" pitchFamily="34" charset="0"/>
              </a:rPr>
              <a:t>Like all other items in the whole grains category, customers are allowed to select an approved whole wheat pasta.</a:t>
            </a:r>
          </a:p>
          <a:p>
            <a:pPr defTabSz="955586">
              <a:defRPr/>
            </a:pPr>
            <a:endParaRPr lang="en-US" sz="1600" dirty="0">
              <a:latin typeface="Corbel" panose="020B0503020204020204" pitchFamily="34" charset="0"/>
            </a:endParaRPr>
          </a:p>
          <a:p>
            <a:pPr defTabSz="955586">
              <a:defRPr/>
            </a:pPr>
            <a:r>
              <a:rPr lang="en-US" sz="1600" dirty="0">
                <a:latin typeface="Corbel" panose="020B0503020204020204" pitchFamily="34" charset="0"/>
              </a:rPr>
              <a:t>To be approved the pasta must:</a:t>
            </a:r>
          </a:p>
          <a:p>
            <a:pPr defTabSz="955586">
              <a:defRPr/>
            </a:pPr>
            <a:r>
              <a:rPr lang="en-US" sz="1600" dirty="0">
                <a:latin typeface="Corbel" panose="020B0503020204020204" pitchFamily="34" charset="0"/>
              </a:rPr>
              <a:t>_ conform to the standard of identity</a:t>
            </a:r>
          </a:p>
          <a:p>
            <a:pPr defTabSz="955586">
              <a:defRPr/>
            </a:pPr>
            <a:r>
              <a:rPr lang="en-US" sz="1600" dirty="0">
                <a:latin typeface="Corbel" panose="020B0503020204020204" pitchFamily="34" charset="0"/>
              </a:rPr>
              <a:t>_ have no added sugars, fats, oils or salt</a:t>
            </a:r>
          </a:p>
          <a:p>
            <a:pPr defTabSz="955586">
              <a:defRPr/>
            </a:pPr>
            <a:r>
              <a:rPr lang="en-US" sz="1600" dirty="0">
                <a:latin typeface="Corbel" panose="020B0503020204020204" pitchFamily="34" charset="0"/>
              </a:rPr>
              <a:t>_ whole wheat flour or whole durum wheat flour must be the only flours listed on the ingredient list </a:t>
            </a:r>
          </a:p>
          <a:p>
            <a:pPr defTabSz="955586">
              <a:defRPr/>
            </a:pPr>
            <a:endParaRPr lang="en-US" sz="1600" dirty="0">
              <a:latin typeface="Corbel" panose="020B0503020204020204" pitchFamily="34" charset="0"/>
            </a:endParaRPr>
          </a:p>
          <a:p>
            <a:pPr defTabSz="955586">
              <a:defRPr/>
            </a:pPr>
            <a:r>
              <a:rPr lang="en-US" sz="1600" dirty="0">
                <a:latin typeface="Corbel" panose="020B0503020204020204" pitchFamily="34" charset="0"/>
              </a:rPr>
              <a:t>Any shape pasta that meets the approved criteria is included. There is no minimum inventory requirement for whole wheat pasta.</a:t>
            </a:r>
          </a:p>
          <a:p>
            <a:pPr defTabSz="955586">
              <a:defRPr/>
            </a:pPr>
            <a:endParaRPr lang="en-US" sz="1600" baseline="0" dirty="0">
              <a:latin typeface="Corbel" panose="020B0503020204020204" pitchFamily="34" charset="0"/>
            </a:endParaRPr>
          </a:p>
          <a:p>
            <a:pPr defTabSz="955586">
              <a:defRPr/>
            </a:pPr>
            <a:endParaRPr lang="en-US" sz="1600" dirty="0">
              <a:latin typeface="Corbel" panose="020B0503020204020204" pitchFamily="34" charset="0"/>
            </a:endParaRPr>
          </a:p>
          <a:p>
            <a:pPr defTabSz="955586">
              <a:defRPr/>
            </a:pPr>
            <a:endParaRPr lang="en-US" sz="1600" baseline="0" dirty="0">
              <a:latin typeface="Corbel" panose="020B0503020204020204" pitchFamily="34" charset="0"/>
            </a:endParaRPr>
          </a:p>
          <a:p>
            <a:pPr defTabSz="955586">
              <a:defRPr/>
            </a:pPr>
            <a:endParaRPr lang="en-US" sz="1600" dirty="0">
              <a:latin typeface="Corbel" panose="020B0503020204020204" pitchFamily="34" charset="0"/>
            </a:endParaRPr>
          </a:p>
          <a:p>
            <a:pPr defTabSz="955586">
              <a:defRPr/>
            </a:pPr>
            <a:endParaRPr lang="en-US" sz="1600" baseline="0" dirty="0">
              <a:latin typeface="Corbel" panose="020B0503020204020204" pitchFamily="34" charset="0"/>
            </a:endParaRPr>
          </a:p>
          <a:p>
            <a:pPr defTabSz="955586">
              <a:defRPr/>
            </a:pPr>
            <a:endParaRPr lang="en-US" sz="1600" baseline="0" dirty="0">
              <a:latin typeface="Corbel" panose="020B0503020204020204" pitchFamily="34" charset="0"/>
            </a:endParaRPr>
          </a:p>
          <a:p>
            <a:pPr defTabSz="955586">
              <a:defRPr/>
            </a:pPr>
            <a:r>
              <a:rPr lang="en-US" sz="1600" i="1" baseline="0" dirty="0">
                <a:latin typeface="Corbel" panose="020B0503020204020204" pitchFamily="34" charset="0"/>
              </a:rPr>
              <a:t>Photo Credit: Whole wheat Pasta Spaghetti and Penne_Fotolia_92794316_Subscription_XXL.jpg</a:t>
            </a:r>
          </a:p>
          <a:p>
            <a:pPr defTabSz="914266">
              <a:defRPr/>
            </a:pPr>
            <a:endParaRPr lang="en-US" sz="1300" dirty="0">
              <a:latin typeface="+mj-lt"/>
            </a:endParaRPr>
          </a:p>
        </p:txBody>
      </p:sp>
    </p:spTree>
    <p:custDataLst>
      <p:tags r:id="rId1"/>
    </p:custDataLst>
    <p:extLst>
      <p:ext uri="{BB962C8B-B14F-4D97-AF65-F5344CB8AC3E}">
        <p14:creationId xmlns:p14="http://schemas.microsoft.com/office/powerpoint/2010/main" val="105074623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Rectangle 13"/>
          <p:cNvSpPr txBox="1">
            <a:spLocks noGrp="1" noChangeArrowheads="1"/>
          </p:cNvSpPr>
          <p:nvPr/>
        </p:nvSpPr>
        <p:spPr bwMode="auto">
          <a:xfrm>
            <a:off x="3581188" y="8923892"/>
            <a:ext cx="3682641" cy="536190"/>
          </a:xfrm>
          <a:prstGeom prst="rect">
            <a:avLst/>
          </a:prstGeom>
          <a:noFill/>
          <a:ln w="9525">
            <a:noFill/>
            <a:miter lim="800000"/>
            <a:headEnd/>
            <a:tailEnd/>
          </a:ln>
        </p:spPr>
        <p:txBody>
          <a:bodyPr lIns="108336" tIns="54166" rIns="108336" bIns="54166" anchor="b"/>
          <a:lstStyle/>
          <a:p>
            <a:pPr marL="0" marR="0" lvl="0" indent="0" algn="r" defTabSz="1084279" rtl="0" eaLnBrk="0" fontAlgn="auto" latinLnBrk="0" hangingPunct="0">
              <a:lnSpc>
                <a:spcPct val="100000"/>
              </a:lnSpc>
              <a:spcBef>
                <a:spcPct val="200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7</a:t>
            </a:r>
          </a:p>
        </p:txBody>
      </p:sp>
      <p:sp>
        <p:nvSpPr>
          <p:cNvPr id="111620" name="Rectangle 2"/>
          <p:cNvSpPr>
            <a:spLocks noGrp="1" noRot="1" noChangeAspect="1" noChangeArrowheads="1" noTextEdit="1"/>
          </p:cNvSpPr>
          <p:nvPr>
            <p:ph type="sldImg"/>
          </p:nvPr>
        </p:nvSpPr>
        <p:spPr>
          <a:xfrm>
            <a:off x="398463" y="473075"/>
            <a:ext cx="6516687" cy="3667125"/>
          </a:xfrm>
          <a:prstGeom prst="rect">
            <a:avLst/>
          </a:prstGeom>
          <a:ln/>
        </p:spPr>
      </p:sp>
      <p:sp>
        <p:nvSpPr>
          <p:cNvPr id="111621" name="Rectangle 3"/>
          <p:cNvSpPr>
            <a:spLocks noGrp="1" noChangeArrowheads="1"/>
          </p:cNvSpPr>
          <p:nvPr>
            <p:ph type="body" idx="1"/>
          </p:nvPr>
        </p:nvSpPr>
        <p:spPr>
          <a:xfrm>
            <a:off x="513135" y="4402201"/>
            <a:ext cx="6402015" cy="4817999"/>
          </a:xfrm>
          <a:prstGeom prst="rect">
            <a:avLst/>
          </a:prstGeom>
          <a:noFill/>
          <a:ln/>
        </p:spPr>
        <p:txBody>
          <a:bodyPr lIns="108336" tIns="54166" rIns="108336" bIns="54166">
            <a:noAutofit/>
          </a:bodyPr>
          <a:lstStyle/>
          <a:p>
            <a:pPr eaLnBrk="1" hangingPunct="1"/>
            <a:r>
              <a:rPr lang="en-US" sz="1600" dirty="0">
                <a:latin typeface="Corbel" panose="020B0503020204020204" pitchFamily="34" charset="0"/>
              </a:rPr>
              <a:t>customers are allowed to select an approved brand of whole grain barley/Bulgur or Oats. Plain, whole grain barley/Bulgur or Oats that comes in a 14 to 16 oz bag or box continues to be approved. Instant, quick or regular cooking are approved options.  </a:t>
            </a:r>
          </a:p>
          <a:p>
            <a:pPr eaLnBrk="1" hangingPunct="1"/>
            <a:endParaRPr lang="en-US" sz="1600" dirty="0">
              <a:latin typeface="Corbel" panose="020B0503020204020204" pitchFamily="34" charset="0"/>
            </a:endParaRPr>
          </a:p>
          <a:p>
            <a:pPr eaLnBrk="1" hangingPunct="1"/>
            <a:endParaRPr lang="en-US" sz="1600" dirty="0">
              <a:latin typeface="Corbel" panose="020B0503020204020204" pitchFamily="34" charset="0"/>
            </a:endParaRPr>
          </a:p>
          <a:p>
            <a:pPr eaLnBrk="1" hangingPunct="1"/>
            <a:endParaRPr lang="en-US" sz="1600" dirty="0">
              <a:latin typeface="Corbel" panose="020B0503020204020204" pitchFamily="34" charset="0"/>
            </a:endParaRPr>
          </a:p>
          <a:p>
            <a:pPr eaLnBrk="1" hangingPunct="1"/>
            <a:endParaRPr lang="en-US" sz="1600" dirty="0">
              <a:latin typeface="Corbel" panose="020B0503020204020204" pitchFamily="34" charset="0"/>
            </a:endParaRPr>
          </a:p>
          <a:p>
            <a:pPr eaLnBrk="1" hangingPunct="1"/>
            <a:endParaRPr lang="en-US" sz="1600" dirty="0">
              <a:latin typeface="Corbel" panose="020B0503020204020204" pitchFamily="34" charset="0"/>
            </a:endParaRPr>
          </a:p>
          <a:p>
            <a:pPr eaLnBrk="1" hangingPunct="1"/>
            <a:endParaRPr lang="en-US" sz="1600" dirty="0">
              <a:latin typeface="Corbel" panose="020B0503020204020204" pitchFamily="34" charset="0"/>
            </a:endParaRPr>
          </a:p>
          <a:p>
            <a:pPr eaLnBrk="1" hangingPunct="1"/>
            <a:endParaRPr lang="en-US" sz="1600" dirty="0">
              <a:latin typeface="Corbel" panose="020B0503020204020204" pitchFamily="34" charset="0"/>
            </a:endParaRPr>
          </a:p>
          <a:p>
            <a:pPr eaLnBrk="1" hangingPunct="1"/>
            <a:endParaRPr lang="en-US" sz="1600" dirty="0">
              <a:latin typeface="Corbel" panose="020B0503020204020204" pitchFamily="34" charset="0"/>
            </a:endParaRPr>
          </a:p>
          <a:p>
            <a:pPr eaLnBrk="1" hangingPunct="1"/>
            <a:endParaRPr lang="en-US" sz="1600" dirty="0">
              <a:latin typeface="Corbel" panose="020B0503020204020204" pitchFamily="34" charset="0"/>
            </a:endParaRPr>
          </a:p>
          <a:p>
            <a:pPr eaLnBrk="1" hangingPunct="1"/>
            <a:endParaRPr lang="en-US" sz="1600" baseline="0" dirty="0">
              <a:latin typeface="Corbel" panose="020B0503020204020204" pitchFamily="34" charset="0"/>
            </a:endParaRPr>
          </a:p>
          <a:p>
            <a:pPr eaLnBrk="1" hangingPunct="1"/>
            <a:r>
              <a:rPr lang="en-US" sz="1600" i="1" dirty="0">
                <a:latin typeface="Corbel" panose="020B0503020204020204" pitchFamily="34" charset="0"/>
              </a:rPr>
              <a:t>Photo Credit:</a:t>
            </a:r>
            <a:r>
              <a:rPr lang="en-US" sz="1600" i="1" baseline="0" dirty="0">
                <a:latin typeface="Corbel" panose="020B0503020204020204" pitchFamily="34" charset="0"/>
              </a:rPr>
              <a:t> DCFW Graphic Artist</a:t>
            </a:r>
            <a:endParaRPr lang="en-US" sz="1600" i="1" dirty="0">
              <a:latin typeface="Corbel" panose="020B0503020204020204" pitchFamily="34" charset="0"/>
            </a:endParaRPr>
          </a:p>
          <a:p>
            <a:pPr defTabSz="914266">
              <a:defRPr/>
            </a:pPr>
            <a:endParaRPr lang="en-US" sz="1300" dirty="0">
              <a:latin typeface="+mj-lt"/>
            </a:endParaRPr>
          </a:p>
        </p:txBody>
      </p:sp>
    </p:spTree>
    <p:custDataLst>
      <p:tags r:id="rId1"/>
    </p:custDataLst>
    <p:extLst>
      <p:ext uri="{BB962C8B-B14F-4D97-AF65-F5344CB8AC3E}">
        <p14:creationId xmlns:p14="http://schemas.microsoft.com/office/powerpoint/2010/main" val="1296713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xfrm>
            <a:off x="3847600" y="8991601"/>
            <a:ext cx="3451558" cy="512056"/>
          </a:xfrm>
          <a:prstGeom prst="rect">
            <a:avLst/>
          </a:prstGeom>
          <a:ln/>
        </p:spPr>
        <p:txBody>
          <a:bodyPr/>
          <a:lstStyle/>
          <a:p>
            <a:fld id="{8551D1D1-1917-45B6-8408-725B15052D62}" type="slidenum">
              <a:rPr lang="en-US"/>
              <a:pPr/>
              <a:t>6</a:t>
            </a:fld>
            <a:endParaRPr lang="en-US" dirty="0"/>
          </a:p>
        </p:txBody>
      </p:sp>
      <p:sp>
        <p:nvSpPr>
          <p:cNvPr id="102403" name="Rectangle 2"/>
          <p:cNvSpPr>
            <a:spLocks noGrp="1" noRot="1" noChangeAspect="1" noChangeArrowheads="1" noTextEdit="1"/>
          </p:cNvSpPr>
          <p:nvPr>
            <p:ph type="sldImg"/>
          </p:nvPr>
        </p:nvSpPr>
        <p:spPr>
          <a:xfrm>
            <a:off x="269875" y="533400"/>
            <a:ext cx="6775450" cy="3811588"/>
          </a:xfrm>
          <a:prstGeom prst="rect">
            <a:avLst/>
          </a:prstGeom>
          <a:ln/>
        </p:spPr>
      </p:sp>
      <p:sp>
        <p:nvSpPr>
          <p:cNvPr id="102404" name="Rectangle 3"/>
          <p:cNvSpPr>
            <a:spLocks noGrp="1" noChangeArrowheads="1"/>
          </p:cNvSpPr>
          <p:nvPr>
            <p:ph type="body" idx="1"/>
          </p:nvPr>
        </p:nvSpPr>
        <p:spPr>
          <a:xfrm>
            <a:off x="304801" y="4939197"/>
            <a:ext cx="6664691" cy="2694544"/>
          </a:xfrm>
          <a:prstGeom prst="rect">
            <a:avLst/>
          </a:prstGeom>
        </p:spPr>
        <p:txBody>
          <a:bodyPr lIns="105667" tIns="52832" rIns="105667" bIns="52832"/>
          <a:lstStyle/>
          <a:p>
            <a:pPr algn="just" defTabSz="1264455">
              <a:defRPr/>
            </a:pPr>
            <a:r>
              <a:rPr lang="en-US" sz="1600" dirty="0">
                <a:latin typeface="Corbel" panose="020B0503020204020204" pitchFamily="34" charset="0"/>
                <a:ea typeface="Tahoma" pitchFamily="34" charset="0"/>
                <a:cs typeface="Tahoma" pitchFamily="34" charset="0"/>
              </a:rPr>
              <a:t>In order to maintain your NC WIC Program vendor authorization, you must meet all current selection criteria and understand as well as follow State and Federal regulations. You must meet competitive pricing and price limits and you must also complete the annual vendor training (which is being done today). In addition, managers must train all staff on how to properly transact eWIC.  Lastly, in order to complete reauthorization, you must complete the required forms listed on the screen.</a:t>
            </a:r>
          </a:p>
          <a:p>
            <a:pPr algn="just"/>
            <a:endParaRPr lang="en-US" dirty="0">
              <a:cs typeface="Times New Roman" panose="02020603050405020304" pitchFamily="18" charset="0"/>
            </a:endParaRPr>
          </a:p>
        </p:txBody>
      </p:sp>
    </p:spTree>
    <p:extLst>
      <p:ext uri="{BB962C8B-B14F-4D97-AF65-F5344CB8AC3E}">
        <p14:creationId xmlns:p14="http://schemas.microsoft.com/office/powerpoint/2010/main" val="169548469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Rectangle 13"/>
          <p:cNvSpPr txBox="1">
            <a:spLocks noGrp="1" noChangeArrowheads="1"/>
          </p:cNvSpPr>
          <p:nvPr/>
        </p:nvSpPr>
        <p:spPr bwMode="auto">
          <a:xfrm>
            <a:off x="3581188" y="8923892"/>
            <a:ext cx="3682641" cy="536190"/>
          </a:xfrm>
          <a:prstGeom prst="rect">
            <a:avLst/>
          </a:prstGeom>
          <a:noFill/>
          <a:ln w="9525">
            <a:noFill/>
            <a:miter lim="800000"/>
            <a:headEnd/>
            <a:tailEnd/>
          </a:ln>
        </p:spPr>
        <p:txBody>
          <a:bodyPr lIns="108336" tIns="54166" rIns="108336" bIns="54166" anchor="b"/>
          <a:lstStyle/>
          <a:p>
            <a:pPr marL="0" marR="0" lvl="0" indent="0" algn="r" defTabSz="1084279" rtl="0" eaLnBrk="0" fontAlgn="auto" latinLnBrk="0" hangingPunct="0">
              <a:lnSpc>
                <a:spcPct val="100000"/>
              </a:lnSpc>
              <a:spcBef>
                <a:spcPct val="200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7</a:t>
            </a:r>
          </a:p>
        </p:txBody>
      </p:sp>
      <p:sp>
        <p:nvSpPr>
          <p:cNvPr id="111620" name="Rectangle 2"/>
          <p:cNvSpPr>
            <a:spLocks noGrp="1" noRot="1" noChangeAspect="1" noChangeArrowheads="1" noTextEdit="1"/>
          </p:cNvSpPr>
          <p:nvPr>
            <p:ph type="sldImg"/>
          </p:nvPr>
        </p:nvSpPr>
        <p:spPr>
          <a:xfrm>
            <a:off x="436563" y="473075"/>
            <a:ext cx="6442075" cy="3624263"/>
          </a:xfrm>
          <a:prstGeom prst="rect">
            <a:avLst/>
          </a:prstGeom>
          <a:ln/>
        </p:spPr>
      </p:sp>
      <p:sp>
        <p:nvSpPr>
          <p:cNvPr id="111621" name="Rectangle 3"/>
          <p:cNvSpPr>
            <a:spLocks noGrp="1" noChangeArrowheads="1"/>
          </p:cNvSpPr>
          <p:nvPr>
            <p:ph type="body" idx="1"/>
          </p:nvPr>
        </p:nvSpPr>
        <p:spPr>
          <a:xfrm>
            <a:off x="436563" y="4303905"/>
            <a:ext cx="6573837" cy="4888082"/>
          </a:xfrm>
          <a:prstGeom prst="rect">
            <a:avLst/>
          </a:prstGeom>
          <a:noFill/>
          <a:ln/>
        </p:spPr>
        <p:txBody>
          <a:bodyPr lIns="108336" tIns="54166" rIns="108336" bIns="54166">
            <a:noAutofit/>
          </a:bodyPr>
          <a:lstStyle/>
          <a:p>
            <a:pPr defTabSz="914266">
              <a:defRPr/>
            </a:pPr>
            <a:r>
              <a:rPr lang="en-US" sz="1600" dirty="0">
                <a:latin typeface="Corbel" panose="020B0503020204020204" pitchFamily="34" charset="0"/>
              </a:rPr>
              <a:t>The unit of measure for whole grains is OZ which is equivalent to one ounce of whole grain of choice. Women and children customers are prescribed up to  32 oz ounces of whole grains and can purchase a combination of items from the whole grain category. </a:t>
            </a:r>
          </a:p>
          <a:p>
            <a:pPr defTabSz="914266">
              <a:defRPr/>
            </a:pPr>
            <a:endParaRPr lang="en-US" sz="1600" dirty="0">
              <a:latin typeface="Corbel" panose="020B0503020204020204" pitchFamily="34" charset="0"/>
            </a:endParaRPr>
          </a:p>
          <a:p>
            <a:pPr defTabSz="914266">
              <a:defRPr/>
            </a:pPr>
            <a:r>
              <a:rPr lang="en-US" sz="1600" dirty="0">
                <a:latin typeface="Corbel" panose="020B0503020204020204" pitchFamily="34" charset="0"/>
              </a:rPr>
              <a:t> In this example, a family can purchase up to 80 oz of whole grains during their month to spend. Mom makes 5 trips to the grocery store and chooses one of each whole grain to equal 80 total ounces of whole grain. </a:t>
            </a:r>
          </a:p>
          <a:p>
            <a:pPr defTabSz="914266">
              <a:defRPr/>
            </a:pPr>
            <a:endParaRPr lang="en-US" sz="1600" dirty="0">
              <a:latin typeface="Corbel" panose="020B0503020204020204" pitchFamily="34" charset="0"/>
            </a:endParaRPr>
          </a:p>
          <a:p>
            <a:pPr defTabSz="914266">
              <a:defRPr/>
            </a:pPr>
            <a:endParaRPr lang="en-US" sz="1600" dirty="0">
              <a:latin typeface="Corbel" panose="020B0503020204020204" pitchFamily="34" charset="0"/>
            </a:endParaRPr>
          </a:p>
          <a:p>
            <a:pPr defTabSz="914266">
              <a:defRPr/>
            </a:pPr>
            <a:endParaRPr lang="en-US" sz="1600" dirty="0">
              <a:latin typeface="Corbel" panose="020B0503020204020204" pitchFamily="34" charset="0"/>
            </a:endParaRPr>
          </a:p>
          <a:p>
            <a:pPr defTabSz="914266">
              <a:defRPr/>
            </a:pPr>
            <a:endParaRPr lang="en-US" sz="1600" dirty="0">
              <a:latin typeface="Corbel" panose="020B0503020204020204" pitchFamily="34" charset="0"/>
            </a:endParaRPr>
          </a:p>
          <a:p>
            <a:pPr defTabSz="914266">
              <a:defRPr/>
            </a:pPr>
            <a:endParaRPr lang="en-US" sz="1600" dirty="0">
              <a:latin typeface="Corbel" panose="020B0503020204020204" pitchFamily="34" charset="0"/>
            </a:endParaRPr>
          </a:p>
          <a:p>
            <a:pPr defTabSz="914266">
              <a:defRPr/>
            </a:pPr>
            <a:endParaRPr lang="en-US" sz="1600" dirty="0">
              <a:latin typeface="Corbel" panose="020B0503020204020204" pitchFamily="34" charset="0"/>
            </a:endParaRPr>
          </a:p>
          <a:p>
            <a:pPr defTabSz="914266">
              <a:defRPr/>
            </a:pPr>
            <a:endParaRPr lang="en-US" sz="1600" dirty="0">
              <a:latin typeface="Corbel" panose="020B0503020204020204" pitchFamily="34" charset="0"/>
            </a:endParaRPr>
          </a:p>
          <a:p>
            <a:pPr defTabSz="914266">
              <a:defRPr/>
            </a:pPr>
            <a:endParaRPr lang="en-US" sz="1600" dirty="0">
              <a:latin typeface="Corbel" panose="020B0503020204020204" pitchFamily="34" charset="0"/>
            </a:endParaRPr>
          </a:p>
          <a:p>
            <a:pPr defTabSz="914266">
              <a:defRPr/>
            </a:pPr>
            <a:endParaRPr lang="en-US" sz="1600" dirty="0">
              <a:latin typeface="Corbel" panose="020B0503020204020204" pitchFamily="34" charset="0"/>
            </a:endParaRPr>
          </a:p>
          <a:p>
            <a:pPr eaLnBrk="1" hangingPunct="1"/>
            <a:r>
              <a:rPr lang="en-US" sz="1600" i="1" dirty="0">
                <a:latin typeface="Corbel" panose="020B0503020204020204" pitchFamily="34" charset="0"/>
              </a:rPr>
              <a:t>Photo credit: DCFW Graphic Artist</a:t>
            </a:r>
          </a:p>
          <a:p>
            <a:pPr eaLnBrk="1" hangingPunct="1"/>
            <a:endParaRPr lang="en-US" sz="1400" dirty="0"/>
          </a:p>
          <a:p>
            <a:pPr eaLnBrk="1" hangingPunct="1"/>
            <a:endParaRPr lang="en-US" sz="1400" baseline="0" dirty="0"/>
          </a:p>
          <a:p>
            <a:pPr defTabSz="914266">
              <a:defRPr/>
            </a:pPr>
            <a:endParaRPr lang="en-US" sz="1300" dirty="0">
              <a:latin typeface="+mj-lt"/>
            </a:endParaRPr>
          </a:p>
        </p:txBody>
      </p:sp>
    </p:spTree>
    <p:custDataLst>
      <p:tags r:id="rId1"/>
    </p:custDataLst>
    <p:extLst>
      <p:ext uri="{BB962C8B-B14F-4D97-AF65-F5344CB8AC3E}">
        <p14:creationId xmlns:p14="http://schemas.microsoft.com/office/powerpoint/2010/main" val="174657197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Rectangle 13"/>
          <p:cNvSpPr txBox="1">
            <a:spLocks noGrp="1" noChangeArrowheads="1"/>
          </p:cNvSpPr>
          <p:nvPr/>
        </p:nvSpPr>
        <p:spPr bwMode="auto">
          <a:xfrm>
            <a:off x="3581188" y="8923892"/>
            <a:ext cx="3682641" cy="536190"/>
          </a:xfrm>
          <a:prstGeom prst="rect">
            <a:avLst/>
          </a:prstGeom>
          <a:noFill/>
          <a:ln w="9525">
            <a:noFill/>
            <a:miter lim="800000"/>
            <a:headEnd/>
            <a:tailEnd/>
          </a:ln>
        </p:spPr>
        <p:txBody>
          <a:bodyPr lIns="108336" tIns="54166" rIns="108336" bIns="54166" anchor="b"/>
          <a:lstStyle/>
          <a:p>
            <a:pPr marL="0" marR="0" lvl="0" indent="0" algn="r" defTabSz="1084279" rtl="0" eaLnBrk="0" fontAlgn="auto" latinLnBrk="0" hangingPunct="0">
              <a:lnSpc>
                <a:spcPct val="100000"/>
              </a:lnSpc>
              <a:spcBef>
                <a:spcPct val="200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7</a:t>
            </a:r>
          </a:p>
        </p:txBody>
      </p:sp>
      <p:sp>
        <p:nvSpPr>
          <p:cNvPr id="111620" name="Rectangle 2"/>
          <p:cNvSpPr>
            <a:spLocks noGrp="1" noRot="1" noChangeAspect="1" noChangeArrowheads="1" noTextEdit="1"/>
          </p:cNvSpPr>
          <p:nvPr>
            <p:ph type="sldImg"/>
          </p:nvPr>
        </p:nvSpPr>
        <p:spPr>
          <a:xfrm>
            <a:off x="357188" y="384175"/>
            <a:ext cx="6600825" cy="3713163"/>
          </a:xfrm>
          <a:prstGeom prst="rect">
            <a:avLst/>
          </a:prstGeom>
          <a:ln/>
        </p:spPr>
      </p:sp>
      <p:sp>
        <p:nvSpPr>
          <p:cNvPr id="111621" name="Rectangle 3"/>
          <p:cNvSpPr>
            <a:spLocks noGrp="1" noChangeArrowheads="1"/>
          </p:cNvSpPr>
          <p:nvPr>
            <p:ph type="body" idx="1"/>
          </p:nvPr>
        </p:nvSpPr>
        <p:spPr>
          <a:xfrm>
            <a:off x="357187" y="4495800"/>
            <a:ext cx="6600825" cy="3370199"/>
          </a:xfrm>
          <a:prstGeom prst="rect">
            <a:avLst/>
          </a:prstGeom>
          <a:noFill/>
          <a:ln/>
        </p:spPr>
        <p:txBody>
          <a:bodyPr lIns="108336" tIns="54166" rIns="108336" bIns="54166">
            <a:noAutofit/>
          </a:bodyPr>
          <a:lstStyle/>
          <a:p>
            <a:pPr eaLnBrk="1" hangingPunct="1"/>
            <a:r>
              <a:rPr lang="en-US" sz="1600" dirty="0">
                <a:latin typeface="Corbel" panose="020B0503020204020204" pitchFamily="34" charset="0"/>
              </a:rPr>
              <a:t>customers are allowed to select an approved brand of chicken eggs in one-dozen size container when included in their food benefits. customers are no longer required to purchase the least expensive brand of eggs.</a:t>
            </a:r>
          </a:p>
          <a:p>
            <a:pPr eaLnBrk="1" hangingPunct="1"/>
            <a:endParaRPr lang="en-US" sz="1600" b="1" i="1" dirty="0">
              <a:latin typeface="Corbel" panose="020B0503020204020204" pitchFamily="34" charset="0"/>
            </a:endParaRPr>
          </a:p>
          <a:p>
            <a:pPr eaLnBrk="1" hangingPunct="1"/>
            <a:endParaRPr lang="en-US" sz="1600" b="1" i="1" dirty="0">
              <a:latin typeface="Corbel" panose="020B0503020204020204" pitchFamily="34" charset="0"/>
            </a:endParaRPr>
          </a:p>
          <a:p>
            <a:pPr eaLnBrk="1" hangingPunct="1"/>
            <a:endParaRPr lang="en-US" sz="1600" b="1" i="1" dirty="0">
              <a:latin typeface="Corbel" panose="020B0503020204020204" pitchFamily="34" charset="0"/>
            </a:endParaRPr>
          </a:p>
          <a:p>
            <a:pPr eaLnBrk="1" hangingPunct="1"/>
            <a:endParaRPr lang="en-US" sz="1600" b="1" i="1" dirty="0">
              <a:latin typeface="Corbel" panose="020B0503020204020204" pitchFamily="34" charset="0"/>
            </a:endParaRPr>
          </a:p>
          <a:p>
            <a:pPr eaLnBrk="1" hangingPunct="1"/>
            <a:endParaRPr lang="en-US" sz="1600" b="1" i="1" dirty="0">
              <a:latin typeface="Corbel" panose="020B0503020204020204" pitchFamily="34" charset="0"/>
            </a:endParaRPr>
          </a:p>
          <a:p>
            <a:pPr eaLnBrk="1" hangingPunct="1"/>
            <a:endParaRPr lang="en-US" sz="1600" b="1" i="1" dirty="0">
              <a:latin typeface="Corbel" panose="020B0503020204020204" pitchFamily="34" charset="0"/>
            </a:endParaRPr>
          </a:p>
          <a:p>
            <a:pPr eaLnBrk="1" hangingPunct="1"/>
            <a:endParaRPr lang="en-US" sz="1600" b="1" i="1" dirty="0">
              <a:latin typeface="Corbel" panose="020B0503020204020204" pitchFamily="34" charset="0"/>
            </a:endParaRPr>
          </a:p>
          <a:p>
            <a:pPr eaLnBrk="1" hangingPunct="1"/>
            <a:endParaRPr lang="en-US" sz="1600" b="1" i="1" dirty="0">
              <a:latin typeface="Corbel" panose="020B0503020204020204" pitchFamily="34" charset="0"/>
            </a:endParaRPr>
          </a:p>
          <a:p>
            <a:pPr eaLnBrk="1" hangingPunct="1"/>
            <a:endParaRPr lang="en-US" sz="1600" b="1" i="1" dirty="0">
              <a:latin typeface="Corbel" panose="020B0503020204020204" pitchFamily="34" charset="0"/>
            </a:endParaRPr>
          </a:p>
          <a:p>
            <a:pPr eaLnBrk="1" hangingPunct="1"/>
            <a:r>
              <a:rPr lang="en-US" sz="1600" b="0" i="1" dirty="0">
                <a:latin typeface="Corbel" panose="020B0503020204020204" pitchFamily="34" charset="0"/>
              </a:rPr>
              <a:t>Photo</a:t>
            </a:r>
            <a:r>
              <a:rPr lang="en-US" sz="1600" b="0" i="1" baseline="0" dirty="0">
                <a:latin typeface="Corbel" panose="020B0503020204020204" pitchFamily="34" charset="0"/>
              </a:rPr>
              <a:t> Credit: Eggs2_Fotolia_22337316.jpg</a:t>
            </a:r>
            <a:endParaRPr lang="en-US" sz="1600" b="0" i="1" dirty="0">
              <a:latin typeface="Corbel" panose="020B0503020204020204" pitchFamily="34" charset="0"/>
            </a:endParaRPr>
          </a:p>
          <a:p>
            <a:pPr defTabSz="914266">
              <a:defRPr/>
            </a:pPr>
            <a:endParaRPr lang="en-US" sz="1300" dirty="0">
              <a:latin typeface="+mj-lt"/>
            </a:endParaRPr>
          </a:p>
        </p:txBody>
      </p:sp>
    </p:spTree>
    <p:custDataLst>
      <p:tags r:id="rId1"/>
    </p:custDataLst>
    <p:extLst>
      <p:ext uri="{BB962C8B-B14F-4D97-AF65-F5344CB8AC3E}">
        <p14:creationId xmlns:p14="http://schemas.microsoft.com/office/powerpoint/2010/main" val="282714852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Rectangle 13"/>
          <p:cNvSpPr txBox="1">
            <a:spLocks noGrp="1" noChangeArrowheads="1"/>
          </p:cNvSpPr>
          <p:nvPr/>
        </p:nvSpPr>
        <p:spPr bwMode="auto">
          <a:xfrm>
            <a:off x="3581188" y="8923892"/>
            <a:ext cx="3682641" cy="536190"/>
          </a:xfrm>
          <a:prstGeom prst="rect">
            <a:avLst/>
          </a:prstGeom>
          <a:noFill/>
          <a:ln w="9525">
            <a:noFill/>
            <a:miter lim="800000"/>
            <a:headEnd/>
            <a:tailEnd/>
          </a:ln>
        </p:spPr>
        <p:txBody>
          <a:bodyPr lIns="108336" tIns="54166" rIns="108336" bIns="54166" anchor="b"/>
          <a:lstStyle/>
          <a:p>
            <a:pPr marL="0" marR="0" lvl="0" indent="0" algn="r" defTabSz="1084279" rtl="0" eaLnBrk="0" fontAlgn="auto" latinLnBrk="0" hangingPunct="0">
              <a:lnSpc>
                <a:spcPct val="100000"/>
              </a:lnSpc>
              <a:spcBef>
                <a:spcPct val="200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7</a:t>
            </a:r>
          </a:p>
        </p:txBody>
      </p:sp>
      <p:sp>
        <p:nvSpPr>
          <p:cNvPr id="111620" name="Rectangle 2"/>
          <p:cNvSpPr>
            <a:spLocks noGrp="1" noRot="1" noChangeAspect="1" noChangeArrowheads="1" noTextEdit="1"/>
          </p:cNvSpPr>
          <p:nvPr>
            <p:ph type="sldImg"/>
          </p:nvPr>
        </p:nvSpPr>
        <p:spPr>
          <a:xfrm>
            <a:off x="430213" y="473075"/>
            <a:ext cx="6454775" cy="3632200"/>
          </a:xfrm>
          <a:prstGeom prst="rect">
            <a:avLst/>
          </a:prstGeom>
          <a:ln/>
        </p:spPr>
      </p:sp>
      <p:sp>
        <p:nvSpPr>
          <p:cNvPr id="111621" name="Rectangle 3"/>
          <p:cNvSpPr>
            <a:spLocks noGrp="1" noChangeArrowheads="1"/>
          </p:cNvSpPr>
          <p:nvPr>
            <p:ph type="body" idx="1"/>
          </p:nvPr>
        </p:nvSpPr>
        <p:spPr>
          <a:xfrm>
            <a:off x="430213" y="4402201"/>
            <a:ext cx="6599610" cy="4725924"/>
          </a:xfrm>
          <a:prstGeom prst="rect">
            <a:avLst/>
          </a:prstGeom>
          <a:noFill/>
          <a:ln/>
        </p:spPr>
        <p:txBody>
          <a:bodyPr lIns="108336" tIns="54166" rIns="108336" bIns="54166">
            <a:noAutofit/>
          </a:bodyPr>
          <a:lstStyle/>
          <a:p>
            <a:pPr eaLnBrk="1" hangingPunct="1"/>
            <a:r>
              <a:rPr lang="en-US" sz="1600" dirty="0">
                <a:latin typeface="Corbel" panose="020B0503020204020204" pitchFamily="34" charset="0"/>
              </a:rPr>
              <a:t>Dry and canned beans, peas and lentils continue to be approved. </a:t>
            </a:r>
          </a:p>
          <a:p>
            <a:pPr eaLnBrk="1" hangingPunct="1"/>
            <a:endParaRPr lang="en-US" sz="1600" dirty="0">
              <a:latin typeface="Corbel" panose="020B0503020204020204" pitchFamily="34" charset="0"/>
            </a:endParaRPr>
          </a:p>
          <a:p>
            <a:pPr eaLnBrk="1" hangingPunct="1"/>
            <a:r>
              <a:rPr lang="en-US" sz="1600" dirty="0">
                <a:latin typeface="Corbel" panose="020B0503020204020204" pitchFamily="34" charset="0"/>
              </a:rPr>
              <a:t>Both types must be plain, unseasoned mature beans, peas, and lentils. Organic is an allowable option.</a:t>
            </a:r>
          </a:p>
          <a:p>
            <a:pPr eaLnBrk="1" hangingPunct="1"/>
            <a:endParaRPr lang="en-US" sz="1600" dirty="0">
              <a:latin typeface="Corbel" panose="020B0503020204020204" pitchFamily="34" charset="0"/>
            </a:endParaRPr>
          </a:p>
          <a:p>
            <a:pPr eaLnBrk="1" hangingPunct="1"/>
            <a:r>
              <a:rPr lang="en-US" sz="1600" dirty="0">
                <a:latin typeface="Corbel" panose="020B0503020204020204" pitchFamily="34" charset="0"/>
              </a:rPr>
              <a:t>Please note: </a:t>
            </a:r>
            <a:r>
              <a:rPr lang="en-US" sz="1600" b="1" u="sng" dirty="0">
                <a:latin typeface="Corbel" panose="020B0503020204020204" pitchFamily="34" charset="0"/>
              </a:rPr>
              <a:t>frozen</a:t>
            </a:r>
            <a:r>
              <a:rPr lang="en-US" sz="1600" dirty="0">
                <a:latin typeface="Corbel" panose="020B0503020204020204" pitchFamily="34" charset="0"/>
              </a:rPr>
              <a:t> mature beans, peas, and lentils are not approved as a </a:t>
            </a:r>
            <a:r>
              <a:rPr lang="en-US" sz="1600" b="1" dirty="0">
                <a:latin typeface="Corbel" panose="020B0503020204020204" pitchFamily="34" charset="0"/>
              </a:rPr>
              <a:t>legume.  </a:t>
            </a:r>
            <a:r>
              <a:rPr lang="en-US" sz="1600" b="1" u="sng" dirty="0">
                <a:latin typeface="Corbel" panose="020B0503020204020204" pitchFamily="34" charset="0"/>
              </a:rPr>
              <a:t>Frozen</a:t>
            </a:r>
            <a:r>
              <a:rPr lang="en-US" sz="1600" dirty="0">
                <a:latin typeface="Corbel" panose="020B0503020204020204" pitchFamily="34" charset="0"/>
              </a:rPr>
              <a:t> varieties fall within the cash-value benefit option as food items approved for redemption.</a:t>
            </a:r>
          </a:p>
          <a:p>
            <a:pPr eaLnBrk="1" hangingPunct="1"/>
            <a:endParaRPr lang="en-US" sz="1600" dirty="0">
              <a:latin typeface="Corbel" panose="020B0503020204020204" pitchFamily="34" charset="0"/>
            </a:endParaRPr>
          </a:p>
          <a:p>
            <a:pPr eaLnBrk="1" hangingPunct="1"/>
            <a:endParaRPr lang="en-US" sz="1600" dirty="0">
              <a:latin typeface="Corbel" panose="020B0503020204020204" pitchFamily="34" charset="0"/>
            </a:endParaRPr>
          </a:p>
          <a:p>
            <a:pPr eaLnBrk="1" hangingPunct="1"/>
            <a:endParaRPr lang="en-US" sz="1600" dirty="0">
              <a:latin typeface="Corbel" panose="020B0503020204020204" pitchFamily="34" charset="0"/>
            </a:endParaRPr>
          </a:p>
          <a:p>
            <a:pPr eaLnBrk="1" hangingPunct="1"/>
            <a:endParaRPr lang="en-US" sz="1600" dirty="0">
              <a:latin typeface="Corbel" panose="020B0503020204020204" pitchFamily="34" charset="0"/>
            </a:endParaRPr>
          </a:p>
          <a:p>
            <a:pPr eaLnBrk="1" hangingPunct="1"/>
            <a:endParaRPr lang="en-US" sz="1600" dirty="0">
              <a:latin typeface="Corbel" panose="020B0503020204020204" pitchFamily="34" charset="0"/>
            </a:endParaRPr>
          </a:p>
          <a:p>
            <a:pPr eaLnBrk="1" hangingPunct="1"/>
            <a:endParaRPr lang="en-US" sz="1600" dirty="0">
              <a:latin typeface="Corbel" panose="020B0503020204020204" pitchFamily="34" charset="0"/>
            </a:endParaRPr>
          </a:p>
          <a:p>
            <a:pPr eaLnBrk="1" hangingPunct="1"/>
            <a:endParaRPr lang="en-US" sz="1600" dirty="0">
              <a:latin typeface="Corbel" panose="020B0503020204020204" pitchFamily="34" charset="0"/>
            </a:endParaRPr>
          </a:p>
          <a:p>
            <a:pPr eaLnBrk="1" hangingPunct="1"/>
            <a:endParaRPr lang="en-US" sz="1600" baseline="0" dirty="0">
              <a:latin typeface="Corbel" panose="020B0503020204020204" pitchFamily="34" charset="0"/>
            </a:endParaRPr>
          </a:p>
          <a:p>
            <a:pPr eaLnBrk="1" hangingPunct="1"/>
            <a:r>
              <a:rPr lang="en-US" sz="1600" i="1" baseline="0" dirty="0">
                <a:latin typeface="Corbel" panose="020B0503020204020204" pitchFamily="34" charset="0"/>
              </a:rPr>
              <a:t>Photo Credit: Vegetables on Wooden Spoon on white background_ Fotolia_77226525_Subscription_XXL.jpg</a:t>
            </a:r>
          </a:p>
          <a:p>
            <a:pPr defTabSz="914266">
              <a:defRPr/>
            </a:pPr>
            <a:endParaRPr lang="en-US" sz="1300" dirty="0">
              <a:latin typeface="+mj-lt"/>
            </a:endParaRPr>
          </a:p>
        </p:txBody>
      </p:sp>
    </p:spTree>
    <p:custDataLst>
      <p:tags r:id="rId1"/>
    </p:custDataLst>
    <p:extLst>
      <p:ext uri="{BB962C8B-B14F-4D97-AF65-F5344CB8AC3E}">
        <p14:creationId xmlns:p14="http://schemas.microsoft.com/office/powerpoint/2010/main" val="146075934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Rectangle 13"/>
          <p:cNvSpPr txBox="1">
            <a:spLocks noGrp="1" noChangeArrowheads="1"/>
          </p:cNvSpPr>
          <p:nvPr/>
        </p:nvSpPr>
        <p:spPr bwMode="auto">
          <a:xfrm>
            <a:off x="3581188" y="8923892"/>
            <a:ext cx="3682641" cy="536190"/>
          </a:xfrm>
          <a:prstGeom prst="rect">
            <a:avLst/>
          </a:prstGeom>
          <a:noFill/>
          <a:ln w="9525">
            <a:noFill/>
            <a:miter lim="800000"/>
            <a:headEnd/>
            <a:tailEnd/>
          </a:ln>
        </p:spPr>
        <p:txBody>
          <a:bodyPr lIns="108336" tIns="54166" rIns="108336" bIns="54166" anchor="b"/>
          <a:lstStyle/>
          <a:p>
            <a:pPr marL="0" marR="0" lvl="0" indent="0" algn="r" defTabSz="1084279" rtl="0" eaLnBrk="0" fontAlgn="auto" latinLnBrk="0" hangingPunct="0">
              <a:lnSpc>
                <a:spcPct val="100000"/>
              </a:lnSpc>
              <a:spcBef>
                <a:spcPct val="200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7</a:t>
            </a:r>
          </a:p>
        </p:txBody>
      </p:sp>
      <p:sp>
        <p:nvSpPr>
          <p:cNvPr id="111620" name="Rectangle 2"/>
          <p:cNvSpPr>
            <a:spLocks noGrp="1" noRot="1" noChangeAspect="1" noChangeArrowheads="1" noTextEdit="1"/>
          </p:cNvSpPr>
          <p:nvPr>
            <p:ph type="sldImg"/>
          </p:nvPr>
        </p:nvSpPr>
        <p:spPr>
          <a:xfrm>
            <a:off x="398463" y="473075"/>
            <a:ext cx="6518275" cy="3667125"/>
          </a:xfrm>
          <a:prstGeom prst="rect">
            <a:avLst/>
          </a:prstGeom>
          <a:ln/>
        </p:spPr>
      </p:sp>
      <p:sp>
        <p:nvSpPr>
          <p:cNvPr id="111621" name="Rectangle 3"/>
          <p:cNvSpPr>
            <a:spLocks noGrp="1" noChangeArrowheads="1"/>
          </p:cNvSpPr>
          <p:nvPr>
            <p:ph type="body" idx="1"/>
          </p:nvPr>
        </p:nvSpPr>
        <p:spPr>
          <a:xfrm>
            <a:off x="398463" y="4402201"/>
            <a:ext cx="6631360" cy="4725924"/>
          </a:xfrm>
          <a:prstGeom prst="rect">
            <a:avLst/>
          </a:prstGeom>
          <a:noFill/>
          <a:ln/>
        </p:spPr>
        <p:txBody>
          <a:bodyPr lIns="108336" tIns="54166" rIns="108336" bIns="54166">
            <a:noAutofit/>
          </a:bodyPr>
          <a:lstStyle/>
          <a:p>
            <a:r>
              <a:rPr lang="en-US" sz="1600" dirty="0">
                <a:latin typeface="Corbel" panose="020B0503020204020204" pitchFamily="34" charset="0"/>
              </a:rPr>
              <a:t>Again, only mature beans, peas and lentils, canned and dry are approved.  Listed on the slide are examples of mature beans, peas and lentils. </a:t>
            </a:r>
          </a:p>
          <a:p>
            <a:endParaRPr lang="en-US" sz="1600" dirty="0">
              <a:latin typeface="Corbel" panose="020B0503020204020204" pitchFamily="34" charset="0"/>
            </a:endParaRPr>
          </a:p>
          <a:p>
            <a:r>
              <a:rPr lang="en-US" sz="1600" dirty="0">
                <a:latin typeface="Corbel" panose="020B0503020204020204" pitchFamily="34" charset="0"/>
              </a:rPr>
              <a:t>Please note that green beans and peas are not mature beans and peas; therefore, they are not allowed as a </a:t>
            </a:r>
            <a:r>
              <a:rPr lang="en-US" sz="1600" b="1" i="1" dirty="0">
                <a:latin typeface="Corbel" panose="020B0503020204020204" pitchFamily="34" charset="0"/>
              </a:rPr>
              <a:t>legume</a:t>
            </a:r>
            <a:r>
              <a:rPr lang="en-US" sz="1600" dirty="0">
                <a:latin typeface="Corbel" panose="020B0503020204020204" pitchFamily="34" charset="0"/>
              </a:rPr>
              <a:t>.</a:t>
            </a:r>
          </a:p>
          <a:p>
            <a:endParaRPr lang="en-US" sz="1600" dirty="0">
              <a:latin typeface="Corbel" panose="020B0503020204020204" pitchFamily="34" charset="0"/>
            </a:endParaRPr>
          </a:p>
          <a:p>
            <a:r>
              <a:rPr lang="en-US" sz="1600" dirty="0">
                <a:latin typeface="Corbel" panose="020B0503020204020204" pitchFamily="34" charset="0"/>
              </a:rPr>
              <a:t>However, varieties of fresh, frozen, and canned green beans and peas are allowed to be purchased using the cash value benefit.  We will talk more about what is approved cash value benefits later in the presentation.</a:t>
            </a:r>
          </a:p>
          <a:p>
            <a:pPr defTabSz="914266">
              <a:defRPr/>
            </a:pPr>
            <a:endParaRPr lang="en-US" sz="1300" dirty="0">
              <a:latin typeface="+mj-lt"/>
            </a:endParaRPr>
          </a:p>
        </p:txBody>
      </p:sp>
    </p:spTree>
    <p:custDataLst>
      <p:tags r:id="rId1"/>
    </p:custDataLst>
    <p:extLst>
      <p:ext uri="{BB962C8B-B14F-4D97-AF65-F5344CB8AC3E}">
        <p14:creationId xmlns:p14="http://schemas.microsoft.com/office/powerpoint/2010/main" val="14824335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Rectangle 13"/>
          <p:cNvSpPr txBox="1">
            <a:spLocks noGrp="1" noChangeArrowheads="1"/>
          </p:cNvSpPr>
          <p:nvPr/>
        </p:nvSpPr>
        <p:spPr bwMode="auto">
          <a:xfrm>
            <a:off x="3581188" y="8923892"/>
            <a:ext cx="3682641" cy="536190"/>
          </a:xfrm>
          <a:prstGeom prst="rect">
            <a:avLst/>
          </a:prstGeom>
          <a:noFill/>
          <a:ln w="9525">
            <a:noFill/>
            <a:miter lim="800000"/>
            <a:headEnd/>
            <a:tailEnd/>
          </a:ln>
        </p:spPr>
        <p:txBody>
          <a:bodyPr lIns="108336" tIns="54166" rIns="108336" bIns="54166" anchor="b"/>
          <a:lstStyle/>
          <a:p>
            <a:pPr marL="0" marR="0" lvl="0" indent="0" algn="r" defTabSz="1084279" rtl="0" eaLnBrk="0" fontAlgn="auto" latinLnBrk="0" hangingPunct="0">
              <a:lnSpc>
                <a:spcPct val="100000"/>
              </a:lnSpc>
              <a:spcBef>
                <a:spcPct val="200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7</a:t>
            </a:r>
          </a:p>
        </p:txBody>
      </p:sp>
      <p:sp>
        <p:nvSpPr>
          <p:cNvPr id="111620" name="Rectangle 2"/>
          <p:cNvSpPr>
            <a:spLocks noGrp="1" noRot="1" noChangeAspect="1" noChangeArrowheads="1" noTextEdit="1"/>
          </p:cNvSpPr>
          <p:nvPr>
            <p:ph type="sldImg"/>
          </p:nvPr>
        </p:nvSpPr>
        <p:spPr>
          <a:xfrm>
            <a:off x="398463" y="398463"/>
            <a:ext cx="6518275" cy="3667125"/>
          </a:xfrm>
          <a:prstGeom prst="rect">
            <a:avLst/>
          </a:prstGeom>
          <a:ln/>
        </p:spPr>
      </p:sp>
      <p:sp>
        <p:nvSpPr>
          <p:cNvPr id="111621" name="Rectangle 3"/>
          <p:cNvSpPr>
            <a:spLocks noGrp="1" noChangeArrowheads="1"/>
          </p:cNvSpPr>
          <p:nvPr>
            <p:ph type="body" idx="1"/>
          </p:nvPr>
        </p:nvSpPr>
        <p:spPr>
          <a:xfrm>
            <a:off x="398463" y="4402201"/>
            <a:ext cx="6631360" cy="4800536"/>
          </a:xfrm>
          <a:prstGeom prst="rect">
            <a:avLst/>
          </a:prstGeom>
          <a:noFill/>
          <a:ln/>
        </p:spPr>
        <p:txBody>
          <a:bodyPr lIns="108336" tIns="54166" rIns="108336" bIns="54166">
            <a:noAutofit/>
          </a:bodyPr>
          <a:lstStyle/>
          <a:p>
            <a:pPr eaLnBrk="1" hangingPunct="1"/>
            <a:r>
              <a:rPr lang="en-US" sz="1600" dirty="0">
                <a:latin typeface="Corbel" panose="020B0503020204020204" pitchFamily="34" charset="0"/>
              </a:rPr>
              <a:t>Peanut butter continues to be approved in the 16 to 18 ounce container. A variety of types of peanut butter are available including reduced sugar, with salt or unsalted, reduced fat, all textures, and organic or ‘natural’ options included. </a:t>
            </a:r>
          </a:p>
          <a:p>
            <a:pPr eaLnBrk="1" hangingPunct="1"/>
            <a:endParaRPr lang="en-US" sz="1600" dirty="0">
              <a:latin typeface="Corbel" panose="020B0503020204020204" pitchFamily="34" charset="0"/>
            </a:endParaRPr>
          </a:p>
          <a:p>
            <a:pPr eaLnBrk="1" hangingPunct="1"/>
            <a:endParaRPr lang="en-US" sz="1600" dirty="0">
              <a:latin typeface="Corbel" panose="020B0503020204020204" pitchFamily="34" charset="0"/>
            </a:endParaRPr>
          </a:p>
          <a:p>
            <a:pPr eaLnBrk="1" hangingPunct="1"/>
            <a:endParaRPr lang="en-US" sz="1600" dirty="0">
              <a:latin typeface="Corbel" panose="020B0503020204020204" pitchFamily="34" charset="0"/>
            </a:endParaRPr>
          </a:p>
          <a:p>
            <a:pPr eaLnBrk="1" hangingPunct="1"/>
            <a:endParaRPr lang="en-US" sz="1600" dirty="0">
              <a:latin typeface="Corbel" panose="020B0503020204020204" pitchFamily="34" charset="0"/>
            </a:endParaRPr>
          </a:p>
          <a:p>
            <a:pPr eaLnBrk="1" hangingPunct="1"/>
            <a:endParaRPr lang="en-US" sz="1600" dirty="0">
              <a:latin typeface="Corbel" panose="020B0503020204020204" pitchFamily="34" charset="0"/>
            </a:endParaRPr>
          </a:p>
          <a:p>
            <a:pPr eaLnBrk="1" hangingPunct="1"/>
            <a:endParaRPr lang="en-US" sz="1600" dirty="0">
              <a:latin typeface="Corbel" panose="020B0503020204020204" pitchFamily="34" charset="0"/>
            </a:endParaRPr>
          </a:p>
          <a:p>
            <a:pPr eaLnBrk="1" hangingPunct="1"/>
            <a:endParaRPr lang="en-US" sz="1600" dirty="0">
              <a:latin typeface="Corbel" panose="020B0503020204020204" pitchFamily="34" charset="0"/>
            </a:endParaRPr>
          </a:p>
          <a:p>
            <a:pPr eaLnBrk="1" hangingPunct="1"/>
            <a:endParaRPr lang="en-US" sz="1600" dirty="0">
              <a:latin typeface="Corbel" panose="020B0503020204020204" pitchFamily="34" charset="0"/>
            </a:endParaRPr>
          </a:p>
          <a:p>
            <a:pPr eaLnBrk="1" hangingPunct="1"/>
            <a:endParaRPr lang="en-US" sz="1600" dirty="0">
              <a:latin typeface="Corbel" panose="020B0503020204020204" pitchFamily="34" charset="0"/>
            </a:endParaRPr>
          </a:p>
          <a:p>
            <a:pPr eaLnBrk="1" hangingPunct="1"/>
            <a:endParaRPr lang="en-US" sz="1600" dirty="0">
              <a:latin typeface="Corbel" panose="020B0503020204020204" pitchFamily="34" charset="0"/>
            </a:endParaRPr>
          </a:p>
          <a:p>
            <a:pPr eaLnBrk="1" hangingPunct="1"/>
            <a:endParaRPr lang="en-US" sz="1600" dirty="0">
              <a:latin typeface="Corbel" panose="020B0503020204020204" pitchFamily="34" charset="0"/>
            </a:endParaRPr>
          </a:p>
          <a:p>
            <a:pPr eaLnBrk="1" hangingPunct="1"/>
            <a:endParaRPr lang="en-US" sz="1600" dirty="0">
              <a:latin typeface="Corbel" panose="020B0503020204020204" pitchFamily="34" charset="0"/>
            </a:endParaRPr>
          </a:p>
          <a:p>
            <a:pPr eaLnBrk="1" hangingPunct="1"/>
            <a:r>
              <a:rPr lang="en-US" sz="1600" i="1" dirty="0">
                <a:latin typeface="Corbel" panose="020B0503020204020204" pitchFamily="34" charset="0"/>
              </a:rPr>
              <a:t>Photo Credit: An open Jar of Peanut Butter with Spoon_Fotolia_40556509_Subscription_XL.jpg</a:t>
            </a:r>
          </a:p>
          <a:p>
            <a:pPr defTabSz="914266">
              <a:defRPr/>
            </a:pPr>
            <a:endParaRPr lang="en-US" sz="1300" dirty="0">
              <a:latin typeface="+mj-lt"/>
            </a:endParaRPr>
          </a:p>
        </p:txBody>
      </p:sp>
    </p:spTree>
    <p:custDataLst>
      <p:tags r:id="rId1"/>
    </p:custDataLst>
    <p:extLst>
      <p:ext uri="{BB962C8B-B14F-4D97-AF65-F5344CB8AC3E}">
        <p14:creationId xmlns:p14="http://schemas.microsoft.com/office/powerpoint/2010/main" val="362968782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Rectangle 13"/>
          <p:cNvSpPr txBox="1">
            <a:spLocks noGrp="1" noChangeArrowheads="1"/>
          </p:cNvSpPr>
          <p:nvPr/>
        </p:nvSpPr>
        <p:spPr bwMode="auto">
          <a:xfrm>
            <a:off x="3581188" y="8923892"/>
            <a:ext cx="3682641" cy="536190"/>
          </a:xfrm>
          <a:prstGeom prst="rect">
            <a:avLst/>
          </a:prstGeom>
          <a:noFill/>
          <a:ln w="9525">
            <a:noFill/>
            <a:miter lim="800000"/>
            <a:headEnd/>
            <a:tailEnd/>
          </a:ln>
        </p:spPr>
        <p:txBody>
          <a:bodyPr lIns="108336" tIns="54166" rIns="108336" bIns="54166" anchor="b"/>
          <a:lstStyle/>
          <a:p>
            <a:pPr marL="0" marR="0" lvl="0" indent="0" algn="r" defTabSz="1084279" rtl="0" eaLnBrk="0" fontAlgn="auto" latinLnBrk="0" hangingPunct="0">
              <a:lnSpc>
                <a:spcPct val="100000"/>
              </a:lnSpc>
              <a:spcBef>
                <a:spcPct val="200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7</a:t>
            </a:r>
          </a:p>
        </p:txBody>
      </p:sp>
      <p:sp>
        <p:nvSpPr>
          <p:cNvPr id="111620" name="Rectangle 2"/>
          <p:cNvSpPr>
            <a:spLocks noGrp="1" noRot="1" noChangeAspect="1" noChangeArrowheads="1" noTextEdit="1"/>
          </p:cNvSpPr>
          <p:nvPr>
            <p:ph type="sldImg"/>
          </p:nvPr>
        </p:nvSpPr>
        <p:spPr>
          <a:xfrm>
            <a:off x="417513" y="609600"/>
            <a:ext cx="6516687" cy="3667125"/>
          </a:xfrm>
          <a:prstGeom prst="rect">
            <a:avLst/>
          </a:prstGeom>
          <a:ln/>
        </p:spPr>
      </p:sp>
      <p:sp>
        <p:nvSpPr>
          <p:cNvPr id="111621" name="Rectangle 3"/>
          <p:cNvSpPr>
            <a:spLocks noGrp="1" noChangeArrowheads="1"/>
          </p:cNvSpPr>
          <p:nvPr>
            <p:ph type="body" idx="1"/>
          </p:nvPr>
        </p:nvSpPr>
        <p:spPr>
          <a:xfrm>
            <a:off x="322263" y="4495800"/>
            <a:ext cx="6707560" cy="4648200"/>
          </a:xfrm>
          <a:prstGeom prst="rect">
            <a:avLst/>
          </a:prstGeom>
          <a:noFill/>
          <a:ln/>
        </p:spPr>
        <p:txBody>
          <a:bodyPr lIns="108336" tIns="54166" rIns="108336" bIns="54166">
            <a:noAutofit/>
          </a:bodyPr>
          <a:lstStyle/>
          <a:p>
            <a:pPr defTabSz="948507">
              <a:defRPr/>
            </a:pPr>
            <a:r>
              <a:rPr lang="en-US" sz="1600" dirty="0">
                <a:latin typeface="Corbel" panose="020B0503020204020204" pitchFamily="34" charset="0"/>
              </a:rPr>
              <a:t>If a family’s food benefits include 1 container of beans/peas or Peanut butter, they have a choice of purchasing one 16 oz bag dried bag or four (15 to 16) oz cans of mature beans, peas, and lentils OR a 16 to18 oz jar of approved peanut butter.</a:t>
            </a:r>
          </a:p>
          <a:p>
            <a:pPr defTabSz="948507">
              <a:defRPr/>
            </a:pPr>
            <a:endParaRPr lang="en-US" sz="1600" dirty="0">
              <a:latin typeface="Corbel" panose="020B0503020204020204" pitchFamily="34" charset="0"/>
            </a:endParaRPr>
          </a:p>
          <a:p>
            <a:pPr defTabSz="948507">
              <a:defRPr/>
            </a:pPr>
            <a:r>
              <a:rPr lang="en-US" sz="1600" dirty="0">
                <a:latin typeface="Corbel" panose="020B0503020204020204" pitchFamily="34" charset="0"/>
              </a:rPr>
              <a:t>The subcategory default for legumes allows customers a choice of canned or dry beans, peas, or lentils OR peanut butter when shopping. </a:t>
            </a:r>
          </a:p>
          <a:p>
            <a:pPr defTabSz="948507">
              <a:defRPr/>
            </a:pPr>
            <a:endParaRPr lang="en-US" sz="1600" dirty="0">
              <a:latin typeface="Corbel" panose="020B0503020204020204" pitchFamily="34" charset="0"/>
            </a:endParaRPr>
          </a:p>
          <a:p>
            <a:pPr defTabSz="948507">
              <a:defRPr/>
            </a:pPr>
            <a:endParaRPr lang="en-US" sz="1600" dirty="0">
              <a:latin typeface="Corbel" panose="020B0503020204020204" pitchFamily="34" charset="0"/>
            </a:endParaRPr>
          </a:p>
          <a:p>
            <a:pPr defTabSz="948507">
              <a:defRPr/>
            </a:pPr>
            <a:endParaRPr lang="en-US" sz="1600" dirty="0">
              <a:latin typeface="Corbel" panose="020B0503020204020204" pitchFamily="34" charset="0"/>
            </a:endParaRPr>
          </a:p>
          <a:p>
            <a:pPr defTabSz="948507">
              <a:defRPr/>
            </a:pPr>
            <a:endParaRPr lang="en-US" sz="1600" dirty="0">
              <a:latin typeface="Corbel" panose="020B0503020204020204" pitchFamily="34" charset="0"/>
            </a:endParaRPr>
          </a:p>
          <a:p>
            <a:endParaRPr lang="en-US" sz="1600" dirty="0">
              <a:latin typeface="Corbel" panose="020B0503020204020204" pitchFamily="34" charset="0"/>
            </a:endParaRPr>
          </a:p>
          <a:p>
            <a:endParaRPr lang="en-US" sz="1600" dirty="0">
              <a:latin typeface="Corbel" panose="020B0503020204020204" pitchFamily="34" charset="0"/>
            </a:endParaRPr>
          </a:p>
          <a:p>
            <a:endParaRPr lang="en-US" sz="1600" dirty="0">
              <a:latin typeface="Corbel" panose="020B0503020204020204" pitchFamily="34" charset="0"/>
            </a:endParaRPr>
          </a:p>
          <a:p>
            <a:endParaRPr lang="en-US" sz="1600" dirty="0">
              <a:latin typeface="Corbel" panose="020B0503020204020204" pitchFamily="34" charset="0"/>
            </a:endParaRPr>
          </a:p>
          <a:p>
            <a:r>
              <a:rPr lang="en-US" sz="1600" i="1" dirty="0">
                <a:latin typeface="Corbel" panose="020B0503020204020204" pitchFamily="34" charset="0"/>
              </a:rPr>
              <a:t>Photo Credit: Created by </a:t>
            </a:r>
            <a:r>
              <a:rPr lang="en-US" sz="1600" i="1" baseline="0" dirty="0">
                <a:latin typeface="Corbel" panose="020B0503020204020204" pitchFamily="34" charset="0"/>
              </a:rPr>
              <a:t>DCFW Graphic artist</a:t>
            </a:r>
            <a:endParaRPr lang="en-US" sz="1600" i="1" dirty="0">
              <a:latin typeface="Corbel" panose="020B0503020204020204" pitchFamily="34" charset="0"/>
            </a:endParaRPr>
          </a:p>
          <a:p>
            <a:pPr defTabSz="914266">
              <a:defRPr/>
            </a:pPr>
            <a:endParaRPr lang="en-US" sz="1300" dirty="0">
              <a:latin typeface="+mj-lt"/>
            </a:endParaRPr>
          </a:p>
        </p:txBody>
      </p:sp>
    </p:spTree>
    <p:custDataLst>
      <p:tags r:id="rId1"/>
    </p:custDataLst>
    <p:extLst>
      <p:ext uri="{BB962C8B-B14F-4D97-AF65-F5344CB8AC3E}">
        <p14:creationId xmlns:p14="http://schemas.microsoft.com/office/powerpoint/2010/main" val="292574096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Rectangle 13"/>
          <p:cNvSpPr txBox="1">
            <a:spLocks noGrp="1" noChangeArrowheads="1"/>
          </p:cNvSpPr>
          <p:nvPr/>
        </p:nvSpPr>
        <p:spPr bwMode="auto">
          <a:xfrm>
            <a:off x="3581188" y="8923892"/>
            <a:ext cx="3682641" cy="536190"/>
          </a:xfrm>
          <a:prstGeom prst="rect">
            <a:avLst/>
          </a:prstGeom>
          <a:noFill/>
          <a:ln w="9525">
            <a:noFill/>
            <a:miter lim="800000"/>
            <a:headEnd/>
            <a:tailEnd/>
          </a:ln>
        </p:spPr>
        <p:txBody>
          <a:bodyPr lIns="108336" tIns="54166" rIns="108336" bIns="54166" anchor="b"/>
          <a:lstStyle/>
          <a:p>
            <a:pPr marL="0" marR="0" lvl="0" indent="0" algn="r" defTabSz="1084279" rtl="0" eaLnBrk="0" fontAlgn="auto" latinLnBrk="0" hangingPunct="0">
              <a:lnSpc>
                <a:spcPct val="100000"/>
              </a:lnSpc>
              <a:spcBef>
                <a:spcPct val="200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7</a:t>
            </a:r>
          </a:p>
        </p:txBody>
      </p:sp>
      <p:sp>
        <p:nvSpPr>
          <p:cNvPr id="111620" name="Rectangle 2"/>
          <p:cNvSpPr>
            <a:spLocks noGrp="1" noRot="1" noChangeAspect="1" noChangeArrowheads="1" noTextEdit="1"/>
          </p:cNvSpPr>
          <p:nvPr>
            <p:ph type="sldImg"/>
          </p:nvPr>
        </p:nvSpPr>
        <p:spPr>
          <a:xfrm>
            <a:off x="398463" y="533400"/>
            <a:ext cx="6518275" cy="3667125"/>
          </a:xfrm>
          <a:prstGeom prst="rect">
            <a:avLst/>
          </a:prstGeom>
          <a:ln/>
        </p:spPr>
      </p:sp>
      <p:sp>
        <p:nvSpPr>
          <p:cNvPr id="111621" name="Rectangle 3"/>
          <p:cNvSpPr>
            <a:spLocks noGrp="1" noChangeArrowheads="1"/>
          </p:cNvSpPr>
          <p:nvPr>
            <p:ph type="body" idx="1"/>
          </p:nvPr>
        </p:nvSpPr>
        <p:spPr>
          <a:xfrm>
            <a:off x="398463" y="4572000"/>
            <a:ext cx="6518275" cy="4800600"/>
          </a:xfrm>
          <a:prstGeom prst="rect">
            <a:avLst/>
          </a:prstGeom>
          <a:noFill/>
          <a:ln/>
        </p:spPr>
        <p:txBody>
          <a:bodyPr lIns="108336" tIns="54166" rIns="108336" bIns="54166">
            <a:noAutofit/>
          </a:bodyPr>
          <a:lstStyle/>
          <a:p>
            <a:pPr eaLnBrk="1" hangingPunct="1"/>
            <a:r>
              <a:rPr lang="en-US" sz="1600" dirty="0">
                <a:latin typeface="Corbel" panose="020B0503020204020204" pitchFamily="34" charset="0"/>
              </a:rPr>
              <a:t>Canned fish continues to be an approved item. </a:t>
            </a:r>
          </a:p>
          <a:p>
            <a:pPr eaLnBrk="1" hangingPunct="1"/>
            <a:endParaRPr lang="en-US" sz="1600" dirty="0">
              <a:latin typeface="Corbel" panose="020B0503020204020204" pitchFamily="34" charset="0"/>
            </a:endParaRPr>
          </a:p>
          <a:p>
            <a:pPr eaLnBrk="1" hangingPunct="1"/>
            <a:r>
              <a:rPr lang="en-US" sz="1600" dirty="0">
                <a:latin typeface="Corbel" panose="020B0503020204020204" pitchFamily="34" charset="0"/>
              </a:rPr>
              <a:t>Plain, unseasoned pink salmon or chunk-light tuna packed in water in 5 to 6 oz cans or foil pouches are approved. </a:t>
            </a:r>
          </a:p>
          <a:p>
            <a:pPr eaLnBrk="1" hangingPunct="1"/>
            <a:endParaRPr lang="en-US" sz="1600" dirty="0">
              <a:latin typeface="Corbel" panose="020B0503020204020204" pitchFamily="34" charset="0"/>
            </a:endParaRPr>
          </a:p>
          <a:p>
            <a:pPr eaLnBrk="1" hangingPunct="1"/>
            <a:r>
              <a:rPr lang="en-US" sz="1600" dirty="0">
                <a:latin typeface="Corbel" panose="020B0503020204020204" pitchFamily="34" charset="0"/>
              </a:rPr>
              <a:t>The unit of measurement is OZ which is equivalent to one ounce. </a:t>
            </a:r>
          </a:p>
          <a:p>
            <a:pPr eaLnBrk="1" hangingPunct="1"/>
            <a:endParaRPr lang="en-US" sz="1600" dirty="0">
              <a:latin typeface="Corbel" panose="020B0503020204020204" pitchFamily="34" charset="0"/>
            </a:endParaRPr>
          </a:p>
          <a:p>
            <a:pPr eaLnBrk="1" hangingPunct="1"/>
            <a:endParaRPr lang="en-US" sz="1600" dirty="0">
              <a:latin typeface="Corbel" panose="020B0503020204020204" pitchFamily="34" charset="0"/>
            </a:endParaRPr>
          </a:p>
          <a:p>
            <a:pPr eaLnBrk="1" hangingPunct="1"/>
            <a:endParaRPr lang="en-US" sz="1600" dirty="0">
              <a:latin typeface="Corbel" panose="020B0503020204020204" pitchFamily="34" charset="0"/>
            </a:endParaRPr>
          </a:p>
          <a:p>
            <a:pPr eaLnBrk="1" hangingPunct="1"/>
            <a:endParaRPr lang="en-US" sz="1600" dirty="0">
              <a:latin typeface="Corbel" panose="020B0503020204020204" pitchFamily="34" charset="0"/>
            </a:endParaRPr>
          </a:p>
          <a:p>
            <a:pPr eaLnBrk="1" hangingPunct="1"/>
            <a:endParaRPr lang="en-US" sz="1600" dirty="0">
              <a:latin typeface="Corbel" panose="020B0503020204020204" pitchFamily="34" charset="0"/>
            </a:endParaRPr>
          </a:p>
          <a:p>
            <a:pPr eaLnBrk="1" hangingPunct="1"/>
            <a:endParaRPr lang="en-US" sz="1600" i="1" dirty="0">
              <a:latin typeface="Corbel" panose="020B0503020204020204" pitchFamily="34" charset="0"/>
            </a:endParaRPr>
          </a:p>
          <a:p>
            <a:pPr eaLnBrk="1" hangingPunct="1"/>
            <a:endParaRPr lang="en-US" sz="1600" i="1" dirty="0">
              <a:latin typeface="Corbel" panose="020B0503020204020204" pitchFamily="34" charset="0"/>
            </a:endParaRPr>
          </a:p>
          <a:p>
            <a:pPr eaLnBrk="1" hangingPunct="1"/>
            <a:endParaRPr lang="en-US" sz="1600" i="1" dirty="0">
              <a:latin typeface="Corbel" panose="020B0503020204020204" pitchFamily="34" charset="0"/>
            </a:endParaRPr>
          </a:p>
          <a:p>
            <a:pPr eaLnBrk="1" hangingPunct="1"/>
            <a:endParaRPr lang="en-US" sz="1600" i="1" dirty="0">
              <a:latin typeface="Corbel" panose="020B0503020204020204" pitchFamily="34" charset="0"/>
            </a:endParaRPr>
          </a:p>
          <a:p>
            <a:pPr eaLnBrk="1" hangingPunct="1"/>
            <a:endParaRPr lang="en-US" sz="1600" i="1" dirty="0">
              <a:latin typeface="Corbel" panose="020B0503020204020204" pitchFamily="34" charset="0"/>
            </a:endParaRPr>
          </a:p>
          <a:p>
            <a:pPr eaLnBrk="1" hangingPunct="1"/>
            <a:endParaRPr lang="en-US" sz="1600" i="1" dirty="0">
              <a:latin typeface="Corbel" panose="020B0503020204020204" pitchFamily="34" charset="0"/>
            </a:endParaRPr>
          </a:p>
          <a:p>
            <a:pPr eaLnBrk="1" hangingPunct="1"/>
            <a:endParaRPr lang="en-US" sz="1600" i="1" dirty="0">
              <a:latin typeface="Corbel" panose="020B0503020204020204" pitchFamily="34" charset="0"/>
            </a:endParaRPr>
          </a:p>
          <a:p>
            <a:pPr eaLnBrk="1" hangingPunct="1"/>
            <a:r>
              <a:rPr lang="en-US" sz="1600" i="1" dirty="0">
                <a:latin typeface="Corbel" panose="020B0503020204020204" pitchFamily="34" charset="0"/>
              </a:rPr>
              <a:t>Photo</a:t>
            </a:r>
            <a:r>
              <a:rPr lang="en-US" sz="1600" i="1" baseline="0" dirty="0">
                <a:latin typeface="Corbel" panose="020B0503020204020204" pitchFamily="34" charset="0"/>
              </a:rPr>
              <a:t> Credit: </a:t>
            </a:r>
            <a:r>
              <a:rPr lang="en-US" sz="1600" i="1" dirty="0">
                <a:latin typeface="Corbel" panose="020B0503020204020204" pitchFamily="34" charset="0"/>
              </a:rPr>
              <a:t>TunaCanned7_Fotolia_4309159.jpg</a:t>
            </a:r>
          </a:p>
          <a:p>
            <a:pPr defTabSz="914266">
              <a:defRPr/>
            </a:pPr>
            <a:endParaRPr lang="en-US" sz="1300" dirty="0">
              <a:latin typeface="+mj-lt"/>
            </a:endParaRPr>
          </a:p>
        </p:txBody>
      </p:sp>
    </p:spTree>
    <p:custDataLst>
      <p:tags r:id="rId1"/>
    </p:custDataLst>
    <p:extLst>
      <p:ext uri="{BB962C8B-B14F-4D97-AF65-F5344CB8AC3E}">
        <p14:creationId xmlns:p14="http://schemas.microsoft.com/office/powerpoint/2010/main" val="149398998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Rectangle 13"/>
          <p:cNvSpPr txBox="1">
            <a:spLocks noGrp="1" noChangeArrowheads="1"/>
          </p:cNvSpPr>
          <p:nvPr/>
        </p:nvSpPr>
        <p:spPr bwMode="auto">
          <a:xfrm>
            <a:off x="3581188" y="8923892"/>
            <a:ext cx="3682641" cy="536190"/>
          </a:xfrm>
          <a:prstGeom prst="rect">
            <a:avLst/>
          </a:prstGeom>
          <a:noFill/>
          <a:ln w="9525">
            <a:noFill/>
            <a:miter lim="800000"/>
            <a:headEnd/>
            <a:tailEnd/>
          </a:ln>
        </p:spPr>
        <p:txBody>
          <a:bodyPr lIns="108336" tIns="54166" rIns="108336" bIns="54166" anchor="b"/>
          <a:lstStyle/>
          <a:p>
            <a:pPr marL="0" marR="0" lvl="0" indent="0" algn="r" defTabSz="1084279" rtl="0" eaLnBrk="0" fontAlgn="auto" latinLnBrk="0" hangingPunct="0">
              <a:lnSpc>
                <a:spcPct val="100000"/>
              </a:lnSpc>
              <a:spcBef>
                <a:spcPct val="200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7</a:t>
            </a:r>
          </a:p>
        </p:txBody>
      </p:sp>
      <p:sp>
        <p:nvSpPr>
          <p:cNvPr id="111620" name="Rectangle 2"/>
          <p:cNvSpPr>
            <a:spLocks noGrp="1" noRot="1" noChangeAspect="1" noChangeArrowheads="1" noTextEdit="1"/>
          </p:cNvSpPr>
          <p:nvPr>
            <p:ph type="sldImg"/>
          </p:nvPr>
        </p:nvSpPr>
        <p:spPr>
          <a:xfrm>
            <a:off x="398463" y="509588"/>
            <a:ext cx="6518275" cy="3667125"/>
          </a:xfrm>
          <a:prstGeom prst="rect">
            <a:avLst/>
          </a:prstGeom>
          <a:ln/>
        </p:spPr>
      </p:sp>
      <p:sp>
        <p:nvSpPr>
          <p:cNvPr id="111621" name="Rectangle 3"/>
          <p:cNvSpPr>
            <a:spLocks noGrp="1" noChangeArrowheads="1"/>
          </p:cNvSpPr>
          <p:nvPr>
            <p:ph type="body" idx="1"/>
          </p:nvPr>
        </p:nvSpPr>
        <p:spPr>
          <a:xfrm>
            <a:off x="398463" y="4402201"/>
            <a:ext cx="6518275" cy="2912999"/>
          </a:xfrm>
          <a:prstGeom prst="rect">
            <a:avLst/>
          </a:prstGeom>
          <a:noFill/>
          <a:ln/>
        </p:spPr>
        <p:txBody>
          <a:bodyPr lIns="108336" tIns="54166" rIns="108336" bIns="54166">
            <a:noAutofit/>
          </a:bodyPr>
          <a:lstStyle/>
          <a:p>
            <a:pPr defTabSz="955817">
              <a:defRPr/>
            </a:pPr>
            <a:r>
              <a:rPr lang="en-US" sz="1600" dirty="0">
                <a:latin typeface="Corbel" panose="020B0503020204020204" pitchFamily="34" charset="0"/>
              </a:rPr>
              <a:t>There  are no changes in criteria for infant formula.  WIC customers must purchase the brand, container size, type and quantity specified in their food benefits.</a:t>
            </a:r>
          </a:p>
          <a:p>
            <a:pPr eaLnBrk="1" hangingPunct="1"/>
            <a:endParaRPr lang="en-US" sz="1400" dirty="0"/>
          </a:p>
          <a:p>
            <a:pPr defTabSz="914266">
              <a:defRPr/>
            </a:pPr>
            <a:endParaRPr lang="en-US" sz="1300" dirty="0">
              <a:latin typeface="+mj-lt"/>
            </a:endParaRPr>
          </a:p>
        </p:txBody>
      </p:sp>
    </p:spTree>
    <p:custDataLst>
      <p:tags r:id="rId1"/>
    </p:custDataLst>
    <p:extLst>
      <p:ext uri="{BB962C8B-B14F-4D97-AF65-F5344CB8AC3E}">
        <p14:creationId xmlns:p14="http://schemas.microsoft.com/office/powerpoint/2010/main" val="302092040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Rectangle 13"/>
          <p:cNvSpPr txBox="1">
            <a:spLocks noGrp="1" noChangeArrowheads="1"/>
          </p:cNvSpPr>
          <p:nvPr/>
        </p:nvSpPr>
        <p:spPr bwMode="auto">
          <a:xfrm>
            <a:off x="3581188" y="8923892"/>
            <a:ext cx="3682641" cy="536190"/>
          </a:xfrm>
          <a:prstGeom prst="rect">
            <a:avLst/>
          </a:prstGeom>
          <a:noFill/>
          <a:ln w="9525">
            <a:noFill/>
            <a:miter lim="800000"/>
            <a:headEnd/>
            <a:tailEnd/>
          </a:ln>
        </p:spPr>
        <p:txBody>
          <a:bodyPr lIns="108336" tIns="54166" rIns="108336" bIns="54166" anchor="b"/>
          <a:lstStyle/>
          <a:p>
            <a:pPr marL="0" marR="0" lvl="0" indent="0" algn="r" defTabSz="1084279" rtl="0" eaLnBrk="0" fontAlgn="auto" latinLnBrk="0" hangingPunct="0">
              <a:lnSpc>
                <a:spcPct val="100000"/>
              </a:lnSpc>
              <a:spcBef>
                <a:spcPct val="200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7</a:t>
            </a:r>
          </a:p>
        </p:txBody>
      </p:sp>
      <p:sp>
        <p:nvSpPr>
          <p:cNvPr id="111620" name="Rectangle 2"/>
          <p:cNvSpPr>
            <a:spLocks noGrp="1" noRot="1" noChangeAspect="1" noChangeArrowheads="1" noTextEdit="1"/>
          </p:cNvSpPr>
          <p:nvPr>
            <p:ph type="sldImg"/>
          </p:nvPr>
        </p:nvSpPr>
        <p:spPr>
          <a:xfrm>
            <a:off x="357188" y="473075"/>
            <a:ext cx="6600825" cy="3713163"/>
          </a:xfrm>
          <a:prstGeom prst="rect">
            <a:avLst/>
          </a:prstGeom>
          <a:ln/>
        </p:spPr>
      </p:sp>
      <p:sp>
        <p:nvSpPr>
          <p:cNvPr id="111621" name="Rectangle 3"/>
          <p:cNvSpPr>
            <a:spLocks noGrp="1" noChangeArrowheads="1"/>
          </p:cNvSpPr>
          <p:nvPr>
            <p:ph type="body" idx="1"/>
          </p:nvPr>
        </p:nvSpPr>
        <p:spPr>
          <a:xfrm>
            <a:off x="388786" y="4343400"/>
            <a:ext cx="6384803" cy="4953000"/>
          </a:xfrm>
          <a:prstGeom prst="rect">
            <a:avLst/>
          </a:prstGeom>
          <a:noFill/>
          <a:ln/>
        </p:spPr>
        <p:txBody>
          <a:bodyPr lIns="108336" tIns="54166" rIns="108336" bIns="54166">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lang="en-US" dirty="0">
              <a:latin typeface="Corbel" panose="020B0503020204020204" pitchFamily="34" charset="0"/>
            </a:endParaRPr>
          </a:p>
          <a:p>
            <a:pPr lvl="0">
              <a:lnSpc>
                <a:spcPct val="90000"/>
              </a:lnSpc>
            </a:pPr>
            <a:r>
              <a:rPr lang="en-US" dirty="0">
                <a:latin typeface="Corbel" panose="020B0503020204020204" pitchFamily="34" charset="0"/>
              </a:rPr>
              <a:t>Effective October</a:t>
            </a:r>
            <a:r>
              <a:rPr lang="en-US" baseline="0" dirty="0">
                <a:latin typeface="Corbel" panose="020B0503020204020204" pitchFamily="34" charset="0"/>
              </a:rPr>
              <a:t> 1, 2023, the NC WIC Program contract formulas are </a:t>
            </a:r>
            <a:r>
              <a:rPr lang="en-US" dirty="0">
                <a:latin typeface="Corbel" panose="020B0503020204020204" pitchFamily="34" charset="0"/>
              </a:rPr>
              <a:t>Similac Advance</a:t>
            </a:r>
            <a:r>
              <a:rPr lang="en-US" baseline="30000" dirty="0">
                <a:latin typeface="Corbel" panose="020B0503020204020204" pitchFamily="34" charset="0"/>
              </a:rPr>
              <a:t>® </a:t>
            </a:r>
            <a:r>
              <a:rPr lang="en-US" dirty="0">
                <a:latin typeface="Corbel" panose="020B0503020204020204" pitchFamily="34" charset="0"/>
              </a:rPr>
              <a:t>Similac Soy </a:t>
            </a:r>
            <a:r>
              <a:rPr lang="en-US" dirty="0" err="1">
                <a:latin typeface="Corbel" panose="020B0503020204020204" pitchFamily="34" charset="0"/>
              </a:rPr>
              <a:t>Isomil</a:t>
            </a:r>
            <a:r>
              <a:rPr lang="en-US" dirty="0">
                <a:latin typeface="Corbel" panose="020B0503020204020204" pitchFamily="34" charset="0"/>
              </a:rPr>
              <a:t> </a:t>
            </a:r>
            <a:r>
              <a:rPr lang="en-US" baseline="30000" dirty="0">
                <a:latin typeface="Corbel" panose="020B0503020204020204" pitchFamily="34" charset="0"/>
              </a:rPr>
              <a:t>® </a:t>
            </a:r>
            <a:r>
              <a:rPr lang="en-US" dirty="0">
                <a:latin typeface="Corbel" panose="020B0503020204020204" pitchFamily="34" charset="0"/>
              </a:rPr>
              <a:t>Similac Sensitive</a:t>
            </a:r>
            <a:r>
              <a:rPr lang="en-US" baseline="30000" dirty="0">
                <a:latin typeface="Corbel" panose="020B0503020204020204" pitchFamily="34" charset="0"/>
              </a:rPr>
              <a:t>®  and </a:t>
            </a:r>
            <a:r>
              <a:rPr lang="en-US" dirty="0">
                <a:latin typeface="Corbel" panose="020B0503020204020204" pitchFamily="34" charset="0"/>
              </a:rPr>
              <a:t>Similac Total Comfort</a:t>
            </a:r>
            <a:r>
              <a:rPr lang="en-US" baseline="30000" dirty="0">
                <a:latin typeface="Corbel" panose="020B0503020204020204" pitchFamily="34" charset="0"/>
              </a:rPr>
              <a:t>® </a:t>
            </a:r>
          </a:p>
          <a:p>
            <a:pPr lvl="1">
              <a:lnSpc>
                <a:spcPct val="90000"/>
              </a:lnSpc>
            </a:pPr>
            <a:endParaRPr lang="en-US" baseline="30000" dirty="0">
              <a:latin typeface="Corbel" panose="020B0503020204020204" pitchFamily="34" charset="0"/>
            </a:endParaRPr>
          </a:p>
          <a:p>
            <a:pPr eaLnBrk="1" hangingPunct="1"/>
            <a:r>
              <a:rPr lang="en-US" dirty="0">
                <a:latin typeface="Corbel" panose="020B0503020204020204" pitchFamily="34" charset="0"/>
              </a:rPr>
              <a:t>The default food package for non-breastfeeding infants in Crossroads is assign to the Similac Advance Powder in the 12.7 oz.</a:t>
            </a:r>
          </a:p>
          <a:p>
            <a:pPr eaLnBrk="1" hangingPunct="1"/>
            <a:endParaRPr lang="en-US" dirty="0">
              <a:latin typeface="Corbel" panose="020B0503020204020204" pitchFamily="34" charset="0"/>
            </a:endParaRPr>
          </a:p>
          <a:p>
            <a:pPr eaLnBrk="1" hangingPunct="1"/>
            <a:r>
              <a:rPr lang="en-US" dirty="0">
                <a:latin typeface="Corbel" panose="020B0503020204020204" pitchFamily="34" charset="0"/>
              </a:rPr>
              <a:t>Families may instead receive on their WIC food benefits as discussed with the WIC nutritionist the: </a:t>
            </a:r>
          </a:p>
          <a:p>
            <a:pPr eaLnBrk="1" hangingPunct="1"/>
            <a:endParaRPr lang="en-US" dirty="0">
              <a:latin typeface="Corbel" panose="020B0503020204020204" pitchFamily="34" charset="0"/>
            </a:endParaRPr>
          </a:p>
          <a:p>
            <a:pPr marL="457200" indent="-457200" eaLnBrk="1" hangingPunct="1">
              <a:buFont typeface="Arial" panose="020B0604020202020204" pitchFamily="34" charset="0"/>
              <a:buChar char="•"/>
            </a:pPr>
            <a:r>
              <a:rPr lang="en-US" dirty="0">
                <a:latin typeface="Corbel" panose="020B0503020204020204" pitchFamily="34" charset="0"/>
              </a:rPr>
              <a:t>Similac Advance Concentrate, Ready-to-Feed, </a:t>
            </a:r>
          </a:p>
          <a:p>
            <a:pPr marL="457200" indent="-457200" eaLnBrk="1" hangingPunct="1">
              <a:buFont typeface="Arial" panose="020B0604020202020204" pitchFamily="34" charset="0"/>
              <a:buChar char="•"/>
            </a:pPr>
            <a:r>
              <a:rPr lang="en-US" dirty="0">
                <a:latin typeface="Corbel" panose="020B0503020204020204" pitchFamily="34" charset="0"/>
              </a:rPr>
              <a:t>Similac Soy Isomil Powder, Concentrate, Ready-to-Feed.</a:t>
            </a:r>
          </a:p>
          <a:p>
            <a:pPr marL="457200" indent="-457200" eaLnBrk="1" hangingPunct="1">
              <a:buFont typeface="Arial" panose="020B0604020202020204" pitchFamily="34" charset="0"/>
              <a:buChar char="•"/>
            </a:pPr>
            <a:r>
              <a:rPr lang="en-US" dirty="0">
                <a:latin typeface="Corbel" panose="020B0503020204020204" pitchFamily="34" charset="0"/>
              </a:rPr>
              <a:t>Similac Sensitive Powder, Ready-to-Feed  </a:t>
            </a:r>
            <a:r>
              <a:rPr lang="en-US" b="1" dirty="0">
                <a:latin typeface="Corbel" panose="020B0503020204020204" pitchFamily="34" charset="0"/>
              </a:rPr>
              <a:t>OR</a:t>
            </a:r>
          </a:p>
          <a:p>
            <a:pPr marL="457200" indent="-457200" eaLnBrk="1" hangingPunct="1">
              <a:buFont typeface="Arial" panose="020B0604020202020204" pitchFamily="34" charset="0"/>
              <a:buChar char="•"/>
            </a:pPr>
            <a:r>
              <a:rPr lang="en-US" dirty="0">
                <a:latin typeface="Corbel" panose="020B0503020204020204" pitchFamily="34" charset="0"/>
              </a:rPr>
              <a:t>Similac Total Comfort powder</a:t>
            </a:r>
          </a:p>
          <a:p>
            <a:pPr eaLnBrk="1" hangingPunct="1"/>
            <a:endParaRPr lang="en-US" dirty="0">
              <a:latin typeface="Corbel" panose="020B0503020204020204" pitchFamily="34" charset="0"/>
            </a:endParaRPr>
          </a:p>
          <a:p>
            <a:pPr lvl="1">
              <a:lnSpc>
                <a:spcPct val="90000"/>
              </a:lnSpc>
            </a:pPr>
            <a:endParaRPr lang="en-US" baseline="30000" dirty="0">
              <a:latin typeface="Corbel" panose="020B0503020204020204" pitchFamily="34" charset="0"/>
            </a:endParaRPr>
          </a:p>
          <a:p>
            <a:pPr lvl="1">
              <a:lnSpc>
                <a:spcPct val="90000"/>
              </a:lnSpc>
            </a:pPr>
            <a:endParaRPr lang="en-US" baseline="30000" dirty="0">
              <a:latin typeface="Corbel" panose="020B0503020204020204" pitchFamily="34" charset="0"/>
            </a:endParaRPr>
          </a:p>
          <a:p>
            <a:pPr lvl="1">
              <a:lnSpc>
                <a:spcPct val="90000"/>
              </a:lnSpc>
            </a:pPr>
            <a:endParaRPr lang="en-US" baseline="30000" dirty="0">
              <a:latin typeface="Corbel" panose="020B0503020204020204" pitchFamily="34" charset="0"/>
            </a:endParaRPr>
          </a:p>
          <a:p>
            <a:pPr eaLnBrk="1" hangingPunct="1"/>
            <a:endParaRPr lang="en-US" b="1" i="1" dirty="0">
              <a:latin typeface="Corbel" panose="020B0503020204020204" pitchFamily="34" charset="0"/>
            </a:endParaRPr>
          </a:p>
          <a:p>
            <a:pPr defTabSz="914266">
              <a:defRPr/>
            </a:pPr>
            <a:endParaRPr lang="en-US" sz="1300" dirty="0">
              <a:latin typeface="+mj-lt"/>
            </a:endParaRPr>
          </a:p>
        </p:txBody>
      </p:sp>
    </p:spTree>
    <p:custDataLst>
      <p:tags r:id="rId1"/>
    </p:custDataLst>
    <p:extLst>
      <p:ext uri="{BB962C8B-B14F-4D97-AF65-F5344CB8AC3E}">
        <p14:creationId xmlns:p14="http://schemas.microsoft.com/office/powerpoint/2010/main" val="214570937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Rectangle 13"/>
          <p:cNvSpPr txBox="1">
            <a:spLocks noGrp="1" noChangeArrowheads="1"/>
          </p:cNvSpPr>
          <p:nvPr/>
        </p:nvSpPr>
        <p:spPr bwMode="auto">
          <a:xfrm>
            <a:off x="3581188" y="8923892"/>
            <a:ext cx="3682641" cy="536190"/>
          </a:xfrm>
          <a:prstGeom prst="rect">
            <a:avLst/>
          </a:prstGeom>
          <a:noFill/>
          <a:ln w="9525">
            <a:noFill/>
            <a:miter lim="800000"/>
            <a:headEnd/>
            <a:tailEnd/>
          </a:ln>
        </p:spPr>
        <p:txBody>
          <a:bodyPr lIns="108336" tIns="54166" rIns="108336" bIns="54166" anchor="b"/>
          <a:lstStyle/>
          <a:p>
            <a:pPr marL="0" marR="0" lvl="0" indent="0" algn="r" defTabSz="1084279" rtl="0" eaLnBrk="0" fontAlgn="auto" latinLnBrk="0" hangingPunct="0">
              <a:lnSpc>
                <a:spcPct val="100000"/>
              </a:lnSpc>
              <a:spcBef>
                <a:spcPct val="200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7</a:t>
            </a:r>
          </a:p>
        </p:txBody>
      </p:sp>
      <p:sp>
        <p:nvSpPr>
          <p:cNvPr id="111620" name="Rectangle 2"/>
          <p:cNvSpPr>
            <a:spLocks noGrp="1" noRot="1" noChangeAspect="1" noChangeArrowheads="1" noTextEdit="1"/>
          </p:cNvSpPr>
          <p:nvPr>
            <p:ph type="sldImg"/>
          </p:nvPr>
        </p:nvSpPr>
        <p:spPr>
          <a:xfrm>
            <a:off x="512763" y="531813"/>
            <a:ext cx="6289675" cy="3538537"/>
          </a:xfrm>
          <a:prstGeom prst="rect">
            <a:avLst/>
          </a:prstGeom>
          <a:ln/>
        </p:spPr>
      </p:sp>
      <p:sp>
        <p:nvSpPr>
          <p:cNvPr id="111621" name="Rectangle 3"/>
          <p:cNvSpPr>
            <a:spLocks noGrp="1" noChangeArrowheads="1"/>
          </p:cNvSpPr>
          <p:nvPr>
            <p:ph type="body" idx="1"/>
          </p:nvPr>
        </p:nvSpPr>
        <p:spPr>
          <a:xfrm>
            <a:off x="512763" y="4402201"/>
            <a:ext cx="6289675" cy="4667186"/>
          </a:xfrm>
          <a:prstGeom prst="rect">
            <a:avLst/>
          </a:prstGeom>
          <a:noFill/>
          <a:ln/>
        </p:spPr>
        <p:txBody>
          <a:bodyPr lIns="108336" tIns="54166" rIns="108336" bIns="54166">
            <a:noAutofit/>
          </a:bodyPr>
          <a:lstStyle/>
          <a:p>
            <a:pPr defTabSz="914132">
              <a:defRPr/>
            </a:pPr>
            <a:r>
              <a:rPr lang="en-US" sz="1600" dirty="0">
                <a:latin typeface="Corbel" panose="020B0503020204020204" pitchFamily="34" charset="0"/>
              </a:rPr>
              <a:t>Eight ounce boxes of plain, dry infant cereal continue to be approved, organic options included.</a:t>
            </a:r>
          </a:p>
          <a:p>
            <a:pPr eaLnBrk="1" hangingPunct="1"/>
            <a:endParaRPr lang="en-US" sz="1600" dirty="0">
              <a:latin typeface="Corbel" panose="020B0503020204020204" pitchFamily="34" charset="0"/>
            </a:endParaRPr>
          </a:p>
          <a:p>
            <a:pPr eaLnBrk="1" hangingPunct="1"/>
            <a:r>
              <a:rPr lang="en-US" sz="1600" dirty="0">
                <a:latin typeface="Corbel" panose="020B0503020204020204" pitchFamily="34" charset="0"/>
              </a:rPr>
              <a:t>Infant cereal must contain minimum of 45 milligrams of iron per 100 grams of dry cereal.</a:t>
            </a:r>
          </a:p>
          <a:p>
            <a:pPr eaLnBrk="1" hangingPunct="1"/>
            <a:endParaRPr lang="en-US" sz="1600" dirty="0">
              <a:latin typeface="Corbel" panose="020B0503020204020204" pitchFamily="34" charset="0"/>
            </a:endParaRPr>
          </a:p>
          <a:p>
            <a:pPr eaLnBrk="1" hangingPunct="1"/>
            <a:r>
              <a:rPr lang="en-US" sz="1600" dirty="0">
                <a:latin typeface="Corbel" panose="020B0503020204020204" pitchFamily="34" charset="0"/>
              </a:rPr>
              <a:t>The unit of measure is OZ which is equivalent to one ounce.</a:t>
            </a:r>
          </a:p>
          <a:p>
            <a:pPr eaLnBrk="1" hangingPunct="1"/>
            <a:endParaRPr lang="en-US" sz="1600" baseline="0" dirty="0">
              <a:latin typeface="Corbel" panose="020B0503020204020204" pitchFamily="34" charset="0"/>
            </a:endParaRPr>
          </a:p>
          <a:p>
            <a:pPr eaLnBrk="1" hangingPunct="1"/>
            <a:endParaRPr lang="en-US" sz="1600" dirty="0">
              <a:latin typeface="Corbel" panose="020B0503020204020204" pitchFamily="34" charset="0"/>
            </a:endParaRPr>
          </a:p>
          <a:p>
            <a:pPr eaLnBrk="1" hangingPunct="1"/>
            <a:endParaRPr lang="en-US" sz="1600" baseline="0" dirty="0">
              <a:latin typeface="Corbel" panose="020B0503020204020204" pitchFamily="34" charset="0"/>
            </a:endParaRPr>
          </a:p>
          <a:p>
            <a:pPr eaLnBrk="1" hangingPunct="1"/>
            <a:endParaRPr lang="en-US" sz="1600" dirty="0">
              <a:latin typeface="Corbel" panose="020B0503020204020204" pitchFamily="34" charset="0"/>
            </a:endParaRPr>
          </a:p>
          <a:p>
            <a:pPr eaLnBrk="1" hangingPunct="1"/>
            <a:endParaRPr lang="en-US" sz="1600" baseline="0" dirty="0">
              <a:latin typeface="Corbel" panose="020B0503020204020204" pitchFamily="34" charset="0"/>
            </a:endParaRPr>
          </a:p>
          <a:p>
            <a:pPr eaLnBrk="1" hangingPunct="1"/>
            <a:endParaRPr lang="en-US" sz="1600" dirty="0">
              <a:latin typeface="Corbel" panose="020B0503020204020204" pitchFamily="34" charset="0"/>
            </a:endParaRPr>
          </a:p>
          <a:p>
            <a:pPr eaLnBrk="1" hangingPunct="1"/>
            <a:endParaRPr lang="en-US" sz="1600" baseline="0" dirty="0">
              <a:latin typeface="Corbel" panose="020B0503020204020204" pitchFamily="34" charset="0"/>
            </a:endParaRPr>
          </a:p>
          <a:p>
            <a:pPr eaLnBrk="1" hangingPunct="1"/>
            <a:r>
              <a:rPr lang="en-US" sz="1600" i="1" baseline="0" dirty="0">
                <a:latin typeface="Corbel" panose="020B0503020204020204" pitchFamily="34" charset="0"/>
              </a:rPr>
              <a:t>Photo Credit: Infant Cereal and Spoon4_Fotolia_9217384.jpg</a:t>
            </a:r>
            <a:endParaRPr lang="en-US" sz="1600" i="1" dirty="0">
              <a:latin typeface="Corbel" panose="020B0503020204020204" pitchFamily="34" charset="0"/>
            </a:endParaRPr>
          </a:p>
          <a:p>
            <a:pPr defTabSz="914266">
              <a:defRPr/>
            </a:pPr>
            <a:endParaRPr lang="en-US" sz="1300" dirty="0">
              <a:latin typeface="+mj-lt"/>
            </a:endParaRPr>
          </a:p>
        </p:txBody>
      </p:sp>
    </p:spTree>
    <p:custDataLst>
      <p:tags r:id="rId1"/>
    </p:custDataLst>
    <p:extLst>
      <p:ext uri="{BB962C8B-B14F-4D97-AF65-F5344CB8AC3E}">
        <p14:creationId xmlns:p14="http://schemas.microsoft.com/office/powerpoint/2010/main" val="22086536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xfrm>
            <a:off x="3883695" y="9089144"/>
            <a:ext cx="3451558" cy="512056"/>
          </a:xfrm>
          <a:prstGeom prst="rect">
            <a:avLst/>
          </a:prstGeom>
          <a:ln/>
        </p:spPr>
        <p:txBody>
          <a:bodyPr/>
          <a:lstStyle/>
          <a:p>
            <a:fld id="{B79B734D-5DC8-4232-A586-990FF41C53A7}" type="slidenum">
              <a:rPr lang="en-US"/>
              <a:pPr/>
              <a:t>7</a:t>
            </a:fld>
            <a:endParaRPr lang="en-US" dirty="0"/>
          </a:p>
        </p:txBody>
      </p:sp>
      <p:sp>
        <p:nvSpPr>
          <p:cNvPr id="103427" name="Rectangle 2"/>
          <p:cNvSpPr>
            <a:spLocks noGrp="1" noRot="1" noChangeAspect="1" noChangeArrowheads="1" noTextEdit="1"/>
          </p:cNvSpPr>
          <p:nvPr>
            <p:ph type="sldImg"/>
          </p:nvPr>
        </p:nvSpPr>
        <p:spPr>
          <a:xfrm>
            <a:off x="406400" y="609600"/>
            <a:ext cx="6502400" cy="3657600"/>
          </a:xfrm>
          <a:prstGeom prst="rect">
            <a:avLst/>
          </a:prstGeom>
          <a:ln/>
        </p:spPr>
      </p:sp>
      <p:sp>
        <p:nvSpPr>
          <p:cNvPr id="103428" name="Rectangle 3"/>
          <p:cNvSpPr>
            <a:spLocks noGrp="1" noChangeArrowheads="1"/>
          </p:cNvSpPr>
          <p:nvPr>
            <p:ph type="body" idx="1"/>
          </p:nvPr>
        </p:nvSpPr>
        <p:spPr>
          <a:xfrm>
            <a:off x="406400" y="4939197"/>
            <a:ext cx="6502400" cy="2147405"/>
          </a:xfrm>
          <a:prstGeom prst="rect">
            <a:avLst/>
          </a:prstGeom>
        </p:spPr>
        <p:txBody>
          <a:bodyPr lIns="105667" tIns="52832" rIns="105667" bIns="52832"/>
          <a:lstStyle/>
          <a:p>
            <a:pPr algn="just"/>
            <a:r>
              <a:rPr lang="en-US" sz="1600" dirty="0">
                <a:latin typeface="Corbel" panose="020B0503020204020204" pitchFamily="34" charset="0"/>
                <a:cs typeface="Times New Roman" panose="02020603050405020304" pitchFamily="18" charset="0"/>
              </a:rPr>
              <a:t>Vendors must meet all the criteria established by the USDA and the NC WIC  Program. You can find this criteria in your vendor manual.</a:t>
            </a:r>
          </a:p>
          <a:p>
            <a:endParaRPr lang="en-US" dirty="0"/>
          </a:p>
        </p:txBody>
      </p:sp>
    </p:spTree>
    <p:extLst>
      <p:ext uri="{BB962C8B-B14F-4D97-AF65-F5344CB8AC3E}">
        <p14:creationId xmlns:p14="http://schemas.microsoft.com/office/powerpoint/2010/main" val="151748298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Rectangle 13"/>
          <p:cNvSpPr txBox="1">
            <a:spLocks noGrp="1" noChangeArrowheads="1"/>
          </p:cNvSpPr>
          <p:nvPr/>
        </p:nvSpPr>
        <p:spPr bwMode="auto">
          <a:xfrm>
            <a:off x="3581188" y="8923892"/>
            <a:ext cx="3682641" cy="536190"/>
          </a:xfrm>
          <a:prstGeom prst="rect">
            <a:avLst/>
          </a:prstGeom>
          <a:noFill/>
          <a:ln w="9525">
            <a:noFill/>
            <a:miter lim="800000"/>
            <a:headEnd/>
            <a:tailEnd/>
          </a:ln>
        </p:spPr>
        <p:txBody>
          <a:bodyPr lIns="108336" tIns="54166" rIns="108336" bIns="54166" anchor="b"/>
          <a:lstStyle/>
          <a:p>
            <a:pPr marL="0" marR="0" lvl="0" indent="0" algn="r" defTabSz="1084279" rtl="0" eaLnBrk="0" fontAlgn="auto" latinLnBrk="0" hangingPunct="0">
              <a:lnSpc>
                <a:spcPct val="100000"/>
              </a:lnSpc>
              <a:spcBef>
                <a:spcPct val="200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7</a:t>
            </a:r>
          </a:p>
        </p:txBody>
      </p:sp>
      <p:sp>
        <p:nvSpPr>
          <p:cNvPr id="111620" name="Rectangle 2"/>
          <p:cNvSpPr>
            <a:spLocks noGrp="1" noRot="1" noChangeAspect="1" noChangeArrowheads="1" noTextEdit="1"/>
          </p:cNvSpPr>
          <p:nvPr>
            <p:ph type="sldImg"/>
          </p:nvPr>
        </p:nvSpPr>
        <p:spPr>
          <a:xfrm>
            <a:off x="406400" y="409575"/>
            <a:ext cx="6500813" cy="3657600"/>
          </a:xfrm>
          <a:prstGeom prst="rect">
            <a:avLst/>
          </a:prstGeom>
          <a:ln/>
        </p:spPr>
      </p:sp>
      <p:sp>
        <p:nvSpPr>
          <p:cNvPr id="111621" name="Rectangle 3"/>
          <p:cNvSpPr>
            <a:spLocks noGrp="1" noChangeArrowheads="1"/>
          </p:cNvSpPr>
          <p:nvPr>
            <p:ph type="body" idx="1"/>
          </p:nvPr>
        </p:nvSpPr>
        <p:spPr>
          <a:xfrm>
            <a:off x="406399" y="4402201"/>
            <a:ext cx="6623423" cy="4665599"/>
          </a:xfrm>
          <a:prstGeom prst="rect">
            <a:avLst/>
          </a:prstGeom>
          <a:noFill/>
          <a:ln/>
        </p:spPr>
        <p:txBody>
          <a:bodyPr lIns="108336" tIns="54166" rIns="108336" bIns="54166">
            <a:noAutofit/>
          </a:bodyPr>
          <a:lstStyle/>
          <a:p>
            <a:pPr defTabSz="914048"/>
            <a:r>
              <a:rPr lang="en-US" sz="1600" dirty="0">
                <a:latin typeface="Corbel" panose="020B0503020204020204" pitchFamily="34" charset="0"/>
              </a:rPr>
              <a:t>For infant meats the </a:t>
            </a:r>
            <a:r>
              <a:rPr lang="en-US" sz="1600" b="1" dirty="0">
                <a:latin typeface="Corbel" panose="020B0503020204020204" pitchFamily="34" charset="0"/>
              </a:rPr>
              <a:t>“approved”</a:t>
            </a:r>
            <a:r>
              <a:rPr lang="en-US" sz="1600" dirty="0">
                <a:latin typeface="Corbel" panose="020B0503020204020204" pitchFamily="34" charset="0"/>
              </a:rPr>
              <a:t> criteria include: 2.5oz containers of organic or non-organic plain meat with gravy or broth.</a:t>
            </a:r>
          </a:p>
          <a:p>
            <a:pPr eaLnBrk="1" hangingPunct="1"/>
            <a:endParaRPr lang="en-US" sz="1600" dirty="0">
              <a:latin typeface="Corbel" panose="020B0503020204020204" pitchFamily="34" charset="0"/>
            </a:endParaRPr>
          </a:p>
          <a:p>
            <a:pPr eaLnBrk="1" hangingPunct="1"/>
            <a:endParaRPr lang="en-US" sz="1600" dirty="0">
              <a:latin typeface="Corbel" panose="020B0503020204020204" pitchFamily="34" charset="0"/>
            </a:endParaRPr>
          </a:p>
          <a:p>
            <a:pPr defTabSz="914266">
              <a:defRPr/>
            </a:pPr>
            <a:r>
              <a:rPr lang="en-US" sz="1600" dirty="0">
                <a:latin typeface="Corbel" panose="020B0503020204020204" pitchFamily="34" charset="0"/>
              </a:rPr>
              <a:t>The unit of measure is OZ which is equivalent to one ounce.</a:t>
            </a:r>
          </a:p>
          <a:p>
            <a:pPr eaLnBrk="1" hangingPunct="1"/>
            <a:endParaRPr lang="en-US" sz="1600" dirty="0">
              <a:latin typeface="Corbel" panose="020B0503020204020204" pitchFamily="34" charset="0"/>
            </a:endParaRPr>
          </a:p>
          <a:p>
            <a:pPr eaLnBrk="1" hangingPunct="1"/>
            <a:endParaRPr lang="en-US" sz="1600" dirty="0">
              <a:latin typeface="Corbel" panose="020B0503020204020204" pitchFamily="34" charset="0"/>
            </a:endParaRPr>
          </a:p>
          <a:p>
            <a:pPr eaLnBrk="1" hangingPunct="1"/>
            <a:endParaRPr lang="en-US" sz="1600" dirty="0">
              <a:latin typeface="Corbel" panose="020B0503020204020204" pitchFamily="34" charset="0"/>
            </a:endParaRPr>
          </a:p>
          <a:p>
            <a:pPr eaLnBrk="1" hangingPunct="1"/>
            <a:endParaRPr lang="en-US" sz="1600" dirty="0">
              <a:latin typeface="Corbel" panose="020B0503020204020204" pitchFamily="34" charset="0"/>
            </a:endParaRPr>
          </a:p>
          <a:p>
            <a:pPr eaLnBrk="1" hangingPunct="1"/>
            <a:endParaRPr lang="en-US" sz="1600" dirty="0">
              <a:latin typeface="Corbel" panose="020B0503020204020204" pitchFamily="34" charset="0"/>
            </a:endParaRPr>
          </a:p>
          <a:p>
            <a:pPr eaLnBrk="1" hangingPunct="1"/>
            <a:endParaRPr lang="en-US" sz="1600" dirty="0">
              <a:latin typeface="Corbel" panose="020B0503020204020204" pitchFamily="34" charset="0"/>
            </a:endParaRPr>
          </a:p>
          <a:p>
            <a:pPr eaLnBrk="1" hangingPunct="1"/>
            <a:endParaRPr lang="en-US" sz="1600" dirty="0">
              <a:latin typeface="Corbel" panose="020B0503020204020204" pitchFamily="34" charset="0"/>
            </a:endParaRPr>
          </a:p>
          <a:p>
            <a:pPr eaLnBrk="1" hangingPunct="1"/>
            <a:endParaRPr lang="en-US" sz="1600" dirty="0">
              <a:latin typeface="Corbel" panose="020B0503020204020204" pitchFamily="34" charset="0"/>
            </a:endParaRPr>
          </a:p>
          <a:p>
            <a:pPr eaLnBrk="1" hangingPunct="1"/>
            <a:endParaRPr lang="en-US" sz="1600" dirty="0">
              <a:latin typeface="Corbel" panose="020B0503020204020204" pitchFamily="34" charset="0"/>
            </a:endParaRPr>
          </a:p>
          <a:p>
            <a:pPr eaLnBrk="1" hangingPunct="1"/>
            <a:r>
              <a:rPr lang="en-US" sz="1600" i="1" dirty="0">
                <a:latin typeface="Corbel" panose="020B0503020204020204" pitchFamily="34" charset="0"/>
              </a:rPr>
              <a:t>Photo Credit:</a:t>
            </a:r>
            <a:r>
              <a:rPr lang="en-US" sz="1600" i="1" baseline="0" dirty="0">
                <a:latin typeface="Corbel" panose="020B0503020204020204" pitchFamily="34" charset="0"/>
              </a:rPr>
              <a:t> DCFW Graphic artist</a:t>
            </a:r>
            <a:endParaRPr lang="en-US" sz="1600" i="1" dirty="0">
              <a:latin typeface="Corbel" panose="020B0503020204020204" pitchFamily="34" charset="0"/>
            </a:endParaRPr>
          </a:p>
          <a:p>
            <a:pPr defTabSz="914266">
              <a:defRPr/>
            </a:pPr>
            <a:endParaRPr lang="en-US" sz="1300" dirty="0">
              <a:latin typeface="+mj-lt"/>
            </a:endParaRPr>
          </a:p>
        </p:txBody>
      </p:sp>
    </p:spTree>
    <p:custDataLst>
      <p:tags r:id="rId1"/>
    </p:custDataLst>
    <p:extLst>
      <p:ext uri="{BB962C8B-B14F-4D97-AF65-F5344CB8AC3E}">
        <p14:creationId xmlns:p14="http://schemas.microsoft.com/office/powerpoint/2010/main" val="262599055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Rectangle 13"/>
          <p:cNvSpPr txBox="1">
            <a:spLocks noGrp="1" noChangeArrowheads="1"/>
          </p:cNvSpPr>
          <p:nvPr/>
        </p:nvSpPr>
        <p:spPr bwMode="auto">
          <a:xfrm>
            <a:off x="3581188" y="8923892"/>
            <a:ext cx="3682641" cy="536190"/>
          </a:xfrm>
          <a:prstGeom prst="rect">
            <a:avLst/>
          </a:prstGeom>
          <a:noFill/>
          <a:ln w="9525">
            <a:noFill/>
            <a:miter lim="800000"/>
            <a:headEnd/>
            <a:tailEnd/>
          </a:ln>
        </p:spPr>
        <p:txBody>
          <a:bodyPr lIns="108336" tIns="54166" rIns="108336" bIns="54166" anchor="b"/>
          <a:lstStyle/>
          <a:p>
            <a:pPr marL="0" marR="0" lvl="0" indent="0" algn="r" defTabSz="1084279" rtl="0" eaLnBrk="0" fontAlgn="auto" latinLnBrk="0" hangingPunct="0">
              <a:lnSpc>
                <a:spcPct val="100000"/>
              </a:lnSpc>
              <a:spcBef>
                <a:spcPct val="200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7</a:t>
            </a:r>
          </a:p>
        </p:txBody>
      </p:sp>
      <p:sp>
        <p:nvSpPr>
          <p:cNvPr id="111620" name="Rectangle 2"/>
          <p:cNvSpPr>
            <a:spLocks noGrp="1" noRot="1" noChangeAspect="1" noChangeArrowheads="1" noTextEdit="1"/>
          </p:cNvSpPr>
          <p:nvPr>
            <p:ph type="sldImg"/>
          </p:nvPr>
        </p:nvSpPr>
        <p:spPr>
          <a:xfrm>
            <a:off x="406400" y="473075"/>
            <a:ext cx="6500813" cy="3657600"/>
          </a:xfrm>
          <a:prstGeom prst="rect">
            <a:avLst/>
          </a:prstGeom>
          <a:ln/>
        </p:spPr>
      </p:sp>
      <p:sp>
        <p:nvSpPr>
          <p:cNvPr id="111621" name="Rectangle 3"/>
          <p:cNvSpPr>
            <a:spLocks noGrp="1" noChangeArrowheads="1"/>
          </p:cNvSpPr>
          <p:nvPr>
            <p:ph type="body" idx="1"/>
          </p:nvPr>
        </p:nvSpPr>
        <p:spPr>
          <a:xfrm>
            <a:off x="406399" y="4402201"/>
            <a:ext cx="6500813" cy="4817999"/>
          </a:xfrm>
          <a:prstGeom prst="rect">
            <a:avLst/>
          </a:prstGeom>
          <a:noFill/>
          <a:ln/>
        </p:spPr>
        <p:txBody>
          <a:bodyPr lIns="108336" tIns="54166" rIns="108336" bIns="54166">
            <a:noAutofit/>
          </a:bodyPr>
          <a:lstStyle/>
          <a:p>
            <a:pPr eaLnBrk="1" hangingPunct="1"/>
            <a:r>
              <a:rPr lang="en-US" sz="1600" dirty="0">
                <a:latin typeface="Corbel" panose="020B0503020204020204" pitchFamily="34" charset="0"/>
              </a:rPr>
              <a:t>Included in the default food benefits for 6-11 month old infants are select Infant Fruits and Vegetables. The unit of measure is OZ which is equivalent to one ounce.</a:t>
            </a:r>
          </a:p>
          <a:p>
            <a:pPr defTabSz="966098">
              <a:defRPr/>
            </a:pPr>
            <a:endParaRPr lang="en-US" sz="1600" dirty="0">
              <a:latin typeface="Corbel" panose="020B0503020204020204" pitchFamily="34" charset="0"/>
            </a:endParaRPr>
          </a:p>
          <a:p>
            <a:pPr defTabSz="966098">
              <a:defRPr/>
            </a:pPr>
            <a:r>
              <a:rPr lang="en-US" sz="1600" dirty="0">
                <a:latin typeface="Corbel" panose="020B0503020204020204" pitchFamily="34" charset="0"/>
              </a:rPr>
              <a:t>Single fruit or blends of fruits, Single vegetable or blends of vegetables, and combination infant fruits and vegetables in 3.5 oz to 4 oz single or multi pack containers or 2 oz - 2 pack containers are approved.</a:t>
            </a:r>
          </a:p>
          <a:p>
            <a:pPr eaLnBrk="1" hangingPunct="1"/>
            <a:endParaRPr lang="en-US" sz="1600" dirty="0">
              <a:latin typeface="Corbel" panose="020B0503020204020204" pitchFamily="34" charset="0"/>
            </a:endParaRPr>
          </a:p>
          <a:p>
            <a:pPr eaLnBrk="1" hangingPunct="1"/>
            <a:endParaRPr lang="en-US" sz="1600" dirty="0">
              <a:latin typeface="Corbel" panose="020B0503020204020204" pitchFamily="34" charset="0"/>
            </a:endParaRPr>
          </a:p>
          <a:p>
            <a:pPr eaLnBrk="1" hangingPunct="1"/>
            <a:endParaRPr lang="en-US" sz="1600" dirty="0">
              <a:latin typeface="Corbel" panose="020B0503020204020204" pitchFamily="34" charset="0"/>
            </a:endParaRPr>
          </a:p>
          <a:p>
            <a:pPr eaLnBrk="1" hangingPunct="1"/>
            <a:endParaRPr lang="en-US" sz="1600" dirty="0">
              <a:latin typeface="Corbel" panose="020B0503020204020204" pitchFamily="34" charset="0"/>
            </a:endParaRPr>
          </a:p>
          <a:p>
            <a:pPr eaLnBrk="1" hangingPunct="1"/>
            <a:endParaRPr lang="en-US" sz="1600" dirty="0">
              <a:latin typeface="Corbel" panose="020B0503020204020204" pitchFamily="34" charset="0"/>
            </a:endParaRPr>
          </a:p>
          <a:p>
            <a:pPr eaLnBrk="1" hangingPunct="1"/>
            <a:endParaRPr lang="en-US" sz="1600" dirty="0">
              <a:latin typeface="Corbel" panose="020B0503020204020204" pitchFamily="34" charset="0"/>
            </a:endParaRPr>
          </a:p>
          <a:p>
            <a:pPr eaLnBrk="1" hangingPunct="1"/>
            <a:endParaRPr lang="en-US" sz="1600" dirty="0">
              <a:latin typeface="Corbel" panose="020B0503020204020204" pitchFamily="34" charset="0"/>
            </a:endParaRPr>
          </a:p>
          <a:p>
            <a:pPr eaLnBrk="1" hangingPunct="1"/>
            <a:endParaRPr lang="en-US" sz="1600" dirty="0">
              <a:latin typeface="Corbel" panose="020B0503020204020204" pitchFamily="34" charset="0"/>
            </a:endParaRPr>
          </a:p>
          <a:p>
            <a:pPr eaLnBrk="1" hangingPunct="1"/>
            <a:endParaRPr lang="en-US" sz="1600" dirty="0">
              <a:latin typeface="Corbel" panose="020B0503020204020204" pitchFamily="34" charset="0"/>
            </a:endParaRPr>
          </a:p>
          <a:p>
            <a:pPr eaLnBrk="1" hangingPunct="1"/>
            <a:endParaRPr lang="en-US" sz="1600" dirty="0">
              <a:latin typeface="Corbel" panose="020B0503020204020204" pitchFamily="34" charset="0"/>
            </a:endParaRPr>
          </a:p>
          <a:p>
            <a:pPr eaLnBrk="1" hangingPunct="1"/>
            <a:r>
              <a:rPr lang="en-US" sz="1600" i="1" dirty="0">
                <a:latin typeface="Corbel" panose="020B0503020204020204" pitchFamily="34" charset="0"/>
              </a:rPr>
              <a:t>Photo</a:t>
            </a:r>
            <a:r>
              <a:rPr lang="en-US" sz="1600" i="1" baseline="0" dirty="0">
                <a:latin typeface="Corbel" panose="020B0503020204020204" pitchFamily="34" charset="0"/>
              </a:rPr>
              <a:t> credit: DCFW Graphic artist</a:t>
            </a:r>
            <a:endParaRPr lang="en-US" sz="1600" i="1" dirty="0">
              <a:latin typeface="Corbel" panose="020B0503020204020204" pitchFamily="34" charset="0"/>
            </a:endParaRPr>
          </a:p>
          <a:p>
            <a:pPr defTabSz="914266">
              <a:defRPr/>
            </a:pPr>
            <a:endParaRPr lang="en-US" sz="1300" dirty="0">
              <a:latin typeface="+mj-lt"/>
            </a:endParaRPr>
          </a:p>
        </p:txBody>
      </p:sp>
    </p:spTree>
    <p:custDataLst>
      <p:tags r:id="rId1"/>
    </p:custDataLst>
    <p:extLst>
      <p:ext uri="{BB962C8B-B14F-4D97-AF65-F5344CB8AC3E}">
        <p14:creationId xmlns:p14="http://schemas.microsoft.com/office/powerpoint/2010/main" val="90970821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Rectangle 13"/>
          <p:cNvSpPr txBox="1">
            <a:spLocks noGrp="1" noChangeArrowheads="1"/>
          </p:cNvSpPr>
          <p:nvPr/>
        </p:nvSpPr>
        <p:spPr bwMode="auto">
          <a:xfrm>
            <a:off x="3581188" y="8923892"/>
            <a:ext cx="3682641" cy="536190"/>
          </a:xfrm>
          <a:prstGeom prst="rect">
            <a:avLst/>
          </a:prstGeom>
          <a:noFill/>
          <a:ln w="9525">
            <a:noFill/>
            <a:miter lim="800000"/>
            <a:headEnd/>
            <a:tailEnd/>
          </a:ln>
        </p:spPr>
        <p:txBody>
          <a:bodyPr lIns="108336" tIns="54166" rIns="108336" bIns="54166" anchor="b"/>
          <a:lstStyle/>
          <a:p>
            <a:pPr marL="0" marR="0" lvl="0" indent="0" algn="r" defTabSz="1084279" rtl="0" eaLnBrk="0" fontAlgn="auto" latinLnBrk="0" hangingPunct="0">
              <a:lnSpc>
                <a:spcPct val="100000"/>
              </a:lnSpc>
              <a:spcBef>
                <a:spcPct val="200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7</a:t>
            </a:r>
          </a:p>
        </p:txBody>
      </p:sp>
      <p:sp>
        <p:nvSpPr>
          <p:cNvPr id="111620" name="Rectangle 2"/>
          <p:cNvSpPr>
            <a:spLocks noGrp="1" noRot="1" noChangeAspect="1" noChangeArrowheads="1" noTextEdit="1"/>
          </p:cNvSpPr>
          <p:nvPr>
            <p:ph type="sldImg"/>
          </p:nvPr>
        </p:nvSpPr>
        <p:spPr>
          <a:xfrm>
            <a:off x="411163" y="506413"/>
            <a:ext cx="6492875" cy="3652837"/>
          </a:xfrm>
          <a:prstGeom prst="rect">
            <a:avLst/>
          </a:prstGeom>
          <a:ln/>
        </p:spPr>
      </p:sp>
      <p:sp>
        <p:nvSpPr>
          <p:cNvPr id="111621" name="Rectangle 3"/>
          <p:cNvSpPr>
            <a:spLocks noGrp="1" noChangeArrowheads="1"/>
          </p:cNvSpPr>
          <p:nvPr>
            <p:ph type="body" idx="1"/>
          </p:nvPr>
        </p:nvSpPr>
        <p:spPr>
          <a:xfrm>
            <a:off x="411163" y="4402201"/>
            <a:ext cx="6492875" cy="3065399"/>
          </a:xfrm>
          <a:prstGeom prst="rect">
            <a:avLst/>
          </a:prstGeom>
          <a:noFill/>
          <a:ln/>
        </p:spPr>
        <p:txBody>
          <a:bodyPr lIns="108336" tIns="54166" rIns="108336" bIns="54166">
            <a:noAutofit/>
          </a:bodyPr>
          <a:lstStyle/>
          <a:p>
            <a:r>
              <a:rPr lang="en-US" sz="1600" dirty="0">
                <a:latin typeface="Corbel" panose="020B0503020204020204" pitchFamily="34" charset="0"/>
              </a:rPr>
              <a:t>The family shopping list will list the total number of ounces of baby food customers are allowed for the month. This slide provides examples of the number of jars that may be purchased based on the number of ounces listed on the shopping list.</a:t>
            </a:r>
          </a:p>
          <a:p>
            <a:endParaRPr lang="en-US" sz="1600" dirty="0">
              <a:latin typeface="Corbel" panose="020B0503020204020204" pitchFamily="34" charset="0"/>
            </a:endParaRPr>
          </a:p>
          <a:p>
            <a:r>
              <a:rPr lang="en-US" sz="1600" dirty="0">
                <a:latin typeface="Corbel" panose="020B0503020204020204" pitchFamily="34" charset="0"/>
              </a:rPr>
              <a:t>For the Fully Breastfed infant six to eleven months of age, up to 256 ounces of infant fruits and vegetables are available.  This doubles the quantities as indicated on this chart. </a:t>
            </a:r>
          </a:p>
          <a:p>
            <a:endParaRPr lang="en-US" sz="1400" dirty="0"/>
          </a:p>
          <a:p>
            <a:pPr eaLnBrk="1" hangingPunct="1">
              <a:buFontTx/>
              <a:buNone/>
            </a:pPr>
            <a:endParaRPr lang="en-US" sz="1400" dirty="0"/>
          </a:p>
          <a:p>
            <a:pPr eaLnBrk="1" hangingPunct="1"/>
            <a:endParaRPr lang="en-US" sz="1400" dirty="0"/>
          </a:p>
          <a:p>
            <a:pPr defTabSz="914266">
              <a:defRPr/>
            </a:pPr>
            <a:endParaRPr lang="en-US" sz="1300" dirty="0">
              <a:latin typeface="+mj-lt"/>
            </a:endParaRPr>
          </a:p>
        </p:txBody>
      </p:sp>
    </p:spTree>
    <p:custDataLst>
      <p:tags r:id="rId1"/>
    </p:custDataLst>
    <p:extLst>
      <p:ext uri="{BB962C8B-B14F-4D97-AF65-F5344CB8AC3E}">
        <p14:creationId xmlns:p14="http://schemas.microsoft.com/office/powerpoint/2010/main" val="244369700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Rectangle 13"/>
          <p:cNvSpPr txBox="1">
            <a:spLocks noGrp="1" noChangeArrowheads="1"/>
          </p:cNvSpPr>
          <p:nvPr/>
        </p:nvSpPr>
        <p:spPr bwMode="auto">
          <a:xfrm>
            <a:off x="3581188" y="8923892"/>
            <a:ext cx="3682641" cy="536190"/>
          </a:xfrm>
          <a:prstGeom prst="rect">
            <a:avLst/>
          </a:prstGeom>
          <a:noFill/>
          <a:ln w="9525">
            <a:noFill/>
            <a:miter lim="800000"/>
            <a:headEnd/>
            <a:tailEnd/>
          </a:ln>
        </p:spPr>
        <p:txBody>
          <a:bodyPr lIns="108336" tIns="54166" rIns="108336" bIns="54166" anchor="b"/>
          <a:lstStyle/>
          <a:p>
            <a:pPr marL="0" marR="0" lvl="0" indent="0" algn="r" defTabSz="1084279" rtl="0" eaLnBrk="0" fontAlgn="auto" latinLnBrk="0" hangingPunct="0">
              <a:lnSpc>
                <a:spcPct val="100000"/>
              </a:lnSpc>
              <a:spcBef>
                <a:spcPct val="200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7</a:t>
            </a:r>
          </a:p>
        </p:txBody>
      </p:sp>
      <p:sp>
        <p:nvSpPr>
          <p:cNvPr id="111620" name="Rectangle 2"/>
          <p:cNvSpPr>
            <a:spLocks noGrp="1" noRot="1" noChangeAspect="1" noChangeArrowheads="1" noTextEdit="1"/>
          </p:cNvSpPr>
          <p:nvPr>
            <p:ph type="sldImg"/>
          </p:nvPr>
        </p:nvSpPr>
        <p:spPr>
          <a:xfrm>
            <a:off x="406400" y="304800"/>
            <a:ext cx="6500813" cy="3657600"/>
          </a:xfrm>
          <a:prstGeom prst="rect">
            <a:avLst/>
          </a:prstGeom>
          <a:ln/>
        </p:spPr>
      </p:sp>
      <p:sp>
        <p:nvSpPr>
          <p:cNvPr id="111621" name="Rectangle 3"/>
          <p:cNvSpPr>
            <a:spLocks noGrp="1" noChangeArrowheads="1"/>
          </p:cNvSpPr>
          <p:nvPr>
            <p:ph type="body" idx="1"/>
          </p:nvPr>
        </p:nvSpPr>
        <p:spPr>
          <a:xfrm>
            <a:off x="112375" y="4164137"/>
            <a:ext cx="6937626" cy="5132263"/>
          </a:xfrm>
          <a:prstGeom prst="rect">
            <a:avLst/>
          </a:prstGeom>
          <a:noFill/>
          <a:ln/>
        </p:spPr>
        <p:txBody>
          <a:bodyPr lIns="108336" tIns="54166" rIns="108336" bIns="54166">
            <a:noAutofit/>
          </a:bodyPr>
          <a:lstStyle/>
          <a:p>
            <a:pPr eaLnBrk="1" hangingPunct="1"/>
            <a:r>
              <a:rPr lang="en-US" dirty="0">
                <a:latin typeface="Corbel" panose="020B0503020204020204" pitchFamily="34" charset="0"/>
              </a:rPr>
              <a:t>customers can buy a combination of fresh, frozen or canned fruits and vegetables up to cash-value benefit dollar amount in their food benefit account.</a:t>
            </a:r>
          </a:p>
          <a:p>
            <a:pPr marL="0" indent="0">
              <a:buFont typeface="Arial" panose="020B0604020202020204" pitchFamily="34" charset="0"/>
              <a:buNone/>
            </a:pPr>
            <a:endParaRPr lang="en-US" dirty="0">
              <a:latin typeface="Corbel" panose="020B0503020204020204" pitchFamily="34" charset="0"/>
            </a:endParaRPr>
          </a:p>
          <a:p>
            <a:pPr marL="179173" indent="-179173">
              <a:buFont typeface="Arial" panose="020B0604020202020204" pitchFamily="34" charset="0"/>
              <a:buChar char="•"/>
            </a:pPr>
            <a:r>
              <a:rPr lang="en-US" b="1" dirty="0">
                <a:latin typeface="Corbel" panose="020B0503020204020204" pitchFamily="34" charset="0"/>
              </a:rPr>
              <a:t>Please Note: ** </a:t>
            </a:r>
            <a:r>
              <a:rPr lang="en-US" b="1" dirty="0">
                <a:effectLst/>
                <a:latin typeface="Corbel" panose="020B0503020204020204" pitchFamily="34" charset="0"/>
                <a:ea typeface="Calibri" panose="020F0502020204030204" pitchFamily="34" charset="0"/>
              </a:rPr>
              <a:t>The CVB amount was increased for federal FY 2024, under continuing resolution to $26 for child customers, $47 for pregnant and postpartum customers, and $52 for fully and partially breastfeeding customers. Additional legislation will determine future values.</a:t>
            </a:r>
            <a:r>
              <a:rPr lang="en-US" b="1" dirty="0">
                <a:solidFill>
                  <a:srgbClr val="000000"/>
                </a:solidFill>
                <a:effectLst/>
                <a:latin typeface="Corbel" panose="020B0503020204020204" pitchFamily="34" charset="0"/>
                <a:ea typeface="Calibri" panose="020F0502020204030204" pitchFamily="34" charset="0"/>
              </a:rPr>
              <a:t>**</a:t>
            </a:r>
            <a:endParaRPr lang="en-US" b="1" dirty="0">
              <a:latin typeface="Corbel" panose="020B0503020204020204" pitchFamily="34" charset="0"/>
            </a:endParaRPr>
          </a:p>
          <a:p>
            <a:pPr marL="179173" indent="-179173">
              <a:buFont typeface="Arial" panose="020B0604020202020204" pitchFamily="34" charset="0"/>
              <a:buChar char="•"/>
            </a:pPr>
            <a:endParaRPr lang="en-US" dirty="0">
              <a:latin typeface="Corbel" panose="020B0503020204020204" pitchFamily="34" charset="0"/>
            </a:endParaRPr>
          </a:p>
          <a:p>
            <a:r>
              <a:rPr lang="en-US" dirty="0">
                <a:latin typeface="Corbel" panose="020B0503020204020204" pitchFamily="34" charset="0"/>
              </a:rPr>
              <a:t>Remember with eWIC, customers do not have to buy all of their food benefits at once, they can choose to buy any amount up to their available food benefit. This is also true for the cash-value benefit. For example, if a family has 20 dollars in cash value benefits, they can choose to spend as much or as little as they want up to 20 dollars over several transactions.</a:t>
            </a:r>
          </a:p>
          <a:p>
            <a:endParaRPr lang="en-US" dirty="0">
              <a:latin typeface="Corbel" panose="020B0503020204020204" pitchFamily="34" charset="0"/>
            </a:endParaRPr>
          </a:p>
          <a:p>
            <a:r>
              <a:rPr lang="en-US" dirty="0">
                <a:latin typeface="Corbel" panose="020B0503020204020204" pitchFamily="34" charset="0"/>
              </a:rPr>
              <a:t>If a participant purchases more than the amount of their cash-value benefit, the participant can pay the extra or choose not to buy certain items.</a:t>
            </a:r>
          </a:p>
          <a:p>
            <a:endParaRPr lang="en-US" dirty="0">
              <a:latin typeface="Corbel" panose="020B0503020204020204" pitchFamily="34" charset="0"/>
            </a:endParaRPr>
          </a:p>
          <a:p>
            <a:r>
              <a:rPr lang="en-US" dirty="0">
                <a:latin typeface="Corbel" panose="020B0503020204020204" pitchFamily="34" charset="0"/>
              </a:rPr>
              <a:t>The North Carolina WIC APL includes applesauce and other pureed fruits and vegetable available for the participant to purchase under the Cash Value Benefits. </a:t>
            </a:r>
          </a:p>
          <a:p>
            <a:endParaRPr lang="en-US" dirty="0">
              <a:latin typeface="Corbel" panose="020B0503020204020204" pitchFamily="34" charset="0"/>
            </a:endParaRPr>
          </a:p>
          <a:p>
            <a:pPr defTabSz="955586">
              <a:defRPr/>
            </a:pPr>
            <a:endParaRPr lang="en-US" sz="1300" baseline="0" dirty="0">
              <a:latin typeface="+mj-lt"/>
            </a:endParaRPr>
          </a:p>
          <a:p>
            <a:pPr defTabSz="914266">
              <a:defRPr/>
            </a:pPr>
            <a:endParaRPr lang="en-US" sz="1300" dirty="0">
              <a:latin typeface="+mj-lt"/>
            </a:endParaRPr>
          </a:p>
        </p:txBody>
      </p:sp>
    </p:spTree>
    <p:custDataLst>
      <p:tags r:id="rId1"/>
    </p:custDataLst>
    <p:extLst>
      <p:ext uri="{BB962C8B-B14F-4D97-AF65-F5344CB8AC3E}">
        <p14:creationId xmlns:p14="http://schemas.microsoft.com/office/powerpoint/2010/main" val="366015666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Rectangle 13"/>
          <p:cNvSpPr txBox="1">
            <a:spLocks noGrp="1" noChangeArrowheads="1"/>
          </p:cNvSpPr>
          <p:nvPr/>
        </p:nvSpPr>
        <p:spPr bwMode="auto">
          <a:xfrm>
            <a:off x="3581188" y="8923892"/>
            <a:ext cx="3682641" cy="536190"/>
          </a:xfrm>
          <a:prstGeom prst="rect">
            <a:avLst/>
          </a:prstGeom>
          <a:noFill/>
          <a:ln w="9525">
            <a:noFill/>
            <a:miter lim="800000"/>
            <a:headEnd/>
            <a:tailEnd/>
          </a:ln>
        </p:spPr>
        <p:txBody>
          <a:bodyPr lIns="108336" tIns="54166" rIns="108336" bIns="54166" anchor="b"/>
          <a:lstStyle/>
          <a:p>
            <a:pPr marL="0" marR="0" lvl="0" indent="0" algn="r" defTabSz="1084279" rtl="0" eaLnBrk="0" fontAlgn="auto" latinLnBrk="0" hangingPunct="0">
              <a:lnSpc>
                <a:spcPct val="100000"/>
              </a:lnSpc>
              <a:spcBef>
                <a:spcPct val="200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7</a:t>
            </a:r>
          </a:p>
        </p:txBody>
      </p:sp>
      <p:sp>
        <p:nvSpPr>
          <p:cNvPr id="111620" name="Rectangle 2"/>
          <p:cNvSpPr>
            <a:spLocks noGrp="1" noRot="1" noChangeAspect="1" noChangeArrowheads="1" noTextEdit="1"/>
          </p:cNvSpPr>
          <p:nvPr>
            <p:ph type="sldImg"/>
          </p:nvPr>
        </p:nvSpPr>
        <p:spPr>
          <a:xfrm>
            <a:off x="357188" y="493713"/>
            <a:ext cx="6600825" cy="3713162"/>
          </a:xfrm>
          <a:prstGeom prst="rect">
            <a:avLst/>
          </a:prstGeom>
          <a:ln/>
        </p:spPr>
      </p:sp>
      <p:sp>
        <p:nvSpPr>
          <p:cNvPr id="111621" name="Rectangle 3"/>
          <p:cNvSpPr>
            <a:spLocks noGrp="1" noChangeArrowheads="1"/>
          </p:cNvSpPr>
          <p:nvPr>
            <p:ph type="body" idx="1"/>
          </p:nvPr>
        </p:nvSpPr>
        <p:spPr>
          <a:xfrm>
            <a:off x="357187" y="4402202"/>
            <a:ext cx="6600825" cy="4521690"/>
          </a:xfrm>
          <a:prstGeom prst="rect">
            <a:avLst/>
          </a:prstGeom>
          <a:noFill/>
          <a:ln/>
        </p:spPr>
        <p:txBody>
          <a:bodyPr lIns="108336" tIns="54166" rIns="108336" bIns="54166">
            <a:noAutofit/>
          </a:bodyPr>
          <a:lstStyle/>
          <a:p>
            <a:pPr defTabSz="955586">
              <a:defRPr/>
            </a:pPr>
            <a:r>
              <a:rPr lang="en-US" sz="1600" dirty="0">
                <a:latin typeface="Corbel" panose="020B0503020204020204" pitchFamily="34" charset="0"/>
              </a:rPr>
              <a:t>Nutrition criteria for the fruits able to be obtained with the cash-value benefits include: Fresh, frozen, and canned fruits that contain no added sugar fats, oils or salt.</a:t>
            </a:r>
          </a:p>
          <a:p>
            <a:pPr defTabSz="955586">
              <a:defRPr/>
            </a:pPr>
            <a:endParaRPr lang="en-US" sz="1600" dirty="0">
              <a:latin typeface="Corbel" panose="020B0503020204020204" pitchFamily="34" charset="0"/>
            </a:endParaRPr>
          </a:p>
          <a:p>
            <a:pPr defTabSz="955586">
              <a:defRPr/>
            </a:pPr>
            <a:r>
              <a:rPr lang="en-US" sz="1600" dirty="0">
                <a:latin typeface="Corbel" panose="020B0503020204020204" pitchFamily="34" charset="0"/>
              </a:rPr>
              <a:t>Remember, Infant fruits are not allowed to be obtained with the cash-value benefits.</a:t>
            </a:r>
          </a:p>
          <a:p>
            <a:pPr defTabSz="955586">
              <a:defRPr/>
            </a:pPr>
            <a:endParaRPr lang="en-US" sz="1600" dirty="0">
              <a:latin typeface="Corbel" panose="020B0503020204020204" pitchFamily="34" charset="0"/>
            </a:endParaRPr>
          </a:p>
          <a:p>
            <a:pPr defTabSz="955586">
              <a:defRPr/>
            </a:pPr>
            <a:endParaRPr lang="en-US" sz="1600" dirty="0">
              <a:latin typeface="Corbel" panose="020B0503020204020204" pitchFamily="34" charset="0"/>
            </a:endParaRPr>
          </a:p>
          <a:p>
            <a:pPr defTabSz="955586">
              <a:defRPr/>
            </a:pPr>
            <a:endParaRPr lang="en-US" sz="1600" dirty="0">
              <a:latin typeface="Corbel" panose="020B0503020204020204" pitchFamily="34" charset="0"/>
            </a:endParaRPr>
          </a:p>
          <a:p>
            <a:pPr defTabSz="955586">
              <a:defRPr/>
            </a:pPr>
            <a:endParaRPr lang="en-US" sz="1600" dirty="0">
              <a:latin typeface="Corbel" panose="020B0503020204020204" pitchFamily="34" charset="0"/>
            </a:endParaRPr>
          </a:p>
          <a:p>
            <a:pPr defTabSz="955586">
              <a:defRPr/>
            </a:pPr>
            <a:endParaRPr lang="en-US" sz="1600" dirty="0">
              <a:latin typeface="Corbel" panose="020B0503020204020204" pitchFamily="34" charset="0"/>
            </a:endParaRPr>
          </a:p>
          <a:p>
            <a:pPr defTabSz="955586">
              <a:defRPr/>
            </a:pPr>
            <a:endParaRPr lang="en-US" sz="1600" dirty="0">
              <a:latin typeface="Corbel" panose="020B0503020204020204" pitchFamily="34" charset="0"/>
            </a:endParaRPr>
          </a:p>
          <a:p>
            <a:pPr defTabSz="955586">
              <a:defRPr/>
            </a:pPr>
            <a:endParaRPr lang="en-US" sz="1600" dirty="0">
              <a:latin typeface="Corbel" panose="020B0503020204020204" pitchFamily="34" charset="0"/>
            </a:endParaRPr>
          </a:p>
          <a:p>
            <a:pPr defTabSz="955586">
              <a:defRPr/>
            </a:pPr>
            <a:endParaRPr lang="en-US" sz="1600" dirty="0">
              <a:latin typeface="Corbel" panose="020B0503020204020204" pitchFamily="34" charset="0"/>
            </a:endParaRPr>
          </a:p>
          <a:p>
            <a:pPr defTabSz="955586">
              <a:defRPr/>
            </a:pPr>
            <a:endParaRPr lang="en-US" sz="1600" dirty="0">
              <a:latin typeface="Corbel" panose="020B0503020204020204" pitchFamily="34" charset="0"/>
            </a:endParaRPr>
          </a:p>
          <a:p>
            <a:pPr defTabSz="955586">
              <a:defRPr/>
            </a:pPr>
            <a:endParaRPr lang="en-US" sz="1600" dirty="0">
              <a:latin typeface="Corbel" panose="020B0503020204020204" pitchFamily="34" charset="0"/>
            </a:endParaRPr>
          </a:p>
          <a:p>
            <a:pPr defTabSz="955586">
              <a:defRPr/>
            </a:pPr>
            <a:r>
              <a:rPr lang="en-US" sz="1600" i="1" dirty="0">
                <a:latin typeface="Corbel" panose="020B0503020204020204" pitchFamily="34" charset="0"/>
              </a:rPr>
              <a:t>Photo</a:t>
            </a:r>
            <a:r>
              <a:rPr lang="en-US" sz="1600" i="1" baseline="0" dirty="0">
                <a:latin typeface="Corbel" panose="020B0503020204020204" pitchFamily="34" charset="0"/>
              </a:rPr>
              <a:t> Credit: FruitSmileyFace_Fotolia_33280198_Subscription_L.jpg</a:t>
            </a:r>
            <a:endParaRPr lang="en-US" sz="1600" i="1" dirty="0">
              <a:latin typeface="Corbel" panose="020B0503020204020204" pitchFamily="34" charset="0"/>
            </a:endParaRPr>
          </a:p>
          <a:p>
            <a:pPr defTabSz="914266">
              <a:defRPr/>
            </a:pPr>
            <a:endParaRPr lang="en-US" sz="1300" dirty="0">
              <a:latin typeface="+mj-lt"/>
            </a:endParaRPr>
          </a:p>
        </p:txBody>
      </p:sp>
    </p:spTree>
    <p:custDataLst>
      <p:tags r:id="rId1"/>
    </p:custDataLst>
    <p:extLst>
      <p:ext uri="{BB962C8B-B14F-4D97-AF65-F5344CB8AC3E}">
        <p14:creationId xmlns:p14="http://schemas.microsoft.com/office/powerpoint/2010/main" val="342516195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Rectangle 13"/>
          <p:cNvSpPr txBox="1">
            <a:spLocks noGrp="1" noChangeArrowheads="1"/>
          </p:cNvSpPr>
          <p:nvPr/>
        </p:nvSpPr>
        <p:spPr bwMode="auto">
          <a:xfrm>
            <a:off x="3581188" y="8923892"/>
            <a:ext cx="3682641" cy="536190"/>
          </a:xfrm>
          <a:prstGeom prst="rect">
            <a:avLst/>
          </a:prstGeom>
          <a:noFill/>
          <a:ln w="9525">
            <a:noFill/>
            <a:miter lim="800000"/>
            <a:headEnd/>
            <a:tailEnd/>
          </a:ln>
        </p:spPr>
        <p:txBody>
          <a:bodyPr lIns="108336" tIns="54166" rIns="108336" bIns="54166" anchor="b"/>
          <a:lstStyle/>
          <a:p>
            <a:pPr marL="0" marR="0" lvl="0" indent="0" algn="r" defTabSz="1084279" rtl="0" eaLnBrk="0" fontAlgn="auto" latinLnBrk="0" hangingPunct="0">
              <a:lnSpc>
                <a:spcPct val="100000"/>
              </a:lnSpc>
              <a:spcBef>
                <a:spcPct val="200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7</a:t>
            </a:r>
          </a:p>
        </p:txBody>
      </p:sp>
      <p:sp>
        <p:nvSpPr>
          <p:cNvPr id="111620" name="Rectangle 2"/>
          <p:cNvSpPr>
            <a:spLocks noGrp="1" noRot="1" noChangeAspect="1" noChangeArrowheads="1" noTextEdit="1"/>
          </p:cNvSpPr>
          <p:nvPr>
            <p:ph type="sldImg"/>
          </p:nvPr>
        </p:nvSpPr>
        <p:spPr>
          <a:xfrm>
            <a:off x="360363" y="473075"/>
            <a:ext cx="6594475" cy="3709988"/>
          </a:xfrm>
          <a:prstGeom prst="rect">
            <a:avLst/>
          </a:prstGeom>
          <a:ln/>
        </p:spPr>
      </p:sp>
      <p:sp>
        <p:nvSpPr>
          <p:cNvPr id="111621" name="Rectangle 3"/>
          <p:cNvSpPr>
            <a:spLocks noGrp="1" noChangeArrowheads="1"/>
          </p:cNvSpPr>
          <p:nvPr>
            <p:ph type="body" idx="1"/>
          </p:nvPr>
        </p:nvSpPr>
        <p:spPr>
          <a:xfrm>
            <a:off x="360363" y="4267200"/>
            <a:ext cx="6594475" cy="5057881"/>
          </a:xfrm>
          <a:prstGeom prst="rect">
            <a:avLst/>
          </a:prstGeom>
          <a:noFill/>
          <a:ln/>
        </p:spPr>
        <p:txBody>
          <a:bodyPr lIns="108336" tIns="54166" rIns="108336" bIns="54166">
            <a:noAutofit/>
          </a:bodyPr>
          <a:lstStyle/>
          <a:p>
            <a:pPr defTabSz="955586">
              <a:defRPr/>
            </a:pPr>
            <a:r>
              <a:rPr lang="en-US" sz="1400" dirty="0">
                <a:latin typeface="Corbel" panose="020B0503020204020204" pitchFamily="34" charset="0"/>
              </a:rPr>
              <a:t>Fresh, frozen and canned vegetables with no added sugar, fats, or oils  continue to be approved. Vegetables can contain added salt. </a:t>
            </a:r>
          </a:p>
          <a:p>
            <a:pPr defTabSz="955586">
              <a:defRPr/>
            </a:pPr>
            <a:endParaRPr lang="en-US" sz="1400" dirty="0">
              <a:latin typeface="Corbel" panose="020B0503020204020204" pitchFamily="34" charset="0"/>
            </a:endParaRPr>
          </a:p>
          <a:p>
            <a:pPr eaLnBrk="1" hangingPunct="1"/>
            <a:r>
              <a:rPr lang="en-US" sz="1400" dirty="0">
                <a:latin typeface="Corbel" panose="020B0503020204020204" pitchFamily="34" charset="0"/>
              </a:rPr>
              <a:t>I do want to remind you that : </a:t>
            </a:r>
          </a:p>
          <a:p>
            <a:pPr eaLnBrk="1" hangingPunct="1"/>
            <a:endParaRPr lang="en-US" sz="1400" dirty="0">
              <a:latin typeface="Corbel" panose="020B0503020204020204" pitchFamily="34" charset="0"/>
            </a:endParaRPr>
          </a:p>
          <a:p>
            <a:pPr marL="177845" indent="-177845" defTabSz="948507">
              <a:buFont typeface="Arial" panose="020B0604020202020204" pitchFamily="34" charset="0"/>
              <a:buChar char="•"/>
              <a:defRPr/>
            </a:pPr>
            <a:r>
              <a:rPr lang="en-US" sz="1400" dirty="0">
                <a:latin typeface="Corbel" panose="020B0503020204020204" pitchFamily="34" charset="0"/>
              </a:rPr>
              <a:t> Salsa is not approved (as it contains not-approved herbs and spices)</a:t>
            </a:r>
          </a:p>
          <a:p>
            <a:pPr marL="177845" indent="-177845">
              <a:buFont typeface="Arial" panose="020B0604020202020204" pitchFamily="34" charset="0"/>
              <a:buChar char="•"/>
            </a:pPr>
            <a:endParaRPr lang="en-US" sz="1400" dirty="0">
              <a:latin typeface="Corbel" panose="020B0503020204020204" pitchFamily="34" charset="0"/>
            </a:endParaRPr>
          </a:p>
          <a:p>
            <a:pPr marL="177845" indent="-177845">
              <a:buFont typeface="Arial" panose="020B0604020202020204" pitchFamily="34" charset="0"/>
              <a:buChar char="•"/>
            </a:pPr>
            <a:r>
              <a:rPr lang="en-US" sz="1400" dirty="0">
                <a:latin typeface="Corbel" panose="020B0503020204020204" pitchFamily="34" charset="0"/>
              </a:rPr>
              <a:t>White potatoes in addition to sweet potatoes are approved </a:t>
            </a:r>
          </a:p>
          <a:p>
            <a:pPr marL="177845" indent="-177845">
              <a:buFont typeface="Arial" panose="020B0604020202020204" pitchFamily="34" charset="0"/>
              <a:buChar char="•"/>
            </a:pPr>
            <a:endParaRPr lang="en-US" sz="1400" dirty="0">
              <a:latin typeface="Corbel" panose="020B0503020204020204" pitchFamily="34" charset="0"/>
            </a:endParaRPr>
          </a:p>
          <a:p>
            <a:pPr marL="177845" indent="-177845">
              <a:buFont typeface="Arial" panose="020B0604020202020204" pitchFamily="34" charset="0"/>
              <a:buChar char="•"/>
            </a:pPr>
            <a:r>
              <a:rPr lang="en-US" sz="1400" dirty="0">
                <a:latin typeface="Corbel" panose="020B0503020204020204" pitchFamily="34" charset="0"/>
              </a:rPr>
              <a:t>Tomato products that contain herbs are not approved</a:t>
            </a:r>
          </a:p>
          <a:p>
            <a:pPr marL="177845" indent="-177845">
              <a:buFont typeface="Arial" panose="020B0604020202020204" pitchFamily="34" charset="0"/>
              <a:buChar char="•"/>
            </a:pPr>
            <a:endParaRPr lang="en-US" sz="1400" dirty="0">
              <a:latin typeface="Corbel" panose="020B0503020204020204" pitchFamily="34" charset="0"/>
            </a:endParaRPr>
          </a:p>
          <a:p>
            <a:pPr marL="177845" indent="-177845">
              <a:buFont typeface="Arial" panose="020B0604020202020204" pitchFamily="34" charset="0"/>
              <a:buChar char="•"/>
            </a:pPr>
            <a:r>
              <a:rPr lang="en-US" sz="1400" dirty="0">
                <a:latin typeface="Corbel" panose="020B0503020204020204" pitchFamily="34" charset="0"/>
              </a:rPr>
              <a:t> Canned or dry mature legumes (dry beans, peas or lentils) do not count as a vegetables for the purpose of the cash-value benefit. They are obtained with the food benefits for legumes. </a:t>
            </a:r>
          </a:p>
          <a:p>
            <a:endParaRPr lang="en-US" sz="1400" dirty="0">
              <a:latin typeface="Corbel" panose="020B0503020204020204" pitchFamily="34" charset="0"/>
            </a:endParaRPr>
          </a:p>
          <a:p>
            <a:pPr marL="177845" indent="-177845">
              <a:buFont typeface="Arial" panose="020B0604020202020204" pitchFamily="34" charset="0"/>
              <a:buChar char="•"/>
            </a:pPr>
            <a:r>
              <a:rPr lang="en-US" sz="1400" dirty="0">
                <a:latin typeface="Corbel" panose="020B0503020204020204" pitchFamily="34" charset="0"/>
              </a:rPr>
              <a:t>Sauerkraut is not approved, as it counts as a condiment.</a:t>
            </a:r>
          </a:p>
          <a:p>
            <a:pPr marL="177845" indent="-177845">
              <a:buFont typeface="Arial" panose="020B0604020202020204" pitchFamily="34" charset="0"/>
              <a:buChar char="•"/>
            </a:pPr>
            <a:endParaRPr lang="en-US" sz="1400" dirty="0">
              <a:latin typeface="Corbel" panose="020B0503020204020204" pitchFamily="34" charset="0"/>
            </a:endParaRPr>
          </a:p>
          <a:p>
            <a:pPr eaLnBrk="1" hangingPunct="1"/>
            <a:r>
              <a:rPr lang="en-US" sz="1400" dirty="0">
                <a:latin typeface="Corbel" panose="020B0503020204020204" pitchFamily="34" charset="0"/>
              </a:rPr>
              <a:t> Infant vegetables are not allowed to be obtained with cash-value benefits. They are obtained with the food benefit for infant fruits and vegetables.</a:t>
            </a:r>
          </a:p>
          <a:p>
            <a:pPr eaLnBrk="1" hangingPunct="1"/>
            <a:endParaRPr lang="en-US" sz="1400" dirty="0">
              <a:latin typeface="Corbel" panose="020B0503020204020204" pitchFamily="34" charset="0"/>
            </a:endParaRPr>
          </a:p>
          <a:p>
            <a:pPr eaLnBrk="1" hangingPunct="1"/>
            <a:endParaRPr lang="en-US" sz="1400" baseline="0" dirty="0">
              <a:latin typeface="Corbel" panose="020B0503020204020204" pitchFamily="34" charset="0"/>
            </a:endParaRPr>
          </a:p>
          <a:p>
            <a:pPr defTabSz="914266">
              <a:defRPr/>
            </a:pPr>
            <a:r>
              <a:rPr lang="en-US" sz="1400" i="1" dirty="0">
                <a:latin typeface="Corbel" panose="020B0503020204020204" pitchFamily="34" charset="0"/>
                <a:ea typeface="Tahoma" pitchFamily="34" charset="0"/>
                <a:cs typeface="Tahoma" pitchFamily="34" charset="0"/>
              </a:rPr>
              <a:t>Photo Credit: CannedCorn_Fotolia_38431540_Subscription_L.jpg</a:t>
            </a:r>
          </a:p>
          <a:p>
            <a:pPr marL="0" marR="0" lvl="0" indent="0" algn="l" defTabSz="914266" rtl="0" eaLnBrk="1" fontAlgn="auto" latinLnBrk="0" hangingPunct="1">
              <a:lnSpc>
                <a:spcPct val="100000"/>
              </a:lnSpc>
              <a:spcBef>
                <a:spcPts val="0"/>
              </a:spcBef>
              <a:spcAft>
                <a:spcPts val="0"/>
              </a:spcAft>
              <a:buClrTx/>
              <a:buSzTx/>
              <a:buFontTx/>
              <a:buNone/>
              <a:tabLst/>
              <a:defRPr/>
            </a:pPr>
            <a:r>
              <a:rPr lang="en-US" sz="1400" i="1" dirty="0">
                <a:latin typeface="Corbel" panose="020B0503020204020204" pitchFamily="34" charset="0"/>
              </a:rPr>
              <a:t>Graphic: Powerpoint Template</a:t>
            </a:r>
          </a:p>
          <a:p>
            <a:pPr defTabSz="914266">
              <a:defRPr/>
            </a:pPr>
            <a:endParaRPr lang="en-US" sz="1400" i="1" dirty="0"/>
          </a:p>
          <a:p>
            <a:pPr defTabSz="914266">
              <a:defRPr/>
            </a:pPr>
            <a:endParaRPr lang="en-US" sz="1300" dirty="0">
              <a:latin typeface="+mj-lt"/>
            </a:endParaRPr>
          </a:p>
        </p:txBody>
      </p:sp>
    </p:spTree>
    <p:custDataLst>
      <p:tags r:id="rId1"/>
    </p:custDataLst>
    <p:extLst>
      <p:ext uri="{BB962C8B-B14F-4D97-AF65-F5344CB8AC3E}">
        <p14:creationId xmlns:p14="http://schemas.microsoft.com/office/powerpoint/2010/main" val="162102222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Rectangle 13"/>
          <p:cNvSpPr txBox="1">
            <a:spLocks noGrp="1" noChangeArrowheads="1"/>
          </p:cNvSpPr>
          <p:nvPr/>
        </p:nvSpPr>
        <p:spPr bwMode="auto">
          <a:xfrm>
            <a:off x="3581188" y="8923892"/>
            <a:ext cx="3682641" cy="536190"/>
          </a:xfrm>
          <a:prstGeom prst="rect">
            <a:avLst/>
          </a:prstGeom>
          <a:noFill/>
          <a:ln w="9525">
            <a:noFill/>
            <a:miter lim="800000"/>
            <a:headEnd/>
            <a:tailEnd/>
          </a:ln>
        </p:spPr>
        <p:txBody>
          <a:bodyPr lIns="108336" tIns="54166" rIns="108336" bIns="54166" anchor="b"/>
          <a:lstStyle/>
          <a:p>
            <a:pPr marL="0" marR="0" lvl="0" indent="0" algn="r" defTabSz="1084279" rtl="0" eaLnBrk="0" fontAlgn="auto" latinLnBrk="0" hangingPunct="0">
              <a:lnSpc>
                <a:spcPct val="100000"/>
              </a:lnSpc>
              <a:spcBef>
                <a:spcPct val="200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7</a:t>
            </a:r>
          </a:p>
        </p:txBody>
      </p:sp>
      <p:sp>
        <p:nvSpPr>
          <p:cNvPr id="111620" name="Rectangle 2"/>
          <p:cNvSpPr>
            <a:spLocks noGrp="1" noRot="1" noChangeAspect="1" noChangeArrowheads="1" noTextEdit="1"/>
          </p:cNvSpPr>
          <p:nvPr>
            <p:ph type="sldImg"/>
          </p:nvPr>
        </p:nvSpPr>
        <p:spPr>
          <a:xfrm>
            <a:off x="406400" y="533400"/>
            <a:ext cx="6500813" cy="3657600"/>
          </a:xfrm>
          <a:prstGeom prst="rect">
            <a:avLst/>
          </a:prstGeom>
          <a:ln/>
        </p:spPr>
      </p:sp>
      <p:sp>
        <p:nvSpPr>
          <p:cNvPr id="111621" name="Rectangle 3"/>
          <p:cNvSpPr>
            <a:spLocks noGrp="1" noChangeArrowheads="1"/>
          </p:cNvSpPr>
          <p:nvPr>
            <p:ph type="body" idx="1"/>
          </p:nvPr>
        </p:nvSpPr>
        <p:spPr>
          <a:xfrm>
            <a:off x="406399" y="4402201"/>
            <a:ext cx="6500813" cy="2989199"/>
          </a:xfrm>
          <a:prstGeom prst="rect">
            <a:avLst/>
          </a:prstGeom>
          <a:noFill/>
          <a:ln/>
        </p:spPr>
        <p:txBody>
          <a:bodyPr lIns="108336" tIns="54166" rIns="108336" bIns="54166">
            <a:noAutofit/>
          </a:bodyPr>
          <a:lstStyle/>
          <a:p>
            <a:r>
              <a:rPr lang="en-US" sz="1600" dirty="0">
                <a:latin typeface="Corbel" panose="020B0503020204020204" pitchFamily="34" charset="0"/>
              </a:rPr>
              <a:t>Shown above are  some clarifications for fruits and vegetables not approved for purchase with cash-value benefits. </a:t>
            </a:r>
          </a:p>
          <a:p>
            <a:endParaRPr lang="en-US" sz="1600" dirty="0">
              <a:latin typeface="Corbel" panose="020B0503020204020204" pitchFamily="34" charset="0"/>
            </a:endParaRPr>
          </a:p>
          <a:p>
            <a:r>
              <a:rPr lang="en-US" sz="1600" dirty="0">
                <a:latin typeface="Corbel" panose="020B0503020204020204" pitchFamily="34" charset="0"/>
              </a:rPr>
              <a:t>Take a moment to review these items.</a:t>
            </a:r>
          </a:p>
          <a:p>
            <a:pPr defTabSz="948368">
              <a:defRPr/>
            </a:pPr>
            <a:endParaRPr lang="en-US" sz="1400" dirty="0"/>
          </a:p>
        </p:txBody>
      </p:sp>
    </p:spTree>
    <p:custDataLst>
      <p:tags r:id="rId1"/>
    </p:custDataLst>
    <p:extLst>
      <p:ext uri="{BB962C8B-B14F-4D97-AF65-F5344CB8AC3E}">
        <p14:creationId xmlns:p14="http://schemas.microsoft.com/office/powerpoint/2010/main" val="246668250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71583" y="4343401"/>
            <a:ext cx="6371415" cy="4744730"/>
          </a:xfrm>
        </p:spPr>
        <p:txBody>
          <a:bodyPr/>
          <a:lstStyle/>
          <a:p>
            <a:r>
              <a:rPr lang="en-US" sz="1600" kern="0" dirty="0">
                <a:solidFill>
                  <a:srgbClr val="000000"/>
                </a:solidFill>
                <a:effectLst/>
                <a:latin typeface="Corbel" panose="020B0503020204020204" pitchFamily="34" charset="0"/>
                <a:ea typeface="Times New Roman" panose="02020603050405020304" pitchFamily="18" charset="0"/>
              </a:rPr>
              <a:t>“Produce mapping” is the process a vendor uses to link a UPC (12–13-digit bar code) for a fresh fruit or vegetable that is not in the APL with a PLU (4-5 digit assigned number) that is in the APL.</a:t>
            </a:r>
          </a:p>
          <a:p>
            <a:endParaRPr lang="en-US" sz="1600" kern="0" dirty="0">
              <a:solidFill>
                <a:srgbClr val="000000"/>
              </a:solidFill>
              <a:effectLst/>
              <a:latin typeface="Corbel" panose="020B0503020204020204" pitchFamily="34" charset="0"/>
            </a:endParaRPr>
          </a:p>
          <a:p>
            <a:r>
              <a:rPr lang="en-US" sz="1600" kern="0" dirty="0">
                <a:solidFill>
                  <a:srgbClr val="000000"/>
                </a:solidFill>
                <a:effectLst/>
                <a:latin typeface="Corbel" panose="020B0503020204020204" pitchFamily="34" charset="0"/>
              </a:rPr>
              <a:t>Remember: </a:t>
            </a:r>
            <a:r>
              <a:rPr lang="en-US" sz="1600" kern="0" dirty="0">
                <a:solidFill>
                  <a:srgbClr val="000000"/>
                </a:solidFill>
                <a:effectLst/>
                <a:latin typeface="Corbel" panose="020B0503020204020204" pitchFamily="34" charset="0"/>
                <a:ea typeface="Times New Roman" panose="02020603050405020304" pitchFamily="18" charset="0"/>
              </a:rPr>
              <a:t>Mapping works </a:t>
            </a:r>
            <a:r>
              <a:rPr lang="en-US" sz="1600" i="1" kern="0" dirty="0">
                <a:solidFill>
                  <a:srgbClr val="000000"/>
                </a:solidFill>
                <a:effectLst/>
                <a:latin typeface="Corbel" panose="020B0503020204020204" pitchFamily="34" charset="0"/>
                <a:ea typeface="Times New Roman" panose="02020603050405020304" pitchFamily="18" charset="0"/>
              </a:rPr>
              <a:t>only</a:t>
            </a:r>
            <a:r>
              <a:rPr lang="en-US" sz="1600" kern="0" dirty="0">
                <a:solidFill>
                  <a:srgbClr val="000000"/>
                </a:solidFill>
                <a:effectLst/>
                <a:latin typeface="Corbel" panose="020B0503020204020204" pitchFamily="34" charset="0"/>
                <a:ea typeface="Times New Roman" panose="02020603050405020304" pitchFamily="18" charset="0"/>
              </a:rPr>
              <a:t> for </a:t>
            </a:r>
            <a:r>
              <a:rPr lang="en-US" sz="1600" b="1" kern="0" dirty="0">
                <a:solidFill>
                  <a:srgbClr val="000000"/>
                </a:solidFill>
                <a:effectLst/>
                <a:latin typeface="Corbel" panose="020B0503020204020204" pitchFamily="34" charset="0"/>
                <a:ea typeface="Times New Roman" panose="02020603050405020304" pitchFamily="18" charset="0"/>
              </a:rPr>
              <a:t>fresh</a:t>
            </a:r>
            <a:r>
              <a:rPr lang="en-US" sz="1600" kern="0" dirty="0">
                <a:solidFill>
                  <a:srgbClr val="000000"/>
                </a:solidFill>
                <a:effectLst/>
                <a:latin typeface="Corbel" panose="020B0503020204020204" pitchFamily="34" charset="0"/>
                <a:ea typeface="Times New Roman" panose="02020603050405020304" pitchFamily="18" charset="0"/>
              </a:rPr>
              <a:t> fruits and vegetables, not for frozen or canned fruits and vegetables and other WIC foods.</a:t>
            </a:r>
          </a:p>
          <a:p>
            <a:endParaRPr lang="en-US" sz="1600" kern="0" dirty="0">
              <a:solidFill>
                <a:srgbClr val="000000"/>
              </a:solidFill>
              <a:effectLst/>
              <a:latin typeface="Corbel" panose="020B0503020204020204" pitchFamily="34" charset="0"/>
            </a:endParaRPr>
          </a:p>
          <a:p>
            <a:r>
              <a:rPr lang="en-US" sz="1600" kern="0" dirty="0">
                <a:solidFill>
                  <a:srgbClr val="000000"/>
                </a:solidFill>
                <a:effectLst/>
                <a:latin typeface="Corbel" panose="020B0503020204020204" pitchFamily="34" charset="0"/>
                <a:ea typeface="Times New Roman" panose="02020603050405020304" pitchFamily="18" charset="0"/>
              </a:rPr>
              <a:t>Mapping is necessary because there are thousands of UPCs for fresh produce, the UPCs change very frequently. For example: Many vendors will have 30-40 or more UPCs in their system for strawberry alone, they can map or link those 30-40 different UPCs to a single PLU that’s in the APL, making them WIC allowed. Mapping is also faster because a retailer can do it right away and fruits and vegetables are available to WIC customers without delay.</a:t>
            </a:r>
          </a:p>
          <a:p>
            <a:endParaRPr lang="en-US" sz="1600" kern="0" dirty="0">
              <a:solidFill>
                <a:srgbClr val="000000"/>
              </a:solidFill>
              <a:effectLst/>
              <a:latin typeface="Corbel" panose="020B0503020204020204" pitchFamily="34" charset="0"/>
            </a:endParaRPr>
          </a:p>
          <a:p>
            <a:endParaRPr lang="en-US" sz="1600" kern="0" dirty="0">
              <a:solidFill>
                <a:srgbClr val="000000"/>
              </a:solidFill>
              <a:latin typeface="Corbel" panose="020B0503020204020204" pitchFamily="34" charset="0"/>
            </a:endParaRPr>
          </a:p>
          <a:p>
            <a:endParaRPr lang="en-US" sz="1600" kern="0" dirty="0">
              <a:solidFill>
                <a:srgbClr val="000000"/>
              </a:solidFill>
              <a:effectLst/>
              <a:latin typeface="Corbel" panose="020B0503020204020204" pitchFamily="34" charset="0"/>
            </a:endParaRPr>
          </a:p>
          <a:p>
            <a:endParaRPr lang="en-US" sz="1600" kern="0" dirty="0">
              <a:solidFill>
                <a:srgbClr val="000000"/>
              </a:solidFill>
              <a:effectLst/>
              <a:latin typeface="Corbel" panose="020B0503020204020204" pitchFamily="34" charset="0"/>
            </a:endParaRPr>
          </a:p>
          <a:p>
            <a:r>
              <a:rPr lang="en-US" sz="1600" i="1" dirty="0">
                <a:latin typeface="Corbel" panose="020B0503020204020204" pitchFamily="34" charset="0"/>
                <a:ea typeface="Tahoma" pitchFamily="34" charset="0"/>
                <a:cs typeface="Tahoma" pitchFamily="34" charset="0"/>
              </a:rPr>
              <a:t>Photo Credit: </a:t>
            </a:r>
            <a:r>
              <a:rPr lang="en-US" sz="1600" i="1" kern="0" dirty="0">
                <a:solidFill>
                  <a:srgbClr val="000000"/>
                </a:solidFill>
                <a:effectLst/>
                <a:latin typeface="Corbel" panose="020B0503020204020204" pitchFamily="34" charset="0"/>
                <a:ea typeface="Tahoma" pitchFamily="34" charset="0"/>
                <a:cs typeface="Tahoma" pitchFamily="34" charset="0"/>
              </a:rPr>
              <a:t>Stock Images</a:t>
            </a:r>
            <a:endParaRPr lang="en-US" sz="1600" dirty="0">
              <a:latin typeface="Corbel" panose="020B0503020204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4D1ED0F-E1B7-4072-BEC1-039668071702}" type="slidenum">
              <a:rPr kumimoji="0" lang="en-US" sz="1300" b="0" i="0" u="none" strike="noStrike" kern="1200" cap="none" spc="0" normalizeH="0" baseline="0" noProof="0" smtClean="0">
                <a:ln>
                  <a:noFill/>
                </a:ln>
                <a:solidFill>
                  <a:prstClr val="black"/>
                </a:solidFill>
                <a:effectLst/>
                <a:uLnTx/>
                <a:uFillTx/>
                <a:latin typeface="Corbel" panose="020B0503020204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77</a:t>
            </a:fld>
            <a:endParaRPr kumimoji="0" lang="en-US" sz="130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Tree>
    <p:extLst>
      <p:ext uri="{BB962C8B-B14F-4D97-AF65-F5344CB8AC3E}">
        <p14:creationId xmlns:p14="http://schemas.microsoft.com/office/powerpoint/2010/main" val="64419824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65E360-1C88-5256-6C38-E1899421255A}"/>
            </a:ext>
          </a:extLst>
        </p:cNvPr>
        <p:cNvGrpSpPr/>
        <p:nvPr/>
      </p:nvGrpSpPr>
      <p:grpSpPr>
        <a:xfrm>
          <a:off x="0" y="0"/>
          <a:ext cx="0" cy="0"/>
          <a:chOff x="0" y="0"/>
          <a:chExt cx="0" cy="0"/>
        </a:xfrm>
      </p:grpSpPr>
      <p:sp>
        <p:nvSpPr>
          <p:cNvPr id="111619" name="Rectangle 13">
            <a:extLst>
              <a:ext uri="{FF2B5EF4-FFF2-40B4-BE49-F238E27FC236}">
                <a16:creationId xmlns:a16="http://schemas.microsoft.com/office/drawing/2014/main" id="{C669F15E-9B52-8179-A214-23030EB925B5}"/>
              </a:ext>
            </a:extLst>
          </p:cNvPr>
          <p:cNvSpPr txBox="1">
            <a:spLocks noGrp="1" noChangeArrowheads="1"/>
          </p:cNvSpPr>
          <p:nvPr/>
        </p:nvSpPr>
        <p:spPr bwMode="auto">
          <a:xfrm>
            <a:off x="3581188" y="8923892"/>
            <a:ext cx="3682641" cy="536190"/>
          </a:xfrm>
          <a:prstGeom prst="rect">
            <a:avLst/>
          </a:prstGeom>
          <a:noFill/>
          <a:ln w="9525">
            <a:noFill/>
            <a:miter lim="800000"/>
            <a:headEnd/>
            <a:tailEnd/>
          </a:ln>
        </p:spPr>
        <p:txBody>
          <a:bodyPr lIns="108336" tIns="54166" rIns="108336" bIns="54166" anchor="b"/>
          <a:lstStyle/>
          <a:p>
            <a:pPr marL="0" marR="0" lvl="0" indent="0" algn="r" defTabSz="1084279" rtl="0" eaLnBrk="0" fontAlgn="auto" latinLnBrk="0" hangingPunct="0">
              <a:lnSpc>
                <a:spcPct val="100000"/>
              </a:lnSpc>
              <a:spcBef>
                <a:spcPct val="200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7</a:t>
            </a:r>
          </a:p>
        </p:txBody>
      </p:sp>
      <p:sp>
        <p:nvSpPr>
          <p:cNvPr id="111620" name="Rectangle 2">
            <a:extLst>
              <a:ext uri="{FF2B5EF4-FFF2-40B4-BE49-F238E27FC236}">
                <a16:creationId xmlns:a16="http://schemas.microsoft.com/office/drawing/2014/main" id="{303029D2-F299-DCBC-A555-93B5690C8772}"/>
              </a:ext>
            </a:extLst>
          </p:cNvPr>
          <p:cNvSpPr>
            <a:spLocks noGrp="1" noRot="1" noChangeAspect="1" noChangeArrowheads="1" noTextEdit="1"/>
          </p:cNvSpPr>
          <p:nvPr>
            <p:ph type="sldImg"/>
          </p:nvPr>
        </p:nvSpPr>
        <p:spPr>
          <a:xfrm>
            <a:off x="528638" y="412750"/>
            <a:ext cx="6500812" cy="3657600"/>
          </a:xfrm>
          <a:prstGeom prst="rect">
            <a:avLst/>
          </a:prstGeom>
          <a:ln/>
        </p:spPr>
      </p:sp>
      <p:sp>
        <p:nvSpPr>
          <p:cNvPr id="111621" name="Rectangle 3">
            <a:extLst>
              <a:ext uri="{FF2B5EF4-FFF2-40B4-BE49-F238E27FC236}">
                <a16:creationId xmlns:a16="http://schemas.microsoft.com/office/drawing/2014/main" id="{00ADB417-34D2-A3C6-51CA-E1E2F6DBA22A}"/>
              </a:ext>
            </a:extLst>
          </p:cNvPr>
          <p:cNvSpPr>
            <a:spLocks noGrp="1" noChangeArrowheads="1"/>
          </p:cNvSpPr>
          <p:nvPr>
            <p:ph type="body" idx="1"/>
          </p:nvPr>
        </p:nvSpPr>
        <p:spPr>
          <a:xfrm>
            <a:off x="188787" y="4197665"/>
            <a:ext cx="6937626" cy="5262417"/>
          </a:xfrm>
          <a:prstGeom prst="rect">
            <a:avLst/>
          </a:prstGeom>
          <a:noFill/>
          <a:ln/>
        </p:spPr>
        <p:txBody>
          <a:bodyPr lIns="108336" tIns="54166" rIns="108336" bIns="54166">
            <a:noAutofit/>
          </a:bodyPr>
          <a:lstStyle/>
          <a:p>
            <a:pPr defTabSz="955817">
              <a:defRPr/>
            </a:pPr>
            <a:r>
              <a:rPr lang="en-US" sz="1400" dirty="0">
                <a:latin typeface="Corbel" panose="020B0503020204020204" pitchFamily="34" charset="0"/>
              </a:rPr>
              <a:t>The next few slides review the minimum inventory requirements for local retailers for each food category:</a:t>
            </a:r>
          </a:p>
          <a:p>
            <a:pPr defTabSz="955817">
              <a:defRPr/>
            </a:pPr>
            <a:endParaRPr lang="en-US" sz="1400" dirty="0">
              <a:latin typeface="Corbel" panose="020B0503020204020204" pitchFamily="34" charset="0"/>
            </a:endParaRPr>
          </a:p>
          <a:p>
            <a:pPr defTabSz="955817">
              <a:defRPr/>
            </a:pPr>
            <a:r>
              <a:rPr lang="en-US" sz="1400" dirty="0">
                <a:latin typeface="Corbel" panose="020B0503020204020204" pitchFamily="34" charset="0"/>
              </a:rPr>
              <a:t>Both skim/low fat 1% milk and whole milk are required types of milk with the minimum inventory requirement of six (6) gallons for skim/1% milk and two (2) gallons for whole milk. Although 2% milk cannot be used to satisfy the minimum inventory/variety requirement for Low fat milk, vendors are still encouraged to carry 2% milk in their store.</a:t>
            </a:r>
          </a:p>
          <a:p>
            <a:endParaRPr lang="en-US" sz="1400" dirty="0">
              <a:latin typeface="Corbel" panose="020B0503020204020204" pitchFamily="34" charset="0"/>
            </a:endParaRPr>
          </a:p>
          <a:p>
            <a:pPr eaLnBrk="1" hangingPunct="1"/>
            <a:r>
              <a:rPr lang="en-US" sz="1400" dirty="0">
                <a:latin typeface="Corbel" panose="020B0503020204020204" pitchFamily="34" charset="0"/>
              </a:rPr>
              <a:t>The minimum inventory requirement for cheese requires vendors to have at least two (2) one-pound packages available. Only one (1) type of approved cheese is required.</a:t>
            </a:r>
          </a:p>
          <a:p>
            <a:pPr defTabSz="955817">
              <a:defRPr/>
            </a:pPr>
            <a:endParaRPr lang="en-US" sz="1400" dirty="0">
              <a:latin typeface="Corbel" panose="020B0503020204020204" pitchFamily="34" charset="0"/>
            </a:endParaRPr>
          </a:p>
          <a:p>
            <a:pPr eaLnBrk="1" hangingPunct="1"/>
            <a:r>
              <a:rPr lang="en-US" sz="1400" dirty="0">
                <a:latin typeface="Corbel" panose="020B0503020204020204" pitchFamily="34" charset="0"/>
              </a:rPr>
              <a:t>For juice, the minimum inventory requirement is for single-strength juice only. There is </a:t>
            </a:r>
            <a:r>
              <a:rPr lang="en-US" sz="1400" b="1" dirty="0">
                <a:latin typeface="Corbel" panose="020B0503020204020204" pitchFamily="34" charset="0"/>
              </a:rPr>
              <a:t>no</a:t>
            </a:r>
            <a:r>
              <a:rPr lang="en-US" sz="1400" dirty="0">
                <a:latin typeface="Corbel" panose="020B0503020204020204" pitchFamily="34" charset="0"/>
              </a:rPr>
              <a:t> minimum inventory for concentrated juice.  The minimum inventory requirement for single-strength juice is four (4)  48 oz containers and (4) 64 oz containers.</a:t>
            </a:r>
          </a:p>
          <a:p>
            <a:pPr eaLnBrk="1" hangingPunct="1"/>
            <a:endParaRPr lang="en-US" sz="1400" dirty="0">
              <a:latin typeface="Corbel" panose="020B0503020204020204" pitchFamily="34" charset="0"/>
            </a:endParaRPr>
          </a:p>
          <a:p>
            <a:pPr eaLnBrk="1" hangingPunct="1"/>
            <a:r>
              <a:rPr lang="en-US" sz="1400" dirty="0">
                <a:latin typeface="Corbel" panose="020B0503020204020204" pitchFamily="34" charset="0"/>
              </a:rPr>
              <a:t>There is a minimum inventory requirement for cereal.  Vendors are required to carry a minimum of two types of whole grain cereal. The minimum package size is 12 oz.. and the minimum number of packages you can carry is six.  As a reminder, only whole grain cereal can count towards minimum inventory.  Some non whole grain cereal which are currently approved in our Authorized Product List cannot count towards minimum inventory (such as various brands of </a:t>
            </a:r>
            <a:r>
              <a:rPr lang="en-US" sz="1400" b="1" dirty="0">
                <a:latin typeface="Corbel" panose="020B0503020204020204" pitchFamily="34" charset="0"/>
              </a:rPr>
              <a:t>Corn Flakes, Rice Krispies, Special K, Corn Chex, Rice Chex, Cinnamon Chex, and Blueberry Chex.</a:t>
            </a:r>
          </a:p>
          <a:p>
            <a:pPr eaLnBrk="1" hangingPunct="1"/>
            <a:endParaRPr lang="en-US" sz="1400" dirty="0"/>
          </a:p>
          <a:p>
            <a:pPr defTabSz="948368">
              <a:defRPr/>
            </a:pPr>
            <a:endParaRPr lang="en-US" sz="1400" dirty="0"/>
          </a:p>
        </p:txBody>
      </p:sp>
    </p:spTree>
    <p:custDataLst>
      <p:tags r:id="rId1"/>
    </p:custDataLst>
    <p:extLst>
      <p:ext uri="{BB962C8B-B14F-4D97-AF65-F5344CB8AC3E}">
        <p14:creationId xmlns:p14="http://schemas.microsoft.com/office/powerpoint/2010/main" val="279018911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Rectangle 13"/>
          <p:cNvSpPr txBox="1">
            <a:spLocks noGrp="1" noChangeArrowheads="1"/>
          </p:cNvSpPr>
          <p:nvPr/>
        </p:nvSpPr>
        <p:spPr bwMode="auto">
          <a:xfrm>
            <a:off x="3581188" y="8923892"/>
            <a:ext cx="3682641" cy="536190"/>
          </a:xfrm>
          <a:prstGeom prst="rect">
            <a:avLst/>
          </a:prstGeom>
          <a:noFill/>
          <a:ln w="9525">
            <a:noFill/>
            <a:miter lim="800000"/>
            <a:headEnd/>
            <a:tailEnd/>
          </a:ln>
        </p:spPr>
        <p:txBody>
          <a:bodyPr lIns="108336" tIns="54166" rIns="108336" bIns="54166" anchor="b"/>
          <a:lstStyle/>
          <a:p>
            <a:pPr marL="0" marR="0" lvl="0" indent="0" algn="r" defTabSz="1084279" rtl="0" eaLnBrk="0" fontAlgn="auto" latinLnBrk="0" hangingPunct="0">
              <a:lnSpc>
                <a:spcPct val="100000"/>
              </a:lnSpc>
              <a:spcBef>
                <a:spcPct val="200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7</a:t>
            </a:r>
          </a:p>
        </p:txBody>
      </p:sp>
      <p:sp>
        <p:nvSpPr>
          <p:cNvPr id="111620" name="Rectangle 2"/>
          <p:cNvSpPr>
            <a:spLocks noGrp="1" noRot="1" noChangeAspect="1" noChangeArrowheads="1" noTextEdit="1"/>
          </p:cNvSpPr>
          <p:nvPr>
            <p:ph type="sldImg"/>
          </p:nvPr>
        </p:nvSpPr>
        <p:spPr>
          <a:xfrm>
            <a:off x="528638" y="412750"/>
            <a:ext cx="6500812" cy="3657600"/>
          </a:xfrm>
          <a:prstGeom prst="rect">
            <a:avLst/>
          </a:prstGeom>
          <a:ln/>
        </p:spPr>
      </p:sp>
      <p:sp>
        <p:nvSpPr>
          <p:cNvPr id="111621" name="Rectangle 3"/>
          <p:cNvSpPr>
            <a:spLocks noGrp="1" noChangeArrowheads="1"/>
          </p:cNvSpPr>
          <p:nvPr>
            <p:ph type="body" idx="1"/>
          </p:nvPr>
        </p:nvSpPr>
        <p:spPr>
          <a:xfrm>
            <a:off x="380999" y="4191001"/>
            <a:ext cx="6648823" cy="4937428"/>
          </a:xfrm>
          <a:prstGeom prst="rect">
            <a:avLst/>
          </a:prstGeom>
          <a:noFill/>
          <a:ln/>
        </p:spPr>
        <p:txBody>
          <a:bodyPr lIns="108336" tIns="54166" rIns="108336" bIns="54166">
            <a:noAutofit/>
          </a:bodyPr>
          <a:lstStyle/>
          <a:p>
            <a:r>
              <a:rPr lang="en-US" sz="1600" dirty="0">
                <a:latin typeface="Corbel" panose="020B0503020204020204" pitchFamily="34" charset="0"/>
              </a:rPr>
              <a:t>Stores must carry at least two -16 oz loaves of bread  or two - 16 oz packages of tortillas or 1 loaf bread and 1 package of tortillas to equal 2 in their minimum inventory.</a:t>
            </a:r>
          </a:p>
          <a:p>
            <a:endParaRPr lang="en-US" sz="1600" dirty="0">
              <a:latin typeface="Corbel" panose="020B05030202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Corbel" panose="020B0503020204020204" pitchFamily="34" charset="0"/>
              </a:rPr>
              <a:t>The Minimum inventory requirement for brown rice is at least 2 – 14 to 16 oz packages.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latin typeface="Corbel" panose="020B05030202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Corbel" panose="020B0503020204020204" pitchFamily="34" charset="0"/>
              </a:rPr>
              <a:t>Stores must carry at least two (2) dozen size containers of chicken eggs.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latin typeface="Corbel" panose="020B0503020204020204" pitchFamily="34" charset="0"/>
            </a:endParaRPr>
          </a:p>
          <a:p>
            <a:pPr eaLnBrk="1" hangingPunct="1"/>
            <a:r>
              <a:rPr lang="en-US" sz="1600" dirty="0">
                <a:latin typeface="Corbel" panose="020B0503020204020204" pitchFamily="34" charset="0"/>
              </a:rPr>
              <a:t>There is a minimum inventory requirement for dry beans, peas and lentils, BUT not for canned.  Only one (1) approved type of beans, peas or lentils is required, and there must be at least two (2) one-pound packages.  As a reminder, canned green beans and peas are </a:t>
            </a:r>
            <a:r>
              <a:rPr lang="en-US" sz="1600" b="1" dirty="0">
                <a:latin typeface="Corbel" panose="020B0503020204020204" pitchFamily="34" charset="0"/>
              </a:rPr>
              <a:t>NOT</a:t>
            </a:r>
            <a:r>
              <a:rPr lang="en-US" sz="1600" dirty="0">
                <a:latin typeface="Corbel" panose="020B0503020204020204" pitchFamily="34" charset="0"/>
              </a:rPr>
              <a:t> dry beans or peas and </a:t>
            </a:r>
            <a:r>
              <a:rPr lang="en-US" sz="1600" b="1" dirty="0">
                <a:latin typeface="Corbel" panose="020B0503020204020204" pitchFamily="34" charset="0"/>
              </a:rPr>
              <a:t>CANNOT</a:t>
            </a:r>
            <a:r>
              <a:rPr lang="en-US" sz="1600" dirty="0">
                <a:latin typeface="Corbel" panose="020B0503020204020204" pitchFamily="34" charset="0"/>
              </a:rPr>
              <a:t> be counted for minimum inventory in this category.  Also,  frozen mature legumes cannot be counted for minimum inventory. </a:t>
            </a:r>
          </a:p>
          <a:p>
            <a:pPr eaLnBrk="1" hangingPunct="1"/>
            <a:endParaRPr lang="en-US" sz="1600" dirty="0">
              <a:latin typeface="Corbel" panose="020B05030202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Corbel" panose="020B0503020204020204" pitchFamily="34" charset="0"/>
              </a:rPr>
              <a:t>There is minimum inventory requirements for fish.  Vendors are required to carry at least six (5 to 6) ounce cans. </a:t>
            </a:r>
          </a:p>
          <a:p>
            <a:pPr eaLnBrk="1" hangingPunct="1"/>
            <a:endParaRPr lang="en-US" sz="14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p>
          <a:p>
            <a:endParaRPr lang="en-US" sz="1400" dirty="0"/>
          </a:p>
          <a:p>
            <a:endParaRPr lang="en-US" sz="1400" dirty="0"/>
          </a:p>
          <a:p>
            <a:endParaRPr lang="en-US" sz="1400" dirty="0"/>
          </a:p>
          <a:p>
            <a:endParaRPr lang="en-US" sz="1400" dirty="0"/>
          </a:p>
          <a:p>
            <a:pPr defTabSz="948368">
              <a:defRPr/>
            </a:pPr>
            <a:endParaRPr lang="en-US" sz="1400" dirty="0"/>
          </a:p>
        </p:txBody>
      </p:sp>
    </p:spTree>
    <p:custDataLst>
      <p:tags r:id="rId1"/>
    </p:custDataLst>
    <p:extLst>
      <p:ext uri="{BB962C8B-B14F-4D97-AF65-F5344CB8AC3E}">
        <p14:creationId xmlns:p14="http://schemas.microsoft.com/office/powerpoint/2010/main" val="5307059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533400"/>
            <a:ext cx="6551613" cy="3684588"/>
          </a:xfrm>
        </p:spPr>
      </p:sp>
      <p:sp>
        <p:nvSpPr>
          <p:cNvPr id="3" name="Notes Placeholder 2"/>
          <p:cNvSpPr>
            <a:spLocks noGrp="1"/>
          </p:cNvSpPr>
          <p:nvPr>
            <p:ph type="body" idx="1"/>
          </p:nvPr>
        </p:nvSpPr>
        <p:spPr/>
        <p:txBody>
          <a:bodyPr/>
          <a:lstStyle/>
          <a:p>
            <a:r>
              <a:rPr lang="en-US" sz="1600" dirty="0">
                <a:latin typeface="Corbel" panose="020B0503020204020204" pitchFamily="34" charset="0"/>
              </a:rPr>
              <a:t>North Carolina’s peer group system is displayed on the slide. It is based on store type and geography. You may also find this chart in your vendor manual.</a:t>
            </a:r>
          </a:p>
        </p:txBody>
      </p:sp>
      <p:sp>
        <p:nvSpPr>
          <p:cNvPr id="4" name="Rectangle 7">
            <a:extLst>
              <a:ext uri="{FF2B5EF4-FFF2-40B4-BE49-F238E27FC236}">
                <a16:creationId xmlns:a16="http://schemas.microsoft.com/office/drawing/2014/main" id="{3EF32276-AD91-211A-06F3-516AF3B96F79}"/>
              </a:ext>
            </a:extLst>
          </p:cNvPr>
          <p:cNvSpPr>
            <a:spLocks noGrp="1" noChangeArrowheads="1"/>
          </p:cNvSpPr>
          <p:nvPr>
            <p:ph type="sldNum" sz="quarter" idx="5"/>
          </p:nvPr>
        </p:nvSpPr>
        <p:spPr>
          <a:xfrm>
            <a:off x="3883695" y="9089144"/>
            <a:ext cx="3451558" cy="512056"/>
          </a:xfrm>
          <a:prstGeom prst="rect">
            <a:avLst/>
          </a:prstGeom>
          <a:ln/>
        </p:spPr>
        <p:txBody>
          <a:bodyPr/>
          <a:lstStyle/>
          <a:p>
            <a:fld id="{B79B734D-5DC8-4232-A586-990FF41C53A7}" type="slidenum">
              <a:rPr lang="en-US"/>
              <a:pPr/>
              <a:t>8</a:t>
            </a:fld>
            <a:endParaRPr lang="en-US" dirty="0"/>
          </a:p>
        </p:txBody>
      </p:sp>
    </p:spTree>
    <p:extLst>
      <p:ext uri="{BB962C8B-B14F-4D97-AF65-F5344CB8AC3E}">
        <p14:creationId xmlns:p14="http://schemas.microsoft.com/office/powerpoint/2010/main" val="56975196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Rectangle 13"/>
          <p:cNvSpPr txBox="1">
            <a:spLocks noGrp="1" noChangeArrowheads="1"/>
          </p:cNvSpPr>
          <p:nvPr/>
        </p:nvSpPr>
        <p:spPr bwMode="auto">
          <a:xfrm>
            <a:off x="3581188" y="8923892"/>
            <a:ext cx="3682641" cy="536190"/>
          </a:xfrm>
          <a:prstGeom prst="rect">
            <a:avLst/>
          </a:prstGeom>
          <a:noFill/>
          <a:ln w="9525">
            <a:noFill/>
            <a:miter lim="800000"/>
            <a:headEnd/>
            <a:tailEnd/>
          </a:ln>
        </p:spPr>
        <p:txBody>
          <a:bodyPr lIns="108336" tIns="54166" rIns="108336" bIns="54166" anchor="b"/>
          <a:lstStyle/>
          <a:p>
            <a:pPr marL="0" marR="0" lvl="0" indent="0" algn="r" defTabSz="1084279" rtl="0" eaLnBrk="0" fontAlgn="auto" latinLnBrk="0" hangingPunct="0">
              <a:lnSpc>
                <a:spcPct val="100000"/>
              </a:lnSpc>
              <a:spcBef>
                <a:spcPct val="200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7</a:t>
            </a:r>
          </a:p>
        </p:txBody>
      </p:sp>
      <p:sp>
        <p:nvSpPr>
          <p:cNvPr id="111620" name="Rectangle 2"/>
          <p:cNvSpPr>
            <a:spLocks noGrp="1" noRot="1" noChangeAspect="1" noChangeArrowheads="1" noTextEdit="1"/>
          </p:cNvSpPr>
          <p:nvPr>
            <p:ph type="sldImg"/>
          </p:nvPr>
        </p:nvSpPr>
        <p:spPr>
          <a:xfrm>
            <a:off x="406400" y="495300"/>
            <a:ext cx="6500813" cy="3657600"/>
          </a:xfrm>
          <a:prstGeom prst="rect">
            <a:avLst/>
          </a:prstGeom>
          <a:ln/>
        </p:spPr>
      </p:sp>
      <p:sp>
        <p:nvSpPr>
          <p:cNvPr id="111621" name="Rectangle 3"/>
          <p:cNvSpPr>
            <a:spLocks noGrp="1" noChangeArrowheads="1"/>
          </p:cNvSpPr>
          <p:nvPr>
            <p:ph type="body" idx="1"/>
          </p:nvPr>
        </p:nvSpPr>
        <p:spPr>
          <a:xfrm>
            <a:off x="406399" y="4402201"/>
            <a:ext cx="6500813" cy="4521691"/>
          </a:xfrm>
          <a:prstGeom prst="rect">
            <a:avLst/>
          </a:prstGeom>
          <a:noFill/>
          <a:ln/>
        </p:spPr>
        <p:txBody>
          <a:bodyPr lIns="108336" tIns="54166" rIns="108336" bIns="54166">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Corbel" panose="020B0503020204020204" pitchFamily="34" charset="0"/>
              </a:rPr>
              <a:t>The minimum inventory required is: 8 cans of powdered Milk based Infant Formula and 4 cans of powdered Soy based Infant Formula. There is </a:t>
            </a:r>
            <a:r>
              <a:rPr lang="en-US" sz="1600" dirty="0">
                <a:solidFill>
                  <a:schemeClr val="accent1">
                    <a:lumMod val="75000"/>
                  </a:schemeClr>
                </a:solidFill>
                <a:latin typeface="Corbel" panose="020B0503020204020204" pitchFamily="34" charset="0"/>
              </a:rPr>
              <a:t>No Minimum Inventory requirements for Concentrate or Ready to Feed</a:t>
            </a:r>
            <a:r>
              <a:rPr lang="en-US" sz="1600" dirty="0">
                <a:latin typeface="Corbel" panose="020B0503020204020204" pitchFamily="34" charset="0"/>
              </a:rPr>
              <a:t> formula types.  They must be 11.0 – 14.0 ounce cans.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latin typeface="Corbel" panose="020B0503020204020204" pitchFamily="34" charset="0"/>
            </a:endParaRPr>
          </a:p>
          <a:p>
            <a:pPr eaLnBrk="1" hangingPunct="1"/>
            <a:r>
              <a:rPr lang="en-US" sz="1600" dirty="0">
                <a:latin typeface="Corbel" panose="020B0503020204020204" pitchFamily="34" charset="0"/>
              </a:rPr>
              <a:t>The minimum inventory requirement for infant cereal is six (6) 8-ounce boxes.  It is okay to have just one type or several types as long as there are at least 6 boxes.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latin typeface="Corbel" panose="020B0503020204020204" pitchFamily="34" charset="0"/>
            </a:endParaRPr>
          </a:p>
          <a:p>
            <a:pPr eaLnBrk="1" hangingPunct="1"/>
            <a:r>
              <a:rPr lang="en-US" sz="1600" dirty="0">
                <a:latin typeface="Corbel" panose="020B0503020204020204" pitchFamily="34" charset="0"/>
              </a:rPr>
              <a:t>Vendors are required to stock at least 64 oz total of infant fruits and infant vegetables in 3.5-4oz containers. The 64 ounces must include at least 1 type of fruit and 1 type of vegetable.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p>
          <a:p>
            <a:endParaRPr lang="en-US" sz="1400" dirty="0"/>
          </a:p>
          <a:p>
            <a:endParaRPr lang="en-US" sz="1400" dirty="0"/>
          </a:p>
          <a:p>
            <a:endParaRPr lang="en-US" sz="1400" dirty="0"/>
          </a:p>
          <a:p>
            <a:endParaRPr lang="en-US" sz="1400" dirty="0"/>
          </a:p>
          <a:p>
            <a:pPr defTabSz="948368">
              <a:defRPr/>
            </a:pPr>
            <a:endParaRPr lang="en-US" sz="1400" dirty="0"/>
          </a:p>
        </p:txBody>
      </p:sp>
    </p:spTree>
    <p:custDataLst>
      <p:tags r:id="rId1"/>
    </p:custDataLst>
    <p:extLst>
      <p:ext uri="{BB962C8B-B14F-4D97-AF65-F5344CB8AC3E}">
        <p14:creationId xmlns:p14="http://schemas.microsoft.com/office/powerpoint/2010/main" val="238418219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Rectangle 13"/>
          <p:cNvSpPr txBox="1">
            <a:spLocks noGrp="1" noChangeArrowheads="1"/>
          </p:cNvSpPr>
          <p:nvPr/>
        </p:nvSpPr>
        <p:spPr bwMode="auto">
          <a:xfrm>
            <a:off x="3581188" y="8923892"/>
            <a:ext cx="3682641" cy="536190"/>
          </a:xfrm>
          <a:prstGeom prst="rect">
            <a:avLst/>
          </a:prstGeom>
          <a:noFill/>
          <a:ln w="9525">
            <a:noFill/>
            <a:miter lim="800000"/>
            <a:headEnd/>
            <a:tailEnd/>
          </a:ln>
        </p:spPr>
        <p:txBody>
          <a:bodyPr lIns="108336" tIns="54166" rIns="108336" bIns="54166" anchor="b"/>
          <a:lstStyle/>
          <a:p>
            <a:pPr marL="0" marR="0" lvl="0" indent="0" algn="r" defTabSz="1084279" rtl="0" eaLnBrk="0" fontAlgn="auto" latinLnBrk="0" hangingPunct="0">
              <a:lnSpc>
                <a:spcPct val="100000"/>
              </a:lnSpc>
              <a:spcBef>
                <a:spcPct val="200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7</a:t>
            </a:r>
          </a:p>
        </p:txBody>
      </p:sp>
      <p:sp>
        <p:nvSpPr>
          <p:cNvPr id="111620" name="Rectangle 2"/>
          <p:cNvSpPr>
            <a:spLocks noGrp="1" noRot="1" noChangeAspect="1" noChangeArrowheads="1" noTextEdit="1"/>
          </p:cNvSpPr>
          <p:nvPr>
            <p:ph type="sldImg"/>
          </p:nvPr>
        </p:nvSpPr>
        <p:spPr>
          <a:xfrm>
            <a:off x="433388" y="304800"/>
            <a:ext cx="6232525" cy="3505200"/>
          </a:xfrm>
          <a:prstGeom prst="rect">
            <a:avLst/>
          </a:prstGeom>
          <a:ln/>
        </p:spPr>
      </p:sp>
      <p:sp>
        <p:nvSpPr>
          <p:cNvPr id="111621" name="Rectangle 3"/>
          <p:cNvSpPr>
            <a:spLocks noGrp="1" noChangeArrowheads="1"/>
          </p:cNvSpPr>
          <p:nvPr>
            <p:ph type="body" idx="1"/>
          </p:nvPr>
        </p:nvSpPr>
        <p:spPr>
          <a:xfrm>
            <a:off x="341920" y="3973682"/>
            <a:ext cx="6631360" cy="5486400"/>
          </a:xfrm>
          <a:prstGeom prst="rect">
            <a:avLst/>
          </a:prstGeom>
          <a:noFill/>
          <a:ln/>
        </p:spPr>
        <p:txBody>
          <a:bodyPr lIns="108336" tIns="54166" rIns="108336" bIns="54166">
            <a:noAutofit/>
          </a:bodyPr>
          <a:lstStyle/>
          <a:p>
            <a:pPr eaLnBrk="1" hangingPunct="1"/>
            <a:r>
              <a:rPr lang="en-US" sz="1200" dirty="0">
                <a:latin typeface="Corbel" panose="020B0503020204020204" pitchFamily="34" charset="0"/>
              </a:rPr>
              <a:t>The minimum inventory requirements for fruits and vegetables are for the </a:t>
            </a:r>
            <a:r>
              <a:rPr lang="en-US" sz="1200" b="1" dirty="0">
                <a:latin typeface="Corbel" panose="020B0503020204020204" pitchFamily="34" charset="0"/>
              </a:rPr>
              <a:t>canned forms</a:t>
            </a:r>
            <a:r>
              <a:rPr lang="en-US" sz="1200" dirty="0">
                <a:latin typeface="Corbel" panose="020B0503020204020204" pitchFamily="34" charset="0"/>
              </a:rPr>
              <a:t>, but not fresh or frozen.</a:t>
            </a:r>
          </a:p>
          <a:p>
            <a:pPr eaLnBrk="1" hangingPunct="1"/>
            <a:endParaRPr lang="en-US" sz="1200" dirty="0">
              <a:latin typeface="Corbel" panose="020B0503020204020204" pitchFamily="34" charset="0"/>
            </a:endParaRPr>
          </a:p>
          <a:p>
            <a:pPr defTabSz="914048"/>
            <a:r>
              <a:rPr lang="en-US" sz="1200" dirty="0">
                <a:latin typeface="Corbel" panose="020B0503020204020204" pitchFamily="34" charset="0"/>
              </a:rPr>
              <a:t>The minimum inventory for canned fruit is 10 cans. </a:t>
            </a:r>
          </a:p>
          <a:p>
            <a:pPr defTabSz="914048"/>
            <a:r>
              <a:rPr lang="en-US" sz="1200" dirty="0">
                <a:latin typeface="Corbel" panose="020B0503020204020204" pitchFamily="34" charset="0"/>
              </a:rPr>
              <a:t>At least 2 types of 14 to 16 –ounce cans of fruit are required.</a:t>
            </a:r>
            <a:r>
              <a:rPr lang="en-US" sz="1200" dirty="0">
                <a:latin typeface="Corbel" panose="020B0503020204020204" pitchFamily="34" charset="0"/>
                <a:ea typeface="Tahoma" pitchFamily="34" charset="0"/>
                <a:cs typeface="Tahoma" pitchFamily="34" charset="0"/>
              </a:rPr>
              <a:t> </a:t>
            </a:r>
          </a:p>
          <a:p>
            <a:pPr defTabSz="914048"/>
            <a:r>
              <a:rPr lang="en-US" sz="1200" dirty="0">
                <a:latin typeface="Corbel" panose="020B0503020204020204" pitchFamily="34" charset="0"/>
                <a:ea typeface="Tahoma" pitchFamily="34" charset="0"/>
                <a:cs typeface="Tahoma" pitchFamily="34" charset="0"/>
              </a:rPr>
              <a:t>The same fruit processed in different ways is </a:t>
            </a:r>
            <a:r>
              <a:rPr lang="en-US" sz="1200" b="1" dirty="0">
                <a:latin typeface="Corbel" panose="020B0503020204020204" pitchFamily="34" charset="0"/>
                <a:ea typeface="Tahoma" pitchFamily="34" charset="0"/>
                <a:cs typeface="Tahoma" pitchFamily="34" charset="0"/>
              </a:rPr>
              <a:t>NOT</a:t>
            </a:r>
            <a:r>
              <a:rPr lang="en-US" sz="1200" dirty="0">
                <a:latin typeface="Corbel" panose="020B0503020204020204" pitchFamily="34" charset="0"/>
                <a:ea typeface="Tahoma" pitchFamily="34" charset="0"/>
                <a:cs typeface="Tahoma" pitchFamily="34" charset="0"/>
              </a:rPr>
              <a:t> two different types of fruit.  For instance, pear slices and pear halves is the same type of fruit processed differently.  Peaches and pears are two different types of fruit.</a:t>
            </a:r>
          </a:p>
          <a:p>
            <a:pPr eaLnBrk="1" hangingPunct="1"/>
            <a:endParaRPr lang="en-US" sz="1200" dirty="0">
              <a:latin typeface="Corbel" panose="020B0503020204020204" pitchFamily="34" charset="0"/>
            </a:endParaRPr>
          </a:p>
          <a:p>
            <a:pPr eaLnBrk="1" hangingPunct="1"/>
            <a:r>
              <a:rPr lang="en-US" sz="1200" dirty="0">
                <a:latin typeface="Corbel" panose="020B0503020204020204" pitchFamily="34" charset="0"/>
              </a:rPr>
              <a:t>Even though this is the minimum inventory requirement, WIC customers are able to select any size can that meets the criteria outlined in the approved foods list.</a:t>
            </a:r>
          </a:p>
          <a:p>
            <a:pPr eaLnBrk="1" hangingPunct="1"/>
            <a:endParaRPr lang="en-US" sz="1200" dirty="0">
              <a:latin typeface="Corbel" panose="020B0503020204020204" pitchFamily="34" charset="0"/>
            </a:endParaRPr>
          </a:p>
          <a:p>
            <a:pPr eaLnBrk="1" hangingPunct="1"/>
            <a:r>
              <a:rPr lang="en-US" sz="1200" dirty="0">
                <a:latin typeface="Corbel" panose="020B0503020204020204" pitchFamily="34" charset="0"/>
              </a:rPr>
              <a:t>The minimum inventory requirement is the same for vegetables as for fruit with additional notes of caution.  </a:t>
            </a:r>
          </a:p>
          <a:p>
            <a:pPr eaLnBrk="1" hangingPunct="1"/>
            <a:endParaRPr lang="en-US" sz="1200" dirty="0">
              <a:latin typeface="Corbel" panose="020B0503020204020204" pitchFamily="34" charset="0"/>
            </a:endParaRPr>
          </a:p>
          <a:p>
            <a:pPr marL="177845" indent="-177845">
              <a:buFont typeface="Arial" panose="020B0604020202020204" pitchFamily="34" charset="0"/>
              <a:buChar char="•"/>
            </a:pPr>
            <a:r>
              <a:rPr lang="en-US" sz="1200" dirty="0">
                <a:latin typeface="Corbel" panose="020B0503020204020204" pitchFamily="34" charset="0"/>
                <a:ea typeface="Tahoma" pitchFamily="34" charset="0"/>
                <a:cs typeface="Tahoma" pitchFamily="34" charset="0"/>
              </a:rPr>
              <a:t>Minimum inventory of canned vegetables requires 10 cans of 2 types of vegetables in a 14 to 16 oz cans.</a:t>
            </a:r>
          </a:p>
          <a:p>
            <a:pPr marL="177845" indent="-177845">
              <a:buFont typeface="Arial" panose="020B0604020202020204" pitchFamily="34" charset="0"/>
              <a:buChar char="•"/>
            </a:pPr>
            <a:endParaRPr lang="en-US" sz="1200" dirty="0">
              <a:latin typeface="Corbel" panose="020B0503020204020204" pitchFamily="34" charset="0"/>
              <a:ea typeface="Tahoma" pitchFamily="34" charset="0"/>
              <a:cs typeface="Tahoma" pitchFamily="34" charset="0"/>
            </a:endParaRPr>
          </a:p>
          <a:p>
            <a:pPr marL="177845" indent="-177845">
              <a:buFont typeface="Arial" panose="020B0604020202020204" pitchFamily="34" charset="0"/>
              <a:buChar char="•"/>
            </a:pPr>
            <a:r>
              <a:rPr lang="en-US" sz="1200" dirty="0">
                <a:latin typeface="Corbel" panose="020B0503020204020204" pitchFamily="34" charset="0"/>
                <a:ea typeface="Tahoma" pitchFamily="34" charset="0"/>
                <a:cs typeface="Tahoma" pitchFamily="34" charset="0"/>
              </a:rPr>
              <a:t>Canned mature legumes (beans, peas, or lentils such as canned lima beans) do not count as a vegetables towards minimum inventory.  They can only be counted in the dried peas/beans/lentils category.  </a:t>
            </a:r>
          </a:p>
          <a:p>
            <a:pPr marL="177845" indent="-177845">
              <a:buFont typeface="Arial" panose="020B0604020202020204" pitchFamily="34" charset="0"/>
              <a:buChar char="•"/>
            </a:pPr>
            <a:endParaRPr lang="en-US" sz="1200" dirty="0">
              <a:latin typeface="Corbel" panose="020B0503020204020204" pitchFamily="34" charset="0"/>
              <a:ea typeface="Tahoma" pitchFamily="34" charset="0"/>
              <a:cs typeface="Tahoma" pitchFamily="34" charset="0"/>
            </a:endParaRPr>
          </a:p>
          <a:p>
            <a:pPr marL="177845" indent="-177845">
              <a:buFont typeface="Arial" panose="020B0604020202020204" pitchFamily="34" charset="0"/>
              <a:buChar char="•"/>
            </a:pPr>
            <a:r>
              <a:rPr lang="en-US" sz="1200" dirty="0">
                <a:latin typeface="Corbel" panose="020B0503020204020204" pitchFamily="34" charset="0"/>
                <a:ea typeface="Tahoma" pitchFamily="34" charset="0"/>
                <a:cs typeface="Tahoma" pitchFamily="34" charset="0"/>
              </a:rPr>
              <a:t>The only canned beans that count towards minimum inventory in the canned vegetable category include sweet peas, green beans, wax beans, and yellow beans. </a:t>
            </a:r>
          </a:p>
          <a:p>
            <a:pPr eaLnBrk="1" hangingPunct="1"/>
            <a:endParaRPr lang="en-US" sz="1200" dirty="0">
              <a:latin typeface="Corbel" panose="020B0503020204020204" pitchFamily="34" charset="0"/>
              <a:ea typeface="Tahoma" pitchFamily="34" charset="0"/>
              <a:cs typeface="Tahoma" pitchFamily="34" charset="0"/>
            </a:endParaRPr>
          </a:p>
          <a:p>
            <a:pPr defTabSz="948507">
              <a:defRPr/>
            </a:pPr>
            <a:r>
              <a:rPr lang="en-US" sz="1200" dirty="0">
                <a:latin typeface="Corbel" panose="020B0503020204020204" pitchFamily="34" charset="0"/>
              </a:rPr>
              <a:t>North Carolina WIC approves pureed fruits and vegetable pouches into the APL.  These products are recommended for children over 12 months of the age and are available with the CVB as opposed to infant fruits or infant vegetables which as available for infants 6-11months of age.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Corbel" panose="020B0503020204020204" pitchFamily="34" charset="0"/>
            </a:endParaRPr>
          </a:p>
          <a:p>
            <a:endParaRPr lang="en-US" sz="1200" dirty="0">
              <a:latin typeface="Corbel" panose="020B0503020204020204" pitchFamily="34" charset="0"/>
            </a:endParaRPr>
          </a:p>
          <a:p>
            <a:endParaRPr lang="en-US" sz="1200" dirty="0">
              <a:latin typeface="Corbel" panose="020B0503020204020204" pitchFamily="34" charset="0"/>
            </a:endParaRPr>
          </a:p>
          <a:p>
            <a:endParaRPr lang="en-US" sz="1200" dirty="0">
              <a:latin typeface="Corbel" panose="020B0503020204020204" pitchFamily="34" charset="0"/>
            </a:endParaRPr>
          </a:p>
          <a:p>
            <a:endParaRPr lang="en-US" sz="1200" dirty="0">
              <a:latin typeface="Corbel" panose="020B0503020204020204" pitchFamily="34" charset="0"/>
            </a:endParaRPr>
          </a:p>
          <a:p>
            <a:pPr defTabSz="948368">
              <a:defRPr/>
            </a:pPr>
            <a:endParaRPr lang="en-US" sz="1400" dirty="0"/>
          </a:p>
        </p:txBody>
      </p:sp>
    </p:spTree>
    <p:custDataLst>
      <p:tags r:id="rId1"/>
    </p:custDataLst>
    <p:extLst>
      <p:ext uri="{BB962C8B-B14F-4D97-AF65-F5344CB8AC3E}">
        <p14:creationId xmlns:p14="http://schemas.microsoft.com/office/powerpoint/2010/main" val="179670448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Rectangle 13"/>
          <p:cNvSpPr txBox="1">
            <a:spLocks noGrp="1" noChangeArrowheads="1"/>
          </p:cNvSpPr>
          <p:nvPr/>
        </p:nvSpPr>
        <p:spPr bwMode="auto">
          <a:xfrm>
            <a:off x="3581188" y="8923892"/>
            <a:ext cx="3682641" cy="536190"/>
          </a:xfrm>
          <a:prstGeom prst="rect">
            <a:avLst/>
          </a:prstGeom>
          <a:noFill/>
          <a:ln w="9525">
            <a:noFill/>
            <a:miter lim="800000"/>
            <a:headEnd/>
            <a:tailEnd/>
          </a:ln>
        </p:spPr>
        <p:txBody>
          <a:bodyPr lIns="108336" tIns="54166" rIns="108336" bIns="54166" anchor="b"/>
          <a:lstStyle/>
          <a:p>
            <a:pPr marL="0" marR="0" lvl="0" indent="0" algn="r" defTabSz="1084279" rtl="0" eaLnBrk="0" fontAlgn="auto" latinLnBrk="0" hangingPunct="0">
              <a:lnSpc>
                <a:spcPct val="100000"/>
              </a:lnSpc>
              <a:spcBef>
                <a:spcPct val="200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7</a:t>
            </a:r>
          </a:p>
        </p:txBody>
      </p:sp>
      <p:sp>
        <p:nvSpPr>
          <p:cNvPr id="111620" name="Rectangle 2"/>
          <p:cNvSpPr>
            <a:spLocks noGrp="1" noRot="1" noChangeAspect="1" noChangeArrowheads="1" noTextEdit="1"/>
          </p:cNvSpPr>
          <p:nvPr>
            <p:ph type="sldImg"/>
          </p:nvPr>
        </p:nvSpPr>
        <p:spPr>
          <a:xfrm>
            <a:off x="357188" y="450850"/>
            <a:ext cx="6600825" cy="3713163"/>
          </a:xfrm>
          <a:prstGeom prst="rect">
            <a:avLst/>
          </a:prstGeom>
          <a:ln/>
        </p:spPr>
      </p:sp>
      <p:sp>
        <p:nvSpPr>
          <p:cNvPr id="111621" name="Rectangle 3"/>
          <p:cNvSpPr>
            <a:spLocks noGrp="1" noChangeArrowheads="1"/>
          </p:cNvSpPr>
          <p:nvPr>
            <p:ph type="body" idx="1"/>
          </p:nvPr>
        </p:nvSpPr>
        <p:spPr>
          <a:xfrm>
            <a:off x="357187" y="4402201"/>
            <a:ext cx="6600825" cy="2912999"/>
          </a:xfrm>
          <a:prstGeom prst="rect">
            <a:avLst/>
          </a:prstGeom>
          <a:noFill/>
          <a:ln/>
        </p:spPr>
        <p:txBody>
          <a:bodyPr lIns="108336" tIns="54166" rIns="108336" bIns="54166">
            <a:noAutofit/>
          </a:bodyPr>
          <a:lstStyle/>
          <a:p>
            <a:pPr defTabSz="955817">
              <a:defRPr/>
            </a:pPr>
            <a:r>
              <a:rPr lang="en-US" sz="1600" dirty="0">
                <a:latin typeface="Corbel" panose="020B0503020204020204" pitchFamily="34" charset="0"/>
              </a:rPr>
              <a:t>The WIC Program Shopping Guide and WIC Vendor Transaction Guide are available for ordering through the requisition form at Community Nutrition Services Section. The WIC Program Shopping Guide is also available on the ncdhhs.gov/under “For customers” tab, under “eWIC for Families tab.   </a:t>
            </a:r>
          </a:p>
          <a:p>
            <a:pPr defTabSz="955817">
              <a:defRPr/>
            </a:pPr>
            <a:endParaRPr lang="en-US" sz="1600" dirty="0">
              <a:latin typeface="Corbel" panose="020B0503020204020204" pitchFamily="34" charset="0"/>
            </a:endParaRPr>
          </a:p>
          <a:p>
            <a:pPr defTabSz="955817">
              <a:defRPr/>
            </a:pPr>
            <a:endParaRPr lang="en-US" sz="1600" dirty="0">
              <a:latin typeface="Corbel" panose="020B0503020204020204" pitchFamily="34" charset="0"/>
            </a:endParaRPr>
          </a:p>
          <a:p>
            <a:pPr defTabSz="955817">
              <a:defRPr/>
            </a:pPr>
            <a:r>
              <a:rPr lang="en-US" sz="1600" dirty="0">
                <a:latin typeface="Corbel" panose="020B0503020204020204" pitchFamily="34" charset="0"/>
              </a:rPr>
              <a:t>Please note the APL is a constantly changing resource that is frequently updated, so while the Transaction Guide and Shopping Guide are wonderful tools for vendors and customers, they may not have ALL the individually approved items listed.  One should always refer to the APL on the website for the most up to date APL to determine if an item is approved or not. </a:t>
            </a:r>
          </a:p>
          <a:p>
            <a:pPr defTabSz="948368">
              <a:defRPr/>
            </a:pPr>
            <a:endParaRPr lang="en-US" sz="1400" dirty="0"/>
          </a:p>
        </p:txBody>
      </p:sp>
    </p:spTree>
    <p:custDataLst>
      <p:tags r:id="rId1"/>
    </p:custDataLst>
    <p:extLst>
      <p:ext uri="{BB962C8B-B14F-4D97-AF65-F5344CB8AC3E}">
        <p14:creationId xmlns:p14="http://schemas.microsoft.com/office/powerpoint/2010/main" val="33164948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Rectangle 13"/>
          <p:cNvSpPr txBox="1">
            <a:spLocks noGrp="1" noChangeArrowheads="1"/>
          </p:cNvSpPr>
          <p:nvPr/>
        </p:nvSpPr>
        <p:spPr bwMode="auto">
          <a:xfrm>
            <a:off x="3581188" y="8923892"/>
            <a:ext cx="3682641" cy="536190"/>
          </a:xfrm>
          <a:prstGeom prst="rect">
            <a:avLst/>
          </a:prstGeom>
          <a:noFill/>
          <a:ln w="9525">
            <a:noFill/>
            <a:miter lim="800000"/>
            <a:headEnd/>
            <a:tailEnd/>
          </a:ln>
        </p:spPr>
        <p:txBody>
          <a:bodyPr lIns="108336" tIns="54166" rIns="108336" bIns="54166" anchor="b"/>
          <a:lstStyle/>
          <a:p>
            <a:pPr marL="0" marR="0" lvl="0" indent="0" algn="r" defTabSz="1084279" rtl="0" eaLnBrk="0" fontAlgn="auto" latinLnBrk="0" hangingPunct="0">
              <a:lnSpc>
                <a:spcPct val="100000"/>
              </a:lnSpc>
              <a:spcBef>
                <a:spcPct val="200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7</a:t>
            </a:r>
          </a:p>
        </p:txBody>
      </p:sp>
      <p:sp>
        <p:nvSpPr>
          <p:cNvPr id="111620" name="Rectangle 2"/>
          <p:cNvSpPr>
            <a:spLocks noGrp="1" noRot="1" noChangeAspect="1" noChangeArrowheads="1" noTextEdit="1"/>
          </p:cNvSpPr>
          <p:nvPr>
            <p:ph type="sldImg"/>
          </p:nvPr>
        </p:nvSpPr>
        <p:spPr>
          <a:xfrm>
            <a:off x="403225" y="685800"/>
            <a:ext cx="6356350" cy="3576638"/>
          </a:xfrm>
          <a:prstGeom prst="rect">
            <a:avLst/>
          </a:prstGeom>
          <a:ln/>
        </p:spPr>
      </p:sp>
      <p:sp>
        <p:nvSpPr>
          <p:cNvPr id="111621" name="Rectangle 3"/>
          <p:cNvSpPr>
            <a:spLocks noGrp="1" noChangeArrowheads="1"/>
          </p:cNvSpPr>
          <p:nvPr>
            <p:ph type="body" idx="1"/>
          </p:nvPr>
        </p:nvSpPr>
        <p:spPr>
          <a:xfrm>
            <a:off x="403225" y="4285402"/>
            <a:ext cx="6356350" cy="5198999"/>
          </a:xfrm>
          <a:prstGeom prst="rect">
            <a:avLst/>
          </a:prstGeom>
          <a:noFill/>
          <a:ln/>
        </p:spPr>
        <p:txBody>
          <a:bodyPr lIns="108336" tIns="54166" rIns="108336" bIns="54166">
            <a:noAutofit/>
          </a:bodyPr>
          <a:lstStyle/>
          <a:p>
            <a:pPr defTabSz="914266">
              <a:defRPr/>
            </a:pPr>
            <a:r>
              <a:rPr lang="en-US" sz="1600" dirty="0">
                <a:latin typeface="Corbel" panose="020B0503020204020204" pitchFamily="34" charset="0"/>
              </a:rPr>
              <a:t>The NC WIC Program offers a variety of nutritious foods which each meet federal and state regulations. </a:t>
            </a:r>
          </a:p>
          <a:p>
            <a:pPr defTabSz="914266">
              <a:defRPr/>
            </a:pPr>
            <a:endParaRPr lang="en-US" sz="1600" dirty="0">
              <a:latin typeface="Corbel" panose="020B0503020204020204" pitchFamily="34" charset="0"/>
            </a:endParaRPr>
          </a:p>
          <a:p>
            <a:pPr marL="0" marR="0" lvl="0" indent="0" algn="l" defTabSz="914266" rtl="0" eaLnBrk="1" fontAlgn="auto" latinLnBrk="0" hangingPunct="1">
              <a:lnSpc>
                <a:spcPct val="100000"/>
              </a:lnSpc>
              <a:spcBef>
                <a:spcPts val="0"/>
              </a:spcBef>
              <a:spcAft>
                <a:spcPts val="0"/>
              </a:spcAft>
              <a:buClrTx/>
              <a:buSzTx/>
              <a:buFontTx/>
              <a:buNone/>
              <a:tabLst/>
              <a:defRPr/>
            </a:pPr>
            <a:r>
              <a:rPr lang="en-US" sz="1600" dirty="0">
                <a:latin typeface="Corbel" panose="020B0503020204020204" pitchFamily="34" charset="0"/>
              </a:rPr>
              <a:t>The Authorized Product List  is a compilation of all the foods that are currently approved for the NC WIC Program based nutrient specifications, size, availability and cost. Recent modifications in North Carolina mean that customers can purchase any brand on the APL instead the least expensive brand of milk, cheese and eggs. </a:t>
            </a:r>
          </a:p>
          <a:p>
            <a:pPr defTabSz="914266">
              <a:defRPr/>
            </a:pPr>
            <a:endParaRPr lang="en-US" sz="1600" dirty="0">
              <a:latin typeface="Corbel" panose="020B0503020204020204" pitchFamily="34" charset="0"/>
            </a:endParaRPr>
          </a:p>
          <a:p>
            <a:pPr defTabSz="914266">
              <a:defRPr/>
            </a:pPr>
            <a:r>
              <a:rPr lang="en-US" sz="1600" dirty="0">
                <a:latin typeface="Corbel" panose="020B0503020204020204" pitchFamily="34" charset="0"/>
              </a:rPr>
              <a:t>Attention should be paid to the assigned unit of measure for each supplemental food category when shopping for WIC approved foods. Some food categories may include several products and all of these products use the same unit of measure. </a:t>
            </a:r>
          </a:p>
          <a:p>
            <a:pPr eaLnBrk="1" hangingPunct="1"/>
            <a:endParaRPr lang="en-US" sz="1600" dirty="0">
              <a:latin typeface="Corbel" panose="020B0503020204020204" pitchFamily="34" charset="0"/>
            </a:endParaRPr>
          </a:p>
          <a:p>
            <a:pPr defTabSz="914266">
              <a:defRPr/>
            </a:pPr>
            <a:r>
              <a:rPr lang="en-US" sz="1600" dirty="0">
                <a:latin typeface="Corbel" panose="020B0503020204020204" pitchFamily="34" charset="0"/>
              </a:rPr>
              <a:t>Required minimum variety and inventory of WIC Approved Foods must be available to WIC customers for all peer groups, except free-standing pharmacies.  Minimum inventory requirements have not changed for Federal Fiscal year 2024. Please refer to the WIC Vendor Manual for detailed information regarding required minimum variety and inventory.</a:t>
            </a:r>
          </a:p>
          <a:p>
            <a:pPr defTabSz="914266">
              <a:defRPr/>
            </a:pPr>
            <a:endParaRPr lang="en-US" sz="1400" dirty="0">
              <a:latin typeface="+mj-lt"/>
            </a:endParaRPr>
          </a:p>
          <a:p>
            <a:endParaRPr lang="en-US" sz="1400" dirty="0"/>
          </a:p>
          <a:p>
            <a:r>
              <a:rPr lang="en-US" sz="1400" b="1" dirty="0">
                <a:solidFill>
                  <a:srgbClr val="DE392C"/>
                </a:solidFill>
              </a:rPr>
              <a:t> </a:t>
            </a:r>
          </a:p>
          <a:p>
            <a:pPr defTabSz="948368">
              <a:defRPr/>
            </a:pPr>
            <a:endParaRPr lang="en-US" sz="1400" dirty="0"/>
          </a:p>
        </p:txBody>
      </p:sp>
    </p:spTree>
    <p:custDataLst>
      <p:tags r:id="rId1"/>
    </p:custDataLst>
    <p:extLst>
      <p:ext uri="{BB962C8B-B14F-4D97-AF65-F5344CB8AC3E}">
        <p14:creationId xmlns:p14="http://schemas.microsoft.com/office/powerpoint/2010/main" val="57985188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Rectangle 13"/>
          <p:cNvSpPr txBox="1">
            <a:spLocks noGrp="1" noChangeArrowheads="1"/>
          </p:cNvSpPr>
          <p:nvPr/>
        </p:nvSpPr>
        <p:spPr bwMode="auto">
          <a:xfrm>
            <a:off x="3581188" y="8923892"/>
            <a:ext cx="3682641" cy="536190"/>
          </a:xfrm>
          <a:prstGeom prst="rect">
            <a:avLst/>
          </a:prstGeom>
          <a:noFill/>
          <a:ln w="9525">
            <a:noFill/>
            <a:miter lim="800000"/>
            <a:headEnd/>
            <a:tailEnd/>
          </a:ln>
        </p:spPr>
        <p:txBody>
          <a:bodyPr lIns="108336" tIns="54166" rIns="108336" bIns="54166" anchor="b"/>
          <a:lstStyle/>
          <a:p>
            <a:pPr marL="0" marR="0" lvl="0" indent="0" algn="r" defTabSz="1084279" rtl="0" eaLnBrk="0" fontAlgn="auto" latinLnBrk="0" hangingPunct="0">
              <a:lnSpc>
                <a:spcPct val="100000"/>
              </a:lnSpc>
              <a:spcBef>
                <a:spcPct val="200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7</a:t>
            </a:r>
          </a:p>
        </p:txBody>
      </p:sp>
      <p:sp>
        <p:nvSpPr>
          <p:cNvPr id="111620" name="Rectangle 2"/>
          <p:cNvSpPr>
            <a:spLocks noGrp="1" noRot="1" noChangeAspect="1" noChangeArrowheads="1" noTextEdit="1"/>
          </p:cNvSpPr>
          <p:nvPr>
            <p:ph type="sldImg"/>
          </p:nvPr>
        </p:nvSpPr>
        <p:spPr>
          <a:xfrm>
            <a:off x="533400" y="473075"/>
            <a:ext cx="6365875" cy="3581400"/>
          </a:xfrm>
          <a:prstGeom prst="rect">
            <a:avLst/>
          </a:prstGeom>
          <a:ln/>
        </p:spPr>
      </p:sp>
      <p:sp>
        <p:nvSpPr>
          <p:cNvPr id="111621" name="Rectangle 3"/>
          <p:cNvSpPr>
            <a:spLocks noGrp="1" noChangeArrowheads="1"/>
          </p:cNvSpPr>
          <p:nvPr>
            <p:ph type="body" idx="1"/>
          </p:nvPr>
        </p:nvSpPr>
        <p:spPr>
          <a:xfrm>
            <a:off x="533400" y="4617400"/>
            <a:ext cx="6267823" cy="4679000"/>
          </a:xfrm>
          <a:prstGeom prst="rect">
            <a:avLst/>
          </a:prstGeom>
          <a:noFill/>
          <a:ln/>
        </p:spPr>
        <p:txBody>
          <a:bodyPr lIns="108336" tIns="54166" rIns="108336" bIns="54166">
            <a:noAutofit/>
          </a:bodyPr>
          <a:lstStyle/>
          <a:p>
            <a:pPr eaLnBrk="1" hangingPunct="1"/>
            <a:r>
              <a:rPr lang="en-US" sz="1600" dirty="0">
                <a:latin typeface="Corbel" panose="020B0503020204020204" pitchFamily="34" charset="0"/>
              </a:rPr>
              <a:t>We’ll pause here for questions</a:t>
            </a:r>
          </a:p>
          <a:p>
            <a:pPr eaLnBrk="1" hangingPunct="1"/>
            <a:endParaRPr lang="en-US" sz="1600" i="1" dirty="0">
              <a:latin typeface="Corbel" panose="020B0503020204020204" pitchFamily="34" charset="0"/>
            </a:endParaRPr>
          </a:p>
          <a:p>
            <a:pPr eaLnBrk="1" hangingPunct="1"/>
            <a:endParaRPr lang="en-US" sz="1600" i="1" dirty="0">
              <a:latin typeface="Corbel" panose="020B0503020204020204" pitchFamily="34" charset="0"/>
            </a:endParaRPr>
          </a:p>
          <a:p>
            <a:pPr eaLnBrk="1" hangingPunct="1"/>
            <a:endParaRPr lang="en-US" sz="1600" i="1" dirty="0">
              <a:latin typeface="Corbel" panose="020B0503020204020204" pitchFamily="34" charset="0"/>
            </a:endParaRPr>
          </a:p>
          <a:p>
            <a:pPr eaLnBrk="1" hangingPunct="1"/>
            <a:endParaRPr lang="en-US" sz="1600" i="1" dirty="0">
              <a:latin typeface="Corbel" panose="020B0503020204020204" pitchFamily="34" charset="0"/>
            </a:endParaRPr>
          </a:p>
          <a:p>
            <a:pPr eaLnBrk="1" hangingPunct="1"/>
            <a:endParaRPr lang="en-US" sz="1600" i="1" dirty="0">
              <a:latin typeface="Corbel" panose="020B0503020204020204" pitchFamily="34" charset="0"/>
            </a:endParaRPr>
          </a:p>
          <a:p>
            <a:pPr eaLnBrk="1" hangingPunct="1"/>
            <a:endParaRPr lang="en-US" sz="1600" i="1" dirty="0">
              <a:latin typeface="Corbel" panose="020B0503020204020204" pitchFamily="34" charset="0"/>
            </a:endParaRPr>
          </a:p>
          <a:p>
            <a:pPr eaLnBrk="1" hangingPunct="1"/>
            <a:endParaRPr lang="en-US" sz="1600" i="1" dirty="0">
              <a:latin typeface="Corbel" panose="020B0503020204020204" pitchFamily="34" charset="0"/>
            </a:endParaRPr>
          </a:p>
          <a:p>
            <a:pPr eaLnBrk="1" hangingPunct="1"/>
            <a:endParaRPr lang="en-US" sz="1600" i="1" dirty="0">
              <a:latin typeface="Corbel" panose="020B0503020204020204" pitchFamily="34" charset="0"/>
            </a:endParaRPr>
          </a:p>
          <a:p>
            <a:pPr eaLnBrk="1" hangingPunct="1"/>
            <a:endParaRPr lang="en-US" sz="1600" i="1" dirty="0">
              <a:latin typeface="Corbel" panose="020B0503020204020204" pitchFamily="34" charset="0"/>
            </a:endParaRPr>
          </a:p>
          <a:p>
            <a:pPr eaLnBrk="1" hangingPunct="1"/>
            <a:endParaRPr lang="en-US" sz="1600" i="1" dirty="0">
              <a:latin typeface="Corbel" panose="020B0503020204020204" pitchFamily="34" charset="0"/>
            </a:endParaRPr>
          </a:p>
          <a:p>
            <a:pPr eaLnBrk="1" hangingPunct="1"/>
            <a:endParaRPr lang="en-US" sz="1600" i="1" dirty="0">
              <a:latin typeface="Corbel" panose="020B0503020204020204" pitchFamily="34" charset="0"/>
            </a:endParaRPr>
          </a:p>
          <a:p>
            <a:pPr eaLnBrk="1" hangingPunct="1"/>
            <a:endParaRPr lang="en-US" sz="1600" i="1" dirty="0">
              <a:latin typeface="Corbel" panose="020B0503020204020204" pitchFamily="34" charset="0"/>
            </a:endParaRPr>
          </a:p>
          <a:p>
            <a:pPr eaLnBrk="1" hangingPunct="1"/>
            <a:endParaRPr lang="en-US" sz="1600" i="1" dirty="0">
              <a:latin typeface="Corbel" panose="020B0503020204020204" pitchFamily="34" charset="0"/>
            </a:endParaRPr>
          </a:p>
          <a:p>
            <a:pPr eaLnBrk="1" hangingPunct="1"/>
            <a:endParaRPr lang="en-US" sz="1600" i="1" dirty="0">
              <a:latin typeface="Corbel" panose="020B0503020204020204" pitchFamily="34" charset="0"/>
            </a:endParaRPr>
          </a:p>
          <a:p>
            <a:pPr eaLnBrk="1" hangingPunct="1"/>
            <a:r>
              <a:rPr lang="en-US" sz="1600" i="1" dirty="0">
                <a:latin typeface="Corbel" panose="020B0503020204020204" pitchFamily="34" charset="0"/>
              </a:rPr>
              <a:t>Photo</a:t>
            </a:r>
            <a:r>
              <a:rPr lang="en-US" sz="1600" i="1" baseline="0" dirty="0">
                <a:latin typeface="Corbel" panose="020B0503020204020204" pitchFamily="34" charset="0"/>
              </a:rPr>
              <a:t> Credit: QuestionsConcernsComments Fotolia_38199224_Subscription_XXL.jpg</a:t>
            </a:r>
            <a:endParaRPr lang="en-US" sz="1600" i="1" dirty="0">
              <a:latin typeface="Corbel" panose="020B0503020204020204" pitchFamily="34" charset="0"/>
            </a:endParaRPr>
          </a:p>
          <a:p>
            <a:pPr defTabSz="948368">
              <a:defRPr/>
            </a:pPr>
            <a:endParaRPr lang="en-US" sz="1400" dirty="0"/>
          </a:p>
        </p:txBody>
      </p:sp>
    </p:spTree>
    <p:custDataLst>
      <p:tags r:id="rId1"/>
    </p:custDataLst>
    <p:extLst>
      <p:ext uri="{BB962C8B-B14F-4D97-AF65-F5344CB8AC3E}">
        <p14:creationId xmlns:p14="http://schemas.microsoft.com/office/powerpoint/2010/main" val="48392215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4475" y="304800"/>
            <a:ext cx="6826250" cy="3840163"/>
          </a:xfrm>
          <a:prstGeom prst="rect">
            <a:avLst/>
          </a:prstGeom>
        </p:spPr>
      </p:sp>
      <p:sp>
        <p:nvSpPr>
          <p:cNvPr id="3" name="Notes Placeholder 2"/>
          <p:cNvSpPr>
            <a:spLocks noGrp="1"/>
          </p:cNvSpPr>
          <p:nvPr>
            <p:ph type="body" idx="1"/>
          </p:nvPr>
        </p:nvSpPr>
        <p:spPr>
          <a:xfrm>
            <a:off x="457202" y="4267203"/>
            <a:ext cx="5973849" cy="4608499"/>
          </a:xfrm>
          <a:prstGeom prst="rect">
            <a:avLst/>
          </a:prstGeom>
        </p:spPr>
        <p:txBody>
          <a:bodyPr/>
          <a:lstStyle/>
          <a:p>
            <a:r>
              <a:rPr lang="en-US" sz="1600" dirty="0">
                <a:latin typeface="Corbel" panose="020B0503020204020204" pitchFamily="34" charset="0"/>
              </a:rPr>
              <a:t>Read Slide..</a:t>
            </a:r>
          </a:p>
          <a:p>
            <a:endParaRPr lang="en-US" sz="1600" dirty="0">
              <a:latin typeface="Corbel" panose="020B0503020204020204" pitchFamily="34" charset="0"/>
            </a:endParaRPr>
          </a:p>
          <a:p>
            <a:endParaRPr lang="en-US" sz="1600" dirty="0">
              <a:latin typeface="Corbel" panose="020B0503020204020204" pitchFamily="34" charset="0"/>
            </a:endParaRPr>
          </a:p>
          <a:p>
            <a:r>
              <a:rPr lang="en-US" sz="1600" dirty="0">
                <a:latin typeface="Corbel" panose="020B0503020204020204" pitchFamily="34" charset="0"/>
              </a:rPr>
              <a:t>Please refer to the Terms of Vendor Agreement and 10A N.C.A.C. Subchapter 43D for a comprehensive list of requirements relevant to maintaining WIC vendor authorization</a:t>
            </a:r>
          </a:p>
          <a:p>
            <a:pPr algn="just"/>
            <a:endParaRPr lang="en-US" dirty="0">
              <a:cs typeface="Times New Roman" panose="02020603050405020304" pitchFamily="18" charset="0"/>
            </a:endParaRPr>
          </a:p>
        </p:txBody>
      </p:sp>
      <p:sp>
        <p:nvSpPr>
          <p:cNvPr id="4" name="Slide Number Placeholder 3"/>
          <p:cNvSpPr>
            <a:spLocks noGrp="1"/>
          </p:cNvSpPr>
          <p:nvPr>
            <p:ph type="sldNum" sz="quarter" idx="10"/>
          </p:nvPr>
        </p:nvSpPr>
        <p:spPr>
          <a:xfrm>
            <a:off x="3863643" y="9057465"/>
            <a:ext cx="3451558" cy="512056"/>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18E360E-C30B-4983-B0C7-6EABB349E35D}" type="slidenum">
              <a:rPr kumimoji="0" lang="en-US" sz="1200" b="0" i="0" u="none" strike="noStrike" kern="1200" cap="none" spc="0" normalizeH="0" baseline="0" noProof="0" smtClean="0">
                <a:ln>
                  <a:noFill/>
                </a:ln>
                <a:solidFill>
                  <a:srgbClr val="000000"/>
                </a:solidFill>
                <a:effectLst/>
                <a:uLnTx/>
                <a:uFillTx/>
                <a:latin typeface="Constantia" panose="02030602050306030303" pitchFamily="18"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endParaRPr>
          </a:p>
        </p:txBody>
      </p:sp>
    </p:spTree>
    <p:extLst>
      <p:ext uri="{BB962C8B-B14F-4D97-AF65-F5344CB8AC3E}">
        <p14:creationId xmlns:p14="http://schemas.microsoft.com/office/powerpoint/2010/main" val="191566540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xfrm>
            <a:off x="3815518" y="9089144"/>
            <a:ext cx="3451558" cy="512056"/>
          </a:xfrm>
          <a:noFill/>
        </p:spPr>
        <p:txBody>
          <a:bodyPr/>
          <a:lstStyle/>
          <a:p>
            <a:pPr defTabSz="474254">
              <a:defRPr/>
            </a:pPr>
            <a:fld id="{F303C7E2-17DC-40F8-848E-489879353C01}" type="slidenum">
              <a:rPr lang="en-US">
                <a:solidFill>
                  <a:srgbClr val="000000"/>
                </a:solidFill>
                <a:latin typeface="Constantia"/>
              </a:rPr>
              <a:pPr defTabSz="474254">
                <a:defRPr/>
              </a:pPr>
              <a:t>86</a:t>
            </a:fld>
            <a:endParaRPr lang="en-US" dirty="0">
              <a:solidFill>
                <a:srgbClr val="000000"/>
              </a:solidFill>
              <a:latin typeface="Constantia"/>
            </a:endParaRPr>
          </a:p>
        </p:txBody>
      </p:sp>
      <p:sp>
        <p:nvSpPr>
          <p:cNvPr id="137220" name="Rectangle 2"/>
          <p:cNvSpPr>
            <a:spLocks noGrp="1" noRot="1" noChangeAspect="1" noChangeArrowheads="1" noTextEdit="1"/>
          </p:cNvSpPr>
          <p:nvPr>
            <p:ph type="sldImg"/>
          </p:nvPr>
        </p:nvSpPr>
        <p:spPr>
          <a:xfrm>
            <a:off x="320675" y="381000"/>
            <a:ext cx="6673850" cy="3754438"/>
          </a:xfrm>
          <a:ln/>
        </p:spPr>
      </p:sp>
      <p:sp>
        <p:nvSpPr>
          <p:cNvPr id="137221" name="Rectangle 3"/>
          <p:cNvSpPr>
            <a:spLocks noGrp="1" noChangeArrowheads="1"/>
          </p:cNvSpPr>
          <p:nvPr>
            <p:ph type="body" idx="1"/>
          </p:nvPr>
        </p:nvSpPr>
        <p:spPr>
          <a:xfrm>
            <a:off x="362225" y="4419600"/>
            <a:ext cx="6419575" cy="4375438"/>
          </a:xfrm>
          <a:noFill/>
          <a:ln/>
        </p:spPr>
        <p:txBody>
          <a:bodyPr lIns="108320" tIns="54158" rIns="108320" bIns="54158"/>
          <a:lstStyle/>
          <a:p>
            <a:pPr algn="just" defTabSz="1264455">
              <a:defRPr/>
            </a:pPr>
            <a:r>
              <a:rPr lang="en-US" sz="1600" dirty="0">
                <a:latin typeface="Corbel" panose="020B0503020204020204" pitchFamily="34" charset="0"/>
              </a:rPr>
              <a:t>Vendors are required to process eWIC transactions accurately, in a timely manner, and in accordance with the terms of the North Carolina WIC Vendor Agreement. </a:t>
            </a:r>
          </a:p>
          <a:p>
            <a:pPr algn="just" defTabSz="1264455">
              <a:defRPr/>
            </a:pPr>
            <a:endParaRPr lang="en-US" sz="1600" dirty="0">
              <a:latin typeface="Corbel" panose="020B0503020204020204" pitchFamily="34" charset="0"/>
            </a:endParaRPr>
          </a:p>
          <a:p>
            <a:pPr algn="just" defTabSz="1264455">
              <a:defRPr/>
            </a:pPr>
            <a:r>
              <a:rPr lang="en-US" sz="1600" dirty="0">
                <a:latin typeface="Corbel" panose="020B0503020204020204" pitchFamily="34" charset="0"/>
              </a:rPr>
              <a:t>Maintain compliance with the eWIC Processor Vendor Agreement, the FNS EBT operating rules, standards and technical requirements, WIC Program Rules, and state and federal regulations, and statutes. You must also maintain point of sale terminals used to support the WIC Program, in accordance to federal policy, as well as maintain a North Carolina eWIC processor certified in-store eWIC system that is available for WIC redemption processing during all hours of operation.</a:t>
            </a:r>
          </a:p>
          <a:p>
            <a:pPr eaLnBrk="1" hangingPunct="1"/>
            <a:endParaRPr lang="en-US" dirty="0"/>
          </a:p>
        </p:txBody>
      </p:sp>
    </p:spTree>
    <p:extLst>
      <p:ext uri="{BB962C8B-B14F-4D97-AF65-F5344CB8AC3E}">
        <p14:creationId xmlns:p14="http://schemas.microsoft.com/office/powerpoint/2010/main" val="569013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xfrm>
            <a:off x="3815518" y="9089144"/>
            <a:ext cx="3451558" cy="512056"/>
          </a:xfrm>
          <a:noFill/>
        </p:spPr>
        <p:txBody>
          <a:bodyPr/>
          <a:lstStyle/>
          <a:p>
            <a:pPr defTabSz="474254">
              <a:defRPr/>
            </a:pPr>
            <a:fld id="{F303C7E2-17DC-40F8-848E-489879353C01}" type="slidenum">
              <a:rPr lang="en-US">
                <a:solidFill>
                  <a:srgbClr val="000000"/>
                </a:solidFill>
                <a:latin typeface="Constantia"/>
              </a:rPr>
              <a:pPr defTabSz="474254">
                <a:defRPr/>
              </a:pPr>
              <a:t>87</a:t>
            </a:fld>
            <a:endParaRPr lang="en-US" dirty="0">
              <a:solidFill>
                <a:srgbClr val="000000"/>
              </a:solidFill>
              <a:latin typeface="Constantia"/>
            </a:endParaRPr>
          </a:p>
        </p:txBody>
      </p:sp>
      <p:sp>
        <p:nvSpPr>
          <p:cNvPr id="137220" name="Rectangle 2"/>
          <p:cNvSpPr>
            <a:spLocks noGrp="1" noRot="1" noChangeAspect="1" noChangeArrowheads="1" noTextEdit="1"/>
          </p:cNvSpPr>
          <p:nvPr>
            <p:ph type="sldImg"/>
          </p:nvPr>
        </p:nvSpPr>
        <p:spPr>
          <a:xfrm>
            <a:off x="320675" y="381000"/>
            <a:ext cx="6673850" cy="3754438"/>
          </a:xfrm>
          <a:ln/>
        </p:spPr>
      </p:sp>
      <p:sp>
        <p:nvSpPr>
          <p:cNvPr id="137221" name="Rectangle 3"/>
          <p:cNvSpPr>
            <a:spLocks noGrp="1" noChangeArrowheads="1"/>
          </p:cNvSpPr>
          <p:nvPr>
            <p:ph type="body" idx="1"/>
          </p:nvPr>
        </p:nvSpPr>
        <p:spPr>
          <a:xfrm>
            <a:off x="277467" y="4840576"/>
            <a:ext cx="6758608" cy="3954462"/>
          </a:xfrm>
          <a:noFill/>
          <a:ln/>
        </p:spPr>
        <p:txBody>
          <a:bodyPr lIns="108320" tIns="54158" rIns="108320" bIns="54158"/>
          <a:lstStyle/>
          <a:p>
            <a:pPr algn="just"/>
            <a:r>
              <a:rPr lang="en-US" sz="1600" dirty="0">
                <a:latin typeface="Corbel" panose="020B0503020204020204" pitchFamily="34" charset="0"/>
              </a:rPr>
              <a:t>Integrated Vendors: There is no need for WIC customers to separate their items when transacting WIC benefits.  Do not make them separate their WIC items from non-WIC items.  All items can be rung up together; however, the WIC customer must swipe their eWIC card first before any other tender type is applied to ensure that the proper items are deducted from the WIC customer’s benefit balance before another tender type is used for purchase.</a:t>
            </a:r>
          </a:p>
          <a:p>
            <a:pPr eaLnBrk="1" hangingPunct="1"/>
            <a:endParaRPr lang="en-US" dirty="0"/>
          </a:p>
        </p:txBody>
      </p:sp>
    </p:spTree>
    <p:extLst>
      <p:ext uri="{BB962C8B-B14F-4D97-AF65-F5344CB8AC3E}">
        <p14:creationId xmlns:p14="http://schemas.microsoft.com/office/powerpoint/2010/main" val="374998352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xfrm>
            <a:off x="3815518" y="9089144"/>
            <a:ext cx="3451558" cy="512056"/>
          </a:xfrm>
          <a:noFill/>
        </p:spPr>
        <p:txBody>
          <a:bodyPr/>
          <a:lstStyle/>
          <a:p>
            <a:pPr defTabSz="474254">
              <a:defRPr/>
            </a:pPr>
            <a:fld id="{F303C7E2-17DC-40F8-848E-489879353C01}" type="slidenum">
              <a:rPr lang="en-US">
                <a:solidFill>
                  <a:srgbClr val="000000"/>
                </a:solidFill>
                <a:latin typeface="Constantia"/>
              </a:rPr>
              <a:pPr defTabSz="474254">
                <a:defRPr/>
              </a:pPr>
              <a:t>88</a:t>
            </a:fld>
            <a:endParaRPr lang="en-US" dirty="0">
              <a:solidFill>
                <a:srgbClr val="000000"/>
              </a:solidFill>
              <a:latin typeface="Constantia"/>
            </a:endParaRPr>
          </a:p>
        </p:txBody>
      </p:sp>
      <p:sp>
        <p:nvSpPr>
          <p:cNvPr id="137220" name="Rectangle 2"/>
          <p:cNvSpPr>
            <a:spLocks noGrp="1" noRot="1" noChangeAspect="1" noChangeArrowheads="1" noTextEdit="1"/>
          </p:cNvSpPr>
          <p:nvPr>
            <p:ph type="sldImg"/>
          </p:nvPr>
        </p:nvSpPr>
        <p:spPr>
          <a:xfrm>
            <a:off x="320675" y="381000"/>
            <a:ext cx="6673850" cy="3754438"/>
          </a:xfrm>
          <a:ln/>
        </p:spPr>
      </p:sp>
      <p:sp>
        <p:nvSpPr>
          <p:cNvPr id="137221" name="Rectangle 3"/>
          <p:cNvSpPr>
            <a:spLocks noGrp="1" noChangeArrowheads="1"/>
          </p:cNvSpPr>
          <p:nvPr>
            <p:ph type="body" idx="1"/>
          </p:nvPr>
        </p:nvSpPr>
        <p:spPr>
          <a:xfrm>
            <a:off x="235917" y="4267200"/>
            <a:ext cx="6758608" cy="4724400"/>
          </a:xfrm>
          <a:noFill/>
          <a:ln/>
        </p:spPr>
        <p:txBody>
          <a:bodyPr lIns="108320" tIns="54158" rIns="108320" bIns="54158"/>
          <a:lstStyle/>
          <a:p>
            <a:pPr>
              <a:spcAft>
                <a:spcPts val="622"/>
              </a:spcAft>
            </a:pPr>
            <a:r>
              <a:rPr lang="en-US" sz="1600" dirty="0">
                <a:latin typeface="Corbel" panose="020B0503020204020204" pitchFamily="34" charset="0"/>
              </a:rPr>
              <a:t>Vendors that use stand-beside device(s) to transact eWIC may decide to upgrade to an integrated system. In order to do that you must: 
Inform the eWIC processor (FIS) before making any change, so that it can be determined if the system needs to be certified and testing can be performed to establish connectivity. This is an important step that should not be skipped.
Inform the State WIC Agency so that Level III certification testing can be performed prior to use of the system in the store. 
Testing performed with the eWIC processor for a new system that a vendor chooses to use does not supersede the Level III certification testing that must be performed by the State WIC Agency. The state will still need to perform Level III certification testing.
These procedures also apply to vendors who alter the integrated system that they currently use or decide to use a different integrated system altogether.</a:t>
            </a:r>
          </a:p>
          <a:p>
            <a:pPr eaLnBrk="1" hangingPunct="1"/>
            <a:endParaRPr lang="en-US" dirty="0"/>
          </a:p>
        </p:txBody>
      </p:sp>
    </p:spTree>
    <p:extLst>
      <p:ext uri="{BB962C8B-B14F-4D97-AF65-F5344CB8AC3E}">
        <p14:creationId xmlns:p14="http://schemas.microsoft.com/office/powerpoint/2010/main" val="49482813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xfrm>
            <a:off x="3815518" y="9089144"/>
            <a:ext cx="3451558" cy="512056"/>
          </a:xfrm>
          <a:noFill/>
        </p:spPr>
        <p:txBody>
          <a:bodyPr/>
          <a:lstStyle/>
          <a:p>
            <a:pPr defTabSz="474254">
              <a:defRPr/>
            </a:pPr>
            <a:fld id="{F303C7E2-17DC-40F8-848E-489879353C01}" type="slidenum">
              <a:rPr lang="en-US">
                <a:solidFill>
                  <a:srgbClr val="000000"/>
                </a:solidFill>
                <a:latin typeface="Constantia"/>
              </a:rPr>
              <a:pPr defTabSz="474254">
                <a:defRPr/>
              </a:pPr>
              <a:t>89</a:t>
            </a:fld>
            <a:endParaRPr lang="en-US" dirty="0">
              <a:solidFill>
                <a:srgbClr val="000000"/>
              </a:solidFill>
              <a:latin typeface="Constantia"/>
            </a:endParaRPr>
          </a:p>
        </p:txBody>
      </p:sp>
      <p:sp>
        <p:nvSpPr>
          <p:cNvPr id="137220" name="Rectangle 2"/>
          <p:cNvSpPr>
            <a:spLocks noGrp="1" noRot="1" noChangeAspect="1" noChangeArrowheads="1" noTextEdit="1"/>
          </p:cNvSpPr>
          <p:nvPr>
            <p:ph type="sldImg"/>
          </p:nvPr>
        </p:nvSpPr>
        <p:spPr>
          <a:xfrm>
            <a:off x="320675" y="381000"/>
            <a:ext cx="6673850" cy="3754438"/>
          </a:xfrm>
          <a:ln/>
        </p:spPr>
      </p:sp>
      <p:sp>
        <p:nvSpPr>
          <p:cNvPr id="137221" name="Rectangle 3"/>
          <p:cNvSpPr>
            <a:spLocks noGrp="1" noChangeArrowheads="1"/>
          </p:cNvSpPr>
          <p:nvPr>
            <p:ph type="body" idx="1"/>
          </p:nvPr>
        </p:nvSpPr>
        <p:spPr>
          <a:xfrm>
            <a:off x="277467" y="4840576"/>
            <a:ext cx="6758608" cy="3954462"/>
          </a:xfrm>
          <a:noFill/>
          <a:ln/>
        </p:spPr>
        <p:txBody>
          <a:bodyPr lIns="108320" tIns="54158" rIns="108320" bIns="54158"/>
          <a:lstStyle/>
          <a:p>
            <a:pPr algn="just"/>
            <a:r>
              <a:rPr lang="en-US" sz="1600" dirty="0">
                <a:latin typeface="Corbel" panose="020B0503020204020204" pitchFamily="34" charset="0"/>
              </a:rPr>
              <a:t>The State WIC agency must grant final approval of the system, before the new system is altered and/or used by vendors.</a:t>
            </a:r>
          </a:p>
          <a:p>
            <a:pPr algn="just"/>
            <a:endParaRPr lang="en-US" sz="1600" dirty="0">
              <a:latin typeface="Corbel" panose="020B0503020204020204" pitchFamily="34" charset="0"/>
            </a:endParaRPr>
          </a:p>
          <a:p>
            <a:pPr algn="just"/>
            <a:r>
              <a:rPr lang="en-US" sz="1600" dirty="0">
                <a:latin typeface="Corbel" panose="020B0503020204020204" pitchFamily="34" charset="0"/>
              </a:rPr>
              <a:t>Vendors must inform the State WIC Agency if their integrated cash register system will be altered or revised in any manner that impacts eWIC redemption.  This is a requirement detailed in the Terms of Vendor Agreement. Failure to do so may result in the termination of their WIC Vendor Agreement.</a:t>
            </a:r>
          </a:p>
          <a:p>
            <a:pPr algn="just"/>
            <a:endParaRPr lang="en-US" sz="1600" dirty="0">
              <a:latin typeface="+mn-lt"/>
            </a:endParaRPr>
          </a:p>
          <a:p>
            <a:pPr eaLnBrk="1" hangingPunct="1"/>
            <a:endParaRPr lang="en-US" dirty="0"/>
          </a:p>
        </p:txBody>
      </p:sp>
    </p:spTree>
    <p:extLst>
      <p:ext uri="{BB962C8B-B14F-4D97-AF65-F5344CB8AC3E}">
        <p14:creationId xmlns:p14="http://schemas.microsoft.com/office/powerpoint/2010/main" val="11800366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Rectangle 13"/>
          <p:cNvSpPr txBox="1">
            <a:spLocks noGrp="1" noChangeArrowheads="1"/>
          </p:cNvSpPr>
          <p:nvPr/>
        </p:nvSpPr>
        <p:spPr bwMode="auto">
          <a:xfrm>
            <a:off x="3581188" y="8923892"/>
            <a:ext cx="3682641" cy="536190"/>
          </a:xfrm>
          <a:prstGeom prst="rect">
            <a:avLst/>
          </a:prstGeom>
          <a:noFill/>
          <a:ln w="9525">
            <a:noFill/>
            <a:miter lim="800000"/>
            <a:headEnd/>
            <a:tailEnd/>
          </a:ln>
        </p:spPr>
        <p:txBody>
          <a:bodyPr lIns="108336" tIns="54166" rIns="108336" bIns="54166" anchor="b"/>
          <a:lstStyle/>
          <a:p>
            <a:pPr algn="r" defTabSz="1084279" eaLnBrk="0" hangingPunct="0">
              <a:spcBef>
                <a:spcPct val="20000"/>
              </a:spcBef>
            </a:pPr>
            <a:r>
              <a:rPr lang="en-US" sz="1200" dirty="0">
                <a:latin typeface="Constantia" panose="02030602050306030303" pitchFamily="18" charset="0"/>
              </a:rPr>
              <a:t>9</a:t>
            </a:r>
          </a:p>
        </p:txBody>
      </p:sp>
      <p:sp>
        <p:nvSpPr>
          <p:cNvPr id="111620" name="Rectangle 2"/>
          <p:cNvSpPr>
            <a:spLocks noGrp="1" noRot="1" noChangeAspect="1" noChangeArrowheads="1" noTextEdit="1"/>
          </p:cNvSpPr>
          <p:nvPr>
            <p:ph type="sldImg"/>
          </p:nvPr>
        </p:nvSpPr>
        <p:spPr>
          <a:xfrm>
            <a:off x="261938" y="330200"/>
            <a:ext cx="6638925" cy="3733800"/>
          </a:xfrm>
          <a:prstGeom prst="rect">
            <a:avLst/>
          </a:prstGeom>
          <a:ln/>
        </p:spPr>
      </p:sp>
      <p:sp>
        <p:nvSpPr>
          <p:cNvPr id="111621" name="Rectangle 3"/>
          <p:cNvSpPr>
            <a:spLocks noGrp="1" noChangeArrowheads="1"/>
          </p:cNvSpPr>
          <p:nvPr>
            <p:ph type="body" idx="1"/>
          </p:nvPr>
        </p:nvSpPr>
        <p:spPr>
          <a:xfrm>
            <a:off x="381000" y="4191000"/>
            <a:ext cx="6334689" cy="5080000"/>
          </a:xfrm>
          <a:prstGeom prst="rect">
            <a:avLst/>
          </a:prstGeom>
          <a:noFill/>
          <a:ln/>
        </p:spPr>
        <p:txBody>
          <a:bodyPr lIns="108336" tIns="54166" rIns="108336" bIns="54166">
            <a:noAutofit/>
          </a:bodyPr>
          <a:lstStyle/>
          <a:p>
            <a:pPr marL="0" marR="0" lvl="0" indent="0" algn="just" defTabSz="1218987" rtl="0" eaLnBrk="1" fontAlgn="auto" latinLnBrk="0" hangingPunct="1">
              <a:lnSpc>
                <a:spcPct val="90000"/>
              </a:lnSpc>
              <a:spcBef>
                <a:spcPts val="0"/>
              </a:spcBef>
              <a:spcAft>
                <a:spcPts val="0"/>
              </a:spcAft>
              <a:buClrTx/>
              <a:buSzTx/>
              <a:buFontTx/>
              <a:buNone/>
              <a:tabLst/>
              <a:defRPr/>
            </a:pPr>
            <a:r>
              <a:rPr lang="en-US" sz="1600" dirty="0">
                <a:latin typeface="Corbel" panose="020B0503020204020204" pitchFamily="34" charset="0"/>
              </a:rPr>
              <a:t>Federal regulations require State WIC Programs to establish competitive pricing and price limitations during the process of vendor authorization. Competitive pricing considers the prices a vendor charges for supplemental foods as compared to the prices charged by other authorized and applicant vendors. Price limitations ensure that a vendor applicant has competitive prices and maintains competitive prices as an authorized vendor. These price limitations are referred to as Not-to-Exceed (NTE) prices. I will be using the acronym NTE throughout the presentation today. </a:t>
            </a:r>
          </a:p>
          <a:p>
            <a:pPr algn="just" eaLnBrk="1" hangingPunct="1">
              <a:lnSpc>
                <a:spcPct val="90000"/>
              </a:lnSpc>
            </a:pPr>
            <a:endParaRPr lang="en-US" sz="1600" dirty="0">
              <a:latin typeface="Corbel" panose="020B0503020204020204" pitchFamily="34" charset="0"/>
            </a:endParaRPr>
          </a:p>
          <a:p>
            <a:pPr algn="just" eaLnBrk="1" hangingPunct="1">
              <a:lnSpc>
                <a:spcPct val="90000"/>
              </a:lnSpc>
            </a:pPr>
            <a:r>
              <a:rPr lang="en-US" sz="1600" dirty="0">
                <a:latin typeface="Corbel" panose="020B0503020204020204" pitchFamily="34" charset="0"/>
              </a:rPr>
              <a:t>Each vendor is assigned to a peer group.</a:t>
            </a:r>
          </a:p>
          <a:p>
            <a:pPr algn="just" eaLnBrk="1" hangingPunct="1">
              <a:lnSpc>
                <a:spcPct val="90000"/>
              </a:lnSpc>
            </a:pPr>
            <a:r>
              <a:rPr lang="en-US" sz="1600" dirty="0">
                <a:latin typeface="Corbel" panose="020B0503020204020204" pitchFamily="34" charset="0"/>
              </a:rPr>
              <a:t>Peer groups have NTEs for each universal product code (UPC) for WIC supplemental foods and contract formula.</a:t>
            </a:r>
          </a:p>
          <a:p>
            <a:pPr algn="just" eaLnBrk="1" hangingPunct="1">
              <a:lnSpc>
                <a:spcPct val="90000"/>
              </a:lnSpc>
            </a:pPr>
            <a:endParaRPr lang="en-US" sz="1600" dirty="0">
              <a:latin typeface="Corbel" panose="020B0503020204020204" pitchFamily="34" charset="0"/>
            </a:endParaRPr>
          </a:p>
          <a:p>
            <a:pPr algn="just" eaLnBrk="1" hangingPunct="1">
              <a:lnSpc>
                <a:spcPct val="90000"/>
              </a:lnSpc>
            </a:pPr>
            <a:r>
              <a:rPr lang="en-US" sz="1600" dirty="0">
                <a:latin typeface="Corbel" panose="020B0503020204020204" pitchFamily="34" charset="0"/>
              </a:rPr>
              <a:t>As I will explain, NTEs will be used for vendor selection </a:t>
            </a:r>
          </a:p>
          <a:p>
            <a:pPr algn="just" eaLnBrk="1" hangingPunct="1">
              <a:lnSpc>
                <a:spcPct val="90000"/>
              </a:lnSpc>
            </a:pPr>
            <a:endParaRPr lang="en-US" sz="1600" dirty="0">
              <a:latin typeface="Corbel" panose="020B0503020204020204" pitchFamily="34" charset="0"/>
            </a:endParaRPr>
          </a:p>
          <a:p>
            <a:pPr algn="just" eaLnBrk="1" hangingPunct="1">
              <a:lnSpc>
                <a:spcPct val="90000"/>
              </a:lnSpc>
            </a:pPr>
            <a:r>
              <a:rPr lang="en-US" sz="1600" dirty="0">
                <a:latin typeface="Corbel" panose="020B0503020204020204" pitchFamily="34" charset="0"/>
              </a:rPr>
              <a:t>Also, the State WIC Agency will not pay or reimburse above the NTE for the individual approved foods.</a:t>
            </a:r>
          </a:p>
          <a:p>
            <a:pPr algn="just" eaLnBrk="1" hangingPunct="1">
              <a:lnSpc>
                <a:spcPct val="90000"/>
              </a:lnSpc>
            </a:pPr>
            <a:r>
              <a:rPr lang="en-US" sz="1600" dirty="0">
                <a:latin typeface="Corbel" panose="020B0503020204020204" pitchFamily="34" charset="0"/>
              </a:rPr>
              <a:t> </a:t>
            </a:r>
          </a:p>
          <a:p>
            <a:pPr algn="just" eaLnBrk="1" hangingPunct="1">
              <a:lnSpc>
                <a:spcPct val="90000"/>
              </a:lnSpc>
            </a:pPr>
            <a:r>
              <a:rPr lang="en-US" sz="1600" dirty="0">
                <a:latin typeface="Corbel" panose="020B0503020204020204" pitchFamily="34" charset="0"/>
              </a:rPr>
              <a:t>Together, the use of peer groups and NTEs creates the required competitive pricing and price limitations</a:t>
            </a:r>
          </a:p>
        </p:txBody>
      </p:sp>
    </p:spTree>
    <p:extLst>
      <p:ext uri="{BB962C8B-B14F-4D97-AF65-F5344CB8AC3E}">
        <p14:creationId xmlns:p14="http://schemas.microsoft.com/office/powerpoint/2010/main" val="49078047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xfrm>
            <a:off x="3815518" y="9089144"/>
            <a:ext cx="3451558" cy="512056"/>
          </a:xfrm>
          <a:noFill/>
        </p:spPr>
        <p:txBody>
          <a:bodyPr/>
          <a:lstStyle/>
          <a:p>
            <a:pPr defTabSz="474254">
              <a:defRPr/>
            </a:pPr>
            <a:fld id="{F303C7E2-17DC-40F8-848E-489879353C01}" type="slidenum">
              <a:rPr lang="en-US">
                <a:solidFill>
                  <a:srgbClr val="000000"/>
                </a:solidFill>
                <a:latin typeface="Constantia"/>
              </a:rPr>
              <a:pPr defTabSz="474254">
                <a:defRPr/>
              </a:pPr>
              <a:t>90</a:t>
            </a:fld>
            <a:endParaRPr lang="en-US" dirty="0">
              <a:solidFill>
                <a:srgbClr val="000000"/>
              </a:solidFill>
              <a:latin typeface="Constantia"/>
            </a:endParaRPr>
          </a:p>
        </p:txBody>
      </p:sp>
      <p:sp>
        <p:nvSpPr>
          <p:cNvPr id="137220" name="Rectangle 2"/>
          <p:cNvSpPr>
            <a:spLocks noGrp="1" noRot="1" noChangeAspect="1" noChangeArrowheads="1" noTextEdit="1"/>
          </p:cNvSpPr>
          <p:nvPr>
            <p:ph type="sldImg"/>
          </p:nvPr>
        </p:nvSpPr>
        <p:spPr>
          <a:xfrm>
            <a:off x="320675" y="381000"/>
            <a:ext cx="6673850" cy="3754438"/>
          </a:xfrm>
          <a:ln/>
        </p:spPr>
      </p:sp>
      <p:sp>
        <p:nvSpPr>
          <p:cNvPr id="137221" name="Rectangle 3"/>
          <p:cNvSpPr>
            <a:spLocks noGrp="1" noChangeArrowheads="1"/>
          </p:cNvSpPr>
          <p:nvPr>
            <p:ph type="body" idx="1"/>
          </p:nvPr>
        </p:nvSpPr>
        <p:spPr>
          <a:xfrm>
            <a:off x="277467" y="4840576"/>
            <a:ext cx="6758608" cy="3954462"/>
          </a:xfrm>
          <a:noFill/>
          <a:ln/>
        </p:spPr>
        <p:txBody>
          <a:bodyPr lIns="108320" tIns="54158" rIns="108320" bIns="54158"/>
          <a:lstStyle/>
          <a:p>
            <a:pPr algn="just"/>
            <a:r>
              <a:rPr lang="en-US" sz="1600" dirty="0">
                <a:latin typeface="Corbel" panose="020B0503020204020204" pitchFamily="34" charset="0"/>
              </a:rPr>
              <a:t>It is important to continue to follow policies and procedures to maintain authorization.  Federal regulations provide processes to prevent fraud and ensure compliance.  Review your Vendor Manual for more information.</a:t>
            </a:r>
          </a:p>
          <a:p>
            <a:pPr eaLnBrk="1" hangingPunct="1"/>
            <a:endParaRPr lang="en-US" dirty="0"/>
          </a:p>
        </p:txBody>
      </p:sp>
    </p:spTree>
    <p:extLst>
      <p:ext uri="{BB962C8B-B14F-4D97-AF65-F5344CB8AC3E}">
        <p14:creationId xmlns:p14="http://schemas.microsoft.com/office/powerpoint/2010/main" val="2305708069"/>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7"/>
          <p:cNvSpPr>
            <a:spLocks noGrp="1" noChangeArrowheads="1"/>
          </p:cNvSpPr>
          <p:nvPr>
            <p:ph type="sldNum" sz="quarter" idx="4294967295"/>
          </p:nvPr>
        </p:nvSpPr>
        <p:spPr bwMode="auto">
          <a:xfrm>
            <a:off x="3975653" y="9113473"/>
            <a:ext cx="3229297" cy="487727"/>
          </a:xfrm>
          <a:prstGeom prst="rect">
            <a:avLst/>
          </a:prstGeom>
          <a:noFill/>
          <a:ln>
            <a:miter lim="800000"/>
            <a:headEnd/>
            <a:tailEnd/>
          </a:ln>
        </p:spPr>
        <p:txBody>
          <a:bodyPr lIns="98176" tIns="49089" rIns="98176" bIns="49089" anchor="b"/>
          <a:lstStyle/>
          <a:p>
            <a:pPr defTabSz="982003">
              <a:spcBef>
                <a:spcPct val="0"/>
              </a:spcBef>
            </a:pPr>
            <a:fld id="{391F1C12-FBC7-4C0F-AE4E-DA6FDF722918}" type="slidenum">
              <a:rPr lang="en-US">
                <a:latin typeface="Constantia" panose="02030602050306030303" pitchFamily="18" charset="0"/>
                <a:ea typeface="Tahoma" pitchFamily="34" charset="0"/>
                <a:cs typeface="Tahoma" pitchFamily="34" charset="0"/>
              </a:rPr>
              <a:pPr defTabSz="982003">
                <a:spcBef>
                  <a:spcPct val="0"/>
                </a:spcBef>
              </a:pPr>
              <a:t>91</a:t>
            </a:fld>
            <a:endParaRPr lang="en-US" dirty="0">
              <a:latin typeface="Constantia" panose="02030602050306030303" pitchFamily="18" charset="0"/>
              <a:ea typeface="Tahoma" pitchFamily="34" charset="0"/>
              <a:cs typeface="Tahoma" pitchFamily="34" charset="0"/>
            </a:endParaRPr>
          </a:p>
        </p:txBody>
      </p:sp>
      <p:sp>
        <p:nvSpPr>
          <p:cNvPr id="227331" name="Rectangle 8"/>
          <p:cNvSpPr>
            <a:spLocks noGrp="1" noRot="1" noChangeAspect="1" noChangeArrowheads="1" noTextEdit="1"/>
          </p:cNvSpPr>
          <p:nvPr>
            <p:ph type="sldImg"/>
          </p:nvPr>
        </p:nvSpPr>
        <p:spPr>
          <a:xfrm>
            <a:off x="476250" y="730250"/>
            <a:ext cx="6500813" cy="3656013"/>
          </a:xfrm>
          <a:ln/>
        </p:spPr>
      </p:sp>
      <p:sp>
        <p:nvSpPr>
          <p:cNvPr id="227332" name="Rectangle 9"/>
          <p:cNvSpPr>
            <a:spLocks noGrp="1" noChangeArrowheads="1"/>
          </p:cNvSpPr>
          <p:nvPr>
            <p:ph type="body" idx="1"/>
          </p:nvPr>
        </p:nvSpPr>
        <p:spPr>
          <a:xfrm>
            <a:off x="745072" y="4630249"/>
            <a:ext cx="5862819" cy="4533271"/>
          </a:xfrm>
          <a:noFill/>
          <a:ln/>
        </p:spPr>
        <p:txBody>
          <a:bodyPr/>
          <a:lstStyle/>
          <a:p>
            <a:pPr algn="just">
              <a:buFontTx/>
              <a:buNone/>
            </a:pPr>
            <a:r>
              <a:rPr lang="en-US" sz="1500" dirty="0">
                <a:latin typeface="Corbel" panose="020B0503020204020204" pitchFamily="34" charset="0"/>
                <a:ea typeface="Tahoma" pitchFamily="34" charset="0"/>
                <a:cs typeface="Tahoma" pitchFamily="34" charset="0"/>
              </a:rPr>
              <a:t>The Federal regulation requires business integrity standards be a vendor selection criteria. A vendor may not have any current owners, officers or managers who have been convicted of or had a civil judgment entered against them in the last six years for any activity indicating a lack of business integrity. This includes, but is not limited to:
fraud
antitrust violations
embezzlement
theft
forgery
bribery
falsification or destruction of records
receiving stolen property
making false claims, and
obstruction of justice</a:t>
            </a:r>
          </a:p>
        </p:txBody>
      </p:sp>
    </p:spTree>
    <p:extLst>
      <p:ext uri="{BB962C8B-B14F-4D97-AF65-F5344CB8AC3E}">
        <p14:creationId xmlns:p14="http://schemas.microsoft.com/office/powerpoint/2010/main" val="11514930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7"/>
          <p:cNvSpPr>
            <a:spLocks noGrp="1" noChangeArrowheads="1"/>
          </p:cNvSpPr>
          <p:nvPr>
            <p:ph type="sldNum" sz="quarter" idx="4294967295"/>
          </p:nvPr>
        </p:nvSpPr>
        <p:spPr bwMode="auto">
          <a:xfrm>
            <a:off x="3975653" y="9113473"/>
            <a:ext cx="3229297" cy="487727"/>
          </a:xfrm>
          <a:prstGeom prst="rect">
            <a:avLst/>
          </a:prstGeom>
          <a:noFill/>
          <a:ln>
            <a:miter lim="800000"/>
            <a:headEnd/>
            <a:tailEnd/>
          </a:ln>
        </p:spPr>
        <p:txBody>
          <a:bodyPr lIns="98176" tIns="49089" rIns="98176" bIns="49089" anchor="b"/>
          <a:lstStyle/>
          <a:p>
            <a:pPr defTabSz="982003">
              <a:spcBef>
                <a:spcPct val="0"/>
              </a:spcBef>
            </a:pPr>
            <a:fld id="{391F1C12-FBC7-4C0F-AE4E-DA6FDF722918}" type="slidenum">
              <a:rPr lang="en-US">
                <a:latin typeface="Constantia" panose="02030602050306030303" pitchFamily="18" charset="0"/>
                <a:ea typeface="Tahoma" pitchFamily="34" charset="0"/>
                <a:cs typeface="Tahoma" pitchFamily="34" charset="0"/>
              </a:rPr>
              <a:pPr defTabSz="982003">
                <a:spcBef>
                  <a:spcPct val="0"/>
                </a:spcBef>
              </a:pPr>
              <a:t>92</a:t>
            </a:fld>
            <a:endParaRPr lang="en-US" dirty="0">
              <a:latin typeface="Constantia" panose="02030602050306030303" pitchFamily="18" charset="0"/>
              <a:ea typeface="Tahoma" pitchFamily="34" charset="0"/>
              <a:cs typeface="Tahoma" pitchFamily="34" charset="0"/>
            </a:endParaRPr>
          </a:p>
        </p:txBody>
      </p:sp>
      <p:sp>
        <p:nvSpPr>
          <p:cNvPr id="227331" name="Rectangle 8"/>
          <p:cNvSpPr>
            <a:spLocks noGrp="1" noRot="1" noChangeAspect="1" noChangeArrowheads="1" noTextEdit="1"/>
          </p:cNvSpPr>
          <p:nvPr>
            <p:ph type="sldImg"/>
          </p:nvPr>
        </p:nvSpPr>
        <p:spPr>
          <a:xfrm>
            <a:off x="476250" y="730250"/>
            <a:ext cx="6500813" cy="3656013"/>
          </a:xfrm>
          <a:ln/>
        </p:spPr>
      </p:sp>
      <p:sp>
        <p:nvSpPr>
          <p:cNvPr id="227332" name="Rectangle 9"/>
          <p:cNvSpPr>
            <a:spLocks noGrp="1" noChangeArrowheads="1"/>
          </p:cNvSpPr>
          <p:nvPr>
            <p:ph type="body" idx="1"/>
          </p:nvPr>
        </p:nvSpPr>
        <p:spPr>
          <a:xfrm>
            <a:off x="745072" y="4630249"/>
            <a:ext cx="5862819" cy="4533271"/>
          </a:xfrm>
          <a:noFill/>
          <a:ln/>
        </p:spPr>
        <p:txBody>
          <a:bodyPr/>
          <a:lstStyle/>
          <a:p>
            <a:pPr>
              <a:buFontTx/>
              <a:buNone/>
            </a:pPr>
            <a:r>
              <a:rPr lang="en-US" sz="1500" dirty="0">
                <a:latin typeface="Corbel" panose="020B0503020204020204" pitchFamily="34" charset="0"/>
              </a:rPr>
              <a:t>We will now begin to talk about some important compliance aspects of the WIC Program.  To make sure we are all on the same page, I will start with some definitions.  </a:t>
            </a:r>
          </a:p>
          <a:p>
            <a:pPr>
              <a:buFontTx/>
              <a:buNone/>
            </a:pPr>
            <a:endParaRPr lang="en-US" sz="1500" dirty="0">
              <a:latin typeface="Corbel" panose="020B0503020204020204" pitchFamily="34" charset="0"/>
            </a:endParaRPr>
          </a:p>
          <a:p>
            <a:pPr>
              <a:buFontTx/>
              <a:buNone/>
            </a:pPr>
            <a:r>
              <a:rPr lang="en-US" sz="1500" dirty="0">
                <a:latin typeface="Corbel" panose="020B0503020204020204" pitchFamily="34" charset="0"/>
              </a:rPr>
              <a:t>A violation is an infraction of WIC Program regulations or other requirements. </a:t>
            </a:r>
          </a:p>
          <a:p>
            <a:pPr>
              <a:buFontTx/>
              <a:buNone/>
            </a:pPr>
            <a:r>
              <a:rPr lang="en-US" sz="1500" dirty="0">
                <a:latin typeface="Corbel" panose="020B0503020204020204" pitchFamily="34" charset="0"/>
              </a:rPr>
              <a:t>A sanction is an administrative action taken as a result of a pattern of violations and may include disqualification or civil money penalties in lieu of disqualification. </a:t>
            </a:r>
          </a:p>
          <a:p>
            <a:pPr>
              <a:buFontTx/>
              <a:buNone/>
            </a:pPr>
            <a:endParaRPr lang="en-US" sz="1500" dirty="0">
              <a:latin typeface="Corbel" panose="020B0503020204020204" pitchFamily="34" charset="0"/>
            </a:endParaRPr>
          </a:p>
          <a:p>
            <a:pPr>
              <a:buFontTx/>
              <a:buNone/>
            </a:pPr>
            <a:endParaRPr lang="en-US" sz="1500" dirty="0">
              <a:latin typeface="Corbel" panose="020B0503020204020204" pitchFamily="34" charset="0"/>
            </a:endParaRPr>
          </a:p>
          <a:p>
            <a:pPr>
              <a:buFontTx/>
              <a:buNone/>
            </a:pPr>
            <a:endParaRPr lang="en-US" sz="1500" dirty="0">
              <a:latin typeface="Corbel" panose="020B0503020204020204" pitchFamily="34" charset="0"/>
            </a:endParaRPr>
          </a:p>
          <a:p>
            <a:pPr>
              <a:buFontTx/>
              <a:buNone/>
            </a:pPr>
            <a:endParaRPr lang="en-US" sz="1500" dirty="0">
              <a:latin typeface="Corbel" panose="020B0503020204020204" pitchFamily="34" charset="0"/>
            </a:endParaRPr>
          </a:p>
          <a:p>
            <a:pPr>
              <a:buFontTx/>
              <a:buNone/>
            </a:pPr>
            <a:endParaRPr lang="en-US" sz="1500" dirty="0">
              <a:latin typeface="Corbel" panose="020B0503020204020204" pitchFamily="34" charset="0"/>
            </a:endParaRPr>
          </a:p>
          <a:p>
            <a:pPr>
              <a:buFontTx/>
              <a:buNone/>
            </a:pPr>
            <a:endParaRPr lang="en-US" sz="1500" dirty="0">
              <a:latin typeface="Corbel" panose="020B0503020204020204" pitchFamily="34" charset="0"/>
            </a:endParaRPr>
          </a:p>
          <a:p>
            <a:pPr>
              <a:buFontTx/>
              <a:buNone/>
            </a:pPr>
            <a:endParaRPr lang="en-US" sz="1500" dirty="0">
              <a:latin typeface="Corbel" panose="020B0503020204020204" pitchFamily="34" charset="0"/>
            </a:endParaRPr>
          </a:p>
          <a:p>
            <a:pPr>
              <a:buFontTx/>
              <a:buNone/>
            </a:pPr>
            <a:endParaRPr lang="en-US" sz="1500" dirty="0">
              <a:latin typeface="Corbel" panose="020B0503020204020204" pitchFamily="34" charset="0"/>
            </a:endParaRPr>
          </a:p>
          <a:p>
            <a:pPr>
              <a:buFontTx/>
              <a:buNone/>
            </a:pPr>
            <a:r>
              <a:rPr lang="en-US" sz="1500" dirty="0">
                <a:latin typeface="Corbel" panose="020B0503020204020204" pitchFamily="34" charset="0"/>
              </a:rPr>
              <a:t>Photo Credit: Fotolia_37171221_Subscription_L.jpg</a:t>
            </a:r>
          </a:p>
        </p:txBody>
      </p:sp>
    </p:spTree>
    <p:extLst>
      <p:ext uri="{BB962C8B-B14F-4D97-AF65-F5344CB8AC3E}">
        <p14:creationId xmlns:p14="http://schemas.microsoft.com/office/powerpoint/2010/main" val="3054059718"/>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7"/>
          <p:cNvSpPr>
            <a:spLocks noGrp="1" noChangeArrowheads="1"/>
          </p:cNvSpPr>
          <p:nvPr>
            <p:ph type="sldNum" sz="quarter" idx="4294967295"/>
          </p:nvPr>
        </p:nvSpPr>
        <p:spPr bwMode="auto">
          <a:xfrm>
            <a:off x="3975652" y="8920248"/>
            <a:ext cx="3229298" cy="487727"/>
          </a:xfrm>
          <a:prstGeom prst="rect">
            <a:avLst/>
          </a:prstGeom>
          <a:noFill/>
          <a:ln>
            <a:miter lim="800000"/>
            <a:headEnd/>
            <a:tailEnd/>
          </a:ln>
        </p:spPr>
        <p:txBody>
          <a:bodyPr lIns="102664" tIns="51332" rIns="102664" bIns="51332" anchor="b"/>
          <a:lstStyle/>
          <a:p>
            <a:pPr defTabSz="1026876">
              <a:spcBef>
                <a:spcPct val="0"/>
              </a:spcBef>
            </a:pPr>
            <a:fld id="{CEA9B433-3473-4DB8-9E77-EBCF893FE08F}" type="slidenum">
              <a:rPr lang="en-US">
                <a:latin typeface="Constantia" panose="02030602050306030303" pitchFamily="18" charset="0"/>
                <a:ea typeface="Tahoma" pitchFamily="34" charset="0"/>
                <a:cs typeface="Tahoma" pitchFamily="34" charset="0"/>
              </a:rPr>
              <a:pPr defTabSz="1026876">
                <a:spcBef>
                  <a:spcPct val="0"/>
                </a:spcBef>
              </a:pPr>
              <a:t>93</a:t>
            </a:fld>
            <a:endParaRPr lang="en-US" dirty="0">
              <a:latin typeface="Constantia" panose="02030602050306030303" pitchFamily="18" charset="0"/>
              <a:ea typeface="Tahoma" pitchFamily="34" charset="0"/>
              <a:cs typeface="Tahoma" pitchFamily="34" charset="0"/>
            </a:endParaRPr>
          </a:p>
        </p:txBody>
      </p:sp>
      <p:sp>
        <p:nvSpPr>
          <p:cNvPr id="229379" name="Rectangle 9"/>
          <p:cNvSpPr>
            <a:spLocks noGrp="1" noRot="1" noChangeAspect="1" noChangeArrowheads="1" noTextEdit="1"/>
          </p:cNvSpPr>
          <p:nvPr>
            <p:ph type="sldImg"/>
          </p:nvPr>
        </p:nvSpPr>
        <p:spPr>
          <a:xfrm>
            <a:off x="476250" y="730250"/>
            <a:ext cx="6500813" cy="3656013"/>
          </a:xfrm>
          <a:ln/>
        </p:spPr>
      </p:sp>
      <p:sp>
        <p:nvSpPr>
          <p:cNvPr id="229380" name="Rectangle 10"/>
          <p:cNvSpPr>
            <a:spLocks noGrp="1" noChangeArrowheads="1"/>
          </p:cNvSpPr>
          <p:nvPr>
            <p:ph type="body" idx="1"/>
          </p:nvPr>
        </p:nvSpPr>
        <p:spPr>
          <a:xfrm>
            <a:off x="745072" y="4630249"/>
            <a:ext cx="5862819" cy="4533271"/>
          </a:xfrm>
          <a:noFill/>
          <a:ln/>
        </p:spPr>
        <p:txBody>
          <a:bodyPr/>
          <a:lstStyle/>
          <a:p>
            <a:pPr algn="just">
              <a:buFontTx/>
              <a:buNone/>
            </a:pPr>
            <a:r>
              <a:rPr lang="en-US" sz="1600" dirty="0">
                <a:latin typeface="Corbel" panose="020B0503020204020204" pitchFamily="34" charset="0"/>
                <a:ea typeface="Tahoma" pitchFamily="34" charset="0"/>
                <a:cs typeface="Tahoma" pitchFamily="34" charset="0"/>
              </a:rPr>
              <a:t>Violations are any intentional or unintentional action of a vendor’s owners, officers, managers, agents or employees that violate the Vendor Agreement or federal or state statutes, regulations, policies or procedures governing the Program. It is very important to emphasize that these violations can occur with or without knowledge of management. </a:t>
            </a:r>
          </a:p>
          <a:p>
            <a:pPr algn="just">
              <a:buFontTx/>
              <a:buNone/>
            </a:pPr>
            <a:endParaRPr lang="en-US" sz="1600" dirty="0">
              <a:latin typeface="Corbel" panose="020B0503020204020204" pitchFamily="34" charset="0"/>
              <a:ea typeface="Tahoma" pitchFamily="34" charset="0"/>
              <a:cs typeface="Tahoma" pitchFamily="34" charset="0"/>
            </a:endParaRPr>
          </a:p>
          <a:p>
            <a:pPr algn="just">
              <a:buFontTx/>
              <a:buNone/>
            </a:pPr>
            <a:r>
              <a:rPr lang="en-US" sz="1600" dirty="0">
                <a:latin typeface="Corbel" panose="020B0503020204020204" pitchFamily="34" charset="0"/>
                <a:ea typeface="Tahoma" pitchFamily="34" charset="0"/>
                <a:cs typeface="Tahoma" pitchFamily="34" charset="0"/>
              </a:rPr>
              <a:t>Also, violations can be committed even if the person that commits the violation did not mean to do so. That is why all staff that work in your store should be properly trained regarding WIC Program policies and procedures.</a:t>
            </a:r>
          </a:p>
        </p:txBody>
      </p:sp>
    </p:spTree>
    <p:extLst>
      <p:ext uri="{BB962C8B-B14F-4D97-AF65-F5344CB8AC3E}">
        <p14:creationId xmlns:p14="http://schemas.microsoft.com/office/powerpoint/2010/main" val="505521433"/>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3" name="Rectangle 8"/>
          <p:cNvSpPr>
            <a:spLocks noGrp="1" noRot="1" noChangeAspect="1" noChangeArrowheads="1" noTextEdit="1"/>
          </p:cNvSpPr>
          <p:nvPr>
            <p:ph type="sldImg"/>
          </p:nvPr>
        </p:nvSpPr>
        <p:spPr>
          <a:ln/>
        </p:spPr>
      </p:sp>
      <p:sp>
        <p:nvSpPr>
          <p:cNvPr id="230404" name="Rectangle 9"/>
          <p:cNvSpPr>
            <a:spLocks noGrp="1" noChangeArrowheads="1"/>
          </p:cNvSpPr>
          <p:nvPr>
            <p:ph type="body" idx="1"/>
          </p:nvPr>
        </p:nvSpPr>
        <p:spPr>
          <a:xfrm>
            <a:off x="537668" y="4343401"/>
            <a:ext cx="6121551" cy="4031759"/>
          </a:xfrm>
          <a:noFill/>
          <a:ln/>
        </p:spPr>
        <p:txBody>
          <a:bodyPr/>
          <a:lstStyle/>
          <a:p>
            <a:pPr algn="just">
              <a:buFontTx/>
              <a:buNone/>
            </a:pPr>
            <a:r>
              <a:rPr lang="en-US" sz="1600" dirty="0">
                <a:latin typeface="Corbel" panose="020B0503020204020204" pitchFamily="34" charset="0"/>
                <a:ea typeface="Tahoma" panose="020B0604030504040204" pitchFamily="34" charset="0"/>
                <a:cs typeface="Tahoma" panose="020B0604030504040204" pitchFamily="34" charset="0"/>
              </a:rPr>
              <a:t>There are two categories of violations. Federal violations which result in 1 year to permanent disqualification. These violations are found through compliance buys and inventory audits. State violations are usually found during compliance buys and Local WIC Agency monitoring.</a:t>
            </a:r>
          </a:p>
        </p:txBody>
      </p:sp>
      <p:sp>
        <p:nvSpPr>
          <p:cNvPr id="2" name="Slide Number Placeholder 1"/>
          <p:cNvSpPr>
            <a:spLocks noGrp="1"/>
          </p:cNvSpPr>
          <p:nvPr>
            <p:ph type="sldNum" sz="quarter" idx="10"/>
          </p:nvPr>
        </p:nvSpPr>
        <p:spPr/>
        <p:txBody>
          <a:bodyPr/>
          <a:lstStyle/>
          <a:p>
            <a:fld id="{277FD931-451E-4B36-ABA2-042D5FD0E452}" type="slidenum">
              <a:rPr lang="en-US" smtClean="0"/>
              <a:t>94</a:t>
            </a:fld>
            <a:endParaRPr lang="en-US" dirty="0"/>
          </a:p>
        </p:txBody>
      </p:sp>
    </p:spTree>
    <p:extLst>
      <p:ext uri="{BB962C8B-B14F-4D97-AF65-F5344CB8AC3E}">
        <p14:creationId xmlns:p14="http://schemas.microsoft.com/office/powerpoint/2010/main" val="3558743354"/>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3" name="Rectangle 8"/>
          <p:cNvSpPr>
            <a:spLocks noGrp="1" noRot="1" noChangeAspect="1" noChangeArrowheads="1" noTextEdit="1"/>
          </p:cNvSpPr>
          <p:nvPr>
            <p:ph type="sldImg"/>
          </p:nvPr>
        </p:nvSpPr>
        <p:spPr>
          <a:ln/>
        </p:spPr>
      </p:sp>
      <p:sp>
        <p:nvSpPr>
          <p:cNvPr id="230404" name="Rectangle 9"/>
          <p:cNvSpPr>
            <a:spLocks noGrp="1" noChangeArrowheads="1"/>
          </p:cNvSpPr>
          <p:nvPr>
            <p:ph type="body" idx="1"/>
          </p:nvPr>
        </p:nvSpPr>
        <p:spPr>
          <a:xfrm>
            <a:off x="537668" y="4343401"/>
            <a:ext cx="6121551" cy="4031759"/>
          </a:xfrm>
          <a:noFill/>
          <a:ln/>
        </p:spPr>
        <p:txBody>
          <a:bodyPr/>
          <a:lstStyle/>
          <a:p>
            <a:pPr fontAlgn="auto">
              <a:buFont typeface="Arial" panose="020B0604020202020204" pitchFamily="34" charset="0"/>
              <a:buChar char="•"/>
            </a:pPr>
            <a:r>
              <a:rPr lang="en-US" sz="1600" b="0" i="0" dirty="0">
                <a:effectLst/>
                <a:latin typeface="Corbel" panose="020B0503020204020204" pitchFamily="34" charset="0"/>
              </a:rPr>
              <a:t>10A NCAC 43D.0710 includes language for eWIC transactions. The rule states a vendor shall be disqualified from the WIC Program for:</a:t>
            </a:r>
          </a:p>
          <a:p>
            <a:pPr marL="742950" lvl="1" indent="-285750" fontAlgn="auto">
              <a:buFont typeface="Arial" panose="020B0604020202020204" pitchFamily="34" charset="0"/>
              <a:buChar char="•"/>
            </a:pPr>
            <a:endParaRPr lang="en-US" sz="1600" b="0" i="0" dirty="0">
              <a:effectLst/>
              <a:latin typeface="Corbel" panose="020B0503020204020204" pitchFamily="34" charset="0"/>
            </a:endParaRPr>
          </a:p>
          <a:p>
            <a:pPr marL="742950" lvl="1" indent="-285750" algn="just" fontAlgn="auto">
              <a:buFont typeface="Arial" panose="020B0604020202020204" pitchFamily="34" charset="0"/>
              <a:buChar char="•"/>
            </a:pPr>
            <a:r>
              <a:rPr lang="en-US" sz="1600" b="0" i="0" dirty="0">
                <a:effectLst/>
                <a:latin typeface="Corbel" panose="020B0503020204020204" pitchFamily="34" charset="0"/>
              </a:rPr>
              <a:t>One year for three occurrences within a 12-month period of failure to properly transact WIC food benefits by manually entering the EBT card number or entering the PIN into the POS instead of the WIC customer, scanning the UPC or PLU codes from UPC codebooks or reference sheets when completing a WIC customer’s EBT transaction, not entering the correct quantity and item price, or not providing the WIC customer with a receipt that shows the items purchased and the customer’s remaining food benefit balance.</a:t>
            </a:r>
          </a:p>
          <a:p>
            <a:pPr algn="just">
              <a:buFontTx/>
              <a:buNone/>
            </a:pPr>
            <a:endParaRPr lang="en-US" sz="1500" dirty="0">
              <a:latin typeface="Constantia" panose="02030602050306030303" pitchFamily="18" charset="0"/>
              <a:ea typeface="Tahoma" panose="020B0604030504040204" pitchFamily="34" charset="0"/>
              <a:cs typeface="Tahoma" panose="020B0604030504040204" pitchFamily="34" charset="0"/>
            </a:endParaRPr>
          </a:p>
        </p:txBody>
      </p:sp>
      <p:sp>
        <p:nvSpPr>
          <p:cNvPr id="2" name="Slide Number Placeholder 1"/>
          <p:cNvSpPr>
            <a:spLocks noGrp="1"/>
          </p:cNvSpPr>
          <p:nvPr>
            <p:ph type="sldNum" sz="quarter" idx="10"/>
          </p:nvPr>
        </p:nvSpPr>
        <p:spPr/>
        <p:txBody>
          <a:bodyPr/>
          <a:lstStyle/>
          <a:p>
            <a:fld id="{277FD931-451E-4B36-ABA2-042D5FD0E452}" type="slidenum">
              <a:rPr lang="en-US" smtClean="0"/>
              <a:t>95</a:t>
            </a:fld>
            <a:endParaRPr lang="en-US" dirty="0"/>
          </a:p>
        </p:txBody>
      </p:sp>
    </p:spTree>
    <p:extLst>
      <p:ext uri="{BB962C8B-B14F-4D97-AF65-F5344CB8AC3E}">
        <p14:creationId xmlns:p14="http://schemas.microsoft.com/office/powerpoint/2010/main" val="892894660"/>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3" name="Rectangle 8"/>
          <p:cNvSpPr>
            <a:spLocks noGrp="1" noRot="1" noChangeAspect="1" noChangeArrowheads="1" noTextEdit="1"/>
          </p:cNvSpPr>
          <p:nvPr>
            <p:ph type="sldImg"/>
          </p:nvPr>
        </p:nvSpPr>
        <p:spPr>
          <a:ln/>
        </p:spPr>
      </p:sp>
      <p:sp>
        <p:nvSpPr>
          <p:cNvPr id="230404" name="Rectangle 9"/>
          <p:cNvSpPr>
            <a:spLocks noGrp="1" noChangeArrowheads="1"/>
          </p:cNvSpPr>
          <p:nvPr>
            <p:ph type="body" idx="1"/>
          </p:nvPr>
        </p:nvSpPr>
        <p:spPr>
          <a:xfrm>
            <a:off x="537668" y="4343401"/>
            <a:ext cx="6121551" cy="4744730"/>
          </a:xfrm>
          <a:noFill/>
          <a:ln/>
        </p:spPr>
        <p:txBody>
          <a:bodyPr/>
          <a:lstStyle/>
          <a:p>
            <a:pPr fontAlgn="auto"/>
            <a:r>
              <a:rPr lang="en-US" sz="1600" b="0" i="0" dirty="0">
                <a:effectLst/>
                <a:latin typeface="Corbel" panose="020B0503020204020204" pitchFamily="34" charset="0"/>
              </a:rPr>
              <a:t>As a Reminder:</a:t>
            </a:r>
          </a:p>
          <a:p>
            <a:pPr fontAlgn="auto"/>
            <a:endParaRPr lang="en-US" sz="1600" b="0" i="0" dirty="0">
              <a:effectLst/>
              <a:latin typeface="Corbel" panose="020B0503020204020204" pitchFamily="34" charset="0"/>
            </a:endParaRPr>
          </a:p>
          <a:p>
            <a:pPr fontAlgn="auto">
              <a:buFont typeface="Arial" panose="020B0604020202020204" pitchFamily="34" charset="0"/>
              <a:buChar char="•"/>
            </a:pPr>
            <a:r>
              <a:rPr lang="en-US" sz="1600" b="0" i="0" dirty="0">
                <a:effectLst/>
                <a:latin typeface="Corbel" panose="020B0503020204020204" pitchFamily="34" charset="0"/>
              </a:rPr>
              <a:t>10A NCAC 43D.0708 (20)(j) states that the vendor must:</a:t>
            </a:r>
          </a:p>
          <a:p>
            <a:pPr marL="742950" lvl="1" indent="-285750" algn="just" fontAlgn="auto">
              <a:buFont typeface="Arial" panose="020B0604020202020204" pitchFamily="34" charset="0"/>
              <a:buChar char="•"/>
            </a:pPr>
            <a:r>
              <a:rPr lang="en-US" sz="1600" b="0" i="0" dirty="0">
                <a:effectLst/>
                <a:latin typeface="Corbel" panose="020B0503020204020204" pitchFamily="34" charset="0"/>
              </a:rPr>
              <a:t>Scan or manually enter Universal Product Codes (UPC) only from approved supplemental foods being purchased by the WIC customer in the types, sizes, and quantities available on the WIC customer's EBT account. The vendor shall not scan codes from UPC codebooks or reference sheets;</a:t>
            </a:r>
          </a:p>
          <a:p>
            <a:pPr marL="742950" lvl="1" indent="-285750" algn="just" fontAlgn="auto">
              <a:buFont typeface="Arial" panose="020B0604020202020204" pitchFamily="34" charset="0"/>
              <a:buChar char="•"/>
            </a:pPr>
            <a:endParaRPr lang="en-US" sz="1600" b="0" i="0" dirty="0">
              <a:effectLst/>
              <a:latin typeface="Corbel" panose="020B0503020204020204" pitchFamily="34" charset="0"/>
            </a:endParaRPr>
          </a:p>
          <a:p>
            <a:pPr algn="just" fontAlgn="auto">
              <a:buFont typeface="Arial" panose="020B0604020202020204" pitchFamily="34" charset="0"/>
              <a:buChar char="•"/>
            </a:pPr>
            <a:r>
              <a:rPr lang="en-US" sz="1600" b="0" i="0" dirty="0">
                <a:effectLst/>
                <a:latin typeface="Corbel" panose="020B0503020204020204" pitchFamily="34" charset="0"/>
              </a:rPr>
              <a:t>This requirement is also listed in the current Terms of Vendor Agreement</a:t>
            </a:r>
          </a:p>
          <a:p>
            <a:pPr algn="just" fontAlgn="auto">
              <a:buFont typeface="Arial" panose="020B0604020202020204" pitchFamily="34" charset="0"/>
              <a:buChar char="•"/>
            </a:pPr>
            <a:endParaRPr lang="en-US" sz="1600" b="0" i="0" dirty="0">
              <a:effectLst/>
              <a:latin typeface="Corbel" panose="020B0503020204020204" pitchFamily="34" charset="0"/>
            </a:endParaRPr>
          </a:p>
          <a:p>
            <a:pPr algn="just" fontAlgn="auto">
              <a:buFont typeface="Arial" panose="020B0604020202020204" pitchFamily="34" charset="0"/>
              <a:buChar char="•"/>
            </a:pPr>
            <a:r>
              <a:rPr lang="en-US" sz="1600" b="0" i="0" dirty="0">
                <a:effectLst/>
                <a:latin typeface="Corbel" panose="020B0503020204020204" pitchFamily="34" charset="0"/>
              </a:rPr>
              <a:t>10A NCAC 43D.0710 has two state violations relating to the eWIC system </a:t>
            </a:r>
          </a:p>
          <a:p>
            <a:pPr algn="just" fontAlgn="auto">
              <a:buFont typeface="Arial" panose="020B0604020202020204" pitchFamily="34" charset="0"/>
              <a:buChar char="•"/>
            </a:pPr>
            <a:endParaRPr lang="en-US" sz="1600" b="0" i="0" dirty="0">
              <a:effectLst/>
              <a:latin typeface="Corbel" panose="020B0503020204020204" pitchFamily="34" charset="0"/>
            </a:endParaRPr>
          </a:p>
          <a:p>
            <a:pPr algn="just" fontAlgn="auto">
              <a:buFont typeface="Arial" panose="020B0604020202020204" pitchFamily="34" charset="0"/>
              <a:buChar char="•"/>
            </a:pPr>
            <a:r>
              <a:rPr lang="en-US" sz="1600" b="0" i="0" dirty="0">
                <a:effectLst/>
                <a:latin typeface="Corbel" panose="020B0503020204020204" pitchFamily="34" charset="0"/>
              </a:rPr>
              <a:t>Vendors may be disqualified from the WIC Program if they commit either of these state-established violations</a:t>
            </a:r>
          </a:p>
          <a:p>
            <a:pPr algn="just">
              <a:buFontTx/>
              <a:buNone/>
            </a:pPr>
            <a:endParaRPr lang="en-US" sz="1500" dirty="0">
              <a:latin typeface="Constantia" panose="02030602050306030303" pitchFamily="18" charset="0"/>
              <a:ea typeface="Tahoma" panose="020B0604030504040204" pitchFamily="34" charset="0"/>
              <a:cs typeface="Tahoma" panose="020B0604030504040204" pitchFamily="34" charset="0"/>
            </a:endParaRPr>
          </a:p>
        </p:txBody>
      </p:sp>
      <p:sp>
        <p:nvSpPr>
          <p:cNvPr id="2" name="Slide Number Placeholder 1"/>
          <p:cNvSpPr>
            <a:spLocks noGrp="1"/>
          </p:cNvSpPr>
          <p:nvPr>
            <p:ph type="sldNum" sz="quarter" idx="10"/>
          </p:nvPr>
        </p:nvSpPr>
        <p:spPr/>
        <p:txBody>
          <a:bodyPr/>
          <a:lstStyle/>
          <a:p>
            <a:fld id="{277FD931-451E-4B36-ABA2-042D5FD0E452}" type="slidenum">
              <a:rPr lang="en-US" smtClean="0"/>
              <a:t>96</a:t>
            </a:fld>
            <a:endParaRPr lang="en-US" dirty="0"/>
          </a:p>
        </p:txBody>
      </p:sp>
    </p:spTree>
    <p:extLst>
      <p:ext uri="{BB962C8B-B14F-4D97-AF65-F5344CB8AC3E}">
        <p14:creationId xmlns:p14="http://schemas.microsoft.com/office/powerpoint/2010/main" val="3129886681"/>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3" name="Rectangle 8"/>
          <p:cNvSpPr>
            <a:spLocks noGrp="1" noRot="1" noChangeAspect="1" noChangeArrowheads="1" noTextEdit="1"/>
          </p:cNvSpPr>
          <p:nvPr>
            <p:ph type="sldImg"/>
          </p:nvPr>
        </p:nvSpPr>
        <p:spPr>
          <a:ln/>
        </p:spPr>
      </p:sp>
      <p:sp>
        <p:nvSpPr>
          <p:cNvPr id="230404" name="Rectangle 9"/>
          <p:cNvSpPr>
            <a:spLocks noGrp="1" noChangeArrowheads="1"/>
          </p:cNvSpPr>
          <p:nvPr>
            <p:ph type="body" idx="1"/>
          </p:nvPr>
        </p:nvSpPr>
        <p:spPr>
          <a:xfrm>
            <a:off x="537668" y="4343401"/>
            <a:ext cx="6121551" cy="4031759"/>
          </a:xfrm>
          <a:noFill/>
          <a:ln/>
        </p:spPr>
        <p:txBody>
          <a:bodyPr/>
          <a:lstStyle/>
          <a:p>
            <a:pPr algn="just" fontAlgn="auto"/>
            <a:r>
              <a:rPr lang="en-US" sz="1600" b="0" i="0" dirty="0">
                <a:effectLst/>
                <a:latin typeface="Corbel" panose="020B0503020204020204" pitchFamily="34" charset="0"/>
              </a:rPr>
              <a:t>The two violations for which a vendor can be disqualified are failure to make EBT point of sale equipment accessible to WIC customers and failure to comply with minimum lane coverage criteria. The pattern of occurrences and respective disqualification periods are:</a:t>
            </a:r>
          </a:p>
          <a:p>
            <a:pPr algn="just" fontAlgn="auto"/>
            <a:endParaRPr lang="en-US" sz="1600" b="0" i="0" dirty="0">
              <a:effectLst/>
              <a:latin typeface="Corbel" panose="020B0503020204020204" pitchFamily="34" charset="0"/>
            </a:endParaRPr>
          </a:p>
          <a:p>
            <a:pPr algn="just" fontAlgn="auto">
              <a:buFont typeface="Arial" panose="020B0604020202020204" pitchFamily="34" charset="0"/>
              <a:buChar char="•"/>
            </a:pPr>
            <a:r>
              <a:rPr lang="en-US" sz="1600" b="0" i="0" dirty="0">
                <a:effectLst/>
                <a:latin typeface="Corbel" panose="020B0503020204020204" pitchFamily="34" charset="0"/>
              </a:rPr>
              <a:t>180 days for three occurrences within a 12-month period of failure to make EBT point of sale equipment accessible to WIC customers to ensure that EBT transactions are completed in accordance with 10A NCAC 43D .0708(20)</a:t>
            </a:r>
          </a:p>
          <a:p>
            <a:pPr algn="just" fontAlgn="auto">
              <a:buFont typeface="Arial" panose="020B0604020202020204" pitchFamily="34" charset="0"/>
              <a:buChar char="•"/>
            </a:pPr>
            <a:endParaRPr lang="en-US" sz="1600" b="0" i="0" dirty="0">
              <a:effectLst/>
              <a:latin typeface="Corbel" panose="020B0503020204020204" pitchFamily="34" charset="0"/>
            </a:endParaRPr>
          </a:p>
          <a:p>
            <a:pPr algn="just" fontAlgn="auto">
              <a:buFont typeface="Arial" panose="020B0604020202020204" pitchFamily="34" charset="0"/>
              <a:buChar char="•"/>
            </a:pPr>
            <a:r>
              <a:rPr lang="en-US" sz="1600" b="0" i="0" dirty="0">
                <a:effectLst/>
                <a:latin typeface="Corbel" panose="020B0503020204020204" pitchFamily="34" charset="0"/>
              </a:rPr>
              <a:t>90 days for three occurrences within a 12-month period of failure to comply with minimum lane coverage criteria required by 7 CFR 246.12(z)(2) and 10A NCAC 43D .0708(20)(c)</a:t>
            </a:r>
          </a:p>
          <a:p>
            <a:pPr algn="just">
              <a:buFontTx/>
              <a:buNone/>
            </a:pPr>
            <a:endParaRPr lang="en-US" sz="1500" dirty="0">
              <a:latin typeface="Constantia" panose="02030602050306030303" pitchFamily="18" charset="0"/>
              <a:ea typeface="Tahoma" panose="020B0604030504040204" pitchFamily="34" charset="0"/>
              <a:cs typeface="Tahoma" panose="020B0604030504040204" pitchFamily="34" charset="0"/>
            </a:endParaRPr>
          </a:p>
        </p:txBody>
      </p:sp>
      <p:sp>
        <p:nvSpPr>
          <p:cNvPr id="2" name="Slide Number Placeholder 1"/>
          <p:cNvSpPr>
            <a:spLocks noGrp="1"/>
          </p:cNvSpPr>
          <p:nvPr>
            <p:ph type="sldNum" sz="quarter" idx="10"/>
          </p:nvPr>
        </p:nvSpPr>
        <p:spPr/>
        <p:txBody>
          <a:bodyPr/>
          <a:lstStyle/>
          <a:p>
            <a:fld id="{277FD931-451E-4B36-ABA2-042D5FD0E452}" type="slidenum">
              <a:rPr lang="en-US" smtClean="0"/>
              <a:t>97</a:t>
            </a:fld>
            <a:endParaRPr lang="en-US" dirty="0"/>
          </a:p>
        </p:txBody>
      </p:sp>
    </p:spTree>
    <p:extLst>
      <p:ext uri="{BB962C8B-B14F-4D97-AF65-F5344CB8AC3E}">
        <p14:creationId xmlns:p14="http://schemas.microsoft.com/office/powerpoint/2010/main" val="2699383930"/>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a:spLocks noGrp="1" noChangeArrowheads="1"/>
          </p:cNvSpPr>
          <p:nvPr>
            <p:ph type="sldNum" sz="quarter" idx="4294967295"/>
          </p:nvPr>
        </p:nvSpPr>
        <p:spPr bwMode="auto">
          <a:xfrm>
            <a:off x="4085905" y="8943484"/>
            <a:ext cx="3229297" cy="487727"/>
          </a:xfrm>
          <a:prstGeom prst="rect">
            <a:avLst/>
          </a:prstGeom>
          <a:noFill/>
          <a:ln>
            <a:miter lim="800000"/>
            <a:headEnd/>
            <a:tailEnd/>
          </a:ln>
        </p:spPr>
        <p:txBody>
          <a:bodyPr lIns="98176" tIns="49089" rIns="98176" bIns="49089" anchor="b"/>
          <a:lstStyle/>
          <a:p>
            <a:pPr defTabSz="982003">
              <a:spcBef>
                <a:spcPct val="0"/>
              </a:spcBef>
            </a:pPr>
            <a:fld id="{EB2ABF5F-7034-4338-A081-F72778BAF9D5}" type="slidenum">
              <a:rPr lang="en-US">
                <a:latin typeface="Constantia" panose="02030602050306030303" pitchFamily="18" charset="0"/>
                <a:ea typeface="Tahoma" pitchFamily="34" charset="0"/>
                <a:cs typeface="Tahoma" pitchFamily="34" charset="0"/>
              </a:rPr>
              <a:pPr defTabSz="982003">
                <a:spcBef>
                  <a:spcPct val="0"/>
                </a:spcBef>
              </a:pPr>
              <a:t>98</a:t>
            </a:fld>
            <a:endParaRPr lang="en-US" dirty="0">
              <a:latin typeface="Constantia" panose="02030602050306030303" pitchFamily="18" charset="0"/>
              <a:ea typeface="Tahoma" pitchFamily="34" charset="0"/>
              <a:cs typeface="Tahoma" pitchFamily="34" charset="0"/>
            </a:endParaRPr>
          </a:p>
        </p:txBody>
      </p:sp>
      <p:sp>
        <p:nvSpPr>
          <p:cNvPr id="231427" name="Rectangle 2"/>
          <p:cNvSpPr>
            <a:spLocks noGrp="1" noRot="1" noChangeAspect="1" noChangeArrowheads="1" noTextEdit="1"/>
          </p:cNvSpPr>
          <p:nvPr>
            <p:ph type="sldImg"/>
          </p:nvPr>
        </p:nvSpPr>
        <p:spPr>
          <a:xfrm>
            <a:off x="519113" y="715963"/>
            <a:ext cx="6496050" cy="3654425"/>
          </a:xfrm>
          <a:ln/>
        </p:spPr>
      </p:sp>
      <p:sp>
        <p:nvSpPr>
          <p:cNvPr id="231428" name="Rectangle 3"/>
          <p:cNvSpPr>
            <a:spLocks noGrp="1" noChangeArrowheads="1"/>
          </p:cNvSpPr>
          <p:nvPr>
            <p:ph type="body" idx="1"/>
          </p:nvPr>
        </p:nvSpPr>
        <p:spPr>
          <a:xfrm>
            <a:off x="519113" y="4634245"/>
            <a:ext cx="6496049" cy="2223756"/>
          </a:xfrm>
          <a:noFill/>
          <a:ln/>
        </p:spPr>
        <p:txBody>
          <a:bodyPr lIns="98171" tIns="49085" rIns="98171" bIns="49085"/>
          <a:lstStyle/>
          <a:p>
            <a:pPr algn="just" eaLnBrk="1" hangingPunct="1"/>
            <a:r>
              <a:rPr lang="en-US" sz="1500" dirty="0">
                <a:latin typeface="Corbel" panose="020B0503020204020204" pitchFamily="34" charset="0"/>
                <a:ea typeface="Tahoma" pitchFamily="34" charset="0"/>
                <a:cs typeface="Tahoma" pitchFamily="34" charset="0"/>
              </a:rPr>
              <a:t>The nature of the violation and the number of violations determine the sanction imposed. Sanctions may remain on a vendor’s record for 12 months or until a vendor is disqualified. A pattern of occurrences for the same violation may result in disqualification.  The number of occurrences needed to establish a pattern depends on the violation.</a:t>
            </a:r>
          </a:p>
        </p:txBody>
      </p:sp>
    </p:spTree>
    <p:extLst>
      <p:ext uri="{BB962C8B-B14F-4D97-AF65-F5344CB8AC3E}">
        <p14:creationId xmlns:p14="http://schemas.microsoft.com/office/powerpoint/2010/main" val="3657255685"/>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a:spLocks noGrp="1" noChangeArrowheads="1"/>
          </p:cNvSpPr>
          <p:nvPr>
            <p:ph type="sldNum" sz="quarter" idx="4294967295"/>
          </p:nvPr>
        </p:nvSpPr>
        <p:spPr bwMode="auto">
          <a:xfrm>
            <a:off x="4085905" y="8943484"/>
            <a:ext cx="3229297" cy="487727"/>
          </a:xfrm>
          <a:prstGeom prst="rect">
            <a:avLst/>
          </a:prstGeom>
          <a:noFill/>
          <a:ln>
            <a:miter lim="800000"/>
            <a:headEnd/>
            <a:tailEnd/>
          </a:ln>
        </p:spPr>
        <p:txBody>
          <a:bodyPr lIns="98176" tIns="49089" rIns="98176" bIns="49089" anchor="b"/>
          <a:lstStyle/>
          <a:p>
            <a:pPr defTabSz="982003">
              <a:spcBef>
                <a:spcPct val="0"/>
              </a:spcBef>
            </a:pPr>
            <a:fld id="{EB2ABF5F-7034-4338-A081-F72778BAF9D5}" type="slidenum">
              <a:rPr lang="en-US">
                <a:latin typeface="Constantia" panose="02030602050306030303" pitchFamily="18" charset="0"/>
                <a:ea typeface="Tahoma" pitchFamily="34" charset="0"/>
                <a:cs typeface="Tahoma" pitchFamily="34" charset="0"/>
              </a:rPr>
              <a:pPr defTabSz="982003">
                <a:spcBef>
                  <a:spcPct val="0"/>
                </a:spcBef>
              </a:pPr>
              <a:t>99</a:t>
            </a:fld>
            <a:endParaRPr lang="en-US" dirty="0">
              <a:latin typeface="Constantia" panose="02030602050306030303" pitchFamily="18" charset="0"/>
              <a:ea typeface="Tahoma" pitchFamily="34" charset="0"/>
              <a:cs typeface="Tahoma" pitchFamily="34" charset="0"/>
            </a:endParaRPr>
          </a:p>
        </p:txBody>
      </p:sp>
      <p:sp>
        <p:nvSpPr>
          <p:cNvPr id="231427" name="Rectangle 2"/>
          <p:cNvSpPr>
            <a:spLocks noGrp="1" noRot="1" noChangeAspect="1" noChangeArrowheads="1" noTextEdit="1"/>
          </p:cNvSpPr>
          <p:nvPr>
            <p:ph type="sldImg"/>
          </p:nvPr>
        </p:nvSpPr>
        <p:spPr>
          <a:xfrm>
            <a:off x="519113" y="715963"/>
            <a:ext cx="6496050" cy="3654425"/>
          </a:xfrm>
          <a:ln/>
        </p:spPr>
      </p:sp>
      <p:sp>
        <p:nvSpPr>
          <p:cNvPr id="231428" name="Rectangle 3"/>
          <p:cNvSpPr>
            <a:spLocks noGrp="1" noChangeArrowheads="1"/>
          </p:cNvSpPr>
          <p:nvPr>
            <p:ph type="body" idx="1"/>
          </p:nvPr>
        </p:nvSpPr>
        <p:spPr>
          <a:xfrm>
            <a:off x="609600" y="4634244"/>
            <a:ext cx="6081077" cy="4533271"/>
          </a:xfrm>
          <a:noFill/>
          <a:ln/>
        </p:spPr>
        <p:txBody>
          <a:bodyPr lIns="98171" tIns="49085" rIns="98171" bIns="49085"/>
          <a:lstStyle/>
          <a:p>
            <a:pPr algn="just"/>
            <a:r>
              <a:rPr lang="en-US" sz="1600" dirty="0">
                <a:latin typeface="Corbel" panose="020B0503020204020204" pitchFamily="34" charset="0"/>
              </a:rPr>
              <a:t>These are examples of how patterns can lead to disqualification:</a:t>
            </a:r>
          </a:p>
          <a:p>
            <a:pPr algn="just"/>
            <a:endParaRPr lang="en-US" sz="1600" dirty="0">
              <a:latin typeface="Corbel" panose="020B0503020204020204" pitchFamily="34" charset="0"/>
            </a:endParaRPr>
          </a:p>
          <a:p>
            <a:pPr algn="just"/>
            <a:r>
              <a:rPr lang="en-US" sz="1600" dirty="0">
                <a:latin typeface="Corbel" panose="020B0503020204020204" pitchFamily="34" charset="0"/>
              </a:rPr>
              <a:t>Three occurrences within a 12-month period of failure to stock minimum inventory</a:t>
            </a:r>
          </a:p>
          <a:p>
            <a:pPr algn="just"/>
            <a:endParaRPr lang="en-US" sz="1600" dirty="0">
              <a:latin typeface="Corbel" panose="020B0503020204020204" pitchFamily="34" charset="0"/>
            </a:endParaRPr>
          </a:p>
          <a:p>
            <a:pPr algn="just"/>
            <a:r>
              <a:rPr lang="en-US" sz="1600" dirty="0">
                <a:latin typeface="Corbel" panose="020B0503020204020204" pitchFamily="34" charset="0"/>
              </a:rPr>
              <a:t>Three occurrences within a 12-month period of stocking WIC supplemental foods outside of the manufacturer’s expiration date</a:t>
            </a:r>
          </a:p>
          <a:p>
            <a:pPr algn="just"/>
            <a:endParaRPr lang="en-US" sz="1600" dirty="0">
              <a:latin typeface="Corbel" panose="020B0503020204020204" pitchFamily="34" charset="0"/>
            </a:endParaRPr>
          </a:p>
          <a:p>
            <a:pPr algn="just"/>
            <a:r>
              <a:rPr lang="en-US" sz="1600" dirty="0">
                <a:latin typeface="Corbel" panose="020B0503020204020204" pitchFamily="34" charset="0"/>
              </a:rPr>
              <a:t>Three occurrences within a 12-month period of failure to mark the current shelf prices of all WIC supplemental foods</a:t>
            </a:r>
          </a:p>
          <a:p>
            <a:pPr algn="just"/>
            <a:endParaRPr lang="en-US" sz="1600" dirty="0">
              <a:latin typeface="Corbel" panose="020B0503020204020204" pitchFamily="34" charset="0"/>
            </a:endParaRPr>
          </a:p>
          <a:p>
            <a:pPr algn="just"/>
            <a:r>
              <a:rPr lang="en-US" sz="1600" dirty="0">
                <a:latin typeface="Corbel" panose="020B0503020204020204" pitchFamily="34" charset="0"/>
              </a:rPr>
              <a:t>Three occurrences within a 12-month period of failure to stock minimum inventory equals a pattern. Once a pattern has been established, the State WIC Agency will proceed to disqualify the vendor from the WIC program. </a:t>
            </a:r>
          </a:p>
        </p:txBody>
      </p:sp>
    </p:spTree>
    <p:extLst>
      <p:ext uri="{BB962C8B-B14F-4D97-AF65-F5344CB8AC3E}">
        <p14:creationId xmlns:p14="http://schemas.microsoft.com/office/powerpoint/2010/main" val="37137927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8228B1-B844-4685-9DA2-1462B108C76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0DCCD7F-8D02-4DB6-B338-39D5CD62546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837F5EC-E232-46F7-8255-5C606E4B977A}"/>
              </a:ext>
            </a:extLst>
          </p:cNvPr>
          <p:cNvSpPr>
            <a:spLocks noGrp="1"/>
          </p:cNvSpPr>
          <p:nvPr>
            <p:ph type="dt" sz="half" idx="10"/>
          </p:nvPr>
        </p:nvSpPr>
        <p:spPr/>
        <p:txBody>
          <a:bodyPr/>
          <a:lstStyle/>
          <a:p>
            <a:endParaRPr lang="en-US" dirty="0">
              <a:latin typeface="+mj-lt"/>
            </a:endParaRPr>
          </a:p>
        </p:txBody>
      </p:sp>
      <p:sp>
        <p:nvSpPr>
          <p:cNvPr id="5" name="Footer Placeholder 4">
            <a:extLst>
              <a:ext uri="{FF2B5EF4-FFF2-40B4-BE49-F238E27FC236}">
                <a16:creationId xmlns:a16="http://schemas.microsoft.com/office/drawing/2014/main" id="{0D896A60-B759-4DB6-AB1D-B064993B93C8}"/>
              </a:ext>
            </a:extLst>
          </p:cNvPr>
          <p:cNvSpPr>
            <a:spLocks noGrp="1"/>
          </p:cNvSpPr>
          <p:nvPr>
            <p:ph type="ftr" sz="quarter" idx="11"/>
          </p:nvPr>
        </p:nvSpPr>
        <p:spPr/>
        <p:txBody>
          <a:bodyPr/>
          <a:lstStyle/>
          <a:p>
            <a:endParaRPr lang="en-US" dirty="0">
              <a:latin typeface="+mj-lt"/>
            </a:endParaRPr>
          </a:p>
        </p:txBody>
      </p:sp>
      <p:sp>
        <p:nvSpPr>
          <p:cNvPr id="6" name="Slide Number Placeholder 5">
            <a:extLst>
              <a:ext uri="{FF2B5EF4-FFF2-40B4-BE49-F238E27FC236}">
                <a16:creationId xmlns:a16="http://schemas.microsoft.com/office/drawing/2014/main" id="{AB25FB47-867D-4DBC-84F0-EC3157A5FA68}"/>
              </a:ext>
            </a:extLst>
          </p:cNvPr>
          <p:cNvSpPr>
            <a:spLocks noGrp="1"/>
          </p:cNvSpPr>
          <p:nvPr>
            <p:ph type="sldNum" sz="quarter" idx="12"/>
          </p:nvPr>
        </p:nvSpPr>
        <p:spPr/>
        <p:txBody>
          <a:bodyPr/>
          <a:lstStyle/>
          <a:p>
            <a:fld id="{34C99D79-8A4B-4031-B1E0-AF26F8EDF2BC}" type="slidenum">
              <a:rPr lang="en-US" smtClean="0"/>
              <a:pPr/>
              <a:t>‹#›</a:t>
            </a:fld>
            <a:endParaRPr lang="en-US" dirty="0"/>
          </a:p>
        </p:txBody>
      </p:sp>
    </p:spTree>
    <p:extLst>
      <p:ext uri="{BB962C8B-B14F-4D97-AF65-F5344CB8AC3E}">
        <p14:creationId xmlns:p14="http://schemas.microsoft.com/office/powerpoint/2010/main" val="1367468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B7676-8641-4DE1-BFE8-5D9D6643927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34BA212-5B50-4B09-A7F7-DB6CBF0CC4F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962EA4-964E-4FD8-8D29-5C91E6F78F00}"/>
              </a:ext>
            </a:extLst>
          </p:cNvPr>
          <p:cNvSpPr>
            <a:spLocks noGrp="1"/>
          </p:cNvSpPr>
          <p:nvPr>
            <p:ph type="dt" sz="half" idx="10"/>
          </p:nvPr>
        </p:nvSpPr>
        <p:spPr/>
        <p:txBody>
          <a:bodyPr/>
          <a:lstStyle/>
          <a:p>
            <a:fld id="{EDCEAB04-7709-4C1E-A61A-74684A0170FC}" type="datetime1">
              <a:rPr lang="en-US" smtClean="0"/>
              <a:t>5/31/2024</a:t>
            </a:fld>
            <a:endParaRPr lang="en-US" dirty="0"/>
          </a:p>
        </p:txBody>
      </p:sp>
      <p:sp>
        <p:nvSpPr>
          <p:cNvPr id="5" name="Footer Placeholder 4">
            <a:extLst>
              <a:ext uri="{FF2B5EF4-FFF2-40B4-BE49-F238E27FC236}">
                <a16:creationId xmlns:a16="http://schemas.microsoft.com/office/drawing/2014/main" id="{A4681264-0461-4012-A8D7-C017237C980A}"/>
              </a:ext>
            </a:extLst>
          </p:cNvPr>
          <p:cNvSpPr>
            <a:spLocks noGrp="1"/>
          </p:cNvSpPr>
          <p:nvPr>
            <p:ph type="ftr" sz="quarter" idx="11"/>
          </p:nvPr>
        </p:nvSpPr>
        <p:spPr/>
        <p:txBody>
          <a:bodyPr/>
          <a:lstStyle/>
          <a:p>
            <a:r>
              <a:rPr lang="en-US" dirty="0"/>
              <a:t>Add a footer</a:t>
            </a:r>
          </a:p>
        </p:txBody>
      </p:sp>
      <p:sp>
        <p:nvSpPr>
          <p:cNvPr id="6" name="Slide Number Placeholder 5">
            <a:extLst>
              <a:ext uri="{FF2B5EF4-FFF2-40B4-BE49-F238E27FC236}">
                <a16:creationId xmlns:a16="http://schemas.microsoft.com/office/drawing/2014/main" id="{ABF7B877-18CC-4F6C-902B-213DA84F0A31}"/>
              </a:ext>
            </a:extLst>
          </p:cNvPr>
          <p:cNvSpPr>
            <a:spLocks noGrp="1"/>
          </p:cNvSpPr>
          <p:nvPr>
            <p:ph type="sldNum" sz="quarter" idx="12"/>
          </p:nvPr>
        </p:nvSpPr>
        <p:spPr/>
        <p:txBody>
          <a:bodyPr/>
          <a:lstStyle/>
          <a:p>
            <a:fld id="{34C99D79-8A4B-4031-B1E0-AF26F8EDF2BC}" type="slidenum">
              <a:rPr lang="en-US" smtClean="0"/>
              <a:t>‹#›</a:t>
            </a:fld>
            <a:endParaRPr lang="en-US" dirty="0"/>
          </a:p>
        </p:txBody>
      </p:sp>
    </p:spTree>
    <p:extLst>
      <p:ext uri="{BB962C8B-B14F-4D97-AF65-F5344CB8AC3E}">
        <p14:creationId xmlns:p14="http://schemas.microsoft.com/office/powerpoint/2010/main" val="1575926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491409F-50BD-4903-84F7-EC509C5AF60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BAFBC97-21AA-461E-8FC2-27164F02162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AB7D4E-73BD-49B1-91D3-B272A5D37C04}"/>
              </a:ext>
            </a:extLst>
          </p:cNvPr>
          <p:cNvSpPr>
            <a:spLocks noGrp="1"/>
          </p:cNvSpPr>
          <p:nvPr>
            <p:ph type="dt" sz="half" idx="10"/>
          </p:nvPr>
        </p:nvSpPr>
        <p:spPr/>
        <p:txBody>
          <a:bodyPr/>
          <a:lstStyle/>
          <a:p>
            <a:fld id="{D29E8617-6EA8-4B97-A5E8-E18E98765EE2}" type="datetime1">
              <a:rPr lang="en-US" smtClean="0"/>
              <a:pPr/>
              <a:t>5/31/2024</a:t>
            </a:fld>
            <a:endParaRPr lang="en-US" dirty="0"/>
          </a:p>
        </p:txBody>
      </p:sp>
      <p:sp>
        <p:nvSpPr>
          <p:cNvPr id="5" name="Footer Placeholder 4">
            <a:extLst>
              <a:ext uri="{FF2B5EF4-FFF2-40B4-BE49-F238E27FC236}">
                <a16:creationId xmlns:a16="http://schemas.microsoft.com/office/drawing/2014/main" id="{491D2C66-147F-4422-A750-FC40D6BDB812}"/>
              </a:ext>
            </a:extLst>
          </p:cNvPr>
          <p:cNvSpPr>
            <a:spLocks noGrp="1"/>
          </p:cNvSpPr>
          <p:nvPr>
            <p:ph type="ftr" sz="quarter" idx="11"/>
          </p:nvPr>
        </p:nvSpPr>
        <p:spPr/>
        <p:txBody>
          <a:bodyPr/>
          <a:lstStyle/>
          <a:p>
            <a:r>
              <a:rPr lang="en-US" dirty="0"/>
              <a:t>Add a footer</a:t>
            </a:r>
          </a:p>
        </p:txBody>
      </p:sp>
      <p:sp>
        <p:nvSpPr>
          <p:cNvPr id="6" name="Slide Number Placeholder 5">
            <a:extLst>
              <a:ext uri="{FF2B5EF4-FFF2-40B4-BE49-F238E27FC236}">
                <a16:creationId xmlns:a16="http://schemas.microsoft.com/office/drawing/2014/main" id="{14E63EBA-99C0-495D-B0C5-58AEA165E5D5}"/>
              </a:ext>
            </a:extLst>
          </p:cNvPr>
          <p:cNvSpPr>
            <a:spLocks noGrp="1"/>
          </p:cNvSpPr>
          <p:nvPr>
            <p:ph type="sldNum" sz="quarter" idx="12"/>
          </p:nvPr>
        </p:nvSpPr>
        <p:spPr/>
        <p:txBody>
          <a:bodyPr/>
          <a:lstStyle/>
          <a:p>
            <a:fld id="{34C99D79-8A4B-4031-B1E0-AF26F8EDF2BC}" type="slidenum">
              <a:rPr lang="en-US" smtClean="0"/>
              <a:pPr/>
              <a:t>‹#›</a:t>
            </a:fld>
            <a:endParaRPr lang="en-US" dirty="0"/>
          </a:p>
        </p:txBody>
      </p:sp>
    </p:spTree>
    <p:extLst>
      <p:ext uri="{BB962C8B-B14F-4D97-AF65-F5344CB8AC3E}">
        <p14:creationId xmlns:p14="http://schemas.microsoft.com/office/powerpoint/2010/main" val="2616826873"/>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FB3DD-FF57-4421-B7B3-C63174D81CE7}"/>
              </a:ext>
            </a:extLst>
          </p:cNvPr>
          <p:cNvSpPr>
            <a:spLocks noGrp="1"/>
          </p:cNvSpPr>
          <p:nvPr>
            <p:ph type="ctrTitle"/>
          </p:nvPr>
        </p:nvSpPr>
        <p:spPr>
          <a:xfrm>
            <a:off x="1524001" y="1122363"/>
            <a:ext cx="9144000" cy="2387600"/>
          </a:xfrm>
        </p:spPr>
        <p:txBody>
          <a:bodyPr anchor="b"/>
          <a:lstStyle>
            <a:lvl1pPr algn="ctr">
              <a:defRPr sz="5998"/>
            </a:lvl1pPr>
          </a:lstStyle>
          <a:p>
            <a:r>
              <a:rPr lang="en-US"/>
              <a:t>Click to edit Master title style</a:t>
            </a:r>
          </a:p>
        </p:txBody>
      </p:sp>
      <p:sp>
        <p:nvSpPr>
          <p:cNvPr id="3" name="Subtitle 2">
            <a:extLst>
              <a:ext uri="{FF2B5EF4-FFF2-40B4-BE49-F238E27FC236}">
                <a16:creationId xmlns:a16="http://schemas.microsoft.com/office/drawing/2014/main" id="{2CF1DDB1-D39C-480A-BDA8-B6739F82746E}"/>
              </a:ext>
            </a:extLst>
          </p:cNvPr>
          <p:cNvSpPr>
            <a:spLocks noGrp="1"/>
          </p:cNvSpPr>
          <p:nvPr>
            <p:ph type="subTitle" idx="1"/>
          </p:nvPr>
        </p:nvSpPr>
        <p:spPr>
          <a:xfrm>
            <a:off x="1524001" y="3602038"/>
            <a:ext cx="9144000" cy="1655762"/>
          </a:xfrm>
        </p:spPr>
        <p:txBody>
          <a:bodyPr/>
          <a:lstStyle>
            <a:lvl1pPr marL="0" indent="0" algn="ctr">
              <a:buNone/>
              <a:defRPr sz="2399"/>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0E1F1DD-C873-42FE-96DC-356C5E757A06}"/>
              </a:ext>
            </a:extLst>
          </p:cNvPr>
          <p:cNvSpPr>
            <a:spLocks noGrp="1"/>
          </p:cNvSpPr>
          <p:nvPr>
            <p:ph type="dt" sz="half" idx="10"/>
          </p:nvPr>
        </p:nvSpPr>
        <p:spPr/>
        <p:txBody>
          <a:bodyPr/>
          <a:lstStyle/>
          <a:p>
            <a:fld id="{AC0A629B-1E25-41E4-AF9A-90EE06D56745}" type="datetime1">
              <a:rPr lang="en-US" smtClean="0"/>
              <a:t>5/31/2024</a:t>
            </a:fld>
            <a:endParaRPr lang="en-US" dirty="0"/>
          </a:p>
        </p:txBody>
      </p:sp>
      <p:sp>
        <p:nvSpPr>
          <p:cNvPr id="5" name="Footer Placeholder 4">
            <a:extLst>
              <a:ext uri="{FF2B5EF4-FFF2-40B4-BE49-F238E27FC236}">
                <a16:creationId xmlns:a16="http://schemas.microsoft.com/office/drawing/2014/main" id="{30F2D747-3FE9-41BA-B529-7101EA29FE09}"/>
              </a:ext>
            </a:extLst>
          </p:cNvPr>
          <p:cNvSpPr>
            <a:spLocks noGrp="1"/>
          </p:cNvSpPr>
          <p:nvPr>
            <p:ph type="ftr" sz="quarter" idx="11"/>
          </p:nvPr>
        </p:nvSpPr>
        <p:spPr/>
        <p:txBody>
          <a:bodyPr/>
          <a:lstStyle/>
          <a:p>
            <a:r>
              <a:rPr lang="en-US" dirty="0"/>
              <a:t>Add a footer</a:t>
            </a:r>
          </a:p>
        </p:txBody>
      </p:sp>
      <p:sp>
        <p:nvSpPr>
          <p:cNvPr id="6" name="Slide Number Placeholder 5">
            <a:extLst>
              <a:ext uri="{FF2B5EF4-FFF2-40B4-BE49-F238E27FC236}">
                <a16:creationId xmlns:a16="http://schemas.microsoft.com/office/drawing/2014/main" id="{BFD09095-430F-4DBE-B17F-5E382DDF5D72}"/>
              </a:ext>
            </a:extLst>
          </p:cNvPr>
          <p:cNvSpPr>
            <a:spLocks noGrp="1"/>
          </p:cNvSpPr>
          <p:nvPr>
            <p:ph type="sldNum" sz="quarter" idx="12"/>
          </p:nvPr>
        </p:nvSpPr>
        <p:spPr/>
        <p:txBody>
          <a:bodyPr/>
          <a:lstStyle/>
          <a:p>
            <a:fld id="{34C99D79-8A4B-4031-B1E0-AF26F8EDF2BC}" type="slidenum">
              <a:rPr lang="en-US" smtClean="0"/>
              <a:t>‹#›</a:t>
            </a:fld>
            <a:endParaRPr lang="en-US" dirty="0"/>
          </a:p>
        </p:txBody>
      </p:sp>
    </p:spTree>
    <p:extLst>
      <p:ext uri="{BB962C8B-B14F-4D97-AF65-F5344CB8AC3E}">
        <p14:creationId xmlns:p14="http://schemas.microsoft.com/office/powerpoint/2010/main" val="3351714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851A5C-423C-41ED-91C7-3A02BC77EB5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B6D5240-9C40-4D0F-BB10-CD02A61B6E2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64F70F-3E0C-468A-A6FC-9FF2C747D704}"/>
              </a:ext>
            </a:extLst>
          </p:cNvPr>
          <p:cNvSpPr>
            <a:spLocks noGrp="1"/>
          </p:cNvSpPr>
          <p:nvPr>
            <p:ph type="dt" sz="half" idx="10"/>
          </p:nvPr>
        </p:nvSpPr>
        <p:spPr/>
        <p:txBody>
          <a:bodyPr/>
          <a:lstStyle/>
          <a:p>
            <a:fld id="{C891D40A-A082-4780-9348-8B88734C650D}" type="datetime1">
              <a:rPr lang="en-US" smtClean="0"/>
              <a:t>5/31/2024</a:t>
            </a:fld>
            <a:endParaRPr lang="en-US" dirty="0"/>
          </a:p>
        </p:txBody>
      </p:sp>
      <p:sp>
        <p:nvSpPr>
          <p:cNvPr id="5" name="Footer Placeholder 4">
            <a:extLst>
              <a:ext uri="{FF2B5EF4-FFF2-40B4-BE49-F238E27FC236}">
                <a16:creationId xmlns:a16="http://schemas.microsoft.com/office/drawing/2014/main" id="{E4BBDEB8-21EA-4725-B14B-60361F15C611}"/>
              </a:ext>
            </a:extLst>
          </p:cNvPr>
          <p:cNvSpPr>
            <a:spLocks noGrp="1"/>
          </p:cNvSpPr>
          <p:nvPr>
            <p:ph type="ftr" sz="quarter" idx="11"/>
          </p:nvPr>
        </p:nvSpPr>
        <p:spPr/>
        <p:txBody>
          <a:bodyPr/>
          <a:lstStyle/>
          <a:p>
            <a:r>
              <a:rPr lang="en-US" dirty="0"/>
              <a:t>Add a footer</a:t>
            </a:r>
          </a:p>
        </p:txBody>
      </p:sp>
      <p:sp>
        <p:nvSpPr>
          <p:cNvPr id="6" name="Slide Number Placeholder 5">
            <a:extLst>
              <a:ext uri="{FF2B5EF4-FFF2-40B4-BE49-F238E27FC236}">
                <a16:creationId xmlns:a16="http://schemas.microsoft.com/office/drawing/2014/main" id="{9944A225-9AB6-4E5E-BCE6-4BC3A7840FD5}"/>
              </a:ext>
            </a:extLst>
          </p:cNvPr>
          <p:cNvSpPr>
            <a:spLocks noGrp="1"/>
          </p:cNvSpPr>
          <p:nvPr>
            <p:ph type="sldNum" sz="quarter" idx="12"/>
          </p:nvPr>
        </p:nvSpPr>
        <p:spPr/>
        <p:txBody>
          <a:bodyPr/>
          <a:lstStyle/>
          <a:p>
            <a:fld id="{34C99D79-8A4B-4031-B1E0-AF26F8EDF2BC}" type="slidenum">
              <a:rPr lang="en-US" smtClean="0"/>
              <a:t>‹#›</a:t>
            </a:fld>
            <a:endParaRPr lang="en-US" dirty="0"/>
          </a:p>
        </p:txBody>
      </p:sp>
    </p:spTree>
    <p:extLst>
      <p:ext uri="{BB962C8B-B14F-4D97-AF65-F5344CB8AC3E}">
        <p14:creationId xmlns:p14="http://schemas.microsoft.com/office/powerpoint/2010/main" val="1284166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9BB9AB-7DE0-4200-88BA-AA570E6201F7}"/>
              </a:ext>
            </a:extLst>
          </p:cNvPr>
          <p:cNvSpPr>
            <a:spLocks noGrp="1"/>
          </p:cNvSpPr>
          <p:nvPr>
            <p:ph type="title"/>
          </p:nvPr>
        </p:nvSpPr>
        <p:spPr>
          <a:xfrm>
            <a:off x="831850" y="1709740"/>
            <a:ext cx="10515600" cy="2852737"/>
          </a:xfrm>
        </p:spPr>
        <p:txBody>
          <a:bodyPr anchor="b"/>
          <a:lstStyle>
            <a:lvl1pPr>
              <a:defRPr sz="5998"/>
            </a:lvl1pPr>
          </a:lstStyle>
          <a:p>
            <a:r>
              <a:rPr lang="en-US"/>
              <a:t>Click to edit Master title style</a:t>
            </a:r>
          </a:p>
        </p:txBody>
      </p:sp>
      <p:sp>
        <p:nvSpPr>
          <p:cNvPr id="3" name="Text Placeholder 2">
            <a:extLst>
              <a:ext uri="{FF2B5EF4-FFF2-40B4-BE49-F238E27FC236}">
                <a16:creationId xmlns:a16="http://schemas.microsoft.com/office/drawing/2014/main" id="{B7AB3ED6-8149-4E9A-A624-B49F8A51EB7C}"/>
              </a:ext>
            </a:extLst>
          </p:cNvPr>
          <p:cNvSpPr>
            <a:spLocks noGrp="1"/>
          </p:cNvSpPr>
          <p:nvPr>
            <p:ph type="body" idx="1"/>
          </p:nvPr>
        </p:nvSpPr>
        <p:spPr>
          <a:xfrm>
            <a:off x="831850" y="4589465"/>
            <a:ext cx="10515600" cy="1500187"/>
          </a:xfrm>
        </p:spPr>
        <p:txBody>
          <a:bodyPr/>
          <a:lstStyle>
            <a:lvl1pPr marL="0" indent="0">
              <a:buNone/>
              <a:defRPr sz="2399">
                <a:solidFill>
                  <a:schemeClr val="tx1">
                    <a:tint val="75000"/>
                  </a:schemeClr>
                </a:solidFill>
              </a:defRPr>
            </a:lvl1pPr>
            <a:lvl2pPr marL="457063" indent="0">
              <a:buNone/>
              <a:defRPr sz="1999">
                <a:solidFill>
                  <a:schemeClr val="tx1">
                    <a:tint val="75000"/>
                  </a:schemeClr>
                </a:solidFill>
              </a:defRPr>
            </a:lvl2pPr>
            <a:lvl3pPr marL="914126" indent="0">
              <a:buNone/>
              <a:defRPr sz="1799">
                <a:solidFill>
                  <a:schemeClr val="tx1">
                    <a:tint val="75000"/>
                  </a:schemeClr>
                </a:solidFill>
              </a:defRPr>
            </a:lvl3pPr>
            <a:lvl4pPr marL="1371189" indent="0">
              <a:buNone/>
              <a:defRPr sz="1600">
                <a:solidFill>
                  <a:schemeClr val="tx1">
                    <a:tint val="75000"/>
                  </a:schemeClr>
                </a:solidFill>
              </a:defRPr>
            </a:lvl4pPr>
            <a:lvl5pPr marL="1828251" indent="0">
              <a:buNone/>
              <a:defRPr sz="1600">
                <a:solidFill>
                  <a:schemeClr val="tx1">
                    <a:tint val="75000"/>
                  </a:schemeClr>
                </a:solidFill>
              </a:defRPr>
            </a:lvl5pPr>
            <a:lvl6pPr marL="2285314" indent="0">
              <a:buNone/>
              <a:defRPr sz="1600">
                <a:solidFill>
                  <a:schemeClr val="tx1">
                    <a:tint val="75000"/>
                  </a:schemeClr>
                </a:solidFill>
              </a:defRPr>
            </a:lvl6pPr>
            <a:lvl7pPr marL="2742377" indent="0">
              <a:buNone/>
              <a:defRPr sz="1600">
                <a:solidFill>
                  <a:schemeClr val="tx1">
                    <a:tint val="75000"/>
                  </a:schemeClr>
                </a:solidFill>
              </a:defRPr>
            </a:lvl7pPr>
            <a:lvl8pPr marL="3199440" indent="0">
              <a:buNone/>
              <a:defRPr sz="1600">
                <a:solidFill>
                  <a:schemeClr val="tx1">
                    <a:tint val="75000"/>
                  </a:schemeClr>
                </a:solidFill>
              </a:defRPr>
            </a:lvl8pPr>
            <a:lvl9pPr marL="3656503"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DBBFB0B-40B0-4095-AB16-F00A403E4AC2}"/>
              </a:ext>
            </a:extLst>
          </p:cNvPr>
          <p:cNvSpPr>
            <a:spLocks noGrp="1"/>
          </p:cNvSpPr>
          <p:nvPr>
            <p:ph type="dt" sz="half" idx="10"/>
          </p:nvPr>
        </p:nvSpPr>
        <p:spPr/>
        <p:txBody>
          <a:bodyPr/>
          <a:lstStyle/>
          <a:p>
            <a:fld id="{9D76392E-8E5B-4F42-B01B-FB1AC55856D2}" type="datetime1">
              <a:rPr lang="en-US" smtClean="0"/>
              <a:t>5/31/2024</a:t>
            </a:fld>
            <a:endParaRPr lang="en-US" dirty="0"/>
          </a:p>
        </p:txBody>
      </p:sp>
      <p:sp>
        <p:nvSpPr>
          <p:cNvPr id="5" name="Footer Placeholder 4">
            <a:extLst>
              <a:ext uri="{FF2B5EF4-FFF2-40B4-BE49-F238E27FC236}">
                <a16:creationId xmlns:a16="http://schemas.microsoft.com/office/drawing/2014/main" id="{A9E98CB1-01AB-4A4E-9F87-E4B63D1AACF3}"/>
              </a:ext>
            </a:extLst>
          </p:cNvPr>
          <p:cNvSpPr>
            <a:spLocks noGrp="1"/>
          </p:cNvSpPr>
          <p:nvPr>
            <p:ph type="ftr" sz="quarter" idx="11"/>
          </p:nvPr>
        </p:nvSpPr>
        <p:spPr/>
        <p:txBody>
          <a:bodyPr/>
          <a:lstStyle/>
          <a:p>
            <a:r>
              <a:rPr lang="en-US" dirty="0"/>
              <a:t>Add a footer</a:t>
            </a:r>
          </a:p>
        </p:txBody>
      </p:sp>
      <p:sp>
        <p:nvSpPr>
          <p:cNvPr id="6" name="Slide Number Placeholder 5">
            <a:extLst>
              <a:ext uri="{FF2B5EF4-FFF2-40B4-BE49-F238E27FC236}">
                <a16:creationId xmlns:a16="http://schemas.microsoft.com/office/drawing/2014/main" id="{4E5AD272-CAD2-4F11-89CF-81ACE3C9A6CB}"/>
              </a:ext>
            </a:extLst>
          </p:cNvPr>
          <p:cNvSpPr>
            <a:spLocks noGrp="1"/>
          </p:cNvSpPr>
          <p:nvPr>
            <p:ph type="sldNum" sz="quarter" idx="12"/>
          </p:nvPr>
        </p:nvSpPr>
        <p:spPr/>
        <p:txBody>
          <a:bodyPr/>
          <a:lstStyle/>
          <a:p>
            <a:fld id="{34C99D79-8A4B-4031-B1E0-AF26F8EDF2BC}" type="slidenum">
              <a:rPr lang="en-US" smtClean="0"/>
              <a:t>‹#›</a:t>
            </a:fld>
            <a:endParaRPr lang="en-US" dirty="0"/>
          </a:p>
        </p:txBody>
      </p:sp>
    </p:spTree>
    <p:extLst>
      <p:ext uri="{BB962C8B-B14F-4D97-AF65-F5344CB8AC3E}">
        <p14:creationId xmlns:p14="http://schemas.microsoft.com/office/powerpoint/2010/main" val="3839162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E8DB4B-5724-4963-8C9C-29A0AFEA20D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80CFCEC-7572-489B-B8A9-A99E2E048480}"/>
              </a:ext>
            </a:extLst>
          </p:cNvPr>
          <p:cNvSpPr>
            <a:spLocks noGrp="1"/>
          </p:cNvSpPr>
          <p:nvPr>
            <p:ph sz="half" idx="1"/>
          </p:nvPr>
        </p:nvSpPr>
        <p:spPr>
          <a:xfrm>
            <a:off x="838201"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B11DA9E-B904-4351-8AB9-9D4A1949D39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677F991-FA2B-43AA-AC5C-29D65A6A0276}"/>
              </a:ext>
            </a:extLst>
          </p:cNvPr>
          <p:cNvSpPr>
            <a:spLocks noGrp="1"/>
          </p:cNvSpPr>
          <p:nvPr>
            <p:ph type="dt" sz="half" idx="10"/>
          </p:nvPr>
        </p:nvSpPr>
        <p:spPr/>
        <p:txBody>
          <a:bodyPr/>
          <a:lstStyle/>
          <a:p>
            <a:fld id="{F653542A-2F14-426E-8E8D-F273B49D4316}" type="datetime1">
              <a:rPr lang="en-US" smtClean="0"/>
              <a:t>5/31/2024</a:t>
            </a:fld>
            <a:endParaRPr lang="en-US" dirty="0"/>
          </a:p>
        </p:txBody>
      </p:sp>
      <p:sp>
        <p:nvSpPr>
          <p:cNvPr id="6" name="Footer Placeholder 5">
            <a:extLst>
              <a:ext uri="{FF2B5EF4-FFF2-40B4-BE49-F238E27FC236}">
                <a16:creationId xmlns:a16="http://schemas.microsoft.com/office/drawing/2014/main" id="{55D37426-BEDD-46C1-826E-DE9C649BF004}"/>
              </a:ext>
            </a:extLst>
          </p:cNvPr>
          <p:cNvSpPr>
            <a:spLocks noGrp="1"/>
          </p:cNvSpPr>
          <p:nvPr>
            <p:ph type="ftr" sz="quarter" idx="11"/>
          </p:nvPr>
        </p:nvSpPr>
        <p:spPr/>
        <p:txBody>
          <a:bodyPr/>
          <a:lstStyle/>
          <a:p>
            <a:r>
              <a:rPr lang="en-US" dirty="0"/>
              <a:t>Add a footer</a:t>
            </a:r>
          </a:p>
        </p:txBody>
      </p:sp>
      <p:sp>
        <p:nvSpPr>
          <p:cNvPr id="7" name="Slide Number Placeholder 6">
            <a:extLst>
              <a:ext uri="{FF2B5EF4-FFF2-40B4-BE49-F238E27FC236}">
                <a16:creationId xmlns:a16="http://schemas.microsoft.com/office/drawing/2014/main" id="{520B5EFE-5D7E-4E89-BC27-F51D14211F19}"/>
              </a:ext>
            </a:extLst>
          </p:cNvPr>
          <p:cNvSpPr>
            <a:spLocks noGrp="1"/>
          </p:cNvSpPr>
          <p:nvPr>
            <p:ph type="sldNum" sz="quarter" idx="12"/>
          </p:nvPr>
        </p:nvSpPr>
        <p:spPr/>
        <p:txBody>
          <a:bodyPr/>
          <a:lstStyle/>
          <a:p>
            <a:fld id="{34C99D79-8A4B-4031-B1E0-AF26F8EDF2BC}" type="slidenum">
              <a:rPr lang="en-US" smtClean="0"/>
              <a:t>‹#›</a:t>
            </a:fld>
            <a:endParaRPr lang="en-US" dirty="0"/>
          </a:p>
        </p:txBody>
      </p:sp>
    </p:spTree>
    <p:extLst>
      <p:ext uri="{BB962C8B-B14F-4D97-AF65-F5344CB8AC3E}">
        <p14:creationId xmlns:p14="http://schemas.microsoft.com/office/powerpoint/2010/main" val="478738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4ED1D-A493-403E-A8E7-9630538FD2A7}"/>
              </a:ext>
            </a:extLst>
          </p:cNvPr>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27C4A16-1DE5-4740-9360-83F22307D41C}"/>
              </a:ext>
            </a:extLst>
          </p:cNvPr>
          <p:cNvSpPr>
            <a:spLocks noGrp="1"/>
          </p:cNvSpPr>
          <p:nvPr>
            <p:ph type="body" idx="1"/>
          </p:nvPr>
        </p:nvSpPr>
        <p:spPr>
          <a:xfrm>
            <a:off x="839789" y="1681163"/>
            <a:ext cx="5157787" cy="82391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0E11D36-1B1E-4FCD-A048-FD8BCD080DED}"/>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035952B-CCBC-45C9-B49D-AC7F6194339C}"/>
              </a:ext>
            </a:extLst>
          </p:cNvPr>
          <p:cNvSpPr>
            <a:spLocks noGrp="1"/>
          </p:cNvSpPr>
          <p:nvPr>
            <p:ph type="body" sz="quarter" idx="3"/>
          </p:nvPr>
        </p:nvSpPr>
        <p:spPr>
          <a:xfrm>
            <a:off x="6172200" y="1681163"/>
            <a:ext cx="5183188" cy="82391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31744A8-115E-486E-810B-A0CCA34BA91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4BBA9B5-2729-4EBC-BE4A-618DE5417900}"/>
              </a:ext>
            </a:extLst>
          </p:cNvPr>
          <p:cNvSpPr>
            <a:spLocks noGrp="1"/>
          </p:cNvSpPr>
          <p:nvPr>
            <p:ph type="dt" sz="half" idx="10"/>
          </p:nvPr>
        </p:nvSpPr>
        <p:spPr/>
        <p:txBody>
          <a:bodyPr/>
          <a:lstStyle/>
          <a:p>
            <a:fld id="{AACEE226-C572-46EF-A7F1-79EF316267F2}" type="datetime1">
              <a:rPr lang="en-US" smtClean="0"/>
              <a:t>5/31/2024</a:t>
            </a:fld>
            <a:endParaRPr lang="en-US" dirty="0"/>
          </a:p>
        </p:txBody>
      </p:sp>
      <p:sp>
        <p:nvSpPr>
          <p:cNvPr id="8" name="Footer Placeholder 7">
            <a:extLst>
              <a:ext uri="{FF2B5EF4-FFF2-40B4-BE49-F238E27FC236}">
                <a16:creationId xmlns:a16="http://schemas.microsoft.com/office/drawing/2014/main" id="{44CDDCB3-5543-4609-BA94-900EA83193D7}"/>
              </a:ext>
            </a:extLst>
          </p:cNvPr>
          <p:cNvSpPr>
            <a:spLocks noGrp="1"/>
          </p:cNvSpPr>
          <p:nvPr>
            <p:ph type="ftr" sz="quarter" idx="11"/>
          </p:nvPr>
        </p:nvSpPr>
        <p:spPr/>
        <p:txBody>
          <a:bodyPr/>
          <a:lstStyle/>
          <a:p>
            <a:r>
              <a:rPr lang="en-US" dirty="0"/>
              <a:t>Add a footer</a:t>
            </a:r>
          </a:p>
        </p:txBody>
      </p:sp>
      <p:sp>
        <p:nvSpPr>
          <p:cNvPr id="9" name="Slide Number Placeholder 8">
            <a:extLst>
              <a:ext uri="{FF2B5EF4-FFF2-40B4-BE49-F238E27FC236}">
                <a16:creationId xmlns:a16="http://schemas.microsoft.com/office/drawing/2014/main" id="{CB03B34E-B684-4AAC-AD1C-B0564CD6C1C0}"/>
              </a:ext>
            </a:extLst>
          </p:cNvPr>
          <p:cNvSpPr>
            <a:spLocks noGrp="1"/>
          </p:cNvSpPr>
          <p:nvPr>
            <p:ph type="sldNum" sz="quarter" idx="12"/>
          </p:nvPr>
        </p:nvSpPr>
        <p:spPr/>
        <p:txBody>
          <a:bodyPr/>
          <a:lstStyle/>
          <a:p>
            <a:fld id="{34C99D79-8A4B-4031-B1E0-AF26F8EDF2BC}" type="slidenum">
              <a:rPr lang="en-US" smtClean="0"/>
              <a:t>‹#›</a:t>
            </a:fld>
            <a:endParaRPr lang="en-US" dirty="0"/>
          </a:p>
        </p:txBody>
      </p:sp>
    </p:spTree>
    <p:extLst>
      <p:ext uri="{BB962C8B-B14F-4D97-AF65-F5344CB8AC3E}">
        <p14:creationId xmlns:p14="http://schemas.microsoft.com/office/powerpoint/2010/main" val="3959624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835F12-6ECE-4E20-AC18-7B2E9EC1155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55D747D-F914-410F-81A0-DC44D0A16565}"/>
              </a:ext>
            </a:extLst>
          </p:cNvPr>
          <p:cNvSpPr>
            <a:spLocks noGrp="1"/>
          </p:cNvSpPr>
          <p:nvPr>
            <p:ph type="dt" sz="half" idx="10"/>
          </p:nvPr>
        </p:nvSpPr>
        <p:spPr/>
        <p:txBody>
          <a:bodyPr/>
          <a:lstStyle/>
          <a:p>
            <a:fld id="{200C26F5-5530-4CB8-9E1E-5E9DCB84614A}" type="datetime1">
              <a:rPr lang="en-US" smtClean="0"/>
              <a:t>5/31/2024</a:t>
            </a:fld>
            <a:endParaRPr lang="en-US" dirty="0"/>
          </a:p>
        </p:txBody>
      </p:sp>
      <p:sp>
        <p:nvSpPr>
          <p:cNvPr id="4" name="Footer Placeholder 3">
            <a:extLst>
              <a:ext uri="{FF2B5EF4-FFF2-40B4-BE49-F238E27FC236}">
                <a16:creationId xmlns:a16="http://schemas.microsoft.com/office/drawing/2014/main" id="{2C21CD1E-ED30-481D-89A8-AD0FDC900ED7}"/>
              </a:ext>
            </a:extLst>
          </p:cNvPr>
          <p:cNvSpPr>
            <a:spLocks noGrp="1"/>
          </p:cNvSpPr>
          <p:nvPr>
            <p:ph type="ftr" sz="quarter" idx="11"/>
          </p:nvPr>
        </p:nvSpPr>
        <p:spPr/>
        <p:txBody>
          <a:bodyPr/>
          <a:lstStyle/>
          <a:p>
            <a:r>
              <a:rPr lang="en-US" dirty="0"/>
              <a:t>Add a footer</a:t>
            </a:r>
          </a:p>
        </p:txBody>
      </p:sp>
      <p:sp>
        <p:nvSpPr>
          <p:cNvPr id="5" name="Slide Number Placeholder 4">
            <a:extLst>
              <a:ext uri="{FF2B5EF4-FFF2-40B4-BE49-F238E27FC236}">
                <a16:creationId xmlns:a16="http://schemas.microsoft.com/office/drawing/2014/main" id="{266CFCB6-4A4A-4874-9F3B-E041155CCFC9}"/>
              </a:ext>
            </a:extLst>
          </p:cNvPr>
          <p:cNvSpPr>
            <a:spLocks noGrp="1"/>
          </p:cNvSpPr>
          <p:nvPr>
            <p:ph type="sldNum" sz="quarter" idx="12"/>
          </p:nvPr>
        </p:nvSpPr>
        <p:spPr/>
        <p:txBody>
          <a:bodyPr/>
          <a:lstStyle/>
          <a:p>
            <a:fld id="{34C99D79-8A4B-4031-B1E0-AF26F8EDF2BC}" type="slidenum">
              <a:rPr lang="en-US" smtClean="0"/>
              <a:t>‹#›</a:t>
            </a:fld>
            <a:endParaRPr lang="en-US" dirty="0"/>
          </a:p>
        </p:txBody>
      </p:sp>
    </p:spTree>
    <p:extLst>
      <p:ext uri="{BB962C8B-B14F-4D97-AF65-F5344CB8AC3E}">
        <p14:creationId xmlns:p14="http://schemas.microsoft.com/office/powerpoint/2010/main" val="698533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E123FC0-E69B-4C56-BDEE-6653034A4D09}"/>
              </a:ext>
            </a:extLst>
          </p:cNvPr>
          <p:cNvSpPr>
            <a:spLocks noGrp="1"/>
          </p:cNvSpPr>
          <p:nvPr>
            <p:ph type="dt" sz="half" idx="10"/>
          </p:nvPr>
        </p:nvSpPr>
        <p:spPr/>
        <p:txBody>
          <a:bodyPr/>
          <a:lstStyle/>
          <a:p>
            <a:fld id="{00324D3F-38F6-4724-AB10-83955BB9EF0E}" type="datetime1">
              <a:rPr lang="en-US" smtClean="0"/>
              <a:t>5/31/2024</a:t>
            </a:fld>
            <a:endParaRPr lang="en-US" dirty="0"/>
          </a:p>
        </p:txBody>
      </p:sp>
      <p:sp>
        <p:nvSpPr>
          <p:cNvPr id="3" name="Footer Placeholder 2">
            <a:extLst>
              <a:ext uri="{FF2B5EF4-FFF2-40B4-BE49-F238E27FC236}">
                <a16:creationId xmlns:a16="http://schemas.microsoft.com/office/drawing/2014/main" id="{C8D65D34-07CB-4E5B-A1B3-48B72E32A039}"/>
              </a:ext>
            </a:extLst>
          </p:cNvPr>
          <p:cNvSpPr>
            <a:spLocks noGrp="1"/>
          </p:cNvSpPr>
          <p:nvPr>
            <p:ph type="ftr" sz="quarter" idx="11"/>
          </p:nvPr>
        </p:nvSpPr>
        <p:spPr/>
        <p:txBody>
          <a:bodyPr/>
          <a:lstStyle/>
          <a:p>
            <a:r>
              <a:rPr lang="en-US" dirty="0"/>
              <a:t>Add a footer</a:t>
            </a:r>
          </a:p>
        </p:txBody>
      </p:sp>
      <p:sp>
        <p:nvSpPr>
          <p:cNvPr id="4" name="Slide Number Placeholder 3">
            <a:extLst>
              <a:ext uri="{FF2B5EF4-FFF2-40B4-BE49-F238E27FC236}">
                <a16:creationId xmlns:a16="http://schemas.microsoft.com/office/drawing/2014/main" id="{3FE014FA-C004-4486-A5EA-46ABD6EE5EAE}"/>
              </a:ext>
            </a:extLst>
          </p:cNvPr>
          <p:cNvSpPr>
            <a:spLocks noGrp="1"/>
          </p:cNvSpPr>
          <p:nvPr>
            <p:ph type="sldNum" sz="quarter" idx="12"/>
          </p:nvPr>
        </p:nvSpPr>
        <p:spPr/>
        <p:txBody>
          <a:bodyPr/>
          <a:lstStyle/>
          <a:p>
            <a:fld id="{34C99D79-8A4B-4031-B1E0-AF26F8EDF2BC}" type="slidenum">
              <a:rPr lang="en-US" smtClean="0"/>
              <a:t>‹#›</a:t>
            </a:fld>
            <a:endParaRPr lang="en-US" dirty="0"/>
          </a:p>
        </p:txBody>
      </p:sp>
    </p:spTree>
    <p:extLst>
      <p:ext uri="{BB962C8B-B14F-4D97-AF65-F5344CB8AC3E}">
        <p14:creationId xmlns:p14="http://schemas.microsoft.com/office/powerpoint/2010/main" val="3243558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31663B-7EA0-4054-A32B-C497026EF44E}"/>
              </a:ext>
            </a:extLst>
          </p:cNvPr>
          <p:cNvSpPr>
            <a:spLocks noGrp="1"/>
          </p:cNvSpPr>
          <p:nvPr>
            <p:ph type="title"/>
          </p:nvPr>
        </p:nvSpPr>
        <p:spPr>
          <a:xfrm>
            <a:off x="839789" y="457200"/>
            <a:ext cx="3932237" cy="1600200"/>
          </a:xfrm>
        </p:spPr>
        <p:txBody>
          <a:bodyPr anchor="b"/>
          <a:lstStyle>
            <a:lvl1pPr>
              <a:defRPr sz="3199"/>
            </a:lvl1pPr>
          </a:lstStyle>
          <a:p>
            <a:r>
              <a:rPr lang="en-US"/>
              <a:t>Click to edit Master title style</a:t>
            </a:r>
          </a:p>
        </p:txBody>
      </p:sp>
      <p:sp>
        <p:nvSpPr>
          <p:cNvPr id="3" name="Content Placeholder 2">
            <a:extLst>
              <a:ext uri="{FF2B5EF4-FFF2-40B4-BE49-F238E27FC236}">
                <a16:creationId xmlns:a16="http://schemas.microsoft.com/office/drawing/2014/main" id="{4EF2292C-D4C2-4332-A2EE-47E425DD7F8F}"/>
              </a:ext>
            </a:extLst>
          </p:cNvPr>
          <p:cNvSpPr>
            <a:spLocks noGrp="1"/>
          </p:cNvSpPr>
          <p:nvPr>
            <p:ph idx="1"/>
          </p:nvPr>
        </p:nvSpPr>
        <p:spPr>
          <a:xfrm>
            <a:off x="5183188" y="987427"/>
            <a:ext cx="6172200" cy="4873625"/>
          </a:xfr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0D2882F-156B-4EE8-AA8E-FB2589F7B8C1}"/>
              </a:ext>
            </a:extLst>
          </p:cNvPr>
          <p:cNvSpPr>
            <a:spLocks noGrp="1"/>
          </p:cNvSpPr>
          <p:nvPr>
            <p:ph type="body" sz="half" idx="2"/>
          </p:nvPr>
        </p:nvSpPr>
        <p:spPr>
          <a:xfrm>
            <a:off x="839789" y="2057400"/>
            <a:ext cx="3932237"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C40300-AC2D-4EE5-9127-44033EA539E6}"/>
              </a:ext>
            </a:extLst>
          </p:cNvPr>
          <p:cNvSpPr>
            <a:spLocks noGrp="1"/>
          </p:cNvSpPr>
          <p:nvPr>
            <p:ph type="dt" sz="half" idx="10"/>
          </p:nvPr>
        </p:nvSpPr>
        <p:spPr/>
        <p:txBody>
          <a:bodyPr/>
          <a:lstStyle/>
          <a:p>
            <a:fld id="{CC413872-BE18-4F90-9F45-678DCF155765}" type="datetime1">
              <a:rPr lang="en-US" smtClean="0"/>
              <a:t>5/31/2024</a:t>
            </a:fld>
            <a:endParaRPr lang="en-US" dirty="0"/>
          </a:p>
        </p:txBody>
      </p:sp>
      <p:sp>
        <p:nvSpPr>
          <p:cNvPr id="6" name="Footer Placeholder 5">
            <a:extLst>
              <a:ext uri="{FF2B5EF4-FFF2-40B4-BE49-F238E27FC236}">
                <a16:creationId xmlns:a16="http://schemas.microsoft.com/office/drawing/2014/main" id="{A6224F54-C9DF-4040-8D3F-DFDDEAE00F81}"/>
              </a:ext>
            </a:extLst>
          </p:cNvPr>
          <p:cNvSpPr>
            <a:spLocks noGrp="1"/>
          </p:cNvSpPr>
          <p:nvPr>
            <p:ph type="ftr" sz="quarter" idx="11"/>
          </p:nvPr>
        </p:nvSpPr>
        <p:spPr/>
        <p:txBody>
          <a:bodyPr/>
          <a:lstStyle/>
          <a:p>
            <a:r>
              <a:rPr lang="en-US" dirty="0"/>
              <a:t>Add a footer</a:t>
            </a:r>
          </a:p>
        </p:txBody>
      </p:sp>
      <p:sp>
        <p:nvSpPr>
          <p:cNvPr id="7" name="Slide Number Placeholder 6">
            <a:extLst>
              <a:ext uri="{FF2B5EF4-FFF2-40B4-BE49-F238E27FC236}">
                <a16:creationId xmlns:a16="http://schemas.microsoft.com/office/drawing/2014/main" id="{C2649B75-7EC7-4544-A9BA-26A40787C44C}"/>
              </a:ext>
            </a:extLst>
          </p:cNvPr>
          <p:cNvSpPr>
            <a:spLocks noGrp="1"/>
          </p:cNvSpPr>
          <p:nvPr>
            <p:ph type="sldNum" sz="quarter" idx="12"/>
          </p:nvPr>
        </p:nvSpPr>
        <p:spPr/>
        <p:txBody>
          <a:bodyPr/>
          <a:lstStyle/>
          <a:p>
            <a:fld id="{34C99D79-8A4B-4031-B1E0-AF26F8EDF2BC}" type="slidenum">
              <a:rPr lang="en-US" smtClean="0"/>
              <a:t>‹#›</a:t>
            </a:fld>
            <a:endParaRPr lang="en-US" dirty="0"/>
          </a:p>
        </p:txBody>
      </p:sp>
    </p:spTree>
    <p:extLst>
      <p:ext uri="{BB962C8B-B14F-4D97-AF65-F5344CB8AC3E}">
        <p14:creationId xmlns:p14="http://schemas.microsoft.com/office/powerpoint/2010/main" val="668335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966EEF-0797-401E-A558-9A1542176FD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D4CEE8E-2122-418B-8D14-169F7B32A7D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A944C6-68F4-4D10-8DD9-8E5FFCB834B6}"/>
              </a:ext>
            </a:extLst>
          </p:cNvPr>
          <p:cNvSpPr>
            <a:spLocks noGrp="1"/>
          </p:cNvSpPr>
          <p:nvPr>
            <p:ph type="dt" sz="half" idx="10"/>
          </p:nvPr>
        </p:nvSpPr>
        <p:spPr/>
        <p:txBody>
          <a:bodyPr/>
          <a:lstStyle/>
          <a:p>
            <a:fld id="{D29E8617-6EA8-4B97-A5E8-E18E98765EE2}" type="datetime1">
              <a:rPr lang="en-US" smtClean="0"/>
              <a:pPr/>
              <a:t>5/31/2024</a:t>
            </a:fld>
            <a:endParaRPr lang="en-US" dirty="0"/>
          </a:p>
        </p:txBody>
      </p:sp>
      <p:sp>
        <p:nvSpPr>
          <p:cNvPr id="5" name="Footer Placeholder 4">
            <a:extLst>
              <a:ext uri="{FF2B5EF4-FFF2-40B4-BE49-F238E27FC236}">
                <a16:creationId xmlns:a16="http://schemas.microsoft.com/office/drawing/2014/main" id="{388B4964-E609-4CD6-A1CF-DC25A6F5CCBB}"/>
              </a:ext>
            </a:extLst>
          </p:cNvPr>
          <p:cNvSpPr>
            <a:spLocks noGrp="1"/>
          </p:cNvSpPr>
          <p:nvPr>
            <p:ph type="ftr" sz="quarter" idx="11"/>
          </p:nvPr>
        </p:nvSpPr>
        <p:spPr/>
        <p:txBody>
          <a:bodyPr/>
          <a:lstStyle/>
          <a:p>
            <a:r>
              <a:rPr lang="en-US" dirty="0"/>
              <a:t>Add a footer</a:t>
            </a:r>
          </a:p>
        </p:txBody>
      </p:sp>
      <p:sp>
        <p:nvSpPr>
          <p:cNvPr id="6" name="Slide Number Placeholder 5">
            <a:extLst>
              <a:ext uri="{FF2B5EF4-FFF2-40B4-BE49-F238E27FC236}">
                <a16:creationId xmlns:a16="http://schemas.microsoft.com/office/drawing/2014/main" id="{0266853D-FE41-49F1-9381-E89146C79CED}"/>
              </a:ext>
            </a:extLst>
          </p:cNvPr>
          <p:cNvSpPr>
            <a:spLocks noGrp="1"/>
          </p:cNvSpPr>
          <p:nvPr>
            <p:ph type="sldNum" sz="quarter" idx="12"/>
          </p:nvPr>
        </p:nvSpPr>
        <p:spPr/>
        <p:txBody>
          <a:bodyPr/>
          <a:lstStyle/>
          <a:p>
            <a:fld id="{34C99D79-8A4B-4031-B1E0-AF26F8EDF2BC}" type="slidenum">
              <a:rPr lang="en-US" smtClean="0"/>
              <a:pPr/>
              <a:t>‹#›</a:t>
            </a:fld>
            <a:endParaRPr lang="en-US" dirty="0"/>
          </a:p>
        </p:txBody>
      </p:sp>
    </p:spTree>
    <p:extLst>
      <p:ext uri="{BB962C8B-B14F-4D97-AF65-F5344CB8AC3E}">
        <p14:creationId xmlns:p14="http://schemas.microsoft.com/office/powerpoint/2010/main" val="2624981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D56E1F-EBFB-47D7-A858-7C601C019334}"/>
              </a:ext>
            </a:extLst>
          </p:cNvPr>
          <p:cNvSpPr>
            <a:spLocks noGrp="1"/>
          </p:cNvSpPr>
          <p:nvPr>
            <p:ph type="title"/>
          </p:nvPr>
        </p:nvSpPr>
        <p:spPr>
          <a:xfrm>
            <a:off x="839789" y="457200"/>
            <a:ext cx="3932237" cy="1600200"/>
          </a:xfrm>
        </p:spPr>
        <p:txBody>
          <a:bodyPr anchor="b"/>
          <a:lstStyle>
            <a:lvl1pPr>
              <a:defRPr sz="3199"/>
            </a:lvl1pPr>
          </a:lstStyle>
          <a:p>
            <a:r>
              <a:rPr lang="en-US"/>
              <a:t>Click to edit Master title style</a:t>
            </a:r>
          </a:p>
        </p:txBody>
      </p:sp>
      <p:sp>
        <p:nvSpPr>
          <p:cNvPr id="3" name="Picture Placeholder 2">
            <a:extLst>
              <a:ext uri="{FF2B5EF4-FFF2-40B4-BE49-F238E27FC236}">
                <a16:creationId xmlns:a16="http://schemas.microsoft.com/office/drawing/2014/main" id="{3D55A6F9-3D57-447A-947D-B13D76879BD2}"/>
              </a:ext>
            </a:extLst>
          </p:cNvPr>
          <p:cNvSpPr>
            <a:spLocks noGrp="1"/>
          </p:cNvSpPr>
          <p:nvPr>
            <p:ph type="pic" idx="1"/>
          </p:nvPr>
        </p:nvSpPr>
        <p:spPr>
          <a:xfrm>
            <a:off x="5183188" y="987427"/>
            <a:ext cx="6172200" cy="4873625"/>
          </a:xfrm>
        </p:spPr>
        <p:txBody>
          <a:bodyPr/>
          <a:lstStyle>
            <a:lvl1pPr marL="0" indent="0">
              <a:buNone/>
              <a:defRPr sz="31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endParaRPr lang="en-US" dirty="0"/>
          </a:p>
        </p:txBody>
      </p:sp>
      <p:sp>
        <p:nvSpPr>
          <p:cNvPr id="4" name="Text Placeholder 3">
            <a:extLst>
              <a:ext uri="{FF2B5EF4-FFF2-40B4-BE49-F238E27FC236}">
                <a16:creationId xmlns:a16="http://schemas.microsoft.com/office/drawing/2014/main" id="{6938C902-E5B9-4CC2-9BDB-8FFD00A07BA3}"/>
              </a:ext>
            </a:extLst>
          </p:cNvPr>
          <p:cNvSpPr>
            <a:spLocks noGrp="1"/>
          </p:cNvSpPr>
          <p:nvPr>
            <p:ph type="body" sz="half" idx="2"/>
          </p:nvPr>
        </p:nvSpPr>
        <p:spPr>
          <a:xfrm>
            <a:off x="839789" y="2057400"/>
            <a:ext cx="3932237"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DB1C1A1-6A41-48C0-85A0-E7C923639D20}"/>
              </a:ext>
            </a:extLst>
          </p:cNvPr>
          <p:cNvSpPr>
            <a:spLocks noGrp="1"/>
          </p:cNvSpPr>
          <p:nvPr>
            <p:ph type="dt" sz="half" idx="10"/>
          </p:nvPr>
        </p:nvSpPr>
        <p:spPr/>
        <p:txBody>
          <a:bodyPr/>
          <a:lstStyle/>
          <a:p>
            <a:fld id="{60447FE6-8BAF-4672-873E-5D665A4F5901}" type="datetime1">
              <a:rPr lang="en-US" smtClean="0"/>
              <a:t>5/31/2024</a:t>
            </a:fld>
            <a:endParaRPr lang="en-US" dirty="0"/>
          </a:p>
        </p:txBody>
      </p:sp>
      <p:sp>
        <p:nvSpPr>
          <p:cNvPr id="6" name="Footer Placeholder 5">
            <a:extLst>
              <a:ext uri="{FF2B5EF4-FFF2-40B4-BE49-F238E27FC236}">
                <a16:creationId xmlns:a16="http://schemas.microsoft.com/office/drawing/2014/main" id="{D872FFB6-BF85-41E3-8DAF-176AB40C5BA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0749F8D-24F3-48E6-AE64-A42C2B7BD070}"/>
              </a:ext>
            </a:extLst>
          </p:cNvPr>
          <p:cNvSpPr>
            <a:spLocks noGrp="1"/>
          </p:cNvSpPr>
          <p:nvPr>
            <p:ph type="sldNum" sz="quarter" idx="12"/>
          </p:nvPr>
        </p:nvSpPr>
        <p:spPr/>
        <p:txBody>
          <a:bodyPr/>
          <a:lstStyle/>
          <a:p>
            <a:fld id="{34C99D79-8A4B-4031-B1E0-AF26F8EDF2BC}" type="slidenum">
              <a:rPr lang="en-US" smtClean="0"/>
              <a:t>‹#›</a:t>
            </a:fld>
            <a:endParaRPr lang="en-US" dirty="0"/>
          </a:p>
        </p:txBody>
      </p:sp>
    </p:spTree>
    <p:extLst>
      <p:ext uri="{BB962C8B-B14F-4D97-AF65-F5344CB8AC3E}">
        <p14:creationId xmlns:p14="http://schemas.microsoft.com/office/powerpoint/2010/main" val="641520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E662C-3EB0-485B-A1AC-A05A2CA38AE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AC7933A-0688-489D-A70B-1B3B662EC20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17EF38-9DA2-43B7-9EA9-DAF847400824}"/>
              </a:ext>
            </a:extLst>
          </p:cNvPr>
          <p:cNvSpPr>
            <a:spLocks noGrp="1"/>
          </p:cNvSpPr>
          <p:nvPr>
            <p:ph type="dt" sz="half" idx="10"/>
          </p:nvPr>
        </p:nvSpPr>
        <p:spPr/>
        <p:txBody>
          <a:bodyPr/>
          <a:lstStyle/>
          <a:p>
            <a:fld id="{EDDA1B56-6E6F-4EBD-AC02-639B2E33C2C6}" type="datetime1">
              <a:rPr lang="en-US" smtClean="0"/>
              <a:t>5/31/2024</a:t>
            </a:fld>
            <a:endParaRPr lang="en-US" dirty="0"/>
          </a:p>
        </p:txBody>
      </p:sp>
      <p:sp>
        <p:nvSpPr>
          <p:cNvPr id="5" name="Footer Placeholder 4">
            <a:extLst>
              <a:ext uri="{FF2B5EF4-FFF2-40B4-BE49-F238E27FC236}">
                <a16:creationId xmlns:a16="http://schemas.microsoft.com/office/drawing/2014/main" id="{E8A4A23E-BFEE-4619-B635-8958564AB534}"/>
              </a:ext>
            </a:extLst>
          </p:cNvPr>
          <p:cNvSpPr>
            <a:spLocks noGrp="1"/>
          </p:cNvSpPr>
          <p:nvPr>
            <p:ph type="ftr" sz="quarter" idx="11"/>
          </p:nvPr>
        </p:nvSpPr>
        <p:spPr/>
        <p:txBody>
          <a:bodyPr/>
          <a:lstStyle/>
          <a:p>
            <a:r>
              <a:rPr lang="en-US" dirty="0"/>
              <a:t>Add a footer</a:t>
            </a:r>
          </a:p>
        </p:txBody>
      </p:sp>
      <p:sp>
        <p:nvSpPr>
          <p:cNvPr id="6" name="Slide Number Placeholder 5">
            <a:extLst>
              <a:ext uri="{FF2B5EF4-FFF2-40B4-BE49-F238E27FC236}">
                <a16:creationId xmlns:a16="http://schemas.microsoft.com/office/drawing/2014/main" id="{AC438FD9-CC4F-43C6-A9FF-D7B27F19679A}"/>
              </a:ext>
            </a:extLst>
          </p:cNvPr>
          <p:cNvSpPr>
            <a:spLocks noGrp="1"/>
          </p:cNvSpPr>
          <p:nvPr>
            <p:ph type="sldNum" sz="quarter" idx="12"/>
          </p:nvPr>
        </p:nvSpPr>
        <p:spPr/>
        <p:txBody>
          <a:bodyPr/>
          <a:lstStyle/>
          <a:p>
            <a:fld id="{34C99D79-8A4B-4031-B1E0-AF26F8EDF2BC}" type="slidenum">
              <a:rPr lang="en-US" smtClean="0"/>
              <a:t>‹#›</a:t>
            </a:fld>
            <a:endParaRPr lang="en-US" dirty="0"/>
          </a:p>
        </p:txBody>
      </p:sp>
    </p:spTree>
    <p:extLst>
      <p:ext uri="{BB962C8B-B14F-4D97-AF65-F5344CB8AC3E}">
        <p14:creationId xmlns:p14="http://schemas.microsoft.com/office/powerpoint/2010/main" val="3796315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B73640E-F421-4761-B463-EBA22BCAA2F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B4B9217-445B-4C81-8FEE-69681585558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31E375-7D66-4652-9B61-317090FAC48A}"/>
              </a:ext>
            </a:extLst>
          </p:cNvPr>
          <p:cNvSpPr>
            <a:spLocks noGrp="1"/>
          </p:cNvSpPr>
          <p:nvPr>
            <p:ph type="dt" sz="half" idx="10"/>
          </p:nvPr>
        </p:nvSpPr>
        <p:spPr/>
        <p:txBody>
          <a:bodyPr/>
          <a:lstStyle/>
          <a:p>
            <a:fld id="{6F8552C5-4ED2-43E0-8D07-1DCCF57DFB7C}" type="datetime1">
              <a:rPr lang="en-US" smtClean="0"/>
              <a:t>5/31/2024</a:t>
            </a:fld>
            <a:endParaRPr lang="en-US" dirty="0"/>
          </a:p>
        </p:txBody>
      </p:sp>
      <p:sp>
        <p:nvSpPr>
          <p:cNvPr id="5" name="Footer Placeholder 4">
            <a:extLst>
              <a:ext uri="{FF2B5EF4-FFF2-40B4-BE49-F238E27FC236}">
                <a16:creationId xmlns:a16="http://schemas.microsoft.com/office/drawing/2014/main" id="{2DD3E8E8-6B93-4FC3-9995-1D5BE7A13726}"/>
              </a:ext>
            </a:extLst>
          </p:cNvPr>
          <p:cNvSpPr>
            <a:spLocks noGrp="1"/>
          </p:cNvSpPr>
          <p:nvPr>
            <p:ph type="ftr" sz="quarter" idx="11"/>
          </p:nvPr>
        </p:nvSpPr>
        <p:spPr/>
        <p:txBody>
          <a:bodyPr/>
          <a:lstStyle/>
          <a:p>
            <a:r>
              <a:rPr lang="en-US" dirty="0"/>
              <a:t>Add a footer</a:t>
            </a:r>
          </a:p>
        </p:txBody>
      </p:sp>
      <p:sp>
        <p:nvSpPr>
          <p:cNvPr id="6" name="Slide Number Placeholder 5">
            <a:extLst>
              <a:ext uri="{FF2B5EF4-FFF2-40B4-BE49-F238E27FC236}">
                <a16:creationId xmlns:a16="http://schemas.microsoft.com/office/drawing/2014/main" id="{2C108C39-B4BA-4041-96D3-63D31467C392}"/>
              </a:ext>
            </a:extLst>
          </p:cNvPr>
          <p:cNvSpPr>
            <a:spLocks noGrp="1"/>
          </p:cNvSpPr>
          <p:nvPr>
            <p:ph type="sldNum" sz="quarter" idx="12"/>
          </p:nvPr>
        </p:nvSpPr>
        <p:spPr/>
        <p:txBody>
          <a:bodyPr/>
          <a:lstStyle/>
          <a:p>
            <a:fld id="{34C99D79-8A4B-4031-B1E0-AF26F8EDF2BC}" type="slidenum">
              <a:rPr lang="en-US" smtClean="0"/>
              <a:t>‹#›</a:t>
            </a:fld>
            <a:endParaRPr lang="en-US" dirty="0"/>
          </a:p>
        </p:txBody>
      </p:sp>
    </p:spTree>
    <p:extLst>
      <p:ext uri="{BB962C8B-B14F-4D97-AF65-F5344CB8AC3E}">
        <p14:creationId xmlns:p14="http://schemas.microsoft.com/office/powerpoint/2010/main" val="1831208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3CC25DD-6148-4AE1-B5A9-FA29399EB666}" type="datetimeFigureOut">
              <a:rPr lang="en-US" smtClean="0"/>
              <a:t>5/31/2024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2298438-859A-44D3-9AED-BA254D2A29FD}" type="slidenum">
              <a:rPr lang="en-US" smtClean="0"/>
              <a:t>‹#›</a:t>
            </a:fld>
            <a:endParaRPr lang="en-US" dirty="0"/>
          </a:p>
        </p:txBody>
      </p:sp>
    </p:spTree>
    <p:extLst>
      <p:ext uri="{BB962C8B-B14F-4D97-AF65-F5344CB8AC3E}">
        <p14:creationId xmlns:p14="http://schemas.microsoft.com/office/powerpoint/2010/main" val="28466300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3CC25DD-6148-4AE1-B5A9-FA29399EB666}" type="datetimeFigureOut">
              <a:rPr lang="en-US" smtClean="0"/>
              <a:t>5/31/2024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2298438-859A-44D3-9AED-BA254D2A29FD}" type="slidenum">
              <a:rPr lang="en-US" smtClean="0"/>
              <a:t>‹#›</a:t>
            </a:fld>
            <a:endParaRPr lang="en-US" dirty="0"/>
          </a:p>
        </p:txBody>
      </p:sp>
    </p:spTree>
    <p:extLst>
      <p:ext uri="{BB962C8B-B14F-4D97-AF65-F5344CB8AC3E}">
        <p14:creationId xmlns:p14="http://schemas.microsoft.com/office/powerpoint/2010/main" val="26113787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3CC25DD-6148-4AE1-B5A9-FA29399EB666}" type="datetimeFigureOut">
              <a:rPr lang="en-US" smtClean="0"/>
              <a:t>5/31/2024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2298438-859A-44D3-9AED-BA254D2A29FD}" type="slidenum">
              <a:rPr lang="en-US" smtClean="0"/>
              <a:t>‹#›</a:t>
            </a:fld>
            <a:endParaRPr lang="en-US" dirty="0"/>
          </a:p>
        </p:txBody>
      </p:sp>
    </p:spTree>
    <p:extLst>
      <p:ext uri="{BB962C8B-B14F-4D97-AF65-F5344CB8AC3E}">
        <p14:creationId xmlns:p14="http://schemas.microsoft.com/office/powerpoint/2010/main" val="37835220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3CC25DD-6148-4AE1-B5A9-FA29399EB666}" type="datetimeFigureOut">
              <a:rPr lang="en-US" smtClean="0"/>
              <a:t>5/31/2024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2298438-859A-44D3-9AED-BA254D2A29FD}" type="slidenum">
              <a:rPr lang="en-US" smtClean="0"/>
              <a:t>‹#›</a:t>
            </a:fld>
            <a:endParaRPr lang="en-US" dirty="0"/>
          </a:p>
        </p:txBody>
      </p:sp>
    </p:spTree>
    <p:extLst>
      <p:ext uri="{BB962C8B-B14F-4D97-AF65-F5344CB8AC3E}">
        <p14:creationId xmlns:p14="http://schemas.microsoft.com/office/powerpoint/2010/main" val="26462855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3CC25DD-6148-4AE1-B5A9-FA29399EB666}" type="datetimeFigureOut">
              <a:rPr lang="en-US" smtClean="0"/>
              <a:t>5/31/2024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2298438-859A-44D3-9AED-BA254D2A29FD}" type="slidenum">
              <a:rPr lang="en-US" smtClean="0"/>
              <a:t>‹#›</a:t>
            </a:fld>
            <a:endParaRPr lang="en-US" dirty="0"/>
          </a:p>
        </p:txBody>
      </p:sp>
    </p:spTree>
    <p:extLst>
      <p:ext uri="{BB962C8B-B14F-4D97-AF65-F5344CB8AC3E}">
        <p14:creationId xmlns:p14="http://schemas.microsoft.com/office/powerpoint/2010/main" val="718587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3CC25DD-6148-4AE1-B5A9-FA29399EB666}" type="datetimeFigureOut">
              <a:rPr lang="en-US" smtClean="0"/>
              <a:t>5/31/2024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2298438-859A-44D3-9AED-BA254D2A29FD}" type="slidenum">
              <a:rPr lang="en-US" smtClean="0"/>
              <a:t>‹#›</a:t>
            </a:fld>
            <a:endParaRPr lang="en-US" dirty="0"/>
          </a:p>
        </p:txBody>
      </p:sp>
    </p:spTree>
    <p:extLst>
      <p:ext uri="{BB962C8B-B14F-4D97-AF65-F5344CB8AC3E}">
        <p14:creationId xmlns:p14="http://schemas.microsoft.com/office/powerpoint/2010/main" val="33714538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3CC25DD-6148-4AE1-B5A9-FA29399EB666}" type="datetimeFigureOut">
              <a:rPr lang="en-US" smtClean="0"/>
              <a:t>5/31/2024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2298438-859A-44D3-9AED-BA254D2A29FD}" type="slidenum">
              <a:rPr lang="en-US" smtClean="0"/>
              <a:t>‹#›</a:t>
            </a:fld>
            <a:endParaRPr lang="en-US" dirty="0"/>
          </a:p>
        </p:txBody>
      </p:sp>
    </p:spTree>
    <p:extLst>
      <p:ext uri="{BB962C8B-B14F-4D97-AF65-F5344CB8AC3E}">
        <p14:creationId xmlns:p14="http://schemas.microsoft.com/office/powerpoint/2010/main" val="37148628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99EE13-6BB1-4912-A6DB-2C216680AEC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B69D2A3-9197-44EE-AF4E-A716D318C35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206FDB3-6DB3-42A3-A6A6-2A99EE0AEB31}"/>
              </a:ext>
            </a:extLst>
          </p:cNvPr>
          <p:cNvSpPr>
            <a:spLocks noGrp="1"/>
          </p:cNvSpPr>
          <p:nvPr>
            <p:ph type="dt" sz="half" idx="10"/>
          </p:nvPr>
        </p:nvSpPr>
        <p:spPr/>
        <p:txBody>
          <a:bodyPr/>
          <a:lstStyle/>
          <a:p>
            <a:fld id="{977EDB99-15BC-4479-BAC5-1E502E66917A}" type="datetime1">
              <a:rPr lang="en-US" smtClean="0"/>
              <a:t>5/31/2024</a:t>
            </a:fld>
            <a:endParaRPr lang="en-US" dirty="0"/>
          </a:p>
        </p:txBody>
      </p:sp>
      <p:sp>
        <p:nvSpPr>
          <p:cNvPr id="5" name="Footer Placeholder 4">
            <a:extLst>
              <a:ext uri="{FF2B5EF4-FFF2-40B4-BE49-F238E27FC236}">
                <a16:creationId xmlns:a16="http://schemas.microsoft.com/office/drawing/2014/main" id="{48D10918-9214-4DFF-9F8A-9793EE52E015}"/>
              </a:ext>
            </a:extLst>
          </p:cNvPr>
          <p:cNvSpPr>
            <a:spLocks noGrp="1"/>
          </p:cNvSpPr>
          <p:nvPr>
            <p:ph type="ftr" sz="quarter" idx="11"/>
          </p:nvPr>
        </p:nvSpPr>
        <p:spPr/>
        <p:txBody>
          <a:bodyPr/>
          <a:lstStyle/>
          <a:p>
            <a:r>
              <a:rPr lang="en-US" dirty="0"/>
              <a:t>Add a footer</a:t>
            </a:r>
          </a:p>
        </p:txBody>
      </p:sp>
      <p:sp>
        <p:nvSpPr>
          <p:cNvPr id="6" name="Slide Number Placeholder 5">
            <a:extLst>
              <a:ext uri="{FF2B5EF4-FFF2-40B4-BE49-F238E27FC236}">
                <a16:creationId xmlns:a16="http://schemas.microsoft.com/office/drawing/2014/main" id="{DAB2E8D5-92B4-4A2C-BD01-62056EBD3281}"/>
              </a:ext>
            </a:extLst>
          </p:cNvPr>
          <p:cNvSpPr>
            <a:spLocks noGrp="1"/>
          </p:cNvSpPr>
          <p:nvPr>
            <p:ph type="sldNum" sz="quarter" idx="12"/>
          </p:nvPr>
        </p:nvSpPr>
        <p:spPr/>
        <p:txBody>
          <a:bodyPr/>
          <a:lstStyle/>
          <a:p>
            <a:fld id="{34C99D79-8A4B-4031-B1E0-AF26F8EDF2BC}" type="slidenum">
              <a:rPr lang="en-US" smtClean="0"/>
              <a:t>‹#›</a:t>
            </a:fld>
            <a:endParaRPr lang="en-US" dirty="0"/>
          </a:p>
        </p:txBody>
      </p:sp>
    </p:spTree>
    <p:extLst>
      <p:ext uri="{BB962C8B-B14F-4D97-AF65-F5344CB8AC3E}">
        <p14:creationId xmlns:p14="http://schemas.microsoft.com/office/powerpoint/2010/main" val="3167487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3CC25DD-6148-4AE1-B5A9-FA29399EB666}" type="datetimeFigureOut">
              <a:rPr lang="en-US" smtClean="0"/>
              <a:t>5/31/2024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2298438-859A-44D3-9AED-BA254D2A29FD}" type="slidenum">
              <a:rPr lang="en-US" smtClean="0"/>
              <a:t>‹#›</a:t>
            </a:fld>
            <a:endParaRPr lang="en-US" dirty="0"/>
          </a:p>
        </p:txBody>
      </p:sp>
    </p:spTree>
    <p:extLst>
      <p:ext uri="{BB962C8B-B14F-4D97-AF65-F5344CB8AC3E}">
        <p14:creationId xmlns:p14="http://schemas.microsoft.com/office/powerpoint/2010/main" val="32578352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3CC25DD-6148-4AE1-B5A9-FA29399EB666}" type="datetimeFigureOut">
              <a:rPr lang="en-US" smtClean="0"/>
              <a:t>5/31/2024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2298438-859A-44D3-9AED-BA254D2A29FD}" type="slidenum">
              <a:rPr lang="en-US" smtClean="0"/>
              <a:t>‹#›</a:t>
            </a:fld>
            <a:endParaRPr lang="en-US" dirty="0"/>
          </a:p>
        </p:txBody>
      </p:sp>
    </p:spTree>
    <p:extLst>
      <p:ext uri="{BB962C8B-B14F-4D97-AF65-F5344CB8AC3E}">
        <p14:creationId xmlns:p14="http://schemas.microsoft.com/office/powerpoint/2010/main" val="38083472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3CC25DD-6148-4AE1-B5A9-FA29399EB666}" type="datetimeFigureOut">
              <a:rPr lang="en-US" smtClean="0"/>
              <a:t>5/31/2024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2298438-859A-44D3-9AED-BA254D2A29FD}" type="slidenum">
              <a:rPr lang="en-US" smtClean="0"/>
              <a:t>‹#›</a:t>
            </a:fld>
            <a:endParaRPr lang="en-US" dirty="0"/>
          </a:p>
        </p:txBody>
      </p:sp>
    </p:spTree>
    <p:extLst>
      <p:ext uri="{BB962C8B-B14F-4D97-AF65-F5344CB8AC3E}">
        <p14:creationId xmlns:p14="http://schemas.microsoft.com/office/powerpoint/2010/main" val="7853790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3CC25DD-6148-4AE1-B5A9-FA29399EB666}" type="datetimeFigureOut">
              <a:rPr lang="en-US" smtClean="0"/>
              <a:t>5/31/2024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2298438-859A-44D3-9AED-BA254D2A29FD}" type="slidenum">
              <a:rPr lang="en-US" smtClean="0"/>
              <a:t>‹#›</a:t>
            </a:fld>
            <a:endParaRPr lang="en-US" dirty="0"/>
          </a:p>
        </p:txBody>
      </p:sp>
    </p:spTree>
    <p:extLst>
      <p:ext uri="{BB962C8B-B14F-4D97-AF65-F5344CB8AC3E}">
        <p14:creationId xmlns:p14="http://schemas.microsoft.com/office/powerpoint/2010/main" val="28143832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9FD473-B36C-4024-8E35-672855D0CC9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750E165-D711-4FB1-95C7-8AC1094BDC3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47F778D-489E-4D65-A499-665A6D441EA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7580DD6-226B-4654-849F-AB6EA9946F1B}"/>
              </a:ext>
            </a:extLst>
          </p:cNvPr>
          <p:cNvSpPr>
            <a:spLocks noGrp="1"/>
          </p:cNvSpPr>
          <p:nvPr>
            <p:ph type="dt" sz="half" idx="10"/>
          </p:nvPr>
        </p:nvSpPr>
        <p:spPr/>
        <p:txBody>
          <a:bodyPr/>
          <a:lstStyle/>
          <a:p>
            <a:fld id="{4067C2A3-CD19-48AB-9F64-ECCF75182EDD}" type="datetime1">
              <a:rPr lang="en-US" smtClean="0"/>
              <a:t>5/31/2024</a:t>
            </a:fld>
            <a:endParaRPr lang="en-US" dirty="0"/>
          </a:p>
        </p:txBody>
      </p:sp>
      <p:sp>
        <p:nvSpPr>
          <p:cNvPr id="6" name="Footer Placeholder 5">
            <a:extLst>
              <a:ext uri="{FF2B5EF4-FFF2-40B4-BE49-F238E27FC236}">
                <a16:creationId xmlns:a16="http://schemas.microsoft.com/office/drawing/2014/main" id="{16587F4D-45D9-4F6F-A309-B80AE294A900}"/>
              </a:ext>
            </a:extLst>
          </p:cNvPr>
          <p:cNvSpPr>
            <a:spLocks noGrp="1"/>
          </p:cNvSpPr>
          <p:nvPr>
            <p:ph type="ftr" sz="quarter" idx="11"/>
          </p:nvPr>
        </p:nvSpPr>
        <p:spPr/>
        <p:txBody>
          <a:bodyPr/>
          <a:lstStyle/>
          <a:p>
            <a:r>
              <a:rPr lang="en-US" dirty="0"/>
              <a:t>Add a footer</a:t>
            </a:r>
          </a:p>
        </p:txBody>
      </p:sp>
      <p:sp>
        <p:nvSpPr>
          <p:cNvPr id="7" name="Slide Number Placeholder 6">
            <a:extLst>
              <a:ext uri="{FF2B5EF4-FFF2-40B4-BE49-F238E27FC236}">
                <a16:creationId xmlns:a16="http://schemas.microsoft.com/office/drawing/2014/main" id="{363D144E-7E88-4E33-859A-CD6092928B7E}"/>
              </a:ext>
            </a:extLst>
          </p:cNvPr>
          <p:cNvSpPr>
            <a:spLocks noGrp="1"/>
          </p:cNvSpPr>
          <p:nvPr>
            <p:ph type="sldNum" sz="quarter" idx="12"/>
          </p:nvPr>
        </p:nvSpPr>
        <p:spPr/>
        <p:txBody>
          <a:bodyPr/>
          <a:lstStyle/>
          <a:p>
            <a:fld id="{34C99D79-8A4B-4031-B1E0-AF26F8EDF2BC}" type="slidenum">
              <a:rPr lang="en-US" smtClean="0"/>
              <a:t>‹#›</a:t>
            </a:fld>
            <a:endParaRPr lang="en-US" dirty="0"/>
          </a:p>
        </p:txBody>
      </p:sp>
    </p:spTree>
    <p:extLst>
      <p:ext uri="{BB962C8B-B14F-4D97-AF65-F5344CB8AC3E}">
        <p14:creationId xmlns:p14="http://schemas.microsoft.com/office/powerpoint/2010/main" val="973470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6AC98F-8CC1-4C8A-AC86-283726A343A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741C259-3478-4C70-93E2-86BD6F8F864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C5DA380-E5E0-441C-9602-63297D5D608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FC75D1A-A2E6-48FC-8790-6E1A25C806A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F1B2C28-E035-47B9-9C15-DE0491A7A6F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4E42C26-C91A-49E7-BBD8-2F9F4E2DE858}"/>
              </a:ext>
            </a:extLst>
          </p:cNvPr>
          <p:cNvSpPr>
            <a:spLocks noGrp="1"/>
          </p:cNvSpPr>
          <p:nvPr>
            <p:ph type="dt" sz="half" idx="10"/>
          </p:nvPr>
        </p:nvSpPr>
        <p:spPr/>
        <p:txBody>
          <a:bodyPr/>
          <a:lstStyle/>
          <a:p>
            <a:fld id="{0363E8C1-7C87-4705-AB97-8CD17D208E3F}" type="datetime1">
              <a:rPr lang="en-US" smtClean="0"/>
              <a:t>5/31/2024</a:t>
            </a:fld>
            <a:endParaRPr lang="en-US" dirty="0"/>
          </a:p>
        </p:txBody>
      </p:sp>
      <p:sp>
        <p:nvSpPr>
          <p:cNvPr id="8" name="Footer Placeholder 7">
            <a:extLst>
              <a:ext uri="{FF2B5EF4-FFF2-40B4-BE49-F238E27FC236}">
                <a16:creationId xmlns:a16="http://schemas.microsoft.com/office/drawing/2014/main" id="{82AB6695-06D6-4670-AEFB-EFC753D2FDDA}"/>
              </a:ext>
            </a:extLst>
          </p:cNvPr>
          <p:cNvSpPr>
            <a:spLocks noGrp="1"/>
          </p:cNvSpPr>
          <p:nvPr>
            <p:ph type="ftr" sz="quarter" idx="11"/>
          </p:nvPr>
        </p:nvSpPr>
        <p:spPr/>
        <p:txBody>
          <a:bodyPr/>
          <a:lstStyle/>
          <a:p>
            <a:r>
              <a:rPr lang="en-US" dirty="0"/>
              <a:t>Add a footer</a:t>
            </a:r>
          </a:p>
        </p:txBody>
      </p:sp>
      <p:sp>
        <p:nvSpPr>
          <p:cNvPr id="9" name="Slide Number Placeholder 8">
            <a:extLst>
              <a:ext uri="{FF2B5EF4-FFF2-40B4-BE49-F238E27FC236}">
                <a16:creationId xmlns:a16="http://schemas.microsoft.com/office/drawing/2014/main" id="{AA4E992A-AB57-4E43-8399-0300046473FC}"/>
              </a:ext>
            </a:extLst>
          </p:cNvPr>
          <p:cNvSpPr>
            <a:spLocks noGrp="1"/>
          </p:cNvSpPr>
          <p:nvPr>
            <p:ph type="sldNum" sz="quarter" idx="12"/>
          </p:nvPr>
        </p:nvSpPr>
        <p:spPr/>
        <p:txBody>
          <a:bodyPr/>
          <a:lstStyle/>
          <a:p>
            <a:fld id="{34C99D79-8A4B-4031-B1E0-AF26F8EDF2BC}" type="slidenum">
              <a:rPr lang="en-US" smtClean="0"/>
              <a:t>‹#›</a:t>
            </a:fld>
            <a:endParaRPr lang="en-US" dirty="0"/>
          </a:p>
        </p:txBody>
      </p:sp>
    </p:spTree>
    <p:extLst>
      <p:ext uri="{BB962C8B-B14F-4D97-AF65-F5344CB8AC3E}">
        <p14:creationId xmlns:p14="http://schemas.microsoft.com/office/powerpoint/2010/main" val="2161226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297BE5-5027-4633-ABC5-E45F522485A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901E9C3-E2A0-4D56-B61F-DC6AFE215A4B}"/>
              </a:ext>
            </a:extLst>
          </p:cNvPr>
          <p:cNvSpPr>
            <a:spLocks noGrp="1"/>
          </p:cNvSpPr>
          <p:nvPr>
            <p:ph type="dt" sz="half" idx="10"/>
          </p:nvPr>
        </p:nvSpPr>
        <p:spPr/>
        <p:txBody>
          <a:bodyPr/>
          <a:lstStyle/>
          <a:p>
            <a:fld id="{E20C624E-DF92-4841-B9B9-DD11AA239B85}" type="datetime1">
              <a:rPr lang="en-US" smtClean="0"/>
              <a:t>5/31/2024</a:t>
            </a:fld>
            <a:endParaRPr lang="en-US" dirty="0"/>
          </a:p>
        </p:txBody>
      </p:sp>
      <p:sp>
        <p:nvSpPr>
          <p:cNvPr id="4" name="Footer Placeholder 3">
            <a:extLst>
              <a:ext uri="{FF2B5EF4-FFF2-40B4-BE49-F238E27FC236}">
                <a16:creationId xmlns:a16="http://schemas.microsoft.com/office/drawing/2014/main" id="{B4B66CFD-712F-4699-894A-80E84C9CCE78}"/>
              </a:ext>
            </a:extLst>
          </p:cNvPr>
          <p:cNvSpPr>
            <a:spLocks noGrp="1"/>
          </p:cNvSpPr>
          <p:nvPr>
            <p:ph type="ftr" sz="quarter" idx="11"/>
          </p:nvPr>
        </p:nvSpPr>
        <p:spPr/>
        <p:txBody>
          <a:bodyPr/>
          <a:lstStyle/>
          <a:p>
            <a:r>
              <a:rPr lang="en-US" dirty="0"/>
              <a:t>Add a footer</a:t>
            </a:r>
          </a:p>
        </p:txBody>
      </p:sp>
      <p:sp>
        <p:nvSpPr>
          <p:cNvPr id="5" name="Slide Number Placeholder 4">
            <a:extLst>
              <a:ext uri="{FF2B5EF4-FFF2-40B4-BE49-F238E27FC236}">
                <a16:creationId xmlns:a16="http://schemas.microsoft.com/office/drawing/2014/main" id="{D806BCDC-CD39-4447-8E77-3D586C703F8D}"/>
              </a:ext>
            </a:extLst>
          </p:cNvPr>
          <p:cNvSpPr>
            <a:spLocks noGrp="1"/>
          </p:cNvSpPr>
          <p:nvPr>
            <p:ph type="sldNum" sz="quarter" idx="12"/>
          </p:nvPr>
        </p:nvSpPr>
        <p:spPr/>
        <p:txBody>
          <a:bodyPr/>
          <a:lstStyle/>
          <a:p>
            <a:fld id="{34C99D79-8A4B-4031-B1E0-AF26F8EDF2BC}" type="slidenum">
              <a:rPr lang="en-US" smtClean="0"/>
              <a:t>‹#›</a:t>
            </a:fld>
            <a:endParaRPr lang="en-US" dirty="0"/>
          </a:p>
        </p:txBody>
      </p:sp>
    </p:spTree>
    <p:extLst>
      <p:ext uri="{BB962C8B-B14F-4D97-AF65-F5344CB8AC3E}">
        <p14:creationId xmlns:p14="http://schemas.microsoft.com/office/powerpoint/2010/main" val="2322805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EADB1FC-4797-4BAE-87F1-AE2AEA4F44E5}"/>
              </a:ext>
            </a:extLst>
          </p:cNvPr>
          <p:cNvSpPr>
            <a:spLocks noGrp="1"/>
          </p:cNvSpPr>
          <p:nvPr>
            <p:ph type="dt" sz="half" idx="10"/>
          </p:nvPr>
        </p:nvSpPr>
        <p:spPr/>
        <p:txBody>
          <a:bodyPr/>
          <a:lstStyle/>
          <a:p>
            <a:fld id="{FBDA3AE1-4360-4D5B-BDBC-656B872DD533}" type="datetime1">
              <a:rPr lang="en-US" smtClean="0"/>
              <a:t>5/31/2024</a:t>
            </a:fld>
            <a:endParaRPr lang="en-US" dirty="0"/>
          </a:p>
        </p:txBody>
      </p:sp>
      <p:sp>
        <p:nvSpPr>
          <p:cNvPr id="3" name="Footer Placeholder 2">
            <a:extLst>
              <a:ext uri="{FF2B5EF4-FFF2-40B4-BE49-F238E27FC236}">
                <a16:creationId xmlns:a16="http://schemas.microsoft.com/office/drawing/2014/main" id="{D792E3AB-6B37-4725-8C4F-DDA2A11596BD}"/>
              </a:ext>
            </a:extLst>
          </p:cNvPr>
          <p:cNvSpPr>
            <a:spLocks noGrp="1"/>
          </p:cNvSpPr>
          <p:nvPr>
            <p:ph type="ftr" sz="quarter" idx="11"/>
          </p:nvPr>
        </p:nvSpPr>
        <p:spPr/>
        <p:txBody>
          <a:bodyPr/>
          <a:lstStyle/>
          <a:p>
            <a:r>
              <a:rPr lang="en-US" dirty="0"/>
              <a:t>Add a footer</a:t>
            </a:r>
          </a:p>
        </p:txBody>
      </p:sp>
      <p:sp>
        <p:nvSpPr>
          <p:cNvPr id="4" name="Slide Number Placeholder 3">
            <a:extLst>
              <a:ext uri="{FF2B5EF4-FFF2-40B4-BE49-F238E27FC236}">
                <a16:creationId xmlns:a16="http://schemas.microsoft.com/office/drawing/2014/main" id="{086D53EF-19FF-4631-B443-D9F5270DFFD3}"/>
              </a:ext>
            </a:extLst>
          </p:cNvPr>
          <p:cNvSpPr>
            <a:spLocks noGrp="1"/>
          </p:cNvSpPr>
          <p:nvPr>
            <p:ph type="sldNum" sz="quarter" idx="12"/>
          </p:nvPr>
        </p:nvSpPr>
        <p:spPr/>
        <p:txBody>
          <a:bodyPr/>
          <a:lstStyle/>
          <a:p>
            <a:fld id="{34C99D79-8A4B-4031-B1E0-AF26F8EDF2BC}" type="slidenum">
              <a:rPr lang="en-US" smtClean="0"/>
              <a:t>‹#›</a:t>
            </a:fld>
            <a:endParaRPr lang="en-US" dirty="0"/>
          </a:p>
        </p:txBody>
      </p:sp>
    </p:spTree>
    <p:extLst>
      <p:ext uri="{BB962C8B-B14F-4D97-AF65-F5344CB8AC3E}">
        <p14:creationId xmlns:p14="http://schemas.microsoft.com/office/powerpoint/2010/main" val="2546158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01C2D3-45FD-4A8D-8065-A927E5849C8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18C8D17-9A39-4D85-AFBD-25629C0D08A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571CAC3-4381-4CA5-B264-21955605AE6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5E92575-B195-458A-9091-086DC9D2BD3D}"/>
              </a:ext>
            </a:extLst>
          </p:cNvPr>
          <p:cNvSpPr>
            <a:spLocks noGrp="1"/>
          </p:cNvSpPr>
          <p:nvPr>
            <p:ph type="dt" sz="half" idx="10"/>
          </p:nvPr>
        </p:nvSpPr>
        <p:spPr/>
        <p:txBody>
          <a:bodyPr/>
          <a:lstStyle/>
          <a:p>
            <a:fld id="{20990708-46A4-4851-883E-8DFB8939107E}" type="datetime1">
              <a:rPr lang="en-US" smtClean="0"/>
              <a:t>5/31/2024</a:t>
            </a:fld>
            <a:endParaRPr lang="en-US" dirty="0"/>
          </a:p>
        </p:txBody>
      </p:sp>
      <p:sp>
        <p:nvSpPr>
          <p:cNvPr id="6" name="Footer Placeholder 5">
            <a:extLst>
              <a:ext uri="{FF2B5EF4-FFF2-40B4-BE49-F238E27FC236}">
                <a16:creationId xmlns:a16="http://schemas.microsoft.com/office/drawing/2014/main" id="{D1190DD4-3E21-49D7-A00A-6775EB629D27}"/>
              </a:ext>
            </a:extLst>
          </p:cNvPr>
          <p:cNvSpPr>
            <a:spLocks noGrp="1"/>
          </p:cNvSpPr>
          <p:nvPr>
            <p:ph type="ftr" sz="quarter" idx="11"/>
          </p:nvPr>
        </p:nvSpPr>
        <p:spPr/>
        <p:txBody>
          <a:bodyPr/>
          <a:lstStyle/>
          <a:p>
            <a:r>
              <a:rPr lang="en-US" dirty="0"/>
              <a:t>Add a footer</a:t>
            </a:r>
          </a:p>
        </p:txBody>
      </p:sp>
      <p:sp>
        <p:nvSpPr>
          <p:cNvPr id="7" name="Slide Number Placeholder 6">
            <a:extLst>
              <a:ext uri="{FF2B5EF4-FFF2-40B4-BE49-F238E27FC236}">
                <a16:creationId xmlns:a16="http://schemas.microsoft.com/office/drawing/2014/main" id="{369B1CAE-E8F5-4D08-984C-C338927FD199}"/>
              </a:ext>
            </a:extLst>
          </p:cNvPr>
          <p:cNvSpPr>
            <a:spLocks noGrp="1"/>
          </p:cNvSpPr>
          <p:nvPr>
            <p:ph type="sldNum" sz="quarter" idx="12"/>
          </p:nvPr>
        </p:nvSpPr>
        <p:spPr/>
        <p:txBody>
          <a:bodyPr/>
          <a:lstStyle/>
          <a:p>
            <a:fld id="{34C99D79-8A4B-4031-B1E0-AF26F8EDF2BC}" type="slidenum">
              <a:rPr lang="en-US" smtClean="0"/>
              <a:t>‹#›</a:t>
            </a:fld>
            <a:endParaRPr lang="en-US" dirty="0"/>
          </a:p>
        </p:txBody>
      </p:sp>
    </p:spTree>
    <p:extLst>
      <p:ext uri="{BB962C8B-B14F-4D97-AF65-F5344CB8AC3E}">
        <p14:creationId xmlns:p14="http://schemas.microsoft.com/office/powerpoint/2010/main" val="99849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3A139C-39C5-4E8C-B9AD-B1B46E0E7CB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1304C33-F11F-4E13-868F-444817764D6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7EBD17EF-6421-4C05-9C6E-88AE25E0EE0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4A2655F-9795-4DB0-BF8E-874098E118BE}"/>
              </a:ext>
            </a:extLst>
          </p:cNvPr>
          <p:cNvSpPr>
            <a:spLocks noGrp="1"/>
          </p:cNvSpPr>
          <p:nvPr>
            <p:ph type="dt" sz="half" idx="10"/>
          </p:nvPr>
        </p:nvSpPr>
        <p:spPr/>
        <p:txBody>
          <a:bodyPr/>
          <a:lstStyle/>
          <a:p>
            <a:fld id="{AE88EFFC-86AE-4294-A319-CAFC2651994B}" type="datetime1">
              <a:rPr lang="en-US" smtClean="0"/>
              <a:t>5/31/2024</a:t>
            </a:fld>
            <a:endParaRPr lang="en-US" dirty="0"/>
          </a:p>
        </p:txBody>
      </p:sp>
      <p:sp>
        <p:nvSpPr>
          <p:cNvPr id="6" name="Footer Placeholder 5">
            <a:extLst>
              <a:ext uri="{FF2B5EF4-FFF2-40B4-BE49-F238E27FC236}">
                <a16:creationId xmlns:a16="http://schemas.microsoft.com/office/drawing/2014/main" id="{A964AFF2-71E9-410D-83C8-6E83A294716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2874FAB-25DC-4FD9-AAD7-9E9550140F43}"/>
              </a:ext>
            </a:extLst>
          </p:cNvPr>
          <p:cNvSpPr>
            <a:spLocks noGrp="1"/>
          </p:cNvSpPr>
          <p:nvPr>
            <p:ph type="sldNum" sz="quarter" idx="12"/>
          </p:nvPr>
        </p:nvSpPr>
        <p:spPr/>
        <p:txBody>
          <a:bodyPr/>
          <a:lstStyle/>
          <a:p>
            <a:fld id="{34C99D79-8A4B-4031-B1E0-AF26F8EDF2BC}" type="slidenum">
              <a:rPr lang="en-US" smtClean="0"/>
              <a:t>‹#›</a:t>
            </a:fld>
            <a:endParaRPr lang="en-US" dirty="0"/>
          </a:p>
        </p:txBody>
      </p:sp>
    </p:spTree>
    <p:extLst>
      <p:ext uri="{BB962C8B-B14F-4D97-AF65-F5344CB8AC3E}">
        <p14:creationId xmlns:p14="http://schemas.microsoft.com/office/powerpoint/2010/main" val="2936720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693DDF2-F1C7-4F9A-A70B-C1A938CFD6A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52960F7-C408-4F59-917E-9BCA5E6F715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6E61A2-DBF2-48B7-9619-EA6F5E673DA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9E8617-6EA8-4B97-A5E8-E18E98765EE2}" type="datetime1">
              <a:rPr lang="en-US" smtClean="0"/>
              <a:pPr/>
              <a:t>5/31/2024</a:t>
            </a:fld>
            <a:endParaRPr lang="en-US" dirty="0"/>
          </a:p>
        </p:txBody>
      </p:sp>
      <p:sp>
        <p:nvSpPr>
          <p:cNvPr id="5" name="Footer Placeholder 4">
            <a:extLst>
              <a:ext uri="{FF2B5EF4-FFF2-40B4-BE49-F238E27FC236}">
                <a16:creationId xmlns:a16="http://schemas.microsoft.com/office/drawing/2014/main" id="{5EEDA62E-4C1D-4062-8210-D2B36CFDB11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Add a footer</a:t>
            </a:r>
          </a:p>
        </p:txBody>
      </p:sp>
      <p:sp>
        <p:nvSpPr>
          <p:cNvPr id="6" name="Slide Number Placeholder 5">
            <a:extLst>
              <a:ext uri="{FF2B5EF4-FFF2-40B4-BE49-F238E27FC236}">
                <a16:creationId xmlns:a16="http://schemas.microsoft.com/office/drawing/2014/main" id="{C66B5F8B-19E8-41B7-BDF9-AF93D13E24A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C99D79-8A4B-4031-B1E0-AF26F8EDF2BC}" type="slidenum">
              <a:rPr lang="en-US" smtClean="0"/>
              <a:pPr/>
              <a:t>‹#›</a:t>
            </a:fld>
            <a:endParaRPr lang="en-US" dirty="0"/>
          </a:p>
        </p:txBody>
      </p:sp>
    </p:spTree>
    <p:extLst>
      <p:ext uri="{BB962C8B-B14F-4D97-AF65-F5344CB8AC3E}">
        <p14:creationId xmlns:p14="http://schemas.microsoft.com/office/powerpoint/2010/main" val="3160393442"/>
      </p:ext>
    </p:extLst>
  </p:cSld>
  <p:clrMap bg1="lt1" tx1="dk1" bg2="lt2" tx2="dk2" accent1="accent1" accent2="accent2" accent3="accent3" accent4="accent4" accent5="accent5" accent6="accent6" hlink="hlink" folHlink="folHlink"/>
  <p:sldLayoutIdLst>
    <p:sldLayoutId id="2147483831" r:id="rId1"/>
    <p:sldLayoutId id="2147483832" r:id="rId2"/>
    <p:sldLayoutId id="2147483833" r:id="rId3"/>
    <p:sldLayoutId id="2147483834" r:id="rId4"/>
    <p:sldLayoutId id="2147483835" r:id="rId5"/>
    <p:sldLayoutId id="2147483836" r:id="rId6"/>
    <p:sldLayoutId id="2147483837" r:id="rId7"/>
    <p:sldLayoutId id="2147483838" r:id="rId8"/>
    <p:sldLayoutId id="2147483839" r:id="rId9"/>
    <p:sldLayoutId id="2147483840" r:id="rId10"/>
    <p:sldLayoutId id="214748384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90672C3-2E41-484D-ABAC-95C2C64BC5FE}"/>
              </a:ext>
            </a:extLst>
          </p:cNvPr>
          <p:cNvSpPr>
            <a:spLocks noGrp="1"/>
          </p:cNvSpPr>
          <p:nvPr>
            <p:ph type="title"/>
          </p:nvPr>
        </p:nvSpPr>
        <p:spPr>
          <a:xfrm>
            <a:off x="838201"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2B45D62-4167-4EEC-BDA2-7F68F5C96D9A}"/>
              </a:ext>
            </a:extLst>
          </p:cNvPr>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0F4C7DD-F526-40DA-97FA-35096BD758E7}"/>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9FFFB4-400D-1240-AB24-6F86C96D4DFB}" type="datetimeFigureOut">
              <a:rPr lang="en-US" smtClean="0"/>
              <a:t>5/31/2024</a:t>
            </a:fld>
            <a:endParaRPr lang="en-US" dirty="0"/>
          </a:p>
        </p:txBody>
      </p:sp>
      <p:sp>
        <p:nvSpPr>
          <p:cNvPr id="5" name="Footer Placeholder 4">
            <a:extLst>
              <a:ext uri="{FF2B5EF4-FFF2-40B4-BE49-F238E27FC236}">
                <a16:creationId xmlns:a16="http://schemas.microsoft.com/office/drawing/2014/main" id="{956FA07B-C4E6-4815-BB6A-AD586467FB43}"/>
              </a:ext>
            </a:extLst>
          </p:cNvPr>
          <p:cNvSpPr>
            <a:spLocks noGrp="1"/>
          </p:cNvSpPr>
          <p:nvPr>
            <p:ph type="ftr" sz="quarter" idx="3"/>
          </p:nvPr>
        </p:nvSpPr>
        <p:spPr>
          <a:xfrm>
            <a:off x="4038601"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Annual Interactive Vendor Training 2019</a:t>
            </a:r>
          </a:p>
        </p:txBody>
      </p:sp>
      <p:sp>
        <p:nvSpPr>
          <p:cNvPr id="6" name="Slide Number Placeholder 5">
            <a:extLst>
              <a:ext uri="{FF2B5EF4-FFF2-40B4-BE49-F238E27FC236}">
                <a16:creationId xmlns:a16="http://schemas.microsoft.com/office/drawing/2014/main" id="{6ED434F3-CB6B-468E-B2C9-B5ADABFE74D6}"/>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C99D79-8A4B-4031-B1E0-AF26F8EDF2BC}" type="slidenum">
              <a:rPr lang="en-US" smtClean="0"/>
              <a:pPr/>
              <a:t>‹#›</a:t>
            </a:fld>
            <a:endParaRPr lang="en-US" dirty="0"/>
          </a:p>
        </p:txBody>
      </p:sp>
    </p:spTree>
    <p:extLst>
      <p:ext uri="{BB962C8B-B14F-4D97-AF65-F5344CB8AC3E}">
        <p14:creationId xmlns:p14="http://schemas.microsoft.com/office/powerpoint/2010/main" val="3630375356"/>
      </p:ext>
    </p:extLst>
  </p:cSld>
  <p:clrMap bg1="lt1" tx1="dk1" bg2="lt2" tx2="dk2" accent1="accent1" accent2="accent2" accent3="accent3" accent4="accent4" accent5="accent5" accent6="accent6" hlink="hlink" folHlink="folHlink"/>
  <p:sldLayoutIdLst>
    <p:sldLayoutId id="2147483843" r:id="rId1"/>
    <p:sldLayoutId id="2147483844" r:id="rId2"/>
    <p:sldLayoutId id="2147483845" r:id="rId3"/>
    <p:sldLayoutId id="2147483846" r:id="rId4"/>
    <p:sldLayoutId id="2147483847" r:id="rId5"/>
    <p:sldLayoutId id="2147483848" r:id="rId6"/>
    <p:sldLayoutId id="2147483849" r:id="rId7"/>
    <p:sldLayoutId id="2147483850" r:id="rId8"/>
    <p:sldLayoutId id="2147483851" r:id="rId9"/>
    <p:sldLayoutId id="2147483852" r:id="rId10"/>
    <p:sldLayoutId id="2147483853"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126" rtl="0" eaLnBrk="1" latinLnBrk="0" hangingPunct="1">
        <a:lnSpc>
          <a:spcPct val="90000"/>
        </a:lnSpc>
        <a:spcBef>
          <a:spcPct val="0"/>
        </a:spcBef>
        <a:buNone/>
        <a:defRPr sz="4399" b="0" i="0" u="none" kern="120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b="0" i="0" u="none"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39">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3CC25DD-6148-4AE1-B5A9-FA29399EB666}" type="datetimeFigureOut">
              <a:rPr lang="en-US" smtClean="0"/>
              <a:t>5/31/2024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2298438-859A-44D3-9AED-BA254D2A29FD}" type="slidenum">
              <a:rPr lang="en-US" smtClean="0"/>
              <a:t>‹#›</a:t>
            </a:fld>
            <a:endParaRPr lang="en-US" dirty="0"/>
          </a:p>
        </p:txBody>
      </p:sp>
    </p:spTree>
    <p:extLst>
      <p:ext uri="{BB962C8B-B14F-4D97-AF65-F5344CB8AC3E}">
        <p14:creationId xmlns:p14="http://schemas.microsoft.com/office/powerpoint/2010/main" val="1736797696"/>
      </p:ext>
    </p:extLst>
  </p:cSld>
  <p:clrMap bg1="lt1" tx1="dk1" bg2="lt2" tx2="dk2" accent1="accent1" accent2="accent2" accent3="accent3" accent4="accent4" accent5="accent5" accent6="accent6" hlink="hlink" folHlink="folHlink"/>
  <p:sldLayoutIdLst>
    <p:sldLayoutId id="2147483855" r:id="rId1"/>
    <p:sldLayoutId id="2147483856" r:id="rId2"/>
    <p:sldLayoutId id="2147483857" r:id="rId3"/>
    <p:sldLayoutId id="2147483858" r:id="rId4"/>
    <p:sldLayoutId id="2147483859" r:id="rId5"/>
    <p:sldLayoutId id="2147483860" r:id="rId6"/>
    <p:sldLayoutId id="2147483861" r:id="rId7"/>
    <p:sldLayoutId id="2147483862" r:id="rId8"/>
    <p:sldLayoutId id="2147483863" r:id="rId9"/>
    <p:sldLayoutId id="2147483864" r:id="rId10"/>
    <p:sldLayoutId id="214748386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3.xml"/><Relationship Id="rId1" Type="http://schemas.openxmlformats.org/officeDocument/2006/relationships/tags" Target="../tags/tag2.xml"/><Relationship Id="rId6" Type="http://schemas.microsoft.com/office/2007/relationships/hdphoto" Target="../media/hdphoto1.wdp"/><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tags" Target="../tags/tag28.xml"/><Relationship Id="rId2" Type="http://schemas.openxmlformats.org/officeDocument/2006/relationships/tags" Target="../tags/tag27.xml"/><Relationship Id="rId1" Type="http://schemas.openxmlformats.org/officeDocument/2006/relationships/tags" Target="../tags/tag26.xml"/><Relationship Id="rId5" Type="http://schemas.openxmlformats.org/officeDocument/2006/relationships/notesSlide" Target="../notesSlides/notesSlide10.xml"/><Relationship Id="rId4"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tags" Target="../tags/tag243.xml"/><Relationship Id="rId7" Type="http://schemas.openxmlformats.org/officeDocument/2006/relationships/image" Target="../media/image94.jpeg"/><Relationship Id="rId2" Type="http://schemas.openxmlformats.org/officeDocument/2006/relationships/tags" Target="../tags/tag242.xml"/><Relationship Id="rId1" Type="http://schemas.openxmlformats.org/officeDocument/2006/relationships/tags" Target="../tags/tag241.xml"/><Relationship Id="rId6" Type="http://schemas.openxmlformats.org/officeDocument/2006/relationships/notesSlide" Target="../notesSlides/notesSlide100.xml"/><Relationship Id="rId5" Type="http://schemas.openxmlformats.org/officeDocument/2006/relationships/slideLayout" Target="../slideLayouts/slideLayout2.xml"/><Relationship Id="rId4" Type="http://schemas.openxmlformats.org/officeDocument/2006/relationships/tags" Target="../tags/tag244.xml"/></Relationships>
</file>

<file path=ppt/slides/_rels/slide101.xml.rels><?xml version="1.0" encoding="UTF-8" standalone="yes"?>
<Relationships xmlns="http://schemas.openxmlformats.org/package/2006/relationships"><Relationship Id="rId3" Type="http://schemas.openxmlformats.org/officeDocument/2006/relationships/tags" Target="../tags/tag247.xml"/><Relationship Id="rId2" Type="http://schemas.openxmlformats.org/officeDocument/2006/relationships/tags" Target="../tags/tag246.xml"/><Relationship Id="rId1" Type="http://schemas.openxmlformats.org/officeDocument/2006/relationships/tags" Target="../tags/tag245.xml"/><Relationship Id="rId5" Type="http://schemas.openxmlformats.org/officeDocument/2006/relationships/notesSlide" Target="../notesSlides/notesSlide101.xml"/><Relationship Id="rId4"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tags" Target="../tags/tag250.xml"/><Relationship Id="rId2" Type="http://schemas.openxmlformats.org/officeDocument/2006/relationships/tags" Target="../tags/tag249.xml"/><Relationship Id="rId1" Type="http://schemas.openxmlformats.org/officeDocument/2006/relationships/tags" Target="../tags/tag248.xml"/><Relationship Id="rId6" Type="http://schemas.openxmlformats.org/officeDocument/2006/relationships/image" Target="../media/image95.jpeg"/><Relationship Id="rId5" Type="http://schemas.openxmlformats.org/officeDocument/2006/relationships/notesSlide" Target="../notesSlides/notesSlide102.xml"/><Relationship Id="rId4"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tags" Target="../tags/tag253.xml"/><Relationship Id="rId2" Type="http://schemas.openxmlformats.org/officeDocument/2006/relationships/tags" Target="../tags/tag252.xml"/><Relationship Id="rId1" Type="http://schemas.openxmlformats.org/officeDocument/2006/relationships/tags" Target="../tags/tag251.xml"/><Relationship Id="rId5" Type="http://schemas.openxmlformats.org/officeDocument/2006/relationships/notesSlide" Target="../notesSlides/notesSlide103.xml"/><Relationship Id="rId4"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tags" Target="../tags/tag256.xml"/><Relationship Id="rId2" Type="http://schemas.openxmlformats.org/officeDocument/2006/relationships/tags" Target="../tags/tag255.xml"/><Relationship Id="rId1" Type="http://schemas.openxmlformats.org/officeDocument/2006/relationships/tags" Target="../tags/tag254.xml"/><Relationship Id="rId5" Type="http://schemas.openxmlformats.org/officeDocument/2006/relationships/notesSlide" Target="../notesSlides/notesSlide104.xml"/><Relationship Id="rId4"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tags" Target="../tags/tag259.xml"/><Relationship Id="rId2" Type="http://schemas.openxmlformats.org/officeDocument/2006/relationships/tags" Target="../tags/tag258.xml"/><Relationship Id="rId1" Type="http://schemas.openxmlformats.org/officeDocument/2006/relationships/tags" Target="../tags/tag257.xml"/><Relationship Id="rId5" Type="http://schemas.openxmlformats.org/officeDocument/2006/relationships/notesSlide" Target="../notesSlides/notesSlide105.xml"/><Relationship Id="rId4"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notesSlide" Target="../notesSlides/notesSlide106.xml"/><Relationship Id="rId2" Type="http://schemas.openxmlformats.org/officeDocument/2006/relationships/slideLayout" Target="../slideLayouts/slideLayout6.xml"/><Relationship Id="rId1" Type="http://schemas.openxmlformats.org/officeDocument/2006/relationships/tags" Target="../tags/tag260.xml"/><Relationship Id="rId5" Type="http://schemas.openxmlformats.org/officeDocument/2006/relationships/image" Target="../media/image12.svg"/><Relationship Id="rId4" Type="http://schemas.openxmlformats.org/officeDocument/2006/relationships/image" Target="../media/image11.png"/></Relationships>
</file>

<file path=ppt/slides/_rels/slide107.xml.rels><?xml version="1.0" encoding="UTF-8" standalone="yes"?>
<Relationships xmlns="http://schemas.openxmlformats.org/package/2006/relationships"><Relationship Id="rId8" Type="http://schemas.openxmlformats.org/officeDocument/2006/relationships/image" Target="../media/image96.emf"/><Relationship Id="rId3" Type="http://schemas.openxmlformats.org/officeDocument/2006/relationships/tags" Target="../tags/tag263.xml"/><Relationship Id="rId7" Type="http://schemas.openxmlformats.org/officeDocument/2006/relationships/oleObject" Target="../embeddings/oleObject1.bin"/><Relationship Id="rId2" Type="http://schemas.openxmlformats.org/officeDocument/2006/relationships/tags" Target="../tags/tag262.xml"/><Relationship Id="rId1" Type="http://schemas.openxmlformats.org/officeDocument/2006/relationships/tags" Target="../tags/tag261.xml"/><Relationship Id="rId6" Type="http://schemas.openxmlformats.org/officeDocument/2006/relationships/notesSlide" Target="../notesSlides/notesSlide107.xml"/><Relationship Id="rId5" Type="http://schemas.openxmlformats.org/officeDocument/2006/relationships/slideLayout" Target="../slideLayouts/slideLayout2.xml"/><Relationship Id="rId4" Type="http://schemas.openxmlformats.org/officeDocument/2006/relationships/tags" Target="../tags/tag264.xml"/></Relationships>
</file>

<file path=ppt/slides/_rels/slide108.xml.rels><?xml version="1.0" encoding="UTF-8" standalone="yes"?>
<Relationships xmlns="http://schemas.openxmlformats.org/package/2006/relationships"><Relationship Id="rId3" Type="http://schemas.openxmlformats.org/officeDocument/2006/relationships/tags" Target="../tags/tag267.xml"/><Relationship Id="rId2" Type="http://schemas.openxmlformats.org/officeDocument/2006/relationships/tags" Target="../tags/tag266.xml"/><Relationship Id="rId1" Type="http://schemas.openxmlformats.org/officeDocument/2006/relationships/tags" Target="../tags/tag265.xml"/><Relationship Id="rId6" Type="http://schemas.openxmlformats.org/officeDocument/2006/relationships/image" Target="../media/image97.jpeg"/><Relationship Id="rId5" Type="http://schemas.openxmlformats.org/officeDocument/2006/relationships/notesSlide" Target="../notesSlides/notesSlide108.xml"/><Relationship Id="rId4"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tags" Target="../tags/tag270.xml"/><Relationship Id="rId2" Type="http://schemas.openxmlformats.org/officeDocument/2006/relationships/tags" Target="../tags/tag269.xml"/><Relationship Id="rId1" Type="http://schemas.openxmlformats.org/officeDocument/2006/relationships/tags" Target="../tags/tag268.xml"/><Relationship Id="rId5" Type="http://schemas.openxmlformats.org/officeDocument/2006/relationships/notesSlide" Target="../notesSlides/notesSlide109.xml"/><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hyperlink" Target="https://www.ncdhhs.gov/wicvendorsconnection" TargetMode="External"/><Relationship Id="rId5" Type="http://schemas.openxmlformats.org/officeDocument/2006/relationships/notesSlide" Target="../notesSlides/notesSlide11.xml"/><Relationship Id="rId4"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tags" Target="../tags/tag273.xml"/><Relationship Id="rId2" Type="http://schemas.openxmlformats.org/officeDocument/2006/relationships/tags" Target="../tags/tag272.xml"/><Relationship Id="rId1" Type="http://schemas.openxmlformats.org/officeDocument/2006/relationships/tags" Target="../tags/tag271.xml"/><Relationship Id="rId5" Type="http://schemas.openxmlformats.org/officeDocument/2006/relationships/notesSlide" Target="../notesSlides/notesSlide110.xml"/><Relationship Id="rId4"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tags" Target="../tags/tag276.xml"/><Relationship Id="rId2" Type="http://schemas.openxmlformats.org/officeDocument/2006/relationships/tags" Target="../tags/tag275.xml"/><Relationship Id="rId1" Type="http://schemas.openxmlformats.org/officeDocument/2006/relationships/tags" Target="../tags/tag274.xml"/><Relationship Id="rId5" Type="http://schemas.openxmlformats.org/officeDocument/2006/relationships/notesSlide" Target="../notesSlides/notesSlide111.xml"/><Relationship Id="rId4"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tags" Target="../tags/tag279.xml"/><Relationship Id="rId2" Type="http://schemas.openxmlformats.org/officeDocument/2006/relationships/tags" Target="../tags/tag278.xml"/><Relationship Id="rId1" Type="http://schemas.openxmlformats.org/officeDocument/2006/relationships/tags" Target="../tags/tag277.xml"/><Relationship Id="rId5" Type="http://schemas.openxmlformats.org/officeDocument/2006/relationships/notesSlide" Target="../notesSlides/notesSlide112.xml"/><Relationship Id="rId4"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tags" Target="../tags/tag282.xml"/><Relationship Id="rId2" Type="http://schemas.openxmlformats.org/officeDocument/2006/relationships/tags" Target="../tags/tag281.xml"/><Relationship Id="rId1" Type="http://schemas.openxmlformats.org/officeDocument/2006/relationships/tags" Target="../tags/tag280.xml"/><Relationship Id="rId6" Type="http://schemas.openxmlformats.org/officeDocument/2006/relationships/image" Target="../media/image98.jpeg"/><Relationship Id="rId5" Type="http://schemas.openxmlformats.org/officeDocument/2006/relationships/notesSlide" Target="../notesSlides/notesSlide113.xml"/><Relationship Id="rId4"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tags" Target="../tags/tag285.xml"/><Relationship Id="rId2" Type="http://schemas.openxmlformats.org/officeDocument/2006/relationships/tags" Target="../tags/tag284.xml"/><Relationship Id="rId1" Type="http://schemas.openxmlformats.org/officeDocument/2006/relationships/tags" Target="../tags/tag283.xml"/><Relationship Id="rId5" Type="http://schemas.openxmlformats.org/officeDocument/2006/relationships/notesSlide" Target="../notesSlides/notesSlide114.xml"/><Relationship Id="rId4"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tags" Target="../tags/tag288.xml"/><Relationship Id="rId2" Type="http://schemas.openxmlformats.org/officeDocument/2006/relationships/tags" Target="../tags/tag287.xml"/><Relationship Id="rId1" Type="http://schemas.openxmlformats.org/officeDocument/2006/relationships/tags" Target="../tags/tag286.xml"/><Relationship Id="rId6" Type="http://schemas.openxmlformats.org/officeDocument/2006/relationships/hyperlink" Target="https://usdaoig.oversight.gov/" TargetMode="External"/><Relationship Id="rId5" Type="http://schemas.openxmlformats.org/officeDocument/2006/relationships/notesSlide" Target="../notesSlides/notesSlide115.xml"/><Relationship Id="rId4"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tags" Target="../tags/tag291.xml"/><Relationship Id="rId2" Type="http://schemas.openxmlformats.org/officeDocument/2006/relationships/tags" Target="../tags/tag290.xml"/><Relationship Id="rId1" Type="http://schemas.openxmlformats.org/officeDocument/2006/relationships/tags" Target="../tags/tag289.xml"/><Relationship Id="rId5" Type="http://schemas.openxmlformats.org/officeDocument/2006/relationships/notesSlide" Target="../notesSlides/notesSlide116.xml"/><Relationship Id="rId4"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tags" Target="../tags/tag294.xml"/><Relationship Id="rId2" Type="http://schemas.openxmlformats.org/officeDocument/2006/relationships/tags" Target="../tags/tag293.xml"/><Relationship Id="rId1" Type="http://schemas.openxmlformats.org/officeDocument/2006/relationships/tags" Target="../tags/tag292.xml"/><Relationship Id="rId5" Type="http://schemas.openxmlformats.org/officeDocument/2006/relationships/notesSlide" Target="../notesSlides/notesSlide117.xml"/><Relationship Id="rId4"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tags" Target="../tags/tag297.xml"/><Relationship Id="rId2" Type="http://schemas.openxmlformats.org/officeDocument/2006/relationships/tags" Target="../tags/tag296.xml"/><Relationship Id="rId1" Type="http://schemas.openxmlformats.org/officeDocument/2006/relationships/tags" Target="../tags/tag295.xml"/><Relationship Id="rId5" Type="http://schemas.openxmlformats.org/officeDocument/2006/relationships/notesSlide" Target="../notesSlides/notesSlide118.xml"/><Relationship Id="rId4"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tags" Target="../tags/tag300.xml"/><Relationship Id="rId2" Type="http://schemas.openxmlformats.org/officeDocument/2006/relationships/tags" Target="../tags/tag299.xml"/><Relationship Id="rId1" Type="http://schemas.openxmlformats.org/officeDocument/2006/relationships/tags" Target="../tags/tag298.xml"/><Relationship Id="rId5" Type="http://schemas.openxmlformats.org/officeDocument/2006/relationships/notesSlide" Target="../notesSlides/notesSlide119.xml"/><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tags" Target="../tags/tag34.xml"/><Relationship Id="rId2" Type="http://schemas.openxmlformats.org/officeDocument/2006/relationships/tags" Target="../tags/tag33.xml"/><Relationship Id="rId1" Type="http://schemas.openxmlformats.org/officeDocument/2006/relationships/tags" Target="../tags/tag32.xml"/><Relationship Id="rId5" Type="http://schemas.openxmlformats.org/officeDocument/2006/relationships/notesSlide" Target="../notesSlides/notesSlide12.xml"/><Relationship Id="rId4"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tags" Target="../tags/tag303.xml"/><Relationship Id="rId2" Type="http://schemas.openxmlformats.org/officeDocument/2006/relationships/tags" Target="../tags/tag302.xml"/><Relationship Id="rId1" Type="http://schemas.openxmlformats.org/officeDocument/2006/relationships/tags" Target="../tags/tag301.xml"/><Relationship Id="rId5" Type="http://schemas.openxmlformats.org/officeDocument/2006/relationships/notesSlide" Target="../notesSlides/notesSlide120.xml"/><Relationship Id="rId4"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tags" Target="../tags/tag306.xml"/><Relationship Id="rId2" Type="http://schemas.openxmlformats.org/officeDocument/2006/relationships/tags" Target="../tags/tag305.xml"/><Relationship Id="rId1" Type="http://schemas.openxmlformats.org/officeDocument/2006/relationships/tags" Target="../tags/tag304.xml"/><Relationship Id="rId5" Type="http://schemas.openxmlformats.org/officeDocument/2006/relationships/notesSlide" Target="../notesSlides/notesSlide121.xml"/><Relationship Id="rId4"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tags" Target="../tags/tag309.xml"/><Relationship Id="rId2" Type="http://schemas.openxmlformats.org/officeDocument/2006/relationships/tags" Target="../tags/tag308.xml"/><Relationship Id="rId1" Type="http://schemas.openxmlformats.org/officeDocument/2006/relationships/tags" Target="../tags/tag307.xml"/><Relationship Id="rId5" Type="http://schemas.openxmlformats.org/officeDocument/2006/relationships/notesSlide" Target="../notesSlides/notesSlide122.xml"/><Relationship Id="rId4"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tags" Target="../tags/tag312.xml"/><Relationship Id="rId2" Type="http://schemas.openxmlformats.org/officeDocument/2006/relationships/tags" Target="../tags/tag311.xml"/><Relationship Id="rId1" Type="http://schemas.openxmlformats.org/officeDocument/2006/relationships/tags" Target="../tags/tag310.xml"/><Relationship Id="rId5" Type="http://schemas.openxmlformats.org/officeDocument/2006/relationships/notesSlide" Target="../notesSlides/notesSlide123.xml"/><Relationship Id="rId4"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tags" Target="../tags/tag315.xml"/><Relationship Id="rId2" Type="http://schemas.openxmlformats.org/officeDocument/2006/relationships/tags" Target="../tags/tag314.xml"/><Relationship Id="rId1" Type="http://schemas.openxmlformats.org/officeDocument/2006/relationships/tags" Target="../tags/tag313.xml"/><Relationship Id="rId5" Type="http://schemas.openxmlformats.org/officeDocument/2006/relationships/notesSlide" Target="../notesSlides/notesSlide124.xml"/><Relationship Id="rId4"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tags" Target="../tags/tag318.xml"/><Relationship Id="rId2" Type="http://schemas.openxmlformats.org/officeDocument/2006/relationships/tags" Target="../tags/tag317.xml"/><Relationship Id="rId1" Type="http://schemas.openxmlformats.org/officeDocument/2006/relationships/tags" Target="../tags/tag316.xml"/><Relationship Id="rId5" Type="http://schemas.openxmlformats.org/officeDocument/2006/relationships/notesSlide" Target="../notesSlides/notesSlide125.xml"/><Relationship Id="rId4"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tags" Target="../tags/tag321.xml"/><Relationship Id="rId2" Type="http://schemas.openxmlformats.org/officeDocument/2006/relationships/tags" Target="../tags/tag320.xml"/><Relationship Id="rId1" Type="http://schemas.openxmlformats.org/officeDocument/2006/relationships/tags" Target="../tags/tag319.xml"/><Relationship Id="rId5" Type="http://schemas.openxmlformats.org/officeDocument/2006/relationships/notesSlide" Target="../notesSlides/notesSlide126.xml"/><Relationship Id="rId4"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tags" Target="../tags/tag324.xml"/><Relationship Id="rId2" Type="http://schemas.openxmlformats.org/officeDocument/2006/relationships/tags" Target="../tags/tag323.xml"/><Relationship Id="rId1" Type="http://schemas.openxmlformats.org/officeDocument/2006/relationships/tags" Target="../tags/tag322.xml"/><Relationship Id="rId6" Type="http://schemas.openxmlformats.org/officeDocument/2006/relationships/hyperlink" Target="https://www.ncdhhs.gov/wicvendorsconnection" TargetMode="External"/><Relationship Id="rId5" Type="http://schemas.openxmlformats.org/officeDocument/2006/relationships/notesSlide" Target="../notesSlides/notesSlide127.xml"/><Relationship Id="rId4"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tags" Target="../tags/tag327.xml"/><Relationship Id="rId2" Type="http://schemas.openxmlformats.org/officeDocument/2006/relationships/tags" Target="../tags/tag326.xml"/><Relationship Id="rId1" Type="http://schemas.openxmlformats.org/officeDocument/2006/relationships/tags" Target="../tags/tag325.xml"/><Relationship Id="rId5" Type="http://schemas.openxmlformats.org/officeDocument/2006/relationships/notesSlide" Target="../notesSlides/notesSlide128.xml"/><Relationship Id="rId4"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notesSlide" Target="../notesSlides/notesSlide129.xml"/><Relationship Id="rId2" Type="http://schemas.openxmlformats.org/officeDocument/2006/relationships/slideLayout" Target="../slideLayouts/slideLayout6.xml"/><Relationship Id="rId1" Type="http://schemas.openxmlformats.org/officeDocument/2006/relationships/tags" Target="../tags/tag328.xml"/><Relationship Id="rId5" Type="http://schemas.openxmlformats.org/officeDocument/2006/relationships/image" Target="../media/image100.svg"/><Relationship Id="rId4" Type="http://schemas.openxmlformats.org/officeDocument/2006/relationships/image" Target="../media/image99.png"/></Relationships>
</file>

<file path=ppt/slides/_rels/slide13.xml.rels><?xml version="1.0" encoding="UTF-8" standalone="yes"?>
<Relationships xmlns="http://schemas.openxmlformats.org/package/2006/relationships"><Relationship Id="rId3" Type="http://schemas.openxmlformats.org/officeDocument/2006/relationships/tags" Target="../tags/tag37.xml"/><Relationship Id="rId2" Type="http://schemas.openxmlformats.org/officeDocument/2006/relationships/tags" Target="../tags/tag36.xml"/><Relationship Id="rId1" Type="http://schemas.openxmlformats.org/officeDocument/2006/relationships/tags" Target="../tags/tag35.xml"/><Relationship Id="rId5" Type="http://schemas.openxmlformats.org/officeDocument/2006/relationships/notesSlide" Target="../notesSlides/notesSlide13.xml"/><Relationship Id="rId4" Type="http://schemas.openxmlformats.org/officeDocument/2006/relationships/slideLayout" Target="../slideLayouts/slideLayout4.xml"/></Relationships>
</file>

<file path=ppt/slides/_rels/slide13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330.xml"/><Relationship Id="rId1" Type="http://schemas.openxmlformats.org/officeDocument/2006/relationships/tags" Target="../tags/tag329.xml"/><Relationship Id="rId4" Type="http://schemas.openxmlformats.org/officeDocument/2006/relationships/notesSlide" Target="../notesSlides/notesSlide130.xml"/></Relationships>
</file>

<file path=ppt/slides/_rels/slide131.xml.rels><?xml version="1.0" encoding="UTF-8" standalone="yes"?>
<Relationships xmlns="http://schemas.openxmlformats.org/package/2006/relationships"><Relationship Id="rId3" Type="http://schemas.openxmlformats.org/officeDocument/2006/relationships/notesSlide" Target="../notesSlides/notesSlide131.xml"/><Relationship Id="rId2" Type="http://schemas.openxmlformats.org/officeDocument/2006/relationships/slideLayout" Target="../slideLayouts/slideLayout2.xml"/><Relationship Id="rId1" Type="http://schemas.openxmlformats.org/officeDocument/2006/relationships/tags" Target="../tags/tag331.xml"/></Relationships>
</file>

<file path=ppt/slides/_rels/slide132.xml.rels><?xml version="1.0" encoding="UTF-8" standalone="yes"?>
<Relationships xmlns="http://schemas.openxmlformats.org/package/2006/relationships"><Relationship Id="rId3" Type="http://schemas.openxmlformats.org/officeDocument/2006/relationships/notesSlide" Target="../notesSlides/notesSlide132.xml"/><Relationship Id="rId2" Type="http://schemas.openxmlformats.org/officeDocument/2006/relationships/slideLayout" Target="../slideLayouts/slideLayout2.xml"/><Relationship Id="rId1" Type="http://schemas.openxmlformats.org/officeDocument/2006/relationships/tags" Target="../tags/tag332.xml"/></Relationships>
</file>

<file path=ppt/slides/_rels/slide133.xml.rels><?xml version="1.0" encoding="UTF-8" standalone="yes"?>
<Relationships xmlns="http://schemas.openxmlformats.org/package/2006/relationships"><Relationship Id="rId3" Type="http://schemas.openxmlformats.org/officeDocument/2006/relationships/notesSlide" Target="../notesSlides/notesSlide133.xml"/><Relationship Id="rId2" Type="http://schemas.openxmlformats.org/officeDocument/2006/relationships/slideLayout" Target="../slideLayouts/slideLayout2.xml"/><Relationship Id="rId1" Type="http://schemas.openxmlformats.org/officeDocument/2006/relationships/tags" Target="../tags/tag333.xml"/><Relationship Id="rId4" Type="http://schemas.openxmlformats.org/officeDocument/2006/relationships/image" Target="../media/image101.png"/></Relationships>
</file>

<file path=ppt/slides/_rels/slide134.xml.rels><?xml version="1.0" encoding="UTF-8" standalone="yes"?>
<Relationships xmlns="http://schemas.openxmlformats.org/package/2006/relationships"><Relationship Id="rId3" Type="http://schemas.openxmlformats.org/officeDocument/2006/relationships/notesSlide" Target="../notesSlides/notesSlide134.xml"/><Relationship Id="rId2" Type="http://schemas.openxmlformats.org/officeDocument/2006/relationships/slideLayout" Target="../slideLayouts/slideLayout2.xml"/><Relationship Id="rId1" Type="http://schemas.openxmlformats.org/officeDocument/2006/relationships/tags" Target="../tags/tag334.xml"/><Relationship Id="rId5" Type="http://schemas.openxmlformats.org/officeDocument/2006/relationships/image" Target="../media/image103.png"/><Relationship Id="rId4" Type="http://schemas.openxmlformats.org/officeDocument/2006/relationships/image" Target="../media/image102.png"/></Relationships>
</file>

<file path=ppt/slides/_rels/slide135.xml.rels><?xml version="1.0" encoding="UTF-8" standalone="yes"?>
<Relationships xmlns="http://schemas.openxmlformats.org/package/2006/relationships"><Relationship Id="rId3" Type="http://schemas.openxmlformats.org/officeDocument/2006/relationships/notesSlide" Target="../notesSlides/notesSlide135.xml"/><Relationship Id="rId7" Type="http://schemas.openxmlformats.org/officeDocument/2006/relationships/image" Target="../media/image107.png"/><Relationship Id="rId2" Type="http://schemas.openxmlformats.org/officeDocument/2006/relationships/slideLayout" Target="../slideLayouts/slideLayout2.xml"/><Relationship Id="rId1" Type="http://schemas.openxmlformats.org/officeDocument/2006/relationships/tags" Target="../tags/tag335.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4.png"/></Relationships>
</file>

<file path=ppt/slides/_rels/slide136.xml.rels><?xml version="1.0" encoding="UTF-8" standalone="yes"?>
<Relationships xmlns="http://schemas.openxmlformats.org/package/2006/relationships"><Relationship Id="rId3" Type="http://schemas.openxmlformats.org/officeDocument/2006/relationships/notesSlide" Target="../notesSlides/notesSlide136.xml"/><Relationship Id="rId2" Type="http://schemas.openxmlformats.org/officeDocument/2006/relationships/slideLayout" Target="../slideLayouts/slideLayout2.xml"/><Relationship Id="rId1" Type="http://schemas.openxmlformats.org/officeDocument/2006/relationships/tags" Target="../tags/tag336.xml"/><Relationship Id="rId6" Type="http://schemas.openxmlformats.org/officeDocument/2006/relationships/image" Target="../media/image103.png"/><Relationship Id="rId5" Type="http://schemas.openxmlformats.org/officeDocument/2006/relationships/image" Target="../media/image109.png"/><Relationship Id="rId4" Type="http://schemas.openxmlformats.org/officeDocument/2006/relationships/image" Target="../media/image108.png"/></Relationships>
</file>

<file path=ppt/slides/_rels/slide137.xml.rels><?xml version="1.0" encoding="UTF-8" standalone="yes"?>
<Relationships xmlns="http://schemas.openxmlformats.org/package/2006/relationships"><Relationship Id="rId3" Type="http://schemas.openxmlformats.org/officeDocument/2006/relationships/notesSlide" Target="../notesSlides/notesSlide137.xml"/><Relationship Id="rId2" Type="http://schemas.openxmlformats.org/officeDocument/2006/relationships/slideLayout" Target="../slideLayouts/slideLayout2.xml"/><Relationship Id="rId1" Type="http://schemas.openxmlformats.org/officeDocument/2006/relationships/tags" Target="../tags/tag337.xml"/><Relationship Id="rId4" Type="http://schemas.openxmlformats.org/officeDocument/2006/relationships/image" Target="../media/image110.png"/></Relationships>
</file>

<file path=ppt/slides/_rels/slide138.xml.rels><?xml version="1.0" encoding="UTF-8" standalone="yes"?>
<Relationships xmlns="http://schemas.openxmlformats.org/package/2006/relationships"><Relationship Id="rId3" Type="http://schemas.openxmlformats.org/officeDocument/2006/relationships/notesSlide" Target="../notesSlides/notesSlide138.xml"/><Relationship Id="rId2" Type="http://schemas.openxmlformats.org/officeDocument/2006/relationships/slideLayout" Target="../slideLayouts/slideLayout2.xml"/><Relationship Id="rId1" Type="http://schemas.openxmlformats.org/officeDocument/2006/relationships/tags" Target="../tags/tag338.xml"/><Relationship Id="rId4" Type="http://schemas.openxmlformats.org/officeDocument/2006/relationships/image" Target="../media/image111.PNG"/></Relationships>
</file>

<file path=ppt/slides/_rels/slide139.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notesSlide" Target="../notesSlides/notesSlide139.xml"/><Relationship Id="rId7" Type="http://schemas.openxmlformats.org/officeDocument/2006/relationships/image" Target="../media/image115.png"/><Relationship Id="rId2" Type="http://schemas.openxmlformats.org/officeDocument/2006/relationships/slideLayout" Target="../slideLayouts/slideLayout6.xml"/><Relationship Id="rId1" Type="http://schemas.openxmlformats.org/officeDocument/2006/relationships/tags" Target="../tags/tag339.xml"/><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image" Target="../media/image112.png"/><Relationship Id="rId9" Type="http://schemas.openxmlformats.org/officeDocument/2006/relationships/image" Target="../media/image117.png"/></Relationships>
</file>

<file path=ppt/slides/_rels/slide14.xml.rels><?xml version="1.0" encoding="UTF-8" standalone="yes"?>
<Relationships xmlns="http://schemas.openxmlformats.org/package/2006/relationships"><Relationship Id="rId3" Type="http://schemas.openxmlformats.org/officeDocument/2006/relationships/tags" Target="../tags/tag40.xml"/><Relationship Id="rId2" Type="http://schemas.openxmlformats.org/officeDocument/2006/relationships/tags" Target="../tags/tag39.xml"/><Relationship Id="rId1" Type="http://schemas.openxmlformats.org/officeDocument/2006/relationships/tags" Target="../tags/tag38.xml"/><Relationship Id="rId6" Type="http://schemas.openxmlformats.org/officeDocument/2006/relationships/hyperlink" Target="https://www.ncdhhs.gov/wicvendorsconnection" TargetMode="External"/><Relationship Id="rId5" Type="http://schemas.openxmlformats.org/officeDocument/2006/relationships/notesSlide" Target="../notesSlides/notesSlide14.xml"/><Relationship Id="rId4"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notesSlide" Target="../notesSlides/notesSlide140.xml"/><Relationship Id="rId2" Type="http://schemas.openxmlformats.org/officeDocument/2006/relationships/slideLayout" Target="../slideLayouts/slideLayout6.xml"/><Relationship Id="rId1" Type="http://schemas.openxmlformats.org/officeDocument/2006/relationships/tags" Target="../tags/tag340.xml"/><Relationship Id="rId5" Type="http://schemas.openxmlformats.org/officeDocument/2006/relationships/image" Target="../media/image119.png"/><Relationship Id="rId4" Type="http://schemas.openxmlformats.org/officeDocument/2006/relationships/image" Target="../media/image118.png"/></Relationships>
</file>

<file path=ppt/slides/_rels/slide141.xml.rels><?xml version="1.0" encoding="UTF-8" standalone="yes"?>
<Relationships xmlns="http://schemas.openxmlformats.org/package/2006/relationships"><Relationship Id="rId3" Type="http://schemas.openxmlformats.org/officeDocument/2006/relationships/notesSlide" Target="../notesSlides/notesSlide141.xml"/><Relationship Id="rId2" Type="http://schemas.openxmlformats.org/officeDocument/2006/relationships/slideLayout" Target="../slideLayouts/slideLayout4.xml"/><Relationship Id="rId1" Type="http://schemas.openxmlformats.org/officeDocument/2006/relationships/tags" Target="../tags/tag341.xml"/><Relationship Id="rId4" Type="http://schemas.openxmlformats.org/officeDocument/2006/relationships/image" Target="../media/image118.png"/></Relationships>
</file>

<file path=ppt/slides/_rels/slide1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43.xml"/><Relationship Id="rId1" Type="http://schemas.openxmlformats.org/officeDocument/2006/relationships/tags" Target="../tags/tag342.xml"/><Relationship Id="rId5" Type="http://schemas.openxmlformats.org/officeDocument/2006/relationships/image" Target="../media/image120.png"/><Relationship Id="rId4" Type="http://schemas.openxmlformats.org/officeDocument/2006/relationships/notesSlide" Target="../notesSlides/notesSlide142.xml"/></Relationships>
</file>

<file path=ppt/slides/_rels/slide143.xml.rels><?xml version="1.0" encoding="UTF-8" standalone="yes"?>
<Relationships xmlns="http://schemas.openxmlformats.org/package/2006/relationships"><Relationship Id="rId3" Type="http://schemas.openxmlformats.org/officeDocument/2006/relationships/notesSlide" Target="../notesSlides/notesSlide143.xml"/><Relationship Id="rId2" Type="http://schemas.openxmlformats.org/officeDocument/2006/relationships/slideLayout" Target="../slideLayouts/slideLayout4.xml"/><Relationship Id="rId1" Type="http://schemas.openxmlformats.org/officeDocument/2006/relationships/tags" Target="../tags/tag344.xml"/><Relationship Id="rId4" Type="http://schemas.openxmlformats.org/officeDocument/2006/relationships/image" Target="../media/image121.png"/></Relationships>
</file>

<file path=ppt/slides/_rels/slide144.xml.rels><?xml version="1.0" encoding="UTF-8" standalone="yes"?>
<Relationships xmlns="http://schemas.openxmlformats.org/package/2006/relationships"><Relationship Id="rId3" Type="http://schemas.openxmlformats.org/officeDocument/2006/relationships/tags" Target="../tags/tag347.xml"/><Relationship Id="rId2" Type="http://schemas.openxmlformats.org/officeDocument/2006/relationships/tags" Target="../tags/tag346.xml"/><Relationship Id="rId1" Type="http://schemas.openxmlformats.org/officeDocument/2006/relationships/tags" Target="../tags/tag345.xml"/><Relationship Id="rId5" Type="http://schemas.openxmlformats.org/officeDocument/2006/relationships/notesSlide" Target="../notesSlides/notesSlide144.xml"/><Relationship Id="rId4"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tags" Target="../tags/tag350.xml"/><Relationship Id="rId2" Type="http://schemas.openxmlformats.org/officeDocument/2006/relationships/tags" Target="../tags/tag349.xml"/><Relationship Id="rId1" Type="http://schemas.openxmlformats.org/officeDocument/2006/relationships/tags" Target="../tags/tag348.xml"/><Relationship Id="rId5" Type="http://schemas.openxmlformats.org/officeDocument/2006/relationships/notesSlide" Target="../notesSlides/notesSlide145.xml"/><Relationship Id="rId4"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notesSlide" Target="../notesSlides/notesSlide146.xml"/><Relationship Id="rId2" Type="http://schemas.openxmlformats.org/officeDocument/2006/relationships/slideLayout" Target="../slideLayouts/slideLayout6.xml"/><Relationship Id="rId1" Type="http://schemas.openxmlformats.org/officeDocument/2006/relationships/tags" Target="../tags/tag351.xml"/><Relationship Id="rId5" Type="http://schemas.openxmlformats.org/officeDocument/2006/relationships/image" Target="../media/image123.svg"/><Relationship Id="rId4" Type="http://schemas.openxmlformats.org/officeDocument/2006/relationships/image" Target="../media/image122.png"/></Relationships>
</file>

<file path=ppt/slides/_rels/slide147.xml.rels><?xml version="1.0" encoding="UTF-8" standalone="yes"?>
<Relationships xmlns="http://schemas.openxmlformats.org/package/2006/relationships"><Relationship Id="rId3" Type="http://schemas.openxmlformats.org/officeDocument/2006/relationships/tags" Target="../tags/tag354.xml"/><Relationship Id="rId2" Type="http://schemas.openxmlformats.org/officeDocument/2006/relationships/tags" Target="../tags/tag353.xml"/><Relationship Id="rId1" Type="http://schemas.openxmlformats.org/officeDocument/2006/relationships/tags" Target="../tags/tag352.xml"/><Relationship Id="rId5" Type="http://schemas.openxmlformats.org/officeDocument/2006/relationships/notesSlide" Target="../notesSlides/notesSlide147.xml"/><Relationship Id="rId4"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notesSlide" Target="../notesSlides/notesSlide148.xml"/><Relationship Id="rId2" Type="http://schemas.openxmlformats.org/officeDocument/2006/relationships/slideLayout" Target="../slideLayouts/slideLayout2.xml"/><Relationship Id="rId1" Type="http://schemas.openxmlformats.org/officeDocument/2006/relationships/tags" Target="../tags/tag355.xml"/><Relationship Id="rId5" Type="http://schemas.openxmlformats.org/officeDocument/2006/relationships/hyperlink" Target="mailto:program.intake@usda.gov" TargetMode="External"/><Relationship Id="rId4" Type="http://schemas.openxmlformats.org/officeDocument/2006/relationships/hyperlink" Target="https://www.usda.gov/sites/default/files/documents/USDA-OASCR%20P-Complaint-Form-0508-0002-508-11-28-17Fax2Mail.pdf" TargetMode="External"/></Relationships>
</file>

<file path=ppt/slides/_rels/slide15.xml.rels><?xml version="1.0" encoding="UTF-8" standalone="yes"?>
<Relationships xmlns="http://schemas.openxmlformats.org/package/2006/relationships"><Relationship Id="rId3" Type="http://schemas.openxmlformats.org/officeDocument/2006/relationships/tags" Target="../tags/tag43.xml"/><Relationship Id="rId2" Type="http://schemas.openxmlformats.org/officeDocument/2006/relationships/tags" Target="../tags/tag42.xml"/><Relationship Id="rId1" Type="http://schemas.openxmlformats.org/officeDocument/2006/relationships/tags" Target="../tags/tag41.xml"/><Relationship Id="rId6" Type="http://schemas.openxmlformats.org/officeDocument/2006/relationships/image" Target="../media/image6.jpeg"/><Relationship Id="rId5" Type="http://schemas.openxmlformats.org/officeDocument/2006/relationships/notesSlide" Target="../notesSlides/notesSlide15.xml"/><Relationship Id="rId4"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xml"/><Relationship Id="rId7" Type="http://schemas.openxmlformats.org/officeDocument/2006/relationships/diagramQuickStyle" Target="../diagrams/quickStyle1.xml"/><Relationship Id="rId2" Type="http://schemas.openxmlformats.org/officeDocument/2006/relationships/tags" Target="../tags/tag45.xml"/><Relationship Id="rId1" Type="http://schemas.openxmlformats.org/officeDocument/2006/relationships/tags" Target="../tags/tag44.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notesSlide" Target="../notesSlides/notesSlide16.xml"/><Relationship Id="rId9" Type="http://schemas.microsoft.com/office/2007/relationships/diagramDrawing" Target="../diagrams/drawing1.xml"/></Relationships>
</file>

<file path=ppt/slides/_rels/slide17.xml.rels><?xml version="1.0" encoding="UTF-8" standalone="yes"?>
<Relationships xmlns="http://schemas.openxmlformats.org/package/2006/relationships"><Relationship Id="rId3" Type="http://schemas.openxmlformats.org/officeDocument/2006/relationships/tags" Target="../tags/tag48.xml"/><Relationship Id="rId2" Type="http://schemas.openxmlformats.org/officeDocument/2006/relationships/tags" Target="../tags/tag47.xml"/><Relationship Id="rId1" Type="http://schemas.openxmlformats.org/officeDocument/2006/relationships/tags" Target="../tags/tag46.xml"/><Relationship Id="rId5" Type="http://schemas.openxmlformats.org/officeDocument/2006/relationships/notesSlide" Target="../notesSlides/notesSlide17.xml"/><Relationship Id="rId4"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tags" Target="../tags/tag49.xml"/><Relationship Id="rId5" Type="http://schemas.openxmlformats.org/officeDocument/2006/relationships/notesSlide" Target="../notesSlides/notesSlide18.xml"/><Relationship Id="rId4"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52.xml"/></Relationships>
</file>

<file path=ppt/slides/_rels/slide2.xml.rels><?xml version="1.0" encoding="UTF-8" standalone="yes"?>
<Relationships xmlns="http://schemas.openxmlformats.org/package/2006/relationships"><Relationship Id="rId3" Type="http://schemas.openxmlformats.org/officeDocument/2006/relationships/tags" Target="../tags/tag6.xml"/><Relationship Id="rId2" Type="http://schemas.openxmlformats.org/officeDocument/2006/relationships/tags" Target="../tags/tag5.xml"/><Relationship Id="rId1" Type="http://schemas.openxmlformats.org/officeDocument/2006/relationships/tags" Target="../tags/tag4.xml"/><Relationship Id="rId5" Type="http://schemas.openxmlformats.org/officeDocument/2006/relationships/notesSlide" Target="../notesSlides/notesSlide2.xml"/><Relationship Id="rId4"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tags" Target="../tags/tag55.xml"/><Relationship Id="rId2" Type="http://schemas.openxmlformats.org/officeDocument/2006/relationships/tags" Target="../tags/tag54.xml"/><Relationship Id="rId1" Type="http://schemas.openxmlformats.org/officeDocument/2006/relationships/tags" Target="../tags/tag53.xml"/><Relationship Id="rId5" Type="http://schemas.openxmlformats.org/officeDocument/2006/relationships/notesSlide" Target="../notesSlides/notesSlide20.xml"/><Relationship Id="rId4"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tags" Target="../tags/tag58.xml"/><Relationship Id="rId2" Type="http://schemas.openxmlformats.org/officeDocument/2006/relationships/tags" Target="../tags/tag57.xml"/><Relationship Id="rId1" Type="http://schemas.openxmlformats.org/officeDocument/2006/relationships/tags" Target="../tags/tag56.xml"/><Relationship Id="rId6" Type="http://schemas.openxmlformats.org/officeDocument/2006/relationships/image" Target="../media/image7.png"/><Relationship Id="rId5" Type="http://schemas.openxmlformats.org/officeDocument/2006/relationships/notesSlide" Target="../notesSlides/notesSlide21.xml"/><Relationship Id="rId4"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tags" Target="../tags/tag61.xml"/><Relationship Id="rId2" Type="http://schemas.openxmlformats.org/officeDocument/2006/relationships/tags" Target="../tags/tag60.xml"/><Relationship Id="rId1" Type="http://schemas.openxmlformats.org/officeDocument/2006/relationships/tags" Target="../tags/tag59.xml"/><Relationship Id="rId5" Type="http://schemas.openxmlformats.org/officeDocument/2006/relationships/notesSlide" Target="../notesSlides/notesSlide22.xml"/><Relationship Id="rId4"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tags" Target="../tags/tag64.xml"/><Relationship Id="rId2" Type="http://schemas.openxmlformats.org/officeDocument/2006/relationships/tags" Target="../tags/tag63.xml"/><Relationship Id="rId1" Type="http://schemas.openxmlformats.org/officeDocument/2006/relationships/tags" Target="../tags/tag62.xml"/><Relationship Id="rId5" Type="http://schemas.openxmlformats.org/officeDocument/2006/relationships/notesSlide" Target="../notesSlides/notesSlide23.xml"/><Relationship Id="rId4"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tags" Target="../tags/tag67.xml"/><Relationship Id="rId2" Type="http://schemas.openxmlformats.org/officeDocument/2006/relationships/tags" Target="../tags/tag66.xml"/><Relationship Id="rId1" Type="http://schemas.openxmlformats.org/officeDocument/2006/relationships/tags" Target="../tags/tag65.xml"/><Relationship Id="rId5" Type="http://schemas.openxmlformats.org/officeDocument/2006/relationships/notesSlide" Target="../notesSlides/notesSlide24.xml"/><Relationship Id="rId4"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tags" Target="../tags/tag70.xml"/><Relationship Id="rId2" Type="http://schemas.openxmlformats.org/officeDocument/2006/relationships/tags" Target="../tags/tag69.xml"/><Relationship Id="rId1" Type="http://schemas.openxmlformats.org/officeDocument/2006/relationships/tags" Target="../tags/tag68.xml"/><Relationship Id="rId6" Type="http://schemas.openxmlformats.org/officeDocument/2006/relationships/notesSlide" Target="../notesSlides/notesSlide25.xml"/><Relationship Id="rId5" Type="http://schemas.openxmlformats.org/officeDocument/2006/relationships/slideLayout" Target="../slideLayouts/slideLayout2.xml"/><Relationship Id="rId4" Type="http://schemas.openxmlformats.org/officeDocument/2006/relationships/tags" Target="../tags/tag71.xml"/></Relationships>
</file>

<file path=ppt/slides/_rels/slide26.xml.rels><?xml version="1.0" encoding="UTF-8" standalone="yes"?>
<Relationships xmlns="http://schemas.openxmlformats.org/package/2006/relationships"><Relationship Id="rId3" Type="http://schemas.openxmlformats.org/officeDocument/2006/relationships/tags" Target="../tags/tag74.xml"/><Relationship Id="rId2" Type="http://schemas.openxmlformats.org/officeDocument/2006/relationships/tags" Target="../tags/tag73.xml"/><Relationship Id="rId1" Type="http://schemas.openxmlformats.org/officeDocument/2006/relationships/tags" Target="../tags/tag72.xml"/><Relationship Id="rId6" Type="http://schemas.openxmlformats.org/officeDocument/2006/relationships/image" Target="../media/image8.png"/><Relationship Id="rId5" Type="http://schemas.openxmlformats.org/officeDocument/2006/relationships/notesSlide" Target="../notesSlides/notesSlide26.xml"/><Relationship Id="rId4"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tags" Target="../tags/tag77.xml"/><Relationship Id="rId7" Type="http://schemas.openxmlformats.org/officeDocument/2006/relationships/image" Target="../media/image9.png"/><Relationship Id="rId2" Type="http://schemas.openxmlformats.org/officeDocument/2006/relationships/tags" Target="../tags/tag76.xml"/><Relationship Id="rId1" Type="http://schemas.openxmlformats.org/officeDocument/2006/relationships/tags" Target="../tags/tag75.xml"/><Relationship Id="rId6" Type="http://schemas.openxmlformats.org/officeDocument/2006/relationships/image" Target="../media/image8.png"/><Relationship Id="rId5" Type="http://schemas.openxmlformats.org/officeDocument/2006/relationships/notesSlide" Target="../notesSlides/notesSlide27.xml"/><Relationship Id="rId4"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tags" Target="../tags/tag80.xml"/><Relationship Id="rId2" Type="http://schemas.openxmlformats.org/officeDocument/2006/relationships/tags" Target="../tags/tag79.xml"/><Relationship Id="rId1" Type="http://schemas.openxmlformats.org/officeDocument/2006/relationships/tags" Target="../tags/tag78.xml"/><Relationship Id="rId6" Type="http://schemas.openxmlformats.org/officeDocument/2006/relationships/image" Target="../media/image8.png"/><Relationship Id="rId5" Type="http://schemas.openxmlformats.org/officeDocument/2006/relationships/notesSlide" Target="../notesSlides/notesSlide28.xml"/><Relationship Id="rId4"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2.xml"/><Relationship Id="rId7" Type="http://schemas.openxmlformats.org/officeDocument/2006/relationships/diagramQuickStyle" Target="../diagrams/quickStyle2.xml"/><Relationship Id="rId2" Type="http://schemas.openxmlformats.org/officeDocument/2006/relationships/tags" Target="../tags/tag82.xml"/><Relationship Id="rId1" Type="http://schemas.openxmlformats.org/officeDocument/2006/relationships/tags" Target="../tags/tag81.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notesSlide" Target="../notesSlides/notesSlide29.xml"/><Relationship Id="rId9" Type="http://schemas.microsoft.com/office/2007/relationships/diagramDrawing" Target="../diagrams/drawing2.xml"/></Relationships>
</file>

<file path=ppt/slides/_rels/slide3.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5" Type="http://schemas.openxmlformats.org/officeDocument/2006/relationships/notesSlide" Target="../notesSlides/notesSlide3.xml"/><Relationship Id="rId4"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4.xml"/><Relationship Id="rId1" Type="http://schemas.openxmlformats.org/officeDocument/2006/relationships/tags" Target="../tags/tag83.xml"/><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tags" Target="../tags/tag87.xml"/><Relationship Id="rId2" Type="http://schemas.openxmlformats.org/officeDocument/2006/relationships/tags" Target="../tags/tag86.xml"/><Relationship Id="rId1" Type="http://schemas.openxmlformats.org/officeDocument/2006/relationships/tags" Target="../tags/tag85.xml"/><Relationship Id="rId5" Type="http://schemas.openxmlformats.org/officeDocument/2006/relationships/notesSlide" Target="../notesSlides/notesSlide31.xml"/><Relationship Id="rId4"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tags" Target="../tags/tag90.xml"/><Relationship Id="rId2" Type="http://schemas.openxmlformats.org/officeDocument/2006/relationships/tags" Target="../tags/tag89.xml"/><Relationship Id="rId1" Type="http://schemas.openxmlformats.org/officeDocument/2006/relationships/tags" Target="../tags/tag88.xml"/><Relationship Id="rId6" Type="http://schemas.openxmlformats.org/officeDocument/2006/relationships/image" Target="../media/image10.jpeg"/><Relationship Id="rId5" Type="http://schemas.openxmlformats.org/officeDocument/2006/relationships/notesSlide" Target="../notesSlides/notesSlide32.xml"/><Relationship Id="rId4"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tags" Target="../tags/tag93.xml"/><Relationship Id="rId2" Type="http://schemas.openxmlformats.org/officeDocument/2006/relationships/tags" Target="../tags/tag92.xml"/><Relationship Id="rId1" Type="http://schemas.openxmlformats.org/officeDocument/2006/relationships/tags" Target="../tags/tag91.xml"/><Relationship Id="rId6" Type="http://schemas.openxmlformats.org/officeDocument/2006/relationships/hyperlink" Target="mailto:ebtservices@solutran.com" TargetMode="External"/><Relationship Id="rId5" Type="http://schemas.openxmlformats.org/officeDocument/2006/relationships/notesSlide" Target="../notesSlides/notesSlide33.xml"/><Relationship Id="rId4"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tags" Target="../tags/tag96.xml"/><Relationship Id="rId2" Type="http://schemas.openxmlformats.org/officeDocument/2006/relationships/tags" Target="../tags/tag95.xml"/><Relationship Id="rId1" Type="http://schemas.openxmlformats.org/officeDocument/2006/relationships/tags" Target="../tags/tag94.xml"/><Relationship Id="rId5" Type="http://schemas.openxmlformats.org/officeDocument/2006/relationships/notesSlide" Target="../notesSlides/notesSlide34.xml"/><Relationship Id="rId4"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tags" Target="../tags/tag99.xml"/><Relationship Id="rId2" Type="http://schemas.openxmlformats.org/officeDocument/2006/relationships/tags" Target="../tags/tag98.xml"/><Relationship Id="rId1" Type="http://schemas.openxmlformats.org/officeDocument/2006/relationships/tags" Target="../tags/tag97.xml"/><Relationship Id="rId5" Type="http://schemas.openxmlformats.org/officeDocument/2006/relationships/notesSlide" Target="../notesSlides/notesSlide35.xml"/><Relationship Id="rId4"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6.xml"/><Relationship Id="rId1" Type="http://schemas.openxmlformats.org/officeDocument/2006/relationships/tags" Target="../tags/tag100.xml"/><Relationship Id="rId5" Type="http://schemas.openxmlformats.org/officeDocument/2006/relationships/image" Target="../media/image12.svg"/><Relationship Id="rId4" Type="http://schemas.openxmlformats.org/officeDocument/2006/relationships/image" Target="../media/image11.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4.xml"/><Relationship Id="rId1" Type="http://schemas.openxmlformats.org/officeDocument/2006/relationships/tags" Target="../tags/tag101.xml"/><Relationship Id="rId5" Type="http://schemas.openxmlformats.org/officeDocument/2006/relationships/hyperlink" Target="https://www.ncdhhs.gov/ncwicfoods" TargetMode="External"/><Relationship Id="rId4" Type="http://schemas.openxmlformats.org/officeDocument/2006/relationships/image" Target="../media/image13.jpeg"/></Relationships>
</file>

<file path=ppt/slides/_rels/slide38.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notesSlide" Target="../notesSlides/notesSlide38.xml"/><Relationship Id="rId7" Type="http://schemas.openxmlformats.org/officeDocument/2006/relationships/diagramColors" Target="../diagrams/colors3.xml"/><Relationship Id="rId2" Type="http://schemas.openxmlformats.org/officeDocument/2006/relationships/slideLayout" Target="../slideLayouts/slideLayout24.xml"/><Relationship Id="rId1" Type="http://schemas.openxmlformats.org/officeDocument/2006/relationships/tags" Target="../tags/tag103.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 Id="rId9" Type="http://schemas.openxmlformats.org/officeDocument/2006/relationships/image" Target="../media/image14.jpeg"/></Relationships>
</file>

<file path=ppt/slides/_rels/slide39.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slideLayout" Target="../slideLayouts/slideLayout24.xml"/><Relationship Id="rId7" Type="http://schemas.openxmlformats.org/officeDocument/2006/relationships/diagramQuickStyle" Target="../diagrams/quickStyle4.xml"/><Relationship Id="rId2" Type="http://schemas.openxmlformats.org/officeDocument/2006/relationships/tags" Target="../tags/tag106.xml"/><Relationship Id="rId1" Type="http://schemas.openxmlformats.org/officeDocument/2006/relationships/tags" Target="../tags/tag105.xml"/><Relationship Id="rId6" Type="http://schemas.openxmlformats.org/officeDocument/2006/relationships/diagramLayout" Target="../diagrams/layout4.xml"/><Relationship Id="rId5" Type="http://schemas.openxmlformats.org/officeDocument/2006/relationships/diagramData" Target="../diagrams/data4.xml"/><Relationship Id="rId10" Type="http://schemas.openxmlformats.org/officeDocument/2006/relationships/hyperlink" Target="https://www.ncdhhs.gov/ncwicfoods" TargetMode="External"/><Relationship Id="rId4" Type="http://schemas.openxmlformats.org/officeDocument/2006/relationships/notesSlide" Target="../notesSlides/notesSlide39.xml"/><Relationship Id="rId9" Type="http://schemas.microsoft.com/office/2007/relationships/diagramDrawing" Target="../diagrams/drawing4.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10.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4.xml"/><Relationship Id="rId1" Type="http://schemas.openxmlformats.org/officeDocument/2006/relationships/tags" Target="../tags/tag108.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4.xml"/><Relationship Id="rId1" Type="http://schemas.openxmlformats.org/officeDocument/2006/relationships/tags" Target="../tags/tag109.xml"/></Relationships>
</file>

<file path=ppt/slides/_rels/slide42.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notesSlide" Target="../notesSlides/notesSlide42.xml"/><Relationship Id="rId7" Type="http://schemas.openxmlformats.org/officeDocument/2006/relationships/diagramColors" Target="../diagrams/colors5.xml"/><Relationship Id="rId2" Type="http://schemas.openxmlformats.org/officeDocument/2006/relationships/slideLayout" Target="../slideLayouts/slideLayout24.xml"/><Relationship Id="rId1" Type="http://schemas.openxmlformats.org/officeDocument/2006/relationships/tags" Target="../tags/tag110.xml"/><Relationship Id="rId6" Type="http://schemas.openxmlformats.org/officeDocument/2006/relationships/diagramQuickStyle" Target="../diagrams/quickStyle5.xml"/><Relationship Id="rId11" Type="http://schemas.openxmlformats.org/officeDocument/2006/relationships/image" Target="../media/image17.jpeg"/><Relationship Id="rId5" Type="http://schemas.openxmlformats.org/officeDocument/2006/relationships/diagramLayout" Target="../diagrams/layout5.xml"/><Relationship Id="rId10" Type="http://schemas.openxmlformats.org/officeDocument/2006/relationships/image" Target="../media/image16.svg"/><Relationship Id="rId4" Type="http://schemas.openxmlformats.org/officeDocument/2006/relationships/diagramData" Target="../diagrams/data5.xml"/><Relationship Id="rId9" Type="http://schemas.openxmlformats.org/officeDocument/2006/relationships/image" Target="../media/image15.png"/></Relationships>
</file>

<file path=ppt/slides/_rels/slide43.xml.rels><?xml version="1.0" encoding="UTF-8" standalone="yes"?>
<Relationships xmlns="http://schemas.openxmlformats.org/package/2006/relationships"><Relationship Id="rId8" Type="http://schemas.microsoft.com/office/2007/relationships/diagramDrawing" Target="../diagrams/drawing6.xml"/><Relationship Id="rId13" Type="http://schemas.microsoft.com/office/2007/relationships/diagramDrawing" Target="../diagrams/drawing7.xml"/><Relationship Id="rId3" Type="http://schemas.openxmlformats.org/officeDocument/2006/relationships/notesSlide" Target="../notesSlides/notesSlide43.xml"/><Relationship Id="rId7" Type="http://schemas.openxmlformats.org/officeDocument/2006/relationships/diagramColors" Target="../diagrams/colors6.xml"/><Relationship Id="rId12" Type="http://schemas.openxmlformats.org/officeDocument/2006/relationships/diagramColors" Target="../diagrams/colors7.xml"/><Relationship Id="rId2" Type="http://schemas.openxmlformats.org/officeDocument/2006/relationships/slideLayout" Target="../slideLayouts/slideLayout24.xml"/><Relationship Id="rId1" Type="http://schemas.openxmlformats.org/officeDocument/2006/relationships/tags" Target="../tags/tag112.xml"/><Relationship Id="rId6" Type="http://schemas.openxmlformats.org/officeDocument/2006/relationships/diagramQuickStyle" Target="../diagrams/quickStyle6.xml"/><Relationship Id="rId11" Type="http://schemas.openxmlformats.org/officeDocument/2006/relationships/diagramQuickStyle" Target="../diagrams/quickStyle7.xml"/><Relationship Id="rId5" Type="http://schemas.openxmlformats.org/officeDocument/2006/relationships/diagramLayout" Target="../diagrams/layout6.xml"/><Relationship Id="rId10" Type="http://schemas.openxmlformats.org/officeDocument/2006/relationships/diagramLayout" Target="../diagrams/layout7.xml"/><Relationship Id="rId4" Type="http://schemas.openxmlformats.org/officeDocument/2006/relationships/diagramData" Target="../diagrams/data6.xml"/><Relationship Id="rId9" Type="http://schemas.openxmlformats.org/officeDocument/2006/relationships/diagramData" Target="../diagrams/data7.xml"/><Relationship Id="rId14" Type="http://schemas.openxmlformats.org/officeDocument/2006/relationships/image" Target="../media/image20.jpeg"/></Relationships>
</file>

<file path=ppt/slides/_rels/slide44.xml.rels><?xml version="1.0" encoding="UTF-8" standalone="yes"?>
<Relationships xmlns="http://schemas.openxmlformats.org/package/2006/relationships"><Relationship Id="rId8" Type="http://schemas.openxmlformats.org/officeDocument/2006/relationships/diagramColors" Target="../diagrams/colors8.xml"/><Relationship Id="rId3" Type="http://schemas.openxmlformats.org/officeDocument/2006/relationships/notesSlide" Target="../notesSlides/notesSlide44.xml"/><Relationship Id="rId7" Type="http://schemas.openxmlformats.org/officeDocument/2006/relationships/diagramQuickStyle" Target="../diagrams/quickStyle8.xml"/><Relationship Id="rId2" Type="http://schemas.openxmlformats.org/officeDocument/2006/relationships/slideLayout" Target="../slideLayouts/slideLayout24.xml"/><Relationship Id="rId1" Type="http://schemas.openxmlformats.org/officeDocument/2006/relationships/tags" Target="../tags/tag114.xml"/><Relationship Id="rId6" Type="http://schemas.openxmlformats.org/officeDocument/2006/relationships/diagramLayout" Target="../diagrams/layout8.xml"/><Relationship Id="rId5" Type="http://schemas.openxmlformats.org/officeDocument/2006/relationships/diagramData" Target="../diagrams/data8.xml"/><Relationship Id="rId4" Type="http://schemas.openxmlformats.org/officeDocument/2006/relationships/image" Target="../media/image17.jpeg"/><Relationship Id="rId9" Type="http://schemas.microsoft.com/office/2007/relationships/diagramDrawing" Target="../diagrams/drawing8.xml"/></Relationships>
</file>

<file path=ppt/slides/_rels/slide45.xml.rels><?xml version="1.0" encoding="UTF-8" standalone="yes"?>
<Relationships xmlns="http://schemas.openxmlformats.org/package/2006/relationships"><Relationship Id="rId8" Type="http://schemas.openxmlformats.org/officeDocument/2006/relationships/diagramColors" Target="../diagrams/colors9.xml"/><Relationship Id="rId3" Type="http://schemas.openxmlformats.org/officeDocument/2006/relationships/notesSlide" Target="../notesSlides/notesSlide45.xml"/><Relationship Id="rId7" Type="http://schemas.openxmlformats.org/officeDocument/2006/relationships/diagramQuickStyle" Target="../diagrams/quickStyle9.xml"/><Relationship Id="rId2" Type="http://schemas.openxmlformats.org/officeDocument/2006/relationships/slideLayout" Target="../slideLayouts/slideLayout24.xml"/><Relationship Id="rId1" Type="http://schemas.openxmlformats.org/officeDocument/2006/relationships/tags" Target="../tags/tag116.xml"/><Relationship Id="rId6" Type="http://schemas.openxmlformats.org/officeDocument/2006/relationships/diagramLayout" Target="../diagrams/layout9.xml"/><Relationship Id="rId5" Type="http://schemas.openxmlformats.org/officeDocument/2006/relationships/diagramData" Target="../diagrams/data9.xml"/><Relationship Id="rId4" Type="http://schemas.openxmlformats.org/officeDocument/2006/relationships/image" Target="../media/image21.jpeg"/><Relationship Id="rId9" Type="http://schemas.microsoft.com/office/2007/relationships/diagramDrawing" Target="../diagrams/drawing9.xml"/></Relationships>
</file>

<file path=ppt/slides/_rels/slide46.xml.rels><?xml version="1.0" encoding="UTF-8" standalone="yes"?>
<Relationships xmlns="http://schemas.openxmlformats.org/package/2006/relationships"><Relationship Id="rId8" Type="http://schemas.openxmlformats.org/officeDocument/2006/relationships/diagramQuickStyle" Target="../diagrams/quickStyle10.xml"/><Relationship Id="rId13" Type="http://schemas.openxmlformats.org/officeDocument/2006/relationships/diagramQuickStyle" Target="../diagrams/quickStyle11.xml"/><Relationship Id="rId3" Type="http://schemas.openxmlformats.org/officeDocument/2006/relationships/notesSlide" Target="../notesSlides/notesSlide46.xml"/><Relationship Id="rId7" Type="http://schemas.openxmlformats.org/officeDocument/2006/relationships/diagramLayout" Target="../diagrams/layout10.xml"/><Relationship Id="rId12" Type="http://schemas.openxmlformats.org/officeDocument/2006/relationships/diagramLayout" Target="../diagrams/layout11.xml"/><Relationship Id="rId2" Type="http://schemas.openxmlformats.org/officeDocument/2006/relationships/slideLayout" Target="../slideLayouts/slideLayout24.xml"/><Relationship Id="rId1" Type="http://schemas.openxmlformats.org/officeDocument/2006/relationships/tags" Target="../tags/tag118.xml"/><Relationship Id="rId6" Type="http://schemas.openxmlformats.org/officeDocument/2006/relationships/diagramData" Target="../diagrams/data10.xml"/><Relationship Id="rId11" Type="http://schemas.openxmlformats.org/officeDocument/2006/relationships/diagramData" Target="../diagrams/data11.xml"/><Relationship Id="rId5" Type="http://schemas.openxmlformats.org/officeDocument/2006/relationships/image" Target="../media/image23.jpeg"/><Relationship Id="rId15" Type="http://schemas.microsoft.com/office/2007/relationships/diagramDrawing" Target="../diagrams/drawing11.xml"/><Relationship Id="rId10" Type="http://schemas.microsoft.com/office/2007/relationships/diagramDrawing" Target="../diagrams/drawing10.xml"/><Relationship Id="rId4" Type="http://schemas.openxmlformats.org/officeDocument/2006/relationships/image" Target="../media/image22.jpeg"/><Relationship Id="rId9" Type="http://schemas.openxmlformats.org/officeDocument/2006/relationships/diagramColors" Target="../diagrams/colors10.xml"/><Relationship Id="rId14" Type="http://schemas.openxmlformats.org/officeDocument/2006/relationships/diagramColors" Target="../diagrams/colors11.xml"/></Relationships>
</file>

<file path=ppt/slides/_rels/slide47.xml.rels><?xml version="1.0" encoding="UTF-8" standalone="yes"?>
<Relationships xmlns="http://schemas.openxmlformats.org/package/2006/relationships"><Relationship Id="rId8" Type="http://schemas.openxmlformats.org/officeDocument/2006/relationships/diagramQuickStyle" Target="../diagrams/quickStyle12.xml"/><Relationship Id="rId13" Type="http://schemas.openxmlformats.org/officeDocument/2006/relationships/diagramQuickStyle" Target="../diagrams/quickStyle13.xml"/><Relationship Id="rId3" Type="http://schemas.openxmlformats.org/officeDocument/2006/relationships/notesSlide" Target="../notesSlides/notesSlide47.xml"/><Relationship Id="rId7" Type="http://schemas.openxmlformats.org/officeDocument/2006/relationships/diagramLayout" Target="../diagrams/layout12.xml"/><Relationship Id="rId12" Type="http://schemas.openxmlformats.org/officeDocument/2006/relationships/diagramLayout" Target="../diagrams/layout13.xml"/><Relationship Id="rId2" Type="http://schemas.openxmlformats.org/officeDocument/2006/relationships/slideLayout" Target="../slideLayouts/slideLayout24.xml"/><Relationship Id="rId1" Type="http://schemas.openxmlformats.org/officeDocument/2006/relationships/tags" Target="../tags/tag120.xml"/><Relationship Id="rId6" Type="http://schemas.openxmlformats.org/officeDocument/2006/relationships/diagramData" Target="../diagrams/data12.xml"/><Relationship Id="rId11" Type="http://schemas.openxmlformats.org/officeDocument/2006/relationships/diagramData" Target="../diagrams/data13.xml"/><Relationship Id="rId5" Type="http://schemas.openxmlformats.org/officeDocument/2006/relationships/image" Target="../media/image22.jpeg"/><Relationship Id="rId15" Type="http://schemas.microsoft.com/office/2007/relationships/diagramDrawing" Target="../diagrams/drawing13.xml"/><Relationship Id="rId10" Type="http://schemas.microsoft.com/office/2007/relationships/diagramDrawing" Target="../diagrams/drawing12.xml"/><Relationship Id="rId4" Type="http://schemas.openxmlformats.org/officeDocument/2006/relationships/image" Target="../media/image24.jpeg"/><Relationship Id="rId9" Type="http://schemas.openxmlformats.org/officeDocument/2006/relationships/diagramColors" Target="../diagrams/colors12.xml"/><Relationship Id="rId14" Type="http://schemas.openxmlformats.org/officeDocument/2006/relationships/diagramColors" Target="../diagrams/colors13.xml"/></Relationships>
</file>

<file path=ppt/slides/_rels/slide48.xml.rels><?xml version="1.0" encoding="UTF-8" standalone="yes"?>
<Relationships xmlns="http://schemas.openxmlformats.org/package/2006/relationships"><Relationship Id="rId8" Type="http://schemas.microsoft.com/office/2007/relationships/diagramDrawing" Target="../diagrams/drawing14.xml"/><Relationship Id="rId3" Type="http://schemas.openxmlformats.org/officeDocument/2006/relationships/notesSlide" Target="../notesSlides/notesSlide48.xml"/><Relationship Id="rId7" Type="http://schemas.openxmlformats.org/officeDocument/2006/relationships/diagramColors" Target="../diagrams/colors14.xml"/><Relationship Id="rId2" Type="http://schemas.openxmlformats.org/officeDocument/2006/relationships/slideLayout" Target="../slideLayouts/slideLayout24.xml"/><Relationship Id="rId1" Type="http://schemas.openxmlformats.org/officeDocument/2006/relationships/tags" Target="../tags/tag122.xml"/><Relationship Id="rId6" Type="http://schemas.openxmlformats.org/officeDocument/2006/relationships/diagramQuickStyle" Target="../diagrams/quickStyle14.xml"/><Relationship Id="rId5" Type="http://schemas.openxmlformats.org/officeDocument/2006/relationships/diagramLayout" Target="../diagrams/layout14.xml"/><Relationship Id="rId10" Type="http://schemas.openxmlformats.org/officeDocument/2006/relationships/hyperlink" Target="https://www.fuentesaludable.com/nutricion-y-alimentos-1/efectos-y-funcion-que-cumple-el-yogurt-en-nuestro-organismo/" TargetMode="External"/><Relationship Id="rId4" Type="http://schemas.openxmlformats.org/officeDocument/2006/relationships/diagramData" Target="../diagrams/data14.xml"/><Relationship Id="rId9" Type="http://schemas.openxmlformats.org/officeDocument/2006/relationships/image" Target="../media/image25.jpg"/></Relationships>
</file>

<file path=ppt/slides/_rels/slide49.xml.rels><?xml version="1.0" encoding="UTF-8" standalone="yes"?>
<Relationships xmlns="http://schemas.openxmlformats.org/package/2006/relationships"><Relationship Id="rId8" Type="http://schemas.microsoft.com/office/2007/relationships/diagramDrawing" Target="../diagrams/drawing15.xml"/><Relationship Id="rId13" Type="http://schemas.openxmlformats.org/officeDocument/2006/relationships/image" Target="../media/image29.jpeg"/><Relationship Id="rId3" Type="http://schemas.openxmlformats.org/officeDocument/2006/relationships/notesSlide" Target="../notesSlides/notesSlide49.xml"/><Relationship Id="rId7" Type="http://schemas.openxmlformats.org/officeDocument/2006/relationships/diagramColors" Target="../diagrams/colors15.xml"/><Relationship Id="rId12" Type="http://schemas.openxmlformats.org/officeDocument/2006/relationships/hyperlink" Target="http://caringcaring-erizainabat.blogspot.com/2016/08/ocho-alimentos-que-protegen-la-salud-de.html" TargetMode="External"/><Relationship Id="rId2" Type="http://schemas.openxmlformats.org/officeDocument/2006/relationships/slideLayout" Target="../slideLayouts/slideLayout24.xml"/><Relationship Id="rId1" Type="http://schemas.openxmlformats.org/officeDocument/2006/relationships/tags" Target="../tags/tag124.xml"/><Relationship Id="rId6" Type="http://schemas.openxmlformats.org/officeDocument/2006/relationships/diagramQuickStyle" Target="../diagrams/quickStyle15.xml"/><Relationship Id="rId11" Type="http://schemas.openxmlformats.org/officeDocument/2006/relationships/image" Target="../media/image28.jpeg"/><Relationship Id="rId5" Type="http://schemas.openxmlformats.org/officeDocument/2006/relationships/diagramLayout" Target="../diagrams/layout15.xml"/><Relationship Id="rId10" Type="http://schemas.openxmlformats.org/officeDocument/2006/relationships/image" Target="../media/image27.png"/><Relationship Id="rId4" Type="http://schemas.openxmlformats.org/officeDocument/2006/relationships/diagramData" Target="../diagrams/data15.xml"/><Relationship Id="rId9" Type="http://schemas.openxmlformats.org/officeDocument/2006/relationships/image" Target="../media/image26.png"/></Relationships>
</file>

<file path=ppt/slides/_rels/slide5.xml.rels><?xml version="1.0" encoding="UTF-8" standalone="yes"?>
<Relationships xmlns="http://schemas.openxmlformats.org/package/2006/relationships"><Relationship Id="rId3" Type="http://schemas.openxmlformats.org/officeDocument/2006/relationships/tags" Target="../tags/tag13.xml"/><Relationship Id="rId7" Type="http://schemas.openxmlformats.org/officeDocument/2006/relationships/image" Target="../media/image3.jpeg"/><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image" Target="../media/image2.jpeg"/><Relationship Id="rId5" Type="http://schemas.openxmlformats.org/officeDocument/2006/relationships/notesSlide" Target="../notesSlides/notesSlide5.xml"/><Relationship Id="rId4"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diagramColors" Target="../diagrams/colors16.xml"/><Relationship Id="rId3" Type="http://schemas.openxmlformats.org/officeDocument/2006/relationships/notesSlide" Target="../notesSlides/notesSlide50.xml"/><Relationship Id="rId7" Type="http://schemas.openxmlformats.org/officeDocument/2006/relationships/diagramQuickStyle" Target="../diagrams/quickStyle16.xml"/><Relationship Id="rId2" Type="http://schemas.openxmlformats.org/officeDocument/2006/relationships/slideLayout" Target="../slideLayouts/slideLayout24.xml"/><Relationship Id="rId1" Type="http://schemas.openxmlformats.org/officeDocument/2006/relationships/tags" Target="../tags/tag126.xml"/><Relationship Id="rId6" Type="http://schemas.openxmlformats.org/officeDocument/2006/relationships/diagramLayout" Target="../diagrams/layout16.xml"/><Relationship Id="rId5" Type="http://schemas.openxmlformats.org/officeDocument/2006/relationships/diagramData" Target="../diagrams/data16.xml"/><Relationship Id="rId4" Type="http://schemas.openxmlformats.org/officeDocument/2006/relationships/image" Target="../media/image30.jpeg"/><Relationship Id="rId9" Type="http://schemas.microsoft.com/office/2007/relationships/diagramDrawing" Target="../diagrams/drawing16.xml"/></Relationships>
</file>

<file path=ppt/slides/_rels/slide51.xml.rels><?xml version="1.0" encoding="UTF-8" standalone="yes"?>
<Relationships xmlns="http://schemas.openxmlformats.org/package/2006/relationships"><Relationship Id="rId8" Type="http://schemas.openxmlformats.org/officeDocument/2006/relationships/diagramColors" Target="../diagrams/colors17.xml"/><Relationship Id="rId13" Type="http://schemas.openxmlformats.org/officeDocument/2006/relationships/diagramColors" Target="../diagrams/colors18.xml"/><Relationship Id="rId3" Type="http://schemas.openxmlformats.org/officeDocument/2006/relationships/notesSlide" Target="../notesSlides/notesSlide51.xml"/><Relationship Id="rId7" Type="http://schemas.openxmlformats.org/officeDocument/2006/relationships/diagramQuickStyle" Target="../diagrams/quickStyle17.xml"/><Relationship Id="rId12" Type="http://schemas.openxmlformats.org/officeDocument/2006/relationships/diagramQuickStyle" Target="../diagrams/quickStyle18.xml"/><Relationship Id="rId2" Type="http://schemas.openxmlformats.org/officeDocument/2006/relationships/slideLayout" Target="../slideLayouts/slideLayout24.xml"/><Relationship Id="rId1" Type="http://schemas.openxmlformats.org/officeDocument/2006/relationships/tags" Target="../tags/tag128.xml"/><Relationship Id="rId6" Type="http://schemas.openxmlformats.org/officeDocument/2006/relationships/diagramLayout" Target="../diagrams/layout17.xml"/><Relationship Id="rId11" Type="http://schemas.openxmlformats.org/officeDocument/2006/relationships/diagramLayout" Target="../diagrams/layout18.xml"/><Relationship Id="rId5" Type="http://schemas.openxmlformats.org/officeDocument/2006/relationships/diagramData" Target="../diagrams/data17.xml"/><Relationship Id="rId10" Type="http://schemas.openxmlformats.org/officeDocument/2006/relationships/diagramData" Target="../diagrams/data18.xml"/><Relationship Id="rId4" Type="http://schemas.openxmlformats.org/officeDocument/2006/relationships/image" Target="../media/image31.jpeg"/><Relationship Id="rId9" Type="http://schemas.microsoft.com/office/2007/relationships/diagramDrawing" Target="../diagrams/drawing17.xml"/><Relationship Id="rId14" Type="http://schemas.microsoft.com/office/2007/relationships/diagramDrawing" Target="../diagrams/drawing18.xml"/></Relationships>
</file>

<file path=ppt/slides/_rels/slide52.xml.rels><?xml version="1.0" encoding="UTF-8" standalone="yes"?>
<Relationships xmlns="http://schemas.openxmlformats.org/package/2006/relationships"><Relationship Id="rId8" Type="http://schemas.openxmlformats.org/officeDocument/2006/relationships/diagramLayout" Target="../diagrams/layout19.xml"/><Relationship Id="rId3" Type="http://schemas.openxmlformats.org/officeDocument/2006/relationships/notesSlide" Target="../notesSlides/notesSlide52.xml"/><Relationship Id="rId7" Type="http://schemas.openxmlformats.org/officeDocument/2006/relationships/diagramData" Target="../diagrams/data19.xml"/><Relationship Id="rId2" Type="http://schemas.openxmlformats.org/officeDocument/2006/relationships/slideLayout" Target="../slideLayouts/slideLayout24.xml"/><Relationship Id="rId1" Type="http://schemas.openxmlformats.org/officeDocument/2006/relationships/tags" Target="../tags/tag130.xml"/><Relationship Id="rId6" Type="http://schemas.openxmlformats.org/officeDocument/2006/relationships/image" Target="../media/image34.png"/><Relationship Id="rId11" Type="http://schemas.microsoft.com/office/2007/relationships/diagramDrawing" Target="../diagrams/drawing19.xml"/><Relationship Id="rId5" Type="http://schemas.openxmlformats.org/officeDocument/2006/relationships/image" Target="../media/image33.emf"/><Relationship Id="rId10" Type="http://schemas.openxmlformats.org/officeDocument/2006/relationships/diagramColors" Target="../diagrams/colors19.xml"/><Relationship Id="rId4" Type="http://schemas.openxmlformats.org/officeDocument/2006/relationships/image" Target="../media/image32.jpeg"/><Relationship Id="rId9" Type="http://schemas.openxmlformats.org/officeDocument/2006/relationships/diagramQuickStyle" Target="../diagrams/quickStyle19.xml"/></Relationships>
</file>

<file path=ppt/slides/_rels/slide53.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diagramColors" Target="../diagrams/colors20.xml"/><Relationship Id="rId3" Type="http://schemas.openxmlformats.org/officeDocument/2006/relationships/notesSlide" Target="../notesSlides/notesSlide53.xml"/><Relationship Id="rId7" Type="http://schemas.openxmlformats.org/officeDocument/2006/relationships/image" Target="../media/image38.png"/><Relationship Id="rId12" Type="http://schemas.openxmlformats.org/officeDocument/2006/relationships/diagramQuickStyle" Target="../diagrams/quickStyle20.xml"/><Relationship Id="rId2" Type="http://schemas.openxmlformats.org/officeDocument/2006/relationships/slideLayout" Target="../slideLayouts/slideLayout24.xml"/><Relationship Id="rId1" Type="http://schemas.openxmlformats.org/officeDocument/2006/relationships/tags" Target="../tags/tag132.xml"/><Relationship Id="rId6" Type="http://schemas.openxmlformats.org/officeDocument/2006/relationships/image" Target="../media/image37.png"/><Relationship Id="rId11" Type="http://schemas.openxmlformats.org/officeDocument/2006/relationships/diagramLayout" Target="../diagrams/layout20.xml"/><Relationship Id="rId5" Type="http://schemas.openxmlformats.org/officeDocument/2006/relationships/image" Target="../media/image36.png"/><Relationship Id="rId10" Type="http://schemas.openxmlformats.org/officeDocument/2006/relationships/diagramData" Target="../diagrams/data20.xml"/><Relationship Id="rId4" Type="http://schemas.openxmlformats.org/officeDocument/2006/relationships/image" Target="../media/image35.png"/><Relationship Id="rId9" Type="http://schemas.openxmlformats.org/officeDocument/2006/relationships/image" Target="../media/image40.jpeg"/><Relationship Id="rId14" Type="http://schemas.microsoft.com/office/2007/relationships/diagramDrawing" Target="../diagrams/drawing20.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24.xml"/><Relationship Id="rId1" Type="http://schemas.openxmlformats.org/officeDocument/2006/relationships/tags" Target="../tags/tag134.xml"/><Relationship Id="rId5" Type="http://schemas.openxmlformats.org/officeDocument/2006/relationships/image" Target="../media/image42.jpeg"/><Relationship Id="rId4" Type="http://schemas.openxmlformats.org/officeDocument/2006/relationships/image" Target="../media/image41.jpeg"/></Relationships>
</file>

<file path=ppt/slides/_rels/slide55.xml.rels><?xml version="1.0" encoding="UTF-8" standalone="yes"?>
<Relationships xmlns="http://schemas.openxmlformats.org/package/2006/relationships"><Relationship Id="rId8" Type="http://schemas.openxmlformats.org/officeDocument/2006/relationships/diagramLayout" Target="../diagrams/layout21.xml"/><Relationship Id="rId3" Type="http://schemas.openxmlformats.org/officeDocument/2006/relationships/notesSlide" Target="../notesSlides/notesSlide55.xml"/><Relationship Id="rId7" Type="http://schemas.openxmlformats.org/officeDocument/2006/relationships/diagramData" Target="../diagrams/data21.xml"/><Relationship Id="rId2" Type="http://schemas.openxmlformats.org/officeDocument/2006/relationships/slideLayout" Target="../slideLayouts/slideLayout24.xml"/><Relationship Id="rId1" Type="http://schemas.openxmlformats.org/officeDocument/2006/relationships/tags" Target="../tags/tag136.xml"/><Relationship Id="rId6" Type="http://schemas.openxmlformats.org/officeDocument/2006/relationships/image" Target="../media/image45.png"/><Relationship Id="rId11" Type="http://schemas.microsoft.com/office/2007/relationships/diagramDrawing" Target="../diagrams/drawing21.xml"/><Relationship Id="rId5" Type="http://schemas.openxmlformats.org/officeDocument/2006/relationships/image" Target="../media/image44.jpeg"/><Relationship Id="rId10" Type="http://schemas.openxmlformats.org/officeDocument/2006/relationships/diagramColors" Target="../diagrams/colors21.xml"/><Relationship Id="rId4" Type="http://schemas.openxmlformats.org/officeDocument/2006/relationships/image" Target="../media/image43.jpeg"/><Relationship Id="rId9" Type="http://schemas.openxmlformats.org/officeDocument/2006/relationships/diagramQuickStyle" Target="../diagrams/quickStyle21.xml"/></Relationships>
</file>

<file path=ppt/slides/_rels/slide56.xml.rels><?xml version="1.0" encoding="UTF-8" standalone="yes"?>
<Relationships xmlns="http://schemas.openxmlformats.org/package/2006/relationships"><Relationship Id="rId8" Type="http://schemas.openxmlformats.org/officeDocument/2006/relationships/diagramQuickStyle" Target="../diagrams/quickStyle22.xml"/><Relationship Id="rId3" Type="http://schemas.openxmlformats.org/officeDocument/2006/relationships/notesSlide" Target="../notesSlides/notesSlide56.xml"/><Relationship Id="rId7" Type="http://schemas.openxmlformats.org/officeDocument/2006/relationships/diagramLayout" Target="../diagrams/layout22.xml"/><Relationship Id="rId2" Type="http://schemas.openxmlformats.org/officeDocument/2006/relationships/slideLayout" Target="../slideLayouts/slideLayout24.xml"/><Relationship Id="rId1" Type="http://schemas.openxmlformats.org/officeDocument/2006/relationships/tags" Target="../tags/tag138.xml"/><Relationship Id="rId6" Type="http://schemas.openxmlformats.org/officeDocument/2006/relationships/diagramData" Target="../diagrams/data22.xml"/><Relationship Id="rId5" Type="http://schemas.openxmlformats.org/officeDocument/2006/relationships/image" Target="../media/image42.jpeg"/><Relationship Id="rId10" Type="http://schemas.microsoft.com/office/2007/relationships/diagramDrawing" Target="../diagrams/drawing22.xml"/><Relationship Id="rId4" Type="http://schemas.openxmlformats.org/officeDocument/2006/relationships/image" Target="../media/image46.jpeg"/><Relationship Id="rId9" Type="http://schemas.openxmlformats.org/officeDocument/2006/relationships/diagramColors" Target="../diagrams/colors22.xml"/></Relationships>
</file>

<file path=ppt/slides/_rels/slide57.xml.rels><?xml version="1.0" encoding="UTF-8" standalone="yes"?>
<Relationships xmlns="http://schemas.openxmlformats.org/package/2006/relationships"><Relationship Id="rId8" Type="http://schemas.openxmlformats.org/officeDocument/2006/relationships/diagramQuickStyle" Target="../diagrams/quickStyle23.xml"/><Relationship Id="rId3" Type="http://schemas.openxmlformats.org/officeDocument/2006/relationships/notesSlide" Target="../notesSlides/notesSlide57.xml"/><Relationship Id="rId7" Type="http://schemas.openxmlformats.org/officeDocument/2006/relationships/diagramLayout" Target="../diagrams/layout23.xml"/><Relationship Id="rId2" Type="http://schemas.openxmlformats.org/officeDocument/2006/relationships/slideLayout" Target="../slideLayouts/slideLayout24.xml"/><Relationship Id="rId1" Type="http://schemas.openxmlformats.org/officeDocument/2006/relationships/tags" Target="../tags/tag140.xml"/><Relationship Id="rId6" Type="http://schemas.openxmlformats.org/officeDocument/2006/relationships/diagramData" Target="../diagrams/data23.xml"/><Relationship Id="rId5" Type="http://schemas.openxmlformats.org/officeDocument/2006/relationships/image" Target="../media/image48.png"/><Relationship Id="rId10" Type="http://schemas.microsoft.com/office/2007/relationships/diagramDrawing" Target="../diagrams/drawing23.xml"/><Relationship Id="rId4" Type="http://schemas.openxmlformats.org/officeDocument/2006/relationships/image" Target="../media/image47.jpeg"/><Relationship Id="rId9" Type="http://schemas.openxmlformats.org/officeDocument/2006/relationships/diagramColors" Target="../diagrams/colors23.xml"/></Relationships>
</file>

<file path=ppt/slides/_rels/slide58.xml.rels><?xml version="1.0" encoding="UTF-8" standalone="yes"?>
<Relationships xmlns="http://schemas.openxmlformats.org/package/2006/relationships"><Relationship Id="rId8" Type="http://schemas.openxmlformats.org/officeDocument/2006/relationships/diagramQuickStyle" Target="../diagrams/quickStyle24.xml"/><Relationship Id="rId3" Type="http://schemas.openxmlformats.org/officeDocument/2006/relationships/notesSlide" Target="../notesSlides/notesSlide58.xml"/><Relationship Id="rId7" Type="http://schemas.openxmlformats.org/officeDocument/2006/relationships/diagramLayout" Target="../diagrams/layout24.xml"/><Relationship Id="rId2" Type="http://schemas.openxmlformats.org/officeDocument/2006/relationships/slideLayout" Target="../slideLayouts/slideLayout24.xml"/><Relationship Id="rId1" Type="http://schemas.openxmlformats.org/officeDocument/2006/relationships/tags" Target="../tags/tag142.xml"/><Relationship Id="rId6" Type="http://schemas.openxmlformats.org/officeDocument/2006/relationships/diagramData" Target="../diagrams/data24.xml"/><Relationship Id="rId5" Type="http://schemas.openxmlformats.org/officeDocument/2006/relationships/image" Target="../media/image50.jpeg"/><Relationship Id="rId10" Type="http://schemas.microsoft.com/office/2007/relationships/diagramDrawing" Target="../diagrams/drawing24.xml"/><Relationship Id="rId4" Type="http://schemas.openxmlformats.org/officeDocument/2006/relationships/image" Target="../media/image49.jpeg"/><Relationship Id="rId9" Type="http://schemas.openxmlformats.org/officeDocument/2006/relationships/diagramColors" Target="../diagrams/colors24.xml"/></Relationships>
</file>

<file path=ppt/slides/_rels/slide59.xml.rels><?xml version="1.0" encoding="UTF-8" standalone="yes"?>
<Relationships xmlns="http://schemas.openxmlformats.org/package/2006/relationships"><Relationship Id="rId8" Type="http://schemas.openxmlformats.org/officeDocument/2006/relationships/diagramLayout" Target="../diagrams/layout25.xml"/><Relationship Id="rId3" Type="http://schemas.openxmlformats.org/officeDocument/2006/relationships/notesSlide" Target="../notesSlides/notesSlide59.xml"/><Relationship Id="rId7" Type="http://schemas.openxmlformats.org/officeDocument/2006/relationships/diagramData" Target="../diagrams/data25.xml"/><Relationship Id="rId2" Type="http://schemas.openxmlformats.org/officeDocument/2006/relationships/slideLayout" Target="../slideLayouts/slideLayout24.xml"/><Relationship Id="rId1" Type="http://schemas.openxmlformats.org/officeDocument/2006/relationships/tags" Target="../tags/tag144.xml"/><Relationship Id="rId6" Type="http://schemas.openxmlformats.org/officeDocument/2006/relationships/image" Target="../media/image53.emf"/><Relationship Id="rId11" Type="http://schemas.microsoft.com/office/2007/relationships/diagramDrawing" Target="../diagrams/drawing25.xml"/><Relationship Id="rId5" Type="http://schemas.openxmlformats.org/officeDocument/2006/relationships/image" Target="../media/image52.emf"/><Relationship Id="rId10" Type="http://schemas.openxmlformats.org/officeDocument/2006/relationships/diagramColors" Target="../diagrams/colors25.xml"/><Relationship Id="rId4" Type="http://schemas.openxmlformats.org/officeDocument/2006/relationships/image" Target="../media/image51.emf"/><Relationship Id="rId9" Type="http://schemas.openxmlformats.org/officeDocument/2006/relationships/diagramQuickStyle" Target="../diagrams/quickStyle25.xml"/></Relationships>
</file>

<file path=ppt/slides/_rels/slide6.xml.rels><?xml version="1.0" encoding="UTF-8" standalone="yes"?>
<Relationships xmlns="http://schemas.openxmlformats.org/package/2006/relationships"><Relationship Id="rId3" Type="http://schemas.openxmlformats.org/officeDocument/2006/relationships/tags" Target="../tags/tag16.xml"/><Relationship Id="rId2" Type="http://schemas.openxmlformats.org/officeDocument/2006/relationships/tags" Target="../tags/tag15.xml"/><Relationship Id="rId1" Type="http://schemas.openxmlformats.org/officeDocument/2006/relationships/tags" Target="../tags/tag14.xml"/><Relationship Id="rId5" Type="http://schemas.openxmlformats.org/officeDocument/2006/relationships/notesSlide" Target="../notesSlides/notesSlide6.xml"/><Relationship Id="rId4"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diagramColors" Target="../diagrams/colors26.xml"/><Relationship Id="rId3" Type="http://schemas.openxmlformats.org/officeDocument/2006/relationships/notesSlide" Target="../notesSlides/notesSlide60.xml"/><Relationship Id="rId7" Type="http://schemas.openxmlformats.org/officeDocument/2006/relationships/image" Target="../media/image57.png"/><Relationship Id="rId12" Type="http://schemas.openxmlformats.org/officeDocument/2006/relationships/diagramQuickStyle" Target="../diagrams/quickStyle26.xml"/><Relationship Id="rId2" Type="http://schemas.openxmlformats.org/officeDocument/2006/relationships/slideLayout" Target="../slideLayouts/slideLayout24.xml"/><Relationship Id="rId1" Type="http://schemas.openxmlformats.org/officeDocument/2006/relationships/tags" Target="../tags/tag146.xml"/><Relationship Id="rId6" Type="http://schemas.openxmlformats.org/officeDocument/2006/relationships/image" Target="../media/image56.png"/><Relationship Id="rId11" Type="http://schemas.openxmlformats.org/officeDocument/2006/relationships/diagramLayout" Target="../diagrams/layout26.xml"/><Relationship Id="rId5" Type="http://schemas.openxmlformats.org/officeDocument/2006/relationships/image" Target="../media/image55.png"/><Relationship Id="rId10" Type="http://schemas.openxmlformats.org/officeDocument/2006/relationships/diagramData" Target="../diagrams/data26.xml"/><Relationship Id="rId4" Type="http://schemas.openxmlformats.org/officeDocument/2006/relationships/image" Target="../media/image54.png"/><Relationship Id="rId9" Type="http://schemas.openxmlformats.org/officeDocument/2006/relationships/image" Target="../media/image59.png"/><Relationship Id="rId14" Type="http://schemas.microsoft.com/office/2007/relationships/diagramDrawing" Target="../diagrams/drawing26.xml"/></Relationships>
</file>

<file path=ppt/slides/_rels/slide61.xml.rels><?xml version="1.0" encoding="UTF-8" standalone="yes"?>
<Relationships xmlns="http://schemas.openxmlformats.org/package/2006/relationships"><Relationship Id="rId8" Type="http://schemas.openxmlformats.org/officeDocument/2006/relationships/diagramQuickStyle" Target="../diagrams/quickStyle27.xml"/><Relationship Id="rId13" Type="http://schemas.openxmlformats.org/officeDocument/2006/relationships/diagramQuickStyle" Target="../diagrams/quickStyle28.xml"/><Relationship Id="rId3" Type="http://schemas.openxmlformats.org/officeDocument/2006/relationships/notesSlide" Target="../notesSlides/notesSlide61.xml"/><Relationship Id="rId7" Type="http://schemas.openxmlformats.org/officeDocument/2006/relationships/diagramLayout" Target="../diagrams/layout27.xml"/><Relationship Id="rId12" Type="http://schemas.openxmlformats.org/officeDocument/2006/relationships/diagramLayout" Target="../diagrams/layout28.xml"/><Relationship Id="rId2" Type="http://schemas.openxmlformats.org/officeDocument/2006/relationships/slideLayout" Target="../slideLayouts/slideLayout24.xml"/><Relationship Id="rId1" Type="http://schemas.openxmlformats.org/officeDocument/2006/relationships/tags" Target="../tags/tag148.xml"/><Relationship Id="rId6" Type="http://schemas.openxmlformats.org/officeDocument/2006/relationships/diagramData" Target="../diagrams/data27.xml"/><Relationship Id="rId11" Type="http://schemas.openxmlformats.org/officeDocument/2006/relationships/diagramData" Target="../diagrams/data28.xml"/><Relationship Id="rId5" Type="http://schemas.openxmlformats.org/officeDocument/2006/relationships/image" Target="../media/image61.png"/><Relationship Id="rId15" Type="http://schemas.microsoft.com/office/2007/relationships/diagramDrawing" Target="../diagrams/drawing28.xml"/><Relationship Id="rId10" Type="http://schemas.microsoft.com/office/2007/relationships/diagramDrawing" Target="../diagrams/drawing27.xml"/><Relationship Id="rId4" Type="http://schemas.openxmlformats.org/officeDocument/2006/relationships/image" Target="../media/image60.jpeg"/><Relationship Id="rId9" Type="http://schemas.openxmlformats.org/officeDocument/2006/relationships/diagramColors" Target="../diagrams/colors27.xml"/><Relationship Id="rId14" Type="http://schemas.openxmlformats.org/officeDocument/2006/relationships/diagramColors" Target="../diagrams/colors28.xml"/></Relationships>
</file>

<file path=ppt/slides/_rels/slide62.xml.rels><?xml version="1.0" encoding="UTF-8" standalone="yes"?>
<Relationships xmlns="http://schemas.openxmlformats.org/package/2006/relationships"><Relationship Id="rId8" Type="http://schemas.openxmlformats.org/officeDocument/2006/relationships/diagramQuickStyle" Target="../diagrams/quickStyle29.xml"/><Relationship Id="rId3" Type="http://schemas.openxmlformats.org/officeDocument/2006/relationships/notesSlide" Target="../notesSlides/notesSlide62.xml"/><Relationship Id="rId7" Type="http://schemas.openxmlformats.org/officeDocument/2006/relationships/diagramLayout" Target="../diagrams/layout29.xml"/><Relationship Id="rId2" Type="http://schemas.openxmlformats.org/officeDocument/2006/relationships/slideLayout" Target="../slideLayouts/slideLayout24.xml"/><Relationship Id="rId1" Type="http://schemas.openxmlformats.org/officeDocument/2006/relationships/tags" Target="../tags/tag150.xml"/><Relationship Id="rId6" Type="http://schemas.openxmlformats.org/officeDocument/2006/relationships/diagramData" Target="../diagrams/data29.xml"/><Relationship Id="rId5" Type="http://schemas.openxmlformats.org/officeDocument/2006/relationships/image" Target="../media/image62.jpeg"/><Relationship Id="rId10" Type="http://schemas.microsoft.com/office/2007/relationships/diagramDrawing" Target="../diagrams/drawing29.xml"/><Relationship Id="rId4" Type="http://schemas.openxmlformats.org/officeDocument/2006/relationships/image" Target="../media/image60.jpeg"/><Relationship Id="rId9" Type="http://schemas.openxmlformats.org/officeDocument/2006/relationships/diagramColors" Target="../diagrams/colors29.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24.xml"/><Relationship Id="rId1" Type="http://schemas.openxmlformats.org/officeDocument/2006/relationships/tags" Target="../tags/tag152.xml"/><Relationship Id="rId4" Type="http://schemas.openxmlformats.org/officeDocument/2006/relationships/image" Target="../media/image60.jpeg"/></Relationships>
</file>

<file path=ppt/slides/_rels/slide64.xml.rels><?xml version="1.0" encoding="UTF-8" standalone="yes"?>
<Relationships xmlns="http://schemas.openxmlformats.org/package/2006/relationships"><Relationship Id="rId8" Type="http://schemas.openxmlformats.org/officeDocument/2006/relationships/diagramQuickStyle" Target="../diagrams/quickStyle30.xml"/><Relationship Id="rId3" Type="http://schemas.openxmlformats.org/officeDocument/2006/relationships/notesSlide" Target="../notesSlides/notesSlide64.xml"/><Relationship Id="rId7" Type="http://schemas.openxmlformats.org/officeDocument/2006/relationships/diagramLayout" Target="../diagrams/layout30.xml"/><Relationship Id="rId2" Type="http://schemas.openxmlformats.org/officeDocument/2006/relationships/slideLayout" Target="../slideLayouts/slideLayout24.xml"/><Relationship Id="rId1" Type="http://schemas.openxmlformats.org/officeDocument/2006/relationships/tags" Target="../tags/tag154.xml"/><Relationship Id="rId6" Type="http://schemas.openxmlformats.org/officeDocument/2006/relationships/diagramData" Target="../diagrams/data30.xml"/><Relationship Id="rId5" Type="http://schemas.openxmlformats.org/officeDocument/2006/relationships/image" Target="../media/image64.jpeg"/><Relationship Id="rId10" Type="http://schemas.microsoft.com/office/2007/relationships/diagramDrawing" Target="../diagrams/drawing30.xml"/><Relationship Id="rId4" Type="http://schemas.openxmlformats.org/officeDocument/2006/relationships/image" Target="../media/image63.jpeg"/><Relationship Id="rId9" Type="http://schemas.openxmlformats.org/officeDocument/2006/relationships/diagramColors" Target="../diagrams/colors30.xml"/></Relationships>
</file>

<file path=ppt/slides/_rels/slide65.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diagramColors" Target="../diagrams/colors31.xml"/><Relationship Id="rId3" Type="http://schemas.openxmlformats.org/officeDocument/2006/relationships/notesSlide" Target="../notesSlides/notesSlide65.xml"/><Relationship Id="rId7" Type="http://schemas.openxmlformats.org/officeDocument/2006/relationships/image" Target="../media/image68.png"/><Relationship Id="rId12" Type="http://schemas.openxmlformats.org/officeDocument/2006/relationships/diagramQuickStyle" Target="../diagrams/quickStyle31.xml"/><Relationship Id="rId2" Type="http://schemas.openxmlformats.org/officeDocument/2006/relationships/slideLayout" Target="../slideLayouts/slideLayout24.xml"/><Relationship Id="rId1" Type="http://schemas.openxmlformats.org/officeDocument/2006/relationships/tags" Target="../tags/tag156.xml"/><Relationship Id="rId6" Type="http://schemas.openxmlformats.org/officeDocument/2006/relationships/image" Target="../media/image67.png"/><Relationship Id="rId11" Type="http://schemas.openxmlformats.org/officeDocument/2006/relationships/diagramLayout" Target="../diagrams/layout31.xml"/><Relationship Id="rId5" Type="http://schemas.openxmlformats.org/officeDocument/2006/relationships/image" Target="../media/image66.png"/><Relationship Id="rId15" Type="http://schemas.openxmlformats.org/officeDocument/2006/relationships/image" Target="../media/image63.jpeg"/><Relationship Id="rId10" Type="http://schemas.openxmlformats.org/officeDocument/2006/relationships/diagramData" Target="../diagrams/data31.xml"/><Relationship Id="rId4" Type="http://schemas.openxmlformats.org/officeDocument/2006/relationships/image" Target="../media/image65.png"/><Relationship Id="rId9" Type="http://schemas.openxmlformats.org/officeDocument/2006/relationships/image" Target="../media/image70.jpeg"/><Relationship Id="rId14" Type="http://schemas.microsoft.com/office/2007/relationships/diagramDrawing" Target="../diagrams/drawing31.xml"/></Relationships>
</file>

<file path=ppt/slides/_rels/slide66.xml.rels><?xml version="1.0" encoding="UTF-8" standalone="yes"?>
<Relationships xmlns="http://schemas.openxmlformats.org/package/2006/relationships"><Relationship Id="rId8" Type="http://schemas.openxmlformats.org/officeDocument/2006/relationships/diagramQuickStyle" Target="../diagrams/quickStyle32.xml"/><Relationship Id="rId13" Type="http://schemas.openxmlformats.org/officeDocument/2006/relationships/diagramQuickStyle" Target="../diagrams/quickStyle33.xml"/><Relationship Id="rId3" Type="http://schemas.openxmlformats.org/officeDocument/2006/relationships/notesSlide" Target="../notesSlides/notesSlide66.xml"/><Relationship Id="rId7" Type="http://schemas.openxmlformats.org/officeDocument/2006/relationships/diagramLayout" Target="../diagrams/layout32.xml"/><Relationship Id="rId12" Type="http://schemas.openxmlformats.org/officeDocument/2006/relationships/diagramLayout" Target="../diagrams/layout33.xml"/><Relationship Id="rId2" Type="http://schemas.openxmlformats.org/officeDocument/2006/relationships/slideLayout" Target="../slideLayouts/slideLayout24.xml"/><Relationship Id="rId1" Type="http://schemas.openxmlformats.org/officeDocument/2006/relationships/tags" Target="../tags/tag158.xml"/><Relationship Id="rId6" Type="http://schemas.openxmlformats.org/officeDocument/2006/relationships/diagramData" Target="../diagrams/data32.xml"/><Relationship Id="rId11" Type="http://schemas.openxmlformats.org/officeDocument/2006/relationships/diagramData" Target="../diagrams/data33.xml"/><Relationship Id="rId5" Type="http://schemas.openxmlformats.org/officeDocument/2006/relationships/image" Target="../media/image60.jpeg"/><Relationship Id="rId15" Type="http://schemas.microsoft.com/office/2007/relationships/diagramDrawing" Target="../diagrams/drawing33.xml"/><Relationship Id="rId10" Type="http://schemas.microsoft.com/office/2007/relationships/diagramDrawing" Target="../diagrams/drawing32.xml"/><Relationship Id="rId4" Type="http://schemas.openxmlformats.org/officeDocument/2006/relationships/image" Target="../media/image71.png"/><Relationship Id="rId9" Type="http://schemas.openxmlformats.org/officeDocument/2006/relationships/diagramColors" Target="../diagrams/colors32.xml"/><Relationship Id="rId14" Type="http://schemas.openxmlformats.org/officeDocument/2006/relationships/diagramColors" Target="../diagrams/colors33.xml"/></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24.xml"/><Relationship Id="rId1" Type="http://schemas.openxmlformats.org/officeDocument/2006/relationships/tags" Target="../tags/tag160.xml"/><Relationship Id="rId4" Type="http://schemas.openxmlformats.org/officeDocument/2006/relationships/image" Target="../media/image72.jpeg"/></Relationships>
</file>

<file path=ppt/slides/_rels/slide68.xml.rels><?xml version="1.0" encoding="UTF-8" standalone="yes"?>
<Relationships xmlns="http://schemas.openxmlformats.org/package/2006/relationships"><Relationship Id="rId8" Type="http://schemas.microsoft.com/office/2007/relationships/diagramDrawing" Target="../diagrams/drawing34.xml"/><Relationship Id="rId3" Type="http://schemas.openxmlformats.org/officeDocument/2006/relationships/notesSlide" Target="../notesSlides/notesSlide68.xml"/><Relationship Id="rId7" Type="http://schemas.openxmlformats.org/officeDocument/2006/relationships/diagramColors" Target="../diagrams/colors34.xml"/><Relationship Id="rId2" Type="http://schemas.openxmlformats.org/officeDocument/2006/relationships/slideLayout" Target="../slideLayouts/slideLayout24.xml"/><Relationship Id="rId1" Type="http://schemas.openxmlformats.org/officeDocument/2006/relationships/tags" Target="../tags/tag162.xml"/><Relationship Id="rId6" Type="http://schemas.openxmlformats.org/officeDocument/2006/relationships/diagramQuickStyle" Target="../diagrams/quickStyle34.xml"/><Relationship Id="rId5" Type="http://schemas.openxmlformats.org/officeDocument/2006/relationships/diagramLayout" Target="../diagrams/layout34.xml"/><Relationship Id="rId4" Type="http://schemas.openxmlformats.org/officeDocument/2006/relationships/diagramData" Target="../diagrams/data34.xml"/></Relationships>
</file>

<file path=ppt/slides/_rels/slide69.xml.rels><?xml version="1.0" encoding="UTF-8" standalone="yes"?>
<Relationships xmlns="http://schemas.openxmlformats.org/package/2006/relationships"><Relationship Id="rId8" Type="http://schemas.openxmlformats.org/officeDocument/2006/relationships/diagramQuickStyle" Target="../diagrams/quickStyle35.xml"/><Relationship Id="rId13" Type="http://schemas.openxmlformats.org/officeDocument/2006/relationships/diagramQuickStyle" Target="../diagrams/quickStyle36.xml"/><Relationship Id="rId3" Type="http://schemas.openxmlformats.org/officeDocument/2006/relationships/notesSlide" Target="../notesSlides/notesSlide69.xml"/><Relationship Id="rId7" Type="http://schemas.openxmlformats.org/officeDocument/2006/relationships/diagramLayout" Target="../diagrams/layout35.xml"/><Relationship Id="rId12" Type="http://schemas.openxmlformats.org/officeDocument/2006/relationships/diagramLayout" Target="../diagrams/layout36.xml"/><Relationship Id="rId2" Type="http://schemas.openxmlformats.org/officeDocument/2006/relationships/slideLayout" Target="../slideLayouts/slideLayout24.xml"/><Relationship Id="rId1" Type="http://schemas.openxmlformats.org/officeDocument/2006/relationships/tags" Target="../tags/tag164.xml"/><Relationship Id="rId6" Type="http://schemas.openxmlformats.org/officeDocument/2006/relationships/diagramData" Target="../diagrams/data35.xml"/><Relationship Id="rId11" Type="http://schemas.openxmlformats.org/officeDocument/2006/relationships/diagramData" Target="../diagrams/data36.xml"/><Relationship Id="rId5" Type="http://schemas.openxmlformats.org/officeDocument/2006/relationships/image" Target="../media/image74.png"/><Relationship Id="rId15" Type="http://schemas.microsoft.com/office/2007/relationships/diagramDrawing" Target="../diagrams/drawing36.xml"/><Relationship Id="rId10" Type="http://schemas.microsoft.com/office/2007/relationships/diagramDrawing" Target="../diagrams/drawing35.xml"/><Relationship Id="rId4" Type="http://schemas.openxmlformats.org/officeDocument/2006/relationships/image" Target="../media/image73.png"/><Relationship Id="rId9" Type="http://schemas.openxmlformats.org/officeDocument/2006/relationships/diagramColors" Target="../diagrams/colors35.xml"/><Relationship Id="rId14" Type="http://schemas.openxmlformats.org/officeDocument/2006/relationships/diagramColors" Target="../diagrams/colors36.xml"/></Relationships>
</file>

<file path=ppt/slides/_rels/slide7.xml.rels><?xml version="1.0" encoding="UTF-8" standalone="yes"?>
<Relationships xmlns="http://schemas.openxmlformats.org/package/2006/relationships"><Relationship Id="rId3" Type="http://schemas.openxmlformats.org/officeDocument/2006/relationships/tags" Target="../tags/tag19.xml"/><Relationship Id="rId2" Type="http://schemas.openxmlformats.org/officeDocument/2006/relationships/tags" Target="../tags/tag18.xml"/><Relationship Id="rId1" Type="http://schemas.openxmlformats.org/officeDocument/2006/relationships/tags" Target="../tags/tag17.xml"/><Relationship Id="rId5" Type="http://schemas.openxmlformats.org/officeDocument/2006/relationships/notesSlide" Target="../notesSlides/notesSlide7.xml"/><Relationship Id="rId4"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8" Type="http://schemas.openxmlformats.org/officeDocument/2006/relationships/diagramQuickStyle" Target="../diagrams/quickStyle37.xml"/><Relationship Id="rId13" Type="http://schemas.openxmlformats.org/officeDocument/2006/relationships/diagramQuickStyle" Target="../diagrams/quickStyle38.xml"/><Relationship Id="rId18" Type="http://schemas.openxmlformats.org/officeDocument/2006/relationships/diagramQuickStyle" Target="../diagrams/quickStyle39.xml"/><Relationship Id="rId3" Type="http://schemas.openxmlformats.org/officeDocument/2006/relationships/notesSlide" Target="../notesSlides/notesSlide70.xml"/><Relationship Id="rId7" Type="http://schemas.openxmlformats.org/officeDocument/2006/relationships/diagramLayout" Target="../diagrams/layout37.xml"/><Relationship Id="rId12" Type="http://schemas.openxmlformats.org/officeDocument/2006/relationships/diagramLayout" Target="../diagrams/layout38.xml"/><Relationship Id="rId17" Type="http://schemas.openxmlformats.org/officeDocument/2006/relationships/diagramLayout" Target="../diagrams/layout39.xml"/><Relationship Id="rId2" Type="http://schemas.openxmlformats.org/officeDocument/2006/relationships/slideLayout" Target="../slideLayouts/slideLayout24.xml"/><Relationship Id="rId16" Type="http://schemas.openxmlformats.org/officeDocument/2006/relationships/diagramData" Target="../diagrams/data39.xml"/><Relationship Id="rId20" Type="http://schemas.microsoft.com/office/2007/relationships/diagramDrawing" Target="../diagrams/drawing39.xml"/><Relationship Id="rId1" Type="http://schemas.openxmlformats.org/officeDocument/2006/relationships/tags" Target="../tags/tag166.xml"/><Relationship Id="rId6" Type="http://schemas.openxmlformats.org/officeDocument/2006/relationships/diagramData" Target="../diagrams/data37.xml"/><Relationship Id="rId11" Type="http://schemas.openxmlformats.org/officeDocument/2006/relationships/diagramData" Target="../diagrams/data38.xml"/><Relationship Id="rId5" Type="http://schemas.openxmlformats.org/officeDocument/2006/relationships/image" Target="../media/image75.png"/><Relationship Id="rId15" Type="http://schemas.microsoft.com/office/2007/relationships/diagramDrawing" Target="../diagrams/drawing38.xml"/><Relationship Id="rId10" Type="http://schemas.microsoft.com/office/2007/relationships/diagramDrawing" Target="../diagrams/drawing37.xml"/><Relationship Id="rId19" Type="http://schemas.openxmlformats.org/officeDocument/2006/relationships/diagramColors" Target="../diagrams/colors39.xml"/><Relationship Id="rId4" Type="http://schemas.openxmlformats.org/officeDocument/2006/relationships/image" Target="../media/image72.jpeg"/><Relationship Id="rId9" Type="http://schemas.openxmlformats.org/officeDocument/2006/relationships/diagramColors" Target="../diagrams/colors37.xml"/><Relationship Id="rId14" Type="http://schemas.openxmlformats.org/officeDocument/2006/relationships/diagramColors" Target="../diagrams/colors38.xml"/></Relationships>
</file>

<file path=ppt/slides/_rels/slide71.xml.rels><?xml version="1.0" encoding="UTF-8" standalone="yes"?>
<Relationships xmlns="http://schemas.openxmlformats.org/package/2006/relationships"><Relationship Id="rId8" Type="http://schemas.openxmlformats.org/officeDocument/2006/relationships/diagramLayout" Target="../diagrams/layout40.xml"/><Relationship Id="rId13" Type="http://schemas.openxmlformats.org/officeDocument/2006/relationships/diagramLayout" Target="../diagrams/layout41.xml"/><Relationship Id="rId3" Type="http://schemas.openxmlformats.org/officeDocument/2006/relationships/notesSlide" Target="../notesSlides/notesSlide71.xml"/><Relationship Id="rId7" Type="http://schemas.openxmlformats.org/officeDocument/2006/relationships/diagramData" Target="../diagrams/data40.xml"/><Relationship Id="rId12" Type="http://schemas.openxmlformats.org/officeDocument/2006/relationships/diagramData" Target="../diagrams/data41.xml"/><Relationship Id="rId2" Type="http://schemas.openxmlformats.org/officeDocument/2006/relationships/slideLayout" Target="../slideLayouts/slideLayout24.xml"/><Relationship Id="rId16" Type="http://schemas.microsoft.com/office/2007/relationships/diagramDrawing" Target="../diagrams/drawing41.xml"/><Relationship Id="rId1" Type="http://schemas.openxmlformats.org/officeDocument/2006/relationships/tags" Target="../tags/tag168.xml"/><Relationship Id="rId6" Type="http://schemas.openxmlformats.org/officeDocument/2006/relationships/image" Target="../media/image78.png"/><Relationship Id="rId11" Type="http://schemas.microsoft.com/office/2007/relationships/diagramDrawing" Target="../diagrams/drawing40.xml"/><Relationship Id="rId5" Type="http://schemas.openxmlformats.org/officeDocument/2006/relationships/image" Target="../media/image77.png"/><Relationship Id="rId15" Type="http://schemas.openxmlformats.org/officeDocument/2006/relationships/diagramColors" Target="../diagrams/colors41.xml"/><Relationship Id="rId10" Type="http://schemas.openxmlformats.org/officeDocument/2006/relationships/diagramColors" Target="../diagrams/colors40.xml"/><Relationship Id="rId4" Type="http://schemas.openxmlformats.org/officeDocument/2006/relationships/image" Target="../media/image76.jpeg"/><Relationship Id="rId9" Type="http://schemas.openxmlformats.org/officeDocument/2006/relationships/diagramQuickStyle" Target="../diagrams/quickStyle40.xml"/><Relationship Id="rId14" Type="http://schemas.openxmlformats.org/officeDocument/2006/relationships/diagramQuickStyle" Target="../diagrams/quickStyle41.xml"/></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24.xml"/><Relationship Id="rId1" Type="http://schemas.openxmlformats.org/officeDocument/2006/relationships/tags" Target="../tags/tag170.xml"/></Relationships>
</file>

<file path=ppt/slides/_rels/slide73.xml.rels><?xml version="1.0" encoding="UTF-8" standalone="yes"?>
<Relationships xmlns="http://schemas.openxmlformats.org/package/2006/relationships"><Relationship Id="rId8" Type="http://schemas.openxmlformats.org/officeDocument/2006/relationships/diagramColors" Target="../diagrams/colors42.xml"/><Relationship Id="rId13" Type="http://schemas.openxmlformats.org/officeDocument/2006/relationships/diagramColors" Target="../diagrams/colors43.xml"/><Relationship Id="rId3" Type="http://schemas.openxmlformats.org/officeDocument/2006/relationships/notesSlide" Target="../notesSlides/notesSlide73.xml"/><Relationship Id="rId7" Type="http://schemas.openxmlformats.org/officeDocument/2006/relationships/diagramQuickStyle" Target="../diagrams/quickStyle42.xml"/><Relationship Id="rId12" Type="http://schemas.openxmlformats.org/officeDocument/2006/relationships/diagramQuickStyle" Target="../diagrams/quickStyle43.xml"/><Relationship Id="rId2" Type="http://schemas.openxmlformats.org/officeDocument/2006/relationships/slideLayout" Target="../slideLayouts/slideLayout24.xml"/><Relationship Id="rId1" Type="http://schemas.openxmlformats.org/officeDocument/2006/relationships/tags" Target="../tags/tag172.xml"/><Relationship Id="rId6" Type="http://schemas.openxmlformats.org/officeDocument/2006/relationships/diagramLayout" Target="../diagrams/layout42.xml"/><Relationship Id="rId11" Type="http://schemas.openxmlformats.org/officeDocument/2006/relationships/diagramLayout" Target="../diagrams/layout43.xml"/><Relationship Id="rId5" Type="http://schemas.openxmlformats.org/officeDocument/2006/relationships/diagramData" Target="../diagrams/data42.xml"/><Relationship Id="rId10" Type="http://schemas.openxmlformats.org/officeDocument/2006/relationships/diagramData" Target="../diagrams/data43.xml"/><Relationship Id="rId4" Type="http://schemas.openxmlformats.org/officeDocument/2006/relationships/image" Target="../media/image79.jpg"/><Relationship Id="rId9" Type="http://schemas.microsoft.com/office/2007/relationships/diagramDrawing" Target="../diagrams/drawing42.xml"/><Relationship Id="rId14" Type="http://schemas.microsoft.com/office/2007/relationships/diagramDrawing" Target="../diagrams/drawing43.xml"/></Relationships>
</file>

<file path=ppt/slides/_rels/slide74.xml.rels><?xml version="1.0" encoding="UTF-8" standalone="yes"?>
<Relationships xmlns="http://schemas.openxmlformats.org/package/2006/relationships"><Relationship Id="rId8" Type="http://schemas.openxmlformats.org/officeDocument/2006/relationships/diagramColors" Target="../diagrams/colors44.xml"/><Relationship Id="rId3" Type="http://schemas.openxmlformats.org/officeDocument/2006/relationships/notesSlide" Target="../notesSlides/notesSlide74.xml"/><Relationship Id="rId7" Type="http://schemas.openxmlformats.org/officeDocument/2006/relationships/diagramQuickStyle" Target="../diagrams/quickStyle44.xml"/><Relationship Id="rId2" Type="http://schemas.openxmlformats.org/officeDocument/2006/relationships/slideLayout" Target="../slideLayouts/slideLayout24.xml"/><Relationship Id="rId1" Type="http://schemas.openxmlformats.org/officeDocument/2006/relationships/tags" Target="../tags/tag174.xml"/><Relationship Id="rId6" Type="http://schemas.openxmlformats.org/officeDocument/2006/relationships/diagramLayout" Target="../diagrams/layout44.xml"/><Relationship Id="rId5" Type="http://schemas.openxmlformats.org/officeDocument/2006/relationships/diagramData" Target="../diagrams/data44.xml"/><Relationship Id="rId4" Type="http://schemas.openxmlformats.org/officeDocument/2006/relationships/image" Target="../media/image80.jpeg"/><Relationship Id="rId9" Type="http://schemas.microsoft.com/office/2007/relationships/diagramDrawing" Target="../diagrams/drawing44.xml"/></Relationships>
</file>

<file path=ppt/slides/_rels/slide75.xml.rels><?xml version="1.0" encoding="UTF-8" standalone="yes"?>
<Relationships xmlns="http://schemas.openxmlformats.org/package/2006/relationships"><Relationship Id="rId8" Type="http://schemas.openxmlformats.org/officeDocument/2006/relationships/diagramQuickStyle" Target="../diagrams/quickStyle45.xml"/><Relationship Id="rId3" Type="http://schemas.openxmlformats.org/officeDocument/2006/relationships/notesSlide" Target="../notesSlides/notesSlide75.xml"/><Relationship Id="rId7" Type="http://schemas.openxmlformats.org/officeDocument/2006/relationships/diagramLayout" Target="../diagrams/layout45.xml"/><Relationship Id="rId2" Type="http://schemas.openxmlformats.org/officeDocument/2006/relationships/slideLayout" Target="../slideLayouts/slideLayout24.xml"/><Relationship Id="rId1" Type="http://schemas.openxmlformats.org/officeDocument/2006/relationships/tags" Target="../tags/tag176.xml"/><Relationship Id="rId6" Type="http://schemas.openxmlformats.org/officeDocument/2006/relationships/diagramData" Target="../diagrams/data45.xml"/><Relationship Id="rId5" Type="http://schemas.openxmlformats.org/officeDocument/2006/relationships/image" Target="../media/image82.jpeg"/><Relationship Id="rId10" Type="http://schemas.microsoft.com/office/2007/relationships/diagramDrawing" Target="../diagrams/drawing45.xml"/><Relationship Id="rId4" Type="http://schemas.openxmlformats.org/officeDocument/2006/relationships/image" Target="../media/image81.png"/><Relationship Id="rId9" Type="http://schemas.openxmlformats.org/officeDocument/2006/relationships/diagramColors" Target="../diagrams/colors45.xml"/></Relationships>
</file>

<file path=ppt/slides/_rels/slide76.xml.rels><?xml version="1.0" encoding="UTF-8" standalone="yes"?>
<Relationships xmlns="http://schemas.openxmlformats.org/package/2006/relationships"><Relationship Id="rId8" Type="http://schemas.microsoft.com/office/2007/relationships/diagramDrawing" Target="../diagrams/drawing46.xml"/><Relationship Id="rId3" Type="http://schemas.openxmlformats.org/officeDocument/2006/relationships/notesSlide" Target="../notesSlides/notesSlide76.xml"/><Relationship Id="rId7" Type="http://schemas.openxmlformats.org/officeDocument/2006/relationships/diagramColors" Target="../diagrams/colors46.xml"/><Relationship Id="rId2" Type="http://schemas.openxmlformats.org/officeDocument/2006/relationships/slideLayout" Target="../slideLayouts/slideLayout24.xml"/><Relationship Id="rId1" Type="http://schemas.openxmlformats.org/officeDocument/2006/relationships/tags" Target="../tags/tag178.xml"/><Relationship Id="rId6" Type="http://schemas.openxmlformats.org/officeDocument/2006/relationships/diagramQuickStyle" Target="../diagrams/quickStyle46.xml"/><Relationship Id="rId5" Type="http://schemas.openxmlformats.org/officeDocument/2006/relationships/diagramLayout" Target="../diagrams/layout46.xml"/><Relationship Id="rId4" Type="http://schemas.openxmlformats.org/officeDocument/2006/relationships/diagramData" Target="../diagrams/data46.xml"/></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28.xml"/><Relationship Id="rId1" Type="http://schemas.openxmlformats.org/officeDocument/2006/relationships/tags" Target="../tags/tag180.xml"/><Relationship Id="rId4" Type="http://schemas.openxmlformats.org/officeDocument/2006/relationships/image" Target="../media/image85.jpeg"/></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24.xml"/><Relationship Id="rId1" Type="http://schemas.openxmlformats.org/officeDocument/2006/relationships/tags" Target="../tags/tag181.xml"/><Relationship Id="rId4" Type="http://schemas.openxmlformats.org/officeDocument/2006/relationships/image" Target="../media/image86.png"/></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79.xml"/><Relationship Id="rId2" Type="http://schemas.openxmlformats.org/officeDocument/2006/relationships/slideLayout" Target="../slideLayouts/slideLayout24.xml"/><Relationship Id="rId1" Type="http://schemas.openxmlformats.org/officeDocument/2006/relationships/tags" Target="../tags/tag183.xml"/><Relationship Id="rId4" Type="http://schemas.openxmlformats.org/officeDocument/2006/relationships/image" Target="../media/image86.png"/></Relationships>
</file>

<file path=ppt/slides/_rels/slide8.xml.rels><?xml version="1.0" encoding="UTF-8" standalone="yes"?>
<Relationships xmlns="http://schemas.openxmlformats.org/package/2006/relationships"><Relationship Id="rId3" Type="http://schemas.openxmlformats.org/officeDocument/2006/relationships/tags" Target="../tags/tag22.xml"/><Relationship Id="rId2" Type="http://schemas.openxmlformats.org/officeDocument/2006/relationships/tags" Target="../tags/tag21.xml"/><Relationship Id="rId1" Type="http://schemas.openxmlformats.org/officeDocument/2006/relationships/tags" Target="../tags/tag20.xml"/><Relationship Id="rId5" Type="http://schemas.openxmlformats.org/officeDocument/2006/relationships/notesSlide" Target="../notesSlides/notesSlide8.xml"/><Relationship Id="rId4"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80.xml"/><Relationship Id="rId2" Type="http://schemas.openxmlformats.org/officeDocument/2006/relationships/slideLayout" Target="../slideLayouts/slideLayout24.xml"/><Relationship Id="rId1" Type="http://schemas.openxmlformats.org/officeDocument/2006/relationships/tags" Target="../tags/tag185.xml"/><Relationship Id="rId4" Type="http://schemas.openxmlformats.org/officeDocument/2006/relationships/image" Target="../media/image86.png"/></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81.xml"/><Relationship Id="rId2" Type="http://schemas.openxmlformats.org/officeDocument/2006/relationships/slideLayout" Target="../slideLayouts/slideLayout24.xml"/><Relationship Id="rId1" Type="http://schemas.openxmlformats.org/officeDocument/2006/relationships/tags" Target="../tags/tag187.xml"/><Relationship Id="rId4" Type="http://schemas.openxmlformats.org/officeDocument/2006/relationships/image" Target="../media/image86.png"/></Relationships>
</file>

<file path=ppt/slides/_rels/slide82.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notesSlide" Target="../notesSlides/notesSlide82.xml"/><Relationship Id="rId7" Type="http://schemas.openxmlformats.org/officeDocument/2006/relationships/image" Target="../media/image90.png"/><Relationship Id="rId2" Type="http://schemas.openxmlformats.org/officeDocument/2006/relationships/slideLayout" Target="../slideLayouts/slideLayout24.xml"/><Relationship Id="rId1" Type="http://schemas.openxmlformats.org/officeDocument/2006/relationships/tags" Target="../tags/tag189.xml"/><Relationship Id="rId6" Type="http://schemas.openxmlformats.org/officeDocument/2006/relationships/image" Target="../media/image89.png"/><Relationship Id="rId5" Type="http://schemas.openxmlformats.org/officeDocument/2006/relationships/image" Target="../media/image88.jpeg"/><Relationship Id="rId4" Type="http://schemas.openxmlformats.org/officeDocument/2006/relationships/image" Target="../media/image87.jpg"/></Relationships>
</file>

<file path=ppt/slides/_rels/slide83.xml.rels><?xml version="1.0" encoding="UTF-8" standalone="yes"?>
<Relationships xmlns="http://schemas.openxmlformats.org/package/2006/relationships"><Relationship Id="rId8" Type="http://schemas.microsoft.com/office/2007/relationships/diagramDrawing" Target="../diagrams/drawing47.xml"/><Relationship Id="rId3" Type="http://schemas.openxmlformats.org/officeDocument/2006/relationships/notesSlide" Target="../notesSlides/notesSlide83.xml"/><Relationship Id="rId7" Type="http://schemas.openxmlformats.org/officeDocument/2006/relationships/diagramColors" Target="../diagrams/colors47.xml"/><Relationship Id="rId2" Type="http://schemas.openxmlformats.org/officeDocument/2006/relationships/slideLayout" Target="../slideLayouts/slideLayout24.xml"/><Relationship Id="rId1" Type="http://schemas.openxmlformats.org/officeDocument/2006/relationships/tags" Target="../tags/tag191.xml"/><Relationship Id="rId6" Type="http://schemas.openxmlformats.org/officeDocument/2006/relationships/diagramQuickStyle" Target="../diagrams/quickStyle47.xml"/><Relationship Id="rId5" Type="http://schemas.openxmlformats.org/officeDocument/2006/relationships/diagramLayout" Target="../diagrams/layout47.xml"/><Relationship Id="rId4" Type="http://schemas.openxmlformats.org/officeDocument/2006/relationships/diagramData" Target="../diagrams/data47.xml"/></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84.xml"/><Relationship Id="rId2" Type="http://schemas.openxmlformats.org/officeDocument/2006/relationships/slideLayout" Target="../slideLayouts/slideLayout2.xml"/><Relationship Id="rId1" Type="http://schemas.openxmlformats.org/officeDocument/2006/relationships/tags" Target="../tags/tag193.xml"/><Relationship Id="rId4" Type="http://schemas.openxmlformats.org/officeDocument/2006/relationships/image" Target="../media/image92.jpeg"/></Relationships>
</file>

<file path=ppt/slides/_rels/slide8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96.xml"/><Relationship Id="rId1" Type="http://schemas.openxmlformats.org/officeDocument/2006/relationships/tags" Target="../tags/tag195.xml"/><Relationship Id="rId4" Type="http://schemas.openxmlformats.org/officeDocument/2006/relationships/notesSlide" Target="../notesSlides/notesSlide85.xml"/></Relationships>
</file>

<file path=ppt/slides/_rels/slide86.xml.rels><?xml version="1.0" encoding="UTF-8" standalone="yes"?>
<Relationships xmlns="http://schemas.openxmlformats.org/package/2006/relationships"><Relationship Id="rId3" Type="http://schemas.openxmlformats.org/officeDocument/2006/relationships/tags" Target="../tags/tag199.xml"/><Relationship Id="rId2" Type="http://schemas.openxmlformats.org/officeDocument/2006/relationships/tags" Target="../tags/tag198.xml"/><Relationship Id="rId1" Type="http://schemas.openxmlformats.org/officeDocument/2006/relationships/tags" Target="../tags/tag197.xml"/><Relationship Id="rId5" Type="http://schemas.openxmlformats.org/officeDocument/2006/relationships/notesSlide" Target="../notesSlides/notesSlide86.xml"/><Relationship Id="rId4"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tags" Target="../tags/tag202.xml"/><Relationship Id="rId2" Type="http://schemas.openxmlformats.org/officeDocument/2006/relationships/tags" Target="../tags/tag201.xml"/><Relationship Id="rId1" Type="http://schemas.openxmlformats.org/officeDocument/2006/relationships/tags" Target="../tags/tag200.xml"/><Relationship Id="rId5" Type="http://schemas.openxmlformats.org/officeDocument/2006/relationships/notesSlide" Target="../notesSlides/notesSlide87.xml"/><Relationship Id="rId4"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tags" Target="../tags/tag205.xml"/><Relationship Id="rId2" Type="http://schemas.openxmlformats.org/officeDocument/2006/relationships/tags" Target="../tags/tag204.xml"/><Relationship Id="rId1" Type="http://schemas.openxmlformats.org/officeDocument/2006/relationships/tags" Target="../tags/tag203.xml"/><Relationship Id="rId5" Type="http://schemas.openxmlformats.org/officeDocument/2006/relationships/notesSlide" Target="../notesSlides/notesSlide88.xml"/><Relationship Id="rId4"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tags" Target="../tags/tag208.xml"/><Relationship Id="rId2" Type="http://schemas.openxmlformats.org/officeDocument/2006/relationships/tags" Target="../tags/tag207.xml"/><Relationship Id="rId1" Type="http://schemas.openxmlformats.org/officeDocument/2006/relationships/tags" Target="../tags/tag206.xml"/><Relationship Id="rId5" Type="http://schemas.openxmlformats.org/officeDocument/2006/relationships/notesSlide" Target="../notesSlides/notesSlide89.xml"/><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tags" Target="../tags/tag25.xml"/><Relationship Id="rId7" Type="http://schemas.openxmlformats.org/officeDocument/2006/relationships/image" Target="../media/image5.svg"/><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image" Target="../media/image4.png"/><Relationship Id="rId5" Type="http://schemas.openxmlformats.org/officeDocument/2006/relationships/notesSlide" Target="../notesSlides/notesSlide9.xml"/><Relationship Id="rId4"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tags" Target="../tags/tag211.xml"/><Relationship Id="rId2" Type="http://schemas.openxmlformats.org/officeDocument/2006/relationships/tags" Target="../tags/tag210.xml"/><Relationship Id="rId1" Type="http://schemas.openxmlformats.org/officeDocument/2006/relationships/tags" Target="../tags/tag209.xml"/><Relationship Id="rId5" Type="http://schemas.openxmlformats.org/officeDocument/2006/relationships/notesSlide" Target="../notesSlides/notesSlide90.xml"/><Relationship Id="rId4"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tags" Target="../tags/tag214.xml"/><Relationship Id="rId2" Type="http://schemas.openxmlformats.org/officeDocument/2006/relationships/tags" Target="../tags/tag213.xml"/><Relationship Id="rId1" Type="http://schemas.openxmlformats.org/officeDocument/2006/relationships/tags" Target="../tags/tag212.xml"/><Relationship Id="rId6" Type="http://schemas.openxmlformats.org/officeDocument/2006/relationships/notesSlide" Target="../notesSlides/notesSlide91.xml"/><Relationship Id="rId5" Type="http://schemas.openxmlformats.org/officeDocument/2006/relationships/slideLayout" Target="../slideLayouts/slideLayout2.xml"/><Relationship Id="rId4" Type="http://schemas.openxmlformats.org/officeDocument/2006/relationships/tags" Target="../tags/tag215.xml"/></Relationships>
</file>

<file path=ppt/slides/_rels/slide92.xml.rels><?xml version="1.0" encoding="UTF-8" standalone="yes"?>
<Relationships xmlns="http://schemas.openxmlformats.org/package/2006/relationships"><Relationship Id="rId3" Type="http://schemas.openxmlformats.org/officeDocument/2006/relationships/tags" Target="../tags/tag218.xml"/><Relationship Id="rId2" Type="http://schemas.openxmlformats.org/officeDocument/2006/relationships/tags" Target="../tags/tag217.xml"/><Relationship Id="rId1" Type="http://schemas.openxmlformats.org/officeDocument/2006/relationships/tags" Target="../tags/tag216.xml"/><Relationship Id="rId6" Type="http://schemas.openxmlformats.org/officeDocument/2006/relationships/image" Target="../media/image93.jpeg"/><Relationship Id="rId5" Type="http://schemas.openxmlformats.org/officeDocument/2006/relationships/notesSlide" Target="../notesSlides/notesSlide92.xml"/><Relationship Id="rId4"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tags" Target="../tags/tag221.xml"/><Relationship Id="rId2" Type="http://schemas.openxmlformats.org/officeDocument/2006/relationships/tags" Target="../tags/tag220.xml"/><Relationship Id="rId1" Type="http://schemas.openxmlformats.org/officeDocument/2006/relationships/tags" Target="../tags/tag219.xml"/><Relationship Id="rId6" Type="http://schemas.openxmlformats.org/officeDocument/2006/relationships/notesSlide" Target="../notesSlides/notesSlide93.xml"/><Relationship Id="rId5" Type="http://schemas.openxmlformats.org/officeDocument/2006/relationships/slideLayout" Target="../slideLayouts/slideLayout2.xml"/><Relationship Id="rId4" Type="http://schemas.openxmlformats.org/officeDocument/2006/relationships/tags" Target="../tags/tag222.xml"/></Relationships>
</file>

<file path=ppt/slides/_rels/slide94.xml.rels><?xml version="1.0" encoding="UTF-8" standalone="yes"?>
<Relationships xmlns="http://schemas.openxmlformats.org/package/2006/relationships"><Relationship Id="rId3" Type="http://schemas.openxmlformats.org/officeDocument/2006/relationships/tags" Target="../tags/tag225.xml"/><Relationship Id="rId2" Type="http://schemas.openxmlformats.org/officeDocument/2006/relationships/tags" Target="../tags/tag224.xml"/><Relationship Id="rId1" Type="http://schemas.openxmlformats.org/officeDocument/2006/relationships/tags" Target="../tags/tag223.xml"/><Relationship Id="rId5" Type="http://schemas.openxmlformats.org/officeDocument/2006/relationships/notesSlide" Target="../notesSlides/notesSlide94.xml"/><Relationship Id="rId4"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tags" Target="../tags/tag228.xml"/><Relationship Id="rId2" Type="http://schemas.openxmlformats.org/officeDocument/2006/relationships/tags" Target="../tags/tag227.xml"/><Relationship Id="rId1" Type="http://schemas.openxmlformats.org/officeDocument/2006/relationships/tags" Target="../tags/tag226.xml"/><Relationship Id="rId5" Type="http://schemas.openxmlformats.org/officeDocument/2006/relationships/notesSlide" Target="../notesSlides/notesSlide95.xml"/><Relationship Id="rId4"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tags" Target="../tags/tag231.xml"/><Relationship Id="rId2" Type="http://schemas.openxmlformats.org/officeDocument/2006/relationships/tags" Target="../tags/tag230.xml"/><Relationship Id="rId1" Type="http://schemas.openxmlformats.org/officeDocument/2006/relationships/tags" Target="../tags/tag229.xml"/><Relationship Id="rId5" Type="http://schemas.openxmlformats.org/officeDocument/2006/relationships/notesSlide" Target="../notesSlides/notesSlide96.xml"/><Relationship Id="rId4"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tags" Target="../tags/tag234.xml"/><Relationship Id="rId2" Type="http://schemas.openxmlformats.org/officeDocument/2006/relationships/tags" Target="../tags/tag233.xml"/><Relationship Id="rId1" Type="http://schemas.openxmlformats.org/officeDocument/2006/relationships/tags" Target="../tags/tag232.xml"/><Relationship Id="rId5" Type="http://schemas.openxmlformats.org/officeDocument/2006/relationships/notesSlide" Target="../notesSlides/notesSlide97.xml"/><Relationship Id="rId4"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tags" Target="../tags/tag237.xml"/><Relationship Id="rId2" Type="http://schemas.openxmlformats.org/officeDocument/2006/relationships/tags" Target="../tags/tag236.xml"/><Relationship Id="rId1" Type="http://schemas.openxmlformats.org/officeDocument/2006/relationships/tags" Target="../tags/tag235.xml"/><Relationship Id="rId5" Type="http://schemas.openxmlformats.org/officeDocument/2006/relationships/notesSlide" Target="../notesSlides/notesSlide98.xml"/><Relationship Id="rId4"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tags" Target="../tags/tag240.xml"/><Relationship Id="rId2" Type="http://schemas.openxmlformats.org/officeDocument/2006/relationships/tags" Target="../tags/tag239.xml"/><Relationship Id="rId1" Type="http://schemas.openxmlformats.org/officeDocument/2006/relationships/tags" Target="../tags/tag238.xml"/><Relationship Id="rId5" Type="http://schemas.openxmlformats.org/officeDocument/2006/relationships/notesSlide" Target="../notesSlides/notesSlide99.xml"/><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59EF30C2-29AC-4A0D-BC0A-A679CF113E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Freeform 13">
            <a:extLst>
              <a:ext uri="{FF2B5EF4-FFF2-40B4-BE49-F238E27FC236}">
                <a16:creationId xmlns:a16="http://schemas.microsoft.com/office/drawing/2014/main" id="{9C682A1A-5B2D-4111-BBD6-620165633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00500" y="1087403"/>
            <a:ext cx="8191500" cy="5770597"/>
          </a:xfrm>
          <a:custGeom>
            <a:avLst/>
            <a:gdLst>
              <a:gd name="connsiteX0" fmla="*/ 4929467 w 8191500"/>
              <a:gd name="connsiteY0" fmla="*/ 0 h 5770597"/>
              <a:gd name="connsiteX1" fmla="*/ 8065066 w 8191500"/>
              <a:gd name="connsiteY1" fmla="*/ 1118513 h 5770597"/>
              <a:gd name="connsiteX2" fmla="*/ 8191500 w 8191500"/>
              <a:gd name="connsiteY2" fmla="*/ 1227339 h 5770597"/>
              <a:gd name="connsiteX3" fmla="*/ 8191500 w 8191500"/>
              <a:gd name="connsiteY3" fmla="*/ 5770597 h 5770597"/>
              <a:gd name="connsiteX4" fmla="*/ 79523 w 8191500"/>
              <a:gd name="connsiteY4" fmla="*/ 5770597 h 5770597"/>
              <a:gd name="connsiteX5" fmla="*/ 56799 w 8191500"/>
              <a:gd name="connsiteY5" fmla="*/ 5644158 h 5770597"/>
              <a:gd name="connsiteX6" fmla="*/ 0 w 8191500"/>
              <a:gd name="connsiteY6" fmla="*/ 4898209 h 5770597"/>
              <a:gd name="connsiteX7" fmla="*/ 4929467 w 8191500"/>
              <a:gd name="connsiteY7" fmla="*/ 0 h 57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91500" h="5770597">
                <a:moveTo>
                  <a:pt x="4929467" y="0"/>
                </a:moveTo>
                <a:cubicBezTo>
                  <a:pt x="6120547" y="0"/>
                  <a:pt x="7212963" y="419755"/>
                  <a:pt x="8065066" y="1118513"/>
                </a:cubicBezTo>
                <a:lnTo>
                  <a:pt x="8191500" y="1227339"/>
                </a:lnTo>
                <a:lnTo>
                  <a:pt x="8191500" y="5770597"/>
                </a:lnTo>
                <a:lnTo>
                  <a:pt x="79523" y="5770597"/>
                </a:lnTo>
                <a:lnTo>
                  <a:pt x="56799" y="5644158"/>
                </a:lnTo>
                <a:cubicBezTo>
                  <a:pt x="19398" y="5400934"/>
                  <a:pt x="0" y="5151822"/>
                  <a:pt x="0" y="4898209"/>
                </a:cubicBezTo>
                <a:cubicBezTo>
                  <a:pt x="0" y="2193003"/>
                  <a:pt x="2206998" y="0"/>
                  <a:pt x="4929467"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 name="Title 1"/>
          <p:cNvSpPr>
            <a:spLocks noGrp="1"/>
          </p:cNvSpPr>
          <p:nvPr>
            <p:ph type="ctrTitle"/>
            <p:custDataLst>
              <p:tags r:id="rId2"/>
            </p:custDataLst>
          </p:nvPr>
        </p:nvSpPr>
        <p:spPr>
          <a:xfrm>
            <a:off x="4467292" y="2710851"/>
            <a:ext cx="7939748" cy="3161399"/>
          </a:xfrm>
        </p:spPr>
        <p:txBody>
          <a:bodyPr>
            <a:noAutofit/>
          </a:bodyPr>
          <a:lstStyle/>
          <a:p>
            <a:r>
              <a:rPr lang="en-US" sz="5000" b="1" dirty="0">
                <a:solidFill>
                  <a:srgbClr val="FFFFFF"/>
                </a:solidFill>
                <a:ea typeface="Tahoma" pitchFamily="34" charset="0"/>
                <a:cs typeface="Tahoma" pitchFamily="34" charset="0"/>
              </a:rPr>
              <a:t>Reauthorization Training for Currently Authorized WIC Program Vendors </a:t>
            </a:r>
            <a:br>
              <a:rPr lang="en-US" sz="5000" b="1" dirty="0">
                <a:solidFill>
                  <a:srgbClr val="FFFFFF"/>
                </a:solidFill>
                <a:ea typeface="Tahoma" pitchFamily="34" charset="0"/>
                <a:cs typeface="Tahoma" pitchFamily="34" charset="0"/>
              </a:rPr>
            </a:br>
            <a:r>
              <a:rPr lang="en-US" sz="5000" b="1" dirty="0">
                <a:solidFill>
                  <a:srgbClr val="FFFFFF"/>
                </a:solidFill>
                <a:ea typeface="Tahoma" pitchFamily="34" charset="0"/>
                <a:cs typeface="Tahoma" pitchFamily="34" charset="0"/>
              </a:rPr>
              <a:t>2024</a:t>
            </a:r>
            <a:endParaRPr lang="en-US" sz="5000" dirty="0">
              <a:solidFill>
                <a:srgbClr val="FFFFFF"/>
              </a:solidFill>
            </a:endParaRPr>
          </a:p>
        </p:txBody>
      </p:sp>
      <p:cxnSp>
        <p:nvCxnSpPr>
          <p:cNvPr id="34" name="Straight Connector 33">
            <a:extLst>
              <a:ext uri="{FF2B5EF4-FFF2-40B4-BE49-F238E27FC236}">
                <a16:creationId xmlns:a16="http://schemas.microsoft.com/office/drawing/2014/main" id="{266A0658-1CC4-4B0D-AAB7-A702286AFB0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6241" y="183933"/>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36" name="Freeform: Shape 35">
            <a:extLst>
              <a:ext uri="{FF2B5EF4-FFF2-40B4-BE49-F238E27FC236}">
                <a16:creationId xmlns:a16="http://schemas.microsoft.com/office/drawing/2014/main" id="{A04F1504-431A-4D86-9091-AE7E4B3337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2348" y="1"/>
            <a:ext cx="2279742" cy="1267785"/>
          </a:xfrm>
          <a:custGeom>
            <a:avLst/>
            <a:gdLst>
              <a:gd name="connsiteX0" fmla="*/ 0 w 2279742"/>
              <a:gd name="connsiteY0" fmla="*/ 0 h 1267785"/>
              <a:gd name="connsiteX1" fmla="*/ 138700 w 2279742"/>
              <a:gd name="connsiteY1" fmla="*/ 0 h 1267785"/>
              <a:gd name="connsiteX2" fmla="*/ 138700 w 2279742"/>
              <a:gd name="connsiteY2" fmla="*/ 1078193 h 1267785"/>
              <a:gd name="connsiteX3" fmla="*/ 2002733 w 2279742"/>
              <a:gd name="connsiteY3" fmla="*/ 0 h 1267785"/>
              <a:gd name="connsiteX4" fmla="*/ 2279742 w 2279742"/>
              <a:gd name="connsiteY4" fmla="*/ 0 h 1267785"/>
              <a:gd name="connsiteX5" fmla="*/ 104026 w 2279742"/>
              <a:gd name="connsiteY5" fmla="*/ 1258503 h 1267785"/>
              <a:gd name="connsiteX6" fmla="*/ 69351 w 2279742"/>
              <a:gd name="connsiteY6" fmla="*/ 1267785 h 1267785"/>
              <a:gd name="connsiteX7" fmla="*/ 0 w 2279742"/>
              <a:gd name="connsiteY7" fmla="*/ 1198436 h 1267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9742" h="1267785">
                <a:moveTo>
                  <a:pt x="0" y="0"/>
                </a:moveTo>
                <a:lnTo>
                  <a:pt x="138700" y="0"/>
                </a:lnTo>
                <a:lnTo>
                  <a:pt x="138700" y="1078193"/>
                </a:lnTo>
                <a:lnTo>
                  <a:pt x="2002733" y="0"/>
                </a:lnTo>
                <a:lnTo>
                  <a:pt x="2279742" y="0"/>
                </a:lnTo>
                <a:lnTo>
                  <a:pt x="104026" y="1258503"/>
                </a:lnTo>
                <a:cubicBezTo>
                  <a:pt x="93484" y="1264595"/>
                  <a:pt x="81523" y="1267796"/>
                  <a:pt x="69351" y="1267785"/>
                </a:cubicBezTo>
                <a:cubicBezTo>
                  <a:pt x="31049" y="1267785"/>
                  <a:pt x="0" y="1236737"/>
                  <a:pt x="0" y="1198436"/>
                </a:cubicBezTo>
                <a:close/>
              </a:path>
            </a:pathLst>
          </a:custGeom>
          <a:solidFill>
            <a:schemeClr val="accent6"/>
          </a:solidFill>
          <a:ln w="9525" cap="flat">
            <a:noFill/>
            <a:prstDash val="solid"/>
            <a:miter/>
          </a:ln>
        </p:spPr>
        <p:txBody>
          <a:bodyPr rtlCol="0" anchor="ctr"/>
          <a:lstStyle/>
          <a:p>
            <a:endParaRPr lang="en-US" dirty="0"/>
          </a:p>
        </p:txBody>
      </p:sp>
      <p:sp>
        <p:nvSpPr>
          <p:cNvPr id="38" name="Freeform: Shape 37">
            <a:extLst>
              <a:ext uri="{FF2B5EF4-FFF2-40B4-BE49-F238E27FC236}">
                <a16:creationId xmlns:a16="http://schemas.microsoft.com/office/drawing/2014/main" id="{EA804283-B929-4503-802F-4585376E2B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0" name="Oval 39">
            <a:extLst>
              <a:ext uri="{FF2B5EF4-FFF2-40B4-BE49-F238E27FC236}">
                <a16:creationId xmlns:a16="http://schemas.microsoft.com/office/drawing/2014/main" id="{AD3811F5-514E-49A4-B382-673ED228A4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69044" y="514898"/>
            <a:ext cx="2393351" cy="2328423"/>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id="{067AD921-1CEE-4C1B-9AA3-C66D908DD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49740"/>
            <a:ext cx="1186451"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dirty="0"/>
          </a:p>
        </p:txBody>
      </p:sp>
      <p:sp>
        <p:nvSpPr>
          <p:cNvPr id="44" name="Arc 43">
            <a:extLst>
              <a:ext uri="{FF2B5EF4-FFF2-40B4-BE49-F238E27FC236}">
                <a16:creationId xmlns:a16="http://schemas.microsoft.com/office/drawing/2014/main" id="{C36A08F5-3B56-47C5-A371-9187BE56E1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39683" y="4203427"/>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4" name="Picture 3" descr="A picture containing drawing&#10;&#10;Description automatically generated">
            <a:extLst>
              <a:ext uri="{FF2B5EF4-FFF2-40B4-BE49-F238E27FC236}">
                <a16:creationId xmlns:a16="http://schemas.microsoft.com/office/drawing/2014/main" id="{4C60A5B6-F6F9-46CF-906D-F63627C00C9B}"/>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4499" b="89980" l="1519" r="94229">
                        <a14:foregroundMark x1="8808" y1="49080" x2="8808" y2="49080"/>
                        <a14:foregroundMark x1="1519" y1="58896" x2="1519" y2="58896"/>
                        <a14:foregroundMark x1="23007" y1="59509" x2="23007" y2="59509"/>
                        <a14:foregroundMark x1="31055" y1="51943" x2="31055" y2="51943"/>
                        <a14:foregroundMark x1="34169" y1="4499" x2="34169" y2="4499"/>
                        <a14:foregroundMark x1="47608" y1="51125" x2="47608" y2="51125"/>
                        <a14:foregroundMark x1="49962" y1="49898" x2="49962" y2="49898"/>
                        <a14:foregroundMark x1="55429" y1="49898" x2="55429" y2="49898"/>
                        <a14:foregroundMark x1="58770" y1="42740" x2="58770" y2="42740"/>
                        <a14:foregroundMark x1="61352" y1="46421" x2="61352" y2="46421"/>
                        <a14:foregroundMark x1="71450" y1="51125" x2="71450" y2="51125"/>
                        <a14:foregroundMark x1="67578" y1="46421" x2="67578" y2="46421"/>
                        <a14:foregroundMark x1="76841" y1="48466" x2="76841" y2="48466"/>
                        <a14:foregroundMark x1="79954" y1="53374" x2="79954" y2="53374"/>
                        <a14:foregroundMark x1="83903" y1="53988" x2="83903" y2="53988"/>
                        <a14:foregroundMark x1="87244" y1="53988" x2="87244" y2="53988"/>
                        <a14:foregroundMark x1="89294" y1="53374" x2="89294" y2="53374"/>
                        <a14:foregroundMark x1="94229" y1="49898" x2="94229" y2="49898"/>
                        <a14:backgroundMark x1="55125" y1="45603" x2="55125" y2="45603"/>
                        <a14:backgroundMark x1="76841" y1="44172" x2="76841" y2="44172"/>
                        <a14:backgroundMark x1="72741" y1="48466" x2="72741" y2="48466"/>
                        <a14:backgroundMark x1="95292" y1="47648" x2="95292" y2="47648"/>
                      </a14:backgroundRemoval>
                    </a14:imgEffect>
                  </a14:imgLayer>
                </a14:imgProps>
              </a:ext>
              <a:ext uri="{28A0092B-C50C-407E-A947-70E740481C1C}">
                <a14:useLocalDpi xmlns:a14="http://schemas.microsoft.com/office/drawing/2010/main" val="0"/>
              </a:ext>
            </a:extLst>
          </a:blip>
          <a:stretch>
            <a:fillRect/>
          </a:stretch>
        </p:blipFill>
        <p:spPr>
          <a:xfrm>
            <a:off x="9829800" y="5816050"/>
            <a:ext cx="2076498" cy="770630"/>
          </a:xfrm>
          <a:custGeom>
            <a:avLst/>
            <a:gdLst/>
            <a:ahLst/>
            <a:cxnLst/>
            <a:rect l="l" t="t" r="r" b="b"/>
            <a:pathLst>
              <a:path w="4141760" h="4377846">
                <a:moveTo>
                  <a:pt x="0" y="0"/>
                </a:moveTo>
                <a:lnTo>
                  <a:pt x="4141760" y="0"/>
                </a:lnTo>
                <a:lnTo>
                  <a:pt x="4141760" y="4377846"/>
                </a:lnTo>
                <a:lnTo>
                  <a:pt x="0" y="4377846"/>
                </a:lnTo>
                <a:close/>
              </a:path>
            </a:pathLst>
          </a:custGeom>
        </p:spPr>
      </p:pic>
    </p:spTree>
    <p:custDataLst>
      <p:tags r:id="rId1"/>
    </p:custDataLst>
    <p:extLst>
      <p:ext uri="{BB962C8B-B14F-4D97-AF65-F5344CB8AC3E}">
        <p14:creationId xmlns:p14="http://schemas.microsoft.com/office/powerpoint/2010/main" val="1744541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219" name="Rectangle 8218">
            <a:extLst>
              <a:ext uri="{FF2B5EF4-FFF2-40B4-BE49-F238E27FC236}">
                <a16:creationId xmlns:a16="http://schemas.microsoft.com/office/drawing/2014/main" id="{C2554CA6-288E-4202-BC52-2E5A8F0C0A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21" name="Oval 8220">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189" y="1119031"/>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94" name="Rectangle 2"/>
          <p:cNvSpPr>
            <a:spLocks noGrp="1" noChangeArrowheads="1"/>
          </p:cNvSpPr>
          <p:nvPr>
            <p:ph type="title"/>
            <p:custDataLst>
              <p:tags r:id="rId2"/>
            </p:custDataLst>
          </p:nvPr>
        </p:nvSpPr>
        <p:spPr>
          <a:xfrm>
            <a:off x="779858" y="1669736"/>
            <a:ext cx="4038600" cy="3384306"/>
          </a:xfrm>
        </p:spPr>
        <p:txBody>
          <a:bodyPr>
            <a:normAutofit/>
          </a:bodyPr>
          <a:lstStyle/>
          <a:p>
            <a:pPr algn="ctr" eaLnBrk="1" hangingPunct="1"/>
            <a:r>
              <a:rPr lang="en-US" sz="6000" b="1" dirty="0">
                <a:solidFill>
                  <a:srgbClr val="FFFFFF"/>
                </a:solidFill>
                <a:ea typeface="Tahoma" pitchFamily="34" charset="0"/>
                <a:cs typeface="Tahoma" pitchFamily="34" charset="0"/>
              </a:rPr>
              <a:t>Minimum Redemption</a:t>
            </a:r>
          </a:p>
        </p:txBody>
      </p:sp>
      <p:sp>
        <p:nvSpPr>
          <p:cNvPr id="8223" name="Arc 8222">
            <a:extLst>
              <a:ext uri="{FF2B5EF4-FFF2-40B4-BE49-F238E27FC236}">
                <a16:creationId xmlns:a16="http://schemas.microsoft.com/office/drawing/2014/main" id="{5B7778FC-632E-4DCA-A7CB-0D7731CCF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9809111">
            <a:off x="8683720" y="941148"/>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8225" name="Oval 8224">
            <a:extLst>
              <a:ext uri="{FF2B5EF4-FFF2-40B4-BE49-F238E27FC236}">
                <a16:creationId xmlns:a16="http://schemas.microsoft.com/office/drawing/2014/main" id="{FA23A907-97FB-4A8F-880A-DD77401C42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0048" y="4780992"/>
            <a:ext cx="546100"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8195" name="Rectangle 3"/>
          <p:cNvSpPr>
            <a:spLocks noGrp="1" noChangeArrowheads="1"/>
          </p:cNvSpPr>
          <p:nvPr>
            <p:ph idx="1"/>
            <p:custDataLst>
              <p:tags r:id="rId3"/>
            </p:custDataLst>
          </p:nvPr>
        </p:nvSpPr>
        <p:spPr>
          <a:xfrm>
            <a:off x="5370153" y="1526033"/>
            <a:ext cx="5911799" cy="4619938"/>
          </a:xfrm>
        </p:spPr>
        <p:txBody>
          <a:bodyPr>
            <a:normAutofit/>
          </a:bodyPr>
          <a:lstStyle/>
          <a:p>
            <a:pPr eaLnBrk="1" hangingPunct="1"/>
            <a:r>
              <a:rPr lang="en-US" sz="3600" dirty="0">
                <a:ea typeface="Tahoma" pitchFamily="34" charset="0"/>
                <a:cs typeface="Tahoma" pitchFamily="34" charset="0"/>
              </a:rPr>
              <a:t>Except for Free-standing pharmacies, a vendor must redeem at least $2,000 annually in WIC supplemental food sales</a:t>
            </a:r>
          </a:p>
          <a:p>
            <a:pPr lvl="1">
              <a:buFont typeface="Wingdings" panose="05000000000000000000" pitchFamily="2" charset="2"/>
              <a:buChar char="ü"/>
            </a:pPr>
            <a:r>
              <a:rPr lang="en-US" sz="3200" dirty="0">
                <a:ea typeface="Tahoma" pitchFamily="34" charset="0"/>
                <a:cs typeface="Tahoma" pitchFamily="34" charset="0"/>
              </a:rPr>
              <a:t>If not, the Vendor Agreement will be terminated</a:t>
            </a:r>
          </a:p>
          <a:p>
            <a:pPr lvl="1">
              <a:buFont typeface="Wingdings" panose="05000000000000000000" pitchFamily="2" charset="2"/>
              <a:buChar char="ü"/>
            </a:pPr>
            <a:r>
              <a:rPr lang="en-US" sz="3200" dirty="0">
                <a:ea typeface="Tahoma" pitchFamily="34" charset="0"/>
                <a:cs typeface="Tahoma" pitchFamily="34" charset="0"/>
              </a:rPr>
              <a:t>The store must wait 180 days to reapply</a:t>
            </a:r>
          </a:p>
        </p:txBody>
      </p:sp>
    </p:spTree>
    <p:custDataLst>
      <p:tags r:id="rId1"/>
    </p:custDataLst>
    <p:extLst>
      <p:ext uri="{BB962C8B-B14F-4D97-AF65-F5344CB8AC3E}">
        <p14:creationId xmlns:p14="http://schemas.microsoft.com/office/powerpoint/2010/main" val="3738990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8331" name="Rectangle 98330">
            <a:extLst>
              <a:ext uri="{FF2B5EF4-FFF2-40B4-BE49-F238E27FC236}">
                <a16:creationId xmlns:a16="http://schemas.microsoft.com/office/drawing/2014/main" id="{D3E17859-C5F0-476F-A082-A4CB8841D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4375"/>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98306" name="Rectangle 2"/>
          <p:cNvSpPr>
            <a:spLocks noGrp="1" noChangeArrowheads="1"/>
          </p:cNvSpPr>
          <p:nvPr>
            <p:ph type="title"/>
            <p:custDataLst>
              <p:tags r:id="rId2"/>
            </p:custDataLst>
          </p:nvPr>
        </p:nvSpPr>
        <p:spPr>
          <a:xfrm>
            <a:off x="838200" y="365125"/>
            <a:ext cx="10515599" cy="1325563"/>
          </a:xfrm>
        </p:spPr>
        <p:txBody>
          <a:bodyPr>
            <a:normAutofit/>
          </a:bodyPr>
          <a:lstStyle/>
          <a:p>
            <a:pPr eaLnBrk="1" hangingPunct="1"/>
            <a:r>
              <a:rPr lang="en-US" b="1" dirty="0">
                <a:ea typeface="Tahoma" pitchFamily="34" charset="0"/>
                <a:cs typeface="Tahoma" pitchFamily="34" charset="0"/>
              </a:rPr>
              <a:t>Preventing Fraud and Ensuring Compliance</a:t>
            </a:r>
          </a:p>
        </p:txBody>
      </p:sp>
      <p:sp>
        <p:nvSpPr>
          <p:cNvPr id="98307" name="Rectangle 3"/>
          <p:cNvSpPr>
            <a:spLocks noGrp="1" noChangeArrowheads="1"/>
          </p:cNvSpPr>
          <p:nvPr>
            <p:ph idx="1"/>
            <p:custDataLst>
              <p:tags r:id="rId3"/>
            </p:custDataLst>
          </p:nvPr>
        </p:nvSpPr>
        <p:spPr>
          <a:xfrm>
            <a:off x="838200" y="1825625"/>
            <a:ext cx="5393361" cy="4351338"/>
          </a:xfrm>
        </p:spPr>
        <p:txBody>
          <a:bodyPr>
            <a:normAutofit/>
          </a:bodyPr>
          <a:lstStyle/>
          <a:p>
            <a:pPr eaLnBrk="1" hangingPunct="1"/>
            <a:r>
              <a:rPr lang="en-US" dirty="0">
                <a:ea typeface="Tahoma" pitchFamily="34" charset="0"/>
                <a:cs typeface="Tahoma" pitchFamily="34" charset="0"/>
              </a:rPr>
              <a:t>State WIC Agency must investigate at least 5% of vendors annually using:</a:t>
            </a:r>
          </a:p>
          <a:p>
            <a:pPr lvl="1">
              <a:buFont typeface="Wingdings" panose="05000000000000000000" pitchFamily="2" charset="2"/>
              <a:buChar char="ü"/>
            </a:pPr>
            <a:r>
              <a:rPr lang="en-US" dirty="0">
                <a:ea typeface="Tahoma" pitchFamily="34" charset="0"/>
                <a:cs typeface="Tahoma" pitchFamily="34" charset="0"/>
              </a:rPr>
              <a:t>compliance (undercover) buys</a:t>
            </a:r>
          </a:p>
          <a:p>
            <a:pPr lvl="1">
              <a:buFont typeface="Wingdings" panose="05000000000000000000" pitchFamily="2" charset="2"/>
              <a:buChar char="ü"/>
            </a:pPr>
            <a:r>
              <a:rPr lang="en-US" dirty="0">
                <a:ea typeface="Tahoma" pitchFamily="34" charset="0"/>
                <a:cs typeface="Tahoma" pitchFamily="34" charset="0"/>
              </a:rPr>
              <a:t>inventory audits</a:t>
            </a:r>
          </a:p>
          <a:p>
            <a:pPr lvl="1">
              <a:buFont typeface="Wingdings" panose="05000000000000000000" pitchFamily="2" charset="2"/>
              <a:buChar char="ü"/>
            </a:pPr>
            <a:endParaRPr lang="en-US" dirty="0">
              <a:ea typeface="Tahoma" pitchFamily="34" charset="0"/>
              <a:cs typeface="Tahoma" pitchFamily="34" charset="0"/>
            </a:endParaRPr>
          </a:p>
          <a:p>
            <a:pPr eaLnBrk="1" hangingPunct="1"/>
            <a:r>
              <a:rPr lang="en-US" dirty="0">
                <a:ea typeface="Tahoma" pitchFamily="34" charset="0"/>
                <a:cs typeface="Tahoma" pitchFamily="34" charset="0"/>
              </a:rPr>
              <a:t>Must also ensure that vendors are monitored by Local WIC Agency staff</a:t>
            </a:r>
          </a:p>
          <a:p>
            <a:pPr eaLnBrk="1" hangingPunct="1">
              <a:buFontTx/>
              <a:buNone/>
            </a:pPr>
            <a:endParaRPr lang="en-US" dirty="0">
              <a:ea typeface="Tahoma" pitchFamily="34" charset="0"/>
              <a:cs typeface="Tahoma" pitchFamily="34" charset="0"/>
            </a:endParaRPr>
          </a:p>
          <a:p>
            <a:pPr eaLnBrk="1" hangingPunct="1"/>
            <a:endParaRPr lang="en-US" dirty="0">
              <a:ea typeface="Tahoma" pitchFamily="34" charset="0"/>
              <a:cs typeface="Tahoma" pitchFamily="34" charset="0"/>
            </a:endParaRPr>
          </a:p>
          <a:p>
            <a:pPr marL="82296" indent="0">
              <a:buNone/>
            </a:pPr>
            <a:endParaRPr lang="en-US" dirty="0">
              <a:ea typeface="Tahoma" pitchFamily="34" charset="0"/>
              <a:cs typeface="Tahoma" pitchFamily="34" charset="0"/>
            </a:endParaRPr>
          </a:p>
        </p:txBody>
      </p:sp>
      <p:pic>
        <p:nvPicPr>
          <p:cNvPr id="2" name="Picture 2" descr="Icon&#10;&#10;Description automatically generated">
            <a:extLst>
              <a:ext uri="{FF2B5EF4-FFF2-40B4-BE49-F238E27FC236}">
                <a16:creationId xmlns:a16="http://schemas.microsoft.com/office/drawing/2014/main" id="{B87FA3A9-1182-1F8D-7A02-819DB6EA2086}"/>
              </a:ext>
            </a:extLst>
          </p:cNvPr>
          <p:cNvPicPr>
            <a:picLocks noChangeAspect="1" noChangeArrowheads="1"/>
          </p:cNvPicPr>
          <p:nvPr>
            <p:custDataLst>
              <p:tags r:id="rId4"/>
            </p:custDataLst>
          </p:nvPr>
        </p:nvPicPr>
        <p:blipFill rotWithShape="1">
          <a:blip r:embed="rId7" cstate="print">
            <a:extLst>
              <a:ext uri="{BEBA8EAE-BF5A-486C-A8C5-ECC9F3942E4B}">
                <a14:imgProps xmlns:a14="http://schemas.microsoft.com/office/drawing/2010/main">
                  <a14:imgLayer r:embed="rId8">
                    <a14:imgEffect>
                      <a14:saturation sat="280000"/>
                    </a14:imgEffect>
                  </a14:imgLayer>
                </a14:imgProps>
              </a:ext>
            </a:extLst>
          </a:blip>
          <a:srcRect r="-2" b="-2"/>
          <a:stretch/>
        </p:blipFill>
        <p:spPr bwMode="auto">
          <a:xfrm>
            <a:off x="7772400" y="2597734"/>
            <a:ext cx="3379957" cy="3379957"/>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a:solidFill>
            <a:schemeClr val="tx1">
              <a:alpha val="0"/>
            </a:schemeClr>
          </a:solidFill>
        </p:spPr>
      </p:pic>
      <p:sp>
        <p:nvSpPr>
          <p:cNvPr id="98333" name="!!Arc">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89197" flipV="1">
            <a:off x="6980527" y="1929807"/>
            <a:ext cx="4556632" cy="4556632"/>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98335" name="!!Oval">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00988" y="1969050"/>
            <a:ext cx="666675" cy="64859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784196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0373" name="Rectangle 100372">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0375" name="Freeform: Shape 100374">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0354" name="Rectangle 3"/>
          <p:cNvSpPr>
            <a:spLocks noGrp="1" noChangeArrowheads="1"/>
          </p:cNvSpPr>
          <p:nvPr>
            <p:ph type="title"/>
            <p:custDataLst>
              <p:tags r:id="rId2"/>
            </p:custDataLst>
          </p:nvPr>
        </p:nvSpPr>
        <p:spPr>
          <a:xfrm>
            <a:off x="686834" y="1153572"/>
            <a:ext cx="3200400" cy="4461163"/>
          </a:xfrm>
        </p:spPr>
        <p:txBody>
          <a:bodyPr>
            <a:normAutofit/>
          </a:bodyPr>
          <a:lstStyle/>
          <a:p>
            <a:pPr eaLnBrk="1" hangingPunct="1"/>
            <a:r>
              <a:rPr lang="en-US" b="1" dirty="0">
                <a:solidFill>
                  <a:srgbClr val="FFFFFF"/>
                </a:solidFill>
                <a:ea typeface="Tahoma" pitchFamily="34" charset="0"/>
                <a:cs typeface="Tahoma" pitchFamily="34" charset="0"/>
              </a:rPr>
              <a:t>Compliance Buys and Audits</a:t>
            </a:r>
          </a:p>
        </p:txBody>
      </p:sp>
      <p:sp>
        <p:nvSpPr>
          <p:cNvPr id="100377" name="Arc 100376">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00355" name="Rectangle 4"/>
          <p:cNvSpPr>
            <a:spLocks noGrp="1" noChangeArrowheads="1"/>
          </p:cNvSpPr>
          <p:nvPr>
            <p:ph idx="1"/>
            <p:custDataLst>
              <p:tags r:id="rId3"/>
            </p:custDataLst>
          </p:nvPr>
        </p:nvSpPr>
        <p:spPr>
          <a:xfrm>
            <a:off x="4447308" y="591344"/>
            <a:ext cx="6906491" cy="5585619"/>
          </a:xfrm>
        </p:spPr>
        <p:txBody>
          <a:bodyPr anchor="ctr">
            <a:normAutofit/>
          </a:bodyPr>
          <a:lstStyle/>
          <a:p>
            <a:pPr eaLnBrk="1" hangingPunct="1"/>
            <a:r>
              <a:rPr lang="en-US" dirty="0">
                <a:ea typeface="Tahoma" pitchFamily="34" charset="0"/>
                <a:cs typeface="Tahoma" pitchFamily="34" charset="0"/>
              </a:rPr>
              <a:t>State WIC Programs are required to identify and investigate high-risk vendors</a:t>
            </a:r>
          </a:p>
          <a:p>
            <a:pPr eaLnBrk="1" hangingPunct="1"/>
            <a:endParaRPr lang="en-US" dirty="0">
              <a:ea typeface="Tahoma" pitchFamily="34" charset="0"/>
              <a:cs typeface="Tahoma" pitchFamily="34" charset="0"/>
            </a:endParaRPr>
          </a:p>
          <a:p>
            <a:pPr eaLnBrk="1" hangingPunct="1"/>
            <a:r>
              <a:rPr lang="en-US" dirty="0">
                <a:ea typeface="Tahoma" pitchFamily="34" charset="0"/>
                <a:cs typeface="Tahoma" pitchFamily="34" charset="0"/>
              </a:rPr>
              <a:t>NC sometimes works with the U.S. Office of Inspector General for investigations</a:t>
            </a:r>
          </a:p>
          <a:p>
            <a:pPr marL="0" indent="0">
              <a:buNone/>
            </a:pPr>
            <a:endParaRPr lang="en-US" u="none" dirty="0">
              <a:latin typeface="Constantia" panose="02030602050306030303" pitchFamily="18" charset="0"/>
              <a:ea typeface="Tahoma" pitchFamily="34" charset="0"/>
              <a:cs typeface="Tahoma" pitchFamily="34" charset="0"/>
            </a:endParaRPr>
          </a:p>
        </p:txBody>
      </p:sp>
    </p:spTree>
    <p:custDataLst>
      <p:tags r:id="rId1"/>
    </p:custDataLst>
    <p:extLst>
      <p:ext uri="{BB962C8B-B14F-4D97-AF65-F5344CB8AC3E}">
        <p14:creationId xmlns:p14="http://schemas.microsoft.com/office/powerpoint/2010/main" val="1613882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1389" name="Rectangle 101388">
            <a:extLst>
              <a:ext uri="{FF2B5EF4-FFF2-40B4-BE49-F238E27FC236}">
                <a16:creationId xmlns:a16="http://schemas.microsoft.com/office/drawing/2014/main" id="{4F7EBAE4-9945-4473-9E34-B2C66EA0F0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01378" name="Rectangle 2"/>
          <p:cNvSpPr>
            <a:spLocks noGrp="1" noChangeArrowheads="1"/>
          </p:cNvSpPr>
          <p:nvPr>
            <p:ph type="title"/>
            <p:custDataLst>
              <p:tags r:id="rId2"/>
            </p:custDataLst>
          </p:nvPr>
        </p:nvSpPr>
        <p:spPr>
          <a:xfrm>
            <a:off x="838200" y="365125"/>
            <a:ext cx="5393361" cy="1325563"/>
          </a:xfrm>
        </p:spPr>
        <p:txBody>
          <a:bodyPr>
            <a:normAutofit/>
          </a:bodyPr>
          <a:lstStyle/>
          <a:p>
            <a:pPr eaLnBrk="1" hangingPunct="1"/>
            <a:r>
              <a:rPr lang="en-US" b="1" dirty="0">
                <a:ea typeface="Tahoma" pitchFamily="34" charset="0"/>
                <a:cs typeface="Tahoma" pitchFamily="34" charset="0"/>
              </a:rPr>
              <a:t>Compliance Buys</a:t>
            </a:r>
          </a:p>
        </p:txBody>
      </p:sp>
      <p:sp>
        <p:nvSpPr>
          <p:cNvPr id="101379" name="Rectangle 3"/>
          <p:cNvSpPr>
            <a:spLocks noGrp="1" noChangeArrowheads="1"/>
          </p:cNvSpPr>
          <p:nvPr>
            <p:ph idx="1"/>
            <p:custDataLst>
              <p:tags r:id="rId3"/>
            </p:custDataLst>
          </p:nvPr>
        </p:nvSpPr>
        <p:spPr>
          <a:xfrm>
            <a:off x="838200" y="1825625"/>
            <a:ext cx="5393361" cy="4351338"/>
          </a:xfrm>
        </p:spPr>
        <p:txBody>
          <a:bodyPr>
            <a:normAutofit/>
          </a:bodyPr>
          <a:lstStyle/>
          <a:p>
            <a:pPr eaLnBrk="1" hangingPunct="1"/>
            <a:r>
              <a:rPr lang="en-US" dirty="0">
                <a:ea typeface="Tahoma" pitchFamily="34" charset="0"/>
                <a:cs typeface="Tahoma" pitchFamily="34" charset="0"/>
              </a:rPr>
              <a:t>Undercover purchases by a compliance investigator</a:t>
            </a:r>
          </a:p>
          <a:p>
            <a:pPr eaLnBrk="1" hangingPunct="1"/>
            <a:endParaRPr lang="en-US" dirty="0">
              <a:ea typeface="Tahoma" pitchFamily="34" charset="0"/>
              <a:cs typeface="Tahoma" pitchFamily="34" charset="0"/>
            </a:endParaRPr>
          </a:p>
          <a:p>
            <a:pPr eaLnBrk="1" hangingPunct="1"/>
            <a:r>
              <a:rPr lang="en-US" dirty="0">
                <a:ea typeface="Tahoma" pitchFamily="34" charset="0"/>
                <a:cs typeface="Tahoma" pitchFamily="34" charset="0"/>
              </a:rPr>
              <a:t>May make multiple visits over one year</a:t>
            </a:r>
          </a:p>
          <a:p>
            <a:pPr eaLnBrk="1" hangingPunct="1"/>
            <a:endParaRPr lang="en-US" dirty="0">
              <a:ea typeface="Tahoma" pitchFamily="34" charset="0"/>
              <a:cs typeface="Tahoma" pitchFamily="34" charset="0"/>
            </a:endParaRPr>
          </a:p>
          <a:p>
            <a:pPr eaLnBrk="1" hangingPunct="1"/>
            <a:r>
              <a:rPr lang="en-US" dirty="0">
                <a:ea typeface="Tahoma" pitchFamily="34" charset="0"/>
                <a:cs typeface="Tahoma" pitchFamily="34" charset="0"/>
              </a:rPr>
              <a:t>Vendors may receive a letter from the State WIC Agency if problems are noted</a:t>
            </a:r>
          </a:p>
        </p:txBody>
      </p:sp>
      <p:pic>
        <p:nvPicPr>
          <p:cNvPr id="4" name="Picture 3" descr="Fotolia_29389804_Subscription_L.jpg"/>
          <p:cNvPicPr>
            <a:picLocks noChangeAspect="1"/>
          </p:cNvPicPr>
          <p:nvPr/>
        </p:nvPicPr>
        <p:blipFill rotWithShape="1">
          <a:blip r:embed="rId6" cstate="print"/>
          <a:srcRect r="3" b="3"/>
          <a:stretch/>
        </p:blipFill>
        <p:spPr>
          <a:xfrm>
            <a:off x="6374920" y="758514"/>
            <a:ext cx="5122238" cy="5122238"/>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p:spPr>
      </p:pic>
      <p:sp>
        <p:nvSpPr>
          <p:cNvPr id="101391" name="!!Arc">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89197" flipV="1">
            <a:off x="6261882" y="687822"/>
            <a:ext cx="5471147" cy="5471147"/>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01393" name="!!Oval">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48561" y="921125"/>
            <a:ext cx="791021" cy="7695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3855828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8331" name="Rectangle 98330">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8333" name="Freeform: Shape 98332">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98306" name="Rectangle 2"/>
          <p:cNvSpPr>
            <a:spLocks noGrp="1" noChangeArrowheads="1"/>
          </p:cNvSpPr>
          <p:nvPr>
            <p:ph type="title"/>
            <p:custDataLst>
              <p:tags r:id="rId2"/>
            </p:custDataLst>
          </p:nvPr>
        </p:nvSpPr>
        <p:spPr>
          <a:xfrm>
            <a:off x="838200" y="365125"/>
            <a:ext cx="10515600" cy="1325563"/>
          </a:xfrm>
        </p:spPr>
        <p:txBody>
          <a:bodyPr>
            <a:normAutofit/>
          </a:bodyPr>
          <a:lstStyle/>
          <a:p>
            <a:pPr eaLnBrk="1" hangingPunct="1"/>
            <a:r>
              <a:rPr lang="en-US" b="1" dirty="0">
                <a:ea typeface="Tahoma" pitchFamily="34" charset="0"/>
                <a:cs typeface="Tahoma" pitchFamily="34" charset="0"/>
              </a:rPr>
              <a:t>Vendor Overcharging</a:t>
            </a:r>
          </a:p>
        </p:txBody>
      </p:sp>
      <p:sp>
        <p:nvSpPr>
          <p:cNvPr id="98335" name="Arc 98334">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98307" name="Rectangle 3"/>
          <p:cNvSpPr>
            <a:spLocks noGrp="1" noChangeArrowheads="1"/>
          </p:cNvSpPr>
          <p:nvPr>
            <p:ph idx="1"/>
            <p:custDataLst>
              <p:tags r:id="rId3"/>
            </p:custDataLst>
          </p:nvPr>
        </p:nvSpPr>
        <p:spPr>
          <a:xfrm>
            <a:off x="838200" y="1825625"/>
            <a:ext cx="10515600" cy="4351338"/>
          </a:xfrm>
        </p:spPr>
        <p:txBody>
          <a:bodyPr>
            <a:normAutofit/>
          </a:bodyPr>
          <a:lstStyle/>
          <a:p>
            <a:pPr>
              <a:spcBef>
                <a:spcPct val="50000"/>
              </a:spcBef>
            </a:pPr>
            <a:r>
              <a:rPr lang="en-US" dirty="0">
                <a:ea typeface="Tahoma" pitchFamily="34" charset="0"/>
                <a:cs typeface="Tahoma" pitchFamily="34" charset="0"/>
              </a:rPr>
              <a:t>Intentionally or unintentionally charging more for supplemental food provided to a WIC customer than a non-WIC customer or charging more than the current shelf price for supplemental food provided to a WIC customer</a:t>
            </a:r>
          </a:p>
          <a:p>
            <a:pPr>
              <a:spcBef>
                <a:spcPct val="50000"/>
              </a:spcBef>
            </a:pPr>
            <a:r>
              <a:rPr lang="en-US" dirty="0">
                <a:ea typeface="Tahoma" pitchFamily="34" charset="0"/>
                <a:cs typeface="Tahoma" pitchFamily="34" charset="0"/>
              </a:rPr>
              <a:t>Overcharging is a serious federal violation that can lead to vendor disqualification</a:t>
            </a:r>
          </a:p>
          <a:p>
            <a:pPr>
              <a:spcBef>
                <a:spcPct val="50000"/>
              </a:spcBef>
            </a:pPr>
            <a:r>
              <a:rPr lang="en-US" dirty="0">
                <a:ea typeface="Tahoma" pitchFamily="34" charset="0"/>
                <a:cs typeface="Tahoma" pitchFamily="34" charset="0"/>
              </a:rPr>
              <a:t>This violation is uncovered during compliance buys</a:t>
            </a:r>
          </a:p>
          <a:p>
            <a:pPr>
              <a:spcBef>
                <a:spcPct val="50000"/>
              </a:spcBef>
            </a:pPr>
            <a:r>
              <a:rPr lang="en-US" dirty="0">
                <a:ea typeface="Tahoma" pitchFamily="34" charset="0"/>
                <a:cs typeface="Tahoma" pitchFamily="34" charset="0"/>
              </a:rPr>
              <a:t>Vendor overcharging is </a:t>
            </a:r>
            <a:r>
              <a:rPr lang="en-US" b="1" dirty="0">
                <a:ea typeface="Tahoma" pitchFamily="34" charset="0"/>
                <a:cs typeface="Tahoma" pitchFamily="34" charset="0"/>
              </a:rPr>
              <a:t>NOT</a:t>
            </a:r>
            <a:r>
              <a:rPr lang="en-US" dirty="0">
                <a:ea typeface="Tahoma" pitchFamily="34" charset="0"/>
                <a:cs typeface="Tahoma" pitchFamily="34" charset="0"/>
              </a:rPr>
              <a:t> the same as charging over the NTE</a:t>
            </a:r>
          </a:p>
          <a:p>
            <a:pPr eaLnBrk="1" hangingPunct="1"/>
            <a:endParaRPr lang="en-US" dirty="0">
              <a:ea typeface="Tahoma" pitchFamily="34" charset="0"/>
              <a:cs typeface="Tahoma" pitchFamily="34" charset="0"/>
            </a:endParaRPr>
          </a:p>
          <a:p>
            <a:pPr marL="82296" indent="0">
              <a:buNone/>
            </a:pPr>
            <a:endParaRPr lang="en-US" dirty="0">
              <a:ea typeface="Tahoma" pitchFamily="34" charset="0"/>
              <a:cs typeface="Tahoma" pitchFamily="34" charset="0"/>
            </a:endParaRPr>
          </a:p>
        </p:txBody>
      </p:sp>
    </p:spTree>
    <p:custDataLst>
      <p:tags r:id="rId1"/>
    </p:custDataLst>
    <p:extLst>
      <p:ext uri="{BB962C8B-B14F-4D97-AF65-F5344CB8AC3E}">
        <p14:creationId xmlns:p14="http://schemas.microsoft.com/office/powerpoint/2010/main" val="3017903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8331" name="Rectangle 98330">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8333" name="Freeform: Shape 98332">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98306" name="Rectangle 2"/>
          <p:cNvSpPr>
            <a:spLocks noGrp="1" noChangeArrowheads="1"/>
          </p:cNvSpPr>
          <p:nvPr>
            <p:ph type="title"/>
            <p:custDataLst>
              <p:tags r:id="rId2"/>
            </p:custDataLst>
          </p:nvPr>
        </p:nvSpPr>
        <p:spPr>
          <a:xfrm>
            <a:off x="838200" y="365125"/>
            <a:ext cx="10515600" cy="1325563"/>
          </a:xfrm>
        </p:spPr>
        <p:txBody>
          <a:bodyPr>
            <a:normAutofit/>
          </a:bodyPr>
          <a:lstStyle/>
          <a:p>
            <a:pPr eaLnBrk="1" hangingPunct="1"/>
            <a:r>
              <a:rPr lang="en-US" b="1" dirty="0">
                <a:ea typeface="Tahoma" pitchFamily="34" charset="0"/>
                <a:cs typeface="Tahoma" pitchFamily="34" charset="0"/>
              </a:rPr>
              <a:t>Overcharging?</a:t>
            </a:r>
          </a:p>
        </p:txBody>
      </p:sp>
      <p:sp>
        <p:nvSpPr>
          <p:cNvPr id="98335" name="Arc 98334">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98307" name="Rectangle 3"/>
          <p:cNvSpPr>
            <a:spLocks noGrp="1" noChangeArrowheads="1"/>
          </p:cNvSpPr>
          <p:nvPr>
            <p:ph idx="1"/>
            <p:custDataLst>
              <p:tags r:id="rId3"/>
            </p:custDataLst>
          </p:nvPr>
        </p:nvSpPr>
        <p:spPr>
          <a:xfrm>
            <a:off x="838200" y="1825625"/>
            <a:ext cx="10515600" cy="4351338"/>
          </a:xfrm>
        </p:spPr>
        <p:txBody>
          <a:bodyPr>
            <a:normAutofit/>
          </a:bodyPr>
          <a:lstStyle/>
          <a:p>
            <a:pPr>
              <a:spcBef>
                <a:spcPct val="50000"/>
              </a:spcBef>
            </a:pPr>
            <a:r>
              <a:rPr lang="en-US" dirty="0">
                <a:ea typeface="Tahoma" pitchFamily="34" charset="0"/>
                <a:cs typeface="Tahoma" pitchFamily="34" charset="0"/>
              </a:rPr>
              <a:t>A vendor looks at the NTE to determine what they could charge the WIC customer for a gallon of whole milk. The current shelf price is $2.79. They charge the WIC customer $3.69 for the gallon of whole milk because that is the current NTE for the month. Is this vendor overcharging?</a:t>
            </a:r>
          </a:p>
          <a:p>
            <a:pPr>
              <a:spcBef>
                <a:spcPct val="50000"/>
              </a:spcBef>
            </a:pPr>
            <a:r>
              <a:rPr lang="en-US" dirty="0">
                <a:ea typeface="Tahoma" pitchFamily="34" charset="0"/>
                <a:cs typeface="Tahoma" pitchFamily="34" charset="0"/>
              </a:rPr>
              <a:t>A vendor charges a WIC customer $6.50 for WIC approved cheese. The current shelf price is $6.50.The NTE is $6.29.  Is this vendor overcharging? </a:t>
            </a:r>
          </a:p>
          <a:p>
            <a:pPr marL="82296" indent="0">
              <a:buNone/>
            </a:pPr>
            <a:endParaRPr lang="en-US" dirty="0">
              <a:ea typeface="Tahoma" pitchFamily="34" charset="0"/>
              <a:cs typeface="Tahoma" pitchFamily="34" charset="0"/>
            </a:endParaRPr>
          </a:p>
        </p:txBody>
      </p:sp>
    </p:spTree>
    <p:custDataLst>
      <p:tags r:id="rId1"/>
    </p:custDataLst>
    <p:extLst>
      <p:ext uri="{BB962C8B-B14F-4D97-AF65-F5344CB8AC3E}">
        <p14:creationId xmlns:p14="http://schemas.microsoft.com/office/powerpoint/2010/main" val="2820990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Freeform: Shape 33">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9C3C0DC8-CDEF-4B9C-81D9-C05755BC63A9}"/>
              </a:ext>
            </a:extLst>
          </p:cNvPr>
          <p:cNvSpPr>
            <a:spLocks noGrp="1"/>
          </p:cNvSpPr>
          <p:nvPr>
            <p:ph type="title"/>
            <p:custDataLst>
              <p:tags r:id="rId2"/>
            </p:custDataLst>
          </p:nvPr>
        </p:nvSpPr>
        <p:spPr>
          <a:xfrm>
            <a:off x="838200" y="365125"/>
            <a:ext cx="10515600" cy="1325563"/>
          </a:xfrm>
        </p:spPr>
        <p:txBody>
          <a:bodyPr>
            <a:normAutofit/>
          </a:bodyPr>
          <a:lstStyle/>
          <a:p>
            <a:r>
              <a:rPr lang="en-US" b="1" dirty="0"/>
              <a:t>Food Substitution</a:t>
            </a:r>
          </a:p>
        </p:txBody>
      </p:sp>
      <p:sp>
        <p:nvSpPr>
          <p:cNvPr id="36" name="Arc 35">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5BB60287-B855-4384-BE40-59E90A769A3F}"/>
              </a:ext>
            </a:extLst>
          </p:cNvPr>
          <p:cNvSpPr>
            <a:spLocks noGrp="1"/>
          </p:cNvSpPr>
          <p:nvPr>
            <p:ph idx="1"/>
            <p:custDataLst>
              <p:tags r:id="rId3"/>
            </p:custDataLst>
          </p:nvPr>
        </p:nvSpPr>
        <p:spPr>
          <a:xfrm>
            <a:off x="838200" y="1825625"/>
            <a:ext cx="10515600" cy="4351338"/>
          </a:xfrm>
        </p:spPr>
        <p:txBody>
          <a:bodyPr>
            <a:normAutofit/>
          </a:bodyPr>
          <a:lstStyle/>
          <a:p>
            <a:pPr>
              <a:spcBef>
                <a:spcPts val="0"/>
              </a:spcBef>
            </a:pPr>
            <a:r>
              <a:rPr lang="en-US" dirty="0"/>
              <a:t>Per the Vendor Agreement: </a:t>
            </a:r>
          </a:p>
          <a:p>
            <a:pPr lvl="1">
              <a:spcBef>
                <a:spcPts val="0"/>
              </a:spcBef>
              <a:buFont typeface="Wingdings" panose="05000000000000000000" pitchFamily="2" charset="2"/>
              <a:buChar char="ü"/>
            </a:pPr>
            <a:r>
              <a:rPr lang="en-US" dirty="0"/>
              <a:t>Vendors must provide to the WIC customer only the approved supplemental foods, fruit, and vegetables contained in the authorized product list (APL) after it has been determined that the WIC customer has an available balance for the item on the date of the transaction</a:t>
            </a:r>
          </a:p>
          <a:p>
            <a:r>
              <a:rPr lang="en-US" dirty="0"/>
              <a:t>Vendors must properly transact the WIC supplemental foods that are listed on the participant’s food benefit balance</a:t>
            </a:r>
          </a:p>
          <a:p>
            <a:r>
              <a:rPr lang="en-US" b="1" dirty="0"/>
              <a:t>Vendors cannot substitute one food subcategory for another</a:t>
            </a:r>
          </a:p>
          <a:p>
            <a:pPr lvl="1">
              <a:buFont typeface="Courier New" panose="02070309020205020404" pitchFamily="49" charset="0"/>
              <a:buChar char="o"/>
            </a:pPr>
            <a:r>
              <a:rPr lang="en-US" dirty="0"/>
              <a:t>Federal violation that carries 1-year disqualification</a:t>
            </a:r>
          </a:p>
          <a:p>
            <a:pPr lvl="2">
              <a:buFont typeface="Wingdings" panose="05000000000000000000" pitchFamily="2" charset="2"/>
              <a:buChar char="ü"/>
            </a:pPr>
            <a:r>
              <a:rPr lang="en-US" b="1" dirty="0"/>
              <a:t>Example:</a:t>
            </a:r>
            <a:r>
              <a:rPr lang="en-US" dirty="0"/>
              <a:t>  Substituting 1% Milk/Skim Milk for 2% Milk or Whole Milk		</a:t>
            </a:r>
          </a:p>
          <a:p>
            <a:pPr marL="676718" lvl="2" indent="0">
              <a:buNone/>
            </a:pPr>
            <a:endParaRPr lang="en-US" dirty="0"/>
          </a:p>
        </p:txBody>
      </p:sp>
    </p:spTree>
    <p:custDataLst>
      <p:tags r:id="rId1"/>
    </p:custDataLst>
    <p:extLst>
      <p:ext uri="{BB962C8B-B14F-4D97-AF65-F5344CB8AC3E}">
        <p14:creationId xmlns:p14="http://schemas.microsoft.com/office/powerpoint/2010/main" val="1698652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33">
            <a:extLst>
              <a:ext uri="{FF2B5EF4-FFF2-40B4-BE49-F238E27FC236}">
                <a16:creationId xmlns:a16="http://schemas.microsoft.com/office/drawing/2014/main" id="{2B577FF9-3543-4875-815D-3D87BD8A20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4" name="Title 3">
            <a:extLst>
              <a:ext uri="{FF2B5EF4-FFF2-40B4-BE49-F238E27FC236}">
                <a16:creationId xmlns:a16="http://schemas.microsoft.com/office/drawing/2014/main" id="{67BC26FB-662D-465E-AB35-00ED1AA239D3}"/>
              </a:ext>
            </a:extLst>
          </p:cNvPr>
          <p:cNvSpPr>
            <a:spLocks noGrp="1"/>
          </p:cNvSpPr>
          <p:nvPr>
            <p:ph type="title"/>
          </p:nvPr>
        </p:nvSpPr>
        <p:spPr>
          <a:xfrm>
            <a:off x="874815" y="798703"/>
            <a:ext cx="5221185" cy="3072015"/>
          </a:xfrm>
        </p:spPr>
        <p:txBody>
          <a:bodyPr vert="horz" lIns="91440" tIns="45720" rIns="91440" bIns="45720" rtlCol="0" anchor="b">
            <a:normAutofit/>
          </a:bodyPr>
          <a:lstStyle/>
          <a:p>
            <a:pPr algn="ctr"/>
            <a:r>
              <a:rPr lang="en-US" sz="8000" kern="1200" dirty="0">
                <a:solidFill>
                  <a:schemeClr val="tx1"/>
                </a:solidFill>
                <a:latin typeface="+mj-lt"/>
                <a:ea typeface="+mj-ea"/>
                <a:cs typeface="+mj-cs"/>
              </a:rPr>
              <a:t>Questions</a:t>
            </a:r>
          </a:p>
        </p:txBody>
      </p:sp>
      <p:sp>
        <p:nvSpPr>
          <p:cNvPr id="36" name="Freeform: Shape 35">
            <a:extLst>
              <a:ext uri="{FF2B5EF4-FFF2-40B4-BE49-F238E27FC236}">
                <a16:creationId xmlns:a16="http://schemas.microsoft.com/office/drawing/2014/main" id="{F5569EEC-E12F-4856-B407-02B2813A4A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04059" y="0"/>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endParaRPr lang="en-US" dirty="0"/>
          </a:p>
        </p:txBody>
      </p:sp>
      <p:sp>
        <p:nvSpPr>
          <p:cNvPr id="38" name="Freeform: Shape 37">
            <a:extLst>
              <a:ext uri="{FF2B5EF4-FFF2-40B4-BE49-F238E27FC236}">
                <a16:creationId xmlns:a16="http://schemas.microsoft.com/office/drawing/2014/main" id="{CF860788-3A6A-45A3-B3F1-06F1596656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67336" y="1"/>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19" name="Graphic 18" descr="Help">
            <a:extLst>
              <a:ext uri="{FF2B5EF4-FFF2-40B4-BE49-F238E27FC236}">
                <a16:creationId xmlns:a16="http://schemas.microsoft.com/office/drawing/2014/main" id="{B09E201D-71BD-5BC5-590A-BC28508EF33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093046" y="1209578"/>
            <a:ext cx="4055897" cy="4055897"/>
          </a:xfrm>
          <a:custGeom>
            <a:avLst/>
            <a:gdLst/>
            <a:ahLst/>
            <a:cxnLst/>
            <a:rect l="l" t="t" r="r" b="b"/>
            <a:pathLst>
              <a:path w="4579832" h="5347063">
                <a:moveTo>
                  <a:pt x="106985" y="0"/>
                </a:moveTo>
                <a:lnTo>
                  <a:pt x="4472847" y="0"/>
                </a:lnTo>
                <a:cubicBezTo>
                  <a:pt x="4531933" y="0"/>
                  <a:pt x="4579832" y="47899"/>
                  <a:pt x="4579832" y="106985"/>
                </a:cubicBezTo>
                <a:lnTo>
                  <a:pt x="4579832" y="5240078"/>
                </a:lnTo>
                <a:cubicBezTo>
                  <a:pt x="4579832" y="5299164"/>
                  <a:pt x="4531933" y="5347063"/>
                  <a:pt x="4472847" y="5347063"/>
                </a:cubicBezTo>
                <a:lnTo>
                  <a:pt x="106985" y="5347063"/>
                </a:lnTo>
                <a:cubicBezTo>
                  <a:pt x="47899" y="5347063"/>
                  <a:pt x="0" y="5299164"/>
                  <a:pt x="0" y="5240078"/>
                </a:cubicBezTo>
                <a:lnTo>
                  <a:pt x="0" y="106985"/>
                </a:lnTo>
                <a:cubicBezTo>
                  <a:pt x="0" y="47899"/>
                  <a:pt x="47899" y="0"/>
                  <a:pt x="106985" y="0"/>
                </a:cubicBezTo>
                <a:close/>
              </a:path>
            </a:pathLst>
          </a:custGeom>
        </p:spPr>
      </p:pic>
      <p:sp>
        <p:nvSpPr>
          <p:cNvPr id="40" name="Freeform: Shape 39">
            <a:extLst>
              <a:ext uri="{FF2B5EF4-FFF2-40B4-BE49-F238E27FC236}">
                <a16:creationId xmlns:a16="http://schemas.microsoft.com/office/drawing/2014/main" id="{DF1E3393-B852-4883-B778-ED35251129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032259" y="2916245"/>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2"/>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2" name="Freeform: Shape 41">
            <a:extLst>
              <a:ext uri="{FF2B5EF4-FFF2-40B4-BE49-F238E27FC236}">
                <a16:creationId xmlns:a16="http://schemas.microsoft.com/office/drawing/2014/main" id="{39853D09-4205-4CC7-83EB-288E886AC9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48440" y="5717906"/>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endParaRPr lang="en-US" dirty="0"/>
          </a:p>
        </p:txBody>
      </p:sp>
      <p:sp>
        <p:nvSpPr>
          <p:cNvPr id="44" name="Freeform: Shape 43">
            <a:extLst>
              <a:ext uri="{FF2B5EF4-FFF2-40B4-BE49-F238E27FC236}">
                <a16:creationId xmlns:a16="http://schemas.microsoft.com/office/drawing/2014/main" id="{0D040B79-3E73-4A31-840D-D6B9C9FDFC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47511" y="6258756"/>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6" name="Freeform: Shape 45">
            <a:extLst>
              <a:ext uri="{FF2B5EF4-FFF2-40B4-BE49-F238E27FC236}">
                <a16:creationId xmlns:a16="http://schemas.microsoft.com/office/drawing/2014/main" id="{156C6AE5-3F8B-42AC-9EA4-1B686A11E9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43820" y="5835650"/>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dirty="0"/>
          </a:p>
        </p:txBody>
      </p:sp>
    </p:spTree>
    <p:custDataLst>
      <p:tags r:id="rId1"/>
    </p:custDataLst>
    <p:extLst>
      <p:ext uri="{BB962C8B-B14F-4D97-AF65-F5344CB8AC3E}">
        <p14:creationId xmlns:p14="http://schemas.microsoft.com/office/powerpoint/2010/main" val="25746598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12DBBA-5AA4-43F1-9F8A-9296D452CEC7}"/>
              </a:ext>
            </a:extLst>
          </p:cNvPr>
          <p:cNvSpPr>
            <a:spLocks noGrp="1"/>
          </p:cNvSpPr>
          <p:nvPr>
            <p:ph type="title"/>
            <p:custDataLst>
              <p:tags r:id="rId2"/>
            </p:custDataLst>
          </p:nvPr>
        </p:nvSpPr>
        <p:spPr>
          <a:xfrm>
            <a:off x="304800" y="457200"/>
            <a:ext cx="10439400" cy="609600"/>
          </a:xfrm>
        </p:spPr>
        <p:txBody>
          <a:bodyPr>
            <a:noAutofit/>
          </a:bodyPr>
          <a:lstStyle/>
          <a:p>
            <a:r>
              <a:rPr lang="en-US" sz="4800" b="1" dirty="0">
                <a:solidFill>
                  <a:schemeClr val="tx1"/>
                </a:solidFill>
              </a:rPr>
              <a:t>Use of Scanning Sheets Prohibited</a:t>
            </a:r>
          </a:p>
        </p:txBody>
      </p:sp>
      <p:sp>
        <p:nvSpPr>
          <p:cNvPr id="3" name="Content Placeholder 2">
            <a:extLst>
              <a:ext uri="{FF2B5EF4-FFF2-40B4-BE49-F238E27FC236}">
                <a16:creationId xmlns:a16="http://schemas.microsoft.com/office/drawing/2014/main" id="{D3F1EF35-A962-4044-A1EF-99CF282E218C}"/>
              </a:ext>
            </a:extLst>
          </p:cNvPr>
          <p:cNvSpPr>
            <a:spLocks noGrp="1"/>
          </p:cNvSpPr>
          <p:nvPr>
            <p:ph idx="1"/>
            <p:custDataLst>
              <p:tags r:id="rId3"/>
            </p:custDataLst>
          </p:nvPr>
        </p:nvSpPr>
        <p:spPr>
          <a:xfrm>
            <a:off x="457200" y="1602998"/>
            <a:ext cx="6019800" cy="4876800"/>
          </a:xfrm>
        </p:spPr>
        <p:txBody>
          <a:bodyPr>
            <a:noAutofit/>
          </a:bodyPr>
          <a:lstStyle/>
          <a:p>
            <a:pPr algn="just"/>
            <a:r>
              <a:rPr lang="en-US" sz="3000" dirty="0">
                <a:solidFill>
                  <a:schemeClr val="tx1"/>
                </a:solidFill>
              </a:rPr>
              <a:t>Vendors </a:t>
            </a:r>
            <a:r>
              <a:rPr lang="en-US" sz="3000" u="sng" dirty="0">
                <a:solidFill>
                  <a:schemeClr val="tx1"/>
                </a:solidFill>
              </a:rPr>
              <a:t>cannot</a:t>
            </a:r>
            <a:r>
              <a:rPr lang="en-US" sz="3000" dirty="0">
                <a:solidFill>
                  <a:schemeClr val="tx1"/>
                </a:solidFill>
              </a:rPr>
              <a:t> use a collection of UPC barcodes on Scanning Sheets, cash registers, computers, tablets, cell phones or any other similar electronic devices to transact eWIC </a:t>
            </a:r>
          </a:p>
          <a:p>
            <a:pPr algn="just"/>
            <a:endParaRPr lang="en-US" sz="3000" dirty="0">
              <a:solidFill>
                <a:schemeClr val="tx1"/>
              </a:solidFill>
            </a:endParaRPr>
          </a:p>
          <a:p>
            <a:pPr algn="just"/>
            <a:r>
              <a:rPr lang="en-US" sz="3000" dirty="0">
                <a:solidFill>
                  <a:schemeClr val="tx1"/>
                </a:solidFill>
              </a:rPr>
              <a:t>Failure to comply with this policy could result in termination of their WIC Vendor Agreement   </a:t>
            </a:r>
          </a:p>
        </p:txBody>
      </p:sp>
      <p:graphicFrame>
        <p:nvGraphicFramePr>
          <p:cNvPr id="5" name="Object 4">
            <a:extLst>
              <a:ext uri="{FF2B5EF4-FFF2-40B4-BE49-F238E27FC236}">
                <a16:creationId xmlns:a16="http://schemas.microsoft.com/office/drawing/2014/main" id="{D9528D54-D39B-4D21-821A-D53D9961BEBA}"/>
              </a:ext>
            </a:extLst>
          </p:cNvPr>
          <p:cNvGraphicFramePr>
            <a:graphicFrameLocks noChangeAspect="1"/>
          </p:cNvGraphicFramePr>
          <p:nvPr>
            <p:custDataLst>
              <p:tags r:id="rId4"/>
            </p:custDataLst>
            <p:extLst>
              <p:ext uri="{D42A27DB-BD31-4B8C-83A1-F6EECF244321}">
                <p14:modId xmlns:p14="http://schemas.microsoft.com/office/powerpoint/2010/main" val="1943725032"/>
              </p:ext>
            </p:extLst>
          </p:nvPr>
        </p:nvGraphicFramePr>
        <p:xfrm>
          <a:off x="7315200" y="1735959"/>
          <a:ext cx="3638707" cy="4610878"/>
        </p:xfrm>
        <a:graphic>
          <a:graphicData uri="http://schemas.openxmlformats.org/presentationml/2006/ole">
            <mc:AlternateContent xmlns:mc="http://schemas.openxmlformats.org/markup-compatibility/2006">
              <mc:Choice xmlns:v="urn:schemas-microsoft-com:vml" Requires="v">
                <p:oleObj name="Acrobat Document" r:id="rId7" imgW="5829199" imgH="7543800" progId="AcroExch.Document.DC">
                  <p:embed/>
                </p:oleObj>
              </mc:Choice>
              <mc:Fallback>
                <p:oleObj name="Acrobat Document" r:id="rId7" imgW="5829199" imgH="7543800" progId="AcroExch.Document.DC">
                  <p:embed/>
                  <p:pic>
                    <p:nvPicPr>
                      <p:cNvPr id="5" name="Object 4">
                        <a:extLst>
                          <a:ext uri="{FF2B5EF4-FFF2-40B4-BE49-F238E27FC236}">
                            <a16:creationId xmlns:a16="http://schemas.microsoft.com/office/drawing/2014/main" id="{D9528D54-D39B-4D21-821A-D53D9961BEBA}"/>
                          </a:ext>
                        </a:extLst>
                      </p:cNvPr>
                      <p:cNvPicPr/>
                      <p:nvPr/>
                    </p:nvPicPr>
                    <p:blipFill>
                      <a:blip r:embed="rId8"/>
                      <a:stretch>
                        <a:fillRect/>
                      </a:stretch>
                    </p:blipFill>
                    <p:spPr>
                      <a:xfrm>
                        <a:off x="7315200" y="1735959"/>
                        <a:ext cx="3638707" cy="4610878"/>
                      </a:xfrm>
                      <a:prstGeom prst="rect">
                        <a:avLst/>
                      </a:prstGeom>
                      <a:solidFill>
                        <a:schemeClr val="tx1"/>
                      </a:solidFill>
                      <a:ln>
                        <a:solidFill>
                          <a:schemeClr val="tx1"/>
                        </a:solidFill>
                      </a:ln>
                    </p:spPr>
                  </p:pic>
                </p:oleObj>
              </mc:Fallback>
            </mc:AlternateContent>
          </a:graphicData>
        </a:graphic>
      </p:graphicFrame>
    </p:spTree>
    <p:custDataLst>
      <p:tags r:id="rId1"/>
    </p:custDataLst>
    <p:extLst>
      <p:ext uri="{BB962C8B-B14F-4D97-AF65-F5344CB8AC3E}">
        <p14:creationId xmlns:p14="http://schemas.microsoft.com/office/powerpoint/2010/main" val="1677639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8331" name="Rectangle 98330">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98333" name="Arc 98332">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98306" name="Rectangle 2"/>
          <p:cNvSpPr>
            <a:spLocks noGrp="1" noChangeArrowheads="1"/>
          </p:cNvSpPr>
          <p:nvPr>
            <p:ph type="title"/>
            <p:custDataLst>
              <p:tags r:id="rId2"/>
            </p:custDataLst>
          </p:nvPr>
        </p:nvSpPr>
        <p:spPr>
          <a:xfrm>
            <a:off x="5894962" y="479493"/>
            <a:ext cx="5458838" cy="1325563"/>
          </a:xfrm>
        </p:spPr>
        <p:txBody>
          <a:bodyPr>
            <a:normAutofit/>
          </a:bodyPr>
          <a:lstStyle/>
          <a:p>
            <a:pPr eaLnBrk="1" hangingPunct="1"/>
            <a:r>
              <a:rPr lang="en-US" b="1" dirty="0">
                <a:ea typeface="Tahoma" pitchFamily="34" charset="0"/>
                <a:cs typeface="Tahoma" pitchFamily="34" charset="0"/>
              </a:rPr>
              <a:t>Inventory Audits</a:t>
            </a:r>
          </a:p>
        </p:txBody>
      </p:sp>
      <p:sp>
        <p:nvSpPr>
          <p:cNvPr id="98335" name="Freeform: Shape 98334">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2" name="Content Placeholder 4" descr="Fotolia_33099869_Subscription_L.jpg">
            <a:extLst>
              <a:ext uri="{FF2B5EF4-FFF2-40B4-BE49-F238E27FC236}">
                <a16:creationId xmlns:a16="http://schemas.microsoft.com/office/drawing/2014/main" id="{C476E85C-83A2-9AAC-5ECE-209E0F29510D}"/>
              </a:ext>
            </a:extLst>
          </p:cNvPr>
          <p:cNvPicPr>
            <a:picLocks noChangeAspect="1"/>
          </p:cNvPicPr>
          <p:nvPr/>
        </p:nvPicPr>
        <p:blipFill rotWithShape="1">
          <a:blip r:embed="rId6" cstate="print"/>
          <a:srcRect l="3431" r="10104"/>
          <a:stretch/>
        </p:blipFill>
        <p:spPr>
          <a:xfrm>
            <a:off x="703182" y="1500086"/>
            <a:ext cx="4777381" cy="3688083"/>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98307" name="Rectangle 3"/>
          <p:cNvSpPr>
            <a:spLocks noGrp="1" noChangeArrowheads="1"/>
          </p:cNvSpPr>
          <p:nvPr>
            <p:ph idx="1"/>
            <p:custDataLst>
              <p:tags r:id="rId3"/>
            </p:custDataLst>
          </p:nvPr>
        </p:nvSpPr>
        <p:spPr>
          <a:xfrm>
            <a:off x="5894962" y="1984443"/>
            <a:ext cx="5458838" cy="4192520"/>
          </a:xfrm>
        </p:spPr>
        <p:txBody>
          <a:bodyPr>
            <a:normAutofit/>
          </a:bodyPr>
          <a:lstStyle/>
          <a:p>
            <a:pPr eaLnBrk="1" hangingPunct="1"/>
            <a:r>
              <a:rPr lang="en-US" dirty="0">
                <a:ea typeface="Tahoma" pitchFamily="34" charset="0"/>
                <a:cs typeface="Tahoma" pitchFamily="34" charset="0"/>
              </a:rPr>
              <a:t>A vendor must make available at any reasonable time and place </a:t>
            </a:r>
            <a:r>
              <a:rPr lang="en-US" b="1" dirty="0">
                <a:ea typeface="Tahoma" pitchFamily="34" charset="0"/>
                <a:cs typeface="Tahoma" pitchFamily="34" charset="0"/>
              </a:rPr>
              <a:t>ALL</a:t>
            </a:r>
            <a:r>
              <a:rPr lang="en-US" dirty="0">
                <a:ea typeface="Tahoma" pitchFamily="34" charset="0"/>
                <a:cs typeface="Tahoma" pitchFamily="34" charset="0"/>
              </a:rPr>
              <a:t>:</a:t>
            </a:r>
          </a:p>
          <a:p>
            <a:pPr lvl="1">
              <a:buFont typeface="Wingdings" panose="05000000000000000000" pitchFamily="2" charset="2"/>
              <a:buChar char="ü"/>
            </a:pPr>
            <a:r>
              <a:rPr lang="en-US" dirty="0">
                <a:ea typeface="Tahoma" pitchFamily="34" charset="0"/>
                <a:cs typeface="Tahoma" pitchFamily="34" charset="0"/>
              </a:rPr>
              <a:t>Program-related records: invoices, purchase orders, various tax and business records</a:t>
            </a:r>
          </a:p>
          <a:p>
            <a:pPr eaLnBrk="1" hangingPunct="1"/>
            <a:r>
              <a:rPr lang="en-US" b="1" dirty="0">
                <a:ea typeface="Tahoma" pitchFamily="34" charset="0"/>
                <a:cs typeface="Tahoma" pitchFamily="34" charset="0"/>
              </a:rPr>
              <a:t>MUST </a:t>
            </a:r>
            <a:r>
              <a:rPr lang="en-US" dirty="0">
                <a:ea typeface="Tahoma" pitchFamily="34" charset="0"/>
                <a:cs typeface="Tahoma" pitchFamily="34" charset="0"/>
              </a:rPr>
              <a:t>be retained 3 years or until audit pertaining to these records is resolved, whichever is later </a:t>
            </a:r>
            <a:br>
              <a:rPr lang="en-US" dirty="0">
                <a:ea typeface="Tahoma" pitchFamily="34" charset="0"/>
                <a:cs typeface="Tahoma" pitchFamily="34" charset="0"/>
              </a:rPr>
            </a:br>
            <a:endParaRPr lang="en-US" dirty="0">
              <a:ea typeface="Tahoma" pitchFamily="34" charset="0"/>
              <a:cs typeface="Tahoma" pitchFamily="34" charset="0"/>
            </a:endParaRPr>
          </a:p>
          <a:p>
            <a:pPr marL="82296" indent="0">
              <a:buNone/>
            </a:pPr>
            <a:endParaRPr lang="en-US" dirty="0">
              <a:ea typeface="Tahoma" pitchFamily="34" charset="0"/>
              <a:cs typeface="Tahoma" pitchFamily="34" charset="0"/>
            </a:endParaRPr>
          </a:p>
        </p:txBody>
      </p:sp>
    </p:spTree>
    <p:custDataLst>
      <p:tags r:id="rId1"/>
    </p:custDataLst>
    <p:extLst>
      <p:ext uri="{BB962C8B-B14F-4D97-AF65-F5344CB8AC3E}">
        <p14:creationId xmlns:p14="http://schemas.microsoft.com/office/powerpoint/2010/main" val="3198913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Freeform: Shape 32">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p:cNvSpPr>
            <a:spLocks noGrp="1"/>
          </p:cNvSpPr>
          <p:nvPr>
            <p:ph type="title"/>
            <p:custDataLst>
              <p:tags r:id="rId2"/>
            </p:custDataLst>
          </p:nvPr>
        </p:nvSpPr>
        <p:spPr>
          <a:xfrm>
            <a:off x="838200" y="365125"/>
            <a:ext cx="10515600" cy="1325563"/>
          </a:xfrm>
        </p:spPr>
        <p:txBody>
          <a:bodyPr>
            <a:normAutofit/>
          </a:bodyPr>
          <a:lstStyle/>
          <a:p>
            <a:r>
              <a:rPr lang="en-US" b="1" dirty="0">
                <a:ea typeface="Tahoma" pitchFamily="34" charset="0"/>
                <a:cs typeface="Tahoma" pitchFamily="34" charset="0"/>
              </a:rPr>
              <a:t>Purchase Documentation Requirement</a:t>
            </a:r>
          </a:p>
        </p:txBody>
      </p:sp>
      <p:sp>
        <p:nvSpPr>
          <p:cNvPr id="35" name="Arc 34">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 name="Content Placeholder 3"/>
          <p:cNvSpPr>
            <a:spLocks noGrp="1"/>
          </p:cNvSpPr>
          <p:nvPr>
            <p:ph idx="1"/>
            <p:custDataLst>
              <p:tags r:id="rId3"/>
            </p:custDataLst>
          </p:nvPr>
        </p:nvSpPr>
        <p:spPr>
          <a:xfrm>
            <a:off x="838200" y="1825625"/>
            <a:ext cx="10515600" cy="4351338"/>
          </a:xfrm>
        </p:spPr>
        <p:txBody>
          <a:bodyPr>
            <a:normAutofit/>
          </a:bodyPr>
          <a:lstStyle/>
          <a:p>
            <a:r>
              <a:rPr lang="en-US" dirty="0">
                <a:ea typeface="Tahoma" pitchFamily="34" charset="0"/>
                <a:cs typeface="Tahoma" pitchFamily="34" charset="0"/>
              </a:rPr>
              <a:t>Specific requirements for purchase documentation of WIC supplemental foods</a:t>
            </a:r>
          </a:p>
          <a:p>
            <a:r>
              <a:rPr lang="en-US" dirty="0">
                <a:ea typeface="Tahoma" pitchFamily="34" charset="0"/>
                <a:cs typeface="Tahoma" pitchFamily="34" charset="0"/>
              </a:rPr>
              <a:t>Invoices, receipts, purchase orders, and any other proofs of purchase for WIC supplemental foods must include the following:</a:t>
            </a:r>
          </a:p>
          <a:p>
            <a:pPr marL="662995" lvl="1" indent="-457200">
              <a:spcAft>
                <a:spcPts val="450"/>
              </a:spcAft>
              <a:buFont typeface="+mj-lt"/>
              <a:buAutoNum type="arabicPeriod"/>
            </a:pPr>
            <a:r>
              <a:rPr lang="en-US" dirty="0">
                <a:ea typeface="Tahoma" pitchFamily="34" charset="0"/>
                <a:cs typeface="Tahoma" pitchFamily="34" charset="0"/>
              </a:rPr>
              <a:t>The name of the seller and be prepared entirely by the seller or on the seller’s business letterhead;</a:t>
            </a:r>
          </a:p>
          <a:p>
            <a:pPr marL="662995" lvl="1" indent="-457200">
              <a:spcAft>
                <a:spcPts val="450"/>
              </a:spcAft>
              <a:buFont typeface="+mj-lt"/>
              <a:buAutoNum type="arabicPeriod"/>
            </a:pPr>
            <a:r>
              <a:rPr lang="en-US" dirty="0">
                <a:ea typeface="Tahoma" pitchFamily="34" charset="0"/>
                <a:cs typeface="Tahoma" pitchFamily="34" charset="0"/>
              </a:rPr>
              <a:t>The date of purchase and the date the authorized vendor received the WIC supplemental food at the store if this date is different;</a:t>
            </a:r>
          </a:p>
          <a:p>
            <a:pPr marL="662995" lvl="1" indent="-457200">
              <a:buFont typeface="+mj-lt"/>
              <a:buAutoNum type="arabicPeriod"/>
            </a:pPr>
            <a:r>
              <a:rPr lang="en-US" dirty="0">
                <a:ea typeface="Tahoma" pitchFamily="34" charset="0"/>
                <a:cs typeface="Tahoma" pitchFamily="34" charset="0"/>
              </a:rPr>
              <a:t>A description of each WIC supplemental food item purchased, including brand name, unit size, type or form, and quantity</a:t>
            </a:r>
          </a:p>
        </p:txBody>
      </p:sp>
    </p:spTree>
    <p:custDataLst>
      <p:tags r:id="rId1"/>
    </p:custDataLst>
    <p:extLst>
      <p:ext uri="{BB962C8B-B14F-4D97-AF65-F5344CB8AC3E}">
        <p14:creationId xmlns:p14="http://schemas.microsoft.com/office/powerpoint/2010/main" val="880640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36">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Freeform: Shape 38">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p:cNvSpPr>
            <a:spLocks noGrp="1"/>
          </p:cNvSpPr>
          <p:nvPr>
            <p:ph type="title"/>
            <p:custDataLst>
              <p:tags r:id="rId2"/>
            </p:custDataLst>
          </p:nvPr>
        </p:nvSpPr>
        <p:spPr>
          <a:xfrm>
            <a:off x="838200" y="365125"/>
            <a:ext cx="10515600" cy="1325563"/>
          </a:xfrm>
        </p:spPr>
        <p:txBody>
          <a:bodyPr>
            <a:normAutofit/>
          </a:bodyPr>
          <a:lstStyle/>
          <a:p>
            <a:r>
              <a:rPr lang="en-US" b="1" dirty="0">
                <a:ea typeface="Tahoma" pitchFamily="34" charset="0"/>
                <a:cs typeface="Tahoma" pitchFamily="34" charset="0"/>
              </a:rPr>
              <a:t>Purchasing and Providing Infant Formula from a State-approved Source</a:t>
            </a:r>
          </a:p>
        </p:txBody>
      </p:sp>
      <p:sp>
        <p:nvSpPr>
          <p:cNvPr id="41" name="Arc 40">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 name="Content Placeholder 3"/>
          <p:cNvSpPr>
            <a:spLocks noGrp="1"/>
          </p:cNvSpPr>
          <p:nvPr>
            <p:ph idx="1"/>
            <p:custDataLst>
              <p:tags r:id="rId3"/>
            </p:custDataLst>
          </p:nvPr>
        </p:nvSpPr>
        <p:spPr>
          <a:xfrm>
            <a:off x="838200" y="1825625"/>
            <a:ext cx="10515600" cy="4351338"/>
          </a:xfrm>
        </p:spPr>
        <p:txBody>
          <a:bodyPr>
            <a:normAutofit/>
          </a:bodyPr>
          <a:lstStyle/>
          <a:p>
            <a:r>
              <a:rPr lang="en-US" dirty="0">
                <a:ea typeface="Tahoma" pitchFamily="34" charset="0"/>
                <a:cs typeface="Tahoma" pitchFamily="34" charset="0"/>
              </a:rPr>
              <a:t>Vendors must purchase all infant formula, exempt infant formula and WIC-eligible nutritionals only from the sources on the State WIC Agency’s list of approved sources</a:t>
            </a:r>
          </a:p>
          <a:p>
            <a:r>
              <a:rPr lang="en-US" dirty="0">
                <a:ea typeface="Tahoma" pitchFamily="34" charset="0"/>
                <a:cs typeface="Tahoma" pitchFamily="34" charset="0"/>
              </a:rPr>
              <a:t>Vendors must provide only such infant formula, exempt infant formula and WIC-eligible nutritionals to WIC customers</a:t>
            </a:r>
          </a:p>
          <a:p>
            <a:r>
              <a:rPr lang="en-US" dirty="0">
                <a:ea typeface="Tahoma" pitchFamily="34" charset="0"/>
                <a:cs typeface="Tahoma" pitchFamily="34" charset="0"/>
              </a:rPr>
              <a:t>Authorized vendors will have their WIC Vendor Agreement terminated for failure to comply with this requirement</a:t>
            </a:r>
          </a:p>
          <a:p>
            <a:pPr>
              <a:spcBef>
                <a:spcPct val="50000"/>
              </a:spcBef>
              <a:spcAft>
                <a:spcPts val="1200"/>
              </a:spcAft>
            </a:pPr>
            <a:r>
              <a:rPr lang="en-US" b="0" i="0" dirty="0">
                <a:effectLst/>
              </a:rPr>
              <a:t>A list of State-approved sources can be obtained from your Local WIC Agency or found at </a:t>
            </a:r>
            <a:r>
              <a:rPr lang="en-US" dirty="0">
                <a:hlinkClick r:id="rId6"/>
              </a:rPr>
              <a:t>https://www.ncdhhs.gov/wicvendorsconnection</a:t>
            </a:r>
            <a:endParaRPr lang="en-US" dirty="0"/>
          </a:p>
          <a:p>
            <a:endParaRPr lang="en-US" dirty="0">
              <a:ea typeface="Tahoma" pitchFamily="34" charset="0"/>
              <a:cs typeface="Tahoma" pitchFamily="34" charset="0"/>
            </a:endParaRPr>
          </a:p>
        </p:txBody>
      </p:sp>
    </p:spTree>
    <p:custDataLst>
      <p:tags r:id="rId1"/>
    </p:custDataLst>
    <p:extLst>
      <p:ext uri="{BB962C8B-B14F-4D97-AF65-F5344CB8AC3E}">
        <p14:creationId xmlns:p14="http://schemas.microsoft.com/office/powerpoint/2010/main" val="3550214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8331" name="Rectangle 98330">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8333" name="Freeform: Shape 98332">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98306" name="Rectangle 2"/>
          <p:cNvSpPr>
            <a:spLocks noGrp="1" noChangeArrowheads="1"/>
          </p:cNvSpPr>
          <p:nvPr>
            <p:ph type="title"/>
            <p:custDataLst>
              <p:tags r:id="rId2"/>
            </p:custDataLst>
          </p:nvPr>
        </p:nvSpPr>
        <p:spPr>
          <a:xfrm>
            <a:off x="838200" y="365125"/>
            <a:ext cx="10515600" cy="1325563"/>
          </a:xfrm>
        </p:spPr>
        <p:txBody>
          <a:bodyPr>
            <a:normAutofit/>
          </a:bodyPr>
          <a:lstStyle/>
          <a:p>
            <a:pPr eaLnBrk="1" hangingPunct="1"/>
            <a:r>
              <a:rPr lang="en-US" b="1" dirty="0">
                <a:ea typeface="Tahoma" pitchFamily="34" charset="0"/>
                <a:cs typeface="Tahoma" pitchFamily="34" charset="0"/>
              </a:rPr>
              <a:t>Violations Detected During Inventory Audit</a:t>
            </a:r>
          </a:p>
        </p:txBody>
      </p:sp>
      <p:sp>
        <p:nvSpPr>
          <p:cNvPr id="98335" name="Arc 98334">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98307" name="Rectangle 3"/>
          <p:cNvSpPr>
            <a:spLocks noGrp="1" noChangeArrowheads="1"/>
          </p:cNvSpPr>
          <p:nvPr>
            <p:ph idx="1"/>
            <p:custDataLst>
              <p:tags r:id="rId3"/>
            </p:custDataLst>
          </p:nvPr>
        </p:nvSpPr>
        <p:spPr>
          <a:xfrm>
            <a:off x="838200" y="1825625"/>
            <a:ext cx="10515600" cy="4351338"/>
          </a:xfrm>
        </p:spPr>
        <p:txBody>
          <a:bodyPr>
            <a:normAutofit/>
          </a:bodyPr>
          <a:lstStyle/>
          <a:p>
            <a:pPr eaLnBrk="1" hangingPunct="1"/>
            <a:r>
              <a:rPr lang="en-US" dirty="0">
                <a:ea typeface="Tahoma" pitchFamily="34" charset="0"/>
                <a:cs typeface="Tahoma" pitchFamily="34" charset="0"/>
              </a:rPr>
              <a:t>Claiming reimbursement for the sale of an amount of a specific supplemental food item which exceeds the store’s documented inventory of that supplemental food item for six or more days within the 60-day period</a:t>
            </a:r>
          </a:p>
          <a:p>
            <a:pPr lvl="1">
              <a:buClr>
                <a:srgbClr val="FF0000"/>
              </a:buClr>
              <a:buFont typeface="Courier New" panose="02070309020205020404" pitchFamily="49" charset="0"/>
              <a:buChar char="o"/>
            </a:pPr>
            <a:r>
              <a:rPr lang="en-US" dirty="0">
                <a:ea typeface="Tahoma" pitchFamily="34" charset="0"/>
                <a:cs typeface="Tahoma" pitchFamily="34" charset="0"/>
              </a:rPr>
              <a:t>  The six or more days do not have to be consecutive</a:t>
            </a:r>
          </a:p>
          <a:p>
            <a:pPr marL="274320" lvl="1" indent="0">
              <a:buNone/>
            </a:pPr>
            <a:endParaRPr lang="en-US" dirty="0">
              <a:ea typeface="Tahoma" pitchFamily="34" charset="0"/>
              <a:cs typeface="Tahoma" pitchFamily="34" charset="0"/>
            </a:endParaRPr>
          </a:p>
          <a:p>
            <a:pPr eaLnBrk="1" hangingPunct="1"/>
            <a:r>
              <a:rPr lang="en-US" dirty="0">
                <a:ea typeface="Tahoma" pitchFamily="34" charset="0"/>
                <a:cs typeface="Tahoma" pitchFamily="34" charset="0"/>
              </a:rPr>
              <a:t>Inability to provide records or providing false records is also a violation</a:t>
            </a:r>
          </a:p>
          <a:p>
            <a:pPr marL="82296" indent="0">
              <a:buNone/>
            </a:pPr>
            <a:endParaRPr lang="en-US" dirty="0">
              <a:ea typeface="Tahoma" pitchFamily="34" charset="0"/>
              <a:cs typeface="Tahoma" pitchFamily="34" charset="0"/>
            </a:endParaRPr>
          </a:p>
        </p:txBody>
      </p:sp>
    </p:spTree>
    <p:custDataLst>
      <p:tags r:id="rId1"/>
    </p:custDataLst>
    <p:extLst>
      <p:ext uri="{BB962C8B-B14F-4D97-AF65-F5344CB8AC3E}">
        <p14:creationId xmlns:p14="http://schemas.microsoft.com/office/powerpoint/2010/main" val="219328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8331" name="Rectangle 98330">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8333" name="Freeform: Shape 98332">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98306" name="Rectangle 2"/>
          <p:cNvSpPr>
            <a:spLocks noGrp="1" noChangeArrowheads="1"/>
          </p:cNvSpPr>
          <p:nvPr>
            <p:ph type="title"/>
            <p:custDataLst>
              <p:tags r:id="rId2"/>
            </p:custDataLst>
          </p:nvPr>
        </p:nvSpPr>
        <p:spPr>
          <a:xfrm>
            <a:off x="838200" y="365125"/>
            <a:ext cx="10515600" cy="1325563"/>
          </a:xfrm>
        </p:spPr>
        <p:txBody>
          <a:bodyPr>
            <a:normAutofit/>
          </a:bodyPr>
          <a:lstStyle/>
          <a:p>
            <a:pPr eaLnBrk="1" hangingPunct="1"/>
            <a:r>
              <a:rPr lang="en-US" b="1" dirty="0">
                <a:ea typeface="Tahoma" pitchFamily="34" charset="0"/>
                <a:cs typeface="Tahoma" pitchFamily="34" charset="0"/>
              </a:rPr>
              <a:t>Vendor Claims</a:t>
            </a:r>
          </a:p>
        </p:txBody>
      </p:sp>
      <p:sp>
        <p:nvSpPr>
          <p:cNvPr id="98335" name="Arc 98334">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98307" name="Rectangle 3"/>
          <p:cNvSpPr>
            <a:spLocks noGrp="1" noChangeArrowheads="1"/>
          </p:cNvSpPr>
          <p:nvPr>
            <p:ph idx="1"/>
            <p:custDataLst>
              <p:tags r:id="rId3"/>
            </p:custDataLst>
          </p:nvPr>
        </p:nvSpPr>
        <p:spPr>
          <a:xfrm>
            <a:off x="838200" y="1825625"/>
            <a:ext cx="10515600" cy="4351338"/>
          </a:xfrm>
        </p:spPr>
        <p:txBody>
          <a:bodyPr>
            <a:normAutofit/>
          </a:bodyPr>
          <a:lstStyle/>
          <a:p>
            <a:pPr eaLnBrk="1" hangingPunct="1"/>
            <a:r>
              <a:rPr lang="en-US" dirty="0">
                <a:ea typeface="Tahoma" pitchFamily="34" charset="0"/>
                <a:cs typeface="Tahoma" pitchFamily="34" charset="0"/>
              </a:rPr>
              <a:t>Overpayment to a vendor as determined by an inventory audit or compliance buy investigation requires repayment to the WIC Program</a:t>
            </a:r>
          </a:p>
          <a:p>
            <a:pPr marL="0" indent="0" eaLnBrk="1" hangingPunct="1">
              <a:buNone/>
            </a:pPr>
            <a:endParaRPr lang="en-US" dirty="0">
              <a:ea typeface="Tahoma" pitchFamily="34" charset="0"/>
              <a:cs typeface="Tahoma" pitchFamily="34" charset="0"/>
            </a:endParaRPr>
          </a:p>
          <a:p>
            <a:pPr eaLnBrk="1" hangingPunct="1"/>
            <a:r>
              <a:rPr lang="en-US" dirty="0">
                <a:ea typeface="Tahoma" pitchFamily="34" charset="0"/>
                <a:cs typeface="Tahoma" pitchFamily="34" charset="0"/>
              </a:rPr>
              <a:t>The State WIC Agency assesses a claim against the vendor in the amount of the overpayment</a:t>
            </a:r>
          </a:p>
          <a:p>
            <a:pPr marL="0" indent="0" eaLnBrk="1" hangingPunct="1">
              <a:buNone/>
            </a:pPr>
            <a:endParaRPr lang="en-US" dirty="0">
              <a:ea typeface="Tahoma" pitchFamily="34" charset="0"/>
              <a:cs typeface="Tahoma" pitchFamily="34" charset="0"/>
            </a:endParaRPr>
          </a:p>
          <a:p>
            <a:pPr eaLnBrk="1" hangingPunct="1"/>
            <a:r>
              <a:rPr lang="en-US" dirty="0">
                <a:ea typeface="Tahoma" pitchFamily="34" charset="0"/>
                <a:cs typeface="Tahoma" pitchFamily="34" charset="0"/>
              </a:rPr>
              <a:t>Vendors can request a conference to review the claim, but this action cannot be appealed</a:t>
            </a:r>
          </a:p>
          <a:p>
            <a:pPr marL="82296" indent="0">
              <a:buNone/>
            </a:pPr>
            <a:endParaRPr lang="en-US" dirty="0">
              <a:ea typeface="Tahoma" pitchFamily="34" charset="0"/>
              <a:cs typeface="Tahoma" pitchFamily="34" charset="0"/>
            </a:endParaRPr>
          </a:p>
        </p:txBody>
      </p:sp>
    </p:spTree>
    <p:custDataLst>
      <p:tags r:id="rId1"/>
    </p:custDataLst>
    <p:extLst>
      <p:ext uri="{BB962C8B-B14F-4D97-AF65-F5344CB8AC3E}">
        <p14:creationId xmlns:p14="http://schemas.microsoft.com/office/powerpoint/2010/main" val="3312093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8331" name="Rectangle 98330">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8333" name="Freeform: Shape 98332">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98306" name="Rectangle 2"/>
          <p:cNvSpPr>
            <a:spLocks noGrp="1" noChangeArrowheads="1"/>
          </p:cNvSpPr>
          <p:nvPr>
            <p:ph type="title"/>
            <p:custDataLst>
              <p:tags r:id="rId2"/>
            </p:custDataLst>
          </p:nvPr>
        </p:nvSpPr>
        <p:spPr>
          <a:xfrm>
            <a:off x="838200" y="365125"/>
            <a:ext cx="10515600" cy="1325563"/>
          </a:xfrm>
        </p:spPr>
        <p:txBody>
          <a:bodyPr>
            <a:normAutofit/>
          </a:bodyPr>
          <a:lstStyle/>
          <a:p>
            <a:pPr eaLnBrk="1" hangingPunct="1"/>
            <a:r>
              <a:rPr lang="en-US" b="1" dirty="0">
                <a:ea typeface="Tahoma" pitchFamily="34" charset="0"/>
                <a:cs typeface="Tahoma" pitchFamily="34" charset="0"/>
              </a:rPr>
              <a:t>Claims Assessed for Vendor Violations</a:t>
            </a:r>
          </a:p>
        </p:txBody>
      </p:sp>
      <p:sp>
        <p:nvSpPr>
          <p:cNvPr id="98335" name="Arc 98334">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98307" name="Rectangle 3"/>
          <p:cNvSpPr>
            <a:spLocks noGrp="1" noChangeArrowheads="1"/>
          </p:cNvSpPr>
          <p:nvPr>
            <p:ph idx="1"/>
            <p:custDataLst>
              <p:tags r:id="rId3"/>
            </p:custDataLst>
          </p:nvPr>
        </p:nvSpPr>
        <p:spPr>
          <a:xfrm>
            <a:off x="838200" y="1825625"/>
            <a:ext cx="10515600" cy="4351338"/>
          </a:xfrm>
        </p:spPr>
        <p:txBody>
          <a:bodyPr>
            <a:normAutofit/>
          </a:bodyPr>
          <a:lstStyle/>
          <a:p>
            <a:r>
              <a:rPr lang="en-US" dirty="0">
                <a:ea typeface="Tahoma" pitchFamily="34" charset="0"/>
                <a:cs typeface="Tahoma" pitchFamily="34" charset="0"/>
              </a:rPr>
              <a:t>If a vendor is assessed a claim, the vendor must reimburse the State WIC Agency in full or agree to a repayment plan within 30 days of written notification of the claim</a:t>
            </a:r>
          </a:p>
          <a:p>
            <a:pPr lvl="1">
              <a:buFont typeface="Wingdings" panose="05000000000000000000" pitchFamily="2" charset="2"/>
              <a:buChar char="ü"/>
            </a:pPr>
            <a:r>
              <a:rPr lang="en-US" dirty="0">
                <a:ea typeface="Tahoma" pitchFamily="34" charset="0"/>
                <a:cs typeface="Tahoma" pitchFamily="34" charset="0"/>
              </a:rPr>
              <a:t>Failure to do so will lead to termination of the Vendor Agreement</a:t>
            </a:r>
          </a:p>
          <a:p>
            <a:endParaRPr lang="en-US" dirty="0">
              <a:ea typeface="Tahoma" pitchFamily="34" charset="0"/>
              <a:cs typeface="Tahoma" pitchFamily="34" charset="0"/>
            </a:endParaRPr>
          </a:p>
          <a:p>
            <a:r>
              <a:rPr lang="en-US" dirty="0">
                <a:ea typeface="Tahoma" pitchFamily="34" charset="0"/>
                <a:cs typeface="Tahoma" pitchFamily="34" charset="0"/>
              </a:rPr>
              <a:t>A vendor applicant cannot be authorized if any of the vendor applicant’s owners, officers or managers currently have or previously had a financial interest in a WIC Vendor that was assessed a claim by the WIC Program and the claim has not been paid in full</a:t>
            </a:r>
          </a:p>
        </p:txBody>
      </p:sp>
    </p:spTree>
    <p:custDataLst>
      <p:tags r:id="rId1"/>
    </p:custDataLst>
    <p:extLst>
      <p:ext uri="{BB962C8B-B14F-4D97-AF65-F5344CB8AC3E}">
        <p14:creationId xmlns:p14="http://schemas.microsoft.com/office/powerpoint/2010/main" val="1821657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8331" name="Rectangle 98330">
            <a:extLst>
              <a:ext uri="{FF2B5EF4-FFF2-40B4-BE49-F238E27FC236}">
                <a16:creationId xmlns:a16="http://schemas.microsoft.com/office/drawing/2014/main" id="{DB304A14-32D0-4873-B914-423ED7B8DA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98306" name="Rectangle 2"/>
          <p:cNvSpPr>
            <a:spLocks noGrp="1" noChangeArrowheads="1"/>
          </p:cNvSpPr>
          <p:nvPr>
            <p:ph type="title"/>
            <p:custDataLst>
              <p:tags r:id="rId2"/>
            </p:custDataLst>
          </p:nvPr>
        </p:nvSpPr>
        <p:spPr>
          <a:xfrm>
            <a:off x="838200" y="365125"/>
            <a:ext cx="5387502" cy="1325563"/>
          </a:xfrm>
        </p:spPr>
        <p:txBody>
          <a:bodyPr>
            <a:normAutofit/>
          </a:bodyPr>
          <a:lstStyle/>
          <a:p>
            <a:pPr eaLnBrk="1" hangingPunct="1"/>
            <a:r>
              <a:rPr lang="en-US" b="1" dirty="0">
                <a:ea typeface="Tahoma" pitchFamily="34" charset="0"/>
                <a:cs typeface="Tahoma" pitchFamily="34" charset="0"/>
              </a:rPr>
              <a:t>Disqualification</a:t>
            </a:r>
            <a:r>
              <a:rPr lang="en-US" dirty="0">
                <a:ea typeface="Tahoma" pitchFamily="34" charset="0"/>
                <a:cs typeface="Tahoma" pitchFamily="34" charset="0"/>
              </a:rPr>
              <a:t> </a:t>
            </a:r>
            <a:endParaRPr lang="en-US" b="1" dirty="0">
              <a:ea typeface="Tahoma" pitchFamily="34" charset="0"/>
              <a:cs typeface="Tahoma" pitchFamily="34" charset="0"/>
            </a:endParaRPr>
          </a:p>
        </p:txBody>
      </p:sp>
      <p:sp>
        <p:nvSpPr>
          <p:cNvPr id="98307" name="Rectangle 3"/>
          <p:cNvSpPr>
            <a:spLocks noGrp="1" noChangeArrowheads="1"/>
          </p:cNvSpPr>
          <p:nvPr>
            <p:ph idx="1"/>
            <p:custDataLst>
              <p:tags r:id="rId3"/>
            </p:custDataLst>
          </p:nvPr>
        </p:nvSpPr>
        <p:spPr>
          <a:xfrm>
            <a:off x="838200" y="1825625"/>
            <a:ext cx="5387502" cy="4351338"/>
          </a:xfrm>
        </p:spPr>
        <p:txBody>
          <a:bodyPr>
            <a:normAutofit/>
          </a:bodyPr>
          <a:lstStyle/>
          <a:p>
            <a:pPr eaLnBrk="1" hangingPunct="1"/>
            <a:r>
              <a:rPr lang="en-US" dirty="0">
                <a:ea typeface="Tahoma" pitchFamily="34" charset="0"/>
                <a:cs typeface="Tahoma" pitchFamily="34" charset="0"/>
              </a:rPr>
              <a:t>Ranges from 60 days to permanent</a:t>
            </a:r>
          </a:p>
          <a:p>
            <a:pPr eaLnBrk="1" hangingPunct="1"/>
            <a:r>
              <a:rPr lang="en-US" dirty="0">
                <a:ea typeface="Tahoma" pitchFamily="34" charset="0"/>
                <a:cs typeface="Tahoma" pitchFamily="34" charset="0"/>
              </a:rPr>
              <a:t>WIC status may impact status with SNAP (formerly the Food Stamp Program)</a:t>
            </a:r>
          </a:p>
          <a:p>
            <a:pPr eaLnBrk="1" hangingPunct="1"/>
            <a:r>
              <a:rPr lang="en-US" dirty="0">
                <a:ea typeface="Tahoma" pitchFamily="34" charset="0"/>
                <a:cs typeface="Tahoma" pitchFamily="34" charset="0"/>
              </a:rPr>
              <a:t>Vendor has right to appeal</a:t>
            </a:r>
          </a:p>
        </p:txBody>
      </p:sp>
      <p:pic>
        <p:nvPicPr>
          <p:cNvPr id="2" name="Content Placeholder 4" descr="Fotolia_6901118_Subscription_L.jpg">
            <a:extLst>
              <a:ext uri="{FF2B5EF4-FFF2-40B4-BE49-F238E27FC236}">
                <a16:creationId xmlns:a16="http://schemas.microsoft.com/office/drawing/2014/main" id="{8E0F2D69-2A3B-5B40-20E7-3060EB6DEC1D}"/>
              </a:ext>
            </a:extLst>
          </p:cNvPr>
          <p:cNvPicPr>
            <a:picLocks noChangeAspect="1"/>
          </p:cNvPicPr>
          <p:nvPr/>
        </p:nvPicPr>
        <p:blipFill rotWithShape="1">
          <a:blip r:embed="rId6" cstate="print"/>
          <a:srcRect l="23292" r="5855" b="1"/>
          <a:stretch/>
        </p:blipFill>
        <p:spPr>
          <a:xfrm>
            <a:off x="6621294" y="1295416"/>
            <a:ext cx="5570706" cy="5562584"/>
          </a:xfrm>
          <a:custGeom>
            <a:avLst/>
            <a:gdLst/>
            <a:ahLst/>
            <a:cxnLst/>
            <a:rect l="l" t="t" r="r" b="b"/>
            <a:pathLst>
              <a:path w="5570706" h="5562584">
                <a:moveTo>
                  <a:pt x="3374687" y="0"/>
                </a:moveTo>
                <a:cubicBezTo>
                  <a:pt x="4190094" y="0"/>
                  <a:pt x="4937956" y="289196"/>
                  <a:pt x="5521301" y="770615"/>
                </a:cubicBezTo>
                <a:lnTo>
                  <a:pt x="5570706" y="815517"/>
                </a:lnTo>
                <a:lnTo>
                  <a:pt x="5570706" y="5562584"/>
                </a:lnTo>
                <a:lnTo>
                  <a:pt x="808135" y="5562584"/>
                </a:lnTo>
                <a:lnTo>
                  <a:pt x="770615" y="5521302"/>
                </a:lnTo>
                <a:cubicBezTo>
                  <a:pt x="289196" y="4937957"/>
                  <a:pt x="0" y="4190095"/>
                  <a:pt x="0" y="3374687"/>
                </a:cubicBezTo>
                <a:cubicBezTo>
                  <a:pt x="0" y="1510899"/>
                  <a:pt x="1510899" y="0"/>
                  <a:pt x="3374687" y="0"/>
                </a:cubicBezTo>
                <a:close/>
              </a:path>
            </a:pathLst>
          </a:custGeom>
        </p:spPr>
      </p:pic>
      <p:sp>
        <p:nvSpPr>
          <p:cNvPr id="98333" name="!!Oval">
            <a:extLst>
              <a:ext uri="{FF2B5EF4-FFF2-40B4-BE49-F238E27FC236}">
                <a16:creationId xmlns:a16="http://schemas.microsoft.com/office/drawing/2014/main" id="{1D460C86-854F-4FB3-ABC2-E823D8FEB9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43451" y="1656147"/>
            <a:ext cx="546100" cy="5461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98335" name="!!Arc">
            <a:extLst>
              <a:ext uri="{FF2B5EF4-FFF2-40B4-BE49-F238E27FC236}">
                <a16:creationId xmlns:a16="http://schemas.microsoft.com/office/drawing/2014/main" id="{BB48116A-278A-4CC5-89D3-9DE8E8FF12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4739" y="587516"/>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484957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8331" name="Rectangle 98330">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8333" name="Freeform: Shape 98332">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98306" name="Rectangle 2"/>
          <p:cNvSpPr>
            <a:spLocks noGrp="1" noChangeArrowheads="1"/>
          </p:cNvSpPr>
          <p:nvPr>
            <p:ph type="title"/>
            <p:custDataLst>
              <p:tags r:id="rId2"/>
            </p:custDataLst>
          </p:nvPr>
        </p:nvSpPr>
        <p:spPr>
          <a:xfrm>
            <a:off x="838200" y="365125"/>
            <a:ext cx="10515600" cy="1325563"/>
          </a:xfrm>
        </p:spPr>
        <p:txBody>
          <a:bodyPr>
            <a:normAutofit/>
          </a:bodyPr>
          <a:lstStyle/>
          <a:p>
            <a:pPr eaLnBrk="1" hangingPunct="1"/>
            <a:r>
              <a:rPr lang="en-US" b="1" dirty="0">
                <a:ea typeface="Tahoma" pitchFamily="34" charset="0"/>
                <a:cs typeface="Tahoma" pitchFamily="34" charset="0"/>
              </a:rPr>
              <a:t>Disqualification continued</a:t>
            </a:r>
            <a:r>
              <a:rPr lang="en-US" dirty="0">
                <a:ea typeface="Tahoma" pitchFamily="34" charset="0"/>
                <a:cs typeface="Tahoma" pitchFamily="34" charset="0"/>
              </a:rPr>
              <a:t> </a:t>
            </a:r>
            <a:endParaRPr lang="en-US" b="1" dirty="0">
              <a:ea typeface="Tahoma" pitchFamily="34" charset="0"/>
              <a:cs typeface="Tahoma" pitchFamily="34" charset="0"/>
            </a:endParaRPr>
          </a:p>
        </p:txBody>
      </p:sp>
      <p:sp>
        <p:nvSpPr>
          <p:cNvPr id="98335" name="Arc 98334">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98307" name="Rectangle 3"/>
          <p:cNvSpPr>
            <a:spLocks noGrp="1" noChangeArrowheads="1"/>
          </p:cNvSpPr>
          <p:nvPr>
            <p:ph idx="1"/>
            <p:custDataLst>
              <p:tags r:id="rId3"/>
            </p:custDataLst>
          </p:nvPr>
        </p:nvSpPr>
        <p:spPr>
          <a:xfrm>
            <a:off x="838200" y="1825625"/>
            <a:ext cx="10515600" cy="4351338"/>
          </a:xfrm>
        </p:spPr>
        <p:txBody>
          <a:bodyPr>
            <a:normAutofit/>
          </a:bodyPr>
          <a:lstStyle/>
          <a:p>
            <a:pPr fontAlgn="auto">
              <a:buFont typeface="Arial" panose="020B0604020202020204" pitchFamily="34" charset="0"/>
              <a:buChar char="•"/>
            </a:pPr>
            <a:r>
              <a:rPr lang="en-US" b="0" i="0" dirty="0">
                <a:effectLst/>
              </a:rPr>
              <a:t>Upon disqualification or termination, vendors are required to return their stand-beside equipment to FIS within 10 business days </a:t>
            </a:r>
          </a:p>
          <a:p>
            <a:pPr lvl="1" fontAlgn="auto">
              <a:buFont typeface="Wingdings" panose="05000000000000000000" pitchFamily="2" charset="2"/>
              <a:buChar char="ü"/>
            </a:pPr>
            <a:r>
              <a:rPr lang="en-US" b="0" i="0" dirty="0">
                <a:effectLst/>
              </a:rPr>
              <a:t>Including all cords, cables, scanners and pin pads (if applicable)</a:t>
            </a:r>
          </a:p>
          <a:p>
            <a:pPr lvl="1" fontAlgn="auto">
              <a:buFont typeface="Wingdings" panose="05000000000000000000" pitchFamily="2" charset="2"/>
              <a:buChar char="ü"/>
            </a:pPr>
            <a:r>
              <a:rPr lang="en-US" b="0" i="0" dirty="0">
                <a:effectLst/>
              </a:rPr>
              <a:t>FIS will send a shipping label</a:t>
            </a:r>
          </a:p>
          <a:p>
            <a:pPr fontAlgn="auto">
              <a:buFont typeface="Arial" panose="020B0604020202020204" pitchFamily="34" charset="0"/>
              <a:buChar char="•"/>
            </a:pPr>
            <a:r>
              <a:rPr lang="en-US" b="0" i="0" dirty="0">
                <a:effectLst/>
              </a:rPr>
              <a:t>Failure to return all stand-beside equipment to FIS will result in the initiation of an ACH debit from the vendor’s account </a:t>
            </a:r>
          </a:p>
          <a:p>
            <a:pPr fontAlgn="auto">
              <a:buFont typeface="Arial" panose="020B0604020202020204" pitchFamily="34" charset="0"/>
              <a:buChar char="•"/>
            </a:pPr>
            <a:r>
              <a:rPr lang="en-US" b="0" i="0" dirty="0">
                <a:effectLst/>
              </a:rPr>
              <a:t>If a vendor’s bank account has been closed, Local Agency staff will be asked to retrieve all equipment from the vendor location </a:t>
            </a:r>
          </a:p>
          <a:p>
            <a:pPr eaLnBrk="1" hangingPunct="1"/>
            <a:endParaRPr lang="en-US" dirty="0">
              <a:ea typeface="Tahoma" pitchFamily="34" charset="0"/>
              <a:cs typeface="Tahoma" pitchFamily="34" charset="0"/>
            </a:endParaRPr>
          </a:p>
        </p:txBody>
      </p:sp>
    </p:spTree>
    <p:custDataLst>
      <p:tags r:id="rId1"/>
    </p:custDataLst>
    <p:extLst>
      <p:ext uri="{BB962C8B-B14F-4D97-AF65-F5344CB8AC3E}">
        <p14:creationId xmlns:p14="http://schemas.microsoft.com/office/powerpoint/2010/main" val="760346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8331" name="Rectangle 98330">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8333" name="Freeform: Shape 98332">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8306" name="Rectangle 2"/>
          <p:cNvSpPr>
            <a:spLocks noGrp="1" noChangeArrowheads="1"/>
          </p:cNvSpPr>
          <p:nvPr>
            <p:ph type="title"/>
            <p:custDataLst>
              <p:tags r:id="rId2"/>
            </p:custDataLst>
          </p:nvPr>
        </p:nvSpPr>
        <p:spPr>
          <a:xfrm>
            <a:off x="686834" y="1153572"/>
            <a:ext cx="3200400" cy="4461163"/>
          </a:xfrm>
        </p:spPr>
        <p:txBody>
          <a:bodyPr>
            <a:normAutofit/>
          </a:bodyPr>
          <a:lstStyle/>
          <a:p>
            <a:pPr eaLnBrk="1" hangingPunct="1"/>
            <a:r>
              <a:rPr lang="en-US" b="1" dirty="0">
                <a:solidFill>
                  <a:srgbClr val="FFFFFF"/>
                </a:solidFill>
                <a:ea typeface="Tahoma" pitchFamily="34" charset="0"/>
                <a:cs typeface="Tahoma" pitchFamily="34" charset="0"/>
              </a:rPr>
              <a:t>Office of Inspector General</a:t>
            </a:r>
            <a:r>
              <a:rPr lang="en-US" dirty="0">
                <a:solidFill>
                  <a:srgbClr val="FFFFFF"/>
                </a:solidFill>
                <a:ea typeface="Tahoma" pitchFamily="34" charset="0"/>
                <a:cs typeface="Tahoma" pitchFamily="34" charset="0"/>
              </a:rPr>
              <a:t> </a:t>
            </a:r>
            <a:endParaRPr lang="en-US" b="1" dirty="0">
              <a:solidFill>
                <a:srgbClr val="FFFFFF"/>
              </a:solidFill>
              <a:ea typeface="Tahoma" pitchFamily="34" charset="0"/>
              <a:cs typeface="Tahoma" pitchFamily="34" charset="0"/>
            </a:endParaRPr>
          </a:p>
        </p:txBody>
      </p:sp>
      <p:sp>
        <p:nvSpPr>
          <p:cNvPr id="98335" name="Arc 98334">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98307" name="Rectangle 3"/>
          <p:cNvSpPr>
            <a:spLocks noGrp="1" noChangeArrowheads="1"/>
          </p:cNvSpPr>
          <p:nvPr>
            <p:ph idx="1"/>
            <p:custDataLst>
              <p:tags r:id="rId3"/>
            </p:custDataLst>
          </p:nvPr>
        </p:nvSpPr>
        <p:spPr>
          <a:xfrm>
            <a:off x="4447308" y="591344"/>
            <a:ext cx="6906491" cy="5585619"/>
          </a:xfrm>
        </p:spPr>
        <p:txBody>
          <a:bodyPr anchor="ctr">
            <a:normAutofit/>
          </a:bodyPr>
          <a:lstStyle/>
          <a:p>
            <a:r>
              <a:rPr lang="en-US" u="sng" dirty="0">
                <a:ea typeface="Tahoma" pitchFamily="34" charset="0"/>
                <a:cs typeface="Tahoma" pitchFamily="34" charset="0"/>
              </a:rPr>
              <a:t>MISSION: </a:t>
            </a:r>
          </a:p>
          <a:p>
            <a:pPr lvl="1">
              <a:buFont typeface="Wingdings" panose="05000000000000000000" pitchFamily="2" charset="2"/>
              <a:buChar char="ü"/>
            </a:pPr>
            <a:r>
              <a:rPr lang="en-US" dirty="0">
                <a:ea typeface="Tahoma" pitchFamily="34" charset="0"/>
                <a:cs typeface="Tahoma" pitchFamily="34" charset="0"/>
              </a:rPr>
              <a:t>Perform audits and investigations of the Department's programs and operations; </a:t>
            </a:r>
          </a:p>
          <a:p>
            <a:pPr lvl="1">
              <a:buFont typeface="Wingdings" panose="05000000000000000000" pitchFamily="2" charset="2"/>
              <a:buChar char="ü"/>
            </a:pPr>
            <a:r>
              <a:rPr lang="en-US" dirty="0">
                <a:ea typeface="Tahoma" pitchFamily="34" charset="0"/>
                <a:cs typeface="Tahoma" pitchFamily="34" charset="0"/>
              </a:rPr>
              <a:t>Work with the Department's management team in activities that promote economy, efficiency, and effectiveness or that prevent and detect fraud and abuse in programs and operations, both within USDA and in non-Federal entities that receive USDA assistance;</a:t>
            </a:r>
          </a:p>
          <a:p>
            <a:r>
              <a:rPr lang="en-US" dirty="0">
                <a:ea typeface="Tahoma" pitchFamily="34" charset="0"/>
                <a:cs typeface="Tahoma" pitchFamily="34" charset="0"/>
              </a:rPr>
              <a:t>OIG web site: </a:t>
            </a:r>
            <a:r>
              <a:rPr lang="en-US" dirty="0">
                <a:ea typeface="Tahoma" pitchFamily="34" charset="0"/>
                <a:cs typeface="Tahoma" pitchFamily="34" charset="0"/>
                <a:hlinkClick r:id="rId6"/>
              </a:rPr>
              <a:t>https://usdaoig.oversight.gov/</a:t>
            </a:r>
            <a:endParaRPr lang="en-US" dirty="0">
              <a:ea typeface="Tahoma" pitchFamily="34" charset="0"/>
              <a:cs typeface="Tahoma" pitchFamily="34" charset="0"/>
            </a:endParaRPr>
          </a:p>
          <a:p>
            <a:pPr eaLnBrk="1" hangingPunct="1"/>
            <a:endParaRPr lang="en-US" dirty="0">
              <a:ea typeface="Tahoma" pitchFamily="34" charset="0"/>
              <a:cs typeface="Tahoma" pitchFamily="34" charset="0"/>
            </a:endParaRPr>
          </a:p>
        </p:txBody>
      </p:sp>
    </p:spTree>
    <p:custDataLst>
      <p:tags r:id="rId1"/>
    </p:custDataLst>
    <p:extLst>
      <p:ext uri="{BB962C8B-B14F-4D97-AF65-F5344CB8AC3E}">
        <p14:creationId xmlns:p14="http://schemas.microsoft.com/office/powerpoint/2010/main" val="3549032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1637" name="Rectangle 111636">
            <a:extLst>
              <a:ext uri="{FF2B5EF4-FFF2-40B4-BE49-F238E27FC236}">
                <a16:creationId xmlns:a16="http://schemas.microsoft.com/office/drawing/2014/main" id="{C2554CA6-288E-4202-BC52-2E5A8F0C0A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1639" name="Oval 111638">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189" y="1119031"/>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1618" name="Rectangle 4"/>
          <p:cNvSpPr>
            <a:spLocks noGrp="1" noChangeArrowheads="1"/>
          </p:cNvSpPr>
          <p:nvPr>
            <p:ph type="title"/>
            <p:custDataLst>
              <p:tags r:id="rId2"/>
            </p:custDataLst>
          </p:nvPr>
        </p:nvSpPr>
        <p:spPr>
          <a:xfrm>
            <a:off x="1171074" y="1396686"/>
            <a:ext cx="3240506" cy="4064628"/>
          </a:xfrm>
        </p:spPr>
        <p:txBody>
          <a:bodyPr>
            <a:normAutofit/>
          </a:bodyPr>
          <a:lstStyle/>
          <a:p>
            <a:pPr eaLnBrk="1" hangingPunct="1"/>
            <a:r>
              <a:rPr lang="en-US" b="1" dirty="0">
                <a:solidFill>
                  <a:srgbClr val="FFFFFF"/>
                </a:solidFill>
                <a:ea typeface="Tahoma" pitchFamily="34" charset="0"/>
                <a:cs typeface="Tahoma" pitchFamily="34" charset="0"/>
              </a:rPr>
              <a:t>Conflict of Interest</a:t>
            </a:r>
          </a:p>
        </p:txBody>
      </p:sp>
      <p:sp>
        <p:nvSpPr>
          <p:cNvPr id="111641" name="Arc 111640">
            <a:extLst>
              <a:ext uri="{FF2B5EF4-FFF2-40B4-BE49-F238E27FC236}">
                <a16:creationId xmlns:a16="http://schemas.microsoft.com/office/drawing/2014/main" id="{5B7778FC-632E-4DCA-A7CB-0D7731CCF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9809111">
            <a:off x="8683720" y="941148"/>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11643" name="Oval 111642">
            <a:extLst>
              <a:ext uri="{FF2B5EF4-FFF2-40B4-BE49-F238E27FC236}">
                <a16:creationId xmlns:a16="http://schemas.microsoft.com/office/drawing/2014/main" id="{FA23A907-97FB-4A8F-880A-DD77401C42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0048" y="4780992"/>
            <a:ext cx="546100"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11619" name="Rectangle 5"/>
          <p:cNvSpPr>
            <a:spLocks noGrp="1" noChangeArrowheads="1"/>
          </p:cNvSpPr>
          <p:nvPr>
            <p:ph idx="1"/>
            <p:custDataLst>
              <p:tags r:id="rId3"/>
            </p:custDataLst>
          </p:nvPr>
        </p:nvSpPr>
        <p:spPr>
          <a:xfrm>
            <a:off x="5370153" y="1526033"/>
            <a:ext cx="5911799" cy="4798567"/>
          </a:xfrm>
        </p:spPr>
        <p:txBody>
          <a:bodyPr>
            <a:normAutofit fontScale="92500" lnSpcReduction="10000"/>
          </a:bodyPr>
          <a:lstStyle/>
          <a:p>
            <a:r>
              <a:rPr lang="en-US" sz="2400" dirty="0">
                <a:ea typeface="Tahoma" pitchFamily="34" charset="0"/>
                <a:cs typeface="Tahoma" pitchFamily="34" charset="0"/>
              </a:rPr>
              <a:t>A vendor shall not have any owner(s), officer(s) or manager(s) who are employed, or who have a spouse, child, or parent employed by the State WIC Agency or the Local WIC Agency serving the county in which the vendor conducts business</a:t>
            </a:r>
          </a:p>
          <a:p>
            <a:pPr eaLnBrk="1" hangingPunct="1"/>
            <a:r>
              <a:rPr lang="en-US" sz="2400" dirty="0">
                <a:ea typeface="Tahoma" pitchFamily="34" charset="0"/>
                <a:cs typeface="Tahoma" pitchFamily="34" charset="0"/>
              </a:rPr>
              <a:t>A vendor shall not have an employee who handles or transacts food benefits or cash-value benefits who is employed or has a spouse, child or parent who is employed by the State WIC Agency or the Local WIC Agency serving the county in which the vendor conducts business</a:t>
            </a:r>
          </a:p>
          <a:p>
            <a:pPr eaLnBrk="1" hangingPunct="1"/>
            <a:r>
              <a:rPr lang="en-US" sz="2400" dirty="0">
                <a:ea typeface="Tahoma" pitchFamily="34" charset="0"/>
                <a:cs typeface="Tahoma" pitchFamily="34" charset="0"/>
              </a:rPr>
              <a:t>Ask your staff if they have a spouse, child or parent who works for the WIC program</a:t>
            </a:r>
          </a:p>
          <a:p>
            <a:pPr lvl="1">
              <a:buFont typeface="Wingdings" panose="05000000000000000000" pitchFamily="2" charset="2"/>
              <a:buChar char="ü"/>
            </a:pPr>
            <a:r>
              <a:rPr lang="en-US" dirty="0">
                <a:ea typeface="Tahoma" pitchFamily="34" charset="0"/>
                <a:cs typeface="Tahoma" pitchFamily="34" charset="0"/>
              </a:rPr>
              <a:t>If they do, report it to your vendor contact at your Local WIC Agency</a:t>
            </a:r>
          </a:p>
        </p:txBody>
      </p:sp>
    </p:spTree>
    <p:custDataLst>
      <p:tags r:id="rId1"/>
    </p:custDataLst>
    <p:extLst>
      <p:ext uri="{BB962C8B-B14F-4D97-AF65-F5344CB8AC3E}">
        <p14:creationId xmlns:p14="http://schemas.microsoft.com/office/powerpoint/2010/main" val="244128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2661" name="Rectangle 112660">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2663" name="Freeform: Shape 112662">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2642" name="Rectangle 2"/>
          <p:cNvSpPr>
            <a:spLocks noGrp="1" noChangeArrowheads="1"/>
          </p:cNvSpPr>
          <p:nvPr>
            <p:ph type="title"/>
            <p:custDataLst>
              <p:tags r:id="rId2"/>
            </p:custDataLst>
          </p:nvPr>
        </p:nvSpPr>
        <p:spPr>
          <a:xfrm>
            <a:off x="686834" y="1153572"/>
            <a:ext cx="3200400" cy="4461163"/>
          </a:xfrm>
        </p:spPr>
        <p:txBody>
          <a:bodyPr>
            <a:normAutofit/>
          </a:bodyPr>
          <a:lstStyle/>
          <a:p>
            <a:pPr eaLnBrk="1" hangingPunct="1"/>
            <a:r>
              <a:rPr lang="en-US" b="1" dirty="0">
                <a:solidFill>
                  <a:srgbClr val="FFFFFF"/>
                </a:solidFill>
                <a:ea typeface="Tahoma" pitchFamily="34" charset="0"/>
                <a:cs typeface="Tahoma" pitchFamily="34" charset="0"/>
              </a:rPr>
              <a:t>Routine Monitoring</a:t>
            </a:r>
          </a:p>
        </p:txBody>
      </p:sp>
      <p:sp>
        <p:nvSpPr>
          <p:cNvPr id="112665" name="Arc 112664">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12643" name="Rectangle 3"/>
          <p:cNvSpPr>
            <a:spLocks noGrp="1" noChangeArrowheads="1"/>
          </p:cNvSpPr>
          <p:nvPr>
            <p:ph idx="1"/>
            <p:custDataLst>
              <p:tags r:id="rId3"/>
            </p:custDataLst>
          </p:nvPr>
        </p:nvSpPr>
        <p:spPr>
          <a:xfrm>
            <a:off x="4447308" y="591344"/>
            <a:ext cx="6906491" cy="5585619"/>
          </a:xfrm>
        </p:spPr>
        <p:txBody>
          <a:bodyPr anchor="ctr">
            <a:normAutofit/>
          </a:bodyPr>
          <a:lstStyle/>
          <a:p>
            <a:pPr eaLnBrk="1" hangingPunct="1">
              <a:buFont typeface="Arial" panose="020B0604020202020204" pitchFamily="34" charset="0"/>
              <a:buChar char="•"/>
            </a:pPr>
            <a:r>
              <a:rPr lang="en-US" dirty="0">
                <a:ea typeface="Tahoma" pitchFamily="34" charset="0"/>
                <a:cs typeface="Tahoma" pitchFamily="34" charset="0"/>
              </a:rPr>
              <a:t>Includes, but is not limited to:</a:t>
            </a:r>
          </a:p>
          <a:p>
            <a:pPr lvl="1" eaLnBrk="1" hangingPunct="1">
              <a:buFont typeface="Wingdings" panose="05000000000000000000" pitchFamily="2" charset="2"/>
              <a:buChar char="ü"/>
            </a:pPr>
            <a:r>
              <a:rPr lang="en-US" dirty="0">
                <a:ea typeface="Tahoma" pitchFamily="34" charset="0"/>
                <a:cs typeface="Tahoma" pitchFamily="34" charset="0"/>
              </a:rPr>
              <a:t>Review of formula invoices and receipts</a:t>
            </a:r>
          </a:p>
          <a:p>
            <a:pPr lvl="1" eaLnBrk="1" hangingPunct="1">
              <a:buFont typeface="Wingdings" panose="05000000000000000000" pitchFamily="2" charset="2"/>
              <a:buChar char="ü"/>
            </a:pPr>
            <a:r>
              <a:rPr lang="en-US" dirty="0">
                <a:ea typeface="Tahoma" pitchFamily="34" charset="0"/>
                <a:cs typeface="Tahoma" pitchFamily="34" charset="0"/>
              </a:rPr>
              <a:t>Price checks</a:t>
            </a:r>
          </a:p>
          <a:p>
            <a:pPr lvl="1" eaLnBrk="1" hangingPunct="1">
              <a:buFont typeface="Wingdings" panose="05000000000000000000" pitchFamily="2" charset="2"/>
              <a:buChar char="ü"/>
            </a:pPr>
            <a:r>
              <a:rPr lang="en-US" dirty="0">
                <a:ea typeface="Tahoma" pitchFamily="34" charset="0"/>
                <a:cs typeface="Tahoma" pitchFamily="34" charset="0"/>
              </a:rPr>
              <a:t>Treatment of WIC Program participants and customers</a:t>
            </a:r>
          </a:p>
          <a:p>
            <a:pPr lvl="1" eaLnBrk="1" hangingPunct="1">
              <a:buFont typeface="Wingdings" panose="05000000000000000000" pitchFamily="2" charset="2"/>
              <a:buChar char="ü"/>
            </a:pPr>
            <a:r>
              <a:rPr lang="en-US" dirty="0">
                <a:ea typeface="Tahoma" pitchFamily="34" charset="0"/>
                <a:cs typeface="Tahoma" pitchFamily="34" charset="0"/>
              </a:rPr>
              <a:t>Inventory of WIC-approved foods subject to minimum inventory requirement</a:t>
            </a:r>
          </a:p>
          <a:p>
            <a:pPr lvl="1" eaLnBrk="1" hangingPunct="1">
              <a:buFont typeface="Wingdings" panose="05000000000000000000" pitchFamily="2" charset="2"/>
              <a:buChar char="ü"/>
            </a:pPr>
            <a:r>
              <a:rPr lang="en-US" dirty="0">
                <a:ea typeface="Tahoma" pitchFamily="34" charset="0"/>
                <a:cs typeface="Tahoma" pitchFamily="34" charset="0"/>
              </a:rPr>
              <a:t>Ensure equipment for use in transacting eWIC is accessible</a:t>
            </a:r>
          </a:p>
          <a:p>
            <a:pPr eaLnBrk="1" hangingPunct="1">
              <a:buFont typeface="Arial" panose="020B0604020202020204" pitchFamily="34" charset="0"/>
              <a:buChar char="•"/>
            </a:pPr>
            <a:r>
              <a:rPr lang="en-US" dirty="0">
                <a:ea typeface="Tahoma" pitchFamily="34" charset="0"/>
                <a:cs typeface="Tahoma" pitchFamily="34" charset="0"/>
              </a:rPr>
              <a:t>Visits are documented and if violations found:</a:t>
            </a:r>
          </a:p>
          <a:p>
            <a:pPr lvl="1">
              <a:buFont typeface="Wingdings" panose="05000000000000000000" pitchFamily="2" charset="2"/>
              <a:buChar char="ü"/>
            </a:pPr>
            <a:r>
              <a:rPr lang="en-US" dirty="0">
                <a:ea typeface="Tahoma" pitchFamily="34" charset="0"/>
                <a:cs typeface="Tahoma" pitchFamily="34" charset="0"/>
              </a:rPr>
              <a:t>An occurrence assessed </a:t>
            </a:r>
          </a:p>
          <a:p>
            <a:pPr lvl="1">
              <a:buFont typeface="Wingdings" panose="05000000000000000000" pitchFamily="2" charset="2"/>
              <a:buChar char="ü"/>
            </a:pPr>
            <a:r>
              <a:rPr lang="en-US" dirty="0">
                <a:ea typeface="Tahoma" pitchFamily="34" charset="0"/>
                <a:cs typeface="Tahoma" pitchFamily="34" charset="0"/>
              </a:rPr>
              <a:t>The vendor must take steps to correct them</a:t>
            </a:r>
          </a:p>
          <a:p>
            <a:pPr lvl="1">
              <a:buFont typeface="Wingdings" panose="05000000000000000000" pitchFamily="2" charset="2"/>
              <a:buChar char="ü"/>
            </a:pPr>
            <a:r>
              <a:rPr lang="en-US" dirty="0">
                <a:ea typeface="Tahoma" pitchFamily="34" charset="0"/>
                <a:cs typeface="Tahoma" pitchFamily="34" charset="0"/>
              </a:rPr>
              <a:t>Will be monitored again within 21 days</a:t>
            </a:r>
          </a:p>
          <a:p>
            <a:pPr eaLnBrk="1" hangingPunct="1"/>
            <a:endParaRPr lang="en-US" dirty="0">
              <a:ea typeface="Tahoma" pitchFamily="34" charset="0"/>
              <a:cs typeface="Tahoma" pitchFamily="34" charset="0"/>
            </a:endParaRPr>
          </a:p>
        </p:txBody>
      </p:sp>
    </p:spTree>
    <p:custDataLst>
      <p:tags r:id="rId1"/>
    </p:custDataLst>
    <p:extLst>
      <p:ext uri="{BB962C8B-B14F-4D97-AF65-F5344CB8AC3E}">
        <p14:creationId xmlns:p14="http://schemas.microsoft.com/office/powerpoint/2010/main" val="1311749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Freeform: Shape 31">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custDataLst>
              <p:tags r:id="rId2"/>
            </p:custDataLst>
          </p:nvPr>
        </p:nvSpPr>
        <p:spPr>
          <a:xfrm>
            <a:off x="686834" y="1153572"/>
            <a:ext cx="3200400" cy="4461163"/>
          </a:xfrm>
        </p:spPr>
        <p:txBody>
          <a:bodyPr>
            <a:normAutofit/>
          </a:bodyPr>
          <a:lstStyle/>
          <a:p>
            <a:r>
              <a:rPr lang="en-US" b="1" dirty="0">
                <a:solidFill>
                  <a:srgbClr val="FFFFFF"/>
                </a:solidFill>
                <a:ea typeface="Tahoma" panose="020B0604030504040204" pitchFamily="34" charset="0"/>
                <a:cs typeface="Tahoma" panose="020B0604030504040204" pitchFamily="34" charset="0"/>
              </a:rPr>
              <a:t>Equitable Treatment</a:t>
            </a:r>
          </a:p>
        </p:txBody>
      </p:sp>
      <p:sp>
        <p:nvSpPr>
          <p:cNvPr id="34" name="Arc 33">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p:cNvSpPr>
            <a:spLocks noGrp="1"/>
          </p:cNvSpPr>
          <p:nvPr>
            <p:ph idx="1"/>
            <p:custDataLst>
              <p:tags r:id="rId3"/>
            </p:custDataLst>
          </p:nvPr>
        </p:nvSpPr>
        <p:spPr>
          <a:xfrm>
            <a:off x="4447308" y="591344"/>
            <a:ext cx="6906491" cy="5585619"/>
          </a:xfrm>
        </p:spPr>
        <p:txBody>
          <a:bodyPr anchor="ctr">
            <a:normAutofit/>
          </a:bodyPr>
          <a:lstStyle/>
          <a:p>
            <a:r>
              <a:rPr lang="en-US" dirty="0">
                <a:ea typeface="Tahoma" panose="020B0604030504040204" pitchFamily="34" charset="0"/>
                <a:cs typeface="Tahoma" panose="020B0604030504040204" pitchFamily="34" charset="0"/>
              </a:rPr>
              <a:t>Section 246.12(h)(3)iii of the Federal WIC Regulations requires WIC-authorized vendors to offer WIC customers the same courtesies that are offered to other (non-WIC) customers</a:t>
            </a:r>
          </a:p>
          <a:p>
            <a:pPr lvl="1">
              <a:buFont typeface="Wingdings" panose="05000000000000000000" pitchFamily="2" charset="2"/>
              <a:buChar char="ü"/>
            </a:pPr>
            <a:r>
              <a:rPr lang="en-US" dirty="0">
                <a:ea typeface="Tahoma" panose="020B0604030504040204" pitchFamily="34" charset="0"/>
                <a:cs typeface="Tahoma" panose="020B0604030504040204" pitchFamily="34" charset="0"/>
              </a:rPr>
              <a:t>WIC customers cannot be excluded from in-store promotions	</a:t>
            </a:r>
          </a:p>
          <a:p>
            <a:r>
              <a:rPr lang="en-US" dirty="0">
                <a:ea typeface="Tahoma" panose="020B0604030504040204" pitchFamily="34" charset="0"/>
                <a:cs typeface="Tahoma" panose="020B0604030504040204" pitchFamily="34" charset="0"/>
              </a:rPr>
              <a:t>Failure to provide the same courtesies to WIC customers is a violation of Federal WIC Regulations, thereby constituting a vendor violation</a:t>
            </a:r>
          </a:p>
          <a:p>
            <a:pPr lvl="1">
              <a:buFont typeface="Wingdings" panose="05000000000000000000" pitchFamily="2" charset="2"/>
              <a:buChar char="ü"/>
            </a:pPr>
            <a:r>
              <a:rPr lang="en-US" dirty="0">
                <a:ea typeface="Tahoma" panose="020B0604030504040204" pitchFamily="34" charset="0"/>
                <a:cs typeface="Tahoma" panose="020B0604030504040204" pitchFamily="34" charset="0"/>
              </a:rPr>
              <a:t>Discrimination on the basis of WIC participation</a:t>
            </a:r>
          </a:p>
          <a:p>
            <a:pPr lvl="1">
              <a:buFont typeface="Wingdings" panose="05000000000000000000" pitchFamily="2" charset="2"/>
              <a:buChar char="ü"/>
            </a:pPr>
            <a:r>
              <a:rPr lang="en-US" dirty="0">
                <a:ea typeface="Tahoma" panose="020B0604030504040204" pitchFamily="34" charset="0"/>
                <a:cs typeface="Tahoma" panose="020B0604030504040204" pitchFamily="34" charset="0"/>
              </a:rPr>
              <a:t>May result in disqualification</a:t>
            </a:r>
          </a:p>
        </p:txBody>
      </p:sp>
    </p:spTree>
    <p:custDataLst>
      <p:tags r:id="rId1"/>
    </p:custDataLst>
    <p:extLst>
      <p:ext uri="{BB962C8B-B14F-4D97-AF65-F5344CB8AC3E}">
        <p14:creationId xmlns:p14="http://schemas.microsoft.com/office/powerpoint/2010/main" val="3679025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Freeform: Shape 31">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custDataLst>
              <p:tags r:id="rId2"/>
            </p:custDataLst>
          </p:nvPr>
        </p:nvSpPr>
        <p:spPr>
          <a:xfrm>
            <a:off x="686834" y="1153572"/>
            <a:ext cx="3200400" cy="4461163"/>
          </a:xfrm>
        </p:spPr>
        <p:txBody>
          <a:bodyPr>
            <a:normAutofit/>
          </a:bodyPr>
          <a:lstStyle/>
          <a:p>
            <a:r>
              <a:rPr lang="en-US" b="1" dirty="0">
                <a:solidFill>
                  <a:srgbClr val="FFFFFF"/>
                </a:solidFill>
                <a:ea typeface="Tahoma" panose="020B0604030504040204" pitchFamily="34" charset="0"/>
                <a:cs typeface="Tahoma" panose="020B0604030504040204" pitchFamily="34" charset="0"/>
              </a:rPr>
              <a:t>Definitions</a:t>
            </a:r>
          </a:p>
        </p:txBody>
      </p:sp>
      <p:sp>
        <p:nvSpPr>
          <p:cNvPr id="34" name="Arc 33">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p:cNvSpPr>
            <a:spLocks noGrp="1"/>
          </p:cNvSpPr>
          <p:nvPr>
            <p:ph idx="1"/>
            <p:custDataLst>
              <p:tags r:id="rId3"/>
            </p:custDataLst>
          </p:nvPr>
        </p:nvSpPr>
        <p:spPr>
          <a:xfrm>
            <a:off x="4447308" y="591344"/>
            <a:ext cx="6906491" cy="5585619"/>
          </a:xfrm>
        </p:spPr>
        <p:txBody>
          <a:bodyPr anchor="ctr">
            <a:normAutofit/>
          </a:bodyPr>
          <a:lstStyle/>
          <a:p>
            <a:r>
              <a:rPr lang="en-US" b="1" dirty="0">
                <a:ea typeface="Tahoma" panose="020B0604030504040204" pitchFamily="34" charset="0"/>
                <a:cs typeface="Tahoma" panose="020B0604030504040204" pitchFamily="34" charset="0"/>
              </a:rPr>
              <a:t>Incentive item</a:t>
            </a:r>
            <a:r>
              <a:rPr lang="en-US" dirty="0">
                <a:ea typeface="Tahoma" panose="020B0604030504040204" pitchFamily="34" charset="0"/>
                <a:cs typeface="Tahoma" panose="020B0604030504040204" pitchFamily="34" charset="0"/>
              </a:rPr>
              <a:t>-an item or service provided by a vendor to attract customers or encourage customer loyalty</a:t>
            </a:r>
          </a:p>
          <a:p>
            <a:r>
              <a:rPr lang="en-US" b="1" dirty="0">
                <a:ea typeface="Tahoma" panose="020B0604030504040204" pitchFamily="34" charset="0"/>
                <a:cs typeface="Tahoma" panose="020B0604030504040204" pitchFamily="34" charset="0"/>
              </a:rPr>
              <a:t>Vendor discount</a:t>
            </a:r>
            <a:r>
              <a:rPr lang="en-US" dirty="0">
                <a:ea typeface="Tahoma" panose="020B0604030504040204" pitchFamily="34" charset="0"/>
                <a:cs typeface="Tahoma" panose="020B0604030504040204" pitchFamily="34" charset="0"/>
              </a:rPr>
              <a:t>-an in-store promotion that reduces the price or increase the quantity of a given product; a vendor discount could also result from the use of a coupon</a:t>
            </a:r>
          </a:p>
          <a:p>
            <a:r>
              <a:rPr lang="en-US" b="1" dirty="0">
                <a:ea typeface="Tahoma" panose="020B0604030504040204" pitchFamily="34" charset="0"/>
                <a:cs typeface="Tahoma" panose="020B0604030504040204" pitchFamily="34" charset="0"/>
              </a:rPr>
              <a:t>In-store promotion</a:t>
            </a:r>
            <a:r>
              <a:rPr lang="en-US" dirty="0">
                <a:ea typeface="Tahoma" panose="020B0604030504040204" pitchFamily="34" charset="0"/>
                <a:cs typeface="Tahoma" panose="020B0604030504040204" pitchFamily="34" charset="0"/>
              </a:rPr>
              <a:t>-a sales promotion in which a vendor may offer incentive items, vendor discounts or coupons in order to increase sales of certain items or to encourage customer loyalty to the vendor</a:t>
            </a:r>
          </a:p>
          <a:p>
            <a:endParaRPr lang="en-US" dirty="0">
              <a:latin typeface="Constantia" panose="02030602050306030303" pitchFamily="18" charset="0"/>
              <a:ea typeface="Tahoma" panose="020B0604030504040204" pitchFamily="34" charset="0"/>
              <a:cs typeface="Tahoma" panose="020B0604030504040204" pitchFamily="34" charset="0"/>
            </a:endParaRPr>
          </a:p>
          <a:p>
            <a:endParaRPr lang="en-US" dirty="0"/>
          </a:p>
        </p:txBody>
      </p:sp>
    </p:spTree>
    <p:custDataLst>
      <p:tags r:id="rId1"/>
    </p:custDataLst>
    <p:extLst>
      <p:ext uri="{BB962C8B-B14F-4D97-AF65-F5344CB8AC3E}">
        <p14:creationId xmlns:p14="http://schemas.microsoft.com/office/powerpoint/2010/main" val="1533169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621" name="Rectangle 25620">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623" name="Freeform: Shape 25622">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p:cNvSpPr>
            <a:spLocks noGrp="1"/>
          </p:cNvSpPr>
          <p:nvPr>
            <p:ph type="title"/>
            <p:custDataLst>
              <p:tags r:id="rId2"/>
            </p:custDataLst>
          </p:nvPr>
        </p:nvSpPr>
        <p:spPr>
          <a:xfrm>
            <a:off x="838200" y="365125"/>
            <a:ext cx="10515600" cy="1325563"/>
          </a:xfrm>
        </p:spPr>
        <p:txBody>
          <a:bodyPr>
            <a:normAutofit/>
          </a:bodyPr>
          <a:lstStyle/>
          <a:p>
            <a:r>
              <a:rPr lang="en-US" b="1" dirty="0"/>
              <a:t>Not-to-Exceed (NTE) Prices</a:t>
            </a:r>
          </a:p>
        </p:txBody>
      </p:sp>
      <p:sp>
        <p:nvSpPr>
          <p:cNvPr id="25625" name="Arc 25624">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5603" name="Rectangle 3"/>
          <p:cNvSpPr>
            <a:spLocks noGrp="1" noChangeArrowheads="1"/>
          </p:cNvSpPr>
          <p:nvPr>
            <p:ph idx="1"/>
            <p:custDataLst>
              <p:tags r:id="rId3"/>
            </p:custDataLst>
          </p:nvPr>
        </p:nvSpPr>
        <p:spPr>
          <a:xfrm>
            <a:off x="838200" y="1825625"/>
            <a:ext cx="10515600" cy="4351338"/>
          </a:xfrm>
        </p:spPr>
        <p:txBody>
          <a:bodyPr>
            <a:normAutofit fontScale="92500"/>
          </a:bodyPr>
          <a:lstStyle/>
          <a:p>
            <a:pPr>
              <a:spcBef>
                <a:spcPct val="50000"/>
              </a:spcBef>
              <a:spcAft>
                <a:spcPts val="1200"/>
              </a:spcAft>
            </a:pPr>
            <a:r>
              <a:rPr lang="en-US" sz="3600" dirty="0"/>
              <a:t>NTEs are set at 2 standard deviations above the average price for supplemental foods within a vendor peer group.</a:t>
            </a:r>
          </a:p>
          <a:p>
            <a:pPr lvl="2">
              <a:buFont typeface="Wingdings" panose="05000000000000000000" pitchFamily="2" charset="2"/>
              <a:buChar char="ü"/>
            </a:pPr>
            <a:r>
              <a:rPr lang="en-US" sz="2800" dirty="0"/>
              <a:t>Calculated for each UPC for each WIC supplemental food </a:t>
            </a:r>
          </a:p>
          <a:p>
            <a:pPr lvl="2">
              <a:buFont typeface="Wingdings" panose="05000000000000000000" pitchFamily="2" charset="2"/>
              <a:buChar char="ü"/>
            </a:pPr>
            <a:r>
              <a:rPr lang="en-US" sz="2800" dirty="0"/>
              <a:t>Based on redemption of all vendors in the peer group</a:t>
            </a:r>
          </a:p>
          <a:p>
            <a:pPr lvl="2">
              <a:buFont typeface="Wingdings" panose="05000000000000000000" pitchFamily="2" charset="2"/>
              <a:buChar char="ü"/>
            </a:pPr>
            <a:r>
              <a:rPr lang="en-US" sz="2800" dirty="0"/>
              <a:t>Obtained from the eWIC system</a:t>
            </a:r>
          </a:p>
          <a:p>
            <a:pPr lvl="2">
              <a:buFont typeface="Wingdings" panose="05000000000000000000" pitchFamily="2" charset="2"/>
              <a:buChar char="ü"/>
            </a:pPr>
            <a:r>
              <a:rPr lang="en-US" sz="2800" dirty="0"/>
              <a:t>Different NTEs for different sizes of the same food even if it is the same brand</a:t>
            </a:r>
          </a:p>
          <a:p>
            <a:pPr>
              <a:spcBef>
                <a:spcPct val="50000"/>
              </a:spcBef>
              <a:spcAft>
                <a:spcPts val="1200"/>
              </a:spcAft>
            </a:pPr>
            <a:r>
              <a:rPr lang="en-US" sz="3600" dirty="0"/>
              <a:t>Foods and Contract Formula</a:t>
            </a:r>
          </a:p>
          <a:p>
            <a:pPr marL="0" indent="0">
              <a:spcBef>
                <a:spcPct val="50000"/>
              </a:spcBef>
              <a:spcAft>
                <a:spcPts val="1200"/>
              </a:spcAft>
              <a:buNone/>
            </a:pPr>
            <a:endParaRPr lang="en-US" dirty="0"/>
          </a:p>
        </p:txBody>
      </p:sp>
    </p:spTree>
    <p:custDataLst>
      <p:tags r:id="rId1"/>
    </p:custDataLst>
    <p:extLst>
      <p:ext uri="{BB962C8B-B14F-4D97-AF65-F5344CB8AC3E}">
        <p14:creationId xmlns:p14="http://schemas.microsoft.com/office/powerpoint/2010/main" val="1543158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8331" name="Rectangle 98330">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8333" name="Freeform: Shape 98332">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98306" name="Rectangle 2"/>
          <p:cNvSpPr>
            <a:spLocks noGrp="1" noChangeArrowheads="1"/>
          </p:cNvSpPr>
          <p:nvPr>
            <p:ph type="title"/>
            <p:custDataLst>
              <p:tags r:id="rId2"/>
            </p:custDataLst>
          </p:nvPr>
        </p:nvSpPr>
        <p:spPr>
          <a:xfrm>
            <a:off x="838200" y="365125"/>
            <a:ext cx="10515600" cy="1325563"/>
          </a:xfrm>
        </p:spPr>
        <p:txBody>
          <a:bodyPr>
            <a:normAutofit/>
          </a:bodyPr>
          <a:lstStyle/>
          <a:p>
            <a:pPr eaLnBrk="1" hangingPunct="1"/>
            <a:r>
              <a:rPr lang="en-US" b="1" dirty="0">
                <a:ea typeface="Tahoma" pitchFamily="34" charset="0"/>
                <a:cs typeface="Tahoma" pitchFamily="34" charset="0"/>
              </a:rPr>
              <a:t>Incentive Items</a:t>
            </a:r>
          </a:p>
        </p:txBody>
      </p:sp>
      <p:sp>
        <p:nvSpPr>
          <p:cNvPr id="98335" name="Arc 98334">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98307" name="Rectangle 3"/>
          <p:cNvSpPr>
            <a:spLocks noGrp="1" noChangeArrowheads="1"/>
          </p:cNvSpPr>
          <p:nvPr>
            <p:ph idx="1"/>
            <p:custDataLst>
              <p:tags r:id="rId3"/>
            </p:custDataLst>
          </p:nvPr>
        </p:nvSpPr>
        <p:spPr>
          <a:xfrm>
            <a:off x="838200" y="1825625"/>
            <a:ext cx="10515600" cy="4351338"/>
          </a:xfrm>
        </p:spPr>
        <p:txBody>
          <a:bodyPr>
            <a:normAutofit/>
          </a:bodyPr>
          <a:lstStyle/>
          <a:p>
            <a:pPr>
              <a:spcBef>
                <a:spcPts val="0"/>
              </a:spcBef>
              <a:spcAft>
                <a:spcPts val="600"/>
              </a:spcAft>
            </a:pPr>
            <a:r>
              <a:rPr lang="en-US" dirty="0">
                <a:ea typeface="Tahoma" panose="020B0604030504040204" pitchFamily="34" charset="0"/>
                <a:cs typeface="Tahoma" panose="020B0604030504040204" pitchFamily="34" charset="0"/>
              </a:rPr>
              <a:t>Incentive items must be approved by the North Carolina WIC Program prior to providing them to WIC customers</a:t>
            </a:r>
          </a:p>
          <a:p>
            <a:pPr>
              <a:spcBef>
                <a:spcPts val="0"/>
              </a:spcBef>
              <a:spcAft>
                <a:spcPts val="600"/>
              </a:spcAft>
            </a:pPr>
            <a:endParaRPr lang="en-US" dirty="0">
              <a:ea typeface="Tahoma" panose="020B0604030504040204" pitchFamily="34" charset="0"/>
              <a:cs typeface="Tahoma" panose="020B0604030504040204" pitchFamily="34" charset="0"/>
            </a:endParaRPr>
          </a:p>
          <a:p>
            <a:pPr>
              <a:spcBef>
                <a:spcPts val="0"/>
              </a:spcBef>
              <a:spcAft>
                <a:spcPts val="600"/>
              </a:spcAft>
            </a:pPr>
            <a:r>
              <a:rPr lang="en-US" dirty="0">
                <a:ea typeface="Tahoma" panose="020B0604030504040204" pitchFamily="34" charset="0"/>
                <a:cs typeface="Tahoma" panose="020B0604030504040204" pitchFamily="34" charset="0"/>
              </a:rPr>
              <a:t>The North Carolina WIC Program may approve incentive items-including food, merchandise or services-that a vendor obtained at no cost or that cost a vendor less than $2.00. Vendors may also provide food sales or specials (vendor discounts) that involve no cost or cost the vendor less than $2.00 </a:t>
            </a:r>
            <a:endParaRPr lang="en-US" dirty="0"/>
          </a:p>
          <a:p>
            <a:pPr eaLnBrk="1" hangingPunct="1"/>
            <a:endParaRPr lang="en-US" dirty="0">
              <a:ea typeface="Tahoma" pitchFamily="34" charset="0"/>
              <a:cs typeface="Tahoma" pitchFamily="34" charset="0"/>
            </a:endParaRPr>
          </a:p>
        </p:txBody>
      </p:sp>
    </p:spTree>
    <p:custDataLst>
      <p:tags r:id="rId1"/>
    </p:custDataLst>
    <p:extLst>
      <p:ext uri="{BB962C8B-B14F-4D97-AF65-F5344CB8AC3E}">
        <p14:creationId xmlns:p14="http://schemas.microsoft.com/office/powerpoint/2010/main" val="3471654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8331" name="Rectangle 98330">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8333" name="Freeform: Shape 98332">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98306" name="Rectangle 2"/>
          <p:cNvSpPr>
            <a:spLocks noGrp="1" noChangeArrowheads="1"/>
          </p:cNvSpPr>
          <p:nvPr>
            <p:ph type="title"/>
            <p:custDataLst>
              <p:tags r:id="rId2"/>
            </p:custDataLst>
          </p:nvPr>
        </p:nvSpPr>
        <p:spPr>
          <a:xfrm>
            <a:off x="838200" y="365125"/>
            <a:ext cx="10515600" cy="1325563"/>
          </a:xfrm>
        </p:spPr>
        <p:txBody>
          <a:bodyPr>
            <a:normAutofit/>
          </a:bodyPr>
          <a:lstStyle/>
          <a:p>
            <a:pPr eaLnBrk="1" hangingPunct="1"/>
            <a:r>
              <a:rPr lang="en-US" b="1" dirty="0">
                <a:ea typeface="Tahoma" pitchFamily="34" charset="0"/>
                <a:cs typeface="Tahoma" pitchFamily="34" charset="0"/>
              </a:rPr>
              <a:t>Approval for Incentive Items</a:t>
            </a:r>
          </a:p>
        </p:txBody>
      </p:sp>
      <p:sp>
        <p:nvSpPr>
          <p:cNvPr id="98335" name="Arc 98334">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98307" name="Rectangle 3"/>
          <p:cNvSpPr>
            <a:spLocks noGrp="1" noChangeArrowheads="1"/>
          </p:cNvSpPr>
          <p:nvPr>
            <p:ph idx="1"/>
            <p:custDataLst>
              <p:tags r:id="rId3"/>
            </p:custDataLst>
          </p:nvPr>
        </p:nvSpPr>
        <p:spPr>
          <a:xfrm>
            <a:off x="838200" y="1825625"/>
            <a:ext cx="10515600" cy="4351338"/>
          </a:xfrm>
        </p:spPr>
        <p:txBody>
          <a:bodyPr>
            <a:normAutofit/>
          </a:bodyPr>
          <a:lstStyle/>
          <a:p>
            <a:r>
              <a:rPr lang="en-US" dirty="0">
                <a:ea typeface="Tahoma" panose="020B0604030504040204" pitchFamily="34" charset="0"/>
                <a:cs typeface="Tahoma" panose="020B0604030504040204" pitchFamily="34" charset="0"/>
              </a:rPr>
              <a:t>To obtain approval to provide incentive items to WIC customers, a vendor must submit a written request directly to the North Carolina State WIC Agency </a:t>
            </a:r>
          </a:p>
          <a:p>
            <a:pPr marL="0" indent="0">
              <a:buNone/>
            </a:pPr>
            <a:endParaRPr lang="en-US" dirty="0">
              <a:ea typeface="Tahoma" panose="020B0604030504040204" pitchFamily="34" charset="0"/>
              <a:cs typeface="Tahoma" panose="020B0604030504040204" pitchFamily="34" charset="0"/>
            </a:endParaRPr>
          </a:p>
          <a:p>
            <a:r>
              <a:rPr lang="en-US" dirty="0">
                <a:ea typeface="Tahoma" panose="020B0604030504040204" pitchFamily="34" charset="0"/>
                <a:cs typeface="Tahoma" panose="020B0604030504040204" pitchFamily="34" charset="0"/>
              </a:rPr>
              <a:t>WIC vendors </a:t>
            </a:r>
            <a:r>
              <a:rPr lang="en-US" b="1" dirty="0">
                <a:ea typeface="Tahoma" panose="020B0604030504040204" pitchFamily="34" charset="0"/>
                <a:cs typeface="Tahoma" panose="020B0604030504040204" pitchFamily="34" charset="0"/>
              </a:rPr>
              <a:t>cannot</a:t>
            </a:r>
            <a:r>
              <a:rPr lang="en-US" dirty="0">
                <a:ea typeface="Tahoma" panose="020B0604030504040204" pitchFamily="34" charset="0"/>
                <a:cs typeface="Tahoma" panose="020B0604030504040204" pitchFamily="34" charset="0"/>
              </a:rPr>
              <a:t> offer incentive items to WIC customers without approval from the State WIC Agency</a:t>
            </a:r>
          </a:p>
          <a:p>
            <a:endParaRPr lang="en-US" dirty="0"/>
          </a:p>
          <a:p>
            <a:endParaRPr lang="en-US" dirty="0"/>
          </a:p>
          <a:p>
            <a:pPr eaLnBrk="1" hangingPunct="1"/>
            <a:endParaRPr lang="en-US" dirty="0">
              <a:ea typeface="Tahoma" pitchFamily="34" charset="0"/>
              <a:cs typeface="Tahoma" pitchFamily="34" charset="0"/>
            </a:endParaRPr>
          </a:p>
        </p:txBody>
      </p:sp>
    </p:spTree>
    <p:custDataLst>
      <p:tags r:id="rId1"/>
    </p:custDataLst>
    <p:extLst>
      <p:ext uri="{BB962C8B-B14F-4D97-AF65-F5344CB8AC3E}">
        <p14:creationId xmlns:p14="http://schemas.microsoft.com/office/powerpoint/2010/main" val="3447529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8331" name="Rectangle 98330">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8333" name="Freeform: Shape 98332">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98306" name="Rectangle 2"/>
          <p:cNvSpPr>
            <a:spLocks noGrp="1" noChangeArrowheads="1"/>
          </p:cNvSpPr>
          <p:nvPr>
            <p:ph type="title"/>
            <p:custDataLst>
              <p:tags r:id="rId2"/>
            </p:custDataLst>
          </p:nvPr>
        </p:nvSpPr>
        <p:spPr>
          <a:xfrm>
            <a:off x="838200" y="365125"/>
            <a:ext cx="10515600" cy="1325563"/>
          </a:xfrm>
        </p:spPr>
        <p:txBody>
          <a:bodyPr>
            <a:normAutofit/>
          </a:bodyPr>
          <a:lstStyle/>
          <a:p>
            <a:pPr eaLnBrk="1" hangingPunct="1"/>
            <a:r>
              <a:rPr lang="en-US" b="1" dirty="0">
                <a:ea typeface="Tahoma" pitchFamily="34" charset="0"/>
                <a:cs typeface="Tahoma" pitchFamily="34" charset="0"/>
              </a:rPr>
              <a:t>Approval for Incentive Items continued</a:t>
            </a:r>
          </a:p>
        </p:txBody>
      </p:sp>
      <p:sp>
        <p:nvSpPr>
          <p:cNvPr id="98335" name="Arc 98334">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98307" name="Rectangle 3"/>
          <p:cNvSpPr>
            <a:spLocks noGrp="1" noChangeArrowheads="1"/>
          </p:cNvSpPr>
          <p:nvPr>
            <p:ph idx="1"/>
            <p:custDataLst>
              <p:tags r:id="rId3"/>
            </p:custDataLst>
          </p:nvPr>
        </p:nvSpPr>
        <p:spPr>
          <a:xfrm>
            <a:off x="838200" y="1825625"/>
            <a:ext cx="10515600" cy="4351338"/>
          </a:xfrm>
        </p:spPr>
        <p:txBody>
          <a:bodyPr>
            <a:normAutofit/>
          </a:bodyPr>
          <a:lstStyle/>
          <a:p>
            <a:r>
              <a:rPr lang="en-US" dirty="0">
                <a:ea typeface="Tahoma" panose="020B0604030504040204" pitchFamily="34" charset="0"/>
                <a:cs typeface="Tahoma" panose="020B0604030504040204" pitchFamily="34" charset="0"/>
              </a:rPr>
              <a:t>Following is a list of prohibited incentive items:</a:t>
            </a:r>
          </a:p>
          <a:p>
            <a:pPr lvl="1">
              <a:buFont typeface="Wingdings" panose="05000000000000000000" pitchFamily="2" charset="2"/>
              <a:buChar char="ü"/>
            </a:pPr>
            <a:r>
              <a:rPr lang="en-US" dirty="0">
                <a:ea typeface="Tahoma" panose="020B0604030504040204" pitchFamily="34" charset="0"/>
                <a:cs typeface="Tahoma" panose="020B0604030504040204" pitchFamily="34" charset="0"/>
              </a:rPr>
              <a:t>Assistance applying for WIC benefits</a:t>
            </a:r>
          </a:p>
          <a:p>
            <a:pPr lvl="1">
              <a:buFont typeface="Wingdings" panose="05000000000000000000" pitchFamily="2" charset="2"/>
              <a:buChar char="ü"/>
            </a:pPr>
            <a:r>
              <a:rPr lang="en-US" dirty="0">
                <a:ea typeface="Tahoma" panose="020B0604030504040204" pitchFamily="34" charset="0"/>
                <a:cs typeface="Tahoma" panose="020B0604030504040204" pitchFamily="34" charset="0"/>
              </a:rPr>
              <a:t>Transportation for WIC customer to and/or from vendor premises</a:t>
            </a:r>
          </a:p>
          <a:p>
            <a:pPr lvl="1">
              <a:buFont typeface="Wingdings" panose="05000000000000000000" pitchFamily="2" charset="2"/>
              <a:buChar char="ü"/>
            </a:pPr>
            <a:r>
              <a:rPr lang="en-US" dirty="0">
                <a:ea typeface="Tahoma" panose="020B0604030504040204" pitchFamily="34" charset="0"/>
                <a:cs typeface="Tahoma" panose="020B0604030504040204" pitchFamily="34" charset="0"/>
              </a:rPr>
              <a:t>Delivery of WIC supplemental foods</a:t>
            </a:r>
          </a:p>
          <a:p>
            <a:pPr lvl="1">
              <a:buFont typeface="Wingdings" panose="05000000000000000000" pitchFamily="2" charset="2"/>
              <a:buChar char="ü"/>
            </a:pPr>
            <a:r>
              <a:rPr lang="en-US" dirty="0">
                <a:ea typeface="Tahoma" panose="020B0604030504040204" pitchFamily="34" charset="0"/>
                <a:cs typeface="Tahoma" panose="020B0604030504040204" pitchFamily="34" charset="0"/>
              </a:rPr>
              <a:t>Lottery tickets</a:t>
            </a:r>
          </a:p>
          <a:p>
            <a:pPr lvl="1">
              <a:buFont typeface="Wingdings" panose="05000000000000000000" pitchFamily="2" charset="2"/>
              <a:buChar char="ü"/>
            </a:pPr>
            <a:r>
              <a:rPr lang="en-US" dirty="0">
                <a:ea typeface="Tahoma" panose="020B0604030504040204" pitchFamily="34" charset="0"/>
                <a:cs typeface="Tahoma" panose="020B0604030504040204" pitchFamily="34" charset="0"/>
              </a:rPr>
              <a:t>Cash gifts</a:t>
            </a:r>
          </a:p>
          <a:p>
            <a:pPr lvl="1">
              <a:buFont typeface="Wingdings" panose="05000000000000000000" pitchFamily="2" charset="2"/>
              <a:buChar char="ü"/>
            </a:pPr>
            <a:r>
              <a:rPr lang="en-US" dirty="0">
                <a:ea typeface="Tahoma" panose="020B0604030504040204" pitchFamily="34" charset="0"/>
                <a:cs typeface="Tahoma" panose="020B0604030504040204" pitchFamily="34" charset="0"/>
              </a:rPr>
              <a:t>Any other service that results in a conflict of interest, any item that incurs a liability to the WIC Program or violates any Federal, State or Local law or regulation</a:t>
            </a:r>
          </a:p>
          <a:p>
            <a:endParaRPr lang="en-US" dirty="0"/>
          </a:p>
          <a:p>
            <a:pPr eaLnBrk="1" hangingPunct="1"/>
            <a:endParaRPr lang="en-US" dirty="0">
              <a:ea typeface="Tahoma" pitchFamily="34" charset="0"/>
              <a:cs typeface="Tahoma" pitchFamily="34" charset="0"/>
            </a:endParaRPr>
          </a:p>
        </p:txBody>
      </p:sp>
    </p:spTree>
    <p:custDataLst>
      <p:tags r:id="rId1"/>
    </p:custDataLst>
    <p:extLst>
      <p:ext uri="{BB962C8B-B14F-4D97-AF65-F5344CB8AC3E}">
        <p14:creationId xmlns:p14="http://schemas.microsoft.com/office/powerpoint/2010/main" val="1205472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8331" name="Rectangle 98330">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8333" name="Freeform: Shape 98332">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98306" name="Rectangle 2"/>
          <p:cNvSpPr>
            <a:spLocks noGrp="1" noChangeArrowheads="1"/>
          </p:cNvSpPr>
          <p:nvPr>
            <p:ph type="title"/>
            <p:custDataLst>
              <p:tags r:id="rId2"/>
            </p:custDataLst>
          </p:nvPr>
        </p:nvSpPr>
        <p:spPr>
          <a:xfrm>
            <a:off x="838200" y="365125"/>
            <a:ext cx="10515600" cy="1325563"/>
          </a:xfrm>
        </p:spPr>
        <p:txBody>
          <a:bodyPr>
            <a:normAutofit/>
          </a:bodyPr>
          <a:lstStyle/>
          <a:p>
            <a:pPr eaLnBrk="1" hangingPunct="1"/>
            <a:r>
              <a:rPr lang="en-US" b="1" dirty="0">
                <a:ea typeface="Tahoma" pitchFamily="34" charset="0"/>
                <a:cs typeface="Tahoma" pitchFamily="34" charset="0"/>
              </a:rPr>
              <a:t>In-Store Promotions and Coupons</a:t>
            </a:r>
          </a:p>
        </p:txBody>
      </p:sp>
      <p:sp>
        <p:nvSpPr>
          <p:cNvPr id="98335" name="Arc 98334">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98307" name="Rectangle 3"/>
          <p:cNvSpPr>
            <a:spLocks noGrp="1" noChangeArrowheads="1"/>
          </p:cNvSpPr>
          <p:nvPr>
            <p:ph idx="1"/>
            <p:custDataLst>
              <p:tags r:id="rId3"/>
            </p:custDataLst>
          </p:nvPr>
        </p:nvSpPr>
        <p:spPr>
          <a:xfrm>
            <a:off x="838200" y="1825625"/>
            <a:ext cx="10515600" cy="4351338"/>
          </a:xfrm>
        </p:spPr>
        <p:txBody>
          <a:bodyPr>
            <a:normAutofit/>
          </a:bodyPr>
          <a:lstStyle/>
          <a:p>
            <a:r>
              <a:rPr lang="en-US" dirty="0">
                <a:ea typeface="Tahoma" panose="020B0604030504040204" pitchFamily="34" charset="0"/>
                <a:cs typeface="Tahoma" panose="020B0604030504040204" pitchFamily="34" charset="0"/>
              </a:rPr>
              <a:t>Allowing WIC customers to use vendor discounts in WIC purchases reinforces wise food purchasing practices</a:t>
            </a:r>
          </a:p>
          <a:p>
            <a:r>
              <a:rPr lang="en-US" dirty="0">
                <a:ea typeface="Tahoma" panose="020B0604030504040204" pitchFamily="34" charset="0"/>
                <a:cs typeface="Tahoma" panose="020B0604030504040204" pitchFamily="34" charset="0"/>
              </a:rPr>
              <a:t>Vendor staff/cashiers should be well-informed about the use of different types of in-store promotions and coupons</a:t>
            </a:r>
          </a:p>
          <a:p>
            <a:pPr lvl="1">
              <a:buFont typeface="Wingdings" panose="05000000000000000000" pitchFamily="2" charset="2"/>
              <a:buChar char="ü"/>
            </a:pPr>
            <a:r>
              <a:rPr lang="en-US" dirty="0">
                <a:ea typeface="Tahoma" panose="020B0604030504040204" pitchFamily="34" charset="0"/>
                <a:cs typeface="Tahoma" panose="020B0604030504040204" pitchFamily="34" charset="0"/>
              </a:rPr>
              <a:t>Understand the temporary nature of some offers in order to reduce confusion at the point of sale</a:t>
            </a:r>
          </a:p>
          <a:p>
            <a:pPr lvl="1">
              <a:buFont typeface="Wingdings" panose="05000000000000000000" pitchFamily="2" charset="2"/>
              <a:buChar char="ü"/>
            </a:pPr>
            <a:r>
              <a:rPr lang="en-US" dirty="0">
                <a:ea typeface="Tahoma" panose="020B0604030504040204" pitchFamily="34" charset="0"/>
                <a:cs typeface="Tahoma" panose="020B0604030504040204" pitchFamily="34" charset="0"/>
              </a:rPr>
              <a:t>Know how to properly transact eWIC using in-store promotions and coupons</a:t>
            </a:r>
          </a:p>
          <a:p>
            <a:pPr eaLnBrk="1" hangingPunct="1"/>
            <a:endParaRPr lang="en-US" dirty="0">
              <a:ea typeface="Tahoma" panose="020B0604030504040204" pitchFamily="34" charset="0"/>
              <a:cs typeface="Tahoma" panose="020B0604030504040204" pitchFamily="34" charset="0"/>
            </a:endParaRPr>
          </a:p>
        </p:txBody>
      </p:sp>
    </p:spTree>
    <p:custDataLst>
      <p:tags r:id="rId1"/>
    </p:custDataLst>
    <p:extLst>
      <p:ext uri="{BB962C8B-B14F-4D97-AF65-F5344CB8AC3E}">
        <p14:creationId xmlns:p14="http://schemas.microsoft.com/office/powerpoint/2010/main" val="3623845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8331" name="Rectangle 98330">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8333" name="Freeform: Shape 98332">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8306" name="Rectangle 2"/>
          <p:cNvSpPr>
            <a:spLocks noGrp="1" noChangeArrowheads="1"/>
          </p:cNvSpPr>
          <p:nvPr>
            <p:ph type="title"/>
            <p:custDataLst>
              <p:tags r:id="rId2"/>
            </p:custDataLst>
          </p:nvPr>
        </p:nvSpPr>
        <p:spPr>
          <a:xfrm>
            <a:off x="686834" y="1153572"/>
            <a:ext cx="3200400" cy="4461163"/>
          </a:xfrm>
        </p:spPr>
        <p:txBody>
          <a:bodyPr>
            <a:normAutofit/>
          </a:bodyPr>
          <a:lstStyle/>
          <a:p>
            <a:pPr eaLnBrk="1" hangingPunct="1"/>
            <a:r>
              <a:rPr lang="en-US" b="1" dirty="0">
                <a:solidFill>
                  <a:srgbClr val="FFFFFF"/>
                </a:solidFill>
                <a:ea typeface="Tahoma" pitchFamily="34" charset="0"/>
                <a:cs typeface="Tahoma" pitchFamily="34" charset="0"/>
              </a:rPr>
              <a:t>Types of In-Store Promotions and Coupons</a:t>
            </a:r>
          </a:p>
        </p:txBody>
      </p:sp>
      <p:sp>
        <p:nvSpPr>
          <p:cNvPr id="98335" name="Arc 98334">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98307" name="Rectangle 3"/>
          <p:cNvSpPr>
            <a:spLocks noGrp="1" noChangeArrowheads="1"/>
          </p:cNvSpPr>
          <p:nvPr>
            <p:ph idx="1"/>
            <p:custDataLst>
              <p:tags r:id="rId3"/>
            </p:custDataLst>
          </p:nvPr>
        </p:nvSpPr>
        <p:spPr>
          <a:xfrm>
            <a:off x="4447308" y="591344"/>
            <a:ext cx="6906491" cy="5585619"/>
          </a:xfrm>
        </p:spPr>
        <p:txBody>
          <a:bodyPr anchor="ctr">
            <a:normAutofit/>
          </a:bodyPr>
          <a:lstStyle/>
          <a:p>
            <a:r>
              <a:rPr lang="en-US" dirty="0">
                <a:ea typeface="Tahoma" panose="020B0604030504040204" pitchFamily="34" charset="0"/>
                <a:cs typeface="Tahoma" panose="020B0604030504040204" pitchFamily="34" charset="0"/>
              </a:rPr>
              <a:t>Buy One, Get One Free (BOGO)</a:t>
            </a:r>
          </a:p>
          <a:p>
            <a:r>
              <a:rPr lang="en-US" dirty="0">
                <a:ea typeface="Tahoma" panose="020B0604030504040204" pitchFamily="34" charset="0"/>
                <a:cs typeface="Tahoma" panose="020B0604030504040204" pitchFamily="34" charset="0"/>
              </a:rPr>
              <a:t>Buy One, Get One at a Reduced Price</a:t>
            </a:r>
          </a:p>
          <a:p>
            <a:r>
              <a:rPr lang="en-US" dirty="0">
                <a:ea typeface="Tahoma" panose="020B0604030504040204" pitchFamily="34" charset="0"/>
                <a:cs typeface="Tahoma" panose="020B0604030504040204" pitchFamily="34" charset="0"/>
              </a:rPr>
              <a:t>Free Ounces Added to Food Item by Manufacturer (Bonus Size Items)</a:t>
            </a:r>
          </a:p>
          <a:p>
            <a:r>
              <a:rPr lang="en-US" dirty="0">
                <a:ea typeface="Tahoma" panose="020B0604030504040204" pitchFamily="34" charset="0"/>
                <a:cs typeface="Tahoma" panose="020B0604030504040204" pitchFamily="34" charset="0"/>
              </a:rPr>
              <a:t>Transaction Discounts</a:t>
            </a:r>
          </a:p>
          <a:p>
            <a:r>
              <a:rPr lang="en-US" dirty="0">
                <a:ea typeface="Tahoma" panose="020B0604030504040204" pitchFamily="34" charset="0"/>
                <a:cs typeface="Tahoma" panose="020B0604030504040204" pitchFamily="34" charset="0"/>
              </a:rPr>
              <a:t>Store Loyalty/Rewards Cards</a:t>
            </a:r>
          </a:p>
          <a:p>
            <a:r>
              <a:rPr lang="en-US" dirty="0">
                <a:ea typeface="Tahoma" panose="020B0604030504040204" pitchFamily="34" charset="0"/>
                <a:cs typeface="Tahoma" panose="020B0604030504040204" pitchFamily="34" charset="0"/>
              </a:rPr>
              <a:t>Manufacturers’ Cents Off Coupons</a:t>
            </a:r>
          </a:p>
          <a:p>
            <a:pPr eaLnBrk="1" hangingPunct="1"/>
            <a:endParaRPr lang="en-US" dirty="0">
              <a:ea typeface="Tahoma" panose="020B0604030504040204" pitchFamily="34" charset="0"/>
              <a:cs typeface="Tahoma" panose="020B0604030504040204" pitchFamily="34" charset="0"/>
            </a:endParaRPr>
          </a:p>
        </p:txBody>
      </p:sp>
    </p:spTree>
    <p:custDataLst>
      <p:tags r:id="rId1"/>
    </p:custDataLst>
    <p:extLst>
      <p:ext uri="{BB962C8B-B14F-4D97-AF65-F5344CB8AC3E}">
        <p14:creationId xmlns:p14="http://schemas.microsoft.com/office/powerpoint/2010/main" val="3566596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8331" name="Rectangle 98330">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8333" name="Freeform: Shape 98332">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98306" name="Rectangle 2"/>
          <p:cNvSpPr>
            <a:spLocks noGrp="1" noChangeArrowheads="1"/>
          </p:cNvSpPr>
          <p:nvPr>
            <p:ph type="title"/>
            <p:custDataLst>
              <p:tags r:id="rId2"/>
            </p:custDataLst>
          </p:nvPr>
        </p:nvSpPr>
        <p:spPr>
          <a:xfrm>
            <a:off x="838200" y="365125"/>
            <a:ext cx="10515600" cy="1325563"/>
          </a:xfrm>
        </p:spPr>
        <p:txBody>
          <a:bodyPr>
            <a:normAutofit/>
          </a:bodyPr>
          <a:lstStyle/>
          <a:p>
            <a:pPr eaLnBrk="1" hangingPunct="1"/>
            <a:r>
              <a:rPr lang="en-US" b="1" dirty="0"/>
              <a:t>In-Store Promotions: </a:t>
            </a:r>
            <a:br>
              <a:rPr lang="en-US" b="1" dirty="0"/>
            </a:br>
            <a:r>
              <a:rPr lang="en-US" b="1" dirty="0"/>
              <a:t>BOGOs and eWIC</a:t>
            </a:r>
            <a:endParaRPr lang="en-US" b="1" dirty="0">
              <a:ea typeface="Tahoma" pitchFamily="34" charset="0"/>
              <a:cs typeface="Tahoma" pitchFamily="34" charset="0"/>
            </a:endParaRPr>
          </a:p>
        </p:txBody>
      </p:sp>
      <p:sp>
        <p:nvSpPr>
          <p:cNvPr id="98335" name="Arc 98334">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98307" name="Rectangle 3"/>
          <p:cNvSpPr>
            <a:spLocks noGrp="1" noChangeArrowheads="1"/>
          </p:cNvSpPr>
          <p:nvPr>
            <p:ph idx="1"/>
            <p:custDataLst>
              <p:tags r:id="rId3"/>
            </p:custDataLst>
          </p:nvPr>
        </p:nvSpPr>
        <p:spPr>
          <a:xfrm>
            <a:off x="838200" y="1825625"/>
            <a:ext cx="10515600" cy="4351338"/>
          </a:xfrm>
        </p:spPr>
        <p:txBody>
          <a:bodyPr>
            <a:normAutofit fontScale="92500" lnSpcReduction="10000"/>
          </a:bodyPr>
          <a:lstStyle/>
          <a:p>
            <a:pPr marL="0" indent="0">
              <a:buNone/>
            </a:pPr>
            <a:r>
              <a:rPr lang="en-US" dirty="0"/>
              <a:t>Per the USDA WIC EBT Operating Rules:</a:t>
            </a:r>
          </a:p>
          <a:p>
            <a:r>
              <a:rPr lang="en-US" dirty="0"/>
              <a:t>In a true BOGO, the free item cannot be deducted from the WIC customer’s benefit balance or reported to the State Agency.</a:t>
            </a:r>
          </a:p>
          <a:p>
            <a:pPr marL="0" indent="0">
              <a:buNone/>
            </a:pPr>
            <a:endParaRPr lang="en-US" dirty="0"/>
          </a:p>
          <a:p>
            <a:r>
              <a:rPr lang="en-US" dirty="0"/>
              <a:t>If a food item is advertised as “Buy one, get one free” </a:t>
            </a:r>
            <a:r>
              <a:rPr lang="en-US" b="1" dirty="0"/>
              <a:t>with the disclosure that each item is sold for half the advertised price</a:t>
            </a:r>
            <a:r>
              <a:rPr lang="en-US" dirty="0"/>
              <a:t>, both food items shall be redeemed using WIC benefits and shall reflect an item price of half the advertised price in the transaction.</a:t>
            </a:r>
          </a:p>
          <a:p>
            <a:pPr lvl="1">
              <a:buFont typeface="Wingdings" panose="05000000000000000000" pitchFamily="2" charset="2"/>
              <a:buChar char="ü"/>
            </a:pPr>
            <a:r>
              <a:rPr lang="en-US" sz="2800" dirty="0"/>
              <a:t>Quantity discount</a:t>
            </a:r>
          </a:p>
          <a:p>
            <a:pPr lvl="1">
              <a:buFont typeface="Wingdings" panose="05000000000000000000" pitchFamily="2" charset="2"/>
              <a:buChar char="ü"/>
            </a:pPr>
            <a:r>
              <a:rPr lang="en-US" sz="2800" dirty="0"/>
              <a:t>If using this methodology for BOGOs, vendors must put this disclosure in store advertising  </a:t>
            </a:r>
          </a:p>
          <a:p>
            <a:pPr eaLnBrk="1" hangingPunct="1"/>
            <a:endParaRPr lang="en-US" sz="1500" dirty="0">
              <a:ea typeface="Tahoma" pitchFamily="34" charset="0"/>
              <a:cs typeface="Tahoma" pitchFamily="34" charset="0"/>
            </a:endParaRPr>
          </a:p>
        </p:txBody>
      </p:sp>
    </p:spTree>
    <p:custDataLst>
      <p:tags r:id="rId1"/>
    </p:custDataLst>
    <p:extLst>
      <p:ext uri="{BB962C8B-B14F-4D97-AF65-F5344CB8AC3E}">
        <p14:creationId xmlns:p14="http://schemas.microsoft.com/office/powerpoint/2010/main" val="243731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Freeform: Shape 33">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custDataLst>
              <p:tags r:id="rId2"/>
            </p:custDataLst>
          </p:nvPr>
        </p:nvSpPr>
        <p:spPr>
          <a:xfrm>
            <a:off x="686834" y="1153572"/>
            <a:ext cx="3200400" cy="4461163"/>
          </a:xfrm>
        </p:spPr>
        <p:txBody>
          <a:bodyPr>
            <a:normAutofit/>
          </a:bodyPr>
          <a:lstStyle/>
          <a:p>
            <a:r>
              <a:rPr lang="en-US" b="1" dirty="0">
                <a:solidFill>
                  <a:srgbClr val="FFFFFF"/>
                </a:solidFill>
                <a:ea typeface="Tahoma" panose="020B0604030504040204" pitchFamily="34" charset="0"/>
                <a:cs typeface="Tahoma" panose="020B0604030504040204" pitchFamily="34" charset="0"/>
              </a:rPr>
              <a:t>Sales Tax &amp; Cash Back</a:t>
            </a:r>
          </a:p>
        </p:txBody>
      </p:sp>
      <p:sp>
        <p:nvSpPr>
          <p:cNvPr id="36" name="Arc 35">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p:cNvSpPr>
            <a:spLocks noGrp="1"/>
          </p:cNvSpPr>
          <p:nvPr>
            <p:ph idx="1"/>
            <p:custDataLst>
              <p:tags r:id="rId3"/>
            </p:custDataLst>
          </p:nvPr>
        </p:nvSpPr>
        <p:spPr>
          <a:xfrm>
            <a:off x="4447308" y="591344"/>
            <a:ext cx="6906491" cy="5585619"/>
          </a:xfrm>
        </p:spPr>
        <p:txBody>
          <a:bodyPr anchor="ctr">
            <a:normAutofit/>
          </a:bodyPr>
          <a:lstStyle/>
          <a:p>
            <a:r>
              <a:rPr lang="en-US" dirty="0">
                <a:ea typeface="Tahoma" panose="020B0604030504040204" pitchFamily="34" charset="0"/>
                <a:cs typeface="Tahoma" panose="020B0604030504040204" pitchFamily="34" charset="0"/>
              </a:rPr>
              <a:t>Sales Tax on Manufacturers’ Coupons</a:t>
            </a:r>
          </a:p>
          <a:p>
            <a:pPr lvl="1">
              <a:buFont typeface="Wingdings" panose="05000000000000000000" pitchFamily="2" charset="2"/>
              <a:buChar char="ü"/>
            </a:pPr>
            <a:r>
              <a:rPr lang="en-US" dirty="0">
                <a:ea typeface="Tahoma" panose="020B0604030504040204" pitchFamily="34" charset="0"/>
                <a:cs typeface="Tahoma" panose="020B0604030504040204" pitchFamily="34" charset="0"/>
              </a:rPr>
              <a:t>Not permitted to tax WIC items, so cannot charge WIC customers tax on manufacturer’s coupons</a:t>
            </a:r>
          </a:p>
          <a:p>
            <a:r>
              <a:rPr lang="en-US" dirty="0">
                <a:ea typeface="Tahoma" panose="020B0604030504040204" pitchFamily="34" charset="0"/>
                <a:cs typeface="Tahoma" panose="020B0604030504040204" pitchFamily="34" charset="0"/>
              </a:rPr>
              <a:t>Cash Back</a:t>
            </a:r>
          </a:p>
          <a:p>
            <a:pPr lvl="1">
              <a:buFont typeface="Wingdings" panose="05000000000000000000" pitchFamily="2" charset="2"/>
              <a:buChar char="ü"/>
            </a:pPr>
            <a:r>
              <a:rPr lang="en-US" dirty="0">
                <a:ea typeface="Tahoma" panose="020B0604030504040204" pitchFamily="34" charset="0"/>
                <a:cs typeface="Tahoma" panose="020B0604030504040204" pitchFamily="34" charset="0"/>
              </a:rPr>
              <a:t>Not permitted as a result of vendor discount in any WIC transaction</a:t>
            </a:r>
          </a:p>
        </p:txBody>
      </p:sp>
    </p:spTree>
    <p:custDataLst>
      <p:tags r:id="rId1"/>
    </p:custDataLst>
    <p:extLst>
      <p:ext uri="{BB962C8B-B14F-4D97-AF65-F5344CB8AC3E}">
        <p14:creationId xmlns:p14="http://schemas.microsoft.com/office/powerpoint/2010/main" val="1999678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3691" name="Rectangle 113690">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3693" name="Freeform: Shape 113692">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13666" name="Rectangle 5"/>
          <p:cNvSpPr>
            <a:spLocks noGrp="1" noChangeArrowheads="1"/>
          </p:cNvSpPr>
          <p:nvPr>
            <p:ph type="title"/>
            <p:custDataLst>
              <p:tags r:id="rId2"/>
            </p:custDataLst>
          </p:nvPr>
        </p:nvSpPr>
        <p:spPr>
          <a:xfrm>
            <a:off x="838200" y="365125"/>
            <a:ext cx="10515600" cy="1325563"/>
          </a:xfrm>
        </p:spPr>
        <p:txBody>
          <a:bodyPr>
            <a:normAutofit/>
          </a:bodyPr>
          <a:lstStyle/>
          <a:p>
            <a:pPr eaLnBrk="1" hangingPunct="1"/>
            <a:r>
              <a:rPr lang="en-US" b="1" dirty="0">
                <a:ea typeface="Tahoma" pitchFamily="34" charset="0"/>
                <a:cs typeface="Tahoma" pitchFamily="34" charset="0"/>
              </a:rPr>
              <a:t>Reporting Customer Service Issues (Complaints</a:t>
            </a:r>
            <a:r>
              <a:rPr lang="en-US" dirty="0">
                <a:ea typeface="Tahoma" pitchFamily="34" charset="0"/>
                <a:cs typeface="Tahoma" pitchFamily="34" charset="0"/>
              </a:rPr>
              <a:t>)</a:t>
            </a:r>
          </a:p>
        </p:txBody>
      </p:sp>
      <p:sp>
        <p:nvSpPr>
          <p:cNvPr id="113695" name="Arc 113694">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13667" name="Rectangle 6"/>
          <p:cNvSpPr>
            <a:spLocks noGrp="1" noChangeArrowheads="1"/>
          </p:cNvSpPr>
          <p:nvPr>
            <p:ph idx="1"/>
            <p:custDataLst>
              <p:tags r:id="rId3"/>
            </p:custDataLst>
          </p:nvPr>
        </p:nvSpPr>
        <p:spPr>
          <a:xfrm>
            <a:off x="838200" y="1825625"/>
            <a:ext cx="10515600" cy="4351338"/>
          </a:xfrm>
        </p:spPr>
        <p:txBody>
          <a:bodyPr>
            <a:normAutofit/>
          </a:bodyPr>
          <a:lstStyle/>
          <a:p>
            <a:pPr eaLnBrk="1" hangingPunct="1"/>
            <a:r>
              <a:rPr lang="en-US" dirty="0">
                <a:ea typeface="Tahoma" pitchFamily="34" charset="0"/>
                <a:cs typeface="Tahoma" pitchFamily="34" charset="0"/>
              </a:rPr>
              <a:t>Vendors should report customer service issues (complaints) to the Local WIC Agency concerning:</a:t>
            </a:r>
          </a:p>
          <a:p>
            <a:pPr lvl="1">
              <a:buFont typeface="Courier New" panose="02070309020205020404" pitchFamily="49" charset="0"/>
              <a:buChar char="o"/>
            </a:pPr>
            <a:r>
              <a:rPr lang="en-US" dirty="0">
                <a:ea typeface="Tahoma" pitchFamily="34" charset="0"/>
                <a:cs typeface="Tahoma" pitchFamily="34" charset="0"/>
              </a:rPr>
              <a:t>WIC customer inappropriate behavior</a:t>
            </a:r>
          </a:p>
          <a:p>
            <a:pPr lvl="2" eaLnBrk="1" hangingPunct="1">
              <a:buFont typeface="Wingdings" panose="05000000000000000000" pitchFamily="2" charset="2"/>
              <a:buChar char="ü"/>
            </a:pPr>
            <a:r>
              <a:rPr lang="en-US" dirty="0">
                <a:ea typeface="Tahoma" pitchFamily="34" charset="0"/>
                <a:cs typeface="Tahoma" pitchFamily="34" charset="0"/>
              </a:rPr>
              <a:t>Vendors are not required to tolerate behavior from a WIC customer that they would not tolerate from other customers</a:t>
            </a:r>
          </a:p>
          <a:p>
            <a:pPr lvl="2" eaLnBrk="1" hangingPunct="1">
              <a:buFont typeface="Wingdings" panose="05000000000000000000" pitchFamily="2" charset="2"/>
              <a:buChar char="ü"/>
            </a:pPr>
            <a:r>
              <a:rPr lang="en-US" dirty="0">
                <a:ea typeface="Tahoma" pitchFamily="34" charset="0"/>
                <a:cs typeface="Tahoma" pitchFamily="34" charset="0"/>
              </a:rPr>
              <a:t>May also report complaints about other vendors</a:t>
            </a:r>
          </a:p>
          <a:p>
            <a:pPr marL="914400" lvl="2" indent="0" eaLnBrk="1" hangingPunct="1">
              <a:buNone/>
            </a:pPr>
            <a:endParaRPr lang="en-US" dirty="0">
              <a:ea typeface="Tahoma" pitchFamily="34" charset="0"/>
              <a:cs typeface="Tahoma" pitchFamily="34" charset="0"/>
            </a:endParaRPr>
          </a:p>
          <a:p>
            <a:r>
              <a:rPr lang="en-US" dirty="0">
                <a:ea typeface="Tahoma" pitchFamily="34" charset="0"/>
                <a:cs typeface="Tahoma" pitchFamily="34" charset="0"/>
              </a:rPr>
              <a:t>May use form in the Vendor Manual or on website at: </a:t>
            </a:r>
            <a:r>
              <a:rPr lang="en-US" dirty="0">
                <a:hlinkClick r:id="rId6"/>
              </a:rPr>
              <a:t>https://www.ncdhhs.gov/wicvendorsconnection</a:t>
            </a:r>
            <a:endParaRPr lang="en-US" dirty="0">
              <a:ea typeface="Tahoma" pitchFamily="34" charset="0"/>
              <a:cs typeface="Tahoma" pitchFamily="34" charset="0"/>
            </a:endParaRPr>
          </a:p>
        </p:txBody>
      </p:sp>
    </p:spTree>
    <p:custDataLst>
      <p:tags r:id="rId1"/>
    </p:custDataLst>
    <p:extLst>
      <p:ext uri="{BB962C8B-B14F-4D97-AF65-F5344CB8AC3E}">
        <p14:creationId xmlns:p14="http://schemas.microsoft.com/office/powerpoint/2010/main" val="1872764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C2554CA6-288E-4202-BC52-2E5A8F0C0A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Oval 37">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189" y="1119031"/>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custDataLst>
              <p:tags r:id="rId2"/>
            </p:custDataLst>
          </p:nvPr>
        </p:nvSpPr>
        <p:spPr>
          <a:xfrm>
            <a:off x="1171074" y="1396686"/>
            <a:ext cx="3240506" cy="4064628"/>
          </a:xfrm>
        </p:spPr>
        <p:txBody>
          <a:bodyPr>
            <a:normAutofit/>
          </a:bodyPr>
          <a:lstStyle/>
          <a:p>
            <a:r>
              <a:rPr lang="en-US" b="1" dirty="0">
                <a:solidFill>
                  <a:srgbClr val="FFFFFF"/>
                </a:solidFill>
                <a:ea typeface="Tahoma" panose="020B0604030504040204" pitchFamily="34" charset="0"/>
                <a:cs typeface="Tahoma" panose="020B0604030504040204" pitchFamily="34" charset="0"/>
              </a:rPr>
              <a:t>Training Employees</a:t>
            </a:r>
          </a:p>
        </p:txBody>
      </p:sp>
      <p:sp>
        <p:nvSpPr>
          <p:cNvPr id="40" name="Arc 39">
            <a:extLst>
              <a:ext uri="{FF2B5EF4-FFF2-40B4-BE49-F238E27FC236}">
                <a16:creationId xmlns:a16="http://schemas.microsoft.com/office/drawing/2014/main" id="{5B7778FC-632E-4DCA-A7CB-0D7731CCF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9809111">
            <a:off x="8683720" y="941148"/>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42" name="Oval 41">
            <a:extLst>
              <a:ext uri="{FF2B5EF4-FFF2-40B4-BE49-F238E27FC236}">
                <a16:creationId xmlns:a16="http://schemas.microsoft.com/office/drawing/2014/main" id="{FA23A907-97FB-4A8F-880A-DD77401C42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0048" y="4780992"/>
            <a:ext cx="546100"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3" name="Content Placeholder 2"/>
          <p:cNvSpPr>
            <a:spLocks noGrp="1"/>
          </p:cNvSpPr>
          <p:nvPr>
            <p:ph idx="1"/>
            <p:custDataLst>
              <p:tags r:id="rId3"/>
            </p:custDataLst>
          </p:nvPr>
        </p:nvSpPr>
        <p:spPr>
          <a:xfrm>
            <a:off x="5370153" y="1526033"/>
            <a:ext cx="6059847" cy="5103367"/>
          </a:xfrm>
        </p:spPr>
        <p:txBody>
          <a:bodyPr>
            <a:normAutofit fontScale="92500" lnSpcReduction="10000"/>
          </a:bodyPr>
          <a:lstStyle/>
          <a:p>
            <a:r>
              <a:rPr lang="en-US" dirty="0">
                <a:ea typeface="Tahoma" panose="020B0604030504040204" pitchFamily="34" charset="0"/>
                <a:cs typeface="Tahoma" panose="020B0604030504040204" pitchFamily="34" charset="0"/>
              </a:rPr>
              <a:t>Vendor owners/managers are responsible for training all cashiers on WIC as it pertains to the following:</a:t>
            </a:r>
          </a:p>
          <a:p>
            <a:pPr lvl="1">
              <a:buFont typeface="Wingdings" panose="05000000000000000000" pitchFamily="2" charset="2"/>
              <a:buChar char="ü"/>
            </a:pPr>
            <a:r>
              <a:rPr lang="en-US" sz="2800" dirty="0">
                <a:ea typeface="Tahoma" panose="020B0604030504040204" pitchFamily="34" charset="0"/>
                <a:cs typeface="Tahoma" panose="020B0604030504040204" pitchFamily="34" charset="0"/>
              </a:rPr>
              <a:t>WIC-approved foods</a:t>
            </a:r>
          </a:p>
          <a:p>
            <a:pPr lvl="1">
              <a:buFont typeface="Wingdings" panose="05000000000000000000" pitchFamily="2" charset="2"/>
              <a:buChar char="ü"/>
            </a:pPr>
            <a:r>
              <a:rPr lang="en-US" sz="2800" dirty="0">
                <a:ea typeface="Tahoma" panose="020B0604030504040204" pitchFamily="34" charset="0"/>
                <a:cs typeface="Tahoma" panose="020B0604030504040204" pitchFamily="34" charset="0"/>
              </a:rPr>
              <a:t>WIC Vendor Transaction Guides</a:t>
            </a:r>
          </a:p>
          <a:p>
            <a:pPr lvl="1"/>
            <a:endParaRPr lang="en-US" sz="2800" dirty="0">
              <a:ea typeface="Tahoma" panose="020B0604030504040204" pitchFamily="34" charset="0"/>
              <a:cs typeface="Tahoma" panose="020B0604030504040204" pitchFamily="34" charset="0"/>
            </a:endParaRPr>
          </a:p>
          <a:p>
            <a:pPr lvl="1"/>
            <a:r>
              <a:rPr lang="en-US" sz="2800" dirty="0">
                <a:ea typeface="Tahoma" panose="020B0604030504040204" pitchFamily="34" charset="0"/>
                <a:cs typeface="Tahoma" panose="020B0604030504040204" pitchFamily="34" charset="0"/>
              </a:rPr>
              <a:t>Allowing same courtesies to WIC customers that are provided to non-WIC customers</a:t>
            </a:r>
          </a:p>
          <a:p>
            <a:pPr lvl="1"/>
            <a:endParaRPr lang="en-US" sz="2800" dirty="0">
              <a:ea typeface="Tahoma" panose="020B0604030504040204" pitchFamily="34" charset="0"/>
              <a:cs typeface="Tahoma" panose="020B0604030504040204" pitchFamily="34" charset="0"/>
            </a:endParaRPr>
          </a:p>
          <a:p>
            <a:pPr lvl="1"/>
            <a:r>
              <a:rPr lang="en-US" sz="2800" dirty="0">
                <a:ea typeface="Tahoma" panose="020B0604030504040204" pitchFamily="34" charset="0"/>
                <a:cs typeface="Tahoma" panose="020B0604030504040204" pitchFamily="34" charset="0"/>
              </a:rPr>
              <a:t>Completing eWIC transactions</a:t>
            </a:r>
          </a:p>
          <a:p>
            <a:pPr lvl="1"/>
            <a:endParaRPr lang="en-US" sz="2800" dirty="0">
              <a:ea typeface="Tahoma" panose="020B0604030504040204" pitchFamily="34" charset="0"/>
              <a:cs typeface="Tahoma" panose="020B0604030504040204" pitchFamily="34" charset="0"/>
            </a:endParaRPr>
          </a:p>
          <a:p>
            <a:pPr lvl="1"/>
            <a:r>
              <a:rPr lang="en-US" sz="2800" dirty="0">
                <a:ea typeface="MS PGothic" panose="020B0600070205080204" pitchFamily="34" charset="-128"/>
              </a:rPr>
              <a:t>A</a:t>
            </a:r>
            <a:r>
              <a:rPr lang="en-US" sz="2800" dirty="0">
                <a:effectLst/>
                <a:ea typeface="MS PGothic" panose="020B0600070205080204" pitchFamily="34" charset="-128"/>
              </a:rPr>
              <a:t>ll other NC WIC-vendor related policies and procedures</a:t>
            </a:r>
            <a:endParaRPr lang="en-US" sz="2800" dirty="0">
              <a:ea typeface="Tahoma" panose="020B0604030504040204" pitchFamily="34" charset="0"/>
              <a:cs typeface="Tahoma" panose="020B0604030504040204" pitchFamily="34" charset="0"/>
            </a:endParaRPr>
          </a:p>
          <a:p>
            <a:pPr lvl="1"/>
            <a:endParaRPr lang="en-US" sz="1300" dirty="0">
              <a:latin typeface="Constantia" panose="02030602050306030303" pitchFamily="18" charset="0"/>
              <a:ea typeface="Tahoma" panose="020B0604030504040204" pitchFamily="34" charset="0"/>
              <a:cs typeface="Tahoma" panose="020B0604030504040204" pitchFamily="34" charset="0"/>
            </a:endParaRPr>
          </a:p>
        </p:txBody>
      </p:sp>
    </p:spTree>
    <p:custDataLst>
      <p:tags r:id="rId1"/>
    </p:custDataLst>
    <p:extLst>
      <p:ext uri="{BB962C8B-B14F-4D97-AF65-F5344CB8AC3E}">
        <p14:creationId xmlns:p14="http://schemas.microsoft.com/office/powerpoint/2010/main" val="1505151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33">
            <a:extLst>
              <a:ext uri="{FF2B5EF4-FFF2-40B4-BE49-F238E27FC236}">
                <a16:creationId xmlns:a16="http://schemas.microsoft.com/office/drawing/2014/main" id="{2B577FF9-3543-4875-815D-3D87BD8A20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4" name="Title 3">
            <a:extLst>
              <a:ext uri="{FF2B5EF4-FFF2-40B4-BE49-F238E27FC236}">
                <a16:creationId xmlns:a16="http://schemas.microsoft.com/office/drawing/2014/main" id="{67BC26FB-662D-465E-AB35-00ED1AA239D3}"/>
              </a:ext>
            </a:extLst>
          </p:cNvPr>
          <p:cNvSpPr>
            <a:spLocks noGrp="1"/>
          </p:cNvSpPr>
          <p:nvPr>
            <p:ph type="title"/>
          </p:nvPr>
        </p:nvSpPr>
        <p:spPr>
          <a:xfrm>
            <a:off x="874815" y="798703"/>
            <a:ext cx="5221185" cy="3072015"/>
          </a:xfrm>
        </p:spPr>
        <p:txBody>
          <a:bodyPr vert="horz" lIns="91440" tIns="45720" rIns="91440" bIns="45720" rtlCol="0" anchor="b">
            <a:normAutofit/>
          </a:bodyPr>
          <a:lstStyle/>
          <a:p>
            <a:pPr algn="ctr"/>
            <a:r>
              <a:rPr lang="en-US" sz="6000" kern="1200" dirty="0">
                <a:solidFill>
                  <a:schemeClr val="tx1"/>
                </a:solidFill>
                <a:latin typeface="+mj-lt"/>
                <a:ea typeface="+mj-ea"/>
                <a:cs typeface="+mj-cs"/>
              </a:rPr>
              <a:t>Questions</a:t>
            </a:r>
          </a:p>
        </p:txBody>
      </p:sp>
      <p:sp>
        <p:nvSpPr>
          <p:cNvPr id="36" name="Freeform: Shape 35">
            <a:extLst>
              <a:ext uri="{FF2B5EF4-FFF2-40B4-BE49-F238E27FC236}">
                <a16:creationId xmlns:a16="http://schemas.microsoft.com/office/drawing/2014/main" id="{F5569EEC-E12F-4856-B407-02B2813A4A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04059" y="0"/>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endParaRPr lang="en-US" dirty="0"/>
          </a:p>
        </p:txBody>
      </p:sp>
      <p:sp>
        <p:nvSpPr>
          <p:cNvPr id="38" name="Freeform: Shape 37">
            <a:extLst>
              <a:ext uri="{FF2B5EF4-FFF2-40B4-BE49-F238E27FC236}">
                <a16:creationId xmlns:a16="http://schemas.microsoft.com/office/drawing/2014/main" id="{CF860788-3A6A-45A3-B3F1-06F1596656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67336" y="1"/>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19" name="Graphic 18" descr="Help">
            <a:extLst>
              <a:ext uri="{FF2B5EF4-FFF2-40B4-BE49-F238E27FC236}">
                <a16:creationId xmlns:a16="http://schemas.microsoft.com/office/drawing/2014/main" id="{D16EF677-AF36-C478-BC9F-4A1DABB9F7A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093046" y="1209578"/>
            <a:ext cx="4055897" cy="4055897"/>
          </a:xfrm>
          <a:custGeom>
            <a:avLst/>
            <a:gdLst/>
            <a:ahLst/>
            <a:cxnLst/>
            <a:rect l="l" t="t" r="r" b="b"/>
            <a:pathLst>
              <a:path w="4579832" h="5347063">
                <a:moveTo>
                  <a:pt x="106985" y="0"/>
                </a:moveTo>
                <a:lnTo>
                  <a:pt x="4472847" y="0"/>
                </a:lnTo>
                <a:cubicBezTo>
                  <a:pt x="4531933" y="0"/>
                  <a:pt x="4579832" y="47899"/>
                  <a:pt x="4579832" y="106985"/>
                </a:cubicBezTo>
                <a:lnTo>
                  <a:pt x="4579832" y="5240078"/>
                </a:lnTo>
                <a:cubicBezTo>
                  <a:pt x="4579832" y="5299164"/>
                  <a:pt x="4531933" y="5347063"/>
                  <a:pt x="4472847" y="5347063"/>
                </a:cubicBezTo>
                <a:lnTo>
                  <a:pt x="106985" y="5347063"/>
                </a:lnTo>
                <a:cubicBezTo>
                  <a:pt x="47899" y="5347063"/>
                  <a:pt x="0" y="5299164"/>
                  <a:pt x="0" y="5240078"/>
                </a:cubicBezTo>
                <a:lnTo>
                  <a:pt x="0" y="106985"/>
                </a:lnTo>
                <a:cubicBezTo>
                  <a:pt x="0" y="47899"/>
                  <a:pt x="47899" y="0"/>
                  <a:pt x="106985" y="0"/>
                </a:cubicBezTo>
                <a:close/>
              </a:path>
            </a:pathLst>
          </a:custGeom>
        </p:spPr>
      </p:pic>
      <p:sp>
        <p:nvSpPr>
          <p:cNvPr id="40" name="Freeform: Shape 39">
            <a:extLst>
              <a:ext uri="{FF2B5EF4-FFF2-40B4-BE49-F238E27FC236}">
                <a16:creationId xmlns:a16="http://schemas.microsoft.com/office/drawing/2014/main" id="{DF1E3393-B852-4883-B778-ED35251129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032259" y="2916245"/>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2"/>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2" name="Freeform: Shape 41">
            <a:extLst>
              <a:ext uri="{FF2B5EF4-FFF2-40B4-BE49-F238E27FC236}">
                <a16:creationId xmlns:a16="http://schemas.microsoft.com/office/drawing/2014/main" id="{39853D09-4205-4CC7-83EB-288E886AC9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48440" y="5717906"/>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endParaRPr lang="en-US" dirty="0"/>
          </a:p>
        </p:txBody>
      </p:sp>
      <p:sp>
        <p:nvSpPr>
          <p:cNvPr id="44" name="Freeform: Shape 43">
            <a:extLst>
              <a:ext uri="{FF2B5EF4-FFF2-40B4-BE49-F238E27FC236}">
                <a16:creationId xmlns:a16="http://schemas.microsoft.com/office/drawing/2014/main" id="{0D040B79-3E73-4A31-840D-D6B9C9FDFC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47511" y="6258756"/>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6" name="Freeform: Shape 45">
            <a:extLst>
              <a:ext uri="{FF2B5EF4-FFF2-40B4-BE49-F238E27FC236}">
                <a16:creationId xmlns:a16="http://schemas.microsoft.com/office/drawing/2014/main" id="{156C6AE5-3F8B-42AC-9EA4-1B686A11E9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43820" y="5835650"/>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dirty="0"/>
          </a:p>
        </p:txBody>
      </p:sp>
    </p:spTree>
    <p:custDataLst>
      <p:tags r:id="rId1"/>
    </p:custDataLst>
    <p:extLst>
      <p:ext uri="{BB962C8B-B14F-4D97-AF65-F5344CB8AC3E}">
        <p14:creationId xmlns:p14="http://schemas.microsoft.com/office/powerpoint/2010/main" val="12667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4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645" name="Rectangle 26644">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647" name="Freeform: Shape 26646">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482" name="Rectangle 4"/>
          <p:cNvSpPr>
            <a:spLocks noGrp="1" noChangeArrowheads="1"/>
          </p:cNvSpPr>
          <p:nvPr>
            <p:ph type="title"/>
            <p:custDataLst>
              <p:tags r:id="rId2"/>
            </p:custDataLst>
          </p:nvPr>
        </p:nvSpPr>
        <p:spPr>
          <a:xfrm>
            <a:off x="686834" y="1153572"/>
            <a:ext cx="3200400" cy="4461163"/>
          </a:xfrm>
        </p:spPr>
        <p:txBody>
          <a:bodyPr vert="horz" lIns="91440" tIns="45720" rIns="91440" bIns="45720" rtlCol="0" anchor="ctr">
            <a:normAutofit/>
          </a:bodyPr>
          <a:lstStyle/>
          <a:p>
            <a:pPr>
              <a:defRPr/>
            </a:pPr>
            <a:r>
              <a:rPr lang="en-US" b="1" kern="1200" dirty="0">
                <a:solidFill>
                  <a:srgbClr val="FFFFFF"/>
                </a:solidFill>
                <a:latin typeface="+mj-lt"/>
                <a:ea typeface="+mj-ea"/>
                <a:cs typeface="+mj-cs"/>
              </a:rPr>
              <a:t>NTEs vs. Current Shelf Price</a:t>
            </a:r>
          </a:p>
        </p:txBody>
      </p:sp>
      <p:sp>
        <p:nvSpPr>
          <p:cNvPr id="26649" name="Arc 26648">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6627" name="Rectangle 5"/>
          <p:cNvSpPr>
            <a:spLocks noGrp="1" noChangeArrowheads="1"/>
          </p:cNvSpPr>
          <p:nvPr>
            <p:ph sz="half" idx="1"/>
            <p:custDataLst>
              <p:tags r:id="rId3"/>
            </p:custDataLst>
          </p:nvPr>
        </p:nvSpPr>
        <p:spPr>
          <a:xfrm>
            <a:off x="4447308" y="591344"/>
            <a:ext cx="6906491" cy="5585619"/>
          </a:xfrm>
        </p:spPr>
        <p:txBody>
          <a:bodyPr vert="horz" lIns="91440" tIns="45720" rIns="91440" bIns="45720" rtlCol="0" anchor="ctr">
            <a:normAutofit/>
          </a:bodyPr>
          <a:lstStyle/>
          <a:p>
            <a:pPr>
              <a:spcBef>
                <a:spcPct val="50000"/>
              </a:spcBef>
              <a:spcAft>
                <a:spcPts val="1200"/>
              </a:spcAft>
            </a:pPr>
            <a:r>
              <a:rPr lang="en-US" dirty="0"/>
              <a:t>Vendors </a:t>
            </a:r>
            <a:r>
              <a:rPr lang="en-US" b="1" dirty="0"/>
              <a:t>must </a:t>
            </a:r>
            <a:r>
              <a:rPr lang="en-US" dirty="0"/>
              <a:t>charge current shelf price</a:t>
            </a:r>
          </a:p>
          <a:p>
            <a:pPr>
              <a:spcBef>
                <a:spcPct val="50000"/>
              </a:spcBef>
              <a:spcAft>
                <a:spcPts val="1200"/>
              </a:spcAft>
            </a:pPr>
            <a:r>
              <a:rPr lang="en-US" dirty="0"/>
              <a:t>Vendors </a:t>
            </a:r>
            <a:r>
              <a:rPr lang="en-US" b="1" dirty="0"/>
              <a:t>DO NOT</a:t>
            </a:r>
            <a:r>
              <a:rPr lang="en-US" dirty="0"/>
              <a:t> have to charge the NTE</a:t>
            </a:r>
          </a:p>
          <a:p>
            <a:pPr>
              <a:spcBef>
                <a:spcPct val="50000"/>
              </a:spcBef>
              <a:spcAft>
                <a:spcPts val="1200"/>
              </a:spcAft>
            </a:pPr>
            <a:r>
              <a:rPr lang="en-US" dirty="0"/>
              <a:t>Charges for WIC transactions must be less than or equal to charges to regular customers</a:t>
            </a:r>
          </a:p>
          <a:p>
            <a:pPr>
              <a:spcBef>
                <a:spcPts val="0"/>
              </a:spcBef>
              <a:spcAft>
                <a:spcPts val="1200"/>
              </a:spcAft>
            </a:pPr>
            <a:r>
              <a:rPr lang="en-US" dirty="0"/>
              <a:t>Vendors </a:t>
            </a:r>
            <a:r>
              <a:rPr lang="en-US" b="1" dirty="0"/>
              <a:t>cannot</a:t>
            </a:r>
            <a:r>
              <a:rPr lang="en-US" dirty="0"/>
              <a:t> set their prices at the NTE and charge other customers less</a:t>
            </a:r>
          </a:p>
          <a:p>
            <a:pPr lvl="1">
              <a:spcBef>
                <a:spcPts val="0"/>
              </a:spcBef>
              <a:spcAft>
                <a:spcPts val="1200"/>
              </a:spcAft>
            </a:pPr>
            <a:r>
              <a:rPr lang="en-US" dirty="0"/>
              <a:t> This is a federal violation for which a vendor can be disqualified</a:t>
            </a:r>
          </a:p>
        </p:txBody>
      </p:sp>
    </p:spTree>
    <p:custDataLst>
      <p:tags r:id="rId1"/>
    </p:custDataLst>
    <p:extLst>
      <p:ext uri="{BB962C8B-B14F-4D97-AF65-F5344CB8AC3E}">
        <p14:creationId xmlns:p14="http://schemas.microsoft.com/office/powerpoint/2010/main" val="2438391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D278ADA9-6383-4BDD-80D2-8899A40268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a:extLst>
              <a:ext uri="{FF2B5EF4-FFF2-40B4-BE49-F238E27FC236}">
                <a16:creationId xmlns:a16="http://schemas.microsoft.com/office/drawing/2014/main" id="{484B7147-B0F6-40ED-B5A2-FF72BC8198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9" name="Rectangle 38">
            <a:extLst>
              <a:ext uri="{FF2B5EF4-FFF2-40B4-BE49-F238E27FC236}">
                <a16:creationId xmlns:a16="http://schemas.microsoft.com/office/drawing/2014/main" id="{B36D2DE0-0628-4A9A-A59D-7BA8B5EB30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Oval 40">
            <a:extLst>
              <a:ext uri="{FF2B5EF4-FFF2-40B4-BE49-F238E27FC236}">
                <a16:creationId xmlns:a16="http://schemas.microsoft.com/office/drawing/2014/main" id="{48E405C9-94BE-41DA-928C-DEC9A8550E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15929" y="148929"/>
            <a:ext cx="6560142" cy="656014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1">
            <a:extLst>
              <a:ext uri="{FF2B5EF4-FFF2-40B4-BE49-F238E27FC236}">
                <a16:creationId xmlns:a16="http://schemas.microsoft.com/office/drawing/2014/main" id="{74897E15-F41D-4B10-96C1-4E8F33E42A37}"/>
              </a:ext>
            </a:extLst>
          </p:cNvPr>
          <p:cNvSpPr>
            <a:spLocks noGrp="1"/>
          </p:cNvSpPr>
          <p:nvPr>
            <p:ph type="title"/>
            <p:custDataLst>
              <p:tags r:id="rId2"/>
            </p:custDataLst>
          </p:nvPr>
        </p:nvSpPr>
        <p:spPr>
          <a:xfrm>
            <a:off x="3315031" y="1380754"/>
            <a:ext cx="5561938" cy="2513516"/>
          </a:xfrm>
        </p:spPr>
        <p:txBody>
          <a:bodyPr vert="horz" lIns="91440" tIns="45720" rIns="91440" bIns="45720" rtlCol="0" anchor="b">
            <a:normAutofit/>
          </a:bodyPr>
          <a:lstStyle/>
          <a:p>
            <a:pPr algn="ctr"/>
            <a:r>
              <a:rPr lang="en-US" sz="6000" b="1" kern="1200" cap="none" baseline="0" dirty="0">
                <a:solidFill>
                  <a:schemeClr val="tx1"/>
                </a:solidFill>
                <a:latin typeface="+mj-lt"/>
                <a:ea typeface="+mj-ea"/>
                <a:cs typeface="+mj-cs"/>
              </a:rPr>
              <a:t>Completing Required Forms</a:t>
            </a:r>
          </a:p>
        </p:txBody>
      </p:sp>
      <p:sp>
        <p:nvSpPr>
          <p:cNvPr id="43" name="Arc 42">
            <a:extLst>
              <a:ext uri="{FF2B5EF4-FFF2-40B4-BE49-F238E27FC236}">
                <a16:creationId xmlns:a16="http://schemas.microsoft.com/office/drawing/2014/main" id="{D2091A72-D5BB-42AC-8FD3-F7747D9086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9222429" flipV="1">
            <a:off x="2494119" y="6170"/>
            <a:ext cx="6816262" cy="6816262"/>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5" name="Oval 44">
            <a:extLst>
              <a:ext uri="{FF2B5EF4-FFF2-40B4-BE49-F238E27FC236}">
                <a16:creationId xmlns:a16="http://schemas.microsoft.com/office/drawing/2014/main" id="{6ED12BFC-A737-46AF-8411-481112D54B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00995" y="5310973"/>
            <a:ext cx="705948" cy="68679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14669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9">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11CA583E-5392-4002-AD5C-AA4E27C4D8B0}"/>
              </a:ext>
            </a:extLst>
          </p:cNvPr>
          <p:cNvSpPr>
            <a:spLocks noGrp="1"/>
          </p:cNvSpPr>
          <p:nvPr>
            <p:ph type="title"/>
          </p:nvPr>
        </p:nvSpPr>
        <p:spPr>
          <a:xfrm>
            <a:off x="838200" y="365125"/>
            <a:ext cx="10515600" cy="1325563"/>
          </a:xfrm>
        </p:spPr>
        <p:txBody>
          <a:bodyPr>
            <a:normAutofit/>
          </a:bodyPr>
          <a:lstStyle/>
          <a:p>
            <a:r>
              <a:rPr lang="en-US" b="1" i="0" dirty="0">
                <a:effectLst/>
              </a:rPr>
              <a:t>Completing Required Forms</a:t>
            </a:r>
            <a:endParaRPr lang="en-US" dirty="0"/>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CFBC4026-3C6E-45EC-824C-397346C4DEF9}"/>
              </a:ext>
            </a:extLst>
          </p:cNvPr>
          <p:cNvSpPr>
            <a:spLocks noGrp="1"/>
          </p:cNvSpPr>
          <p:nvPr>
            <p:ph idx="1"/>
          </p:nvPr>
        </p:nvSpPr>
        <p:spPr>
          <a:xfrm>
            <a:off x="838200" y="1825625"/>
            <a:ext cx="10515600" cy="4351338"/>
          </a:xfrm>
        </p:spPr>
        <p:txBody>
          <a:bodyPr>
            <a:normAutofit fontScale="92500"/>
          </a:bodyPr>
          <a:lstStyle/>
          <a:p>
            <a:pPr fontAlgn="auto">
              <a:buFont typeface="Arial" panose="020B0604020202020204" pitchFamily="34" charset="0"/>
              <a:buChar char="•"/>
            </a:pPr>
            <a:r>
              <a:rPr lang="en-US" sz="2400" dirty="0"/>
              <a:t>To comply with reauthorization requirements, new documents must be completed</a:t>
            </a:r>
          </a:p>
          <a:p>
            <a:pPr fontAlgn="auto">
              <a:buFont typeface="Arial" panose="020B0604020202020204" pitchFamily="34" charset="0"/>
              <a:buChar char="•"/>
            </a:pPr>
            <a:r>
              <a:rPr lang="en-US" sz="2400" b="1" dirty="0"/>
              <a:t>Corporate Contract Vendors</a:t>
            </a:r>
            <a:endParaRPr lang="en-US" sz="2400" dirty="0"/>
          </a:p>
          <a:p>
            <a:pPr marL="742950" lvl="1" indent="-285750">
              <a:buFont typeface="Arial" panose="020B0604020202020204" pitchFamily="34" charset="0"/>
              <a:buChar char="•"/>
            </a:pPr>
            <a:r>
              <a:rPr lang="en-US" dirty="0"/>
              <a:t>The corporate office will:</a:t>
            </a:r>
          </a:p>
          <a:p>
            <a:pPr marL="1143000" lvl="2" indent="-228600">
              <a:buFont typeface="Arial" panose="020B0604020202020204" pitchFamily="34" charset="0"/>
              <a:buChar char="•"/>
            </a:pPr>
            <a:r>
              <a:rPr lang="en-US" sz="2400" dirty="0"/>
              <a:t>Update the vendor record using the Vendor Portal</a:t>
            </a:r>
          </a:p>
          <a:p>
            <a:pPr marL="1143000" lvl="2" indent="-228600">
              <a:buFont typeface="Arial" panose="020B0604020202020204" pitchFamily="34" charset="0"/>
              <a:buChar char="•"/>
            </a:pPr>
            <a:r>
              <a:rPr lang="en-US" sz="2400" dirty="0"/>
              <a:t>The corporate office will also</a:t>
            </a:r>
            <a:r>
              <a:rPr lang="en-US" sz="2400" dirty="0">
                <a:effectLst/>
                <a:ea typeface="MS PGothic" panose="020B0600070205080204" pitchFamily="34" charset="-128"/>
              </a:rPr>
              <a:t> complete one of the following forms for all store locations: </a:t>
            </a:r>
          </a:p>
          <a:p>
            <a:pPr marL="1417320" lvl="3" indent="-228600">
              <a:buFont typeface="Arial" panose="020B0604020202020204" pitchFamily="34" charset="0"/>
              <a:buChar char="•"/>
            </a:pPr>
            <a:r>
              <a:rPr lang="en-US" sz="2400" dirty="0">
                <a:effectLst/>
                <a:ea typeface="MS PGothic" panose="020B0600070205080204" pitchFamily="34" charset="-128"/>
              </a:rPr>
              <a:t>NC WIC Vendor Agreement</a:t>
            </a:r>
          </a:p>
          <a:p>
            <a:pPr marL="1417320" lvl="3" indent="-228600">
              <a:buFont typeface="Arial" panose="020B0604020202020204" pitchFamily="34" charset="0"/>
              <a:buChar char="•"/>
            </a:pPr>
            <a:r>
              <a:rPr lang="en-US" sz="2400" dirty="0">
                <a:effectLst/>
                <a:ea typeface="MS PGothic" panose="020B0600070205080204" pitchFamily="34" charset="-128"/>
              </a:rPr>
              <a:t>Above 50% Self-declaration form</a:t>
            </a:r>
          </a:p>
          <a:p>
            <a:pPr marL="1417320" lvl="3" indent="-228600">
              <a:buFont typeface="Arial" panose="020B0604020202020204" pitchFamily="34" charset="0"/>
              <a:buChar char="•"/>
            </a:pPr>
            <a:r>
              <a:rPr lang="en-US" sz="2400" dirty="0">
                <a:effectLst/>
                <a:ea typeface="MS PGothic" panose="020B0600070205080204" pitchFamily="34" charset="-128"/>
              </a:rPr>
              <a:t>eWIC Update for Corporate Vendors</a:t>
            </a:r>
          </a:p>
          <a:p>
            <a:pPr marL="1143000" lvl="2" indent="-228600">
              <a:buFont typeface="Arial" panose="020B0604020202020204" pitchFamily="34" charset="0"/>
              <a:buChar char="•"/>
            </a:pPr>
            <a:endParaRPr lang="en-US" sz="2400" dirty="0"/>
          </a:p>
          <a:p>
            <a:pPr marL="742950" lvl="1" indent="-285750">
              <a:buFont typeface="Arial" panose="020B0604020202020204" pitchFamily="34" charset="0"/>
              <a:buChar char="•"/>
            </a:pPr>
            <a:r>
              <a:rPr lang="en-US" dirty="0"/>
              <a:t>Individual corporate contract pharmacy store managers must complete annual training and submit the Verification of Attendance</a:t>
            </a:r>
          </a:p>
          <a:p>
            <a:endParaRPr lang="en-US" sz="1700" dirty="0"/>
          </a:p>
        </p:txBody>
      </p:sp>
    </p:spTree>
    <p:custDataLst>
      <p:tags r:id="rId1"/>
    </p:custDataLst>
    <p:extLst>
      <p:ext uri="{BB962C8B-B14F-4D97-AF65-F5344CB8AC3E}">
        <p14:creationId xmlns:p14="http://schemas.microsoft.com/office/powerpoint/2010/main" val="3658854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9">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11CA583E-5392-4002-AD5C-AA4E27C4D8B0}"/>
              </a:ext>
            </a:extLst>
          </p:cNvPr>
          <p:cNvSpPr>
            <a:spLocks noGrp="1"/>
          </p:cNvSpPr>
          <p:nvPr>
            <p:ph type="title"/>
          </p:nvPr>
        </p:nvSpPr>
        <p:spPr>
          <a:xfrm>
            <a:off x="838200" y="365125"/>
            <a:ext cx="10515600" cy="1325563"/>
          </a:xfrm>
        </p:spPr>
        <p:txBody>
          <a:bodyPr>
            <a:normAutofit/>
          </a:bodyPr>
          <a:lstStyle/>
          <a:p>
            <a:r>
              <a:rPr lang="en-US" b="1" i="0" dirty="0">
                <a:effectLst/>
              </a:rPr>
              <a:t>Completing Required Forms continued</a:t>
            </a:r>
            <a:endParaRPr lang="en-US" dirty="0"/>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CFBC4026-3C6E-45EC-824C-397346C4DEF9}"/>
              </a:ext>
            </a:extLst>
          </p:cNvPr>
          <p:cNvSpPr>
            <a:spLocks noGrp="1"/>
          </p:cNvSpPr>
          <p:nvPr>
            <p:ph idx="1"/>
          </p:nvPr>
        </p:nvSpPr>
        <p:spPr>
          <a:xfrm>
            <a:off x="838200" y="1825625"/>
            <a:ext cx="10515600" cy="4351338"/>
          </a:xfrm>
        </p:spPr>
        <p:txBody>
          <a:bodyPr>
            <a:normAutofit lnSpcReduction="10000"/>
          </a:bodyPr>
          <a:lstStyle/>
          <a:p>
            <a:pPr fontAlgn="auto">
              <a:buFont typeface="Arial" panose="020B0604020202020204" pitchFamily="34" charset="0"/>
              <a:buChar char="•"/>
            </a:pPr>
            <a:r>
              <a:rPr lang="en-US" dirty="0"/>
              <a:t>All </a:t>
            </a:r>
            <a:r>
              <a:rPr lang="en-US" b="1" dirty="0"/>
              <a:t>non-corporate contract pharmacy vendors </a:t>
            </a:r>
            <a:r>
              <a:rPr lang="en-US" dirty="0"/>
              <a:t>must complete:</a:t>
            </a:r>
          </a:p>
          <a:p>
            <a:pPr marL="742950" lvl="1" indent="-285750">
              <a:buFont typeface="Arial" panose="020B0604020202020204" pitchFamily="34" charset="0"/>
              <a:buChar char="•"/>
            </a:pPr>
            <a:r>
              <a:rPr lang="en-US" dirty="0"/>
              <a:t>NC WIC Vendor Agreement</a:t>
            </a:r>
          </a:p>
          <a:p>
            <a:pPr marL="742950" lvl="1" indent="-285750">
              <a:buFont typeface="Arial" panose="020B0604020202020204" pitchFamily="34" charset="0"/>
              <a:buChar char="•"/>
            </a:pPr>
            <a:r>
              <a:rPr lang="en-US" dirty="0"/>
              <a:t>NC WIC Vendor Application</a:t>
            </a:r>
          </a:p>
          <a:p>
            <a:pPr marL="742950" lvl="1" indent="-285750">
              <a:buFont typeface="Arial" panose="020B0604020202020204" pitchFamily="34" charset="0"/>
              <a:buChar char="•"/>
            </a:pPr>
            <a:r>
              <a:rPr lang="en-US" dirty="0"/>
              <a:t>Above 50% Self-declaration form</a:t>
            </a:r>
          </a:p>
          <a:p>
            <a:pPr marL="742950" lvl="1" indent="-285750">
              <a:buFont typeface="Arial" panose="020B0604020202020204" pitchFamily="34" charset="0"/>
              <a:buChar char="•"/>
            </a:pPr>
            <a:r>
              <a:rPr lang="en-US" dirty="0"/>
              <a:t>eWIC Update for Non-Corporate Vendors</a:t>
            </a:r>
          </a:p>
          <a:p>
            <a:pPr marL="742950" lvl="1" indent="-285750">
              <a:buFont typeface="Arial" panose="020B0604020202020204" pitchFamily="34" charset="0"/>
              <a:buChar char="•"/>
            </a:pPr>
            <a:r>
              <a:rPr lang="en-US" dirty="0"/>
              <a:t>Verification of Attendance</a:t>
            </a:r>
          </a:p>
          <a:p>
            <a:pPr marL="742950" lvl="1" indent="-285750">
              <a:buFont typeface="Arial" panose="020B0604020202020204" pitchFamily="34" charset="0"/>
              <a:buChar char="•"/>
            </a:pPr>
            <a:r>
              <a:rPr lang="en-US" dirty="0"/>
              <a:t>Email Verification Form</a:t>
            </a:r>
          </a:p>
          <a:p>
            <a:pPr fontAlgn="auto"/>
            <a:r>
              <a:rPr lang="en-US" dirty="0"/>
              <a:t>All documents, </a:t>
            </a:r>
            <a:r>
              <a:rPr lang="en-US" b="1" dirty="0"/>
              <a:t>excluding the Verification of Attendance and Email Verification Form</a:t>
            </a:r>
            <a:r>
              <a:rPr lang="en-US" dirty="0"/>
              <a:t>, will be completed using DocuSign. DocuSign enables you to complete and sign the required documents electronically. The documents will be sent to you via email.</a:t>
            </a:r>
          </a:p>
          <a:p>
            <a:endParaRPr lang="en-US" dirty="0"/>
          </a:p>
        </p:txBody>
      </p:sp>
    </p:spTree>
    <p:custDataLst>
      <p:tags r:id="rId1"/>
    </p:custDataLst>
    <p:extLst>
      <p:ext uri="{BB962C8B-B14F-4D97-AF65-F5344CB8AC3E}">
        <p14:creationId xmlns:p14="http://schemas.microsoft.com/office/powerpoint/2010/main" val="3607089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7DA1F35B-C8F7-4A5A-9339-7DA4D785B3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Arc 17">
            <a:extLst>
              <a:ext uri="{FF2B5EF4-FFF2-40B4-BE49-F238E27FC236}">
                <a16:creationId xmlns:a16="http://schemas.microsoft.com/office/drawing/2014/main" id="{B2D4AD41-40DA-4A81-92F5-B6E3BA1ED8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746107">
            <a:off x="8175088" y="457951"/>
            <a:ext cx="2987899" cy="2987899"/>
          </a:xfrm>
          <a:prstGeom prst="arc">
            <a:avLst>
              <a:gd name="adj1" fmla="val 14612914"/>
              <a:gd name="adj2" fmla="val 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0" name="Title 1">
            <a:extLst>
              <a:ext uri="{FF2B5EF4-FFF2-40B4-BE49-F238E27FC236}">
                <a16:creationId xmlns:a16="http://schemas.microsoft.com/office/drawing/2014/main" id="{47A5ADB6-3042-4BBF-AD46-4353DDD26229}"/>
              </a:ext>
            </a:extLst>
          </p:cNvPr>
          <p:cNvSpPr>
            <a:spLocks noGrp="1"/>
          </p:cNvSpPr>
          <p:nvPr>
            <p:ph type="title"/>
          </p:nvPr>
        </p:nvSpPr>
        <p:spPr>
          <a:xfrm>
            <a:off x="838200" y="365125"/>
            <a:ext cx="10515600" cy="1325563"/>
          </a:xfrm>
        </p:spPr>
        <p:txBody>
          <a:bodyPr>
            <a:normAutofit/>
          </a:bodyPr>
          <a:lstStyle/>
          <a:p>
            <a:r>
              <a:rPr lang="en-US" b="1" dirty="0">
                <a:cs typeface="Calibri" panose="020F0502020204030204" pitchFamily="34" charset="0"/>
              </a:rPr>
              <a:t>Vendor Process Using DocuSign</a:t>
            </a:r>
          </a:p>
        </p:txBody>
      </p:sp>
      <p:pic>
        <p:nvPicPr>
          <p:cNvPr id="11" name="Picture 10" descr="A screenshot of a computer screen&#10;&#10;Description automatically generated">
            <a:extLst>
              <a:ext uri="{FF2B5EF4-FFF2-40B4-BE49-F238E27FC236}">
                <a16:creationId xmlns:a16="http://schemas.microsoft.com/office/drawing/2014/main" id="{409939E6-A607-4537-8040-986269E141B5}"/>
              </a:ext>
            </a:extLst>
          </p:cNvPr>
          <p:cNvPicPr>
            <a:picLocks noChangeAspect="1"/>
          </p:cNvPicPr>
          <p:nvPr/>
        </p:nvPicPr>
        <p:blipFill>
          <a:blip r:embed="rId4"/>
          <a:stretch>
            <a:fillRect/>
          </a:stretch>
        </p:blipFill>
        <p:spPr>
          <a:xfrm>
            <a:off x="4830311" y="2121432"/>
            <a:ext cx="6523489" cy="3789852"/>
          </a:xfrm>
          <a:prstGeom prst="rect">
            <a:avLst/>
          </a:prstGeom>
        </p:spPr>
      </p:pic>
      <p:sp>
        <p:nvSpPr>
          <p:cNvPr id="2" name="Rectangle 1">
            <a:extLst>
              <a:ext uri="{FF2B5EF4-FFF2-40B4-BE49-F238E27FC236}">
                <a16:creationId xmlns:a16="http://schemas.microsoft.com/office/drawing/2014/main" id="{C06334C3-0E63-4956-A68E-41A9739F6CCA}"/>
              </a:ext>
            </a:extLst>
          </p:cNvPr>
          <p:cNvSpPr/>
          <p:nvPr/>
        </p:nvSpPr>
        <p:spPr>
          <a:xfrm>
            <a:off x="7158022" y="4305743"/>
            <a:ext cx="2002121" cy="591176"/>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ln w="38100">
                <a:solidFill>
                  <a:srgbClr val="FFFF00"/>
                </a:solidFill>
              </a:ln>
            </a:endParaRPr>
          </a:p>
        </p:txBody>
      </p:sp>
      <p:cxnSp>
        <p:nvCxnSpPr>
          <p:cNvPr id="4" name="Straight Arrow Connector 3">
            <a:extLst>
              <a:ext uri="{FF2B5EF4-FFF2-40B4-BE49-F238E27FC236}">
                <a16:creationId xmlns:a16="http://schemas.microsoft.com/office/drawing/2014/main" id="{9C1E1519-A028-494C-AA7E-7F59B3066550}"/>
              </a:ext>
            </a:extLst>
          </p:cNvPr>
          <p:cNvCxnSpPr>
            <a:cxnSpLocks/>
          </p:cNvCxnSpPr>
          <p:nvPr/>
        </p:nvCxnSpPr>
        <p:spPr>
          <a:xfrm>
            <a:off x="6291909" y="4601331"/>
            <a:ext cx="748734" cy="0"/>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0F93F102-3708-424A-8B11-5B0CF200D6D0}"/>
              </a:ext>
            </a:extLst>
          </p:cNvPr>
          <p:cNvSpPr txBox="1"/>
          <p:nvPr/>
        </p:nvSpPr>
        <p:spPr>
          <a:xfrm>
            <a:off x="838200" y="2091304"/>
            <a:ext cx="3874730" cy="3959417"/>
          </a:xfrm>
          <a:prstGeom prst="rect">
            <a:avLst/>
          </a:prstGeom>
          <a:noFill/>
        </p:spPr>
        <p:txBody>
          <a:bodyPr wrap="square">
            <a:spAutoFit/>
          </a:bodyPr>
          <a:lstStyle/>
          <a:p>
            <a:pPr marL="406786" indent="-406786" defTabSz="406908">
              <a:spcAft>
                <a:spcPts val="600"/>
              </a:spcAft>
              <a:buFont typeface="Arial" panose="020B0604020202020204" pitchFamily="34" charset="0"/>
              <a:buChar char="•"/>
            </a:pPr>
            <a:r>
              <a:rPr lang="en-US" sz="2313" kern="1200" dirty="0">
                <a:solidFill>
                  <a:schemeClr val="tx1"/>
                </a:solidFill>
                <a:latin typeface="Century Gothic" panose="020B0502020202020204" pitchFamily="34" charset="0"/>
                <a:ea typeface="+mn-ea"/>
                <a:cs typeface="Calibri" panose="020F0502020204030204" pitchFamily="34" charset="0"/>
              </a:rPr>
              <a:t>You will receive an email from the State Agency via DocuSign.</a:t>
            </a:r>
          </a:p>
          <a:p>
            <a:pPr marL="406786" indent="-406786" defTabSz="406908">
              <a:spcAft>
                <a:spcPts val="600"/>
              </a:spcAft>
              <a:buFont typeface="Arial" panose="020B0604020202020204" pitchFamily="34" charset="0"/>
              <a:buChar char="•"/>
            </a:pPr>
            <a:endParaRPr lang="en-US" sz="2313" kern="1200" dirty="0">
              <a:solidFill>
                <a:schemeClr val="tx1"/>
              </a:solidFill>
              <a:latin typeface="Century Gothic" panose="020B0502020202020204" pitchFamily="34" charset="0"/>
              <a:ea typeface="+mn-ea"/>
              <a:cs typeface="Calibri" panose="020F0502020204030204" pitchFamily="34" charset="0"/>
            </a:endParaRPr>
          </a:p>
          <a:p>
            <a:pPr marL="406786" indent="-406786" defTabSz="406908">
              <a:spcAft>
                <a:spcPts val="600"/>
              </a:spcAft>
              <a:buFont typeface="Arial" panose="020B0604020202020204" pitchFamily="34" charset="0"/>
              <a:buChar char="•"/>
            </a:pPr>
            <a:r>
              <a:rPr lang="en-US" sz="2313" kern="1200" dirty="0">
                <a:solidFill>
                  <a:schemeClr val="tx1"/>
                </a:solidFill>
                <a:latin typeface="Century Gothic" panose="020B0502020202020204" pitchFamily="34" charset="0"/>
                <a:ea typeface="+mn-ea"/>
                <a:cs typeface="Calibri" panose="020F0502020204030204" pitchFamily="34" charset="0"/>
              </a:rPr>
              <a:t>This is the email you will receive  </a:t>
            </a:r>
          </a:p>
          <a:p>
            <a:pPr marL="406786" indent="-406786" defTabSz="406908">
              <a:spcAft>
                <a:spcPts val="600"/>
              </a:spcAft>
              <a:buFont typeface="Arial" panose="020B0604020202020204" pitchFamily="34" charset="0"/>
              <a:buChar char="•"/>
            </a:pPr>
            <a:endParaRPr lang="en-US" sz="2313" kern="1200" dirty="0">
              <a:solidFill>
                <a:schemeClr val="tx1"/>
              </a:solidFill>
              <a:latin typeface="Century Gothic" panose="020B0502020202020204" pitchFamily="34" charset="0"/>
              <a:ea typeface="+mn-ea"/>
              <a:cs typeface="Calibri" panose="020F0502020204030204" pitchFamily="34" charset="0"/>
            </a:endParaRPr>
          </a:p>
          <a:p>
            <a:pPr marL="406786" indent="-406786" defTabSz="406908">
              <a:spcAft>
                <a:spcPts val="600"/>
              </a:spcAft>
              <a:buFont typeface="Arial" panose="020B0604020202020204" pitchFamily="34" charset="0"/>
              <a:buChar char="•"/>
            </a:pPr>
            <a:r>
              <a:rPr lang="en-US" sz="2313" kern="1200" dirty="0">
                <a:solidFill>
                  <a:schemeClr val="tx1"/>
                </a:solidFill>
                <a:latin typeface="Century Gothic" panose="020B0502020202020204" pitchFamily="34" charset="0"/>
                <a:ea typeface="+mn-ea"/>
                <a:cs typeface="Calibri" panose="020F0502020204030204" pitchFamily="34" charset="0"/>
              </a:rPr>
              <a:t>You will click on the “Review Documents” button.</a:t>
            </a:r>
            <a:endParaRPr lang="en-US" sz="2599" dirty="0">
              <a:latin typeface="Century Gothic" panose="020B050202020202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3070000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4308F2D-E856-4AFC-B13E-8B7C3109A961}"/>
              </a:ext>
            </a:extLst>
          </p:cNvPr>
          <p:cNvSpPr>
            <a:spLocks noGrp="1"/>
          </p:cNvSpPr>
          <p:nvPr>
            <p:ph type="title"/>
          </p:nvPr>
        </p:nvSpPr>
        <p:spPr>
          <a:xfrm>
            <a:off x="402078" y="895"/>
            <a:ext cx="10055781" cy="1450379"/>
          </a:xfrm>
        </p:spPr>
        <p:txBody>
          <a:bodyPr>
            <a:normAutofit/>
          </a:bodyPr>
          <a:lstStyle/>
          <a:p>
            <a:r>
              <a:rPr lang="en-US" b="1" dirty="0">
                <a:cs typeface="Calibri" panose="020F0502020204030204" pitchFamily="34" charset="0"/>
              </a:rPr>
              <a:t>Vendor Process continued</a:t>
            </a:r>
          </a:p>
        </p:txBody>
      </p:sp>
      <p:sp>
        <p:nvSpPr>
          <p:cNvPr id="6" name="TextBox 5">
            <a:extLst>
              <a:ext uri="{FF2B5EF4-FFF2-40B4-BE49-F238E27FC236}">
                <a16:creationId xmlns:a16="http://schemas.microsoft.com/office/drawing/2014/main" id="{EE1EBAD0-5980-4D43-8A0A-CEF89B21BD6B}"/>
              </a:ext>
            </a:extLst>
          </p:cNvPr>
          <p:cNvSpPr txBox="1"/>
          <p:nvPr/>
        </p:nvSpPr>
        <p:spPr>
          <a:xfrm>
            <a:off x="421571" y="1163681"/>
            <a:ext cx="10366482" cy="2092239"/>
          </a:xfrm>
          <a:prstGeom prst="rect">
            <a:avLst/>
          </a:prstGeom>
          <a:noFill/>
        </p:spPr>
        <p:txBody>
          <a:bodyPr wrap="square">
            <a:spAutoFit/>
          </a:bodyPr>
          <a:lstStyle/>
          <a:p>
            <a:pPr marL="457063" indent="-457063">
              <a:buFont typeface="Arial" panose="020B0604020202020204" pitchFamily="34" charset="0"/>
              <a:buChar char="•"/>
            </a:pPr>
            <a:r>
              <a:rPr lang="en-US" sz="2500" dirty="0">
                <a:latin typeface="Century Gothic" panose="020B0502020202020204" pitchFamily="34" charset="0"/>
                <a:cs typeface="Calibri" panose="020F0502020204030204" pitchFamily="34" charset="0"/>
              </a:rPr>
              <a:t>Once you have clicked “</a:t>
            </a:r>
            <a:r>
              <a:rPr lang="en-US" sz="2500" b="1" dirty="0">
                <a:latin typeface="Century Gothic" panose="020B0502020202020204" pitchFamily="34" charset="0"/>
                <a:cs typeface="Calibri" panose="020F0502020204030204" pitchFamily="34" charset="0"/>
              </a:rPr>
              <a:t>Review Documents</a:t>
            </a:r>
            <a:r>
              <a:rPr lang="en-US" sz="2500" dirty="0">
                <a:latin typeface="Century Gothic" panose="020B0502020202020204" pitchFamily="34" charset="0"/>
                <a:cs typeface="Calibri" panose="020F0502020204030204" pitchFamily="34" charset="0"/>
              </a:rPr>
              <a:t>,” this screen will open. </a:t>
            </a:r>
          </a:p>
          <a:p>
            <a:endParaRPr lang="en-US" sz="2500" dirty="0">
              <a:latin typeface="Century Gothic" panose="020B0502020202020204" pitchFamily="34" charset="0"/>
              <a:cs typeface="Calibri" panose="020F0502020204030204" pitchFamily="34" charset="0"/>
            </a:endParaRPr>
          </a:p>
          <a:p>
            <a:pPr marL="457063" indent="-457063">
              <a:buFont typeface="Arial" panose="020B0604020202020204" pitchFamily="34" charset="0"/>
              <a:buChar char="•"/>
            </a:pPr>
            <a:r>
              <a:rPr lang="en-US" sz="2500" dirty="0">
                <a:latin typeface="Century Gothic" panose="020B0502020202020204" pitchFamily="34" charset="0"/>
                <a:cs typeface="Calibri" panose="020F0502020204030204" pitchFamily="34" charset="0"/>
              </a:rPr>
              <a:t>You will click the “</a:t>
            </a:r>
            <a:r>
              <a:rPr lang="en-US" sz="2500" b="1" dirty="0">
                <a:latin typeface="Century Gothic" panose="020B0502020202020204" pitchFamily="34" charset="0"/>
                <a:cs typeface="Calibri" panose="020F0502020204030204" pitchFamily="34" charset="0"/>
              </a:rPr>
              <a:t>Continue</a:t>
            </a:r>
            <a:r>
              <a:rPr lang="en-US" sz="2500" dirty="0">
                <a:latin typeface="Century Gothic" panose="020B0502020202020204" pitchFamily="34" charset="0"/>
                <a:cs typeface="Calibri" panose="020F0502020204030204" pitchFamily="34" charset="0"/>
              </a:rPr>
              <a:t>” button to review and complete the reauthorization documents.</a:t>
            </a:r>
          </a:p>
        </p:txBody>
      </p:sp>
      <p:pic>
        <p:nvPicPr>
          <p:cNvPr id="7" name="Picture 6">
            <a:extLst>
              <a:ext uri="{FF2B5EF4-FFF2-40B4-BE49-F238E27FC236}">
                <a16:creationId xmlns:a16="http://schemas.microsoft.com/office/drawing/2014/main" id="{05243102-13D4-7FBD-7C6C-07BEE5D07A26}"/>
              </a:ext>
            </a:extLst>
          </p:cNvPr>
          <p:cNvPicPr>
            <a:picLocks noChangeAspect="1"/>
          </p:cNvPicPr>
          <p:nvPr/>
        </p:nvPicPr>
        <p:blipFill>
          <a:blip r:embed="rId4"/>
          <a:stretch>
            <a:fillRect/>
          </a:stretch>
        </p:blipFill>
        <p:spPr>
          <a:xfrm>
            <a:off x="2392318" y="3124200"/>
            <a:ext cx="7407364" cy="3589630"/>
          </a:xfrm>
          <a:prstGeom prst="rect">
            <a:avLst/>
          </a:prstGeom>
          <a:ln>
            <a:solidFill>
              <a:schemeClr val="tx1"/>
            </a:solidFill>
          </a:ln>
        </p:spPr>
      </p:pic>
      <p:pic>
        <p:nvPicPr>
          <p:cNvPr id="4" name="Picture 3">
            <a:extLst>
              <a:ext uri="{FF2B5EF4-FFF2-40B4-BE49-F238E27FC236}">
                <a16:creationId xmlns:a16="http://schemas.microsoft.com/office/drawing/2014/main" id="{D8863397-802A-41B0-AA84-B5FC748BD7CB}"/>
              </a:ext>
            </a:extLst>
          </p:cNvPr>
          <p:cNvPicPr>
            <a:picLocks noChangeAspect="1"/>
          </p:cNvPicPr>
          <p:nvPr/>
        </p:nvPicPr>
        <p:blipFill>
          <a:blip r:embed="rId5"/>
          <a:stretch>
            <a:fillRect/>
          </a:stretch>
        </p:blipFill>
        <p:spPr>
          <a:xfrm>
            <a:off x="7772400" y="3886200"/>
            <a:ext cx="1128536" cy="456837"/>
          </a:xfrm>
          <a:prstGeom prst="rect">
            <a:avLst/>
          </a:prstGeom>
        </p:spPr>
      </p:pic>
    </p:spTree>
    <p:custDataLst>
      <p:tags r:id="rId1"/>
    </p:custDataLst>
    <p:extLst>
      <p:ext uri="{BB962C8B-B14F-4D97-AF65-F5344CB8AC3E}">
        <p14:creationId xmlns:p14="http://schemas.microsoft.com/office/powerpoint/2010/main" val="2337383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2F9896F-45F0-4322-B4F6-DE6EFF6A4B8C}"/>
              </a:ext>
            </a:extLst>
          </p:cNvPr>
          <p:cNvSpPr>
            <a:spLocks noGrp="1"/>
          </p:cNvSpPr>
          <p:nvPr>
            <p:ph type="title"/>
          </p:nvPr>
        </p:nvSpPr>
        <p:spPr>
          <a:xfrm>
            <a:off x="402078" y="895"/>
            <a:ext cx="10055781" cy="1450379"/>
          </a:xfrm>
        </p:spPr>
        <p:txBody>
          <a:bodyPr>
            <a:normAutofit fontScale="90000"/>
          </a:bodyPr>
          <a:lstStyle/>
          <a:p>
            <a:br>
              <a:rPr lang="en-US" dirty="0">
                <a:cs typeface="Calibri" panose="020F0502020204030204" pitchFamily="34" charset="0"/>
              </a:rPr>
            </a:br>
            <a:br>
              <a:rPr lang="en-US" dirty="0">
                <a:cs typeface="Calibri" panose="020F0502020204030204" pitchFamily="34" charset="0"/>
              </a:rPr>
            </a:br>
            <a:br>
              <a:rPr lang="en-US" dirty="0">
                <a:cs typeface="Calibri" panose="020F0502020204030204" pitchFamily="34" charset="0"/>
              </a:rPr>
            </a:br>
            <a:br>
              <a:rPr lang="en-US" dirty="0">
                <a:cs typeface="Calibri" panose="020F0502020204030204" pitchFamily="34" charset="0"/>
              </a:rPr>
            </a:br>
            <a:br>
              <a:rPr lang="en-US" dirty="0">
                <a:cs typeface="Calibri" panose="020F0502020204030204" pitchFamily="34" charset="0"/>
              </a:rPr>
            </a:br>
            <a:br>
              <a:rPr lang="en-US" dirty="0">
                <a:cs typeface="Calibri" panose="020F0502020204030204" pitchFamily="34" charset="0"/>
              </a:rPr>
            </a:br>
            <a:br>
              <a:rPr lang="en-US" dirty="0">
                <a:cs typeface="Calibri" panose="020F0502020204030204" pitchFamily="34" charset="0"/>
              </a:rPr>
            </a:br>
            <a:br>
              <a:rPr lang="en-US" dirty="0">
                <a:cs typeface="Calibri" panose="020F0502020204030204" pitchFamily="34" charset="0"/>
              </a:rPr>
            </a:br>
            <a:br>
              <a:rPr lang="en-US" dirty="0">
                <a:cs typeface="Calibri" panose="020F0502020204030204" pitchFamily="34" charset="0"/>
              </a:rPr>
            </a:br>
            <a:br>
              <a:rPr lang="en-US" dirty="0">
                <a:cs typeface="Calibri" panose="020F0502020204030204" pitchFamily="34" charset="0"/>
              </a:rPr>
            </a:br>
            <a:br>
              <a:rPr lang="en-US" dirty="0">
                <a:cs typeface="Calibri" panose="020F0502020204030204" pitchFamily="34" charset="0"/>
              </a:rPr>
            </a:br>
            <a:br>
              <a:rPr lang="en-US" dirty="0">
                <a:cs typeface="Calibri" panose="020F0502020204030204" pitchFamily="34" charset="0"/>
              </a:rPr>
            </a:br>
            <a:r>
              <a:rPr lang="en-US" b="1" dirty="0">
                <a:cs typeface="Calibri" panose="020F0502020204030204" pitchFamily="34" charset="0"/>
              </a:rPr>
              <a:t>Fields to Complete</a:t>
            </a:r>
            <a:br>
              <a:rPr lang="en-US" dirty="0">
                <a:cs typeface="Calibri" panose="020F0502020204030204" pitchFamily="34" charset="0"/>
              </a:rPr>
            </a:br>
            <a:br>
              <a:rPr lang="en-US" dirty="0">
                <a:cs typeface="Calibri" panose="020F0502020204030204" pitchFamily="34" charset="0"/>
              </a:rPr>
            </a:br>
            <a:br>
              <a:rPr lang="en-US" dirty="0">
                <a:cs typeface="Calibri" panose="020F0502020204030204" pitchFamily="34" charset="0"/>
              </a:rPr>
            </a:br>
            <a:br>
              <a:rPr lang="en-US" dirty="0">
                <a:cs typeface="Calibri" panose="020F0502020204030204" pitchFamily="34" charset="0"/>
              </a:rPr>
            </a:br>
            <a:br>
              <a:rPr lang="en-US" dirty="0">
                <a:cs typeface="Calibri" panose="020F0502020204030204" pitchFamily="34" charset="0"/>
              </a:rPr>
            </a:br>
            <a:br>
              <a:rPr lang="en-US" dirty="0">
                <a:cs typeface="Calibri" panose="020F0502020204030204" pitchFamily="34" charset="0"/>
              </a:rPr>
            </a:br>
            <a:br>
              <a:rPr lang="en-US" dirty="0">
                <a:cs typeface="Calibri" panose="020F0502020204030204" pitchFamily="34" charset="0"/>
              </a:rPr>
            </a:br>
            <a:br>
              <a:rPr lang="en-US" dirty="0">
                <a:cs typeface="Calibri" panose="020F0502020204030204" pitchFamily="34" charset="0"/>
              </a:rPr>
            </a:br>
            <a:br>
              <a:rPr lang="en-US" dirty="0">
                <a:cs typeface="Calibri" panose="020F0502020204030204" pitchFamily="34" charset="0"/>
              </a:rPr>
            </a:br>
            <a:br>
              <a:rPr lang="en-US" dirty="0">
                <a:cs typeface="Calibri" panose="020F0502020204030204" pitchFamily="34" charset="0"/>
              </a:rPr>
            </a:br>
            <a:br>
              <a:rPr lang="en-US" dirty="0">
                <a:cs typeface="Calibri" panose="020F0502020204030204" pitchFamily="34" charset="0"/>
              </a:rPr>
            </a:br>
            <a:br>
              <a:rPr lang="en-US" dirty="0">
                <a:cs typeface="Calibri" panose="020F0502020204030204" pitchFamily="34" charset="0"/>
              </a:rPr>
            </a:br>
            <a:endParaRPr lang="en-US" b="1" dirty="0">
              <a:cs typeface="Calibri" panose="020F0502020204030204" pitchFamily="34" charset="0"/>
            </a:endParaRPr>
          </a:p>
        </p:txBody>
      </p:sp>
      <p:sp>
        <p:nvSpPr>
          <p:cNvPr id="5" name="TextBox 4">
            <a:extLst>
              <a:ext uri="{FF2B5EF4-FFF2-40B4-BE49-F238E27FC236}">
                <a16:creationId xmlns:a16="http://schemas.microsoft.com/office/drawing/2014/main" id="{1117EE3F-1886-4517-AED4-9BDAC1E94209}"/>
              </a:ext>
            </a:extLst>
          </p:cNvPr>
          <p:cNvSpPr txBox="1"/>
          <p:nvPr/>
        </p:nvSpPr>
        <p:spPr>
          <a:xfrm>
            <a:off x="656188" y="1451272"/>
            <a:ext cx="5668412" cy="5093702"/>
          </a:xfrm>
          <a:prstGeom prst="rect">
            <a:avLst/>
          </a:prstGeom>
          <a:noFill/>
        </p:spPr>
        <p:txBody>
          <a:bodyPr wrap="square">
            <a:spAutoFit/>
          </a:bodyPr>
          <a:lstStyle/>
          <a:p>
            <a:pPr marL="342900" indent="-342900">
              <a:buFont typeface="Arial" panose="020B0604020202020204" pitchFamily="34" charset="0"/>
              <a:buChar char="•"/>
            </a:pPr>
            <a:r>
              <a:rPr lang="en-US" sz="2500" dirty="0">
                <a:latin typeface="+mj-lt"/>
                <a:ea typeface="MS PGothic" panose="020B0600070205080204" pitchFamily="34" charset="-128"/>
              </a:rPr>
              <a:t>You will move through the documents, typing in the correct information as it pertains to your store. You will only be able to complete fields that are indicated for vendors. You will not be able to click the </a:t>
            </a:r>
            <a:r>
              <a:rPr lang="en-US" sz="2500" b="1" dirty="0">
                <a:latin typeface="+mj-lt"/>
                <a:ea typeface="MS PGothic" panose="020B0600070205080204" pitchFamily="34" charset="-128"/>
              </a:rPr>
              <a:t>Finish</a:t>
            </a:r>
            <a:r>
              <a:rPr lang="en-US" sz="2500" dirty="0">
                <a:latin typeface="+mj-lt"/>
                <a:ea typeface="MS PGothic" panose="020B0600070205080204" pitchFamily="34" charset="-128"/>
              </a:rPr>
              <a:t> button unless all fields have been completed. </a:t>
            </a:r>
            <a:r>
              <a:rPr lang="en-US" sz="2500" b="1" dirty="0">
                <a:latin typeface="+mj-lt"/>
                <a:ea typeface="MS PGothic" panose="020B0600070205080204" pitchFamily="34" charset="-128"/>
              </a:rPr>
              <a:t>Answer all questions accurately</a:t>
            </a:r>
            <a:r>
              <a:rPr lang="en-US" sz="2500" dirty="0">
                <a:latin typeface="+mj-lt"/>
                <a:ea typeface="MS PGothic" panose="020B0600070205080204" pitchFamily="34" charset="-128"/>
              </a:rPr>
              <a:t>. If fields are not answered accurately, </a:t>
            </a:r>
            <a:r>
              <a:rPr lang="en-US" sz="2500" b="1" dirty="0">
                <a:latin typeface="+mj-lt"/>
                <a:ea typeface="MS PGothic" panose="020B0600070205080204" pitchFamily="34" charset="-128"/>
              </a:rPr>
              <a:t>ALL</a:t>
            </a:r>
            <a:r>
              <a:rPr lang="en-US" sz="2500" dirty="0">
                <a:latin typeface="+mj-lt"/>
                <a:ea typeface="MS PGothic" panose="020B0600070205080204" pitchFamily="34" charset="-128"/>
              </a:rPr>
              <a:t> documents will be returned for completion.</a:t>
            </a:r>
          </a:p>
        </p:txBody>
      </p:sp>
      <p:pic>
        <p:nvPicPr>
          <p:cNvPr id="7" name="Picture 6">
            <a:extLst>
              <a:ext uri="{FF2B5EF4-FFF2-40B4-BE49-F238E27FC236}">
                <a16:creationId xmlns:a16="http://schemas.microsoft.com/office/drawing/2014/main" id="{6A1F2B67-CEB0-12B7-04B0-79EA718C6FFD}"/>
              </a:ext>
            </a:extLst>
          </p:cNvPr>
          <p:cNvPicPr>
            <a:picLocks noChangeAspect="1"/>
          </p:cNvPicPr>
          <p:nvPr/>
        </p:nvPicPr>
        <p:blipFill>
          <a:blip r:embed="rId4"/>
          <a:stretch>
            <a:fillRect/>
          </a:stretch>
        </p:blipFill>
        <p:spPr>
          <a:xfrm>
            <a:off x="9108939" y="1105644"/>
            <a:ext cx="2902983" cy="3045229"/>
          </a:xfrm>
          <a:prstGeom prst="rect">
            <a:avLst/>
          </a:prstGeom>
        </p:spPr>
      </p:pic>
      <p:pic>
        <p:nvPicPr>
          <p:cNvPr id="8" name="Picture 7">
            <a:extLst>
              <a:ext uri="{FF2B5EF4-FFF2-40B4-BE49-F238E27FC236}">
                <a16:creationId xmlns:a16="http://schemas.microsoft.com/office/drawing/2014/main" id="{22109163-3215-FA73-F92D-91A5DC5E7FB5}"/>
              </a:ext>
            </a:extLst>
          </p:cNvPr>
          <p:cNvPicPr>
            <a:picLocks noChangeAspect="1"/>
          </p:cNvPicPr>
          <p:nvPr/>
        </p:nvPicPr>
        <p:blipFill>
          <a:blip r:embed="rId5"/>
          <a:stretch>
            <a:fillRect/>
          </a:stretch>
        </p:blipFill>
        <p:spPr>
          <a:xfrm>
            <a:off x="8496557" y="2514600"/>
            <a:ext cx="3005698" cy="3237756"/>
          </a:xfrm>
          <a:prstGeom prst="rect">
            <a:avLst/>
          </a:prstGeom>
        </p:spPr>
      </p:pic>
      <p:pic>
        <p:nvPicPr>
          <p:cNvPr id="9" name="Picture 8">
            <a:extLst>
              <a:ext uri="{FF2B5EF4-FFF2-40B4-BE49-F238E27FC236}">
                <a16:creationId xmlns:a16="http://schemas.microsoft.com/office/drawing/2014/main" id="{5BA95EA3-1ECA-3935-B193-640456C1F2F6}"/>
              </a:ext>
            </a:extLst>
          </p:cNvPr>
          <p:cNvPicPr>
            <a:picLocks noChangeAspect="1"/>
          </p:cNvPicPr>
          <p:nvPr/>
        </p:nvPicPr>
        <p:blipFill>
          <a:blip r:embed="rId6"/>
          <a:stretch>
            <a:fillRect/>
          </a:stretch>
        </p:blipFill>
        <p:spPr>
          <a:xfrm>
            <a:off x="6577123" y="827941"/>
            <a:ext cx="3628831" cy="2032288"/>
          </a:xfrm>
          <a:prstGeom prst="rect">
            <a:avLst/>
          </a:prstGeom>
          <a:ln>
            <a:solidFill>
              <a:schemeClr val="tx1"/>
            </a:solidFill>
          </a:ln>
        </p:spPr>
      </p:pic>
      <p:pic>
        <p:nvPicPr>
          <p:cNvPr id="10" name="Picture 9">
            <a:extLst>
              <a:ext uri="{FF2B5EF4-FFF2-40B4-BE49-F238E27FC236}">
                <a16:creationId xmlns:a16="http://schemas.microsoft.com/office/drawing/2014/main" id="{B188CBEA-49DF-D967-809D-88DFEABC593E}"/>
              </a:ext>
            </a:extLst>
          </p:cNvPr>
          <p:cNvPicPr>
            <a:picLocks noChangeAspect="1"/>
          </p:cNvPicPr>
          <p:nvPr/>
        </p:nvPicPr>
        <p:blipFill>
          <a:blip r:embed="rId7"/>
          <a:stretch>
            <a:fillRect/>
          </a:stretch>
        </p:blipFill>
        <p:spPr>
          <a:xfrm>
            <a:off x="6559238" y="2852328"/>
            <a:ext cx="3670528" cy="1447079"/>
          </a:xfrm>
          <a:prstGeom prst="rect">
            <a:avLst/>
          </a:prstGeom>
        </p:spPr>
      </p:pic>
    </p:spTree>
    <p:custDataLst>
      <p:tags r:id="rId1"/>
    </p:custDataLst>
    <p:extLst>
      <p:ext uri="{BB962C8B-B14F-4D97-AF65-F5344CB8AC3E}">
        <p14:creationId xmlns:p14="http://schemas.microsoft.com/office/powerpoint/2010/main" val="1246377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451C7F9B-F994-6B7F-E924-1B9132E0F229}"/>
              </a:ext>
            </a:extLst>
          </p:cNvPr>
          <p:cNvPicPr>
            <a:picLocks noChangeAspect="1"/>
          </p:cNvPicPr>
          <p:nvPr/>
        </p:nvPicPr>
        <p:blipFill>
          <a:blip r:embed="rId4"/>
          <a:stretch>
            <a:fillRect/>
          </a:stretch>
        </p:blipFill>
        <p:spPr>
          <a:xfrm>
            <a:off x="8409567" y="508240"/>
            <a:ext cx="3380355" cy="1799221"/>
          </a:xfrm>
          <a:prstGeom prst="rect">
            <a:avLst/>
          </a:prstGeom>
          <a:ln>
            <a:solidFill>
              <a:schemeClr val="tx1"/>
            </a:solidFill>
          </a:ln>
        </p:spPr>
      </p:pic>
      <p:pic>
        <p:nvPicPr>
          <p:cNvPr id="5" name="Picture 4">
            <a:extLst>
              <a:ext uri="{FF2B5EF4-FFF2-40B4-BE49-F238E27FC236}">
                <a16:creationId xmlns:a16="http://schemas.microsoft.com/office/drawing/2014/main" id="{1790123D-0E71-44FF-AC59-45F8FABF2BE9}"/>
              </a:ext>
            </a:extLst>
          </p:cNvPr>
          <p:cNvPicPr>
            <a:picLocks noChangeAspect="1"/>
          </p:cNvPicPr>
          <p:nvPr/>
        </p:nvPicPr>
        <p:blipFill>
          <a:blip r:embed="rId5"/>
          <a:stretch>
            <a:fillRect/>
          </a:stretch>
        </p:blipFill>
        <p:spPr>
          <a:xfrm>
            <a:off x="7490930" y="1959126"/>
            <a:ext cx="4501566" cy="2677656"/>
          </a:xfrm>
          <a:prstGeom prst="rect">
            <a:avLst/>
          </a:prstGeom>
          <a:ln w="12700">
            <a:solidFill>
              <a:schemeClr val="tx1"/>
            </a:solidFill>
          </a:ln>
        </p:spPr>
      </p:pic>
      <p:pic>
        <p:nvPicPr>
          <p:cNvPr id="2" name="Picture 1">
            <a:extLst>
              <a:ext uri="{FF2B5EF4-FFF2-40B4-BE49-F238E27FC236}">
                <a16:creationId xmlns:a16="http://schemas.microsoft.com/office/drawing/2014/main" id="{257B1D1E-D4B9-4B9A-86EF-E656351E6F63}"/>
              </a:ext>
            </a:extLst>
          </p:cNvPr>
          <p:cNvPicPr>
            <a:picLocks noChangeAspect="1"/>
          </p:cNvPicPr>
          <p:nvPr/>
        </p:nvPicPr>
        <p:blipFill>
          <a:blip r:embed="rId6"/>
          <a:stretch>
            <a:fillRect/>
          </a:stretch>
        </p:blipFill>
        <p:spPr>
          <a:xfrm>
            <a:off x="8390592" y="703247"/>
            <a:ext cx="1212664" cy="650577"/>
          </a:xfrm>
          <a:prstGeom prst="rect">
            <a:avLst/>
          </a:prstGeom>
        </p:spPr>
      </p:pic>
      <p:pic>
        <p:nvPicPr>
          <p:cNvPr id="3" name="Picture 2">
            <a:extLst>
              <a:ext uri="{FF2B5EF4-FFF2-40B4-BE49-F238E27FC236}">
                <a16:creationId xmlns:a16="http://schemas.microsoft.com/office/drawing/2014/main" id="{05068532-E1C3-46F6-B445-7DB003BA1F0C}"/>
              </a:ext>
            </a:extLst>
          </p:cNvPr>
          <p:cNvPicPr>
            <a:picLocks noChangeAspect="1"/>
          </p:cNvPicPr>
          <p:nvPr/>
        </p:nvPicPr>
        <p:blipFill>
          <a:blip r:embed="rId6"/>
          <a:stretch>
            <a:fillRect/>
          </a:stretch>
        </p:blipFill>
        <p:spPr>
          <a:xfrm>
            <a:off x="7499174" y="2690912"/>
            <a:ext cx="4434472" cy="533051"/>
          </a:xfrm>
          <a:prstGeom prst="rect">
            <a:avLst/>
          </a:prstGeom>
        </p:spPr>
      </p:pic>
      <p:pic>
        <p:nvPicPr>
          <p:cNvPr id="4" name="Picture 3">
            <a:extLst>
              <a:ext uri="{FF2B5EF4-FFF2-40B4-BE49-F238E27FC236}">
                <a16:creationId xmlns:a16="http://schemas.microsoft.com/office/drawing/2014/main" id="{CD18E2B2-07DB-4E14-8185-6717E92DACAE}"/>
              </a:ext>
            </a:extLst>
          </p:cNvPr>
          <p:cNvPicPr>
            <a:picLocks noChangeAspect="1"/>
          </p:cNvPicPr>
          <p:nvPr/>
        </p:nvPicPr>
        <p:blipFill>
          <a:blip r:embed="rId6"/>
          <a:stretch>
            <a:fillRect/>
          </a:stretch>
        </p:blipFill>
        <p:spPr>
          <a:xfrm>
            <a:off x="7239001" y="4050024"/>
            <a:ext cx="1498167" cy="459115"/>
          </a:xfrm>
          <a:prstGeom prst="rect">
            <a:avLst/>
          </a:prstGeom>
        </p:spPr>
      </p:pic>
      <p:sp>
        <p:nvSpPr>
          <p:cNvPr id="9" name="TextBox 8">
            <a:extLst>
              <a:ext uri="{FF2B5EF4-FFF2-40B4-BE49-F238E27FC236}">
                <a16:creationId xmlns:a16="http://schemas.microsoft.com/office/drawing/2014/main" id="{4B746A2B-5EC3-48F6-B9C4-6FD32F5FCD24}"/>
              </a:ext>
            </a:extLst>
          </p:cNvPr>
          <p:cNvSpPr txBox="1"/>
          <p:nvPr/>
        </p:nvSpPr>
        <p:spPr>
          <a:xfrm>
            <a:off x="258356" y="1432738"/>
            <a:ext cx="7028755" cy="3970318"/>
          </a:xfrm>
          <a:prstGeom prst="rect">
            <a:avLst/>
          </a:prstGeom>
          <a:noFill/>
        </p:spPr>
        <p:txBody>
          <a:bodyPr wrap="square">
            <a:spAutoFit/>
          </a:bodyPr>
          <a:lstStyle/>
          <a:p>
            <a:pPr marL="457200" indent="-457200">
              <a:buFont typeface="Arial" panose="020B0604020202020204" pitchFamily="34" charset="0"/>
              <a:buChar char="•"/>
            </a:pPr>
            <a:r>
              <a:rPr lang="en-US" sz="2600" dirty="0">
                <a:latin typeface="+mj-lt"/>
                <a:ea typeface="MS PGothic" panose="020B0600070205080204" pitchFamily="34" charset="-128"/>
                <a:cs typeface="MS PGothic" panose="020B0600070205080204" pitchFamily="34" charset="-128"/>
              </a:rPr>
              <a:t>When you first click on the </a:t>
            </a:r>
            <a:r>
              <a:rPr lang="en-US" sz="2600" b="1" dirty="0">
                <a:latin typeface="+mj-lt"/>
                <a:ea typeface="MS PGothic" panose="020B0600070205080204" pitchFamily="34" charset="-128"/>
                <a:cs typeface="MS PGothic" panose="020B0600070205080204" pitchFamily="34" charset="-128"/>
              </a:rPr>
              <a:t>Sign</a:t>
            </a:r>
            <a:r>
              <a:rPr lang="en-US" sz="2600" dirty="0">
                <a:latin typeface="+mj-lt"/>
                <a:ea typeface="MS PGothic" panose="020B0600070205080204" pitchFamily="34" charset="-128"/>
                <a:cs typeface="MS PGothic" panose="020B0600070205080204" pitchFamily="34" charset="-128"/>
              </a:rPr>
              <a:t> tab, an </a:t>
            </a:r>
            <a:r>
              <a:rPr lang="en-US" sz="2600" b="1" dirty="0">
                <a:latin typeface="+mj-lt"/>
                <a:ea typeface="MS PGothic" panose="020B0600070205080204" pitchFamily="34" charset="-128"/>
                <a:cs typeface="MS PGothic" panose="020B0600070205080204" pitchFamily="34" charset="-128"/>
              </a:rPr>
              <a:t>Adopt Your Signature</a:t>
            </a:r>
            <a:r>
              <a:rPr lang="en-US" sz="2600" dirty="0">
                <a:latin typeface="+mj-lt"/>
                <a:ea typeface="MS PGothic" panose="020B0600070205080204" pitchFamily="34" charset="-128"/>
                <a:cs typeface="MS PGothic" panose="020B0600070205080204" pitchFamily="34" charset="-128"/>
              </a:rPr>
              <a:t> screen will appear as shown in the example. There are three options for completing signatures: </a:t>
            </a:r>
            <a:r>
              <a:rPr lang="en-US" sz="2600" b="1" dirty="0">
                <a:latin typeface="+mj-lt"/>
                <a:ea typeface="MS PGothic" panose="020B0600070205080204" pitchFamily="34" charset="-128"/>
                <a:cs typeface="MS PGothic" panose="020B0600070205080204" pitchFamily="34" charset="-128"/>
              </a:rPr>
              <a:t>Type</a:t>
            </a:r>
            <a:r>
              <a:rPr lang="en-US" sz="2600" dirty="0">
                <a:latin typeface="+mj-lt"/>
                <a:ea typeface="MS PGothic" panose="020B0600070205080204" pitchFamily="34" charset="-128"/>
                <a:cs typeface="MS PGothic" panose="020B0600070205080204" pitchFamily="34" charset="-128"/>
              </a:rPr>
              <a:t> your signature and initials in and select the style, </a:t>
            </a:r>
            <a:r>
              <a:rPr lang="en-US" sz="2600" b="1" dirty="0">
                <a:latin typeface="+mj-lt"/>
                <a:ea typeface="MS PGothic" panose="020B0600070205080204" pitchFamily="34" charset="-128"/>
                <a:cs typeface="MS PGothic" panose="020B0600070205080204" pitchFamily="34" charset="-128"/>
              </a:rPr>
              <a:t>Draw</a:t>
            </a:r>
            <a:r>
              <a:rPr lang="en-US" sz="2600" dirty="0">
                <a:latin typeface="+mj-lt"/>
                <a:ea typeface="MS PGothic" panose="020B0600070205080204" pitchFamily="34" charset="-128"/>
                <a:cs typeface="MS PGothic" panose="020B0600070205080204" pitchFamily="34" charset="-128"/>
              </a:rPr>
              <a:t> your signature using your mouse, or </a:t>
            </a:r>
            <a:r>
              <a:rPr lang="en-US" sz="2600" b="1" dirty="0">
                <a:latin typeface="+mj-lt"/>
                <a:ea typeface="MS PGothic" panose="020B0600070205080204" pitchFamily="34" charset="-128"/>
                <a:cs typeface="MS PGothic" panose="020B0600070205080204" pitchFamily="34" charset="-128"/>
              </a:rPr>
              <a:t>Upload</a:t>
            </a:r>
            <a:r>
              <a:rPr lang="en-US" sz="2600" dirty="0">
                <a:latin typeface="+mj-lt"/>
                <a:ea typeface="MS PGothic" panose="020B0600070205080204" pitchFamily="34" charset="-128"/>
                <a:cs typeface="MS PGothic" panose="020B0600070205080204" pitchFamily="34" charset="-128"/>
              </a:rPr>
              <a:t> a clear picture of your signature and initials. </a:t>
            </a:r>
          </a:p>
          <a:p>
            <a:endParaRPr lang="en-US" dirty="0">
              <a:latin typeface="MS PGothic" panose="020B0600070205080204" pitchFamily="34" charset="-128"/>
              <a:ea typeface="MS PGothic" panose="020B0600070205080204" pitchFamily="34" charset="-128"/>
              <a:cs typeface="MS PGothic" panose="020B0600070205080204" pitchFamily="34" charset="-128"/>
            </a:endParaRPr>
          </a:p>
        </p:txBody>
      </p:sp>
      <p:sp>
        <p:nvSpPr>
          <p:cNvPr id="11" name="TextBox 10">
            <a:extLst>
              <a:ext uri="{FF2B5EF4-FFF2-40B4-BE49-F238E27FC236}">
                <a16:creationId xmlns:a16="http://schemas.microsoft.com/office/drawing/2014/main" id="{1876DF60-5BFB-430B-921A-6B77F415DCA3}"/>
              </a:ext>
            </a:extLst>
          </p:cNvPr>
          <p:cNvSpPr txBox="1"/>
          <p:nvPr/>
        </p:nvSpPr>
        <p:spPr>
          <a:xfrm>
            <a:off x="258355" y="5064524"/>
            <a:ext cx="10624770" cy="1692771"/>
          </a:xfrm>
          <a:prstGeom prst="rect">
            <a:avLst/>
          </a:prstGeom>
          <a:noFill/>
        </p:spPr>
        <p:txBody>
          <a:bodyPr wrap="square">
            <a:spAutoFit/>
          </a:bodyPr>
          <a:lstStyle/>
          <a:p>
            <a:pPr marL="457200" indent="-457200">
              <a:buFont typeface="Arial" panose="020B0604020202020204" pitchFamily="34" charset="0"/>
              <a:buChar char="•"/>
            </a:pPr>
            <a:r>
              <a:rPr lang="en-US" sz="2600" dirty="0">
                <a:latin typeface="+mj-lt"/>
                <a:ea typeface="MS PGothic" panose="020B0600070205080204" pitchFamily="34" charset="-128"/>
                <a:cs typeface="MS PGothic" panose="020B0600070205080204" pitchFamily="34" charset="-128"/>
              </a:rPr>
              <a:t>Once your signature is to your liking, click on the </a:t>
            </a:r>
            <a:r>
              <a:rPr lang="en-US" sz="2600" b="1" dirty="0">
                <a:latin typeface="+mj-lt"/>
                <a:ea typeface="MS PGothic" panose="020B0600070205080204" pitchFamily="34" charset="-128"/>
                <a:cs typeface="MS PGothic" panose="020B0600070205080204" pitchFamily="34" charset="-128"/>
              </a:rPr>
              <a:t>Adopt and Sign</a:t>
            </a:r>
            <a:r>
              <a:rPr lang="en-US" sz="2600" dirty="0">
                <a:latin typeface="+mj-lt"/>
                <a:ea typeface="MS PGothic" panose="020B0600070205080204" pitchFamily="34" charset="-128"/>
                <a:cs typeface="MS PGothic" panose="020B0600070205080204" pitchFamily="34" charset="-128"/>
              </a:rPr>
              <a:t> button. Throughout the documents, wherever sign or initial appears, click the button and the adopted signature appears.</a:t>
            </a:r>
          </a:p>
        </p:txBody>
      </p:sp>
      <p:sp>
        <p:nvSpPr>
          <p:cNvPr id="10" name="Title 1">
            <a:extLst>
              <a:ext uri="{FF2B5EF4-FFF2-40B4-BE49-F238E27FC236}">
                <a16:creationId xmlns:a16="http://schemas.microsoft.com/office/drawing/2014/main" id="{84CD1BE7-585D-4F2B-A9FE-0C61822B02B8}"/>
              </a:ext>
            </a:extLst>
          </p:cNvPr>
          <p:cNvSpPr>
            <a:spLocks noGrp="1"/>
          </p:cNvSpPr>
          <p:nvPr>
            <p:ph type="title"/>
          </p:nvPr>
        </p:nvSpPr>
        <p:spPr>
          <a:xfrm>
            <a:off x="402078" y="895"/>
            <a:ext cx="10055781" cy="1450379"/>
          </a:xfrm>
        </p:spPr>
        <p:txBody>
          <a:bodyPr>
            <a:normAutofit/>
          </a:bodyPr>
          <a:lstStyle/>
          <a:p>
            <a:r>
              <a:rPr lang="en-US" b="1" dirty="0">
                <a:cs typeface="Calibri" panose="020F0502020204030204" pitchFamily="34" charset="0"/>
              </a:rPr>
              <a:t>Adopting a Signature</a:t>
            </a:r>
          </a:p>
        </p:txBody>
      </p:sp>
    </p:spTree>
    <p:custDataLst>
      <p:tags r:id="rId1"/>
    </p:custDataLst>
    <p:extLst>
      <p:ext uri="{BB962C8B-B14F-4D97-AF65-F5344CB8AC3E}">
        <p14:creationId xmlns:p14="http://schemas.microsoft.com/office/powerpoint/2010/main" val="2147137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60958ED-952E-4629-BF74-E1A6DAC6E4D9}"/>
              </a:ext>
            </a:extLst>
          </p:cNvPr>
          <p:cNvSpPr txBox="1"/>
          <p:nvPr/>
        </p:nvSpPr>
        <p:spPr>
          <a:xfrm>
            <a:off x="760736" y="1752601"/>
            <a:ext cx="4863276" cy="2985433"/>
          </a:xfrm>
          <a:prstGeom prst="rect">
            <a:avLst/>
          </a:prstGeom>
          <a:noFill/>
        </p:spPr>
        <p:txBody>
          <a:bodyPr wrap="square">
            <a:spAutoFit/>
          </a:bodyPr>
          <a:lstStyle/>
          <a:p>
            <a:pPr marL="457200" indent="-457200">
              <a:buFont typeface="Arial" panose="020B0604020202020204" pitchFamily="34" charset="0"/>
              <a:buChar char="•"/>
            </a:pPr>
            <a:r>
              <a:rPr lang="en-US" sz="2800" dirty="0">
                <a:latin typeface="Century Gothic" panose="020B0502020202020204" pitchFamily="34" charset="0"/>
                <a:cs typeface="Calibri" panose="020F0502020204030204" pitchFamily="34" charset="0"/>
              </a:rPr>
              <a:t>You may see this screen upon completion</a:t>
            </a:r>
          </a:p>
          <a:p>
            <a:pPr marL="914400" lvl="1" indent="-457200">
              <a:buFont typeface="Arial" panose="020B0604020202020204" pitchFamily="34" charset="0"/>
              <a:buChar char="•"/>
            </a:pPr>
            <a:r>
              <a:rPr lang="en-US" sz="2400" dirty="0">
                <a:latin typeface="Century Gothic" panose="020B0502020202020204" pitchFamily="34" charset="0"/>
                <a:cs typeface="Calibri" panose="020F0502020204030204" pitchFamily="34" charset="0"/>
              </a:rPr>
              <a:t>Can select “No Thanks”</a:t>
            </a:r>
          </a:p>
          <a:p>
            <a:pPr lvl="1"/>
            <a:endParaRPr lang="en-US" sz="2400" dirty="0">
              <a:latin typeface="Century Gothic" panose="020B0502020202020204" pitchFamily="34" charset="0"/>
              <a:cs typeface="Calibri" panose="020F0502020204030204" pitchFamily="34" charset="0"/>
            </a:endParaRPr>
          </a:p>
          <a:p>
            <a:pPr marL="457200" indent="-457200">
              <a:buFont typeface="Arial" panose="020B0604020202020204" pitchFamily="34" charset="0"/>
              <a:buChar char="•"/>
            </a:pPr>
            <a:r>
              <a:rPr lang="en-US" sz="2800" dirty="0">
                <a:latin typeface="Century Gothic" panose="020B0502020202020204" pitchFamily="34" charset="0"/>
                <a:cs typeface="Calibri" panose="020F0502020204030204" pitchFamily="34" charset="0"/>
              </a:rPr>
              <a:t>All parties will receive a copy of the fully completed forms</a:t>
            </a:r>
          </a:p>
        </p:txBody>
      </p:sp>
      <p:sp>
        <p:nvSpPr>
          <p:cNvPr id="9" name="Title 1">
            <a:extLst>
              <a:ext uri="{FF2B5EF4-FFF2-40B4-BE49-F238E27FC236}">
                <a16:creationId xmlns:a16="http://schemas.microsoft.com/office/drawing/2014/main" id="{A582655A-24F0-4295-9940-D9AAE7ABFB0D}"/>
              </a:ext>
            </a:extLst>
          </p:cNvPr>
          <p:cNvSpPr>
            <a:spLocks noGrp="1"/>
          </p:cNvSpPr>
          <p:nvPr>
            <p:ph type="title"/>
          </p:nvPr>
        </p:nvSpPr>
        <p:spPr>
          <a:xfrm>
            <a:off x="402078" y="895"/>
            <a:ext cx="10055781" cy="1450379"/>
          </a:xfrm>
        </p:spPr>
        <p:txBody>
          <a:bodyPr>
            <a:normAutofit/>
          </a:bodyPr>
          <a:lstStyle/>
          <a:p>
            <a:r>
              <a:rPr lang="en-US" dirty="0">
                <a:cs typeface="Calibri" panose="020F0502020204030204" pitchFamily="34" charset="0"/>
              </a:rPr>
              <a:t>Final Screen</a:t>
            </a:r>
            <a:endParaRPr lang="en-US" b="1" dirty="0">
              <a:cs typeface="Calibri" panose="020F0502020204030204" pitchFamily="34" charset="0"/>
            </a:endParaRPr>
          </a:p>
        </p:txBody>
      </p:sp>
      <p:pic>
        <p:nvPicPr>
          <p:cNvPr id="2" name="Picture 1">
            <a:extLst>
              <a:ext uri="{FF2B5EF4-FFF2-40B4-BE49-F238E27FC236}">
                <a16:creationId xmlns:a16="http://schemas.microsoft.com/office/drawing/2014/main" id="{7F64FFEF-9613-CF79-A87F-A929C0C6B9BE}"/>
              </a:ext>
            </a:extLst>
          </p:cNvPr>
          <p:cNvPicPr>
            <a:picLocks noChangeAspect="1"/>
          </p:cNvPicPr>
          <p:nvPr/>
        </p:nvPicPr>
        <p:blipFill>
          <a:blip r:embed="rId4"/>
          <a:stretch>
            <a:fillRect/>
          </a:stretch>
        </p:blipFill>
        <p:spPr>
          <a:xfrm>
            <a:off x="5789612" y="1481753"/>
            <a:ext cx="5866516" cy="3812709"/>
          </a:xfrm>
          <a:prstGeom prst="rect">
            <a:avLst/>
          </a:prstGeom>
        </p:spPr>
      </p:pic>
    </p:spTree>
    <p:custDataLst>
      <p:tags r:id="rId1"/>
    </p:custDataLst>
    <p:extLst>
      <p:ext uri="{BB962C8B-B14F-4D97-AF65-F5344CB8AC3E}">
        <p14:creationId xmlns:p14="http://schemas.microsoft.com/office/powerpoint/2010/main" val="2555887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application, Teams&#10;&#10;Description automatically generated">
            <a:extLst>
              <a:ext uri="{FF2B5EF4-FFF2-40B4-BE49-F238E27FC236}">
                <a16:creationId xmlns:a16="http://schemas.microsoft.com/office/drawing/2014/main" id="{4C98A874-9CB8-43AD-83DB-FAD683C9FD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22301" y="1219200"/>
            <a:ext cx="8830045" cy="2940809"/>
          </a:xfrm>
          <a:prstGeom prst="rect">
            <a:avLst/>
          </a:prstGeom>
          <a:ln w="12700">
            <a:solidFill>
              <a:schemeClr val="tx1"/>
            </a:solidFill>
          </a:ln>
        </p:spPr>
      </p:pic>
      <p:sp>
        <p:nvSpPr>
          <p:cNvPr id="6" name="Title 1">
            <a:extLst>
              <a:ext uri="{FF2B5EF4-FFF2-40B4-BE49-F238E27FC236}">
                <a16:creationId xmlns:a16="http://schemas.microsoft.com/office/drawing/2014/main" id="{A77E1BEC-53CC-4D78-8C89-BA24F4C306B3}"/>
              </a:ext>
            </a:extLst>
          </p:cNvPr>
          <p:cNvSpPr>
            <a:spLocks noGrp="1"/>
          </p:cNvSpPr>
          <p:nvPr>
            <p:ph type="title"/>
          </p:nvPr>
        </p:nvSpPr>
        <p:spPr>
          <a:xfrm>
            <a:off x="396600" y="30274"/>
            <a:ext cx="10055781" cy="1450379"/>
          </a:xfrm>
        </p:spPr>
        <p:txBody>
          <a:bodyPr>
            <a:normAutofit/>
          </a:bodyPr>
          <a:lstStyle/>
          <a:p>
            <a:r>
              <a:rPr lang="en-US" b="1" dirty="0">
                <a:cs typeface="Calibri" panose="020F0502020204030204" pitchFamily="34" charset="0"/>
              </a:rPr>
              <a:t>Important Note</a:t>
            </a:r>
          </a:p>
        </p:txBody>
      </p:sp>
      <p:sp>
        <p:nvSpPr>
          <p:cNvPr id="7" name="TextBox 6">
            <a:extLst>
              <a:ext uri="{FF2B5EF4-FFF2-40B4-BE49-F238E27FC236}">
                <a16:creationId xmlns:a16="http://schemas.microsoft.com/office/drawing/2014/main" id="{0274090D-C2B6-47A5-BE61-F0DF83E25B1C}"/>
              </a:ext>
            </a:extLst>
          </p:cNvPr>
          <p:cNvSpPr txBox="1"/>
          <p:nvPr/>
        </p:nvSpPr>
        <p:spPr>
          <a:xfrm>
            <a:off x="1336084" y="4313450"/>
            <a:ext cx="9519831" cy="2523768"/>
          </a:xfrm>
          <a:prstGeom prst="rect">
            <a:avLst/>
          </a:prstGeom>
          <a:noFill/>
        </p:spPr>
        <p:txBody>
          <a:bodyPr wrap="square">
            <a:spAutoFit/>
          </a:bodyPr>
          <a:lstStyle/>
          <a:p>
            <a:r>
              <a:rPr lang="en-US" sz="2800" dirty="0">
                <a:latin typeface="+mj-lt"/>
                <a:ea typeface="MS PGothic" panose="020B0600070205080204" pitchFamily="34" charset="-128"/>
              </a:rPr>
              <a:t>It is extremely important that the email address associated with the store is checked regularly. If the documents are not opened in a timely manner, a new link will be sent to you for security purposes</a:t>
            </a:r>
            <a:r>
              <a:rPr lang="en-US" dirty="0">
                <a:latin typeface="+mj-lt"/>
                <a:ea typeface="MS PGothic" panose="020B0600070205080204" pitchFamily="34" charset="-128"/>
              </a:rPr>
              <a:t>. </a:t>
            </a:r>
            <a:r>
              <a:rPr lang="en-US" sz="2800" dirty="0">
                <a:latin typeface="+mj-lt"/>
                <a:ea typeface="MS PGothic" panose="020B0600070205080204" pitchFamily="34" charset="-128"/>
              </a:rPr>
              <a:t>The documents are also set to expire 9/30/2024 so you will need to complete them once you receive the email.</a:t>
            </a:r>
          </a:p>
          <a:p>
            <a:endParaRPr lang="en-US" dirty="0">
              <a:latin typeface="Calibri" panose="020F0502020204030204" pitchFamily="34" charset="0"/>
              <a:ea typeface="MS PGothic" panose="020B0600070205080204" pitchFamily="34" charset="-128"/>
            </a:endParaRPr>
          </a:p>
        </p:txBody>
      </p:sp>
    </p:spTree>
    <p:custDataLst>
      <p:tags r:id="rId1"/>
    </p:custDataLst>
    <p:extLst>
      <p:ext uri="{BB962C8B-B14F-4D97-AF65-F5344CB8AC3E}">
        <p14:creationId xmlns:p14="http://schemas.microsoft.com/office/powerpoint/2010/main" val="3686516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D73C49-BD19-467A-9D3D-9B14585503F7}"/>
              </a:ext>
            </a:extLst>
          </p:cNvPr>
          <p:cNvSpPr>
            <a:spLocks noGrp="1"/>
          </p:cNvSpPr>
          <p:nvPr>
            <p:ph type="title"/>
          </p:nvPr>
        </p:nvSpPr>
        <p:spPr>
          <a:xfrm>
            <a:off x="765294" y="139636"/>
            <a:ext cx="10055781" cy="1450379"/>
          </a:xfrm>
        </p:spPr>
        <p:txBody>
          <a:bodyPr/>
          <a:lstStyle/>
          <a:p>
            <a:r>
              <a:rPr lang="en-US" b="1" dirty="0">
                <a:cs typeface="Calibri" panose="020F0502020204030204" pitchFamily="34" charset="0"/>
              </a:rPr>
              <a:t>Required Forms</a:t>
            </a:r>
          </a:p>
        </p:txBody>
      </p:sp>
      <p:sp>
        <p:nvSpPr>
          <p:cNvPr id="11" name="TextBox 10">
            <a:extLst>
              <a:ext uri="{FF2B5EF4-FFF2-40B4-BE49-F238E27FC236}">
                <a16:creationId xmlns:a16="http://schemas.microsoft.com/office/drawing/2014/main" id="{2D13EB1E-4BA6-4257-B6DB-D3A7C8F14792}"/>
              </a:ext>
            </a:extLst>
          </p:cNvPr>
          <p:cNvSpPr txBox="1"/>
          <p:nvPr/>
        </p:nvSpPr>
        <p:spPr>
          <a:xfrm>
            <a:off x="-9663" y="2346105"/>
            <a:ext cx="4836860" cy="2649956"/>
          </a:xfrm>
          <a:prstGeom prst="rect">
            <a:avLst/>
          </a:prstGeom>
          <a:noFill/>
        </p:spPr>
        <p:txBody>
          <a:bodyPr wrap="square">
            <a:spAutoFit/>
          </a:bodyPr>
          <a:lstStyle/>
          <a:p>
            <a:pPr marL="742950" lvl="1" indent="-285750" defTabSz="914126">
              <a:lnSpc>
                <a:spcPct val="90000"/>
              </a:lnSpc>
              <a:spcBef>
                <a:spcPts val="400"/>
              </a:spcBef>
              <a:spcAft>
                <a:spcPts val="200"/>
              </a:spcAft>
              <a:buClr>
                <a:srgbClr val="967E96"/>
              </a:buClr>
              <a:buSzPct val="85000"/>
              <a:buFont typeface="Arial" panose="020B0604020202020204" pitchFamily="34" charset="0"/>
              <a:buChar char="•"/>
              <a:defRPr/>
            </a:pPr>
            <a:r>
              <a:rPr lang="en-US" sz="2400" dirty="0">
                <a:solidFill>
                  <a:srgbClr val="313537"/>
                </a:solidFill>
                <a:latin typeface="Century Gothic" panose="020B0502020202020204"/>
              </a:rPr>
              <a:t>NC WIC Vendor Agreement</a:t>
            </a:r>
          </a:p>
          <a:p>
            <a:pPr marL="742950" lvl="1" indent="-285750" defTabSz="914126">
              <a:lnSpc>
                <a:spcPct val="90000"/>
              </a:lnSpc>
              <a:spcBef>
                <a:spcPts val="400"/>
              </a:spcBef>
              <a:spcAft>
                <a:spcPts val="200"/>
              </a:spcAft>
              <a:buClr>
                <a:srgbClr val="967E96"/>
              </a:buClr>
              <a:buSzPct val="85000"/>
              <a:buFont typeface="Arial" panose="020B0604020202020204" pitchFamily="34" charset="0"/>
              <a:buChar char="•"/>
              <a:defRPr/>
            </a:pPr>
            <a:r>
              <a:rPr lang="en-US" sz="2400" dirty="0">
                <a:solidFill>
                  <a:srgbClr val="313537"/>
                </a:solidFill>
                <a:latin typeface="Century Gothic" panose="020B0502020202020204"/>
              </a:rPr>
              <a:t>NC WIC Vendor Application</a:t>
            </a:r>
          </a:p>
          <a:p>
            <a:pPr marL="742950" lvl="1" indent="-285750" defTabSz="914126">
              <a:lnSpc>
                <a:spcPct val="90000"/>
              </a:lnSpc>
              <a:spcBef>
                <a:spcPts val="400"/>
              </a:spcBef>
              <a:spcAft>
                <a:spcPts val="200"/>
              </a:spcAft>
              <a:buClr>
                <a:srgbClr val="967E96"/>
              </a:buClr>
              <a:buSzPct val="85000"/>
              <a:buFont typeface="Arial" panose="020B0604020202020204" pitchFamily="34" charset="0"/>
              <a:buChar char="•"/>
              <a:defRPr/>
            </a:pPr>
            <a:endParaRPr lang="en-US" sz="2400" dirty="0">
              <a:solidFill>
                <a:srgbClr val="313537"/>
              </a:solidFill>
              <a:latin typeface="Century Gothic" panose="020B0502020202020204"/>
            </a:endParaRPr>
          </a:p>
          <a:p>
            <a:pPr lvl="1" defTabSz="914126">
              <a:lnSpc>
                <a:spcPct val="90000"/>
              </a:lnSpc>
              <a:spcBef>
                <a:spcPts val="400"/>
              </a:spcBef>
              <a:spcAft>
                <a:spcPts val="200"/>
              </a:spcAft>
              <a:buClr>
                <a:srgbClr val="967E96"/>
              </a:buClr>
              <a:buSzPct val="85000"/>
              <a:defRPr/>
            </a:pPr>
            <a:r>
              <a:rPr lang="en-US" sz="2400" dirty="0">
                <a:solidFill>
                  <a:srgbClr val="313537"/>
                </a:solidFill>
                <a:latin typeface="Century Gothic" panose="020B0502020202020204"/>
              </a:rPr>
              <a:t>To be completed using DocuSign by Owner/Officer.</a:t>
            </a:r>
          </a:p>
        </p:txBody>
      </p:sp>
      <p:pic>
        <p:nvPicPr>
          <p:cNvPr id="3" name="Picture 2">
            <a:extLst>
              <a:ext uri="{FF2B5EF4-FFF2-40B4-BE49-F238E27FC236}">
                <a16:creationId xmlns:a16="http://schemas.microsoft.com/office/drawing/2014/main" id="{9E6B6738-7D6B-A3D9-6306-ABCB84B84174}"/>
              </a:ext>
            </a:extLst>
          </p:cNvPr>
          <p:cNvPicPr>
            <a:picLocks noChangeAspect="1"/>
          </p:cNvPicPr>
          <p:nvPr/>
        </p:nvPicPr>
        <p:blipFill>
          <a:blip r:embed="rId4"/>
          <a:stretch>
            <a:fillRect/>
          </a:stretch>
        </p:blipFill>
        <p:spPr>
          <a:xfrm>
            <a:off x="9942998" y="3720592"/>
            <a:ext cx="2020229" cy="2615184"/>
          </a:xfrm>
          <a:prstGeom prst="rect">
            <a:avLst/>
          </a:prstGeom>
        </p:spPr>
      </p:pic>
      <p:pic>
        <p:nvPicPr>
          <p:cNvPr id="5" name="Picture 4">
            <a:extLst>
              <a:ext uri="{FF2B5EF4-FFF2-40B4-BE49-F238E27FC236}">
                <a16:creationId xmlns:a16="http://schemas.microsoft.com/office/drawing/2014/main" id="{68D1F6FA-FB7D-B939-0CB3-C5F8CFB42818}"/>
              </a:ext>
            </a:extLst>
          </p:cNvPr>
          <p:cNvPicPr>
            <a:picLocks noChangeAspect="1"/>
          </p:cNvPicPr>
          <p:nvPr/>
        </p:nvPicPr>
        <p:blipFill>
          <a:blip r:embed="rId5"/>
          <a:stretch>
            <a:fillRect/>
          </a:stretch>
        </p:blipFill>
        <p:spPr>
          <a:xfrm>
            <a:off x="7557759" y="3733800"/>
            <a:ext cx="2026768" cy="2615184"/>
          </a:xfrm>
          <a:prstGeom prst="rect">
            <a:avLst/>
          </a:prstGeom>
        </p:spPr>
      </p:pic>
      <p:grpSp>
        <p:nvGrpSpPr>
          <p:cNvPr id="7" name="Group 4">
            <a:extLst>
              <a:ext uri="{FF2B5EF4-FFF2-40B4-BE49-F238E27FC236}">
                <a16:creationId xmlns:a16="http://schemas.microsoft.com/office/drawing/2014/main" id="{3E7DD72A-1EE5-406C-07E2-A34F4CF4BC36}"/>
              </a:ext>
            </a:extLst>
          </p:cNvPr>
          <p:cNvGrpSpPr>
            <a:grpSpLocks noChangeAspect="1"/>
          </p:cNvGrpSpPr>
          <p:nvPr/>
        </p:nvGrpSpPr>
        <p:grpSpPr bwMode="auto">
          <a:xfrm>
            <a:off x="5169222" y="685800"/>
            <a:ext cx="2043718" cy="2616395"/>
            <a:chOff x="2152" y="0"/>
            <a:chExt cx="3376" cy="4322"/>
          </a:xfrm>
        </p:grpSpPr>
        <p:sp>
          <p:nvSpPr>
            <p:cNvPr id="9" name="AutoShape 3">
              <a:extLst>
                <a:ext uri="{FF2B5EF4-FFF2-40B4-BE49-F238E27FC236}">
                  <a16:creationId xmlns:a16="http://schemas.microsoft.com/office/drawing/2014/main" id="{DA8F01E4-4D9E-7852-AEB3-9119F391BA21}"/>
                </a:ext>
              </a:extLst>
            </p:cNvPr>
            <p:cNvSpPr>
              <a:spLocks noChangeAspect="1" noTextEdit="1"/>
            </p:cNvSpPr>
            <p:nvPr/>
          </p:nvSpPr>
          <p:spPr bwMode="auto">
            <a:xfrm>
              <a:off x="2152" y="0"/>
              <a:ext cx="3374" cy="4320"/>
            </a:xfrm>
            <a:prstGeom prst="rect">
              <a:avLst/>
            </a:prstGeom>
            <a:noFill/>
            <a:ln w="9525" cap="flat" cmpd="sng" algn="ctr">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13" name="Picture 5">
              <a:extLst>
                <a:ext uri="{FF2B5EF4-FFF2-40B4-BE49-F238E27FC236}">
                  <a16:creationId xmlns:a16="http://schemas.microsoft.com/office/drawing/2014/main" id="{1DBAE5EB-A5B8-A125-D633-A32F3D19414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52" y="0"/>
              <a:ext cx="3376" cy="432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pic>
        <p:nvPicPr>
          <p:cNvPr id="15" name="Picture 14">
            <a:extLst>
              <a:ext uri="{FF2B5EF4-FFF2-40B4-BE49-F238E27FC236}">
                <a16:creationId xmlns:a16="http://schemas.microsoft.com/office/drawing/2014/main" id="{BA1CD436-7BF8-8548-4A5F-53559C2EBCB7}"/>
              </a:ext>
            </a:extLst>
          </p:cNvPr>
          <p:cNvPicPr>
            <a:picLocks noChangeAspect="1"/>
          </p:cNvPicPr>
          <p:nvPr/>
        </p:nvPicPr>
        <p:blipFill>
          <a:blip r:embed="rId7"/>
          <a:stretch>
            <a:fillRect/>
          </a:stretch>
        </p:blipFill>
        <p:spPr>
          <a:xfrm>
            <a:off x="9942998" y="685800"/>
            <a:ext cx="2000616" cy="2615184"/>
          </a:xfrm>
          <a:prstGeom prst="rect">
            <a:avLst/>
          </a:prstGeom>
        </p:spPr>
      </p:pic>
      <p:pic>
        <p:nvPicPr>
          <p:cNvPr id="16" name="Picture 15">
            <a:extLst>
              <a:ext uri="{FF2B5EF4-FFF2-40B4-BE49-F238E27FC236}">
                <a16:creationId xmlns:a16="http://schemas.microsoft.com/office/drawing/2014/main" id="{C2175154-35B2-3663-50B9-864CA499AD03}"/>
              </a:ext>
            </a:extLst>
          </p:cNvPr>
          <p:cNvPicPr>
            <a:picLocks noChangeAspect="1"/>
          </p:cNvPicPr>
          <p:nvPr/>
        </p:nvPicPr>
        <p:blipFill>
          <a:blip r:embed="rId8"/>
          <a:stretch>
            <a:fillRect/>
          </a:stretch>
        </p:blipFill>
        <p:spPr>
          <a:xfrm>
            <a:off x="7577374" y="704595"/>
            <a:ext cx="2007153" cy="2615184"/>
          </a:xfrm>
          <a:prstGeom prst="rect">
            <a:avLst/>
          </a:prstGeom>
        </p:spPr>
      </p:pic>
      <p:pic>
        <p:nvPicPr>
          <p:cNvPr id="17" name="Picture 16">
            <a:extLst>
              <a:ext uri="{FF2B5EF4-FFF2-40B4-BE49-F238E27FC236}">
                <a16:creationId xmlns:a16="http://schemas.microsoft.com/office/drawing/2014/main" id="{8C4699A7-1A1B-D6FF-77E1-3D725C08B448}"/>
              </a:ext>
            </a:extLst>
          </p:cNvPr>
          <p:cNvPicPr>
            <a:picLocks noChangeAspect="1"/>
          </p:cNvPicPr>
          <p:nvPr/>
        </p:nvPicPr>
        <p:blipFill>
          <a:blip r:embed="rId9"/>
          <a:stretch>
            <a:fillRect/>
          </a:stretch>
        </p:blipFill>
        <p:spPr>
          <a:xfrm>
            <a:off x="5199248" y="3733800"/>
            <a:ext cx="2013692" cy="2615184"/>
          </a:xfrm>
          <a:prstGeom prst="rect">
            <a:avLst/>
          </a:prstGeom>
        </p:spPr>
      </p:pic>
    </p:spTree>
    <p:custDataLst>
      <p:tags r:id="rId1"/>
    </p:custDataLst>
    <p:extLst>
      <p:ext uri="{BB962C8B-B14F-4D97-AF65-F5344CB8AC3E}">
        <p14:creationId xmlns:p14="http://schemas.microsoft.com/office/powerpoint/2010/main" val="4031798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669" name="Rectangle 27668">
            <a:extLst>
              <a:ext uri="{FF2B5EF4-FFF2-40B4-BE49-F238E27FC236}">
                <a16:creationId xmlns:a16="http://schemas.microsoft.com/office/drawing/2014/main" id="{C2554CA6-288E-4202-BC52-2E5A8F0C0A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671" name="Oval 27670">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189" y="1119031"/>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506" name="Rectangle 2"/>
          <p:cNvSpPr>
            <a:spLocks noGrp="1" noChangeArrowheads="1"/>
          </p:cNvSpPr>
          <p:nvPr>
            <p:ph type="title"/>
            <p:custDataLst>
              <p:tags r:id="rId2"/>
            </p:custDataLst>
          </p:nvPr>
        </p:nvSpPr>
        <p:spPr>
          <a:xfrm>
            <a:off x="1171074" y="1396686"/>
            <a:ext cx="3240506" cy="4064628"/>
          </a:xfrm>
        </p:spPr>
        <p:txBody>
          <a:bodyPr>
            <a:normAutofit/>
          </a:bodyPr>
          <a:lstStyle/>
          <a:p>
            <a:pPr>
              <a:defRPr/>
            </a:pPr>
            <a:r>
              <a:rPr lang="en-US" b="1" dirty="0">
                <a:solidFill>
                  <a:srgbClr val="FFFFFF"/>
                </a:solidFill>
              </a:rPr>
              <a:t>WIC</a:t>
            </a:r>
            <a:r>
              <a:rPr lang="en-US" dirty="0">
                <a:solidFill>
                  <a:srgbClr val="FFFFFF"/>
                </a:solidFill>
              </a:rPr>
              <a:t> </a:t>
            </a:r>
            <a:r>
              <a:rPr lang="en-US" b="1" dirty="0">
                <a:solidFill>
                  <a:srgbClr val="FFFFFF"/>
                </a:solidFill>
              </a:rPr>
              <a:t>Approved Foods With No NTE</a:t>
            </a:r>
          </a:p>
        </p:txBody>
      </p:sp>
      <p:sp>
        <p:nvSpPr>
          <p:cNvPr id="27673" name="Arc 27672">
            <a:extLst>
              <a:ext uri="{FF2B5EF4-FFF2-40B4-BE49-F238E27FC236}">
                <a16:creationId xmlns:a16="http://schemas.microsoft.com/office/drawing/2014/main" id="{5B7778FC-632E-4DCA-A7CB-0D7731CCF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9809111">
            <a:off x="8683720" y="941148"/>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27675" name="Oval 27674">
            <a:extLst>
              <a:ext uri="{FF2B5EF4-FFF2-40B4-BE49-F238E27FC236}">
                <a16:creationId xmlns:a16="http://schemas.microsoft.com/office/drawing/2014/main" id="{FA23A907-97FB-4A8F-880A-DD77401C42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0048" y="4780992"/>
            <a:ext cx="546100"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7651" name="Rectangle 3"/>
          <p:cNvSpPr>
            <a:spLocks noGrp="1" noChangeArrowheads="1"/>
          </p:cNvSpPr>
          <p:nvPr>
            <p:ph idx="1"/>
            <p:custDataLst>
              <p:tags r:id="rId3"/>
            </p:custDataLst>
          </p:nvPr>
        </p:nvSpPr>
        <p:spPr>
          <a:xfrm>
            <a:off x="5181601" y="1119031"/>
            <a:ext cx="5724950" cy="5343189"/>
          </a:xfrm>
        </p:spPr>
        <p:txBody>
          <a:bodyPr>
            <a:normAutofit/>
          </a:bodyPr>
          <a:lstStyle/>
          <a:p>
            <a:pPr>
              <a:spcBef>
                <a:spcPct val="50000"/>
              </a:spcBef>
              <a:spcAft>
                <a:spcPts val="900"/>
              </a:spcAft>
            </a:pPr>
            <a:r>
              <a:rPr lang="en-US" sz="2600" dirty="0"/>
              <a:t>NTEs do not apply to exempt infant formula or WIC-eligible nutritionals</a:t>
            </a:r>
          </a:p>
          <a:p>
            <a:pPr>
              <a:spcBef>
                <a:spcPct val="50000"/>
              </a:spcBef>
              <a:spcAft>
                <a:spcPts val="900"/>
              </a:spcAft>
            </a:pPr>
            <a:r>
              <a:rPr lang="en-US" sz="2600" dirty="0"/>
              <a:t>Open market system (shelf price)</a:t>
            </a:r>
          </a:p>
          <a:p>
            <a:pPr>
              <a:spcBef>
                <a:spcPct val="50000"/>
              </a:spcBef>
              <a:spcAft>
                <a:spcPts val="900"/>
              </a:spcAft>
            </a:pPr>
            <a:r>
              <a:rPr lang="en-US" sz="2600" dirty="0"/>
              <a:t>Exempt infant formula and WIC-eligible nutritionals can be found at </a:t>
            </a:r>
            <a:r>
              <a:rPr lang="en-US" sz="2600" dirty="0">
                <a:hlinkClick r:id="rId6"/>
              </a:rPr>
              <a:t>https://www.ncdhhs.gov/wicvendorsconnection</a:t>
            </a:r>
            <a:endParaRPr lang="en-US" sz="2600" dirty="0"/>
          </a:p>
          <a:p>
            <a:pPr>
              <a:spcBef>
                <a:spcPct val="50000"/>
              </a:spcBef>
              <a:spcAft>
                <a:spcPts val="900"/>
              </a:spcAft>
            </a:pPr>
            <a:r>
              <a:rPr lang="en-US" sz="2600" dirty="0"/>
              <a:t>NTEs do not apply to fruits and vegetables purchasable with cash-value benefits (CVBs)</a:t>
            </a:r>
          </a:p>
          <a:p>
            <a:pPr marL="0" indent="0">
              <a:spcBef>
                <a:spcPct val="50000"/>
              </a:spcBef>
              <a:spcAft>
                <a:spcPts val="900"/>
              </a:spcAft>
              <a:buNone/>
            </a:pPr>
            <a:endParaRPr lang="en-US" sz="2200" dirty="0"/>
          </a:p>
          <a:p>
            <a:pPr>
              <a:spcBef>
                <a:spcPct val="50000"/>
              </a:spcBef>
              <a:buFontTx/>
              <a:buNone/>
            </a:pPr>
            <a:endParaRPr lang="en-US" sz="2200" dirty="0"/>
          </a:p>
        </p:txBody>
      </p:sp>
    </p:spTree>
    <p:custDataLst>
      <p:tags r:id="rId1"/>
    </p:custDataLst>
    <p:extLst>
      <p:ext uri="{BB962C8B-B14F-4D97-AF65-F5344CB8AC3E}">
        <p14:creationId xmlns:p14="http://schemas.microsoft.com/office/powerpoint/2010/main" val="3296434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D73C49-BD19-467A-9D3D-9B14585503F7}"/>
              </a:ext>
            </a:extLst>
          </p:cNvPr>
          <p:cNvSpPr>
            <a:spLocks noGrp="1"/>
          </p:cNvSpPr>
          <p:nvPr>
            <p:ph type="title"/>
          </p:nvPr>
        </p:nvSpPr>
        <p:spPr>
          <a:xfrm>
            <a:off x="492236" y="895"/>
            <a:ext cx="10055781" cy="1450379"/>
          </a:xfrm>
        </p:spPr>
        <p:txBody>
          <a:bodyPr>
            <a:normAutofit/>
          </a:bodyPr>
          <a:lstStyle/>
          <a:p>
            <a:r>
              <a:rPr lang="en-US" b="1" dirty="0">
                <a:cs typeface="Calibri" panose="020F0502020204030204" pitchFamily="34" charset="0"/>
              </a:rPr>
              <a:t>Required Forms continued</a:t>
            </a:r>
          </a:p>
        </p:txBody>
      </p:sp>
      <p:sp>
        <p:nvSpPr>
          <p:cNvPr id="11" name="TextBox 10">
            <a:extLst>
              <a:ext uri="{FF2B5EF4-FFF2-40B4-BE49-F238E27FC236}">
                <a16:creationId xmlns:a16="http://schemas.microsoft.com/office/drawing/2014/main" id="{1597B70B-A4EE-4AB1-AFFC-28E36B1EB248}"/>
              </a:ext>
            </a:extLst>
          </p:cNvPr>
          <p:cNvSpPr txBox="1"/>
          <p:nvPr/>
        </p:nvSpPr>
        <p:spPr>
          <a:xfrm>
            <a:off x="144013" y="2172414"/>
            <a:ext cx="5376112" cy="3059299"/>
          </a:xfrm>
          <a:prstGeom prst="rect">
            <a:avLst/>
          </a:prstGeom>
          <a:noFill/>
        </p:spPr>
        <p:txBody>
          <a:bodyPr wrap="square">
            <a:spAutoFit/>
          </a:bodyPr>
          <a:lstStyle/>
          <a:p>
            <a:pPr marL="742950" lvl="1" indent="-285750" defTabSz="914126">
              <a:lnSpc>
                <a:spcPct val="90000"/>
              </a:lnSpc>
              <a:spcBef>
                <a:spcPts val="400"/>
              </a:spcBef>
              <a:spcAft>
                <a:spcPts val="200"/>
              </a:spcAft>
              <a:buClr>
                <a:srgbClr val="967E96"/>
              </a:buClr>
              <a:buSzPct val="85000"/>
              <a:buFont typeface="Arial" panose="020B0604020202020204" pitchFamily="34" charset="0"/>
              <a:buChar char="•"/>
              <a:defRPr/>
            </a:pPr>
            <a:r>
              <a:rPr lang="en-US" sz="2400" dirty="0">
                <a:solidFill>
                  <a:srgbClr val="313537"/>
                </a:solidFill>
                <a:latin typeface="Century Gothic" panose="020B0502020202020204"/>
              </a:rPr>
              <a:t>Above 50% Self-declaration form</a:t>
            </a:r>
          </a:p>
          <a:p>
            <a:pPr marL="742950" lvl="1" indent="-285750" defTabSz="914126">
              <a:lnSpc>
                <a:spcPct val="90000"/>
              </a:lnSpc>
              <a:spcBef>
                <a:spcPts val="400"/>
              </a:spcBef>
              <a:spcAft>
                <a:spcPts val="200"/>
              </a:spcAft>
              <a:buClr>
                <a:srgbClr val="967E96"/>
              </a:buClr>
              <a:buSzPct val="85000"/>
              <a:buFont typeface="Arial" panose="020B0604020202020204" pitchFamily="34" charset="0"/>
              <a:buChar char="•"/>
              <a:defRPr/>
            </a:pPr>
            <a:r>
              <a:rPr lang="en-US" sz="2400" dirty="0">
                <a:solidFill>
                  <a:srgbClr val="313537"/>
                </a:solidFill>
                <a:latin typeface="Century Gothic" panose="020B0502020202020204"/>
              </a:rPr>
              <a:t>eWIC Update for Non-Corporate Contract Vendors</a:t>
            </a:r>
          </a:p>
          <a:p>
            <a:pPr marL="742950" lvl="1" indent="-285750" defTabSz="914126">
              <a:lnSpc>
                <a:spcPct val="90000"/>
              </a:lnSpc>
              <a:spcBef>
                <a:spcPts val="400"/>
              </a:spcBef>
              <a:spcAft>
                <a:spcPts val="200"/>
              </a:spcAft>
              <a:buClr>
                <a:srgbClr val="967E96"/>
              </a:buClr>
              <a:buSzPct val="85000"/>
              <a:buFont typeface="Arial" panose="020B0604020202020204" pitchFamily="34" charset="0"/>
              <a:buChar char="•"/>
              <a:defRPr/>
            </a:pPr>
            <a:endParaRPr lang="en-US" sz="2400" dirty="0">
              <a:solidFill>
                <a:srgbClr val="313537"/>
              </a:solidFill>
              <a:latin typeface="Century Gothic" panose="020B0502020202020204"/>
            </a:endParaRPr>
          </a:p>
          <a:p>
            <a:pPr lvl="1" defTabSz="914126">
              <a:lnSpc>
                <a:spcPct val="90000"/>
              </a:lnSpc>
              <a:spcBef>
                <a:spcPts val="400"/>
              </a:spcBef>
              <a:spcAft>
                <a:spcPts val="200"/>
              </a:spcAft>
              <a:buClr>
                <a:srgbClr val="967E96"/>
              </a:buClr>
              <a:buSzPct val="85000"/>
              <a:defRPr/>
            </a:pPr>
            <a:r>
              <a:rPr lang="en-US" sz="2400" dirty="0">
                <a:solidFill>
                  <a:srgbClr val="313537"/>
                </a:solidFill>
                <a:latin typeface="Century Gothic" panose="020B0502020202020204"/>
              </a:rPr>
              <a:t>To be completed using DocuSign by Owner/Officer.</a:t>
            </a:r>
          </a:p>
          <a:p>
            <a:pPr lvl="1" defTabSz="914126">
              <a:lnSpc>
                <a:spcPct val="90000"/>
              </a:lnSpc>
              <a:spcBef>
                <a:spcPts val="400"/>
              </a:spcBef>
              <a:spcAft>
                <a:spcPts val="200"/>
              </a:spcAft>
              <a:buClr>
                <a:srgbClr val="967E96"/>
              </a:buClr>
              <a:buSzPct val="85000"/>
              <a:defRPr/>
            </a:pPr>
            <a:endParaRPr lang="en-US" sz="2400" dirty="0">
              <a:solidFill>
                <a:srgbClr val="313537"/>
              </a:solidFill>
              <a:latin typeface="Century Gothic" panose="020B0502020202020204"/>
            </a:endParaRPr>
          </a:p>
        </p:txBody>
      </p:sp>
      <p:grpSp>
        <p:nvGrpSpPr>
          <p:cNvPr id="4" name="Group 4">
            <a:extLst>
              <a:ext uri="{FF2B5EF4-FFF2-40B4-BE49-F238E27FC236}">
                <a16:creationId xmlns:a16="http://schemas.microsoft.com/office/drawing/2014/main" id="{0A70B761-09FD-D7B2-B1FC-C2BCB46FA207}"/>
              </a:ext>
            </a:extLst>
          </p:cNvPr>
          <p:cNvGrpSpPr>
            <a:grpSpLocks noChangeAspect="1"/>
          </p:cNvGrpSpPr>
          <p:nvPr/>
        </p:nvGrpSpPr>
        <p:grpSpPr bwMode="auto">
          <a:xfrm>
            <a:off x="8133902" y="545871"/>
            <a:ext cx="3564276" cy="4685841"/>
            <a:chOff x="2196" y="0"/>
            <a:chExt cx="3286" cy="4320"/>
          </a:xfrm>
        </p:grpSpPr>
        <p:sp>
          <p:nvSpPr>
            <p:cNvPr id="6" name="AutoShape 3">
              <a:extLst>
                <a:ext uri="{FF2B5EF4-FFF2-40B4-BE49-F238E27FC236}">
                  <a16:creationId xmlns:a16="http://schemas.microsoft.com/office/drawing/2014/main" id="{65EC3C63-1BE6-9CAD-937E-9E7ACC62B0D1}"/>
                </a:ext>
              </a:extLst>
            </p:cNvPr>
            <p:cNvSpPr>
              <a:spLocks noChangeAspect="1" noChangeArrowheads="1" noTextEdit="1"/>
            </p:cNvSpPr>
            <p:nvPr/>
          </p:nvSpPr>
          <p:spPr bwMode="auto">
            <a:xfrm>
              <a:off x="2196" y="0"/>
              <a:ext cx="3286" cy="432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7" name="Picture 5">
              <a:extLst>
                <a:ext uri="{FF2B5EF4-FFF2-40B4-BE49-F238E27FC236}">
                  <a16:creationId xmlns:a16="http://schemas.microsoft.com/office/drawing/2014/main" id="{C19D819C-3DB4-8C9E-16EA-74CC0B6AB0C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96" y="0"/>
              <a:ext cx="3288" cy="432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pic>
        <p:nvPicPr>
          <p:cNvPr id="12" name="Picture 11">
            <a:extLst>
              <a:ext uri="{FF2B5EF4-FFF2-40B4-BE49-F238E27FC236}">
                <a16:creationId xmlns:a16="http://schemas.microsoft.com/office/drawing/2014/main" id="{5C9EF8ED-986E-1053-588D-4BE7C87F476A}"/>
              </a:ext>
            </a:extLst>
          </p:cNvPr>
          <p:cNvPicPr>
            <a:picLocks noChangeAspect="1"/>
          </p:cNvPicPr>
          <p:nvPr/>
        </p:nvPicPr>
        <p:blipFill>
          <a:blip r:embed="rId5"/>
          <a:stretch>
            <a:fillRect/>
          </a:stretch>
        </p:blipFill>
        <p:spPr>
          <a:xfrm>
            <a:off x="5541820" y="1905000"/>
            <a:ext cx="3664903" cy="4685841"/>
          </a:xfrm>
          <a:prstGeom prst="rect">
            <a:avLst/>
          </a:prstGeom>
        </p:spPr>
      </p:pic>
    </p:spTree>
    <p:custDataLst>
      <p:tags r:id="rId1"/>
    </p:custDataLst>
    <p:extLst>
      <p:ext uri="{BB962C8B-B14F-4D97-AF65-F5344CB8AC3E}">
        <p14:creationId xmlns:p14="http://schemas.microsoft.com/office/powerpoint/2010/main" val="4093988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CB6E2F43-29E9-49D9-91FC-E5FEFAAA70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33" name="Arc 32">
            <a:extLst>
              <a:ext uri="{FF2B5EF4-FFF2-40B4-BE49-F238E27FC236}">
                <a16:creationId xmlns:a16="http://schemas.microsoft.com/office/drawing/2014/main" id="{3BA62E19-CD42-4C09-B825-844B4943D4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87212" y="587516"/>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7D0EDD6-E260-4D0D-B6ED-50AE13B7C788}"/>
              </a:ext>
            </a:extLst>
          </p:cNvPr>
          <p:cNvSpPr>
            <a:spLocks noGrp="1"/>
          </p:cNvSpPr>
          <p:nvPr>
            <p:ph type="title"/>
          </p:nvPr>
        </p:nvSpPr>
        <p:spPr>
          <a:xfrm>
            <a:off x="838200" y="365125"/>
            <a:ext cx="10515599" cy="1325563"/>
          </a:xfrm>
        </p:spPr>
        <p:txBody>
          <a:bodyPr vert="horz" lIns="91440" tIns="45720" rIns="91440" bIns="45720" rtlCol="0" anchor="ctr">
            <a:normAutofit/>
          </a:bodyPr>
          <a:lstStyle/>
          <a:p>
            <a:r>
              <a:rPr lang="en-US" b="1" kern="1200" dirty="0">
                <a:solidFill>
                  <a:schemeClr val="tx1"/>
                </a:solidFill>
                <a:latin typeface="+mj-lt"/>
                <a:ea typeface="+mj-ea"/>
                <a:cs typeface="+mj-cs"/>
              </a:rPr>
              <a:t>eWIC Update </a:t>
            </a:r>
            <a:r>
              <a:rPr lang="en-US" b="1" dirty="0"/>
              <a:t>Form</a:t>
            </a:r>
            <a:endParaRPr lang="en-US" b="1" kern="1200" dirty="0">
              <a:solidFill>
                <a:schemeClr val="tx1"/>
              </a:solidFill>
              <a:latin typeface="+mj-lt"/>
              <a:ea typeface="+mj-ea"/>
              <a:cs typeface="+mj-cs"/>
            </a:endParaRPr>
          </a:p>
        </p:txBody>
      </p:sp>
      <p:sp>
        <p:nvSpPr>
          <p:cNvPr id="3" name="Content Placeholder 2">
            <a:extLst>
              <a:ext uri="{FF2B5EF4-FFF2-40B4-BE49-F238E27FC236}">
                <a16:creationId xmlns:a16="http://schemas.microsoft.com/office/drawing/2014/main" id="{F46B9CC4-7F5E-485F-A7C4-11595672D526}"/>
              </a:ext>
            </a:extLst>
          </p:cNvPr>
          <p:cNvSpPr>
            <a:spLocks noGrp="1"/>
          </p:cNvSpPr>
          <p:nvPr>
            <p:ph sz="half" idx="1"/>
          </p:nvPr>
        </p:nvSpPr>
        <p:spPr>
          <a:xfrm>
            <a:off x="838200" y="1825625"/>
            <a:ext cx="5393361" cy="4351338"/>
          </a:xfrm>
        </p:spPr>
        <p:txBody>
          <a:bodyPr vert="horz" lIns="91440" tIns="45720" rIns="91440" bIns="45720" rtlCol="0">
            <a:normAutofit/>
          </a:bodyPr>
          <a:lstStyle/>
          <a:p>
            <a:pPr marL="0"/>
            <a:r>
              <a:rPr lang="en-US" b="1" dirty="0"/>
              <a:t>Why Is This Form Needed?</a:t>
            </a:r>
          </a:p>
          <a:p>
            <a:pPr marL="0"/>
            <a:endParaRPr lang="en-US" b="1" dirty="0"/>
          </a:p>
          <a:p>
            <a:r>
              <a:rPr lang="en-US" dirty="0"/>
              <a:t>Comply with the Electronic Benefit Transfer (EBT) provisions in the Terms of Vendor Agreement</a:t>
            </a:r>
          </a:p>
          <a:p>
            <a:pPr marL="731370" lvl="2"/>
            <a:r>
              <a:rPr lang="en-US" dirty="0"/>
              <a:t>Section I, Number 18(e)</a:t>
            </a:r>
          </a:p>
          <a:p>
            <a:pPr marL="0"/>
            <a:endParaRPr lang="en-US" dirty="0"/>
          </a:p>
        </p:txBody>
      </p:sp>
      <p:sp>
        <p:nvSpPr>
          <p:cNvPr id="35" name="Oval 34">
            <a:extLst>
              <a:ext uri="{FF2B5EF4-FFF2-40B4-BE49-F238E27FC236}">
                <a16:creationId xmlns:a16="http://schemas.microsoft.com/office/drawing/2014/main" id="{8E63CC27-1C86-4653-8866-79C24C5C51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95924" y="1656147"/>
            <a:ext cx="546100"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nvGrpSpPr>
          <p:cNvPr id="4" name="Group 4">
            <a:extLst>
              <a:ext uri="{FF2B5EF4-FFF2-40B4-BE49-F238E27FC236}">
                <a16:creationId xmlns:a16="http://schemas.microsoft.com/office/drawing/2014/main" id="{2D5657EB-81BF-8743-0646-0AE9E1BF3935}"/>
              </a:ext>
            </a:extLst>
          </p:cNvPr>
          <p:cNvGrpSpPr>
            <a:grpSpLocks noChangeAspect="1"/>
          </p:cNvGrpSpPr>
          <p:nvPr/>
        </p:nvGrpSpPr>
        <p:grpSpPr bwMode="auto">
          <a:xfrm>
            <a:off x="7056009" y="838199"/>
            <a:ext cx="4273545" cy="5618295"/>
            <a:chOff x="2196" y="0"/>
            <a:chExt cx="3286" cy="4320"/>
          </a:xfrm>
        </p:grpSpPr>
        <p:sp>
          <p:nvSpPr>
            <p:cNvPr id="5" name="AutoShape 3">
              <a:extLst>
                <a:ext uri="{FF2B5EF4-FFF2-40B4-BE49-F238E27FC236}">
                  <a16:creationId xmlns:a16="http://schemas.microsoft.com/office/drawing/2014/main" id="{AD85CD47-7B1B-B2E0-8286-A689CD742CF8}"/>
                </a:ext>
              </a:extLst>
            </p:cNvPr>
            <p:cNvSpPr>
              <a:spLocks noChangeAspect="1" noChangeArrowheads="1" noTextEdit="1"/>
            </p:cNvSpPr>
            <p:nvPr/>
          </p:nvSpPr>
          <p:spPr bwMode="auto">
            <a:xfrm>
              <a:off x="2196" y="0"/>
              <a:ext cx="3286" cy="432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6" name="Picture 5">
              <a:extLst>
                <a:ext uri="{FF2B5EF4-FFF2-40B4-BE49-F238E27FC236}">
                  <a16:creationId xmlns:a16="http://schemas.microsoft.com/office/drawing/2014/main" id="{B011D4FB-C52C-1B9C-E184-DA27BBCA856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96" y="0"/>
              <a:ext cx="3288" cy="432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1540330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3192" name="Rectangle 93191">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3194" name="Freeform: Shape 93193">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93186" name="Rectangle 2"/>
          <p:cNvSpPr>
            <a:spLocks noGrp="1" noChangeArrowheads="1"/>
          </p:cNvSpPr>
          <p:nvPr>
            <p:ph type="title"/>
            <p:custDataLst>
              <p:tags r:id="rId2"/>
            </p:custDataLst>
          </p:nvPr>
        </p:nvSpPr>
        <p:spPr>
          <a:xfrm>
            <a:off x="5334000" y="892706"/>
            <a:ext cx="6096000" cy="1325563"/>
          </a:xfrm>
        </p:spPr>
        <p:txBody>
          <a:bodyPr>
            <a:normAutofit fontScale="90000"/>
          </a:bodyPr>
          <a:lstStyle/>
          <a:p>
            <a:r>
              <a:rPr lang="en-US" sz="4400" b="1" kern="1200" dirty="0">
                <a:solidFill>
                  <a:schemeClr val="tx1"/>
                </a:solidFill>
                <a:latin typeface="+mj-lt"/>
                <a:ea typeface="+mj-ea"/>
                <a:cs typeface="+mj-cs"/>
              </a:rPr>
              <a:t>Verification of Attendance Form</a:t>
            </a:r>
            <a:br>
              <a:rPr lang="en-US" sz="4400" dirty="0"/>
            </a:br>
            <a:endParaRPr lang="en-US" b="1" dirty="0">
              <a:ea typeface="Tahoma" pitchFamily="34" charset="0"/>
              <a:cs typeface="Tahoma" pitchFamily="34" charset="0"/>
            </a:endParaRPr>
          </a:p>
        </p:txBody>
      </p:sp>
      <p:sp>
        <p:nvSpPr>
          <p:cNvPr id="93196" name="Arc 93195">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nvGrpSpPr>
          <p:cNvPr id="2" name="Group 1">
            <a:extLst>
              <a:ext uri="{FF2B5EF4-FFF2-40B4-BE49-F238E27FC236}">
                <a16:creationId xmlns:a16="http://schemas.microsoft.com/office/drawing/2014/main" id="{B044294B-6AD9-5570-A573-99A36A0F5701}"/>
              </a:ext>
            </a:extLst>
          </p:cNvPr>
          <p:cNvGrpSpPr>
            <a:grpSpLocks noChangeAspect="1"/>
          </p:cNvGrpSpPr>
          <p:nvPr/>
        </p:nvGrpSpPr>
        <p:grpSpPr bwMode="auto">
          <a:xfrm>
            <a:off x="949888" y="892706"/>
            <a:ext cx="4215447" cy="5410200"/>
            <a:chOff x="2156" y="0"/>
            <a:chExt cx="3366" cy="4320"/>
          </a:xfrm>
        </p:grpSpPr>
        <p:sp>
          <p:nvSpPr>
            <p:cNvPr id="3" name="AutoShape 3">
              <a:extLst>
                <a:ext uri="{FF2B5EF4-FFF2-40B4-BE49-F238E27FC236}">
                  <a16:creationId xmlns:a16="http://schemas.microsoft.com/office/drawing/2014/main" id="{EF14E0FB-ECDF-D7C6-0BC0-5B29464E5E36}"/>
                </a:ext>
              </a:extLst>
            </p:cNvPr>
            <p:cNvSpPr>
              <a:spLocks noChangeAspect="1" noChangeArrowheads="1" noTextEdit="1"/>
            </p:cNvSpPr>
            <p:nvPr/>
          </p:nvSpPr>
          <p:spPr bwMode="auto">
            <a:xfrm>
              <a:off x="2156" y="0"/>
              <a:ext cx="3366" cy="432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4" name="Picture 5">
              <a:extLst>
                <a:ext uri="{FF2B5EF4-FFF2-40B4-BE49-F238E27FC236}">
                  <a16:creationId xmlns:a16="http://schemas.microsoft.com/office/drawing/2014/main" id="{435B3358-FDBE-3176-5E00-F5340F6B42B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56" y="0"/>
              <a:ext cx="3368" cy="432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sp>
        <p:nvSpPr>
          <p:cNvPr id="8" name="TextBox 7">
            <a:extLst>
              <a:ext uri="{FF2B5EF4-FFF2-40B4-BE49-F238E27FC236}">
                <a16:creationId xmlns:a16="http://schemas.microsoft.com/office/drawing/2014/main" id="{9BBAA33E-1932-6F0C-6B11-F5AB99EFC470}"/>
              </a:ext>
            </a:extLst>
          </p:cNvPr>
          <p:cNvSpPr txBox="1"/>
          <p:nvPr/>
        </p:nvSpPr>
        <p:spPr>
          <a:xfrm>
            <a:off x="5339817" y="2204299"/>
            <a:ext cx="6094378" cy="3451201"/>
          </a:xfrm>
          <a:prstGeom prst="rect">
            <a:avLst/>
          </a:prstGeom>
          <a:noFill/>
        </p:spPr>
        <p:txBody>
          <a:bodyPr wrap="square">
            <a:sp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Vendors must check off ALL items they receive in their training packets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Vendor number must be documented on the form</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Signature of the vendor owner/ representative attending training ensures the receipt of forms, manual and training materials</a:t>
            </a:r>
          </a:p>
        </p:txBody>
      </p:sp>
    </p:spTree>
    <p:custDataLst>
      <p:tags r:id="rId1"/>
    </p:custDataLst>
    <p:extLst>
      <p:ext uri="{BB962C8B-B14F-4D97-AF65-F5344CB8AC3E}">
        <p14:creationId xmlns:p14="http://schemas.microsoft.com/office/powerpoint/2010/main" val="1848793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838200" y="143046"/>
            <a:ext cx="10118074" cy="1228550"/>
          </a:xfrm>
        </p:spPr>
        <p:txBody>
          <a:bodyPr>
            <a:normAutofit/>
          </a:bodyPr>
          <a:lstStyle/>
          <a:p>
            <a:pPr>
              <a:defRPr/>
            </a:pPr>
            <a:r>
              <a:rPr lang="en-US" sz="4800" b="1" dirty="0"/>
              <a:t>Email Verification Form</a:t>
            </a:r>
          </a:p>
        </p:txBody>
      </p:sp>
      <p:sp>
        <p:nvSpPr>
          <p:cNvPr id="25603" name="Rectangle 5"/>
          <p:cNvSpPr>
            <a:spLocks noGrp="1" noChangeArrowheads="1"/>
          </p:cNvSpPr>
          <p:nvPr>
            <p:ph sz="half" idx="1"/>
          </p:nvPr>
        </p:nvSpPr>
        <p:spPr>
          <a:xfrm>
            <a:off x="5334001" y="1225731"/>
            <a:ext cx="6248399" cy="5410200"/>
          </a:xfrm>
        </p:spPr>
        <p:txBody>
          <a:bodyPr>
            <a:normAutofit fontScale="77500" lnSpcReduction="20000"/>
          </a:bodyPr>
          <a:lstStyle/>
          <a:p>
            <a:pPr eaLnBrk="1" hangingPunct="1">
              <a:lnSpc>
                <a:spcPct val="120000"/>
              </a:lnSpc>
            </a:pPr>
            <a:r>
              <a:rPr lang="en-US" sz="3200" dirty="0"/>
              <a:t>Non-Corporate Contract Vendors will receive the Email Verification Form</a:t>
            </a:r>
          </a:p>
          <a:p>
            <a:pPr eaLnBrk="1" hangingPunct="1">
              <a:lnSpc>
                <a:spcPct val="120000"/>
              </a:lnSpc>
            </a:pPr>
            <a:r>
              <a:rPr lang="en-US" sz="3200" dirty="0"/>
              <a:t>This form is to verify which email addresses reauthorization documents need to be sent to</a:t>
            </a:r>
          </a:p>
          <a:p>
            <a:pPr eaLnBrk="1" hangingPunct="1">
              <a:lnSpc>
                <a:spcPct val="120000"/>
              </a:lnSpc>
            </a:pPr>
            <a:r>
              <a:rPr lang="en-US" sz="3200" dirty="0"/>
              <a:t>DocuSign will </a:t>
            </a:r>
            <a:r>
              <a:rPr lang="en-US" sz="3200" b="1" dirty="0"/>
              <a:t>not</a:t>
            </a:r>
            <a:r>
              <a:rPr lang="en-US" sz="3200" dirty="0"/>
              <a:t> be sent until State WIC Agency receives Verification of Attendance Form and Email Verification Form</a:t>
            </a:r>
          </a:p>
          <a:p>
            <a:pPr eaLnBrk="1" hangingPunct="1">
              <a:lnSpc>
                <a:spcPct val="120000"/>
              </a:lnSpc>
              <a:buFont typeface="Wingdings" panose="05000000000000000000" pitchFamily="2" charset="2"/>
              <a:buChar char="ü"/>
            </a:pPr>
            <a:r>
              <a:rPr lang="en-US" sz="3200" dirty="0">
                <a:solidFill>
                  <a:srgbClr val="FF0000"/>
                </a:solidFill>
              </a:rPr>
              <a:t>Complete the forms in DocuSign in a timely manner and as accurately as possible as to not delay your reauthorization</a:t>
            </a:r>
          </a:p>
          <a:p>
            <a:pPr eaLnBrk="1" hangingPunct="1">
              <a:lnSpc>
                <a:spcPct val="120000"/>
              </a:lnSpc>
            </a:pPr>
            <a:endParaRPr lang="en-US" sz="3200" dirty="0"/>
          </a:p>
        </p:txBody>
      </p:sp>
      <p:grpSp>
        <p:nvGrpSpPr>
          <p:cNvPr id="11" name="Group 8">
            <a:extLst>
              <a:ext uri="{FF2B5EF4-FFF2-40B4-BE49-F238E27FC236}">
                <a16:creationId xmlns:a16="http://schemas.microsoft.com/office/drawing/2014/main" id="{43064BC0-4669-E33D-FF47-19B0AC6A7D7E}"/>
              </a:ext>
            </a:extLst>
          </p:cNvPr>
          <p:cNvGrpSpPr>
            <a:grpSpLocks noChangeAspect="1"/>
          </p:cNvGrpSpPr>
          <p:nvPr/>
        </p:nvGrpSpPr>
        <p:grpSpPr bwMode="auto">
          <a:xfrm>
            <a:off x="838201" y="1214358"/>
            <a:ext cx="4087707" cy="5410200"/>
            <a:chOff x="2207" y="0"/>
            <a:chExt cx="3264" cy="4320"/>
          </a:xfrm>
        </p:grpSpPr>
        <p:sp>
          <p:nvSpPr>
            <p:cNvPr id="12" name="AutoShape 7">
              <a:extLst>
                <a:ext uri="{FF2B5EF4-FFF2-40B4-BE49-F238E27FC236}">
                  <a16:creationId xmlns:a16="http://schemas.microsoft.com/office/drawing/2014/main" id="{E059C4F4-3B1A-E12A-BFEA-AB75E9C2D972}"/>
                </a:ext>
              </a:extLst>
            </p:cNvPr>
            <p:cNvSpPr>
              <a:spLocks noChangeAspect="1" noChangeArrowheads="1" noTextEdit="1"/>
            </p:cNvSpPr>
            <p:nvPr/>
          </p:nvSpPr>
          <p:spPr bwMode="auto">
            <a:xfrm>
              <a:off x="2207" y="0"/>
              <a:ext cx="3264" cy="432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1033" name="Picture 9">
              <a:extLst>
                <a:ext uri="{FF2B5EF4-FFF2-40B4-BE49-F238E27FC236}">
                  <a16:creationId xmlns:a16="http://schemas.microsoft.com/office/drawing/2014/main" id="{6EEB2723-BF52-616D-0A1B-6BD3B1FF15F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07" y="0"/>
              <a:ext cx="3266" cy="432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1789050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3192" name="Rectangle 93191">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3194" name="Freeform: Shape 93193">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93186" name="Rectangle 2"/>
          <p:cNvSpPr>
            <a:spLocks noGrp="1" noChangeArrowheads="1"/>
          </p:cNvSpPr>
          <p:nvPr>
            <p:ph type="title"/>
            <p:custDataLst>
              <p:tags r:id="rId2"/>
            </p:custDataLst>
          </p:nvPr>
        </p:nvSpPr>
        <p:spPr>
          <a:xfrm>
            <a:off x="838200" y="623068"/>
            <a:ext cx="10515600" cy="1325563"/>
          </a:xfrm>
        </p:spPr>
        <p:txBody>
          <a:bodyPr>
            <a:normAutofit/>
          </a:bodyPr>
          <a:lstStyle/>
          <a:p>
            <a:pPr eaLnBrk="1" hangingPunct="1"/>
            <a:r>
              <a:rPr lang="en-US" u="none" dirty="0">
                <a:effectLst/>
                <a:latin typeface="Constantia" panose="02030602050306030303" pitchFamily="18" charset="0"/>
                <a:ea typeface="Tahoma" pitchFamily="34" charset="0"/>
                <a:cs typeface="Tahoma" pitchFamily="34" charset="0"/>
              </a:rPr>
              <a:t> </a:t>
            </a:r>
            <a:r>
              <a:rPr lang="en-US" b="1" dirty="0">
                <a:ea typeface="Tahoma" pitchFamily="34" charset="0"/>
                <a:cs typeface="Tahoma" pitchFamily="34" charset="0"/>
              </a:rPr>
              <a:t>Required Forms Reminders!</a:t>
            </a:r>
          </a:p>
        </p:txBody>
      </p:sp>
      <p:sp>
        <p:nvSpPr>
          <p:cNvPr id="93196" name="Arc 93195">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93187" name="Rectangle 3"/>
          <p:cNvSpPr>
            <a:spLocks noGrp="1" noChangeArrowheads="1"/>
          </p:cNvSpPr>
          <p:nvPr>
            <p:ph idx="1"/>
            <p:custDataLst>
              <p:tags r:id="rId3"/>
            </p:custDataLst>
          </p:nvPr>
        </p:nvSpPr>
        <p:spPr>
          <a:xfrm>
            <a:off x="838200" y="2272743"/>
            <a:ext cx="10515600" cy="2670175"/>
          </a:xfrm>
        </p:spPr>
        <p:txBody>
          <a:bodyPr>
            <a:normAutofit/>
          </a:bodyPr>
          <a:lstStyle/>
          <a:p>
            <a:pPr eaLnBrk="1" hangingPunct="1"/>
            <a:r>
              <a:rPr lang="en-US" sz="3200" dirty="0">
                <a:ea typeface="Tahoma" pitchFamily="34" charset="0"/>
                <a:cs typeface="Tahoma" pitchFamily="34" charset="0"/>
              </a:rPr>
              <a:t>Be complete and accurate</a:t>
            </a:r>
          </a:p>
          <a:p>
            <a:pPr eaLnBrk="1" hangingPunct="1"/>
            <a:r>
              <a:rPr lang="en-US" sz="3200" dirty="0">
                <a:ea typeface="Tahoma" pitchFamily="34" charset="0"/>
                <a:cs typeface="Tahoma" pitchFamily="34" charset="0"/>
              </a:rPr>
              <a:t>Include your vendor number on all forms</a:t>
            </a:r>
          </a:p>
          <a:p>
            <a:pPr eaLnBrk="1" hangingPunct="1"/>
            <a:r>
              <a:rPr lang="en-US" sz="3200" dirty="0">
                <a:ea typeface="Tahoma" pitchFamily="34" charset="0"/>
                <a:cs typeface="Tahoma" pitchFamily="34" charset="0"/>
              </a:rPr>
              <a:t>Your store name must be the same on each form</a:t>
            </a:r>
          </a:p>
          <a:p>
            <a:r>
              <a:rPr lang="en-US" sz="3200" dirty="0">
                <a:ea typeface="Tahoma" pitchFamily="34" charset="0"/>
                <a:cs typeface="Tahoma" pitchFamily="34" charset="0"/>
              </a:rPr>
              <a:t>Call your Local WIC Agency, if you have questions</a:t>
            </a:r>
          </a:p>
        </p:txBody>
      </p:sp>
    </p:spTree>
    <p:custDataLst>
      <p:tags r:id="rId1"/>
    </p:custDataLst>
    <p:extLst>
      <p:ext uri="{BB962C8B-B14F-4D97-AF65-F5344CB8AC3E}">
        <p14:creationId xmlns:p14="http://schemas.microsoft.com/office/powerpoint/2010/main" val="325001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2" name="Rectangle 41">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Freeform: Shape 42">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custDataLst>
              <p:tags r:id="rId2"/>
            </p:custDataLst>
          </p:nvPr>
        </p:nvSpPr>
        <p:spPr>
          <a:xfrm>
            <a:off x="686834" y="1153572"/>
            <a:ext cx="3200400" cy="4461163"/>
          </a:xfrm>
        </p:spPr>
        <p:txBody>
          <a:bodyPr>
            <a:normAutofit/>
          </a:bodyPr>
          <a:lstStyle/>
          <a:p>
            <a:r>
              <a:rPr lang="en-US" b="1" dirty="0">
                <a:solidFill>
                  <a:srgbClr val="FFFFFF"/>
                </a:solidFill>
                <a:ea typeface="Tahoma" panose="020B0604030504040204" pitchFamily="34" charset="0"/>
                <a:cs typeface="Tahoma" panose="020B0604030504040204" pitchFamily="34" charset="0"/>
              </a:rPr>
              <a:t>WIC Shelf Tags</a:t>
            </a:r>
          </a:p>
        </p:txBody>
      </p:sp>
      <p:sp>
        <p:nvSpPr>
          <p:cNvPr id="44" name="Arc 43">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p:cNvSpPr>
            <a:spLocks noGrp="1"/>
          </p:cNvSpPr>
          <p:nvPr>
            <p:ph idx="1"/>
            <p:custDataLst>
              <p:tags r:id="rId3"/>
            </p:custDataLst>
          </p:nvPr>
        </p:nvSpPr>
        <p:spPr>
          <a:xfrm>
            <a:off x="4447308" y="591344"/>
            <a:ext cx="6906491" cy="5585619"/>
          </a:xfrm>
        </p:spPr>
        <p:txBody>
          <a:bodyPr anchor="ctr">
            <a:normAutofit/>
          </a:bodyPr>
          <a:lstStyle/>
          <a:p>
            <a:r>
              <a:rPr lang="en-US" dirty="0"/>
              <a:t>Identify WIC-approved foods in your store</a:t>
            </a:r>
          </a:p>
          <a:p>
            <a:pPr lvl="1"/>
            <a:r>
              <a:rPr lang="en-US" dirty="0"/>
              <a:t>Decreases confusion for WIC customers  when selecting food items</a:t>
            </a:r>
          </a:p>
          <a:p>
            <a:r>
              <a:rPr lang="en-US" dirty="0"/>
              <a:t>For vendors that do not have shelf tags that include WIC information already</a:t>
            </a:r>
          </a:p>
          <a:p>
            <a:r>
              <a:rPr lang="en-US" dirty="0"/>
              <a:t>Sent to vendors by mail last year </a:t>
            </a:r>
          </a:p>
          <a:p>
            <a:pPr lvl="1">
              <a:buFont typeface="Wingdings" panose="05000000000000000000" pitchFamily="2" charset="2"/>
              <a:buChar char="ü"/>
            </a:pPr>
            <a:r>
              <a:rPr lang="en-US" dirty="0"/>
              <a:t>Can request additional shelf tags, if needed, from your Local WIC Agency</a:t>
            </a:r>
          </a:p>
          <a:p>
            <a:r>
              <a:rPr lang="en-US" dirty="0"/>
              <a:t>Highly recommended, but not required</a:t>
            </a:r>
            <a:endParaRPr lang="en-US" dirty="0">
              <a:latin typeface="Constantia" panose="02030602050306030303" pitchFamily="18" charset="0"/>
              <a:ea typeface="Tahoma" panose="020B0604030504040204" pitchFamily="34" charset="0"/>
              <a:cs typeface="Tahoma" panose="020B0604030504040204" pitchFamily="34" charset="0"/>
            </a:endParaRPr>
          </a:p>
        </p:txBody>
      </p:sp>
    </p:spTree>
    <p:custDataLst>
      <p:tags r:id="rId1"/>
    </p:custDataLst>
    <p:extLst>
      <p:ext uri="{BB962C8B-B14F-4D97-AF65-F5344CB8AC3E}">
        <p14:creationId xmlns:p14="http://schemas.microsoft.com/office/powerpoint/2010/main" val="1894940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2B577FF9-3543-4875-815D-3D87BD8A20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4" name="Title 3">
            <a:extLst>
              <a:ext uri="{FF2B5EF4-FFF2-40B4-BE49-F238E27FC236}">
                <a16:creationId xmlns:a16="http://schemas.microsoft.com/office/drawing/2014/main" id="{67BC26FB-662D-465E-AB35-00ED1AA239D3}"/>
              </a:ext>
            </a:extLst>
          </p:cNvPr>
          <p:cNvSpPr>
            <a:spLocks noGrp="1"/>
          </p:cNvSpPr>
          <p:nvPr>
            <p:ph type="title"/>
          </p:nvPr>
        </p:nvSpPr>
        <p:spPr>
          <a:xfrm>
            <a:off x="1430203" y="1122920"/>
            <a:ext cx="5221185" cy="3072015"/>
          </a:xfrm>
        </p:spPr>
        <p:txBody>
          <a:bodyPr vert="horz" lIns="91440" tIns="45720" rIns="91440" bIns="45720" rtlCol="0" anchor="b">
            <a:normAutofit/>
          </a:bodyPr>
          <a:lstStyle/>
          <a:p>
            <a:pPr algn="ctr"/>
            <a:r>
              <a:rPr lang="en-US" sz="8800" kern="1200" dirty="0">
                <a:solidFill>
                  <a:schemeClr val="tx1"/>
                </a:solidFill>
                <a:latin typeface="+mj-lt"/>
                <a:ea typeface="+mj-ea"/>
                <a:cs typeface="+mj-cs"/>
              </a:rPr>
              <a:t>Questions</a:t>
            </a:r>
          </a:p>
        </p:txBody>
      </p:sp>
      <p:sp>
        <p:nvSpPr>
          <p:cNvPr id="37" name="Freeform: Shape 36">
            <a:extLst>
              <a:ext uri="{FF2B5EF4-FFF2-40B4-BE49-F238E27FC236}">
                <a16:creationId xmlns:a16="http://schemas.microsoft.com/office/drawing/2014/main" id="{F5569EEC-E12F-4856-B407-02B2813A4A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04059" y="0"/>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endParaRPr lang="en-US" dirty="0"/>
          </a:p>
        </p:txBody>
      </p:sp>
      <p:sp>
        <p:nvSpPr>
          <p:cNvPr id="39" name="Freeform: Shape 38">
            <a:extLst>
              <a:ext uri="{FF2B5EF4-FFF2-40B4-BE49-F238E27FC236}">
                <a16:creationId xmlns:a16="http://schemas.microsoft.com/office/drawing/2014/main" id="{CF860788-3A6A-45A3-B3F1-06F1596656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67336" y="1"/>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19" name="Graphic 18" descr="Questions">
            <a:extLst>
              <a:ext uri="{FF2B5EF4-FFF2-40B4-BE49-F238E27FC236}">
                <a16:creationId xmlns:a16="http://schemas.microsoft.com/office/drawing/2014/main" id="{D757BF27-40C5-C711-13D6-39F6A079DD5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093046" y="1209578"/>
            <a:ext cx="4055897" cy="4055897"/>
          </a:xfrm>
          <a:custGeom>
            <a:avLst/>
            <a:gdLst/>
            <a:ahLst/>
            <a:cxnLst/>
            <a:rect l="l" t="t" r="r" b="b"/>
            <a:pathLst>
              <a:path w="4579832" h="5347063">
                <a:moveTo>
                  <a:pt x="106985" y="0"/>
                </a:moveTo>
                <a:lnTo>
                  <a:pt x="4472847" y="0"/>
                </a:lnTo>
                <a:cubicBezTo>
                  <a:pt x="4531933" y="0"/>
                  <a:pt x="4579832" y="47899"/>
                  <a:pt x="4579832" y="106985"/>
                </a:cubicBezTo>
                <a:lnTo>
                  <a:pt x="4579832" y="5240078"/>
                </a:lnTo>
                <a:cubicBezTo>
                  <a:pt x="4579832" y="5299164"/>
                  <a:pt x="4531933" y="5347063"/>
                  <a:pt x="4472847" y="5347063"/>
                </a:cubicBezTo>
                <a:lnTo>
                  <a:pt x="106985" y="5347063"/>
                </a:lnTo>
                <a:cubicBezTo>
                  <a:pt x="47899" y="5347063"/>
                  <a:pt x="0" y="5299164"/>
                  <a:pt x="0" y="5240078"/>
                </a:cubicBezTo>
                <a:lnTo>
                  <a:pt x="0" y="106985"/>
                </a:lnTo>
                <a:cubicBezTo>
                  <a:pt x="0" y="47899"/>
                  <a:pt x="47899" y="0"/>
                  <a:pt x="106985" y="0"/>
                </a:cubicBezTo>
                <a:close/>
              </a:path>
            </a:pathLst>
          </a:custGeom>
        </p:spPr>
      </p:pic>
      <p:sp>
        <p:nvSpPr>
          <p:cNvPr id="41" name="Freeform: Shape 40">
            <a:extLst>
              <a:ext uri="{FF2B5EF4-FFF2-40B4-BE49-F238E27FC236}">
                <a16:creationId xmlns:a16="http://schemas.microsoft.com/office/drawing/2014/main" id="{DF1E3393-B852-4883-B778-ED35251129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032259" y="2916245"/>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2"/>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3" name="Freeform: Shape 42">
            <a:extLst>
              <a:ext uri="{FF2B5EF4-FFF2-40B4-BE49-F238E27FC236}">
                <a16:creationId xmlns:a16="http://schemas.microsoft.com/office/drawing/2014/main" id="{39853D09-4205-4CC7-83EB-288E886AC9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48440" y="5717906"/>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endParaRPr lang="en-US" dirty="0"/>
          </a:p>
        </p:txBody>
      </p:sp>
      <p:sp>
        <p:nvSpPr>
          <p:cNvPr id="45" name="Freeform: Shape 44">
            <a:extLst>
              <a:ext uri="{FF2B5EF4-FFF2-40B4-BE49-F238E27FC236}">
                <a16:creationId xmlns:a16="http://schemas.microsoft.com/office/drawing/2014/main" id="{0D040B79-3E73-4A31-840D-D6B9C9FDFC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47511" y="6258756"/>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7" name="Freeform: Shape 46">
            <a:extLst>
              <a:ext uri="{FF2B5EF4-FFF2-40B4-BE49-F238E27FC236}">
                <a16:creationId xmlns:a16="http://schemas.microsoft.com/office/drawing/2014/main" id="{156C6AE5-3F8B-42AC-9EA4-1B686A11E9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43820" y="5835650"/>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dirty="0"/>
          </a:p>
        </p:txBody>
      </p:sp>
    </p:spTree>
    <p:custDataLst>
      <p:tags r:id="rId1"/>
    </p:custDataLst>
    <p:extLst>
      <p:ext uri="{BB962C8B-B14F-4D97-AF65-F5344CB8AC3E}">
        <p14:creationId xmlns:p14="http://schemas.microsoft.com/office/powerpoint/2010/main" val="38223847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B7FFDA0-A0D0-4AA4-BB02-E11B7BA5069C}"/>
              </a:ext>
            </a:extLst>
          </p:cNvPr>
          <p:cNvSpPr>
            <a:spLocks noGrp="1"/>
          </p:cNvSpPr>
          <p:nvPr>
            <p:ph type="title"/>
            <p:custDataLst>
              <p:tags r:id="rId2"/>
            </p:custDataLst>
          </p:nvPr>
        </p:nvSpPr>
        <p:spPr>
          <a:xfrm>
            <a:off x="171463" y="152400"/>
            <a:ext cx="11849074" cy="1066800"/>
          </a:xfrm>
        </p:spPr>
        <p:txBody>
          <a:bodyPr>
            <a:normAutofit fontScale="90000"/>
          </a:bodyPr>
          <a:lstStyle/>
          <a:p>
            <a:pPr algn="ctr"/>
            <a:r>
              <a:rPr lang="en-US" sz="4399" b="1" dirty="0">
                <a:solidFill>
                  <a:schemeClr val="tx1"/>
                </a:solidFill>
              </a:rPr>
              <a:t>Assurance of Civil Rights Compliance</a:t>
            </a:r>
            <a:br>
              <a:rPr lang="en-US" dirty="0"/>
            </a:br>
            <a:endParaRPr lang="en-US" dirty="0"/>
          </a:p>
        </p:txBody>
      </p:sp>
      <p:sp>
        <p:nvSpPr>
          <p:cNvPr id="4" name="Content Placeholder 5">
            <a:extLst>
              <a:ext uri="{FF2B5EF4-FFF2-40B4-BE49-F238E27FC236}">
                <a16:creationId xmlns:a16="http://schemas.microsoft.com/office/drawing/2014/main" id="{82C88F45-DE27-4C71-8B90-032BB7D2D074}"/>
              </a:ext>
            </a:extLst>
          </p:cNvPr>
          <p:cNvSpPr>
            <a:spLocks noGrp="1"/>
          </p:cNvSpPr>
          <p:nvPr>
            <p:ph idx="1"/>
            <p:custDataLst>
              <p:tags r:id="rId3"/>
            </p:custDataLst>
          </p:nvPr>
        </p:nvSpPr>
        <p:spPr>
          <a:xfrm>
            <a:off x="838200" y="1066800"/>
            <a:ext cx="10744200" cy="5029200"/>
          </a:xfrm>
        </p:spPr>
        <p:txBody>
          <a:bodyPr>
            <a:normAutofit fontScale="92500" lnSpcReduction="20000"/>
          </a:bodyPr>
          <a:lstStyle/>
          <a:p>
            <a:pPr marL="0" marR="0" indent="0" algn="just">
              <a:lnSpc>
                <a:spcPct val="107000"/>
              </a:lnSpc>
              <a:spcBef>
                <a:spcPts val="0"/>
              </a:spcBef>
              <a:spcAft>
                <a:spcPts val="0"/>
              </a:spcAft>
              <a:buNone/>
            </a:pPr>
            <a:r>
              <a:rPr lang="en-US" sz="1600" dirty="0">
                <a:effectLst/>
                <a:ea typeface="Calibri" panose="020F0502020204030204" pitchFamily="34" charset="0"/>
                <a:cs typeface="Times New Roman" panose="02020603050405020304" pitchFamily="18" charset="0"/>
              </a:rPr>
              <a:t>The vendor hereby agrees that it will comply with Title VI of the Civil Rights Act of 1964 (42 U.S.C. 2000d </a:t>
            </a:r>
            <a:r>
              <a:rPr lang="en-US" sz="1600" i="1" dirty="0">
                <a:effectLst/>
                <a:ea typeface="Calibri" panose="020F0502020204030204" pitchFamily="34" charset="0"/>
                <a:cs typeface="Times New Roman" panose="02020603050405020304" pitchFamily="18" charset="0"/>
              </a:rPr>
              <a:t>et seq.</a:t>
            </a:r>
            <a:r>
              <a:rPr lang="en-US" sz="1600" dirty="0">
                <a:effectLst/>
                <a:ea typeface="Calibri" panose="020F0502020204030204" pitchFamily="34" charset="0"/>
                <a:cs typeface="Times New Roman" panose="02020603050405020304" pitchFamily="18" charset="0"/>
              </a:rPr>
              <a:t>); Title IX of the Education Amendments of 1972 (20 U.S.C. 1681 </a:t>
            </a:r>
            <a:r>
              <a:rPr lang="en-US" sz="1600" i="1" dirty="0">
                <a:effectLst/>
                <a:ea typeface="Calibri" panose="020F0502020204030204" pitchFamily="34" charset="0"/>
                <a:cs typeface="Times New Roman" panose="02020603050405020304" pitchFamily="18" charset="0"/>
              </a:rPr>
              <a:t>et seq</a:t>
            </a:r>
            <a:r>
              <a:rPr lang="en-US" sz="1600" dirty="0">
                <a:effectLst/>
                <a:ea typeface="Calibri" panose="020F0502020204030204" pitchFamily="34" charset="0"/>
                <a:cs typeface="Times New Roman" panose="02020603050405020304" pitchFamily="18" charset="0"/>
              </a:rPr>
              <a:t>.); Section 504 of the Rehabilitation Act of 1973 (29 U.S.C. 794); the Age Discrimination Act of 1975 (42 U.S.C. 6101 </a:t>
            </a:r>
            <a:r>
              <a:rPr lang="en-US" sz="1600" i="1" dirty="0">
                <a:effectLst/>
                <a:ea typeface="Calibri" panose="020F0502020204030204" pitchFamily="34" charset="0"/>
                <a:cs typeface="Times New Roman" panose="02020603050405020304" pitchFamily="18" charset="0"/>
              </a:rPr>
              <a:t>et seq</a:t>
            </a:r>
            <a:r>
              <a:rPr lang="en-US" sz="1600" dirty="0">
                <a:effectLst/>
                <a:ea typeface="Calibri" panose="020F0502020204030204" pitchFamily="34" charset="0"/>
                <a:cs typeface="Times New Roman" panose="02020603050405020304" pitchFamily="18" charset="0"/>
              </a:rPr>
              <a:t>.); Title II and Title III of the Americans with Disabilities Act (ADA) of 1990, as amended by the ADA Amendment Act of 2008 (42 U.S.C. 12131-12189) and as implemented by Department of Justice regulations at 28 CFR Parts 35 and 36; Executive Order 13166, "Improving Access to Services for Persons with Limited English Proficiency" (August 11, 2000); all provisions required by the implementing regulations of the U.S. Department of Agriculture (7 CFR Part 15 </a:t>
            </a:r>
            <a:r>
              <a:rPr lang="en-US" sz="1600" i="1" dirty="0">
                <a:effectLst/>
                <a:ea typeface="Calibri" panose="020F0502020204030204" pitchFamily="34" charset="0"/>
                <a:cs typeface="Times New Roman" panose="02020603050405020304" pitchFamily="18" charset="0"/>
              </a:rPr>
              <a:t>et seq</a:t>
            </a:r>
            <a:r>
              <a:rPr lang="en-US" sz="1600" dirty="0">
                <a:effectLst/>
                <a:ea typeface="Calibri" panose="020F0502020204030204" pitchFamily="34" charset="0"/>
                <a:cs typeface="Times New Roman" panose="02020603050405020304" pitchFamily="18" charset="0"/>
              </a:rPr>
              <a:t>.); and FNS directives and guidelines to the effect that no person shall, on the ground of race, color, national origin, age, sex (including gender identity and sexual orientation), or disability, be excluded from participation in, be denied the benefits of, or otherwise be subjected to discrimination under any program or activity for which the agency receives Federal financial assistance from FNS; and hereby gives assurance that it will immediately take measures necessary to effectuate this agreement.</a:t>
            </a:r>
          </a:p>
          <a:p>
            <a:pPr marL="0" marR="0" indent="0" algn="just">
              <a:lnSpc>
                <a:spcPct val="107000"/>
              </a:lnSpc>
              <a:spcBef>
                <a:spcPts val="0"/>
              </a:spcBef>
              <a:spcAft>
                <a:spcPts val="0"/>
              </a:spcAft>
              <a:buNone/>
            </a:pPr>
            <a:endParaRPr lang="en-US" sz="1600" dirty="0">
              <a:effectLst/>
              <a:ea typeface="Calibri" panose="020F0502020204030204" pitchFamily="34" charset="0"/>
              <a:cs typeface="Times New Roman" panose="02020603050405020304" pitchFamily="18" charset="0"/>
            </a:endParaRPr>
          </a:p>
          <a:p>
            <a:pPr marL="0" marR="0" indent="0" algn="just">
              <a:lnSpc>
                <a:spcPct val="107000"/>
              </a:lnSpc>
              <a:spcBef>
                <a:spcPts val="0"/>
              </a:spcBef>
              <a:spcAft>
                <a:spcPts val="0"/>
              </a:spcAft>
              <a:buNone/>
            </a:pPr>
            <a:r>
              <a:rPr lang="en-US" sz="1600" dirty="0">
                <a:effectLst/>
                <a:ea typeface="Calibri" panose="020F0502020204030204" pitchFamily="34" charset="0"/>
                <a:cs typeface="Times New Roman" panose="02020603050405020304" pitchFamily="18" charset="0"/>
              </a:rPr>
              <a:t>This assurance is given in consideration of and for the purpose of obtaining any and all Federal financial assistance, grants, and loans of Federal funds, reimbursable expenditures, grant, or donation of Federal property and interest in property, the detail of Federal personnel, the sale and lease of, and the permission to use Federal property or interest in such property or the furnishing of services without consideration or at a nominal consideration, or at a consideration that is reduced for the purpose of assisting the recipient, or in recognition of the public interest to be served by such sale, lease, or furnishing of services to the recipient, or any improvements made with Federal financial assistance extended to the Program applicant by USDA. This includes any Federal agreement, arrangement, or other contract that has as one of its purposes the provision of cash assistance for the purchase of food, and cash assistance for purchase or rental of food service equipment or any other financial assistance extended in reliance on the representations and agreements made in this assurance.</a:t>
            </a:r>
          </a:p>
          <a:p>
            <a:pPr marL="0" marR="0" indent="0" algn="just">
              <a:lnSpc>
                <a:spcPct val="107000"/>
              </a:lnSpc>
              <a:spcBef>
                <a:spcPts val="0"/>
              </a:spcBef>
              <a:spcAft>
                <a:spcPts val="0"/>
              </a:spcAft>
              <a:buNone/>
            </a:pPr>
            <a:r>
              <a:rPr lang="en-US" sz="1600" dirty="0">
                <a:effectLst/>
                <a:ea typeface="Calibri" panose="020F0502020204030204" pitchFamily="34" charset="0"/>
                <a:cs typeface="Times New Roman" panose="02020603050405020304" pitchFamily="18" charset="0"/>
              </a:rPr>
              <a:t> </a:t>
            </a:r>
          </a:p>
          <a:p>
            <a:pPr marL="0" marR="0" indent="0" algn="just">
              <a:lnSpc>
                <a:spcPct val="107000"/>
              </a:lnSpc>
              <a:spcBef>
                <a:spcPts val="0"/>
              </a:spcBef>
              <a:spcAft>
                <a:spcPts val="0"/>
              </a:spcAft>
              <a:buNone/>
            </a:pPr>
            <a:r>
              <a:rPr lang="en-US" sz="1600" dirty="0">
                <a:effectLst/>
                <a:ea typeface="Calibri" panose="020F0502020204030204" pitchFamily="34" charset="0"/>
                <a:cs typeface="Times New Roman" panose="02020603050405020304" pitchFamily="18" charset="0"/>
              </a:rPr>
              <a:t>This assurance is binding on the vendor, its successors, transferees, and assignees as long as it receives assistance or retains possession of any assistance from the Department. The person or persons whose signatures appear below are authorized to sign this assurance on the behalf of the vendor.</a:t>
            </a:r>
          </a:p>
        </p:txBody>
      </p:sp>
    </p:spTree>
    <p:custDataLst>
      <p:tags r:id="rId1"/>
    </p:custDataLst>
    <p:extLst>
      <p:ext uri="{BB962C8B-B14F-4D97-AF65-F5344CB8AC3E}">
        <p14:creationId xmlns:p14="http://schemas.microsoft.com/office/powerpoint/2010/main" val="2009859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FF6C4E-89AE-4B5E-A307-C94B599BB79B}"/>
              </a:ext>
            </a:extLst>
          </p:cNvPr>
          <p:cNvSpPr>
            <a:spLocks noGrp="1"/>
          </p:cNvSpPr>
          <p:nvPr>
            <p:ph type="title"/>
          </p:nvPr>
        </p:nvSpPr>
        <p:spPr>
          <a:xfrm>
            <a:off x="822960" y="152400"/>
            <a:ext cx="10515600" cy="777875"/>
          </a:xfrm>
        </p:spPr>
        <p:txBody>
          <a:bodyPr>
            <a:normAutofit/>
          </a:bodyPr>
          <a:lstStyle/>
          <a:p>
            <a:pPr algn="ctr"/>
            <a:r>
              <a:rPr lang="en-US" sz="3200" b="1" dirty="0">
                <a:cs typeface="Arial" panose="020B0604020202020204" pitchFamily="34" charset="0"/>
              </a:rPr>
              <a:t>USDA Nondiscrimination Statement</a:t>
            </a:r>
          </a:p>
        </p:txBody>
      </p:sp>
      <p:sp>
        <p:nvSpPr>
          <p:cNvPr id="3" name="Content Placeholder 2">
            <a:extLst>
              <a:ext uri="{FF2B5EF4-FFF2-40B4-BE49-F238E27FC236}">
                <a16:creationId xmlns:a16="http://schemas.microsoft.com/office/drawing/2014/main" id="{76625025-BD44-4306-846E-CBE08B1D32D3}"/>
              </a:ext>
            </a:extLst>
          </p:cNvPr>
          <p:cNvSpPr>
            <a:spLocks noGrp="1"/>
          </p:cNvSpPr>
          <p:nvPr>
            <p:ph idx="1"/>
          </p:nvPr>
        </p:nvSpPr>
        <p:spPr>
          <a:xfrm>
            <a:off x="822960" y="1066800"/>
            <a:ext cx="10515600" cy="5426075"/>
          </a:xfrm>
        </p:spPr>
        <p:txBody>
          <a:bodyPr>
            <a:noAutofit/>
          </a:bodyPr>
          <a:lstStyle/>
          <a:p>
            <a:pPr marL="0" indent="0" algn="just">
              <a:lnSpc>
                <a:spcPct val="125000"/>
              </a:lnSpc>
              <a:spcBef>
                <a:spcPts val="0"/>
              </a:spcBef>
              <a:buNone/>
            </a:pPr>
            <a:r>
              <a:rPr lang="en-US" sz="1100" b="0" i="0" dirty="0">
                <a:solidFill>
                  <a:srgbClr val="1B1B1B"/>
                </a:solidFill>
                <a:effectLst/>
                <a:latin typeface="Arial" panose="020B0604020202020204" pitchFamily="34" charset="0"/>
                <a:cs typeface="Arial" panose="020B0604020202020204" pitchFamily="34" charset="0"/>
              </a:rPr>
              <a:t>In accordance with federal civil rights law and U.S. Department of Agriculture (USDA) civil rights regulations and policies, this institution is prohibited from discriminating on the basis of race, color, national origin, sex (including gender identity and sexual orientation), disability, age, or reprisal or retaliation for prior civil rights activity.</a:t>
            </a:r>
            <a:endParaRPr lang="en-US" sz="1100" dirty="0">
              <a:solidFill>
                <a:srgbClr val="1B1B1B"/>
              </a:solidFill>
              <a:effectLst/>
              <a:latin typeface="Arial" panose="020B0604020202020204" pitchFamily="34" charset="0"/>
              <a:ea typeface="Times New Roman" panose="02020603050405020304" pitchFamily="18" charset="0"/>
              <a:cs typeface="Arial" panose="020B0604020202020204" pitchFamily="34" charset="0"/>
            </a:endParaRPr>
          </a:p>
          <a:p>
            <a:pPr marL="0" indent="0" algn="just">
              <a:lnSpc>
                <a:spcPct val="125000"/>
              </a:lnSpc>
              <a:spcBef>
                <a:spcPts val="0"/>
              </a:spcBef>
              <a:buNone/>
            </a:pPr>
            <a:endParaRPr lang="en-US" sz="1100" dirty="0">
              <a:solidFill>
                <a:srgbClr val="1B1B1B"/>
              </a:solidFill>
              <a:effectLst/>
              <a:latin typeface="Arial" panose="020B0604020202020204" pitchFamily="34" charset="0"/>
              <a:ea typeface="Times New Roman" panose="02020603050405020304" pitchFamily="18" charset="0"/>
              <a:cs typeface="Arial" panose="020B0604020202020204" pitchFamily="34" charset="0"/>
            </a:endParaRPr>
          </a:p>
          <a:p>
            <a:pPr marL="0" indent="0" algn="just">
              <a:lnSpc>
                <a:spcPct val="125000"/>
              </a:lnSpc>
              <a:spcBef>
                <a:spcPts val="0"/>
              </a:spcBef>
              <a:buNone/>
            </a:pPr>
            <a:r>
              <a:rPr lang="en-US" sz="1100" b="0" i="0" dirty="0">
                <a:solidFill>
                  <a:srgbClr val="1B1B1B"/>
                </a:solidFill>
                <a:effectLst/>
                <a:latin typeface="Arial" panose="020B0604020202020204" pitchFamily="34" charset="0"/>
                <a:cs typeface="Arial" panose="020B0604020202020204" pitchFamily="34" charset="0"/>
              </a:rPr>
              <a:t>Program information may be made available in languages other than English. Persons with disabilities who require alternative means of communication to obtain program information (e.g., Braille, large print, audiotape, American Sign Language), should contact the responsible state or local agency that administers the program or USDA’s TARGET Center at (202) 720-2600 (voice and TTY) or contact USDA through the Federal Relay Service at (800) 877-8339.</a:t>
            </a:r>
          </a:p>
          <a:p>
            <a:pPr marL="0" indent="0" algn="just">
              <a:lnSpc>
                <a:spcPct val="125000"/>
              </a:lnSpc>
              <a:spcBef>
                <a:spcPts val="0"/>
              </a:spcBef>
              <a:buNone/>
            </a:pPr>
            <a:endParaRPr lang="en-US" sz="1100" dirty="0">
              <a:solidFill>
                <a:srgbClr val="1B1B1B"/>
              </a:solidFill>
              <a:latin typeface="Arial" panose="020B0604020202020204" pitchFamily="34" charset="0"/>
              <a:cs typeface="Arial" panose="020B0604020202020204" pitchFamily="34" charset="0"/>
            </a:endParaRPr>
          </a:p>
          <a:p>
            <a:pPr marL="0" indent="0" algn="just">
              <a:lnSpc>
                <a:spcPct val="125000"/>
              </a:lnSpc>
              <a:spcBef>
                <a:spcPts val="0"/>
              </a:spcBef>
              <a:buNone/>
            </a:pPr>
            <a:r>
              <a:rPr lang="en-US" sz="1100" b="0" i="0" dirty="0">
                <a:solidFill>
                  <a:srgbClr val="1B1B1B"/>
                </a:solidFill>
                <a:effectLst/>
                <a:latin typeface="Arial" panose="020B0604020202020204" pitchFamily="34" charset="0"/>
                <a:cs typeface="Arial" panose="020B0604020202020204" pitchFamily="34" charset="0"/>
              </a:rPr>
              <a:t>To file a program discrimination complaint, a Complainant should complete a Form AD-3027, USDA Program Discrimination Complaint Form which can be obtained online at: </a:t>
            </a:r>
            <a:r>
              <a:rPr lang="en-US" sz="1100" b="0" i="0" dirty="0">
                <a:solidFill>
                  <a:srgbClr val="2E8540"/>
                </a:solidFill>
                <a:effectLst/>
                <a:latin typeface="Arial" panose="020B0604020202020204" pitchFamily="34" charset="0"/>
                <a:cs typeface="Arial" panose="020B0604020202020204" pitchFamily="34" charset="0"/>
                <a:hlinkClick r:id="rId4"/>
              </a:rPr>
              <a:t>https://www.usda.gov/sites/default/files/documents/USDA-OASCR%20P-Complaint-Form-0508-0002-508-11-28-17Fax2Mail.pdf</a:t>
            </a:r>
            <a:r>
              <a:rPr lang="en-US" sz="1100" b="0" i="0" dirty="0">
                <a:solidFill>
                  <a:srgbClr val="1B1B1B"/>
                </a:solidFill>
                <a:effectLst/>
                <a:latin typeface="Arial" panose="020B0604020202020204" pitchFamily="34" charset="0"/>
                <a:cs typeface="Arial" panose="020B0604020202020204" pitchFamily="34" charset="0"/>
              </a:rPr>
              <a:t>, from any USDA office, by calling (866) 632-9992, or by writing a letter addressed to USDA. The letter must contain the complainant’s name, address, telephone number, and a written description of the alleged discriminatory action in sufficient detail to inform the Assistant Secretary for Civil Rights (ASCR) about the nature and date of an alleged civil rights violation. The completed AD-3027 form or letter must be submitted to USDA by:</a:t>
            </a:r>
          </a:p>
          <a:p>
            <a:pPr>
              <a:lnSpc>
                <a:spcPct val="125000"/>
              </a:lnSpc>
              <a:spcBef>
                <a:spcPts val="0"/>
              </a:spcBef>
              <a:buFont typeface="+mj-lt"/>
              <a:buAutoNum type="arabicPeriod"/>
            </a:pPr>
            <a:endParaRPr lang="en-US" sz="1050" b="0" i="0" dirty="0">
              <a:solidFill>
                <a:srgbClr val="1B1B1B"/>
              </a:solidFill>
              <a:effectLst/>
              <a:latin typeface="Arial" panose="020B0604020202020204" pitchFamily="34" charset="0"/>
              <a:cs typeface="Arial" panose="020B0604020202020204" pitchFamily="34" charset="0"/>
            </a:endParaRPr>
          </a:p>
          <a:p>
            <a:pPr>
              <a:lnSpc>
                <a:spcPct val="125000"/>
              </a:lnSpc>
              <a:spcBef>
                <a:spcPts val="0"/>
              </a:spcBef>
              <a:buFont typeface="+mj-lt"/>
              <a:buAutoNum type="arabicPeriod"/>
            </a:pPr>
            <a:r>
              <a:rPr lang="en-US" sz="1100" i="0" dirty="0">
                <a:solidFill>
                  <a:srgbClr val="1B1B1B"/>
                </a:solidFill>
                <a:effectLst/>
                <a:latin typeface="Arial" panose="020B0604020202020204" pitchFamily="34" charset="0"/>
                <a:cs typeface="Arial" panose="020B0604020202020204" pitchFamily="34" charset="0"/>
              </a:rPr>
              <a:t> </a:t>
            </a:r>
            <a:r>
              <a:rPr lang="en-US" sz="1100" b="1" i="0" dirty="0">
                <a:solidFill>
                  <a:srgbClr val="1B1B1B"/>
                </a:solidFill>
                <a:effectLst/>
                <a:latin typeface="Arial" panose="020B0604020202020204" pitchFamily="34" charset="0"/>
                <a:cs typeface="Arial" panose="020B0604020202020204" pitchFamily="34" charset="0"/>
              </a:rPr>
              <a:t>mail:</a:t>
            </a:r>
            <a:r>
              <a:rPr lang="en-US" sz="1100" b="1" dirty="0">
                <a:solidFill>
                  <a:srgbClr val="1B1B1B"/>
                </a:solidFill>
                <a:latin typeface="Arial" panose="020B0604020202020204" pitchFamily="34" charset="0"/>
                <a:cs typeface="Arial" panose="020B0604020202020204" pitchFamily="34" charset="0"/>
              </a:rPr>
              <a:t>  </a:t>
            </a:r>
            <a:r>
              <a:rPr lang="en-US" sz="1100" i="0" dirty="0">
                <a:solidFill>
                  <a:srgbClr val="1B1B1B"/>
                </a:solidFill>
                <a:effectLst/>
                <a:latin typeface="Arial" panose="020B0604020202020204" pitchFamily="34" charset="0"/>
                <a:cs typeface="Arial" panose="020B0604020202020204" pitchFamily="34" charset="0"/>
              </a:rPr>
              <a:t>U.S. Department of Agriculture</a:t>
            </a:r>
            <a:br>
              <a:rPr lang="en-US" sz="1100" i="0" dirty="0">
                <a:solidFill>
                  <a:srgbClr val="1B1B1B"/>
                </a:solidFill>
                <a:effectLst/>
                <a:latin typeface="Arial" panose="020B0604020202020204" pitchFamily="34" charset="0"/>
                <a:cs typeface="Arial" panose="020B0604020202020204" pitchFamily="34" charset="0"/>
              </a:rPr>
            </a:br>
            <a:r>
              <a:rPr lang="en-US" sz="1100" i="0" dirty="0">
                <a:solidFill>
                  <a:srgbClr val="1B1B1B"/>
                </a:solidFill>
                <a:effectLst/>
                <a:latin typeface="Arial" panose="020B0604020202020204" pitchFamily="34" charset="0"/>
                <a:cs typeface="Arial" panose="020B0604020202020204" pitchFamily="34" charset="0"/>
              </a:rPr>
              <a:t> Office of the Assistant Secretary for Civil Rights</a:t>
            </a:r>
            <a:br>
              <a:rPr lang="en-US" sz="1100" i="0" dirty="0">
                <a:solidFill>
                  <a:srgbClr val="1B1B1B"/>
                </a:solidFill>
                <a:effectLst/>
                <a:latin typeface="Arial" panose="020B0604020202020204" pitchFamily="34" charset="0"/>
                <a:cs typeface="Arial" panose="020B0604020202020204" pitchFamily="34" charset="0"/>
              </a:rPr>
            </a:br>
            <a:r>
              <a:rPr lang="en-US" sz="1100" i="0" dirty="0">
                <a:solidFill>
                  <a:srgbClr val="1B1B1B"/>
                </a:solidFill>
                <a:effectLst/>
                <a:latin typeface="Arial" panose="020B0604020202020204" pitchFamily="34" charset="0"/>
                <a:cs typeface="Arial" panose="020B0604020202020204" pitchFamily="34" charset="0"/>
              </a:rPr>
              <a:t> 1400 Independence Avenue, SW</a:t>
            </a:r>
            <a:br>
              <a:rPr lang="en-US" sz="1100" i="0" dirty="0">
                <a:solidFill>
                  <a:srgbClr val="1B1B1B"/>
                </a:solidFill>
                <a:effectLst/>
                <a:latin typeface="Arial" panose="020B0604020202020204" pitchFamily="34" charset="0"/>
                <a:cs typeface="Arial" panose="020B0604020202020204" pitchFamily="34" charset="0"/>
              </a:rPr>
            </a:br>
            <a:r>
              <a:rPr lang="en-US" sz="1100" i="0" dirty="0">
                <a:solidFill>
                  <a:srgbClr val="1B1B1B"/>
                </a:solidFill>
                <a:effectLst/>
                <a:latin typeface="Arial" panose="020B0604020202020204" pitchFamily="34" charset="0"/>
                <a:cs typeface="Arial" panose="020B0604020202020204" pitchFamily="34" charset="0"/>
              </a:rPr>
              <a:t> Washington, D.C. 20250-9410; </a:t>
            </a:r>
          </a:p>
          <a:p>
            <a:pPr>
              <a:lnSpc>
                <a:spcPct val="125000"/>
              </a:lnSpc>
              <a:spcBef>
                <a:spcPts val="0"/>
              </a:spcBef>
              <a:buFont typeface="+mj-lt"/>
              <a:buAutoNum type="arabicPeriod"/>
            </a:pPr>
            <a:endParaRPr lang="en-US" sz="1100" i="0" dirty="0">
              <a:solidFill>
                <a:srgbClr val="1B1B1B"/>
              </a:solidFill>
              <a:effectLst/>
              <a:latin typeface="Arial" panose="020B0604020202020204" pitchFamily="34" charset="0"/>
              <a:cs typeface="Arial" panose="020B0604020202020204" pitchFamily="34" charset="0"/>
            </a:endParaRPr>
          </a:p>
          <a:p>
            <a:pPr>
              <a:lnSpc>
                <a:spcPct val="125000"/>
              </a:lnSpc>
              <a:spcBef>
                <a:spcPts val="0"/>
              </a:spcBef>
              <a:buFont typeface="+mj-lt"/>
              <a:buAutoNum type="arabicPeriod"/>
            </a:pPr>
            <a:r>
              <a:rPr lang="en-US" sz="1100" i="0" dirty="0">
                <a:solidFill>
                  <a:srgbClr val="1B1B1B"/>
                </a:solidFill>
                <a:effectLst/>
                <a:latin typeface="Arial" panose="020B0604020202020204" pitchFamily="34" charset="0"/>
                <a:cs typeface="Arial" panose="020B0604020202020204" pitchFamily="34" charset="0"/>
              </a:rPr>
              <a:t> </a:t>
            </a:r>
            <a:r>
              <a:rPr lang="en-US" sz="1100" b="1" i="0" dirty="0">
                <a:solidFill>
                  <a:srgbClr val="1B1B1B"/>
                </a:solidFill>
                <a:effectLst/>
                <a:latin typeface="Arial" panose="020B0604020202020204" pitchFamily="34" charset="0"/>
                <a:cs typeface="Arial" panose="020B0604020202020204" pitchFamily="34" charset="0"/>
              </a:rPr>
              <a:t>fax:</a:t>
            </a:r>
            <a:r>
              <a:rPr lang="en-US" sz="1100" b="1" dirty="0">
                <a:solidFill>
                  <a:srgbClr val="1B1B1B"/>
                </a:solidFill>
                <a:latin typeface="Arial" panose="020B0604020202020204" pitchFamily="34" charset="0"/>
                <a:cs typeface="Arial" panose="020B0604020202020204" pitchFamily="34" charset="0"/>
              </a:rPr>
              <a:t>  </a:t>
            </a:r>
            <a:r>
              <a:rPr lang="en-US" sz="1100" i="0" dirty="0">
                <a:solidFill>
                  <a:srgbClr val="1B1B1B"/>
                </a:solidFill>
                <a:effectLst/>
                <a:latin typeface="Arial" panose="020B0604020202020204" pitchFamily="34" charset="0"/>
                <a:cs typeface="Arial" panose="020B0604020202020204" pitchFamily="34" charset="0"/>
              </a:rPr>
              <a:t>(833) 256-1665 or (202) 690-7442; or</a:t>
            </a:r>
          </a:p>
          <a:p>
            <a:pPr>
              <a:lnSpc>
                <a:spcPct val="125000"/>
              </a:lnSpc>
              <a:spcBef>
                <a:spcPts val="0"/>
              </a:spcBef>
              <a:buFont typeface="+mj-lt"/>
              <a:buAutoNum type="arabicPeriod"/>
            </a:pPr>
            <a:endParaRPr lang="en-US" sz="1100" i="0" dirty="0">
              <a:solidFill>
                <a:srgbClr val="1B1B1B"/>
              </a:solidFill>
              <a:effectLst/>
              <a:latin typeface="Arial" panose="020B0604020202020204" pitchFamily="34" charset="0"/>
              <a:cs typeface="Arial" panose="020B0604020202020204" pitchFamily="34" charset="0"/>
            </a:endParaRPr>
          </a:p>
          <a:p>
            <a:pPr>
              <a:lnSpc>
                <a:spcPct val="125000"/>
              </a:lnSpc>
              <a:spcBef>
                <a:spcPts val="0"/>
              </a:spcBef>
              <a:buFont typeface="+mj-lt"/>
              <a:buAutoNum type="arabicPeriod"/>
            </a:pPr>
            <a:r>
              <a:rPr lang="en-US" sz="1100" i="0" dirty="0">
                <a:solidFill>
                  <a:srgbClr val="1B1B1B"/>
                </a:solidFill>
                <a:effectLst/>
                <a:latin typeface="Arial" panose="020B0604020202020204" pitchFamily="34" charset="0"/>
                <a:cs typeface="Arial" panose="020B0604020202020204" pitchFamily="34" charset="0"/>
              </a:rPr>
              <a:t> </a:t>
            </a:r>
            <a:r>
              <a:rPr lang="en-US" sz="1100" b="1" i="0" dirty="0">
                <a:solidFill>
                  <a:srgbClr val="1B1B1B"/>
                </a:solidFill>
                <a:effectLst/>
                <a:latin typeface="Arial" panose="020B0604020202020204" pitchFamily="34" charset="0"/>
                <a:cs typeface="Arial" panose="020B0604020202020204" pitchFamily="34" charset="0"/>
              </a:rPr>
              <a:t>email:</a:t>
            </a:r>
            <a:r>
              <a:rPr lang="en-US" sz="1100" b="1" dirty="0">
                <a:solidFill>
                  <a:srgbClr val="1B1B1B"/>
                </a:solidFill>
                <a:latin typeface="Arial" panose="020B0604020202020204" pitchFamily="34" charset="0"/>
                <a:cs typeface="Arial" panose="020B0604020202020204" pitchFamily="34" charset="0"/>
              </a:rPr>
              <a:t>  </a:t>
            </a:r>
            <a:r>
              <a:rPr lang="en-US" sz="1100" i="0" dirty="0">
                <a:solidFill>
                  <a:srgbClr val="2E8540"/>
                </a:solidFill>
                <a:effectLst/>
                <a:latin typeface="Arial" panose="020B0604020202020204" pitchFamily="34" charset="0"/>
                <a:cs typeface="Arial" panose="020B0604020202020204" pitchFamily="34" charset="0"/>
                <a:hlinkClick r:id="rId5"/>
              </a:rPr>
              <a:t>program.intake@usda.gov</a:t>
            </a:r>
            <a:endParaRPr lang="en-US" sz="1100" dirty="0">
              <a:solidFill>
                <a:srgbClr val="2E8540"/>
              </a:solidFill>
              <a:latin typeface="Arial" panose="020B0604020202020204" pitchFamily="34" charset="0"/>
              <a:cs typeface="Arial" panose="020B0604020202020204" pitchFamily="34" charset="0"/>
            </a:endParaRPr>
          </a:p>
          <a:p>
            <a:pPr>
              <a:lnSpc>
                <a:spcPct val="125000"/>
              </a:lnSpc>
              <a:spcBef>
                <a:spcPts val="0"/>
              </a:spcBef>
              <a:buFont typeface="+mj-lt"/>
              <a:buAutoNum type="arabicPeriod"/>
            </a:pPr>
            <a:endParaRPr lang="en-US" sz="1100" dirty="0">
              <a:solidFill>
                <a:srgbClr val="2E8540"/>
              </a:solidFill>
              <a:latin typeface="Arial" panose="020B0604020202020204" pitchFamily="34" charset="0"/>
              <a:cs typeface="Arial" panose="020B0604020202020204" pitchFamily="34" charset="0"/>
            </a:endParaRPr>
          </a:p>
          <a:p>
            <a:pPr marL="0" indent="0">
              <a:lnSpc>
                <a:spcPct val="125000"/>
              </a:lnSpc>
              <a:spcBef>
                <a:spcPts val="0"/>
              </a:spcBef>
              <a:buNone/>
            </a:pPr>
            <a:r>
              <a:rPr lang="en-US" sz="1100" i="0" dirty="0">
                <a:solidFill>
                  <a:srgbClr val="1B1B1B"/>
                </a:solidFill>
                <a:effectLst/>
                <a:latin typeface="Arial" panose="020B0604020202020204" pitchFamily="34" charset="0"/>
                <a:cs typeface="Arial" panose="020B0604020202020204" pitchFamily="34" charset="0"/>
              </a:rPr>
              <a:t>This institution is an equal opportunity provider.</a:t>
            </a:r>
          </a:p>
        </p:txBody>
      </p:sp>
    </p:spTree>
    <p:custDataLst>
      <p:tags r:id="rId1"/>
    </p:custDataLst>
    <p:extLst>
      <p:ext uri="{BB962C8B-B14F-4D97-AF65-F5344CB8AC3E}">
        <p14:creationId xmlns:p14="http://schemas.microsoft.com/office/powerpoint/2010/main" val="2946171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27" name="Rectangle 5126">
            <a:extLst>
              <a:ext uri="{FF2B5EF4-FFF2-40B4-BE49-F238E27FC236}">
                <a16:creationId xmlns:a16="http://schemas.microsoft.com/office/drawing/2014/main" id="{7C1E5815-D54C-487F-A054-6D4930ADE3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29" name="Freeform: Shape 5128">
            <a:extLst>
              <a:ext uri="{FF2B5EF4-FFF2-40B4-BE49-F238E27FC236}">
                <a16:creationId xmlns:a16="http://schemas.microsoft.com/office/drawing/2014/main" id="{736F0DFD-0954-464F-BF12-DD2E6F6E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208496" y="0"/>
            <a:ext cx="1983504" cy="6858000"/>
          </a:xfrm>
          <a:custGeom>
            <a:avLst/>
            <a:gdLst>
              <a:gd name="connsiteX0" fmla="*/ 0 w 1983504"/>
              <a:gd name="connsiteY0" fmla="*/ 0 h 6858000"/>
              <a:gd name="connsiteX1" fmla="*/ 1376658 w 1983504"/>
              <a:gd name="connsiteY1" fmla="*/ 0 h 6858000"/>
              <a:gd name="connsiteX2" fmla="*/ 1690650 w 1983504"/>
              <a:gd name="connsiteY2" fmla="*/ 110269 h 6858000"/>
              <a:gd name="connsiteX3" fmla="*/ 1645361 w 1983504"/>
              <a:gd name="connsiteY3" fmla="*/ 135168 h 6858000"/>
              <a:gd name="connsiteX4" fmla="*/ 1373640 w 1983504"/>
              <a:gd name="connsiteY4" fmla="*/ 71141 h 6858000"/>
              <a:gd name="connsiteX5" fmla="*/ 1319295 w 1983504"/>
              <a:gd name="connsiteY5" fmla="*/ 88927 h 6858000"/>
              <a:gd name="connsiteX6" fmla="*/ 1346468 w 1983504"/>
              <a:gd name="connsiteY6" fmla="*/ 163625 h 6858000"/>
              <a:gd name="connsiteX7" fmla="*/ 1464213 w 1983504"/>
              <a:gd name="connsiteY7" fmla="*/ 192082 h 6858000"/>
              <a:gd name="connsiteX8" fmla="*/ 1648381 w 1983504"/>
              <a:gd name="connsiteY8" fmla="*/ 373491 h 6858000"/>
              <a:gd name="connsiteX9" fmla="*/ 1370620 w 1983504"/>
              <a:gd name="connsiteY9" fmla="*/ 352148 h 6858000"/>
              <a:gd name="connsiteX10" fmla="*/ 1322314 w 1983504"/>
              <a:gd name="connsiteY10" fmla="*/ 394834 h 6858000"/>
              <a:gd name="connsiteX11" fmla="*/ 1304199 w 1983504"/>
              <a:gd name="connsiteY11" fmla="*/ 451747 h 6858000"/>
              <a:gd name="connsiteX12" fmla="*/ 1222682 w 1983504"/>
              <a:gd name="connsiteY12" fmla="*/ 359262 h 6858000"/>
              <a:gd name="connsiteX13" fmla="*/ 1153242 w 1983504"/>
              <a:gd name="connsiteY13" fmla="*/ 334364 h 6858000"/>
              <a:gd name="connsiteX14" fmla="*/ 1132108 w 1983504"/>
              <a:gd name="connsiteY14" fmla="*/ 416176 h 6858000"/>
              <a:gd name="connsiteX15" fmla="*/ 1195509 w 1983504"/>
              <a:gd name="connsiteY15" fmla="*/ 505101 h 6858000"/>
              <a:gd name="connsiteX16" fmla="*/ 1364582 w 1983504"/>
              <a:gd name="connsiteY16" fmla="*/ 558458 h 6858000"/>
              <a:gd name="connsiteX17" fmla="*/ 1183434 w 1983504"/>
              <a:gd name="connsiteY17" fmla="*/ 558458 h 6858000"/>
              <a:gd name="connsiteX18" fmla="*/ 975114 w 1983504"/>
              <a:gd name="connsiteY18" fmla="*/ 522887 h 6858000"/>
              <a:gd name="connsiteX19" fmla="*/ 754716 w 1983504"/>
              <a:gd name="connsiteY19" fmla="*/ 533558 h 6858000"/>
              <a:gd name="connsiteX20" fmla="*/ 546395 w 1983504"/>
              <a:gd name="connsiteY20" fmla="*/ 462417 h 6858000"/>
              <a:gd name="connsiteX21" fmla="*/ 335056 w 1983504"/>
              <a:gd name="connsiteY21" fmla="*/ 465975 h 6858000"/>
              <a:gd name="connsiteX22" fmla="*/ 1270988 w 1983504"/>
              <a:gd name="connsiteY22" fmla="*/ 910606 h 6858000"/>
              <a:gd name="connsiteX23" fmla="*/ 1225701 w 1983504"/>
              <a:gd name="connsiteY23" fmla="*/ 921277 h 6858000"/>
              <a:gd name="connsiteX24" fmla="*/ 1165318 w 1983504"/>
              <a:gd name="connsiteY24" fmla="*/ 949734 h 6858000"/>
              <a:gd name="connsiteX25" fmla="*/ 1210606 w 1983504"/>
              <a:gd name="connsiteY25" fmla="*/ 1006647 h 6858000"/>
              <a:gd name="connsiteX26" fmla="*/ 1455156 w 1983504"/>
              <a:gd name="connsiteY26" fmla="*/ 1113358 h 6858000"/>
              <a:gd name="connsiteX27" fmla="*/ 1515538 w 1983504"/>
              <a:gd name="connsiteY27" fmla="*/ 1220069 h 6858000"/>
              <a:gd name="connsiteX28" fmla="*/ 1440060 w 1983504"/>
              <a:gd name="connsiteY28" fmla="*/ 1209399 h 6858000"/>
              <a:gd name="connsiteX29" fmla="*/ 1373640 w 1983504"/>
              <a:gd name="connsiteY29" fmla="*/ 1230741 h 6858000"/>
              <a:gd name="connsiteX30" fmla="*/ 1400810 w 1983504"/>
              <a:gd name="connsiteY30" fmla="*/ 1365909 h 6858000"/>
              <a:gd name="connsiteX31" fmla="*/ 1748012 w 1983504"/>
              <a:gd name="connsiteY31" fmla="*/ 1540204 h 6858000"/>
              <a:gd name="connsiteX32" fmla="*/ 1778203 w 1983504"/>
              <a:gd name="connsiteY32" fmla="*/ 1597117 h 6858000"/>
              <a:gd name="connsiteX33" fmla="*/ 1735936 w 1983504"/>
              <a:gd name="connsiteY33" fmla="*/ 1636245 h 6858000"/>
              <a:gd name="connsiteX34" fmla="*/ 1624228 w 1983504"/>
              <a:gd name="connsiteY34" fmla="*/ 1657587 h 6858000"/>
              <a:gd name="connsiteX35" fmla="*/ 1781223 w 1983504"/>
              <a:gd name="connsiteY35" fmla="*/ 1849668 h 6858000"/>
              <a:gd name="connsiteX36" fmla="*/ 1838587 w 1983504"/>
              <a:gd name="connsiteY36" fmla="*/ 1903025 h 6858000"/>
              <a:gd name="connsiteX37" fmla="*/ 1938218 w 1983504"/>
              <a:gd name="connsiteY37" fmla="*/ 1984836 h 6858000"/>
              <a:gd name="connsiteX38" fmla="*/ 1938218 w 1983504"/>
              <a:gd name="connsiteY38" fmla="*/ 2013292 h 6858000"/>
              <a:gd name="connsiteX39" fmla="*/ 1805376 w 1983504"/>
              <a:gd name="connsiteY39" fmla="*/ 2102219 h 6858000"/>
              <a:gd name="connsiteX40" fmla="*/ 1563844 w 1983504"/>
              <a:gd name="connsiteY40" fmla="*/ 2077320 h 6858000"/>
              <a:gd name="connsiteX41" fmla="*/ 1920104 w 1983504"/>
              <a:gd name="connsiteY41" fmla="*/ 2208931 h 6858000"/>
              <a:gd name="connsiteX42" fmla="*/ 766792 w 1983504"/>
              <a:gd name="connsiteY42" fmla="*/ 1892353 h 6858000"/>
              <a:gd name="connsiteX43" fmla="*/ 839252 w 1983504"/>
              <a:gd name="connsiteY43" fmla="*/ 1974165 h 6858000"/>
              <a:gd name="connsiteX44" fmla="*/ 1243816 w 1983504"/>
              <a:gd name="connsiteY44" fmla="*/ 2191146 h 6858000"/>
              <a:gd name="connsiteX45" fmla="*/ 1358543 w 1983504"/>
              <a:gd name="connsiteY45" fmla="*/ 2326314 h 6858000"/>
              <a:gd name="connsiteX46" fmla="*/ 1479310 w 1983504"/>
              <a:gd name="connsiteY46" fmla="*/ 2401012 h 6858000"/>
              <a:gd name="connsiteX47" fmla="*/ 1648381 w 1983504"/>
              <a:gd name="connsiteY47" fmla="*/ 2401012 h 6858000"/>
              <a:gd name="connsiteX48" fmla="*/ 1769146 w 1983504"/>
              <a:gd name="connsiteY48" fmla="*/ 2518395 h 6858000"/>
              <a:gd name="connsiteX49" fmla="*/ 1645361 w 1983504"/>
              <a:gd name="connsiteY49" fmla="*/ 2543294 h 6858000"/>
              <a:gd name="connsiteX50" fmla="*/ 1500444 w 1983504"/>
              <a:gd name="connsiteY50" fmla="*/ 2525509 h 6858000"/>
              <a:gd name="connsiteX51" fmla="*/ 1337410 w 1983504"/>
              <a:gd name="connsiteY51" fmla="*/ 2564636 h 6858000"/>
              <a:gd name="connsiteX52" fmla="*/ 1186452 w 1983504"/>
              <a:gd name="connsiteY52" fmla="*/ 2532623 h 6858000"/>
              <a:gd name="connsiteX53" fmla="*/ 1005304 w 1983504"/>
              <a:gd name="connsiteY53" fmla="*/ 2553965 h 6858000"/>
              <a:gd name="connsiteX54" fmla="*/ 947940 w 1983504"/>
              <a:gd name="connsiteY54" fmla="*/ 2692689 h 6858000"/>
              <a:gd name="connsiteX55" fmla="*/ 929826 w 1983504"/>
              <a:gd name="connsiteY55" fmla="*/ 2703362 h 6858000"/>
              <a:gd name="connsiteX56" fmla="*/ 594701 w 1983504"/>
              <a:gd name="connsiteY56" fmla="*/ 2923898 h 6858000"/>
              <a:gd name="connsiteX57" fmla="*/ 501108 w 1983504"/>
              <a:gd name="connsiteY57" fmla="*/ 2941684 h 6858000"/>
              <a:gd name="connsiteX58" fmla="*/ 1053610 w 1983504"/>
              <a:gd name="connsiteY58" fmla="*/ 3329402 h 6858000"/>
              <a:gd name="connsiteX59" fmla="*/ 682256 w 1983504"/>
              <a:gd name="connsiteY59" fmla="*/ 3229805 h 6858000"/>
              <a:gd name="connsiteX60" fmla="*/ 630932 w 1983504"/>
              <a:gd name="connsiteY60" fmla="*/ 3393429 h 6858000"/>
              <a:gd name="connsiteX61" fmla="*/ 806041 w 1983504"/>
              <a:gd name="connsiteY61" fmla="*/ 3539269 h 6858000"/>
              <a:gd name="connsiteX62" fmla="*/ 869444 w 1983504"/>
              <a:gd name="connsiteY62" fmla="*/ 3827390 h 6858000"/>
              <a:gd name="connsiteX63" fmla="*/ 839252 w 1983504"/>
              <a:gd name="connsiteY63" fmla="*/ 4090612 h 6858000"/>
              <a:gd name="connsiteX64" fmla="*/ 763774 w 1983504"/>
              <a:gd name="connsiteY64" fmla="*/ 4172424 h 6858000"/>
              <a:gd name="connsiteX65" fmla="*/ 655085 w 1983504"/>
              <a:gd name="connsiteY65" fmla="*/ 4321821 h 6858000"/>
              <a:gd name="connsiteX66" fmla="*/ 588662 w 1983504"/>
              <a:gd name="connsiteY66" fmla="*/ 4414305 h 6858000"/>
              <a:gd name="connsiteX67" fmla="*/ 356189 w 1983504"/>
              <a:gd name="connsiteY67" fmla="*/ 4378734 h 6858000"/>
              <a:gd name="connsiteX68" fmla="*/ 667160 w 1983504"/>
              <a:gd name="connsiteY68" fmla="*/ 4613499 h 6858000"/>
              <a:gd name="connsiteX69" fmla="*/ 416573 w 1983504"/>
              <a:gd name="connsiteY69" fmla="*/ 4585042 h 6858000"/>
              <a:gd name="connsiteX70" fmla="*/ 335056 w 1983504"/>
              <a:gd name="connsiteY70" fmla="*/ 4602828 h 6858000"/>
              <a:gd name="connsiteX71" fmla="*/ 380342 w 1983504"/>
              <a:gd name="connsiteY71" fmla="*/ 4677526 h 6858000"/>
              <a:gd name="connsiteX72" fmla="*/ 564510 w 1983504"/>
              <a:gd name="connsiteY72" fmla="*/ 4805580 h 6858000"/>
              <a:gd name="connsiteX73" fmla="*/ 944922 w 1983504"/>
              <a:gd name="connsiteY73" fmla="*/ 5154171 h 6858000"/>
              <a:gd name="connsiteX74" fmla="*/ 576586 w 1983504"/>
              <a:gd name="connsiteY74" fmla="*/ 4994104 h 6858000"/>
              <a:gd name="connsiteX75" fmla="*/ 963036 w 1983504"/>
              <a:gd name="connsiteY75" fmla="*/ 5353367 h 6858000"/>
              <a:gd name="connsiteX76" fmla="*/ 1047572 w 1983504"/>
              <a:gd name="connsiteY76" fmla="*/ 5474306 h 6858000"/>
              <a:gd name="connsiteX77" fmla="*/ 1222682 w 1983504"/>
              <a:gd name="connsiteY77" fmla="*/ 5769542 h 6858000"/>
              <a:gd name="connsiteX78" fmla="*/ 1213626 w 1983504"/>
              <a:gd name="connsiteY78" fmla="*/ 5801555 h 6858000"/>
              <a:gd name="connsiteX79" fmla="*/ 1014361 w 1983504"/>
              <a:gd name="connsiteY79" fmla="*/ 5755314 h 6858000"/>
              <a:gd name="connsiteX80" fmla="*/ 1274008 w 1983504"/>
              <a:gd name="connsiteY80" fmla="*/ 6004307 h 6858000"/>
              <a:gd name="connsiteX81" fmla="*/ 1542711 w 1983504"/>
              <a:gd name="connsiteY81" fmla="*/ 6196388 h 6858000"/>
              <a:gd name="connsiteX82" fmla="*/ 1352504 w 1983504"/>
              <a:gd name="connsiteY82" fmla="*/ 6167932 h 6858000"/>
              <a:gd name="connsiteX83" fmla="*/ 1089840 w 1983504"/>
              <a:gd name="connsiteY83" fmla="*/ 6057663 h 6858000"/>
              <a:gd name="connsiteX84" fmla="*/ 999266 w 1983504"/>
              <a:gd name="connsiteY84" fmla="*/ 6100347 h 6858000"/>
              <a:gd name="connsiteX85" fmla="*/ 1246836 w 1983504"/>
              <a:gd name="connsiteY85" fmla="*/ 6281757 h 6858000"/>
              <a:gd name="connsiteX86" fmla="*/ 1388735 w 1983504"/>
              <a:gd name="connsiteY86" fmla="*/ 6367127 h 6858000"/>
              <a:gd name="connsiteX87" fmla="*/ 1446099 w 1983504"/>
              <a:gd name="connsiteY87" fmla="*/ 6431153 h 6858000"/>
              <a:gd name="connsiteX88" fmla="*/ 1609132 w 1983504"/>
              <a:gd name="connsiteY88" fmla="*/ 6658805 h 6858000"/>
              <a:gd name="connsiteX89" fmla="*/ 1983504 w 1983504"/>
              <a:gd name="connsiteY89" fmla="*/ 6858000 h 6858000"/>
              <a:gd name="connsiteX90" fmla="*/ 0 w 1983504"/>
              <a:gd name="connsiteY9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1983504" h="6858000">
                <a:moveTo>
                  <a:pt x="0" y="0"/>
                </a:moveTo>
                <a:lnTo>
                  <a:pt x="1376658" y="0"/>
                </a:lnTo>
                <a:cubicBezTo>
                  <a:pt x="1482328" y="35571"/>
                  <a:pt x="1584980" y="78255"/>
                  <a:pt x="1690650" y="110269"/>
                </a:cubicBezTo>
                <a:cubicBezTo>
                  <a:pt x="1675553" y="145839"/>
                  <a:pt x="1660458" y="138725"/>
                  <a:pt x="1645361" y="135168"/>
                </a:cubicBezTo>
                <a:cubicBezTo>
                  <a:pt x="1554788" y="120941"/>
                  <a:pt x="1461194" y="110269"/>
                  <a:pt x="1373640" y="71141"/>
                </a:cubicBezTo>
                <a:cubicBezTo>
                  <a:pt x="1352504" y="64027"/>
                  <a:pt x="1328352" y="64027"/>
                  <a:pt x="1319295" y="88927"/>
                </a:cubicBezTo>
                <a:cubicBezTo>
                  <a:pt x="1304199" y="124497"/>
                  <a:pt x="1325332" y="145839"/>
                  <a:pt x="1346468" y="163625"/>
                </a:cubicBezTo>
                <a:cubicBezTo>
                  <a:pt x="1382696" y="195638"/>
                  <a:pt x="1424964" y="188525"/>
                  <a:pt x="1464213" y="192082"/>
                </a:cubicBezTo>
                <a:cubicBezTo>
                  <a:pt x="1572902" y="209867"/>
                  <a:pt x="1624228" y="259665"/>
                  <a:pt x="1648381" y="373491"/>
                </a:cubicBezTo>
                <a:cubicBezTo>
                  <a:pt x="1554788" y="327250"/>
                  <a:pt x="1461194" y="384162"/>
                  <a:pt x="1370620" y="352148"/>
                </a:cubicBezTo>
                <a:cubicBezTo>
                  <a:pt x="1346468" y="345034"/>
                  <a:pt x="1310237" y="355706"/>
                  <a:pt x="1322314" y="394834"/>
                </a:cubicBezTo>
                <a:cubicBezTo>
                  <a:pt x="1334390" y="430405"/>
                  <a:pt x="1373640" y="458860"/>
                  <a:pt x="1304199" y="451747"/>
                </a:cubicBezTo>
                <a:cubicBezTo>
                  <a:pt x="1252873" y="448189"/>
                  <a:pt x="1237778" y="405504"/>
                  <a:pt x="1222682" y="359262"/>
                </a:cubicBezTo>
                <a:cubicBezTo>
                  <a:pt x="1210606" y="334364"/>
                  <a:pt x="1177395" y="320135"/>
                  <a:pt x="1153242" y="334364"/>
                </a:cubicBezTo>
                <a:cubicBezTo>
                  <a:pt x="1123051" y="348592"/>
                  <a:pt x="1132108" y="387720"/>
                  <a:pt x="1132108" y="416176"/>
                </a:cubicBezTo>
                <a:cubicBezTo>
                  <a:pt x="1129088" y="469532"/>
                  <a:pt x="1153242" y="494431"/>
                  <a:pt x="1195509" y="505101"/>
                </a:cubicBezTo>
                <a:cubicBezTo>
                  <a:pt x="1246836" y="519330"/>
                  <a:pt x="1298160" y="537116"/>
                  <a:pt x="1364582" y="558458"/>
                </a:cubicBezTo>
                <a:cubicBezTo>
                  <a:pt x="1292122" y="594028"/>
                  <a:pt x="1237778" y="586915"/>
                  <a:pt x="1183434" y="558458"/>
                </a:cubicBezTo>
                <a:cubicBezTo>
                  <a:pt x="1117012" y="526444"/>
                  <a:pt x="1029458" y="483759"/>
                  <a:pt x="975114" y="522887"/>
                </a:cubicBezTo>
                <a:cubicBezTo>
                  <a:pt x="893597" y="579800"/>
                  <a:pt x="827176" y="544229"/>
                  <a:pt x="754716" y="533558"/>
                </a:cubicBezTo>
                <a:cubicBezTo>
                  <a:pt x="603758" y="512216"/>
                  <a:pt x="697352" y="480203"/>
                  <a:pt x="546395" y="462417"/>
                </a:cubicBezTo>
                <a:cubicBezTo>
                  <a:pt x="486012" y="455303"/>
                  <a:pt x="422610" y="426847"/>
                  <a:pt x="335056" y="465975"/>
                </a:cubicBezTo>
                <a:cubicBezTo>
                  <a:pt x="730563" y="672284"/>
                  <a:pt x="917750" y="658055"/>
                  <a:pt x="1270988" y="910606"/>
                </a:cubicBezTo>
                <a:cubicBezTo>
                  <a:pt x="1255893" y="935506"/>
                  <a:pt x="1240798" y="924835"/>
                  <a:pt x="1225701" y="921277"/>
                </a:cubicBezTo>
                <a:cubicBezTo>
                  <a:pt x="1201548" y="917720"/>
                  <a:pt x="1171356" y="903491"/>
                  <a:pt x="1165318" y="949734"/>
                </a:cubicBezTo>
                <a:cubicBezTo>
                  <a:pt x="1162298" y="985305"/>
                  <a:pt x="1180415" y="1003089"/>
                  <a:pt x="1210606" y="1006647"/>
                </a:cubicBezTo>
                <a:cubicBezTo>
                  <a:pt x="1298160" y="1020875"/>
                  <a:pt x="1376658" y="1070674"/>
                  <a:pt x="1455156" y="1113358"/>
                </a:cubicBezTo>
                <a:cubicBezTo>
                  <a:pt x="1491385" y="1131144"/>
                  <a:pt x="1530634" y="1156043"/>
                  <a:pt x="1515538" y="1220069"/>
                </a:cubicBezTo>
                <a:cubicBezTo>
                  <a:pt x="1485348" y="1237855"/>
                  <a:pt x="1464213" y="1212955"/>
                  <a:pt x="1440060" y="1209399"/>
                </a:cubicBezTo>
                <a:cubicBezTo>
                  <a:pt x="1415907" y="1205842"/>
                  <a:pt x="1358543" y="1220069"/>
                  <a:pt x="1373640" y="1230741"/>
                </a:cubicBezTo>
                <a:cubicBezTo>
                  <a:pt x="1443080" y="1269868"/>
                  <a:pt x="1316276" y="1365909"/>
                  <a:pt x="1400810" y="1365909"/>
                </a:cubicBezTo>
                <a:cubicBezTo>
                  <a:pt x="1539691" y="1365909"/>
                  <a:pt x="1615170" y="1536647"/>
                  <a:pt x="1748012" y="1540204"/>
                </a:cubicBezTo>
                <a:cubicBezTo>
                  <a:pt x="1769146" y="1540204"/>
                  <a:pt x="1778203" y="1572219"/>
                  <a:pt x="1778203" y="1597117"/>
                </a:cubicBezTo>
                <a:cubicBezTo>
                  <a:pt x="1778203" y="1629132"/>
                  <a:pt x="1757070" y="1632688"/>
                  <a:pt x="1735936" y="1636245"/>
                </a:cubicBezTo>
                <a:cubicBezTo>
                  <a:pt x="1702725" y="1639802"/>
                  <a:pt x="1666496" y="1597117"/>
                  <a:pt x="1624228" y="1657587"/>
                </a:cubicBezTo>
                <a:cubicBezTo>
                  <a:pt x="1702725" y="1693158"/>
                  <a:pt x="1784242" y="1728729"/>
                  <a:pt x="1781223" y="1849668"/>
                </a:cubicBezTo>
                <a:cubicBezTo>
                  <a:pt x="1781223" y="1881683"/>
                  <a:pt x="1814434" y="1895910"/>
                  <a:pt x="1838587" y="1903025"/>
                </a:cubicBezTo>
                <a:cubicBezTo>
                  <a:pt x="1880854" y="1917252"/>
                  <a:pt x="1914065" y="1938595"/>
                  <a:pt x="1938218" y="1984836"/>
                </a:cubicBezTo>
                <a:cubicBezTo>
                  <a:pt x="1938218" y="1995507"/>
                  <a:pt x="1938218" y="2002622"/>
                  <a:pt x="1938218" y="2013292"/>
                </a:cubicBezTo>
                <a:cubicBezTo>
                  <a:pt x="1932180" y="2123562"/>
                  <a:pt x="1871798" y="2120004"/>
                  <a:pt x="1805376" y="2102219"/>
                </a:cubicBezTo>
                <a:cubicBezTo>
                  <a:pt x="1726878" y="2080877"/>
                  <a:pt x="1648381" y="2038192"/>
                  <a:pt x="1563844" y="2077320"/>
                </a:cubicBezTo>
                <a:cubicBezTo>
                  <a:pt x="1681592" y="2130676"/>
                  <a:pt x="1811414" y="2134233"/>
                  <a:pt x="1920104" y="2208931"/>
                </a:cubicBezTo>
                <a:cubicBezTo>
                  <a:pt x="1515538" y="2223159"/>
                  <a:pt x="1159280" y="1984836"/>
                  <a:pt x="766792" y="1892353"/>
                </a:cubicBezTo>
                <a:cubicBezTo>
                  <a:pt x="778869" y="1952823"/>
                  <a:pt x="812080" y="1967051"/>
                  <a:pt x="839252" y="1974165"/>
                </a:cubicBezTo>
                <a:cubicBezTo>
                  <a:pt x="984170" y="2020407"/>
                  <a:pt x="1110974" y="2112891"/>
                  <a:pt x="1243816" y="2191146"/>
                </a:cubicBezTo>
                <a:cubicBezTo>
                  <a:pt x="1298160" y="2223159"/>
                  <a:pt x="1337410" y="2258731"/>
                  <a:pt x="1358543" y="2326314"/>
                </a:cubicBezTo>
                <a:cubicBezTo>
                  <a:pt x="1376658" y="2390340"/>
                  <a:pt x="1412888" y="2418796"/>
                  <a:pt x="1479310" y="2401012"/>
                </a:cubicBezTo>
                <a:cubicBezTo>
                  <a:pt x="1533654" y="2386784"/>
                  <a:pt x="1591018" y="2393898"/>
                  <a:pt x="1648381" y="2401012"/>
                </a:cubicBezTo>
                <a:cubicBezTo>
                  <a:pt x="1711782" y="2408126"/>
                  <a:pt x="1784242" y="2479267"/>
                  <a:pt x="1769146" y="2518395"/>
                </a:cubicBezTo>
                <a:cubicBezTo>
                  <a:pt x="1738956" y="2582422"/>
                  <a:pt x="1687630" y="2550408"/>
                  <a:pt x="1645361" y="2543294"/>
                </a:cubicBezTo>
                <a:cubicBezTo>
                  <a:pt x="1594036" y="2536181"/>
                  <a:pt x="1500444" y="2518395"/>
                  <a:pt x="1500444" y="2525509"/>
                </a:cubicBezTo>
                <a:cubicBezTo>
                  <a:pt x="1467232" y="2685576"/>
                  <a:pt x="1391754" y="2564636"/>
                  <a:pt x="1337410" y="2564636"/>
                </a:cubicBezTo>
                <a:cubicBezTo>
                  <a:pt x="1286084" y="2564636"/>
                  <a:pt x="1234759" y="2546851"/>
                  <a:pt x="1186452" y="2532623"/>
                </a:cubicBezTo>
                <a:cubicBezTo>
                  <a:pt x="1123051" y="2514837"/>
                  <a:pt x="1065688" y="2546851"/>
                  <a:pt x="1005304" y="2553965"/>
                </a:cubicBezTo>
                <a:cubicBezTo>
                  <a:pt x="950960" y="2561080"/>
                  <a:pt x="981150" y="2653563"/>
                  <a:pt x="947940" y="2692689"/>
                </a:cubicBezTo>
                <a:cubicBezTo>
                  <a:pt x="941903" y="2703362"/>
                  <a:pt x="935864" y="2703362"/>
                  <a:pt x="929826" y="2703362"/>
                </a:cubicBezTo>
                <a:cubicBezTo>
                  <a:pt x="911711" y="2980812"/>
                  <a:pt x="594701" y="2913227"/>
                  <a:pt x="594701" y="2923898"/>
                </a:cubicBezTo>
                <a:cubicBezTo>
                  <a:pt x="567529" y="2941684"/>
                  <a:pt x="534318" y="2899000"/>
                  <a:pt x="501108" y="2941684"/>
                </a:cubicBezTo>
                <a:cubicBezTo>
                  <a:pt x="643007" y="3137322"/>
                  <a:pt x="860386" y="3183563"/>
                  <a:pt x="1053610" y="3329402"/>
                </a:cubicBezTo>
                <a:cubicBezTo>
                  <a:pt x="893597" y="3379202"/>
                  <a:pt x="800002" y="3208463"/>
                  <a:pt x="682256" y="3229805"/>
                </a:cubicBezTo>
                <a:cubicBezTo>
                  <a:pt x="624893" y="3283162"/>
                  <a:pt x="796984" y="3368530"/>
                  <a:pt x="630932" y="3393429"/>
                </a:cubicBezTo>
                <a:cubicBezTo>
                  <a:pt x="703390" y="3439672"/>
                  <a:pt x="754716" y="3485914"/>
                  <a:pt x="806041" y="3539269"/>
                </a:cubicBezTo>
                <a:cubicBezTo>
                  <a:pt x="893597" y="3635309"/>
                  <a:pt x="911711" y="3699337"/>
                  <a:pt x="869444" y="3827390"/>
                </a:cubicBezTo>
                <a:cubicBezTo>
                  <a:pt x="842270" y="3912759"/>
                  <a:pt x="803022" y="3991015"/>
                  <a:pt x="839252" y="4090612"/>
                </a:cubicBezTo>
                <a:cubicBezTo>
                  <a:pt x="863405" y="4158196"/>
                  <a:pt x="854347" y="4204438"/>
                  <a:pt x="763774" y="4172424"/>
                </a:cubicBezTo>
                <a:cubicBezTo>
                  <a:pt x="667160" y="4140411"/>
                  <a:pt x="630932" y="4200882"/>
                  <a:pt x="655085" y="4321821"/>
                </a:cubicBezTo>
                <a:cubicBezTo>
                  <a:pt x="670179" y="4400076"/>
                  <a:pt x="655085" y="4424975"/>
                  <a:pt x="588662" y="4414305"/>
                </a:cubicBezTo>
                <a:cubicBezTo>
                  <a:pt x="516204" y="4403633"/>
                  <a:pt x="446764" y="4353835"/>
                  <a:pt x="356189" y="4378734"/>
                </a:cubicBezTo>
                <a:cubicBezTo>
                  <a:pt x="428648" y="4521016"/>
                  <a:pt x="582626" y="4478331"/>
                  <a:pt x="667160" y="4613499"/>
                </a:cubicBezTo>
                <a:cubicBezTo>
                  <a:pt x="567529" y="4613499"/>
                  <a:pt x="489031" y="4613499"/>
                  <a:pt x="416573" y="4585042"/>
                </a:cubicBezTo>
                <a:cubicBezTo>
                  <a:pt x="386381" y="4574373"/>
                  <a:pt x="353170" y="4560144"/>
                  <a:pt x="335056" y="4602828"/>
                </a:cubicBezTo>
                <a:cubicBezTo>
                  <a:pt x="313920" y="4652628"/>
                  <a:pt x="356189" y="4670412"/>
                  <a:pt x="380342" y="4677526"/>
                </a:cubicBezTo>
                <a:cubicBezTo>
                  <a:pt x="449784" y="4702425"/>
                  <a:pt x="504126" y="4759339"/>
                  <a:pt x="564510" y="4805580"/>
                </a:cubicBezTo>
                <a:cubicBezTo>
                  <a:pt x="694332" y="4905177"/>
                  <a:pt x="836233" y="4990547"/>
                  <a:pt x="944922" y="5154171"/>
                </a:cubicBezTo>
                <a:cubicBezTo>
                  <a:pt x="809060" y="5111487"/>
                  <a:pt x="706410" y="5011889"/>
                  <a:pt x="576586" y="4994104"/>
                </a:cubicBezTo>
                <a:cubicBezTo>
                  <a:pt x="688296" y="5143500"/>
                  <a:pt x="830194" y="5243097"/>
                  <a:pt x="963036" y="5353367"/>
                </a:cubicBezTo>
                <a:cubicBezTo>
                  <a:pt x="1002286" y="5385379"/>
                  <a:pt x="1041534" y="5406721"/>
                  <a:pt x="1047572" y="5474306"/>
                </a:cubicBezTo>
                <a:cubicBezTo>
                  <a:pt x="1065688" y="5605917"/>
                  <a:pt x="1113992" y="5712629"/>
                  <a:pt x="1222682" y="5769542"/>
                </a:cubicBezTo>
                <a:cubicBezTo>
                  <a:pt x="1222682" y="5769542"/>
                  <a:pt x="1216644" y="5790884"/>
                  <a:pt x="1213626" y="5801555"/>
                </a:cubicBezTo>
                <a:cubicBezTo>
                  <a:pt x="1147203" y="5805112"/>
                  <a:pt x="1095878" y="5726858"/>
                  <a:pt x="1014361" y="5755314"/>
                </a:cubicBezTo>
                <a:cubicBezTo>
                  <a:pt x="1095878" y="5862025"/>
                  <a:pt x="1162298" y="5954508"/>
                  <a:pt x="1274008" y="6004307"/>
                </a:cubicBezTo>
                <a:cubicBezTo>
                  <a:pt x="1364582" y="6043434"/>
                  <a:pt x="1476290" y="6068335"/>
                  <a:pt x="1542711" y="6196388"/>
                </a:cubicBezTo>
                <a:cubicBezTo>
                  <a:pt x="1467232" y="6221287"/>
                  <a:pt x="1409868" y="6189274"/>
                  <a:pt x="1352504" y="6167932"/>
                </a:cubicBezTo>
                <a:cubicBezTo>
                  <a:pt x="1264950" y="6132361"/>
                  <a:pt x="1177395" y="6093234"/>
                  <a:pt x="1089840" y="6057663"/>
                </a:cubicBezTo>
                <a:cubicBezTo>
                  <a:pt x="1056628" y="6043434"/>
                  <a:pt x="1020400" y="6036320"/>
                  <a:pt x="999266" y="6100347"/>
                </a:cubicBezTo>
                <a:cubicBezTo>
                  <a:pt x="1110974" y="6114575"/>
                  <a:pt x="1177395" y="6199945"/>
                  <a:pt x="1246836" y="6281757"/>
                </a:cubicBezTo>
                <a:cubicBezTo>
                  <a:pt x="1286084" y="6327999"/>
                  <a:pt x="1319295" y="6388469"/>
                  <a:pt x="1388735" y="6367127"/>
                </a:cubicBezTo>
                <a:cubicBezTo>
                  <a:pt x="1424964" y="6356456"/>
                  <a:pt x="1449118" y="6388469"/>
                  <a:pt x="1446099" y="6431153"/>
                </a:cubicBezTo>
                <a:cubicBezTo>
                  <a:pt x="1431002" y="6580550"/>
                  <a:pt x="1518558" y="6630349"/>
                  <a:pt x="1609132" y="6658805"/>
                </a:cubicBezTo>
                <a:cubicBezTo>
                  <a:pt x="1741974" y="6701489"/>
                  <a:pt x="1859720" y="6786859"/>
                  <a:pt x="1983504" y="6858000"/>
                </a:cubicBezTo>
                <a:lnTo>
                  <a:pt x="0" y="6858000"/>
                </a:lnTo>
                <a:close/>
              </a:path>
            </a:pathLst>
          </a:custGeom>
          <a:solidFill>
            <a:schemeClr val="bg2">
              <a:alpha val="50000"/>
            </a:schemeClr>
          </a:solidFill>
          <a:ln w="32707" cap="flat">
            <a:noFill/>
            <a:prstDash val="solid"/>
            <a:miter/>
          </a:ln>
        </p:spPr>
        <p:txBody>
          <a:bodyPr wrap="square" rtlCol="0" anchor="ctr">
            <a:noAutofit/>
          </a:bodyPr>
          <a:lstStyle/>
          <a:p>
            <a:pPr algn="ctr"/>
            <a:endParaRPr lang="en-US" dirty="0"/>
          </a:p>
        </p:txBody>
      </p:sp>
      <p:sp>
        <p:nvSpPr>
          <p:cNvPr id="4" name="Rectangle 2"/>
          <p:cNvSpPr txBox="1">
            <a:spLocks noChangeArrowheads="1"/>
          </p:cNvSpPr>
          <p:nvPr>
            <p:custDataLst>
              <p:tags r:id="rId2"/>
            </p:custDataLst>
          </p:nvPr>
        </p:nvSpPr>
        <p:spPr>
          <a:xfrm>
            <a:off x="3830131" y="2833489"/>
            <a:ext cx="6027252" cy="3381045"/>
          </a:xfrm>
          <a:prstGeom prst="rect">
            <a:avLst/>
          </a:prstGeom>
        </p:spPr>
        <p:txBody>
          <a:bodyPr vert="horz">
            <a:normAutofit/>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263347" indent="-263347" defTabSz="438912"/>
            <a:r>
              <a:rPr kumimoji="0" lang="en-US" sz="3456" kern="1200" dirty="0">
                <a:solidFill>
                  <a:srgbClr val="D31145"/>
                </a:solidFill>
                <a:latin typeface="+mj-lt"/>
                <a:ea typeface="Tahoma" pitchFamily="34" charset="0"/>
                <a:cs typeface="Tahoma" pitchFamily="34" charset="0"/>
              </a:rPr>
              <a:t>Identical items only</a:t>
            </a:r>
            <a:r>
              <a:rPr kumimoji="0" lang="en-US" sz="3456" kern="1200" dirty="0">
                <a:solidFill>
                  <a:schemeClr val="tx1"/>
                </a:solidFill>
                <a:latin typeface="+mj-lt"/>
                <a:ea typeface="Tahoma" pitchFamily="34" charset="0"/>
                <a:cs typeface="Tahoma" pitchFamily="34" charset="0"/>
              </a:rPr>
              <a:t> when:</a:t>
            </a:r>
          </a:p>
          <a:p>
            <a:pPr marL="526694" lvl="1" indent="-263347" defTabSz="438912">
              <a:buClr>
                <a:schemeClr val="accent1"/>
              </a:buClr>
            </a:pPr>
            <a:r>
              <a:rPr kumimoji="0" lang="en-US" sz="3072" kern="1200" dirty="0">
                <a:solidFill>
                  <a:schemeClr val="tx1"/>
                </a:solidFill>
                <a:latin typeface="+mj-lt"/>
                <a:ea typeface="Tahoma" pitchFamily="34" charset="0"/>
                <a:cs typeface="Tahoma" pitchFamily="34" charset="0"/>
              </a:rPr>
              <a:t>Defective</a:t>
            </a:r>
          </a:p>
          <a:p>
            <a:pPr marL="526694" lvl="1" indent="-263347" defTabSz="438912">
              <a:buClr>
                <a:schemeClr val="accent1"/>
              </a:buClr>
            </a:pPr>
            <a:r>
              <a:rPr kumimoji="0" lang="en-US" sz="3072" kern="1200" dirty="0">
                <a:solidFill>
                  <a:schemeClr val="tx1"/>
                </a:solidFill>
                <a:latin typeface="+mj-lt"/>
                <a:ea typeface="Tahoma" pitchFamily="34" charset="0"/>
                <a:cs typeface="Tahoma" pitchFamily="34" charset="0"/>
              </a:rPr>
              <a:t>spoiled or </a:t>
            </a:r>
          </a:p>
          <a:p>
            <a:pPr marL="526694" lvl="1" indent="-263347" defTabSz="438912">
              <a:buClr>
                <a:schemeClr val="accent1"/>
              </a:buClr>
            </a:pPr>
            <a:r>
              <a:rPr kumimoji="0" lang="en-US" sz="3072" kern="1200" dirty="0">
                <a:solidFill>
                  <a:schemeClr val="tx1"/>
                </a:solidFill>
                <a:latin typeface="+mj-lt"/>
                <a:ea typeface="Tahoma" pitchFamily="34" charset="0"/>
                <a:cs typeface="Tahoma" pitchFamily="34" charset="0"/>
              </a:rPr>
              <a:t>has exceeded its “best if used by” or  “sell by” date on the date of purchase</a:t>
            </a:r>
            <a:endParaRPr lang="en-US" sz="3200" dirty="0">
              <a:solidFill>
                <a:schemeClr val="tx1"/>
              </a:solidFill>
              <a:latin typeface="+mj-lt"/>
              <a:ea typeface="Tahoma" pitchFamily="34" charset="0"/>
              <a:cs typeface="Tahoma" pitchFamily="34" charset="0"/>
            </a:endParaRPr>
          </a:p>
        </p:txBody>
      </p:sp>
      <p:sp>
        <p:nvSpPr>
          <p:cNvPr id="5" name="AutoShape 3"/>
          <p:cNvSpPr>
            <a:spLocks noChangeArrowheads="1"/>
          </p:cNvSpPr>
          <p:nvPr>
            <p:custDataLst>
              <p:tags r:id="rId3"/>
            </p:custDataLst>
          </p:nvPr>
        </p:nvSpPr>
        <p:spPr bwMode="auto">
          <a:xfrm>
            <a:off x="3095122" y="643468"/>
            <a:ext cx="4245787" cy="1929903"/>
          </a:xfrm>
          <a:prstGeom prst="cloudCallout">
            <a:avLst>
              <a:gd name="adj1" fmla="val -68483"/>
              <a:gd name="adj2" fmla="val 53704"/>
            </a:avLst>
          </a:prstGeom>
          <a:solidFill>
            <a:schemeClr val="bg1"/>
          </a:solidFill>
          <a:ln w="25400">
            <a:solidFill>
              <a:schemeClr val="accent3">
                <a:lumMod val="75000"/>
              </a:schemeClr>
            </a:solidFill>
            <a:miter lim="800000"/>
            <a:headEnd/>
            <a:tailEnd/>
          </a:ln>
        </p:spPr>
        <p:txBody>
          <a:bodyPr wrap="none" anchor="ctr"/>
          <a:lstStyle/>
          <a:p>
            <a:pPr algn="ctr" defTabSz="438912">
              <a:spcBef>
                <a:spcPct val="20000"/>
              </a:spcBef>
            </a:pPr>
            <a:r>
              <a:rPr kumimoji="1" lang="en-US" sz="3456" b="1" kern="1200" dirty="0">
                <a:solidFill>
                  <a:schemeClr val="tx1"/>
                </a:solidFill>
                <a:latin typeface="+mj-lt"/>
                <a:ea typeface="+mn-ea"/>
                <a:cs typeface="+mn-cs"/>
              </a:rPr>
              <a:t>What about </a:t>
            </a:r>
          </a:p>
          <a:p>
            <a:pPr algn="ctr" defTabSz="438912">
              <a:spcBef>
                <a:spcPct val="20000"/>
              </a:spcBef>
            </a:pPr>
            <a:r>
              <a:rPr kumimoji="1" lang="en-US" sz="3456" b="1" kern="1200" dirty="0">
                <a:solidFill>
                  <a:schemeClr val="tx1"/>
                </a:solidFill>
                <a:latin typeface="+mj-lt"/>
                <a:ea typeface="+mn-ea"/>
                <a:cs typeface="+mn-cs"/>
              </a:rPr>
              <a:t>exchanges?</a:t>
            </a:r>
            <a:endParaRPr kumimoji="1" lang="en-US" sz="3600" b="1" dirty="0">
              <a:latin typeface="+mj-lt"/>
            </a:endParaRPr>
          </a:p>
        </p:txBody>
      </p:sp>
      <p:pic>
        <p:nvPicPr>
          <p:cNvPr id="5122" name="Picture 2" descr="S:\NSB\Resources\PHOTOS-CLIPART\People\Men\Permission To Use\blond man thinking_Fotolia_82668318_Subscription_L.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9589" y="2945209"/>
            <a:ext cx="2425533" cy="315306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861916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9DBC8166-481C-4473-95F5-9A5B9073B7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Freeform: Shape 39">
            <a:extLst>
              <a:ext uri="{FF2B5EF4-FFF2-40B4-BE49-F238E27FC236}">
                <a16:creationId xmlns:a16="http://schemas.microsoft.com/office/drawing/2014/main" id="{A5A5CE6E-90AF-4D43-A014-1F9EC83EB9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4512467" cy="6858000"/>
          </a:xfrm>
          <a:custGeom>
            <a:avLst/>
            <a:gdLst>
              <a:gd name="connsiteX0" fmla="*/ 0 w 4512467"/>
              <a:gd name="connsiteY0" fmla="*/ 0 h 6858000"/>
              <a:gd name="connsiteX1" fmla="*/ 2579526 w 4512467"/>
              <a:gd name="connsiteY1" fmla="*/ 0 h 6858000"/>
              <a:gd name="connsiteX2" fmla="*/ 2583267 w 4512467"/>
              <a:gd name="connsiteY2" fmla="*/ 2151 h 6858000"/>
              <a:gd name="connsiteX3" fmla="*/ 4512467 w 4512467"/>
              <a:gd name="connsiteY3" fmla="*/ 3429000 h 6858000"/>
              <a:gd name="connsiteX4" fmla="*/ 2583267 w 4512467"/>
              <a:gd name="connsiteY4" fmla="*/ 6855849 h 6858000"/>
              <a:gd name="connsiteX5" fmla="*/ 2579526 w 4512467"/>
              <a:gd name="connsiteY5" fmla="*/ 6858000 h 6858000"/>
              <a:gd name="connsiteX6" fmla="*/ 0 w 451246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12467" h="6858000">
                <a:moveTo>
                  <a:pt x="0" y="0"/>
                </a:moveTo>
                <a:lnTo>
                  <a:pt x="2579526" y="0"/>
                </a:lnTo>
                <a:lnTo>
                  <a:pt x="2583267" y="2151"/>
                </a:lnTo>
                <a:cubicBezTo>
                  <a:pt x="3739868" y="704919"/>
                  <a:pt x="4512467" y="1976735"/>
                  <a:pt x="4512467" y="3429000"/>
                </a:cubicBezTo>
                <a:cubicBezTo>
                  <a:pt x="4512467" y="4881266"/>
                  <a:pt x="3739868" y="6153081"/>
                  <a:pt x="2583267" y="6855849"/>
                </a:cubicBezTo>
                <a:lnTo>
                  <a:pt x="2579526"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bg1"/>
              </a:solidFill>
            </a:endParaRPr>
          </a:p>
        </p:txBody>
      </p:sp>
      <p:sp>
        <p:nvSpPr>
          <p:cNvPr id="2" name="Title 1"/>
          <p:cNvSpPr>
            <a:spLocks noGrp="1"/>
          </p:cNvSpPr>
          <p:nvPr>
            <p:ph type="title"/>
            <p:custDataLst>
              <p:tags r:id="rId2"/>
            </p:custDataLst>
          </p:nvPr>
        </p:nvSpPr>
        <p:spPr>
          <a:xfrm>
            <a:off x="838200" y="643467"/>
            <a:ext cx="2951205" cy="5571066"/>
          </a:xfrm>
        </p:spPr>
        <p:txBody>
          <a:bodyPr>
            <a:normAutofit/>
          </a:bodyPr>
          <a:lstStyle/>
          <a:p>
            <a:r>
              <a:rPr lang="en-US" b="1" dirty="0">
                <a:solidFill>
                  <a:srgbClr val="FFFFFF"/>
                </a:solidFill>
                <a:ea typeface="Tahoma" pitchFamily="34" charset="0"/>
                <a:cs typeface="Tahoma" pitchFamily="34" charset="0"/>
              </a:rPr>
              <a:t>Annual Vendor Training</a:t>
            </a:r>
          </a:p>
        </p:txBody>
      </p:sp>
      <p:graphicFrame>
        <p:nvGraphicFramePr>
          <p:cNvPr id="15" name="Content Placeholder 3">
            <a:extLst>
              <a:ext uri="{FF2B5EF4-FFF2-40B4-BE49-F238E27FC236}">
                <a16:creationId xmlns:a16="http://schemas.microsoft.com/office/drawing/2014/main" id="{3858DFFF-3271-04CD-35D5-B48DB1B9395B}"/>
              </a:ext>
            </a:extLst>
          </p:cNvPr>
          <p:cNvGraphicFramePr>
            <a:graphicFrameLocks noGrp="1"/>
          </p:cNvGraphicFramePr>
          <p:nvPr>
            <p:ph idx="1"/>
            <p:extLst>
              <p:ext uri="{D42A27DB-BD31-4B8C-83A1-F6EECF244321}">
                <p14:modId xmlns:p14="http://schemas.microsoft.com/office/powerpoint/2010/main" val="4004535286"/>
              </p:ext>
            </p:extLst>
          </p:nvPr>
        </p:nvGraphicFramePr>
        <p:xfrm>
          <a:off x="5207640" y="643466"/>
          <a:ext cx="6291714" cy="553073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custDataLst>
      <p:tags r:id="rId1"/>
    </p:custDataLst>
    <p:extLst>
      <p:ext uri="{BB962C8B-B14F-4D97-AF65-F5344CB8AC3E}">
        <p14:creationId xmlns:p14="http://schemas.microsoft.com/office/powerpoint/2010/main" val="2921558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36">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Freeform: Shape 38">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p:cNvSpPr>
            <a:spLocks noGrp="1"/>
          </p:cNvSpPr>
          <p:nvPr>
            <p:ph type="title"/>
            <p:custDataLst>
              <p:tags r:id="rId2"/>
            </p:custDataLst>
          </p:nvPr>
        </p:nvSpPr>
        <p:spPr>
          <a:xfrm>
            <a:off x="838200" y="365125"/>
            <a:ext cx="10515600" cy="1325563"/>
          </a:xfrm>
        </p:spPr>
        <p:txBody>
          <a:bodyPr>
            <a:normAutofit/>
          </a:bodyPr>
          <a:lstStyle/>
          <a:p>
            <a:r>
              <a:rPr lang="en-US" b="1" dirty="0">
                <a:ea typeface="Tahoma" pitchFamily="34" charset="0"/>
                <a:cs typeface="Tahoma" pitchFamily="34" charset="0"/>
              </a:rPr>
              <a:t>Predominantly WIC Vendor (PWV)</a:t>
            </a:r>
            <a:endParaRPr lang="en-US" b="1" dirty="0"/>
          </a:p>
        </p:txBody>
      </p:sp>
      <p:sp>
        <p:nvSpPr>
          <p:cNvPr id="41" name="Arc 40">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 name="Content Placeholder 3"/>
          <p:cNvSpPr>
            <a:spLocks noGrp="1"/>
          </p:cNvSpPr>
          <p:nvPr>
            <p:ph idx="1"/>
            <p:custDataLst>
              <p:tags r:id="rId3"/>
            </p:custDataLst>
          </p:nvPr>
        </p:nvSpPr>
        <p:spPr>
          <a:xfrm>
            <a:off x="838200" y="1825625"/>
            <a:ext cx="10515600" cy="4351338"/>
          </a:xfrm>
        </p:spPr>
        <p:txBody>
          <a:bodyPr>
            <a:normAutofit/>
          </a:bodyPr>
          <a:lstStyle/>
          <a:p>
            <a:pPr>
              <a:spcAft>
                <a:spcPts val="263"/>
              </a:spcAft>
            </a:pPr>
            <a:r>
              <a:rPr lang="en-US" sz="2400" dirty="0">
                <a:ea typeface="Tahoma" pitchFamily="34" charset="0"/>
                <a:cs typeface="Tahoma" pitchFamily="34" charset="0"/>
              </a:rPr>
              <a:t>In North Carolina, the WIC Program classifies vendors that derive more than 50% of their annual food sales revenue from WIC food benefits (excluding CVBs) as Predominately WIC Vendors or PWVs </a:t>
            </a:r>
          </a:p>
          <a:p>
            <a:pPr>
              <a:spcAft>
                <a:spcPts val="263"/>
              </a:spcAft>
            </a:pPr>
            <a:r>
              <a:rPr lang="en-US" sz="2400" dirty="0">
                <a:ea typeface="Tahoma" pitchFamily="34" charset="0"/>
                <a:cs typeface="Tahoma" pitchFamily="34" charset="0"/>
              </a:rPr>
              <a:t>PWVs cannot be authorized NC WIC vendors</a:t>
            </a:r>
          </a:p>
          <a:p>
            <a:pPr lvl="1">
              <a:buFont typeface="Wingdings" panose="05000000000000000000" pitchFamily="2" charset="2"/>
              <a:buChar char="ü"/>
            </a:pPr>
            <a:r>
              <a:rPr lang="en-US" dirty="0">
                <a:ea typeface="Tahoma" pitchFamily="34" charset="0"/>
                <a:cs typeface="Tahoma" pitchFamily="34" charset="0"/>
              </a:rPr>
              <a:t>If a vendor applicant is expected to be a PWV, the application will be denied</a:t>
            </a:r>
          </a:p>
          <a:p>
            <a:pPr lvl="1">
              <a:spcAft>
                <a:spcPts val="263"/>
              </a:spcAft>
              <a:buFont typeface="Wingdings" panose="05000000000000000000" pitchFamily="2" charset="2"/>
              <a:buChar char="ü"/>
            </a:pPr>
            <a:r>
              <a:rPr lang="en-US" dirty="0">
                <a:ea typeface="Tahoma" pitchFamily="34" charset="0"/>
                <a:cs typeface="Tahoma" pitchFamily="34" charset="0"/>
              </a:rPr>
              <a:t>If a vendor becomes a PWV anytime during authorization, the Vendor Agreement will be terminated</a:t>
            </a:r>
          </a:p>
          <a:p>
            <a:pPr lvl="1">
              <a:spcAft>
                <a:spcPts val="263"/>
              </a:spcAft>
              <a:buFont typeface="Wingdings" panose="05000000000000000000" pitchFamily="2" charset="2"/>
              <a:buChar char="ü"/>
            </a:pPr>
            <a:r>
              <a:rPr lang="en-US" dirty="0">
                <a:ea typeface="Tahoma" pitchFamily="34" charset="0"/>
                <a:cs typeface="Tahoma" pitchFamily="34" charset="0"/>
              </a:rPr>
              <a:t>Must wait 90 days to reapply</a:t>
            </a:r>
          </a:p>
          <a:p>
            <a:r>
              <a:rPr lang="en-US" sz="2400" dirty="0">
                <a:ea typeface="Tahoma" pitchFamily="34" charset="0"/>
                <a:cs typeface="Tahoma" pitchFamily="34" charset="0"/>
              </a:rPr>
              <a:t>State Rule 10A NCAC 43D.0706-Vendor Peer Groups</a:t>
            </a:r>
          </a:p>
          <a:p>
            <a:pPr>
              <a:spcAft>
                <a:spcPts val="1200"/>
              </a:spcAft>
            </a:pPr>
            <a:r>
              <a:rPr lang="en-US" sz="2400" dirty="0"/>
              <a:t>Terms of Vendor Agreement): Section I Number 3(n)</a:t>
            </a:r>
          </a:p>
          <a:p>
            <a:endParaRPr lang="en-US" sz="1700" dirty="0"/>
          </a:p>
        </p:txBody>
      </p:sp>
    </p:spTree>
    <p:custDataLst>
      <p:tags r:id="rId1"/>
    </p:custDataLst>
    <p:extLst>
      <p:ext uri="{BB962C8B-B14F-4D97-AF65-F5344CB8AC3E}">
        <p14:creationId xmlns:p14="http://schemas.microsoft.com/office/powerpoint/2010/main" val="4040063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36">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Freeform: Shape 38">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p:cNvSpPr>
            <a:spLocks noGrp="1"/>
          </p:cNvSpPr>
          <p:nvPr>
            <p:ph type="title"/>
            <p:custDataLst>
              <p:tags r:id="rId2"/>
            </p:custDataLst>
          </p:nvPr>
        </p:nvSpPr>
        <p:spPr>
          <a:xfrm>
            <a:off x="838200" y="365125"/>
            <a:ext cx="10515600" cy="1325563"/>
          </a:xfrm>
        </p:spPr>
        <p:txBody>
          <a:bodyPr>
            <a:normAutofit/>
          </a:bodyPr>
          <a:lstStyle/>
          <a:p>
            <a:r>
              <a:rPr lang="en-US" b="1" dirty="0">
                <a:ea typeface="Tahoma" pitchFamily="34" charset="0"/>
                <a:cs typeface="Tahoma" pitchFamily="34" charset="0"/>
              </a:rPr>
              <a:t>Predominantly WIC Vendor (PWV) continued</a:t>
            </a:r>
            <a:endParaRPr lang="en-US" b="1" dirty="0"/>
          </a:p>
        </p:txBody>
      </p:sp>
      <p:sp>
        <p:nvSpPr>
          <p:cNvPr id="41" name="Arc 40">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 name="Content Placeholder 3"/>
          <p:cNvSpPr>
            <a:spLocks noGrp="1"/>
          </p:cNvSpPr>
          <p:nvPr>
            <p:ph idx="1"/>
            <p:custDataLst>
              <p:tags r:id="rId3"/>
            </p:custDataLst>
          </p:nvPr>
        </p:nvSpPr>
        <p:spPr>
          <a:xfrm>
            <a:off x="838200" y="1825625"/>
            <a:ext cx="10515600" cy="4351338"/>
          </a:xfrm>
        </p:spPr>
        <p:txBody>
          <a:bodyPr>
            <a:normAutofit/>
          </a:bodyPr>
          <a:lstStyle/>
          <a:p>
            <a:pPr>
              <a:spcBef>
                <a:spcPct val="50000"/>
              </a:spcBef>
              <a:buSzPct val="115000"/>
              <a:defRPr/>
            </a:pPr>
            <a:r>
              <a:rPr lang="en-US" dirty="0">
                <a:ea typeface="Tahoma" pitchFamily="34" charset="0"/>
                <a:cs typeface="Tahoma" pitchFamily="34" charset="0"/>
              </a:rPr>
              <a:t>State WIC Agencies are required to identify vendors that derive more than 50% of their annual food sales revenue from WIC food benefits</a:t>
            </a:r>
          </a:p>
          <a:p>
            <a:pPr>
              <a:spcBef>
                <a:spcPct val="50000"/>
              </a:spcBef>
              <a:buSzPct val="115000"/>
              <a:defRPr/>
            </a:pPr>
            <a:r>
              <a:rPr lang="en-US" dirty="0">
                <a:ea typeface="Tahoma" pitchFamily="34" charset="0"/>
                <a:cs typeface="Tahoma" pitchFamily="34" charset="0"/>
              </a:rPr>
              <a:t>The USDA classifies these vendors as Above 50% Vendors</a:t>
            </a:r>
          </a:p>
          <a:p>
            <a:pPr>
              <a:spcBef>
                <a:spcPct val="50000"/>
              </a:spcBef>
              <a:buSzPct val="115000"/>
              <a:defRPr/>
            </a:pPr>
            <a:r>
              <a:rPr lang="en-US" dirty="0">
                <a:ea typeface="Tahoma" pitchFamily="34" charset="0"/>
                <a:cs typeface="Tahoma" pitchFamily="34" charset="0"/>
              </a:rPr>
              <a:t>In North Carolina, these stores are called Predominantly WIC vendors (PWVs)</a:t>
            </a:r>
          </a:p>
          <a:p>
            <a:pPr>
              <a:spcBef>
                <a:spcPct val="50000"/>
              </a:spcBef>
              <a:buSzPct val="115000"/>
              <a:defRPr/>
            </a:pPr>
            <a:r>
              <a:rPr lang="en-US" dirty="0">
                <a:ea typeface="Tahoma" pitchFamily="34" charset="0"/>
                <a:cs typeface="Tahoma" pitchFamily="34" charset="0"/>
              </a:rPr>
              <a:t>State WIC Agency collects data to determine total SNAP – eligible food sales as part of the PWV identification process</a:t>
            </a:r>
          </a:p>
          <a:p>
            <a:endParaRPr lang="en-US" dirty="0"/>
          </a:p>
        </p:txBody>
      </p:sp>
    </p:spTree>
    <p:custDataLst>
      <p:tags r:id="rId1"/>
    </p:custDataLst>
    <p:extLst>
      <p:ext uri="{BB962C8B-B14F-4D97-AF65-F5344CB8AC3E}">
        <p14:creationId xmlns:p14="http://schemas.microsoft.com/office/powerpoint/2010/main" val="130467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46F1F2C8-798B-4CCE-A851-94AFAF350B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C64B4EF-F1AF-4A4A-9C98-DD603FCDBF51}"/>
              </a:ext>
            </a:extLst>
          </p:cNvPr>
          <p:cNvSpPr>
            <a:spLocks noGrp="1"/>
          </p:cNvSpPr>
          <p:nvPr>
            <p:ph type="title"/>
          </p:nvPr>
        </p:nvSpPr>
        <p:spPr>
          <a:xfrm>
            <a:off x="970908" y="1220919"/>
            <a:ext cx="5425781" cy="2387600"/>
          </a:xfrm>
        </p:spPr>
        <p:txBody>
          <a:bodyPr vert="horz" lIns="91440" tIns="45720" rIns="91440" bIns="45720" rtlCol="0" anchor="b">
            <a:normAutofit/>
          </a:bodyPr>
          <a:lstStyle/>
          <a:p>
            <a:r>
              <a:rPr lang="en-US" sz="6000" b="1" kern="1200" dirty="0">
                <a:solidFill>
                  <a:schemeClr val="tx1"/>
                </a:solidFill>
                <a:latin typeface="+mj-lt"/>
                <a:ea typeface="+mj-ea"/>
                <a:cs typeface="+mj-cs"/>
              </a:rPr>
              <a:t>PWV Identification</a:t>
            </a:r>
          </a:p>
        </p:txBody>
      </p:sp>
      <p:sp>
        <p:nvSpPr>
          <p:cNvPr id="3" name="Content Placeholder 2">
            <a:extLst>
              <a:ext uri="{FF2B5EF4-FFF2-40B4-BE49-F238E27FC236}">
                <a16:creationId xmlns:a16="http://schemas.microsoft.com/office/drawing/2014/main" id="{97F3598B-7A87-4837-A129-604E44321380}"/>
              </a:ext>
            </a:extLst>
          </p:cNvPr>
          <p:cNvSpPr>
            <a:spLocks noGrp="1"/>
          </p:cNvSpPr>
          <p:nvPr>
            <p:ph idx="1"/>
          </p:nvPr>
        </p:nvSpPr>
        <p:spPr>
          <a:xfrm>
            <a:off x="970908" y="3700594"/>
            <a:ext cx="5425781" cy="1655762"/>
          </a:xfrm>
        </p:spPr>
        <p:txBody>
          <a:bodyPr vert="horz" lIns="91440" tIns="45720" rIns="91440" bIns="45720" rtlCol="0">
            <a:normAutofit fontScale="92500"/>
          </a:bodyPr>
          <a:lstStyle/>
          <a:p>
            <a:pPr marL="0" indent="0">
              <a:buNone/>
            </a:pPr>
            <a:r>
              <a:rPr lang="en-US" sz="3200" kern="1200" dirty="0">
                <a:solidFill>
                  <a:schemeClr val="tx1"/>
                </a:solidFill>
                <a:latin typeface="+mn-lt"/>
                <a:ea typeface="+mn-ea"/>
                <a:cs typeface="+mn-cs"/>
              </a:rPr>
              <a:t>PWV Identification is reviewed after six months of authorization as well as annually</a:t>
            </a:r>
          </a:p>
        </p:txBody>
      </p:sp>
      <p:sp>
        <p:nvSpPr>
          <p:cNvPr id="38" name="Freeform: Shape 37">
            <a:extLst>
              <a:ext uri="{FF2B5EF4-FFF2-40B4-BE49-F238E27FC236}">
                <a16:creationId xmlns:a16="http://schemas.microsoft.com/office/drawing/2014/main" id="{755E9CD0-04B0-4A3C-B291-AD913379C7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0" name="Oval 39">
            <a:extLst>
              <a:ext uri="{FF2B5EF4-FFF2-40B4-BE49-F238E27FC236}">
                <a16:creationId xmlns:a16="http://schemas.microsoft.com/office/drawing/2014/main" id="{1DD8BF3B-6066-418C-8D1A-75C5E396FC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2624479"/>
            <a:ext cx="812427" cy="812427"/>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Block Arc 41">
            <a:extLst>
              <a:ext uri="{FF2B5EF4-FFF2-40B4-BE49-F238E27FC236}">
                <a16:creationId xmlns:a16="http://schemas.microsoft.com/office/drawing/2014/main" id="{80BC66F9-7A74-4286-AD22-1174052CC2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912417" y="1202394"/>
            <a:ext cx="2387600" cy="2387600"/>
          </a:xfrm>
          <a:prstGeom prst="blockArc">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4" name="Freeform: Shape 43">
            <a:extLst>
              <a:ext uri="{FF2B5EF4-FFF2-40B4-BE49-F238E27FC236}">
                <a16:creationId xmlns:a16="http://schemas.microsoft.com/office/drawing/2014/main" id="{D8142CC3-2B5C-48E6-9DF0-6C8ACBAF23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0"/>
            <a:ext cx="2315251" cy="1550992"/>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w="9525" cap="flat">
            <a:noFill/>
            <a:prstDash val="solid"/>
            <a:miter/>
          </a:ln>
        </p:spPr>
        <p:txBody>
          <a:bodyPr rtlCol="0" anchor="ctr"/>
          <a:lstStyle/>
          <a:p>
            <a:endParaRPr lang="en-US" dirty="0"/>
          </a:p>
        </p:txBody>
      </p:sp>
      <p:cxnSp>
        <p:nvCxnSpPr>
          <p:cNvPr id="46" name="Straight Connector 45">
            <a:extLst>
              <a:ext uri="{FF2B5EF4-FFF2-40B4-BE49-F238E27FC236}">
                <a16:creationId xmlns:a16="http://schemas.microsoft.com/office/drawing/2014/main" id="{7B2D303B-3DD0-4319-9EAD-361847FEC71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724638" y="1331572"/>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48" name="Freeform: Shape 47">
            <a:extLst>
              <a:ext uri="{FF2B5EF4-FFF2-40B4-BE49-F238E27FC236}">
                <a16:creationId xmlns:a16="http://schemas.microsoft.com/office/drawing/2014/main" id="{46A89C79-8EF3-4AF9-B3D9-59A883F41C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05550" y="4112081"/>
            <a:ext cx="1186451"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dirty="0"/>
          </a:p>
        </p:txBody>
      </p:sp>
      <p:sp>
        <p:nvSpPr>
          <p:cNvPr id="50" name="Arc 49">
            <a:extLst>
              <a:ext uri="{FF2B5EF4-FFF2-40B4-BE49-F238E27FC236}">
                <a16:creationId xmlns:a16="http://schemas.microsoft.com/office/drawing/2014/main" id="{EFE5CE34-4543-42E5-B82C-1F3D12422C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92895">
            <a:off x="6086940" y="4145122"/>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2" name="Freeform: Shape 51">
            <a:extLst>
              <a:ext uri="{FF2B5EF4-FFF2-40B4-BE49-F238E27FC236}">
                <a16:creationId xmlns:a16="http://schemas.microsoft.com/office/drawing/2014/main" id="{72AF41FE-63D7-4695-81D2-66D2510E44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4962670"/>
            <a:ext cx="2643352" cy="1895331"/>
          </a:xfrm>
          <a:custGeom>
            <a:avLst/>
            <a:gdLst>
              <a:gd name="connsiteX0" fmla="*/ 1321676 w 2643352"/>
              <a:gd name="connsiteY0" fmla="*/ 0 h 1895331"/>
              <a:gd name="connsiteX1" fmla="*/ 2643352 w 2643352"/>
              <a:gd name="connsiteY1" fmla="*/ 1321676 h 1895331"/>
              <a:gd name="connsiteX2" fmla="*/ 2539488 w 2643352"/>
              <a:gd name="connsiteY2" fmla="*/ 1836132 h 1895331"/>
              <a:gd name="connsiteX3" fmla="*/ 2510970 w 2643352"/>
              <a:gd name="connsiteY3" fmla="*/ 1895331 h 1895331"/>
              <a:gd name="connsiteX4" fmla="*/ 132382 w 2643352"/>
              <a:gd name="connsiteY4" fmla="*/ 1895331 h 1895331"/>
              <a:gd name="connsiteX5" fmla="*/ 103864 w 2643352"/>
              <a:gd name="connsiteY5" fmla="*/ 1836132 h 1895331"/>
              <a:gd name="connsiteX6" fmla="*/ 0 w 2643352"/>
              <a:gd name="connsiteY6" fmla="*/ 1321676 h 1895331"/>
              <a:gd name="connsiteX7" fmla="*/ 1321676 w 2643352"/>
              <a:gd name="connsiteY7" fmla="*/ 0 h 1895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3352" h="1895331">
                <a:moveTo>
                  <a:pt x="1321676" y="0"/>
                </a:moveTo>
                <a:cubicBezTo>
                  <a:pt x="2051617" y="0"/>
                  <a:pt x="2643352" y="591735"/>
                  <a:pt x="2643352" y="1321676"/>
                </a:cubicBezTo>
                <a:cubicBezTo>
                  <a:pt x="2643352" y="1504161"/>
                  <a:pt x="2606369" y="1678009"/>
                  <a:pt x="2539488" y="1836132"/>
                </a:cubicBezTo>
                <a:lnTo>
                  <a:pt x="2510970" y="1895331"/>
                </a:lnTo>
                <a:lnTo>
                  <a:pt x="132382" y="1895331"/>
                </a:lnTo>
                <a:lnTo>
                  <a:pt x="103864" y="1836132"/>
                </a:lnTo>
                <a:cubicBezTo>
                  <a:pt x="36984" y="1678009"/>
                  <a:pt x="0" y="1504161"/>
                  <a:pt x="0" y="1321676"/>
                </a:cubicBezTo>
                <a:cubicBezTo>
                  <a:pt x="0" y="591735"/>
                  <a:pt x="591735" y="0"/>
                  <a:pt x="13216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921613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41" name="Rectangle 5140">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43" name="Freeform: Shape 5142">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22" name="Rectangle 2"/>
          <p:cNvSpPr>
            <a:spLocks noGrp="1" noChangeArrowheads="1"/>
          </p:cNvSpPr>
          <p:nvPr>
            <p:ph type="title"/>
            <p:custDataLst>
              <p:tags r:id="rId2"/>
            </p:custDataLst>
          </p:nvPr>
        </p:nvSpPr>
        <p:spPr>
          <a:xfrm>
            <a:off x="304800" y="1153572"/>
            <a:ext cx="3582434" cy="4461163"/>
          </a:xfrm>
        </p:spPr>
        <p:txBody>
          <a:bodyPr>
            <a:normAutofit/>
          </a:bodyPr>
          <a:lstStyle/>
          <a:p>
            <a:pPr algn="ctr" eaLnBrk="1" hangingPunct="1"/>
            <a:r>
              <a:rPr lang="en-US" sz="6000" b="1" dirty="0">
                <a:solidFill>
                  <a:srgbClr val="FFFFFF"/>
                </a:solidFill>
                <a:ea typeface="Tahoma" pitchFamily="34" charset="0"/>
                <a:cs typeface="Tahoma" pitchFamily="34" charset="0"/>
              </a:rPr>
              <a:t>Training Overview and Goals</a:t>
            </a:r>
          </a:p>
        </p:txBody>
      </p:sp>
      <p:sp>
        <p:nvSpPr>
          <p:cNvPr id="5145" name="Arc 5144">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123" name="Rectangle 3"/>
          <p:cNvSpPr>
            <a:spLocks noGrp="1" noChangeArrowheads="1"/>
          </p:cNvSpPr>
          <p:nvPr>
            <p:ph idx="1"/>
            <p:custDataLst>
              <p:tags r:id="rId3"/>
            </p:custDataLst>
          </p:nvPr>
        </p:nvSpPr>
        <p:spPr>
          <a:xfrm>
            <a:off x="4252830" y="838200"/>
            <a:ext cx="7543800" cy="6248401"/>
          </a:xfrm>
        </p:spPr>
        <p:txBody>
          <a:bodyPr anchor="ctr">
            <a:normAutofit/>
          </a:bodyPr>
          <a:lstStyle/>
          <a:p>
            <a:pPr eaLnBrk="1" hangingPunct="1"/>
            <a:r>
              <a:rPr lang="en-US" sz="3200" dirty="0">
                <a:ea typeface="Tahoma" pitchFamily="34" charset="0"/>
                <a:cs typeface="Tahoma" pitchFamily="34" charset="0"/>
              </a:rPr>
              <a:t>Review how to maintain vendor status</a:t>
            </a:r>
          </a:p>
          <a:p>
            <a:pPr lvl="1" eaLnBrk="1" hangingPunct="1">
              <a:buSzPct val="75000"/>
              <a:buFont typeface="Wingdings" panose="05000000000000000000" pitchFamily="2" charset="2"/>
              <a:buChar char="ü"/>
            </a:pPr>
            <a:r>
              <a:rPr lang="en-US" sz="2800" dirty="0">
                <a:ea typeface="Tahoma" pitchFamily="34" charset="0"/>
                <a:cs typeface="Tahoma" pitchFamily="34" charset="0"/>
              </a:rPr>
              <a:t>Selection criteria</a:t>
            </a:r>
          </a:p>
          <a:p>
            <a:pPr lvl="1" eaLnBrk="1" hangingPunct="1">
              <a:buSzPct val="75000"/>
              <a:buFont typeface="Wingdings" panose="05000000000000000000" pitchFamily="2" charset="2"/>
              <a:buChar char="ü"/>
            </a:pPr>
            <a:r>
              <a:rPr lang="en-US" sz="2800" dirty="0">
                <a:ea typeface="Tahoma" pitchFamily="34" charset="0"/>
                <a:cs typeface="Tahoma" pitchFamily="34" charset="0"/>
              </a:rPr>
              <a:t>Competitive pricing and limits</a:t>
            </a:r>
          </a:p>
          <a:p>
            <a:pPr eaLnBrk="1" hangingPunct="1"/>
            <a:r>
              <a:rPr lang="en-US" sz="3200" dirty="0">
                <a:ea typeface="Tahoma" pitchFamily="34" charset="0"/>
                <a:cs typeface="Tahoma" pitchFamily="34" charset="0"/>
              </a:rPr>
              <a:t>WIC Approved Foods List</a:t>
            </a:r>
          </a:p>
          <a:p>
            <a:pPr eaLnBrk="1" hangingPunct="1"/>
            <a:r>
              <a:rPr lang="en-US" sz="3200" dirty="0">
                <a:ea typeface="Tahoma" pitchFamily="34" charset="0"/>
                <a:cs typeface="Tahoma" pitchFamily="34" charset="0"/>
              </a:rPr>
              <a:t>Minimum Variety and Inventory</a:t>
            </a:r>
          </a:p>
          <a:p>
            <a:pPr eaLnBrk="1" hangingPunct="1"/>
            <a:r>
              <a:rPr lang="en-US" sz="3200" dirty="0">
                <a:ea typeface="Tahoma" pitchFamily="34" charset="0"/>
                <a:cs typeface="Tahoma" pitchFamily="34" charset="0"/>
              </a:rPr>
              <a:t>Transactions</a:t>
            </a:r>
          </a:p>
          <a:p>
            <a:r>
              <a:rPr lang="en-US" sz="3200" dirty="0">
                <a:ea typeface="Tahoma" pitchFamily="34" charset="0"/>
                <a:cs typeface="Tahoma" pitchFamily="34" charset="0"/>
              </a:rPr>
              <a:t>eWIC procedures</a:t>
            </a:r>
          </a:p>
          <a:p>
            <a:pPr eaLnBrk="1" hangingPunct="1"/>
            <a:r>
              <a:rPr lang="en-US" sz="3200" dirty="0">
                <a:ea typeface="Tahoma" pitchFamily="34" charset="0"/>
                <a:cs typeface="Tahoma" pitchFamily="34" charset="0"/>
              </a:rPr>
              <a:t>Preventing Fraud and Program Compliance</a:t>
            </a:r>
          </a:p>
          <a:p>
            <a:pPr lvl="1">
              <a:buSzPct val="75000"/>
              <a:buFont typeface="Wingdings" panose="05000000000000000000" pitchFamily="2" charset="2"/>
              <a:buChar char="ü"/>
            </a:pPr>
            <a:r>
              <a:rPr lang="en-US" sz="2800" dirty="0">
                <a:ea typeface="Tahoma" pitchFamily="34" charset="0"/>
                <a:cs typeface="Tahoma" pitchFamily="34" charset="0"/>
              </a:rPr>
              <a:t>Monitoring, Inventory Audits, Violations &amp; Sanctions, Claims, Handling Customer Service Issues</a:t>
            </a:r>
          </a:p>
          <a:p>
            <a:pPr eaLnBrk="1" hangingPunct="1"/>
            <a:r>
              <a:rPr lang="en-US" sz="3200" dirty="0">
                <a:ea typeface="Tahoma" pitchFamily="34" charset="0"/>
                <a:cs typeface="Tahoma" pitchFamily="34" charset="0"/>
              </a:rPr>
              <a:t>Completing required forms</a:t>
            </a:r>
          </a:p>
          <a:p>
            <a:pPr eaLnBrk="1" hangingPunct="1"/>
            <a:endParaRPr lang="en-US" u="none" dirty="0">
              <a:latin typeface="Constantia" panose="02030602050306030303" pitchFamily="18" charset="0"/>
              <a:ea typeface="Tahoma" pitchFamily="34" charset="0"/>
              <a:cs typeface="Tahoma" pitchFamily="34" charset="0"/>
            </a:endParaRPr>
          </a:p>
          <a:p>
            <a:pPr eaLnBrk="1" hangingPunct="1"/>
            <a:endParaRPr lang="en-US" u="none" dirty="0">
              <a:latin typeface="Constantia" panose="02030602050306030303" pitchFamily="18" charset="0"/>
              <a:ea typeface="Tahoma" pitchFamily="34" charset="0"/>
              <a:cs typeface="Tahoma" pitchFamily="34" charset="0"/>
            </a:endParaRPr>
          </a:p>
        </p:txBody>
      </p:sp>
    </p:spTree>
    <p:custDataLst>
      <p:tags r:id="rId1"/>
    </p:custDataLst>
    <p:extLst>
      <p:ext uri="{BB962C8B-B14F-4D97-AF65-F5344CB8AC3E}">
        <p14:creationId xmlns:p14="http://schemas.microsoft.com/office/powerpoint/2010/main" val="3474860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453" name="Rectangle 18452">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455" name="Freeform: Shape 18454">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434" name="Rectangle 2"/>
          <p:cNvSpPr>
            <a:spLocks noGrp="1" noChangeArrowheads="1"/>
          </p:cNvSpPr>
          <p:nvPr>
            <p:ph type="title"/>
            <p:custDataLst>
              <p:tags r:id="rId2"/>
            </p:custDataLst>
          </p:nvPr>
        </p:nvSpPr>
        <p:spPr>
          <a:xfrm>
            <a:off x="686834" y="1153572"/>
            <a:ext cx="3200400" cy="4461163"/>
          </a:xfrm>
        </p:spPr>
        <p:txBody>
          <a:bodyPr>
            <a:normAutofit/>
          </a:bodyPr>
          <a:lstStyle/>
          <a:p>
            <a:pPr eaLnBrk="1" hangingPunct="1"/>
            <a:r>
              <a:rPr lang="en-US" b="1" dirty="0">
                <a:solidFill>
                  <a:srgbClr val="FFFFFF"/>
                </a:solidFill>
                <a:ea typeface="Tahoma" pitchFamily="34" charset="0"/>
                <a:cs typeface="Tahoma" pitchFamily="34" charset="0"/>
              </a:rPr>
              <a:t>PWV Identification continued </a:t>
            </a:r>
          </a:p>
        </p:txBody>
      </p:sp>
      <p:sp>
        <p:nvSpPr>
          <p:cNvPr id="18457" name="Arc 18456">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8435" name="Rectangle 3"/>
          <p:cNvSpPr>
            <a:spLocks noGrp="1" noChangeArrowheads="1"/>
          </p:cNvSpPr>
          <p:nvPr>
            <p:ph idx="1"/>
            <p:custDataLst>
              <p:tags r:id="rId3"/>
            </p:custDataLst>
          </p:nvPr>
        </p:nvSpPr>
        <p:spPr>
          <a:xfrm>
            <a:off x="4447308" y="591344"/>
            <a:ext cx="6906491" cy="5585619"/>
          </a:xfrm>
        </p:spPr>
        <p:txBody>
          <a:bodyPr anchor="ctr">
            <a:normAutofit/>
          </a:bodyPr>
          <a:lstStyle/>
          <a:p>
            <a:pPr>
              <a:spcBef>
                <a:spcPct val="50000"/>
              </a:spcBef>
              <a:spcAft>
                <a:spcPts val="1200"/>
              </a:spcAft>
            </a:pPr>
            <a:r>
              <a:rPr lang="en-US" dirty="0"/>
              <a:t>Request sales records, financial statements, reports, tax documents or other verifiable documentation</a:t>
            </a:r>
          </a:p>
          <a:p>
            <a:pPr>
              <a:spcBef>
                <a:spcPct val="50000"/>
              </a:spcBef>
              <a:spcAft>
                <a:spcPts val="1200"/>
              </a:spcAft>
            </a:pPr>
            <a:r>
              <a:rPr lang="en-US" b="1" dirty="0"/>
              <a:t>State Agency may require vendor to sign a release of information form from the Department of Revenue to verify SNAP eligible food sales-known as the “GEN-93”</a:t>
            </a:r>
          </a:p>
          <a:p>
            <a:pPr>
              <a:spcBef>
                <a:spcPct val="50000"/>
              </a:spcBef>
              <a:spcAft>
                <a:spcPts val="1200"/>
              </a:spcAft>
            </a:pPr>
            <a:r>
              <a:rPr lang="en-US" b="1" dirty="0"/>
              <a:t>Very important</a:t>
            </a:r>
            <a:r>
              <a:rPr lang="en-US" dirty="0"/>
              <a:t> for vendors to be aware that this information may be requested each year for the previous federal fiscal year</a:t>
            </a:r>
          </a:p>
        </p:txBody>
      </p:sp>
    </p:spTree>
    <p:custDataLst>
      <p:tags r:id="rId1"/>
    </p:custDataLst>
    <p:extLst>
      <p:ext uri="{BB962C8B-B14F-4D97-AF65-F5344CB8AC3E}">
        <p14:creationId xmlns:p14="http://schemas.microsoft.com/office/powerpoint/2010/main" val="765270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033" name="Arc 1032">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2" name="Title 1"/>
          <p:cNvSpPr>
            <a:spLocks noGrp="1"/>
          </p:cNvSpPr>
          <p:nvPr>
            <p:ph type="title"/>
            <p:custDataLst>
              <p:tags r:id="rId2"/>
            </p:custDataLst>
          </p:nvPr>
        </p:nvSpPr>
        <p:spPr>
          <a:xfrm>
            <a:off x="5894962" y="479493"/>
            <a:ext cx="5458838" cy="1325563"/>
          </a:xfrm>
        </p:spPr>
        <p:txBody>
          <a:bodyPr vert="horz" lIns="91440" tIns="45720" rIns="91440" bIns="45720" rtlCol="0" anchor="ctr">
            <a:normAutofit/>
          </a:bodyPr>
          <a:lstStyle/>
          <a:p>
            <a:r>
              <a:rPr lang="en-US" b="1" kern="1200" dirty="0">
                <a:solidFill>
                  <a:schemeClr val="tx1"/>
                </a:solidFill>
                <a:latin typeface="+mj-lt"/>
                <a:ea typeface="+mj-ea"/>
                <a:cs typeface="+mj-cs"/>
              </a:rPr>
              <a:t>GEN-93 FORM</a:t>
            </a:r>
          </a:p>
        </p:txBody>
      </p:sp>
      <p:sp>
        <p:nvSpPr>
          <p:cNvPr id="1035" name="Freeform: Shape 1034">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 name="Content Placeholder 3"/>
          <p:cNvSpPr>
            <a:spLocks noGrp="1"/>
          </p:cNvSpPr>
          <p:nvPr>
            <p:ph sz="half" idx="2"/>
            <p:custDataLst>
              <p:tags r:id="rId3"/>
            </p:custDataLst>
          </p:nvPr>
        </p:nvSpPr>
        <p:spPr>
          <a:xfrm>
            <a:off x="5894962" y="1984443"/>
            <a:ext cx="5458838" cy="4192520"/>
          </a:xfrm>
        </p:spPr>
        <p:txBody>
          <a:bodyPr vert="horz" lIns="91440" tIns="45720" rIns="91440" bIns="45720" rtlCol="0">
            <a:normAutofit/>
          </a:bodyPr>
          <a:lstStyle/>
          <a:p>
            <a:r>
              <a:rPr lang="en-US" dirty="0"/>
              <a:t>Release of Tax Information Form </a:t>
            </a:r>
          </a:p>
          <a:p>
            <a:r>
              <a:rPr lang="en-US" dirty="0"/>
              <a:t>Authorizes the Nutrition Services Vendor Unit to acquire the vendor’s E-500 forms directly from Department of Revenue (DOR)</a:t>
            </a:r>
          </a:p>
          <a:p>
            <a:r>
              <a:rPr lang="en-US" dirty="0"/>
              <a:t>Must be completed accurately matching what DOR has on file for store</a:t>
            </a:r>
          </a:p>
          <a:p>
            <a:r>
              <a:rPr lang="en-US" dirty="0"/>
              <a:t>Must be notarized</a:t>
            </a:r>
          </a:p>
        </p:txBody>
      </p:sp>
      <p:grpSp>
        <p:nvGrpSpPr>
          <p:cNvPr id="7" name="Group 4">
            <a:extLst>
              <a:ext uri="{FF2B5EF4-FFF2-40B4-BE49-F238E27FC236}">
                <a16:creationId xmlns:a16="http://schemas.microsoft.com/office/drawing/2014/main" id="{C81F2AFA-AFE1-46E8-49D2-3DCF0C8B0665}"/>
              </a:ext>
            </a:extLst>
          </p:cNvPr>
          <p:cNvGrpSpPr>
            <a:grpSpLocks noChangeAspect="1"/>
          </p:cNvGrpSpPr>
          <p:nvPr/>
        </p:nvGrpSpPr>
        <p:grpSpPr bwMode="auto">
          <a:xfrm>
            <a:off x="990600" y="441356"/>
            <a:ext cx="4470400" cy="5975287"/>
            <a:chOff x="2224" y="0"/>
            <a:chExt cx="3232" cy="4320"/>
          </a:xfrm>
        </p:grpSpPr>
        <p:sp>
          <p:nvSpPr>
            <p:cNvPr id="8" name="AutoShape 3">
              <a:extLst>
                <a:ext uri="{FF2B5EF4-FFF2-40B4-BE49-F238E27FC236}">
                  <a16:creationId xmlns:a16="http://schemas.microsoft.com/office/drawing/2014/main" id="{3CE5BE24-18D5-3828-2B35-2D268E23B432}"/>
                </a:ext>
              </a:extLst>
            </p:cNvPr>
            <p:cNvSpPr>
              <a:spLocks noChangeAspect="1" noChangeArrowheads="1" noTextEdit="1"/>
            </p:cNvSpPr>
            <p:nvPr/>
          </p:nvSpPr>
          <p:spPr bwMode="auto">
            <a:xfrm>
              <a:off x="2224" y="0"/>
              <a:ext cx="3232" cy="432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3" name="Picture 5">
              <a:extLst>
                <a:ext uri="{FF2B5EF4-FFF2-40B4-BE49-F238E27FC236}">
                  <a16:creationId xmlns:a16="http://schemas.microsoft.com/office/drawing/2014/main" id="{9D5BF5B2-4EF1-154A-CAD1-C18C84A9C62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24" y="0"/>
              <a:ext cx="3234" cy="432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3740037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C2554CA6-288E-4202-BC52-2E5A8F0C0A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Oval 32">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189" y="1119031"/>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custDataLst>
              <p:tags r:id="rId2"/>
            </p:custDataLst>
          </p:nvPr>
        </p:nvSpPr>
        <p:spPr>
          <a:xfrm>
            <a:off x="1171074" y="1396686"/>
            <a:ext cx="3240506" cy="4064628"/>
          </a:xfrm>
        </p:spPr>
        <p:txBody>
          <a:bodyPr>
            <a:normAutofit/>
          </a:bodyPr>
          <a:lstStyle/>
          <a:p>
            <a:r>
              <a:rPr lang="en-US" b="1" dirty="0">
                <a:solidFill>
                  <a:srgbClr val="FFFFFF"/>
                </a:solidFill>
                <a:ea typeface="Tahoma" pitchFamily="34" charset="0"/>
                <a:cs typeface="Tahoma" pitchFamily="34" charset="0"/>
              </a:rPr>
              <a:t>SNAP-eligible Food Sales Records</a:t>
            </a:r>
          </a:p>
        </p:txBody>
      </p:sp>
      <p:sp>
        <p:nvSpPr>
          <p:cNvPr id="35" name="Arc 34">
            <a:extLst>
              <a:ext uri="{FF2B5EF4-FFF2-40B4-BE49-F238E27FC236}">
                <a16:creationId xmlns:a16="http://schemas.microsoft.com/office/drawing/2014/main" id="{5B7778FC-632E-4DCA-A7CB-0D7731CCF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9809111">
            <a:off x="8683720" y="941148"/>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37" name="Oval 36">
            <a:extLst>
              <a:ext uri="{FF2B5EF4-FFF2-40B4-BE49-F238E27FC236}">
                <a16:creationId xmlns:a16="http://schemas.microsoft.com/office/drawing/2014/main" id="{FA23A907-97FB-4A8F-880A-DD77401C42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0048" y="4780992"/>
            <a:ext cx="546100"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4" name="Content Placeholder 3"/>
          <p:cNvSpPr>
            <a:spLocks noGrp="1"/>
          </p:cNvSpPr>
          <p:nvPr>
            <p:ph idx="1"/>
            <p:custDataLst>
              <p:tags r:id="rId3"/>
            </p:custDataLst>
          </p:nvPr>
        </p:nvSpPr>
        <p:spPr>
          <a:xfrm>
            <a:off x="4876801" y="1526033"/>
            <a:ext cx="6029750" cy="5103367"/>
          </a:xfrm>
        </p:spPr>
        <p:txBody>
          <a:bodyPr>
            <a:normAutofit fontScale="92500"/>
          </a:bodyPr>
          <a:lstStyle/>
          <a:p>
            <a:r>
              <a:rPr lang="en-US" sz="2400" dirty="0">
                <a:ea typeface="Tahoma" pitchFamily="34" charset="0"/>
                <a:cs typeface="Tahoma" pitchFamily="34" charset="0"/>
              </a:rPr>
              <a:t>Vendors must maintain a record of all SNAP-eligible food sales</a:t>
            </a:r>
          </a:p>
          <a:p>
            <a:r>
              <a:rPr lang="en-US" sz="2400" dirty="0">
                <a:ea typeface="Tahoma" pitchFamily="34" charset="0"/>
                <a:cs typeface="Tahoma" pitchFamily="34" charset="0"/>
              </a:rPr>
              <a:t>SNAP-eligible food sales are sales of those foods that can be purchased with SNAP (Food Stamp) benefits</a:t>
            </a:r>
          </a:p>
          <a:p>
            <a:r>
              <a:rPr lang="en-US" sz="2400" dirty="0">
                <a:ea typeface="Tahoma" pitchFamily="34" charset="0"/>
                <a:cs typeface="Tahoma" pitchFamily="34" charset="0"/>
              </a:rPr>
              <a:t>Vendors are required to provide the State WIC Agency, upon request, a statement of the total amount of revenue derived from SNAP-eligible food sales and written documentation to support the dollar amount of sales claimed</a:t>
            </a:r>
          </a:p>
          <a:p>
            <a:pPr>
              <a:spcBef>
                <a:spcPct val="50000"/>
              </a:spcBef>
            </a:pPr>
            <a:r>
              <a:rPr lang="en-US" sz="2400" dirty="0">
                <a:ea typeface="Tahoma" pitchFamily="34" charset="0"/>
                <a:cs typeface="Tahoma" pitchFamily="34" charset="0"/>
              </a:rPr>
              <a:t>Food Sales</a:t>
            </a:r>
          </a:p>
          <a:p>
            <a:pPr lvl="1">
              <a:spcBef>
                <a:spcPct val="50000"/>
              </a:spcBef>
              <a:buFont typeface="Wingdings" panose="05000000000000000000" pitchFamily="2" charset="2"/>
              <a:buChar char="ü"/>
            </a:pPr>
            <a:r>
              <a:rPr lang="en-US" dirty="0">
                <a:ea typeface="Tahoma" pitchFamily="34" charset="0"/>
                <a:cs typeface="Tahoma" pitchFamily="34" charset="0"/>
              </a:rPr>
              <a:t>The sale of all foods that could be purchased with SNAP benefits</a:t>
            </a:r>
          </a:p>
          <a:p>
            <a:pPr lvl="1">
              <a:spcBef>
                <a:spcPct val="50000"/>
              </a:spcBef>
              <a:buFont typeface="Wingdings" panose="05000000000000000000" pitchFamily="2" charset="2"/>
              <a:buChar char="ü"/>
            </a:pPr>
            <a:r>
              <a:rPr lang="en-US" dirty="0">
                <a:ea typeface="Tahoma" pitchFamily="34" charset="0"/>
                <a:cs typeface="Tahoma" pitchFamily="34" charset="0"/>
              </a:rPr>
              <a:t>Food Sales Fact Sheet</a:t>
            </a:r>
          </a:p>
          <a:p>
            <a:endParaRPr lang="en-US" sz="1100" dirty="0">
              <a:ea typeface="Tahoma" pitchFamily="34" charset="0"/>
              <a:cs typeface="Tahoma" pitchFamily="34" charset="0"/>
            </a:endParaRPr>
          </a:p>
        </p:txBody>
      </p:sp>
    </p:spTree>
    <p:custDataLst>
      <p:tags r:id="rId1"/>
    </p:custDataLst>
    <p:extLst>
      <p:ext uri="{BB962C8B-B14F-4D97-AF65-F5344CB8AC3E}">
        <p14:creationId xmlns:p14="http://schemas.microsoft.com/office/powerpoint/2010/main" val="2959057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405" name="Rectangle 16404">
            <a:extLst>
              <a:ext uri="{FF2B5EF4-FFF2-40B4-BE49-F238E27FC236}">
                <a16:creationId xmlns:a16="http://schemas.microsoft.com/office/drawing/2014/main" id="{C2554CA6-288E-4202-BC52-2E5A8F0C0A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407" name="Oval 16406">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189" y="1119031"/>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386" name="Rectangle 2"/>
          <p:cNvSpPr>
            <a:spLocks noGrp="1" noChangeArrowheads="1"/>
          </p:cNvSpPr>
          <p:nvPr>
            <p:ph type="title"/>
            <p:custDataLst>
              <p:tags r:id="rId2"/>
            </p:custDataLst>
          </p:nvPr>
        </p:nvSpPr>
        <p:spPr>
          <a:xfrm>
            <a:off x="1171074" y="1396686"/>
            <a:ext cx="3240506" cy="4064628"/>
          </a:xfrm>
        </p:spPr>
        <p:txBody>
          <a:bodyPr>
            <a:normAutofit/>
          </a:bodyPr>
          <a:lstStyle/>
          <a:p>
            <a:pPr eaLnBrk="1" hangingPunct="1"/>
            <a:r>
              <a:rPr lang="en-US" sz="3700" b="1" dirty="0">
                <a:solidFill>
                  <a:srgbClr val="FFFFFF"/>
                </a:solidFill>
                <a:ea typeface="Tahoma" pitchFamily="34" charset="0"/>
                <a:cs typeface="Tahoma" pitchFamily="34" charset="0"/>
              </a:rPr>
              <a:t>Appropriate Documentation</a:t>
            </a:r>
          </a:p>
        </p:txBody>
      </p:sp>
      <p:sp>
        <p:nvSpPr>
          <p:cNvPr id="16409" name="Arc 16408">
            <a:extLst>
              <a:ext uri="{FF2B5EF4-FFF2-40B4-BE49-F238E27FC236}">
                <a16:creationId xmlns:a16="http://schemas.microsoft.com/office/drawing/2014/main" id="{5B7778FC-632E-4DCA-A7CB-0D7731CCF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9809111">
            <a:off x="8683720" y="941148"/>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6411" name="Oval 16410">
            <a:extLst>
              <a:ext uri="{FF2B5EF4-FFF2-40B4-BE49-F238E27FC236}">
                <a16:creationId xmlns:a16="http://schemas.microsoft.com/office/drawing/2014/main" id="{FA23A907-97FB-4A8F-880A-DD77401C42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0048" y="4780992"/>
            <a:ext cx="546100"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6387" name="Rectangle 3"/>
          <p:cNvSpPr>
            <a:spLocks noGrp="1" noChangeArrowheads="1"/>
          </p:cNvSpPr>
          <p:nvPr>
            <p:ph idx="1"/>
            <p:custDataLst>
              <p:tags r:id="rId3"/>
            </p:custDataLst>
          </p:nvPr>
        </p:nvSpPr>
        <p:spPr>
          <a:xfrm>
            <a:off x="5370153" y="1526033"/>
            <a:ext cx="5536397" cy="3935281"/>
          </a:xfrm>
        </p:spPr>
        <p:txBody>
          <a:bodyPr>
            <a:normAutofit/>
          </a:bodyPr>
          <a:lstStyle/>
          <a:p>
            <a:pPr eaLnBrk="1" hangingPunct="1"/>
            <a:r>
              <a:rPr lang="en-US" sz="2600" dirty="0">
                <a:ea typeface="Tahoma" pitchFamily="34" charset="0"/>
                <a:cs typeface="Tahoma" pitchFamily="34" charset="0"/>
              </a:rPr>
              <a:t>Each year select vendors are asked to submit SNAP eligible food sales as part of PWV determination</a:t>
            </a:r>
          </a:p>
          <a:p>
            <a:pPr eaLnBrk="1" hangingPunct="1"/>
            <a:endParaRPr lang="en-US" sz="2600" dirty="0">
              <a:ea typeface="Tahoma" pitchFamily="34" charset="0"/>
              <a:cs typeface="Tahoma" pitchFamily="34" charset="0"/>
            </a:endParaRPr>
          </a:p>
          <a:p>
            <a:pPr eaLnBrk="1" hangingPunct="1"/>
            <a:r>
              <a:rPr lang="en-US" sz="2600" dirty="0">
                <a:ea typeface="Tahoma" pitchFamily="34" charset="0"/>
                <a:cs typeface="Tahoma" pitchFamily="34" charset="0"/>
              </a:rPr>
              <a:t>Request sales records, financial statements, reports, tax documents or other verifiable documentation</a:t>
            </a:r>
          </a:p>
          <a:p>
            <a:pPr eaLnBrk="1" hangingPunct="1"/>
            <a:endParaRPr lang="en-US" sz="2600" dirty="0">
              <a:ea typeface="Tahoma" pitchFamily="34" charset="0"/>
              <a:cs typeface="Tahoma" pitchFamily="34" charset="0"/>
            </a:endParaRPr>
          </a:p>
          <a:p>
            <a:pPr eaLnBrk="1" hangingPunct="1"/>
            <a:r>
              <a:rPr lang="en-US" sz="2600" dirty="0">
                <a:ea typeface="Tahoma" pitchFamily="34" charset="0"/>
                <a:cs typeface="Tahoma" pitchFamily="34" charset="0"/>
              </a:rPr>
              <a:t>Keep a monthly copy in files</a:t>
            </a:r>
          </a:p>
        </p:txBody>
      </p:sp>
    </p:spTree>
    <p:custDataLst>
      <p:tags r:id="rId1"/>
    </p:custDataLst>
    <p:extLst>
      <p:ext uri="{BB962C8B-B14F-4D97-AF65-F5344CB8AC3E}">
        <p14:creationId xmlns:p14="http://schemas.microsoft.com/office/powerpoint/2010/main" val="3493018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C2554CA6-288E-4202-BC52-2E5A8F0C0A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Oval 34">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189" y="1119031"/>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4"/>
          <p:cNvSpPr>
            <a:spLocks noGrp="1"/>
          </p:cNvSpPr>
          <p:nvPr>
            <p:ph type="title"/>
            <p:custDataLst>
              <p:tags r:id="rId2"/>
            </p:custDataLst>
          </p:nvPr>
        </p:nvSpPr>
        <p:spPr>
          <a:xfrm>
            <a:off x="1171074" y="1396686"/>
            <a:ext cx="3240506" cy="4064628"/>
          </a:xfrm>
        </p:spPr>
        <p:txBody>
          <a:bodyPr>
            <a:normAutofit/>
          </a:bodyPr>
          <a:lstStyle/>
          <a:p>
            <a:pPr>
              <a:defRPr/>
            </a:pPr>
            <a:r>
              <a:rPr lang="en-US" sz="3700" b="1" dirty="0">
                <a:solidFill>
                  <a:srgbClr val="FFFFFF"/>
                </a:solidFill>
                <a:ea typeface="Tahoma" pitchFamily="34" charset="0"/>
                <a:cs typeface="Tahoma" pitchFamily="34" charset="0"/>
              </a:rPr>
              <a:t>Verifiable Documentation of SNAP-eligible Food Sales</a:t>
            </a:r>
          </a:p>
        </p:txBody>
      </p:sp>
      <p:sp>
        <p:nvSpPr>
          <p:cNvPr id="37" name="Arc 36">
            <a:extLst>
              <a:ext uri="{FF2B5EF4-FFF2-40B4-BE49-F238E27FC236}">
                <a16:creationId xmlns:a16="http://schemas.microsoft.com/office/drawing/2014/main" id="{5B7778FC-632E-4DCA-A7CB-0D7731CCF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9809111">
            <a:off x="8683720" y="941148"/>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39" name="Oval 38">
            <a:extLst>
              <a:ext uri="{FF2B5EF4-FFF2-40B4-BE49-F238E27FC236}">
                <a16:creationId xmlns:a16="http://schemas.microsoft.com/office/drawing/2014/main" id="{FA23A907-97FB-4A8F-880A-DD77401C42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0048" y="4780992"/>
            <a:ext cx="546100"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6" name="Content Placeholder 5"/>
          <p:cNvSpPr>
            <a:spLocks noGrp="1"/>
          </p:cNvSpPr>
          <p:nvPr>
            <p:ph idx="1"/>
            <p:custDataLst>
              <p:tags r:id="rId3"/>
            </p:custDataLst>
          </p:nvPr>
        </p:nvSpPr>
        <p:spPr>
          <a:xfrm>
            <a:off x="5093465" y="1642871"/>
            <a:ext cx="6332658" cy="4798567"/>
          </a:xfrm>
        </p:spPr>
        <p:txBody>
          <a:bodyPr>
            <a:normAutofit fontScale="92500" lnSpcReduction="10000"/>
          </a:bodyPr>
          <a:lstStyle/>
          <a:p>
            <a:pPr marL="205556" indent="-137197">
              <a:defRPr/>
            </a:pPr>
            <a:r>
              <a:rPr lang="en-US" sz="2400" dirty="0">
                <a:ea typeface="Tahoma" pitchFamily="34" charset="0"/>
                <a:cs typeface="Tahoma" pitchFamily="34" charset="0"/>
              </a:rPr>
              <a:t>Ledger Totals</a:t>
            </a:r>
          </a:p>
          <a:p>
            <a:pPr marL="617054" lvl="1" indent="-342900">
              <a:buFont typeface="Wingdings" panose="05000000000000000000" pitchFamily="2" charset="2"/>
              <a:buChar char="ü"/>
              <a:defRPr/>
            </a:pPr>
            <a:r>
              <a:rPr lang="en-US" dirty="0">
                <a:ea typeface="Tahoma" pitchFamily="34" charset="0"/>
                <a:cs typeface="Tahoma" pitchFamily="34" charset="0"/>
              </a:rPr>
              <a:t>Daily, Weekly or Monthly Cash Register Receipts totaled in a ledger </a:t>
            </a:r>
            <a:r>
              <a:rPr lang="en-US" b="1" dirty="0">
                <a:ea typeface="Tahoma" pitchFamily="34" charset="0"/>
                <a:cs typeface="Tahoma" pitchFamily="34" charset="0"/>
              </a:rPr>
              <a:t>(DO NOT send actual cash register receipts)</a:t>
            </a:r>
          </a:p>
          <a:p>
            <a:pPr marL="617054" lvl="1" indent="-342900">
              <a:buFont typeface="Wingdings" panose="05000000000000000000" pitchFamily="2" charset="2"/>
              <a:buChar char="ü"/>
              <a:defRPr/>
            </a:pPr>
            <a:r>
              <a:rPr lang="en-US" dirty="0">
                <a:ea typeface="Tahoma" pitchFamily="34" charset="0"/>
                <a:cs typeface="Tahoma" pitchFamily="34" charset="0"/>
              </a:rPr>
              <a:t>Some registers have the ability to separate out different types of items</a:t>
            </a:r>
          </a:p>
          <a:p>
            <a:pPr marL="617054" lvl="1" indent="-342900">
              <a:buFont typeface="Wingdings" panose="05000000000000000000" pitchFamily="2" charset="2"/>
              <a:buChar char="ü"/>
              <a:defRPr/>
            </a:pPr>
            <a:r>
              <a:rPr lang="en-US" dirty="0">
                <a:ea typeface="Tahoma" pitchFamily="34" charset="0"/>
                <a:cs typeface="Tahoma" pitchFamily="34" charset="0"/>
              </a:rPr>
              <a:t>It is highly recommended that Vendors maintain this type of system. Makes this annual process easier</a:t>
            </a:r>
          </a:p>
          <a:p>
            <a:pPr marL="617054" lvl="1" indent="-342900">
              <a:buFont typeface="Wingdings" panose="05000000000000000000" pitchFamily="2" charset="2"/>
              <a:buChar char="ü"/>
              <a:defRPr/>
            </a:pPr>
            <a:endParaRPr lang="en-US" dirty="0">
              <a:ea typeface="Tahoma" pitchFamily="34" charset="0"/>
              <a:cs typeface="Tahoma" pitchFamily="34" charset="0"/>
            </a:endParaRPr>
          </a:p>
          <a:p>
            <a:pPr marL="205795">
              <a:defRPr/>
            </a:pPr>
            <a:r>
              <a:rPr lang="en-US" sz="2400" dirty="0">
                <a:ea typeface="Tahoma" pitchFamily="34" charset="0"/>
                <a:cs typeface="Tahoma" pitchFamily="34" charset="0"/>
              </a:rPr>
              <a:t>Sales and Use Tax returns are not always sufficient for documenting complete SNAP eligible food sales</a:t>
            </a:r>
          </a:p>
          <a:p>
            <a:pPr marL="617054" lvl="1" indent="-342900">
              <a:buFont typeface="Wingdings" panose="05000000000000000000" pitchFamily="2" charset="2"/>
              <a:buChar char="ü"/>
              <a:defRPr/>
            </a:pPr>
            <a:r>
              <a:rPr lang="en-US" dirty="0">
                <a:ea typeface="Tahoma" pitchFamily="34" charset="0"/>
                <a:cs typeface="Tahoma" pitchFamily="34" charset="0"/>
              </a:rPr>
              <a:t>These returns may be used along with ledger totals to verify a vendor’s documentation of SNAP eligible food sales</a:t>
            </a:r>
          </a:p>
          <a:p>
            <a:pPr marL="617385" lvl="2" indent="-137197">
              <a:buClr>
                <a:schemeClr val="accent3"/>
              </a:buClr>
              <a:defRPr/>
            </a:pPr>
            <a:endParaRPr lang="en-US" sz="1100" dirty="0"/>
          </a:p>
        </p:txBody>
      </p:sp>
    </p:spTree>
    <p:custDataLst>
      <p:tags r:id="rId1"/>
    </p:custDataLst>
    <p:extLst>
      <p:ext uri="{BB962C8B-B14F-4D97-AF65-F5344CB8AC3E}">
        <p14:creationId xmlns:p14="http://schemas.microsoft.com/office/powerpoint/2010/main" val="1711286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custDataLst>
              <p:tags r:id="rId2"/>
            </p:custDataLst>
          </p:nvPr>
        </p:nvSpPr>
        <p:spPr>
          <a:xfrm>
            <a:off x="1828800" y="710980"/>
            <a:ext cx="6683765" cy="638569"/>
          </a:xfrm>
        </p:spPr>
        <p:txBody>
          <a:bodyPr>
            <a:noAutofit/>
          </a:bodyPr>
          <a:lstStyle/>
          <a:p>
            <a:pPr eaLnBrk="1" hangingPunct="1">
              <a:defRPr/>
            </a:pPr>
            <a:r>
              <a:rPr lang="en-US" b="1" dirty="0">
                <a:solidFill>
                  <a:schemeClr val="tx1"/>
                </a:solidFill>
                <a:ea typeface="Tahoma" pitchFamily="34" charset="0"/>
                <a:cs typeface="Tahoma" pitchFamily="34" charset="0"/>
              </a:rPr>
              <a:t>SAMPLE LEDGER</a:t>
            </a:r>
          </a:p>
        </p:txBody>
      </p:sp>
      <p:graphicFrame>
        <p:nvGraphicFramePr>
          <p:cNvPr id="5" name="Content Placeholder 4"/>
          <p:cNvGraphicFramePr>
            <a:graphicFrameLocks noGrp="1"/>
          </p:cNvGraphicFramePr>
          <p:nvPr>
            <p:ph idx="1"/>
            <p:custDataLst>
              <p:tags r:id="rId3"/>
            </p:custDataLst>
            <p:extLst>
              <p:ext uri="{D42A27DB-BD31-4B8C-83A1-F6EECF244321}">
                <p14:modId xmlns:p14="http://schemas.microsoft.com/office/powerpoint/2010/main" val="4005238599"/>
              </p:ext>
            </p:extLst>
          </p:nvPr>
        </p:nvGraphicFramePr>
        <p:xfrm>
          <a:off x="2209800" y="1828800"/>
          <a:ext cx="7543799" cy="3962396"/>
        </p:xfrm>
        <a:graphic>
          <a:graphicData uri="http://schemas.openxmlformats.org/drawingml/2006/table">
            <a:tbl>
              <a:tblPr firstRow="1" bandRow="1">
                <a:tableStyleId>{7DF18680-E054-41AD-8BC1-D1AEF772440D}</a:tableStyleId>
              </a:tblPr>
              <a:tblGrid>
                <a:gridCol w="888892">
                  <a:extLst>
                    <a:ext uri="{9D8B030D-6E8A-4147-A177-3AD203B41FA5}">
                      <a16:colId xmlns:a16="http://schemas.microsoft.com/office/drawing/2014/main" val="20000"/>
                    </a:ext>
                  </a:extLst>
                </a:gridCol>
                <a:gridCol w="1380925">
                  <a:extLst>
                    <a:ext uri="{9D8B030D-6E8A-4147-A177-3AD203B41FA5}">
                      <a16:colId xmlns:a16="http://schemas.microsoft.com/office/drawing/2014/main" val="20001"/>
                    </a:ext>
                  </a:extLst>
                </a:gridCol>
                <a:gridCol w="1335184">
                  <a:extLst>
                    <a:ext uri="{9D8B030D-6E8A-4147-A177-3AD203B41FA5}">
                      <a16:colId xmlns:a16="http://schemas.microsoft.com/office/drawing/2014/main" val="20002"/>
                    </a:ext>
                  </a:extLst>
                </a:gridCol>
                <a:gridCol w="1201112">
                  <a:extLst>
                    <a:ext uri="{9D8B030D-6E8A-4147-A177-3AD203B41FA5}">
                      <a16:colId xmlns:a16="http://schemas.microsoft.com/office/drawing/2014/main" val="20003"/>
                    </a:ext>
                  </a:extLst>
                </a:gridCol>
                <a:gridCol w="1201667">
                  <a:extLst>
                    <a:ext uri="{9D8B030D-6E8A-4147-A177-3AD203B41FA5}">
                      <a16:colId xmlns:a16="http://schemas.microsoft.com/office/drawing/2014/main" val="20004"/>
                    </a:ext>
                  </a:extLst>
                </a:gridCol>
                <a:gridCol w="801112">
                  <a:extLst>
                    <a:ext uri="{9D8B030D-6E8A-4147-A177-3AD203B41FA5}">
                      <a16:colId xmlns:a16="http://schemas.microsoft.com/office/drawing/2014/main" val="20005"/>
                    </a:ext>
                  </a:extLst>
                </a:gridCol>
                <a:gridCol w="734907">
                  <a:extLst>
                    <a:ext uri="{9D8B030D-6E8A-4147-A177-3AD203B41FA5}">
                      <a16:colId xmlns:a16="http://schemas.microsoft.com/office/drawing/2014/main" val="20006"/>
                    </a:ext>
                  </a:extLst>
                </a:gridCol>
              </a:tblGrid>
              <a:tr h="909623">
                <a:tc>
                  <a:txBody>
                    <a:bodyPr/>
                    <a:lstStyle/>
                    <a:p>
                      <a:pPr algn="ctr"/>
                      <a:r>
                        <a:rPr lang="en-US" sz="900" dirty="0"/>
                        <a:t>Date</a:t>
                      </a:r>
                      <a:endParaRPr lang="en-US" sz="900" b="1" dirty="0">
                        <a:solidFill>
                          <a:schemeClr val="tx1"/>
                        </a:solidFill>
                      </a:endParaRPr>
                    </a:p>
                  </a:txBody>
                  <a:tcPr marL="68598" marR="68598" marT="34296" marB="34296"/>
                </a:tc>
                <a:tc>
                  <a:txBody>
                    <a:bodyPr/>
                    <a:lstStyle/>
                    <a:p>
                      <a:pPr algn="ctr"/>
                      <a:r>
                        <a:rPr lang="en-US" sz="900" dirty="0"/>
                        <a:t>Grocery</a:t>
                      </a:r>
                    </a:p>
                    <a:p>
                      <a:pPr algn="ctr"/>
                      <a:r>
                        <a:rPr lang="en-US" sz="900" dirty="0"/>
                        <a:t>(</a:t>
                      </a:r>
                      <a:r>
                        <a:rPr lang="en-US" sz="900" kern="1200" dirty="0"/>
                        <a:t>food</a:t>
                      </a:r>
                      <a:r>
                        <a:rPr lang="en-US" sz="900" dirty="0"/>
                        <a:t> only</a:t>
                      </a:r>
                      <a:r>
                        <a:rPr lang="en-US" sz="900" baseline="0" dirty="0"/>
                        <a:t> 2% rate)</a:t>
                      </a:r>
                    </a:p>
                    <a:p>
                      <a:pPr algn="ctr"/>
                      <a:endParaRPr lang="en-US" sz="900" b="1" dirty="0">
                        <a:solidFill>
                          <a:schemeClr val="tx1"/>
                        </a:solidFill>
                      </a:endParaRPr>
                    </a:p>
                  </a:txBody>
                  <a:tcPr marL="68598" marR="68598" marT="34296" marB="34296"/>
                </a:tc>
                <a:tc>
                  <a:txBody>
                    <a:bodyPr/>
                    <a:lstStyle/>
                    <a:p>
                      <a:pPr algn="ctr"/>
                      <a:r>
                        <a:rPr lang="en-US" sz="900" dirty="0"/>
                        <a:t>Non-food items </a:t>
                      </a:r>
                      <a:endParaRPr lang="en-US" sz="900" b="1" dirty="0">
                        <a:solidFill>
                          <a:schemeClr val="tx1"/>
                        </a:solidFill>
                      </a:endParaRPr>
                    </a:p>
                  </a:txBody>
                  <a:tcPr marL="68598" marR="68598" marT="34296" marB="34296"/>
                </a:tc>
                <a:tc>
                  <a:txBody>
                    <a:bodyPr/>
                    <a:lstStyle/>
                    <a:p>
                      <a:pPr algn="ctr"/>
                      <a:r>
                        <a:rPr lang="en-US" sz="900" dirty="0"/>
                        <a:t>Food items</a:t>
                      </a:r>
                      <a:endParaRPr lang="en-US" sz="900" b="1" dirty="0">
                        <a:solidFill>
                          <a:schemeClr val="tx1"/>
                        </a:solidFill>
                      </a:endParaRPr>
                    </a:p>
                  </a:txBody>
                  <a:tcPr marL="68598" marR="68598" marT="34296" marB="34296"/>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dirty="0"/>
                        <a:t>Total of Food &amp;</a:t>
                      </a:r>
                      <a:r>
                        <a:rPr lang="en-US" sz="900" baseline="0" dirty="0"/>
                        <a:t> Non-Food</a:t>
                      </a:r>
                      <a:endParaRPr lang="en-US" sz="900" b="1" dirty="0">
                        <a:solidFill>
                          <a:schemeClr val="tx1"/>
                        </a:solidFill>
                      </a:endParaRPr>
                    </a:p>
                  </a:txBody>
                  <a:tcPr marL="68598" marR="68598" marT="34296" marB="34296"/>
                </a:tc>
                <a:tc>
                  <a:txBody>
                    <a:bodyPr/>
                    <a:lstStyle/>
                    <a:p>
                      <a:pPr algn="ctr"/>
                      <a:r>
                        <a:rPr lang="en-US" sz="900" dirty="0"/>
                        <a:t>WIC</a:t>
                      </a:r>
                      <a:endParaRPr lang="en-US" sz="900" b="1" dirty="0">
                        <a:solidFill>
                          <a:schemeClr val="tx1"/>
                        </a:solidFill>
                      </a:endParaRPr>
                    </a:p>
                  </a:txBody>
                  <a:tcPr marL="68598" marR="68598" marT="34296" marB="34296"/>
                </a:tc>
                <a:tc>
                  <a:txBody>
                    <a:bodyPr/>
                    <a:lstStyle/>
                    <a:p>
                      <a:pPr algn="ctr"/>
                      <a:r>
                        <a:rPr lang="en-US" sz="900" dirty="0"/>
                        <a:t>SNAP</a:t>
                      </a:r>
                      <a:endParaRPr lang="en-US" sz="900" b="1" dirty="0">
                        <a:solidFill>
                          <a:schemeClr val="tx1"/>
                        </a:solidFill>
                      </a:endParaRPr>
                    </a:p>
                  </a:txBody>
                  <a:tcPr marL="68598" marR="68598" marT="34296" marB="34296"/>
                </a:tc>
                <a:extLst>
                  <a:ext uri="{0D108BD9-81ED-4DB2-BD59-A6C34878D82A}">
                    <a16:rowId xmlns:a16="http://schemas.microsoft.com/office/drawing/2014/main" val="10000"/>
                  </a:ext>
                </a:extLst>
              </a:tr>
              <a:tr h="328601">
                <a:tc>
                  <a:txBody>
                    <a:bodyPr/>
                    <a:lstStyle/>
                    <a:p>
                      <a:r>
                        <a:rPr lang="en-US" sz="1100" dirty="0"/>
                        <a:t>1/1/23</a:t>
                      </a:r>
                    </a:p>
                  </a:txBody>
                  <a:tcPr marL="68598" marR="68598" marT="34296" marB="34296"/>
                </a:tc>
                <a:tc>
                  <a:txBody>
                    <a:bodyPr/>
                    <a:lstStyle/>
                    <a:p>
                      <a:pPr algn="ctr"/>
                      <a:r>
                        <a:rPr lang="en-US" sz="1100" dirty="0"/>
                        <a:t>$250</a:t>
                      </a:r>
                    </a:p>
                  </a:txBody>
                  <a:tcPr marL="68598" marR="68598" marT="34296" marB="34296"/>
                </a:tc>
                <a:tc>
                  <a:txBody>
                    <a:bodyPr/>
                    <a:lstStyle/>
                    <a:p>
                      <a:pPr algn="ctr"/>
                      <a:r>
                        <a:rPr lang="en-US" sz="1100" dirty="0"/>
                        <a:t>$500</a:t>
                      </a:r>
                    </a:p>
                  </a:txBody>
                  <a:tcPr marL="68598" marR="68598" marT="34296" marB="34296"/>
                </a:tc>
                <a:tc>
                  <a:txBody>
                    <a:bodyPr/>
                    <a:lstStyle/>
                    <a:p>
                      <a:pPr algn="ctr"/>
                      <a:r>
                        <a:rPr lang="en-US" sz="1100" dirty="0"/>
                        <a:t>$125</a:t>
                      </a:r>
                    </a:p>
                  </a:txBody>
                  <a:tcPr marL="68598" marR="68598" marT="34296" marB="34296"/>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dirty="0"/>
                        <a:t>$625</a:t>
                      </a:r>
                    </a:p>
                  </a:txBody>
                  <a:tcPr marL="68598" marR="68598" marT="34296" marB="34296"/>
                </a:tc>
                <a:tc>
                  <a:txBody>
                    <a:bodyPr/>
                    <a:lstStyle/>
                    <a:p>
                      <a:pPr algn="ctr"/>
                      <a:r>
                        <a:rPr lang="en-US" sz="1100" dirty="0"/>
                        <a:t>$500</a:t>
                      </a:r>
                    </a:p>
                  </a:txBody>
                  <a:tcPr marL="68598" marR="68598" marT="34296" marB="34296"/>
                </a:tc>
                <a:tc>
                  <a:txBody>
                    <a:bodyPr/>
                    <a:lstStyle/>
                    <a:p>
                      <a:pPr algn="ctr"/>
                      <a:r>
                        <a:rPr lang="en-US" sz="1100" dirty="0"/>
                        <a:t>$200</a:t>
                      </a:r>
                    </a:p>
                  </a:txBody>
                  <a:tcPr marL="68598" marR="68598" marT="34296" marB="34296"/>
                </a:tc>
                <a:extLst>
                  <a:ext uri="{0D108BD9-81ED-4DB2-BD59-A6C34878D82A}">
                    <a16:rowId xmlns:a16="http://schemas.microsoft.com/office/drawing/2014/main" val="10001"/>
                  </a:ext>
                </a:extLst>
              </a:tr>
              <a:tr h="328601">
                <a:tc>
                  <a:txBody>
                    <a:bodyPr/>
                    <a:lstStyle/>
                    <a:p>
                      <a:r>
                        <a:rPr lang="en-US" sz="1100" dirty="0"/>
                        <a:t>1/2/23</a:t>
                      </a:r>
                    </a:p>
                  </a:txBody>
                  <a:tcPr marL="68598" marR="68598" marT="34296" marB="34296"/>
                </a:tc>
                <a:tc>
                  <a:txBody>
                    <a:bodyPr/>
                    <a:lstStyle/>
                    <a:p>
                      <a:pPr algn="ctr"/>
                      <a:r>
                        <a:rPr lang="en-US" sz="1100" dirty="0"/>
                        <a:t>$120</a:t>
                      </a:r>
                    </a:p>
                  </a:txBody>
                  <a:tcPr marL="68598" marR="68598" marT="34296" marB="34296"/>
                </a:tc>
                <a:tc>
                  <a:txBody>
                    <a:bodyPr/>
                    <a:lstStyle/>
                    <a:p>
                      <a:pPr algn="ctr"/>
                      <a:r>
                        <a:rPr lang="en-US" sz="1100" dirty="0"/>
                        <a:t>$650</a:t>
                      </a:r>
                    </a:p>
                  </a:txBody>
                  <a:tcPr marL="68598" marR="68598" marT="34296" marB="34296"/>
                </a:tc>
                <a:tc>
                  <a:txBody>
                    <a:bodyPr/>
                    <a:lstStyle/>
                    <a:p>
                      <a:pPr algn="ctr"/>
                      <a:r>
                        <a:rPr lang="en-US" sz="1100" dirty="0"/>
                        <a:t>$25</a:t>
                      </a:r>
                    </a:p>
                  </a:txBody>
                  <a:tcPr marL="68598" marR="68598" marT="34296" marB="34296"/>
                </a:tc>
                <a:tc>
                  <a:txBody>
                    <a:bodyPr/>
                    <a:lstStyle/>
                    <a:p>
                      <a:pPr algn="ctr"/>
                      <a:r>
                        <a:rPr lang="en-US" sz="1100" dirty="0"/>
                        <a:t>$675</a:t>
                      </a:r>
                    </a:p>
                  </a:txBody>
                  <a:tcPr marL="68598" marR="68598" marT="34296" marB="34296"/>
                </a:tc>
                <a:tc>
                  <a:txBody>
                    <a:bodyPr/>
                    <a:lstStyle/>
                    <a:p>
                      <a:pPr algn="ctr"/>
                      <a:r>
                        <a:rPr lang="en-US" sz="1100" dirty="0"/>
                        <a:t>$100</a:t>
                      </a:r>
                    </a:p>
                  </a:txBody>
                  <a:tcPr marL="68598" marR="68598" marT="34296" marB="34296"/>
                </a:tc>
                <a:tc>
                  <a:txBody>
                    <a:bodyPr/>
                    <a:lstStyle/>
                    <a:p>
                      <a:pPr algn="ctr"/>
                      <a:r>
                        <a:rPr lang="en-US" sz="1100" dirty="0"/>
                        <a:t>$100</a:t>
                      </a:r>
                    </a:p>
                  </a:txBody>
                  <a:tcPr marL="68598" marR="68598" marT="34296" marB="34296"/>
                </a:tc>
                <a:extLst>
                  <a:ext uri="{0D108BD9-81ED-4DB2-BD59-A6C34878D82A}">
                    <a16:rowId xmlns:a16="http://schemas.microsoft.com/office/drawing/2014/main" val="10002"/>
                  </a:ext>
                </a:extLst>
              </a:tr>
              <a:tr h="328601">
                <a:tc>
                  <a:txBody>
                    <a:bodyPr/>
                    <a:lstStyle/>
                    <a:p>
                      <a:r>
                        <a:rPr lang="en-US" sz="1100" dirty="0"/>
                        <a:t>1/3/23</a:t>
                      </a:r>
                    </a:p>
                  </a:txBody>
                  <a:tcPr marL="68598" marR="68598" marT="34296" marB="34296"/>
                </a:tc>
                <a:tc>
                  <a:txBody>
                    <a:bodyPr/>
                    <a:lstStyle/>
                    <a:p>
                      <a:pPr algn="ctr"/>
                      <a:r>
                        <a:rPr lang="en-US" sz="1100" dirty="0"/>
                        <a:t>$195</a:t>
                      </a:r>
                    </a:p>
                  </a:txBody>
                  <a:tcPr marL="68598" marR="68598" marT="34296" marB="34296"/>
                </a:tc>
                <a:tc>
                  <a:txBody>
                    <a:bodyPr/>
                    <a:lstStyle/>
                    <a:p>
                      <a:pPr algn="ctr"/>
                      <a:r>
                        <a:rPr lang="en-US" sz="1100" dirty="0"/>
                        <a:t>$500</a:t>
                      </a:r>
                    </a:p>
                  </a:txBody>
                  <a:tcPr marL="68598" marR="68598" marT="34296" marB="34296"/>
                </a:tc>
                <a:tc>
                  <a:txBody>
                    <a:bodyPr/>
                    <a:lstStyle/>
                    <a:p>
                      <a:pPr algn="ctr"/>
                      <a:r>
                        <a:rPr lang="en-US" sz="1100" dirty="0"/>
                        <a:t>$125</a:t>
                      </a:r>
                    </a:p>
                  </a:txBody>
                  <a:tcPr marL="68598" marR="68598" marT="34296" marB="34296"/>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dirty="0"/>
                        <a:t>$625</a:t>
                      </a:r>
                    </a:p>
                  </a:txBody>
                  <a:tcPr marL="68598" marR="68598" marT="34296" marB="34296"/>
                </a:tc>
                <a:tc>
                  <a:txBody>
                    <a:bodyPr/>
                    <a:lstStyle/>
                    <a:p>
                      <a:pPr algn="ctr"/>
                      <a:r>
                        <a:rPr lang="en-US" sz="1100" dirty="0"/>
                        <a:t>$100</a:t>
                      </a:r>
                    </a:p>
                  </a:txBody>
                  <a:tcPr marL="68598" marR="68598" marT="34296" marB="34296"/>
                </a:tc>
                <a:tc>
                  <a:txBody>
                    <a:bodyPr/>
                    <a:lstStyle/>
                    <a:p>
                      <a:pPr algn="ctr"/>
                      <a:r>
                        <a:rPr lang="en-US" sz="1100" dirty="0"/>
                        <a:t>$300</a:t>
                      </a:r>
                    </a:p>
                  </a:txBody>
                  <a:tcPr marL="68598" marR="68598" marT="34296" marB="34296"/>
                </a:tc>
                <a:extLst>
                  <a:ext uri="{0D108BD9-81ED-4DB2-BD59-A6C34878D82A}">
                    <a16:rowId xmlns:a16="http://schemas.microsoft.com/office/drawing/2014/main" val="10003"/>
                  </a:ext>
                </a:extLst>
              </a:tr>
              <a:tr h="328601">
                <a:tc>
                  <a:txBody>
                    <a:bodyPr/>
                    <a:lstStyle/>
                    <a:p>
                      <a:r>
                        <a:rPr lang="en-US" sz="1100" dirty="0"/>
                        <a:t>1/4/23</a:t>
                      </a:r>
                    </a:p>
                  </a:txBody>
                  <a:tcPr marL="68598" marR="68598" marT="34296" marB="34296"/>
                </a:tc>
                <a:tc>
                  <a:txBody>
                    <a:bodyPr/>
                    <a:lstStyle/>
                    <a:p>
                      <a:pPr algn="ctr"/>
                      <a:r>
                        <a:rPr lang="en-US" sz="1100" dirty="0"/>
                        <a:t>$135</a:t>
                      </a:r>
                    </a:p>
                  </a:txBody>
                  <a:tcPr marL="68598" marR="68598" marT="34296" marB="34296"/>
                </a:tc>
                <a:tc>
                  <a:txBody>
                    <a:bodyPr/>
                    <a:lstStyle/>
                    <a:p>
                      <a:pPr algn="ctr"/>
                      <a:r>
                        <a:rPr lang="en-US" sz="1100" dirty="0"/>
                        <a:t>$1000</a:t>
                      </a:r>
                    </a:p>
                  </a:txBody>
                  <a:tcPr marL="68598" marR="68598" marT="34296" marB="34296"/>
                </a:tc>
                <a:tc>
                  <a:txBody>
                    <a:bodyPr/>
                    <a:lstStyle/>
                    <a:p>
                      <a:pPr algn="ctr"/>
                      <a:r>
                        <a:rPr lang="en-US" sz="1100" dirty="0"/>
                        <a:t>$50</a:t>
                      </a:r>
                    </a:p>
                  </a:txBody>
                  <a:tcPr marL="68598" marR="68598" marT="34296" marB="34296"/>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dirty="0"/>
                        <a:t>$1050</a:t>
                      </a:r>
                    </a:p>
                  </a:txBody>
                  <a:tcPr marL="68598" marR="68598" marT="34296" marB="34296"/>
                </a:tc>
                <a:tc>
                  <a:txBody>
                    <a:bodyPr/>
                    <a:lstStyle/>
                    <a:p>
                      <a:pPr algn="ctr"/>
                      <a:r>
                        <a:rPr lang="en-US" sz="1100" dirty="0"/>
                        <a:t>$500</a:t>
                      </a:r>
                    </a:p>
                  </a:txBody>
                  <a:tcPr marL="68598" marR="68598" marT="34296" marB="34296"/>
                </a:tc>
                <a:tc>
                  <a:txBody>
                    <a:bodyPr/>
                    <a:lstStyle/>
                    <a:p>
                      <a:pPr algn="ctr"/>
                      <a:r>
                        <a:rPr lang="en-US" sz="1100" dirty="0"/>
                        <a:t>$250</a:t>
                      </a:r>
                    </a:p>
                  </a:txBody>
                  <a:tcPr marL="68598" marR="68598" marT="34296" marB="34296"/>
                </a:tc>
                <a:extLst>
                  <a:ext uri="{0D108BD9-81ED-4DB2-BD59-A6C34878D82A}">
                    <a16:rowId xmlns:a16="http://schemas.microsoft.com/office/drawing/2014/main" val="10004"/>
                  </a:ext>
                </a:extLst>
              </a:tr>
              <a:tr h="352442">
                <a:tc>
                  <a:txBody>
                    <a:bodyPr/>
                    <a:lstStyle/>
                    <a:p>
                      <a:pPr algn="ctr"/>
                      <a:r>
                        <a:rPr lang="en-US" sz="1400" dirty="0"/>
                        <a:t>“</a:t>
                      </a:r>
                    </a:p>
                  </a:txBody>
                  <a:tcPr marL="68598" marR="68598" marT="34296" marB="34296"/>
                </a:tc>
                <a:tc>
                  <a:txBody>
                    <a:bodyPr/>
                    <a:lstStyle/>
                    <a:p>
                      <a:pPr algn="ctr"/>
                      <a:r>
                        <a:rPr lang="en-US" sz="1100" dirty="0"/>
                        <a:t>$195</a:t>
                      </a:r>
                    </a:p>
                  </a:txBody>
                  <a:tcPr marL="68598" marR="68598" marT="34296" marB="34296"/>
                </a:tc>
                <a:tc>
                  <a:txBody>
                    <a:bodyPr/>
                    <a:lstStyle/>
                    <a:p>
                      <a:pPr algn="ctr"/>
                      <a:r>
                        <a:rPr lang="en-US" sz="1100" dirty="0"/>
                        <a:t>$1000</a:t>
                      </a:r>
                    </a:p>
                  </a:txBody>
                  <a:tcPr marL="68598" marR="68598" marT="34296" marB="34296"/>
                </a:tc>
                <a:tc>
                  <a:txBody>
                    <a:bodyPr/>
                    <a:lstStyle/>
                    <a:p>
                      <a:pPr algn="ctr"/>
                      <a:r>
                        <a:rPr lang="en-US" sz="1100" dirty="0"/>
                        <a:t>$25</a:t>
                      </a:r>
                    </a:p>
                  </a:txBody>
                  <a:tcPr marL="68598" marR="68598" marT="34296" marB="34296"/>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dirty="0"/>
                        <a:t>$1025</a:t>
                      </a:r>
                    </a:p>
                  </a:txBody>
                  <a:tcPr marL="68598" marR="68598" marT="34296" marB="34296"/>
                </a:tc>
                <a:tc>
                  <a:txBody>
                    <a:bodyPr/>
                    <a:lstStyle/>
                    <a:p>
                      <a:pPr algn="ctr"/>
                      <a:r>
                        <a:rPr lang="en-US" sz="1100" dirty="0"/>
                        <a:t>$300</a:t>
                      </a:r>
                    </a:p>
                  </a:txBody>
                  <a:tcPr marL="68598" marR="68598" marT="34296" marB="34296"/>
                </a:tc>
                <a:tc>
                  <a:txBody>
                    <a:bodyPr/>
                    <a:lstStyle/>
                    <a:p>
                      <a:pPr algn="ctr"/>
                      <a:r>
                        <a:rPr lang="en-US" sz="1100" dirty="0"/>
                        <a:t>$300</a:t>
                      </a:r>
                    </a:p>
                  </a:txBody>
                  <a:tcPr marL="68598" marR="68598" marT="34296" marB="34296"/>
                </a:tc>
                <a:extLst>
                  <a:ext uri="{0D108BD9-81ED-4DB2-BD59-A6C34878D82A}">
                    <a16:rowId xmlns:a16="http://schemas.microsoft.com/office/drawing/2014/main" val="10005"/>
                  </a:ext>
                </a:extLst>
              </a:tr>
              <a:tr h="352442">
                <a:tc>
                  <a:txBody>
                    <a:bodyPr/>
                    <a:lstStyle/>
                    <a:p>
                      <a:pPr algn="ctr"/>
                      <a:r>
                        <a:rPr lang="en-US" sz="1400" dirty="0"/>
                        <a:t>“</a:t>
                      </a:r>
                    </a:p>
                  </a:txBody>
                  <a:tcPr marL="68598" marR="68598" marT="34296" marB="34296"/>
                </a:tc>
                <a:tc>
                  <a:txBody>
                    <a:bodyPr/>
                    <a:lstStyle/>
                    <a:p>
                      <a:pPr algn="ctr"/>
                      <a:r>
                        <a:rPr lang="en-US" sz="1100" dirty="0"/>
                        <a:t>$210</a:t>
                      </a:r>
                    </a:p>
                  </a:txBody>
                  <a:tcPr marL="68598" marR="68598" marT="34296" marB="34296"/>
                </a:tc>
                <a:tc>
                  <a:txBody>
                    <a:bodyPr/>
                    <a:lstStyle/>
                    <a:p>
                      <a:pPr algn="ctr"/>
                      <a:r>
                        <a:rPr lang="en-US" sz="1100" dirty="0"/>
                        <a:t>$1000</a:t>
                      </a:r>
                    </a:p>
                  </a:txBody>
                  <a:tcPr marL="68598" marR="68598" marT="34296" marB="34296"/>
                </a:tc>
                <a:tc>
                  <a:txBody>
                    <a:bodyPr/>
                    <a:lstStyle/>
                    <a:p>
                      <a:pPr algn="ctr"/>
                      <a:r>
                        <a:rPr lang="en-US" sz="1100" dirty="0"/>
                        <a:t>$25</a:t>
                      </a:r>
                    </a:p>
                  </a:txBody>
                  <a:tcPr marL="68598" marR="68598" marT="34296" marB="34296"/>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dirty="0"/>
                        <a:t>$1025</a:t>
                      </a:r>
                    </a:p>
                  </a:txBody>
                  <a:tcPr marL="68598" marR="68598" marT="34296" marB="34296"/>
                </a:tc>
                <a:tc>
                  <a:txBody>
                    <a:bodyPr/>
                    <a:lstStyle/>
                    <a:p>
                      <a:pPr algn="ctr"/>
                      <a:r>
                        <a:rPr lang="en-US" sz="1100" dirty="0"/>
                        <a:t>$550</a:t>
                      </a:r>
                    </a:p>
                  </a:txBody>
                  <a:tcPr marL="68598" marR="68598" marT="34296" marB="34296"/>
                </a:tc>
                <a:tc>
                  <a:txBody>
                    <a:bodyPr/>
                    <a:lstStyle/>
                    <a:p>
                      <a:pPr algn="ctr"/>
                      <a:r>
                        <a:rPr lang="en-US" sz="1100" dirty="0"/>
                        <a:t>$250</a:t>
                      </a:r>
                    </a:p>
                  </a:txBody>
                  <a:tcPr marL="68598" marR="68598" marT="34296" marB="34296"/>
                </a:tc>
                <a:extLst>
                  <a:ext uri="{0D108BD9-81ED-4DB2-BD59-A6C34878D82A}">
                    <a16:rowId xmlns:a16="http://schemas.microsoft.com/office/drawing/2014/main" val="10006"/>
                  </a:ext>
                </a:extLst>
              </a:tr>
              <a:tr h="352442">
                <a:tc>
                  <a:txBody>
                    <a:bodyPr/>
                    <a:lstStyle/>
                    <a:p>
                      <a:pPr algn="ctr"/>
                      <a:r>
                        <a:rPr lang="en-US" sz="1400" dirty="0"/>
                        <a:t>“</a:t>
                      </a:r>
                    </a:p>
                  </a:txBody>
                  <a:tcPr marL="68598" marR="68598" marT="34296" marB="34296"/>
                </a:tc>
                <a:tc>
                  <a:txBody>
                    <a:bodyPr/>
                    <a:lstStyle/>
                    <a:p>
                      <a:pPr algn="ctr"/>
                      <a:r>
                        <a:rPr lang="en-US" sz="1100" dirty="0"/>
                        <a:t>$190</a:t>
                      </a:r>
                    </a:p>
                  </a:txBody>
                  <a:tcPr marL="68598" marR="68598" marT="34296" marB="34296"/>
                </a:tc>
                <a:tc>
                  <a:txBody>
                    <a:bodyPr/>
                    <a:lstStyle/>
                    <a:p>
                      <a:pPr algn="ctr"/>
                      <a:r>
                        <a:rPr lang="en-US" sz="1100" dirty="0"/>
                        <a:t>$1000</a:t>
                      </a:r>
                    </a:p>
                  </a:txBody>
                  <a:tcPr marL="68598" marR="68598" marT="34296" marB="34296"/>
                </a:tc>
                <a:tc>
                  <a:txBody>
                    <a:bodyPr/>
                    <a:lstStyle/>
                    <a:p>
                      <a:pPr algn="ctr"/>
                      <a:r>
                        <a:rPr lang="en-US" sz="1100" dirty="0"/>
                        <a:t>$55</a:t>
                      </a:r>
                    </a:p>
                  </a:txBody>
                  <a:tcPr marL="68598" marR="68598" marT="34296" marB="34296"/>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dirty="0"/>
                        <a:t>$1005</a:t>
                      </a:r>
                    </a:p>
                  </a:txBody>
                  <a:tcPr marL="68598" marR="68598" marT="34296" marB="34296"/>
                </a:tc>
                <a:tc>
                  <a:txBody>
                    <a:bodyPr/>
                    <a:lstStyle/>
                    <a:p>
                      <a:pPr algn="ctr"/>
                      <a:r>
                        <a:rPr lang="en-US" sz="1100" dirty="0"/>
                        <a:t>$750</a:t>
                      </a:r>
                    </a:p>
                  </a:txBody>
                  <a:tcPr marL="68598" marR="68598" marT="34296" marB="34296"/>
                </a:tc>
                <a:tc>
                  <a:txBody>
                    <a:bodyPr/>
                    <a:lstStyle/>
                    <a:p>
                      <a:pPr algn="ctr"/>
                      <a:r>
                        <a:rPr lang="en-US" sz="1100" dirty="0"/>
                        <a:t>$100</a:t>
                      </a:r>
                    </a:p>
                  </a:txBody>
                  <a:tcPr marL="68598" marR="68598" marT="34296" marB="34296"/>
                </a:tc>
                <a:extLst>
                  <a:ext uri="{0D108BD9-81ED-4DB2-BD59-A6C34878D82A}">
                    <a16:rowId xmlns:a16="http://schemas.microsoft.com/office/drawing/2014/main" val="10007"/>
                  </a:ext>
                </a:extLst>
              </a:tr>
              <a:tr h="328601">
                <a:tc>
                  <a:txBody>
                    <a:bodyPr/>
                    <a:lstStyle/>
                    <a:p>
                      <a:pPr algn="ctr"/>
                      <a:r>
                        <a:rPr lang="en-US" sz="1100" kern="1200" dirty="0"/>
                        <a:t>1/31/23</a:t>
                      </a:r>
                      <a:endParaRPr lang="en-US" sz="1100" kern="1200" dirty="0">
                        <a:solidFill>
                          <a:schemeClr val="dk1"/>
                        </a:solidFill>
                        <a:latin typeface="+mn-lt"/>
                        <a:ea typeface="+mn-ea"/>
                        <a:cs typeface="+mn-cs"/>
                      </a:endParaRPr>
                    </a:p>
                  </a:txBody>
                  <a:tcPr marL="68598" marR="68598" marT="34296" marB="34296"/>
                </a:tc>
                <a:tc>
                  <a:txBody>
                    <a:bodyPr/>
                    <a:lstStyle/>
                    <a:p>
                      <a:pPr algn="ctr"/>
                      <a:r>
                        <a:rPr lang="en-US" sz="1100" dirty="0"/>
                        <a:t>$105</a:t>
                      </a:r>
                    </a:p>
                  </a:txBody>
                  <a:tcPr marL="68598" marR="68598" marT="34296" marB="34296"/>
                </a:tc>
                <a:tc>
                  <a:txBody>
                    <a:bodyPr/>
                    <a:lstStyle/>
                    <a:p>
                      <a:pPr algn="ctr"/>
                      <a:r>
                        <a:rPr lang="en-US" sz="1100" dirty="0"/>
                        <a:t>$1000</a:t>
                      </a:r>
                    </a:p>
                  </a:txBody>
                  <a:tcPr marL="68598" marR="68598" marT="34296" marB="34296"/>
                </a:tc>
                <a:tc>
                  <a:txBody>
                    <a:bodyPr/>
                    <a:lstStyle/>
                    <a:p>
                      <a:pPr algn="ctr"/>
                      <a:r>
                        <a:rPr lang="en-US" sz="1100" dirty="0"/>
                        <a:t>$20</a:t>
                      </a:r>
                    </a:p>
                  </a:txBody>
                  <a:tcPr marL="68598" marR="68598" marT="34296" marB="34296"/>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dirty="0"/>
                        <a:t>$1020</a:t>
                      </a:r>
                    </a:p>
                  </a:txBody>
                  <a:tcPr marL="68598" marR="68598" marT="34296" marB="34296"/>
                </a:tc>
                <a:tc>
                  <a:txBody>
                    <a:bodyPr/>
                    <a:lstStyle/>
                    <a:p>
                      <a:pPr algn="ctr"/>
                      <a:r>
                        <a:rPr lang="en-US" sz="1100" dirty="0"/>
                        <a:t>$500</a:t>
                      </a:r>
                    </a:p>
                  </a:txBody>
                  <a:tcPr marL="68598" marR="68598" marT="34296" marB="34296"/>
                </a:tc>
                <a:tc>
                  <a:txBody>
                    <a:bodyPr/>
                    <a:lstStyle/>
                    <a:p>
                      <a:pPr algn="ctr"/>
                      <a:r>
                        <a:rPr lang="en-US" sz="1100" dirty="0"/>
                        <a:t>$100</a:t>
                      </a:r>
                    </a:p>
                  </a:txBody>
                  <a:tcPr marL="68598" marR="68598" marT="34296" marB="34296"/>
                </a:tc>
                <a:extLst>
                  <a:ext uri="{0D108BD9-81ED-4DB2-BD59-A6C34878D82A}">
                    <a16:rowId xmlns:a16="http://schemas.microsoft.com/office/drawing/2014/main" val="10008"/>
                  </a:ext>
                </a:extLst>
              </a:tr>
              <a:tr h="352442">
                <a:tc>
                  <a:txBody>
                    <a:bodyPr/>
                    <a:lstStyle/>
                    <a:p>
                      <a:r>
                        <a:rPr lang="en-US" sz="1400" dirty="0"/>
                        <a:t>Totals</a:t>
                      </a:r>
                    </a:p>
                  </a:txBody>
                  <a:tcPr marL="68598" marR="68598" marT="34296" marB="34296"/>
                </a:tc>
                <a:tc>
                  <a:txBody>
                    <a:bodyPr/>
                    <a:lstStyle/>
                    <a:p>
                      <a:pPr algn="ctr"/>
                      <a:r>
                        <a:rPr lang="en-US" sz="1100" dirty="0"/>
                        <a:t>$1,400</a:t>
                      </a:r>
                    </a:p>
                  </a:txBody>
                  <a:tcPr marL="68598" marR="68598" marT="34296" marB="34296"/>
                </a:tc>
                <a:tc>
                  <a:txBody>
                    <a:bodyPr/>
                    <a:lstStyle/>
                    <a:p>
                      <a:pPr algn="ctr"/>
                      <a:r>
                        <a:rPr lang="en-US" sz="1100" dirty="0"/>
                        <a:t>$6,650</a:t>
                      </a:r>
                    </a:p>
                  </a:txBody>
                  <a:tcPr marL="68598" marR="68598" marT="34296" marB="34296"/>
                </a:tc>
                <a:tc>
                  <a:txBody>
                    <a:bodyPr/>
                    <a:lstStyle/>
                    <a:p>
                      <a:pPr algn="ctr"/>
                      <a:r>
                        <a:rPr lang="en-US" sz="1100" dirty="0"/>
                        <a:t>$400</a:t>
                      </a:r>
                    </a:p>
                  </a:txBody>
                  <a:tcPr marL="68598" marR="68598" marT="34296" marB="34296"/>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dirty="0"/>
                        <a:t>$7,050</a:t>
                      </a:r>
                    </a:p>
                  </a:txBody>
                  <a:tcPr marL="68598" marR="68598" marT="34296" marB="34296"/>
                </a:tc>
                <a:tc>
                  <a:txBody>
                    <a:bodyPr/>
                    <a:lstStyle/>
                    <a:p>
                      <a:pPr algn="ctr"/>
                      <a:r>
                        <a:rPr lang="en-US" sz="1100" dirty="0"/>
                        <a:t>$3,300</a:t>
                      </a:r>
                    </a:p>
                  </a:txBody>
                  <a:tcPr marL="68598" marR="68598" marT="34296" marB="34296"/>
                </a:tc>
                <a:tc>
                  <a:txBody>
                    <a:bodyPr/>
                    <a:lstStyle/>
                    <a:p>
                      <a:pPr algn="ctr"/>
                      <a:r>
                        <a:rPr lang="en-US" sz="1100" dirty="0"/>
                        <a:t>$1,600</a:t>
                      </a:r>
                    </a:p>
                  </a:txBody>
                  <a:tcPr marL="68598" marR="68598" marT="34296" marB="34296"/>
                </a:tc>
                <a:extLst>
                  <a:ext uri="{0D108BD9-81ED-4DB2-BD59-A6C34878D82A}">
                    <a16:rowId xmlns:a16="http://schemas.microsoft.com/office/drawing/2014/main" val="10009"/>
                  </a:ext>
                </a:extLst>
              </a:tr>
            </a:tbl>
          </a:graphicData>
        </a:graphic>
      </p:graphicFrame>
      <p:sp>
        <p:nvSpPr>
          <p:cNvPr id="6" name="TextBox 5"/>
          <p:cNvSpPr txBox="1"/>
          <p:nvPr>
            <p:custDataLst>
              <p:tags r:id="rId4"/>
            </p:custDataLst>
          </p:nvPr>
        </p:nvSpPr>
        <p:spPr>
          <a:xfrm rot="20781374">
            <a:off x="3154165" y="3512522"/>
            <a:ext cx="5332898" cy="854208"/>
          </a:xfrm>
          <a:prstGeom prst="rect">
            <a:avLst/>
          </a:prstGeom>
          <a:solidFill>
            <a:schemeClr val="accent5">
              <a:lumMod val="75000"/>
              <a:alpha val="27059"/>
            </a:schemeClr>
          </a:solidFill>
          <a:ln w="57150">
            <a:solidFill>
              <a:schemeClr val="accent3">
                <a:lumMod val="75000"/>
              </a:schemeClr>
            </a:solidFill>
          </a:ln>
        </p:spPr>
        <p:txBody>
          <a:bodyPr wrap="square">
            <a:spAutoFit/>
          </a:bodyPr>
          <a:lstStyle/>
          <a:p>
            <a:pPr algn="ctr">
              <a:defRPr/>
            </a:pPr>
            <a:r>
              <a:rPr lang="en-US" sz="4951" dirty="0">
                <a:solidFill>
                  <a:schemeClr val="bg2">
                    <a:lumMod val="25000"/>
                  </a:schemeClr>
                </a:solidFill>
              </a:rPr>
              <a:t>SAMPLE ONLY</a:t>
            </a:r>
          </a:p>
        </p:txBody>
      </p:sp>
    </p:spTree>
    <p:custDataLst>
      <p:tags r:id="rId1"/>
    </p:custDataLst>
    <p:extLst>
      <p:ext uri="{BB962C8B-B14F-4D97-AF65-F5344CB8AC3E}">
        <p14:creationId xmlns:p14="http://schemas.microsoft.com/office/powerpoint/2010/main" val="50962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391" name="Rectangle 16390">
            <a:extLst>
              <a:ext uri="{FF2B5EF4-FFF2-40B4-BE49-F238E27FC236}">
                <a16:creationId xmlns:a16="http://schemas.microsoft.com/office/drawing/2014/main" id="{95199994-21AE-49A2-BA0D-12E295989A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 name="Title 1"/>
          <p:cNvSpPr>
            <a:spLocks noGrp="1"/>
          </p:cNvSpPr>
          <p:nvPr>
            <p:ph type="title"/>
            <p:custDataLst>
              <p:tags r:id="rId2"/>
            </p:custDataLst>
          </p:nvPr>
        </p:nvSpPr>
        <p:spPr>
          <a:xfrm>
            <a:off x="6096000" y="530578"/>
            <a:ext cx="5444748" cy="1160110"/>
          </a:xfrm>
        </p:spPr>
        <p:txBody>
          <a:bodyPr vert="horz" lIns="91440" tIns="45720" rIns="91440" bIns="45720" rtlCol="0" anchor="ctr">
            <a:noAutofit/>
          </a:bodyPr>
          <a:lstStyle/>
          <a:p>
            <a:pPr>
              <a:defRPr/>
            </a:pPr>
            <a:r>
              <a:rPr lang="en-US" sz="4000" b="1" kern="1200" dirty="0">
                <a:solidFill>
                  <a:schemeClr val="tx1"/>
                </a:solidFill>
                <a:latin typeface="+mj-lt"/>
                <a:ea typeface="+mj-ea"/>
                <a:cs typeface="+mj-cs"/>
              </a:rPr>
              <a:t>Different Types of Documentation</a:t>
            </a:r>
          </a:p>
        </p:txBody>
      </p:sp>
      <p:sp>
        <p:nvSpPr>
          <p:cNvPr id="16393" name="Arc 16392">
            <a:extLst>
              <a:ext uri="{FF2B5EF4-FFF2-40B4-BE49-F238E27FC236}">
                <a16:creationId xmlns:a16="http://schemas.microsoft.com/office/drawing/2014/main" id="{A2C34835-4F79-4934-B151-D68E79764C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269068">
            <a:off x="8717845" y="3339275"/>
            <a:ext cx="2987899" cy="2987899"/>
          </a:xfrm>
          <a:prstGeom prst="arc">
            <a:avLst>
              <a:gd name="adj1" fmla="val 14441841"/>
              <a:gd name="adj2" fmla="val 0"/>
            </a:avLst>
          </a:prstGeom>
          <a:ln w="127000" cap="rnd">
            <a:solidFill>
              <a:schemeClr val="accent4">
                <a:alpha val="95000"/>
              </a:schemeClr>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4" name="Content Placeholder 3"/>
          <p:cNvSpPr>
            <a:spLocks noGrp="1"/>
          </p:cNvSpPr>
          <p:nvPr>
            <p:ph sz="half" idx="1"/>
            <p:custDataLst>
              <p:tags r:id="rId3"/>
            </p:custDataLst>
          </p:nvPr>
        </p:nvSpPr>
        <p:spPr>
          <a:xfrm>
            <a:off x="5867400" y="1825625"/>
            <a:ext cx="5673348" cy="4388908"/>
          </a:xfrm>
        </p:spPr>
        <p:txBody>
          <a:bodyPr vert="horz" lIns="91440" tIns="45720" rIns="91440" bIns="45720" rtlCol="0">
            <a:normAutofit/>
          </a:bodyPr>
          <a:lstStyle/>
          <a:p>
            <a:pPr marL="560098">
              <a:buSzPct val="100000"/>
              <a:defRPr/>
            </a:pPr>
            <a:r>
              <a:rPr lang="en-US" sz="3200" dirty="0"/>
              <a:t>Sales and Use Tax Return</a:t>
            </a:r>
          </a:p>
          <a:p>
            <a:pPr marL="560098" lvl="1">
              <a:spcBef>
                <a:spcPts val="450"/>
              </a:spcBef>
              <a:buSzPct val="100000"/>
              <a:defRPr/>
            </a:pPr>
            <a:r>
              <a:rPr lang="en-US" sz="2800" dirty="0"/>
              <a:t>If your store files electronically, it is recommended that you keep a copy for your records as this documentation may be requested as additional documentation</a:t>
            </a:r>
          </a:p>
          <a:p>
            <a:pPr marL="560098" lvl="1">
              <a:spcBef>
                <a:spcPts val="450"/>
              </a:spcBef>
              <a:buSzPct val="100000"/>
              <a:defRPr/>
            </a:pPr>
            <a:r>
              <a:rPr lang="en-US" sz="2800" dirty="0"/>
              <a:t>Additional information may still be requested from the State WIC Agency if these forms are submitted as documentation</a:t>
            </a:r>
          </a:p>
          <a:p>
            <a:pPr marL="445889">
              <a:defRPr/>
            </a:pPr>
            <a:endParaRPr lang="en-US" dirty="0"/>
          </a:p>
        </p:txBody>
      </p:sp>
      <p:grpSp>
        <p:nvGrpSpPr>
          <p:cNvPr id="7" name="Group 4">
            <a:extLst>
              <a:ext uri="{FF2B5EF4-FFF2-40B4-BE49-F238E27FC236}">
                <a16:creationId xmlns:a16="http://schemas.microsoft.com/office/drawing/2014/main" id="{A0625801-A133-5A97-861F-523F81DC955A}"/>
              </a:ext>
            </a:extLst>
          </p:cNvPr>
          <p:cNvGrpSpPr>
            <a:grpSpLocks noChangeAspect="1"/>
          </p:cNvGrpSpPr>
          <p:nvPr/>
        </p:nvGrpSpPr>
        <p:grpSpPr bwMode="auto">
          <a:xfrm>
            <a:off x="1060685" y="351099"/>
            <a:ext cx="4648200" cy="6155802"/>
            <a:chOff x="2209" y="0"/>
            <a:chExt cx="3262" cy="4320"/>
          </a:xfrm>
        </p:grpSpPr>
        <p:sp>
          <p:nvSpPr>
            <p:cNvPr id="8" name="AutoShape 3">
              <a:extLst>
                <a:ext uri="{FF2B5EF4-FFF2-40B4-BE49-F238E27FC236}">
                  <a16:creationId xmlns:a16="http://schemas.microsoft.com/office/drawing/2014/main" id="{2FB4B292-D8F8-56EC-FFD6-778C8B076671}"/>
                </a:ext>
              </a:extLst>
            </p:cNvPr>
            <p:cNvSpPr>
              <a:spLocks noChangeAspect="1" noChangeArrowheads="1" noTextEdit="1"/>
            </p:cNvSpPr>
            <p:nvPr/>
          </p:nvSpPr>
          <p:spPr bwMode="auto">
            <a:xfrm>
              <a:off x="2209" y="0"/>
              <a:ext cx="3262" cy="432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9" name="Picture 5">
              <a:extLst>
                <a:ext uri="{FF2B5EF4-FFF2-40B4-BE49-F238E27FC236}">
                  <a16:creationId xmlns:a16="http://schemas.microsoft.com/office/drawing/2014/main" id="{0B4F4990-24E0-6133-E6BB-63B3E48A2E2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09" y="0"/>
              <a:ext cx="3265" cy="432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1352890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466" name="Rectangle 19465">
            <a:extLst>
              <a:ext uri="{FF2B5EF4-FFF2-40B4-BE49-F238E27FC236}">
                <a16:creationId xmlns:a16="http://schemas.microsoft.com/office/drawing/2014/main" id="{17891482-C38A-4F0C-8183-0121632F0E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custDataLst>
              <p:tags r:id="rId2"/>
            </p:custDataLst>
          </p:nvPr>
        </p:nvSpPr>
        <p:spPr>
          <a:xfrm>
            <a:off x="6096000" y="593648"/>
            <a:ext cx="4854671" cy="1325563"/>
          </a:xfrm>
        </p:spPr>
        <p:txBody>
          <a:bodyPr vert="horz" lIns="91440" tIns="45720" rIns="91440" bIns="45720" rtlCol="0" anchor="ctr">
            <a:normAutofit/>
          </a:bodyPr>
          <a:lstStyle/>
          <a:p>
            <a:pPr>
              <a:defRPr/>
            </a:pPr>
            <a:r>
              <a:rPr lang="en-US" sz="4800" b="1" dirty="0"/>
              <a:t>Type of Tax Rates</a:t>
            </a:r>
          </a:p>
        </p:txBody>
      </p:sp>
      <p:sp>
        <p:nvSpPr>
          <p:cNvPr id="4" name="Content Placeholder 3"/>
          <p:cNvSpPr>
            <a:spLocks noGrp="1"/>
          </p:cNvSpPr>
          <p:nvPr>
            <p:ph sz="half" idx="2"/>
            <p:custDataLst>
              <p:tags r:id="rId3"/>
            </p:custDataLst>
          </p:nvPr>
        </p:nvSpPr>
        <p:spPr>
          <a:xfrm>
            <a:off x="6096000" y="1981200"/>
            <a:ext cx="5452532" cy="4316822"/>
          </a:xfrm>
        </p:spPr>
        <p:txBody>
          <a:bodyPr vert="horz" lIns="91440" tIns="45720" rIns="91440" bIns="45720" rtlCol="0">
            <a:normAutofit/>
          </a:bodyPr>
          <a:lstStyle/>
          <a:p>
            <a:pPr marL="205795">
              <a:defRPr/>
            </a:pPr>
            <a:r>
              <a:rPr lang="en-US" sz="3200" dirty="0"/>
              <a:t>Tax Type Column</a:t>
            </a:r>
          </a:p>
          <a:p>
            <a:pPr marL="617293" lvl="1">
              <a:defRPr/>
            </a:pPr>
            <a:r>
              <a:rPr lang="en-US" sz="2800" dirty="0"/>
              <a:t>Line 8 </a:t>
            </a:r>
          </a:p>
          <a:p>
            <a:pPr marL="823088" lvl="2">
              <a:defRPr/>
            </a:pPr>
            <a:r>
              <a:rPr lang="en-US" sz="2400" dirty="0"/>
              <a:t>2% Food Rate</a:t>
            </a:r>
          </a:p>
          <a:p>
            <a:pPr marL="823088" lvl="2">
              <a:defRPr/>
            </a:pPr>
            <a:r>
              <a:rPr lang="en-US" sz="2400" dirty="0"/>
              <a:t>Any food sold that only requires a tax of 2%</a:t>
            </a:r>
          </a:p>
          <a:p>
            <a:pPr marL="205795">
              <a:defRPr/>
            </a:pPr>
            <a:r>
              <a:rPr lang="en-US" sz="3200" dirty="0"/>
              <a:t>Receipts Column</a:t>
            </a:r>
          </a:p>
          <a:p>
            <a:pPr marL="571848" lvl="1">
              <a:defRPr/>
            </a:pPr>
            <a:r>
              <a:rPr lang="en-US" sz="2800" dirty="0"/>
              <a:t>Line 8</a:t>
            </a:r>
          </a:p>
          <a:p>
            <a:pPr marL="823325" lvl="2">
              <a:defRPr/>
            </a:pPr>
            <a:r>
              <a:rPr lang="en-US" sz="2400" dirty="0"/>
              <a:t>Dollar ($) total of food sold at the 2% food rate</a:t>
            </a:r>
          </a:p>
          <a:p>
            <a:pPr marL="274393" lvl="1">
              <a:defRPr/>
            </a:pPr>
            <a:endParaRPr lang="en-US" dirty="0"/>
          </a:p>
          <a:p>
            <a:pPr marL="205795">
              <a:defRPr/>
            </a:pPr>
            <a:endParaRPr lang="en-US" dirty="0"/>
          </a:p>
        </p:txBody>
      </p:sp>
      <p:sp>
        <p:nvSpPr>
          <p:cNvPr id="19468" name="Arc 19467">
            <a:extLst>
              <a:ext uri="{FF2B5EF4-FFF2-40B4-BE49-F238E27FC236}">
                <a16:creationId xmlns:a16="http://schemas.microsoft.com/office/drawing/2014/main" id="{DA4B6E73-2318-4814-8EB1-306D537236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064111">
            <a:off x="-991925" y="5644752"/>
            <a:ext cx="2987899" cy="2987899"/>
          </a:xfrm>
          <a:prstGeom prst="arc">
            <a:avLst>
              <a:gd name="adj1" fmla="val 16200000"/>
              <a:gd name="adj2" fmla="val 21581479"/>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grpSp>
        <p:nvGrpSpPr>
          <p:cNvPr id="3" name="Group 4">
            <a:extLst>
              <a:ext uri="{FF2B5EF4-FFF2-40B4-BE49-F238E27FC236}">
                <a16:creationId xmlns:a16="http://schemas.microsoft.com/office/drawing/2014/main" id="{1AC7263C-70A7-305F-349E-419DAC6CB481}"/>
              </a:ext>
            </a:extLst>
          </p:cNvPr>
          <p:cNvGrpSpPr>
            <a:grpSpLocks noChangeAspect="1"/>
          </p:cNvGrpSpPr>
          <p:nvPr/>
        </p:nvGrpSpPr>
        <p:grpSpPr bwMode="auto">
          <a:xfrm>
            <a:off x="1060685" y="351099"/>
            <a:ext cx="4648200" cy="6155802"/>
            <a:chOff x="2209" y="0"/>
            <a:chExt cx="3262" cy="4320"/>
          </a:xfrm>
        </p:grpSpPr>
        <p:sp>
          <p:nvSpPr>
            <p:cNvPr id="6" name="AutoShape 3">
              <a:extLst>
                <a:ext uri="{FF2B5EF4-FFF2-40B4-BE49-F238E27FC236}">
                  <a16:creationId xmlns:a16="http://schemas.microsoft.com/office/drawing/2014/main" id="{77C836F6-7D0A-6FF6-87A2-A5FA47C6A840}"/>
                </a:ext>
              </a:extLst>
            </p:cNvPr>
            <p:cNvSpPr>
              <a:spLocks noChangeAspect="1" noChangeArrowheads="1" noTextEdit="1"/>
            </p:cNvSpPr>
            <p:nvPr/>
          </p:nvSpPr>
          <p:spPr bwMode="auto">
            <a:xfrm>
              <a:off x="2209" y="0"/>
              <a:ext cx="3262" cy="432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Picture 5">
              <a:extLst>
                <a:ext uri="{FF2B5EF4-FFF2-40B4-BE49-F238E27FC236}">
                  <a16:creationId xmlns:a16="http://schemas.microsoft.com/office/drawing/2014/main" id="{D757D67F-08C3-D765-C386-DB735D8A58F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09" y="0"/>
              <a:ext cx="3265" cy="432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sp>
        <p:nvSpPr>
          <p:cNvPr id="7" name="Rectangle 6">
            <a:extLst>
              <a:ext uri="{FF2B5EF4-FFF2-40B4-BE49-F238E27FC236}">
                <a16:creationId xmlns:a16="http://schemas.microsoft.com/office/drawing/2014/main" id="{16077DAF-AF66-72B4-A8B3-114ED74F8D14}"/>
              </a:ext>
            </a:extLst>
          </p:cNvPr>
          <p:cNvSpPr/>
          <p:nvPr/>
        </p:nvSpPr>
        <p:spPr>
          <a:xfrm>
            <a:off x="1690847" y="3124200"/>
            <a:ext cx="762000" cy="228600"/>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852F6273-61FF-18FC-C74F-A300F633D090}"/>
              </a:ext>
            </a:extLst>
          </p:cNvPr>
          <p:cNvPicPr>
            <a:picLocks noChangeAspect="1"/>
          </p:cNvPicPr>
          <p:nvPr/>
        </p:nvPicPr>
        <p:blipFill>
          <a:blip r:embed="rId7"/>
          <a:stretch>
            <a:fillRect/>
          </a:stretch>
        </p:blipFill>
        <p:spPr>
          <a:xfrm>
            <a:off x="3624453" y="3124200"/>
            <a:ext cx="1064064" cy="186576"/>
          </a:xfrm>
          <a:prstGeom prst="rect">
            <a:avLst/>
          </a:prstGeom>
        </p:spPr>
      </p:pic>
      <p:cxnSp>
        <p:nvCxnSpPr>
          <p:cNvPr id="13" name="Straight Arrow Connector 12">
            <a:extLst>
              <a:ext uri="{FF2B5EF4-FFF2-40B4-BE49-F238E27FC236}">
                <a16:creationId xmlns:a16="http://schemas.microsoft.com/office/drawing/2014/main" id="{D341D4DE-2477-3F7C-B8F8-6C2D4437C87C}"/>
              </a:ext>
            </a:extLst>
          </p:cNvPr>
          <p:cNvCxnSpPr>
            <a:cxnSpLocks/>
          </p:cNvCxnSpPr>
          <p:nvPr/>
        </p:nvCxnSpPr>
        <p:spPr>
          <a:xfrm flipH="1" flipV="1">
            <a:off x="4343400" y="3429000"/>
            <a:ext cx="1371600" cy="10668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2A39C602-46EC-3C15-BC1F-2915D5EBFFA2}"/>
              </a:ext>
            </a:extLst>
          </p:cNvPr>
          <p:cNvCxnSpPr>
            <a:cxnSpLocks/>
          </p:cNvCxnSpPr>
          <p:nvPr/>
        </p:nvCxnSpPr>
        <p:spPr>
          <a:xfrm flipH="1">
            <a:off x="2590800" y="2819400"/>
            <a:ext cx="3657600" cy="38099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567428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5638799" y="301539"/>
            <a:ext cx="6213757" cy="1165297"/>
          </a:xfrm>
        </p:spPr>
        <p:txBody>
          <a:bodyPr>
            <a:noAutofit/>
          </a:bodyPr>
          <a:lstStyle/>
          <a:p>
            <a:pPr>
              <a:defRPr/>
            </a:pPr>
            <a:r>
              <a:rPr lang="en-US" sz="4400" b="1" dirty="0">
                <a:solidFill>
                  <a:schemeClr val="tx1"/>
                </a:solidFill>
                <a:ea typeface="Tahoma" panose="020B0604030504040204" pitchFamily="34" charset="0"/>
                <a:cs typeface="Tahoma" panose="020B0604030504040204" pitchFamily="34" charset="0"/>
              </a:rPr>
              <a:t>Types of Tax Rates - </a:t>
            </a:r>
            <a:r>
              <a:rPr lang="en-US" b="1" dirty="0">
                <a:solidFill>
                  <a:schemeClr val="tx1"/>
                </a:solidFill>
                <a:ea typeface="Tahoma" panose="020B0604030504040204" pitchFamily="34" charset="0"/>
                <a:cs typeface="Tahoma" panose="020B0604030504040204" pitchFamily="34" charset="0"/>
              </a:rPr>
              <a:t>continued</a:t>
            </a:r>
          </a:p>
        </p:txBody>
      </p:sp>
      <p:sp>
        <p:nvSpPr>
          <p:cNvPr id="4" name="Content Placeholder 3"/>
          <p:cNvSpPr>
            <a:spLocks noGrp="1"/>
          </p:cNvSpPr>
          <p:nvPr>
            <p:ph sz="half" idx="2"/>
            <p:custDataLst>
              <p:tags r:id="rId3"/>
            </p:custDataLst>
          </p:nvPr>
        </p:nvSpPr>
        <p:spPr>
          <a:xfrm>
            <a:off x="6492489" y="1600200"/>
            <a:ext cx="5314846" cy="4808360"/>
          </a:xfrm>
          <a:ln w="28575"/>
        </p:spPr>
        <p:txBody>
          <a:bodyPr>
            <a:normAutofit/>
          </a:bodyPr>
          <a:lstStyle/>
          <a:p>
            <a:pPr marL="205795">
              <a:defRPr/>
            </a:pPr>
            <a:r>
              <a:rPr lang="en-US" sz="3200" b="1" dirty="0">
                <a:solidFill>
                  <a:schemeClr val="tx1"/>
                </a:solidFill>
              </a:rPr>
              <a:t>Tax Type Column</a:t>
            </a:r>
          </a:p>
          <a:p>
            <a:pPr marL="617293" lvl="1" indent="-342900">
              <a:buFont typeface="Courier New" panose="02070309020205020404" pitchFamily="49" charset="0"/>
              <a:buChar char="o"/>
              <a:defRPr/>
            </a:pPr>
            <a:r>
              <a:rPr lang="en-US" sz="3200" dirty="0">
                <a:solidFill>
                  <a:schemeClr val="tx1"/>
                </a:solidFill>
              </a:rPr>
              <a:t>Line 4 </a:t>
            </a:r>
          </a:p>
          <a:p>
            <a:pPr marL="617293" lvl="1" indent="-342900">
              <a:buFont typeface="Wingdings" panose="05000000000000000000" pitchFamily="2" charset="2"/>
              <a:buChar char="ü"/>
              <a:defRPr/>
            </a:pPr>
            <a:r>
              <a:rPr lang="en-US" sz="3200" dirty="0">
                <a:solidFill>
                  <a:schemeClr val="tx1"/>
                </a:solidFill>
              </a:rPr>
              <a:t>General State Rate</a:t>
            </a:r>
          </a:p>
          <a:p>
            <a:pPr marL="205795">
              <a:defRPr/>
            </a:pPr>
            <a:r>
              <a:rPr lang="en-US" sz="3200" b="1" dirty="0">
                <a:solidFill>
                  <a:schemeClr val="tx1"/>
                </a:solidFill>
              </a:rPr>
              <a:t>Receipts Column</a:t>
            </a:r>
          </a:p>
          <a:p>
            <a:pPr marL="617293" lvl="1" indent="-342900">
              <a:buFont typeface="Wingdings" panose="05000000000000000000" pitchFamily="2" charset="2"/>
              <a:buChar char="ü"/>
              <a:defRPr/>
            </a:pPr>
            <a:r>
              <a:rPr lang="en-US" sz="3200" dirty="0">
                <a:solidFill>
                  <a:schemeClr val="tx1"/>
                </a:solidFill>
              </a:rPr>
              <a:t>Current % 4.75</a:t>
            </a:r>
          </a:p>
          <a:p>
            <a:pPr marL="617293" lvl="1" indent="-342900">
              <a:buFont typeface="Wingdings" panose="05000000000000000000" pitchFamily="2" charset="2"/>
              <a:buChar char="ü"/>
              <a:defRPr/>
            </a:pPr>
            <a:r>
              <a:rPr lang="en-US" sz="3200" dirty="0">
                <a:solidFill>
                  <a:schemeClr val="tx1"/>
                </a:solidFill>
              </a:rPr>
              <a:t>Food items may also be reported in this column</a:t>
            </a:r>
          </a:p>
          <a:p>
            <a:pPr>
              <a:defRPr/>
            </a:pPr>
            <a:r>
              <a:rPr lang="en-US" sz="3200" b="1" dirty="0">
                <a:solidFill>
                  <a:schemeClr val="tx1"/>
                </a:solidFill>
              </a:rPr>
              <a:t>SNAP eligible food sales     possibly included</a:t>
            </a:r>
          </a:p>
          <a:p>
            <a:pPr marL="34299" indent="0">
              <a:buNone/>
              <a:defRPr/>
            </a:pPr>
            <a:endParaRPr lang="en-US" sz="2000" dirty="0"/>
          </a:p>
          <a:p>
            <a:pPr marL="205795">
              <a:defRPr/>
            </a:pPr>
            <a:endParaRPr lang="en-US" dirty="0"/>
          </a:p>
        </p:txBody>
      </p:sp>
      <p:grpSp>
        <p:nvGrpSpPr>
          <p:cNvPr id="5" name="Group 4">
            <a:extLst>
              <a:ext uri="{FF2B5EF4-FFF2-40B4-BE49-F238E27FC236}">
                <a16:creationId xmlns:a16="http://schemas.microsoft.com/office/drawing/2014/main" id="{833F8EBD-31B6-ED72-A8A6-D132C4A6D6C7}"/>
              </a:ext>
            </a:extLst>
          </p:cNvPr>
          <p:cNvGrpSpPr>
            <a:grpSpLocks noChangeAspect="1"/>
          </p:cNvGrpSpPr>
          <p:nvPr/>
        </p:nvGrpSpPr>
        <p:grpSpPr bwMode="auto">
          <a:xfrm>
            <a:off x="990600" y="668034"/>
            <a:ext cx="4511289" cy="5974485"/>
            <a:chOff x="2209" y="0"/>
            <a:chExt cx="3262" cy="4320"/>
          </a:xfrm>
        </p:grpSpPr>
        <p:sp>
          <p:nvSpPr>
            <p:cNvPr id="6" name="AutoShape 3">
              <a:extLst>
                <a:ext uri="{FF2B5EF4-FFF2-40B4-BE49-F238E27FC236}">
                  <a16:creationId xmlns:a16="http://schemas.microsoft.com/office/drawing/2014/main" id="{3EBF970D-98F2-A7ED-E837-A2D00C20121E}"/>
                </a:ext>
              </a:extLst>
            </p:cNvPr>
            <p:cNvSpPr>
              <a:spLocks noChangeAspect="1" noChangeArrowheads="1" noTextEdit="1"/>
            </p:cNvSpPr>
            <p:nvPr/>
          </p:nvSpPr>
          <p:spPr bwMode="auto">
            <a:xfrm>
              <a:off x="2209" y="0"/>
              <a:ext cx="3262" cy="432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5">
              <a:extLst>
                <a:ext uri="{FF2B5EF4-FFF2-40B4-BE49-F238E27FC236}">
                  <a16:creationId xmlns:a16="http://schemas.microsoft.com/office/drawing/2014/main" id="{DAC6E62C-2281-581F-4B32-EC403F63C63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09" y="0"/>
              <a:ext cx="3265" cy="432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cxnSp>
        <p:nvCxnSpPr>
          <p:cNvPr id="14" name="Straight Arrow Connector 13"/>
          <p:cNvCxnSpPr>
            <a:cxnSpLocks/>
          </p:cNvCxnSpPr>
          <p:nvPr/>
        </p:nvCxnSpPr>
        <p:spPr>
          <a:xfrm flipH="1" flipV="1">
            <a:off x="4710801" y="2971800"/>
            <a:ext cx="1785353" cy="654895"/>
          </a:xfrm>
          <a:prstGeom prst="straightConnector1">
            <a:avLst/>
          </a:prstGeom>
          <a:ln w="38100">
            <a:solidFill>
              <a:schemeClr val="accent5">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9E4D45A2-2480-95E3-18A6-1033EF8797A3}"/>
              </a:ext>
            </a:extLst>
          </p:cNvPr>
          <p:cNvCxnSpPr>
            <a:cxnSpLocks/>
          </p:cNvCxnSpPr>
          <p:nvPr/>
        </p:nvCxnSpPr>
        <p:spPr>
          <a:xfrm flipH="1">
            <a:off x="2667000" y="2332308"/>
            <a:ext cx="3955629" cy="410892"/>
          </a:xfrm>
          <a:prstGeom prst="straightConnector1">
            <a:avLst/>
          </a:prstGeom>
          <a:ln w="38100">
            <a:solidFill>
              <a:schemeClr val="accent5">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A9C5B398-C740-8924-4781-58F6D5132B94}"/>
              </a:ext>
            </a:extLst>
          </p:cNvPr>
          <p:cNvSpPr/>
          <p:nvPr/>
        </p:nvSpPr>
        <p:spPr>
          <a:xfrm>
            <a:off x="1676400" y="2743200"/>
            <a:ext cx="879757" cy="228600"/>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13CB4C46-1213-CC3A-C58E-126146463F8A}"/>
              </a:ext>
            </a:extLst>
          </p:cNvPr>
          <p:cNvSpPr/>
          <p:nvPr/>
        </p:nvSpPr>
        <p:spPr>
          <a:xfrm>
            <a:off x="3657600" y="2743200"/>
            <a:ext cx="879757" cy="228600"/>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588936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 name="Rectangle 40">
            <a:extLst>
              <a:ext uri="{FF2B5EF4-FFF2-40B4-BE49-F238E27FC236}">
                <a16:creationId xmlns:a16="http://schemas.microsoft.com/office/drawing/2014/main" id="{9DBC8166-481C-4473-95F5-9A5B9073B7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Freeform: Shape 39">
            <a:extLst>
              <a:ext uri="{FF2B5EF4-FFF2-40B4-BE49-F238E27FC236}">
                <a16:creationId xmlns:a16="http://schemas.microsoft.com/office/drawing/2014/main" id="{A5A5CE6E-90AF-4D43-A014-1F9EC83EB9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4512467" cy="6858000"/>
          </a:xfrm>
          <a:custGeom>
            <a:avLst/>
            <a:gdLst>
              <a:gd name="connsiteX0" fmla="*/ 0 w 4512467"/>
              <a:gd name="connsiteY0" fmla="*/ 0 h 6858000"/>
              <a:gd name="connsiteX1" fmla="*/ 2579526 w 4512467"/>
              <a:gd name="connsiteY1" fmla="*/ 0 h 6858000"/>
              <a:gd name="connsiteX2" fmla="*/ 2583267 w 4512467"/>
              <a:gd name="connsiteY2" fmla="*/ 2151 h 6858000"/>
              <a:gd name="connsiteX3" fmla="*/ 4512467 w 4512467"/>
              <a:gd name="connsiteY3" fmla="*/ 3429000 h 6858000"/>
              <a:gd name="connsiteX4" fmla="*/ 2583267 w 4512467"/>
              <a:gd name="connsiteY4" fmla="*/ 6855849 h 6858000"/>
              <a:gd name="connsiteX5" fmla="*/ 2579526 w 4512467"/>
              <a:gd name="connsiteY5" fmla="*/ 6858000 h 6858000"/>
              <a:gd name="connsiteX6" fmla="*/ 0 w 451246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12467" h="6858000">
                <a:moveTo>
                  <a:pt x="0" y="0"/>
                </a:moveTo>
                <a:lnTo>
                  <a:pt x="2579526" y="0"/>
                </a:lnTo>
                <a:lnTo>
                  <a:pt x="2583267" y="2151"/>
                </a:lnTo>
                <a:cubicBezTo>
                  <a:pt x="3739868" y="704919"/>
                  <a:pt x="4512467" y="1976735"/>
                  <a:pt x="4512467" y="3429000"/>
                </a:cubicBezTo>
                <a:cubicBezTo>
                  <a:pt x="4512467" y="4881266"/>
                  <a:pt x="3739868" y="6153081"/>
                  <a:pt x="2583267" y="6855849"/>
                </a:cubicBezTo>
                <a:lnTo>
                  <a:pt x="2579526"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bg1"/>
              </a:solidFill>
            </a:endParaRPr>
          </a:p>
        </p:txBody>
      </p:sp>
      <p:sp>
        <p:nvSpPr>
          <p:cNvPr id="2" name="Title 1"/>
          <p:cNvSpPr>
            <a:spLocks noGrp="1"/>
          </p:cNvSpPr>
          <p:nvPr>
            <p:ph type="title"/>
            <p:custDataLst>
              <p:tags r:id="rId2"/>
            </p:custDataLst>
          </p:nvPr>
        </p:nvSpPr>
        <p:spPr>
          <a:xfrm>
            <a:off x="304800" y="643467"/>
            <a:ext cx="3674267" cy="5571066"/>
          </a:xfrm>
        </p:spPr>
        <p:txBody>
          <a:bodyPr>
            <a:normAutofit/>
          </a:bodyPr>
          <a:lstStyle/>
          <a:p>
            <a:r>
              <a:rPr lang="en-US" sz="5400" b="1" dirty="0">
                <a:solidFill>
                  <a:srgbClr val="FFFFFF"/>
                </a:solidFill>
                <a:ea typeface="Tahoma" pitchFamily="34" charset="0"/>
                <a:cs typeface="Tahoma" pitchFamily="34" charset="0"/>
              </a:rPr>
              <a:t>Submitting False Information</a:t>
            </a:r>
          </a:p>
        </p:txBody>
      </p:sp>
      <p:graphicFrame>
        <p:nvGraphicFramePr>
          <p:cNvPr id="15" name="Content Placeholder 3">
            <a:extLst>
              <a:ext uri="{FF2B5EF4-FFF2-40B4-BE49-F238E27FC236}">
                <a16:creationId xmlns:a16="http://schemas.microsoft.com/office/drawing/2014/main" id="{E7E9804C-9FD4-93D0-48FE-855446B31CBC}"/>
              </a:ext>
            </a:extLst>
          </p:cNvPr>
          <p:cNvGraphicFramePr>
            <a:graphicFrameLocks noGrp="1"/>
          </p:cNvGraphicFramePr>
          <p:nvPr>
            <p:ph idx="1"/>
            <p:extLst>
              <p:ext uri="{D42A27DB-BD31-4B8C-83A1-F6EECF244321}">
                <p14:modId xmlns:p14="http://schemas.microsoft.com/office/powerpoint/2010/main" val="280731726"/>
              </p:ext>
            </p:extLst>
          </p:nvPr>
        </p:nvGraphicFramePr>
        <p:xfrm>
          <a:off x="5207640" y="643466"/>
          <a:ext cx="6291714" cy="553073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custDataLst>
      <p:tags r:id="rId1"/>
    </p:custDataLst>
    <p:extLst>
      <p:ext uri="{BB962C8B-B14F-4D97-AF65-F5344CB8AC3E}">
        <p14:creationId xmlns:p14="http://schemas.microsoft.com/office/powerpoint/2010/main" val="779377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41" name="Rectangle 5140">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43" name="Freeform: Shape 5142">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122" name="Rectangle 2"/>
          <p:cNvSpPr>
            <a:spLocks noGrp="1" noChangeArrowheads="1"/>
          </p:cNvSpPr>
          <p:nvPr>
            <p:ph type="title"/>
            <p:custDataLst>
              <p:tags r:id="rId2"/>
            </p:custDataLst>
          </p:nvPr>
        </p:nvSpPr>
        <p:spPr>
          <a:xfrm>
            <a:off x="838200" y="365125"/>
            <a:ext cx="10515600" cy="1325563"/>
          </a:xfrm>
        </p:spPr>
        <p:txBody>
          <a:bodyPr>
            <a:normAutofit/>
          </a:bodyPr>
          <a:lstStyle/>
          <a:p>
            <a:pPr eaLnBrk="1" hangingPunct="1"/>
            <a:r>
              <a:rPr lang="en-US" sz="6000" b="1" dirty="0">
                <a:ea typeface="Tahoma" pitchFamily="34" charset="0"/>
                <a:cs typeface="Tahoma" pitchFamily="34" charset="0"/>
              </a:rPr>
              <a:t>What is WIC?</a:t>
            </a:r>
            <a:r>
              <a:rPr lang="en-US" b="1" dirty="0">
                <a:effectLst>
                  <a:outerShdw blurRad="38100" dist="38100" dir="2700000" algn="tl">
                    <a:srgbClr val="000000">
                      <a:alpha val="43137"/>
                    </a:srgbClr>
                  </a:outerShdw>
                </a:effectLst>
                <a:ea typeface="Tahoma" pitchFamily="34" charset="0"/>
                <a:cs typeface="Tahoma" pitchFamily="34" charset="0"/>
              </a:rPr>
              <a:t>	</a:t>
            </a:r>
            <a:r>
              <a:rPr lang="en-US" dirty="0">
                <a:effectLst>
                  <a:outerShdw blurRad="38100" dist="38100" dir="2700000" algn="tl">
                    <a:srgbClr val="000000">
                      <a:alpha val="43137"/>
                    </a:srgbClr>
                  </a:outerShdw>
                </a:effectLst>
                <a:latin typeface="Constantia" panose="02030602050306030303" pitchFamily="18" charset="0"/>
                <a:ea typeface="Tahoma" pitchFamily="34" charset="0"/>
                <a:cs typeface="Tahoma" pitchFamily="34" charset="0"/>
              </a:rPr>
              <a:t>	</a:t>
            </a:r>
          </a:p>
        </p:txBody>
      </p:sp>
      <p:sp>
        <p:nvSpPr>
          <p:cNvPr id="5145" name="Arc 5144">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123" name="Rectangle 3"/>
          <p:cNvSpPr>
            <a:spLocks noGrp="1" noChangeArrowheads="1"/>
          </p:cNvSpPr>
          <p:nvPr>
            <p:ph idx="1"/>
            <p:custDataLst>
              <p:tags r:id="rId3"/>
            </p:custDataLst>
          </p:nvPr>
        </p:nvSpPr>
        <p:spPr>
          <a:xfrm>
            <a:off x="838200" y="1568306"/>
            <a:ext cx="10668000" cy="4879975"/>
          </a:xfrm>
        </p:spPr>
        <p:txBody>
          <a:bodyPr>
            <a:normAutofit/>
          </a:bodyPr>
          <a:lstStyle/>
          <a:p>
            <a:pPr eaLnBrk="1" hangingPunct="1">
              <a:spcBef>
                <a:spcPct val="75000"/>
              </a:spcBef>
            </a:pPr>
            <a:r>
              <a:rPr lang="en-US" dirty="0">
                <a:ea typeface="Tahoma" pitchFamily="34" charset="0"/>
                <a:cs typeface="Tahoma" pitchFamily="34" charset="0"/>
              </a:rPr>
              <a:t>The Special Supplemental Nutrition Program for </a:t>
            </a:r>
            <a:r>
              <a:rPr lang="en-US" b="1" dirty="0">
                <a:ea typeface="Tahoma" pitchFamily="34" charset="0"/>
                <a:cs typeface="Tahoma" pitchFamily="34" charset="0"/>
              </a:rPr>
              <a:t>W</a:t>
            </a:r>
            <a:r>
              <a:rPr lang="en-US" dirty="0">
                <a:ea typeface="Tahoma" pitchFamily="34" charset="0"/>
                <a:cs typeface="Tahoma" pitchFamily="34" charset="0"/>
              </a:rPr>
              <a:t>omen, </a:t>
            </a:r>
            <a:r>
              <a:rPr lang="en-US" b="1" dirty="0">
                <a:ea typeface="Tahoma" pitchFamily="34" charset="0"/>
                <a:cs typeface="Tahoma" pitchFamily="34" charset="0"/>
              </a:rPr>
              <a:t>I</a:t>
            </a:r>
            <a:r>
              <a:rPr lang="en-US" dirty="0">
                <a:ea typeface="Tahoma" pitchFamily="34" charset="0"/>
                <a:cs typeface="Tahoma" pitchFamily="34" charset="0"/>
              </a:rPr>
              <a:t>nfants and </a:t>
            </a:r>
            <a:r>
              <a:rPr lang="en-US" b="1" dirty="0">
                <a:ea typeface="Tahoma" pitchFamily="34" charset="0"/>
                <a:cs typeface="Tahoma" pitchFamily="34" charset="0"/>
              </a:rPr>
              <a:t>C</a:t>
            </a:r>
            <a:r>
              <a:rPr lang="en-US" dirty="0">
                <a:ea typeface="Tahoma" pitchFamily="34" charset="0"/>
                <a:cs typeface="Tahoma" pitchFamily="34" charset="0"/>
              </a:rPr>
              <a:t>hildren</a:t>
            </a:r>
          </a:p>
          <a:p>
            <a:pPr>
              <a:spcBef>
                <a:spcPct val="75000"/>
              </a:spcBef>
            </a:pPr>
            <a:r>
              <a:rPr lang="en-US" dirty="0">
                <a:ea typeface="Tahoma" pitchFamily="34" charset="0"/>
                <a:cs typeface="Tahoma" pitchFamily="34" charset="0"/>
              </a:rPr>
              <a:t>Federally funded by the United States Department of Agriculture (USDA)</a:t>
            </a:r>
          </a:p>
          <a:p>
            <a:pPr>
              <a:spcBef>
                <a:spcPct val="75000"/>
              </a:spcBef>
            </a:pPr>
            <a:r>
              <a:rPr lang="en-US" dirty="0">
                <a:ea typeface="Tahoma" pitchFamily="34" charset="0"/>
                <a:cs typeface="Tahoma" pitchFamily="34" charset="0"/>
              </a:rPr>
              <a:t>State-administered by the NC Department of Health and Human Services</a:t>
            </a:r>
          </a:p>
          <a:p>
            <a:pPr>
              <a:spcBef>
                <a:spcPct val="75000"/>
              </a:spcBef>
            </a:pPr>
            <a:r>
              <a:rPr lang="en-US" dirty="0">
                <a:ea typeface="Tahoma" pitchFamily="34" charset="0"/>
                <a:cs typeface="Tahoma" pitchFamily="34" charset="0"/>
              </a:rPr>
              <a:t>WIC clinical services provided by contracted public health agencies</a:t>
            </a:r>
          </a:p>
          <a:p>
            <a:pPr>
              <a:spcBef>
                <a:spcPct val="75000"/>
              </a:spcBef>
            </a:pPr>
            <a:r>
              <a:rPr lang="en-US" dirty="0">
                <a:ea typeface="Tahoma" pitchFamily="34" charset="0"/>
                <a:cs typeface="Tahoma" pitchFamily="34" charset="0"/>
              </a:rPr>
              <a:t>NC WIC-authorized vendors are contracted with the NC Department of Health and Human Services and Local WIC Agencies</a:t>
            </a:r>
          </a:p>
          <a:p>
            <a:pPr eaLnBrk="1" hangingPunct="1">
              <a:spcBef>
                <a:spcPct val="75000"/>
              </a:spcBef>
            </a:pPr>
            <a:endParaRPr lang="en-US" sz="2600" dirty="0">
              <a:ea typeface="Tahoma" pitchFamily="34" charset="0"/>
              <a:cs typeface="Tahoma" pitchFamily="34" charset="0"/>
            </a:endParaRPr>
          </a:p>
        </p:txBody>
      </p:sp>
    </p:spTree>
    <p:custDataLst>
      <p:tags r:id="rId1"/>
    </p:custDataLst>
    <p:extLst>
      <p:ext uri="{BB962C8B-B14F-4D97-AF65-F5344CB8AC3E}">
        <p14:creationId xmlns:p14="http://schemas.microsoft.com/office/powerpoint/2010/main" val="2600241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D278ADA9-6383-4BDD-80D2-8899A40268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ectangle 37">
            <a:extLst>
              <a:ext uri="{FF2B5EF4-FFF2-40B4-BE49-F238E27FC236}">
                <a16:creationId xmlns:a16="http://schemas.microsoft.com/office/drawing/2014/main" id="{484B7147-B0F6-40ED-B5A2-FF72BC8198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0" name="Rectangle 39">
            <a:extLst>
              <a:ext uri="{FF2B5EF4-FFF2-40B4-BE49-F238E27FC236}">
                <a16:creationId xmlns:a16="http://schemas.microsoft.com/office/drawing/2014/main" id="{B36D2DE0-0628-4A9A-A59D-7BA8B5EB30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Oval 41">
            <a:extLst>
              <a:ext uri="{FF2B5EF4-FFF2-40B4-BE49-F238E27FC236}">
                <a16:creationId xmlns:a16="http://schemas.microsoft.com/office/drawing/2014/main" id="{48E405C9-94BE-41DA-928C-DEC9A8550E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15929" y="148929"/>
            <a:ext cx="6560142" cy="656014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1"/>
          <p:cNvSpPr>
            <a:spLocks noGrp="1"/>
          </p:cNvSpPr>
          <p:nvPr>
            <p:ph type="title"/>
            <p:custDataLst>
              <p:tags r:id="rId2"/>
            </p:custDataLst>
          </p:nvPr>
        </p:nvSpPr>
        <p:spPr>
          <a:xfrm>
            <a:off x="3169992" y="1955481"/>
            <a:ext cx="5852016" cy="2947038"/>
          </a:xfrm>
        </p:spPr>
        <p:txBody>
          <a:bodyPr vert="horz" lIns="91440" tIns="45720" rIns="91440" bIns="45720" rtlCol="0" anchor="b">
            <a:normAutofit/>
          </a:bodyPr>
          <a:lstStyle/>
          <a:p>
            <a:pPr algn="ctr"/>
            <a:r>
              <a:rPr lang="en-US" sz="6600" b="1" kern="1200" dirty="0">
                <a:solidFill>
                  <a:schemeClr val="tx1"/>
                </a:solidFill>
                <a:latin typeface="+mj-lt"/>
                <a:ea typeface="+mj-ea"/>
                <a:cs typeface="+mj-cs"/>
              </a:rPr>
              <a:t>eWIC Payments</a:t>
            </a:r>
            <a:br>
              <a:rPr lang="en-US" sz="6600" b="1" kern="1200" dirty="0">
                <a:solidFill>
                  <a:schemeClr val="tx1"/>
                </a:solidFill>
                <a:latin typeface="+mj-lt"/>
                <a:ea typeface="+mj-ea"/>
                <a:cs typeface="+mj-cs"/>
              </a:rPr>
            </a:br>
            <a:r>
              <a:rPr lang="en-US" sz="6600" b="1" kern="1200" dirty="0">
                <a:solidFill>
                  <a:schemeClr val="tx1"/>
                </a:solidFill>
                <a:latin typeface="+mj-lt"/>
                <a:ea typeface="+mj-ea"/>
                <a:cs typeface="+mj-cs"/>
              </a:rPr>
              <a:t>Through the Banking System</a:t>
            </a:r>
            <a:endParaRPr lang="en-US" sz="6600" kern="1200" dirty="0">
              <a:solidFill>
                <a:schemeClr val="tx1"/>
              </a:solidFill>
              <a:latin typeface="+mj-lt"/>
              <a:ea typeface="+mj-ea"/>
              <a:cs typeface="+mj-cs"/>
            </a:endParaRPr>
          </a:p>
        </p:txBody>
      </p:sp>
      <p:sp>
        <p:nvSpPr>
          <p:cNvPr id="44" name="Arc 43">
            <a:extLst>
              <a:ext uri="{FF2B5EF4-FFF2-40B4-BE49-F238E27FC236}">
                <a16:creationId xmlns:a16="http://schemas.microsoft.com/office/drawing/2014/main" id="{D2091A72-D5BB-42AC-8FD3-F7747D9086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9222429" flipV="1">
            <a:off x="2494119" y="6170"/>
            <a:ext cx="6816262" cy="6816262"/>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6" name="Oval 45">
            <a:extLst>
              <a:ext uri="{FF2B5EF4-FFF2-40B4-BE49-F238E27FC236}">
                <a16:creationId xmlns:a16="http://schemas.microsoft.com/office/drawing/2014/main" id="{6ED12BFC-A737-46AF-8411-481112D54B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00995" y="5310973"/>
            <a:ext cx="705948" cy="68679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379669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8629" name="Rectangle 68628">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631" name="Freeform: Shape 68630">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610" name="Rectangle 11"/>
          <p:cNvSpPr>
            <a:spLocks noGrp="1" noChangeArrowheads="1"/>
          </p:cNvSpPr>
          <p:nvPr>
            <p:ph type="title"/>
            <p:custDataLst>
              <p:tags r:id="rId2"/>
            </p:custDataLst>
          </p:nvPr>
        </p:nvSpPr>
        <p:spPr>
          <a:xfrm>
            <a:off x="212507" y="1295400"/>
            <a:ext cx="3954765" cy="4461163"/>
          </a:xfrm>
        </p:spPr>
        <p:txBody>
          <a:bodyPr>
            <a:normAutofit/>
          </a:bodyPr>
          <a:lstStyle/>
          <a:p>
            <a:pPr>
              <a:defRPr/>
            </a:pPr>
            <a:r>
              <a:rPr lang="en-US" sz="6000" b="1" dirty="0">
                <a:solidFill>
                  <a:srgbClr val="FFFFFF"/>
                </a:solidFill>
              </a:rPr>
              <a:t>Automated Clearing House (ACH)</a:t>
            </a:r>
          </a:p>
        </p:txBody>
      </p:sp>
      <p:sp>
        <p:nvSpPr>
          <p:cNvPr id="68633" name="Arc 68632">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68611" name="Rectangle 12"/>
          <p:cNvSpPr>
            <a:spLocks noGrp="1" noChangeArrowheads="1"/>
          </p:cNvSpPr>
          <p:nvPr>
            <p:ph idx="1"/>
            <p:custDataLst>
              <p:tags r:id="rId3"/>
            </p:custDataLst>
          </p:nvPr>
        </p:nvSpPr>
        <p:spPr>
          <a:xfrm>
            <a:off x="4447308" y="591344"/>
            <a:ext cx="6906491" cy="5585619"/>
          </a:xfrm>
        </p:spPr>
        <p:txBody>
          <a:bodyPr anchor="ctr">
            <a:normAutofit/>
          </a:bodyPr>
          <a:lstStyle/>
          <a:p>
            <a:pPr>
              <a:spcBef>
                <a:spcPct val="50000"/>
              </a:spcBef>
              <a:spcAft>
                <a:spcPts val="450"/>
              </a:spcAft>
              <a:buSzPct val="115000"/>
              <a:defRPr/>
            </a:pPr>
            <a:r>
              <a:rPr lang="en-US" dirty="0"/>
              <a:t>Vendors will receive payment for all eWIC transactions processed in their store through an Automated Clearinghouse (ACH) system in which payments are directly deposited into their bank account</a:t>
            </a:r>
          </a:p>
          <a:p>
            <a:pPr>
              <a:spcBef>
                <a:spcPct val="50000"/>
              </a:spcBef>
              <a:spcAft>
                <a:spcPts val="450"/>
              </a:spcAft>
              <a:buSzPct val="115000"/>
              <a:defRPr/>
            </a:pPr>
            <a:r>
              <a:rPr lang="en-US" dirty="0"/>
              <a:t>Each approved food has an NTE</a:t>
            </a:r>
          </a:p>
          <a:p>
            <a:pPr>
              <a:spcBef>
                <a:spcPct val="50000"/>
              </a:spcBef>
              <a:spcAft>
                <a:spcPts val="450"/>
              </a:spcAft>
              <a:buSzPct val="115000"/>
              <a:defRPr/>
            </a:pPr>
            <a:r>
              <a:rPr lang="en-US" dirty="0"/>
              <a:t>If a vendor submits an item price that is above the NTE, their payment will be decreased to the NTE amount for the item</a:t>
            </a:r>
          </a:p>
          <a:p>
            <a:pPr>
              <a:spcBef>
                <a:spcPct val="50000"/>
              </a:spcBef>
              <a:spcAft>
                <a:spcPts val="450"/>
              </a:spcAft>
              <a:buSzPct val="115000"/>
              <a:defRPr/>
            </a:pPr>
            <a:endParaRPr lang="en-US" dirty="0"/>
          </a:p>
        </p:txBody>
      </p:sp>
    </p:spTree>
    <p:custDataLst>
      <p:tags r:id="rId1"/>
    </p:custDataLst>
    <p:extLst>
      <p:ext uri="{BB962C8B-B14F-4D97-AF65-F5344CB8AC3E}">
        <p14:creationId xmlns:p14="http://schemas.microsoft.com/office/powerpoint/2010/main" val="1965754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36">
            <a:extLst>
              <a:ext uri="{FF2B5EF4-FFF2-40B4-BE49-F238E27FC236}">
                <a16:creationId xmlns:a16="http://schemas.microsoft.com/office/drawing/2014/main" id="{DB304A14-32D0-4873-B914-423ED7B8DA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 name="Title 1"/>
          <p:cNvSpPr>
            <a:spLocks noGrp="1"/>
          </p:cNvSpPr>
          <p:nvPr>
            <p:ph type="title"/>
            <p:custDataLst>
              <p:tags r:id="rId2"/>
            </p:custDataLst>
          </p:nvPr>
        </p:nvSpPr>
        <p:spPr>
          <a:xfrm>
            <a:off x="838200" y="365125"/>
            <a:ext cx="5387502" cy="1325563"/>
          </a:xfrm>
        </p:spPr>
        <p:txBody>
          <a:bodyPr>
            <a:normAutofit/>
          </a:bodyPr>
          <a:lstStyle/>
          <a:p>
            <a:r>
              <a:rPr lang="en-US" b="1" dirty="0"/>
              <a:t>Vendor Bank Accounts</a:t>
            </a:r>
            <a:endParaRPr lang="en-US" b="1" dirty="0">
              <a:ea typeface="Tahoma" pitchFamily="34" charset="0"/>
              <a:cs typeface="Tahoma" pitchFamily="34" charset="0"/>
            </a:endParaRPr>
          </a:p>
        </p:txBody>
      </p:sp>
      <p:sp>
        <p:nvSpPr>
          <p:cNvPr id="4" name="Content Placeholder 3"/>
          <p:cNvSpPr>
            <a:spLocks noGrp="1"/>
          </p:cNvSpPr>
          <p:nvPr>
            <p:ph idx="1"/>
            <p:custDataLst>
              <p:tags r:id="rId3"/>
            </p:custDataLst>
          </p:nvPr>
        </p:nvSpPr>
        <p:spPr>
          <a:xfrm>
            <a:off x="838200" y="1825625"/>
            <a:ext cx="5387502" cy="4351338"/>
          </a:xfrm>
        </p:spPr>
        <p:txBody>
          <a:bodyPr>
            <a:normAutofit/>
          </a:bodyPr>
          <a:lstStyle/>
          <a:p>
            <a:pPr marL="615950" indent="-571500">
              <a:spcBef>
                <a:spcPct val="50000"/>
              </a:spcBef>
              <a:spcAft>
                <a:spcPts val="600"/>
              </a:spcAft>
              <a:buSzPct val="115000"/>
              <a:defRPr/>
            </a:pPr>
            <a:r>
              <a:rPr lang="en-US" sz="2000" dirty="0">
                <a:latin typeface="Calibri" panose="020F0502020204030204" pitchFamily="34" charset="0"/>
                <a:cs typeface="Calibri" panose="020F0502020204030204" pitchFamily="34" charset="0"/>
              </a:rPr>
              <a:t>Vendors (with stand-beside devices because FIS pays them directly) must submit their most current banking information to the eWIC contractor, FIS, (or third-party processor) to ensure payment for eWIC transactions.</a:t>
            </a:r>
          </a:p>
          <a:p>
            <a:pPr marL="615950" indent="-571500">
              <a:spcBef>
                <a:spcPct val="50000"/>
              </a:spcBef>
              <a:spcAft>
                <a:spcPts val="600"/>
              </a:spcAft>
              <a:buSzPct val="115000"/>
              <a:defRPr/>
            </a:pPr>
            <a:r>
              <a:rPr lang="en-US" sz="2000" dirty="0">
                <a:latin typeface="Calibri" panose="020F0502020204030204" pitchFamily="34" charset="0"/>
                <a:cs typeface="Calibri" panose="020F0502020204030204" pitchFamily="34" charset="0"/>
              </a:rPr>
              <a:t>Current vendors (with stand-beside devices because FIS pays them directly) must contact the eWIC contractor with any changes in a vendor’s bank account.</a:t>
            </a:r>
          </a:p>
          <a:p>
            <a:pPr marL="615950" indent="-571500">
              <a:spcBef>
                <a:spcPct val="50000"/>
              </a:spcBef>
              <a:spcAft>
                <a:spcPts val="600"/>
              </a:spcAft>
              <a:buSzPct val="115000"/>
              <a:defRPr/>
            </a:pPr>
            <a:r>
              <a:rPr lang="en-US" sz="2000" dirty="0">
                <a:latin typeface="Calibri" panose="020F0502020204030204" pitchFamily="34" charset="0"/>
                <a:cs typeface="Calibri" panose="020F0502020204030204" pitchFamily="34" charset="0"/>
              </a:rPr>
              <a:t>Vendors can contact FIS at 1-800-894-0050 Monday- Friday from 8:00 AM to 5:00 PM CT for account changes or updates</a:t>
            </a:r>
          </a:p>
          <a:p>
            <a:endParaRPr lang="en-US" sz="2000" dirty="0">
              <a:ea typeface="Tahoma" pitchFamily="34" charset="0"/>
              <a:cs typeface="Tahoma" pitchFamily="34" charset="0"/>
            </a:endParaRPr>
          </a:p>
        </p:txBody>
      </p:sp>
      <p:pic>
        <p:nvPicPr>
          <p:cNvPr id="6" name="Picture 2" descr="S:\NSB\Resources\PHOTOS-CLIPART\Misc\Permission To Use\PiggyBank_Fotolia_113540_Subscription_L.jpg">
            <a:extLst>
              <a:ext uri="{FF2B5EF4-FFF2-40B4-BE49-F238E27FC236}">
                <a16:creationId xmlns:a16="http://schemas.microsoft.com/office/drawing/2014/main" id="{F8900C9E-49C4-DDD6-0322-6B632FB0DBCA}"/>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343" r="5524" b="2"/>
          <a:stretch/>
        </p:blipFill>
        <p:spPr bwMode="auto">
          <a:xfrm>
            <a:off x="6621294" y="1295416"/>
            <a:ext cx="5570706" cy="5562584"/>
          </a:xfrm>
          <a:custGeom>
            <a:avLst/>
            <a:gdLst/>
            <a:ahLst/>
            <a:cxnLst/>
            <a:rect l="l" t="t" r="r" b="b"/>
            <a:pathLst>
              <a:path w="5570706" h="5562584">
                <a:moveTo>
                  <a:pt x="3374687" y="0"/>
                </a:moveTo>
                <a:cubicBezTo>
                  <a:pt x="4190094" y="0"/>
                  <a:pt x="4937956" y="289196"/>
                  <a:pt x="5521301" y="770615"/>
                </a:cubicBezTo>
                <a:lnTo>
                  <a:pt x="5570706" y="815517"/>
                </a:lnTo>
                <a:lnTo>
                  <a:pt x="5570706" y="5562584"/>
                </a:lnTo>
                <a:lnTo>
                  <a:pt x="808135" y="5562584"/>
                </a:lnTo>
                <a:lnTo>
                  <a:pt x="770615" y="5521302"/>
                </a:lnTo>
                <a:cubicBezTo>
                  <a:pt x="289196" y="4937957"/>
                  <a:pt x="0" y="4190095"/>
                  <a:pt x="0" y="3374687"/>
                </a:cubicBezTo>
                <a:cubicBezTo>
                  <a:pt x="0" y="1510899"/>
                  <a:pt x="1510899" y="0"/>
                  <a:pt x="3374687" y="0"/>
                </a:cubicBezTo>
                <a:close/>
              </a:path>
            </a:pathLst>
          </a:custGeom>
          <a:noFill/>
          <a:extLst>
            <a:ext uri="{909E8E84-426E-40DD-AFC4-6F175D3DCCD1}">
              <a14:hiddenFill xmlns:a14="http://schemas.microsoft.com/office/drawing/2010/main">
                <a:solidFill>
                  <a:srgbClr val="FFFFFF"/>
                </a:solidFill>
              </a14:hiddenFill>
            </a:ext>
          </a:extLst>
        </p:spPr>
      </p:pic>
      <p:sp>
        <p:nvSpPr>
          <p:cNvPr id="39" name="!!Oval">
            <a:extLst>
              <a:ext uri="{FF2B5EF4-FFF2-40B4-BE49-F238E27FC236}">
                <a16:creationId xmlns:a16="http://schemas.microsoft.com/office/drawing/2014/main" id="{1D460C86-854F-4FB3-ABC2-E823D8FEB9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43451" y="1656147"/>
            <a:ext cx="546100" cy="5461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41" name="!!Arc">
            <a:extLst>
              <a:ext uri="{FF2B5EF4-FFF2-40B4-BE49-F238E27FC236}">
                <a16:creationId xmlns:a16="http://schemas.microsoft.com/office/drawing/2014/main" id="{BB48116A-278A-4CC5-89D3-9DE8E8FF12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4739" y="587516"/>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3731680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8635" name="Rectangle 68634">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637" name="Freeform: Shape 68636">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8610" name="Rectangle 11"/>
          <p:cNvSpPr>
            <a:spLocks noGrp="1" noChangeArrowheads="1"/>
          </p:cNvSpPr>
          <p:nvPr>
            <p:ph type="title"/>
            <p:custDataLst>
              <p:tags r:id="rId2"/>
            </p:custDataLst>
          </p:nvPr>
        </p:nvSpPr>
        <p:spPr>
          <a:xfrm>
            <a:off x="848239" y="570289"/>
            <a:ext cx="10515600" cy="1325563"/>
          </a:xfrm>
        </p:spPr>
        <p:txBody>
          <a:bodyPr>
            <a:normAutofit/>
          </a:bodyPr>
          <a:lstStyle/>
          <a:p>
            <a:pPr>
              <a:defRPr/>
            </a:pPr>
            <a:r>
              <a:rPr lang="en-US" b="1" dirty="0"/>
              <a:t>FIS Retailer Helpdesk</a:t>
            </a:r>
          </a:p>
        </p:txBody>
      </p:sp>
      <p:sp>
        <p:nvSpPr>
          <p:cNvPr id="68639" name="Arc 68638">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68611" name="Rectangle 12"/>
          <p:cNvSpPr>
            <a:spLocks noGrp="1" noChangeArrowheads="1"/>
          </p:cNvSpPr>
          <p:nvPr>
            <p:ph idx="1"/>
            <p:custDataLst>
              <p:tags r:id="rId3"/>
            </p:custDataLst>
          </p:nvPr>
        </p:nvSpPr>
        <p:spPr>
          <a:xfrm>
            <a:off x="852055" y="2506663"/>
            <a:ext cx="10515600" cy="2827337"/>
          </a:xfrm>
        </p:spPr>
        <p:txBody>
          <a:bodyPr>
            <a:normAutofit/>
          </a:bodyPr>
          <a:lstStyle/>
          <a:p>
            <a:pPr marL="615950" indent="-571500">
              <a:spcBef>
                <a:spcPct val="50000"/>
              </a:spcBef>
              <a:spcAft>
                <a:spcPts val="600"/>
              </a:spcAft>
              <a:buSzPct val="115000"/>
              <a:defRPr/>
            </a:pPr>
            <a:r>
              <a:rPr lang="en-US" sz="3600" dirty="0">
                <a:latin typeface="Calibri" panose="020F0502020204030204" pitchFamily="34" charset="0"/>
                <a:cs typeface="Calibri" panose="020F0502020204030204" pitchFamily="34" charset="0"/>
              </a:rPr>
              <a:t>FIS Retailer Helpdesk for stand-beside device assistance:</a:t>
            </a:r>
          </a:p>
          <a:p>
            <a:pPr lvl="2"/>
            <a:r>
              <a:rPr lang="en-US" sz="2800" dirty="0">
                <a:latin typeface="Calibri" panose="020F0502020204030204" pitchFamily="34" charset="0"/>
                <a:cs typeface="Calibri" panose="020F0502020204030204" pitchFamily="34" charset="0"/>
              </a:rPr>
              <a:t>Retailer Helpdesk: 1-844-230-0836 (available 24/7)</a:t>
            </a:r>
          </a:p>
          <a:p>
            <a:pPr lvl="2"/>
            <a:r>
              <a:rPr lang="en-US" sz="2800" dirty="0">
                <a:latin typeface="Calibri" panose="020F0502020204030204" pitchFamily="34" charset="0"/>
                <a:cs typeface="Calibri" panose="020F0502020204030204" pitchFamily="34" charset="0"/>
              </a:rPr>
              <a:t>Email: </a:t>
            </a:r>
            <a:r>
              <a:rPr lang="en-US" sz="2800" u="sng" dirty="0">
                <a:latin typeface="Calibri" panose="020F0502020204030204" pitchFamily="34" charset="0"/>
                <a:cs typeface="Calibri" panose="020F0502020204030204" pitchFamily="34" charset="0"/>
                <a:hlinkClick r:id="rId6"/>
              </a:rPr>
              <a:t>merchant.services.support@fisglobal.com</a:t>
            </a:r>
          </a:p>
          <a:p>
            <a:pPr indent="-228600" defTabSz="914400"/>
            <a:endParaRPr lang="en-US" dirty="0"/>
          </a:p>
          <a:p>
            <a:pPr>
              <a:spcBef>
                <a:spcPct val="50000"/>
              </a:spcBef>
              <a:spcAft>
                <a:spcPts val="600"/>
              </a:spcAft>
              <a:buSzPct val="115000"/>
              <a:defRPr/>
            </a:pPr>
            <a:endParaRPr lang="en-US" dirty="0"/>
          </a:p>
        </p:txBody>
      </p:sp>
    </p:spTree>
    <p:custDataLst>
      <p:tags r:id="rId1"/>
    </p:custDataLst>
    <p:extLst>
      <p:ext uri="{BB962C8B-B14F-4D97-AF65-F5344CB8AC3E}">
        <p14:creationId xmlns:p14="http://schemas.microsoft.com/office/powerpoint/2010/main" val="2851769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8869" name="Rectangle 78868">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871" name="Freeform: Shape 78870">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706" name="Rectangle 4"/>
          <p:cNvSpPr>
            <a:spLocks noGrp="1" noChangeArrowheads="1"/>
          </p:cNvSpPr>
          <p:nvPr>
            <p:ph type="title"/>
            <p:custDataLst>
              <p:tags r:id="rId2"/>
            </p:custDataLst>
          </p:nvPr>
        </p:nvSpPr>
        <p:spPr>
          <a:xfrm>
            <a:off x="686834" y="1153572"/>
            <a:ext cx="3200400" cy="4461163"/>
          </a:xfrm>
        </p:spPr>
        <p:txBody>
          <a:bodyPr>
            <a:normAutofit/>
          </a:bodyPr>
          <a:lstStyle/>
          <a:p>
            <a:pPr>
              <a:defRPr/>
            </a:pPr>
            <a:r>
              <a:rPr lang="en-US" sz="3700" b="1" dirty="0">
                <a:solidFill>
                  <a:srgbClr val="FFFFFF"/>
                </a:solidFill>
              </a:rPr>
              <a:t>Vendor Reimbursement Policy </a:t>
            </a:r>
          </a:p>
        </p:txBody>
      </p:sp>
      <p:sp>
        <p:nvSpPr>
          <p:cNvPr id="78873" name="Arc 78872">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78851" name="Rectangle 5"/>
          <p:cNvSpPr>
            <a:spLocks noGrp="1" noChangeArrowheads="1"/>
          </p:cNvSpPr>
          <p:nvPr>
            <p:ph idx="1"/>
            <p:custDataLst>
              <p:tags r:id="rId3"/>
            </p:custDataLst>
          </p:nvPr>
        </p:nvSpPr>
        <p:spPr>
          <a:xfrm>
            <a:off x="4447308" y="591344"/>
            <a:ext cx="6906491" cy="5585619"/>
          </a:xfrm>
        </p:spPr>
        <p:txBody>
          <a:bodyPr anchor="ctr">
            <a:normAutofit/>
          </a:bodyPr>
          <a:lstStyle/>
          <a:p>
            <a:pPr>
              <a:spcBef>
                <a:spcPct val="50000"/>
              </a:spcBef>
              <a:buSzPct val="115000"/>
              <a:buFont typeface="Arial" pitchFamily="34" charset="0"/>
              <a:buChar char="•"/>
            </a:pPr>
            <a:r>
              <a:rPr lang="en-US" dirty="0"/>
              <a:t>Vendors may not ask the WIC customer: </a:t>
            </a:r>
          </a:p>
          <a:p>
            <a:pPr lvl="1">
              <a:spcBef>
                <a:spcPct val="50000"/>
              </a:spcBef>
              <a:buFont typeface="Wingdings" panose="05000000000000000000" pitchFamily="2" charset="2"/>
              <a:buChar char="ü"/>
            </a:pPr>
            <a:r>
              <a:rPr lang="en-US" dirty="0"/>
              <a:t>To make up the difference in price for eWIC transactions </a:t>
            </a:r>
          </a:p>
          <a:p>
            <a:pPr>
              <a:spcBef>
                <a:spcPct val="50000"/>
              </a:spcBef>
              <a:buSzPct val="115000"/>
              <a:buFont typeface="Arial" pitchFamily="34" charset="0"/>
              <a:buChar char="•"/>
            </a:pPr>
            <a:r>
              <a:rPr lang="en-US" dirty="0"/>
              <a:t>Vendors are responsible for keeping their prices at or below the NTE for their peer group</a:t>
            </a:r>
          </a:p>
        </p:txBody>
      </p:sp>
    </p:spTree>
    <p:custDataLst>
      <p:tags r:id="rId1"/>
    </p:custDataLst>
    <p:extLst>
      <p:ext uri="{BB962C8B-B14F-4D97-AF65-F5344CB8AC3E}">
        <p14:creationId xmlns:p14="http://schemas.microsoft.com/office/powerpoint/2010/main" val="2319580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C2554CA6-288E-4202-BC52-2E5A8F0C0A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Oval 31">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189" y="1119031"/>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custDataLst>
              <p:tags r:id="rId2"/>
            </p:custDataLst>
          </p:nvPr>
        </p:nvSpPr>
        <p:spPr>
          <a:xfrm>
            <a:off x="802329" y="1396686"/>
            <a:ext cx="4078635" cy="4064628"/>
          </a:xfrm>
        </p:spPr>
        <p:txBody>
          <a:bodyPr>
            <a:normAutofit/>
          </a:bodyPr>
          <a:lstStyle/>
          <a:p>
            <a:r>
              <a:rPr lang="en-US" sz="5400" b="1" dirty="0">
                <a:solidFill>
                  <a:srgbClr val="FFFFFF"/>
                </a:solidFill>
              </a:rPr>
              <a:t>Paying Above the Maximum</a:t>
            </a:r>
          </a:p>
        </p:txBody>
      </p:sp>
      <p:sp>
        <p:nvSpPr>
          <p:cNvPr id="34" name="Arc 33">
            <a:extLst>
              <a:ext uri="{FF2B5EF4-FFF2-40B4-BE49-F238E27FC236}">
                <a16:creationId xmlns:a16="http://schemas.microsoft.com/office/drawing/2014/main" id="{5B7778FC-632E-4DCA-A7CB-0D7731CCF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9809111">
            <a:off x="8683720" y="941148"/>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36" name="Oval 35">
            <a:extLst>
              <a:ext uri="{FF2B5EF4-FFF2-40B4-BE49-F238E27FC236}">
                <a16:creationId xmlns:a16="http://schemas.microsoft.com/office/drawing/2014/main" id="{FA23A907-97FB-4A8F-880A-DD77401C42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0048" y="4780992"/>
            <a:ext cx="546100"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3" name="Content Placeholder 2"/>
          <p:cNvSpPr>
            <a:spLocks noGrp="1"/>
          </p:cNvSpPr>
          <p:nvPr>
            <p:ph idx="1"/>
            <p:custDataLst>
              <p:tags r:id="rId3"/>
            </p:custDataLst>
          </p:nvPr>
        </p:nvSpPr>
        <p:spPr>
          <a:xfrm>
            <a:off x="5370153" y="1526033"/>
            <a:ext cx="6332658" cy="5027167"/>
          </a:xfrm>
        </p:spPr>
        <p:txBody>
          <a:bodyPr>
            <a:normAutofit/>
          </a:bodyPr>
          <a:lstStyle/>
          <a:p>
            <a:r>
              <a:rPr lang="en-US" sz="3200" dirty="0"/>
              <a:t>Customer can pay for an amount that exceeds the CVB maximum</a:t>
            </a:r>
          </a:p>
          <a:p>
            <a:pPr lvl="1">
              <a:buFont typeface="Wingdings" panose="05000000000000000000" pitchFamily="2" charset="2"/>
              <a:buChar char="ü"/>
            </a:pPr>
            <a:r>
              <a:rPr lang="en-US" sz="2800" dirty="0"/>
              <a:t>Example: $10.00 CVB</a:t>
            </a:r>
          </a:p>
          <a:p>
            <a:pPr lvl="1">
              <a:buFont typeface="Wingdings" panose="05000000000000000000" pitchFamily="2" charset="2"/>
              <a:buChar char="ü"/>
            </a:pPr>
            <a:r>
              <a:rPr lang="en-US" sz="2800" dirty="0"/>
              <a:t>Total cost of WIC fruits and vegetables is $10.25 Customer can pay 25¢ plus tax on the 25¢ or use other acceptable methods to pay for the outstanding balance, e.g SNAP which is not taxable</a:t>
            </a:r>
          </a:p>
          <a:p>
            <a:pPr lvl="1">
              <a:buFont typeface="Wingdings" panose="05000000000000000000" pitchFamily="2" charset="2"/>
              <a:buChar char="ü"/>
            </a:pPr>
            <a:r>
              <a:rPr lang="en-US" sz="2800" dirty="0"/>
              <a:t>Vendor submits an eWIC transaction for $10.00 in CVBs </a:t>
            </a:r>
          </a:p>
        </p:txBody>
      </p:sp>
    </p:spTree>
    <p:custDataLst>
      <p:tags r:id="rId1"/>
    </p:custDataLst>
    <p:extLst>
      <p:ext uri="{BB962C8B-B14F-4D97-AF65-F5344CB8AC3E}">
        <p14:creationId xmlns:p14="http://schemas.microsoft.com/office/powerpoint/2010/main" val="3039690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33">
            <a:extLst>
              <a:ext uri="{FF2B5EF4-FFF2-40B4-BE49-F238E27FC236}">
                <a16:creationId xmlns:a16="http://schemas.microsoft.com/office/drawing/2014/main" id="{2B577FF9-3543-4875-815D-3D87BD8A20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4" name="Title 3">
            <a:extLst>
              <a:ext uri="{FF2B5EF4-FFF2-40B4-BE49-F238E27FC236}">
                <a16:creationId xmlns:a16="http://schemas.microsoft.com/office/drawing/2014/main" id="{67BC26FB-662D-465E-AB35-00ED1AA239D3}"/>
              </a:ext>
            </a:extLst>
          </p:cNvPr>
          <p:cNvSpPr>
            <a:spLocks noGrp="1"/>
          </p:cNvSpPr>
          <p:nvPr>
            <p:ph type="title"/>
          </p:nvPr>
        </p:nvSpPr>
        <p:spPr>
          <a:xfrm>
            <a:off x="874815" y="2286000"/>
            <a:ext cx="5221185" cy="1584718"/>
          </a:xfrm>
        </p:spPr>
        <p:txBody>
          <a:bodyPr vert="horz" lIns="91440" tIns="45720" rIns="91440" bIns="45720" rtlCol="0" anchor="b">
            <a:normAutofit/>
          </a:bodyPr>
          <a:lstStyle/>
          <a:p>
            <a:pPr algn="ctr"/>
            <a:r>
              <a:rPr lang="en-US" sz="8000" kern="1200" dirty="0">
                <a:solidFill>
                  <a:schemeClr val="tx1"/>
                </a:solidFill>
                <a:latin typeface="+mj-lt"/>
                <a:ea typeface="+mj-ea"/>
                <a:cs typeface="+mj-cs"/>
              </a:rPr>
              <a:t>Questions</a:t>
            </a:r>
          </a:p>
        </p:txBody>
      </p:sp>
      <p:sp>
        <p:nvSpPr>
          <p:cNvPr id="36" name="Freeform: Shape 35">
            <a:extLst>
              <a:ext uri="{FF2B5EF4-FFF2-40B4-BE49-F238E27FC236}">
                <a16:creationId xmlns:a16="http://schemas.microsoft.com/office/drawing/2014/main" id="{F5569EEC-E12F-4856-B407-02B2813A4A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04059" y="0"/>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endParaRPr lang="en-US" dirty="0"/>
          </a:p>
        </p:txBody>
      </p:sp>
      <p:sp>
        <p:nvSpPr>
          <p:cNvPr id="38" name="Freeform: Shape 37">
            <a:extLst>
              <a:ext uri="{FF2B5EF4-FFF2-40B4-BE49-F238E27FC236}">
                <a16:creationId xmlns:a16="http://schemas.microsoft.com/office/drawing/2014/main" id="{CF860788-3A6A-45A3-B3F1-06F1596656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67336" y="1"/>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19" name="Graphic 18" descr="Help">
            <a:extLst>
              <a:ext uri="{FF2B5EF4-FFF2-40B4-BE49-F238E27FC236}">
                <a16:creationId xmlns:a16="http://schemas.microsoft.com/office/drawing/2014/main" id="{01C54492-83AC-8A18-F97E-6306C567E85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977742" y="1300410"/>
            <a:ext cx="4055897" cy="4055897"/>
          </a:xfrm>
          <a:custGeom>
            <a:avLst/>
            <a:gdLst/>
            <a:ahLst/>
            <a:cxnLst/>
            <a:rect l="l" t="t" r="r" b="b"/>
            <a:pathLst>
              <a:path w="4579832" h="5347063">
                <a:moveTo>
                  <a:pt x="106985" y="0"/>
                </a:moveTo>
                <a:lnTo>
                  <a:pt x="4472847" y="0"/>
                </a:lnTo>
                <a:cubicBezTo>
                  <a:pt x="4531933" y="0"/>
                  <a:pt x="4579832" y="47899"/>
                  <a:pt x="4579832" y="106985"/>
                </a:cubicBezTo>
                <a:lnTo>
                  <a:pt x="4579832" y="5240078"/>
                </a:lnTo>
                <a:cubicBezTo>
                  <a:pt x="4579832" y="5299164"/>
                  <a:pt x="4531933" y="5347063"/>
                  <a:pt x="4472847" y="5347063"/>
                </a:cubicBezTo>
                <a:lnTo>
                  <a:pt x="106985" y="5347063"/>
                </a:lnTo>
                <a:cubicBezTo>
                  <a:pt x="47899" y="5347063"/>
                  <a:pt x="0" y="5299164"/>
                  <a:pt x="0" y="5240078"/>
                </a:cubicBezTo>
                <a:lnTo>
                  <a:pt x="0" y="106985"/>
                </a:lnTo>
                <a:cubicBezTo>
                  <a:pt x="0" y="47899"/>
                  <a:pt x="47899" y="0"/>
                  <a:pt x="106985" y="0"/>
                </a:cubicBezTo>
                <a:close/>
              </a:path>
            </a:pathLst>
          </a:custGeom>
        </p:spPr>
      </p:pic>
      <p:sp>
        <p:nvSpPr>
          <p:cNvPr id="40" name="Freeform: Shape 39">
            <a:extLst>
              <a:ext uri="{FF2B5EF4-FFF2-40B4-BE49-F238E27FC236}">
                <a16:creationId xmlns:a16="http://schemas.microsoft.com/office/drawing/2014/main" id="{DF1E3393-B852-4883-B778-ED35251129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032259" y="2916245"/>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2"/>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2" name="Freeform: Shape 41">
            <a:extLst>
              <a:ext uri="{FF2B5EF4-FFF2-40B4-BE49-F238E27FC236}">
                <a16:creationId xmlns:a16="http://schemas.microsoft.com/office/drawing/2014/main" id="{39853D09-4205-4CC7-83EB-288E886AC9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48440" y="5717906"/>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endParaRPr lang="en-US" dirty="0"/>
          </a:p>
        </p:txBody>
      </p:sp>
      <p:sp>
        <p:nvSpPr>
          <p:cNvPr id="44" name="Freeform: Shape 43">
            <a:extLst>
              <a:ext uri="{FF2B5EF4-FFF2-40B4-BE49-F238E27FC236}">
                <a16:creationId xmlns:a16="http://schemas.microsoft.com/office/drawing/2014/main" id="{0D040B79-3E73-4A31-840D-D6B9C9FDFC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47511" y="6258756"/>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6" name="Freeform: Shape 45">
            <a:extLst>
              <a:ext uri="{FF2B5EF4-FFF2-40B4-BE49-F238E27FC236}">
                <a16:creationId xmlns:a16="http://schemas.microsoft.com/office/drawing/2014/main" id="{156C6AE5-3F8B-42AC-9EA4-1B686A11E9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43820" y="5835650"/>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dirty="0"/>
          </a:p>
        </p:txBody>
      </p:sp>
    </p:spTree>
    <p:custDataLst>
      <p:tags r:id="rId1"/>
    </p:custDataLst>
    <p:extLst>
      <p:ext uri="{BB962C8B-B14F-4D97-AF65-F5344CB8AC3E}">
        <p14:creationId xmlns:p14="http://schemas.microsoft.com/office/powerpoint/2010/main" val="17637960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33">
            <a:extLst>
              <a:ext uri="{FF2B5EF4-FFF2-40B4-BE49-F238E27FC236}">
                <a16:creationId xmlns:a16="http://schemas.microsoft.com/office/drawing/2014/main" id="{B1595A09-E336-4D1B-9B3A-06A2287A54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 name="Title 1"/>
          <p:cNvSpPr>
            <a:spLocks noGrp="1"/>
          </p:cNvSpPr>
          <p:nvPr>
            <p:ph type="title"/>
          </p:nvPr>
        </p:nvSpPr>
        <p:spPr>
          <a:xfrm>
            <a:off x="4437888" y="4751031"/>
            <a:ext cx="7583424" cy="1192569"/>
          </a:xfrm>
        </p:spPr>
        <p:txBody>
          <a:bodyPr vert="horz" lIns="91440" tIns="45720" rIns="91440" bIns="45720" rtlCol="0" anchor="ctr">
            <a:normAutofit fontScale="90000"/>
          </a:bodyPr>
          <a:lstStyle/>
          <a:p>
            <a:br>
              <a:rPr lang="en-US" sz="7200" b="1" dirty="0"/>
            </a:br>
            <a:r>
              <a:rPr lang="en-US" sz="7200" b="1" dirty="0"/>
              <a:t>WIC Approved Foods</a:t>
            </a:r>
            <a:br>
              <a:rPr lang="en-US" dirty="0"/>
            </a:br>
            <a:endParaRPr lang="en-US" sz="4100" b="1" dirty="0"/>
          </a:p>
        </p:txBody>
      </p:sp>
      <p:pic>
        <p:nvPicPr>
          <p:cNvPr id="4" name="Picture 3" descr="Refrigerator with full shelves">
            <a:extLst>
              <a:ext uri="{FF2B5EF4-FFF2-40B4-BE49-F238E27FC236}">
                <a16:creationId xmlns:a16="http://schemas.microsoft.com/office/drawing/2014/main" id="{035FE789-4F54-9665-7F8B-8167F977A22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9577" r="21050" b="-439"/>
          <a:stretch/>
        </p:blipFill>
        <p:spPr>
          <a:xfrm>
            <a:off x="2015800" y="130500"/>
            <a:ext cx="8784336" cy="4419600"/>
          </a:xfrm>
          <a:custGeom>
            <a:avLst/>
            <a:gdLst/>
            <a:ahLst/>
            <a:cxnLst/>
            <a:rect l="l" t="t" r="r" b="b"/>
            <a:pathLst>
              <a:path w="12188952" h="4558430">
                <a:moveTo>
                  <a:pt x="6789701" y="4490221"/>
                </a:moveTo>
                <a:lnTo>
                  <a:pt x="6788702" y="4490299"/>
                </a:lnTo>
                <a:lnTo>
                  <a:pt x="6788476" y="4490833"/>
                </a:lnTo>
                <a:close/>
                <a:moveTo>
                  <a:pt x="0" y="0"/>
                </a:moveTo>
                <a:lnTo>
                  <a:pt x="12188952" y="0"/>
                </a:lnTo>
                <a:lnTo>
                  <a:pt x="12188952" y="3596895"/>
                </a:lnTo>
                <a:lnTo>
                  <a:pt x="12061096" y="3635026"/>
                </a:lnTo>
                <a:cubicBezTo>
                  <a:pt x="11933500" y="3671240"/>
                  <a:pt x="11805390" y="3705769"/>
                  <a:pt x="11676800" y="3738601"/>
                </a:cubicBezTo>
                <a:cubicBezTo>
                  <a:pt x="11262789" y="3846108"/>
                  <a:pt x="10845343" y="3939710"/>
                  <a:pt x="10425355" y="4022140"/>
                </a:cubicBezTo>
                <a:cubicBezTo>
                  <a:pt x="10092810" y="4087351"/>
                  <a:pt x="9759033" y="4145748"/>
                  <a:pt x="9424022" y="4197302"/>
                </a:cubicBezTo>
                <a:cubicBezTo>
                  <a:pt x="9102997" y="4246959"/>
                  <a:pt x="8781133" y="4291526"/>
                  <a:pt x="8458419" y="4331003"/>
                </a:cubicBezTo>
                <a:cubicBezTo>
                  <a:pt x="8211360" y="4361169"/>
                  <a:pt x="7963792" y="4386742"/>
                  <a:pt x="7715970" y="4410950"/>
                </a:cubicBezTo>
                <a:lnTo>
                  <a:pt x="6951716" y="4476730"/>
                </a:lnTo>
                <a:lnTo>
                  <a:pt x="6936303" y="4478801"/>
                </a:lnTo>
                <a:lnTo>
                  <a:pt x="6790448" y="4490162"/>
                </a:lnTo>
                <a:lnTo>
                  <a:pt x="6799941" y="4491982"/>
                </a:lnTo>
                <a:cubicBezTo>
                  <a:pt x="6811623" y="4492448"/>
                  <a:pt x="6823734" y="4490275"/>
                  <a:pt x="6835432" y="4490275"/>
                </a:cubicBezTo>
                <a:cubicBezTo>
                  <a:pt x="6851580" y="4490275"/>
                  <a:pt x="6867729" y="4487668"/>
                  <a:pt x="6884003" y="4487297"/>
                </a:cubicBezTo>
                <a:cubicBezTo>
                  <a:pt x="7115805" y="4481835"/>
                  <a:pt x="7347351" y="4469668"/>
                  <a:pt x="7578771" y="4454770"/>
                </a:cubicBezTo>
                <a:cubicBezTo>
                  <a:pt x="7927552" y="4432302"/>
                  <a:pt x="8276080" y="4404123"/>
                  <a:pt x="8623845" y="4367873"/>
                </a:cubicBezTo>
                <a:cubicBezTo>
                  <a:pt x="8909939" y="4338575"/>
                  <a:pt x="9195310" y="4303940"/>
                  <a:pt x="9479970" y="4263967"/>
                </a:cubicBezTo>
                <a:cubicBezTo>
                  <a:pt x="9864901" y="4209593"/>
                  <a:pt x="10248014" y="4144879"/>
                  <a:pt x="10629308" y="4069810"/>
                </a:cubicBezTo>
                <a:cubicBezTo>
                  <a:pt x="11090114" y="3978690"/>
                  <a:pt x="11546975" y="3871184"/>
                  <a:pt x="11998498" y="3743816"/>
                </a:cubicBezTo>
                <a:lnTo>
                  <a:pt x="12188952" y="3687715"/>
                </a:lnTo>
                <a:lnTo>
                  <a:pt x="12188952" y="3742439"/>
                </a:lnTo>
                <a:lnTo>
                  <a:pt x="11829257" y="3846853"/>
                </a:lnTo>
                <a:cubicBezTo>
                  <a:pt x="11534769" y="3926550"/>
                  <a:pt x="11238120" y="3997436"/>
                  <a:pt x="10939183" y="4061368"/>
                </a:cubicBezTo>
                <a:cubicBezTo>
                  <a:pt x="10622824" y="4129150"/>
                  <a:pt x="10304941" y="4189147"/>
                  <a:pt x="9985530" y="4241373"/>
                </a:cubicBezTo>
                <a:cubicBezTo>
                  <a:pt x="9720036" y="4284822"/>
                  <a:pt x="9453814" y="4323467"/>
                  <a:pt x="9186882" y="4357320"/>
                </a:cubicBezTo>
                <a:cubicBezTo>
                  <a:pt x="8984197" y="4382894"/>
                  <a:pt x="8781514" y="4406977"/>
                  <a:pt x="8578198" y="4426839"/>
                </a:cubicBezTo>
                <a:cubicBezTo>
                  <a:pt x="8340547" y="4449559"/>
                  <a:pt x="8102644" y="4471034"/>
                  <a:pt x="7864358" y="4488290"/>
                </a:cubicBezTo>
                <a:cubicBezTo>
                  <a:pt x="7554994" y="4510634"/>
                  <a:pt x="7245502" y="4528512"/>
                  <a:pt x="6935502" y="4539684"/>
                </a:cubicBezTo>
                <a:cubicBezTo>
                  <a:pt x="6782917" y="4545147"/>
                  <a:pt x="6630334" y="4548995"/>
                  <a:pt x="6477750" y="4553587"/>
                </a:cubicBezTo>
                <a:cubicBezTo>
                  <a:pt x="6439195" y="4551503"/>
                  <a:pt x="6400529" y="4553128"/>
                  <a:pt x="6362294" y="4558430"/>
                </a:cubicBezTo>
                <a:lnTo>
                  <a:pt x="6057129" y="4558430"/>
                </a:lnTo>
                <a:lnTo>
                  <a:pt x="5977784" y="4553836"/>
                </a:lnTo>
                <a:cubicBezTo>
                  <a:pt x="5740261" y="4541423"/>
                  <a:pt x="5502739" y="4527644"/>
                  <a:pt x="5265087" y="4517587"/>
                </a:cubicBezTo>
                <a:cubicBezTo>
                  <a:pt x="4958267" y="4505171"/>
                  <a:pt x="4651826" y="4484691"/>
                  <a:pt x="4346277" y="4455517"/>
                </a:cubicBezTo>
                <a:cubicBezTo>
                  <a:pt x="4021654" y="4424605"/>
                  <a:pt x="3697795" y="4389970"/>
                  <a:pt x="3373045" y="4356948"/>
                </a:cubicBezTo>
                <a:cubicBezTo>
                  <a:pt x="3035412" y="4322686"/>
                  <a:pt x="2698456" y="4283047"/>
                  <a:pt x="2362173" y="4238021"/>
                </a:cubicBezTo>
                <a:cubicBezTo>
                  <a:pt x="1984692" y="4187868"/>
                  <a:pt x="1608364" y="4130142"/>
                  <a:pt x="1233177" y="4064845"/>
                </a:cubicBezTo>
                <a:cubicBezTo>
                  <a:pt x="842181" y="3996132"/>
                  <a:pt x="453758" y="3917644"/>
                  <a:pt x="68500" y="3825138"/>
                </a:cubicBezTo>
                <a:lnTo>
                  <a:pt x="0" y="3807783"/>
                </a:lnTo>
                <a:lnTo>
                  <a:pt x="0" y="3751294"/>
                </a:lnTo>
                <a:lnTo>
                  <a:pt x="72441" y="3770071"/>
                </a:lnTo>
                <a:cubicBezTo>
                  <a:pt x="247961" y="3812249"/>
                  <a:pt x="424164" y="3851509"/>
                  <a:pt x="600716" y="3888441"/>
                </a:cubicBezTo>
                <a:cubicBezTo>
                  <a:pt x="988279" y="3969255"/>
                  <a:pt x="1378133" y="4038153"/>
                  <a:pt x="1769512" y="4098609"/>
                </a:cubicBezTo>
                <a:cubicBezTo>
                  <a:pt x="2052426" y="4142185"/>
                  <a:pt x="2335725" y="4182282"/>
                  <a:pt x="2613554" y="4215551"/>
                </a:cubicBezTo>
                <a:cubicBezTo>
                  <a:pt x="2605544" y="4218158"/>
                  <a:pt x="2594611" y="4208102"/>
                  <a:pt x="2581134" y="4205620"/>
                </a:cubicBezTo>
                <a:cubicBezTo>
                  <a:pt x="2087178" y="4113668"/>
                  <a:pt x="1597684" y="4002775"/>
                  <a:pt x="1112635" y="3872923"/>
                </a:cubicBezTo>
                <a:cubicBezTo>
                  <a:pt x="880453" y="3810852"/>
                  <a:pt x="649713" y="3744374"/>
                  <a:pt x="420412" y="3673490"/>
                </a:cubicBezTo>
                <a:lnTo>
                  <a:pt x="0" y="3534573"/>
                </a:lnTo>
                <a:close/>
              </a:path>
            </a:pathLst>
          </a:custGeom>
        </p:spPr>
      </p:pic>
      <p:sp>
        <p:nvSpPr>
          <p:cNvPr id="35" name="sketch line">
            <a:extLst>
              <a:ext uri="{FF2B5EF4-FFF2-40B4-BE49-F238E27FC236}">
                <a16:creationId xmlns:a16="http://schemas.microsoft.com/office/drawing/2014/main" id="{3540989C-C7B8-473B-BF87-6F2DA6A900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661305" y="5468206"/>
            <a:ext cx="1371600" cy="18288"/>
          </a:xfrm>
          <a:custGeom>
            <a:avLst/>
            <a:gdLst>
              <a:gd name="connsiteX0" fmla="*/ 0 w 1371600"/>
              <a:gd name="connsiteY0" fmla="*/ 0 h 18288"/>
              <a:gd name="connsiteX1" fmla="*/ 685800 w 1371600"/>
              <a:gd name="connsiteY1" fmla="*/ 0 h 18288"/>
              <a:gd name="connsiteX2" fmla="*/ 1371600 w 1371600"/>
              <a:gd name="connsiteY2" fmla="*/ 0 h 18288"/>
              <a:gd name="connsiteX3" fmla="*/ 1371600 w 1371600"/>
              <a:gd name="connsiteY3" fmla="*/ 18288 h 18288"/>
              <a:gd name="connsiteX4" fmla="*/ 713232 w 1371600"/>
              <a:gd name="connsiteY4" fmla="*/ 18288 h 18288"/>
              <a:gd name="connsiteX5" fmla="*/ 0 w 1371600"/>
              <a:gd name="connsiteY5" fmla="*/ 18288 h 18288"/>
              <a:gd name="connsiteX6" fmla="*/ 0 w 1371600"/>
              <a:gd name="connsiteY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600" h="18288" fill="none" extrusionOk="0">
                <a:moveTo>
                  <a:pt x="0" y="0"/>
                </a:moveTo>
                <a:cubicBezTo>
                  <a:pt x="247303" y="31625"/>
                  <a:pt x="422310" y="-25629"/>
                  <a:pt x="685800" y="0"/>
                </a:cubicBezTo>
                <a:cubicBezTo>
                  <a:pt x="949290" y="25629"/>
                  <a:pt x="1192357" y="6696"/>
                  <a:pt x="1371600" y="0"/>
                </a:cubicBezTo>
                <a:cubicBezTo>
                  <a:pt x="1371355" y="6649"/>
                  <a:pt x="1371915" y="11310"/>
                  <a:pt x="1371600" y="18288"/>
                </a:cubicBezTo>
                <a:cubicBezTo>
                  <a:pt x="1107995" y="26464"/>
                  <a:pt x="1033361" y="32942"/>
                  <a:pt x="713232" y="18288"/>
                </a:cubicBezTo>
                <a:cubicBezTo>
                  <a:pt x="393103" y="3634"/>
                  <a:pt x="289343" y="43221"/>
                  <a:pt x="0" y="18288"/>
                </a:cubicBezTo>
                <a:cubicBezTo>
                  <a:pt x="-459" y="11562"/>
                  <a:pt x="-31" y="5093"/>
                  <a:pt x="0" y="0"/>
                </a:cubicBezTo>
                <a:close/>
              </a:path>
              <a:path w="1371600" h="18288" stroke="0" extrusionOk="0">
                <a:moveTo>
                  <a:pt x="0" y="0"/>
                </a:moveTo>
                <a:cubicBezTo>
                  <a:pt x="170249" y="-24099"/>
                  <a:pt x="504634" y="14338"/>
                  <a:pt x="644652" y="0"/>
                </a:cubicBezTo>
                <a:cubicBezTo>
                  <a:pt x="784670" y="-14338"/>
                  <a:pt x="1087773" y="8679"/>
                  <a:pt x="1371600" y="0"/>
                </a:cubicBezTo>
                <a:cubicBezTo>
                  <a:pt x="1372456" y="3662"/>
                  <a:pt x="1371030" y="13946"/>
                  <a:pt x="1371600" y="18288"/>
                </a:cubicBezTo>
                <a:cubicBezTo>
                  <a:pt x="1176823" y="-1409"/>
                  <a:pt x="900830" y="9989"/>
                  <a:pt x="713232" y="18288"/>
                </a:cubicBezTo>
                <a:cubicBezTo>
                  <a:pt x="525634" y="26587"/>
                  <a:pt x="282837" y="5724"/>
                  <a:pt x="0" y="18288"/>
                </a:cubicBezTo>
                <a:cubicBezTo>
                  <a:pt x="367" y="13143"/>
                  <a:pt x="-823" y="5844"/>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615697673">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7" name="TextBox 6">
            <a:extLst>
              <a:ext uri="{FF2B5EF4-FFF2-40B4-BE49-F238E27FC236}">
                <a16:creationId xmlns:a16="http://schemas.microsoft.com/office/drawing/2014/main" id="{5F1BD79B-6F84-BB2E-FBA1-C9DE435DFDDF}"/>
              </a:ext>
            </a:extLst>
          </p:cNvPr>
          <p:cNvSpPr txBox="1"/>
          <p:nvPr/>
        </p:nvSpPr>
        <p:spPr>
          <a:xfrm>
            <a:off x="4654294" y="4777739"/>
            <a:ext cx="6897626" cy="1399223"/>
          </a:xfrm>
          <a:prstGeom prst="rect">
            <a:avLst/>
          </a:prstGeom>
        </p:spPr>
        <p:txBody>
          <a:bodyPr vert="horz" lIns="91440" tIns="45720" rIns="91440" bIns="45720" rtlCol="0" anchor="ctr">
            <a:normAutofit/>
          </a:bodyPr>
          <a:lstStyle/>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2" name="TextBox 21">
            <a:extLst>
              <a:ext uri="{FF2B5EF4-FFF2-40B4-BE49-F238E27FC236}">
                <a16:creationId xmlns:a16="http://schemas.microsoft.com/office/drawing/2014/main" id="{BDDACD35-68D7-5976-4F38-E46FA972EED7}"/>
              </a:ext>
            </a:extLst>
          </p:cNvPr>
          <p:cNvSpPr txBox="1"/>
          <p:nvPr/>
        </p:nvSpPr>
        <p:spPr>
          <a:xfrm>
            <a:off x="170688" y="5477350"/>
            <a:ext cx="4185561" cy="425501"/>
          </a:xfrm>
          <a:prstGeom prst="rect">
            <a:avLst/>
          </a:prstGeom>
          <a:noFill/>
        </p:spPr>
        <p:txBody>
          <a:bodyPr wrap="square">
            <a:spAutoFit/>
          </a:bodyPr>
          <a:lstStyle/>
          <a:p>
            <a:pPr marL="0" marR="0" lvl="0" indent="0" algn="l" defTabSz="457200" rtl="0" eaLnBrk="1" fontAlgn="auto" latinLnBrk="0" hangingPunct="1">
              <a:lnSpc>
                <a:spcPct val="115000"/>
              </a:lnSpc>
              <a:spcBef>
                <a:spcPts val="0"/>
              </a:spcBef>
              <a:spcAft>
                <a:spcPts val="1000"/>
              </a:spcAft>
              <a:buClrTx/>
              <a:buSzTx/>
              <a:buFontTx/>
              <a:buNone/>
              <a:tabLst>
                <a:tab pos="457200" algn="l"/>
              </a:tabLst>
              <a:defRPr/>
            </a:pPr>
            <a:r>
              <a:rPr kumimoji="0" lang="en-US" sz="2000" b="0" i="0" u="sng" strike="noStrike" kern="100" cap="none" spc="0" normalizeH="0" baseline="0" noProof="0" dirty="0">
                <a:ln>
                  <a:noFill/>
                </a:ln>
                <a:solidFill>
                  <a:srgbClr val="0000FF"/>
                </a:solidFill>
                <a:effectLst/>
                <a:uLnTx/>
                <a:uFillTx/>
                <a:latin typeface="Calibri" panose="020F0502020204030204" pitchFamily="34" charset="0"/>
                <a:ea typeface="Calibri" panose="020F0502020204030204" pitchFamily="34" charset="0"/>
                <a:cs typeface="Times New Roman" panose="02020603050405020304" pitchFamily="18" charset="0"/>
                <a:hlinkClick r:id="rId5"/>
              </a:rPr>
              <a:t>https://www.ncdhhs.gov/ncwicfoods</a:t>
            </a:r>
            <a:endParaRPr kumimoji="0" lang="en-US" sz="20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2462946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430" name="Rectangle 17429">
            <a:extLst>
              <a:ext uri="{FF2B5EF4-FFF2-40B4-BE49-F238E27FC236}">
                <a16:creationId xmlns:a16="http://schemas.microsoft.com/office/drawing/2014/main" id="{7DA1F35B-C8F7-4A5A-9339-7DA4D785B3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7432" name="Arc 17431">
            <a:extLst>
              <a:ext uri="{FF2B5EF4-FFF2-40B4-BE49-F238E27FC236}">
                <a16:creationId xmlns:a16="http://schemas.microsoft.com/office/drawing/2014/main" id="{B2D4AD41-40DA-4A81-92F5-B6E3BA1ED8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746107">
            <a:off x="8175088" y="457951"/>
            <a:ext cx="2987899" cy="2987899"/>
          </a:xfrm>
          <a:prstGeom prst="arc">
            <a:avLst>
              <a:gd name="adj1" fmla="val 14612914"/>
              <a:gd name="adj2" fmla="val 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7415" name="Title 1">
            <a:extLst>
              <a:ext uri="{FF2B5EF4-FFF2-40B4-BE49-F238E27FC236}">
                <a16:creationId xmlns:a16="http://schemas.microsoft.com/office/drawing/2014/main" id="{7262F9A7-8708-0D9E-935C-0150EF41CA08}"/>
              </a:ext>
            </a:extLst>
          </p:cNvPr>
          <p:cNvSpPr>
            <a:spLocks noGrp="1"/>
          </p:cNvSpPr>
          <p:nvPr>
            <p:ph type="title"/>
          </p:nvPr>
        </p:nvSpPr>
        <p:spPr>
          <a:xfrm>
            <a:off x="838200" y="365125"/>
            <a:ext cx="10515600" cy="1325563"/>
          </a:xfrm>
        </p:spPr>
        <p:txBody>
          <a:bodyPr>
            <a:normAutofit/>
          </a:bodyPr>
          <a:lstStyle/>
          <a:p>
            <a:pPr algn="ctr"/>
            <a:r>
              <a:rPr lang="en-US" b="1" dirty="0"/>
              <a:t>WIC Approved Foods</a:t>
            </a:r>
          </a:p>
        </p:txBody>
      </p:sp>
      <p:graphicFrame>
        <p:nvGraphicFramePr>
          <p:cNvPr id="2" name="Diagram 1">
            <a:extLst>
              <a:ext uri="{FF2B5EF4-FFF2-40B4-BE49-F238E27FC236}">
                <a16:creationId xmlns:a16="http://schemas.microsoft.com/office/drawing/2014/main" id="{F28AC261-B874-025C-64D8-6C1792ED3A59}"/>
              </a:ext>
            </a:extLst>
          </p:cNvPr>
          <p:cNvGraphicFramePr/>
          <p:nvPr/>
        </p:nvGraphicFramePr>
        <p:xfrm>
          <a:off x="838200" y="1845608"/>
          <a:ext cx="7315200" cy="457358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7425" name="Picture 3" descr="A basket filled with fruit&#10;&#10;Description generated with very high confidence">
            <a:extLst>
              <a:ext uri="{FF2B5EF4-FFF2-40B4-BE49-F238E27FC236}">
                <a16:creationId xmlns:a16="http://schemas.microsoft.com/office/drawing/2014/main" id="{8900B5F5-618F-E223-D790-D8083C6AFC42}"/>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8454186" y="2790194"/>
            <a:ext cx="2899614" cy="244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875587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9" name="Diagram 8">
            <a:extLst>
              <a:ext uri="{FF2B5EF4-FFF2-40B4-BE49-F238E27FC236}">
                <a16:creationId xmlns:a16="http://schemas.microsoft.com/office/drawing/2014/main" id="{5EB123A0-3677-BF61-2AB4-700E53ACB60F}"/>
              </a:ext>
            </a:extLst>
          </p:cNvPr>
          <p:cNvGraphicFramePr/>
          <p:nvPr/>
        </p:nvGraphicFramePr>
        <p:xfrm>
          <a:off x="1143000" y="1372800"/>
          <a:ext cx="9653280" cy="428383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3" name="TextBox 2">
            <a:extLst>
              <a:ext uri="{FF2B5EF4-FFF2-40B4-BE49-F238E27FC236}">
                <a16:creationId xmlns:a16="http://schemas.microsoft.com/office/drawing/2014/main" id="{5023314C-4EB5-86A9-9B21-1A8C2E362EF8}"/>
              </a:ext>
            </a:extLst>
          </p:cNvPr>
          <p:cNvSpPr txBox="1"/>
          <p:nvPr>
            <p:custDataLst>
              <p:tags r:id="rId2"/>
            </p:custDataLst>
          </p:nvPr>
        </p:nvSpPr>
        <p:spPr>
          <a:xfrm>
            <a:off x="2770858" y="6029980"/>
            <a:ext cx="6649980" cy="523220"/>
          </a:xfrm>
          <a:prstGeom prst="rect">
            <a:avLst/>
          </a:prstGeom>
          <a:solidFill>
            <a:schemeClr val="bg1"/>
          </a:solidFill>
          <a:ln>
            <a:solidFill>
              <a:schemeClr val="tx1"/>
            </a:solidFill>
          </a:ln>
          <a:effectLst>
            <a:outerShdw blurRad="50800" dist="38100" dir="5400000" algn="t" rotWithShape="0">
              <a:prstClr val="black">
                <a:alpha val="40000"/>
              </a:prstClr>
            </a:outerShdw>
          </a:effectLst>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ptos Display" panose="02110004020202020204"/>
                <a:ea typeface="+mn-ea"/>
                <a:cs typeface="+mn-cs"/>
                <a:hlinkClick r:id="rId10"/>
              </a:rPr>
              <a:t>https://www.ncdhhs.gov/ncwicfoods</a:t>
            </a:r>
            <a:endParaRPr kumimoji="0" lang="en-US" sz="2800" b="0" i="0" u="none" strike="noStrike" kern="1200" cap="none" spc="0" normalizeH="0" baseline="0" noProof="0" dirty="0">
              <a:ln>
                <a:noFill/>
              </a:ln>
              <a:solidFill>
                <a:prstClr val="black"/>
              </a:solidFill>
              <a:effectLst/>
              <a:uLnTx/>
              <a:uFillTx/>
              <a:latin typeface="Aptos Display" panose="02110004020202020204"/>
              <a:ea typeface="+mn-ea"/>
              <a:cs typeface="+mn-cs"/>
            </a:endParaRPr>
          </a:p>
        </p:txBody>
      </p:sp>
      <p:sp>
        <p:nvSpPr>
          <p:cNvPr id="2" name="Title 1">
            <a:extLst>
              <a:ext uri="{FF2B5EF4-FFF2-40B4-BE49-F238E27FC236}">
                <a16:creationId xmlns:a16="http://schemas.microsoft.com/office/drawing/2014/main" id="{876B9131-3060-6625-A7E0-C92A9796E054}"/>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Aptos Display" panose="02110004020202020204"/>
                <a:ea typeface="+mj-ea"/>
                <a:cs typeface="+mj-cs"/>
              </a:rPr>
              <a:t>Authorized Product List (APL)</a:t>
            </a:r>
          </a:p>
        </p:txBody>
      </p:sp>
    </p:spTree>
    <p:custDataLst>
      <p:tags r:id="rId1"/>
    </p:custDataLst>
    <p:extLst>
      <p:ext uri="{BB962C8B-B14F-4D97-AF65-F5344CB8AC3E}">
        <p14:creationId xmlns:p14="http://schemas.microsoft.com/office/powerpoint/2010/main" val="2748486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33">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Freeform: Shape 35">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676048C2-1F74-4D12-8432-FD4B3F71A821}"/>
              </a:ext>
            </a:extLst>
          </p:cNvPr>
          <p:cNvSpPr>
            <a:spLocks noGrp="1"/>
          </p:cNvSpPr>
          <p:nvPr>
            <p:ph type="title"/>
          </p:nvPr>
        </p:nvSpPr>
        <p:spPr>
          <a:xfrm>
            <a:off x="838200" y="365125"/>
            <a:ext cx="10515600" cy="1325563"/>
          </a:xfrm>
        </p:spPr>
        <p:txBody>
          <a:bodyPr>
            <a:normAutofit/>
          </a:bodyPr>
          <a:lstStyle/>
          <a:p>
            <a:r>
              <a:rPr lang="en-US" sz="6000" b="1" dirty="0">
                <a:effectLst/>
              </a:rPr>
              <a:t>What is eWIC?</a:t>
            </a:r>
            <a:endParaRPr lang="en-US" sz="6000" dirty="0"/>
          </a:p>
        </p:txBody>
      </p:sp>
      <p:sp>
        <p:nvSpPr>
          <p:cNvPr id="38" name="Arc 37">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C9673A0F-7EFF-4433-8614-E1D6806CDCB5}"/>
              </a:ext>
            </a:extLst>
          </p:cNvPr>
          <p:cNvSpPr>
            <a:spLocks noGrp="1"/>
          </p:cNvSpPr>
          <p:nvPr>
            <p:ph idx="1"/>
          </p:nvPr>
        </p:nvSpPr>
        <p:spPr>
          <a:xfrm>
            <a:off x="817770" y="2055812"/>
            <a:ext cx="10515600" cy="3051175"/>
          </a:xfrm>
        </p:spPr>
        <p:txBody>
          <a:bodyPr>
            <a:normAutofit/>
          </a:bodyPr>
          <a:lstStyle/>
          <a:p>
            <a:pPr>
              <a:buFont typeface="Arial" panose="020B0604020202020204" pitchFamily="34" charset="0"/>
              <a:buChar char="•"/>
            </a:pPr>
            <a:r>
              <a:rPr lang="en-US" sz="3200" dirty="0">
                <a:effectLst/>
              </a:rPr>
              <a:t>eWIC is the term used for EBT (Electronic Benefit Transfer) by the North Carolina WIC Program</a:t>
            </a:r>
          </a:p>
          <a:p>
            <a:pPr>
              <a:buFont typeface="Arial" panose="020B0604020202020204" pitchFamily="34" charset="0"/>
              <a:buChar char="•"/>
            </a:pPr>
            <a:endParaRPr lang="en-US" sz="3200" dirty="0">
              <a:effectLst/>
            </a:endParaRPr>
          </a:p>
          <a:p>
            <a:pPr>
              <a:buFont typeface="Arial" panose="020B0604020202020204" pitchFamily="34" charset="0"/>
              <a:buChar char="•"/>
            </a:pPr>
            <a:r>
              <a:rPr lang="en-US" sz="3200" dirty="0">
                <a:effectLst/>
              </a:rPr>
              <a:t>EBT is a method that permits access to WIC food benefits using a plastic card</a:t>
            </a:r>
          </a:p>
          <a:p>
            <a:endParaRPr lang="en-US" dirty="0"/>
          </a:p>
        </p:txBody>
      </p:sp>
    </p:spTree>
    <p:custDataLst>
      <p:tags r:id="rId1"/>
    </p:custDataLst>
    <p:extLst>
      <p:ext uri="{BB962C8B-B14F-4D97-AF65-F5344CB8AC3E}">
        <p14:creationId xmlns:p14="http://schemas.microsoft.com/office/powerpoint/2010/main" val="1133449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Slide Background">
            <a:extLst>
              <a:ext uri="{FF2B5EF4-FFF2-40B4-BE49-F238E27FC236}">
                <a16:creationId xmlns:a16="http://schemas.microsoft.com/office/drawing/2014/main" id="{924D84CD-5280-4B52-B96E-8EDAA2B20C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useBgFill="1">
        <p:nvSpPr>
          <p:cNvPr id="29" name="Rectangle 28">
            <a:extLst>
              <a:ext uri="{FF2B5EF4-FFF2-40B4-BE49-F238E27FC236}">
                <a16:creationId xmlns:a16="http://schemas.microsoft.com/office/drawing/2014/main" id="{6BC8DD5A-2177-6753-E2F9-C07A00190B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2001" cy="1696413"/>
          </a:xfrm>
          <a:prstGeom prst="rect">
            <a:avLst/>
          </a:prstGeom>
          <a:ln>
            <a:noFill/>
          </a:ln>
          <a:effectLst>
            <a:outerShdw blurRad="304800" dist="114300" dir="5460000" sx="92000" sy="92000" algn="t" rotWithShape="0">
              <a:srgbClr val="000000">
                <a:alpha val="1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9D775CA6-30E4-A335-C81D-7149D127BFC6}"/>
              </a:ext>
            </a:extLst>
          </p:cNvPr>
          <p:cNvSpPr>
            <a:spLocks noGrp="1"/>
          </p:cNvSpPr>
          <p:nvPr>
            <p:ph type="title"/>
          </p:nvPr>
        </p:nvSpPr>
        <p:spPr>
          <a:xfrm>
            <a:off x="1142902" y="274104"/>
            <a:ext cx="10102970" cy="1326096"/>
          </a:xfrm>
        </p:spPr>
        <p:txBody>
          <a:bodyPr>
            <a:normAutofit fontScale="90000"/>
          </a:bodyPr>
          <a:lstStyle/>
          <a:p>
            <a:pPr algn="ctr"/>
            <a:br>
              <a:rPr lang="en-US" sz="3700" dirty="0"/>
            </a:br>
            <a:r>
              <a:rPr lang="en-US" sz="4900" b="1" dirty="0"/>
              <a:t>Supplemental Foods for Infants </a:t>
            </a:r>
            <a:br>
              <a:rPr lang="en-US" sz="4900" b="1" dirty="0"/>
            </a:br>
            <a:r>
              <a:rPr lang="en-US" sz="4900" b="1" dirty="0"/>
              <a:t>Food Packages I, II, III</a:t>
            </a:r>
            <a:br>
              <a:rPr lang="en-US" sz="3700" dirty="0"/>
            </a:br>
            <a:br>
              <a:rPr lang="en-US" sz="3700" dirty="0"/>
            </a:br>
            <a:endParaRPr lang="en-US" sz="1100" dirty="0"/>
          </a:p>
        </p:txBody>
      </p:sp>
      <p:graphicFrame>
        <p:nvGraphicFramePr>
          <p:cNvPr id="4" name="Content Placeholder 3">
            <a:extLst>
              <a:ext uri="{FF2B5EF4-FFF2-40B4-BE49-F238E27FC236}">
                <a16:creationId xmlns:a16="http://schemas.microsoft.com/office/drawing/2014/main" id="{A79DA2CC-51C5-DA32-5DA6-9B3EA340F381}"/>
              </a:ext>
            </a:extLst>
          </p:cNvPr>
          <p:cNvGraphicFramePr>
            <a:graphicFrameLocks noGrp="1"/>
          </p:cNvGraphicFramePr>
          <p:nvPr>
            <p:ph idx="1"/>
          </p:nvPr>
        </p:nvGraphicFramePr>
        <p:xfrm>
          <a:off x="838200" y="1696412"/>
          <a:ext cx="10598121" cy="4551990"/>
        </p:xfrm>
        <a:graphic>
          <a:graphicData uri="http://schemas.openxmlformats.org/drawingml/2006/table">
            <a:tbl>
              <a:tblPr firstRow="1" firstCol="1" bandRow="1">
                <a:tableStyleId>{5C22544A-7EE6-4342-B048-85BDC9FD1C3A}</a:tableStyleId>
              </a:tblPr>
              <a:tblGrid>
                <a:gridCol w="1278954">
                  <a:extLst>
                    <a:ext uri="{9D8B030D-6E8A-4147-A177-3AD203B41FA5}">
                      <a16:colId xmlns:a16="http://schemas.microsoft.com/office/drawing/2014/main" val="3690140453"/>
                    </a:ext>
                  </a:extLst>
                </a:gridCol>
                <a:gridCol w="1686765">
                  <a:extLst>
                    <a:ext uri="{9D8B030D-6E8A-4147-A177-3AD203B41FA5}">
                      <a16:colId xmlns:a16="http://schemas.microsoft.com/office/drawing/2014/main" val="3233025385"/>
                    </a:ext>
                  </a:extLst>
                </a:gridCol>
                <a:gridCol w="1848730">
                  <a:extLst>
                    <a:ext uri="{9D8B030D-6E8A-4147-A177-3AD203B41FA5}">
                      <a16:colId xmlns:a16="http://schemas.microsoft.com/office/drawing/2014/main" val="1008052016"/>
                    </a:ext>
                  </a:extLst>
                </a:gridCol>
                <a:gridCol w="1694669">
                  <a:extLst>
                    <a:ext uri="{9D8B030D-6E8A-4147-A177-3AD203B41FA5}">
                      <a16:colId xmlns:a16="http://schemas.microsoft.com/office/drawing/2014/main" val="10721470"/>
                    </a:ext>
                  </a:extLst>
                </a:gridCol>
                <a:gridCol w="1540608">
                  <a:extLst>
                    <a:ext uri="{9D8B030D-6E8A-4147-A177-3AD203B41FA5}">
                      <a16:colId xmlns:a16="http://schemas.microsoft.com/office/drawing/2014/main" val="1248881434"/>
                    </a:ext>
                  </a:extLst>
                </a:gridCol>
                <a:gridCol w="1309517">
                  <a:extLst>
                    <a:ext uri="{9D8B030D-6E8A-4147-A177-3AD203B41FA5}">
                      <a16:colId xmlns:a16="http://schemas.microsoft.com/office/drawing/2014/main" val="3237303993"/>
                    </a:ext>
                  </a:extLst>
                </a:gridCol>
                <a:gridCol w="1238878">
                  <a:extLst>
                    <a:ext uri="{9D8B030D-6E8A-4147-A177-3AD203B41FA5}">
                      <a16:colId xmlns:a16="http://schemas.microsoft.com/office/drawing/2014/main" val="1697541475"/>
                    </a:ext>
                  </a:extLst>
                </a:gridCol>
              </a:tblGrid>
              <a:tr h="522150">
                <a:tc rowSpan="2">
                  <a:txBody>
                    <a:bodyPr/>
                    <a:lstStyle/>
                    <a:p>
                      <a:pPr marL="0" marR="0" algn="ctr">
                        <a:lnSpc>
                          <a:spcPct val="115000"/>
                        </a:lnSpc>
                        <a:spcBef>
                          <a:spcPts val="600"/>
                        </a:spcBef>
                        <a:spcAft>
                          <a:spcPts val="3600"/>
                        </a:spcAft>
                      </a:pPr>
                      <a:r>
                        <a:rPr lang="en-US" sz="1200" kern="0" dirty="0">
                          <a:effectLst/>
                          <a:latin typeface="+mn-lt"/>
                        </a:rPr>
                        <a:t>Supplemental Food Category</a:t>
                      </a:r>
                    </a:p>
                    <a:p>
                      <a:pPr marL="0" marR="0" algn="ctr">
                        <a:lnSpc>
                          <a:spcPct val="115000"/>
                        </a:lnSpc>
                        <a:spcBef>
                          <a:spcPts val="600"/>
                        </a:spcBef>
                        <a:spcAft>
                          <a:spcPts val="3600"/>
                        </a:spcAft>
                      </a:pPr>
                      <a:endParaRPr lang="en-US" sz="1200" kern="0" dirty="0">
                        <a:effectLst/>
                        <a:latin typeface="+mn-lt"/>
                      </a:endParaRPr>
                    </a:p>
                    <a:p>
                      <a:pPr marL="0" marR="0" algn="ctr">
                        <a:lnSpc>
                          <a:spcPct val="115000"/>
                        </a:lnSpc>
                        <a:spcBef>
                          <a:spcPts val="600"/>
                        </a:spcBef>
                        <a:spcAft>
                          <a:spcPts val="3600"/>
                        </a:spcAft>
                      </a:pPr>
                      <a:endParaRPr lang="en-US" sz="1200" kern="0" dirty="0">
                        <a:effectLst/>
                        <a:latin typeface="+mn-lt"/>
                      </a:endParaRPr>
                    </a:p>
                  </a:txBody>
                  <a:tcPr marL="22334" marR="22334" marT="22334" marB="22334" anchor="b"/>
                </a:tc>
                <a:tc gridSpan="2">
                  <a:txBody>
                    <a:bodyPr/>
                    <a:lstStyle/>
                    <a:p>
                      <a:pPr marL="0" marR="0" algn="ctr">
                        <a:lnSpc>
                          <a:spcPct val="115000"/>
                        </a:lnSpc>
                        <a:spcBef>
                          <a:spcPts val="1875"/>
                        </a:spcBef>
                        <a:spcAft>
                          <a:spcPts val="1500"/>
                        </a:spcAft>
                      </a:pPr>
                      <a:r>
                        <a:rPr lang="en-US" sz="1200" kern="0" dirty="0">
                          <a:effectLst/>
                          <a:latin typeface="+mn-lt"/>
                        </a:rPr>
                        <a:t>Fully formula fed (FF)</a:t>
                      </a:r>
                      <a:endParaRPr lang="en-US" sz="1200" kern="100" dirty="0">
                        <a:effectLst/>
                        <a:latin typeface="+mn-lt"/>
                        <a:ea typeface="Calibri" panose="020F0502020204030204" pitchFamily="34" charset="0"/>
                        <a:cs typeface="Times New Roman" panose="02020603050405020304" pitchFamily="18" charset="0"/>
                      </a:endParaRPr>
                    </a:p>
                  </a:txBody>
                  <a:tcPr marL="22334" marR="22334" marT="22334" marB="22334" anchor="b"/>
                </a:tc>
                <a:tc hMerge="1">
                  <a:txBody>
                    <a:bodyPr/>
                    <a:lstStyle/>
                    <a:p>
                      <a:endParaRPr lang="en-US"/>
                    </a:p>
                  </a:txBody>
                  <a:tcPr/>
                </a:tc>
                <a:tc gridSpan="2">
                  <a:txBody>
                    <a:bodyPr/>
                    <a:lstStyle/>
                    <a:p>
                      <a:pPr marL="0" marR="0" algn="ctr">
                        <a:lnSpc>
                          <a:spcPct val="115000"/>
                        </a:lnSpc>
                        <a:spcBef>
                          <a:spcPts val="1875"/>
                        </a:spcBef>
                        <a:spcAft>
                          <a:spcPts val="1500"/>
                        </a:spcAft>
                      </a:pPr>
                      <a:r>
                        <a:rPr lang="en-US" sz="1200" kern="0" dirty="0">
                          <a:effectLst/>
                          <a:latin typeface="+mn-lt"/>
                        </a:rPr>
                        <a:t>Partially (mostly) breastfed (BF/FF)</a:t>
                      </a:r>
                      <a:endParaRPr lang="en-US" sz="1200" kern="100" dirty="0">
                        <a:effectLst/>
                        <a:latin typeface="+mn-lt"/>
                        <a:ea typeface="Calibri" panose="020F0502020204030204" pitchFamily="34" charset="0"/>
                        <a:cs typeface="Times New Roman" panose="02020603050405020304" pitchFamily="18" charset="0"/>
                      </a:endParaRPr>
                    </a:p>
                  </a:txBody>
                  <a:tcPr marL="22334" marR="22334" marT="22334" marB="22334" anchor="b"/>
                </a:tc>
                <a:tc hMerge="1">
                  <a:txBody>
                    <a:bodyPr/>
                    <a:lstStyle/>
                    <a:p>
                      <a:endParaRPr lang="en-US"/>
                    </a:p>
                  </a:txBody>
                  <a:tcPr/>
                </a:tc>
                <a:tc gridSpan="2">
                  <a:txBody>
                    <a:bodyPr/>
                    <a:lstStyle/>
                    <a:p>
                      <a:pPr marL="0" marR="0" algn="ctr">
                        <a:lnSpc>
                          <a:spcPct val="115000"/>
                        </a:lnSpc>
                        <a:spcBef>
                          <a:spcPts val="1875"/>
                        </a:spcBef>
                        <a:spcAft>
                          <a:spcPts val="1500"/>
                        </a:spcAft>
                      </a:pPr>
                      <a:r>
                        <a:rPr lang="en-US" sz="1200" kern="0" dirty="0">
                          <a:effectLst/>
                          <a:latin typeface="+mn-lt"/>
                        </a:rPr>
                        <a:t>Fully breastfed (BF</a:t>
                      </a:r>
                      <a:endParaRPr lang="en-US" sz="1200" kern="100" dirty="0">
                        <a:effectLst/>
                        <a:latin typeface="+mn-lt"/>
                        <a:ea typeface="Calibri" panose="020F0502020204030204" pitchFamily="34" charset="0"/>
                        <a:cs typeface="Times New Roman" panose="02020603050405020304" pitchFamily="18" charset="0"/>
                      </a:endParaRPr>
                    </a:p>
                  </a:txBody>
                  <a:tcPr marL="22334" marR="22334" marT="22334" marB="22334" anchor="b"/>
                </a:tc>
                <a:tc hMerge="1">
                  <a:txBody>
                    <a:bodyPr/>
                    <a:lstStyle/>
                    <a:p>
                      <a:endParaRPr lang="en-US"/>
                    </a:p>
                  </a:txBody>
                  <a:tcPr/>
                </a:tc>
                <a:extLst>
                  <a:ext uri="{0D108BD9-81ED-4DB2-BD59-A6C34878D82A}">
                    <a16:rowId xmlns:a16="http://schemas.microsoft.com/office/drawing/2014/main" val="380406570"/>
                  </a:ext>
                </a:extLst>
              </a:tr>
              <a:tr h="1710266">
                <a:tc vMerge="1">
                  <a:txBody>
                    <a:bodyPr/>
                    <a:lstStyle/>
                    <a:p>
                      <a:endParaRPr lang="en-US" dirty="0"/>
                    </a:p>
                  </a:txBody>
                  <a:tcPr marL="22334" marR="22334" marT="22334" marB="22334" anchor="b"/>
                </a:tc>
                <a:tc>
                  <a:txBody>
                    <a:bodyPr/>
                    <a:lstStyle/>
                    <a:p>
                      <a:pPr marL="0" marR="0" algn="ctr">
                        <a:lnSpc>
                          <a:spcPct val="150000"/>
                        </a:lnSpc>
                        <a:spcBef>
                          <a:spcPts val="1200"/>
                        </a:spcBef>
                        <a:spcAft>
                          <a:spcPts val="600"/>
                        </a:spcAft>
                      </a:pPr>
                      <a:r>
                        <a:rPr lang="en-US" sz="1200" kern="0" dirty="0">
                          <a:effectLst/>
                          <a:latin typeface="+mn-lt"/>
                        </a:rPr>
                        <a:t>Food Packages:</a:t>
                      </a:r>
                      <a:br>
                        <a:rPr lang="en-US" sz="1200" kern="0" dirty="0">
                          <a:effectLst/>
                          <a:latin typeface="+mn-lt"/>
                        </a:rPr>
                      </a:br>
                      <a:r>
                        <a:rPr lang="en-US" sz="1200" b="1" kern="0" dirty="0">
                          <a:effectLst/>
                          <a:latin typeface="+mn-lt"/>
                        </a:rPr>
                        <a:t>I</a:t>
                      </a:r>
                      <a:r>
                        <a:rPr lang="en-US" sz="1200" kern="0" dirty="0">
                          <a:effectLst/>
                          <a:latin typeface="+mn-lt"/>
                        </a:rPr>
                        <a:t>-FF &amp;</a:t>
                      </a:r>
                      <a:br>
                        <a:rPr lang="en-US" sz="1200" kern="0" dirty="0">
                          <a:effectLst/>
                          <a:latin typeface="+mn-lt"/>
                        </a:rPr>
                      </a:br>
                      <a:r>
                        <a:rPr lang="en-US" sz="1200" b="1" kern="0" dirty="0">
                          <a:effectLst/>
                          <a:latin typeface="+mn-lt"/>
                        </a:rPr>
                        <a:t>III</a:t>
                      </a:r>
                      <a:r>
                        <a:rPr lang="en-US" sz="1200" kern="0" dirty="0">
                          <a:effectLst/>
                          <a:latin typeface="+mn-lt"/>
                        </a:rPr>
                        <a:t>-FF</a:t>
                      </a:r>
                      <a:br>
                        <a:rPr lang="en-US" sz="1200" kern="0" dirty="0">
                          <a:effectLst/>
                          <a:latin typeface="+mn-lt"/>
                        </a:rPr>
                      </a:br>
                      <a:r>
                        <a:rPr lang="en-US" sz="1200" kern="0" dirty="0">
                          <a:effectLst/>
                          <a:latin typeface="+mn-lt"/>
                        </a:rPr>
                        <a:t>A: 0 - 3 months</a:t>
                      </a:r>
                      <a:br>
                        <a:rPr lang="en-US" sz="1200" kern="0" dirty="0">
                          <a:effectLst/>
                          <a:latin typeface="+mn-lt"/>
                        </a:rPr>
                      </a:br>
                      <a:r>
                        <a:rPr lang="en-US" sz="1200" kern="0" dirty="0">
                          <a:effectLst/>
                          <a:latin typeface="+mn-lt"/>
                        </a:rPr>
                        <a:t>B: 4 - 5 months</a:t>
                      </a:r>
                      <a:endParaRPr lang="en-US" sz="1200" kern="100" dirty="0">
                        <a:effectLst/>
                        <a:latin typeface="+mn-lt"/>
                        <a:ea typeface="Calibri" panose="020F0502020204030204" pitchFamily="34" charset="0"/>
                        <a:cs typeface="Times New Roman" panose="02020603050405020304" pitchFamily="18" charset="0"/>
                      </a:endParaRPr>
                    </a:p>
                  </a:txBody>
                  <a:tcPr marL="22334" marR="22334" marT="22334" marB="22334" anchor="b"/>
                </a:tc>
                <a:tc>
                  <a:txBody>
                    <a:bodyPr/>
                    <a:lstStyle/>
                    <a:p>
                      <a:pPr marL="0" marR="0" algn="ctr">
                        <a:lnSpc>
                          <a:spcPct val="150000"/>
                        </a:lnSpc>
                        <a:spcBef>
                          <a:spcPts val="1200"/>
                        </a:spcBef>
                        <a:spcAft>
                          <a:spcPts val="600"/>
                        </a:spcAft>
                      </a:pPr>
                      <a:r>
                        <a:rPr lang="en-US" sz="1200" kern="0" dirty="0">
                          <a:effectLst/>
                          <a:latin typeface="+mn-lt"/>
                        </a:rPr>
                        <a:t>Food Packages</a:t>
                      </a:r>
                      <a:br>
                        <a:rPr lang="en-US" sz="1200" kern="0" dirty="0">
                          <a:effectLst/>
                          <a:latin typeface="+mn-lt"/>
                        </a:rPr>
                      </a:br>
                      <a:r>
                        <a:rPr lang="en-US" sz="1200" b="1" kern="0" dirty="0">
                          <a:effectLst/>
                          <a:latin typeface="+mn-lt"/>
                        </a:rPr>
                        <a:t>II</a:t>
                      </a:r>
                      <a:r>
                        <a:rPr lang="en-US" sz="1200" kern="0" dirty="0">
                          <a:effectLst/>
                          <a:latin typeface="+mn-lt"/>
                        </a:rPr>
                        <a:t>-FF &amp;</a:t>
                      </a:r>
                      <a:br>
                        <a:rPr lang="en-US" sz="1200" kern="0" dirty="0">
                          <a:effectLst/>
                          <a:latin typeface="+mn-lt"/>
                        </a:rPr>
                      </a:br>
                      <a:r>
                        <a:rPr lang="en-US" sz="1200" b="1" kern="0" dirty="0">
                          <a:effectLst/>
                          <a:latin typeface="+mn-lt"/>
                        </a:rPr>
                        <a:t>III</a:t>
                      </a:r>
                      <a:r>
                        <a:rPr lang="en-US" sz="1200" kern="0" dirty="0">
                          <a:effectLst/>
                          <a:latin typeface="+mn-lt"/>
                        </a:rPr>
                        <a:t>-FF</a:t>
                      </a:r>
                      <a:br>
                        <a:rPr lang="en-US" sz="1200" kern="0" dirty="0">
                          <a:effectLst/>
                          <a:latin typeface="+mn-lt"/>
                        </a:rPr>
                      </a:br>
                      <a:r>
                        <a:rPr lang="en-US" sz="1200" kern="0" dirty="0">
                          <a:effectLst/>
                          <a:latin typeface="+mn-lt"/>
                        </a:rPr>
                        <a:t>6 - 11 months</a:t>
                      </a:r>
                      <a:endParaRPr lang="en-US" sz="1200" kern="100" dirty="0">
                        <a:effectLst/>
                        <a:latin typeface="+mn-lt"/>
                        <a:ea typeface="Calibri" panose="020F0502020204030204" pitchFamily="34" charset="0"/>
                        <a:cs typeface="Times New Roman" panose="02020603050405020304" pitchFamily="18" charset="0"/>
                      </a:endParaRPr>
                    </a:p>
                  </a:txBody>
                  <a:tcPr marL="22334" marR="22334" marT="22334" marB="22334" anchor="b"/>
                </a:tc>
                <a:tc>
                  <a:txBody>
                    <a:bodyPr/>
                    <a:lstStyle/>
                    <a:p>
                      <a:pPr marL="0" marR="0" algn="ctr">
                        <a:lnSpc>
                          <a:spcPct val="150000"/>
                        </a:lnSpc>
                        <a:spcBef>
                          <a:spcPts val="1200"/>
                        </a:spcBef>
                        <a:spcAft>
                          <a:spcPts val="600"/>
                        </a:spcAft>
                      </a:pPr>
                      <a:r>
                        <a:rPr lang="en-US" sz="1200" kern="0" dirty="0">
                          <a:effectLst/>
                          <a:latin typeface="+mn-lt"/>
                        </a:rPr>
                        <a:t>Food Packages</a:t>
                      </a:r>
                      <a:br>
                        <a:rPr lang="en-US" sz="1200" kern="0" dirty="0">
                          <a:effectLst/>
                          <a:latin typeface="+mn-lt"/>
                        </a:rPr>
                      </a:br>
                      <a:r>
                        <a:rPr lang="en-US" sz="1200" b="1" kern="0" dirty="0">
                          <a:effectLst/>
                          <a:latin typeface="+mn-lt"/>
                        </a:rPr>
                        <a:t>I</a:t>
                      </a:r>
                      <a:r>
                        <a:rPr lang="en-US" sz="1200" kern="0" dirty="0">
                          <a:effectLst/>
                          <a:latin typeface="+mn-lt"/>
                        </a:rPr>
                        <a:t>-BF/FF &amp; </a:t>
                      </a:r>
                      <a:r>
                        <a:rPr lang="en-US" sz="1200" b="1" kern="0" dirty="0">
                          <a:effectLst/>
                          <a:latin typeface="+mn-lt"/>
                        </a:rPr>
                        <a:t>III</a:t>
                      </a:r>
                      <a:r>
                        <a:rPr lang="en-US" sz="1200" kern="0" dirty="0">
                          <a:effectLst/>
                          <a:latin typeface="+mn-lt"/>
                        </a:rPr>
                        <a:t> BF/FF</a:t>
                      </a:r>
                      <a:br>
                        <a:rPr lang="en-US" sz="1200" kern="0" dirty="0">
                          <a:effectLst/>
                          <a:latin typeface="+mn-lt"/>
                        </a:rPr>
                      </a:br>
                      <a:r>
                        <a:rPr lang="en-US" sz="1200" kern="0" dirty="0">
                          <a:effectLst/>
                          <a:latin typeface="+mn-lt"/>
                        </a:rPr>
                        <a:t>(A: 0 to 1 month)</a:t>
                      </a:r>
                      <a:br>
                        <a:rPr lang="en-US" sz="1200" kern="0" dirty="0">
                          <a:effectLst/>
                          <a:latin typeface="+mn-lt"/>
                        </a:rPr>
                      </a:br>
                      <a:r>
                        <a:rPr lang="en-US" sz="1200" kern="0" dirty="0">
                          <a:effectLst/>
                          <a:latin typeface="+mn-lt"/>
                        </a:rPr>
                        <a:t>B: 1 - 3 months</a:t>
                      </a:r>
                      <a:br>
                        <a:rPr lang="en-US" sz="1200" kern="0" dirty="0">
                          <a:effectLst/>
                          <a:latin typeface="+mn-lt"/>
                        </a:rPr>
                      </a:br>
                      <a:r>
                        <a:rPr lang="en-US" sz="1200" kern="0" dirty="0">
                          <a:effectLst/>
                          <a:latin typeface="+mn-lt"/>
                        </a:rPr>
                        <a:t>C: 4 - 5 months</a:t>
                      </a:r>
                      <a:endParaRPr lang="en-US" sz="1200" kern="100" dirty="0">
                        <a:effectLst/>
                        <a:latin typeface="+mn-lt"/>
                        <a:ea typeface="Calibri" panose="020F0502020204030204" pitchFamily="34" charset="0"/>
                        <a:cs typeface="Times New Roman" panose="02020603050405020304" pitchFamily="18" charset="0"/>
                      </a:endParaRPr>
                    </a:p>
                  </a:txBody>
                  <a:tcPr marL="22334" marR="22334" marT="22334" marB="22334" anchor="b"/>
                </a:tc>
                <a:tc>
                  <a:txBody>
                    <a:bodyPr/>
                    <a:lstStyle/>
                    <a:p>
                      <a:pPr marL="0" marR="0" algn="ctr">
                        <a:lnSpc>
                          <a:spcPct val="150000"/>
                        </a:lnSpc>
                        <a:spcBef>
                          <a:spcPts val="1200"/>
                        </a:spcBef>
                        <a:spcAft>
                          <a:spcPts val="600"/>
                        </a:spcAft>
                      </a:pPr>
                      <a:r>
                        <a:rPr lang="en-US" sz="1200" kern="0" dirty="0">
                          <a:effectLst/>
                          <a:latin typeface="+mn-lt"/>
                        </a:rPr>
                        <a:t>Food Packages</a:t>
                      </a:r>
                      <a:br>
                        <a:rPr lang="en-US" sz="1200" kern="0" dirty="0">
                          <a:effectLst/>
                          <a:latin typeface="+mn-lt"/>
                        </a:rPr>
                      </a:br>
                      <a:r>
                        <a:rPr lang="en-US" sz="1200" b="1" kern="0" dirty="0">
                          <a:effectLst/>
                          <a:latin typeface="+mn-lt"/>
                        </a:rPr>
                        <a:t>II</a:t>
                      </a:r>
                      <a:r>
                        <a:rPr lang="en-US" sz="1200" kern="0" dirty="0">
                          <a:effectLst/>
                          <a:latin typeface="+mn-lt"/>
                        </a:rPr>
                        <a:t>-BF/FF &amp; </a:t>
                      </a:r>
                      <a:r>
                        <a:rPr lang="en-US" sz="1200" b="1" kern="0" dirty="0">
                          <a:effectLst/>
                          <a:latin typeface="+mn-lt"/>
                        </a:rPr>
                        <a:t>III</a:t>
                      </a:r>
                      <a:br>
                        <a:rPr lang="en-US" sz="1200" kern="0" dirty="0">
                          <a:effectLst/>
                          <a:latin typeface="+mn-lt"/>
                        </a:rPr>
                      </a:br>
                      <a:r>
                        <a:rPr lang="en-US" sz="1200" kern="0" dirty="0">
                          <a:effectLst/>
                          <a:latin typeface="+mn-lt"/>
                        </a:rPr>
                        <a:t>BF/FF</a:t>
                      </a:r>
                      <a:br>
                        <a:rPr lang="en-US" sz="1200" kern="0" dirty="0">
                          <a:effectLst/>
                          <a:latin typeface="+mn-lt"/>
                        </a:rPr>
                      </a:br>
                      <a:r>
                        <a:rPr lang="en-US" sz="1200" kern="0" dirty="0">
                          <a:effectLst/>
                          <a:latin typeface="+mn-lt"/>
                        </a:rPr>
                        <a:t>6 - 11 months</a:t>
                      </a:r>
                      <a:endParaRPr lang="en-US" sz="1200" kern="100" dirty="0">
                        <a:effectLst/>
                        <a:latin typeface="+mn-lt"/>
                        <a:ea typeface="Calibri" panose="020F0502020204030204" pitchFamily="34" charset="0"/>
                        <a:cs typeface="Times New Roman" panose="02020603050405020304" pitchFamily="18" charset="0"/>
                      </a:endParaRPr>
                    </a:p>
                  </a:txBody>
                  <a:tcPr marL="22334" marR="22334" marT="22334" marB="22334" anchor="b"/>
                </a:tc>
                <a:tc>
                  <a:txBody>
                    <a:bodyPr/>
                    <a:lstStyle/>
                    <a:p>
                      <a:pPr marL="0" marR="0" algn="ctr">
                        <a:lnSpc>
                          <a:spcPct val="150000"/>
                        </a:lnSpc>
                        <a:spcBef>
                          <a:spcPts val="1200"/>
                        </a:spcBef>
                        <a:spcAft>
                          <a:spcPts val="600"/>
                        </a:spcAft>
                      </a:pPr>
                      <a:r>
                        <a:rPr lang="en-US" sz="1200" kern="0" dirty="0">
                          <a:effectLst/>
                          <a:latin typeface="+mn-lt"/>
                        </a:rPr>
                        <a:t>Food</a:t>
                      </a:r>
                      <a:br>
                        <a:rPr lang="en-US" sz="1200" kern="0" dirty="0">
                          <a:effectLst/>
                          <a:latin typeface="+mn-lt"/>
                        </a:rPr>
                      </a:br>
                      <a:r>
                        <a:rPr lang="en-US" sz="1200" kern="0" dirty="0">
                          <a:effectLst/>
                          <a:latin typeface="+mn-lt"/>
                        </a:rPr>
                        <a:t>Package</a:t>
                      </a:r>
                      <a:br>
                        <a:rPr lang="en-US" sz="1200" kern="0" dirty="0">
                          <a:effectLst/>
                          <a:latin typeface="+mn-lt"/>
                        </a:rPr>
                      </a:br>
                      <a:r>
                        <a:rPr lang="en-US" sz="1200" b="1" kern="0" dirty="0">
                          <a:effectLst/>
                          <a:latin typeface="+mn-lt"/>
                        </a:rPr>
                        <a:t>I</a:t>
                      </a:r>
                      <a:r>
                        <a:rPr lang="en-US" sz="1200" kern="0" dirty="0">
                          <a:effectLst/>
                          <a:latin typeface="+mn-lt"/>
                        </a:rPr>
                        <a:t>-BF</a:t>
                      </a:r>
                      <a:br>
                        <a:rPr lang="en-US" sz="1200" kern="0" dirty="0">
                          <a:effectLst/>
                          <a:latin typeface="+mn-lt"/>
                        </a:rPr>
                      </a:br>
                      <a:r>
                        <a:rPr lang="en-US" sz="1200" kern="0" dirty="0">
                          <a:effectLst/>
                          <a:latin typeface="+mn-lt"/>
                        </a:rPr>
                        <a:t>0 - 5 months</a:t>
                      </a:r>
                      <a:endParaRPr lang="en-US" sz="1200" kern="100" dirty="0">
                        <a:effectLst/>
                        <a:latin typeface="+mn-lt"/>
                        <a:ea typeface="Calibri" panose="020F0502020204030204" pitchFamily="34" charset="0"/>
                        <a:cs typeface="Times New Roman" panose="02020603050405020304" pitchFamily="18" charset="0"/>
                      </a:endParaRPr>
                    </a:p>
                  </a:txBody>
                  <a:tcPr marL="22334" marR="22334" marT="22334" marB="22334" anchor="b"/>
                </a:tc>
                <a:tc>
                  <a:txBody>
                    <a:bodyPr/>
                    <a:lstStyle/>
                    <a:p>
                      <a:pPr marL="0" marR="0" algn="ctr">
                        <a:lnSpc>
                          <a:spcPct val="150000"/>
                        </a:lnSpc>
                        <a:spcBef>
                          <a:spcPts val="1200"/>
                        </a:spcBef>
                        <a:spcAft>
                          <a:spcPts val="600"/>
                        </a:spcAft>
                      </a:pPr>
                      <a:r>
                        <a:rPr lang="en-US" sz="1200" kern="0" dirty="0">
                          <a:effectLst/>
                          <a:latin typeface="+mn-lt"/>
                        </a:rPr>
                        <a:t>Food</a:t>
                      </a:r>
                      <a:br>
                        <a:rPr lang="en-US" sz="1200" kern="0" dirty="0">
                          <a:effectLst/>
                          <a:latin typeface="+mn-lt"/>
                        </a:rPr>
                      </a:br>
                      <a:r>
                        <a:rPr lang="en-US" sz="1200" kern="0" dirty="0">
                          <a:effectLst/>
                          <a:latin typeface="+mn-lt"/>
                        </a:rPr>
                        <a:t>Package</a:t>
                      </a:r>
                      <a:br>
                        <a:rPr lang="en-US" sz="1200" kern="0" dirty="0">
                          <a:effectLst/>
                          <a:latin typeface="+mn-lt"/>
                        </a:rPr>
                      </a:br>
                      <a:r>
                        <a:rPr lang="en-US" sz="1200" b="1" kern="0" dirty="0">
                          <a:effectLst/>
                          <a:latin typeface="+mn-lt"/>
                        </a:rPr>
                        <a:t>II</a:t>
                      </a:r>
                      <a:r>
                        <a:rPr lang="en-US" sz="1200" kern="0" dirty="0">
                          <a:effectLst/>
                          <a:latin typeface="+mn-lt"/>
                        </a:rPr>
                        <a:t>-BF</a:t>
                      </a:r>
                      <a:br>
                        <a:rPr lang="en-US" sz="1200" kern="0" dirty="0">
                          <a:effectLst/>
                          <a:latin typeface="+mn-lt"/>
                        </a:rPr>
                      </a:br>
                      <a:r>
                        <a:rPr lang="en-US" sz="1200" kern="0" dirty="0">
                          <a:effectLst/>
                          <a:latin typeface="+mn-lt"/>
                        </a:rPr>
                        <a:t>6 - 11 months</a:t>
                      </a:r>
                      <a:endParaRPr lang="en-US" sz="1200" kern="100" dirty="0">
                        <a:effectLst/>
                        <a:latin typeface="+mn-lt"/>
                        <a:ea typeface="Calibri" panose="020F0502020204030204" pitchFamily="34" charset="0"/>
                        <a:cs typeface="Times New Roman" panose="02020603050405020304" pitchFamily="18" charset="0"/>
                      </a:endParaRPr>
                    </a:p>
                  </a:txBody>
                  <a:tcPr marL="22334" marR="22334" marT="22334" marB="22334" anchor="b"/>
                </a:tc>
                <a:extLst>
                  <a:ext uri="{0D108BD9-81ED-4DB2-BD59-A6C34878D82A}">
                    <a16:rowId xmlns:a16="http://schemas.microsoft.com/office/drawing/2014/main" val="2645053233"/>
                  </a:ext>
                </a:extLst>
              </a:tr>
              <a:tr h="744334">
                <a:tc>
                  <a:txBody>
                    <a:bodyPr/>
                    <a:lstStyle/>
                    <a:p>
                      <a:pPr marL="0" marR="0">
                        <a:lnSpc>
                          <a:spcPct val="115000"/>
                        </a:lnSpc>
                        <a:spcBef>
                          <a:spcPts val="1875"/>
                        </a:spcBef>
                        <a:spcAft>
                          <a:spcPts val="1500"/>
                        </a:spcAft>
                      </a:pPr>
                      <a:r>
                        <a:rPr lang="en-US" sz="1200" kern="0" dirty="0">
                          <a:effectLst/>
                          <a:latin typeface="+mn-lt"/>
                        </a:rPr>
                        <a:t>WIC Formula</a:t>
                      </a:r>
                      <a:endParaRPr lang="en-US" sz="1200" kern="100" dirty="0">
                        <a:effectLst/>
                        <a:latin typeface="+mn-lt"/>
                        <a:ea typeface="Calibri" panose="020F0502020204030204" pitchFamily="34" charset="0"/>
                        <a:cs typeface="Times New Roman" panose="02020603050405020304" pitchFamily="18" charset="0"/>
                      </a:endParaRPr>
                    </a:p>
                  </a:txBody>
                  <a:tcPr marL="22334" marR="22334" marT="22334" marB="22334"/>
                </a:tc>
                <a:tc>
                  <a:txBody>
                    <a:bodyPr/>
                    <a:lstStyle/>
                    <a:p>
                      <a:pPr marL="0" marR="0">
                        <a:lnSpc>
                          <a:spcPct val="100000"/>
                        </a:lnSpc>
                        <a:spcBef>
                          <a:spcPts val="0"/>
                        </a:spcBef>
                        <a:spcAft>
                          <a:spcPts val="0"/>
                        </a:spcAft>
                      </a:pPr>
                      <a:r>
                        <a:rPr lang="en-US" sz="1200" kern="0" dirty="0">
                          <a:effectLst/>
                          <a:latin typeface="+mn-lt"/>
                        </a:rPr>
                        <a:t>A: FNB = 806 fl oz.</a:t>
                      </a:r>
                      <a:br>
                        <a:rPr lang="en-US" sz="1200" kern="0" dirty="0">
                          <a:effectLst/>
                          <a:latin typeface="+mn-lt"/>
                        </a:rPr>
                      </a:br>
                      <a:r>
                        <a:rPr lang="en-US" sz="1200" kern="0" dirty="0">
                          <a:effectLst/>
                          <a:latin typeface="+mn-lt"/>
                        </a:rPr>
                        <a:t>B: FNB = 884 fl oz.</a:t>
                      </a:r>
                    </a:p>
                  </a:txBody>
                  <a:tcPr marL="22334" marR="22334" marT="22334" marB="22334"/>
                </a:tc>
                <a:tc>
                  <a:txBody>
                    <a:bodyPr/>
                    <a:lstStyle/>
                    <a:p>
                      <a:pPr marL="0" marR="0">
                        <a:lnSpc>
                          <a:spcPct val="115000"/>
                        </a:lnSpc>
                        <a:spcBef>
                          <a:spcPts val="1875"/>
                        </a:spcBef>
                        <a:spcAft>
                          <a:spcPts val="1500"/>
                        </a:spcAft>
                      </a:pPr>
                      <a:r>
                        <a:rPr lang="en-US" sz="1200" kern="0" dirty="0">
                          <a:effectLst/>
                          <a:latin typeface="+mn-lt"/>
                        </a:rPr>
                        <a:t>FNB = 624 fl oz.</a:t>
                      </a:r>
                      <a:endParaRPr lang="en-US" sz="1200" kern="100" dirty="0">
                        <a:effectLst/>
                        <a:latin typeface="+mn-lt"/>
                        <a:ea typeface="Calibri" panose="020F0502020204030204" pitchFamily="34" charset="0"/>
                        <a:cs typeface="Times New Roman" panose="02020603050405020304" pitchFamily="18" charset="0"/>
                      </a:endParaRPr>
                    </a:p>
                  </a:txBody>
                  <a:tcPr marL="22334" marR="22334" marT="22334" marB="22334"/>
                </a:tc>
                <a:tc>
                  <a:txBody>
                    <a:bodyPr/>
                    <a:lstStyle/>
                    <a:p>
                      <a:pPr marL="0" marR="0">
                        <a:lnSpc>
                          <a:spcPct val="100000"/>
                        </a:lnSpc>
                        <a:spcBef>
                          <a:spcPts val="0"/>
                        </a:spcBef>
                        <a:spcAft>
                          <a:spcPts val="0"/>
                        </a:spcAft>
                      </a:pPr>
                      <a:r>
                        <a:rPr lang="en-US" sz="1200" kern="0" dirty="0">
                          <a:effectLst/>
                          <a:latin typeface="+mn-lt"/>
                        </a:rPr>
                        <a:t>A: &lt;104 fl oz.</a:t>
                      </a:r>
                    </a:p>
                    <a:p>
                      <a:pPr marL="0" marR="0">
                        <a:lnSpc>
                          <a:spcPct val="100000"/>
                        </a:lnSpc>
                        <a:spcBef>
                          <a:spcPts val="0"/>
                        </a:spcBef>
                        <a:spcAft>
                          <a:spcPts val="0"/>
                        </a:spcAft>
                      </a:pPr>
                      <a:r>
                        <a:rPr lang="en-US" sz="1200" kern="0" dirty="0">
                          <a:effectLst/>
                          <a:latin typeface="+mn-lt"/>
                        </a:rPr>
                        <a:t>B: FNB = 364 fl oz.</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0" dirty="0">
                          <a:effectLst/>
                          <a:latin typeface="+mn-lt"/>
                        </a:rPr>
                        <a:t>C: FNB = 442 fl oz.</a:t>
                      </a:r>
                      <a:endParaRPr lang="en-US" sz="1200" kern="100" dirty="0">
                        <a:effectLst/>
                        <a:latin typeface="+mn-lt"/>
                        <a:ea typeface="Calibri" panose="020F0502020204030204" pitchFamily="34" charset="0"/>
                        <a:cs typeface="Times New Roman" panose="02020603050405020304" pitchFamily="18" charset="0"/>
                      </a:endParaRPr>
                    </a:p>
                  </a:txBody>
                  <a:tcPr marL="22334" marR="22334" marT="22334" marB="22334"/>
                </a:tc>
                <a:tc>
                  <a:txBody>
                    <a:bodyPr/>
                    <a:lstStyle/>
                    <a:p>
                      <a:pPr marL="0" marR="0">
                        <a:lnSpc>
                          <a:spcPct val="115000"/>
                        </a:lnSpc>
                        <a:spcBef>
                          <a:spcPts val="1875"/>
                        </a:spcBef>
                        <a:spcAft>
                          <a:spcPts val="1500"/>
                        </a:spcAft>
                      </a:pPr>
                      <a:r>
                        <a:rPr lang="en-US" sz="1200" kern="0" dirty="0">
                          <a:effectLst/>
                          <a:latin typeface="+mn-lt"/>
                        </a:rPr>
                        <a:t>FNB = 312 fl oz.</a:t>
                      </a:r>
                      <a:endParaRPr lang="en-US" sz="1200" kern="100" dirty="0">
                        <a:effectLst/>
                        <a:latin typeface="+mn-lt"/>
                        <a:ea typeface="Calibri" panose="020F0502020204030204" pitchFamily="34" charset="0"/>
                        <a:cs typeface="Times New Roman" panose="02020603050405020304" pitchFamily="18" charset="0"/>
                      </a:endParaRPr>
                    </a:p>
                  </a:txBody>
                  <a:tcPr marL="22334" marR="22334" marT="22334" marB="22334"/>
                </a:tc>
                <a:tc>
                  <a:txBody>
                    <a:bodyPr/>
                    <a:lstStyle/>
                    <a:p>
                      <a:pPr>
                        <a:lnSpc>
                          <a:spcPct val="115000"/>
                        </a:lnSpc>
                      </a:pPr>
                      <a:endParaRPr lang="en-US" sz="1200" kern="100" dirty="0">
                        <a:effectLst/>
                        <a:latin typeface="+mn-lt"/>
                        <a:cs typeface="Times New Roman" panose="02020603050405020304" pitchFamily="18" charset="0"/>
                      </a:endParaRPr>
                    </a:p>
                  </a:txBody>
                  <a:tcPr marL="22334" marR="22334" marT="22334" marB="22334"/>
                </a:tc>
                <a:tc>
                  <a:txBody>
                    <a:bodyPr/>
                    <a:lstStyle/>
                    <a:p>
                      <a:pPr>
                        <a:lnSpc>
                          <a:spcPct val="115000"/>
                        </a:lnSpc>
                      </a:pPr>
                      <a:endParaRPr lang="en-US" sz="1200" kern="100" dirty="0">
                        <a:effectLst/>
                        <a:latin typeface="+mn-lt"/>
                        <a:cs typeface="Times New Roman" panose="02020603050405020304" pitchFamily="18" charset="0"/>
                      </a:endParaRPr>
                    </a:p>
                  </a:txBody>
                  <a:tcPr marL="22334" marR="22334" marT="22334" marB="22334"/>
                </a:tc>
                <a:extLst>
                  <a:ext uri="{0D108BD9-81ED-4DB2-BD59-A6C34878D82A}">
                    <a16:rowId xmlns:a16="http://schemas.microsoft.com/office/drawing/2014/main" val="3292113576"/>
                  </a:ext>
                </a:extLst>
              </a:tr>
              <a:tr h="407472">
                <a:tc>
                  <a:txBody>
                    <a:bodyPr/>
                    <a:lstStyle/>
                    <a:p>
                      <a:pPr marL="0" marR="0">
                        <a:lnSpc>
                          <a:spcPct val="115000"/>
                        </a:lnSpc>
                        <a:spcBef>
                          <a:spcPts val="1875"/>
                        </a:spcBef>
                        <a:spcAft>
                          <a:spcPts val="1500"/>
                        </a:spcAft>
                      </a:pPr>
                      <a:r>
                        <a:rPr lang="en-US" sz="1200" kern="0" dirty="0">
                          <a:effectLst/>
                          <a:latin typeface="+mn-lt"/>
                        </a:rPr>
                        <a:t>Infant Cereal</a:t>
                      </a:r>
                      <a:endParaRPr lang="en-US" sz="1200" kern="100" dirty="0">
                        <a:effectLst/>
                        <a:latin typeface="+mn-lt"/>
                        <a:ea typeface="Calibri" panose="020F0502020204030204" pitchFamily="34" charset="0"/>
                        <a:cs typeface="Times New Roman" panose="02020603050405020304" pitchFamily="18" charset="0"/>
                      </a:endParaRPr>
                    </a:p>
                  </a:txBody>
                  <a:tcPr marL="22334" marR="22334" marT="22334" marB="22334"/>
                </a:tc>
                <a:tc>
                  <a:txBody>
                    <a:bodyPr/>
                    <a:lstStyle/>
                    <a:p>
                      <a:pPr>
                        <a:lnSpc>
                          <a:spcPct val="115000"/>
                        </a:lnSpc>
                      </a:pPr>
                      <a:endParaRPr lang="en-US" sz="1200" kern="100" dirty="0">
                        <a:effectLst/>
                        <a:latin typeface="+mn-lt"/>
                        <a:cs typeface="Times New Roman" panose="02020603050405020304" pitchFamily="18" charset="0"/>
                      </a:endParaRPr>
                    </a:p>
                  </a:txBody>
                  <a:tcPr marL="22334" marR="22334" marT="22334" marB="22334"/>
                </a:tc>
                <a:tc>
                  <a:txBody>
                    <a:bodyPr/>
                    <a:lstStyle/>
                    <a:p>
                      <a:pPr marL="0" marR="0">
                        <a:lnSpc>
                          <a:spcPct val="115000"/>
                        </a:lnSpc>
                        <a:spcBef>
                          <a:spcPts val="1875"/>
                        </a:spcBef>
                        <a:spcAft>
                          <a:spcPts val="1500"/>
                        </a:spcAft>
                      </a:pPr>
                      <a:r>
                        <a:rPr lang="en-US" sz="1200" kern="0" dirty="0">
                          <a:effectLst/>
                          <a:latin typeface="+mn-lt"/>
                        </a:rPr>
                        <a:t>24 oz.</a:t>
                      </a:r>
                      <a:endParaRPr lang="en-US" sz="1200" kern="100" dirty="0">
                        <a:effectLst/>
                        <a:latin typeface="+mn-lt"/>
                        <a:ea typeface="Calibri" panose="020F0502020204030204" pitchFamily="34" charset="0"/>
                        <a:cs typeface="Times New Roman" panose="02020603050405020304" pitchFamily="18" charset="0"/>
                      </a:endParaRPr>
                    </a:p>
                  </a:txBody>
                  <a:tcPr marL="22334" marR="22334" marT="22334" marB="22334"/>
                </a:tc>
                <a:tc>
                  <a:txBody>
                    <a:bodyPr/>
                    <a:lstStyle/>
                    <a:p>
                      <a:pPr>
                        <a:lnSpc>
                          <a:spcPct val="115000"/>
                        </a:lnSpc>
                      </a:pPr>
                      <a:endParaRPr lang="en-US" sz="1200" kern="100" dirty="0">
                        <a:effectLst/>
                        <a:latin typeface="+mn-lt"/>
                        <a:cs typeface="Times New Roman" panose="02020603050405020304" pitchFamily="18" charset="0"/>
                      </a:endParaRPr>
                    </a:p>
                  </a:txBody>
                  <a:tcPr marL="22334" marR="22334" marT="22334" marB="22334"/>
                </a:tc>
                <a:tc>
                  <a:txBody>
                    <a:bodyPr/>
                    <a:lstStyle/>
                    <a:p>
                      <a:pPr marL="0" marR="0">
                        <a:lnSpc>
                          <a:spcPct val="115000"/>
                        </a:lnSpc>
                        <a:spcBef>
                          <a:spcPts val="1875"/>
                        </a:spcBef>
                        <a:spcAft>
                          <a:spcPts val="1500"/>
                        </a:spcAft>
                      </a:pPr>
                      <a:r>
                        <a:rPr lang="en-US" sz="1200" kern="0" dirty="0">
                          <a:effectLst/>
                          <a:latin typeface="+mn-lt"/>
                        </a:rPr>
                        <a:t>24 oz.</a:t>
                      </a:r>
                      <a:endParaRPr lang="en-US" sz="1200" kern="100" dirty="0">
                        <a:effectLst/>
                        <a:latin typeface="+mn-lt"/>
                        <a:ea typeface="Calibri" panose="020F0502020204030204" pitchFamily="34" charset="0"/>
                        <a:cs typeface="Times New Roman" panose="02020603050405020304" pitchFamily="18" charset="0"/>
                      </a:endParaRPr>
                    </a:p>
                  </a:txBody>
                  <a:tcPr marL="22334" marR="22334" marT="22334" marB="22334"/>
                </a:tc>
                <a:tc>
                  <a:txBody>
                    <a:bodyPr/>
                    <a:lstStyle/>
                    <a:p>
                      <a:pPr>
                        <a:lnSpc>
                          <a:spcPct val="115000"/>
                        </a:lnSpc>
                      </a:pPr>
                      <a:endParaRPr lang="en-US" sz="1200" kern="100" dirty="0">
                        <a:effectLst/>
                        <a:latin typeface="+mn-lt"/>
                        <a:cs typeface="Times New Roman" panose="02020603050405020304" pitchFamily="18" charset="0"/>
                      </a:endParaRPr>
                    </a:p>
                  </a:txBody>
                  <a:tcPr marL="22334" marR="22334" marT="22334" marB="22334"/>
                </a:tc>
                <a:tc>
                  <a:txBody>
                    <a:bodyPr/>
                    <a:lstStyle/>
                    <a:p>
                      <a:pPr marL="0" marR="0">
                        <a:lnSpc>
                          <a:spcPct val="115000"/>
                        </a:lnSpc>
                        <a:spcBef>
                          <a:spcPts val="1875"/>
                        </a:spcBef>
                        <a:spcAft>
                          <a:spcPts val="1500"/>
                        </a:spcAft>
                      </a:pPr>
                      <a:r>
                        <a:rPr lang="en-US" sz="1200" kern="0" dirty="0">
                          <a:effectLst/>
                          <a:latin typeface="+mn-lt"/>
                        </a:rPr>
                        <a:t>24 oz.</a:t>
                      </a:r>
                      <a:endParaRPr lang="en-US" sz="1200" kern="100" dirty="0">
                        <a:effectLst/>
                        <a:latin typeface="+mn-lt"/>
                        <a:ea typeface="Calibri" panose="020F0502020204030204" pitchFamily="34" charset="0"/>
                        <a:cs typeface="Times New Roman" panose="02020603050405020304" pitchFamily="18" charset="0"/>
                      </a:endParaRPr>
                    </a:p>
                  </a:txBody>
                  <a:tcPr marL="22334" marR="22334" marT="22334" marB="22334"/>
                </a:tc>
                <a:extLst>
                  <a:ext uri="{0D108BD9-81ED-4DB2-BD59-A6C34878D82A}">
                    <a16:rowId xmlns:a16="http://schemas.microsoft.com/office/drawing/2014/main" val="1158179354"/>
                  </a:ext>
                </a:extLst>
              </a:tr>
              <a:tr h="819750">
                <a:tc>
                  <a:txBody>
                    <a:bodyPr/>
                    <a:lstStyle/>
                    <a:p>
                      <a:pPr marL="0" marR="0">
                        <a:lnSpc>
                          <a:spcPct val="115000"/>
                        </a:lnSpc>
                        <a:spcBef>
                          <a:spcPts val="1875"/>
                        </a:spcBef>
                        <a:spcAft>
                          <a:spcPts val="1500"/>
                        </a:spcAft>
                      </a:pPr>
                      <a:r>
                        <a:rPr lang="en-US" sz="1200" kern="0" dirty="0">
                          <a:effectLst/>
                          <a:latin typeface="+mn-lt"/>
                        </a:rPr>
                        <a:t>Infant food fruits and vegetables</a:t>
                      </a:r>
                      <a:endParaRPr lang="en-US" sz="1200" kern="100" dirty="0">
                        <a:effectLst/>
                        <a:latin typeface="+mn-lt"/>
                        <a:ea typeface="Calibri" panose="020F0502020204030204" pitchFamily="34" charset="0"/>
                        <a:cs typeface="Times New Roman" panose="02020603050405020304" pitchFamily="18" charset="0"/>
                      </a:endParaRPr>
                    </a:p>
                  </a:txBody>
                  <a:tcPr marL="22334" marR="22334" marT="22334" marB="22334"/>
                </a:tc>
                <a:tc>
                  <a:txBody>
                    <a:bodyPr/>
                    <a:lstStyle/>
                    <a:p>
                      <a:pPr>
                        <a:lnSpc>
                          <a:spcPct val="115000"/>
                        </a:lnSpc>
                      </a:pPr>
                      <a:endParaRPr lang="en-US" sz="1200" kern="100" dirty="0">
                        <a:effectLst/>
                        <a:latin typeface="+mn-lt"/>
                        <a:cs typeface="Times New Roman" panose="02020603050405020304" pitchFamily="18" charset="0"/>
                      </a:endParaRPr>
                    </a:p>
                  </a:txBody>
                  <a:tcPr marL="22334" marR="22334" marT="22334" marB="22334"/>
                </a:tc>
                <a:tc>
                  <a:txBody>
                    <a:bodyPr/>
                    <a:lstStyle/>
                    <a:p>
                      <a:pPr marL="0" marR="0">
                        <a:lnSpc>
                          <a:spcPct val="115000"/>
                        </a:lnSpc>
                        <a:spcBef>
                          <a:spcPts val="1875"/>
                        </a:spcBef>
                        <a:spcAft>
                          <a:spcPts val="1500"/>
                        </a:spcAft>
                      </a:pPr>
                      <a:r>
                        <a:rPr lang="en-US" sz="1200" kern="0" dirty="0">
                          <a:effectLst/>
                          <a:latin typeface="+mn-lt"/>
                        </a:rPr>
                        <a:t>128 oz.</a:t>
                      </a:r>
                      <a:endParaRPr lang="en-US" sz="1200" kern="100" dirty="0">
                        <a:effectLst/>
                        <a:latin typeface="+mn-lt"/>
                        <a:ea typeface="Calibri" panose="020F0502020204030204" pitchFamily="34" charset="0"/>
                        <a:cs typeface="Times New Roman" panose="02020603050405020304" pitchFamily="18" charset="0"/>
                      </a:endParaRPr>
                    </a:p>
                  </a:txBody>
                  <a:tcPr marL="22334" marR="22334" marT="22334" marB="22334"/>
                </a:tc>
                <a:tc>
                  <a:txBody>
                    <a:bodyPr/>
                    <a:lstStyle/>
                    <a:p>
                      <a:pPr>
                        <a:lnSpc>
                          <a:spcPct val="115000"/>
                        </a:lnSpc>
                      </a:pPr>
                      <a:endParaRPr lang="en-US" sz="1200" kern="100" dirty="0">
                        <a:effectLst/>
                        <a:latin typeface="+mn-lt"/>
                        <a:cs typeface="Times New Roman" panose="02020603050405020304" pitchFamily="18" charset="0"/>
                      </a:endParaRPr>
                    </a:p>
                  </a:txBody>
                  <a:tcPr marL="22334" marR="22334" marT="22334" marB="22334"/>
                </a:tc>
                <a:tc>
                  <a:txBody>
                    <a:bodyPr/>
                    <a:lstStyle/>
                    <a:p>
                      <a:pPr marL="0" marR="0">
                        <a:lnSpc>
                          <a:spcPct val="115000"/>
                        </a:lnSpc>
                        <a:spcBef>
                          <a:spcPts val="1875"/>
                        </a:spcBef>
                        <a:spcAft>
                          <a:spcPts val="1500"/>
                        </a:spcAft>
                      </a:pPr>
                      <a:r>
                        <a:rPr lang="en-US" sz="1200" kern="0" dirty="0">
                          <a:effectLst/>
                          <a:latin typeface="+mn-lt"/>
                        </a:rPr>
                        <a:t>128 oz.</a:t>
                      </a:r>
                      <a:endParaRPr lang="en-US" sz="1200" kern="100" dirty="0">
                        <a:effectLst/>
                        <a:latin typeface="+mn-lt"/>
                        <a:ea typeface="Calibri" panose="020F0502020204030204" pitchFamily="34" charset="0"/>
                        <a:cs typeface="Times New Roman" panose="02020603050405020304" pitchFamily="18" charset="0"/>
                      </a:endParaRPr>
                    </a:p>
                  </a:txBody>
                  <a:tcPr marL="22334" marR="22334" marT="22334" marB="22334"/>
                </a:tc>
                <a:tc>
                  <a:txBody>
                    <a:bodyPr/>
                    <a:lstStyle/>
                    <a:p>
                      <a:pPr>
                        <a:lnSpc>
                          <a:spcPct val="115000"/>
                        </a:lnSpc>
                      </a:pPr>
                      <a:endParaRPr lang="en-US" sz="1200" kern="100" dirty="0">
                        <a:effectLst/>
                        <a:latin typeface="+mn-lt"/>
                        <a:cs typeface="Times New Roman" panose="02020603050405020304" pitchFamily="18" charset="0"/>
                      </a:endParaRPr>
                    </a:p>
                  </a:txBody>
                  <a:tcPr marL="22334" marR="22334" marT="22334" marB="22334"/>
                </a:tc>
                <a:tc>
                  <a:txBody>
                    <a:bodyPr/>
                    <a:lstStyle/>
                    <a:p>
                      <a:pPr marL="0" marR="0">
                        <a:lnSpc>
                          <a:spcPct val="115000"/>
                        </a:lnSpc>
                        <a:spcBef>
                          <a:spcPts val="1875"/>
                        </a:spcBef>
                        <a:spcAft>
                          <a:spcPts val="1500"/>
                        </a:spcAft>
                      </a:pPr>
                      <a:r>
                        <a:rPr lang="en-US" sz="1200" kern="0" dirty="0">
                          <a:effectLst/>
                          <a:latin typeface="+mn-lt"/>
                        </a:rPr>
                        <a:t>256 oz.</a:t>
                      </a:r>
                      <a:endParaRPr lang="en-US" sz="1200" kern="100" dirty="0">
                        <a:effectLst/>
                        <a:latin typeface="+mn-lt"/>
                        <a:ea typeface="Calibri" panose="020F0502020204030204" pitchFamily="34" charset="0"/>
                        <a:cs typeface="Times New Roman" panose="02020603050405020304" pitchFamily="18" charset="0"/>
                      </a:endParaRPr>
                    </a:p>
                  </a:txBody>
                  <a:tcPr marL="22334" marR="22334" marT="22334" marB="22334"/>
                </a:tc>
                <a:extLst>
                  <a:ext uri="{0D108BD9-81ED-4DB2-BD59-A6C34878D82A}">
                    <a16:rowId xmlns:a16="http://schemas.microsoft.com/office/drawing/2014/main" val="1863260010"/>
                  </a:ext>
                </a:extLst>
              </a:tr>
              <a:tr h="348018">
                <a:tc>
                  <a:txBody>
                    <a:bodyPr/>
                    <a:lstStyle/>
                    <a:p>
                      <a:pPr marL="0" marR="0">
                        <a:lnSpc>
                          <a:spcPct val="115000"/>
                        </a:lnSpc>
                        <a:spcBef>
                          <a:spcPts val="1875"/>
                        </a:spcBef>
                        <a:spcAft>
                          <a:spcPts val="1500"/>
                        </a:spcAft>
                      </a:pPr>
                      <a:r>
                        <a:rPr lang="en-US" sz="1200" kern="0" dirty="0">
                          <a:effectLst/>
                          <a:latin typeface="+mn-lt"/>
                        </a:rPr>
                        <a:t>Infant food meat</a:t>
                      </a:r>
                      <a:endParaRPr lang="en-US" sz="1200" kern="100" dirty="0">
                        <a:effectLst/>
                        <a:latin typeface="+mn-lt"/>
                        <a:ea typeface="Calibri" panose="020F0502020204030204" pitchFamily="34" charset="0"/>
                        <a:cs typeface="Times New Roman" panose="02020603050405020304" pitchFamily="18" charset="0"/>
                      </a:endParaRPr>
                    </a:p>
                  </a:txBody>
                  <a:tcPr marL="22334" marR="22334" marT="22334" marB="22334"/>
                </a:tc>
                <a:tc>
                  <a:txBody>
                    <a:bodyPr/>
                    <a:lstStyle/>
                    <a:p>
                      <a:pPr>
                        <a:lnSpc>
                          <a:spcPct val="115000"/>
                        </a:lnSpc>
                      </a:pPr>
                      <a:endParaRPr lang="en-US" sz="1200" kern="100" dirty="0">
                        <a:effectLst/>
                        <a:latin typeface="+mn-lt"/>
                        <a:cs typeface="Times New Roman" panose="02020603050405020304" pitchFamily="18" charset="0"/>
                      </a:endParaRPr>
                    </a:p>
                  </a:txBody>
                  <a:tcPr marL="22334" marR="22334" marT="22334" marB="22334"/>
                </a:tc>
                <a:tc>
                  <a:txBody>
                    <a:bodyPr/>
                    <a:lstStyle/>
                    <a:p>
                      <a:pPr>
                        <a:lnSpc>
                          <a:spcPct val="115000"/>
                        </a:lnSpc>
                      </a:pPr>
                      <a:endParaRPr lang="en-US" sz="1200" kern="100" dirty="0">
                        <a:effectLst/>
                        <a:latin typeface="+mn-lt"/>
                        <a:cs typeface="Times New Roman" panose="02020603050405020304" pitchFamily="18" charset="0"/>
                      </a:endParaRPr>
                    </a:p>
                  </a:txBody>
                  <a:tcPr marL="22334" marR="22334" marT="22334" marB="22334"/>
                </a:tc>
                <a:tc>
                  <a:txBody>
                    <a:bodyPr/>
                    <a:lstStyle/>
                    <a:p>
                      <a:pPr>
                        <a:lnSpc>
                          <a:spcPct val="115000"/>
                        </a:lnSpc>
                      </a:pPr>
                      <a:endParaRPr lang="en-US" sz="1200" kern="100" dirty="0">
                        <a:effectLst/>
                        <a:latin typeface="+mn-lt"/>
                        <a:cs typeface="Times New Roman" panose="02020603050405020304" pitchFamily="18" charset="0"/>
                      </a:endParaRPr>
                    </a:p>
                  </a:txBody>
                  <a:tcPr marL="22334" marR="22334" marT="22334" marB="22334"/>
                </a:tc>
                <a:tc>
                  <a:txBody>
                    <a:bodyPr/>
                    <a:lstStyle/>
                    <a:p>
                      <a:pPr>
                        <a:lnSpc>
                          <a:spcPct val="115000"/>
                        </a:lnSpc>
                      </a:pPr>
                      <a:endParaRPr lang="en-US" sz="1200" kern="100" dirty="0">
                        <a:effectLst/>
                        <a:latin typeface="+mn-lt"/>
                        <a:cs typeface="Times New Roman" panose="02020603050405020304" pitchFamily="18" charset="0"/>
                      </a:endParaRPr>
                    </a:p>
                  </a:txBody>
                  <a:tcPr marL="22334" marR="22334" marT="22334" marB="22334"/>
                </a:tc>
                <a:tc>
                  <a:txBody>
                    <a:bodyPr/>
                    <a:lstStyle/>
                    <a:p>
                      <a:pPr>
                        <a:lnSpc>
                          <a:spcPct val="115000"/>
                        </a:lnSpc>
                      </a:pPr>
                      <a:endParaRPr lang="en-US" sz="1200" kern="100" dirty="0">
                        <a:effectLst/>
                        <a:latin typeface="+mn-lt"/>
                        <a:cs typeface="Times New Roman" panose="02020603050405020304" pitchFamily="18" charset="0"/>
                      </a:endParaRPr>
                    </a:p>
                  </a:txBody>
                  <a:tcPr marL="22334" marR="22334" marT="22334" marB="22334"/>
                </a:tc>
                <a:tc>
                  <a:txBody>
                    <a:bodyPr/>
                    <a:lstStyle/>
                    <a:p>
                      <a:pPr marL="0" marR="0">
                        <a:lnSpc>
                          <a:spcPct val="115000"/>
                        </a:lnSpc>
                        <a:spcBef>
                          <a:spcPts val="1875"/>
                        </a:spcBef>
                        <a:spcAft>
                          <a:spcPts val="1500"/>
                        </a:spcAft>
                      </a:pPr>
                      <a:r>
                        <a:rPr lang="en-US" sz="1200" kern="0" dirty="0">
                          <a:effectLst/>
                          <a:latin typeface="+mn-lt"/>
                        </a:rPr>
                        <a:t>77.5 oz.</a:t>
                      </a:r>
                      <a:endParaRPr lang="en-US" sz="1200" kern="100" dirty="0">
                        <a:effectLst/>
                        <a:latin typeface="+mn-lt"/>
                        <a:ea typeface="Calibri" panose="020F0502020204030204" pitchFamily="34" charset="0"/>
                        <a:cs typeface="Times New Roman" panose="02020603050405020304" pitchFamily="18" charset="0"/>
                      </a:endParaRPr>
                    </a:p>
                  </a:txBody>
                  <a:tcPr marL="22334" marR="22334" marT="22334" marB="22334"/>
                </a:tc>
                <a:extLst>
                  <a:ext uri="{0D108BD9-81ED-4DB2-BD59-A6C34878D82A}">
                    <a16:rowId xmlns:a16="http://schemas.microsoft.com/office/drawing/2014/main" val="3910829930"/>
                  </a:ext>
                </a:extLst>
              </a:tr>
            </a:tbl>
          </a:graphicData>
        </a:graphic>
      </p:graphicFrame>
      <p:sp>
        <p:nvSpPr>
          <p:cNvPr id="7" name="TextBox 6">
            <a:extLst>
              <a:ext uri="{FF2B5EF4-FFF2-40B4-BE49-F238E27FC236}">
                <a16:creationId xmlns:a16="http://schemas.microsoft.com/office/drawing/2014/main" id="{E4B19AF7-E8B8-9075-77F9-46F03E6B99C8}"/>
              </a:ext>
            </a:extLst>
          </p:cNvPr>
          <p:cNvSpPr txBox="1"/>
          <p:nvPr/>
        </p:nvSpPr>
        <p:spPr>
          <a:xfrm flipH="1">
            <a:off x="838200" y="6248402"/>
            <a:ext cx="2895600" cy="2616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ptos" panose="02110004020202020204"/>
                <a:ea typeface="+mn-ea"/>
                <a:cs typeface="+mn-cs"/>
              </a:rPr>
              <a:t>FNB: Full Nutrition Benefit</a:t>
            </a:r>
          </a:p>
        </p:txBody>
      </p:sp>
    </p:spTree>
    <p:custDataLst>
      <p:tags r:id="rId1"/>
    </p:custDataLst>
    <p:extLst>
      <p:ext uri="{BB962C8B-B14F-4D97-AF65-F5344CB8AC3E}">
        <p14:creationId xmlns:p14="http://schemas.microsoft.com/office/powerpoint/2010/main" val="49138104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D603B6B7-FE2E-58F0-938B-FDB577B0CFD6}"/>
              </a:ext>
            </a:extLst>
          </p:cNvPr>
          <p:cNvGraphicFramePr>
            <a:graphicFrameLocks noGrp="1"/>
          </p:cNvGraphicFramePr>
          <p:nvPr>
            <p:ph idx="1"/>
          </p:nvPr>
        </p:nvGraphicFramePr>
        <p:xfrm>
          <a:off x="533400" y="1600200"/>
          <a:ext cx="10896600" cy="5073243"/>
        </p:xfrm>
        <a:graphic>
          <a:graphicData uri="http://schemas.openxmlformats.org/drawingml/2006/table">
            <a:tbl>
              <a:tblPr firstRow="1" firstCol="1" bandRow="1">
                <a:tableStyleId>{5C22544A-7EE6-4342-B048-85BDC9FD1C3A}</a:tableStyleId>
              </a:tblPr>
              <a:tblGrid>
                <a:gridCol w="2179320">
                  <a:extLst>
                    <a:ext uri="{9D8B030D-6E8A-4147-A177-3AD203B41FA5}">
                      <a16:colId xmlns:a16="http://schemas.microsoft.com/office/drawing/2014/main" val="2229646902"/>
                    </a:ext>
                  </a:extLst>
                </a:gridCol>
                <a:gridCol w="2179320">
                  <a:extLst>
                    <a:ext uri="{9D8B030D-6E8A-4147-A177-3AD203B41FA5}">
                      <a16:colId xmlns:a16="http://schemas.microsoft.com/office/drawing/2014/main" val="3979889894"/>
                    </a:ext>
                  </a:extLst>
                </a:gridCol>
                <a:gridCol w="2179320">
                  <a:extLst>
                    <a:ext uri="{9D8B030D-6E8A-4147-A177-3AD203B41FA5}">
                      <a16:colId xmlns:a16="http://schemas.microsoft.com/office/drawing/2014/main" val="1124922104"/>
                    </a:ext>
                  </a:extLst>
                </a:gridCol>
                <a:gridCol w="2179320">
                  <a:extLst>
                    <a:ext uri="{9D8B030D-6E8A-4147-A177-3AD203B41FA5}">
                      <a16:colId xmlns:a16="http://schemas.microsoft.com/office/drawing/2014/main" val="3647139349"/>
                    </a:ext>
                  </a:extLst>
                </a:gridCol>
                <a:gridCol w="2179320">
                  <a:extLst>
                    <a:ext uri="{9D8B030D-6E8A-4147-A177-3AD203B41FA5}">
                      <a16:colId xmlns:a16="http://schemas.microsoft.com/office/drawing/2014/main" val="442252044"/>
                    </a:ext>
                  </a:extLst>
                </a:gridCol>
              </a:tblGrid>
              <a:tr h="334117">
                <a:tc rowSpan="2">
                  <a:txBody>
                    <a:bodyPr/>
                    <a:lstStyle/>
                    <a:p>
                      <a:pPr marL="0" marR="0" algn="ctr">
                        <a:lnSpc>
                          <a:spcPct val="115000"/>
                        </a:lnSpc>
                        <a:spcBef>
                          <a:spcPts val="0"/>
                        </a:spcBef>
                        <a:spcAft>
                          <a:spcPts val="7200"/>
                        </a:spcAft>
                      </a:pPr>
                      <a:r>
                        <a:rPr lang="en-US" sz="1200" kern="0" dirty="0">
                          <a:effectLst/>
                          <a:latin typeface="+mn-lt"/>
                        </a:rPr>
                        <a:t>Supplemental Food Category</a:t>
                      </a:r>
                    </a:p>
                    <a:p>
                      <a:pPr marL="0" marR="0" algn="ctr">
                        <a:lnSpc>
                          <a:spcPct val="115000"/>
                        </a:lnSpc>
                        <a:spcBef>
                          <a:spcPts val="0"/>
                        </a:spcBef>
                        <a:spcAft>
                          <a:spcPts val="7200"/>
                        </a:spcAft>
                      </a:pPr>
                      <a:endParaRPr lang="en-US" sz="1200" kern="0" dirty="0">
                        <a:effectLst/>
                        <a:latin typeface="+mn-lt"/>
                      </a:endParaRPr>
                    </a:p>
                  </a:txBody>
                  <a:tcPr marL="64914" marR="64914" marT="64914" marB="64914" anchor="b"/>
                </a:tc>
                <a:tc>
                  <a:txBody>
                    <a:bodyPr/>
                    <a:lstStyle/>
                    <a:p>
                      <a:pPr marL="0" marR="0" algn="ctr">
                        <a:lnSpc>
                          <a:spcPct val="115000"/>
                        </a:lnSpc>
                        <a:spcBef>
                          <a:spcPts val="1875"/>
                        </a:spcBef>
                        <a:spcAft>
                          <a:spcPts val="1500"/>
                        </a:spcAft>
                      </a:pPr>
                      <a:r>
                        <a:rPr lang="en-US" sz="1200" kern="0" dirty="0">
                          <a:effectLst/>
                        </a:rPr>
                        <a:t>Children</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4914" marR="64914" marT="64914" marB="64914" anchor="b"/>
                </a:tc>
                <a:tc gridSpan="3">
                  <a:txBody>
                    <a:bodyPr/>
                    <a:lstStyle/>
                    <a:p>
                      <a:pPr marL="0" marR="0" algn="ctr">
                        <a:lnSpc>
                          <a:spcPct val="115000"/>
                        </a:lnSpc>
                        <a:spcBef>
                          <a:spcPts val="1875"/>
                        </a:spcBef>
                        <a:spcAft>
                          <a:spcPts val="1500"/>
                        </a:spcAft>
                      </a:pPr>
                      <a:r>
                        <a:rPr lang="en-US" sz="1200" kern="0" dirty="0">
                          <a:effectLst/>
                        </a:rPr>
                        <a:t>Women</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4914" marR="64914" marT="64914" marB="64914" anchor="b"/>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91458124"/>
                  </a:ext>
                </a:extLst>
              </a:tr>
              <a:tr h="1088339">
                <a:tc vMerge="1">
                  <a:txBody>
                    <a:bodyPr/>
                    <a:lstStyle/>
                    <a:p>
                      <a:endParaRPr lang="en-US"/>
                    </a:p>
                  </a:txBody>
                  <a:tcPr/>
                </a:tc>
                <a:tc>
                  <a:txBody>
                    <a:bodyPr/>
                    <a:lstStyle/>
                    <a:p>
                      <a:pPr marL="0" marR="0" algn="ctr">
                        <a:lnSpc>
                          <a:spcPct val="115000"/>
                        </a:lnSpc>
                        <a:spcBef>
                          <a:spcPts val="1875"/>
                        </a:spcBef>
                        <a:spcAft>
                          <a:spcPts val="1500"/>
                        </a:spcAft>
                      </a:pPr>
                      <a:r>
                        <a:rPr lang="en-US" sz="1200" kern="0" dirty="0">
                          <a:effectLst/>
                        </a:rPr>
                        <a:t>Food Package IV: 1 - 4 years</a:t>
                      </a:r>
                    </a:p>
                  </a:txBody>
                  <a:tcPr marL="64914" marR="64914" marT="64914" marB="64914" anchor="b"/>
                </a:tc>
                <a:tc>
                  <a:txBody>
                    <a:bodyPr/>
                    <a:lstStyle/>
                    <a:p>
                      <a:pPr marL="0" marR="0" algn="ctr">
                        <a:lnSpc>
                          <a:spcPct val="115000"/>
                        </a:lnSpc>
                        <a:spcBef>
                          <a:spcPts val="1875"/>
                        </a:spcBef>
                        <a:spcAft>
                          <a:spcPts val="1500"/>
                        </a:spcAft>
                      </a:pPr>
                      <a:r>
                        <a:rPr lang="en-US" sz="1200" kern="0" dirty="0">
                          <a:effectLst/>
                        </a:rPr>
                        <a:t>Food Package V: Pregnant and Partially Breastfeeding</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4914" marR="64914" marT="64914" marB="64914" anchor="b"/>
                </a:tc>
                <a:tc>
                  <a:txBody>
                    <a:bodyPr/>
                    <a:lstStyle/>
                    <a:p>
                      <a:pPr marL="0" marR="0" algn="ctr">
                        <a:lnSpc>
                          <a:spcPct val="115000"/>
                        </a:lnSpc>
                        <a:spcBef>
                          <a:spcPts val="1875"/>
                        </a:spcBef>
                        <a:spcAft>
                          <a:spcPts val="1500"/>
                        </a:spcAft>
                      </a:pPr>
                      <a:r>
                        <a:rPr lang="en-US" sz="1200" kern="0" dirty="0">
                          <a:effectLst/>
                        </a:rPr>
                        <a:t>Food Package VI: Postpartum</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4914" marR="64914" marT="64914" marB="64914" anchor="b"/>
                </a:tc>
                <a:tc>
                  <a:txBody>
                    <a:bodyPr/>
                    <a:lstStyle/>
                    <a:p>
                      <a:pPr marL="0" marR="0" algn="ctr">
                        <a:lnSpc>
                          <a:spcPct val="115000"/>
                        </a:lnSpc>
                        <a:spcBef>
                          <a:spcPts val="1875"/>
                        </a:spcBef>
                        <a:spcAft>
                          <a:spcPts val="1500"/>
                        </a:spcAft>
                      </a:pPr>
                      <a:r>
                        <a:rPr lang="en-US" sz="1200" kern="0" dirty="0">
                          <a:effectLst/>
                        </a:rPr>
                        <a:t>Food Package VII: Fully Breastfeeding</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4914" marR="64914" marT="64914" marB="64914" anchor="b"/>
                </a:tc>
                <a:extLst>
                  <a:ext uri="{0D108BD9-81ED-4DB2-BD59-A6C34878D82A}">
                    <a16:rowId xmlns:a16="http://schemas.microsoft.com/office/drawing/2014/main" val="2645314435"/>
                  </a:ext>
                </a:extLst>
              </a:tr>
              <a:tr h="334117">
                <a:tc>
                  <a:txBody>
                    <a:bodyPr/>
                    <a:lstStyle/>
                    <a:p>
                      <a:pPr marL="0" marR="0">
                        <a:lnSpc>
                          <a:spcPct val="115000"/>
                        </a:lnSpc>
                        <a:spcBef>
                          <a:spcPts val="1875"/>
                        </a:spcBef>
                        <a:spcAft>
                          <a:spcPts val="1500"/>
                        </a:spcAft>
                      </a:pPr>
                      <a:r>
                        <a:rPr lang="en-US" sz="1200" kern="0" dirty="0">
                          <a:effectLst/>
                        </a:rPr>
                        <a:t>Juice, single strength</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4914" marR="64914" marT="64914" marB="64914"/>
                </a:tc>
                <a:tc>
                  <a:txBody>
                    <a:bodyPr/>
                    <a:lstStyle/>
                    <a:p>
                      <a:pPr marL="0" marR="0">
                        <a:lnSpc>
                          <a:spcPct val="115000"/>
                        </a:lnSpc>
                        <a:spcBef>
                          <a:spcPts val="1875"/>
                        </a:spcBef>
                        <a:spcAft>
                          <a:spcPts val="1500"/>
                        </a:spcAft>
                      </a:pPr>
                      <a:r>
                        <a:rPr lang="en-US" sz="1200" kern="0" dirty="0">
                          <a:effectLst/>
                        </a:rPr>
                        <a:t>128 oz.</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4914" marR="64914" marT="64914" marB="64914"/>
                </a:tc>
                <a:tc>
                  <a:txBody>
                    <a:bodyPr/>
                    <a:lstStyle/>
                    <a:p>
                      <a:pPr marL="0" marR="0">
                        <a:lnSpc>
                          <a:spcPct val="115000"/>
                        </a:lnSpc>
                        <a:spcBef>
                          <a:spcPts val="1875"/>
                        </a:spcBef>
                        <a:spcAft>
                          <a:spcPts val="1500"/>
                        </a:spcAft>
                      </a:pPr>
                      <a:r>
                        <a:rPr lang="en-US" sz="1200" kern="0" dirty="0">
                          <a:effectLst/>
                        </a:rPr>
                        <a:t>144 oz.</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4914" marR="64914" marT="64914" marB="64914"/>
                </a:tc>
                <a:tc>
                  <a:txBody>
                    <a:bodyPr/>
                    <a:lstStyle/>
                    <a:p>
                      <a:pPr marL="0" marR="0">
                        <a:lnSpc>
                          <a:spcPct val="115000"/>
                        </a:lnSpc>
                        <a:spcBef>
                          <a:spcPts val="1875"/>
                        </a:spcBef>
                        <a:spcAft>
                          <a:spcPts val="1500"/>
                        </a:spcAft>
                      </a:pPr>
                      <a:r>
                        <a:rPr lang="en-US" sz="1200" kern="0" dirty="0">
                          <a:effectLst/>
                        </a:rPr>
                        <a:t>96 oz.</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4914" marR="64914" marT="64914" marB="64914"/>
                </a:tc>
                <a:tc>
                  <a:txBody>
                    <a:bodyPr/>
                    <a:lstStyle/>
                    <a:p>
                      <a:pPr marL="0" marR="0">
                        <a:lnSpc>
                          <a:spcPct val="115000"/>
                        </a:lnSpc>
                        <a:spcBef>
                          <a:spcPts val="1875"/>
                        </a:spcBef>
                        <a:spcAft>
                          <a:spcPts val="1500"/>
                        </a:spcAft>
                      </a:pPr>
                      <a:r>
                        <a:rPr lang="en-US" sz="1200" kern="0" dirty="0">
                          <a:effectLst/>
                        </a:rPr>
                        <a:t>144 oz.</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4914" marR="64914" marT="64914" marB="64914"/>
                </a:tc>
                <a:extLst>
                  <a:ext uri="{0D108BD9-81ED-4DB2-BD59-A6C34878D82A}">
                    <a16:rowId xmlns:a16="http://schemas.microsoft.com/office/drawing/2014/main" val="175894943"/>
                  </a:ext>
                </a:extLst>
              </a:tr>
              <a:tr h="334117">
                <a:tc>
                  <a:txBody>
                    <a:bodyPr/>
                    <a:lstStyle/>
                    <a:p>
                      <a:pPr marL="0" marR="0">
                        <a:lnSpc>
                          <a:spcPct val="115000"/>
                        </a:lnSpc>
                        <a:spcBef>
                          <a:spcPts val="1875"/>
                        </a:spcBef>
                        <a:spcAft>
                          <a:spcPts val="1500"/>
                        </a:spcAft>
                      </a:pPr>
                      <a:r>
                        <a:rPr lang="en-US" sz="1200" kern="0" dirty="0">
                          <a:effectLst/>
                        </a:rPr>
                        <a:t>Milk, fluid</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4914" marR="64914" marT="64914" marB="64914"/>
                </a:tc>
                <a:tc>
                  <a:txBody>
                    <a:bodyPr/>
                    <a:lstStyle/>
                    <a:p>
                      <a:pPr marL="0" marR="0">
                        <a:lnSpc>
                          <a:spcPct val="115000"/>
                        </a:lnSpc>
                        <a:spcBef>
                          <a:spcPts val="1875"/>
                        </a:spcBef>
                        <a:spcAft>
                          <a:spcPts val="1500"/>
                        </a:spcAft>
                      </a:pPr>
                      <a:r>
                        <a:rPr lang="en-US" sz="1200" kern="0" dirty="0">
                          <a:effectLst/>
                        </a:rPr>
                        <a:t>16 qt.</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4914" marR="64914" marT="64914" marB="64914"/>
                </a:tc>
                <a:tc>
                  <a:txBody>
                    <a:bodyPr/>
                    <a:lstStyle/>
                    <a:p>
                      <a:pPr marL="0" marR="0">
                        <a:lnSpc>
                          <a:spcPct val="115000"/>
                        </a:lnSpc>
                        <a:spcBef>
                          <a:spcPts val="1875"/>
                        </a:spcBef>
                        <a:spcAft>
                          <a:spcPts val="1500"/>
                        </a:spcAft>
                      </a:pPr>
                      <a:r>
                        <a:rPr lang="en-US" sz="1200" kern="0" dirty="0">
                          <a:effectLst/>
                        </a:rPr>
                        <a:t>22 qt.</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4914" marR="64914" marT="64914" marB="64914"/>
                </a:tc>
                <a:tc>
                  <a:txBody>
                    <a:bodyPr/>
                    <a:lstStyle/>
                    <a:p>
                      <a:pPr marL="0" marR="0">
                        <a:lnSpc>
                          <a:spcPct val="115000"/>
                        </a:lnSpc>
                        <a:spcBef>
                          <a:spcPts val="1875"/>
                        </a:spcBef>
                        <a:spcAft>
                          <a:spcPts val="1500"/>
                        </a:spcAft>
                      </a:pPr>
                      <a:r>
                        <a:rPr lang="en-US" sz="1200" kern="0" dirty="0">
                          <a:effectLst/>
                        </a:rPr>
                        <a:t>16 qt.</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4914" marR="64914" marT="64914" marB="64914"/>
                </a:tc>
                <a:tc>
                  <a:txBody>
                    <a:bodyPr/>
                    <a:lstStyle/>
                    <a:p>
                      <a:pPr marL="0" marR="0">
                        <a:lnSpc>
                          <a:spcPct val="115000"/>
                        </a:lnSpc>
                        <a:spcBef>
                          <a:spcPts val="1875"/>
                        </a:spcBef>
                        <a:spcAft>
                          <a:spcPts val="1500"/>
                        </a:spcAft>
                      </a:pPr>
                      <a:r>
                        <a:rPr lang="en-US" sz="1200" kern="0" dirty="0">
                          <a:effectLst/>
                        </a:rPr>
                        <a:t>24 qt.</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4914" marR="64914" marT="64914" marB="64914"/>
                </a:tc>
                <a:extLst>
                  <a:ext uri="{0D108BD9-81ED-4DB2-BD59-A6C34878D82A}">
                    <a16:rowId xmlns:a16="http://schemas.microsoft.com/office/drawing/2014/main" val="2151909059"/>
                  </a:ext>
                </a:extLst>
              </a:tr>
              <a:tr h="334117">
                <a:tc>
                  <a:txBody>
                    <a:bodyPr/>
                    <a:lstStyle/>
                    <a:p>
                      <a:pPr marL="0" marR="0">
                        <a:lnSpc>
                          <a:spcPct val="115000"/>
                        </a:lnSpc>
                        <a:spcBef>
                          <a:spcPts val="1875"/>
                        </a:spcBef>
                        <a:spcAft>
                          <a:spcPts val="1500"/>
                        </a:spcAft>
                      </a:pPr>
                      <a:r>
                        <a:rPr lang="en-US" sz="1200" kern="0" dirty="0">
                          <a:effectLst/>
                        </a:rPr>
                        <a:t>Breakfast cereal</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4914" marR="64914" marT="64914" marB="64914"/>
                </a:tc>
                <a:tc>
                  <a:txBody>
                    <a:bodyPr/>
                    <a:lstStyle/>
                    <a:p>
                      <a:pPr marL="0" marR="0">
                        <a:lnSpc>
                          <a:spcPct val="115000"/>
                        </a:lnSpc>
                        <a:spcBef>
                          <a:spcPts val="1875"/>
                        </a:spcBef>
                        <a:spcAft>
                          <a:spcPts val="1500"/>
                        </a:spcAft>
                      </a:pPr>
                      <a:r>
                        <a:rPr lang="en-US" sz="1200" kern="0" dirty="0">
                          <a:effectLst/>
                        </a:rPr>
                        <a:t>36 oz.</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4914" marR="64914" marT="64914" marB="64914"/>
                </a:tc>
                <a:tc>
                  <a:txBody>
                    <a:bodyPr/>
                    <a:lstStyle/>
                    <a:p>
                      <a:pPr marL="0" marR="0">
                        <a:lnSpc>
                          <a:spcPct val="115000"/>
                        </a:lnSpc>
                        <a:spcBef>
                          <a:spcPts val="1875"/>
                        </a:spcBef>
                        <a:spcAft>
                          <a:spcPts val="1500"/>
                        </a:spcAft>
                      </a:pPr>
                      <a:r>
                        <a:rPr lang="en-US" sz="1200" kern="0" dirty="0">
                          <a:effectLst/>
                        </a:rPr>
                        <a:t>36 oz.</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4914" marR="64914" marT="64914" marB="64914"/>
                </a:tc>
                <a:tc>
                  <a:txBody>
                    <a:bodyPr/>
                    <a:lstStyle/>
                    <a:p>
                      <a:pPr marL="0" marR="0">
                        <a:lnSpc>
                          <a:spcPct val="115000"/>
                        </a:lnSpc>
                        <a:spcBef>
                          <a:spcPts val="1875"/>
                        </a:spcBef>
                        <a:spcAft>
                          <a:spcPts val="1500"/>
                        </a:spcAft>
                      </a:pPr>
                      <a:r>
                        <a:rPr lang="en-US" sz="1200" kern="0" dirty="0">
                          <a:effectLst/>
                        </a:rPr>
                        <a:t>36 oz.</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4914" marR="64914" marT="64914" marB="64914"/>
                </a:tc>
                <a:tc>
                  <a:txBody>
                    <a:bodyPr/>
                    <a:lstStyle/>
                    <a:p>
                      <a:pPr marL="0" marR="0">
                        <a:lnSpc>
                          <a:spcPct val="115000"/>
                        </a:lnSpc>
                        <a:spcBef>
                          <a:spcPts val="1875"/>
                        </a:spcBef>
                        <a:spcAft>
                          <a:spcPts val="1500"/>
                        </a:spcAft>
                      </a:pPr>
                      <a:r>
                        <a:rPr lang="en-US" sz="1200" kern="0" dirty="0">
                          <a:effectLst/>
                        </a:rPr>
                        <a:t>36 oz.</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4914" marR="64914" marT="64914" marB="64914"/>
                </a:tc>
                <a:extLst>
                  <a:ext uri="{0D108BD9-81ED-4DB2-BD59-A6C34878D82A}">
                    <a16:rowId xmlns:a16="http://schemas.microsoft.com/office/drawing/2014/main" val="1178344876"/>
                  </a:ext>
                </a:extLst>
              </a:tr>
              <a:tr h="334117">
                <a:tc>
                  <a:txBody>
                    <a:bodyPr/>
                    <a:lstStyle/>
                    <a:p>
                      <a:pPr marL="0" marR="0">
                        <a:lnSpc>
                          <a:spcPct val="115000"/>
                        </a:lnSpc>
                        <a:spcBef>
                          <a:spcPts val="1875"/>
                        </a:spcBef>
                        <a:spcAft>
                          <a:spcPts val="1500"/>
                        </a:spcAft>
                      </a:pPr>
                      <a:r>
                        <a:rPr lang="en-US" sz="1200" kern="0" dirty="0">
                          <a:effectLst/>
                        </a:rPr>
                        <a:t>Cheese</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4914" marR="64914" marT="64914" marB="64914"/>
                </a:tc>
                <a:tc>
                  <a:txBody>
                    <a:bodyPr/>
                    <a:lstStyle/>
                    <a:p>
                      <a:pPr marL="0" marR="0">
                        <a:lnSpc>
                          <a:spcPct val="115000"/>
                        </a:lnSpc>
                        <a:spcBef>
                          <a:spcPts val="1875"/>
                        </a:spcBef>
                        <a:spcAft>
                          <a:spcPts val="1500"/>
                        </a:spcAft>
                      </a:pPr>
                      <a:r>
                        <a:rPr lang="en-US" sz="1200" kern="0" dirty="0">
                          <a:effectLst/>
                        </a:rPr>
                        <a:t>N/A</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4914" marR="64914" marT="64914" marB="64914"/>
                </a:tc>
                <a:tc>
                  <a:txBody>
                    <a:bodyPr/>
                    <a:lstStyle/>
                    <a:p>
                      <a:pPr marL="0" marR="0">
                        <a:lnSpc>
                          <a:spcPct val="115000"/>
                        </a:lnSpc>
                        <a:spcBef>
                          <a:spcPts val="1875"/>
                        </a:spcBef>
                        <a:spcAft>
                          <a:spcPts val="1500"/>
                        </a:spcAft>
                      </a:pPr>
                      <a:r>
                        <a:rPr lang="en-US" sz="1200" kern="0" dirty="0">
                          <a:effectLst/>
                        </a:rPr>
                        <a:t>N/A</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4914" marR="64914" marT="64914" marB="64914"/>
                </a:tc>
                <a:tc>
                  <a:txBody>
                    <a:bodyPr/>
                    <a:lstStyle/>
                    <a:p>
                      <a:pPr marL="0" marR="0">
                        <a:lnSpc>
                          <a:spcPct val="115000"/>
                        </a:lnSpc>
                        <a:spcBef>
                          <a:spcPts val="1875"/>
                        </a:spcBef>
                        <a:spcAft>
                          <a:spcPts val="1500"/>
                        </a:spcAft>
                      </a:pPr>
                      <a:r>
                        <a:rPr lang="en-US" sz="1200" kern="0" dirty="0">
                          <a:effectLst/>
                        </a:rPr>
                        <a:t>N/A</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4914" marR="64914" marT="64914" marB="64914"/>
                </a:tc>
                <a:tc>
                  <a:txBody>
                    <a:bodyPr/>
                    <a:lstStyle/>
                    <a:p>
                      <a:pPr marL="0" marR="0">
                        <a:lnSpc>
                          <a:spcPct val="115000"/>
                        </a:lnSpc>
                        <a:spcBef>
                          <a:spcPts val="1875"/>
                        </a:spcBef>
                        <a:spcAft>
                          <a:spcPts val="1500"/>
                        </a:spcAft>
                      </a:pPr>
                      <a:r>
                        <a:rPr lang="en-US" sz="1200" kern="0" dirty="0">
                          <a:effectLst/>
                        </a:rPr>
                        <a:t>1 lb.</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4914" marR="64914" marT="64914" marB="64914"/>
                </a:tc>
                <a:extLst>
                  <a:ext uri="{0D108BD9-81ED-4DB2-BD59-A6C34878D82A}">
                    <a16:rowId xmlns:a16="http://schemas.microsoft.com/office/drawing/2014/main" val="1460464900"/>
                  </a:ext>
                </a:extLst>
              </a:tr>
              <a:tr h="334117">
                <a:tc>
                  <a:txBody>
                    <a:bodyPr/>
                    <a:lstStyle/>
                    <a:p>
                      <a:pPr marL="0" marR="0">
                        <a:lnSpc>
                          <a:spcPct val="115000"/>
                        </a:lnSpc>
                        <a:spcBef>
                          <a:spcPts val="1875"/>
                        </a:spcBef>
                        <a:spcAft>
                          <a:spcPts val="1500"/>
                        </a:spcAft>
                      </a:pPr>
                      <a:r>
                        <a:rPr lang="en-US" sz="1200" kern="0" dirty="0">
                          <a:effectLst/>
                        </a:rPr>
                        <a:t>Eggs</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4914" marR="64914" marT="64914" marB="64914"/>
                </a:tc>
                <a:tc>
                  <a:txBody>
                    <a:bodyPr/>
                    <a:lstStyle/>
                    <a:p>
                      <a:pPr marL="0" marR="0">
                        <a:lnSpc>
                          <a:spcPct val="115000"/>
                        </a:lnSpc>
                        <a:spcBef>
                          <a:spcPts val="1875"/>
                        </a:spcBef>
                        <a:spcAft>
                          <a:spcPts val="1500"/>
                        </a:spcAft>
                      </a:pPr>
                      <a:r>
                        <a:rPr lang="en-US" sz="1200" kern="0" dirty="0">
                          <a:effectLst/>
                        </a:rPr>
                        <a:t>1 dozen</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4914" marR="64914" marT="64914" marB="64914"/>
                </a:tc>
                <a:tc>
                  <a:txBody>
                    <a:bodyPr/>
                    <a:lstStyle/>
                    <a:p>
                      <a:pPr marL="0" marR="0">
                        <a:lnSpc>
                          <a:spcPct val="115000"/>
                        </a:lnSpc>
                        <a:spcBef>
                          <a:spcPts val="1875"/>
                        </a:spcBef>
                        <a:spcAft>
                          <a:spcPts val="1500"/>
                        </a:spcAft>
                      </a:pPr>
                      <a:r>
                        <a:rPr lang="en-US" sz="1200" kern="0" dirty="0">
                          <a:effectLst/>
                        </a:rPr>
                        <a:t>1 dozen</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4914" marR="64914" marT="64914" marB="64914"/>
                </a:tc>
                <a:tc>
                  <a:txBody>
                    <a:bodyPr/>
                    <a:lstStyle/>
                    <a:p>
                      <a:pPr marL="0" marR="0">
                        <a:lnSpc>
                          <a:spcPct val="115000"/>
                        </a:lnSpc>
                        <a:spcBef>
                          <a:spcPts val="1875"/>
                        </a:spcBef>
                        <a:spcAft>
                          <a:spcPts val="1500"/>
                        </a:spcAft>
                      </a:pPr>
                      <a:r>
                        <a:rPr lang="en-US" sz="1200" kern="0" dirty="0">
                          <a:effectLst/>
                        </a:rPr>
                        <a:t>1 dozen</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4914" marR="64914" marT="64914" marB="64914"/>
                </a:tc>
                <a:tc>
                  <a:txBody>
                    <a:bodyPr/>
                    <a:lstStyle/>
                    <a:p>
                      <a:pPr marL="0" marR="0">
                        <a:lnSpc>
                          <a:spcPct val="115000"/>
                        </a:lnSpc>
                        <a:spcBef>
                          <a:spcPts val="1875"/>
                        </a:spcBef>
                        <a:spcAft>
                          <a:spcPts val="1500"/>
                        </a:spcAft>
                      </a:pPr>
                      <a:r>
                        <a:rPr lang="en-US" sz="1200" kern="0" dirty="0">
                          <a:effectLst/>
                        </a:rPr>
                        <a:t>2 dozen</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4914" marR="64914" marT="64914" marB="64914"/>
                </a:tc>
                <a:extLst>
                  <a:ext uri="{0D108BD9-81ED-4DB2-BD59-A6C34878D82A}">
                    <a16:rowId xmlns:a16="http://schemas.microsoft.com/office/drawing/2014/main" val="2589461664"/>
                  </a:ext>
                </a:extLst>
              </a:tr>
              <a:tr h="534915">
                <a:tc>
                  <a:txBody>
                    <a:bodyPr/>
                    <a:lstStyle/>
                    <a:p>
                      <a:pPr marL="0" marR="0">
                        <a:lnSpc>
                          <a:spcPct val="115000"/>
                        </a:lnSpc>
                        <a:spcBef>
                          <a:spcPts val="1875"/>
                        </a:spcBef>
                        <a:spcAft>
                          <a:spcPts val="1500"/>
                        </a:spcAft>
                      </a:pPr>
                      <a:r>
                        <a:rPr lang="en-US" sz="1200" kern="0" dirty="0">
                          <a:effectLst/>
                        </a:rPr>
                        <a:t>Fresh fruits and vegetables</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4914" marR="64914" marT="64914" marB="64914"/>
                </a:tc>
                <a:tc>
                  <a:txBody>
                    <a:bodyPr/>
                    <a:lstStyle/>
                    <a:p>
                      <a:pPr marL="0" marR="0">
                        <a:lnSpc>
                          <a:spcPct val="115000"/>
                        </a:lnSpc>
                        <a:spcBef>
                          <a:spcPts val="1875"/>
                        </a:spcBef>
                        <a:spcAft>
                          <a:spcPts val="1500"/>
                        </a:spcAft>
                      </a:pPr>
                      <a:r>
                        <a:rPr lang="en-US" sz="1200" kern="0" dirty="0">
                          <a:effectLst/>
                        </a:rPr>
                        <a:t>$26.00 in cash-value benefits</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4914" marR="64914" marT="64914" marB="64914"/>
                </a:tc>
                <a:tc>
                  <a:txBody>
                    <a:bodyPr/>
                    <a:lstStyle/>
                    <a:p>
                      <a:pPr marL="0" marR="0">
                        <a:lnSpc>
                          <a:spcPct val="115000"/>
                        </a:lnSpc>
                        <a:spcBef>
                          <a:spcPts val="1875"/>
                        </a:spcBef>
                        <a:spcAft>
                          <a:spcPts val="1500"/>
                        </a:spcAft>
                      </a:pPr>
                      <a:r>
                        <a:rPr lang="en-US" sz="1200" kern="0" dirty="0">
                          <a:effectLst/>
                        </a:rPr>
                        <a:t>$47.00 in cash-value benefits</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4914" marR="64914" marT="64914" marB="64914"/>
                </a:tc>
                <a:tc>
                  <a:txBody>
                    <a:bodyPr/>
                    <a:lstStyle/>
                    <a:p>
                      <a:pPr marL="0" marR="0">
                        <a:lnSpc>
                          <a:spcPct val="115000"/>
                        </a:lnSpc>
                        <a:spcBef>
                          <a:spcPts val="1875"/>
                        </a:spcBef>
                        <a:spcAft>
                          <a:spcPts val="1500"/>
                        </a:spcAft>
                      </a:pPr>
                      <a:r>
                        <a:rPr lang="en-US" sz="1200" kern="0" dirty="0">
                          <a:effectLst/>
                        </a:rPr>
                        <a:t>$47.00 in cash-value benefits</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4914" marR="64914" marT="64914" marB="64914"/>
                </a:tc>
                <a:tc>
                  <a:txBody>
                    <a:bodyPr/>
                    <a:lstStyle/>
                    <a:p>
                      <a:pPr marL="0" marR="0">
                        <a:lnSpc>
                          <a:spcPct val="115000"/>
                        </a:lnSpc>
                        <a:spcBef>
                          <a:spcPts val="1875"/>
                        </a:spcBef>
                        <a:spcAft>
                          <a:spcPts val="1500"/>
                        </a:spcAft>
                      </a:pPr>
                      <a:r>
                        <a:rPr lang="en-US" sz="1200" kern="0" dirty="0">
                          <a:effectLst/>
                        </a:rPr>
                        <a:t>$52.00 in cash-value benefits</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4914" marR="64914" marT="64914" marB="64914"/>
                </a:tc>
                <a:extLst>
                  <a:ext uri="{0D108BD9-81ED-4DB2-BD59-A6C34878D82A}">
                    <a16:rowId xmlns:a16="http://schemas.microsoft.com/office/drawing/2014/main" val="2949756736"/>
                  </a:ext>
                </a:extLst>
              </a:tr>
              <a:tr h="533278">
                <a:tc>
                  <a:txBody>
                    <a:bodyPr/>
                    <a:lstStyle/>
                    <a:p>
                      <a:pPr marL="0" marR="0">
                        <a:lnSpc>
                          <a:spcPct val="115000"/>
                        </a:lnSpc>
                        <a:spcBef>
                          <a:spcPts val="1875"/>
                        </a:spcBef>
                        <a:spcAft>
                          <a:spcPts val="1500"/>
                        </a:spcAft>
                      </a:pPr>
                      <a:r>
                        <a:rPr lang="en-US" sz="1200" kern="0" dirty="0">
                          <a:effectLst/>
                        </a:rPr>
                        <a:t>Whole wheat or whole grain bread</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4914" marR="64914" marT="64914" marB="64914"/>
                </a:tc>
                <a:tc>
                  <a:txBody>
                    <a:bodyPr/>
                    <a:lstStyle/>
                    <a:p>
                      <a:pPr marL="0" marR="0">
                        <a:lnSpc>
                          <a:spcPct val="115000"/>
                        </a:lnSpc>
                        <a:spcBef>
                          <a:spcPts val="1875"/>
                        </a:spcBef>
                        <a:spcAft>
                          <a:spcPts val="1500"/>
                        </a:spcAft>
                      </a:pPr>
                      <a:r>
                        <a:rPr lang="en-US" sz="1200" kern="0" dirty="0">
                          <a:effectLst/>
                        </a:rPr>
                        <a:t>2 lb.</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4914" marR="64914" marT="64914" marB="64914"/>
                </a:tc>
                <a:tc>
                  <a:txBody>
                    <a:bodyPr/>
                    <a:lstStyle/>
                    <a:p>
                      <a:pPr marL="0" marR="0">
                        <a:lnSpc>
                          <a:spcPct val="115000"/>
                        </a:lnSpc>
                        <a:spcBef>
                          <a:spcPts val="1875"/>
                        </a:spcBef>
                        <a:spcAft>
                          <a:spcPts val="1500"/>
                        </a:spcAft>
                      </a:pPr>
                      <a:r>
                        <a:rPr lang="en-US" sz="1200" kern="0" dirty="0">
                          <a:effectLst/>
                        </a:rPr>
                        <a:t>1 lb.</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4914" marR="64914" marT="64914" marB="64914"/>
                </a:tc>
                <a:tc>
                  <a:txBody>
                    <a:bodyPr/>
                    <a:lstStyle/>
                    <a:p>
                      <a:pPr marL="0" marR="0">
                        <a:lnSpc>
                          <a:spcPct val="115000"/>
                        </a:lnSpc>
                        <a:spcBef>
                          <a:spcPts val="1875"/>
                        </a:spcBef>
                        <a:spcAft>
                          <a:spcPts val="1500"/>
                        </a:spcAft>
                      </a:pPr>
                      <a:r>
                        <a:rPr lang="en-US" sz="1200" kern="0" dirty="0">
                          <a:effectLst/>
                        </a:rPr>
                        <a:t>N/A</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4914" marR="64914" marT="64914" marB="64914"/>
                </a:tc>
                <a:tc>
                  <a:txBody>
                    <a:bodyPr/>
                    <a:lstStyle/>
                    <a:p>
                      <a:pPr marL="0" marR="0">
                        <a:lnSpc>
                          <a:spcPct val="115000"/>
                        </a:lnSpc>
                        <a:spcBef>
                          <a:spcPts val="1875"/>
                        </a:spcBef>
                        <a:spcAft>
                          <a:spcPts val="1500"/>
                        </a:spcAft>
                      </a:pPr>
                      <a:r>
                        <a:rPr lang="en-US" sz="1200" kern="0" dirty="0">
                          <a:effectLst/>
                        </a:rPr>
                        <a:t>1 lb.</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4914" marR="64914" marT="64914" marB="64914"/>
                </a:tc>
                <a:extLst>
                  <a:ext uri="{0D108BD9-81ED-4DB2-BD59-A6C34878D82A}">
                    <a16:rowId xmlns:a16="http://schemas.microsoft.com/office/drawing/2014/main" val="3103240706"/>
                  </a:ext>
                </a:extLst>
              </a:tr>
              <a:tr h="334117">
                <a:tc>
                  <a:txBody>
                    <a:bodyPr/>
                    <a:lstStyle/>
                    <a:p>
                      <a:pPr marL="0" marR="0">
                        <a:lnSpc>
                          <a:spcPct val="115000"/>
                        </a:lnSpc>
                        <a:spcBef>
                          <a:spcPts val="1875"/>
                        </a:spcBef>
                        <a:spcAft>
                          <a:spcPts val="1500"/>
                        </a:spcAft>
                      </a:pPr>
                      <a:r>
                        <a:rPr lang="en-US" sz="1200" kern="0" dirty="0">
                          <a:effectLst/>
                        </a:rPr>
                        <a:t>Fish (canned)</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4914" marR="64914" marT="64914" marB="64914"/>
                </a:tc>
                <a:tc>
                  <a:txBody>
                    <a:bodyPr/>
                    <a:lstStyle/>
                    <a:p>
                      <a:pPr marL="0" marR="0">
                        <a:lnSpc>
                          <a:spcPct val="115000"/>
                        </a:lnSpc>
                        <a:spcBef>
                          <a:spcPts val="1875"/>
                        </a:spcBef>
                        <a:spcAft>
                          <a:spcPts val="1500"/>
                        </a:spcAft>
                      </a:pPr>
                      <a:r>
                        <a:rPr lang="en-US" sz="1200" kern="0" dirty="0">
                          <a:effectLst/>
                        </a:rPr>
                        <a:t>N/A</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4914" marR="64914" marT="64914" marB="64914"/>
                </a:tc>
                <a:tc>
                  <a:txBody>
                    <a:bodyPr/>
                    <a:lstStyle/>
                    <a:p>
                      <a:pPr marL="0" marR="0">
                        <a:lnSpc>
                          <a:spcPct val="115000"/>
                        </a:lnSpc>
                        <a:spcBef>
                          <a:spcPts val="1875"/>
                        </a:spcBef>
                        <a:spcAft>
                          <a:spcPts val="1500"/>
                        </a:spcAft>
                      </a:pPr>
                      <a:r>
                        <a:rPr lang="en-US" sz="1200" kern="0" dirty="0">
                          <a:effectLst/>
                        </a:rPr>
                        <a:t>N/A</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4914" marR="64914" marT="64914" marB="64914"/>
                </a:tc>
                <a:tc>
                  <a:txBody>
                    <a:bodyPr/>
                    <a:lstStyle/>
                    <a:p>
                      <a:pPr marL="0" marR="0">
                        <a:lnSpc>
                          <a:spcPct val="115000"/>
                        </a:lnSpc>
                        <a:spcBef>
                          <a:spcPts val="1875"/>
                        </a:spcBef>
                        <a:spcAft>
                          <a:spcPts val="1500"/>
                        </a:spcAft>
                      </a:pPr>
                      <a:r>
                        <a:rPr lang="en-US" sz="1200" kern="0" dirty="0">
                          <a:effectLst/>
                        </a:rPr>
                        <a:t>N/A</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4914" marR="64914" marT="64914" marB="64914"/>
                </a:tc>
                <a:tc>
                  <a:txBody>
                    <a:bodyPr/>
                    <a:lstStyle/>
                    <a:p>
                      <a:pPr marL="0" marR="0">
                        <a:lnSpc>
                          <a:spcPct val="115000"/>
                        </a:lnSpc>
                        <a:spcBef>
                          <a:spcPts val="1875"/>
                        </a:spcBef>
                        <a:spcAft>
                          <a:spcPts val="1500"/>
                        </a:spcAft>
                      </a:pPr>
                      <a:r>
                        <a:rPr lang="en-US" sz="1200" kern="0" dirty="0">
                          <a:effectLst/>
                        </a:rPr>
                        <a:t>30 oz.</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4914" marR="64914" marT="64914" marB="64914"/>
                </a:tc>
                <a:extLst>
                  <a:ext uri="{0D108BD9-81ED-4DB2-BD59-A6C34878D82A}">
                    <a16:rowId xmlns:a16="http://schemas.microsoft.com/office/drawing/2014/main" val="1641433397"/>
                  </a:ext>
                </a:extLst>
              </a:tr>
              <a:tr h="534915">
                <a:tc>
                  <a:txBody>
                    <a:bodyPr/>
                    <a:lstStyle/>
                    <a:p>
                      <a:pPr marL="0" marR="0">
                        <a:lnSpc>
                          <a:spcPct val="115000"/>
                        </a:lnSpc>
                        <a:spcBef>
                          <a:spcPts val="1875"/>
                        </a:spcBef>
                        <a:spcAft>
                          <a:spcPts val="1500"/>
                        </a:spcAft>
                      </a:pPr>
                      <a:r>
                        <a:rPr lang="en-US" sz="1200" kern="0" dirty="0">
                          <a:effectLst/>
                        </a:rPr>
                        <a:t>Legumes, dry and/or Peanut butter</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4914" marR="64914" marT="64914" marB="64914"/>
                </a:tc>
                <a:tc>
                  <a:txBody>
                    <a:bodyPr/>
                    <a:lstStyle/>
                    <a:p>
                      <a:pPr marL="0" marR="0">
                        <a:lnSpc>
                          <a:spcPct val="115000"/>
                        </a:lnSpc>
                        <a:spcBef>
                          <a:spcPts val="1875"/>
                        </a:spcBef>
                        <a:spcAft>
                          <a:spcPts val="1500"/>
                        </a:spcAft>
                      </a:pPr>
                      <a:r>
                        <a:rPr lang="en-US" sz="1200" kern="0" dirty="0">
                          <a:effectLst/>
                        </a:rPr>
                        <a:t>1 lb. or 18 oz.</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4914" marR="64914" marT="64914" marB="64914"/>
                </a:tc>
                <a:tc>
                  <a:txBody>
                    <a:bodyPr/>
                    <a:lstStyle/>
                    <a:p>
                      <a:pPr marL="0" marR="0">
                        <a:lnSpc>
                          <a:spcPct val="115000"/>
                        </a:lnSpc>
                        <a:spcBef>
                          <a:spcPts val="1875"/>
                        </a:spcBef>
                        <a:spcAft>
                          <a:spcPts val="1500"/>
                        </a:spcAft>
                      </a:pPr>
                      <a:r>
                        <a:rPr lang="en-US" sz="1200" kern="0" dirty="0">
                          <a:effectLst/>
                        </a:rPr>
                        <a:t>1 lb. and 18 oz.</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4914" marR="64914" marT="64914" marB="64914"/>
                </a:tc>
                <a:tc>
                  <a:txBody>
                    <a:bodyPr/>
                    <a:lstStyle/>
                    <a:p>
                      <a:pPr marL="0" marR="0">
                        <a:lnSpc>
                          <a:spcPct val="115000"/>
                        </a:lnSpc>
                        <a:spcBef>
                          <a:spcPts val="1875"/>
                        </a:spcBef>
                        <a:spcAft>
                          <a:spcPts val="1500"/>
                        </a:spcAft>
                      </a:pPr>
                      <a:r>
                        <a:rPr lang="en-US" sz="1200" kern="0" dirty="0">
                          <a:effectLst/>
                        </a:rPr>
                        <a:t>1 lb. or 18 oz.</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4914" marR="64914" marT="64914" marB="64914"/>
                </a:tc>
                <a:tc>
                  <a:txBody>
                    <a:bodyPr/>
                    <a:lstStyle/>
                    <a:p>
                      <a:pPr marL="0" marR="0">
                        <a:lnSpc>
                          <a:spcPct val="115000"/>
                        </a:lnSpc>
                        <a:spcBef>
                          <a:spcPts val="1875"/>
                        </a:spcBef>
                        <a:spcAft>
                          <a:spcPts val="1500"/>
                        </a:spcAft>
                      </a:pPr>
                      <a:r>
                        <a:rPr lang="en-US" sz="1200" kern="0" dirty="0">
                          <a:effectLst/>
                        </a:rPr>
                        <a:t>1 lb. and 18 oz.</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4914" marR="64914" marT="64914" marB="64914"/>
                </a:tc>
                <a:extLst>
                  <a:ext uri="{0D108BD9-81ED-4DB2-BD59-A6C34878D82A}">
                    <a16:rowId xmlns:a16="http://schemas.microsoft.com/office/drawing/2014/main" val="3499765544"/>
                  </a:ext>
                </a:extLst>
              </a:tr>
            </a:tbl>
          </a:graphicData>
        </a:graphic>
      </p:graphicFrame>
      <p:sp>
        <p:nvSpPr>
          <p:cNvPr id="3" name="Title 1">
            <a:extLst>
              <a:ext uri="{FF2B5EF4-FFF2-40B4-BE49-F238E27FC236}">
                <a16:creationId xmlns:a16="http://schemas.microsoft.com/office/drawing/2014/main" id="{9800C22A-5262-17B1-7EBE-C4FAC0357443}"/>
              </a:ext>
            </a:extLst>
          </p:cNvPr>
          <p:cNvSpPr txBox="1">
            <a:spLocks/>
          </p:cNvSpPr>
          <p:nvPr/>
        </p:nvSpPr>
        <p:spPr>
          <a:xfrm>
            <a:off x="76200" y="274104"/>
            <a:ext cx="11811000" cy="124989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Aptos Display" panose="02110004020202020204"/>
                <a:ea typeface="+mj-ea"/>
                <a:cs typeface="+mj-cs"/>
              </a:rPr>
              <a:t>Supplemental Foods for Children and Women</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Aptos Display" panose="02110004020202020204"/>
                <a:ea typeface="+mj-ea"/>
                <a:cs typeface="+mj-cs"/>
              </a:rPr>
              <a:t>Food Packages IV, V, VI and VII</a:t>
            </a:r>
            <a:endParaRPr kumimoji="0" lang="en-US" sz="4400" b="0" i="0" u="none" strike="noStrike" kern="1200" cap="none" spc="0" normalizeH="0" baseline="0" noProof="0" dirty="0">
              <a:ln>
                <a:noFill/>
              </a:ln>
              <a:solidFill>
                <a:prstClr val="black"/>
              </a:solidFill>
              <a:effectLst/>
              <a:uLnTx/>
              <a:uFillTx/>
              <a:latin typeface="Aptos Display" panose="02110004020202020204"/>
              <a:ea typeface="+mj-ea"/>
              <a:cs typeface="+mj-cs"/>
            </a:endParaRPr>
          </a:p>
        </p:txBody>
      </p:sp>
    </p:spTree>
    <p:custDataLst>
      <p:tags r:id="rId1"/>
    </p:custDataLst>
    <p:extLst>
      <p:ext uri="{BB962C8B-B14F-4D97-AF65-F5344CB8AC3E}">
        <p14:creationId xmlns:p14="http://schemas.microsoft.com/office/powerpoint/2010/main" val="186377820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10" name="Diagram 9">
            <a:extLst>
              <a:ext uri="{FF2B5EF4-FFF2-40B4-BE49-F238E27FC236}">
                <a16:creationId xmlns:a16="http://schemas.microsoft.com/office/drawing/2014/main" id="{FE050758-D70D-0226-6B4A-696472A554CF}"/>
              </a:ext>
            </a:extLst>
          </p:cNvPr>
          <p:cNvGraphicFramePr/>
          <p:nvPr/>
        </p:nvGraphicFramePr>
        <p:xfrm>
          <a:off x="457200" y="1371600"/>
          <a:ext cx="6624117" cy="80239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Title 1">
            <a:extLst>
              <a:ext uri="{FF2B5EF4-FFF2-40B4-BE49-F238E27FC236}">
                <a16:creationId xmlns:a16="http://schemas.microsoft.com/office/drawing/2014/main" id="{BA51D165-98A6-441F-50A3-D580FA33BFC2}"/>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Aptos Display" panose="02110004020202020204"/>
                <a:ea typeface="+mj-ea"/>
                <a:cs typeface="+mj-cs"/>
              </a:rPr>
              <a:t>Milk</a:t>
            </a:r>
          </a:p>
        </p:txBody>
      </p:sp>
      <p:grpSp>
        <p:nvGrpSpPr>
          <p:cNvPr id="13" name="Group 12">
            <a:extLst>
              <a:ext uri="{FF2B5EF4-FFF2-40B4-BE49-F238E27FC236}">
                <a16:creationId xmlns:a16="http://schemas.microsoft.com/office/drawing/2014/main" id="{53DD92FC-C2B2-4BB9-8E68-50153003BD34}"/>
              </a:ext>
            </a:extLst>
          </p:cNvPr>
          <p:cNvGrpSpPr/>
          <p:nvPr/>
        </p:nvGrpSpPr>
        <p:grpSpPr>
          <a:xfrm>
            <a:off x="2895600" y="1437524"/>
            <a:ext cx="3566260" cy="989632"/>
            <a:chOff x="853490" y="483"/>
            <a:chExt cx="3566260" cy="989632"/>
          </a:xfrm>
        </p:grpSpPr>
        <p:sp>
          <p:nvSpPr>
            <p:cNvPr id="14" name="Arrow: Pentagon 13">
              <a:extLst>
                <a:ext uri="{FF2B5EF4-FFF2-40B4-BE49-F238E27FC236}">
                  <a16:creationId xmlns:a16="http://schemas.microsoft.com/office/drawing/2014/main" id="{4219327C-EE12-DEED-DCF7-0CEEB9D67CB6}"/>
                </a:ext>
              </a:extLst>
            </p:cNvPr>
            <p:cNvSpPr/>
            <p:nvPr/>
          </p:nvSpPr>
          <p:spPr>
            <a:xfrm rot="10800000">
              <a:off x="853490" y="483"/>
              <a:ext cx="3566260" cy="989632"/>
            </a:xfrm>
            <a:prstGeom prst="homePlate">
              <a:avLst/>
            </a:prstGeom>
            <a:solidFill>
              <a:schemeClr val="accent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5" name="Arrow: Pentagon 4">
              <a:extLst>
                <a:ext uri="{FF2B5EF4-FFF2-40B4-BE49-F238E27FC236}">
                  <a16:creationId xmlns:a16="http://schemas.microsoft.com/office/drawing/2014/main" id="{DBED99D1-1D5D-869E-0654-8C1520A6F65F}"/>
                </a:ext>
              </a:extLst>
            </p:cNvPr>
            <p:cNvSpPr txBox="1"/>
            <p:nvPr/>
          </p:nvSpPr>
          <p:spPr>
            <a:xfrm rot="21600000">
              <a:off x="1100898" y="483"/>
              <a:ext cx="3318852" cy="98963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36400" tIns="121920" rIns="227584" bIns="121920" numCol="1" spcCol="1270" anchor="ctr" anchorCtr="0">
              <a:noAutofit/>
            </a:bodyPr>
            <a:lstStyle/>
            <a:p>
              <a:pPr marL="0" marR="0" lvl="0" indent="0" algn="ctr" defTabSz="1422400" rtl="0" eaLnBrk="1" fontAlgn="auto" latinLnBrk="0" hangingPunct="1">
                <a:lnSpc>
                  <a:spcPct val="90000"/>
                </a:lnSpc>
                <a:spcBef>
                  <a:spcPct val="0"/>
                </a:spcBef>
                <a:spcAft>
                  <a:spcPct val="3500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ptos" panose="02110004020202020204"/>
                  <a:ea typeface="Tahoma" panose="020B0604030504040204" pitchFamily="34" charset="0"/>
                  <a:cs typeface="Tahoma" panose="020B0604030504040204" pitchFamily="34" charset="0"/>
                </a:rPr>
                <a:t>Criteria for Approval</a:t>
              </a:r>
              <a:endParaRPr kumimoji="0" lang="en-US" sz="3200" b="1" i="0" u="none" strike="noStrike" kern="1200" cap="none" spc="0" normalizeH="0" baseline="0" noProof="0" dirty="0">
                <a:ln>
                  <a:noFill/>
                </a:ln>
                <a:solidFill>
                  <a:prstClr val="white"/>
                </a:solidFill>
                <a:effectLst/>
                <a:uLnTx/>
                <a:uFillTx/>
                <a:latin typeface="Aptos" panose="02110004020202020204"/>
                <a:ea typeface="+mn-ea"/>
                <a:cs typeface="+mn-cs"/>
              </a:endParaRPr>
            </a:p>
          </p:txBody>
        </p:sp>
      </p:grpSp>
      <p:sp>
        <p:nvSpPr>
          <p:cNvPr id="16" name="Oval 15" descr="Magnifying glass with solid fill">
            <a:extLst>
              <a:ext uri="{FF2B5EF4-FFF2-40B4-BE49-F238E27FC236}">
                <a16:creationId xmlns:a16="http://schemas.microsoft.com/office/drawing/2014/main" id="{919C98FC-B1D3-C44E-D169-133B97275E15}"/>
              </a:ext>
            </a:extLst>
          </p:cNvPr>
          <p:cNvSpPr/>
          <p:nvPr/>
        </p:nvSpPr>
        <p:spPr>
          <a:xfrm>
            <a:off x="2779626" y="1417471"/>
            <a:ext cx="989632" cy="989632"/>
          </a:xfrm>
          <a:prstGeom prst="ellipse">
            <a:avLst/>
          </a:prstGeom>
          <a:blipFill>
            <a:blip r:embed="rId9">
              <a:alphaModFix/>
              <a:duotone>
                <a:prstClr val="black"/>
                <a:schemeClr val="accent6">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hueOff val="0"/>
                  <a:satOff val="0"/>
                  <a:lumOff val="0"/>
                  <a:alphaOff val="0"/>
                </a:prstClr>
              </a:solidFill>
              <a:effectLst/>
              <a:uLnTx/>
              <a:uFillTx/>
              <a:latin typeface="Aptos" panose="02110004020202020204"/>
              <a:ea typeface="+mn-ea"/>
              <a:cs typeface="+mn-cs"/>
            </a:endParaRPr>
          </a:p>
        </p:txBody>
      </p:sp>
      <p:pic>
        <p:nvPicPr>
          <p:cNvPr id="17" name="Picture 16" descr="A list of dairy products&#10;&#10;Description automatically generated">
            <a:extLst>
              <a:ext uri="{FF2B5EF4-FFF2-40B4-BE49-F238E27FC236}">
                <a16:creationId xmlns:a16="http://schemas.microsoft.com/office/drawing/2014/main" id="{BA55F479-C9C6-D752-102B-3CFBFAC88E40}"/>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8296284" y="1335505"/>
            <a:ext cx="1970344" cy="4186981"/>
          </a:xfrm>
          <a:prstGeom prst="rect">
            <a:avLst/>
          </a:prstGeom>
          <a:ln>
            <a:solidFill>
              <a:srgbClr val="0099CC"/>
            </a:solidFill>
          </a:ln>
          <a:effectLst/>
        </p:spPr>
      </p:pic>
      <p:sp>
        <p:nvSpPr>
          <p:cNvPr id="18" name="Rectangle 3">
            <a:extLst>
              <a:ext uri="{FF2B5EF4-FFF2-40B4-BE49-F238E27FC236}">
                <a16:creationId xmlns:a16="http://schemas.microsoft.com/office/drawing/2014/main" id="{BCB930F4-A34B-59C1-D7E3-783E279DBA7B}"/>
              </a:ext>
            </a:extLst>
          </p:cNvPr>
          <p:cNvSpPr>
            <a:spLocks noChangeArrowheads="1"/>
          </p:cNvSpPr>
          <p:nvPr/>
        </p:nvSpPr>
        <p:spPr>
          <a:xfrm>
            <a:off x="1752600" y="2697163"/>
            <a:ext cx="6857999" cy="3627437"/>
          </a:xfrm>
          <a:prstGeom prst="rect">
            <a:avLst/>
          </a:prstGeom>
        </p:spPr>
        <p:txBody>
          <a:bodyPr>
            <a:normAutofit lnSpcReduction="10000"/>
          </a:bodyPr>
          <a:lstStyle/>
          <a:p>
            <a:pPr marL="0" marR="0" lvl="0" indent="0" algn="l" defTabSz="324612" rtl="0" eaLnBrk="1" fontAlgn="auto" latinLnBrk="0" hangingPunct="1">
              <a:lnSpc>
                <a:spcPct val="110000"/>
              </a:lnSpc>
              <a:spcBef>
                <a:spcPts val="0"/>
              </a:spcBef>
              <a:spcAft>
                <a:spcPts val="600"/>
              </a:spcAft>
              <a:buClrTx/>
              <a:buSzTx/>
              <a:buFont typeface="Wingdings" panose="05000000000000000000" pitchFamily="2" charset="2"/>
              <a:buChar char="ü"/>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Pasteurized cow’s milk </a:t>
            </a:r>
            <a:endParaRPr kumimoji="0" lang="en-US" sz="2400" b="1"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324612" rtl="0" eaLnBrk="1" fontAlgn="auto" latinLnBrk="0" hangingPunct="1">
              <a:lnSpc>
                <a:spcPct val="110000"/>
              </a:lnSpc>
              <a:spcBef>
                <a:spcPts val="0"/>
              </a:spcBef>
              <a:spcAft>
                <a:spcPts val="600"/>
              </a:spcAft>
              <a:buClrTx/>
              <a:buSzTx/>
              <a:buFont typeface="Wingdings" panose="05000000000000000000" pitchFamily="2" charset="2"/>
              <a:buChar char="ü"/>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Skim/1%/2%/Whole</a:t>
            </a:r>
          </a:p>
          <a:p>
            <a:pPr marL="0" marR="0" lvl="0" indent="0" algn="l" defTabSz="324612" rtl="0" eaLnBrk="1" fontAlgn="auto" latinLnBrk="0" hangingPunct="1">
              <a:lnSpc>
                <a:spcPct val="110000"/>
              </a:lnSpc>
              <a:spcBef>
                <a:spcPts val="0"/>
              </a:spcBef>
              <a:spcAft>
                <a:spcPts val="600"/>
              </a:spcAft>
              <a:buClrTx/>
              <a:buSzTx/>
              <a:buFont typeface="Wingdings" panose="05000000000000000000" pitchFamily="2" charset="2"/>
              <a:buChar char="ü"/>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Lactose-reduced/free</a:t>
            </a:r>
          </a:p>
          <a:p>
            <a:pPr marL="0" marR="0" lvl="0" indent="0" algn="l" defTabSz="324612" rtl="0" eaLnBrk="1" fontAlgn="auto" latinLnBrk="0" hangingPunct="1">
              <a:lnSpc>
                <a:spcPct val="110000"/>
              </a:lnSpc>
              <a:spcBef>
                <a:spcPts val="0"/>
              </a:spcBef>
              <a:spcAft>
                <a:spcPts val="600"/>
              </a:spcAft>
              <a:buClrTx/>
              <a:buSzTx/>
              <a:buFont typeface="Wingdings" panose="05000000000000000000" pitchFamily="2" charset="2"/>
              <a:buChar char="ü"/>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Ultra High Temperature (UHT)</a:t>
            </a:r>
          </a:p>
          <a:p>
            <a:pPr marL="0" marR="0" lvl="0" indent="0" algn="l" defTabSz="324612" rtl="0" eaLnBrk="1" fontAlgn="auto" latinLnBrk="0" hangingPunct="1">
              <a:lnSpc>
                <a:spcPct val="110000"/>
              </a:lnSpc>
              <a:spcBef>
                <a:spcPts val="0"/>
              </a:spcBef>
              <a:spcAft>
                <a:spcPts val="600"/>
              </a:spcAft>
              <a:buClrTx/>
              <a:buSzTx/>
              <a:buFont typeface="Wingdings" panose="05000000000000000000" pitchFamily="2" charset="2"/>
              <a:buChar char="ü"/>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Evaporated</a:t>
            </a:r>
          </a:p>
          <a:p>
            <a:pPr marL="0" marR="0" lvl="0" indent="0" algn="l" defTabSz="324612" rtl="0" eaLnBrk="1" fontAlgn="auto" latinLnBrk="0" hangingPunct="1">
              <a:lnSpc>
                <a:spcPct val="110000"/>
              </a:lnSpc>
              <a:spcBef>
                <a:spcPts val="0"/>
              </a:spcBef>
              <a:spcAft>
                <a:spcPts val="600"/>
              </a:spcAft>
              <a:buClrTx/>
              <a:buSzTx/>
              <a:buFont typeface="Wingdings" panose="05000000000000000000" pitchFamily="2" charset="2"/>
              <a:buChar char="ü"/>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Gallons, half gallons, quarts and cans</a:t>
            </a:r>
            <a:r>
              <a:rPr kumimoji="0" lang="en-US" sz="2400" b="0" i="0" u="none" strike="noStrike" kern="1200" cap="none" spc="0" normalizeH="0" baseline="0" noProof="0" dirty="0">
                <a:ln>
                  <a:noFill/>
                </a:ln>
                <a:solidFill>
                  <a:srgbClr val="4EA72E"/>
                </a:solidFill>
                <a:effectLst/>
                <a:uLnTx/>
                <a:uFillTx/>
                <a:latin typeface="Aptos" panose="02110004020202020204"/>
                <a:ea typeface="+mn-ea"/>
                <a:cs typeface="+mn-cs"/>
              </a:rPr>
              <a:t>*</a:t>
            </a:r>
            <a:endParaRPr kumimoji="0" lang="en-US" sz="2400" b="1" i="0" u="none" strike="noStrike" kern="1200" cap="none" spc="0" normalizeH="0" baseline="0" noProof="0" dirty="0">
              <a:ln>
                <a:noFill/>
              </a:ln>
              <a:solidFill>
                <a:srgbClr val="4EA72E"/>
              </a:solidFill>
              <a:effectLst/>
              <a:uLnTx/>
              <a:uFillTx/>
              <a:latin typeface="Aptos" panose="02110004020202020204"/>
              <a:ea typeface="+mn-ea"/>
              <a:cs typeface="+mn-cs"/>
            </a:endParaRPr>
          </a:p>
          <a:p>
            <a:pPr marL="0" marR="0" lvl="0" indent="0" algn="l" defTabSz="324612" rtl="0" eaLnBrk="1" fontAlgn="auto" latinLnBrk="0" hangingPunct="1">
              <a:lnSpc>
                <a:spcPct val="110000"/>
              </a:lnSpc>
              <a:spcBef>
                <a:spcPts val="0"/>
              </a:spcBef>
              <a:spcAft>
                <a:spcPts val="600"/>
              </a:spcAft>
              <a:buClrTx/>
              <a:buSzTx/>
              <a:buFont typeface="Wingdings" panose="05000000000000000000" pitchFamily="2" charset="2"/>
              <a:buChar char="ü"/>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Regular or organic</a:t>
            </a:r>
          </a:p>
          <a:p>
            <a:pPr marL="0" marR="0" lvl="0" indent="0" algn="r" defTabSz="324612" rtl="0" eaLnBrk="1" fontAlgn="auto" latinLnBrk="0" hangingPunct="1">
              <a:lnSpc>
                <a:spcPct val="100000"/>
              </a:lnSpc>
              <a:spcBef>
                <a:spcPts val="0"/>
              </a:spcBef>
              <a:spcAft>
                <a:spcPts val="600"/>
              </a:spcAft>
              <a:buClrTx/>
              <a:buSzTx/>
              <a:buFontTx/>
              <a:buNone/>
              <a:tabLst/>
              <a:defRPr/>
            </a:pPr>
            <a:r>
              <a:rPr kumimoji="0" lang="en-US" sz="1800" b="0" i="1" u="none" strike="noStrike" kern="1200" cap="none" spc="0" normalizeH="0" baseline="0" noProof="0" dirty="0">
                <a:ln>
                  <a:noFill/>
                </a:ln>
                <a:solidFill>
                  <a:srgbClr val="4EA72E"/>
                </a:solidFill>
                <a:effectLst/>
                <a:uLnTx/>
                <a:uFillTx/>
                <a:latin typeface="Aptos" panose="02110004020202020204"/>
                <a:ea typeface="+mn-ea"/>
                <a:cs typeface="+mn-cs"/>
              </a:rPr>
              <a:t>*</a:t>
            </a:r>
            <a:r>
              <a:rPr kumimoji="0" lang="en-US" sz="1800" b="0" i="1" u="none" strike="noStrike" kern="1200" cap="none" spc="0" normalizeH="0" baseline="0" noProof="0" dirty="0">
                <a:ln>
                  <a:noFill/>
                </a:ln>
                <a:solidFill>
                  <a:prstClr val="black"/>
                </a:solidFill>
                <a:effectLst/>
                <a:uLnTx/>
                <a:uFillTx/>
                <a:latin typeface="Aptos" panose="02110004020202020204"/>
                <a:ea typeface="+mn-ea"/>
                <a:cs typeface="+mn-cs"/>
              </a:rPr>
              <a:t>Evaporated milk only</a:t>
            </a:r>
            <a:endParaRPr kumimoji="0" lang="en-US" sz="1800" b="0" i="1" u="none" strike="noStrike" kern="1200" cap="none" spc="0" normalizeH="0" baseline="0" noProof="0" dirty="0">
              <a:ln>
                <a:noFill/>
              </a:ln>
              <a:solidFill>
                <a:srgbClr val="E97132">
                  <a:lumMod val="75000"/>
                </a:srgbClr>
              </a:solidFill>
              <a:effectLst/>
              <a:uLnTx/>
              <a:uFillTx/>
              <a:latin typeface="Aptos" panose="02110004020202020204"/>
              <a:ea typeface="+mn-ea"/>
              <a:cs typeface="+mn-cs"/>
            </a:endParaRPr>
          </a:p>
        </p:txBody>
      </p:sp>
    </p:spTree>
    <p:custDataLst>
      <p:tags r:id="rId1"/>
    </p:custDataLst>
    <p:extLst>
      <p:ext uri="{BB962C8B-B14F-4D97-AF65-F5344CB8AC3E}">
        <p14:creationId xmlns:p14="http://schemas.microsoft.com/office/powerpoint/2010/main" val="1978274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10" name="Diagram 9">
            <a:extLst>
              <a:ext uri="{FF2B5EF4-FFF2-40B4-BE49-F238E27FC236}">
                <a16:creationId xmlns:a16="http://schemas.microsoft.com/office/drawing/2014/main" id="{FE050758-D70D-0226-6B4A-696472A554CF}"/>
              </a:ext>
            </a:extLst>
          </p:cNvPr>
          <p:cNvGraphicFramePr/>
          <p:nvPr/>
        </p:nvGraphicFramePr>
        <p:xfrm>
          <a:off x="457200" y="1371600"/>
          <a:ext cx="6624117" cy="80239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Title 1">
            <a:extLst>
              <a:ext uri="{FF2B5EF4-FFF2-40B4-BE49-F238E27FC236}">
                <a16:creationId xmlns:a16="http://schemas.microsoft.com/office/drawing/2014/main" id="{BA51D165-98A6-441F-50A3-D580FA33BFC2}"/>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Aptos Display" panose="02110004020202020204"/>
                <a:ea typeface="+mj-ea"/>
                <a:cs typeface="+mj-cs"/>
              </a:rPr>
              <a:t>Milk</a:t>
            </a:r>
          </a:p>
        </p:txBody>
      </p:sp>
      <p:graphicFrame>
        <p:nvGraphicFramePr>
          <p:cNvPr id="6" name="Diagram 5">
            <a:extLst>
              <a:ext uri="{FF2B5EF4-FFF2-40B4-BE49-F238E27FC236}">
                <a16:creationId xmlns:a16="http://schemas.microsoft.com/office/drawing/2014/main" id="{65B1BAC4-E458-F400-22BF-CB402DD8C368}"/>
              </a:ext>
            </a:extLst>
          </p:cNvPr>
          <p:cNvGraphicFramePr/>
          <p:nvPr/>
        </p:nvGraphicFramePr>
        <p:xfrm>
          <a:off x="1066800" y="1523860"/>
          <a:ext cx="6173864" cy="771733"/>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8" name="TextBox 7">
            <a:extLst>
              <a:ext uri="{FF2B5EF4-FFF2-40B4-BE49-F238E27FC236}">
                <a16:creationId xmlns:a16="http://schemas.microsoft.com/office/drawing/2014/main" id="{E4965EC7-AFAA-41D7-FA99-5DA2E2C105D8}"/>
              </a:ext>
            </a:extLst>
          </p:cNvPr>
          <p:cNvSpPr txBox="1"/>
          <p:nvPr/>
        </p:nvSpPr>
        <p:spPr>
          <a:xfrm>
            <a:off x="6781800" y="1621826"/>
            <a:ext cx="3218125" cy="575799"/>
          </a:xfrm>
          <a:prstGeom prst="rect">
            <a:avLst/>
          </a:prstGeom>
          <a:noFill/>
        </p:spPr>
        <p:txBody>
          <a:bodyPr wrap="square">
            <a:spAutoFit/>
          </a:bodyPr>
          <a:lstStyle/>
          <a:p>
            <a:pPr marL="31890" marR="0" lvl="0" indent="0" algn="l" defTabSz="425196" rtl="0" eaLnBrk="1" fontAlgn="auto" latinLnBrk="0" hangingPunct="1">
              <a:lnSpc>
                <a:spcPct val="110000"/>
              </a:lnSpc>
              <a:spcBef>
                <a:spcPts val="0"/>
              </a:spcBef>
              <a:spcAft>
                <a:spcPts val="600"/>
              </a:spcAft>
              <a:buClrTx/>
              <a:buSzTx/>
              <a:buFontTx/>
              <a:buNone/>
              <a:tabLst/>
              <a:defRPr/>
            </a:pPr>
            <a:r>
              <a:rPr kumimoji="0" lang="en-US" sz="2976" b="1" i="0" u="none" strike="noStrike" kern="1200" cap="none" spc="0" normalizeH="0" baseline="0" noProof="0" dirty="0">
                <a:ln>
                  <a:noFill/>
                </a:ln>
                <a:solidFill>
                  <a:prstClr val="black"/>
                </a:solidFill>
                <a:effectLst/>
                <a:uLnTx/>
                <a:uFillTx/>
                <a:latin typeface="Aptos" panose="02110004020202020204"/>
                <a:ea typeface="+mn-ea"/>
                <a:cs typeface="+mn-cs"/>
              </a:rPr>
              <a:t>= GAL (Gallon)</a:t>
            </a:r>
            <a:endParaRPr kumimoji="0" lang="en-US" sz="32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12" name="Picture 2" descr="image005">
            <a:extLst>
              <a:ext uri="{FF2B5EF4-FFF2-40B4-BE49-F238E27FC236}">
                <a16:creationId xmlns:a16="http://schemas.microsoft.com/office/drawing/2014/main" id="{985C99A1-F13A-F840-7851-D1BEFB912A61}"/>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891447" y="2810458"/>
            <a:ext cx="8409105" cy="3227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551204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514600" y="270337"/>
            <a:ext cx="6093802" cy="802390"/>
          </a:xfrm>
        </p:spPr>
        <p:txBody>
          <a:bodyPr anchor="b">
            <a:noAutofit/>
          </a:bodyPr>
          <a:lstStyle/>
          <a:p>
            <a:r>
              <a:rPr lang="en-US" b="1" dirty="0">
                <a:solidFill>
                  <a:schemeClr val="tx1"/>
                </a:solidFill>
              </a:rPr>
              <a:t>Cheese</a:t>
            </a:r>
          </a:p>
        </p:txBody>
      </p:sp>
      <p:sp>
        <p:nvSpPr>
          <p:cNvPr id="5" name="Rectangle 3">
            <a:extLst>
              <a:ext uri="{FF2B5EF4-FFF2-40B4-BE49-F238E27FC236}">
                <a16:creationId xmlns:a16="http://schemas.microsoft.com/office/drawing/2014/main" id="{F8FF5CA4-DA09-B488-22D2-2AAF83D80F38}"/>
              </a:ext>
            </a:extLst>
          </p:cNvPr>
          <p:cNvSpPr>
            <a:spLocks noGrp="1" noChangeArrowheads="1"/>
          </p:cNvSpPr>
          <p:nvPr>
            <p:ph idx="1"/>
          </p:nvPr>
        </p:nvSpPr>
        <p:spPr>
          <a:xfrm>
            <a:off x="1371600" y="2199145"/>
            <a:ext cx="7354541" cy="2677655"/>
          </a:xfrm>
        </p:spPr>
        <p:txBody>
          <a:bodyPr>
            <a:normAutofit/>
          </a:bodyPr>
          <a:lstStyle/>
          <a:p>
            <a:pPr>
              <a:lnSpc>
                <a:spcPct val="110000"/>
              </a:lnSpc>
              <a:spcBef>
                <a:spcPts val="0"/>
              </a:spcBef>
              <a:buFont typeface="Wingdings" panose="05000000000000000000" pitchFamily="2" charset="2"/>
              <a:buChar char="ü"/>
            </a:pPr>
            <a:r>
              <a:rPr lang="en-US" sz="2400" dirty="0"/>
              <a:t>Equivalent to one pound (16 oz.) </a:t>
            </a:r>
          </a:p>
          <a:p>
            <a:pPr lvl="1">
              <a:lnSpc>
                <a:spcPct val="110000"/>
              </a:lnSpc>
              <a:spcBef>
                <a:spcPts val="0"/>
              </a:spcBef>
              <a:buFont typeface="Wingdings" panose="05000000000000000000" pitchFamily="2" charset="2"/>
              <a:buChar char="§"/>
            </a:pPr>
            <a:r>
              <a:rPr lang="en-US" sz="2000" dirty="0"/>
              <a:t>Package sizes of 8 oz. or 16 oz.</a:t>
            </a:r>
          </a:p>
          <a:p>
            <a:pPr>
              <a:lnSpc>
                <a:spcPct val="110000"/>
              </a:lnSpc>
              <a:spcBef>
                <a:spcPts val="0"/>
              </a:spcBef>
              <a:buFont typeface="Wingdings" panose="05000000000000000000" pitchFamily="2" charset="2"/>
              <a:buChar char="ü"/>
            </a:pPr>
            <a:r>
              <a:rPr lang="en-US" sz="2400" dirty="0"/>
              <a:t>Low-sodium varieties</a:t>
            </a:r>
          </a:p>
          <a:p>
            <a:pPr>
              <a:lnSpc>
                <a:spcPct val="120000"/>
              </a:lnSpc>
              <a:spcBef>
                <a:spcPts val="0"/>
              </a:spcBef>
              <a:buFont typeface="Wingdings" panose="05000000000000000000" pitchFamily="2" charset="2"/>
              <a:buChar char="ü"/>
            </a:pPr>
            <a:r>
              <a:rPr lang="en-US" sz="2400" dirty="0"/>
              <a:t>Reduced-fat/cholesterol varieties</a:t>
            </a:r>
          </a:p>
          <a:p>
            <a:pPr>
              <a:lnSpc>
                <a:spcPct val="120000"/>
              </a:lnSpc>
              <a:spcBef>
                <a:spcPts val="0"/>
              </a:spcBef>
              <a:buFont typeface="Wingdings" panose="05000000000000000000" pitchFamily="2" charset="2"/>
              <a:buChar char="ü"/>
            </a:pPr>
            <a:r>
              <a:rPr lang="en-US" sz="2400" dirty="0"/>
              <a:t>Regular or organic </a:t>
            </a:r>
          </a:p>
          <a:p>
            <a:pPr>
              <a:lnSpc>
                <a:spcPct val="120000"/>
              </a:lnSpc>
              <a:spcBef>
                <a:spcPts val="0"/>
              </a:spcBef>
              <a:buFont typeface="Wingdings" panose="05000000000000000000" pitchFamily="2" charset="2"/>
              <a:buChar char="ü"/>
            </a:pPr>
            <a:r>
              <a:rPr lang="en-US" sz="2400" dirty="0"/>
              <a:t>Types:</a:t>
            </a:r>
            <a:endParaRPr lang="en-US" sz="2800" dirty="0"/>
          </a:p>
        </p:txBody>
      </p:sp>
      <p:pic>
        <p:nvPicPr>
          <p:cNvPr id="4" name="Picture 3">
            <a:extLst>
              <a:ext uri="{FF2B5EF4-FFF2-40B4-BE49-F238E27FC236}">
                <a16:creationId xmlns:a16="http://schemas.microsoft.com/office/drawing/2014/main" id="{075E9606-E4D2-1072-25D7-800E65CB3F5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8289318" y="424832"/>
            <a:ext cx="2740503" cy="5823568"/>
          </a:xfrm>
          <a:prstGeom prst="rect">
            <a:avLst/>
          </a:prstGeom>
          <a:ln>
            <a:solidFill>
              <a:srgbClr val="0099CC"/>
            </a:solidFill>
          </a:ln>
          <a:effectLst/>
        </p:spPr>
      </p:pic>
      <p:sp>
        <p:nvSpPr>
          <p:cNvPr id="7" name="TextBox 6">
            <a:extLst>
              <a:ext uri="{FF2B5EF4-FFF2-40B4-BE49-F238E27FC236}">
                <a16:creationId xmlns:a16="http://schemas.microsoft.com/office/drawing/2014/main" id="{8B886E9C-B76D-A12C-9178-0F054A798D1A}"/>
              </a:ext>
            </a:extLst>
          </p:cNvPr>
          <p:cNvSpPr txBox="1"/>
          <p:nvPr/>
        </p:nvSpPr>
        <p:spPr>
          <a:xfrm>
            <a:off x="1600200" y="4611231"/>
            <a:ext cx="6553200" cy="2246769"/>
          </a:xfrm>
          <a:prstGeom prst="rect">
            <a:avLst/>
          </a:prstGeom>
          <a:noFill/>
        </p:spPr>
        <p:txBody>
          <a:bodyPr wrap="square" numCol="2">
            <a:spAutoFit/>
          </a:bodyPr>
          <a:lstStyle/>
          <a:p>
            <a:pPr marL="617220" marR="0" lvl="1" indent="-342900" algn="l" defTabSz="457200" rtl="0" eaLnBrk="1" fontAlgn="auto" latinLnBrk="0" hangingPunct="1">
              <a:lnSpc>
                <a:spcPct val="100000"/>
              </a:lnSpc>
              <a:spcBef>
                <a:spcPts val="0"/>
              </a:spcBef>
              <a:spcAft>
                <a:spcPts val="0"/>
              </a:spcAft>
              <a:buClrTx/>
              <a:buSzPct val="85000"/>
              <a:buFont typeface="Wingdings" panose="05000000000000000000" pitchFamily="2" charset="2"/>
              <a:buChar char="§"/>
              <a:tabLst/>
              <a:defRPr/>
            </a:pPr>
            <a:r>
              <a:rPr kumimoji="0" lang="en-US" sz="2000" b="0" i="0" u="none" strike="noStrike" kern="1200" cap="none" spc="0" normalizeH="0" baseline="0" noProof="0" dirty="0">
                <a:ln>
                  <a:noFill/>
                </a:ln>
                <a:solidFill>
                  <a:prstClr val="black"/>
                </a:solidFill>
                <a:effectLst/>
                <a:uLnTx/>
                <a:uFillTx/>
                <a:latin typeface="Aptos" panose="02110004020202020204"/>
                <a:ea typeface="+mn-ea"/>
                <a:cs typeface="+mn-cs"/>
              </a:rPr>
              <a:t>Cheddar (Mild, Medium, Sharp, Extra Sharp)</a:t>
            </a:r>
          </a:p>
          <a:p>
            <a:pPr marL="617220" marR="0" lvl="1" indent="-342900" algn="l" defTabSz="457200" rtl="0" eaLnBrk="1" fontAlgn="auto" latinLnBrk="0" hangingPunct="1">
              <a:lnSpc>
                <a:spcPct val="100000"/>
              </a:lnSpc>
              <a:spcBef>
                <a:spcPts val="0"/>
              </a:spcBef>
              <a:spcAft>
                <a:spcPts val="0"/>
              </a:spcAft>
              <a:buClrTx/>
              <a:buSzPct val="85000"/>
              <a:buFont typeface="Wingdings" panose="05000000000000000000" pitchFamily="2" charset="2"/>
              <a:buChar char="§"/>
              <a:tabLst/>
              <a:defRPr/>
            </a:pPr>
            <a:r>
              <a:rPr kumimoji="0" lang="en-US" sz="2000" b="0" i="0" u="none" strike="noStrike" kern="1200" cap="none" spc="0" normalizeH="0" baseline="0" noProof="0" dirty="0">
                <a:ln>
                  <a:noFill/>
                </a:ln>
                <a:solidFill>
                  <a:prstClr val="black"/>
                </a:solidFill>
                <a:effectLst/>
                <a:uLnTx/>
                <a:uFillTx/>
                <a:latin typeface="Aptos" panose="02110004020202020204"/>
                <a:ea typeface="+mn-ea"/>
                <a:cs typeface="+mn-cs"/>
              </a:rPr>
              <a:t>Colby</a:t>
            </a:r>
          </a:p>
          <a:p>
            <a:pPr marL="617220" marR="0" lvl="1" indent="-342900" algn="l" defTabSz="457200" rtl="0" eaLnBrk="1" fontAlgn="auto" latinLnBrk="0" hangingPunct="1">
              <a:lnSpc>
                <a:spcPct val="100000"/>
              </a:lnSpc>
              <a:spcBef>
                <a:spcPts val="0"/>
              </a:spcBef>
              <a:spcAft>
                <a:spcPts val="0"/>
              </a:spcAft>
              <a:buClrTx/>
              <a:buSzPct val="85000"/>
              <a:buFont typeface="Wingdings" panose="05000000000000000000" pitchFamily="2" charset="2"/>
              <a:buChar char="§"/>
              <a:tabLst/>
              <a:defRPr/>
            </a:pPr>
            <a:r>
              <a:rPr kumimoji="0" lang="en-US" sz="2000" b="0" i="0" u="none" strike="noStrike" kern="1200" cap="none" spc="0" normalizeH="0" baseline="0" noProof="0" dirty="0">
                <a:ln>
                  <a:noFill/>
                </a:ln>
                <a:solidFill>
                  <a:prstClr val="black"/>
                </a:solidFill>
                <a:effectLst/>
                <a:uLnTx/>
                <a:uFillTx/>
                <a:latin typeface="Aptos" panose="02110004020202020204"/>
                <a:ea typeface="+mn-ea"/>
                <a:cs typeface="+mn-cs"/>
              </a:rPr>
              <a:t>Pasteurized Processed American</a:t>
            </a:r>
          </a:p>
          <a:p>
            <a:pPr marL="617220" marR="0" lvl="1" indent="-342900" algn="l" defTabSz="457200" rtl="0" eaLnBrk="1" fontAlgn="auto" latinLnBrk="0" hangingPunct="1">
              <a:lnSpc>
                <a:spcPct val="100000"/>
              </a:lnSpc>
              <a:spcBef>
                <a:spcPts val="0"/>
              </a:spcBef>
              <a:spcAft>
                <a:spcPts val="0"/>
              </a:spcAft>
              <a:buClrTx/>
              <a:buSzPct val="85000"/>
              <a:buFont typeface="Wingdings" panose="05000000000000000000" pitchFamily="2" charset="2"/>
              <a:buChar char="§"/>
              <a:tabLst/>
              <a:defRPr/>
            </a:pPr>
            <a:endParaRPr kumimoji="0" lang="en-US" sz="20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617220" marR="0" lvl="1" indent="-342900" algn="l" defTabSz="457200" rtl="0" eaLnBrk="1" fontAlgn="auto" latinLnBrk="0" hangingPunct="1">
              <a:lnSpc>
                <a:spcPct val="100000"/>
              </a:lnSpc>
              <a:spcBef>
                <a:spcPts val="0"/>
              </a:spcBef>
              <a:spcAft>
                <a:spcPts val="0"/>
              </a:spcAft>
              <a:buClrTx/>
              <a:buSzPct val="85000"/>
              <a:buFont typeface="Wingdings" panose="05000000000000000000" pitchFamily="2" charset="2"/>
              <a:buChar char="§"/>
              <a:tabLst/>
              <a:defRPr/>
            </a:pPr>
            <a:r>
              <a:rPr kumimoji="0" lang="en-US" sz="2000" b="0" i="0" u="none" strike="noStrike" kern="1200" cap="none" spc="0" normalizeH="0" baseline="0" noProof="0" dirty="0">
                <a:ln>
                  <a:noFill/>
                </a:ln>
                <a:solidFill>
                  <a:prstClr val="black"/>
                </a:solidFill>
                <a:effectLst/>
                <a:uLnTx/>
                <a:uFillTx/>
                <a:latin typeface="Aptos" panose="02110004020202020204"/>
                <a:ea typeface="+mn-ea"/>
                <a:cs typeface="+mn-cs"/>
              </a:rPr>
              <a:t>Monterey Jack</a:t>
            </a:r>
          </a:p>
          <a:p>
            <a:pPr marL="617220" marR="0" lvl="1" indent="-342900" algn="l" defTabSz="457200" rtl="0" eaLnBrk="1" fontAlgn="auto" latinLnBrk="0" hangingPunct="1">
              <a:lnSpc>
                <a:spcPct val="100000"/>
              </a:lnSpc>
              <a:spcBef>
                <a:spcPts val="0"/>
              </a:spcBef>
              <a:spcAft>
                <a:spcPts val="0"/>
              </a:spcAft>
              <a:buClrTx/>
              <a:buSzPct val="85000"/>
              <a:buFont typeface="Wingdings" panose="05000000000000000000" pitchFamily="2" charset="2"/>
              <a:buChar char="§"/>
              <a:tabLst/>
              <a:defRPr/>
            </a:pPr>
            <a:r>
              <a:rPr kumimoji="0" lang="en-US" sz="2000" b="0" i="0" u="none" strike="noStrike" kern="1200" cap="none" spc="0" normalizeH="0" baseline="0" noProof="0" dirty="0">
                <a:ln>
                  <a:noFill/>
                </a:ln>
                <a:solidFill>
                  <a:prstClr val="black"/>
                </a:solidFill>
                <a:effectLst/>
                <a:uLnTx/>
                <a:uFillTx/>
                <a:latin typeface="Aptos" panose="02110004020202020204"/>
                <a:ea typeface="+mn-ea"/>
                <a:cs typeface="+mn-cs"/>
              </a:rPr>
              <a:t>Mozzarella</a:t>
            </a:r>
          </a:p>
          <a:p>
            <a:pPr marL="617220" marR="0" lvl="1" indent="-342900" algn="l" defTabSz="457200" rtl="0" eaLnBrk="1" fontAlgn="auto" latinLnBrk="0" hangingPunct="1">
              <a:lnSpc>
                <a:spcPct val="100000"/>
              </a:lnSpc>
              <a:spcBef>
                <a:spcPts val="0"/>
              </a:spcBef>
              <a:spcAft>
                <a:spcPts val="0"/>
              </a:spcAft>
              <a:buClrTx/>
              <a:buSzPct val="85000"/>
              <a:buFont typeface="Wingdings" panose="05000000000000000000" pitchFamily="2" charset="2"/>
              <a:buChar char="§"/>
              <a:tabLst/>
              <a:defRPr/>
            </a:pPr>
            <a:r>
              <a:rPr kumimoji="0" lang="en-US" sz="2000" b="0" i="0" u="none" strike="noStrike" kern="1200" cap="none" spc="0" normalizeH="0" baseline="0" noProof="0" dirty="0">
                <a:ln>
                  <a:noFill/>
                </a:ln>
                <a:solidFill>
                  <a:prstClr val="black"/>
                </a:solidFill>
                <a:effectLst/>
                <a:uLnTx/>
                <a:uFillTx/>
                <a:latin typeface="Aptos" panose="02110004020202020204"/>
                <a:ea typeface="+mn-ea"/>
                <a:cs typeface="+mn-cs"/>
              </a:rPr>
              <a:t>Muenster</a:t>
            </a:r>
          </a:p>
          <a:p>
            <a:pPr marL="617220" marR="0" lvl="1" indent="-342900" algn="l" defTabSz="457200" rtl="0" eaLnBrk="1" fontAlgn="auto" latinLnBrk="0" hangingPunct="1">
              <a:lnSpc>
                <a:spcPct val="100000"/>
              </a:lnSpc>
              <a:spcBef>
                <a:spcPts val="0"/>
              </a:spcBef>
              <a:spcAft>
                <a:spcPts val="0"/>
              </a:spcAft>
              <a:buClrTx/>
              <a:buSzPct val="85000"/>
              <a:buFont typeface="Wingdings" panose="05000000000000000000" pitchFamily="2" charset="2"/>
              <a:buChar char="§"/>
              <a:tabLst/>
              <a:defRPr/>
            </a:pPr>
            <a:r>
              <a:rPr kumimoji="0" lang="en-US" sz="2000" b="0" i="0" u="none" strike="noStrike" kern="1200" cap="none" spc="0" normalizeH="0" baseline="0" noProof="0" dirty="0">
                <a:ln>
                  <a:noFill/>
                </a:ln>
                <a:solidFill>
                  <a:prstClr val="black"/>
                </a:solidFill>
                <a:effectLst/>
                <a:uLnTx/>
                <a:uFillTx/>
                <a:latin typeface="Aptos" panose="02110004020202020204"/>
                <a:ea typeface="+mn-ea"/>
                <a:cs typeface="+mn-cs"/>
              </a:rPr>
              <a:t>Provolone </a:t>
            </a:r>
          </a:p>
          <a:p>
            <a:pPr marL="617220" marR="0" lvl="1" indent="-342900" algn="l" defTabSz="457200" rtl="0" eaLnBrk="1" fontAlgn="auto" latinLnBrk="0" hangingPunct="1">
              <a:lnSpc>
                <a:spcPct val="100000"/>
              </a:lnSpc>
              <a:spcBef>
                <a:spcPts val="0"/>
              </a:spcBef>
              <a:spcAft>
                <a:spcPts val="0"/>
              </a:spcAft>
              <a:buClrTx/>
              <a:buSzPct val="85000"/>
              <a:buFont typeface="Wingdings" panose="05000000000000000000" pitchFamily="2" charset="2"/>
              <a:buChar char="§"/>
              <a:tabLst/>
              <a:defRPr/>
            </a:pPr>
            <a:r>
              <a:rPr kumimoji="0" lang="en-US" sz="2000" b="0" i="0" u="none" strike="noStrike" kern="1200" cap="none" spc="0" normalizeH="0" baseline="0" noProof="0" dirty="0">
                <a:ln>
                  <a:noFill/>
                </a:ln>
                <a:solidFill>
                  <a:prstClr val="black"/>
                </a:solidFill>
                <a:effectLst/>
                <a:uLnTx/>
                <a:uFillTx/>
                <a:latin typeface="Aptos" panose="02110004020202020204"/>
                <a:ea typeface="+mn-ea"/>
                <a:cs typeface="+mn-cs"/>
              </a:rPr>
              <a:t>Swiss</a:t>
            </a: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aphicFrame>
        <p:nvGraphicFramePr>
          <p:cNvPr id="10" name="Diagram 9">
            <a:extLst>
              <a:ext uri="{FF2B5EF4-FFF2-40B4-BE49-F238E27FC236}">
                <a16:creationId xmlns:a16="http://schemas.microsoft.com/office/drawing/2014/main" id="{FE050758-D70D-0226-6B4A-696472A554CF}"/>
              </a:ext>
            </a:extLst>
          </p:cNvPr>
          <p:cNvGraphicFramePr/>
          <p:nvPr/>
        </p:nvGraphicFramePr>
        <p:xfrm>
          <a:off x="457200" y="1371600"/>
          <a:ext cx="6624117" cy="80239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custDataLst>
      <p:tags r:id="rId1"/>
    </p:custDataLst>
    <p:extLst>
      <p:ext uri="{BB962C8B-B14F-4D97-AF65-F5344CB8AC3E}">
        <p14:creationId xmlns:p14="http://schemas.microsoft.com/office/powerpoint/2010/main" val="315704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B7A91C1F-AA60-FF65-9A41-484F58EDF51B}"/>
              </a:ext>
            </a:extLst>
          </p:cNvPr>
          <p:cNvSpPr>
            <a:spLocks noGrp="1"/>
          </p:cNvSpPr>
          <p:nvPr>
            <p:ph idx="1"/>
          </p:nvPr>
        </p:nvSpPr>
        <p:spPr>
          <a:xfrm>
            <a:off x="2667000" y="2223374"/>
            <a:ext cx="6146042" cy="1214770"/>
          </a:xfrm>
        </p:spPr>
        <p:txBody>
          <a:bodyPr numCol="1">
            <a:noAutofit/>
          </a:bodyPr>
          <a:lstStyle/>
          <a:p>
            <a:pPr marL="34290" indent="0">
              <a:lnSpc>
                <a:spcPct val="100000"/>
              </a:lnSpc>
              <a:spcBef>
                <a:spcPts val="0"/>
              </a:spcBef>
              <a:buNone/>
            </a:pPr>
            <a:r>
              <a:rPr lang="en-US" sz="2400" dirty="0"/>
              <a:t>One container = 16 oz. package </a:t>
            </a:r>
            <a:br>
              <a:rPr lang="en-US" sz="2400" dirty="0"/>
            </a:br>
            <a:r>
              <a:rPr lang="en-US" sz="2400" dirty="0"/>
              <a:t>		        or </a:t>
            </a:r>
          </a:p>
          <a:p>
            <a:pPr marL="34290" indent="0">
              <a:lnSpc>
                <a:spcPct val="100000"/>
              </a:lnSpc>
              <a:spcBef>
                <a:spcPts val="0"/>
              </a:spcBef>
              <a:buNone/>
            </a:pPr>
            <a:r>
              <a:rPr lang="en-US" sz="2400" dirty="0"/>
              <a:t>		      two 8 oz. packages</a:t>
            </a:r>
            <a:endParaRPr lang="en-US" sz="3200" dirty="0"/>
          </a:p>
        </p:txBody>
      </p:sp>
      <p:sp>
        <p:nvSpPr>
          <p:cNvPr id="4" name="TextBox 3">
            <a:extLst>
              <a:ext uri="{FF2B5EF4-FFF2-40B4-BE49-F238E27FC236}">
                <a16:creationId xmlns:a16="http://schemas.microsoft.com/office/drawing/2014/main" id="{394F44F1-C38D-3A5C-5BCA-502E09D19A57}"/>
              </a:ext>
            </a:extLst>
          </p:cNvPr>
          <p:cNvSpPr txBox="1"/>
          <p:nvPr/>
        </p:nvSpPr>
        <p:spPr>
          <a:xfrm>
            <a:off x="6530049" y="1463220"/>
            <a:ext cx="4156706" cy="606961"/>
          </a:xfrm>
          <a:prstGeom prst="rect">
            <a:avLst/>
          </a:prstGeom>
          <a:noFill/>
        </p:spPr>
        <p:txBody>
          <a:bodyPr wrap="square">
            <a:spAutoFit/>
          </a:bodyPr>
          <a:lstStyle/>
          <a:p>
            <a:pPr marL="34290" marR="0" lvl="0" indent="0" algn="l" defTabSz="457200" rtl="0" eaLnBrk="1" fontAlgn="auto" latinLnBrk="0" hangingPunct="1">
              <a:lnSpc>
                <a:spcPct val="11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ptos" panose="02110004020202020204"/>
                <a:ea typeface="+mn-ea"/>
                <a:cs typeface="+mn-cs"/>
              </a:rPr>
              <a:t>= LB (Pound)</a:t>
            </a:r>
          </a:p>
        </p:txBody>
      </p:sp>
      <p:pic>
        <p:nvPicPr>
          <p:cNvPr id="5" name="Picture 4">
            <a:extLst>
              <a:ext uri="{FF2B5EF4-FFF2-40B4-BE49-F238E27FC236}">
                <a16:creationId xmlns:a16="http://schemas.microsoft.com/office/drawing/2014/main" id="{9B88127F-A651-0800-4EB0-879A923C3CF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V="1">
            <a:off x="7456706" y="3750894"/>
            <a:ext cx="4111374" cy="2784026"/>
          </a:xfrm>
          <a:prstGeom prst="rect">
            <a:avLst/>
          </a:prstGeom>
        </p:spPr>
      </p:pic>
      <p:graphicFrame>
        <p:nvGraphicFramePr>
          <p:cNvPr id="6" name="Diagram 5">
            <a:extLst>
              <a:ext uri="{FF2B5EF4-FFF2-40B4-BE49-F238E27FC236}">
                <a16:creationId xmlns:a16="http://schemas.microsoft.com/office/drawing/2014/main" id="{0A9EE695-8744-A2AD-940A-6CCAD626F75E}"/>
              </a:ext>
            </a:extLst>
          </p:cNvPr>
          <p:cNvGraphicFramePr/>
          <p:nvPr/>
        </p:nvGraphicFramePr>
        <p:xfrm>
          <a:off x="457200" y="1371600"/>
          <a:ext cx="6583680" cy="82296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9" name="Title 1">
            <a:extLst>
              <a:ext uri="{FF2B5EF4-FFF2-40B4-BE49-F238E27FC236}">
                <a16:creationId xmlns:a16="http://schemas.microsoft.com/office/drawing/2014/main" id="{2FD5F543-91B4-AEC0-8FC9-CCF5CA289F8E}"/>
              </a:ext>
            </a:extLst>
          </p:cNvPr>
          <p:cNvSpPr txBox="1">
            <a:spLocks/>
          </p:cNvSpPr>
          <p:nvPr/>
        </p:nvSpPr>
        <p:spPr>
          <a:xfrm>
            <a:off x="2514600" y="270337"/>
            <a:ext cx="6093802" cy="80239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Aptos Display" panose="02110004020202020204"/>
                <a:ea typeface="+mj-ea"/>
                <a:cs typeface="+mj-cs"/>
              </a:rPr>
              <a:t>Cheese</a:t>
            </a:r>
          </a:p>
        </p:txBody>
      </p:sp>
    </p:spTree>
    <p:custDataLst>
      <p:tags r:id="rId1"/>
    </p:custDataLst>
    <p:extLst>
      <p:ext uri="{BB962C8B-B14F-4D97-AF65-F5344CB8AC3E}">
        <p14:creationId xmlns:p14="http://schemas.microsoft.com/office/powerpoint/2010/main" val="1309198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E32991CF-4921-89DF-E4E8-1694030592D1}"/>
              </a:ext>
            </a:extLst>
          </p:cNvPr>
          <p:cNvSpPr txBox="1"/>
          <p:nvPr/>
        </p:nvSpPr>
        <p:spPr>
          <a:xfrm>
            <a:off x="2514600" y="274320"/>
            <a:ext cx="6126480" cy="76944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Aptos Display" panose="02110004020202020204"/>
                <a:ea typeface="+mn-ea"/>
                <a:cs typeface="+mn-cs"/>
              </a:rPr>
              <a:t>Soy-Based Beverage</a:t>
            </a:r>
          </a:p>
        </p:txBody>
      </p:sp>
      <p:pic>
        <p:nvPicPr>
          <p:cNvPr id="18" name="Picture 17">
            <a:extLst>
              <a:ext uri="{FF2B5EF4-FFF2-40B4-BE49-F238E27FC236}">
                <a16:creationId xmlns:a16="http://schemas.microsoft.com/office/drawing/2014/main" id="{8C50397D-D5CD-A151-1319-292C8CA4C689}"/>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8763000" y="587931"/>
            <a:ext cx="2743200" cy="5829296"/>
          </a:xfrm>
          <a:prstGeom prst="rect">
            <a:avLst/>
          </a:prstGeom>
          <a:ln>
            <a:solidFill>
              <a:srgbClr val="0099CC"/>
            </a:solidFill>
          </a:ln>
          <a:effectLst/>
        </p:spPr>
      </p:pic>
      <p:pic>
        <p:nvPicPr>
          <p:cNvPr id="19" name="Picture 18">
            <a:extLst>
              <a:ext uri="{FF2B5EF4-FFF2-40B4-BE49-F238E27FC236}">
                <a16:creationId xmlns:a16="http://schemas.microsoft.com/office/drawing/2014/main" id="{C9A8B6EF-67E7-BACE-18B8-DF09AD546D4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3323" t="8484" r="17400" b="10665"/>
          <a:stretch/>
        </p:blipFill>
        <p:spPr>
          <a:xfrm>
            <a:off x="502569" y="2369531"/>
            <a:ext cx="1191863" cy="1988059"/>
          </a:xfrm>
          <a:prstGeom prst="rect">
            <a:avLst/>
          </a:prstGeom>
        </p:spPr>
      </p:pic>
      <p:sp>
        <p:nvSpPr>
          <p:cNvPr id="23" name="TextBox 22">
            <a:extLst>
              <a:ext uri="{FF2B5EF4-FFF2-40B4-BE49-F238E27FC236}">
                <a16:creationId xmlns:a16="http://schemas.microsoft.com/office/drawing/2014/main" id="{1F477E1A-D565-4FCB-8B96-F0FDC35AE035}"/>
              </a:ext>
            </a:extLst>
          </p:cNvPr>
          <p:cNvSpPr txBox="1"/>
          <p:nvPr/>
        </p:nvSpPr>
        <p:spPr>
          <a:xfrm>
            <a:off x="2265475" y="2184278"/>
            <a:ext cx="4888304" cy="1569660"/>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Half gallon containers</a:t>
            </a: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Unflavored</a:t>
            </a: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Meets nutrient requirements</a:t>
            </a: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Regular or organic </a:t>
            </a:r>
          </a:p>
        </p:txBody>
      </p:sp>
      <p:sp>
        <p:nvSpPr>
          <p:cNvPr id="3" name="TextBox 2">
            <a:extLst>
              <a:ext uri="{FF2B5EF4-FFF2-40B4-BE49-F238E27FC236}">
                <a16:creationId xmlns:a16="http://schemas.microsoft.com/office/drawing/2014/main" id="{CBCBAF46-5390-0A90-AA2E-0875D7095CD8}"/>
              </a:ext>
            </a:extLst>
          </p:cNvPr>
          <p:cNvSpPr txBox="1"/>
          <p:nvPr/>
        </p:nvSpPr>
        <p:spPr>
          <a:xfrm>
            <a:off x="2588665" y="5486400"/>
            <a:ext cx="2897735" cy="606961"/>
          </a:xfrm>
          <a:prstGeom prst="rect">
            <a:avLst/>
          </a:prstGeom>
          <a:noFill/>
        </p:spPr>
        <p:txBody>
          <a:bodyPr wrap="square">
            <a:spAutoFit/>
          </a:bodyPr>
          <a:lstStyle/>
          <a:p>
            <a:pPr marL="34290" marR="0" lvl="0" indent="0" algn="l" defTabSz="457200" rtl="0" eaLnBrk="1" fontAlgn="auto" latinLnBrk="0" hangingPunct="1">
              <a:lnSpc>
                <a:spcPct val="11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ptos" panose="02110004020202020204"/>
                <a:ea typeface="+mn-ea"/>
                <a:cs typeface="+mn-cs"/>
              </a:rPr>
              <a:t>= GAL (Gallon)</a:t>
            </a:r>
          </a:p>
        </p:txBody>
      </p:sp>
      <p:graphicFrame>
        <p:nvGraphicFramePr>
          <p:cNvPr id="2" name="Diagram 1">
            <a:extLst>
              <a:ext uri="{FF2B5EF4-FFF2-40B4-BE49-F238E27FC236}">
                <a16:creationId xmlns:a16="http://schemas.microsoft.com/office/drawing/2014/main" id="{6656789C-7839-078F-3C7D-27331E0C8086}"/>
              </a:ext>
            </a:extLst>
          </p:cNvPr>
          <p:cNvGraphicFramePr/>
          <p:nvPr/>
        </p:nvGraphicFramePr>
        <p:xfrm>
          <a:off x="457200" y="1371600"/>
          <a:ext cx="6624117" cy="802391"/>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graphicFrame>
        <p:nvGraphicFramePr>
          <p:cNvPr id="4" name="Diagram 3">
            <a:extLst>
              <a:ext uri="{FF2B5EF4-FFF2-40B4-BE49-F238E27FC236}">
                <a16:creationId xmlns:a16="http://schemas.microsoft.com/office/drawing/2014/main" id="{0EA5A37C-3DFB-0CF2-4D0A-C1B4ABDBF9E0}"/>
              </a:ext>
            </a:extLst>
          </p:cNvPr>
          <p:cNvGraphicFramePr/>
          <p:nvPr/>
        </p:nvGraphicFramePr>
        <p:xfrm>
          <a:off x="426720" y="4663440"/>
          <a:ext cx="6583680" cy="822960"/>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Tree>
    <p:custDataLst>
      <p:tags r:id="rId1"/>
    </p:custDataLst>
    <p:extLst>
      <p:ext uri="{BB962C8B-B14F-4D97-AF65-F5344CB8AC3E}">
        <p14:creationId xmlns:p14="http://schemas.microsoft.com/office/powerpoint/2010/main" val="1027953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6E5EDB94-7D56-185F-03A1-7E1CD5227DA7}"/>
              </a:ext>
            </a:extLst>
          </p:cNvPr>
          <p:cNvSpPr>
            <a:spLocks noGrp="1" noChangeArrowheads="1"/>
          </p:cNvSpPr>
          <p:nvPr>
            <p:ph idx="1"/>
          </p:nvPr>
        </p:nvSpPr>
        <p:spPr>
          <a:xfrm>
            <a:off x="1978309" y="2184278"/>
            <a:ext cx="5341367" cy="2494035"/>
          </a:xfrm>
        </p:spPr>
        <p:txBody>
          <a:bodyPr>
            <a:normAutofit/>
          </a:bodyPr>
          <a:lstStyle/>
          <a:p>
            <a:pPr>
              <a:lnSpc>
                <a:spcPct val="100000"/>
              </a:lnSpc>
              <a:spcBef>
                <a:spcPts val="0"/>
              </a:spcBef>
              <a:buFont typeface="Wingdings" panose="05000000000000000000" pitchFamily="2" charset="2"/>
              <a:buChar char="ü"/>
            </a:pPr>
            <a:r>
              <a:rPr lang="en-US" sz="2400" dirty="0"/>
              <a:t>14 to 16 ounce prepackaged </a:t>
            </a:r>
          </a:p>
          <a:p>
            <a:pPr>
              <a:lnSpc>
                <a:spcPct val="100000"/>
              </a:lnSpc>
              <a:spcBef>
                <a:spcPts val="0"/>
              </a:spcBef>
              <a:buFont typeface="Wingdings" panose="05000000000000000000" pitchFamily="2" charset="2"/>
              <a:buChar char="ü"/>
            </a:pPr>
            <a:r>
              <a:rPr lang="en-US" sz="2400" dirty="0"/>
              <a:t>Calcium-set tofu</a:t>
            </a:r>
          </a:p>
          <a:p>
            <a:pPr>
              <a:lnSpc>
                <a:spcPct val="100000"/>
              </a:lnSpc>
              <a:spcBef>
                <a:spcPts val="0"/>
              </a:spcBef>
              <a:buFont typeface="Wingdings" panose="05000000000000000000" pitchFamily="2" charset="2"/>
              <a:buChar char="ü"/>
            </a:pPr>
            <a:r>
              <a:rPr lang="en-US" sz="2400" dirty="0"/>
              <a:t>Can contain coagulants</a:t>
            </a:r>
          </a:p>
          <a:p>
            <a:pPr>
              <a:lnSpc>
                <a:spcPct val="100000"/>
              </a:lnSpc>
              <a:spcBef>
                <a:spcPts val="0"/>
              </a:spcBef>
              <a:buFont typeface="Wingdings" panose="05000000000000000000" pitchFamily="2" charset="2"/>
              <a:buChar char="ü"/>
            </a:pPr>
            <a:r>
              <a:rPr lang="en-US" sz="2400" dirty="0"/>
              <a:t>Regular or organic</a:t>
            </a:r>
            <a:endParaRPr lang="en-US" sz="2400" dirty="0">
              <a:solidFill>
                <a:srgbClr val="0055A4"/>
              </a:solidFill>
            </a:endParaRPr>
          </a:p>
        </p:txBody>
      </p:sp>
      <p:sp>
        <p:nvSpPr>
          <p:cNvPr id="6" name="TextBox 5">
            <a:extLst>
              <a:ext uri="{FF2B5EF4-FFF2-40B4-BE49-F238E27FC236}">
                <a16:creationId xmlns:a16="http://schemas.microsoft.com/office/drawing/2014/main" id="{74219532-8865-BC34-8BAD-13517DDEF018}"/>
              </a:ext>
            </a:extLst>
          </p:cNvPr>
          <p:cNvSpPr txBox="1"/>
          <p:nvPr/>
        </p:nvSpPr>
        <p:spPr>
          <a:xfrm>
            <a:off x="1978309" y="5399782"/>
            <a:ext cx="6478892" cy="95410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ptos" panose="02110004020202020204"/>
                <a:ea typeface="+mn-ea"/>
                <a:cs typeface="+mn-cs"/>
              </a:rPr>
              <a:t>	= LB (Pound)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One container = 14 - 16 oz. package</a:t>
            </a:r>
            <a:endParaRPr kumimoji="0" lang="en-US" sz="1800" b="0" i="0" u="none" strike="noStrike" kern="1200" cap="none" spc="0" normalizeH="0" baseline="0" noProof="0" dirty="0">
              <a:ln>
                <a:noFill/>
              </a:ln>
              <a:solidFill>
                <a:prstClr val="black">
                  <a:lumMod val="65000"/>
                  <a:lumOff val="35000"/>
                </a:prstClr>
              </a:solidFill>
              <a:effectLst/>
              <a:uLnTx/>
              <a:uFillTx/>
              <a:latin typeface="Aptos Display" panose="02110004020202020204"/>
              <a:ea typeface="+mn-ea"/>
              <a:cs typeface="+mn-cs"/>
            </a:endParaRPr>
          </a:p>
        </p:txBody>
      </p:sp>
      <p:pic>
        <p:nvPicPr>
          <p:cNvPr id="7" name="Picture 2" descr="S:\NSB\Resources\PHOTOS-CLIPART\Food\Proteins\Permission To Use\Tofu_Fotolia_151100_Subscription_L.jpg">
            <a:extLst>
              <a:ext uri="{FF2B5EF4-FFF2-40B4-BE49-F238E27FC236}">
                <a16:creationId xmlns:a16="http://schemas.microsoft.com/office/drawing/2014/main" id="{0970EB96-C342-4D13-EEA8-1ED44EA3D769}"/>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1341" t="5532" r="8165" b="2916"/>
          <a:stretch/>
        </p:blipFill>
        <p:spPr bwMode="auto">
          <a:xfrm>
            <a:off x="6255164" y="3124200"/>
            <a:ext cx="1680304" cy="143324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13B46375-D4B6-B7C7-9347-A07E9B5F35A5}"/>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8763000" y="587931"/>
            <a:ext cx="2743200" cy="5829296"/>
          </a:xfrm>
          <a:prstGeom prst="rect">
            <a:avLst/>
          </a:prstGeom>
          <a:ln>
            <a:solidFill>
              <a:srgbClr val="0099CC"/>
            </a:solidFill>
          </a:ln>
          <a:effectLst/>
        </p:spPr>
      </p:pic>
      <p:graphicFrame>
        <p:nvGraphicFramePr>
          <p:cNvPr id="9" name="Diagram 8">
            <a:extLst>
              <a:ext uri="{FF2B5EF4-FFF2-40B4-BE49-F238E27FC236}">
                <a16:creationId xmlns:a16="http://schemas.microsoft.com/office/drawing/2014/main" id="{E51EE215-2D4D-DA9F-8F88-02FC2944D0B9}"/>
              </a:ext>
            </a:extLst>
          </p:cNvPr>
          <p:cNvGraphicFramePr/>
          <p:nvPr/>
        </p:nvGraphicFramePr>
        <p:xfrm>
          <a:off x="68850" y="4618688"/>
          <a:ext cx="6583680" cy="82296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0" name="TextBox 9">
            <a:extLst>
              <a:ext uri="{FF2B5EF4-FFF2-40B4-BE49-F238E27FC236}">
                <a16:creationId xmlns:a16="http://schemas.microsoft.com/office/drawing/2014/main" id="{E1EF58E3-B790-AF07-FCA6-EB227CF98884}"/>
              </a:ext>
            </a:extLst>
          </p:cNvPr>
          <p:cNvSpPr txBox="1"/>
          <p:nvPr/>
        </p:nvSpPr>
        <p:spPr>
          <a:xfrm>
            <a:off x="2514600" y="274320"/>
            <a:ext cx="6126480" cy="76944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Aptos Display" panose="02110004020202020204"/>
                <a:ea typeface="+mn-ea"/>
                <a:cs typeface="+mn-cs"/>
              </a:rPr>
              <a:t>Tofu</a:t>
            </a:r>
            <a:endParaRPr kumimoji="0" lang="en-US" sz="5400" b="1" i="0" u="none" strike="noStrike" kern="1200" cap="none" spc="0" normalizeH="0" baseline="0" noProof="0" dirty="0">
              <a:ln>
                <a:noFill/>
              </a:ln>
              <a:solidFill>
                <a:prstClr val="black"/>
              </a:solidFill>
              <a:effectLst/>
              <a:uLnTx/>
              <a:uFillTx/>
              <a:latin typeface="Aptos Display" panose="02110004020202020204"/>
              <a:ea typeface="+mn-ea"/>
              <a:cs typeface="+mn-cs"/>
            </a:endParaRPr>
          </a:p>
        </p:txBody>
      </p:sp>
      <p:graphicFrame>
        <p:nvGraphicFramePr>
          <p:cNvPr id="12" name="Diagram 11">
            <a:extLst>
              <a:ext uri="{FF2B5EF4-FFF2-40B4-BE49-F238E27FC236}">
                <a16:creationId xmlns:a16="http://schemas.microsoft.com/office/drawing/2014/main" id="{4F582A5F-B112-3255-B2AC-71C39D41B0F9}"/>
              </a:ext>
            </a:extLst>
          </p:cNvPr>
          <p:cNvGraphicFramePr/>
          <p:nvPr/>
        </p:nvGraphicFramePr>
        <p:xfrm>
          <a:off x="457200" y="1371600"/>
          <a:ext cx="6624117" cy="802391"/>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Tree>
    <p:custDataLst>
      <p:tags r:id="rId1"/>
    </p:custDataLst>
    <p:extLst>
      <p:ext uri="{BB962C8B-B14F-4D97-AF65-F5344CB8AC3E}">
        <p14:creationId xmlns:p14="http://schemas.microsoft.com/office/powerpoint/2010/main" val="3321915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3">
            <a:extLst>
              <a:ext uri="{FF2B5EF4-FFF2-40B4-BE49-F238E27FC236}">
                <a16:creationId xmlns:a16="http://schemas.microsoft.com/office/drawing/2014/main" id="{73E26E27-B84C-75B7-F91B-19DD9275B273}"/>
              </a:ext>
            </a:extLst>
          </p:cNvPr>
          <p:cNvSpPr txBox="1">
            <a:spLocks noChangeArrowheads="1"/>
          </p:cNvSpPr>
          <p:nvPr/>
        </p:nvSpPr>
        <p:spPr>
          <a:xfrm>
            <a:off x="1905000" y="2173991"/>
            <a:ext cx="7136843" cy="3655056"/>
          </a:xfrm>
          <a:prstGeom prst="rect">
            <a:avLst/>
          </a:prstGeom>
        </p:spPr>
        <p:txBody>
          <a:bodyPr vert="horz" lIns="91440" tIns="45720" rIns="91440" bIns="45720" rtlCol="0">
            <a:normAutofit/>
          </a:bodyPr>
          <a:lst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b="0" i="0" u="none"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228531" marR="0" lvl="0" indent="-228531" algn="l" defTabSz="914126"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Equivalent to one 32 oz. container </a:t>
            </a:r>
          </a:p>
          <a:p>
            <a:pPr marL="685594" marR="0" lvl="1" indent="-228531" algn="l" defTabSz="914126"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prstClr val="black"/>
                </a:solidFill>
                <a:effectLst/>
                <a:uLnTx/>
                <a:uFillTx/>
                <a:latin typeface="Aptos" panose="02110004020202020204"/>
                <a:ea typeface="+mn-ea"/>
                <a:cs typeface="+mn-cs"/>
              </a:rPr>
              <a:t>Package sizes of 16 oz. or 32 oz.</a:t>
            </a:r>
          </a:p>
          <a:p>
            <a:pPr marL="228531" marR="0" lvl="0" indent="-228531" algn="l" defTabSz="914126"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Pasteurized</a:t>
            </a:r>
          </a:p>
          <a:p>
            <a:pPr marL="228531" marR="0" lvl="0" indent="-228531" algn="l" defTabSz="914126"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Flavored or unflavored</a:t>
            </a:r>
          </a:p>
          <a:p>
            <a:pPr marL="228531" marR="0" lvl="0" indent="-228531" algn="l" defTabSz="914126"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&lt; 40 grams sugar per cup</a:t>
            </a:r>
          </a:p>
          <a:p>
            <a:pPr marL="228531" marR="0" lvl="0" indent="-228531" algn="l" defTabSz="914126"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Fortified with Vitamin A and D</a:t>
            </a:r>
          </a:p>
          <a:p>
            <a:pPr marL="228531" marR="0" lvl="0" indent="-228531" algn="l" defTabSz="914126"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Non-fat, Low-fat, Whole-fat yogurt</a:t>
            </a:r>
          </a:p>
          <a:p>
            <a:pPr marL="228531" marR="0" lvl="0" indent="-228531" algn="l" defTabSz="914126"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Regular or organic</a:t>
            </a:r>
          </a:p>
          <a:p>
            <a:pPr marL="0" marR="0" lvl="0" indent="0" algn="l" defTabSz="914126"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3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 name="TextBox 1">
            <a:extLst>
              <a:ext uri="{FF2B5EF4-FFF2-40B4-BE49-F238E27FC236}">
                <a16:creationId xmlns:a16="http://schemas.microsoft.com/office/drawing/2014/main" id="{A3E3CF5D-159D-5529-B826-CBCAF2EF02AD}"/>
              </a:ext>
            </a:extLst>
          </p:cNvPr>
          <p:cNvSpPr txBox="1"/>
          <p:nvPr/>
        </p:nvSpPr>
        <p:spPr>
          <a:xfrm>
            <a:off x="2514600" y="274320"/>
            <a:ext cx="6126480" cy="76944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Aptos Display" panose="02110004020202020204"/>
                <a:ea typeface="+mn-ea"/>
                <a:cs typeface="+mn-cs"/>
              </a:rPr>
              <a:t>Yogurt</a:t>
            </a:r>
          </a:p>
        </p:txBody>
      </p:sp>
      <p:graphicFrame>
        <p:nvGraphicFramePr>
          <p:cNvPr id="3" name="Diagram 2">
            <a:extLst>
              <a:ext uri="{FF2B5EF4-FFF2-40B4-BE49-F238E27FC236}">
                <a16:creationId xmlns:a16="http://schemas.microsoft.com/office/drawing/2014/main" id="{2557E744-F07F-4BD8-4DA1-3A66D404D45C}"/>
              </a:ext>
            </a:extLst>
          </p:cNvPr>
          <p:cNvGraphicFramePr/>
          <p:nvPr/>
        </p:nvGraphicFramePr>
        <p:xfrm>
          <a:off x="457200" y="1371600"/>
          <a:ext cx="6624117" cy="80239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5" name="Picture 4" descr="A bowl of yogurt&#10;&#10;Description automatically generated">
            <a:extLst>
              <a:ext uri="{FF2B5EF4-FFF2-40B4-BE49-F238E27FC236}">
                <a16:creationId xmlns:a16="http://schemas.microsoft.com/office/drawing/2014/main" id="{E8EB6A6E-6CCE-1036-2942-4D4C075F854A}"/>
              </a:ext>
            </a:extLst>
          </p:cNvPr>
          <p:cNvPicPr>
            <a:picLocks noChangeAspect="1"/>
          </p:cNvPicPr>
          <p:nvPr/>
        </p:nvPicPr>
        <p:blipFill>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7924800" y="1409447"/>
            <a:ext cx="3810000" cy="3655056"/>
          </a:xfrm>
          <a:prstGeom prst="rect">
            <a:avLst/>
          </a:prstGeom>
        </p:spPr>
      </p:pic>
    </p:spTree>
    <p:custDataLst>
      <p:tags r:id="rId1"/>
    </p:custDataLst>
    <p:extLst>
      <p:ext uri="{BB962C8B-B14F-4D97-AF65-F5344CB8AC3E}">
        <p14:creationId xmlns:p14="http://schemas.microsoft.com/office/powerpoint/2010/main" val="4049598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63A1B021-6A00-5F7B-4D40-2885A42440D4}"/>
              </a:ext>
            </a:extLst>
          </p:cNvPr>
          <p:cNvGraphicFramePr/>
          <p:nvPr/>
        </p:nvGraphicFramePr>
        <p:xfrm>
          <a:off x="152400" y="1371600"/>
          <a:ext cx="5638799" cy="82296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Content Placeholder 2">
            <a:extLst>
              <a:ext uri="{FF2B5EF4-FFF2-40B4-BE49-F238E27FC236}">
                <a16:creationId xmlns:a16="http://schemas.microsoft.com/office/drawing/2014/main" id="{EDA59E0E-54E3-56B0-0ED6-948F43F6CFB3}"/>
              </a:ext>
            </a:extLst>
          </p:cNvPr>
          <p:cNvSpPr>
            <a:spLocks noGrp="1"/>
          </p:cNvSpPr>
          <p:nvPr>
            <p:ph idx="1"/>
          </p:nvPr>
        </p:nvSpPr>
        <p:spPr>
          <a:xfrm>
            <a:off x="2667000" y="2317581"/>
            <a:ext cx="7239000" cy="1308511"/>
          </a:xfrm>
        </p:spPr>
        <p:txBody>
          <a:bodyPr numCol="1">
            <a:noAutofit/>
          </a:bodyPr>
          <a:lstStyle/>
          <a:p>
            <a:pPr marL="34290" indent="0">
              <a:lnSpc>
                <a:spcPct val="100000"/>
              </a:lnSpc>
              <a:spcBef>
                <a:spcPts val="0"/>
              </a:spcBef>
              <a:buNone/>
            </a:pPr>
            <a:r>
              <a:rPr lang="en-US" sz="2400" dirty="0"/>
              <a:t>One container = 32 oz. package 						or </a:t>
            </a:r>
            <a:br>
              <a:rPr lang="en-US" sz="2400" dirty="0"/>
            </a:br>
            <a:r>
              <a:rPr lang="en-US" sz="2400" dirty="0"/>
              <a:t>		       two 16 oz. packages</a:t>
            </a:r>
          </a:p>
        </p:txBody>
      </p:sp>
      <p:sp>
        <p:nvSpPr>
          <p:cNvPr id="11" name="TextBox 10">
            <a:extLst>
              <a:ext uri="{FF2B5EF4-FFF2-40B4-BE49-F238E27FC236}">
                <a16:creationId xmlns:a16="http://schemas.microsoft.com/office/drawing/2014/main" id="{418F55EB-2662-4E6B-0BE7-D5B29B88FFAE}"/>
              </a:ext>
            </a:extLst>
          </p:cNvPr>
          <p:cNvSpPr txBox="1"/>
          <p:nvPr/>
        </p:nvSpPr>
        <p:spPr>
          <a:xfrm>
            <a:off x="5638802" y="1558782"/>
            <a:ext cx="5257800" cy="584775"/>
          </a:xfrm>
          <a:prstGeom prst="rect">
            <a:avLst/>
          </a:prstGeom>
          <a:noFill/>
        </p:spPr>
        <p:txBody>
          <a:bodyPr wrap="square">
            <a:spAutoFit/>
          </a:bodyPr>
          <a:lstStyle/>
          <a:p>
            <a:pPr marL="3429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ptos" panose="02110004020202020204"/>
                <a:ea typeface="+mn-ea"/>
                <a:cs typeface="+mn-cs"/>
              </a:rPr>
              <a:t>= CTR (Container)/Quart</a:t>
            </a:r>
          </a:p>
        </p:txBody>
      </p:sp>
      <p:pic>
        <p:nvPicPr>
          <p:cNvPr id="5" name="Picture 4">
            <a:extLst>
              <a:ext uri="{FF2B5EF4-FFF2-40B4-BE49-F238E27FC236}">
                <a16:creationId xmlns:a16="http://schemas.microsoft.com/office/drawing/2014/main" id="{FA81A2F9-AF86-C927-BD54-B41818303335}"/>
              </a:ext>
            </a:extLst>
          </p:cNvPr>
          <p:cNvPicPr>
            <a:picLocks noChangeAspect="1"/>
          </p:cNvPicPr>
          <p:nvPr/>
        </p:nvPicPr>
        <p:blipFill>
          <a:blip r:embed="rId9"/>
          <a:stretch>
            <a:fillRect/>
          </a:stretch>
        </p:blipFill>
        <p:spPr>
          <a:xfrm>
            <a:off x="6691314" y="3886200"/>
            <a:ext cx="2200275" cy="2543175"/>
          </a:xfrm>
          <a:prstGeom prst="rect">
            <a:avLst/>
          </a:prstGeom>
        </p:spPr>
      </p:pic>
      <p:pic>
        <p:nvPicPr>
          <p:cNvPr id="7" name="Picture 6">
            <a:extLst>
              <a:ext uri="{FF2B5EF4-FFF2-40B4-BE49-F238E27FC236}">
                <a16:creationId xmlns:a16="http://schemas.microsoft.com/office/drawing/2014/main" id="{14EF6BFC-F974-C3B4-1074-8926B2C0EA48}"/>
              </a:ext>
            </a:extLst>
          </p:cNvPr>
          <p:cNvPicPr>
            <a:picLocks noChangeAspect="1"/>
          </p:cNvPicPr>
          <p:nvPr/>
        </p:nvPicPr>
        <p:blipFill>
          <a:blip r:embed="rId10"/>
          <a:stretch>
            <a:fillRect/>
          </a:stretch>
        </p:blipFill>
        <p:spPr>
          <a:xfrm>
            <a:off x="868681" y="2770753"/>
            <a:ext cx="2495550" cy="3419475"/>
          </a:xfrm>
          <a:prstGeom prst="rect">
            <a:avLst/>
          </a:prstGeom>
        </p:spPr>
      </p:pic>
      <p:pic>
        <p:nvPicPr>
          <p:cNvPr id="12" name="Picture 11" descr="A two cups of yogurt&#10;&#10;Description automatically generated">
            <a:extLst>
              <a:ext uri="{FF2B5EF4-FFF2-40B4-BE49-F238E27FC236}">
                <a16:creationId xmlns:a16="http://schemas.microsoft.com/office/drawing/2014/main" id="{3C3DDE02-32FF-7F92-B8BB-B757946B81D5}"/>
              </a:ext>
            </a:extLst>
          </p:cNvPr>
          <p:cNvPicPr>
            <a:picLocks noChangeAspect="1"/>
          </p:cNvPicPr>
          <p:nvPr/>
        </p:nvPicPr>
        <p:blipFill>
          <a:blip r:embed="rId11" cstate="print">
            <a:extLst>
              <a:ext uri="{28A0092B-C50C-407E-A947-70E740481C1C}">
                <a14:useLocalDpi xmlns:a14="http://schemas.microsoft.com/office/drawing/2010/main" val="0"/>
              </a:ext>
              <a:ext uri="{837473B0-CC2E-450A-ABE3-18F120FF3D39}">
                <a1611:picAttrSrcUrl xmlns:a1611="http://schemas.microsoft.com/office/drawing/2016/11/main" r:id="rId12"/>
              </a:ext>
            </a:extLst>
          </a:blip>
          <a:stretch>
            <a:fillRect/>
          </a:stretch>
        </p:blipFill>
        <p:spPr>
          <a:xfrm>
            <a:off x="9123044" y="4572000"/>
            <a:ext cx="2200275" cy="1618228"/>
          </a:xfrm>
          <a:prstGeom prst="rect">
            <a:avLst/>
          </a:prstGeom>
        </p:spPr>
      </p:pic>
      <p:pic>
        <p:nvPicPr>
          <p:cNvPr id="14" name="Picture 13">
            <a:extLst>
              <a:ext uri="{FF2B5EF4-FFF2-40B4-BE49-F238E27FC236}">
                <a16:creationId xmlns:a16="http://schemas.microsoft.com/office/drawing/2014/main" id="{ABB38DFA-87E1-0CF3-29B2-46A9F8238FBF}"/>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595686" y="4343399"/>
            <a:ext cx="1851966" cy="1846829"/>
          </a:xfrm>
          <a:prstGeom prst="rect">
            <a:avLst/>
          </a:prstGeom>
        </p:spPr>
      </p:pic>
      <p:sp>
        <p:nvSpPr>
          <p:cNvPr id="3" name="TextBox 2">
            <a:extLst>
              <a:ext uri="{FF2B5EF4-FFF2-40B4-BE49-F238E27FC236}">
                <a16:creationId xmlns:a16="http://schemas.microsoft.com/office/drawing/2014/main" id="{BDA1870B-1A97-BFF9-E416-B49DA5CD4C64}"/>
              </a:ext>
            </a:extLst>
          </p:cNvPr>
          <p:cNvSpPr txBox="1"/>
          <p:nvPr/>
        </p:nvSpPr>
        <p:spPr>
          <a:xfrm>
            <a:off x="2514600" y="274320"/>
            <a:ext cx="6126480" cy="76944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Aptos Display" panose="02110004020202020204"/>
                <a:ea typeface="+mn-ea"/>
                <a:cs typeface="+mn-cs"/>
              </a:rPr>
              <a:t>Yogurt</a:t>
            </a:r>
          </a:p>
        </p:txBody>
      </p:sp>
    </p:spTree>
    <p:custDataLst>
      <p:tags r:id="rId1"/>
    </p:custDataLst>
    <p:extLst>
      <p:ext uri="{BB962C8B-B14F-4D97-AF65-F5344CB8AC3E}">
        <p14:creationId xmlns:p14="http://schemas.microsoft.com/office/powerpoint/2010/main" val="1645885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36">
            <a:extLst>
              <a:ext uri="{FF2B5EF4-FFF2-40B4-BE49-F238E27FC236}">
                <a16:creationId xmlns:a16="http://schemas.microsoft.com/office/drawing/2014/main" id="{D2B783EE-0239-4717-BBEA-8C9EAC61C8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custDataLst>
              <p:tags r:id="rId2"/>
            </p:custDataLst>
          </p:nvPr>
        </p:nvSpPr>
        <p:spPr>
          <a:xfrm>
            <a:off x="838201" y="345810"/>
            <a:ext cx="5120561" cy="1325563"/>
          </a:xfrm>
        </p:spPr>
        <p:txBody>
          <a:bodyPr>
            <a:normAutofit/>
          </a:bodyPr>
          <a:lstStyle/>
          <a:p>
            <a:r>
              <a:rPr lang="en-US" sz="6000" b="1" dirty="0">
                <a:ea typeface="Tahoma" pitchFamily="34" charset="0"/>
                <a:cs typeface="Tahoma" pitchFamily="34" charset="0"/>
              </a:rPr>
              <a:t>WIC Works!</a:t>
            </a:r>
          </a:p>
        </p:txBody>
      </p:sp>
      <p:sp>
        <p:nvSpPr>
          <p:cNvPr id="4" name="Content Placeholder 3"/>
          <p:cNvSpPr>
            <a:spLocks noGrp="1"/>
          </p:cNvSpPr>
          <p:nvPr>
            <p:ph idx="1"/>
            <p:custDataLst>
              <p:tags r:id="rId3"/>
            </p:custDataLst>
          </p:nvPr>
        </p:nvSpPr>
        <p:spPr>
          <a:xfrm>
            <a:off x="823943" y="2122752"/>
            <a:ext cx="5092194" cy="3973248"/>
          </a:xfrm>
        </p:spPr>
        <p:txBody>
          <a:bodyPr>
            <a:normAutofit/>
          </a:bodyPr>
          <a:lstStyle/>
          <a:p>
            <a:pPr eaLnBrk="1" hangingPunct="1"/>
            <a:r>
              <a:rPr lang="en-US" sz="3200" dirty="0">
                <a:ea typeface="Tahoma" pitchFamily="34" charset="0"/>
                <a:cs typeface="Tahoma" pitchFamily="34" charset="0"/>
              </a:rPr>
              <a:t>In NC, every WIC dollar spent on a pregnant woman saves multiple dollars in newborn health care costs</a:t>
            </a:r>
          </a:p>
          <a:p>
            <a:pPr eaLnBrk="1" hangingPunct="1"/>
            <a:r>
              <a:rPr lang="en-US" sz="3200" dirty="0">
                <a:ea typeface="Tahoma" pitchFamily="34" charset="0"/>
                <a:cs typeface="Tahoma" pitchFamily="34" charset="0"/>
              </a:rPr>
              <a:t>Children on WIC have better diets; particularly for vitamin C, thiamin, protein, niacin and vitamin B</a:t>
            </a:r>
            <a:r>
              <a:rPr lang="en-US" sz="3200" baseline="-25000" dirty="0">
                <a:ea typeface="Tahoma" pitchFamily="34" charset="0"/>
                <a:cs typeface="Tahoma" pitchFamily="34" charset="0"/>
              </a:rPr>
              <a:t>6</a:t>
            </a:r>
          </a:p>
          <a:p>
            <a:endParaRPr lang="en-US" dirty="0">
              <a:ea typeface="Tahoma" pitchFamily="34" charset="0"/>
              <a:cs typeface="Tahoma" pitchFamily="34" charset="0"/>
            </a:endParaRPr>
          </a:p>
        </p:txBody>
      </p:sp>
      <p:sp>
        <p:nvSpPr>
          <p:cNvPr id="39" name="Oval 38">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20569" y="1364732"/>
            <a:ext cx="947488" cy="92178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3" name="Picture 1" descr="A close-up of a person's leg&#10;&#10;Description automatically generated with low confidence">
            <a:extLst>
              <a:ext uri="{FF2B5EF4-FFF2-40B4-BE49-F238E27FC236}">
                <a16:creationId xmlns:a16="http://schemas.microsoft.com/office/drawing/2014/main" id="{520A3750-D1AD-3850-61D8-38B047685336}"/>
              </a:ext>
            </a:extLst>
          </p:cNvPr>
          <p:cNvPicPr>
            <a:picLocks noChangeAspect="1" noChangeArrowheads="1"/>
          </p:cNvPicPr>
          <p:nvPr/>
        </p:nvPicPr>
        <p:blipFill rotWithShape="1">
          <a:blip r:embed="rId6" cstate="print"/>
          <a:srcRect t="8802" r="2" b="21411"/>
          <a:stretch/>
        </p:blipFill>
        <p:spPr bwMode="auto">
          <a:xfrm>
            <a:off x="7901259" y="2727729"/>
            <a:ext cx="4290741" cy="4130271"/>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a:noFill/>
        </p:spPr>
      </p:pic>
      <p:sp>
        <p:nvSpPr>
          <p:cNvPr id="41" name="Arc 40">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759070" flipV="1">
            <a:off x="6034138" y="-673140"/>
            <a:ext cx="4021193" cy="4021193"/>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5" name="Picture 2" descr="S:\NSB\Resources\PHOTOS-CLIPART\Child Care\Permission To Use\AA Boy Apple_Fotolia_14820340.jpg">
            <a:extLst>
              <a:ext uri="{FF2B5EF4-FFF2-40B4-BE49-F238E27FC236}">
                <a16:creationId xmlns:a16="http://schemas.microsoft.com/office/drawing/2014/main" id="{A7CDD2EB-AE4B-006E-4D60-F71E5528560F}"/>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11850" b="31100"/>
          <a:stretch/>
        </p:blipFill>
        <p:spPr bwMode="auto">
          <a:xfrm>
            <a:off x="6261607" y="1"/>
            <a:ext cx="3519312" cy="3007909"/>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645774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C4A4B7C8-FECE-9892-04F2-05D6569A32C1}"/>
              </a:ext>
            </a:extLst>
          </p:cNvPr>
          <p:cNvSpPr>
            <a:spLocks noGrp="1" noChangeArrowheads="1"/>
          </p:cNvSpPr>
          <p:nvPr>
            <p:ph idx="1"/>
          </p:nvPr>
        </p:nvSpPr>
        <p:spPr>
          <a:xfrm>
            <a:off x="1828800" y="2146559"/>
            <a:ext cx="6624116" cy="4471619"/>
          </a:xfrm>
        </p:spPr>
        <p:txBody>
          <a:bodyPr>
            <a:normAutofit/>
          </a:bodyPr>
          <a:lstStyle/>
          <a:p>
            <a:pPr>
              <a:lnSpc>
                <a:spcPct val="100000"/>
              </a:lnSpc>
              <a:spcBef>
                <a:spcPts val="0"/>
              </a:spcBef>
              <a:buFont typeface="Wingdings" panose="05000000000000000000" pitchFamily="2" charset="2"/>
              <a:buChar char="ü"/>
            </a:pPr>
            <a:r>
              <a:rPr lang="en-US" sz="2400" dirty="0"/>
              <a:t>Frozen or Shelf-stable Concentrate</a:t>
            </a:r>
          </a:p>
          <a:p>
            <a:pPr lvl="1">
              <a:lnSpc>
                <a:spcPct val="100000"/>
              </a:lnSpc>
              <a:spcBef>
                <a:spcPts val="0"/>
              </a:spcBef>
              <a:buFont typeface="Wingdings" panose="05000000000000000000" pitchFamily="2" charset="2"/>
              <a:buChar char="§"/>
            </a:pPr>
            <a:r>
              <a:rPr lang="en-US" sz="2000" dirty="0"/>
              <a:t>11.5 to 12 oz. containers</a:t>
            </a:r>
          </a:p>
          <a:p>
            <a:pPr>
              <a:lnSpc>
                <a:spcPct val="100000"/>
              </a:lnSpc>
              <a:spcBef>
                <a:spcPts val="0"/>
              </a:spcBef>
              <a:buFont typeface="Wingdings" panose="05000000000000000000" pitchFamily="2" charset="2"/>
              <a:buChar char="ü"/>
            </a:pPr>
            <a:r>
              <a:rPr lang="en-US" sz="2400" dirty="0"/>
              <a:t>Single Strength</a:t>
            </a:r>
          </a:p>
          <a:p>
            <a:pPr lvl="1">
              <a:lnSpc>
                <a:spcPct val="100000"/>
              </a:lnSpc>
              <a:spcBef>
                <a:spcPts val="0"/>
              </a:spcBef>
              <a:buFont typeface="Wingdings" panose="05000000000000000000" pitchFamily="2" charset="2"/>
              <a:buChar char="§"/>
            </a:pPr>
            <a:r>
              <a:rPr lang="en-US" sz="2000" dirty="0"/>
              <a:t>48 oz. and 64 oz. containers</a:t>
            </a:r>
          </a:p>
          <a:p>
            <a:pPr>
              <a:lnSpc>
                <a:spcPct val="100000"/>
              </a:lnSpc>
              <a:spcBef>
                <a:spcPts val="0"/>
              </a:spcBef>
              <a:buFont typeface="Wingdings" panose="05000000000000000000" pitchFamily="2" charset="2"/>
              <a:buChar char="ü"/>
            </a:pPr>
            <a:r>
              <a:rPr lang="en-US" sz="2400" dirty="0"/>
              <a:t>100% fruit or vegetable juice or blends</a:t>
            </a:r>
          </a:p>
          <a:p>
            <a:pPr lvl="1">
              <a:lnSpc>
                <a:spcPct val="100000"/>
              </a:lnSpc>
              <a:spcBef>
                <a:spcPts val="0"/>
              </a:spcBef>
              <a:buFont typeface="Wingdings" panose="05000000000000000000" pitchFamily="2" charset="2"/>
              <a:buChar char="§"/>
            </a:pPr>
            <a:r>
              <a:rPr lang="en-US" sz="2000" dirty="0"/>
              <a:t>unsweetened and pasteurized </a:t>
            </a:r>
          </a:p>
          <a:p>
            <a:pPr>
              <a:lnSpc>
                <a:spcPct val="100000"/>
              </a:lnSpc>
              <a:spcBef>
                <a:spcPts val="0"/>
              </a:spcBef>
              <a:buFont typeface="Wingdings" panose="05000000000000000000" pitchFamily="2" charset="2"/>
              <a:buChar char="ü"/>
            </a:pPr>
            <a:r>
              <a:rPr lang="en-US" sz="2400" dirty="0"/>
              <a:t>Fortified with Calcium, Vitamin D or Vitamin C</a:t>
            </a:r>
          </a:p>
          <a:p>
            <a:pPr>
              <a:lnSpc>
                <a:spcPct val="100000"/>
              </a:lnSpc>
              <a:spcBef>
                <a:spcPts val="0"/>
              </a:spcBef>
              <a:buFont typeface="Wingdings" panose="05000000000000000000" pitchFamily="2" charset="2"/>
              <a:buChar char="ü"/>
            </a:pPr>
            <a:r>
              <a:rPr lang="en-US" sz="2400" dirty="0"/>
              <a:t>Contains &gt;30mg of Vitamin C per 100 mL</a:t>
            </a:r>
          </a:p>
          <a:p>
            <a:pPr>
              <a:lnSpc>
                <a:spcPct val="100000"/>
              </a:lnSpc>
              <a:spcBef>
                <a:spcPts val="0"/>
              </a:spcBef>
              <a:buFont typeface="Wingdings" panose="05000000000000000000" pitchFamily="2" charset="2"/>
              <a:buChar char="ü"/>
            </a:pPr>
            <a:r>
              <a:rPr lang="en-US" sz="2400" dirty="0"/>
              <a:t>Plastic, glass, cans or refrigerated paper cartons</a:t>
            </a:r>
          </a:p>
          <a:p>
            <a:pPr>
              <a:lnSpc>
                <a:spcPct val="100000"/>
              </a:lnSpc>
              <a:spcBef>
                <a:spcPts val="0"/>
              </a:spcBef>
              <a:buFont typeface="Wingdings" panose="05000000000000000000" pitchFamily="2" charset="2"/>
              <a:buChar char="ü"/>
            </a:pPr>
            <a:r>
              <a:rPr lang="en-US" sz="2400" dirty="0"/>
              <a:t>Regular or organic</a:t>
            </a:r>
            <a:endParaRPr lang="en-US" sz="2800" b="1" dirty="0">
              <a:solidFill>
                <a:srgbClr val="0055A4"/>
              </a:solidFill>
            </a:endParaRPr>
          </a:p>
        </p:txBody>
      </p:sp>
      <p:pic>
        <p:nvPicPr>
          <p:cNvPr id="3" name="Picture 2">
            <a:extLst>
              <a:ext uri="{FF2B5EF4-FFF2-40B4-BE49-F238E27FC236}">
                <a16:creationId xmlns:a16="http://schemas.microsoft.com/office/drawing/2014/main" id="{770536CA-7CCD-FE40-E9EB-090D1E1CC5F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rot="10800000">
            <a:off x="8854440" y="533401"/>
            <a:ext cx="3108960" cy="5632472"/>
          </a:xfrm>
          <a:prstGeom prst="rect">
            <a:avLst/>
          </a:prstGeom>
          <a:ln>
            <a:solidFill>
              <a:srgbClr val="66FFFF"/>
            </a:solidFill>
          </a:ln>
          <a:effectLst/>
        </p:spPr>
      </p:pic>
      <p:sp>
        <p:nvSpPr>
          <p:cNvPr id="4" name="TextBox 3">
            <a:extLst>
              <a:ext uri="{FF2B5EF4-FFF2-40B4-BE49-F238E27FC236}">
                <a16:creationId xmlns:a16="http://schemas.microsoft.com/office/drawing/2014/main" id="{A265A27A-2DB5-F422-643C-9FB8D8EC220C}"/>
              </a:ext>
            </a:extLst>
          </p:cNvPr>
          <p:cNvSpPr txBox="1"/>
          <p:nvPr/>
        </p:nvSpPr>
        <p:spPr>
          <a:xfrm>
            <a:off x="2514600" y="274320"/>
            <a:ext cx="6126480" cy="76944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Aptos Display" panose="02110004020202020204"/>
                <a:ea typeface="+mn-ea"/>
                <a:cs typeface="+mn-cs"/>
              </a:rPr>
              <a:t>Juice</a:t>
            </a:r>
          </a:p>
        </p:txBody>
      </p:sp>
      <p:graphicFrame>
        <p:nvGraphicFramePr>
          <p:cNvPr id="6" name="Diagram 5">
            <a:extLst>
              <a:ext uri="{FF2B5EF4-FFF2-40B4-BE49-F238E27FC236}">
                <a16:creationId xmlns:a16="http://schemas.microsoft.com/office/drawing/2014/main" id="{5D99EE62-B99C-F830-7FA4-19233065991C}"/>
              </a:ext>
            </a:extLst>
          </p:cNvPr>
          <p:cNvGraphicFramePr/>
          <p:nvPr/>
        </p:nvGraphicFramePr>
        <p:xfrm>
          <a:off x="457200" y="1371600"/>
          <a:ext cx="6624117" cy="80239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custDataLst>
      <p:tags r:id="rId1"/>
    </p:custDataLst>
    <p:extLst>
      <p:ext uri="{BB962C8B-B14F-4D97-AF65-F5344CB8AC3E}">
        <p14:creationId xmlns:p14="http://schemas.microsoft.com/office/powerpoint/2010/main" val="2317867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BB2CDA3-7014-C062-EC1F-607378788BC9}"/>
              </a:ext>
            </a:extLst>
          </p:cNvPr>
          <p:cNvSpPr txBox="1"/>
          <p:nvPr/>
        </p:nvSpPr>
        <p:spPr>
          <a:xfrm>
            <a:off x="6445027" y="1490692"/>
            <a:ext cx="3384774" cy="1569660"/>
          </a:xfrm>
          <a:prstGeom prst="rect">
            <a:avLst/>
          </a:prstGeom>
          <a:noFill/>
        </p:spPr>
        <p:txBody>
          <a:bodyPr wrap="square">
            <a:spAutoFit/>
          </a:bodyPr>
          <a:lstStyle/>
          <a:p>
            <a:pPr marL="3429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ptos" panose="02110004020202020204"/>
                <a:ea typeface="+mn-ea"/>
                <a:cs typeface="+mn-cs"/>
              </a:rPr>
              <a:t> = CTR (Container)</a:t>
            </a:r>
          </a:p>
          <a:p>
            <a:pPr marL="34290" marR="0" lvl="0" indent="0" algn="l"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17" name="Picture 16">
            <a:extLst>
              <a:ext uri="{FF2B5EF4-FFF2-40B4-BE49-F238E27FC236}">
                <a16:creationId xmlns:a16="http://schemas.microsoft.com/office/drawing/2014/main" id="{6BC2A0B9-00AB-861F-F544-D8B89040D28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76629" y="2627968"/>
            <a:ext cx="1959852" cy="3068552"/>
          </a:xfrm>
          <a:prstGeom prst="rect">
            <a:avLst/>
          </a:prstGeom>
        </p:spPr>
      </p:pic>
      <p:graphicFrame>
        <p:nvGraphicFramePr>
          <p:cNvPr id="21" name="Diagram 20">
            <a:extLst>
              <a:ext uri="{FF2B5EF4-FFF2-40B4-BE49-F238E27FC236}">
                <a16:creationId xmlns:a16="http://schemas.microsoft.com/office/drawing/2014/main" id="{D12E97E2-3D97-C7F8-6DE1-E0F9A0EB36D5}"/>
              </a:ext>
            </a:extLst>
          </p:cNvPr>
          <p:cNvGraphicFramePr/>
          <p:nvPr/>
        </p:nvGraphicFramePr>
        <p:xfrm>
          <a:off x="2514600" y="2525447"/>
          <a:ext cx="6925096" cy="409509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18" name="Diagram 17">
            <a:extLst>
              <a:ext uri="{FF2B5EF4-FFF2-40B4-BE49-F238E27FC236}">
                <a16:creationId xmlns:a16="http://schemas.microsoft.com/office/drawing/2014/main" id="{60F42C39-D938-E5BE-8CC0-810E1A15A93E}"/>
              </a:ext>
            </a:extLst>
          </p:cNvPr>
          <p:cNvGraphicFramePr/>
          <p:nvPr/>
        </p:nvGraphicFramePr>
        <p:xfrm>
          <a:off x="457200" y="1371600"/>
          <a:ext cx="6583680" cy="822960"/>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
        <p:nvSpPr>
          <p:cNvPr id="3" name="TextBox 2">
            <a:extLst>
              <a:ext uri="{FF2B5EF4-FFF2-40B4-BE49-F238E27FC236}">
                <a16:creationId xmlns:a16="http://schemas.microsoft.com/office/drawing/2014/main" id="{885459EE-C3DD-C1AA-27B1-6C03BAC73BF6}"/>
              </a:ext>
            </a:extLst>
          </p:cNvPr>
          <p:cNvSpPr txBox="1"/>
          <p:nvPr/>
        </p:nvSpPr>
        <p:spPr>
          <a:xfrm>
            <a:off x="2514600" y="274320"/>
            <a:ext cx="6126480" cy="76944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Aptos Display" panose="02110004020202020204"/>
                <a:ea typeface="+mn-ea"/>
                <a:cs typeface="+mn-cs"/>
              </a:rPr>
              <a:t>Juice</a:t>
            </a:r>
          </a:p>
        </p:txBody>
      </p:sp>
    </p:spTree>
    <p:custDataLst>
      <p:tags r:id="rId1"/>
    </p:custDataLst>
    <p:extLst>
      <p:ext uri="{BB962C8B-B14F-4D97-AF65-F5344CB8AC3E}">
        <p14:creationId xmlns:p14="http://schemas.microsoft.com/office/powerpoint/2010/main" val="1727409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5">
            <a:extLst>
              <a:ext uri="{FF2B5EF4-FFF2-40B4-BE49-F238E27FC236}">
                <a16:creationId xmlns:a16="http://schemas.microsoft.com/office/drawing/2014/main" id="{B3DC1287-59F8-84EB-63DD-FD4B9D9A2177}"/>
              </a:ext>
            </a:extLst>
          </p:cNvPr>
          <p:cNvSpPr>
            <a:spLocks noGrp="1" noChangeArrowheads="1"/>
          </p:cNvSpPr>
          <p:nvPr>
            <p:ph idx="1"/>
          </p:nvPr>
        </p:nvSpPr>
        <p:spPr>
          <a:xfrm>
            <a:off x="2263869" y="2186845"/>
            <a:ext cx="5734489" cy="2382977"/>
          </a:xfrm>
        </p:spPr>
        <p:txBody>
          <a:bodyPr>
            <a:normAutofit/>
          </a:bodyPr>
          <a:lstStyle/>
          <a:p>
            <a:pPr>
              <a:lnSpc>
                <a:spcPct val="100000"/>
              </a:lnSpc>
              <a:spcBef>
                <a:spcPts val="0"/>
              </a:spcBef>
              <a:buFont typeface="Wingdings" panose="05000000000000000000" pitchFamily="2" charset="2"/>
              <a:buChar char="ü"/>
            </a:pPr>
            <a:r>
              <a:rPr lang="en-US" sz="2400" dirty="0"/>
              <a:t>11.8 / 12 ounce or larger box or bag</a:t>
            </a:r>
          </a:p>
          <a:p>
            <a:pPr>
              <a:lnSpc>
                <a:spcPct val="100000"/>
              </a:lnSpc>
              <a:spcBef>
                <a:spcPts val="0"/>
              </a:spcBef>
              <a:buFont typeface="Wingdings" panose="05000000000000000000" pitchFamily="2" charset="2"/>
              <a:buChar char="ü"/>
            </a:pPr>
            <a:r>
              <a:rPr lang="en-US" sz="2400" dirty="0"/>
              <a:t>Ready to eat</a:t>
            </a:r>
          </a:p>
          <a:p>
            <a:pPr>
              <a:lnSpc>
                <a:spcPct val="100000"/>
              </a:lnSpc>
              <a:spcBef>
                <a:spcPts val="0"/>
              </a:spcBef>
              <a:buFont typeface="Wingdings" panose="05000000000000000000" pitchFamily="2" charset="2"/>
              <a:buChar char="ü"/>
            </a:pPr>
            <a:r>
              <a:rPr lang="en-US" sz="2400" dirty="0"/>
              <a:t>Instant and regular hot cereal</a:t>
            </a:r>
          </a:p>
          <a:p>
            <a:pPr>
              <a:lnSpc>
                <a:spcPct val="100000"/>
              </a:lnSpc>
              <a:spcBef>
                <a:spcPts val="0"/>
              </a:spcBef>
              <a:buFont typeface="Wingdings" panose="05000000000000000000" pitchFamily="2" charset="2"/>
              <a:buChar char="ü"/>
            </a:pPr>
            <a:r>
              <a:rPr lang="en-US" sz="2400" u="sng" dirty="0"/>
              <a:t>&lt; </a:t>
            </a:r>
            <a:r>
              <a:rPr lang="en-US" sz="2400" dirty="0"/>
              <a:t>6 grams sugar per dry ounce</a:t>
            </a:r>
            <a:endParaRPr lang="en-US" sz="2400" u="sng" dirty="0"/>
          </a:p>
          <a:p>
            <a:pPr>
              <a:lnSpc>
                <a:spcPct val="100000"/>
              </a:lnSpc>
              <a:spcBef>
                <a:spcPts val="0"/>
              </a:spcBef>
              <a:buFont typeface="Wingdings" panose="05000000000000000000" pitchFamily="2" charset="2"/>
              <a:buChar char="ü"/>
            </a:pPr>
            <a:r>
              <a:rPr lang="en-US" sz="2400" dirty="0"/>
              <a:t>Regular or organic</a:t>
            </a:r>
          </a:p>
          <a:p>
            <a:pPr marL="0" indent="0">
              <a:spcBef>
                <a:spcPct val="40000"/>
              </a:spcBef>
              <a:buNone/>
            </a:pPr>
            <a:endParaRPr lang="en-US" dirty="0"/>
          </a:p>
          <a:p>
            <a:pPr eaLnBrk="1" hangingPunct="1">
              <a:spcBef>
                <a:spcPct val="40000"/>
              </a:spcBef>
            </a:pPr>
            <a:endParaRPr lang="en-US" dirty="0"/>
          </a:p>
          <a:p>
            <a:pPr marL="82296" indent="0">
              <a:spcBef>
                <a:spcPct val="40000"/>
              </a:spcBef>
              <a:buNone/>
            </a:pPr>
            <a:endParaRPr lang="en-US" dirty="0"/>
          </a:p>
          <a:p>
            <a:pPr marL="82296" indent="0">
              <a:spcBef>
                <a:spcPct val="40000"/>
              </a:spcBef>
              <a:buNone/>
            </a:pPr>
            <a:endParaRPr lang="en-US" b="1" dirty="0">
              <a:solidFill>
                <a:srgbClr val="0055A4"/>
              </a:solidFill>
            </a:endParaRPr>
          </a:p>
        </p:txBody>
      </p:sp>
      <p:pic>
        <p:nvPicPr>
          <p:cNvPr id="8" name="Picture 7">
            <a:extLst>
              <a:ext uri="{FF2B5EF4-FFF2-40B4-BE49-F238E27FC236}">
                <a16:creationId xmlns:a16="http://schemas.microsoft.com/office/drawing/2014/main" id="{A4D9E200-6D31-1C0C-1809-60133D9DF478}"/>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8915400" y="127831"/>
            <a:ext cx="3045913" cy="6580319"/>
          </a:xfrm>
          <a:prstGeom prst="rect">
            <a:avLst/>
          </a:prstGeom>
          <a:ln>
            <a:noFill/>
          </a:ln>
          <a:effectLst/>
        </p:spPr>
      </p:pic>
      <p:pic>
        <p:nvPicPr>
          <p:cNvPr id="10" name="Picture 9">
            <a:extLst>
              <a:ext uri="{FF2B5EF4-FFF2-40B4-BE49-F238E27FC236}">
                <a16:creationId xmlns:a16="http://schemas.microsoft.com/office/drawing/2014/main" id="{CA63E8D9-B429-3CCE-3BB9-104BA035BBE1}"/>
              </a:ext>
            </a:extLst>
          </p:cNvPr>
          <p:cNvPicPr>
            <a:picLocks noChangeAspect="1"/>
          </p:cNvPicPr>
          <p:nvPr/>
        </p:nvPicPr>
        <p:blipFill>
          <a:blip r:embed="rId5"/>
          <a:stretch>
            <a:fillRect/>
          </a:stretch>
        </p:blipFill>
        <p:spPr>
          <a:xfrm>
            <a:off x="5029200" y="4590391"/>
            <a:ext cx="2893454" cy="2055480"/>
          </a:xfrm>
          <a:prstGeom prst="rect">
            <a:avLst/>
          </a:prstGeom>
        </p:spPr>
      </p:pic>
      <p:sp>
        <p:nvSpPr>
          <p:cNvPr id="4" name="TextBox 3">
            <a:extLst>
              <a:ext uri="{FF2B5EF4-FFF2-40B4-BE49-F238E27FC236}">
                <a16:creationId xmlns:a16="http://schemas.microsoft.com/office/drawing/2014/main" id="{11D96CAC-7048-0AAE-E90C-9FC8BB6C19FE}"/>
              </a:ext>
            </a:extLst>
          </p:cNvPr>
          <p:cNvSpPr txBox="1"/>
          <p:nvPr/>
        </p:nvSpPr>
        <p:spPr>
          <a:xfrm>
            <a:off x="2514600" y="295870"/>
            <a:ext cx="6126480" cy="76944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Aptos Display" panose="02110004020202020204"/>
                <a:ea typeface="+mn-ea"/>
                <a:cs typeface="+mn-cs"/>
              </a:rPr>
              <a:t>Cereal</a:t>
            </a:r>
            <a:endParaRPr kumimoji="0" lang="en-US" sz="5400" b="1" i="0" u="none" strike="noStrike" kern="1200" cap="none" spc="0" normalizeH="0" baseline="0" noProof="0" dirty="0">
              <a:ln>
                <a:noFill/>
              </a:ln>
              <a:solidFill>
                <a:prstClr val="black"/>
              </a:solidFill>
              <a:effectLst/>
              <a:uLnTx/>
              <a:uFillTx/>
              <a:latin typeface="Aptos Display" panose="02110004020202020204"/>
              <a:ea typeface="+mn-ea"/>
              <a:cs typeface="+mn-cs"/>
            </a:endParaRPr>
          </a:p>
        </p:txBody>
      </p:sp>
      <p:pic>
        <p:nvPicPr>
          <p:cNvPr id="6" name="Picture 5">
            <a:extLst>
              <a:ext uri="{FF2B5EF4-FFF2-40B4-BE49-F238E27FC236}">
                <a16:creationId xmlns:a16="http://schemas.microsoft.com/office/drawing/2014/main" id="{E51DBCA9-1DC0-E4D5-3EFE-601805D4AF90}"/>
              </a:ext>
            </a:extLst>
          </p:cNvPr>
          <p:cNvPicPr>
            <a:picLocks noChangeAspect="1"/>
          </p:cNvPicPr>
          <p:nvPr/>
        </p:nvPicPr>
        <p:blipFill>
          <a:blip r:embed="rId6"/>
          <a:stretch>
            <a:fillRect/>
          </a:stretch>
        </p:blipFill>
        <p:spPr>
          <a:xfrm>
            <a:off x="414320" y="4306006"/>
            <a:ext cx="2248529" cy="2331102"/>
          </a:xfrm>
          <a:prstGeom prst="rect">
            <a:avLst/>
          </a:prstGeom>
        </p:spPr>
      </p:pic>
      <p:graphicFrame>
        <p:nvGraphicFramePr>
          <p:cNvPr id="2" name="Diagram 1">
            <a:extLst>
              <a:ext uri="{FF2B5EF4-FFF2-40B4-BE49-F238E27FC236}">
                <a16:creationId xmlns:a16="http://schemas.microsoft.com/office/drawing/2014/main" id="{9C29FE71-EDE1-144B-5040-F45EFBF68E3D}"/>
              </a:ext>
            </a:extLst>
          </p:cNvPr>
          <p:cNvGraphicFramePr/>
          <p:nvPr/>
        </p:nvGraphicFramePr>
        <p:xfrm>
          <a:off x="457200" y="1371600"/>
          <a:ext cx="6624117" cy="802391"/>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custDataLst>
      <p:tags r:id="rId1"/>
    </p:custDataLst>
    <p:extLst>
      <p:ext uri="{BB962C8B-B14F-4D97-AF65-F5344CB8AC3E}">
        <p14:creationId xmlns:p14="http://schemas.microsoft.com/office/powerpoint/2010/main" val="1079925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3" name="Rectangle 5">
            <a:extLst>
              <a:ext uri="{FF2B5EF4-FFF2-40B4-BE49-F238E27FC236}">
                <a16:creationId xmlns:a16="http://schemas.microsoft.com/office/drawing/2014/main" id="{1F80B996-23CD-DFED-8135-F663744D09E9}"/>
              </a:ext>
            </a:extLst>
          </p:cNvPr>
          <p:cNvSpPr txBox="1">
            <a:spLocks noChangeArrowheads="1"/>
          </p:cNvSpPr>
          <p:nvPr/>
        </p:nvSpPr>
        <p:spPr>
          <a:xfrm>
            <a:off x="2262094" y="2293483"/>
            <a:ext cx="6180951" cy="2119312"/>
          </a:xfrm>
          <a:prstGeom prst="rect">
            <a:avLst/>
          </a:prstGeom>
          <a:solidFill>
            <a:schemeClr val="bg2"/>
          </a:solidFill>
          <a:ln>
            <a:solidFill>
              <a:schemeClr val="accent6">
                <a:lumMod val="20000"/>
                <a:lumOff val="80000"/>
              </a:schemeClr>
            </a:solidFill>
          </a:ln>
        </p:spPr>
        <p:txBody>
          <a:bodyPr vert="horz" lIns="91440" tIns="45720" rIns="91440" bIns="45720" rtlCol="0">
            <a:normAutofit lnSpcReduction="10000"/>
          </a:bodyPr>
          <a:lst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b="0" i="0" u="none"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228531" marR="0" lvl="0" indent="-228531" algn="l" defTabSz="914126" rtl="0" eaLnBrk="1" fontAlgn="auto" latinLnBrk="0" hangingPunct="1">
              <a:lnSpc>
                <a:spcPct val="90000"/>
              </a:lnSpc>
              <a:spcBef>
                <a:spcPct val="40000"/>
              </a:spcBef>
              <a:spcAft>
                <a:spcPts val="0"/>
              </a:spcAft>
              <a:buClrTx/>
              <a:buSzTx/>
              <a:buFont typeface="Arial" panose="020B0604020202020204" pitchFamily="34" charset="0"/>
              <a:buChar char="•"/>
              <a:tabLst/>
              <a:defRPr/>
            </a:pPr>
            <a:endParaRPr kumimoji="0" lang="en-US" sz="2799" b="1" i="0" u="none" strike="noStrike" kern="1200" cap="none" spc="0" normalizeH="0" baseline="0" noProof="0" dirty="0">
              <a:ln>
                <a:noFill/>
              </a:ln>
              <a:solidFill>
                <a:srgbClr val="0070C0"/>
              </a:solidFill>
              <a:effectLst/>
              <a:uLnTx/>
              <a:uFillTx/>
              <a:latin typeface="Aptos" panose="02110004020202020204"/>
              <a:ea typeface="+mn-ea"/>
              <a:cs typeface="+mn-cs"/>
            </a:endParaRPr>
          </a:p>
          <a:p>
            <a:pPr marL="0" marR="0" lvl="0" indent="0" algn="l" defTabSz="914126" rtl="0" eaLnBrk="1" fontAlgn="auto" latinLnBrk="0" hangingPunct="1">
              <a:lnSpc>
                <a:spcPct val="90000"/>
              </a:lnSpc>
              <a:spcBef>
                <a:spcPct val="40000"/>
              </a:spcBef>
              <a:spcAft>
                <a:spcPts val="0"/>
              </a:spcAft>
              <a:buClrTx/>
              <a:buSzTx/>
              <a:buFont typeface="Arial" panose="020B0604020202020204" pitchFamily="34" charset="0"/>
              <a:buNone/>
              <a:tabLst/>
              <a:defRPr/>
            </a:pPr>
            <a:endParaRPr kumimoji="0" lang="en-US" sz="2799"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82296" marR="0" lvl="0" indent="0" algn="l" defTabSz="914126" rtl="0" eaLnBrk="1" fontAlgn="auto" latinLnBrk="0" hangingPunct="1">
              <a:lnSpc>
                <a:spcPct val="90000"/>
              </a:lnSpc>
              <a:spcBef>
                <a:spcPct val="40000"/>
              </a:spcBef>
              <a:spcAft>
                <a:spcPts val="0"/>
              </a:spcAft>
              <a:buClrTx/>
              <a:buSzTx/>
              <a:buFont typeface="Arial" panose="020B0604020202020204" pitchFamily="34" charset="0"/>
              <a:buNone/>
              <a:tabLst/>
              <a:defRPr/>
            </a:pPr>
            <a:endParaRPr kumimoji="0" lang="en-US" sz="2799"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82296" marR="0" lvl="0" indent="0" algn="l" defTabSz="914126" rtl="0" eaLnBrk="1" fontAlgn="auto" latinLnBrk="0" hangingPunct="1">
              <a:lnSpc>
                <a:spcPct val="90000"/>
              </a:lnSpc>
              <a:spcBef>
                <a:spcPct val="40000"/>
              </a:spcBef>
              <a:spcAft>
                <a:spcPts val="0"/>
              </a:spcAft>
              <a:buClrTx/>
              <a:buSzTx/>
              <a:buFont typeface="Arial" panose="020B0604020202020204" pitchFamily="34" charset="0"/>
              <a:buNone/>
              <a:tabLst/>
              <a:defRPr/>
            </a:pPr>
            <a:r>
              <a:rPr kumimoji="0" lang="en-US" sz="2799" b="1" i="0" u="none" strike="noStrike" kern="1200" cap="none" spc="0" normalizeH="0" baseline="0" noProof="0" dirty="0">
                <a:ln>
                  <a:noFill/>
                </a:ln>
                <a:solidFill>
                  <a:srgbClr val="0055A4"/>
                </a:solidFill>
                <a:effectLst/>
                <a:uLnTx/>
                <a:uFillTx/>
                <a:latin typeface="Aptos" panose="02110004020202020204"/>
                <a:ea typeface="+mn-ea"/>
                <a:cs typeface="+mn-cs"/>
              </a:rPr>
              <a:t>.</a:t>
            </a:r>
          </a:p>
        </p:txBody>
      </p:sp>
      <p:pic>
        <p:nvPicPr>
          <p:cNvPr id="5" name="Picture 4" descr="Table">
            <a:extLst>
              <a:ext uri="{FF2B5EF4-FFF2-40B4-BE49-F238E27FC236}">
                <a16:creationId xmlns:a16="http://schemas.microsoft.com/office/drawing/2014/main" id="{447560DE-0C5D-15C4-F489-943ECAD752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21181" y="4538467"/>
            <a:ext cx="6180952" cy="1990476"/>
          </a:xfrm>
          <a:prstGeom prst="rect">
            <a:avLst/>
          </a:prstGeom>
        </p:spPr>
      </p:pic>
      <p:grpSp>
        <p:nvGrpSpPr>
          <p:cNvPr id="6" name="Group 5">
            <a:extLst>
              <a:ext uri="{FF2B5EF4-FFF2-40B4-BE49-F238E27FC236}">
                <a16:creationId xmlns:a16="http://schemas.microsoft.com/office/drawing/2014/main" id="{80EFF3E2-6A8E-3624-9208-707DA588720B}"/>
              </a:ext>
            </a:extLst>
          </p:cNvPr>
          <p:cNvGrpSpPr/>
          <p:nvPr/>
        </p:nvGrpSpPr>
        <p:grpSpPr>
          <a:xfrm>
            <a:off x="2474175" y="2532756"/>
            <a:ext cx="5786897" cy="1388257"/>
            <a:chOff x="122500" y="2139634"/>
            <a:chExt cx="9179511" cy="2114908"/>
          </a:xfrm>
        </p:grpSpPr>
        <p:grpSp>
          <p:nvGrpSpPr>
            <p:cNvPr id="11" name="Group 10">
              <a:extLst>
                <a:ext uri="{FF2B5EF4-FFF2-40B4-BE49-F238E27FC236}">
                  <a16:creationId xmlns:a16="http://schemas.microsoft.com/office/drawing/2014/main" id="{EAD5C04F-065E-B635-709E-F0E748E4FC49}"/>
                </a:ext>
              </a:extLst>
            </p:cNvPr>
            <p:cNvGrpSpPr/>
            <p:nvPr/>
          </p:nvGrpSpPr>
          <p:grpSpPr>
            <a:xfrm>
              <a:off x="122500" y="2368234"/>
              <a:ext cx="3154694" cy="1800053"/>
              <a:chOff x="280509" y="2483449"/>
              <a:chExt cx="3154694" cy="1800053"/>
            </a:xfrm>
          </p:grpSpPr>
          <p:grpSp>
            <p:nvGrpSpPr>
              <p:cNvPr id="22" name="Group 21">
                <a:extLst>
                  <a:ext uri="{FF2B5EF4-FFF2-40B4-BE49-F238E27FC236}">
                    <a16:creationId xmlns:a16="http://schemas.microsoft.com/office/drawing/2014/main" id="{54522BE0-7A2C-44CD-EBE3-14FC895AA0B7}"/>
                  </a:ext>
                </a:extLst>
              </p:cNvPr>
              <p:cNvGrpSpPr/>
              <p:nvPr/>
            </p:nvGrpSpPr>
            <p:grpSpPr>
              <a:xfrm>
                <a:off x="2173515" y="2483449"/>
                <a:ext cx="1261688" cy="1800053"/>
                <a:chOff x="248347" y="3481306"/>
                <a:chExt cx="1261688" cy="1800053"/>
              </a:xfrm>
            </p:grpSpPr>
            <p:pic>
              <p:nvPicPr>
                <p:cNvPr id="29" name="Picture 28" descr="A picture containing photo&#10;&#10;Description generated with high confidence">
                  <a:extLst>
                    <a:ext uri="{FF2B5EF4-FFF2-40B4-BE49-F238E27FC236}">
                      <a16:creationId xmlns:a16="http://schemas.microsoft.com/office/drawing/2014/main" id="{67904B82-0E19-89D3-9887-B3C6901D411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8347" y="3481306"/>
                  <a:ext cx="1063999" cy="1800053"/>
                </a:xfrm>
                <a:prstGeom prst="rect">
                  <a:avLst/>
                </a:prstGeom>
                <a:ln>
                  <a:noFill/>
                </a:ln>
              </p:spPr>
            </p:pic>
            <p:sp>
              <p:nvSpPr>
                <p:cNvPr id="30" name="TextBox 29">
                  <a:extLst>
                    <a:ext uri="{FF2B5EF4-FFF2-40B4-BE49-F238E27FC236}">
                      <a16:creationId xmlns:a16="http://schemas.microsoft.com/office/drawing/2014/main" id="{82CBD2CD-6949-B697-F134-5C759417C0DB}"/>
                    </a:ext>
                  </a:extLst>
                </p:cNvPr>
                <p:cNvSpPr txBox="1"/>
                <p:nvPr/>
              </p:nvSpPr>
              <p:spPr>
                <a:xfrm>
                  <a:off x="325666" y="4700506"/>
                  <a:ext cx="1184369" cy="562650"/>
                </a:xfrm>
                <a:prstGeom prst="rect">
                  <a:avLst/>
                </a:prstGeom>
                <a:no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Display" panose="02110004020202020204"/>
                      <a:ea typeface="+mn-ea"/>
                      <a:cs typeface="+mn-cs"/>
                    </a:rPr>
                    <a:t>12 oz.</a:t>
                  </a:r>
                </a:p>
              </p:txBody>
            </p:sp>
          </p:grpSp>
          <p:grpSp>
            <p:nvGrpSpPr>
              <p:cNvPr id="23" name="Group 22">
                <a:extLst>
                  <a:ext uri="{FF2B5EF4-FFF2-40B4-BE49-F238E27FC236}">
                    <a16:creationId xmlns:a16="http://schemas.microsoft.com/office/drawing/2014/main" id="{CCE93FCC-1E82-1D59-8E38-7822C0477F7D}"/>
                  </a:ext>
                </a:extLst>
              </p:cNvPr>
              <p:cNvGrpSpPr/>
              <p:nvPr/>
            </p:nvGrpSpPr>
            <p:grpSpPr>
              <a:xfrm>
                <a:off x="1296883" y="2483449"/>
                <a:ext cx="1360849" cy="1800053"/>
                <a:chOff x="336635" y="3544093"/>
                <a:chExt cx="1360849" cy="1800053"/>
              </a:xfrm>
            </p:grpSpPr>
            <p:pic>
              <p:nvPicPr>
                <p:cNvPr id="27" name="Picture 26" descr="A picture containing photo&#10;&#10;Description generated with high confidence">
                  <a:extLst>
                    <a:ext uri="{FF2B5EF4-FFF2-40B4-BE49-F238E27FC236}">
                      <a16:creationId xmlns:a16="http://schemas.microsoft.com/office/drawing/2014/main" id="{3A6015D2-6DDE-8AB3-838C-FBB7288BDB9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6635" y="3544093"/>
                  <a:ext cx="1063999" cy="1800053"/>
                </a:xfrm>
                <a:prstGeom prst="rect">
                  <a:avLst/>
                </a:prstGeom>
                <a:ln>
                  <a:noFill/>
                </a:ln>
              </p:spPr>
            </p:pic>
            <p:sp>
              <p:nvSpPr>
                <p:cNvPr id="28" name="TextBox 27">
                  <a:extLst>
                    <a:ext uri="{FF2B5EF4-FFF2-40B4-BE49-F238E27FC236}">
                      <a16:creationId xmlns:a16="http://schemas.microsoft.com/office/drawing/2014/main" id="{07C7453B-18CB-A425-02D4-9CAEBEF55F9C}"/>
                    </a:ext>
                  </a:extLst>
                </p:cNvPr>
                <p:cNvSpPr txBox="1"/>
                <p:nvPr/>
              </p:nvSpPr>
              <p:spPr>
                <a:xfrm>
                  <a:off x="369217" y="4763296"/>
                  <a:ext cx="1328267" cy="562650"/>
                </a:xfrm>
                <a:prstGeom prst="rect">
                  <a:avLst/>
                </a:prstGeom>
                <a:no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Display" panose="02110004020202020204"/>
                      <a:ea typeface="+mn-ea"/>
                      <a:cs typeface="+mn-cs"/>
                    </a:rPr>
                    <a:t>12oz.</a:t>
                  </a:r>
                </a:p>
              </p:txBody>
            </p:sp>
          </p:grpSp>
          <p:grpSp>
            <p:nvGrpSpPr>
              <p:cNvPr id="24" name="Group 23">
                <a:extLst>
                  <a:ext uri="{FF2B5EF4-FFF2-40B4-BE49-F238E27FC236}">
                    <a16:creationId xmlns:a16="http://schemas.microsoft.com/office/drawing/2014/main" id="{2009F3B6-CB37-B125-57D3-4588C019958A}"/>
                  </a:ext>
                </a:extLst>
              </p:cNvPr>
              <p:cNvGrpSpPr/>
              <p:nvPr/>
            </p:nvGrpSpPr>
            <p:grpSpPr>
              <a:xfrm>
                <a:off x="280509" y="2483449"/>
                <a:ext cx="1177286" cy="1800053"/>
                <a:chOff x="251157" y="3512700"/>
                <a:chExt cx="1207304" cy="1800053"/>
              </a:xfrm>
            </p:grpSpPr>
            <p:pic>
              <p:nvPicPr>
                <p:cNvPr id="25" name="Picture 24" descr="A picture containing photo&#10;&#10;Description generated with high confidence">
                  <a:extLst>
                    <a:ext uri="{FF2B5EF4-FFF2-40B4-BE49-F238E27FC236}">
                      <a16:creationId xmlns:a16="http://schemas.microsoft.com/office/drawing/2014/main" id="{AFFED5C7-8090-F222-2219-57145A7E9E7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4462" y="3512700"/>
                  <a:ext cx="1063999" cy="1800053"/>
                </a:xfrm>
                <a:prstGeom prst="rect">
                  <a:avLst/>
                </a:prstGeom>
                <a:ln>
                  <a:noFill/>
                </a:ln>
              </p:spPr>
            </p:pic>
            <p:sp>
              <p:nvSpPr>
                <p:cNvPr id="26" name="TextBox 25">
                  <a:extLst>
                    <a:ext uri="{FF2B5EF4-FFF2-40B4-BE49-F238E27FC236}">
                      <a16:creationId xmlns:a16="http://schemas.microsoft.com/office/drawing/2014/main" id="{D5F68070-0367-861D-4E32-0968148282A1}"/>
                    </a:ext>
                  </a:extLst>
                </p:cNvPr>
                <p:cNvSpPr txBox="1"/>
                <p:nvPr/>
              </p:nvSpPr>
              <p:spPr>
                <a:xfrm>
                  <a:off x="251157" y="4723622"/>
                  <a:ext cx="1200007" cy="562650"/>
                </a:xfrm>
                <a:prstGeom prst="rect">
                  <a:avLst/>
                </a:prstGeom>
                <a:no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Display" panose="02110004020202020204"/>
                      <a:ea typeface="+mn-ea"/>
                      <a:cs typeface="+mn-cs"/>
                    </a:rPr>
                    <a:t>12oz.</a:t>
                  </a:r>
                  <a:endParaRPr kumimoji="0" lang="en-US" sz="2000" b="0" i="0" u="none" strike="noStrike" kern="1200" cap="none" spc="0" normalizeH="0" baseline="0" noProof="0" dirty="0">
                    <a:ln>
                      <a:noFill/>
                    </a:ln>
                    <a:solidFill>
                      <a:prstClr val="black"/>
                    </a:solidFill>
                    <a:effectLst/>
                    <a:uLnTx/>
                    <a:uFillTx/>
                    <a:latin typeface="Aptos Display" panose="02110004020202020204"/>
                    <a:ea typeface="+mn-ea"/>
                    <a:cs typeface="+mn-cs"/>
                  </a:endParaRPr>
                </a:p>
              </p:txBody>
            </p:sp>
          </p:grpSp>
        </p:grpSp>
        <p:grpSp>
          <p:nvGrpSpPr>
            <p:cNvPr id="12" name="Group 11">
              <a:extLst>
                <a:ext uri="{FF2B5EF4-FFF2-40B4-BE49-F238E27FC236}">
                  <a16:creationId xmlns:a16="http://schemas.microsoft.com/office/drawing/2014/main" id="{F031E21C-E8AE-8226-5FEB-67C02DAC2ECE}"/>
                </a:ext>
              </a:extLst>
            </p:cNvPr>
            <p:cNvGrpSpPr/>
            <p:nvPr/>
          </p:nvGrpSpPr>
          <p:grpSpPr>
            <a:xfrm>
              <a:off x="4296301" y="2139634"/>
              <a:ext cx="2612593" cy="2114908"/>
              <a:chOff x="4316119" y="2354581"/>
              <a:chExt cx="2612593" cy="2114908"/>
            </a:xfrm>
          </p:grpSpPr>
          <p:grpSp>
            <p:nvGrpSpPr>
              <p:cNvPr id="16" name="Group 15">
                <a:extLst>
                  <a:ext uri="{FF2B5EF4-FFF2-40B4-BE49-F238E27FC236}">
                    <a16:creationId xmlns:a16="http://schemas.microsoft.com/office/drawing/2014/main" id="{82D35117-1ECA-67AD-52A7-B10BED0EE4CB}"/>
                  </a:ext>
                </a:extLst>
              </p:cNvPr>
              <p:cNvGrpSpPr/>
              <p:nvPr/>
            </p:nvGrpSpPr>
            <p:grpSpPr>
              <a:xfrm>
                <a:off x="5490518" y="2354583"/>
                <a:ext cx="1438194" cy="2100804"/>
                <a:chOff x="4534523" y="3384839"/>
                <a:chExt cx="1438194" cy="2595735"/>
              </a:xfrm>
            </p:grpSpPr>
            <p:pic>
              <p:nvPicPr>
                <p:cNvPr id="20" name="Picture 19" descr="A picture containing photo&#10;&#10;Description generated with high confidence">
                  <a:extLst>
                    <a:ext uri="{FF2B5EF4-FFF2-40B4-BE49-F238E27FC236}">
                      <a16:creationId xmlns:a16="http://schemas.microsoft.com/office/drawing/2014/main" id="{A8CCC2F0-8CC0-6E90-B1E2-42394D6E929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34523" y="3384839"/>
                  <a:ext cx="1219200" cy="2595735"/>
                </a:xfrm>
                <a:prstGeom prst="rect">
                  <a:avLst/>
                </a:prstGeom>
                <a:ln>
                  <a:noFill/>
                </a:ln>
              </p:spPr>
            </p:pic>
            <p:sp>
              <p:nvSpPr>
                <p:cNvPr id="21" name="TextBox 20">
                  <a:extLst>
                    <a:ext uri="{FF2B5EF4-FFF2-40B4-BE49-F238E27FC236}">
                      <a16:creationId xmlns:a16="http://schemas.microsoft.com/office/drawing/2014/main" id="{9102E3D5-666B-9D9E-F070-AA4CA9BF4944}"/>
                    </a:ext>
                  </a:extLst>
                </p:cNvPr>
                <p:cNvSpPr txBox="1"/>
                <p:nvPr/>
              </p:nvSpPr>
              <p:spPr>
                <a:xfrm>
                  <a:off x="4592480" y="5261316"/>
                  <a:ext cx="1380237" cy="695206"/>
                </a:xfrm>
                <a:prstGeom prst="rect">
                  <a:avLst/>
                </a:prstGeom>
                <a:no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Display" panose="02110004020202020204"/>
                      <a:ea typeface="+mn-ea"/>
                      <a:cs typeface="+mn-cs"/>
                    </a:rPr>
                    <a:t>18 oz.</a:t>
                  </a:r>
                </a:p>
              </p:txBody>
            </p:sp>
          </p:grpSp>
          <p:grpSp>
            <p:nvGrpSpPr>
              <p:cNvPr id="17" name="Group 16">
                <a:extLst>
                  <a:ext uri="{FF2B5EF4-FFF2-40B4-BE49-F238E27FC236}">
                    <a16:creationId xmlns:a16="http://schemas.microsoft.com/office/drawing/2014/main" id="{B4660891-859D-5691-0017-E4D97BD2F3EF}"/>
                  </a:ext>
                </a:extLst>
              </p:cNvPr>
              <p:cNvGrpSpPr/>
              <p:nvPr/>
            </p:nvGrpSpPr>
            <p:grpSpPr>
              <a:xfrm>
                <a:off x="4316119" y="2354581"/>
                <a:ext cx="1289676" cy="2114908"/>
                <a:chOff x="4534043" y="3510837"/>
                <a:chExt cx="1289676" cy="2499037"/>
              </a:xfrm>
            </p:grpSpPr>
            <p:pic>
              <p:nvPicPr>
                <p:cNvPr id="18" name="Picture 17" descr="A picture containing photo&#10;&#10;Description generated with high confidence">
                  <a:extLst>
                    <a:ext uri="{FF2B5EF4-FFF2-40B4-BE49-F238E27FC236}">
                      <a16:creationId xmlns:a16="http://schemas.microsoft.com/office/drawing/2014/main" id="{AA6EC2C1-EB31-0303-97DF-0CFE40FAEFC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04519" y="3510837"/>
                  <a:ext cx="1219200" cy="2499037"/>
                </a:xfrm>
                <a:prstGeom prst="rect">
                  <a:avLst/>
                </a:prstGeom>
                <a:ln>
                  <a:noFill/>
                </a:ln>
              </p:spPr>
            </p:pic>
            <p:sp>
              <p:nvSpPr>
                <p:cNvPr id="19" name="TextBox 18">
                  <a:extLst>
                    <a:ext uri="{FF2B5EF4-FFF2-40B4-BE49-F238E27FC236}">
                      <a16:creationId xmlns:a16="http://schemas.microsoft.com/office/drawing/2014/main" id="{87D809F6-83B4-82F6-8240-C0659E658E0F}"/>
                    </a:ext>
                  </a:extLst>
                </p:cNvPr>
                <p:cNvSpPr txBox="1"/>
                <p:nvPr/>
              </p:nvSpPr>
              <p:spPr>
                <a:xfrm>
                  <a:off x="4534043" y="5282362"/>
                  <a:ext cx="1271150" cy="664844"/>
                </a:xfrm>
                <a:prstGeom prst="rect">
                  <a:avLst/>
                </a:prstGeom>
                <a:no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Display" panose="02110004020202020204"/>
                      <a:ea typeface="+mn-ea"/>
                      <a:cs typeface="+mn-cs"/>
                    </a:rPr>
                    <a:t>18 oz.</a:t>
                  </a:r>
                </a:p>
              </p:txBody>
            </p:sp>
          </p:grpSp>
        </p:grpSp>
        <p:sp>
          <p:nvSpPr>
            <p:cNvPr id="13" name="Plus Sign 12">
              <a:extLst>
                <a:ext uri="{FF2B5EF4-FFF2-40B4-BE49-F238E27FC236}">
                  <a16:creationId xmlns:a16="http://schemas.microsoft.com/office/drawing/2014/main" id="{9601CD57-D8D4-D59D-5028-9B96BCDD5FBC}"/>
                </a:ext>
              </a:extLst>
            </p:cNvPr>
            <p:cNvSpPr/>
            <p:nvPr/>
          </p:nvSpPr>
          <p:spPr>
            <a:xfrm>
              <a:off x="3381900" y="2826703"/>
              <a:ext cx="682482" cy="883113"/>
            </a:xfrm>
            <a:prstGeom prst="mathPlu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4" name="Equals 13">
              <a:extLst>
                <a:ext uri="{FF2B5EF4-FFF2-40B4-BE49-F238E27FC236}">
                  <a16:creationId xmlns:a16="http://schemas.microsoft.com/office/drawing/2014/main" id="{EE2521F0-EC68-58A8-F367-44381AEC7D6D}"/>
                </a:ext>
              </a:extLst>
            </p:cNvPr>
            <p:cNvSpPr/>
            <p:nvPr/>
          </p:nvSpPr>
          <p:spPr>
            <a:xfrm>
              <a:off x="6660299" y="2854895"/>
              <a:ext cx="774657" cy="839097"/>
            </a:xfrm>
            <a:prstGeom prst="mathEqual">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5" name="TextBox 14">
              <a:extLst>
                <a:ext uri="{FF2B5EF4-FFF2-40B4-BE49-F238E27FC236}">
                  <a16:creationId xmlns:a16="http://schemas.microsoft.com/office/drawing/2014/main" id="{1AD03532-C6EE-DFAB-5D50-06C472622FD0}"/>
                </a:ext>
              </a:extLst>
            </p:cNvPr>
            <p:cNvSpPr txBox="1"/>
            <p:nvPr/>
          </p:nvSpPr>
          <p:spPr>
            <a:xfrm>
              <a:off x="7293669" y="2763142"/>
              <a:ext cx="2008342" cy="984638"/>
            </a:xfrm>
            <a:prstGeom prst="rect">
              <a:avLst/>
            </a:prstGeom>
            <a:no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ptos Display" panose="02110004020202020204"/>
                  <a:ea typeface="+mn-ea"/>
                  <a:cs typeface="+mn-cs"/>
                </a:rPr>
                <a:t>72</a:t>
              </a:r>
              <a:r>
                <a:rPr kumimoji="0" lang="en-US" sz="3600" b="1" i="0" u="none" strike="noStrike" kern="1200" cap="none" spc="0" normalizeH="0" baseline="0" noProof="0" dirty="0">
                  <a:ln>
                    <a:noFill/>
                  </a:ln>
                  <a:solidFill>
                    <a:prstClr val="black"/>
                  </a:solidFill>
                  <a:effectLst/>
                  <a:uLnTx/>
                  <a:uFillTx/>
                  <a:latin typeface="Aptos Display" panose="02110004020202020204"/>
                  <a:ea typeface="+mn-ea"/>
                  <a:cs typeface="+mn-cs"/>
                </a:rPr>
                <a:t> </a:t>
              </a:r>
              <a:r>
                <a:rPr kumimoji="0" lang="en-US" sz="3200" b="1" i="0" u="none" strike="noStrike" kern="1200" cap="none" spc="0" normalizeH="0" baseline="0" noProof="0" dirty="0">
                  <a:ln>
                    <a:noFill/>
                  </a:ln>
                  <a:solidFill>
                    <a:prstClr val="black"/>
                  </a:solidFill>
                  <a:effectLst/>
                  <a:uLnTx/>
                  <a:uFillTx/>
                  <a:latin typeface="Aptos Display" panose="02110004020202020204"/>
                  <a:ea typeface="+mn-ea"/>
                  <a:cs typeface="+mn-cs"/>
                </a:rPr>
                <a:t>oz.</a:t>
              </a:r>
              <a:endParaRPr kumimoji="0" lang="en-US" sz="3600" b="1" i="0" u="none" strike="noStrike" kern="1200" cap="none" spc="0" normalizeH="0" baseline="0" noProof="0" dirty="0">
                <a:ln>
                  <a:noFill/>
                </a:ln>
                <a:solidFill>
                  <a:prstClr val="black"/>
                </a:solidFill>
                <a:effectLst/>
                <a:uLnTx/>
                <a:uFillTx/>
                <a:latin typeface="Aptos Display" panose="02110004020202020204"/>
                <a:ea typeface="+mn-ea"/>
                <a:cs typeface="+mn-cs"/>
              </a:endParaRPr>
            </a:p>
          </p:txBody>
        </p:sp>
      </p:grpSp>
      <p:sp>
        <p:nvSpPr>
          <p:cNvPr id="17408" name="TextBox 17407">
            <a:extLst>
              <a:ext uri="{FF2B5EF4-FFF2-40B4-BE49-F238E27FC236}">
                <a16:creationId xmlns:a16="http://schemas.microsoft.com/office/drawing/2014/main" id="{D1A2CC6E-A5F7-47EB-5F84-F4F0B255F035}"/>
              </a:ext>
            </a:extLst>
          </p:cNvPr>
          <p:cNvSpPr txBox="1"/>
          <p:nvPr/>
        </p:nvSpPr>
        <p:spPr>
          <a:xfrm>
            <a:off x="3689299" y="5922949"/>
            <a:ext cx="3866889" cy="369332"/>
          </a:xfrm>
          <a:prstGeom prst="rect">
            <a:avLst/>
          </a:prstGeom>
          <a:noFill/>
          <a:ln w="76200">
            <a:solidFill>
              <a:schemeClr val="tx1"/>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17409" name="Picture 17408">
            <a:extLst>
              <a:ext uri="{FF2B5EF4-FFF2-40B4-BE49-F238E27FC236}">
                <a16:creationId xmlns:a16="http://schemas.microsoft.com/office/drawing/2014/main" id="{3F78525C-57D2-CE44-03A8-332C35FF854C}"/>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rot="10800000">
            <a:off x="9345186" y="241711"/>
            <a:ext cx="2627270" cy="6451275"/>
          </a:xfrm>
          <a:prstGeom prst="rect">
            <a:avLst/>
          </a:prstGeom>
          <a:ln>
            <a:noFill/>
          </a:ln>
          <a:effectLst>
            <a:outerShdw blurRad="190500" algn="tl" rotWithShape="0">
              <a:srgbClr val="000000">
                <a:alpha val="70000"/>
              </a:srgbClr>
            </a:outerShdw>
          </a:effectLst>
        </p:spPr>
      </p:pic>
      <p:sp>
        <p:nvSpPr>
          <p:cNvPr id="4" name="TextBox 3">
            <a:extLst>
              <a:ext uri="{FF2B5EF4-FFF2-40B4-BE49-F238E27FC236}">
                <a16:creationId xmlns:a16="http://schemas.microsoft.com/office/drawing/2014/main" id="{26253567-D481-AA2D-1F69-D51C28B45C5A}"/>
              </a:ext>
            </a:extLst>
          </p:cNvPr>
          <p:cNvSpPr txBox="1"/>
          <p:nvPr/>
        </p:nvSpPr>
        <p:spPr>
          <a:xfrm>
            <a:off x="6456754" y="1508742"/>
            <a:ext cx="2763446" cy="584775"/>
          </a:xfrm>
          <a:prstGeom prst="rect">
            <a:avLst/>
          </a:prstGeom>
          <a:noFill/>
        </p:spPr>
        <p:txBody>
          <a:bodyPr wrap="square">
            <a:spAutoFit/>
          </a:bodyPr>
          <a:lstStyle/>
          <a:p>
            <a:pPr marL="3429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ptos" panose="02110004020202020204"/>
                <a:ea typeface="+mn-ea"/>
                <a:cs typeface="+mn-cs"/>
              </a:rPr>
              <a:t>= OZ (Ounce)</a:t>
            </a:r>
          </a:p>
        </p:txBody>
      </p:sp>
      <p:graphicFrame>
        <p:nvGraphicFramePr>
          <p:cNvPr id="7" name="Diagram 6">
            <a:extLst>
              <a:ext uri="{FF2B5EF4-FFF2-40B4-BE49-F238E27FC236}">
                <a16:creationId xmlns:a16="http://schemas.microsoft.com/office/drawing/2014/main" id="{BD069968-9E3D-8B65-41DA-3F9689EA1E8D}"/>
              </a:ext>
            </a:extLst>
          </p:cNvPr>
          <p:cNvGraphicFramePr/>
          <p:nvPr/>
        </p:nvGraphicFramePr>
        <p:xfrm>
          <a:off x="457200" y="1371600"/>
          <a:ext cx="6583680" cy="822960"/>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
        <p:nvSpPr>
          <p:cNvPr id="2" name="TextBox 1">
            <a:extLst>
              <a:ext uri="{FF2B5EF4-FFF2-40B4-BE49-F238E27FC236}">
                <a16:creationId xmlns:a16="http://schemas.microsoft.com/office/drawing/2014/main" id="{394541ED-AC6F-2BED-34A9-B48179CD21CF}"/>
              </a:ext>
            </a:extLst>
          </p:cNvPr>
          <p:cNvSpPr txBox="1"/>
          <p:nvPr/>
        </p:nvSpPr>
        <p:spPr>
          <a:xfrm>
            <a:off x="2514600" y="295870"/>
            <a:ext cx="6126480" cy="76944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Aptos Display" panose="02110004020202020204"/>
                <a:ea typeface="+mn-ea"/>
                <a:cs typeface="+mn-cs"/>
              </a:rPr>
              <a:t>Cereal</a:t>
            </a:r>
            <a:endParaRPr kumimoji="0" lang="en-US" sz="5400" b="1" i="0" u="none" strike="noStrike" kern="1200" cap="none" spc="0" normalizeH="0" baseline="0" noProof="0" dirty="0">
              <a:ln>
                <a:noFill/>
              </a:ln>
              <a:solidFill>
                <a:prstClr val="black"/>
              </a:solidFill>
              <a:effectLst/>
              <a:uLnTx/>
              <a:uFillTx/>
              <a:latin typeface="Aptos Display" panose="02110004020202020204"/>
              <a:ea typeface="+mn-ea"/>
              <a:cs typeface="+mn-cs"/>
            </a:endParaRPr>
          </a:p>
        </p:txBody>
      </p:sp>
    </p:spTree>
    <p:custDataLst>
      <p:tags r:id="rId1"/>
    </p:custDataLst>
    <p:extLst>
      <p:ext uri="{BB962C8B-B14F-4D97-AF65-F5344CB8AC3E}">
        <p14:creationId xmlns:p14="http://schemas.microsoft.com/office/powerpoint/2010/main" val="80844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5">
            <a:extLst>
              <a:ext uri="{FF2B5EF4-FFF2-40B4-BE49-F238E27FC236}">
                <a16:creationId xmlns:a16="http://schemas.microsoft.com/office/drawing/2014/main" id="{72640395-5B50-9BB9-E016-1BB7A61CADB1}"/>
              </a:ext>
            </a:extLst>
          </p:cNvPr>
          <p:cNvSpPr>
            <a:spLocks noGrp="1" noChangeArrowheads="1"/>
          </p:cNvSpPr>
          <p:nvPr>
            <p:ph idx="1"/>
          </p:nvPr>
        </p:nvSpPr>
        <p:spPr>
          <a:xfrm>
            <a:off x="1733956" y="1668164"/>
            <a:ext cx="7094621" cy="3462484"/>
          </a:xfrm>
        </p:spPr>
        <p:txBody>
          <a:bodyPr numCol="1">
            <a:normAutofit/>
          </a:bodyPr>
          <a:lstStyle/>
          <a:p>
            <a:pPr>
              <a:lnSpc>
                <a:spcPct val="110000"/>
              </a:lnSpc>
              <a:spcBef>
                <a:spcPts val="0"/>
              </a:spcBef>
              <a:buFont typeface="Wingdings" panose="05000000000000000000" pitchFamily="2" charset="2"/>
              <a:buChar char="ü"/>
            </a:pPr>
            <a:r>
              <a:rPr lang="en-US" sz="2400" dirty="0"/>
              <a:t>Whole wheat tortillas</a:t>
            </a:r>
          </a:p>
          <a:p>
            <a:pPr>
              <a:lnSpc>
                <a:spcPct val="110000"/>
              </a:lnSpc>
              <a:spcBef>
                <a:spcPts val="0"/>
              </a:spcBef>
              <a:buFont typeface="Wingdings" panose="05000000000000000000" pitchFamily="2" charset="2"/>
              <a:buChar char="ü"/>
            </a:pPr>
            <a:r>
              <a:rPr lang="en-US" sz="2400" dirty="0"/>
              <a:t>Soft corn tortillas</a:t>
            </a:r>
          </a:p>
          <a:p>
            <a:pPr eaLnBrk="1" hangingPunct="1">
              <a:lnSpc>
                <a:spcPct val="110000"/>
              </a:lnSpc>
              <a:spcBef>
                <a:spcPts val="0"/>
              </a:spcBef>
              <a:buFont typeface="Wingdings" panose="05000000000000000000" pitchFamily="2" charset="2"/>
              <a:buChar char="ü"/>
            </a:pPr>
            <a:r>
              <a:rPr lang="en-US" sz="2400" dirty="0"/>
              <a:t>Whole grain/whole wheat bread/Buns/Rolls</a:t>
            </a:r>
          </a:p>
          <a:p>
            <a:pPr eaLnBrk="1" hangingPunct="1">
              <a:lnSpc>
                <a:spcPct val="110000"/>
              </a:lnSpc>
              <a:spcBef>
                <a:spcPts val="0"/>
              </a:spcBef>
              <a:buFont typeface="Wingdings" panose="05000000000000000000" pitchFamily="2" charset="2"/>
              <a:buChar char="ü"/>
            </a:pPr>
            <a:r>
              <a:rPr lang="en-US" sz="2400" dirty="0"/>
              <a:t>Brown rice</a:t>
            </a:r>
          </a:p>
          <a:p>
            <a:pPr eaLnBrk="1" hangingPunct="1">
              <a:lnSpc>
                <a:spcPct val="110000"/>
              </a:lnSpc>
              <a:spcBef>
                <a:spcPts val="0"/>
              </a:spcBef>
              <a:buFont typeface="Wingdings" panose="05000000000000000000" pitchFamily="2" charset="2"/>
              <a:buChar char="ü"/>
            </a:pPr>
            <a:r>
              <a:rPr lang="en-US" sz="2400" dirty="0"/>
              <a:t>Whole wheat pasta</a:t>
            </a:r>
          </a:p>
          <a:p>
            <a:pPr eaLnBrk="1" hangingPunct="1">
              <a:lnSpc>
                <a:spcPct val="110000"/>
              </a:lnSpc>
              <a:spcBef>
                <a:spcPts val="0"/>
              </a:spcBef>
              <a:buFont typeface="Wingdings" panose="05000000000000000000" pitchFamily="2" charset="2"/>
              <a:buChar char="ü"/>
            </a:pPr>
            <a:r>
              <a:rPr lang="en-US" sz="2400" dirty="0"/>
              <a:t>Whole grain Barley </a:t>
            </a:r>
          </a:p>
          <a:p>
            <a:pPr eaLnBrk="1" hangingPunct="1">
              <a:lnSpc>
                <a:spcPct val="110000"/>
              </a:lnSpc>
              <a:spcBef>
                <a:spcPts val="0"/>
              </a:spcBef>
              <a:buFont typeface="Wingdings" panose="05000000000000000000" pitchFamily="2" charset="2"/>
              <a:buChar char="ü"/>
            </a:pPr>
            <a:r>
              <a:rPr lang="en-US" sz="2400" dirty="0"/>
              <a:t>Bulgur</a:t>
            </a:r>
          </a:p>
          <a:p>
            <a:pPr eaLnBrk="1" hangingPunct="1">
              <a:lnSpc>
                <a:spcPct val="110000"/>
              </a:lnSpc>
              <a:spcBef>
                <a:spcPts val="0"/>
              </a:spcBef>
              <a:buFont typeface="Wingdings" panose="05000000000000000000" pitchFamily="2" charset="2"/>
              <a:buChar char="ü"/>
            </a:pPr>
            <a:r>
              <a:rPr lang="en-US" sz="2400" dirty="0"/>
              <a:t>Oats</a:t>
            </a:r>
            <a:endParaRPr lang="en-US" sz="2400" dirty="0">
              <a:solidFill>
                <a:schemeClr val="tx1"/>
              </a:solidFill>
            </a:endParaRPr>
          </a:p>
          <a:p>
            <a:pPr eaLnBrk="1" hangingPunct="1"/>
            <a:endParaRPr lang="en-US" dirty="0"/>
          </a:p>
        </p:txBody>
      </p:sp>
      <p:pic>
        <p:nvPicPr>
          <p:cNvPr id="7" name="Picture 6">
            <a:extLst>
              <a:ext uri="{FF2B5EF4-FFF2-40B4-BE49-F238E27FC236}">
                <a16:creationId xmlns:a16="http://schemas.microsoft.com/office/drawing/2014/main" id="{B041E350-1386-0573-2507-67889BFB925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441951">
            <a:off x="5643443" y="4116890"/>
            <a:ext cx="2496305" cy="1830077"/>
          </a:xfrm>
          <a:prstGeom prst="rect">
            <a:avLst/>
          </a:prstGeom>
        </p:spPr>
      </p:pic>
      <p:pic>
        <p:nvPicPr>
          <p:cNvPr id="9" name="Picture 8">
            <a:extLst>
              <a:ext uri="{FF2B5EF4-FFF2-40B4-BE49-F238E27FC236}">
                <a16:creationId xmlns:a16="http://schemas.microsoft.com/office/drawing/2014/main" id="{299E413F-CE62-CA42-563E-7C2300C94CAE}"/>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rot="10800000">
            <a:off x="9079888" y="359778"/>
            <a:ext cx="2671411" cy="6193422"/>
          </a:xfrm>
          <a:prstGeom prst="rect">
            <a:avLst/>
          </a:prstGeom>
          <a:ln>
            <a:noFill/>
          </a:ln>
          <a:effectLst>
            <a:outerShdw blurRad="190500" algn="tl" rotWithShape="0">
              <a:srgbClr val="000000">
                <a:alpha val="70000"/>
              </a:srgbClr>
            </a:outerShdw>
          </a:effectLst>
        </p:spPr>
      </p:pic>
      <p:sp>
        <p:nvSpPr>
          <p:cNvPr id="4" name="TextBox 3">
            <a:extLst>
              <a:ext uri="{FF2B5EF4-FFF2-40B4-BE49-F238E27FC236}">
                <a16:creationId xmlns:a16="http://schemas.microsoft.com/office/drawing/2014/main" id="{4B740E27-D37D-E781-D4F3-DFE652845876}"/>
              </a:ext>
            </a:extLst>
          </p:cNvPr>
          <p:cNvSpPr txBox="1"/>
          <p:nvPr/>
        </p:nvSpPr>
        <p:spPr>
          <a:xfrm>
            <a:off x="2458023" y="578101"/>
            <a:ext cx="6126480" cy="76944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Aptos Display" panose="02110004020202020204"/>
                <a:ea typeface="+mn-ea"/>
                <a:cs typeface="+mn-cs"/>
              </a:rPr>
              <a:t>Bread/Whole Grains</a:t>
            </a:r>
          </a:p>
        </p:txBody>
      </p:sp>
    </p:spTree>
    <p:custDataLst>
      <p:tags r:id="rId1"/>
    </p:custDataLst>
    <p:extLst>
      <p:ext uri="{BB962C8B-B14F-4D97-AF65-F5344CB8AC3E}">
        <p14:creationId xmlns:p14="http://schemas.microsoft.com/office/powerpoint/2010/main" val="2064948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a:extLst>
              <a:ext uri="{FF2B5EF4-FFF2-40B4-BE49-F238E27FC236}">
                <a16:creationId xmlns:a16="http://schemas.microsoft.com/office/drawing/2014/main" id="{71D05A40-7D51-EF98-B085-33293431ECAF}"/>
              </a:ext>
            </a:extLst>
          </p:cNvPr>
          <p:cNvSpPr>
            <a:spLocks noGrp="1" noChangeArrowheads="1"/>
          </p:cNvSpPr>
          <p:nvPr>
            <p:ph idx="1"/>
          </p:nvPr>
        </p:nvSpPr>
        <p:spPr>
          <a:xfrm>
            <a:off x="1905000" y="2267159"/>
            <a:ext cx="6415694" cy="2040650"/>
          </a:xfrm>
        </p:spPr>
        <p:txBody>
          <a:bodyPr>
            <a:normAutofit/>
          </a:bodyPr>
          <a:lstStyle/>
          <a:p>
            <a:pPr eaLnBrk="1" hangingPunct="1">
              <a:lnSpc>
                <a:spcPct val="110000"/>
              </a:lnSpc>
              <a:spcBef>
                <a:spcPts val="0"/>
              </a:spcBef>
              <a:buFont typeface="Wingdings" panose="05000000000000000000" pitchFamily="2" charset="2"/>
              <a:buChar char="ü"/>
            </a:pPr>
            <a:r>
              <a:rPr lang="en-US" sz="2400" dirty="0"/>
              <a:t>16 ounce loaf</a:t>
            </a:r>
          </a:p>
          <a:p>
            <a:pPr eaLnBrk="1" hangingPunct="1">
              <a:lnSpc>
                <a:spcPct val="110000"/>
              </a:lnSpc>
              <a:spcBef>
                <a:spcPts val="0"/>
              </a:spcBef>
              <a:buFont typeface="Wingdings" panose="05000000000000000000" pitchFamily="2" charset="2"/>
              <a:buChar char="ü"/>
            </a:pPr>
            <a:r>
              <a:rPr lang="en-US" sz="2400" dirty="0"/>
              <a:t>100% whole-grain and/or whole-wheat bread/Buns/Rolls</a:t>
            </a:r>
          </a:p>
          <a:p>
            <a:pPr eaLnBrk="1" hangingPunct="1">
              <a:lnSpc>
                <a:spcPct val="110000"/>
              </a:lnSpc>
              <a:spcBef>
                <a:spcPts val="0"/>
              </a:spcBef>
              <a:buFont typeface="Wingdings" panose="05000000000000000000" pitchFamily="2" charset="2"/>
              <a:buChar char="ü"/>
            </a:pPr>
            <a:r>
              <a:rPr lang="en-US" sz="2400" dirty="0"/>
              <a:t>Regular or organic</a:t>
            </a:r>
          </a:p>
          <a:p>
            <a:pPr marL="0" indent="0">
              <a:lnSpc>
                <a:spcPct val="150000"/>
              </a:lnSpc>
              <a:buNone/>
            </a:pPr>
            <a:endParaRPr lang="en-US" sz="3200" dirty="0"/>
          </a:p>
          <a:p>
            <a:pPr marL="82296" indent="0">
              <a:buNone/>
            </a:pPr>
            <a:endParaRPr lang="en-US" dirty="0"/>
          </a:p>
          <a:p>
            <a:pPr marL="0" indent="0">
              <a:buNone/>
            </a:pPr>
            <a:endParaRPr lang="en-US" dirty="0"/>
          </a:p>
        </p:txBody>
      </p:sp>
      <p:pic>
        <p:nvPicPr>
          <p:cNvPr id="10" name="Picture 9">
            <a:extLst>
              <a:ext uri="{FF2B5EF4-FFF2-40B4-BE49-F238E27FC236}">
                <a16:creationId xmlns:a16="http://schemas.microsoft.com/office/drawing/2014/main" id="{520016EB-5262-304D-E0DB-C3DE8FB5298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9067800" y="500607"/>
            <a:ext cx="2634866" cy="5972362"/>
          </a:xfrm>
          <a:prstGeom prst="rect">
            <a:avLst/>
          </a:prstGeom>
          <a:ln>
            <a:noFill/>
          </a:ln>
          <a:effectLst>
            <a:outerShdw blurRad="190500" algn="tl" rotWithShape="0">
              <a:srgbClr val="000000">
                <a:alpha val="70000"/>
              </a:srgbClr>
            </a:outerShdw>
          </a:effectLst>
        </p:spPr>
      </p:pic>
      <p:pic>
        <p:nvPicPr>
          <p:cNvPr id="11" name="Picture 10" descr="S:\NSBranch\Resources\PHOTOS-CLIPART\Food\Grains\Bread Sliced_Fotolia_7513047.jpg">
            <a:extLst>
              <a:ext uri="{FF2B5EF4-FFF2-40B4-BE49-F238E27FC236}">
                <a16:creationId xmlns:a16="http://schemas.microsoft.com/office/drawing/2014/main" id="{226740D7-612E-41EC-94BB-76BC7EFECDA3}"/>
              </a:ext>
            </a:extLst>
          </p:cNvPr>
          <p:cNvPicPr>
            <a:picLocks noChangeAspect="1" noChangeArrowheads="1"/>
          </p:cNvPicPr>
          <p:nvPr/>
        </p:nvPicPr>
        <p:blipFill rotWithShape="1">
          <a:blip r:embed="rId5" cstate="print"/>
          <a:srcRect l="14063" b="5755"/>
          <a:stretch/>
        </p:blipFill>
        <p:spPr bwMode="auto">
          <a:xfrm>
            <a:off x="5486602" y="4533982"/>
            <a:ext cx="3154478" cy="1938987"/>
          </a:xfrm>
          <a:prstGeom prst="rect">
            <a:avLst/>
          </a:prstGeom>
          <a:noFill/>
        </p:spPr>
      </p:pic>
      <p:pic>
        <p:nvPicPr>
          <p:cNvPr id="12" name="Picture 11" descr="A close-up of a planet&#10;&#10;Description automatically generated with low confidence">
            <a:extLst>
              <a:ext uri="{FF2B5EF4-FFF2-40B4-BE49-F238E27FC236}">
                <a16:creationId xmlns:a16="http://schemas.microsoft.com/office/drawing/2014/main" id="{60FED1CE-AE9F-8486-81F2-0866053E0C9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97995" y="4160316"/>
            <a:ext cx="2121866" cy="2316370"/>
          </a:xfrm>
          <a:prstGeom prst="rect">
            <a:avLst/>
          </a:prstGeom>
        </p:spPr>
      </p:pic>
      <p:sp>
        <p:nvSpPr>
          <p:cNvPr id="4" name="TextBox 3">
            <a:extLst>
              <a:ext uri="{FF2B5EF4-FFF2-40B4-BE49-F238E27FC236}">
                <a16:creationId xmlns:a16="http://schemas.microsoft.com/office/drawing/2014/main" id="{079DAB55-E05B-A2C8-13D9-5853324DF5E2}"/>
              </a:ext>
            </a:extLst>
          </p:cNvPr>
          <p:cNvSpPr txBox="1"/>
          <p:nvPr/>
        </p:nvSpPr>
        <p:spPr>
          <a:xfrm>
            <a:off x="2514600" y="274320"/>
            <a:ext cx="6126480" cy="76944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Aptos Display" panose="02110004020202020204"/>
                <a:ea typeface="+mn-ea"/>
                <a:cs typeface="+mn-cs"/>
              </a:rPr>
              <a:t>Bread/Buns/Rolls</a:t>
            </a:r>
          </a:p>
        </p:txBody>
      </p:sp>
      <p:graphicFrame>
        <p:nvGraphicFramePr>
          <p:cNvPr id="5" name="Diagram 4">
            <a:extLst>
              <a:ext uri="{FF2B5EF4-FFF2-40B4-BE49-F238E27FC236}">
                <a16:creationId xmlns:a16="http://schemas.microsoft.com/office/drawing/2014/main" id="{A8DB6620-334D-60E4-B829-3F088F107814}"/>
              </a:ext>
            </a:extLst>
          </p:cNvPr>
          <p:cNvGraphicFramePr/>
          <p:nvPr/>
        </p:nvGraphicFramePr>
        <p:xfrm>
          <a:off x="457200" y="1331209"/>
          <a:ext cx="6634480" cy="802391"/>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custDataLst>
      <p:tags r:id="rId1"/>
    </p:custDataLst>
    <p:extLst>
      <p:ext uri="{BB962C8B-B14F-4D97-AF65-F5344CB8AC3E}">
        <p14:creationId xmlns:p14="http://schemas.microsoft.com/office/powerpoint/2010/main" val="970987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3">
            <a:extLst>
              <a:ext uri="{FF2B5EF4-FFF2-40B4-BE49-F238E27FC236}">
                <a16:creationId xmlns:a16="http://schemas.microsoft.com/office/drawing/2014/main" id="{7180B7D3-48E0-57DC-135E-651BF3E18525}"/>
              </a:ext>
            </a:extLst>
          </p:cNvPr>
          <p:cNvSpPr txBox="1">
            <a:spLocks noChangeArrowheads="1"/>
          </p:cNvSpPr>
          <p:nvPr/>
        </p:nvSpPr>
        <p:spPr>
          <a:xfrm>
            <a:off x="1954723" y="2133600"/>
            <a:ext cx="6131061" cy="2382977"/>
          </a:xfrm>
          <a:prstGeom prst="rect">
            <a:avLst/>
          </a:prstGeom>
        </p:spPr>
        <p:txBody>
          <a:bodyPr vert="horz" lIns="91440" tIns="45720" rIns="91440" bIns="45720" rtlCol="0">
            <a:normAutofit/>
          </a:bodyPr>
          <a:lst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b="0" i="0" u="none"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228531" marR="0" lvl="0" indent="-228531" algn="l" defTabSz="914126" rtl="0" eaLnBrk="1" fontAlgn="auto" latinLnBrk="0" hangingPunct="1">
              <a:lnSpc>
                <a:spcPct val="110000"/>
              </a:lnSpc>
              <a:spcBef>
                <a:spcPts val="0"/>
              </a:spcBef>
              <a:spcAft>
                <a:spcPts val="0"/>
              </a:spcAft>
              <a:buClrTx/>
              <a:buSzTx/>
              <a:buFont typeface="Wingdings" panose="05000000000000000000" pitchFamily="2" charset="2"/>
              <a:buChar char="ü"/>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16 ounce package</a:t>
            </a:r>
          </a:p>
          <a:p>
            <a:pPr marL="228531" marR="0" lvl="0" indent="-228531" algn="l" defTabSz="914126" rtl="0" eaLnBrk="1" fontAlgn="auto" latinLnBrk="0" hangingPunct="1">
              <a:lnSpc>
                <a:spcPct val="110000"/>
              </a:lnSpc>
              <a:spcBef>
                <a:spcPts val="0"/>
              </a:spcBef>
              <a:spcAft>
                <a:spcPts val="0"/>
              </a:spcAft>
              <a:buClrTx/>
              <a:buSzTx/>
              <a:buFont typeface="Wingdings" panose="05000000000000000000" pitchFamily="2" charset="2"/>
              <a:buChar char="ü"/>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Soft corn tortillas (yellow or white)</a:t>
            </a:r>
          </a:p>
          <a:p>
            <a:pPr marL="228531" marR="0" lvl="0" indent="-228531" algn="l" defTabSz="914126" rtl="0" eaLnBrk="1" fontAlgn="auto" latinLnBrk="0" hangingPunct="1">
              <a:lnSpc>
                <a:spcPct val="110000"/>
              </a:lnSpc>
              <a:spcBef>
                <a:spcPts val="0"/>
              </a:spcBef>
              <a:spcAft>
                <a:spcPts val="0"/>
              </a:spcAft>
              <a:buClrTx/>
              <a:buSzTx/>
              <a:buFont typeface="Wingdings" panose="05000000000000000000" pitchFamily="2" charset="2"/>
              <a:buChar char="ü"/>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Whole wheat tortillas</a:t>
            </a:r>
          </a:p>
          <a:p>
            <a:pPr marL="228531" marR="0" lvl="0" indent="-228531" algn="l" defTabSz="914126" rtl="0" eaLnBrk="1" fontAlgn="auto" latinLnBrk="0" hangingPunct="1">
              <a:lnSpc>
                <a:spcPct val="110000"/>
              </a:lnSpc>
              <a:spcBef>
                <a:spcPts val="0"/>
              </a:spcBef>
              <a:spcAft>
                <a:spcPts val="0"/>
              </a:spcAft>
              <a:buClrTx/>
              <a:buSzTx/>
              <a:buFont typeface="Wingdings" panose="05000000000000000000" pitchFamily="2" charset="2"/>
              <a:buChar char="ü"/>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Regular or organic</a:t>
            </a:r>
          </a:p>
          <a:p>
            <a:pPr marL="0" marR="0" lvl="0" indent="0" algn="l" defTabSz="914126" rtl="0" eaLnBrk="1" fontAlgn="auto" latinLnBrk="0" hangingPunct="1">
              <a:lnSpc>
                <a:spcPct val="150000"/>
              </a:lnSpc>
              <a:spcBef>
                <a:spcPts val="1000"/>
              </a:spcBef>
              <a:spcAft>
                <a:spcPts val="0"/>
              </a:spcAft>
              <a:buClrTx/>
              <a:buSzTx/>
              <a:buFont typeface="Arial" panose="020B0604020202020204" pitchFamily="34" charset="0"/>
              <a:buNone/>
              <a:tabLst/>
              <a:defRPr/>
            </a:pPr>
            <a:endParaRPr kumimoji="0" lang="en-US" sz="32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685594" marR="0" lvl="1" indent="-228531" algn="l" defTabSz="914126"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126"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799"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7" name="Picture 2" descr="S:\NSB\Resources\PHOTOS-CLIPART\Food\Grains\Permission To Use\Corn Tortillas_Fotolia_27035299.jpg">
            <a:extLst>
              <a:ext uri="{FF2B5EF4-FFF2-40B4-BE49-F238E27FC236}">
                <a16:creationId xmlns:a16="http://schemas.microsoft.com/office/drawing/2014/main" id="{6C8D9A55-4F07-9840-13A6-3AF7DEF5D81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54246" y="4002627"/>
            <a:ext cx="3113106" cy="208413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9F04C2A9-388F-CD6D-D87D-21F973D71471}"/>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rot="10800000">
            <a:off x="9079888" y="359778"/>
            <a:ext cx="2671411" cy="6193422"/>
          </a:xfrm>
          <a:prstGeom prst="rect">
            <a:avLst/>
          </a:prstGeom>
          <a:ln>
            <a:noFill/>
          </a:ln>
          <a:effectLst>
            <a:outerShdw blurRad="190500" algn="tl" rotWithShape="0">
              <a:srgbClr val="000000">
                <a:alpha val="70000"/>
              </a:srgbClr>
            </a:outerShdw>
          </a:effectLst>
        </p:spPr>
      </p:pic>
      <p:sp>
        <p:nvSpPr>
          <p:cNvPr id="8" name="TextBox 7">
            <a:extLst>
              <a:ext uri="{FF2B5EF4-FFF2-40B4-BE49-F238E27FC236}">
                <a16:creationId xmlns:a16="http://schemas.microsoft.com/office/drawing/2014/main" id="{4C3379E4-5A77-2E3E-6FDA-F4C73C1A8945}"/>
              </a:ext>
            </a:extLst>
          </p:cNvPr>
          <p:cNvSpPr txBox="1"/>
          <p:nvPr/>
        </p:nvSpPr>
        <p:spPr>
          <a:xfrm>
            <a:off x="2514600" y="274320"/>
            <a:ext cx="6126480" cy="76944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Aptos Display" panose="02110004020202020204"/>
                <a:ea typeface="+mn-ea"/>
                <a:cs typeface="+mn-cs"/>
              </a:rPr>
              <a:t>Tortillas</a:t>
            </a:r>
          </a:p>
        </p:txBody>
      </p:sp>
      <p:graphicFrame>
        <p:nvGraphicFramePr>
          <p:cNvPr id="2" name="Diagram 1">
            <a:extLst>
              <a:ext uri="{FF2B5EF4-FFF2-40B4-BE49-F238E27FC236}">
                <a16:creationId xmlns:a16="http://schemas.microsoft.com/office/drawing/2014/main" id="{06C6D511-8ECC-C7DB-F5DC-9EE8FA2D15FC}"/>
              </a:ext>
            </a:extLst>
          </p:cNvPr>
          <p:cNvGraphicFramePr/>
          <p:nvPr/>
        </p:nvGraphicFramePr>
        <p:xfrm>
          <a:off x="457200" y="1331209"/>
          <a:ext cx="6634480" cy="802391"/>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custDataLst>
      <p:tags r:id="rId1"/>
    </p:custDataLst>
    <p:extLst>
      <p:ext uri="{BB962C8B-B14F-4D97-AF65-F5344CB8AC3E}">
        <p14:creationId xmlns:p14="http://schemas.microsoft.com/office/powerpoint/2010/main" val="4244089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1013C82-673D-61C0-6725-57365224081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rot="10800000">
            <a:off x="8884178" y="685800"/>
            <a:ext cx="2850620" cy="5803051"/>
          </a:xfrm>
          <a:prstGeom prst="rect">
            <a:avLst/>
          </a:prstGeom>
          <a:ln>
            <a:noFill/>
          </a:ln>
          <a:effectLst>
            <a:outerShdw blurRad="190500" algn="tl" rotWithShape="0">
              <a:srgbClr val="000000">
                <a:alpha val="70000"/>
              </a:srgbClr>
            </a:outerShdw>
          </a:effectLst>
        </p:spPr>
      </p:pic>
      <p:sp>
        <p:nvSpPr>
          <p:cNvPr id="9" name="Rectangle 3">
            <a:extLst>
              <a:ext uri="{FF2B5EF4-FFF2-40B4-BE49-F238E27FC236}">
                <a16:creationId xmlns:a16="http://schemas.microsoft.com/office/drawing/2014/main" id="{45926220-53CF-BE38-79BC-9BFF9CE49F81}"/>
              </a:ext>
            </a:extLst>
          </p:cNvPr>
          <p:cNvSpPr>
            <a:spLocks noGrp="1" noChangeArrowheads="1"/>
          </p:cNvSpPr>
          <p:nvPr>
            <p:ph idx="1"/>
          </p:nvPr>
        </p:nvSpPr>
        <p:spPr>
          <a:xfrm>
            <a:off x="2226217" y="2201457"/>
            <a:ext cx="5698584" cy="2382978"/>
          </a:xfrm>
        </p:spPr>
        <p:txBody>
          <a:bodyPr/>
          <a:lstStyle/>
          <a:p>
            <a:pPr eaLnBrk="1" hangingPunct="1">
              <a:lnSpc>
                <a:spcPct val="110000"/>
              </a:lnSpc>
              <a:spcBef>
                <a:spcPts val="0"/>
              </a:spcBef>
              <a:buFont typeface="Wingdings" panose="05000000000000000000" pitchFamily="2" charset="2"/>
              <a:buChar char="ü"/>
            </a:pPr>
            <a:r>
              <a:rPr lang="en-US" sz="2400" dirty="0"/>
              <a:t>14 to 16 ounce bag or box</a:t>
            </a:r>
          </a:p>
          <a:p>
            <a:pPr eaLnBrk="1" hangingPunct="1">
              <a:lnSpc>
                <a:spcPct val="110000"/>
              </a:lnSpc>
              <a:spcBef>
                <a:spcPts val="0"/>
              </a:spcBef>
              <a:buFont typeface="Wingdings" panose="05000000000000000000" pitchFamily="2" charset="2"/>
              <a:buChar char="ü"/>
            </a:pPr>
            <a:r>
              <a:rPr lang="en-US" sz="2400" dirty="0"/>
              <a:t>Plain, whole grain brown rice</a:t>
            </a:r>
          </a:p>
          <a:p>
            <a:pPr eaLnBrk="1" hangingPunct="1">
              <a:lnSpc>
                <a:spcPct val="110000"/>
              </a:lnSpc>
              <a:spcBef>
                <a:spcPts val="0"/>
              </a:spcBef>
              <a:buFont typeface="Wingdings" panose="05000000000000000000" pitchFamily="2" charset="2"/>
              <a:buChar char="ü"/>
            </a:pPr>
            <a:r>
              <a:rPr lang="en-US" sz="2400" dirty="0"/>
              <a:t>Instant, quick or regular cooking</a:t>
            </a:r>
          </a:p>
          <a:p>
            <a:pPr eaLnBrk="1" hangingPunct="1">
              <a:lnSpc>
                <a:spcPct val="110000"/>
              </a:lnSpc>
              <a:spcBef>
                <a:spcPts val="0"/>
              </a:spcBef>
              <a:buFont typeface="Wingdings" panose="05000000000000000000" pitchFamily="2" charset="2"/>
              <a:buChar char="ü"/>
            </a:pPr>
            <a:r>
              <a:rPr lang="en-US" sz="2400" dirty="0"/>
              <a:t>Regular or organic</a:t>
            </a:r>
          </a:p>
          <a:p>
            <a:pPr marL="745236" lvl="1" indent="-342900">
              <a:buFont typeface="Wingdings" panose="05000000000000000000" pitchFamily="2" charset="2"/>
              <a:buChar char="ü"/>
            </a:pPr>
            <a:endParaRPr lang="en-US" dirty="0"/>
          </a:p>
          <a:p>
            <a:pPr marL="0" indent="0">
              <a:buNone/>
            </a:pPr>
            <a:endParaRPr lang="en-US" dirty="0"/>
          </a:p>
        </p:txBody>
      </p:sp>
      <p:pic>
        <p:nvPicPr>
          <p:cNvPr id="10" name="Picture 2">
            <a:extLst>
              <a:ext uri="{FF2B5EF4-FFF2-40B4-BE49-F238E27FC236}">
                <a16:creationId xmlns:a16="http://schemas.microsoft.com/office/drawing/2014/main" id="{FEFF5572-0724-351A-0732-A2892FAFE89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47303" y="4652293"/>
            <a:ext cx="2442210" cy="1609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a:extLst>
              <a:ext uri="{FF2B5EF4-FFF2-40B4-BE49-F238E27FC236}">
                <a16:creationId xmlns:a16="http://schemas.microsoft.com/office/drawing/2014/main" id="{E103C5E6-5A72-9EFF-11E2-371B03E4BCC7}"/>
              </a:ext>
            </a:extLst>
          </p:cNvPr>
          <p:cNvSpPr txBox="1"/>
          <p:nvPr/>
        </p:nvSpPr>
        <p:spPr>
          <a:xfrm>
            <a:off x="2514600" y="274320"/>
            <a:ext cx="6126480" cy="76944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Aptos Display" panose="02110004020202020204"/>
                <a:ea typeface="+mn-ea"/>
                <a:cs typeface="+mn-cs"/>
              </a:rPr>
              <a:t>Brown Rice</a:t>
            </a:r>
          </a:p>
        </p:txBody>
      </p:sp>
      <p:graphicFrame>
        <p:nvGraphicFramePr>
          <p:cNvPr id="2" name="Diagram 1">
            <a:extLst>
              <a:ext uri="{FF2B5EF4-FFF2-40B4-BE49-F238E27FC236}">
                <a16:creationId xmlns:a16="http://schemas.microsoft.com/office/drawing/2014/main" id="{FC9C63C6-519C-925C-A161-9B3EB1FEB519}"/>
              </a:ext>
            </a:extLst>
          </p:cNvPr>
          <p:cNvGraphicFramePr/>
          <p:nvPr/>
        </p:nvGraphicFramePr>
        <p:xfrm>
          <a:off x="902366" y="1399066"/>
          <a:ext cx="6634480" cy="802391"/>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custDataLst>
      <p:tags r:id="rId1"/>
    </p:custDataLst>
    <p:extLst>
      <p:ext uri="{BB962C8B-B14F-4D97-AF65-F5344CB8AC3E}">
        <p14:creationId xmlns:p14="http://schemas.microsoft.com/office/powerpoint/2010/main" val="800594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3">
            <a:extLst>
              <a:ext uri="{FF2B5EF4-FFF2-40B4-BE49-F238E27FC236}">
                <a16:creationId xmlns:a16="http://schemas.microsoft.com/office/drawing/2014/main" id="{07006F93-C970-063A-8E18-A98BC7093209}"/>
              </a:ext>
            </a:extLst>
          </p:cNvPr>
          <p:cNvSpPr txBox="1">
            <a:spLocks noChangeArrowheads="1"/>
          </p:cNvSpPr>
          <p:nvPr/>
        </p:nvSpPr>
        <p:spPr>
          <a:xfrm>
            <a:off x="2404408" y="2194433"/>
            <a:ext cx="6307318" cy="2469134"/>
          </a:xfrm>
          <a:prstGeom prst="rect">
            <a:avLst/>
          </a:prstGeom>
        </p:spPr>
        <p:txBody>
          <a:bodyPr vert="horz" lIns="91440" tIns="45720" rIns="91440" bIns="45720" rtlCol="0">
            <a:normAutofit/>
          </a:bodyPr>
          <a:lst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b="0" i="0" u="none"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228531" marR="0" lvl="0" indent="-228531" algn="l" defTabSz="914126" rtl="0" eaLnBrk="1" fontAlgn="auto" latinLnBrk="0" hangingPunct="1">
              <a:lnSpc>
                <a:spcPct val="110000"/>
              </a:lnSpc>
              <a:spcBef>
                <a:spcPts val="0"/>
              </a:spcBef>
              <a:spcAft>
                <a:spcPts val="0"/>
              </a:spcAft>
              <a:buClrTx/>
              <a:buSzTx/>
              <a:buFont typeface="Wingdings" panose="05000000000000000000" pitchFamily="2" charset="2"/>
              <a:buChar char="ü"/>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16 ounce packages</a:t>
            </a:r>
          </a:p>
          <a:p>
            <a:pPr marL="228531" marR="0" lvl="0" indent="-228531" algn="l" defTabSz="914126" rtl="0" eaLnBrk="1" fontAlgn="auto" latinLnBrk="0" hangingPunct="1">
              <a:lnSpc>
                <a:spcPct val="110000"/>
              </a:lnSpc>
              <a:spcBef>
                <a:spcPts val="0"/>
              </a:spcBef>
              <a:spcAft>
                <a:spcPts val="0"/>
              </a:spcAft>
              <a:buClrTx/>
              <a:buSzTx/>
              <a:buFont typeface="Wingdings" panose="05000000000000000000" pitchFamily="2" charset="2"/>
              <a:buChar char="ü"/>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100% whole grain and/or whole wheat </a:t>
            </a:r>
          </a:p>
          <a:p>
            <a:pPr marL="228531" marR="0" lvl="0" indent="-228531" algn="l" defTabSz="914126" rtl="0" eaLnBrk="1" fontAlgn="auto" latinLnBrk="0" hangingPunct="1">
              <a:lnSpc>
                <a:spcPct val="110000"/>
              </a:lnSpc>
              <a:spcBef>
                <a:spcPts val="0"/>
              </a:spcBef>
              <a:spcAft>
                <a:spcPts val="0"/>
              </a:spcAft>
              <a:buClrTx/>
              <a:buSzTx/>
              <a:buFont typeface="Wingdings" panose="05000000000000000000" pitchFamily="2" charset="2"/>
              <a:buChar char="ü"/>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All shapes</a:t>
            </a:r>
          </a:p>
          <a:p>
            <a:pPr marL="228531" marR="0" lvl="0" indent="-228531" algn="l" defTabSz="914126" rtl="0" eaLnBrk="1" fontAlgn="auto" latinLnBrk="0" hangingPunct="1">
              <a:lnSpc>
                <a:spcPct val="110000"/>
              </a:lnSpc>
              <a:spcBef>
                <a:spcPts val="0"/>
              </a:spcBef>
              <a:spcAft>
                <a:spcPts val="0"/>
              </a:spcAft>
              <a:buClrTx/>
              <a:buSzTx/>
              <a:buFont typeface="Wingdings" panose="05000000000000000000" pitchFamily="2" charset="2"/>
              <a:buChar char="ü"/>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Regular or organic</a:t>
            </a:r>
          </a:p>
          <a:p>
            <a:pPr marL="228531" marR="0" lvl="0" indent="-228531" algn="l" defTabSz="914126"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799"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10" name="Picture 3" descr="C:\Users\TonyaNicholson\Pictures\Whole wheat Pasta Spaghetti and Penne_Fotolia_92794316_Subscription_XXL.jpg">
            <a:extLst>
              <a:ext uri="{FF2B5EF4-FFF2-40B4-BE49-F238E27FC236}">
                <a16:creationId xmlns:a16="http://schemas.microsoft.com/office/drawing/2014/main" id="{DE30C699-FEB3-AB4D-F710-95688B7803E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5048418" y="3968328"/>
            <a:ext cx="2057400" cy="297975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1B10DB51-3205-174D-9BFA-3FA412A9D974}"/>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9134133" y="1066801"/>
            <a:ext cx="2752954" cy="5310758"/>
          </a:xfrm>
          <a:prstGeom prst="rect">
            <a:avLst/>
          </a:prstGeom>
          <a:ln>
            <a:noFill/>
          </a:ln>
          <a:effectLst>
            <a:outerShdw blurRad="190500" algn="tl" rotWithShape="0">
              <a:srgbClr val="000000">
                <a:alpha val="70000"/>
              </a:srgbClr>
            </a:outerShdw>
          </a:effectLst>
        </p:spPr>
      </p:pic>
      <p:graphicFrame>
        <p:nvGraphicFramePr>
          <p:cNvPr id="6" name="Diagram 5">
            <a:extLst>
              <a:ext uri="{FF2B5EF4-FFF2-40B4-BE49-F238E27FC236}">
                <a16:creationId xmlns:a16="http://schemas.microsoft.com/office/drawing/2014/main" id="{59FDCD54-F550-30AC-8C6A-C754CB9604E0}"/>
              </a:ext>
            </a:extLst>
          </p:cNvPr>
          <p:cNvGraphicFramePr/>
          <p:nvPr/>
        </p:nvGraphicFramePr>
        <p:xfrm>
          <a:off x="457200" y="1331209"/>
          <a:ext cx="6634480" cy="802391"/>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2" name="TextBox 1">
            <a:extLst>
              <a:ext uri="{FF2B5EF4-FFF2-40B4-BE49-F238E27FC236}">
                <a16:creationId xmlns:a16="http://schemas.microsoft.com/office/drawing/2014/main" id="{EA81E4DF-0EB9-606F-A922-A74864837710}"/>
              </a:ext>
            </a:extLst>
          </p:cNvPr>
          <p:cNvSpPr txBox="1"/>
          <p:nvPr/>
        </p:nvSpPr>
        <p:spPr>
          <a:xfrm>
            <a:off x="2514600" y="274320"/>
            <a:ext cx="6126480" cy="76944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Aptos Display" panose="02110004020202020204"/>
                <a:ea typeface="+mn-ea"/>
                <a:cs typeface="+mn-cs"/>
              </a:rPr>
              <a:t>Whole Wheat Pasta</a:t>
            </a:r>
          </a:p>
        </p:txBody>
      </p:sp>
    </p:spTree>
    <p:custDataLst>
      <p:tags r:id="rId1"/>
    </p:custDataLst>
    <p:extLst>
      <p:ext uri="{BB962C8B-B14F-4D97-AF65-F5344CB8AC3E}">
        <p14:creationId xmlns:p14="http://schemas.microsoft.com/office/powerpoint/2010/main" val="689516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69A087B1-718A-5226-AB2F-29D99DC17454}"/>
              </a:ext>
            </a:extLst>
          </p:cNvPr>
          <p:cNvSpPr>
            <a:spLocks noGrp="1" noChangeArrowheads="1"/>
          </p:cNvSpPr>
          <p:nvPr>
            <p:ph idx="1"/>
          </p:nvPr>
        </p:nvSpPr>
        <p:spPr>
          <a:xfrm>
            <a:off x="1779222" y="2139696"/>
            <a:ext cx="5280151" cy="3546312"/>
          </a:xfrm>
        </p:spPr>
        <p:txBody>
          <a:bodyPr>
            <a:normAutofit/>
          </a:bodyPr>
          <a:lstStyle/>
          <a:p>
            <a:pPr eaLnBrk="1" hangingPunct="1">
              <a:lnSpc>
                <a:spcPct val="130000"/>
              </a:lnSpc>
              <a:spcBef>
                <a:spcPts val="0"/>
              </a:spcBef>
              <a:buFont typeface="Wingdings" panose="05000000000000000000" pitchFamily="2" charset="2"/>
              <a:buChar char="ü"/>
            </a:pPr>
            <a:r>
              <a:rPr lang="en-US" sz="2400" dirty="0"/>
              <a:t>14 to 16 ounce bag or box</a:t>
            </a:r>
          </a:p>
          <a:p>
            <a:pPr eaLnBrk="1" hangingPunct="1">
              <a:lnSpc>
                <a:spcPct val="130000"/>
              </a:lnSpc>
              <a:spcBef>
                <a:spcPts val="0"/>
              </a:spcBef>
              <a:buFont typeface="Wingdings" panose="05000000000000000000" pitchFamily="2" charset="2"/>
              <a:buChar char="ü"/>
            </a:pPr>
            <a:r>
              <a:rPr lang="en-US" sz="2400" dirty="0"/>
              <a:t>Plain, whole grain barley/bulgur/oats</a:t>
            </a:r>
          </a:p>
          <a:p>
            <a:pPr eaLnBrk="1" hangingPunct="1">
              <a:lnSpc>
                <a:spcPct val="130000"/>
              </a:lnSpc>
              <a:spcBef>
                <a:spcPts val="0"/>
              </a:spcBef>
              <a:buFont typeface="Wingdings" panose="05000000000000000000" pitchFamily="2" charset="2"/>
              <a:buChar char="ü"/>
            </a:pPr>
            <a:r>
              <a:rPr lang="en-US" sz="2400" dirty="0"/>
              <a:t>Instant, quick or regular cooking</a:t>
            </a:r>
          </a:p>
          <a:p>
            <a:pPr eaLnBrk="1" hangingPunct="1">
              <a:lnSpc>
                <a:spcPct val="130000"/>
              </a:lnSpc>
              <a:spcBef>
                <a:spcPts val="0"/>
              </a:spcBef>
              <a:buFont typeface="Wingdings" panose="05000000000000000000" pitchFamily="2" charset="2"/>
              <a:buChar char="ü"/>
            </a:pPr>
            <a:r>
              <a:rPr lang="en-US" sz="2400" dirty="0"/>
              <a:t>No added sugars, fats, oils, or salt</a:t>
            </a:r>
          </a:p>
          <a:p>
            <a:pPr>
              <a:lnSpc>
                <a:spcPct val="130000"/>
              </a:lnSpc>
              <a:spcBef>
                <a:spcPts val="0"/>
              </a:spcBef>
              <a:buFont typeface="Wingdings" panose="05000000000000000000" pitchFamily="2" charset="2"/>
              <a:buChar char="ü"/>
            </a:pPr>
            <a:r>
              <a:rPr lang="en-US" sz="2400" dirty="0"/>
              <a:t>Regular or organic</a:t>
            </a:r>
          </a:p>
          <a:p>
            <a:pPr marL="0" indent="0" eaLnBrk="1" hangingPunct="1">
              <a:lnSpc>
                <a:spcPct val="130000"/>
              </a:lnSpc>
              <a:spcBef>
                <a:spcPts val="0"/>
              </a:spcBef>
              <a:buNone/>
            </a:pPr>
            <a:endParaRPr lang="en-US" sz="3600" dirty="0"/>
          </a:p>
          <a:p>
            <a:pPr marL="402336" lvl="1" indent="0">
              <a:buNone/>
            </a:pPr>
            <a:endParaRPr lang="en-US" dirty="0"/>
          </a:p>
          <a:p>
            <a:pPr marL="0" indent="0">
              <a:buNone/>
            </a:pPr>
            <a:endParaRPr lang="en-US" dirty="0"/>
          </a:p>
        </p:txBody>
      </p:sp>
      <p:pic>
        <p:nvPicPr>
          <p:cNvPr id="4" name="Picture 3">
            <a:extLst>
              <a:ext uri="{FF2B5EF4-FFF2-40B4-BE49-F238E27FC236}">
                <a16:creationId xmlns:a16="http://schemas.microsoft.com/office/drawing/2014/main" id="{0D0E113F-11D6-3F4C-8597-1F723FB93707}"/>
              </a:ext>
            </a:extLst>
          </p:cNvPr>
          <p:cNvPicPr>
            <a:picLocks noChangeAspect="1"/>
          </p:cNvPicPr>
          <p:nvPr/>
        </p:nvPicPr>
        <p:blipFill>
          <a:blip r:embed="rId4"/>
          <a:stretch>
            <a:fillRect/>
          </a:stretch>
        </p:blipFill>
        <p:spPr>
          <a:xfrm>
            <a:off x="7160765" y="2543268"/>
            <a:ext cx="1454039" cy="2538282"/>
          </a:xfrm>
          <a:prstGeom prst="rect">
            <a:avLst/>
          </a:prstGeom>
        </p:spPr>
      </p:pic>
      <p:pic>
        <p:nvPicPr>
          <p:cNvPr id="5" name="Picture 4">
            <a:extLst>
              <a:ext uri="{FF2B5EF4-FFF2-40B4-BE49-F238E27FC236}">
                <a16:creationId xmlns:a16="http://schemas.microsoft.com/office/drawing/2014/main" id="{E05CB72F-33B1-9A3F-B273-D9F82F08AC0C}"/>
              </a:ext>
            </a:extLst>
          </p:cNvPr>
          <p:cNvPicPr>
            <a:picLocks noChangeAspect="1"/>
          </p:cNvPicPr>
          <p:nvPr/>
        </p:nvPicPr>
        <p:blipFill>
          <a:blip r:embed="rId5"/>
          <a:stretch>
            <a:fillRect/>
          </a:stretch>
        </p:blipFill>
        <p:spPr>
          <a:xfrm>
            <a:off x="8614804" y="2778288"/>
            <a:ext cx="1840331" cy="2377974"/>
          </a:xfrm>
          <a:prstGeom prst="rect">
            <a:avLst/>
          </a:prstGeom>
        </p:spPr>
      </p:pic>
      <p:pic>
        <p:nvPicPr>
          <p:cNvPr id="6" name="Picture 5">
            <a:extLst>
              <a:ext uri="{FF2B5EF4-FFF2-40B4-BE49-F238E27FC236}">
                <a16:creationId xmlns:a16="http://schemas.microsoft.com/office/drawing/2014/main" id="{9AB6EA56-862E-5C97-B653-BAAA11F3CCEB}"/>
              </a:ext>
            </a:extLst>
          </p:cNvPr>
          <p:cNvPicPr>
            <a:picLocks noChangeAspect="1"/>
          </p:cNvPicPr>
          <p:nvPr/>
        </p:nvPicPr>
        <p:blipFill>
          <a:blip r:embed="rId6"/>
          <a:stretch>
            <a:fillRect/>
          </a:stretch>
        </p:blipFill>
        <p:spPr>
          <a:xfrm>
            <a:off x="10412778" y="2468556"/>
            <a:ext cx="1359536" cy="2687706"/>
          </a:xfrm>
          <a:prstGeom prst="rect">
            <a:avLst/>
          </a:prstGeom>
        </p:spPr>
      </p:pic>
      <p:sp>
        <p:nvSpPr>
          <p:cNvPr id="7" name="TextBox 6">
            <a:extLst>
              <a:ext uri="{FF2B5EF4-FFF2-40B4-BE49-F238E27FC236}">
                <a16:creationId xmlns:a16="http://schemas.microsoft.com/office/drawing/2014/main" id="{BD345757-0E4E-C5D4-2DA3-4E81D86202D0}"/>
              </a:ext>
            </a:extLst>
          </p:cNvPr>
          <p:cNvSpPr txBox="1"/>
          <p:nvPr/>
        </p:nvSpPr>
        <p:spPr>
          <a:xfrm>
            <a:off x="1371600" y="274320"/>
            <a:ext cx="9601200" cy="76944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Aptos Display" panose="02110004020202020204"/>
                <a:ea typeface="+mn-ea"/>
                <a:cs typeface="+mn-cs"/>
              </a:rPr>
              <a:t>Whole Grain Barley/Bulgur/Oats</a:t>
            </a:r>
          </a:p>
        </p:txBody>
      </p:sp>
      <p:graphicFrame>
        <p:nvGraphicFramePr>
          <p:cNvPr id="2" name="Diagram 1">
            <a:extLst>
              <a:ext uri="{FF2B5EF4-FFF2-40B4-BE49-F238E27FC236}">
                <a16:creationId xmlns:a16="http://schemas.microsoft.com/office/drawing/2014/main" id="{5904ADAD-4C65-4C90-413E-E898FDAE007B}"/>
              </a:ext>
            </a:extLst>
          </p:cNvPr>
          <p:cNvGraphicFramePr/>
          <p:nvPr/>
        </p:nvGraphicFramePr>
        <p:xfrm>
          <a:off x="457200" y="1331209"/>
          <a:ext cx="6634480" cy="802391"/>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custDataLst>
      <p:tags r:id="rId1"/>
    </p:custDataLst>
    <p:extLst>
      <p:ext uri="{BB962C8B-B14F-4D97-AF65-F5344CB8AC3E}">
        <p14:creationId xmlns:p14="http://schemas.microsoft.com/office/powerpoint/2010/main" val="1005167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65" name="Rectangle 6164">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67" name="Freeform: Shape 6166">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46" name="Rectangle 2"/>
          <p:cNvSpPr>
            <a:spLocks noGrp="1" noChangeArrowheads="1"/>
          </p:cNvSpPr>
          <p:nvPr>
            <p:ph type="title"/>
            <p:custDataLst>
              <p:tags r:id="rId2"/>
            </p:custDataLst>
          </p:nvPr>
        </p:nvSpPr>
        <p:spPr>
          <a:xfrm>
            <a:off x="114300" y="1828800"/>
            <a:ext cx="3938672" cy="3494628"/>
          </a:xfrm>
        </p:spPr>
        <p:txBody>
          <a:bodyPr>
            <a:normAutofit/>
          </a:bodyPr>
          <a:lstStyle/>
          <a:p>
            <a:pPr algn="ctr" eaLnBrk="1" hangingPunct="1"/>
            <a:r>
              <a:rPr lang="en-US" sz="6000" b="1" dirty="0">
                <a:solidFill>
                  <a:srgbClr val="FFFFFF"/>
                </a:solidFill>
                <a:ea typeface="Tahoma" pitchFamily="34" charset="0"/>
                <a:cs typeface="Tahoma" pitchFamily="34" charset="0"/>
              </a:rPr>
              <a:t>Maintaining Vendor Status</a:t>
            </a:r>
          </a:p>
        </p:txBody>
      </p:sp>
      <p:sp>
        <p:nvSpPr>
          <p:cNvPr id="6169" name="Arc 6168">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6147" name="Rectangle 3"/>
          <p:cNvSpPr>
            <a:spLocks noGrp="1" noChangeArrowheads="1"/>
          </p:cNvSpPr>
          <p:nvPr>
            <p:ph idx="1"/>
            <p:custDataLst>
              <p:tags r:id="rId3"/>
            </p:custDataLst>
          </p:nvPr>
        </p:nvSpPr>
        <p:spPr>
          <a:xfrm>
            <a:off x="4316299" y="1219200"/>
            <a:ext cx="6906491" cy="5585619"/>
          </a:xfrm>
        </p:spPr>
        <p:txBody>
          <a:bodyPr anchor="ctr">
            <a:normAutofit/>
          </a:bodyPr>
          <a:lstStyle/>
          <a:p>
            <a:pPr eaLnBrk="1" hangingPunct="1"/>
            <a:r>
              <a:rPr lang="en-US" sz="3200" dirty="0">
                <a:ea typeface="Tahoma" pitchFamily="34" charset="0"/>
                <a:cs typeface="Tahoma" pitchFamily="34" charset="0"/>
              </a:rPr>
              <a:t>Meet all current selection criteria</a:t>
            </a:r>
          </a:p>
          <a:p>
            <a:pPr eaLnBrk="1" hangingPunct="1"/>
            <a:r>
              <a:rPr lang="en-US" sz="3200" dirty="0">
                <a:ea typeface="Tahoma" pitchFamily="34" charset="0"/>
                <a:cs typeface="Tahoma" pitchFamily="34" charset="0"/>
              </a:rPr>
              <a:t>Follow all Program policies</a:t>
            </a:r>
          </a:p>
          <a:p>
            <a:pPr eaLnBrk="1" hangingPunct="1"/>
            <a:r>
              <a:rPr lang="en-US" sz="3200" dirty="0">
                <a:ea typeface="Tahoma" pitchFamily="34" charset="0"/>
                <a:cs typeface="Tahoma" pitchFamily="34" charset="0"/>
              </a:rPr>
              <a:t>Meet competitive pricing and price limits </a:t>
            </a:r>
          </a:p>
          <a:p>
            <a:pPr eaLnBrk="1" hangingPunct="1"/>
            <a:r>
              <a:rPr lang="en-US" sz="3200" dirty="0">
                <a:ea typeface="Tahoma" pitchFamily="34" charset="0"/>
                <a:cs typeface="Tahoma" pitchFamily="34" charset="0"/>
              </a:rPr>
              <a:t>Attend annual vendor training</a:t>
            </a:r>
          </a:p>
          <a:p>
            <a:pPr eaLnBrk="1" hangingPunct="1"/>
            <a:r>
              <a:rPr lang="en-US" sz="3200" dirty="0">
                <a:ea typeface="Tahoma" pitchFamily="34" charset="0"/>
                <a:cs typeface="Tahoma" pitchFamily="34" charset="0"/>
              </a:rPr>
              <a:t>Train all staff to properly transact eWIC benefits</a:t>
            </a:r>
          </a:p>
          <a:p>
            <a:pPr eaLnBrk="1" hangingPunct="1"/>
            <a:r>
              <a:rPr lang="en-US" sz="3200" dirty="0">
                <a:ea typeface="Tahoma" pitchFamily="34" charset="0"/>
                <a:cs typeface="Tahoma" pitchFamily="34" charset="0"/>
              </a:rPr>
              <a:t>Complete vendor-related forms</a:t>
            </a:r>
          </a:p>
          <a:p>
            <a:pPr lvl="1">
              <a:buFont typeface="Wingdings" panose="05000000000000000000" pitchFamily="2" charset="2"/>
              <a:buChar char="ü"/>
            </a:pPr>
            <a:r>
              <a:rPr lang="en-US" sz="2800" dirty="0">
                <a:ea typeface="Tahoma" pitchFamily="34" charset="0"/>
                <a:cs typeface="Tahoma" pitchFamily="34" charset="0"/>
              </a:rPr>
              <a:t>NC WIC Vendor Information Update</a:t>
            </a:r>
          </a:p>
          <a:p>
            <a:pPr lvl="1">
              <a:buFont typeface="Wingdings" panose="05000000000000000000" pitchFamily="2" charset="2"/>
              <a:buChar char="ü"/>
            </a:pPr>
            <a:r>
              <a:rPr lang="en-US" sz="2800" dirty="0">
                <a:ea typeface="Tahoma" pitchFamily="34" charset="0"/>
                <a:cs typeface="Tahoma" pitchFamily="34" charset="0"/>
              </a:rPr>
              <a:t>eWIC Update for Non-Corporate Vendors</a:t>
            </a:r>
          </a:p>
          <a:p>
            <a:pPr lvl="1">
              <a:buFont typeface="Wingdings" panose="05000000000000000000" pitchFamily="2" charset="2"/>
              <a:buChar char="ü"/>
            </a:pPr>
            <a:r>
              <a:rPr lang="en-US" sz="2800" dirty="0">
                <a:ea typeface="Tahoma" pitchFamily="34" charset="0"/>
                <a:cs typeface="Tahoma" pitchFamily="34" charset="0"/>
              </a:rPr>
              <a:t>Verification of Attendance</a:t>
            </a:r>
          </a:p>
          <a:p>
            <a:pPr marL="0" indent="0">
              <a:buNone/>
            </a:pPr>
            <a:endParaRPr lang="en-US" dirty="0">
              <a:ea typeface="Tahoma" pitchFamily="34" charset="0"/>
              <a:cs typeface="Tahoma" pitchFamily="34" charset="0"/>
            </a:endParaRPr>
          </a:p>
          <a:p>
            <a:pPr eaLnBrk="1" hangingPunct="1"/>
            <a:endParaRPr lang="en-US" dirty="0">
              <a:ea typeface="Tahoma" pitchFamily="34" charset="0"/>
              <a:cs typeface="Tahoma" pitchFamily="34" charset="0"/>
            </a:endParaRPr>
          </a:p>
        </p:txBody>
      </p:sp>
    </p:spTree>
    <p:custDataLst>
      <p:tags r:id="rId1"/>
    </p:custDataLst>
    <p:extLst>
      <p:ext uri="{BB962C8B-B14F-4D97-AF65-F5344CB8AC3E}">
        <p14:creationId xmlns:p14="http://schemas.microsoft.com/office/powerpoint/2010/main" val="3366384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089F1387-FD7D-50B7-43C2-C93016560287}"/>
              </a:ext>
            </a:extLst>
          </p:cNvPr>
          <p:cNvGrpSpPr/>
          <p:nvPr/>
        </p:nvGrpSpPr>
        <p:grpSpPr>
          <a:xfrm>
            <a:off x="2404620" y="2932582"/>
            <a:ext cx="7623967" cy="1395704"/>
            <a:chOff x="-898128" y="2197997"/>
            <a:chExt cx="10769758" cy="1630436"/>
          </a:xfrm>
        </p:grpSpPr>
        <p:grpSp>
          <p:nvGrpSpPr>
            <p:cNvPr id="14" name="Group 13">
              <a:extLst>
                <a:ext uri="{FF2B5EF4-FFF2-40B4-BE49-F238E27FC236}">
                  <a16:creationId xmlns:a16="http://schemas.microsoft.com/office/drawing/2014/main" id="{11A7BD3A-EE31-A5C3-0002-0312F1444D99}"/>
                </a:ext>
              </a:extLst>
            </p:cNvPr>
            <p:cNvGrpSpPr/>
            <p:nvPr/>
          </p:nvGrpSpPr>
          <p:grpSpPr>
            <a:xfrm rot="1470405">
              <a:off x="-898128" y="2381101"/>
              <a:ext cx="1606494" cy="1135662"/>
              <a:chOff x="-930197" y="4077520"/>
              <a:chExt cx="2192597" cy="1135662"/>
            </a:xfrm>
          </p:grpSpPr>
          <p:pic>
            <p:nvPicPr>
              <p:cNvPr id="29" name="Picture 28" descr="A picture containing furniture, indoor&#10;&#10;Description generated with high confidence">
                <a:extLst>
                  <a:ext uri="{FF2B5EF4-FFF2-40B4-BE49-F238E27FC236}">
                    <a16:creationId xmlns:a16="http://schemas.microsoft.com/office/drawing/2014/main" id="{29AA8B95-E582-CB6C-B2BD-63F0B01481A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0197" y="4077520"/>
                <a:ext cx="1950667" cy="1135662"/>
              </a:xfrm>
              <a:prstGeom prst="rect">
                <a:avLst/>
              </a:prstGeom>
            </p:spPr>
          </p:pic>
          <p:sp>
            <p:nvSpPr>
              <p:cNvPr id="30" name="TextBox 29">
                <a:extLst>
                  <a:ext uri="{FF2B5EF4-FFF2-40B4-BE49-F238E27FC236}">
                    <a16:creationId xmlns:a16="http://schemas.microsoft.com/office/drawing/2014/main" id="{D39C3A69-0C19-BE37-0F70-D193B2A5E248}"/>
                  </a:ext>
                </a:extLst>
              </p:cNvPr>
              <p:cNvSpPr txBox="1"/>
              <p:nvPr/>
            </p:nvSpPr>
            <p:spPr>
              <a:xfrm>
                <a:off x="-600009" y="4147953"/>
                <a:ext cx="1862409" cy="7550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16 oz Rice</a:t>
                </a:r>
              </a:p>
            </p:txBody>
          </p:sp>
        </p:grpSp>
        <p:grpSp>
          <p:nvGrpSpPr>
            <p:cNvPr id="15" name="Group 14">
              <a:extLst>
                <a:ext uri="{FF2B5EF4-FFF2-40B4-BE49-F238E27FC236}">
                  <a16:creationId xmlns:a16="http://schemas.microsoft.com/office/drawing/2014/main" id="{4C712318-4DBF-7663-B845-561EC2E6AF19}"/>
                </a:ext>
              </a:extLst>
            </p:cNvPr>
            <p:cNvGrpSpPr/>
            <p:nvPr/>
          </p:nvGrpSpPr>
          <p:grpSpPr>
            <a:xfrm>
              <a:off x="1163427" y="2216445"/>
              <a:ext cx="1369798" cy="1535559"/>
              <a:chOff x="1503782" y="3765166"/>
              <a:chExt cx="1546862" cy="1787371"/>
            </a:xfrm>
          </p:grpSpPr>
          <p:pic>
            <p:nvPicPr>
              <p:cNvPr id="27" name="Picture 26" descr="A picture containing indoor, food&#10;&#10;Description generated with very high confidence">
                <a:extLst>
                  <a:ext uri="{FF2B5EF4-FFF2-40B4-BE49-F238E27FC236}">
                    <a16:creationId xmlns:a16="http://schemas.microsoft.com/office/drawing/2014/main" id="{8337B2B1-E8D7-DFDB-B787-6DEDBCF03E2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03782" y="3765166"/>
                <a:ext cx="1499220" cy="1787371"/>
              </a:xfrm>
              <a:prstGeom prst="rect">
                <a:avLst/>
              </a:prstGeom>
            </p:spPr>
          </p:pic>
          <p:sp>
            <p:nvSpPr>
              <p:cNvPr id="28" name="TextBox 27">
                <a:extLst>
                  <a:ext uri="{FF2B5EF4-FFF2-40B4-BE49-F238E27FC236}">
                    <a16:creationId xmlns:a16="http://schemas.microsoft.com/office/drawing/2014/main" id="{44FF2FD3-89A8-722A-3CD0-6F27940EF0FB}"/>
                  </a:ext>
                </a:extLst>
              </p:cNvPr>
              <p:cNvSpPr txBox="1"/>
              <p:nvPr/>
            </p:nvSpPr>
            <p:spPr>
              <a:xfrm>
                <a:off x="1521095" y="4355084"/>
                <a:ext cx="1529549" cy="87884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16 oz Tortilla</a:t>
                </a:r>
              </a:p>
            </p:txBody>
          </p:sp>
        </p:grpSp>
        <p:grpSp>
          <p:nvGrpSpPr>
            <p:cNvPr id="16" name="Group 15">
              <a:extLst>
                <a:ext uri="{FF2B5EF4-FFF2-40B4-BE49-F238E27FC236}">
                  <a16:creationId xmlns:a16="http://schemas.microsoft.com/office/drawing/2014/main" id="{C9C771B7-E367-380E-B6ED-FD31186F0BE6}"/>
                </a:ext>
              </a:extLst>
            </p:cNvPr>
            <p:cNvGrpSpPr/>
            <p:nvPr/>
          </p:nvGrpSpPr>
          <p:grpSpPr>
            <a:xfrm rot="20771517">
              <a:off x="2955463" y="2334922"/>
              <a:ext cx="1442734" cy="1331290"/>
              <a:chOff x="3383517" y="3357333"/>
              <a:chExt cx="1977837" cy="1763627"/>
            </a:xfrm>
          </p:grpSpPr>
          <p:pic>
            <p:nvPicPr>
              <p:cNvPr id="25" name="Picture 24">
                <a:extLst>
                  <a:ext uri="{FF2B5EF4-FFF2-40B4-BE49-F238E27FC236}">
                    <a16:creationId xmlns:a16="http://schemas.microsoft.com/office/drawing/2014/main" id="{B0DEF33C-230E-4D27-45EC-534E9134931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83517" y="3357333"/>
                <a:ext cx="1793298" cy="1763627"/>
              </a:xfrm>
              <a:prstGeom prst="rect">
                <a:avLst/>
              </a:prstGeom>
            </p:spPr>
          </p:pic>
          <p:sp>
            <p:nvSpPr>
              <p:cNvPr id="26" name="TextBox 25">
                <a:extLst>
                  <a:ext uri="{FF2B5EF4-FFF2-40B4-BE49-F238E27FC236}">
                    <a16:creationId xmlns:a16="http://schemas.microsoft.com/office/drawing/2014/main" id="{6B373EA2-9F58-88C1-4B9E-923637251C26}"/>
                  </a:ext>
                </a:extLst>
              </p:cNvPr>
              <p:cNvSpPr txBox="1"/>
              <p:nvPr/>
            </p:nvSpPr>
            <p:spPr>
              <a:xfrm rot="19638436">
                <a:off x="3442295" y="3691040"/>
                <a:ext cx="1919059" cy="10002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16 oz Loaf</a:t>
                </a:r>
              </a:p>
            </p:txBody>
          </p:sp>
        </p:grpSp>
        <p:grpSp>
          <p:nvGrpSpPr>
            <p:cNvPr id="17" name="Group 16">
              <a:extLst>
                <a:ext uri="{FF2B5EF4-FFF2-40B4-BE49-F238E27FC236}">
                  <a16:creationId xmlns:a16="http://schemas.microsoft.com/office/drawing/2014/main" id="{E32D92E8-548C-9ED9-025B-CD066CD6516C}"/>
                </a:ext>
              </a:extLst>
            </p:cNvPr>
            <p:cNvGrpSpPr/>
            <p:nvPr/>
          </p:nvGrpSpPr>
          <p:grpSpPr>
            <a:xfrm>
              <a:off x="4548111" y="2197997"/>
              <a:ext cx="1365463" cy="1630436"/>
              <a:chOff x="6030071" y="2198788"/>
              <a:chExt cx="1628378" cy="1952280"/>
            </a:xfrm>
          </p:grpSpPr>
          <p:pic>
            <p:nvPicPr>
              <p:cNvPr id="23" name="Picture 22">
                <a:extLst>
                  <a:ext uri="{FF2B5EF4-FFF2-40B4-BE49-F238E27FC236}">
                    <a16:creationId xmlns:a16="http://schemas.microsoft.com/office/drawing/2014/main" id="{6B93FE55-B827-C5C4-CDEE-A2256E263AE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173905" y="2198788"/>
                <a:ext cx="1135229" cy="1952280"/>
              </a:xfrm>
              <a:prstGeom prst="rect">
                <a:avLst/>
              </a:prstGeom>
            </p:spPr>
          </p:pic>
          <p:sp>
            <p:nvSpPr>
              <p:cNvPr id="24" name="TextBox 23">
                <a:extLst>
                  <a:ext uri="{FF2B5EF4-FFF2-40B4-BE49-F238E27FC236}">
                    <a16:creationId xmlns:a16="http://schemas.microsoft.com/office/drawing/2014/main" id="{6E03A0FD-7F79-009F-6916-9B4AD2DF516C}"/>
                  </a:ext>
                </a:extLst>
              </p:cNvPr>
              <p:cNvSpPr txBox="1"/>
              <p:nvPr/>
            </p:nvSpPr>
            <p:spPr>
              <a:xfrm>
                <a:off x="6030071" y="2847024"/>
                <a:ext cx="1628378" cy="90407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16 oz Pasta</a:t>
                </a:r>
              </a:p>
            </p:txBody>
          </p:sp>
        </p:grpSp>
        <p:sp>
          <p:nvSpPr>
            <p:cNvPr id="18" name="Plus Sign 17">
              <a:extLst>
                <a:ext uri="{FF2B5EF4-FFF2-40B4-BE49-F238E27FC236}">
                  <a16:creationId xmlns:a16="http://schemas.microsoft.com/office/drawing/2014/main" id="{D47AD4CA-AFBA-D5F5-374D-DF1C11F82EAE}"/>
                </a:ext>
              </a:extLst>
            </p:cNvPr>
            <p:cNvSpPr/>
            <p:nvPr/>
          </p:nvSpPr>
          <p:spPr>
            <a:xfrm>
              <a:off x="650686" y="2851729"/>
              <a:ext cx="473378" cy="501361"/>
            </a:xfrm>
            <a:prstGeom prst="mathPlus">
              <a:avLst>
                <a:gd name="adj1" fmla="val 29654"/>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9" name="Plus Sign 18">
              <a:extLst>
                <a:ext uri="{FF2B5EF4-FFF2-40B4-BE49-F238E27FC236}">
                  <a16:creationId xmlns:a16="http://schemas.microsoft.com/office/drawing/2014/main" id="{9A9D2A04-41FC-E682-9092-E4C58CC84F94}"/>
                </a:ext>
              </a:extLst>
            </p:cNvPr>
            <p:cNvSpPr/>
            <p:nvPr/>
          </p:nvSpPr>
          <p:spPr>
            <a:xfrm>
              <a:off x="2462680" y="2786979"/>
              <a:ext cx="473378" cy="501361"/>
            </a:xfrm>
            <a:prstGeom prst="mathPlus">
              <a:avLst>
                <a:gd name="adj1" fmla="val 29654"/>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0" name="Plus Sign 19">
              <a:extLst>
                <a:ext uri="{FF2B5EF4-FFF2-40B4-BE49-F238E27FC236}">
                  <a16:creationId xmlns:a16="http://schemas.microsoft.com/office/drawing/2014/main" id="{BDFDB999-96B0-C46F-E153-554B9E917D7D}"/>
                </a:ext>
              </a:extLst>
            </p:cNvPr>
            <p:cNvSpPr/>
            <p:nvPr/>
          </p:nvSpPr>
          <p:spPr>
            <a:xfrm>
              <a:off x="4148532" y="2755265"/>
              <a:ext cx="473378" cy="501361"/>
            </a:xfrm>
            <a:prstGeom prst="mathPlus">
              <a:avLst>
                <a:gd name="adj1" fmla="val 29654"/>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1" name="Equals 20">
              <a:extLst>
                <a:ext uri="{FF2B5EF4-FFF2-40B4-BE49-F238E27FC236}">
                  <a16:creationId xmlns:a16="http://schemas.microsoft.com/office/drawing/2014/main" id="{1F0CE404-EC5B-FDF2-F98B-772D244D3403}"/>
                </a:ext>
              </a:extLst>
            </p:cNvPr>
            <p:cNvSpPr/>
            <p:nvPr/>
          </p:nvSpPr>
          <p:spPr>
            <a:xfrm>
              <a:off x="7633889" y="2592750"/>
              <a:ext cx="497871" cy="782951"/>
            </a:xfrm>
            <a:prstGeom prst="mathEqual">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2" name="TextBox 21">
              <a:extLst>
                <a:ext uri="{FF2B5EF4-FFF2-40B4-BE49-F238E27FC236}">
                  <a16:creationId xmlns:a16="http://schemas.microsoft.com/office/drawing/2014/main" id="{350B6709-5911-566A-F417-D66443249E33}"/>
                </a:ext>
              </a:extLst>
            </p:cNvPr>
            <p:cNvSpPr txBox="1"/>
            <p:nvPr/>
          </p:nvSpPr>
          <p:spPr>
            <a:xfrm>
              <a:off x="8190217" y="2630673"/>
              <a:ext cx="1681413" cy="61121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80 oz</a:t>
              </a:r>
            </a:p>
          </p:txBody>
        </p:sp>
      </p:grpSp>
      <p:pic>
        <p:nvPicPr>
          <p:cNvPr id="31" name="Picture 30" descr="Icon&#10;&#10;Description automatically generated">
            <a:extLst>
              <a:ext uri="{FF2B5EF4-FFF2-40B4-BE49-F238E27FC236}">
                <a16:creationId xmlns:a16="http://schemas.microsoft.com/office/drawing/2014/main" id="{E8724813-1237-1175-5DC7-250CB13F74E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381317" y="2768545"/>
            <a:ext cx="798056" cy="1694964"/>
          </a:xfrm>
          <a:prstGeom prst="rect">
            <a:avLst/>
          </a:prstGeom>
        </p:spPr>
      </p:pic>
      <p:sp>
        <p:nvSpPr>
          <p:cNvPr id="17409" name="TextBox 17408">
            <a:extLst>
              <a:ext uri="{FF2B5EF4-FFF2-40B4-BE49-F238E27FC236}">
                <a16:creationId xmlns:a16="http://schemas.microsoft.com/office/drawing/2014/main" id="{76889FE1-FF2A-9B8F-B812-4DE13A965A7C}"/>
              </a:ext>
            </a:extLst>
          </p:cNvPr>
          <p:cNvSpPr txBox="1"/>
          <p:nvPr/>
        </p:nvSpPr>
        <p:spPr>
          <a:xfrm>
            <a:off x="7268041" y="3386218"/>
            <a:ext cx="1292858"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16 oz Oatmeal</a:t>
            </a:r>
          </a:p>
        </p:txBody>
      </p:sp>
      <p:sp>
        <p:nvSpPr>
          <p:cNvPr id="17410" name="Plus Sign 17409">
            <a:extLst>
              <a:ext uri="{FF2B5EF4-FFF2-40B4-BE49-F238E27FC236}">
                <a16:creationId xmlns:a16="http://schemas.microsoft.com/office/drawing/2014/main" id="{E63FBC68-57D7-9BF7-8595-E8F466342972}"/>
              </a:ext>
            </a:extLst>
          </p:cNvPr>
          <p:cNvSpPr/>
          <p:nvPr/>
        </p:nvSpPr>
        <p:spPr>
          <a:xfrm>
            <a:off x="6924566" y="3391027"/>
            <a:ext cx="335107" cy="429181"/>
          </a:xfrm>
          <a:prstGeom prst="mathPlus">
            <a:avLst>
              <a:gd name="adj1" fmla="val 29654"/>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grpSp>
        <p:nvGrpSpPr>
          <p:cNvPr id="17411" name="Group 17410">
            <a:extLst>
              <a:ext uri="{FF2B5EF4-FFF2-40B4-BE49-F238E27FC236}">
                <a16:creationId xmlns:a16="http://schemas.microsoft.com/office/drawing/2014/main" id="{88DA1022-688B-F8B5-08AC-CBF320D2FACD}"/>
              </a:ext>
            </a:extLst>
          </p:cNvPr>
          <p:cNvGrpSpPr/>
          <p:nvPr/>
        </p:nvGrpSpPr>
        <p:grpSpPr>
          <a:xfrm>
            <a:off x="3015243" y="4630566"/>
            <a:ext cx="5923873" cy="1770237"/>
            <a:chOff x="-105142" y="1482748"/>
            <a:chExt cx="8305800" cy="2029793"/>
          </a:xfrm>
        </p:grpSpPr>
        <p:pic>
          <p:nvPicPr>
            <p:cNvPr id="17412" name="Picture 17411">
              <a:extLst>
                <a:ext uri="{FF2B5EF4-FFF2-40B4-BE49-F238E27FC236}">
                  <a16:creationId xmlns:a16="http://schemas.microsoft.com/office/drawing/2014/main" id="{B3D7A226-CE9F-0BC7-7889-0CBBDE550DAB}"/>
                </a:ext>
              </a:extLst>
            </p:cNvPr>
            <p:cNvPicPr>
              <a:picLocks noChangeAspect="1"/>
            </p:cNvPicPr>
            <p:nvPr/>
          </p:nvPicPr>
          <p:blipFill rotWithShape="1">
            <a:blip r:embed="rId9"/>
            <a:srcRect l="833" t="340" r="8334" b="46914"/>
            <a:stretch/>
          </p:blipFill>
          <p:spPr>
            <a:xfrm>
              <a:off x="-105142" y="1482748"/>
              <a:ext cx="8305800" cy="2029793"/>
            </a:xfrm>
            <a:prstGeom prst="rect">
              <a:avLst/>
            </a:prstGeom>
            <a:ln w="38100" cap="sq">
              <a:solidFill>
                <a:schemeClr val="tx1"/>
              </a:solidFill>
              <a:prstDash val="solid"/>
              <a:miter lim="800000"/>
            </a:ln>
            <a:effectLst>
              <a:outerShdw blurRad="50800" dist="38100" dir="2700000" algn="tl" rotWithShape="0">
                <a:srgbClr val="000000">
                  <a:alpha val="43000"/>
                </a:srgbClr>
              </a:outerShdw>
            </a:effectLst>
          </p:spPr>
        </p:pic>
        <p:sp>
          <p:nvSpPr>
            <p:cNvPr id="17413" name="Rectangle 17412">
              <a:extLst>
                <a:ext uri="{FF2B5EF4-FFF2-40B4-BE49-F238E27FC236}">
                  <a16:creationId xmlns:a16="http://schemas.microsoft.com/office/drawing/2014/main" id="{E9899A0C-DD21-FCAA-62B0-AA0FA936CC9E}"/>
                </a:ext>
              </a:extLst>
            </p:cNvPr>
            <p:cNvSpPr/>
            <p:nvPr/>
          </p:nvSpPr>
          <p:spPr>
            <a:xfrm>
              <a:off x="2135664" y="3116139"/>
              <a:ext cx="5928890" cy="344496"/>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grpSp>
      <p:sp>
        <p:nvSpPr>
          <p:cNvPr id="4" name="TextBox 3">
            <a:extLst>
              <a:ext uri="{FF2B5EF4-FFF2-40B4-BE49-F238E27FC236}">
                <a16:creationId xmlns:a16="http://schemas.microsoft.com/office/drawing/2014/main" id="{2EFCB0A0-9758-6E1A-26B5-447FF0FEB80D}"/>
              </a:ext>
            </a:extLst>
          </p:cNvPr>
          <p:cNvSpPr txBox="1"/>
          <p:nvPr/>
        </p:nvSpPr>
        <p:spPr>
          <a:xfrm>
            <a:off x="6569322" y="1480866"/>
            <a:ext cx="3006102" cy="584775"/>
          </a:xfrm>
          <a:prstGeom prst="rect">
            <a:avLst/>
          </a:prstGeom>
          <a:noFill/>
        </p:spPr>
        <p:txBody>
          <a:bodyPr wrap="square">
            <a:spAutoFit/>
          </a:bodyPr>
          <a:lstStyle/>
          <a:p>
            <a:pPr marL="3429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ptos" panose="02110004020202020204"/>
                <a:ea typeface="+mn-ea"/>
                <a:cs typeface="+mn-cs"/>
              </a:rPr>
              <a:t> = OZ (Ounce)</a:t>
            </a:r>
          </a:p>
        </p:txBody>
      </p:sp>
      <p:graphicFrame>
        <p:nvGraphicFramePr>
          <p:cNvPr id="8" name="Diagram 7">
            <a:extLst>
              <a:ext uri="{FF2B5EF4-FFF2-40B4-BE49-F238E27FC236}">
                <a16:creationId xmlns:a16="http://schemas.microsoft.com/office/drawing/2014/main" id="{F7FFC4D2-3C12-0E7F-2DBE-7C254334AE29}"/>
              </a:ext>
            </a:extLst>
          </p:cNvPr>
          <p:cNvGraphicFramePr/>
          <p:nvPr/>
        </p:nvGraphicFramePr>
        <p:xfrm>
          <a:off x="457200" y="1371600"/>
          <a:ext cx="6583680" cy="822960"/>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
        <p:nvSpPr>
          <p:cNvPr id="10" name="TextBox 9">
            <a:extLst>
              <a:ext uri="{FF2B5EF4-FFF2-40B4-BE49-F238E27FC236}">
                <a16:creationId xmlns:a16="http://schemas.microsoft.com/office/drawing/2014/main" id="{EFCC211C-60FB-392D-D65F-3FE24B30131E}"/>
              </a:ext>
            </a:extLst>
          </p:cNvPr>
          <p:cNvSpPr txBox="1"/>
          <p:nvPr/>
        </p:nvSpPr>
        <p:spPr>
          <a:xfrm>
            <a:off x="2514600" y="274320"/>
            <a:ext cx="6126480" cy="76944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Aptos Display" panose="02110004020202020204"/>
                <a:ea typeface="+mn-ea"/>
                <a:cs typeface="+mn-cs"/>
              </a:rPr>
              <a:t>Whole Grains</a:t>
            </a:r>
          </a:p>
        </p:txBody>
      </p:sp>
    </p:spTree>
    <p:custDataLst>
      <p:tags r:id="rId1"/>
    </p:custDataLst>
    <p:extLst>
      <p:ext uri="{BB962C8B-B14F-4D97-AF65-F5344CB8AC3E}">
        <p14:creationId xmlns:p14="http://schemas.microsoft.com/office/powerpoint/2010/main" val="3624252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3460EA98-BBDF-1456-D5AF-811CC3EBAE9E}"/>
              </a:ext>
            </a:extLst>
          </p:cNvPr>
          <p:cNvSpPr>
            <a:spLocks noGrp="1" noChangeArrowheads="1"/>
          </p:cNvSpPr>
          <p:nvPr>
            <p:ph idx="1"/>
          </p:nvPr>
        </p:nvSpPr>
        <p:spPr>
          <a:xfrm>
            <a:off x="1743761" y="2081854"/>
            <a:ext cx="6897319" cy="2798221"/>
          </a:xfrm>
        </p:spPr>
        <p:txBody>
          <a:bodyPr>
            <a:noAutofit/>
          </a:bodyPr>
          <a:lstStyle/>
          <a:p>
            <a:pPr marL="457337" indent="-457200" defTabSz="881390">
              <a:lnSpc>
                <a:spcPct val="100000"/>
              </a:lnSpc>
              <a:spcBef>
                <a:spcPts val="0"/>
              </a:spcBef>
              <a:buFont typeface="Wingdings" panose="05000000000000000000" pitchFamily="2" charset="2"/>
              <a:buChar char="ü"/>
              <a:defRPr/>
            </a:pPr>
            <a:r>
              <a:rPr lang="en-US" sz="2400" dirty="0"/>
              <a:t>One dozen chicken eggs, all sizes and grades</a:t>
            </a:r>
          </a:p>
          <a:p>
            <a:pPr marL="457337" indent="-457200" defTabSz="881390">
              <a:lnSpc>
                <a:spcPct val="100000"/>
              </a:lnSpc>
              <a:spcBef>
                <a:spcPts val="0"/>
              </a:spcBef>
              <a:buFont typeface="Wingdings" panose="05000000000000000000" pitchFamily="2" charset="2"/>
              <a:buChar char="ü"/>
              <a:defRPr/>
            </a:pPr>
            <a:r>
              <a:rPr lang="en-US" sz="2400" dirty="0"/>
              <a:t>Brown eggs</a:t>
            </a:r>
          </a:p>
          <a:p>
            <a:pPr marL="457337" indent="-457200" defTabSz="881390">
              <a:lnSpc>
                <a:spcPct val="100000"/>
              </a:lnSpc>
              <a:spcBef>
                <a:spcPts val="0"/>
              </a:spcBef>
              <a:buFont typeface="Wingdings" panose="05000000000000000000" pitchFamily="2" charset="2"/>
              <a:buChar char="ü"/>
              <a:defRPr/>
            </a:pPr>
            <a:r>
              <a:rPr lang="en-US" sz="2400" dirty="0"/>
              <a:t>Specialty eggs such as low-cholesterol, cage free, stress-free, free-range, vitamin enriched, antibiotic-free, vegetarian-fed-hen, no-growth-hormones, fertile</a:t>
            </a:r>
          </a:p>
          <a:p>
            <a:pPr marL="457337" indent="-457200" defTabSz="881390">
              <a:lnSpc>
                <a:spcPct val="100000"/>
              </a:lnSpc>
              <a:spcBef>
                <a:spcPts val="0"/>
              </a:spcBef>
              <a:buFont typeface="Wingdings" panose="05000000000000000000" pitchFamily="2" charset="2"/>
              <a:buChar char="ü"/>
              <a:defRPr/>
            </a:pPr>
            <a:r>
              <a:rPr lang="en-US" sz="2400" dirty="0"/>
              <a:t>Regular or organic</a:t>
            </a:r>
          </a:p>
        </p:txBody>
      </p:sp>
      <p:pic>
        <p:nvPicPr>
          <p:cNvPr id="5" name="Picture 4">
            <a:extLst>
              <a:ext uri="{FF2B5EF4-FFF2-40B4-BE49-F238E27FC236}">
                <a16:creationId xmlns:a16="http://schemas.microsoft.com/office/drawing/2014/main" id="{1A7C6499-779C-3648-C4C2-2245E687B96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rot="10800000">
            <a:off x="9219560" y="690309"/>
            <a:ext cx="2084620" cy="4353501"/>
          </a:xfrm>
          <a:prstGeom prst="rect">
            <a:avLst/>
          </a:prstGeom>
          <a:ln>
            <a:noFill/>
          </a:ln>
          <a:effectLst>
            <a:outerShdw blurRad="190500" algn="tl" rotWithShape="0">
              <a:srgbClr val="000000">
                <a:alpha val="70000"/>
              </a:srgbClr>
            </a:outerShdw>
          </a:effectLst>
        </p:spPr>
      </p:pic>
      <p:pic>
        <p:nvPicPr>
          <p:cNvPr id="6" name="Picture 2">
            <a:extLst>
              <a:ext uri="{FF2B5EF4-FFF2-40B4-BE49-F238E27FC236}">
                <a16:creationId xmlns:a16="http://schemas.microsoft.com/office/drawing/2014/main" id="{7951BC20-C8E5-77E6-A802-F01B3C157B2B}"/>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8333" t="10500" r="4166" b="5500"/>
          <a:stretch/>
        </p:blipFill>
        <p:spPr bwMode="auto">
          <a:xfrm>
            <a:off x="9107425" y="5043810"/>
            <a:ext cx="2552700" cy="14586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a:extLst>
              <a:ext uri="{FF2B5EF4-FFF2-40B4-BE49-F238E27FC236}">
                <a16:creationId xmlns:a16="http://schemas.microsoft.com/office/drawing/2014/main" id="{C8CEA622-1F31-8CA4-496A-647731F82874}"/>
              </a:ext>
            </a:extLst>
          </p:cNvPr>
          <p:cNvSpPr txBox="1"/>
          <p:nvPr/>
        </p:nvSpPr>
        <p:spPr>
          <a:xfrm>
            <a:off x="6248400" y="5148292"/>
            <a:ext cx="2646968" cy="584775"/>
          </a:xfrm>
          <a:prstGeom prst="rect">
            <a:avLst/>
          </a:prstGeom>
          <a:noFill/>
        </p:spPr>
        <p:txBody>
          <a:bodyPr wrap="square">
            <a:spAutoFit/>
          </a:bodyPr>
          <a:lstStyle/>
          <a:p>
            <a:pPr marL="3429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ptos" panose="02110004020202020204"/>
                <a:ea typeface="+mn-ea"/>
                <a:cs typeface="+mn-cs"/>
              </a:rPr>
              <a:t>= DOZ (Dozen)</a:t>
            </a:r>
          </a:p>
        </p:txBody>
      </p:sp>
      <p:sp>
        <p:nvSpPr>
          <p:cNvPr id="4" name="TextBox 3">
            <a:extLst>
              <a:ext uri="{FF2B5EF4-FFF2-40B4-BE49-F238E27FC236}">
                <a16:creationId xmlns:a16="http://schemas.microsoft.com/office/drawing/2014/main" id="{2612AE2F-9AFF-DD7C-0555-B0785D710A90}"/>
              </a:ext>
            </a:extLst>
          </p:cNvPr>
          <p:cNvSpPr txBox="1"/>
          <p:nvPr/>
        </p:nvSpPr>
        <p:spPr>
          <a:xfrm>
            <a:off x="2514600" y="274320"/>
            <a:ext cx="6126480" cy="76944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Aptos Display" panose="02110004020202020204"/>
                <a:ea typeface="+mn-ea"/>
                <a:cs typeface="+mn-cs"/>
              </a:rPr>
              <a:t>Eggs</a:t>
            </a:r>
          </a:p>
        </p:txBody>
      </p:sp>
      <p:graphicFrame>
        <p:nvGraphicFramePr>
          <p:cNvPr id="8" name="Diagram 7">
            <a:extLst>
              <a:ext uri="{FF2B5EF4-FFF2-40B4-BE49-F238E27FC236}">
                <a16:creationId xmlns:a16="http://schemas.microsoft.com/office/drawing/2014/main" id="{927545E0-AE9D-8E06-642A-399DF93892AB}"/>
              </a:ext>
            </a:extLst>
          </p:cNvPr>
          <p:cNvGraphicFramePr/>
          <p:nvPr/>
        </p:nvGraphicFramePr>
        <p:xfrm>
          <a:off x="152400" y="5029200"/>
          <a:ext cx="6583680" cy="82296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graphicFrame>
        <p:nvGraphicFramePr>
          <p:cNvPr id="2" name="Diagram 1">
            <a:extLst>
              <a:ext uri="{FF2B5EF4-FFF2-40B4-BE49-F238E27FC236}">
                <a16:creationId xmlns:a16="http://schemas.microsoft.com/office/drawing/2014/main" id="{F1399959-1232-92B8-4E3E-97BA04877FC3}"/>
              </a:ext>
            </a:extLst>
          </p:cNvPr>
          <p:cNvGraphicFramePr/>
          <p:nvPr/>
        </p:nvGraphicFramePr>
        <p:xfrm>
          <a:off x="457200" y="1331209"/>
          <a:ext cx="6634480" cy="802391"/>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Tree>
    <p:custDataLst>
      <p:tags r:id="rId1"/>
    </p:custDataLst>
    <p:extLst>
      <p:ext uri="{BB962C8B-B14F-4D97-AF65-F5344CB8AC3E}">
        <p14:creationId xmlns:p14="http://schemas.microsoft.com/office/powerpoint/2010/main" val="560555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3">
            <a:extLst>
              <a:ext uri="{FF2B5EF4-FFF2-40B4-BE49-F238E27FC236}">
                <a16:creationId xmlns:a16="http://schemas.microsoft.com/office/drawing/2014/main" id="{4690BB91-2A82-9825-68B6-48D9C5BE115F}"/>
              </a:ext>
            </a:extLst>
          </p:cNvPr>
          <p:cNvSpPr>
            <a:spLocks noGrp="1" noChangeArrowheads="1"/>
          </p:cNvSpPr>
          <p:nvPr>
            <p:ph idx="1"/>
          </p:nvPr>
        </p:nvSpPr>
        <p:spPr>
          <a:xfrm>
            <a:off x="1973126" y="2184278"/>
            <a:ext cx="5862665" cy="4099560"/>
          </a:xfrm>
        </p:spPr>
        <p:txBody>
          <a:bodyPr>
            <a:normAutofit/>
          </a:bodyPr>
          <a:lstStyle/>
          <a:p>
            <a:pPr marL="491490" indent="-457200">
              <a:buFont typeface="Wingdings" panose="05000000000000000000" pitchFamily="2" charset="2"/>
              <a:buChar char="ü"/>
            </a:pPr>
            <a:r>
              <a:rPr lang="en-US" sz="2400" dirty="0"/>
              <a:t>Dry</a:t>
            </a:r>
          </a:p>
          <a:p>
            <a:pPr lvl="1" eaLnBrk="1" hangingPunct="1">
              <a:buFont typeface="Wingdings" panose="05000000000000000000" pitchFamily="2" charset="2"/>
              <a:buChar char="§"/>
            </a:pPr>
            <a:r>
              <a:rPr lang="en-US" sz="2200" dirty="0"/>
              <a:t>(Any type) plain, unseasoned mature</a:t>
            </a:r>
          </a:p>
          <a:p>
            <a:pPr lvl="1" eaLnBrk="1" hangingPunct="1">
              <a:buFont typeface="Wingdings" panose="05000000000000000000" pitchFamily="2" charset="2"/>
              <a:buChar char="§"/>
            </a:pPr>
            <a:r>
              <a:rPr lang="en-US" sz="2200" dirty="0"/>
              <a:t>16-ounce bag or box</a:t>
            </a:r>
          </a:p>
          <a:p>
            <a:pPr lvl="1" eaLnBrk="1" hangingPunct="1">
              <a:buFont typeface="Wingdings" panose="05000000000000000000" pitchFamily="2" charset="2"/>
              <a:buChar char="§"/>
            </a:pPr>
            <a:r>
              <a:rPr lang="en-US" sz="2200" dirty="0"/>
              <a:t>Regular or organic</a:t>
            </a:r>
          </a:p>
          <a:p>
            <a:pPr marL="491490" indent="-457200">
              <a:buFont typeface="Wingdings" panose="05000000000000000000" pitchFamily="2" charset="2"/>
              <a:buChar char="ü"/>
            </a:pPr>
            <a:r>
              <a:rPr lang="en-US" sz="2400" dirty="0"/>
              <a:t>Canned</a:t>
            </a:r>
          </a:p>
          <a:p>
            <a:pPr lvl="1" eaLnBrk="1" hangingPunct="1">
              <a:buFont typeface="Wingdings" panose="05000000000000000000" pitchFamily="2" charset="2"/>
              <a:buChar char="§"/>
            </a:pPr>
            <a:r>
              <a:rPr lang="en-US" sz="2200" dirty="0"/>
              <a:t>(Any type) plain, unseasoned mature</a:t>
            </a:r>
          </a:p>
          <a:p>
            <a:pPr lvl="1" eaLnBrk="1" hangingPunct="1">
              <a:buFont typeface="Wingdings" panose="05000000000000000000" pitchFamily="2" charset="2"/>
              <a:buChar char="§"/>
            </a:pPr>
            <a:r>
              <a:rPr lang="en-US" sz="2200" dirty="0"/>
              <a:t>Regular or low sodium </a:t>
            </a:r>
          </a:p>
          <a:p>
            <a:pPr lvl="1" eaLnBrk="1" hangingPunct="1">
              <a:buFont typeface="Wingdings" panose="05000000000000000000" pitchFamily="2" charset="2"/>
              <a:buChar char="§"/>
            </a:pPr>
            <a:r>
              <a:rPr lang="en-US" sz="2200" dirty="0"/>
              <a:t>15 to 16-ounce can</a:t>
            </a:r>
          </a:p>
          <a:p>
            <a:pPr lvl="1" eaLnBrk="1" hangingPunct="1">
              <a:buFont typeface="Wingdings" panose="05000000000000000000" pitchFamily="2" charset="2"/>
              <a:buChar char="§"/>
            </a:pPr>
            <a:r>
              <a:rPr lang="en-US" sz="2200" dirty="0"/>
              <a:t>Regular or organic</a:t>
            </a:r>
            <a:endParaRPr lang="en-US" sz="1900" dirty="0"/>
          </a:p>
        </p:txBody>
      </p:sp>
      <p:pic>
        <p:nvPicPr>
          <p:cNvPr id="8" name="Picture 7">
            <a:extLst>
              <a:ext uri="{FF2B5EF4-FFF2-40B4-BE49-F238E27FC236}">
                <a16:creationId xmlns:a16="http://schemas.microsoft.com/office/drawing/2014/main" id="{16FDCE51-BBD1-A246-B9B2-B8A618A1F842}"/>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rot="10800000">
            <a:off x="9232603" y="1189244"/>
            <a:ext cx="2514599" cy="5170917"/>
          </a:xfrm>
          <a:prstGeom prst="rect">
            <a:avLst/>
          </a:prstGeom>
          <a:ln>
            <a:noFill/>
          </a:ln>
          <a:effectLst>
            <a:outerShdw blurRad="190500" algn="tl" rotWithShape="0">
              <a:srgbClr val="000000">
                <a:alpha val="70000"/>
              </a:srgbClr>
            </a:outerShdw>
          </a:effectLst>
        </p:spPr>
      </p:pic>
      <p:pic>
        <p:nvPicPr>
          <p:cNvPr id="9" name="Picture 4" descr="C:\Users\TonyaNicholson\Pictures\Vegetables on Wooden Spoon on white background_ Fotolia_77226525_Subscription_XXL.jpg">
            <a:extLst>
              <a:ext uri="{FF2B5EF4-FFF2-40B4-BE49-F238E27FC236}">
                <a16:creationId xmlns:a16="http://schemas.microsoft.com/office/drawing/2014/main" id="{15390E1C-7E65-2FC4-66B1-8CED7D4556F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86764" y="5347458"/>
            <a:ext cx="3002933" cy="117501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Diagram 3">
            <a:extLst>
              <a:ext uri="{FF2B5EF4-FFF2-40B4-BE49-F238E27FC236}">
                <a16:creationId xmlns:a16="http://schemas.microsoft.com/office/drawing/2014/main" id="{C24D3DE1-6ECC-47A4-0772-DFC4572FBE6E}"/>
              </a:ext>
            </a:extLst>
          </p:cNvPr>
          <p:cNvGraphicFramePr/>
          <p:nvPr/>
        </p:nvGraphicFramePr>
        <p:xfrm>
          <a:off x="457200" y="1331209"/>
          <a:ext cx="6634480" cy="802391"/>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6" name="TextBox 5">
            <a:extLst>
              <a:ext uri="{FF2B5EF4-FFF2-40B4-BE49-F238E27FC236}">
                <a16:creationId xmlns:a16="http://schemas.microsoft.com/office/drawing/2014/main" id="{CF0E3626-A6F3-6152-D3D0-ACEA74CD5C33}"/>
              </a:ext>
            </a:extLst>
          </p:cNvPr>
          <p:cNvSpPr txBox="1"/>
          <p:nvPr/>
        </p:nvSpPr>
        <p:spPr>
          <a:xfrm>
            <a:off x="1828800" y="274320"/>
            <a:ext cx="8153400" cy="76944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Aptos Display" panose="02110004020202020204"/>
                <a:ea typeface="+mn-ea"/>
                <a:cs typeface="+mn-cs"/>
              </a:rPr>
              <a:t>B</a:t>
            </a:r>
            <a:r>
              <a:rPr kumimoji="0" lang="en-US" sz="4400" b="1" i="0" u="none" strike="noStrike" kern="1200" cap="none" spc="0" normalizeH="0" baseline="0" noProof="0" dirty="0">
                <a:ln>
                  <a:noFill/>
                </a:ln>
                <a:solidFill>
                  <a:prstClr val="black"/>
                </a:solidFill>
                <a:effectLst/>
                <a:uLnTx/>
                <a:uFillTx/>
                <a:latin typeface="Aptos" panose="02110004020202020204"/>
                <a:ea typeface="+mn-ea"/>
                <a:cs typeface="+mn-cs"/>
              </a:rPr>
              <a:t>eans, Peas, and Lentils</a:t>
            </a:r>
            <a:endParaRPr kumimoji="0" lang="en-US" sz="4400" b="1" i="0" u="none" strike="noStrike" kern="1200" cap="none" spc="0" normalizeH="0" baseline="0" noProof="0" dirty="0">
              <a:ln>
                <a:noFill/>
              </a:ln>
              <a:solidFill>
                <a:prstClr val="black"/>
              </a:solidFill>
              <a:effectLst/>
              <a:uLnTx/>
              <a:uFillTx/>
              <a:latin typeface="Aptos Display" panose="02110004020202020204"/>
              <a:ea typeface="+mn-ea"/>
              <a:cs typeface="+mn-cs"/>
            </a:endParaRPr>
          </a:p>
        </p:txBody>
      </p:sp>
    </p:spTree>
    <p:custDataLst>
      <p:tags r:id="rId1"/>
    </p:custDataLst>
    <p:extLst>
      <p:ext uri="{BB962C8B-B14F-4D97-AF65-F5344CB8AC3E}">
        <p14:creationId xmlns:p14="http://schemas.microsoft.com/office/powerpoint/2010/main" val="484726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Content Placeholder 5">
            <a:extLst>
              <a:ext uri="{FF2B5EF4-FFF2-40B4-BE49-F238E27FC236}">
                <a16:creationId xmlns:a16="http://schemas.microsoft.com/office/drawing/2014/main" id="{F9A4BF95-8FAA-B64A-A2E5-022009307EFA}"/>
              </a:ext>
            </a:extLst>
          </p:cNvPr>
          <p:cNvSpPr txBox="1">
            <a:spLocks/>
          </p:cNvSpPr>
          <p:nvPr/>
        </p:nvSpPr>
        <p:spPr>
          <a:xfrm>
            <a:off x="1740439" y="2027415"/>
            <a:ext cx="3115623" cy="3494573"/>
          </a:xfrm>
          <a:prstGeom prst="rect">
            <a:avLst/>
          </a:prstGeom>
          <a:ln>
            <a:noFill/>
          </a:ln>
        </p:spPr>
        <p:txBody>
          <a:bodyPr>
            <a:normAutofit/>
          </a:bodyPr>
          <a:lst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b="0" i="0" u="none"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marR="0" lvl="0" indent="0" algn="l" defTabSz="914126"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prstClr val="black"/>
                </a:solidFill>
                <a:effectLst/>
                <a:uLnTx/>
                <a:uFillTx/>
                <a:latin typeface="Aptos Display" panose="02110004020202020204"/>
                <a:ea typeface="+mn-ea"/>
                <a:cs typeface="+mn-cs"/>
              </a:rPr>
              <a:t>Mature</a:t>
            </a:r>
          </a:p>
          <a:p>
            <a:pPr marL="228531" marR="0" lvl="0" indent="-228531" algn="l" defTabSz="914126" rtl="0" eaLnBrk="1" fontAlgn="auto" latinLnBrk="0" hangingPunct="1">
              <a:lnSpc>
                <a:spcPct val="110000"/>
              </a:lnSpc>
              <a:spcBef>
                <a:spcPts val="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Black Beans</a:t>
            </a:r>
          </a:p>
          <a:p>
            <a:pPr marL="228531" marR="0" lvl="0" indent="-228531" algn="l" defTabSz="914126" rtl="0" eaLnBrk="1" fontAlgn="auto" latinLnBrk="0" hangingPunct="1">
              <a:lnSpc>
                <a:spcPct val="110000"/>
              </a:lnSpc>
              <a:spcBef>
                <a:spcPts val="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Butter Beans</a:t>
            </a:r>
          </a:p>
          <a:p>
            <a:pPr marL="228531" marR="0" lvl="0" indent="-228531" algn="l" defTabSz="914126" rtl="0" eaLnBrk="1" fontAlgn="auto" latinLnBrk="0" hangingPunct="1">
              <a:lnSpc>
                <a:spcPct val="110000"/>
              </a:lnSpc>
              <a:spcBef>
                <a:spcPts val="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Lima Beans</a:t>
            </a:r>
          </a:p>
          <a:p>
            <a:pPr marL="228531" marR="0" lvl="0" indent="-228531" algn="l" defTabSz="914126" rtl="0" eaLnBrk="1" fontAlgn="auto" latinLnBrk="0" hangingPunct="1">
              <a:lnSpc>
                <a:spcPct val="110000"/>
              </a:lnSpc>
              <a:spcBef>
                <a:spcPts val="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Garbanzo Beans</a:t>
            </a:r>
          </a:p>
          <a:p>
            <a:pPr marL="228531" marR="0" lvl="0" indent="-228531" algn="l" defTabSz="914126" rtl="0" eaLnBrk="1" fontAlgn="auto" latinLnBrk="0" hangingPunct="1">
              <a:lnSpc>
                <a:spcPct val="110000"/>
              </a:lnSpc>
              <a:spcBef>
                <a:spcPts val="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Soybeans</a:t>
            </a:r>
          </a:p>
          <a:p>
            <a:pPr marL="228531" marR="0" lvl="0" indent="-228531" algn="l" defTabSz="914126" rtl="0" eaLnBrk="1" fontAlgn="auto" latinLnBrk="0" hangingPunct="1">
              <a:lnSpc>
                <a:spcPct val="110000"/>
              </a:lnSpc>
              <a:spcBef>
                <a:spcPts val="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Lentils</a:t>
            </a:r>
          </a:p>
          <a:p>
            <a:pPr marL="228531" marR="0" lvl="0" indent="-228531" algn="l" defTabSz="914126" rtl="0" eaLnBrk="1" fontAlgn="auto" latinLnBrk="0" hangingPunct="1">
              <a:lnSpc>
                <a:spcPct val="110000"/>
              </a:lnSpc>
              <a:spcBef>
                <a:spcPts val="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Split Peas</a:t>
            </a:r>
          </a:p>
        </p:txBody>
      </p:sp>
      <p:sp>
        <p:nvSpPr>
          <p:cNvPr id="11" name="Content Placeholder 7">
            <a:extLst>
              <a:ext uri="{FF2B5EF4-FFF2-40B4-BE49-F238E27FC236}">
                <a16:creationId xmlns:a16="http://schemas.microsoft.com/office/drawing/2014/main" id="{36109C8C-E3E7-ABDF-712F-430028862ADE}"/>
              </a:ext>
            </a:extLst>
          </p:cNvPr>
          <p:cNvSpPr txBox="1">
            <a:spLocks/>
          </p:cNvSpPr>
          <p:nvPr/>
        </p:nvSpPr>
        <p:spPr>
          <a:xfrm>
            <a:off x="5715000" y="2030463"/>
            <a:ext cx="3261757" cy="3494573"/>
          </a:xfrm>
          <a:prstGeom prst="rect">
            <a:avLst/>
          </a:prstGeom>
          <a:ln>
            <a:noFill/>
          </a:ln>
        </p:spPr>
        <p:txBody>
          <a:bodyPr>
            <a:normAutofit/>
          </a:bodyPr>
          <a:lst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b="0" i="0" u="none"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marR="0" lvl="0" indent="0" algn="l" defTabSz="914126"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prstClr val="black"/>
                </a:solidFill>
                <a:effectLst/>
                <a:uLnTx/>
                <a:uFillTx/>
                <a:latin typeface="Aptos Display" panose="02110004020202020204"/>
                <a:ea typeface="+mn-ea"/>
                <a:cs typeface="+mn-cs"/>
              </a:rPr>
              <a:t>Vegetable </a:t>
            </a:r>
          </a:p>
          <a:p>
            <a:pPr marL="228531" marR="0" lvl="0" indent="-228531" algn="l" defTabSz="914126" rtl="0" eaLnBrk="1" fontAlgn="auto" latinLnBrk="0" hangingPunct="1">
              <a:lnSpc>
                <a:spcPct val="110000"/>
              </a:lnSpc>
              <a:spcBef>
                <a:spcPts val="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Green Beans</a:t>
            </a:r>
          </a:p>
          <a:p>
            <a:pPr marL="228531" marR="0" lvl="0" indent="-228531" algn="l" defTabSz="914126" rtl="0" eaLnBrk="1" fontAlgn="auto" latinLnBrk="0" hangingPunct="1">
              <a:lnSpc>
                <a:spcPct val="110000"/>
              </a:lnSpc>
              <a:spcBef>
                <a:spcPts val="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Green Peas</a:t>
            </a:r>
          </a:p>
          <a:p>
            <a:pPr marL="228531" marR="0" lvl="0" indent="-228531" algn="l" defTabSz="914126" rtl="0" eaLnBrk="1" fontAlgn="auto" latinLnBrk="0" hangingPunct="1">
              <a:lnSpc>
                <a:spcPct val="110000"/>
              </a:lnSpc>
              <a:spcBef>
                <a:spcPts val="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Snap Peas</a:t>
            </a:r>
          </a:p>
          <a:p>
            <a:pPr marL="228531" marR="0" lvl="0" indent="-228531" algn="l" defTabSz="914126" rtl="0" eaLnBrk="1" fontAlgn="auto" latinLnBrk="0" hangingPunct="1">
              <a:lnSpc>
                <a:spcPct val="110000"/>
              </a:lnSpc>
              <a:spcBef>
                <a:spcPts val="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Snow Peas</a:t>
            </a:r>
          </a:p>
          <a:p>
            <a:pPr marL="228531" marR="0" lvl="0" indent="-228531" algn="l" defTabSz="914126" rtl="0" eaLnBrk="1" fontAlgn="auto" latinLnBrk="0" hangingPunct="1">
              <a:lnSpc>
                <a:spcPct val="110000"/>
              </a:lnSpc>
              <a:spcBef>
                <a:spcPts val="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Snap Beans</a:t>
            </a:r>
          </a:p>
          <a:p>
            <a:pPr marL="228531" marR="0" lvl="0" indent="-228531" algn="l" defTabSz="914126" rtl="0" eaLnBrk="1" fontAlgn="auto" latinLnBrk="0" hangingPunct="1">
              <a:lnSpc>
                <a:spcPct val="110000"/>
              </a:lnSpc>
              <a:spcBef>
                <a:spcPts val="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Garden Peas</a:t>
            </a:r>
          </a:p>
          <a:p>
            <a:pPr marL="228531" marR="0" lvl="0" indent="-228531" algn="l" defTabSz="914126" rtl="0" eaLnBrk="1" fontAlgn="auto" latinLnBrk="0" hangingPunct="1">
              <a:lnSpc>
                <a:spcPct val="110000"/>
              </a:lnSpc>
              <a:spcBef>
                <a:spcPts val="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Wax Beans </a:t>
            </a:r>
          </a:p>
          <a:p>
            <a:pPr marL="0" marR="0" lvl="0" indent="0" algn="l" defTabSz="914126"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799"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2" name="Title 1">
            <a:extLst>
              <a:ext uri="{FF2B5EF4-FFF2-40B4-BE49-F238E27FC236}">
                <a16:creationId xmlns:a16="http://schemas.microsoft.com/office/drawing/2014/main" id="{146944F9-2A84-EE77-5813-C248F88A86DD}"/>
              </a:ext>
            </a:extLst>
          </p:cNvPr>
          <p:cNvSpPr txBox="1">
            <a:spLocks/>
          </p:cNvSpPr>
          <p:nvPr/>
        </p:nvSpPr>
        <p:spPr>
          <a:xfrm>
            <a:off x="4724400" y="3364865"/>
            <a:ext cx="838200" cy="742794"/>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a:ln>
                  <a:noFill/>
                </a:ln>
                <a:solidFill>
                  <a:prstClr val="black">
                    <a:lumMod val="85000"/>
                    <a:lumOff val="15000"/>
                  </a:prstClr>
                </a:solidFill>
                <a:effectLst/>
                <a:uLnTx/>
                <a:uFillTx/>
                <a:latin typeface="Aptos Display" panose="02110004020202020204"/>
                <a:ea typeface="+mj-ea"/>
                <a:cs typeface="+mj-cs"/>
              </a:rPr>
              <a:t>VS</a:t>
            </a:r>
          </a:p>
        </p:txBody>
      </p:sp>
      <p:sp>
        <p:nvSpPr>
          <p:cNvPr id="13" name="TextBox 12">
            <a:extLst>
              <a:ext uri="{FF2B5EF4-FFF2-40B4-BE49-F238E27FC236}">
                <a16:creationId xmlns:a16="http://schemas.microsoft.com/office/drawing/2014/main" id="{7C99C4A9-F02B-6BD3-385B-0262AAC7A954}"/>
              </a:ext>
            </a:extLst>
          </p:cNvPr>
          <p:cNvSpPr txBox="1"/>
          <p:nvPr/>
        </p:nvSpPr>
        <p:spPr bwMode="auto">
          <a:xfrm>
            <a:off x="1740439" y="1419483"/>
            <a:ext cx="2504094" cy="523220"/>
          </a:xfrm>
          <a:prstGeom prst="rect">
            <a:avLst/>
          </a:prstGeom>
          <a:solidFill>
            <a:schemeClr val="accent2">
              <a:alpha val="25000"/>
            </a:schemeClr>
          </a:solidFill>
          <a:ln w="76200" cmpd="sng">
            <a:solidFill>
              <a:schemeClr val="accent2"/>
            </a:solidFill>
            <a:miter lim="800000"/>
            <a:headEnd/>
            <a:tailEnd/>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ptos Display" panose="02110004020202020204"/>
                <a:ea typeface="+mn-ea"/>
                <a:cs typeface="+mn-cs"/>
              </a:rPr>
              <a:t>Food Benefits</a:t>
            </a:r>
          </a:p>
        </p:txBody>
      </p:sp>
      <p:sp>
        <p:nvSpPr>
          <p:cNvPr id="14" name="TextBox 13">
            <a:extLst>
              <a:ext uri="{FF2B5EF4-FFF2-40B4-BE49-F238E27FC236}">
                <a16:creationId xmlns:a16="http://schemas.microsoft.com/office/drawing/2014/main" id="{C4930C3E-577D-5384-84B7-3F8F9908E68E}"/>
              </a:ext>
            </a:extLst>
          </p:cNvPr>
          <p:cNvSpPr txBox="1"/>
          <p:nvPr/>
        </p:nvSpPr>
        <p:spPr bwMode="auto">
          <a:xfrm>
            <a:off x="5715000" y="1428692"/>
            <a:ext cx="3261756" cy="523220"/>
          </a:xfrm>
          <a:prstGeom prst="rect">
            <a:avLst/>
          </a:prstGeom>
          <a:solidFill>
            <a:schemeClr val="accent2">
              <a:alpha val="25000"/>
            </a:schemeClr>
          </a:solidFill>
          <a:ln w="76200" cmpd="sng">
            <a:solidFill>
              <a:schemeClr val="accent2"/>
            </a:solidFill>
            <a:miter lim="800000"/>
            <a:headEnd/>
            <a:tailEnd/>
          </a:ln>
        </p:spPr>
        <p:txBody>
          <a:bodyPr wrap="square" rtlCol="0">
            <a:spAutoFit/>
          </a:bodyPr>
          <a:lstStyle>
            <a:defPPr>
              <a:defRPr lang="en-US"/>
            </a:defPPr>
            <a:lvl1pPr>
              <a:defRPr sz="2800" b="1">
                <a:latin typeface="+mj-lt"/>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ptos Display" panose="02110004020202020204"/>
                <a:ea typeface="+mn-ea"/>
                <a:cs typeface="+mn-cs"/>
              </a:rPr>
              <a:t>Cash-value Benefits</a:t>
            </a:r>
          </a:p>
        </p:txBody>
      </p:sp>
      <p:pic>
        <p:nvPicPr>
          <p:cNvPr id="4" name="Picture 3">
            <a:extLst>
              <a:ext uri="{FF2B5EF4-FFF2-40B4-BE49-F238E27FC236}">
                <a16:creationId xmlns:a16="http://schemas.microsoft.com/office/drawing/2014/main" id="{522CF61D-6FCC-E5A8-003C-12533E401118}"/>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rot="10800000">
            <a:off x="9232603" y="1189244"/>
            <a:ext cx="2514599" cy="5170917"/>
          </a:xfrm>
          <a:prstGeom prst="rect">
            <a:avLst/>
          </a:prstGeom>
          <a:ln>
            <a:noFill/>
          </a:ln>
          <a:effectLst>
            <a:outerShdw blurRad="190500" algn="tl" rotWithShape="0">
              <a:srgbClr val="000000">
                <a:alpha val="70000"/>
              </a:srgbClr>
            </a:outerShdw>
          </a:effectLst>
        </p:spPr>
      </p:pic>
      <p:sp>
        <p:nvSpPr>
          <p:cNvPr id="2" name="TextBox 1">
            <a:extLst>
              <a:ext uri="{FF2B5EF4-FFF2-40B4-BE49-F238E27FC236}">
                <a16:creationId xmlns:a16="http://schemas.microsoft.com/office/drawing/2014/main" id="{6C16E9B8-FFE8-7D85-5C9E-F380B2C9A8D0}"/>
              </a:ext>
            </a:extLst>
          </p:cNvPr>
          <p:cNvSpPr txBox="1"/>
          <p:nvPr/>
        </p:nvSpPr>
        <p:spPr>
          <a:xfrm>
            <a:off x="1828800" y="274320"/>
            <a:ext cx="8153400" cy="76944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Aptos Display" panose="02110004020202020204"/>
                <a:ea typeface="+mn-ea"/>
                <a:cs typeface="+mn-cs"/>
              </a:rPr>
              <a:t>B</a:t>
            </a:r>
            <a:r>
              <a:rPr kumimoji="0" lang="en-US" sz="4400" b="1" i="0" u="none" strike="noStrike" kern="1200" cap="none" spc="0" normalizeH="0" baseline="0" noProof="0" dirty="0">
                <a:ln>
                  <a:noFill/>
                </a:ln>
                <a:solidFill>
                  <a:prstClr val="black"/>
                </a:solidFill>
                <a:effectLst/>
                <a:uLnTx/>
                <a:uFillTx/>
                <a:latin typeface="Aptos" panose="02110004020202020204"/>
                <a:ea typeface="+mn-ea"/>
                <a:cs typeface="+mn-cs"/>
              </a:rPr>
              <a:t>eans, Peas, and Lentils</a:t>
            </a:r>
            <a:endParaRPr kumimoji="0" lang="en-US" sz="4400" b="1" i="0" u="none" strike="noStrike" kern="1200" cap="none" spc="0" normalizeH="0" baseline="0" noProof="0" dirty="0">
              <a:ln>
                <a:noFill/>
              </a:ln>
              <a:solidFill>
                <a:prstClr val="black"/>
              </a:solidFill>
              <a:effectLst/>
              <a:uLnTx/>
              <a:uFillTx/>
              <a:latin typeface="Aptos Display" panose="02110004020202020204"/>
              <a:ea typeface="+mn-ea"/>
              <a:cs typeface="+mn-cs"/>
            </a:endParaRPr>
          </a:p>
        </p:txBody>
      </p:sp>
    </p:spTree>
    <p:custDataLst>
      <p:tags r:id="rId1"/>
    </p:custDataLst>
    <p:extLst>
      <p:ext uri="{BB962C8B-B14F-4D97-AF65-F5344CB8AC3E}">
        <p14:creationId xmlns:p14="http://schemas.microsoft.com/office/powerpoint/2010/main" val="755027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3">
            <a:extLst>
              <a:ext uri="{FF2B5EF4-FFF2-40B4-BE49-F238E27FC236}">
                <a16:creationId xmlns:a16="http://schemas.microsoft.com/office/drawing/2014/main" id="{FF180605-DEEA-8E3C-790A-92E5425B7473}"/>
              </a:ext>
            </a:extLst>
          </p:cNvPr>
          <p:cNvSpPr>
            <a:spLocks noGrp="1" noChangeArrowheads="1"/>
          </p:cNvSpPr>
          <p:nvPr>
            <p:ph idx="1"/>
          </p:nvPr>
        </p:nvSpPr>
        <p:spPr>
          <a:xfrm>
            <a:off x="2238387" y="2062473"/>
            <a:ext cx="6634481" cy="4114264"/>
          </a:xfrm>
        </p:spPr>
        <p:txBody>
          <a:bodyPr>
            <a:normAutofit/>
          </a:bodyPr>
          <a:lstStyle/>
          <a:p>
            <a:pPr eaLnBrk="1" hangingPunct="1">
              <a:lnSpc>
                <a:spcPct val="130000"/>
              </a:lnSpc>
              <a:spcBef>
                <a:spcPts val="0"/>
              </a:spcBef>
              <a:buFont typeface="Wingdings" panose="05000000000000000000" pitchFamily="2" charset="2"/>
              <a:buChar char="ü"/>
            </a:pPr>
            <a:r>
              <a:rPr lang="en-US" sz="2400" dirty="0"/>
              <a:t>16 to 18-ounce container </a:t>
            </a:r>
          </a:p>
          <a:p>
            <a:pPr eaLnBrk="1" hangingPunct="1">
              <a:lnSpc>
                <a:spcPct val="130000"/>
              </a:lnSpc>
              <a:spcBef>
                <a:spcPts val="0"/>
              </a:spcBef>
              <a:buFont typeface="Wingdings" panose="05000000000000000000" pitchFamily="2" charset="2"/>
              <a:buChar char="ü"/>
            </a:pPr>
            <a:r>
              <a:rPr lang="en-US" sz="2400" dirty="0"/>
              <a:t> Regular or less sugar, salted or unsalted</a:t>
            </a:r>
            <a:endParaRPr lang="en-US" sz="2400" strike="sngStrike" dirty="0"/>
          </a:p>
          <a:p>
            <a:pPr eaLnBrk="1" hangingPunct="1">
              <a:lnSpc>
                <a:spcPct val="130000"/>
              </a:lnSpc>
              <a:spcBef>
                <a:spcPts val="0"/>
              </a:spcBef>
              <a:buFont typeface="Wingdings" panose="05000000000000000000" pitchFamily="2" charset="2"/>
              <a:buChar char="ü"/>
            </a:pPr>
            <a:r>
              <a:rPr lang="en-US" sz="2400" dirty="0"/>
              <a:t>Regular or reduced-fat varieties</a:t>
            </a:r>
          </a:p>
          <a:p>
            <a:pPr eaLnBrk="1" hangingPunct="1">
              <a:lnSpc>
                <a:spcPct val="130000"/>
              </a:lnSpc>
              <a:spcBef>
                <a:spcPts val="0"/>
              </a:spcBef>
              <a:buFont typeface="Wingdings" panose="05000000000000000000" pitchFamily="2" charset="2"/>
              <a:buChar char="ü"/>
            </a:pPr>
            <a:r>
              <a:rPr lang="en-US" sz="2400" dirty="0"/>
              <a:t>Plain, creamy, crunchy or chunky </a:t>
            </a:r>
          </a:p>
          <a:p>
            <a:pPr eaLnBrk="1" hangingPunct="1">
              <a:lnSpc>
                <a:spcPct val="130000"/>
              </a:lnSpc>
              <a:spcBef>
                <a:spcPts val="0"/>
              </a:spcBef>
              <a:buFont typeface="Wingdings" panose="05000000000000000000" pitchFamily="2" charset="2"/>
              <a:buChar char="ü"/>
            </a:pPr>
            <a:r>
              <a:rPr lang="en-US" sz="2400" dirty="0"/>
              <a:t>Regular, “natural”, or organic</a:t>
            </a:r>
          </a:p>
        </p:txBody>
      </p:sp>
      <p:pic>
        <p:nvPicPr>
          <p:cNvPr id="10" name="Picture 9">
            <a:extLst>
              <a:ext uri="{FF2B5EF4-FFF2-40B4-BE49-F238E27FC236}">
                <a16:creationId xmlns:a16="http://schemas.microsoft.com/office/drawing/2014/main" id="{DAB8509C-6D99-B8A7-EC50-447DEC8A064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rot="10800000">
            <a:off x="9506343" y="1092139"/>
            <a:ext cx="2295423" cy="4775261"/>
          </a:xfrm>
          <a:prstGeom prst="rect">
            <a:avLst/>
          </a:prstGeom>
          <a:ln>
            <a:noFill/>
          </a:ln>
          <a:effectLst>
            <a:outerShdw blurRad="190500" algn="tl" rotWithShape="0">
              <a:srgbClr val="000000">
                <a:alpha val="70000"/>
              </a:srgbClr>
            </a:outerShdw>
          </a:effectLst>
        </p:spPr>
      </p:pic>
      <p:pic>
        <p:nvPicPr>
          <p:cNvPr id="11" name="Picture 5" descr="C:\Users\TonyaNicholson\Pictures\An open Jar of Peanut Butter with Spoon_Fotolia_40556509_Subscription_XL.jpg">
            <a:extLst>
              <a:ext uri="{FF2B5EF4-FFF2-40B4-BE49-F238E27FC236}">
                <a16:creationId xmlns:a16="http://schemas.microsoft.com/office/drawing/2014/main" id="{3CB578E0-8D15-9FDC-6121-194897A5AD3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45537" y="4262505"/>
            <a:ext cx="1447800" cy="205473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5356AB8-292A-A287-BCDE-2F3F1DE1E116}"/>
              </a:ext>
            </a:extLst>
          </p:cNvPr>
          <p:cNvSpPr txBox="1"/>
          <p:nvPr/>
        </p:nvSpPr>
        <p:spPr>
          <a:xfrm>
            <a:off x="2514600" y="274320"/>
            <a:ext cx="7467600" cy="76944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Aptos Display" panose="02110004020202020204"/>
                <a:ea typeface="+mn-ea"/>
                <a:cs typeface="+mn-cs"/>
              </a:rPr>
              <a:t>Peanut Butter</a:t>
            </a:r>
          </a:p>
        </p:txBody>
      </p:sp>
      <p:graphicFrame>
        <p:nvGraphicFramePr>
          <p:cNvPr id="2" name="Diagram 1">
            <a:extLst>
              <a:ext uri="{FF2B5EF4-FFF2-40B4-BE49-F238E27FC236}">
                <a16:creationId xmlns:a16="http://schemas.microsoft.com/office/drawing/2014/main" id="{F7B52A67-F603-EA2D-C811-91FB0D666E61}"/>
              </a:ext>
            </a:extLst>
          </p:cNvPr>
          <p:cNvGraphicFramePr/>
          <p:nvPr/>
        </p:nvGraphicFramePr>
        <p:xfrm>
          <a:off x="457200" y="1331209"/>
          <a:ext cx="6634480" cy="802391"/>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custDataLst>
      <p:tags r:id="rId1"/>
    </p:custDataLst>
    <p:extLst>
      <p:ext uri="{BB962C8B-B14F-4D97-AF65-F5344CB8AC3E}">
        <p14:creationId xmlns:p14="http://schemas.microsoft.com/office/powerpoint/2010/main" val="3526110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B8D93E9-A8D4-3B8D-731A-48782A03871A}"/>
              </a:ext>
            </a:extLst>
          </p:cNvPr>
          <p:cNvSpPr/>
          <p:nvPr/>
        </p:nvSpPr>
        <p:spPr>
          <a:xfrm>
            <a:off x="1335132" y="2449845"/>
            <a:ext cx="7880279" cy="46166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ptos Display" panose="02110004020202020204"/>
                <a:ea typeface="+mn-ea"/>
                <a:cs typeface="+mn-cs"/>
              </a:rPr>
              <a:t>One container Beans/Peas or Peanut Butter =</a:t>
            </a:r>
          </a:p>
        </p:txBody>
      </p:sp>
      <p:pic>
        <p:nvPicPr>
          <p:cNvPr id="12" name="Picture 11">
            <a:extLst>
              <a:ext uri="{FF2B5EF4-FFF2-40B4-BE49-F238E27FC236}">
                <a16:creationId xmlns:a16="http://schemas.microsoft.com/office/drawing/2014/main" id="{13F9DF68-7367-B49D-D401-F18C0EECBD0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4383" y="3294732"/>
            <a:ext cx="1587713" cy="1076259"/>
          </a:xfrm>
          <a:prstGeom prst="rect">
            <a:avLst/>
          </a:prstGeom>
        </p:spPr>
      </p:pic>
      <p:sp>
        <p:nvSpPr>
          <p:cNvPr id="13" name="Content Placeholder 2">
            <a:extLst>
              <a:ext uri="{FF2B5EF4-FFF2-40B4-BE49-F238E27FC236}">
                <a16:creationId xmlns:a16="http://schemas.microsoft.com/office/drawing/2014/main" id="{CD6DA59D-9E6D-979A-6EBE-D2373F555B9E}"/>
              </a:ext>
            </a:extLst>
          </p:cNvPr>
          <p:cNvSpPr>
            <a:spLocks noGrp="1"/>
          </p:cNvSpPr>
          <p:nvPr>
            <p:ph idx="1"/>
          </p:nvPr>
        </p:nvSpPr>
        <p:spPr>
          <a:xfrm>
            <a:off x="3627477" y="3534596"/>
            <a:ext cx="817395" cy="523220"/>
          </a:xfrm>
        </p:spPr>
        <p:txBody>
          <a:bodyPr>
            <a:normAutofit/>
          </a:bodyPr>
          <a:lstStyle/>
          <a:p>
            <a:pPr marL="0" indent="0">
              <a:buNone/>
            </a:pPr>
            <a:r>
              <a:rPr lang="en-US" sz="2800" b="1" dirty="0">
                <a:solidFill>
                  <a:schemeClr val="tx1">
                    <a:lumMod val="50000"/>
                    <a:lumOff val="50000"/>
                  </a:schemeClr>
                </a:solidFill>
              </a:rPr>
              <a:t>OR</a:t>
            </a:r>
            <a:endParaRPr lang="en-US" b="1" dirty="0">
              <a:solidFill>
                <a:schemeClr val="tx1">
                  <a:lumMod val="50000"/>
                  <a:lumOff val="50000"/>
                </a:schemeClr>
              </a:solidFill>
            </a:endParaRPr>
          </a:p>
        </p:txBody>
      </p:sp>
      <p:pic>
        <p:nvPicPr>
          <p:cNvPr id="14" name="Picture 13">
            <a:extLst>
              <a:ext uri="{FF2B5EF4-FFF2-40B4-BE49-F238E27FC236}">
                <a16:creationId xmlns:a16="http://schemas.microsoft.com/office/drawing/2014/main" id="{0519E5BA-5E41-ABB5-C82B-61AD867B197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94611" y="3312215"/>
            <a:ext cx="847134" cy="1396483"/>
          </a:xfrm>
          <a:prstGeom prst="rect">
            <a:avLst/>
          </a:prstGeom>
        </p:spPr>
      </p:pic>
      <p:pic>
        <p:nvPicPr>
          <p:cNvPr id="15" name="Picture 14" descr="A picture containing cup&#10;&#10;Description generated with high confidence">
            <a:extLst>
              <a:ext uri="{FF2B5EF4-FFF2-40B4-BE49-F238E27FC236}">
                <a16:creationId xmlns:a16="http://schemas.microsoft.com/office/drawing/2014/main" id="{722E106F-4084-DD7D-BC2F-F4CB26B4B9A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73905" y="3606576"/>
            <a:ext cx="801781" cy="1394843"/>
          </a:xfrm>
          <a:prstGeom prst="rect">
            <a:avLst/>
          </a:prstGeom>
        </p:spPr>
      </p:pic>
      <p:pic>
        <p:nvPicPr>
          <p:cNvPr id="16" name="Picture 15" descr="A picture containing cup&#10;&#10;Description generated with high confidence">
            <a:extLst>
              <a:ext uri="{FF2B5EF4-FFF2-40B4-BE49-F238E27FC236}">
                <a16:creationId xmlns:a16="http://schemas.microsoft.com/office/drawing/2014/main" id="{96579D9F-2403-09E5-DA55-E2681AF1683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906625" y="3264713"/>
            <a:ext cx="847134" cy="1396483"/>
          </a:xfrm>
          <a:prstGeom prst="rect">
            <a:avLst/>
          </a:prstGeom>
        </p:spPr>
      </p:pic>
      <p:pic>
        <p:nvPicPr>
          <p:cNvPr id="17" name="Picture 16">
            <a:extLst>
              <a:ext uri="{FF2B5EF4-FFF2-40B4-BE49-F238E27FC236}">
                <a16:creationId xmlns:a16="http://schemas.microsoft.com/office/drawing/2014/main" id="{47AE340E-AE87-E952-1D54-5DDF34BD74D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7612669" y="3688779"/>
            <a:ext cx="908681" cy="1364425"/>
          </a:xfrm>
          <a:prstGeom prst="rect">
            <a:avLst/>
          </a:prstGeom>
        </p:spPr>
      </p:pic>
      <p:sp>
        <p:nvSpPr>
          <p:cNvPr id="18" name="TextBox 17">
            <a:extLst>
              <a:ext uri="{FF2B5EF4-FFF2-40B4-BE49-F238E27FC236}">
                <a16:creationId xmlns:a16="http://schemas.microsoft.com/office/drawing/2014/main" id="{357D7108-9D1F-E798-270E-3796A48AFF6B}"/>
              </a:ext>
            </a:extLst>
          </p:cNvPr>
          <p:cNvSpPr txBox="1"/>
          <p:nvPr/>
        </p:nvSpPr>
        <p:spPr>
          <a:xfrm>
            <a:off x="5275271" y="4860632"/>
            <a:ext cx="3454965" cy="67710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ptos" panose="02110004020202020204"/>
                <a:ea typeface="+mn-ea"/>
                <a:cs typeface="+mn-cs"/>
              </a:rPr>
              <a:t>4 cans (15-16 oz each) </a:t>
            </a:r>
            <a:br>
              <a:rPr kumimoji="0" lang="en-US" sz="2000" b="0" i="0" u="none" strike="noStrike" kern="1200" cap="none" spc="0" normalizeH="0" baseline="0" noProof="0" dirty="0">
                <a:ln>
                  <a:noFill/>
                </a:ln>
                <a:solidFill>
                  <a:prstClr val="black"/>
                </a:solidFill>
                <a:effectLst/>
                <a:uLnTx/>
                <a:uFillTx/>
                <a:latin typeface="Aptos" panose="02110004020202020204"/>
                <a:ea typeface="+mn-ea"/>
                <a:cs typeface="+mn-cs"/>
              </a:rPr>
            </a:b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*Note: 1 can = 0.25 Container</a:t>
            </a:r>
            <a:endParaRPr kumimoji="0" lang="en-US" sz="20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9" name="TextBox 18">
            <a:extLst>
              <a:ext uri="{FF2B5EF4-FFF2-40B4-BE49-F238E27FC236}">
                <a16:creationId xmlns:a16="http://schemas.microsoft.com/office/drawing/2014/main" id="{C5D6B86C-4E37-316E-3514-5355BEB2F4AE}"/>
              </a:ext>
            </a:extLst>
          </p:cNvPr>
          <p:cNvSpPr txBox="1"/>
          <p:nvPr/>
        </p:nvSpPr>
        <p:spPr>
          <a:xfrm>
            <a:off x="908768" y="4201956"/>
            <a:ext cx="1568970"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ptos" panose="02110004020202020204"/>
                <a:ea typeface="+mn-ea"/>
                <a:cs typeface="+mn-cs"/>
              </a:rPr>
              <a:t>16 oz  dry</a:t>
            </a:r>
          </a:p>
        </p:txBody>
      </p:sp>
      <p:grpSp>
        <p:nvGrpSpPr>
          <p:cNvPr id="21" name="Group 20">
            <a:extLst>
              <a:ext uri="{FF2B5EF4-FFF2-40B4-BE49-F238E27FC236}">
                <a16:creationId xmlns:a16="http://schemas.microsoft.com/office/drawing/2014/main" id="{3765151B-2575-6665-5673-CE747486B5B3}"/>
              </a:ext>
            </a:extLst>
          </p:cNvPr>
          <p:cNvGrpSpPr/>
          <p:nvPr/>
        </p:nvGrpSpPr>
        <p:grpSpPr>
          <a:xfrm>
            <a:off x="2477738" y="5025122"/>
            <a:ext cx="1445683" cy="1591128"/>
            <a:chOff x="6830588" y="2783458"/>
            <a:chExt cx="1281908" cy="1621903"/>
          </a:xfrm>
        </p:grpSpPr>
        <p:pic>
          <p:nvPicPr>
            <p:cNvPr id="22" name="Picture 21" descr="A picture containing indoor, cabinet, sitting, white&#10;&#10;Description generated with very high confidence">
              <a:extLst>
                <a:ext uri="{FF2B5EF4-FFF2-40B4-BE49-F238E27FC236}">
                  <a16:creationId xmlns:a16="http://schemas.microsoft.com/office/drawing/2014/main" id="{9D6C607D-F45C-169B-5F37-955346DCCE5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920311" y="2783458"/>
              <a:ext cx="1028792" cy="1621903"/>
            </a:xfrm>
            <a:prstGeom prst="rect">
              <a:avLst/>
            </a:prstGeom>
          </p:spPr>
        </p:pic>
        <p:sp>
          <p:nvSpPr>
            <p:cNvPr id="23" name="TextBox 22">
              <a:extLst>
                <a:ext uri="{FF2B5EF4-FFF2-40B4-BE49-F238E27FC236}">
                  <a16:creationId xmlns:a16="http://schemas.microsoft.com/office/drawing/2014/main" id="{344E1DA6-F195-F24E-FDE5-E62E29BA4B66}"/>
                </a:ext>
              </a:extLst>
            </p:cNvPr>
            <p:cNvSpPr txBox="1"/>
            <p:nvPr/>
          </p:nvSpPr>
          <p:spPr>
            <a:xfrm>
              <a:off x="6830588" y="3647480"/>
              <a:ext cx="1281908" cy="34253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4EA72E">
                      <a:lumMod val="50000"/>
                    </a:srgbClr>
                  </a:solidFill>
                  <a:effectLst/>
                  <a:uLnTx/>
                  <a:uFillTx/>
                  <a:latin typeface="Aptos Display" panose="02110004020202020204"/>
                  <a:ea typeface="+mn-ea"/>
                  <a:cs typeface="+mn-cs"/>
                </a:rPr>
                <a:t>Peanut Butter</a:t>
              </a:r>
            </a:p>
          </p:txBody>
        </p:sp>
      </p:grpSp>
      <p:sp>
        <p:nvSpPr>
          <p:cNvPr id="24" name="TextBox 23">
            <a:extLst>
              <a:ext uri="{FF2B5EF4-FFF2-40B4-BE49-F238E27FC236}">
                <a16:creationId xmlns:a16="http://schemas.microsoft.com/office/drawing/2014/main" id="{5FFAB92E-A6C8-1FDA-8E08-8554AA16B839}"/>
              </a:ext>
            </a:extLst>
          </p:cNvPr>
          <p:cNvSpPr txBox="1"/>
          <p:nvPr/>
        </p:nvSpPr>
        <p:spPr>
          <a:xfrm>
            <a:off x="3724620" y="5641917"/>
            <a:ext cx="1704673"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ptos" panose="02110004020202020204"/>
                <a:ea typeface="+mn-ea"/>
                <a:cs typeface="+mn-cs"/>
              </a:rPr>
              <a:t>16-18 oz jar </a:t>
            </a:r>
          </a:p>
        </p:txBody>
      </p:sp>
      <p:sp>
        <p:nvSpPr>
          <p:cNvPr id="4" name="TextBox 3">
            <a:extLst>
              <a:ext uri="{FF2B5EF4-FFF2-40B4-BE49-F238E27FC236}">
                <a16:creationId xmlns:a16="http://schemas.microsoft.com/office/drawing/2014/main" id="{F40DD1A9-9D5E-32DE-822D-D1C1A9734AF6}"/>
              </a:ext>
            </a:extLst>
          </p:cNvPr>
          <p:cNvSpPr txBox="1"/>
          <p:nvPr/>
        </p:nvSpPr>
        <p:spPr>
          <a:xfrm>
            <a:off x="5905494" y="1569497"/>
            <a:ext cx="3061546" cy="574773"/>
          </a:xfrm>
          <a:prstGeom prst="rect">
            <a:avLst/>
          </a:prstGeom>
          <a:noFill/>
        </p:spPr>
        <p:txBody>
          <a:bodyPr wrap="square">
            <a:spAutoFit/>
          </a:bodyPr>
          <a:lstStyle/>
          <a:p>
            <a:pPr marL="34290" marR="0" lvl="0" indent="0" algn="l" defTabSz="457200" rtl="0" eaLnBrk="1" fontAlgn="auto" latinLnBrk="0" hangingPunct="1">
              <a:lnSpc>
                <a:spcPct val="11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n-US" sz="2800" b="1" i="0" u="none" strike="noStrike" kern="1200" cap="none" spc="0" normalizeH="0" baseline="0" noProof="0" dirty="0">
                <a:ln>
                  <a:noFill/>
                </a:ln>
                <a:solidFill>
                  <a:prstClr val="black"/>
                </a:solidFill>
                <a:effectLst/>
                <a:uLnTx/>
                <a:uFillTx/>
                <a:latin typeface="Aptos" panose="02110004020202020204"/>
                <a:ea typeface="+mn-ea"/>
                <a:cs typeface="+mn-cs"/>
              </a:rPr>
              <a:t>CTR (Container)</a:t>
            </a:r>
            <a:endParaRPr kumimoji="0" lang="en-US" sz="3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aphicFrame>
        <p:nvGraphicFramePr>
          <p:cNvPr id="9" name="Diagram 8">
            <a:extLst>
              <a:ext uri="{FF2B5EF4-FFF2-40B4-BE49-F238E27FC236}">
                <a16:creationId xmlns:a16="http://schemas.microsoft.com/office/drawing/2014/main" id="{39AC79D7-D70F-0581-29E5-5D038831B3F1}"/>
              </a:ext>
            </a:extLst>
          </p:cNvPr>
          <p:cNvGraphicFramePr/>
          <p:nvPr/>
        </p:nvGraphicFramePr>
        <p:xfrm>
          <a:off x="-151079" y="1441816"/>
          <a:ext cx="6583680" cy="822960"/>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
        <p:nvSpPr>
          <p:cNvPr id="25" name="Content Placeholder 2">
            <a:extLst>
              <a:ext uri="{FF2B5EF4-FFF2-40B4-BE49-F238E27FC236}">
                <a16:creationId xmlns:a16="http://schemas.microsoft.com/office/drawing/2014/main" id="{CBD5C907-3C2F-13D1-D9E8-68D10B91C9FC}"/>
              </a:ext>
            </a:extLst>
          </p:cNvPr>
          <p:cNvSpPr txBox="1">
            <a:spLocks/>
          </p:cNvSpPr>
          <p:nvPr/>
        </p:nvSpPr>
        <p:spPr>
          <a:xfrm>
            <a:off x="1824202" y="5559076"/>
            <a:ext cx="817395" cy="523220"/>
          </a:xfrm>
          <a:prstGeom prst="rect">
            <a:avLst/>
          </a:prstGeom>
        </p:spPr>
        <p:txBody>
          <a:bodyPr vert="horz" lIns="91440" tIns="45720" rIns="91440" bIns="45720" rtlCol="0">
            <a:normAutofit/>
          </a:bodyPr>
          <a:lst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b="0" i="0" u="none"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marR="0" lvl="0" indent="0" algn="l" defTabSz="914126"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prstClr val="black">
                    <a:lumMod val="50000"/>
                    <a:lumOff val="50000"/>
                  </a:prstClr>
                </a:solidFill>
                <a:effectLst/>
                <a:uLnTx/>
                <a:uFillTx/>
                <a:latin typeface="Aptos" panose="02110004020202020204"/>
                <a:ea typeface="+mn-ea"/>
                <a:cs typeface="+mn-cs"/>
              </a:rPr>
              <a:t>OR</a:t>
            </a:r>
            <a:endParaRPr kumimoji="0" lang="en-US" sz="2799" b="1" i="0" u="none" strike="noStrike" kern="1200" cap="none" spc="0" normalizeH="0" baseline="0" noProof="0" dirty="0">
              <a:ln>
                <a:noFill/>
              </a:ln>
              <a:solidFill>
                <a:prstClr val="black">
                  <a:lumMod val="50000"/>
                  <a:lumOff val="50000"/>
                </a:prstClr>
              </a:solidFill>
              <a:effectLst/>
              <a:uLnTx/>
              <a:uFillTx/>
              <a:latin typeface="Aptos" panose="02110004020202020204"/>
              <a:ea typeface="+mn-ea"/>
              <a:cs typeface="+mn-cs"/>
            </a:endParaRPr>
          </a:p>
        </p:txBody>
      </p:sp>
      <p:pic>
        <p:nvPicPr>
          <p:cNvPr id="26" name="Picture 25">
            <a:extLst>
              <a:ext uri="{FF2B5EF4-FFF2-40B4-BE49-F238E27FC236}">
                <a16:creationId xmlns:a16="http://schemas.microsoft.com/office/drawing/2014/main" id="{42ABEAF8-6140-C563-E225-06C5754AD14F}"/>
              </a:ext>
            </a:extLst>
          </p:cNvPr>
          <p:cNvPicPr>
            <a:picLocks noChangeAspect="1"/>
          </p:cNvPicPr>
          <p:nvPr/>
        </p:nvPicPr>
        <p:blipFill>
          <a:blip r:embed="rId15" cstate="print">
            <a:extLst>
              <a:ext uri="{28A0092B-C50C-407E-A947-70E740481C1C}">
                <a14:useLocalDpi xmlns:a14="http://schemas.microsoft.com/office/drawing/2010/main" val="0"/>
              </a:ext>
            </a:extLst>
          </a:blip>
          <a:srcRect/>
          <a:stretch/>
        </p:blipFill>
        <p:spPr>
          <a:xfrm rot="10800000">
            <a:off x="9463783" y="1622825"/>
            <a:ext cx="2295423" cy="4775261"/>
          </a:xfrm>
          <a:prstGeom prst="rect">
            <a:avLst/>
          </a:prstGeom>
          <a:ln>
            <a:noFill/>
          </a:ln>
          <a:effectLst>
            <a:outerShdw blurRad="190500" algn="tl" rotWithShape="0">
              <a:srgbClr val="000000">
                <a:alpha val="70000"/>
              </a:srgbClr>
            </a:outerShdw>
          </a:effectLst>
        </p:spPr>
      </p:pic>
      <p:sp>
        <p:nvSpPr>
          <p:cNvPr id="2" name="TextBox 1">
            <a:extLst>
              <a:ext uri="{FF2B5EF4-FFF2-40B4-BE49-F238E27FC236}">
                <a16:creationId xmlns:a16="http://schemas.microsoft.com/office/drawing/2014/main" id="{2D0B39C2-8294-9BF6-6148-3EA333FD492C}"/>
              </a:ext>
            </a:extLst>
          </p:cNvPr>
          <p:cNvSpPr txBox="1"/>
          <p:nvPr/>
        </p:nvSpPr>
        <p:spPr>
          <a:xfrm>
            <a:off x="432794" y="274320"/>
            <a:ext cx="10235206" cy="76944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Aptos Display" panose="02110004020202020204"/>
                <a:ea typeface="+mn-ea"/>
                <a:cs typeface="+mn-cs"/>
              </a:rPr>
              <a:t>B</a:t>
            </a:r>
            <a:r>
              <a:rPr kumimoji="0" lang="en-US" sz="4400" b="1" i="0" u="none" strike="noStrike" kern="1200" cap="none" spc="0" normalizeH="0" baseline="0" noProof="0" dirty="0">
                <a:ln>
                  <a:noFill/>
                </a:ln>
                <a:solidFill>
                  <a:prstClr val="black"/>
                </a:solidFill>
                <a:effectLst/>
                <a:uLnTx/>
                <a:uFillTx/>
                <a:latin typeface="Aptos" panose="02110004020202020204"/>
                <a:ea typeface="+mn-ea"/>
                <a:cs typeface="+mn-cs"/>
              </a:rPr>
              <a:t>eans, Peas, Lentils, and Peanut Butter</a:t>
            </a:r>
            <a:endParaRPr kumimoji="0" lang="en-US" sz="4400" b="1" i="0" u="none" strike="noStrike" kern="1200" cap="none" spc="0" normalizeH="0" baseline="0" noProof="0" dirty="0">
              <a:ln>
                <a:noFill/>
              </a:ln>
              <a:solidFill>
                <a:prstClr val="black"/>
              </a:solidFill>
              <a:effectLst/>
              <a:uLnTx/>
              <a:uFillTx/>
              <a:latin typeface="Aptos Display" panose="02110004020202020204"/>
              <a:ea typeface="+mn-ea"/>
              <a:cs typeface="+mn-cs"/>
            </a:endParaRPr>
          </a:p>
        </p:txBody>
      </p:sp>
    </p:spTree>
    <p:custDataLst>
      <p:tags r:id="rId1"/>
    </p:custDataLst>
    <p:extLst>
      <p:ext uri="{BB962C8B-B14F-4D97-AF65-F5344CB8AC3E}">
        <p14:creationId xmlns:p14="http://schemas.microsoft.com/office/powerpoint/2010/main" val="2411942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3">
            <a:extLst>
              <a:ext uri="{FF2B5EF4-FFF2-40B4-BE49-F238E27FC236}">
                <a16:creationId xmlns:a16="http://schemas.microsoft.com/office/drawing/2014/main" id="{2E1EE4AC-8E9A-423A-28A0-C4A96E584AF0}"/>
              </a:ext>
            </a:extLst>
          </p:cNvPr>
          <p:cNvSpPr>
            <a:spLocks noGrp="1" noChangeArrowheads="1"/>
          </p:cNvSpPr>
          <p:nvPr>
            <p:ph idx="1"/>
          </p:nvPr>
        </p:nvSpPr>
        <p:spPr>
          <a:xfrm>
            <a:off x="2066629" y="2115743"/>
            <a:ext cx="5388169" cy="2812880"/>
          </a:xfrm>
        </p:spPr>
        <p:txBody>
          <a:bodyPr>
            <a:normAutofit/>
          </a:bodyPr>
          <a:lstStyle/>
          <a:p>
            <a:pPr>
              <a:lnSpc>
                <a:spcPct val="110000"/>
              </a:lnSpc>
              <a:spcBef>
                <a:spcPts val="0"/>
              </a:spcBef>
              <a:buFont typeface="Wingdings" panose="05000000000000000000" pitchFamily="2" charset="2"/>
              <a:buChar char="ü"/>
            </a:pPr>
            <a:r>
              <a:rPr lang="en-US" sz="2400" dirty="0"/>
              <a:t>5 to 6-ounce cans or foil packs</a:t>
            </a:r>
          </a:p>
          <a:p>
            <a:pPr eaLnBrk="1" hangingPunct="1">
              <a:lnSpc>
                <a:spcPct val="110000"/>
              </a:lnSpc>
              <a:spcBef>
                <a:spcPts val="0"/>
              </a:spcBef>
              <a:buFont typeface="Wingdings" panose="05000000000000000000" pitchFamily="2" charset="2"/>
              <a:buChar char="ü"/>
            </a:pPr>
            <a:r>
              <a:rPr lang="en-US" sz="2400" dirty="0"/>
              <a:t>Plain, unseasoned pink salmon</a:t>
            </a:r>
            <a:r>
              <a:rPr lang="en-US" sz="2800" dirty="0"/>
              <a:t> </a:t>
            </a:r>
          </a:p>
          <a:p>
            <a:pPr lvl="1">
              <a:lnSpc>
                <a:spcPct val="110000"/>
              </a:lnSpc>
              <a:spcBef>
                <a:spcPts val="0"/>
              </a:spcBef>
              <a:buFont typeface="Wingdings" panose="05000000000000000000" pitchFamily="2" charset="2"/>
              <a:buChar char="§"/>
            </a:pPr>
            <a:r>
              <a:rPr lang="en-US" sz="2000" dirty="0"/>
              <a:t>with or without bones</a:t>
            </a:r>
          </a:p>
          <a:p>
            <a:pPr eaLnBrk="1" hangingPunct="1">
              <a:lnSpc>
                <a:spcPct val="110000"/>
              </a:lnSpc>
              <a:spcBef>
                <a:spcPts val="0"/>
              </a:spcBef>
              <a:buFont typeface="Wingdings" panose="05000000000000000000" pitchFamily="2" charset="2"/>
              <a:buChar char="ü"/>
            </a:pPr>
            <a:r>
              <a:rPr lang="en-US" sz="2400" dirty="0"/>
              <a:t>Chunk-light tuna packed in water</a:t>
            </a:r>
          </a:p>
          <a:p>
            <a:pPr>
              <a:lnSpc>
                <a:spcPct val="110000"/>
              </a:lnSpc>
              <a:spcBef>
                <a:spcPts val="0"/>
              </a:spcBef>
              <a:buFont typeface="Wingdings" panose="05000000000000000000" pitchFamily="2" charset="2"/>
              <a:buChar char="ü"/>
            </a:pPr>
            <a:r>
              <a:rPr lang="en-US" sz="2400" dirty="0"/>
              <a:t>Regular or organic</a:t>
            </a:r>
            <a:endParaRPr lang="en-US" sz="2800" dirty="0"/>
          </a:p>
        </p:txBody>
      </p:sp>
      <p:pic>
        <p:nvPicPr>
          <p:cNvPr id="25" name="Picture 2">
            <a:extLst>
              <a:ext uri="{FF2B5EF4-FFF2-40B4-BE49-F238E27FC236}">
                <a16:creationId xmlns:a16="http://schemas.microsoft.com/office/drawing/2014/main" id="{4742BFE2-9FC5-D5F7-0AE2-75045D09A11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06826" y="627058"/>
            <a:ext cx="1590850" cy="16044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a:extLst>
              <a:ext uri="{FF2B5EF4-FFF2-40B4-BE49-F238E27FC236}">
                <a16:creationId xmlns:a16="http://schemas.microsoft.com/office/drawing/2014/main" id="{1700CA45-826E-585E-9F95-4A869C93118B}"/>
              </a:ext>
            </a:extLst>
          </p:cNvPr>
          <p:cNvSpPr txBox="1"/>
          <p:nvPr/>
        </p:nvSpPr>
        <p:spPr>
          <a:xfrm>
            <a:off x="6549627" y="4774911"/>
            <a:ext cx="2682976" cy="584775"/>
          </a:xfrm>
          <a:prstGeom prst="rect">
            <a:avLst/>
          </a:prstGeom>
          <a:noFill/>
        </p:spPr>
        <p:txBody>
          <a:bodyPr wrap="square">
            <a:spAutoFit/>
          </a:bodyPr>
          <a:lstStyle/>
          <a:p>
            <a:pPr marL="3429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ptos" panose="02110004020202020204"/>
                <a:ea typeface="+mn-ea"/>
                <a:cs typeface="+mn-cs"/>
              </a:rPr>
              <a:t> = OZ (Ounce)</a:t>
            </a:r>
          </a:p>
        </p:txBody>
      </p:sp>
      <p:sp>
        <p:nvSpPr>
          <p:cNvPr id="9" name="TextBox 8">
            <a:extLst>
              <a:ext uri="{FF2B5EF4-FFF2-40B4-BE49-F238E27FC236}">
                <a16:creationId xmlns:a16="http://schemas.microsoft.com/office/drawing/2014/main" id="{43C2B43D-5F9E-B199-8695-439571AB2351}"/>
              </a:ext>
            </a:extLst>
          </p:cNvPr>
          <p:cNvSpPr txBox="1"/>
          <p:nvPr/>
        </p:nvSpPr>
        <p:spPr>
          <a:xfrm>
            <a:off x="2514600" y="274320"/>
            <a:ext cx="7467600" cy="76944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Aptos Display" panose="02110004020202020204"/>
                <a:ea typeface="+mn-ea"/>
                <a:cs typeface="+mn-cs"/>
              </a:rPr>
              <a:t>Fish</a:t>
            </a:r>
          </a:p>
        </p:txBody>
      </p:sp>
      <p:pic>
        <p:nvPicPr>
          <p:cNvPr id="10" name="Picture 9">
            <a:extLst>
              <a:ext uri="{FF2B5EF4-FFF2-40B4-BE49-F238E27FC236}">
                <a16:creationId xmlns:a16="http://schemas.microsoft.com/office/drawing/2014/main" id="{1F006F30-8EFF-ACA2-5F10-59A3E2B2C358}"/>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rot="10800000">
            <a:off x="9232603" y="1189244"/>
            <a:ext cx="2514599" cy="5170917"/>
          </a:xfrm>
          <a:prstGeom prst="rect">
            <a:avLst/>
          </a:prstGeom>
          <a:ln>
            <a:noFill/>
          </a:ln>
          <a:effectLst>
            <a:outerShdw blurRad="190500" algn="tl" rotWithShape="0">
              <a:srgbClr val="000000">
                <a:alpha val="70000"/>
              </a:srgbClr>
            </a:outerShdw>
          </a:effectLst>
        </p:spPr>
      </p:pic>
      <p:graphicFrame>
        <p:nvGraphicFramePr>
          <p:cNvPr id="11" name="Diagram 10">
            <a:extLst>
              <a:ext uri="{FF2B5EF4-FFF2-40B4-BE49-F238E27FC236}">
                <a16:creationId xmlns:a16="http://schemas.microsoft.com/office/drawing/2014/main" id="{C0766DF6-9FE4-2DF2-7BD3-38F22E285330}"/>
              </a:ext>
            </a:extLst>
          </p:cNvPr>
          <p:cNvGraphicFramePr/>
          <p:nvPr/>
        </p:nvGraphicFramePr>
        <p:xfrm>
          <a:off x="426720" y="4663440"/>
          <a:ext cx="6583680" cy="82296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graphicFrame>
        <p:nvGraphicFramePr>
          <p:cNvPr id="2" name="Diagram 1">
            <a:extLst>
              <a:ext uri="{FF2B5EF4-FFF2-40B4-BE49-F238E27FC236}">
                <a16:creationId xmlns:a16="http://schemas.microsoft.com/office/drawing/2014/main" id="{CFDA673A-CC97-AB1A-99ED-46E3686E8D02}"/>
              </a:ext>
            </a:extLst>
          </p:cNvPr>
          <p:cNvGraphicFramePr/>
          <p:nvPr/>
        </p:nvGraphicFramePr>
        <p:xfrm>
          <a:off x="457200" y="1331209"/>
          <a:ext cx="6634480" cy="802391"/>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Tree>
    <p:custDataLst>
      <p:tags r:id="rId1"/>
    </p:custDataLst>
    <p:extLst>
      <p:ext uri="{BB962C8B-B14F-4D97-AF65-F5344CB8AC3E}">
        <p14:creationId xmlns:p14="http://schemas.microsoft.com/office/powerpoint/2010/main" val="1935583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5">
            <a:extLst>
              <a:ext uri="{FF2B5EF4-FFF2-40B4-BE49-F238E27FC236}">
                <a16:creationId xmlns:a16="http://schemas.microsoft.com/office/drawing/2014/main" id="{A23368AD-1267-74AC-04C1-E849841868D6}"/>
              </a:ext>
            </a:extLst>
          </p:cNvPr>
          <p:cNvSpPr>
            <a:spLocks noGrp="1" noChangeArrowheads="1"/>
          </p:cNvSpPr>
          <p:nvPr>
            <p:ph idx="1"/>
          </p:nvPr>
        </p:nvSpPr>
        <p:spPr>
          <a:xfrm>
            <a:off x="762001" y="1426416"/>
            <a:ext cx="8077198" cy="4852631"/>
          </a:xfrm>
        </p:spPr>
        <p:txBody>
          <a:bodyPr vert="horz" lIns="91440" tIns="45720" rIns="91440" bIns="45720" rtlCol="0">
            <a:normAutofit/>
          </a:bodyPr>
          <a:lstStyle/>
          <a:p>
            <a:pPr marL="0" indent="0" eaLnBrk="1" hangingPunct="1">
              <a:lnSpc>
                <a:spcPct val="100000"/>
              </a:lnSpc>
              <a:spcBef>
                <a:spcPts val="0"/>
              </a:spcBef>
              <a:buNone/>
            </a:pPr>
            <a:r>
              <a:rPr lang="en-US" dirty="0"/>
              <a:t>WIC customers must purchase what is specified on their food benefit account:</a:t>
            </a:r>
          </a:p>
          <a:p>
            <a:pPr lvl="2">
              <a:lnSpc>
                <a:spcPct val="150000"/>
              </a:lnSpc>
              <a:buFont typeface="Wingdings" panose="05000000000000000000" pitchFamily="2" charset="2"/>
              <a:buChar char="ü"/>
            </a:pPr>
            <a:r>
              <a:rPr lang="en-US" sz="2800" dirty="0"/>
              <a:t>Brand</a:t>
            </a:r>
          </a:p>
          <a:p>
            <a:pPr lvl="2">
              <a:lnSpc>
                <a:spcPct val="150000"/>
              </a:lnSpc>
              <a:buFont typeface="Wingdings" panose="05000000000000000000" pitchFamily="2" charset="2"/>
              <a:buChar char="ü"/>
            </a:pPr>
            <a:r>
              <a:rPr lang="en-US" sz="2800" dirty="0"/>
              <a:t>Size</a:t>
            </a:r>
          </a:p>
          <a:p>
            <a:pPr lvl="2">
              <a:lnSpc>
                <a:spcPct val="150000"/>
              </a:lnSpc>
              <a:buFont typeface="Wingdings" panose="05000000000000000000" pitchFamily="2" charset="2"/>
              <a:buChar char="ü"/>
            </a:pPr>
            <a:r>
              <a:rPr lang="en-US" sz="2800" dirty="0"/>
              <a:t>Type </a:t>
            </a:r>
          </a:p>
          <a:p>
            <a:pPr lvl="2">
              <a:lnSpc>
                <a:spcPct val="150000"/>
              </a:lnSpc>
              <a:buFont typeface="Wingdings" panose="05000000000000000000" pitchFamily="2" charset="2"/>
              <a:buChar char="ü"/>
            </a:pPr>
            <a:r>
              <a:rPr lang="en-US" sz="2800" dirty="0"/>
              <a:t>Quantity</a:t>
            </a:r>
            <a:endParaRPr lang="en-US" sz="1800" dirty="0"/>
          </a:p>
        </p:txBody>
      </p:sp>
      <p:pic>
        <p:nvPicPr>
          <p:cNvPr id="6" name="Picture 5">
            <a:extLst>
              <a:ext uri="{FF2B5EF4-FFF2-40B4-BE49-F238E27FC236}">
                <a16:creationId xmlns:a16="http://schemas.microsoft.com/office/drawing/2014/main" id="{C3F3736C-93DA-FB26-6275-EF3FB034E0E4}"/>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rot="10800000">
            <a:off x="8839199" y="658994"/>
            <a:ext cx="2922565" cy="5665606"/>
          </a:xfrm>
          <a:prstGeom prst="rect">
            <a:avLst/>
          </a:prstGeom>
          <a:ln>
            <a:noFill/>
          </a:ln>
          <a:effectLst>
            <a:outerShdw blurRad="190500" algn="tl" rotWithShape="0">
              <a:srgbClr val="000000">
                <a:alpha val="70000"/>
              </a:srgbClr>
            </a:outerShdw>
          </a:effectLst>
        </p:spPr>
      </p:pic>
      <p:sp>
        <p:nvSpPr>
          <p:cNvPr id="4" name="TextBox 3">
            <a:extLst>
              <a:ext uri="{FF2B5EF4-FFF2-40B4-BE49-F238E27FC236}">
                <a16:creationId xmlns:a16="http://schemas.microsoft.com/office/drawing/2014/main" id="{237A2E55-62F9-0377-FAA4-06F20E9B2253}"/>
              </a:ext>
            </a:extLst>
          </p:cNvPr>
          <p:cNvSpPr txBox="1"/>
          <p:nvPr/>
        </p:nvSpPr>
        <p:spPr>
          <a:xfrm>
            <a:off x="2514600" y="274320"/>
            <a:ext cx="7467600" cy="76944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Aptos Display" panose="02110004020202020204"/>
                <a:ea typeface="+mn-ea"/>
                <a:cs typeface="+mn-cs"/>
              </a:rPr>
              <a:t>Infant Formula</a:t>
            </a:r>
          </a:p>
        </p:txBody>
      </p:sp>
    </p:spTree>
    <p:custDataLst>
      <p:tags r:id="rId1"/>
    </p:custDataLst>
    <p:extLst>
      <p:ext uri="{BB962C8B-B14F-4D97-AF65-F5344CB8AC3E}">
        <p14:creationId xmlns:p14="http://schemas.microsoft.com/office/powerpoint/2010/main" val="743827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36">
            <a:extLst>
              <a:ext uri="{FF2B5EF4-FFF2-40B4-BE49-F238E27FC236}">
                <a16:creationId xmlns:a16="http://schemas.microsoft.com/office/drawing/2014/main" id="{460B0EFB-53ED-4F35-B05D-F658EA021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39" name="!!Arc">
            <a:extLst>
              <a:ext uri="{FF2B5EF4-FFF2-40B4-BE49-F238E27FC236}">
                <a16:creationId xmlns:a16="http://schemas.microsoft.com/office/drawing/2014/main" id="{835EF3DD-7D43-4A27-8967-A92FD8CC93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73531" y="407987"/>
            <a:ext cx="2987899" cy="2987899"/>
          </a:xfrm>
          <a:prstGeom prst="arc">
            <a:avLst>
              <a:gd name="adj1" fmla="val 16200000"/>
              <a:gd name="adj2" fmla="val 256372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D1169F10-C24A-B0B5-D0BF-654B0067E8C0}"/>
              </a:ext>
            </a:extLst>
          </p:cNvPr>
          <p:cNvSpPr txBox="1"/>
          <p:nvPr/>
        </p:nvSpPr>
        <p:spPr>
          <a:xfrm>
            <a:off x="1676400" y="407987"/>
            <a:ext cx="9872132" cy="1325563"/>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Aptos Display" panose="02110004020202020204"/>
                <a:ea typeface="+mn-ea"/>
                <a:cs typeface="+mn-cs"/>
              </a:rPr>
              <a:t>NC WIC Program Contract Formula</a:t>
            </a:r>
          </a:p>
        </p:txBody>
      </p:sp>
      <p:graphicFrame>
        <p:nvGraphicFramePr>
          <p:cNvPr id="32" name="Rectangle 5">
            <a:extLst>
              <a:ext uri="{FF2B5EF4-FFF2-40B4-BE49-F238E27FC236}">
                <a16:creationId xmlns:a16="http://schemas.microsoft.com/office/drawing/2014/main" id="{8F917DEC-7580-B5F8-AC70-201A7E296137}"/>
              </a:ext>
            </a:extLst>
          </p:cNvPr>
          <p:cNvGraphicFramePr>
            <a:graphicFrameLocks noGrp="1"/>
          </p:cNvGraphicFramePr>
          <p:nvPr>
            <p:ph idx="1"/>
          </p:nvPr>
        </p:nvGraphicFramePr>
        <p:xfrm>
          <a:off x="1143000" y="1868486"/>
          <a:ext cx="10405532" cy="445611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3802506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3">
            <a:extLst>
              <a:ext uri="{FF2B5EF4-FFF2-40B4-BE49-F238E27FC236}">
                <a16:creationId xmlns:a16="http://schemas.microsoft.com/office/drawing/2014/main" id="{327E2930-AB73-937C-DA5D-524478063A50}"/>
              </a:ext>
            </a:extLst>
          </p:cNvPr>
          <p:cNvSpPr>
            <a:spLocks noGrp="1" noChangeArrowheads="1"/>
          </p:cNvSpPr>
          <p:nvPr>
            <p:ph idx="1"/>
          </p:nvPr>
        </p:nvSpPr>
        <p:spPr>
          <a:xfrm>
            <a:off x="2256058" y="2048020"/>
            <a:ext cx="6966618" cy="2434467"/>
          </a:xfrm>
        </p:spPr>
        <p:txBody>
          <a:bodyPr>
            <a:normAutofit/>
          </a:bodyPr>
          <a:lstStyle/>
          <a:p>
            <a:pPr eaLnBrk="1" hangingPunct="1">
              <a:lnSpc>
                <a:spcPct val="120000"/>
              </a:lnSpc>
              <a:spcBef>
                <a:spcPts val="0"/>
              </a:spcBef>
              <a:buFont typeface="Wingdings" panose="05000000000000000000" pitchFamily="2" charset="2"/>
              <a:buChar char="ü"/>
            </a:pPr>
            <a:r>
              <a:rPr lang="en-US" sz="2400" dirty="0"/>
              <a:t>8-ounce box of plain, dry infant cereal</a:t>
            </a:r>
          </a:p>
          <a:p>
            <a:pPr eaLnBrk="1" hangingPunct="1">
              <a:lnSpc>
                <a:spcPct val="120000"/>
              </a:lnSpc>
              <a:spcBef>
                <a:spcPts val="0"/>
              </a:spcBef>
              <a:buFont typeface="Wingdings" panose="05000000000000000000" pitchFamily="2" charset="2"/>
              <a:buChar char="ü"/>
            </a:pPr>
            <a:r>
              <a:rPr lang="en-US" sz="2400" dirty="0"/>
              <a:t>Must contain minimum of 45 mgs of iron per 100 grams of dry cereal</a:t>
            </a:r>
          </a:p>
          <a:p>
            <a:pPr eaLnBrk="1" hangingPunct="1">
              <a:lnSpc>
                <a:spcPct val="120000"/>
              </a:lnSpc>
              <a:spcBef>
                <a:spcPts val="0"/>
              </a:spcBef>
              <a:buFont typeface="Wingdings" panose="05000000000000000000" pitchFamily="2" charset="2"/>
              <a:buChar char="ü"/>
            </a:pPr>
            <a:r>
              <a:rPr lang="en-US" sz="2400" dirty="0"/>
              <a:t>Regular or organic</a:t>
            </a:r>
            <a:endParaRPr lang="en-US" sz="2000" dirty="0"/>
          </a:p>
        </p:txBody>
      </p:sp>
      <p:pic>
        <p:nvPicPr>
          <p:cNvPr id="12" name="Picture 11">
            <a:extLst>
              <a:ext uri="{FF2B5EF4-FFF2-40B4-BE49-F238E27FC236}">
                <a16:creationId xmlns:a16="http://schemas.microsoft.com/office/drawing/2014/main" id="{26F8ABD3-503F-A889-281C-727B3CC1231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rot="10800000">
            <a:off x="9475161" y="525760"/>
            <a:ext cx="2259639" cy="5239188"/>
          </a:xfrm>
          <a:prstGeom prst="rect">
            <a:avLst/>
          </a:prstGeom>
          <a:ln>
            <a:noFill/>
          </a:ln>
          <a:effectLst>
            <a:outerShdw blurRad="190500" algn="tl" rotWithShape="0">
              <a:srgbClr val="000000">
                <a:alpha val="70000"/>
              </a:srgbClr>
            </a:outerShdw>
          </a:effectLst>
        </p:spPr>
      </p:pic>
      <p:pic>
        <p:nvPicPr>
          <p:cNvPr id="13" name="Picture 2">
            <a:extLst>
              <a:ext uri="{FF2B5EF4-FFF2-40B4-BE49-F238E27FC236}">
                <a16:creationId xmlns:a16="http://schemas.microsoft.com/office/drawing/2014/main" id="{CD560583-7E5F-EBB3-8076-0161E73AD640}"/>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6934" r="4086" b="8723"/>
          <a:stretch/>
        </p:blipFill>
        <p:spPr bwMode="auto">
          <a:xfrm>
            <a:off x="76200" y="138148"/>
            <a:ext cx="2586308" cy="14232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a:extLst>
              <a:ext uri="{FF2B5EF4-FFF2-40B4-BE49-F238E27FC236}">
                <a16:creationId xmlns:a16="http://schemas.microsoft.com/office/drawing/2014/main" id="{5F0C763F-A8D2-2AC9-44AA-D5B3FDA980D1}"/>
              </a:ext>
            </a:extLst>
          </p:cNvPr>
          <p:cNvSpPr txBox="1"/>
          <p:nvPr/>
        </p:nvSpPr>
        <p:spPr>
          <a:xfrm>
            <a:off x="6372270" y="4761865"/>
            <a:ext cx="3305130" cy="646331"/>
          </a:xfrm>
          <a:prstGeom prst="rect">
            <a:avLst/>
          </a:prstGeom>
          <a:noFill/>
        </p:spPr>
        <p:txBody>
          <a:bodyPr wrap="square">
            <a:spAutoFit/>
          </a:bodyPr>
          <a:lstStyle/>
          <a:p>
            <a:pPr marL="3429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ptos" panose="02110004020202020204"/>
                <a:ea typeface="+mn-ea"/>
                <a:cs typeface="+mn-cs"/>
              </a:rPr>
              <a:t> = </a:t>
            </a:r>
            <a:r>
              <a:rPr kumimoji="0" lang="en-US" sz="3200" b="1" i="0" u="none" strike="noStrike" kern="1200" cap="none" spc="0" normalizeH="0" baseline="0" noProof="0" dirty="0">
                <a:ln>
                  <a:noFill/>
                </a:ln>
                <a:solidFill>
                  <a:prstClr val="black"/>
                </a:solidFill>
                <a:effectLst/>
                <a:uLnTx/>
                <a:uFillTx/>
                <a:latin typeface="Aptos" panose="02110004020202020204"/>
                <a:ea typeface="+mn-ea"/>
                <a:cs typeface="+mn-cs"/>
              </a:rPr>
              <a:t>OZ (Ounce)</a:t>
            </a:r>
            <a:endParaRPr kumimoji="0" lang="en-US" sz="36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7" name="TextBox 6">
            <a:extLst>
              <a:ext uri="{FF2B5EF4-FFF2-40B4-BE49-F238E27FC236}">
                <a16:creationId xmlns:a16="http://schemas.microsoft.com/office/drawing/2014/main" id="{01F1E18D-DFE6-532F-4606-4E1990DBECDC}"/>
              </a:ext>
            </a:extLst>
          </p:cNvPr>
          <p:cNvSpPr txBox="1"/>
          <p:nvPr/>
        </p:nvSpPr>
        <p:spPr>
          <a:xfrm>
            <a:off x="2514600" y="274320"/>
            <a:ext cx="7467600" cy="76944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Aptos Display" panose="02110004020202020204"/>
                <a:ea typeface="+mn-ea"/>
                <a:cs typeface="+mn-cs"/>
              </a:rPr>
              <a:t>Infant Cereal</a:t>
            </a:r>
          </a:p>
        </p:txBody>
      </p:sp>
      <p:graphicFrame>
        <p:nvGraphicFramePr>
          <p:cNvPr id="9" name="Diagram 8">
            <a:extLst>
              <a:ext uri="{FF2B5EF4-FFF2-40B4-BE49-F238E27FC236}">
                <a16:creationId xmlns:a16="http://schemas.microsoft.com/office/drawing/2014/main" id="{547A06D2-669E-C301-3056-E19C41CA2F96}"/>
              </a:ext>
            </a:extLst>
          </p:cNvPr>
          <p:cNvGraphicFramePr/>
          <p:nvPr/>
        </p:nvGraphicFramePr>
        <p:xfrm>
          <a:off x="838200" y="1338606"/>
          <a:ext cx="6634480" cy="802391"/>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graphicFrame>
        <p:nvGraphicFramePr>
          <p:cNvPr id="10" name="Diagram 9">
            <a:extLst>
              <a:ext uri="{FF2B5EF4-FFF2-40B4-BE49-F238E27FC236}">
                <a16:creationId xmlns:a16="http://schemas.microsoft.com/office/drawing/2014/main" id="{9EB252ED-0E0F-253A-FD39-0694E0F123F2}"/>
              </a:ext>
            </a:extLst>
          </p:cNvPr>
          <p:cNvGraphicFramePr/>
          <p:nvPr/>
        </p:nvGraphicFramePr>
        <p:xfrm>
          <a:off x="426720" y="4663440"/>
          <a:ext cx="6583680" cy="822960"/>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Tree>
    <p:custDataLst>
      <p:tags r:id="rId1"/>
    </p:custDataLst>
    <p:extLst>
      <p:ext uri="{BB962C8B-B14F-4D97-AF65-F5344CB8AC3E}">
        <p14:creationId xmlns:p14="http://schemas.microsoft.com/office/powerpoint/2010/main" val="4004869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89" name="Rectangle 7188">
            <a:extLst>
              <a:ext uri="{FF2B5EF4-FFF2-40B4-BE49-F238E27FC236}">
                <a16:creationId xmlns:a16="http://schemas.microsoft.com/office/drawing/2014/main" id="{C2554CA6-288E-4202-BC52-2E5A8F0C0A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91" name="Oval 7190">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189" y="1119031"/>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70" name="Rectangle 2"/>
          <p:cNvSpPr>
            <a:spLocks noGrp="1" noChangeArrowheads="1"/>
          </p:cNvSpPr>
          <p:nvPr>
            <p:ph type="title"/>
            <p:custDataLst>
              <p:tags r:id="rId2"/>
            </p:custDataLst>
          </p:nvPr>
        </p:nvSpPr>
        <p:spPr>
          <a:xfrm>
            <a:off x="1171074" y="1396686"/>
            <a:ext cx="3240506" cy="4064628"/>
          </a:xfrm>
        </p:spPr>
        <p:txBody>
          <a:bodyPr>
            <a:normAutofit/>
          </a:bodyPr>
          <a:lstStyle/>
          <a:p>
            <a:pPr algn="ctr" eaLnBrk="1" hangingPunct="1"/>
            <a:r>
              <a:rPr lang="en-US" sz="6000" b="1" dirty="0">
                <a:solidFill>
                  <a:srgbClr val="FFFFFF"/>
                </a:solidFill>
                <a:ea typeface="Tahoma" pitchFamily="34" charset="0"/>
                <a:cs typeface="Tahoma" pitchFamily="34" charset="0"/>
              </a:rPr>
              <a:t>Selection Criteria</a:t>
            </a:r>
          </a:p>
        </p:txBody>
      </p:sp>
      <p:sp>
        <p:nvSpPr>
          <p:cNvPr id="7193" name="Arc 7192">
            <a:extLst>
              <a:ext uri="{FF2B5EF4-FFF2-40B4-BE49-F238E27FC236}">
                <a16:creationId xmlns:a16="http://schemas.microsoft.com/office/drawing/2014/main" id="{5B7778FC-632E-4DCA-A7CB-0D7731CCF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9809111">
            <a:off x="8683720" y="941148"/>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7195" name="Oval 7194">
            <a:extLst>
              <a:ext uri="{FF2B5EF4-FFF2-40B4-BE49-F238E27FC236}">
                <a16:creationId xmlns:a16="http://schemas.microsoft.com/office/drawing/2014/main" id="{FA23A907-97FB-4A8F-880A-DD77401C42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0048" y="4780992"/>
            <a:ext cx="546100"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7171" name="Rectangle 3"/>
          <p:cNvSpPr>
            <a:spLocks noGrp="1" noChangeArrowheads="1"/>
          </p:cNvSpPr>
          <p:nvPr>
            <p:ph idx="1"/>
            <p:custDataLst>
              <p:tags r:id="rId3"/>
            </p:custDataLst>
          </p:nvPr>
        </p:nvSpPr>
        <p:spPr>
          <a:xfrm>
            <a:off x="5512239" y="2208692"/>
            <a:ext cx="5508688" cy="3118400"/>
          </a:xfrm>
        </p:spPr>
        <p:txBody>
          <a:bodyPr>
            <a:normAutofit lnSpcReduction="10000"/>
          </a:bodyPr>
          <a:lstStyle/>
          <a:p>
            <a:pPr eaLnBrk="1" hangingPunct="1"/>
            <a:r>
              <a:rPr lang="en-US" sz="3600" dirty="0">
                <a:ea typeface="Tahoma" pitchFamily="34" charset="0"/>
                <a:cs typeface="Tahoma" pitchFamily="34" charset="0"/>
              </a:rPr>
              <a:t>Established by U.S. Department of Agriculture and NC WIC Program</a:t>
            </a:r>
          </a:p>
          <a:p>
            <a:pPr lvl="1" eaLnBrk="1" hangingPunct="1">
              <a:buFont typeface="Wingdings" panose="05000000000000000000" pitchFamily="2" charset="2"/>
              <a:buChar char="ü"/>
            </a:pPr>
            <a:r>
              <a:rPr lang="en-US" sz="3200" dirty="0">
                <a:ea typeface="Tahoma" pitchFamily="34" charset="0"/>
                <a:cs typeface="Tahoma" pitchFamily="34" charset="0"/>
              </a:rPr>
              <a:t>20 items </a:t>
            </a:r>
          </a:p>
          <a:p>
            <a:r>
              <a:rPr lang="en-US" sz="3600" dirty="0">
                <a:ea typeface="Tahoma" pitchFamily="34" charset="0"/>
                <a:cs typeface="Tahoma" pitchFamily="34" charset="0"/>
              </a:rPr>
              <a:t>Listed in the Vendor Manual</a:t>
            </a:r>
            <a:endParaRPr lang="en-US" sz="3600" u="none" dirty="0">
              <a:ea typeface="Tahoma" pitchFamily="34" charset="0"/>
              <a:cs typeface="Tahoma" pitchFamily="34" charset="0"/>
            </a:endParaRPr>
          </a:p>
          <a:p>
            <a:pPr eaLnBrk="1" hangingPunct="1"/>
            <a:endParaRPr lang="en-US" u="none" dirty="0">
              <a:latin typeface="Constantia" panose="02030602050306030303" pitchFamily="18" charset="0"/>
              <a:ea typeface="Tahoma" pitchFamily="34" charset="0"/>
              <a:cs typeface="Tahoma" pitchFamily="34" charset="0"/>
            </a:endParaRPr>
          </a:p>
        </p:txBody>
      </p:sp>
    </p:spTree>
    <p:custDataLst>
      <p:tags r:id="rId1"/>
    </p:custDataLst>
    <p:extLst>
      <p:ext uri="{BB962C8B-B14F-4D97-AF65-F5344CB8AC3E}">
        <p14:creationId xmlns:p14="http://schemas.microsoft.com/office/powerpoint/2010/main" val="2890405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3">
            <a:extLst>
              <a:ext uri="{FF2B5EF4-FFF2-40B4-BE49-F238E27FC236}">
                <a16:creationId xmlns:a16="http://schemas.microsoft.com/office/drawing/2014/main" id="{44D61BA9-37E3-B587-DC51-C23094D971C6}"/>
              </a:ext>
            </a:extLst>
          </p:cNvPr>
          <p:cNvSpPr>
            <a:spLocks noGrp="1" noChangeArrowheads="1"/>
          </p:cNvSpPr>
          <p:nvPr>
            <p:ph idx="1"/>
          </p:nvPr>
        </p:nvSpPr>
        <p:spPr>
          <a:xfrm>
            <a:off x="2252486" y="2264618"/>
            <a:ext cx="6100332" cy="2002582"/>
          </a:xfrm>
        </p:spPr>
        <p:txBody>
          <a:bodyPr>
            <a:normAutofit/>
          </a:bodyPr>
          <a:lstStyle/>
          <a:p>
            <a:pPr eaLnBrk="1" hangingPunct="1">
              <a:lnSpc>
                <a:spcPct val="100000"/>
              </a:lnSpc>
              <a:spcBef>
                <a:spcPts val="0"/>
              </a:spcBef>
              <a:buFont typeface="Wingdings" panose="05000000000000000000" pitchFamily="2" charset="2"/>
              <a:buChar char="ü"/>
            </a:pPr>
            <a:r>
              <a:rPr lang="en-US" sz="2400" dirty="0"/>
              <a:t>Plain meat with gravy or with broth</a:t>
            </a:r>
          </a:p>
          <a:p>
            <a:pPr eaLnBrk="1" hangingPunct="1">
              <a:lnSpc>
                <a:spcPct val="100000"/>
              </a:lnSpc>
              <a:spcBef>
                <a:spcPts val="0"/>
              </a:spcBef>
              <a:buFont typeface="Wingdings" panose="05000000000000000000" pitchFamily="2" charset="2"/>
              <a:buChar char="ü"/>
            </a:pPr>
            <a:r>
              <a:rPr lang="en-US" sz="2400" dirty="0"/>
              <a:t>2.5-ounce containers, single or multi pack</a:t>
            </a:r>
          </a:p>
          <a:p>
            <a:pPr>
              <a:lnSpc>
                <a:spcPct val="100000"/>
              </a:lnSpc>
              <a:spcBef>
                <a:spcPts val="0"/>
              </a:spcBef>
              <a:buFont typeface="Wingdings" panose="05000000000000000000" pitchFamily="2" charset="2"/>
              <a:buChar char="ü"/>
            </a:pPr>
            <a:r>
              <a:rPr lang="en-US" sz="2400" dirty="0"/>
              <a:t>Regular or organic</a:t>
            </a:r>
            <a:endParaRPr lang="en-US" sz="2000" dirty="0"/>
          </a:p>
        </p:txBody>
      </p:sp>
      <p:pic>
        <p:nvPicPr>
          <p:cNvPr id="10" name="Picture 9">
            <a:extLst>
              <a:ext uri="{FF2B5EF4-FFF2-40B4-BE49-F238E27FC236}">
                <a16:creationId xmlns:a16="http://schemas.microsoft.com/office/drawing/2014/main" id="{10CB80B7-7E39-53E6-6371-692A4DA3DCB4}"/>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rot="10800000">
            <a:off x="9512300" y="926706"/>
            <a:ext cx="2209800" cy="5004588"/>
          </a:xfrm>
          <a:prstGeom prst="rect">
            <a:avLst/>
          </a:prstGeom>
          <a:ln>
            <a:noFill/>
          </a:ln>
          <a:effectLst>
            <a:outerShdw blurRad="190500" algn="tl" rotWithShape="0">
              <a:srgbClr val="000000">
                <a:alpha val="70000"/>
              </a:srgbClr>
            </a:outerShdw>
          </a:effectLst>
        </p:spPr>
      </p:pic>
      <p:pic>
        <p:nvPicPr>
          <p:cNvPr id="14" name="Picture 13" descr="A close up of a sign&#10;&#10;Description generated with high confidence">
            <a:extLst>
              <a:ext uri="{FF2B5EF4-FFF2-40B4-BE49-F238E27FC236}">
                <a16:creationId xmlns:a16="http://schemas.microsoft.com/office/drawing/2014/main" id="{1F12D6BB-14E0-7930-C8C4-DC0C35550F3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190378">
            <a:off x="6476999" y="717450"/>
            <a:ext cx="1676400" cy="1536700"/>
          </a:xfrm>
          <a:prstGeom prst="rect">
            <a:avLst/>
          </a:prstGeom>
        </p:spPr>
      </p:pic>
      <p:sp>
        <p:nvSpPr>
          <p:cNvPr id="6" name="TextBox 5">
            <a:extLst>
              <a:ext uri="{FF2B5EF4-FFF2-40B4-BE49-F238E27FC236}">
                <a16:creationId xmlns:a16="http://schemas.microsoft.com/office/drawing/2014/main" id="{56960AA6-FF16-FE91-87C9-DED7FC441D83}"/>
              </a:ext>
            </a:extLst>
          </p:cNvPr>
          <p:cNvSpPr txBox="1"/>
          <p:nvPr/>
        </p:nvSpPr>
        <p:spPr>
          <a:xfrm>
            <a:off x="6391606" y="4781774"/>
            <a:ext cx="2942780" cy="584775"/>
          </a:xfrm>
          <a:prstGeom prst="rect">
            <a:avLst/>
          </a:prstGeom>
          <a:noFill/>
        </p:spPr>
        <p:txBody>
          <a:bodyPr wrap="square">
            <a:spAutoFit/>
          </a:bodyPr>
          <a:lstStyle/>
          <a:p>
            <a:pPr marL="3429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ptos" panose="02110004020202020204"/>
                <a:ea typeface="+mn-ea"/>
                <a:cs typeface="+mn-cs"/>
              </a:rPr>
              <a:t> = OZ (Ounce)</a:t>
            </a:r>
          </a:p>
        </p:txBody>
      </p:sp>
      <p:sp>
        <p:nvSpPr>
          <p:cNvPr id="4" name="TextBox 3">
            <a:extLst>
              <a:ext uri="{FF2B5EF4-FFF2-40B4-BE49-F238E27FC236}">
                <a16:creationId xmlns:a16="http://schemas.microsoft.com/office/drawing/2014/main" id="{6B593BCD-F69D-40C4-F67E-2C9BD6B35F55}"/>
              </a:ext>
            </a:extLst>
          </p:cNvPr>
          <p:cNvSpPr txBox="1"/>
          <p:nvPr/>
        </p:nvSpPr>
        <p:spPr>
          <a:xfrm>
            <a:off x="2514600" y="274320"/>
            <a:ext cx="7467600" cy="76944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Aptos Display" panose="02110004020202020204"/>
                <a:ea typeface="+mn-ea"/>
                <a:cs typeface="+mn-cs"/>
              </a:rPr>
              <a:t>Infant Meats</a:t>
            </a:r>
          </a:p>
        </p:txBody>
      </p:sp>
      <p:graphicFrame>
        <p:nvGraphicFramePr>
          <p:cNvPr id="7" name="Diagram 6">
            <a:extLst>
              <a:ext uri="{FF2B5EF4-FFF2-40B4-BE49-F238E27FC236}">
                <a16:creationId xmlns:a16="http://schemas.microsoft.com/office/drawing/2014/main" id="{354805B6-AC56-72D1-8BCA-67BE6E628769}"/>
              </a:ext>
            </a:extLst>
          </p:cNvPr>
          <p:cNvGraphicFramePr/>
          <p:nvPr/>
        </p:nvGraphicFramePr>
        <p:xfrm>
          <a:off x="457200" y="1331209"/>
          <a:ext cx="6634480" cy="802391"/>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graphicFrame>
        <p:nvGraphicFramePr>
          <p:cNvPr id="9" name="Diagram 8">
            <a:extLst>
              <a:ext uri="{FF2B5EF4-FFF2-40B4-BE49-F238E27FC236}">
                <a16:creationId xmlns:a16="http://schemas.microsoft.com/office/drawing/2014/main" id="{A6404653-BDB2-6ECF-14DE-F463F4C836DC}"/>
              </a:ext>
            </a:extLst>
          </p:cNvPr>
          <p:cNvGraphicFramePr/>
          <p:nvPr/>
        </p:nvGraphicFramePr>
        <p:xfrm>
          <a:off x="426720" y="4663440"/>
          <a:ext cx="6583680" cy="822960"/>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graphicFrame>
        <p:nvGraphicFramePr>
          <p:cNvPr id="2" name="Diagram 1">
            <a:extLst>
              <a:ext uri="{FF2B5EF4-FFF2-40B4-BE49-F238E27FC236}">
                <a16:creationId xmlns:a16="http://schemas.microsoft.com/office/drawing/2014/main" id="{FAF464DE-CE2A-BF12-8F75-4099756091AE}"/>
              </a:ext>
            </a:extLst>
          </p:cNvPr>
          <p:cNvGraphicFramePr/>
          <p:nvPr/>
        </p:nvGraphicFramePr>
        <p:xfrm>
          <a:off x="838200" y="1338606"/>
          <a:ext cx="6634480" cy="802391"/>
        </p:xfrm>
        <a:graphic>
          <a:graphicData uri="http://schemas.openxmlformats.org/drawingml/2006/diagram">
            <dgm:relIds xmlns:dgm="http://schemas.openxmlformats.org/drawingml/2006/diagram" xmlns:r="http://schemas.openxmlformats.org/officeDocument/2006/relationships" r:dm="rId16" r:lo="rId17" r:qs="rId18" r:cs="rId19"/>
          </a:graphicData>
        </a:graphic>
      </p:graphicFrame>
    </p:spTree>
    <p:custDataLst>
      <p:tags r:id="rId1"/>
    </p:custDataLst>
    <p:extLst>
      <p:ext uri="{BB962C8B-B14F-4D97-AF65-F5344CB8AC3E}">
        <p14:creationId xmlns:p14="http://schemas.microsoft.com/office/powerpoint/2010/main" val="3062394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B622784-A760-5D15-C4E5-D02AB4629DE1}"/>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9484434" y="1183260"/>
            <a:ext cx="2367989" cy="5279304"/>
          </a:xfrm>
          <a:prstGeom prst="rect">
            <a:avLst/>
          </a:prstGeom>
          <a:ln>
            <a:noFill/>
          </a:ln>
          <a:effectLst>
            <a:outerShdw blurRad="190500" algn="tl" rotWithShape="0">
              <a:srgbClr val="000000">
                <a:alpha val="70000"/>
              </a:srgbClr>
            </a:outerShdw>
          </a:effectLst>
        </p:spPr>
      </p:pic>
      <p:sp>
        <p:nvSpPr>
          <p:cNvPr id="6" name="Rectangle 3">
            <a:extLst>
              <a:ext uri="{FF2B5EF4-FFF2-40B4-BE49-F238E27FC236}">
                <a16:creationId xmlns:a16="http://schemas.microsoft.com/office/drawing/2014/main" id="{45B5B909-A7A4-6F27-CC29-6E7AF08CB1CE}"/>
              </a:ext>
            </a:extLst>
          </p:cNvPr>
          <p:cNvSpPr>
            <a:spLocks noGrp="1" noChangeArrowheads="1"/>
          </p:cNvSpPr>
          <p:nvPr>
            <p:ph idx="1"/>
          </p:nvPr>
        </p:nvSpPr>
        <p:spPr>
          <a:xfrm>
            <a:off x="2202009" y="2184279"/>
            <a:ext cx="6876137" cy="2997322"/>
          </a:xfrm>
        </p:spPr>
        <p:txBody>
          <a:bodyPr>
            <a:normAutofit/>
          </a:bodyPr>
          <a:lstStyle/>
          <a:p>
            <a:pPr eaLnBrk="1" hangingPunct="1">
              <a:lnSpc>
                <a:spcPct val="100000"/>
              </a:lnSpc>
              <a:spcBef>
                <a:spcPts val="0"/>
              </a:spcBef>
              <a:buFont typeface="Wingdings" panose="05000000000000000000" pitchFamily="2" charset="2"/>
              <a:buChar char="ü"/>
            </a:pPr>
            <a:r>
              <a:rPr lang="en-US" sz="2400" dirty="0"/>
              <a:t>Single ingredient fruit or blends of fruits</a:t>
            </a:r>
          </a:p>
          <a:p>
            <a:pPr>
              <a:lnSpc>
                <a:spcPct val="100000"/>
              </a:lnSpc>
              <a:spcBef>
                <a:spcPts val="0"/>
              </a:spcBef>
              <a:buFont typeface="Wingdings" panose="05000000000000000000" pitchFamily="2" charset="2"/>
              <a:buChar char="ü"/>
            </a:pPr>
            <a:r>
              <a:rPr lang="en-US" sz="2400" dirty="0"/>
              <a:t>Single ingredient vegetable or blends of vegetables</a:t>
            </a:r>
          </a:p>
          <a:p>
            <a:pPr>
              <a:lnSpc>
                <a:spcPct val="100000"/>
              </a:lnSpc>
              <a:spcBef>
                <a:spcPts val="0"/>
              </a:spcBef>
              <a:buFont typeface="Wingdings" panose="05000000000000000000" pitchFamily="2" charset="2"/>
              <a:buChar char="ü"/>
            </a:pPr>
            <a:r>
              <a:rPr lang="en-US" sz="2400" dirty="0"/>
              <a:t>Without added sugars, starches, or salt </a:t>
            </a:r>
          </a:p>
          <a:p>
            <a:pPr>
              <a:lnSpc>
                <a:spcPct val="100000"/>
              </a:lnSpc>
              <a:spcBef>
                <a:spcPts val="0"/>
              </a:spcBef>
              <a:buFont typeface="Wingdings" panose="05000000000000000000" pitchFamily="2" charset="2"/>
              <a:buChar char="ü"/>
            </a:pPr>
            <a:r>
              <a:rPr lang="en-US" sz="2400" dirty="0"/>
              <a:t>Combination of Infant fruits and vegetables</a:t>
            </a:r>
          </a:p>
          <a:p>
            <a:pPr lvl="1">
              <a:lnSpc>
                <a:spcPct val="100000"/>
              </a:lnSpc>
              <a:spcBef>
                <a:spcPts val="0"/>
              </a:spcBef>
              <a:buFont typeface="Wingdings" panose="05000000000000000000" pitchFamily="2" charset="2"/>
              <a:buChar char="§"/>
            </a:pPr>
            <a:r>
              <a:rPr lang="en-US" sz="2000" dirty="0"/>
              <a:t>2-ounce (2 pack), </a:t>
            </a:r>
          </a:p>
          <a:p>
            <a:pPr lvl="1">
              <a:lnSpc>
                <a:spcPct val="100000"/>
              </a:lnSpc>
              <a:spcBef>
                <a:spcPts val="0"/>
              </a:spcBef>
              <a:buFont typeface="Wingdings" panose="05000000000000000000" pitchFamily="2" charset="2"/>
              <a:buChar char="§"/>
            </a:pPr>
            <a:r>
              <a:rPr lang="en-US" sz="2000" dirty="0"/>
              <a:t>3.5-ounce or 4-ounce containers single or multi pack</a:t>
            </a:r>
            <a:endParaRPr lang="en-US" sz="2000" b="1" dirty="0">
              <a:solidFill>
                <a:srgbClr val="0070C0"/>
              </a:solidFill>
            </a:endParaRPr>
          </a:p>
          <a:p>
            <a:pPr>
              <a:lnSpc>
                <a:spcPct val="100000"/>
              </a:lnSpc>
              <a:spcBef>
                <a:spcPts val="0"/>
              </a:spcBef>
              <a:buFont typeface="Wingdings" panose="05000000000000000000" pitchFamily="2" charset="2"/>
              <a:buChar char="ü"/>
            </a:pPr>
            <a:r>
              <a:rPr lang="en-US" sz="2400" dirty="0"/>
              <a:t>Regular or organic</a:t>
            </a:r>
          </a:p>
        </p:txBody>
      </p:sp>
      <p:pic>
        <p:nvPicPr>
          <p:cNvPr id="7" name="Picture 6" descr="A picture containing indoor&#10;&#10;Description generated with high confidence">
            <a:extLst>
              <a:ext uri="{FF2B5EF4-FFF2-40B4-BE49-F238E27FC236}">
                <a16:creationId xmlns:a16="http://schemas.microsoft.com/office/drawing/2014/main" id="{5080F110-8716-B669-AC8E-53797B2D1A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01000" y="1197650"/>
            <a:ext cx="990600" cy="1005840"/>
          </a:xfrm>
          <a:prstGeom prst="rect">
            <a:avLst/>
          </a:prstGeom>
        </p:spPr>
      </p:pic>
      <p:pic>
        <p:nvPicPr>
          <p:cNvPr id="15" name="Picture 14" descr="A close up of a sign&#10;&#10;Description generated with very high confidence">
            <a:extLst>
              <a:ext uri="{FF2B5EF4-FFF2-40B4-BE49-F238E27FC236}">
                <a16:creationId xmlns:a16="http://schemas.microsoft.com/office/drawing/2014/main" id="{8E965E20-3ACC-6BED-6C4B-11A8ED42643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7200" y="3200263"/>
            <a:ext cx="1195115" cy="1233257"/>
          </a:xfrm>
          <a:prstGeom prst="rect">
            <a:avLst/>
          </a:prstGeom>
        </p:spPr>
      </p:pic>
      <p:sp>
        <p:nvSpPr>
          <p:cNvPr id="10" name="TextBox 9">
            <a:extLst>
              <a:ext uri="{FF2B5EF4-FFF2-40B4-BE49-F238E27FC236}">
                <a16:creationId xmlns:a16="http://schemas.microsoft.com/office/drawing/2014/main" id="{1436A78D-1B89-A556-0DC3-3FD2D43F38BD}"/>
              </a:ext>
            </a:extLst>
          </p:cNvPr>
          <p:cNvSpPr txBox="1"/>
          <p:nvPr/>
        </p:nvSpPr>
        <p:spPr>
          <a:xfrm>
            <a:off x="6461589" y="5526791"/>
            <a:ext cx="2742811" cy="584775"/>
          </a:xfrm>
          <a:prstGeom prst="rect">
            <a:avLst/>
          </a:prstGeom>
          <a:noFill/>
        </p:spPr>
        <p:txBody>
          <a:bodyPr wrap="square">
            <a:spAutoFit/>
          </a:bodyPr>
          <a:lstStyle/>
          <a:p>
            <a:pPr marL="3429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ptos" panose="02110004020202020204"/>
                <a:ea typeface="+mn-ea"/>
                <a:cs typeface="+mn-cs"/>
              </a:rPr>
              <a:t>= OZ (Ounce)</a:t>
            </a:r>
          </a:p>
        </p:txBody>
      </p:sp>
      <p:sp>
        <p:nvSpPr>
          <p:cNvPr id="5" name="TextBox 4">
            <a:extLst>
              <a:ext uri="{FF2B5EF4-FFF2-40B4-BE49-F238E27FC236}">
                <a16:creationId xmlns:a16="http://schemas.microsoft.com/office/drawing/2014/main" id="{4B5AFC89-F074-9142-397B-6BBB8BC0D1E4}"/>
              </a:ext>
            </a:extLst>
          </p:cNvPr>
          <p:cNvSpPr txBox="1"/>
          <p:nvPr/>
        </p:nvSpPr>
        <p:spPr>
          <a:xfrm>
            <a:off x="1219200" y="274320"/>
            <a:ext cx="8763000" cy="76944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Aptos Display" panose="02110004020202020204"/>
                <a:ea typeface="+mn-ea"/>
                <a:cs typeface="+mn-cs"/>
              </a:rPr>
              <a:t>Infant Fruits &amp; Vegetables</a:t>
            </a:r>
          </a:p>
        </p:txBody>
      </p:sp>
      <p:graphicFrame>
        <p:nvGraphicFramePr>
          <p:cNvPr id="9" name="Diagram 8">
            <a:extLst>
              <a:ext uri="{FF2B5EF4-FFF2-40B4-BE49-F238E27FC236}">
                <a16:creationId xmlns:a16="http://schemas.microsoft.com/office/drawing/2014/main" id="{486041DA-55E2-2E37-B4E6-5D64C412DB14}"/>
              </a:ext>
            </a:extLst>
          </p:cNvPr>
          <p:cNvGraphicFramePr/>
          <p:nvPr/>
        </p:nvGraphicFramePr>
        <p:xfrm>
          <a:off x="873686" y="1401099"/>
          <a:ext cx="6634480" cy="802391"/>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12" name="Diagram 11">
            <a:extLst>
              <a:ext uri="{FF2B5EF4-FFF2-40B4-BE49-F238E27FC236}">
                <a16:creationId xmlns:a16="http://schemas.microsoft.com/office/drawing/2014/main" id="{4A5E20EB-6118-CFC3-AB29-3DA8BF796C96}"/>
              </a:ext>
            </a:extLst>
          </p:cNvPr>
          <p:cNvGraphicFramePr/>
          <p:nvPr/>
        </p:nvGraphicFramePr>
        <p:xfrm>
          <a:off x="426720" y="5349240"/>
          <a:ext cx="6583680" cy="822960"/>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Tree>
    <p:custDataLst>
      <p:tags r:id="rId1"/>
    </p:custDataLst>
    <p:extLst>
      <p:ext uri="{BB962C8B-B14F-4D97-AF65-F5344CB8AC3E}">
        <p14:creationId xmlns:p14="http://schemas.microsoft.com/office/powerpoint/2010/main" val="1038399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B577FF9-3543-4875-815D-3D87BD8A20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3" name="TextBox 2">
            <a:extLst>
              <a:ext uri="{FF2B5EF4-FFF2-40B4-BE49-F238E27FC236}">
                <a16:creationId xmlns:a16="http://schemas.microsoft.com/office/drawing/2014/main" id="{E4270653-0DCC-18C2-6CAE-0D46504DA061}"/>
              </a:ext>
            </a:extLst>
          </p:cNvPr>
          <p:cNvSpPr txBox="1"/>
          <p:nvPr/>
        </p:nvSpPr>
        <p:spPr>
          <a:xfrm>
            <a:off x="1211497" y="540448"/>
            <a:ext cx="9769005" cy="1140095"/>
          </a:xfrm>
          <a:prstGeom prst="rect">
            <a:avLst/>
          </a:prstGeom>
        </p:spPr>
        <p:txBody>
          <a:bodyPr vert="horz" lIns="91440" tIns="45720" rIns="91440" bIns="45720" rtlCol="0" anchor="b">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Aptos Display" panose="02110004020202020204"/>
                <a:ea typeface="+mn-ea"/>
                <a:cs typeface="+mn-cs"/>
              </a:rPr>
              <a:t>Shopping for Infant Foods</a:t>
            </a:r>
          </a:p>
        </p:txBody>
      </p:sp>
      <p:sp>
        <p:nvSpPr>
          <p:cNvPr id="14" name="Freeform: Shape 13">
            <a:extLst>
              <a:ext uri="{FF2B5EF4-FFF2-40B4-BE49-F238E27FC236}">
                <a16:creationId xmlns:a16="http://schemas.microsoft.com/office/drawing/2014/main" id="{F5569EEC-E12F-4856-B407-02B2813A4A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04059" y="0"/>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6" name="Freeform: Shape 15">
            <a:extLst>
              <a:ext uri="{FF2B5EF4-FFF2-40B4-BE49-F238E27FC236}">
                <a16:creationId xmlns:a16="http://schemas.microsoft.com/office/drawing/2014/main" id="{CF860788-3A6A-45A3-B3F1-06F1596656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67336" y="1"/>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8" name="Freeform: Shape 17">
            <a:extLst>
              <a:ext uri="{FF2B5EF4-FFF2-40B4-BE49-F238E27FC236}">
                <a16:creationId xmlns:a16="http://schemas.microsoft.com/office/drawing/2014/main" id="{DF1E3393-B852-4883-B778-ED35251129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032259" y="2916245"/>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2"/>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0" name="Freeform: Shape 19">
            <a:extLst>
              <a:ext uri="{FF2B5EF4-FFF2-40B4-BE49-F238E27FC236}">
                <a16:creationId xmlns:a16="http://schemas.microsoft.com/office/drawing/2014/main" id="{39853D09-4205-4CC7-83EB-288E886AC9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48440" y="5717906"/>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2" name="Freeform: Shape 21">
            <a:extLst>
              <a:ext uri="{FF2B5EF4-FFF2-40B4-BE49-F238E27FC236}">
                <a16:creationId xmlns:a16="http://schemas.microsoft.com/office/drawing/2014/main" id="{0D040B79-3E73-4A31-840D-D6B9C9FDFC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47511" y="6258756"/>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4" name="Freeform: Shape 23">
            <a:extLst>
              <a:ext uri="{FF2B5EF4-FFF2-40B4-BE49-F238E27FC236}">
                <a16:creationId xmlns:a16="http://schemas.microsoft.com/office/drawing/2014/main" id="{156C6AE5-3F8B-42AC-9EA4-1B686A11E9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43820" y="5835650"/>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aphicFrame>
        <p:nvGraphicFramePr>
          <p:cNvPr id="7" name="Table 6">
            <a:extLst>
              <a:ext uri="{FF2B5EF4-FFF2-40B4-BE49-F238E27FC236}">
                <a16:creationId xmlns:a16="http://schemas.microsoft.com/office/drawing/2014/main" id="{A7A85D9D-276B-94F4-3677-B57569F46E78}"/>
              </a:ext>
            </a:extLst>
          </p:cNvPr>
          <p:cNvGraphicFramePr>
            <a:graphicFrameLocks noGrp="1"/>
          </p:cNvGraphicFramePr>
          <p:nvPr/>
        </p:nvGraphicFramePr>
        <p:xfrm>
          <a:off x="2057400" y="1981200"/>
          <a:ext cx="8314147" cy="4128179"/>
        </p:xfrm>
        <a:graphic>
          <a:graphicData uri="http://schemas.openxmlformats.org/drawingml/2006/table">
            <a:tbl>
              <a:tblPr firstRow="1" bandRow="1">
                <a:tableStyleId>{3B4B98B0-60AC-42C2-AFA5-B58CD77FA1E5}</a:tableStyleId>
              </a:tblPr>
              <a:tblGrid>
                <a:gridCol w="2094720">
                  <a:extLst>
                    <a:ext uri="{9D8B030D-6E8A-4147-A177-3AD203B41FA5}">
                      <a16:colId xmlns:a16="http://schemas.microsoft.com/office/drawing/2014/main" val="3992791223"/>
                    </a:ext>
                  </a:extLst>
                </a:gridCol>
                <a:gridCol w="1627186">
                  <a:extLst>
                    <a:ext uri="{9D8B030D-6E8A-4147-A177-3AD203B41FA5}">
                      <a16:colId xmlns:a16="http://schemas.microsoft.com/office/drawing/2014/main" val="2084662102"/>
                    </a:ext>
                  </a:extLst>
                </a:gridCol>
                <a:gridCol w="4592241">
                  <a:extLst>
                    <a:ext uri="{9D8B030D-6E8A-4147-A177-3AD203B41FA5}">
                      <a16:colId xmlns:a16="http://schemas.microsoft.com/office/drawing/2014/main" val="1505507571"/>
                    </a:ext>
                  </a:extLst>
                </a:gridCol>
              </a:tblGrid>
              <a:tr h="747983">
                <a:tc>
                  <a:txBody>
                    <a:bodyPr/>
                    <a:lstStyle/>
                    <a:p>
                      <a:pPr algn="ctr"/>
                      <a:r>
                        <a:rPr lang="en-US" sz="1800" dirty="0"/>
                        <a:t>Food</a:t>
                      </a:r>
                      <a:endParaRPr lang="en-US" sz="1800" dirty="0">
                        <a:latin typeface="+mj-lt"/>
                      </a:endParaRPr>
                    </a:p>
                  </a:txBody>
                  <a:tcPr marL="68373" marR="68373" marT="34187" marB="34187"/>
                </a:tc>
                <a:tc>
                  <a:txBody>
                    <a:bodyPr/>
                    <a:lstStyle/>
                    <a:p>
                      <a:pPr algn="ctr"/>
                      <a:r>
                        <a:rPr lang="en-US" sz="1600" dirty="0"/>
                        <a:t>Amount Listed</a:t>
                      </a:r>
                      <a:endParaRPr lang="en-US" sz="1600" dirty="0">
                        <a:latin typeface="+mj-lt"/>
                      </a:endParaRPr>
                    </a:p>
                  </a:txBody>
                  <a:tcPr marL="68373" marR="68373" marT="34187" marB="34187"/>
                </a:tc>
                <a:tc>
                  <a:txBody>
                    <a:bodyPr/>
                    <a:lstStyle/>
                    <a:p>
                      <a:pPr algn="ctr"/>
                      <a:r>
                        <a:rPr lang="en-US" sz="1800" dirty="0"/>
                        <a:t>Is Equal To</a:t>
                      </a:r>
                      <a:endParaRPr lang="en-US" sz="1800" dirty="0">
                        <a:latin typeface="+mj-lt"/>
                      </a:endParaRPr>
                    </a:p>
                  </a:txBody>
                  <a:tcPr marL="68373" marR="68373" marT="34187" marB="34187"/>
                </a:tc>
                <a:extLst>
                  <a:ext uri="{0D108BD9-81ED-4DB2-BD59-A6C34878D82A}">
                    <a16:rowId xmlns:a16="http://schemas.microsoft.com/office/drawing/2014/main" val="260993356"/>
                  </a:ext>
                </a:extLst>
              </a:tr>
              <a:tr h="2689311">
                <a:tc>
                  <a:txBody>
                    <a:bodyPr/>
                    <a:lstStyle/>
                    <a:p>
                      <a:pPr algn="ctr"/>
                      <a:r>
                        <a:rPr lang="en-US" sz="1500" b="1" dirty="0"/>
                        <a:t>Infant Fruits &amp; Vegetables</a:t>
                      </a:r>
                      <a:endParaRPr lang="en-US" sz="1500" b="1" dirty="0">
                        <a:latin typeface="Century Gothic" panose="020B0502020202020204" pitchFamily="34" charset="0"/>
                      </a:endParaRPr>
                    </a:p>
                  </a:txBody>
                  <a:tcPr marL="68373" marR="68373" marT="34187" marB="34187"/>
                </a:tc>
                <a:tc>
                  <a:txBody>
                    <a:bodyPr/>
                    <a:lstStyle/>
                    <a:p>
                      <a:pPr algn="ctr"/>
                      <a:r>
                        <a:rPr lang="en-US" sz="1500" b="1" dirty="0"/>
                        <a:t>128 OZ</a:t>
                      </a:r>
                      <a:endParaRPr lang="en-US" sz="1500" b="1" dirty="0">
                        <a:latin typeface="Century Gothic" panose="020B0502020202020204" pitchFamily="34" charset="0"/>
                      </a:endParaRPr>
                    </a:p>
                  </a:txBody>
                  <a:tcPr marL="68373" marR="68373" marT="34187" marB="34187"/>
                </a:tc>
                <a:tc>
                  <a:txBody>
                    <a:bodyPr/>
                    <a:lstStyle/>
                    <a:p>
                      <a:r>
                        <a:rPr lang="en-US" sz="1500" b="1" dirty="0"/>
                        <a:t>32 </a:t>
                      </a:r>
                      <a:r>
                        <a:rPr lang="en-US" sz="1500" b="0" dirty="0"/>
                        <a:t>2oz 2-packs or 4-oz containers of infant fruits and vegetables.</a:t>
                      </a:r>
                    </a:p>
                    <a:p>
                      <a:pPr algn="ctr"/>
                      <a:endParaRPr lang="en-US" sz="1500" b="1" dirty="0"/>
                    </a:p>
                    <a:p>
                      <a:r>
                        <a:rPr lang="en-US" sz="1500" b="1" dirty="0"/>
                        <a:t>18 </a:t>
                      </a:r>
                      <a:r>
                        <a:rPr lang="en-US" sz="1500" b="0" dirty="0"/>
                        <a:t>3.5oz 2-pack containers of infant fruits and vegetables</a:t>
                      </a:r>
                      <a:r>
                        <a:rPr lang="en-US" sz="1500" b="1" dirty="0"/>
                        <a:t>.</a:t>
                      </a:r>
                    </a:p>
                    <a:p>
                      <a:pPr marL="0" marR="0" lvl="0" indent="0" algn="ctr" defTabSz="914484" rtl="0" eaLnBrk="1" fontAlgn="auto" latinLnBrk="0" hangingPunct="1">
                        <a:lnSpc>
                          <a:spcPct val="100000"/>
                        </a:lnSpc>
                        <a:spcBef>
                          <a:spcPts val="0"/>
                        </a:spcBef>
                        <a:spcAft>
                          <a:spcPts val="0"/>
                        </a:spcAft>
                        <a:buClrTx/>
                        <a:buSzTx/>
                        <a:buFontTx/>
                        <a:buNone/>
                        <a:tabLst/>
                        <a:defRPr/>
                      </a:pPr>
                      <a:endParaRPr lang="en-US" sz="1500" b="1" dirty="0"/>
                    </a:p>
                    <a:p>
                      <a:r>
                        <a:rPr lang="en-US" sz="1500" b="1" dirty="0"/>
                        <a:t>16 </a:t>
                      </a:r>
                      <a:r>
                        <a:rPr lang="en-US" sz="1500" b="0" dirty="0"/>
                        <a:t>4oz 2-pack containers of Infant fruits and vegetables.</a:t>
                      </a:r>
                      <a:endParaRPr lang="en-US" sz="1300" b="0" dirty="0">
                        <a:latin typeface="Century Gothic" panose="020B0502020202020204" pitchFamily="34" charset="0"/>
                      </a:endParaRPr>
                    </a:p>
                  </a:txBody>
                  <a:tcPr marL="68373" marR="68373" marT="34187" marB="34187"/>
                </a:tc>
                <a:extLst>
                  <a:ext uri="{0D108BD9-81ED-4DB2-BD59-A6C34878D82A}">
                    <a16:rowId xmlns:a16="http://schemas.microsoft.com/office/drawing/2014/main" val="708619555"/>
                  </a:ext>
                </a:extLst>
              </a:tr>
              <a:tr h="690885">
                <a:tc>
                  <a:txBody>
                    <a:bodyPr/>
                    <a:lstStyle/>
                    <a:p>
                      <a:pPr algn="ctr"/>
                      <a:r>
                        <a:rPr lang="en-US" sz="1500" b="1" dirty="0"/>
                        <a:t>Infant Meats</a:t>
                      </a:r>
                      <a:endParaRPr lang="en-US" sz="1500" b="1" dirty="0">
                        <a:latin typeface="Century Gothic" panose="020B0502020202020204" pitchFamily="34" charset="0"/>
                      </a:endParaRPr>
                    </a:p>
                  </a:txBody>
                  <a:tcPr marL="68373" marR="68373" marT="34187" marB="34187"/>
                </a:tc>
                <a:tc>
                  <a:txBody>
                    <a:bodyPr/>
                    <a:lstStyle/>
                    <a:p>
                      <a:pPr algn="ctr"/>
                      <a:r>
                        <a:rPr lang="en-US" sz="1500" b="1" dirty="0"/>
                        <a:t>77.5 OZ</a:t>
                      </a:r>
                      <a:endParaRPr lang="en-US" sz="1500" b="1" dirty="0">
                        <a:latin typeface="Century Gothic" panose="020B0502020202020204" pitchFamily="34" charset="0"/>
                      </a:endParaRPr>
                    </a:p>
                  </a:txBody>
                  <a:tcPr marL="68373" marR="68373" marT="34187" marB="34187"/>
                </a:tc>
                <a:tc>
                  <a:txBody>
                    <a:bodyPr/>
                    <a:lstStyle/>
                    <a:p>
                      <a:r>
                        <a:rPr lang="en-US" sz="1500" b="1" dirty="0"/>
                        <a:t>31 </a:t>
                      </a:r>
                      <a:r>
                        <a:rPr lang="en-US" sz="1500" b="0" dirty="0"/>
                        <a:t>2.5-oz containers of infant meats.</a:t>
                      </a:r>
                      <a:endParaRPr lang="en-US" sz="1500" b="0" dirty="0">
                        <a:latin typeface="Century Gothic" panose="020B0502020202020204" pitchFamily="34" charset="0"/>
                      </a:endParaRPr>
                    </a:p>
                  </a:txBody>
                  <a:tcPr marL="68373" marR="68373" marT="34187" marB="34187"/>
                </a:tc>
                <a:extLst>
                  <a:ext uri="{0D108BD9-81ED-4DB2-BD59-A6C34878D82A}">
                    <a16:rowId xmlns:a16="http://schemas.microsoft.com/office/drawing/2014/main" val="3825687982"/>
                  </a:ext>
                </a:extLst>
              </a:tr>
            </a:tbl>
          </a:graphicData>
        </a:graphic>
      </p:graphicFrame>
      <p:graphicFrame>
        <p:nvGraphicFramePr>
          <p:cNvPr id="2" name="Table 1">
            <a:extLst>
              <a:ext uri="{FF2B5EF4-FFF2-40B4-BE49-F238E27FC236}">
                <a16:creationId xmlns:a16="http://schemas.microsoft.com/office/drawing/2014/main" id="{033B8390-B776-172A-2CFB-A51AD5EFE597}"/>
              </a:ext>
            </a:extLst>
          </p:cNvPr>
          <p:cNvGraphicFramePr>
            <a:graphicFrameLocks noGrp="1"/>
          </p:cNvGraphicFramePr>
          <p:nvPr/>
        </p:nvGraphicFramePr>
        <p:xfrm>
          <a:off x="1279993" y="1752600"/>
          <a:ext cx="9769005" cy="4419600"/>
        </p:xfrm>
        <a:graphic>
          <a:graphicData uri="http://schemas.openxmlformats.org/drawingml/2006/table">
            <a:tbl>
              <a:tblPr firstRow="1" bandRow="1"/>
              <a:tblGrid>
                <a:gridCol w="2235280">
                  <a:extLst>
                    <a:ext uri="{9D8B030D-6E8A-4147-A177-3AD203B41FA5}">
                      <a16:colId xmlns:a16="http://schemas.microsoft.com/office/drawing/2014/main" val="3992791223"/>
                    </a:ext>
                  </a:extLst>
                </a:gridCol>
                <a:gridCol w="1807065">
                  <a:extLst>
                    <a:ext uri="{9D8B030D-6E8A-4147-A177-3AD203B41FA5}">
                      <a16:colId xmlns:a16="http://schemas.microsoft.com/office/drawing/2014/main" val="2084662102"/>
                    </a:ext>
                  </a:extLst>
                </a:gridCol>
                <a:gridCol w="5726660">
                  <a:extLst>
                    <a:ext uri="{9D8B030D-6E8A-4147-A177-3AD203B41FA5}">
                      <a16:colId xmlns:a16="http://schemas.microsoft.com/office/drawing/2014/main" val="1505507571"/>
                    </a:ext>
                  </a:extLst>
                </a:gridCol>
              </a:tblGrid>
              <a:tr h="857364">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sz="2800" dirty="0">
                          <a:latin typeface="+mj-lt"/>
                        </a:rPr>
                        <a:t>Food</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chemeClr val="accent3">
                        <a:lumMod val="60000"/>
                        <a:lumOff val="40000"/>
                      </a:schemeClr>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sz="2800" dirty="0">
                          <a:latin typeface="+mj-lt"/>
                        </a:rPr>
                        <a:t>Amount Listed</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chemeClr val="accent3">
                        <a:lumMod val="60000"/>
                        <a:lumOff val="40000"/>
                      </a:schemeClr>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sz="2800" dirty="0">
                          <a:latin typeface="+mj-lt"/>
                        </a:rPr>
                        <a:t>Is Equal To</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chemeClr val="accent3">
                        <a:lumMod val="60000"/>
                        <a:lumOff val="40000"/>
                      </a:schemeClr>
                    </a:solidFill>
                  </a:tcPr>
                </a:tc>
                <a:extLst>
                  <a:ext uri="{0D108BD9-81ED-4DB2-BD59-A6C34878D82A}">
                    <a16:rowId xmlns:a16="http://schemas.microsoft.com/office/drawing/2014/main" val="260993356"/>
                  </a:ext>
                </a:extLst>
              </a:tr>
              <a:tr h="944880">
                <a:tc rowSpan="3">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2400" b="0" dirty="0">
                          <a:latin typeface="Century Gothic" panose="020B0502020202020204" pitchFamily="34" charset="0"/>
                        </a:rPr>
                        <a:t>Infant Fruits &amp; Vegetables</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bg2">
                        <a:lumMod val="90000"/>
                      </a:schemeClr>
                    </a:solidFill>
                  </a:tcPr>
                </a:tc>
                <a:tc rowSpan="3">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2400" b="1" dirty="0">
                          <a:latin typeface="Century Gothic" panose="020B0502020202020204" pitchFamily="34" charset="0"/>
                        </a:rPr>
                        <a:t>128 OZ</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bg2">
                        <a:lumMod val="90000"/>
                      </a:scheme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2400" b="1" dirty="0">
                          <a:latin typeface="Century Gothic" panose="020B0502020202020204" pitchFamily="34" charset="0"/>
                        </a:rPr>
                        <a:t>32</a:t>
                      </a:r>
                      <a:r>
                        <a:rPr lang="en-US" sz="2000" b="1" dirty="0">
                          <a:latin typeface="Century Gothic" panose="020B0502020202020204" pitchFamily="34" charset="0"/>
                        </a:rPr>
                        <a:t> </a:t>
                      </a:r>
                      <a:r>
                        <a:rPr lang="en-US" sz="2000" b="0" dirty="0">
                          <a:latin typeface="Century Gothic" panose="020B0502020202020204" pitchFamily="34" charset="0"/>
                        </a:rPr>
                        <a:t>2oz. 2-packs or 4-oz containers of infant fruits and vegetables.</a:t>
                      </a:r>
                      <a:endParaRPr lang="en-US" sz="2000" b="1" dirty="0">
                        <a:latin typeface="Century Gothic" panose="020B0502020202020204" pitchFamily="34" charset="0"/>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extLst>
                  <a:ext uri="{0D108BD9-81ED-4DB2-BD59-A6C34878D82A}">
                    <a16:rowId xmlns:a16="http://schemas.microsoft.com/office/drawing/2014/main" val="708619555"/>
                  </a:ext>
                </a:extLst>
              </a:tr>
              <a:tr h="853440">
                <a:tc vMerge="1">
                  <a:txBody>
                    <a:bodyPr/>
                    <a:lstStyle/>
                    <a:p>
                      <a:endParaRPr lang="en-US"/>
                    </a:p>
                  </a:txBody>
                  <a:tcPr/>
                </a:tc>
                <a:tc vMerge="1">
                  <a:txBody>
                    <a:bodyPr/>
                    <a:lstStyle/>
                    <a:p>
                      <a:endParaRPr lang="en-US"/>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latin typeface="Century Gothic" panose="020B0502020202020204" pitchFamily="34" charset="0"/>
                        </a:rPr>
                        <a:t>18 </a:t>
                      </a:r>
                      <a:r>
                        <a:rPr lang="en-US" sz="2000" b="0" dirty="0">
                          <a:latin typeface="Century Gothic" panose="020B0502020202020204" pitchFamily="34" charset="0"/>
                        </a:rPr>
                        <a:t>3.5oz. 2-pack containers of infant fruits and vegetables</a:t>
                      </a:r>
                      <a:r>
                        <a:rPr lang="en-US" sz="2000" b="1" dirty="0">
                          <a:latin typeface="Century Gothic" panose="020B0502020202020204" pitchFamily="34" charset="0"/>
                        </a:rPr>
                        <a:t>.</a:t>
                      </a:r>
                      <a:endParaRPr lang="en-US" sz="2000" b="0" dirty="0">
                        <a:latin typeface="Century Gothic" panose="020B0502020202020204" pitchFamily="34" charset="0"/>
                      </a:endParaRPr>
                    </a:p>
                  </a:txBody>
                  <a:tcP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extLst>
                  <a:ext uri="{0D108BD9-81ED-4DB2-BD59-A6C34878D82A}">
                    <a16:rowId xmlns:a16="http://schemas.microsoft.com/office/drawing/2014/main" val="3871134806"/>
                  </a:ext>
                </a:extLst>
              </a:tr>
              <a:tr h="944880">
                <a:tc vMerge="1">
                  <a:txBody>
                    <a:bodyPr/>
                    <a:lstStyle/>
                    <a:p>
                      <a:endParaRPr lang="en-US"/>
                    </a:p>
                  </a:txBody>
                  <a:tcPr/>
                </a:tc>
                <a:tc vMerge="1">
                  <a:txBody>
                    <a:bodyPr/>
                    <a:lstStyle/>
                    <a:p>
                      <a:endParaRPr lang="en-US"/>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latin typeface="Century Gothic" panose="020B0502020202020204" pitchFamily="34" charset="0"/>
                        </a:rPr>
                        <a:t>16 </a:t>
                      </a:r>
                      <a:r>
                        <a:rPr lang="en-US" sz="2000" b="0" dirty="0">
                          <a:latin typeface="Century Gothic" panose="020B0502020202020204" pitchFamily="34" charset="0"/>
                        </a:rPr>
                        <a:t>4oz. 2-pack containers of Infant fruits and vegetables.</a:t>
                      </a:r>
                    </a:p>
                  </a:txBody>
                  <a:tcP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chemeClr val="bg2">
                        <a:lumMod val="90000"/>
                      </a:schemeClr>
                    </a:solidFill>
                  </a:tcPr>
                </a:tc>
                <a:extLst>
                  <a:ext uri="{0D108BD9-81ED-4DB2-BD59-A6C34878D82A}">
                    <a16:rowId xmlns:a16="http://schemas.microsoft.com/office/drawing/2014/main" val="2904724550"/>
                  </a:ext>
                </a:extLst>
              </a:tr>
              <a:tr h="73152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2400" b="0" dirty="0">
                          <a:latin typeface="Century Gothic" panose="020B0502020202020204" pitchFamily="34" charset="0"/>
                        </a:rPr>
                        <a:t>Infant Meats</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bg2"/>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2400" b="1" dirty="0">
                          <a:latin typeface="Century Gothic" panose="020B0502020202020204" pitchFamily="34" charset="0"/>
                        </a:rPr>
                        <a:t>77.5 OZ</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bg2"/>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2000" b="1" dirty="0">
                          <a:latin typeface="Century Gothic" panose="020B0502020202020204" pitchFamily="34" charset="0"/>
                        </a:rPr>
                        <a:t>31 </a:t>
                      </a:r>
                      <a:r>
                        <a:rPr lang="en-US" sz="2000" b="0" dirty="0">
                          <a:latin typeface="Century Gothic" panose="020B0502020202020204" pitchFamily="34" charset="0"/>
                        </a:rPr>
                        <a:t>2.5oz. containers of infant meats.</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825687982"/>
                  </a:ext>
                </a:extLst>
              </a:tr>
            </a:tbl>
          </a:graphicData>
        </a:graphic>
      </p:graphicFrame>
    </p:spTree>
    <p:custDataLst>
      <p:tags r:id="rId1"/>
    </p:custDataLst>
    <p:extLst>
      <p:ext uri="{BB962C8B-B14F-4D97-AF65-F5344CB8AC3E}">
        <p14:creationId xmlns:p14="http://schemas.microsoft.com/office/powerpoint/2010/main" val="3229284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E5F85A19-3EB9-8586-AB82-10AF0C54831C}"/>
              </a:ext>
            </a:extLst>
          </p:cNvPr>
          <p:cNvSpPr>
            <a:spLocks noGrp="1" noChangeArrowheads="1"/>
          </p:cNvSpPr>
          <p:nvPr>
            <p:ph idx="1"/>
          </p:nvPr>
        </p:nvSpPr>
        <p:spPr>
          <a:xfrm>
            <a:off x="2071905" y="2695302"/>
            <a:ext cx="6310095" cy="1606610"/>
          </a:xfrm>
        </p:spPr>
        <p:txBody>
          <a:bodyPr>
            <a:normAutofit/>
          </a:bodyPr>
          <a:lstStyle/>
          <a:p>
            <a:pPr eaLnBrk="1" hangingPunct="1">
              <a:buFont typeface="Wingdings" panose="05000000000000000000" pitchFamily="2" charset="2"/>
              <a:buChar char="ü"/>
            </a:pPr>
            <a:r>
              <a:rPr lang="en-US" sz="2400" dirty="0"/>
              <a:t>Fresh, frozen or canned fruits and vegetables</a:t>
            </a:r>
          </a:p>
          <a:p>
            <a:pPr eaLnBrk="1" hangingPunct="1">
              <a:buFont typeface="Wingdings" panose="05000000000000000000" pitchFamily="2" charset="2"/>
              <a:buChar char="ü"/>
            </a:pPr>
            <a:r>
              <a:rPr lang="en-US" sz="2400" dirty="0"/>
              <a:t> Regular or organic</a:t>
            </a:r>
          </a:p>
          <a:p>
            <a:pPr eaLnBrk="1" hangingPunct="1"/>
            <a:endParaRPr lang="en-US" sz="2400" dirty="0">
              <a:solidFill>
                <a:schemeClr val="tx1">
                  <a:lumMod val="50000"/>
                  <a:lumOff val="50000"/>
                </a:schemeClr>
              </a:solidFill>
            </a:endParaRPr>
          </a:p>
          <a:p>
            <a:pPr marL="0" indent="0">
              <a:buNone/>
            </a:pPr>
            <a:endParaRPr lang="en-US" dirty="0"/>
          </a:p>
        </p:txBody>
      </p:sp>
      <p:pic>
        <p:nvPicPr>
          <p:cNvPr id="5" name="Picture 4">
            <a:extLst>
              <a:ext uri="{FF2B5EF4-FFF2-40B4-BE49-F238E27FC236}">
                <a16:creationId xmlns:a16="http://schemas.microsoft.com/office/drawing/2014/main" id="{3572633D-6BEF-6BEC-4481-835AD08C31B7}"/>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8915184" y="1637665"/>
            <a:ext cx="2897734" cy="4915535"/>
          </a:xfrm>
          <a:prstGeom prst="rect">
            <a:avLst/>
          </a:prstGeom>
          <a:ln>
            <a:noFill/>
          </a:ln>
          <a:effectLst>
            <a:outerShdw blurRad="190500" algn="tl" rotWithShape="0">
              <a:srgbClr val="000000">
                <a:alpha val="70000"/>
              </a:srgbClr>
            </a:outerShdw>
          </a:effectLst>
        </p:spPr>
      </p:pic>
      <p:sp>
        <p:nvSpPr>
          <p:cNvPr id="10" name="TextBox 9">
            <a:extLst>
              <a:ext uri="{FF2B5EF4-FFF2-40B4-BE49-F238E27FC236}">
                <a16:creationId xmlns:a16="http://schemas.microsoft.com/office/drawing/2014/main" id="{0480BC69-3FF1-676E-0D28-21C47C42D33B}"/>
              </a:ext>
            </a:extLst>
          </p:cNvPr>
          <p:cNvSpPr txBox="1"/>
          <p:nvPr/>
        </p:nvSpPr>
        <p:spPr>
          <a:xfrm>
            <a:off x="1256996" y="5318336"/>
            <a:ext cx="7543800" cy="584775"/>
          </a:xfrm>
          <a:prstGeom prst="rect">
            <a:avLst/>
          </a:prstGeom>
          <a:noFill/>
        </p:spPr>
        <p:txBody>
          <a:bodyPr wrap="square">
            <a:spAutoFit/>
          </a:bodyPr>
          <a:lstStyle/>
          <a:p>
            <a:pPr marL="3429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ptos" panose="02110004020202020204"/>
                <a:ea typeface="+mn-ea"/>
                <a:cs typeface="+mn-cs"/>
              </a:rPr>
              <a:t>= $ Cash Value Benefit Dollar Amount</a:t>
            </a:r>
          </a:p>
        </p:txBody>
      </p:sp>
      <p:sp>
        <p:nvSpPr>
          <p:cNvPr id="4" name="TextBox 3">
            <a:extLst>
              <a:ext uri="{FF2B5EF4-FFF2-40B4-BE49-F238E27FC236}">
                <a16:creationId xmlns:a16="http://schemas.microsoft.com/office/drawing/2014/main" id="{F3CE245C-4C2E-B0CE-6CB6-3D7F11C31DD1}"/>
              </a:ext>
            </a:extLst>
          </p:cNvPr>
          <p:cNvSpPr txBox="1"/>
          <p:nvPr/>
        </p:nvSpPr>
        <p:spPr>
          <a:xfrm>
            <a:off x="1333348" y="166807"/>
            <a:ext cx="9525000" cy="132343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Aptos Display" panose="02110004020202020204"/>
                <a:ea typeface="+mn-ea"/>
                <a:cs typeface="+mn-cs"/>
              </a:rPr>
              <a:t>Cash-Value Benefits</a:t>
            </a:r>
            <a:br>
              <a:rPr kumimoji="0" lang="en-US" sz="5400" b="1" i="0" u="none" strike="noStrike" kern="1200" cap="none" spc="0" normalizeH="0" baseline="0" noProof="0" dirty="0">
                <a:ln>
                  <a:noFill/>
                </a:ln>
                <a:solidFill>
                  <a:prstClr val="black"/>
                </a:solidFill>
                <a:effectLst/>
                <a:uLnTx/>
                <a:uFillTx/>
                <a:latin typeface="Aptos Display" panose="02110004020202020204"/>
                <a:ea typeface="+mn-ea"/>
                <a:cs typeface="+mn-cs"/>
              </a:rPr>
            </a:br>
            <a:r>
              <a:rPr kumimoji="0" lang="en-US" sz="3600" b="1" i="0" u="none" strike="noStrike" kern="1200" cap="none" spc="0" normalizeH="0" baseline="0" noProof="0" dirty="0">
                <a:ln>
                  <a:noFill/>
                </a:ln>
                <a:solidFill>
                  <a:prstClr val="black"/>
                </a:solidFill>
                <a:effectLst/>
                <a:uLnTx/>
                <a:uFillTx/>
                <a:latin typeface="Aptos Display" panose="02110004020202020204"/>
                <a:ea typeface="+mn-ea"/>
                <a:cs typeface="+mn-cs"/>
              </a:rPr>
              <a:t>Fruits and Vegetables</a:t>
            </a:r>
            <a:endParaRPr kumimoji="0" lang="en-US" sz="5400" b="1" i="0" u="none" strike="noStrike" kern="1200" cap="none" spc="0" normalizeH="0" baseline="0" noProof="0" dirty="0">
              <a:ln>
                <a:noFill/>
              </a:ln>
              <a:solidFill>
                <a:prstClr val="black"/>
              </a:solidFill>
              <a:effectLst/>
              <a:uLnTx/>
              <a:uFillTx/>
              <a:latin typeface="Aptos Display" panose="02110004020202020204"/>
              <a:ea typeface="+mn-ea"/>
              <a:cs typeface="+mn-cs"/>
            </a:endParaRPr>
          </a:p>
        </p:txBody>
      </p:sp>
      <p:graphicFrame>
        <p:nvGraphicFramePr>
          <p:cNvPr id="9" name="Diagram 8">
            <a:extLst>
              <a:ext uri="{FF2B5EF4-FFF2-40B4-BE49-F238E27FC236}">
                <a16:creationId xmlns:a16="http://schemas.microsoft.com/office/drawing/2014/main" id="{F25C19A2-45B5-B6FF-5007-B6188AEA1D41}"/>
              </a:ext>
            </a:extLst>
          </p:cNvPr>
          <p:cNvGraphicFramePr/>
          <p:nvPr/>
        </p:nvGraphicFramePr>
        <p:xfrm>
          <a:off x="379082" y="4482676"/>
          <a:ext cx="6583680" cy="82296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2" name="Diagram 1">
            <a:extLst>
              <a:ext uri="{FF2B5EF4-FFF2-40B4-BE49-F238E27FC236}">
                <a16:creationId xmlns:a16="http://schemas.microsoft.com/office/drawing/2014/main" id="{C5BB8DD0-6D96-2590-E432-FE287D95AAFF}"/>
              </a:ext>
            </a:extLst>
          </p:cNvPr>
          <p:cNvGraphicFramePr/>
          <p:nvPr/>
        </p:nvGraphicFramePr>
        <p:xfrm>
          <a:off x="762000" y="1873256"/>
          <a:ext cx="6634480" cy="802391"/>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Tree>
    <p:custDataLst>
      <p:tags r:id="rId1"/>
    </p:custDataLst>
    <p:extLst>
      <p:ext uri="{BB962C8B-B14F-4D97-AF65-F5344CB8AC3E}">
        <p14:creationId xmlns:p14="http://schemas.microsoft.com/office/powerpoint/2010/main" val="2911440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3">
            <a:extLst>
              <a:ext uri="{FF2B5EF4-FFF2-40B4-BE49-F238E27FC236}">
                <a16:creationId xmlns:a16="http://schemas.microsoft.com/office/drawing/2014/main" id="{B16D4836-EDA9-7784-229F-6432497470C2}"/>
              </a:ext>
            </a:extLst>
          </p:cNvPr>
          <p:cNvSpPr>
            <a:spLocks noGrp="1" noChangeArrowheads="1"/>
          </p:cNvSpPr>
          <p:nvPr>
            <p:ph idx="1"/>
          </p:nvPr>
        </p:nvSpPr>
        <p:spPr>
          <a:xfrm>
            <a:off x="1989246" y="2107607"/>
            <a:ext cx="7729978" cy="1861342"/>
          </a:xfrm>
        </p:spPr>
        <p:txBody>
          <a:bodyPr>
            <a:normAutofit/>
          </a:bodyPr>
          <a:lstStyle/>
          <a:p>
            <a:pPr eaLnBrk="1" hangingPunct="1">
              <a:lnSpc>
                <a:spcPct val="110000"/>
              </a:lnSpc>
              <a:spcBef>
                <a:spcPts val="0"/>
              </a:spcBef>
              <a:buFont typeface="Wingdings" panose="05000000000000000000" pitchFamily="2" charset="2"/>
              <a:buChar char="ü"/>
            </a:pPr>
            <a:r>
              <a:rPr lang="en-US" sz="2400" dirty="0"/>
              <a:t>Fresh, frozen, canned</a:t>
            </a:r>
          </a:p>
          <a:p>
            <a:pPr eaLnBrk="1" hangingPunct="1">
              <a:lnSpc>
                <a:spcPct val="110000"/>
              </a:lnSpc>
              <a:spcBef>
                <a:spcPts val="0"/>
              </a:spcBef>
              <a:buFont typeface="Wingdings" panose="05000000000000000000" pitchFamily="2" charset="2"/>
              <a:buChar char="ü"/>
            </a:pPr>
            <a:r>
              <a:rPr lang="en-US" sz="2400" dirty="0"/>
              <a:t>Whole or cut fruit without added sugar, fats, oils or salt</a:t>
            </a:r>
          </a:p>
        </p:txBody>
      </p:sp>
      <p:pic>
        <p:nvPicPr>
          <p:cNvPr id="12" name="Picture 2" descr="S:\NSB\Resources\PHOTOS-CLIPART\Food\Fruits\Permission To Use\FruitSmileyFace_Fotolia_33280198_Subscription_L.jpg">
            <a:extLst>
              <a:ext uri="{FF2B5EF4-FFF2-40B4-BE49-F238E27FC236}">
                <a16:creationId xmlns:a16="http://schemas.microsoft.com/office/drawing/2014/main" id="{DAD3BDB9-DC53-F136-1E3B-D62F70F17050}"/>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2534" t="532" r="8677" b="10591"/>
          <a:stretch/>
        </p:blipFill>
        <p:spPr bwMode="auto">
          <a:xfrm>
            <a:off x="3575585" y="3168915"/>
            <a:ext cx="5040830" cy="317346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42749C6-C3D2-DE6E-FD4E-B5A9036536B4}"/>
              </a:ext>
            </a:extLst>
          </p:cNvPr>
          <p:cNvSpPr txBox="1"/>
          <p:nvPr/>
        </p:nvSpPr>
        <p:spPr>
          <a:xfrm>
            <a:off x="1989246" y="302851"/>
            <a:ext cx="7467600" cy="76944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Aptos Display" panose="02110004020202020204"/>
                <a:ea typeface="+mn-ea"/>
                <a:cs typeface="+mn-cs"/>
              </a:rPr>
              <a:t>Fruits</a:t>
            </a:r>
          </a:p>
        </p:txBody>
      </p:sp>
      <p:graphicFrame>
        <p:nvGraphicFramePr>
          <p:cNvPr id="5" name="Diagram 4">
            <a:extLst>
              <a:ext uri="{FF2B5EF4-FFF2-40B4-BE49-F238E27FC236}">
                <a16:creationId xmlns:a16="http://schemas.microsoft.com/office/drawing/2014/main" id="{1D1ABB1C-1AEE-3E81-16B2-8AFD53D5BACC}"/>
              </a:ext>
            </a:extLst>
          </p:cNvPr>
          <p:cNvGraphicFramePr/>
          <p:nvPr/>
        </p:nvGraphicFramePr>
        <p:xfrm>
          <a:off x="457200" y="1331209"/>
          <a:ext cx="6634480" cy="80239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custDataLst>
      <p:tags r:id="rId1"/>
    </p:custDataLst>
    <p:extLst>
      <p:ext uri="{BB962C8B-B14F-4D97-AF65-F5344CB8AC3E}">
        <p14:creationId xmlns:p14="http://schemas.microsoft.com/office/powerpoint/2010/main" val="1383597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3">
            <a:extLst>
              <a:ext uri="{FF2B5EF4-FFF2-40B4-BE49-F238E27FC236}">
                <a16:creationId xmlns:a16="http://schemas.microsoft.com/office/drawing/2014/main" id="{EE6ADEE6-B299-FCA3-CD20-1B1E17D4DC8E}"/>
              </a:ext>
            </a:extLst>
          </p:cNvPr>
          <p:cNvSpPr>
            <a:spLocks noGrp="1" noChangeArrowheads="1"/>
          </p:cNvSpPr>
          <p:nvPr>
            <p:ph idx="1"/>
          </p:nvPr>
        </p:nvSpPr>
        <p:spPr>
          <a:xfrm>
            <a:off x="1989246" y="2095500"/>
            <a:ext cx="6468954" cy="2175328"/>
          </a:xfrm>
        </p:spPr>
        <p:txBody>
          <a:bodyPr>
            <a:normAutofit/>
          </a:bodyPr>
          <a:lstStyle/>
          <a:p>
            <a:pPr>
              <a:lnSpc>
                <a:spcPct val="100000"/>
              </a:lnSpc>
              <a:spcBef>
                <a:spcPts val="0"/>
              </a:spcBef>
              <a:buFont typeface="Wingdings" panose="05000000000000000000" pitchFamily="2" charset="2"/>
              <a:buChar char="ü"/>
            </a:pPr>
            <a:r>
              <a:rPr lang="en-US" sz="2400" dirty="0"/>
              <a:t>Fresh, frozen and canned</a:t>
            </a:r>
          </a:p>
          <a:p>
            <a:pPr>
              <a:lnSpc>
                <a:spcPct val="100000"/>
              </a:lnSpc>
              <a:spcBef>
                <a:spcPts val="0"/>
              </a:spcBef>
              <a:buFont typeface="Wingdings" panose="05000000000000000000" pitchFamily="2" charset="2"/>
              <a:buChar char="ü"/>
            </a:pPr>
            <a:r>
              <a:rPr lang="en-US" sz="2400" dirty="0"/>
              <a:t>Whole or cut without added sugar, fats or oils</a:t>
            </a:r>
          </a:p>
          <a:p>
            <a:pPr>
              <a:lnSpc>
                <a:spcPct val="100000"/>
              </a:lnSpc>
              <a:spcBef>
                <a:spcPts val="0"/>
              </a:spcBef>
              <a:buFont typeface="Wingdings" panose="05000000000000000000" pitchFamily="2" charset="2"/>
              <a:buChar char="ü"/>
            </a:pPr>
            <a:r>
              <a:rPr lang="en-US" sz="2400" dirty="0"/>
              <a:t>Vegetables can contain added salt</a:t>
            </a:r>
          </a:p>
          <a:p>
            <a:endParaRPr lang="en-US" sz="2000" dirty="0"/>
          </a:p>
        </p:txBody>
      </p:sp>
      <p:sp>
        <p:nvSpPr>
          <p:cNvPr id="11" name="Rectangle 10">
            <a:extLst>
              <a:ext uri="{FF2B5EF4-FFF2-40B4-BE49-F238E27FC236}">
                <a16:creationId xmlns:a16="http://schemas.microsoft.com/office/drawing/2014/main" id="{15AF08BB-D170-02DD-E534-7D0D5362C70D}"/>
              </a:ext>
            </a:extLst>
          </p:cNvPr>
          <p:cNvSpPr/>
          <p:nvPr/>
        </p:nvSpPr>
        <p:spPr>
          <a:xfrm>
            <a:off x="8667776" y="2420573"/>
            <a:ext cx="2336965" cy="1762785"/>
          </a:xfrm>
          <a:prstGeom prst="rect">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10" name="Picture 9" descr="Rainbow assorted fruits and vegetables">
            <a:extLst>
              <a:ext uri="{FF2B5EF4-FFF2-40B4-BE49-F238E27FC236}">
                <a16:creationId xmlns:a16="http://schemas.microsoft.com/office/drawing/2014/main" id="{F2206325-DE04-FEB6-E577-955BE9D33AD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367" r="5058" b="-404"/>
          <a:stretch/>
        </p:blipFill>
        <p:spPr>
          <a:xfrm>
            <a:off x="3427909" y="4183358"/>
            <a:ext cx="4590273" cy="2039642"/>
          </a:xfrm>
          <a:prstGeom prst="roundRect">
            <a:avLst/>
          </a:prstGeom>
          <a:effectLst>
            <a:glow rad="63500">
              <a:schemeClr val="accent1">
                <a:satMod val="175000"/>
                <a:alpha val="40000"/>
              </a:schemeClr>
            </a:glow>
            <a:softEdge rad="63500"/>
          </a:effectLst>
        </p:spPr>
      </p:pic>
      <p:sp>
        <p:nvSpPr>
          <p:cNvPr id="2" name="TextBox 1">
            <a:extLst>
              <a:ext uri="{FF2B5EF4-FFF2-40B4-BE49-F238E27FC236}">
                <a16:creationId xmlns:a16="http://schemas.microsoft.com/office/drawing/2014/main" id="{3853BED2-2B29-6BE5-134A-04FFB6A11AAD}"/>
              </a:ext>
            </a:extLst>
          </p:cNvPr>
          <p:cNvSpPr txBox="1"/>
          <p:nvPr/>
        </p:nvSpPr>
        <p:spPr>
          <a:xfrm>
            <a:off x="1989246" y="302851"/>
            <a:ext cx="7467600" cy="76944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Aptos Display" panose="02110004020202020204"/>
                <a:ea typeface="+mn-ea"/>
                <a:cs typeface="+mn-cs"/>
              </a:rPr>
              <a:t>Vegetables</a:t>
            </a:r>
          </a:p>
        </p:txBody>
      </p:sp>
      <p:graphicFrame>
        <p:nvGraphicFramePr>
          <p:cNvPr id="3" name="Diagram 2">
            <a:extLst>
              <a:ext uri="{FF2B5EF4-FFF2-40B4-BE49-F238E27FC236}">
                <a16:creationId xmlns:a16="http://schemas.microsoft.com/office/drawing/2014/main" id="{B3122E56-4DA3-5318-5461-0E0C15D15B94}"/>
              </a:ext>
            </a:extLst>
          </p:cNvPr>
          <p:cNvGraphicFramePr/>
          <p:nvPr/>
        </p:nvGraphicFramePr>
        <p:xfrm>
          <a:off x="457200" y="1331209"/>
          <a:ext cx="6634480" cy="802391"/>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custDataLst>
      <p:tags r:id="rId1"/>
    </p:custDataLst>
    <p:extLst>
      <p:ext uri="{BB962C8B-B14F-4D97-AF65-F5344CB8AC3E}">
        <p14:creationId xmlns:p14="http://schemas.microsoft.com/office/powerpoint/2010/main" val="264342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87C2894-B7B4-A648-29D3-178A7F61358E}"/>
              </a:ext>
            </a:extLst>
          </p:cNvPr>
          <p:cNvSpPr/>
          <p:nvPr/>
        </p:nvSpPr>
        <p:spPr>
          <a:xfrm>
            <a:off x="6858000" y="5657584"/>
            <a:ext cx="4879637" cy="1015663"/>
          </a:xfrm>
          <a:prstGeom prst="rect">
            <a:avLst/>
          </a:prstGeom>
        </p:spPr>
        <p:txBody>
          <a:bodyPr wrap="square">
            <a:spAutoFit/>
          </a:bodyPr>
          <a:lstStyle/>
          <a:p>
            <a:pPr marL="342900" marR="0" lvl="0" indent="-342900" algn="l" defTabSz="457200" rtl="0" eaLnBrk="1" fontAlgn="auto" latinLnBrk="0" hangingPunct="1">
              <a:lnSpc>
                <a:spcPct val="100000"/>
              </a:lnSpc>
              <a:spcBef>
                <a:spcPts val="1000"/>
              </a:spcBef>
              <a:spcAft>
                <a:spcPts val="0"/>
              </a:spcAft>
              <a:buClr>
                <a:srgbClr val="A53010"/>
              </a:buClr>
              <a:buSzTx/>
              <a:buFontTx/>
              <a:buNone/>
              <a:tabLst/>
              <a:defRPr/>
            </a:pPr>
            <a:r>
              <a:rPr kumimoji="0" lang="en-US" sz="2000" b="1" i="0" u="none" strike="noStrike" kern="1200" cap="none" spc="0" normalizeH="0" baseline="0" noProof="0" dirty="0">
                <a:ln>
                  <a:noFill/>
                </a:ln>
                <a:solidFill>
                  <a:prstClr val="black">
                    <a:lumMod val="75000"/>
                    <a:lumOff val="25000"/>
                  </a:prstClr>
                </a:solidFill>
                <a:effectLst/>
                <a:uLnTx/>
                <a:uFillTx/>
                <a:latin typeface="Aptos" panose="02110004020202020204"/>
                <a:ea typeface="Tahoma" pitchFamily="34" charset="0"/>
                <a:cs typeface="Tahoma" pitchFamily="34" charset="0"/>
              </a:rPr>
              <a:t>*</a:t>
            </a:r>
            <a:r>
              <a:rPr kumimoji="0" lang="en-US" sz="2000" b="0" i="0" u="none" strike="noStrike" kern="1200" cap="none" spc="0" normalizeH="0" baseline="0" noProof="0" dirty="0">
                <a:ln>
                  <a:noFill/>
                </a:ln>
                <a:solidFill>
                  <a:prstClr val="black">
                    <a:lumMod val="75000"/>
                    <a:lumOff val="25000"/>
                  </a:prstClr>
                </a:solidFill>
                <a:effectLst/>
                <a:uLnTx/>
                <a:uFillTx/>
                <a:latin typeface="Aptos" panose="02110004020202020204"/>
                <a:ea typeface="Tahoma" pitchFamily="34" charset="0"/>
                <a:cs typeface="Tahoma" pitchFamily="34" charset="0"/>
              </a:rPr>
              <a:t>	</a:t>
            </a:r>
            <a:r>
              <a:rPr kumimoji="0" lang="en-US" sz="2000" b="1" i="0" u="none" strike="noStrike" kern="1200" cap="none" spc="0" normalizeH="0" baseline="0" noProof="0" dirty="0">
                <a:ln>
                  <a:noFill/>
                </a:ln>
                <a:solidFill>
                  <a:prstClr val="black">
                    <a:lumMod val="75000"/>
                    <a:lumOff val="25000"/>
                  </a:prstClr>
                </a:solidFill>
                <a:effectLst/>
                <a:uLnTx/>
                <a:uFillTx/>
                <a:latin typeface="Aptos" panose="02110004020202020204"/>
                <a:ea typeface="Tahoma" pitchFamily="34" charset="0"/>
                <a:cs typeface="Tahoma" pitchFamily="34" charset="0"/>
              </a:rPr>
              <a:t>See other approved criteria:</a:t>
            </a:r>
            <a:br>
              <a:rPr kumimoji="0" lang="en-US" sz="2000" b="1" i="0" u="none" strike="noStrike" kern="1200" cap="none" spc="0" normalizeH="0" baseline="0" noProof="0" dirty="0">
                <a:ln>
                  <a:noFill/>
                </a:ln>
                <a:solidFill>
                  <a:prstClr val="black">
                    <a:lumMod val="75000"/>
                    <a:lumOff val="25000"/>
                  </a:prstClr>
                </a:solidFill>
                <a:effectLst/>
                <a:uLnTx/>
                <a:uFillTx/>
                <a:latin typeface="Aptos" panose="02110004020202020204"/>
                <a:ea typeface="Tahoma" pitchFamily="34" charset="0"/>
                <a:cs typeface="Tahoma" pitchFamily="34" charset="0"/>
              </a:rPr>
            </a:br>
            <a:r>
              <a:rPr kumimoji="0" lang="en-US" sz="2000" b="1" i="0" u="none" strike="noStrike" kern="1200" cap="none" spc="0" normalizeH="0" baseline="0" noProof="0" dirty="0">
                <a:ln>
                  <a:noFill/>
                </a:ln>
                <a:solidFill>
                  <a:prstClr val="black">
                    <a:lumMod val="75000"/>
                    <a:lumOff val="25000"/>
                  </a:prstClr>
                </a:solidFill>
                <a:effectLst/>
                <a:uLnTx/>
                <a:uFillTx/>
                <a:latin typeface="Aptos" panose="02110004020202020204"/>
                <a:ea typeface="Tahoma" pitchFamily="34" charset="0"/>
                <a:cs typeface="Tahoma" pitchFamily="34" charset="0"/>
              </a:rPr>
              <a:t>‘Infant fruits and vegetables’; ‘Beans, Peas, Lentils’ and “Juice”.</a:t>
            </a:r>
          </a:p>
        </p:txBody>
      </p:sp>
      <p:sp>
        <p:nvSpPr>
          <p:cNvPr id="3" name="TextBox 2">
            <a:extLst>
              <a:ext uri="{FF2B5EF4-FFF2-40B4-BE49-F238E27FC236}">
                <a16:creationId xmlns:a16="http://schemas.microsoft.com/office/drawing/2014/main" id="{091FA3F7-4F21-6DC0-0FC6-23D3F3641446}"/>
              </a:ext>
            </a:extLst>
          </p:cNvPr>
          <p:cNvSpPr txBox="1"/>
          <p:nvPr/>
        </p:nvSpPr>
        <p:spPr>
          <a:xfrm>
            <a:off x="1162150" y="2317077"/>
            <a:ext cx="4438466" cy="4540923"/>
          </a:xfrm>
          <a:prstGeom prst="rect">
            <a:avLst/>
          </a:prstGeom>
          <a:noFill/>
        </p:spPr>
        <p:txBody>
          <a:bodyPr wrap="square" rtlCol="0">
            <a:spAutoFit/>
          </a:bodyPr>
          <a:lstStyle/>
          <a:p>
            <a:pPr marL="342900" marR="0" lvl="0" indent="-342900" algn="l" defTabSz="457200" rtl="0" eaLnBrk="1" fontAlgn="auto" latinLnBrk="0" hangingPunct="1">
              <a:lnSpc>
                <a:spcPct val="110000"/>
              </a:lnSpc>
              <a:spcBef>
                <a:spcPts val="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Aptos" panose="02110004020202020204"/>
                <a:ea typeface="Tahoma" pitchFamily="34" charset="0"/>
                <a:cs typeface="Tahoma" pitchFamily="34" charset="0"/>
              </a:rPr>
              <a:t>Herbs used for flavoring</a:t>
            </a:r>
          </a:p>
          <a:p>
            <a:pPr marL="342900" marR="0" lvl="0" indent="-342900" algn="l" defTabSz="457200" rtl="0" eaLnBrk="1" fontAlgn="auto" latinLnBrk="0" hangingPunct="1">
              <a:lnSpc>
                <a:spcPct val="110000"/>
              </a:lnSpc>
              <a:spcBef>
                <a:spcPts val="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Aptos" panose="02110004020202020204"/>
                <a:ea typeface="Tahoma" pitchFamily="34" charset="0"/>
                <a:cs typeface="Tahoma" pitchFamily="34" charset="0"/>
              </a:rPr>
              <a:t>Infant fruits and vegetables</a:t>
            </a:r>
            <a:r>
              <a:rPr kumimoji="0" lang="en-US" sz="2400" b="1" i="0" u="none" strike="noStrike" kern="1200" cap="none" spc="0" normalizeH="0" baseline="0" noProof="0" dirty="0">
                <a:ln>
                  <a:noFill/>
                </a:ln>
                <a:solidFill>
                  <a:prstClr val="black">
                    <a:lumMod val="75000"/>
                    <a:lumOff val="25000"/>
                  </a:prstClr>
                </a:solidFill>
                <a:effectLst/>
                <a:uLnTx/>
                <a:uFillTx/>
                <a:latin typeface="Aptos" panose="02110004020202020204"/>
                <a:ea typeface="Tahoma" pitchFamily="34" charset="0"/>
                <a:cs typeface="Tahoma" pitchFamily="34" charset="0"/>
              </a:rPr>
              <a:t>*</a:t>
            </a:r>
          </a:p>
          <a:p>
            <a:pPr marL="342900" marR="0" lvl="0" indent="-342900" algn="l" defTabSz="457200" rtl="0" eaLnBrk="1" fontAlgn="auto" latinLnBrk="0" hangingPunct="1">
              <a:lnSpc>
                <a:spcPct val="110000"/>
              </a:lnSpc>
              <a:spcBef>
                <a:spcPts val="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Aptos" panose="02110004020202020204"/>
                <a:ea typeface="Tahoma" pitchFamily="34" charset="0"/>
                <a:cs typeface="Tahoma" pitchFamily="34" charset="0"/>
              </a:rPr>
              <a:t>Mature legumes (dry or canned beans, peas, lentils)</a:t>
            </a:r>
            <a:r>
              <a:rPr kumimoji="0" lang="en-US" sz="2400" b="1" i="0" u="none" strike="noStrike" kern="1200" cap="none" spc="0" normalizeH="0" baseline="0" noProof="0" dirty="0">
                <a:ln>
                  <a:noFill/>
                </a:ln>
                <a:solidFill>
                  <a:prstClr val="black">
                    <a:lumMod val="75000"/>
                    <a:lumOff val="25000"/>
                  </a:prstClr>
                </a:solidFill>
                <a:effectLst/>
                <a:uLnTx/>
                <a:uFillTx/>
                <a:latin typeface="Aptos" panose="02110004020202020204"/>
                <a:ea typeface="Tahoma" pitchFamily="34" charset="0"/>
                <a:cs typeface="Tahoma" pitchFamily="34" charset="0"/>
              </a:rPr>
              <a:t>*</a:t>
            </a:r>
          </a:p>
          <a:p>
            <a:pPr marL="342900" marR="0" lvl="0" indent="-342900" algn="l" defTabSz="457200" rtl="0" eaLnBrk="1" fontAlgn="auto" latinLnBrk="0" hangingPunct="1">
              <a:lnSpc>
                <a:spcPct val="110000"/>
              </a:lnSpc>
              <a:spcBef>
                <a:spcPts val="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Aptos" panose="02110004020202020204"/>
                <a:ea typeface="Tahoma" pitchFamily="34" charset="0"/>
                <a:cs typeface="Tahoma" pitchFamily="34" charset="0"/>
              </a:rPr>
              <a:t>Ornamental or decorative fruits or vegetables</a:t>
            </a:r>
          </a:p>
          <a:p>
            <a:pPr marL="342900" marR="0" lvl="0" indent="-342900" algn="l" defTabSz="457200" rtl="0" eaLnBrk="1" fontAlgn="auto" latinLnBrk="0" hangingPunct="1">
              <a:lnSpc>
                <a:spcPct val="110000"/>
              </a:lnSpc>
              <a:spcBef>
                <a:spcPts val="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Aptos" panose="02110004020202020204"/>
                <a:ea typeface="Tahoma" pitchFamily="34" charset="0"/>
                <a:cs typeface="Tahoma" pitchFamily="34" charset="0"/>
              </a:rPr>
              <a:t>Catsup or other condiments</a:t>
            </a:r>
          </a:p>
          <a:p>
            <a:pPr marL="342900" marR="0" lvl="0" indent="-342900" algn="l" defTabSz="457200" rtl="0" eaLnBrk="1" fontAlgn="auto" latinLnBrk="0" hangingPunct="1">
              <a:lnSpc>
                <a:spcPct val="110000"/>
              </a:lnSpc>
              <a:spcBef>
                <a:spcPts val="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Aptos" panose="02110004020202020204"/>
                <a:ea typeface="Tahoma" pitchFamily="34" charset="0"/>
                <a:cs typeface="Tahoma" pitchFamily="34" charset="0"/>
              </a:rPr>
              <a:t>Dried fruits or vegetables</a:t>
            </a:r>
          </a:p>
          <a:p>
            <a:pPr marL="342900" marR="0" lvl="0" indent="-342900" algn="l" defTabSz="457200" rtl="0" eaLnBrk="1" fontAlgn="auto" latinLnBrk="0" hangingPunct="1">
              <a:lnSpc>
                <a:spcPct val="110000"/>
              </a:lnSpc>
              <a:spcBef>
                <a:spcPts val="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Aptos" panose="02110004020202020204"/>
                <a:ea typeface="Tahoma" pitchFamily="34" charset="0"/>
                <a:cs typeface="Tahoma" pitchFamily="34" charset="0"/>
              </a:rPr>
              <a:t>Salsa</a:t>
            </a:r>
          </a:p>
          <a:p>
            <a:pPr marL="342900" marR="0" lvl="0" indent="-342900" algn="l" defTabSz="457200" rtl="0" eaLnBrk="1" fontAlgn="auto" latinLnBrk="0" hangingPunct="1">
              <a:lnSpc>
                <a:spcPct val="110000"/>
              </a:lnSpc>
              <a:spcBef>
                <a:spcPts val="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Aptos" panose="02110004020202020204"/>
                <a:ea typeface="Tahoma" pitchFamily="34" charset="0"/>
                <a:cs typeface="Tahoma" pitchFamily="34" charset="0"/>
              </a:rPr>
              <a:t>Sauerkraut</a:t>
            </a:r>
          </a:p>
          <a:p>
            <a:pPr marL="342900" marR="0" lvl="0" indent="-342900" algn="l" defTabSz="457200" rtl="0" eaLnBrk="1" fontAlgn="auto" latinLnBrk="0" hangingPunct="1">
              <a:lnSpc>
                <a:spcPct val="110000"/>
              </a:lnSpc>
              <a:spcBef>
                <a:spcPts val="0"/>
              </a:spcBef>
              <a:spcAft>
                <a:spcPts val="0"/>
              </a:spcAft>
              <a:buClrTx/>
              <a:buSzTx/>
              <a:buFont typeface="Wingdings" panose="05000000000000000000" pitchFamily="2" charset="2"/>
              <a:buChar char="§"/>
              <a:tabLst/>
              <a:defRPr/>
            </a:pPr>
            <a:endParaRPr kumimoji="0" lang="en-US" sz="2400" b="0" i="0" u="none" strike="noStrike" kern="1200" cap="none" spc="0" normalizeH="0" baseline="0" noProof="0" dirty="0">
              <a:ln>
                <a:noFill/>
              </a:ln>
              <a:solidFill>
                <a:prstClr val="black">
                  <a:lumMod val="75000"/>
                  <a:lumOff val="25000"/>
                </a:prstClr>
              </a:solidFill>
              <a:effectLst/>
              <a:uLnTx/>
              <a:uFillTx/>
              <a:latin typeface="Aptos" panose="02110004020202020204"/>
              <a:ea typeface="Tahoma" pitchFamily="34" charset="0"/>
              <a:cs typeface="Tahoma" pitchFamily="34" charset="0"/>
            </a:endParaRPr>
          </a:p>
        </p:txBody>
      </p:sp>
      <p:sp>
        <p:nvSpPr>
          <p:cNvPr id="7" name="TextBox 6">
            <a:extLst>
              <a:ext uri="{FF2B5EF4-FFF2-40B4-BE49-F238E27FC236}">
                <a16:creationId xmlns:a16="http://schemas.microsoft.com/office/drawing/2014/main" id="{09153125-2D15-5FB6-F469-2DED63C5B585}"/>
              </a:ext>
            </a:extLst>
          </p:cNvPr>
          <p:cNvSpPr txBox="1"/>
          <p:nvPr/>
        </p:nvSpPr>
        <p:spPr>
          <a:xfrm>
            <a:off x="6096000" y="2317077"/>
            <a:ext cx="4879637" cy="3728393"/>
          </a:xfrm>
          <a:prstGeom prst="rect">
            <a:avLst/>
          </a:prstGeom>
          <a:noFill/>
        </p:spPr>
        <p:txBody>
          <a:bodyPr wrap="square" rtlCol="0">
            <a:spAutoFit/>
          </a:bodyPr>
          <a:lstStyle/>
          <a:p>
            <a:pPr marL="342900" marR="0" lvl="0" indent="-342900" algn="l" defTabSz="457200" rtl="0" eaLnBrk="1" fontAlgn="auto" latinLnBrk="0" hangingPunct="1">
              <a:lnSpc>
                <a:spcPct val="110000"/>
              </a:lnSpc>
              <a:spcBef>
                <a:spcPts val="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Aptos" panose="02110004020202020204"/>
                <a:ea typeface="Tahoma" pitchFamily="34" charset="0"/>
                <a:cs typeface="Tahoma" pitchFamily="34" charset="0"/>
              </a:rPr>
              <a:t>Pickled vegetables, olives</a:t>
            </a:r>
          </a:p>
          <a:p>
            <a:pPr marL="342900" marR="0" lvl="0" indent="-342900" algn="l" defTabSz="457200" rtl="0" eaLnBrk="1" fontAlgn="auto" latinLnBrk="0" hangingPunct="1">
              <a:lnSpc>
                <a:spcPct val="110000"/>
              </a:lnSpc>
              <a:spcBef>
                <a:spcPts val="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Aptos" panose="02110004020202020204"/>
                <a:ea typeface="Tahoma" pitchFamily="34" charset="0"/>
                <a:cs typeface="Tahoma" pitchFamily="34" charset="0"/>
              </a:rPr>
              <a:t>Fruit and/or vegetable juices*</a:t>
            </a:r>
          </a:p>
          <a:p>
            <a:pPr marL="342900" marR="0" lvl="0" indent="-342900" algn="l" defTabSz="457200" rtl="0" eaLnBrk="1" fontAlgn="auto" latinLnBrk="0" hangingPunct="1">
              <a:lnSpc>
                <a:spcPct val="110000"/>
              </a:lnSpc>
              <a:spcBef>
                <a:spcPts val="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Aptos" panose="02110004020202020204"/>
                <a:ea typeface="Tahoma" pitchFamily="34" charset="0"/>
                <a:cs typeface="Tahoma" pitchFamily="34" charset="0"/>
              </a:rPr>
              <a:t>Fruit baskets</a:t>
            </a:r>
          </a:p>
          <a:p>
            <a:pPr marL="342900" marR="0" lvl="0" indent="-342900" algn="l" defTabSz="457200" rtl="0" eaLnBrk="1" fontAlgn="auto" latinLnBrk="0" hangingPunct="1">
              <a:lnSpc>
                <a:spcPct val="110000"/>
              </a:lnSpc>
              <a:spcBef>
                <a:spcPts val="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Aptos" panose="02110004020202020204"/>
                <a:ea typeface="Tahoma" pitchFamily="34" charset="0"/>
                <a:cs typeface="Tahoma" pitchFamily="34" charset="0"/>
              </a:rPr>
              <a:t>Fruit leathers and fruit roll-ups</a:t>
            </a:r>
          </a:p>
          <a:p>
            <a:pPr marL="342900" marR="0" lvl="0" indent="-342900" algn="l" defTabSz="457200" rtl="0" eaLnBrk="1" fontAlgn="auto" latinLnBrk="0" hangingPunct="1">
              <a:lnSpc>
                <a:spcPct val="110000"/>
              </a:lnSpc>
              <a:spcBef>
                <a:spcPts val="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Aptos" panose="02110004020202020204"/>
                <a:ea typeface="Tahoma" pitchFamily="34" charset="0"/>
                <a:cs typeface="Tahoma" pitchFamily="34" charset="0"/>
              </a:rPr>
              <a:t>Fruit or vegetable items on party trays</a:t>
            </a:r>
          </a:p>
          <a:p>
            <a:pPr marL="342900" marR="0" lvl="0" indent="-342900" algn="l" defTabSz="457200" rtl="0" eaLnBrk="1" fontAlgn="auto" latinLnBrk="0" hangingPunct="1">
              <a:lnSpc>
                <a:spcPct val="110000"/>
              </a:lnSpc>
              <a:spcBef>
                <a:spcPts val="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Aptos" panose="02110004020202020204"/>
                <a:ea typeface="Tahoma" pitchFamily="34" charset="0"/>
                <a:cs typeface="Tahoma" pitchFamily="34" charset="0"/>
              </a:rPr>
              <a:t>Fruit or vegetable items on salad bars</a:t>
            </a:r>
          </a:p>
          <a:p>
            <a:pPr marL="0" marR="0" lvl="0" indent="0" algn="l" defTabSz="457200" rtl="0" eaLnBrk="1" fontAlgn="auto" latinLnBrk="0" hangingPunct="1">
              <a:lnSpc>
                <a:spcPct val="11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lumMod val="75000"/>
                  <a:lumOff val="25000"/>
                </a:prstClr>
              </a:solidFill>
              <a:effectLst/>
              <a:uLnTx/>
              <a:uFillTx/>
              <a:latin typeface="Aptos" panose="02110004020202020204"/>
              <a:ea typeface="Tahoma" pitchFamily="34" charset="0"/>
              <a:cs typeface="Tahoma" pitchFamily="34" charset="0"/>
            </a:endParaRPr>
          </a:p>
        </p:txBody>
      </p:sp>
      <p:sp>
        <p:nvSpPr>
          <p:cNvPr id="4" name="TextBox 3">
            <a:extLst>
              <a:ext uri="{FF2B5EF4-FFF2-40B4-BE49-F238E27FC236}">
                <a16:creationId xmlns:a16="http://schemas.microsoft.com/office/drawing/2014/main" id="{E6608B71-B129-EFE9-A873-49842C2BF972}"/>
              </a:ext>
            </a:extLst>
          </p:cNvPr>
          <p:cNvSpPr txBox="1"/>
          <p:nvPr/>
        </p:nvSpPr>
        <p:spPr>
          <a:xfrm>
            <a:off x="2586472" y="274320"/>
            <a:ext cx="7467600" cy="76944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Aptos Display" panose="02110004020202020204"/>
                <a:ea typeface="+mn-ea"/>
                <a:cs typeface="+mn-cs"/>
              </a:rPr>
              <a:t>Fruits and Vegetables</a:t>
            </a:r>
          </a:p>
        </p:txBody>
      </p:sp>
      <p:graphicFrame>
        <p:nvGraphicFramePr>
          <p:cNvPr id="5" name="Diagram 4">
            <a:extLst>
              <a:ext uri="{FF2B5EF4-FFF2-40B4-BE49-F238E27FC236}">
                <a16:creationId xmlns:a16="http://schemas.microsoft.com/office/drawing/2014/main" id="{452388C6-D7A3-FE89-6771-3AC7D034680E}"/>
              </a:ext>
            </a:extLst>
          </p:cNvPr>
          <p:cNvGraphicFramePr/>
          <p:nvPr/>
        </p:nvGraphicFramePr>
        <p:xfrm>
          <a:off x="2466543" y="1200416"/>
          <a:ext cx="6268147" cy="84412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477890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F3E416D2-D994-4F7A-8F62-B28B11BE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21" name="Picture 20" descr="Top view of different fruits and vegetables">
            <a:extLst>
              <a:ext uri="{FF2B5EF4-FFF2-40B4-BE49-F238E27FC236}">
                <a16:creationId xmlns:a16="http://schemas.microsoft.com/office/drawing/2014/main" id="{4A96ECBD-B771-A951-0715-E81E8546A970}"/>
              </a:ext>
            </a:extLst>
          </p:cNvPr>
          <p:cNvPicPr>
            <a:picLocks noChangeAspect="1"/>
          </p:cNvPicPr>
          <p:nvPr/>
        </p:nvPicPr>
        <p:blipFill rotWithShape="1">
          <a:blip r:embed="rId4"/>
          <a:srcRect t="5772" r="-1" b="6314"/>
          <a:stretch/>
        </p:blipFill>
        <p:spPr>
          <a:xfrm>
            <a:off x="1524" y="10"/>
            <a:ext cx="12188952" cy="6857990"/>
          </a:xfrm>
          <a:prstGeom prst="rect">
            <a:avLst/>
          </a:prstGeom>
        </p:spPr>
      </p:pic>
      <p:sp>
        <p:nvSpPr>
          <p:cNvPr id="22" name="Freeform: Shape 21">
            <a:extLst>
              <a:ext uri="{FF2B5EF4-FFF2-40B4-BE49-F238E27FC236}">
                <a16:creationId xmlns:a16="http://schemas.microsoft.com/office/drawing/2014/main" id="{FB27C166-470E-467E-9E9E-E235EEF3C0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824691" y="0"/>
            <a:ext cx="7365784" cy="6858000"/>
          </a:xfrm>
          <a:custGeom>
            <a:avLst/>
            <a:gdLst>
              <a:gd name="connsiteX0" fmla="*/ 5742761 w 7365784"/>
              <a:gd name="connsiteY0" fmla="*/ 0 h 6858000"/>
              <a:gd name="connsiteX1" fmla="*/ 3076369 w 7365784"/>
              <a:gd name="connsiteY1" fmla="*/ 0 h 6858000"/>
              <a:gd name="connsiteX2" fmla="*/ 1949196 w 7365784"/>
              <a:gd name="connsiteY2" fmla="*/ 0 h 6858000"/>
              <a:gd name="connsiteX3" fmla="*/ 1583228 w 7365784"/>
              <a:gd name="connsiteY3" fmla="*/ 0 h 6858000"/>
              <a:gd name="connsiteX4" fmla="*/ 1457787 w 7365784"/>
              <a:gd name="connsiteY4" fmla="*/ 0 h 6858000"/>
              <a:gd name="connsiteX5" fmla="*/ 1445578 w 7365784"/>
              <a:gd name="connsiteY5" fmla="*/ 0 h 6858000"/>
              <a:gd name="connsiteX6" fmla="*/ 571708 w 7365784"/>
              <a:gd name="connsiteY6" fmla="*/ 0 h 6858000"/>
              <a:gd name="connsiteX7" fmla="*/ 237757 w 7365784"/>
              <a:gd name="connsiteY7" fmla="*/ 0 h 6858000"/>
              <a:gd name="connsiteX8" fmla="*/ 205161 w 7365784"/>
              <a:gd name="connsiteY8" fmla="*/ 0 h 6858000"/>
              <a:gd name="connsiteX9" fmla="*/ 0 w 7365784"/>
              <a:gd name="connsiteY9" fmla="*/ 0 h 6858000"/>
              <a:gd name="connsiteX10" fmla="*/ 0 w 7365784"/>
              <a:gd name="connsiteY10" fmla="*/ 6858000 h 6858000"/>
              <a:gd name="connsiteX11" fmla="*/ 205161 w 7365784"/>
              <a:gd name="connsiteY11" fmla="*/ 6858000 h 6858000"/>
              <a:gd name="connsiteX12" fmla="*/ 237757 w 7365784"/>
              <a:gd name="connsiteY12" fmla="*/ 6858000 h 6858000"/>
              <a:gd name="connsiteX13" fmla="*/ 571708 w 7365784"/>
              <a:gd name="connsiteY13" fmla="*/ 6858000 h 6858000"/>
              <a:gd name="connsiteX14" fmla="*/ 1274834 w 7365784"/>
              <a:gd name="connsiteY14" fmla="*/ 6858000 h 6858000"/>
              <a:gd name="connsiteX15" fmla="*/ 1445578 w 7365784"/>
              <a:gd name="connsiteY15" fmla="*/ 6858000 h 6858000"/>
              <a:gd name="connsiteX16" fmla="*/ 1457787 w 7365784"/>
              <a:gd name="connsiteY16" fmla="*/ 6858000 h 6858000"/>
              <a:gd name="connsiteX17" fmla="*/ 1949196 w 7365784"/>
              <a:gd name="connsiteY17" fmla="*/ 6858000 h 6858000"/>
              <a:gd name="connsiteX18" fmla="*/ 3076369 w 7365784"/>
              <a:gd name="connsiteY18" fmla="*/ 6858000 h 6858000"/>
              <a:gd name="connsiteX19" fmla="*/ 4863030 w 7365784"/>
              <a:gd name="connsiteY19" fmla="*/ 6858000 h 6858000"/>
              <a:gd name="connsiteX20" fmla="*/ 4974786 w 7365784"/>
              <a:gd name="connsiteY20" fmla="*/ 6780599 h 6858000"/>
              <a:gd name="connsiteX21" fmla="*/ 5491434 w 7365784"/>
              <a:gd name="connsiteY21" fmla="*/ 6374814 h 6858000"/>
              <a:gd name="connsiteX22" fmla="*/ 7365784 w 7365784"/>
              <a:gd name="connsiteY22" fmla="*/ 3621656 h 6858000"/>
              <a:gd name="connsiteX23" fmla="*/ 5764885 w 7365784"/>
              <a:gd name="connsiteY23"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365784" h="6858000">
                <a:moveTo>
                  <a:pt x="5742761" y="0"/>
                </a:moveTo>
                <a:lnTo>
                  <a:pt x="3076369" y="0"/>
                </a:lnTo>
                <a:lnTo>
                  <a:pt x="1949196" y="0"/>
                </a:lnTo>
                <a:lnTo>
                  <a:pt x="1583228" y="0"/>
                </a:lnTo>
                <a:lnTo>
                  <a:pt x="1457787" y="0"/>
                </a:lnTo>
                <a:lnTo>
                  <a:pt x="1445578" y="0"/>
                </a:lnTo>
                <a:lnTo>
                  <a:pt x="571708" y="0"/>
                </a:lnTo>
                <a:lnTo>
                  <a:pt x="237757" y="0"/>
                </a:lnTo>
                <a:lnTo>
                  <a:pt x="205161" y="0"/>
                </a:lnTo>
                <a:lnTo>
                  <a:pt x="0" y="0"/>
                </a:lnTo>
                <a:lnTo>
                  <a:pt x="0" y="6858000"/>
                </a:lnTo>
                <a:lnTo>
                  <a:pt x="205161" y="6858000"/>
                </a:lnTo>
                <a:lnTo>
                  <a:pt x="237757" y="6858000"/>
                </a:lnTo>
                <a:lnTo>
                  <a:pt x="571708" y="6858000"/>
                </a:lnTo>
                <a:lnTo>
                  <a:pt x="1274834" y="6858000"/>
                </a:lnTo>
                <a:lnTo>
                  <a:pt x="1445578" y="6858000"/>
                </a:lnTo>
                <a:lnTo>
                  <a:pt x="1457787" y="6858000"/>
                </a:lnTo>
                <a:lnTo>
                  <a:pt x="1949196" y="6858000"/>
                </a:lnTo>
                <a:lnTo>
                  <a:pt x="3076369" y="6858000"/>
                </a:lnTo>
                <a:lnTo>
                  <a:pt x="4863030" y="6858000"/>
                </a:lnTo>
                <a:lnTo>
                  <a:pt x="4974786" y="6780599"/>
                </a:lnTo>
                <a:cubicBezTo>
                  <a:pt x="5148604" y="6653108"/>
                  <a:pt x="5319231" y="6515397"/>
                  <a:pt x="5491434" y="6374814"/>
                </a:cubicBezTo>
                <a:cubicBezTo>
                  <a:pt x="6437059" y="5602839"/>
                  <a:pt x="7365784" y="4969131"/>
                  <a:pt x="7365784" y="3621656"/>
                </a:cubicBezTo>
                <a:cubicBezTo>
                  <a:pt x="7365784" y="2093192"/>
                  <a:pt x="6792048" y="754641"/>
                  <a:pt x="5764885" y="14997"/>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2" name="Freeform: Shape 11">
            <a:extLst>
              <a:ext uri="{FF2B5EF4-FFF2-40B4-BE49-F238E27FC236}">
                <a16:creationId xmlns:a16="http://schemas.microsoft.com/office/drawing/2014/main" id="{673636C8-1392-483A-8A7A-CA259E806C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983671" y="0"/>
            <a:ext cx="7208329" cy="6858000"/>
          </a:xfrm>
          <a:custGeom>
            <a:avLst/>
            <a:gdLst>
              <a:gd name="connsiteX0" fmla="*/ 5585306 w 7208329"/>
              <a:gd name="connsiteY0" fmla="*/ 0 h 6858000"/>
              <a:gd name="connsiteX1" fmla="*/ 2918914 w 7208329"/>
              <a:gd name="connsiteY1" fmla="*/ 0 h 6858000"/>
              <a:gd name="connsiteX2" fmla="*/ 1592911 w 7208329"/>
              <a:gd name="connsiteY2" fmla="*/ 0 h 6858000"/>
              <a:gd name="connsiteX3" fmla="*/ 1425773 w 7208329"/>
              <a:gd name="connsiteY3" fmla="*/ 0 h 6858000"/>
              <a:gd name="connsiteX4" fmla="*/ 1300332 w 7208329"/>
              <a:gd name="connsiteY4" fmla="*/ 0 h 6858000"/>
              <a:gd name="connsiteX5" fmla="*/ 1288123 w 7208329"/>
              <a:gd name="connsiteY5" fmla="*/ 0 h 6858000"/>
              <a:gd name="connsiteX6" fmla="*/ 414253 w 7208329"/>
              <a:gd name="connsiteY6" fmla="*/ 0 h 6858000"/>
              <a:gd name="connsiteX7" fmla="*/ 80302 w 7208329"/>
              <a:gd name="connsiteY7" fmla="*/ 0 h 6858000"/>
              <a:gd name="connsiteX8" fmla="*/ 47706 w 7208329"/>
              <a:gd name="connsiteY8" fmla="*/ 0 h 6858000"/>
              <a:gd name="connsiteX9" fmla="*/ 0 w 7208329"/>
              <a:gd name="connsiteY9" fmla="*/ 0 h 6858000"/>
              <a:gd name="connsiteX10" fmla="*/ 0 w 7208329"/>
              <a:gd name="connsiteY10" fmla="*/ 6858000 h 6858000"/>
              <a:gd name="connsiteX11" fmla="*/ 47706 w 7208329"/>
              <a:gd name="connsiteY11" fmla="*/ 6858000 h 6858000"/>
              <a:gd name="connsiteX12" fmla="*/ 80302 w 7208329"/>
              <a:gd name="connsiteY12" fmla="*/ 6858000 h 6858000"/>
              <a:gd name="connsiteX13" fmla="*/ 414253 w 7208329"/>
              <a:gd name="connsiteY13" fmla="*/ 6858000 h 6858000"/>
              <a:gd name="connsiteX14" fmla="*/ 1117379 w 7208329"/>
              <a:gd name="connsiteY14" fmla="*/ 6858000 h 6858000"/>
              <a:gd name="connsiteX15" fmla="*/ 1288123 w 7208329"/>
              <a:gd name="connsiteY15" fmla="*/ 6858000 h 6858000"/>
              <a:gd name="connsiteX16" fmla="*/ 1300332 w 7208329"/>
              <a:gd name="connsiteY16" fmla="*/ 6858000 h 6858000"/>
              <a:gd name="connsiteX17" fmla="*/ 1592911 w 7208329"/>
              <a:gd name="connsiteY17" fmla="*/ 6858000 h 6858000"/>
              <a:gd name="connsiteX18" fmla="*/ 2918914 w 7208329"/>
              <a:gd name="connsiteY18" fmla="*/ 6858000 h 6858000"/>
              <a:gd name="connsiteX19" fmla="*/ 4705575 w 7208329"/>
              <a:gd name="connsiteY19" fmla="*/ 6858000 h 6858000"/>
              <a:gd name="connsiteX20" fmla="*/ 4817331 w 7208329"/>
              <a:gd name="connsiteY20" fmla="*/ 6780599 h 6858000"/>
              <a:gd name="connsiteX21" fmla="*/ 5333979 w 7208329"/>
              <a:gd name="connsiteY21" fmla="*/ 6374814 h 6858000"/>
              <a:gd name="connsiteX22" fmla="*/ 7208329 w 7208329"/>
              <a:gd name="connsiteY22" fmla="*/ 3621656 h 6858000"/>
              <a:gd name="connsiteX23" fmla="*/ 5607430 w 7208329"/>
              <a:gd name="connsiteY23"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208329" h="6858000">
                <a:moveTo>
                  <a:pt x="5585306" y="0"/>
                </a:moveTo>
                <a:lnTo>
                  <a:pt x="2918914" y="0"/>
                </a:lnTo>
                <a:lnTo>
                  <a:pt x="1592911" y="0"/>
                </a:lnTo>
                <a:lnTo>
                  <a:pt x="1425773" y="0"/>
                </a:lnTo>
                <a:lnTo>
                  <a:pt x="1300332" y="0"/>
                </a:lnTo>
                <a:lnTo>
                  <a:pt x="1288123" y="0"/>
                </a:lnTo>
                <a:lnTo>
                  <a:pt x="414253" y="0"/>
                </a:lnTo>
                <a:lnTo>
                  <a:pt x="80302" y="0"/>
                </a:lnTo>
                <a:lnTo>
                  <a:pt x="47706" y="0"/>
                </a:lnTo>
                <a:lnTo>
                  <a:pt x="0" y="0"/>
                </a:lnTo>
                <a:lnTo>
                  <a:pt x="0" y="6858000"/>
                </a:lnTo>
                <a:lnTo>
                  <a:pt x="47706" y="6858000"/>
                </a:lnTo>
                <a:lnTo>
                  <a:pt x="80302" y="6858000"/>
                </a:lnTo>
                <a:lnTo>
                  <a:pt x="414253" y="6858000"/>
                </a:lnTo>
                <a:lnTo>
                  <a:pt x="1117379" y="6858000"/>
                </a:lnTo>
                <a:lnTo>
                  <a:pt x="1288123" y="6858000"/>
                </a:lnTo>
                <a:lnTo>
                  <a:pt x="1300332" y="6858000"/>
                </a:lnTo>
                <a:lnTo>
                  <a:pt x="1592911" y="6858000"/>
                </a:lnTo>
                <a:lnTo>
                  <a:pt x="2918914" y="6858000"/>
                </a:lnTo>
                <a:lnTo>
                  <a:pt x="4705575" y="6858000"/>
                </a:lnTo>
                <a:lnTo>
                  <a:pt x="4817331" y="6780599"/>
                </a:lnTo>
                <a:cubicBezTo>
                  <a:pt x="4991149" y="6653108"/>
                  <a:pt x="5161776" y="6515397"/>
                  <a:pt x="5333979" y="6374814"/>
                </a:cubicBezTo>
                <a:cubicBezTo>
                  <a:pt x="6279604" y="5602839"/>
                  <a:pt x="7208329" y="4969131"/>
                  <a:pt x="7208329" y="3621656"/>
                </a:cubicBezTo>
                <a:cubicBezTo>
                  <a:pt x="7208329" y="2093192"/>
                  <a:pt x="6634593" y="754641"/>
                  <a:pt x="5607430" y="14997"/>
                </a:cubicBezTo>
                <a:close/>
              </a:path>
            </a:pathLst>
          </a:cu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4" name="Freeform: Shape 13">
            <a:extLst>
              <a:ext uri="{FF2B5EF4-FFF2-40B4-BE49-F238E27FC236}">
                <a16:creationId xmlns:a16="http://schemas.microsoft.com/office/drawing/2014/main" id="{7539A79B-DFBA-4781-B0DE-4044B07226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611396"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 name="Title 1">
            <a:extLst>
              <a:ext uri="{FF2B5EF4-FFF2-40B4-BE49-F238E27FC236}">
                <a16:creationId xmlns:a16="http://schemas.microsoft.com/office/drawing/2014/main" id="{95BE93D7-3702-EA1F-4DA9-89C492A45FD9}"/>
              </a:ext>
            </a:extLst>
          </p:cNvPr>
          <p:cNvSpPr>
            <a:spLocks noGrp="1"/>
          </p:cNvSpPr>
          <p:nvPr>
            <p:ph type="title"/>
          </p:nvPr>
        </p:nvSpPr>
        <p:spPr>
          <a:xfrm>
            <a:off x="5970897" y="1346268"/>
            <a:ext cx="5568285" cy="2809475"/>
          </a:xfrm>
        </p:spPr>
        <p:txBody>
          <a:bodyPr vert="horz" lIns="91440" tIns="45720" rIns="91440" bIns="45720" rtlCol="0" anchor="b">
            <a:normAutofit/>
          </a:bodyPr>
          <a:lstStyle/>
          <a:p>
            <a:r>
              <a:rPr lang="en-US" sz="6000" dirty="0"/>
              <a:t>Produce Mapping</a:t>
            </a:r>
          </a:p>
        </p:txBody>
      </p:sp>
    </p:spTree>
    <p:custDataLst>
      <p:tags r:id="rId1"/>
    </p:custDataLst>
    <p:extLst>
      <p:ext uri="{BB962C8B-B14F-4D97-AF65-F5344CB8AC3E}">
        <p14:creationId xmlns:p14="http://schemas.microsoft.com/office/powerpoint/2010/main" val="288762973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8459F5-55CE-F77E-4834-A60FF6D43FD0}"/>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0A483DFB-F59A-7547-6ABD-89F25EE0F853}"/>
              </a:ext>
            </a:extLst>
          </p:cNvPr>
          <p:cNvSpPr/>
          <p:nvPr/>
        </p:nvSpPr>
        <p:spPr>
          <a:xfrm>
            <a:off x="6776134" y="5943522"/>
            <a:ext cx="3609328" cy="430887"/>
          </a:xfrm>
          <a:prstGeom prst="rect">
            <a:avLst/>
          </a:prstGeom>
        </p:spPr>
        <p:txBody>
          <a:bodyPr wrap="square">
            <a:spAutoFit/>
          </a:bodyPr>
          <a:lstStyle/>
          <a:p>
            <a:pPr marL="342900" marR="0" lvl="0" indent="-342900" algn="l" defTabSz="457200" rtl="0" eaLnBrk="1" fontAlgn="auto" latinLnBrk="0" hangingPunct="1">
              <a:lnSpc>
                <a:spcPct val="100000"/>
              </a:lnSpc>
              <a:spcBef>
                <a:spcPts val="1000"/>
              </a:spcBef>
              <a:spcAft>
                <a:spcPts val="0"/>
              </a:spcAft>
              <a:buClr>
                <a:srgbClr val="A53010"/>
              </a:buClr>
              <a:buSzTx/>
              <a:buFontTx/>
              <a:buNone/>
              <a:tabLst/>
              <a:defRPr/>
            </a:pPr>
            <a:r>
              <a:rPr kumimoji="0" lang="en-US" sz="2200" b="0" i="0" u="none" strike="noStrike" kern="1200" cap="none" spc="0" normalizeH="0" baseline="0" noProof="0" dirty="0">
                <a:ln>
                  <a:noFill/>
                </a:ln>
                <a:solidFill>
                  <a:prstClr val="black">
                    <a:lumMod val="75000"/>
                    <a:lumOff val="25000"/>
                  </a:prstClr>
                </a:solidFill>
                <a:effectLst/>
                <a:uLnTx/>
                <a:uFillTx/>
                <a:latin typeface="Aptos" panose="02110004020202020204"/>
                <a:ea typeface="Tahoma" pitchFamily="34" charset="0"/>
                <a:cs typeface="Tahoma" pitchFamily="34" charset="0"/>
              </a:rPr>
              <a:t>	</a:t>
            </a:r>
            <a:endParaRPr kumimoji="0" lang="en-US" sz="2200" b="1" i="0" u="none" strike="noStrike" kern="1200" cap="none" spc="0" normalizeH="0" baseline="0" noProof="0" dirty="0">
              <a:ln>
                <a:noFill/>
              </a:ln>
              <a:solidFill>
                <a:prstClr val="black">
                  <a:lumMod val="75000"/>
                  <a:lumOff val="25000"/>
                </a:prstClr>
              </a:solidFill>
              <a:effectLst/>
              <a:uLnTx/>
              <a:uFillTx/>
              <a:latin typeface="Aptos" panose="02110004020202020204"/>
              <a:ea typeface="Tahoma" pitchFamily="34" charset="0"/>
              <a:cs typeface="Tahoma" pitchFamily="34" charset="0"/>
            </a:endParaRPr>
          </a:p>
        </p:txBody>
      </p:sp>
      <p:graphicFrame>
        <p:nvGraphicFramePr>
          <p:cNvPr id="5" name="Table 5">
            <a:extLst>
              <a:ext uri="{FF2B5EF4-FFF2-40B4-BE49-F238E27FC236}">
                <a16:creationId xmlns:a16="http://schemas.microsoft.com/office/drawing/2014/main" id="{6C49F5F4-532A-C158-2191-F6A99924E466}"/>
              </a:ext>
            </a:extLst>
          </p:cNvPr>
          <p:cNvGraphicFramePr>
            <a:graphicFrameLocks noGrp="1"/>
          </p:cNvGraphicFramePr>
          <p:nvPr/>
        </p:nvGraphicFramePr>
        <p:xfrm>
          <a:off x="685800" y="1108266"/>
          <a:ext cx="11143158" cy="5583398"/>
        </p:xfrm>
        <a:graphic>
          <a:graphicData uri="http://schemas.openxmlformats.org/drawingml/2006/table">
            <a:tbl>
              <a:tblPr firstRow="1" bandRow="1">
                <a:tableStyleId>{5C22544A-7EE6-4342-B048-85BDC9FD1C3A}</a:tableStyleId>
              </a:tblPr>
              <a:tblGrid>
                <a:gridCol w="3581400">
                  <a:extLst>
                    <a:ext uri="{9D8B030D-6E8A-4147-A177-3AD203B41FA5}">
                      <a16:colId xmlns:a16="http://schemas.microsoft.com/office/drawing/2014/main" val="2635981542"/>
                    </a:ext>
                  </a:extLst>
                </a:gridCol>
                <a:gridCol w="3847372">
                  <a:extLst>
                    <a:ext uri="{9D8B030D-6E8A-4147-A177-3AD203B41FA5}">
                      <a16:colId xmlns:a16="http://schemas.microsoft.com/office/drawing/2014/main" val="2881874082"/>
                    </a:ext>
                  </a:extLst>
                </a:gridCol>
                <a:gridCol w="3714386">
                  <a:extLst>
                    <a:ext uri="{9D8B030D-6E8A-4147-A177-3AD203B41FA5}">
                      <a16:colId xmlns:a16="http://schemas.microsoft.com/office/drawing/2014/main" val="1693342701"/>
                    </a:ext>
                  </a:extLst>
                </a:gridCol>
              </a:tblGrid>
              <a:tr h="889478">
                <a:tc>
                  <a:txBody>
                    <a:bodyPr/>
                    <a:lstStyle/>
                    <a:p>
                      <a:pPr algn="ctr"/>
                      <a:r>
                        <a:rPr lang="en-US" sz="2800" dirty="0"/>
                        <a:t>Food Category</a:t>
                      </a:r>
                    </a:p>
                  </a:txBody>
                  <a:tcPr/>
                </a:tc>
                <a:tc>
                  <a:txBody>
                    <a:bodyPr/>
                    <a:lstStyle/>
                    <a:p>
                      <a:pPr algn="ctr"/>
                      <a:r>
                        <a:rPr lang="en-US" sz="2800" dirty="0"/>
                        <a:t>Required Package Size</a:t>
                      </a:r>
                    </a:p>
                  </a:txBody>
                  <a:tcPr/>
                </a:tc>
                <a:tc>
                  <a:txBody>
                    <a:bodyPr/>
                    <a:lstStyle/>
                    <a:p>
                      <a:pPr algn="ctr"/>
                      <a:r>
                        <a:rPr lang="en-US" sz="2800" dirty="0"/>
                        <a:t>Required Quantity </a:t>
                      </a:r>
                    </a:p>
                  </a:txBody>
                  <a:tcPr/>
                </a:tc>
                <a:extLst>
                  <a:ext uri="{0D108BD9-81ED-4DB2-BD59-A6C34878D82A}">
                    <a16:rowId xmlns:a16="http://schemas.microsoft.com/office/drawing/2014/main" val="2956072134"/>
                  </a:ext>
                </a:extLst>
              </a:tr>
              <a:tr h="1233791">
                <a:tc>
                  <a:txBody>
                    <a:bodyPr/>
                    <a:lstStyle/>
                    <a:p>
                      <a:pPr algn="ctr"/>
                      <a:r>
                        <a:rPr lang="en-US" sz="2400" dirty="0"/>
                        <a:t>Milk</a:t>
                      </a:r>
                    </a:p>
                    <a:p>
                      <a:pPr algn="ctr"/>
                      <a:r>
                        <a:rPr lang="en-US" sz="2000" dirty="0"/>
                        <a:t>(Skim/1% Milk </a:t>
                      </a:r>
                    </a:p>
                    <a:p>
                      <a:pPr algn="ctr"/>
                      <a:r>
                        <a:rPr lang="en-US" sz="2000" b="1" u="sng" dirty="0"/>
                        <a:t>AND</a:t>
                      </a:r>
                    </a:p>
                    <a:p>
                      <a:pPr algn="ctr">
                        <a:spcAft>
                          <a:spcPts val="300"/>
                        </a:spcAft>
                      </a:pPr>
                      <a:r>
                        <a:rPr lang="en-US" sz="2000" dirty="0"/>
                        <a:t>Whole Milk)</a:t>
                      </a:r>
                      <a:endParaRPr lang="en-US" sz="2400" dirty="0"/>
                    </a:p>
                  </a:txBody>
                  <a:tcPr/>
                </a:tc>
                <a:tc>
                  <a:txBody>
                    <a:bodyPr/>
                    <a:lstStyle/>
                    <a:p>
                      <a:pPr algn="ctr"/>
                      <a:r>
                        <a:rPr lang="en-US" sz="2000" dirty="0"/>
                        <a:t>Gallons </a:t>
                      </a:r>
                    </a:p>
                    <a:p>
                      <a:pPr algn="ctr"/>
                      <a:endParaRPr lang="en-US" sz="2000" dirty="0"/>
                    </a:p>
                  </a:txBody>
                  <a:tcPr/>
                </a:tc>
                <a:tc>
                  <a:txBody>
                    <a:bodyPr/>
                    <a:lstStyle/>
                    <a:p>
                      <a:pPr algn="ctr"/>
                      <a:r>
                        <a:rPr lang="en-US" sz="2000" dirty="0"/>
                        <a:t>Skim/1% milk = six (6) gallons</a:t>
                      </a:r>
                    </a:p>
                    <a:p>
                      <a:pPr algn="ctr"/>
                      <a:r>
                        <a:rPr lang="en-US" sz="2000" dirty="0"/>
                        <a:t>Whole Milk =two (2) gallons</a:t>
                      </a:r>
                    </a:p>
                    <a:p>
                      <a:pPr algn="l"/>
                      <a:endParaRPr lang="en-US" sz="2000" dirty="0"/>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t>*2 types required*</a:t>
                      </a:r>
                    </a:p>
                  </a:txBody>
                  <a:tcPr/>
                </a:tc>
                <a:extLst>
                  <a:ext uri="{0D108BD9-81ED-4DB2-BD59-A6C34878D82A}">
                    <a16:rowId xmlns:a16="http://schemas.microsoft.com/office/drawing/2014/main" val="1023048490"/>
                  </a:ext>
                </a:extLst>
              </a:tr>
              <a:tr h="659935">
                <a:tc>
                  <a:txBody>
                    <a:bodyPr/>
                    <a:lstStyle/>
                    <a:p>
                      <a:pPr algn="ctr"/>
                      <a:r>
                        <a:rPr lang="en-US" sz="2400" dirty="0"/>
                        <a:t>Cheese</a:t>
                      </a:r>
                    </a:p>
                  </a:txBody>
                  <a:tcPr/>
                </a:tc>
                <a:tc>
                  <a:txBody>
                    <a:bodyPr/>
                    <a:lstStyle/>
                    <a:p>
                      <a:pPr algn="ctr"/>
                      <a:r>
                        <a:rPr lang="en-US" sz="2000" dirty="0"/>
                        <a:t>One (1) pound = 16 oz.</a:t>
                      </a:r>
                    </a:p>
                  </a:txBody>
                  <a:tcPr/>
                </a:tc>
                <a:tc>
                  <a:txBody>
                    <a:bodyPr/>
                    <a:lstStyle/>
                    <a:p>
                      <a:pPr algn="ctr"/>
                      <a:r>
                        <a:rPr lang="en-US" sz="2000" dirty="0"/>
                        <a:t>Two (2) pounds of one approved type </a:t>
                      </a:r>
                    </a:p>
                  </a:txBody>
                  <a:tcPr/>
                </a:tc>
                <a:extLst>
                  <a:ext uri="{0D108BD9-81ED-4DB2-BD59-A6C34878D82A}">
                    <a16:rowId xmlns:a16="http://schemas.microsoft.com/office/drawing/2014/main" val="1265528949"/>
                  </a:ext>
                </a:extLst>
              </a:tr>
              <a:tr h="1520720">
                <a:tc>
                  <a:txBody>
                    <a:bodyPr/>
                    <a:lstStyle/>
                    <a:p>
                      <a:pPr algn="ctr"/>
                      <a:r>
                        <a:rPr lang="en-US" sz="2400" dirty="0"/>
                        <a:t>Juice</a:t>
                      </a:r>
                    </a:p>
                    <a:p>
                      <a:pPr algn="ctr"/>
                      <a:r>
                        <a:rPr lang="en-US" sz="2000" dirty="0"/>
                        <a:t>(Single Strength*)</a:t>
                      </a:r>
                    </a:p>
                    <a:p>
                      <a:pPr algn="ctr"/>
                      <a:endParaRPr lang="en-US" sz="2000" dirty="0"/>
                    </a:p>
                    <a:p>
                      <a:pPr lvl="1" algn="l"/>
                      <a:r>
                        <a:rPr lang="en-US" sz="1800" dirty="0"/>
                        <a:t>*concentrated juice does not have inventory requirement</a:t>
                      </a:r>
                    </a:p>
                  </a:txBody>
                  <a:tcPr/>
                </a:tc>
                <a:tc>
                  <a:txBody>
                    <a:bodyPr/>
                    <a:lstStyle/>
                    <a:p>
                      <a:pPr algn="ctr"/>
                      <a:r>
                        <a:rPr lang="en-US" sz="2000" dirty="0"/>
                        <a:t>48 oz. container </a:t>
                      </a:r>
                      <a:r>
                        <a:rPr lang="en-US" sz="2000" b="1" u="sng" dirty="0"/>
                        <a:t>AND</a:t>
                      </a:r>
                    </a:p>
                    <a:p>
                      <a:pPr algn="ctr"/>
                      <a:r>
                        <a:rPr lang="en-US" sz="2000" dirty="0"/>
                        <a:t>64 oz. container</a:t>
                      </a:r>
                    </a:p>
                    <a:p>
                      <a:pPr algn="ctr"/>
                      <a:endParaRPr lang="en-US" sz="2000" dirty="0"/>
                    </a:p>
                    <a:p>
                      <a:pPr algn="ctr"/>
                      <a:r>
                        <a:rPr lang="en-US" sz="2000" dirty="0"/>
                        <a:t>*2 sizes required*</a:t>
                      </a:r>
                    </a:p>
                  </a:txBody>
                  <a:tcPr/>
                </a:tc>
                <a:tc>
                  <a:txBody>
                    <a:bodyPr/>
                    <a:lstStyle/>
                    <a:p>
                      <a:pPr lvl="0" algn="ctr"/>
                      <a:r>
                        <a:rPr lang="en-US" sz="2000" dirty="0"/>
                        <a:t>48 oz. container = four (4) containers</a:t>
                      </a:r>
                    </a:p>
                    <a:p>
                      <a:pPr lvl="0" algn="ctr"/>
                      <a:r>
                        <a:rPr lang="en-US" sz="2000" dirty="0"/>
                        <a:t>64 oz. container = four (4) containers</a:t>
                      </a:r>
                    </a:p>
                  </a:txBody>
                  <a:tcPr/>
                </a:tc>
                <a:extLst>
                  <a:ext uri="{0D108BD9-81ED-4DB2-BD59-A6C34878D82A}">
                    <a16:rowId xmlns:a16="http://schemas.microsoft.com/office/drawing/2014/main" val="2395773774"/>
                  </a:ext>
                </a:extLst>
              </a:tr>
              <a:tr h="946863">
                <a:tc>
                  <a:txBody>
                    <a:bodyPr/>
                    <a:lstStyle/>
                    <a:p>
                      <a:pPr algn="ctr"/>
                      <a:r>
                        <a:rPr lang="en-US" sz="2400" dirty="0"/>
                        <a:t>Cereal</a:t>
                      </a:r>
                    </a:p>
                  </a:txBody>
                  <a:tcPr/>
                </a:tc>
                <a:tc>
                  <a:txBody>
                    <a:bodyPr/>
                    <a:lstStyle/>
                    <a:p>
                      <a:pPr algn="ctr"/>
                      <a:r>
                        <a:rPr lang="en-US" sz="2000" dirty="0"/>
                        <a:t>12+ oz. package</a:t>
                      </a:r>
                    </a:p>
                  </a:txBody>
                  <a:tcPr/>
                </a:tc>
                <a:tc>
                  <a:txBody>
                    <a:bodyPr/>
                    <a:lstStyle/>
                    <a:p>
                      <a:pPr algn="ctr"/>
                      <a:r>
                        <a:rPr lang="en-US" sz="2000" dirty="0"/>
                        <a:t>Six (6) packages</a:t>
                      </a:r>
                    </a:p>
                    <a:p>
                      <a:pPr algn="ctr"/>
                      <a:r>
                        <a:rPr lang="en-US" sz="2000" dirty="0"/>
                        <a:t>*required to have 2 types whole grain cereal*</a:t>
                      </a:r>
                    </a:p>
                  </a:txBody>
                  <a:tcPr/>
                </a:tc>
                <a:extLst>
                  <a:ext uri="{0D108BD9-81ED-4DB2-BD59-A6C34878D82A}">
                    <a16:rowId xmlns:a16="http://schemas.microsoft.com/office/drawing/2014/main" val="1074564370"/>
                  </a:ext>
                </a:extLst>
              </a:tr>
            </a:tbl>
          </a:graphicData>
        </a:graphic>
      </p:graphicFrame>
      <p:sp>
        <p:nvSpPr>
          <p:cNvPr id="3" name="TextBox 2">
            <a:extLst>
              <a:ext uri="{FF2B5EF4-FFF2-40B4-BE49-F238E27FC236}">
                <a16:creationId xmlns:a16="http://schemas.microsoft.com/office/drawing/2014/main" id="{B8F8FC29-F2CD-6380-C159-4930A4C409C9}"/>
              </a:ext>
            </a:extLst>
          </p:cNvPr>
          <p:cNvSpPr txBox="1"/>
          <p:nvPr/>
        </p:nvSpPr>
        <p:spPr>
          <a:xfrm>
            <a:off x="1219200" y="274320"/>
            <a:ext cx="10744200" cy="76944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Aptos Display" panose="02110004020202020204"/>
                <a:ea typeface="+mn-ea"/>
                <a:cs typeface="+mn-cs"/>
              </a:rPr>
              <a:t>Minimum Inventory Requirements</a:t>
            </a:r>
          </a:p>
        </p:txBody>
      </p:sp>
      <p:pic>
        <p:nvPicPr>
          <p:cNvPr id="6" name="Picture 5">
            <a:extLst>
              <a:ext uri="{FF2B5EF4-FFF2-40B4-BE49-F238E27FC236}">
                <a16:creationId xmlns:a16="http://schemas.microsoft.com/office/drawing/2014/main" id="{58602B24-5202-07EE-4256-9DFF20C62A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3042" y="350623"/>
            <a:ext cx="855852" cy="869479"/>
          </a:xfrm>
          <a:prstGeom prst="rect">
            <a:avLst/>
          </a:prstGeom>
        </p:spPr>
      </p:pic>
    </p:spTree>
    <p:custDataLst>
      <p:tags r:id="rId1"/>
    </p:custDataLst>
    <p:extLst>
      <p:ext uri="{BB962C8B-B14F-4D97-AF65-F5344CB8AC3E}">
        <p14:creationId xmlns:p14="http://schemas.microsoft.com/office/powerpoint/2010/main" val="1898016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87C2894-B7B4-A648-29D3-178A7F61358E}"/>
              </a:ext>
            </a:extLst>
          </p:cNvPr>
          <p:cNvSpPr/>
          <p:nvPr/>
        </p:nvSpPr>
        <p:spPr>
          <a:xfrm>
            <a:off x="6776134" y="5943522"/>
            <a:ext cx="3609328" cy="430887"/>
          </a:xfrm>
          <a:prstGeom prst="rect">
            <a:avLst/>
          </a:prstGeom>
        </p:spPr>
        <p:txBody>
          <a:bodyPr wrap="square">
            <a:spAutoFit/>
          </a:bodyPr>
          <a:lstStyle/>
          <a:p>
            <a:pPr marL="342900" marR="0" lvl="0" indent="-342900" algn="l" defTabSz="457200" rtl="0" eaLnBrk="1" fontAlgn="auto" latinLnBrk="0" hangingPunct="1">
              <a:lnSpc>
                <a:spcPct val="100000"/>
              </a:lnSpc>
              <a:spcBef>
                <a:spcPts val="1000"/>
              </a:spcBef>
              <a:spcAft>
                <a:spcPts val="0"/>
              </a:spcAft>
              <a:buClr>
                <a:srgbClr val="A53010"/>
              </a:buClr>
              <a:buSzTx/>
              <a:buFontTx/>
              <a:buNone/>
              <a:tabLst/>
              <a:defRPr/>
            </a:pPr>
            <a:r>
              <a:rPr kumimoji="0" lang="en-US" sz="2200" b="0" i="0" u="none" strike="noStrike" kern="1200" cap="none" spc="0" normalizeH="0" baseline="0" noProof="0" dirty="0">
                <a:ln>
                  <a:noFill/>
                </a:ln>
                <a:solidFill>
                  <a:prstClr val="black">
                    <a:lumMod val="75000"/>
                    <a:lumOff val="25000"/>
                  </a:prstClr>
                </a:solidFill>
                <a:effectLst/>
                <a:uLnTx/>
                <a:uFillTx/>
                <a:latin typeface="Aptos" panose="02110004020202020204"/>
                <a:ea typeface="Tahoma" pitchFamily="34" charset="0"/>
                <a:cs typeface="Tahoma" pitchFamily="34" charset="0"/>
              </a:rPr>
              <a:t>	</a:t>
            </a:r>
            <a:endParaRPr kumimoji="0" lang="en-US" sz="2200" b="1" i="0" u="none" strike="noStrike" kern="1200" cap="none" spc="0" normalizeH="0" baseline="0" noProof="0" dirty="0">
              <a:ln>
                <a:noFill/>
              </a:ln>
              <a:solidFill>
                <a:prstClr val="black">
                  <a:lumMod val="75000"/>
                  <a:lumOff val="25000"/>
                </a:prstClr>
              </a:solidFill>
              <a:effectLst/>
              <a:uLnTx/>
              <a:uFillTx/>
              <a:latin typeface="Aptos" panose="02110004020202020204"/>
              <a:ea typeface="Tahoma" pitchFamily="34" charset="0"/>
              <a:cs typeface="Tahoma" pitchFamily="34" charset="0"/>
            </a:endParaRPr>
          </a:p>
        </p:txBody>
      </p:sp>
      <p:graphicFrame>
        <p:nvGraphicFramePr>
          <p:cNvPr id="5" name="Table 5">
            <a:extLst>
              <a:ext uri="{FF2B5EF4-FFF2-40B4-BE49-F238E27FC236}">
                <a16:creationId xmlns:a16="http://schemas.microsoft.com/office/drawing/2014/main" id="{644007A1-A505-A262-32F8-4310C4892243}"/>
              </a:ext>
            </a:extLst>
          </p:cNvPr>
          <p:cNvGraphicFramePr>
            <a:graphicFrameLocks noGrp="1"/>
          </p:cNvGraphicFramePr>
          <p:nvPr/>
        </p:nvGraphicFramePr>
        <p:xfrm>
          <a:off x="533400" y="1066800"/>
          <a:ext cx="11201400" cy="5546955"/>
        </p:xfrm>
        <a:graphic>
          <a:graphicData uri="http://schemas.openxmlformats.org/drawingml/2006/table">
            <a:tbl>
              <a:tblPr firstRow="1" bandRow="1">
                <a:tableStyleId>{5C22544A-7EE6-4342-B048-85BDC9FD1C3A}</a:tableStyleId>
              </a:tblPr>
              <a:tblGrid>
                <a:gridCol w="3581400">
                  <a:extLst>
                    <a:ext uri="{9D8B030D-6E8A-4147-A177-3AD203B41FA5}">
                      <a16:colId xmlns:a16="http://schemas.microsoft.com/office/drawing/2014/main" val="2635981542"/>
                    </a:ext>
                  </a:extLst>
                </a:gridCol>
                <a:gridCol w="3886200">
                  <a:extLst>
                    <a:ext uri="{9D8B030D-6E8A-4147-A177-3AD203B41FA5}">
                      <a16:colId xmlns:a16="http://schemas.microsoft.com/office/drawing/2014/main" val="2881874082"/>
                    </a:ext>
                  </a:extLst>
                </a:gridCol>
                <a:gridCol w="3733800">
                  <a:extLst>
                    <a:ext uri="{9D8B030D-6E8A-4147-A177-3AD203B41FA5}">
                      <a16:colId xmlns:a16="http://schemas.microsoft.com/office/drawing/2014/main" val="1693342701"/>
                    </a:ext>
                  </a:extLst>
                </a:gridCol>
              </a:tblGrid>
              <a:tr h="922619">
                <a:tc>
                  <a:txBody>
                    <a:bodyPr/>
                    <a:lstStyle/>
                    <a:p>
                      <a:pPr algn="ctr"/>
                      <a:r>
                        <a:rPr lang="en-US" sz="2800" dirty="0"/>
                        <a:t>Food Category</a:t>
                      </a:r>
                    </a:p>
                  </a:txBody>
                  <a:tcPr/>
                </a:tc>
                <a:tc>
                  <a:txBody>
                    <a:bodyPr/>
                    <a:lstStyle/>
                    <a:p>
                      <a:pPr algn="ctr"/>
                      <a:r>
                        <a:rPr lang="en-US" sz="2800" dirty="0"/>
                        <a:t>Required Package Size</a:t>
                      </a:r>
                    </a:p>
                  </a:txBody>
                  <a:tcPr/>
                </a:tc>
                <a:tc>
                  <a:txBody>
                    <a:bodyPr/>
                    <a:lstStyle/>
                    <a:p>
                      <a:pPr algn="ctr"/>
                      <a:r>
                        <a:rPr lang="en-US" sz="2800" dirty="0"/>
                        <a:t>Required Quantity </a:t>
                      </a:r>
                    </a:p>
                  </a:txBody>
                  <a:tcPr/>
                </a:tc>
                <a:extLst>
                  <a:ext uri="{0D108BD9-81ED-4DB2-BD59-A6C34878D82A}">
                    <a16:rowId xmlns:a16="http://schemas.microsoft.com/office/drawing/2014/main" val="2956072134"/>
                  </a:ext>
                </a:extLst>
              </a:tr>
              <a:tr h="906181">
                <a:tc>
                  <a:txBody>
                    <a:bodyPr/>
                    <a:lstStyle/>
                    <a:p>
                      <a:pPr algn="ctr"/>
                      <a:r>
                        <a:rPr lang="en-US" sz="2400" dirty="0"/>
                        <a:t>Bread</a:t>
                      </a:r>
                    </a:p>
                  </a:txBody>
                  <a:tcPr/>
                </a:tc>
                <a:tc>
                  <a:txBody>
                    <a:bodyPr/>
                    <a:lstStyle/>
                    <a:p>
                      <a:pPr algn="ctr"/>
                      <a:r>
                        <a:rPr lang="en-US" sz="2000" dirty="0"/>
                        <a:t>16 oz. loaf of bread, </a:t>
                      </a:r>
                    </a:p>
                    <a:p>
                      <a:pPr algn="ctr"/>
                      <a:r>
                        <a:rPr lang="en-US" sz="2000" dirty="0"/>
                        <a:t>16 oz. package of tortillas</a:t>
                      </a:r>
                    </a:p>
                  </a:txBody>
                  <a:tcPr/>
                </a:tc>
                <a:tc>
                  <a:txBody>
                    <a:bodyPr/>
                    <a:lstStyle/>
                    <a:p>
                      <a:pPr algn="ctr"/>
                      <a:r>
                        <a:rPr lang="en-US" sz="2000" dirty="0"/>
                        <a:t>Two (2) loaves or packages </a:t>
                      </a:r>
                      <a:r>
                        <a:rPr lang="en-US" sz="2000" b="1" u="sng" dirty="0"/>
                        <a:t>OR</a:t>
                      </a:r>
                      <a:r>
                        <a:rPr lang="en-US" sz="2000" dirty="0"/>
                        <a:t> </a:t>
                      </a:r>
                    </a:p>
                    <a:p>
                      <a:pPr algn="ctr"/>
                      <a:r>
                        <a:rPr lang="en-US" sz="2000" dirty="0"/>
                        <a:t>One (1) loaf &amp; one (1) package</a:t>
                      </a:r>
                    </a:p>
                  </a:txBody>
                  <a:tcPr/>
                </a:tc>
                <a:extLst>
                  <a:ext uri="{0D108BD9-81ED-4DB2-BD59-A6C34878D82A}">
                    <a16:rowId xmlns:a16="http://schemas.microsoft.com/office/drawing/2014/main" val="1023048490"/>
                  </a:ext>
                </a:extLst>
              </a:tr>
              <a:tr h="555077">
                <a:tc>
                  <a:txBody>
                    <a:bodyPr/>
                    <a:lstStyle/>
                    <a:p>
                      <a:pPr algn="ctr"/>
                      <a:r>
                        <a:rPr lang="en-US" sz="2400" dirty="0"/>
                        <a:t>Brown Rice</a:t>
                      </a:r>
                    </a:p>
                  </a:txBody>
                  <a:tcPr/>
                </a:tc>
                <a:tc>
                  <a:txBody>
                    <a:bodyPr/>
                    <a:lstStyle/>
                    <a:p>
                      <a:pPr algn="ctr"/>
                      <a:r>
                        <a:rPr lang="en-US" sz="2000" dirty="0"/>
                        <a:t>14 to 16 oz. package</a:t>
                      </a:r>
                    </a:p>
                  </a:txBody>
                  <a:tcPr/>
                </a:tc>
                <a:tc>
                  <a:txBody>
                    <a:bodyPr/>
                    <a:lstStyle/>
                    <a:p>
                      <a:pPr algn="ctr"/>
                      <a:r>
                        <a:rPr lang="en-US" sz="2000" dirty="0"/>
                        <a:t>Two (2) packages</a:t>
                      </a:r>
                    </a:p>
                  </a:txBody>
                  <a:tcPr/>
                </a:tc>
                <a:extLst>
                  <a:ext uri="{0D108BD9-81ED-4DB2-BD59-A6C34878D82A}">
                    <a16:rowId xmlns:a16="http://schemas.microsoft.com/office/drawing/2014/main" val="1265528949"/>
                  </a:ext>
                </a:extLst>
              </a:tr>
              <a:tr h="555077">
                <a:tc>
                  <a:txBody>
                    <a:bodyPr/>
                    <a:lstStyle/>
                    <a:p>
                      <a:pPr algn="ctr"/>
                      <a:r>
                        <a:rPr lang="en-US" sz="2400" dirty="0"/>
                        <a:t>Eggs</a:t>
                      </a:r>
                    </a:p>
                  </a:txBody>
                  <a:tcPr/>
                </a:tc>
                <a:tc>
                  <a:txBody>
                    <a:bodyPr/>
                    <a:lstStyle/>
                    <a:p>
                      <a:pPr algn="ctr"/>
                      <a:r>
                        <a:rPr lang="en-US" sz="2000" dirty="0"/>
                        <a:t>One (1) dozen</a:t>
                      </a:r>
                    </a:p>
                  </a:txBody>
                  <a:tcPr/>
                </a:tc>
                <a:tc>
                  <a:txBody>
                    <a:bodyPr/>
                    <a:lstStyle/>
                    <a:p>
                      <a:pPr algn="ctr"/>
                      <a:r>
                        <a:rPr lang="en-US" sz="2000" dirty="0"/>
                        <a:t>Two (2) packages</a:t>
                      </a:r>
                    </a:p>
                  </a:txBody>
                  <a:tcPr/>
                </a:tc>
                <a:extLst>
                  <a:ext uri="{0D108BD9-81ED-4DB2-BD59-A6C34878D82A}">
                    <a16:rowId xmlns:a16="http://schemas.microsoft.com/office/drawing/2014/main" val="2395773774"/>
                  </a:ext>
                </a:extLst>
              </a:tr>
              <a:tr h="1368400">
                <a:tc>
                  <a:txBody>
                    <a:bodyPr/>
                    <a:lstStyle/>
                    <a:p>
                      <a:pPr algn="ctr"/>
                      <a:r>
                        <a:rPr lang="en-US" sz="2400" dirty="0"/>
                        <a:t>Beans, Peas, Lentils</a:t>
                      </a:r>
                    </a:p>
                  </a:txBody>
                  <a:tcPr/>
                </a:tc>
                <a:tc>
                  <a:txBody>
                    <a:bodyPr/>
                    <a:lstStyle/>
                    <a:p>
                      <a:pPr algn="ctr"/>
                      <a:r>
                        <a:rPr lang="en-US" sz="2000" dirty="0"/>
                        <a:t>One (1) pound dry beans, peas, lentils</a:t>
                      </a:r>
                    </a:p>
                  </a:txBody>
                  <a:tcPr/>
                </a:tc>
                <a:tc>
                  <a:txBody>
                    <a:bodyPr/>
                    <a:lstStyle/>
                    <a:p>
                      <a:pPr algn="ctr"/>
                      <a:r>
                        <a:rPr lang="en-US" sz="2000" dirty="0"/>
                        <a:t>Two (2) packages of dry beans, peas, lentils</a:t>
                      </a:r>
                    </a:p>
                    <a:p>
                      <a:pPr algn="ctr"/>
                      <a:r>
                        <a:rPr lang="en-US" sz="2000" dirty="0"/>
                        <a:t>*Only one 1 (one) approved type required*</a:t>
                      </a:r>
                    </a:p>
                  </a:txBody>
                  <a:tcPr/>
                </a:tc>
                <a:extLst>
                  <a:ext uri="{0D108BD9-81ED-4DB2-BD59-A6C34878D82A}">
                    <a16:rowId xmlns:a16="http://schemas.microsoft.com/office/drawing/2014/main" val="1074564370"/>
                  </a:ext>
                </a:extLst>
              </a:tr>
              <a:tr h="555077">
                <a:tc>
                  <a:txBody>
                    <a:bodyPr/>
                    <a:lstStyle/>
                    <a:p>
                      <a:pPr algn="ctr"/>
                      <a:r>
                        <a:rPr lang="en-US" sz="2400" dirty="0"/>
                        <a:t>Peanut Butter</a:t>
                      </a:r>
                    </a:p>
                  </a:txBody>
                  <a:tcPr/>
                </a:tc>
                <a:tc>
                  <a:txBody>
                    <a:bodyPr/>
                    <a:lstStyle/>
                    <a:p>
                      <a:pPr algn="ctr"/>
                      <a:r>
                        <a:rPr lang="en-US" sz="2000" dirty="0"/>
                        <a:t>16 to 18 oz. containers</a:t>
                      </a:r>
                    </a:p>
                  </a:txBody>
                  <a:tcPr/>
                </a:tc>
                <a:tc>
                  <a:txBody>
                    <a:bodyPr/>
                    <a:lstStyle/>
                    <a:p>
                      <a:pPr algn="ctr"/>
                      <a:r>
                        <a:rPr lang="en-US" sz="2000" dirty="0"/>
                        <a:t>Two (2) containers</a:t>
                      </a:r>
                    </a:p>
                  </a:txBody>
                  <a:tcPr/>
                </a:tc>
                <a:extLst>
                  <a:ext uri="{0D108BD9-81ED-4DB2-BD59-A6C34878D82A}">
                    <a16:rowId xmlns:a16="http://schemas.microsoft.com/office/drawing/2014/main" val="372793216"/>
                  </a:ext>
                </a:extLst>
              </a:tr>
              <a:tr h="684524">
                <a:tc>
                  <a:txBody>
                    <a:bodyPr/>
                    <a:lstStyle/>
                    <a:p>
                      <a:pPr algn="ctr"/>
                      <a:r>
                        <a:rPr lang="en-US" sz="2400" dirty="0"/>
                        <a:t>Fish</a:t>
                      </a:r>
                    </a:p>
                  </a:txBody>
                  <a:tcPr/>
                </a:tc>
                <a:tc>
                  <a:txBody>
                    <a:bodyPr/>
                    <a:lstStyle/>
                    <a:p>
                      <a:pPr algn="ctr"/>
                      <a:r>
                        <a:rPr lang="en-US" sz="2000" dirty="0"/>
                        <a:t>5 to 6 oz. containers</a:t>
                      </a:r>
                    </a:p>
                  </a:txBody>
                  <a:tcPr/>
                </a:tc>
                <a:tc>
                  <a:txBody>
                    <a:bodyPr/>
                    <a:lstStyle/>
                    <a:p>
                      <a:pPr algn="ctr"/>
                      <a:r>
                        <a:rPr lang="en-US" sz="2000" dirty="0"/>
                        <a:t>Six (6) cans</a:t>
                      </a:r>
                    </a:p>
                  </a:txBody>
                  <a:tcPr/>
                </a:tc>
                <a:extLst>
                  <a:ext uri="{0D108BD9-81ED-4DB2-BD59-A6C34878D82A}">
                    <a16:rowId xmlns:a16="http://schemas.microsoft.com/office/drawing/2014/main" val="1776640751"/>
                  </a:ext>
                </a:extLst>
              </a:tr>
            </a:tbl>
          </a:graphicData>
        </a:graphic>
      </p:graphicFrame>
      <p:pic>
        <p:nvPicPr>
          <p:cNvPr id="6" name="Picture 5">
            <a:extLst>
              <a:ext uri="{FF2B5EF4-FFF2-40B4-BE49-F238E27FC236}">
                <a16:creationId xmlns:a16="http://schemas.microsoft.com/office/drawing/2014/main" id="{35E20737-1A5E-6234-CDC0-D632E3C94F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3042" y="350623"/>
            <a:ext cx="855852" cy="869479"/>
          </a:xfrm>
          <a:prstGeom prst="rect">
            <a:avLst/>
          </a:prstGeom>
        </p:spPr>
      </p:pic>
      <p:sp>
        <p:nvSpPr>
          <p:cNvPr id="2" name="TextBox 1">
            <a:extLst>
              <a:ext uri="{FF2B5EF4-FFF2-40B4-BE49-F238E27FC236}">
                <a16:creationId xmlns:a16="http://schemas.microsoft.com/office/drawing/2014/main" id="{8F6CEE95-1E81-6068-1E20-5FC63B6A834D}"/>
              </a:ext>
            </a:extLst>
          </p:cNvPr>
          <p:cNvSpPr txBox="1"/>
          <p:nvPr/>
        </p:nvSpPr>
        <p:spPr>
          <a:xfrm>
            <a:off x="1219200" y="274320"/>
            <a:ext cx="10744200" cy="76944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Aptos Display" panose="02110004020202020204"/>
                <a:ea typeface="+mn-ea"/>
                <a:cs typeface="+mn-cs"/>
              </a:rPr>
              <a:t>Minimum Inventory Requirements</a:t>
            </a:r>
          </a:p>
        </p:txBody>
      </p:sp>
    </p:spTree>
    <p:custDataLst>
      <p:tags r:id="rId1"/>
    </p:custDataLst>
    <p:extLst>
      <p:ext uri="{BB962C8B-B14F-4D97-AF65-F5344CB8AC3E}">
        <p14:creationId xmlns:p14="http://schemas.microsoft.com/office/powerpoint/2010/main" val="2363678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7" name="Arc 16">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3" name="Title 2">
            <a:extLst>
              <a:ext uri="{FF2B5EF4-FFF2-40B4-BE49-F238E27FC236}">
                <a16:creationId xmlns:a16="http://schemas.microsoft.com/office/drawing/2014/main" id="{6C630992-AECB-4D69-80C6-A1852AA3CA14}"/>
              </a:ext>
            </a:extLst>
          </p:cNvPr>
          <p:cNvSpPr>
            <a:spLocks noGrp="1"/>
          </p:cNvSpPr>
          <p:nvPr>
            <p:ph type="title"/>
            <p:custDataLst>
              <p:tags r:id="rId2"/>
            </p:custDataLst>
          </p:nvPr>
        </p:nvSpPr>
        <p:spPr>
          <a:xfrm>
            <a:off x="1475720" y="139526"/>
            <a:ext cx="9372600" cy="927833"/>
          </a:xfrm>
        </p:spPr>
        <p:txBody>
          <a:bodyPr>
            <a:normAutofit/>
          </a:bodyPr>
          <a:lstStyle/>
          <a:p>
            <a:pPr algn="ctr"/>
            <a:r>
              <a:rPr lang="en-US" sz="4800" b="1" dirty="0"/>
              <a:t>NC Peer Group System</a:t>
            </a:r>
          </a:p>
        </p:txBody>
      </p:sp>
      <p:sp>
        <p:nvSpPr>
          <p:cNvPr id="19" name="Freeform: Shape 18">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Rectangle 1">
            <a:extLst>
              <a:ext uri="{FF2B5EF4-FFF2-40B4-BE49-F238E27FC236}">
                <a16:creationId xmlns:a16="http://schemas.microsoft.com/office/drawing/2014/main" id="{E54B6808-550E-4D1D-8FAC-729B682DC962}"/>
              </a:ext>
            </a:extLst>
          </p:cNvPr>
          <p:cNvSpPr>
            <a:spLocks noChangeArrowheads="1"/>
          </p:cNvSpPr>
          <p:nvPr>
            <p:custDataLst>
              <p:tags r:id="rId3"/>
            </p:custDataLst>
          </p:nvPr>
        </p:nvSpPr>
        <p:spPr bwMode="auto">
          <a:xfrm>
            <a:off x="1589" y="44879"/>
            <a:ext cx="184683" cy="369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16" tIns="45708" rIns="91416" bIns="45708" numCol="1" anchor="ctr" anchorCtr="0" compatLnSpc="1">
            <a:prstTxWarp prst="textNoShape">
              <a:avLst/>
            </a:prstTxWarp>
            <a:spAutoFit/>
          </a:bodyPr>
          <a:lstStyle/>
          <a:p>
            <a:endParaRPr lang="en-US" sz="1799" dirty="0"/>
          </a:p>
        </p:txBody>
      </p:sp>
      <p:graphicFrame>
        <p:nvGraphicFramePr>
          <p:cNvPr id="10" name="Content Placeholder 6">
            <a:extLst>
              <a:ext uri="{FF2B5EF4-FFF2-40B4-BE49-F238E27FC236}">
                <a16:creationId xmlns:a16="http://schemas.microsoft.com/office/drawing/2014/main" id="{0326DA3D-B73C-43B3-8D2A-30BE836CD047}"/>
              </a:ext>
            </a:extLst>
          </p:cNvPr>
          <p:cNvGraphicFramePr>
            <a:graphicFrameLocks/>
          </p:cNvGraphicFramePr>
          <p:nvPr>
            <p:extLst>
              <p:ext uri="{D42A27DB-BD31-4B8C-83A1-F6EECF244321}">
                <p14:modId xmlns:p14="http://schemas.microsoft.com/office/powerpoint/2010/main" val="482511929"/>
              </p:ext>
            </p:extLst>
          </p:nvPr>
        </p:nvGraphicFramePr>
        <p:xfrm>
          <a:off x="836711" y="1004801"/>
          <a:ext cx="10650618" cy="5565237"/>
        </p:xfrm>
        <a:graphic>
          <a:graphicData uri="http://schemas.openxmlformats.org/drawingml/2006/table">
            <a:tbl>
              <a:tblPr firstRow="1" bandRow="1">
                <a:noFill/>
                <a:tableStyleId>{5C22544A-7EE6-4342-B048-85BDC9FD1C3A}</a:tableStyleId>
              </a:tblPr>
              <a:tblGrid>
                <a:gridCol w="611745">
                  <a:extLst>
                    <a:ext uri="{9D8B030D-6E8A-4147-A177-3AD203B41FA5}">
                      <a16:colId xmlns:a16="http://schemas.microsoft.com/office/drawing/2014/main" val="674979796"/>
                    </a:ext>
                  </a:extLst>
                </a:gridCol>
                <a:gridCol w="1886061">
                  <a:extLst>
                    <a:ext uri="{9D8B030D-6E8A-4147-A177-3AD203B41FA5}">
                      <a16:colId xmlns:a16="http://schemas.microsoft.com/office/drawing/2014/main" val="3641303660"/>
                    </a:ext>
                  </a:extLst>
                </a:gridCol>
                <a:gridCol w="1516830">
                  <a:extLst>
                    <a:ext uri="{9D8B030D-6E8A-4147-A177-3AD203B41FA5}">
                      <a16:colId xmlns:a16="http://schemas.microsoft.com/office/drawing/2014/main" val="2506302033"/>
                    </a:ext>
                  </a:extLst>
                </a:gridCol>
                <a:gridCol w="6635982">
                  <a:extLst>
                    <a:ext uri="{9D8B030D-6E8A-4147-A177-3AD203B41FA5}">
                      <a16:colId xmlns:a16="http://schemas.microsoft.com/office/drawing/2014/main" val="1399538820"/>
                    </a:ext>
                  </a:extLst>
                </a:gridCol>
              </a:tblGrid>
              <a:tr h="352358">
                <a:tc gridSpan="4">
                  <a:txBody>
                    <a:bodyPr/>
                    <a:lstStyle/>
                    <a:p>
                      <a:pPr marL="0" marR="0" algn="ctr">
                        <a:spcBef>
                          <a:spcPts val="0"/>
                        </a:spcBef>
                        <a:spcAft>
                          <a:spcPts val="0"/>
                        </a:spcAft>
                      </a:pPr>
                      <a:r>
                        <a:rPr lang="en-US" sz="3200" b="1" cap="none" spc="30" dirty="0">
                          <a:solidFill>
                            <a:schemeClr val="tx1"/>
                          </a:solidFill>
                          <a:effectLst/>
                          <a:latin typeface="+mj-lt"/>
                        </a:rPr>
                        <a:t>VENDOR PEER GROUPS</a:t>
                      </a:r>
                      <a:endParaRPr lang="en-US" sz="3200" b="1" cap="none" spc="30" dirty="0">
                        <a:solidFill>
                          <a:schemeClr val="tx1"/>
                        </a:solidFill>
                        <a:effectLst/>
                        <a:latin typeface="+mj-lt"/>
                        <a:cs typeface="Times New Roman" panose="02020603050405020304" pitchFamily="18" charset="0"/>
                      </a:endParaRPr>
                    </a:p>
                  </a:txBody>
                  <a:tcPr marL="0" marR="6368" marT="0" marB="0" anchor="ctr">
                    <a:lnL w="12700" cmpd="sng">
                      <a:noFill/>
                    </a:lnL>
                    <a:lnR w="12700" cmpd="sng">
                      <a:noFill/>
                    </a:lnR>
                    <a:lnT w="19050" cap="flat" cmpd="sng" algn="ctr">
                      <a:solidFill>
                        <a:schemeClr val="accent1"/>
                      </a:solidFill>
                      <a:prstDash val="solid"/>
                    </a:lnT>
                    <a:lnB w="38100" cmpd="sng">
                      <a:noFill/>
                    </a:lnB>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513100362"/>
                  </a:ext>
                </a:extLst>
              </a:tr>
              <a:tr h="275759">
                <a:tc>
                  <a:txBody>
                    <a:bodyPr/>
                    <a:lstStyle/>
                    <a:p>
                      <a:pPr marL="0" marR="0" algn="ctr">
                        <a:spcBef>
                          <a:spcPts val="0"/>
                        </a:spcBef>
                        <a:spcAft>
                          <a:spcPts val="0"/>
                        </a:spcAft>
                      </a:pPr>
                      <a:r>
                        <a:rPr lang="en-US" sz="1800" b="1" cap="none" spc="0" dirty="0">
                          <a:solidFill>
                            <a:schemeClr val="tx1"/>
                          </a:solidFill>
                          <a:effectLst/>
                          <a:latin typeface="+mj-lt"/>
                        </a:rPr>
                        <a:t>#</a:t>
                      </a:r>
                      <a:endParaRPr lang="en-US" sz="1800" b="1" cap="none" spc="0" dirty="0">
                        <a:solidFill>
                          <a:schemeClr val="tx1"/>
                        </a:solidFill>
                        <a:effectLst/>
                        <a:latin typeface="+mj-lt"/>
                        <a:cs typeface="Times New Roman" panose="02020603050405020304" pitchFamily="18" charset="0"/>
                      </a:endParaRPr>
                    </a:p>
                  </a:txBody>
                  <a:tcPr marL="0" marR="47750" marT="0" marB="0" anchor="ctr">
                    <a:lnL w="12700" cmpd="sng">
                      <a:noFill/>
                      <a:prstDash val="solid"/>
                    </a:lnL>
                    <a:lnR w="12700" cmpd="sng">
                      <a:noFill/>
                      <a:prstDash val="solid"/>
                    </a:lnR>
                    <a:lnT w="38100" cmpd="sng">
                      <a:noFill/>
                    </a:lnT>
                    <a:lnB w="9525" cap="flat" cmpd="sng" algn="ctr">
                      <a:solidFill>
                        <a:schemeClr val="accent1"/>
                      </a:solidFill>
                      <a:prstDash val="solid"/>
                    </a:lnB>
                    <a:noFill/>
                  </a:tcPr>
                </a:tc>
                <a:tc>
                  <a:txBody>
                    <a:bodyPr/>
                    <a:lstStyle/>
                    <a:p>
                      <a:pPr marL="0" marR="0" algn="ctr">
                        <a:spcBef>
                          <a:spcPts val="0"/>
                        </a:spcBef>
                        <a:spcAft>
                          <a:spcPts val="0"/>
                        </a:spcAft>
                      </a:pPr>
                      <a:r>
                        <a:rPr lang="en-US" sz="1800" b="1" cap="none" spc="0" dirty="0">
                          <a:solidFill>
                            <a:schemeClr val="tx1"/>
                          </a:solidFill>
                          <a:effectLst/>
                          <a:latin typeface="+mj-lt"/>
                        </a:rPr>
                        <a:t>STORE TYPE</a:t>
                      </a:r>
                      <a:endParaRPr lang="en-US" sz="1800" b="1" cap="none" spc="0" dirty="0">
                        <a:solidFill>
                          <a:schemeClr val="tx1"/>
                        </a:solidFill>
                        <a:effectLst/>
                        <a:latin typeface="+mj-lt"/>
                        <a:cs typeface="Times New Roman" panose="02020603050405020304" pitchFamily="18" charset="0"/>
                      </a:endParaRPr>
                    </a:p>
                  </a:txBody>
                  <a:tcPr marL="0" marR="47750" marT="0" marB="0" anchor="ctr">
                    <a:lnL w="12700" cmpd="sng">
                      <a:noFill/>
                      <a:prstDash val="solid"/>
                    </a:lnL>
                    <a:lnR w="12700" cmpd="sng">
                      <a:noFill/>
                      <a:prstDash val="solid"/>
                    </a:lnR>
                    <a:lnT w="38100" cmpd="sng">
                      <a:noFill/>
                    </a:lnT>
                    <a:lnB w="9525" cap="flat" cmpd="sng" algn="ctr">
                      <a:solidFill>
                        <a:schemeClr val="accent1"/>
                      </a:solidFill>
                      <a:prstDash val="solid"/>
                    </a:lnB>
                    <a:noFill/>
                  </a:tcPr>
                </a:tc>
                <a:tc>
                  <a:txBody>
                    <a:bodyPr/>
                    <a:lstStyle/>
                    <a:p>
                      <a:pPr marL="0" marR="0" algn="ctr">
                        <a:spcBef>
                          <a:spcPts val="0"/>
                        </a:spcBef>
                        <a:spcAft>
                          <a:spcPts val="0"/>
                        </a:spcAft>
                      </a:pPr>
                      <a:r>
                        <a:rPr lang="en-US" sz="1800" b="1" cap="none" spc="0" dirty="0">
                          <a:solidFill>
                            <a:schemeClr val="tx1"/>
                          </a:solidFill>
                          <a:effectLst/>
                          <a:latin typeface="+mj-lt"/>
                        </a:rPr>
                        <a:t>LOCATION</a:t>
                      </a:r>
                      <a:endParaRPr lang="en-US" sz="1800" b="1" cap="none" spc="0" dirty="0">
                        <a:solidFill>
                          <a:schemeClr val="tx1"/>
                        </a:solidFill>
                        <a:effectLst/>
                        <a:latin typeface="+mj-lt"/>
                        <a:cs typeface="Times New Roman" panose="02020603050405020304" pitchFamily="18" charset="0"/>
                      </a:endParaRPr>
                    </a:p>
                  </a:txBody>
                  <a:tcPr marL="0" marR="47750" marT="0" marB="0" anchor="ctr">
                    <a:lnL w="12700" cmpd="sng">
                      <a:noFill/>
                      <a:prstDash val="solid"/>
                    </a:lnL>
                    <a:lnR w="12700" cmpd="sng">
                      <a:noFill/>
                      <a:prstDash val="solid"/>
                    </a:lnR>
                    <a:lnT w="38100" cmpd="sng">
                      <a:noFill/>
                    </a:lnT>
                    <a:lnB w="9525" cap="flat" cmpd="sng" algn="ctr">
                      <a:solidFill>
                        <a:schemeClr val="accent1"/>
                      </a:solidFill>
                      <a:prstDash val="solid"/>
                    </a:lnB>
                    <a:noFill/>
                  </a:tcPr>
                </a:tc>
                <a:tc>
                  <a:txBody>
                    <a:bodyPr/>
                    <a:lstStyle/>
                    <a:p>
                      <a:pPr marL="0" marR="0" algn="ctr">
                        <a:spcBef>
                          <a:spcPts val="0"/>
                        </a:spcBef>
                        <a:spcAft>
                          <a:spcPts val="0"/>
                        </a:spcAft>
                      </a:pPr>
                      <a:r>
                        <a:rPr lang="en-US" sz="2000" b="1" cap="none" spc="0" dirty="0">
                          <a:solidFill>
                            <a:schemeClr val="tx1"/>
                          </a:solidFill>
                          <a:effectLst/>
                          <a:latin typeface="+mj-lt"/>
                        </a:rPr>
                        <a:t>DESCRIPTION</a:t>
                      </a:r>
                      <a:endParaRPr lang="en-US" sz="2000" b="1" cap="none" spc="0" dirty="0">
                        <a:solidFill>
                          <a:schemeClr val="tx1"/>
                        </a:solidFill>
                        <a:effectLst/>
                        <a:latin typeface="+mj-lt"/>
                        <a:cs typeface="Times New Roman" panose="02020603050405020304" pitchFamily="18" charset="0"/>
                      </a:endParaRPr>
                    </a:p>
                  </a:txBody>
                  <a:tcPr marL="0" marR="47750" marT="0" marB="0" anchor="ctr">
                    <a:lnL w="12700" cmpd="sng">
                      <a:noFill/>
                      <a:prstDash val="solid"/>
                    </a:lnL>
                    <a:lnR w="12700" cmpd="sng">
                      <a:noFill/>
                      <a:prstDash val="solid"/>
                    </a:lnR>
                    <a:lnT w="38100" cmpd="sng">
                      <a:noFill/>
                    </a:lnT>
                    <a:lnB w="9525" cap="flat" cmpd="sng" algn="ctr">
                      <a:solidFill>
                        <a:schemeClr val="accent1"/>
                      </a:solidFill>
                      <a:prstDash val="solid"/>
                    </a:lnB>
                    <a:noFill/>
                  </a:tcPr>
                </a:tc>
                <a:extLst>
                  <a:ext uri="{0D108BD9-81ED-4DB2-BD59-A6C34878D82A}">
                    <a16:rowId xmlns:a16="http://schemas.microsoft.com/office/drawing/2014/main" val="1709698719"/>
                  </a:ext>
                </a:extLst>
              </a:tr>
              <a:tr h="275759">
                <a:tc>
                  <a:txBody>
                    <a:bodyPr/>
                    <a:lstStyle/>
                    <a:p>
                      <a:pPr marL="0" marR="0" algn="ctr">
                        <a:spcBef>
                          <a:spcPts val="0"/>
                        </a:spcBef>
                        <a:spcAft>
                          <a:spcPts val="0"/>
                        </a:spcAft>
                      </a:pPr>
                      <a:r>
                        <a:rPr lang="en-US" sz="1800" cap="none" spc="0" dirty="0">
                          <a:solidFill>
                            <a:schemeClr val="tx1"/>
                          </a:solidFill>
                          <a:effectLst/>
                          <a:latin typeface="+mj-lt"/>
                        </a:rPr>
                        <a:t>5</a:t>
                      </a:r>
                      <a:endParaRPr lang="en-US" sz="1800" b="1" cap="none" spc="0" dirty="0">
                        <a:solidFill>
                          <a:schemeClr val="tx1"/>
                        </a:solidFill>
                        <a:effectLst/>
                        <a:latin typeface="+mj-lt"/>
                        <a:cs typeface="Times New Roman" panose="02020603050405020304" pitchFamily="18" charset="0"/>
                      </a:endParaRPr>
                    </a:p>
                  </a:txBody>
                  <a:tcPr marL="31842" marR="47750" marT="0" marB="0" anchor="ctr">
                    <a:lnL w="12700" cmpd="sng">
                      <a:noFill/>
                      <a:prstDash val="solid"/>
                    </a:lnL>
                    <a:lnR w="12700" cmpd="sng">
                      <a:noFill/>
                      <a:prstDash val="solid"/>
                    </a:lnR>
                    <a:lnT w="9525" cap="flat" cmpd="sng" algn="ctr">
                      <a:solidFill>
                        <a:schemeClr val="accent1"/>
                      </a:solidFill>
                      <a:prstDash val="solid"/>
                    </a:lnT>
                    <a:lnB w="12700" cmpd="sng">
                      <a:noFill/>
                      <a:prstDash val="solid"/>
                    </a:lnB>
                    <a:solidFill>
                      <a:schemeClr val="accent1">
                        <a:lumMod val="20000"/>
                        <a:lumOff val="80000"/>
                      </a:schemeClr>
                    </a:solidFill>
                  </a:tcPr>
                </a:tc>
                <a:tc>
                  <a:txBody>
                    <a:bodyPr/>
                    <a:lstStyle/>
                    <a:p>
                      <a:pPr marL="0" marR="0" algn="ctr">
                        <a:spcBef>
                          <a:spcPts val="0"/>
                        </a:spcBef>
                        <a:spcAft>
                          <a:spcPts val="0"/>
                        </a:spcAft>
                      </a:pPr>
                      <a:r>
                        <a:rPr lang="en-US" sz="1800" b="1" cap="none" spc="0" dirty="0">
                          <a:solidFill>
                            <a:schemeClr val="tx1"/>
                          </a:solidFill>
                          <a:effectLst/>
                          <a:latin typeface="+mj-lt"/>
                        </a:rPr>
                        <a:t>Pharmacy</a:t>
                      </a:r>
                      <a:endParaRPr lang="en-US" sz="1800" b="1" cap="none" spc="0" dirty="0">
                        <a:solidFill>
                          <a:schemeClr val="tx1"/>
                        </a:solidFill>
                        <a:effectLst/>
                        <a:latin typeface="+mj-lt"/>
                        <a:cs typeface="Times New Roman" panose="02020603050405020304" pitchFamily="18" charset="0"/>
                      </a:endParaRPr>
                    </a:p>
                  </a:txBody>
                  <a:tcPr marL="31842" marR="47750" marT="0" marB="0" anchor="ctr">
                    <a:lnL w="12700" cmpd="sng">
                      <a:noFill/>
                      <a:prstDash val="solid"/>
                    </a:lnL>
                    <a:lnR w="12700" cmpd="sng">
                      <a:noFill/>
                      <a:prstDash val="solid"/>
                    </a:lnR>
                    <a:lnT w="9525" cap="flat" cmpd="sng" algn="ctr">
                      <a:solidFill>
                        <a:schemeClr val="accent1"/>
                      </a:solidFill>
                      <a:prstDash val="solid"/>
                    </a:lnT>
                    <a:lnB w="12700" cmpd="sng">
                      <a:noFill/>
                      <a:prstDash val="solid"/>
                    </a:lnB>
                    <a:solidFill>
                      <a:schemeClr val="accent1">
                        <a:lumMod val="20000"/>
                        <a:lumOff val="80000"/>
                      </a:schemeClr>
                    </a:solidFill>
                  </a:tcPr>
                </a:tc>
                <a:tc>
                  <a:txBody>
                    <a:bodyPr/>
                    <a:lstStyle/>
                    <a:p>
                      <a:pPr marL="0" marR="0" algn="ctr">
                        <a:spcBef>
                          <a:spcPts val="0"/>
                        </a:spcBef>
                        <a:spcAft>
                          <a:spcPts val="0"/>
                        </a:spcAft>
                      </a:pPr>
                      <a:r>
                        <a:rPr lang="en-US" sz="1800" b="0" cap="none" spc="0" dirty="0">
                          <a:solidFill>
                            <a:schemeClr val="tx1"/>
                          </a:solidFill>
                          <a:effectLst/>
                          <a:latin typeface="+mj-lt"/>
                        </a:rPr>
                        <a:t>Statewide</a:t>
                      </a:r>
                      <a:endParaRPr lang="en-US" sz="1800" b="0" cap="none" spc="0" dirty="0">
                        <a:solidFill>
                          <a:schemeClr val="tx1"/>
                        </a:solidFill>
                        <a:effectLst/>
                        <a:latin typeface="+mj-lt"/>
                        <a:cs typeface="Times New Roman" panose="02020603050405020304" pitchFamily="18" charset="0"/>
                      </a:endParaRPr>
                    </a:p>
                  </a:txBody>
                  <a:tcPr marL="31842" marR="47750" marT="0" marB="0" anchor="ctr">
                    <a:lnL w="12700" cmpd="sng">
                      <a:noFill/>
                      <a:prstDash val="solid"/>
                    </a:lnL>
                    <a:lnR w="12700" cmpd="sng">
                      <a:noFill/>
                      <a:prstDash val="solid"/>
                    </a:lnR>
                    <a:lnT w="9525" cap="flat" cmpd="sng" algn="ctr">
                      <a:solidFill>
                        <a:schemeClr val="accent1"/>
                      </a:solidFill>
                      <a:prstDash val="solid"/>
                    </a:lnT>
                    <a:lnB w="12700" cmpd="sng">
                      <a:noFill/>
                      <a:prstDash val="solid"/>
                    </a:lnB>
                    <a:solidFill>
                      <a:schemeClr val="accent1">
                        <a:lumMod val="20000"/>
                        <a:lumOff val="80000"/>
                      </a:schemeClr>
                    </a:solidFill>
                  </a:tcPr>
                </a:tc>
                <a:tc>
                  <a:txBody>
                    <a:bodyPr/>
                    <a:lstStyle/>
                    <a:p>
                      <a:pPr marL="0" marR="0" algn="l">
                        <a:spcBef>
                          <a:spcPts val="0"/>
                        </a:spcBef>
                        <a:spcAft>
                          <a:spcPts val="0"/>
                        </a:spcAft>
                      </a:pPr>
                      <a:r>
                        <a:rPr lang="en-US" sz="2000" b="0" cap="none" spc="0" dirty="0">
                          <a:solidFill>
                            <a:schemeClr val="tx1"/>
                          </a:solidFill>
                          <a:effectLst/>
                          <a:latin typeface="+mj-lt"/>
                        </a:rPr>
                        <a:t>Free-standing pharmacy that sells a limited variety of foods</a:t>
                      </a:r>
                      <a:endParaRPr lang="en-US" sz="2000" b="0" cap="none" spc="0" dirty="0">
                        <a:solidFill>
                          <a:schemeClr val="tx1"/>
                        </a:solidFill>
                        <a:effectLst/>
                        <a:latin typeface="+mj-lt"/>
                        <a:cs typeface="Times New Roman" panose="02020603050405020304" pitchFamily="18" charset="0"/>
                      </a:endParaRPr>
                    </a:p>
                  </a:txBody>
                  <a:tcPr marL="31842" marR="47750" marT="0" marB="0" anchor="ctr">
                    <a:lnL w="12700" cmpd="sng">
                      <a:noFill/>
                      <a:prstDash val="solid"/>
                    </a:lnL>
                    <a:lnR w="12700" cmpd="sng">
                      <a:noFill/>
                      <a:prstDash val="solid"/>
                    </a:lnR>
                    <a:lnT w="9525" cap="flat" cmpd="sng" algn="ctr">
                      <a:solidFill>
                        <a:schemeClr val="accent1"/>
                      </a:solidFill>
                      <a:prstDash val="solid"/>
                    </a:lnT>
                    <a:lnB w="12700" cmpd="sng">
                      <a:noFill/>
                      <a:prstDash val="solid"/>
                    </a:lnB>
                    <a:solidFill>
                      <a:schemeClr val="accent1">
                        <a:lumMod val="20000"/>
                        <a:lumOff val="80000"/>
                      </a:schemeClr>
                    </a:solidFill>
                  </a:tcPr>
                </a:tc>
                <a:extLst>
                  <a:ext uri="{0D108BD9-81ED-4DB2-BD59-A6C34878D82A}">
                    <a16:rowId xmlns:a16="http://schemas.microsoft.com/office/drawing/2014/main" val="1342874337"/>
                  </a:ext>
                </a:extLst>
              </a:tr>
              <a:tr h="505557">
                <a:tc>
                  <a:txBody>
                    <a:bodyPr/>
                    <a:lstStyle/>
                    <a:p>
                      <a:pPr marL="0" marR="0" algn="ctr">
                        <a:spcBef>
                          <a:spcPts val="0"/>
                        </a:spcBef>
                        <a:spcAft>
                          <a:spcPts val="0"/>
                        </a:spcAft>
                      </a:pPr>
                      <a:r>
                        <a:rPr lang="en-US" sz="1800" cap="none" spc="0" dirty="0">
                          <a:solidFill>
                            <a:schemeClr val="tx1"/>
                          </a:solidFill>
                          <a:effectLst/>
                          <a:latin typeface="+mj-lt"/>
                        </a:rPr>
                        <a:t>6</a:t>
                      </a:r>
                      <a:endParaRPr lang="en-US" sz="1800" b="1" cap="none" spc="0" dirty="0">
                        <a:solidFill>
                          <a:schemeClr val="tx1"/>
                        </a:solidFill>
                        <a:effectLst/>
                        <a:latin typeface="+mj-lt"/>
                        <a:cs typeface="Times New Roman" panose="02020603050405020304" pitchFamily="18" charset="0"/>
                      </a:endParaRPr>
                    </a:p>
                  </a:txBody>
                  <a:tcPr marL="0" marR="47750" marT="0" marB="0" anchor="ctr">
                    <a:lnL w="12700" cmpd="sng">
                      <a:noFill/>
                      <a:prstDash val="solid"/>
                    </a:lnL>
                    <a:lnR w="12700" cmpd="sng">
                      <a:noFill/>
                      <a:prstDash val="solid"/>
                    </a:lnR>
                    <a:lnT w="12700" cmpd="sng">
                      <a:noFill/>
                      <a:prstDash val="solid"/>
                    </a:lnT>
                    <a:lnB w="9525" cap="flat" cmpd="sng" algn="ctr">
                      <a:solidFill>
                        <a:schemeClr val="accent1"/>
                      </a:solidFill>
                      <a:prstDash val="solid"/>
                    </a:lnB>
                    <a:noFill/>
                  </a:tcPr>
                </a:tc>
                <a:tc>
                  <a:txBody>
                    <a:bodyPr/>
                    <a:lstStyle/>
                    <a:p>
                      <a:pPr marL="0" marR="0" algn="ctr">
                        <a:spcBef>
                          <a:spcPts val="0"/>
                        </a:spcBef>
                        <a:spcAft>
                          <a:spcPts val="0"/>
                        </a:spcAft>
                      </a:pPr>
                      <a:r>
                        <a:rPr lang="en-US" sz="1800" b="1" cap="none" spc="0" dirty="0">
                          <a:solidFill>
                            <a:schemeClr val="tx1"/>
                          </a:solidFill>
                          <a:effectLst/>
                          <a:latin typeface="+mj-lt"/>
                        </a:rPr>
                        <a:t>Convenience Store</a:t>
                      </a:r>
                      <a:endParaRPr lang="en-US" sz="1800" b="1" cap="none" spc="0" dirty="0">
                        <a:solidFill>
                          <a:schemeClr val="tx1"/>
                        </a:solidFill>
                        <a:effectLst/>
                        <a:latin typeface="+mj-lt"/>
                        <a:cs typeface="Times New Roman" panose="02020603050405020304" pitchFamily="18" charset="0"/>
                      </a:endParaRPr>
                    </a:p>
                  </a:txBody>
                  <a:tcPr marL="0" marR="47750" marT="0" marB="0" anchor="ctr">
                    <a:lnL w="12700" cmpd="sng">
                      <a:noFill/>
                      <a:prstDash val="solid"/>
                    </a:lnL>
                    <a:lnR w="12700" cmpd="sng">
                      <a:noFill/>
                      <a:prstDash val="solid"/>
                    </a:lnR>
                    <a:lnT w="12700" cmpd="sng">
                      <a:noFill/>
                      <a:prstDash val="solid"/>
                    </a:lnT>
                    <a:lnB w="9525" cap="flat" cmpd="sng" algn="ctr">
                      <a:solidFill>
                        <a:schemeClr val="accent1"/>
                      </a:solidFill>
                      <a:prstDash val="solid"/>
                    </a:lnB>
                    <a:noFill/>
                  </a:tcPr>
                </a:tc>
                <a:tc>
                  <a:txBody>
                    <a:bodyPr/>
                    <a:lstStyle/>
                    <a:p>
                      <a:pPr marL="0" marR="0" algn="ctr">
                        <a:spcBef>
                          <a:spcPts val="0"/>
                        </a:spcBef>
                        <a:spcAft>
                          <a:spcPts val="0"/>
                        </a:spcAft>
                      </a:pPr>
                      <a:r>
                        <a:rPr lang="en-US" sz="1800" b="0" cap="none" spc="0" dirty="0">
                          <a:solidFill>
                            <a:schemeClr val="tx1"/>
                          </a:solidFill>
                          <a:effectLst/>
                          <a:latin typeface="+mj-lt"/>
                        </a:rPr>
                        <a:t>Statewide</a:t>
                      </a:r>
                      <a:endParaRPr lang="en-US" sz="1800" b="0" cap="none" spc="0" dirty="0">
                        <a:solidFill>
                          <a:schemeClr val="tx1"/>
                        </a:solidFill>
                        <a:effectLst/>
                        <a:latin typeface="+mj-lt"/>
                        <a:cs typeface="Times New Roman" panose="02020603050405020304" pitchFamily="18" charset="0"/>
                      </a:endParaRPr>
                    </a:p>
                  </a:txBody>
                  <a:tcPr marL="0" marR="47750" marT="0" marB="0" anchor="ctr">
                    <a:lnL w="12700" cmpd="sng">
                      <a:noFill/>
                      <a:prstDash val="solid"/>
                    </a:lnL>
                    <a:lnR w="12700" cmpd="sng">
                      <a:noFill/>
                      <a:prstDash val="solid"/>
                    </a:lnR>
                    <a:lnT w="12700" cmpd="sng">
                      <a:noFill/>
                      <a:prstDash val="solid"/>
                    </a:lnT>
                    <a:lnB w="9525" cap="flat" cmpd="sng" algn="ctr">
                      <a:solidFill>
                        <a:schemeClr val="accent1"/>
                      </a:solidFill>
                      <a:prstDash val="solid"/>
                    </a:lnB>
                    <a:noFill/>
                  </a:tcPr>
                </a:tc>
                <a:tc>
                  <a:txBody>
                    <a:bodyPr/>
                    <a:lstStyle/>
                    <a:p>
                      <a:pPr marL="0" marR="0" algn="l">
                        <a:spcBef>
                          <a:spcPts val="0"/>
                        </a:spcBef>
                        <a:spcAft>
                          <a:spcPts val="0"/>
                        </a:spcAft>
                      </a:pPr>
                      <a:r>
                        <a:rPr lang="en-US" sz="2000" b="0" cap="none" spc="0" dirty="0">
                          <a:solidFill>
                            <a:schemeClr val="tx1"/>
                          </a:solidFill>
                          <a:effectLst/>
                          <a:latin typeface="+mj-lt"/>
                        </a:rPr>
                        <a:t>Retailer with a limited assortment of grocery items</a:t>
                      </a:r>
                      <a:endParaRPr lang="en-US" sz="2000" b="0" cap="none" spc="0" dirty="0">
                        <a:solidFill>
                          <a:schemeClr val="tx1"/>
                        </a:solidFill>
                        <a:effectLst/>
                        <a:latin typeface="+mj-lt"/>
                        <a:cs typeface="Times New Roman" panose="02020603050405020304" pitchFamily="18" charset="0"/>
                      </a:endParaRPr>
                    </a:p>
                  </a:txBody>
                  <a:tcPr marL="0" marR="47750" marT="0" marB="0" anchor="ctr">
                    <a:lnL w="12700" cmpd="sng">
                      <a:noFill/>
                      <a:prstDash val="solid"/>
                    </a:lnL>
                    <a:lnR w="12700" cmpd="sng">
                      <a:noFill/>
                      <a:prstDash val="solid"/>
                    </a:lnR>
                    <a:lnT w="12700" cmpd="sng">
                      <a:noFill/>
                      <a:prstDash val="solid"/>
                    </a:lnT>
                    <a:lnB w="9525" cap="flat" cmpd="sng" algn="ctr">
                      <a:solidFill>
                        <a:schemeClr val="accent1"/>
                      </a:solidFill>
                      <a:prstDash val="solid"/>
                    </a:lnB>
                    <a:noFill/>
                  </a:tcPr>
                </a:tc>
                <a:extLst>
                  <a:ext uri="{0D108BD9-81ED-4DB2-BD59-A6C34878D82A}">
                    <a16:rowId xmlns:a16="http://schemas.microsoft.com/office/drawing/2014/main" val="907694262"/>
                  </a:ext>
                </a:extLst>
              </a:tr>
              <a:tr h="1424753">
                <a:tc>
                  <a:txBody>
                    <a:bodyPr/>
                    <a:lstStyle/>
                    <a:p>
                      <a:pPr marL="0" marR="0" algn="ctr">
                        <a:spcBef>
                          <a:spcPts val="0"/>
                        </a:spcBef>
                        <a:spcAft>
                          <a:spcPts val="0"/>
                        </a:spcAft>
                      </a:pPr>
                      <a:r>
                        <a:rPr lang="en-US" sz="1800" cap="none" spc="0" dirty="0">
                          <a:solidFill>
                            <a:schemeClr val="tx1"/>
                          </a:solidFill>
                          <a:effectLst/>
                          <a:latin typeface="+mj-lt"/>
                        </a:rPr>
                        <a:t>7</a:t>
                      </a:r>
                      <a:endParaRPr lang="en-US" sz="1800" b="1" cap="none" spc="0" dirty="0">
                        <a:solidFill>
                          <a:schemeClr val="tx1"/>
                        </a:solidFill>
                        <a:effectLst/>
                        <a:latin typeface="+mj-lt"/>
                        <a:cs typeface="Times New Roman" panose="02020603050405020304" pitchFamily="18" charset="0"/>
                      </a:endParaRPr>
                    </a:p>
                  </a:txBody>
                  <a:tcPr marL="31842" marR="47750" marT="0" marB="0" anchor="ctr">
                    <a:lnL w="12700" cmpd="sng">
                      <a:noFill/>
                      <a:prstDash val="solid"/>
                    </a:lnL>
                    <a:lnR w="12700" cmpd="sng">
                      <a:noFill/>
                      <a:prstDash val="solid"/>
                    </a:lnR>
                    <a:lnT w="9525" cap="flat" cmpd="sng" algn="ctr">
                      <a:solidFill>
                        <a:schemeClr val="accent1"/>
                      </a:solidFill>
                      <a:prstDash val="solid"/>
                    </a:lnT>
                    <a:lnB w="12700" cmpd="sng">
                      <a:noFill/>
                      <a:prstDash val="solid"/>
                    </a:lnB>
                    <a:solidFill>
                      <a:schemeClr val="accent1">
                        <a:lumMod val="20000"/>
                        <a:lumOff val="80000"/>
                      </a:schemeClr>
                    </a:solidFill>
                  </a:tcPr>
                </a:tc>
                <a:tc>
                  <a:txBody>
                    <a:bodyPr/>
                    <a:lstStyle/>
                    <a:p>
                      <a:pPr marL="0" marR="0" algn="ctr">
                        <a:spcBef>
                          <a:spcPts val="0"/>
                        </a:spcBef>
                        <a:spcAft>
                          <a:spcPts val="0"/>
                        </a:spcAft>
                      </a:pPr>
                      <a:r>
                        <a:rPr lang="en-US" sz="1800" b="1" cap="none" spc="0" dirty="0">
                          <a:solidFill>
                            <a:schemeClr val="tx1"/>
                          </a:solidFill>
                          <a:effectLst/>
                          <a:latin typeface="+mj-lt"/>
                        </a:rPr>
                        <a:t>Mass Merchandiser</a:t>
                      </a:r>
                    </a:p>
                    <a:p>
                      <a:pPr marL="0" marR="0" algn="ctr">
                        <a:spcBef>
                          <a:spcPts val="0"/>
                        </a:spcBef>
                        <a:spcAft>
                          <a:spcPts val="0"/>
                        </a:spcAft>
                      </a:pPr>
                      <a:r>
                        <a:rPr lang="en-US" sz="1800" b="1" cap="none" spc="0" dirty="0">
                          <a:solidFill>
                            <a:schemeClr val="tx1"/>
                          </a:solidFill>
                          <a:effectLst/>
                          <a:latin typeface="+mj-lt"/>
                        </a:rPr>
                        <a:t> </a:t>
                      </a:r>
                    </a:p>
                    <a:p>
                      <a:pPr marL="0" marR="0" algn="ctr">
                        <a:spcBef>
                          <a:spcPts val="0"/>
                        </a:spcBef>
                        <a:spcAft>
                          <a:spcPts val="0"/>
                        </a:spcAft>
                      </a:pPr>
                      <a:r>
                        <a:rPr lang="en-US" sz="1800" b="1" cap="none" spc="0" dirty="0">
                          <a:solidFill>
                            <a:schemeClr val="tx1"/>
                          </a:solidFill>
                          <a:effectLst/>
                          <a:latin typeface="+mj-lt"/>
                        </a:rPr>
                        <a:t> and </a:t>
                      </a:r>
                    </a:p>
                    <a:p>
                      <a:pPr marL="0" marR="0">
                        <a:spcBef>
                          <a:spcPts val="0"/>
                        </a:spcBef>
                        <a:spcAft>
                          <a:spcPts val="0"/>
                        </a:spcAft>
                      </a:pPr>
                      <a:r>
                        <a:rPr lang="en-US" sz="1800" b="1" cap="none" spc="0" dirty="0">
                          <a:solidFill>
                            <a:schemeClr val="tx1"/>
                          </a:solidFill>
                          <a:effectLst/>
                          <a:latin typeface="+mj-lt"/>
                        </a:rPr>
                        <a:t> </a:t>
                      </a:r>
                    </a:p>
                    <a:p>
                      <a:pPr marL="0" marR="0" algn="ctr">
                        <a:spcBef>
                          <a:spcPts val="0"/>
                        </a:spcBef>
                        <a:spcAft>
                          <a:spcPts val="0"/>
                        </a:spcAft>
                      </a:pPr>
                      <a:r>
                        <a:rPr lang="en-US" sz="1800" b="1" cap="none" spc="0" dirty="0">
                          <a:solidFill>
                            <a:schemeClr val="tx1"/>
                          </a:solidFill>
                          <a:effectLst/>
                          <a:latin typeface="+mj-lt"/>
                        </a:rPr>
                        <a:t>Commissary</a:t>
                      </a:r>
                      <a:endParaRPr lang="en-US" sz="1800" b="1" cap="none" spc="0" dirty="0">
                        <a:solidFill>
                          <a:schemeClr val="tx1"/>
                        </a:solidFill>
                        <a:effectLst/>
                        <a:latin typeface="+mj-lt"/>
                        <a:cs typeface="Times New Roman" panose="02020603050405020304" pitchFamily="18" charset="0"/>
                      </a:endParaRPr>
                    </a:p>
                  </a:txBody>
                  <a:tcPr marL="31842" marR="47750" marT="0" marB="0" anchor="ctr">
                    <a:lnL w="12700" cmpd="sng">
                      <a:noFill/>
                      <a:prstDash val="solid"/>
                    </a:lnL>
                    <a:lnR w="12700" cmpd="sng">
                      <a:noFill/>
                      <a:prstDash val="solid"/>
                    </a:lnR>
                    <a:lnT w="9525" cap="flat" cmpd="sng" algn="ctr">
                      <a:solidFill>
                        <a:schemeClr val="accent1"/>
                      </a:solidFill>
                      <a:prstDash val="solid"/>
                    </a:lnT>
                    <a:lnB w="12700" cmpd="sng">
                      <a:noFill/>
                      <a:prstDash val="solid"/>
                    </a:lnB>
                    <a:solidFill>
                      <a:schemeClr val="accent1">
                        <a:lumMod val="20000"/>
                        <a:lumOff val="80000"/>
                      </a:schemeClr>
                    </a:solidFill>
                  </a:tcPr>
                </a:tc>
                <a:tc>
                  <a:txBody>
                    <a:bodyPr/>
                    <a:lstStyle/>
                    <a:p>
                      <a:pPr marL="0" marR="0" algn="ctr">
                        <a:spcBef>
                          <a:spcPts val="0"/>
                        </a:spcBef>
                        <a:spcAft>
                          <a:spcPts val="0"/>
                        </a:spcAft>
                      </a:pPr>
                      <a:r>
                        <a:rPr lang="en-US" sz="1800" b="0" cap="none" spc="0" dirty="0">
                          <a:solidFill>
                            <a:schemeClr val="tx1"/>
                          </a:solidFill>
                          <a:effectLst/>
                          <a:latin typeface="+mj-lt"/>
                        </a:rPr>
                        <a:t>Statewide</a:t>
                      </a:r>
                      <a:endParaRPr lang="en-US" sz="1800" b="0" cap="none" spc="0" dirty="0">
                        <a:solidFill>
                          <a:schemeClr val="tx1"/>
                        </a:solidFill>
                        <a:effectLst/>
                        <a:latin typeface="+mj-lt"/>
                        <a:cs typeface="Times New Roman" panose="02020603050405020304" pitchFamily="18" charset="0"/>
                      </a:endParaRPr>
                    </a:p>
                  </a:txBody>
                  <a:tcPr marL="31842" marR="47750" marT="0" marB="0" anchor="ctr">
                    <a:lnL w="12700" cmpd="sng">
                      <a:noFill/>
                      <a:prstDash val="solid"/>
                    </a:lnL>
                    <a:lnR w="12700" cmpd="sng">
                      <a:noFill/>
                      <a:prstDash val="solid"/>
                    </a:lnR>
                    <a:lnT w="9525" cap="flat" cmpd="sng" algn="ctr">
                      <a:solidFill>
                        <a:schemeClr val="accent1"/>
                      </a:solidFill>
                      <a:prstDash val="solid"/>
                    </a:lnT>
                    <a:lnB w="12700" cmpd="sng">
                      <a:noFill/>
                      <a:prstDash val="solid"/>
                    </a:lnB>
                    <a:solidFill>
                      <a:schemeClr val="accent1">
                        <a:lumMod val="20000"/>
                        <a:lumOff val="80000"/>
                      </a:schemeClr>
                    </a:solidFill>
                  </a:tcPr>
                </a:tc>
                <a:tc>
                  <a:txBody>
                    <a:bodyPr/>
                    <a:lstStyle/>
                    <a:p>
                      <a:pPr marL="0" marR="0" algn="l">
                        <a:spcBef>
                          <a:spcPts val="0"/>
                        </a:spcBef>
                        <a:spcAft>
                          <a:spcPts val="0"/>
                        </a:spcAft>
                      </a:pPr>
                      <a:r>
                        <a:rPr lang="en-US" sz="2000" b="0" cap="none" spc="0" dirty="0">
                          <a:solidFill>
                            <a:schemeClr val="tx1"/>
                          </a:solidFill>
                          <a:effectLst/>
                          <a:latin typeface="+mj-lt"/>
                        </a:rPr>
                        <a:t>Retailer that sells a wide variety of merchandise but also carries groceries and has store locations in most or all states</a:t>
                      </a:r>
                    </a:p>
                    <a:p>
                      <a:pPr marL="0" marR="0" algn="l">
                        <a:spcBef>
                          <a:spcPts val="0"/>
                        </a:spcBef>
                        <a:spcAft>
                          <a:spcPts val="0"/>
                        </a:spcAft>
                      </a:pPr>
                      <a:r>
                        <a:rPr lang="en-US" sz="2000" b="0" cap="none" spc="0" dirty="0">
                          <a:solidFill>
                            <a:schemeClr val="tx1"/>
                          </a:solidFill>
                          <a:effectLst/>
                          <a:latin typeface="+mj-lt"/>
                        </a:rPr>
                        <a:t> </a:t>
                      </a:r>
                    </a:p>
                    <a:p>
                      <a:pPr marL="0" marR="0" algn="l">
                        <a:spcBef>
                          <a:spcPts val="0"/>
                        </a:spcBef>
                        <a:spcAft>
                          <a:spcPts val="0"/>
                        </a:spcAft>
                      </a:pPr>
                      <a:r>
                        <a:rPr lang="en-US" sz="2000" b="0" cap="none" spc="0" dirty="0">
                          <a:solidFill>
                            <a:schemeClr val="tx1"/>
                          </a:solidFill>
                          <a:effectLst/>
                          <a:latin typeface="+mj-lt"/>
                        </a:rPr>
                        <a:t>Grocery store operated by US Defense Commissary on a military base</a:t>
                      </a:r>
                      <a:endParaRPr lang="en-US" sz="2000" b="0" cap="none" spc="0" dirty="0">
                        <a:solidFill>
                          <a:schemeClr val="tx1"/>
                        </a:solidFill>
                        <a:effectLst/>
                        <a:latin typeface="+mj-lt"/>
                        <a:cs typeface="Times New Roman" panose="02020603050405020304" pitchFamily="18" charset="0"/>
                      </a:endParaRPr>
                    </a:p>
                  </a:txBody>
                  <a:tcPr marL="31842" marR="47750" marT="0" marB="0" anchor="ctr">
                    <a:lnL w="12700" cmpd="sng">
                      <a:noFill/>
                      <a:prstDash val="solid"/>
                    </a:lnL>
                    <a:lnR w="12700" cmpd="sng">
                      <a:noFill/>
                      <a:prstDash val="solid"/>
                    </a:lnR>
                    <a:lnT w="9525" cap="flat" cmpd="sng" algn="ctr">
                      <a:solidFill>
                        <a:schemeClr val="accent1"/>
                      </a:solidFill>
                      <a:prstDash val="solid"/>
                    </a:lnT>
                    <a:lnB w="12700" cmpd="sng">
                      <a:noFill/>
                      <a:prstDash val="solid"/>
                    </a:lnB>
                    <a:solidFill>
                      <a:schemeClr val="accent1">
                        <a:lumMod val="20000"/>
                        <a:lumOff val="80000"/>
                      </a:schemeClr>
                    </a:solidFill>
                  </a:tcPr>
                </a:tc>
                <a:extLst>
                  <a:ext uri="{0D108BD9-81ED-4DB2-BD59-A6C34878D82A}">
                    <a16:rowId xmlns:a16="http://schemas.microsoft.com/office/drawing/2014/main" val="415425933"/>
                  </a:ext>
                </a:extLst>
              </a:tr>
              <a:tr h="505557">
                <a:tc>
                  <a:txBody>
                    <a:bodyPr/>
                    <a:lstStyle/>
                    <a:p>
                      <a:pPr marL="0" marR="0" algn="ctr">
                        <a:spcBef>
                          <a:spcPts val="0"/>
                        </a:spcBef>
                        <a:spcAft>
                          <a:spcPts val="0"/>
                        </a:spcAft>
                      </a:pPr>
                      <a:r>
                        <a:rPr lang="en-US" sz="1800" kern="1200" cap="none" spc="0" dirty="0">
                          <a:solidFill>
                            <a:schemeClr val="tx1"/>
                          </a:solidFill>
                          <a:effectLst/>
                          <a:latin typeface="+mj-lt"/>
                        </a:rPr>
                        <a:t>8</a:t>
                      </a:r>
                      <a:endParaRPr lang="en-US" sz="1800" b="1" cap="none" spc="0" dirty="0">
                        <a:solidFill>
                          <a:schemeClr val="tx1"/>
                        </a:solidFill>
                        <a:effectLst/>
                        <a:latin typeface="+mj-lt"/>
                        <a:cs typeface="Times New Roman" panose="02020603050405020304" pitchFamily="18" charset="0"/>
                      </a:endParaRPr>
                    </a:p>
                  </a:txBody>
                  <a:tcPr marL="0" marR="47750" marT="0" marB="0" anchor="ctr">
                    <a:lnL w="12700" cmpd="sng">
                      <a:noFill/>
                      <a:prstDash val="solid"/>
                    </a:lnL>
                    <a:lnR w="12700" cmpd="sng">
                      <a:noFill/>
                      <a:prstDash val="solid"/>
                    </a:lnR>
                    <a:lnT w="12700" cmpd="sng">
                      <a:noFill/>
                      <a:prstDash val="solid"/>
                    </a:lnT>
                    <a:lnB w="9525" cap="flat" cmpd="sng" algn="ctr">
                      <a:solidFill>
                        <a:schemeClr val="accent1"/>
                      </a:solidFill>
                      <a:prstDash val="solid"/>
                    </a:lnB>
                    <a:noFill/>
                  </a:tcPr>
                </a:tc>
                <a:tc>
                  <a:txBody>
                    <a:bodyPr/>
                    <a:lstStyle/>
                    <a:p>
                      <a:pPr marL="0" marR="0" algn="ctr">
                        <a:spcBef>
                          <a:spcPts val="0"/>
                        </a:spcBef>
                        <a:spcAft>
                          <a:spcPts val="0"/>
                        </a:spcAft>
                      </a:pPr>
                      <a:r>
                        <a:rPr lang="en-US" sz="1800" b="1" kern="1200" cap="none" spc="0" dirty="0">
                          <a:solidFill>
                            <a:schemeClr val="tx1"/>
                          </a:solidFill>
                          <a:effectLst/>
                          <a:latin typeface="+mj-lt"/>
                        </a:rPr>
                        <a:t>Independent Grocery</a:t>
                      </a:r>
                      <a:endParaRPr lang="en-US" sz="1800" b="1" cap="none" spc="0" dirty="0">
                        <a:solidFill>
                          <a:schemeClr val="tx1"/>
                        </a:solidFill>
                        <a:effectLst/>
                        <a:latin typeface="+mj-lt"/>
                        <a:cs typeface="Times New Roman" panose="02020603050405020304" pitchFamily="18" charset="0"/>
                      </a:endParaRPr>
                    </a:p>
                  </a:txBody>
                  <a:tcPr marL="0" marR="47750" marT="0" marB="0">
                    <a:lnL w="12700" cmpd="sng">
                      <a:noFill/>
                      <a:prstDash val="solid"/>
                    </a:lnL>
                    <a:lnR w="12700" cmpd="sng">
                      <a:noFill/>
                      <a:prstDash val="solid"/>
                    </a:lnR>
                    <a:lnT w="12700" cmpd="sng">
                      <a:noFill/>
                      <a:prstDash val="solid"/>
                    </a:lnT>
                    <a:lnB w="9525" cap="flat" cmpd="sng" algn="ctr">
                      <a:solidFill>
                        <a:schemeClr val="accent1"/>
                      </a:solidFill>
                      <a:prstDash val="solid"/>
                    </a:lnB>
                    <a:noFill/>
                  </a:tcPr>
                </a:tc>
                <a:tc>
                  <a:txBody>
                    <a:bodyPr/>
                    <a:lstStyle/>
                    <a:p>
                      <a:pPr marL="0" marR="0" algn="ctr">
                        <a:spcBef>
                          <a:spcPts val="0"/>
                        </a:spcBef>
                        <a:spcAft>
                          <a:spcPts val="0"/>
                        </a:spcAft>
                      </a:pPr>
                      <a:r>
                        <a:rPr lang="en-US" sz="1800" b="0" cap="none" spc="0" dirty="0">
                          <a:solidFill>
                            <a:schemeClr val="tx1"/>
                          </a:solidFill>
                          <a:effectLst/>
                          <a:latin typeface="+mj-lt"/>
                        </a:rPr>
                        <a:t>Urban</a:t>
                      </a:r>
                      <a:endParaRPr lang="en-US" sz="1800" b="0" cap="none" spc="0" dirty="0">
                        <a:solidFill>
                          <a:schemeClr val="tx1"/>
                        </a:solidFill>
                        <a:effectLst/>
                        <a:latin typeface="+mj-lt"/>
                        <a:cs typeface="Times New Roman" panose="02020603050405020304" pitchFamily="18" charset="0"/>
                      </a:endParaRPr>
                    </a:p>
                  </a:txBody>
                  <a:tcPr marL="0" marR="47750" marT="0" marB="0" anchor="ctr">
                    <a:lnL w="12700" cmpd="sng">
                      <a:noFill/>
                      <a:prstDash val="solid"/>
                    </a:lnL>
                    <a:lnR w="12700" cmpd="sng">
                      <a:noFill/>
                      <a:prstDash val="solid"/>
                    </a:lnR>
                    <a:lnT w="12700" cmpd="sng">
                      <a:noFill/>
                      <a:prstDash val="solid"/>
                    </a:lnT>
                    <a:lnB w="9525" cap="flat" cmpd="sng" algn="ctr">
                      <a:solidFill>
                        <a:schemeClr val="accent1"/>
                      </a:solidFill>
                      <a:prstDash val="solid"/>
                    </a:lnB>
                    <a:noFill/>
                  </a:tcPr>
                </a:tc>
                <a:tc>
                  <a:txBody>
                    <a:bodyPr/>
                    <a:lstStyle/>
                    <a:p>
                      <a:pPr marL="0" marR="0" algn="l">
                        <a:spcBef>
                          <a:spcPts val="0"/>
                        </a:spcBef>
                        <a:spcAft>
                          <a:spcPts val="0"/>
                        </a:spcAft>
                      </a:pPr>
                      <a:r>
                        <a:rPr lang="en-US" sz="2000" b="0" kern="1200" cap="none" spc="0" dirty="0">
                          <a:solidFill>
                            <a:schemeClr val="tx1"/>
                          </a:solidFill>
                          <a:effectLst/>
                          <a:latin typeface="+mj-lt"/>
                          <a:ea typeface="Verdana" panose="020B0604030504040204" pitchFamily="34" charset="0"/>
                          <a:cs typeface="Verdana" panose="020B0604030504040204" pitchFamily="34" charset="0"/>
                        </a:rPr>
                        <a:t>Retailer that primarily sells groceries with fewer than 11 store locations</a:t>
                      </a:r>
                      <a:endParaRPr lang="en-US" sz="2000" b="1" cap="none" spc="0" dirty="0">
                        <a:solidFill>
                          <a:schemeClr val="tx1"/>
                        </a:solidFill>
                        <a:effectLst/>
                        <a:latin typeface="+mj-lt"/>
                        <a:ea typeface="Verdana" panose="020B0604030504040204" pitchFamily="34" charset="0"/>
                        <a:cs typeface="Verdana" panose="020B0604030504040204" pitchFamily="34" charset="0"/>
                      </a:endParaRPr>
                    </a:p>
                  </a:txBody>
                  <a:tcPr marL="0" marR="47750" marT="0" marB="0" anchor="ctr">
                    <a:lnL w="12700" cmpd="sng">
                      <a:noFill/>
                      <a:prstDash val="solid"/>
                    </a:lnL>
                    <a:lnR w="12700" cmpd="sng">
                      <a:noFill/>
                      <a:prstDash val="solid"/>
                    </a:lnR>
                    <a:lnT w="12700" cmpd="sng">
                      <a:noFill/>
                      <a:prstDash val="solid"/>
                    </a:lnT>
                    <a:lnB w="9525" cap="flat" cmpd="sng" algn="ctr">
                      <a:solidFill>
                        <a:schemeClr val="accent1"/>
                      </a:solidFill>
                      <a:prstDash val="solid"/>
                    </a:lnB>
                    <a:noFill/>
                  </a:tcPr>
                </a:tc>
                <a:extLst>
                  <a:ext uri="{0D108BD9-81ED-4DB2-BD59-A6C34878D82A}">
                    <a16:rowId xmlns:a16="http://schemas.microsoft.com/office/drawing/2014/main" val="1738810736"/>
                  </a:ext>
                </a:extLst>
              </a:tr>
              <a:tr h="505557">
                <a:tc>
                  <a:txBody>
                    <a:bodyPr/>
                    <a:lstStyle/>
                    <a:p>
                      <a:pPr marL="0" marR="0" algn="ctr">
                        <a:spcBef>
                          <a:spcPts val="0"/>
                        </a:spcBef>
                        <a:spcAft>
                          <a:spcPts val="0"/>
                        </a:spcAft>
                      </a:pPr>
                      <a:r>
                        <a:rPr lang="en-US" sz="1800" kern="1200" cap="none" spc="0" dirty="0">
                          <a:solidFill>
                            <a:schemeClr val="tx1"/>
                          </a:solidFill>
                          <a:effectLst/>
                          <a:latin typeface="+mj-lt"/>
                        </a:rPr>
                        <a:t>9</a:t>
                      </a:r>
                      <a:endParaRPr lang="en-US" sz="1800" b="1" cap="none" spc="0" dirty="0">
                        <a:solidFill>
                          <a:schemeClr val="tx1"/>
                        </a:solidFill>
                        <a:effectLst/>
                        <a:latin typeface="+mj-lt"/>
                        <a:cs typeface="Times New Roman" panose="02020603050405020304" pitchFamily="18" charset="0"/>
                      </a:endParaRPr>
                    </a:p>
                  </a:txBody>
                  <a:tcPr marL="31842" marR="47750" marT="0" marB="0" anchor="ctr">
                    <a:lnL w="12700" cmpd="sng">
                      <a:noFill/>
                      <a:prstDash val="solid"/>
                    </a:lnL>
                    <a:lnR w="12700" cmpd="sng">
                      <a:noFill/>
                      <a:prstDash val="solid"/>
                    </a:lnR>
                    <a:lnT w="9525" cap="flat" cmpd="sng" algn="ctr">
                      <a:solidFill>
                        <a:schemeClr val="accent1"/>
                      </a:solidFill>
                      <a:prstDash val="solid"/>
                    </a:lnT>
                    <a:lnB w="12700" cmpd="sng">
                      <a:noFill/>
                      <a:prstDash val="solid"/>
                    </a:lnB>
                    <a:solidFill>
                      <a:schemeClr val="accent1">
                        <a:lumMod val="20000"/>
                        <a:lumOff val="80000"/>
                      </a:schemeClr>
                    </a:solidFill>
                  </a:tcPr>
                </a:tc>
                <a:tc>
                  <a:txBody>
                    <a:bodyPr/>
                    <a:lstStyle/>
                    <a:p>
                      <a:pPr marL="0" marR="0" algn="ctr">
                        <a:spcBef>
                          <a:spcPts val="0"/>
                        </a:spcBef>
                        <a:spcAft>
                          <a:spcPts val="0"/>
                        </a:spcAft>
                      </a:pPr>
                      <a:r>
                        <a:rPr lang="en-US" sz="1800" b="1" kern="1200" cap="none" spc="0" dirty="0">
                          <a:solidFill>
                            <a:schemeClr val="tx1"/>
                          </a:solidFill>
                          <a:effectLst/>
                          <a:latin typeface="+mj-lt"/>
                        </a:rPr>
                        <a:t>Independent Grocery</a:t>
                      </a:r>
                      <a:endParaRPr lang="en-US" sz="1800" b="1" cap="none" spc="0" dirty="0">
                        <a:solidFill>
                          <a:schemeClr val="tx1"/>
                        </a:solidFill>
                        <a:effectLst/>
                        <a:latin typeface="+mj-lt"/>
                        <a:cs typeface="Times New Roman" panose="02020603050405020304" pitchFamily="18" charset="0"/>
                      </a:endParaRPr>
                    </a:p>
                  </a:txBody>
                  <a:tcPr marL="31842" marR="47750" marT="0" marB="0">
                    <a:lnL w="12700" cmpd="sng">
                      <a:noFill/>
                      <a:prstDash val="solid"/>
                    </a:lnL>
                    <a:lnR w="12700" cmpd="sng">
                      <a:noFill/>
                      <a:prstDash val="solid"/>
                    </a:lnR>
                    <a:lnT w="9525" cap="flat" cmpd="sng" algn="ctr">
                      <a:solidFill>
                        <a:schemeClr val="accent1"/>
                      </a:solidFill>
                      <a:prstDash val="solid"/>
                    </a:lnT>
                    <a:lnB w="12700" cmpd="sng">
                      <a:noFill/>
                      <a:prstDash val="solid"/>
                    </a:lnB>
                    <a:solidFill>
                      <a:schemeClr val="accent1">
                        <a:lumMod val="20000"/>
                        <a:lumOff val="80000"/>
                      </a:schemeClr>
                    </a:solidFill>
                  </a:tcPr>
                </a:tc>
                <a:tc>
                  <a:txBody>
                    <a:bodyPr/>
                    <a:lstStyle/>
                    <a:p>
                      <a:pPr marL="0" marR="0" algn="ctr">
                        <a:spcBef>
                          <a:spcPts val="0"/>
                        </a:spcBef>
                        <a:spcAft>
                          <a:spcPts val="0"/>
                        </a:spcAft>
                      </a:pPr>
                      <a:r>
                        <a:rPr lang="en-US" sz="1800" b="0" cap="none" spc="0" dirty="0">
                          <a:solidFill>
                            <a:schemeClr val="tx1"/>
                          </a:solidFill>
                          <a:effectLst/>
                          <a:latin typeface="+mj-lt"/>
                        </a:rPr>
                        <a:t>Non-urban</a:t>
                      </a:r>
                      <a:endParaRPr lang="en-US" sz="1800" b="0" cap="none" spc="0" dirty="0">
                        <a:solidFill>
                          <a:schemeClr val="tx1"/>
                        </a:solidFill>
                        <a:effectLst/>
                        <a:latin typeface="+mj-lt"/>
                        <a:cs typeface="Times New Roman" panose="02020603050405020304" pitchFamily="18" charset="0"/>
                      </a:endParaRPr>
                    </a:p>
                  </a:txBody>
                  <a:tcPr marL="31842" marR="47750" marT="0" marB="0" anchor="ctr">
                    <a:lnL w="12700" cmpd="sng">
                      <a:noFill/>
                      <a:prstDash val="solid"/>
                    </a:lnL>
                    <a:lnR w="12700" cmpd="sng">
                      <a:noFill/>
                      <a:prstDash val="solid"/>
                    </a:lnR>
                    <a:lnT w="9525" cap="flat" cmpd="sng" algn="ctr">
                      <a:solidFill>
                        <a:schemeClr val="accent1"/>
                      </a:solidFill>
                      <a:prstDash val="solid"/>
                    </a:lnT>
                    <a:lnB w="12700" cmpd="sng">
                      <a:noFill/>
                      <a:prstDash val="solid"/>
                    </a:lnB>
                    <a:solidFill>
                      <a:schemeClr val="accent1">
                        <a:lumMod val="20000"/>
                        <a:lumOff val="80000"/>
                      </a:schemeClr>
                    </a:solidFill>
                  </a:tcPr>
                </a:tc>
                <a:tc>
                  <a:txBody>
                    <a:bodyPr/>
                    <a:lstStyle/>
                    <a:p>
                      <a:pPr marL="0" marR="0" algn="l">
                        <a:spcBef>
                          <a:spcPts val="0"/>
                        </a:spcBef>
                        <a:spcAft>
                          <a:spcPts val="0"/>
                        </a:spcAft>
                      </a:pPr>
                      <a:r>
                        <a:rPr lang="en-US" sz="2000" b="0" kern="1200" cap="none" spc="0" dirty="0">
                          <a:solidFill>
                            <a:schemeClr val="tx1"/>
                          </a:solidFill>
                          <a:effectLst/>
                          <a:latin typeface="+mj-lt"/>
                          <a:ea typeface="Verdana" panose="020B0604030504040204" pitchFamily="34" charset="0"/>
                          <a:cs typeface="Verdana" panose="020B0604030504040204" pitchFamily="34" charset="0"/>
                        </a:rPr>
                        <a:t>Retailer that primarily sells groceries with fewer than 11 store locations</a:t>
                      </a:r>
                      <a:endParaRPr lang="en-US" sz="2000" b="1" cap="none" spc="0" dirty="0">
                        <a:solidFill>
                          <a:schemeClr val="tx1"/>
                        </a:solidFill>
                        <a:effectLst/>
                        <a:latin typeface="+mj-lt"/>
                        <a:ea typeface="Verdana" panose="020B0604030504040204" pitchFamily="34" charset="0"/>
                        <a:cs typeface="Verdana" panose="020B0604030504040204" pitchFamily="34" charset="0"/>
                      </a:endParaRPr>
                    </a:p>
                  </a:txBody>
                  <a:tcPr marL="31842" marR="47750" marT="0" marB="0" anchor="ctr">
                    <a:lnL w="12700" cmpd="sng">
                      <a:noFill/>
                      <a:prstDash val="solid"/>
                    </a:lnL>
                    <a:lnR w="12700" cmpd="sng">
                      <a:noFill/>
                      <a:prstDash val="solid"/>
                    </a:lnR>
                    <a:lnT w="9525" cap="flat" cmpd="sng" algn="ctr">
                      <a:solidFill>
                        <a:schemeClr val="accent1"/>
                      </a:solidFill>
                      <a:prstDash val="solid"/>
                    </a:lnT>
                    <a:lnB w="12700" cmpd="sng">
                      <a:noFill/>
                      <a:prstDash val="solid"/>
                    </a:lnB>
                    <a:solidFill>
                      <a:schemeClr val="accent1">
                        <a:lumMod val="20000"/>
                        <a:lumOff val="80000"/>
                      </a:schemeClr>
                    </a:solidFill>
                  </a:tcPr>
                </a:tc>
                <a:extLst>
                  <a:ext uri="{0D108BD9-81ED-4DB2-BD59-A6C34878D82A}">
                    <a16:rowId xmlns:a16="http://schemas.microsoft.com/office/drawing/2014/main" val="2383617032"/>
                  </a:ext>
                </a:extLst>
              </a:tr>
              <a:tr h="505557">
                <a:tc>
                  <a:txBody>
                    <a:bodyPr/>
                    <a:lstStyle/>
                    <a:p>
                      <a:pPr marL="0" marR="0" algn="ctr">
                        <a:spcBef>
                          <a:spcPts val="0"/>
                        </a:spcBef>
                        <a:spcAft>
                          <a:spcPts val="0"/>
                        </a:spcAft>
                      </a:pPr>
                      <a:r>
                        <a:rPr lang="en-US" sz="1800" cap="none" spc="0" dirty="0">
                          <a:solidFill>
                            <a:schemeClr val="tx1"/>
                          </a:solidFill>
                          <a:effectLst/>
                          <a:latin typeface="+mj-lt"/>
                        </a:rPr>
                        <a:t>10</a:t>
                      </a:r>
                      <a:endParaRPr lang="en-US" sz="1800" b="1" cap="none" spc="0" dirty="0">
                        <a:solidFill>
                          <a:schemeClr val="tx1"/>
                        </a:solidFill>
                        <a:effectLst/>
                        <a:latin typeface="+mj-lt"/>
                        <a:cs typeface="Times New Roman" panose="02020603050405020304" pitchFamily="18" charset="0"/>
                      </a:endParaRPr>
                    </a:p>
                  </a:txBody>
                  <a:tcPr marL="0" marR="47750" marT="0" marB="0" anchor="ctr">
                    <a:lnL w="12700" cmpd="sng">
                      <a:noFill/>
                      <a:prstDash val="solid"/>
                    </a:lnL>
                    <a:lnR w="12700" cmpd="sng">
                      <a:noFill/>
                      <a:prstDash val="solid"/>
                    </a:lnR>
                    <a:lnT w="12700" cmpd="sng">
                      <a:noFill/>
                      <a:prstDash val="solid"/>
                    </a:lnT>
                    <a:lnB w="9525" cap="flat" cmpd="sng" algn="ctr">
                      <a:solidFill>
                        <a:schemeClr val="accent1"/>
                      </a:solidFill>
                      <a:prstDash val="solid"/>
                    </a:lnB>
                    <a:noFill/>
                  </a:tcPr>
                </a:tc>
                <a:tc>
                  <a:txBody>
                    <a:bodyPr/>
                    <a:lstStyle/>
                    <a:p>
                      <a:pPr marL="0" marR="0" algn="ctr">
                        <a:spcBef>
                          <a:spcPts val="0"/>
                        </a:spcBef>
                        <a:spcAft>
                          <a:spcPts val="0"/>
                        </a:spcAft>
                      </a:pPr>
                      <a:r>
                        <a:rPr lang="en-US" sz="1800" b="1" cap="none" spc="0" dirty="0">
                          <a:solidFill>
                            <a:schemeClr val="tx1"/>
                          </a:solidFill>
                          <a:effectLst/>
                          <a:latin typeface="+mj-lt"/>
                        </a:rPr>
                        <a:t>Regional Grocery Chain</a:t>
                      </a:r>
                      <a:endParaRPr lang="en-US" sz="1800" b="1" cap="none" spc="0" dirty="0">
                        <a:solidFill>
                          <a:schemeClr val="tx1"/>
                        </a:solidFill>
                        <a:effectLst/>
                        <a:latin typeface="+mj-lt"/>
                        <a:cs typeface="Times New Roman" panose="02020603050405020304" pitchFamily="18" charset="0"/>
                      </a:endParaRPr>
                    </a:p>
                  </a:txBody>
                  <a:tcPr marL="0" marR="47750" marT="0" marB="0" anchor="ctr">
                    <a:lnL w="12700" cmpd="sng">
                      <a:noFill/>
                      <a:prstDash val="solid"/>
                    </a:lnL>
                    <a:lnR w="12700" cmpd="sng">
                      <a:noFill/>
                      <a:prstDash val="solid"/>
                    </a:lnR>
                    <a:lnT w="12700" cmpd="sng">
                      <a:noFill/>
                      <a:prstDash val="solid"/>
                    </a:lnT>
                    <a:lnB w="9525" cap="flat" cmpd="sng" algn="ctr">
                      <a:solidFill>
                        <a:schemeClr val="accent1"/>
                      </a:solidFill>
                      <a:prstDash val="solid"/>
                    </a:lnB>
                    <a:noFill/>
                  </a:tcPr>
                </a:tc>
                <a:tc>
                  <a:txBody>
                    <a:bodyPr/>
                    <a:lstStyle/>
                    <a:p>
                      <a:pPr marL="0" marR="0" algn="ctr">
                        <a:spcBef>
                          <a:spcPts val="0"/>
                        </a:spcBef>
                        <a:spcAft>
                          <a:spcPts val="0"/>
                        </a:spcAft>
                      </a:pPr>
                      <a:r>
                        <a:rPr lang="en-US" sz="1800" b="0" cap="none" spc="0" dirty="0">
                          <a:solidFill>
                            <a:schemeClr val="tx1"/>
                          </a:solidFill>
                          <a:effectLst/>
                          <a:latin typeface="+mj-lt"/>
                        </a:rPr>
                        <a:t>Urban</a:t>
                      </a:r>
                      <a:endParaRPr lang="en-US" sz="1800" b="0" cap="none" spc="0" dirty="0">
                        <a:solidFill>
                          <a:schemeClr val="tx1"/>
                        </a:solidFill>
                        <a:effectLst/>
                        <a:latin typeface="+mj-lt"/>
                        <a:cs typeface="Times New Roman" panose="02020603050405020304" pitchFamily="18" charset="0"/>
                      </a:endParaRPr>
                    </a:p>
                  </a:txBody>
                  <a:tcPr marL="0" marR="47750" marT="0" marB="0" anchor="ctr">
                    <a:lnL w="12700" cmpd="sng">
                      <a:noFill/>
                      <a:prstDash val="solid"/>
                    </a:lnL>
                    <a:lnR w="12700" cmpd="sng">
                      <a:noFill/>
                      <a:prstDash val="solid"/>
                    </a:lnR>
                    <a:lnT w="12700" cmpd="sng">
                      <a:noFill/>
                      <a:prstDash val="solid"/>
                    </a:lnT>
                    <a:lnB w="9525" cap="flat" cmpd="sng" algn="ctr">
                      <a:solidFill>
                        <a:schemeClr val="accent1"/>
                      </a:solidFill>
                      <a:prstDash val="solid"/>
                    </a:lnB>
                    <a:noFill/>
                  </a:tcPr>
                </a:tc>
                <a:tc>
                  <a:txBody>
                    <a:bodyPr/>
                    <a:lstStyle/>
                    <a:p>
                      <a:pPr marL="0" marR="0" algn="l">
                        <a:spcBef>
                          <a:spcPts val="0"/>
                        </a:spcBef>
                        <a:spcAft>
                          <a:spcPts val="0"/>
                        </a:spcAft>
                      </a:pPr>
                      <a:r>
                        <a:rPr lang="en-US" sz="2000" b="0" kern="1200" cap="none" spc="0" dirty="0">
                          <a:solidFill>
                            <a:schemeClr val="tx1"/>
                          </a:solidFill>
                          <a:effectLst/>
                          <a:latin typeface="+mj-lt"/>
                          <a:ea typeface="Verdana" panose="020B0604030504040204" pitchFamily="34" charset="0"/>
                          <a:cs typeface="Verdana" panose="020B0604030504040204" pitchFamily="34" charset="0"/>
                        </a:rPr>
                        <a:t>Retailer that primarily sells groceries with at least 11 store locations and operates in 2 or more states</a:t>
                      </a:r>
                      <a:endParaRPr lang="en-US" sz="2000" b="1" cap="none" spc="0" dirty="0">
                        <a:solidFill>
                          <a:schemeClr val="tx1"/>
                        </a:solidFill>
                        <a:effectLst/>
                        <a:latin typeface="+mj-lt"/>
                        <a:ea typeface="Verdana" panose="020B0604030504040204" pitchFamily="34" charset="0"/>
                        <a:cs typeface="Verdana" panose="020B0604030504040204" pitchFamily="34" charset="0"/>
                      </a:endParaRPr>
                    </a:p>
                  </a:txBody>
                  <a:tcPr marL="0" marR="47750" marT="0" marB="0" anchor="ctr">
                    <a:lnL w="12700" cmpd="sng">
                      <a:noFill/>
                      <a:prstDash val="solid"/>
                    </a:lnL>
                    <a:lnR w="12700" cmpd="sng">
                      <a:noFill/>
                      <a:prstDash val="solid"/>
                    </a:lnR>
                    <a:lnT w="12700" cmpd="sng">
                      <a:noFill/>
                      <a:prstDash val="solid"/>
                    </a:lnT>
                    <a:lnB w="9525" cap="flat" cmpd="sng" algn="ctr">
                      <a:solidFill>
                        <a:schemeClr val="accent1"/>
                      </a:solidFill>
                      <a:prstDash val="solid"/>
                    </a:lnB>
                    <a:noFill/>
                  </a:tcPr>
                </a:tc>
                <a:extLst>
                  <a:ext uri="{0D108BD9-81ED-4DB2-BD59-A6C34878D82A}">
                    <a16:rowId xmlns:a16="http://schemas.microsoft.com/office/drawing/2014/main" val="2715577679"/>
                  </a:ext>
                </a:extLst>
              </a:tr>
              <a:tr h="505557">
                <a:tc>
                  <a:txBody>
                    <a:bodyPr/>
                    <a:lstStyle/>
                    <a:p>
                      <a:pPr marL="0" marR="0" algn="ctr">
                        <a:spcBef>
                          <a:spcPts val="0"/>
                        </a:spcBef>
                        <a:spcAft>
                          <a:spcPts val="0"/>
                        </a:spcAft>
                      </a:pPr>
                      <a:r>
                        <a:rPr lang="en-US" sz="1800" cap="none" spc="0" dirty="0">
                          <a:solidFill>
                            <a:schemeClr val="tx1"/>
                          </a:solidFill>
                          <a:effectLst/>
                          <a:latin typeface="+mj-lt"/>
                        </a:rPr>
                        <a:t>11</a:t>
                      </a:r>
                      <a:endParaRPr lang="en-US" sz="1800" b="1" cap="none" spc="0" dirty="0">
                        <a:solidFill>
                          <a:schemeClr val="tx1"/>
                        </a:solidFill>
                        <a:effectLst/>
                        <a:latin typeface="+mj-lt"/>
                        <a:cs typeface="Times New Roman" panose="02020603050405020304" pitchFamily="18" charset="0"/>
                      </a:endParaRPr>
                    </a:p>
                  </a:txBody>
                  <a:tcPr marL="31842" marR="47750" marT="0" marB="0" anchor="ctr">
                    <a:lnL w="12700" cmpd="sng">
                      <a:noFill/>
                      <a:prstDash val="solid"/>
                    </a:lnL>
                    <a:lnR w="12700" cmpd="sng">
                      <a:noFill/>
                      <a:prstDash val="solid"/>
                    </a:lnR>
                    <a:lnT w="9525" cap="flat" cmpd="sng" algn="ctr">
                      <a:solidFill>
                        <a:schemeClr val="accent1"/>
                      </a:solidFill>
                      <a:prstDash val="solid"/>
                    </a:lnT>
                    <a:lnB w="12700" cmpd="sng">
                      <a:noFill/>
                      <a:prstDash val="solid"/>
                    </a:lnB>
                    <a:solidFill>
                      <a:schemeClr val="accent1">
                        <a:lumMod val="20000"/>
                        <a:lumOff val="80000"/>
                      </a:schemeClr>
                    </a:solidFill>
                  </a:tcPr>
                </a:tc>
                <a:tc>
                  <a:txBody>
                    <a:bodyPr/>
                    <a:lstStyle/>
                    <a:p>
                      <a:pPr marL="0" marR="0" algn="ctr">
                        <a:spcBef>
                          <a:spcPts val="0"/>
                        </a:spcBef>
                        <a:spcAft>
                          <a:spcPts val="0"/>
                        </a:spcAft>
                      </a:pPr>
                      <a:r>
                        <a:rPr lang="en-US" sz="1800" b="1" cap="none" spc="0" dirty="0">
                          <a:solidFill>
                            <a:schemeClr val="tx1"/>
                          </a:solidFill>
                          <a:effectLst/>
                          <a:latin typeface="+mj-lt"/>
                        </a:rPr>
                        <a:t>Regional Grocery Chain</a:t>
                      </a:r>
                      <a:endParaRPr lang="en-US" sz="1800" b="1" cap="none" spc="0" dirty="0">
                        <a:solidFill>
                          <a:schemeClr val="tx1"/>
                        </a:solidFill>
                        <a:effectLst/>
                        <a:latin typeface="+mj-lt"/>
                        <a:cs typeface="Times New Roman" panose="02020603050405020304" pitchFamily="18" charset="0"/>
                      </a:endParaRPr>
                    </a:p>
                  </a:txBody>
                  <a:tcPr marL="31842" marR="47750" marT="0" marB="0" anchor="ctr">
                    <a:lnL w="12700" cmpd="sng">
                      <a:noFill/>
                      <a:prstDash val="solid"/>
                    </a:lnL>
                    <a:lnR w="12700" cmpd="sng">
                      <a:noFill/>
                      <a:prstDash val="solid"/>
                    </a:lnR>
                    <a:lnT w="9525" cap="flat" cmpd="sng" algn="ctr">
                      <a:solidFill>
                        <a:schemeClr val="accent1"/>
                      </a:solidFill>
                      <a:prstDash val="solid"/>
                    </a:lnT>
                    <a:lnB w="12700" cmpd="sng">
                      <a:noFill/>
                      <a:prstDash val="solid"/>
                    </a:lnB>
                    <a:solidFill>
                      <a:schemeClr val="accent1">
                        <a:lumMod val="20000"/>
                        <a:lumOff val="80000"/>
                      </a:schemeClr>
                    </a:solidFill>
                  </a:tcPr>
                </a:tc>
                <a:tc>
                  <a:txBody>
                    <a:bodyPr/>
                    <a:lstStyle/>
                    <a:p>
                      <a:pPr marL="0" marR="0" algn="ctr">
                        <a:spcBef>
                          <a:spcPts val="0"/>
                        </a:spcBef>
                        <a:spcAft>
                          <a:spcPts val="0"/>
                        </a:spcAft>
                      </a:pPr>
                      <a:r>
                        <a:rPr lang="en-US" sz="1800" b="0" cap="none" spc="0" dirty="0">
                          <a:solidFill>
                            <a:schemeClr val="tx1"/>
                          </a:solidFill>
                          <a:effectLst/>
                          <a:latin typeface="+mj-lt"/>
                        </a:rPr>
                        <a:t>Non-urban</a:t>
                      </a:r>
                      <a:endParaRPr lang="en-US" sz="1800" b="0" cap="none" spc="0" dirty="0">
                        <a:solidFill>
                          <a:schemeClr val="tx1"/>
                        </a:solidFill>
                        <a:effectLst/>
                        <a:latin typeface="+mj-lt"/>
                        <a:cs typeface="Times New Roman" panose="02020603050405020304" pitchFamily="18" charset="0"/>
                      </a:endParaRPr>
                    </a:p>
                  </a:txBody>
                  <a:tcPr marL="31842" marR="47750" marT="0" marB="0" anchor="ctr">
                    <a:lnL w="12700" cmpd="sng">
                      <a:noFill/>
                      <a:prstDash val="solid"/>
                    </a:lnL>
                    <a:lnR w="12700" cmpd="sng">
                      <a:noFill/>
                      <a:prstDash val="solid"/>
                    </a:lnR>
                    <a:lnT w="9525" cap="flat" cmpd="sng" algn="ctr">
                      <a:solidFill>
                        <a:schemeClr val="accent1"/>
                      </a:solidFill>
                      <a:prstDash val="solid"/>
                    </a:lnT>
                    <a:lnB w="12700" cmpd="sng">
                      <a:noFill/>
                      <a:prstDash val="solid"/>
                    </a:lnB>
                    <a:solidFill>
                      <a:schemeClr val="accent1">
                        <a:lumMod val="20000"/>
                        <a:lumOff val="80000"/>
                      </a:schemeClr>
                    </a:solidFill>
                  </a:tcPr>
                </a:tc>
                <a:tc>
                  <a:txBody>
                    <a:bodyPr/>
                    <a:lstStyle/>
                    <a:p>
                      <a:pPr marL="0" marR="0" algn="l">
                        <a:spcBef>
                          <a:spcPts val="0"/>
                        </a:spcBef>
                        <a:spcAft>
                          <a:spcPts val="0"/>
                        </a:spcAft>
                      </a:pPr>
                      <a:r>
                        <a:rPr lang="en-US" sz="2000" b="0" kern="1200" cap="none" spc="0" dirty="0">
                          <a:solidFill>
                            <a:schemeClr val="tx1"/>
                          </a:solidFill>
                          <a:effectLst/>
                          <a:latin typeface="+mj-lt"/>
                          <a:ea typeface="Verdana" panose="020B0604030504040204" pitchFamily="34" charset="0"/>
                          <a:cs typeface="Verdana" panose="020B0604030504040204" pitchFamily="34" charset="0"/>
                        </a:rPr>
                        <a:t>Retailer that primarily sells groceries with at least 11 store locations and operates in 2 or more states</a:t>
                      </a:r>
                      <a:endParaRPr lang="en-US" sz="2000" b="1" cap="none" spc="0" dirty="0">
                        <a:solidFill>
                          <a:schemeClr val="tx1"/>
                        </a:solidFill>
                        <a:effectLst/>
                        <a:latin typeface="+mj-lt"/>
                        <a:ea typeface="Verdana" panose="020B0604030504040204" pitchFamily="34" charset="0"/>
                        <a:cs typeface="Verdana" panose="020B0604030504040204" pitchFamily="34" charset="0"/>
                      </a:endParaRPr>
                    </a:p>
                  </a:txBody>
                  <a:tcPr marL="31842" marR="47750" marT="0" marB="0" anchor="ctr">
                    <a:lnL w="12700" cmpd="sng">
                      <a:noFill/>
                      <a:prstDash val="solid"/>
                    </a:lnL>
                    <a:lnR w="12700" cmpd="sng">
                      <a:noFill/>
                      <a:prstDash val="solid"/>
                    </a:lnR>
                    <a:lnT w="9525" cap="flat" cmpd="sng" algn="ctr">
                      <a:solidFill>
                        <a:schemeClr val="accent1"/>
                      </a:solidFill>
                      <a:prstDash val="solid"/>
                    </a:lnT>
                    <a:lnB w="12700" cmpd="sng">
                      <a:noFill/>
                      <a:prstDash val="solid"/>
                    </a:lnB>
                    <a:solidFill>
                      <a:schemeClr val="accent1">
                        <a:lumMod val="20000"/>
                        <a:lumOff val="80000"/>
                      </a:schemeClr>
                    </a:solidFill>
                  </a:tcPr>
                </a:tc>
                <a:extLst>
                  <a:ext uri="{0D108BD9-81ED-4DB2-BD59-A6C34878D82A}">
                    <a16:rowId xmlns:a16="http://schemas.microsoft.com/office/drawing/2014/main" val="1338657306"/>
                  </a:ext>
                </a:extLst>
              </a:tr>
            </a:tbl>
          </a:graphicData>
        </a:graphic>
      </p:graphicFrame>
    </p:spTree>
    <p:custDataLst>
      <p:tags r:id="rId1"/>
    </p:custDataLst>
    <p:extLst>
      <p:ext uri="{BB962C8B-B14F-4D97-AF65-F5344CB8AC3E}">
        <p14:creationId xmlns:p14="http://schemas.microsoft.com/office/powerpoint/2010/main" val="1802153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87C2894-B7B4-A648-29D3-178A7F61358E}"/>
              </a:ext>
            </a:extLst>
          </p:cNvPr>
          <p:cNvSpPr/>
          <p:nvPr/>
        </p:nvSpPr>
        <p:spPr>
          <a:xfrm>
            <a:off x="6776134" y="5943522"/>
            <a:ext cx="3609328" cy="430887"/>
          </a:xfrm>
          <a:prstGeom prst="rect">
            <a:avLst/>
          </a:prstGeom>
        </p:spPr>
        <p:txBody>
          <a:bodyPr wrap="square">
            <a:spAutoFit/>
          </a:bodyPr>
          <a:lstStyle/>
          <a:p>
            <a:pPr marL="342900" marR="0" lvl="0" indent="-342900" algn="l" defTabSz="457200" rtl="0" eaLnBrk="1" fontAlgn="auto" latinLnBrk="0" hangingPunct="1">
              <a:lnSpc>
                <a:spcPct val="100000"/>
              </a:lnSpc>
              <a:spcBef>
                <a:spcPts val="1000"/>
              </a:spcBef>
              <a:spcAft>
                <a:spcPts val="0"/>
              </a:spcAft>
              <a:buClr>
                <a:srgbClr val="A53010"/>
              </a:buClr>
              <a:buSzTx/>
              <a:buFontTx/>
              <a:buNone/>
              <a:tabLst/>
              <a:defRPr/>
            </a:pPr>
            <a:r>
              <a:rPr kumimoji="0" lang="en-US" sz="2200" b="0" i="0" u="none" strike="noStrike" kern="1200" cap="none" spc="0" normalizeH="0" baseline="0" noProof="0" dirty="0">
                <a:ln>
                  <a:noFill/>
                </a:ln>
                <a:solidFill>
                  <a:prstClr val="black">
                    <a:lumMod val="75000"/>
                    <a:lumOff val="25000"/>
                  </a:prstClr>
                </a:solidFill>
                <a:effectLst/>
                <a:uLnTx/>
                <a:uFillTx/>
                <a:latin typeface="Aptos" panose="02110004020202020204"/>
                <a:ea typeface="Tahoma" pitchFamily="34" charset="0"/>
                <a:cs typeface="Tahoma" pitchFamily="34" charset="0"/>
              </a:rPr>
              <a:t>	</a:t>
            </a:r>
            <a:endParaRPr kumimoji="0" lang="en-US" sz="2200" b="1" i="0" u="none" strike="noStrike" kern="1200" cap="none" spc="0" normalizeH="0" baseline="0" noProof="0" dirty="0">
              <a:ln>
                <a:noFill/>
              </a:ln>
              <a:solidFill>
                <a:prstClr val="black">
                  <a:lumMod val="75000"/>
                  <a:lumOff val="25000"/>
                </a:prstClr>
              </a:solidFill>
              <a:effectLst/>
              <a:uLnTx/>
              <a:uFillTx/>
              <a:latin typeface="Aptos" panose="02110004020202020204"/>
              <a:ea typeface="Tahoma" pitchFamily="34" charset="0"/>
              <a:cs typeface="Tahoma" pitchFamily="34" charset="0"/>
            </a:endParaRPr>
          </a:p>
        </p:txBody>
      </p:sp>
      <p:graphicFrame>
        <p:nvGraphicFramePr>
          <p:cNvPr id="5" name="Table 5">
            <a:extLst>
              <a:ext uri="{FF2B5EF4-FFF2-40B4-BE49-F238E27FC236}">
                <a16:creationId xmlns:a16="http://schemas.microsoft.com/office/drawing/2014/main" id="{644007A1-A505-A262-32F8-4310C4892243}"/>
              </a:ext>
            </a:extLst>
          </p:cNvPr>
          <p:cNvGraphicFramePr>
            <a:graphicFrameLocks noGrp="1"/>
          </p:cNvGraphicFramePr>
          <p:nvPr/>
        </p:nvGraphicFramePr>
        <p:xfrm>
          <a:off x="762000" y="1220101"/>
          <a:ext cx="10896525" cy="5592179"/>
        </p:xfrm>
        <a:graphic>
          <a:graphicData uri="http://schemas.openxmlformats.org/drawingml/2006/table">
            <a:tbl>
              <a:tblPr firstRow="1" bandRow="1">
                <a:tableStyleId>{5C22544A-7EE6-4342-B048-85BDC9FD1C3A}</a:tableStyleId>
              </a:tblPr>
              <a:tblGrid>
                <a:gridCol w="3352800">
                  <a:extLst>
                    <a:ext uri="{9D8B030D-6E8A-4147-A177-3AD203B41FA5}">
                      <a16:colId xmlns:a16="http://schemas.microsoft.com/office/drawing/2014/main" val="2635981542"/>
                    </a:ext>
                  </a:extLst>
                </a:gridCol>
                <a:gridCol w="3911550">
                  <a:extLst>
                    <a:ext uri="{9D8B030D-6E8A-4147-A177-3AD203B41FA5}">
                      <a16:colId xmlns:a16="http://schemas.microsoft.com/office/drawing/2014/main" val="2881874082"/>
                    </a:ext>
                  </a:extLst>
                </a:gridCol>
                <a:gridCol w="3632175">
                  <a:extLst>
                    <a:ext uri="{9D8B030D-6E8A-4147-A177-3AD203B41FA5}">
                      <a16:colId xmlns:a16="http://schemas.microsoft.com/office/drawing/2014/main" val="1693342701"/>
                    </a:ext>
                  </a:extLst>
                </a:gridCol>
              </a:tblGrid>
              <a:tr h="936682">
                <a:tc>
                  <a:txBody>
                    <a:bodyPr/>
                    <a:lstStyle/>
                    <a:p>
                      <a:pPr algn="ctr"/>
                      <a:r>
                        <a:rPr lang="en-US" sz="2800" dirty="0"/>
                        <a:t>Food Category</a:t>
                      </a:r>
                    </a:p>
                  </a:txBody>
                  <a:tcPr/>
                </a:tc>
                <a:tc>
                  <a:txBody>
                    <a:bodyPr/>
                    <a:lstStyle/>
                    <a:p>
                      <a:pPr algn="ctr"/>
                      <a:r>
                        <a:rPr lang="en-US" sz="2800" dirty="0"/>
                        <a:t>Required Package Size</a:t>
                      </a:r>
                    </a:p>
                  </a:txBody>
                  <a:tcPr/>
                </a:tc>
                <a:tc>
                  <a:txBody>
                    <a:bodyPr/>
                    <a:lstStyle/>
                    <a:p>
                      <a:pPr algn="ctr"/>
                      <a:r>
                        <a:rPr lang="en-US" sz="2800" dirty="0"/>
                        <a:t>Required Quantity </a:t>
                      </a:r>
                    </a:p>
                  </a:txBody>
                  <a:tcPr/>
                </a:tc>
                <a:extLst>
                  <a:ext uri="{0D108BD9-81ED-4DB2-BD59-A6C34878D82A}">
                    <a16:rowId xmlns:a16="http://schemas.microsoft.com/office/drawing/2014/main" val="2956072134"/>
                  </a:ext>
                </a:extLst>
              </a:tr>
              <a:tr h="1424617">
                <a:tc>
                  <a:txBody>
                    <a:bodyPr/>
                    <a:lstStyle/>
                    <a:p>
                      <a:pPr algn="ctr"/>
                      <a:r>
                        <a:rPr lang="en-US" sz="2400" dirty="0"/>
                        <a:t>Infant Formula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t>(contract milk-based </a:t>
                      </a:r>
                      <a:r>
                        <a:rPr lang="en-US" sz="2000" b="1" u="sng" dirty="0"/>
                        <a:t>AND</a:t>
                      </a:r>
                      <a:r>
                        <a:rPr lang="en-US" sz="2000" dirty="0"/>
                        <a:t> soy-based powder infant formula)</a:t>
                      </a:r>
                    </a:p>
                  </a:txBody>
                  <a:tcPr/>
                </a:tc>
                <a:tc>
                  <a:txBody>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lang="en-US" sz="2000" dirty="0"/>
                        <a:t>11.0 – 14.0 oz. cans</a:t>
                      </a:r>
                      <a:endParaRPr lang="en-US" sz="2000" baseline="30000" dirty="0">
                        <a:solidFill>
                          <a:schemeClr val="tx1"/>
                        </a:solidFill>
                      </a:endParaRPr>
                    </a:p>
                    <a:p>
                      <a:pPr algn="ctr"/>
                      <a:endParaRPr lang="en-US" sz="2000" dirty="0"/>
                    </a:p>
                  </a:txBody>
                  <a:tcPr/>
                </a:tc>
                <a:tc>
                  <a:txBody>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lang="en-US" sz="2000" dirty="0"/>
                        <a:t>Milk-based Infant Formula = Eight (8) cans</a:t>
                      </a:r>
                    </a:p>
                    <a:p>
                      <a:pPr marL="0" marR="0" lvl="0" indent="0" algn="ctr" defTabSz="914126" rtl="0" eaLnBrk="1" fontAlgn="auto" latinLnBrk="0" hangingPunct="1">
                        <a:lnSpc>
                          <a:spcPct val="100000"/>
                        </a:lnSpc>
                        <a:spcBef>
                          <a:spcPts val="0"/>
                        </a:spcBef>
                        <a:spcAft>
                          <a:spcPts val="0"/>
                        </a:spcAft>
                        <a:buClrTx/>
                        <a:buSzTx/>
                        <a:buFontTx/>
                        <a:buNone/>
                        <a:tabLst/>
                        <a:defRPr/>
                      </a:pPr>
                      <a:r>
                        <a:rPr lang="en-US" sz="2000" dirty="0">
                          <a:solidFill>
                            <a:schemeClr val="tx1"/>
                          </a:solidFill>
                        </a:rPr>
                        <a:t>Soy-based Infant Formula </a:t>
                      </a:r>
                      <a:r>
                        <a:rPr lang="en-US" sz="2000" dirty="0"/>
                        <a:t>=       Four (4) cans</a:t>
                      </a:r>
                    </a:p>
                  </a:txBody>
                  <a:tcPr/>
                </a:tc>
                <a:extLst>
                  <a:ext uri="{0D108BD9-81ED-4DB2-BD59-A6C34878D82A}">
                    <a16:rowId xmlns:a16="http://schemas.microsoft.com/office/drawing/2014/main" val="1023048490"/>
                  </a:ext>
                </a:extLst>
              </a:tr>
              <a:tr h="1014812">
                <a:tc>
                  <a:txBody>
                    <a:bodyPr/>
                    <a:lstStyle/>
                    <a:p>
                      <a:pPr algn="ctr"/>
                      <a:r>
                        <a:rPr lang="en-US" sz="2400" dirty="0"/>
                        <a:t>Infant Cereal</a:t>
                      </a:r>
                    </a:p>
                  </a:txBody>
                  <a:tcPr/>
                </a:tc>
                <a:tc>
                  <a:txBody>
                    <a:bodyPr/>
                    <a:lstStyle/>
                    <a:p>
                      <a:pPr algn="ctr"/>
                      <a:r>
                        <a:rPr lang="en-US" sz="2000" dirty="0"/>
                        <a:t>8 oz. container</a:t>
                      </a:r>
                    </a:p>
                  </a:txBody>
                  <a:tcPr/>
                </a:tc>
                <a:tc>
                  <a:txBody>
                    <a:bodyPr/>
                    <a:lstStyle/>
                    <a:p>
                      <a:pPr algn="ctr"/>
                      <a:r>
                        <a:rPr lang="en-US" sz="2000" dirty="0"/>
                        <a:t>Six (6) boxes</a:t>
                      </a:r>
                    </a:p>
                    <a:p>
                      <a:pPr algn="ctr"/>
                      <a:endParaRPr lang="en-US" sz="2000" dirty="0"/>
                    </a:p>
                    <a:p>
                      <a:pPr algn="ctr"/>
                      <a:r>
                        <a:rPr lang="en-US" sz="2000" dirty="0"/>
                        <a:t>*only one (1) approved type required*</a:t>
                      </a:r>
                    </a:p>
                  </a:txBody>
                  <a:tcPr/>
                </a:tc>
                <a:extLst>
                  <a:ext uri="{0D108BD9-81ED-4DB2-BD59-A6C34878D82A}">
                    <a16:rowId xmlns:a16="http://schemas.microsoft.com/office/drawing/2014/main" val="1265528949"/>
                  </a:ext>
                </a:extLst>
              </a:tr>
              <a:tr h="1441480">
                <a:tc>
                  <a:txBody>
                    <a:bodyPr/>
                    <a:lstStyle/>
                    <a:p>
                      <a:pPr algn="ctr"/>
                      <a:r>
                        <a:rPr lang="en-US" sz="2400" dirty="0"/>
                        <a:t>Infant Fruits and Vegetables </a:t>
                      </a:r>
                    </a:p>
                    <a:p>
                      <a:pPr algn="ctr"/>
                      <a:r>
                        <a:rPr lang="en-US" sz="2000" dirty="0"/>
                        <a:t>(Fruit </a:t>
                      </a:r>
                      <a:r>
                        <a:rPr lang="en-US" sz="2000" b="1" u="sng" dirty="0"/>
                        <a:t>AND</a:t>
                      </a:r>
                      <a:r>
                        <a:rPr lang="en-US" sz="2000" dirty="0"/>
                        <a:t> vegetable)</a:t>
                      </a:r>
                      <a:br>
                        <a:rPr lang="en-US" sz="2400" dirty="0"/>
                      </a:br>
                      <a:endParaRPr lang="en-US" sz="2400" dirty="0"/>
                    </a:p>
                  </a:txBody>
                  <a:tcPr/>
                </a:tc>
                <a:tc>
                  <a:txBody>
                    <a:bodyPr/>
                    <a:lstStyle/>
                    <a:p>
                      <a:pPr algn="ctr"/>
                      <a:r>
                        <a:rPr lang="en-US" sz="2000" dirty="0"/>
                        <a:t>3.5 to 4 oz. containers</a:t>
                      </a:r>
                    </a:p>
                    <a:p>
                      <a:pPr algn="ctr"/>
                      <a:endParaRPr lang="en-US" sz="2000" dirty="0"/>
                    </a:p>
                  </a:txBody>
                  <a:tcPr/>
                </a:tc>
                <a:tc>
                  <a:txBody>
                    <a:bodyPr/>
                    <a:lstStyle/>
                    <a:p>
                      <a:pPr algn="ctr"/>
                      <a:r>
                        <a:rPr lang="en-US" sz="2000" dirty="0"/>
                        <a:t>64 ounces total (</a:t>
                      </a:r>
                      <a:r>
                        <a:rPr lang="en-US" sz="2000" dirty="0">
                          <a:solidFill>
                            <a:schemeClr val="tx1"/>
                          </a:solidFill>
                        </a:rPr>
                        <a:t>or ~16-18 containers)</a:t>
                      </a:r>
                    </a:p>
                    <a:p>
                      <a:pPr algn="ctr"/>
                      <a:endParaRPr lang="en-US" sz="2000" dirty="0">
                        <a:solidFill>
                          <a:schemeClr val="tx1"/>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t>*required to have one (1) type of fruit and one (1) type of vegetable*</a:t>
                      </a:r>
                    </a:p>
                  </a:txBody>
                  <a:tcPr/>
                </a:tc>
                <a:extLst>
                  <a:ext uri="{0D108BD9-81ED-4DB2-BD59-A6C34878D82A}">
                    <a16:rowId xmlns:a16="http://schemas.microsoft.com/office/drawing/2014/main" val="2395773774"/>
                  </a:ext>
                </a:extLst>
              </a:tr>
            </a:tbl>
          </a:graphicData>
        </a:graphic>
      </p:graphicFrame>
      <p:pic>
        <p:nvPicPr>
          <p:cNvPr id="6" name="Picture 5">
            <a:extLst>
              <a:ext uri="{FF2B5EF4-FFF2-40B4-BE49-F238E27FC236}">
                <a16:creationId xmlns:a16="http://schemas.microsoft.com/office/drawing/2014/main" id="{98B7F059-1B65-B730-0AB6-3967C6165D0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3042" y="350623"/>
            <a:ext cx="855852" cy="869479"/>
          </a:xfrm>
          <a:prstGeom prst="rect">
            <a:avLst/>
          </a:prstGeom>
        </p:spPr>
      </p:pic>
      <p:sp>
        <p:nvSpPr>
          <p:cNvPr id="2" name="TextBox 1">
            <a:extLst>
              <a:ext uri="{FF2B5EF4-FFF2-40B4-BE49-F238E27FC236}">
                <a16:creationId xmlns:a16="http://schemas.microsoft.com/office/drawing/2014/main" id="{FD4A34F4-ABCC-780B-210C-D860F5CCF1B0}"/>
              </a:ext>
            </a:extLst>
          </p:cNvPr>
          <p:cNvSpPr txBox="1"/>
          <p:nvPr/>
        </p:nvSpPr>
        <p:spPr>
          <a:xfrm>
            <a:off x="1219200" y="274320"/>
            <a:ext cx="10744200" cy="76944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Aptos Display" panose="02110004020202020204"/>
                <a:ea typeface="+mn-ea"/>
                <a:cs typeface="+mn-cs"/>
              </a:rPr>
              <a:t>Minimum Inventory Requirements</a:t>
            </a:r>
          </a:p>
        </p:txBody>
      </p:sp>
    </p:spTree>
    <p:custDataLst>
      <p:tags r:id="rId1"/>
    </p:custDataLst>
    <p:extLst>
      <p:ext uri="{BB962C8B-B14F-4D97-AF65-F5344CB8AC3E}">
        <p14:creationId xmlns:p14="http://schemas.microsoft.com/office/powerpoint/2010/main" val="3293833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87C2894-B7B4-A648-29D3-178A7F61358E}"/>
              </a:ext>
            </a:extLst>
          </p:cNvPr>
          <p:cNvSpPr/>
          <p:nvPr/>
        </p:nvSpPr>
        <p:spPr>
          <a:xfrm>
            <a:off x="6776134" y="5943522"/>
            <a:ext cx="3609328" cy="430887"/>
          </a:xfrm>
          <a:prstGeom prst="rect">
            <a:avLst/>
          </a:prstGeom>
        </p:spPr>
        <p:txBody>
          <a:bodyPr wrap="square">
            <a:spAutoFit/>
          </a:bodyPr>
          <a:lstStyle/>
          <a:p>
            <a:pPr marL="342900" marR="0" lvl="0" indent="-342900" algn="l" defTabSz="457200" rtl="0" eaLnBrk="1" fontAlgn="auto" latinLnBrk="0" hangingPunct="1">
              <a:lnSpc>
                <a:spcPct val="100000"/>
              </a:lnSpc>
              <a:spcBef>
                <a:spcPts val="1000"/>
              </a:spcBef>
              <a:spcAft>
                <a:spcPts val="0"/>
              </a:spcAft>
              <a:buClr>
                <a:srgbClr val="A53010"/>
              </a:buClr>
              <a:buSzTx/>
              <a:buFontTx/>
              <a:buNone/>
              <a:tabLst/>
              <a:defRPr/>
            </a:pPr>
            <a:r>
              <a:rPr kumimoji="0" lang="en-US" sz="2200" b="0" i="0" u="none" strike="noStrike" kern="1200" cap="none" spc="0" normalizeH="0" baseline="0" noProof="0" dirty="0">
                <a:ln>
                  <a:noFill/>
                </a:ln>
                <a:solidFill>
                  <a:prstClr val="black">
                    <a:lumMod val="75000"/>
                    <a:lumOff val="25000"/>
                  </a:prstClr>
                </a:solidFill>
                <a:effectLst/>
                <a:uLnTx/>
                <a:uFillTx/>
                <a:latin typeface="Aptos" panose="02110004020202020204"/>
                <a:ea typeface="Tahoma" pitchFamily="34" charset="0"/>
                <a:cs typeface="Tahoma" pitchFamily="34" charset="0"/>
              </a:rPr>
              <a:t>	</a:t>
            </a:r>
            <a:endParaRPr kumimoji="0" lang="en-US" sz="2200" b="1" i="0" u="none" strike="noStrike" kern="1200" cap="none" spc="0" normalizeH="0" baseline="0" noProof="0" dirty="0">
              <a:ln>
                <a:noFill/>
              </a:ln>
              <a:solidFill>
                <a:prstClr val="black">
                  <a:lumMod val="75000"/>
                  <a:lumOff val="25000"/>
                </a:prstClr>
              </a:solidFill>
              <a:effectLst/>
              <a:uLnTx/>
              <a:uFillTx/>
              <a:latin typeface="Aptos" panose="02110004020202020204"/>
              <a:ea typeface="Tahoma" pitchFamily="34" charset="0"/>
              <a:cs typeface="Tahoma" pitchFamily="34" charset="0"/>
            </a:endParaRPr>
          </a:p>
        </p:txBody>
      </p:sp>
      <p:graphicFrame>
        <p:nvGraphicFramePr>
          <p:cNvPr id="5" name="Table 5">
            <a:extLst>
              <a:ext uri="{FF2B5EF4-FFF2-40B4-BE49-F238E27FC236}">
                <a16:creationId xmlns:a16="http://schemas.microsoft.com/office/drawing/2014/main" id="{644007A1-A505-A262-32F8-4310C4892243}"/>
              </a:ext>
            </a:extLst>
          </p:cNvPr>
          <p:cNvGraphicFramePr>
            <a:graphicFrameLocks noGrp="1"/>
          </p:cNvGraphicFramePr>
          <p:nvPr/>
        </p:nvGraphicFramePr>
        <p:xfrm>
          <a:off x="762000" y="1828800"/>
          <a:ext cx="10668000" cy="2314727"/>
        </p:xfrm>
        <a:graphic>
          <a:graphicData uri="http://schemas.openxmlformats.org/drawingml/2006/table">
            <a:tbl>
              <a:tblPr firstRow="1" bandRow="1">
                <a:tableStyleId>{5C22544A-7EE6-4342-B048-85BDC9FD1C3A}</a:tableStyleId>
              </a:tblPr>
              <a:tblGrid>
                <a:gridCol w="3200400">
                  <a:extLst>
                    <a:ext uri="{9D8B030D-6E8A-4147-A177-3AD203B41FA5}">
                      <a16:colId xmlns:a16="http://schemas.microsoft.com/office/drawing/2014/main" val="2635981542"/>
                    </a:ext>
                  </a:extLst>
                </a:gridCol>
                <a:gridCol w="3911600">
                  <a:extLst>
                    <a:ext uri="{9D8B030D-6E8A-4147-A177-3AD203B41FA5}">
                      <a16:colId xmlns:a16="http://schemas.microsoft.com/office/drawing/2014/main" val="2881874082"/>
                    </a:ext>
                  </a:extLst>
                </a:gridCol>
                <a:gridCol w="3556000">
                  <a:extLst>
                    <a:ext uri="{9D8B030D-6E8A-4147-A177-3AD203B41FA5}">
                      <a16:colId xmlns:a16="http://schemas.microsoft.com/office/drawing/2014/main" val="1693342701"/>
                    </a:ext>
                  </a:extLst>
                </a:gridCol>
              </a:tblGrid>
              <a:tr h="636397">
                <a:tc>
                  <a:txBody>
                    <a:bodyPr/>
                    <a:lstStyle/>
                    <a:p>
                      <a:pPr algn="ctr"/>
                      <a:r>
                        <a:rPr lang="en-US" sz="2800" dirty="0"/>
                        <a:t>Food Category</a:t>
                      </a:r>
                    </a:p>
                  </a:txBody>
                  <a:tcPr/>
                </a:tc>
                <a:tc>
                  <a:txBody>
                    <a:bodyPr/>
                    <a:lstStyle/>
                    <a:p>
                      <a:pPr algn="ctr"/>
                      <a:r>
                        <a:rPr lang="en-US" sz="2800" dirty="0"/>
                        <a:t>Required Package Size</a:t>
                      </a:r>
                    </a:p>
                  </a:txBody>
                  <a:tcPr/>
                </a:tc>
                <a:tc>
                  <a:txBody>
                    <a:bodyPr/>
                    <a:lstStyle/>
                    <a:p>
                      <a:pPr algn="ctr"/>
                      <a:r>
                        <a:rPr lang="en-US" sz="2800" dirty="0"/>
                        <a:t>Required Quantity </a:t>
                      </a:r>
                    </a:p>
                  </a:txBody>
                  <a:tcPr/>
                </a:tc>
                <a:extLst>
                  <a:ext uri="{0D108BD9-81ED-4DB2-BD59-A6C34878D82A}">
                    <a16:rowId xmlns:a16="http://schemas.microsoft.com/office/drawing/2014/main" val="2956072134"/>
                  </a:ext>
                </a:extLst>
              </a:tr>
              <a:tr h="839165">
                <a:tc>
                  <a:txBody>
                    <a:bodyPr/>
                    <a:lstStyle/>
                    <a:p>
                      <a:pPr algn="ctr"/>
                      <a:r>
                        <a:rPr lang="en-US" sz="2400" dirty="0"/>
                        <a:t>Fruit (CVB)</a:t>
                      </a:r>
                    </a:p>
                    <a:p>
                      <a:pPr algn="ctr"/>
                      <a:r>
                        <a:rPr lang="en-US" sz="2000" dirty="0"/>
                        <a:t>(Canned Fruit)</a:t>
                      </a:r>
                    </a:p>
                  </a:txBody>
                  <a:tcPr/>
                </a:tc>
                <a:tc>
                  <a:txBody>
                    <a:bodyPr/>
                    <a:lstStyle/>
                    <a:p>
                      <a:pPr algn="ctr"/>
                      <a:r>
                        <a:rPr lang="en-US" sz="2000" dirty="0"/>
                        <a:t>14 to 16 oz. can</a:t>
                      </a:r>
                    </a:p>
                  </a:txBody>
                  <a:tcPr/>
                </a:tc>
                <a:tc>
                  <a:txBody>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lang="en-US" sz="2000" dirty="0"/>
                        <a:t>10 cans</a:t>
                      </a:r>
                    </a:p>
                    <a:p>
                      <a:pPr marL="0" marR="0" lvl="0" indent="0" algn="ctr" defTabSz="914126" rtl="0" eaLnBrk="1" fontAlgn="auto" latinLnBrk="0" hangingPunct="1">
                        <a:lnSpc>
                          <a:spcPct val="100000"/>
                        </a:lnSpc>
                        <a:spcBef>
                          <a:spcPts val="0"/>
                        </a:spcBef>
                        <a:spcAft>
                          <a:spcPts val="0"/>
                        </a:spcAft>
                        <a:buClrTx/>
                        <a:buSzTx/>
                        <a:buFontTx/>
                        <a:buNone/>
                        <a:tabLst/>
                        <a:defRPr/>
                      </a:pPr>
                      <a:r>
                        <a:rPr lang="en-US" sz="2000" dirty="0"/>
                        <a:t>* Two (2) varieties required*</a:t>
                      </a:r>
                    </a:p>
                  </a:txBody>
                  <a:tcPr/>
                </a:tc>
                <a:extLst>
                  <a:ext uri="{0D108BD9-81ED-4DB2-BD59-A6C34878D82A}">
                    <a16:rowId xmlns:a16="http://schemas.microsoft.com/office/drawing/2014/main" val="1023048490"/>
                  </a:ext>
                </a:extLst>
              </a:tr>
              <a:tr h="839165">
                <a:tc>
                  <a:txBody>
                    <a:bodyPr/>
                    <a:lstStyle/>
                    <a:p>
                      <a:pPr algn="ctr"/>
                      <a:r>
                        <a:rPr lang="en-US" sz="2400" dirty="0"/>
                        <a:t>Vegetable (CVB)</a:t>
                      </a:r>
                    </a:p>
                    <a:p>
                      <a:pPr algn="ctr"/>
                      <a:r>
                        <a:rPr lang="en-US" sz="2000" dirty="0"/>
                        <a:t>(Canned Vegetables)</a:t>
                      </a:r>
                    </a:p>
                  </a:txBody>
                  <a:tcPr/>
                </a:tc>
                <a:tc>
                  <a:txBody>
                    <a:bodyPr/>
                    <a:lstStyle/>
                    <a:p>
                      <a:pPr algn="ctr"/>
                      <a:r>
                        <a:rPr lang="en-US" sz="2000" dirty="0"/>
                        <a:t>14 to 16 oz. can</a:t>
                      </a:r>
                    </a:p>
                  </a:txBody>
                  <a:tcPr/>
                </a:tc>
                <a:tc>
                  <a:txBody>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lang="en-US" sz="2000" dirty="0"/>
                        <a:t>10 cans</a:t>
                      </a:r>
                    </a:p>
                    <a:p>
                      <a:pPr marL="0" marR="0" lvl="0" indent="0" algn="ctr" defTabSz="914126" rtl="0" eaLnBrk="1" fontAlgn="auto" latinLnBrk="0" hangingPunct="1">
                        <a:lnSpc>
                          <a:spcPct val="100000"/>
                        </a:lnSpc>
                        <a:spcBef>
                          <a:spcPts val="0"/>
                        </a:spcBef>
                        <a:spcAft>
                          <a:spcPts val="0"/>
                        </a:spcAft>
                        <a:buClrTx/>
                        <a:buSzTx/>
                        <a:buFontTx/>
                        <a:buNone/>
                        <a:tabLst/>
                        <a:defRPr/>
                      </a:pPr>
                      <a:r>
                        <a:rPr lang="en-US" sz="2000" dirty="0"/>
                        <a:t>* Two (2) varieties required*</a:t>
                      </a:r>
                    </a:p>
                  </a:txBody>
                  <a:tcPr/>
                </a:tc>
                <a:extLst>
                  <a:ext uri="{0D108BD9-81ED-4DB2-BD59-A6C34878D82A}">
                    <a16:rowId xmlns:a16="http://schemas.microsoft.com/office/drawing/2014/main" val="1265528949"/>
                  </a:ext>
                </a:extLst>
              </a:tr>
            </a:tbl>
          </a:graphicData>
        </a:graphic>
      </p:graphicFrame>
      <p:sp>
        <p:nvSpPr>
          <p:cNvPr id="2" name="TextBox 1">
            <a:extLst>
              <a:ext uri="{FF2B5EF4-FFF2-40B4-BE49-F238E27FC236}">
                <a16:creationId xmlns:a16="http://schemas.microsoft.com/office/drawing/2014/main" id="{4267C5ED-A74C-3CCB-C0C7-95458F0CD350}"/>
              </a:ext>
            </a:extLst>
          </p:cNvPr>
          <p:cNvSpPr txBox="1"/>
          <p:nvPr/>
        </p:nvSpPr>
        <p:spPr>
          <a:xfrm>
            <a:off x="1219200" y="274320"/>
            <a:ext cx="10744200" cy="76944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Aptos Display" panose="02110004020202020204"/>
                <a:ea typeface="+mn-ea"/>
                <a:cs typeface="+mn-cs"/>
              </a:rPr>
              <a:t>Minimum Inventory Requirements</a:t>
            </a:r>
          </a:p>
        </p:txBody>
      </p:sp>
      <p:pic>
        <p:nvPicPr>
          <p:cNvPr id="4" name="Picture 3">
            <a:extLst>
              <a:ext uri="{FF2B5EF4-FFF2-40B4-BE49-F238E27FC236}">
                <a16:creationId xmlns:a16="http://schemas.microsoft.com/office/drawing/2014/main" id="{D74697D9-EC18-2296-E03B-1565AEFE915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3042" y="350623"/>
            <a:ext cx="855852" cy="869479"/>
          </a:xfrm>
          <a:prstGeom prst="rect">
            <a:avLst/>
          </a:prstGeom>
        </p:spPr>
      </p:pic>
    </p:spTree>
    <p:custDataLst>
      <p:tags r:id="rId1"/>
    </p:custDataLst>
    <p:extLst>
      <p:ext uri="{BB962C8B-B14F-4D97-AF65-F5344CB8AC3E}">
        <p14:creationId xmlns:p14="http://schemas.microsoft.com/office/powerpoint/2010/main" val="2995422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7">
            <a:extLst>
              <a:ext uri="{FF2B5EF4-FFF2-40B4-BE49-F238E27FC236}">
                <a16:creationId xmlns:a16="http://schemas.microsoft.com/office/drawing/2014/main" id="{D557A610-4D24-C27F-681D-0F6F4D085615}"/>
              </a:ext>
            </a:extLst>
          </p:cNvPr>
          <p:cNvPicPr>
            <a:picLocks noGrp="1" noChangeAspect="1"/>
          </p:cNvPicPr>
          <p:nvPr>
            <p:ph idx="1"/>
          </p:nvPr>
        </p:nvPicPr>
        <p:blipFill>
          <a:blip r:embed="rId4" cstate="print">
            <a:extLst>
              <a:ext uri="{28A0092B-C50C-407E-A947-70E740481C1C}">
                <a14:useLocalDpi xmlns:a14="http://schemas.microsoft.com/office/drawing/2010/main" val="0"/>
              </a:ext>
            </a:extLst>
          </a:blip>
          <a:srcRect/>
          <a:stretch/>
        </p:blipFill>
        <p:spPr>
          <a:xfrm>
            <a:off x="2039353" y="1086819"/>
            <a:ext cx="2576096" cy="5634949"/>
          </a:xfrm>
          <a:prstGeom prst="rect">
            <a:avLst/>
          </a:prstGeom>
          <a:ln>
            <a:noFill/>
          </a:ln>
          <a:effectLst>
            <a:outerShdw blurRad="292100" dist="139700" dir="2700000" algn="tl" rotWithShape="0">
              <a:srgbClr val="333333">
                <a:alpha val="65000"/>
              </a:srgbClr>
            </a:outerShdw>
          </a:effectLst>
        </p:spPr>
      </p:pic>
      <p:pic>
        <p:nvPicPr>
          <p:cNvPr id="6" name="Picture 5" descr="A picture containing text&#10;&#10;Description automatically generated">
            <a:extLst>
              <a:ext uri="{FF2B5EF4-FFF2-40B4-BE49-F238E27FC236}">
                <a16:creationId xmlns:a16="http://schemas.microsoft.com/office/drawing/2014/main" id="{F6E078AC-20E7-59A9-BB0B-564649EB6F8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96001" y="1197651"/>
            <a:ext cx="2743200" cy="5413284"/>
          </a:xfrm>
          <a:prstGeom prst="rect">
            <a:avLst/>
          </a:prstGeom>
          <a:ln>
            <a:noFill/>
          </a:ln>
          <a:effectLst>
            <a:outerShdw blurRad="292100" dist="139700" dir="2700000" algn="tl" rotWithShape="0">
              <a:srgbClr val="333333">
                <a:alpha val="65000"/>
              </a:srgbClr>
            </a:outerShdw>
          </a:effectLst>
        </p:spPr>
      </p:pic>
      <p:sp>
        <p:nvSpPr>
          <p:cNvPr id="3" name="TextBox 2">
            <a:extLst>
              <a:ext uri="{FF2B5EF4-FFF2-40B4-BE49-F238E27FC236}">
                <a16:creationId xmlns:a16="http://schemas.microsoft.com/office/drawing/2014/main" id="{5E1A65CA-847A-DFEF-3218-E4944F970D1F}"/>
              </a:ext>
            </a:extLst>
          </p:cNvPr>
          <p:cNvSpPr txBox="1"/>
          <p:nvPr/>
        </p:nvSpPr>
        <p:spPr>
          <a:xfrm>
            <a:off x="533400" y="428210"/>
            <a:ext cx="11125200" cy="76944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Aptos Display" panose="02110004020202020204"/>
                <a:ea typeface="+mn-ea"/>
                <a:cs typeface="+mn-cs"/>
              </a:rPr>
              <a:t>North Carolina WIC Program Resources</a:t>
            </a:r>
          </a:p>
        </p:txBody>
      </p:sp>
      <p:pic>
        <p:nvPicPr>
          <p:cNvPr id="5" name="Picture 4">
            <a:extLst>
              <a:ext uri="{FF2B5EF4-FFF2-40B4-BE49-F238E27FC236}">
                <a16:creationId xmlns:a16="http://schemas.microsoft.com/office/drawing/2014/main" id="{6F40F074-3DDE-F467-A5D4-CD9416CAF27C}"/>
              </a:ext>
            </a:extLst>
          </p:cNvPr>
          <p:cNvPicPr>
            <a:picLocks noChangeAspect="1"/>
          </p:cNvPicPr>
          <p:nvPr/>
        </p:nvPicPr>
        <p:blipFill>
          <a:blip r:embed="rId6"/>
          <a:stretch>
            <a:fillRect/>
          </a:stretch>
        </p:blipFill>
        <p:spPr>
          <a:xfrm>
            <a:off x="6324600" y="5562600"/>
            <a:ext cx="605114" cy="950586"/>
          </a:xfrm>
          <a:prstGeom prst="rect">
            <a:avLst/>
          </a:prstGeom>
        </p:spPr>
      </p:pic>
      <p:pic>
        <p:nvPicPr>
          <p:cNvPr id="10" name="Picture 9">
            <a:extLst>
              <a:ext uri="{FF2B5EF4-FFF2-40B4-BE49-F238E27FC236}">
                <a16:creationId xmlns:a16="http://schemas.microsoft.com/office/drawing/2014/main" id="{96249090-CF11-A1DA-9B0E-5BF187654913}"/>
              </a:ext>
            </a:extLst>
          </p:cNvPr>
          <p:cNvPicPr>
            <a:picLocks noChangeAspect="1"/>
          </p:cNvPicPr>
          <p:nvPr/>
        </p:nvPicPr>
        <p:blipFill>
          <a:blip r:embed="rId7"/>
          <a:stretch>
            <a:fillRect/>
          </a:stretch>
        </p:blipFill>
        <p:spPr>
          <a:xfrm>
            <a:off x="6286500" y="5458109"/>
            <a:ext cx="2400299" cy="1055077"/>
          </a:xfrm>
          <a:prstGeom prst="rect">
            <a:avLst/>
          </a:prstGeom>
        </p:spPr>
      </p:pic>
      <p:pic>
        <p:nvPicPr>
          <p:cNvPr id="7" name="Picture 6">
            <a:extLst>
              <a:ext uri="{FF2B5EF4-FFF2-40B4-BE49-F238E27FC236}">
                <a16:creationId xmlns:a16="http://schemas.microsoft.com/office/drawing/2014/main" id="{9DE2AEC2-135A-9299-5A98-017953F3B15A}"/>
              </a:ext>
            </a:extLst>
          </p:cNvPr>
          <p:cNvPicPr>
            <a:picLocks noChangeAspect="1"/>
          </p:cNvPicPr>
          <p:nvPr/>
        </p:nvPicPr>
        <p:blipFill>
          <a:blip r:embed="rId8"/>
          <a:stretch>
            <a:fillRect/>
          </a:stretch>
        </p:blipFill>
        <p:spPr>
          <a:xfrm>
            <a:off x="3982967" y="1951918"/>
            <a:ext cx="632482" cy="972189"/>
          </a:xfrm>
          <a:prstGeom prst="rect">
            <a:avLst/>
          </a:prstGeom>
        </p:spPr>
      </p:pic>
    </p:spTree>
    <p:custDataLst>
      <p:tags r:id="rId1"/>
    </p:custDataLst>
    <p:extLst>
      <p:ext uri="{BB962C8B-B14F-4D97-AF65-F5344CB8AC3E}">
        <p14:creationId xmlns:p14="http://schemas.microsoft.com/office/powerpoint/2010/main" val="878815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DBC8166-481C-4473-95F5-9A5B9073B7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2" name="Freeform: Shape 11">
            <a:extLst>
              <a:ext uri="{FF2B5EF4-FFF2-40B4-BE49-F238E27FC236}">
                <a16:creationId xmlns:a16="http://schemas.microsoft.com/office/drawing/2014/main" id="{A5A5CE6E-90AF-4D43-A014-1F9EC83EB9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4512467" cy="6858000"/>
          </a:xfrm>
          <a:custGeom>
            <a:avLst/>
            <a:gdLst>
              <a:gd name="connsiteX0" fmla="*/ 0 w 4512467"/>
              <a:gd name="connsiteY0" fmla="*/ 0 h 6858000"/>
              <a:gd name="connsiteX1" fmla="*/ 2579526 w 4512467"/>
              <a:gd name="connsiteY1" fmla="*/ 0 h 6858000"/>
              <a:gd name="connsiteX2" fmla="*/ 2583267 w 4512467"/>
              <a:gd name="connsiteY2" fmla="*/ 2151 h 6858000"/>
              <a:gd name="connsiteX3" fmla="*/ 4512467 w 4512467"/>
              <a:gd name="connsiteY3" fmla="*/ 3429000 h 6858000"/>
              <a:gd name="connsiteX4" fmla="*/ 2583267 w 4512467"/>
              <a:gd name="connsiteY4" fmla="*/ 6855849 h 6858000"/>
              <a:gd name="connsiteX5" fmla="*/ 2579526 w 4512467"/>
              <a:gd name="connsiteY5" fmla="*/ 6858000 h 6858000"/>
              <a:gd name="connsiteX6" fmla="*/ 0 w 451246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12467" h="6858000">
                <a:moveTo>
                  <a:pt x="0" y="0"/>
                </a:moveTo>
                <a:lnTo>
                  <a:pt x="2579526" y="0"/>
                </a:lnTo>
                <a:lnTo>
                  <a:pt x="2583267" y="2151"/>
                </a:lnTo>
                <a:cubicBezTo>
                  <a:pt x="3739868" y="704919"/>
                  <a:pt x="4512467" y="1976735"/>
                  <a:pt x="4512467" y="3429000"/>
                </a:cubicBezTo>
                <a:cubicBezTo>
                  <a:pt x="4512467" y="4881266"/>
                  <a:pt x="3739868" y="6153081"/>
                  <a:pt x="2583267" y="6855849"/>
                </a:cubicBezTo>
                <a:lnTo>
                  <a:pt x="2579526"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4" name="TextBox 3">
            <a:extLst>
              <a:ext uri="{FF2B5EF4-FFF2-40B4-BE49-F238E27FC236}">
                <a16:creationId xmlns:a16="http://schemas.microsoft.com/office/drawing/2014/main" id="{7BF6ADAF-2F4F-BD31-3A1C-93852807A3A0}"/>
              </a:ext>
            </a:extLst>
          </p:cNvPr>
          <p:cNvSpPr txBox="1"/>
          <p:nvPr/>
        </p:nvSpPr>
        <p:spPr>
          <a:xfrm>
            <a:off x="838200" y="643467"/>
            <a:ext cx="2951205" cy="5571066"/>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Aptos Display" panose="02110004020202020204"/>
                <a:ea typeface="+mn-ea"/>
                <a:cs typeface="+mn-cs"/>
              </a:rPr>
              <a:t>Summary</a:t>
            </a:r>
          </a:p>
        </p:txBody>
      </p:sp>
      <p:graphicFrame>
        <p:nvGraphicFramePr>
          <p:cNvPr id="5" name="Content Placeholder 4">
            <a:extLst>
              <a:ext uri="{FF2B5EF4-FFF2-40B4-BE49-F238E27FC236}">
                <a16:creationId xmlns:a16="http://schemas.microsoft.com/office/drawing/2014/main" id="{4A2A5F18-6058-F1D1-FCB3-B699F045A362}"/>
              </a:ext>
            </a:extLst>
          </p:cNvPr>
          <p:cNvGraphicFramePr>
            <a:graphicFrameLocks noGrp="1"/>
          </p:cNvGraphicFramePr>
          <p:nvPr>
            <p:ph idx="1"/>
          </p:nvPr>
        </p:nvGraphicFramePr>
        <p:xfrm>
          <a:off x="5207640" y="643466"/>
          <a:ext cx="6291714" cy="553073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645078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B972C24C-EAA8-7EDB-48A5-5DD4C00AAF80}"/>
              </a:ext>
            </a:extLst>
          </p:cNvPr>
          <p:cNvSpPr txBox="1">
            <a:spLocks noChangeArrowheads="1"/>
          </p:cNvSpPr>
          <p:nvPr/>
        </p:nvSpPr>
        <p:spPr>
          <a:xfrm>
            <a:off x="571348" y="265335"/>
            <a:ext cx="11049000" cy="1615696"/>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4000" kern="1200">
                <a:solidFill>
                  <a:schemeClr val="accent1"/>
                </a:solidFill>
                <a:latin typeface="+mj-lt"/>
                <a:ea typeface="+mj-ea"/>
                <a:cs typeface="+mj-cs"/>
              </a:defRPr>
            </a:lvl1pPr>
          </a:lstStyle>
          <a:p>
            <a:pPr algn="ctr"/>
            <a:r>
              <a:rPr lang="en-US" sz="6600" b="1" dirty="0">
                <a:solidFill>
                  <a:schemeClr val="tx1"/>
                </a:solidFill>
                <a:ea typeface="Tahoma" pitchFamily="34" charset="0"/>
                <a:cs typeface="Tahoma" pitchFamily="34" charset="0"/>
              </a:rPr>
              <a:t>Questions</a:t>
            </a:r>
            <a:endParaRPr lang="en-US" sz="6600" b="1" dirty="0">
              <a:solidFill>
                <a:schemeClr val="tx1"/>
              </a:solidFill>
            </a:endParaRPr>
          </a:p>
        </p:txBody>
      </p:sp>
      <p:pic>
        <p:nvPicPr>
          <p:cNvPr id="6" name="Picture 2" descr="S:\NSB\Resources\PHOTOS-CLIPART\Misc\Permission To Use\QuestionsConcernsComments Fotolia_38199224_Subscription_XXL.jpg">
            <a:extLst>
              <a:ext uri="{FF2B5EF4-FFF2-40B4-BE49-F238E27FC236}">
                <a16:creationId xmlns:a16="http://schemas.microsoft.com/office/drawing/2014/main" id="{B601951E-CCC8-7EDC-0038-7EE94D5A86B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20473" y="2133600"/>
            <a:ext cx="4751059" cy="35814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171534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36">
            <a:extLst>
              <a:ext uri="{FF2B5EF4-FFF2-40B4-BE49-F238E27FC236}">
                <a16:creationId xmlns:a16="http://schemas.microsoft.com/office/drawing/2014/main" id="{E92FEB64-6EEA-4759-B4A4-BD2C1E660B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Oval 38">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7393" y="847600"/>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1">
            <a:extLst>
              <a:ext uri="{FF2B5EF4-FFF2-40B4-BE49-F238E27FC236}">
                <a16:creationId xmlns:a16="http://schemas.microsoft.com/office/drawing/2014/main" id="{133331EB-E561-5D4B-ACA3-62B84629DB50}"/>
              </a:ext>
            </a:extLst>
          </p:cNvPr>
          <p:cNvSpPr txBox="1">
            <a:spLocks/>
          </p:cNvSpPr>
          <p:nvPr>
            <p:custDataLst>
              <p:tags r:id="rId2"/>
            </p:custDataLst>
          </p:nvPr>
        </p:nvSpPr>
        <p:spPr>
          <a:xfrm>
            <a:off x="1036649" y="959120"/>
            <a:ext cx="4173322" cy="406462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a:lstStyle>
          <a:p>
            <a:pPr>
              <a:spcAft>
                <a:spcPts val="600"/>
              </a:spcAft>
            </a:pPr>
            <a:r>
              <a:rPr lang="en-US" sz="5500" b="1" kern="1200" dirty="0">
                <a:solidFill>
                  <a:srgbClr val="FFFFFF"/>
                </a:solidFill>
                <a:latin typeface="+mj-lt"/>
                <a:ea typeface="+mj-ea"/>
                <a:cs typeface="+mj-cs"/>
              </a:rPr>
              <a:t>eWIC Requirements </a:t>
            </a:r>
          </a:p>
        </p:txBody>
      </p:sp>
      <p:sp>
        <p:nvSpPr>
          <p:cNvPr id="41" name="Freeform: Shape 40">
            <a:extLst>
              <a:ext uri="{FF2B5EF4-FFF2-40B4-BE49-F238E27FC236}">
                <a16:creationId xmlns:a16="http://schemas.microsoft.com/office/drawing/2014/main" id="{14847E93-7DC1-4D4B-8829-B19AA7137C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30529" y="0"/>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3" name="Freeform: Shape 42">
            <a:extLst>
              <a:ext uri="{FF2B5EF4-FFF2-40B4-BE49-F238E27FC236}">
                <a16:creationId xmlns:a16="http://schemas.microsoft.com/office/drawing/2014/main" id="{5566D6E1-03A1-4D73-A4E0-35D74D568A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961511" y="-1"/>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endParaRPr lang="en-US" dirty="0"/>
          </a:p>
        </p:txBody>
      </p:sp>
      <p:sp>
        <p:nvSpPr>
          <p:cNvPr id="45" name="Freeform: Shape 44">
            <a:extLst>
              <a:ext uri="{FF2B5EF4-FFF2-40B4-BE49-F238E27FC236}">
                <a16:creationId xmlns:a16="http://schemas.microsoft.com/office/drawing/2014/main" id="{9F835A99-04AC-494A-A572-AFE8413CC9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36831"/>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4"/>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9" name="Content Placeholder 8">
            <a:extLst>
              <a:ext uri="{FF2B5EF4-FFF2-40B4-BE49-F238E27FC236}">
                <a16:creationId xmlns:a16="http://schemas.microsoft.com/office/drawing/2014/main" id="{F3476EB6-7710-8BE6-576D-29049ED86A6C}"/>
              </a:ext>
            </a:extLst>
          </p:cNvPr>
          <p:cNvSpPr>
            <a:spLocks noGrp="1"/>
          </p:cNvSpPr>
          <p:nvPr>
            <p:ph idx="1"/>
          </p:nvPr>
        </p:nvSpPr>
        <p:spPr>
          <a:xfrm>
            <a:off x="6096000" y="820880"/>
            <a:ext cx="5257799" cy="4889350"/>
          </a:xfrm>
        </p:spPr>
        <p:txBody>
          <a:bodyPr vert="horz" lIns="91440" tIns="45720" rIns="91440" bIns="45720" rtlCol="0" anchor="t">
            <a:normAutofit/>
          </a:bodyPr>
          <a:lstStyle/>
          <a:p>
            <a:pPr>
              <a:spcBef>
                <a:spcPts val="0"/>
              </a:spcBef>
              <a:spcAft>
                <a:spcPts val="600"/>
              </a:spcAft>
            </a:pPr>
            <a:r>
              <a:rPr lang="en-US" sz="2600" dirty="0"/>
              <a:t>Obtain card readers to support eWIC transactions within their store(s). The vendor must ensure that the card readers they obtain meet all eWIC requirements (Integrated systems) </a:t>
            </a:r>
          </a:p>
          <a:p>
            <a:pPr>
              <a:spcBef>
                <a:spcPct val="45000"/>
              </a:spcBef>
              <a:spcAft>
                <a:spcPts val="1200"/>
              </a:spcAft>
            </a:pPr>
            <a:r>
              <a:rPr lang="en-US" sz="2600" dirty="0"/>
              <a:t>Cessation of operations, withdrawal from the WIC Program or disqualification from the WIC Program shall result in termination of the WIC Vendor Agreement by the State WIC Agency</a:t>
            </a:r>
          </a:p>
          <a:p>
            <a:endParaRPr lang="en-US" sz="2600" dirty="0"/>
          </a:p>
        </p:txBody>
      </p:sp>
      <p:sp>
        <p:nvSpPr>
          <p:cNvPr id="47" name="Freeform: Shape 46">
            <a:extLst>
              <a:ext uri="{FF2B5EF4-FFF2-40B4-BE49-F238E27FC236}">
                <a16:creationId xmlns:a16="http://schemas.microsoft.com/office/drawing/2014/main" id="{7B786209-1B0B-4CA9-9BDD-F7327066A8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35649"/>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dirty="0"/>
          </a:p>
        </p:txBody>
      </p:sp>
      <p:sp>
        <p:nvSpPr>
          <p:cNvPr id="49" name="Freeform: Shape 48">
            <a:extLst>
              <a:ext uri="{FF2B5EF4-FFF2-40B4-BE49-F238E27FC236}">
                <a16:creationId xmlns:a16="http://schemas.microsoft.com/office/drawing/2014/main" id="{2D2964BB-484D-45AE-AD66-D407D06296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405056"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endParaRPr lang="en-US" dirty="0"/>
          </a:p>
        </p:txBody>
      </p:sp>
      <p:sp>
        <p:nvSpPr>
          <p:cNvPr id="51" name="Freeform: Shape 50">
            <a:extLst>
              <a:ext uri="{FF2B5EF4-FFF2-40B4-BE49-F238E27FC236}">
                <a16:creationId xmlns:a16="http://schemas.microsoft.com/office/drawing/2014/main" id="{6691AC69-A76E-4DAB-B565-468B6B87AC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132972" y="6258755"/>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custDataLst>
      <p:tags r:id="rId1"/>
    </p:custDataLst>
    <p:extLst>
      <p:ext uri="{BB962C8B-B14F-4D97-AF65-F5344CB8AC3E}">
        <p14:creationId xmlns:p14="http://schemas.microsoft.com/office/powerpoint/2010/main" val="3091725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3035" name="Rectangle 43034">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037" name="Freeform: Shape 43036">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6866" name="Rectangle 4"/>
          <p:cNvSpPr>
            <a:spLocks noGrp="1" noChangeArrowheads="1"/>
          </p:cNvSpPr>
          <p:nvPr>
            <p:ph type="title"/>
            <p:custDataLst>
              <p:tags r:id="rId2"/>
            </p:custDataLst>
          </p:nvPr>
        </p:nvSpPr>
        <p:spPr>
          <a:xfrm>
            <a:off x="838200" y="365125"/>
            <a:ext cx="10515600" cy="1325563"/>
          </a:xfrm>
        </p:spPr>
        <p:txBody>
          <a:bodyPr>
            <a:normAutofit/>
          </a:bodyPr>
          <a:lstStyle/>
          <a:p>
            <a:pPr>
              <a:defRPr/>
            </a:pPr>
            <a:r>
              <a:rPr lang="en-US" b="1" dirty="0"/>
              <a:t>eWIC Requirements - continued</a:t>
            </a:r>
          </a:p>
        </p:txBody>
      </p:sp>
      <p:sp>
        <p:nvSpPr>
          <p:cNvPr id="43039" name="Arc 43038">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3011" name="Rectangle 5"/>
          <p:cNvSpPr>
            <a:spLocks noGrp="1" noChangeArrowheads="1"/>
          </p:cNvSpPr>
          <p:nvPr>
            <p:ph idx="1"/>
            <p:custDataLst>
              <p:tags r:id="rId3"/>
            </p:custDataLst>
          </p:nvPr>
        </p:nvSpPr>
        <p:spPr>
          <a:xfrm>
            <a:off x="838200" y="1825625"/>
            <a:ext cx="10515600" cy="4351338"/>
          </a:xfrm>
        </p:spPr>
        <p:txBody>
          <a:bodyPr>
            <a:normAutofit/>
          </a:bodyPr>
          <a:lstStyle/>
          <a:p>
            <a:pPr>
              <a:spcBef>
                <a:spcPts val="0"/>
              </a:spcBef>
              <a:spcAft>
                <a:spcPts val="600"/>
              </a:spcAft>
            </a:pPr>
            <a:r>
              <a:rPr lang="en-US" sz="2400" dirty="0"/>
              <a:t>Process eWIC transactions accurately, in a timely manner, and in accordance with the terms of the North Carolina WIC Vendor Agreement. Maintain compliance with the eWIC Processor Vendor Agreement, the FNS EBT operating rules, standards and technical requirements, WIC Program Rules, and state and federal regulations, and statutes</a:t>
            </a:r>
          </a:p>
          <a:p>
            <a:pPr marL="0" indent="0">
              <a:spcBef>
                <a:spcPts val="0"/>
              </a:spcBef>
              <a:spcAft>
                <a:spcPts val="600"/>
              </a:spcAft>
              <a:buNone/>
            </a:pPr>
            <a:endParaRPr lang="en-US" sz="2400" dirty="0"/>
          </a:p>
          <a:p>
            <a:pPr>
              <a:spcBef>
                <a:spcPts val="0"/>
              </a:spcBef>
              <a:spcAft>
                <a:spcPts val="600"/>
              </a:spcAft>
            </a:pPr>
            <a:r>
              <a:rPr lang="en-US" sz="2400" dirty="0"/>
              <a:t>Maintain a certified eWIC system that is available for WIC redemption processing during all hours the store is open; </a:t>
            </a:r>
          </a:p>
          <a:p>
            <a:pPr>
              <a:spcBef>
                <a:spcPts val="0"/>
              </a:spcBef>
              <a:spcAft>
                <a:spcPts val="600"/>
              </a:spcAft>
            </a:pPr>
            <a:endParaRPr lang="en-US" sz="2400" dirty="0"/>
          </a:p>
          <a:p>
            <a:pPr>
              <a:spcBef>
                <a:spcPts val="0"/>
              </a:spcBef>
              <a:spcAft>
                <a:spcPts val="600"/>
              </a:spcAft>
            </a:pPr>
            <a:r>
              <a:rPr lang="en-US" sz="2400" dirty="0"/>
              <a:t>Request eWIC Processor re-certify the vendor’s eWIC system if it is altered or revised in any manner that impacts eWIC redemption</a:t>
            </a:r>
          </a:p>
          <a:p>
            <a:pPr>
              <a:spcBef>
                <a:spcPts val="0"/>
              </a:spcBef>
              <a:spcAft>
                <a:spcPts val="600"/>
              </a:spcAft>
            </a:pPr>
            <a:endParaRPr lang="en-US" sz="2400" dirty="0"/>
          </a:p>
          <a:p>
            <a:pPr marL="0" indent="0">
              <a:spcBef>
                <a:spcPts val="0"/>
              </a:spcBef>
              <a:spcAft>
                <a:spcPts val="600"/>
              </a:spcAft>
              <a:buNone/>
            </a:pPr>
            <a:endParaRPr lang="en-US" sz="2400" dirty="0"/>
          </a:p>
          <a:p>
            <a:pPr marL="0" indent="0">
              <a:spcBef>
                <a:spcPct val="45000"/>
              </a:spcBef>
              <a:spcAft>
                <a:spcPts val="1200"/>
              </a:spcAft>
              <a:buNone/>
            </a:pPr>
            <a:endParaRPr lang="en-US" sz="2400" dirty="0"/>
          </a:p>
          <a:p>
            <a:pPr>
              <a:spcBef>
                <a:spcPct val="45000"/>
              </a:spcBef>
            </a:pPr>
            <a:endParaRPr lang="en-US" sz="2400" dirty="0"/>
          </a:p>
          <a:p>
            <a:pPr>
              <a:spcBef>
                <a:spcPct val="45000"/>
              </a:spcBef>
            </a:pPr>
            <a:endParaRPr lang="en-US" sz="2400" dirty="0"/>
          </a:p>
        </p:txBody>
      </p:sp>
    </p:spTree>
    <p:custDataLst>
      <p:tags r:id="rId1"/>
    </p:custDataLst>
    <p:extLst>
      <p:ext uri="{BB962C8B-B14F-4D97-AF65-F5344CB8AC3E}">
        <p14:creationId xmlns:p14="http://schemas.microsoft.com/office/powerpoint/2010/main" val="2374895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3035" name="Rectangle 43034">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037" name="Freeform: Shape 43036">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6866" name="Rectangle 4"/>
          <p:cNvSpPr>
            <a:spLocks noGrp="1" noChangeArrowheads="1"/>
          </p:cNvSpPr>
          <p:nvPr>
            <p:ph type="title"/>
            <p:custDataLst>
              <p:tags r:id="rId2"/>
            </p:custDataLst>
          </p:nvPr>
        </p:nvSpPr>
        <p:spPr>
          <a:xfrm>
            <a:off x="838200" y="365125"/>
            <a:ext cx="10515600" cy="1325563"/>
          </a:xfrm>
        </p:spPr>
        <p:txBody>
          <a:bodyPr>
            <a:normAutofit/>
          </a:bodyPr>
          <a:lstStyle/>
          <a:p>
            <a:pPr>
              <a:defRPr/>
            </a:pPr>
            <a:r>
              <a:rPr lang="en-US" b="1" dirty="0"/>
              <a:t>eWIC Requirements - continued</a:t>
            </a:r>
          </a:p>
        </p:txBody>
      </p:sp>
      <p:sp>
        <p:nvSpPr>
          <p:cNvPr id="43039" name="Arc 43038">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3011" name="Rectangle 5"/>
          <p:cNvSpPr>
            <a:spLocks noGrp="1" noChangeArrowheads="1"/>
          </p:cNvSpPr>
          <p:nvPr>
            <p:ph idx="1"/>
            <p:custDataLst>
              <p:tags r:id="rId3"/>
            </p:custDataLst>
          </p:nvPr>
        </p:nvSpPr>
        <p:spPr>
          <a:xfrm>
            <a:off x="838200" y="1825625"/>
            <a:ext cx="10515600" cy="4351338"/>
          </a:xfrm>
        </p:spPr>
        <p:txBody>
          <a:bodyPr>
            <a:normAutofit/>
          </a:bodyPr>
          <a:lstStyle/>
          <a:p>
            <a:pPr marL="0" indent="0">
              <a:buNone/>
            </a:pPr>
            <a:r>
              <a:rPr lang="en-US" b="1" dirty="0"/>
              <a:t>Integrated Vendors:</a:t>
            </a:r>
          </a:p>
          <a:p>
            <a:pPr marL="342900" indent="-342900"/>
            <a:r>
              <a:rPr lang="en-US" dirty="0"/>
              <a:t>There is no need for WIC customers to separate their items when transacting WIC benefits </a:t>
            </a:r>
          </a:p>
          <a:p>
            <a:pPr marL="342900" indent="-342900"/>
            <a:r>
              <a:rPr lang="en-US" dirty="0"/>
              <a:t>Do not make them separate their WIC items from non-WIC items</a:t>
            </a:r>
          </a:p>
          <a:p>
            <a:pPr marL="571500" lvl="1" indent="-342900">
              <a:buFont typeface="Wingdings" panose="05000000000000000000" pitchFamily="2" charset="2"/>
              <a:buChar char="ü"/>
            </a:pPr>
            <a:r>
              <a:rPr lang="en-US" dirty="0"/>
              <a:t>  All items can be rung up together; however, the WIC customer must swipe their eWIC card first before any other tender type is applied to ensure that the proper items are deducted from the WIC customer’s benefit balance before another tender type is used for purchase</a:t>
            </a:r>
          </a:p>
          <a:p>
            <a:pPr>
              <a:spcBef>
                <a:spcPts val="0"/>
              </a:spcBef>
              <a:spcAft>
                <a:spcPts val="600"/>
              </a:spcAft>
            </a:pPr>
            <a:endParaRPr lang="en-US" dirty="0"/>
          </a:p>
          <a:p>
            <a:pPr marL="0" indent="0">
              <a:spcBef>
                <a:spcPts val="0"/>
              </a:spcBef>
              <a:spcAft>
                <a:spcPts val="600"/>
              </a:spcAft>
              <a:buNone/>
            </a:pPr>
            <a:endParaRPr lang="en-US" dirty="0"/>
          </a:p>
          <a:p>
            <a:pPr marL="0" indent="0">
              <a:spcBef>
                <a:spcPct val="45000"/>
              </a:spcBef>
              <a:spcAft>
                <a:spcPts val="1200"/>
              </a:spcAft>
              <a:buNone/>
            </a:pPr>
            <a:endParaRPr lang="en-US" dirty="0"/>
          </a:p>
          <a:p>
            <a:pPr>
              <a:spcBef>
                <a:spcPct val="45000"/>
              </a:spcBef>
            </a:pPr>
            <a:endParaRPr lang="en-US" dirty="0"/>
          </a:p>
          <a:p>
            <a:pPr>
              <a:spcBef>
                <a:spcPct val="45000"/>
              </a:spcBef>
            </a:pPr>
            <a:endParaRPr lang="en-US" dirty="0"/>
          </a:p>
        </p:txBody>
      </p:sp>
    </p:spTree>
    <p:custDataLst>
      <p:tags r:id="rId1"/>
    </p:custDataLst>
    <p:extLst>
      <p:ext uri="{BB962C8B-B14F-4D97-AF65-F5344CB8AC3E}">
        <p14:creationId xmlns:p14="http://schemas.microsoft.com/office/powerpoint/2010/main" val="645858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3035" name="Rectangle 43034">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037" name="Freeform: Shape 43036">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6866" name="Rectangle 4"/>
          <p:cNvSpPr>
            <a:spLocks noGrp="1" noChangeArrowheads="1"/>
          </p:cNvSpPr>
          <p:nvPr>
            <p:ph type="title"/>
            <p:custDataLst>
              <p:tags r:id="rId2"/>
            </p:custDataLst>
          </p:nvPr>
        </p:nvSpPr>
        <p:spPr>
          <a:xfrm>
            <a:off x="838200" y="365125"/>
            <a:ext cx="10515600" cy="1325563"/>
          </a:xfrm>
        </p:spPr>
        <p:txBody>
          <a:bodyPr>
            <a:normAutofit/>
          </a:bodyPr>
          <a:lstStyle/>
          <a:p>
            <a:pPr>
              <a:defRPr/>
            </a:pPr>
            <a:r>
              <a:rPr lang="en-US" b="1" dirty="0"/>
              <a:t>eWIC Requirements - continued</a:t>
            </a:r>
          </a:p>
        </p:txBody>
      </p:sp>
      <p:sp>
        <p:nvSpPr>
          <p:cNvPr id="43039" name="Arc 43038">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3011" name="Rectangle 5"/>
          <p:cNvSpPr>
            <a:spLocks noGrp="1" noChangeArrowheads="1"/>
          </p:cNvSpPr>
          <p:nvPr>
            <p:ph idx="1"/>
            <p:custDataLst>
              <p:tags r:id="rId3"/>
            </p:custDataLst>
          </p:nvPr>
        </p:nvSpPr>
        <p:spPr>
          <a:xfrm>
            <a:off x="838200" y="1825625"/>
            <a:ext cx="10515600" cy="4351338"/>
          </a:xfrm>
        </p:spPr>
        <p:txBody>
          <a:bodyPr>
            <a:normAutofit fontScale="92500" lnSpcReduction="20000"/>
          </a:bodyPr>
          <a:lstStyle/>
          <a:p>
            <a:pPr>
              <a:spcBef>
                <a:spcPts val="0"/>
              </a:spcBef>
              <a:spcAft>
                <a:spcPts val="600"/>
              </a:spcAft>
            </a:pPr>
            <a:r>
              <a:rPr lang="en-US" sz="2400" dirty="0"/>
              <a:t>Should a vendor that uses stand-beside device(s) to transact eWIC decide to upgrade to an integrated system, the vendor must: </a:t>
            </a:r>
          </a:p>
          <a:p>
            <a:pPr marL="856873" lvl="1" indent="-457063">
              <a:spcBef>
                <a:spcPts val="0"/>
              </a:spcBef>
              <a:spcAft>
                <a:spcPts val="600"/>
              </a:spcAft>
              <a:buAutoNum type="arabicPeriod"/>
            </a:pPr>
            <a:r>
              <a:rPr lang="en-US" dirty="0"/>
              <a:t>Inform the eWIC processor before making </a:t>
            </a:r>
            <a:r>
              <a:rPr lang="en-US" b="1" u="sng" dirty="0"/>
              <a:t>any</a:t>
            </a:r>
            <a:r>
              <a:rPr lang="en-US" dirty="0"/>
              <a:t> change, so that it can be determined if the system needs to be certified and testing can be performed to establish connectivity</a:t>
            </a:r>
          </a:p>
          <a:p>
            <a:pPr marL="856873" lvl="1" indent="-457063">
              <a:spcBef>
                <a:spcPts val="0"/>
              </a:spcBef>
              <a:spcAft>
                <a:spcPts val="600"/>
              </a:spcAft>
              <a:buAutoNum type="arabicPeriod"/>
            </a:pPr>
            <a:r>
              <a:rPr lang="en-US" dirty="0"/>
              <a:t>Inform the State WIC Agency so that Level III certification testing can be performed prior to use of the system in the store</a:t>
            </a:r>
          </a:p>
          <a:p>
            <a:pPr marL="457063" indent="-457063">
              <a:spcBef>
                <a:spcPts val="0"/>
              </a:spcBef>
              <a:spcAft>
                <a:spcPts val="600"/>
              </a:spcAft>
              <a:buAutoNum type="arabicPeriod"/>
            </a:pPr>
            <a:endParaRPr lang="en-US" sz="2400" dirty="0"/>
          </a:p>
          <a:p>
            <a:pPr>
              <a:spcBef>
                <a:spcPts val="0"/>
              </a:spcBef>
              <a:spcAft>
                <a:spcPts val="600"/>
              </a:spcAft>
            </a:pPr>
            <a:r>
              <a:rPr lang="en-US" sz="2400" dirty="0"/>
              <a:t>Testing performed with the eWIC processor for a new system that a vendor chooses to use does not supersede the Level III certification testing that must be performed by the State WIC Agency</a:t>
            </a:r>
          </a:p>
          <a:p>
            <a:pPr marL="45720" indent="0">
              <a:spcBef>
                <a:spcPts val="0"/>
              </a:spcBef>
              <a:spcAft>
                <a:spcPts val="600"/>
              </a:spcAft>
              <a:buNone/>
            </a:pPr>
            <a:endParaRPr lang="en-US" sz="2400" dirty="0"/>
          </a:p>
          <a:p>
            <a:pPr>
              <a:spcBef>
                <a:spcPts val="0"/>
              </a:spcBef>
              <a:spcAft>
                <a:spcPts val="600"/>
              </a:spcAft>
            </a:pPr>
            <a:r>
              <a:rPr lang="en-US" sz="2400" dirty="0"/>
              <a:t>These procedures also apply to vendors who alter the integrated system that they currently use or decide to use a different integrated system altogether</a:t>
            </a:r>
          </a:p>
          <a:p>
            <a:pPr>
              <a:spcBef>
                <a:spcPts val="0"/>
              </a:spcBef>
              <a:spcAft>
                <a:spcPts val="600"/>
              </a:spcAft>
            </a:pPr>
            <a:endParaRPr lang="en-US" sz="1300" dirty="0"/>
          </a:p>
          <a:p>
            <a:pPr>
              <a:spcBef>
                <a:spcPct val="45000"/>
              </a:spcBef>
            </a:pPr>
            <a:endParaRPr lang="en-US" sz="1300" dirty="0"/>
          </a:p>
          <a:p>
            <a:pPr marL="0" indent="0">
              <a:spcBef>
                <a:spcPct val="45000"/>
              </a:spcBef>
              <a:spcAft>
                <a:spcPts val="1200"/>
              </a:spcAft>
              <a:buNone/>
            </a:pPr>
            <a:endParaRPr lang="en-US" sz="1300" dirty="0"/>
          </a:p>
          <a:p>
            <a:pPr>
              <a:spcBef>
                <a:spcPct val="45000"/>
              </a:spcBef>
            </a:pPr>
            <a:endParaRPr lang="en-US" sz="1300" dirty="0"/>
          </a:p>
          <a:p>
            <a:pPr>
              <a:spcBef>
                <a:spcPct val="45000"/>
              </a:spcBef>
            </a:pPr>
            <a:endParaRPr lang="en-US" sz="1300" dirty="0"/>
          </a:p>
        </p:txBody>
      </p:sp>
    </p:spTree>
    <p:custDataLst>
      <p:tags r:id="rId1"/>
    </p:custDataLst>
    <p:extLst>
      <p:ext uri="{BB962C8B-B14F-4D97-AF65-F5344CB8AC3E}">
        <p14:creationId xmlns:p14="http://schemas.microsoft.com/office/powerpoint/2010/main" val="1122421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3035" name="Rectangle 43034">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037" name="Freeform: Shape 43036">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6866" name="Rectangle 4"/>
          <p:cNvSpPr>
            <a:spLocks noGrp="1" noChangeArrowheads="1"/>
          </p:cNvSpPr>
          <p:nvPr>
            <p:ph type="title"/>
            <p:custDataLst>
              <p:tags r:id="rId2"/>
            </p:custDataLst>
          </p:nvPr>
        </p:nvSpPr>
        <p:spPr>
          <a:xfrm>
            <a:off x="838200" y="365125"/>
            <a:ext cx="10515600" cy="1325563"/>
          </a:xfrm>
        </p:spPr>
        <p:txBody>
          <a:bodyPr>
            <a:normAutofit/>
          </a:bodyPr>
          <a:lstStyle/>
          <a:p>
            <a:pPr>
              <a:defRPr/>
            </a:pPr>
            <a:r>
              <a:rPr lang="en-US" b="1" dirty="0"/>
              <a:t>eWIC Requirements - continued</a:t>
            </a:r>
          </a:p>
        </p:txBody>
      </p:sp>
      <p:sp>
        <p:nvSpPr>
          <p:cNvPr id="43039" name="Arc 43038">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3011" name="Rectangle 5"/>
          <p:cNvSpPr>
            <a:spLocks noGrp="1" noChangeArrowheads="1"/>
          </p:cNvSpPr>
          <p:nvPr>
            <p:ph idx="1"/>
            <p:custDataLst>
              <p:tags r:id="rId3"/>
            </p:custDataLst>
          </p:nvPr>
        </p:nvSpPr>
        <p:spPr>
          <a:xfrm>
            <a:off x="838200" y="1825625"/>
            <a:ext cx="10515600" cy="4351338"/>
          </a:xfrm>
        </p:spPr>
        <p:txBody>
          <a:bodyPr>
            <a:normAutofit/>
          </a:bodyPr>
          <a:lstStyle/>
          <a:p>
            <a:pPr>
              <a:spcBef>
                <a:spcPts val="0"/>
              </a:spcBef>
              <a:spcAft>
                <a:spcPts val="600"/>
              </a:spcAft>
            </a:pPr>
            <a:r>
              <a:rPr lang="en-US" dirty="0"/>
              <a:t>The State WIC Agency, not the eWIC processor, must grant final approval before a new system or system that has been altered is used by a vendor</a:t>
            </a:r>
          </a:p>
          <a:p>
            <a:pPr marL="45720" indent="0">
              <a:spcBef>
                <a:spcPts val="0"/>
              </a:spcBef>
              <a:spcAft>
                <a:spcPts val="600"/>
              </a:spcAft>
              <a:buNone/>
            </a:pPr>
            <a:endParaRPr lang="en-US" dirty="0"/>
          </a:p>
          <a:p>
            <a:pPr>
              <a:spcBef>
                <a:spcPts val="0"/>
              </a:spcBef>
              <a:spcAft>
                <a:spcPts val="600"/>
              </a:spcAft>
            </a:pPr>
            <a:r>
              <a:rPr lang="en-US" dirty="0"/>
              <a:t>Vendors must inform the State WIC Agency if their integrated cash register system will be altered or revised in any manner that impacts eWIC redemption.  This is a requirement detailed in the Terms of Vendor Agreement. Failure to do so may result in the termination of their WIC Vendor Agreement</a:t>
            </a:r>
          </a:p>
          <a:p>
            <a:pPr>
              <a:spcBef>
                <a:spcPts val="0"/>
              </a:spcBef>
              <a:spcAft>
                <a:spcPts val="600"/>
              </a:spcAft>
            </a:pPr>
            <a:endParaRPr lang="en-US" dirty="0"/>
          </a:p>
          <a:p>
            <a:pPr>
              <a:spcBef>
                <a:spcPct val="45000"/>
              </a:spcBef>
            </a:pPr>
            <a:endParaRPr lang="en-US" dirty="0"/>
          </a:p>
          <a:p>
            <a:pPr>
              <a:spcBef>
                <a:spcPts val="0"/>
              </a:spcBef>
              <a:spcAft>
                <a:spcPts val="600"/>
              </a:spcAft>
            </a:pPr>
            <a:endParaRPr lang="en-US" dirty="0"/>
          </a:p>
          <a:p>
            <a:pPr>
              <a:spcBef>
                <a:spcPct val="45000"/>
              </a:spcBef>
            </a:pPr>
            <a:endParaRPr lang="en-US" dirty="0"/>
          </a:p>
          <a:p>
            <a:pPr marL="0" indent="0">
              <a:spcBef>
                <a:spcPct val="45000"/>
              </a:spcBef>
              <a:spcAft>
                <a:spcPts val="1200"/>
              </a:spcAft>
              <a:buNone/>
            </a:pPr>
            <a:endParaRPr lang="en-US" dirty="0"/>
          </a:p>
          <a:p>
            <a:pPr>
              <a:spcBef>
                <a:spcPct val="45000"/>
              </a:spcBef>
            </a:pPr>
            <a:endParaRPr lang="en-US" dirty="0"/>
          </a:p>
          <a:p>
            <a:pPr>
              <a:spcBef>
                <a:spcPct val="45000"/>
              </a:spcBef>
            </a:pPr>
            <a:endParaRPr lang="en-US" dirty="0"/>
          </a:p>
        </p:txBody>
      </p:sp>
    </p:spTree>
    <p:custDataLst>
      <p:tags r:id="rId1"/>
    </p:custDataLst>
    <p:extLst>
      <p:ext uri="{BB962C8B-B14F-4D97-AF65-F5344CB8AC3E}">
        <p14:creationId xmlns:p14="http://schemas.microsoft.com/office/powerpoint/2010/main" val="1496121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431" name="Rectangle 17430">
            <a:extLst>
              <a:ext uri="{FF2B5EF4-FFF2-40B4-BE49-F238E27FC236}">
                <a16:creationId xmlns:a16="http://schemas.microsoft.com/office/drawing/2014/main" id="{1CD81A2A-6ED4-4EF4-A14C-912D31E148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 name="Title 1"/>
          <p:cNvSpPr>
            <a:spLocks noGrp="1"/>
          </p:cNvSpPr>
          <p:nvPr>
            <p:ph type="title"/>
            <p:custDataLst>
              <p:tags r:id="rId2"/>
            </p:custDataLst>
          </p:nvPr>
        </p:nvSpPr>
        <p:spPr>
          <a:xfrm>
            <a:off x="838200" y="365125"/>
            <a:ext cx="5440892" cy="1621879"/>
          </a:xfrm>
        </p:spPr>
        <p:txBody>
          <a:bodyPr>
            <a:normAutofit/>
          </a:bodyPr>
          <a:lstStyle/>
          <a:p>
            <a:r>
              <a:rPr lang="en-US" sz="4800" b="1" dirty="0"/>
              <a:t>Competitive Pricing and Price Limitations </a:t>
            </a:r>
          </a:p>
        </p:txBody>
      </p:sp>
      <p:sp>
        <p:nvSpPr>
          <p:cNvPr id="17433" name="Freeform: Shape 17432">
            <a:extLst>
              <a:ext uri="{FF2B5EF4-FFF2-40B4-BE49-F238E27FC236}">
                <a16:creationId xmlns:a16="http://schemas.microsoft.com/office/drawing/2014/main" id="{1661932C-CA15-4E17-B115-FAE7CBEE47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198657" y="1"/>
            <a:ext cx="1155142" cy="625027"/>
          </a:xfrm>
          <a:custGeom>
            <a:avLst/>
            <a:gdLst>
              <a:gd name="connsiteX0" fmla="*/ 4784 w 1155142"/>
              <a:gd name="connsiteY0" fmla="*/ 0 h 625027"/>
              <a:gd name="connsiteX1" fmla="*/ 1150358 w 1155142"/>
              <a:gd name="connsiteY1" fmla="*/ 0 h 625027"/>
              <a:gd name="connsiteX2" fmla="*/ 1155142 w 1155142"/>
              <a:gd name="connsiteY2" fmla="*/ 47456 h 625027"/>
              <a:gd name="connsiteX3" fmla="*/ 577571 w 1155142"/>
              <a:gd name="connsiteY3" fmla="*/ 625027 h 625027"/>
              <a:gd name="connsiteX4" fmla="*/ 0 w 1155142"/>
              <a:gd name="connsiteY4" fmla="*/ 47456 h 625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625027">
                <a:moveTo>
                  <a:pt x="4784" y="0"/>
                </a:moveTo>
                <a:lnTo>
                  <a:pt x="1150358" y="0"/>
                </a:lnTo>
                <a:lnTo>
                  <a:pt x="1155142" y="47456"/>
                </a:lnTo>
                <a:cubicBezTo>
                  <a:pt x="1155142" y="366440"/>
                  <a:pt x="896555" y="625027"/>
                  <a:pt x="577571" y="625027"/>
                </a:cubicBezTo>
                <a:cubicBezTo>
                  <a:pt x="258587" y="625027"/>
                  <a:pt x="0" y="366440"/>
                  <a:pt x="0" y="47456"/>
                </a:cubicBezTo>
                <a:close/>
              </a:path>
            </a:pathLst>
          </a:custGeom>
          <a:solidFill>
            <a:schemeClr val="accent5">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411" name="Rectangle 2056"/>
          <p:cNvSpPr>
            <a:spLocks noGrp="1" noChangeArrowheads="1"/>
          </p:cNvSpPr>
          <p:nvPr>
            <p:ph idx="1"/>
            <p:custDataLst>
              <p:tags r:id="rId3"/>
            </p:custDataLst>
          </p:nvPr>
        </p:nvSpPr>
        <p:spPr>
          <a:xfrm>
            <a:off x="861965" y="2378825"/>
            <a:ext cx="5393361" cy="3171911"/>
          </a:xfrm>
        </p:spPr>
        <p:txBody>
          <a:bodyPr>
            <a:normAutofit/>
          </a:bodyPr>
          <a:lstStyle/>
          <a:p>
            <a:r>
              <a:rPr lang="en-US" sz="3600" dirty="0"/>
              <a:t>Peer group structure</a:t>
            </a:r>
          </a:p>
          <a:p>
            <a:pPr lvl="1">
              <a:buFont typeface="Wingdings" panose="05000000000000000000" pitchFamily="2" charset="2"/>
              <a:buChar char="ü"/>
            </a:pPr>
            <a:r>
              <a:rPr lang="en-US" sz="3200" dirty="0">
                <a:effectLst/>
                <a:ea typeface="Calibri" panose="020F0502020204030204" pitchFamily="34" charset="0"/>
              </a:rPr>
              <a:t>Peer groups have NTEs for WIC  supplemental foods and contract formula</a:t>
            </a:r>
          </a:p>
          <a:p>
            <a:pPr lvl="1">
              <a:buFont typeface="Wingdings" panose="05000000000000000000" pitchFamily="2" charset="2"/>
              <a:buChar char="ü"/>
            </a:pPr>
            <a:r>
              <a:rPr lang="en-US" sz="3200" dirty="0"/>
              <a:t>No longer published by the State WIC Agency</a:t>
            </a:r>
          </a:p>
          <a:p>
            <a:pPr marL="342889" lvl="1" indent="0">
              <a:buNone/>
            </a:pPr>
            <a:endParaRPr lang="en-US" dirty="0"/>
          </a:p>
        </p:txBody>
      </p:sp>
      <p:sp>
        <p:nvSpPr>
          <p:cNvPr id="17435" name="Oval 17434">
            <a:extLst>
              <a:ext uri="{FF2B5EF4-FFF2-40B4-BE49-F238E27FC236}">
                <a16:creationId xmlns:a16="http://schemas.microsoft.com/office/drawing/2014/main" id="{8590ADD5-9383-4D3D-9047-3DA2593CCB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8185" y="3423959"/>
            <a:ext cx="540822" cy="540822"/>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415" name="Graphic 17414" descr="Checkmark">
            <a:extLst>
              <a:ext uri="{FF2B5EF4-FFF2-40B4-BE49-F238E27FC236}">
                <a16:creationId xmlns:a16="http://schemas.microsoft.com/office/drawing/2014/main" id="{3E0F70D0-1432-A887-8579-DA7ECA11FC9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887184" y="1216485"/>
            <a:ext cx="3781051" cy="3781051"/>
          </a:xfrm>
          <a:custGeom>
            <a:avLst/>
            <a:gdLst/>
            <a:ahLst/>
            <a:cxnLst/>
            <a:rect l="l" t="t" r="r" b="b"/>
            <a:pathLst>
              <a:path w="4114800" h="5712488">
                <a:moveTo>
                  <a:pt x="133155" y="0"/>
                </a:moveTo>
                <a:lnTo>
                  <a:pt x="3981645" y="0"/>
                </a:lnTo>
                <a:cubicBezTo>
                  <a:pt x="4055184" y="0"/>
                  <a:pt x="4114800" y="59616"/>
                  <a:pt x="4114800" y="133155"/>
                </a:cubicBezTo>
                <a:lnTo>
                  <a:pt x="4114800" y="5579333"/>
                </a:lnTo>
                <a:cubicBezTo>
                  <a:pt x="4114800" y="5652872"/>
                  <a:pt x="4055184" y="5712488"/>
                  <a:pt x="3981645" y="5712488"/>
                </a:cubicBezTo>
                <a:lnTo>
                  <a:pt x="133155" y="5712488"/>
                </a:lnTo>
                <a:cubicBezTo>
                  <a:pt x="59616" y="5712488"/>
                  <a:pt x="0" y="5652872"/>
                  <a:pt x="0" y="5579333"/>
                </a:cubicBezTo>
                <a:lnTo>
                  <a:pt x="0" y="133155"/>
                </a:lnTo>
                <a:cubicBezTo>
                  <a:pt x="0" y="59616"/>
                  <a:pt x="59616" y="0"/>
                  <a:pt x="133155" y="0"/>
                </a:cubicBezTo>
                <a:close/>
              </a:path>
            </a:pathLst>
          </a:custGeom>
        </p:spPr>
      </p:pic>
      <p:sp>
        <p:nvSpPr>
          <p:cNvPr id="17437" name="Freeform: Shape 17436">
            <a:extLst>
              <a:ext uri="{FF2B5EF4-FFF2-40B4-BE49-F238E27FC236}">
                <a16:creationId xmlns:a16="http://schemas.microsoft.com/office/drawing/2014/main" id="{DABE3E45-88CF-45D8-8D40-C773324D93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49602" y="1"/>
            <a:ext cx="2066948" cy="1621879"/>
          </a:xfrm>
          <a:custGeom>
            <a:avLst/>
            <a:gdLst>
              <a:gd name="connsiteX0" fmla="*/ 0 w 2066948"/>
              <a:gd name="connsiteY0" fmla="*/ 0 h 1621879"/>
              <a:gd name="connsiteX1" fmla="*/ 123825 w 2066948"/>
              <a:gd name="connsiteY1" fmla="*/ 0 h 1621879"/>
              <a:gd name="connsiteX2" fmla="*/ 123825 w 2066948"/>
              <a:gd name="connsiteY2" fmla="*/ 1452620 h 1621879"/>
              <a:gd name="connsiteX3" fmla="*/ 1881378 w 2066948"/>
              <a:gd name="connsiteY3" fmla="*/ 436017 h 1621879"/>
              <a:gd name="connsiteX4" fmla="*/ 1127572 w 2066948"/>
              <a:gd name="connsiteY4" fmla="*/ 0 h 1621879"/>
              <a:gd name="connsiteX5" fmla="*/ 1374887 w 2066948"/>
              <a:gd name="connsiteY5" fmla="*/ 0 h 1621879"/>
              <a:gd name="connsiteX6" fmla="*/ 2035969 w 2066948"/>
              <a:gd name="connsiteY6" fmla="*/ 382391 h 1621879"/>
              <a:gd name="connsiteX7" fmla="*/ 2058648 w 2066948"/>
              <a:gd name="connsiteY7" fmla="*/ 466963 h 1621879"/>
              <a:gd name="connsiteX8" fmla="*/ 2035969 w 2066948"/>
              <a:gd name="connsiteY8" fmla="*/ 489642 h 1621879"/>
              <a:gd name="connsiteX9" fmla="*/ 92869 w 2066948"/>
              <a:gd name="connsiteY9" fmla="*/ 1613592 h 1621879"/>
              <a:gd name="connsiteX10" fmla="*/ 61913 w 2066948"/>
              <a:gd name="connsiteY10" fmla="*/ 1621879 h 1621879"/>
              <a:gd name="connsiteX11" fmla="*/ 0 w 2066948"/>
              <a:gd name="connsiteY11" fmla="*/ 1559967 h 162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66948" h="1621879">
                <a:moveTo>
                  <a:pt x="0" y="0"/>
                </a:moveTo>
                <a:lnTo>
                  <a:pt x="123825" y="0"/>
                </a:lnTo>
                <a:lnTo>
                  <a:pt x="123825" y="1452620"/>
                </a:lnTo>
                <a:lnTo>
                  <a:pt x="1881378" y="436017"/>
                </a:lnTo>
                <a:lnTo>
                  <a:pt x="1127572" y="0"/>
                </a:lnTo>
                <a:lnTo>
                  <a:pt x="1374887" y="0"/>
                </a:lnTo>
                <a:lnTo>
                  <a:pt x="2035969" y="382391"/>
                </a:lnTo>
                <a:cubicBezTo>
                  <a:pt x="2065582" y="399479"/>
                  <a:pt x="2075745" y="437340"/>
                  <a:pt x="2058648" y="466963"/>
                </a:cubicBezTo>
                <a:cubicBezTo>
                  <a:pt x="2053219" y="476384"/>
                  <a:pt x="2045389" y="484204"/>
                  <a:pt x="2035969" y="489642"/>
                </a:cubicBezTo>
                <a:lnTo>
                  <a:pt x="92869" y="1613592"/>
                </a:lnTo>
                <a:cubicBezTo>
                  <a:pt x="83458" y="1619031"/>
                  <a:pt x="72780" y="1621889"/>
                  <a:pt x="61913" y="1621879"/>
                </a:cubicBezTo>
                <a:cubicBezTo>
                  <a:pt x="27719" y="1621879"/>
                  <a:pt x="0" y="1594161"/>
                  <a:pt x="0" y="1559967"/>
                </a:cubicBezTo>
                <a:close/>
              </a:path>
            </a:pathLst>
          </a:custGeom>
          <a:solidFill>
            <a:schemeClr val="accent6"/>
          </a:solidFill>
          <a:ln w="9525" cap="flat">
            <a:noFill/>
            <a:prstDash val="solid"/>
            <a:miter/>
          </a:ln>
        </p:spPr>
        <p:txBody>
          <a:bodyPr rtlCol="0" anchor="ctr"/>
          <a:lstStyle/>
          <a:p>
            <a:endParaRPr lang="en-US" dirty="0"/>
          </a:p>
        </p:txBody>
      </p:sp>
      <p:cxnSp>
        <p:nvCxnSpPr>
          <p:cNvPr id="17439" name="Straight Connector 17438">
            <a:extLst>
              <a:ext uri="{FF2B5EF4-FFF2-40B4-BE49-F238E27FC236}">
                <a16:creationId xmlns:a16="http://schemas.microsoft.com/office/drawing/2014/main" id="{49CD1692-827B-4C8D-B4A1-134FD04CF4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138745" y="1027906"/>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17441" name="Freeform: Shape 17440">
            <a:extLst>
              <a:ext uri="{FF2B5EF4-FFF2-40B4-BE49-F238E27FC236}">
                <a16:creationId xmlns:a16="http://schemas.microsoft.com/office/drawing/2014/main" id="{B91ECDA9-56DC-4270-8F33-01C5637B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463438">
            <a:off x="7456580" y="5166682"/>
            <a:ext cx="1835725" cy="2024785"/>
          </a:xfrm>
          <a:custGeom>
            <a:avLst/>
            <a:gdLst>
              <a:gd name="connsiteX0" fmla="*/ 1801138 w 1835725"/>
              <a:gd name="connsiteY0" fmla="*/ 1622662 h 2024785"/>
              <a:gd name="connsiteX1" fmla="*/ 1835717 w 1835725"/>
              <a:gd name="connsiteY1" fmla="*/ 1680254 h 2024785"/>
              <a:gd name="connsiteX2" fmla="*/ 1812568 w 1835725"/>
              <a:gd name="connsiteY2" fmla="*/ 1877193 h 2024785"/>
              <a:gd name="connsiteX3" fmla="*/ 1776210 w 1835725"/>
              <a:gd name="connsiteY3" fmla="*/ 2024785 h 2024785"/>
              <a:gd name="connsiteX4" fmla="*/ 1655772 w 1835725"/>
              <a:gd name="connsiteY4" fmla="*/ 1983449 h 2024785"/>
              <a:gd name="connsiteX5" fmla="*/ 1687591 w 1835725"/>
              <a:gd name="connsiteY5" fmla="*/ 1854495 h 2024785"/>
              <a:gd name="connsiteX6" fmla="*/ 1708939 w 1835725"/>
              <a:gd name="connsiteY6" fmla="*/ 1673301 h 2024785"/>
              <a:gd name="connsiteX7" fmla="*/ 1778129 w 1835725"/>
              <a:gd name="connsiteY7" fmla="*/ 1615979 h 2024785"/>
              <a:gd name="connsiteX8" fmla="*/ 1801138 w 1835725"/>
              <a:gd name="connsiteY8" fmla="*/ 1622662 h 2024785"/>
              <a:gd name="connsiteX9" fmla="*/ 1585229 w 1835725"/>
              <a:gd name="connsiteY9" fmla="*/ 764759 h 2024785"/>
              <a:gd name="connsiteX10" fmla="*/ 1623024 w 1835725"/>
              <a:gd name="connsiteY10" fmla="*/ 792810 h 2024785"/>
              <a:gd name="connsiteX11" fmla="*/ 1777614 w 1835725"/>
              <a:gd name="connsiteY11" fmla="*/ 1157141 h 2024785"/>
              <a:gd name="connsiteX12" fmla="*/ 1733799 w 1835725"/>
              <a:gd name="connsiteY12" fmla="*/ 1235532 h 2024785"/>
              <a:gd name="connsiteX13" fmla="*/ 1716464 w 1835725"/>
              <a:gd name="connsiteY13" fmla="*/ 1237722 h 2024785"/>
              <a:gd name="connsiteX14" fmla="*/ 1716464 w 1835725"/>
              <a:gd name="connsiteY14" fmla="*/ 1237913 h 2024785"/>
              <a:gd name="connsiteX15" fmla="*/ 1655409 w 1835725"/>
              <a:gd name="connsiteY15" fmla="*/ 1191717 h 2024785"/>
              <a:gd name="connsiteX16" fmla="*/ 1513200 w 1835725"/>
              <a:gd name="connsiteY16" fmla="*/ 856627 h 2024785"/>
              <a:gd name="connsiteX17" fmla="*/ 1538499 w 1835725"/>
              <a:gd name="connsiteY17" fmla="*/ 770415 h 2024785"/>
              <a:gd name="connsiteX18" fmla="*/ 1585229 w 1835725"/>
              <a:gd name="connsiteY18" fmla="*/ 764759 h 2024785"/>
              <a:gd name="connsiteX19" fmla="*/ 477919 w 1835725"/>
              <a:gd name="connsiteY19" fmla="*/ 21437 h 2024785"/>
              <a:gd name="connsiteX20" fmla="*/ 509236 w 1835725"/>
              <a:gd name="connsiteY20" fmla="*/ 84182 h 2024785"/>
              <a:gd name="connsiteX21" fmla="*/ 445829 w 1835725"/>
              <a:gd name="connsiteY21" fmla="*/ 139871 h 2024785"/>
              <a:gd name="connsiteX22" fmla="*/ 437447 w 1835725"/>
              <a:gd name="connsiteY22" fmla="*/ 139395 h 2024785"/>
              <a:gd name="connsiteX23" fmla="*/ 73211 w 1835725"/>
              <a:gd name="connsiteY23" fmla="*/ 137204 h 2024785"/>
              <a:gd name="connsiteX24" fmla="*/ 749 w 1835725"/>
              <a:gd name="connsiteY24" fmla="*/ 84082 h 2024785"/>
              <a:gd name="connsiteX25" fmla="*/ 53871 w 1835725"/>
              <a:gd name="connsiteY25" fmla="*/ 11621 h 2024785"/>
              <a:gd name="connsiteX26" fmla="*/ 58352 w 1835725"/>
              <a:gd name="connsiteY26" fmla="*/ 11093 h 2024785"/>
              <a:gd name="connsiteX27" fmla="*/ 454020 w 1835725"/>
              <a:gd name="connsiteY27" fmla="*/ 13474 h 2024785"/>
              <a:gd name="connsiteX28" fmla="*/ 477919 w 1835725"/>
              <a:gd name="connsiteY28" fmla="*/ 21437 h 2024785"/>
              <a:gd name="connsiteX29" fmla="*/ 957797 w 1835725"/>
              <a:gd name="connsiteY29" fmla="*/ 167970 h 2024785"/>
              <a:gd name="connsiteX30" fmla="*/ 1286982 w 1835725"/>
              <a:gd name="connsiteY30" fmla="*/ 387616 h 2024785"/>
              <a:gd name="connsiteX31" fmla="*/ 1293725 w 1835725"/>
              <a:gd name="connsiteY31" fmla="*/ 477075 h 2024785"/>
              <a:gd name="connsiteX32" fmla="*/ 1245453 w 1835725"/>
              <a:gd name="connsiteY32" fmla="*/ 499154 h 2024785"/>
              <a:gd name="connsiteX33" fmla="*/ 1245167 w 1835725"/>
              <a:gd name="connsiteY33" fmla="*/ 499154 h 2024785"/>
              <a:gd name="connsiteX34" fmla="*/ 1203638 w 1835725"/>
              <a:gd name="connsiteY34" fmla="*/ 484104 h 2024785"/>
              <a:gd name="connsiteX35" fmla="*/ 900647 w 1835725"/>
              <a:gd name="connsiteY35" fmla="*/ 281508 h 2024785"/>
              <a:gd name="connsiteX36" fmla="*/ 872454 w 1835725"/>
              <a:gd name="connsiteY36" fmla="*/ 196164 h 2024785"/>
              <a:gd name="connsiteX37" fmla="*/ 957797 w 1835725"/>
              <a:gd name="connsiteY37" fmla="*/ 167970 h 2024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35725" h="2024785">
                <a:moveTo>
                  <a:pt x="1801138" y="1622662"/>
                </a:moveTo>
                <a:cubicBezTo>
                  <a:pt x="1822105" y="1633400"/>
                  <a:pt x="1836117" y="1655372"/>
                  <a:pt x="1835717" y="1680254"/>
                </a:cubicBezTo>
                <a:cubicBezTo>
                  <a:pt x="1832093" y="1746382"/>
                  <a:pt x="1824354" y="1812154"/>
                  <a:pt x="1812568" y="1877193"/>
                </a:cubicBezTo>
                <a:lnTo>
                  <a:pt x="1776210" y="2024785"/>
                </a:lnTo>
                <a:lnTo>
                  <a:pt x="1655772" y="1983449"/>
                </a:lnTo>
                <a:lnTo>
                  <a:pt x="1687591" y="1854495"/>
                </a:lnTo>
                <a:cubicBezTo>
                  <a:pt x="1698455" y="1794657"/>
                  <a:pt x="1705590" y="1734142"/>
                  <a:pt x="1708939" y="1673301"/>
                </a:cubicBezTo>
                <a:cubicBezTo>
                  <a:pt x="1712216" y="1638363"/>
                  <a:pt x="1743190" y="1612703"/>
                  <a:pt x="1778129" y="1615979"/>
                </a:cubicBezTo>
                <a:cubicBezTo>
                  <a:pt x="1786387" y="1616753"/>
                  <a:pt x="1794149" y="1619084"/>
                  <a:pt x="1801138" y="1622662"/>
                </a:cubicBezTo>
                <a:close/>
                <a:moveTo>
                  <a:pt x="1585229" y="764759"/>
                </a:moveTo>
                <a:cubicBezTo>
                  <a:pt x="1600438" y="768789"/>
                  <a:pt x="1614156" y="778436"/>
                  <a:pt x="1623024" y="792810"/>
                </a:cubicBezTo>
                <a:cubicBezTo>
                  <a:pt x="1689575" y="907319"/>
                  <a:pt x="1741505" y="1029715"/>
                  <a:pt x="1777614" y="1157141"/>
                </a:cubicBezTo>
                <a:cubicBezTo>
                  <a:pt x="1787149" y="1190888"/>
                  <a:pt x="1767537" y="1225969"/>
                  <a:pt x="1733799" y="1235532"/>
                </a:cubicBezTo>
                <a:cubicBezTo>
                  <a:pt x="1728151" y="1237046"/>
                  <a:pt x="1722312" y="1237780"/>
                  <a:pt x="1716464" y="1237722"/>
                </a:cubicBezTo>
                <a:lnTo>
                  <a:pt x="1716464" y="1237913"/>
                </a:lnTo>
                <a:cubicBezTo>
                  <a:pt x="1688070" y="1237913"/>
                  <a:pt x="1663124" y="1219044"/>
                  <a:pt x="1655409" y="1191717"/>
                </a:cubicBezTo>
                <a:cubicBezTo>
                  <a:pt x="1622214" y="1074512"/>
                  <a:pt x="1574437" y="961936"/>
                  <a:pt x="1513200" y="856627"/>
                </a:cubicBezTo>
                <a:cubicBezTo>
                  <a:pt x="1496379" y="825834"/>
                  <a:pt x="1507704" y="787236"/>
                  <a:pt x="1538499" y="770415"/>
                </a:cubicBezTo>
                <a:cubicBezTo>
                  <a:pt x="1553325" y="762319"/>
                  <a:pt x="1570022" y="760730"/>
                  <a:pt x="1585229" y="764759"/>
                </a:cubicBezTo>
                <a:close/>
                <a:moveTo>
                  <a:pt x="477919" y="21437"/>
                </a:moveTo>
                <a:cubicBezTo>
                  <a:pt x="499341" y="33775"/>
                  <a:pt x="512445" y="58102"/>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89834" y="-4456"/>
                  <a:pt x="322735" y="-3656"/>
                  <a:pt x="454020" y="13474"/>
                </a:cubicBezTo>
                <a:cubicBezTo>
                  <a:pt x="462713" y="14543"/>
                  <a:pt x="470778" y="17324"/>
                  <a:pt x="477919" y="21437"/>
                </a:cubicBezTo>
                <a:close/>
                <a:moveTo>
                  <a:pt x="957797" y="167970"/>
                </a:move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8235" y="164811"/>
                  <a:pt x="926445" y="152188"/>
                  <a:pt x="957797" y="167970"/>
                </a:cubicBezTo>
                <a:close/>
              </a:path>
            </a:pathLst>
          </a:custGeom>
          <a:solidFill>
            <a:schemeClr val="accent4"/>
          </a:solidFill>
          <a:ln w="9525" cap="flat">
            <a:noFill/>
            <a:prstDash val="solid"/>
            <a:miter/>
          </a:ln>
        </p:spPr>
        <p:txBody>
          <a:bodyPr rtlCol="0" anchor="ctr"/>
          <a:lstStyle/>
          <a:p>
            <a:endParaRPr lang="en-US" dirty="0"/>
          </a:p>
        </p:txBody>
      </p:sp>
      <p:sp>
        <p:nvSpPr>
          <p:cNvPr id="17443" name="Freeform: Shape 17442">
            <a:extLst>
              <a:ext uri="{FF2B5EF4-FFF2-40B4-BE49-F238E27FC236}">
                <a16:creationId xmlns:a16="http://schemas.microsoft.com/office/drawing/2014/main" id="{75F47824-961D-465D-84F9-EAE11BC617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9527" y="6033795"/>
            <a:ext cx="1991064" cy="824205"/>
          </a:xfrm>
          <a:custGeom>
            <a:avLst/>
            <a:gdLst>
              <a:gd name="connsiteX0" fmla="*/ 995532 w 1991064"/>
              <a:gd name="connsiteY0" fmla="*/ 0 h 824205"/>
              <a:gd name="connsiteX1" fmla="*/ 1984823 w 1991064"/>
              <a:gd name="connsiteY1" fmla="*/ 784423 h 824205"/>
              <a:gd name="connsiteX2" fmla="*/ 1991064 w 1991064"/>
              <a:gd name="connsiteY2" fmla="*/ 824205 h 824205"/>
              <a:gd name="connsiteX3" fmla="*/ 0 w 1991064"/>
              <a:gd name="connsiteY3" fmla="*/ 824205 h 824205"/>
              <a:gd name="connsiteX4" fmla="*/ 6241 w 1991064"/>
              <a:gd name="connsiteY4" fmla="*/ 784423 h 824205"/>
              <a:gd name="connsiteX5" fmla="*/ 995532 w 1991064"/>
              <a:gd name="connsiteY5" fmla="*/ 0 h 824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1064" h="824205">
                <a:moveTo>
                  <a:pt x="995532" y="0"/>
                </a:moveTo>
                <a:cubicBezTo>
                  <a:pt x="1483521" y="0"/>
                  <a:pt x="1890663" y="336754"/>
                  <a:pt x="1984823" y="784423"/>
                </a:cubicBezTo>
                <a:lnTo>
                  <a:pt x="1991064" y="824205"/>
                </a:lnTo>
                <a:lnTo>
                  <a:pt x="0" y="824205"/>
                </a:lnTo>
                <a:lnTo>
                  <a:pt x="6241" y="784423"/>
                </a:lnTo>
                <a:cubicBezTo>
                  <a:pt x="100402" y="336754"/>
                  <a:pt x="507544" y="0"/>
                  <a:pt x="99553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445" name="Freeform: Shape 17444">
            <a:extLst>
              <a:ext uri="{FF2B5EF4-FFF2-40B4-BE49-F238E27FC236}">
                <a16:creationId xmlns:a16="http://schemas.microsoft.com/office/drawing/2014/main" id="{FEC9DA3E-C1D7-472D-B7C0-F71AE41FBA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51696" y="5519196"/>
            <a:ext cx="1340305" cy="1338805"/>
          </a:xfrm>
          <a:custGeom>
            <a:avLst/>
            <a:gdLst>
              <a:gd name="connsiteX0" fmla="*/ 61913 w 1340305"/>
              <a:gd name="connsiteY0" fmla="*/ 0 h 1338805"/>
              <a:gd name="connsiteX1" fmla="*/ 1340305 w 1340305"/>
              <a:gd name="connsiteY1" fmla="*/ 0 h 1338805"/>
              <a:gd name="connsiteX2" fmla="*/ 1340305 w 1340305"/>
              <a:gd name="connsiteY2" fmla="*/ 123825 h 1338805"/>
              <a:gd name="connsiteX3" fmla="*/ 123825 w 1340305"/>
              <a:gd name="connsiteY3" fmla="*/ 123825 h 1338805"/>
              <a:gd name="connsiteX4" fmla="*/ 123825 w 1340305"/>
              <a:gd name="connsiteY4" fmla="*/ 1338805 h 1338805"/>
              <a:gd name="connsiteX5" fmla="*/ 0 w 1340305"/>
              <a:gd name="connsiteY5" fmla="*/ 1338805 h 1338805"/>
              <a:gd name="connsiteX6" fmla="*/ 0 w 1340305"/>
              <a:gd name="connsiteY6" fmla="*/ 61913 h 1338805"/>
              <a:gd name="connsiteX7" fmla="*/ 61913 w 1340305"/>
              <a:gd name="connsiteY7" fmla="*/ 0 h 1338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0305" h="1338805">
                <a:moveTo>
                  <a:pt x="61913" y="0"/>
                </a:moveTo>
                <a:lnTo>
                  <a:pt x="1340305" y="0"/>
                </a:lnTo>
                <a:lnTo>
                  <a:pt x="1340305" y="123825"/>
                </a:lnTo>
                <a:lnTo>
                  <a:pt x="123825" y="123825"/>
                </a:lnTo>
                <a:lnTo>
                  <a:pt x="123825" y="1338805"/>
                </a:lnTo>
                <a:lnTo>
                  <a:pt x="0" y="1338805"/>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dirty="0"/>
          </a:p>
        </p:txBody>
      </p:sp>
    </p:spTree>
    <p:custDataLst>
      <p:tags r:id="rId1"/>
    </p:custDataLst>
    <p:extLst>
      <p:ext uri="{BB962C8B-B14F-4D97-AF65-F5344CB8AC3E}">
        <p14:creationId xmlns:p14="http://schemas.microsoft.com/office/powerpoint/2010/main" val="1247528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3035" name="Rectangle 43034">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037" name="Freeform: Shape 43036">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6866" name="Rectangle 4"/>
          <p:cNvSpPr>
            <a:spLocks noGrp="1" noChangeArrowheads="1"/>
          </p:cNvSpPr>
          <p:nvPr>
            <p:ph type="title"/>
            <p:custDataLst>
              <p:tags r:id="rId2"/>
            </p:custDataLst>
          </p:nvPr>
        </p:nvSpPr>
        <p:spPr>
          <a:xfrm>
            <a:off x="838200" y="365125"/>
            <a:ext cx="10515600" cy="1325563"/>
          </a:xfrm>
        </p:spPr>
        <p:txBody>
          <a:bodyPr>
            <a:normAutofit/>
          </a:bodyPr>
          <a:lstStyle/>
          <a:p>
            <a:pPr>
              <a:defRPr/>
            </a:pPr>
            <a:r>
              <a:rPr lang="en-US" b="1" dirty="0"/>
              <a:t>eWIC Requirements - continued</a:t>
            </a:r>
          </a:p>
        </p:txBody>
      </p:sp>
      <p:sp>
        <p:nvSpPr>
          <p:cNvPr id="43039" name="Arc 43038">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3011" name="Rectangle 5"/>
          <p:cNvSpPr>
            <a:spLocks noGrp="1" noChangeArrowheads="1"/>
          </p:cNvSpPr>
          <p:nvPr>
            <p:ph idx="1"/>
            <p:custDataLst>
              <p:tags r:id="rId3"/>
            </p:custDataLst>
          </p:nvPr>
        </p:nvSpPr>
        <p:spPr>
          <a:xfrm>
            <a:off x="838200" y="1825625"/>
            <a:ext cx="10515600" cy="4351338"/>
          </a:xfrm>
        </p:spPr>
        <p:txBody>
          <a:bodyPr>
            <a:normAutofit/>
          </a:bodyPr>
          <a:lstStyle/>
          <a:p>
            <a:pPr eaLnBrk="1" hangingPunct="1"/>
            <a:r>
              <a:rPr lang="en-US" dirty="0">
                <a:ea typeface="Tahoma" pitchFamily="34" charset="0"/>
                <a:cs typeface="Tahoma" pitchFamily="34" charset="0"/>
              </a:rPr>
              <a:t>It is important to continue to follow policies and procedures to maintain authorization</a:t>
            </a:r>
          </a:p>
          <a:p>
            <a:pPr eaLnBrk="1" hangingPunct="1"/>
            <a:r>
              <a:rPr lang="en-US" dirty="0">
                <a:ea typeface="Tahoma" pitchFamily="34" charset="0"/>
                <a:cs typeface="Tahoma" pitchFamily="34" charset="0"/>
              </a:rPr>
              <a:t>Federal regulations provide processes to support program integrity</a:t>
            </a:r>
          </a:p>
          <a:p>
            <a:r>
              <a:rPr lang="en-US" dirty="0">
                <a:ea typeface="Tahoma" pitchFamily="34" charset="0"/>
                <a:cs typeface="Tahoma" pitchFamily="34" charset="0"/>
              </a:rPr>
              <a:t>Review your Vendor Manual for more detailed information regarding federally and state mandated WIC Vendor policies and procedures</a:t>
            </a:r>
          </a:p>
          <a:p>
            <a:pPr>
              <a:spcBef>
                <a:spcPts val="0"/>
              </a:spcBef>
              <a:spcAft>
                <a:spcPts val="600"/>
              </a:spcAft>
            </a:pPr>
            <a:endParaRPr lang="en-US" dirty="0"/>
          </a:p>
          <a:p>
            <a:pPr>
              <a:spcBef>
                <a:spcPct val="45000"/>
              </a:spcBef>
            </a:pPr>
            <a:endParaRPr lang="en-US" dirty="0"/>
          </a:p>
          <a:p>
            <a:pPr marL="0" indent="0">
              <a:spcBef>
                <a:spcPct val="45000"/>
              </a:spcBef>
              <a:spcAft>
                <a:spcPts val="1200"/>
              </a:spcAft>
              <a:buNone/>
            </a:pPr>
            <a:endParaRPr lang="en-US" dirty="0"/>
          </a:p>
          <a:p>
            <a:pPr>
              <a:spcBef>
                <a:spcPct val="45000"/>
              </a:spcBef>
            </a:pPr>
            <a:endParaRPr lang="en-US" dirty="0"/>
          </a:p>
          <a:p>
            <a:pPr>
              <a:spcBef>
                <a:spcPct val="45000"/>
              </a:spcBef>
            </a:pPr>
            <a:endParaRPr lang="en-US" dirty="0"/>
          </a:p>
        </p:txBody>
      </p:sp>
    </p:spTree>
    <p:custDataLst>
      <p:tags r:id="rId1"/>
    </p:custDataLst>
    <p:extLst>
      <p:ext uri="{BB962C8B-B14F-4D97-AF65-F5344CB8AC3E}">
        <p14:creationId xmlns:p14="http://schemas.microsoft.com/office/powerpoint/2010/main" val="1311168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5253" name="Rectangle 95252">
            <a:extLst>
              <a:ext uri="{FF2B5EF4-FFF2-40B4-BE49-F238E27FC236}">
                <a16:creationId xmlns:a16="http://schemas.microsoft.com/office/drawing/2014/main" id="{C2554CA6-288E-4202-BC52-2E5A8F0C0A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5255" name="Oval 95254">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189" y="1119031"/>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5234" name="Rectangle 2"/>
          <p:cNvSpPr>
            <a:spLocks noGrp="1" noChangeArrowheads="1"/>
          </p:cNvSpPr>
          <p:nvPr>
            <p:ph type="title"/>
            <p:custDataLst>
              <p:tags r:id="rId2"/>
            </p:custDataLst>
          </p:nvPr>
        </p:nvSpPr>
        <p:spPr>
          <a:xfrm>
            <a:off x="1171074" y="1396686"/>
            <a:ext cx="3240506" cy="4064628"/>
          </a:xfrm>
        </p:spPr>
        <p:txBody>
          <a:bodyPr>
            <a:normAutofit/>
          </a:bodyPr>
          <a:lstStyle/>
          <a:p>
            <a:pPr eaLnBrk="1" hangingPunct="1"/>
            <a:r>
              <a:rPr lang="en-US" b="1" dirty="0">
                <a:solidFill>
                  <a:srgbClr val="FFFFFF"/>
                </a:solidFill>
                <a:ea typeface="Tahoma" pitchFamily="34" charset="0"/>
                <a:cs typeface="Tahoma" pitchFamily="34" charset="0"/>
              </a:rPr>
              <a:t>Business Integrity Standards </a:t>
            </a:r>
          </a:p>
        </p:txBody>
      </p:sp>
      <p:sp>
        <p:nvSpPr>
          <p:cNvPr id="95257" name="Arc 95256">
            <a:extLst>
              <a:ext uri="{FF2B5EF4-FFF2-40B4-BE49-F238E27FC236}">
                <a16:creationId xmlns:a16="http://schemas.microsoft.com/office/drawing/2014/main" id="{5B7778FC-632E-4DCA-A7CB-0D7731CCF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9809111">
            <a:off x="8683720" y="941148"/>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95259" name="Oval 95258">
            <a:extLst>
              <a:ext uri="{FF2B5EF4-FFF2-40B4-BE49-F238E27FC236}">
                <a16:creationId xmlns:a16="http://schemas.microsoft.com/office/drawing/2014/main" id="{FA23A907-97FB-4A8F-880A-DD77401C42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0048" y="4780992"/>
            <a:ext cx="546100"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95235" name="Rectangle 3"/>
          <p:cNvSpPr>
            <a:spLocks noGrp="1" noChangeArrowheads="1"/>
          </p:cNvSpPr>
          <p:nvPr>
            <p:ph idx="1"/>
            <p:custDataLst>
              <p:tags r:id="rId3"/>
            </p:custDataLst>
          </p:nvPr>
        </p:nvSpPr>
        <p:spPr>
          <a:xfrm>
            <a:off x="5370153" y="1526033"/>
            <a:ext cx="5536397" cy="3935281"/>
          </a:xfrm>
        </p:spPr>
        <p:txBody>
          <a:bodyPr>
            <a:normAutofit/>
          </a:bodyPr>
          <a:lstStyle/>
          <a:p>
            <a:pPr eaLnBrk="1" hangingPunct="1"/>
            <a:r>
              <a:rPr lang="en-US" sz="2400" dirty="0">
                <a:ea typeface="Tahoma" pitchFamily="34" charset="0"/>
                <a:cs typeface="Tahoma" pitchFamily="34" charset="0"/>
              </a:rPr>
              <a:t>May not have any owners, officers or managers who have been convicted of or had a civil judgment entered against them in the last six years for any activity indicating a lack of business integrity</a:t>
            </a:r>
          </a:p>
          <a:p>
            <a:pPr eaLnBrk="1" hangingPunct="1"/>
            <a:r>
              <a:rPr lang="en-US" sz="2400" dirty="0">
                <a:ea typeface="Tahoma" pitchFamily="34" charset="0"/>
                <a:cs typeface="Tahoma" pitchFamily="34" charset="0"/>
              </a:rPr>
              <a:t>Includes, but is not limited to fraud, antitrust violations, embezzlement, theft, forgery, bribery, falsification or destruction of records, receiving stolen property, making false claims, and obstruction of justice</a:t>
            </a:r>
          </a:p>
        </p:txBody>
      </p:sp>
      <p:sp>
        <p:nvSpPr>
          <p:cNvPr id="2" name="Date Placeholder 1"/>
          <p:cNvSpPr>
            <a:spLocks noGrp="1"/>
          </p:cNvSpPr>
          <p:nvPr>
            <p:ph type="dt" sz="half" idx="10"/>
            <p:custDataLst>
              <p:tags r:id="rId4"/>
            </p:custDataLst>
          </p:nvPr>
        </p:nvSpPr>
        <p:spPr>
          <a:xfrm>
            <a:off x="838200" y="6356350"/>
            <a:ext cx="2743200" cy="365125"/>
          </a:xfrm>
        </p:spPr>
        <p:txBody>
          <a:bodyPr>
            <a:normAutofit/>
          </a:bodyPr>
          <a:lstStyle/>
          <a:p>
            <a:pPr>
              <a:spcAft>
                <a:spcPts val="600"/>
              </a:spcAft>
            </a:pPr>
            <a:r>
              <a:rPr lang="en-US" dirty="0"/>
              <a:t> </a:t>
            </a:r>
          </a:p>
        </p:txBody>
      </p:sp>
    </p:spTree>
    <p:custDataLst>
      <p:tags r:id="rId1"/>
    </p:custDataLst>
    <p:extLst>
      <p:ext uri="{BB962C8B-B14F-4D97-AF65-F5344CB8AC3E}">
        <p14:creationId xmlns:p14="http://schemas.microsoft.com/office/powerpoint/2010/main" val="4070825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5253" name="Rectangle 95252">
            <a:extLst>
              <a:ext uri="{FF2B5EF4-FFF2-40B4-BE49-F238E27FC236}">
                <a16:creationId xmlns:a16="http://schemas.microsoft.com/office/drawing/2014/main" id="{4F7EBAE4-9945-4473-9E34-B2C66EA0F0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5" name="Title 4">
            <a:extLst>
              <a:ext uri="{FF2B5EF4-FFF2-40B4-BE49-F238E27FC236}">
                <a16:creationId xmlns:a16="http://schemas.microsoft.com/office/drawing/2014/main" id="{047BC254-B3E7-5AC9-F68D-72CFA9E720E3}"/>
              </a:ext>
            </a:extLst>
          </p:cNvPr>
          <p:cNvSpPr>
            <a:spLocks noGrp="1"/>
          </p:cNvSpPr>
          <p:nvPr>
            <p:ph type="title"/>
          </p:nvPr>
        </p:nvSpPr>
        <p:spPr>
          <a:xfrm>
            <a:off x="838200" y="365125"/>
            <a:ext cx="5393361" cy="1325563"/>
          </a:xfrm>
        </p:spPr>
        <p:txBody>
          <a:bodyPr>
            <a:normAutofit/>
          </a:bodyPr>
          <a:lstStyle/>
          <a:p>
            <a:r>
              <a:rPr lang="en-US" b="1" dirty="0">
                <a:ea typeface="Tahoma" pitchFamily="34" charset="0"/>
                <a:cs typeface="Tahoma" pitchFamily="34" charset="0"/>
              </a:rPr>
              <a:t>Violations and Sanctions</a:t>
            </a:r>
            <a:endParaRPr lang="en-US" dirty="0"/>
          </a:p>
        </p:txBody>
      </p:sp>
      <p:sp>
        <p:nvSpPr>
          <p:cNvPr id="95235" name="Rectangle 3"/>
          <p:cNvSpPr>
            <a:spLocks noGrp="1" noChangeArrowheads="1"/>
          </p:cNvSpPr>
          <p:nvPr>
            <p:ph idx="1"/>
            <p:custDataLst>
              <p:tags r:id="rId2"/>
            </p:custDataLst>
          </p:nvPr>
        </p:nvSpPr>
        <p:spPr>
          <a:xfrm>
            <a:off x="838200" y="1825625"/>
            <a:ext cx="5393361" cy="4351338"/>
          </a:xfrm>
        </p:spPr>
        <p:txBody>
          <a:bodyPr>
            <a:normAutofit/>
          </a:bodyPr>
          <a:lstStyle/>
          <a:p>
            <a:pPr eaLnBrk="1" hangingPunct="1"/>
            <a:r>
              <a:rPr lang="en-US" dirty="0">
                <a:ea typeface="Tahoma" pitchFamily="34" charset="0"/>
                <a:cs typeface="Tahoma" pitchFamily="34" charset="0"/>
              </a:rPr>
              <a:t>A violation is an infraction of WIC Program regulations or other requirements</a:t>
            </a:r>
          </a:p>
          <a:p>
            <a:pPr eaLnBrk="1" hangingPunct="1"/>
            <a:r>
              <a:rPr lang="en-US" dirty="0">
                <a:ea typeface="Tahoma" pitchFamily="34" charset="0"/>
                <a:cs typeface="Tahoma" pitchFamily="34" charset="0"/>
              </a:rPr>
              <a:t>A sanction is an administrative action taken as a result of a pattern of violations and may include:</a:t>
            </a:r>
          </a:p>
          <a:p>
            <a:pPr lvl="1">
              <a:buFont typeface="Wingdings" panose="05000000000000000000" pitchFamily="2" charset="2"/>
              <a:buChar char="ü"/>
            </a:pPr>
            <a:r>
              <a:rPr lang="en-US" dirty="0">
                <a:ea typeface="Tahoma" pitchFamily="34" charset="0"/>
                <a:cs typeface="Tahoma" pitchFamily="34" charset="0"/>
              </a:rPr>
              <a:t>Disqualification or civil money penalty in lieu of disqualification</a:t>
            </a:r>
            <a:br>
              <a:rPr lang="en-US" u="none" dirty="0">
                <a:ea typeface="Tahoma" pitchFamily="34" charset="0"/>
                <a:cs typeface="Tahoma" pitchFamily="34" charset="0"/>
              </a:rPr>
            </a:br>
            <a:endParaRPr lang="en-US" u="none" dirty="0">
              <a:ea typeface="Tahoma" pitchFamily="34" charset="0"/>
              <a:cs typeface="Tahoma" pitchFamily="34" charset="0"/>
            </a:endParaRPr>
          </a:p>
        </p:txBody>
      </p:sp>
      <p:pic>
        <p:nvPicPr>
          <p:cNvPr id="3" name="Picture 2" descr="S:\NSBranch\Resources\PHOTOS-CLIPART\Downloads\Tamara Lewis\Fotolia_37171221_Subscription_L.jpg">
            <a:extLst>
              <a:ext uri="{FF2B5EF4-FFF2-40B4-BE49-F238E27FC236}">
                <a16:creationId xmlns:a16="http://schemas.microsoft.com/office/drawing/2014/main" id="{CCCE7226-13D5-173E-48F2-CD7B9E0BADE1}"/>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2" b="33249"/>
          <a:stretch/>
        </p:blipFill>
        <p:spPr bwMode="auto">
          <a:xfrm>
            <a:off x="6374920" y="758514"/>
            <a:ext cx="5122238" cy="5122238"/>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a:noFill/>
          <a:extLst>
            <a:ext uri="{909E8E84-426E-40DD-AFC4-6F175D3DCCD1}">
              <a14:hiddenFill xmlns:a14="http://schemas.microsoft.com/office/drawing/2010/main">
                <a:solidFill>
                  <a:srgbClr val="FFFFFF"/>
                </a:solidFill>
              </a14:hiddenFill>
            </a:ext>
          </a:extLst>
        </p:spPr>
      </p:pic>
      <p:sp>
        <p:nvSpPr>
          <p:cNvPr id="2" name="Date Placeholder 1"/>
          <p:cNvSpPr>
            <a:spLocks noGrp="1"/>
          </p:cNvSpPr>
          <p:nvPr>
            <p:ph type="dt" sz="half" idx="10"/>
            <p:custDataLst>
              <p:tags r:id="rId3"/>
            </p:custDataLst>
          </p:nvPr>
        </p:nvSpPr>
        <p:spPr>
          <a:xfrm>
            <a:off x="838200" y="6356350"/>
            <a:ext cx="2743200" cy="365125"/>
          </a:xfrm>
        </p:spPr>
        <p:txBody>
          <a:bodyPr>
            <a:normAutofit/>
          </a:bodyPr>
          <a:lstStyle/>
          <a:p>
            <a:pPr>
              <a:spcAft>
                <a:spcPts val="600"/>
              </a:spcAft>
            </a:pPr>
            <a:r>
              <a:rPr lang="en-US" dirty="0"/>
              <a:t> </a:t>
            </a:r>
          </a:p>
        </p:txBody>
      </p:sp>
      <p:sp>
        <p:nvSpPr>
          <p:cNvPr id="95255" name="!!Arc">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89197" flipV="1">
            <a:off x="6261882" y="687822"/>
            <a:ext cx="5471147" cy="5471147"/>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95257" name="!!Oval">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48561" y="921125"/>
            <a:ext cx="791021" cy="7695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996015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7478" name="Rectangle 147477">
            <a:extLst>
              <a:ext uri="{FF2B5EF4-FFF2-40B4-BE49-F238E27FC236}">
                <a16:creationId xmlns:a16="http://schemas.microsoft.com/office/drawing/2014/main" id="{C2554CA6-288E-4202-BC52-2E5A8F0C0A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7480" name="Oval 147479">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189" y="1119031"/>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27" name="Rectangle 3"/>
          <p:cNvSpPr>
            <a:spLocks noGrp="1" noChangeArrowheads="1"/>
          </p:cNvSpPr>
          <p:nvPr>
            <p:ph type="title"/>
            <p:custDataLst>
              <p:tags r:id="rId2"/>
            </p:custDataLst>
          </p:nvPr>
        </p:nvSpPr>
        <p:spPr>
          <a:xfrm>
            <a:off x="1171074" y="1396686"/>
            <a:ext cx="3240506" cy="4064628"/>
          </a:xfrm>
        </p:spPr>
        <p:txBody>
          <a:bodyPr>
            <a:normAutofit/>
          </a:bodyPr>
          <a:lstStyle/>
          <a:p>
            <a:pPr eaLnBrk="1" hangingPunct="1"/>
            <a:r>
              <a:rPr lang="en-US" b="1" dirty="0">
                <a:solidFill>
                  <a:srgbClr val="FFFFFF"/>
                </a:solidFill>
                <a:ea typeface="Tahoma" pitchFamily="34" charset="0"/>
                <a:cs typeface="Tahoma" pitchFamily="34" charset="0"/>
              </a:rPr>
              <a:t>Violations</a:t>
            </a:r>
          </a:p>
        </p:txBody>
      </p:sp>
      <p:sp>
        <p:nvSpPr>
          <p:cNvPr id="147482" name="Arc 147481">
            <a:extLst>
              <a:ext uri="{FF2B5EF4-FFF2-40B4-BE49-F238E27FC236}">
                <a16:creationId xmlns:a16="http://schemas.microsoft.com/office/drawing/2014/main" id="{5B7778FC-632E-4DCA-A7CB-0D7731CCF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9809111">
            <a:off x="8683720" y="941148"/>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47484" name="Oval 147483">
            <a:extLst>
              <a:ext uri="{FF2B5EF4-FFF2-40B4-BE49-F238E27FC236}">
                <a16:creationId xmlns:a16="http://schemas.microsoft.com/office/drawing/2014/main" id="{FA23A907-97FB-4A8F-880A-DD77401C42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0048" y="4780992"/>
            <a:ext cx="546100"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47460" name="Rectangle 4"/>
          <p:cNvSpPr>
            <a:spLocks noGrp="1" noChangeArrowheads="1"/>
          </p:cNvSpPr>
          <p:nvPr>
            <p:ph idx="1"/>
            <p:custDataLst>
              <p:tags r:id="rId3"/>
            </p:custDataLst>
          </p:nvPr>
        </p:nvSpPr>
        <p:spPr>
          <a:xfrm>
            <a:off x="5370153" y="1526033"/>
            <a:ext cx="5536397" cy="3935281"/>
          </a:xfrm>
        </p:spPr>
        <p:txBody>
          <a:bodyPr>
            <a:normAutofit/>
          </a:bodyPr>
          <a:lstStyle/>
          <a:p>
            <a:pPr eaLnBrk="1" hangingPunct="1">
              <a:defRPr/>
            </a:pPr>
            <a:endParaRPr lang="en-US" sz="2600" dirty="0">
              <a:ea typeface="Tahoma" pitchFamily="34" charset="0"/>
              <a:cs typeface="Tahoma" pitchFamily="34" charset="0"/>
            </a:endParaRPr>
          </a:p>
          <a:p>
            <a:pPr marL="388620" indent="-342900" eaLnBrk="1" hangingPunct="1">
              <a:defRPr/>
            </a:pPr>
            <a:r>
              <a:rPr lang="en-US" sz="2600" dirty="0">
                <a:ea typeface="Tahoma" pitchFamily="34" charset="0"/>
                <a:cs typeface="Tahoma" pitchFamily="34" charset="0"/>
              </a:rPr>
              <a:t>Any intentional or unintentional action of a vendor’s owners, officers, managers, agents or employees, </a:t>
            </a:r>
            <a:r>
              <a:rPr lang="en-US" sz="2600" b="1" dirty="0">
                <a:ea typeface="Tahoma" pitchFamily="34" charset="0"/>
                <a:cs typeface="Tahoma" pitchFamily="34" charset="0"/>
              </a:rPr>
              <a:t>with or without knowledge of management,</a:t>
            </a:r>
            <a:r>
              <a:rPr lang="en-US" sz="2600" dirty="0">
                <a:ea typeface="Tahoma" pitchFamily="34" charset="0"/>
                <a:cs typeface="Tahoma" pitchFamily="34" charset="0"/>
              </a:rPr>
              <a:t> that violates the WIC Vendor Agreement or federal or state statutes, regulations, policies or procedures governing the Program</a:t>
            </a:r>
          </a:p>
          <a:p>
            <a:pPr eaLnBrk="1" hangingPunct="1">
              <a:defRPr/>
            </a:pPr>
            <a:endParaRPr lang="en-US" sz="2600" dirty="0">
              <a:ea typeface="Tahoma" pitchFamily="34" charset="0"/>
              <a:cs typeface="Tahoma" pitchFamily="34" charset="0"/>
            </a:endParaRPr>
          </a:p>
        </p:txBody>
      </p:sp>
      <p:sp>
        <p:nvSpPr>
          <p:cNvPr id="2" name="Date Placeholder 1"/>
          <p:cNvSpPr>
            <a:spLocks noGrp="1"/>
          </p:cNvSpPr>
          <p:nvPr>
            <p:ph type="dt" sz="half" idx="10"/>
            <p:custDataLst>
              <p:tags r:id="rId4"/>
            </p:custDataLst>
          </p:nvPr>
        </p:nvSpPr>
        <p:spPr>
          <a:xfrm>
            <a:off x="838200" y="6356350"/>
            <a:ext cx="2743200" cy="365125"/>
          </a:xfrm>
        </p:spPr>
        <p:txBody>
          <a:bodyPr>
            <a:normAutofit/>
          </a:bodyPr>
          <a:lstStyle/>
          <a:p>
            <a:pPr>
              <a:spcAft>
                <a:spcPts val="600"/>
              </a:spcAft>
            </a:pPr>
            <a:r>
              <a:rPr lang="en-US" dirty="0"/>
              <a:t> </a:t>
            </a:r>
          </a:p>
        </p:txBody>
      </p:sp>
    </p:spTree>
    <p:custDataLst>
      <p:tags r:id="rId1"/>
    </p:custDataLst>
    <p:extLst>
      <p:ext uri="{BB962C8B-B14F-4D97-AF65-F5344CB8AC3E}">
        <p14:creationId xmlns:p14="http://schemas.microsoft.com/office/powerpoint/2010/main" val="2101293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7301" name="Rectangle 97300">
            <a:extLst>
              <a:ext uri="{FF2B5EF4-FFF2-40B4-BE49-F238E27FC236}">
                <a16:creationId xmlns:a16="http://schemas.microsoft.com/office/drawing/2014/main" id="{C2554CA6-288E-4202-BC52-2E5A8F0C0A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7303" name="Oval 97302">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189" y="1119031"/>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7282" name="Rectangle 2"/>
          <p:cNvSpPr>
            <a:spLocks noGrp="1" noChangeArrowheads="1"/>
          </p:cNvSpPr>
          <p:nvPr>
            <p:ph type="title"/>
            <p:custDataLst>
              <p:tags r:id="rId2"/>
            </p:custDataLst>
          </p:nvPr>
        </p:nvSpPr>
        <p:spPr>
          <a:xfrm>
            <a:off x="1171074" y="1396686"/>
            <a:ext cx="3240506" cy="4064628"/>
          </a:xfrm>
        </p:spPr>
        <p:txBody>
          <a:bodyPr>
            <a:normAutofit/>
          </a:bodyPr>
          <a:lstStyle/>
          <a:p>
            <a:pPr eaLnBrk="1" hangingPunct="1"/>
            <a:r>
              <a:rPr lang="en-US" b="1" dirty="0">
                <a:solidFill>
                  <a:srgbClr val="FFFFFF"/>
                </a:solidFill>
                <a:ea typeface="Tahoma" pitchFamily="34" charset="0"/>
                <a:cs typeface="Tahoma" pitchFamily="34" charset="0"/>
              </a:rPr>
              <a:t>Types of Violations</a:t>
            </a:r>
          </a:p>
        </p:txBody>
      </p:sp>
      <p:sp>
        <p:nvSpPr>
          <p:cNvPr id="97305" name="Arc 97304">
            <a:extLst>
              <a:ext uri="{FF2B5EF4-FFF2-40B4-BE49-F238E27FC236}">
                <a16:creationId xmlns:a16="http://schemas.microsoft.com/office/drawing/2014/main" id="{5B7778FC-632E-4DCA-A7CB-0D7731CCF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9809111">
            <a:off x="8683720" y="941148"/>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97307" name="Oval 97306">
            <a:extLst>
              <a:ext uri="{FF2B5EF4-FFF2-40B4-BE49-F238E27FC236}">
                <a16:creationId xmlns:a16="http://schemas.microsoft.com/office/drawing/2014/main" id="{FA23A907-97FB-4A8F-880A-DD77401C42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0048" y="4780992"/>
            <a:ext cx="546100"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97283" name="Rectangle 3"/>
          <p:cNvSpPr>
            <a:spLocks noGrp="1" noChangeArrowheads="1"/>
          </p:cNvSpPr>
          <p:nvPr>
            <p:ph idx="1"/>
            <p:custDataLst>
              <p:tags r:id="rId3"/>
            </p:custDataLst>
          </p:nvPr>
        </p:nvSpPr>
        <p:spPr>
          <a:xfrm>
            <a:off x="5370153" y="1526033"/>
            <a:ext cx="5911799" cy="4722367"/>
          </a:xfrm>
        </p:spPr>
        <p:txBody>
          <a:bodyPr>
            <a:normAutofit/>
          </a:bodyPr>
          <a:lstStyle/>
          <a:p>
            <a:r>
              <a:rPr lang="en-US" dirty="0">
                <a:ea typeface="Tahoma" pitchFamily="34" charset="0"/>
                <a:cs typeface="Tahoma" pitchFamily="34" charset="0"/>
              </a:rPr>
              <a:t>Federal violations for which vendors are subject to disqualification </a:t>
            </a:r>
          </a:p>
          <a:p>
            <a:pPr lvl="1">
              <a:buFont typeface="Wingdings" panose="05000000000000000000" pitchFamily="2" charset="2"/>
              <a:buChar char="ü"/>
            </a:pPr>
            <a:r>
              <a:rPr lang="en-US" sz="2800" dirty="0">
                <a:ea typeface="Tahoma" pitchFamily="34" charset="0"/>
                <a:cs typeface="Tahoma" pitchFamily="34" charset="0"/>
              </a:rPr>
              <a:t>Federal violations; carry longest disqualification periods</a:t>
            </a:r>
          </a:p>
          <a:p>
            <a:pPr lvl="1" eaLnBrk="1" hangingPunct="1">
              <a:buFont typeface="Wingdings" panose="05000000000000000000" pitchFamily="2" charset="2"/>
              <a:buChar char="ü"/>
            </a:pPr>
            <a:r>
              <a:rPr lang="en-US" sz="2800" dirty="0">
                <a:ea typeface="Tahoma" pitchFamily="34" charset="0"/>
                <a:cs typeface="Tahoma" pitchFamily="34" charset="0"/>
              </a:rPr>
              <a:t>Found through compliance buys and inventory audits</a:t>
            </a:r>
          </a:p>
          <a:p>
            <a:r>
              <a:rPr lang="en-US" dirty="0">
                <a:ea typeface="Tahoma" pitchFamily="34" charset="0"/>
                <a:cs typeface="Tahoma" pitchFamily="34" charset="0"/>
              </a:rPr>
              <a:t>State violations for which vendors are subject to disqualification</a:t>
            </a:r>
          </a:p>
          <a:p>
            <a:pPr lvl="1">
              <a:buFont typeface="Wingdings" panose="05000000000000000000" pitchFamily="2" charset="2"/>
              <a:buChar char="ü"/>
            </a:pPr>
            <a:r>
              <a:rPr lang="en-US" sz="2800" dirty="0">
                <a:ea typeface="Tahoma" pitchFamily="34" charset="0"/>
                <a:cs typeface="Tahoma" pitchFamily="34" charset="0"/>
              </a:rPr>
              <a:t>Usually found during compliance buys and Local WIC Agency monitoring</a:t>
            </a:r>
          </a:p>
        </p:txBody>
      </p:sp>
    </p:spTree>
    <p:custDataLst>
      <p:tags r:id="rId1"/>
    </p:custDataLst>
    <p:extLst>
      <p:ext uri="{BB962C8B-B14F-4D97-AF65-F5344CB8AC3E}">
        <p14:creationId xmlns:p14="http://schemas.microsoft.com/office/powerpoint/2010/main" val="3746639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7301" name="Rectangle 97300">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7303" name="Freeform: Shape 97302">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97282" name="Rectangle 2"/>
          <p:cNvSpPr>
            <a:spLocks noGrp="1" noChangeArrowheads="1"/>
          </p:cNvSpPr>
          <p:nvPr>
            <p:ph type="title"/>
            <p:custDataLst>
              <p:tags r:id="rId2"/>
            </p:custDataLst>
          </p:nvPr>
        </p:nvSpPr>
        <p:spPr>
          <a:xfrm>
            <a:off x="838200" y="365125"/>
            <a:ext cx="10515600" cy="1325563"/>
          </a:xfrm>
        </p:spPr>
        <p:txBody>
          <a:bodyPr>
            <a:normAutofit/>
          </a:bodyPr>
          <a:lstStyle/>
          <a:p>
            <a:pPr eaLnBrk="1" hangingPunct="1"/>
            <a:r>
              <a:rPr lang="en-US" b="1" i="0" dirty="0">
                <a:effectLst/>
              </a:rPr>
              <a:t>Vendor Violations and Sanctions</a:t>
            </a:r>
            <a:endParaRPr lang="en-US" b="1" dirty="0">
              <a:ea typeface="Tahoma" pitchFamily="34" charset="0"/>
              <a:cs typeface="Tahoma" pitchFamily="34" charset="0"/>
            </a:endParaRPr>
          </a:p>
        </p:txBody>
      </p:sp>
      <p:sp>
        <p:nvSpPr>
          <p:cNvPr id="97305" name="Arc 97304">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97283" name="Rectangle 3"/>
          <p:cNvSpPr>
            <a:spLocks noGrp="1" noChangeArrowheads="1"/>
          </p:cNvSpPr>
          <p:nvPr>
            <p:ph idx="1"/>
            <p:custDataLst>
              <p:tags r:id="rId3"/>
            </p:custDataLst>
          </p:nvPr>
        </p:nvSpPr>
        <p:spPr>
          <a:xfrm>
            <a:off x="838200" y="1825625"/>
            <a:ext cx="10515600" cy="4351338"/>
          </a:xfrm>
        </p:spPr>
        <p:txBody>
          <a:bodyPr>
            <a:normAutofit/>
          </a:bodyPr>
          <a:lstStyle/>
          <a:p>
            <a:pPr fontAlgn="auto">
              <a:buFont typeface="Arial" panose="020B0604020202020204" pitchFamily="34" charset="0"/>
              <a:buChar char="•"/>
            </a:pPr>
            <a:r>
              <a:rPr lang="en-US" b="0" i="0" dirty="0">
                <a:effectLst/>
              </a:rPr>
              <a:t>10A NCAC 43D.0710 includes language for eWIC transactions. The rule states a vendor shall be disqualified from the WIC Program for:</a:t>
            </a:r>
          </a:p>
          <a:p>
            <a:pPr lvl="1" fontAlgn="auto">
              <a:buFont typeface="Wingdings" panose="05000000000000000000" pitchFamily="2" charset="2"/>
              <a:buChar char="ü"/>
            </a:pPr>
            <a:r>
              <a:rPr lang="en-US" b="0" i="0" dirty="0">
                <a:effectLst/>
              </a:rPr>
              <a:t>One year for three occurrences within a 12-month period of failure to properly transact WIC food benefits by manually entering the EBT card number or entering the PIN into the POS instead of the WIC customer, scanning the UPC or PLU codes from UPC codebooks or reference sheets when completing a WIC customer’s EBT transaction, not entering the correct quantity and item price, or not providing the WIC customer with a receipt that shows the items purchased and the customer’s remaining food benefit balance.</a:t>
            </a:r>
          </a:p>
        </p:txBody>
      </p:sp>
    </p:spTree>
    <p:custDataLst>
      <p:tags r:id="rId1"/>
    </p:custDataLst>
    <p:extLst>
      <p:ext uri="{BB962C8B-B14F-4D97-AF65-F5344CB8AC3E}">
        <p14:creationId xmlns:p14="http://schemas.microsoft.com/office/powerpoint/2010/main" val="2103469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7301" name="Rectangle 97300">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7303" name="Freeform: Shape 97302">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97282" name="Rectangle 2"/>
          <p:cNvSpPr>
            <a:spLocks noGrp="1" noChangeArrowheads="1"/>
          </p:cNvSpPr>
          <p:nvPr>
            <p:ph type="title"/>
            <p:custDataLst>
              <p:tags r:id="rId2"/>
            </p:custDataLst>
          </p:nvPr>
        </p:nvSpPr>
        <p:spPr>
          <a:xfrm>
            <a:off x="838200" y="365125"/>
            <a:ext cx="10515600" cy="1325563"/>
          </a:xfrm>
        </p:spPr>
        <p:txBody>
          <a:bodyPr>
            <a:normAutofit/>
          </a:bodyPr>
          <a:lstStyle/>
          <a:p>
            <a:pPr eaLnBrk="1" hangingPunct="1"/>
            <a:r>
              <a:rPr lang="en-US" b="1" i="0" dirty="0">
                <a:effectLst/>
              </a:rPr>
              <a:t>Vendor Violations and Sanctions continued</a:t>
            </a:r>
            <a:endParaRPr lang="en-US" b="1" dirty="0">
              <a:ea typeface="Tahoma" pitchFamily="34" charset="0"/>
              <a:cs typeface="Tahoma" pitchFamily="34" charset="0"/>
            </a:endParaRPr>
          </a:p>
        </p:txBody>
      </p:sp>
      <p:sp>
        <p:nvSpPr>
          <p:cNvPr id="97305" name="Arc 97304">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97283" name="Rectangle 3"/>
          <p:cNvSpPr>
            <a:spLocks noGrp="1" noChangeArrowheads="1"/>
          </p:cNvSpPr>
          <p:nvPr>
            <p:ph idx="1"/>
            <p:custDataLst>
              <p:tags r:id="rId3"/>
            </p:custDataLst>
          </p:nvPr>
        </p:nvSpPr>
        <p:spPr>
          <a:xfrm>
            <a:off x="838200" y="1825625"/>
            <a:ext cx="10515600" cy="4351338"/>
          </a:xfrm>
        </p:spPr>
        <p:txBody>
          <a:bodyPr>
            <a:normAutofit fontScale="92500" lnSpcReduction="10000"/>
          </a:bodyPr>
          <a:lstStyle/>
          <a:p>
            <a:pPr fontAlgn="auto"/>
            <a:r>
              <a:rPr lang="en-US" b="0" i="0" dirty="0">
                <a:effectLst/>
              </a:rPr>
              <a:t>As a Reminder:</a:t>
            </a:r>
          </a:p>
          <a:p>
            <a:pPr fontAlgn="auto">
              <a:buFont typeface="Arial" panose="020B0604020202020204" pitchFamily="34" charset="0"/>
              <a:buChar char="•"/>
            </a:pPr>
            <a:r>
              <a:rPr lang="en-US" b="0" i="0" dirty="0">
                <a:effectLst/>
              </a:rPr>
              <a:t>10A NCAC 43D.0708 (20)(j) states that the vendor must:</a:t>
            </a:r>
          </a:p>
          <a:p>
            <a:pPr lvl="1" fontAlgn="auto">
              <a:buFont typeface="Wingdings" panose="05000000000000000000" pitchFamily="2" charset="2"/>
              <a:buChar char="ü"/>
            </a:pPr>
            <a:r>
              <a:rPr lang="en-US" sz="2800" b="0" i="0" dirty="0">
                <a:effectLst/>
              </a:rPr>
              <a:t>Scan or manually enter Universal Product Codes (UPC) only from approved supplemental foods being purchased by the WIC customer in the types, sizes, and quantities available on the WIC customer's EBT account. The vendor shall not scan codes from UPC codebooks or reference sheets;</a:t>
            </a:r>
          </a:p>
          <a:p>
            <a:pPr fontAlgn="auto">
              <a:buFont typeface="Arial" panose="020B0604020202020204" pitchFamily="34" charset="0"/>
              <a:buChar char="•"/>
            </a:pPr>
            <a:r>
              <a:rPr lang="en-US" b="0" i="0" dirty="0">
                <a:effectLst/>
              </a:rPr>
              <a:t>This requirement is also listed in the current Terms of Vendor Agreement</a:t>
            </a:r>
          </a:p>
          <a:p>
            <a:pPr fontAlgn="auto">
              <a:buFont typeface="Arial" panose="020B0604020202020204" pitchFamily="34" charset="0"/>
              <a:buChar char="•"/>
            </a:pPr>
            <a:r>
              <a:rPr lang="en-US" b="0" i="0" dirty="0">
                <a:effectLst/>
              </a:rPr>
              <a:t>10A NCAC 43D.0710 has two state violations relating to the eWIC system </a:t>
            </a:r>
          </a:p>
          <a:p>
            <a:pPr fontAlgn="auto">
              <a:buFont typeface="Arial" panose="020B0604020202020204" pitchFamily="34" charset="0"/>
              <a:buChar char="•"/>
            </a:pPr>
            <a:r>
              <a:rPr lang="en-US" b="0" i="0" dirty="0">
                <a:effectLst/>
              </a:rPr>
              <a:t>Vendors may be disqualified from the WIC Program if they commit either of these state-established violations</a:t>
            </a:r>
          </a:p>
        </p:txBody>
      </p:sp>
    </p:spTree>
    <p:custDataLst>
      <p:tags r:id="rId1"/>
    </p:custDataLst>
    <p:extLst>
      <p:ext uri="{BB962C8B-B14F-4D97-AF65-F5344CB8AC3E}">
        <p14:creationId xmlns:p14="http://schemas.microsoft.com/office/powerpoint/2010/main" val="266538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7301" name="Rectangle 97300">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7303" name="Freeform: Shape 97302">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97282" name="Rectangle 2"/>
          <p:cNvSpPr>
            <a:spLocks noGrp="1" noChangeArrowheads="1"/>
          </p:cNvSpPr>
          <p:nvPr>
            <p:ph type="title"/>
            <p:custDataLst>
              <p:tags r:id="rId2"/>
            </p:custDataLst>
          </p:nvPr>
        </p:nvSpPr>
        <p:spPr>
          <a:xfrm>
            <a:off x="838200" y="365125"/>
            <a:ext cx="10515600" cy="1325563"/>
          </a:xfrm>
        </p:spPr>
        <p:txBody>
          <a:bodyPr>
            <a:normAutofit/>
          </a:bodyPr>
          <a:lstStyle/>
          <a:p>
            <a:pPr eaLnBrk="1" hangingPunct="1"/>
            <a:r>
              <a:rPr lang="en-US" b="1" i="0" dirty="0">
                <a:effectLst/>
              </a:rPr>
              <a:t>Vendor Violations and Sanctions continued</a:t>
            </a:r>
            <a:endParaRPr lang="en-US" b="1" dirty="0">
              <a:ea typeface="Tahoma" pitchFamily="34" charset="0"/>
              <a:cs typeface="Tahoma" pitchFamily="34" charset="0"/>
            </a:endParaRPr>
          </a:p>
        </p:txBody>
      </p:sp>
      <p:sp>
        <p:nvSpPr>
          <p:cNvPr id="97305" name="Arc 97304">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97283" name="Rectangle 3"/>
          <p:cNvSpPr>
            <a:spLocks noGrp="1" noChangeArrowheads="1"/>
          </p:cNvSpPr>
          <p:nvPr>
            <p:ph idx="1"/>
            <p:custDataLst>
              <p:tags r:id="rId3"/>
            </p:custDataLst>
          </p:nvPr>
        </p:nvSpPr>
        <p:spPr>
          <a:xfrm>
            <a:off x="838200" y="1825625"/>
            <a:ext cx="10515600" cy="4351338"/>
          </a:xfrm>
        </p:spPr>
        <p:txBody>
          <a:bodyPr>
            <a:normAutofit/>
          </a:bodyPr>
          <a:lstStyle/>
          <a:p>
            <a:pPr fontAlgn="auto"/>
            <a:r>
              <a:rPr lang="en-US" sz="2600" b="0" i="0" dirty="0">
                <a:effectLst/>
              </a:rPr>
              <a:t>The two violations for which a vendor can be disqualified are failure to make EBT point of sale equipment accessible to WIC customers and failure to comply with minimum lane coverage criteria. The pattern of occurrences and respective disqualification periods are:</a:t>
            </a:r>
          </a:p>
          <a:p>
            <a:pPr fontAlgn="auto">
              <a:buFont typeface="Arial" panose="020B0604020202020204" pitchFamily="34" charset="0"/>
              <a:buChar char="•"/>
            </a:pPr>
            <a:r>
              <a:rPr lang="en-US" sz="2600" b="0" i="0" dirty="0">
                <a:effectLst/>
              </a:rPr>
              <a:t>180 days for three occurrences within a 12-month period of failure to make EBT point of sale equipment accessible to WIC customers to ensure that EBT transactions are completed in accordance with 10A NCAC 43D .0708(20)</a:t>
            </a:r>
          </a:p>
          <a:p>
            <a:pPr fontAlgn="auto">
              <a:buFont typeface="Arial" panose="020B0604020202020204" pitchFamily="34" charset="0"/>
              <a:buChar char="•"/>
            </a:pPr>
            <a:r>
              <a:rPr lang="en-US" sz="2600" b="0" i="0" dirty="0">
                <a:effectLst/>
              </a:rPr>
              <a:t>90 days for three occurrences within a 12-month period of failure to comply with minimum lane coverage criteria required by 7 CFR 246.12(z)(2) and 10A NCAC 43D .0708(20)(c)</a:t>
            </a:r>
          </a:p>
        </p:txBody>
      </p:sp>
    </p:spTree>
    <p:custDataLst>
      <p:tags r:id="rId1"/>
    </p:custDataLst>
    <p:extLst>
      <p:ext uri="{BB962C8B-B14F-4D97-AF65-F5344CB8AC3E}">
        <p14:creationId xmlns:p14="http://schemas.microsoft.com/office/powerpoint/2010/main" val="840887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8331" name="Rectangle 98330">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8333" name="Freeform: Shape 98332">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8306" name="Rectangle 2"/>
          <p:cNvSpPr>
            <a:spLocks noGrp="1" noChangeArrowheads="1"/>
          </p:cNvSpPr>
          <p:nvPr>
            <p:ph type="title"/>
            <p:custDataLst>
              <p:tags r:id="rId2"/>
            </p:custDataLst>
          </p:nvPr>
        </p:nvSpPr>
        <p:spPr>
          <a:xfrm>
            <a:off x="686834" y="1153572"/>
            <a:ext cx="3200400" cy="4461163"/>
          </a:xfrm>
        </p:spPr>
        <p:txBody>
          <a:bodyPr>
            <a:normAutofit/>
          </a:bodyPr>
          <a:lstStyle/>
          <a:p>
            <a:pPr eaLnBrk="1" hangingPunct="1"/>
            <a:r>
              <a:rPr lang="en-US" b="1" dirty="0">
                <a:solidFill>
                  <a:srgbClr val="FFFFFF"/>
                </a:solidFill>
                <a:ea typeface="Tahoma" pitchFamily="34" charset="0"/>
                <a:cs typeface="Tahoma" pitchFamily="34" charset="0"/>
              </a:rPr>
              <a:t>Pattern of Occurrences</a:t>
            </a:r>
          </a:p>
        </p:txBody>
      </p:sp>
      <p:sp>
        <p:nvSpPr>
          <p:cNvPr id="98335" name="Arc 98334">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98307" name="Rectangle 3"/>
          <p:cNvSpPr>
            <a:spLocks noGrp="1" noChangeArrowheads="1"/>
          </p:cNvSpPr>
          <p:nvPr>
            <p:ph idx="1"/>
            <p:custDataLst>
              <p:tags r:id="rId3"/>
            </p:custDataLst>
          </p:nvPr>
        </p:nvSpPr>
        <p:spPr>
          <a:xfrm>
            <a:off x="4447308" y="591344"/>
            <a:ext cx="6906491" cy="5585619"/>
          </a:xfrm>
        </p:spPr>
        <p:txBody>
          <a:bodyPr anchor="ctr">
            <a:normAutofit/>
          </a:bodyPr>
          <a:lstStyle/>
          <a:p>
            <a:pPr>
              <a:spcBef>
                <a:spcPct val="50000"/>
              </a:spcBef>
            </a:pPr>
            <a:r>
              <a:rPr lang="en-US" dirty="0">
                <a:ea typeface="Tahoma" pitchFamily="34" charset="0"/>
                <a:cs typeface="Tahoma" pitchFamily="34" charset="0"/>
              </a:rPr>
              <a:t>The nature of the violation and the number of violations determine the sanction imposed</a:t>
            </a:r>
          </a:p>
          <a:p>
            <a:pPr>
              <a:spcBef>
                <a:spcPct val="50000"/>
              </a:spcBef>
            </a:pPr>
            <a:r>
              <a:rPr lang="en-US" dirty="0">
                <a:ea typeface="Tahoma" pitchFamily="34" charset="0"/>
                <a:cs typeface="Tahoma" pitchFamily="34" charset="0"/>
              </a:rPr>
              <a:t>Sanctions remain on a vendor’s record for 12 months or until a vendor is disqualified </a:t>
            </a:r>
          </a:p>
          <a:p>
            <a:pPr>
              <a:spcBef>
                <a:spcPct val="50000"/>
              </a:spcBef>
            </a:pPr>
            <a:r>
              <a:rPr lang="en-US" dirty="0">
                <a:ea typeface="Tahoma" pitchFamily="34" charset="0"/>
                <a:cs typeface="Tahoma" pitchFamily="34" charset="0"/>
              </a:rPr>
              <a:t>A pattern of occurrences for the same violation may result in disqualification</a:t>
            </a:r>
          </a:p>
          <a:p>
            <a:pPr>
              <a:spcBef>
                <a:spcPct val="50000"/>
              </a:spcBef>
            </a:pPr>
            <a:r>
              <a:rPr lang="en-US" dirty="0">
                <a:ea typeface="Tahoma" pitchFamily="34" charset="0"/>
                <a:cs typeface="Tahoma" pitchFamily="34" charset="0"/>
              </a:rPr>
              <a:t>The number of occurrences needed to establish a pattern depends on the violation</a:t>
            </a:r>
          </a:p>
          <a:p>
            <a:pPr eaLnBrk="1" hangingPunct="1">
              <a:buFontTx/>
              <a:buNone/>
            </a:pPr>
            <a:endParaRPr lang="en-US" dirty="0">
              <a:ea typeface="Tahoma" pitchFamily="34" charset="0"/>
              <a:cs typeface="Tahoma" pitchFamily="34" charset="0"/>
            </a:endParaRPr>
          </a:p>
          <a:p>
            <a:pPr eaLnBrk="1" hangingPunct="1"/>
            <a:endParaRPr lang="en-US" dirty="0">
              <a:ea typeface="Tahoma" pitchFamily="34" charset="0"/>
              <a:cs typeface="Tahoma" pitchFamily="34" charset="0"/>
            </a:endParaRPr>
          </a:p>
          <a:p>
            <a:pPr marL="82296" indent="0">
              <a:buNone/>
            </a:pPr>
            <a:endParaRPr lang="en-US" dirty="0">
              <a:ea typeface="Tahoma" pitchFamily="34" charset="0"/>
              <a:cs typeface="Tahoma" pitchFamily="34" charset="0"/>
            </a:endParaRPr>
          </a:p>
        </p:txBody>
      </p:sp>
    </p:spTree>
    <p:custDataLst>
      <p:tags r:id="rId1"/>
    </p:custDataLst>
    <p:extLst>
      <p:ext uri="{BB962C8B-B14F-4D97-AF65-F5344CB8AC3E}">
        <p14:creationId xmlns:p14="http://schemas.microsoft.com/office/powerpoint/2010/main" val="504325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8331" name="Rectangle 98330">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8333" name="Freeform: Shape 98332">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98306" name="Rectangle 2"/>
          <p:cNvSpPr>
            <a:spLocks noGrp="1" noChangeArrowheads="1"/>
          </p:cNvSpPr>
          <p:nvPr>
            <p:ph type="title"/>
            <p:custDataLst>
              <p:tags r:id="rId2"/>
            </p:custDataLst>
          </p:nvPr>
        </p:nvSpPr>
        <p:spPr>
          <a:xfrm>
            <a:off x="838200" y="365125"/>
            <a:ext cx="10515600" cy="1325563"/>
          </a:xfrm>
        </p:spPr>
        <p:txBody>
          <a:bodyPr>
            <a:normAutofit/>
          </a:bodyPr>
          <a:lstStyle/>
          <a:p>
            <a:pPr eaLnBrk="1" hangingPunct="1"/>
            <a:r>
              <a:rPr lang="en-US" b="1" dirty="0">
                <a:ea typeface="Tahoma" pitchFamily="34" charset="0"/>
                <a:cs typeface="Tahoma" pitchFamily="34" charset="0"/>
              </a:rPr>
              <a:t>Examples of Patterns of Violations</a:t>
            </a:r>
          </a:p>
        </p:txBody>
      </p:sp>
      <p:sp>
        <p:nvSpPr>
          <p:cNvPr id="98335" name="Arc 98334">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98307" name="Rectangle 3"/>
          <p:cNvSpPr>
            <a:spLocks noGrp="1" noChangeArrowheads="1"/>
          </p:cNvSpPr>
          <p:nvPr>
            <p:ph idx="1"/>
            <p:custDataLst>
              <p:tags r:id="rId3"/>
            </p:custDataLst>
          </p:nvPr>
        </p:nvSpPr>
        <p:spPr>
          <a:xfrm>
            <a:off x="838200" y="1825625"/>
            <a:ext cx="10515600" cy="4351338"/>
          </a:xfrm>
        </p:spPr>
        <p:txBody>
          <a:bodyPr>
            <a:normAutofit/>
          </a:bodyPr>
          <a:lstStyle/>
          <a:p>
            <a:r>
              <a:rPr lang="en-US" dirty="0">
                <a:ea typeface="Tahoma" pitchFamily="34" charset="0"/>
                <a:cs typeface="Tahoma" pitchFamily="34" charset="0"/>
              </a:rPr>
              <a:t>Three occurrences within a 12-month period of failure to stock minimum inventory</a:t>
            </a:r>
          </a:p>
          <a:p>
            <a:r>
              <a:rPr lang="en-US" dirty="0">
                <a:ea typeface="Tahoma" pitchFamily="34" charset="0"/>
                <a:cs typeface="Tahoma" pitchFamily="34" charset="0"/>
              </a:rPr>
              <a:t>Three occurrences within a 12-month period of stocking WIC supplemental foods outside of the manufacturer’s expiration date</a:t>
            </a:r>
          </a:p>
          <a:p>
            <a:r>
              <a:rPr lang="en-US" dirty="0">
                <a:ea typeface="Tahoma" pitchFamily="34" charset="0"/>
                <a:cs typeface="Tahoma" pitchFamily="34" charset="0"/>
              </a:rPr>
              <a:t>Three occurrences within a 12-month period of failure to mark the current shelf prices of all WIC supplemental foods</a:t>
            </a:r>
          </a:p>
          <a:p>
            <a:r>
              <a:rPr lang="en-US" b="0" i="0" dirty="0">
                <a:effectLst/>
              </a:rPr>
              <a:t>Three occurrences within a 12-month period of failure to make EBT point of sale equipment accessible to WIC customers</a:t>
            </a:r>
            <a:endParaRPr lang="en-US" dirty="0">
              <a:ea typeface="Tahoma" pitchFamily="34" charset="0"/>
              <a:cs typeface="Tahoma" pitchFamily="34" charset="0"/>
            </a:endParaRPr>
          </a:p>
          <a:p>
            <a:pPr eaLnBrk="1" hangingPunct="1">
              <a:buFontTx/>
              <a:buNone/>
            </a:pPr>
            <a:endParaRPr lang="en-US" dirty="0">
              <a:ea typeface="Tahoma" pitchFamily="34" charset="0"/>
              <a:cs typeface="Tahoma" pitchFamily="34" charset="0"/>
            </a:endParaRPr>
          </a:p>
          <a:p>
            <a:pPr eaLnBrk="1" hangingPunct="1"/>
            <a:endParaRPr lang="en-US" dirty="0">
              <a:ea typeface="Tahoma" pitchFamily="34" charset="0"/>
              <a:cs typeface="Tahoma" pitchFamily="34" charset="0"/>
            </a:endParaRPr>
          </a:p>
          <a:p>
            <a:pPr marL="82296" indent="0">
              <a:buNone/>
            </a:pPr>
            <a:endParaRPr lang="en-US" dirty="0">
              <a:ea typeface="Tahoma" pitchFamily="34" charset="0"/>
              <a:cs typeface="Tahoma" pitchFamily="34" charset="0"/>
            </a:endParaRPr>
          </a:p>
        </p:txBody>
      </p:sp>
    </p:spTree>
    <p:custDataLst>
      <p:tags r:id="rId1"/>
    </p:custDataLst>
    <p:extLst>
      <p:ext uri="{BB962C8B-B14F-4D97-AF65-F5344CB8AC3E}">
        <p14:creationId xmlns:p14="http://schemas.microsoft.com/office/powerpoint/2010/main" val="2520132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0"/>
  <p:tag name="MMPROD_UIPERSISTENCEDATA" val="MMPROD_UIPERSISTENCEDATA"/>
  <p:tag name="MMPROD_THEME_BG_IMAGE" val=""/>
  <p:tag name="MMPROD_TAG_VCONFIG" val="PD94bWwgdmVyc2lvbj0iMS4wIj8+DQo8Y29uZmlndXJhdGlvbj4NCgk8YnJhbmRpbmc+DQoJCTx1aWZvbnQgbmFtZT0iRk9OVF9OT1RFU19URVhUIiB2YWx1ZT0iVmVyZGFuYSw5LGZhbHNlLGZhbHNlLGZhbHNlIi8+DQoJPC9icmFuZGluZz4NCgk8Y29sb3JzPg0KCQk8dWljb2xvciBuYW1lPSJwcmltYXJ5IiB2YWx1ZT0iMHg2Rjg0ODgiLz4NCgkJPHVpY29sb3IgbmFtZT0iZ2xvdyIgdmFsdWU9IjB4NjA5NzczIi8+DQoJCTx1aWNvbG9yIG5hbWU9InRleHQiIHZhbHVlPSIweEZGRkZGRiIvPg0KCQk8dWljb2xvciBuYW1lPSJsaWdodCIgdmFsdWU9IjB4NEU1RDYwIi8+DQoJCTx1aWNvbG9yIG5hbWU9InNoYWRvdyIgdmFsdWU9IjB4MDAwMDAwIi8+DQoJCTx1aWNvbG9yIG5hbWU9ImJhY2tncm91bmQiIHZhbHVlPSIweDcyNzk3MSIvPg0KCTwvY29sb3JzPg0KCTxsYXlvdXQ+DQoJCTx1aXNob3cgbmFtZT0icHJlc2VudGF0aW9udGl0bGUiIHZhbHVlPSJ0cnVlIi8+PHVpc2hvdyBuYW1lPSJwcmVzZW50ZXJwaG90byIgdmFsdWU9InRydWUiLz48dWlzaG93IG5hbWU9InByZXNlbnRlcm5hbWUiIHZhbHVlPSJ0cnVlIi8+PHVpc2hvdyBuYW1lPSJwcmVzZW50ZXJ0aXRsZSIgdmFsdWU9InRydWUiLz48dWlzaG93IG5hbWU9InByZXNlbnRlcmVtYWlsIiB2YWx1ZT0idHJ1ZSIvPjx1aXNob3cgbmFtZT0icHJlc2VudGVyYmlvIiB2YWx1ZT0idHJ1ZSIvPjx1aXNob3cgbmFtZT0iY29tcGFueWxvZ28iIHZhbHVlPSJ0cnVlIi8+PHVpc2hvdyBuYW1lPSJzaWRlYmFyIiB2YWx1ZT0idHJ1ZSIvPjx1aXNob3cgbmFtZT0ib3V0bGluZSIgdmFsdWU9InRydWUiLz48dWlzaG93IG5hbWU9InRodW1ibmFpbCIgdmFsdWU9InRydWUiLz4NCgkJPHVpc2hvdyBuYW1lPSJub3RlcyIgdmFsdWU9InRydWUiLz48dWlzaG93IG5hbWU9InNlYXJjaCIgdmFsdWU9InRydWUiLz48dWlzaG93IG5hbWU9InF1aXoiIHZhbHVlPSJ0cnVlIi8+PHVpc2hvdyBuYW1lPSJhdHRhY2htZW50cyIgdmFsdWU9InRydWUiLz48dWlzaG93IG5hbWU9InV0aWxzIiB2YWx1ZT0idHJ1ZSIvPjx1aXNob3cgbmFtZT0idm9sdW1lIiB2YWx1ZT0idHJ1ZSIvPjx1aXNob3cgbmFtZT0icGxheWJhciIgdmFsdWU9InRydWUiLz48dWlzaG93IG5hbWU9InRhbGtpbmdoZWFkIiB2YWx1ZT0idHJ1ZSIvPjx1aXNob3cgbmFtZT0ic2lkZWJhcm9ucmlnaHQiIHZhbHVlPSJ0cnVlIi8+PHVpc2hvdyBuYW1lPSJ2aWV3Y2hhbmdlIiB2YWx1ZT0idHJ1ZSIvPjx1aXNob3cgbmFtZT0iYWx3YXlzU2NydW5jaCIgdmFsdWU9ImZhbHNlIi8+PHVpc2hvdyBuYW1lPSJpbml0aWFsZGlzcGxheW1vZGVpc25vcm1hbCIgdmFsdWU9InRydWUiLz48dWlyZXBsYWNlIG5hbWU9ImxvZ28iIHZhbHVlPSIiLz48dWlyZXBsYWNlIG5hbWU9ImJnaW1hZ2UiIHZhbHVlPSIiLz48dWlyZXBsYWNlIG5hbWU9ImluaXRpYWx0YWIiIHZhbHVlPSJvdXRsaW5lIi8+PHVpc2hvdyBuYW1lPSJjY3RleHRoaWdobGlnaHRpbmciIHZhbHVlPSJ0cnVlIi8+DQoJPC9sYXlvdXQ+DQoJPHByZWxvYWRlcj48c2V0Qm9vbCBuYW1lPSJkaXNhYmxlQXNzZXRQcmVsb2FkZXIiIHZhbHVlPSJ0cnVlIi8+PC9wcmVsb2FkZXI+PGxhbmd1YWdlIGlkPSJlbi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JTbGlkZSAlbiIvPg0KCQk8dWl0ZXh0IG5hbWU9IkFUVEFDSE1FTlRfUFJFVklFV19XQVJOSU5HTVNHX1RJVExFU1RSSU5HIiB2YWx1ZT0iQXR0YWNobWVudCBXYXJuaW5nIi8+DQoJCTx1aXRleHQgbmFtZT0iQVRUQUNITUVOVF9QUkVWSUVXX1dBUk5JTkdNU0ciIHZhbHVlPSJBdHRhY2htZW50cyBkbyBub3Qgb3BlbiBpbiBQcmV2aWV3IG1vZGUuIFBsZWFzZSB1c2UgcHVibGlzaCB0byBzZWUgdGhlIHJlc3VsdHMiLz4NCgkJPHVpdGV4dCBuYW1lPSJDT0xMQUJfTE9DQUxfUExBWUJBQ0tfTVNHIiB2YWx1ZT0iQ29udGVudCBpcyBiZWluZyBwbGF5ZWQgbG9jYWxseS4gQ29sbGFib3JhdGlvbiBkb2VzIG5vdCB3b3JrIGluIHRoaXMgbW9kZSIvPg0KCQk8dWl0ZXh0IG5hbWU9IkNPTExBQl9MT0NBTF9QTEFZQkFDS19USVRMRSIgdmFsdWU9IkxvY2FsIFBsYXliYWNrIi8+DQoJCTx1aXRleHQgbmFtZT0iQ09MTEFCX0xPQ0FMX1BMQVlCQUNLQlROIiB2YWx1ZT0iT2s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3RvcHBlZCIvPg0KCQk8dWl0ZXh0IG5hbWU9IlNDUlVCQkFSU1RBVFVTX1BMQVlJTkciIHZhbHVlPSJQbGF5aW5nIi8+DQoJCTx1aXRleHQgbmFtZT0iU0NSVUJCQVJTVEFUVVNfTk9BVURJTyIgdmFsdWU9Ik5vIEF1ZGlvIi8+DQoJCTx1aXRleHQgbmFtZT0iU0NSVUJCQVJTVEFUVVNfVklEUExBWUlORyIgdmFsdWU9IlZpZGVvIFBsYXlpbmciLz4NCgkJPHVpdGV4dCBuYW1lPSJTQ1JVQkJBUlNUQVRVU19MT0FESU5HIiB2YWx1ZT0iTG9hZGluZyIvPg0KCQk8dWl0ZXh0IG5hbWU9IlNDUlVCQkFSU1RBVFVTX0JVRkZFUklORyIgdmFsdWU9IkJ1ZmZlcmluZyIvPg0KCQk8dWl0ZXh0IG5hbWU9IlNDUlVCQkFSU1RBVFVTX1FVRVNUSU9OIiB2YWx1ZT0iQW5zd2VyIFF1ZXN0aW9uIi8+DQoJCTx1aXRleHQgbmFtZT0iU0NSVUJCQVJTVEFUVVNfUkVWSUVXUVVJWiIgdmFsdWU9IlJldmlld2luZyBRdWl6Ii8+DQoJCTwhLS0gc3Vic3RpdHV0aW9uOiAlbSA9PSBtaW51dGVzIHJlbWFpbmluZyAtLT4NCgkJPCEtLSBzdWJzdGl0dXRpb246ICVzID09IHNlY29uZHMgcmVtYWluaW5nIC0tPg0KCQk8dWl0ZXh0IG5hbWU9IkVMQVBTRUQiIHZhbHVlPSIlbSBNaW51dGVzICVzIFNlY29uZHMgUmVtYWluaW5nIi8+DQoJCTx1aXRleHQgbmFtZT0iTk9URk9VTkQiIHZhbHVlPSJOb3RoaW5nIEZvdW5kIi8+DQoJCTx1aXRleHQgbmFtZT0iQVRUQUNITUVOVFMiIHZhbHVlPSJBdHRhY2htZW50cyIvPg0KCQk8IS0tIHN1YnN0aXR1dGlvbjogJXAgPT0gY3VycmVudCBzcGVha2VyJ3MgdGl0bGUgLS0+DQoJCTx1aXRleHQgbmFtZT0iQklPV0lOX1RJVExFIiB2YWx1ZT0iQmlvOiAlcCIvPg0KCQk8dWl0ZXh0IG5hbWU9IkJJT0JUTl9USVRMRSIgdmFsdWU9IkJpbyIvPg0KCQk8dWl0ZXh0IG5hbWU9IkRJVklERVJCVE5fVElUTEUiIHZhbHVlPSJ8Ii8+DQoJCTx1aXRleHQgbmFtZT0iQ09OVEFDVEJUTl9USVRMRSIgdmFsdWU9IkNvbnRhY3QiLz4NCgkJPHVpdGV4dCBuYW1lPSJUQUJfUVVJWiIgdmFsdWU9IlF1aXoiLz4NCgkJPHVpdGV4dCBuYW1lPSJUQUJfT1VUTElORSIgdmFsdWU9Ik91dGxpbmUiLz4NCgkJPHVpdGV4dCBuYW1lPSJUQUJfVEhVTUIiIHZhbHVlPSJUaHVtYiIvPg0KCQk8dWl0ZXh0IG5hbWU9IlRBQl9OT1RFUyIgdmFsdWU9Ik5vdGVzIi8+DQoJCTx1aXRleHQgbmFtZT0iVEFCX1NFQVJDSCIgdmFsdWU9IlNlYXJjaCIvPg0KCQk8dWl0ZXh0IG5hbWU9IlNMSURFX0hFQURJTkciIHZhbHVlPSJTbGlkZSBUaXRsZSIvPg0KCQk8dWl0ZXh0IG5hbWU9IkRVUkFUSU9OX0hFQURJTkciIHZhbHVlPSJEdXJhdGlvbiIvPg0KCQk8dWl0ZXh0IG5hbWU9IlNFQVJDSF9IRUFESU5HIiB2YWx1ZT0iU2VhcmNoIGZvciB0ZXh0OiIvPg0KCQk8dWl0ZXh0IG5hbWU9IlRIVU1CX0hFQURJTkciIHZhbHVlPSJTbGlkZSIvPg0KCQk8dWl0ZXh0IG5hbWU9IlRIVU1CX0lORk8iIHZhbHVlPSJTbGlkZSBUaXRsZS9EdXJhdGlvbiIvPg0KCQk8dWl0ZXh0IG5hbWU9IkFUVEFDSE5BTUVfSEVBRElORyIgdmFsdWU9IkZpbGUgTmFtZSIvPg0KCQk8dWl0ZXh0IG5hbWU9IkFUVEFDSFNJWkVfSEVBRElORyIgdmFsdWU9IlNpemUiLz4NCgkJPHVpdGV4dCBuYW1lPSJTTElERV9OT1RFUyIgdmFsdWU9IlNsaWRlIE5vdGVzIi8+DQoJCTx1aXRleHQgbmFtZT0iQ09VUlNFX1NUQVRVUyIgdmFsdWU9Ik1vZHVsZSBTdGF0dXMiLz4NCgkJPHVpdGV4dCBuYW1lPSJQQVNTRURfU1RSSU5HIiB2YWx1ZT0iUGFzc2VkIi8+DQoJCTx1aXRleHQgbmFtZT0iRkFJTEVEX1NUUklORyIgdmFsdWU9IkZhaWxlZCIvPg0KCQk8IS0tcXVpeiBwb2QgYW5kIG1lc3NhZ2UgYm94IHRleHRzLS0+DQoJCTx1aXRleHQgbmFtZT0iQVRUQUNITUVOVF9QUkVWSUVXX1dBUk5JTkdNU0dfVElUTEVTVFJJTkciIHZhbHVlPSJBdHRhY2htZW50IFdhcm5pbmciLz4NCgkJPHVpdGV4dCBuYW1lPSJBVFRBQ0hNRU5UX1BSRVZJRVdfV0FSTklOR01TRyIgdmFsdWU9IkF0dGFjaG1lbnRzIGRvIG5vdCBvcGVuIGluIFByZXZpZXcgbW9kZS4gUGxlYXNlIHVzZSBwdWJsaXNoIHRvIHNlZSB0aGUgcmVzdWx0cyIvPg0KCQk8dWl0ZXh0IG5hbWU9IlFVSVpQT0RfUVVJWl9BVFRFTVBUIiB2YWx1ZT0iUXVpeiBBdHRlbXB0OiIvPg0KCQk8dWl0ZXh0IG5hbWU9IlFVSVpQT0RfUVVJWl9BVFRFTVBUX1ZBTFVFIiB2YWx1ZT0iJW4gb2YgJXQiLz4NCgkJPHVpdGV4dCBuYW1lPSJRVUlaUE9EX1FVSVpfU0NPUkUiIHZhbHVlPSJTY29yZWQ6Ii8+DQoJCTx1aXRleHQgbmFtZT0iUVVJWlBPRF9RVUlaX1BBU1NTQ09SRSIgdmFsdWU9IlBhc3NpbmcgU2NvcmU6Ii8+DQoJCTx1aXRleHQgbmFtZT0iUVVJWlBPRF9RVUlaX01BWFNDT1JFIiB2YWx1ZT0iTWF4IFNjb3JlOiIvPg0KCQk8dWl0ZXh0IG5hbWU9IlFVSVpQT0RfUVVFU0FUTVBUX1NUUiIgdmFsdWU9IkF0dGVtcHQ6ICVuIG9mICV0Ii8+DQoJCTx1aXRleHQgbmFtZT0iUVVJWlBPRF9RVUVTVFlQRV9TVFIiIHZhbHVlPSJUeXBlOiAlcyIvPg0KCQk8dWl0ZXh0IG5hbWU9IlFVSVpQT0RfUVVFU1RZUEVfR1JEIiB2YWx1ZT0iR3JhZGVkIi8+DQoJCTx1aXRleHQgbmFtZT0iUVVJWlBPRF9RVUVTVFlQRV9TVlkiIHZhbHVlPSJTdXJ2ZXkiLz4NCgkJPHVpdGV4dCBuYW1lPSJRVUlaUE9EX1FVSVpBVE1QVF9JTkYiIHZhbHVlPSJJbmZpbml0ZSIvPg0KCQk8dWl0ZXh0IG5hbWU9IlFVSVpQT0RfUVVFU0FUTVBUX0lORiIgdmFsdWU9IkluZmluaXRlIi8+DQoJCTx1aXRleHQgbmFtZT0iV0FSTklOR01TR19ZRVNTVFJJTkciIHZhbHVlPSJZZXMiLz4NCgkJPHVpdGV4dCBuYW1lPSJXQVJOSU5HTVNHX05PU1RSSU5HIiB2YWx1ZT0iTm8iLz4NCgkJPHVpdGV4dCBuYW1lPSJXQVJOSU5HTVNHX1RJVExFU1RSSU5HIiB2YWx1ZT0iUXVpeiBOYXZpZ2F0aW9uIFdhcm5pbmciLz4NCgkJPHVpdGV4dCBuYW1lPSJXQVJOSU5HTVNHX01TR1NUUklORyIgdmFsdWU9IlRoZXJlIGFyZSB1bi1hdHRlbXB0ZWQgcXVlc3Rpb25zIGluIHRoaXMgUXVpei4mI3hBOyYjeEE7Q2xpY2tpbmcgWWVzIHdpbGwgdGFrZSB5b3Ugb3V0IG9mIHRoZSBRdWl6LiBDbGljayBObyB0byBjb250aW51ZSB0aGUgUXVpei4iLz4NCgkJPHVpdGV4dCBuYW1lPSJJTkZPUk1BVElPTl9IMjY0X0ZMQVNIUExBWUVSIiB2YWx1ZT0iVGhlIGN1cnJlbnQgdmVyc2lvbiBvZiBGbGFzaCBQbGF5ZXIgaW5zdGFsbGVkIG9uIHlvdXIgbWFjaGluZSBkb2VzIG5vdCBzdXBwb3J0IHRoaXMgdmlkZW8uIENsaWNrIG9uIHRoZSB2aWRlbyBhcmVhIHRvIGRvd25sb2FkIHRoZSBsYXRlc3QgRmxhc2ggUGxheWVy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TaG93IHNpZGViYXIgdG8gcGFydGljaXBhbnRzIi8+DQoJCTx1aXRleHQgbmFtZT0iTVVURSIgdmFsdWU9Ik11dGUiLz4NCgkJPHVpdGV4dCBuYW1lPSJET0NXUkFQX1RJVExFIiB2YWx1ZT0iUHJlc2VudGVyIEZpbGUgQXR0YWNobWVudCIvPg0KCQk8dWl0ZXh0IG5hbWU9IkRPQ1dSQVBfTVNHIiB2YWx1ZT0iU2F2ZSB0byBNeSBDb21wdXRlciIvPg0KCQk8dWl0ZXh0IG5hbWU9IkRPQ1dSQVBfUFJPTVBUIiB2YWx1ZT0iQ2xpY2sgdG8gRG93bmxvYWQiLz4NCgk8L2xhbmd1YWdlPg0KCTxsYW5ndWFnZSBpZD0iYXI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kFUVEFDSE1FTlRfUFJFVklFV19XQVJOSU5HTVNHX1RJVExFU1RSSU5HIiB2YWx1ZT0i2KrYrdiw2YrYsSDYudmGINin2YTZhdix2YHZgtin2KoiLz4NCgkJPHVpdGV4dCBuYW1lPSJBVFRBQ0hNRU5UX1BSRVZJRVdfV0FSTklOR01TRyIgdmFsdWU9ItmE2Kcg2YrZhdmD2YYg2YHYqtitINin2YTZhdix2YHZgtin2Kog2YHZiiDZhtmF2Lcg2KfZhNmF2LnYp9mK2YbYqS4g2KfZhNix2KzYp9ihINin2LPYqtiu2K/Yp9mFINmG2LTYsSDZhNix2KTZitipINin2YTZhtiq2KfYptisLiIvPg0KCQk8dWl0ZXh0IG5hbWU9IlVOTkFNRURTTElERVRJVExFIiB2YWx1ZT0i2LTYsdmK2K3YqSAlbiIvPg0KCQk8dWl0ZXh0IG5hbWU9IkNPTExBQl9MT0NBTF9QTEFZQkFDS19NU0ciIHZhbHVlPSLZitis2LHZiiDYrdin2YTZitin2Ysg2KrYtNi62YrZhCDYp9mE2YXYrdiq2YjZiSDZhdit2YTZitin2YsuINin2YTYqti52KfZiNmGINmE2Kcg2YrYudmF2YQg2YHZiiDZh9iw2Kcg2KfZhNmI2LbYuS4iLz4NCgkJPHVpdGV4dCBuYW1lPSJDT0xMQUJfTE9DQUxfUExBWUJBQ0tfVElUTEUiIHZhbHVlPSLYqti02LrZitmEINmF2K3ZhNmKIi8+DQoJCTx1aXRleHQgbmFtZT0iQ09MTEFCX0xPQ0FMX1BMQVlCQUNLQlROIiB2YWx1ZT0i2YXZiNin2YHZgiIvPg0KCQk8IS0tIHN1YnN0aXR1dGlvbjogJW4gPT0gc2xpZGUgbnVtYmVyIC0tPg0KCQk8IS0tIHN1YnN0aXR1dGlvbjogJXQgPT0gdG90YWwgc2xpZGUgY291bnQgLS0+DQoJCTx1aXRleHQgbmFtZT0iU0NSVUJCQVJTVEFUVVNfU0xJREVJTkZPIiB2YWx1ZT0i2LTYsdmK2K3YqSAlbiAvICV0IHwgIi8+DQoJCTx1aXRleHQgbmFtZT0iU0NSVUJCQVJTVEFUVVNfU1RPUFBFRCIgdmFsdWU9ItmF2KrZiNmC2YEiLz4NCgkJPHVpdGV4dCBuYW1lPSJTQ1JVQkJBUlNUQVRVU19QTEFZSU5HIiB2YWx1ZT0i2YLZitivINin2YTYqti02LrZitmEIi8+DQoJCTx1aXRleHQgbmFtZT0iU0NSVUJCQVJTVEFUVVNfTk9BVURJTyIgdmFsdWU9ItmE2Kcg2YrZiNis2K8g2LXZiNiqIi8+DQoJCTx1aXRleHQgbmFtZT0iU0NSVUJCQVJTVEFUVVNfVklEUExBWUlORyIgdmFsdWU9Itin2YTZgdmK2K/ZitmIINmC2YrYryDYp9mE2KrYtNi62YrZhCIvPg0KCQk8dWl0ZXh0IG5hbWU9IlNDUlVCQkFSU1RBVFVTX0xPQURJTkciIHZhbHVlPSLZitis2LHZiiDYp9mE2KLZhiDYp9mE2KrYrdmF2YrZhC4uLiIvPg0KCQk8dWl0ZXh0IG5hbWU9IlNDUlVCQkFSU1RBVFVTX0JVRkZFUklORyIgdmFsdWU9ItmK2KzYsdmKINin2YTYotmGINin2YTYqtiu2LLZitmGINin2YTZhdik2YLYqiIvPg0KCQk8dWl0ZXh0IG5hbWU9IlNDUlVCQkFSU1RBVFVTX1FVRVNUSU9OIiB2YWx1ZT0i2KfZhNil2KzYp9io2Kkg2LnZhNmJINin2YTYs9ik2KfZhCIvPg0KCQk8dWl0ZXh0IG5hbWU9IlNDUlVCQkFSU1RBVFVTX1JFVklFV1FVSVoiIHZhbHVlPSLZhdix2KfYrNi52Kkg2KfZhNmF2LPYp9io2YLYqSIvPg0KCQk8IS0tIHN1YnN0aXR1dGlvbjogJW0gPT0gbWludXRlcyByZW1haW5pbmcgLS0+DQoJCTwhLS0gc3Vic3RpdHV0aW9uOiAlcyA9PSBzZWNvbmRzIHJlbWFpbmluZyAtLT4NCgkJPHVpdGV4dCBuYW1lPSJFTEFQU0VEIiB2YWx1ZT0iJW0g2K/Zgtin2KbZgiVzINir2YjYp9mGINmF2KrYqNmC2YrYqSIvPg0KCQk8dWl0ZXh0IG5hbWU9Ik5PVEZPVU5EIiB2YWx1ZT0i2YTZhSDZitmP2LnYq9ixINi52YTZiSDYtNmK2KEiLz4NCgkJPHVpdGV4dCBuYW1lPSJBVFRBQ0hNRU5UUyIgdmFsdWU9Itin2YTZhdix2YHZgtin2KoiLz4NCgkJPCEtLSBzdWJzdGl0dXRpb246ICVwID09IGN1cnJlbnQgc3BlYWtlcidzIHRpdGxlIC0tPg0KCQk8dWl0ZXh0IG5hbWU9IkJJT1dJTl9USVRMRSIgdmFsdWU9Itin2YTYs9mK2LHYqSDYp9mE2LDYp9iq2YrYqTogJXAiLz4NCgkJPHVpdGV4dCBuYW1lPSJCSU9CVE5fVElUTEUiIHZhbHVlPSLYp9mE2LPZitix2Kkg2KfZhNiw2KfYqtmK2KkiLz4NCgkJPHVpdGV4dCBuYW1lPSJESVZJREVSQlROX1RJVExFIiB2YWx1ZT0ifCIvPg0KCQk8dWl0ZXh0IG5hbWU9IkNPTlRBQ1RCVE5fVElUTEUiIHZhbHVlPSLYp9iq2LXYp9mEIi8+DQoJCTx1aXRleHQgbmFtZT0iVEFCX1FVSVoiIHZhbHVlPSLZhdiz2KfYqNmC2KkiLz4NCgkJPHVpdGV4dCBuYW1lPSJUQUJfT1VUTElORSIgdmFsdWU9ItmF2K7Yt9i3Ii8+DQoJCTx1aXRleHQgbmFtZT0iVEFCX1RIVU1CIiB2YWx1ZT0i2YXYtdi62ZHYsdipIi8+DQoJCTx1aXRleHQgbmFtZT0iVEFCX05PVEVTIiB2YWx1ZT0i2YXZhNin2K3YuNin2KoiLz4NCgkJPHVpdGV4dCBuYW1lPSJUQUJfU0VBUkNIIiB2YWx1ZT0i2KjYrdirIi8+DQoJCTx1aXRleHQgbmFtZT0iU0xJREVfSEVBRElORyIgdmFsdWU9Iti52YbZiNin2YYg2KfZhNi02LHZitit2KkgIi8+DQoJCTx1aXRleHQgbmFtZT0iRFVSQVRJT05fSEVBRElORyIgdmFsdWU9ItmF2K/YqSIvPg0KCQk8dWl0ZXh0IG5hbWU9IlNFQVJDSF9IRUFESU5HIiB2YWx1ZT0iOtin2YTYqNit2Ksg2LnZhiDZhti1Ii8+DQoJCTx1aXRleHQgbmFtZT0iVEhVTUJfSEVBRElORyIgdmFsdWU9Iti02LHZitit2KkiLz4NCgkJPHVpdGV4dCBuYW1lPSJUSFVNQl9JTkZPIiB2YWx1ZT0i2LnZhtmI2KfZhi/Zhdiv2Kkg2KfZhNi02LHZitit2KkiLz4NCgkJPHVpdGV4dCBuYW1lPSJBVFRBQ0hOQU1FX0hFQURJTkciIHZhbHVlPSLYp9iz2YUg2KfZhNmF2YTZgSIvPg0KCQk8dWl0ZXh0IG5hbWU9IkFUVEFDSFNJWkVfSEVBRElORyIgdmFsdWU9Itin2YTYrdis2YUiLz4NCgkJPHVpdGV4dCBuYW1lPSJTTElERV9OT1RFUyIgdmFsdWU9ItmF2YTYp9it2LjYp9iqINin2YTYtNix2YrYrdipIi8+DQoJCTx1aXRleHQgbmFtZT0iQ09VUlNFX1NUQVRVUyIgdmFsdWU9Itit2KfZhNipINin2YTZiNit2K/YqSIvPg0KCQk8dWl0ZXh0IG5hbWU9IlBBU1NFRF9TVFJJTkciIHZhbHVlPSLZhtis2KfYrSIvPg0KCQk8dWl0ZXh0IG5hbWU9IkZBSUxFRF9TVFJJTkciIHZhbHVlPSLZgdi02YQiLz4NCgkJPCEtLXF1aXogcG9kIGFuZCBtZXNzYWdlIGJveCB0ZXh0cy0tPg0KCQk8dWl0ZXh0IG5hbWU9IlFVSVpQT0RfUVVJWl9BVFRFTVBUIiB2YWx1ZT0i2LHZgtmFINin2YTZhdit2KfZiNmE2Kkg2YHZiiDYp9mE2YXYs9in2KjZgtipOiIvPg0KCQk8dWl0ZXh0IG5hbWU9IlFVSVpQT0RfUVVJWl9BVFRFTVBUX1ZBTFVFIiB2YWx1ZT0iJW4g2YXZhiAldCIvPg0KCQk8dWl0ZXh0IG5hbWU9IlFVSVpQT0RfUVVJWl9TQ09SRSIgdmFsdWU9IjrYp9mE2K/Ysdis2Kkg2KfZhNmF2LPYrNmE2KkiLz4NCgkJPHVpdGV4dCBuYW1lPSJRVUlaUE9EX1FVSVpfUEFTU1NDT1JFIiB2YWx1ZT0iOtiv2LHYrNipINin2YTZhtis2KfYrSIvPg0KCQk8dWl0ZXh0IG5hbWU9IlFVSVpQT0RfUVVJWl9NQVhTQ09SRSIgdmFsdWU9IjrYp9mE2K/Ysdis2Kkg2KfZhNmC2LXZiNmJIi8+DQoJCTx1aXRleHQgbmFtZT0iUVVJWlBPRF9RVUVTQVRNUFRfU1RSIiB2YWx1ZT0i2KfZhNmF2K3Yp9mI2YTYqSAlbiDZhdmGICV0Ii8+DQoJCTx1aXRleHQgbmFtZT0iUVVJWlBPRF9RVUVTVFlQRV9TVFIiIHZhbHVlPSLYp9mE2YbZiNi5OiAlcyIvPg0KCQk8dWl0ZXh0IG5hbWU9IlFVSVpQT0RfUVVFU1RZUEVfR1JEIiB2YWx1ZT0i2KrZhSDYqti12K3Zitit2YciLz4NCgkJPHVpdGV4dCBuYW1lPSJRVUlaUE9EX1FVRVNUWVBFX1NWWSIgdmFsdWU9Itin2LPYqti32YTYp9i5Ii8+DQoJCTx1aXRleHQgbmFtZT0iUVVJWlBPRF9RVUlaQVRNUFRfSU5GIiB2YWx1ZT0i2YTYpyDZhtmH2KfYptmKIi8+DQoJCTx1aXRleHQgbmFtZT0iUVVJWlBPRF9RVUVTQVRNUFRfSU5GIiB2YWx1ZT0i2YTYpyDZhtmH2KfYptmKIi8+DQoJCTx1aXRleHQgbmFtZT0iV0FSTklOR01TR19ZRVNTVFJJTkciIHZhbHVlPSLZhti52YUiLz4NCgkJPHVpdGV4dCBuYW1lPSJXQVJOSU5HTVNHX05PU1RSSU5HIiB2YWx1ZT0i2YTYpyIvPg0KCQk8dWl0ZXh0IG5hbWU9IldBUk5JTkdNU0dfVElUTEVTVFJJTkciIHZhbHVlPSLYqtit2LDZitixINi52YYg2KfZhNiq2YbZgtmEINmB2Yog2KfZhNmF2LPYp9io2YLYqSIvPg0KCQk8dWl0ZXh0IG5hbWU9IldBUk5JTkdNU0dfTVNHU1RSSU5HIiB2YWx1ZT0i2YfZhtin2YMg2KPYs9im2YTYqSDZhNmFINiq2KrZhSDYp9mE2KXYrNin2KjYqSDYudmE2YrZh9inINmB2Yog2KfZhNmF2LPYp9io2YLYqS4g2KfZhNmG2YLYsSDYudmE2Ykg2YbYudmFINiz2YrYrtix2KzZgyDZhdmGINin2YTZhdiz2KfYqNmC2KkuINin2YbZgtixINmE2Kcg2YTZhdiq2KfYqNi52Kkg2KfZhNmF2LPYp9io2YLYqS4iLz4NCgkJPHVpdGV4dCBuYW1lPSJJTkZPUk1BVElPTl9IMjY0X0ZMQVNIUExBWUVSIiB2YWx1ZT0i2YbYs9iu2KkgRmxhc2ggUGxheWVyICDYp9mE2YXYq9io2KrYqSDYrdin2YTZitin2Ysg2LnZhNmJINis2YfYp9iy2YMg2YTYpyDYqtiv2LnZhSDZh9iw2Kcg2KfZhNmB2YrYr9mK2YguINin2YbZgtixINi52YTZiSDZhdmG2LfZgtipINin2YTZgdmK2K/ZitmIINmE2KrZhtiy2YrZhCDYo9it2K/YqyDZhtiz2K7YqSDZhdmG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2KXYuNmH2KfYsSDYp9mE2LTYsdmK2Lcg2KfZhNis2KfZhtio2Yog2YTZhNmF2LTYp9ix2YPZitmGIi8+DQoJCTx1aXRleHQgbmFtZT0iTVVURSIgdmFsdWU9Iti12KfZhdiqIi8+DQoJCTx1aXRleHQgbmFtZT0iRE9DV1JBUF9USVRMRSIgdmFsdWU9Itin2YTZhdmE2YHYp9iqINin2YTZhdix2YHZgtipINmB2YogUHJlc2VudGVyIi8+DQoJCTx1aXRleHQgbmFtZT0iRE9DV1JBUF9NU0ciIHZhbHVlPSLYp9mE2K3Zgdi4INmB2Yog2KzZh9in2LIg2KfZhNmD2YXYqNmK2YjYqtixIi8+DQoJCTx1aXRleHQgbmFtZT0iRE9DV1JBUF9QUk9NUFQiIHZhbHVlPSLYp9mG2YLYsSDZh9mG2Kcg2YTZhNiq2YbYstmK2YQiLz4NCgk8L2xhbmd1YWdlPg0KCTxsYW5ndWFnZSBpZD0iZGU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kFUVEFDSE1FTlRfUFJFVklFV19XQVJOSU5HTVNHX1RJVExFU1RSSU5HIiB2YWx1ZT0iV2FybnVuZyBiZWltIMOWZmZuZW4gdm9uIEFubGFnZW4iLz4NCgkJPHVpdGV4dCBuYW1lPSJBVFRBQ0hNRU5UX1BSRVZJRVdfV0FSTklOR01TRyIgdmFsdWU9IkFuaMOkbmdlIGvDtm5uZW4gbmljaHQgaW0gVm9yc2NoYXUtTW9kdXMgZ2XDtmZmbmV0IHdlcmRlbi4gVmVyd2VuZGVuIFNpZSDigJ5WZXLDtmZmZW50bGljaGVu4oCcLCB1bSBkaWUgRXJnZWJuaXNzZSBhbnp1emVpZ2VuLiIvPg0KCQk8dWl0ZXh0IG5hbWU9IkNPTExBQl9MT0NBTF9QTEFZQkFDS19NU0ciIHZhbHVlPSJJbmhhbHQgd2lyZCBsb2thbCBnZXNwaWVsdC4gWnVzYW1tZW5hcmJlaXQgZnVua3Rpb25pZXJ0IGluIGRpZXNlbSBNb2R1cyBuaWNodC4iLz4NCgkJPHVpdGV4dCBuYW1lPSJDT0xMQUJfTE9DQUxfUExBWUJBQ0tfVElUTEUiIHZhbHVlPSJMb2thbGUgV2llZGVyZ2FiZSIvPg0KCQk8dWl0ZXh0IG5hbWU9IkNPTExBQl9MT0NBTF9QTEFZQkFDS0JUTiIgdmFsdWU9Ik9LIi8+DQoJCTx1aXRleHQgbmFtZT0iVU5OQU1FRFNMSURFVElUTEUiIHZhbHVlPSJGb2xpZSAlbiIvPg0KCQk8IS0tIHN1YnN0aXR1dGlvbjogJW4gPT0gc2xpZGUgbnVtYmVyIC0tPg0KCQk8IS0tIHN1YnN0aXR1dGlvbjogJXQgPT0gdG90YWwgc2xpZGUgY291bnQgLS0+DQoJCTx1aXRleHQgbmFtZT0iU0NSVUJCQVJTVEFUVVNfU0xJREVJTkZPIiB2YWx1ZT0iRm9saWUgJW4gLyAldCB8ICIvPg0KCQk8dWl0ZXh0IG5hbWU9IlNDUlVCQkFSU1RBVFVTX1NUT1BQRUQiIHZhbHVlPSJCZWVuZGV0Ii8+DQoJCTx1aXRleHQgbmFtZT0iU0NSVUJCQVJTVEFUVVNfUExBWUlORyIgdmFsdWU9IldpZWRlcmdhYmUiLz4NCgkJPHVpdGV4dCBuYW1lPSJTQ1JVQkJBUlNUQVRVU19OT0FVRElPIiB2YWx1ZT0iS2VpbiBBdWRpbyIvPg0KCQk8dWl0ZXh0IG5hbWU9IlNDUlVCQkFSU1RBVFVTX1ZJRFBMQVlJTkciIHZhbHVlPSJWaWRlbyB3aXJkIGFiZ2VzcGllbHQiLz4NCgkJPHVpdGV4dCBuYW1lPSJTQ1JVQkJBUlNUQVRVU19MT0FESU5HIiB2YWx1ZT0iTGFkZW4iLz4NCgkJPHVpdGV4dCBuYW1lPSJTQ1JVQkJBUlNUQVRVU19CVUZGRVJJTkciIHZhbHVlPSJQdWZmZXJuIi8+DQoJCTx1aXRleHQgbmFtZT0iU0NSVUJCQVJTVEFUVVNfUVVFU1RJT04iIHZhbHVlPSJGcmFnZSBiZWFudHdvcnRlbiIvPg0KCQk8dWl0ZXh0IG5hbWU9IlNDUlVCQkFSU1RBVFVTX1JFVklFV1FVSVoiIHZhbHVlPSJOb2NobWFscyBkdXJjaHNlaGVuIi8+DQoJCTwhLS0gc3Vic3RpdHV0aW9uOiAlbSA9PSBtaW51dGVzIHJlbWFpbmluZyAtLT4NCgkJPCEtLSBzdWJzdGl0dXRpb246ICVzID09IHNlY29uZHMgcmVtYWluaW5nIC0tPg0KCQk8dWl0ZXh0IG5hbWU9IkVMQVBTRUQiIHZhbHVlPSJSZXN0ZGF1ZXI6ICVtIE1pbnV0ZW4gJXMgU2VrdW5kZW4iLz4NCgkJPHVpdGV4dCBuYW1lPSJOT1RGT1VORCIgdmFsdWU9Ik5pY2h0cyBnZWZ1bmRlbiIvPg0KCQk8dWl0ZXh0IG5hbWU9IkFUVEFDSE1FTlRTIiB2YWx1ZT0iQW5sYWdlbiIvPg0KCQk8IS0tIHN1YnN0aXR1dGlvbjogJXAgPT0gY3VycmVudCBzcGVha2VyJ3MgdGl0bGUgLS0+DQoJCTx1aXRleHQgbmFtZT0iQklPV0lOX1RJVExFIiB2YWx1ZT0iU3ByZWNoZXI6ICVwIi8+DQoJCTx1aXRleHQgbmFtZT0iQklPQlROX1RJVExFIiB2YWx1ZT0iU3ByZWNoZXIiLz4NCgkJPHVpdGV4dCBuYW1lPSJESVZJREVSQlROX1RJVExFIiB2YWx1ZT0ifCIvPg0KCQk8dWl0ZXh0IG5hbWU9IkNPTlRBQ1RCVE5fVElUTEUiIHZhbHVlPSJLb250YWt0Ii8+DQoJCTx1aXRleHQgbmFtZT0iVEFCX1FVSVoiIHZhbHVlPSJRdWl6Ii8+DQoJCTx1aXRleHQgbmFtZT0iVEFCX09VVExJTkUiIHZhbHVlPSJTdHJ1a3R1ciIvPg0KCQk8dWl0ZXh0IG5hbWU9IlRBQl9USFVNQiIgdmFsdWU9Ik1pbmlhdHVyIi8+DQoJCTx1aXRleHQgbmFtZT0iVEFCX05PVEVTIiB2YWx1ZT0iTm90aXplbiIvPg0KCQk8dWl0ZXh0IG5hbWU9IlRBQl9TRUFSQ0giIHZhbHVlPSJTdWNoZW4iLz4NCgkJPHVpdGV4dCBuYW1lPSJTTElERV9IRUFESU5HIiB2YWx1ZT0iRm9saWVudGl0ZWwiLz4NCgkJPHVpdGV4dCBuYW1lPSJEVVJBVElPTl9IRUFESU5HIiB2YWx1ZT0iRGF1ZXIiLz4NCgkJPHVpdGV4dCBuYW1lPSJTRUFSQ0hfSEVBRElORyIgdmFsdWU9IlRleHQgc3VjaGVuOiIvPg0KCQk8dWl0ZXh0IG5hbWU9IlRIVU1CX0hFQURJTkciIHZhbHVlPSJGb2xpZSIvPg0KCQk8dWl0ZXh0IG5hbWU9IlRIVU1CX0lORk8iIHZhbHVlPSJGb2xpZW50aXRlbC9EYXVlciIvPg0KCQk8dWl0ZXh0IG5hbWU9IkFUVEFDSE5BTUVfSEVBRElORyIgdmFsdWU9IkRhdGVpbmFtZSIvPg0KCQk8dWl0ZXh0IG5hbWU9IkFUVEFDSFNJWkVfSEVBRElORyIgdmFsdWU9Ikdyw7bDn2UiLz4NCgkJPHVpdGV4dCBuYW1lPSJTTElERV9OT1RFUyIgdmFsdWU9IkZvbGllbm5vdGl6ZW4iLz4NCgkJPHVpdGV4dCBuYW1lPSJDT1VSU0VfU1RBVFVTIiB2YWx1ZT0iTW9kdWxzdGF0dXMiLz4NCgkJPHVpdGV4dCBuYW1lPSJQQVNTRURfU1RSSU5HIiB2YWx1ZT0iRXJmb2xncmVpY2giLz4NCgkJPHVpdGV4dCBuYW1lPSJGQUlMRURfU1RSSU5HIiB2YWx1ZT0iRmVobGdlc2NobGFnZW4iLz4NCgkJPCEtLXF1aXogcG9kIGFuZCBtZXNzYWdlIGJveCB0ZXh0cy0tPg0KCQk8dWl0ZXh0IG5hbWU9IlFVSVpQT0RfUVVJWl9BVFRFTVBUIiB2YWx1ZT0iUXVpenZlcnN1Y2g6Ii8+DQoJCTx1aXRleHQgbmFtZT0iUVVJWlBPRF9RVUlaX0FUVEVNUFRfVkFMVUUiIHZhbHVlPSIlbiB2b24gJXQiLz4NCgkJPHVpdGV4dCBuYW1lPSJRVUlaUE9EX1FVSVpfU0NPUkUiIHZhbHVlPSJFcnJlaWNodDoiLz4NCgkJPHVpdGV4dCBuYW1lPSJRVUlaUE9EX1FVSVpfUEFTU1NDT1JFIiB2YWx1ZT0iTWluZGVzdHB1bmt0emFobDoiLz4NCgkJPHVpdGV4dCBuYW1lPSJRVUlaUE9EX1FVSVpfTUFYU0NPUkUiIHZhbHVlPSJNYXhpbWFsZSBQdW5rdHphaGw6Ii8+DQoJCTx1aXRleHQgbmFtZT0iUVVJWlBPRF9RVUVTQVRNUFRfU1RSIiB2YWx1ZT0iVmVyc3VjaDogJW4gdm9uICV0Ii8+DQoJCTx1aXRleHQgbmFtZT0iUVVJWlBPRF9RVUVTVFlQRV9TVFIiIHZhbHVlPSJUeXA6ICVzIi8+DQoJCTx1aXRleHQgbmFtZT0iUVVJWlBPRF9RVUVTVFlQRV9HUkQiIHZhbHVlPSJCZXdlcnRldCIvPg0KCQk8dWl0ZXh0IG5hbWU9IlFVSVpQT0RfUVVFU1RZUEVfU1ZZIiB2YWx1ZT0iVW1mcmFnZSIvPg0KCQk8dWl0ZXh0IG5hbWU9IlFVSVpQT0RfUVVJWkFUTVBUX0lORiIgdmFsdWU9IlVuZW5kbGljaCIvPg0KCQk8dWl0ZXh0IG5hbWU9IlFVSVpQT0RfUVVFU0FUTVBUX0lORiIgdmFsdWU9IlVuZW5kbGljaCIvPg0KCQk8dWl0ZXh0IG5hbWU9IldBUk5JTkdNU0dfWUVTU1RSSU5HIiB2YWx1ZT0iSmEiLz4NCgkJPHVpdGV4dCBuYW1lPSJXQVJOSU5HTVNHX05PU1RSSU5HIiB2YWx1ZT0iTmVpbiIvPg0KCQk8dWl0ZXh0IG5hbWU9IldBUk5JTkdNU0dfVElUTEVTVFJJTkciIHZhbHVlPSJRdWl6bmF2aWdhdGlvbnN3YXJudW5nIi8+DQoJCTx1aXRleHQgbmFtZT0iV0FSTklOR01TR19NU0dTVFJJTkciIHZhbHVlPSJJbiBkaWVzZW0gUXVpeiBnaWJ0IGVzIHVuYmVhbnR3b3J0ZXRlIEZyYWdlbi4mI3hBOyYjeEE7V2VubiBTaWUgYXVmICZxdW90O0phJnF1b3Q7IGtsaWNrZW4sIHdpcmQgZGFzIFF1aXogYmVlbmRldC4gS2xpY2tlbiBTaWUgYXVmICZxdW90O05laW4mcXVvdDssIHVtIG1pdCBkZW0gUXVpeiBmb3J0enVmYWhyZW4uIi8+DQoJCTx1aXRleHQgbmFtZT0iSU5GT1JNQVRJT05fSDI2NF9GTEFTSFBMQVlFUiIgdmFsdWU9IkRhcyBWaWRlbyB3aXJkIHZvbiBkZXIgbW9tZW50YW4gYXVmIGRpZXNlbSBDb21wdXRlciBpbnN0YWxsaWVydGVuIFZlcnNpb24gdm9uIEZsYXNoIFBsYXllciBuaWNodCB1bnRlcnN0w7x0enQuIEtsaWNrZW4gU2llIGF1ZiBkZW4gVmlkZW9iZXJlaWNoLCB1bSBkaWUgYWt0dWVsbGUgVmVyc2lvbiB2b24gRmxhc2ggUGxheWVyIGhlcnVudGVyenVsYWRlb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RGVuIFRlaWxuZWhtZXJuIGRpZSBTZWl0ZW5sZWlzdGUgYW56ZWlnZW4iLz4NCgkJPHVpdGV4dCBuYW1lPSJNVVRFIiB2YWx1ZT0iQXVzIi8+DQoJCTx1aXRleHQgbmFtZT0iRE9DV1JBUF9USVRMRSIgdmFsdWU9IlByZXNlbnRlci1BbmhhbmciLz4NCgkJPHVpdGV4dCBuYW1lPSJET0NXUkFQX01TRyIgdmFsdWU9IkF1ZiBtZWluZW0gQXJiZWl0c3BsYXR6IHNwZWljaGVybiIvPg0KCQk8dWl0ZXh0IG5hbWU9IkRPQ1dSQVBfUFJPTVBUIiB2YWx1ZT0iWnVtIEhlcnVudGVybGFkZW4ga2xpY2tlbiIvPg0KCTwvbGFuZ3VhZ2U+DQoJPGxhbmd1YWdlIGlkPSJmci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QVRUQUNITUVOVF9QUkVWSUVXX1dBUk5JTkdNU0dfVElUTEVTVFJJTkciIHZhbHVlPSJBdmVydGlzc2VtZW50IGNvbmNlcm5hbnQgbGEgcGnDqGNlIGpvaW50ZSIvPg0KCQk8dWl0ZXh0IG5hbWU9IkFUVEFDSE1FTlRfUFJFVklFV19XQVJOSU5HTVNHIiB2YWx1ZT0iTGVzIHBpw6hjZXMgam9pbnRlcyBuZSBwZXV2ZW50IHBhcyDDqnRyZSBvdXZlcnRlcyBlbiBtb2RlIEFwZXLDp3UuIFV0aWxpc2V6IGxhIHB1YmxpY2F0aW9uIHBvdXIgYWZmaWNoZXIgbGVzIHLDqXN1bHRhdHMuIi8+DQoJCTx1aXRleHQgbmFtZT0iQ09MTEFCX0xPQ0FMX1BMQVlCQUNLX01TRyIgdmFsdWU9IkxlIGNvbnRlbnUgZXN0IGx1IGxvY2FsZW1lbnQuIExhIGNvbGxhYm9yYXRpb24gbuKAmWVzdCBwYXMgcHJpc2UgZW4gY2hhcmdlIHBvdXIgY2UgbW9kZS4iLz4NCgkJPHVpdGV4dCBuYW1lPSJDT0xMQUJfTE9DQUxfUExBWUJBQ0tfVElUTEUiIHZhbHVlPSJMZWN0dXJlIGxvY2FsZSIvPg0KCQk8dWl0ZXh0IG5hbWU9IkNPTExBQl9MT0NBTF9QTEFZQkFDS0JUTiIgdmFsdWU9Ik9rIi8+DQoJCTx1aXRleHQgbmFtZT0iVU5OQU1FRFNMSURFVElUTEUiIHZhbHVlPSJEaWFwb3NpdGl2ZSAlbiIvPg0KCQk8IS0tIHN1YnN0aXR1dGlvbjogJW4gPT0gc2xpZGUgbnVtYmVyIC0tPg0KCQk8IS0tIHN1YnN0aXR1dGlvbjogJXQgPT0gdG90YWwgc2xpZGUgY291bnQgLS0+DQoJCTx1aXRleHQgbmFtZT0iU0NSVUJCQVJTVEFUVVNfU0xJREVJTkZPIiB2YWx1ZT0iRGlhcG9zaXRpdmUgJW4gLyAldCB8ICIvPg0KCQk8dWl0ZXh0IG5hbWU9IlNDUlVCQkFSU1RBVFVTX1NUT1BQRUQiIHZhbHVlPSJBcnLDqnTDqWUiLz4NCgkJPHVpdGV4dCBuYW1lPSJTQ1JVQkJBUlNUQVRVU19QTEFZSU5HIiB2YWx1ZT0iTGVjdHVyZSIvPg0KCQk8dWl0ZXh0IG5hbWU9IlNDUlVCQkFSU1RBVFVTX05PQVVESU8iIHZhbHVlPSJQYXMgZGUgc29uIi8+DQoJCTx1aXRleHQgbmFtZT0iU0NSVUJCQVJTVEFUVVNfVklEUExBWUlORyIgdmFsdWU9IkxlY3R1cmUgdmlkw6lvIGVuIGNvdXJzIi8+DQoJCTx1aXRleHQgbmFtZT0iU0NSVUJCQVJTVEFUVVNfTE9BRElORyIgdmFsdWU9IkNoYXJnZW1lbnQgZW4gY291cnMiLz4NCgkJPHVpdGV4dCBuYW1lPSJTQ1JVQkJBUlNUQVRVU19CVUZGRVJJTkciIHZhbHVlPSJNaXNlIGVuIG3DqW1vaXJlIi8+DQoJCTx1aXRleHQgbmFtZT0iU0NSVUJCQVJTVEFUVVNfUVVFU1RJT04iIHZhbHVlPSJSw6lwb25kcmUgw6AgbGEgcXVlc3Rpb24iLz4NCgkJPHVpdGV4dCBuYW1lPSJTQ1JVQkJBUlNUQVRVU19SRVZJRVdRVUlaIiB2YWx1ZT0iUsOpdmlzaW9uIGR1IHF1ZXN0aW9ubmFpcmUiLz4NCgkJPCEtLSBzdWJzdGl0dXRpb246ICVtID09IG1pbnV0ZXMgcmVtYWluaW5nIC0tPg0KCQk8IS0tIHN1YnN0aXR1dGlvbjogJXMgPT0gc2Vjb25kcyByZW1haW5pbmcgLS0+DQoJCTx1aXRleHQgbmFtZT0iRUxBUFNFRCIgdmFsdWU9IiVtIG1pbnV0ZXMgJXMgc2Vjb25kZXMgcmVzdGFudGVzIi8+DQoJCTx1aXRleHQgbmFtZT0iTk9URk9VTkQiIHZhbHVlPSJSaWVuIHRyb3V2w6kiLz4NCgkJPHVpdGV4dCBuYW1lPSJBVFRBQ0hNRU5UUyIgdmFsdWU9IlBpw6hjZXMgam9pbnRlcyIvPg0KCQk8IS0tIHN1YnN0aXR1dGlvbjogJXAgPT0gY3VycmVudCBzcGVha2VyJ3MgdGl0bGUgLS0+DQoJCTx1aXRleHQgbmFtZT0iQklPV0lOX1RJVExFIiB2YWx1ZT0iQmlvIDogJXAiLz4NCgkJPHVpdGV4dCBuYW1lPSJCSU9CVE5fVElUTEUiIHZhbHVlPSJCaW8gOiIvPg0KCQk8dWl0ZXh0IG5hbWU9IkRJVklERVJCVE5fVElUTEUiIHZhbHVlPSJ8Ii8+DQoJCTx1aXRleHQgbmFtZT0iQ09OVEFDVEJUTl9USVRMRSIgdmFsdWU9IkNvbnRhY3QiLz4NCgkJPHVpdGV4dCBuYW1lPSJUQUJfUVVJWiIgdmFsdWU9IlF1aXoiLz4NCgkJPHVpdGV4dCBuYW1lPSJUQUJfT1VUTElORSIgdmFsdWU9IlBsYW4iLz4NCgkJPHVpdGV4dCBuYW1lPSJUQUJfVEhVTUIiIHZhbHVlPSJEaWFwb3MiLz4NCgkJPHVpdGV4dCBuYW1lPSJUQUJfTk9URVMiIHZhbHVlPSJOb3RlcyIvPg0KCQk8dWl0ZXh0IG5hbWU9IlRBQl9TRUFSQ0giIHZhbHVlPSJSZWNoZXJjaGUiLz4NCgkJPHVpdGV4dCBuYW1lPSJTTElERV9IRUFESU5HIiB2YWx1ZT0iVGl0cmUgZGUgbGEgZGlhcG9zaXRpdmUiLz4NCgkJPHVpdGV4dCBuYW1lPSJEVVJBVElPTl9IRUFESU5HIiB2YWx1ZT0iRHVyw6llIi8+DQoJCTx1aXRleHQgbmFtZT0iU0VBUkNIX0hFQURJTkciIHZhbHVlPSJSZWNoZXJjaGUgZGUgdGV4dGUgOiIvPg0KCQk8dWl0ZXh0IG5hbWU9IlRIVU1CX0hFQURJTkciIHZhbHVlPSJEaWFwb3NpdGl2ZSIvPg0KCQk8dWl0ZXh0IG5hbWU9IlRIVU1CX0lORk8iIHZhbHVlPSJUaXRyZS9kdXLDqWUiLz4NCgkJPHVpdGV4dCBuYW1lPSJBVFRBQ0hOQU1FX0hFQURJTkciIHZhbHVlPSJOb20gZGUgZmljaGllciIvPg0KCQk8dWl0ZXh0IG5hbWU9IkFUVEFDSFNJWkVfSEVBRElORyIgdmFsdWU9IlRhaWxsZSIvPg0KCQk8dWl0ZXh0IG5hbWU9IlNMSURFX05PVEVTIiB2YWx1ZT0iQ29tbWVudGFpcmVzIGRlcyBkaWFwb3NpdGl2ZXMiLz4NCgkJPHVpdGV4dCBuYW1lPSJDT1VSU0VfU1RBVFVTIiB2YWx1ZT0iU3RhdHV0IGR1IG1vZHVsZSIvPg0KCQk8dWl0ZXh0IG5hbWU9IlBBU1NFRF9TVFJJTkciIHZhbHVlPSJSw6l1c3NpIi8+DQoJCTx1aXRleHQgbmFtZT0iRkFJTEVEX1NUUklORyIgdmFsdWU9IkVjaG91w6kiLz4NCgkJPCEtLXF1aXogcG9kIGFuZCBtZXNzYWdlIGJveCB0ZXh0cy0tPg0KCQk8dWl0ZXh0IG5hbWU9IlFVSVpQT0RfUVVJWl9BVFRFTVBUIiB2YWx1ZT0iVGVudGF0aXZlIGRlIHF1ZXN0aW9ubmFpcmUgOiIvPg0KCQk8dWl0ZXh0IG5hbWU9IlFVSVpQT0RfUVVJWl9BVFRFTVBUX1ZBTFVFIiB2YWx1ZT0iJW4gc3VyICV0Ii8+DQoJCTx1aXRleHQgbmFtZT0iUVVJWlBPRF9RVUlaX1NDT1JFIiB2YWx1ZT0iTm90ZSBvYnRlbnVlIDoiLz4NCgkJPHVpdGV4dCBuYW1lPSJRVUlaUE9EX1FVSVpfUEFTU1NDT1JFIiB2YWx1ZT0iTm90ZSBkJ2FkbWlzc2liaWxpdMOpwqA6Ii8+DQoJCTx1aXRleHQgbmFtZT0iUVVJWlBPRF9RVUlaX01BWFNDT1JFIiB2YWx1ZT0iTm90ZSBtYXhpbWFsZSA6Ii8+DQoJCTx1aXRleHQgbmFtZT0iUVVJWlBPRF9RVUVTQVRNUFRfU1RSIiB2YWx1ZT0iVGVudGF0aXZlIDogJW4gc3VyICV0Ii8+DQoJCTx1aXRleHQgbmFtZT0iUVVJWlBPRF9RVUVTVFlQRV9TVFIiIHZhbHVlPSJUeXBlOiAlcyIvPg0KCQk8dWl0ZXh0IG5hbWU9IlFVSVpQT0RfUVVFU1RZUEVfR1JEIiB2YWx1ZT0iTm90w6kiLz4NCgkJPHVpdGV4dCBuYW1lPSJRVUlaUE9EX1FVRVNUWVBFX1NWWSIgdmFsdWU9IkVucXXDqnRlIi8+DQoJCTx1aXRleHQgbmFtZT0iUVVJWlBPRF9RVUlaQVRNUFRfSU5GIiB2YWx1ZT0iSWxsaW1pdMOpIi8+DQoJCTx1aXRleHQgbmFtZT0iUVVJWlBPRF9RVUVTQVRNUFRfSU5GIiB2YWx1ZT0iSWxsaW1pdMOpIi8+DQoJCTx1aXRleHQgbmFtZT0iV0FSTklOR01TR19ZRVNTVFJJTkciIHZhbHVlPSJPdWkiLz4NCgkJPHVpdGV4dCBuYW1lPSJXQVJOSU5HTVNHX05PU1RSSU5HIiB2YWx1ZT0iTm9uIi8+DQoJCTx1aXRleHQgbmFtZT0iV0FSTklOR01TR19USVRMRVNUUklORyIgdmFsdWU9IkF2ZXJ0aXNzZW1lbnQgZGUgbmF2aWdhdGlvbiBkdSBxdWVzdGlvbm5haXJlIi8+DQoJCTx1aXRleHQgbmFtZT0iV0FSTklOR01TR19NU0dTVFJJTkciIHZhbHVlPSJWb3VzIG4nYXZleiBwYXMgcsOpcG9uZHUgw6AgY2VydGFpbmVzIHF1ZXN0aW9ucyBkZSBjZSBxdWVzdGlvbm5haXJlLiYjeEE7JiN4QTtTaSB2b3VzIGNsaXF1ZXogc3VyIE91aSwgdm91cyBxdWl0dGVyZXogbGUgcXVlc3Rpb25uYWlyZS4gQ2xpcXVleiBzdXIgTm9uIHBvdXIgY29udGludWVyIGxlIHF1ZXN0aW9ubmFpcmUuIi8+DQoJCTx1aXRleHQgbmFtZT0iSU5GT1JNQVRJT05fSDI2NF9GTEFTSFBMQVlFUiIgdmFsdWU9IkxhIHZlcnNpb24gZGUgRmxhc2ggUGxheWVyIGFjdHVlbGxlbWVudCBpbnN0YWxsw6llIHN1ciB2b3RyZSBtYWNoaW5lIG5lIHByZW5kIHBhcyBlbiBjaGFyZ2UgY2UgdHlwZSBkZSB2aWTDqW8uIENsaXF1ZXogc3VyIGxhIHpvbmUgdmlkw6lvIHBvdXIgdMOpbMOpY2hhcmdlciBsYSBkZXJuacOocmUgdmVyc2lvbiBkZSBGbGFzaCBQbGF5ZXI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k1vbnRyZXIgbCdlbmNhZHLDqSBhdXggcGFydGljaXBhbnRzIi8+DQoJCTx1aXRleHQgbmFtZT0iTVVURSIgdmFsdWU9Ik11ZXQiLz4NCgkJPHVpdGV4dCBuYW1lPSJET0NXUkFQX1RJVExFIiB2YWx1ZT0iUGnDqGNlIGpvaW50ZSBQcmVzZW50ZXIiLz4NCgkJPHVpdGV4dCBuYW1lPSJET0NXUkFQX01TRyIgdmFsdWU9IkVucmVnaXN0cmVyIHN1ciBtb24gb3JkaW5hdGV1ciIvPg0KCQk8dWl0ZXh0IG5hbWU9IkRPQ1dSQVBfUFJPTVBUIiB2YWx1ZT0iQ2xpcXVlciBwb3VyIHTDqWzDqWNoYXJnZXIiLz4NCgk8L2xhbmd1YWdlPg0KCTxsYW5ndWFnZSBpZD0iamE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DQoJCTx1aWZvbnQgbmFtZT0iRk9OVF9UQUJTIiB2YWx1ZT0iVmVyZGFuYSwxMCxmYWxzZSxmYWxzZSxmYWxzZSIvPg0KCQk8dWlmb250IG5hbWU9IkZPTlRfUFJFU0VOVEFUSU9OTkFNRSIgdmFsdWU9IlZlcmRhbmEsMTUsZmFsc2UsZmFsc2UsdHJ1ZSIvPg0KCQk8dWlmb250IG5hbWU9IkZPTlRfUFJFU0VOVEVSTkFNRSIgdmFsdWU9IlZlcmRhbmEsMTUsdHJ1ZSxmYWxzZSx0cnVlIi8+DQoJCTx1aWZvbnQgbmFtZT0iRk9OVF9QUkVTRU5URVJUSVRMRSIgdmFsdWU9IlZlcmRhbmEsMTE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BVFRBQ0hNRU5UX1BSRVZJRVdfV0FSTklOR01TR19USVRMRVNUUklORyIgdmFsdWU9Iua3u+S7mOODleOCoeOCpOODq+itpuWRiiIvPg0KCQk8dWl0ZXh0IG5hbWU9IkFUVEFDSE1FTlRfUFJFVklFV19XQVJOSU5HTVNHIiB2YWx1ZT0i5re75LuY44OV44Kh44Kk44Or44Gv44OX44Os44OT44Ol44O844Oi44O844OJ44Gn44Gv6ZaL44GN44G+44Gb44KT44CC44OR44OW44Oq44OD44K344Ol44KS5L2/55So44GX44Gm57WQ5p6c44KS6KGo56S644GX44Gm44GP44Gg44GV44GE44CCIi8+DQoJCTx1aXRleHQgbmFtZT0iQ09MTEFCX0xPQ0FMX1BMQVlCQUNLX01TRyIgdmFsdWU9IuOCs+ODs+ODhuODs+ODhOOBr+ODreODvOOCq+ODq+OBp+WGjeeUn+OBleOCjOOBpuOBhOOBvuOBmeOAguOBk+OBruODouODvOODieOBp+OBr+WFseWQjOS9nOalreOBp+OBjeOBvuOBm+OCk+OAgiIvPg0KCQk8dWl0ZXh0IG5hbWU9IkNPTExBQl9MT0NBTF9QTEFZQkFDS19USVRMRSIgdmFsdWU9IuODreODvOOCq+ODq+WGjeeUnyIvPg0KCQk8dWl0ZXh0IG5hbWU9IkNPTExBQl9MT0NBTF9QTEFZQkFDS0JUTiIgdmFsdWU9Ik9LIi8+DQoJCTx1aXRleHQgbmFtZT0iVU5OQU1FRFNMSURFVElUTEUiIHZhbHVlPSLjgrnjg6njgqTjg4kgOiAlbiIvPg0KCQk8IS0tIHN1YnN0aXR1dGlvbjogJW4gPT0gc2xpZGUgbnVtYmVyIC0tPg0KCQk8IS0tIHN1YnN0aXR1dGlvbjogJXQgPT0gdG90YWwgc2xpZGUgY291bnQgLS0+DQoJCTx1aXRleHQgbmFtZT0iU0NSVUJCQVJTVEFUVVNfU0xJREVJTkZPIiB2YWx1ZT0i44K544Op44Kk44OJIDogJW4gLyAldCB8ICIvPg0KCQk8dWl0ZXh0IG5hbWU9IlNDUlVCQkFSU1RBVFVTX1NUT1BQRUQiIHZhbHVlPSLlgZzmraIiLz4NCgkJPHVpdGV4dCBuYW1lPSJTQ1JVQkJBUlNUQVRVU19QTEFZSU5HIiB2YWx1ZT0i5YaN55Sf5LitIi8+DQoJCTx1aXRleHQgbmFtZT0iU0NSVUJCQVJTVEFUVVNfTk9BVURJTyIgdmFsdWU9Iumfs+WjsOOBquOBlyIvPg0KCQk8dWl0ZXh0IG5hbWU9IlNDUlVCQkFSU1RBVFVTX1ZJRFBMQVlJTkciIHZhbHVlPSLjg5Pjg4fjgqrlho3nlJ/kuK0iLz4NCgkJPHVpdGV4dCBuYW1lPSJTQ1JVQkJBUlNUQVRVU19MT0FESU5HIiB2YWx1ZT0i44Ot44O844OJ5LitIi8+DQoJCTx1aXRleHQgbmFtZT0iU0NSVUJCQVJTVEFUVVNfQlVGRkVSSU5HIiB2YWx1ZT0i44OQ44OD44OV44Kh5LitIi8+DQoJCTx1aXRleHQgbmFtZT0iU0NSVUJCQVJTVEFUVVNfUVVFU1RJT04iIHZhbHVlPSLos6rllY/jgavnrZTjgYjjgabkuIvjgZXjgYQiLz4NCgkJPHVpdGV4dCBuYW1lPSJTQ1JVQkJBUlNUQVRVU19SRVZJRVdRVUlaIiB2YWx1ZT0i44Kv44Kk44K644KS44Os44OT44Ol44O844GX44Gm44GE44G+44GZIi8+DQoJCTwhLS0gc3Vic3RpdHV0aW9uOiAlbSA9PSBtaW51dGVzIHJlbWFpbmluZyAtLT4NCgkJPCEtLSBzdWJzdGl0dXRpb246ICVzID09IHNlY29uZHMgcmVtYWluaW5nIC0tPg0KCQk8dWl0ZXh0IG5hbWU9IkVMQVBTRUQiIHZhbHVlPSLmrovjgoogOiAlbSDliIYgJXMg56eSIi8+DQoJCTx1aXRleHQgbmFtZT0iTk9URk9VTkQiIHZhbHVlPSLkvZXjgoLopovjgaTjgYvjgorjgb7jgZvjgpMiLz4NCgkJPHVpdGV4dCBuYW1lPSJBVFRBQ0hNRU5UUyIgdmFsdWU9Iua3u+S7mCIvPg0KCQk8IS0tIHN1YnN0aXR1dGlvbjogJXAgPT0gY3VycmVudCBzcGVha2VyJ3MgdGl0bGUgLS0+DQoJCTx1aXRleHQgbmFtZT0iQklPV0lOX1RJVExFIiB2YWx1ZT0i57WM5q20IDogJXAiLz4NCgkJPHVpdGV4dCBuYW1lPSJCSU9CVE5fVElUTEUiIHZhbHVlPSLntYzmrbQiLz4NCgkJPHVpdGV4dCBuYW1lPSJESVZJREVSQlROX1RJVExFIiB2YWx1ZT0ifCIvPg0KCQk8dWl0ZXh0IG5hbWU9IkNPTlRBQ1RCVE5fVElUTEUiIHZhbHVlPSLjgYrllY/jgYTlkIjjgo/jgZsiLz4NCgkJPHVpdGV4dCBuYW1lPSJUQUJfUVVJWiIgdmFsdWU9IuOCr+OCpOOCuiIvPg0KCQk8dWl0ZXh0IG5hbWU9IlRBQl9PVVRMSU5FIiB2YWx1ZT0i44Ki44Km44OI44Op44Kk44OzIi8+DQoJCTx1aXRleHQgbmFtZT0iVEFCX1RIVU1CIiB2YWx1ZT0i44K144Og44ON44O844OrIi8+DQoJCTx1aXRleHQgbmFtZT0iVEFCX05PVEVTIiB2YWx1ZT0i44OO44O844OIIi8+DQoJCTx1aXRleHQgbmFtZT0iVEFCX1NFQVJDSCIgdmFsdWU9IuaknOe0oiIvPg0KCQk8dWl0ZXh0IG5hbWU9IlNMSURFX0hFQURJTkciIHZhbHVlPSLjgrnjg6njgqTjg4njgr/jgqTjg4jjg6siLz4NCgkJPHVpdGV4dCBuYW1lPSJEVVJBVElPTl9IRUFESU5HIiB2YWx1ZT0i6ZW344GVIi8+DQoJCTx1aXRleHQgbmFtZT0iU0VBUkNIX0hFQURJTkciIHZhbHVlPSLmpJzntKLjgZnjgovjg4bjgq3jgrnjg4ggOiAiLz4NCgkJPHVpdGV4dCBuYW1lPSJUSFVNQl9IRUFESU5HIiB2YWx1ZT0i44K544Op44Kk44OJIi8+DQoJCTx1aXRleHQgbmFtZT0iVEhVTUJfSU5GTyIgdmFsdWU9IuOCueODqeOCpOODieOCv+OCpOODiOODqyAvIOmVt+OBlSIvPg0KCQk8dWl0ZXh0IG5hbWU9IkFUVEFDSE5BTUVfSEVBRElORyIgdmFsdWU9IuODleOCoeOCpOODq+WQjSIvPg0KCQk8dWl0ZXh0IG5hbWU9IkFUVEFDSFNJWkVfSEVBRElORyIgdmFsdWU9IuOCteOCpOOCuiIvPg0KCQk8dWl0ZXh0IG5hbWU9IlNMSURFX05PVEVTIiB2YWx1ZT0i44K544Op44Kk44OJ44OO44O844OIIi8+DQoJCTx1aXRleHQgbmFtZT0iQ09VUlNFX1NUQVRVUyIgdmFsdWU9IuODouOCuOODpeODvOODq+OCueODhuODvOOCv+OCuSIvPg0KCQk8dWl0ZXh0IG5hbWU9IlBBU1NFRF9TVFJJTkciIHZhbHVlPSLlkIjmoLwiLz4NCgkJPHVpdGV4dCBuYW1lPSJGQUlMRURfU1RSSU5HIiB2YWx1ZT0i5LiN5ZCI5qC8Ii8+DQoJCTwhLS1xdWl6IHBvZCBhbmQgbWVzc2FnZSBib3ggdGV4dHMtLT4NCgkJPHVpdGV4dCBuYW1lPSJRVUlaUE9EX1FVSVpfQVRURU1QVCIgdmFsdWU9IuOCr+OCpOOCuuippuihjOWbnuaVsCA6ICIvPg0KCQk8dWl0ZXh0IG5hbWU9IlFVSVpQT0RfUVVJWl9BVFRFTVBUX1ZBTFVFIiB2YWx1ZT0iJW4gLyAldCIvPg0KCQk8dWl0ZXh0IG5hbWU9IlFVSVpQT0RfUVVJWl9TQ09SRSIgdmFsdWU9IuOCueOCs+OCoiA6ICIvPg0KCQk8dWl0ZXh0IG5hbWU9IlFVSVpQT0RfUVVJWl9QQVNTU0NPUkUiIHZhbHVlPSLlkIjmoLzngrkgOiIvPg0KCQk8dWl0ZXh0IG5hbWU9IlFVSVpQT0RfUVVJWl9NQVhTQ09SRSIgdmFsdWU9IuacgOmrmOW+l+eCuSA6ICIvPg0KCQk8dWl0ZXh0IG5hbWU9IlFVSVpQT0RfUVVFU0FUTVBUX1NUUiIgdmFsdWU9IuippuihjOWbnuaVsCA6ICVuIC8gJXQiLz4NCgkJPHVpdGV4dCBuYW1lPSJRVUlaUE9EX1FVRVNUWVBFX1NUUiIgdmFsdWU9IuOCv+OCpOODlyA6ICVzIi8+DQoJCTx1aXRleHQgbmFtZT0iUVVJWlBPRF9RVUVTVFlQRV9HUkQiIHZhbHVlPSLoqZXkvqEiLz4NCgkJPHVpdGV4dCBuYW1lPSJRVUlaUE9EX1FVRVNUWVBFX1NWWSIgdmFsdWU9IuOCouODs+OCseODvOODiCIvPg0KCQk8dWl0ZXh0IG5hbWU9IlFVSVpQT0RfUVVJWkFUTVBUX0lORiIgdmFsdWU9IueEoeWItumZkCIvPg0KCQk8dWl0ZXh0IG5hbWU9IlFVSVpQT0RfUVVFU0FUTVBUX0lORiIgdmFsdWU9IueEoeWItumZkCIvPg0KCQk8dWl0ZXh0IG5hbWU9IldBUk5JTkdNU0dfWUVTU1RSSU5HIiB2YWx1ZT0i44Gv44GEIi8+DQoJCTx1aXRleHQgbmFtZT0iV0FSTklOR01TR19OT1NUUklORyIgdmFsdWU9IuOBhOOBhOOBiCIvPg0KCQk8dWl0ZXh0IG5hbWU9IldBUk5JTkdNU0dfVElUTEVTVFJJTkciIHZhbHVlPSLjgq/jgqTjgrrjga7jg4rjg5PjgrLjg7zjgrfjg6fjg7PjgavplqLjgZnjgovorablkYoiLz4NCgkJPHVpdGV4dCBuYW1lPSJXQVJOSU5HTVNHX01TR1NUUklORyIgdmFsdWU9IuOBk+OBruOCr+OCpOOCuuOBq+OBr+OAgeOBvuOBoOino+etlOOBl+OBpuOBhOOBquOBhOizquWVj+OBjOOBguOCiuOBvuOBmeOAgiYjeEE7JiN4QTsg44Kv44Kk44K644KS57WC5LqG44GZ44KL44Gr44Gv44CB44CM44Gv44GE44CN44KS44Kv44Oq44OD44Kv44GX44G+44GZ44CC44Kv44Kk44K644KS57aa6KGM44GZ44KL44Gr44Gv44CB44CM44GE44GE44GI44CN44KS44Kv44Oq44OD44Kv44GX44G+44GZ44CCIi8+DQoJCTx1aXRleHQgbmFtZT0iSU5GT1JNQVRJT05fSDI2NF9GTEFTSFBMQVlFUiIgdmFsdWU9IuOBiuS9v+OBhOOBruOCs+ODs+ODlOODpeODvOOCv+OBq+ePvuWcqOOCpOODs+OCueODiOODvOODq+OBleOCjOOBpuOBhOOCiyBGbGFzaCBQbGF5ZXIg44Gu44OQ44O844K444On44Oz44Gv44CB44GT44Gu44OT44OH44Kq44KS44K144Od44O844OI44GX44Gm44GE44G+44Gb44KT44CC5pyA5paw44GuIEZsYXNoIFBsYXllciDjgpLjg4Djgqbjg7Pjg63jg7zjg4njgZnjgovjgavjga/jgIHjg5Pjg4fjgqrpoJjln5/jgpLjgq/jg6rjg4Pjgq/jgZfjgabjgY/jgaDjgZXjgYT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44K144Kk44OJ44OQ44O844KS5Y+C5Yqg6ICF44Gr6KaL44Gb44KLIi8+DQoJCTx1aXRleHQgbmFtZT0iTVVURSIgdmFsdWU9IuODn+ODpeODvOODiCIvPg0KCQk8dWl0ZXh0IG5hbWU9IkRPQ1dSQVBfVElUTEUiIHZhbHVlPSJQcmVzZW50ZXIg5re75LuY44OV44Kh44Kk44OrIi8+DQoJCTx1aXRleHQgbmFtZT0iRE9DV1JBUF9NU0ciIHZhbHVlPSLjg57jgqTjgrPjg7Pjg5Tjg6Xjg7zjgr/jgavkv53lrZgiLz4NCgkJPHVpdGV4dCBuYW1lPSJET0NXUkFQX1BST01QVCIgdmFsdWU9IuOCr+ODquODg+OCr+OBl+OBpuODgOOCpuODs+ODreODvOODiSIvPg0KCTwvbGFuZ3VhZ2U+DQoJPGxhbmd1YWdlIGlkPSJrbyI+DQoJCTwhLS0gZm9ybWF0IGZvciB1aWZvbnQgdmFsdWUgaXMgImZvbnQsc2l6ZSxpc2JvbGQsaXNpdGFsaWMsaXNzaGFkb3dlZCIgLS0+DQoJCTx1aWZvbnQgbmFtZT0iRk9OVF9RVUlaWklORyIgdmFsdWU9IlZlcmRhbmEsOSxmYWxzZSxmYWxzZSxmYWxzZSIvPg0KCQk8dWlmb250IG5hbWU9IkZPTlRfU0NSVUJTVEFUVVMiIHZhbHVlPSJWZXJkYW5hLDExLGZhbHNlLGZhbHNlLHRydWUiLz4NCgkJPHVpZm9udCBuYW1lPSJGT05UX1NDUlVCVElNRSIgdmFsdWU9IlZlcmRhbmEsOSxmYWxzZSxmYWxzZSx0cnVlIi8+DQoJCTx1aWZvbnQgbmFtZT0iRk9OVF9FTEFQU0VEVElNRSIgdmFsdWU9IlZlcmRhbmEsMTEsdHJ1ZSxmYWxzZSxmYWxzZSIvPg0KCQk8dWlmb250IG5hbWU9IkZPTlRfVVRJTFNNRU5VIiB2YWx1ZT0iVmVyZGFuYSw5LHRydWUsZmFsc2UsZmFsc2UiLz4NCgkJPHVpZm9udCBuYW1lPSJGT05UX1RBQlMiIHZhbHVlPSJWZXJkYW5hLDExLGZhbHNlLGZhbHNlLGZhbHNlIi8+DQoJCTx1aWZvbnQgbmFtZT0iRk9OVF9QUkVTRU5UQVRJT05OQU1FIiB2YWx1ZT0iVmVyZGFuYSwxNSxmYWxzZSxmYWxzZSx0cnVlIi8+DQoJCTx1aWZvbnQgbmFtZT0iRk9OVF9QUkVTRU5URVJOQU1FIiB2YWx1ZT0iVmVyZGFuYSwxNSx0cnVlLGZhbHNlLHRydWUiLz4NCgkJPHVpZm9udCBuYW1lPSJGT05UX1BSRVNFTlRFUlRJVExFIiB2YWx1ZT0iVmVyZGFuYSwxMSxmYWxzZSxmYWxzZSx0cnVlIi8+DQoJCTx1aWZvbnQgbmFtZT0iRk9OVF9CSU9CVE4iIHZhbHVlPSJWZXJkYW5hLDEx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MTEsZmFsc2UsZmFsc2UsdHJ1ZSIvPg0KCQk8dWlmb250IG5hbWU9IkZPTlRfQklPV0lOIiB2YWx1ZT0iVmVyZGFuYSwxMSxmYWxzZSxmYWxzZSxmYWxzZSIvPg0KCQk8dWlmb250IG5hbWU9IkZPTlRfTElTVEhFQURJTkciIHZhbHVlPSJWZXJkYW5hLDExLGZhbHNlLGZhbHNlLGZhbHNlIi8+DQoJCTx1aWZvbnQgbmFtZT0iRk9OVF9XSU5USVRMRSIgdmFsdWU9IlZlcmRhbmEsMTE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kFUVEFDSE1FTlRfUFJFVklFV19XQVJOSU5HTVNHX1RJVExFU1RSSU5HIiB2YWx1ZT0i7LKo67aAIO2MjOydvCDqsr3qs6AiLz4NCgkJPHVpdGV4dCBuYW1lPSJBVFRBQ0hNRU5UX1BSRVZJRVdfV0FSTklOR01TRyIgdmFsdWU9IuuvuOumrOuztOq4sCDrqqjrk5zsl5DshJzripQg7LKo67aAIO2MjOydvOydtCDsl7Trpqzsp4Ag7JWK7Iq164uI64ukLiDqsrDqs7zrpbwg67O066Ck66m0IOqyjOyLnCDquLDriqXsnYQg7IKs7Jqp7ZWY7Iut7Iuc7JikLiIvPg0KCQk8dWl0ZXh0IG5hbWU9IkNPTExBQl9MT0NBTF9QTEFZQkFDS19NU0ciIHZhbHVlPSLsvZjthZDtirjqsIAg66Gc7Lus7JeQ7IScIOyerOyDnSDspJHsnoXri4jri6QuIOydtCDrqqjrk5zsl5DshJzripQg6rO164+ZIOyekeyXheydhCDsiJjtlontlaAg7IiYIOyXhuyKteuLiOuLpC4iLz4NCgkJPHVpdGV4dCBuYW1lPSJDT0xMQUJfTE9DQUxfUExBWUJBQ0tfVElUTEUiIHZhbHVlPSLroZzsu6wg7J6s7IOdIi8+DQoJCTx1aXRleHQgbmFtZT0iQ09MTEFCX0xPQ0FMX1BMQVlCQUNLQlROIiB2YWx1ZT0i7ZmV7J24Ii8+DQoJCTx1aXRleHQgbmFtZT0iVU5OQU1FRFNMSURFVElUTEUiIHZhbHVlPSLsiqzrnbzsnbTrk5wgJW4iLz4NCgkJPCEtLSBzdWJzdGl0dXRpb246ICVuID09IHNsaWRlIG51bWJlciAtLT4NCgkJPCEtLSBzdWJzdGl0dXRpb246ICV0ID09IHRvdGFsIHNsaWRlIGNvdW50IC0tPg0KCQk8dWl0ZXh0IG5hbWU9IlNDUlVCQkFSU1RBVFVTX1NMSURFSU5GTyIgdmFsdWU9IuyKrOudvOydtOuTnCAlbiAvICV0IHwgIi8+DQoJCTx1aXRleHQgbmFtZT0iU0NSVUJCQVJTVEFUVVNfU1RPUFBFRCIgdmFsdWU9IuykkeyngOuQqCIvPg0KCQk8dWl0ZXh0IG5hbWU9IlNDUlVCQkFSU1RBVFVTX1BMQVlJTkciIHZhbHVlPSLsnqzsg50iLz4NCgkJPHVpdGV4dCBuYW1lPSJTQ1JVQkJBUlNUQVRVU19OT0FVRElPIiB2YWx1ZT0i7Jik65SU7JikIOyXhuydjCIvPg0KCQk8dWl0ZXh0IG5hbWU9IlNDUlVCQkFSU1RBVFVTX1ZJRFBMQVlJTkciIHZhbHVlPSLruYTrlJTsmKQg7J6s7IOdIOykkSIvPg0KCQk8dWl0ZXh0IG5hbWU9IlNDUlVCQkFSU1RBVFVTX0xPQURJTkciIHZhbHVlPSLroZzrlKkiLz4NCgkJPHVpdGV4dCBuYW1lPSJTQ1JVQkJBUlNUQVRVU19CVUZGRVJJTkciIHZhbHVlPSLrsoTtjbzrp4EiLz4NCgkJPHVpdGV4dCBuYW1lPSJTQ1JVQkJBUlNUQVRVU19RVUVTVElPTiIgdmFsdWU9IuyniOusuOyXkCDri7XtlZjquLAiLz4NCgkJPHVpdGV4dCBuYW1lPSJTQ1JVQkJBUlNUQVRVU19SRVZJRVdRVUlaIiB2YWx1ZT0i7KeI66y4IOuLpOyLnOuztOq4sCIvPg0KCQk8IS0tIHN1YnN0aXR1dGlvbjogJW0gPT0gbWludXRlcyByZW1haW5pbmcgLS0+DQoJCTwhLS0gc3Vic3RpdHV0aW9uOiAlcyA9PSBzZWNvbmRzIHJlbWFpbmluZyAtLT4NCgkJPHVpdGV4dCBuYW1lPSJFTEFQU0VEIiB2YWx1ZT0iJW3rtoQgJXPstIgg64Ko7J2MIi8+DQoJCTx1aXRleHQgbmFtZT0iTk9URk9VTkQiIHZhbHVlPSLsl4bsnYwiLz4NCgkJPHVpdGV4dCBuYW1lPSJBVFRBQ0hNRU5UUyIgdmFsdWU9IuyyqOu2gCDtjIzsnbwiLz4NCgkJPCEtLSBzdWJzdGl0dXRpb246ICVwID09IGN1cnJlbnQgc3BlYWtlcidzIHRpdGxlIC0tPg0KCQk8dWl0ZXh0IG5hbWU9IkJJT1dJTl9USVRMRSIgdmFsdWU9IuqyveugpSDshozqsJw6ICVwIi8+DQoJCTx1aXRleHQgbmFtZT0iQklPQlROX1RJVExFIiB2YWx1ZT0i6rK966ClIOyGjOqwnCIvPg0KCQk8dWl0ZXh0IG5hbWU9IkRJVklERVJCVE5fVElUTEUiIHZhbHVlPSJ8Ii8+DQoJCTx1aXRleHQgbmFtZT0iQ09OVEFDVEJUTl9USVRMRSIgdmFsdWU9IuyXsOudveyymCIvPg0KCQk8dWl0ZXh0IG5hbWU9IlRBQl9RVUlaIiB2YWx1ZT0i7YC07KaIIi8+DQoJCTx1aXRleHQgbmFtZT0iVEFCX09VVExJTkUiIHZhbHVlPSLqsJzsmpQiLz4NCgkJPHVpdGV4dCBuYW1lPSJUQUJfVEhVTUIiIHZhbHVlPSLstpXshoztjJAiLz4NCgkJPHVpdGV4dCBuYW1lPSJUQUJfTk9URVMiIHZhbHVlPSLrhbjtirgiLz4NCgkJPHVpdGV4dCBuYW1lPSJUQUJfU0VBUkNIIiB2YWx1ZT0i6rKA7IOJIi8+DQoJCTx1aXRleHQgbmFtZT0iU0xJREVfSEVBRElORyIgdmFsdWU9IuyKrOudvOydtOuTnCDsoJzrqqkiLz4NCgkJPHVpdGV4dCBuYW1lPSJEVVJBVElPTl9IRUFESU5HIiB2YWx1ZT0i7J6s7IOd7Iuc6rCEIi8+DQoJCTx1aXRleHQgbmFtZT0iU0VBUkNIX0hFQURJTkciIHZhbHVlPSLthY3siqTtirgg6rKA7IOJOiIvPg0KCQk8dWl0ZXh0IG5hbWU9IlRIVU1CX0hFQURJTkciIHZhbHVlPSLsiqzrnbzsnbTrk5wiLz4NCgkJPHVpdGV4dCBuYW1lPSJUSFVNQl9JTkZPIiB2YWx1ZT0i7KCc66qpL+yerOyDneyLnOqwhCIvPg0KCQk8dWl0ZXh0IG5hbWU9IkFUVEFDSE5BTUVfSEVBRElORyIgdmFsdWU9Iu2MjOydvCDsnbTrpoQiLz4NCgkJPHVpdGV4dCBuYW1lPSJBVFRBQ0hTSVpFX0hFQURJTkciIHZhbHVlPSLtgazquLAiLz4NCgkJPHVpdGV4dCBuYW1lPSJTTElERV9OT1RFUyIgdmFsdWU9IuyKrOudvOydtOuTnCDrhbjtirgiLz4NCgkJPHVpdGV4dCBuYW1lPSJDT1VSU0VfU1RBVFVTIiB2YWx1ZT0i66qo65OIIOyDge2DnCIvPg0KCQk8dWl0ZXh0IG5hbWU9IlBBU1NFRF9TVFJJTkciIHZhbHVlPSLtlanqsqkiLz4NCgkJPHVpdGV4dCBuYW1lPSJGQUlMRURfU1RSSU5HIiB2YWx1ZT0i67aI7ZWp6rKpIi8+DQoJCTwhLS1xdWl6IHBvZCBhbmQgbWVzc2FnZSBib3ggdGV4dHMtLT4NCgkJPHVpdGV4dCBuYW1lPSJRVUlaUE9EX1FVSVpfQVRURU1QVCIgdmFsdWU9Iu2AtOymiCDsi5zrj4Qg7Zqf7IiYOiIvPg0KCQk8dWl0ZXh0IG5hbWU9IlFVSVpQT0RfUVVJWl9BVFRFTVBUX1ZBTFVFIiB2YWx1ZT0iJW4vJXQiLz4NCgkJPHVpdGV4dCBuYW1lPSJRVUlaUE9EX1FVSVpfU0NPUkUiIHZhbHVlPSLrk53soJA6Ii8+DQoJCTx1aXRleHQgbmFtZT0iUVVJWlBPRF9RVUlaX1BBU1NTQ09SRSIgdmFsdWU9Iu2GteqzvCDsoJDsiJg6Ii8+DQoJCTx1aXRleHQgbmFtZT0iUVVJWlBPRF9RVUlaX01BWFNDT1JFIiB2YWx1ZT0i7LWc6rOgIOygkOyImDoiLz4NCgkJPHVpdGV4dCBuYW1lPSJRVUlaUE9EX1FVRVNBVE1QVF9TVFIiIHZhbHVlPSLsi5zrj4Qg7Zqf7IiYOiAlbi8ldCIvPg0KCQk8dWl0ZXh0IG5hbWU9IlFVSVpQT0RfUVVFU1RZUEVfU1RSIiB2YWx1ZT0i7Jyg7ZiVOiAlcyIvPg0KCQk8dWl0ZXh0IG5hbWU9IlFVSVpQT0RfUVVFU1RZUEVfR1JEIiB2YWx1ZT0i7KCQ7IiYIOunpOq4sOq4sCDsmYTro4wiLz4NCgkJPHVpdGV4dCBuYW1lPSJRVUlaUE9EX1FVRVNUWVBFX1NWWSIgdmFsdWU9IuyEpOusuCDsobDsgqwiLz4NCgkJPHVpdGV4dCBuYW1lPSJRVUlaUE9EX1FVSVpBVE1QVF9JTkYiIHZhbHVlPSLrrLTtlZwiLz4NCgkJPHVpdGV4dCBuYW1lPSJRVUlaUE9EX1FVRVNBVE1QVF9JTkYiIHZhbHVlPSLrrLTtlZwiLz4NCgkJPHVpdGV4dCBuYW1lPSJXQVJOSU5HTVNHX1lFU1NUUklORyIgdmFsdWU9IuyYiCIvPg0KCQk8dWl0ZXh0IG5hbWU9IldBUk5JTkdNU0dfTk9TVFJJTkciIHZhbHVlPSLslYTri4jsmKQiLz4NCgkJPHVpdGV4dCBuYW1lPSJXQVJOSU5HTVNHX1RJVExFU1RSSU5HIiB2YWx1ZT0i7YC07KaIIOuCtOu5hOqyjOydtOyFmCDqsr3qs6AiLz4NCgkJPHVpdGV4dCBuYW1lPSJXQVJOSU5HTVNHX01TR1NUUklORyIgdmFsdWU9IuydtCDtgLTspojsl5DshJwg7Iuc64+E7ZWY7KeAIOyViuydgCDsp4jrrLjsnbQg7J6I7Iq164uI64ukLiYjeEE7JiN4QTvtgLTspojrpbwg7KKF66OM7ZWY66Ck66m0IFvsmIhd66W8IO2BtOumre2VmOqzoCwg7YC07KaI66W8IOqzhOyGje2VmOugpOuptCBb7JWE64uI7JikXeulvCDtgbTrpq3tlZjsi63si5zsmKQuIi8+DQoJCTx1aXRleHQgbmFtZT0iSU5GT1JNQVRJT05fSDI2NF9GTEFTSFBMQVlFUiIgdmFsdWU9IuyLnOyKpO2FnOyXkCDshKTsuZjrkJjslrQg7J6I64qUIO2YhOyerCDrsoTsoITsnZggRmxhc2ggUGxheWVy64qUIOydtCDruYTrlJTsmKTrpbwg7KeA7JuQ7ZWY7KeAIOyViuyKteuLiOuLpC4g7LWc7IugIEZsYXNoIFBsYXllcuulvCDri6TsmrTroZzrk5ztlZjroKTrqbQg67mE65SU7JikIOyYgeyXreydhCDtgbTrpq3tlZjsi63si5zsmKQ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uywuOyXrOyekOyXkOqyjCDshLjroZwg66eJ64yAIOuztOydtOq4sCIvPg0KCQk8dWl0ZXh0IG5hbWU9Ik1VVEUiIHZhbHVlPSLsnYzshozqsbAiLz4NCgkJPHVpdGV4dCBuYW1lPSJET0NXUkFQX1RJVExFIiB2YWx1ZT0iUHJlc2VudGVyIO2MjOydvCDssqjrtoAiLz4NCgkJPHVpdGV4dCBuYW1lPSJET0NXUkFQX01TRyIgdmFsdWU9IuuCtCDsu7Ttk6jthLDsl5Ag7KCA7J6lIi8+DQoJCTx1aXRleHQgbmFtZT0iRE9DV1JBUF9QUk9NUFQiIHZhbHVlPSLtgbTrpq3tlZjsl6wg64uk7Jq066Gc65OcIi8+DQoJPC9sYW5ndWFnZT4NCgk8bGFuZ3VhZ2UgaWQ9ImVz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BVFRBQ0hNRU5UX1BSRVZJRVdfV0FSTklOR01TR19USVRMRVNUUklORyIgdmFsdWU9IkF2aXNvIGRlIGFyY2hpdm8gYWRqdW50byIvPg0KCQk8dWl0ZXh0IG5hbWU9IkFUVEFDSE1FTlRfUFJFVklFV19XQVJOSU5HTVNHIiB2YWx1ZT0iTm8gZXMgcG9zaWJsZSBhYnJpciBsb3MgYXJjaGl2b3MgYWRqdW50b3MgZW4gZWwgbW9kbyBkZSBwcmV2aXN1YWxpemFjacOzbi4gVXNlIFB1YmxpY2FyIHBhcmEgdmVyIGxvcyByZXN1bHRhZG9zLiIvPg0KCQk8dWl0ZXh0IG5hbWU9IkNPTExBQl9MT0NBTF9QTEFZQkFDS19NU0ciIHZhbHVlPSJFbCBjb250ZW5pZG8gc2UgZXN0w6EgcmVwcm9kdWNpZW5kbyBsb2NhbG1lbnRlLiBMYSBjb2xhYm9yYWNpw7NuIG5vIGZ1bmNpb25hIGVuIGVzdGUgbW9kby4iLz4NCgkJPHVpdGV4dCBuYW1lPSJDT0xMQUJfTE9DQUxfUExBWUJBQ0tfVElUTEUiIHZhbHVlPSJSZXByb2R1Y2Npw7NuIGxvY2FsIi8+DQoJCTx1aXRleHQgbmFtZT0iQ09MTEFCX0xPQ0FMX1BMQVlCQUNLQlROIiB2YWx1ZT0iT2siLz4NCgkJPHVpdGV4dCBuYW1lPSJVTk5BTUVEU0xJREVUSVRMRSIgdmFsdWU9IkRpYXBvc2l0aXZhICVuIi8+DQoJCTwhLS0gc3Vic3RpdHV0aW9uOiAlbiA9PSBzbGlkZSBudW1iZXIgLS0+DQoJCTwhLS0gc3Vic3RpdHV0aW9uOiAldCA9PSB0b3RhbCBzbGlkZSBjb3VudCAtLT4NCgkJPHVpdGV4dCBuYW1lPSJTQ1JVQkJBUlNUQVRVU19TTElERUlORk8iIHZhbHVlPSJEaWFwb3NpdGl2YSAlbiAvICV0IHwgIi8+DQoJCTx1aXRleHQgbmFtZT0iU0NSVUJCQVJTVEFUVVNfU1RPUFBFRCIgdmFsdWU9IkRldGVuaWRhIi8+DQoJCTx1aXRleHQgbmFtZT0iU0NSVUJCQVJTVEFUVVNfUExBWUlORyIgdmFsdWU9IlJlcHJvZHVjaWVuZG8iLz4NCgkJPHVpdGV4dCBuYW1lPSJTQ1JVQkJBUlNUQVRVU19OT0FVRElPIiB2YWx1ZT0iU2luIHNvbmlkbyIvPg0KCQk8dWl0ZXh0IG5hbWU9IlNDUlVCQkFSU1RBVFVTX1ZJRFBMQVlJTkciIHZhbHVlPSJWw61kZW8gZW4gcmVwcm9kLiIvPg0KCQk8dWl0ZXh0IG5hbWU9IlNDUlVCQkFSU1RBVFVTX0xPQURJTkciIHZhbHVlPSJDYXJnYW5kbyIvPg0KCQk8dWl0ZXh0IG5hbWU9IlNDUlVCQkFSU1RBVFVTX0JVRkZFUklORyIgdmFsdWU9IkFsbWFjZW5hbmRvIGVuIGLDumZlciIvPg0KCQk8dWl0ZXh0IG5hbWU9IlNDUlVCQkFSU1RBVFVTX1FVRVNUSU9OIiB2YWx1ZT0iQ29udGVzdGFyIHByZWd1bnRhIi8+DQoJCTx1aXRleHQgbmFtZT0iU0NSVUJCQVJTVEFUVVNfUkVWSUVXUVVJWiIgdmFsdWU9IlJldmlzYW5kbyBwcnVlYmEiLz4NCgkJPCEtLSBzdWJzdGl0dXRpb246ICVtID09IG1pbnV0ZXMgcmVtYWluaW5nIC0tPg0KCQk8IS0tIHN1YnN0aXR1dGlvbjogJXMgPT0gc2Vjb25kcyByZW1haW5pbmcgLS0+DQoJCTx1aXRleHQgbmFtZT0iRUxBUFNFRCIgdmFsdWU9IiVtIG1pbnV0b3MgJXMgc2VndW5kb3MgcmVzdGFudGVzIi8+DQoJCTx1aXRleHQgbmFtZT0iTk9URk9VTkQiIHZhbHVlPSJObyBzZSBoYSBlbmNvbnRyYWRvIG5hZGEiLz4NCgkJPHVpdGV4dCBuYW1lPSJBVFRBQ0hNRU5UUyIgdmFsdWU9IkFyY2hpdm9zIGFkanVudG9zIi8+DQoJCTwhLS0gc3Vic3RpdHV0aW9uOiAlcCA9PSBjdXJyZW50IHNwZWFrZXIncyB0aXRsZSAtLT4NCgkJPHVpdGV4dCBuYW1lPSJCSU9XSU5fVElUTEUiIHZhbHVlPSJCaW9ncmFmw61hOiAlcCIvPg0KCQk8dWl0ZXh0IG5hbWU9IkJJT0JUTl9USVRMRSIgdmFsdWU9IkJpb2dyYWbDrWEiLz4NCgkJPHVpdGV4dCBuYW1lPSJESVZJREVSQlROX1RJVExFIiB2YWx1ZT0ifCIvPg0KCQk8dWl0ZXh0IG5hbWU9IkNPTlRBQ1RCVE5fVElUTEUiIHZhbHVlPSJDb250YWN0byIvPg0KCQk8dWl0ZXh0IG5hbWU9IlRBQl9RVUlaIiB2YWx1ZT0iUHJ1ZWJhIi8+DQoJCTx1aXRleHQgbmFtZT0iVEFCX09VVExJTkUiIHZhbHVlPSJDb250b3JubyIvPg0KCQk8dWl0ZXh0IG5hbWU9IlRBQl9USFVNQiIgdmFsdWU9Ik1pbmlhdC4iLz4NCgkJPHVpdGV4dCBuYW1lPSJUQUJfTk9URVMiIHZhbHVlPSJOb3RhcyIvPg0KCQk8dWl0ZXh0IG5hbWU9IlRBQl9TRUFSQ0giIHZhbHVlPSJCdXNjYXIiLz4NCgkJPHVpdGV4dCBuYW1lPSJTTElERV9IRUFESU5HIiB2YWx1ZT0iVMOtdHVsbyBkZSBkaWFwb3NpdGl2YSIvPg0KCQk8dWl0ZXh0IG5hbWU9IkRVUkFUSU9OX0hFQURJTkciIHZhbHVlPSJEdXJhYy4iLz4NCgkJPHVpdGV4dCBuYW1lPSJTRUFSQ0hfSEVBRElORyIgdmFsdWU9IkJ1c2NhciB0ZXh0bzoiLz4NCgkJPHVpdGV4dCBuYW1lPSJUSFVNQl9IRUFESU5HIiB2YWx1ZT0iRGlhcG9zaXRpdmEiLz4NCgkJPHVpdGV4dCBuYW1lPSJUSFVNQl9JTkZPIiB2YWx1ZT0iRHVyLi9Uw610LiBkaWFwLiIvPg0KCQk8dWl0ZXh0IG5hbWU9IkFUVEFDSE5BTUVfSEVBRElORyIgdmFsdWU9Ik5vbWJyZSBkZSBhcmNoaXZvIi8+DQoJCTx1aXRleHQgbmFtZT0iQVRUQUNIU0laRV9IRUFESU5HIiB2YWx1ZT0iVGFtYcOxbyIvPg0KCQk8dWl0ZXh0IG5hbWU9IlNMSURFX05PVEVTIiB2YWx1ZT0iTm90YXMgZGUgZGlhcG9zaXRpdmEiLz4NCgkJPHVpdGV4dCBuYW1lPSJDT1VSU0VfU1RBVFVTIiB2YWx1ZT0iRXN0YWRvIGRlIG1vZHVsbyIvPg0KCQk8dWl0ZXh0IG5hbWU9IlBBU1NFRF9TVFJJTkciIHZhbHVlPSJBcHJvYmFkbyIvPg0KCQk8dWl0ZXh0IG5hbWU9IkZBSUxFRF9TVFJJTkciIHZhbHVlPSJTdXNwZW5zbyIvPg0KCQk8IS0tcXVpeiBwb2QgYW5kIG1lc3NhZ2UgYm94IHRleHRzLS0+DQoJCTx1aXRleHQgbmFtZT0iUVVJWlBPRF9RVUlaX0FUVEVNUFQiIHZhbHVlPSJJbnRlbnRvIGRlIHBydWViYToiLz4NCgkJPHVpdGV4dCBuYW1lPSJRVUlaUE9EX1FVSVpfQVRURU1QVF9WQUxVRSIgdmFsdWU9IiVuIGRlICV0Ii8+DQoJCTx1aXRleHQgbmFtZT0iUVVJWlBPRF9RVUlaX1NDT1JFIiB2YWx1ZT0iUHVudHVhY2nDs246Ii8+DQoJCTx1aXRleHQgbmFtZT0iUVVJWlBPRF9RVUlaX1BBU1NTQ09SRSIgdmFsdWU9IlB1bnR1YWNpw7NuIHBhcmEgYXByb2JhcjoiLz4NCgkJPHVpdGV4dCBuYW1lPSJRVUlaUE9EX1FVSVpfTUFYU0NPUkUiIHZhbHVlPSJQdW50dWFjacOzbiBtw6F4aW1hOiIvPg0KCQk8dWl0ZXh0IG5hbWU9IlFVSVpQT0RfUVVFU0FUTVBUX1NUUiIgdmFsdWU9IkludGVudG9zOiAlbiBkZSAldCIvPg0KCQk8dWl0ZXh0IG5hbWU9IlFVSVpQT0RfUVVFU1RZUEVfU1RSIiB2YWx1ZT0iVGlwbzogJXMiLz4NCgkJPHVpdGV4dCBuYW1lPSJRVUlaUE9EX1FVRVNUWVBFX0dSRCIgdmFsdWU9IkNvbiBwdW50dWFjacOzbiIvPg0KCQk8dWl0ZXh0IG5hbWU9IlFVSVpQT0RfUVVFU1RZUEVfU1ZZIiB2YWx1ZT0iRW5jdWVzdGEiLz4NCgkJPHVpdGV4dCBuYW1lPSJRVUlaUE9EX1FVSVpBVE1QVF9JTkYiIHZhbHVlPSJJbmZpbml0byIvPg0KCQk8dWl0ZXh0IG5hbWU9IlFVSVpQT0RfUVVFU0FUTVBUX0lORiIgdmFsdWU9IkluZmluaXRvIi8+DQoJCTx1aXRleHQgbmFtZT0iV0FSTklOR01TR19ZRVNTVFJJTkciIHZhbHVlPSJTw60iLz4NCgkJPHVpdGV4dCBuYW1lPSJXQVJOSU5HTVNHX05PU1RSSU5HIiB2YWx1ZT0iTm8iLz4NCgkJPHVpdGV4dCBuYW1lPSJXQVJOSU5HTVNHX1RJVExFU1RSSU5HIiB2YWx1ZT0iQXZpc28gZGUgbmF2ZWdhY2nDs24gZGUgcHJ1ZWJhIi8+DQoJCTx1aXRleHQgbmFtZT0iV0FSTklOR01TR19NU0dTVFJJTkciIHZhbHVlPSJIYXkgcHJlZ3VudGFzIHNpbiBpbnRlbnRvcyBlbiBlc3RhIHBydWViYS4mI3hBOyYjeEE7UGFyYSBzYWxpciBkZSBsYSBwcnVlYmEsIGhhZ2EgY2xpYyBlbiBTw60uIFBhcmEgY29udGludWFyLCBoYWdhIGNsaWMgZW4gTm8uIi8+DQoJCTx1aXRleHQgbmFtZT0iSU5GT1JNQVRJT05fSDI2NF9GTEFTSFBMQVlFUiIgdmFsdWU9IkxhIHZlcnNpw7NuIGFjdHVhbCBkZSBGbGFzaCBQbGF5ZXIgaW5zdGFsYWRhIGVuIGVsIG9yZGVuYWRvciBubyBlcyBjb21wYXRpYmxlIGNvbiBlc3RlIHbDrWRlby4gSGFnYSBjbGljIGVuIGVsIMOhcmVhIGRlIHbDrWRlbyBwYXJhIGRlc2NhcmdhciBsYSDDumx0aW1hIHZlcnNpw7NuIGRlIEZsYXNoIFBsYXllci4iLz4NCgkJPCEtLSBzdWJzdGl0dXRpb246ICVwID09IHByZXNlbnRhdGlvbiB0aXRsZSAtLT4NCgkJPCEtLSBzdWJzdGl0dXRpb246ICVzID09IHNsaWRlIHRpdGxlIC0tPg0KCQk8IS0tIHN1YnN0aXR1dGlvbjogJW4gPT0gc2xpZGUgbnVtYmVyIC0tPg0KCQk8dWl0ZXh0IG5hbWU9IkJPT0tNQVJLIiB2YWx1ZT0iQWRvYmUgUHJlc2VudGVyOiAlcCIvPg0KCQk8IS0tIHN1YnN0aXR1dGlvbjogJXAgPT0gcHJlc2VudGF0aW9uIHRpdGxlIC0tPg0KCQk8IS0tIHN1YnN0aXR1dGlvbjogJXMgPT0gc2xpZGUgdGl0bGUgLS0+DQoJCTwhLS0gc3Vic3RpdHV0aW9uOiAlbiA9PSBzbGlkZSBudW1iZXIgLS0+DQoJCTx1aXRleHQgbmFtZT0iQk9PS01BUktTTElERSIgdmFsdWU9IkFkb2JlIFByZXNlbnRlcjogJXAgJXMiLz4NCgkJPHVpdGV4dCBuYW1lPSJTSE9XU0lERUJBUiIgdmFsdWU9Ik1vc3RyYXIgYmFycmEgbGF0ZXJhbCBhIGxvcyBwYXJ0aWNpcGFudGVzIi8+DQoJCTx1aXRleHQgbmFtZT0iTVVURSIgdmFsdWU9Ik11ZG8iLz4NCgkJPHVpdGV4dCBuYW1lPSJET0NXUkFQX1RJVExFIiB2YWx1ZT0iQXJjaGl2byBhZGp1bnRvIGRlIFByZXNlbnRlciIvPg0KCQk8dWl0ZXh0IG5hbWU9IkRPQ1dSQVBfTVNHIiB2YWx1ZT0iR3VhcmRhciBlbiBNaSBQQyIvPg0KCQk8dWl0ZXh0IG5hbWU9IkRPQ1dSQVBfUFJPTVBUIiB2YWx1ZT0iSGFnYSBjbGljIGVuIERlc2NhcmdhciIvPg0KCTwvbGFuZ3VhZ2U+DQoJPGxhbmd1YWdlIGlkPSJwdC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QVRUQUNITUVOVF9QUkVWSUVXX1dBUk5JTkdNU0dfVElUTEVTVFJJTkciIHZhbHVlPSJBdmlzbyBkZSBhbmV4byIvPg0KCQk8dWl0ZXh0IG5hbWU9IkFUVEFDSE1FTlRfUFJFVklFV19XQVJOSU5HTVNHIiB2YWx1ZT0iT3MgYW5leG9zIG7Do28gc8OjbyBhYmVydG9zIG5vIG1vZG8gZGUgVmlzdWFsaXphw6fDo28uIFVzZSBvIGNvbWFuZG8gZGUgcHVibGljYcOnw6NvIHBhcmEgdmVyIG9zIHJlc3VsdGFkb3MuIi8+DQoJCTx1aXRleHQgbmFtZT0iQ09MTEFCX0xPQ0FMX1BMQVlCQUNLX01TRyIgdmFsdWU9Ik8gY29udGXDumRvIGVzdMOhIHNlbmRvIHJlcHJvZHV6aWRvIGxvY2FsbWVudGUuQSBjb2xhYm9yYcOnw6NvIG7Do28gZnVuY2lvbmEgbmVzdGUgbW9kby4iLz4NCgkJPHVpdGV4dCBuYW1lPSJDT0xMQUJfTE9DQUxfUExBWUJBQ0tfVElUTEUiIHZhbHVlPSJSZXByb2R1w6fDo28gbG9jYWwiLz4NCgkJPHVpdGV4dCBuYW1lPSJDT0xMQUJfTE9DQUxfUExBWUJBQ0tCVE4iIHZhbHVlPSJPayIvPg0KCQk8dWl0ZXh0IG5hbWU9IlVOTkFNRURTTElERVRJVExFIiB2YWx1ZT0iU2xpZGUgJW4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GFyYWRvIi8+DQoJCTx1aXRleHQgbmFtZT0iU0NSVUJCQVJTVEFUVVNfUExBWUlORyIgdmFsdWU9IlJlcHJvZHV6aW5kbyIvPg0KCQk8dWl0ZXh0IG5hbWU9IlNDUlVCQkFSU1RBVFVTX05PQVVESU8iIHZhbHVlPSJTZW0gw6F1ZGlvIi8+DQoJCTx1aXRleHQgbmFtZT0iU0NSVUJCQVJTVEFUVVNfVklEUExBWUlORyIgdmFsdWU9IlbDrWRlbyBlbSByZXByb2R1w6fDo28iLz4NCgkJPHVpdGV4dCBuYW1lPSJTQ1JVQkJBUlNUQVRVU19MT0FESU5HIiB2YWx1ZT0iQ2FycmVnYW5kbyIvPg0KCQk8dWl0ZXh0IG5hbWU9IlNDUlVCQkFSU1RBVFVTX0JVRkZFUklORyIgdmFsdWU9IkFybWF6ZW5hbmRvIGVtIGJ1ZmZlciIvPg0KCQk8dWl0ZXh0IG5hbWU9IlNDUlVCQkFSU1RBVFVTX1FVRVNUSU9OIiB2YWx1ZT0iUmVzcG9uZGVyIHBlcmd1bnRhIi8+DQoJCTx1aXRleHQgbmFtZT0iU0NSVUJCQVJTVEFUVVNfUkVWSUVXUVVJWiIgdmFsdWU9IlJldmlzYW5kbyBxdWVzdGlvbsOhcmlvIi8+DQoJCTwhLS0gc3Vic3RpdHV0aW9uOiAlbSA9PSBtaW51dGVzIHJlbWFpbmluZyAtLT4NCgkJPCEtLSBzdWJzdGl0dXRpb246ICVzID09IHNlY29uZHMgcmVtYWluaW5nIC0tPg0KCQk8dWl0ZXh0IG5hbWU9IkVMQVBTRUQiIHZhbHVlPSIlbSBtaW51dG9zICVzIHNlZ3VuZG9zIHJlc3RhbnRlcyIvPg0KCQk8dWl0ZXh0IG5hbWU9Ik5PVEZPVU5EIiB2YWx1ZT0iTmFkYSBlbmNvbnRyYWRvIi8+DQoJCTx1aXRleHQgbmFtZT0iQVRUQUNITUVOVFMiIHZhbHVlPSJBbmV4b3M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JDb250YXRvIi8+DQoJCTx1aXRleHQgbmFtZT0iVEFCX1FVSVoiIHZhbHVlPSJRdWVzdC4iLz4NCgkJPHVpdGV4dCBuYW1lPSJUQUJfT1VUTElORSIgdmFsdWU9IkVzcXVlbWEiLz4NCgkJPHVpdGV4dCBuYW1lPSJUQUJfVEhVTUIiIHZhbHVlPSJNaW5pIi8+DQoJCTx1aXRleHQgbmFtZT0iVEFCX05PVEVTIiB2YWx1ZT0iTm90YXMiLz4NCgkJPHVpdGV4dCBuYW1lPSJUQUJfU0VBUkNIIiB2YWx1ZT0iQnVzY2EiLz4NCgkJPHVpdGV4dCBuYW1lPSJTTElERV9IRUFESU5HIiB2YWx1ZT0iVMOtdHVsbyBkbyBzbGlkZSIvPg0KCQk8dWl0ZXh0IG5hbWU9IkRVUkFUSU9OX0hFQURJTkciIHZhbHVlPSJEdXJhw6fDo28iLz4NCgkJPHVpdGV4dCBuYW1lPSJTRUFSQ0hfSEVBRElORyIgdmFsdWU9IlByb2N1cmFyIHRleHRvOiIvPg0KCQk8dWl0ZXh0IG5hbWU9IlRIVU1CX0hFQURJTkciIHZhbHVlPSJTbGlkZSIvPg0KCQk8dWl0ZXh0IG5hbWU9IlRIVU1CX0lORk8iIHZhbHVlPSJUw610dWxvL0R1cmHDp8OjbyBkbyBzbGlkZSIvPg0KCQk8dWl0ZXh0IG5hbWU9IkFUVEFDSE5BTUVfSEVBRElORyIgdmFsdWU9Ik5vbWUgZG8gYXJxdWl2byIvPg0KCQk8dWl0ZXh0IG5hbWU9IkFUVEFDSFNJWkVfSEVBRElORyIgdmFsdWU9IlRhbWFuaG8iLz4NCgkJPHVpdGV4dCBuYW1lPSJTTElERV9OT1RFUyIgdmFsdWU9IkFub3Rhw6fDtWVzIGRvIHNsaWRlIi8+DQoJCTx1aXRleHQgbmFtZT0iQ09VUlNFX1NUQVRVUyIgdmFsdWU9IlN0YXR1cyBkbyBtw7NkdWxvIi8+DQoJCTx1aXRleHQgbmFtZT0iUEFTU0VEX1NUUklORyIgdmFsdWU9IkFwcm92YWRvIi8+DQoJCTx1aXRleHQgbmFtZT0iRkFJTEVEX1NUUklORyIgdmFsdWU9IlJlcHJvdmFkbyIvPg0KCQk8IS0tcXVpeiBwb2QgYW5kIG1lc3NhZ2UgYm94IHRleHRzLS0+DQoJCTx1aXRleHQgbmFtZT0iUVVJWlBPRF9RVUlaX0FUVEVNUFQiIHZhbHVlPSJUZW50YXRpdmEgbm8gcXVlc3Rpb27DoXJpbzoiLz4NCgkJPHVpdGV4dCBuYW1lPSJRVUlaUE9EX1FVSVpfQVRURU1QVF9WQUxVRSIgdmFsdWU9IiVuIGRlICV0Ii8+DQoJCTx1aXRleHQgbmFtZT0iUVVJWlBPRF9RVUlaX1NDT1JFIiB2YWx1ZT0iUG9udHVhw6fDo286Ii8+DQoJCTx1aXRleHQgbmFtZT0iUVVJWlBPRF9RVUlaX1BBU1NTQ09SRSIgdmFsdWU9IlBvbnR1YcOnw6NvIGRlIGFwcm92YcOnw6NvOiIvPg0KCQk8dWl0ZXh0IG5hbWU9IlFVSVpQT0RfUVVJWl9NQVhTQ09SRSIgdmFsdWU9IlBvbnR1YcOnw6NvIG3DoXhpbWE6Ii8+DQoJCTx1aXRleHQgbmFtZT0iUVVJWlBPRF9RVUVTQVRNUFRfU1RSIiB2YWx1ZT0iVGVudGF0aXZhOiAlbiBkZSAldCIvPg0KCQk8dWl0ZXh0IG5hbWU9IlFVSVpQT0RfUVVFU1RZUEVfU1RSIiB2YWx1ZT0iVGlwbzogJXMiLz4NCgkJPHVpdGV4dCBuYW1lPSJRVUlaUE9EX1FVRVNUWVBFX0dSRCIgdmFsdWU9IkNsYXNzaWZpY2F0w7NyaWEiLz4NCgkJPHVpdGV4dCBuYW1lPSJRVUlaUE9EX1FVRVNUWVBFX1NWWSIgdmFsdWU9IlBlc3F1aXNhIi8+DQoJCTx1aXRleHQgbmFtZT0iUVVJWlBPRF9RVUlaQVRNUFRfSU5GIiB2YWx1ZT0iSW5maW5pdG8iLz4NCgkJPHVpdGV4dCBuYW1lPSJRVUlaUE9EX1FVRVNBVE1QVF9JTkYiIHZhbHVlPSJJbmZpbml0byIvPg0KCQk8dWl0ZXh0IG5hbWU9IldBUk5JTkdNU0dfWUVTU1RSSU5HIiB2YWx1ZT0iU2ltIi8+DQoJCTx1aXRleHQgbmFtZT0iV0FSTklOR01TR19OT1NUUklORyIgdmFsdWU9Ik7Do28iLz4NCgkJPHVpdGV4dCBuYW1lPSJXQVJOSU5HTVNHX1RJVExFU1RSSU5HIiB2YWx1ZT0iQWxlcnRhIGRlIG5hdmVnYcOnw6NvIGRvIHF1ZXN0aW9uw6FyaW8iLz4NCgkJPHVpdGV4dCBuYW1lPSJXQVJOSU5HTVNHX01TR1NUUklORyIgdmFsdWU9IkV4aXN0ZW0gcGVyZ3VudGFzIHF1ZSBuw6NvIGZvcmFtIHJlc3BvbmRpZGFzIG5lc3RlIHF1ZXN0aW9uw6FyaW8uJiN4QTsmI3hBO0NsaXF1ZSBlbSBTaW0gcGFyYSBzYWlyIGRvIHF1ZXN0aW9uw6FyaW8gb3UgZW0gTsOjbyBzZSBxdWlzZXIgY29udGludWFyLiIvPg0KCQk8dWl0ZXh0IG5hbWU9IklORk9STUFUSU9OX0gyNjRfRkxBU0hQTEFZRVIiIHZhbHVlPSJBIHZlcnPDo28gYXR1YWwgZG8gRmxhc2ggUGxheWVyIGluc3RhbGFkYSBubyBjb21wdXRhZG9yIG7Do28gb2ZlcmVjZSBzdXBvcnRlIGEgZXNzZSB2w61kZW8uIENsaXF1ZSBuYSDDoXJlYSBkbyB2w61kZW8gcGFyYSBiYWl4YXIgYSB2ZXJzw6NvIG1haXMgcmVjZW50ZSBkbyBGbGFzaCBQbGF5ZXI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k1vc3RyYXIgYmFycmEgbGF0ZXJhbCBhbyBwYXJ0aWNpcGFudGVzIi8+DQoJCTx1aXRleHQgbmFtZT0iTVVURSIgdmFsdWU9Ik11ZG8iLz4NCgkJPHVpdGV4dCBuYW1lPSJET0NXUkFQX1RJVExFIiB2YWx1ZT0iQW5leG8gZGUgYXJxdWl2byBkbyBQcmVzZW50ZXIiLz4NCgkJPHVpdGV4dCBuYW1lPSJET0NXUkFQX01TRyIgdmFsdWU9IlNhbHZhciBlbSBNZXUgY29tcHV0YWRvciIvPg0KCQk8dWl0ZXh0IG5hbWU9IkRPQ1dSQVBfUFJPTVBUIiB2YWx1ZT0iQ2xpcXVlIHBhcmEgYmFpeGFyIi8+DQoJPC9sYW5ndWFnZT4NCgk8bGFuZ3VhZ2UgaWQ9Iml0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BVFRBQ0hNRU5UX1BSRVZJRVdfV0FSTklOR01TR19USVRMRVNUUklORyIgdmFsdWU9IkF0dGFjaG1lbnQgV2FybmluZyIvPg0KCQk8dWl0ZXh0IG5hbWU9IkFUVEFDSE1FTlRfUFJFVklFV19XQVJOSU5HTVNHIiB2YWx1ZT0iQXR0YWNobWVudHMgZG8gbm90IG9wZW4gaW4gUHJldmlldyBtb2RlLiBQbGVhc2UgdXNlIHB1Ymxpc2ggdG8gc2VlIHRoZSByZXN1bHRzIi8+DQoJCTx1aXRleHQgbmFtZT0iVU5OQU1FRFNMSURFVElUTEUiIHZhbHVlPSJEaWFwb3NpdGl2YSAlbiIvPg0KCQk8dWl0ZXh0IG5hbWU9IkNPTExBQl9MT0NBTF9QTEFZQkFDS19NU0ciIHZhbHVlPSJDb250ZW50IGlzIGJlaW5nIHBsYXllZCBsb2NhbGx5LlxuIENvbGxhYm9yYXRpb24gZG9lcyBub3Qgd29yayBpbiB0aGlzIG1vZGUiLz4NCgkJPHVpdGV4dCBuYW1lPSJDT0xMQUJfTE9DQUxfUExBWUJBQ0tfVElUTEUiIHZhbHVlPSJMb2NhbCBQbGF5YmFjayIvPg0KCQk8dWl0ZXh0IG5hbWU9IkNPTExBQl9MT0NBTF9QTEFZQkFDS0JUTiIgdmFsdWU9Ik9rIi8+DQoJCTwhLS0gc3Vic3RpdHV0aW9uOiAlbiA9PSBzbGlkZSBudW1iZXIgLS0+DQoJCTwhLS0gc3Vic3RpdHV0aW9uOiAldCA9PSB0b3RhbCBzbGlkZSBjb3VudCAtLT4NCgkJPHVpdGV4dCBuYW1lPSJTQ1JVQkJBUlNUQVRVU19TTElERUlORk8iIHZhbHVlPSJEaWFwb3NpdGl2YSAlbiAvICV0IHwgIi8+DQoJCTx1aXRleHQgbmFtZT0iU0NSVUJCQVJTVEFUVVNfU1RPUFBFRCIgdmFsdWU9IkludGVycm90dG8iLz4NCgkJPHVpdGV4dCBuYW1lPSJTQ1JVQkJBUlNUQVRVU19QTEFZSU5HIiB2YWx1ZT0iUmlwcm9kdXppb25lIi8+DQoJCTx1aXRleHQgbmFtZT0iU0NSVUJCQVJTVEFUVVNfTk9BVURJTyIgdmFsdWU9IkF1ZGlvIGluYXR0LiIvPg0KCQk8dWl0ZXh0IG5hbWU9IlNDUlVCQkFSU1RBVFVTX1ZJRFBMQVlJTkciIHZhbHVlPSJWaWRlbyBpbiByaXByb2R1emlvbmUiLz4NCgkJPHVpdGV4dCBuYW1lPSJTQ1JVQkJBUlNUQVRVU19MT0FESU5HIiB2YWx1ZT0iQ2FyaWNhbWVudG8iLz4NCgkJPHVpdGV4dCBuYW1lPSJTQ1JVQkJBUlNUQVRVU19CVUZGRVJJTkciIHZhbHVlPSJCdWZmZXJpbmciLz4NCgkJPHVpdGV4dCBuYW1lPSJTQ1JVQkJBUlNUQVRVU19RVUVTVElPTiIgdmFsdWU9IlJpc3BvbmRpIGEgZG9tYW5kYSIvPg0KCQk8dWl0ZXh0IG5hbWU9IlNDUlVCQkFSU1RBVFVTX1JFVklFV1FVSVoiIHZhbHVlPSJSZXZpc2lvbmUgZGVsIHF1aXoiLz4NCgkJPCEtLSBzdWJzdGl0dXRpb246ICVtID09IG1pbnV0ZXMgcmVtYWluaW5nIC0tPg0KCQk8IS0tIHN1YnN0aXR1dGlvbjogJXMgPT0gc2Vjb25kcyByZW1haW5pbmcgLS0+DQoJCTx1aXRleHQgbmFtZT0iRUxBUFNFRCIgdmFsdWU9IiVtIE1pbnV0aSAlcyBTZWNvbmRpIHJpbWFuZW50aSIvPg0KCQk8dWl0ZXh0IG5hbWU9Ik5PVEZPVU5EIiB2YWx1ZT0iTmVzc3VuIGVsZW1lbnRvIHRyb3ZhdG8iLz4NCgkJPHVpdGV4dCBuYW1lPSJBVFRBQ0hNRU5UUyIgdmFsdWU9IkFsbGVnYXRpIi8+DQoJCTwhLS0gc3Vic3RpdHV0aW9uOiAlcCA9PSBjdXJyZW50IHNwZWFrZXIncyB0aXRsZSAtLT4NCgkJPHVpdGV4dCBuYW1lPSJCSU9XSU5fVElUTEUiIHZhbHVlPSJCaW86ICVwIi8+DQoJCTx1aXRleHQgbmFtZT0iQklPQlROX1RJVExFIiB2YWx1ZT0iQmlvIi8+DQoJCTx1aXRleHQgbmFtZT0iRElWSURFUkJUTl9USVRMRSIgdmFsdWU9InwiLz4NCgkJPHVpdGV4dCBuYW1lPSJDT05UQUNUQlROX1RJVExFIiB2YWx1ZT0iQ29udC4iLz4NCgkJPHVpdGV4dCBuYW1lPSJUQUJfUVVJWiIgdmFsdWU9IlF1aXoiLz4NCgkJPHVpdGV4dCBuYW1lPSJUQUJfT1VUTElORSIgdmFsdWU9IlN0cnV0dHVyYSIvPg0KCQk8dWl0ZXh0IG5hbWU9IlRBQl9USFVNQiIgdmFsdWU9Ik1pbmlhdHVyZSIvPg0KCQk8dWl0ZXh0IG5hbWU9IlRBQl9OT1RFUyIgdmFsdWU9Ik5vdGUiLz4NCgkJPHVpdGV4dCBuYW1lPSJUQUJfU0VBUkNIIiB2YWx1ZT0iQ2VyY2EiLz4NCgkJPHVpdGV4dCBuYW1lPSJTTElERV9IRUFESU5HIiB2YWx1ZT0iVGl0b2xvIGRpYXBvc2l0aXZhIi8+DQoJCTx1aXRleHQgbmFtZT0iRFVSQVRJT05fSEVBRElORyIgdmFsdWU9IkR1cmF0YSIvPg0KCQk8dWl0ZXh0IG5hbWU9IlNFQVJDSF9IRUFESU5HIiB2YWx1ZT0iQ2VyY2EgdGVzdG86Ii8+DQoJCTx1aXRleHQgbmFtZT0iVEhVTUJfSEVBRElORyIgdmFsdWU9IkRpYXBvc2l0aXZhIi8+DQoJCTx1aXRleHQgbmFtZT0iVEhVTUJfSU5GTyIgdmFsdWU9IlRpdG9sby9UZW1wbyIvPg0KCQk8dWl0ZXh0IG5hbWU9IkFUVEFDSE5BTUVfSEVBRElORyIgdmFsdWU9Ik5vbWUgZmlsZSIvPg0KCQk8dWl0ZXh0IG5hbWU9IkFUVEFDSFNJWkVfSEVBRElORyIgdmFsdWU9IkRpbWVuc2lvbmUiLz4NCgkJPHVpdGV4dCBuYW1lPSJTTElERV9OT1RFUyIgdmFsdWU9Ik5vdGUgZGlhcG9zaXRpdmEiLz4NCgkJPHVpdGV4dCBuYW1lPSJDT1VSU0VfU1RBVFVTIiB2YWx1ZT0iTW9kdWxlIFN0YXR1cyIvPg0KCQk8dWl0ZXh0IG5hbWU9IlBBU1NFRF9TVFJJTkciIHZhbHVlPSJQYXNzZWQiLz4NCgkJPHVpdGV4dCBuYW1lPSJGQUlMRURfU1RSSU5HIiB2YWx1ZT0iRmFpbGVkIi8+DQoJCTwhLS1xdWl6IHBvZCBhbmQgbWVzc2FnZSBib3ggdGV4dHMtLT4NCgkJPHVpdGV4dCBuYW1lPSJRVUlaUE9EX1FVSVpfQVRURU1QVCIgdmFsdWU9IlRlbnRhdGl2byBxdWl6OiIvPg0KCQk8dWl0ZXh0IG5hbWU9IlFVSVpQT0RfUVVJWl9BVFRFTVBUX1ZBTFVFIiB2YWx1ZT0iJW4gZGkgJXQiLz4NCgkJPHVpdGV4dCBuYW1lPSJRVUlaUE9EX1FVSVpfU0NPUkUiIHZhbHVlPSJQdW50ZWdnaW86Ii8+DQoJCTx1aXRleHQgbmFtZT0iUVVJWlBPRF9RVUlaX1BBU1NTQ09SRSIgdmFsdWU9IlB1bnRlZ2dpbyBtaW5pbW86Ii8+DQoJCTx1aXRleHQgbmFtZT0iUVVJWlBPRF9RVUlaX01BWFNDT1JFIiB2YWx1ZT0iUHVudGVnZ2lvIG1hc3NpbW86Ii8+DQoJCTx1aXRleHQgbmFtZT0iUVVJWlBPRF9RVUVTQVRNUFRfU1RSIiB2YWx1ZT0iVGVudGF0aXZvOiAlbiBkaSAldCIvPg0KCQk8dWl0ZXh0IG5hbWU9IlFVSVpQT0RfUVVFU1RZUEVfU1RSIiB2YWx1ZT0iVGlwbzogJXMiLz4NCgkJPHVpdGV4dCBuYW1lPSJRVUlaUE9EX1FVRVNUWVBFX0dSRCIgdmFsdWU9IkNvbiB2YWx1dGF6aW9uZSIvPg0KCQk8dWl0ZXh0IG5hbWU9IlFVSVpQT0RfUVVFU1RZUEVfU1ZZIiB2YWx1ZT0iSW5kYWdpbmUiLz4NCgkJPHVpdGV4dCBuYW1lPSJRVUlaUE9EX1FVSVpBVE1QVF9JTkYiIHZhbHVlPSJJbmZpbml0aSIvPg0KCQk8dWl0ZXh0IG5hbWU9IlFVSVpQT0RfUVVFU0FUTVBUX0lORiIgdmFsdWU9IkluZmluaXRpIi8+DQoJCTx1aXRleHQgbmFtZT0iV0FSTklOR01TR19ZRVNTVFJJTkciIHZhbHVlPSJTw6wiLz4NCgkJPHVpdGV4dCBuYW1lPSJXQVJOSU5HTVNHX05PU1RSSU5HIiB2YWx1ZT0iTm8iLz4NCgkJPHVpdGV4dCBuYW1lPSJXQVJOSU5HTVNHX1RJVExFU1RSSU5HIiB2YWx1ZT0iQXZ2ZXJ0ZW56YSBuYXZpZ2F6aW9uZSBxdWl6Ii8+DQoJCTx1aXRleHQgbmFtZT0iV0FSTklOR01TR19NU0dTVFJJTkciIHZhbHVlPSJPY2NvcnJlIGFuY29yYSByaXNwb25kZXJlIGFkIGFsY3VuZSBkb21hbmRlIGRlbCBxdWl6LiYjeEE7JiN4QTtTZSBmYXRlIGNsaWMgc3UgU8OsLCB1c2NpcmV0ZSBkYWwgcXVpei4gRmF0ZSBjbGljIHN1IE5vIHBlciBjb250aW51YXJlIGlsIHF1aXouIi8+DQoJCTx1aXRleHQgbmFtZT0iSU5GT1JNQVRJT05fSDI2NF9GTEFTSFBMQVlFUiIgdmFsdWU9IkxhIHZlcnNpb25lIGRpIEZsYXNoIFBsYXllciBhdHR1YWxtZW50ZSBpbnN0YWxsYXRhIG5vbiBzdXBwb3J0YSBxdWVzdG8gdmlkZW8uIEZhdGUgY2xpYyBzdWxsJ2FyZWEgZGVsIHZpZGVvIHBlciBzY2FyaWNhcmUgbCd1bHRpbWEgdmVyc2lvbmUgZGkgRmxhc2ggUGxheWVy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Nb3N0cmEgYmFycmEgbGF0ZXJhbGUgYWkgcGFydGVjaXBhbnRpIi8+DQoJCTx1aXRleHQgbmFtZT0iTVVURSIgdmFsdWU9IkRpc2F0dGl2YSBhdWRpbyIvPg0KCQk8dWl0ZXh0IG5hbWU9IkRPQ1dSQVBfVElUTEUiIHZhbHVlPSJBbGxlZ2F0byBmaWxlIFByZXNlbnRlciIvPg0KCQk8dWl0ZXh0IG5hbWU9IkRPQ1dSQVBfTVNHIiB2YWx1ZT0iU2FsdmEgaW4gUmlzb3JzZSBkZWwgY29tcHV0ZXIiLz4NCgkJPHVpdGV4dCBuYW1lPSJET0NXUkFQX1BST01QVCIgdmFsdWU9IkNsaWMgcGVyIHNjYXJpY2FyZSIvPg0KCTwvbGFuZ3VhZ2U+DQoJPGxhbmd1YWdlIGlkPSJubC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QVRUQUNITUVOVF9QUkVWSUVXX1dBUk5JTkdNU0dfVElUTEVTVFJJTkciIHZhbHVlPSJBdHRhY2htZW50IFdhcm5pbmciLz4NCgkJPHVpdGV4dCBuYW1lPSJBVFRBQ0hNRU5UX1BSRVZJRVdfV0FSTklOR01TRyIgdmFsdWU9IkF0dGFjaG1lbnRzIGRvIG5vdCBvcGVuIGluIFByZXZpZXcgbW9kZS4gUGxlYXNlIHVzZSBwdWJsaXNoIHRvIHNlZSB0aGUgcmVzdWx0cyIvPg0KCQk8dWl0ZXh0IG5hbWU9IlVOTkFNRURTTElERVRJVExFIiB2YWx1ZT0iRGlhICVuIi8+DQoJCTx1aXRleHQgbmFtZT0iQ09MTEFCX0xPQ0FMX1BMQVlCQUNLX01TRyIgdmFsdWU9IkNvbnRlbnQgaXMgYmVpbmcgcGxheWVkIGxvY2FsbHkuXG4gQ29sbGFib3JhdGlvbiBkb2VzIG5vdCB3b3JrIGluIHRoaXMgbW9kZSIvPg0KCQk8dWl0ZXh0IG5hbWU9IkNPTExBQl9MT0NBTF9QTEFZQkFDS19USVRMRSIgdmFsdWU9IkxvY2FsIFBsYXliYWNrIi8+DQoJCTx1aXRleHQgbmFtZT0iQ09MTEFCX0xPQ0FMX1BMQVlCQUNLQlROIiB2YWx1ZT0iT2siLz4NCgkJPCEtLSBzdWJzdGl0dXRpb246ICVuID09IHNsaWRlIG51bWJlciAtLT4NCgkJPCEtLSBzdWJzdGl0dXRpb246ICV0ID09IHRvdGFsIHNsaWRlIGNvdW50IC0tPg0KCQk8dWl0ZXh0IG5hbWU9IlNDUlVCQkFSU1RBVFVTX1NMSURFSU5GTyIgdmFsdWU9IkRpYSAlbiAvICV0IHwgIi8+DQoJCTx1aXRleHQgbmFtZT0iU0NSVUJCQVJTVEFUVVNfU1RPUFBFRCIgdmFsdWU9Ikdlc3RvcHQiLz4NCgkJPHVpdGV4dCBuYW1lPSJTQ1JVQkJBUlNUQVRVU19QTEFZSU5HIiB2YWx1ZT0iQWZzcGVsZW4iLz4NCgkJPHVpdGV4dCBuYW1lPSJTQ1JVQkJBUlNUQVRVU19OT0FVRElPIiB2YWx1ZT0iR2VlbiBhdWRpbyIvPg0KCQk8dWl0ZXh0IG5hbWU9IlNDUlVCQkFSU1RBVFVTX1ZJRFBMQVlJTkciIHZhbHVlPSJWaWRlbyBhZnNwZWxlbiIvPg0KCQk8dWl0ZXh0IG5hbWU9IlNDUlVCQkFSU1RBVFVTX0xPQURJTkciIHZhbHVlPSJMYWRlbiIvPg0KCQk8dWl0ZXh0IG5hbWU9IlNDUlVCQkFSU1RBVFVTX0JVRkZFUklORyIgdmFsdWU9IkJ1ZmZlcmVuIi8+DQoJCTx1aXRleHQgbmFtZT0iU0NSVUJCQVJTVEFUVVNfUVVFU1RJT04iIHZhbHVlPSJWcmFhZyBtZXQgYW50d29vcmQiLz4NCgkJPHVpdGV4dCBuYW1lPSJTQ1JVQkJBUlNUQVRVU19SRVZJRVdRVUlaIiB2YWx1ZT0iUXVpeiBjb250cm9sZXJlbiIvPg0KCQk8IS0tIHN1YnN0aXR1dGlvbjogJW0gPT0gbWludXRlcyByZW1haW5pbmcgLS0+DQoJCTwhLS0gc3Vic3RpdHV0aW9uOiAlcyA9PSBzZWNvbmRzIHJlbWFpbmluZyAtLT4NCgkJPHVpdGV4dCBuYW1lPSJFTEFQU0VEIiB2YWx1ZT0iRXIgcmVzdGVyZW4gJW0gbWludXRlbiAlcyBzZWNvbmRlbiIvPg0KCQk8dWl0ZXh0IG5hbWU9Ik5PVEZPVU5EIiB2YWx1ZT0iTmlldHMgZ2V2b25kZW4iLz4NCgkJPHVpdGV4dCBuYW1lPSJBVFRBQ0hNRU5UUyIgdmFsdWU9IkJpamxhZ2VuIi8+DQoJCTwhLS0gc3Vic3RpdHV0aW9uOiAlcCA9PSBjdXJyZW50IHNwZWFrZXIncyB0aXRsZSAtLT4NCgkJPHVpdGV4dCBuYW1lPSJCSU9XSU5fVElUTEUiIHZhbHVlPSJCaW9ncmFmaWU6ICVwIi8+DQoJCTx1aXRleHQgbmFtZT0iQklPQlROX1RJVExFIiB2YWx1ZT0iQmlvZ3JhZmllIi8+DQoJCTx1aXRleHQgbmFtZT0iRElWSURFUkJUTl9USVRMRSIgdmFsdWU9InwiLz4NCgkJPHVpdGV4dCBuYW1lPSJDT05UQUNUQlROX1RJVExFIiB2YWx1ZT0iQ29udGFjdCIvPg0KCQk8dWl0ZXh0IG5hbWU9IlRBQl9RVUlaIiB2YWx1ZT0iUXVpeiIvPg0KCQk8dWl0ZXh0IG5hbWU9IlRBQl9PVVRMSU5FIiB2YWx1ZT0iT3ZlcnppY2h0Ii8+DQoJCTx1aXRleHQgbmFtZT0iVEFCX1RIVU1CIiB2YWx1ZT0iTWluaWF0dXVyIi8+DQoJCTx1aXRleHQgbmFtZT0iVEFCX05PVEVTIiB2YWx1ZT0iTm90aXRpZXMiLz4NCgkJPHVpdGV4dCBuYW1lPSJUQUJfU0VBUkNIIiB2YWx1ZT0iWm9la2VuIi8+DQoJCTx1aXRleHQgbmFtZT0iU0xJREVfSEVBRElORyIgdmFsdWU9IlRpdGVsIHZhbiBkaWEiLz4NCgkJPHVpdGV4dCBuYW1lPSJEVVJBVElPTl9IRUFESU5HIiB2YWx1ZT0iRHV1ciIvPg0KCQk8dWl0ZXh0IG5hbWU9IlNFQVJDSF9IRUFESU5HIiB2YWx1ZT0iWm9la2VuIG5hYXIgdGVrc3Q6Ii8+DQoJCTx1aXRleHQgbmFtZT0iVEhVTUJfSEVBRElORyIgdmFsdWU9IkRpYSIvPg0KCQk8dWl0ZXh0IG5hbWU9IlRIVU1CX0lORk8iIHZhbHVlPSJUaXRlbC9kdXVyIHZhbiBkaWEiLz4NCgkJPHVpdGV4dCBuYW1lPSJBVFRBQ0hOQU1FX0hFQURJTkciIHZhbHVlPSJCZXN0YW5kc25hYW0iLz4NCgkJPHVpdGV4dCBuYW1lPSJBVFRBQ0hTSVpFX0hFQURJTkciIHZhbHVlPSJHcm9vdHRlIi8+DQoJCTx1aXRleHQgbmFtZT0iU0xJREVfTk9URVMiIHZhbHVlPSJEaWFub3RpdGllcyIvPg0KCQk8dWl0ZXh0IG5hbWU9IkNPVVJTRV9TVEFUVVMiIHZhbHVlPSJNb2R1bGUgU3RhdHVzIi8+DQoJCTx1aXRleHQgbmFtZT0iUEFTU0VEX1NUUklORyIgdmFsdWU9IlBhc3NlZCIvPg0KCQk8dWl0ZXh0IG5hbWU9IkZBSUxFRF9TVFJJTkciIHZhbHVlPSJGYWlsZWQiLz4NCgkJPCEtLXF1aXogcG9kIGFuZCBtZXNzYWdlIGJveCB0ZXh0cy0tPg0KCQk8dWl0ZXh0IG5hbWU9IlFVSVpQT0RfUVVJWl9BVFRFTVBUIiB2YWx1ZT0iUXVpenBvZ2luZzoiLz4NCgkJPHVpdGV4dCBuYW1lPSJRVUlaUE9EX1FVSVpfQVRURU1QVF9WQUxVRSIgdmFsdWU9IiVuIHZhbiAldCIvPg0KCQk8dWl0ZXh0IG5hbWU9IlFVSVpQT0RfUVVJWl9TQ09SRSIgdmFsdWU9IkJlaGFhbGRlIHNjb3JlOiIvPg0KCQk8dWl0ZXh0IG5hbWU9IlFVSVpQT0RfUVVJWl9QQVNTU0NPUkUiIHZhbHVlPSJWb2xkb2VuZGUgc2NvcmU6Ii8+DQoJCTx1aXRleHQgbmFtZT0iUVVJWlBPRF9RVUlaX01BWFNDT1JFIiB2YWx1ZT0iTWF4aW1hYWwgaGFhbGJhcmUgc2NvcmU6Ii8+DQoJCTx1aXRleHQgbmFtZT0iUVVJWlBPRF9RVUVTQVRNUFRfU1RSIiB2YWx1ZT0iUG9naW5nOiAlbiB2YW4gJXQiLz4NCgkJPHVpdGV4dCBuYW1lPSJRVUlaUE9EX1FVRVNUWVBFX1NUUiIgdmFsdWU9IlR5cGU6ICVzIi8+DQoJCTx1aXRleHQgbmFtZT0iUVVJWlBPRF9RVUVTVFlQRV9HUkQiIHZhbHVlPSJUZWx0IHZvb3Igc2NvcmUiLz4NCgkJPHVpdGV4dCBuYW1lPSJRVUlaUE9EX1FVRVNUWVBFX1NWWSIgdmFsdWU9IkVucXXDqnRlIi8+DQoJCTx1aXRleHQgbmFtZT0iUVVJWlBPRF9RVUlaQVRNUFRfSU5GIiB2YWx1ZT0iT25iZXBlcmt0Ii8+DQoJCTx1aXRleHQgbmFtZT0iUVVJWlBPRF9RVUVTQVRNUFRfSU5GIiB2YWx1ZT0iT25iZXBlcmt0Ii8+DQoJCTx1aXRleHQgbmFtZT0iV0FSTklOR01TR19ZRVNTVFJJTkciIHZhbHVlPSJKYSIvPg0KCQk8dWl0ZXh0IG5hbWU9IldBUk5JTkdNU0dfTk9TVFJJTkciIHZhbHVlPSJOZWUiLz4NCgkJPHVpdGV4dCBuYW1lPSJXQVJOSU5HTVNHX1RJVExFU1RSSU5HIiB2YWx1ZT0iV2FhcnNjaHV3aW5nIG1ldCBiZXRyZWtraW5nIHRvdCBxdWl6bmF2aWdhdGllIi8+DQoJCTx1aXRleHQgbmFtZT0iV0FSTklOR01TR19NU0dTVFJJTkciIHZhbHVlPSJVIGhlYnQgbmlldCBhbGxlIHZyYWdlbiBpbiBkZXplIHF1aXogYmVhbnR3b29yZC4mI3hBOyYjeEE7S2xpayBvcCBKYSBvbSBkZSBxdWl6IGFmIHRlIHNsdWl0ZW4uIEtsaWsgb3AgTmVlIG9tIGRlIHF1aXogdm9vcnQgdGUgemV0dGVuLiIvPg0KCQk8dWl0ZXh0IG5hbWU9IklORk9STUFUSU9OX0gyNjRfRkxBU0hQTEFZRVIiIHZhbHVlPSJEZXplIHZpZGVvIHdvcmR0IG5pZXQgb25kZXJzdGV1bmQgZG9vciBkZSB2ZXJzaWUgdmFuIEZsYXNoIFBsYXllciBkaWUgbW9tZW50ZWVsIG9wIHV3IGNvbXB1dGVyIGlzIGdlw69uc3RhbGxlZXJkLiBLbGlrIGluIGRlIHZpZGVvIG9tIGRlIG5pZXV3c3RlIEZsYXNoIFBsYXllciB0ZSBkb3dubG9hZGVu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aaWpwYW5lZWwgYWFuIGRlZWxuZW1lcnMgd2VlcmdldmVuIi8+DQoJCTx1aXRleHQgbmFtZT0iTVVURSIgdmFsdWU9IkRlbXBlbiIvPg0KCQk8dWl0ZXh0IG5hbWU9IkRPQ1dSQVBfVElUTEUiIHZhbHVlPSJQcmVzZW50ZXItYmVzdGFuZHNiaWpsYWdlIi8+DQoJCTx1aXRleHQgbmFtZT0iRE9DV1JBUF9NU0ciIHZhbHVlPSJPcHNsYWFuIGluIERlemUgY29tcHV0ZXIiLz4NCgkJPHVpdGV4dCBuYW1lPSJET0NXUkFQX1BST01QVCIgdmFsdWU9IktsaWsgb20gdGUgZG93bmxvYWRlbiIvPg0KCTwvbGFuZ3VhZ2U+DQoJPGxhbmd1YWdlIGlkPSJjbiI+DQoJCTwhLS0gZm9ybWF0IGZvciB1aWZvbnQgdmFsdWUgaXMgImZvbnQsc2l6ZSxpc2JvbGQsaXNpdGFsaWMsaXNzaGFkb3dlZCIgLS0+DQoJCTx1aWZvbnQgbmFtZT0iRk9OVF9RVUlaWklORyIgdmFsdWU9IuWui+S9ky0xODAzMCwxMCxmYWxzZSxmYWxzZSxmYWxzZSIvPg0KCQk8dWlmb250IG5hbWU9IkZPTlRfU0NSVUJTVEFUVVMiIHZhbHVlPSLlrovkvZMtMTgwMzAsMTAsdHJ1ZSxmYWxzZSx0cnVlIi8+DQoJCTx1aWZvbnQgbmFtZT0iRk9OVF9TQ1JVQlRJTUUiIHZhbHVlPSLlrovkvZMtMTgwMzAsMTAsZmFsc2UsZmFsc2UsdHJ1ZSIvPg0KCQk8dWlmb250IG5hbWU9IkZPTlRfRUxBUFNFRFRJTUUiIHZhbHVlPSLlrovkvZMtMTgwMzAsMTAsdHJ1ZSxmYWxzZSx0cnVlIi8+DQoJCTx1aWZvbnQgbmFtZT0iRk9OVF9VVElMU01FTlUiIHZhbHVlPSLlrovkvZMtMTgwMzAsMTAsdHJ1ZSxmYWxzZSxmYWxzZSIvPg0KCQk8dWlmb250IG5hbWU9IkZPTlRfVEFCUyIgdmFsdWU9IuWui+S9ky0xODAzMCwxNCx0cnVlLGZhbHNlLHRydWUiLz4NCgkJPHVpZm9udCBuYW1lPSJGT05UX1BSRVNFTlRBVElPTk5BTUUiIHZhbHVlPSLlrovkvZMtMTgwMzAsMTQsZmFsc2UsZmFsc2UsdHJ1ZSIvPg0KCQk8dWlmb250IG5hbWU9IkZPTlRfUFJFU0VOVEVSTkFNRSIgdmFsdWU9IuWui+S9ky0xODAzMCwxNCx0cnVlLGZhbHNlLHRydWUiLz4NCgkJPHVpZm9udCBuYW1lPSJGT05UX1BSRVNFTlRFUlRJVExFIiB2YWx1ZT0i5a6L5L2TLTE4MDMwLDEzLGZhbHNlLGZhbHNlLHRydWUiLz4NCgkJPHVpZm9udCBuYW1lPSJGT05UX0JJT0JUTiIgdmFsdWU9IuWui+S9ky0xODAzMCwxMCxmYWxzZSxmYWxzZSx0cnVlIi8+DQoJCTx1aWZvbnQgbmFtZT0iRk9OVF9OT1RFUyIgdmFsdWU9IuWui+S9ky0xODAzMCwxMixmYWxzZSxmYWxzZSxmYWxzZSIvPg0KCQk8dWlmb250IG5hbWU9IkZPTlRfT1VUTElORSIgdmFsdWU9IuWui+S9ky0xODAzMCwxMixmYWxzZSxmYWxzZSx0cnVlIi8+DQoJCTx1aWZvbnQgbmFtZT0iRk9OVF9TRUFSQ0giIHZhbHVlPSLlrovkvZMtMTgwMzAsMTIsZmFsc2UsZmFsc2UsdHJ1ZSIvPg0KCQk8dWlmb250IG5hbWU9IkZPTlRfVEhVTUIiIHZhbHVlPSLlrovkvZMtMTgwMzAsMTAsZmFsc2UsZmFsc2UsdHJ1ZSIvPg0KCQk8dWlmb250IG5hbWU9IkZPTlRfQklPV0lOIiB2YWx1ZT0i5a6L5L2TLTE4MDMwLDEyLGZhbHNlLGZhbHNlLGZhbHNlIi8+DQoJCTx1aWZvbnQgbmFtZT0iRk9OVF9MSVNUSEVBRElORyIgdmFsdWU9IuWui+S9ky0xODAzMCwxMCxmYWxzZSxmYWxzZSxmYWxzZSIvPg0KCQk8dWlmb250IG5hbWU9IkZPTlRfV0lOVElUTEUiIHZhbHVlPSLlrovkvZMtMTgwMzAsMTAsZmFsc2UsZmFsc2UsdHJ1ZSIvPg0KCQk8dWlmb250IG5hbWU9IkZPTlRfQVRUQUNITUVOVFMiIHZhbHVlPSLlrovkvZMtMTgwMzAsMTIsZmFsc2UsZmFsc2UsdHJ1ZSIvPg0KCQk8IS0tcXVpeiBwb2QgYW5kIG1lc3NhZ2UgYm94IHRleHQgZm9udHMtLT4NCgkJPHVpZm9udCBuYW1lPSJGT05UX01TR0JPWF9XSU5USVRMRSIgdmFsdWU9IuWui+S9ky0xODAzMCwxMix0cnVlLGZhbHNlLHRydWUiLz4NCgkJPHVpZm9udCBuYW1lPSJGT05UX01TR0JPWF9NU0ciIHZhbHVlPSLlrovkvZMtMTgwMzAsMTIsZmFsc2UsZmFsc2UsdHJ1ZSIvPg0KCQk8dWlmb250IG5hbWU9IkZPTlRfTVNHQk9YX09QVElPTlMiIHZhbHVlPSLlrovkvZMtMTgwMzAsMTAsdHJ1ZSxmYWxzZSx0cnVlIi8+DQoJCTx1aWZvbnQgbmFtZT0iRk9OVF9RVUlaUE9EX1FVSVpfVElUTEUiIHZhbHVlPSLlrovkvZMtMTgwMzAsMTIsdHJ1ZSxmYWxzZSx0cnVlIi8+DQoJCTx1aWZvbnQgbmFtZT0iRk9OVF9RVUlaUE9EX1FVSVpfQVRURU1QVCIgdmFsdWU9IuWui+S9ky0xODAzMCwxMCxmYWxzZSxmYWxzZSx0cnVlIi8+DQoJCTx1aWZvbnQgbmFtZT0iRk9OVF9RVUlaUE9EX1FVSVpfQVRURU1QVF9WQUxVRSIgdmFsdWU9IuWui+S9ky0xODAzMCwxMCx0cnVlLGZhbHNlLHRydWUiLz4NCgkJPHVpZm9udCBuYW1lPSJGT05UX1FVSVpQT0RfUVVFU1RJT05fU0NPUkUiIHZhbHVlPSLlrovkvZMtMTgwMzAsMTAsZmFsc2UsZmFsc2UsdHJ1ZSIvPg0KCQk8dWlmb250IG5hbWU9IkZPTlRfUVVJWlBPRF9RVUVTVElPTl9TQ09SRV9WQUxVRSIgdmFsdWU9IuWui+S9ky0xODAzMCwxMCx0cnVlLGZhbHNlLHRydWUiLz4NCgkJPHVpZm9udCBuYW1lPSJGT05UX1FVSVpQT0RfUVVFU1RJT05fQVRURU1QVCIgdmFsdWU9IuWui+S9ky0xODAzMCwxMCxmYWxzZSxmYWxzZSx0cnVlIi8+DQoJCTx1aWZvbnQgbmFtZT0iRk9OVF9RVUlaUE9EX1FVRVNUSU9OX0FUVEVNUFRfVkFMVUUiIHZhbHVlPSLlrovkvZMtMTgwMzAsMTAsdHJ1ZSxmYWxzZSx0cnVlIi8+DQoJCTx1aWZvbnQgbmFtZT0iRk9OVF9RVUlaUE9EX1FVRVNUSU9OX1RBRyIgdmFsdWU9IuWui+S9ky0xODAzMCwxMix0cnVlLGZhbHNlLHRydWUiLz4NCgkJPHVpZm9udCBuYW1lPSJGT05UX1FVSVpQT0RfUVVJWl9RVUVTVElPTl9DT1VOVCIgdmFsdWU9IuWui+S9ky0xODAzMCwxMCxmYWxzZSxmYWxzZSx0cnVlIi8+DQoJCTx1aWZvbnQgbmFtZT0iRk9OVF9RVUlaUE9EX1FVSVpfUVVFU1RJT05fQ09VTlRfVkFMVUUiIHZhbHVlPSLlrovkvZMtMTgwMzAsMTAsdHJ1ZSxmYWxzZSx0cnVlIi8+DQoJCTx1aWZvbnQgbmFtZT0iRk9OVF9RVUlaUE9EX1FVSVpfUVVFU1RJT05fQVRURU1QVEVEIiB2YWx1ZT0i5a6L5L2TLTE4MDMwLDEwLGZhbHNlLGZhbHNlLHRydWUiLz4NCgkJPHVpZm9udCBuYW1lPSJGT05UX1FVSVpQT0RfUVVJWl9RVUVTVElPTl9BVFRFTVBURURfVkFMVUUiIHZhbHVlPSLlrovkvZMtMTgwMzAsMTAsdHJ1ZSxmYWxzZSx0cnVlIi8+DQoJCTx1aWZvbnQgbmFtZT0iRk9OVF9RVUlaUE9EX1FVSVpfU0NPUkVfVEFHIiB2YWx1ZT0i5a6L5L2TLTE4MDMwLDEyLHRydWUsZmFsc2UsdHJ1ZSIvPg0KCQk8dWlmb250IG5hbWU9IkZPTlRfUVVJWlBPRF9RVUlaX1NDT1JFIiB2YWx1ZT0i5a6L5L2TLTE4MDMwLDEwLGZhbHNlLGZhbHNlLHRydWUiLz4NCgkJPHVpZm9udCBuYW1lPSJGT05UX1FVSVpQT0RfUVVJWl9TQ09SRV9WQUxVRSIgdmFsdWU9IuWui+S9ky0xODAzMCwxMCx0cnVlLGZhbHNlLHRydWUiLz4NCgkJPHVpZm9udCBuYW1lPSJGT05UX1FVSVpQT0RfUVVJWl9NQVhTQ09SRSIgdmFsdWU9IuWui+S9ky0xODAzMCwxMCxmYWxzZSxmYWxzZSx0cnVlIi8+DQoJCTx1aWZvbnQgbmFtZT0iRk9OVF9RVUlaUE9EX1FVSVpfTUFYU0NPUkVfVkFMVUUiIHZhbHVlPSLlrovkvZMtMTgwMzAsMTAsdHJ1ZSxmYWxzZSx0cnVlIi8+DQoJCTx1aWZvbnQgbmFtZT0iRk9OVF9RVUlaUE9EX1FVSVpfUEFTU1NDT1JFIiB2YWx1ZT0i5a6L5L2TLTE4MDMwLDEwLGZhbHNlLGZhbHNlLHRydWUiLz4NCgkJPHVpZm9udCBuYW1lPSJGT05UX1FVSVpQT0RfUVVJWl9QQVNTU0NPUkVfVkFMVUUiIHZhbHVlPSLlrovkvZMtMTgwMzAsMTAsdHJ1ZSxmYWxzZSx0cnVlIi8+DQoJCTwhLS0gdWl0ZXh0IC0tPg0KCQk8IS0tIHN1YnN0aXR1dGlvbjogJW4gPT0gc2xpZGUgbnVtYmVyIC0tPg0KCQk8dWl0ZXh0IG5hbWU9IkFUVEFDSE1FTlRfUFJFVklFV19XQVJOSU5HTVNHX1RJVExFU1RSSU5HIiB2YWx1ZT0iQXR0YWNobWVudCBXYXJuaW5nIi8+DQoJCTx1aXRleHQgbmFtZT0iQVRUQUNITUVOVF9QUkVWSUVXX1dBUk5JTkdNU0ciIHZhbHVlPSJBdHRhY2htZW50cyBkbyBub3Qgb3BlbiBpbiBQcmV2aWV3IG1vZGUuIFBsZWFzZSB1c2UgcHVibGlzaCB0byBzZWUgdGhlIHJlc3VsdHMiLz4NCgkJPHVpdGV4dCBuYW1lPSJDT0xMQUJfTE9DQUxfUExBWUJBQ0tfTVNHIiB2YWx1ZT0iQ29udGVudCBpcyBiZWluZyBwbGF5ZWQgbG9jYWxseS5cbiBDb2xsYWJvcmF0aW9uIGRvZXMgbm90IHdvcmsgaW4gdGhpcyBtb2RlIi8+DQoJCTx1aXRleHQgbmFtZT0iQ09MTEFCX0xPQ0FMX1BMQVlCQUNLX1RJVExFIiB2YWx1ZT0iTG9jYWwgUGxheWJhY2siLz4NCgkJPHVpdGV4dCBuYW1lPSJDT0xMQUJfTE9DQUxfUExBWUJBQ0tCVE4iIHZhbHVlPSJPayIvPg0KCQk8dWl0ZXh0IG5hbWU9IlVOTkFNRURTTElERVRJVExFIiB2YWx1ZT0i5bm754Gv54mHICVuIi8+DQoJCTwhLS0gc3Vic3RpdHV0aW9uOiAlbiA9PSBzbGlkZSBudW1iZXIgLS0+DQoJCTwhLS0gc3Vic3RpdHV0aW9uOiAldCA9PSB0b3RhbCBzbGlkZSBjb3VudCAtLT4NCgkJPHVpdGV4dCBuYW1lPSJTQ1JVQkJBUlNUQVRVU19TTElERUlORk8iIHZhbHVlPSLlubvnga/niYcgJW4gLyAldCB8ICIvPg0KCQk8dWl0ZXh0IG5hbWU9IlNDUlVCQkFSU1RBVFVTX1NUT1BQRUQiIHZhbHVlPSLlt7LlgZzmraIiLz4NCgkJPHVpdGV4dCBuYW1lPSJTQ1JVQkJBUlNUQVRVU19QTEFZSU5HIiB2YWx1ZT0i5q2j5Zyo5pKt5pS+Ii8+DQoJCTx1aXRleHQgbmFtZT0iU0NSVUJCQVJTVEFUVVNfTk9BVURJTyIgdmFsdWU9IuaXoOmfs+mikSIvPg0KCQk8dWl0ZXh0IG5hbWU9IlNDUlVCQkFSU1RBVFVTX1ZJRFBMQVlJTkciIHZhbHVlPSLop4bpopHmkq3mlL4iLz4NCgkJPHVpdGV4dCBuYW1lPSJTQ1JVQkJBUlNUQVRVU19MT0FESU5HIiB2YWx1ZT0i5q2j5Zyo6L295YWlIi8+DQoJCTx1aXRleHQgbmFtZT0iU0NSVUJCQVJTVEFUVVNfQlVGRkVSSU5HIiB2YWx1ZT0i5q2j5Zyo6L+b6KGM57yT5Yay5aSE55CGIi8+DQoJCTx1aXRleHQgbmFtZT0iU0NSVUJCQVJTVEFUVVNfUVVFU1RJT04iIHZhbHVlPSLlm57nrZTpl67popgiLz4NCgkJPHVpdGV4dCBuYW1lPSJTQ1JVQkJBUlNUQVRVU19SRVZJRVdRVUlaIiB2YWx1ZT0i5q2j5Zyo5a6h6ZiF5rWL6aqMIi8+DQoJCTwhLS0gc3Vic3RpdHV0aW9uOiAlbSA9PSBtaW51dGVzIHJlbWFpbmluZyAtLT4NCgkJPCEtLSBzdWJzdGl0dXRpb246ICVzID09IHNlY29uZHMgcmVtYWluaW5nIC0tPg0KCQk8dWl0ZXh0IG5hbWU9IkVMQVBTRUQiIHZhbHVlPSLliankvZkgJW0g5YiG6ZKfICVzIOenkiIvPg0KCQk8dWl0ZXh0IG5hbWU9Ik5PVEZPVU5EIiB2YWx1ZT0i5pyq5om+5Yiw5Lu75L2V5YaF5a65Ii8+DQoJCTx1aXRleHQgbmFtZT0iQVRUQUNITUVOVFMiIHZhbHVlPSLpmYTku7YiLz4NCgkJPCEtLSBzdWJzdGl0dXRpb246ICVwID09IGN1cnJlbnQgc3BlYWtlcidzIHRpdGxlIC0tPg0KCQk8dWl0ZXh0IG5hbWU9IkJJT1dJTl9USVRMRSIgdmFsdWU9IuS4quS6uueugOS7izogJXAiLz4NCgkJPHVpdGV4dCBuYW1lPSJCSU9CVE5fVElUTEUiIHZhbHVlPSLkuKrkurrnroDku4siLz4NCgkJPHVpdGV4dCBuYW1lPSJESVZJREVSQlROX1RJVExFIiB2YWx1ZT0ifCIvPg0KCQk8dWl0ZXh0IG5hbWU9IkNPTlRBQ1RCVE5fVElUTEUiIHZhbHVlPSLogZTns7vmlrnlvI8iLz4NCgkJPHVpdGV4dCBuYW1lPSJUQUJfUVVJWiIgdmFsdWU9Iua1i+mqjCIvPg0KCQk8dWl0ZXh0IG5hbWU9IlRBQl9PVVRMSU5FIiB2YWx1ZT0i5aSn57qyIi8+DQoJCTx1aXRleHQgbmFtZT0iVEFCX1RIVU1CIiB2YWx1ZT0i57yp55Wl5Zu+Ii8+DQoJCTx1aXRleHQgbmFtZT0iVEFCX05PVEVTIiB2YWx1ZT0i5aSH5rOoIi8+DQoJCTx1aXRleHQgbmFtZT0iVEFCX1NFQVJDSCIgdmFsdWU9IuaQnOe0oiIvPg0KCQk8dWl0ZXh0IG5hbWU9IlNMSURFX0hFQURJTkciIHZhbHVlPSLlubvnga/niYfmoIfpopgiLz4NCgkJPHVpdGV4dCBuYW1lPSJEVVJBVElPTl9IRUFESU5HIiB2YWx1ZT0i5oyB57ut5pe26Ze0Ii8+DQoJCTx1aXRleHQgbmFtZT0iU0VBUkNIX0hFQURJTkciIHZhbHVlPSLmkJzntKLmlofmnKw6Ii8+DQoJCTx1aXRleHQgbmFtZT0iVEhVTUJfSEVBRElORyIgdmFsdWU9IuW5u+eBr+eJhyIvPg0KCQk8dWl0ZXh0IG5hbWU9IlRIVU1CX0lORk8iIHZhbHVlPSLlubvnga/niYfmoIfpopgv5oyB57ut5pe26Ze0Ii8+DQoJCTx1aXRleHQgbmFtZT0iQVRUQUNITkFNRV9IRUFESU5HIiB2YWx1ZT0i5paH5Lu25ZCNIi8+DQoJCTx1aXRleHQgbmFtZT0iQVRUQUNIU0laRV9IRUFESU5HIiB2YWx1ZT0i5aSn5bCPIi8+DQoJCTx1aXRleHQgbmFtZT0iU0xJREVfTk9URVMiIHZhbHVlPSLlubvnga/niYflpIfms6giLz4NCgkJPHVpdGV4dCBuYW1lPSJDT1VSU0VfU1RBVFVTIiB2YWx1ZT0iTW9kdWxlIFN0YXR1cyIvPg0KCQk8dWl0ZXh0IG5hbWU9IlBBU1NFRF9TVFJJTkciIHZhbHVlPSJQYXNzZWQiLz4NCgkJPHVpdGV4dCBuYW1lPSJGQUlMRURfU1RSSU5HIiB2YWx1ZT0iRmFpbGVkIi8+DQoJCTwhLS1xdWl6IHBvZCBhbmQgbWVzc2FnZSBib3ggdGV4dHMtLT4NCgkJPHVpdGV4dCBuYW1lPSJRVUlaUE9EX1FVSVpfQVRURU1QVCIgdmFsdWU9Iua1i+mqjOWwneivleasoeaVsDoiLz4NCgkJPHVpdGV4dCBuYW1lPSJRVUlaUE9EX1FVSVpfQVRURU1QVF9WQUxVRSIgdmFsdWU9IuesrCAlbiDmrKHvvIzlhbEgJXQg5qyhIi8+DQoJCTx1aXRleHQgbmFtZT0iUVVJWlBPRF9RVUlaX1NDT1JFIiB2YWx1ZT0i5b6X5YiGOiIvPg0KCQk8dWl0ZXh0IG5hbWU9IlFVSVpQT0RfUVVJWl9QQVNTU0NPUkUiIHZhbHVlPSLlj4rmoLzliIbmlbA6Ii8+DQoJCTx1aXRleHQgbmFtZT0iUVVJWlBPRF9RVUlaX01BWFNDT1JFIiB2YWx1ZT0i5pyA6auY5YiG5pWwOiIvPg0KCQk8dWl0ZXh0IG5hbWU9IlFVSVpQT0RfUVVFU0FUTVBUX1NUUiIgdmFsdWU9IuWwneivleasoeaVsDog56ysICVuIOasoe+8jOWFsSAldCDmrKEiLz4NCgkJPHVpdGV4dCBuYW1lPSJRVUlaUE9EX1FVRVNUWVBFX1NUUiIgdmFsdWU9Iuexu+WeizogJXMiLz4NCgkJPHVpdGV4dCBuYW1lPSJRVUlaUE9EX1FVRVNUWVBFX0dSRCIgdmFsdWU9IuivhOe6pyIvPg0KCQk8dWl0ZXh0IG5hbWU9IlFVSVpQT0RfUVVFU1RZUEVfU1ZZIiB2YWx1ZT0i6LCD5p+lIi8+DQoJCTx1aXRleHQgbmFtZT0iUVVJWlBPRF9RVUlaQVRNUFRfSU5GIiB2YWx1ZT0i5peg6ZmQIi8+DQoJCTx1aXRleHQgbmFtZT0iUVVJWlBPRF9RVUVTQVRNUFRfSU5GIiB2YWx1ZT0i5peg6ZmQIi8+DQoJCTx1aXRleHQgbmFtZT0iV0FSTklOR01TR19ZRVNTVFJJTkciIHZhbHVlPSLmmK8iLz4NCgkJPHVpdGV4dCBuYW1lPSJXQVJOSU5HTVNHX05PU1RSSU5HIiB2YWx1ZT0i5ZCmIi8+DQoJCTx1aXRleHQgbmFtZT0iV0FSTklOR01TR19USVRMRVNUUklORyIgdmFsdWU9Iua1i+mqjOWvvOiIquitpuWRiiIvPg0KCQk8dWl0ZXh0IG5hbWU9IldBUk5JTkdNU0dfTVNHU1RSSU5HIiB2YWx1ZT0i5q2k5rWL6aqM5Lit5pyJ5pyq5bCd6K+V5L2c562U55qE6Zeu6aKY44CCJiN4QTsmI3hBO+WNleWHu+KAnOaYr+KAnemAgOWHuuatpOa1i+mqjOOAguWNleWHu+KAnOWQpuKAnee7p+e7rea1i+mqjOOAgiIvPg0KCQk8dWl0ZXh0IG5hbWU9IklORk9STUFUSU9OX0gyNjRfRkxBU0hQTEFZRVIiIHZhbHVlPSLlvZPliY3lronoo4XlnKjmgqjnmoTorqHnrpfmnLrkuIrnmoQgRmxhc2ggUGxheWVyIOeJiOacrOS4jeaUr+aMgeivpeinhumikeOAguWNleWHu+inhumikeWMuuWfn+S4i+i9veacgOaWsOeJiOacrOeahCBGbGFzaCBQbGF5ZXL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5ZCR5Y+C5Yqg6ICF5pi+56S65o+Q6KaB5qCPIi8+DQoJCTx1aXRleHQgbmFtZT0iTVVURSIgdmFsdWU9IumdmemfsyIvPg0KCQk8dWl0ZXh0IG5hbWU9IkRPQ1dSQVBfVElUTEUiIHZhbHVlPSJQcmVzZW50ZXIg5paH5Lu26ZmE5Lu2Ii8+DQoJCTx1aXRleHQgbmFtZT0iRE9DV1JBUF9NU0ciIHZhbHVlPSLkv53lrZjliLDmiJHnmoTorqHnrpfmnLoiLz4NCgkJPHVpdGV4dCBuYW1lPSJET0NXUkFQX1BST01QVCIgdmFsdWU9IuWNleWHu+S7peS4i+i9vSIvPg0KCTwvbGFuZ3VhZ2U+DQoJPGxhbmd1YWdlIGlkPSJ0ci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QVRUQUNITUVOVF9QUkVWSUVXX1dBUk5JTkdNU0dfVElUTEVTVFJJTkciIHZhbHVlPSJBdHRhY2htZW50IFdhcm5pbmciLz4NCgkJPHVpdGV4dCBuYW1lPSJBVFRBQ0hNRU5UX1BSRVZJRVdfV0FSTklOR01TRyIgdmFsdWU9IkF0dGFjaG1lbnRzIGRvIG5vdCBvcGVuIGluIFByZXZpZXcgbW9kZS4gUGxlYXNlIHVzZSBwdWJsaXNoIHRvIHNlZSB0aGUgcmVzdWx0cyIvPg0KCQk8dWl0ZXh0IG5hbWU9IkNPTExBQl9MT0NBTF9QTEFZQkFDS19NU0ciIHZhbHVlPSJDb250ZW50IGlzIGJlaW5nIHBsYXllZCBsb2NhbGx5LlxuIENvbGxhYm9yYXRpb24gZG9lcyBub3Qgd29yayBpbiB0aGlzIG1vZGUiLz4NCgkJPHVpdGV4dCBuYW1lPSJDT0xMQUJfTE9DQUxfUExBWUJBQ0tfVElUTEUiIHZhbHVlPSJMb2NhbCBQbGF5YmFjayIvPg0KCQk8dWl0ZXh0IG5hbWU9IkNPTExBQl9MT0NBTF9QTEFZQkFDS0JUTiIgdmFsdWU9Ik9rIi8+DQoJCTx1aXRleHQgbmFtZT0iVU5OQU1FRFNMSURFVElUTEUiIHZhbHVlPSJTbGF5dCAlbiIvPg0KCQk8IS0tIHN1YnN0aXR1dGlvbjogJW4gPT0gc2xpZGUgbnVtYmVyIC0tPg0KCQk8IS0tIHN1YnN0aXR1dGlvbjogJXQgPT0gdG90YWwgc2xpZGUgY291bnQgLS0+DQoJCTx1aXRleHQgbmFtZT0iU0NSVUJCQVJTVEFUVVNfU0xJREVJTkZPIiB2YWx1ZT0iU2xheXQgJW4gLyAldCB8ICIvPg0KCQk8dWl0ZXh0IG5hbWU9IlNDUlVCQkFSU1RBVFVTX1NUT1BQRUQiIHZhbHVlPSJEdXJkdXJ1bGR1Ii8+DQoJCTx1aXRleHQgbmFtZT0iU0NSVUJCQVJTVEFUVVNfUExBWUlORyIgdmFsdWU9Ik95bmF0xLFsxLF5b3IiLz4NCgkJPHVpdGV4dCBuYW1lPSJTQ1JVQkJBUlNUQVRVU19OT0FVRElPIiB2YWx1ZT0iU2VzIFlvayIvPg0KCQk8dWl0ZXh0IG5hbWU9IlNDUlVCQkFSU1RBVFVTX1ZJRFBMQVlJTkciIHZhbHVlPSJWaWRlbyBPeW5hdMSxbMSxeW9yIi8+DQoJCTx1aXRleHQgbmFtZT0iU0NSVUJCQVJTVEFUVVNfTE9BRElORyIgdmFsdWU9IlnDvGtsZW5peW9yIi8+DQoJCTx1aXRleHQgbmFtZT0iU0NSVUJCQVJTVEFUVVNfQlVGRkVSSU5HIiB2YWx1ZT0iQXJhYmVsbGXEn2UgQWzEsW7EsXlvciIvPg0KCQk8dWl0ZXh0IG5hbWU9IlNDUlVCQkFSU1RBVFVTX1FVRVNUSU9OIiB2YWx1ZT0iU29ydXl1IFlhbsSxdGxhIi8+DQoJCTx1aXRleHQgbmFtZT0iU0NSVUJCQVJTVEFUVVNfUkVWSUVXUVVJWiIgdmFsdWU9IlPEsW5hdiDEsG5jZWxlbml5b3IiLz4NCgkJPCEtLSBzdWJzdGl0dXRpb246ICVtID09IG1pbnV0ZXMgcmVtYWluaW5nIC0tPg0KCQk8IS0tIHN1YnN0aXR1dGlvbjogJXMgPT0gc2Vjb25kcyByZW1haW5pbmcgLS0+DQoJCTx1aXRleHQgbmFtZT0iRUxBUFNFRCIgdmFsdWU9IiVtIERha2lrYSAlcyBTYW5peWUgS2FsZMSxIi8+DQoJCTx1aXRleHQgbmFtZT0iTk9URk9VTkQiIHZhbHVlPSJIZXJoYW5naSBCaXIgxZ5leSBCdWx1bm1hZMSxIi8+DQoJCTx1aXRleHQgbmFtZT0iQVRUQUNITUVOVFMiIHZhbHVlPSJFa2xlciIvPg0KCQk8IS0tIHN1YnN0aXR1dGlvbjogJXAgPT0gY3VycmVudCBzcGVha2VyJ3MgdGl0bGUgLS0+DQoJCTx1aXRleHQgbmFtZT0iQklPV0lOX1RJVExFIiB2YWx1ZT0iQmlvOiAlcCIvPg0KCQk8dWl0ZXh0IG5hbWU9IkJJT0JUTl9USVRMRSIgdmFsdWU9IkJpbyIvPg0KCQk8dWl0ZXh0IG5hbWU9IkRJVklERVJCVE5fVElUTEUiIHZhbHVlPSJ8Ii8+DQoJCTx1aXRleHQgbmFtZT0iQ09OVEFDVEJUTl9USVRMRSIgdmFsdWU9IsSwcnRpYmF0Ii8+DQoJCTx1aXRleHQgbmFtZT0iVEFCX1FVSVoiIHZhbHVlPSJTxLFuYXYiLz4NCgkJPHVpdGV4dCBuYW1lPSJUQUJfT1VUTElORSIgdmFsdWU9IkFuYSBIYXQiLz4NCgkJPHVpdGV4dCBuYW1lPSJUQUJfVEhVTUIiIHZhbHVlPSJSZXNpbSIvPg0KCQk8dWl0ZXh0IG5hbWU9IlRBQl9OT1RFUyIgdmFsdWU9Ik5vdGxhciIvPg0KCQk8dWl0ZXh0IG5hbWU9IlRBQl9TRUFSQ0giIHZhbHVlPSJBcmEiLz4NCgkJPHVpdGV4dCBuYW1lPSJTTElERV9IRUFESU5HIiB2YWx1ZT0iU2xheXQgQmHFn2zEscSfxLEiLz4NCgkJPHVpdGV4dCBuYW1lPSJEVVJBVElPTl9IRUFESU5HIiB2YWx1ZT0iU8O8cmUiLz4NCgkJPHVpdGV4dCBuYW1lPSJTRUFSQ0hfSEVBRElORyIgdmFsdWU9Ik1ldG5pIGFyYToiLz4NCgkJPHVpdGV4dCBuYW1lPSJUSFVNQl9IRUFESU5HIiB2YWx1ZT0iU2xheXQiLz4NCgkJPHVpdGV4dCBuYW1lPSJUSFVNQl9JTkZPIiB2YWx1ZT0iU2xheXQgQmHFn2zEscSfxLEvU8O8cmVzaSIvPg0KCQk8dWl0ZXh0IG5hbWU9IkFUVEFDSE5BTUVfSEVBRElORyIgdmFsdWU9IkRvc3lhIEFkxLEiLz4NCgkJPHVpdGV4dCBuYW1lPSJBVFRBQ0hTSVpFX0hFQURJTkciIHZhbHVlPSJCb3l1dCIvPg0KCQk8dWl0ZXh0IG5hbWU9IlNMSURFX05PVEVTIiB2YWx1ZT0iU2xheXQgTm90bGFyxLEiLz4NCgkJPHVpdGV4dCBuYW1lPSJDT1VSU0VfU1RBVFVTIiB2YWx1ZT0iTW9kdWxlIFN0YXR1cyIvPg0KCQk8dWl0ZXh0IG5hbWU9IlBBU1NFRF9TVFJJTkciIHZhbHVlPSJQYXNzZWQiLz4NCgkJPHVpdGV4dCBuYW1lPSJGQUlMRURfU1RSSU5HIiB2YWx1ZT0iRmFpbGVkIi8+DQoJCTwhLS1xdWl6IHBvZCBhbmQgbWVzc2FnZSBib3ggdGV4dHMtLT4NCgkJPHVpdGV4dCBuYW1lPSJRVUlaUE9EX1FVSVpfQVRURU1QVCIgdmFsdWU9IlPEsW5hdiBEZW5lbWVzaToiLz4NCgkJPHVpdGV4dCBuYW1lPSJRVUlaUE9EX1FVSVpfQVRURU1QVF9WQUxVRSIgdmFsdWU9IiVuLyV0Ii8+DQoJCTx1aXRleHQgbmFtZT0iUVVJWlBPRF9RVUlaX1NDT1JFIiB2YWx1ZT0iUHVhbjoiLz4NCgkJPHVpdGV4dCBuYW1lPSJRVUlaUE9EX1FVSVpfUEFTU1NDT1JFIiB2YWx1ZT0iR2XDp21lIFB1YW7EsToiLz4NCgkJPHVpdGV4dCBuYW1lPSJRVUlaUE9EX1FVSVpfTUFYU0NPUkUiIHZhbHVlPSJNYWtzaW11bSBQdWFuOiIvPg0KCQk8dWl0ZXh0IG5hbWU9IlFVSVpQT0RfUVVFU0FUTVBUX1NUUiIgdmFsdWU9IkRlbmVtZTogJW4vJXQiLz4NCgkJPHVpdGV4dCBuYW1lPSJRVUlaUE9EX1FVRVNUWVBFX1NUUiIgdmFsdWU9IlTDvHI6ICVzIi8+DQoJCTx1aXRleHQgbmFtZT0iUVVJWlBPRF9RVUVTVFlQRV9HUkQiIHZhbHVlPSJCYXNhbWFrbMSxIi8+DQoJCTx1aXRleHQgbmFtZT0iUVVJWlBPRF9RVUVTVFlQRV9TVlkiIHZhbHVlPSJBbmtldCIvPg0KCQk8dWl0ZXh0IG5hbWU9IlFVSVpQT0RfUVVJWkFUTVBUX0lORiIgdmFsdWU9IlPEsW7EsXJzxLF6Ii8+DQoJCTx1aXRleHQgbmFtZT0iUVVJWlBPRF9RVUVTQVRNUFRfSU5GIiB2YWx1ZT0iU8SxbsSxcnPEsXoiLz4NCgkJPHVpdGV4dCBuYW1lPSJXQVJOSU5HTVNHX1lFU1NUUklORyIgdmFsdWU9IkV2ZXQiLz4NCgkJPHVpdGV4dCBuYW1lPSJXQVJOSU5HTVNHX05PU1RSSU5HIiB2YWx1ZT0iSGF5xLFyIi8+DQoJCTx1aXRleHQgbmFtZT0iV0FSTklOR01TR19USVRMRVNUUklORyIgdmFsdWU9IlPEsW5hdiBHZXppbm1lIFV5YXLEsXPEsSIvPg0KCQk8dWl0ZXh0IG5hbWU9IldBUk5JTkdNU0dfTVNHU1RSSU5HIiB2YWx1ZT0iQnUgU8SxbmF2ZGEgZGVuZW5tZW1pxZ8gc29ydWxhciB2YXIuJiN4QTsmI3hBO0V2ZXQgc2XDp2VuZcSfaW5pIHTEsWtsYXTEsXJzYW7EsXogU8SxbmF2ZGFuIMOnxLFrYWNha3PEsW7EsXouIFPEsW5hdmEgZGV2YW0gZXRtZWsgacOnaW4gSGF5xLFyIHNlw6dlbmXEn2luaSB0xLFrbGF0xLFuLiIvPg0KCQk8dWl0ZXh0IG5hbWU9IklORk9STUFUSU9OX0gyNjRfRkxBU0hQTEFZRVIiIHZhbHVlPSJCaWxnaXNheWFyxLFuxLF6YSB5w7xrbMO8IG9sYW4gZ2XDp2VybGkgRmxhc2ggUGxheWVyIHPDvHLDvG3DvCBidSB2aWRlb3l1IGRlc3Rla2xlbWl5b3IuIEVuIHNvbiBGbGFzaCBQbGF5ZXIgc8O8csO8bcO8bsO8IGluZGlybWVrIGnDp2luIHZpZGVvIGFsYW7EsW7EsSB0xLFrbGF0xLFu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LYXTEsWzEsW1jxLFsYXJhIGtlbmFyIMOndWJ1xJ91bnUgZ8O2c3RlciIvPg0KCQk8dWl0ZXh0IG5hbWU9Ik1VVEUiIHZhbHVlPSJTZXNzaXoiLz4NCgkJPHVpdGV4dCBuYW1lPSJET0NXUkFQX1RJVExFIiB2YWx1ZT0iUHJlc2VudGVyIERvc3lhIEVraSIvPg0KCQk8dWl0ZXh0IG5hbWU9IkRPQ1dSQVBfTVNHIiB2YWx1ZT0iQmlsZ2lzYXlhcsSxbWEgS2F5ZGV0Ii8+DQoJCTx1aXRleHQgbmFtZT0iRE9DV1JBUF9QUk9NUFQiIHZhbHVlPSLEsG5kaXJtZWsgacOnaW4gVMSxa2xhdMSxbiIvPg0KCTwvbGFuZ3VhZ2U+DQoJPGxhbmd1YWdlIGlkPSJydS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QVRUQUNITUVOVF9QUkVWSUVXX1dBUk5JTkdNU0dfVElUTEVTVFJJTkciIHZhbHVlPSJBdHRhY2htZW50IFdhcm5pbmciLz4NCgkJPHVpdGV4dCBuYW1lPSJBVFRBQ0hNRU5UX1BSRVZJRVdfV0FSTklOR01TRyIgdmFsdWU9IkF0dGFjaG1lbnRzIGRvIG5vdCBvcGVuIGluIFByZXZpZXcgbW9kZS4gUGxlYXNlIHVzZSBwdWJsaXNoIHRvIHNlZSB0aGUgcmVzdWx0cyIvPg0KCQk8dWl0ZXh0IG5hbWU9IlVOTkFNRURTTElERVRJVExFIiB2YWx1ZT0i0KHQu9Cw0LnQtCAlbiIvPg0KCQk8dWl0ZXh0IG5hbWU9IkNPTExBQl9MT0NBTF9QTEFZQkFDS19NU0ciIHZhbHVlPSJDb250ZW50IGlzIGJlaW5nIHBsYXllZCBsb2NhbGx5LlxuIENvbGxhYm9yYXRpb24gZG9lcyBub3Qgd29yayBpbiB0aGlzIG1vZGUiLz4NCgkJPHVpdGV4dCBuYW1lPSJDT0xMQUJfTE9DQUxfUExBWUJBQ0tfVElUTEUiIHZhbHVlPSJMb2NhbCBQbGF5YmFjayIvPg0KCQk8dWl0ZXh0IG5hbWU9IkNPTExBQl9MT0NBTF9QTEFZQkFDS0JUTiIgdmFsdWU9Ik9rIi8+DQoJCTwhLS0gc3Vic3RpdHV0aW9uOiAlbiA9PSBzbGlkZSBudW1iZXIgLS0+DQoJCTwhLS0gc3Vic3RpdHV0aW9uOiAldCA9PSB0b3RhbCBzbGlkZSBjb3VudCAtLT4NCgkJPHVpdGV4dCBuYW1lPSJTQ1JVQkJBUlNUQVRVU19TTElERUlORk8iIHZhbHVlPSLQodC70LDQudC0ICVuIC8gJXQgfCAiLz4NCgkJPHVpdGV4dCBuYW1lPSJTQ1JVQkJBUlNUQVRVU19TVE9QUEVEIiB2YWx1ZT0i0J7RgdGC0LDQvdC+0LLQu9C10L3QviIvPg0KCQk8dWl0ZXh0IG5hbWU9IlNDUlVCQkFSU1RBVFVTX1BMQVlJTkciIHZhbHVlPSLQktC+0YHQv9GA0L7QuNC30LLQtdC00LXQvdC40LUiLz4NCgkJPHVpdGV4dCBuYW1lPSJTQ1JVQkJBUlNUQVRVU19OT0FVRElPIiB2YWx1ZT0i0J3QtdGCINCw0YPQtNC40L4iLz4NCgkJPHVpdGV4dCBuYW1lPSJTQ1JVQkJBUlNUQVRVU19WSURQTEFZSU5HIiB2YWx1ZT0i0JLQvtGB0L/RgNC+0LjQt9Cy0LXQtNC10L3QuNC1INCy0LjQtNC10L4iLz4NCgkJPHVpdGV4dCBuYW1lPSJTQ1JVQkJBUlNUQVRVU19MT0FESU5HIiB2YWx1ZT0i0JfQsNCz0YDRg9C30LrQsCIvPg0KCQk8dWl0ZXh0IG5hbWU9IlNDUlVCQkFSU1RBVFVTX0JVRkZFUklORyIgdmFsdWU9ItCR0YPRhNC10YDQuNC30LDRhtC40Y8iLz4NCgkJPHVpdGV4dCBuYW1lPSJTQ1JVQkJBUlNUQVRVU19RVUVTVElPTiIgdmFsdWU9ItCe0YLQstC10YIg0L3QsCDQstC+0L/RgNC+0YEiLz4NCgkJPHVpdGV4dCBuYW1lPSJTQ1JVQkJBUlNUQVRVU19SRVZJRVdRVUlaIiB2YWx1ZT0i0J7QsdC30L7RgCDQvtC/0YDQvtGB0LAiLz4NCgkJPCEtLSBzdWJzdGl0dXRpb246ICVtID09IG1pbnV0ZXMgcmVtYWluaW5nIC0tPg0KCQk8IS0tIHN1YnN0aXR1dGlvbjogJXMgPT0gc2Vjb25kcyByZW1haW5pbmcgLS0+DQoJCTx1aXRleHQgbmFtZT0iRUxBUFNFRCIgdmFsdWU9ItCe0YHRgtCw0LvQvtGB0YwgJW0g0LzQuNC9LiAlcyDRgSIvPg0KCQk8dWl0ZXh0IG5hbWU9Ik5PVEZPVU5EIiB2YWx1ZT0i0J3QuNGH0LXQs9C+INC90LUg0L3QsNC50LTQtdC90L4iLz4NCgkJPHVpdGV4dCBuYW1lPSJBVFRBQ0hNRU5UUyIgdmFsdWU9ItCS0LvQvtC20LXQvdC40Y8iLz4NCgkJPCEtLSBzdWJzdGl0dXRpb246ICVwID09IGN1cnJlbnQgc3BlYWtlcidzIHRpdGxlIC0tPg0KCQk8dWl0ZXh0IG5hbWU9IkJJT1dJTl9USVRMRSIgdmFsdWU9ItCR0LjQvtCz0YDQsNGE0LjRjzogJXAiLz4NCgkJPHVpdGV4dCBuYW1lPSJCSU9CVE5fVElUTEUiIHZhbHVlPSLQkdC40L7Qs9GA0LDRhNC40Y8iLz4NCgkJPHVpdGV4dCBuYW1lPSJESVZJREVSQlROX1RJVExFIiB2YWx1ZT0ifCIvPg0KCQk8dWl0ZXh0IG5hbWU9IkNPTlRBQ1RCVE5fVElUTEUiIHZhbHVlPSLQmtC+0L3RgtCw0LrRgiIvPg0KCQk8dWl0ZXh0IG5hbWU9IlRBQl9RVUlaIiB2YWx1ZT0i0J7Qv9GA0L7RgSIvPg0KCQk8dWl0ZXh0IG5hbWU9IlRBQl9PVVRMSU5FIiB2YWx1ZT0i0KHRhdC10LzQsCIvPg0KCQk8dWl0ZXh0IG5hbWU9IlRBQl9USFVNQiIgdmFsdWU9ItCR0LXQs9GD0L3QvtC6Ii8+DQoJCTx1aXRleHQgbmFtZT0iVEFCX05PVEVTIiB2YWx1ZT0i0JfQsNC80LXRgtC60LgiLz4NCgkJPHVpdGV4dCBuYW1lPSJUQUJfU0VBUkNIIiB2YWx1ZT0i0J/QvtC40YHQuiIvPg0KCQk8dWl0ZXh0IG5hbWU9IlNMSURFX0hFQURJTkciIHZhbHVlPSLQl9Cw0LPQvtC70L7QstC+0Log0YHQu9Cw0LnQtNCwIi8+DQoJCTx1aXRleHQgbmFtZT0iRFVSQVRJT05fSEVBRElORyIgdmFsdWU9ItCU0LvQuNGCLdGB0YLRjCIvPg0KCQk8dWl0ZXh0IG5hbWU9IlNFQVJDSF9IRUFESU5HIiB2YWx1ZT0i0J/QvtC40YHQuiDRgtC10LrRgdGC0LA6Ii8+DQoJCTx1aXRleHQgbmFtZT0iVEhVTUJfSEVBRElORyIgdmFsdWU9ItCh0LvQsNC50LQiLz4NCgkJPHVpdGV4dCBuYW1lPSJUSFVNQl9JTkZPIiB2YWx1ZT0i0J3QsNC30LLQsNC90LjQtS/QtNC70LjRgi3QvdC+0YHRgtGMIi8+DQoJCTx1aXRleHQgbmFtZT0iQVRUQUNITkFNRV9IRUFESU5HIiB2YWx1ZT0i0JjQvNGPINGE0LDQudC70LAiLz4NCgkJPHVpdGV4dCBuYW1lPSJBVFRBQ0hTSVpFX0hFQURJTkciIHZhbHVlPSLQoNCw0LfQvNC10YAiLz4NCgkJPHVpdGV4dCBuYW1lPSJTTElERV9OT1RFUyIgdmFsdWU9ItCX0LDQvNC10YLQutC4INC6INGB0LvQsNC50LTRgyIvPg0KCQk8dWl0ZXh0IG5hbWU9IkNPVVJTRV9TVEFUVVMiIHZhbHVlPSJNb2R1bGUgU3RhdHVzIi8+DQoJCTx1aXRleHQgbmFtZT0iUEFTU0VEX1NUUklORyIgdmFsdWU9IlBhc3NlZCIvPg0KCQk8dWl0ZXh0IG5hbWU9IkZBSUxFRF9TVFJJTkciIHZhbHVlPSJGYWlsZWQiLz4NCgkJPCEtLXF1aXogcG9kIGFuZCBtZXNzYWdlIGJveCB0ZXh0cy0tPg0KCQk8dWl0ZXh0IG5hbWU9IlFVSVpQT0RfUVVJWl9BVFRFTVBUIiB2YWx1ZT0i0J/QvtC/0YvRgtC60LAg0L/RgNC+0LnRgtC4INC+0L/RgNC+0YE6Ii8+DQoJCTx1aXRleHQgbmFtZT0iUVVJWlBPRF9RVUlaX0FUVEVNUFRfVkFMVUUiIHZhbHVlPSIlbiDQuNC3ICV0Ii8+DQoJCTx1aXRleHQgbmFtZT0iUVVJWlBPRF9RVUlaX1NDT1JFIiB2YWx1ZT0i0J3QsNCx0YDQsNC90L4g0LHQsNC70LvQvtCyOiIvPg0KCQk8dWl0ZXh0IG5hbWU9IlFVSVpQT0RfUVVJWl9QQVNTU0NPUkUiIHZhbHVlPSLQn9GA0L7RhdC+0LTQvdC+0Lkg0YDQtdC30YPQu9GM0YLQsNGCOiIvPg0KCQk8dWl0ZXh0IG5hbWU9IlFVSVpQT0RfUVVJWl9NQVhTQ09SRSIgdmFsdWU9ItCc0LDQutGB0LjQvNCw0LvRjNC90YvQuSDRgNC10LfRg9C70YzRgtCw0YI6Ii8+DQoJCTx1aXRleHQgbmFtZT0iUVVJWlBPRF9RVUVTQVRNUFRfU1RSIiB2YWx1ZT0i0J/QvtC/0YvRgtC60LA6ICVuINC40LcgJXQiLz4NCgkJPHVpdGV4dCBuYW1lPSJRVUlaUE9EX1FVRVNUWVBFX1NUUiIgdmFsdWU9ItCi0LjQvzogJXMiLz4NCgkJPHVpdGV4dCBuYW1lPSJRVUlaUE9EX1FVRVNUWVBFX0dSRCIgdmFsdWU9ItChINC+0YbQtdC90LrQvtC5Ii8+DQoJCTx1aXRleHQgbmFtZT0iUVVJWlBPRF9RVUVTVFlQRV9TVlkiIHZhbHVlPSLQntCx0LfQvtGAIi8+DQoJCTx1aXRleHQgbmFtZT0iUVVJWlBPRF9RVUlaQVRNUFRfSU5GIiB2YWx1ZT0i0JHQvtC70YzRiNC+0LUg0YfQuNGB0LvQviIvPg0KCQk8dWl0ZXh0IG5hbWU9IlFVSVpQT0RfUVVFU0FUTVBUX0lORiIgdmFsdWU9ItCR0L7Qu9GM0YjQvtC1INGH0LjRgdC70L4iLz4NCgkJPHVpdGV4dCBuYW1lPSJXQVJOSU5HTVNHX1lFU1NUUklORyIgdmFsdWU9ItCU0LAiLz4NCgkJPHVpdGV4dCBuYW1lPSJXQVJOSU5HTVNHX05PU1RSSU5HIiB2YWx1ZT0i0J3QtdGCIi8+DQoJCTx1aXRleHQgbmFtZT0iV0FSTklOR01TR19USVRMRVNUUklORyIgdmFsdWU9ItCf0YDQtdC00YPQv9GA0LXQttC00LXQvdC40LUg0L4g0L3QsNCy0LjQs9Cw0YbQuNC4INCyINC+0L/RgNC+0YHQtSIvPg0KCQk8dWl0ZXh0IG5hbWU9IldBUk5JTkdNU0dfTVNHU1RSSU5HIiB2YWx1ZT0i0JIg0L7Qv9GA0L7RgdC1INC+0YHRgtCw0LvQuNGB0Ywg0L3QtdC+0YLQstC10YfQtdC90L3Ri9C1INCy0L7Qv9GA0L7RgdGLLtCd0LDQttCw0YLQuNC1INC60L3QvtC/0LrQuCAmcXVvdDvQlNCwJnF1b3Q7INC/0YDQuNCy0LXQtNC10YIg0Log0LfQsNC60YDRi9GC0LjRjiDQvtC/0YDQvtGB0LAuINCd0LDQttCw0YLQuNC1INC60L3QvtC/0LrQuCAmcXVvdDvQndC10YImcXVvdDsg0L/RgNC+0LTQvtC70LbQuNGCINC+0L/RgNC+0YEuIi8+DQoJCTx1aXRleHQgbmFtZT0iSU5GT1JNQVRJT05fSDI2NF9GTEFTSFBMQVlFUiIgdmFsdWU9ItCi0LXQutGD0YnQsNGPINCy0LXRgNGB0LjRjyDQv9GA0L7QuNCz0YDRi9Cy0LDRgtC10LvRjyBGbGFzaCBQbGF5ZXIsINGD0YHRgtCw0L3QvtCy0LvQtdC90L3QsNGPINC90LAg0Y3RgtC+0Lwg0LrQvtC80L/RjNGO0YLQtdGA0LUsINC90LUg0L/QvtC00LTQtdGA0LbQuNCy0LDQtdGCINGN0YLQviDQstC40LTQtdC+LiDQqdC10LvQutC90LjRgtC1INCyINC+0LHQu9Cw0YHRgtC4INCy0LjQtNC10L4sINGH0YLQvtCx0Ysg0LfQsNCz0YDRg9C30LjRgtGMINC/0L7RgdC70LXQtNC90Y7RjiDQstC10YDRgdC40Y4g0L/RgNC+0LjQs9GA0YvQstCw0YLQtdC70Y8gRmxhc2ggUGxheWVy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LQn9C+0LrQsNC30YvQstCw0YLRjCDQstGA0LXQt9C60YMg0YPRh9Cw0YHRgtC90LjQutCw0LwiLz4NCgkJPHVpdGV4dCBuYW1lPSJNVVRFIiB2YWx1ZT0i0J7RgtC60LvRjtGH0LjRgtGMINC30LLRg9C6Ii8+DQoJCTx1aXRleHQgbmFtZT0iRE9DV1JBUF9USVRMRSIgdmFsdWU9ItCS0LvQvtC20LXQvdC40LUg0LIg0YTQsNC50LsgQWRvYmUgUHJlc2VudGVyIi8+DQoJCTx1aXRleHQgbmFtZT0iRE9DV1JBUF9NU0ciIHZhbHVlPSLQodC+0YXRgNCw0L3QuNGC0Ywg0LIg0L/QsNC/0LrRgyAmcXVvdDvQnNC+0Lkg0LrQvtC80L/RjNGO0YLQtdGAJnF1b3Q7Ii8+DQoJCTx1aXRleHQgbmFtZT0iRE9DV1JBUF9QUk9NUFQiIHZhbHVlPSLQqdC10LvQutC90YPRgtGMINC00LvRjyDQt9Cw0LPRgNGD0LfQutC4Ii8+DQoJPC9sYW5ndWFnZT4NCjwvY29uZmlndXJhdGlvbj4NCg=="/>
  <p:tag name="ARTICULATE_DESIGN_ID_WOOD TYPE" val="y5NATMRS"/>
  <p:tag name="ARTICULATE_DESIGN_ID_OFFICE THEME" val="ArWgV4UI"/>
  <p:tag name="SECTOMILLISECCONVERTED" val="1"/>
  <p:tag name="MMPROD_UIDATA" val="&lt;database version=&quot;11.0&quot;&gt;&lt;object type=&quot;1&quot; unique_id=&quot;10001&quot;&gt;&lt;property id=&quot;20141&quot; value=&quot;New Retail Vendor Applicant Training&quot;/&gt;&lt;property id=&quot;20144&quot; value=&quot;1&quot;/&gt;&lt;property id=&quot;20146&quot; value=&quot;0&quot;/&gt;&lt;property id=&quot;20147&quot; value=&quot;0&quot;/&gt;&lt;property id=&quot;20148&quot; value=&quot;5&quot;/&gt;&lt;property id=&quot;20180&quot; value=&quot;1&quot;/&gt;&lt;property id=&quot;20181&quot; value=&quot;1&quot;/&gt;&lt;property id=&quot;20183&quot; value=&quot;1&quot;/&gt;&lt;property id=&quot;20184&quot; value=&quot;7&quot;/&gt;&lt;property id=&quot;20191&quot; value=&quot;Pharmacy Applicant&quot;/&gt;&lt;property id=&quot;20192&quot; value=&quot;https://ncnutrition.adobeconnect.com/admin/content/folder/list?filter-rows=100&amp;amp;filter-start=0&amp;amp;sco-id=2845280094&amp;amp;tab-id=1279504582&amp;amp;OWASP_CSRFTOKEN=c13a171cfe2df9e06261ee005310d2562b6eaa3b5c470e3201af835f49522473&quot;/&gt;&lt;property id=&quot;20193&quot; value=&quot;0&quot;/&gt;&lt;property id=&quot;20224&quot; value=&quot;S:\NSB\Training\WIC\Vendor Training\2021\2021 Vendor Modules for LA\2021 New Retail Vendor Applicant Training\presentation&quot;/&gt;&lt;property id=&quot;20250&quot; value=&quot;0&quot;/&gt;&lt;property id=&quot;20251&quot; value=&quot;1&quot;/&gt;&lt;property id=&quot;20259&quot; value=&quot;0&quot;/&gt;&lt;property id=&quot;20263&quot; value=&quot;2&quot;/&gt;&lt;property id=&quot;20264&quot; value=&quot;1&quot;/&gt;&lt;property id=&quot;20519&quot; value=&quot;0&quot;/&gt;&lt;property id=&quot;20700&quot; value=&quot;0&quot;/&gt;&lt;object type=&quot;8&quot; unique_id=&quot;11273&quot;&gt;&lt;/object&gt;&lt;object type=&quot;2&quot; unique_id=&quot;11274&quot;&gt;&lt;object type=&quot;3&quot; unique_id=&quot;11286&quot;&gt;&lt;property id=&quot;20148&quot; value=&quot;5&quot;/&gt;&lt;property id=&quot;20300&quot; value=&quot;Slide 1 - &amp;quot;Renewal Training for Currently Authorized WIC Program Vendors  2023 &amp;quot;&quot;/&gt;&lt;property id=&quot;20307&quot; value=&quot;272&quot;/&gt;&lt;property id=&quot;20309&quot; value=&quot;-1&quot;/&gt;&lt;/object&gt;&lt;object type=&quot;3&quot; unique_id=&quot;11287&quot;&gt;&lt;property id=&quot;20148&quot; value=&quot;5&quot;/&gt;&lt;property id=&quot;20300&quot; value=&quot;Slide 2 - &amp;quot;Training Overview and Goals&amp;quot;&quot;/&gt;&lt;property id=&quot;20307&quot; value=&quot;273&quot;/&gt;&lt;property id=&quot;20309&quot; value=&quot;-1&quot;/&gt;&lt;/object&gt;&lt;object type=&quot;3&quot; unique_id=&quot;11290&quot;&gt;&lt;property id=&quot;20148&quot; value=&quot;5&quot;/&gt;&lt;property id=&quot;20300&quot; value=&quot;Slide 6 - &amp;quot;Maintaining Vendor Status&amp;quot;&quot;/&gt;&lt;property id=&quot;20307&quot; value=&quot;276&quot;/&gt;&lt;property id=&quot;20309&quot; value=&quot;-1&quot;/&gt;&lt;/object&gt;&lt;object type=&quot;3&quot; unique_id=&quot;11293&quot;&gt;&lt;property id=&quot;20148&quot; value=&quot;5&quot;/&gt;&lt;property id=&quot;20300&quot; value=&quot;Slide 10 - &amp;quot;Minimum Redemption&amp;quot;&quot;/&gt;&lt;property id=&quot;20307&quot; value=&quot;279&quot;/&gt;&lt;property id=&quot;20309&quot; value=&quot;-1&quot;/&gt;&lt;/object&gt;&lt;object type=&quot;3&quot; unique_id=&quot;11294&quot;&gt;&lt;property id=&quot;20148&quot; value=&quot;5&quot;/&gt;&lt;property id=&quot;20300&quot; value=&quot;Slide 11 - &amp;quot;Purchasing and Providing Infant Formula from a State-approved Source&amp;quot;&quot;/&gt;&lt;property id=&quot;20307&quot; value=&quot;280&quot;/&gt;&lt;property id=&quot;20309&quot; value=&quot;-1&quot;/&gt;&lt;/object&gt;&lt;object type=&quot;3&quot; unique_id=&quot;11296&quot;&gt;&lt;property id=&quot;20148&quot; value=&quot;5&quot;/&gt;&lt;property id=&quot;20300&quot; value=&quot;Slide 67 - &amp;quot;Peanut Butter&amp;quot;&quot;/&gt;&lt;property id=&quot;20307&quot; value=&quot;282&quot;/&gt;&lt;property id=&quot;20309&quot; value=&quot;-1&quot;/&gt;&lt;/object&gt;&lt;object type=&quot;3&quot; unique_id=&quot;11300&quot;&gt;&lt;property id=&quot;20148&quot; value=&quot;5&quot;/&gt;&lt;property id=&quot;20300&quot; value=&quot;Slide 17 - &amp;quot;Predominantly WIC Vendor (PWV)&amp;quot;&quot;/&gt;&lt;property id=&quot;20307&quot; value=&quot;286&quot;/&gt;&lt;property id=&quot;20309&quot; value=&quot;-1&quot;/&gt;&lt;/object&gt;&lt;object type=&quot;3&quot; unique_id=&quot;11304&quot;&gt;&lt;property id=&quot;20148&quot; value=&quot;5&quot;/&gt;&lt;property id=&quot;20300&quot; value=&quot;Slide 23 - &amp;quot;Appropriate Documentation&amp;quot;&quot;/&gt;&lt;property id=&quot;20307&quot; value=&quot;290&quot;/&gt;&lt;property id=&quot;20309&quot; value=&quot;-1&quot;/&gt;&lt;/object&gt;&lt;object type=&quot;3&quot; unique_id=&quot;11307&quot;&gt;&lt;property id=&quot;20148&quot; value=&quot;5&quot;/&gt;&lt;property id=&quot;20300&quot; value=&quot;Slide 26 - &amp;quot;Different Types of Documentation&amp;quot;&quot;/&gt;&lt;property id=&quot;20307&quot; value=&quot;293&quot;/&gt;&lt;property id=&quot;20309&quot; value=&quot;-1&quot;/&gt;&lt;/object&gt;&lt;object type=&quot;3&quot; unique_id=&quot;11352&quot;&gt;&lt;property id=&quot;20148&quot; value=&quot;5&quot;/&gt;&lt;property id=&quot;20300&quot; value=&quot;Slide 75&quot;/&gt;&lt;property id=&quot;20307&quot; value=&quot;338&quot;/&gt;&lt;property id=&quot;20309&quot; value=&quot;-1&quot;/&gt;&lt;/object&gt;&lt;object type=&quot;3&quot; unique_id=&quot;11422&quot;&gt;&lt;property id=&quot;20148&quot; value=&quot;5&quot;/&gt;&lt;property id=&quot;20300&quot; value=&quot;Slide 135 - &amp;quot;Training Employees&amp;quot;&quot;/&gt;&lt;property id=&quot;20307&quot; value=&quot;405&quot;/&gt;&lt;property id=&quot;20309&quot; value=&quot;-1&quot;/&gt;&lt;/object&gt;&lt;object type=&quot;3&quot; unique_id=&quot;11425&quot;&gt;&lt;property id=&quot;20148&quot; value=&quot;5&quot;/&gt;&lt;property id=&quot;20300&quot; value=&quot;Slide 134 - &amp;quot;Reporting Customer Service Issues (Complaints)&amp;quot;&quot;/&gt;&lt;property id=&quot;20307&quot; value=&quot;408&quot;/&gt;&lt;property id=&quot;20309&quot; value=&quot;-1&quot;/&gt;&lt;/object&gt;&lt;object type=&quot;3&quot; unique_id=&quot;71135&quot;&gt;&lt;property id=&quot;20148&quot; value=&quot;5&quot;/&gt;&lt;property id=&quot;20300&quot; value=&quot;Slide 30 - &amp;quot;eWIC Payments Through the Banking System&amp;quot;&quot;/&gt;&lt;property id=&quot;20307&quot; value=&quot;608&quot;/&gt;&lt;property id=&quot;20309&quot; value=&quot;-1&quot;/&gt;&lt;/object&gt;&lt;object type=&quot;3&quot; unique_id=&quot;71136&quot;&gt;&lt;property id=&quot;20148&quot; value=&quot;5&quot;/&gt;&lt;property id=&quot;20300&quot; value=&quot;Slide 31 - &amp;quot;Automated Clearing House (ACH)&amp;quot;&quot;/&gt;&lt;property id=&quot;20307&quot; value=&quot;609&quot;/&gt;&lt;property id=&quot;20309&quot; value=&quot;-1&quot;/&gt;&lt;/object&gt;&lt;object type=&quot;3&quot; unique_id=&quot;71139&quot;&gt;&lt;property id=&quot;20148&quot; value=&quot;5&quot;/&gt;&lt;property id=&quot;20300&quot; value=&quot;Slide 14 - &amp;quot;WIC Approved Foods With No NTE&amp;quot;&quot;/&gt;&lt;property id=&quot;20307&quot; value=&quot;605&quot;/&gt;&lt;property id=&quot;20309&quot; value=&quot;-1&quot;/&gt;&lt;/object&gt;&lt;object type=&quot;3&quot; unique_id=&quot;71189&quot;&gt;&lt;property id=&quot;20148&quot; value=&quot;5&quot;/&gt;&lt;property id=&quot;20300&quot; value=&quot;Slide 114 - &amp;quot;Use of Scanning Sheets Prohibited&amp;quot;&quot;/&gt;&lt;property id=&quot;20307&quot; value=&quot;614&quot;/&gt;&lt;property id=&quot;20309&quot; value=&quot;-1&quot;/&gt;&lt;/object&gt;&lt;object type=&quot;3&quot; unique_id=&quot;71197&quot;&gt;&lt;property id=&quot;20148&quot; value=&quot;5&quot;/&gt;&lt;property id=&quot;20300&quot; value=&quot;Slide 148 - &amp;quot;Assurance of Civil Rights Compliance &amp;quot;&quot;/&gt;&lt;property id=&quot;20307&quot; value=&quot;354&quot;/&gt;&lt;property id=&quot;20309&quot; value=&quot;-1&quot;/&gt;&lt;/object&gt;&lt;object type=&quot;3&quot; unique_id=&quot;85141&quot;&gt;&lt;property id=&quot;20148&quot; value=&quot;5&quot;/&gt;&lt;property id=&quot;20300&quot; value=&quot;Slide 116 - &amp;quot;Purchase Documentation Requirement&amp;quot;&quot;/&gt;&lt;property id=&quot;20307&quot; value=&quot;372&quot;/&gt;&lt;property id=&quot;20309&quot; value=&quot;-1&quot;/&gt;&lt;/object&gt;&lt;object type=&quot;3&quot; unique_id=&quot;140460&quot;&gt;&lt;property id=&quot;20148&quot; value=&quot;5&quot;/&gt;&lt;property id=&quot;20300&quot; value=&quot;Slide 12 - &amp;quot;Not-to-Exceed (NTE) Prices&amp;quot;&quot;/&gt;&lt;property id=&quot;20307&quot; value=&quot;661&quot;/&gt;&lt;property id=&quot;20309&quot; value=&quot;-1&quot;/&gt;&lt;/object&gt;&lt;object type=&quot;3&quot; unique_id=&quot;140461&quot;&gt;&lt;property id=&quot;20148&quot; value=&quot;5&quot;/&gt;&lt;property id=&quot;20300&quot; value=&quot;Slide 13 - &amp;quot;NTEs vs. Current Shelf Price&amp;quot;&quot;/&gt;&lt;property id=&quot;20307&quot; value=&quot;278&quot;/&gt;&lt;property id=&quot;20309&quot; value=&quot;-1&quot;/&gt;&lt;/object&gt;&lt;object type=&quot;3&quot; unique_id=&quot;140465&quot;&gt;&lt;property id=&quot;20148&quot; value=&quot;5&quot;/&gt;&lt;property id=&quot;20300&quot; value=&quot;Slide 24 - &amp;quot;Verifiable Documentation of SNAP-eligible Food Sales&amp;quot;&quot;/&gt;&lt;property id=&quot;20307&quot; value=&quot;291&quot;/&gt;&lt;property id=&quot;20309&quot; value=&quot;-1&quot;/&gt;&lt;/object&gt;&lt;object type=&quot;3&quot; unique_id=&quot;140467&quot;&gt;&lt;property id=&quot;20148&quot; value=&quot;5&quot;/&gt;&lt;property id=&quot;20300&quot; value=&quot;Slide 27 - &amp;quot;Type of Tax Rates&amp;quot;&quot;/&gt;&lt;property id=&quot;20307&quot; value=&quot;466&quot;/&gt;&lt;property id=&quot;20309&quot; value=&quot;-1&quot;/&gt;&lt;/object&gt;&lt;object type=&quot;3&quot; unique_id=&quot;140468&quot;&gt;&lt;property id=&quot;20148&quot; value=&quot;5&quot;/&gt;&lt;property id=&quot;20300&quot; value=&quot;Slide 28 - &amp;quot;Types of Tax Rates - continued&amp;quot;&quot;/&gt;&lt;property id=&quot;20307&quot; value=&quot;467&quot;/&gt;&lt;property id=&quot;20309&quot; value=&quot;-1&quot;/&gt;&lt;/object&gt;&lt;object type=&quot;3&quot; unique_id=&quot;140470&quot;&gt;&lt;property id=&quot;20148&quot; value=&quot;5&quot;/&gt;&lt;property id=&quot;20300&quot; value=&quot;Slide 29 - &amp;quot;Submitting False Information&amp;quot;&quot;/&gt;&lt;property id=&quot;20307&quot; value=&quot;469&quot;/&gt;&lt;property id=&quot;20309&quot; value=&quot;-1&quot;/&gt;&lt;/object&gt;&lt;object type=&quot;3&quot; unique_id=&quot;140471&quot;&gt;&lt;property id=&quot;20148&quot; value=&quot;5&quot;/&gt;&lt;property id=&quot;20300&quot; value=&quot;Slide 125 - &amp;quot;Equitable Treatment&amp;quot;&quot;/&gt;&lt;property id=&quot;20307&quot; value=&quot;380&quot;/&gt;&lt;property id=&quot;20309&quot; value=&quot;-1&quot;/&gt;&lt;/object&gt;&lt;object type=&quot;3&quot; unique_id=&quot;140472&quot;&gt;&lt;property id=&quot;20148&quot; value=&quot;5&quot;/&gt;&lt;property id=&quot;20300&quot; value=&quot;Slide 126 - &amp;quot;Definitions&amp;quot;&quot;/&gt;&lt;property id=&quot;20307&quot; value=&quot;381&quot;/&gt;&lt;property id=&quot;20309&quot; value=&quot;-1&quot;/&gt;&lt;/object&gt;&lt;object type=&quot;3&quot; unique_id=&quot;140477&quot;&gt;&lt;property id=&quot;20148&quot; value=&quot;5&quot;/&gt;&lt;property id=&quot;20300&quot; value=&quot;Slide 133 - &amp;quot;Sales Tax &amp;amp; Cash Back&amp;quot;&quot;/&gt;&lt;property id=&quot;20307&quot; value=&quot;386&quot;/&gt;&lt;property id=&quot;20309&quot; value=&quot;-1&quot;/&gt;&lt;/object&gt;&lt;object type=&quot;3&quot; unique_id=&quot;140478&quot;&gt;&lt;property id=&quot;20148&quot; value=&quot;5&quot;/&gt;&lt;property id=&quot;20300&quot; value=&quot;Slide 15&quot;/&gt;&lt;property id=&quot;20307&quot; value=&quot;459&quot;/&gt;&lt;property id=&quot;20309&quot; value=&quot;-1&quot;/&gt;&lt;/object&gt;&lt;object type=&quot;3&quot; unique_id=&quot;140480&quot;&gt;&lt;property id=&quot;20148&quot; value=&quot;5&quot;/&gt;&lt;property id=&quot;20300&quot; value=&quot;Slide 34 - &amp;quot;Paying Above the Maximum&amp;quot;&quot;/&gt;&lt;property id=&quot;20307&quot; value=&quot;612&quot;/&gt;&lt;property id=&quot;20309&quot; value=&quot;-1&quot;/&gt;&lt;/object&gt;&lt;object type=&quot;3&quot; unique_id=&quot;140540&quot;&gt;&lt;property id=&quot;20148&quot; value=&quot;5&quot;/&gt;&lt;property id=&quot;20300&quot; value=&quot;Slide 100 - &amp;quot;Violations&amp;quot;&quot;/&gt;&lt;property id=&quot;20307&quot; value=&quot;309&quot;/&gt;&lt;property id=&quot;20309&quot; value=&quot;-1&quot;/&gt;&lt;/object&gt;&lt;object type=&quot;3&quot; unique_id=&quot;140541&quot;&gt;&lt;property id=&quot;20148&quot; value=&quot;5&quot;/&gt;&lt;property id=&quot;20300&quot; value=&quot;Slide 101 - &amp;quot;Types of Violations&amp;quot;&quot;/&gt;&lt;property id=&quot;20307&quot; value=&quot;310&quot;/&gt;&lt;property id=&quot;20309&quot; value=&quot;-1&quot;/&gt;&lt;/object&gt;&lt;object type=&quot;3&quot; unique_id=&quot;140549&quot;&gt;&lt;property id=&quot;20148&quot; value=&quot;5&quot;/&gt;&lt;property id=&quot;20300&quot; value=&quot;Slide 91&quot;/&gt;&lt;property id=&quot;20307&quot; value=&quot;355&quot;/&gt;&lt;property id=&quot;20309&quot; value=&quot;-1&quot;/&gt;&lt;/object&gt;&lt;object type=&quot;3&quot; unique_id=&quot;183808&quot;&gt;&lt;property id=&quot;20148&quot; value=&quot;5&quot;/&gt;&lt;property id=&quot;20300&quot; value=&quot;Slide 64 - &amp;quot;Beans, Peas, and Lentils&amp;quot;&quot;/&gt;&lt;property id=&quot;20307&quot; value=&quot;803&quot;/&gt;&lt;property id=&quot;20309&quot; value=&quot;-1&quot;/&gt;&lt;/object&gt;&lt;object type=&quot;3&quot; unique_id=&quot;183811&quot;&gt;&lt;property id=&quot;20148&quot; value=&quot;5&quot;/&gt;&lt;property id=&quot;20300&quot; value=&quot;Slide 7 - &amp;quot;Selection Criteria&amp;quot;&quot;/&gt;&lt;property id=&quot;20307&quot; value=&quot;277&quot;/&gt;&lt;property id=&quot;20309&quot; value=&quot;-1&quot;/&gt;&lt;/object&gt;&lt;object type=&quot;3&quot; unique_id=&quot;183813&quot;&gt;&lt;property id=&quot;20148&quot; value=&quot;5&quot;/&gt;&lt;property id=&quot;20300&quot; value=&quot;Slide 66 - &amp;quot;Beans, Peas, and Lentils&amp;quot;&quot;/&gt;&lt;property id=&quot;20307&quot; value=&quot;804&quot;/&gt;&lt;property id=&quot;20309&quot; value=&quot;-1&quot;/&gt;&lt;/object&gt;&lt;object type=&quot;3&quot; unique_id=&quot;184855&quot;&gt;&lt;property id=&quot;20148&quot; value=&quot;5&quot;/&gt;&lt;property id=&quot;20300&quot; value=&quot;Slide 68 - &amp;quot;Peanut Butter&amp;quot;&quot;/&gt;&lt;property id=&quot;20307&quot; value=&quot;805&quot;/&gt;&lt;property id=&quot;20309&quot; value=&quot;-1&quot;/&gt;&lt;/object&gt;&lt;object type=&quot;3&quot; unique_id=&quot;186487&quot;&gt;&lt;property id=&quot;20148&quot; value=&quot;5&quot;/&gt;&lt;property id=&quot;20300&quot; value=&quot;Slide 35 - &amp;quot;Questions&amp;quot;&quot;/&gt;&lt;property id=&quot;20307&quot; value=&quot;808&quot;/&gt;&lt;/object&gt;&lt;object type=&quot;3&quot; unique_id=&quot;188350&quot;&gt;&lt;property id=&quot;20148&quot; value=&quot;5&quot;/&gt;&lt;property id=&quot;20300&quot; value=&quot;Slide 136 - &amp;quot;Questions&amp;quot;&quot;/&gt;&lt;property id=&quot;20307&quot; value=&quot;811&quot;/&gt;&lt;/object&gt;&lt;object type=&quot;3&quot; unique_id=&quot;188351&quot;&gt;&lt;property id=&quot;20148&quot; value=&quot;5&quot;/&gt;&lt;property id=&quot;20300&quot; value=&quot;Slide 147 - &amp;quot;Questions&amp;quot;&quot;/&gt;&lt;property id=&quot;20307&quot; value=&quot;812&quot;/&gt;&lt;/object&gt;&lt;object type=&quot;3&quot; unique_id=&quot;205914&quot;&gt;&lt;property id=&quot;20148&quot; value=&quot;5&quot;/&gt;&lt;property id=&quot;20300&quot; value=&quot;Slide 37&quot;/&gt;&lt;property id=&quot;20307&quot; value=&quot;662&quot;/&gt;&lt;/object&gt;&lt;object type=&quot;3&quot; unique_id=&quot;205929&quot;&gt;&lt;property id=&quot;20148&quot; value=&quot;5&quot;/&gt;&lt;property id=&quot;20300&quot; value=&quot;Slide 52 - &amp;quot;Whole Grain Cereal vs. Non-Whole Grain Cereal&amp;quot;&quot;/&gt;&lt;property id=&quot;20307&quot; value=&quot;663&quot;/&gt;&lt;/object&gt;&lt;object type=&quot;3&quot; unique_id=&quot;205936&quot;&gt;&lt;property id=&quot;20148&quot; value=&quot;5&quot;/&gt;&lt;property id=&quot;20300&quot; value=&quot;Slide 3 - &amp;quot;What is WIC?&amp;amp;#x09;&amp;amp;#x09;&amp;quot;&quot;/&gt;&lt;property id=&quot;20307&quot; value=&quot;274&quot;/&gt;&lt;/object&gt;&lt;object type=&quot;3&quot; unique_id=&quot;205937&quot;&gt;&lt;property id=&quot;20148&quot; value=&quot;5&quot;/&gt;&lt;property id=&quot;20300&quot; value=&quot;Slide 60 - &amp;quot;Whole Grain Barley/Bulgur/Oats&amp;quot;&quot;/&gt;&lt;property id=&quot;20307&quot; value=&quot;665&quot;/&gt;&lt;/object&gt;&lt;object type=&quot;3&quot; unique_id=&quot;205945&quot;&gt;&lt;property id=&quot;20148&quot; value=&quot;5&quot;/&gt;&lt;property id=&quot;20300&quot; value=&quot;Slide 16 - &amp;quot;Annual Vendor Training&amp;quot;&quot;/&gt;&lt;property id=&quot;20307&quot; value=&quot;283&quot;/&gt;&lt;/object&gt;&lt;object type=&quot;3&quot; unique_id=&quot;213419&quot;&gt;&lt;property id=&quot;20148&quot; value=&quot;5&quot;/&gt;&lt;property id=&quot;20300&quot; value=&quot;Slide 4 - &amp;quot;What is eWIC? &amp;quot;&quot;/&gt;&lt;property id=&quot;20307&quot; value=&quot;761&quot;/&gt;&lt;/object&gt;&lt;object type=&quot;3&quot; unique_id=&quot;213422&quot;&gt;&lt;property id=&quot;20148&quot; value=&quot;5&quot;/&gt;&lt;property id=&quot;20300&quot; value=&quot;Slide 8 - &amp;quot;NC Peer Group System&amp;quot;&quot;/&gt;&lt;property id=&quot;20307&quot; value=&quot;695&quot;/&gt;&lt;/object&gt;&lt;object type=&quot;3&quot; unique_id=&quot;213423&quot;&gt;&lt;property id=&quot;20148&quot; value=&quot;5&quot;/&gt;&lt;property id=&quot;20300&quot; value=&quot;Slide 9 - &amp;quot;Competitive Pricing and Price Limitations &amp;quot;&quot;/&gt;&lt;property id=&quot;20307&quot; value=&quot;600&quot;/&gt;&lt;/object&gt;&lt;object type=&quot;3&quot; unique_id=&quot;213425&quot;&gt;&lt;property id=&quot;20148&quot; value=&quot;5&quot;/&gt;&lt;property id=&quot;20300&quot; value=&quot;Slide 19 - &amp;quot;PWV Identification&amp;quot;&quot;/&gt;&lt;property id=&quot;20307&quot; value=&quot;790&quot;/&gt;&lt;/object&gt;&lt;object type=&quot;3&quot; unique_id=&quot;213426&quot;&gt;&lt;property id=&quot;20148&quot; value=&quot;5&quot;/&gt;&lt;property id=&quot;20300&quot; value=&quot;Slide 20 - &amp;quot;PWV Identification continued &amp;quot;&quot;/&gt;&lt;property id=&quot;20307&quot; value=&quot;786&quot;/&gt;&lt;/object&gt;&lt;object type=&quot;3&quot; unique_id=&quot;213427&quot;&gt;&lt;property id=&quot;20148&quot; value=&quot;5&quot;/&gt;&lt;property id=&quot;20300&quot; value=&quot;Slide 21 - &amp;quot;GEN-93 FORM&amp;quot;&quot;/&gt;&lt;property id=&quot;20307&quot; value=&quot;789&quot;/&gt;&lt;/object&gt;&lt;object type=&quot;3&quot; unique_id=&quot;213428&quot;&gt;&lt;property id=&quot;20148&quot; value=&quot;5&quot;/&gt;&lt;property id=&quot;20300&quot; value=&quot;Slide 22 - &amp;quot;SNAP-eligible Food Sales Records&amp;quot;&quot;/&gt;&lt;property id=&quot;20307&quot; value=&quot;288&quot;/&gt;&lt;/object&gt;&lt;object type=&quot;3&quot; unique_id=&quot;213429&quot;&gt;&lt;property id=&quot;20148&quot; value=&quot;5&quot;/&gt;&lt;property id=&quot;20300&quot; value=&quot;Slide 25 - &amp;quot;SAMPLE LEDGER&amp;quot;&quot;/&gt;&lt;property id=&quot;20307&quot; value=&quot;292&quot;/&gt;&lt;/object&gt;&lt;object type=&quot;3&quot; unique_id=&quot;213431&quot;&gt;&lt;property id=&quot;20148&quot; value=&quot;5&quot;/&gt;&lt;property id=&quot;20300&quot; value=&quot;Slide 33 - &amp;quot;Vendor Reimbursement Policy &amp;quot;&quot;/&gt;&lt;property id=&quot;20307&quot; value=&quot;611&quot;/&gt;&lt;/object&gt;&lt;object type=&quot;3&quot; unique_id=&quot;213432&quot;&gt;&lt;property id=&quot;20148&quot; value=&quot;5&quot;/&gt;&lt;property id=&quot;20300&quot; value=&quot;Slide 36&quot;/&gt;&lt;property id=&quot;20307&quot; value=&quot;317&quot;/&gt;&lt;/object&gt;&lt;object type=&quot;3&quot; unique_id=&quot;213433&quot;&gt;&lt;property id=&quot;20148&quot; value=&quot;5&quot;/&gt;&lt;property id=&quot;20300&quot; value=&quot;Slide 38&quot;/&gt;&lt;property id=&quot;20307&quot; value=&quot;258&quot;/&gt;&lt;/object&gt;&lt;object type=&quot;3&quot; unique_id=&quot;213434&quot;&gt;&lt;property id=&quot;20148&quot; value=&quot;5&quot;/&gt;&lt;property id=&quot;20300&quot; value=&quot;Slide 39&quot;/&gt;&lt;property id=&quot;20307&quot; value=&quot;324&quot;/&gt;&lt;/object&gt;&lt;object type=&quot;3&quot; unique_id=&quot;213435&quot;&gt;&lt;property id=&quot;20148&quot; value=&quot;5&quot;/&gt;&lt;property id=&quot;20300&quot; value=&quot;Slide 40&quot;/&gt;&lt;property id=&quot;20307&quot; value=&quot;259&quot;/&gt;&lt;/object&gt;&lt;object type=&quot;3&quot; unique_id=&quot;213436&quot;&gt;&lt;property id=&quot;20148&quot; value=&quot;5&quot;/&gt;&lt;property id=&quot;20300&quot; value=&quot;Slide 41&quot;/&gt;&lt;property id=&quot;20307&quot; value=&quot;325&quot;/&gt;&lt;/object&gt;&lt;object type=&quot;3&quot; unique_id=&quot;213437&quot;&gt;&lt;property id=&quot;20148&quot; value=&quot;5&quot;/&gt;&lt;property id=&quot;20300&quot; value=&quot;Slide 42&quot;/&gt;&lt;property id=&quot;20307&quot; value=&quot;326&quot;/&gt;&lt;/object&gt;&lt;object type=&quot;3&quot; unique_id=&quot;213438&quot;&gt;&lt;property id=&quot;20148&quot; value=&quot;5&quot;/&gt;&lt;property id=&quot;20300&quot; value=&quot;Slide 43&quot;/&gt;&lt;property id=&quot;20307&quot; value=&quot;262&quot;/&gt;&lt;/object&gt;&lt;object type=&quot;3&quot; unique_id=&quot;213439&quot;&gt;&lt;property id=&quot;20148&quot; value=&quot;5&quot;/&gt;&lt;property id=&quot;20300&quot; value=&quot;Slide 44&quot;/&gt;&lt;property id=&quot;20307&quot; value=&quot;263&quot;/&gt;&lt;/object&gt;&lt;object type=&quot;3&quot; unique_id=&quot;213440&quot;&gt;&lt;property id=&quot;20148&quot; value=&quot;5&quot;/&gt;&lt;property id=&quot;20300&quot; value=&quot;Slide 45&quot;/&gt;&lt;property id=&quot;20307&quot; value=&quot;264&quot;/&gt;&lt;/object&gt;&lt;object type=&quot;3&quot; unique_id=&quot;213441&quot;&gt;&lt;property id=&quot;20148&quot; value=&quot;5&quot;/&gt;&lt;property id=&quot;20300&quot; value=&quot;Slide 46&quot;/&gt;&lt;property id=&quot;20307&quot; value=&quot;266&quot;/&gt;&lt;/object&gt;&lt;object type=&quot;3&quot; unique_id=&quot;213442&quot;&gt;&lt;property id=&quot;20148&quot; value=&quot;5&quot;/&gt;&lt;property id=&quot;20300&quot; value=&quot;Slide 47&quot;/&gt;&lt;property id=&quot;20307&quot; value=&quot;330&quot;/&gt;&lt;/object&gt;&lt;object type=&quot;3&quot; unique_id=&quot;213443&quot;&gt;&lt;property id=&quot;20148&quot; value=&quot;5&quot;/&gt;&lt;property id=&quot;20300&quot; value=&quot;Slide 48&quot;/&gt;&lt;property id=&quot;20307&quot; value=&quot;267&quot;/&gt;&lt;/object&gt;&lt;object type=&quot;3&quot; unique_id=&quot;213444&quot;&gt;&lt;property id=&quot;20148&quot; value=&quot;5&quot;/&gt;&lt;property id=&quot;20300&quot; value=&quot;Slide 49&quot;/&gt;&lt;property id=&quot;20307&quot; value=&quot;268&quot;/&gt;&lt;/object&gt;&lt;object type=&quot;3&quot; unique_id=&quot;213445&quot;&gt;&lt;property id=&quot;20148&quot; value=&quot;5&quot;/&gt;&lt;property id=&quot;20300&quot; value=&quot;Slide 50&quot;/&gt;&lt;property id=&quot;20307&quot; value=&quot;332&quot;/&gt;&lt;/object&gt;&lt;object type=&quot;3&quot; unique_id=&quot;213446&quot;&gt;&lt;property id=&quot;20148&quot; value=&quot;5&quot;/&gt;&lt;property id=&quot;20300&quot; value=&quot;Slide 51&quot;/&gt;&lt;property id=&quot;20307&quot; value=&quot;269&quot;/&gt;&lt;/object&gt;&lt;object type=&quot;3&quot; unique_id=&quot;213447&quot;&gt;&lt;property id=&quot;20148&quot; value=&quot;5&quot;/&gt;&lt;property id=&quot;20300&quot; value=&quot;Slide 53 - &amp;quot;Bread/Whole Grains&amp;quot;&quot;/&gt;&lt;property id=&quot;20307&quot; value=&quot;270&quot;/&gt;&lt;/object&gt;&lt;object type=&quot;3&quot; unique_id=&quot;213448&quot;&gt;&lt;property id=&quot;20148&quot; value=&quot;5&quot;/&gt;&lt;property id=&quot;20300&quot; value=&quot;Slide 54 - &amp;quot; Breads/Buns/Rolls&amp;quot;&quot;/&gt;&lt;property id=&quot;20307&quot; value=&quot;271&quot;/&gt;&lt;/object&gt;&lt;object type=&quot;3&quot; unique_id=&quot;213449&quot;&gt;&lt;property id=&quot;20148&quot; value=&quot;5&quot;/&gt;&lt;property id=&quot;20300&quot; value=&quot;Slide 55 - &amp;quot; Tortillas&amp;quot;&quot;/&gt;&lt;property id=&quot;20307&quot; value=&quot;799&quot;/&gt;&lt;/object&gt;&lt;object type=&quot;3&quot; unique_id=&quot;213450&quot;&gt;&lt;property id=&quot;20148&quot; value=&quot;5&quot;/&gt;&lt;property id=&quot;20300&quot; value=&quot;Slide 56 - &amp;quot;Breads and Tortillas&amp;quot;&quot;/&gt;&lt;property id=&quot;20307&quot; value=&quot;320&quot;/&gt;&lt;/object&gt;&lt;object type=&quot;3&quot; unique_id=&quot;213451&quot;&gt;&lt;property id=&quot;20148&quot; value=&quot;5&quot;/&gt;&lt;property id=&quot;20300&quot; value=&quot;Slide 57 - &amp;quot;Brown Rice&amp;quot;&quot;/&gt;&lt;property id=&quot;20307&quot; value=&quot;800&quot;/&gt;&lt;/object&gt;&lt;object type=&quot;3&quot; unique_id=&quot;213452&quot;&gt;&lt;property id=&quot;20148&quot; value=&quot;5&quot;/&gt;&lt;property id=&quot;20300&quot; value=&quot;Slide 58 - &amp;quot;Brown Rice&amp;quot;&quot;/&gt;&lt;property id=&quot;20307&quot; value=&quot;321&quot;/&gt;&lt;/object&gt;&lt;object type=&quot;3&quot; unique_id=&quot;213453&quot;&gt;&lt;property id=&quot;20148&quot; value=&quot;5&quot;/&gt;&lt;property id=&quot;20300&quot; value=&quot;Slide 59 - &amp;quot;Whole-Wheat Pasta&amp;quot;&quot;/&gt;&lt;property id=&quot;20307&quot; value=&quot;801&quot;/&gt;&lt;/object&gt;&lt;object type=&quot;3&quot; unique_id=&quot;213454&quot;&gt;&lt;property id=&quot;20148&quot; value=&quot;5&quot;/&gt;&lt;property id=&quot;20300&quot; value=&quot;Slide 61 - &amp;quot;Whole Grains&amp;quot;&quot;/&gt;&lt;property id=&quot;20307&quot; value=&quot;331&quot;/&gt;&lt;/object&gt;&lt;object type=&quot;3&quot; unique_id=&quot;213455&quot;&gt;&lt;property id=&quot;20148&quot; value=&quot;5&quot;/&gt;&lt;property id=&quot;20300&quot; value=&quot;Slide 62 - &amp;quot; Eggs&amp;quot;&quot;/&gt;&lt;property id=&quot;20307&quot; value=&quot;802&quot;/&gt;&lt;/object&gt;&lt;object type=&quot;3&quot; unique_id=&quot;213456&quot;&gt;&lt;property id=&quot;20148&quot; value=&quot;5&quot;/&gt;&lt;property id=&quot;20300&quot; value=&quot;Slide 63 - &amp;quot;Eggs&amp;quot;&quot;/&gt;&lt;property id=&quot;20307&quot; value=&quot;281&quot;/&gt;&lt;/object&gt;&lt;object type=&quot;3&quot; unique_id=&quot;213457&quot;&gt;&lt;property id=&quot;20148&quot; value=&quot;5&quot;/&gt;&lt;property id=&quot;20300&quot; value=&quot;Slide 65 - &amp;quot;Beans, Peas, and Lentils&amp;quot;&quot;/&gt;&lt;property id=&quot;20307&quot; value=&quot;328&quot;/&gt;&lt;/object&gt;&lt;object type=&quot;3&quot; unique_id=&quot;213458&quot;&gt;&lt;property id=&quot;20148&quot; value=&quot;5&quot;/&gt;&lt;property id=&quot;20300&quot; value=&quot;Slide 69 - &amp;quot;Beans, Peas, Lentils and Peanut Butter&amp;quot;&quot;/&gt;&lt;property id=&quot;20307&quot; value=&quot;329&quot;/&gt;&lt;/object&gt;&lt;object type=&quot;3&quot; unique_id=&quot;213459&quot;&gt;&lt;property id=&quot;20148&quot; value=&quot;5&quot;/&gt;&lt;property id=&quot;20300&quot; value=&quot;Slide 70 - &amp;quot;Fish&amp;quot;&quot;/&gt;&lt;property id=&quot;20307&quot; value=&quot;333&quot;/&gt;&lt;/object&gt;&lt;object type=&quot;3&quot; unique_id=&quot;213460&quot;&gt;&lt;property id=&quot;20148&quot; value=&quot;5&quot;/&gt;&lt;property id=&quot;20300&quot; value=&quot;Slide 71 - &amp;quot;Tuna&amp;quot;&quot;/&gt;&lt;property id=&quot;20307&quot; value=&quot;334&quot;/&gt;&lt;/object&gt;&lt;object type=&quot;3&quot; unique_id=&quot;213461&quot;&gt;&lt;property id=&quot;20148&quot; value=&quot;5&quot;/&gt;&lt;property id=&quot;20300&quot; value=&quot;Slide 72 - &amp;quot;Infant Formula&amp;quot;&quot;/&gt;&lt;property id=&quot;20307&quot; value=&quot;356&quot;/&gt;&lt;/object&gt;&lt;object type=&quot;3&quot; unique_id=&quot;213462&quot;&gt;&lt;property id=&quot;20148&quot; value=&quot;5&quot;/&gt;&lt;property id=&quot;20300&quot; value=&quot;Slide 73&quot;/&gt;&lt;property id=&quot;20307&quot; value=&quot;335&quot;/&gt;&lt;/object&gt;&lt;object type=&quot;3&quot; unique_id=&quot;213463&quot;&gt;&lt;property id=&quot;20148&quot; value=&quot;5&quot;/&gt;&lt;property id=&quot;20300&quot; value=&quot;Slide 74&quot;/&gt;&lt;property id=&quot;20307&quot; value=&quot;336&quot;/&gt;&lt;/object&gt;&lt;object type=&quot;3&quot; unique_id=&quot;213464&quot;&gt;&lt;property id=&quot;20148&quot; value=&quot;5&quot;/&gt;&lt;property id=&quot;20300&quot; value=&quot;Slide 76&quot;/&gt;&lt;property id=&quot;20307&quot; value=&quot;339&quot;/&gt;&lt;/object&gt;&lt;object type=&quot;3&quot; unique_id=&quot;213465&quot;&gt;&lt;property id=&quot;20148&quot; value=&quot;5&quot;/&gt;&lt;property id=&quot;20300&quot; value=&quot;Slide 77&quot;/&gt;&lt;property id=&quot;20307&quot; value=&quot;340&quot;/&gt;&lt;/object&gt;&lt;object type=&quot;3&quot; unique_id=&quot;213466&quot;&gt;&lt;property id=&quot;20148&quot; value=&quot;5&quot;/&gt;&lt;property id=&quot;20300&quot; value=&quot;Slide 78&quot;/&gt;&lt;property id=&quot;20307&quot; value=&quot;341&quot;/&gt;&lt;/object&gt;&lt;object type=&quot;3&quot; unique_id=&quot;213467&quot;&gt;&lt;property id=&quot;20148&quot; value=&quot;5&quot;/&gt;&lt;property id=&quot;20300&quot; value=&quot;Slide 79&quot;/&gt;&lt;property id=&quot;20307&quot; value=&quot;342&quot;/&gt;&lt;/object&gt;&lt;object type=&quot;3&quot; unique_id=&quot;213468&quot;&gt;&lt;property id=&quot;20148&quot; value=&quot;5&quot;/&gt;&lt;property id=&quot;20300&quot; value=&quot;Slide 80&quot;/&gt;&lt;property id=&quot;20307&quot; value=&quot;343&quot;/&gt;&lt;/object&gt;&lt;object type=&quot;3&quot; unique_id=&quot;213469&quot;&gt;&lt;property id=&quot;20148&quot; value=&quot;5&quot;/&gt;&lt;property id=&quot;20300&quot; value=&quot;Slide 81&quot;/&gt;&lt;property id=&quot;20307&quot; value=&quot;344&quot;/&gt;&lt;/object&gt;&lt;object type=&quot;3&quot; unique_id=&quot;213470&quot;&gt;&lt;property id=&quot;20148&quot; value=&quot;5&quot;/&gt;&lt;property id=&quot;20300&quot; value=&quot;Slide 82&quot;/&gt;&lt;property id=&quot;20307&quot; value=&quot;345&quot;/&gt;&lt;/object&gt;&lt;object type=&quot;3&quot; unique_id=&quot;213471&quot;&gt;&lt;property id=&quot;20148&quot; value=&quot;5&quot;/&gt;&lt;property id=&quot;20300&quot; value=&quot;Slide 83&quot;/&gt;&lt;property id=&quot;20307&quot; value=&quot;346&quot;/&gt;&lt;/object&gt;&lt;object type=&quot;3&quot; unique_id=&quot;213472&quot;&gt;&lt;property id=&quot;20148&quot; value=&quot;5&quot;/&gt;&lt;property id=&quot;20300&quot; value=&quot;Slide 84&quot;/&gt;&lt;property id=&quot;20307&quot; value=&quot;347&quot;/&gt;&lt;/object&gt;&lt;object type=&quot;3&quot; unique_id=&quot;213473&quot;&gt;&lt;property id=&quot;20148&quot; value=&quot;5&quot;/&gt;&lt;property id=&quot;20300&quot; value=&quot;Slide 85&quot;/&gt;&lt;property id=&quot;20307&quot; value=&quot;348&quot;/&gt;&lt;/object&gt;&lt;object type=&quot;3&quot; unique_id=&quot;213474&quot;&gt;&lt;property id=&quot;20148&quot; value=&quot;5&quot;/&gt;&lt;property id=&quot;20300&quot; value=&quot;Slide 86&quot;/&gt;&lt;property id=&quot;20307&quot; value=&quot;349&quot;/&gt;&lt;/object&gt;&lt;object type=&quot;3&quot; unique_id=&quot;213475&quot;&gt;&lt;property id=&quot;20148&quot; value=&quot;5&quot;/&gt;&lt;property id=&quot;20300&quot; value=&quot;Slide 87&quot;/&gt;&lt;property id=&quot;20307&quot; value=&quot;350&quot;/&gt;&lt;/object&gt;&lt;object type=&quot;3&quot; unique_id=&quot;213476&quot;&gt;&lt;property id=&quot;20148&quot; value=&quot;5&quot;/&gt;&lt;property id=&quot;20300&quot; value=&quot;Slide 88&quot;/&gt;&lt;property id=&quot;20307&quot; value=&quot;351&quot;/&gt;&lt;/object&gt;&lt;object type=&quot;3&quot; unique_id=&quot;213477&quot;&gt;&lt;property id=&quot;20148&quot; value=&quot;5&quot;/&gt;&lt;property id=&quot;20300&quot; value=&quot;Slide 89 - &amp;quot;Authorized Product List  (APL)&amp;quot;&quot;/&gt;&lt;property id=&quot;20307&quot; value=&quot;352&quot;/&gt;&lt;/object&gt;&lt;object type=&quot;3&quot; unique_id=&quot;213478&quot;&gt;&lt;property id=&quot;20148&quot; value=&quot;5&quot;/&gt;&lt;property id=&quot;20300&quot; value=&quot;Slide 90 - &amp;quot;Summary&amp;quot;&quot;/&gt;&lt;property id=&quot;20307&quot; value=&quot;806&quot;/&gt;&lt;/object&gt;&lt;object type=&quot;3&quot; unique_id=&quot;213480&quot;&gt;&lt;property id=&quot;20148&quot; value=&quot;5&quot;/&gt;&lt;property id=&quot;20300&quot; value=&quot;Slide 93 - &amp;quot;eWIC Requirements - continued&amp;quot;&quot;/&gt;&lt;property id=&quot;20307&quot; value=&quot;670&quot;/&gt;&lt;/object&gt;&lt;object type=&quot;3&quot; unique_id=&quot;213485&quot;&gt;&lt;property id=&quot;20148&quot; value=&quot;5&quot;/&gt;&lt;property id=&quot;20300&quot; value=&quot;Slide 98 - &amp;quot;Business Integrity Standards &amp;quot;&quot;/&gt;&lt;property id=&quot;20307&quot; value=&quot;673&quot;/&gt;&lt;/object&gt;&lt;object type=&quot;3&quot; unique_id=&quot;213486&quot;&gt;&lt;property id=&quot;20148&quot; value=&quot;5&quot;/&gt;&lt;property id=&quot;20300&quot; value=&quot;Slide 102 - &amp;quot;Vendor Violations and Sanctions&amp;quot;&quot;/&gt;&lt;property id=&quot;20307&quot; value=&quot;782&quot;/&gt;&lt;/object&gt;&lt;object type=&quot;3&quot; unique_id=&quot;213487&quot;&gt;&lt;property id=&quot;20148&quot; value=&quot;5&quot;/&gt;&lt;property id=&quot;20300&quot; value=&quot;Slide 103 - &amp;quot;Vendor Violations and Sanctions continued&amp;quot;&quot;/&gt;&lt;property id=&quot;20307&quot; value=&quot;783&quot;/&gt;&lt;/object&gt;&lt;object type=&quot;3&quot; unique_id=&quot;213488&quot;&gt;&lt;property id=&quot;20148&quot; value=&quot;5&quot;/&gt;&lt;property id=&quot;20300&quot; value=&quot;Slide 104 - &amp;quot;Vendor Violations and Sanctions continued&amp;quot;&quot;/&gt;&lt;property id=&quot;20307&quot; value=&quot;784&quot;/&gt;&lt;/object&gt;&lt;object type=&quot;3&quot; unique_id=&quot;213489&quot;&gt;&lt;property id=&quot;20148&quot; value=&quot;5&quot;/&gt;&lt;property id=&quot;20300&quot; value=&quot;Slide 105 - &amp;quot;Pattern of Occurrences&amp;quot;&quot;/&gt;&lt;property id=&quot;20307&quot; value=&quot;311&quot;/&gt;&lt;/object&gt;&lt;object type=&quot;3&quot; unique_id=&quot;213491&quot;&gt;&lt;property id=&quot;20148&quot; value=&quot;5&quot;/&gt;&lt;property id=&quot;20300&quot; value=&quot;Slide 108 - &amp;quot;Compliance Buys and Audits&amp;quot;&quot;/&gt;&lt;property id=&quot;20307&quot; value=&quot;367&quot;/&gt;&lt;/object&gt;&lt;object type=&quot;3&quot; unique_id=&quot;213492&quot;&gt;&lt;property id=&quot;20148&quot; value=&quot;5&quot;/&gt;&lt;property id=&quot;20300&quot; value=&quot;Slide 109 - &amp;quot;Compliance Buys&amp;quot;&quot;/&gt;&lt;property id=&quot;20307&quot; value=&quot;368&quot;/&gt;&lt;/object&gt;&lt;object type=&quot;3&quot; unique_id=&quot;213493&quot;&gt;&lt;property id=&quot;20148&quot; value=&quot;5&quot;/&gt;&lt;property id=&quot;20300&quot; value=&quot;Slide 112 - &amp;quot;Food Substitution&amp;quot;&quot;/&gt;&lt;property id=&quot;20307&quot; value=&quot;613&quot;/&gt;&lt;/object&gt;&lt;object type=&quot;3&quot; unique_id=&quot;213494&quot;&gt;&lt;property id=&quot;20148&quot; value=&quot;5&quot;/&gt;&lt;property id=&quot;20300&quot; value=&quot;Slide 113 - &amp;quot;Questions&amp;quot;&quot;/&gt;&lt;property id=&quot;20307&quot; value=&quot;813&quot;/&gt;&lt;/object&gt;&lt;object type=&quot;3&quot; unique_id=&quot;213498&quot;&gt;&lt;property id=&quot;20148&quot; value=&quot;5&quot;/&gt;&lt;property id=&quot;20300&quot; value=&quot;Slide 123 - &amp;quot;Conflict of Interest&amp;quot;&quot;/&gt;&lt;property id=&quot;20307&quot; value=&quot;378&quot;/&gt;&lt;/object&gt;&lt;object type=&quot;3&quot; unique_id=&quot;213499&quot;&gt;&lt;property id=&quot;20148&quot; value=&quot;5&quot;/&gt;&lt;property id=&quot;20300&quot; value=&quot;Slide 124 - &amp;quot;Routine Monitoring&amp;quot;&quot;/&gt;&lt;property id=&quot;20307&quot; value=&quot;379&quot;/&gt;&lt;/object&gt;&lt;object type=&quot;3&quot; unique_id=&quot;213502&quot;&gt;&lt;property id=&quot;20148&quot; value=&quot;5&quot;/&gt;&lt;property id=&quot;20300&quot; value=&quot;Slide 137 - &amp;quot;Completing Required Forms&amp;quot;&quot;/&gt;&lt;property id=&quot;20307&quot; value=&quot;675&quot;/&gt;&lt;/object&gt;&lt;object type=&quot;3&quot; unique_id=&quot;213506&quot;&gt;&lt;property id=&quot;20148&quot; value=&quot;5&quot;/&gt;&lt;property id=&quot;20300&quot; value=&quot;Slide 142 - &amp;quot;eWIC Update&amp;quot;&quot;/&gt;&lt;property id=&quot;20307&quot; value=&quot;796&quot;/&gt;&lt;/object&gt;&lt;object type=&quot;3&quot; unique_id=&quot;213507&quot;&gt;&lt;property id=&quot;20148&quot; value=&quot;5&quot;/&gt;&lt;property id=&quot;20300&quot; value=&quot;Slide 143 - &amp;quot;eWIC Update continued&amp;quot;&quot;/&gt;&lt;property id=&quot;20307&quot; value=&quot;797&quot;/&gt;&lt;/object&gt;&lt;object type=&quot;3&quot; unique_id=&quot;213982&quot;&gt;&lt;property id=&quot;20148&quot; value=&quot;5&quot;/&gt;&lt;property id=&quot;20300&quot; value=&quot;Slide 149 - &amp;quot;USDA Nondiscrimination Statement&amp;quot;&quot;/&gt;&lt;property id=&quot;20307&quot; value=&quot;257&quot;/&gt;&lt;/object&gt;&lt;object type=&quot;3&quot; unique_id=&quot;214452&quot;&gt;&lt;property id=&quot;20148&quot; value=&quot;5&quot;/&gt;&lt;property id=&quot;20300&quot; value=&quot;Slide 18 - &amp;quot;Predominantly WIC Vendor (PWV) continued&amp;quot;&quot;/&gt;&lt;property id=&quot;20307&quot; value=&quot;816&quot;/&gt;&lt;/object&gt;&lt;object type=&quot;3&quot; unique_id=&quot;215075&quot;&gt;&lt;property id=&quot;20148&quot; value=&quot;5&quot;/&gt;&lt;property id=&quot;20300&quot; value=&quot;Slide 5 - &amp;quot;WIC Works!&amp;quot;&quot;/&gt;&lt;property id=&quot;20307&quot; value=&quot;817&quot;/&gt;&lt;/object&gt;&lt;object type=&quot;3&quot; unique_id=&quot;215076&quot;&gt;&lt;property id=&quot;20148&quot; value=&quot;5&quot;/&gt;&lt;property id=&quot;20300&quot; value=&quot;Slide 32 - &amp;quot;Vendor Bank Accounts&amp;quot;&quot;/&gt;&lt;property id=&quot;20307&quot; value=&quot;818&quot;/&gt;&lt;/object&gt;&lt;object type=&quot;3&quot; unique_id=&quot;219266&quot;&gt;&lt;property id=&quot;20148&quot; value=&quot;5&quot;/&gt;&lt;property id=&quot;20300&quot; value=&quot;Slide 92&quot;/&gt;&lt;property id=&quot;20307&quot; value=&quot;819&quot;/&gt;&lt;/object&gt;&lt;object type=&quot;3&quot; unique_id=&quot;219267&quot;&gt;&lt;property id=&quot;20148&quot; value=&quot;5&quot;/&gt;&lt;property id=&quot;20300&quot; value=&quot;Slide 94 - &amp;quot;eWIC Requirements - continued&amp;quot;&quot;/&gt;&lt;property id=&quot;20307&quot; value=&quot;820&quot;/&gt;&lt;/object&gt;&lt;object type=&quot;3&quot; unique_id=&quot;219268&quot;&gt;&lt;property id=&quot;20148&quot; value=&quot;5&quot;/&gt;&lt;property id=&quot;20300&quot; value=&quot;Slide 95 - &amp;quot;eWIC Requirements - continued&amp;quot;&quot;/&gt;&lt;property id=&quot;20307&quot; value=&quot;821&quot;/&gt;&lt;/object&gt;&lt;object type=&quot;3&quot; unique_id=&quot;219269&quot;&gt;&lt;property id=&quot;20148&quot; value=&quot;5&quot;/&gt;&lt;property id=&quot;20300&quot; value=&quot;Slide 96 - &amp;quot;eWIC Requirements - continued&amp;quot;&quot;/&gt;&lt;property id=&quot;20307&quot; value=&quot;822&quot;/&gt;&lt;/object&gt;&lt;object type=&quot;3&quot; unique_id=&quot;219270&quot;&gt;&lt;property id=&quot;20148&quot; value=&quot;5&quot;/&gt;&lt;property id=&quot;20300&quot; value=&quot;Slide 97 - &amp;quot;eWIC Requirements - continued&amp;quot;&quot;/&gt;&lt;property id=&quot;20307&quot; value=&quot;823&quot;/&gt;&lt;/object&gt;&lt;object type=&quot;3&quot; unique_id=&quot;219271&quot;&gt;&lt;property id=&quot;20148&quot; value=&quot;5&quot;/&gt;&lt;property id=&quot;20300&quot; value=&quot;Slide 99 - &amp;quot;Violations and Sanctions&amp;quot;&quot;/&gt;&lt;property id=&quot;20307&quot; value=&quot;824&quot;/&gt;&lt;/object&gt;&lt;object type=&quot;3&quot; unique_id=&quot;219272&quot;&gt;&lt;property id=&quot;20148&quot; value=&quot;5&quot;/&gt;&lt;property id=&quot;20300&quot; value=&quot;Slide 106 - &amp;quot;Examples of Patterns of Violations&amp;quot;&quot;/&gt;&lt;property id=&quot;20307&quot; value=&quot;825&quot;/&gt;&lt;/object&gt;&lt;object type=&quot;3&quot; unique_id=&quot;219273&quot;&gt;&lt;property id=&quot;20148&quot; value=&quot;5&quot;/&gt;&lt;property id=&quot;20300&quot; value=&quot;Slide 107 - &amp;quot;Preventing Fraud and Ensuring Compliance&amp;quot;&quot;/&gt;&lt;property id=&quot;20307&quot; value=&quot;826&quot;/&gt;&lt;/object&gt;&lt;object type=&quot;3&quot; unique_id=&quot;219274&quot;&gt;&lt;property id=&quot;20148&quot; value=&quot;5&quot;/&gt;&lt;property id=&quot;20300&quot; value=&quot;Slide 110 - &amp;quot;Vendor Overcharging&amp;quot;&quot;/&gt;&lt;property id=&quot;20307&quot; value=&quot;827&quot;/&gt;&lt;/object&gt;&lt;object type=&quot;3&quot; unique_id=&quot;219275&quot;&gt;&lt;property id=&quot;20148&quot; value=&quot;5&quot;/&gt;&lt;property id=&quot;20300&quot; value=&quot;Slide 111 - &amp;quot;Overcharging?&amp;quot;&quot;/&gt;&lt;property id=&quot;20307&quot; value=&quot;828&quot;/&gt;&lt;/object&gt;&lt;object type=&quot;3&quot; unique_id=&quot;219276&quot;&gt;&lt;property id=&quot;20148&quot; value=&quot;5&quot;/&gt;&lt;property id=&quot;20300&quot; value=&quot;Slide 115 - &amp;quot;Inventory Audits&amp;quot;&quot;/&gt;&lt;property id=&quot;20307&quot; value=&quot;829&quot;/&gt;&lt;/object&gt;&lt;object type=&quot;3&quot; unique_id=&quot;219277&quot;&gt;&lt;property id=&quot;20148&quot; value=&quot;5&quot;/&gt;&lt;property id=&quot;20300&quot; value=&quot;Slide 117 - &amp;quot;Violations Detected During Inventory Audit&amp;quot;&quot;/&gt;&lt;property id=&quot;20307&quot; value=&quot;830&quot;/&gt;&lt;/object&gt;&lt;object type=&quot;3&quot; unique_id=&quot;219278&quot;&gt;&lt;property id=&quot;20148&quot; value=&quot;5&quot;/&gt;&lt;property id=&quot;20300&quot; value=&quot;Slide 118 - &amp;quot;Vendor Claims&amp;quot;&quot;/&gt;&lt;property id=&quot;20307&quot; value=&quot;831&quot;/&gt;&lt;/object&gt;&lt;object type=&quot;3&quot; unique_id=&quot;219279&quot;&gt;&lt;property id=&quot;20148&quot; value=&quot;5&quot;/&gt;&lt;property id=&quot;20300&quot; value=&quot;Slide 119 - &amp;quot;Claims Assessed for Vendor Violations&amp;quot;&quot;/&gt;&lt;property id=&quot;20307&quot; value=&quot;832&quot;/&gt;&lt;/object&gt;&lt;object type=&quot;3&quot; unique_id=&quot;219280&quot;&gt;&lt;property id=&quot;20148&quot; value=&quot;5&quot;/&gt;&lt;property id=&quot;20300&quot; value=&quot;Slide 120 - &amp;quot;Disqualification &amp;quot;&quot;/&gt;&lt;property id=&quot;20307&quot; value=&quot;833&quot;/&gt;&lt;/object&gt;&lt;object type=&quot;3&quot; unique_id=&quot;219281&quot;&gt;&lt;property id=&quot;20148&quot; value=&quot;5&quot;/&gt;&lt;property id=&quot;20300&quot; value=&quot;Slide 121 - &amp;quot;Disqualification continued &amp;quot;&quot;/&gt;&lt;property id=&quot;20307&quot; value=&quot;834&quot;/&gt;&lt;/object&gt;&lt;object type=&quot;3&quot; unique_id=&quot;219282&quot;&gt;&lt;property id=&quot;20148&quot; value=&quot;5&quot;/&gt;&lt;property id=&quot;20300&quot; value=&quot;Slide 122 - &amp;quot;Office of Inspector General &amp;quot;&quot;/&gt;&lt;property id=&quot;20307&quot; value=&quot;835&quot;/&gt;&lt;/object&gt;&lt;object type=&quot;3&quot; unique_id=&quot;219283&quot;&gt;&lt;property id=&quot;20148&quot; value=&quot;5&quot;/&gt;&lt;property id=&quot;20300&quot; value=&quot;Slide 127 - &amp;quot;Incentive Items&amp;quot;&quot;/&gt;&lt;property id=&quot;20307&quot; value=&quot;836&quot;/&gt;&lt;/object&gt;&lt;object type=&quot;3&quot; unique_id=&quot;219284&quot;&gt;&lt;property id=&quot;20148&quot; value=&quot;5&quot;/&gt;&lt;property id=&quot;20300&quot; value=&quot;Slide 128 - &amp;quot;Approval for Incentive Items&amp;quot;&quot;/&gt;&lt;property id=&quot;20307&quot; value=&quot;837&quot;/&gt;&lt;/object&gt;&lt;object type=&quot;3&quot; unique_id=&quot;219285&quot;&gt;&lt;property id=&quot;20148&quot; value=&quot;5&quot;/&gt;&lt;property id=&quot;20300&quot; value=&quot;Slide 129 - &amp;quot;Approval for Incentive Items continued&amp;quot;&quot;/&gt;&lt;property id=&quot;20307&quot; value=&quot;838&quot;/&gt;&lt;/object&gt;&lt;object type=&quot;3&quot; unique_id=&quot;219286&quot;&gt;&lt;property id=&quot;20148&quot; value=&quot;5&quot;/&gt;&lt;property id=&quot;20300&quot; value=&quot;Slide 130 - &amp;quot;In-Store Promotions and Coupons&amp;quot;&quot;/&gt;&lt;property id=&quot;20307&quot; value=&quot;839&quot;/&gt;&lt;/object&gt;&lt;object type=&quot;3&quot; unique_id=&quot;219287&quot;&gt;&lt;property id=&quot;20148&quot; value=&quot;5&quot;/&gt;&lt;property id=&quot;20300&quot; value=&quot;Slide 131 - &amp;quot;Types of In-Store Promotions and Coupons&amp;quot;&quot;/&gt;&lt;property id=&quot;20307&quot; value=&quot;840&quot;/&gt;&lt;/object&gt;&lt;object type=&quot;3&quot; unique_id=&quot;219288&quot;&gt;&lt;property id=&quot;20148&quot; value=&quot;5&quot;/&gt;&lt;property id=&quot;20300&quot; value=&quot;Slide 132 - &amp;quot;In-Store Promotions:  BOGOs and eWIC&amp;quot;&quot;/&gt;&lt;property id=&quot;20307&quot; value=&quot;841&quot;/&gt;&lt;/object&gt;&lt;object type=&quot;3&quot; unique_id=&quot;219289&quot;&gt;&lt;property id=&quot;20148&quot; value=&quot;5&quot;/&gt;&lt;property id=&quot;20300&quot; value=&quot;Slide 138 - &amp;quot;Completing Required Forms&amp;quot;&quot;/&gt;&lt;property id=&quot;20307&quot; value=&quot;842&quot;/&gt;&lt;/object&gt;&lt;object type=&quot;3&quot; unique_id=&quot;219290&quot;&gt;&lt;property id=&quot;20148&quot; value=&quot;5&quot;/&gt;&lt;property id=&quot;20300&quot; value=&quot;Slide 139 - &amp;quot;NC WIC Information Update&amp;quot;&quot;/&gt;&lt;property id=&quot;20307&quot; value=&quot;843&quot;/&gt;&lt;/object&gt;&lt;object type=&quot;3&quot; unique_id=&quot;219291&quot;&gt;&lt;property id=&quot;20148&quot; value=&quot;5&quot;/&gt;&lt;property id=&quot;20300&quot; value=&quot;Slide 140 - &amp;quot;NC WIC Information Update - Reminder&amp;quot;&quot;/&gt;&lt;property id=&quot;20307&quot; value=&quot;844&quot;/&gt;&lt;/object&gt;&lt;object type=&quot;3&quot; unique_id=&quot;219292&quot;&gt;&lt;property id=&quot;20148&quot; value=&quot;5&quot;/&gt;&lt;property id=&quot;20300&quot; value=&quot;Slide 144&quot;/&gt;&lt;property id=&quot;20307&quot; value=&quot;845&quot;/&gt;&lt;/object&gt;&lt;object type=&quot;3&quot; unique_id=&quot;219293&quot;&gt;&lt;property id=&quot;20148&quot; value=&quot;5&quot;/&gt;&lt;property id=&quot;20300&quot; value=&quot;Slide 145 - &amp;quot;Required Forms Reminders!&amp;quot;&quot;/&gt;&lt;property id=&quot;20307&quot; value=&quot;846&quot;/&gt;&lt;/object&gt;&lt;object type=&quot;3&quot; unique_id=&quot;219294&quot;&gt;&lt;property id=&quot;20148&quot; value=&quot;5&quot;/&gt;&lt;property id=&quot;20300&quot; value=&quot;Slide 146 - &amp;quot;WIC Shelf Tags&amp;quot;&quot;/&gt;&lt;property id=&quot;20307&quot; value=&quot;847&quot;/&gt;&lt;/object&gt;&lt;object type=&quot;3&quot; unique_id=&quot;223514&quot;&gt;&lt;property id=&quot;20148&quot; value=&quot;5&quot;/&gt;&lt;property id=&quot;20300&quot; value=&quot;Slide 141 - &amp;quot;New Question - Stores Owned &amp;quot;&quot;/&gt;&lt;property id=&quot;20307&quot; value=&quot;848&quot;/&gt;&lt;/object&gt;&lt;/object&gt;&lt;object type=&quot;10&quot; unique_id=&quot;141974&quot;&gt;&lt;object type=&quot;11&quot; unique_id=&quot;141975&quot;&gt;&lt;property id=&quot;20180&quot; value=&quot;1&quot;/&gt;&lt;property id=&quot;20181&quot; value=&quot;1&quot;/&gt;&lt;property id=&quot;20183&quot; value=&quot;1&quot;/&gt;&lt;/object&gt;&lt;object type=&quot;12&quot; unique_id=&quot;143021&quot;&gt;&lt;/object&gt;&lt;/object&gt;&lt;object type=&quot;4&quot; unique_id=&quot;141976&quot;&gt;&lt;/object&gt;&lt;/object&gt;&lt;/database&gt;"/>
  <p:tag name="ARTICULATE_PROJECT_OPEN" val="0"/>
  <p:tag name="ARTICULATE_SLIDE_COUNT" val="148"/>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xml><?xml version="1.0" encoding="utf-8"?>
<p:tagLst xmlns:a="http://schemas.openxmlformats.org/drawingml/2006/main" xmlns:r="http://schemas.openxmlformats.org/officeDocument/2006/relationships" xmlns:p="http://schemas.openxmlformats.org/presentationml/2006/main">
  <p:tag name="PRESENTER_SHAPEINFO" val="&lt;ThreeDShapeInfo&gt;&lt;uuid val=&quot;{5553B955-72E2-434E-956D-A8B706C9707D}&quot;/&gt;&lt;isInvalidForFieldText val=&quot;0&quot;/&gt;&lt;Image&gt;&lt;filename val=&quot;C:\Users\JWATKI~1\AppData\Local\Temp\PR\data\asimages\{5553B955-72E2-434E-956D-A8B706C9707D}_23.png&quot;/&gt;&lt;left val=&quot;177&quot;/&gt;&lt;top val=&quot;420&quot;/&gt;&lt;width val=&quot;430&quot;/&gt;&lt;height val=&quot;68&quot;/&gt;&lt;hasText val=&quot;1&quot;/&gt;&lt;/Image&gt;&lt;/ThreeDShapeInfo&gt;"/>
  <p:tag name="PRESENTER_SHAPETEXTINFO" val="&lt;ShapeTextInfo&gt;&lt;TableIndex row=&quot;-1&quot; col=&quot;-1&quot;&gt;&lt;linesCount val=&quot;1&quot;/&gt;&lt;lineCharCount val=&quot;31&quot;/&gt;&lt;/TableIndex&gt;&lt;/ShapeTextInfo&gt;"/>
</p:tagLst>
</file>

<file path=ppt/tags/tag1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HTML_SHAPEINFO" val="&lt;SlideThumbPath val=&quot;Slide10.PNG&quot;/&gt;"/>
  <p:tag name="ARTICULATE_SLIDE_THUMBNAIL_REFRESH" val="1"/>
</p:tagLst>
</file>

<file path=ppt/tags/tag1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B772B85B-40C5-49E0-A9F4-3D40EAF0D7B9}_10.png&quot;/&gt;&lt;left val=&quot;84&quot;/&gt;&lt;top val=&quot;29&quot;/&gt;&lt;width val=&quot;798&quot;/&gt;&lt;height val=&quot;128&quot;/&gt;&lt;hasText val=&quot;1&quot;/&gt;&lt;/Image&gt;&lt;/ThreeDShapeInfo&gt;"/>
  <p:tag name="PRESENTER_SHAPETEXTINFO" val="&lt;ShapeTextInfo&gt;&lt;TableIndex row=&quot;-1&quot; col=&quot;-1&quot;&gt;&lt;linesCount val=&quot;2&quot;/&gt;&lt;lineCharCount val=&quot;40&quot;/&gt;&lt;lineCharCount val=&quot;28&quot;/&gt;&lt;/TableIndex&gt;&lt;/ShapeTextInfo&gt;"/>
</p:tagLst>
</file>

<file path=ppt/tags/tag1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BBCF4C55-28B6-4246-8359-E9F86AE03573}_10.png&quot;/&gt;&lt;left val=&quot;74&quot;/&gt;&lt;top val=&quot;177&quot;/&gt;&lt;width val=&quot;797&quot;/&gt;&lt;height val=&quot;309&quot;/&gt;&lt;hasText val=&quot;1&quot;/&gt;&lt;/Image&gt;&lt;/ThreeDShapeInfo&gt;"/>
  <p:tag name="PRESENTER_SHAPETEXTINFO" val="&lt;ShapeTextInfo&gt;&lt;TableIndex row=&quot;-1&quot; col=&quot;-1&quot;&gt;&lt;linesCount val=&quot;7&quot;/&gt;&lt;lineCharCount val=&quot;64&quot;/&gt;&lt;lineCharCount val=&quot;65&quot;/&gt;&lt;lineCharCount val=&quot;38&quot;/&gt;&lt;lineCharCount val=&quot;61&quot;/&gt;&lt;lineCharCount val=&quot;55&quot;/&gt;&lt;lineCharCount val=&quot;56&quot;/&gt;&lt;lineCharCount val=&quot;54&quot;/&gt;&lt;/TableIndex&gt;&lt;/ShapeTextInfo&gt;"/>
</p:tagLst>
</file>

<file path=ppt/tags/tag1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HTML_SHAPEINFO" val="&lt;SlideThumbPath val=&quot;Slide5.PNG&quot;/&gt;"/>
  <p:tag name="ARTICULATE_SLIDE_THUMBNAIL_REFRESH" val="1"/>
</p:tagLst>
</file>

<file path=ppt/tags/tag1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91DEF93D-C035-438B-AE68-B0A83D9DFE31}_5.png&quot;/&gt;&lt;left val=&quot;136&quot;/&gt;&lt;top val=&quot;23&quot;/&gt;&lt;width val=&quot;725&quot;/&gt;&lt;height val=&quot;102&quot;/&gt;&lt;hasText val=&quot;1&quot;/&gt;&lt;/Image&gt;&lt;/ThreeDShapeInfo&gt;"/>
  <p:tag name="PRESENTER_SHAPETEXTINFO" val="&lt;ShapeTextInfo&gt;&lt;TableIndex row=&quot;-1&quot; col=&quot;-1&quot;&gt;&lt;linesCount val=&quot;1&quot;/&gt;&lt;lineCharCount val=&quot;29&quot;/&gt;&lt;/TableIndex&gt;&lt;/ShapeTextInfo&gt;"/>
</p:tagLst>
</file>

<file path=ppt/tags/tag1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7A33C705-67FE-474E-9138-7DAF4A8E12CC}_5.png&quot;/&gt;&lt;left val=&quot;95&quot;/&gt;&lt;top val=&quot;102&quot;/&gt;&lt;width val=&quot;781&quot;/&gt;&lt;height val=&quot;390&quot;/&gt;&lt;hasText val=&quot;1&quot;/&gt;&lt;/Image&gt;&lt;/ThreeDShapeInfo&gt;"/>
  <p:tag name="PRESENTER_SHAPETEXTINFO" val="&lt;ShapeTextInfo&gt;&lt;TableIndex row=&quot;-1&quot; col=&quot;-1&quot;&gt;&lt;linesCount val=&quot;9&quot;/&gt;&lt;lineCharCount val=&quot;36&quot;/&gt;&lt;lineCharCount val=&quot;28&quot;/&gt;&lt;lineCharCount val=&quot;43&quot;/&gt;&lt;lineCharCount val=&quot;30&quot;/&gt;&lt;lineCharCount val=&quot;30&quot;/&gt;&lt;lineCharCount val=&quot;23&quot;/&gt;&lt;lineCharCount val=&quot;38&quot;/&gt;&lt;lineCharCount val=&quot;27&quot;/&gt;&lt;lineCharCount val=&quot;1&quot;/&gt;&lt;/TableIndex&gt;&lt;/ShapeTextInfo&gt;"/>
</p:tagLst>
</file>

<file path=ppt/tags/tag1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HTML_SHAPEINFO" val="&lt;SlideThumbPath val=&quot;Slide6.PNG&quot;/&gt;"/>
  <p:tag name="ARTICULATE_SLIDE_THUMBNAIL_REFRESH" val="1"/>
</p:tagLst>
</file>

<file path=ppt/tags/tag1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9F726D42-C173-4657-9A91-F75D81E706AD}_6.png&quot;/&gt;&lt;left val=&quot;124&quot;/&gt;&lt;top val=&quot;36&quot;/&gt;&lt;width val=&quot;525&quot;/&gt;&lt;height val=&quot;93&quot;/&gt;&lt;hasText val=&quot;1&quot;/&gt;&lt;/Image&gt;&lt;/ThreeDShapeInfo&gt;"/>
  <p:tag name="PRESENTER_SHAPETEXTINFO" val="&lt;ShapeTextInfo&gt;&lt;TableIndex row=&quot;-1&quot; col=&quot;-1&quot;&gt;&lt;linesCount val=&quot;1&quot;/&gt;&lt;lineCharCount val=&quot;18&quot;/&gt;&lt;/TableIndex&gt;&lt;/ShapeTextInfo&gt;"/>
</p:tagLst>
</file>

<file path=ppt/tags/tag1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852E9851-752E-48A4-9404-9A72F39DDA5F}_6.png&quot;/&gt;&lt;left val=&quot;136&quot;/&gt;&lt;top val=&quot;135&quot;/&gt;&lt;width val=&quot;687&quot;/&gt;&lt;height val=&quot;302&quot;/&gt;&lt;hasText val=&quot;1&quot;/&gt;&lt;/Image&gt;&lt;/ThreeDShapeInfo&gt;"/>
  <p:tag name="PRESENTER_SHAPETEXTINFO" val="&lt;ShapeTextInfo&gt;&lt;TableIndex row=&quot;-1&quot; col=&quot;-1&quot;&gt;&lt;linesCount val=&quot;5&quot;/&gt;&lt;lineCharCount val=&quot;34&quot;/&gt;&lt;lineCharCount val=&quot;31&quot;/&gt;&lt;lineCharCount val=&quot;10&quot;/&gt;&lt;lineCharCount val=&quot;24&quot;/&gt;&lt;lineCharCount val=&quot;1&quot;/&gt;&lt;/TableIndex&gt;&lt;/ShapeTextInfo&gt;"/>
</p:tagLst>
</file>

<file path=ppt/tags/tag1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5.xml><?xml version="1.0" encoding="utf-8"?>
<p:tagLst xmlns:a="http://schemas.openxmlformats.org/drawingml/2006/main" xmlns:r="http://schemas.openxmlformats.org/officeDocument/2006/relationships" xmlns:p="http://schemas.openxmlformats.org/presentationml/2006/main">
  <p:tag name="HTML_SHAPEINFO" val="&lt;SlideThumbPath val=&quot;Slide10.PNG&quot;/&gt;"/>
  <p:tag name="ARTICULATE_SLIDE_THUMBNAIL_REFRESH" val="1"/>
</p:tagLst>
</file>

<file path=ppt/tags/tag19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4B48CC5D-77A0-432D-BDF7-A76B614E6E64}_87.png&quot;/&gt;&lt;left val=&quot;76&quot;/&gt;&lt;top val=&quot;47&quot;/&gt;&lt;width val=&quot;854&quot;/&gt;&lt;height val=&quot;102&quot;/&gt;&lt;hasText val=&quot;1&quot;/&gt;&lt;/Image&gt;&lt;/ThreeDShapeInfo&gt;"/>
  <p:tag name="PRESENTER_SHAPETEXTINFO" val="&lt;ShapeTextInfo&gt;&lt;TableIndex row=&quot;-1&quot; col=&quot;-1&quot;&gt;&lt;linesCount val=&quot;1&quot;/&gt;&lt;lineCharCount val=&quot;18&quot;/&gt;&lt;/TableIndex&gt;&lt;/ShapeTextInfo&gt;"/>
</p:tagLst>
</file>

<file path=ppt/tags/tag197.xml><?xml version="1.0" encoding="utf-8"?>
<p:tagLst xmlns:a="http://schemas.openxmlformats.org/drawingml/2006/main" xmlns:r="http://schemas.openxmlformats.org/officeDocument/2006/relationships" xmlns:p="http://schemas.openxmlformats.org/presentationml/2006/main">
  <p:tag name="HTML_SHAPEINFO" val="&lt;SlideThumbPath val=&quot;Slide88.PNG&quot;/&gt;"/>
  <p:tag name="ARTICULATE_SLIDE_THUMBNAIL_REFRESH" val="1"/>
</p:tagLst>
</file>

<file path=ppt/tags/tag19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D26F7731-6BD3-42B6-AFEB-1FF959A59A81}_88.png&quot;/&gt;&lt;left val=&quot;112&quot;/&gt;&lt;top val=&quot;35&quot;/&gt;&lt;width val=&quot;788&quot;/&gt;&lt;height val=&quot;93&quot;/&gt;&lt;hasText val=&quot;1&quot;/&gt;&lt;/Image&gt;&lt;/ThreeDShapeInfo&gt;"/>
  <p:tag name="PRESENTER_SHAPETEXTINFO" val="&lt;ShapeTextInfo&gt;&lt;TableIndex row=&quot;-1&quot; col=&quot;-1&quot;&gt;&lt;linesCount val=&quot;1&quot;/&gt;&lt;lineCharCount val=&quot;27&quot;/&gt;&lt;/TableIndex&gt;&lt;/ShapeTextInfo&gt;"/>
</p:tagLst>
</file>

<file path=ppt/tags/tag19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297F6625-034F-4599-AA8D-0FEB533C37A7}_88.png&quot;/&gt;&lt;left val=&quot;77&quot;/&gt;&lt;top val=&quot;123&quot;/&gt;&lt;width val=&quot;815&quot;/&gt;&lt;height val=&quot;375&quot;/&gt;&lt;hasText val=&quot;1&quot;/&gt;&lt;/Image&gt;&lt;/ThreeDShapeInfo&gt;"/>
  <p:tag name="PRESENTER_SHAPETEXTINFO" val="&lt;ShapeTextInfo&gt;&lt;TableIndex row=&quot;-1&quot; col=&quot;-1&quot;&gt;&lt;linesCount val=&quot;14&quot;/&gt;&lt;lineCharCount val=&quot;65&quot;/&gt;&lt;lineCharCount val=&quot;59&quot;/&gt;&lt;lineCharCount val=&quot;62&quot;/&gt;&lt;lineCharCount val=&quot;64&quot;/&gt;&lt;lineCharCount val=&quot;55&quot;/&gt;&lt;lineCharCount val=&quot;26&quot;/&gt;&lt;lineCharCount val=&quot;59&quot;/&gt;&lt;lineCharCount val=&quot;59&quot;/&gt;&lt;lineCharCount val=&quot;68&quot;/&gt;&lt;lineCharCount val=&quot;62&quot;/&gt;&lt;lineCharCount val=&quot;1&quot;/&gt;&lt;lineCharCount val=&quot;1&quot;/&gt;&lt;lineCharCount val=&quot;1&quot;/&gt;&lt;lineCharCount val=&quot;1&quot;/&gt;&lt;/TableIndex&gt;&lt;/ShapeTextInfo&gt;"/>
</p:tagLst>
</file>

<file path=ppt/tags/tag2.xml><?xml version="1.0" encoding="utf-8"?>
<p:tagLst xmlns:a="http://schemas.openxmlformats.org/drawingml/2006/main" xmlns:r="http://schemas.openxmlformats.org/officeDocument/2006/relationships" xmlns:p="http://schemas.openxmlformats.org/presentationml/2006/main">
  <p:tag name="HTML_SHAPEINFO" val="&lt;SlideThumbPath val=&quot;Slide1.PNG&quot;/&gt;"/>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HTML_SHAPEINFO" val="&lt;SlideThumbPath val=&quot;Slide7.PNG&quot;/&gt;"/>
  <p:tag name="ARTICULATE_SLIDE_THUMBNAIL_REFRESH" val="1"/>
</p:tagLst>
</file>

<file path=ppt/tags/tag200.xml><?xml version="1.0" encoding="utf-8"?>
<p:tagLst xmlns:a="http://schemas.openxmlformats.org/drawingml/2006/main" xmlns:r="http://schemas.openxmlformats.org/officeDocument/2006/relationships" xmlns:p="http://schemas.openxmlformats.org/presentationml/2006/main">
  <p:tag name="HTML_SHAPEINFO" val="&lt;SlideThumbPath val=&quot;Slide88.PNG&quot;/&gt;"/>
  <p:tag name="ARTICULATE_SLIDE_THUMBNAIL_REFRESH" val="1"/>
</p:tagLst>
</file>

<file path=ppt/tags/tag20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D26F7731-6BD3-42B6-AFEB-1FF959A59A81}_88.png&quot;/&gt;&lt;left val=&quot;112&quot;/&gt;&lt;top val=&quot;35&quot;/&gt;&lt;width val=&quot;788&quot;/&gt;&lt;height val=&quot;93&quot;/&gt;&lt;hasText val=&quot;1&quot;/&gt;&lt;/Image&gt;&lt;/ThreeDShapeInfo&gt;"/>
  <p:tag name="PRESENTER_SHAPETEXTINFO" val="&lt;ShapeTextInfo&gt;&lt;TableIndex row=&quot;-1&quot; col=&quot;-1&quot;&gt;&lt;linesCount val=&quot;1&quot;/&gt;&lt;lineCharCount val=&quot;27&quot;/&gt;&lt;/TableIndex&gt;&lt;/ShapeTextInfo&gt;"/>
</p:tagLst>
</file>

<file path=ppt/tags/tag20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297F6625-034F-4599-AA8D-0FEB533C37A7}_88.png&quot;/&gt;&lt;left val=&quot;77&quot;/&gt;&lt;top val=&quot;123&quot;/&gt;&lt;width val=&quot;815&quot;/&gt;&lt;height val=&quot;375&quot;/&gt;&lt;hasText val=&quot;1&quot;/&gt;&lt;/Image&gt;&lt;/ThreeDShapeInfo&gt;"/>
  <p:tag name="PRESENTER_SHAPETEXTINFO" val="&lt;ShapeTextInfo&gt;&lt;TableIndex row=&quot;-1&quot; col=&quot;-1&quot;&gt;&lt;linesCount val=&quot;14&quot;/&gt;&lt;lineCharCount val=&quot;65&quot;/&gt;&lt;lineCharCount val=&quot;59&quot;/&gt;&lt;lineCharCount val=&quot;62&quot;/&gt;&lt;lineCharCount val=&quot;64&quot;/&gt;&lt;lineCharCount val=&quot;55&quot;/&gt;&lt;lineCharCount val=&quot;26&quot;/&gt;&lt;lineCharCount val=&quot;59&quot;/&gt;&lt;lineCharCount val=&quot;59&quot;/&gt;&lt;lineCharCount val=&quot;68&quot;/&gt;&lt;lineCharCount val=&quot;62&quot;/&gt;&lt;lineCharCount val=&quot;1&quot;/&gt;&lt;lineCharCount val=&quot;1&quot;/&gt;&lt;lineCharCount val=&quot;1&quot;/&gt;&lt;lineCharCount val=&quot;1&quot;/&gt;&lt;/TableIndex&gt;&lt;/ShapeTextInfo&gt;"/>
</p:tagLst>
</file>

<file path=ppt/tags/tag203.xml><?xml version="1.0" encoding="utf-8"?>
<p:tagLst xmlns:a="http://schemas.openxmlformats.org/drawingml/2006/main" xmlns:r="http://schemas.openxmlformats.org/officeDocument/2006/relationships" xmlns:p="http://schemas.openxmlformats.org/presentationml/2006/main">
  <p:tag name="HTML_SHAPEINFO" val="&lt;SlideThumbPath val=&quot;Slide88.PNG&quot;/&gt;"/>
  <p:tag name="ARTICULATE_SLIDE_THUMBNAIL_REFRESH" val="1"/>
</p:tagLst>
</file>

<file path=ppt/tags/tag20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D26F7731-6BD3-42B6-AFEB-1FF959A59A81}_88.png&quot;/&gt;&lt;left val=&quot;112&quot;/&gt;&lt;top val=&quot;35&quot;/&gt;&lt;width val=&quot;788&quot;/&gt;&lt;height val=&quot;93&quot;/&gt;&lt;hasText val=&quot;1&quot;/&gt;&lt;/Image&gt;&lt;/ThreeDShapeInfo&gt;"/>
  <p:tag name="PRESENTER_SHAPETEXTINFO" val="&lt;ShapeTextInfo&gt;&lt;TableIndex row=&quot;-1&quot; col=&quot;-1&quot;&gt;&lt;linesCount val=&quot;1&quot;/&gt;&lt;lineCharCount val=&quot;27&quot;/&gt;&lt;/TableIndex&gt;&lt;/ShapeTextInfo&gt;"/>
</p:tagLst>
</file>

<file path=ppt/tags/tag20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297F6625-034F-4599-AA8D-0FEB533C37A7}_88.png&quot;/&gt;&lt;left val=&quot;77&quot;/&gt;&lt;top val=&quot;123&quot;/&gt;&lt;width val=&quot;815&quot;/&gt;&lt;height val=&quot;375&quot;/&gt;&lt;hasText val=&quot;1&quot;/&gt;&lt;/Image&gt;&lt;/ThreeDShapeInfo&gt;"/>
  <p:tag name="PRESENTER_SHAPETEXTINFO" val="&lt;ShapeTextInfo&gt;&lt;TableIndex row=&quot;-1&quot; col=&quot;-1&quot;&gt;&lt;linesCount val=&quot;14&quot;/&gt;&lt;lineCharCount val=&quot;65&quot;/&gt;&lt;lineCharCount val=&quot;59&quot;/&gt;&lt;lineCharCount val=&quot;62&quot;/&gt;&lt;lineCharCount val=&quot;64&quot;/&gt;&lt;lineCharCount val=&quot;55&quot;/&gt;&lt;lineCharCount val=&quot;26&quot;/&gt;&lt;lineCharCount val=&quot;59&quot;/&gt;&lt;lineCharCount val=&quot;59&quot;/&gt;&lt;lineCharCount val=&quot;68&quot;/&gt;&lt;lineCharCount val=&quot;62&quot;/&gt;&lt;lineCharCount val=&quot;1&quot;/&gt;&lt;lineCharCount val=&quot;1&quot;/&gt;&lt;lineCharCount val=&quot;1&quot;/&gt;&lt;lineCharCount val=&quot;1&quot;/&gt;&lt;/TableIndex&gt;&lt;/ShapeTextInfo&gt;"/>
</p:tagLst>
</file>

<file path=ppt/tags/tag206.xml><?xml version="1.0" encoding="utf-8"?>
<p:tagLst xmlns:a="http://schemas.openxmlformats.org/drawingml/2006/main" xmlns:r="http://schemas.openxmlformats.org/officeDocument/2006/relationships" xmlns:p="http://schemas.openxmlformats.org/presentationml/2006/main">
  <p:tag name="HTML_SHAPEINFO" val="&lt;SlideThumbPath val=&quot;Slide88.PNG&quot;/&gt;"/>
  <p:tag name="ARTICULATE_SLIDE_THUMBNAIL_REFRESH" val="1"/>
</p:tagLst>
</file>

<file path=ppt/tags/tag20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D26F7731-6BD3-42B6-AFEB-1FF959A59A81}_88.png&quot;/&gt;&lt;left val=&quot;112&quot;/&gt;&lt;top val=&quot;35&quot;/&gt;&lt;width val=&quot;788&quot;/&gt;&lt;height val=&quot;93&quot;/&gt;&lt;hasText val=&quot;1&quot;/&gt;&lt;/Image&gt;&lt;/ThreeDShapeInfo&gt;"/>
  <p:tag name="PRESENTER_SHAPETEXTINFO" val="&lt;ShapeTextInfo&gt;&lt;TableIndex row=&quot;-1&quot; col=&quot;-1&quot;&gt;&lt;linesCount val=&quot;1&quot;/&gt;&lt;lineCharCount val=&quot;27&quot;/&gt;&lt;/TableIndex&gt;&lt;/ShapeTextInfo&gt;"/>
</p:tagLst>
</file>

<file path=ppt/tags/tag20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297F6625-034F-4599-AA8D-0FEB533C37A7}_88.png&quot;/&gt;&lt;left val=&quot;77&quot;/&gt;&lt;top val=&quot;123&quot;/&gt;&lt;width val=&quot;815&quot;/&gt;&lt;height val=&quot;375&quot;/&gt;&lt;hasText val=&quot;1&quot;/&gt;&lt;/Image&gt;&lt;/ThreeDShapeInfo&gt;"/>
  <p:tag name="PRESENTER_SHAPETEXTINFO" val="&lt;ShapeTextInfo&gt;&lt;TableIndex row=&quot;-1&quot; col=&quot;-1&quot;&gt;&lt;linesCount val=&quot;14&quot;/&gt;&lt;lineCharCount val=&quot;65&quot;/&gt;&lt;lineCharCount val=&quot;59&quot;/&gt;&lt;lineCharCount val=&quot;62&quot;/&gt;&lt;lineCharCount val=&quot;64&quot;/&gt;&lt;lineCharCount val=&quot;55&quot;/&gt;&lt;lineCharCount val=&quot;26&quot;/&gt;&lt;lineCharCount val=&quot;59&quot;/&gt;&lt;lineCharCount val=&quot;59&quot;/&gt;&lt;lineCharCount val=&quot;68&quot;/&gt;&lt;lineCharCount val=&quot;62&quot;/&gt;&lt;lineCharCount val=&quot;1&quot;/&gt;&lt;lineCharCount val=&quot;1&quot;/&gt;&lt;lineCharCount val=&quot;1&quot;/&gt;&lt;lineCharCount val=&quot;1&quot;/&gt;&lt;/TableIndex&gt;&lt;/ShapeTextInfo&gt;"/>
</p:tagLst>
</file>

<file path=ppt/tags/tag209.xml><?xml version="1.0" encoding="utf-8"?>
<p:tagLst xmlns:a="http://schemas.openxmlformats.org/drawingml/2006/main" xmlns:r="http://schemas.openxmlformats.org/officeDocument/2006/relationships" xmlns:p="http://schemas.openxmlformats.org/presentationml/2006/main">
  <p:tag name="HTML_SHAPEINFO" val="&lt;SlideThumbPath val=&quot;Slide88.PNG&quot;/&gt;"/>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F78D555B-A8DE-4DA9-B9A1-3072F6C8B4B4}_7.png&quot;/&gt;&lt;left val=&quot;83&quot;/&gt;&lt;top val=&quot;0&quot;/&gt;&lt;width val=&quot;792&quot;/&gt;&lt;height val=&quot;108&quot;/&gt;&lt;hasText val=&quot;1&quot;/&gt;&lt;/Image&gt;&lt;/ThreeDShapeInfo&gt;"/>
  <p:tag name="PRESENTER_SHAPETEXTINFO" val="&lt;ShapeTextInfo&gt;&lt;TableIndex row=&quot;-1&quot; col=&quot;-1&quot;&gt;&lt;linesCount val=&quot;1&quot;/&gt;&lt;lineCharCount val=&quot;20&quot;/&gt;&lt;/TableIndex&gt;&lt;/ShapeTextInfo&gt;"/>
</p:tagLst>
</file>

<file path=ppt/tags/tag210.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D26F7731-6BD3-42B6-AFEB-1FF959A59A81}_88.png&quot;/&gt;&lt;left val=&quot;112&quot;/&gt;&lt;top val=&quot;35&quot;/&gt;&lt;width val=&quot;788&quot;/&gt;&lt;height val=&quot;93&quot;/&gt;&lt;hasText val=&quot;1&quot;/&gt;&lt;/Image&gt;&lt;/ThreeDShapeInfo&gt;"/>
  <p:tag name="PRESENTER_SHAPETEXTINFO" val="&lt;ShapeTextInfo&gt;&lt;TableIndex row=&quot;-1&quot; col=&quot;-1&quot;&gt;&lt;linesCount val=&quot;1&quot;/&gt;&lt;lineCharCount val=&quot;27&quot;/&gt;&lt;/TableIndex&gt;&lt;/ShapeTextInfo&gt;"/>
</p:tagLst>
</file>

<file path=ppt/tags/tag21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297F6625-034F-4599-AA8D-0FEB533C37A7}_88.png&quot;/&gt;&lt;left val=&quot;77&quot;/&gt;&lt;top val=&quot;123&quot;/&gt;&lt;width val=&quot;815&quot;/&gt;&lt;height val=&quot;375&quot;/&gt;&lt;hasText val=&quot;1&quot;/&gt;&lt;/Image&gt;&lt;/ThreeDShapeInfo&gt;"/>
  <p:tag name="PRESENTER_SHAPETEXTINFO" val="&lt;ShapeTextInfo&gt;&lt;TableIndex row=&quot;-1&quot; col=&quot;-1&quot;&gt;&lt;linesCount val=&quot;14&quot;/&gt;&lt;lineCharCount val=&quot;65&quot;/&gt;&lt;lineCharCount val=&quot;59&quot;/&gt;&lt;lineCharCount val=&quot;62&quot;/&gt;&lt;lineCharCount val=&quot;64&quot;/&gt;&lt;lineCharCount val=&quot;55&quot;/&gt;&lt;lineCharCount val=&quot;26&quot;/&gt;&lt;lineCharCount val=&quot;59&quot;/&gt;&lt;lineCharCount val=&quot;59&quot;/&gt;&lt;lineCharCount val=&quot;68&quot;/&gt;&lt;lineCharCount val=&quot;62&quot;/&gt;&lt;lineCharCount val=&quot;1&quot;/&gt;&lt;lineCharCount val=&quot;1&quot;/&gt;&lt;lineCharCount val=&quot;1&quot;/&gt;&lt;lineCharCount val=&quot;1&quot;/&gt;&lt;/TableIndex&gt;&lt;/ShapeTextInfo&gt;"/>
</p:tagLst>
</file>

<file path=ppt/tags/tag212.xml><?xml version="1.0" encoding="utf-8"?>
<p:tagLst xmlns:a="http://schemas.openxmlformats.org/drawingml/2006/main" xmlns:r="http://schemas.openxmlformats.org/officeDocument/2006/relationships" xmlns:p="http://schemas.openxmlformats.org/presentationml/2006/main">
  <p:tag name="HTML_SHAPEINFO" val="&lt;SlideThumbPath val=&quot;Slide93.PNG&quot;/&gt;"/>
  <p:tag name="ARTICULATE_SLIDE_THUMBNAIL_REFRESH" val="1"/>
</p:tagLst>
</file>

<file path=ppt/tags/tag21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25C5FC44-AC08-4C9C-8CCF-B689CA042366}_93.png&quot;/&gt;&lt;left val=&quot;106&quot;/&gt;&lt;top val=&quot;29&quot;/&gt;&lt;width val=&quot;627&quot;/&gt;&lt;height val=&quot;93&quot;/&gt;&lt;hasText val=&quot;1&quot;/&gt;&lt;/Image&gt;&lt;/ThreeDShapeInfo&gt;"/>
  <p:tag name="PRESENTER_SHAPETEXTINFO" val="&lt;ShapeTextInfo&gt;&lt;TableIndex row=&quot;-1&quot; col=&quot;-1&quot;&gt;&lt;linesCount val=&quot;1&quot;/&gt;&lt;lineCharCount val=&quot;29&quot;/&gt;&lt;/TableIndex&gt;&lt;/ShapeTextInfo&gt;"/>
</p:tagLst>
</file>

<file path=ppt/tags/tag21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194B8EEE-1C12-4FB1-964D-7745C002D154}_93.png&quot;/&gt;&lt;left val=&quot;82&quot;/&gt;&lt;top val=&quot;110&quot;/&gt;&lt;width val=&quot;818&quot;/&gt;&lt;height val=&quot;380&quot;/&gt;&lt;hasText val=&quot;1&quot;/&gt;&lt;/Image&gt;&lt;/ThreeDShapeInfo&gt;"/>
  <p:tag name="PRESENTER_SHAPETEXTINFO" val="&lt;ShapeTextInfo&gt;&lt;TableIndex row=&quot;-1&quot; col=&quot;-1&quot;&gt;&lt;linesCount val=&quot;9&quot;/&gt;&lt;lineCharCount val=&quot;46&quot;/&gt;&lt;lineCharCount val=&quot;51&quot;/&gt;&lt;lineCharCount val=&quot;51&quot;/&gt;&lt;lineCharCount val=&quot;49&quot;/&gt;&lt;lineCharCount val=&quot;50&quot;/&gt;&lt;lineCharCount val=&quot;51&quot;/&gt;&lt;lineCharCount val=&quot;51&quot;/&gt;&lt;lineCharCount val=&quot;42&quot;/&gt;&lt;lineCharCount val=&quot;22&quot;/&gt;&lt;/TableIndex&gt;&lt;/ShapeTextInfo&gt;"/>
</p:tagLst>
</file>

<file path=ppt/tags/tag21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DCADEC77-58CD-4140-989F-BEAB48193EA4}_93.png&quot;/&gt;&lt;left val=&quot;395&quot;/&gt;&lt;top val=&quot;495&quot;/&gt;&lt;width val=&quot;169&quot;/&gt;&lt;height val=&quot;38&quot;/&gt;&lt;hasText val=&quot;1&quot;/&gt;&lt;/Image&gt;&lt;/ThreeDShapeInfo&gt;"/>
  <p:tag name="PRESENTER_SHAPETEXTINFO" val="&lt;ShapeTextInfo&gt;&lt;TableIndex row=&quot;-1&quot; col=&quot;-1&quot;&gt;&lt;linesCount val=&quot;1&quot;/&gt;&lt;lineCharCount val=&quot;1&quot;/&gt;&lt;/TableIndex&gt;&lt;/ShapeTextInfo&gt;"/>
</p:tagLst>
</file>

<file path=ppt/tags/tag216.xml><?xml version="1.0" encoding="utf-8"?>
<p:tagLst xmlns:a="http://schemas.openxmlformats.org/drawingml/2006/main" xmlns:r="http://schemas.openxmlformats.org/officeDocument/2006/relationships" xmlns:p="http://schemas.openxmlformats.org/presentationml/2006/main">
  <p:tag name="HTML_SHAPEINFO" val="&lt;SlideThumbPath val=&quot;Slide93.PNG&quot;/&gt;"/>
  <p:tag name="ARTICULATE_SLIDE_THUMBNAIL_REFRESH" val="1"/>
</p:tagLst>
</file>

<file path=ppt/tags/tag21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194B8EEE-1C12-4FB1-964D-7745C002D154}_93.png&quot;/&gt;&lt;left val=&quot;82&quot;/&gt;&lt;top val=&quot;110&quot;/&gt;&lt;width val=&quot;818&quot;/&gt;&lt;height val=&quot;380&quot;/&gt;&lt;hasText val=&quot;1&quot;/&gt;&lt;/Image&gt;&lt;/ThreeDShapeInfo&gt;"/>
  <p:tag name="PRESENTER_SHAPETEXTINFO" val="&lt;ShapeTextInfo&gt;&lt;TableIndex row=&quot;-1&quot; col=&quot;-1&quot;&gt;&lt;linesCount val=&quot;9&quot;/&gt;&lt;lineCharCount val=&quot;46&quot;/&gt;&lt;lineCharCount val=&quot;51&quot;/&gt;&lt;lineCharCount val=&quot;51&quot;/&gt;&lt;lineCharCount val=&quot;49&quot;/&gt;&lt;lineCharCount val=&quot;50&quot;/&gt;&lt;lineCharCount val=&quot;51&quot;/&gt;&lt;lineCharCount val=&quot;51&quot;/&gt;&lt;lineCharCount val=&quot;42&quot;/&gt;&lt;lineCharCount val=&quot;22&quot;/&gt;&lt;/TableIndex&gt;&lt;/ShapeTextInfo&gt;"/>
</p:tagLst>
</file>

<file path=ppt/tags/tag21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DCADEC77-58CD-4140-989F-BEAB48193EA4}_93.png&quot;/&gt;&lt;left val=&quot;395&quot;/&gt;&lt;top val=&quot;495&quot;/&gt;&lt;width val=&quot;169&quot;/&gt;&lt;height val=&quot;38&quot;/&gt;&lt;hasText val=&quot;1&quot;/&gt;&lt;/Image&gt;&lt;/ThreeDShapeInfo&gt;"/>
  <p:tag name="PRESENTER_SHAPETEXTINFO" val="&lt;ShapeTextInfo&gt;&lt;TableIndex row=&quot;-1&quot; col=&quot;-1&quot;&gt;&lt;linesCount val=&quot;1&quot;/&gt;&lt;lineCharCount val=&quot;1&quot;/&gt;&lt;/TableIndex&gt;&lt;/ShapeTextInfo&gt;"/>
</p:tagLst>
</file>

<file path=ppt/tags/tag219.xml><?xml version="1.0" encoding="utf-8"?>
<p:tagLst xmlns:a="http://schemas.openxmlformats.org/drawingml/2006/main" xmlns:r="http://schemas.openxmlformats.org/officeDocument/2006/relationships" xmlns:p="http://schemas.openxmlformats.org/presentationml/2006/main">
  <p:tag name="HTML_SHAPEINFO" val="&lt;SlideThumbPath val=&quot;Slide95.PNG&quot;/&gt;"/>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20.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295B4069-5F0B-4742-8194-997B718E008E}_95.png&quot;/&gt;&lt;left val=&quot;165&quot;/&gt;&lt;top val=&quot;34&quot;/&gt;&lt;width val=&quot;610&quot;/&gt;&lt;height val=&quot;93&quot;/&gt;&lt;hasText val=&quot;1&quot;/&gt;&lt;/Image&gt;&lt;/ThreeDShapeInfo&gt;"/>
  <p:tag name="PRESENTER_SHAPETEXTINFO" val="&lt;ShapeTextInfo&gt;&lt;TableIndex row=&quot;-1&quot; col=&quot;-1&quot;&gt;&lt;linesCount val=&quot;1&quot;/&gt;&lt;lineCharCount val=&quot;10&quot;/&gt;&lt;/TableIndex&gt;&lt;/ShapeTextInfo&gt;"/>
</p:tagLst>
</file>

<file path=ppt/tags/tag22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92E00A17-44C6-467C-9F87-7D9BF6B03DFE}_95.png&quot;/&gt;&lt;left val=&quot;98&quot;/&gt;&lt;top val=&quot;103&quot;/&gt;&lt;width val=&quot;751&quot;/&gt;&lt;height val=&quot;345&quot;/&gt;&lt;hasText val=&quot;1&quot;/&gt;&lt;/Image&gt;&lt;/ThreeDShapeInfo&gt;"/>
  <p:tag name="PRESENTER_SHAPETEXTINFO" val="&lt;ShapeTextInfo&gt;&lt;TableIndex row=&quot;-1&quot; col=&quot;-1&quot;&gt;&lt;linesCount val=&quot;8&quot;/&gt;&lt;lineCharCount val=&quot;1&quot;/&gt;&lt;lineCharCount val=&quot;45&quot;/&gt;&lt;lineCharCount val=&quot;47&quot;/&gt;&lt;lineCharCount val=&quot;40&quot;/&gt;&lt;lineCharCount val=&quot;41&quot;/&gt;&lt;lineCharCount val=&quot;40&quot;/&gt;&lt;lineCharCount val=&quot;46&quot;/&gt;&lt;lineCharCount val=&quot;12&quot;/&gt;&lt;/TableIndex&gt;&lt;/ShapeTextInfo&gt;"/>
</p:tagLst>
</file>

<file path=ppt/tags/tag22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5533AE65-3356-4132-B8E3-8CB17A4E8E2C}_95.png&quot;/&gt;&lt;left val=&quot;89&quot;/&gt;&lt;top val=&quot;489&quot;/&gt;&lt;width val=&quot;184&quot;/&gt;&lt;height val=&quot;29&quot;/&gt;&lt;hasText val=&quot;1&quot;/&gt;&lt;/Image&gt;&lt;/ThreeDShapeInfo&gt;"/>
  <p:tag name="PRESENTER_SHAPETEXTINFO" val="&lt;ShapeTextInfo&gt;&lt;TableIndex row=&quot;-1&quot; col=&quot;-1&quot;&gt;&lt;linesCount val=&quot;1&quot;/&gt;&lt;lineCharCount val=&quot;1&quot;/&gt;&lt;/TableIndex&gt;&lt;/ShapeTextInfo&gt;"/>
</p:tagLst>
</file>

<file path=ppt/tags/tag223.xml><?xml version="1.0" encoding="utf-8"?>
<p:tagLst xmlns:a="http://schemas.openxmlformats.org/drawingml/2006/main" xmlns:r="http://schemas.openxmlformats.org/officeDocument/2006/relationships" xmlns:p="http://schemas.openxmlformats.org/presentationml/2006/main">
  <p:tag name="HTML_SHAPEINFO" val="&lt;SlideThumbPath val=&quot;Slide96.PNG&quot;/&gt;"/>
  <p:tag name="ARTICULATE_SLIDE_THUMBNAIL_REFRESH" val="1"/>
</p:tagLst>
</file>

<file path=ppt/tags/tag22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02B35AE3-AA3E-49FD-8E4B-F3D7C98E4B69}_96.png&quot;/&gt;&lt;left val=&quot;106&quot;/&gt;&lt;top val=&quot;28&quot;/&gt;&lt;width val=&quot;615&quot;/&gt;&lt;height val=&quot;93&quot;/&gt;&lt;hasText val=&quot;1&quot;/&gt;&lt;/Image&gt;&lt;/ThreeDShapeInfo&gt;"/>
  <p:tag name="PRESENTER_SHAPETEXTINFO" val="&lt;ShapeTextInfo&gt;&lt;TableIndex row=&quot;-1&quot; col=&quot;-1&quot;&gt;&lt;linesCount val=&quot;1&quot;/&gt;&lt;lineCharCount val=&quot;19&quot;/&gt;&lt;/TableIndex&gt;&lt;/ShapeTextInfo&gt;"/>
</p:tagLst>
</file>

<file path=ppt/tags/tag22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A94D8CDD-1A74-4A27-A125-A8769C51CC81}_96.png&quot;/&gt;&lt;left val=&quot;64&quot;/&gt;&lt;top val=&quot;125&quot;/&gt;&lt;width val=&quot;823&quot;/&gt;&lt;height val=&quot;357&quot;/&gt;&lt;hasText val=&quot;1&quot;/&gt;&lt;/Image&gt;&lt;/ThreeDShapeInfo&gt;"/>
  <p:tag name="PRESENTER_SHAPETEXTINFO" val="&lt;ShapeTextInfo&gt;&lt;TableIndex row=&quot;-1&quot; col=&quot;-1&quot;&gt;&lt;linesCount val=&quot;8&quot;/&gt;&lt;lineCharCount val=&quot;52&quot;/&gt;&lt;lineCharCount val=&quot;18&quot;/&gt;&lt;lineCharCount val=&quot;59&quot;/&gt;&lt;lineCharCount val=&quot;51&quot;/&gt;&lt;lineCharCount val=&quot;50&quot;/&gt;&lt;lineCharCount val=&quot;17&quot;/&gt;&lt;lineCharCount val=&quot;51&quot;/&gt;&lt;lineCharCount val=&quot;17&quot;/&gt;&lt;/TableIndex&gt;&lt;/ShapeTextInfo&gt;"/>
</p:tagLst>
</file>

<file path=ppt/tags/tag226.xml><?xml version="1.0" encoding="utf-8"?>
<p:tagLst xmlns:a="http://schemas.openxmlformats.org/drawingml/2006/main" xmlns:r="http://schemas.openxmlformats.org/officeDocument/2006/relationships" xmlns:p="http://schemas.openxmlformats.org/presentationml/2006/main">
  <p:tag name="HTML_SHAPEINFO" val="&lt;SlideThumbPath val=&quot;Slide96.PNG&quot;/&gt;"/>
  <p:tag name="ARTICULATE_SLIDE_THUMBNAIL_REFRESH" val="1"/>
</p:tagLst>
</file>

<file path=ppt/tags/tag22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02B35AE3-AA3E-49FD-8E4B-F3D7C98E4B69}_96.png&quot;/&gt;&lt;left val=&quot;106&quot;/&gt;&lt;top val=&quot;28&quot;/&gt;&lt;width val=&quot;615&quot;/&gt;&lt;height val=&quot;93&quot;/&gt;&lt;hasText val=&quot;1&quot;/&gt;&lt;/Image&gt;&lt;/ThreeDShapeInfo&gt;"/>
  <p:tag name="PRESENTER_SHAPETEXTINFO" val="&lt;ShapeTextInfo&gt;&lt;TableIndex row=&quot;-1&quot; col=&quot;-1&quot;&gt;&lt;linesCount val=&quot;1&quot;/&gt;&lt;lineCharCount val=&quot;19&quot;/&gt;&lt;/TableIndex&gt;&lt;/ShapeTextInfo&gt;"/>
</p:tagLst>
</file>

<file path=ppt/tags/tag22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A94D8CDD-1A74-4A27-A125-A8769C51CC81}_96.png&quot;/&gt;&lt;left val=&quot;64&quot;/&gt;&lt;top val=&quot;125&quot;/&gt;&lt;width val=&quot;823&quot;/&gt;&lt;height val=&quot;357&quot;/&gt;&lt;hasText val=&quot;1&quot;/&gt;&lt;/Image&gt;&lt;/ThreeDShapeInfo&gt;"/>
  <p:tag name="PRESENTER_SHAPETEXTINFO" val="&lt;ShapeTextInfo&gt;&lt;TableIndex row=&quot;-1&quot; col=&quot;-1&quot;&gt;&lt;linesCount val=&quot;8&quot;/&gt;&lt;lineCharCount val=&quot;52&quot;/&gt;&lt;lineCharCount val=&quot;18&quot;/&gt;&lt;lineCharCount val=&quot;59&quot;/&gt;&lt;lineCharCount val=&quot;51&quot;/&gt;&lt;lineCharCount val=&quot;50&quot;/&gt;&lt;lineCharCount val=&quot;17&quot;/&gt;&lt;lineCharCount val=&quot;51&quot;/&gt;&lt;lineCharCount val=&quot;17&quot;/&gt;&lt;/TableIndex&gt;&lt;/ShapeTextInfo&gt;"/>
</p:tagLst>
</file>

<file path=ppt/tags/tag229.xml><?xml version="1.0" encoding="utf-8"?>
<p:tagLst xmlns:a="http://schemas.openxmlformats.org/drawingml/2006/main" xmlns:r="http://schemas.openxmlformats.org/officeDocument/2006/relationships" xmlns:p="http://schemas.openxmlformats.org/presentationml/2006/main">
  <p:tag name="HTML_SHAPEINFO" val="&lt;SlideThumbPath val=&quot;Slide96.PNG&quot;/&gt;"/>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HTML_SHAPEINFO" val="&lt;SlideThumbPath val=&quot;Slide8.PNG&quot;/&gt;"/>
  <p:tag name="ARTICULATE_SLIDE_THUMBNAIL_REFRESH" val="1"/>
</p:tagLst>
</file>

<file path=ppt/tags/tag230.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02B35AE3-AA3E-49FD-8E4B-F3D7C98E4B69}_96.png&quot;/&gt;&lt;left val=&quot;106&quot;/&gt;&lt;top val=&quot;28&quot;/&gt;&lt;width val=&quot;615&quot;/&gt;&lt;height val=&quot;93&quot;/&gt;&lt;hasText val=&quot;1&quot;/&gt;&lt;/Image&gt;&lt;/ThreeDShapeInfo&gt;"/>
  <p:tag name="PRESENTER_SHAPETEXTINFO" val="&lt;ShapeTextInfo&gt;&lt;TableIndex row=&quot;-1&quot; col=&quot;-1&quot;&gt;&lt;linesCount val=&quot;1&quot;/&gt;&lt;lineCharCount val=&quot;19&quot;/&gt;&lt;/TableIndex&gt;&lt;/ShapeTextInfo&gt;"/>
</p:tagLst>
</file>

<file path=ppt/tags/tag23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A94D8CDD-1A74-4A27-A125-A8769C51CC81}_96.png&quot;/&gt;&lt;left val=&quot;64&quot;/&gt;&lt;top val=&quot;125&quot;/&gt;&lt;width val=&quot;823&quot;/&gt;&lt;height val=&quot;357&quot;/&gt;&lt;hasText val=&quot;1&quot;/&gt;&lt;/Image&gt;&lt;/ThreeDShapeInfo&gt;"/>
  <p:tag name="PRESENTER_SHAPETEXTINFO" val="&lt;ShapeTextInfo&gt;&lt;TableIndex row=&quot;-1&quot; col=&quot;-1&quot;&gt;&lt;linesCount val=&quot;8&quot;/&gt;&lt;lineCharCount val=&quot;52&quot;/&gt;&lt;lineCharCount val=&quot;18&quot;/&gt;&lt;lineCharCount val=&quot;59&quot;/&gt;&lt;lineCharCount val=&quot;51&quot;/&gt;&lt;lineCharCount val=&quot;50&quot;/&gt;&lt;lineCharCount val=&quot;17&quot;/&gt;&lt;lineCharCount val=&quot;51&quot;/&gt;&lt;lineCharCount val=&quot;17&quot;/&gt;&lt;/TableIndex&gt;&lt;/ShapeTextInfo&gt;"/>
</p:tagLst>
</file>

<file path=ppt/tags/tag232.xml><?xml version="1.0" encoding="utf-8"?>
<p:tagLst xmlns:a="http://schemas.openxmlformats.org/drawingml/2006/main" xmlns:r="http://schemas.openxmlformats.org/officeDocument/2006/relationships" xmlns:p="http://schemas.openxmlformats.org/presentationml/2006/main">
  <p:tag name="HTML_SHAPEINFO" val="&lt;SlideThumbPath val=&quot;Slide96.PNG&quot;/&gt;"/>
  <p:tag name="ARTICULATE_SLIDE_THUMBNAIL_REFRESH" val="1"/>
</p:tagLst>
</file>

<file path=ppt/tags/tag23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02B35AE3-AA3E-49FD-8E4B-F3D7C98E4B69}_96.png&quot;/&gt;&lt;left val=&quot;106&quot;/&gt;&lt;top val=&quot;28&quot;/&gt;&lt;width val=&quot;615&quot;/&gt;&lt;height val=&quot;93&quot;/&gt;&lt;hasText val=&quot;1&quot;/&gt;&lt;/Image&gt;&lt;/ThreeDShapeInfo&gt;"/>
  <p:tag name="PRESENTER_SHAPETEXTINFO" val="&lt;ShapeTextInfo&gt;&lt;TableIndex row=&quot;-1&quot; col=&quot;-1&quot;&gt;&lt;linesCount val=&quot;1&quot;/&gt;&lt;lineCharCount val=&quot;19&quot;/&gt;&lt;/TableIndex&gt;&lt;/ShapeTextInfo&gt;"/>
</p:tagLst>
</file>

<file path=ppt/tags/tag23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A94D8CDD-1A74-4A27-A125-A8769C51CC81}_96.png&quot;/&gt;&lt;left val=&quot;64&quot;/&gt;&lt;top val=&quot;125&quot;/&gt;&lt;width val=&quot;823&quot;/&gt;&lt;height val=&quot;357&quot;/&gt;&lt;hasText val=&quot;1&quot;/&gt;&lt;/Image&gt;&lt;/ThreeDShapeInfo&gt;"/>
  <p:tag name="PRESENTER_SHAPETEXTINFO" val="&lt;ShapeTextInfo&gt;&lt;TableIndex row=&quot;-1&quot; col=&quot;-1&quot;&gt;&lt;linesCount val=&quot;8&quot;/&gt;&lt;lineCharCount val=&quot;52&quot;/&gt;&lt;lineCharCount val=&quot;18&quot;/&gt;&lt;lineCharCount val=&quot;59&quot;/&gt;&lt;lineCharCount val=&quot;51&quot;/&gt;&lt;lineCharCount val=&quot;50&quot;/&gt;&lt;lineCharCount val=&quot;17&quot;/&gt;&lt;lineCharCount val=&quot;51&quot;/&gt;&lt;lineCharCount val=&quot;17&quot;/&gt;&lt;/TableIndex&gt;&lt;/ShapeTextInfo&gt;"/>
</p:tagLst>
</file>

<file path=ppt/tags/tag235.xml><?xml version="1.0" encoding="utf-8"?>
<p:tagLst xmlns:a="http://schemas.openxmlformats.org/drawingml/2006/main" xmlns:r="http://schemas.openxmlformats.org/officeDocument/2006/relationships" xmlns:p="http://schemas.openxmlformats.org/presentationml/2006/main">
  <p:tag name="HTML_SHAPEINFO" val="&lt;SlideThumbPath val=&quot;Slide97.PNG&quot;/&gt;"/>
  <p:tag name="ARTICULATE_SLIDE_THUMBNAIL_REFRESH" val="1"/>
</p:tagLst>
</file>

<file path=ppt/tags/tag23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7F9D05D0-305D-491B-B39C-2A405B52A6DC}_97.png&quot;/&gt;&lt;left val=&quot;118&quot;/&gt;&lt;top val=&quot;34&quot;/&gt;&lt;width val=&quot;615&quot;/&gt;&lt;height val=&quot;93&quot;/&gt;&lt;hasText val=&quot;1&quot;/&gt;&lt;/Image&gt;&lt;/ThreeDShapeInfo&gt;"/>
  <p:tag name="PRESENTER_SHAPETEXTINFO" val="&lt;ShapeTextInfo&gt;&lt;TableIndex row=&quot;-1&quot; col=&quot;-1&quot;&gt;&lt;linesCount val=&quot;1&quot;/&gt;&lt;lineCharCount val=&quot;22&quot;/&gt;&lt;/TableIndex&gt;&lt;/ShapeTextInfo&gt;"/>
</p:tagLst>
</file>

<file path=ppt/tags/tag23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B47B07DC-0DEE-449E-BE2F-445C5AB8471D}_97.png&quot;/&gt;&lt;left val=&quot;88&quot;/&gt;&lt;top val=&quot;116&quot;/&gt;&lt;width val=&quot;787&quot;/&gt;&lt;height val=&quot;394&quot;/&gt;&lt;hasText val=&quot;1&quot;/&gt;&lt;/Image&gt;&lt;/ThreeDShapeInfo&gt;"/>
  <p:tag name="PRESENTER_SHAPETEXTINFO" val="&lt;ShapeTextInfo&gt;&lt;TableIndex row=&quot;-1&quot; col=&quot;-1&quot;&gt;&lt;linesCount val=&quot;10&quot;/&gt;&lt;lineCharCount val=&quot;46&quot;/&gt;&lt;lineCharCount val=&quot;42&quot;/&gt;&lt;lineCharCount val=&quot;45&quot;/&gt;&lt;lineCharCount val=&quot;42&quot;/&gt;&lt;lineCharCount val=&quot;48&quot;/&gt;&lt;lineCharCount val=&quot;31&quot;/&gt;&lt;lineCharCount val=&quot;48&quot;/&gt;&lt;lineCharCount val=&quot;33&quot;/&gt;&lt;lineCharCount val=&quot;1&quot;/&gt;&lt;lineCharCount val=&quot;1&quot;/&gt;&lt;/TableIndex&gt;&lt;/ShapeTextInfo&gt;"/>
</p:tagLst>
</file>

<file path=ppt/tags/tag238.xml><?xml version="1.0" encoding="utf-8"?>
<p:tagLst xmlns:a="http://schemas.openxmlformats.org/drawingml/2006/main" xmlns:r="http://schemas.openxmlformats.org/officeDocument/2006/relationships" xmlns:p="http://schemas.openxmlformats.org/presentationml/2006/main">
  <p:tag name="HTML_SHAPEINFO" val="&lt;SlideThumbPath val=&quot;Slide97.PNG&quot;/&gt;"/>
  <p:tag name="ARTICULATE_SLIDE_THUMBNAIL_REFRESH" val="1"/>
</p:tagLst>
</file>

<file path=ppt/tags/tag23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7F9D05D0-305D-491B-B39C-2A405B52A6DC}_97.png&quot;/&gt;&lt;left val=&quot;118&quot;/&gt;&lt;top val=&quot;34&quot;/&gt;&lt;width val=&quot;615&quot;/&gt;&lt;height val=&quot;93&quot;/&gt;&lt;hasText val=&quot;1&quot;/&gt;&lt;/Image&gt;&lt;/ThreeDShapeInfo&gt;"/>
  <p:tag name="PRESENTER_SHAPETEXTINFO" val="&lt;ShapeTextInfo&gt;&lt;TableIndex row=&quot;-1&quot; col=&quot;-1&quot;&gt;&lt;linesCount val=&quot;1&quot;/&gt;&lt;lineCharCount val=&quot;22&quot;/&gt;&lt;/TableIndex&gt;&lt;/ShapeTextInfo&gt;"/>
</p:tagLst>
</file>

<file path=ppt/tags/tag2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82142905-F89D-4ACD-91E3-2DBA9FE9EA09}_8.png&quot;/&gt;&lt;left val=&quot;70&quot;/&gt;&lt;top val=&quot;39&quot;/&gt;&lt;width val=&quot;848&quot;/&gt;&lt;height val=&quot;93&quot;/&gt;&lt;hasText val=&quot;1&quot;/&gt;&lt;/Image&gt;&lt;/ThreeDShapeInfo&gt;"/>
  <p:tag name="PRESENTER_SHAPETEXTINFO" val="&lt;ShapeTextInfo&gt;&lt;TableIndex row=&quot;-1&quot; col=&quot;-1&quot;&gt;&lt;linesCount val=&quot;1&quot;/&gt;&lt;lineCharCount val=&quot;42&quot;/&gt;&lt;/TableIndex&gt;&lt;/ShapeTextInfo&gt;"/>
</p:tagLst>
</file>

<file path=ppt/tags/tag240.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B47B07DC-0DEE-449E-BE2F-445C5AB8471D}_97.png&quot;/&gt;&lt;left val=&quot;88&quot;/&gt;&lt;top val=&quot;116&quot;/&gt;&lt;width val=&quot;787&quot;/&gt;&lt;height val=&quot;394&quot;/&gt;&lt;hasText val=&quot;1&quot;/&gt;&lt;/Image&gt;&lt;/ThreeDShapeInfo&gt;"/>
  <p:tag name="PRESENTER_SHAPETEXTINFO" val="&lt;ShapeTextInfo&gt;&lt;TableIndex row=&quot;-1&quot; col=&quot;-1&quot;&gt;&lt;linesCount val=&quot;10&quot;/&gt;&lt;lineCharCount val=&quot;46&quot;/&gt;&lt;lineCharCount val=&quot;42&quot;/&gt;&lt;lineCharCount val=&quot;45&quot;/&gt;&lt;lineCharCount val=&quot;42&quot;/&gt;&lt;lineCharCount val=&quot;48&quot;/&gt;&lt;lineCharCount val=&quot;31&quot;/&gt;&lt;lineCharCount val=&quot;48&quot;/&gt;&lt;lineCharCount val=&quot;33&quot;/&gt;&lt;lineCharCount val=&quot;1&quot;/&gt;&lt;lineCharCount val=&quot;1&quot;/&gt;&lt;/TableIndex&gt;&lt;/ShapeTextInfo&gt;"/>
</p:tagLst>
</file>

<file path=ppt/tags/tag241.xml><?xml version="1.0" encoding="utf-8"?>
<p:tagLst xmlns:a="http://schemas.openxmlformats.org/drawingml/2006/main" xmlns:r="http://schemas.openxmlformats.org/officeDocument/2006/relationships" xmlns:p="http://schemas.openxmlformats.org/presentationml/2006/main">
  <p:tag name="HTML_SHAPEINFO" val="&lt;SlideThumbPath val=&quot;Slide97.PNG&quot;/&gt;"/>
  <p:tag name="ARTICULATE_SLIDE_THUMBNAIL_REFRESH" val="1"/>
</p:tagLst>
</file>

<file path=ppt/tags/tag24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7F9D05D0-305D-491B-B39C-2A405B52A6DC}_97.png&quot;/&gt;&lt;left val=&quot;118&quot;/&gt;&lt;top val=&quot;34&quot;/&gt;&lt;width val=&quot;615&quot;/&gt;&lt;height val=&quot;93&quot;/&gt;&lt;hasText val=&quot;1&quot;/&gt;&lt;/Image&gt;&lt;/ThreeDShapeInfo&gt;"/>
  <p:tag name="PRESENTER_SHAPETEXTINFO" val="&lt;ShapeTextInfo&gt;&lt;TableIndex row=&quot;-1&quot; col=&quot;-1&quot;&gt;&lt;linesCount val=&quot;1&quot;/&gt;&lt;lineCharCount val=&quot;22&quot;/&gt;&lt;/TableIndex&gt;&lt;/ShapeTextInfo&gt;"/>
</p:tagLst>
</file>

<file path=ppt/tags/tag24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B47B07DC-0DEE-449E-BE2F-445C5AB8471D}_97.png&quot;/&gt;&lt;left val=&quot;88&quot;/&gt;&lt;top val=&quot;116&quot;/&gt;&lt;width val=&quot;787&quot;/&gt;&lt;height val=&quot;394&quot;/&gt;&lt;hasText val=&quot;1&quot;/&gt;&lt;/Image&gt;&lt;/ThreeDShapeInfo&gt;"/>
  <p:tag name="PRESENTER_SHAPETEXTINFO" val="&lt;ShapeTextInfo&gt;&lt;TableIndex row=&quot;-1&quot; col=&quot;-1&quot;&gt;&lt;linesCount val=&quot;10&quot;/&gt;&lt;lineCharCount val=&quot;46&quot;/&gt;&lt;lineCharCount val=&quot;42&quot;/&gt;&lt;lineCharCount val=&quot;45&quot;/&gt;&lt;lineCharCount val=&quot;42&quot;/&gt;&lt;lineCharCount val=&quot;48&quot;/&gt;&lt;lineCharCount val=&quot;31&quot;/&gt;&lt;lineCharCount val=&quot;48&quot;/&gt;&lt;lineCharCount val=&quot;33&quot;/&gt;&lt;lineCharCount val=&quot;1&quot;/&gt;&lt;lineCharCount val=&quot;1&quot;/&gt;&lt;/TableIndex&gt;&lt;/ShapeTextInfo&gt;"/>
</p:tagLst>
</file>

<file path=ppt/tags/tag244.xml><?xml version="1.0" encoding="utf-8"?>
<p:tagLst xmlns:a="http://schemas.openxmlformats.org/drawingml/2006/main" xmlns:r="http://schemas.openxmlformats.org/officeDocument/2006/relationships" xmlns:p="http://schemas.openxmlformats.org/presentationml/2006/main">
  <p:tag name="PRESENTER_SHAPEINFO" val="&lt;ThreeDShapeInfo&gt;&lt;uuid val=&quot;{2D3A221D-FBED-461D-9DBE-2EDA9B9BDF8E}&quot;/&gt;&lt;isInvalidForFieldText val=&quot;0&quot;/&gt;&lt;Image&gt;&lt;filename val=&quot;C:\Users\jmmartin1\AppData\Local\Temp\PR\data\asimages\{2D3A221D-FBED-461D-9DBE-2EDA9B9BDF8E}_99.png&quot;/&gt;&lt;left val=&quot;755&quot;/&gt;&lt;top val=&quot;323&quot;/&gt;&lt;width val=&quot;172&quot;/&gt;&lt;height val=&quot;261&quot;/&gt;&lt;hasText val=&quot;1&quot;/&gt;&lt;/Image&gt;&lt;/ThreeDShapeInfo&gt;"/>
</p:tagLst>
</file>

<file path=ppt/tags/tag245.xml><?xml version="1.0" encoding="utf-8"?>
<p:tagLst xmlns:a="http://schemas.openxmlformats.org/drawingml/2006/main" xmlns:r="http://schemas.openxmlformats.org/officeDocument/2006/relationships" xmlns:p="http://schemas.openxmlformats.org/presentationml/2006/main">
  <p:tag name="HTML_SHAPEINFO" val="&lt;SlideThumbPath val=&quot;Slide100.PNG&quot;/&gt;"/>
  <p:tag name="ARTICULATE_SLIDE_THUMBNAIL_REFRESH" val="1"/>
</p:tagLst>
</file>

<file path=ppt/tags/tag24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E98FCB88-76E7-4089-AA04-C8C47C37B1E5}_100.png&quot;/&gt;&lt;left val=&quot;124&quot;/&gt;&lt;top val=&quot;33&quot;/&gt;&lt;width val=&quot;770&quot;/&gt;&lt;height val=&quot;93&quot;/&gt;&lt;hasText val=&quot;1&quot;/&gt;&lt;/Image&gt;&lt;/ThreeDShapeInfo&gt;"/>
  <p:tag name="PRESENTER_SHAPETEXTINFO" val="&lt;ShapeTextInfo&gt;&lt;TableIndex row=&quot;-1&quot; col=&quot;-1&quot;&gt;&lt;linesCount val=&quot;1&quot;/&gt;&lt;lineCharCount val=&quot;26&quot;/&gt;&lt;/TableIndex&gt;&lt;/ShapeTextInfo&gt;"/>
</p:tagLst>
</file>

<file path=ppt/tags/tag24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26F39BD0-A754-407D-B763-8AB69791E332}_100.png&quot;/&gt;&lt;left val=&quot;136&quot;/&gt;&lt;top val=&quot;167&quot;/&gt;&lt;width val=&quot;685&quot;/&gt;&lt;height val=&quot;306&quot;/&gt;&lt;hasText val=&quot;1&quot;/&gt;&lt;/Image&gt;&lt;/ThreeDShapeInfo&gt;"/>
  <p:tag name="PRESENTER_SHAPETEXTINFO" val="&lt;ShapeTextInfo&gt;&lt;TableIndex row=&quot;-1&quot; col=&quot;-1&quot;&gt;&lt;linesCount val=&quot;4&quot;/&gt;&lt;lineCharCount val=&quot;35&quot;/&gt;&lt;lineCharCount val=&quot;43&quot;/&gt;&lt;lineCharCount val=&quot;40&quot;/&gt;&lt;lineCharCount val=&quot;40&quot;/&gt;&lt;/TableIndex&gt;&lt;/ShapeTextInfo&gt;"/>
</p:tagLst>
</file>

<file path=ppt/tags/tag248.xml><?xml version="1.0" encoding="utf-8"?>
<p:tagLst xmlns:a="http://schemas.openxmlformats.org/drawingml/2006/main" xmlns:r="http://schemas.openxmlformats.org/officeDocument/2006/relationships" xmlns:p="http://schemas.openxmlformats.org/presentationml/2006/main">
  <p:tag name="HTML_SHAPEINFO" val="&lt;SlideThumbPath val=&quot;Slide101.PNG&quot;/&gt;"/>
  <p:tag name="ARTICULATE_SLIDE_THUMBNAIL_REFRESH" val="1"/>
</p:tagLst>
</file>

<file path=ppt/tags/tag24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099D80D1-A9C9-46FF-90C6-1BB402DE42F9}_101.png&quot;/&gt;&lt;left val=&quot;136&quot;/&gt;&lt;top val=&quot;33&quot;/&gt;&lt;width val=&quot;546&quot;/&gt;&lt;height val=&quot;93&quot;/&gt;&lt;hasText val=&quot;1&quot;/&gt;&lt;/Image&gt;&lt;/ThreeDShapeInfo&gt;"/>
  <p:tag name="PRESENTER_SHAPETEXTINFO" val="&lt;ShapeTextInfo&gt;&lt;TableIndex row=&quot;-1&quot; col=&quot;-1&quot;&gt;&lt;linesCount val=&quot;1&quot;/&gt;&lt;lineCharCount val=&quot;15&quot;/&gt;&lt;/TableIndex&gt;&lt;/ShapeTextInfo&gt;"/>
</p:tagLst>
</file>

<file path=ppt/tags/tag2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9A8ECD78-5F78-4507-99B3-BC5B53872406}_8.png&quot;/&gt;&lt;left val=&quot;78&quot;/&gt;&lt;top val=&quot;140&quot;/&gt;&lt;width val=&quot;803&quot;/&gt;&lt;height val=&quot;315&quot;/&gt;&lt;hasText val=&quot;1&quot;/&gt;&lt;/Image&gt;&lt;/ThreeDShapeInfo&gt;"/>
  <p:tag name="PRESENTER_SHAPETEXTINFO" val="&lt;ShapeTextInfo&gt;&lt;TableIndex row=&quot;-1&quot; col=&quot;-1&quot;&gt;&lt;linesCount val=&quot;6&quot;/&gt;&lt;lineCharCount val=&quot;21&quot;/&gt;&lt;lineCharCount val=&quot;36&quot;/&gt;&lt;lineCharCount val=&quot;41&quot;/&gt;&lt;lineCharCount val=&quot;39&quot;/&gt;&lt;lineCharCount val=&quot;37&quot;/&gt;&lt;lineCharCount val=&quot;7&quot;/&gt;&lt;/TableIndex&gt;&lt;/ShapeTextInfo&gt;"/>
</p:tagLst>
</file>

<file path=ppt/tags/tag250.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24BEBBDE-C375-4446-BB87-E5599E0FB2A3}_101.png&quot;/&gt;&lt;left val=&quot;128&quot;/&gt;&lt;top val=&quot;132&quot;/&gt;&lt;width val=&quot;639&quot;/&gt;&lt;height val=&quot;348&quot;/&gt;&lt;hasText val=&quot;1&quot;/&gt;&lt;/Image&gt;&lt;/ThreeDShapeInfo&gt;"/>
  <p:tag name="PRESENTER_SHAPETEXTINFO" val="&lt;ShapeTextInfo&gt;&lt;TableIndex row=&quot;-1&quot; col=&quot;-1&quot;&gt;&lt;linesCount val=&quot;7&quot;/&gt;&lt;lineCharCount val=&quot;26&quot;/&gt;&lt;lineCharCount val=&quot;24&quot;/&gt;&lt;lineCharCount val=&quot;34&quot;/&gt;&lt;lineCharCount val=&quot;5&quot;/&gt;&lt;lineCharCount val=&quot;34&quot;/&gt;&lt;lineCharCount val=&quot;33&quot;/&gt;&lt;lineCharCount val=&quot;9&quot;/&gt;&lt;/TableIndex&gt;&lt;/ShapeTextInfo&gt;"/>
</p:tagLst>
</file>

<file path=ppt/tags/tag251.xml><?xml version="1.0" encoding="utf-8"?>
<p:tagLst xmlns:a="http://schemas.openxmlformats.org/drawingml/2006/main" xmlns:r="http://schemas.openxmlformats.org/officeDocument/2006/relationships" xmlns:p="http://schemas.openxmlformats.org/presentationml/2006/main">
  <p:tag name="HTML_SHAPEINFO" val="&lt;SlideThumbPath val=&quot;Slide97.PNG&quot;/&gt;"/>
  <p:tag name="ARTICULATE_SLIDE_THUMBNAIL_REFRESH" val="1"/>
</p:tagLst>
</file>

<file path=ppt/tags/tag25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7F9D05D0-305D-491B-B39C-2A405B52A6DC}_97.png&quot;/&gt;&lt;left val=&quot;118&quot;/&gt;&lt;top val=&quot;34&quot;/&gt;&lt;width val=&quot;615&quot;/&gt;&lt;height val=&quot;93&quot;/&gt;&lt;hasText val=&quot;1&quot;/&gt;&lt;/Image&gt;&lt;/ThreeDShapeInfo&gt;"/>
  <p:tag name="PRESENTER_SHAPETEXTINFO" val="&lt;ShapeTextInfo&gt;&lt;TableIndex row=&quot;-1&quot; col=&quot;-1&quot;&gt;&lt;linesCount val=&quot;1&quot;/&gt;&lt;lineCharCount val=&quot;22&quot;/&gt;&lt;/TableIndex&gt;&lt;/ShapeTextInfo&gt;"/>
</p:tagLst>
</file>

<file path=ppt/tags/tag25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B47B07DC-0DEE-449E-BE2F-445C5AB8471D}_97.png&quot;/&gt;&lt;left val=&quot;88&quot;/&gt;&lt;top val=&quot;116&quot;/&gt;&lt;width val=&quot;787&quot;/&gt;&lt;height val=&quot;394&quot;/&gt;&lt;hasText val=&quot;1&quot;/&gt;&lt;/Image&gt;&lt;/ThreeDShapeInfo&gt;"/>
  <p:tag name="PRESENTER_SHAPETEXTINFO" val="&lt;ShapeTextInfo&gt;&lt;TableIndex row=&quot;-1&quot; col=&quot;-1&quot;&gt;&lt;linesCount val=&quot;10&quot;/&gt;&lt;lineCharCount val=&quot;46&quot;/&gt;&lt;lineCharCount val=&quot;42&quot;/&gt;&lt;lineCharCount val=&quot;45&quot;/&gt;&lt;lineCharCount val=&quot;42&quot;/&gt;&lt;lineCharCount val=&quot;48&quot;/&gt;&lt;lineCharCount val=&quot;31&quot;/&gt;&lt;lineCharCount val=&quot;48&quot;/&gt;&lt;lineCharCount val=&quot;33&quot;/&gt;&lt;lineCharCount val=&quot;1&quot;/&gt;&lt;lineCharCount val=&quot;1&quot;/&gt;&lt;/TableIndex&gt;&lt;/ShapeTextInfo&gt;"/>
</p:tagLst>
</file>

<file path=ppt/tags/tag254.xml><?xml version="1.0" encoding="utf-8"?>
<p:tagLst xmlns:a="http://schemas.openxmlformats.org/drawingml/2006/main" xmlns:r="http://schemas.openxmlformats.org/officeDocument/2006/relationships" xmlns:p="http://schemas.openxmlformats.org/presentationml/2006/main">
  <p:tag name="HTML_SHAPEINFO" val="&lt;SlideThumbPath val=&quot;Slide97.PNG&quot;/&gt;"/>
  <p:tag name="ARTICULATE_SLIDE_THUMBNAIL_REFRESH" val="1"/>
</p:tagLst>
</file>

<file path=ppt/tags/tag25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7F9D05D0-305D-491B-B39C-2A405B52A6DC}_97.png&quot;/&gt;&lt;left val=&quot;118&quot;/&gt;&lt;top val=&quot;34&quot;/&gt;&lt;width val=&quot;615&quot;/&gt;&lt;height val=&quot;93&quot;/&gt;&lt;hasText val=&quot;1&quot;/&gt;&lt;/Image&gt;&lt;/ThreeDShapeInfo&gt;"/>
  <p:tag name="PRESENTER_SHAPETEXTINFO" val="&lt;ShapeTextInfo&gt;&lt;TableIndex row=&quot;-1&quot; col=&quot;-1&quot;&gt;&lt;linesCount val=&quot;1&quot;/&gt;&lt;lineCharCount val=&quot;22&quot;/&gt;&lt;/TableIndex&gt;&lt;/ShapeTextInfo&gt;"/>
</p:tagLst>
</file>

<file path=ppt/tags/tag25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B47B07DC-0DEE-449E-BE2F-445C5AB8471D}_97.png&quot;/&gt;&lt;left val=&quot;88&quot;/&gt;&lt;top val=&quot;116&quot;/&gt;&lt;width val=&quot;787&quot;/&gt;&lt;height val=&quot;394&quot;/&gt;&lt;hasText val=&quot;1&quot;/&gt;&lt;/Image&gt;&lt;/ThreeDShapeInfo&gt;"/>
  <p:tag name="PRESENTER_SHAPETEXTINFO" val="&lt;ShapeTextInfo&gt;&lt;TableIndex row=&quot;-1&quot; col=&quot;-1&quot;&gt;&lt;linesCount val=&quot;10&quot;/&gt;&lt;lineCharCount val=&quot;46&quot;/&gt;&lt;lineCharCount val=&quot;42&quot;/&gt;&lt;lineCharCount val=&quot;45&quot;/&gt;&lt;lineCharCount val=&quot;42&quot;/&gt;&lt;lineCharCount val=&quot;48&quot;/&gt;&lt;lineCharCount val=&quot;31&quot;/&gt;&lt;lineCharCount val=&quot;48&quot;/&gt;&lt;lineCharCount val=&quot;33&quot;/&gt;&lt;lineCharCount val=&quot;1&quot;/&gt;&lt;lineCharCount val=&quot;1&quot;/&gt;&lt;/TableIndex&gt;&lt;/ShapeTextInfo&gt;"/>
</p:tagLst>
</file>

<file path=ppt/tags/tag257.xml><?xml version="1.0" encoding="utf-8"?>
<p:tagLst xmlns:a="http://schemas.openxmlformats.org/drawingml/2006/main" xmlns:r="http://schemas.openxmlformats.org/officeDocument/2006/relationships" xmlns:p="http://schemas.openxmlformats.org/presentationml/2006/main">
  <p:tag name="HTML_SHAPEINFO" val="&lt;SlideThumbPath val=&quot;Slide104.PNG&quot;/&gt;"/>
  <p:tag name="ARTICULATE_SLIDE_THUMBNAIL_REFRESH" val="1"/>
</p:tagLst>
</file>

<file path=ppt/tags/tag25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9FB26C38-D493-4AD1-A46A-4988403997FE}_104.png&quot;/&gt;&lt;left val=&quot;124&quot;/&gt;&lt;top val=&quot;48&quot;/&gt;&lt;width val=&quot;546&quot;/&gt;&lt;height val=&quot;93&quot;/&gt;&lt;hasText val=&quot;1&quot;/&gt;&lt;/Image&gt;&lt;/ThreeDShapeInfo&gt;"/>
  <p:tag name="PRESENTER_SHAPETEXTINFO" val="&lt;ShapeTextInfo&gt;&lt;TableIndex row=&quot;-1&quot; col=&quot;-1&quot;&gt;&lt;linesCount val=&quot;1&quot;/&gt;&lt;lineCharCount val=&quot;17&quot;/&gt;&lt;/TableIndex&gt;&lt;/ShapeTextInfo&gt;"/>
</p:tagLst>
</file>

<file path=ppt/tags/tag25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BC2C4BD3-B41D-4BC2-8295-EF768FA6093C}_104.png&quot;/&gt;&lt;left val=&quot;66&quot;/&gt;&lt;top val=&quot;121&quot;/&gt;&lt;width val=&quot;849&quot;/&gt;&lt;height val=&quot;382&quot;/&gt;&lt;hasText val=&quot;1&quot;/&gt;&lt;/Image&gt;&lt;/ThreeDShapeInfo&gt;"/>
  <p:tag name="PRESENTER_SHAPETEXTINFO" val="&lt;ShapeTextInfo&gt;&lt;TableIndex row=&quot;-1&quot; col=&quot;-1&quot;&gt;&lt;linesCount val=&quot;13&quot;/&gt;&lt;lineCharCount val=&quot;27&quot;/&gt;&lt;lineCharCount val=&quot;59&quot;/&gt;&lt;lineCharCount val=&quot;59&quot;/&gt;&lt;lineCharCount val=&quot;68&quot;/&gt;&lt;lineCharCount val=&quot;66&quot;/&gt;&lt;lineCharCount val=&quot;16&quot;/&gt;&lt;lineCharCount val=&quot;58&quot;/&gt;&lt;lineCharCount val=&quot;58&quot;/&gt;&lt;lineCharCount val=&quot;51&quot;/&gt;&lt;lineCharCount val=&quot;8&quot;/&gt;&lt;lineCharCount val=&quot;55&quot;/&gt;&lt;lineCharCount val=&quot;67&quot;/&gt;&lt;lineCharCount val=&quot;2&quot;/&gt;&lt;/TableIndex&gt;&lt;/ShapeTextInfo&gt;"/>
</p:tagLst>
</file>

<file path=ppt/tags/tag26.xml><?xml version="1.0" encoding="utf-8"?>
<p:tagLst xmlns:a="http://schemas.openxmlformats.org/drawingml/2006/main" xmlns:r="http://schemas.openxmlformats.org/officeDocument/2006/relationships" xmlns:p="http://schemas.openxmlformats.org/presentationml/2006/main">
  <p:tag name="HTML_SHAPEINFO" val="&lt;SlideThumbPath val=&quot;Slide9.PNG&quot;/&gt;"/>
  <p:tag name="ARTICULATE_SLIDE_THUMBNAIL_REFRESH" val="1"/>
</p:tagLst>
</file>

<file path=ppt/tags/tag2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1.xml><?xml version="1.0" encoding="utf-8"?>
<p:tagLst xmlns:a="http://schemas.openxmlformats.org/drawingml/2006/main" xmlns:r="http://schemas.openxmlformats.org/officeDocument/2006/relationships" xmlns:p="http://schemas.openxmlformats.org/presentationml/2006/main">
  <p:tag name="HTML_SHAPEINFO" val="&lt;SlideThumbPath val=&quot;Slide105.PNG&quot;/&gt;"/>
  <p:tag name="ARTICULATE_SLIDE_THUMBNAIL_REFRESH" val="1"/>
</p:tagLst>
</file>

<file path=ppt/tags/tag26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3F974154-18D0-4A52-BFE4-A0DAF6342EAD}_105.png&quot;/&gt;&lt;left val=&quot;100&quot;/&gt;&lt;top val=&quot;31&quot;/&gt;&lt;width val=&quot;806&quot;/&gt;&lt;height val=&quot;93&quot;/&gt;&lt;hasText val=&quot;1&quot;/&gt;&lt;/Image&gt;&lt;/ThreeDShapeInfo&gt;"/>
  <p:tag name="PRESENTER_SHAPETEXTINFO" val="&lt;ShapeTextInfo&gt;&lt;TableIndex row=&quot;-1&quot; col=&quot;-1&quot;&gt;&lt;linesCount val=&quot;1&quot;/&gt;&lt;lineCharCount val=&quot;33&quot;/&gt;&lt;/TableIndex&gt;&lt;/ShapeTextInfo&gt;"/>
</p:tagLst>
</file>

<file path=ppt/tags/tag26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CEB98566-FD2C-4B87-8091-90A95F69D374}_105.png&quot;/&gt;&lt;left val=&quot;96&quot;/&gt;&lt;top val=&quot;115&quot;/&gt;&lt;width val=&quot;489&quot;/&gt;&lt;height val=&quot;394&quot;/&gt;&lt;hasText val=&quot;1&quot;/&gt;&lt;/Image&gt;&lt;/ThreeDShapeInfo&gt;"/>
  <p:tag name="PRESENTER_SHAPETEXTINFO" val="&lt;ShapeTextInfo&gt;&lt;TableIndex row=&quot;-1&quot; col=&quot;-1&quot;&gt;&lt;linesCount val=&quot;9&quot;/&gt;&lt;lineCharCount val=&quot;32&quot;/&gt;&lt;lineCharCount val=&quot;28&quot;/&gt;&lt;lineCharCount val=&quot;24&quot;/&gt;&lt;lineCharCount val=&quot;32&quot;/&gt;&lt;lineCharCount val=&quot;32&quot;/&gt;&lt;lineCharCount val=&quot;26&quot;/&gt;&lt;lineCharCount val=&quot;35&quot;/&gt;&lt;lineCharCount val=&quot;31&quot;/&gt;&lt;lineCharCount val=&quot;29&quot;/&gt;&lt;/TableIndex&gt;&lt;/ShapeTextInfo&gt;"/>
</p:tagLst>
</file>

<file path=ppt/tags/tag264.xml><?xml version="1.0" encoding="utf-8"?>
<p:tagLst xmlns:a="http://schemas.openxmlformats.org/drawingml/2006/main" xmlns:r="http://schemas.openxmlformats.org/officeDocument/2006/relationships" xmlns:p="http://schemas.openxmlformats.org/presentationml/2006/main">
  <p:tag name="PRESENTER_SHAPEINFO" val="&lt;ThreeDShapeInfo&gt;&lt;uuid val=&quot;{9F21E14B-392D-4421-978B-E228D0EACEE0}&quot;/&gt;&lt;isInvalidForFieldText val=&quot;0&quot;/&gt;&lt;Image&gt;&lt;filename val=&quot;C:\Users\jmmartin1\AppData\Local\Temp\PR\data\asimages\{9F21E14B-392D-4421-978B-E228D0EACEE0}_105.png&quot;/&gt;&lt;left val=&quot;604&quot;/&gt;&lt;top val=&quot;124&quot;/&gt;&lt;width val=&quot;289&quot;/&gt;&lt;height val=&quot;365&quot;/&gt;&lt;hasText val=&quot;1&quot;/&gt;&lt;/Image&gt;&lt;/ThreeDShapeInfo&gt;"/>
</p:tagLst>
</file>

<file path=ppt/tags/tag265.xml><?xml version="1.0" encoding="utf-8"?>
<p:tagLst xmlns:a="http://schemas.openxmlformats.org/drawingml/2006/main" xmlns:r="http://schemas.openxmlformats.org/officeDocument/2006/relationships" xmlns:p="http://schemas.openxmlformats.org/presentationml/2006/main">
  <p:tag name="HTML_SHAPEINFO" val="&lt;SlideThumbPath val=&quot;Slide97.PNG&quot;/&gt;"/>
  <p:tag name="ARTICULATE_SLIDE_THUMBNAIL_REFRESH" val="1"/>
</p:tagLst>
</file>

<file path=ppt/tags/tag26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7F9D05D0-305D-491B-B39C-2A405B52A6DC}_97.png&quot;/&gt;&lt;left val=&quot;118&quot;/&gt;&lt;top val=&quot;34&quot;/&gt;&lt;width val=&quot;615&quot;/&gt;&lt;height val=&quot;93&quot;/&gt;&lt;hasText val=&quot;1&quot;/&gt;&lt;/Image&gt;&lt;/ThreeDShapeInfo&gt;"/>
  <p:tag name="PRESENTER_SHAPETEXTINFO" val="&lt;ShapeTextInfo&gt;&lt;TableIndex row=&quot;-1&quot; col=&quot;-1&quot;&gt;&lt;linesCount val=&quot;1&quot;/&gt;&lt;lineCharCount val=&quot;22&quot;/&gt;&lt;/TableIndex&gt;&lt;/ShapeTextInfo&gt;"/>
</p:tagLst>
</file>

<file path=ppt/tags/tag26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B47B07DC-0DEE-449E-BE2F-445C5AB8471D}_97.png&quot;/&gt;&lt;left val=&quot;88&quot;/&gt;&lt;top val=&quot;116&quot;/&gt;&lt;width val=&quot;787&quot;/&gt;&lt;height val=&quot;394&quot;/&gt;&lt;hasText val=&quot;1&quot;/&gt;&lt;/Image&gt;&lt;/ThreeDShapeInfo&gt;"/>
  <p:tag name="PRESENTER_SHAPETEXTINFO" val="&lt;ShapeTextInfo&gt;&lt;TableIndex row=&quot;-1&quot; col=&quot;-1&quot;&gt;&lt;linesCount val=&quot;10&quot;/&gt;&lt;lineCharCount val=&quot;46&quot;/&gt;&lt;lineCharCount val=&quot;42&quot;/&gt;&lt;lineCharCount val=&quot;45&quot;/&gt;&lt;lineCharCount val=&quot;42&quot;/&gt;&lt;lineCharCount val=&quot;48&quot;/&gt;&lt;lineCharCount val=&quot;31&quot;/&gt;&lt;lineCharCount val=&quot;48&quot;/&gt;&lt;lineCharCount val=&quot;33&quot;/&gt;&lt;lineCharCount val=&quot;1&quot;/&gt;&lt;lineCharCount val=&quot;1&quot;/&gt;&lt;/TableIndex&gt;&lt;/ShapeTextInfo&gt;"/>
</p:tagLst>
</file>

<file path=ppt/tags/tag268.xml><?xml version="1.0" encoding="utf-8"?>
<p:tagLst xmlns:a="http://schemas.openxmlformats.org/drawingml/2006/main" xmlns:r="http://schemas.openxmlformats.org/officeDocument/2006/relationships" xmlns:p="http://schemas.openxmlformats.org/presentationml/2006/main">
  <p:tag name="HTML_SHAPEINFO" val="&lt;SlideThumbPath val=&quot;Slide107.PNG&quot;/&gt;"/>
  <p:tag name="ARTICULATE_SLIDE_THUMBNAIL_REFRESH" val="1"/>
</p:tagLst>
</file>

<file path=ppt/tags/tag26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DD5DDCF8-1610-423B-ACB6-3BF9CCC37AEA}_107.png&quot;/&gt;&lt;left val=&quot;90&quot;/&gt;&lt;top val=&quot;35&quot;/&gt;&lt;width val=&quot;794&quot;/&gt;&lt;height val=&quot;93&quot;/&gt;&lt;hasText val=&quot;1&quot;/&gt;&lt;/Image&gt;&lt;/ThreeDShapeInfo&gt;"/>
  <p:tag name="PRESENTER_SHAPETEXTINFO" val="&lt;ShapeTextInfo&gt;&lt;TableIndex row=&quot;-1&quot; col=&quot;-1&quot;&gt;&lt;linesCount val=&quot;1&quot;/&gt;&lt;lineCharCount val=&quot;34&quot;/&gt;&lt;/TableIndex&gt;&lt;/ShapeTextInfo&gt;"/>
</p:tagLst>
</file>

<file path=ppt/tags/tag2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4E802011-D369-4F80-9283-4F16E8E54CC3}_9.png&quot;/&gt;&lt;left val=&quot;142&quot;/&gt;&lt;top val=&quot;37&quot;/&gt;&lt;width val=&quot;530&quot;/&gt;&lt;height val=&quot;93&quot;/&gt;&lt;hasText val=&quot;1&quot;/&gt;&lt;/Image&gt;&lt;/ThreeDShapeInfo&gt;"/>
  <p:tag name="PRESENTER_SHAPETEXTINFO" val="&lt;ShapeTextInfo&gt;&lt;TableIndex row=&quot;-1&quot; col=&quot;-1&quot;&gt;&lt;linesCount val=&quot;1&quot;/&gt;&lt;lineCharCount val=&quot;18&quot;/&gt;&lt;/TableIndex&gt;&lt;/ShapeTextInfo&gt;"/>
</p:tagLst>
</file>

<file path=ppt/tags/tag270.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9EB98516-1899-4C69-9398-3148D2ADE299}_107.png&quot;/&gt;&lt;left val=&quot;96&quot;/&gt;&lt;top val=&quot;117&quot;/&gt;&lt;width val=&quot;798&quot;/&gt;&lt;height val=&quot;390&quot;/&gt;&lt;hasText val=&quot;1&quot;/&gt;&lt;/Image&gt;&lt;/ThreeDShapeInfo&gt;"/>
  <p:tag name="PRESENTER_SHAPETEXTINFO" val="&lt;ShapeTextInfo&gt;&lt;TableIndex row=&quot;-1&quot; col=&quot;-1&quot;&gt;&lt;linesCount val=&quot;11&quot;/&gt;&lt;lineCharCount val=&quot;56&quot;/&gt;&lt;lineCharCount val=&quot;19&quot;/&gt;&lt;lineCharCount val=&quot;61&quot;/&gt;&lt;lineCharCount val=&quot;53&quot;/&gt;&lt;lineCharCount val=&quot;11&quot;/&gt;&lt;lineCharCount val=&quot;68&quot;/&gt;&lt;lineCharCount val=&quot;34&quot;/&gt;&lt;lineCharCount val=&quot;65&quot;/&gt;&lt;lineCharCount val=&quot;66&quot;/&gt;&lt;lineCharCount val=&quot;60&quot;/&gt;&lt;lineCharCount val=&quot;60&quot;/&gt;&lt;/TableIndex&gt;&lt;/ShapeTextInfo&gt;"/>
</p:tagLst>
</file>

<file path=ppt/tags/tag271.xml><?xml version="1.0" encoding="utf-8"?>
<p:tagLst xmlns:a="http://schemas.openxmlformats.org/drawingml/2006/main" xmlns:r="http://schemas.openxmlformats.org/officeDocument/2006/relationships" xmlns:p="http://schemas.openxmlformats.org/presentationml/2006/main">
  <p:tag name="HTML_SHAPEINFO" val="&lt;SlideThumbPath val=&quot;Slide97.PNG&quot;/&gt;"/>
  <p:tag name="ARTICULATE_SLIDE_THUMBNAIL_REFRESH" val="1"/>
</p:tagLst>
</file>

<file path=ppt/tags/tag27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7F9D05D0-305D-491B-B39C-2A405B52A6DC}_97.png&quot;/&gt;&lt;left val=&quot;118&quot;/&gt;&lt;top val=&quot;34&quot;/&gt;&lt;width val=&quot;615&quot;/&gt;&lt;height val=&quot;93&quot;/&gt;&lt;hasText val=&quot;1&quot;/&gt;&lt;/Image&gt;&lt;/ThreeDShapeInfo&gt;"/>
  <p:tag name="PRESENTER_SHAPETEXTINFO" val="&lt;ShapeTextInfo&gt;&lt;TableIndex row=&quot;-1&quot; col=&quot;-1&quot;&gt;&lt;linesCount val=&quot;1&quot;/&gt;&lt;lineCharCount val=&quot;22&quot;/&gt;&lt;/TableIndex&gt;&lt;/ShapeTextInfo&gt;"/>
</p:tagLst>
</file>

<file path=ppt/tags/tag27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B47B07DC-0DEE-449E-BE2F-445C5AB8471D}_97.png&quot;/&gt;&lt;left val=&quot;88&quot;/&gt;&lt;top val=&quot;116&quot;/&gt;&lt;width val=&quot;787&quot;/&gt;&lt;height val=&quot;394&quot;/&gt;&lt;hasText val=&quot;1&quot;/&gt;&lt;/Image&gt;&lt;/ThreeDShapeInfo&gt;"/>
  <p:tag name="PRESENTER_SHAPETEXTINFO" val="&lt;ShapeTextInfo&gt;&lt;TableIndex row=&quot;-1&quot; col=&quot;-1&quot;&gt;&lt;linesCount val=&quot;10&quot;/&gt;&lt;lineCharCount val=&quot;46&quot;/&gt;&lt;lineCharCount val=&quot;42&quot;/&gt;&lt;lineCharCount val=&quot;45&quot;/&gt;&lt;lineCharCount val=&quot;42&quot;/&gt;&lt;lineCharCount val=&quot;48&quot;/&gt;&lt;lineCharCount val=&quot;31&quot;/&gt;&lt;lineCharCount val=&quot;48&quot;/&gt;&lt;lineCharCount val=&quot;33&quot;/&gt;&lt;lineCharCount val=&quot;1&quot;/&gt;&lt;lineCharCount val=&quot;1&quot;/&gt;&lt;/TableIndex&gt;&lt;/ShapeTextInfo&gt;"/>
</p:tagLst>
</file>

<file path=ppt/tags/tag274.xml><?xml version="1.0" encoding="utf-8"?>
<p:tagLst xmlns:a="http://schemas.openxmlformats.org/drawingml/2006/main" xmlns:r="http://schemas.openxmlformats.org/officeDocument/2006/relationships" xmlns:p="http://schemas.openxmlformats.org/presentationml/2006/main">
  <p:tag name="HTML_SHAPEINFO" val="&lt;SlideThumbPath val=&quot;Slide97.PNG&quot;/&gt;"/>
  <p:tag name="ARTICULATE_SLIDE_THUMBNAIL_REFRESH" val="1"/>
</p:tagLst>
</file>

<file path=ppt/tags/tag27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7F9D05D0-305D-491B-B39C-2A405B52A6DC}_97.png&quot;/&gt;&lt;left val=&quot;118&quot;/&gt;&lt;top val=&quot;34&quot;/&gt;&lt;width val=&quot;615&quot;/&gt;&lt;height val=&quot;93&quot;/&gt;&lt;hasText val=&quot;1&quot;/&gt;&lt;/Image&gt;&lt;/ThreeDShapeInfo&gt;"/>
  <p:tag name="PRESENTER_SHAPETEXTINFO" val="&lt;ShapeTextInfo&gt;&lt;TableIndex row=&quot;-1&quot; col=&quot;-1&quot;&gt;&lt;linesCount val=&quot;1&quot;/&gt;&lt;lineCharCount val=&quot;22&quot;/&gt;&lt;/TableIndex&gt;&lt;/ShapeTextInfo&gt;"/>
</p:tagLst>
</file>

<file path=ppt/tags/tag27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B47B07DC-0DEE-449E-BE2F-445C5AB8471D}_97.png&quot;/&gt;&lt;left val=&quot;88&quot;/&gt;&lt;top val=&quot;116&quot;/&gt;&lt;width val=&quot;787&quot;/&gt;&lt;height val=&quot;394&quot;/&gt;&lt;hasText val=&quot;1&quot;/&gt;&lt;/Image&gt;&lt;/ThreeDShapeInfo&gt;"/>
  <p:tag name="PRESENTER_SHAPETEXTINFO" val="&lt;ShapeTextInfo&gt;&lt;TableIndex row=&quot;-1&quot; col=&quot;-1&quot;&gt;&lt;linesCount val=&quot;10&quot;/&gt;&lt;lineCharCount val=&quot;46&quot;/&gt;&lt;lineCharCount val=&quot;42&quot;/&gt;&lt;lineCharCount val=&quot;45&quot;/&gt;&lt;lineCharCount val=&quot;42&quot;/&gt;&lt;lineCharCount val=&quot;48&quot;/&gt;&lt;lineCharCount val=&quot;31&quot;/&gt;&lt;lineCharCount val=&quot;48&quot;/&gt;&lt;lineCharCount val=&quot;33&quot;/&gt;&lt;lineCharCount val=&quot;1&quot;/&gt;&lt;lineCharCount val=&quot;1&quot;/&gt;&lt;/TableIndex&gt;&lt;/ShapeTextInfo&gt;"/>
</p:tagLst>
</file>

<file path=ppt/tags/tag277.xml><?xml version="1.0" encoding="utf-8"?>
<p:tagLst xmlns:a="http://schemas.openxmlformats.org/drawingml/2006/main" xmlns:r="http://schemas.openxmlformats.org/officeDocument/2006/relationships" xmlns:p="http://schemas.openxmlformats.org/presentationml/2006/main">
  <p:tag name="HTML_SHAPEINFO" val="&lt;SlideThumbPath val=&quot;Slide97.PNG&quot;/&gt;"/>
  <p:tag name="ARTICULATE_SLIDE_THUMBNAIL_REFRESH" val="1"/>
</p:tagLst>
</file>

<file path=ppt/tags/tag27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7F9D05D0-305D-491B-B39C-2A405B52A6DC}_97.png&quot;/&gt;&lt;left val=&quot;118&quot;/&gt;&lt;top val=&quot;34&quot;/&gt;&lt;width val=&quot;615&quot;/&gt;&lt;height val=&quot;93&quot;/&gt;&lt;hasText val=&quot;1&quot;/&gt;&lt;/Image&gt;&lt;/ThreeDShapeInfo&gt;"/>
  <p:tag name="PRESENTER_SHAPETEXTINFO" val="&lt;ShapeTextInfo&gt;&lt;TableIndex row=&quot;-1&quot; col=&quot;-1&quot;&gt;&lt;linesCount val=&quot;1&quot;/&gt;&lt;lineCharCount val=&quot;22&quot;/&gt;&lt;/TableIndex&gt;&lt;/ShapeTextInfo&gt;"/>
</p:tagLst>
</file>

<file path=ppt/tags/tag27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B47B07DC-0DEE-449E-BE2F-445C5AB8471D}_97.png&quot;/&gt;&lt;left val=&quot;88&quot;/&gt;&lt;top val=&quot;116&quot;/&gt;&lt;width val=&quot;787&quot;/&gt;&lt;height val=&quot;394&quot;/&gt;&lt;hasText val=&quot;1&quot;/&gt;&lt;/Image&gt;&lt;/ThreeDShapeInfo&gt;"/>
  <p:tag name="PRESENTER_SHAPETEXTINFO" val="&lt;ShapeTextInfo&gt;&lt;TableIndex row=&quot;-1&quot; col=&quot;-1&quot;&gt;&lt;linesCount val=&quot;10&quot;/&gt;&lt;lineCharCount val=&quot;46&quot;/&gt;&lt;lineCharCount val=&quot;42&quot;/&gt;&lt;lineCharCount val=&quot;45&quot;/&gt;&lt;lineCharCount val=&quot;42&quot;/&gt;&lt;lineCharCount val=&quot;48&quot;/&gt;&lt;lineCharCount val=&quot;31&quot;/&gt;&lt;lineCharCount val=&quot;48&quot;/&gt;&lt;lineCharCount val=&quot;33&quot;/&gt;&lt;lineCharCount val=&quot;1&quot;/&gt;&lt;lineCharCount val=&quot;1&quot;/&gt;&lt;/TableIndex&gt;&lt;/ShapeTextInfo&gt;"/>
</p:tagLst>
</file>

<file path=ppt/tags/tag2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C8223B5A-0F5C-4A7A-82C1-6E5EA01C029D}_9.png&quot;/&gt;&lt;left val=&quot;93&quot;/&gt;&lt;top val=&quot;136&quot;/&gt;&lt;width val=&quot;735&quot;/&gt;&lt;height val=&quot;331&quot;/&gt;&lt;hasText val=&quot;1&quot;/&gt;&lt;/Image&gt;&lt;/ThreeDShapeInfo&gt;"/>
  <p:tag name="PRESENTER_SHAPETEXTINFO" val="&lt;ShapeTextInfo&gt;&lt;TableIndex row=&quot;-1&quot; col=&quot;-1&quot;&gt;&lt;linesCount val=&quot;6&quot;/&gt;&lt;lineCharCount val=&quot;39&quot;/&gt;&lt;lineCharCount val=&quot;35&quot;/&gt;&lt;lineCharCount val=&quot;40&quot;/&gt;&lt;lineCharCount val=&quot;37&quot;/&gt;&lt;lineCharCount val=&quot;11&quot;/&gt;&lt;lineCharCount val=&quot;39&quot;/&gt;&lt;/TableIndex&gt;&lt;/ShapeTextInfo&gt;"/>
</p:tagLst>
</file>

<file path=ppt/tags/tag280.xml><?xml version="1.0" encoding="utf-8"?>
<p:tagLst xmlns:a="http://schemas.openxmlformats.org/drawingml/2006/main" xmlns:r="http://schemas.openxmlformats.org/officeDocument/2006/relationships" xmlns:p="http://schemas.openxmlformats.org/presentationml/2006/main">
  <p:tag name="HTML_SHAPEINFO" val="&lt;SlideThumbPath val=&quot;Slide97.PNG&quot;/&gt;"/>
  <p:tag name="ARTICULATE_SLIDE_THUMBNAIL_REFRESH" val="1"/>
</p:tagLst>
</file>

<file path=ppt/tags/tag28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7F9D05D0-305D-491B-B39C-2A405B52A6DC}_97.png&quot;/&gt;&lt;left val=&quot;118&quot;/&gt;&lt;top val=&quot;34&quot;/&gt;&lt;width val=&quot;615&quot;/&gt;&lt;height val=&quot;93&quot;/&gt;&lt;hasText val=&quot;1&quot;/&gt;&lt;/Image&gt;&lt;/ThreeDShapeInfo&gt;"/>
  <p:tag name="PRESENTER_SHAPETEXTINFO" val="&lt;ShapeTextInfo&gt;&lt;TableIndex row=&quot;-1&quot; col=&quot;-1&quot;&gt;&lt;linesCount val=&quot;1&quot;/&gt;&lt;lineCharCount val=&quot;22&quot;/&gt;&lt;/TableIndex&gt;&lt;/ShapeTextInfo&gt;"/>
</p:tagLst>
</file>

<file path=ppt/tags/tag28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B47B07DC-0DEE-449E-BE2F-445C5AB8471D}_97.png&quot;/&gt;&lt;left val=&quot;88&quot;/&gt;&lt;top val=&quot;116&quot;/&gt;&lt;width val=&quot;787&quot;/&gt;&lt;height val=&quot;394&quot;/&gt;&lt;hasText val=&quot;1&quot;/&gt;&lt;/Image&gt;&lt;/ThreeDShapeInfo&gt;"/>
  <p:tag name="PRESENTER_SHAPETEXTINFO" val="&lt;ShapeTextInfo&gt;&lt;TableIndex row=&quot;-1&quot; col=&quot;-1&quot;&gt;&lt;linesCount val=&quot;10&quot;/&gt;&lt;lineCharCount val=&quot;46&quot;/&gt;&lt;lineCharCount val=&quot;42&quot;/&gt;&lt;lineCharCount val=&quot;45&quot;/&gt;&lt;lineCharCount val=&quot;42&quot;/&gt;&lt;lineCharCount val=&quot;48&quot;/&gt;&lt;lineCharCount val=&quot;31&quot;/&gt;&lt;lineCharCount val=&quot;48&quot;/&gt;&lt;lineCharCount val=&quot;33&quot;/&gt;&lt;lineCharCount val=&quot;1&quot;/&gt;&lt;lineCharCount val=&quot;1&quot;/&gt;&lt;/TableIndex&gt;&lt;/ShapeTextInfo&gt;"/>
</p:tagLst>
</file>

<file path=ppt/tags/tag283.xml><?xml version="1.0" encoding="utf-8"?>
<p:tagLst xmlns:a="http://schemas.openxmlformats.org/drawingml/2006/main" xmlns:r="http://schemas.openxmlformats.org/officeDocument/2006/relationships" xmlns:p="http://schemas.openxmlformats.org/presentationml/2006/main">
  <p:tag name="HTML_SHAPEINFO" val="&lt;SlideThumbPath val=&quot;Slide97.PNG&quot;/&gt;"/>
  <p:tag name="ARTICULATE_SLIDE_THUMBNAIL_REFRESH" val="1"/>
</p:tagLst>
</file>

<file path=ppt/tags/tag28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7F9D05D0-305D-491B-B39C-2A405B52A6DC}_97.png&quot;/&gt;&lt;left val=&quot;118&quot;/&gt;&lt;top val=&quot;34&quot;/&gt;&lt;width val=&quot;615&quot;/&gt;&lt;height val=&quot;93&quot;/&gt;&lt;hasText val=&quot;1&quot;/&gt;&lt;/Image&gt;&lt;/ThreeDShapeInfo&gt;"/>
  <p:tag name="PRESENTER_SHAPETEXTINFO" val="&lt;ShapeTextInfo&gt;&lt;TableIndex row=&quot;-1&quot; col=&quot;-1&quot;&gt;&lt;linesCount val=&quot;1&quot;/&gt;&lt;lineCharCount val=&quot;22&quot;/&gt;&lt;/TableIndex&gt;&lt;/ShapeTextInfo&gt;"/>
</p:tagLst>
</file>

<file path=ppt/tags/tag28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B47B07DC-0DEE-449E-BE2F-445C5AB8471D}_97.png&quot;/&gt;&lt;left val=&quot;88&quot;/&gt;&lt;top val=&quot;116&quot;/&gt;&lt;width val=&quot;787&quot;/&gt;&lt;height val=&quot;394&quot;/&gt;&lt;hasText val=&quot;1&quot;/&gt;&lt;/Image&gt;&lt;/ThreeDShapeInfo&gt;"/>
  <p:tag name="PRESENTER_SHAPETEXTINFO" val="&lt;ShapeTextInfo&gt;&lt;TableIndex row=&quot;-1&quot; col=&quot;-1&quot;&gt;&lt;linesCount val=&quot;10&quot;/&gt;&lt;lineCharCount val=&quot;46&quot;/&gt;&lt;lineCharCount val=&quot;42&quot;/&gt;&lt;lineCharCount val=&quot;45&quot;/&gt;&lt;lineCharCount val=&quot;42&quot;/&gt;&lt;lineCharCount val=&quot;48&quot;/&gt;&lt;lineCharCount val=&quot;31&quot;/&gt;&lt;lineCharCount val=&quot;48&quot;/&gt;&lt;lineCharCount val=&quot;33&quot;/&gt;&lt;lineCharCount val=&quot;1&quot;/&gt;&lt;lineCharCount val=&quot;1&quot;/&gt;&lt;/TableIndex&gt;&lt;/ShapeTextInfo&gt;"/>
</p:tagLst>
</file>

<file path=ppt/tags/tag286.xml><?xml version="1.0" encoding="utf-8"?>
<p:tagLst xmlns:a="http://schemas.openxmlformats.org/drawingml/2006/main" xmlns:r="http://schemas.openxmlformats.org/officeDocument/2006/relationships" xmlns:p="http://schemas.openxmlformats.org/presentationml/2006/main">
  <p:tag name="HTML_SHAPEINFO" val="&lt;SlideThumbPath val=&quot;Slide97.PNG&quot;/&gt;"/>
  <p:tag name="ARTICULATE_SLIDE_THUMBNAIL_REFRESH" val="1"/>
</p:tagLst>
</file>

<file path=ppt/tags/tag28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7F9D05D0-305D-491B-B39C-2A405B52A6DC}_97.png&quot;/&gt;&lt;left val=&quot;118&quot;/&gt;&lt;top val=&quot;34&quot;/&gt;&lt;width val=&quot;615&quot;/&gt;&lt;height val=&quot;93&quot;/&gt;&lt;hasText val=&quot;1&quot;/&gt;&lt;/Image&gt;&lt;/ThreeDShapeInfo&gt;"/>
  <p:tag name="PRESENTER_SHAPETEXTINFO" val="&lt;ShapeTextInfo&gt;&lt;TableIndex row=&quot;-1&quot; col=&quot;-1&quot;&gt;&lt;linesCount val=&quot;1&quot;/&gt;&lt;lineCharCount val=&quot;22&quot;/&gt;&lt;/TableIndex&gt;&lt;/ShapeTextInfo&gt;"/>
</p:tagLst>
</file>

<file path=ppt/tags/tag28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B47B07DC-0DEE-449E-BE2F-445C5AB8471D}_97.png&quot;/&gt;&lt;left val=&quot;88&quot;/&gt;&lt;top val=&quot;116&quot;/&gt;&lt;width val=&quot;787&quot;/&gt;&lt;height val=&quot;394&quot;/&gt;&lt;hasText val=&quot;1&quot;/&gt;&lt;/Image&gt;&lt;/ThreeDShapeInfo&gt;"/>
  <p:tag name="PRESENTER_SHAPETEXTINFO" val="&lt;ShapeTextInfo&gt;&lt;TableIndex row=&quot;-1&quot; col=&quot;-1&quot;&gt;&lt;linesCount val=&quot;10&quot;/&gt;&lt;lineCharCount val=&quot;46&quot;/&gt;&lt;lineCharCount val=&quot;42&quot;/&gt;&lt;lineCharCount val=&quot;45&quot;/&gt;&lt;lineCharCount val=&quot;42&quot;/&gt;&lt;lineCharCount val=&quot;48&quot;/&gt;&lt;lineCharCount val=&quot;31&quot;/&gt;&lt;lineCharCount val=&quot;48&quot;/&gt;&lt;lineCharCount val=&quot;33&quot;/&gt;&lt;lineCharCount val=&quot;1&quot;/&gt;&lt;lineCharCount val=&quot;1&quot;/&gt;&lt;/TableIndex&gt;&lt;/ShapeTextInfo&gt;"/>
</p:tagLst>
</file>

<file path=ppt/tags/tag289.xml><?xml version="1.0" encoding="utf-8"?>
<p:tagLst xmlns:a="http://schemas.openxmlformats.org/drawingml/2006/main" xmlns:r="http://schemas.openxmlformats.org/officeDocument/2006/relationships" xmlns:p="http://schemas.openxmlformats.org/presentationml/2006/main">
  <p:tag name="HTML_SHAPEINFO" val="&lt;SlideThumbPath val=&quot;Slide113.PNG&quot;/&gt;"/>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HTML_SHAPEINFO" val="&lt;SlideThumbPath val=&quot;Slide10.PNG&quot;/&gt;"/>
  <p:tag name="ARTICULATE_SLIDE_THUMBNAIL_REFRESH" val="1"/>
</p:tagLst>
</file>

<file path=ppt/tags/tag290.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7965F263-696B-43E2-B23E-F5A2082C90EF}_113.png&quot;/&gt;&lt;left val=&quot;112&quot;/&gt;&lt;top val=&quot;30&quot;/&gt;&lt;width val=&quot;572&quot;/&gt;&lt;height val=&quot;93&quot;/&gt;&lt;hasText val=&quot;1&quot;/&gt;&lt;/Image&gt;&lt;/ThreeDShapeInfo&gt;"/>
  <p:tag name="PRESENTER_SHAPETEXTINFO" val="&lt;ShapeTextInfo&gt;&lt;TableIndex row=&quot;-1&quot; col=&quot;-1&quot;&gt;&lt;linesCount val=&quot;1&quot;/&gt;&lt;lineCharCount val=&quot;20&quot;/&gt;&lt;/TableIndex&gt;&lt;/ShapeTextInfo&gt;"/>
</p:tagLst>
</file>

<file path=ppt/tags/tag29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9A3A5A0C-C9E4-486A-8D3B-EFE06D7DA835}_113.png&quot;/&gt;&lt;left val=&quot;86&quot;/&gt;&lt;top val=&quot;105&quot;/&gt;&lt;width val=&quot;831&quot;/&gt;&lt;height val=&quot;416&quot;/&gt;&lt;hasText val=&quot;1&quot;/&gt;&lt;/Image&gt;&lt;/ThreeDShapeInfo&gt;"/>
  <p:tag name="PRESENTER_SHAPETEXTINFO" val="&lt;ShapeTextInfo&gt;&lt;TableIndex row=&quot;-1&quot; col=&quot;-1&quot;&gt;&lt;linesCount val=&quot;12&quot;/&gt;&lt;lineCharCount val=&quot;67&quot;/&gt;&lt;lineCharCount val=&quot;65&quot;/&gt;&lt;lineCharCount val=&quot;67&quot;/&gt;&lt;lineCharCount val=&quot;35&quot;/&gt;&lt;lineCharCount val=&quot;66&quot;/&gt;&lt;lineCharCount val=&quot;65&quot;/&gt;&lt;lineCharCount val=&quot;63&quot;/&gt;&lt;lineCharCount val=&quot;65&quot;/&gt;&lt;lineCharCount val=&quot;10&quot;/&gt;&lt;lineCharCount val=&quot;68&quot;/&gt;&lt;lineCharCount val=&quot;16&quot;/&gt;&lt;lineCharCount val=&quot;69&quot;/&gt;&lt;/TableIndex&gt;&lt;/ShapeTextInfo&gt;"/>
</p:tagLst>
</file>

<file path=ppt/tags/tag292.xml><?xml version="1.0" encoding="utf-8"?>
<p:tagLst xmlns:a="http://schemas.openxmlformats.org/drawingml/2006/main" xmlns:r="http://schemas.openxmlformats.org/officeDocument/2006/relationships" xmlns:p="http://schemas.openxmlformats.org/presentationml/2006/main">
  <p:tag name="HTML_SHAPEINFO" val="&lt;SlideThumbPath val=&quot;Slide114.PNG&quot;/&gt;"/>
  <p:tag name="ARTICULATE_SLIDE_THUMBNAIL_REFRESH" val="1"/>
</p:tagLst>
</file>

<file path=ppt/tags/tag29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CB993DA3-712F-4B31-90B4-A22792B5EFDC}_114.png&quot;/&gt;&lt;left val=&quot;118&quot;/&gt;&lt;top val=&quot;35&quot;/&gt;&lt;width val=&quot;436&quot;/&gt;&lt;height val=&quot;93&quot;/&gt;&lt;hasText val=&quot;1&quot;/&gt;&lt;/Image&gt;&lt;/ThreeDShapeInfo&gt;"/>
  <p:tag name="PRESENTER_SHAPETEXTINFO" val="&lt;ShapeTextInfo&gt;&lt;TableIndex row=&quot;-1&quot; col=&quot;-1&quot;&gt;&lt;linesCount val=&quot;1&quot;/&gt;&lt;lineCharCount val=&quot;18&quot;/&gt;&lt;/TableIndex&gt;&lt;/ShapeTextInfo&gt;"/>
</p:tagLst>
</file>

<file path=ppt/tags/tag29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0BAF744E-36C4-4D68-A57E-BAE2655A14AC}_114.png&quot;/&gt;&lt;left val=&quot;93&quot;/&gt;&lt;top val=&quot;114&quot;/&gt;&lt;width val=&quot;818&quot;/&gt;&lt;height val=&quot;387&quot;/&gt;&lt;hasText val=&quot;1&quot;/&gt;&lt;/Image&gt;&lt;/ThreeDShapeInfo&gt;"/>
  <p:tag name="PRESENTER_SHAPETEXTINFO" val="&lt;ShapeTextInfo&gt;&lt;TableIndex row=&quot;-1&quot; col=&quot;-1&quot;&gt;&lt;linesCount val=&quot;11&quot;/&gt;&lt;lineCharCount val=&quot;33&quot;/&gt;&lt;lineCharCount val=&quot;40&quot;/&gt;&lt;lineCharCount val=&quot;13&quot;/&gt;&lt;lineCharCount val=&quot;52&quot;/&gt;&lt;lineCharCount val=&quot;61&quot;/&gt;&lt;lineCharCount val=&quot;12&quot;/&gt;&lt;lineCharCount val=&quot;59&quot;/&gt;&lt;lineCharCount val=&quot;47&quot;/&gt;&lt;lineCharCount val=&quot;24&quot;/&gt;&lt;lineCharCount val=&quot;43&quot;/&gt;&lt;lineCharCount val=&quot;39&quot;/&gt;&lt;/TableIndex&gt;&lt;/ShapeTextInfo&gt;"/>
</p:tagLst>
</file>

<file path=ppt/tags/tag295.xml><?xml version="1.0" encoding="utf-8"?>
<p:tagLst xmlns:a="http://schemas.openxmlformats.org/drawingml/2006/main" xmlns:r="http://schemas.openxmlformats.org/officeDocument/2006/relationships" xmlns:p="http://schemas.openxmlformats.org/presentationml/2006/main">
  <p:tag name="HTML_SHAPEINFO" val="&lt;SlideThumbPath val=&quot;Slide115.PNG&quot;/&gt;"/>
  <p:tag name="ARTICULATE_SLIDE_THUMBNAIL_REFRESH" val="1"/>
</p:tagLst>
</file>

<file path=ppt/tags/tag29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2E7493B7-B654-461F-951B-D607404B640C}_115.png&quot;/&gt;&lt;left val=&quot;124&quot;/&gt;&lt;top val=&quot;35&quot;/&gt;&lt;width val=&quot;546&quot;/&gt;&lt;height val=&quot;93&quot;/&gt;&lt;hasText val=&quot;1&quot;/&gt;&lt;/Image&gt;&lt;/ThreeDShapeInfo&gt;"/>
  <p:tag name="PRESENTER_SHAPETEXTINFO" val="&lt;ShapeTextInfo&gt;&lt;TableIndex row=&quot;-1&quot; col=&quot;-1&quot;&gt;&lt;linesCount val=&quot;1&quot;/&gt;&lt;lineCharCount val=&quot;19&quot;/&gt;&lt;/TableIndex&gt;&lt;/ShapeTextInfo&gt;"/>
</p:tagLst>
</file>

<file path=ppt/tags/tag29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72F4D01D-860B-404D-91B9-65271E693AFF}_115.png&quot;/&gt;&lt;left val=&quot;86&quot;/&gt;&lt;top val=&quot;117&quot;/&gt;&lt;width val=&quot;801&quot;/&gt;&lt;height val=&quot;380&quot;/&gt;&lt;hasText val=&quot;1&quot;/&gt;&lt;/Image&gt;&lt;/ThreeDShapeInfo&gt;"/>
  <p:tag name="PRESENTER_SHAPETEXTINFO" val="&lt;ShapeTextInfo&gt;&lt;TableIndex row=&quot;-1&quot; col=&quot;-1&quot;&gt;&lt;linesCount val=&quot;10&quot;/&gt;&lt;lineCharCount val=&quot;64&quot;/&gt;&lt;lineCharCount val=&quot;55&quot;/&gt;&lt;lineCharCount val=&quot;57&quot;/&gt;&lt;lineCharCount val=&quot;47&quot;/&gt;&lt;lineCharCount val=&quot;12&quot;/&gt;&lt;lineCharCount val=&quot;61&quot;/&gt;&lt;lineCharCount val=&quot;61&quot;/&gt;&lt;lineCharCount val=&quot;17&quot;/&gt;&lt;lineCharCount val=&quot;49&quot;/&gt;&lt;lineCharCount val=&quot;30&quot;/&gt;&lt;/TableIndex&gt;&lt;/ShapeTextInfo&gt;"/>
</p:tagLst>
</file>

<file path=ppt/tags/tag298.xml><?xml version="1.0" encoding="utf-8"?>
<p:tagLst xmlns:a="http://schemas.openxmlformats.org/drawingml/2006/main" xmlns:r="http://schemas.openxmlformats.org/officeDocument/2006/relationships" xmlns:p="http://schemas.openxmlformats.org/presentationml/2006/main">
  <p:tag name="HTML_SHAPEINFO" val="&lt;SlideThumbPath val=&quot;Slide116.PNG&quot;/&gt;"/>
  <p:tag name="ARTICULATE_SLIDE_THUMBNAIL_REFRESH" val="1"/>
</p:tagLst>
</file>

<file path=ppt/tags/tag29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13A67835-4503-475E-A97E-0E6406EAF230}_116.png&quot;/&gt;&lt;left val=&quot;118&quot;/&gt;&lt;top val=&quot;38&quot;/&gt;&lt;width val=&quot;467&quot;/&gt;&lt;height val=&quot;93&quot;/&gt;&lt;hasText val=&quot;1&quot;/&gt;&lt;/Image&gt;&lt;/ThreeDShapeInfo&gt;"/>
  <p:tag name="PRESENTER_SHAPETEXTINFO" val="&lt;ShapeTextInfo&gt;&lt;TableIndex row=&quot;-1&quot; col=&quot;-1&quot;&gt;&lt;linesCount val=&quot;1&quot;/&gt;&lt;lineCharCount val=&quot;11&quot;/&gt;&lt;/TableIndex&gt;&lt;/ShapeTextInfo&gt;"/>
</p:tagLst>
</file>

<file path=ppt/tags/tag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A066D481-B28D-4C96-BDB5-16F08554551D}_1.png&quot;/&gt;&lt;left val=&quot;100&quot;/&gt;&lt;top val=&quot;17&quot;/&gt;&lt;width val=&quot;769&quot;/&gt;&lt;height val=&quot;499&quot;/&gt;&lt;hasText val=&quot;1&quot;/&gt;&lt;/Image&gt;&lt;/ThreeDShapeInfo&gt;"/>
  <p:tag name="PRESENTER_SHAPETEXTINFO" val="&lt;ShapeTextInfo&gt;&lt;TableIndex row=&quot;-1&quot; col=&quot;-1&quot;&gt;&lt;linesCount val=&quot;4&quot;/&gt;&lt;lineCharCount val=&quot;20&quot;/&gt;&lt;lineCharCount val=&quot;25&quot;/&gt;&lt;lineCharCount val=&quot;17&quot;/&gt;&lt;lineCharCount val=&quot;5&quot;/&gt;&lt;/TableIndex&gt;&lt;/ShapeTextInfo&gt;"/>
</p:tagLst>
</file>

<file path=ppt/tags/tag30.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B772B85B-40C5-49E0-A9F4-3D40EAF0D7B9}_10.png&quot;/&gt;&lt;left val=&quot;84&quot;/&gt;&lt;top val=&quot;29&quot;/&gt;&lt;width val=&quot;798&quot;/&gt;&lt;height val=&quot;128&quot;/&gt;&lt;hasText val=&quot;1&quot;/&gt;&lt;/Image&gt;&lt;/ThreeDShapeInfo&gt;"/>
  <p:tag name="PRESENTER_SHAPETEXTINFO" val="&lt;ShapeTextInfo&gt;&lt;TableIndex row=&quot;-1&quot; col=&quot;-1&quot;&gt;&lt;linesCount val=&quot;2&quot;/&gt;&lt;lineCharCount val=&quot;40&quot;/&gt;&lt;lineCharCount val=&quot;28&quot;/&gt;&lt;/TableIndex&gt;&lt;/ShapeTextInfo&gt;"/>
</p:tagLst>
</file>

<file path=ppt/tags/tag300.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D8C1331E-8D4F-40C3-882F-2FB9E30F2E12}_116.png&quot;/&gt;&lt;left val=&quot;72&quot;/&gt;&lt;top val=&quot;115&quot;/&gt;&lt;width val=&quot;814&quot;/&gt;&lt;height val=&quot;372&quot;/&gt;&lt;hasText val=&quot;1&quot;/&gt;&lt;/Image&gt;&lt;/ThreeDShapeInfo&gt;"/>
  <p:tag name="PRESENTER_SHAPETEXTINFO" val="&lt;ShapeTextInfo&gt;&lt;TableIndex row=&quot;-1&quot; col=&quot;-1&quot;&gt;&lt;linesCount val=&quot;10&quot;/&gt;&lt;lineCharCount val=&quot;58&quot;/&gt;&lt;lineCharCount val=&quot;48&quot;/&gt;&lt;lineCharCount val=&quot;55&quot;/&gt;&lt;lineCharCount val=&quot;60&quot;/&gt;&lt;lineCharCount val=&quot;52&quot;/&gt;&lt;lineCharCount val=&quot;55&quot;/&gt;&lt;lineCharCount val=&quot;58&quot;/&gt;&lt;lineCharCount val=&quot;57&quot;/&gt;&lt;lineCharCount val=&quot;31&quot;/&gt;&lt;lineCharCount val=&quot;1&quot;/&gt;&lt;/TableIndex&gt;&lt;/ShapeTextInfo&gt;"/>
</p:tagLst>
</file>

<file path=ppt/tags/tag301.xml><?xml version="1.0" encoding="utf-8"?>
<p:tagLst xmlns:a="http://schemas.openxmlformats.org/drawingml/2006/main" xmlns:r="http://schemas.openxmlformats.org/officeDocument/2006/relationships" xmlns:p="http://schemas.openxmlformats.org/presentationml/2006/main">
  <p:tag name="HTML_SHAPEINFO" val="&lt;SlideThumbPath val=&quot;Slide97.PNG&quot;/&gt;"/>
  <p:tag name="ARTICULATE_SLIDE_THUMBNAIL_REFRESH" val="1"/>
</p:tagLst>
</file>

<file path=ppt/tags/tag30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7F9D05D0-305D-491B-B39C-2A405B52A6DC}_97.png&quot;/&gt;&lt;left val=&quot;118&quot;/&gt;&lt;top val=&quot;34&quot;/&gt;&lt;width val=&quot;615&quot;/&gt;&lt;height val=&quot;93&quot;/&gt;&lt;hasText val=&quot;1&quot;/&gt;&lt;/Image&gt;&lt;/ThreeDShapeInfo&gt;"/>
  <p:tag name="PRESENTER_SHAPETEXTINFO" val="&lt;ShapeTextInfo&gt;&lt;TableIndex row=&quot;-1&quot; col=&quot;-1&quot;&gt;&lt;linesCount val=&quot;1&quot;/&gt;&lt;lineCharCount val=&quot;22&quot;/&gt;&lt;/TableIndex&gt;&lt;/ShapeTextInfo&gt;"/>
</p:tagLst>
</file>

<file path=ppt/tags/tag30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B47B07DC-0DEE-449E-BE2F-445C5AB8471D}_97.png&quot;/&gt;&lt;left val=&quot;88&quot;/&gt;&lt;top val=&quot;116&quot;/&gt;&lt;width val=&quot;787&quot;/&gt;&lt;height val=&quot;394&quot;/&gt;&lt;hasText val=&quot;1&quot;/&gt;&lt;/Image&gt;&lt;/ThreeDShapeInfo&gt;"/>
  <p:tag name="PRESENTER_SHAPETEXTINFO" val="&lt;ShapeTextInfo&gt;&lt;TableIndex row=&quot;-1&quot; col=&quot;-1&quot;&gt;&lt;linesCount val=&quot;10&quot;/&gt;&lt;lineCharCount val=&quot;46&quot;/&gt;&lt;lineCharCount val=&quot;42&quot;/&gt;&lt;lineCharCount val=&quot;45&quot;/&gt;&lt;lineCharCount val=&quot;42&quot;/&gt;&lt;lineCharCount val=&quot;48&quot;/&gt;&lt;lineCharCount val=&quot;31&quot;/&gt;&lt;lineCharCount val=&quot;48&quot;/&gt;&lt;lineCharCount val=&quot;33&quot;/&gt;&lt;lineCharCount val=&quot;1&quot;/&gt;&lt;lineCharCount val=&quot;1&quot;/&gt;&lt;/TableIndex&gt;&lt;/ShapeTextInfo&gt;"/>
</p:tagLst>
</file>

<file path=ppt/tags/tag304.xml><?xml version="1.0" encoding="utf-8"?>
<p:tagLst xmlns:a="http://schemas.openxmlformats.org/drawingml/2006/main" xmlns:r="http://schemas.openxmlformats.org/officeDocument/2006/relationships" xmlns:p="http://schemas.openxmlformats.org/presentationml/2006/main">
  <p:tag name="HTML_SHAPEINFO" val="&lt;SlideThumbPath val=&quot;Slide97.PNG&quot;/&gt;"/>
  <p:tag name="ARTICULATE_SLIDE_THUMBNAIL_REFRESH" val="1"/>
</p:tagLst>
</file>

<file path=ppt/tags/tag30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7F9D05D0-305D-491B-B39C-2A405B52A6DC}_97.png&quot;/&gt;&lt;left val=&quot;118&quot;/&gt;&lt;top val=&quot;34&quot;/&gt;&lt;width val=&quot;615&quot;/&gt;&lt;height val=&quot;93&quot;/&gt;&lt;hasText val=&quot;1&quot;/&gt;&lt;/Image&gt;&lt;/ThreeDShapeInfo&gt;"/>
  <p:tag name="PRESENTER_SHAPETEXTINFO" val="&lt;ShapeTextInfo&gt;&lt;TableIndex row=&quot;-1&quot; col=&quot;-1&quot;&gt;&lt;linesCount val=&quot;1&quot;/&gt;&lt;lineCharCount val=&quot;22&quot;/&gt;&lt;/TableIndex&gt;&lt;/ShapeTextInfo&gt;"/>
</p:tagLst>
</file>

<file path=ppt/tags/tag30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B47B07DC-0DEE-449E-BE2F-445C5AB8471D}_97.png&quot;/&gt;&lt;left val=&quot;88&quot;/&gt;&lt;top val=&quot;116&quot;/&gt;&lt;width val=&quot;787&quot;/&gt;&lt;height val=&quot;394&quot;/&gt;&lt;hasText val=&quot;1&quot;/&gt;&lt;/Image&gt;&lt;/ThreeDShapeInfo&gt;"/>
  <p:tag name="PRESENTER_SHAPETEXTINFO" val="&lt;ShapeTextInfo&gt;&lt;TableIndex row=&quot;-1&quot; col=&quot;-1&quot;&gt;&lt;linesCount val=&quot;10&quot;/&gt;&lt;lineCharCount val=&quot;46&quot;/&gt;&lt;lineCharCount val=&quot;42&quot;/&gt;&lt;lineCharCount val=&quot;45&quot;/&gt;&lt;lineCharCount val=&quot;42&quot;/&gt;&lt;lineCharCount val=&quot;48&quot;/&gt;&lt;lineCharCount val=&quot;31&quot;/&gt;&lt;lineCharCount val=&quot;48&quot;/&gt;&lt;lineCharCount val=&quot;33&quot;/&gt;&lt;lineCharCount val=&quot;1&quot;/&gt;&lt;lineCharCount val=&quot;1&quot;/&gt;&lt;/TableIndex&gt;&lt;/ShapeTextInfo&gt;"/>
</p:tagLst>
</file>

<file path=ppt/tags/tag307.xml><?xml version="1.0" encoding="utf-8"?>
<p:tagLst xmlns:a="http://schemas.openxmlformats.org/drawingml/2006/main" xmlns:r="http://schemas.openxmlformats.org/officeDocument/2006/relationships" xmlns:p="http://schemas.openxmlformats.org/presentationml/2006/main">
  <p:tag name="HTML_SHAPEINFO" val="&lt;SlideThumbPath val=&quot;Slide97.PNG&quot;/&gt;"/>
  <p:tag name="ARTICULATE_SLIDE_THUMBNAIL_REFRESH" val="1"/>
</p:tagLst>
</file>

<file path=ppt/tags/tag30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7F9D05D0-305D-491B-B39C-2A405B52A6DC}_97.png&quot;/&gt;&lt;left val=&quot;118&quot;/&gt;&lt;top val=&quot;34&quot;/&gt;&lt;width val=&quot;615&quot;/&gt;&lt;height val=&quot;93&quot;/&gt;&lt;hasText val=&quot;1&quot;/&gt;&lt;/Image&gt;&lt;/ThreeDShapeInfo&gt;"/>
  <p:tag name="PRESENTER_SHAPETEXTINFO" val="&lt;ShapeTextInfo&gt;&lt;TableIndex row=&quot;-1&quot; col=&quot;-1&quot;&gt;&lt;linesCount val=&quot;1&quot;/&gt;&lt;lineCharCount val=&quot;22&quot;/&gt;&lt;/TableIndex&gt;&lt;/ShapeTextInfo&gt;"/>
</p:tagLst>
</file>

<file path=ppt/tags/tag30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B47B07DC-0DEE-449E-BE2F-445C5AB8471D}_97.png&quot;/&gt;&lt;left val=&quot;88&quot;/&gt;&lt;top val=&quot;116&quot;/&gt;&lt;width val=&quot;787&quot;/&gt;&lt;height val=&quot;394&quot;/&gt;&lt;hasText val=&quot;1&quot;/&gt;&lt;/Image&gt;&lt;/ThreeDShapeInfo&gt;"/>
  <p:tag name="PRESENTER_SHAPETEXTINFO" val="&lt;ShapeTextInfo&gt;&lt;TableIndex row=&quot;-1&quot; col=&quot;-1&quot;&gt;&lt;linesCount val=&quot;10&quot;/&gt;&lt;lineCharCount val=&quot;46&quot;/&gt;&lt;lineCharCount val=&quot;42&quot;/&gt;&lt;lineCharCount val=&quot;45&quot;/&gt;&lt;lineCharCount val=&quot;42&quot;/&gt;&lt;lineCharCount val=&quot;48&quot;/&gt;&lt;lineCharCount val=&quot;31&quot;/&gt;&lt;lineCharCount val=&quot;48&quot;/&gt;&lt;lineCharCount val=&quot;33&quot;/&gt;&lt;lineCharCount val=&quot;1&quot;/&gt;&lt;lineCharCount val=&quot;1&quot;/&gt;&lt;/TableIndex&gt;&lt;/ShapeTextInfo&gt;"/>
</p:tagLst>
</file>

<file path=ppt/tags/tag3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BBCF4C55-28B6-4246-8359-E9F86AE03573}_10.png&quot;/&gt;&lt;left val=&quot;74&quot;/&gt;&lt;top val=&quot;177&quot;/&gt;&lt;width val=&quot;797&quot;/&gt;&lt;height val=&quot;309&quot;/&gt;&lt;hasText val=&quot;1&quot;/&gt;&lt;/Image&gt;&lt;/ThreeDShapeInfo&gt;"/>
  <p:tag name="PRESENTER_SHAPETEXTINFO" val="&lt;ShapeTextInfo&gt;&lt;TableIndex row=&quot;-1&quot; col=&quot;-1&quot;&gt;&lt;linesCount val=&quot;7&quot;/&gt;&lt;lineCharCount val=&quot;64&quot;/&gt;&lt;lineCharCount val=&quot;65&quot;/&gt;&lt;lineCharCount val=&quot;38&quot;/&gt;&lt;lineCharCount val=&quot;61&quot;/&gt;&lt;lineCharCount val=&quot;55&quot;/&gt;&lt;lineCharCount val=&quot;56&quot;/&gt;&lt;lineCharCount val=&quot;54&quot;/&gt;&lt;/TableIndex&gt;&lt;/ShapeTextInfo&gt;"/>
</p:tagLst>
</file>

<file path=ppt/tags/tag310.xml><?xml version="1.0" encoding="utf-8"?>
<p:tagLst xmlns:a="http://schemas.openxmlformats.org/drawingml/2006/main" xmlns:r="http://schemas.openxmlformats.org/officeDocument/2006/relationships" xmlns:p="http://schemas.openxmlformats.org/presentationml/2006/main">
  <p:tag name="HTML_SHAPEINFO" val="&lt;SlideThumbPath val=&quot;Slide97.PNG&quot;/&gt;"/>
  <p:tag name="ARTICULATE_SLIDE_THUMBNAIL_REFRESH" val="1"/>
</p:tagLst>
</file>

<file path=ppt/tags/tag31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7F9D05D0-305D-491B-B39C-2A405B52A6DC}_97.png&quot;/&gt;&lt;left val=&quot;118&quot;/&gt;&lt;top val=&quot;34&quot;/&gt;&lt;width val=&quot;615&quot;/&gt;&lt;height val=&quot;93&quot;/&gt;&lt;hasText val=&quot;1&quot;/&gt;&lt;/Image&gt;&lt;/ThreeDShapeInfo&gt;"/>
  <p:tag name="PRESENTER_SHAPETEXTINFO" val="&lt;ShapeTextInfo&gt;&lt;TableIndex row=&quot;-1&quot; col=&quot;-1&quot;&gt;&lt;linesCount val=&quot;1&quot;/&gt;&lt;lineCharCount val=&quot;22&quot;/&gt;&lt;/TableIndex&gt;&lt;/ShapeTextInfo&gt;"/>
</p:tagLst>
</file>

<file path=ppt/tags/tag31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B47B07DC-0DEE-449E-BE2F-445C5AB8471D}_97.png&quot;/&gt;&lt;left val=&quot;88&quot;/&gt;&lt;top val=&quot;116&quot;/&gt;&lt;width val=&quot;787&quot;/&gt;&lt;height val=&quot;394&quot;/&gt;&lt;hasText val=&quot;1&quot;/&gt;&lt;/Image&gt;&lt;/ThreeDShapeInfo&gt;"/>
  <p:tag name="PRESENTER_SHAPETEXTINFO" val="&lt;ShapeTextInfo&gt;&lt;TableIndex row=&quot;-1&quot; col=&quot;-1&quot;&gt;&lt;linesCount val=&quot;10&quot;/&gt;&lt;lineCharCount val=&quot;46&quot;/&gt;&lt;lineCharCount val=&quot;42&quot;/&gt;&lt;lineCharCount val=&quot;45&quot;/&gt;&lt;lineCharCount val=&quot;42&quot;/&gt;&lt;lineCharCount val=&quot;48&quot;/&gt;&lt;lineCharCount val=&quot;31&quot;/&gt;&lt;lineCharCount val=&quot;48&quot;/&gt;&lt;lineCharCount val=&quot;33&quot;/&gt;&lt;lineCharCount val=&quot;1&quot;/&gt;&lt;lineCharCount val=&quot;1&quot;/&gt;&lt;/TableIndex&gt;&lt;/ShapeTextInfo&gt;"/>
</p:tagLst>
</file>

<file path=ppt/tags/tag313.xml><?xml version="1.0" encoding="utf-8"?>
<p:tagLst xmlns:a="http://schemas.openxmlformats.org/drawingml/2006/main" xmlns:r="http://schemas.openxmlformats.org/officeDocument/2006/relationships" xmlns:p="http://schemas.openxmlformats.org/presentationml/2006/main">
  <p:tag name="HTML_SHAPEINFO" val="&lt;SlideThumbPath val=&quot;Slide97.PNG&quot;/&gt;"/>
  <p:tag name="ARTICULATE_SLIDE_THUMBNAIL_REFRESH" val="1"/>
</p:tagLst>
</file>

<file path=ppt/tags/tag31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7F9D05D0-305D-491B-B39C-2A405B52A6DC}_97.png&quot;/&gt;&lt;left val=&quot;118&quot;/&gt;&lt;top val=&quot;34&quot;/&gt;&lt;width val=&quot;615&quot;/&gt;&lt;height val=&quot;93&quot;/&gt;&lt;hasText val=&quot;1&quot;/&gt;&lt;/Image&gt;&lt;/ThreeDShapeInfo&gt;"/>
  <p:tag name="PRESENTER_SHAPETEXTINFO" val="&lt;ShapeTextInfo&gt;&lt;TableIndex row=&quot;-1&quot; col=&quot;-1&quot;&gt;&lt;linesCount val=&quot;1&quot;/&gt;&lt;lineCharCount val=&quot;22&quot;/&gt;&lt;/TableIndex&gt;&lt;/ShapeTextInfo&gt;"/>
</p:tagLst>
</file>

<file path=ppt/tags/tag31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B47B07DC-0DEE-449E-BE2F-445C5AB8471D}_97.png&quot;/&gt;&lt;left val=&quot;88&quot;/&gt;&lt;top val=&quot;116&quot;/&gt;&lt;width val=&quot;787&quot;/&gt;&lt;height val=&quot;394&quot;/&gt;&lt;hasText val=&quot;1&quot;/&gt;&lt;/Image&gt;&lt;/ThreeDShapeInfo&gt;"/>
  <p:tag name="PRESENTER_SHAPETEXTINFO" val="&lt;ShapeTextInfo&gt;&lt;TableIndex row=&quot;-1&quot; col=&quot;-1&quot;&gt;&lt;linesCount val=&quot;10&quot;/&gt;&lt;lineCharCount val=&quot;46&quot;/&gt;&lt;lineCharCount val=&quot;42&quot;/&gt;&lt;lineCharCount val=&quot;45&quot;/&gt;&lt;lineCharCount val=&quot;42&quot;/&gt;&lt;lineCharCount val=&quot;48&quot;/&gt;&lt;lineCharCount val=&quot;31&quot;/&gt;&lt;lineCharCount val=&quot;48&quot;/&gt;&lt;lineCharCount val=&quot;33&quot;/&gt;&lt;lineCharCount val=&quot;1&quot;/&gt;&lt;lineCharCount val=&quot;1&quot;/&gt;&lt;/TableIndex&gt;&lt;/ShapeTextInfo&gt;"/>
</p:tagLst>
</file>

<file path=ppt/tags/tag316.xml><?xml version="1.0" encoding="utf-8"?>
<p:tagLst xmlns:a="http://schemas.openxmlformats.org/drawingml/2006/main" xmlns:r="http://schemas.openxmlformats.org/officeDocument/2006/relationships" xmlns:p="http://schemas.openxmlformats.org/presentationml/2006/main">
  <p:tag name="HTML_SHAPEINFO" val="&lt;SlideThumbPath val=&quot;Slide97.PNG&quot;/&gt;"/>
  <p:tag name="ARTICULATE_SLIDE_THUMBNAIL_REFRESH" val="1"/>
</p:tagLst>
</file>

<file path=ppt/tags/tag31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7F9D05D0-305D-491B-B39C-2A405B52A6DC}_97.png&quot;/&gt;&lt;left val=&quot;118&quot;/&gt;&lt;top val=&quot;34&quot;/&gt;&lt;width val=&quot;615&quot;/&gt;&lt;height val=&quot;93&quot;/&gt;&lt;hasText val=&quot;1&quot;/&gt;&lt;/Image&gt;&lt;/ThreeDShapeInfo&gt;"/>
  <p:tag name="PRESENTER_SHAPETEXTINFO" val="&lt;ShapeTextInfo&gt;&lt;TableIndex row=&quot;-1&quot; col=&quot;-1&quot;&gt;&lt;linesCount val=&quot;1&quot;/&gt;&lt;lineCharCount val=&quot;22&quot;/&gt;&lt;/TableIndex&gt;&lt;/ShapeTextInfo&gt;"/>
</p:tagLst>
</file>

<file path=ppt/tags/tag31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B47B07DC-0DEE-449E-BE2F-445C5AB8471D}_97.png&quot;/&gt;&lt;left val=&quot;88&quot;/&gt;&lt;top val=&quot;116&quot;/&gt;&lt;width val=&quot;787&quot;/&gt;&lt;height val=&quot;394&quot;/&gt;&lt;hasText val=&quot;1&quot;/&gt;&lt;/Image&gt;&lt;/ThreeDShapeInfo&gt;"/>
  <p:tag name="PRESENTER_SHAPETEXTINFO" val="&lt;ShapeTextInfo&gt;&lt;TableIndex row=&quot;-1&quot; col=&quot;-1&quot;&gt;&lt;linesCount val=&quot;10&quot;/&gt;&lt;lineCharCount val=&quot;46&quot;/&gt;&lt;lineCharCount val=&quot;42&quot;/&gt;&lt;lineCharCount val=&quot;45&quot;/&gt;&lt;lineCharCount val=&quot;42&quot;/&gt;&lt;lineCharCount val=&quot;48&quot;/&gt;&lt;lineCharCount val=&quot;31&quot;/&gt;&lt;lineCharCount val=&quot;48&quot;/&gt;&lt;lineCharCount val=&quot;33&quot;/&gt;&lt;lineCharCount val=&quot;1&quot;/&gt;&lt;lineCharCount val=&quot;1&quot;/&gt;&lt;/TableIndex&gt;&lt;/ShapeTextInfo&gt;"/>
</p:tagLst>
</file>

<file path=ppt/tags/tag319.xml><?xml version="1.0" encoding="utf-8"?>
<p:tagLst xmlns:a="http://schemas.openxmlformats.org/drawingml/2006/main" xmlns:r="http://schemas.openxmlformats.org/officeDocument/2006/relationships" xmlns:p="http://schemas.openxmlformats.org/presentationml/2006/main">
  <p:tag name="HTML_SHAPEINFO" val="&lt;SlideThumbPath val=&quot;Slide123.PNG&quot;/&gt;"/>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HTML_SHAPEINFO" val="&lt;SlideThumbPath val=&quot;Slide12.PNG&quot;/&gt;"/>
  <p:tag name="ARTICULATE_SLIDE_THUMBNAIL_REFRESH" val="1"/>
</p:tagLst>
</file>

<file path=ppt/tags/tag320.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83805B7B-1981-4C15-8784-AE9C42C53CFB}_123.png&quot;/&gt;&lt;left val=&quot;112&quot;/&gt;&lt;top val=&quot;38&quot;/&gt;&lt;width val=&quot;680&quot;/&gt;&lt;height val=&quot;93&quot;/&gt;&lt;hasText val=&quot;1&quot;/&gt;&lt;/Image&gt;&lt;/ThreeDShapeInfo&gt;"/>
  <p:tag name="PRESENTER_SHAPETEXTINFO" val="&lt;ShapeTextInfo&gt;&lt;TableIndex row=&quot;-1&quot; col=&quot;-1&quot;&gt;&lt;linesCount val=&quot;1&quot;/&gt;&lt;lineCharCount val=&quot;21&quot;/&gt;&lt;/TableIndex&gt;&lt;/ShapeTextInfo&gt;"/>
</p:tagLst>
</file>

<file path=ppt/tags/tag32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630985CE-A0F6-4903-A06B-F4FE2EAF75C2}_123.png&quot;/&gt;&lt;left val=&quot;124&quot;/&gt;&lt;top val=&quot;119&quot;/&gt;&lt;width val=&quot;709&quot;/&gt;&lt;height val=&quot;326&quot;/&gt;&lt;hasText val=&quot;1&quot;/&gt;&lt;/Image&gt;&lt;/ThreeDShapeInfo&gt;"/>
  <p:tag name="PRESENTER_SHAPETEXTINFO" val="&lt;ShapeTextInfo&gt;&lt;TableIndex row=&quot;-1&quot; col=&quot;-1&quot;&gt;&lt;linesCount val=&quot;7&quot;/&gt;&lt;lineCharCount val=&quot;36&quot;/&gt;&lt;lineCharCount val=&quot;42&quot;/&gt;&lt;lineCharCount val=&quot;43&quot;/&gt;&lt;lineCharCount val=&quot;8&quot;/&gt;&lt;lineCharCount val=&quot;10&quot;/&gt;&lt;lineCharCount val=&quot;48&quot;/&gt;&lt;lineCharCount val=&quot;19&quot;/&gt;&lt;/TableIndex&gt;&lt;/ShapeTextInfo&gt;"/>
</p:tagLst>
</file>

<file path=ppt/tags/tag322.xml><?xml version="1.0" encoding="utf-8"?>
<p:tagLst xmlns:a="http://schemas.openxmlformats.org/drawingml/2006/main" xmlns:r="http://schemas.openxmlformats.org/officeDocument/2006/relationships" xmlns:p="http://schemas.openxmlformats.org/presentationml/2006/main">
  <p:tag name="HTML_SHAPEINFO" val="&lt;SlideThumbPath val=&quot;Slide124.PNG&quot;/&gt;"/>
  <p:tag name="ARTICULATE_SLIDE_THUMBNAIL_REFRESH" val="1"/>
</p:tagLst>
</file>

<file path=ppt/tags/tag32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DF3E71B8-8EB2-4312-80ED-FD1D65C43F94}_124.png&quot;/&gt;&lt;left val=&quot;29&quot;/&gt;&lt;top val=&quot;39&quot;/&gt;&lt;width val=&quot;889&quot;/&gt;&lt;height val=&quot;85&quot;/&gt;&lt;hasText val=&quot;1&quot;/&gt;&lt;/Image&gt;&lt;/ThreeDShapeInfo&gt;"/>
  <p:tag name="PRESENTER_SHAPETEXTINFO" val="&lt;ShapeTextInfo&gt;&lt;TableIndex row=&quot;-1&quot; col=&quot;-1&quot;&gt;&lt;linesCount val=&quot;1&quot;/&gt;&lt;lineCharCount val=&quot;46&quot;/&gt;&lt;/TableIndex&gt;&lt;/ShapeTextInfo&gt;"/>
</p:tagLst>
</file>

<file path=ppt/tags/tag32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D54D2D92-8956-42A5-86AC-E188DDFEE3DF}_124.png&quot;/&gt;&lt;left val=&quot;100&quot;/&gt;&lt;top val=&quot;119&quot;/&gt;&lt;width val=&quot;793&quot;/&gt;&lt;height val=&quot;378&quot;/&gt;&lt;hasText val=&quot;1&quot;/&gt;&lt;/Image&gt;&lt;/ThreeDShapeInfo&gt;"/>
  <p:tag name="PRESENTER_SHAPETEXTINFO" val="&lt;ShapeTextInfo&gt;&lt;TableIndex row=&quot;-1&quot; col=&quot;-1&quot;&gt;&lt;linesCount val=&quot;8&quot;/&gt;&lt;lineCharCount val=&quot;46&quot;/&gt;&lt;lineCharCount val=&quot;49&quot;/&gt;&lt;lineCharCount val=&quot;36&quot;/&gt;&lt;lineCharCount val=&quot;57&quot;/&gt;&lt;lineCharCount val=&quot;59&quot;/&gt;&lt;lineCharCount val=&quot;31&quot;/&gt;&lt;lineCharCount val=&quot;48&quot;/&gt;&lt;lineCharCount val=&quot;46&quot;/&gt;&lt;/TableIndex&gt;&lt;/ShapeTextInfo&gt;"/>
</p:tagLst>
</file>

<file path=ppt/tags/tag325.xml><?xml version="1.0" encoding="utf-8"?>
<p:tagLst xmlns:a="http://schemas.openxmlformats.org/drawingml/2006/main" xmlns:r="http://schemas.openxmlformats.org/officeDocument/2006/relationships" xmlns:p="http://schemas.openxmlformats.org/presentationml/2006/main">
  <p:tag name="HTML_SHAPEINFO" val="&lt;SlideThumbPath val=&quot;Slide125.PNG&quot;/&gt;"/>
  <p:tag name="ARTICULATE_SLIDE_THUMBNAIL_REFRESH" val="1"/>
</p:tagLst>
</file>

<file path=ppt/tags/tag32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97C74B1E-5831-46DD-8986-1DBC6AB6F4E4}_125.png&quot;/&gt;&lt;left val=&quot;154&quot;/&gt;&lt;top val=&quot;50&quot;/&gt;&lt;width val=&quot;569&quot;/&gt;&lt;height val=&quot;93&quot;/&gt;&lt;hasText val=&quot;1&quot;/&gt;&lt;/Image&gt;&lt;/ThreeDShapeInfo&gt;"/>
  <p:tag name="PRESENTER_SHAPETEXTINFO" val="&lt;ShapeTextInfo&gt;&lt;TableIndex row=&quot;-1&quot; col=&quot;-1&quot;&gt;&lt;linesCount val=&quot;1&quot;/&gt;&lt;lineCharCount val=&quot;18&quot;/&gt;&lt;/TableIndex&gt;&lt;/ShapeTextInfo&gt;"/>
</p:tagLst>
</file>

<file path=ppt/tags/tag32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8CA581D4-6D09-485A-9A26-72AB378BF98E}_125.png&quot;/&gt;&lt;left val=&quot;102&quot;/&gt;&lt;top val=&quot;132&quot;/&gt;&lt;width val=&quot;786&quot;/&gt;&lt;height val=&quot;365&quot;/&gt;&lt;hasText val=&quot;1&quot;/&gt;&lt;/Image&gt;&lt;/ThreeDShapeInfo&gt;"/>
  <p:tag name="PRESENTER_SHAPETEXTINFO" val="&lt;ShapeTextInfo&gt;&lt;TableIndex row=&quot;-1&quot; col=&quot;-1&quot;&gt;&lt;linesCount val=&quot;9&quot;/&gt;&lt;lineCharCount val=&quot;52&quot;/&gt;&lt;lineCharCount val=&quot;54&quot;/&gt;&lt;lineCharCount val=&quot;19&quot;/&gt;&lt;lineCharCount val=&quot;30&quot;/&gt;&lt;lineCharCount val=&quot;1&quot;/&gt;&lt;lineCharCount val=&quot;51&quot;/&gt;&lt;lineCharCount val=&quot;30&quot;/&gt;&lt;lineCharCount val=&quot;1&quot;/&gt;&lt;lineCharCount val=&quot;29&quot;/&gt;&lt;/TableIndex&gt;&lt;/ShapeTextInfo&gt;"/>
</p:tagLst>
</file>

<file path=ppt/tags/tag3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9.xml><?xml version="1.0" encoding="utf-8"?>
<p:tagLst xmlns:a="http://schemas.openxmlformats.org/drawingml/2006/main" xmlns:r="http://schemas.openxmlformats.org/officeDocument/2006/relationships" xmlns:p="http://schemas.openxmlformats.org/presentationml/2006/main">
  <p:tag name="HTML_SHAPEINFO" val="&lt;SlideThumbPath val=&quot;Slide126.PNG&quot;/&gt;"/>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AC28714F-57A4-476A-A477-F9C480539E2F}_12.png&quot;/&gt;&lt;left val=&quot;112&quot;/&gt;&lt;top val=&quot;35&quot;/&gt;&lt;width val=&quot;716&quot;/&gt;&lt;height val=&quot;96&quot;/&gt;&lt;hasText val=&quot;1&quot;/&gt;&lt;/Image&gt;&lt;/ThreeDShapeInfo&gt;"/>
  <p:tag name="PRESENTER_SHAPETEXTINFO" val="&lt;ShapeTextInfo&gt;&lt;TableIndex row=&quot;-1&quot; col=&quot;-1&quot;&gt;&lt;linesCount val=&quot;1&quot;/&gt;&lt;lineCharCount val=&quot;26&quot;/&gt;&lt;/TableIndex&gt;&lt;/ShapeTextInfo&gt;"/>
</p:tagLst>
</file>

<file path=ppt/tags/tag330.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1DC7A1A0-2CAF-4E2C-AE74-4F8317F38744}_126.png&quot;/&gt;&lt;left val=&quot;75&quot;/&gt;&lt;top val=&quot;330&quot;/&gt;&lt;width val=&quot;807&quot;/&gt;&lt;height val=&quot;132&quot;/&gt;&lt;hasText val=&quot;1&quot;/&gt;&lt;/Image&gt;&lt;/ThreeDShapeInfo&gt;"/>
  <p:tag name="PRESENTER_SHAPETEXTINFO" val="&lt;ShapeTextInfo&gt;&lt;TableIndex row=&quot;-1&quot; col=&quot;-1&quot;&gt;&lt;linesCount val=&quot;1&quot;/&gt;&lt;lineCharCount val=&quot;25&quot;/&gt;&lt;/TableIndex&gt;&lt;/ShapeTextInfo&gt;"/>
</p:tagLst>
</file>

<file path=ppt/tags/tag3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53DA3D6A-DD3D-46A0-957E-18F0C91B8DCA}_12.png&quot;/&gt;&lt;left val=&quot;58&quot;/&gt;&lt;top val=&quot;122&quot;/&gt;&lt;width val=&quot;859&quot;/&gt;&lt;height val=&quot;406&quot;/&gt;&lt;hasText val=&quot;1&quot;/&gt;&lt;/Image&gt;&lt;/ThreeDShapeInfo&gt;"/>
  <p:tag name="PRESENTER_SHAPETEXTINFO" val="&lt;ShapeTextInfo&gt;&lt;TableIndex row=&quot;-1&quot; col=&quot;-1&quot;&gt;&lt;linesCount val=&quot;9&quot;/&gt;&lt;lineCharCount val=&quot;48&quot;/&gt;&lt;lineCharCount val=&quot;53&quot;/&gt;&lt;lineCharCount val=&quot;12&quot;/&gt;&lt;lineCharCount val=&quot;56&quot;/&gt;&lt;lineCharCount val=&quot;53&quot;/&gt;&lt;lineCharCount val=&quot;30&quot;/&gt;&lt;lineCharCount val=&quot;60&quot;/&gt;&lt;lineCharCount val=&quot;21&quot;/&gt;&lt;lineCharCount val=&quot;27&quot;/&gt;&lt;/TableIndex&gt;&lt;/ShapeTextInfo&gt;"/>
</p:tagLst>
</file>

<file path=ppt/tags/tag3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2.xml><?xml version="1.0" encoding="utf-8"?>
<p:tagLst xmlns:a="http://schemas.openxmlformats.org/drawingml/2006/main" xmlns:r="http://schemas.openxmlformats.org/officeDocument/2006/relationships" xmlns:p="http://schemas.openxmlformats.org/presentationml/2006/main">
  <p:tag name="PPSNARRATION" val="139,699060890,S:\NSB\Training\WIC\Vendor Training\2020\2020 Vendor Modules for LA\2020 Current Retail Vendor Renewal Training\Presentation\2020 Annual Training for Currently Authorized WIC Program Vendors Final_pptx\Media.ppcx"/>
  <p:tag name="HTML_SHAPEINFO" val="&lt;SlideThumbPath val=&quot;Slide137.PNG&quot;/&gt;"/>
  <p:tag name="ARTICULATE_SLIDE_THUMBNAIL_REFRESH" val="1"/>
</p:tagLst>
</file>

<file path=ppt/tags/tag34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57B1B832-7B82-4B5A-9414-8250316D557A}_137.png&quot;/&gt;&lt;left val=&quot;126&quot;/&gt;&lt;top val=&quot;31&quot;/&gt;&lt;width val=&quot;699&quot;/&gt;&lt;height val=&quot;93&quot;/&gt;&lt;hasText val=&quot;1&quot;/&gt;&lt;/Image&gt;&lt;/ThreeDShapeInfo&gt;"/>
  <p:tag name="PRESENTER_SHAPETEXTINFO" val="&lt;ShapeTextInfo&gt;&lt;TableIndex row=&quot;-1&quot; col=&quot;-1&quot;&gt;&lt;linesCount val=&quot;1&quot;/&gt;&lt;lineCharCount val=&quot;26&quot;/&gt;&lt;/TableIndex&gt;&lt;/ShapeTextInfo&gt;"/>
</p:tagLst>
</file>

<file path=ppt/tags/tag3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5.xml><?xml version="1.0" encoding="utf-8"?>
<p:tagLst xmlns:a="http://schemas.openxmlformats.org/drawingml/2006/main" xmlns:r="http://schemas.openxmlformats.org/officeDocument/2006/relationships" xmlns:p="http://schemas.openxmlformats.org/presentationml/2006/main">
  <p:tag name="PPSNARRATION" val="139,699060890,S:\NSB\Training\WIC\Vendor Training\2020\2020 Vendor Modules for LA\2020 Current Retail Vendor Renewal Training\Presentation\2020 Annual Training for Currently Authorized WIC Program Vendors Final_pptx\Media.ppcx"/>
  <p:tag name="HTML_SHAPEINFO" val="&lt;SlideThumbPath val=&quot;Slide137.PNG&quot;/&gt;"/>
  <p:tag name="ARTICULATE_SLIDE_THUMBNAIL_REFRESH" val="1"/>
</p:tagLst>
</file>

<file path=ppt/tags/tag34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57B1B832-7B82-4B5A-9414-8250316D557A}_137.png&quot;/&gt;&lt;left val=&quot;126&quot;/&gt;&lt;top val=&quot;31&quot;/&gt;&lt;width val=&quot;699&quot;/&gt;&lt;height val=&quot;93&quot;/&gt;&lt;hasText val=&quot;1&quot;/&gt;&lt;/Image&gt;&lt;/ThreeDShapeInfo&gt;"/>
  <p:tag name="PRESENTER_SHAPETEXTINFO" val="&lt;ShapeTextInfo&gt;&lt;TableIndex row=&quot;-1&quot; col=&quot;-1&quot;&gt;&lt;linesCount val=&quot;1&quot;/&gt;&lt;lineCharCount val=&quot;26&quot;/&gt;&lt;/TableIndex&gt;&lt;/ShapeTextInfo&gt;"/>
</p:tagLst>
</file>

<file path=ppt/tags/tag34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FCAFA96F-67E3-400D-B82C-411559EB7753}_137.png&quot;/&gt;&lt;left val=&quot;62&quot;/&gt;&lt;top val=&quot;105&quot;/&gt;&lt;width val=&quot;872&quot;/&gt;&lt;height val=&quot;399&quot;/&gt;&lt;hasText val=&quot;1&quot;/&gt;&lt;/Image&gt;&lt;/ThreeDShapeInfo&gt;"/>
  <p:tag name="PRESENTER_SHAPETEXTINFO" val="&lt;ShapeTextInfo&gt;&lt;TableIndex row=&quot;-1&quot; col=&quot;-1&quot;&gt;&lt;linesCount val=&quot;9&quot;/&gt;&lt;lineCharCount val=&quot;25&quot;/&gt;&lt;lineCharCount val=&quot;40&quot;/&gt;&lt;lineCharCount val=&quot;46&quot;/&gt;&lt;lineCharCount val=&quot;59&quot;/&gt;&lt;lineCharCount val=&quot;58&quot;/&gt;&lt;lineCharCount val=&quot;76&quot;/&gt;&lt;lineCharCount val=&quot;20&quot;/&gt;&lt;lineCharCount val=&quot;32&quot;/&gt;&lt;lineCharCount val=&quot;49&quot;/&gt;&lt;/TableIndex&gt;&lt;/ShapeTextInfo&gt;"/>
</p:tagLst>
</file>

<file path=ppt/tags/tag348.xml><?xml version="1.0" encoding="utf-8"?>
<p:tagLst xmlns:a="http://schemas.openxmlformats.org/drawingml/2006/main" xmlns:r="http://schemas.openxmlformats.org/officeDocument/2006/relationships" xmlns:p="http://schemas.openxmlformats.org/presentationml/2006/main">
  <p:tag name="HTML_SHAPEINFO" val="&lt;SlideThumbPath val=&quot;Slide125.PNG&quot;/&gt;"/>
  <p:tag name="ARTICULATE_SLIDE_THUMBNAIL_REFRESH" val="1"/>
</p:tagLst>
</file>

<file path=ppt/tags/tag34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97C74B1E-5831-46DD-8986-1DBC6AB6F4E4}_125.png&quot;/&gt;&lt;left val=&quot;154&quot;/&gt;&lt;top val=&quot;50&quot;/&gt;&lt;width val=&quot;569&quot;/&gt;&lt;height val=&quot;93&quot;/&gt;&lt;hasText val=&quot;1&quot;/&gt;&lt;/Image&gt;&lt;/ThreeDShapeInfo&gt;"/>
  <p:tag name="PRESENTER_SHAPETEXTINFO" val="&lt;ShapeTextInfo&gt;&lt;TableIndex row=&quot;-1&quot; col=&quot;-1&quot;&gt;&lt;linesCount val=&quot;1&quot;/&gt;&lt;lineCharCount val=&quot;18&quot;/&gt;&lt;/TableIndex&gt;&lt;/ShapeTextInfo&gt;"/>
</p:tagLst>
</file>

<file path=ppt/tags/tag35.xml><?xml version="1.0" encoding="utf-8"?>
<p:tagLst xmlns:a="http://schemas.openxmlformats.org/drawingml/2006/main" xmlns:r="http://schemas.openxmlformats.org/officeDocument/2006/relationships" xmlns:p="http://schemas.openxmlformats.org/presentationml/2006/main">
  <p:tag name="HTML_SHAPEINFO" val="&lt;SlideThumbPath val=&quot;Slide13.PNG&quot;/&gt;"/>
  <p:tag name="ARTICULATE_SLIDE_THUMBNAIL_REFRESH" val="1"/>
</p:tagLst>
</file>

<file path=ppt/tags/tag350.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8CA581D4-6D09-485A-9A26-72AB378BF98E}_125.png&quot;/&gt;&lt;left val=&quot;102&quot;/&gt;&lt;top val=&quot;132&quot;/&gt;&lt;width val=&quot;786&quot;/&gt;&lt;height val=&quot;365&quot;/&gt;&lt;hasText val=&quot;1&quot;/&gt;&lt;/Image&gt;&lt;/ThreeDShapeInfo&gt;"/>
  <p:tag name="PRESENTER_SHAPETEXTINFO" val="&lt;ShapeTextInfo&gt;&lt;TableIndex row=&quot;-1&quot; col=&quot;-1&quot;&gt;&lt;linesCount val=&quot;9&quot;/&gt;&lt;lineCharCount val=&quot;52&quot;/&gt;&lt;lineCharCount val=&quot;54&quot;/&gt;&lt;lineCharCount val=&quot;19&quot;/&gt;&lt;lineCharCount val=&quot;30&quot;/&gt;&lt;lineCharCount val=&quot;1&quot;/&gt;&lt;lineCharCount val=&quot;51&quot;/&gt;&lt;lineCharCount val=&quot;30&quot;/&gt;&lt;lineCharCount val=&quot;1&quot;/&gt;&lt;lineCharCount val=&quot;29&quot;/&gt;&lt;/TableIndex&gt;&lt;/ShapeTextInfo&gt;"/>
</p:tagLst>
</file>

<file path=ppt/tags/tag3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2.xml><?xml version="1.0" encoding="utf-8"?>
<p:tagLst xmlns:a="http://schemas.openxmlformats.org/drawingml/2006/main" xmlns:r="http://schemas.openxmlformats.org/officeDocument/2006/relationships" xmlns:p="http://schemas.openxmlformats.org/presentationml/2006/main">
  <p:tag name="HTML_SHAPEINFO" val="&lt;SlideThumbPath val=&quot;Slide33.PNG&quot;/&gt;"/>
  <p:tag name="ARTICULATE_SLIDE_THUMBNAIL_REFRESH" val="1"/>
</p:tagLst>
</file>

<file path=ppt/tags/tag35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E072F421-3DC9-443B-A514-3E20F8949C01}_33.png&quot;/&gt;&lt;left val=&quot;65&quot;/&gt;&lt;top val=&quot;56&quot;/&gt;&lt;width val=&quot;828&quot;/&gt;&lt;height val=&quot;96&quot;/&gt;&lt;hasText val=&quot;1&quot;/&gt;&lt;/Image&gt;&lt;/ThreeDShapeInfo&gt;"/>
  <p:tag name="PRESENTER_SHAPETEXTINFO" val="&lt;ShapeTextInfo&gt;&lt;TableIndex row=&quot;-1&quot; col=&quot;-1&quot;&gt;&lt;linesCount val=&quot;1&quot;/&gt;&lt;lineCharCount val=&quot;37&quot;/&gt;&lt;/TableIndex&gt;&lt;/ShapeTextInfo&gt;"/>
</p:tagLst>
</file>

<file path=ppt/tags/tag35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36C02D1A-A681-4A18-BA6B-4430B36A29B3}_33.png&quot;/&gt;&lt;left val=&quot;64&quot;/&gt;&lt;top val=&quot;142&quot;/&gt;&lt;width val=&quot;829&quot;/&gt;&lt;height val=&quot;325&quot;/&gt;&lt;hasText val=&quot;1&quot;/&gt;&lt;/Image&gt;&lt;/ThreeDShapeInfo&gt;"/>
  <p:tag name="PRESENTER_SHAPETEXTINFO" val="&lt;ShapeTextInfo&gt;&lt;TableIndex row=&quot;-1&quot; col=&quot;-1&quot;&gt;&lt;linesCount val=&quot;18&quot;/&gt;&lt;lineCharCount val=&quot;2&quot;/&gt;&lt;lineCharCount val=&quot;149&quot;/&gt;&lt;lineCharCount val=&quot;149&quot;/&gt;&lt;lineCharCount val=&quot;152&quot;/&gt;&lt;lineCharCount val=&quot;145&quot;/&gt;&lt;lineCharCount val=&quot;144&quot;/&gt;&lt;lineCharCount val=&quot;158&quot;/&gt;&lt;lineCharCount val=&quot;158&quot;/&gt;&lt;lineCharCount val=&quot;149&quot;/&gt;&lt;lineCharCount val=&quot;27&quot;/&gt;&lt;lineCharCount val=&quot;3&quot;/&gt;&lt;lineCharCount val=&quot;155&quot;/&gt;&lt;lineCharCount val=&quot;156&quot;/&gt;&lt;lineCharCount val=&quot;155&quot;/&gt;&lt;lineCharCount val=&quot;152&quot;/&gt;&lt;lineCharCount val=&quot;154&quot;/&gt;&lt;lineCharCount val=&quot;151&quot;/&gt;&lt;lineCharCount val=&quot;40&quot;/&gt;&lt;/TableIndex&gt;&lt;/ShapeTextInfo&gt;"/>
</p:tagLst>
</file>

<file path=ppt/tags/tag3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1F5594B7-D58C-41B6-8FC0-35E1E8ADFD21}_13.png&quot;/&gt;&lt;left val=&quot;114&quot;/&gt;&lt;top val=&quot;41&quot;/&gt;&lt;width val=&quot;608&quot;/&gt;&lt;height val=&quot;91&quot;/&gt;&lt;hasText val=&quot;1&quot;/&gt;&lt;/Image&gt;&lt;/ThreeDShapeInfo&gt;"/>
  <p:tag name="PRESENTER_SHAPETEXTINFO" val="&lt;ShapeTextInfo&gt;&lt;TableIndex row=&quot;-1&quot; col=&quot;-1&quot;&gt;&lt;linesCount val=&quot;1&quot;/&gt;&lt;lineCharCount val=&quot;28&quot;/&gt;&lt;/TableIndex&gt;&lt;/ShapeTextInfo&gt;"/>
</p:tagLst>
</file>

<file path=ppt/tags/tag3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84F3A6E5-E8D1-475A-A301-BD2440F6B042}_13.png&quot;/&gt;&lt;left val=&quot;72&quot;/&gt;&lt;top val=&quot;117&quot;/&gt;&lt;width val=&quot;810&quot;/&gt;&lt;height val=&quot;350&quot;/&gt;&lt;hasText val=&quot;1&quot;/&gt;&lt;/Image&gt;&lt;/ThreeDShapeInfo&gt;"/>
  <p:tag name="PRESENTER_SHAPETEXTINFO" val="&lt;ShapeTextInfo&gt;&lt;TableIndex row=&quot;-1&quot; col=&quot;-1&quot;&gt;&lt;linesCount val=&quot;7&quot;/&gt;&lt;lineCharCount val=&quot;41&quot;/&gt;&lt;lineCharCount val=&quot;39&quot;/&gt;&lt;lineCharCount val=&quot;56&quot;/&gt;&lt;lineCharCount val=&quot;33&quot;/&gt;&lt;lineCharCount val=&quot;60&quot;/&gt;&lt;lineCharCount val=&quot;63&quot;/&gt;&lt;lineCharCount val=&quot;20&quot;/&gt;&lt;/TableIndex&gt;&lt;/ShapeTextInfo&gt;"/>
</p:tagLst>
</file>

<file path=ppt/tags/tag38.xml><?xml version="1.0" encoding="utf-8"?>
<p:tagLst xmlns:a="http://schemas.openxmlformats.org/drawingml/2006/main" xmlns:r="http://schemas.openxmlformats.org/officeDocument/2006/relationships" xmlns:p="http://schemas.openxmlformats.org/presentationml/2006/main">
  <p:tag name="HTML_SHAPEINFO" val="&lt;SlideThumbPath val=&quot;Slide14.PNG&quot;/&gt;"/>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D09215E9-2CA5-4C09-8A2A-D534F8111A9E}_14.png&quot;/&gt;&lt;left val=&quot;121&quot;/&gt;&lt;top val=&quot;35&quot;/&gt;&lt;width val=&quot;740&quot;/&gt;&lt;height val=&quot;93&quot;/&gt;&lt;hasText val=&quot;1&quot;/&gt;&lt;/Image&gt;&lt;/ThreeDShapeInfo&gt;"/>
  <p:tag name="PRESENTER_SHAPETEXTINFO" val="&lt;ShapeTextInfo&gt;&lt;TableIndex row=&quot;-1&quot; col=&quot;-1&quot;&gt;&lt;linesCount val=&quot;1&quot;/&gt;&lt;lineCharCount val=&quot;30&quot;/&gt;&lt;/TableIndex&gt;&lt;/ShapeTextInfo&gt;"/>
</p:tagLst>
</file>

<file path=ppt/tags/tag4.xml><?xml version="1.0" encoding="utf-8"?>
<p:tagLst xmlns:a="http://schemas.openxmlformats.org/drawingml/2006/main" xmlns:r="http://schemas.openxmlformats.org/officeDocument/2006/relationships" xmlns:p="http://schemas.openxmlformats.org/presentationml/2006/main">
  <p:tag name="HTML_SHAPEINFO" val="&lt;SlideThumbPath val=&quot;Slide2.PNG&quot;/&gt;"/>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B6C34920-5D3C-4A63-BD98-3F5A3A4D9B93}_14.png&quot;/&gt;&lt;left val=&quot;90&quot;/&gt;&lt;top val=&quot;127&quot;/&gt;&lt;width val=&quot;804&quot;/&gt;&lt;height val=&quot;360&quot;/&gt;&lt;hasText val=&quot;1&quot;/&gt;&lt;/Image&gt;&lt;/ThreeDShapeInfo&gt;"/>
  <p:tag name="PRESENTER_SHAPETEXTINFO" val="&lt;ShapeTextInfo&gt;&lt;TableIndex row=&quot;-1&quot; col=&quot;-1&quot;&gt;&lt;linesCount val=&quot;8&quot;/&gt;&lt;lineCharCount val=&quot;50&quot;/&gt;&lt;lineCharCount val=&quot;23&quot;/&gt;&lt;lineCharCount val=&quot;33&quot;/&gt;&lt;lineCharCount val=&quot;56&quot;/&gt;&lt;lineCharCount val=&quot;47&quot;/&gt;&lt;lineCharCount val=&quot;55&quot;/&gt;&lt;lineCharCount val=&quot;32&quot;/&gt;&lt;lineCharCount val=&quot;1&quot;/&gt;&lt;/TableIndex&gt;&lt;/ShapeTextInfo&gt;"/>
</p:tagLst>
</file>

<file path=ppt/tags/tag41.xml><?xml version="1.0" encoding="utf-8"?>
<p:tagLst xmlns:a="http://schemas.openxmlformats.org/drawingml/2006/main" xmlns:r="http://schemas.openxmlformats.org/officeDocument/2006/relationships" xmlns:p="http://schemas.openxmlformats.org/presentationml/2006/main">
  <p:tag name="HTML_SHAPEINFO" val="&lt;SlideThumbPath val=&quot;Slide15.PNG&quot;/&gt;"/>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AF07239C-33C9-4DEF-955A-01E15D873D11}_15.png&quot;/&gt;&lt;left val=&quot;410&quot;/&gt;&lt;top val=&quot;203&quot;/&gt;&lt;width val=&quot;509&quot;/&gt;&lt;height val=&quot;289&quot;/&gt;&lt;hasText val=&quot;1&quot;/&gt;&lt;/Image&gt;&lt;/ThreeDShapeInfo&gt;"/>
  <p:tag name="PRESENTER_SHAPETEXTINFO" val="&lt;ShapeTextInfo&gt;&lt;TableIndex row=&quot;-1&quot; col=&quot;-1&quot;&gt;&lt;linesCount val=&quot;6&quot;/&gt;&lt;lineCharCount val=&quot;27&quot;/&gt;&lt;lineCharCount val=&quot;10&quot;/&gt;&lt;lineCharCount val=&quot;12&quot;/&gt;&lt;lineCharCount val=&quot;31&quot;/&gt;&lt;lineCharCount val=&quot;35&quot;/&gt;&lt;lineCharCount val=&quot;11&quot;/&gt;&lt;/TableIndex&gt;&lt;/ShapeTextInfo&gt;"/>
</p:tagLst>
</file>

<file path=ppt/tags/tag4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63A7F886-46C6-49E9-936B-D7DC24BC8ED3}_15.png&quot;/&gt;&lt;left val=&quot;290&quot;/&gt;&lt;top val=&quot;32&quot;/&gt;&lt;width val=&quot;416&quot;/&gt;&lt;height val=&quot;168&quot;/&gt;&lt;hasText val=&quot;1&quot;/&gt;&lt;/Image&gt;&lt;/ThreeDShapeInfo&gt;"/>
  <p:tag name="PRESENTER_SHAPETEXTINFO" val="&lt;ShapeTextInfo&gt;&lt;TableIndex row=&quot;-1&quot; col=&quot;-1&quot;&gt;&lt;linesCount val=&quot;2&quot;/&gt;&lt;lineCharCount val=&quot;12&quot;/&gt;&lt;lineCharCount val=&quot;10&quot;/&gt;&lt;/TableIndex&gt;&lt;/ShapeTextInfo&gt;"/>
</p:tagLst>
</file>

<file path=ppt/tags/tag44.xml><?xml version="1.0" encoding="utf-8"?>
<p:tagLst xmlns:a="http://schemas.openxmlformats.org/drawingml/2006/main" xmlns:r="http://schemas.openxmlformats.org/officeDocument/2006/relationships" xmlns:p="http://schemas.openxmlformats.org/presentationml/2006/main">
  <p:tag name="HTML_SHAPEINFO" val="&lt;SlideThumbPath val=&quot;Slide16.PNG&quot;/&gt;"/>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9CB19AE8-3DED-47F6-B87D-0DBE19146F45}_16.png&quot;/&gt;&lt;left val=&quot;136&quot;/&gt;&lt;top val=&quot;44&quot;/&gt;&lt;width val=&quot;553&quot;/&gt;&lt;height val=&quot;93&quot;/&gt;&lt;hasText val=&quot;1&quot;/&gt;&lt;/Image&gt;&lt;/ThreeDShapeInfo&gt;"/>
  <p:tag name="PRESENTER_SHAPETEXTINFO" val="&lt;ShapeTextInfo&gt;&lt;TableIndex row=&quot;-1&quot; col=&quot;-1&quot;&gt;&lt;linesCount val=&quot;1&quot;/&gt;&lt;lineCharCount val=&quot;22&quot;/&gt;&lt;/TableIndex&gt;&lt;/ShapeTextInfo&gt;"/>
</p:tagLst>
</file>

<file path=ppt/tags/tag46.xml><?xml version="1.0" encoding="utf-8"?>
<p:tagLst xmlns:a="http://schemas.openxmlformats.org/drawingml/2006/main" xmlns:r="http://schemas.openxmlformats.org/officeDocument/2006/relationships" xmlns:p="http://schemas.openxmlformats.org/presentationml/2006/main">
  <p:tag name="HTML_SHAPEINFO" val="&lt;SlideThumbPath val=&quot;Slide17.PNG&quot;/&gt;"/>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089AC5E9-3341-47F0-8D83-7048976CBC44}_17.png&quot;/&gt;&lt;left val=&quot;118&quot;/&gt;&lt;top val=&quot;35&quot;/&gt;&lt;width val=&quot;722&quot;/&gt;&lt;height val=&quot;93&quot;/&gt;&lt;hasText val=&quot;1&quot;/&gt;&lt;/Image&gt;&lt;/ThreeDShapeInfo&gt;"/>
  <p:tag name="PRESENTER_SHAPETEXTINFO" val="&lt;ShapeTextInfo&gt;&lt;TableIndex row=&quot;-1&quot; col=&quot;-1&quot;&gt;&lt;linesCount val=&quot;1&quot;/&gt;&lt;lineCharCount val=&quot;30&quot;/&gt;&lt;/TableIndex&gt;&lt;/ShapeTextInfo&gt;"/>
</p:tagLst>
</file>

<file path=ppt/tags/tag4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6B488717-4750-4FF5-A0F5-D5C25662CBA8}_17.png&quot;/&gt;&lt;left val=&quot;70&quot;/&gt;&lt;top val=&quot;119&quot;/&gt;&lt;width val=&quot;800&quot;/&gt;&lt;height val=&quot;391&quot;/&gt;&lt;hasText val=&quot;1&quot;/&gt;&lt;/Image&gt;&lt;/ThreeDShapeInfo&gt;"/>
  <p:tag name="PRESENTER_SHAPETEXTINFO" val="&lt;ShapeTextInfo&gt;&lt;TableIndex row=&quot;-1&quot; col=&quot;-1&quot;&gt;&lt;linesCount val=&quot;10&quot;/&gt;&lt;lineCharCount val=&quot;76&quot;/&gt;&lt;lineCharCount val=&quot;74&quot;/&gt;&lt;lineCharCount val=&quot;44&quot;/&gt;&lt;lineCharCount val=&quot;41&quot;/&gt;&lt;lineCharCount val=&quot;78&quot;/&gt;&lt;lineCharCount val=&quot;82&quot;/&gt;&lt;lineCharCount val=&quot;14&quot;/&gt;&lt;lineCharCount val=&quot;29&quot;/&gt;&lt;lineCharCount val=&quot;48&quot;/&gt;&lt;lineCharCount val=&quot;39&quot;/&gt;&lt;/TableIndex&gt;&lt;/ShapeTextInfo&gt;"/>
</p:tagLst>
</file>

<file path=ppt/tags/tag49.xml><?xml version="1.0" encoding="utf-8"?>
<p:tagLst xmlns:a="http://schemas.openxmlformats.org/drawingml/2006/main" xmlns:r="http://schemas.openxmlformats.org/officeDocument/2006/relationships" xmlns:p="http://schemas.openxmlformats.org/presentationml/2006/main">
  <p:tag name="HTML_SHAPEINFO" val="&lt;SlideThumbPath val=&quot;Slide17.PNG&quot;/&gt;"/>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5D960AAB-8F9B-4018-B171-38EAEBC9BF2C}_2.png&quot;/&gt;&lt;left val=&quot;149&quot;/&gt;&lt;top val=&quot;17&quot;/&gt;&lt;width val=&quot;641&quot;/&gt;&lt;height val=&quot;93&quot;/&gt;&lt;hasText val=&quot;1&quot;/&gt;&lt;/Image&gt;&lt;/ThreeDShapeInfo&gt;"/>
  <p:tag name="PRESENTER_SHAPETEXTINFO" val="&lt;ShapeTextInfo&gt;&lt;TableIndex row=&quot;-1&quot; col=&quot;-1&quot;&gt;&lt;linesCount val=&quot;1&quot;/&gt;&lt;lineCharCount val=&quot;27&quot;/&gt;&lt;/TableIndex&gt;&lt;/ShapeTextInfo&gt;"/>
</p:tagLst>
</file>

<file path=ppt/tags/tag50.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089AC5E9-3341-47F0-8D83-7048976CBC44}_17.png&quot;/&gt;&lt;left val=&quot;118&quot;/&gt;&lt;top val=&quot;35&quot;/&gt;&lt;width val=&quot;722&quot;/&gt;&lt;height val=&quot;93&quot;/&gt;&lt;hasText val=&quot;1&quot;/&gt;&lt;/Image&gt;&lt;/ThreeDShapeInfo&gt;"/>
  <p:tag name="PRESENTER_SHAPETEXTINFO" val="&lt;ShapeTextInfo&gt;&lt;TableIndex row=&quot;-1&quot; col=&quot;-1&quot;&gt;&lt;linesCount val=&quot;1&quot;/&gt;&lt;lineCharCount val=&quot;30&quot;/&gt;&lt;/TableIndex&gt;&lt;/ShapeTextInfo&gt;"/>
</p:tagLst>
</file>

<file path=ppt/tags/tag5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6B488717-4750-4FF5-A0F5-D5C25662CBA8}_17.png&quot;/&gt;&lt;left val=&quot;70&quot;/&gt;&lt;top val=&quot;119&quot;/&gt;&lt;width val=&quot;800&quot;/&gt;&lt;height val=&quot;391&quot;/&gt;&lt;hasText val=&quot;1&quot;/&gt;&lt;/Image&gt;&lt;/ThreeDShapeInfo&gt;"/>
  <p:tag name="PRESENTER_SHAPETEXTINFO" val="&lt;ShapeTextInfo&gt;&lt;TableIndex row=&quot;-1&quot; col=&quot;-1&quot;&gt;&lt;linesCount val=&quot;10&quot;/&gt;&lt;lineCharCount val=&quot;76&quot;/&gt;&lt;lineCharCount val=&quot;74&quot;/&gt;&lt;lineCharCount val=&quot;44&quot;/&gt;&lt;lineCharCount val=&quot;41&quot;/&gt;&lt;lineCharCount val=&quot;78&quot;/&gt;&lt;lineCharCount val=&quot;82&quot;/&gt;&lt;lineCharCount val=&quot;14&quot;/&gt;&lt;lineCharCount val=&quot;29&quot;/&gt;&lt;lineCharCount val=&quot;48&quot;/&gt;&lt;lineCharCount val=&quot;39&quot;/&gt;&lt;/TableIndex&gt;&lt;/ShapeTextInfo&gt;"/>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HTML_SHAPEINFO" val="&lt;SlideThumbPath val=&quot;Slide18.PNG&quot;/&gt;"/>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7FD05AC2-DEDD-4626-93B3-E16F9B20A182}_18.png&quot;/&gt;&lt;left val=&quot;130&quot;/&gt;&lt;top val=&quot;42&quot;/&gt;&lt;width val=&quot;698&quot;/&gt;&lt;height val=&quot;93&quot;/&gt;&lt;hasText val=&quot;1&quot;/&gt;&lt;/Image&gt;&lt;/ThreeDShapeInfo&gt;"/>
  <p:tag name="PRESENTER_SHAPETEXTINFO" val="&lt;ShapeTextInfo&gt;&lt;TableIndex row=&quot;-1&quot; col=&quot;-1&quot;&gt;&lt;linesCount val=&quot;1&quot;/&gt;&lt;lineCharCount val=&quot;30&quot;/&gt;&lt;/TableIndex&gt;&lt;/ShapeTextInfo&gt;"/>
</p:tagLst>
</file>

<file path=ppt/tags/tag5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7A75847A-C573-423B-A4F0-FD23A2140379}_18.png&quot;/&gt;&lt;left val=&quot;85&quot;/&gt;&lt;top val=&quot;122&quot;/&gt;&lt;width val=&quot;806&quot;/&gt;&lt;height val=&quot;361&quot;/&gt;&lt;hasText val=&quot;1&quot;/&gt;&lt;/Image&gt;&lt;/ThreeDShapeInfo&gt;"/>
  <p:tag name="PRESENTER_SHAPETEXTINFO" val="&lt;ShapeTextInfo&gt;&lt;TableIndex row=&quot;-1&quot; col=&quot;-1&quot;&gt;&lt;linesCount val=&quot;8&quot;/&gt;&lt;lineCharCount val=&quot;57&quot;/&gt;&lt;lineCharCount val=&quot;56&quot;/&gt;&lt;lineCharCount val=&quot;23&quot;/&gt;&lt;lineCharCount val=&quot;55&quot;/&gt;&lt;lineCharCount val=&quot;61&quot;/&gt;&lt;lineCharCount val=&quot;15&quot;/&gt;&lt;lineCharCount val=&quot;57&quot;/&gt;&lt;lineCharCount val=&quot;61&quot;/&gt;&lt;/TableIndex&gt;&lt;/ShapeTextInfo&gt;"/>
</p:tagLst>
</file>

<file path=ppt/tags/tag56.xml><?xml version="1.0" encoding="utf-8"?>
<p:tagLst xmlns:a="http://schemas.openxmlformats.org/drawingml/2006/main" xmlns:r="http://schemas.openxmlformats.org/officeDocument/2006/relationships" xmlns:p="http://schemas.openxmlformats.org/presentationml/2006/main">
  <p:tag name="HTML_SHAPEINFO" val="&lt;SlideThumbPath val=&quot;Slide26.PNG&quot;/&gt;"/>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921C70B5-34C6-46F9-A9B2-69F398A21C87}_26.png&quot;/&gt;&lt;left val=&quot;118&quot;/&gt;&lt;top val=&quot;29&quot;/&gt;&lt;width val=&quot;548&quot;/&gt;&lt;height val=&quot;93&quot;/&gt;&lt;hasText val=&quot;1&quot;/&gt;&lt;/Image&gt;&lt;/ThreeDShapeInfo&gt;"/>
  <p:tag name="PRESENTER_SHAPETEXTINFO" val="&lt;ShapeTextInfo&gt;&lt;TableIndex row=&quot;-1&quot; col=&quot;-1&quot;&gt;&lt;linesCount val=&quot;1&quot;/&gt;&lt;lineCharCount val=&quot;11&quot;/&gt;&lt;/TableIndex&gt;&lt;/ShapeTextInfo&gt;"/>
</p:tagLst>
</file>

<file path=ppt/tags/tag5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38204E19-1452-40A0-A954-C08DD917025D}_26.png&quot;/&gt;&lt;left val=&quot;469&quot;/&gt;&lt;top val=&quot;83&quot;/&gt;&lt;width val=&quot;438&quot;/&gt;&lt;height val=&quot;409&quot;/&gt;&lt;hasText val=&quot;1&quot;/&gt;&lt;/Image&gt;&lt;/ThreeDShapeInfo&gt;"/>
  <p:tag name="PRESENTER_SHAPETEXTINFO" val="&lt;ShapeTextInfo&gt;&lt;TableIndex row=&quot;-1&quot; col=&quot;-1&quot;&gt;&lt;linesCount val=&quot;11&quot;/&gt;&lt;lineCharCount val=&quot;27&quot;/&gt;&lt;lineCharCount val=&quot;6&quot;/&gt;&lt;lineCharCount val=&quot;25&quot;/&gt;&lt;lineCharCount val=&quot;32&quot;/&gt;&lt;lineCharCount val=&quot;25&quot;/&gt;&lt;lineCharCount val=&quot;28&quot;/&gt;&lt;lineCharCount val=&quot;14&quot;/&gt;&lt;lineCharCount val=&quot;29&quot;/&gt;&lt;lineCharCount val=&quot;30&quot;/&gt;&lt;lineCharCount val=&quot;10&quot;/&gt;&lt;lineCharCount val=&quot;17&quot;/&gt;&lt;/TableIndex&gt;&lt;/ShapeTextInfo&gt;"/>
</p:tagLst>
</file>

<file path=ppt/tags/tag59.xml><?xml version="1.0" encoding="utf-8"?>
<p:tagLst xmlns:a="http://schemas.openxmlformats.org/drawingml/2006/main" xmlns:r="http://schemas.openxmlformats.org/officeDocument/2006/relationships" xmlns:p="http://schemas.openxmlformats.org/presentationml/2006/main">
  <p:tag name="HTML_SHAPEINFO" val="&lt;SlideThumbPath val=&quot;Slide19.PNG&quot;/&gt;"/>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BECF33AE-9EB0-4FA3-8967-1FC4D33E1D3F}_2.png&quot;/&gt;&lt;left val=&quot;74&quot;/&gt;&lt;top val=&quot;96&quot;/&gt;&lt;width val=&quot;825&quot;/&gt;&lt;height val=&quot;432&quot;/&gt;&lt;hasText val=&quot;1&quot;/&gt;&lt;/Image&gt;&lt;/ThreeDShapeInfo&gt;"/>
  <p:tag name="PRESENTER_SHAPETEXTINFO" val="&lt;ShapeTextInfo&gt;&lt;TableIndex row=&quot;-1&quot; col=&quot;-1&quot;&gt;&lt;linesCount val=&quot;12&quot;/&gt;&lt;lineCharCount val=&quot;37&quot;/&gt;&lt;lineCharCount val=&quot;19&quot;/&gt;&lt;lineCharCount val=&quot;31&quot;/&gt;&lt;lineCharCount val=&quot;24&quot;/&gt;&lt;lineCharCount val=&quot;30&quot;/&gt;&lt;lineCharCount val=&quot;13&quot;/&gt;&lt;lineCharCount val=&quot;16&quot;/&gt;&lt;lineCharCount val=&quot;40&quot;/&gt;&lt;lineCharCount val=&quot;71&quot;/&gt;&lt;lineCharCount val=&quot;24&quot;/&gt;&lt;lineCharCount val=&quot;26&quot;/&gt;&lt;lineCharCount val=&quot;1&quot;/&gt;&lt;/TableIndex&gt;&lt;/ShapeTextInfo&gt;"/>
</p:tagLst>
</file>

<file path=ppt/tags/tag60.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439C3CBD-59EF-4065-A205-718BF329C471}_19.png&quot;/&gt;&lt;left val=&quot;124&quot;/&gt;&lt;top val=&quot;26&quot;/&gt;&lt;width val=&quot;728&quot;/&gt;&lt;height val=&quot;93&quot;/&gt;&lt;hasText val=&quot;1&quot;/&gt;&lt;/Image&gt;&lt;/ThreeDShapeInfo&gt;"/>
  <p:tag name="PRESENTER_SHAPETEXTINFO" val="&lt;ShapeTextInfo&gt;&lt;TableIndex row=&quot;-1&quot; col=&quot;-1&quot;&gt;&lt;linesCount val=&quot;1&quot;/&gt;&lt;lineCharCount val=&quot;32&quot;/&gt;&lt;/TableIndex&gt;&lt;/ShapeTextInfo&gt;"/>
</p:tagLst>
</file>

<file path=ppt/tags/tag6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18ACF068-1520-4047-B357-9CFFB1285CED}_19.png&quot;/&gt;&lt;left val=&quot;50&quot;/&gt;&lt;top val=&quot;105&quot;/&gt;&lt;width val=&quot;870&quot;/&gt;&lt;height val=&quot;411&quot;/&gt;&lt;hasText val=&quot;1&quot;/&gt;&lt;/Image&gt;&lt;/ThreeDShapeInfo&gt;"/>
  <p:tag name="PRESENTER_SHAPETEXTINFO" val="&lt;ShapeTextInfo&gt;&lt;TableIndex row=&quot;-1&quot; col=&quot;-1&quot;&gt;&lt;linesCount val=&quot;10&quot;/&gt;&lt;lineCharCount val=&quot;63&quot;/&gt;&lt;lineCharCount val=&quot;72&quot;/&gt;&lt;lineCharCount val=&quot;32&quot;/&gt;&lt;lineCharCount val=&quot;70&quot;/&gt;&lt;lineCharCount val=&quot;68&quot;/&gt;&lt;lineCharCount val=&quot;68&quot;/&gt;&lt;lineCharCount val=&quot;8&quot;/&gt;&lt;lineCharCount val=&quot;11&quot;/&gt;&lt;lineCharCount val=&quot;65&quot;/&gt;&lt;lineCharCount val=&quot;22&quot;/&gt;&lt;/TableIndex&gt;&lt;/ShapeTextInfo&gt;"/>
</p:tagLst>
</file>

<file path=ppt/tags/tag62.xml><?xml version="1.0" encoding="utf-8"?>
<p:tagLst xmlns:a="http://schemas.openxmlformats.org/drawingml/2006/main" xmlns:r="http://schemas.openxmlformats.org/officeDocument/2006/relationships" xmlns:p="http://schemas.openxmlformats.org/presentationml/2006/main">
  <p:tag name="HTML_SHAPEINFO" val="&lt;SlideThumbPath val=&quot;Slide20.PNG&quot;/&gt;"/>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23C3095E-16D9-4BC6-B751-A49F782495B3}_20.png&quot;/&gt;&lt;left val=&quot;118&quot;/&gt;&lt;top val=&quot;26&quot;/&gt;&lt;width val=&quot;673&quot;/&gt;&lt;height val=&quot;93&quot;/&gt;&lt;hasText val=&quot;1&quot;/&gt;&lt;/Image&gt;&lt;/ThreeDShapeInfo&gt;"/>
  <p:tag name="PRESENTER_SHAPETEXTINFO" val="&lt;ShapeTextInfo&gt;&lt;TableIndex row=&quot;-1&quot; col=&quot;-1&quot;&gt;&lt;linesCount val=&quot;1&quot;/&gt;&lt;lineCharCount val=&quot;25&quot;/&gt;&lt;/TableIndex&gt;&lt;/ShapeTextInfo&gt;"/>
</p:tagLst>
</file>

<file path=ppt/tags/tag6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0CF3888B-C909-467C-93D4-A144ACEA3CBC}_20.png&quot;/&gt;&lt;left val=&quot;124&quot;/&gt;&lt;top val=&quot;125&quot;/&gt;&lt;width val=&quot;723&quot;/&gt;&lt;height val=&quot;338&quot;/&gt;&lt;hasText val=&quot;1&quot;/&gt;&lt;/Image&gt;&lt;/ThreeDShapeInfo&gt;"/>
  <p:tag name="PRESENTER_SHAPETEXTINFO" val="&lt;ShapeTextInfo&gt;&lt;TableIndex row=&quot;-1&quot; col=&quot;-1&quot;&gt;&lt;linesCount val=&quot;7&quot;/&gt;&lt;lineCharCount val=&quot;45&quot;/&gt;&lt;lineCharCount val=&quot;40&quot;/&gt;&lt;lineCharCount val=&quot;14&quot;/&gt;&lt;lineCharCount val=&quot;45&quot;/&gt;&lt;lineCharCount val=&quot;43&quot;/&gt;&lt;lineCharCount val=&quot;14&quot;/&gt;&lt;lineCharCount val=&quot;28&quot;/&gt;&lt;/TableIndex&gt;&lt;/ShapeTextInfo&gt;"/>
</p:tagLst>
</file>

<file path=ppt/tags/tag65.xml><?xml version="1.0" encoding="utf-8"?>
<p:tagLst xmlns:a="http://schemas.openxmlformats.org/drawingml/2006/main" xmlns:r="http://schemas.openxmlformats.org/officeDocument/2006/relationships" xmlns:p="http://schemas.openxmlformats.org/presentationml/2006/main">
  <p:tag name="HTML_SHAPEINFO" val="&lt;SlideThumbPath val=&quot;Slide21.PNG&quot;/&gt;"/>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E52BBBA4-2EB3-4613-B331-55FA2992A979}_21.png&quot;/&gt;&lt;left val=&quot;82&quot;/&gt;&lt;top val=&quot;11&quot;/&gt;&lt;width val=&quot;871&quot;/&gt;&lt;height val=&quot;141&quot;/&gt;&lt;hasText val=&quot;1&quot;/&gt;&lt;/Image&gt;&lt;/ThreeDShapeInfo&gt;"/>
  <p:tag name="PRESENTER_SHAPETEXTINFO" val="&lt;ShapeTextInfo&gt;&lt;TableIndex row=&quot;-1&quot; col=&quot;-1&quot;&gt;&lt;linesCount val=&quot;2&quot;/&gt;&lt;lineCharCount val=&quot;42&quot;/&gt;&lt;lineCharCount val=&quot;10&quot;/&gt;&lt;/TableIndex&gt;&lt;/ShapeTextInfo&gt;"/>
</p:tagLst>
</file>

<file path=ppt/tags/tag6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5A6D79BB-DB95-4935-A2C6-BA0DD7F3AC2E}_21.png&quot;/&gt;&lt;left val=&quot;64&quot;/&gt;&lt;top val=&quot;136&quot;/&gt;&lt;width val=&quot;827&quot;/&gt;&lt;height val=&quot;390&quot;/&gt;&lt;hasText val=&quot;1&quot;/&gt;&lt;/Image&gt;&lt;/ThreeDShapeInfo&gt;"/>
  <p:tag name="PRESENTER_SHAPETEXTINFO" val="&lt;ShapeTextInfo&gt;&lt;TableIndex row=&quot;-1&quot; col=&quot;-1&quot;&gt;&lt;linesCount val=&quot;11&quot;/&gt;&lt;lineCharCount val=&quot;14&quot;/&gt;&lt;lineCharCount val=&quot;61&quot;/&gt;&lt;lineCharCount val=&quot;51&quot;/&gt;&lt;lineCharCount val=&quot;67&quot;/&gt;&lt;lineCharCount val=&quot;6&quot;/&gt;&lt;lineCharCount val=&quot;60&quot;/&gt;&lt;lineCharCount val=&quot;42&quot;/&gt;&lt;lineCharCount val=&quot;56&quot;/&gt;&lt;lineCharCount val=&quot;46&quot;/&gt;&lt;lineCharCount val=&quot;63&quot;/&gt;&lt;lineCharCount val=&quot;51&quot;/&gt;&lt;/TableIndex&gt;&lt;/ShapeTextInfo&gt;"/>
</p:tagLst>
</file>

<file path=ppt/tags/tag68.xml><?xml version="1.0" encoding="utf-8"?>
<p:tagLst xmlns:a="http://schemas.openxmlformats.org/drawingml/2006/main" xmlns:r="http://schemas.openxmlformats.org/officeDocument/2006/relationships" xmlns:p="http://schemas.openxmlformats.org/presentationml/2006/main">
  <p:tag name="HTML_SHAPEINFO" val="&lt;SlideThumbPath val=&quot;Slide22.PNG&quot;/&gt;"/>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CD9C5CB8-B7FD-45D4-B247-1665F9FAD8C3}_22.png&quot;/&gt;&lt;left val=&quot;124&quot;/&gt;&lt;top val=&quot;38&quot;/&gt;&lt;width val=&quot;546&quot;/&gt;&lt;height val=&quot;93&quot;/&gt;&lt;hasText val=&quot;1&quot;/&gt;&lt;/Image&gt;&lt;/ThreeDShapeInfo&gt;"/>
  <p:tag name="PRESENTER_SHAPETEXTINFO" val="&lt;ShapeTextInfo&gt;&lt;TableIndex row=&quot;-1&quot; col=&quot;-1&quot;&gt;&lt;linesCount val=&quot;1&quot;/&gt;&lt;lineCharCount val=&quot;13&quot;/&gt;&lt;/TableIndex&gt;&lt;/ShapeTextInfo&gt;"/>
</p:tagLst>
</file>

<file path=ppt/tags/tag7.xml><?xml version="1.0" encoding="utf-8"?>
<p:tagLst xmlns:a="http://schemas.openxmlformats.org/drawingml/2006/main" xmlns:r="http://schemas.openxmlformats.org/officeDocument/2006/relationships" xmlns:p="http://schemas.openxmlformats.org/presentationml/2006/main">
  <p:tag name="HTML_SHAPEINFO" val="&lt;SlideThumbPath val=&quot;Slide3.PNG&quot;/&gt;"/>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D426B60C-AEBA-4EA5-81AA-0436A2AB2BAD}_22.png&quot;/&gt;&lt;left val=&quot;172&quot;/&gt;&lt;top val=&quot;142&quot;/&gt;&lt;width val=&quot;597&quot;/&gt;&lt;height val=&quot;314&quot;/&gt;&lt;hasText val=&quot;1&quot;/&gt;&lt;/Image&gt;&lt;/ThreeDShapeInfo&gt;"/>
  <p:tag name="PRESENTER_SHAPETEXTINFO" val="&lt;ShapeTextInfo&gt;&lt;TableIndex row=&quot;1&quot; col=&quot;1&quot;&gt;&lt;linesCount val=&quot;1&quot;/&gt;&lt;lineCharCount val=&quot;4&quot;/&gt;&lt;/TableIndex&gt;&lt;TableIndex row=&quot;1&quot; col=&quot;2&quot;&gt;&lt;linesCount val=&quot;2&quot;/&gt;&lt;lineCharCount val=&quot;8&quot;/&gt;&lt;lineCharCount val=&quot;20&quot;/&gt;&lt;/TableIndex&gt;&lt;TableIndex row=&quot;1&quot; col=&quot;3&quot;&gt;&lt;linesCount val=&quot;1&quot;/&gt;&lt;lineCharCount val=&quot;15&quot;/&gt;&lt;/TableIndex&gt;&lt;TableIndex row=&quot;1&quot; col=&quot;4&quot;&gt;&lt;linesCount val=&quot;1&quot;/&gt;&lt;lineCharCount val=&quot;10&quot;/&gt;&lt;/TableIndex&gt;&lt;TableIndex row=&quot;1&quot; col=&quot;5&quot;&gt;&lt;linesCount val=&quot;2&quot;/&gt;&lt;lineCharCount val=&quot;20&quot;/&gt;&lt;lineCharCount val=&quot;4&quot;/&gt;&lt;/TableIndex&gt;&lt;TableIndex row=&quot;1&quot; col=&quot;6&quot;&gt;&lt;linesCount val=&quot;1&quot;/&gt;&lt;lineCharCount val=&quot;3&quot;/&gt;&lt;/TableIndex&gt;&lt;TableIndex row=&quot;1&quot; col=&quot;7&quot;&gt;&lt;linesCount val=&quot;1&quot;/&gt;&lt;lineCharCount val=&quot;4&quot;/&gt;&lt;/TableIndex&gt;&lt;TableIndex row=&quot;2&quot; col=&quot;1&quot;&gt;&lt;linesCount val=&quot;1&quot;/&gt;&lt;lineCharCount val=&quot;6&quot;/&gt;&lt;/TableIndex&gt;&lt;TableIndex row=&quot;2&quot; col=&quot;2&quot;&gt;&lt;linesCount val=&quot;1&quot;/&gt;&lt;lineCharCount val=&quot;4&quot;/&gt;&lt;/TableIndex&gt;&lt;TableIndex row=&quot;2&quot; col=&quot;3&quot;&gt;&lt;linesCount val=&quot;1&quot;/&gt;&lt;lineCharCount val=&quot;4&quot;/&gt;&lt;/TableIndex&gt;&lt;TableIndex row=&quot;2&quot; col=&quot;4&quot;&gt;&lt;linesCount val=&quot;1&quot;/&gt;&lt;lineCharCount val=&quot;4&quot;/&gt;&lt;/TableIndex&gt;&lt;TableIndex row=&quot;2&quot; col=&quot;5&quot;&gt;&lt;linesCount val=&quot;1&quot;/&gt;&lt;lineCharCount val=&quot;4&quot;/&gt;&lt;/TableIndex&gt;&lt;TableIndex row=&quot;2&quot; col=&quot;6&quot;&gt;&lt;linesCount val=&quot;1&quot;/&gt;&lt;lineCharCount val=&quot;4&quot;/&gt;&lt;/TableIndex&gt;&lt;TableIndex row=&quot;2&quot; col=&quot;7&quot;&gt;&lt;linesCount val=&quot;1&quot;/&gt;&lt;lineCharCount val=&quot;4&quot;/&gt;&lt;/TableIndex&gt;&lt;TableIndex row=&quot;3&quot; col=&quot;1&quot;&gt;&lt;linesCount val=&quot;1&quot;/&gt;&lt;lineCharCount val=&quot;6&quot;/&gt;&lt;/TableIndex&gt;&lt;TableIndex row=&quot;3&quot; col=&quot;2&quot;&gt;&lt;linesCount val=&quot;1&quot;/&gt;&lt;lineCharCount val=&quot;4&quot;/&gt;&lt;/TableIndex&gt;&lt;TableIndex row=&quot;3&quot; col=&quot;3&quot;&gt;&lt;linesCount val=&quot;1&quot;/&gt;&lt;lineCharCount val=&quot;4&quot;/&gt;&lt;/TableIndex&gt;&lt;TableIndex row=&quot;3&quot; col=&quot;4&quot;&gt;&lt;linesCount val=&quot;1&quot;/&gt;&lt;lineCharCount val=&quot;3&quot;/&gt;&lt;/TableIndex&gt;&lt;TableIndex row=&quot;3&quot; col=&quot;5&quot;&gt;&lt;linesCount val=&quot;1&quot;/&gt;&lt;lineCharCount val=&quot;4&quot;/&gt;&lt;/TableIndex&gt;&lt;TableIndex row=&quot;3&quot; col=&quot;6&quot;&gt;&lt;linesCount val=&quot;1&quot;/&gt;&lt;lineCharCount val=&quot;4&quot;/&gt;&lt;/TableIndex&gt;&lt;TableIndex row=&quot;3&quot; col=&quot;7&quot;&gt;&lt;linesCount val=&quot;1&quot;/&gt;&lt;lineCharCount val=&quot;4&quot;/&gt;&lt;/TableIndex&gt;&lt;TableIndex row=&quot;4&quot; col=&quot;1&quot;&gt;&lt;linesCount val=&quot;1&quot;/&gt;&lt;lineCharCount val=&quot;6&quot;/&gt;&lt;/TableIndex&gt;&lt;TableIndex row=&quot;4&quot; col=&quot;2&quot;&gt;&lt;linesCount val=&quot;1&quot;/&gt;&lt;lineCharCount val=&quot;4&quot;/&gt;&lt;/TableIndex&gt;&lt;TableIndex row=&quot;4&quot; col=&quot;3&quot;&gt;&lt;linesCount val=&quot;1&quot;/&gt;&lt;lineCharCount val=&quot;4&quot;/&gt;&lt;/TableIndex&gt;&lt;TableIndex row=&quot;4&quot; col=&quot;4&quot;&gt;&lt;linesCount val=&quot;1&quot;/&gt;&lt;lineCharCount val=&quot;4&quot;/&gt;&lt;/TableIndex&gt;&lt;TableIndex row=&quot;4&quot; col=&quot;5&quot;&gt;&lt;linesCount val=&quot;1&quot;/&gt;&lt;lineCharCount val=&quot;4&quot;/&gt;&lt;/TableIndex&gt;&lt;TableIndex row=&quot;4&quot; col=&quot;6&quot;&gt;&lt;linesCount val=&quot;1&quot;/&gt;&lt;lineCharCount val=&quot;4&quot;/&gt;&lt;/TableIndex&gt;&lt;TableIndex row=&quot;4&quot; col=&quot;7&quot;&gt;&lt;linesCount val=&quot;1&quot;/&gt;&lt;lineCharCount val=&quot;4&quot;/&gt;&lt;/TableIndex&gt;&lt;TableIndex row=&quot;5&quot; col=&quot;1&quot;&gt;&lt;linesCount val=&quot;1&quot;/&gt;&lt;lineCharCount val=&quot;6&quot;/&gt;&lt;/TableIndex&gt;&lt;TableIndex row=&quot;5&quot; col=&quot;2&quot;&gt;&lt;linesCount val=&quot;1&quot;/&gt;&lt;lineCharCount val=&quot;4&quot;/&gt;&lt;/TableIndex&gt;&lt;TableIndex row=&quot;5&quot; col=&quot;3&quot;&gt;&lt;linesCount val=&quot;1&quot;/&gt;&lt;lineCharCount val=&quot;5&quot;/&gt;&lt;/TableIndex&gt;&lt;TableIndex row=&quot;5&quot; col=&quot;4&quot;&gt;&lt;linesCount val=&quot;1&quot;/&gt;&lt;lineCharCount val=&quot;3&quot;/&gt;&lt;/TableIndex&gt;&lt;TableIndex row=&quot;5&quot; col=&quot;5&quot;&gt;&lt;linesCount val=&quot;1&quot;/&gt;&lt;lineCharCount val=&quot;5&quot;/&gt;&lt;/TableIndex&gt;&lt;TableIndex row=&quot;5&quot; col=&quot;6&quot;&gt;&lt;linesCount val=&quot;1&quot;/&gt;&lt;lineCharCount val=&quot;4&quot;/&gt;&lt;/TableIndex&gt;&lt;TableIndex row=&quot;5&quot; col=&quot;7&quot;&gt;&lt;linesCount val=&quot;1&quot;/&gt;&lt;lineCharCount val=&quot;4&quot;/&gt;&lt;/TableIndex&gt;&lt;TableIndex row=&quot;6&quot; col=&quot;1&quot;&gt;&lt;linesCount val=&quot;1&quot;/&gt;&lt;lineCharCount val=&quot;1&quot;/&gt;&lt;/TableIndex&gt;&lt;TableIndex row=&quot;6&quot; col=&quot;2&quot;&gt;&lt;linesCount val=&quot;1&quot;/&gt;&lt;lineCharCount val=&quot;4&quot;/&gt;&lt;/TableIndex&gt;&lt;TableIndex row=&quot;6&quot; col=&quot;3&quot;&gt;&lt;linesCount val=&quot;1&quot;/&gt;&lt;lineCharCount val=&quot;5&quot;/&gt;&lt;/TableIndex&gt;&lt;TableIndex row=&quot;6&quot; col=&quot;4&quot;&gt;&lt;linesCount val=&quot;1&quot;/&gt;&lt;lineCharCount val=&quot;3&quot;/&gt;&lt;/TableIndex&gt;&lt;TableIndex row=&quot;6&quot; col=&quot;5&quot;&gt;&lt;linesCount val=&quot;1&quot;/&gt;&lt;lineCharCount val=&quot;5&quot;/&gt;&lt;/TableIndex&gt;&lt;TableIndex row=&quot;6&quot; col=&quot;6&quot;&gt;&lt;linesCount val=&quot;1&quot;/&gt;&lt;lineCharCount val=&quot;4&quot;/&gt;&lt;/TableIndex&gt;&lt;TableIndex row=&quot;6&quot; col=&quot;7&quot;&gt;&lt;linesCount val=&quot;1&quot;/&gt;&lt;lineCharCount val=&quot;4&quot;/&gt;&lt;/TableIndex&gt;&lt;TableIndex row=&quot;7&quot; col=&quot;1&quot;&gt;&lt;linesCount val=&quot;1&quot;/&gt;&lt;lineCharCount val=&quot;1&quot;/&gt;&lt;/TableIndex&gt;&lt;TableIndex row=&quot;7&quot; col=&quot;2&quot;&gt;&lt;linesCount val=&quot;1&quot;/&gt;&lt;lineCharCount val=&quot;4&quot;/&gt;&lt;/TableIndex&gt;&lt;TableIndex row=&quot;7&quot; col=&quot;3&quot;&gt;&lt;linesCount val=&quot;1&quot;/&gt;&lt;lineCharCount val=&quot;5&quot;/&gt;&lt;/TableIndex&gt;&lt;TableIndex row=&quot;7&quot; col=&quot;4&quot;&gt;&lt;linesCount val=&quot;1&quot;/&gt;&lt;lineCharCount val=&quot;3&quot;/&gt;&lt;/TableIndex&gt;&lt;TableIndex row=&quot;7&quot; col=&quot;5&quot;&gt;&lt;linesCount val=&quot;1&quot;/&gt;&lt;lineCharCount val=&quot;5&quot;/&gt;&lt;/TableIndex&gt;&lt;TableIndex row=&quot;7&quot; col=&quot;6&quot;&gt;&lt;linesCount val=&quot;1&quot;/&gt;&lt;lineCharCount val=&quot;4&quot;/&gt;&lt;/TableIndex&gt;&lt;TableIndex row=&quot;7&quot; col=&quot;7&quot;&gt;&lt;linesCount val=&quot;1&quot;/&gt;&lt;lineCharCount val=&quot;4&quot;/&gt;&lt;/TableIndex&gt;&lt;TableIndex row=&quot;8&quot; col=&quot;1&quot;&gt;&lt;linesCount val=&quot;1&quot;/&gt;&lt;lineCharCount val=&quot;1&quot;/&gt;&lt;/TableIndex&gt;&lt;TableIndex row=&quot;8&quot; col=&quot;2&quot;&gt;&lt;linesCount val=&quot;1&quot;/&gt;&lt;lineCharCount val=&quot;4&quot;/&gt;&lt;/TableIndex&gt;&lt;TableIndex row=&quot;8&quot; col=&quot;3&quot;&gt;&lt;linesCount val=&quot;1&quot;/&gt;&lt;lineCharCount val=&quot;5&quot;/&gt;&lt;/TableIndex&gt;&lt;TableIndex row=&quot;8&quot; col=&quot;4&quot;&gt;&lt;linesCount val=&quot;1&quot;/&gt;&lt;lineCharCount val=&quot;3&quot;/&gt;&lt;/TableIndex&gt;&lt;TableIndex row=&quot;8&quot; col=&quot;5&quot;&gt;&lt;linesCount val=&quot;1&quot;/&gt;&lt;lineCharCount val=&quot;5&quot;/&gt;&lt;/TableIndex&gt;&lt;TableIndex row=&quot;8&quot; col=&quot;6&quot;&gt;&lt;linesCount val=&quot;1&quot;/&gt;&lt;lineCharCount val=&quot;4&quot;/&gt;&lt;/TableIndex&gt;&lt;TableIndex row=&quot;8&quot; col=&quot;7&quot;&gt;&lt;linesCount val=&quot;1&quot;/&gt;&lt;lineCharCount val=&quot;4&quot;/&gt;&lt;/TableIndex&gt;&lt;TableIndex row=&quot;9&quot; col=&quot;1&quot;&gt;&lt;linesCount val=&quot;1&quot;/&gt;&lt;lineCharCount val=&quot;7&quot;/&gt;&lt;/TableIndex&gt;&lt;TableIndex row=&quot;9&quot; col=&quot;2&quot;&gt;&lt;linesCount val=&quot;1&quot;/&gt;&lt;lineCharCount val=&quot;4&quot;/&gt;&lt;/TableIndex&gt;&lt;TableIndex row=&quot;9&quot; col=&quot;3&quot;&gt;&lt;linesCount val=&quot;1&quot;/&gt;&lt;lineCharCount val=&quot;5&quot;/&gt;&lt;/TableIndex&gt;&lt;TableIndex row=&quot;9&quot; col=&quot;4&quot;&gt;&lt;linesCount val=&quot;1&quot;/&gt;&lt;lineCharCount val=&quot;3&quot;/&gt;&lt;/TableIndex&gt;&lt;TableIndex row=&quot;9&quot; col=&quot;5&quot;&gt;&lt;linesCount val=&quot;1&quot;/&gt;&lt;lineCharCount val=&quot;5&quot;/&gt;&lt;/TableIndex&gt;&lt;TableIndex row=&quot;9&quot; col=&quot;6&quot;&gt;&lt;linesCount val=&quot;1&quot;/&gt;&lt;lineCharCount val=&quot;4&quot;/&gt;&lt;/TableIndex&gt;&lt;TableIndex row=&quot;9&quot; col=&quot;7&quot;&gt;&lt;linesCount val=&quot;1&quot;/&gt;&lt;lineCharCount val=&quot;4&quot;/&gt;&lt;/TableIndex&gt;&lt;TableIndex row=&quot;10&quot; col=&quot;1&quot;&gt;&lt;linesCount val=&quot;1&quot;/&gt;&lt;lineCharCount val=&quot;6&quot;/&gt;&lt;/TableIndex&gt;&lt;TableIndex row=&quot;10&quot; col=&quot;2&quot;&gt;&lt;linesCount val=&quot;1&quot;/&gt;&lt;lineCharCount val=&quot;6&quot;/&gt;&lt;/TableIndex&gt;&lt;TableIndex row=&quot;10&quot; col=&quot;3&quot;&gt;&lt;linesCount val=&quot;1&quot;/&gt;&lt;lineCharCount val=&quot;6&quot;/&gt;&lt;/TableIndex&gt;&lt;TableIndex row=&quot;10&quot; col=&quot;4&quot;&gt;&lt;linesCount val=&quot;1&quot;/&gt;&lt;lineCharCount val=&quot;4&quot;/&gt;&lt;/TableIndex&gt;&lt;TableIndex row=&quot;10&quot; col=&quot;5&quot;&gt;&lt;linesCount val=&quot;1&quot;/&gt;&lt;lineCharCount val=&quot;6&quot;/&gt;&lt;/TableIndex&gt;&lt;TableIndex row=&quot;10&quot; col=&quot;6&quot;&gt;&lt;linesCount val=&quot;1&quot;/&gt;&lt;lineCharCount val=&quot;6&quot;/&gt;&lt;/TableIndex&gt;&lt;TableIndex row=&quot;10&quot; col=&quot;7&quot;&gt;&lt;linesCount val=&quot;1&quot;/&gt;&lt;lineCharCount val=&quot;6&quot;/&gt;&lt;/TableIndex&gt;&lt;/ShapeTextInfo&gt;"/>
</p:tagLst>
</file>

<file path=ppt/tags/tag7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18E5C5FC-97F0-4C99-AB46-5515649FF861}_22.png&quot;/&gt;&lt;left val=&quot;343&quot;/&gt;&lt;top val=&quot;272&quot;/&gt;&lt;width val=&quot;396&quot;/&gt;&lt;height val=&quot;105&quot;/&gt;&lt;hasText val=&quot;1&quot;/&gt;&lt;/Image&gt;&lt;/ThreeDShapeInfo&gt;"/>
  <p:tag name="PRESENTER_SHAPETEXTINFO" val="&lt;ShapeTextInfo&gt;&lt;TableIndex row=&quot;-1&quot; col=&quot;-1&quot;&gt;&lt;linesCount val=&quot;1&quot;/&gt;&lt;lineCharCount val=&quot;11&quot;/&gt;&lt;/TableIndex&gt;&lt;/ShapeTextInfo&gt;"/>
</p:tagLst>
</file>

<file path=ppt/tags/tag72.xml><?xml version="1.0" encoding="utf-8"?>
<p:tagLst xmlns:a="http://schemas.openxmlformats.org/drawingml/2006/main" xmlns:r="http://schemas.openxmlformats.org/officeDocument/2006/relationships" xmlns:p="http://schemas.openxmlformats.org/presentationml/2006/main">
  <p:tag name="HTML_SHAPEINFO" val="&lt;SlideThumbPath val=&quot;Slide23.PNG&quot;/&gt;"/>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CD09D9D1-5838-4A76-BE9B-FD6734A71EE9}_23.png&quot;/&gt;&lt;left val=&quot;112&quot;/&gt;&lt;top val=&quot;46&quot;/&gt;&lt;width val=&quot;788&quot;/&gt;&lt;height val=&quot;93&quot;/&gt;&lt;hasText val=&quot;1&quot;/&gt;&lt;/Image&gt;&lt;/ThreeDShapeInfo&gt;"/>
  <p:tag name="PRESENTER_SHAPETEXTINFO" val="&lt;ShapeTextInfo&gt;&lt;TableIndex row=&quot;-1&quot; col=&quot;-1&quot;&gt;&lt;linesCount val=&quot;1&quot;/&gt;&lt;lineCharCount val=&quot;32&quot;/&gt;&lt;/TableIndex&gt;&lt;/ShapeTextInfo&gt;"/>
</p:tagLst>
</file>

<file path=ppt/tags/tag7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A2928E55-39B6-4408-B971-E636038CA8F9}_23.png&quot;/&gt;&lt;left val=&quot;467&quot;/&gt;&lt;top val=&quot;126&quot;/&gt;&lt;width val=&quot;431&quot;/&gt;&lt;height val=&quot;348&quot;/&gt;&lt;hasText val=&quot;1&quot;/&gt;&lt;/Image&gt;&lt;/ThreeDShapeInfo&gt;"/>
  <p:tag name="PRESENTER_SHAPETEXTINFO" val="&lt;ShapeTextInfo&gt;&lt;TableIndex row=&quot;-1&quot; col=&quot;-1&quot;&gt;&lt;linesCount val=&quot;11&quot;/&gt;&lt;lineCharCount val=&quot;25&quot;/&gt;&lt;lineCharCount val=&quot;36&quot;/&gt;&lt;lineCharCount val=&quot;27&quot;/&gt;&lt;lineCharCount val=&quot;32&quot;/&gt;&lt;lineCharCount val=&quot;26&quot;/&gt;&lt;lineCharCount val=&quot;24&quot;/&gt;&lt;lineCharCount val=&quot;14&quot;/&gt;&lt;lineCharCount val=&quot;33&quot;/&gt;&lt;lineCharCount val=&quot;28&quot;/&gt;&lt;lineCharCount val=&quot;30&quot;/&gt;&lt;lineCharCount val=&quot;28&quot;/&gt;&lt;/TableIndex&gt;&lt;/ShapeTextInfo&gt;"/>
</p:tagLst>
</file>

<file path=ppt/tags/tag75.xml><?xml version="1.0" encoding="utf-8"?>
<p:tagLst xmlns:a="http://schemas.openxmlformats.org/drawingml/2006/main" xmlns:r="http://schemas.openxmlformats.org/officeDocument/2006/relationships" xmlns:p="http://schemas.openxmlformats.org/presentationml/2006/main">
  <p:tag name="HTML_SHAPEINFO" val="&lt;SlideThumbPath val=&quot;Slide24.PNG&quot;/&gt;"/>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44FE62E8-7DA3-48C0-873F-C08D004A2F90}_24.png&quot;/&gt;&lt;left val=&quot;118&quot;/&gt;&lt;top val=&quot;38&quot;/&gt;&lt;width val=&quot;573&quot;/&gt;&lt;height val=&quot;93&quot;/&gt;&lt;hasText val=&quot;1&quot;/&gt;&lt;/Image&gt;&lt;/ThreeDShapeInfo&gt;"/>
  <p:tag name="PRESENTER_SHAPETEXTINFO" val="&lt;ShapeTextInfo&gt;&lt;TableIndex row=&quot;-1&quot; col=&quot;-1&quot;&gt;&lt;linesCount val=&quot;1&quot;/&gt;&lt;lineCharCount val=&quot;17&quot;/&gt;&lt;/TableIndex&gt;&lt;/ShapeTextInfo&gt;"/>
</p:tagLst>
</file>

<file path=ppt/tags/tag7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14DC8FF3-6068-4C05-B0D3-39B7630B075E}_24.png&quot;/&gt;&lt;left val=&quot;458&quot;/&gt;&lt;top val=&quot;88&quot;/&gt;&lt;width val=&quot;471&quot;/&gt;&lt;height val=&quot;404&quot;/&gt;&lt;hasText val=&quot;1&quot;/&gt;&lt;/Image&gt;&lt;/ThreeDShapeInfo&gt;"/>
  <p:tag name="PRESENTER_SHAPETEXTINFO" val="&lt;ShapeTextInfo&gt;&lt;TableIndex row=&quot;-1&quot; col=&quot;-1&quot;&gt;&lt;linesCount val=&quot;10&quot;/&gt;&lt;lineCharCount val=&quot;16&quot;/&gt;&lt;lineCharCount val=&quot;8&quot;/&gt;&lt;lineCharCount val=&quot;13&quot;/&gt;&lt;lineCharCount val=&quot;24&quot;/&gt;&lt;lineCharCount val=&quot;21&quot;/&gt;&lt;lineCharCount val=&quot;16&quot;/&gt;&lt;lineCharCount val=&quot;7&quot;/&gt;&lt;lineCharCount val=&quot;25&quot;/&gt;&lt;lineCharCount val=&quot;25&quot;/&gt;&lt;lineCharCount val=&quot;1&quot;/&gt;&lt;/TableIndex&gt;&lt;/ShapeTextInfo&gt;"/>
</p:tagLst>
</file>

<file path=ppt/tags/tag78.xml><?xml version="1.0" encoding="utf-8"?>
<p:tagLst xmlns:a="http://schemas.openxmlformats.org/drawingml/2006/main" xmlns:r="http://schemas.openxmlformats.org/officeDocument/2006/relationships" xmlns:p="http://schemas.openxmlformats.org/presentationml/2006/main">
  <p:tag name="HTML_SHAPEINFO" val="&lt;SlideThumbPath val=&quot;Slide25.PNG&quot;/&gt;"/>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FC1E980E-759B-4E4C-AEC8-B1F4DCFCE51D}_25.png&quot;/&gt;&lt;left val=&quot;124&quot;/&gt;&lt;top val=&quot;37&quot;/&gt;&lt;width val=&quot;573&quot;/&gt;&lt;height val=&quot;93&quot;/&gt;&lt;hasText val=&quot;1&quot;/&gt;&lt;/Image&gt;&lt;/ThreeDShapeInfo&gt;"/>
  <p:tag name="PRESENTER_SHAPETEXTINFO" val="&lt;ShapeTextInfo&gt;&lt;TableIndex row=&quot;-1&quot; col=&quot;-1&quot;&gt;&lt;linesCount val=&quot;1&quot;/&gt;&lt;lineCharCount val=&quot;18&quot;/&gt;&lt;/TableIndex&gt;&lt;/ShapeTextInfo&gt;"/>
</p:tagLst>
</file>

<file path=ppt/tags/tag8.xml><?xml version="1.0" encoding="utf-8"?>
<p:tagLst xmlns:a="http://schemas.openxmlformats.org/drawingml/2006/main" xmlns:r="http://schemas.openxmlformats.org/officeDocument/2006/relationships" xmlns:p="http://schemas.openxmlformats.org/presentationml/2006/main">
  <p:tag name="PRESENTER_SHAPEINFO" val="&lt;ThreeDShapeInfo&gt;&lt;uuid val=&quot;{6FB5FFB7-3124-44D6-BC48-A54DBA602FE1}&quot;/&gt;&lt;isInvalidForFieldText val=&quot;0&quot;/&gt;&lt;Image&gt;&lt;filename val=&quot;C:\Users\jmmartin1\AppData\Local\Temp\PR\data\asimages\{6FB5FFB7-3124-44D6-BC48-A54DBA602FE1}_3.png&quot;/&gt;&lt;left val=&quot;128&quot;/&gt;&lt;top val=&quot;35&quot;/&gt;&lt;width val=&quot;407&quot;/&gt;&lt;height val=&quot;93&quot;/&gt;&lt;hasText val=&quot;1&quot;/&gt;&lt;/Image&gt;&lt;/ThreeDShapeInfo&gt;"/>
  <p:tag name="PRESENTER_SHAPETEXTINFO" val="&lt;ShapeTextInfo&gt;&lt;TableIndex row=&quot;-1&quot; col=&quot;-1&quot;&gt;&lt;linesCount val=&quot;1&quot;/&gt;&lt;lineCharCount val=&quot;14&quot;/&gt;&lt;/TableIndex&gt;&lt;/ShapeTextInfo&gt;"/>
</p:tagLst>
</file>

<file path=ppt/tags/tag80.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21E27D5F-513C-45E7-A427-ECA3E9FD7A16}_25.png&quot;/&gt;&lt;left val=&quot;505&quot;/&gt;&lt;top val=&quot;96&quot;/&gt;&lt;width val=&quot;469&quot;/&gt;&lt;height val=&quot;439&quot;/&gt;&lt;hasText val=&quot;1&quot;/&gt;&lt;/Image&gt;&lt;/ThreeDShapeInfo&gt;"/>
  <p:tag name="PRESENTER_SHAPETEXTINFO" val="&lt;ShapeTextInfo&gt;&lt;TableIndex row=&quot;-1&quot; col=&quot;-1&quot;&gt;&lt;linesCount val=&quot;10&quot;/&gt;&lt;lineCharCount val=&quot;16&quot;/&gt;&lt;lineCharCount val=&quot;8&quot;/&gt;&lt;lineCharCount val=&quot;19&quot;/&gt;&lt;lineCharCount val=&quot;16&quot;/&gt;&lt;lineCharCount val=&quot;15&quot;/&gt;&lt;lineCharCount val=&quot;23&quot;/&gt;&lt;lineCharCount val=&quot;24&quot;/&gt;&lt;lineCharCount val=&quot;29&quot;/&gt;&lt;lineCharCount val=&quot;18&quot;/&gt;&lt;lineCharCount val=&quot;1&quot;/&gt;&lt;/TableIndex&gt;&lt;/ShapeTextInfo&gt;"/>
</p:tagLst>
</file>

<file path=ppt/tags/tag81.xml><?xml version="1.0" encoding="utf-8"?>
<p:tagLst xmlns:a="http://schemas.openxmlformats.org/drawingml/2006/main" xmlns:r="http://schemas.openxmlformats.org/officeDocument/2006/relationships" xmlns:p="http://schemas.openxmlformats.org/presentationml/2006/main">
  <p:tag name="HTML_SHAPEINFO" val="&lt;SlideThumbPath val=&quot;Slide27.PNG&quot;/&gt;"/>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9E59F52D-221F-48AE-9741-112405AABCBB}_27.png&quot;/&gt;&lt;left val=&quot;124&quot;/&gt;&lt;top val=&quot;41&quot;/&gt;&lt;width val=&quot;668&quot;/&gt;&lt;height val=&quot;93&quot;/&gt;&lt;hasText val=&quot;1&quot;/&gt;&lt;/Image&gt;&lt;/ThreeDShapeInfo&gt;"/>
  <p:tag name="PRESENTER_SHAPETEXTINFO" val="&lt;ShapeTextInfo&gt;&lt;TableIndex row=&quot;-1&quot; col=&quot;-1&quot;&gt;&lt;linesCount val=&quot;1&quot;/&gt;&lt;lineCharCount val=&quot;28&quot;/&gt;&lt;/TableIndex&gt;&lt;/ShapeTextInfo&gt;"/>
</p:tagLst>
</file>

<file path=ppt/tags/tag83.xml><?xml version="1.0" encoding="utf-8"?>
<p:tagLst xmlns:a="http://schemas.openxmlformats.org/drawingml/2006/main" xmlns:r="http://schemas.openxmlformats.org/officeDocument/2006/relationships" xmlns:p="http://schemas.openxmlformats.org/presentationml/2006/main">
  <p:tag name="HTML_SHAPEINFO" val="&lt;SlideThumbPath val=&quot;Slide28.PNG&quot;/&gt;"/>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DBF7BF06-9112-43BD-9914-73EB9EBE71D4}_28.png&quot;/&gt;&lt;left val=&quot;150&quot;/&gt;&lt;top val=&quot;116&quot;/&gt;&lt;width val=&quot;689&quot;/&gt;&lt;height val=&quot;217&quot;/&gt;&lt;hasText val=&quot;1&quot;/&gt;&lt;/Image&gt;&lt;/ThreeDShapeInfo&gt;"/>
  <p:tag name="PRESENTER_SHAPETEXTINFO" val="&lt;ShapeTextInfo&gt;&lt;TableIndex row=&quot;-1&quot; col=&quot;-1&quot;&gt;&lt;linesCount val=&quot;2&quot;/&gt;&lt;lineCharCount val=&quot;14&quot;/&gt;&lt;lineCharCount val=&quot;26&quot;/&gt;&lt;/TableIndex&gt;&lt;/ShapeTextInfo&gt;"/>
</p:tagLst>
</file>

<file path=ppt/tags/tag85.xml><?xml version="1.0" encoding="utf-8"?>
<p:tagLst xmlns:a="http://schemas.openxmlformats.org/drawingml/2006/main" xmlns:r="http://schemas.openxmlformats.org/officeDocument/2006/relationships" xmlns:p="http://schemas.openxmlformats.org/presentationml/2006/main">
  <p:tag name="HTML_SHAPEINFO" val="&lt;SlideThumbPath val=&quot;Slide29.PNG&quot;/&gt;"/>
  <p:tag name="ARTICULATE_SLIDE_THUMBNAIL_REFRESH" val="1"/>
</p:tagLst>
</file>

<file path=ppt/tags/tag8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F2A9A0C3-CA80-4133-B4AD-4FB3CD002625}_29.png&quot;/&gt;&lt;left val=&quot;118&quot;/&gt;&lt;top val=&quot;38&quot;/&gt;&lt;width val=&quot;752&quot;/&gt;&lt;height val=&quot;93&quot;/&gt;&lt;hasText val=&quot;1&quot;/&gt;&lt;/Image&gt;&lt;/ThreeDShapeInfo&gt;"/>
  <p:tag name="PRESENTER_SHAPETEXTINFO" val="&lt;ShapeTextInfo&gt;&lt;TableIndex row=&quot;-1&quot; col=&quot;-1&quot;&gt;&lt;linesCount val=&quot;1&quot;/&gt;&lt;lineCharCount val=&quot;30&quot;/&gt;&lt;/TableIndex&gt;&lt;/ShapeTextInfo&gt;"/>
</p:tagLst>
</file>

<file path=ppt/tags/tag8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36764277-2F3C-4F85-A044-9D887E30B6AE}_29.png&quot;/&gt;&lt;left val=&quot;125&quot;/&gt;&lt;top val=&quot;120&quot;/&gt;&lt;width val=&quot;744&quot;/&gt;&lt;height val=&quot;400&quot;/&gt;&lt;hasText val=&quot;1&quot;/&gt;&lt;/Image&gt;&lt;/ThreeDShapeInfo&gt;"/>
  <p:tag name="PRESENTER_SHAPETEXTINFO" val="&lt;ShapeTextInfo&gt;&lt;TableIndex row=&quot;-1&quot; col=&quot;-1&quot;&gt;&lt;linesCount val=&quot;9&quot;/&gt;&lt;lineCharCount val=&quot;42&quot;/&gt;&lt;lineCharCount val=&quot;49&quot;/&gt;&lt;lineCharCount val=&quot;46&quot;/&gt;&lt;lineCharCount val=&quot;48&quot;/&gt;&lt;lineCharCount val=&quot;9&quot;/&gt;&lt;lineCharCount val=&quot;32&quot;/&gt;&lt;lineCharCount val=&quot;52&quot;/&gt;&lt;lineCharCount val=&quot;48&quot;/&gt;&lt;lineCharCount val=&quot;21&quot;/&gt;&lt;/TableIndex&gt;&lt;/ShapeTextInfo&gt;"/>
</p:tagLst>
</file>

<file path=ppt/tags/tag88.xml><?xml version="1.0" encoding="utf-8"?>
<p:tagLst xmlns:a="http://schemas.openxmlformats.org/drawingml/2006/main" xmlns:r="http://schemas.openxmlformats.org/officeDocument/2006/relationships" xmlns:p="http://schemas.openxmlformats.org/presentationml/2006/main">
  <p:tag name="HTML_SHAPEINFO" val="&lt;SlideThumbPath val=&quot;Slide10.PNG&quot;/&gt;"/>
  <p:tag name="ARTICULATE_SLIDE_THUMBNAIL_REFRESH" val="1"/>
</p:tagLst>
</file>

<file path=ppt/tags/tag8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B772B85B-40C5-49E0-A9F4-3D40EAF0D7B9}_10.png&quot;/&gt;&lt;left val=&quot;84&quot;/&gt;&lt;top val=&quot;29&quot;/&gt;&lt;width val=&quot;798&quot;/&gt;&lt;height val=&quot;128&quot;/&gt;&lt;hasText val=&quot;1&quot;/&gt;&lt;/Image&gt;&lt;/ThreeDShapeInfo&gt;"/>
  <p:tag name="PRESENTER_SHAPETEXTINFO" val="&lt;ShapeTextInfo&gt;&lt;TableIndex row=&quot;-1&quot; col=&quot;-1&quot;&gt;&lt;linesCount val=&quot;2&quot;/&gt;&lt;lineCharCount val=&quot;40&quot;/&gt;&lt;lineCharCount val=&quot;28&quot;/&gt;&lt;/TableIndex&gt;&lt;/ShapeTextInfo&gt;"/>
</p:tagLst>
</file>

<file path=ppt/tags/tag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F8FF2A68-E853-4EE2-B88C-8EB59BB03945}_3.png&quot;/&gt;&lt;left val=&quot;93&quot;/&gt;&lt;top val=&quot;115&quot;/&gt;&lt;width val=&quot;807&quot;/&gt;&lt;height val=&quot;400&quot;/&gt;&lt;hasText val=&quot;1&quot;/&gt;&lt;/Image&gt;&lt;/ThreeDShapeInfo&gt;"/>
  <p:tag name="PRESENTER_SHAPETEXTINFO" val="&lt;ShapeTextInfo&gt;&lt;TableIndex row=&quot;-1&quot; col=&quot;-1&quot;&gt;&lt;linesCount val=&quot;10&quot;/&gt;&lt;lineCharCount val=&quot;66&quot;/&gt;&lt;lineCharCount val=&quot;9&quot;/&gt;&lt;lineCharCount val=&quot;64&quot;/&gt;&lt;lineCharCount val=&quot;7&quot;/&gt;&lt;lineCharCount val=&quot;60&quot;/&gt;&lt;lineCharCount val=&quot;9&quot;/&gt;&lt;lineCharCount val=&quot;53&quot;/&gt;&lt;lineCharCount val=&quot;68&quot;/&gt;&lt;lineCharCount val=&quot;67&quot;/&gt;&lt;lineCharCount val=&quot;49&quot;/&gt;&lt;/TableIndex&gt;&lt;/ShapeTextInfo&gt;"/>
</p:tagLst>
</file>

<file path=ppt/tags/tag90.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BBCF4C55-28B6-4246-8359-E9F86AE03573}_10.png&quot;/&gt;&lt;left val=&quot;74&quot;/&gt;&lt;top val=&quot;177&quot;/&gt;&lt;width val=&quot;797&quot;/&gt;&lt;height val=&quot;309&quot;/&gt;&lt;hasText val=&quot;1&quot;/&gt;&lt;/Image&gt;&lt;/ThreeDShapeInfo&gt;"/>
  <p:tag name="PRESENTER_SHAPETEXTINFO" val="&lt;ShapeTextInfo&gt;&lt;TableIndex row=&quot;-1&quot; col=&quot;-1&quot;&gt;&lt;linesCount val=&quot;7&quot;/&gt;&lt;lineCharCount val=&quot;64&quot;/&gt;&lt;lineCharCount val=&quot;65&quot;/&gt;&lt;lineCharCount val=&quot;38&quot;/&gt;&lt;lineCharCount val=&quot;61&quot;/&gt;&lt;lineCharCount val=&quot;55&quot;/&gt;&lt;lineCharCount val=&quot;56&quot;/&gt;&lt;lineCharCount val=&quot;54&quot;/&gt;&lt;/TableIndex&gt;&lt;/ShapeTextInfo&gt;"/>
</p:tagLst>
</file>

<file path=ppt/tags/tag91.xml><?xml version="1.0" encoding="utf-8"?>
<p:tagLst xmlns:a="http://schemas.openxmlformats.org/drawingml/2006/main" xmlns:r="http://schemas.openxmlformats.org/officeDocument/2006/relationships" xmlns:p="http://schemas.openxmlformats.org/presentationml/2006/main">
  <p:tag name="HTML_SHAPEINFO" val="&lt;SlideThumbPath val=&quot;Slide51.PNG&quot;/&gt;"/>
  <p:tag name="ARTICULATE_SLIDE_THUMBNAIL_REFRESH" val="1"/>
</p:tagLst>
</file>

<file path=ppt/tags/tag9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78FEF71D-2975-499E-96F8-FB2AC09727C5}_51.png&quot;/&gt;&lt;left val=&quot;75&quot;/&gt;&lt;top val=&quot;39&quot;/&gt;&lt;width val=&quot;1129&quot;/&gt;&lt;height val=&quot;142&quot;/&gt;&lt;hasText val=&quot;1&quot;/&gt;&lt;/Image&gt;&lt;/ThreeDShapeInfo&gt;"/>
  <p:tag name="PRESENTER_SHAPETEXTINFO" val="&lt;ShapeTextInfo&gt;&lt;TableIndex row=&quot;-1&quot; col=&quot;-1&quot;&gt;&lt;linesCount val=&quot;1&quot;/&gt;&lt;lineCharCount val=&quot;30&quot;/&gt;&lt;/TableIndex&gt;&lt;/ShapeTextInfo&gt;"/>
</p:tagLst>
</file>

<file path=ppt/tags/tag9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8D7C2EAA-C6C3-44B1-B00E-9CF96C3FDB44}_51.png&quot;/&gt;&lt;left val=&quot;135&quot;/&gt;&lt;top val=&quot;160&quot;/&gt;&lt;width val=&quot;1039&quot;/&gt;&lt;height val=&quot;504&quot;/&gt;&lt;hasText val=&quot;1&quot;/&gt;&lt;/Image&gt;&lt;/ThreeDShapeInfo&gt;"/>
  <p:tag name="PRESENTER_SHAPETEXTINFO" val="&lt;ShapeTextInfo&gt;&lt;TableIndex row=&quot;-1&quot; col=&quot;-1&quot;&gt;&lt;linesCount val=&quot;9&quot;/&gt;&lt;lineCharCount val=&quot;42&quot;/&gt;&lt;lineCharCount val=&quot;49&quot;/&gt;&lt;lineCharCount val=&quot;46&quot;/&gt;&lt;lineCharCount val=&quot;48&quot;/&gt;&lt;lineCharCount val=&quot;8&quot;/&gt;&lt;lineCharCount val=&quot;39&quot;/&gt;&lt;lineCharCount val=&quot;48&quot;/&gt;&lt;lineCharCount val=&quot;49&quot;/&gt;&lt;lineCharCount val=&quot;49&quot;/&gt;&lt;/TableIndex&gt;&lt;/ShapeTextInfo&gt;"/>
</p:tagLst>
</file>

<file path=ppt/tags/tag94.xml><?xml version="1.0" encoding="utf-8"?>
<p:tagLst xmlns:a="http://schemas.openxmlformats.org/drawingml/2006/main" xmlns:r="http://schemas.openxmlformats.org/officeDocument/2006/relationships" xmlns:p="http://schemas.openxmlformats.org/presentationml/2006/main">
  <p:tag name="HTML_SHAPEINFO" val="&lt;SlideThumbPath val=&quot;Slide31.PNG&quot;/&gt;"/>
  <p:tag name="ARTICULATE_SLIDE_THUMBNAIL_REFRESH" val="1"/>
</p:tagLst>
</file>

<file path=ppt/tags/tag9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883BAF35-7AA5-4A14-9520-D82A811696F3}_31.png&quot;/&gt;&lt;left val=&quot;124&quot;/&gt;&lt;top val=&quot;47&quot;/&gt;&lt;width val=&quot;758&quot;/&gt;&lt;height val=&quot;93&quot;/&gt;&lt;hasText val=&quot;1&quot;/&gt;&lt;/Image&gt;&lt;/ThreeDShapeInfo&gt;"/>
  <p:tag name="PRESENTER_SHAPETEXTINFO" val="&lt;ShapeTextInfo&gt;&lt;TableIndex row=&quot;-1&quot; col=&quot;-1&quot;&gt;&lt;linesCount val=&quot;1&quot;/&gt;&lt;lineCharCount val=&quot;28&quot;/&gt;&lt;/TableIndex&gt;&lt;/ShapeTextInfo&gt;"/>
</p:tagLst>
</file>

<file path=ppt/tags/tag9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2550815E-8BE8-46D4-A40D-5A85B4A706CC}_31.png&quot;/&gt;&lt;left val=&quot;131&quot;/&gt;&lt;top val=&quot;145&quot;/&gt;&lt;width val=&quot;703&quot;/&gt;&lt;height val=&quot;323&quot;/&gt;&lt;hasText val=&quot;1&quot;/&gt;&lt;/Image&gt;&lt;/ThreeDShapeInfo&gt;"/>
  <p:tag name="PRESENTER_SHAPETEXTINFO" val="&lt;ShapeTextInfo&gt;&lt;TableIndex row=&quot;-1&quot; col=&quot;-1&quot;&gt;&lt;linesCount val=&quot;6&quot;/&gt;&lt;lineCharCount val=&quot;39&quot;/&gt;&lt;lineCharCount val=&quot;39&quot;/&gt;&lt;lineCharCount val=&quot;19&quot;/&gt;&lt;lineCharCount val=&quot;42&quot;/&gt;&lt;lineCharCount val=&quot;42&quot;/&gt;&lt;lineCharCount val=&quot;5&quot;/&gt;&lt;/TableIndex&gt;&lt;/ShapeTextInfo&gt;"/>
</p:tagLst>
</file>

<file path=ppt/tags/tag97.xml><?xml version="1.0" encoding="utf-8"?>
<p:tagLst xmlns:a="http://schemas.openxmlformats.org/drawingml/2006/main" xmlns:r="http://schemas.openxmlformats.org/officeDocument/2006/relationships" xmlns:p="http://schemas.openxmlformats.org/presentationml/2006/main">
  <p:tag name="HTML_SHAPEINFO" val="&lt;SlideThumbPath val=&quot;Slide32.PNG&quot;/&gt;"/>
  <p:tag name="ARTICULATE_SLIDE_THUMBNAIL_REFRESH" val="1"/>
</p:tagLst>
</file>

<file path=ppt/tags/tag9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457A6C6F-DA80-4573-846C-7B6EF8486EF0}_32.png&quot;/&gt;&lt;left val=&quot;118&quot;/&gt;&lt;top val=&quot;33&quot;/&gt;&lt;width val=&quot;596&quot;/&gt;&lt;height val=&quot;93&quot;/&gt;&lt;hasText val=&quot;1&quot;/&gt;&lt;/Image&gt;&lt;/ThreeDShapeInfo&gt;"/>
  <p:tag name="PRESENTER_SHAPETEXTINFO" val="&lt;ShapeTextInfo&gt;&lt;TableIndex row=&quot;-1&quot; col=&quot;-1&quot;&gt;&lt;linesCount val=&quot;1&quot;/&gt;&lt;lineCharCount val=&quot;24&quot;/&gt;&lt;/TableIndex&gt;&lt;/ShapeTextInfo&gt;"/>
</p:tagLst>
</file>

<file path=ppt/tags/tag9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4EC5DB5D-8531-49ED-9C92-E82B37E76FCF}_32.png&quot;/&gt;&lt;left val=&quot;129&quot;/&gt;&lt;top val=&quot;111&quot;/&gt;&lt;width val=&quot;764&quot;/&gt;&lt;height val=&quot;375&quot;/&gt;&lt;hasText val=&quot;1&quot;/&gt;&lt;/Image&gt;&lt;/ThreeDShapeInfo&gt;"/>
  <p:tag name="PRESENTER_SHAPETEXTINFO" val="&lt;ShapeTextInfo&gt;&lt;TableIndex row=&quot;-1&quot; col=&quot;-1&quot;&gt;&lt;linesCount val=&quot;10&quot;/&gt;&lt;lineCharCount val=&quot;36&quot;/&gt;&lt;lineCharCount val=&quot;24&quot;/&gt;&lt;lineCharCount val=&quot;20&quot;/&gt;&lt;lineCharCount val=&quot;43&quot;/&gt;&lt;lineCharCount val=&quot;46&quot;/&gt;&lt;lineCharCount val=&quot;47&quot;/&gt;&lt;lineCharCount val=&quot;47&quot;/&gt;&lt;lineCharCount val=&quot;8&quot;/&gt;&lt;lineCharCount val=&quot;46&quot;/&gt;&lt;lineCharCount val=&quot;8&quot;/&gt;&lt;/TableIndex&gt;&lt;/ShapeTextInfo&g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0E2841"/>
      </a:dk2>
      <a:lt2>
        <a:srgbClr val="E8E8E8"/>
      </a:lt2>
      <a:accent1>
        <a:srgbClr val="196B24"/>
      </a:accent1>
      <a:accent2>
        <a:srgbClr val="4EA72E"/>
      </a:accent2>
      <a:accent3>
        <a:srgbClr val="156082"/>
      </a:accent3>
      <a:accent4>
        <a:srgbClr val="0F9ED5"/>
      </a:accent4>
      <a:accent5>
        <a:srgbClr val="A02B93"/>
      </a:accent5>
      <a:accent6>
        <a:srgbClr val="E97132"/>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97E0A228-C590-4D20-B05F-A6BF04A05448}"/>
    </a:ext>
  </a:extLst>
</a:theme>
</file>

<file path=ppt/theme/theme4.xml><?xml version="1.0" encoding="utf-8"?>
<a:theme xmlns:a="http://schemas.openxmlformats.org/drawingml/2006/main" name="Office Theme">
  <a:themeElements>
    <a:clrScheme name="Cooking_16x9">
      <a:dk1>
        <a:srgbClr val="000000"/>
      </a:dk1>
      <a:lt1>
        <a:sysClr val="window" lastClr="FFFFFF"/>
      </a:lt1>
      <a:dk2>
        <a:srgbClr val="7F7F7F"/>
      </a:dk2>
      <a:lt2>
        <a:srgbClr val="E6E6E6"/>
      </a:lt2>
      <a:accent1>
        <a:srgbClr val="89C01C"/>
      </a:accent1>
      <a:accent2>
        <a:srgbClr val="FCB22C"/>
      </a:accent2>
      <a:accent3>
        <a:srgbClr val="FE750E"/>
      </a:accent3>
      <a:accent4>
        <a:srgbClr val="F23610"/>
      </a:accent4>
      <a:accent5>
        <a:srgbClr val="7C283A"/>
      </a:accent5>
      <a:accent6>
        <a:srgbClr val="3E7520"/>
      </a:accent6>
      <a:hlink>
        <a:srgbClr val="89C01C"/>
      </a:hlink>
      <a:folHlink>
        <a:srgbClr val="A6A6A6"/>
      </a:folHlink>
    </a:clrScheme>
    <a:fontScheme name="Constantia">
      <a:maj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1Subtle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gradFill rotWithShape="1">
          <a:gsLst>
            <a:gs pos="0">
              <a:schemeClr val="phClr">
                <a:tint val="50000"/>
                <a:satMod val="180000"/>
              </a:schemeClr>
            </a:gs>
            <a:gs pos="100000">
              <a:schemeClr val="phClr">
                <a:shade val="45000"/>
                <a:satMod val="120000"/>
              </a:schemeClr>
            </a:gs>
          </a:gsLst>
          <a:path path="circle">
            <a:fillToRect l="180000" t="50000" b="50000"/>
          </a:path>
        </a:gradFill>
      </a:bgFillStyleLst>
    </a:fmtScheme>
  </a:themeElements>
  <a:objectDefaults/>
  <a:extraClrSchemeLst/>
</a:theme>
</file>

<file path=ppt/theme/theme5.xml><?xml version="1.0" encoding="utf-8"?>
<a:theme xmlns:a="http://schemas.openxmlformats.org/drawingml/2006/main" name="Office Theme">
  <a:themeElements>
    <a:clrScheme name="Cooking_16x9">
      <a:dk1>
        <a:srgbClr val="000000"/>
      </a:dk1>
      <a:lt1>
        <a:sysClr val="window" lastClr="FFFFFF"/>
      </a:lt1>
      <a:dk2>
        <a:srgbClr val="7F7F7F"/>
      </a:dk2>
      <a:lt2>
        <a:srgbClr val="E6E6E6"/>
      </a:lt2>
      <a:accent1>
        <a:srgbClr val="89C01C"/>
      </a:accent1>
      <a:accent2>
        <a:srgbClr val="FCB22C"/>
      </a:accent2>
      <a:accent3>
        <a:srgbClr val="FE750E"/>
      </a:accent3>
      <a:accent4>
        <a:srgbClr val="F23610"/>
      </a:accent4>
      <a:accent5>
        <a:srgbClr val="7C283A"/>
      </a:accent5>
      <a:accent6>
        <a:srgbClr val="3E7520"/>
      </a:accent6>
      <a:hlink>
        <a:srgbClr val="89C01C"/>
      </a:hlink>
      <a:folHlink>
        <a:srgbClr val="A6A6A6"/>
      </a:folHlink>
    </a:clrScheme>
    <a:fontScheme name="Constantia">
      <a:maj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1Subtle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gradFill rotWithShape="1">
          <a:gsLst>
            <a:gs pos="0">
              <a:schemeClr val="phClr">
                <a:tint val="50000"/>
                <a:satMod val="180000"/>
              </a:schemeClr>
            </a:gs>
            <a:gs pos="100000">
              <a:schemeClr val="phClr">
                <a:shade val="45000"/>
                <a:satMod val="120000"/>
              </a:schemeClr>
            </a:gs>
          </a:gsLst>
          <a:path path="circle">
            <a:fillToRect l="180000" t="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VSO_x0020_item_x0020_id xmlns="40262f94-9f35-4ac3-9a90-690165a166b7" xsi:nil="true"/>
    <Assetid_x0020_ xmlns="40262f94-9f35-4ac3-9a90-690165a166b7" xsi:nil="true"/>
    <Item_x0020_Details xmlns="40262f94-9f35-4ac3-9a90-690165a166b7" xsi:nil="true"/>
    <Template_x0020_details xmlns="40262f94-9f35-4ac3-9a90-690165a166b7"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A3F7D94069FF64A86F7DFF56D60E3BE" ma:contentTypeVersion="6" ma:contentTypeDescription="Create a new document." ma:contentTypeScope="" ma:versionID="c32302c77d4085ecf495bdddb7f5e889">
  <xsd:schema xmlns:xsd="http://www.w3.org/2001/XMLSchema" xmlns:xs="http://www.w3.org/2001/XMLSchema" xmlns:p="http://schemas.microsoft.com/office/2006/metadata/properties" xmlns:ns2="a4f35948-e619-41b3-aa29-22878b09cfd2" xmlns:ns3="40262f94-9f35-4ac3-9a90-690165a166b7" targetNamespace="http://schemas.microsoft.com/office/2006/metadata/properties" ma:root="true" ma:fieldsID="4ab5ae46be95f9d0be6107e8200be7a2" ns2:_="" ns3:_="">
    <xsd:import namespace="a4f35948-e619-41b3-aa29-22878b09cfd2"/>
    <xsd:import namespace="40262f94-9f35-4ac3-9a90-690165a166b7"/>
    <xsd:element name="properties">
      <xsd:complexType>
        <xsd:sequence>
          <xsd:element name="documentManagement">
            <xsd:complexType>
              <xsd:all>
                <xsd:element ref="ns2:SharedWithUsers" minOccurs="0"/>
                <xsd:element ref="ns2:SharedWithDetails" minOccurs="0"/>
                <xsd:element ref="ns3:VSO_x0020_item_x0020_id" minOccurs="0"/>
                <xsd:element ref="ns3:Item_x0020_Details" minOccurs="0"/>
                <xsd:element ref="ns3:Template_x0020_details" minOccurs="0"/>
                <xsd:element ref="ns3:Assetid_x0020_"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4f35948-e619-41b3-aa29-22878b09cfd2"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0262f94-9f35-4ac3-9a90-690165a166b7" elementFormDefault="qualified">
    <xsd:import namespace="http://schemas.microsoft.com/office/2006/documentManagement/types"/>
    <xsd:import namespace="http://schemas.microsoft.com/office/infopath/2007/PartnerControls"/>
    <xsd:element name="VSO_x0020_item_x0020_id" ma:index="10" nillable="true" ma:displayName="VSO item id" ma:description="Please add the bug number to refer to VSO items." ma:internalName="VSO_x0020_item_x0020_id">
      <xsd:simpleType>
        <xsd:restriction base="dms:Text">
          <xsd:maxLength value="255"/>
        </xsd:restriction>
      </xsd:simpleType>
    </xsd:element>
    <xsd:element name="Item_x0020_Details" ma:index="11" nillable="true" ma:displayName="Item Details" ma:internalName="Item_x0020_Details">
      <xsd:simpleType>
        <xsd:restriction base="dms:Note">
          <xsd:maxLength value="255"/>
        </xsd:restriction>
      </xsd:simpleType>
    </xsd:element>
    <xsd:element name="Template_x0020_details" ma:index="12" nillable="true" ma:displayName="Template details" ma:internalName="Template_x0020_details">
      <xsd:simpleType>
        <xsd:restriction base="dms:Text"/>
      </xsd:simpleType>
    </xsd:element>
    <xsd:element name="Assetid_x0020_" ma:index="13" nillable="true" ma:displayName="Assetid " ma:internalName="Assetid_x0020_">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E700CCB-20BA-4760-AB9F-AC3B63ED32E0}">
  <ds:schemaRefs>
    <ds:schemaRef ds:uri="http://schemas.microsoft.com/office/2006/metadata/propertie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40262f94-9f35-4ac3-9a90-690165a166b7"/>
    <ds:schemaRef ds:uri="http://purl.org/dc/elements/1.1/"/>
    <ds:schemaRef ds:uri="a4f35948-e619-41b3-aa29-22878b09cfd2"/>
    <ds:schemaRef ds:uri="http://www.w3.org/XML/1998/namespace"/>
    <ds:schemaRef ds:uri="http://purl.org/dc/dcmitype/"/>
  </ds:schemaRefs>
</ds:datastoreItem>
</file>

<file path=customXml/itemProps2.xml><?xml version="1.0" encoding="utf-8"?>
<ds:datastoreItem xmlns:ds="http://schemas.openxmlformats.org/officeDocument/2006/customXml" ds:itemID="{308942AA-0721-4324-BC2C-A3CB43F24E71}">
  <ds:schemaRefs>
    <ds:schemaRef ds:uri="http://schemas.microsoft.com/sharepoint/v3/contenttype/forms"/>
  </ds:schemaRefs>
</ds:datastoreItem>
</file>

<file path=customXml/itemProps3.xml><?xml version="1.0" encoding="utf-8"?>
<ds:datastoreItem xmlns:ds="http://schemas.openxmlformats.org/officeDocument/2006/customXml" ds:itemID="{FB14945D-DABB-422F-9B28-D299995C922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4f35948-e619-41b3-aa29-22878b09cfd2"/>
    <ds:schemaRef ds:uri="40262f94-9f35-4ac3-9a90-690165a166b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21406</TotalTime>
  <Words>22774</Words>
  <Application>Microsoft Office PowerPoint</Application>
  <PresentationFormat>Widescreen</PresentationFormat>
  <Paragraphs>2249</Paragraphs>
  <Slides>148</Slides>
  <Notes>148</Notes>
  <HiddenSlides>0</HiddenSlides>
  <MMClips>0</MMClips>
  <ScaleCrop>false</ScaleCrop>
  <HeadingPairs>
    <vt:vector size="8" baseType="variant">
      <vt:variant>
        <vt:lpstr>Fonts Used</vt:lpstr>
      </vt:variant>
      <vt:variant>
        <vt:i4>15</vt:i4>
      </vt:variant>
      <vt:variant>
        <vt:lpstr>Theme</vt:lpstr>
      </vt:variant>
      <vt:variant>
        <vt:i4>3</vt:i4>
      </vt:variant>
      <vt:variant>
        <vt:lpstr>Embedded OLE Servers</vt:lpstr>
      </vt:variant>
      <vt:variant>
        <vt:i4>1</vt:i4>
      </vt:variant>
      <vt:variant>
        <vt:lpstr>Slide Titles</vt:lpstr>
      </vt:variant>
      <vt:variant>
        <vt:i4>148</vt:i4>
      </vt:variant>
    </vt:vector>
  </HeadingPairs>
  <TitlesOfParts>
    <vt:vector size="167" baseType="lpstr">
      <vt:lpstr>Meiryo</vt:lpstr>
      <vt:lpstr>MS PGothic</vt:lpstr>
      <vt:lpstr>Aptos</vt:lpstr>
      <vt:lpstr>Aptos Display</vt:lpstr>
      <vt:lpstr>Arial</vt:lpstr>
      <vt:lpstr>Calibri</vt:lpstr>
      <vt:lpstr>Calibri Light</vt:lpstr>
      <vt:lpstr>Century Gothic</vt:lpstr>
      <vt:lpstr>Constantia</vt:lpstr>
      <vt:lpstr>Constantia (Body)</vt:lpstr>
      <vt:lpstr>Corbel</vt:lpstr>
      <vt:lpstr>Courier New</vt:lpstr>
      <vt:lpstr>Tahoma</vt:lpstr>
      <vt:lpstr>Times New Roman</vt:lpstr>
      <vt:lpstr>Wingdings</vt:lpstr>
      <vt:lpstr>Office Theme</vt:lpstr>
      <vt:lpstr>1_Office Theme</vt:lpstr>
      <vt:lpstr>2_Office Theme</vt:lpstr>
      <vt:lpstr>Acrobat Document</vt:lpstr>
      <vt:lpstr>Reauthorization Training for Currently Authorized WIC Program Vendors  2024</vt:lpstr>
      <vt:lpstr>Training Overview and Goals</vt:lpstr>
      <vt:lpstr>What is WIC?  </vt:lpstr>
      <vt:lpstr>What is eWIC?</vt:lpstr>
      <vt:lpstr>WIC Works!</vt:lpstr>
      <vt:lpstr>Maintaining Vendor Status</vt:lpstr>
      <vt:lpstr>Selection Criteria</vt:lpstr>
      <vt:lpstr>NC Peer Group System</vt:lpstr>
      <vt:lpstr>Competitive Pricing and Price Limitations </vt:lpstr>
      <vt:lpstr>Minimum Redemption</vt:lpstr>
      <vt:lpstr>Purchasing and Providing Infant Formula from a State-approved Source</vt:lpstr>
      <vt:lpstr>Not-to-Exceed (NTE) Prices</vt:lpstr>
      <vt:lpstr>NTEs vs. Current Shelf Price</vt:lpstr>
      <vt:lpstr>WIC Approved Foods With No NTE</vt:lpstr>
      <vt:lpstr>PowerPoint Presentation</vt:lpstr>
      <vt:lpstr>Annual Vendor Training</vt:lpstr>
      <vt:lpstr>Predominantly WIC Vendor (PWV)</vt:lpstr>
      <vt:lpstr>Predominantly WIC Vendor (PWV) continued</vt:lpstr>
      <vt:lpstr>PWV Identification</vt:lpstr>
      <vt:lpstr>PWV Identification continued </vt:lpstr>
      <vt:lpstr>GEN-93 FORM</vt:lpstr>
      <vt:lpstr>SNAP-eligible Food Sales Records</vt:lpstr>
      <vt:lpstr>Appropriate Documentation</vt:lpstr>
      <vt:lpstr>Verifiable Documentation of SNAP-eligible Food Sales</vt:lpstr>
      <vt:lpstr>SAMPLE LEDGER</vt:lpstr>
      <vt:lpstr>Different Types of Documentation</vt:lpstr>
      <vt:lpstr>Type of Tax Rates</vt:lpstr>
      <vt:lpstr>Types of Tax Rates - continued</vt:lpstr>
      <vt:lpstr>Submitting False Information</vt:lpstr>
      <vt:lpstr>eWIC Payments Through the Banking System</vt:lpstr>
      <vt:lpstr>Automated Clearing House (ACH)</vt:lpstr>
      <vt:lpstr>Vendor Bank Accounts</vt:lpstr>
      <vt:lpstr>FIS Retailer Helpdesk</vt:lpstr>
      <vt:lpstr>Vendor Reimbursement Policy </vt:lpstr>
      <vt:lpstr>Paying Above the Maximum</vt:lpstr>
      <vt:lpstr>Questions</vt:lpstr>
      <vt:lpstr> WIC Approved Foods </vt:lpstr>
      <vt:lpstr>WIC Approved Foods</vt:lpstr>
      <vt:lpstr>PowerPoint Presentation</vt:lpstr>
      <vt:lpstr> Supplemental Foods for Infants  Food Packages I, II, III  </vt:lpstr>
      <vt:lpstr>PowerPoint Presentation</vt:lpstr>
      <vt:lpstr>PowerPoint Presentation</vt:lpstr>
      <vt:lpstr>PowerPoint Presentation</vt:lpstr>
      <vt:lpstr>Cheese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Produce Mapping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eWIC Requirements - continued</vt:lpstr>
      <vt:lpstr>eWIC Requirements - continued</vt:lpstr>
      <vt:lpstr>eWIC Requirements - continued</vt:lpstr>
      <vt:lpstr>eWIC Requirements - continued</vt:lpstr>
      <vt:lpstr>eWIC Requirements - continued</vt:lpstr>
      <vt:lpstr>Business Integrity Standards </vt:lpstr>
      <vt:lpstr>Violations and Sanctions</vt:lpstr>
      <vt:lpstr>Violations</vt:lpstr>
      <vt:lpstr>Types of Violations</vt:lpstr>
      <vt:lpstr>Vendor Violations and Sanctions</vt:lpstr>
      <vt:lpstr>Vendor Violations and Sanctions continued</vt:lpstr>
      <vt:lpstr>Vendor Violations and Sanctions continued</vt:lpstr>
      <vt:lpstr>Pattern of Occurrences</vt:lpstr>
      <vt:lpstr>Examples of Patterns of Violations</vt:lpstr>
      <vt:lpstr>Preventing Fraud and Ensuring Compliance</vt:lpstr>
      <vt:lpstr>Compliance Buys and Audits</vt:lpstr>
      <vt:lpstr>Compliance Buys</vt:lpstr>
      <vt:lpstr>Vendor Overcharging</vt:lpstr>
      <vt:lpstr>Overcharging?</vt:lpstr>
      <vt:lpstr>Food Substitution</vt:lpstr>
      <vt:lpstr>Questions</vt:lpstr>
      <vt:lpstr>Use of Scanning Sheets Prohibited</vt:lpstr>
      <vt:lpstr>Inventory Audits</vt:lpstr>
      <vt:lpstr>Purchase Documentation Requirement</vt:lpstr>
      <vt:lpstr>Violations Detected During Inventory Audit</vt:lpstr>
      <vt:lpstr>Vendor Claims</vt:lpstr>
      <vt:lpstr>Claims Assessed for Vendor Violations</vt:lpstr>
      <vt:lpstr>Disqualification </vt:lpstr>
      <vt:lpstr>Disqualification continued </vt:lpstr>
      <vt:lpstr>Office of Inspector General </vt:lpstr>
      <vt:lpstr>Conflict of Interest</vt:lpstr>
      <vt:lpstr>Routine Monitoring</vt:lpstr>
      <vt:lpstr>Equitable Treatment</vt:lpstr>
      <vt:lpstr>Definitions</vt:lpstr>
      <vt:lpstr>Incentive Items</vt:lpstr>
      <vt:lpstr>Approval for Incentive Items</vt:lpstr>
      <vt:lpstr>Approval for Incentive Items continued</vt:lpstr>
      <vt:lpstr>In-Store Promotions and Coupons</vt:lpstr>
      <vt:lpstr>Types of In-Store Promotions and Coupons</vt:lpstr>
      <vt:lpstr>In-Store Promotions:  BOGOs and eWIC</vt:lpstr>
      <vt:lpstr>Sales Tax &amp; Cash Back</vt:lpstr>
      <vt:lpstr>Reporting Customer Service Issues (Complaints)</vt:lpstr>
      <vt:lpstr>Training Employees</vt:lpstr>
      <vt:lpstr>Questions</vt:lpstr>
      <vt:lpstr>Completing Required Forms</vt:lpstr>
      <vt:lpstr>Completing Required Forms</vt:lpstr>
      <vt:lpstr>Completing Required Forms continued</vt:lpstr>
      <vt:lpstr>Vendor Process Using DocuSign</vt:lpstr>
      <vt:lpstr>Vendor Process continued</vt:lpstr>
      <vt:lpstr>            Fields to Complete            </vt:lpstr>
      <vt:lpstr>Adopting a Signature</vt:lpstr>
      <vt:lpstr>Final Screen</vt:lpstr>
      <vt:lpstr>Important Note</vt:lpstr>
      <vt:lpstr>Required Forms</vt:lpstr>
      <vt:lpstr>Required Forms continued</vt:lpstr>
      <vt:lpstr>eWIC Update Form</vt:lpstr>
      <vt:lpstr>Verification of Attendance Form </vt:lpstr>
      <vt:lpstr>Email Verification Form</vt:lpstr>
      <vt:lpstr> Required Forms Reminders!</vt:lpstr>
      <vt:lpstr>WIC Shelf Tags</vt:lpstr>
      <vt:lpstr>Questions</vt:lpstr>
      <vt:lpstr>Assurance of Civil Rights Compliance </vt:lpstr>
      <vt:lpstr>USDA Nondiscrimination Statement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Reauthorization Training for Currently Authorized WIC Program Vendors  2021</dc:title>
  <dc:creator>Martin, Jasmine M</dc:creator>
  <cp:lastModifiedBy>Martin, Jasmine M</cp:lastModifiedBy>
  <cp:revision>125</cp:revision>
  <cp:lastPrinted>2024-05-31T17:57:41Z</cp:lastPrinted>
  <dcterms:created xsi:type="dcterms:W3CDTF">2021-01-25T17:35:25Z</dcterms:created>
  <dcterms:modified xsi:type="dcterms:W3CDTF">2024-05-31T17:57:50Z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3765BF07-0A25-4AB4-AD7F-3A52900005BE</vt:lpwstr>
  </property>
  <property fmtid="{D5CDD505-2E9C-101B-9397-08002B2CF9AE}" pid="3" name="ArticulatePath">
    <vt:lpwstr>2020 Annual Training for Currently Authorized WIC Program Vendors Final</vt:lpwstr>
  </property>
</Properties>
</file>