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sldIdLst>
    <p:sldId id="256" r:id="rId2"/>
    <p:sldId id="279" r:id="rId3"/>
    <p:sldId id="280" r:id="rId4"/>
    <p:sldId id="281" r:id="rId5"/>
    <p:sldId id="285" r:id="rId6"/>
    <p:sldId id="287" r:id="rId7"/>
    <p:sldId id="288" r:id="rId8"/>
    <p:sldId id="289" r:id="rId9"/>
    <p:sldId id="283" r:id="rId10"/>
    <p:sldId id="265" r:id="rId11"/>
    <p:sldId id="273" r:id="rId12"/>
    <p:sldId id="267" r:id="rId13"/>
    <p:sldId id="270"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00"/>
    <a:srgbClr val="FFDC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4660"/>
  </p:normalViewPr>
  <p:slideViewPr>
    <p:cSldViewPr snapToGrid="0">
      <p:cViewPr varScale="1">
        <p:scale>
          <a:sx n="85" d="100"/>
          <a:sy n="85" d="100"/>
        </p:scale>
        <p:origin x="49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hyperlink" Target="https://security.ncdhhs.gov/" TargetMode="External"/><Relationship Id="rId5" Type="http://schemas.openxmlformats.org/officeDocument/2006/relationships/image" Target="../media/image26.svg"/><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5" Type="http://schemas.openxmlformats.org/officeDocument/2006/relationships/hyperlink" Target="https://security.ncdhhs.gov/" TargetMode="External"/><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4943F-954F-4D74-8E85-281F56741BF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CEF2C9F-D9BE-4D90-9A4F-5B0F048C9DC5}">
      <dgm:prSet/>
      <dgm:spPr/>
      <dgm:t>
        <a:bodyPr/>
        <a:lstStyle/>
        <a:p>
          <a:pPr>
            <a:lnSpc>
              <a:spcPct val="100000"/>
            </a:lnSpc>
          </a:pPr>
          <a:r>
            <a:rPr lang="en-US" b="1" i="0" baseline="0" dirty="0">
              <a:latin typeface="Bierstadt Display" panose="020F0502020204030204" pitchFamily="34" charset="0"/>
              <a:cs typeface="Aharoni" panose="02010803020104030203" pitchFamily="2" charset="-79"/>
            </a:rPr>
            <a:t>An incident involving the loss or theft of an IRS asset containing FTI, or the loss or theft of a physical document that includes FTI, or the inadvertent disclosure of FTI, is known as a data breach. </a:t>
          </a:r>
          <a:endParaRPr lang="en-US" b="1" dirty="0">
            <a:latin typeface="Bierstadt Display" panose="020F0502020204030204" pitchFamily="34" charset="0"/>
            <a:cs typeface="Aharoni" panose="02010803020104030203" pitchFamily="2" charset="-79"/>
          </a:endParaRPr>
        </a:p>
      </dgm:t>
    </dgm:pt>
    <dgm:pt modelId="{9F085009-BD46-4B9E-B1F7-5F2667BF5EFD}" type="parTrans" cxnId="{0D2A1D32-3ADF-4985-8418-CDF19EC246A2}">
      <dgm:prSet/>
      <dgm:spPr/>
      <dgm:t>
        <a:bodyPr/>
        <a:lstStyle/>
        <a:p>
          <a:endParaRPr lang="en-US" b="1">
            <a:latin typeface="Bierstadt Display" panose="020F0502020204030204" pitchFamily="34" charset="0"/>
            <a:cs typeface="Aharoni" panose="02010803020104030203" pitchFamily="2" charset="-79"/>
          </a:endParaRPr>
        </a:p>
      </dgm:t>
    </dgm:pt>
    <dgm:pt modelId="{AD0333DB-5A5C-4A49-816D-DA98AB1E0DA3}" type="sibTrans" cxnId="{0D2A1D32-3ADF-4985-8418-CDF19EC246A2}">
      <dgm:prSet/>
      <dgm:spPr/>
      <dgm:t>
        <a:bodyPr/>
        <a:lstStyle/>
        <a:p>
          <a:endParaRPr lang="en-US" b="1">
            <a:latin typeface="Bierstadt Display" panose="020F0502020204030204" pitchFamily="34" charset="0"/>
            <a:cs typeface="Aharoni" panose="02010803020104030203" pitchFamily="2" charset="-79"/>
          </a:endParaRPr>
        </a:p>
      </dgm:t>
    </dgm:pt>
    <dgm:pt modelId="{27CFBF1B-D73D-4DF5-A35D-0E4BFE316071}">
      <dgm:prSet/>
      <dgm:spPr/>
      <dgm:t>
        <a:bodyPr/>
        <a:lstStyle/>
        <a:p>
          <a:pPr>
            <a:lnSpc>
              <a:spcPct val="100000"/>
            </a:lnSpc>
          </a:pPr>
          <a:r>
            <a:rPr lang="en-US" b="1" i="0" baseline="0" dirty="0">
              <a:latin typeface="Bierstadt Display" panose="020F0502020204030204" pitchFamily="34" charset="0"/>
              <a:cs typeface="Aharoni" panose="02010803020104030203" pitchFamily="2" charset="-79"/>
            </a:rPr>
            <a:t>Often, an occurrence may be first identified as an incident, but later identified as a data breach once it is determined that the incident involves FTI. This is often the case with a lost or stolen laptop or electronic storage device. </a:t>
          </a:r>
          <a:endParaRPr lang="en-US" b="1" dirty="0">
            <a:latin typeface="Bierstadt Display" panose="020F0502020204030204" pitchFamily="34" charset="0"/>
            <a:cs typeface="Aharoni" panose="02010803020104030203" pitchFamily="2" charset="-79"/>
          </a:endParaRPr>
        </a:p>
      </dgm:t>
    </dgm:pt>
    <dgm:pt modelId="{9541E363-FB3E-4CEC-AF46-9A342A429404}" type="parTrans" cxnId="{23DCCD86-5E12-4545-A0C9-85FD84435623}">
      <dgm:prSet/>
      <dgm:spPr/>
      <dgm:t>
        <a:bodyPr/>
        <a:lstStyle/>
        <a:p>
          <a:endParaRPr lang="en-US" b="1">
            <a:latin typeface="Bierstadt Display" panose="020F0502020204030204" pitchFamily="34" charset="0"/>
            <a:cs typeface="Aharoni" panose="02010803020104030203" pitchFamily="2" charset="-79"/>
          </a:endParaRPr>
        </a:p>
      </dgm:t>
    </dgm:pt>
    <dgm:pt modelId="{01A1CEDD-D5C3-42AD-BD1D-9AC5B721ABB8}" type="sibTrans" cxnId="{23DCCD86-5E12-4545-A0C9-85FD84435623}">
      <dgm:prSet/>
      <dgm:spPr/>
      <dgm:t>
        <a:bodyPr/>
        <a:lstStyle/>
        <a:p>
          <a:endParaRPr lang="en-US" b="1">
            <a:latin typeface="Bierstadt Display" panose="020F0502020204030204" pitchFamily="34" charset="0"/>
            <a:cs typeface="Aharoni" panose="02010803020104030203" pitchFamily="2" charset="-79"/>
          </a:endParaRPr>
        </a:p>
      </dgm:t>
    </dgm:pt>
    <dgm:pt modelId="{5E86D203-B489-4CBE-95F8-22552039A46D}" type="pres">
      <dgm:prSet presAssocID="{9774943F-954F-4D74-8E85-281F56741BFC}" presName="root" presStyleCnt="0">
        <dgm:presLayoutVars>
          <dgm:dir/>
          <dgm:resizeHandles val="exact"/>
        </dgm:presLayoutVars>
      </dgm:prSet>
      <dgm:spPr/>
    </dgm:pt>
    <dgm:pt modelId="{E7DDA122-1E75-470C-AAF4-4DE81F67EB7A}" type="pres">
      <dgm:prSet presAssocID="{CCEF2C9F-D9BE-4D90-9A4F-5B0F048C9DC5}" presName="compNode" presStyleCnt="0"/>
      <dgm:spPr/>
    </dgm:pt>
    <dgm:pt modelId="{8FAADCE5-6186-402B-B05F-27C3D9B014E7}" type="pres">
      <dgm:prSet presAssocID="{CCEF2C9F-D9BE-4D90-9A4F-5B0F048C9DC5}" presName="bgRect" presStyleLbl="bgShp" presStyleIdx="0" presStyleCnt="2"/>
      <dgm:spPr/>
    </dgm:pt>
    <dgm:pt modelId="{15EBFB9A-59B0-418C-BA55-0761407910EF}" type="pres">
      <dgm:prSet presAssocID="{CCEF2C9F-D9BE-4D90-9A4F-5B0F048C9DC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obber"/>
        </a:ext>
      </dgm:extLst>
    </dgm:pt>
    <dgm:pt modelId="{E942E0AF-5A84-4ED9-8573-3624BC4C9C39}" type="pres">
      <dgm:prSet presAssocID="{CCEF2C9F-D9BE-4D90-9A4F-5B0F048C9DC5}" presName="spaceRect" presStyleCnt="0"/>
      <dgm:spPr/>
    </dgm:pt>
    <dgm:pt modelId="{5DE89F25-8F52-417B-926C-87090175D53B}" type="pres">
      <dgm:prSet presAssocID="{CCEF2C9F-D9BE-4D90-9A4F-5B0F048C9DC5}" presName="parTx" presStyleLbl="revTx" presStyleIdx="0" presStyleCnt="2">
        <dgm:presLayoutVars>
          <dgm:chMax val="0"/>
          <dgm:chPref val="0"/>
        </dgm:presLayoutVars>
      </dgm:prSet>
      <dgm:spPr/>
    </dgm:pt>
    <dgm:pt modelId="{6CDDFAF0-B040-4C64-A136-3C8F728C6CFF}" type="pres">
      <dgm:prSet presAssocID="{AD0333DB-5A5C-4A49-816D-DA98AB1E0DA3}" presName="sibTrans" presStyleCnt="0"/>
      <dgm:spPr/>
    </dgm:pt>
    <dgm:pt modelId="{F1951A8E-F8A2-4C9D-A21A-B540B7528FCD}" type="pres">
      <dgm:prSet presAssocID="{27CFBF1B-D73D-4DF5-A35D-0E4BFE316071}" presName="compNode" presStyleCnt="0"/>
      <dgm:spPr/>
    </dgm:pt>
    <dgm:pt modelId="{B131ABB4-6BC8-4AA6-9803-170969E1A77F}" type="pres">
      <dgm:prSet presAssocID="{27CFBF1B-D73D-4DF5-A35D-0E4BFE316071}" presName="bgRect" presStyleLbl="bgShp" presStyleIdx="1" presStyleCnt="2"/>
      <dgm:spPr/>
    </dgm:pt>
    <dgm:pt modelId="{C4F5080F-632D-4632-9B90-5C649A77ACAA}" type="pres">
      <dgm:prSet presAssocID="{27CFBF1B-D73D-4DF5-A35D-0E4BFE31607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ed Bump"/>
        </a:ext>
      </dgm:extLst>
    </dgm:pt>
    <dgm:pt modelId="{0899FA01-6FA4-4C5E-A88A-926820410E12}" type="pres">
      <dgm:prSet presAssocID="{27CFBF1B-D73D-4DF5-A35D-0E4BFE316071}" presName="spaceRect" presStyleCnt="0"/>
      <dgm:spPr/>
    </dgm:pt>
    <dgm:pt modelId="{212A5F90-522E-44C5-9734-F4E17099855A}" type="pres">
      <dgm:prSet presAssocID="{27CFBF1B-D73D-4DF5-A35D-0E4BFE316071}" presName="parTx" presStyleLbl="revTx" presStyleIdx="1" presStyleCnt="2">
        <dgm:presLayoutVars>
          <dgm:chMax val="0"/>
          <dgm:chPref val="0"/>
        </dgm:presLayoutVars>
      </dgm:prSet>
      <dgm:spPr/>
    </dgm:pt>
  </dgm:ptLst>
  <dgm:cxnLst>
    <dgm:cxn modelId="{0D2A1D32-3ADF-4985-8418-CDF19EC246A2}" srcId="{9774943F-954F-4D74-8E85-281F56741BFC}" destId="{CCEF2C9F-D9BE-4D90-9A4F-5B0F048C9DC5}" srcOrd="0" destOrd="0" parTransId="{9F085009-BD46-4B9E-B1F7-5F2667BF5EFD}" sibTransId="{AD0333DB-5A5C-4A49-816D-DA98AB1E0DA3}"/>
    <dgm:cxn modelId="{A15FB863-724D-4F8D-8A9F-26A336214A00}" type="presOf" srcId="{CCEF2C9F-D9BE-4D90-9A4F-5B0F048C9DC5}" destId="{5DE89F25-8F52-417B-926C-87090175D53B}" srcOrd="0" destOrd="0" presId="urn:microsoft.com/office/officeart/2018/2/layout/IconVerticalSolidList"/>
    <dgm:cxn modelId="{442F8D6D-3ED2-4C8F-98F9-408BAD117686}" type="presOf" srcId="{9774943F-954F-4D74-8E85-281F56741BFC}" destId="{5E86D203-B489-4CBE-95F8-22552039A46D}" srcOrd="0" destOrd="0" presId="urn:microsoft.com/office/officeart/2018/2/layout/IconVerticalSolidList"/>
    <dgm:cxn modelId="{23DCCD86-5E12-4545-A0C9-85FD84435623}" srcId="{9774943F-954F-4D74-8E85-281F56741BFC}" destId="{27CFBF1B-D73D-4DF5-A35D-0E4BFE316071}" srcOrd="1" destOrd="0" parTransId="{9541E363-FB3E-4CEC-AF46-9A342A429404}" sibTransId="{01A1CEDD-D5C3-42AD-BD1D-9AC5B721ABB8}"/>
    <dgm:cxn modelId="{AB235EC4-7911-4AC6-A3DF-A82DFA3BB9DA}" type="presOf" srcId="{27CFBF1B-D73D-4DF5-A35D-0E4BFE316071}" destId="{212A5F90-522E-44C5-9734-F4E17099855A}" srcOrd="0" destOrd="0" presId="urn:microsoft.com/office/officeart/2018/2/layout/IconVerticalSolidList"/>
    <dgm:cxn modelId="{5EB2807C-FAC9-4425-8716-9550BDAD44E7}" type="presParOf" srcId="{5E86D203-B489-4CBE-95F8-22552039A46D}" destId="{E7DDA122-1E75-470C-AAF4-4DE81F67EB7A}" srcOrd="0" destOrd="0" presId="urn:microsoft.com/office/officeart/2018/2/layout/IconVerticalSolidList"/>
    <dgm:cxn modelId="{49686D80-2C1C-4722-974A-A751E779DB1D}" type="presParOf" srcId="{E7DDA122-1E75-470C-AAF4-4DE81F67EB7A}" destId="{8FAADCE5-6186-402B-B05F-27C3D9B014E7}" srcOrd="0" destOrd="0" presId="urn:microsoft.com/office/officeart/2018/2/layout/IconVerticalSolidList"/>
    <dgm:cxn modelId="{C9F0E60C-0FDE-4F50-8651-D92F05B378B8}" type="presParOf" srcId="{E7DDA122-1E75-470C-AAF4-4DE81F67EB7A}" destId="{15EBFB9A-59B0-418C-BA55-0761407910EF}" srcOrd="1" destOrd="0" presId="urn:microsoft.com/office/officeart/2018/2/layout/IconVerticalSolidList"/>
    <dgm:cxn modelId="{0AC9B501-DEC5-4682-85C7-D2BB311E7212}" type="presParOf" srcId="{E7DDA122-1E75-470C-AAF4-4DE81F67EB7A}" destId="{E942E0AF-5A84-4ED9-8573-3624BC4C9C39}" srcOrd="2" destOrd="0" presId="urn:microsoft.com/office/officeart/2018/2/layout/IconVerticalSolidList"/>
    <dgm:cxn modelId="{50199EF3-AF51-4FB4-BC8B-A28482282002}" type="presParOf" srcId="{E7DDA122-1E75-470C-AAF4-4DE81F67EB7A}" destId="{5DE89F25-8F52-417B-926C-87090175D53B}" srcOrd="3" destOrd="0" presId="urn:microsoft.com/office/officeart/2018/2/layout/IconVerticalSolidList"/>
    <dgm:cxn modelId="{0A2ADB79-C5E1-4BB2-9E84-3EF61EF8D0FF}" type="presParOf" srcId="{5E86D203-B489-4CBE-95F8-22552039A46D}" destId="{6CDDFAF0-B040-4C64-A136-3C8F728C6CFF}" srcOrd="1" destOrd="0" presId="urn:microsoft.com/office/officeart/2018/2/layout/IconVerticalSolidList"/>
    <dgm:cxn modelId="{480CD98B-E480-44CF-B91A-057C621BC0A5}" type="presParOf" srcId="{5E86D203-B489-4CBE-95F8-22552039A46D}" destId="{F1951A8E-F8A2-4C9D-A21A-B540B7528FCD}" srcOrd="2" destOrd="0" presId="urn:microsoft.com/office/officeart/2018/2/layout/IconVerticalSolidList"/>
    <dgm:cxn modelId="{E0CAD255-7EDD-41D6-8E2E-3F13735D5740}" type="presParOf" srcId="{F1951A8E-F8A2-4C9D-A21A-B540B7528FCD}" destId="{B131ABB4-6BC8-4AA6-9803-170969E1A77F}" srcOrd="0" destOrd="0" presId="urn:microsoft.com/office/officeart/2018/2/layout/IconVerticalSolidList"/>
    <dgm:cxn modelId="{9771B92A-4754-4920-936E-8428DA319CF1}" type="presParOf" srcId="{F1951A8E-F8A2-4C9D-A21A-B540B7528FCD}" destId="{C4F5080F-632D-4632-9B90-5C649A77ACAA}" srcOrd="1" destOrd="0" presId="urn:microsoft.com/office/officeart/2018/2/layout/IconVerticalSolidList"/>
    <dgm:cxn modelId="{B06E3123-EE7F-4CCD-AABA-2CE9DB8BE21E}" type="presParOf" srcId="{F1951A8E-F8A2-4C9D-A21A-B540B7528FCD}" destId="{0899FA01-6FA4-4C5E-A88A-926820410E12}" srcOrd="2" destOrd="0" presId="urn:microsoft.com/office/officeart/2018/2/layout/IconVerticalSolidList"/>
    <dgm:cxn modelId="{A5FD43C4-88D6-4778-BFB5-736B791F56BC}" type="presParOf" srcId="{F1951A8E-F8A2-4C9D-A21A-B540B7528FCD}" destId="{212A5F90-522E-44C5-9734-F4E1709985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166553-56F1-43DC-871C-C4E83DE3C6A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4963DB0-868B-4CBA-9F99-82B1A6D1DBEE}">
      <dgm:prSet/>
      <dgm:spPr/>
      <dgm:t>
        <a:bodyPr/>
        <a:lstStyle/>
        <a:p>
          <a:r>
            <a:rPr lang="en-US" i="0" baseline="0" dirty="0"/>
            <a:t>Display of an information system that outlines the parameters for system or information use. </a:t>
          </a:r>
          <a:endParaRPr lang="en-US" dirty="0"/>
        </a:p>
      </dgm:t>
    </dgm:pt>
    <dgm:pt modelId="{CA30CC88-8760-404E-874E-5348AA3A1C33}" type="parTrans" cxnId="{889A5F71-F69F-4E9C-AE0A-EA7E03626893}">
      <dgm:prSet/>
      <dgm:spPr/>
      <dgm:t>
        <a:bodyPr/>
        <a:lstStyle/>
        <a:p>
          <a:endParaRPr lang="en-US"/>
        </a:p>
      </dgm:t>
    </dgm:pt>
    <dgm:pt modelId="{2EC47411-48BC-45B1-9ADB-34E6D749A618}" type="sibTrans" cxnId="{889A5F71-F69F-4E9C-AE0A-EA7E03626893}">
      <dgm:prSet/>
      <dgm:spPr/>
      <dgm:t>
        <a:bodyPr/>
        <a:lstStyle/>
        <a:p>
          <a:endParaRPr lang="en-US"/>
        </a:p>
      </dgm:t>
    </dgm:pt>
    <dgm:pt modelId="{F0F12532-F1B3-4772-AA5F-48E0C0D6E883}">
      <dgm:prSet/>
      <dgm:spPr/>
      <dgm:t>
        <a:bodyPr/>
        <a:lstStyle/>
        <a:p>
          <a:r>
            <a:rPr lang="en-US" i="0" baseline="0" dirty="0"/>
            <a:t>The act of obscuring data so that it cannot be read or reconstructed. </a:t>
          </a:r>
          <a:endParaRPr lang="en-US" dirty="0"/>
        </a:p>
      </dgm:t>
    </dgm:pt>
    <dgm:pt modelId="{AE970B2D-CD74-4A2F-A232-511E05F4008E}" type="parTrans" cxnId="{81948E99-91B4-4380-8921-58884BE69B87}">
      <dgm:prSet/>
      <dgm:spPr/>
      <dgm:t>
        <a:bodyPr/>
        <a:lstStyle/>
        <a:p>
          <a:endParaRPr lang="en-US"/>
        </a:p>
      </dgm:t>
    </dgm:pt>
    <dgm:pt modelId="{1DE83C7F-AEF7-476B-BA5D-4317B5621AF2}" type="sibTrans" cxnId="{81948E99-91B4-4380-8921-58884BE69B87}">
      <dgm:prSet/>
      <dgm:spPr/>
      <dgm:t>
        <a:bodyPr/>
        <a:lstStyle/>
        <a:p>
          <a:endParaRPr lang="en-US"/>
        </a:p>
      </dgm:t>
    </dgm:pt>
    <dgm:pt modelId="{F0C19D00-34F9-4DD9-B164-BDBA9DB1E9C1}">
      <dgm:prSet/>
      <dgm:spPr/>
      <dgm:t>
        <a:bodyPr/>
        <a:lstStyle/>
        <a:p>
          <a:r>
            <a:rPr lang="en-US" i="0" baseline="0" dirty="0"/>
            <a:t>An independent examination of security controls associated with a representative subset of organizational information systems to determine the operating effectiveness of system controls; to ensure compliance with established policy and operational procedures; and to recommend changes in controls, policy or procedures where needed. </a:t>
          </a:r>
          <a:endParaRPr lang="en-US" dirty="0"/>
        </a:p>
      </dgm:t>
    </dgm:pt>
    <dgm:pt modelId="{1C9EA4BC-1773-4AA9-9F83-A8546CE50827}" type="parTrans" cxnId="{CC1FE045-4A7A-44B5-9ABB-63778178852E}">
      <dgm:prSet/>
      <dgm:spPr/>
      <dgm:t>
        <a:bodyPr/>
        <a:lstStyle/>
        <a:p>
          <a:endParaRPr lang="en-US"/>
        </a:p>
      </dgm:t>
    </dgm:pt>
    <dgm:pt modelId="{FF83D2BE-3A99-4541-A90B-0F9C838D461D}" type="sibTrans" cxnId="{CC1FE045-4A7A-44B5-9ABB-63778178852E}">
      <dgm:prSet/>
      <dgm:spPr/>
      <dgm:t>
        <a:bodyPr/>
        <a:lstStyle/>
        <a:p>
          <a:endParaRPr lang="en-US"/>
        </a:p>
      </dgm:t>
    </dgm:pt>
    <dgm:pt modelId="{83BC7ACA-8EDC-4FA9-801E-29D78D2855D7}">
      <dgm:prSet/>
      <dgm:spPr/>
      <dgm:t>
        <a:bodyPr/>
        <a:lstStyle/>
        <a:p>
          <a:r>
            <a:rPr lang="en-US" dirty="0"/>
            <a:t>A</a:t>
          </a:r>
          <a:r>
            <a:rPr lang="en-US" i="0" baseline="0" dirty="0"/>
            <a:t>n occurrence that actually or imminently jeopardizes, without lawful authority, the integrity, confidentiality or availability of information or an information system; or constitutes a violation or imminent threat of violation of law, security policies, security procedures or acceptable use policies. Incidental and inadvertent accesses. </a:t>
          </a:r>
          <a:endParaRPr lang="en-US" dirty="0"/>
        </a:p>
      </dgm:t>
    </dgm:pt>
    <dgm:pt modelId="{4A715E96-69F7-4078-A4EB-B348E4A53931}" type="parTrans" cxnId="{E2F6069B-D243-4C5C-B320-A2669E0EFEF5}">
      <dgm:prSet/>
      <dgm:spPr/>
      <dgm:t>
        <a:bodyPr/>
        <a:lstStyle/>
        <a:p>
          <a:endParaRPr lang="en-US"/>
        </a:p>
      </dgm:t>
    </dgm:pt>
    <dgm:pt modelId="{B0E1B31D-F1B2-4298-AA7D-96CC7EDFAF3A}" type="sibTrans" cxnId="{E2F6069B-D243-4C5C-B320-A2669E0EFEF5}">
      <dgm:prSet/>
      <dgm:spPr/>
      <dgm:t>
        <a:bodyPr/>
        <a:lstStyle/>
        <a:p>
          <a:endParaRPr lang="en-US"/>
        </a:p>
      </dgm:t>
    </dgm:pt>
    <dgm:pt modelId="{80A30CF8-77DB-4DDB-87FC-81C55C2BADF4}" type="pres">
      <dgm:prSet presAssocID="{ED166553-56F1-43DC-871C-C4E83DE3C6A0}" presName="root" presStyleCnt="0">
        <dgm:presLayoutVars>
          <dgm:dir/>
          <dgm:resizeHandles val="exact"/>
        </dgm:presLayoutVars>
      </dgm:prSet>
      <dgm:spPr/>
    </dgm:pt>
    <dgm:pt modelId="{F8CE8F1C-00DF-496B-BE31-5C27366AB05D}" type="pres">
      <dgm:prSet presAssocID="{74963DB0-868B-4CBA-9F99-82B1A6D1DBEE}" presName="compNode" presStyleCnt="0"/>
      <dgm:spPr/>
    </dgm:pt>
    <dgm:pt modelId="{148BE944-FE25-4CBA-AEAF-C3BB3BB256CC}" type="pres">
      <dgm:prSet presAssocID="{74963DB0-868B-4CBA-9F99-82B1A6D1DBEE}" presName="bgRect" presStyleLbl="bgShp" presStyleIdx="0" presStyleCnt="4"/>
      <dgm:spPr/>
    </dgm:pt>
    <dgm:pt modelId="{1D4D2A22-016C-450E-8EDF-D277826530E4}" type="pres">
      <dgm:prSet presAssocID="{74963DB0-868B-4CBA-9F99-82B1A6D1DBE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53BD1095-2034-4509-A4D3-220B35A38FD0}" type="pres">
      <dgm:prSet presAssocID="{74963DB0-868B-4CBA-9F99-82B1A6D1DBEE}" presName="spaceRect" presStyleCnt="0"/>
      <dgm:spPr/>
    </dgm:pt>
    <dgm:pt modelId="{B9EDAF8C-59D4-46D2-9585-8CA19CE70910}" type="pres">
      <dgm:prSet presAssocID="{74963DB0-868B-4CBA-9F99-82B1A6D1DBEE}" presName="parTx" presStyleLbl="revTx" presStyleIdx="0" presStyleCnt="4">
        <dgm:presLayoutVars>
          <dgm:chMax val="0"/>
          <dgm:chPref val="0"/>
        </dgm:presLayoutVars>
      </dgm:prSet>
      <dgm:spPr/>
    </dgm:pt>
    <dgm:pt modelId="{024AC406-9758-44FD-9688-C4404CCBCCFA}" type="pres">
      <dgm:prSet presAssocID="{2EC47411-48BC-45B1-9ADB-34E6D749A618}" presName="sibTrans" presStyleCnt="0"/>
      <dgm:spPr/>
    </dgm:pt>
    <dgm:pt modelId="{BEDA8ACA-3A8C-45E0-94D0-4A8DD16665EC}" type="pres">
      <dgm:prSet presAssocID="{F0F12532-F1B3-4772-AA5F-48E0C0D6E883}" presName="compNode" presStyleCnt="0"/>
      <dgm:spPr/>
    </dgm:pt>
    <dgm:pt modelId="{558278FF-02A4-4DC2-BC78-2BBC636342E3}" type="pres">
      <dgm:prSet presAssocID="{F0F12532-F1B3-4772-AA5F-48E0C0D6E883}" presName="bgRect" presStyleLbl="bgShp" presStyleIdx="1" presStyleCnt="4"/>
      <dgm:spPr/>
    </dgm:pt>
    <dgm:pt modelId="{034860E5-E57B-4121-AB7F-11754A731765}" type="pres">
      <dgm:prSet presAssocID="{F0F12532-F1B3-4772-AA5F-48E0C0D6E8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58B082A1-A088-4425-842C-5409A36F2EE9}" type="pres">
      <dgm:prSet presAssocID="{F0F12532-F1B3-4772-AA5F-48E0C0D6E883}" presName="spaceRect" presStyleCnt="0"/>
      <dgm:spPr/>
    </dgm:pt>
    <dgm:pt modelId="{0E23FB24-5A11-42F5-919F-585BB869454C}" type="pres">
      <dgm:prSet presAssocID="{F0F12532-F1B3-4772-AA5F-48E0C0D6E883}" presName="parTx" presStyleLbl="revTx" presStyleIdx="1" presStyleCnt="4">
        <dgm:presLayoutVars>
          <dgm:chMax val="0"/>
          <dgm:chPref val="0"/>
        </dgm:presLayoutVars>
      </dgm:prSet>
      <dgm:spPr/>
    </dgm:pt>
    <dgm:pt modelId="{DC1F29CC-7B26-49B6-B46C-0B58A95CE7A9}" type="pres">
      <dgm:prSet presAssocID="{1DE83C7F-AEF7-476B-BA5D-4317B5621AF2}" presName="sibTrans" presStyleCnt="0"/>
      <dgm:spPr/>
    </dgm:pt>
    <dgm:pt modelId="{912DE103-73F6-4A95-81AC-CC857FD0C229}" type="pres">
      <dgm:prSet presAssocID="{F0C19D00-34F9-4DD9-B164-BDBA9DB1E9C1}" presName="compNode" presStyleCnt="0"/>
      <dgm:spPr/>
    </dgm:pt>
    <dgm:pt modelId="{53CA6ED4-2CA6-48BF-A2DF-F5CFD4BCA2D6}" type="pres">
      <dgm:prSet presAssocID="{F0C19D00-34F9-4DD9-B164-BDBA9DB1E9C1}" presName="bgRect" presStyleLbl="bgShp" presStyleIdx="2" presStyleCnt="4"/>
      <dgm:spPr/>
    </dgm:pt>
    <dgm:pt modelId="{24166F17-A29C-4DFB-A80A-220A67D16E41}" type="pres">
      <dgm:prSet presAssocID="{F0C19D00-34F9-4DD9-B164-BDBA9DB1E9C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1353EE70-954A-449B-B533-A626CD75B91F}" type="pres">
      <dgm:prSet presAssocID="{F0C19D00-34F9-4DD9-B164-BDBA9DB1E9C1}" presName="spaceRect" presStyleCnt="0"/>
      <dgm:spPr/>
    </dgm:pt>
    <dgm:pt modelId="{A2DFC835-3DE6-4D09-9847-D1F2C1B84B69}" type="pres">
      <dgm:prSet presAssocID="{F0C19D00-34F9-4DD9-B164-BDBA9DB1E9C1}" presName="parTx" presStyleLbl="revTx" presStyleIdx="2" presStyleCnt="4">
        <dgm:presLayoutVars>
          <dgm:chMax val="0"/>
          <dgm:chPref val="0"/>
        </dgm:presLayoutVars>
      </dgm:prSet>
      <dgm:spPr/>
    </dgm:pt>
    <dgm:pt modelId="{016EE755-205E-4C0F-9712-080838931B7C}" type="pres">
      <dgm:prSet presAssocID="{FF83D2BE-3A99-4541-A90B-0F9C838D461D}" presName="sibTrans" presStyleCnt="0"/>
      <dgm:spPr/>
    </dgm:pt>
    <dgm:pt modelId="{9E24F442-1278-4EEF-8B0C-4CE14B713EA3}" type="pres">
      <dgm:prSet presAssocID="{83BC7ACA-8EDC-4FA9-801E-29D78D2855D7}" presName="compNode" presStyleCnt="0"/>
      <dgm:spPr/>
    </dgm:pt>
    <dgm:pt modelId="{40412A26-B7C2-4999-A0BF-6A17077A6F8B}" type="pres">
      <dgm:prSet presAssocID="{83BC7ACA-8EDC-4FA9-801E-29D78D2855D7}" presName="bgRect" presStyleLbl="bgShp" presStyleIdx="3" presStyleCnt="4"/>
      <dgm:spPr/>
    </dgm:pt>
    <dgm:pt modelId="{FE6E5D3A-4CB4-488E-B57A-A7CB8EE52585}" type="pres">
      <dgm:prSet presAssocID="{83BC7ACA-8EDC-4FA9-801E-29D78D2855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0480043B-480F-4D8C-B572-34770452D5FF}" type="pres">
      <dgm:prSet presAssocID="{83BC7ACA-8EDC-4FA9-801E-29D78D2855D7}" presName="spaceRect" presStyleCnt="0"/>
      <dgm:spPr/>
    </dgm:pt>
    <dgm:pt modelId="{E0899AC7-2B40-43C4-9D3F-E602FBCDA567}" type="pres">
      <dgm:prSet presAssocID="{83BC7ACA-8EDC-4FA9-801E-29D78D2855D7}" presName="parTx" presStyleLbl="revTx" presStyleIdx="3" presStyleCnt="4">
        <dgm:presLayoutVars>
          <dgm:chMax val="0"/>
          <dgm:chPref val="0"/>
        </dgm:presLayoutVars>
      </dgm:prSet>
      <dgm:spPr/>
    </dgm:pt>
  </dgm:ptLst>
  <dgm:cxnLst>
    <dgm:cxn modelId="{24767320-32B7-4302-A482-92FEE49C8140}" type="presOf" srcId="{74963DB0-868B-4CBA-9F99-82B1A6D1DBEE}" destId="{B9EDAF8C-59D4-46D2-9585-8CA19CE70910}" srcOrd="0" destOrd="0" presId="urn:microsoft.com/office/officeart/2018/2/layout/IconVerticalSolidList"/>
    <dgm:cxn modelId="{CC1FE045-4A7A-44B5-9ABB-63778178852E}" srcId="{ED166553-56F1-43DC-871C-C4E83DE3C6A0}" destId="{F0C19D00-34F9-4DD9-B164-BDBA9DB1E9C1}" srcOrd="2" destOrd="0" parTransId="{1C9EA4BC-1773-4AA9-9F83-A8546CE50827}" sibTransId="{FF83D2BE-3A99-4541-A90B-0F9C838D461D}"/>
    <dgm:cxn modelId="{889A5F71-F69F-4E9C-AE0A-EA7E03626893}" srcId="{ED166553-56F1-43DC-871C-C4E83DE3C6A0}" destId="{74963DB0-868B-4CBA-9F99-82B1A6D1DBEE}" srcOrd="0" destOrd="0" parTransId="{CA30CC88-8760-404E-874E-5348AA3A1C33}" sibTransId="{2EC47411-48BC-45B1-9ADB-34E6D749A618}"/>
    <dgm:cxn modelId="{8B4F6F7D-4728-41C2-B169-B4AF943AB2EE}" type="presOf" srcId="{ED166553-56F1-43DC-871C-C4E83DE3C6A0}" destId="{80A30CF8-77DB-4DDB-87FC-81C55C2BADF4}" srcOrd="0" destOrd="0" presId="urn:microsoft.com/office/officeart/2018/2/layout/IconVerticalSolidList"/>
    <dgm:cxn modelId="{81948E99-91B4-4380-8921-58884BE69B87}" srcId="{ED166553-56F1-43DC-871C-C4E83DE3C6A0}" destId="{F0F12532-F1B3-4772-AA5F-48E0C0D6E883}" srcOrd="1" destOrd="0" parTransId="{AE970B2D-CD74-4A2F-A232-511E05F4008E}" sibTransId="{1DE83C7F-AEF7-476B-BA5D-4317B5621AF2}"/>
    <dgm:cxn modelId="{E2F6069B-D243-4C5C-B320-A2669E0EFEF5}" srcId="{ED166553-56F1-43DC-871C-C4E83DE3C6A0}" destId="{83BC7ACA-8EDC-4FA9-801E-29D78D2855D7}" srcOrd="3" destOrd="0" parTransId="{4A715E96-69F7-4078-A4EB-B348E4A53931}" sibTransId="{B0E1B31D-F1B2-4298-AA7D-96CC7EDFAF3A}"/>
    <dgm:cxn modelId="{D8C1B2B4-47C7-4E5E-93C8-BEBDD28764AE}" type="presOf" srcId="{F0C19D00-34F9-4DD9-B164-BDBA9DB1E9C1}" destId="{A2DFC835-3DE6-4D09-9847-D1F2C1B84B69}" srcOrd="0" destOrd="0" presId="urn:microsoft.com/office/officeart/2018/2/layout/IconVerticalSolidList"/>
    <dgm:cxn modelId="{8FF5C6C7-5139-492F-A635-1F570F178693}" type="presOf" srcId="{83BC7ACA-8EDC-4FA9-801E-29D78D2855D7}" destId="{E0899AC7-2B40-43C4-9D3F-E602FBCDA567}" srcOrd="0" destOrd="0" presId="urn:microsoft.com/office/officeart/2018/2/layout/IconVerticalSolidList"/>
    <dgm:cxn modelId="{0A736ACB-A469-4061-A8E7-89B71576AC00}" type="presOf" srcId="{F0F12532-F1B3-4772-AA5F-48E0C0D6E883}" destId="{0E23FB24-5A11-42F5-919F-585BB869454C}" srcOrd="0" destOrd="0" presId="urn:microsoft.com/office/officeart/2018/2/layout/IconVerticalSolidList"/>
    <dgm:cxn modelId="{7DB4E8AF-E33F-469A-BA45-5D7F1559EA10}" type="presParOf" srcId="{80A30CF8-77DB-4DDB-87FC-81C55C2BADF4}" destId="{F8CE8F1C-00DF-496B-BE31-5C27366AB05D}" srcOrd="0" destOrd="0" presId="urn:microsoft.com/office/officeart/2018/2/layout/IconVerticalSolidList"/>
    <dgm:cxn modelId="{D47E13B1-9810-4A76-9E2D-6C1431DF29B2}" type="presParOf" srcId="{F8CE8F1C-00DF-496B-BE31-5C27366AB05D}" destId="{148BE944-FE25-4CBA-AEAF-C3BB3BB256CC}" srcOrd="0" destOrd="0" presId="urn:microsoft.com/office/officeart/2018/2/layout/IconVerticalSolidList"/>
    <dgm:cxn modelId="{4B84338F-1491-4E9E-ABB1-BF32F3D5F697}" type="presParOf" srcId="{F8CE8F1C-00DF-496B-BE31-5C27366AB05D}" destId="{1D4D2A22-016C-450E-8EDF-D277826530E4}" srcOrd="1" destOrd="0" presId="urn:microsoft.com/office/officeart/2018/2/layout/IconVerticalSolidList"/>
    <dgm:cxn modelId="{EA2CEA6E-B0CD-43F2-B01C-7ABBD0D30EF3}" type="presParOf" srcId="{F8CE8F1C-00DF-496B-BE31-5C27366AB05D}" destId="{53BD1095-2034-4509-A4D3-220B35A38FD0}" srcOrd="2" destOrd="0" presId="urn:microsoft.com/office/officeart/2018/2/layout/IconVerticalSolidList"/>
    <dgm:cxn modelId="{5FF68DCA-C708-4A15-9568-97A0DCCA0E1E}" type="presParOf" srcId="{F8CE8F1C-00DF-496B-BE31-5C27366AB05D}" destId="{B9EDAF8C-59D4-46D2-9585-8CA19CE70910}" srcOrd="3" destOrd="0" presId="urn:microsoft.com/office/officeart/2018/2/layout/IconVerticalSolidList"/>
    <dgm:cxn modelId="{D441E85C-5B82-4A3D-A315-B4EDD9C99EA6}" type="presParOf" srcId="{80A30CF8-77DB-4DDB-87FC-81C55C2BADF4}" destId="{024AC406-9758-44FD-9688-C4404CCBCCFA}" srcOrd="1" destOrd="0" presId="urn:microsoft.com/office/officeart/2018/2/layout/IconVerticalSolidList"/>
    <dgm:cxn modelId="{688B40AD-D761-465C-9AE5-881CFA143DB6}" type="presParOf" srcId="{80A30CF8-77DB-4DDB-87FC-81C55C2BADF4}" destId="{BEDA8ACA-3A8C-45E0-94D0-4A8DD16665EC}" srcOrd="2" destOrd="0" presId="urn:microsoft.com/office/officeart/2018/2/layout/IconVerticalSolidList"/>
    <dgm:cxn modelId="{E5FBD400-3557-40B9-A25B-F956CE9DF95B}" type="presParOf" srcId="{BEDA8ACA-3A8C-45E0-94D0-4A8DD16665EC}" destId="{558278FF-02A4-4DC2-BC78-2BBC636342E3}" srcOrd="0" destOrd="0" presId="urn:microsoft.com/office/officeart/2018/2/layout/IconVerticalSolidList"/>
    <dgm:cxn modelId="{829CAE3E-F4F9-4C22-9064-4C9800BAF5E0}" type="presParOf" srcId="{BEDA8ACA-3A8C-45E0-94D0-4A8DD16665EC}" destId="{034860E5-E57B-4121-AB7F-11754A731765}" srcOrd="1" destOrd="0" presId="urn:microsoft.com/office/officeart/2018/2/layout/IconVerticalSolidList"/>
    <dgm:cxn modelId="{B0705C62-8790-47DB-95AD-359FCDA1AB9B}" type="presParOf" srcId="{BEDA8ACA-3A8C-45E0-94D0-4A8DD16665EC}" destId="{58B082A1-A088-4425-842C-5409A36F2EE9}" srcOrd="2" destOrd="0" presId="urn:microsoft.com/office/officeart/2018/2/layout/IconVerticalSolidList"/>
    <dgm:cxn modelId="{851319AA-F184-4E0E-98F7-D303B8389845}" type="presParOf" srcId="{BEDA8ACA-3A8C-45E0-94D0-4A8DD16665EC}" destId="{0E23FB24-5A11-42F5-919F-585BB869454C}" srcOrd="3" destOrd="0" presId="urn:microsoft.com/office/officeart/2018/2/layout/IconVerticalSolidList"/>
    <dgm:cxn modelId="{ED2A3AD2-6D8B-41FA-9356-F799AD9C4A01}" type="presParOf" srcId="{80A30CF8-77DB-4DDB-87FC-81C55C2BADF4}" destId="{DC1F29CC-7B26-49B6-B46C-0B58A95CE7A9}" srcOrd="3" destOrd="0" presId="urn:microsoft.com/office/officeart/2018/2/layout/IconVerticalSolidList"/>
    <dgm:cxn modelId="{A8BC3F5A-AE8D-40DF-B4A1-891B64AD6F57}" type="presParOf" srcId="{80A30CF8-77DB-4DDB-87FC-81C55C2BADF4}" destId="{912DE103-73F6-4A95-81AC-CC857FD0C229}" srcOrd="4" destOrd="0" presId="urn:microsoft.com/office/officeart/2018/2/layout/IconVerticalSolidList"/>
    <dgm:cxn modelId="{095FFE83-A85C-4A8B-8933-A5508C07F86E}" type="presParOf" srcId="{912DE103-73F6-4A95-81AC-CC857FD0C229}" destId="{53CA6ED4-2CA6-48BF-A2DF-F5CFD4BCA2D6}" srcOrd="0" destOrd="0" presId="urn:microsoft.com/office/officeart/2018/2/layout/IconVerticalSolidList"/>
    <dgm:cxn modelId="{828E0F89-D661-419C-A191-67B121D7F613}" type="presParOf" srcId="{912DE103-73F6-4A95-81AC-CC857FD0C229}" destId="{24166F17-A29C-4DFB-A80A-220A67D16E41}" srcOrd="1" destOrd="0" presId="urn:microsoft.com/office/officeart/2018/2/layout/IconVerticalSolidList"/>
    <dgm:cxn modelId="{FFBB9D2E-630B-45EA-BBE1-5F78F9DF4119}" type="presParOf" srcId="{912DE103-73F6-4A95-81AC-CC857FD0C229}" destId="{1353EE70-954A-449B-B533-A626CD75B91F}" srcOrd="2" destOrd="0" presId="urn:microsoft.com/office/officeart/2018/2/layout/IconVerticalSolidList"/>
    <dgm:cxn modelId="{10B66FDF-87F7-42F5-9D6E-71865585CF10}" type="presParOf" srcId="{912DE103-73F6-4A95-81AC-CC857FD0C229}" destId="{A2DFC835-3DE6-4D09-9847-D1F2C1B84B69}" srcOrd="3" destOrd="0" presId="urn:microsoft.com/office/officeart/2018/2/layout/IconVerticalSolidList"/>
    <dgm:cxn modelId="{EF744635-E8DE-4265-A96A-564253D86928}" type="presParOf" srcId="{80A30CF8-77DB-4DDB-87FC-81C55C2BADF4}" destId="{016EE755-205E-4C0F-9712-080838931B7C}" srcOrd="5" destOrd="0" presId="urn:microsoft.com/office/officeart/2018/2/layout/IconVerticalSolidList"/>
    <dgm:cxn modelId="{C8EEAE84-F2EC-4BB1-8663-796D70639B6F}" type="presParOf" srcId="{80A30CF8-77DB-4DDB-87FC-81C55C2BADF4}" destId="{9E24F442-1278-4EEF-8B0C-4CE14B713EA3}" srcOrd="6" destOrd="0" presId="urn:microsoft.com/office/officeart/2018/2/layout/IconVerticalSolidList"/>
    <dgm:cxn modelId="{297C696B-73E1-4B5A-B769-FAC65DEE821C}" type="presParOf" srcId="{9E24F442-1278-4EEF-8B0C-4CE14B713EA3}" destId="{40412A26-B7C2-4999-A0BF-6A17077A6F8B}" srcOrd="0" destOrd="0" presId="urn:microsoft.com/office/officeart/2018/2/layout/IconVerticalSolidList"/>
    <dgm:cxn modelId="{B6108022-25BF-4580-90A1-A5A73D491E2A}" type="presParOf" srcId="{9E24F442-1278-4EEF-8B0C-4CE14B713EA3}" destId="{FE6E5D3A-4CB4-488E-B57A-A7CB8EE52585}" srcOrd="1" destOrd="0" presId="urn:microsoft.com/office/officeart/2018/2/layout/IconVerticalSolidList"/>
    <dgm:cxn modelId="{669EC06D-98B3-4A66-BE55-A401AFF697CD}" type="presParOf" srcId="{9E24F442-1278-4EEF-8B0C-4CE14B713EA3}" destId="{0480043B-480F-4D8C-B572-34770452D5FF}" srcOrd="2" destOrd="0" presId="urn:microsoft.com/office/officeart/2018/2/layout/IconVerticalSolidList"/>
    <dgm:cxn modelId="{39AF57AD-4B35-4968-B4F4-70EEA4ED3382}" type="presParOf" srcId="{9E24F442-1278-4EEF-8B0C-4CE14B713EA3}" destId="{E0899AC7-2B40-43C4-9D3F-E602FBCDA5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4179B4-CF8B-4445-AC76-CD86C74DBD86}" type="doc">
      <dgm:prSet loTypeId="urn:microsoft.com/office/officeart/2016/7/layout/LinearBlockProcessNumbered" loCatId="process" qsTypeId="urn:microsoft.com/office/officeart/2005/8/quickstyle/simple4" qsCatId="simple" csTypeId="urn:microsoft.com/office/officeart/2005/8/colors/accent4_2" csCatId="accent4" phldr="1"/>
      <dgm:spPr/>
      <dgm:t>
        <a:bodyPr/>
        <a:lstStyle/>
        <a:p>
          <a:endParaRPr lang="en-US"/>
        </a:p>
      </dgm:t>
    </dgm:pt>
    <dgm:pt modelId="{6DBDAD94-4ECC-45E8-806E-598B0CF5443D}">
      <dgm:prSet/>
      <dgm:spPr>
        <a:solidFill>
          <a:schemeClr val="accent1">
            <a:lumMod val="60000"/>
            <a:lumOff val="40000"/>
          </a:schemeClr>
        </a:solidFill>
      </dgm:spPr>
      <dgm:t>
        <a:bodyPr/>
        <a:lstStyle/>
        <a:p>
          <a:r>
            <a:rPr lang="en-US" b="0" i="0" baseline="0" dirty="0">
              <a:solidFill>
                <a:schemeClr val="tx1"/>
              </a:solidFill>
            </a:rPr>
            <a:t>An incident involving the loss or theft of an IRS asset containing FTI, or the loss or theft of a physical document that includes FTI, or the inadvertent disclosure of FTI. </a:t>
          </a:r>
          <a:endParaRPr lang="en-US" dirty="0">
            <a:solidFill>
              <a:schemeClr val="tx1"/>
            </a:solidFill>
          </a:endParaRPr>
        </a:p>
      </dgm:t>
    </dgm:pt>
    <dgm:pt modelId="{FB54ECC6-24FA-4BA5-B022-F51A01FC090D}" type="parTrans" cxnId="{C9F5B39C-EA8F-4C85-AF73-261BCE393295}">
      <dgm:prSet/>
      <dgm:spPr/>
      <dgm:t>
        <a:bodyPr/>
        <a:lstStyle/>
        <a:p>
          <a:endParaRPr lang="en-US" sz="1400">
            <a:solidFill>
              <a:schemeClr val="tx1"/>
            </a:solidFill>
          </a:endParaRPr>
        </a:p>
      </dgm:t>
    </dgm:pt>
    <dgm:pt modelId="{BBC1E09F-2B6D-46EB-BE2E-313B0BFDD609}" type="sibTrans" cxnId="{C9F5B39C-EA8F-4C85-AF73-261BCE393295}">
      <dgm:prSet phldrT="01"/>
      <dgm:spPr/>
      <dgm:t>
        <a:bodyPr/>
        <a:lstStyle/>
        <a:p>
          <a:endParaRPr lang="en-US" dirty="0">
            <a:solidFill>
              <a:schemeClr val="tx1"/>
            </a:solidFill>
          </a:endParaRPr>
        </a:p>
      </dgm:t>
    </dgm:pt>
    <dgm:pt modelId="{51056D9A-416C-43F8-8DB9-5137C1D6558F}">
      <dgm:prSet/>
      <dgm:spPr/>
      <dgm:t>
        <a:bodyPr/>
        <a:lstStyle/>
        <a:p>
          <a:r>
            <a:rPr lang="en-US" b="0" i="0" baseline="0" dirty="0">
              <a:solidFill>
                <a:schemeClr val="tx1"/>
              </a:solidFill>
            </a:rPr>
            <a:t>A computer dedicated to providing services to many users. Examples of such systems include mainframes, minicomputers or servers that provide dynamic host configuration protocol services. </a:t>
          </a:r>
          <a:endParaRPr lang="en-US" dirty="0">
            <a:solidFill>
              <a:schemeClr val="tx1"/>
            </a:solidFill>
          </a:endParaRPr>
        </a:p>
      </dgm:t>
    </dgm:pt>
    <dgm:pt modelId="{A083B23F-1373-436B-A81D-52EEF57E0D00}" type="parTrans" cxnId="{0DF633AE-C1FE-45D6-A190-D6BF466EC57E}">
      <dgm:prSet/>
      <dgm:spPr/>
      <dgm:t>
        <a:bodyPr/>
        <a:lstStyle/>
        <a:p>
          <a:endParaRPr lang="en-US" sz="1400">
            <a:solidFill>
              <a:schemeClr val="tx1"/>
            </a:solidFill>
          </a:endParaRPr>
        </a:p>
      </dgm:t>
    </dgm:pt>
    <dgm:pt modelId="{8792BA8D-88F2-48E1-BC83-BD8AF5C493C6}" type="sibTrans" cxnId="{0DF633AE-C1FE-45D6-A190-D6BF466EC57E}">
      <dgm:prSet phldrT="02"/>
      <dgm:spPr/>
      <dgm:t>
        <a:bodyPr/>
        <a:lstStyle/>
        <a:p>
          <a:endParaRPr lang="en-US" dirty="0">
            <a:solidFill>
              <a:schemeClr val="tx1"/>
            </a:solidFill>
          </a:endParaRPr>
        </a:p>
      </dgm:t>
    </dgm:pt>
    <dgm:pt modelId="{654D75BB-2578-485A-A634-694DCCB0DC7E}">
      <dgm:prSet/>
      <dgm:spPr>
        <a:solidFill>
          <a:schemeClr val="accent1">
            <a:lumMod val="60000"/>
            <a:lumOff val="40000"/>
          </a:schemeClr>
        </a:solidFill>
      </dgm:spPr>
      <dgm:t>
        <a:bodyPr/>
        <a:lstStyle/>
        <a:p>
          <a:r>
            <a:rPr lang="en-US" b="0" i="0" baseline="0" dirty="0">
              <a:solidFill>
                <a:schemeClr val="tx1"/>
              </a:solidFill>
            </a:rPr>
            <a:t>The protection of information systems and information against unauthorized access, use modification or disclosure to ensure the confidentiality, integrity and availability of information systems and information. </a:t>
          </a:r>
          <a:endParaRPr lang="en-US" dirty="0">
            <a:solidFill>
              <a:schemeClr val="tx1"/>
            </a:solidFill>
          </a:endParaRPr>
        </a:p>
      </dgm:t>
    </dgm:pt>
    <dgm:pt modelId="{45A68915-DF62-4E2B-A34F-23F802EEE055}" type="parTrans" cxnId="{93487DBB-66F3-48CA-81B9-52712C6D9DD4}">
      <dgm:prSet/>
      <dgm:spPr/>
      <dgm:t>
        <a:bodyPr/>
        <a:lstStyle/>
        <a:p>
          <a:endParaRPr lang="en-US" sz="1400">
            <a:solidFill>
              <a:schemeClr val="tx1"/>
            </a:solidFill>
          </a:endParaRPr>
        </a:p>
      </dgm:t>
    </dgm:pt>
    <dgm:pt modelId="{144141C5-28AE-48C4-B22C-F730A8AEA7A0}" type="sibTrans" cxnId="{93487DBB-66F3-48CA-81B9-52712C6D9DD4}">
      <dgm:prSet phldrT="03"/>
      <dgm:spPr/>
      <dgm:t>
        <a:bodyPr/>
        <a:lstStyle/>
        <a:p>
          <a:endParaRPr lang="en-US" dirty="0">
            <a:solidFill>
              <a:schemeClr val="tx1"/>
            </a:solidFill>
          </a:endParaRPr>
        </a:p>
      </dgm:t>
    </dgm:pt>
    <dgm:pt modelId="{DB6B8F36-AB2B-4A48-9DF2-23498A1210C8}">
      <dgm:prSet/>
      <dgm:spPr/>
      <dgm:t>
        <a:bodyPr/>
        <a:lstStyle/>
        <a:p>
          <a:r>
            <a:rPr lang="en-US" b="0" i="0" baseline="0" dirty="0">
              <a:solidFill>
                <a:schemeClr val="tx1"/>
              </a:solidFill>
            </a:rPr>
            <a:t>Information used to establish and periodically change the operations performed in cryptographic devices for the purpose of encrypting and decrypting information. </a:t>
          </a:r>
          <a:endParaRPr lang="en-US" dirty="0">
            <a:solidFill>
              <a:schemeClr val="tx1"/>
            </a:solidFill>
          </a:endParaRPr>
        </a:p>
      </dgm:t>
    </dgm:pt>
    <dgm:pt modelId="{D42468CA-C6E3-49B6-BDBA-680BFFBDE4B8}" type="parTrans" cxnId="{92392B45-E9A1-43B0-93F7-C4A1924D63E0}">
      <dgm:prSet/>
      <dgm:spPr/>
      <dgm:t>
        <a:bodyPr/>
        <a:lstStyle/>
        <a:p>
          <a:endParaRPr lang="en-US" sz="1400">
            <a:solidFill>
              <a:schemeClr val="tx1"/>
            </a:solidFill>
          </a:endParaRPr>
        </a:p>
      </dgm:t>
    </dgm:pt>
    <dgm:pt modelId="{9D4020EE-F015-43D8-86F4-DB7D1924FC74}" type="sibTrans" cxnId="{92392B45-E9A1-43B0-93F7-C4A1924D63E0}">
      <dgm:prSet phldrT="04"/>
      <dgm:spPr/>
      <dgm:t>
        <a:bodyPr/>
        <a:lstStyle/>
        <a:p>
          <a:endParaRPr lang="en-US" dirty="0">
            <a:solidFill>
              <a:schemeClr val="tx1"/>
            </a:solidFill>
          </a:endParaRPr>
        </a:p>
      </dgm:t>
    </dgm:pt>
    <dgm:pt modelId="{8B58A37D-65C2-41F1-81F3-AF5F2DE250AA}" type="pres">
      <dgm:prSet presAssocID="{074179B4-CF8B-4445-AC76-CD86C74DBD86}" presName="Name0" presStyleCnt="0">
        <dgm:presLayoutVars>
          <dgm:animLvl val="lvl"/>
          <dgm:resizeHandles val="exact"/>
        </dgm:presLayoutVars>
      </dgm:prSet>
      <dgm:spPr/>
    </dgm:pt>
    <dgm:pt modelId="{B79DC0E7-A0FE-417E-885D-E38D93D8683A}" type="pres">
      <dgm:prSet presAssocID="{6DBDAD94-4ECC-45E8-806E-598B0CF5443D}" presName="compositeNode" presStyleCnt="0">
        <dgm:presLayoutVars>
          <dgm:bulletEnabled val="1"/>
        </dgm:presLayoutVars>
      </dgm:prSet>
      <dgm:spPr/>
    </dgm:pt>
    <dgm:pt modelId="{2AA3822F-D7D1-486F-A0F2-6CCB18E2A274}" type="pres">
      <dgm:prSet presAssocID="{6DBDAD94-4ECC-45E8-806E-598B0CF5443D}" presName="bgRect" presStyleLbl="alignNode1" presStyleIdx="0" presStyleCnt="4"/>
      <dgm:spPr/>
    </dgm:pt>
    <dgm:pt modelId="{4EB20B29-6F79-409F-8A62-580649D10378}" type="pres">
      <dgm:prSet presAssocID="{BBC1E09F-2B6D-46EB-BE2E-313B0BFDD609}" presName="sibTransNodeRect" presStyleLbl="alignNode1" presStyleIdx="0" presStyleCnt="4">
        <dgm:presLayoutVars>
          <dgm:chMax val="0"/>
          <dgm:bulletEnabled val="1"/>
        </dgm:presLayoutVars>
      </dgm:prSet>
      <dgm:spPr/>
    </dgm:pt>
    <dgm:pt modelId="{BE45F2CC-607A-4FE5-A568-8BBF0FED328A}" type="pres">
      <dgm:prSet presAssocID="{6DBDAD94-4ECC-45E8-806E-598B0CF5443D}" presName="nodeRect" presStyleLbl="alignNode1" presStyleIdx="0" presStyleCnt="4">
        <dgm:presLayoutVars>
          <dgm:bulletEnabled val="1"/>
        </dgm:presLayoutVars>
      </dgm:prSet>
      <dgm:spPr/>
    </dgm:pt>
    <dgm:pt modelId="{0A1FA78E-4306-4DC0-B6FE-B2DB1A984201}" type="pres">
      <dgm:prSet presAssocID="{BBC1E09F-2B6D-46EB-BE2E-313B0BFDD609}" presName="sibTrans" presStyleCnt="0"/>
      <dgm:spPr/>
    </dgm:pt>
    <dgm:pt modelId="{BC01CCAB-5BD7-445D-A4FA-8D189B9BFFBF}" type="pres">
      <dgm:prSet presAssocID="{51056D9A-416C-43F8-8DB9-5137C1D6558F}" presName="compositeNode" presStyleCnt="0">
        <dgm:presLayoutVars>
          <dgm:bulletEnabled val="1"/>
        </dgm:presLayoutVars>
      </dgm:prSet>
      <dgm:spPr/>
    </dgm:pt>
    <dgm:pt modelId="{203C6693-87AA-49EE-B831-CB2649754E91}" type="pres">
      <dgm:prSet presAssocID="{51056D9A-416C-43F8-8DB9-5137C1D6558F}" presName="bgRect" presStyleLbl="alignNode1" presStyleIdx="1" presStyleCnt="4"/>
      <dgm:spPr/>
    </dgm:pt>
    <dgm:pt modelId="{A1969996-F391-42F3-BE74-A4ACA72388DE}" type="pres">
      <dgm:prSet presAssocID="{8792BA8D-88F2-48E1-BC83-BD8AF5C493C6}" presName="sibTransNodeRect" presStyleLbl="alignNode1" presStyleIdx="1" presStyleCnt="4">
        <dgm:presLayoutVars>
          <dgm:chMax val="0"/>
          <dgm:bulletEnabled val="1"/>
        </dgm:presLayoutVars>
      </dgm:prSet>
      <dgm:spPr/>
    </dgm:pt>
    <dgm:pt modelId="{962D2F1A-6C71-4376-909C-A19CEC1F24B9}" type="pres">
      <dgm:prSet presAssocID="{51056D9A-416C-43F8-8DB9-5137C1D6558F}" presName="nodeRect" presStyleLbl="alignNode1" presStyleIdx="1" presStyleCnt="4">
        <dgm:presLayoutVars>
          <dgm:bulletEnabled val="1"/>
        </dgm:presLayoutVars>
      </dgm:prSet>
      <dgm:spPr/>
    </dgm:pt>
    <dgm:pt modelId="{255BDB7E-0D75-417D-8956-43E03437E670}" type="pres">
      <dgm:prSet presAssocID="{8792BA8D-88F2-48E1-BC83-BD8AF5C493C6}" presName="sibTrans" presStyleCnt="0"/>
      <dgm:spPr/>
    </dgm:pt>
    <dgm:pt modelId="{35559036-1691-463C-A120-346219D50FB0}" type="pres">
      <dgm:prSet presAssocID="{654D75BB-2578-485A-A634-694DCCB0DC7E}" presName="compositeNode" presStyleCnt="0">
        <dgm:presLayoutVars>
          <dgm:bulletEnabled val="1"/>
        </dgm:presLayoutVars>
      </dgm:prSet>
      <dgm:spPr/>
    </dgm:pt>
    <dgm:pt modelId="{062B06AC-76D6-4DCA-8CBC-1255501B5A4C}" type="pres">
      <dgm:prSet presAssocID="{654D75BB-2578-485A-A634-694DCCB0DC7E}" presName="bgRect" presStyleLbl="alignNode1" presStyleIdx="2" presStyleCnt="4"/>
      <dgm:spPr/>
    </dgm:pt>
    <dgm:pt modelId="{E07A0466-F41D-4DC4-B3B1-FFB1657C4457}" type="pres">
      <dgm:prSet presAssocID="{144141C5-28AE-48C4-B22C-F730A8AEA7A0}" presName="sibTransNodeRect" presStyleLbl="alignNode1" presStyleIdx="2" presStyleCnt="4">
        <dgm:presLayoutVars>
          <dgm:chMax val="0"/>
          <dgm:bulletEnabled val="1"/>
        </dgm:presLayoutVars>
      </dgm:prSet>
      <dgm:spPr/>
    </dgm:pt>
    <dgm:pt modelId="{1534EB1E-2365-4289-821A-3EE6584817B8}" type="pres">
      <dgm:prSet presAssocID="{654D75BB-2578-485A-A634-694DCCB0DC7E}" presName="nodeRect" presStyleLbl="alignNode1" presStyleIdx="2" presStyleCnt="4">
        <dgm:presLayoutVars>
          <dgm:bulletEnabled val="1"/>
        </dgm:presLayoutVars>
      </dgm:prSet>
      <dgm:spPr/>
    </dgm:pt>
    <dgm:pt modelId="{B40EA891-34E2-4055-B504-C17284C5176B}" type="pres">
      <dgm:prSet presAssocID="{144141C5-28AE-48C4-B22C-F730A8AEA7A0}" presName="sibTrans" presStyleCnt="0"/>
      <dgm:spPr/>
    </dgm:pt>
    <dgm:pt modelId="{7218740B-86CE-41BC-A55D-A0455E7776B8}" type="pres">
      <dgm:prSet presAssocID="{DB6B8F36-AB2B-4A48-9DF2-23498A1210C8}" presName="compositeNode" presStyleCnt="0">
        <dgm:presLayoutVars>
          <dgm:bulletEnabled val="1"/>
        </dgm:presLayoutVars>
      </dgm:prSet>
      <dgm:spPr/>
    </dgm:pt>
    <dgm:pt modelId="{6F621263-2207-445C-BD7D-F17D308D134A}" type="pres">
      <dgm:prSet presAssocID="{DB6B8F36-AB2B-4A48-9DF2-23498A1210C8}" presName="bgRect" presStyleLbl="alignNode1" presStyleIdx="3" presStyleCnt="4"/>
      <dgm:spPr/>
    </dgm:pt>
    <dgm:pt modelId="{9F0F5C40-C3B2-4BF3-A2C2-E387FEDCA3E4}" type="pres">
      <dgm:prSet presAssocID="{9D4020EE-F015-43D8-86F4-DB7D1924FC74}" presName="sibTransNodeRect" presStyleLbl="alignNode1" presStyleIdx="3" presStyleCnt="4">
        <dgm:presLayoutVars>
          <dgm:chMax val="0"/>
          <dgm:bulletEnabled val="1"/>
        </dgm:presLayoutVars>
      </dgm:prSet>
      <dgm:spPr/>
    </dgm:pt>
    <dgm:pt modelId="{CB101B65-894C-4A55-959C-2440D6C67A19}" type="pres">
      <dgm:prSet presAssocID="{DB6B8F36-AB2B-4A48-9DF2-23498A1210C8}" presName="nodeRect" presStyleLbl="alignNode1" presStyleIdx="3" presStyleCnt="4">
        <dgm:presLayoutVars>
          <dgm:bulletEnabled val="1"/>
        </dgm:presLayoutVars>
      </dgm:prSet>
      <dgm:spPr/>
    </dgm:pt>
  </dgm:ptLst>
  <dgm:cxnLst>
    <dgm:cxn modelId="{3FDF4100-3CEE-4A4B-AD90-49D15AAD10E9}" type="presOf" srcId="{BBC1E09F-2B6D-46EB-BE2E-313B0BFDD609}" destId="{4EB20B29-6F79-409F-8A62-580649D10378}" srcOrd="0" destOrd="0" presId="urn:microsoft.com/office/officeart/2016/7/layout/LinearBlockProcessNumbered"/>
    <dgm:cxn modelId="{F516390B-8412-4755-8328-0EF8DDD16DAA}" type="presOf" srcId="{654D75BB-2578-485A-A634-694DCCB0DC7E}" destId="{062B06AC-76D6-4DCA-8CBC-1255501B5A4C}" srcOrd="0" destOrd="0" presId="urn:microsoft.com/office/officeart/2016/7/layout/LinearBlockProcessNumbered"/>
    <dgm:cxn modelId="{295C021F-D73A-4D6A-A05F-CC4D998BF861}" type="presOf" srcId="{51056D9A-416C-43F8-8DB9-5137C1D6558F}" destId="{962D2F1A-6C71-4376-909C-A19CEC1F24B9}" srcOrd="1" destOrd="0" presId="urn:microsoft.com/office/officeart/2016/7/layout/LinearBlockProcessNumbered"/>
    <dgm:cxn modelId="{C9529235-9EAF-427A-8ECC-4AA17B7FA848}" type="presOf" srcId="{8792BA8D-88F2-48E1-BC83-BD8AF5C493C6}" destId="{A1969996-F391-42F3-BE74-A4ACA72388DE}" srcOrd="0" destOrd="0" presId="urn:microsoft.com/office/officeart/2016/7/layout/LinearBlockProcessNumbered"/>
    <dgm:cxn modelId="{28CB2B38-4ED9-462E-B699-F9B2A76D9A57}" type="presOf" srcId="{6DBDAD94-4ECC-45E8-806E-598B0CF5443D}" destId="{2AA3822F-D7D1-486F-A0F2-6CCB18E2A274}" srcOrd="0" destOrd="0" presId="urn:microsoft.com/office/officeart/2016/7/layout/LinearBlockProcessNumbered"/>
    <dgm:cxn modelId="{3D8BA43B-1AC1-4807-8F6E-B68AB7D094D0}" type="presOf" srcId="{144141C5-28AE-48C4-B22C-F730A8AEA7A0}" destId="{E07A0466-F41D-4DC4-B3B1-FFB1657C4457}" srcOrd="0" destOrd="0" presId="urn:microsoft.com/office/officeart/2016/7/layout/LinearBlockProcessNumbered"/>
    <dgm:cxn modelId="{B781B043-CF7E-490F-A829-B9001E51A76D}" type="presOf" srcId="{51056D9A-416C-43F8-8DB9-5137C1D6558F}" destId="{203C6693-87AA-49EE-B831-CB2649754E91}" srcOrd="0" destOrd="0" presId="urn:microsoft.com/office/officeart/2016/7/layout/LinearBlockProcessNumbered"/>
    <dgm:cxn modelId="{92392B45-E9A1-43B0-93F7-C4A1924D63E0}" srcId="{074179B4-CF8B-4445-AC76-CD86C74DBD86}" destId="{DB6B8F36-AB2B-4A48-9DF2-23498A1210C8}" srcOrd="3" destOrd="0" parTransId="{D42468CA-C6E3-49B6-BDBA-680BFFBDE4B8}" sibTransId="{9D4020EE-F015-43D8-86F4-DB7D1924FC74}"/>
    <dgm:cxn modelId="{EDFA6379-B10F-4CAB-90B3-E59C57DEF028}" type="presOf" srcId="{DB6B8F36-AB2B-4A48-9DF2-23498A1210C8}" destId="{CB101B65-894C-4A55-959C-2440D6C67A19}" srcOrd="1" destOrd="0" presId="urn:microsoft.com/office/officeart/2016/7/layout/LinearBlockProcessNumbered"/>
    <dgm:cxn modelId="{AB7B258A-1B68-4A48-BC77-BBC5FA2EF51D}" type="presOf" srcId="{654D75BB-2578-485A-A634-694DCCB0DC7E}" destId="{1534EB1E-2365-4289-821A-3EE6584817B8}" srcOrd="1" destOrd="0" presId="urn:microsoft.com/office/officeart/2016/7/layout/LinearBlockProcessNumbered"/>
    <dgm:cxn modelId="{2439698F-D9CD-4BE5-9437-70EB90F848DF}" type="presOf" srcId="{074179B4-CF8B-4445-AC76-CD86C74DBD86}" destId="{8B58A37D-65C2-41F1-81F3-AF5F2DE250AA}" srcOrd="0" destOrd="0" presId="urn:microsoft.com/office/officeart/2016/7/layout/LinearBlockProcessNumbered"/>
    <dgm:cxn modelId="{CE395192-15B2-4721-BF57-D4CDD7D69561}" type="presOf" srcId="{DB6B8F36-AB2B-4A48-9DF2-23498A1210C8}" destId="{6F621263-2207-445C-BD7D-F17D308D134A}" srcOrd="0" destOrd="0" presId="urn:microsoft.com/office/officeart/2016/7/layout/LinearBlockProcessNumbered"/>
    <dgm:cxn modelId="{C9F5B39C-EA8F-4C85-AF73-261BCE393295}" srcId="{074179B4-CF8B-4445-AC76-CD86C74DBD86}" destId="{6DBDAD94-4ECC-45E8-806E-598B0CF5443D}" srcOrd="0" destOrd="0" parTransId="{FB54ECC6-24FA-4BA5-B022-F51A01FC090D}" sibTransId="{BBC1E09F-2B6D-46EB-BE2E-313B0BFDD609}"/>
    <dgm:cxn modelId="{0DF633AE-C1FE-45D6-A190-D6BF466EC57E}" srcId="{074179B4-CF8B-4445-AC76-CD86C74DBD86}" destId="{51056D9A-416C-43F8-8DB9-5137C1D6558F}" srcOrd="1" destOrd="0" parTransId="{A083B23F-1373-436B-A81D-52EEF57E0D00}" sibTransId="{8792BA8D-88F2-48E1-BC83-BD8AF5C493C6}"/>
    <dgm:cxn modelId="{376CCEBA-3552-42C3-9624-D992406D8417}" type="presOf" srcId="{9D4020EE-F015-43D8-86F4-DB7D1924FC74}" destId="{9F0F5C40-C3B2-4BF3-A2C2-E387FEDCA3E4}" srcOrd="0" destOrd="0" presId="urn:microsoft.com/office/officeart/2016/7/layout/LinearBlockProcessNumbered"/>
    <dgm:cxn modelId="{93487DBB-66F3-48CA-81B9-52712C6D9DD4}" srcId="{074179B4-CF8B-4445-AC76-CD86C74DBD86}" destId="{654D75BB-2578-485A-A634-694DCCB0DC7E}" srcOrd="2" destOrd="0" parTransId="{45A68915-DF62-4E2B-A34F-23F802EEE055}" sibTransId="{144141C5-28AE-48C4-B22C-F730A8AEA7A0}"/>
    <dgm:cxn modelId="{F0E9D2D3-9249-4341-97A6-2EB4598011E4}" type="presOf" srcId="{6DBDAD94-4ECC-45E8-806E-598B0CF5443D}" destId="{BE45F2CC-607A-4FE5-A568-8BBF0FED328A}" srcOrd="1" destOrd="0" presId="urn:microsoft.com/office/officeart/2016/7/layout/LinearBlockProcessNumbered"/>
    <dgm:cxn modelId="{152D4010-86ED-4015-AFCB-05358896E3CE}" type="presParOf" srcId="{8B58A37D-65C2-41F1-81F3-AF5F2DE250AA}" destId="{B79DC0E7-A0FE-417E-885D-E38D93D8683A}" srcOrd="0" destOrd="0" presId="urn:microsoft.com/office/officeart/2016/7/layout/LinearBlockProcessNumbered"/>
    <dgm:cxn modelId="{27B8CB75-4750-41E8-AB3C-6E5F0CF26AAE}" type="presParOf" srcId="{B79DC0E7-A0FE-417E-885D-E38D93D8683A}" destId="{2AA3822F-D7D1-486F-A0F2-6CCB18E2A274}" srcOrd="0" destOrd="0" presId="urn:microsoft.com/office/officeart/2016/7/layout/LinearBlockProcessNumbered"/>
    <dgm:cxn modelId="{FD820206-7626-477B-85FD-DD828D8D4572}" type="presParOf" srcId="{B79DC0E7-A0FE-417E-885D-E38D93D8683A}" destId="{4EB20B29-6F79-409F-8A62-580649D10378}" srcOrd="1" destOrd="0" presId="urn:microsoft.com/office/officeart/2016/7/layout/LinearBlockProcessNumbered"/>
    <dgm:cxn modelId="{BB2F56DB-A584-4806-B0E7-2A43842F46AF}" type="presParOf" srcId="{B79DC0E7-A0FE-417E-885D-E38D93D8683A}" destId="{BE45F2CC-607A-4FE5-A568-8BBF0FED328A}" srcOrd="2" destOrd="0" presId="urn:microsoft.com/office/officeart/2016/7/layout/LinearBlockProcessNumbered"/>
    <dgm:cxn modelId="{CCDFC378-8543-4006-B926-F64063A9C516}" type="presParOf" srcId="{8B58A37D-65C2-41F1-81F3-AF5F2DE250AA}" destId="{0A1FA78E-4306-4DC0-B6FE-B2DB1A984201}" srcOrd="1" destOrd="0" presId="urn:microsoft.com/office/officeart/2016/7/layout/LinearBlockProcessNumbered"/>
    <dgm:cxn modelId="{DE5159DB-7D7E-4AF9-8BF6-45855EFA084D}" type="presParOf" srcId="{8B58A37D-65C2-41F1-81F3-AF5F2DE250AA}" destId="{BC01CCAB-5BD7-445D-A4FA-8D189B9BFFBF}" srcOrd="2" destOrd="0" presId="urn:microsoft.com/office/officeart/2016/7/layout/LinearBlockProcessNumbered"/>
    <dgm:cxn modelId="{AA92D430-4255-46E5-A03A-39CAD40BB2DE}" type="presParOf" srcId="{BC01CCAB-5BD7-445D-A4FA-8D189B9BFFBF}" destId="{203C6693-87AA-49EE-B831-CB2649754E91}" srcOrd="0" destOrd="0" presId="urn:microsoft.com/office/officeart/2016/7/layout/LinearBlockProcessNumbered"/>
    <dgm:cxn modelId="{FF3DF978-252D-43A6-A0E1-2E172D0526AA}" type="presParOf" srcId="{BC01CCAB-5BD7-445D-A4FA-8D189B9BFFBF}" destId="{A1969996-F391-42F3-BE74-A4ACA72388DE}" srcOrd="1" destOrd="0" presId="urn:microsoft.com/office/officeart/2016/7/layout/LinearBlockProcessNumbered"/>
    <dgm:cxn modelId="{0FEBD86E-C577-4407-958B-D1BF65494650}" type="presParOf" srcId="{BC01CCAB-5BD7-445D-A4FA-8D189B9BFFBF}" destId="{962D2F1A-6C71-4376-909C-A19CEC1F24B9}" srcOrd="2" destOrd="0" presId="urn:microsoft.com/office/officeart/2016/7/layout/LinearBlockProcessNumbered"/>
    <dgm:cxn modelId="{8C2A3BFB-8F47-422A-AE61-2E788B05707F}" type="presParOf" srcId="{8B58A37D-65C2-41F1-81F3-AF5F2DE250AA}" destId="{255BDB7E-0D75-417D-8956-43E03437E670}" srcOrd="3" destOrd="0" presId="urn:microsoft.com/office/officeart/2016/7/layout/LinearBlockProcessNumbered"/>
    <dgm:cxn modelId="{D36554F0-4A26-4EF6-ABE1-2116402AE76A}" type="presParOf" srcId="{8B58A37D-65C2-41F1-81F3-AF5F2DE250AA}" destId="{35559036-1691-463C-A120-346219D50FB0}" srcOrd="4" destOrd="0" presId="urn:microsoft.com/office/officeart/2016/7/layout/LinearBlockProcessNumbered"/>
    <dgm:cxn modelId="{DF515879-D927-4EA3-A820-04C94977AE79}" type="presParOf" srcId="{35559036-1691-463C-A120-346219D50FB0}" destId="{062B06AC-76D6-4DCA-8CBC-1255501B5A4C}" srcOrd="0" destOrd="0" presId="urn:microsoft.com/office/officeart/2016/7/layout/LinearBlockProcessNumbered"/>
    <dgm:cxn modelId="{6B993391-E093-4CAD-BE55-D801698E252A}" type="presParOf" srcId="{35559036-1691-463C-A120-346219D50FB0}" destId="{E07A0466-F41D-4DC4-B3B1-FFB1657C4457}" srcOrd="1" destOrd="0" presId="urn:microsoft.com/office/officeart/2016/7/layout/LinearBlockProcessNumbered"/>
    <dgm:cxn modelId="{AAD7650E-37AF-45AF-9AA3-64AB80213836}" type="presParOf" srcId="{35559036-1691-463C-A120-346219D50FB0}" destId="{1534EB1E-2365-4289-821A-3EE6584817B8}" srcOrd="2" destOrd="0" presId="urn:microsoft.com/office/officeart/2016/7/layout/LinearBlockProcessNumbered"/>
    <dgm:cxn modelId="{AD51FC12-41B5-4997-BBA2-6183C5722F88}" type="presParOf" srcId="{8B58A37D-65C2-41F1-81F3-AF5F2DE250AA}" destId="{B40EA891-34E2-4055-B504-C17284C5176B}" srcOrd="5" destOrd="0" presId="urn:microsoft.com/office/officeart/2016/7/layout/LinearBlockProcessNumbered"/>
    <dgm:cxn modelId="{3058CDCF-FFA1-403B-B316-DADA77643A10}" type="presParOf" srcId="{8B58A37D-65C2-41F1-81F3-AF5F2DE250AA}" destId="{7218740B-86CE-41BC-A55D-A0455E7776B8}" srcOrd="6" destOrd="0" presId="urn:microsoft.com/office/officeart/2016/7/layout/LinearBlockProcessNumbered"/>
    <dgm:cxn modelId="{098D95EE-46CA-4D3C-AD6B-DC79CCE221AF}" type="presParOf" srcId="{7218740B-86CE-41BC-A55D-A0455E7776B8}" destId="{6F621263-2207-445C-BD7D-F17D308D134A}" srcOrd="0" destOrd="0" presId="urn:microsoft.com/office/officeart/2016/7/layout/LinearBlockProcessNumbered"/>
    <dgm:cxn modelId="{4E5C882E-4449-40E6-9CBE-A87279AA125A}" type="presParOf" srcId="{7218740B-86CE-41BC-A55D-A0455E7776B8}" destId="{9F0F5C40-C3B2-4BF3-A2C2-E387FEDCA3E4}" srcOrd="1" destOrd="0" presId="urn:microsoft.com/office/officeart/2016/7/layout/LinearBlockProcessNumbered"/>
    <dgm:cxn modelId="{F938312B-C654-40D8-BCB2-BA269981973F}" type="presParOf" srcId="{7218740B-86CE-41BC-A55D-A0455E7776B8}" destId="{CB101B65-894C-4A55-959C-2440D6C67A19}"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A0DA0F-9C35-4AB5-9C34-2B4B410BEF1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8A45EF2-0505-45DB-8CA6-5B37C43C4CE6}">
      <dgm:prSet/>
      <dgm:spPr>
        <a:ln>
          <a:noFill/>
        </a:ln>
      </dgm:spPr>
      <dgm:t>
        <a:bodyPr/>
        <a:lstStyle/>
        <a:p>
          <a:r>
            <a:rPr lang="en-US" b="0" dirty="0"/>
            <a:t>ANSWERS:</a:t>
          </a:r>
          <a:endParaRPr lang="en-US" dirty="0"/>
        </a:p>
      </dgm:t>
    </dgm:pt>
    <dgm:pt modelId="{A3EF1029-14D9-4728-AAE0-5F04723B5B01}" type="parTrans" cxnId="{8E6E9A0D-178A-4D9F-9EF7-8F063B12B7C0}">
      <dgm:prSet/>
      <dgm:spPr/>
      <dgm:t>
        <a:bodyPr/>
        <a:lstStyle/>
        <a:p>
          <a:endParaRPr lang="en-US"/>
        </a:p>
      </dgm:t>
    </dgm:pt>
    <dgm:pt modelId="{A4F5F5FB-9197-4191-ABF7-3E08AFBCEF8C}" type="sibTrans" cxnId="{8E6E9A0D-178A-4D9F-9EF7-8F063B12B7C0}">
      <dgm:prSet/>
      <dgm:spPr/>
      <dgm:t>
        <a:bodyPr/>
        <a:lstStyle/>
        <a:p>
          <a:endParaRPr lang="en-US"/>
        </a:p>
      </dgm:t>
    </dgm:pt>
    <dgm:pt modelId="{872315CF-B1EA-46F0-8769-F64CB1A25003}" type="pres">
      <dgm:prSet presAssocID="{13A0DA0F-9C35-4AB5-9C34-2B4B410BEF1F}" presName="linear" presStyleCnt="0">
        <dgm:presLayoutVars>
          <dgm:animLvl val="lvl"/>
          <dgm:resizeHandles val="exact"/>
        </dgm:presLayoutVars>
      </dgm:prSet>
      <dgm:spPr/>
    </dgm:pt>
    <dgm:pt modelId="{D849EC04-611E-4727-9008-3CA3A33784B7}" type="pres">
      <dgm:prSet presAssocID="{B8A45EF2-0505-45DB-8CA6-5B37C43C4CE6}" presName="parentText" presStyleLbl="node1" presStyleIdx="0" presStyleCnt="1" custLinFactNeighborX="2040" custLinFactNeighborY="52989">
        <dgm:presLayoutVars>
          <dgm:chMax val="0"/>
          <dgm:bulletEnabled val="1"/>
        </dgm:presLayoutVars>
      </dgm:prSet>
      <dgm:spPr/>
    </dgm:pt>
  </dgm:ptLst>
  <dgm:cxnLst>
    <dgm:cxn modelId="{8E6E9A0D-178A-4D9F-9EF7-8F063B12B7C0}" srcId="{13A0DA0F-9C35-4AB5-9C34-2B4B410BEF1F}" destId="{B8A45EF2-0505-45DB-8CA6-5B37C43C4CE6}" srcOrd="0" destOrd="0" parTransId="{A3EF1029-14D9-4728-AAE0-5F04723B5B01}" sibTransId="{A4F5F5FB-9197-4191-ABF7-3E08AFBCEF8C}"/>
    <dgm:cxn modelId="{2C25AB1D-F7D9-4CDC-9990-8EE14234C7D7}" type="presOf" srcId="{B8A45EF2-0505-45DB-8CA6-5B37C43C4CE6}" destId="{D849EC04-611E-4727-9008-3CA3A33784B7}" srcOrd="0" destOrd="0" presId="urn:microsoft.com/office/officeart/2005/8/layout/vList2"/>
    <dgm:cxn modelId="{88892D94-B000-458F-ACF4-1118291F2319}" type="presOf" srcId="{13A0DA0F-9C35-4AB5-9C34-2B4B410BEF1F}" destId="{872315CF-B1EA-46F0-8769-F64CB1A25003}" srcOrd="0" destOrd="0" presId="urn:microsoft.com/office/officeart/2005/8/layout/vList2"/>
    <dgm:cxn modelId="{03C27C50-4FB8-4182-8B3E-C85A31506CD5}" type="presParOf" srcId="{872315CF-B1EA-46F0-8769-F64CB1A25003}" destId="{D849EC04-611E-4727-9008-3CA3A33784B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5311A5-9BC6-4F91-882C-0DFB5E6BE35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2A9723A-E99A-4885-B575-2DFB66907790}">
      <dgm:prSet custT="1"/>
      <dgm:spPr/>
      <dgm:t>
        <a:bodyPr/>
        <a:lstStyle/>
        <a:p>
          <a:pPr>
            <a:lnSpc>
              <a:spcPct val="100000"/>
            </a:lnSpc>
          </a:pPr>
          <a:r>
            <a:rPr lang="en-US" sz="1400" b="1" i="0" baseline="0" dirty="0">
              <a:latin typeface="Neue Haas Grotesk Text Pro" panose="020B0504020202020204" pitchFamily="34" charset="0"/>
            </a:rPr>
            <a:t>Upon discovering a possible improper inspection or disclosure of FTI, including breaches and incidents, the individual making the observation or receiving information must report to your Supervisor, CSS Security, and the IRS Office of Safeguards immediately but no later than 24 hours after incident.</a:t>
          </a:r>
          <a:endParaRPr lang="en-US" sz="1400" b="1" dirty="0">
            <a:latin typeface="Neue Haas Grotesk Text Pro" panose="020B0504020202020204" pitchFamily="34" charset="0"/>
          </a:endParaRPr>
        </a:p>
      </dgm:t>
    </dgm:pt>
    <dgm:pt modelId="{D1ACAE0B-5BB4-4D19-8E41-89FB25BA2A8B}" type="parTrans" cxnId="{080A5706-D216-4FEA-8615-B51B013F63CD}">
      <dgm:prSet/>
      <dgm:spPr/>
      <dgm:t>
        <a:bodyPr/>
        <a:lstStyle/>
        <a:p>
          <a:endParaRPr lang="en-US"/>
        </a:p>
      </dgm:t>
    </dgm:pt>
    <dgm:pt modelId="{4FF3FB95-FCB7-477C-9830-47A26E7EBE71}" type="sibTrans" cxnId="{080A5706-D216-4FEA-8615-B51B013F63CD}">
      <dgm:prSet/>
      <dgm:spPr/>
      <dgm:t>
        <a:bodyPr/>
        <a:lstStyle/>
        <a:p>
          <a:endParaRPr lang="en-US"/>
        </a:p>
      </dgm:t>
    </dgm:pt>
    <dgm:pt modelId="{8BD30074-EACB-430D-92D6-C09016C3A87A}">
      <dgm:prSet custT="1"/>
      <dgm:spPr/>
      <dgm:t>
        <a:bodyPr/>
        <a:lstStyle/>
        <a:p>
          <a:pPr>
            <a:lnSpc>
              <a:spcPct val="100000"/>
            </a:lnSpc>
          </a:pPr>
          <a:r>
            <a:rPr lang="en-US" sz="2000" b="1" dirty="0">
              <a:effectLst/>
              <a:latin typeface="Neue Haas Grotesk Text Pro" panose="020B0504020202020204" pitchFamily="34" charset="0"/>
              <a:ea typeface="Calibri" panose="020F0502020204030204" pitchFamily="34" charset="0"/>
            </a:rPr>
            <a:t>Report an incident to:</a:t>
          </a:r>
          <a:r>
            <a:rPr lang="en-US" sz="2000" b="1" dirty="0">
              <a:latin typeface="Neue Haas Grotesk Text Pro" panose="020B0504020202020204" pitchFamily="34" charset="0"/>
              <a:ea typeface="Calibri" panose="020F0502020204030204" pitchFamily="34" charset="0"/>
            </a:rPr>
            <a:t> </a:t>
          </a:r>
          <a:r>
            <a:rPr lang="en-US" sz="2000" b="1" dirty="0">
              <a:latin typeface="Neue Haas Grotesk Text Pro" panose="020B0504020202020204" pitchFamily="34" charset="0"/>
              <a:hlinkClick xmlns:r="http://schemas.openxmlformats.org/officeDocument/2006/relationships" r:id="rId1"/>
            </a:rPr>
            <a:t>https://security.ncdhhs.gov/</a:t>
          </a:r>
          <a:r>
            <a:rPr lang="en-US" sz="2000" b="1" dirty="0">
              <a:latin typeface="Neue Haas Grotesk Text Pro" panose="020B0504020202020204" pitchFamily="34" charset="0"/>
            </a:rPr>
            <a:t> </a:t>
          </a:r>
        </a:p>
      </dgm:t>
    </dgm:pt>
    <dgm:pt modelId="{3253AA24-CCD9-4016-A3C2-5486F88F0B62}" type="parTrans" cxnId="{F78C763A-4015-418B-9DC6-5F8BBAE3246C}">
      <dgm:prSet/>
      <dgm:spPr/>
      <dgm:t>
        <a:bodyPr/>
        <a:lstStyle/>
        <a:p>
          <a:endParaRPr lang="en-US"/>
        </a:p>
      </dgm:t>
    </dgm:pt>
    <dgm:pt modelId="{D798ECB2-72F4-4B3D-B2B3-82231532B36A}" type="sibTrans" cxnId="{F78C763A-4015-418B-9DC6-5F8BBAE3246C}">
      <dgm:prSet/>
      <dgm:spPr/>
      <dgm:t>
        <a:bodyPr/>
        <a:lstStyle/>
        <a:p>
          <a:endParaRPr lang="en-US"/>
        </a:p>
      </dgm:t>
    </dgm:pt>
    <dgm:pt modelId="{62A613B3-2076-4ADD-A7CD-C4D14099800E}" type="pres">
      <dgm:prSet presAssocID="{2F5311A5-9BC6-4F91-882C-0DFB5E6BE35A}" presName="root" presStyleCnt="0">
        <dgm:presLayoutVars>
          <dgm:dir/>
          <dgm:resizeHandles val="exact"/>
        </dgm:presLayoutVars>
      </dgm:prSet>
      <dgm:spPr/>
    </dgm:pt>
    <dgm:pt modelId="{DEE398F8-D6C6-43C8-9178-9EB922A75B8F}" type="pres">
      <dgm:prSet presAssocID="{02A9723A-E99A-4885-B575-2DFB66907790}" presName="compNode" presStyleCnt="0"/>
      <dgm:spPr/>
    </dgm:pt>
    <dgm:pt modelId="{23FE655E-8F72-41C5-ABC3-00F48A2B8F77}" type="pres">
      <dgm:prSet presAssocID="{02A9723A-E99A-4885-B575-2DFB66907790}"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Gavel"/>
        </a:ext>
      </dgm:extLst>
    </dgm:pt>
    <dgm:pt modelId="{67E1FBD9-BD4E-48B7-A648-78ADD0431B52}" type="pres">
      <dgm:prSet presAssocID="{02A9723A-E99A-4885-B575-2DFB66907790}" presName="spaceRect" presStyleCnt="0"/>
      <dgm:spPr/>
    </dgm:pt>
    <dgm:pt modelId="{2A9769F8-659B-4379-ABAB-47F4F2EADBDD}" type="pres">
      <dgm:prSet presAssocID="{02A9723A-E99A-4885-B575-2DFB66907790}" presName="textRect" presStyleLbl="revTx" presStyleIdx="0" presStyleCnt="2">
        <dgm:presLayoutVars>
          <dgm:chMax val="1"/>
          <dgm:chPref val="1"/>
        </dgm:presLayoutVars>
      </dgm:prSet>
      <dgm:spPr/>
    </dgm:pt>
    <dgm:pt modelId="{E69B6797-A13D-4116-A88F-360C2E309CDD}" type="pres">
      <dgm:prSet presAssocID="{4FF3FB95-FCB7-477C-9830-47A26E7EBE71}" presName="sibTrans" presStyleCnt="0"/>
      <dgm:spPr/>
    </dgm:pt>
    <dgm:pt modelId="{414A6537-762F-43B0-AFD4-D45226F12FE9}" type="pres">
      <dgm:prSet presAssocID="{8BD30074-EACB-430D-92D6-C09016C3A87A}" presName="compNode" presStyleCnt="0"/>
      <dgm:spPr/>
    </dgm:pt>
    <dgm:pt modelId="{49C05214-B998-4526-9AD9-20163CC1EA7A}" type="pres">
      <dgm:prSet presAssocID="{8BD30074-EACB-430D-92D6-C09016C3A87A}"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nvelope"/>
        </a:ext>
      </dgm:extLst>
    </dgm:pt>
    <dgm:pt modelId="{0277C65F-6A0A-4235-B003-A4BD370E6C05}" type="pres">
      <dgm:prSet presAssocID="{8BD30074-EACB-430D-92D6-C09016C3A87A}" presName="spaceRect" presStyleCnt="0"/>
      <dgm:spPr/>
    </dgm:pt>
    <dgm:pt modelId="{D43FEED4-23B3-46B2-9798-254A5E33A930}" type="pres">
      <dgm:prSet presAssocID="{8BD30074-EACB-430D-92D6-C09016C3A87A}" presName="textRect" presStyleLbl="revTx" presStyleIdx="1" presStyleCnt="2" custLinFactNeighborX="7581" custLinFactNeighborY="5726">
        <dgm:presLayoutVars>
          <dgm:chMax val="1"/>
          <dgm:chPref val="1"/>
        </dgm:presLayoutVars>
      </dgm:prSet>
      <dgm:spPr/>
    </dgm:pt>
  </dgm:ptLst>
  <dgm:cxnLst>
    <dgm:cxn modelId="{080A5706-D216-4FEA-8615-B51B013F63CD}" srcId="{2F5311A5-9BC6-4F91-882C-0DFB5E6BE35A}" destId="{02A9723A-E99A-4885-B575-2DFB66907790}" srcOrd="0" destOrd="0" parTransId="{D1ACAE0B-5BB4-4D19-8E41-89FB25BA2A8B}" sibTransId="{4FF3FB95-FCB7-477C-9830-47A26E7EBE71}"/>
    <dgm:cxn modelId="{13E81116-8503-4BFF-8D75-F72074DB3BBD}" type="presOf" srcId="{02A9723A-E99A-4885-B575-2DFB66907790}" destId="{2A9769F8-659B-4379-ABAB-47F4F2EADBDD}" srcOrd="0" destOrd="0" presId="urn:microsoft.com/office/officeart/2018/2/layout/IconLabelList"/>
    <dgm:cxn modelId="{F78C763A-4015-418B-9DC6-5F8BBAE3246C}" srcId="{2F5311A5-9BC6-4F91-882C-0DFB5E6BE35A}" destId="{8BD30074-EACB-430D-92D6-C09016C3A87A}" srcOrd="1" destOrd="0" parTransId="{3253AA24-CCD9-4016-A3C2-5486F88F0B62}" sibTransId="{D798ECB2-72F4-4B3D-B2B3-82231532B36A}"/>
    <dgm:cxn modelId="{7D3FC15D-6E18-45B4-A8D5-7C1BC1DE3BD3}" type="presOf" srcId="{8BD30074-EACB-430D-92D6-C09016C3A87A}" destId="{D43FEED4-23B3-46B2-9798-254A5E33A930}" srcOrd="0" destOrd="0" presId="urn:microsoft.com/office/officeart/2018/2/layout/IconLabelList"/>
    <dgm:cxn modelId="{51A524CD-1277-4A8C-9538-B93B7A38D781}" type="presOf" srcId="{2F5311A5-9BC6-4F91-882C-0DFB5E6BE35A}" destId="{62A613B3-2076-4ADD-A7CD-C4D14099800E}" srcOrd="0" destOrd="0" presId="urn:microsoft.com/office/officeart/2018/2/layout/IconLabelList"/>
    <dgm:cxn modelId="{809AD61D-E5AB-437D-96EF-FA46118010B1}" type="presParOf" srcId="{62A613B3-2076-4ADD-A7CD-C4D14099800E}" destId="{DEE398F8-D6C6-43C8-9178-9EB922A75B8F}" srcOrd="0" destOrd="0" presId="urn:microsoft.com/office/officeart/2018/2/layout/IconLabelList"/>
    <dgm:cxn modelId="{E08FBC2B-2FAA-437F-8AF5-5A99B0549F47}" type="presParOf" srcId="{DEE398F8-D6C6-43C8-9178-9EB922A75B8F}" destId="{23FE655E-8F72-41C5-ABC3-00F48A2B8F77}" srcOrd="0" destOrd="0" presId="urn:microsoft.com/office/officeart/2018/2/layout/IconLabelList"/>
    <dgm:cxn modelId="{7EE7446D-8632-4EC7-90CF-762868E9A70F}" type="presParOf" srcId="{DEE398F8-D6C6-43C8-9178-9EB922A75B8F}" destId="{67E1FBD9-BD4E-48B7-A648-78ADD0431B52}" srcOrd="1" destOrd="0" presId="urn:microsoft.com/office/officeart/2018/2/layout/IconLabelList"/>
    <dgm:cxn modelId="{A57D1DEF-7D31-44AD-8BAF-F0DD5F78E0C7}" type="presParOf" srcId="{DEE398F8-D6C6-43C8-9178-9EB922A75B8F}" destId="{2A9769F8-659B-4379-ABAB-47F4F2EADBDD}" srcOrd="2" destOrd="0" presId="urn:microsoft.com/office/officeart/2018/2/layout/IconLabelList"/>
    <dgm:cxn modelId="{60973F0D-978B-481E-BCA6-080A20AD701D}" type="presParOf" srcId="{62A613B3-2076-4ADD-A7CD-C4D14099800E}" destId="{E69B6797-A13D-4116-A88F-360C2E309CDD}" srcOrd="1" destOrd="0" presId="urn:microsoft.com/office/officeart/2018/2/layout/IconLabelList"/>
    <dgm:cxn modelId="{0E4CF879-2518-4D70-BB4A-EB74CBCD863F}" type="presParOf" srcId="{62A613B3-2076-4ADD-A7CD-C4D14099800E}" destId="{414A6537-762F-43B0-AFD4-D45226F12FE9}" srcOrd="2" destOrd="0" presId="urn:microsoft.com/office/officeart/2018/2/layout/IconLabelList"/>
    <dgm:cxn modelId="{029CD73B-D343-4E55-8591-40200F3E730E}" type="presParOf" srcId="{414A6537-762F-43B0-AFD4-D45226F12FE9}" destId="{49C05214-B998-4526-9AD9-20163CC1EA7A}" srcOrd="0" destOrd="0" presId="urn:microsoft.com/office/officeart/2018/2/layout/IconLabelList"/>
    <dgm:cxn modelId="{F5D362ED-9384-405C-862A-1DED1587F354}" type="presParOf" srcId="{414A6537-762F-43B0-AFD4-D45226F12FE9}" destId="{0277C65F-6A0A-4235-B003-A4BD370E6C05}" srcOrd="1" destOrd="0" presId="urn:microsoft.com/office/officeart/2018/2/layout/IconLabelList"/>
    <dgm:cxn modelId="{DE933CDE-6FED-40EC-803C-5FDED4637B8B}" type="presParOf" srcId="{414A6537-762F-43B0-AFD4-D45226F12FE9}" destId="{D43FEED4-23B3-46B2-9798-254A5E33A93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ADCE5-6186-402B-B05F-27C3D9B014E7}">
      <dsp:nvSpPr>
        <dsp:cNvPr id="0" name=""/>
        <dsp:cNvSpPr/>
      </dsp:nvSpPr>
      <dsp:spPr>
        <a:xfrm>
          <a:off x="0" y="247489"/>
          <a:ext cx="4929097" cy="16514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BFB9A-59B0-418C-BA55-0761407910EF}">
      <dsp:nvSpPr>
        <dsp:cNvPr id="0" name=""/>
        <dsp:cNvSpPr/>
      </dsp:nvSpPr>
      <dsp:spPr>
        <a:xfrm>
          <a:off x="499572" y="619072"/>
          <a:ext cx="909201" cy="9083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89F25-8F52-417B-926C-87090175D53B}">
      <dsp:nvSpPr>
        <dsp:cNvPr id="0" name=""/>
        <dsp:cNvSpPr/>
      </dsp:nvSpPr>
      <dsp:spPr>
        <a:xfrm>
          <a:off x="1908347" y="247489"/>
          <a:ext cx="3017018" cy="1653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52" tIns="174952" rIns="174952" bIns="174952" numCol="1" spcCol="1270" anchor="ctr" anchorCtr="0">
          <a:noAutofit/>
        </a:bodyPr>
        <a:lstStyle/>
        <a:p>
          <a:pPr marL="0" lvl="0" indent="0" algn="l" defTabSz="622300">
            <a:lnSpc>
              <a:spcPct val="100000"/>
            </a:lnSpc>
            <a:spcBef>
              <a:spcPct val="0"/>
            </a:spcBef>
            <a:spcAft>
              <a:spcPct val="35000"/>
            </a:spcAft>
            <a:buNone/>
          </a:pPr>
          <a:r>
            <a:rPr lang="en-US" sz="1400" b="1" i="0" kern="1200" baseline="0" dirty="0">
              <a:latin typeface="Bierstadt Display" panose="020F0502020204030204" pitchFamily="34" charset="0"/>
              <a:cs typeface="Aharoni" panose="02010803020104030203" pitchFamily="2" charset="-79"/>
            </a:rPr>
            <a:t>An incident involving the loss or theft of an IRS asset containing FTI, or the loss or theft of a physical document that includes FTI, or the inadvertent disclosure of FTI, is known as a data breach. </a:t>
          </a:r>
          <a:endParaRPr lang="en-US" sz="1400" b="1" kern="1200" dirty="0">
            <a:latin typeface="Bierstadt Display" panose="020F0502020204030204" pitchFamily="34" charset="0"/>
            <a:cs typeface="Aharoni" panose="02010803020104030203" pitchFamily="2" charset="-79"/>
          </a:endParaRPr>
        </a:p>
      </dsp:txBody>
      <dsp:txXfrm>
        <a:off x="1908347" y="247489"/>
        <a:ext cx="3017018" cy="1653094"/>
      </dsp:txXfrm>
    </dsp:sp>
    <dsp:sp modelId="{B131ABB4-6BC8-4AA6-9803-170969E1A77F}">
      <dsp:nvSpPr>
        <dsp:cNvPr id="0" name=""/>
        <dsp:cNvSpPr/>
      </dsp:nvSpPr>
      <dsp:spPr>
        <a:xfrm>
          <a:off x="0" y="2208136"/>
          <a:ext cx="4929097" cy="16514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5080F-632D-4632-9B90-5C649A77ACAA}">
      <dsp:nvSpPr>
        <dsp:cNvPr id="0" name=""/>
        <dsp:cNvSpPr/>
      </dsp:nvSpPr>
      <dsp:spPr>
        <a:xfrm>
          <a:off x="499572" y="2579719"/>
          <a:ext cx="909201" cy="9083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A5F90-522E-44C5-9734-F4E17099855A}">
      <dsp:nvSpPr>
        <dsp:cNvPr id="0" name=""/>
        <dsp:cNvSpPr/>
      </dsp:nvSpPr>
      <dsp:spPr>
        <a:xfrm>
          <a:off x="1908347" y="2208136"/>
          <a:ext cx="3017018" cy="1653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52" tIns="174952" rIns="174952" bIns="174952" numCol="1" spcCol="1270" anchor="ctr" anchorCtr="0">
          <a:noAutofit/>
        </a:bodyPr>
        <a:lstStyle/>
        <a:p>
          <a:pPr marL="0" lvl="0" indent="0" algn="l" defTabSz="622300">
            <a:lnSpc>
              <a:spcPct val="100000"/>
            </a:lnSpc>
            <a:spcBef>
              <a:spcPct val="0"/>
            </a:spcBef>
            <a:spcAft>
              <a:spcPct val="35000"/>
            </a:spcAft>
            <a:buNone/>
          </a:pPr>
          <a:r>
            <a:rPr lang="en-US" sz="1400" b="1" i="0" kern="1200" baseline="0" dirty="0">
              <a:latin typeface="Bierstadt Display" panose="020F0502020204030204" pitchFamily="34" charset="0"/>
              <a:cs typeface="Aharoni" panose="02010803020104030203" pitchFamily="2" charset="-79"/>
            </a:rPr>
            <a:t>Often, an occurrence may be first identified as an incident, but later identified as a data breach once it is determined that the incident involves FTI. This is often the case with a lost or stolen laptop or electronic storage device. </a:t>
          </a:r>
          <a:endParaRPr lang="en-US" sz="1400" b="1" kern="1200" dirty="0">
            <a:latin typeface="Bierstadt Display" panose="020F0502020204030204" pitchFamily="34" charset="0"/>
            <a:cs typeface="Aharoni" panose="02010803020104030203" pitchFamily="2" charset="-79"/>
          </a:endParaRPr>
        </a:p>
      </dsp:txBody>
      <dsp:txXfrm>
        <a:off x="1908347" y="2208136"/>
        <a:ext cx="3017018" cy="1653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BE944-FE25-4CBA-AEAF-C3BB3BB256CC}">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4D2A22-016C-450E-8EDF-D277826530E4}">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EDAF8C-59D4-46D2-9585-8CA19CE70910}">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90000"/>
            </a:lnSpc>
            <a:spcBef>
              <a:spcPct val="0"/>
            </a:spcBef>
            <a:spcAft>
              <a:spcPct val="35000"/>
            </a:spcAft>
            <a:buNone/>
          </a:pPr>
          <a:r>
            <a:rPr lang="en-US" sz="1500" i="0" kern="1200" baseline="0" dirty="0"/>
            <a:t>Display of an information system that outlines the parameters for system or information use. </a:t>
          </a:r>
          <a:endParaRPr lang="en-US" sz="1500" kern="1200" dirty="0"/>
        </a:p>
      </dsp:txBody>
      <dsp:txXfrm>
        <a:off x="1058686" y="1808"/>
        <a:ext cx="9456913" cy="916611"/>
      </dsp:txXfrm>
    </dsp:sp>
    <dsp:sp modelId="{558278FF-02A4-4DC2-BC78-2BBC636342E3}">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4860E5-E57B-4121-AB7F-11754A731765}">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23FB24-5A11-42F5-919F-585BB869454C}">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90000"/>
            </a:lnSpc>
            <a:spcBef>
              <a:spcPct val="0"/>
            </a:spcBef>
            <a:spcAft>
              <a:spcPct val="35000"/>
            </a:spcAft>
            <a:buNone/>
          </a:pPr>
          <a:r>
            <a:rPr lang="en-US" sz="1500" i="0" kern="1200" baseline="0" dirty="0"/>
            <a:t>The act of obscuring data so that it cannot be read or reconstructed. </a:t>
          </a:r>
          <a:endParaRPr lang="en-US" sz="1500" kern="1200" dirty="0"/>
        </a:p>
      </dsp:txBody>
      <dsp:txXfrm>
        <a:off x="1058686" y="1147573"/>
        <a:ext cx="9456913" cy="916611"/>
      </dsp:txXfrm>
    </dsp:sp>
    <dsp:sp modelId="{53CA6ED4-2CA6-48BF-A2DF-F5CFD4BCA2D6}">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166F17-A29C-4DFB-A80A-220A67D16E41}">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DFC835-3DE6-4D09-9847-D1F2C1B84B69}">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90000"/>
            </a:lnSpc>
            <a:spcBef>
              <a:spcPct val="0"/>
            </a:spcBef>
            <a:spcAft>
              <a:spcPct val="35000"/>
            </a:spcAft>
            <a:buNone/>
          </a:pPr>
          <a:r>
            <a:rPr lang="en-US" sz="1500" i="0" kern="1200" baseline="0" dirty="0"/>
            <a:t>An independent examination of security controls associated with a representative subset of organizational information systems to determine the operating effectiveness of system controls; to ensure compliance with established policy and operational procedures; and to recommend changes in controls, policy or procedures where needed. </a:t>
          </a:r>
          <a:endParaRPr lang="en-US" sz="1500" kern="1200" dirty="0"/>
        </a:p>
      </dsp:txBody>
      <dsp:txXfrm>
        <a:off x="1058686" y="2293338"/>
        <a:ext cx="9456913" cy="916611"/>
      </dsp:txXfrm>
    </dsp:sp>
    <dsp:sp modelId="{40412A26-B7C2-4999-A0BF-6A17077A6F8B}">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E5D3A-4CB4-488E-B57A-A7CB8EE52585}">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899AC7-2B40-43C4-9D3F-E602FBCDA567}">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90000"/>
            </a:lnSpc>
            <a:spcBef>
              <a:spcPct val="0"/>
            </a:spcBef>
            <a:spcAft>
              <a:spcPct val="35000"/>
            </a:spcAft>
            <a:buNone/>
          </a:pPr>
          <a:r>
            <a:rPr lang="en-US" sz="1500" kern="1200" dirty="0"/>
            <a:t>A</a:t>
          </a:r>
          <a:r>
            <a:rPr lang="en-US" sz="1500" i="0" kern="1200" baseline="0" dirty="0"/>
            <a:t>n occurrence that actually or imminently jeopardizes, without lawful authority, the integrity, confidentiality or availability of information or an information system; or constitutes a violation or imminent threat of violation of law, security policies, security procedures or acceptable use policies. Incidental and inadvertent accesses. </a:t>
          </a:r>
          <a:endParaRPr lang="en-US" sz="1500" kern="1200" dirty="0"/>
        </a:p>
      </dsp:txBody>
      <dsp:txXfrm>
        <a:off x="1058686" y="3439103"/>
        <a:ext cx="9456913" cy="916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3822F-D7D1-486F-A0F2-6CCB18E2A274}">
      <dsp:nvSpPr>
        <dsp:cNvPr id="0" name=""/>
        <dsp:cNvSpPr/>
      </dsp:nvSpPr>
      <dsp:spPr>
        <a:xfrm>
          <a:off x="208" y="802000"/>
          <a:ext cx="2516141" cy="3019369"/>
        </a:xfrm>
        <a:prstGeom prst="rect">
          <a:avLst/>
        </a:prstGeom>
        <a:solidFill>
          <a:schemeClr val="accent1">
            <a:lumMod val="60000"/>
            <a:lumOff val="4000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8539" tIns="0" rIns="248539" bIns="330200" numCol="1" spcCol="1270" anchor="t" anchorCtr="0">
          <a:noAutofit/>
        </a:bodyPr>
        <a:lstStyle/>
        <a:p>
          <a:pPr marL="0" lvl="0" indent="0" algn="l" defTabSz="577850">
            <a:lnSpc>
              <a:spcPct val="90000"/>
            </a:lnSpc>
            <a:spcBef>
              <a:spcPct val="0"/>
            </a:spcBef>
            <a:spcAft>
              <a:spcPct val="35000"/>
            </a:spcAft>
            <a:buNone/>
          </a:pPr>
          <a:r>
            <a:rPr lang="en-US" sz="1300" b="0" i="0" kern="1200" baseline="0" dirty="0">
              <a:solidFill>
                <a:schemeClr val="tx1"/>
              </a:solidFill>
            </a:rPr>
            <a:t>An incident involving the loss or theft of an IRS asset containing FTI, or the loss or theft of a physical document that includes FTI, or the inadvertent disclosure of FTI. </a:t>
          </a:r>
          <a:endParaRPr lang="en-US" sz="1300" kern="1200" dirty="0">
            <a:solidFill>
              <a:schemeClr val="tx1"/>
            </a:solidFill>
          </a:endParaRPr>
        </a:p>
      </dsp:txBody>
      <dsp:txXfrm>
        <a:off x="208" y="2009748"/>
        <a:ext cx="2516141" cy="1811621"/>
      </dsp:txXfrm>
    </dsp:sp>
    <dsp:sp modelId="{4EB20B29-6F79-409F-8A62-580649D10378}">
      <dsp:nvSpPr>
        <dsp:cNvPr id="0" name=""/>
        <dsp:cNvSpPr/>
      </dsp:nvSpPr>
      <dsp:spPr>
        <a:xfrm>
          <a:off x="208" y="802000"/>
          <a:ext cx="2516141" cy="1207747"/>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8539" tIns="165100" rIns="248539" bIns="165100" numCol="1" spcCol="1270" anchor="ctr" anchorCtr="0">
          <a:noAutofit/>
        </a:bodyPr>
        <a:lstStyle/>
        <a:p>
          <a:pPr marL="0" lvl="0" indent="0" algn="l" defTabSz="2755900">
            <a:lnSpc>
              <a:spcPct val="90000"/>
            </a:lnSpc>
            <a:spcBef>
              <a:spcPct val="0"/>
            </a:spcBef>
            <a:spcAft>
              <a:spcPct val="35000"/>
            </a:spcAft>
            <a:buNone/>
          </a:pPr>
          <a:endParaRPr lang="en-US" sz="6200" kern="1200" dirty="0">
            <a:solidFill>
              <a:schemeClr val="tx1"/>
            </a:solidFill>
          </a:endParaRPr>
        </a:p>
      </dsp:txBody>
      <dsp:txXfrm>
        <a:off x="208" y="802000"/>
        <a:ext cx="2516141" cy="1207747"/>
      </dsp:txXfrm>
    </dsp:sp>
    <dsp:sp modelId="{203C6693-87AA-49EE-B831-CB2649754E91}">
      <dsp:nvSpPr>
        <dsp:cNvPr id="0" name=""/>
        <dsp:cNvSpPr/>
      </dsp:nvSpPr>
      <dsp:spPr>
        <a:xfrm>
          <a:off x="2717641" y="802000"/>
          <a:ext cx="2516141" cy="301936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8539" tIns="0" rIns="248539" bIns="330200" numCol="1" spcCol="1270" anchor="t" anchorCtr="0">
          <a:noAutofit/>
        </a:bodyPr>
        <a:lstStyle/>
        <a:p>
          <a:pPr marL="0" lvl="0" indent="0" algn="l" defTabSz="577850">
            <a:lnSpc>
              <a:spcPct val="90000"/>
            </a:lnSpc>
            <a:spcBef>
              <a:spcPct val="0"/>
            </a:spcBef>
            <a:spcAft>
              <a:spcPct val="35000"/>
            </a:spcAft>
            <a:buNone/>
          </a:pPr>
          <a:r>
            <a:rPr lang="en-US" sz="1300" b="0" i="0" kern="1200" baseline="0" dirty="0">
              <a:solidFill>
                <a:schemeClr val="tx1"/>
              </a:solidFill>
            </a:rPr>
            <a:t>A computer dedicated to providing services to many users. Examples of such systems include mainframes, minicomputers or servers that provide dynamic host configuration protocol services. </a:t>
          </a:r>
          <a:endParaRPr lang="en-US" sz="1300" kern="1200" dirty="0">
            <a:solidFill>
              <a:schemeClr val="tx1"/>
            </a:solidFill>
          </a:endParaRPr>
        </a:p>
      </dsp:txBody>
      <dsp:txXfrm>
        <a:off x="2717641" y="2009748"/>
        <a:ext cx="2516141" cy="1811621"/>
      </dsp:txXfrm>
    </dsp:sp>
    <dsp:sp modelId="{A1969996-F391-42F3-BE74-A4ACA72388DE}">
      <dsp:nvSpPr>
        <dsp:cNvPr id="0" name=""/>
        <dsp:cNvSpPr/>
      </dsp:nvSpPr>
      <dsp:spPr>
        <a:xfrm>
          <a:off x="2717641" y="802000"/>
          <a:ext cx="2516141" cy="1207747"/>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8539" tIns="165100" rIns="248539" bIns="165100" numCol="1" spcCol="1270" anchor="ctr" anchorCtr="0">
          <a:noAutofit/>
        </a:bodyPr>
        <a:lstStyle/>
        <a:p>
          <a:pPr marL="0" lvl="0" indent="0" algn="l" defTabSz="2755900">
            <a:lnSpc>
              <a:spcPct val="90000"/>
            </a:lnSpc>
            <a:spcBef>
              <a:spcPct val="0"/>
            </a:spcBef>
            <a:spcAft>
              <a:spcPct val="35000"/>
            </a:spcAft>
            <a:buNone/>
          </a:pPr>
          <a:endParaRPr lang="en-US" sz="6200" kern="1200" dirty="0">
            <a:solidFill>
              <a:schemeClr val="tx1"/>
            </a:solidFill>
          </a:endParaRPr>
        </a:p>
      </dsp:txBody>
      <dsp:txXfrm>
        <a:off x="2717641" y="802000"/>
        <a:ext cx="2516141" cy="1207747"/>
      </dsp:txXfrm>
    </dsp:sp>
    <dsp:sp modelId="{062B06AC-76D6-4DCA-8CBC-1255501B5A4C}">
      <dsp:nvSpPr>
        <dsp:cNvPr id="0" name=""/>
        <dsp:cNvSpPr/>
      </dsp:nvSpPr>
      <dsp:spPr>
        <a:xfrm>
          <a:off x="5435073" y="802000"/>
          <a:ext cx="2516141" cy="3019369"/>
        </a:xfrm>
        <a:prstGeom prst="rect">
          <a:avLst/>
        </a:prstGeom>
        <a:solidFill>
          <a:schemeClr val="accent1">
            <a:lumMod val="60000"/>
            <a:lumOff val="4000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8539" tIns="0" rIns="248539" bIns="330200" numCol="1" spcCol="1270" anchor="t" anchorCtr="0">
          <a:noAutofit/>
        </a:bodyPr>
        <a:lstStyle/>
        <a:p>
          <a:pPr marL="0" lvl="0" indent="0" algn="l" defTabSz="577850">
            <a:lnSpc>
              <a:spcPct val="90000"/>
            </a:lnSpc>
            <a:spcBef>
              <a:spcPct val="0"/>
            </a:spcBef>
            <a:spcAft>
              <a:spcPct val="35000"/>
            </a:spcAft>
            <a:buNone/>
          </a:pPr>
          <a:r>
            <a:rPr lang="en-US" sz="1300" b="0" i="0" kern="1200" baseline="0" dirty="0">
              <a:solidFill>
                <a:schemeClr val="tx1"/>
              </a:solidFill>
            </a:rPr>
            <a:t>The protection of information systems and information against unauthorized access, use modification or disclosure to ensure the confidentiality, integrity and availability of information systems and information. </a:t>
          </a:r>
          <a:endParaRPr lang="en-US" sz="1300" kern="1200" dirty="0">
            <a:solidFill>
              <a:schemeClr val="tx1"/>
            </a:solidFill>
          </a:endParaRPr>
        </a:p>
      </dsp:txBody>
      <dsp:txXfrm>
        <a:off x="5435073" y="2009748"/>
        <a:ext cx="2516141" cy="1811621"/>
      </dsp:txXfrm>
    </dsp:sp>
    <dsp:sp modelId="{E07A0466-F41D-4DC4-B3B1-FFB1657C4457}">
      <dsp:nvSpPr>
        <dsp:cNvPr id="0" name=""/>
        <dsp:cNvSpPr/>
      </dsp:nvSpPr>
      <dsp:spPr>
        <a:xfrm>
          <a:off x="5435073" y="802000"/>
          <a:ext cx="2516141" cy="1207747"/>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8539" tIns="165100" rIns="248539" bIns="165100" numCol="1" spcCol="1270" anchor="ctr" anchorCtr="0">
          <a:noAutofit/>
        </a:bodyPr>
        <a:lstStyle/>
        <a:p>
          <a:pPr marL="0" lvl="0" indent="0" algn="l" defTabSz="2755900">
            <a:lnSpc>
              <a:spcPct val="90000"/>
            </a:lnSpc>
            <a:spcBef>
              <a:spcPct val="0"/>
            </a:spcBef>
            <a:spcAft>
              <a:spcPct val="35000"/>
            </a:spcAft>
            <a:buNone/>
          </a:pPr>
          <a:endParaRPr lang="en-US" sz="6200" kern="1200" dirty="0">
            <a:solidFill>
              <a:schemeClr val="tx1"/>
            </a:solidFill>
          </a:endParaRPr>
        </a:p>
      </dsp:txBody>
      <dsp:txXfrm>
        <a:off x="5435073" y="802000"/>
        <a:ext cx="2516141" cy="1207747"/>
      </dsp:txXfrm>
    </dsp:sp>
    <dsp:sp modelId="{6F621263-2207-445C-BD7D-F17D308D134A}">
      <dsp:nvSpPr>
        <dsp:cNvPr id="0" name=""/>
        <dsp:cNvSpPr/>
      </dsp:nvSpPr>
      <dsp:spPr>
        <a:xfrm>
          <a:off x="8152506" y="802000"/>
          <a:ext cx="2516141" cy="301936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8539" tIns="0" rIns="248539" bIns="330200" numCol="1" spcCol="1270" anchor="t" anchorCtr="0">
          <a:noAutofit/>
        </a:bodyPr>
        <a:lstStyle/>
        <a:p>
          <a:pPr marL="0" lvl="0" indent="0" algn="l" defTabSz="577850">
            <a:lnSpc>
              <a:spcPct val="90000"/>
            </a:lnSpc>
            <a:spcBef>
              <a:spcPct val="0"/>
            </a:spcBef>
            <a:spcAft>
              <a:spcPct val="35000"/>
            </a:spcAft>
            <a:buNone/>
          </a:pPr>
          <a:r>
            <a:rPr lang="en-US" sz="1300" b="0" i="0" kern="1200" baseline="0" dirty="0">
              <a:solidFill>
                <a:schemeClr val="tx1"/>
              </a:solidFill>
            </a:rPr>
            <a:t>Information used to establish and periodically change the operations performed in cryptographic devices for the purpose of encrypting and decrypting information. </a:t>
          </a:r>
          <a:endParaRPr lang="en-US" sz="1300" kern="1200" dirty="0">
            <a:solidFill>
              <a:schemeClr val="tx1"/>
            </a:solidFill>
          </a:endParaRPr>
        </a:p>
      </dsp:txBody>
      <dsp:txXfrm>
        <a:off x="8152506" y="2009748"/>
        <a:ext cx="2516141" cy="1811621"/>
      </dsp:txXfrm>
    </dsp:sp>
    <dsp:sp modelId="{9F0F5C40-C3B2-4BF3-A2C2-E387FEDCA3E4}">
      <dsp:nvSpPr>
        <dsp:cNvPr id="0" name=""/>
        <dsp:cNvSpPr/>
      </dsp:nvSpPr>
      <dsp:spPr>
        <a:xfrm>
          <a:off x="8152506" y="802000"/>
          <a:ext cx="2516141" cy="1207747"/>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48539" tIns="165100" rIns="248539" bIns="165100" numCol="1" spcCol="1270" anchor="ctr" anchorCtr="0">
          <a:noAutofit/>
        </a:bodyPr>
        <a:lstStyle/>
        <a:p>
          <a:pPr marL="0" lvl="0" indent="0" algn="l" defTabSz="2755900">
            <a:lnSpc>
              <a:spcPct val="90000"/>
            </a:lnSpc>
            <a:spcBef>
              <a:spcPct val="0"/>
            </a:spcBef>
            <a:spcAft>
              <a:spcPct val="35000"/>
            </a:spcAft>
            <a:buNone/>
          </a:pPr>
          <a:endParaRPr lang="en-US" sz="6200" kern="1200" dirty="0">
            <a:solidFill>
              <a:schemeClr val="tx1"/>
            </a:solidFill>
          </a:endParaRPr>
        </a:p>
      </dsp:txBody>
      <dsp:txXfrm>
        <a:off x="8152506" y="802000"/>
        <a:ext cx="2516141" cy="12077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9EC04-611E-4727-9008-3CA3A33784B7}">
      <dsp:nvSpPr>
        <dsp:cNvPr id="0" name=""/>
        <dsp:cNvSpPr/>
      </dsp:nvSpPr>
      <dsp:spPr>
        <a:xfrm>
          <a:off x="0" y="16601"/>
          <a:ext cx="5539483" cy="599625"/>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dirty="0"/>
            <a:t>ANSWERS:</a:t>
          </a:r>
          <a:endParaRPr lang="en-US" sz="2500" kern="1200" dirty="0"/>
        </a:p>
      </dsp:txBody>
      <dsp:txXfrm>
        <a:off x="29271" y="45872"/>
        <a:ext cx="5480941" cy="5410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E655E-8F72-41C5-ABC3-00F48A2B8F77}">
      <dsp:nvSpPr>
        <dsp:cNvPr id="0" name=""/>
        <dsp:cNvSpPr/>
      </dsp:nvSpPr>
      <dsp:spPr>
        <a:xfrm>
          <a:off x="1747800" y="10614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9769F8-659B-4379-ABAB-47F4F2EADBDD}">
      <dsp:nvSpPr>
        <dsp:cNvPr id="0" name=""/>
        <dsp:cNvSpPr/>
      </dsp:nvSpPr>
      <dsp:spPr>
        <a:xfrm>
          <a:off x="559800" y="2671400"/>
          <a:ext cx="432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baseline="0" dirty="0">
              <a:latin typeface="Neue Haas Grotesk Text Pro" panose="020B0504020202020204" pitchFamily="34" charset="0"/>
            </a:rPr>
            <a:t>Upon discovering a possible improper inspection or disclosure of FTI, including breaches and incidents, the individual making the observation or receiving information must report to your Supervisor, CSS Security, and the IRS Office of Safeguards immediately but no later than 24 hours after incident.</a:t>
          </a:r>
          <a:endParaRPr lang="en-US" sz="1400" b="1" kern="1200" dirty="0">
            <a:latin typeface="Neue Haas Grotesk Text Pro" panose="020B0504020202020204" pitchFamily="34" charset="0"/>
          </a:endParaRPr>
        </a:p>
      </dsp:txBody>
      <dsp:txXfrm>
        <a:off x="559800" y="2671400"/>
        <a:ext cx="4320000" cy="1575000"/>
      </dsp:txXfrm>
    </dsp:sp>
    <dsp:sp modelId="{49C05214-B998-4526-9AD9-20163CC1EA7A}">
      <dsp:nvSpPr>
        <dsp:cNvPr id="0" name=""/>
        <dsp:cNvSpPr/>
      </dsp:nvSpPr>
      <dsp:spPr>
        <a:xfrm>
          <a:off x="6823800" y="10614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FEED4-23B3-46B2-9798-254A5E33A930}">
      <dsp:nvSpPr>
        <dsp:cNvPr id="0" name=""/>
        <dsp:cNvSpPr/>
      </dsp:nvSpPr>
      <dsp:spPr>
        <a:xfrm>
          <a:off x="5963299" y="2761585"/>
          <a:ext cx="432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effectLst/>
              <a:latin typeface="Neue Haas Grotesk Text Pro" panose="020B0504020202020204" pitchFamily="34" charset="0"/>
              <a:ea typeface="Calibri" panose="020F0502020204030204" pitchFamily="34" charset="0"/>
            </a:rPr>
            <a:t>Report an incident to:</a:t>
          </a:r>
          <a:r>
            <a:rPr lang="en-US" sz="2000" b="1" kern="1200" dirty="0">
              <a:latin typeface="Neue Haas Grotesk Text Pro" panose="020B0504020202020204" pitchFamily="34" charset="0"/>
              <a:ea typeface="Calibri" panose="020F0502020204030204" pitchFamily="34" charset="0"/>
            </a:rPr>
            <a:t> </a:t>
          </a:r>
          <a:r>
            <a:rPr lang="en-US" sz="2000" b="1" kern="1200" dirty="0">
              <a:latin typeface="Neue Haas Grotesk Text Pro" panose="020B0504020202020204" pitchFamily="34" charset="0"/>
              <a:hlinkClick xmlns:r="http://schemas.openxmlformats.org/officeDocument/2006/relationships" r:id="rId5"/>
            </a:rPr>
            <a:t>https://security.ncdhhs.gov/</a:t>
          </a:r>
          <a:r>
            <a:rPr lang="en-US" sz="2000" b="1" kern="1200" dirty="0">
              <a:latin typeface="Neue Haas Grotesk Text Pro" panose="020B0504020202020204" pitchFamily="34" charset="0"/>
            </a:rPr>
            <a:t> </a:t>
          </a:r>
        </a:p>
      </dsp:txBody>
      <dsp:txXfrm>
        <a:off x="5963299" y="2761585"/>
        <a:ext cx="4320000" cy="1575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8C63F3-F90C-49E3-A39C-538A21BE857F}"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93031-2D6B-4654-9238-B15E521487AF}" type="slidenum">
              <a:rPr lang="en-US" smtClean="0"/>
              <a:t>‹#›</a:t>
            </a:fld>
            <a:endParaRPr lang="en-US" dirty="0"/>
          </a:p>
        </p:txBody>
      </p:sp>
    </p:spTree>
    <p:extLst>
      <p:ext uri="{BB962C8B-B14F-4D97-AF65-F5344CB8AC3E}">
        <p14:creationId xmlns:p14="http://schemas.microsoft.com/office/powerpoint/2010/main" val="263931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C63F3-F90C-49E3-A39C-538A21BE857F}"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93031-2D6B-4654-9238-B15E521487AF}" type="slidenum">
              <a:rPr lang="en-US" smtClean="0"/>
              <a:t>‹#›</a:t>
            </a:fld>
            <a:endParaRPr lang="en-US" dirty="0"/>
          </a:p>
        </p:txBody>
      </p:sp>
    </p:spTree>
    <p:extLst>
      <p:ext uri="{BB962C8B-B14F-4D97-AF65-F5344CB8AC3E}">
        <p14:creationId xmlns:p14="http://schemas.microsoft.com/office/powerpoint/2010/main" val="328570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C63F3-F90C-49E3-A39C-538A21BE857F}"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93031-2D6B-4654-9238-B15E521487AF}" type="slidenum">
              <a:rPr lang="en-US" smtClean="0"/>
              <a:t>‹#›</a:t>
            </a:fld>
            <a:endParaRPr lang="en-US" dirty="0"/>
          </a:p>
        </p:txBody>
      </p:sp>
    </p:spTree>
    <p:extLst>
      <p:ext uri="{BB962C8B-B14F-4D97-AF65-F5344CB8AC3E}">
        <p14:creationId xmlns:p14="http://schemas.microsoft.com/office/powerpoint/2010/main" val="130583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C63F3-F90C-49E3-A39C-538A21BE857F}"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93031-2D6B-4654-9238-B15E521487AF}" type="slidenum">
              <a:rPr lang="en-US" smtClean="0"/>
              <a:t>‹#›</a:t>
            </a:fld>
            <a:endParaRPr lang="en-US" dirty="0"/>
          </a:p>
        </p:txBody>
      </p:sp>
    </p:spTree>
    <p:extLst>
      <p:ext uri="{BB962C8B-B14F-4D97-AF65-F5344CB8AC3E}">
        <p14:creationId xmlns:p14="http://schemas.microsoft.com/office/powerpoint/2010/main" val="154418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8C63F3-F90C-49E3-A39C-538A21BE857F}"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93031-2D6B-4654-9238-B15E521487AF}" type="slidenum">
              <a:rPr lang="en-US" smtClean="0"/>
              <a:t>‹#›</a:t>
            </a:fld>
            <a:endParaRPr lang="en-US" dirty="0"/>
          </a:p>
        </p:txBody>
      </p:sp>
    </p:spTree>
    <p:extLst>
      <p:ext uri="{BB962C8B-B14F-4D97-AF65-F5344CB8AC3E}">
        <p14:creationId xmlns:p14="http://schemas.microsoft.com/office/powerpoint/2010/main" val="42590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8C63F3-F90C-49E3-A39C-538A21BE857F}"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93031-2D6B-4654-9238-B15E521487AF}" type="slidenum">
              <a:rPr lang="en-US" smtClean="0"/>
              <a:t>‹#›</a:t>
            </a:fld>
            <a:endParaRPr lang="en-US" dirty="0"/>
          </a:p>
        </p:txBody>
      </p:sp>
    </p:spTree>
    <p:extLst>
      <p:ext uri="{BB962C8B-B14F-4D97-AF65-F5344CB8AC3E}">
        <p14:creationId xmlns:p14="http://schemas.microsoft.com/office/powerpoint/2010/main" val="70258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8C63F3-F90C-49E3-A39C-538A21BE857F}" type="datetimeFigureOut">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693031-2D6B-4654-9238-B15E521487AF}" type="slidenum">
              <a:rPr lang="en-US" smtClean="0"/>
              <a:t>‹#›</a:t>
            </a:fld>
            <a:endParaRPr lang="en-US" dirty="0"/>
          </a:p>
        </p:txBody>
      </p:sp>
    </p:spTree>
    <p:extLst>
      <p:ext uri="{BB962C8B-B14F-4D97-AF65-F5344CB8AC3E}">
        <p14:creationId xmlns:p14="http://schemas.microsoft.com/office/powerpoint/2010/main" val="51669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8C63F3-F90C-49E3-A39C-538A21BE857F}" type="datetimeFigureOut">
              <a:rPr lang="en-US"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693031-2D6B-4654-9238-B15E521487AF}" type="slidenum">
              <a:rPr lang="en-US" smtClean="0"/>
              <a:t>‹#›</a:t>
            </a:fld>
            <a:endParaRPr lang="en-US" dirty="0"/>
          </a:p>
        </p:txBody>
      </p:sp>
    </p:spTree>
    <p:extLst>
      <p:ext uri="{BB962C8B-B14F-4D97-AF65-F5344CB8AC3E}">
        <p14:creationId xmlns:p14="http://schemas.microsoft.com/office/powerpoint/2010/main" val="227720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C63F3-F90C-49E3-A39C-538A21BE857F}" type="datetimeFigureOut">
              <a:rPr lang="en-US" smtClean="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693031-2D6B-4654-9238-B15E521487AF}" type="slidenum">
              <a:rPr lang="en-US" smtClean="0"/>
              <a:t>‹#›</a:t>
            </a:fld>
            <a:endParaRPr lang="en-US" dirty="0"/>
          </a:p>
        </p:txBody>
      </p:sp>
    </p:spTree>
    <p:extLst>
      <p:ext uri="{BB962C8B-B14F-4D97-AF65-F5344CB8AC3E}">
        <p14:creationId xmlns:p14="http://schemas.microsoft.com/office/powerpoint/2010/main" val="365671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8C63F3-F90C-49E3-A39C-538A21BE857F}"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93031-2D6B-4654-9238-B15E521487AF}" type="slidenum">
              <a:rPr lang="en-US" smtClean="0"/>
              <a:t>‹#›</a:t>
            </a:fld>
            <a:endParaRPr lang="en-US" dirty="0"/>
          </a:p>
        </p:txBody>
      </p:sp>
    </p:spTree>
    <p:extLst>
      <p:ext uri="{BB962C8B-B14F-4D97-AF65-F5344CB8AC3E}">
        <p14:creationId xmlns:p14="http://schemas.microsoft.com/office/powerpoint/2010/main" val="1205499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8C63F3-F90C-49E3-A39C-538A21BE857F}"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93031-2D6B-4654-9238-B15E521487AF}" type="slidenum">
              <a:rPr lang="en-US" smtClean="0"/>
              <a:t>‹#›</a:t>
            </a:fld>
            <a:endParaRPr lang="en-US" dirty="0"/>
          </a:p>
        </p:txBody>
      </p:sp>
    </p:spTree>
    <p:extLst>
      <p:ext uri="{BB962C8B-B14F-4D97-AF65-F5344CB8AC3E}">
        <p14:creationId xmlns:p14="http://schemas.microsoft.com/office/powerpoint/2010/main" val="334547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CFB64-FE03-4DE5-997A-98D64F28AC68}" type="datetimeFigureOut">
              <a:rPr lang="en-US" smtClean="0"/>
              <a:t>1/15/2025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AD4AE-8443-4D6B-A8D1-C36B4353128C}" type="slidenum">
              <a:rPr lang="en-US" smtClean="0"/>
              <a:t>‹#›</a:t>
            </a:fld>
            <a:endParaRPr lang="en-US" dirty="0"/>
          </a:p>
        </p:txBody>
      </p:sp>
    </p:spTree>
    <p:extLst>
      <p:ext uri="{BB962C8B-B14F-4D97-AF65-F5344CB8AC3E}">
        <p14:creationId xmlns:p14="http://schemas.microsoft.com/office/powerpoint/2010/main" val="2229856234"/>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075" name="Rectangle 107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Rectangle 1075">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7" name="Rectangle 107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070C8A-2267-A653-308D-C11FD95CE11A}"/>
              </a:ext>
            </a:extLst>
          </p:cNvPr>
          <p:cNvSpPr>
            <a:spLocks noGrp="1"/>
          </p:cNvSpPr>
          <p:nvPr>
            <p:ph type="ctrTitle"/>
          </p:nvPr>
        </p:nvSpPr>
        <p:spPr>
          <a:xfrm>
            <a:off x="701336" y="656947"/>
            <a:ext cx="10813002" cy="4421079"/>
          </a:xfrm>
          <a:ln w="3175">
            <a:solidFill>
              <a:srgbClr val="C40000"/>
            </a:solidFill>
          </a:ln>
          <a:scene3d>
            <a:camera prst="orthographicFront"/>
            <a:lightRig rig="threePt" dir="t"/>
          </a:scene3d>
        </p:spPr>
        <p:txBody>
          <a:bodyPr vert="horz" lIns="91440" tIns="45720" rIns="91440" bIns="45720" rtlCol="0" anchor="ctr">
            <a:normAutofit/>
          </a:bodyPr>
          <a:lstStyle/>
          <a:p>
            <a:r>
              <a:rPr lang="en-US" sz="7200" dirty="0">
                <a:latin typeface="Abadi" panose="020B0604020104020204" pitchFamily="34" charset="0"/>
              </a:rPr>
              <a:t>Data Incidents &amp; Breaches</a:t>
            </a:r>
          </a:p>
        </p:txBody>
      </p:sp>
      <p:cxnSp>
        <p:nvCxnSpPr>
          <p:cNvPr id="1074" name="Straight Connector 107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2336443-ED2D-B7B7-3381-A417D6D2A0D7}"/>
              </a:ext>
            </a:extLst>
          </p:cNvPr>
          <p:cNvSpPr/>
          <p:nvPr/>
        </p:nvSpPr>
        <p:spPr>
          <a:xfrm>
            <a:off x="596464" y="6306037"/>
            <a:ext cx="10999072" cy="97341"/>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482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841248" y="256032"/>
            <a:ext cx="10506456" cy="1014984"/>
          </a:xfrm>
          <a:scene3d>
            <a:camera prst="orthographicFront">
              <a:rot lat="0" lon="0" rev="0"/>
            </a:camera>
            <a:lightRig rig="balanced" dir="t">
              <a:rot lat="0" lon="0" rev="8700000"/>
            </a:lightRig>
          </a:scene3d>
        </p:spPr>
        <p:txBody>
          <a:bodyPr anchor="b">
            <a:normAutofit/>
          </a:bodyPr>
          <a:lstStyle/>
          <a:p>
            <a:pPr algn="ctr"/>
            <a:r>
              <a:rPr lang="en-US" dirty="0">
                <a:solidFill>
                  <a:schemeClr val="accent5">
                    <a:lumMod val="50000"/>
                  </a:schemeClr>
                </a:solidFill>
                <a:latin typeface="Aharoni" panose="02010803020104030203" pitchFamily="2" charset="-79"/>
                <a:cs typeface="Aharoni" panose="02010803020104030203" pitchFamily="2" charset="-79"/>
              </a:rPr>
              <a:t>What is a Data Incident?</a:t>
            </a:r>
          </a:p>
        </p:txBody>
      </p:sp>
      <p:sp>
        <p:nvSpPr>
          <p:cNvPr id="29" name="Rectangle 2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1" name="Rectangle 3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23" name="Content Placeholder 13">
            <a:extLst>
              <a:ext uri="{FF2B5EF4-FFF2-40B4-BE49-F238E27FC236}">
                <a16:creationId xmlns:a16="http://schemas.microsoft.com/office/drawing/2014/main" id="{3A7C7041-BA58-26DC-0A3E-C092C8C980CF}"/>
              </a:ext>
            </a:extLst>
          </p:cNvPr>
          <p:cNvGraphicFramePr>
            <a:graphicFrameLocks noGrp="1"/>
          </p:cNvGraphicFramePr>
          <p:nvPr>
            <p:ph idx="1"/>
            <p:extLst>
              <p:ext uri="{D42A27DB-BD31-4B8C-83A1-F6EECF244321}">
                <p14:modId xmlns:p14="http://schemas.microsoft.com/office/powerpoint/2010/main" val="129765981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9F80B8CC-100E-DE14-9921-0009F5667778}"/>
              </a:ext>
            </a:extLst>
          </p:cNvPr>
          <p:cNvSpPr txBox="1"/>
          <p:nvPr/>
        </p:nvSpPr>
        <p:spPr>
          <a:xfrm>
            <a:off x="534256" y="2250040"/>
            <a:ext cx="317716" cy="369332"/>
          </a:xfrm>
          <a:prstGeom prst="rect">
            <a:avLst/>
          </a:prstGeom>
          <a:noFill/>
        </p:spPr>
        <p:txBody>
          <a:bodyPr wrap="none" rtlCol="0">
            <a:spAutoFit/>
          </a:bodyPr>
          <a:lstStyle/>
          <a:p>
            <a:r>
              <a:rPr lang="en-US" dirty="0"/>
              <a:t>A</a:t>
            </a:r>
          </a:p>
        </p:txBody>
      </p:sp>
      <p:sp>
        <p:nvSpPr>
          <p:cNvPr id="3" name="TextBox 2">
            <a:extLst>
              <a:ext uri="{FF2B5EF4-FFF2-40B4-BE49-F238E27FC236}">
                <a16:creationId xmlns:a16="http://schemas.microsoft.com/office/drawing/2014/main" id="{56A20A03-011C-9C85-AE81-5B6148F2B564}"/>
              </a:ext>
            </a:extLst>
          </p:cNvPr>
          <p:cNvSpPr txBox="1"/>
          <p:nvPr/>
        </p:nvSpPr>
        <p:spPr>
          <a:xfrm>
            <a:off x="528500" y="3336390"/>
            <a:ext cx="309700" cy="369332"/>
          </a:xfrm>
          <a:prstGeom prst="rect">
            <a:avLst/>
          </a:prstGeom>
          <a:noFill/>
        </p:spPr>
        <p:txBody>
          <a:bodyPr wrap="none" rtlCol="0">
            <a:spAutoFit/>
          </a:bodyPr>
          <a:lstStyle/>
          <a:p>
            <a:r>
              <a:rPr lang="en-US" dirty="0"/>
              <a:t>B</a:t>
            </a:r>
          </a:p>
        </p:txBody>
      </p:sp>
      <p:sp>
        <p:nvSpPr>
          <p:cNvPr id="4" name="TextBox 3">
            <a:extLst>
              <a:ext uri="{FF2B5EF4-FFF2-40B4-BE49-F238E27FC236}">
                <a16:creationId xmlns:a16="http://schemas.microsoft.com/office/drawing/2014/main" id="{7C323234-4121-4D3C-DEE6-9B668C93C818}"/>
              </a:ext>
            </a:extLst>
          </p:cNvPr>
          <p:cNvSpPr txBox="1"/>
          <p:nvPr/>
        </p:nvSpPr>
        <p:spPr>
          <a:xfrm>
            <a:off x="507523" y="4422740"/>
            <a:ext cx="308098" cy="369332"/>
          </a:xfrm>
          <a:prstGeom prst="rect">
            <a:avLst/>
          </a:prstGeom>
          <a:noFill/>
        </p:spPr>
        <p:txBody>
          <a:bodyPr wrap="none" rtlCol="0">
            <a:spAutoFit/>
          </a:bodyPr>
          <a:lstStyle/>
          <a:p>
            <a:r>
              <a:rPr lang="en-US" dirty="0"/>
              <a:t>C</a:t>
            </a:r>
          </a:p>
        </p:txBody>
      </p:sp>
      <p:sp>
        <p:nvSpPr>
          <p:cNvPr id="5" name="TextBox 4">
            <a:extLst>
              <a:ext uri="{FF2B5EF4-FFF2-40B4-BE49-F238E27FC236}">
                <a16:creationId xmlns:a16="http://schemas.microsoft.com/office/drawing/2014/main" id="{6CAC56BA-2ACD-3294-7E17-83DA72A42105}"/>
              </a:ext>
            </a:extLst>
          </p:cNvPr>
          <p:cNvSpPr txBox="1"/>
          <p:nvPr/>
        </p:nvSpPr>
        <p:spPr>
          <a:xfrm>
            <a:off x="497905" y="5640370"/>
            <a:ext cx="327334" cy="369332"/>
          </a:xfrm>
          <a:prstGeom prst="rect">
            <a:avLst/>
          </a:prstGeom>
          <a:noFill/>
        </p:spPr>
        <p:txBody>
          <a:bodyPr wrap="none" rtlCol="0">
            <a:spAutoFit/>
          </a:bodyPr>
          <a:lstStyle/>
          <a:p>
            <a:r>
              <a:rPr lang="en-US" dirty="0"/>
              <a:t>D</a:t>
            </a:r>
          </a:p>
        </p:txBody>
      </p:sp>
    </p:spTree>
    <p:extLst>
      <p:ext uri="{BB962C8B-B14F-4D97-AF65-F5344CB8AC3E}">
        <p14:creationId xmlns:p14="http://schemas.microsoft.com/office/powerpoint/2010/main" val="304282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838200" y="557188"/>
            <a:ext cx="10515600" cy="1133499"/>
          </a:xfrm>
        </p:spPr>
        <p:txBody>
          <a:bodyPr>
            <a:normAutofit/>
          </a:bodyPr>
          <a:lstStyle/>
          <a:p>
            <a:pPr algn="ctr"/>
            <a:r>
              <a:rPr lang="en-US" sz="5200" b="1" dirty="0">
                <a:solidFill>
                  <a:schemeClr val="accent5">
                    <a:lumMod val="75000"/>
                  </a:schemeClr>
                </a:solidFill>
                <a:latin typeface="Georgia" panose="02040502050405020303" pitchFamily="18" charset="0"/>
              </a:rPr>
              <a:t>What is a Data Breach?</a:t>
            </a:r>
          </a:p>
        </p:txBody>
      </p:sp>
      <p:graphicFrame>
        <p:nvGraphicFramePr>
          <p:cNvPr id="2" name="Content Placeholder 1">
            <a:extLst>
              <a:ext uri="{FF2B5EF4-FFF2-40B4-BE49-F238E27FC236}">
                <a16:creationId xmlns:a16="http://schemas.microsoft.com/office/drawing/2014/main" id="{94D77173-6C44-12BF-156D-2E1D2F270A96}"/>
              </a:ext>
            </a:extLst>
          </p:cNvPr>
          <p:cNvGraphicFramePr>
            <a:graphicFrameLocks noGrp="1"/>
          </p:cNvGraphicFramePr>
          <p:nvPr>
            <p:ph idx="1"/>
            <p:extLst>
              <p:ext uri="{D42A27DB-BD31-4B8C-83A1-F6EECF244321}">
                <p14:modId xmlns:p14="http://schemas.microsoft.com/office/powerpoint/2010/main" val="3601768131"/>
              </p:ext>
            </p:extLst>
          </p:nvPr>
        </p:nvGraphicFramePr>
        <p:xfrm>
          <a:off x="838200" y="1869895"/>
          <a:ext cx="10668856" cy="4623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E0D8214-BE96-451A-8212-3CB5E2D32E94}"/>
              </a:ext>
            </a:extLst>
          </p:cNvPr>
          <p:cNvSpPr txBox="1"/>
          <p:nvPr/>
        </p:nvSpPr>
        <p:spPr>
          <a:xfrm>
            <a:off x="4673009" y="2215609"/>
            <a:ext cx="914400" cy="369332"/>
          </a:xfrm>
          <a:prstGeom prst="rect">
            <a:avLst/>
          </a:prstGeom>
          <a:noFill/>
        </p:spPr>
        <p:txBody>
          <a:bodyPr wrap="square" rtlCol="0">
            <a:spAutoFit/>
          </a:bodyPr>
          <a:lstStyle/>
          <a:p>
            <a:r>
              <a:rPr lang="en-US" dirty="0"/>
              <a:t>B</a:t>
            </a:r>
          </a:p>
        </p:txBody>
      </p:sp>
      <p:sp>
        <p:nvSpPr>
          <p:cNvPr id="4" name="TextBox 3">
            <a:extLst>
              <a:ext uri="{FF2B5EF4-FFF2-40B4-BE49-F238E27FC236}">
                <a16:creationId xmlns:a16="http://schemas.microsoft.com/office/drawing/2014/main" id="{4EA6F744-1D56-E703-DA4D-AE328CE329AF}"/>
              </a:ext>
            </a:extLst>
          </p:cNvPr>
          <p:cNvSpPr txBox="1"/>
          <p:nvPr/>
        </p:nvSpPr>
        <p:spPr>
          <a:xfrm>
            <a:off x="2039679" y="2215609"/>
            <a:ext cx="914400" cy="369332"/>
          </a:xfrm>
          <a:prstGeom prst="rect">
            <a:avLst/>
          </a:prstGeom>
          <a:noFill/>
        </p:spPr>
        <p:txBody>
          <a:bodyPr wrap="square" rtlCol="0">
            <a:spAutoFit/>
          </a:bodyPr>
          <a:lstStyle/>
          <a:p>
            <a:r>
              <a:rPr lang="en-US" dirty="0"/>
              <a:t>A</a:t>
            </a:r>
          </a:p>
        </p:txBody>
      </p:sp>
      <p:sp>
        <p:nvSpPr>
          <p:cNvPr id="5" name="TextBox 4">
            <a:extLst>
              <a:ext uri="{FF2B5EF4-FFF2-40B4-BE49-F238E27FC236}">
                <a16:creationId xmlns:a16="http://schemas.microsoft.com/office/drawing/2014/main" id="{9307F594-AC29-6D29-18EF-E609166C9AD3}"/>
              </a:ext>
            </a:extLst>
          </p:cNvPr>
          <p:cNvSpPr txBox="1"/>
          <p:nvPr/>
        </p:nvSpPr>
        <p:spPr>
          <a:xfrm>
            <a:off x="7306339" y="2215609"/>
            <a:ext cx="914400" cy="369332"/>
          </a:xfrm>
          <a:prstGeom prst="rect">
            <a:avLst/>
          </a:prstGeom>
          <a:noFill/>
        </p:spPr>
        <p:txBody>
          <a:bodyPr wrap="square" rtlCol="0">
            <a:spAutoFit/>
          </a:bodyPr>
          <a:lstStyle/>
          <a:p>
            <a:r>
              <a:rPr lang="en-US" dirty="0"/>
              <a:t>C</a:t>
            </a:r>
          </a:p>
        </p:txBody>
      </p:sp>
      <p:sp>
        <p:nvSpPr>
          <p:cNvPr id="6" name="TextBox 5">
            <a:extLst>
              <a:ext uri="{FF2B5EF4-FFF2-40B4-BE49-F238E27FC236}">
                <a16:creationId xmlns:a16="http://schemas.microsoft.com/office/drawing/2014/main" id="{AFB1176A-A9C1-2281-F6E9-74D7C2962B99}"/>
              </a:ext>
            </a:extLst>
          </p:cNvPr>
          <p:cNvSpPr txBox="1"/>
          <p:nvPr/>
        </p:nvSpPr>
        <p:spPr>
          <a:xfrm>
            <a:off x="10065489" y="2215609"/>
            <a:ext cx="914400"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395433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85" y="426112"/>
            <a:ext cx="7641094" cy="1365679"/>
          </a:xfrm>
          <a:scene3d>
            <a:camera prst="orthographicFront">
              <a:rot lat="0" lon="0" rev="0"/>
            </a:camera>
            <a:lightRig rig="brightRoom" dir="t">
              <a:rot lat="0" lon="0" rev="600000"/>
            </a:lightRig>
          </a:scene3d>
        </p:spPr>
        <p:txBody>
          <a:bodyPr vert="horz" lIns="91440" tIns="45720" rIns="91440" bIns="45720" rtlCol="0" anchor="t">
            <a:normAutofit fontScale="90000"/>
          </a:bodyPr>
          <a:lstStyle/>
          <a:p>
            <a:pPr>
              <a:lnSpc>
                <a:spcPct val="90000"/>
              </a:lnSpc>
            </a:pPr>
            <a:r>
              <a:rPr lang="en-US" sz="2700" b="1" dirty="0">
                <a:solidFill>
                  <a:schemeClr val="accent1">
                    <a:lumMod val="75000"/>
                  </a:schemeClr>
                </a:solidFill>
              </a:rPr>
              <a:t>WHAT ARE SOME COMMON EXAMPLES OF DATA BREACHES?</a:t>
            </a:r>
            <a:br>
              <a:rPr lang="en-US" sz="2700" b="1" dirty="0">
                <a:solidFill>
                  <a:schemeClr val="accent1">
                    <a:lumMod val="75000"/>
                  </a:schemeClr>
                </a:solidFill>
              </a:rPr>
            </a:br>
            <a:br>
              <a:rPr lang="en-US" sz="2700" b="1" dirty="0">
                <a:solidFill>
                  <a:schemeClr val="accent1">
                    <a:lumMod val="75000"/>
                  </a:schemeClr>
                </a:solidFill>
              </a:rPr>
            </a:br>
            <a:br>
              <a:rPr lang="en-US" sz="2300" b="1" dirty="0">
                <a:solidFill>
                  <a:schemeClr val="accent1">
                    <a:lumMod val="75000"/>
                  </a:schemeClr>
                </a:solidFill>
              </a:rPr>
            </a:br>
            <a:br>
              <a:rPr lang="en-US" sz="2300" b="1" dirty="0">
                <a:solidFill>
                  <a:schemeClr val="accent1">
                    <a:lumMod val="75000"/>
                  </a:schemeClr>
                </a:solidFill>
              </a:rPr>
            </a:br>
            <a:r>
              <a:rPr lang="en-US" sz="2300" b="1" dirty="0">
                <a:solidFill>
                  <a:schemeClr val="accent1">
                    <a:lumMod val="75000"/>
                  </a:schemeClr>
                </a:solidFill>
              </a:rPr>
              <a:t>Pick the correct group.</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737358512"/>
              </p:ext>
            </p:extLst>
          </p:nvPr>
        </p:nvGraphicFramePr>
        <p:xfrm>
          <a:off x="3176" y="2133602"/>
          <a:ext cx="12185648" cy="4732865"/>
        </p:xfrm>
        <a:graphic>
          <a:graphicData uri="http://schemas.openxmlformats.org/drawingml/2006/table">
            <a:tbl>
              <a:tblPr firstRow="1" bandRow="1">
                <a:tableStyleId>{BC89EF96-8CEA-46FF-86C4-4CE0E7609802}</a:tableStyleId>
              </a:tblPr>
              <a:tblGrid>
                <a:gridCol w="3515089">
                  <a:extLst>
                    <a:ext uri="{9D8B030D-6E8A-4147-A177-3AD203B41FA5}">
                      <a16:colId xmlns:a16="http://schemas.microsoft.com/office/drawing/2014/main" val="20000"/>
                    </a:ext>
                  </a:extLst>
                </a:gridCol>
                <a:gridCol w="4522443">
                  <a:extLst>
                    <a:ext uri="{9D8B030D-6E8A-4147-A177-3AD203B41FA5}">
                      <a16:colId xmlns:a16="http://schemas.microsoft.com/office/drawing/2014/main" val="20001"/>
                    </a:ext>
                  </a:extLst>
                </a:gridCol>
                <a:gridCol w="4148116">
                  <a:extLst>
                    <a:ext uri="{9D8B030D-6E8A-4147-A177-3AD203B41FA5}">
                      <a16:colId xmlns:a16="http://schemas.microsoft.com/office/drawing/2014/main" val="20002"/>
                    </a:ext>
                  </a:extLst>
                </a:gridCol>
              </a:tblGrid>
              <a:tr h="504032">
                <a:tc>
                  <a:txBody>
                    <a:bodyPr/>
                    <a:lstStyle/>
                    <a:p>
                      <a:r>
                        <a:rPr lang="en-US" sz="1700" dirty="0">
                          <a:solidFill>
                            <a:schemeClr val="tx1">
                              <a:lumMod val="75000"/>
                              <a:lumOff val="25000"/>
                            </a:schemeClr>
                          </a:solidFill>
                        </a:rPr>
                        <a:t>Group 1</a:t>
                      </a:r>
                      <a:endParaRPr sz="1700" dirty="0">
                        <a:solidFill>
                          <a:schemeClr val="tx1">
                            <a:lumMod val="75000"/>
                            <a:lumOff val="25000"/>
                          </a:schemeClr>
                        </a:solidFill>
                      </a:endParaRPr>
                    </a:p>
                  </a:txBody>
                  <a:tcPr marL="86136" marR="86136" marT="43069" marB="43069" anchor="ctr"/>
                </a:tc>
                <a:tc>
                  <a:txBody>
                    <a:bodyPr/>
                    <a:lstStyle/>
                    <a:p>
                      <a:pPr algn="ctr"/>
                      <a:r>
                        <a:rPr sz="1700" dirty="0">
                          <a:solidFill>
                            <a:schemeClr val="tx2">
                              <a:lumMod val="75000"/>
                            </a:schemeClr>
                          </a:solidFill>
                        </a:rPr>
                        <a:t>Group </a:t>
                      </a:r>
                      <a:r>
                        <a:rPr lang="en-US" sz="1700" dirty="0">
                          <a:solidFill>
                            <a:schemeClr val="tx2">
                              <a:lumMod val="75000"/>
                            </a:schemeClr>
                          </a:solidFill>
                        </a:rPr>
                        <a:t>2</a:t>
                      </a:r>
                      <a:endParaRPr sz="1700" dirty="0">
                        <a:solidFill>
                          <a:schemeClr val="tx2">
                            <a:lumMod val="75000"/>
                          </a:schemeClr>
                        </a:solidFill>
                      </a:endParaRPr>
                    </a:p>
                  </a:txBody>
                  <a:tcPr marL="86136" marR="86136" marT="43069" marB="43069" anchor="ctr"/>
                </a:tc>
                <a:tc>
                  <a:txBody>
                    <a:bodyPr/>
                    <a:lstStyle/>
                    <a:p>
                      <a:pPr algn="ctr"/>
                      <a:r>
                        <a:rPr sz="1700" dirty="0">
                          <a:solidFill>
                            <a:schemeClr val="tx2">
                              <a:lumMod val="75000"/>
                            </a:schemeClr>
                          </a:solidFill>
                        </a:rPr>
                        <a:t>Group </a:t>
                      </a:r>
                      <a:r>
                        <a:rPr lang="en-US" sz="1700" dirty="0">
                          <a:solidFill>
                            <a:schemeClr val="tx2">
                              <a:lumMod val="75000"/>
                            </a:schemeClr>
                          </a:solidFill>
                        </a:rPr>
                        <a:t>3</a:t>
                      </a:r>
                      <a:endParaRPr sz="1700" dirty="0">
                        <a:solidFill>
                          <a:schemeClr val="tx2">
                            <a:lumMod val="75000"/>
                          </a:schemeClr>
                        </a:solidFill>
                      </a:endParaRPr>
                    </a:p>
                  </a:txBody>
                  <a:tcPr marL="86136" marR="86136" marT="43069" marB="43069" anchor="ctr"/>
                </a:tc>
                <a:extLst>
                  <a:ext uri="{0D108BD9-81ED-4DB2-BD59-A6C34878D82A}">
                    <a16:rowId xmlns:a16="http://schemas.microsoft.com/office/drawing/2014/main" val="10000"/>
                  </a:ext>
                </a:extLst>
              </a:tr>
              <a:tr h="1184060">
                <a:tc>
                  <a:txBody>
                    <a:bodyPr/>
                    <a:lstStyle/>
                    <a:p>
                      <a:r>
                        <a:rPr lang="en-US" sz="1700" dirty="0"/>
                        <a:t>Laptop or portable storage device storing FTI is lost or stolen</a:t>
                      </a:r>
                      <a:endParaRPr sz="1700" dirty="0"/>
                    </a:p>
                  </a:txBody>
                  <a:tcPr marL="86136" marR="86136" marT="43069" marB="43069" anchor="ctr"/>
                </a:tc>
                <a:tc>
                  <a:txBody>
                    <a:bodyPr/>
                    <a:lstStyle/>
                    <a:p>
                      <a:pPr algn="ctr"/>
                      <a:r>
                        <a:rPr lang="en-US" sz="1700" dirty="0"/>
                        <a:t>A box of documents with FTI is lost or stolen during shipping.</a:t>
                      </a:r>
                    </a:p>
                  </a:txBody>
                  <a:tcPr marL="86136" marR="86136" marT="43069" marB="43069" anchor="ctr"/>
                </a:tc>
                <a:tc>
                  <a:txBody>
                    <a:bodyPr/>
                    <a:lstStyle/>
                    <a:p>
                      <a:pPr algn="ctr"/>
                      <a:r>
                        <a:rPr lang="en-US" sz="1700" dirty="0"/>
                        <a:t>Hackers employing cyber attack vectors.</a:t>
                      </a:r>
                      <a:endParaRPr sz="1700" dirty="0"/>
                    </a:p>
                  </a:txBody>
                  <a:tcPr marL="86136" marR="86136" marT="43069" marB="43069" anchor="ctr"/>
                </a:tc>
                <a:extLst>
                  <a:ext uri="{0D108BD9-81ED-4DB2-BD59-A6C34878D82A}">
                    <a16:rowId xmlns:a16="http://schemas.microsoft.com/office/drawing/2014/main" val="10001"/>
                  </a:ext>
                </a:extLst>
              </a:tr>
              <a:tr h="1860713">
                <a:tc>
                  <a:txBody>
                    <a:bodyPr/>
                    <a:lstStyle/>
                    <a:p>
                      <a:r>
                        <a:rPr lang="en-US" sz="1700" dirty="0"/>
                        <a:t>An email containing FTI is inadvertently sent to the wrong person.</a:t>
                      </a:r>
                      <a:endParaRPr sz="1700" dirty="0"/>
                    </a:p>
                  </a:txBody>
                  <a:tcPr marL="86136" marR="86136" marT="43069" marB="43069" anchor="ctr"/>
                </a:tc>
                <a:tc>
                  <a:txBody>
                    <a:bodyPr/>
                    <a:lstStyle/>
                    <a:p>
                      <a:pPr algn="ctr"/>
                      <a:r>
                        <a:rPr lang="en-US" sz="1700" dirty="0"/>
                        <a:t>Each column contains common examples of data breaches</a:t>
                      </a:r>
                      <a:endParaRPr sz="1700" dirty="0"/>
                    </a:p>
                  </a:txBody>
                  <a:tcPr marL="86136" marR="86136" marT="43069" marB="43069" anchor="ctr"/>
                </a:tc>
                <a:tc>
                  <a:txBody>
                    <a:bodyPr/>
                    <a:lstStyle/>
                    <a:p>
                      <a:pPr algn="ctr"/>
                      <a:r>
                        <a:rPr lang="en-US" sz="1700" dirty="0"/>
                        <a:t>Lost or stolen devices.</a:t>
                      </a:r>
                      <a:endParaRPr sz="1700" dirty="0"/>
                    </a:p>
                  </a:txBody>
                  <a:tcPr marL="86136" marR="86136" marT="43069" marB="43069" anchor="ctr"/>
                </a:tc>
                <a:extLst>
                  <a:ext uri="{0D108BD9-81ED-4DB2-BD59-A6C34878D82A}">
                    <a16:rowId xmlns:a16="http://schemas.microsoft.com/office/drawing/2014/main" val="10002"/>
                  </a:ext>
                </a:extLst>
              </a:tr>
              <a:tr h="1184060">
                <a:tc>
                  <a:txBody>
                    <a:bodyPr/>
                    <a:lstStyle/>
                    <a:p>
                      <a:r>
                        <a:rPr lang="en-US" sz="1700" dirty="0"/>
                        <a:t>Hint: choose Group 3 </a:t>
                      </a:r>
                      <a:endParaRPr sz="1700" dirty="0"/>
                    </a:p>
                  </a:txBody>
                  <a:tcPr marL="86136" marR="86136" marT="43069" marB="43069" anchor="ctr"/>
                </a:tc>
                <a:tc>
                  <a:txBody>
                    <a:bodyPr/>
                    <a:lstStyle/>
                    <a:p>
                      <a:pPr algn="ctr"/>
                      <a:r>
                        <a:rPr lang="en-US" sz="1700" dirty="0"/>
                        <a:t>An unauthorized third party overhears agency employees discussing FTI.</a:t>
                      </a:r>
                      <a:endParaRPr sz="1700" dirty="0"/>
                    </a:p>
                  </a:txBody>
                  <a:tcPr marL="86136" marR="86136" marT="43069" marB="43069" anchor="ctr"/>
                </a:tc>
                <a:tc>
                  <a:txBody>
                    <a:bodyPr/>
                    <a:lstStyle/>
                    <a:p>
                      <a:pPr algn="ctr"/>
                      <a:r>
                        <a:rPr lang="en-US" sz="1700" dirty="0"/>
                        <a:t>Insider with malicious intent.</a:t>
                      </a:r>
                      <a:endParaRPr sz="1700" dirty="0"/>
                    </a:p>
                  </a:txBody>
                  <a:tcPr marL="86136" marR="86136" marT="43069" marB="43069" anchor="ctr"/>
                </a:tc>
                <a:extLst>
                  <a:ext uri="{0D108BD9-81ED-4DB2-BD59-A6C34878D82A}">
                    <a16:rowId xmlns:a16="http://schemas.microsoft.com/office/drawing/2014/main" val="10003"/>
                  </a:ext>
                </a:extLst>
              </a:tr>
            </a:tbl>
          </a:graphicData>
        </a:graphic>
      </p:graphicFrame>
      <p:pic>
        <p:nvPicPr>
          <p:cNvPr id="2056" name="Picture 8" descr="Data Breach | A word cloud featuring &quot;Date Breach&quot;. This is … | Flickr">
            <a:extLst>
              <a:ext uri="{FF2B5EF4-FFF2-40B4-BE49-F238E27FC236}">
                <a16:creationId xmlns:a16="http://schemas.microsoft.com/office/drawing/2014/main" id="{5B282A30-AE0E-5AD6-1C78-A28B97348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097" y="84301"/>
            <a:ext cx="4074727" cy="204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61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chemeClr val="accent4">
                <a:lumMod val="60000"/>
                <a:lumOff val="40000"/>
              </a:schemeClr>
            </a:gs>
          </a:gsLst>
          <a:lin ang="2700000" scaled="1"/>
        </a:gra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A3D0E87-8F20-5D35-4075-FEDCA51104B3}"/>
              </a:ext>
            </a:extLst>
          </p:cNvPr>
          <p:cNvGraphicFramePr/>
          <p:nvPr>
            <p:extLst>
              <p:ext uri="{D42A27DB-BD31-4B8C-83A1-F6EECF244321}">
                <p14:modId xmlns:p14="http://schemas.microsoft.com/office/powerpoint/2010/main" val="2764770288"/>
              </p:ext>
            </p:extLst>
          </p:nvPr>
        </p:nvGraphicFramePr>
        <p:xfrm>
          <a:off x="152400" y="152400"/>
          <a:ext cx="5539483" cy="616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
          </p:nvPr>
        </p:nvSpPr>
        <p:spPr>
          <a:xfrm>
            <a:off x="152400" y="1246907"/>
            <a:ext cx="8991600" cy="5132658"/>
          </a:xfrm>
        </p:spPr>
        <p:txBody>
          <a:bodyPr>
            <a:noAutofit/>
          </a:bodyPr>
          <a:lstStyle/>
          <a:p>
            <a:r>
              <a:rPr lang="en-US" sz="1600" b="1" u="sng" dirty="0">
                <a:solidFill>
                  <a:schemeClr val="tx1"/>
                </a:solidFill>
                <a:latin typeface="Neue Haas Grotesk Text Pro" panose="020B0504020202020204" pitchFamily="34" charset="0"/>
              </a:rPr>
              <a:t>What is a Data Incident?</a:t>
            </a:r>
          </a:p>
          <a:p>
            <a:r>
              <a:rPr kumimoji="0" lang="en-US" sz="1600" b="0" i="0" u="none" strike="noStrike" kern="1200" cap="none" spc="0" normalizeH="0" baseline="0" noProof="0" dirty="0">
                <a:ln>
                  <a:noFill/>
                </a:ln>
                <a:solidFill>
                  <a:schemeClr val="tx1"/>
                </a:solidFill>
                <a:effectLst/>
                <a:uLnTx/>
                <a:uFillTx/>
                <a:latin typeface="Neue Haas Grotesk Text Pro" panose="020B0504020202020204" pitchFamily="34" charset="0"/>
              </a:rPr>
              <a:t>Correct Answer: D  </a:t>
            </a:r>
          </a:p>
          <a:p>
            <a:r>
              <a:rPr kumimoji="0" lang="en-US" sz="1600" b="0" i="0" u="none" strike="noStrike" kern="1200" cap="none" spc="0" normalizeH="0" baseline="0" noProof="0" dirty="0">
                <a:ln>
                  <a:noFill/>
                </a:ln>
                <a:solidFill>
                  <a:schemeClr val="tx1"/>
                </a:solidFill>
                <a:effectLst/>
                <a:uLnTx/>
                <a:uFillTx/>
                <a:latin typeface="Neue Haas Grotesk Text Pro" panose="020B0504020202020204" pitchFamily="34" charset="0"/>
              </a:rPr>
              <a:t>An occurrence that actually or imminently jeopardizes, without lawful authority, the integrity, confidentiality or availability of information or an information system; or constitutes a violation or imminent threat of violation of law, security policies, security procedures or acceptable use policies. Incidental and inadvertent accesses.</a:t>
            </a:r>
          </a:p>
          <a:p>
            <a:endParaRPr kumimoji="0" lang="en-US" sz="1600" b="0" i="0" u="none" strike="noStrike" kern="1200" cap="none" spc="0" normalizeH="0" baseline="0" noProof="0" dirty="0">
              <a:ln>
                <a:noFill/>
              </a:ln>
              <a:solidFill>
                <a:schemeClr val="tx1"/>
              </a:solidFill>
              <a:effectLst/>
              <a:uLnTx/>
              <a:uFillTx/>
              <a:latin typeface="Neue Haas Grotesk Text Pro" panose="020B0504020202020204" pitchFamily="34" charset="0"/>
            </a:endParaRPr>
          </a:p>
          <a:p>
            <a:r>
              <a:rPr kumimoji="0" lang="en-US" sz="1600" b="1" i="0" u="sng" strike="noStrike" kern="1200" cap="none" spc="0" normalizeH="0" baseline="0" noProof="0" dirty="0">
                <a:ln>
                  <a:noFill/>
                </a:ln>
                <a:solidFill>
                  <a:schemeClr val="tx1"/>
                </a:solidFill>
                <a:effectLst/>
                <a:uLnTx/>
                <a:uFillTx/>
                <a:latin typeface="Neue Haas Grotesk Text Pro" panose="020B0504020202020204" pitchFamily="34" charset="0"/>
              </a:rPr>
              <a:t>What is a Data Breach?</a:t>
            </a:r>
          </a:p>
          <a:p>
            <a:r>
              <a:rPr kumimoji="0" lang="en-US" sz="1600" b="0" i="0" u="none" strike="noStrike" kern="1200" cap="none" spc="0" normalizeH="0" baseline="0" noProof="0" dirty="0">
                <a:ln>
                  <a:noFill/>
                </a:ln>
                <a:solidFill>
                  <a:schemeClr val="tx1"/>
                </a:solidFill>
                <a:effectLst/>
                <a:uLnTx/>
                <a:uFillTx/>
                <a:latin typeface="Neue Haas Grotesk Text Pro" panose="020B0504020202020204" pitchFamily="34" charset="0"/>
              </a:rPr>
              <a:t>Correct Answer: A  </a:t>
            </a:r>
          </a:p>
          <a:p>
            <a:r>
              <a:rPr lang="en-US" sz="1600" b="0" i="0" baseline="0" dirty="0">
                <a:solidFill>
                  <a:schemeClr val="tx1"/>
                </a:solidFill>
                <a:latin typeface="Neue Haas Grotesk Text Pro" panose="020B0504020202020204" pitchFamily="34" charset="0"/>
              </a:rPr>
              <a:t>An incident involving the loss or theft of an IRS asset containing FTI, or the loss or theft of a physical document that includes FTI, or the inadvertent disclosure of FTI. </a:t>
            </a:r>
          </a:p>
          <a:p>
            <a:endParaRPr lang="en-US" sz="1600" b="0" i="0" baseline="0" dirty="0">
              <a:solidFill>
                <a:schemeClr val="tx1"/>
              </a:solidFill>
              <a:latin typeface="Neue Haas Grotesk Text Pro" panose="020B0504020202020204" pitchFamily="34" charset="0"/>
            </a:endParaRPr>
          </a:p>
          <a:p>
            <a:r>
              <a:rPr lang="en-US" sz="1600" b="1" u="sng" dirty="0">
                <a:solidFill>
                  <a:schemeClr val="tx1"/>
                </a:solidFill>
                <a:latin typeface="Neue Haas Grotesk Text Pro" panose="020B0504020202020204" pitchFamily="34" charset="0"/>
              </a:rPr>
              <a:t>What are some common examples of a data breach?</a:t>
            </a:r>
          </a:p>
          <a:p>
            <a:r>
              <a:rPr lang="en-US" sz="1600" b="0" i="0" baseline="0" dirty="0">
                <a:solidFill>
                  <a:schemeClr val="tx1"/>
                </a:solidFill>
                <a:latin typeface="Neue Haas Grotesk Text Pro" panose="020B0504020202020204" pitchFamily="34" charset="0"/>
              </a:rPr>
              <a:t>Correct Ans</a:t>
            </a:r>
            <a:r>
              <a:rPr lang="en-US" sz="1600" dirty="0">
                <a:solidFill>
                  <a:schemeClr val="tx1"/>
                </a:solidFill>
                <a:latin typeface="Neue Haas Grotesk Text Pro" panose="020B0504020202020204" pitchFamily="34" charset="0"/>
              </a:rPr>
              <a:t>wer: Group 3</a:t>
            </a:r>
            <a:endParaRPr lang="en-US" sz="1800" dirty="0">
              <a:solidFill>
                <a:schemeClr val="tx1"/>
              </a:solidFill>
              <a:latin typeface="Neue Haas Grotesk Text Pro" panose="020B0504020202020204" pitchFamily="34" charset="0"/>
            </a:endParaRPr>
          </a:p>
          <a:p>
            <a:endParaRPr lang="en-US" sz="1800" dirty="0">
              <a:solidFill>
                <a:schemeClr val="tx1"/>
              </a:solidFill>
              <a:latin typeface="Neue Haas Grotesk Text Pro" panose="020B0504020202020204" pitchFamily="34" charset="0"/>
            </a:endParaRPr>
          </a:p>
          <a:p>
            <a:endParaRPr lang="en-US" sz="1800" dirty="0">
              <a:solidFill>
                <a:schemeClr val="tx1"/>
              </a:solidFill>
              <a:latin typeface="Neue Haas Grotesk Text Pro" panose="020B0504020202020204" pitchFamily="34" charset="0"/>
            </a:endParaRPr>
          </a:p>
          <a:p>
            <a:endParaRPr lang="en-US" sz="1800" dirty="0">
              <a:solidFill>
                <a:schemeClr val="tx1"/>
              </a:solidFill>
              <a:latin typeface="Neue Haas Grotesk Text Pro" panose="020B0504020202020204" pitchFamily="34" charset="0"/>
            </a:endParaRPr>
          </a:p>
          <a:p>
            <a:endParaRPr lang="en-US" sz="1800" dirty="0">
              <a:solidFill>
                <a:schemeClr val="tx1"/>
              </a:solidFill>
              <a:latin typeface="Neue Haas Grotesk Text Pro" panose="020B0504020202020204" pitchFamily="34" charset="0"/>
            </a:endParaRPr>
          </a:p>
          <a:p>
            <a:endParaRPr kumimoji="0" lang="en-US" sz="1800" b="0" i="0" u="none" strike="noStrike" kern="1200" cap="none" spc="0" normalizeH="0" baseline="0" noProof="0" dirty="0">
              <a:ln>
                <a:noFill/>
              </a:ln>
              <a:solidFill>
                <a:schemeClr val="tx1"/>
              </a:solidFill>
              <a:effectLst/>
              <a:uLnTx/>
              <a:uFillTx/>
              <a:latin typeface="Neue Haas Grotesk Text Pro" panose="020B0504020202020204" pitchFamily="34" charset="0"/>
            </a:endParaRPr>
          </a:p>
          <a:p>
            <a:r>
              <a:rPr kumimoji="0" lang="en-US" sz="1800" b="0" i="0" u="none" strike="noStrike" kern="1200" cap="none" spc="0" normalizeH="0" baseline="0" noProof="0" dirty="0">
                <a:ln>
                  <a:noFill/>
                </a:ln>
                <a:solidFill>
                  <a:schemeClr val="tx1"/>
                </a:solidFill>
                <a:effectLst/>
                <a:uLnTx/>
                <a:uFillTx/>
                <a:latin typeface="Neue Haas Grotesk Text Pro" panose="020B0504020202020204" pitchFamily="34" charset="0"/>
              </a:rPr>
              <a:t> </a:t>
            </a:r>
          </a:p>
          <a:p>
            <a:endParaRPr lang="en-US" sz="1800" dirty="0">
              <a:solidFill>
                <a:schemeClr val="tx1"/>
              </a:solidFill>
              <a:latin typeface="Neue Haas Grotesk Text Pro" panose="020B0504020202020204" pitchFamily="34" charset="0"/>
            </a:endParaRPr>
          </a:p>
        </p:txBody>
      </p:sp>
    </p:spTree>
    <p:extLst>
      <p:ext uri="{BB962C8B-B14F-4D97-AF65-F5344CB8AC3E}">
        <p14:creationId xmlns:p14="http://schemas.microsoft.com/office/powerpoint/2010/main" val="344443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3000">
              <a:schemeClr val="accent4">
                <a:lumMod val="40000"/>
                <a:lumOff val="60000"/>
              </a:schemeClr>
            </a:gs>
            <a:gs pos="42000">
              <a:schemeClr val="accent4">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487A-6BCF-C425-4CC2-B3B05983194A}"/>
              </a:ext>
            </a:extLst>
          </p:cNvPr>
          <p:cNvSpPr>
            <a:spLocks noGrp="1"/>
          </p:cNvSpPr>
          <p:nvPr>
            <p:ph type="ctrTitle" idx="4294967295"/>
          </p:nvPr>
        </p:nvSpPr>
        <p:spPr>
          <a:xfrm>
            <a:off x="174660" y="527318"/>
            <a:ext cx="11931715" cy="561743"/>
          </a:xfrm>
        </p:spPr>
        <p:txBody>
          <a:bodyPr vert="horz" lIns="91440" tIns="45720" rIns="91440" bIns="45720" rtlCol="0" anchor="b">
            <a:noAutofit/>
          </a:bodyPr>
          <a:lstStyle/>
          <a:p>
            <a:pPr algn="ctr"/>
            <a:r>
              <a:rPr lang="en-US" sz="2400" b="1" kern="1200" dirty="0">
                <a:solidFill>
                  <a:schemeClr val="tx1"/>
                </a:solidFill>
                <a:latin typeface="Georgia" panose="02040502050405020303" pitchFamily="18" charset="0"/>
              </a:rPr>
              <a:t>REPORTING IMPROPER INSPECTION OR DISCLOSURE OF FTI:</a:t>
            </a:r>
          </a:p>
        </p:txBody>
      </p:sp>
      <p:grpSp>
        <p:nvGrpSpPr>
          <p:cNvPr id="20" name="Group 1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1" name="Rectangle 2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 name="Diagram 2">
            <a:extLst>
              <a:ext uri="{FF2B5EF4-FFF2-40B4-BE49-F238E27FC236}">
                <a16:creationId xmlns:a16="http://schemas.microsoft.com/office/drawing/2014/main" id="{7F00B4CD-D0CC-E35A-BC72-39C7EB06E595}"/>
              </a:ext>
            </a:extLst>
          </p:cNvPr>
          <p:cNvGraphicFramePr/>
          <p:nvPr>
            <p:extLst>
              <p:ext uri="{D42A27DB-BD31-4B8C-83A1-F6EECF244321}">
                <p14:modId xmlns:p14="http://schemas.microsoft.com/office/powerpoint/2010/main" val="3851788769"/>
              </p:ext>
            </p:extLst>
          </p:nvPr>
        </p:nvGraphicFramePr>
        <p:xfrm>
          <a:off x="876692" y="1944795"/>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58E2E1B-9C17-646C-5DC9-AB1153A348B5}"/>
              </a:ext>
            </a:extLst>
          </p:cNvPr>
          <p:cNvSpPr txBox="1"/>
          <p:nvPr/>
        </p:nvSpPr>
        <p:spPr>
          <a:xfrm>
            <a:off x="11264579" y="6411779"/>
            <a:ext cx="841797" cy="492443"/>
          </a:xfrm>
          <a:prstGeom prst="rect">
            <a:avLst/>
          </a:prstGeom>
          <a:noFill/>
        </p:spPr>
        <p:txBody>
          <a:bodyPr wrap="square" rtlCol="0">
            <a:spAutoFit/>
          </a:bodyPr>
          <a:lstStyle/>
          <a:p>
            <a:r>
              <a:rPr lang="en-US" sz="1300" dirty="0"/>
              <a:t>12/2024</a:t>
            </a:r>
          </a:p>
          <a:p>
            <a:endParaRPr lang="en-US" sz="1300" dirty="0"/>
          </a:p>
        </p:txBody>
      </p:sp>
      <p:sp>
        <p:nvSpPr>
          <p:cNvPr id="5" name="Rectangle 4">
            <a:extLst>
              <a:ext uri="{FF2B5EF4-FFF2-40B4-BE49-F238E27FC236}">
                <a16:creationId xmlns:a16="http://schemas.microsoft.com/office/drawing/2014/main" id="{45636350-7769-DEBD-3B36-F4A1B5388FF7}"/>
              </a:ext>
            </a:extLst>
          </p:cNvPr>
          <p:cNvSpPr/>
          <p:nvPr/>
        </p:nvSpPr>
        <p:spPr>
          <a:xfrm>
            <a:off x="0" y="6737718"/>
            <a:ext cx="12192000" cy="12028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282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accent4">
                <a:lumMod val="40000"/>
                <a:lumOff val="60000"/>
              </a:schemeClr>
            </a:gs>
            <a:gs pos="85000">
              <a:srgbClr val="C00000"/>
            </a:gs>
            <a:gs pos="14000">
              <a:schemeClr val="accent4">
                <a:lumMod val="60000"/>
                <a:lumOff val="40000"/>
              </a:schemeClr>
            </a:gs>
          </a:gsLst>
          <a:lin ang="2700000" scaled="1"/>
          <a:tileRect/>
        </a:gradFill>
        <a:effectLst/>
      </p:bgPr>
    </p:bg>
    <p:spTree>
      <p:nvGrpSpPr>
        <p:cNvPr id="1" name=""/>
        <p:cNvGrpSpPr/>
        <p:nvPr/>
      </p:nvGrpSpPr>
      <p:grpSpPr>
        <a:xfrm>
          <a:off x="0" y="0"/>
          <a:ext cx="0" cy="0"/>
          <a:chOff x="0" y="0"/>
          <a:chExt cx="0" cy="0"/>
        </a:xfrm>
      </p:grpSpPr>
      <p:sp useBgFill="1">
        <p:nvSpPr>
          <p:cNvPr id="3126"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3128" name="Rectangle 3127">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6ED47F-E6B1-A736-6F07-ADCBEBE2350C}"/>
              </a:ext>
            </a:extLst>
          </p:cNvPr>
          <p:cNvSpPr>
            <a:spLocks noGrp="1"/>
          </p:cNvSpPr>
          <p:nvPr>
            <p:ph type="title"/>
          </p:nvPr>
        </p:nvSpPr>
        <p:spPr>
          <a:xfrm>
            <a:off x="152400" y="262545"/>
            <a:ext cx="11925300" cy="1109932"/>
          </a:xfrm>
          <a:ln w="3175">
            <a:noFill/>
          </a:ln>
        </p:spPr>
        <p:txBody>
          <a:bodyPr>
            <a:normAutofit/>
          </a:bodyPr>
          <a:lstStyle/>
          <a:p>
            <a:pPr algn="ctr"/>
            <a:r>
              <a:rPr lang="en-US" sz="4000" dirty="0">
                <a:latin typeface="Amasis MT Pro Medium" panose="02040604050005020304" pitchFamily="18" charset="0"/>
              </a:rPr>
              <a:t>DATA INCIDENTS</a:t>
            </a:r>
          </a:p>
        </p:txBody>
      </p:sp>
      <p:pic>
        <p:nvPicPr>
          <p:cNvPr id="3074" name="Picture 2" descr="Data breach statistics 2021 vs. 2022 recapped - Surfshark">
            <a:extLst>
              <a:ext uri="{FF2B5EF4-FFF2-40B4-BE49-F238E27FC236}">
                <a16:creationId xmlns:a16="http://schemas.microsoft.com/office/drawing/2014/main" id="{E946570C-59B9-E360-0C00-10478F4A0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325" r="3633" b="-2"/>
          <a:stretch/>
        </p:blipFill>
        <p:spPr bwMode="auto">
          <a:xfrm>
            <a:off x="152400" y="1991662"/>
            <a:ext cx="5804955" cy="36488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B299412-F0F7-B3B3-99B0-756DD2AFAFE6}"/>
              </a:ext>
            </a:extLst>
          </p:cNvPr>
          <p:cNvSpPr>
            <a:spLocks noGrp="1"/>
          </p:cNvSpPr>
          <p:nvPr>
            <p:ph idx="1"/>
          </p:nvPr>
        </p:nvSpPr>
        <p:spPr>
          <a:xfrm>
            <a:off x="6109756" y="1991662"/>
            <a:ext cx="5664780" cy="4988666"/>
          </a:xfrm>
        </p:spPr>
        <p:txBody>
          <a:bodyPr anchor="ctr">
            <a:normAutofit/>
          </a:bodyPr>
          <a:lstStyle/>
          <a:p>
            <a:pPr marL="0" indent="0">
              <a:buNone/>
            </a:pPr>
            <a:r>
              <a:rPr lang="en-US" sz="1600" b="0" i="0" dirty="0">
                <a:solidFill>
                  <a:srgbClr val="001D35"/>
                </a:solidFill>
                <a:effectLst/>
                <a:latin typeface="Amasis MT Pro Medium" panose="02040604050005020304" pitchFamily="18" charset="0"/>
              </a:rPr>
              <a:t>A data incident is any event that compromises the security of data such as: </a:t>
            </a:r>
          </a:p>
          <a:p>
            <a:r>
              <a:rPr lang="en-US" sz="1600" b="0" i="0" dirty="0">
                <a:solidFill>
                  <a:srgbClr val="001D35"/>
                </a:solidFill>
                <a:effectLst/>
                <a:latin typeface="Amasis MT Pro Medium" panose="02040604050005020304" pitchFamily="18" charset="0"/>
              </a:rPr>
              <a:t>Unauthorized access attempts </a:t>
            </a:r>
          </a:p>
          <a:p>
            <a:r>
              <a:rPr lang="en-US" sz="1600" b="0" i="0" dirty="0">
                <a:solidFill>
                  <a:srgbClr val="001D35"/>
                </a:solidFill>
                <a:effectLst/>
                <a:latin typeface="Amasis MT Pro Medium" panose="02040604050005020304" pitchFamily="18" charset="0"/>
              </a:rPr>
              <a:t>Data breaches </a:t>
            </a:r>
          </a:p>
          <a:p>
            <a:r>
              <a:rPr lang="en-US" sz="1600" b="0" i="0" dirty="0">
                <a:solidFill>
                  <a:srgbClr val="001D35"/>
                </a:solidFill>
                <a:effectLst/>
                <a:latin typeface="Amasis MT Pro Medium" panose="02040604050005020304" pitchFamily="18" charset="0"/>
              </a:rPr>
              <a:t>Data exposure</a:t>
            </a:r>
          </a:p>
          <a:p>
            <a:r>
              <a:rPr lang="en-US" sz="1600" b="0" i="0" dirty="0">
                <a:solidFill>
                  <a:srgbClr val="001D35"/>
                </a:solidFill>
                <a:effectLst/>
                <a:latin typeface="Amasis MT Pro Medium" panose="02040604050005020304" pitchFamily="18" charset="0"/>
              </a:rPr>
              <a:t>Personal data breaches</a:t>
            </a:r>
          </a:p>
          <a:p>
            <a:pPr marL="0" indent="0" algn="l" fontAlgn="ctr">
              <a:lnSpc>
                <a:spcPts val="1950"/>
              </a:lnSpc>
              <a:spcBef>
                <a:spcPts val="1500"/>
              </a:spcBef>
              <a:spcAft>
                <a:spcPts val="750"/>
              </a:spcAft>
              <a:buNone/>
            </a:pPr>
            <a:r>
              <a:rPr lang="en-US" sz="1600" b="0" i="0" dirty="0">
                <a:solidFill>
                  <a:srgbClr val="001D35"/>
                </a:solidFill>
                <a:effectLst/>
                <a:latin typeface="Amasis MT Pro Medium" panose="02040604050005020304" pitchFamily="18" charset="0"/>
              </a:rPr>
              <a:t>Data incidents can also be caused by: </a:t>
            </a:r>
          </a:p>
          <a:p>
            <a:pPr algn="l">
              <a:lnSpc>
                <a:spcPts val="1650"/>
              </a:lnSpc>
              <a:spcBef>
                <a:spcPts val="750"/>
              </a:spcBef>
              <a:spcAft>
                <a:spcPts val="600"/>
              </a:spcAft>
              <a:buFont typeface="Arial" panose="020B0604020202020204" pitchFamily="34" charset="0"/>
              <a:buChar char="•"/>
            </a:pPr>
            <a:r>
              <a:rPr lang="en-US" sz="1600" b="0" i="0" dirty="0">
                <a:solidFill>
                  <a:srgbClr val="001D35"/>
                </a:solidFill>
                <a:effectLst/>
                <a:latin typeface="Amasis MT Pro Medium" panose="02040604050005020304" pitchFamily="18" charset="0"/>
              </a:rPr>
              <a:t>Human error, such as sending an email to the wrong recipient or accidentally deleting records</a:t>
            </a:r>
          </a:p>
          <a:p>
            <a:pPr algn="l">
              <a:lnSpc>
                <a:spcPts val="1650"/>
              </a:lnSpc>
              <a:spcBef>
                <a:spcPts val="750"/>
              </a:spcBef>
              <a:spcAft>
                <a:spcPts val="600"/>
              </a:spcAft>
              <a:buFont typeface="Arial" panose="020B0604020202020204" pitchFamily="34" charset="0"/>
              <a:buChar char="•"/>
            </a:pPr>
            <a:r>
              <a:rPr lang="en-US" sz="1600" b="0" i="0" dirty="0">
                <a:solidFill>
                  <a:srgbClr val="001D35"/>
                </a:solidFill>
                <a:effectLst/>
                <a:latin typeface="Amasis MT Pro Medium" panose="02040604050005020304" pitchFamily="18" charset="0"/>
              </a:rPr>
              <a:t>Sharing passwords or other credentials with third parties</a:t>
            </a:r>
          </a:p>
          <a:p>
            <a:pPr algn="l">
              <a:lnSpc>
                <a:spcPts val="1650"/>
              </a:lnSpc>
              <a:spcBef>
                <a:spcPts val="750"/>
              </a:spcBef>
              <a:spcAft>
                <a:spcPts val="600"/>
              </a:spcAft>
              <a:buFont typeface="Arial" panose="020B0604020202020204" pitchFamily="34" charset="0"/>
              <a:buChar char="•"/>
            </a:pPr>
            <a:r>
              <a:rPr lang="en-US" sz="1600" b="0" i="0" dirty="0">
                <a:solidFill>
                  <a:srgbClr val="001D35"/>
                </a:solidFill>
                <a:effectLst/>
                <a:latin typeface="Amasis MT Pro Medium" panose="02040604050005020304" pitchFamily="18" charset="0"/>
              </a:rPr>
              <a:t>Deliberate acts, such as phishing attacks</a:t>
            </a:r>
          </a:p>
          <a:p>
            <a:pPr algn="l">
              <a:lnSpc>
                <a:spcPts val="1650"/>
              </a:lnSpc>
              <a:spcBef>
                <a:spcPts val="750"/>
              </a:spcBef>
              <a:spcAft>
                <a:spcPts val="1500"/>
              </a:spcAft>
              <a:buFont typeface="Arial" panose="020B0604020202020204" pitchFamily="34" charset="0"/>
              <a:buChar char="•"/>
            </a:pPr>
            <a:r>
              <a:rPr lang="en-US" sz="1600" b="0" i="0" dirty="0">
                <a:solidFill>
                  <a:srgbClr val="001D35"/>
                </a:solidFill>
                <a:effectLst/>
                <a:latin typeface="Amasis MT Pro Medium" panose="02040604050005020304" pitchFamily="18" charset="0"/>
              </a:rPr>
              <a:t>Data loss in storage, transmission, processing, or within a network</a:t>
            </a:r>
          </a:p>
          <a:p>
            <a:pPr marL="0" indent="0">
              <a:buNone/>
            </a:pPr>
            <a:endParaRPr lang="en-US" sz="1400" dirty="0">
              <a:solidFill>
                <a:srgbClr val="001D35"/>
              </a:solidFill>
              <a:latin typeface="Google Sans"/>
            </a:endParaRPr>
          </a:p>
          <a:p>
            <a:pPr marL="0" indent="0">
              <a:buNone/>
            </a:pPr>
            <a:endParaRPr lang="en-US" sz="2000" b="1" dirty="0"/>
          </a:p>
        </p:txBody>
      </p:sp>
    </p:spTree>
    <p:extLst>
      <p:ext uri="{BB962C8B-B14F-4D97-AF65-F5344CB8AC3E}">
        <p14:creationId xmlns:p14="http://schemas.microsoft.com/office/powerpoint/2010/main" val="419674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2078" name="Rectangle 2077">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80" name="Group 2079">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81" name="Rectangle 2080">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2" name="Rectangle 2081">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84" name="Rectangle 208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A42DA35-A650-B9DD-3D64-D4B23202BD32}"/>
              </a:ext>
            </a:extLst>
          </p:cNvPr>
          <p:cNvSpPr txBox="1"/>
          <p:nvPr/>
        </p:nvSpPr>
        <p:spPr>
          <a:xfrm>
            <a:off x="6593917" y="847827"/>
            <a:ext cx="4709345" cy="116958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dirty="0">
                <a:latin typeface="Amasis MT Pro Medium" panose="02040604050005020304" pitchFamily="18" charset="0"/>
                <a:ea typeface="+mj-ea"/>
                <a:cs typeface="+mj-cs"/>
              </a:rPr>
              <a:t>DATA BREACH:</a:t>
            </a:r>
          </a:p>
        </p:txBody>
      </p:sp>
      <p:pic>
        <p:nvPicPr>
          <p:cNvPr id="2052" name="Picture 4" descr="Data Breach Icon Royalty-Free Images, Stock Photos &amp; Pictures | Shutterstock">
            <a:extLst>
              <a:ext uri="{FF2B5EF4-FFF2-40B4-BE49-F238E27FC236}">
                <a16:creationId xmlns:a16="http://schemas.microsoft.com/office/drawing/2014/main" id="{AADBEA32-9430-420D-3F2D-2379DB9D9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8" r="23410" b="2"/>
          <a:stretch/>
        </p:blipFill>
        <p:spPr bwMode="auto">
          <a:xfrm>
            <a:off x="778862" y="847827"/>
            <a:ext cx="5064637" cy="5289986"/>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208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2">
            <a:extLst>
              <a:ext uri="{FF2B5EF4-FFF2-40B4-BE49-F238E27FC236}">
                <a16:creationId xmlns:a16="http://schemas.microsoft.com/office/drawing/2014/main" id="{B1D1778F-6DE9-F1A0-F7D0-94A46F7747E3}"/>
              </a:ext>
            </a:extLst>
          </p:cNvPr>
          <p:cNvGraphicFramePr>
            <a:graphicFrameLocks noGrp="1"/>
          </p:cNvGraphicFramePr>
          <p:nvPr>
            <p:ph idx="1"/>
            <p:extLst>
              <p:ext uri="{D42A27DB-BD31-4B8C-83A1-F6EECF244321}">
                <p14:modId xmlns:p14="http://schemas.microsoft.com/office/powerpoint/2010/main" val="4279667766"/>
              </p:ext>
            </p:extLst>
          </p:nvPr>
        </p:nvGraphicFramePr>
        <p:xfrm>
          <a:off x="6423027" y="2347342"/>
          <a:ext cx="4929098" cy="4108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37601586-33DC-ECA1-7AD2-B05C1F048EF8}"/>
              </a:ext>
            </a:extLst>
          </p:cNvPr>
          <p:cNvSpPr/>
          <p:nvPr/>
        </p:nvSpPr>
        <p:spPr>
          <a:xfrm>
            <a:off x="325728" y="0"/>
            <a:ext cx="527392" cy="517897"/>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ECE65EB-783F-2E97-992A-4BE95B79F89D}"/>
              </a:ext>
            </a:extLst>
          </p:cNvPr>
          <p:cNvSpPr/>
          <p:nvPr/>
        </p:nvSpPr>
        <p:spPr>
          <a:xfrm>
            <a:off x="325728" y="517897"/>
            <a:ext cx="253800" cy="5342167"/>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ADDC9E1-F246-E680-A428-B557485E4F28}"/>
              </a:ext>
            </a:extLst>
          </p:cNvPr>
          <p:cNvSpPr>
            <a:spLocks noGrp="1" noRot="1" noMove="1" noResize="1" noEditPoints="1" noAdjustHandles="1" noChangeArrowheads="1" noChangeShapeType="1"/>
          </p:cNvSpPr>
          <p:nvPr/>
        </p:nvSpPr>
        <p:spPr>
          <a:xfrm>
            <a:off x="6634377" y="2188548"/>
            <a:ext cx="4585003" cy="785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695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3000">
              <a:schemeClr val="accent4">
                <a:lumMod val="40000"/>
                <a:lumOff val="60000"/>
              </a:schemeClr>
            </a:gs>
            <a:gs pos="6000">
              <a:srgbClr val="C00000"/>
            </a:gs>
            <a:gs pos="42000">
              <a:schemeClr val="accent4">
                <a:lumMod val="60000"/>
                <a:lumOff val="40000"/>
              </a:schemeClr>
            </a:gs>
          </a:gsLst>
          <a:lin ang="27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74F2646-08C7-4051-81DA-751C43A03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CD6552F-C98B-4FBA-842F-3EF2D5AC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CC0809-EB4F-B686-2591-60ECE7311E5A}"/>
              </a:ext>
            </a:extLst>
          </p:cNvPr>
          <p:cNvSpPr>
            <a:spLocks noGrp="1"/>
          </p:cNvSpPr>
          <p:nvPr>
            <p:ph idx="1"/>
          </p:nvPr>
        </p:nvSpPr>
        <p:spPr>
          <a:xfrm>
            <a:off x="641099" y="585274"/>
            <a:ext cx="6893176" cy="5237457"/>
          </a:xfrm>
          <a:gradFill flip="none" rotWithShape="1">
            <a:gsLst>
              <a:gs pos="77000">
                <a:schemeClr val="accent5">
                  <a:lumMod val="5000"/>
                  <a:lumOff val="95000"/>
                </a:schemeClr>
              </a:gs>
              <a:gs pos="90000">
                <a:schemeClr val="accent5">
                  <a:lumMod val="45000"/>
                  <a:lumOff val="55000"/>
                </a:schemeClr>
              </a:gs>
            </a:gsLst>
            <a:lin ang="2700000" scaled="1"/>
            <a:tileRect/>
          </a:gradFill>
          <a:ln>
            <a:solidFill>
              <a:srgbClr val="C40000"/>
            </a:solidFill>
          </a:ln>
        </p:spPr>
        <p:txBody>
          <a:bodyPr anchor="ctr">
            <a:normAutofit/>
          </a:bodyPr>
          <a:lstStyle/>
          <a:p>
            <a:pPr marL="0" indent="0">
              <a:buNone/>
            </a:pPr>
            <a:r>
              <a:rPr lang="en-US" sz="2200" b="0" i="0" u="none" strike="noStrike" baseline="0" dirty="0">
                <a:latin typeface="Arial" panose="020B0604020202020204" pitchFamily="34" charset="0"/>
              </a:rPr>
              <a:t>A data breach is not limited to an occurrence where a person other than an authorized user potentially accesses FTI by means of a network intrusion, a targeted attack that exploits website vulnerabilities, or an attack executed through an email message or attachment. </a:t>
            </a:r>
          </a:p>
          <a:p>
            <a:pPr marL="0" indent="0">
              <a:buNone/>
            </a:pPr>
            <a:r>
              <a:rPr lang="en-US" sz="2200" b="0" i="0" u="none" strike="noStrike" baseline="0" dirty="0">
                <a:latin typeface="Arial" panose="020B0604020202020204" pitchFamily="34" charset="0"/>
              </a:rPr>
              <a:t>A data breach may also include the loss or theft of physical documents that include FTI and portable electronic storage media that store FTI, the inadvertent disclosure of FTI on a public website or an oral disclosure of FTI to a person who is not authorized to receive that information. </a:t>
            </a:r>
          </a:p>
          <a:p>
            <a:pPr marL="0" indent="0">
              <a:buNone/>
            </a:pPr>
            <a:r>
              <a:rPr lang="en-US" sz="2200" b="0" i="0" u="none" strike="noStrike" baseline="0" dirty="0">
                <a:latin typeface="Arial" panose="020B0604020202020204" pitchFamily="34" charset="0"/>
              </a:rPr>
              <a:t>It may also include an authorized user accessing FTI for an unauthorized purpose. </a:t>
            </a:r>
            <a:endParaRPr lang="en-US" sz="2200" dirty="0"/>
          </a:p>
        </p:txBody>
      </p:sp>
      <p:pic>
        <p:nvPicPr>
          <p:cNvPr id="4098" name="Picture 2" descr="Data Breach - Overview, How It Occurs, Current Methods">
            <a:extLst>
              <a:ext uri="{FF2B5EF4-FFF2-40B4-BE49-F238E27FC236}">
                <a16:creationId xmlns:a16="http://schemas.microsoft.com/office/drawing/2014/main" id="{160AA8C9-20B5-7566-3CFA-322C2AD8E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043" y="585274"/>
            <a:ext cx="4227306" cy="5237457"/>
          </a:xfrm>
          <a:prstGeom prst="rect">
            <a:avLst/>
          </a:prstGeom>
          <a:gradFill>
            <a:gsLst>
              <a:gs pos="0">
                <a:schemeClr val="accent4">
                  <a:lumMod val="40000"/>
                  <a:lumOff val="60000"/>
                  <a:alpha val="0"/>
                </a:schemeClr>
              </a:gs>
              <a:gs pos="100000">
                <a:schemeClr val="accent4">
                  <a:lumMod val="60000"/>
                  <a:lumOff val="40000"/>
                </a:schemeClr>
              </a:gs>
            </a:gsLst>
            <a:path path="circle">
              <a:fillToRect l="100000" t="100000"/>
            </a:path>
          </a:gradFill>
        </p:spPr>
      </p:pic>
    </p:spTree>
    <p:extLst>
      <p:ext uri="{BB962C8B-B14F-4D97-AF65-F5344CB8AC3E}">
        <p14:creationId xmlns:p14="http://schemas.microsoft.com/office/powerpoint/2010/main" val="214173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73" name="Rectangle 5172">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C024E5E-67E9-BAEA-32A9-914706C41F10}"/>
              </a:ext>
            </a:extLst>
          </p:cNvPr>
          <p:cNvSpPr>
            <a:spLocks noGrp="1" noRot="1" noMove="1" noResize="1" noEditPoints="1" noAdjustHandles="1" noChangeArrowheads="1" noChangeShapeType="1"/>
          </p:cNvSpPr>
          <p:nvPr/>
        </p:nvSpPr>
        <p:spPr>
          <a:xfrm>
            <a:off x="7041856" y="2944090"/>
            <a:ext cx="4036334" cy="23876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nSpc>
                <a:spcPct val="90000"/>
              </a:lnSpc>
              <a:spcBef>
                <a:spcPct val="0"/>
              </a:spcBef>
              <a:spcAft>
                <a:spcPts val="600"/>
              </a:spcAft>
            </a:pPr>
            <a:r>
              <a:rPr lang="en-US" sz="5000" kern="1200" dirty="0">
                <a:solidFill>
                  <a:schemeClr val="bg1"/>
                </a:solidFill>
                <a:latin typeface="+mj-lt"/>
                <a:ea typeface="+mj-ea"/>
                <a:cs typeface="+mj-cs"/>
              </a:rPr>
              <a:t>Major Company Data Breaches</a:t>
            </a:r>
          </a:p>
        </p:txBody>
      </p:sp>
      <p:sp>
        <p:nvSpPr>
          <p:cNvPr id="5175" name="Rectangle 517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7" name="Rectangle 517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79" name="Group 517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5180" name="Rectangle 517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81" name="Rectangle 518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82" name="Rectangle 518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132" name="Picture 12" descr="11 Reasons Your Laptop Will Be Hacked">
            <a:extLst>
              <a:ext uri="{FF2B5EF4-FFF2-40B4-BE49-F238E27FC236}">
                <a16:creationId xmlns:a16="http://schemas.microsoft.com/office/drawing/2014/main" id="{013D3C11-FB9F-2056-1C5F-397E0AA30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46" y="584581"/>
            <a:ext cx="5748922" cy="568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8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809BC-A472-A9FB-AD22-02216C84D471}"/>
              </a:ext>
            </a:extLst>
          </p:cNvPr>
          <p:cNvSpPr>
            <a:spLocks noGrp="1"/>
          </p:cNvSpPr>
          <p:nvPr>
            <p:ph type="title"/>
          </p:nvPr>
        </p:nvSpPr>
        <p:spPr>
          <a:xfrm>
            <a:off x="1" y="70274"/>
            <a:ext cx="6770670" cy="1613042"/>
          </a:xfrm>
        </p:spPr>
        <p:txBody>
          <a:bodyPr anchor="b">
            <a:normAutofit/>
          </a:bodyPr>
          <a:lstStyle/>
          <a:p>
            <a:pPr algn="ctr"/>
            <a:r>
              <a:rPr lang="en-US" sz="3400" b="1" i="0" dirty="0">
                <a:effectLst/>
                <a:highlight>
                  <a:srgbClr val="FFFFFF"/>
                </a:highlight>
                <a:latin typeface="Open Sans" panose="020B0606030504020204" pitchFamily="34" charset="0"/>
              </a:rPr>
              <a:t>UnitedHealth’s $872 Million Cyberattack </a:t>
            </a:r>
            <a:br>
              <a:rPr lang="en-US" sz="3400" b="1" i="0" dirty="0">
                <a:effectLst/>
                <a:highlight>
                  <a:srgbClr val="FFFFFF"/>
                </a:highlight>
                <a:latin typeface="Open Sans" panose="020B0606030504020204" pitchFamily="34" charset="0"/>
              </a:rPr>
            </a:br>
            <a:endParaRPr lang="en-US" sz="3400" dirty="0"/>
          </a:p>
        </p:txBody>
      </p:sp>
      <p:sp>
        <p:nvSpPr>
          <p:cNvPr id="3" name="Content Placeholder 2">
            <a:extLst>
              <a:ext uri="{FF2B5EF4-FFF2-40B4-BE49-F238E27FC236}">
                <a16:creationId xmlns:a16="http://schemas.microsoft.com/office/drawing/2014/main" id="{4FCBD1D1-01DD-D90F-74F4-94BFAAC04409}"/>
              </a:ext>
            </a:extLst>
          </p:cNvPr>
          <p:cNvSpPr>
            <a:spLocks noGrp="1"/>
          </p:cNvSpPr>
          <p:nvPr>
            <p:ph idx="1"/>
          </p:nvPr>
        </p:nvSpPr>
        <p:spPr>
          <a:xfrm>
            <a:off x="324491" y="1753590"/>
            <a:ext cx="5480408" cy="4606113"/>
          </a:xfrm>
        </p:spPr>
        <p:txBody>
          <a:bodyPr>
            <a:normAutofit fontScale="92500" lnSpcReduction="10000"/>
          </a:bodyPr>
          <a:lstStyle/>
          <a:p>
            <a:pPr marL="0" indent="0" fontAlgn="base">
              <a:buNone/>
            </a:pPr>
            <a:r>
              <a:rPr lang="en-US" sz="1600" b="0" i="0" dirty="0">
                <a:effectLst/>
                <a:highlight>
                  <a:srgbClr val="FFFFFF"/>
                </a:highlight>
                <a:latin typeface="Nirmala UI" panose="020B0502040204020203" pitchFamily="34" charset="0"/>
                <a:ea typeface="Nirmala UI" panose="020B0502040204020203" pitchFamily="34" charset="0"/>
                <a:cs typeface="Nirmala UI" panose="020B0502040204020203" pitchFamily="34" charset="0"/>
              </a:rPr>
              <a:t>Be in no doubt that ransomware continues to be a massive problem. A Q1 financial report from UnitedHealth Group in April 2024 revealed a massive $872 million loss attributable to ransomware.</a:t>
            </a:r>
          </a:p>
          <a:p>
            <a:pPr marL="0" indent="0" fontAlgn="base">
              <a:buNone/>
            </a:pPr>
            <a:r>
              <a:rPr lang="en-US" sz="1600" dirty="0">
                <a:highlight>
                  <a:srgbClr val="FFFFFF"/>
                </a:highlight>
                <a:latin typeface="Nirmala UI" panose="020B0502040204020203" pitchFamily="34" charset="0"/>
                <a:ea typeface="Nirmala UI" panose="020B0502040204020203" pitchFamily="34" charset="0"/>
                <a:cs typeface="Nirmala UI" panose="020B0502040204020203" pitchFamily="34" charset="0"/>
              </a:rPr>
              <a:t>The</a:t>
            </a:r>
            <a:r>
              <a:rPr lang="en-US" sz="1600" b="0" i="0" dirty="0">
                <a:effectLst/>
                <a:highlight>
                  <a:srgbClr val="FFFFFF"/>
                </a:highlight>
                <a:latin typeface="Nirmala UI" panose="020B0502040204020203" pitchFamily="34" charset="0"/>
                <a:ea typeface="Nirmala UI" panose="020B0502040204020203" pitchFamily="34" charset="0"/>
                <a:cs typeface="Nirmala UI" panose="020B0502040204020203" pitchFamily="34" charset="0"/>
              </a:rPr>
              <a:t> </a:t>
            </a:r>
            <a:r>
              <a:rPr lang="en-US" sz="1600" dirty="0">
                <a:highlight>
                  <a:srgbClr val="FFFFFF"/>
                </a:highlight>
                <a:latin typeface="Nirmala UI" panose="020B0502040204020203" pitchFamily="34" charset="0"/>
                <a:ea typeface="Nirmala UI" panose="020B0502040204020203" pitchFamily="34" charset="0"/>
                <a:cs typeface="Nirmala UI" panose="020B0502040204020203" pitchFamily="34" charset="0"/>
              </a:rPr>
              <a:t>report</a:t>
            </a:r>
            <a:r>
              <a:rPr lang="en-US" sz="1600" b="0" i="0" dirty="0">
                <a:effectLst/>
                <a:highlight>
                  <a:srgbClr val="FFFFFF"/>
                </a:highlight>
                <a:latin typeface="Nirmala UI" panose="020B0502040204020203" pitchFamily="34" charset="0"/>
                <a:ea typeface="Nirmala UI" panose="020B0502040204020203" pitchFamily="34" charset="0"/>
                <a:cs typeface="Nirmala UI" panose="020B0502040204020203" pitchFamily="34" charset="0"/>
              </a:rPr>
              <a:t> states: "Cash flows from operations from the first quarter 2024 were $1.1 billion and were affected by approximately $3 billion due to the company's cyberattack response actions, including funding acceleration to care providers, and were additionally impacted due to the timing of public sector cash receipts."</a:t>
            </a:r>
          </a:p>
          <a:p>
            <a:pPr marL="0" indent="0" fontAlgn="base">
              <a:buNone/>
            </a:pPr>
            <a:r>
              <a:rPr lang="en-US" sz="1600" b="0" i="0" dirty="0">
                <a:effectLst/>
                <a:highlight>
                  <a:srgbClr val="FFFFFF"/>
                </a:highlight>
                <a:latin typeface="Nirmala UI" panose="020B0502040204020203" pitchFamily="34" charset="0"/>
                <a:ea typeface="Nirmala UI" panose="020B0502040204020203" pitchFamily="34" charset="0"/>
                <a:cs typeface="Nirmala UI" panose="020B0502040204020203" pitchFamily="34" charset="0"/>
              </a:rPr>
              <a:t>UnitedHealth’s ChangeHealthcare platform was impacted by the attack. This payment platform handles transactions between doctors, pharmacies, and healthcare professionals across the USA. The attack resulted in the ChangeHealthcare platform being suspended, with the BlackCat/ALPHV group claiming it stole 6 TB of data.</a:t>
            </a:r>
          </a:p>
          <a:p>
            <a:pPr marL="0" indent="0" fontAlgn="base">
              <a:buNone/>
            </a:pPr>
            <a:r>
              <a:rPr lang="en-US" sz="1600" b="0" i="0" dirty="0">
                <a:effectLst/>
                <a:highlight>
                  <a:srgbClr val="FFFFFF"/>
                </a:highlight>
                <a:latin typeface="Nirmala UI" panose="020B0502040204020203" pitchFamily="34" charset="0"/>
                <a:ea typeface="Nirmala UI" panose="020B0502040204020203" pitchFamily="34" charset="0"/>
                <a:cs typeface="Nirmala UI" panose="020B0502040204020203" pitchFamily="34" charset="0"/>
              </a:rPr>
              <a:t>The attack is currently believed to have been executed via a vulnerable Citrix portal.</a:t>
            </a:r>
          </a:p>
          <a:p>
            <a:pPr marL="0" indent="0" fontAlgn="base">
              <a:buNone/>
            </a:pPr>
            <a:r>
              <a:rPr lang="en-US" sz="1600" b="0" i="0" dirty="0">
                <a:effectLst/>
                <a:highlight>
                  <a:srgbClr val="FFFFFF"/>
                </a:highlight>
                <a:latin typeface="Nirmala UI" panose="020B0502040204020203" pitchFamily="34" charset="0"/>
                <a:ea typeface="Nirmala UI" panose="020B0502040204020203" pitchFamily="34" charset="0"/>
                <a:cs typeface="Nirmala UI" panose="020B0502040204020203" pitchFamily="34" charset="0"/>
              </a:rPr>
              <a:t>At a federal hearing in May 2024, UnitedHealth Group CEO Andrew Witty </a:t>
            </a:r>
            <a:r>
              <a:rPr lang="en-US" sz="1600" dirty="0">
                <a:highlight>
                  <a:srgbClr val="FFFFFF"/>
                </a:highlight>
                <a:latin typeface="Nirmala UI" panose="020B0502040204020203" pitchFamily="34" charset="0"/>
                <a:ea typeface="Nirmala UI" panose="020B0502040204020203" pitchFamily="34" charset="0"/>
                <a:cs typeface="Nirmala UI" panose="020B0502040204020203" pitchFamily="34" charset="0"/>
              </a:rPr>
              <a:t>estimated</a:t>
            </a:r>
            <a:r>
              <a:rPr lang="en-US" sz="1600" b="0" i="0" dirty="0">
                <a:effectLst/>
                <a:highlight>
                  <a:srgbClr val="FFFFFF"/>
                </a:highlight>
                <a:latin typeface="Nirmala UI" panose="020B0502040204020203" pitchFamily="34" charset="0"/>
                <a:ea typeface="Nirmala UI" panose="020B0502040204020203" pitchFamily="34" charset="0"/>
                <a:cs typeface="Nirmala UI" panose="020B0502040204020203" pitchFamily="34" charset="0"/>
              </a:rPr>
              <a:t> one-third of Americans had been affected by the attack. </a:t>
            </a:r>
          </a:p>
          <a:p>
            <a:pPr marL="0" indent="0">
              <a:buNone/>
            </a:pPr>
            <a:endParaRPr lang="en-US" sz="110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172" name="Picture 4" descr="Beware: Ransomware is weapon of choice for cyber… | SDN Communications">
            <a:extLst>
              <a:ext uri="{FF2B5EF4-FFF2-40B4-BE49-F238E27FC236}">
                <a16:creationId xmlns:a16="http://schemas.microsoft.com/office/drawing/2014/main" id="{1C87E211-FAB7-B1F9-68D6-A4ECFA808F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3718" y="1839507"/>
            <a:ext cx="5855233" cy="40029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CB06A9D-A5D6-10F4-6834-88951EA8FBD0}"/>
              </a:ext>
            </a:extLst>
          </p:cNvPr>
          <p:cNvSpPr/>
          <p:nvPr/>
        </p:nvSpPr>
        <p:spPr>
          <a:xfrm>
            <a:off x="177715" y="1438709"/>
            <a:ext cx="5916760" cy="21513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910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7BC8A8D-299A-CFDA-972E-DF01A79A7330}"/>
              </a:ext>
            </a:extLst>
          </p:cNvPr>
          <p:cNvPicPr>
            <a:picLocks noChangeAspect="1"/>
          </p:cNvPicPr>
          <p:nvPr/>
        </p:nvPicPr>
        <p:blipFill>
          <a:blip r:embed="rId2"/>
          <a:srcRect l="35942" r="29544" b="1"/>
          <a:stretch/>
        </p:blipFill>
        <p:spPr>
          <a:xfrm>
            <a:off x="-1" y="-2"/>
            <a:ext cx="5410198" cy="6858002"/>
          </a:xfrm>
          <a:prstGeom prst="rect">
            <a:avLst/>
          </a:prstGeom>
        </p:spPr>
      </p:pic>
      <p:sp useBgFill="1">
        <p:nvSpPr>
          <p:cNvPr id="58" name="Rectangle 5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E847C2-3DDC-7E8D-FF58-628675C27FFD}"/>
              </a:ext>
            </a:extLst>
          </p:cNvPr>
          <p:cNvSpPr>
            <a:spLocks noGrp="1"/>
          </p:cNvSpPr>
          <p:nvPr>
            <p:ph type="title"/>
          </p:nvPr>
        </p:nvSpPr>
        <p:spPr>
          <a:xfrm>
            <a:off x="6115317" y="405685"/>
            <a:ext cx="5464968" cy="1559301"/>
          </a:xfrm>
        </p:spPr>
        <p:txBody>
          <a:bodyPr>
            <a:normAutofit/>
          </a:bodyPr>
          <a:lstStyle/>
          <a:p>
            <a:r>
              <a:rPr lang="en-US" sz="4000" b="1" i="0" dirty="0">
                <a:effectLst/>
                <a:highlight>
                  <a:srgbClr val="FFFFFF"/>
                </a:highlight>
                <a:latin typeface="Neue Haas Grotesk Text Pro" panose="020B0504020202020204" pitchFamily="34" charset="0"/>
              </a:rPr>
              <a:t>Tangerine Telecom</a:t>
            </a:r>
            <a:br>
              <a:rPr lang="en-US" sz="4000" b="1" i="0" dirty="0">
                <a:effectLst/>
                <a:highlight>
                  <a:srgbClr val="FFFFFF"/>
                </a:highlight>
                <a:latin typeface="Neue Haas Grotesk Text Pro" panose="020B0504020202020204" pitchFamily="34" charset="0"/>
              </a:rPr>
            </a:br>
            <a:endParaRPr lang="en-US" sz="4000" dirty="0">
              <a:latin typeface="Neue Haas Grotesk Text Pro" panose="020B0504020202020204" pitchFamily="34" charset="0"/>
            </a:endParaRPr>
          </a:p>
        </p:txBody>
      </p:sp>
      <p:sp>
        <p:nvSpPr>
          <p:cNvPr id="3" name="Content Placeholder 2">
            <a:extLst>
              <a:ext uri="{FF2B5EF4-FFF2-40B4-BE49-F238E27FC236}">
                <a16:creationId xmlns:a16="http://schemas.microsoft.com/office/drawing/2014/main" id="{060A7A21-C2AC-09C0-BAD0-EE7FF764F4DB}"/>
              </a:ext>
            </a:extLst>
          </p:cNvPr>
          <p:cNvSpPr>
            <a:spLocks noGrp="1"/>
          </p:cNvSpPr>
          <p:nvPr>
            <p:ph idx="1"/>
          </p:nvPr>
        </p:nvSpPr>
        <p:spPr>
          <a:xfrm>
            <a:off x="5578867" y="1964987"/>
            <a:ext cx="6613132" cy="4893014"/>
          </a:xfrm>
        </p:spPr>
        <p:txBody>
          <a:bodyPr anchor="ctr">
            <a:normAutofit/>
          </a:bodyPr>
          <a:lstStyle/>
          <a:p>
            <a:pPr marL="0" indent="0" fontAlgn="base">
              <a:buNone/>
            </a:pPr>
            <a:r>
              <a:rPr lang="en-US" sz="1600" dirty="0">
                <a:highlight>
                  <a:srgbClr val="FFFFFF"/>
                </a:highlight>
                <a:latin typeface="Neue Haas Grotesk Text Pro" panose="020B0504020202020204" pitchFamily="34" charset="0"/>
              </a:rPr>
              <a:t>Australian ISP Tangerine was breached on February 18, 2024, with over 200,000 records stolen by hackers. Full personal information (names, date of birth, phone numbers, and email addresses) was taken; bank and password details were not.</a:t>
            </a:r>
          </a:p>
          <a:p>
            <a:pPr marL="0" indent="0" fontAlgn="base">
              <a:buNone/>
            </a:pPr>
            <a:r>
              <a:rPr lang="en-US" sz="1600" b="0" i="0" dirty="0">
                <a:effectLst/>
                <a:highlight>
                  <a:srgbClr val="FFFFFF"/>
                </a:highlight>
                <a:latin typeface="Neue Haas Grotesk Text Pro" panose="020B0504020202020204" pitchFamily="34" charset="0"/>
              </a:rPr>
              <a:t>This doesn’t seem to be the usual external cyberattack attempt, however. Instead, it seems to have been traced to either a known individual or someone with their credentials. “We know that the unauthorized disclosure relates to a legacy customer database and has been traced back to the login credentials of a single user engaged by Tangerine on a contract basis.”</a:t>
            </a:r>
          </a:p>
          <a:p>
            <a:pPr marL="0" indent="0" fontAlgn="base">
              <a:buNone/>
            </a:pPr>
            <a:r>
              <a:rPr lang="en-US" sz="1600" b="0" i="0" dirty="0">
                <a:effectLst/>
                <a:highlight>
                  <a:srgbClr val="FFFFFF"/>
                </a:highlight>
                <a:latin typeface="Neue Haas Grotesk Text Pro" panose="020B0504020202020204" pitchFamily="34" charset="0"/>
              </a:rPr>
              <a:t>Tangerine has informed the relevant authorities of the breach, along with all of the affected customers. It seems likely that leaked emails will be targeted by phishing operations.</a:t>
            </a:r>
          </a:p>
          <a:p>
            <a:pPr marL="0" indent="0">
              <a:buNone/>
            </a:pPr>
            <a:endParaRPr lang="en-US" sz="1400" dirty="0">
              <a:latin typeface="Neue Haas Grotesk Text Pro" panose="020B0504020202020204" pitchFamily="34" charset="0"/>
            </a:endParaRPr>
          </a:p>
        </p:txBody>
      </p:sp>
      <p:sp>
        <p:nvSpPr>
          <p:cNvPr id="7" name="Rectangle 6">
            <a:extLst>
              <a:ext uri="{FF2B5EF4-FFF2-40B4-BE49-F238E27FC236}">
                <a16:creationId xmlns:a16="http://schemas.microsoft.com/office/drawing/2014/main" id="{2A5868ED-6DE9-BB13-4EFF-E5A8AEA06821}"/>
              </a:ext>
            </a:extLst>
          </p:cNvPr>
          <p:cNvSpPr/>
          <p:nvPr/>
        </p:nvSpPr>
        <p:spPr>
          <a:xfrm>
            <a:off x="5410197" y="0"/>
            <a:ext cx="168669" cy="6858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778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ront steps and columns of a majestic city building">
            <a:extLst>
              <a:ext uri="{FF2B5EF4-FFF2-40B4-BE49-F238E27FC236}">
                <a16:creationId xmlns:a16="http://schemas.microsoft.com/office/drawing/2014/main" id="{0A325850-601D-0989-D9DE-DFCBDF16B1DC}"/>
              </a:ext>
            </a:extLst>
          </p:cNvPr>
          <p:cNvPicPr>
            <a:picLocks noChangeAspect="1"/>
          </p:cNvPicPr>
          <p:nvPr/>
        </p:nvPicPr>
        <p:blipFill rotWithShape="1">
          <a:blip r:embed="rId2"/>
          <a:srcRect l="13256" r="15603"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6" name="Freeform: Shape 15">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191A87-A6F9-8C7C-9D84-EA7AB48A66BC}"/>
              </a:ext>
            </a:extLst>
          </p:cNvPr>
          <p:cNvSpPr>
            <a:spLocks noGrp="1"/>
          </p:cNvSpPr>
          <p:nvPr>
            <p:ph type="title"/>
          </p:nvPr>
        </p:nvSpPr>
        <p:spPr>
          <a:xfrm>
            <a:off x="374904" y="856488"/>
            <a:ext cx="4992624" cy="1243584"/>
          </a:xfrm>
        </p:spPr>
        <p:txBody>
          <a:bodyPr anchor="ctr">
            <a:normAutofit/>
          </a:bodyPr>
          <a:lstStyle/>
          <a:p>
            <a:r>
              <a:rPr lang="en-US" sz="3100" b="1" i="0" dirty="0">
                <a:effectLst/>
                <a:highlight>
                  <a:srgbClr val="FFFFFF"/>
                </a:highlight>
                <a:latin typeface="Open Sans" panose="020B0606030504020204" pitchFamily="34" charset="0"/>
              </a:rPr>
              <a:t>US Local Governments</a:t>
            </a:r>
            <a:br>
              <a:rPr lang="en-US" sz="3100" b="1" i="0" dirty="0">
                <a:effectLst/>
                <a:highlight>
                  <a:srgbClr val="FFFFFF"/>
                </a:highlight>
                <a:latin typeface="Open Sans" panose="020B0606030504020204" pitchFamily="34" charset="0"/>
              </a:rPr>
            </a:br>
            <a:endParaRPr lang="en-US" sz="3100" dirty="0"/>
          </a:p>
        </p:txBody>
      </p:sp>
      <p:sp>
        <p:nvSpPr>
          <p:cNvPr id="20" name="Rectangle 19">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1A47DA2-B9C2-C9DC-1EC2-208B9352813C}"/>
              </a:ext>
            </a:extLst>
          </p:cNvPr>
          <p:cNvSpPr>
            <a:spLocks noGrp="1"/>
          </p:cNvSpPr>
          <p:nvPr>
            <p:ph idx="1"/>
          </p:nvPr>
        </p:nvSpPr>
        <p:spPr>
          <a:xfrm>
            <a:off x="59436" y="2724051"/>
            <a:ext cx="4855464" cy="3831814"/>
          </a:xfrm>
        </p:spPr>
        <p:txBody>
          <a:bodyPr anchor="t">
            <a:normAutofit/>
          </a:bodyPr>
          <a:lstStyle/>
          <a:p>
            <a:pPr marL="0" indent="0" fontAlgn="base">
              <a:buNone/>
            </a:pPr>
            <a:r>
              <a:rPr lang="en-US" sz="2000" b="0" i="0" dirty="0">
                <a:effectLst/>
                <a:highlight>
                  <a:srgbClr val="FFFFFF"/>
                </a:highlight>
                <a:latin typeface="Open Sans" panose="020B0606030504020204" pitchFamily="34" charset="0"/>
              </a:rPr>
              <a:t>Local governments and associations around the world are routinely victims of cyberattacks. Often the fallout impacts taxpayers and the people who use the services provided.</a:t>
            </a:r>
          </a:p>
          <a:p>
            <a:pPr marL="0" indent="0" fontAlgn="base">
              <a:buNone/>
            </a:pPr>
            <a:r>
              <a:rPr lang="en-US" sz="2000" b="0" i="0" dirty="0">
                <a:effectLst/>
                <a:highlight>
                  <a:srgbClr val="FFFFFF"/>
                </a:highlight>
                <a:latin typeface="Open Sans" panose="020B0606030504020204" pitchFamily="34" charset="0"/>
              </a:rPr>
              <a:t>In early 2024, two US county departments were hit in FL</a:t>
            </a:r>
            <a:r>
              <a:rPr lang="en-US" sz="2000" dirty="0">
                <a:highlight>
                  <a:srgbClr val="FFFFFF"/>
                </a:highlight>
                <a:latin typeface="Open Sans" panose="020B0606030504020204" pitchFamily="34" charset="0"/>
              </a:rPr>
              <a:t> </a:t>
            </a:r>
            <a:r>
              <a:rPr lang="en-US" sz="2000" b="0" i="0" dirty="0">
                <a:effectLst/>
                <a:highlight>
                  <a:srgbClr val="FFFFFF"/>
                </a:highlight>
                <a:latin typeface="Open Sans" panose="020B0606030504020204" pitchFamily="34" charset="0"/>
              </a:rPr>
              <a:t>and MO. </a:t>
            </a:r>
          </a:p>
          <a:p>
            <a:pPr marL="0" indent="0" fontAlgn="base">
              <a:buNone/>
            </a:pPr>
            <a:r>
              <a:rPr lang="en-US" sz="2000" b="0" i="0" dirty="0">
                <a:effectLst/>
                <a:highlight>
                  <a:srgbClr val="FFFFFF"/>
                </a:highlight>
                <a:latin typeface="Open Sans" panose="020B0606030504020204" pitchFamily="34" charset="0"/>
              </a:rPr>
              <a:t>All appear</a:t>
            </a:r>
            <a:r>
              <a:rPr lang="en-US" sz="2000" dirty="0">
                <a:highlight>
                  <a:srgbClr val="FFFFFF"/>
                </a:highlight>
                <a:latin typeface="Open Sans" panose="020B0606030504020204" pitchFamily="34" charset="0"/>
              </a:rPr>
              <a:t>ed</a:t>
            </a:r>
            <a:r>
              <a:rPr lang="en-US" sz="2000" b="0" i="0" dirty="0">
                <a:effectLst/>
                <a:highlight>
                  <a:srgbClr val="FFFFFF"/>
                </a:highlight>
                <a:latin typeface="Open Sans" panose="020B0606030504020204" pitchFamily="34" charset="0"/>
              </a:rPr>
              <a:t> to be coordinated ransomware attacks, confirmed within days of each other.</a:t>
            </a:r>
          </a:p>
          <a:p>
            <a:pPr marL="0" indent="0">
              <a:buNone/>
            </a:pPr>
            <a:endParaRPr lang="en-US" sz="2000" dirty="0"/>
          </a:p>
        </p:txBody>
      </p:sp>
      <p:sp>
        <p:nvSpPr>
          <p:cNvPr id="6" name="Rectangle 5">
            <a:extLst>
              <a:ext uri="{FF2B5EF4-FFF2-40B4-BE49-F238E27FC236}">
                <a16:creationId xmlns:a16="http://schemas.microsoft.com/office/drawing/2014/main" id="{D28BDC61-F429-0F58-72D5-A24F8420954C}"/>
              </a:ext>
            </a:extLst>
          </p:cNvPr>
          <p:cNvSpPr>
            <a:spLocks noGrp="1" noRot="1" noMove="1" noResize="1" noEditPoints="1" noAdjustHandles="1" noChangeArrowheads="1" noChangeShapeType="1"/>
          </p:cNvSpPr>
          <p:nvPr/>
        </p:nvSpPr>
        <p:spPr>
          <a:xfrm>
            <a:off x="-4572" y="1124325"/>
            <a:ext cx="128016" cy="74557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851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28" name="Picture 4" descr="Quiz Logo Vector Art, Icons, and Graphics for Free Download">
            <a:extLst>
              <a:ext uri="{FF2B5EF4-FFF2-40B4-BE49-F238E27FC236}">
                <a16:creationId xmlns:a16="http://schemas.microsoft.com/office/drawing/2014/main" id="{F2B6357C-74CB-554E-AB2E-B615C5B848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52" r="1" b="15741"/>
          <a:stretch/>
        </p:blipFill>
        <p:spPr bwMode="auto">
          <a:xfrm>
            <a:off x="99187" y="118707"/>
            <a:ext cx="11993626" cy="662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99081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744</TotalTime>
  <Words>1234</Words>
  <Application>Microsoft Office PowerPoint</Application>
  <PresentationFormat>Widescreen</PresentationFormat>
  <Paragraphs>85</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Abadi</vt:lpstr>
      <vt:lpstr>Aharoni</vt:lpstr>
      <vt:lpstr>Amasis MT Pro Medium</vt:lpstr>
      <vt:lpstr>Arial</vt:lpstr>
      <vt:lpstr>Bierstadt Display</vt:lpstr>
      <vt:lpstr>Calibri</vt:lpstr>
      <vt:lpstr>Calibri Light</vt:lpstr>
      <vt:lpstr>Georgia</vt:lpstr>
      <vt:lpstr>Google Sans</vt:lpstr>
      <vt:lpstr>Neue Haas Grotesk Text Pro</vt:lpstr>
      <vt:lpstr>Nirmala UI</vt:lpstr>
      <vt:lpstr>Open Sans</vt:lpstr>
      <vt:lpstr>Office 2013 - 2022 Theme</vt:lpstr>
      <vt:lpstr>Data Incidents &amp; Breaches</vt:lpstr>
      <vt:lpstr>DATA INCIDENTS</vt:lpstr>
      <vt:lpstr>PowerPoint Presentation</vt:lpstr>
      <vt:lpstr>PowerPoint Presentation</vt:lpstr>
      <vt:lpstr>PowerPoint Presentation</vt:lpstr>
      <vt:lpstr>UnitedHealth’s $872 Million Cyberattack  </vt:lpstr>
      <vt:lpstr>Tangerine Telecom </vt:lpstr>
      <vt:lpstr>US Local Governments </vt:lpstr>
      <vt:lpstr>PowerPoint Presentation</vt:lpstr>
      <vt:lpstr>What is a Data Incident?</vt:lpstr>
      <vt:lpstr>What is a Data Breach?</vt:lpstr>
      <vt:lpstr>WHAT ARE SOME COMMON EXAMPLES OF DATA BREACHES?    Pick the correct group.</vt:lpstr>
      <vt:lpstr>PowerPoint Presentation</vt:lpstr>
      <vt:lpstr>REPORTING IMPROPER INSPECTION OR DISCLOSURE OF FTI: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HANDLING FTI</dc:title>
  <dc:creator>Andrews, Latedra D</dc:creator>
  <cp:lastModifiedBy>Astra Wilson-Kirksey</cp:lastModifiedBy>
  <cp:revision>70</cp:revision>
  <dcterms:created xsi:type="dcterms:W3CDTF">2023-02-14T21:41:36Z</dcterms:created>
  <dcterms:modified xsi:type="dcterms:W3CDTF">2025-01-15T22:18:39Z</dcterms:modified>
</cp:coreProperties>
</file>