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7"/>
  </p:notesMasterIdLst>
  <p:handoutMasterIdLst>
    <p:handoutMasterId r:id="rId8"/>
  </p:handoutMasterIdLst>
  <p:sldIdLst>
    <p:sldId id="256" r:id="rId2"/>
    <p:sldId id="258" r:id="rId3"/>
    <p:sldId id="257" r:id="rId4"/>
    <p:sldId id="259" r:id="rId5"/>
    <p:sldId id="260"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rche, Julia K" initials="LJK" lastIdx="9"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4B6C7"/>
    <a:srgbClr val="15365E"/>
    <a:srgbClr val="657E32"/>
    <a:srgbClr val="E9F0F3"/>
    <a:srgbClr val="DBE7EC"/>
    <a:srgbClr val="CEDDEC"/>
    <a:srgbClr val="E4EEF4"/>
    <a:srgbClr val="288D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71660" autoAdjust="0"/>
  </p:normalViewPr>
  <p:slideViewPr>
    <p:cSldViewPr snapToGrid="0">
      <p:cViewPr varScale="1">
        <p:scale>
          <a:sx n="74" d="100"/>
          <a:sy n="74" d="100"/>
        </p:scale>
        <p:origin x="1578" y="66"/>
      </p:cViewPr>
      <p:guideLst>
        <p:guide orient="horz" pos="2160"/>
        <p:guide pos="2880"/>
      </p:guideLst>
    </p:cSldViewPr>
  </p:slideViewPr>
  <p:outlineViewPr>
    <p:cViewPr>
      <p:scale>
        <a:sx n="33" d="100"/>
        <a:sy n="33" d="100"/>
      </p:scale>
      <p:origin x="0" y="64"/>
    </p:cViewPr>
  </p:outlineViewPr>
  <p:notesTextViewPr>
    <p:cViewPr>
      <p:scale>
        <a:sx n="1" d="1"/>
        <a:sy n="1" d="1"/>
      </p:scale>
      <p:origin x="0" y="0"/>
    </p:cViewPr>
  </p:notesTextViewPr>
  <p:sorterViewPr>
    <p:cViewPr>
      <p:scale>
        <a:sx n="110" d="100"/>
        <a:sy n="110" d="100"/>
      </p:scale>
      <p:origin x="0" y="0"/>
    </p:cViewPr>
  </p:sorterViewPr>
  <p:notesViewPr>
    <p:cSldViewPr snapToGrid="0">
      <p:cViewPr varScale="1">
        <p:scale>
          <a:sx n="81" d="100"/>
          <a:sy n="81" d="100"/>
        </p:scale>
        <p:origin x="20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0"/>
            <a:ext cx="3038475" cy="466578"/>
          </a:xfrm>
          <a:prstGeom prst="rect">
            <a:avLst/>
          </a:prstGeom>
        </p:spPr>
        <p:txBody>
          <a:bodyPr vert="horz" lIns="91759" tIns="45880" rIns="91759" bIns="45880" rtlCol="0"/>
          <a:lstStyle>
            <a:lvl1pPr algn="l">
              <a:defRPr sz="1200"/>
            </a:lvl1pPr>
          </a:lstStyle>
          <a:p>
            <a:endParaRPr lang="en-US" dirty="0"/>
          </a:p>
        </p:txBody>
      </p:sp>
      <p:sp>
        <p:nvSpPr>
          <p:cNvPr id="3" name="Date Placeholder 2"/>
          <p:cNvSpPr>
            <a:spLocks noGrp="1"/>
          </p:cNvSpPr>
          <p:nvPr>
            <p:ph type="dt" sz="quarter" idx="1"/>
          </p:nvPr>
        </p:nvSpPr>
        <p:spPr>
          <a:xfrm>
            <a:off x="3970346" y="0"/>
            <a:ext cx="3038475" cy="466578"/>
          </a:xfrm>
          <a:prstGeom prst="rect">
            <a:avLst/>
          </a:prstGeom>
        </p:spPr>
        <p:txBody>
          <a:bodyPr vert="horz" lIns="91759" tIns="45880" rIns="91759" bIns="45880" rtlCol="0"/>
          <a:lstStyle>
            <a:lvl1pPr algn="r">
              <a:defRPr sz="1200"/>
            </a:lvl1pPr>
          </a:lstStyle>
          <a:p>
            <a:fld id="{A9B734D9-FBB7-4B85-86A2-24E15EDE55E0}" type="datetimeFigureOut">
              <a:rPr lang="en-US" smtClean="0"/>
              <a:t>9/17/2021</a:t>
            </a:fld>
            <a:endParaRPr lang="en-US" dirty="0"/>
          </a:p>
        </p:txBody>
      </p:sp>
      <p:sp>
        <p:nvSpPr>
          <p:cNvPr id="4" name="Footer Placeholder 3"/>
          <p:cNvSpPr>
            <a:spLocks noGrp="1"/>
          </p:cNvSpPr>
          <p:nvPr>
            <p:ph type="ftr" sz="quarter" idx="2"/>
          </p:nvPr>
        </p:nvSpPr>
        <p:spPr>
          <a:xfrm>
            <a:off x="10" y="8829823"/>
            <a:ext cx="3038475" cy="466578"/>
          </a:xfrm>
          <a:prstGeom prst="rect">
            <a:avLst/>
          </a:prstGeom>
        </p:spPr>
        <p:txBody>
          <a:bodyPr vert="horz" lIns="91759" tIns="45880" rIns="91759" bIns="4588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6" y="8829823"/>
            <a:ext cx="3038475" cy="466578"/>
          </a:xfrm>
          <a:prstGeom prst="rect">
            <a:avLst/>
          </a:prstGeom>
        </p:spPr>
        <p:txBody>
          <a:bodyPr vert="horz" lIns="91759" tIns="45880" rIns="91759" bIns="45880" rtlCol="0" anchor="b"/>
          <a:lstStyle>
            <a:lvl1pPr algn="r">
              <a:defRPr sz="1200"/>
            </a:lvl1pPr>
          </a:lstStyle>
          <a:p>
            <a:fld id="{41803F26-4061-4820-A8A7-DA9F5475917E}" type="slidenum">
              <a:rPr lang="en-US" smtClean="0"/>
              <a:t>‹#›</a:t>
            </a:fld>
            <a:endParaRPr lang="en-US" dirty="0"/>
          </a:p>
        </p:txBody>
      </p:sp>
    </p:spTree>
    <p:extLst>
      <p:ext uri="{BB962C8B-B14F-4D97-AF65-F5344CB8AC3E}">
        <p14:creationId xmlns:p14="http://schemas.microsoft.com/office/powerpoint/2010/main" val="814075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7"/>
            <a:ext cx="3037840" cy="466435"/>
          </a:xfrm>
          <a:prstGeom prst="rect">
            <a:avLst/>
          </a:prstGeom>
        </p:spPr>
        <p:txBody>
          <a:bodyPr vert="horz" lIns="93155" tIns="46576" rIns="93155" bIns="46576" rtlCol="0"/>
          <a:lstStyle>
            <a:lvl1pPr algn="l">
              <a:defRPr sz="1200"/>
            </a:lvl1pPr>
          </a:lstStyle>
          <a:p>
            <a:endParaRPr lang="en-US" dirty="0"/>
          </a:p>
        </p:txBody>
      </p:sp>
      <p:sp>
        <p:nvSpPr>
          <p:cNvPr id="3" name="Date Placeholder 2"/>
          <p:cNvSpPr>
            <a:spLocks noGrp="1"/>
          </p:cNvSpPr>
          <p:nvPr>
            <p:ph type="dt" idx="1"/>
          </p:nvPr>
        </p:nvSpPr>
        <p:spPr>
          <a:xfrm>
            <a:off x="3970939" y="7"/>
            <a:ext cx="3037840" cy="466435"/>
          </a:xfrm>
          <a:prstGeom prst="rect">
            <a:avLst/>
          </a:prstGeom>
        </p:spPr>
        <p:txBody>
          <a:bodyPr vert="horz" lIns="93155" tIns="46576" rIns="93155" bIns="46576" rtlCol="0"/>
          <a:lstStyle>
            <a:lvl1pPr algn="r">
              <a:defRPr sz="1200"/>
            </a:lvl1pPr>
          </a:lstStyle>
          <a:p>
            <a:fld id="{E3FD6F98-055A-4837-90F2-8E5F6821A1BB}" type="datetimeFigureOut">
              <a:rPr lang="en-US" smtClean="0"/>
              <a:t>9/17/2021</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55" tIns="46576" rIns="93155" bIns="46576" rtlCol="0" anchor="ctr"/>
          <a:lstStyle/>
          <a:p>
            <a:endParaRPr lang="en-US" dirty="0"/>
          </a:p>
        </p:txBody>
      </p:sp>
      <p:sp>
        <p:nvSpPr>
          <p:cNvPr id="5" name="Notes Placeholder 4"/>
          <p:cNvSpPr>
            <a:spLocks noGrp="1"/>
          </p:cNvSpPr>
          <p:nvPr>
            <p:ph type="body" sz="quarter" idx="3"/>
          </p:nvPr>
        </p:nvSpPr>
        <p:spPr>
          <a:xfrm>
            <a:off x="701040" y="4473900"/>
            <a:ext cx="5608320" cy="3660458"/>
          </a:xfrm>
          <a:prstGeom prst="rect">
            <a:avLst/>
          </a:prstGeom>
        </p:spPr>
        <p:txBody>
          <a:bodyPr vert="horz" lIns="93155" tIns="46576" rIns="93155" bIns="4657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6"/>
            <a:ext cx="3037840" cy="466434"/>
          </a:xfrm>
          <a:prstGeom prst="rect">
            <a:avLst/>
          </a:prstGeom>
        </p:spPr>
        <p:txBody>
          <a:bodyPr vert="horz" lIns="93155" tIns="46576" rIns="93155" bIns="4657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76"/>
            <a:ext cx="3037840" cy="466434"/>
          </a:xfrm>
          <a:prstGeom prst="rect">
            <a:avLst/>
          </a:prstGeom>
        </p:spPr>
        <p:txBody>
          <a:bodyPr vert="horz" lIns="93155" tIns="46576" rIns="93155" bIns="46576" rtlCol="0" anchor="b"/>
          <a:lstStyle>
            <a:lvl1pPr algn="r">
              <a:defRPr sz="1200"/>
            </a:lvl1pPr>
          </a:lstStyle>
          <a:p>
            <a:fld id="{DBCC7D24-0DC9-4E9C-89C0-35D79A09D337}" type="slidenum">
              <a:rPr lang="en-US" smtClean="0"/>
              <a:t>‹#›</a:t>
            </a:fld>
            <a:endParaRPr lang="en-US" dirty="0"/>
          </a:p>
        </p:txBody>
      </p:sp>
    </p:spTree>
    <p:extLst>
      <p:ext uri="{BB962C8B-B14F-4D97-AF65-F5344CB8AC3E}">
        <p14:creationId xmlns:p14="http://schemas.microsoft.com/office/powerpoint/2010/main" val="2864617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mailto:linksreimbursement@dhhs.nc.gov"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a:t>
            </a:r>
          </a:p>
        </p:txBody>
      </p:sp>
      <p:sp>
        <p:nvSpPr>
          <p:cNvPr id="4" name="Slide Number Placeholder 3"/>
          <p:cNvSpPr>
            <a:spLocks noGrp="1"/>
          </p:cNvSpPr>
          <p:nvPr>
            <p:ph type="sldNum" sz="quarter" idx="5"/>
          </p:nvPr>
        </p:nvSpPr>
        <p:spPr/>
        <p:txBody>
          <a:bodyPr/>
          <a:lstStyle/>
          <a:p>
            <a:fld id="{DBCC7D24-0DC9-4E9C-89C0-35D79A09D337}" type="slidenum">
              <a:rPr lang="en-US" smtClean="0"/>
              <a:t>2</a:t>
            </a:fld>
            <a:endParaRPr lang="en-US" dirty="0"/>
          </a:p>
        </p:txBody>
      </p:sp>
    </p:spTree>
    <p:extLst>
      <p:ext uri="{BB962C8B-B14F-4D97-AF65-F5344CB8AC3E}">
        <p14:creationId xmlns:p14="http://schemas.microsoft.com/office/powerpoint/2010/main" val="2717527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dirty="0">
                <a:effectLst/>
                <a:latin typeface="Arial" panose="020B0604020202020204" pitchFamily="34" charset="0"/>
                <a:ea typeface="Calibri" panose="020F0502020204030204" pitchFamily="34" charset="0"/>
                <a:cs typeface="Times New Roman" panose="02020603050405020304" pitchFamily="18" charset="0"/>
              </a:rPr>
              <a:t>Conduct diligent efforts to identify, locate, and reach out to eligible young adults. Diligent efforts to conduct outreach means those efforts that are reasonably likely to identify, locate, and inform young adults of these payments for which they are eligible. </a:t>
            </a:r>
            <a:br>
              <a:rPr lang="en-US" sz="1800" dirty="0">
                <a:effectLst/>
                <a:latin typeface="Arial" panose="020B0604020202020204" pitchFamily="34" charset="0"/>
                <a:ea typeface="Calibri" panose="020F0502020204030204" pitchFamily="34" charset="0"/>
                <a:cs typeface="Times New Roman" panose="02020603050405020304" pitchFamily="18" charset="0"/>
              </a:rPr>
            </a:b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dirty="0">
                <a:effectLst/>
                <a:latin typeface="Arial" panose="020B0604020202020204" pitchFamily="34" charset="0"/>
                <a:ea typeface="Calibri" panose="020F0502020204030204" pitchFamily="34" charset="0"/>
                <a:cs typeface="Times New Roman" panose="02020603050405020304" pitchFamily="18" charset="0"/>
              </a:rPr>
              <a:t>Create check requisitions for each eligible young adult located who will be receiving the one-time unrestricted payment.</a:t>
            </a:r>
            <a:br>
              <a:rPr lang="en-US" sz="1800" dirty="0">
                <a:effectLst/>
                <a:latin typeface="Arial" panose="020B0604020202020204" pitchFamily="34" charset="0"/>
                <a:ea typeface="Calibri" panose="020F0502020204030204" pitchFamily="34" charset="0"/>
                <a:cs typeface="Times New Roman" panose="02020603050405020304" pitchFamily="18" charset="0"/>
              </a:rPr>
            </a:b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dirty="0">
                <a:effectLst/>
                <a:latin typeface="Arial" panose="020B0604020202020204" pitchFamily="34" charset="0"/>
                <a:ea typeface="Calibri" panose="020F0502020204030204" pitchFamily="34" charset="0"/>
                <a:cs typeface="Times New Roman" panose="02020603050405020304" pitchFamily="18" charset="0"/>
              </a:rPr>
              <a:t>Complete the attached DSS-5217a Request for Payment of Time-Limited Supplemental LINKS Funds.</a:t>
            </a:r>
            <a:br>
              <a:rPr lang="en-US" sz="1800" dirty="0">
                <a:effectLst/>
                <a:latin typeface="Arial" panose="020B0604020202020204" pitchFamily="34" charset="0"/>
                <a:ea typeface="Calibri" panose="020F0502020204030204" pitchFamily="34" charset="0"/>
                <a:cs typeface="Times New Roman" panose="02020603050405020304" pitchFamily="18" charset="0"/>
              </a:rPr>
            </a:b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1800" dirty="0">
                <a:effectLst/>
                <a:latin typeface="Arial" panose="020B0604020202020204" pitchFamily="34" charset="0"/>
                <a:ea typeface="Calibri" panose="020F0502020204030204" pitchFamily="34" charset="0"/>
                <a:cs typeface="Times New Roman" panose="02020603050405020304" pitchFamily="18" charset="0"/>
              </a:rPr>
              <a:t>Submit completed DSS-5217a and copies of each check requisition via email to </a:t>
            </a:r>
            <a:r>
              <a:rPr lang="en-US" sz="1800" u="sng"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hlinkClick r:id="rId3"/>
              </a:rPr>
              <a:t>linksreimbursement@dhhs.nc.gov</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r>
              <a:rPr lang="en-US" dirty="0"/>
              <a:t>After the request forms are received, NC DSS will submit to the Controller’s Office for payment and the county will receive the funds via Electronic Funds Transfer (EFT).</a:t>
            </a:r>
          </a:p>
        </p:txBody>
      </p:sp>
      <p:sp>
        <p:nvSpPr>
          <p:cNvPr id="4" name="Slide Number Placeholder 3"/>
          <p:cNvSpPr>
            <a:spLocks noGrp="1"/>
          </p:cNvSpPr>
          <p:nvPr>
            <p:ph type="sldNum" sz="quarter" idx="5"/>
          </p:nvPr>
        </p:nvSpPr>
        <p:spPr/>
        <p:txBody>
          <a:bodyPr/>
          <a:lstStyle/>
          <a:p>
            <a:fld id="{DBCC7D24-0DC9-4E9C-89C0-35D79A09D337}" type="slidenum">
              <a:rPr lang="en-US" smtClean="0"/>
              <a:t>4</a:t>
            </a:fld>
            <a:endParaRPr lang="en-US" dirty="0"/>
          </a:p>
        </p:txBody>
      </p:sp>
    </p:spTree>
    <p:extLst>
      <p:ext uri="{BB962C8B-B14F-4D97-AF65-F5344CB8AC3E}">
        <p14:creationId xmlns:p14="http://schemas.microsoft.com/office/powerpoint/2010/main" val="18245787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9144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22" name="Picture 21">
            <a:extLst>
              <a:ext uri="{FF2B5EF4-FFF2-40B4-BE49-F238E27FC236}">
                <a16:creationId xmlns:a16="http://schemas.microsoft.com/office/drawing/2014/main" id="{E55F9543-F264-E749-BE41-F4DED20160B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34" y="230729"/>
            <a:ext cx="1824946" cy="1216631"/>
          </a:xfrm>
          <a:prstGeom prst="rect">
            <a:avLst/>
          </a:prstGeom>
        </p:spPr>
      </p:pic>
      <p:pic>
        <p:nvPicPr>
          <p:cNvPr id="23" name="Picture 22">
            <a:extLst>
              <a:ext uri="{FF2B5EF4-FFF2-40B4-BE49-F238E27FC236}">
                <a16:creationId xmlns:a16="http://schemas.microsoft.com/office/drawing/2014/main" id="{77FB28BE-95CF-A648-9958-233FA3E2FD4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877086" y="232218"/>
            <a:ext cx="1820301" cy="1213653"/>
          </a:xfrm>
          <a:prstGeom prst="rect">
            <a:avLst/>
          </a:prstGeom>
        </p:spPr>
      </p:pic>
      <p:pic>
        <p:nvPicPr>
          <p:cNvPr id="24" name="Picture 23">
            <a:extLst>
              <a:ext uri="{FF2B5EF4-FFF2-40B4-BE49-F238E27FC236}">
                <a16:creationId xmlns:a16="http://schemas.microsoft.com/office/drawing/2014/main" id="{E36632A4-6418-EB46-8B31-F39C39E1D0E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60715" y="230096"/>
            <a:ext cx="1617803" cy="1217897"/>
          </a:xfrm>
          <a:prstGeom prst="rect">
            <a:avLst/>
          </a:prstGeom>
        </p:spPr>
      </p:pic>
      <p:pic>
        <p:nvPicPr>
          <p:cNvPr id="25" name="Picture 24">
            <a:extLst>
              <a:ext uri="{FF2B5EF4-FFF2-40B4-BE49-F238E27FC236}">
                <a16:creationId xmlns:a16="http://schemas.microsoft.com/office/drawing/2014/main" id="{92ACDB17-9B72-2747-AC8F-8FD41A14435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444786" y="231327"/>
            <a:ext cx="1823652" cy="1215436"/>
          </a:xfrm>
          <a:prstGeom prst="rect">
            <a:avLst/>
          </a:prstGeom>
        </p:spPr>
      </p:pic>
      <p:pic>
        <p:nvPicPr>
          <p:cNvPr id="26" name="Picture 25">
            <a:extLst>
              <a:ext uri="{FF2B5EF4-FFF2-40B4-BE49-F238E27FC236}">
                <a16:creationId xmlns:a16="http://schemas.microsoft.com/office/drawing/2014/main" id="{F764052B-33F9-6041-8EFF-89AD41BE9853}"/>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320473" y="231327"/>
            <a:ext cx="1823625" cy="1215436"/>
          </a:xfrm>
          <a:prstGeom prst="rect">
            <a:avLst/>
          </a:prstGeom>
        </p:spPr>
      </p:pic>
    </p:spTree>
    <p:extLst>
      <p:ext uri="{BB962C8B-B14F-4D97-AF65-F5344CB8AC3E}">
        <p14:creationId xmlns:p14="http://schemas.microsoft.com/office/powerpoint/2010/main" val="4007200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 Col-Chart/Table">
    <p:spTree>
      <p:nvGrpSpPr>
        <p:cNvPr id="1" name=""/>
        <p:cNvGrpSpPr/>
        <p:nvPr/>
      </p:nvGrpSpPr>
      <p:grpSpPr>
        <a:xfrm>
          <a:off x="0" y="0"/>
          <a:ext cx="0" cy="0"/>
          <a:chOff x="0" y="0"/>
          <a:chExt cx="0" cy="0"/>
        </a:xfrm>
      </p:grpSpPr>
      <p:cxnSp>
        <p:nvCxnSpPr>
          <p:cNvPr id="2" name="Straight Connector 1"/>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346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14" name="Rectangle 13"/>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6" y="2061985"/>
            <a:ext cx="2023733" cy="199887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0"/>
            <a:ext cx="7888288" cy="4795307"/>
          </a:xfrm>
          <a:prstGeom prst="rect">
            <a:avLst/>
          </a:prstGeom>
        </p:spPr>
        <p:txBody>
          <a:bodyPr>
            <a:noAutofit/>
          </a:bodyPr>
          <a:lstStyle>
            <a:lvl1pPr marL="228600" indent="-228600">
              <a:lnSpc>
                <a:spcPct val="100000"/>
              </a:lnSpc>
              <a:spcBef>
                <a:spcPts val="1200"/>
              </a:spcBef>
              <a:defRPr sz="28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buFont typeface="Franklin Gothic Medium" panose="020B0603020102020204" pitchFamily="34" charset="0"/>
              <a:buChar char="−"/>
              <a:defRPr sz="24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p:nvPr>
        </p:nvSpPr>
        <p:spPr>
          <a:xfrm>
            <a:off x="524933" y="624310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endParaRPr lang="en-US" dirty="0"/>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335572"/>
            <a:ext cx="7888288" cy="1212895"/>
          </a:xfrm>
          <a:prstGeom prst="rect">
            <a:avLst/>
          </a:prstGeom>
        </p:spPr>
        <p:txBody>
          <a:bodyPr>
            <a:noAutofit/>
          </a:bodyPr>
          <a:lstStyle>
            <a:lvl1pPr marL="228600"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spcBef>
                <a:spcPts val="0"/>
              </a:spcBef>
              <a:buFont typeface="Franklin Gothic Medium" panose="020B06030201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2548467"/>
            <a:ext cx="7894638" cy="3694230"/>
          </a:xfrm>
          <a:prstGeom prst="rect">
            <a:avLst/>
          </a:prstGeom>
        </p:spPr>
        <p:txBody>
          <a:bodyPr/>
          <a:lstStyle>
            <a:lvl1pPr marL="0" indent="0" algn="ctr">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7" name="Straight Connector 6"/>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1335573"/>
            <a:ext cx="7894638" cy="4902890"/>
          </a:xfrm>
          <a:prstGeom prst="rect">
            <a:avLst/>
          </a:prstGeom>
        </p:spPr>
        <p:txBody>
          <a:bodyPr/>
          <a:lstStyle>
            <a:lvl1pPr marL="0" indent="0" algn="ctr">
              <a:buNone/>
              <a:defRPr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6" name="Straight Connector 5"/>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Col-Chart/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299"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cxnSp>
        <p:nvCxnSpPr>
          <p:cNvPr id="11" name="Straight Connector 10"/>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9438"/>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a:defRPr sz="2000" b="1" i="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baseline="0">
                <a:latin typeface="Arial" panose="020B0604020202020204" pitchFamily="34" charset="0"/>
                <a:ea typeface="Arial" panose="020B0604020202020204" pitchFamily="34" charset="0"/>
                <a:cs typeface="Arial" panose="020B0604020202020204" pitchFamily="34" charset="0"/>
              </a:defRPr>
            </a:lvl2pPr>
            <a:lvl3pPr>
              <a:defRPr sz="2000" b="1" i="0" baseline="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cxnSp>
        <p:nvCxnSpPr>
          <p:cNvPr id="9" name="Straight Connector 8"/>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8"/>
          <p:cNvSpPr txBox="1">
            <a:spLocks/>
          </p:cNvSpPr>
          <p:nvPr userDrawn="1"/>
        </p:nvSpPr>
        <p:spPr>
          <a:xfrm>
            <a:off x="522287"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of Social Services | Pandemic Funds for Young Adults | September 17, 2021</a:t>
            </a:r>
          </a:p>
        </p:txBody>
      </p:sp>
      <p:sp>
        <p:nvSpPr>
          <p:cNvPr id="5" name="Text Placeholder 13"/>
          <p:cNvSpPr txBox="1">
            <a:spLocks/>
          </p:cNvSpPr>
          <p:nvPr userDrawn="1"/>
        </p:nvSpPr>
        <p:spPr>
          <a:xfrm>
            <a:off x="8627269" y="6600157"/>
            <a:ext cx="406400" cy="269875"/>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a:solidFill>
                  <a:srgbClr val="15365E"/>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fld id="{0ED8F5E8-15B1-AB47-A7E0-4212F4A2D8F9}" type="slidenum">
              <a:rPr lang="en-US" b="1" i="0" smtClean="0">
                <a:latin typeface="Arial" panose="020B0604020202020204" pitchFamily="34" charset="0"/>
                <a:cs typeface="Arial" panose="020B0604020202020204" pitchFamily="34" charset="0"/>
              </a:rPr>
              <a:pPr/>
              <a:t>‹#›</a:t>
            </a:fld>
            <a:endParaRPr lang="en-US" b="1"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2519777"/>
      </p:ext>
    </p:extLst>
  </p:cSld>
  <p:clrMap bg1="lt1" tx1="dk1" bg2="lt2" tx2="dk2" accent1="accent1" accent2="accent2" accent3="accent3" accent4="accent4" accent5="accent5" accent6="accent6" hlink="hlink" folHlink="folHlink"/>
  <p:sldLayoutIdLst>
    <p:sldLayoutId id="2147483697" r:id="rId1"/>
    <p:sldLayoutId id="2147483674" r:id="rId2"/>
    <p:sldLayoutId id="2147483675" r:id="rId3"/>
    <p:sldLayoutId id="2147483676" r:id="rId4"/>
    <p:sldLayoutId id="2147483677" r:id="rId5"/>
    <p:sldLayoutId id="2147483678" r:id="rId6"/>
    <p:sldLayoutId id="2147483691" r:id="rId7"/>
    <p:sldLayoutId id="2147483692" r:id="rId8"/>
    <p:sldLayoutId id="2147483681" r:id="rId9"/>
    <p:sldLayoutId id="2147483696" r:id="rId10"/>
  </p:sldLayoutIdLst>
  <p:hf hdr="0" dt="0"/>
  <p:txStyles>
    <p:titleStyle>
      <a:lvl1pPr algn="l" defTabSz="685800" rtl="0" eaLnBrk="1" latinLnBrk="0" hangingPunct="1">
        <a:lnSpc>
          <a:spcPct val="90000"/>
        </a:lnSpc>
        <a:spcBef>
          <a:spcPct val="0"/>
        </a:spcBef>
        <a:buNone/>
        <a:defRPr sz="3300" b="1" i="0" kern="1200">
          <a:solidFill>
            <a:schemeClr val="tx1"/>
          </a:solidFill>
          <a:latin typeface="Helvetica" charset="0"/>
          <a:ea typeface="Helvetica" charset="0"/>
          <a:cs typeface="Helvetica"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9.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mailto:linksreimbursement@dhhs.nc.gov"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mailto:leann.mckoy@dhhs.nc.gov" TargetMode="External"/><Relationship Id="rId2" Type="http://schemas.openxmlformats.org/officeDocument/2006/relationships/hyperlink" Target="mailto:shirley.Williams@dhhs.nc.gov"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8407690-FFE7-40E9-8531-86FBE635DD12}"/>
              </a:ext>
            </a:extLst>
          </p:cNvPr>
          <p:cNvSpPr>
            <a:spLocks noGrp="1"/>
          </p:cNvSpPr>
          <p:nvPr>
            <p:ph type="body" sz="quarter" idx="10"/>
          </p:nvPr>
        </p:nvSpPr>
        <p:spPr>
          <a:xfrm>
            <a:off x="2768595" y="2418588"/>
            <a:ext cx="5774267" cy="2020824"/>
          </a:xfrm>
        </p:spPr>
        <p:txBody>
          <a:bodyPr/>
          <a:lstStyle/>
          <a:p>
            <a:pPr algn="ctr"/>
            <a:r>
              <a:rPr lang="en-US" sz="2000" dirty="0"/>
              <a:t>NC Department of Health and Human Services </a:t>
            </a:r>
            <a:br>
              <a:rPr lang="en-US" sz="2000" dirty="0"/>
            </a:br>
            <a:r>
              <a:rPr lang="en-US" sz="2000" dirty="0"/>
              <a:t>Division of Social Services</a:t>
            </a:r>
          </a:p>
          <a:p>
            <a:endParaRPr lang="en-US" dirty="0"/>
          </a:p>
          <a:p>
            <a:pPr algn="ctr"/>
            <a:r>
              <a:rPr lang="en-US" dirty="0"/>
              <a:t>Pandemic Funds for</a:t>
            </a:r>
          </a:p>
          <a:p>
            <a:pPr algn="ctr"/>
            <a:r>
              <a:rPr lang="en-US" dirty="0"/>
              <a:t> Young Adults</a:t>
            </a:r>
          </a:p>
        </p:txBody>
      </p:sp>
      <p:sp>
        <p:nvSpPr>
          <p:cNvPr id="4" name="Text Placeholder 3">
            <a:extLst>
              <a:ext uri="{FF2B5EF4-FFF2-40B4-BE49-F238E27FC236}">
                <a16:creationId xmlns:a16="http://schemas.microsoft.com/office/drawing/2014/main" id="{94D3FB65-FDA9-4081-A206-BCCF7DC29C7E}"/>
              </a:ext>
            </a:extLst>
          </p:cNvPr>
          <p:cNvSpPr>
            <a:spLocks noGrp="1"/>
          </p:cNvSpPr>
          <p:nvPr>
            <p:ph type="body" sz="quarter" idx="12"/>
          </p:nvPr>
        </p:nvSpPr>
        <p:spPr>
          <a:xfrm>
            <a:off x="2768595" y="5604431"/>
            <a:ext cx="5774267" cy="488226"/>
          </a:xfrm>
        </p:spPr>
        <p:txBody>
          <a:bodyPr/>
          <a:lstStyle/>
          <a:p>
            <a:pPr algn="ctr"/>
            <a:r>
              <a:rPr lang="en-US" dirty="0"/>
              <a:t>September 17, 2021</a:t>
            </a:r>
          </a:p>
        </p:txBody>
      </p:sp>
    </p:spTree>
    <p:extLst>
      <p:ext uri="{BB962C8B-B14F-4D97-AF65-F5344CB8AC3E}">
        <p14:creationId xmlns:p14="http://schemas.microsoft.com/office/powerpoint/2010/main" val="3249611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1E5EE65-CF03-4A0D-8BEB-AF72471A1AAF}"/>
              </a:ext>
            </a:extLst>
          </p:cNvPr>
          <p:cNvSpPr>
            <a:spLocks noGrp="1"/>
          </p:cNvSpPr>
          <p:nvPr>
            <p:ph type="title"/>
          </p:nvPr>
        </p:nvSpPr>
        <p:spPr>
          <a:xfrm>
            <a:off x="208577" y="3211338"/>
            <a:ext cx="3976645" cy="548640"/>
          </a:xfrm>
        </p:spPr>
        <p:txBody>
          <a:bodyPr/>
          <a:lstStyle/>
          <a:p>
            <a:pPr algn="ctr"/>
            <a:r>
              <a:rPr lang="en-US" sz="4000" dirty="0"/>
              <a:t>Agenda</a:t>
            </a:r>
            <a:endParaRPr lang="en-US" dirty="0"/>
          </a:p>
        </p:txBody>
      </p:sp>
      <p:sp>
        <p:nvSpPr>
          <p:cNvPr id="8" name="Rectangle: Rounded Corners 7">
            <a:extLst>
              <a:ext uri="{FF2B5EF4-FFF2-40B4-BE49-F238E27FC236}">
                <a16:creationId xmlns:a16="http://schemas.microsoft.com/office/drawing/2014/main" id="{DE285AD3-EA60-4FFC-970A-E34F54894F8B}"/>
              </a:ext>
            </a:extLst>
          </p:cNvPr>
          <p:cNvSpPr/>
          <p:nvPr/>
        </p:nvSpPr>
        <p:spPr>
          <a:xfrm>
            <a:off x="4958779" y="1466419"/>
            <a:ext cx="2957162" cy="916014"/>
          </a:xfrm>
          <a:prstGeom prst="roundRect">
            <a:avLst>
              <a:gd name="adj" fmla="val 10000"/>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9" name="Rectangle: Rounded Corners 8">
            <a:extLst>
              <a:ext uri="{FF2B5EF4-FFF2-40B4-BE49-F238E27FC236}">
                <a16:creationId xmlns:a16="http://schemas.microsoft.com/office/drawing/2014/main" id="{04C4B647-930F-4D94-B3D1-42A2CECBAC81}"/>
              </a:ext>
            </a:extLst>
          </p:cNvPr>
          <p:cNvSpPr/>
          <p:nvPr/>
        </p:nvSpPr>
        <p:spPr>
          <a:xfrm>
            <a:off x="4958779" y="2753331"/>
            <a:ext cx="2957162" cy="916014"/>
          </a:xfrm>
          <a:prstGeom prst="roundRect">
            <a:avLst>
              <a:gd name="adj" fmla="val 10000"/>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10" name="Rectangle: Rounded Corners 9">
            <a:extLst>
              <a:ext uri="{FF2B5EF4-FFF2-40B4-BE49-F238E27FC236}">
                <a16:creationId xmlns:a16="http://schemas.microsoft.com/office/drawing/2014/main" id="{0AB55E0A-B55F-4F94-A890-A1CB32C34C72}"/>
              </a:ext>
            </a:extLst>
          </p:cNvPr>
          <p:cNvSpPr/>
          <p:nvPr/>
        </p:nvSpPr>
        <p:spPr>
          <a:xfrm>
            <a:off x="4958779" y="3890885"/>
            <a:ext cx="2957162" cy="916014"/>
          </a:xfrm>
          <a:prstGeom prst="roundRect">
            <a:avLst>
              <a:gd name="adj" fmla="val 10000"/>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11" name="Rectangle: Rounded Corners 10">
            <a:extLst>
              <a:ext uri="{FF2B5EF4-FFF2-40B4-BE49-F238E27FC236}">
                <a16:creationId xmlns:a16="http://schemas.microsoft.com/office/drawing/2014/main" id="{2B559FDE-0DFF-48B2-A59C-E008031B74CD}"/>
              </a:ext>
            </a:extLst>
          </p:cNvPr>
          <p:cNvSpPr/>
          <p:nvPr/>
        </p:nvSpPr>
        <p:spPr>
          <a:xfrm>
            <a:off x="4958779" y="5190424"/>
            <a:ext cx="2957162" cy="916014"/>
          </a:xfrm>
          <a:prstGeom prst="roundRect">
            <a:avLst>
              <a:gd name="adj" fmla="val 10000"/>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16" name="TextBox 15">
            <a:extLst>
              <a:ext uri="{FF2B5EF4-FFF2-40B4-BE49-F238E27FC236}">
                <a16:creationId xmlns:a16="http://schemas.microsoft.com/office/drawing/2014/main" id="{1EC191E5-E6E5-49F1-A245-70FCA0A7D4A5}"/>
              </a:ext>
            </a:extLst>
          </p:cNvPr>
          <p:cNvSpPr txBox="1"/>
          <p:nvPr/>
        </p:nvSpPr>
        <p:spPr>
          <a:xfrm>
            <a:off x="5028831" y="1667576"/>
            <a:ext cx="1905993" cy="369332"/>
          </a:xfrm>
          <a:prstGeom prst="rect">
            <a:avLst/>
          </a:prstGeom>
          <a:noFill/>
        </p:spPr>
        <p:txBody>
          <a:bodyPr wrap="square" rtlCol="0">
            <a:spAutoFit/>
          </a:bodyPr>
          <a:lstStyle/>
          <a:p>
            <a:pPr algn="ctr"/>
            <a:r>
              <a:rPr lang="en-US" dirty="0"/>
              <a:t>Introduction</a:t>
            </a:r>
          </a:p>
        </p:txBody>
      </p:sp>
      <p:pic>
        <p:nvPicPr>
          <p:cNvPr id="17" name="Graphic 16" descr="Handshake">
            <a:extLst>
              <a:ext uri="{FF2B5EF4-FFF2-40B4-BE49-F238E27FC236}">
                <a16:creationId xmlns:a16="http://schemas.microsoft.com/office/drawing/2014/main" id="{4D9EBCE4-A87F-4D68-9D5A-4EB5067A387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4824" y="1567983"/>
            <a:ext cx="712886" cy="712886"/>
          </a:xfrm>
          <a:prstGeom prst="rect">
            <a:avLst/>
          </a:prstGeom>
        </p:spPr>
      </p:pic>
      <p:sp>
        <p:nvSpPr>
          <p:cNvPr id="35" name="TextBox 34">
            <a:extLst>
              <a:ext uri="{FF2B5EF4-FFF2-40B4-BE49-F238E27FC236}">
                <a16:creationId xmlns:a16="http://schemas.microsoft.com/office/drawing/2014/main" id="{ABB67612-02C4-4E8E-94AF-4B401DB05FEB}"/>
              </a:ext>
            </a:extLst>
          </p:cNvPr>
          <p:cNvSpPr txBox="1"/>
          <p:nvPr/>
        </p:nvSpPr>
        <p:spPr>
          <a:xfrm>
            <a:off x="4958779" y="2996893"/>
            <a:ext cx="1905993" cy="369332"/>
          </a:xfrm>
          <a:prstGeom prst="rect">
            <a:avLst/>
          </a:prstGeom>
          <a:noFill/>
        </p:spPr>
        <p:txBody>
          <a:bodyPr wrap="square" rtlCol="0">
            <a:spAutoFit/>
          </a:bodyPr>
          <a:lstStyle/>
          <a:p>
            <a:pPr algn="ctr"/>
            <a:r>
              <a:rPr lang="en-US" dirty="0"/>
              <a:t>Eligibility</a:t>
            </a:r>
          </a:p>
        </p:txBody>
      </p:sp>
      <p:sp>
        <p:nvSpPr>
          <p:cNvPr id="36" name="TextBox 35">
            <a:extLst>
              <a:ext uri="{FF2B5EF4-FFF2-40B4-BE49-F238E27FC236}">
                <a16:creationId xmlns:a16="http://schemas.microsoft.com/office/drawing/2014/main" id="{A55E34F8-EF3B-43BE-A903-9983ED47D634}"/>
              </a:ext>
            </a:extLst>
          </p:cNvPr>
          <p:cNvSpPr txBox="1"/>
          <p:nvPr/>
        </p:nvSpPr>
        <p:spPr>
          <a:xfrm>
            <a:off x="4924156" y="4025726"/>
            <a:ext cx="2115342" cy="646331"/>
          </a:xfrm>
          <a:prstGeom prst="rect">
            <a:avLst/>
          </a:prstGeom>
          <a:noFill/>
        </p:spPr>
        <p:txBody>
          <a:bodyPr wrap="square" rtlCol="0">
            <a:spAutoFit/>
          </a:bodyPr>
          <a:lstStyle/>
          <a:p>
            <a:pPr algn="ctr"/>
            <a:r>
              <a:rPr lang="en-US" dirty="0"/>
              <a:t>Dissemination Process</a:t>
            </a:r>
          </a:p>
        </p:txBody>
      </p:sp>
      <p:sp>
        <p:nvSpPr>
          <p:cNvPr id="37" name="TextBox 36">
            <a:extLst>
              <a:ext uri="{FF2B5EF4-FFF2-40B4-BE49-F238E27FC236}">
                <a16:creationId xmlns:a16="http://schemas.microsoft.com/office/drawing/2014/main" id="{77FBE014-9F9D-4387-A629-597C88F6D97C}"/>
              </a:ext>
            </a:extLst>
          </p:cNvPr>
          <p:cNvSpPr txBox="1"/>
          <p:nvPr/>
        </p:nvSpPr>
        <p:spPr>
          <a:xfrm>
            <a:off x="5028830" y="5466400"/>
            <a:ext cx="1905993" cy="369332"/>
          </a:xfrm>
          <a:prstGeom prst="rect">
            <a:avLst/>
          </a:prstGeom>
          <a:noFill/>
        </p:spPr>
        <p:txBody>
          <a:bodyPr wrap="square" rtlCol="0">
            <a:spAutoFit/>
          </a:bodyPr>
          <a:lstStyle/>
          <a:p>
            <a:pPr algn="ctr"/>
            <a:r>
              <a:rPr lang="en-US" dirty="0"/>
              <a:t>Questions</a:t>
            </a:r>
          </a:p>
        </p:txBody>
      </p:sp>
    </p:spTree>
    <p:extLst>
      <p:ext uri="{BB962C8B-B14F-4D97-AF65-F5344CB8AC3E}">
        <p14:creationId xmlns:p14="http://schemas.microsoft.com/office/powerpoint/2010/main" val="2894075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0879F79-346B-4642-BE07-760DC4773068}"/>
              </a:ext>
            </a:extLst>
          </p:cNvPr>
          <p:cNvSpPr>
            <a:spLocks noGrp="1"/>
          </p:cNvSpPr>
          <p:nvPr>
            <p:ph type="title"/>
          </p:nvPr>
        </p:nvSpPr>
        <p:spPr/>
        <p:txBody>
          <a:bodyPr/>
          <a:lstStyle/>
          <a:p>
            <a:r>
              <a:rPr lang="en-US" dirty="0"/>
              <a:t>Eligibility</a:t>
            </a:r>
          </a:p>
        </p:txBody>
      </p:sp>
      <p:sp>
        <p:nvSpPr>
          <p:cNvPr id="6" name="Text Placeholder 5">
            <a:extLst>
              <a:ext uri="{FF2B5EF4-FFF2-40B4-BE49-F238E27FC236}">
                <a16:creationId xmlns:a16="http://schemas.microsoft.com/office/drawing/2014/main" id="{D376BC2B-CE39-4697-AF24-0C8C6C88C759}"/>
              </a:ext>
            </a:extLst>
          </p:cNvPr>
          <p:cNvSpPr>
            <a:spLocks noGrp="1"/>
          </p:cNvSpPr>
          <p:nvPr>
            <p:ph type="body" sz="quarter" idx="10"/>
          </p:nvPr>
        </p:nvSpPr>
        <p:spPr/>
        <p:txBody>
          <a:bodyPr/>
          <a:lstStyle/>
          <a:p>
            <a:r>
              <a:rPr lang="en-US" b="0" dirty="0"/>
              <a:t>Young adults who are at least 18 and not yet 27 </a:t>
            </a:r>
            <a:r>
              <a:rPr lang="en-US" i="1" dirty="0"/>
              <a:t>and</a:t>
            </a:r>
            <a:r>
              <a:rPr lang="en-US" b="0" dirty="0"/>
              <a:t> are or were in foster care at age 14 or older</a:t>
            </a:r>
          </a:p>
          <a:p>
            <a:endParaRPr lang="en-US" dirty="0"/>
          </a:p>
          <a:p>
            <a:r>
              <a:rPr lang="en-US" b="0" dirty="0"/>
              <a:t>Amounts by Age:</a:t>
            </a:r>
          </a:p>
          <a:p>
            <a:pPr lvl="1"/>
            <a:r>
              <a:rPr lang="en-US" b="0" dirty="0"/>
              <a:t>18 – 20 $2,500</a:t>
            </a:r>
          </a:p>
          <a:p>
            <a:pPr lvl="1"/>
            <a:r>
              <a:rPr lang="en-US" b="0" dirty="0"/>
              <a:t>21 – 26 $5,000</a:t>
            </a:r>
          </a:p>
        </p:txBody>
      </p:sp>
    </p:spTree>
    <p:extLst>
      <p:ext uri="{BB962C8B-B14F-4D97-AF65-F5344CB8AC3E}">
        <p14:creationId xmlns:p14="http://schemas.microsoft.com/office/powerpoint/2010/main" val="3392042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C9432-FE00-49F4-A49F-89EBF3C26B0E}"/>
              </a:ext>
            </a:extLst>
          </p:cNvPr>
          <p:cNvSpPr>
            <a:spLocks noGrp="1"/>
          </p:cNvSpPr>
          <p:nvPr>
            <p:ph type="title"/>
          </p:nvPr>
        </p:nvSpPr>
        <p:spPr/>
        <p:txBody>
          <a:bodyPr/>
          <a:lstStyle/>
          <a:p>
            <a:r>
              <a:rPr lang="en-US" dirty="0"/>
              <a:t>Dissemination Process</a:t>
            </a:r>
          </a:p>
        </p:txBody>
      </p:sp>
      <p:sp>
        <p:nvSpPr>
          <p:cNvPr id="3" name="Text Placeholder 2">
            <a:extLst>
              <a:ext uri="{FF2B5EF4-FFF2-40B4-BE49-F238E27FC236}">
                <a16:creationId xmlns:a16="http://schemas.microsoft.com/office/drawing/2014/main" id="{5125C8B7-6010-4F6C-BBEC-AF5B808965FA}"/>
              </a:ext>
            </a:extLst>
          </p:cNvPr>
          <p:cNvSpPr>
            <a:spLocks noGrp="1"/>
          </p:cNvSpPr>
          <p:nvPr>
            <p:ph type="body" sz="quarter" idx="10"/>
          </p:nvPr>
        </p:nvSpPr>
        <p:spPr/>
        <p:txBody>
          <a:bodyPr/>
          <a:lstStyle/>
          <a:p>
            <a:pPr marL="514350" indent="-514350">
              <a:buAutoNum type="arabicPeriod"/>
            </a:pPr>
            <a:r>
              <a:rPr lang="en-US" sz="2400" b="0" dirty="0"/>
              <a:t>Today, DHHS send will send the DCDL and new “stimulus” county allocation which will be 4 times your regular LINKS amount.</a:t>
            </a:r>
          </a:p>
          <a:p>
            <a:pPr marL="514350" indent="-514350">
              <a:buAutoNum type="arabicPeriod"/>
            </a:pPr>
            <a:r>
              <a:rPr lang="en-US" sz="2400" b="0" dirty="0"/>
              <a:t>Conduct diligent outreach efforts.</a:t>
            </a:r>
          </a:p>
          <a:p>
            <a:pPr marL="514350" indent="-514350">
              <a:buAutoNum type="arabicPeriod"/>
            </a:pPr>
            <a:r>
              <a:rPr lang="en-US" sz="2400" b="0" dirty="0"/>
              <a:t>Create check requisitions and communicate any anticipated underspending or overspending often thru the email below.</a:t>
            </a:r>
          </a:p>
          <a:p>
            <a:pPr marL="514350" indent="-514350">
              <a:buAutoNum type="arabicPeriod"/>
            </a:pPr>
            <a:r>
              <a:rPr lang="en-US" sz="2400" b="0" dirty="0"/>
              <a:t>Complete the DSS-5217a Request for Payment of Time-Limited Supplemental LINKS Funds</a:t>
            </a:r>
          </a:p>
          <a:p>
            <a:pPr marL="514350" indent="-514350">
              <a:buAutoNum type="arabicPeriod"/>
            </a:pPr>
            <a:r>
              <a:rPr lang="en-US" sz="2400" b="0" dirty="0"/>
              <a:t>Submit completed DSS-5217a and copies of check requisitions to </a:t>
            </a:r>
            <a:r>
              <a:rPr lang="en-US" sz="2400" b="0" dirty="0">
                <a:hlinkClick r:id="rId3"/>
              </a:rPr>
              <a:t>linksreimbursement@dhhs.nc.gov</a:t>
            </a:r>
            <a:r>
              <a:rPr lang="en-US" sz="2400" b="0" dirty="0"/>
              <a:t> </a:t>
            </a:r>
          </a:p>
        </p:txBody>
      </p:sp>
    </p:spTree>
    <p:extLst>
      <p:ext uri="{BB962C8B-B14F-4D97-AF65-F5344CB8AC3E}">
        <p14:creationId xmlns:p14="http://schemas.microsoft.com/office/powerpoint/2010/main" val="2431332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B2048-954C-4AF6-846A-EF579AC47163}"/>
              </a:ext>
            </a:extLst>
          </p:cNvPr>
          <p:cNvSpPr>
            <a:spLocks noGrp="1"/>
          </p:cNvSpPr>
          <p:nvPr>
            <p:ph type="title"/>
          </p:nvPr>
        </p:nvSpPr>
        <p:spPr/>
        <p:txBody>
          <a:bodyPr/>
          <a:lstStyle/>
          <a:p>
            <a:r>
              <a:rPr lang="en-US" dirty="0"/>
              <a:t>Contact</a:t>
            </a:r>
          </a:p>
        </p:txBody>
      </p:sp>
      <p:sp>
        <p:nvSpPr>
          <p:cNvPr id="5" name="Text Placeholder 2">
            <a:extLst>
              <a:ext uri="{FF2B5EF4-FFF2-40B4-BE49-F238E27FC236}">
                <a16:creationId xmlns:a16="http://schemas.microsoft.com/office/drawing/2014/main" id="{8F56961B-CAAE-42FC-A0C9-81B4CDE8CB85}"/>
              </a:ext>
            </a:extLst>
          </p:cNvPr>
          <p:cNvSpPr txBox="1">
            <a:spLocks/>
          </p:cNvSpPr>
          <p:nvPr/>
        </p:nvSpPr>
        <p:spPr>
          <a:xfrm>
            <a:off x="730779" y="1281772"/>
            <a:ext cx="7888288" cy="5291536"/>
          </a:xfrm>
          <a:prstGeom prst="rect">
            <a:avLst/>
          </a:prstGeom>
        </p:spPr>
        <p:txBody>
          <a:bodyPr>
            <a:noAutofit/>
          </a:bodyPr>
          <a:lstStyle>
            <a:lvl1pPr marL="228600" indent="-228600" algn="l" defTabSz="685800" rtl="0" eaLnBrk="1" latinLnBrk="0" hangingPunct="1">
              <a:lnSpc>
                <a:spcPct val="100000"/>
              </a:lnSpc>
              <a:spcBef>
                <a:spcPts val="1200"/>
              </a:spcBef>
              <a:buFont typeface="Arial" panose="020B0604020202020204" pitchFamily="34" charset="0"/>
              <a:buChar char="•"/>
              <a:defRPr sz="2800" b="1" i="0" kern="12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76263" indent="-233363" algn="l" defTabSz="685800" rtl="0" eaLnBrk="1" latinLnBrk="0" hangingPunct="1">
              <a:lnSpc>
                <a:spcPct val="100000"/>
              </a:lnSpc>
              <a:spcBef>
                <a:spcPts val="375"/>
              </a:spcBef>
              <a:buFont typeface="Franklin Gothic Medium" panose="020B0603020102020204" pitchFamily="34" charset="0"/>
              <a:buChar char="−"/>
              <a:defRPr sz="2400" b="1" i="0" kern="12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973138" indent="-228600" algn="l" defTabSz="685800" rtl="0" eaLnBrk="1" latinLnBrk="0" hangingPunct="1">
              <a:lnSpc>
                <a:spcPct val="100000"/>
              </a:lnSpc>
              <a:spcBef>
                <a:spcPts val="375"/>
              </a:spcBef>
              <a:buFont typeface="Arial" panose="020B0604020202020204" pitchFamily="34" charset="0"/>
              <a:buChar char="•"/>
              <a:defRPr sz="2000" b="1" i="0" kern="12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Franklin Gothic Medium" panose="020B0603020102020204" pitchFamily="34"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Franklin Gothic Medium" panose="020B06030201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1900" dirty="0"/>
              <a:t>Shirley Williams, BSW</a:t>
            </a:r>
          </a:p>
          <a:p>
            <a:pPr marL="0" indent="0" algn="ctr">
              <a:buFont typeface="Arial" panose="020B0604020202020204" pitchFamily="34" charset="0"/>
              <a:buNone/>
            </a:pPr>
            <a:r>
              <a:rPr lang="en-US" sz="1900" b="0" dirty="0"/>
              <a:t>Special Programs Manager</a:t>
            </a:r>
          </a:p>
          <a:p>
            <a:pPr marL="0" indent="0" algn="ctr">
              <a:buFont typeface="Arial" panose="020B0604020202020204" pitchFamily="34" charset="0"/>
              <a:buNone/>
            </a:pPr>
            <a:r>
              <a:rPr lang="en-US" sz="1900" b="0" dirty="0"/>
              <a:t>NC DHHS, NC DSS</a:t>
            </a:r>
          </a:p>
          <a:p>
            <a:pPr marL="0" indent="0" algn="ctr">
              <a:buFont typeface="Arial" panose="020B0604020202020204" pitchFamily="34" charset="0"/>
              <a:buNone/>
            </a:pPr>
            <a:r>
              <a:rPr lang="en-US" sz="1900" b="0" dirty="0"/>
              <a:t>Child Welfare Services</a:t>
            </a:r>
          </a:p>
          <a:p>
            <a:pPr marL="0" indent="0" algn="ctr">
              <a:buFont typeface="Arial" panose="020B0604020202020204" pitchFamily="34" charset="0"/>
              <a:buNone/>
            </a:pPr>
            <a:r>
              <a:rPr lang="en-US" sz="1900" b="0" dirty="0">
                <a:hlinkClick r:id="rId2"/>
              </a:rPr>
              <a:t>shirley.Williams@dhhs.nc.gov</a:t>
            </a:r>
            <a:r>
              <a:rPr lang="en-US" sz="1900" b="0" dirty="0"/>
              <a:t> </a:t>
            </a:r>
          </a:p>
          <a:p>
            <a:pPr marL="0" indent="0" algn="ctr">
              <a:buFont typeface="Arial" panose="020B0604020202020204" pitchFamily="34" charset="0"/>
              <a:buNone/>
            </a:pPr>
            <a:endParaRPr lang="en-US" sz="1900" dirty="0"/>
          </a:p>
          <a:p>
            <a:pPr marL="0" indent="0" algn="ctr">
              <a:buFont typeface="Arial" panose="020B0604020202020204" pitchFamily="34" charset="0"/>
              <a:buNone/>
            </a:pPr>
            <a:r>
              <a:rPr lang="en-US" sz="1900" dirty="0"/>
              <a:t>LeAnn McKoy, MPA</a:t>
            </a:r>
          </a:p>
          <a:p>
            <a:pPr marL="0" indent="0" algn="ctr">
              <a:buFont typeface="Arial" panose="020B0604020202020204" pitchFamily="34" charset="0"/>
              <a:buNone/>
            </a:pPr>
            <a:r>
              <a:rPr lang="en-US" sz="1900" b="0" dirty="0"/>
              <a:t>Foster Care 18 to 21 Program Coordinator</a:t>
            </a:r>
          </a:p>
          <a:p>
            <a:pPr marL="0" indent="0" algn="ctr">
              <a:buFont typeface="Arial" panose="020B0604020202020204" pitchFamily="34" charset="0"/>
              <a:buNone/>
            </a:pPr>
            <a:r>
              <a:rPr lang="en-US" sz="1900" b="0" dirty="0"/>
              <a:t>NC DHHS, NC DSS</a:t>
            </a:r>
          </a:p>
          <a:p>
            <a:pPr marL="0" indent="0" algn="ctr">
              <a:buFont typeface="Arial" panose="020B0604020202020204" pitchFamily="34" charset="0"/>
              <a:buNone/>
            </a:pPr>
            <a:r>
              <a:rPr lang="en-US" sz="1900" b="0" dirty="0"/>
              <a:t>Child Welfare Services</a:t>
            </a:r>
          </a:p>
          <a:p>
            <a:pPr marL="0" indent="0" algn="ctr">
              <a:buFont typeface="Arial" panose="020B0604020202020204" pitchFamily="34" charset="0"/>
              <a:buNone/>
            </a:pPr>
            <a:r>
              <a:rPr lang="en-US" sz="1900" b="0" dirty="0">
                <a:hlinkClick r:id="rId3"/>
              </a:rPr>
              <a:t>leann.mckoy@dhhs.nc.gov</a:t>
            </a:r>
            <a:r>
              <a:rPr lang="en-US" sz="1900" b="0" dirty="0"/>
              <a:t> </a:t>
            </a:r>
          </a:p>
        </p:txBody>
      </p:sp>
    </p:spTree>
    <p:extLst>
      <p:ext uri="{BB962C8B-B14F-4D97-AF65-F5344CB8AC3E}">
        <p14:creationId xmlns:p14="http://schemas.microsoft.com/office/powerpoint/2010/main" val="3562391768"/>
      </p:ext>
    </p:extLst>
  </p:cSld>
  <p:clrMapOvr>
    <a:masterClrMapping/>
  </p:clrMapOvr>
</p:sld>
</file>

<file path=ppt/theme/theme1.xml><?xml version="1.0" encoding="utf-8"?>
<a:theme xmlns:a="http://schemas.openxmlformats.org/drawingml/2006/main" name="3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11291</TotalTime>
  <Words>329</Words>
  <Application>Microsoft Office PowerPoint</Application>
  <PresentationFormat>On-screen Show (4:3)</PresentationFormat>
  <Paragraphs>44</Paragraphs>
  <Slides>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Franklin Gothic Demi Cond</vt:lpstr>
      <vt:lpstr>Franklin Gothic Medium</vt:lpstr>
      <vt:lpstr>Franklin Gothic Medium Cond</vt:lpstr>
      <vt:lpstr>Gotham Bold</vt:lpstr>
      <vt:lpstr>Helvetica</vt:lpstr>
      <vt:lpstr>3_Office Theme</vt:lpstr>
      <vt:lpstr>PowerPoint Presentation</vt:lpstr>
      <vt:lpstr>Agenda</vt:lpstr>
      <vt:lpstr>Eligibility</vt:lpstr>
      <vt:lpstr>Dissemination Process</vt:lpstr>
      <vt:lpstr>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Taryn Dietrich</dc:creator>
  <cp:lastModifiedBy>Osborne, Susan G</cp:lastModifiedBy>
  <cp:revision>833</cp:revision>
  <cp:lastPrinted>2018-10-16T18:16:36Z</cp:lastPrinted>
  <dcterms:created xsi:type="dcterms:W3CDTF">2015-07-07T20:02:11Z</dcterms:created>
  <dcterms:modified xsi:type="dcterms:W3CDTF">2021-09-17T20:49:02Z</dcterms:modified>
</cp:coreProperties>
</file>