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0.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1.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914" r:id="rId2"/>
    <p:sldMasterId id="2147483961" r:id="rId3"/>
    <p:sldMasterId id="2147483975" r:id="rId4"/>
    <p:sldMasterId id="2147483990" r:id="rId5"/>
    <p:sldMasterId id="2147484005" r:id="rId6"/>
    <p:sldMasterId id="2147484038" r:id="rId7"/>
    <p:sldMasterId id="2147484050" r:id="rId8"/>
    <p:sldMasterId id="2147484061" r:id="rId9"/>
    <p:sldMasterId id="2147484073" r:id="rId10"/>
    <p:sldMasterId id="2147484087" r:id="rId11"/>
    <p:sldMasterId id="2147484106" r:id="rId12"/>
  </p:sldMasterIdLst>
  <p:notesMasterIdLst>
    <p:notesMasterId r:id="rId56"/>
  </p:notesMasterIdLst>
  <p:handoutMasterIdLst>
    <p:handoutMasterId r:id="rId57"/>
  </p:handoutMasterIdLst>
  <p:sldIdLst>
    <p:sldId id="459" r:id="rId13"/>
    <p:sldId id="8355" r:id="rId14"/>
    <p:sldId id="8428" r:id="rId15"/>
    <p:sldId id="8357" r:id="rId16"/>
    <p:sldId id="8427" r:id="rId17"/>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8419" r:id="rId38"/>
    <p:sldId id="8414" r:id="rId39"/>
    <p:sldId id="8415" r:id="rId40"/>
    <p:sldId id="8421" r:id="rId41"/>
    <p:sldId id="469" r:id="rId42"/>
    <p:sldId id="706" r:id="rId43"/>
    <p:sldId id="708" r:id="rId44"/>
    <p:sldId id="694" r:id="rId45"/>
    <p:sldId id="695" r:id="rId46"/>
    <p:sldId id="716" r:id="rId47"/>
    <p:sldId id="717" r:id="rId48"/>
    <p:sldId id="702" r:id="rId49"/>
    <p:sldId id="8422" r:id="rId50"/>
    <p:sldId id="8423" r:id="rId51"/>
    <p:sldId id="8424" r:id="rId52"/>
    <p:sldId id="8425" r:id="rId53"/>
    <p:sldId id="8426" r:id="rId54"/>
    <p:sldId id="811"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3FF1F84-DD60-4626-9733-B36F53AC6208}">
          <p14:sldIdLst>
            <p14:sldId id="459"/>
            <p14:sldId id="8355"/>
            <p14:sldId id="8428"/>
          </p14:sldIdLst>
        </p14:section>
        <p14:section name="Untitled Section" id="{9EC84A59-5132-4F98-BD1C-A0904AA64CA3}">
          <p14:sldIdLst>
            <p14:sldId id="8357"/>
            <p14:sldId id="8427"/>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 id="8419"/>
            <p14:sldId id="8414"/>
            <p14:sldId id="8415"/>
            <p14:sldId id="8421"/>
            <p14:sldId id="469"/>
            <p14:sldId id="706"/>
            <p14:sldId id="708"/>
            <p14:sldId id="694"/>
            <p14:sldId id="695"/>
            <p14:sldId id="716"/>
            <p14:sldId id="717"/>
            <p14:sldId id="702"/>
            <p14:sldId id="8422"/>
            <p14:sldId id="8423"/>
            <p14:sldId id="8424"/>
            <p14:sldId id="8425"/>
            <p14:sldId id="8426"/>
            <p14:sldId id="81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x, Mary Beth" initials="CMB" lastIdx="6" clrIdx="0">
    <p:extLst>
      <p:ext uri="{19B8F6BF-5375-455C-9EA6-DF929625EA0E}">
        <p15:presenceInfo xmlns:p15="http://schemas.microsoft.com/office/powerpoint/2012/main" userId="S::MaryBeth.Cox@dhhs.nc.gov::dab48a53-bccf-46a2-b48e-b80755c1958c" providerId="AD"/>
      </p:ext>
    </p:extLst>
  </p:cmAuthor>
  <p:cmAuthor id="2" name="Melissia Larson" initials="ML" lastIdx="1" clrIdx="1">
    <p:extLst>
      <p:ext uri="{19B8F6BF-5375-455C-9EA6-DF929625EA0E}">
        <p15:presenceInfo xmlns:p15="http://schemas.microsoft.com/office/powerpoint/2012/main" userId="Melissia Larson" providerId="None"/>
      </p:ext>
    </p:extLst>
  </p:cmAuthor>
  <p:cmAuthor id="3" name="Cassidy Quillen" initials="CQ" lastIdx="1" clrIdx="2">
    <p:extLst>
      <p:ext uri="{19B8F6BF-5375-455C-9EA6-DF929625EA0E}">
        <p15:presenceInfo xmlns:p15="http://schemas.microsoft.com/office/powerpoint/2012/main" userId="S-1-5-21-201352984-938877552-620655208-28960" providerId="AD"/>
      </p:ext>
    </p:extLst>
  </p:cmAuthor>
  <p:cmAuthor id="4" name="Erin McGraw" initials="EM" lastIdx="1" clrIdx="3">
    <p:extLst>
      <p:ext uri="{19B8F6BF-5375-455C-9EA6-DF929625EA0E}">
        <p15:presenceInfo xmlns:p15="http://schemas.microsoft.com/office/powerpoint/2012/main" userId="S-1-5-21-201352984-938877552-620655208-29800" providerId="AD"/>
      </p:ext>
    </p:extLst>
  </p:cmAuthor>
  <p:cmAuthor id="5" name="Steve North" initials=""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75E"/>
    <a:srgbClr val="E39A35"/>
    <a:srgbClr val="000FFF"/>
    <a:srgbClr val="3379CD"/>
    <a:srgbClr val="75A4DD"/>
    <a:srgbClr val="C63663"/>
    <a:srgbClr val="30A7FF"/>
    <a:srgbClr val="6D2E75"/>
    <a:srgbClr val="B1CBE5"/>
    <a:srgbClr val="DB3B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59" autoAdjust="0"/>
    <p:restoredTop sz="85046" autoAdjust="0"/>
  </p:normalViewPr>
  <p:slideViewPr>
    <p:cSldViewPr snapToGrid="0">
      <p:cViewPr varScale="1">
        <p:scale>
          <a:sx n="107" d="100"/>
          <a:sy n="107" d="100"/>
        </p:scale>
        <p:origin x="1709" y="62"/>
      </p:cViewPr>
      <p:guideLst>
        <p:guide orient="horz" pos="2160"/>
        <p:guide pos="2880"/>
      </p:guideLst>
    </p:cSldViewPr>
  </p:slideViewPr>
  <p:notesTextViewPr>
    <p:cViewPr>
      <p:scale>
        <a:sx n="3" d="2"/>
        <a:sy n="3" d="2"/>
      </p:scale>
      <p:origin x="0" y="0"/>
    </p:cViewPr>
  </p:notesTextViewPr>
  <p:sorterViewPr>
    <p:cViewPr varScale="1">
      <p:scale>
        <a:sx n="1" d="1"/>
        <a:sy n="1" d="1"/>
      </p:scale>
      <p:origin x="0" y="-10044"/>
    </p:cViewPr>
  </p:sorter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ED</a:t>
            </a:r>
            <a:r>
              <a:rPr lang="en-US" baseline="0"/>
              <a:t> Patients Prescribed Buprenorphine</a:t>
            </a:r>
            <a:r>
              <a:rPr lang="en-US"/>
              <a:t>, by Month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Sheet1!$B$4:$B$10</c:f>
              <c:numCache>
                <c:formatCode>[$-409]mmm\-yy;@</c:formatCode>
                <c:ptCount val="7"/>
                <c:pt idx="0">
                  <c:v>44927</c:v>
                </c:pt>
                <c:pt idx="1">
                  <c:v>44958</c:v>
                </c:pt>
                <c:pt idx="2">
                  <c:v>44986</c:v>
                </c:pt>
                <c:pt idx="3">
                  <c:v>45017</c:v>
                </c:pt>
                <c:pt idx="4">
                  <c:v>45069</c:v>
                </c:pt>
                <c:pt idx="5">
                  <c:v>45100</c:v>
                </c:pt>
                <c:pt idx="6">
                  <c:v>45130</c:v>
                </c:pt>
              </c:numCache>
            </c:numRef>
          </c:cat>
          <c:val>
            <c:numRef>
              <c:f>Sheet1!$C$4:$C$10</c:f>
              <c:numCache>
                <c:formatCode>General</c:formatCode>
                <c:ptCount val="7"/>
                <c:pt idx="0">
                  <c:v>8</c:v>
                </c:pt>
                <c:pt idx="1">
                  <c:v>14</c:v>
                </c:pt>
                <c:pt idx="2">
                  <c:v>14</c:v>
                </c:pt>
                <c:pt idx="3">
                  <c:v>12</c:v>
                </c:pt>
                <c:pt idx="4">
                  <c:v>12</c:v>
                </c:pt>
                <c:pt idx="5">
                  <c:v>20</c:v>
                </c:pt>
                <c:pt idx="6">
                  <c:v>26</c:v>
                </c:pt>
              </c:numCache>
            </c:numRef>
          </c:val>
          <c:extLst>
            <c:ext xmlns:c16="http://schemas.microsoft.com/office/drawing/2014/chart" uri="{C3380CC4-5D6E-409C-BE32-E72D297353CC}">
              <c16:uniqueId val="{00000000-FA11-724E-8274-126A0A10DC83}"/>
            </c:ext>
          </c:extLst>
        </c:ser>
        <c:dLbls>
          <c:dLblPos val="outEnd"/>
          <c:showLegendKey val="0"/>
          <c:showVal val="1"/>
          <c:showCatName val="0"/>
          <c:showSerName val="0"/>
          <c:showPercent val="0"/>
          <c:showBubbleSize val="0"/>
        </c:dLbls>
        <c:gapWidth val="219"/>
        <c:overlap val="-27"/>
        <c:axId val="1066605680"/>
        <c:axId val="1066607408"/>
      </c:barChart>
      <c:dateAx>
        <c:axId val="1066605680"/>
        <c:scaling>
          <c:orientation val="minMax"/>
        </c:scaling>
        <c:delete val="0"/>
        <c:axPos val="b"/>
        <c:numFmt formatCode="[$-409]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6607408"/>
        <c:crosses val="autoZero"/>
        <c:auto val="1"/>
        <c:lblOffset val="100"/>
        <c:baseTimeUnit val="months"/>
      </c:dateAx>
      <c:valAx>
        <c:axId val="1066607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of Patients</a:t>
                </a:r>
              </a:p>
            </c:rich>
          </c:tx>
          <c:layout>
            <c:manualLayout>
              <c:xMode val="edge"/>
              <c:yMode val="edge"/>
              <c:x val="8.3333333333333332E-3"/>
              <c:y val="0.4050386410032079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66605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outerShdw blurRad="63500" sx="102000" sy="102000" algn="ctr" rotWithShape="0">
        <a:prstClr val="black">
          <a:alpha val="40000"/>
        </a:prstClr>
      </a:outerShdw>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image" Target="../media/image6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7.jpg"/><Relationship Id="rId1" Type="http://schemas.openxmlformats.org/officeDocument/2006/relationships/image" Target="../media/image6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0FEEE6-5DE2-4F2B-8596-A620DB1B8BF8}" type="doc">
      <dgm:prSet loTypeId="urn:microsoft.com/office/officeart/2008/layout/HexagonCluster" loCatId="list" qsTypeId="urn:microsoft.com/office/officeart/2005/8/quickstyle/simple1" qsCatId="simple" csTypeId="urn:microsoft.com/office/officeart/2005/8/colors/accent1_2" csCatId="accent1" phldr="1"/>
      <dgm:spPr/>
      <dgm:t>
        <a:bodyPr/>
        <a:lstStyle/>
        <a:p>
          <a:endParaRPr lang="en-US"/>
        </a:p>
      </dgm:t>
    </dgm:pt>
    <dgm:pt modelId="{4D350627-57D2-42D0-9637-E2EC65A930E9}">
      <dgm:prSet phldrT="[Text]" phldr="0" custT="1"/>
      <dgm:spPr/>
      <dgm:t>
        <a:bodyPr/>
        <a:lstStyle/>
        <a:p>
          <a:r>
            <a:rPr lang="en-US" sz="1300" dirty="0">
              <a:latin typeface="Arial" panose="020B0604020202020204" pitchFamily="34" charset="0"/>
              <a:cs typeface="Arial" panose="020B0604020202020204" pitchFamily="34" charset="0"/>
            </a:rPr>
            <a:t>Hugh Chatham Memorial Hospital</a:t>
          </a:r>
        </a:p>
      </dgm:t>
    </dgm:pt>
    <dgm:pt modelId="{7A9F3A05-F6DE-4C0E-A569-BA8DE4E77934}" type="parTrans" cxnId="{DE864A4F-F344-4850-9B03-C23B48FEE2DA}">
      <dgm:prSet/>
      <dgm:spPr/>
      <dgm:t>
        <a:bodyPr/>
        <a:lstStyle/>
        <a:p>
          <a:endParaRPr lang="en-US"/>
        </a:p>
      </dgm:t>
    </dgm:pt>
    <dgm:pt modelId="{6AA9337C-4483-41DD-920B-DD7A13D16DFF}" type="sibTrans" cxnId="{DE864A4F-F344-4850-9B03-C23B48FEE2DA}">
      <dgm:prSet/>
      <dgm:spPr>
        <a:blipFill>
          <a:blip xmlns:r="http://schemas.openxmlformats.org/officeDocument/2006/relationships" r:embed="rId1"/>
          <a:srcRect/>
          <a:stretch>
            <a:fillRect l="-25000" r="-25000"/>
          </a:stretch>
        </a:blipFill>
      </dgm:spPr>
      <dgm:t>
        <a:bodyPr/>
        <a:lstStyle/>
        <a:p>
          <a:endParaRPr lang="en-US"/>
        </a:p>
      </dgm:t>
      <dgm:extLst>
        <a:ext uri="{E40237B7-FDA0-4F09-8148-C483321AD2D9}">
          <dgm14:cNvPr xmlns:dgm14="http://schemas.microsoft.com/office/drawing/2010/diagram" id="0" name="" descr="Person using iPad"/>
        </a:ext>
      </dgm:extLst>
    </dgm:pt>
    <dgm:pt modelId="{E3834F95-1179-4426-9395-38294E5E31EF}">
      <dgm:prSet phldr="0" custT="1"/>
      <dgm:spPr/>
      <dgm:t>
        <a:bodyPr/>
        <a:lstStyle/>
        <a:p>
          <a:pPr rtl="0"/>
          <a:r>
            <a:rPr lang="en-US" sz="1300" dirty="0">
              <a:latin typeface="Arial" panose="020B0604020202020204" pitchFamily="34" charset="0"/>
              <a:cs typeface="Arial" panose="020B0604020202020204" pitchFamily="34" charset="0"/>
            </a:rPr>
            <a:t>Atrium Health Wake Forest Baptist Wilkes Medical Center</a:t>
          </a:r>
        </a:p>
      </dgm:t>
    </dgm:pt>
    <dgm:pt modelId="{F20353CA-7839-47AB-9F74-BC7FE48DAD67}" type="parTrans" cxnId="{86FC3747-8C5C-45DF-B356-0167D261D763}">
      <dgm:prSet/>
      <dgm:spPr/>
      <dgm:t>
        <a:bodyPr/>
        <a:lstStyle/>
        <a:p>
          <a:endParaRPr lang="en-US"/>
        </a:p>
      </dgm:t>
    </dgm:pt>
    <dgm:pt modelId="{0CDE5F79-C602-486B-A467-AD797036BB5A}" type="sibTrans" cxnId="{86FC3747-8C5C-45DF-B356-0167D261D763}">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t>
        <a:bodyPr/>
        <a:lstStyle/>
        <a:p>
          <a:endParaRPr lang="en-US"/>
        </a:p>
      </dgm:t>
    </dgm:pt>
    <dgm:pt modelId="{5500D2FD-9E05-45F8-A18E-4C95A9A8A159}">
      <dgm:prSet phldr="0" custT="1"/>
      <dgm:spPr/>
      <dgm:t>
        <a:bodyPr/>
        <a:lstStyle/>
        <a:p>
          <a:r>
            <a:rPr lang="en-US" sz="1300" dirty="0">
              <a:latin typeface="Arial" panose="020B0604020202020204" pitchFamily="34" charset="0"/>
              <a:cs typeface="Arial" panose="020B0604020202020204" pitchFamily="34" charset="0"/>
            </a:rPr>
            <a:t>Cone Health Women's and Children's Center </a:t>
          </a:r>
        </a:p>
      </dgm:t>
    </dgm:pt>
    <dgm:pt modelId="{80662306-E77D-4B89-83C2-6BBE60BF3459}" type="parTrans" cxnId="{4A62CB8F-6DCB-4B40-A7B8-6998FDC6B205}">
      <dgm:prSet/>
      <dgm:spPr/>
      <dgm:t>
        <a:bodyPr/>
        <a:lstStyle/>
        <a:p>
          <a:endParaRPr lang="en-US"/>
        </a:p>
      </dgm:t>
    </dgm:pt>
    <dgm:pt modelId="{CAFA2D97-FB15-42E0-B6DA-3C4DDA98A865}" type="sibTrans" cxnId="{4A62CB8F-6DCB-4B40-A7B8-6998FDC6B205}">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8000" r="-28000"/>
          </a:stretch>
        </a:blipFill>
      </dgm:spPr>
      <dgm:t>
        <a:bodyPr/>
        <a:lstStyle/>
        <a:p>
          <a:endParaRPr lang="en-US"/>
        </a:p>
      </dgm:t>
    </dgm:pt>
    <dgm:pt modelId="{D5727E91-4CA7-F645-AF0B-D07D47D8BD0B}" type="pres">
      <dgm:prSet presAssocID="{690FEEE6-5DE2-4F2B-8596-A620DB1B8BF8}" presName="Name0" presStyleCnt="0">
        <dgm:presLayoutVars>
          <dgm:chMax val="21"/>
          <dgm:chPref val="21"/>
        </dgm:presLayoutVars>
      </dgm:prSet>
      <dgm:spPr/>
    </dgm:pt>
    <dgm:pt modelId="{EF3DA335-60B1-654C-8167-9D9004C6A1C2}" type="pres">
      <dgm:prSet presAssocID="{E3834F95-1179-4426-9395-38294E5E31EF}" presName="text1" presStyleCnt="0"/>
      <dgm:spPr/>
    </dgm:pt>
    <dgm:pt modelId="{CA6262E4-F09E-5149-B83C-4655E533A3A4}" type="pres">
      <dgm:prSet presAssocID="{E3834F95-1179-4426-9395-38294E5E31EF}" presName="textRepeatNode" presStyleLbl="alignNode1" presStyleIdx="0" presStyleCnt="3">
        <dgm:presLayoutVars>
          <dgm:chMax val="0"/>
          <dgm:chPref val="0"/>
          <dgm:bulletEnabled val="1"/>
        </dgm:presLayoutVars>
      </dgm:prSet>
      <dgm:spPr/>
    </dgm:pt>
    <dgm:pt modelId="{3290FD0E-BDEA-B24F-B799-D848166F2B10}" type="pres">
      <dgm:prSet presAssocID="{E3834F95-1179-4426-9395-38294E5E31EF}" presName="textaccent1" presStyleCnt="0"/>
      <dgm:spPr/>
    </dgm:pt>
    <dgm:pt modelId="{FF37A446-F1FC-2144-A5C0-8782F61AFE18}" type="pres">
      <dgm:prSet presAssocID="{E3834F95-1179-4426-9395-38294E5E31EF}" presName="accentRepeatNode" presStyleLbl="solidAlignAcc1" presStyleIdx="0" presStyleCnt="6"/>
      <dgm:spPr/>
    </dgm:pt>
    <dgm:pt modelId="{B9335C44-FF98-3F41-A7C7-8178CBBD94E6}" type="pres">
      <dgm:prSet presAssocID="{0CDE5F79-C602-486B-A467-AD797036BB5A}" presName="image1" presStyleCnt="0"/>
      <dgm:spPr/>
    </dgm:pt>
    <dgm:pt modelId="{344AA5DD-6A84-9244-8243-34194FDA3A70}" type="pres">
      <dgm:prSet presAssocID="{0CDE5F79-C602-486B-A467-AD797036BB5A}" presName="imageRepeatNode" presStyleLbl="alignAcc1" presStyleIdx="0" presStyleCnt="3"/>
      <dgm:spPr/>
    </dgm:pt>
    <dgm:pt modelId="{5A730578-956D-AD42-893F-F8D51F14B3E7}" type="pres">
      <dgm:prSet presAssocID="{0CDE5F79-C602-486B-A467-AD797036BB5A}" presName="imageaccent1" presStyleCnt="0"/>
      <dgm:spPr/>
    </dgm:pt>
    <dgm:pt modelId="{2FC446DB-9F5D-8D46-B833-9E919EAD4CEC}" type="pres">
      <dgm:prSet presAssocID="{0CDE5F79-C602-486B-A467-AD797036BB5A}" presName="accentRepeatNode" presStyleLbl="solidAlignAcc1" presStyleIdx="1" presStyleCnt="6"/>
      <dgm:spPr/>
    </dgm:pt>
    <dgm:pt modelId="{0ECEE8B9-36D1-C540-A12E-AA6D8E168DC0}" type="pres">
      <dgm:prSet presAssocID="{5500D2FD-9E05-45F8-A18E-4C95A9A8A159}" presName="text2" presStyleCnt="0"/>
      <dgm:spPr/>
    </dgm:pt>
    <dgm:pt modelId="{D17DF020-D0B7-9C4C-A6A4-703B728FC32B}" type="pres">
      <dgm:prSet presAssocID="{5500D2FD-9E05-45F8-A18E-4C95A9A8A159}" presName="textRepeatNode" presStyleLbl="alignNode1" presStyleIdx="1" presStyleCnt="3" custScaleX="107507">
        <dgm:presLayoutVars>
          <dgm:chMax val="0"/>
          <dgm:chPref val="0"/>
          <dgm:bulletEnabled val="1"/>
        </dgm:presLayoutVars>
      </dgm:prSet>
      <dgm:spPr/>
    </dgm:pt>
    <dgm:pt modelId="{12CA7805-EB56-A141-B8DE-B86C0A61AB99}" type="pres">
      <dgm:prSet presAssocID="{5500D2FD-9E05-45F8-A18E-4C95A9A8A159}" presName="textaccent2" presStyleCnt="0"/>
      <dgm:spPr/>
    </dgm:pt>
    <dgm:pt modelId="{830214F6-E59C-D940-A154-755858366628}" type="pres">
      <dgm:prSet presAssocID="{5500D2FD-9E05-45F8-A18E-4C95A9A8A159}" presName="accentRepeatNode" presStyleLbl="solidAlignAcc1" presStyleIdx="2" presStyleCnt="6"/>
      <dgm:spPr/>
    </dgm:pt>
    <dgm:pt modelId="{D73A59AB-4939-B347-94D2-2394AB0515C2}" type="pres">
      <dgm:prSet presAssocID="{CAFA2D97-FB15-42E0-B6DA-3C4DDA98A865}" presName="image2" presStyleCnt="0"/>
      <dgm:spPr/>
    </dgm:pt>
    <dgm:pt modelId="{3A672204-7699-414E-8BE2-B5220D3A7281}" type="pres">
      <dgm:prSet presAssocID="{CAFA2D97-FB15-42E0-B6DA-3C4DDA98A865}" presName="imageRepeatNode" presStyleLbl="alignAcc1" presStyleIdx="1" presStyleCnt="3"/>
      <dgm:spPr/>
    </dgm:pt>
    <dgm:pt modelId="{899D9CF1-AAAD-0A46-8BB4-8B765649D502}" type="pres">
      <dgm:prSet presAssocID="{CAFA2D97-FB15-42E0-B6DA-3C4DDA98A865}" presName="imageaccent2" presStyleCnt="0"/>
      <dgm:spPr/>
    </dgm:pt>
    <dgm:pt modelId="{ABDC2529-2BDC-5042-B633-9DFB541A0448}" type="pres">
      <dgm:prSet presAssocID="{CAFA2D97-FB15-42E0-B6DA-3C4DDA98A865}" presName="accentRepeatNode" presStyleLbl="solidAlignAcc1" presStyleIdx="3" presStyleCnt="6"/>
      <dgm:spPr/>
    </dgm:pt>
    <dgm:pt modelId="{67B66D43-C557-8D41-9D28-23518E8D31FE}" type="pres">
      <dgm:prSet presAssocID="{4D350627-57D2-42D0-9637-E2EC65A930E9}" presName="text3" presStyleCnt="0"/>
      <dgm:spPr/>
    </dgm:pt>
    <dgm:pt modelId="{804DEF30-55DE-2540-945A-1B6076AFCEFD}" type="pres">
      <dgm:prSet presAssocID="{4D350627-57D2-42D0-9637-E2EC65A930E9}" presName="textRepeatNode" presStyleLbl="alignNode1" presStyleIdx="2" presStyleCnt="3">
        <dgm:presLayoutVars>
          <dgm:chMax val="0"/>
          <dgm:chPref val="0"/>
          <dgm:bulletEnabled val="1"/>
        </dgm:presLayoutVars>
      </dgm:prSet>
      <dgm:spPr/>
    </dgm:pt>
    <dgm:pt modelId="{C4B97E75-B5AE-CF45-B1A0-2BC20CDEBA89}" type="pres">
      <dgm:prSet presAssocID="{4D350627-57D2-42D0-9637-E2EC65A930E9}" presName="textaccent3" presStyleCnt="0"/>
      <dgm:spPr/>
    </dgm:pt>
    <dgm:pt modelId="{39AA756D-EB49-EB48-A9ED-38119381E55B}" type="pres">
      <dgm:prSet presAssocID="{4D350627-57D2-42D0-9637-E2EC65A930E9}" presName="accentRepeatNode" presStyleLbl="solidAlignAcc1" presStyleIdx="4" presStyleCnt="6"/>
      <dgm:spPr/>
    </dgm:pt>
    <dgm:pt modelId="{BD4DA90B-2FF0-2443-8F08-53BE84E4F791}" type="pres">
      <dgm:prSet presAssocID="{6AA9337C-4483-41DD-920B-DD7A13D16DFF}" presName="image3" presStyleCnt="0"/>
      <dgm:spPr/>
    </dgm:pt>
    <dgm:pt modelId="{83FC6726-2A5D-3041-AE20-24ECCCA5B33C}" type="pres">
      <dgm:prSet presAssocID="{6AA9337C-4483-41DD-920B-DD7A13D16DFF}" presName="imageRepeatNode" presStyleLbl="alignAcc1" presStyleIdx="2" presStyleCnt="3"/>
      <dgm:spPr/>
    </dgm:pt>
    <dgm:pt modelId="{FD370B52-0064-464A-A1F0-DBCEE50D89F0}" type="pres">
      <dgm:prSet presAssocID="{6AA9337C-4483-41DD-920B-DD7A13D16DFF}" presName="imageaccent3" presStyleCnt="0"/>
      <dgm:spPr/>
    </dgm:pt>
    <dgm:pt modelId="{DC18421F-32F6-2240-87F6-2DECE64F5FB0}" type="pres">
      <dgm:prSet presAssocID="{6AA9337C-4483-41DD-920B-DD7A13D16DFF}" presName="accentRepeatNode" presStyleLbl="solidAlignAcc1" presStyleIdx="5" presStyleCnt="6"/>
      <dgm:spPr/>
    </dgm:pt>
  </dgm:ptLst>
  <dgm:cxnLst>
    <dgm:cxn modelId="{2B54891C-500C-A14E-AB72-9C3DD57109E2}" type="presOf" srcId="{5500D2FD-9E05-45F8-A18E-4C95A9A8A159}" destId="{D17DF020-D0B7-9C4C-A6A4-703B728FC32B}" srcOrd="0" destOrd="0" presId="urn:microsoft.com/office/officeart/2008/layout/HexagonCluster"/>
    <dgm:cxn modelId="{36DEE61F-E055-7243-8C11-2492CE74A5D7}" type="presOf" srcId="{0CDE5F79-C602-486B-A467-AD797036BB5A}" destId="{344AA5DD-6A84-9244-8243-34194FDA3A70}" srcOrd="0" destOrd="0" presId="urn:microsoft.com/office/officeart/2008/layout/HexagonCluster"/>
    <dgm:cxn modelId="{D650175B-7D74-0641-AD70-0C723D49BECE}" type="presOf" srcId="{4D350627-57D2-42D0-9637-E2EC65A930E9}" destId="{804DEF30-55DE-2540-945A-1B6076AFCEFD}" srcOrd="0" destOrd="0" presId="urn:microsoft.com/office/officeart/2008/layout/HexagonCluster"/>
    <dgm:cxn modelId="{86FC3747-8C5C-45DF-B356-0167D261D763}" srcId="{690FEEE6-5DE2-4F2B-8596-A620DB1B8BF8}" destId="{E3834F95-1179-4426-9395-38294E5E31EF}" srcOrd="0" destOrd="0" parTransId="{F20353CA-7839-47AB-9F74-BC7FE48DAD67}" sibTransId="{0CDE5F79-C602-486B-A467-AD797036BB5A}"/>
    <dgm:cxn modelId="{DE864A4F-F344-4850-9B03-C23B48FEE2DA}" srcId="{690FEEE6-5DE2-4F2B-8596-A620DB1B8BF8}" destId="{4D350627-57D2-42D0-9637-E2EC65A930E9}" srcOrd="2" destOrd="0" parTransId="{7A9F3A05-F6DE-4C0E-A569-BA8DE4E77934}" sibTransId="{6AA9337C-4483-41DD-920B-DD7A13D16DFF}"/>
    <dgm:cxn modelId="{4A62CB8F-6DCB-4B40-A7B8-6998FDC6B205}" srcId="{690FEEE6-5DE2-4F2B-8596-A620DB1B8BF8}" destId="{5500D2FD-9E05-45F8-A18E-4C95A9A8A159}" srcOrd="1" destOrd="0" parTransId="{80662306-E77D-4B89-83C2-6BBE60BF3459}" sibTransId="{CAFA2D97-FB15-42E0-B6DA-3C4DDA98A865}"/>
    <dgm:cxn modelId="{E7BC879C-B6FF-6540-B0B4-310F333AB172}" type="presOf" srcId="{690FEEE6-5DE2-4F2B-8596-A620DB1B8BF8}" destId="{D5727E91-4CA7-F645-AF0B-D07D47D8BD0B}" srcOrd="0" destOrd="0" presId="urn:microsoft.com/office/officeart/2008/layout/HexagonCluster"/>
    <dgm:cxn modelId="{5CCF83A9-DC26-154A-B04B-B4AD0FD24FFA}" type="presOf" srcId="{6AA9337C-4483-41DD-920B-DD7A13D16DFF}" destId="{83FC6726-2A5D-3041-AE20-24ECCCA5B33C}" srcOrd="0" destOrd="0" presId="urn:microsoft.com/office/officeart/2008/layout/HexagonCluster"/>
    <dgm:cxn modelId="{FC97C2D3-E8E9-AE4C-9451-EACC92BF693E}" type="presOf" srcId="{E3834F95-1179-4426-9395-38294E5E31EF}" destId="{CA6262E4-F09E-5149-B83C-4655E533A3A4}" srcOrd="0" destOrd="0" presId="urn:microsoft.com/office/officeart/2008/layout/HexagonCluster"/>
    <dgm:cxn modelId="{0B0089D7-3393-5241-BEAE-13AACDC5E315}" type="presOf" srcId="{CAFA2D97-FB15-42E0-B6DA-3C4DDA98A865}" destId="{3A672204-7699-414E-8BE2-B5220D3A7281}" srcOrd="0" destOrd="0" presId="urn:microsoft.com/office/officeart/2008/layout/HexagonCluster"/>
    <dgm:cxn modelId="{43796948-0523-F247-BAB3-BB18001A65DE}" type="presParOf" srcId="{D5727E91-4CA7-F645-AF0B-D07D47D8BD0B}" destId="{EF3DA335-60B1-654C-8167-9D9004C6A1C2}" srcOrd="0" destOrd="0" presId="urn:microsoft.com/office/officeart/2008/layout/HexagonCluster"/>
    <dgm:cxn modelId="{5D5374C0-CF89-2942-94BF-7E9DAA5C5F72}" type="presParOf" srcId="{EF3DA335-60B1-654C-8167-9D9004C6A1C2}" destId="{CA6262E4-F09E-5149-B83C-4655E533A3A4}" srcOrd="0" destOrd="0" presId="urn:microsoft.com/office/officeart/2008/layout/HexagonCluster"/>
    <dgm:cxn modelId="{E90411CF-79D9-7443-90BE-4C4D53FE7ACB}" type="presParOf" srcId="{D5727E91-4CA7-F645-AF0B-D07D47D8BD0B}" destId="{3290FD0E-BDEA-B24F-B799-D848166F2B10}" srcOrd="1" destOrd="0" presId="urn:microsoft.com/office/officeart/2008/layout/HexagonCluster"/>
    <dgm:cxn modelId="{6F4EFC3A-2B30-914D-B851-DEB03C16C6AF}" type="presParOf" srcId="{3290FD0E-BDEA-B24F-B799-D848166F2B10}" destId="{FF37A446-F1FC-2144-A5C0-8782F61AFE18}" srcOrd="0" destOrd="0" presId="urn:microsoft.com/office/officeart/2008/layout/HexagonCluster"/>
    <dgm:cxn modelId="{188818EE-6197-8040-9B22-16CD29AF2AC2}" type="presParOf" srcId="{D5727E91-4CA7-F645-AF0B-D07D47D8BD0B}" destId="{B9335C44-FF98-3F41-A7C7-8178CBBD94E6}" srcOrd="2" destOrd="0" presId="urn:microsoft.com/office/officeart/2008/layout/HexagonCluster"/>
    <dgm:cxn modelId="{6004396B-4C5E-3E4D-B2B9-7A7F97F4BDB2}" type="presParOf" srcId="{B9335C44-FF98-3F41-A7C7-8178CBBD94E6}" destId="{344AA5DD-6A84-9244-8243-34194FDA3A70}" srcOrd="0" destOrd="0" presId="urn:microsoft.com/office/officeart/2008/layout/HexagonCluster"/>
    <dgm:cxn modelId="{4B45F914-9D86-F74E-A064-33CCE443759A}" type="presParOf" srcId="{D5727E91-4CA7-F645-AF0B-D07D47D8BD0B}" destId="{5A730578-956D-AD42-893F-F8D51F14B3E7}" srcOrd="3" destOrd="0" presId="urn:microsoft.com/office/officeart/2008/layout/HexagonCluster"/>
    <dgm:cxn modelId="{C601DB8D-7AA5-F44E-9630-957C80B9049F}" type="presParOf" srcId="{5A730578-956D-AD42-893F-F8D51F14B3E7}" destId="{2FC446DB-9F5D-8D46-B833-9E919EAD4CEC}" srcOrd="0" destOrd="0" presId="urn:microsoft.com/office/officeart/2008/layout/HexagonCluster"/>
    <dgm:cxn modelId="{7A9EF9FF-62FE-454B-9F6D-23128A4C547C}" type="presParOf" srcId="{D5727E91-4CA7-F645-AF0B-D07D47D8BD0B}" destId="{0ECEE8B9-36D1-C540-A12E-AA6D8E168DC0}" srcOrd="4" destOrd="0" presId="urn:microsoft.com/office/officeart/2008/layout/HexagonCluster"/>
    <dgm:cxn modelId="{9E76ACDF-142E-9341-BB98-91D62A8333CA}" type="presParOf" srcId="{0ECEE8B9-36D1-C540-A12E-AA6D8E168DC0}" destId="{D17DF020-D0B7-9C4C-A6A4-703B728FC32B}" srcOrd="0" destOrd="0" presId="urn:microsoft.com/office/officeart/2008/layout/HexagonCluster"/>
    <dgm:cxn modelId="{79D3F98D-0F77-6C4A-816E-0D2C42EF500D}" type="presParOf" srcId="{D5727E91-4CA7-F645-AF0B-D07D47D8BD0B}" destId="{12CA7805-EB56-A141-B8DE-B86C0A61AB99}" srcOrd="5" destOrd="0" presId="urn:microsoft.com/office/officeart/2008/layout/HexagonCluster"/>
    <dgm:cxn modelId="{FBDF6434-9146-6A48-9A29-8E92C899434E}" type="presParOf" srcId="{12CA7805-EB56-A141-B8DE-B86C0A61AB99}" destId="{830214F6-E59C-D940-A154-755858366628}" srcOrd="0" destOrd="0" presId="urn:microsoft.com/office/officeart/2008/layout/HexagonCluster"/>
    <dgm:cxn modelId="{93C2F8FD-442F-564F-86D0-7AB17E3BA699}" type="presParOf" srcId="{D5727E91-4CA7-F645-AF0B-D07D47D8BD0B}" destId="{D73A59AB-4939-B347-94D2-2394AB0515C2}" srcOrd="6" destOrd="0" presId="urn:microsoft.com/office/officeart/2008/layout/HexagonCluster"/>
    <dgm:cxn modelId="{1909F2AD-0E53-9B42-8A6F-DAAE1F5519F8}" type="presParOf" srcId="{D73A59AB-4939-B347-94D2-2394AB0515C2}" destId="{3A672204-7699-414E-8BE2-B5220D3A7281}" srcOrd="0" destOrd="0" presId="urn:microsoft.com/office/officeart/2008/layout/HexagonCluster"/>
    <dgm:cxn modelId="{A1709336-E0B9-2342-98E9-5D28D27CC69D}" type="presParOf" srcId="{D5727E91-4CA7-F645-AF0B-D07D47D8BD0B}" destId="{899D9CF1-AAAD-0A46-8BB4-8B765649D502}" srcOrd="7" destOrd="0" presId="urn:microsoft.com/office/officeart/2008/layout/HexagonCluster"/>
    <dgm:cxn modelId="{2CF91D09-40FF-B247-8351-2EF9D3C6BA60}" type="presParOf" srcId="{899D9CF1-AAAD-0A46-8BB4-8B765649D502}" destId="{ABDC2529-2BDC-5042-B633-9DFB541A0448}" srcOrd="0" destOrd="0" presId="urn:microsoft.com/office/officeart/2008/layout/HexagonCluster"/>
    <dgm:cxn modelId="{967E3236-4669-4049-90D5-7054E8A1B976}" type="presParOf" srcId="{D5727E91-4CA7-F645-AF0B-D07D47D8BD0B}" destId="{67B66D43-C557-8D41-9D28-23518E8D31FE}" srcOrd="8" destOrd="0" presId="urn:microsoft.com/office/officeart/2008/layout/HexagonCluster"/>
    <dgm:cxn modelId="{38648E84-9BA9-CA47-AB1B-8CB6A5C1DDA7}" type="presParOf" srcId="{67B66D43-C557-8D41-9D28-23518E8D31FE}" destId="{804DEF30-55DE-2540-945A-1B6076AFCEFD}" srcOrd="0" destOrd="0" presId="urn:microsoft.com/office/officeart/2008/layout/HexagonCluster"/>
    <dgm:cxn modelId="{6169BBDA-B6AE-FE48-BEFD-EB827311BE6E}" type="presParOf" srcId="{D5727E91-4CA7-F645-AF0B-D07D47D8BD0B}" destId="{C4B97E75-B5AE-CF45-B1A0-2BC20CDEBA89}" srcOrd="9" destOrd="0" presId="urn:microsoft.com/office/officeart/2008/layout/HexagonCluster"/>
    <dgm:cxn modelId="{24D17D69-229E-5B42-9937-D6D6FCBBB358}" type="presParOf" srcId="{C4B97E75-B5AE-CF45-B1A0-2BC20CDEBA89}" destId="{39AA756D-EB49-EB48-A9ED-38119381E55B}" srcOrd="0" destOrd="0" presId="urn:microsoft.com/office/officeart/2008/layout/HexagonCluster"/>
    <dgm:cxn modelId="{97DC1B24-34D3-A94A-8B65-E184FB3CD6DC}" type="presParOf" srcId="{D5727E91-4CA7-F645-AF0B-D07D47D8BD0B}" destId="{BD4DA90B-2FF0-2443-8F08-53BE84E4F791}" srcOrd="10" destOrd="0" presId="urn:microsoft.com/office/officeart/2008/layout/HexagonCluster"/>
    <dgm:cxn modelId="{E917C656-75FE-DA40-8323-A55E4D668197}" type="presParOf" srcId="{BD4DA90B-2FF0-2443-8F08-53BE84E4F791}" destId="{83FC6726-2A5D-3041-AE20-24ECCCA5B33C}" srcOrd="0" destOrd="0" presId="urn:microsoft.com/office/officeart/2008/layout/HexagonCluster"/>
    <dgm:cxn modelId="{3F7CDB38-64ED-9B41-8CA9-5FF59FA7C099}" type="presParOf" srcId="{D5727E91-4CA7-F645-AF0B-D07D47D8BD0B}" destId="{FD370B52-0064-464A-A1F0-DBCEE50D89F0}" srcOrd="11" destOrd="0" presId="urn:microsoft.com/office/officeart/2008/layout/HexagonCluster"/>
    <dgm:cxn modelId="{7F231ADB-C7D4-854A-8189-E11767EA6C72}" type="presParOf" srcId="{FD370B52-0064-464A-A1F0-DBCEE50D89F0}" destId="{DC18421F-32F6-2240-87F6-2DECE64F5FB0}"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68BEF8-8999-4711-958E-BC4E7C36F80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EEA17A3-4B8B-4D7D-80B9-612F24946D44}">
      <dgm:prSet phldrT="[Text]" phldr="0" custT="1"/>
      <dgm:spPr>
        <a:solidFill>
          <a:srgbClr val="00B0F0"/>
        </a:solidFill>
      </dgm:spPr>
      <dgm:t>
        <a:bodyPr/>
        <a:lstStyle/>
        <a:p>
          <a:pPr rtl="0"/>
          <a:r>
            <a:rPr lang="en-US" sz="1800" b="1" dirty="0">
              <a:latin typeface="+mj-lt"/>
              <a:ea typeface="Calibri"/>
              <a:cs typeface="Calibri"/>
            </a:rPr>
            <a:t>Community Paramedic Team</a:t>
          </a:r>
        </a:p>
      </dgm:t>
    </dgm:pt>
    <dgm:pt modelId="{AED1CC94-CB8A-42D0-B97D-BB5368723094}" type="parTrans" cxnId="{FE63100F-5C7D-46C2-94DD-B870C920AEDF}">
      <dgm:prSet/>
      <dgm:spPr/>
      <dgm:t>
        <a:bodyPr/>
        <a:lstStyle/>
        <a:p>
          <a:endParaRPr lang="en-US"/>
        </a:p>
      </dgm:t>
    </dgm:pt>
    <dgm:pt modelId="{37A20ED3-D530-47AA-8C37-A76D6D0ADC20}" type="sibTrans" cxnId="{FE63100F-5C7D-46C2-94DD-B870C920AEDF}">
      <dgm:prSet/>
      <dgm:spPr/>
      <dgm:t>
        <a:bodyPr/>
        <a:lstStyle/>
        <a:p>
          <a:endParaRPr lang="en-US"/>
        </a:p>
      </dgm:t>
    </dgm:pt>
    <dgm:pt modelId="{A9952EC3-57B1-4BA6-B349-1748B9B122EE}">
      <dgm:prSet phldrT="[Text]" phldr="0" custT="1"/>
      <dgm:spPr/>
      <dgm:t>
        <a:bodyPr/>
        <a:lstStyle/>
        <a:p>
          <a:pPr rtl="0"/>
          <a:r>
            <a:rPr lang="en-US" sz="1600" b="0" dirty="0">
              <a:solidFill>
                <a:schemeClr val="tx1"/>
              </a:solidFill>
              <a:latin typeface="+mj-lt"/>
              <a:ea typeface="Calibri"/>
              <a:cs typeface="Calibri"/>
            </a:rPr>
            <a:t>From April 2022 – June 2023: </a:t>
          </a:r>
        </a:p>
      </dgm:t>
    </dgm:pt>
    <dgm:pt modelId="{22D392F6-662E-4ABA-B6DA-150913BC18DB}" type="parTrans" cxnId="{05ABB8A3-3A3B-4E0F-A4F4-466959A4FB02}">
      <dgm:prSet/>
      <dgm:spPr/>
      <dgm:t>
        <a:bodyPr/>
        <a:lstStyle/>
        <a:p>
          <a:endParaRPr lang="en-US"/>
        </a:p>
      </dgm:t>
    </dgm:pt>
    <dgm:pt modelId="{2535948F-6D1A-44F4-9A6D-4AB7AEBD96A3}" type="sibTrans" cxnId="{05ABB8A3-3A3B-4E0F-A4F4-466959A4FB02}">
      <dgm:prSet/>
      <dgm:spPr/>
      <dgm:t>
        <a:bodyPr/>
        <a:lstStyle/>
        <a:p>
          <a:endParaRPr lang="en-US"/>
        </a:p>
      </dgm:t>
    </dgm:pt>
    <dgm:pt modelId="{5429A9EC-CDA7-45D9-8D92-1747F4A538AE}">
      <dgm:prSet phldrT="[Text]" phldr="0" custT="1"/>
      <dgm:spPr>
        <a:solidFill>
          <a:schemeClr val="accent6">
            <a:lumMod val="75000"/>
          </a:schemeClr>
        </a:solidFill>
      </dgm:spPr>
      <dgm:t>
        <a:bodyPr/>
        <a:lstStyle/>
        <a:p>
          <a:r>
            <a:rPr lang="en-US" sz="1800" b="1" dirty="0">
              <a:solidFill>
                <a:schemeClr val="bg1"/>
              </a:solidFill>
              <a:latin typeface="+mj-lt"/>
              <a:ea typeface="Calibri"/>
              <a:cs typeface="Calibri"/>
            </a:rPr>
            <a:t>MAHEC</a:t>
          </a:r>
        </a:p>
      </dgm:t>
    </dgm:pt>
    <dgm:pt modelId="{2ADFBA17-2F0D-40B3-81E7-33A02E81758D}" type="parTrans" cxnId="{2DDF9A02-2D73-4A23-9D55-E2C9D505BAC9}">
      <dgm:prSet/>
      <dgm:spPr/>
      <dgm:t>
        <a:bodyPr/>
        <a:lstStyle/>
        <a:p>
          <a:endParaRPr lang="en-US"/>
        </a:p>
      </dgm:t>
    </dgm:pt>
    <dgm:pt modelId="{0A34F898-AF45-4E2C-B2BA-D2B20C855F7D}" type="sibTrans" cxnId="{2DDF9A02-2D73-4A23-9D55-E2C9D505BAC9}">
      <dgm:prSet/>
      <dgm:spPr/>
      <dgm:t>
        <a:bodyPr/>
        <a:lstStyle/>
        <a:p>
          <a:endParaRPr lang="en-US"/>
        </a:p>
      </dgm:t>
    </dgm:pt>
    <dgm:pt modelId="{216E5514-0712-4035-8EBD-52E82DB75981}">
      <dgm:prSet phldrT="[Text]" phldr="0" custT="1"/>
      <dgm:spPr/>
      <dgm:t>
        <a:bodyPr/>
        <a:lstStyle/>
        <a:p>
          <a:pPr rtl="0"/>
          <a:r>
            <a:rPr lang="en-US" sz="1600" b="0" dirty="0">
              <a:solidFill>
                <a:schemeClr val="tx1"/>
              </a:solidFill>
              <a:latin typeface="+mj-lt"/>
              <a:ea typeface="Calibri"/>
              <a:cs typeface="Calibri"/>
            </a:rPr>
            <a:t>Scheduled 119 Patients for first visit</a:t>
          </a:r>
        </a:p>
      </dgm:t>
    </dgm:pt>
    <dgm:pt modelId="{B3497ED1-B955-4B0B-A6C8-F03FFBE96E8E}" type="parTrans" cxnId="{11B1FB61-1BD7-4078-A86F-08DC45861F4F}">
      <dgm:prSet/>
      <dgm:spPr/>
      <dgm:t>
        <a:bodyPr/>
        <a:lstStyle/>
        <a:p>
          <a:endParaRPr lang="en-US"/>
        </a:p>
      </dgm:t>
    </dgm:pt>
    <dgm:pt modelId="{C783BEA3-9DF9-4EBB-B55B-A8FF6F04C9BF}" type="sibTrans" cxnId="{11B1FB61-1BD7-4078-A86F-08DC45861F4F}">
      <dgm:prSet/>
      <dgm:spPr/>
      <dgm:t>
        <a:bodyPr/>
        <a:lstStyle/>
        <a:p>
          <a:endParaRPr lang="en-US"/>
        </a:p>
      </dgm:t>
    </dgm:pt>
    <dgm:pt modelId="{575C3AC1-31AE-4E8F-AEFD-244C6D7015A1}">
      <dgm:prSet phldrT="[Text]" phldr="0" custT="1"/>
      <dgm:spPr/>
      <dgm:t>
        <a:bodyPr/>
        <a:lstStyle/>
        <a:p>
          <a:pPr rtl="0">
            <a:buFont typeface="Courier New" panose="02070309020205020404" pitchFamily="49" charset="0"/>
            <a:buChar char="o"/>
          </a:pPr>
          <a:r>
            <a:rPr lang="en-US" sz="1600" b="0" dirty="0">
              <a:solidFill>
                <a:schemeClr val="tx1"/>
              </a:solidFill>
              <a:latin typeface="+mj-lt"/>
              <a:ea typeface="Calibri"/>
              <a:cs typeface="Calibri"/>
            </a:rPr>
            <a:t>87% landed in Clinic</a:t>
          </a:r>
        </a:p>
      </dgm:t>
    </dgm:pt>
    <dgm:pt modelId="{1D9FA466-DE91-4FB2-8CF6-5344BC574907}" type="parTrans" cxnId="{4013C28D-E038-4F6A-A246-F981530398BC}">
      <dgm:prSet/>
      <dgm:spPr/>
      <dgm:t>
        <a:bodyPr/>
        <a:lstStyle/>
        <a:p>
          <a:endParaRPr lang="en-US"/>
        </a:p>
      </dgm:t>
    </dgm:pt>
    <dgm:pt modelId="{11E9A8B2-5712-4833-9075-2E888BD45B5F}" type="sibTrans" cxnId="{4013C28D-E038-4F6A-A246-F981530398BC}">
      <dgm:prSet/>
      <dgm:spPr/>
      <dgm:t>
        <a:bodyPr/>
        <a:lstStyle/>
        <a:p>
          <a:endParaRPr lang="en-US"/>
        </a:p>
      </dgm:t>
    </dgm:pt>
    <dgm:pt modelId="{0199BB00-7E57-4EFE-91C0-889C63215B5F}">
      <dgm:prSet phldrT="[Text]" phldr="0" custT="1"/>
      <dgm:spPr>
        <a:solidFill>
          <a:srgbClr val="7030A0"/>
        </a:solidFill>
      </dgm:spPr>
      <dgm:t>
        <a:bodyPr/>
        <a:lstStyle/>
        <a:p>
          <a:r>
            <a:rPr lang="en-US" sz="1800" b="1" dirty="0">
              <a:solidFill>
                <a:schemeClr val="bg1"/>
              </a:solidFill>
              <a:latin typeface="+mj-lt"/>
              <a:ea typeface="Calibri"/>
              <a:cs typeface="Calibri"/>
            </a:rPr>
            <a:t>Resources</a:t>
          </a:r>
        </a:p>
      </dgm:t>
    </dgm:pt>
    <dgm:pt modelId="{3916D3AF-7141-43C1-81B1-4DAB9E5FCF7D}" type="parTrans" cxnId="{73896DE7-AE08-47D2-9BFD-C8D5CB4C7613}">
      <dgm:prSet/>
      <dgm:spPr/>
      <dgm:t>
        <a:bodyPr/>
        <a:lstStyle/>
        <a:p>
          <a:endParaRPr lang="en-US"/>
        </a:p>
      </dgm:t>
    </dgm:pt>
    <dgm:pt modelId="{18AF715C-C191-499E-96F5-1598BA16ECD1}" type="sibTrans" cxnId="{73896DE7-AE08-47D2-9BFD-C8D5CB4C7613}">
      <dgm:prSet/>
      <dgm:spPr/>
      <dgm:t>
        <a:bodyPr/>
        <a:lstStyle/>
        <a:p>
          <a:endParaRPr lang="en-US"/>
        </a:p>
      </dgm:t>
    </dgm:pt>
    <dgm:pt modelId="{4D401759-1B78-43BE-9549-7679EBD432FF}">
      <dgm:prSet phldrT="[Text]" phldr="0" custT="1"/>
      <dgm:spPr/>
      <dgm:t>
        <a:bodyPr/>
        <a:lstStyle/>
        <a:p>
          <a:pPr rtl="0"/>
          <a:r>
            <a:rPr lang="en-US" sz="1600" b="0" dirty="0">
              <a:solidFill>
                <a:schemeClr val="tx1"/>
              </a:solidFill>
              <a:latin typeface="+mj-lt"/>
              <a:ea typeface="Calibri"/>
              <a:cs typeface="Calibri"/>
            </a:rPr>
            <a:t>Toolkit</a:t>
          </a:r>
        </a:p>
      </dgm:t>
    </dgm:pt>
    <dgm:pt modelId="{45DE758A-BC77-4D2C-917D-E468EAC0689D}" type="parTrans" cxnId="{AE27FAB6-50EF-4E52-B3FC-F7466A629183}">
      <dgm:prSet/>
      <dgm:spPr/>
      <dgm:t>
        <a:bodyPr/>
        <a:lstStyle/>
        <a:p>
          <a:endParaRPr lang="en-US"/>
        </a:p>
      </dgm:t>
    </dgm:pt>
    <dgm:pt modelId="{DD667A5D-A423-4E46-9FF8-5C67624BABA7}" type="sibTrans" cxnId="{AE27FAB6-50EF-4E52-B3FC-F7466A629183}">
      <dgm:prSet/>
      <dgm:spPr/>
      <dgm:t>
        <a:bodyPr/>
        <a:lstStyle/>
        <a:p>
          <a:endParaRPr lang="en-US"/>
        </a:p>
      </dgm:t>
    </dgm:pt>
    <dgm:pt modelId="{C990D3BD-9E46-4BDE-85F0-80F27D065339}">
      <dgm:prSet phldrT="[Text]" phldr="0" custT="1"/>
      <dgm:spPr/>
      <dgm:t>
        <a:bodyPr/>
        <a:lstStyle/>
        <a:p>
          <a:pPr rtl="0"/>
          <a:r>
            <a:rPr lang="en-US" sz="1600" b="0" dirty="0">
              <a:solidFill>
                <a:schemeClr val="tx1"/>
              </a:solidFill>
              <a:latin typeface="+mj-lt"/>
              <a:ea typeface="Calibri"/>
              <a:cs typeface="Calibri"/>
            </a:rPr>
            <a:t>GI Addiction Medicine Essentails Fall Conference Presentation on October 14</a:t>
          </a:r>
        </a:p>
      </dgm:t>
    </dgm:pt>
    <dgm:pt modelId="{CF36FC88-D3F8-416C-83FB-16743E323B47}" type="parTrans" cxnId="{9AAAEC1A-9FCC-4912-A516-41440A72A6E9}">
      <dgm:prSet/>
      <dgm:spPr/>
      <dgm:t>
        <a:bodyPr/>
        <a:lstStyle/>
        <a:p>
          <a:endParaRPr lang="en-US"/>
        </a:p>
      </dgm:t>
    </dgm:pt>
    <dgm:pt modelId="{80A0CC7D-D930-46CD-BFA5-DC277B46038B}" type="sibTrans" cxnId="{9AAAEC1A-9FCC-4912-A516-41440A72A6E9}">
      <dgm:prSet/>
      <dgm:spPr/>
      <dgm:t>
        <a:bodyPr/>
        <a:lstStyle/>
        <a:p>
          <a:endParaRPr lang="en-US"/>
        </a:p>
      </dgm:t>
    </dgm:pt>
    <dgm:pt modelId="{0D581A4B-F916-4263-BF6C-553F90A8502D}">
      <dgm:prSet phldr="0" custT="1"/>
      <dgm:spPr/>
      <dgm:t>
        <a:bodyPr/>
        <a:lstStyle/>
        <a:p>
          <a:pPr rtl="0"/>
          <a:r>
            <a:rPr lang="en-US" sz="1600" b="0" dirty="0">
              <a:solidFill>
                <a:schemeClr val="tx1"/>
              </a:solidFill>
              <a:latin typeface="+mj-lt"/>
              <a:ea typeface="Calibri"/>
              <a:cs typeface="Calibri"/>
            </a:rPr>
            <a:t>Manuscript with first year results on engagement pending </a:t>
          </a:r>
        </a:p>
      </dgm:t>
    </dgm:pt>
    <dgm:pt modelId="{49C74F7F-EA29-4F14-BD36-864942617F69}" type="parTrans" cxnId="{610F3423-B456-42B6-89F7-DA3174A27D7A}">
      <dgm:prSet/>
      <dgm:spPr/>
      <dgm:t>
        <a:bodyPr/>
        <a:lstStyle/>
        <a:p>
          <a:endParaRPr lang="en-US"/>
        </a:p>
      </dgm:t>
    </dgm:pt>
    <dgm:pt modelId="{4193B48D-0A9A-48CD-921D-8B9557537F57}" type="sibTrans" cxnId="{610F3423-B456-42B6-89F7-DA3174A27D7A}">
      <dgm:prSet/>
      <dgm:spPr/>
      <dgm:t>
        <a:bodyPr/>
        <a:lstStyle/>
        <a:p>
          <a:endParaRPr lang="en-US"/>
        </a:p>
      </dgm:t>
    </dgm:pt>
    <dgm:pt modelId="{9B29F38E-C675-43CB-AED6-BD35131A0CC7}">
      <dgm:prSet phldr="0" custT="1"/>
      <dgm:spPr/>
      <dgm:t>
        <a:bodyPr/>
        <a:lstStyle/>
        <a:p>
          <a:pPr>
            <a:buFont typeface="Courier New" panose="02070309020205020404" pitchFamily="49" charset="0"/>
            <a:buChar char="o"/>
          </a:pPr>
          <a:r>
            <a:rPr lang="en-US" sz="1600" b="0" dirty="0">
              <a:solidFill>
                <a:schemeClr val="tx1"/>
              </a:solidFill>
              <a:latin typeface="+mj-lt"/>
              <a:ea typeface="Calibri"/>
              <a:cs typeface="Calibri"/>
            </a:rPr>
            <a:t>Referred 125 Community Members to MAHEC through pilot</a:t>
          </a:r>
        </a:p>
      </dgm:t>
    </dgm:pt>
    <dgm:pt modelId="{FCA79934-96AD-4069-B75B-976E1F5E88CF}" type="parTrans" cxnId="{264578F1-AD66-40CA-A2E4-E08497EE7618}">
      <dgm:prSet/>
      <dgm:spPr/>
      <dgm:t>
        <a:bodyPr/>
        <a:lstStyle/>
        <a:p>
          <a:endParaRPr lang="en-US"/>
        </a:p>
      </dgm:t>
    </dgm:pt>
    <dgm:pt modelId="{F6FEA9EA-576F-491B-8F24-FCAB0B1AB509}" type="sibTrans" cxnId="{264578F1-AD66-40CA-A2E4-E08497EE7618}">
      <dgm:prSet/>
      <dgm:spPr/>
      <dgm:t>
        <a:bodyPr/>
        <a:lstStyle/>
        <a:p>
          <a:endParaRPr lang="en-US"/>
        </a:p>
      </dgm:t>
    </dgm:pt>
    <dgm:pt modelId="{B3AC822E-6A98-4241-9D99-0FF5446A7D29}">
      <dgm:prSet phldr="0" custT="1"/>
      <dgm:spPr/>
      <dgm:t>
        <a:bodyPr/>
        <a:lstStyle/>
        <a:p>
          <a:pPr rtl="0">
            <a:buFont typeface="Courier New" panose="02070309020205020404" pitchFamily="49" charset="0"/>
            <a:buChar char="o"/>
          </a:pPr>
          <a:r>
            <a:rPr lang="en-US" sz="1600" b="0" dirty="0">
              <a:solidFill>
                <a:schemeClr val="tx1"/>
              </a:solidFill>
              <a:latin typeface="+mj-lt"/>
              <a:ea typeface="Calibri"/>
              <a:cs typeface="Calibri"/>
            </a:rPr>
            <a:t>(Shuchin Shukla, MD, MPH, Claire Hubbard, RN, BCEMS, and Lauire Sykes, CPSS, CHW, CADC-P MAHEC)</a:t>
          </a:r>
        </a:p>
      </dgm:t>
    </dgm:pt>
    <dgm:pt modelId="{B5AC600B-698D-4DCB-9375-FB6DD8B10F6B}" type="parTrans" cxnId="{45B1680B-1C7C-40C9-B83D-04FC5DE7127C}">
      <dgm:prSet/>
      <dgm:spPr/>
      <dgm:t>
        <a:bodyPr/>
        <a:lstStyle/>
        <a:p>
          <a:endParaRPr lang="en-US"/>
        </a:p>
      </dgm:t>
    </dgm:pt>
    <dgm:pt modelId="{59A83504-C6F6-4CF4-9350-57808449D404}" type="sibTrans" cxnId="{45B1680B-1C7C-40C9-B83D-04FC5DE7127C}">
      <dgm:prSet/>
      <dgm:spPr/>
      <dgm:t>
        <a:bodyPr/>
        <a:lstStyle/>
        <a:p>
          <a:endParaRPr lang="en-US"/>
        </a:p>
      </dgm:t>
    </dgm:pt>
    <dgm:pt modelId="{0CCE2355-A853-40B5-AF5C-764EBBAED38E}">
      <dgm:prSet phldr="0" custT="1"/>
      <dgm:spPr/>
      <dgm:t>
        <a:bodyPr/>
        <a:lstStyle/>
        <a:p>
          <a:pPr rtl="0">
            <a:buFont typeface="Courier New" panose="02070309020205020404" pitchFamily="49" charset="0"/>
            <a:buChar char="o"/>
          </a:pPr>
          <a:r>
            <a:rPr lang="en-US" sz="1600" b="0" dirty="0">
              <a:latin typeface="+mj-lt"/>
              <a:ea typeface="Calibri"/>
              <a:cs typeface="Calibri"/>
            </a:rPr>
            <a:t>Shukla, S, Belden, C, Coules, C, Friesen, T, Kopak, A</a:t>
          </a:r>
        </a:p>
      </dgm:t>
    </dgm:pt>
    <dgm:pt modelId="{AEFBB5C8-5C37-49FF-8FBA-FE6D12AA2C8E}" type="parTrans" cxnId="{C5CA0AD6-72B1-40C2-912D-7531AC49B2A9}">
      <dgm:prSet/>
      <dgm:spPr/>
      <dgm:t>
        <a:bodyPr/>
        <a:lstStyle/>
        <a:p>
          <a:endParaRPr lang="en-US"/>
        </a:p>
      </dgm:t>
    </dgm:pt>
    <dgm:pt modelId="{7A6CEDA8-1AA3-4CFE-8B7C-7962D02FD547}" type="sibTrans" cxnId="{C5CA0AD6-72B1-40C2-912D-7531AC49B2A9}">
      <dgm:prSet/>
      <dgm:spPr/>
      <dgm:t>
        <a:bodyPr/>
        <a:lstStyle/>
        <a:p>
          <a:endParaRPr lang="en-US"/>
        </a:p>
      </dgm:t>
    </dgm:pt>
    <dgm:pt modelId="{88E3795C-8DE7-4F7B-AEF5-0392CEBFFA1A}" type="pres">
      <dgm:prSet presAssocID="{6568BEF8-8999-4711-958E-BC4E7C36F80F}" presName="linearFlow" presStyleCnt="0">
        <dgm:presLayoutVars>
          <dgm:dir/>
          <dgm:animLvl val="lvl"/>
          <dgm:resizeHandles val="exact"/>
        </dgm:presLayoutVars>
      </dgm:prSet>
      <dgm:spPr/>
    </dgm:pt>
    <dgm:pt modelId="{F654AC92-0595-4934-93FA-5FA528D3265E}" type="pres">
      <dgm:prSet presAssocID="{0EEA17A3-4B8B-4D7D-80B9-612F24946D44}" presName="composite" presStyleCnt="0"/>
      <dgm:spPr/>
    </dgm:pt>
    <dgm:pt modelId="{77F50DB9-379F-411B-90AB-975CE391A691}" type="pres">
      <dgm:prSet presAssocID="{0EEA17A3-4B8B-4D7D-80B9-612F24946D44}" presName="parentText" presStyleLbl="alignNode1" presStyleIdx="0" presStyleCnt="3" custScaleX="113907" custScaleY="115500">
        <dgm:presLayoutVars>
          <dgm:chMax val="1"/>
          <dgm:bulletEnabled val="1"/>
        </dgm:presLayoutVars>
      </dgm:prSet>
      <dgm:spPr/>
    </dgm:pt>
    <dgm:pt modelId="{7F723C4F-11BA-4181-BAB1-575E584ABFB3}" type="pres">
      <dgm:prSet presAssocID="{0EEA17A3-4B8B-4D7D-80B9-612F24946D44}" presName="descendantText" presStyleLbl="alignAcc1" presStyleIdx="0" presStyleCnt="3" custLinFactNeighborX="1462" custLinFactNeighborY="-1936">
        <dgm:presLayoutVars>
          <dgm:bulletEnabled val="1"/>
        </dgm:presLayoutVars>
      </dgm:prSet>
      <dgm:spPr/>
    </dgm:pt>
    <dgm:pt modelId="{6BC66641-F976-4943-870F-5DE8DF72F51E}" type="pres">
      <dgm:prSet presAssocID="{37A20ED3-D530-47AA-8C37-A76D6D0ADC20}" presName="sp" presStyleCnt="0"/>
      <dgm:spPr/>
    </dgm:pt>
    <dgm:pt modelId="{5C626040-3804-4B0A-B215-307696E63586}" type="pres">
      <dgm:prSet presAssocID="{5429A9EC-CDA7-45D9-8D92-1747F4A538AE}" presName="composite" presStyleCnt="0"/>
      <dgm:spPr/>
    </dgm:pt>
    <dgm:pt modelId="{995C3725-B36C-40B4-A664-945A1F1F7221}" type="pres">
      <dgm:prSet presAssocID="{5429A9EC-CDA7-45D9-8D92-1747F4A538AE}" presName="parentText" presStyleLbl="alignNode1" presStyleIdx="1" presStyleCnt="3">
        <dgm:presLayoutVars>
          <dgm:chMax val="1"/>
          <dgm:bulletEnabled val="1"/>
        </dgm:presLayoutVars>
      </dgm:prSet>
      <dgm:spPr/>
    </dgm:pt>
    <dgm:pt modelId="{083EE081-A984-4CD9-8084-219D9E9781A5}" type="pres">
      <dgm:prSet presAssocID="{5429A9EC-CDA7-45D9-8D92-1747F4A538AE}" presName="descendantText" presStyleLbl="alignAcc1" presStyleIdx="1" presStyleCnt="3">
        <dgm:presLayoutVars>
          <dgm:bulletEnabled val="1"/>
        </dgm:presLayoutVars>
      </dgm:prSet>
      <dgm:spPr/>
    </dgm:pt>
    <dgm:pt modelId="{20471C52-3A73-4FB3-B8C3-AFDA9B9FEF9A}" type="pres">
      <dgm:prSet presAssocID="{0A34F898-AF45-4E2C-B2BA-D2B20C855F7D}" presName="sp" presStyleCnt="0"/>
      <dgm:spPr/>
    </dgm:pt>
    <dgm:pt modelId="{861F90EF-12B3-4684-A810-B44E1D46B01D}" type="pres">
      <dgm:prSet presAssocID="{0199BB00-7E57-4EFE-91C0-889C63215B5F}" presName="composite" presStyleCnt="0"/>
      <dgm:spPr/>
    </dgm:pt>
    <dgm:pt modelId="{A8A3A730-BD99-4C60-B2AA-BD0FC3E7B380}" type="pres">
      <dgm:prSet presAssocID="{0199BB00-7E57-4EFE-91C0-889C63215B5F}" presName="parentText" presStyleLbl="alignNode1" presStyleIdx="2" presStyleCnt="3" custScaleX="115508">
        <dgm:presLayoutVars>
          <dgm:chMax val="1"/>
          <dgm:bulletEnabled val="1"/>
        </dgm:presLayoutVars>
      </dgm:prSet>
      <dgm:spPr/>
    </dgm:pt>
    <dgm:pt modelId="{4AE4A07B-FB96-4321-BF15-A315EFDDABA3}" type="pres">
      <dgm:prSet presAssocID="{0199BB00-7E57-4EFE-91C0-889C63215B5F}" presName="descendantText" presStyleLbl="alignAcc1" presStyleIdx="2" presStyleCnt="3" custScaleX="97041" custScaleY="112941" custLinFactNeighborX="386">
        <dgm:presLayoutVars>
          <dgm:bulletEnabled val="1"/>
        </dgm:presLayoutVars>
      </dgm:prSet>
      <dgm:spPr/>
    </dgm:pt>
  </dgm:ptLst>
  <dgm:cxnLst>
    <dgm:cxn modelId="{2DDF9A02-2D73-4A23-9D55-E2C9D505BAC9}" srcId="{6568BEF8-8999-4711-958E-BC4E7C36F80F}" destId="{5429A9EC-CDA7-45D9-8D92-1747F4A538AE}" srcOrd="1" destOrd="0" parTransId="{2ADFBA17-2F0D-40B3-81E7-33A02E81758D}" sibTransId="{0A34F898-AF45-4E2C-B2BA-D2B20C855F7D}"/>
    <dgm:cxn modelId="{45B1680B-1C7C-40C9-B83D-04FC5DE7127C}" srcId="{C990D3BD-9E46-4BDE-85F0-80F27D065339}" destId="{B3AC822E-6A98-4241-9D99-0FF5446A7D29}" srcOrd="0" destOrd="0" parTransId="{B5AC600B-698D-4DCB-9375-FB6DD8B10F6B}" sibTransId="{59A83504-C6F6-4CF4-9350-57808449D404}"/>
    <dgm:cxn modelId="{FE63100F-5C7D-46C2-94DD-B870C920AEDF}" srcId="{6568BEF8-8999-4711-958E-BC4E7C36F80F}" destId="{0EEA17A3-4B8B-4D7D-80B9-612F24946D44}" srcOrd="0" destOrd="0" parTransId="{AED1CC94-CB8A-42D0-B97D-BB5368723094}" sibTransId="{37A20ED3-D530-47AA-8C37-A76D6D0ADC20}"/>
    <dgm:cxn modelId="{9AAAEC1A-9FCC-4912-A516-41440A72A6E9}" srcId="{0199BB00-7E57-4EFE-91C0-889C63215B5F}" destId="{C990D3BD-9E46-4BDE-85F0-80F27D065339}" srcOrd="1" destOrd="0" parTransId="{CF36FC88-D3F8-416C-83FB-16743E323B47}" sibTransId="{80A0CC7D-D930-46CD-BFA5-DC277B46038B}"/>
    <dgm:cxn modelId="{A7FEE91B-F216-4DB3-8697-23D1B9739435}" type="presOf" srcId="{9B29F38E-C675-43CB-AED6-BD35131A0CC7}" destId="{7F723C4F-11BA-4181-BAB1-575E584ABFB3}" srcOrd="0" destOrd="1" presId="urn:microsoft.com/office/officeart/2005/8/layout/chevron2"/>
    <dgm:cxn modelId="{6BA6C31F-B5F7-4D33-A0D7-44563042C71B}" type="presOf" srcId="{575C3AC1-31AE-4E8F-AEFD-244C6D7015A1}" destId="{083EE081-A984-4CD9-8084-219D9E9781A5}" srcOrd="0" destOrd="1" presId="urn:microsoft.com/office/officeart/2005/8/layout/chevron2"/>
    <dgm:cxn modelId="{610F3423-B456-42B6-89F7-DA3174A27D7A}" srcId="{5429A9EC-CDA7-45D9-8D92-1747F4A538AE}" destId="{0D581A4B-F916-4263-BF6C-553F90A8502D}" srcOrd="1" destOrd="0" parTransId="{49C74F7F-EA29-4F14-BD36-864942617F69}" sibTransId="{4193B48D-0A9A-48CD-921D-8B9557537F57}"/>
    <dgm:cxn modelId="{17CFF82B-3DAA-4AE7-A85A-4E97655526AF}" type="presOf" srcId="{4D401759-1B78-43BE-9549-7679EBD432FF}" destId="{4AE4A07B-FB96-4321-BF15-A315EFDDABA3}" srcOrd="0" destOrd="0" presId="urn:microsoft.com/office/officeart/2005/8/layout/chevron2"/>
    <dgm:cxn modelId="{4293DF33-D86D-47B2-8278-18330E9D0722}" type="presOf" srcId="{5429A9EC-CDA7-45D9-8D92-1747F4A538AE}" destId="{995C3725-B36C-40B4-A664-945A1F1F7221}" srcOrd="0" destOrd="0" presId="urn:microsoft.com/office/officeart/2005/8/layout/chevron2"/>
    <dgm:cxn modelId="{0574EB35-3E42-4948-9CC9-617BBACC4A1B}" type="presOf" srcId="{0CCE2355-A853-40B5-AF5C-764EBBAED38E}" destId="{083EE081-A984-4CD9-8084-219D9E9781A5}" srcOrd="0" destOrd="3" presId="urn:microsoft.com/office/officeart/2005/8/layout/chevron2"/>
    <dgm:cxn modelId="{11B1FB61-1BD7-4078-A86F-08DC45861F4F}" srcId="{5429A9EC-CDA7-45D9-8D92-1747F4A538AE}" destId="{216E5514-0712-4035-8EBD-52E82DB75981}" srcOrd="0" destOrd="0" parTransId="{B3497ED1-B955-4B0B-A6C8-F03FFBE96E8E}" sibTransId="{C783BEA3-9DF9-4EBB-B55B-A8FF6F04C9BF}"/>
    <dgm:cxn modelId="{3E902C6B-4A41-4E9C-92F5-0BB65593B85E}" type="presOf" srcId="{6568BEF8-8999-4711-958E-BC4E7C36F80F}" destId="{88E3795C-8DE7-4F7B-AEF5-0392CEBFFA1A}" srcOrd="0" destOrd="0" presId="urn:microsoft.com/office/officeart/2005/8/layout/chevron2"/>
    <dgm:cxn modelId="{6F33B556-A272-4DD0-B645-B32DB413C936}" type="presOf" srcId="{0199BB00-7E57-4EFE-91C0-889C63215B5F}" destId="{A8A3A730-BD99-4C60-B2AA-BD0FC3E7B380}" srcOrd="0" destOrd="0" presId="urn:microsoft.com/office/officeart/2005/8/layout/chevron2"/>
    <dgm:cxn modelId="{15038759-B4D1-410E-8362-D8605577DB6D}" type="presOf" srcId="{B3AC822E-6A98-4241-9D99-0FF5446A7D29}" destId="{4AE4A07B-FB96-4321-BF15-A315EFDDABA3}" srcOrd="0" destOrd="2" presId="urn:microsoft.com/office/officeart/2005/8/layout/chevron2"/>
    <dgm:cxn modelId="{EB126F7C-4CB3-465F-9B47-5D58238428C1}" type="presOf" srcId="{A9952EC3-57B1-4BA6-B349-1748B9B122EE}" destId="{7F723C4F-11BA-4181-BAB1-575E584ABFB3}" srcOrd="0" destOrd="0" presId="urn:microsoft.com/office/officeart/2005/8/layout/chevron2"/>
    <dgm:cxn modelId="{18DEF286-2CDD-48F0-AA76-A90FC9B22A95}" type="presOf" srcId="{0D581A4B-F916-4263-BF6C-553F90A8502D}" destId="{083EE081-A984-4CD9-8084-219D9E9781A5}" srcOrd="0" destOrd="2" presId="urn:microsoft.com/office/officeart/2005/8/layout/chevron2"/>
    <dgm:cxn modelId="{4013C28D-E038-4F6A-A246-F981530398BC}" srcId="{216E5514-0712-4035-8EBD-52E82DB75981}" destId="{575C3AC1-31AE-4E8F-AEFD-244C6D7015A1}" srcOrd="0" destOrd="0" parTransId="{1D9FA466-DE91-4FB2-8CF6-5344BC574907}" sibTransId="{11E9A8B2-5712-4833-9075-2E888BD45B5F}"/>
    <dgm:cxn modelId="{05ABB8A3-3A3B-4E0F-A4F4-466959A4FB02}" srcId="{0EEA17A3-4B8B-4D7D-80B9-612F24946D44}" destId="{A9952EC3-57B1-4BA6-B349-1748B9B122EE}" srcOrd="0" destOrd="0" parTransId="{22D392F6-662E-4ABA-B6DA-150913BC18DB}" sibTransId="{2535948F-6D1A-44F4-9A6D-4AB7AEBD96A3}"/>
    <dgm:cxn modelId="{64855CB6-AF7B-463B-9E66-3957E6057BC9}" type="presOf" srcId="{C990D3BD-9E46-4BDE-85F0-80F27D065339}" destId="{4AE4A07B-FB96-4321-BF15-A315EFDDABA3}" srcOrd="0" destOrd="1" presId="urn:microsoft.com/office/officeart/2005/8/layout/chevron2"/>
    <dgm:cxn modelId="{AE27FAB6-50EF-4E52-B3FC-F7466A629183}" srcId="{0199BB00-7E57-4EFE-91C0-889C63215B5F}" destId="{4D401759-1B78-43BE-9549-7679EBD432FF}" srcOrd="0" destOrd="0" parTransId="{45DE758A-BC77-4D2C-917D-E468EAC0689D}" sibTransId="{DD667A5D-A423-4E46-9FF8-5C67624BABA7}"/>
    <dgm:cxn modelId="{BD500CD2-4AB0-448C-BD02-2AFC04D6C092}" type="presOf" srcId="{216E5514-0712-4035-8EBD-52E82DB75981}" destId="{083EE081-A984-4CD9-8084-219D9E9781A5}" srcOrd="0" destOrd="0" presId="urn:microsoft.com/office/officeart/2005/8/layout/chevron2"/>
    <dgm:cxn modelId="{C5CA0AD6-72B1-40C2-912D-7531AC49B2A9}" srcId="{0D581A4B-F916-4263-BF6C-553F90A8502D}" destId="{0CCE2355-A853-40B5-AF5C-764EBBAED38E}" srcOrd="0" destOrd="0" parTransId="{AEFBB5C8-5C37-49FF-8FBA-FE6D12AA2C8E}" sibTransId="{7A6CEDA8-1AA3-4CFE-8B7C-7962D02FD547}"/>
    <dgm:cxn modelId="{974FE7E3-FD9D-4203-AB83-76F6243A2616}" type="presOf" srcId="{0EEA17A3-4B8B-4D7D-80B9-612F24946D44}" destId="{77F50DB9-379F-411B-90AB-975CE391A691}" srcOrd="0" destOrd="0" presId="urn:microsoft.com/office/officeart/2005/8/layout/chevron2"/>
    <dgm:cxn modelId="{73896DE7-AE08-47D2-9BFD-C8D5CB4C7613}" srcId="{6568BEF8-8999-4711-958E-BC4E7C36F80F}" destId="{0199BB00-7E57-4EFE-91C0-889C63215B5F}" srcOrd="2" destOrd="0" parTransId="{3916D3AF-7141-43C1-81B1-4DAB9E5FCF7D}" sibTransId="{18AF715C-C191-499E-96F5-1598BA16ECD1}"/>
    <dgm:cxn modelId="{264578F1-AD66-40CA-A2E4-E08497EE7618}" srcId="{A9952EC3-57B1-4BA6-B349-1748B9B122EE}" destId="{9B29F38E-C675-43CB-AED6-BD35131A0CC7}" srcOrd="0" destOrd="0" parTransId="{FCA79934-96AD-4069-B75B-976E1F5E88CF}" sibTransId="{F6FEA9EA-576F-491B-8F24-FCAB0B1AB509}"/>
    <dgm:cxn modelId="{75D4ECE9-75F3-4B16-A36E-2D00AF60E13D}" type="presParOf" srcId="{88E3795C-8DE7-4F7B-AEF5-0392CEBFFA1A}" destId="{F654AC92-0595-4934-93FA-5FA528D3265E}" srcOrd="0" destOrd="0" presId="urn:microsoft.com/office/officeart/2005/8/layout/chevron2"/>
    <dgm:cxn modelId="{C05C5A7D-6D90-44A4-8961-09CEDF896093}" type="presParOf" srcId="{F654AC92-0595-4934-93FA-5FA528D3265E}" destId="{77F50DB9-379F-411B-90AB-975CE391A691}" srcOrd="0" destOrd="0" presId="urn:microsoft.com/office/officeart/2005/8/layout/chevron2"/>
    <dgm:cxn modelId="{0061333F-5293-4FAA-848A-3DC41BD808E4}" type="presParOf" srcId="{F654AC92-0595-4934-93FA-5FA528D3265E}" destId="{7F723C4F-11BA-4181-BAB1-575E584ABFB3}" srcOrd="1" destOrd="0" presId="urn:microsoft.com/office/officeart/2005/8/layout/chevron2"/>
    <dgm:cxn modelId="{E140CAFD-786D-4B14-B5B6-27465E1AA252}" type="presParOf" srcId="{88E3795C-8DE7-4F7B-AEF5-0392CEBFFA1A}" destId="{6BC66641-F976-4943-870F-5DE8DF72F51E}" srcOrd="1" destOrd="0" presId="urn:microsoft.com/office/officeart/2005/8/layout/chevron2"/>
    <dgm:cxn modelId="{D0B4F8BB-E73A-4ACE-897C-8635CE35BECD}" type="presParOf" srcId="{88E3795C-8DE7-4F7B-AEF5-0392CEBFFA1A}" destId="{5C626040-3804-4B0A-B215-307696E63586}" srcOrd="2" destOrd="0" presId="urn:microsoft.com/office/officeart/2005/8/layout/chevron2"/>
    <dgm:cxn modelId="{FA41F431-5E43-403E-A702-736D911D9CDB}" type="presParOf" srcId="{5C626040-3804-4B0A-B215-307696E63586}" destId="{995C3725-B36C-40B4-A664-945A1F1F7221}" srcOrd="0" destOrd="0" presId="urn:microsoft.com/office/officeart/2005/8/layout/chevron2"/>
    <dgm:cxn modelId="{1A65BBD9-EB4F-4931-8685-15F7D1BED8E9}" type="presParOf" srcId="{5C626040-3804-4B0A-B215-307696E63586}" destId="{083EE081-A984-4CD9-8084-219D9E9781A5}" srcOrd="1" destOrd="0" presId="urn:microsoft.com/office/officeart/2005/8/layout/chevron2"/>
    <dgm:cxn modelId="{4E808904-DD31-4664-9E3A-BB8F4C83D7D9}" type="presParOf" srcId="{88E3795C-8DE7-4F7B-AEF5-0392CEBFFA1A}" destId="{20471C52-3A73-4FB3-B8C3-AFDA9B9FEF9A}" srcOrd="3" destOrd="0" presId="urn:microsoft.com/office/officeart/2005/8/layout/chevron2"/>
    <dgm:cxn modelId="{33F16427-6F47-4E35-8EFF-F5D3E48CFADF}" type="presParOf" srcId="{88E3795C-8DE7-4F7B-AEF5-0392CEBFFA1A}" destId="{861F90EF-12B3-4684-A810-B44E1D46B01D}" srcOrd="4" destOrd="0" presId="urn:microsoft.com/office/officeart/2005/8/layout/chevron2"/>
    <dgm:cxn modelId="{3955A4F8-7FB8-4E59-9EAF-434C43206CCE}" type="presParOf" srcId="{861F90EF-12B3-4684-A810-B44E1D46B01D}" destId="{A8A3A730-BD99-4C60-B2AA-BD0FC3E7B380}" srcOrd="0" destOrd="0" presId="urn:microsoft.com/office/officeart/2005/8/layout/chevron2"/>
    <dgm:cxn modelId="{34D3F263-17DA-453D-BCDA-CBDD0499C0AB}" type="presParOf" srcId="{861F90EF-12B3-4684-A810-B44E1D46B01D}" destId="{4AE4A07B-FB96-4321-BF15-A315EFDDABA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6262E4-F09E-5149-B83C-4655E533A3A4}">
      <dsp:nvSpPr>
        <dsp:cNvPr id="0" name=""/>
        <dsp:cNvSpPr/>
      </dsp:nvSpPr>
      <dsp:spPr>
        <a:xfrm>
          <a:off x="2563246" y="2269507"/>
          <a:ext cx="1603102" cy="138215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Atrium Health Wake Forest Baptist Wilkes Medical Center</a:t>
          </a:r>
        </a:p>
      </dsp:txBody>
      <dsp:txXfrm>
        <a:off x="2812017" y="2483991"/>
        <a:ext cx="1105560" cy="953186"/>
      </dsp:txXfrm>
    </dsp:sp>
    <dsp:sp modelId="{FF37A446-F1FC-2144-A5C0-8782F61AFE18}">
      <dsp:nvSpPr>
        <dsp:cNvPr id="0" name=""/>
        <dsp:cNvSpPr/>
      </dsp:nvSpPr>
      <dsp:spPr>
        <a:xfrm>
          <a:off x="2604893" y="2879700"/>
          <a:ext cx="187694" cy="16176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4AA5DD-6A84-9244-8243-34194FDA3A70}">
      <dsp:nvSpPr>
        <dsp:cNvPr id="0" name=""/>
        <dsp:cNvSpPr/>
      </dsp:nvSpPr>
      <dsp:spPr>
        <a:xfrm>
          <a:off x="1192907" y="1527125"/>
          <a:ext cx="1603102" cy="1382154"/>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9000" r="-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C446DB-9F5D-8D46-B833-9E919EAD4CEC}">
      <dsp:nvSpPr>
        <dsp:cNvPr id="0" name=""/>
        <dsp:cNvSpPr/>
      </dsp:nvSpPr>
      <dsp:spPr>
        <a:xfrm>
          <a:off x="2284272" y="2726696"/>
          <a:ext cx="187694" cy="16176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7DF020-D0B7-9C4C-A6A4-703B728FC32B}">
      <dsp:nvSpPr>
        <dsp:cNvPr id="0" name=""/>
        <dsp:cNvSpPr/>
      </dsp:nvSpPr>
      <dsp:spPr>
        <a:xfrm>
          <a:off x="3868849" y="1510692"/>
          <a:ext cx="1723447" cy="138215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Cone Health Women's and Children's Center </a:t>
          </a:r>
        </a:p>
      </dsp:txBody>
      <dsp:txXfrm>
        <a:off x="4127649" y="1718242"/>
        <a:ext cx="1205847" cy="967054"/>
      </dsp:txXfrm>
    </dsp:sp>
    <dsp:sp modelId="{830214F6-E59C-D940-A154-755858366628}">
      <dsp:nvSpPr>
        <dsp:cNvPr id="0" name=""/>
        <dsp:cNvSpPr/>
      </dsp:nvSpPr>
      <dsp:spPr>
        <a:xfrm>
          <a:off x="5024950" y="2708802"/>
          <a:ext cx="187694" cy="16176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672204-7699-414E-8BE2-B5220D3A7281}">
      <dsp:nvSpPr>
        <dsp:cNvPr id="0" name=""/>
        <dsp:cNvSpPr/>
      </dsp:nvSpPr>
      <dsp:spPr>
        <a:xfrm>
          <a:off x="5294796" y="2269507"/>
          <a:ext cx="1603102" cy="1382154"/>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8000" r="-2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DC2529-2BDC-5042-B633-9DFB541A0448}">
      <dsp:nvSpPr>
        <dsp:cNvPr id="0" name=""/>
        <dsp:cNvSpPr/>
      </dsp:nvSpPr>
      <dsp:spPr>
        <a:xfrm>
          <a:off x="5336443" y="2879700"/>
          <a:ext cx="187694" cy="16176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4DEF30-55DE-2540-945A-1B6076AFCEFD}">
      <dsp:nvSpPr>
        <dsp:cNvPr id="0" name=""/>
        <dsp:cNvSpPr/>
      </dsp:nvSpPr>
      <dsp:spPr>
        <a:xfrm>
          <a:off x="2563246" y="755163"/>
          <a:ext cx="1603102" cy="138215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rial" panose="020B0604020202020204" pitchFamily="34" charset="0"/>
              <a:cs typeface="Arial" panose="020B0604020202020204" pitchFamily="34" charset="0"/>
            </a:rPr>
            <a:t>Hugh Chatham Memorial Hospital</a:t>
          </a:r>
        </a:p>
      </dsp:txBody>
      <dsp:txXfrm>
        <a:off x="2812017" y="969647"/>
        <a:ext cx="1105560" cy="953186"/>
      </dsp:txXfrm>
    </dsp:sp>
    <dsp:sp modelId="{39AA756D-EB49-EB48-A9ED-38119381E55B}">
      <dsp:nvSpPr>
        <dsp:cNvPr id="0" name=""/>
        <dsp:cNvSpPr/>
      </dsp:nvSpPr>
      <dsp:spPr>
        <a:xfrm>
          <a:off x="3650047" y="785107"/>
          <a:ext cx="187694" cy="16176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FC6726-2A5D-3041-AE20-24ECCCA5B33C}">
      <dsp:nvSpPr>
        <dsp:cNvPr id="0" name=""/>
        <dsp:cNvSpPr/>
      </dsp:nvSpPr>
      <dsp:spPr>
        <a:xfrm>
          <a:off x="3929021" y="0"/>
          <a:ext cx="1603102" cy="1382154"/>
        </a:xfrm>
        <a:prstGeom prst="hexagon">
          <a:avLst>
            <a:gd name="adj" fmla="val 25000"/>
            <a:gd name="vf" fmla="val 115470"/>
          </a:avLst>
        </a:prstGeom>
        <a:blipFill>
          <a:blip xmlns:r="http://schemas.openxmlformats.org/officeDocument/2006/relationships" r:embed="rId3"/>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18421F-32F6-2240-87F6-2DECE64F5FB0}">
      <dsp:nvSpPr>
        <dsp:cNvPr id="0" name=""/>
        <dsp:cNvSpPr/>
      </dsp:nvSpPr>
      <dsp:spPr>
        <a:xfrm>
          <a:off x="3976373" y="606906"/>
          <a:ext cx="187694" cy="16176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50DB9-379F-411B-90AB-975CE391A691}">
      <dsp:nvSpPr>
        <dsp:cNvPr id="0" name=""/>
        <dsp:cNvSpPr/>
      </dsp:nvSpPr>
      <dsp:spPr>
        <a:xfrm rot="5400000">
          <a:off x="-277472" y="292882"/>
          <a:ext cx="1862927" cy="1286063"/>
        </a:xfrm>
        <a:prstGeom prst="chevron">
          <a:avLst/>
        </a:prstGeom>
        <a:solidFill>
          <a:srgbClr val="00B0F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mj-lt"/>
              <a:ea typeface="Calibri"/>
              <a:cs typeface="Calibri"/>
            </a:rPr>
            <a:t>Community Paramedic Team</a:t>
          </a:r>
        </a:p>
      </dsp:txBody>
      <dsp:txXfrm rot="-5400000">
        <a:off x="10961" y="647482"/>
        <a:ext cx="1286063" cy="576864"/>
      </dsp:txXfrm>
    </dsp:sp>
    <dsp:sp modelId="{7F723C4F-11BA-4181-BAB1-575E584ABFB3}">
      <dsp:nvSpPr>
        <dsp:cNvPr id="0" name=""/>
        <dsp:cNvSpPr/>
      </dsp:nvSpPr>
      <dsp:spPr>
        <a:xfrm rot="5400000">
          <a:off x="3920854" y="-2501520"/>
          <a:ext cx="1048400" cy="62697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b="0" kern="1200" dirty="0">
              <a:solidFill>
                <a:schemeClr val="tx1"/>
              </a:solidFill>
              <a:latin typeface="+mj-lt"/>
              <a:ea typeface="Calibri"/>
              <a:cs typeface="Calibri"/>
            </a:rPr>
            <a:t>From April 2022 – June 2023: </a:t>
          </a:r>
        </a:p>
        <a:p>
          <a:pPr marL="342900" lvl="2" indent="-171450" algn="l" defTabSz="711200">
            <a:lnSpc>
              <a:spcPct val="90000"/>
            </a:lnSpc>
            <a:spcBef>
              <a:spcPct val="0"/>
            </a:spcBef>
            <a:spcAft>
              <a:spcPct val="15000"/>
            </a:spcAft>
            <a:buFont typeface="Courier New" panose="02070309020205020404" pitchFamily="49" charset="0"/>
            <a:buChar char="o"/>
          </a:pPr>
          <a:r>
            <a:rPr lang="en-US" sz="1600" b="0" kern="1200" dirty="0">
              <a:solidFill>
                <a:schemeClr val="tx1"/>
              </a:solidFill>
              <a:latin typeface="+mj-lt"/>
              <a:ea typeface="Calibri"/>
              <a:cs typeface="Calibri"/>
            </a:rPr>
            <a:t>Referred 125 Community Members to MAHEC through pilot</a:t>
          </a:r>
        </a:p>
      </dsp:txBody>
      <dsp:txXfrm rot="-5400000">
        <a:off x="1310178" y="160335"/>
        <a:ext cx="6218574" cy="946042"/>
      </dsp:txXfrm>
    </dsp:sp>
    <dsp:sp modelId="{995C3725-B36C-40B4-A664-945A1F1F7221}">
      <dsp:nvSpPr>
        <dsp:cNvPr id="0" name=""/>
        <dsp:cNvSpPr/>
      </dsp:nvSpPr>
      <dsp:spPr>
        <a:xfrm rot="5400000">
          <a:off x="-230979" y="1929537"/>
          <a:ext cx="1612924" cy="1129046"/>
        </a:xfrm>
        <a:prstGeom prst="chevron">
          <a:avLst/>
        </a:prstGeom>
        <a:solidFill>
          <a:schemeClr val="accent6">
            <a:lumMod val="75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mj-lt"/>
              <a:ea typeface="Calibri"/>
              <a:cs typeface="Calibri"/>
            </a:rPr>
            <a:t>MAHEC</a:t>
          </a:r>
        </a:p>
      </dsp:txBody>
      <dsp:txXfrm rot="-5400000">
        <a:off x="10960" y="2252121"/>
        <a:ext cx="1129046" cy="483878"/>
      </dsp:txXfrm>
    </dsp:sp>
    <dsp:sp modelId="{083EE081-A984-4CD9-8084-219D9E9781A5}">
      <dsp:nvSpPr>
        <dsp:cNvPr id="0" name=""/>
        <dsp:cNvSpPr/>
      </dsp:nvSpPr>
      <dsp:spPr>
        <a:xfrm rot="5400000">
          <a:off x="3750682" y="-923077"/>
          <a:ext cx="1048400" cy="62697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b="0" kern="1200" dirty="0">
              <a:solidFill>
                <a:schemeClr val="tx1"/>
              </a:solidFill>
              <a:latin typeface="+mj-lt"/>
              <a:ea typeface="Calibri"/>
              <a:cs typeface="Calibri"/>
            </a:rPr>
            <a:t>Scheduled 119 Patients for first visit</a:t>
          </a:r>
        </a:p>
        <a:p>
          <a:pPr marL="342900" lvl="2" indent="-171450" algn="l" defTabSz="711200" rtl="0">
            <a:lnSpc>
              <a:spcPct val="90000"/>
            </a:lnSpc>
            <a:spcBef>
              <a:spcPct val="0"/>
            </a:spcBef>
            <a:spcAft>
              <a:spcPct val="15000"/>
            </a:spcAft>
            <a:buFont typeface="Courier New" panose="02070309020205020404" pitchFamily="49" charset="0"/>
            <a:buChar char="o"/>
          </a:pPr>
          <a:r>
            <a:rPr lang="en-US" sz="1600" b="0" kern="1200" dirty="0">
              <a:solidFill>
                <a:schemeClr val="tx1"/>
              </a:solidFill>
              <a:latin typeface="+mj-lt"/>
              <a:ea typeface="Calibri"/>
              <a:cs typeface="Calibri"/>
            </a:rPr>
            <a:t>87% landed in Clinic</a:t>
          </a:r>
        </a:p>
        <a:p>
          <a:pPr marL="171450" lvl="1" indent="-171450" algn="l" defTabSz="711200" rtl="0">
            <a:lnSpc>
              <a:spcPct val="90000"/>
            </a:lnSpc>
            <a:spcBef>
              <a:spcPct val="0"/>
            </a:spcBef>
            <a:spcAft>
              <a:spcPct val="15000"/>
            </a:spcAft>
            <a:buChar char="•"/>
          </a:pPr>
          <a:r>
            <a:rPr lang="en-US" sz="1600" b="0" kern="1200" dirty="0">
              <a:solidFill>
                <a:schemeClr val="tx1"/>
              </a:solidFill>
              <a:latin typeface="+mj-lt"/>
              <a:ea typeface="Calibri"/>
              <a:cs typeface="Calibri"/>
            </a:rPr>
            <a:t>Manuscript with first year results on engagement pending </a:t>
          </a:r>
        </a:p>
        <a:p>
          <a:pPr marL="342900" lvl="2" indent="-171450" algn="l" defTabSz="711200" rtl="0">
            <a:lnSpc>
              <a:spcPct val="90000"/>
            </a:lnSpc>
            <a:spcBef>
              <a:spcPct val="0"/>
            </a:spcBef>
            <a:spcAft>
              <a:spcPct val="15000"/>
            </a:spcAft>
            <a:buFont typeface="Courier New" panose="02070309020205020404" pitchFamily="49" charset="0"/>
            <a:buChar char="o"/>
          </a:pPr>
          <a:r>
            <a:rPr lang="en-US" sz="1600" b="0" kern="1200" dirty="0">
              <a:latin typeface="+mj-lt"/>
              <a:ea typeface="Calibri"/>
              <a:cs typeface="Calibri"/>
            </a:rPr>
            <a:t>Shukla, S, Belden, C, Coules, C, Friesen, T, Kopak, A</a:t>
          </a:r>
        </a:p>
      </dsp:txBody>
      <dsp:txXfrm rot="-5400000">
        <a:off x="1140006" y="1738778"/>
        <a:ext cx="6218574" cy="946042"/>
      </dsp:txXfrm>
    </dsp:sp>
    <dsp:sp modelId="{A8A3A730-BD99-4C60-B2AA-BD0FC3E7B380}">
      <dsp:nvSpPr>
        <dsp:cNvPr id="0" name=""/>
        <dsp:cNvSpPr/>
      </dsp:nvSpPr>
      <dsp:spPr>
        <a:xfrm rot="5400000">
          <a:off x="-143432" y="3342973"/>
          <a:ext cx="1612924" cy="1304139"/>
        </a:xfrm>
        <a:prstGeom prst="chevron">
          <a:avLst/>
        </a:prstGeom>
        <a:solidFill>
          <a:srgbClr val="7030A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mj-lt"/>
              <a:ea typeface="Calibri"/>
              <a:cs typeface="Calibri"/>
            </a:rPr>
            <a:t>Resources</a:t>
          </a:r>
        </a:p>
      </dsp:txBody>
      <dsp:txXfrm rot="-5400000">
        <a:off x="10961" y="3840651"/>
        <a:ext cx="1304139" cy="308785"/>
      </dsp:txXfrm>
    </dsp:sp>
    <dsp:sp modelId="{4AE4A07B-FB96-4321-BF15-A315EFDDABA3}">
      <dsp:nvSpPr>
        <dsp:cNvPr id="0" name=""/>
        <dsp:cNvSpPr/>
      </dsp:nvSpPr>
      <dsp:spPr>
        <a:xfrm rot="5400000">
          <a:off x="4345875" y="122846"/>
          <a:ext cx="1184074" cy="717986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b="0" kern="1200" dirty="0">
              <a:solidFill>
                <a:schemeClr val="tx1"/>
              </a:solidFill>
              <a:latin typeface="+mj-lt"/>
              <a:ea typeface="Calibri"/>
              <a:cs typeface="Calibri"/>
            </a:rPr>
            <a:t>Toolkit</a:t>
          </a:r>
        </a:p>
        <a:p>
          <a:pPr marL="171450" lvl="1" indent="-171450" algn="l" defTabSz="711200" rtl="0">
            <a:lnSpc>
              <a:spcPct val="90000"/>
            </a:lnSpc>
            <a:spcBef>
              <a:spcPct val="0"/>
            </a:spcBef>
            <a:spcAft>
              <a:spcPct val="15000"/>
            </a:spcAft>
            <a:buChar char="•"/>
          </a:pPr>
          <a:r>
            <a:rPr lang="en-US" sz="1600" b="0" kern="1200" dirty="0">
              <a:solidFill>
                <a:schemeClr val="tx1"/>
              </a:solidFill>
              <a:latin typeface="+mj-lt"/>
              <a:ea typeface="Calibri"/>
              <a:cs typeface="Calibri"/>
            </a:rPr>
            <a:t>GI Addiction Medicine Essentails Fall Conference Presentation on October 14</a:t>
          </a:r>
        </a:p>
        <a:p>
          <a:pPr marL="342900" lvl="2" indent="-171450" algn="l" defTabSz="711200" rtl="0">
            <a:lnSpc>
              <a:spcPct val="90000"/>
            </a:lnSpc>
            <a:spcBef>
              <a:spcPct val="0"/>
            </a:spcBef>
            <a:spcAft>
              <a:spcPct val="15000"/>
            </a:spcAft>
            <a:buFont typeface="Courier New" panose="02070309020205020404" pitchFamily="49" charset="0"/>
            <a:buChar char="o"/>
          </a:pPr>
          <a:r>
            <a:rPr lang="en-US" sz="1600" b="0" kern="1200" dirty="0">
              <a:solidFill>
                <a:schemeClr val="tx1"/>
              </a:solidFill>
              <a:latin typeface="+mj-lt"/>
              <a:ea typeface="Calibri"/>
              <a:cs typeface="Calibri"/>
            </a:rPr>
            <a:t>(Shuchin Shukla, MD, MPH, Claire Hubbard, RN, BCEMS, and Lauire Sykes, CPSS, CHW, CADC-P MAHEC)</a:t>
          </a:r>
        </a:p>
      </dsp:txBody>
      <dsp:txXfrm rot="-5400000">
        <a:off x="1347978" y="3178545"/>
        <a:ext cx="7122067" cy="1068470"/>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353377-89F1-4EF0-AC0F-659579C8E8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A8F4991-1FDE-443E-B85D-4C25EA0C5C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457E20-DAD8-486E-9906-D800DC462E52}" type="datetimeFigureOut">
              <a:rPr lang="en-US" smtClean="0"/>
              <a:t>10/12/2023</a:t>
            </a:fld>
            <a:endParaRPr lang="en-US" dirty="0"/>
          </a:p>
        </p:txBody>
      </p:sp>
      <p:sp>
        <p:nvSpPr>
          <p:cNvPr id="4" name="Footer Placeholder 3">
            <a:extLst>
              <a:ext uri="{FF2B5EF4-FFF2-40B4-BE49-F238E27FC236}">
                <a16:creationId xmlns:a16="http://schemas.microsoft.com/office/drawing/2014/main" id="{B4E699AF-C22D-4F44-BAA7-BBE42C8D7D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AD1ABFB-A332-4274-BC08-F6262591FD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6B052A-292C-45AD-AB95-DC3D5BAE89DD}" type="slidenum">
              <a:rPr lang="en-US" smtClean="0"/>
              <a:t>‹#›</a:t>
            </a:fld>
            <a:endParaRPr lang="en-US" dirty="0"/>
          </a:p>
        </p:txBody>
      </p:sp>
    </p:spTree>
    <p:extLst>
      <p:ext uri="{BB962C8B-B14F-4D97-AF65-F5344CB8AC3E}">
        <p14:creationId xmlns:p14="http://schemas.microsoft.com/office/powerpoint/2010/main" val="587644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9074D-35D3-45E5-94E0-8293DBF17D6A}" type="datetimeFigureOut">
              <a:rPr lang="en-US" smtClean="0"/>
              <a:t>10/12/2023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9D737-021B-4A52-8C8E-4919D3451CED}" type="slidenum">
              <a:rPr lang="en-US" smtClean="0"/>
              <a:t>‹#›</a:t>
            </a:fld>
            <a:endParaRPr lang="en-US" dirty="0"/>
          </a:p>
        </p:txBody>
      </p:sp>
    </p:spTree>
    <p:extLst>
      <p:ext uri="{BB962C8B-B14F-4D97-AF65-F5344CB8AC3E}">
        <p14:creationId xmlns:p14="http://schemas.microsoft.com/office/powerpoint/2010/main" val="787051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4425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28</a:t>
            </a:fld>
            <a:endParaRPr lang="en-US" dirty="0"/>
          </a:p>
        </p:txBody>
      </p:sp>
    </p:spTree>
    <p:extLst>
      <p:ext uri="{BB962C8B-B14F-4D97-AF65-F5344CB8AC3E}">
        <p14:creationId xmlns:p14="http://schemas.microsoft.com/office/powerpoint/2010/main" val="987964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29</a:t>
            </a:fld>
            <a:endParaRPr lang="en-US" dirty="0"/>
          </a:p>
        </p:txBody>
      </p:sp>
    </p:spTree>
    <p:extLst>
      <p:ext uri="{BB962C8B-B14F-4D97-AF65-F5344CB8AC3E}">
        <p14:creationId xmlns:p14="http://schemas.microsoft.com/office/powerpoint/2010/main" val="502668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CB3AF-CE4E-DC4E-A257-A303116D9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600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CB3AF-CE4E-DC4E-A257-A303116D9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334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CB3AF-CE4E-DC4E-A257-A303116D9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015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CB3AF-CE4E-DC4E-A257-A303116D9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569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20000"/>
              </a:lnSpc>
              <a:spcBef>
                <a:spcPts val="400"/>
              </a:spcBef>
              <a:spcAft>
                <a:spcPts val="400"/>
              </a:spcAft>
              <a:buFont typeface="Arial"/>
              <a:buChar char="•"/>
            </a:pPr>
            <a:endParaRPr lang="en-US" b="1"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CB3AF-CE4E-DC4E-A257-A303116D9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053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b="1"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CB3AF-CE4E-DC4E-A257-A303116D9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479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CB3AF-CE4E-DC4E-A257-A303116D90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45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a107bcd4e5_0_233:notes"/>
          <p:cNvSpPr txBox="1">
            <a:spLocks noGrp="1"/>
          </p:cNvSpPr>
          <p:nvPr>
            <p:ph type="body" idx="1"/>
          </p:nvPr>
        </p:nvSpPr>
        <p:spPr>
          <a:xfrm>
            <a:off x="685800" y="4400549"/>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g1a107bcd4e5_0_2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2</a:t>
            </a:fld>
            <a:endParaRPr lang="en-US" dirty="0"/>
          </a:p>
        </p:txBody>
      </p:sp>
    </p:spTree>
    <p:extLst>
      <p:ext uri="{BB962C8B-B14F-4D97-AF65-F5344CB8AC3E}">
        <p14:creationId xmlns:p14="http://schemas.microsoft.com/office/powerpoint/2010/main" val="701782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a107bcd4e5_0_3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a107bcd4e5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08965" indent="-304165" algn="ctr">
              <a:defRPr/>
            </a:pPr>
            <a:r>
              <a:rPr lang="en-US" dirty="0"/>
              <a:t>Report from a Community Paramedic shift 10 days before we launched our Bridge to Care MAT Program</a:t>
            </a:r>
            <a:r>
              <a:rPr lang="en-US" i="1" dirty="0"/>
              <a:t>: “ROI was obtained after an overdose and participant was recently discharged from jail with some suboxone, has a history of methadone experience, and was really engaged in conversation about meeting tomorrow to be connected with MAT resources and meet peer support. However, he used again at the Waffle House on Tunnel and went into cardiac arrest as a result of the second OD. I was first on scene, worked the arrest, 13 helped and transported, we got ROSC at the hospital and he is on a ventilator, but will likely never wake up. Talking with him about what we were going to be able to do in a few weeks with inducting people onto buprenorphine he even said, "That would be amazing if you had it now I would like to start now." A sad outcome since he did not make it.”</a:t>
            </a:r>
            <a:endParaRPr lang="en-US" dirty="0"/>
          </a:p>
          <a:p>
            <a:pPr marL="685165" indent="-380365">
              <a:buFont typeface="Arial,Sans-Serif"/>
              <a:buChar char="•"/>
              <a:defRPr/>
            </a:pPr>
            <a:r>
              <a:rPr lang="en-US" dirty="0"/>
              <a:t>PORT connected with folks in the community</a:t>
            </a:r>
          </a:p>
          <a:p>
            <a:pPr marL="685165" indent="-380365">
              <a:buFont typeface="Arial,Sans-Serif"/>
              <a:buChar char="•"/>
              <a:defRPr/>
            </a:pPr>
            <a:r>
              <a:rPr lang="en-US" b="1" dirty="0"/>
              <a:t>There was a missing component of linking people to care</a:t>
            </a:r>
            <a:endParaRPr lang="en-US" dirty="0"/>
          </a:p>
          <a:p>
            <a:pPr marL="685165" indent="-380365">
              <a:buFont typeface="Arial,Sans-Serif"/>
              <a:buChar char="•"/>
              <a:defRPr/>
            </a:pPr>
            <a:r>
              <a:rPr lang="en-US" dirty="0"/>
              <a:t>Connecting with MAHEC for Office Based Opioid Treatment (OBOT)</a:t>
            </a:r>
          </a:p>
          <a:p>
            <a:pPr marL="0" marR="0" lvl="0" indent="0" algn="l" defTabSz="914400">
              <a:lnSpc>
                <a:spcPct val="100000"/>
              </a:lnSpc>
              <a:spcBef>
                <a:spcPts val="0"/>
              </a:spcBef>
              <a:spcAft>
                <a:spcPts val="0"/>
              </a:spcAft>
              <a:buSzPts val="1100"/>
              <a:buFont typeface="Arial"/>
              <a:buNone/>
              <a:tabLst/>
              <a:defRPr/>
            </a:pPr>
            <a:endParaRPr dirty="0">
              <a:ea typeface="Calibri"/>
              <a:cs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43</a:t>
            </a:fld>
            <a:endParaRPr lang="en-US" dirty="0"/>
          </a:p>
        </p:txBody>
      </p:sp>
    </p:spTree>
    <p:extLst>
      <p:ext uri="{BB962C8B-B14F-4D97-AF65-F5344CB8AC3E}">
        <p14:creationId xmlns:p14="http://schemas.microsoft.com/office/powerpoint/2010/main" val="2383259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3</a:t>
            </a:fld>
            <a:endParaRPr lang="en-US" dirty="0"/>
          </a:p>
        </p:txBody>
      </p:sp>
    </p:spTree>
    <p:extLst>
      <p:ext uri="{BB962C8B-B14F-4D97-AF65-F5344CB8AC3E}">
        <p14:creationId xmlns:p14="http://schemas.microsoft.com/office/powerpoint/2010/main" val="3614134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4</a:t>
            </a:fld>
            <a:endParaRPr lang="en-US" dirty="0"/>
          </a:p>
        </p:txBody>
      </p:sp>
    </p:spTree>
    <p:extLst>
      <p:ext uri="{BB962C8B-B14F-4D97-AF65-F5344CB8AC3E}">
        <p14:creationId xmlns:p14="http://schemas.microsoft.com/office/powerpoint/2010/main" val="3406177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5</a:t>
            </a:fld>
            <a:endParaRPr lang="en-US" dirty="0"/>
          </a:p>
        </p:txBody>
      </p:sp>
    </p:spTree>
    <p:extLst>
      <p:ext uri="{BB962C8B-B14F-4D97-AF65-F5344CB8AC3E}">
        <p14:creationId xmlns:p14="http://schemas.microsoft.com/office/powerpoint/2010/main" val="721928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10</a:t>
            </a:fld>
            <a:endParaRPr lang="en-US" dirty="0"/>
          </a:p>
        </p:txBody>
      </p:sp>
    </p:spTree>
    <p:extLst>
      <p:ext uri="{BB962C8B-B14F-4D97-AF65-F5344CB8AC3E}">
        <p14:creationId xmlns:p14="http://schemas.microsoft.com/office/powerpoint/2010/main" val="601507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11</a:t>
            </a:fld>
            <a:endParaRPr lang="en-US" dirty="0"/>
          </a:p>
        </p:txBody>
      </p:sp>
    </p:spTree>
    <p:extLst>
      <p:ext uri="{BB962C8B-B14F-4D97-AF65-F5344CB8AC3E}">
        <p14:creationId xmlns:p14="http://schemas.microsoft.com/office/powerpoint/2010/main" val="3217326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26</a:t>
            </a:fld>
            <a:endParaRPr lang="en-US" dirty="0"/>
          </a:p>
        </p:txBody>
      </p:sp>
    </p:spTree>
    <p:extLst>
      <p:ext uri="{BB962C8B-B14F-4D97-AF65-F5344CB8AC3E}">
        <p14:creationId xmlns:p14="http://schemas.microsoft.com/office/powerpoint/2010/main" val="2307625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27</a:t>
            </a:fld>
            <a:endParaRPr lang="en-US" dirty="0"/>
          </a:p>
        </p:txBody>
      </p:sp>
    </p:spTree>
    <p:extLst>
      <p:ext uri="{BB962C8B-B14F-4D97-AF65-F5344CB8AC3E}">
        <p14:creationId xmlns:p14="http://schemas.microsoft.com/office/powerpoint/2010/main" val="42475581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11.xml"/><Relationship Id="rId4" Type="http://schemas.openxmlformats.org/officeDocument/2006/relationships/image" Target="../media/image17.emf"/></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Master" Target="../slideMasters/slideMaster11.xml"/><Relationship Id="rId4" Type="http://schemas.openxmlformats.org/officeDocument/2006/relationships/image" Target="../media/image17.emf"/></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Master" Target="../slideMasters/slideMaster11.xml"/><Relationship Id="rId4" Type="http://schemas.openxmlformats.org/officeDocument/2006/relationships/image" Target="../media/image17.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Master" Target="../slideMasters/slideMaster11.xml"/><Relationship Id="rId4" Type="http://schemas.openxmlformats.org/officeDocument/2006/relationships/image" Target="../media/image17.emf"/></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eg"/><Relationship Id="rId1" Type="http://schemas.openxmlformats.org/officeDocument/2006/relationships/slideMaster" Target="../slideMasters/slideMaster11.xml"/><Relationship Id="rId4" Type="http://schemas.openxmlformats.org/officeDocument/2006/relationships/image" Target="../media/image17.emf"/></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Master" Target="../slideMasters/slideMaster11.xml"/><Relationship Id="rId4" Type="http://schemas.openxmlformats.org/officeDocument/2006/relationships/image" Target="../media/image17.emf"/></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jpeg"/><Relationship Id="rId1" Type="http://schemas.openxmlformats.org/officeDocument/2006/relationships/slideMaster" Target="../slideMasters/slideMaster11.xml"/><Relationship Id="rId4" Type="http://schemas.openxmlformats.org/officeDocument/2006/relationships/image" Target="../media/image17.emf"/></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Master" Target="../slideMasters/slideMaster11.xml"/><Relationship Id="rId4" Type="http://schemas.openxmlformats.org/officeDocument/2006/relationships/image" Target="../media/image17.emf"/></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jpeg"/><Relationship Id="rId1" Type="http://schemas.openxmlformats.org/officeDocument/2006/relationships/slideMaster" Target="../slideMasters/slideMaster11.xml"/><Relationship Id="rId4" Type="http://schemas.openxmlformats.org/officeDocument/2006/relationships/image" Target="../media/image17.emf"/></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jpeg"/><Relationship Id="rId1" Type="http://schemas.openxmlformats.org/officeDocument/2006/relationships/slideMaster" Target="../slideMasters/slideMaster11.xml"/><Relationship Id="rId4" Type="http://schemas.openxmlformats.org/officeDocument/2006/relationships/image" Target="../media/image17.emf"/></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Master" Target="../slideMasters/slideMaster12.xml"/><Relationship Id="rId4" Type="http://schemas.openxmlformats.org/officeDocument/2006/relationships/image" Target="../media/image17.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12.xml"/><Relationship Id="rId4" Type="http://schemas.openxmlformats.org/officeDocument/2006/relationships/image" Target="../media/image17.emf"/></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Master" Target="../slideMasters/slideMaster12.xml"/><Relationship Id="rId4" Type="http://schemas.openxmlformats.org/officeDocument/2006/relationships/image" Target="../media/image17.emf"/></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Master" Target="../slideMasters/slideMaster12.xml"/><Relationship Id="rId4" Type="http://schemas.openxmlformats.org/officeDocument/2006/relationships/image" Target="../media/image17.emf"/></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eg"/><Relationship Id="rId1" Type="http://schemas.openxmlformats.org/officeDocument/2006/relationships/slideMaster" Target="../slideMasters/slideMaster12.xml"/><Relationship Id="rId4" Type="http://schemas.openxmlformats.org/officeDocument/2006/relationships/image" Target="../media/image17.emf"/></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eg"/><Relationship Id="rId1" Type="http://schemas.openxmlformats.org/officeDocument/2006/relationships/slideMaster" Target="../slideMasters/slideMaster12.xml"/><Relationship Id="rId4" Type="http://schemas.openxmlformats.org/officeDocument/2006/relationships/image" Target="../media/image17.emf"/></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jpeg"/><Relationship Id="rId1" Type="http://schemas.openxmlformats.org/officeDocument/2006/relationships/slideMaster" Target="../slideMasters/slideMaster12.xml"/><Relationship Id="rId4" Type="http://schemas.openxmlformats.org/officeDocument/2006/relationships/image" Target="../media/image17.emf"/></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Master" Target="../slideMasters/slideMaster12.xml"/><Relationship Id="rId4" Type="http://schemas.openxmlformats.org/officeDocument/2006/relationships/image" Target="../media/image17.emf"/></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jpeg"/><Relationship Id="rId1" Type="http://schemas.openxmlformats.org/officeDocument/2006/relationships/slideMaster" Target="../slideMasters/slideMaster12.xml"/><Relationship Id="rId4" Type="http://schemas.openxmlformats.org/officeDocument/2006/relationships/image" Target="../media/image17.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jpeg"/><Relationship Id="rId1" Type="http://schemas.openxmlformats.org/officeDocument/2006/relationships/slideMaster" Target="../slideMasters/slideMaster12.xml"/><Relationship Id="rId4" Type="http://schemas.openxmlformats.org/officeDocument/2006/relationships/image" Target="../media/image17.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10.jpe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1.emf"/><Relationship Id="rId4" Type="http://schemas.openxmlformats.org/officeDocument/2006/relationships/oleObject" Target="../embeddings/oleObject1.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oleObject" Target="../embeddings/oleObject2.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1.emf"/><Relationship Id="rId4" Type="http://schemas.openxmlformats.org/officeDocument/2006/relationships/oleObject" Target="../embeddings/oleObject3.bin"/></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6"/>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31"/>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7" y="232220"/>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6" y="230098"/>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4134271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4757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95413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1"/>
        <p:cNvGrpSpPr/>
        <p:nvPr/>
      </p:nvGrpSpPr>
      <p:grpSpPr>
        <a:xfrm>
          <a:off x="0" y="0"/>
          <a:ext cx="0" cy="0"/>
          <a:chOff x="0" y="0"/>
          <a:chExt cx="0" cy="0"/>
        </a:xfrm>
      </p:grpSpPr>
      <p:sp>
        <p:nvSpPr>
          <p:cNvPr id="52" name="Google Shape;52;p14"/>
          <p:cNvSpPr txBox="1">
            <a:spLocks noGrp="1"/>
          </p:cNvSpPr>
          <p:nvPr>
            <p:ph type="ctrTitle"/>
          </p:nvPr>
        </p:nvSpPr>
        <p:spPr>
          <a:xfrm>
            <a:off x="1143000" y="1122363"/>
            <a:ext cx="6858000" cy="2387600"/>
          </a:xfrm>
          <a:prstGeom prst="rect">
            <a:avLst/>
          </a:prstGeom>
          <a:noFill/>
          <a:ln>
            <a:noFill/>
          </a:ln>
        </p:spPr>
        <p:txBody>
          <a:bodyPr spcFirstLastPara="1" wrap="square" lIns="68575" tIns="34275" rIns="68575" bIns="34275" anchor="b" anchorCtr="0">
            <a:noAutofit/>
          </a:bodyPr>
          <a:lstStyle>
            <a:lvl1pPr marR="0" lvl="0" algn="ctr"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3" name="Google Shape;53;p14"/>
          <p:cNvSpPr txBox="1">
            <a:spLocks noGrp="1"/>
          </p:cNvSpPr>
          <p:nvPr>
            <p:ph type="subTitle" idx="1"/>
          </p:nvPr>
        </p:nvSpPr>
        <p:spPr>
          <a:xfrm>
            <a:off x="1143000" y="3602037"/>
            <a:ext cx="6858000" cy="1655600"/>
          </a:xfrm>
          <a:prstGeom prst="rect">
            <a:avLst/>
          </a:prstGeom>
          <a:noFill/>
          <a:ln>
            <a:noFill/>
          </a:ln>
        </p:spPr>
        <p:txBody>
          <a:bodyPr spcFirstLastPara="1" wrap="square" lIns="68575" tIns="34275" rIns="68575" bIns="34275" anchor="t" anchorCtr="0">
            <a:noAutofit/>
          </a:bodyPr>
          <a:lstStyle>
            <a:lvl1pPr marR="0" lvl="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54" name="Google Shape;54;p14"/>
          <p:cNvSpPr txBox="1">
            <a:spLocks noGrp="1"/>
          </p:cNvSpPr>
          <p:nvPr>
            <p:ph type="dt" idx="10"/>
          </p:nvPr>
        </p:nvSpPr>
        <p:spPr>
          <a:xfrm>
            <a:off x="0" y="0"/>
            <a:ext cx="2250000" cy="300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4"/>
          <p:cNvSpPr txBox="1">
            <a:spLocks noGrp="1"/>
          </p:cNvSpPr>
          <p:nvPr>
            <p:ph type="ftr" idx="11"/>
          </p:nvPr>
        </p:nvSpPr>
        <p:spPr>
          <a:xfrm>
            <a:off x="0" y="0"/>
            <a:ext cx="2250000" cy="300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6" name="Google Shape;56;p14"/>
          <p:cNvSpPr txBox="1">
            <a:spLocks noGrp="1"/>
          </p:cNvSpPr>
          <p:nvPr>
            <p:ph type="sldNum" idx="12"/>
          </p:nvPr>
        </p:nvSpPr>
        <p:spPr>
          <a:xfrm>
            <a:off x="0" y="0"/>
            <a:ext cx="2250000" cy="30000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b="0" i="0" u="none" strike="noStrike" cap="none">
                <a:solidFill>
                  <a:schemeClr val="dk1"/>
                </a:solidFill>
                <a:latin typeface="Calibri"/>
                <a:ea typeface="Calibri"/>
                <a:cs typeface="Calibri"/>
                <a:sym typeface="Calibri"/>
              </a:defRPr>
            </a:lvl1pPr>
            <a:lvl2pPr marL="0" marR="0" lvl="1" indent="0" algn="l" rtl="0">
              <a:spcBef>
                <a:spcPts val="0"/>
              </a:spcBef>
              <a:buNone/>
              <a:defRPr sz="1400" b="0" i="0" u="none" strike="noStrike" cap="none">
                <a:solidFill>
                  <a:schemeClr val="dk1"/>
                </a:solidFill>
                <a:latin typeface="Calibri"/>
                <a:ea typeface="Calibri"/>
                <a:cs typeface="Calibri"/>
                <a:sym typeface="Calibri"/>
              </a:defRPr>
            </a:lvl2pPr>
            <a:lvl3pPr marL="0" marR="0" lvl="2" indent="0" algn="l" rtl="0">
              <a:spcBef>
                <a:spcPts val="0"/>
              </a:spcBef>
              <a:buNone/>
              <a:defRPr sz="1400" b="0" i="0" u="none" strike="noStrike" cap="none">
                <a:solidFill>
                  <a:schemeClr val="dk1"/>
                </a:solidFill>
                <a:latin typeface="Calibri"/>
                <a:ea typeface="Calibri"/>
                <a:cs typeface="Calibri"/>
                <a:sym typeface="Calibri"/>
              </a:defRPr>
            </a:lvl3pPr>
            <a:lvl4pPr marL="0" marR="0" lvl="3" indent="0" algn="l" rtl="0">
              <a:spcBef>
                <a:spcPts val="0"/>
              </a:spcBef>
              <a:buNone/>
              <a:defRPr sz="1400" b="0" i="0" u="none" strike="noStrike" cap="none">
                <a:solidFill>
                  <a:schemeClr val="dk1"/>
                </a:solidFill>
                <a:latin typeface="Calibri"/>
                <a:ea typeface="Calibri"/>
                <a:cs typeface="Calibri"/>
                <a:sym typeface="Calibri"/>
              </a:defRPr>
            </a:lvl4pPr>
            <a:lvl5pPr marL="0" marR="0" lvl="4" indent="0" algn="l" rtl="0">
              <a:spcBef>
                <a:spcPts val="0"/>
              </a:spcBef>
              <a:buNone/>
              <a:defRPr sz="1400" b="0" i="0" u="none" strike="noStrike" cap="none">
                <a:solidFill>
                  <a:schemeClr val="dk1"/>
                </a:solidFill>
                <a:latin typeface="Calibri"/>
                <a:ea typeface="Calibri"/>
                <a:cs typeface="Calibri"/>
                <a:sym typeface="Calibri"/>
              </a:defRPr>
            </a:lvl5pPr>
            <a:lvl6pPr marL="0" marR="0" lvl="5" indent="0" algn="l" rtl="0">
              <a:spcBef>
                <a:spcPts val="0"/>
              </a:spcBef>
              <a:buNone/>
              <a:defRPr sz="1400" b="0" i="0" u="none" strike="noStrike" cap="none">
                <a:solidFill>
                  <a:schemeClr val="dk1"/>
                </a:solidFill>
                <a:latin typeface="Calibri"/>
                <a:ea typeface="Calibri"/>
                <a:cs typeface="Calibri"/>
                <a:sym typeface="Calibri"/>
              </a:defRPr>
            </a:lvl6pPr>
            <a:lvl7pPr marL="0" marR="0" lvl="6" indent="0" algn="l" rtl="0">
              <a:spcBef>
                <a:spcPts val="0"/>
              </a:spcBef>
              <a:buNone/>
              <a:defRPr sz="1400" b="0" i="0" u="none" strike="noStrike" cap="none">
                <a:solidFill>
                  <a:schemeClr val="dk1"/>
                </a:solidFill>
                <a:latin typeface="Calibri"/>
                <a:ea typeface="Calibri"/>
                <a:cs typeface="Calibri"/>
                <a:sym typeface="Calibri"/>
              </a:defRPr>
            </a:lvl7pPr>
            <a:lvl8pPr marL="0" marR="0" lvl="7" indent="0" algn="l" rtl="0">
              <a:spcBef>
                <a:spcPts val="0"/>
              </a:spcBef>
              <a:buNone/>
              <a:defRPr sz="1400" b="0" i="0" u="none" strike="noStrike" cap="none">
                <a:solidFill>
                  <a:schemeClr val="dk1"/>
                </a:solidFill>
                <a:latin typeface="Calibri"/>
                <a:ea typeface="Calibri"/>
                <a:cs typeface="Calibri"/>
                <a:sym typeface="Calibri"/>
              </a:defRPr>
            </a:lvl8pPr>
            <a:lvl9pPr marL="0" marR="0" lvl="8" indent="0" algn="l" rtl="0">
              <a:spcBef>
                <a:spcPts val="0"/>
              </a:spcBef>
              <a:buNone/>
              <a:defRPr sz="1400"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34843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ntent C">
  <p:cSld name="Content C">
    <p:spTree>
      <p:nvGrpSpPr>
        <p:cNvPr id="1" name="Shape 57"/>
        <p:cNvGrpSpPr/>
        <p:nvPr/>
      </p:nvGrpSpPr>
      <p:grpSpPr>
        <a:xfrm>
          <a:off x="0" y="0"/>
          <a:ext cx="0" cy="0"/>
          <a:chOff x="0" y="0"/>
          <a:chExt cx="0" cy="0"/>
        </a:xfrm>
      </p:grpSpPr>
      <p:sp>
        <p:nvSpPr>
          <p:cNvPr id="58" name="Google Shape;58;p15"/>
          <p:cNvSpPr txBox="1">
            <a:spLocks noGrp="1"/>
          </p:cNvSpPr>
          <p:nvPr>
            <p:ph type="body" idx="1"/>
          </p:nvPr>
        </p:nvSpPr>
        <p:spPr>
          <a:xfrm>
            <a:off x="342900" y="457200"/>
            <a:ext cx="8456100" cy="457200"/>
          </a:xfrm>
          <a:prstGeom prst="rect">
            <a:avLst/>
          </a:prstGeom>
          <a:noFill/>
          <a:ln>
            <a:noFill/>
          </a:ln>
        </p:spPr>
        <p:txBody>
          <a:bodyPr spcFirstLastPara="1" wrap="square" lIns="0" tIns="0" rIns="0" bIns="0" anchor="t" anchorCtr="0">
            <a:noAutofit/>
          </a:bodyPr>
          <a:lstStyle>
            <a:lvl1pPr marL="457189" marR="0" lvl="0" indent="-228594" algn="l" rtl="0">
              <a:lnSpc>
                <a:spcPct val="90000"/>
              </a:lnSpc>
              <a:spcBef>
                <a:spcPts val="800"/>
              </a:spcBef>
              <a:spcAft>
                <a:spcPts val="0"/>
              </a:spcAft>
              <a:buClr>
                <a:srgbClr val="69AD46"/>
              </a:buClr>
              <a:buSzPts val="2600"/>
              <a:buFont typeface="Arial"/>
              <a:buNone/>
              <a:defRPr sz="2600" b="1" i="1" u="none" strike="noStrike" cap="none">
                <a:solidFill>
                  <a:srgbClr val="69AD46"/>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 name="Google Shape;59;p15"/>
          <p:cNvSpPr txBox="1">
            <a:spLocks noGrp="1"/>
          </p:cNvSpPr>
          <p:nvPr>
            <p:ph type="body" idx="2"/>
          </p:nvPr>
        </p:nvSpPr>
        <p:spPr>
          <a:xfrm>
            <a:off x="342900" y="1280160"/>
            <a:ext cx="8456100" cy="274400"/>
          </a:xfrm>
          <a:prstGeom prst="rect">
            <a:avLst/>
          </a:prstGeom>
          <a:noFill/>
          <a:ln>
            <a:noFill/>
          </a:ln>
        </p:spPr>
        <p:txBody>
          <a:bodyPr spcFirstLastPara="1" wrap="square" lIns="0" tIns="0" rIns="0" bIns="0" anchor="t" anchorCtr="0">
            <a:noAutofit/>
          </a:bodyPr>
          <a:lstStyle>
            <a:lvl1pPr marL="457189" marR="0" lvl="0" indent="-228594" algn="l" rtl="0">
              <a:lnSpc>
                <a:spcPct val="90000"/>
              </a:lnSpc>
              <a:spcBef>
                <a:spcPts val="800"/>
              </a:spcBef>
              <a:spcAft>
                <a:spcPts val="0"/>
              </a:spcAft>
              <a:buClr>
                <a:srgbClr val="59A4D2"/>
              </a:buClr>
              <a:buSzPts val="1500"/>
              <a:buFont typeface="Arial"/>
              <a:buNone/>
              <a:defRPr sz="1500" b="1" i="0" u="none" strike="noStrike" cap="none">
                <a:solidFill>
                  <a:srgbClr val="59A4D2"/>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0" name="Google Shape;60;p15"/>
          <p:cNvSpPr txBox="1">
            <a:spLocks noGrp="1"/>
          </p:cNvSpPr>
          <p:nvPr>
            <p:ph type="body" idx="3"/>
          </p:nvPr>
        </p:nvSpPr>
        <p:spPr>
          <a:xfrm>
            <a:off x="342900" y="1828800"/>
            <a:ext cx="8456100" cy="914400"/>
          </a:xfrm>
          <a:prstGeom prst="rect">
            <a:avLst/>
          </a:prstGeom>
          <a:noFill/>
          <a:ln>
            <a:noFill/>
          </a:ln>
        </p:spPr>
        <p:txBody>
          <a:bodyPr spcFirstLastPara="1" wrap="square" lIns="0" tIns="0" rIns="0" bIns="0" anchor="t" anchorCtr="0">
            <a:noAutofit/>
          </a:bodyPr>
          <a:lstStyle>
            <a:lvl1pPr marL="457189" marR="0" lvl="0" indent="-228594"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1" name="Google Shape;61;p15"/>
          <p:cNvSpPr>
            <a:spLocks noGrp="1"/>
          </p:cNvSpPr>
          <p:nvPr>
            <p:ph type="pic" idx="4"/>
          </p:nvPr>
        </p:nvSpPr>
        <p:spPr>
          <a:xfrm>
            <a:off x="342900" y="3200400"/>
            <a:ext cx="8456100" cy="3200400"/>
          </a:xfrm>
          <a:prstGeom prst="rect">
            <a:avLst/>
          </a:prstGeom>
          <a:solidFill>
            <a:schemeClr val="lt2"/>
          </a:solidFill>
          <a:ln>
            <a:noFill/>
          </a:ln>
        </p:spPr>
        <p:txBody>
          <a:bodyPr spcFirstLastPara="1" wrap="square" lIns="0" tIns="0" rIns="0" bIns="0" anchor="ctr" anchorCtr="0">
            <a:noAutofit/>
          </a:bodyPr>
          <a:lstStyle>
            <a:lvl1pPr marR="0" lvl="0" algn="ctr" rtl="0">
              <a:lnSpc>
                <a:spcPct val="90000"/>
              </a:lnSpc>
              <a:spcBef>
                <a:spcPts val="800"/>
              </a:spcBef>
              <a:spcAft>
                <a:spcPts val="0"/>
              </a:spcAft>
              <a:buClr>
                <a:srgbClr val="AEABAB"/>
              </a:buClr>
              <a:buSzPts val="1500"/>
              <a:buFont typeface="Arial"/>
              <a:buNone/>
              <a:defRPr sz="1500" b="1" i="0" u="none" strike="noStrike" cap="none">
                <a:solidFill>
                  <a:srgbClr val="AEABAB"/>
                </a:solidFill>
                <a:latin typeface="Cabin"/>
                <a:ea typeface="Cabin"/>
                <a:cs typeface="Cabin"/>
                <a:sym typeface="Cabin"/>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889924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ontent D">
  <p:cSld name="Content D">
    <p:spTree>
      <p:nvGrpSpPr>
        <p:cNvPr id="1" name="Shape 62"/>
        <p:cNvGrpSpPr/>
        <p:nvPr/>
      </p:nvGrpSpPr>
      <p:grpSpPr>
        <a:xfrm>
          <a:off x="0" y="0"/>
          <a:ext cx="0" cy="0"/>
          <a:chOff x="0" y="0"/>
          <a:chExt cx="0" cy="0"/>
        </a:xfrm>
      </p:grpSpPr>
      <p:sp>
        <p:nvSpPr>
          <p:cNvPr id="63" name="Google Shape;63;p16"/>
          <p:cNvSpPr txBox="1">
            <a:spLocks noGrp="1"/>
          </p:cNvSpPr>
          <p:nvPr>
            <p:ph type="body" idx="1"/>
          </p:nvPr>
        </p:nvSpPr>
        <p:spPr>
          <a:xfrm>
            <a:off x="342900" y="457200"/>
            <a:ext cx="8456100" cy="274400"/>
          </a:xfrm>
          <a:prstGeom prst="rect">
            <a:avLst/>
          </a:prstGeom>
          <a:noFill/>
          <a:ln>
            <a:noFill/>
          </a:ln>
        </p:spPr>
        <p:txBody>
          <a:bodyPr spcFirstLastPara="1" wrap="square" lIns="0" tIns="0" rIns="0" bIns="0" anchor="t" anchorCtr="0">
            <a:noAutofit/>
          </a:bodyPr>
          <a:lstStyle>
            <a:lvl1pPr marL="457189" marR="0" lvl="0" indent="-228594" algn="l" rtl="0">
              <a:lnSpc>
                <a:spcPct val="90000"/>
              </a:lnSpc>
              <a:spcBef>
                <a:spcPts val="800"/>
              </a:spcBef>
              <a:spcAft>
                <a:spcPts val="0"/>
              </a:spcAft>
              <a:buClr>
                <a:srgbClr val="59A4D2"/>
              </a:buClr>
              <a:buSzPts val="1500"/>
              <a:buFont typeface="Arial"/>
              <a:buNone/>
              <a:defRPr sz="1500" b="1" i="0" u="none" strike="noStrike" cap="none">
                <a:solidFill>
                  <a:srgbClr val="59A4D2"/>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4" name="Google Shape;64;p16"/>
          <p:cNvSpPr txBox="1">
            <a:spLocks noGrp="1"/>
          </p:cNvSpPr>
          <p:nvPr>
            <p:ph type="body" idx="2"/>
          </p:nvPr>
        </p:nvSpPr>
        <p:spPr>
          <a:xfrm>
            <a:off x="342900" y="1005840"/>
            <a:ext cx="8456100" cy="5394800"/>
          </a:xfrm>
          <a:prstGeom prst="rect">
            <a:avLst/>
          </a:prstGeom>
          <a:noFill/>
          <a:ln>
            <a:noFill/>
          </a:ln>
        </p:spPr>
        <p:txBody>
          <a:bodyPr spcFirstLastPara="1" wrap="square" lIns="0" tIns="0" rIns="0" bIns="0" anchor="t" anchorCtr="0">
            <a:noAutofit/>
          </a:bodyPr>
          <a:lstStyle>
            <a:lvl1pPr marL="457189" marR="0" lvl="0" indent="-228594"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688665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0" y="0"/>
            <a:ext cx="2250000" cy="3000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7" name="Google Shape;67;p17"/>
          <p:cNvSpPr txBox="1">
            <a:spLocks noGrp="1"/>
          </p:cNvSpPr>
          <p:nvPr>
            <p:ph type="body" idx="1"/>
          </p:nvPr>
        </p:nvSpPr>
        <p:spPr>
          <a:xfrm>
            <a:off x="0" y="0"/>
            <a:ext cx="2250000" cy="3000000"/>
          </a:xfrm>
          <a:prstGeom prst="rect">
            <a:avLst/>
          </a:prstGeom>
          <a:noFill/>
          <a:ln>
            <a:noFill/>
          </a:ln>
        </p:spPr>
        <p:txBody>
          <a:bodyPr spcFirstLastPara="1" wrap="square" lIns="68575" tIns="34275" rIns="68575" bIns="34275" anchor="t" anchorCtr="0">
            <a:noAutofit/>
          </a:bodyPr>
          <a:lstStyle>
            <a:lvl1pPr marL="457189" marR="0" lvl="0" indent="-361941"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378" marR="0" lvl="1" indent="-342892"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566" marR="0" lvl="2" indent="-32384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754" marR="0" lvl="3"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5943" marR="0" lvl="4"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8" name="Google Shape;68;p17"/>
          <p:cNvSpPr txBox="1">
            <a:spLocks noGrp="1"/>
          </p:cNvSpPr>
          <p:nvPr>
            <p:ph type="dt" idx="10"/>
          </p:nvPr>
        </p:nvSpPr>
        <p:spPr>
          <a:xfrm>
            <a:off x="0" y="0"/>
            <a:ext cx="2250000" cy="300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9" name="Google Shape;69;p17"/>
          <p:cNvSpPr txBox="1">
            <a:spLocks noGrp="1"/>
          </p:cNvSpPr>
          <p:nvPr>
            <p:ph type="ftr" idx="11"/>
          </p:nvPr>
        </p:nvSpPr>
        <p:spPr>
          <a:xfrm>
            <a:off x="0" y="0"/>
            <a:ext cx="2250000" cy="300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0" name="Google Shape;70;p17"/>
          <p:cNvSpPr txBox="1">
            <a:spLocks noGrp="1"/>
          </p:cNvSpPr>
          <p:nvPr>
            <p:ph type="sldNum" idx="12"/>
          </p:nvPr>
        </p:nvSpPr>
        <p:spPr>
          <a:xfrm>
            <a:off x="0" y="0"/>
            <a:ext cx="2250000" cy="30000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chemeClr val="dk1"/>
                </a:solidFill>
                <a:latin typeface="Calibri"/>
                <a:ea typeface="Calibri"/>
                <a:cs typeface="Calibri"/>
                <a:sym typeface="Calibri"/>
              </a:defRPr>
            </a:lvl1pPr>
            <a:lvl2pPr marL="0" marR="0" lvl="1" indent="0" algn="l" rtl="0">
              <a:spcBef>
                <a:spcPts val="0"/>
              </a:spcBef>
              <a:buNone/>
              <a:defRPr sz="1400">
                <a:solidFill>
                  <a:schemeClr val="dk1"/>
                </a:solidFill>
                <a:latin typeface="Calibri"/>
                <a:ea typeface="Calibri"/>
                <a:cs typeface="Calibri"/>
                <a:sym typeface="Calibri"/>
              </a:defRPr>
            </a:lvl2pPr>
            <a:lvl3pPr marL="0" marR="0" lvl="2" indent="0" algn="l" rtl="0">
              <a:spcBef>
                <a:spcPts val="0"/>
              </a:spcBef>
              <a:buNone/>
              <a:defRPr sz="1400">
                <a:solidFill>
                  <a:schemeClr val="dk1"/>
                </a:solidFill>
                <a:latin typeface="Calibri"/>
                <a:ea typeface="Calibri"/>
                <a:cs typeface="Calibri"/>
                <a:sym typeface="Calibri"/>
              </a:defRPr>
            </a:lvl3pPr>
            <a:lvl4pPr marL="0" marR="0" lvl="3" indent="0" algn="l" rtl="0">
              <a:spcBef>
                <a:spcPts val="0"/>
              </a:spcBef>
              <a:buNone/>
              <a:defRPr sz="1400">
                <a:solidFill>
                  <a:schemeClr val="dk1"/>
                </a:solidFill>
                <a:latin typeface="Calibri"/>
                <a:ea typeface="Calibri"/>
                <a:cs typeface="Calibri"/>
                <a:sym typeface="Calibri"/>
              </a:defRPr>
            </a:lvl4pPr>
            <a:lvl5pPr marL="0" marR="0" lvl="4" indent="0" algn="l" rtl="0">
              <a:spcBef>
                <a:spcPts val="0"/>
              </a:spcBef>
              <a:buNone/>
              <a:defRPr sz="1400">
                <a:solidFill>
                  <a:schemeClr val="dk1"/>
                </a:solidFill>
                <a:latin typeface="Calibri"/>
                <a:ea typeface="Calibri"/>
                <a:cs typeface="Calibri"/>
                <a:sym typeface="Calibri"/>
              </a:defRPr>
            </a:lvl5pPr>
            <a:lvl6pPr marL="0" marR="0" lvl="5" indent="0" algn="l" rtl="0">
              <a:spcBef>
                <a:spcPts val="0"/>
              </a:spcBef>
              <a:buNone/>
              <a:defRPr sz="1400">
                <a:solidFill>
                  <a:schemeClr val="dk1"/>
                </a:solidFill>
                <a:latin typeface="Calibri"/>
                <a:ea typeface="Calibri"/>
                <a:cs typeface="Calibri"/>
                <a:sym typeface="Calibri"/>
              </a:defRPr>
            </a:lvl6pPr>
            <a:lvl7pPr marL="0" marR="0" lvl="6" indent="0" algn="l" rtl="0">
              <a:spcBef>
                <a:spcPts val="0"/>
              </a:spcBef>
              <a:buNone/>
              <a:defRPr sz="1400">
                <a:solidFill>
                  <a:schemeClr val="dk1"/>
                </a:solidFill>
                <a:latin typeface="Calibri"/>
                <a:ea typeface="Calibri"/>
                <a:cs typeface="Calibri"/>
                <a:sym typeface="Calibri"/>
              </a:defRPr>
            </a:lvl7pPr>
            <a:lvl8pPr marL="0" marR="0" lvl="7" indent="0" algn="l" rtl="0">
              <a:spcBef>
                <a:spcPts val="0"/>
              </a:spcBef>
              <a:buNone/>
              <a:defRPr sz="1400">
                <a:solidFill>
                  <a:schemeClr val="dk1"/>
                </a:solidFill>
                <a:latin typeface="Calibri"/>
                <a:ea typeface="Calibri"/>
                <a:cs typeface="Calibri"/>
                <a:sym typeface="Calibri"/>
              </a:defRPr>
            </a:lvl8pPr>
            <a:lvl9pPr marL="0" marR="0" lvl="8" indent="0" algn="l" rtl="0">
              <a:spcBef>
                <a:spcPts val="0"/>
              </a:spcBef>
              <a:buNone/>
              <a:defRPr sz="1400">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466173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ntent A">
  <p:cSld name="Content A">
    <p:spTree>
      <p:nvGrpSpPr>
        <p:cNvPr id="1" name="Shape 71"/>
        <p:cNvGrpSpPr/>
        <p:nvPr/>
      </p:nvGrpSpPr>
      <p:grpSpPr>
        <a:xfrm>
          <a:off x="0" y="0"/>
          <a:ext cx="0" cy="0"/>
          <a:chOff x="0" y="0"/>
          <a:chExt cx="0" cy="0"/>
        </a:xfrm>
      </p:grpSpPr>
      <p:sp>
        <p:nvSpPr>
          <p:cNvPr id="72" name="Google Shape;72;p18"/>
          <p:cNvSpPr txBox="1">
            <a:spLocks noGrp="1"/>
          </p:cNvSpPr>
          <p:nvPr>
            <p:ph type="body" idx="1"/>
          </p:nvPr>
        </p:nvSpPr>
        <p:spPr>
          <a:xfrm>
            <a:off x="342900" y="457200"/>
            <a:ext cx="8456100" cy="457200"/>
          </a:xfrm>
          <a:prstGeom prst="rect">
            <a:avLst/>
          </a:prstGeom>
          <a:noFill/>
          <a:ln>
            <a:noFill/>
          </a:ln>
        </p:spPr>
        <p:txBody>
          <a:bodyPr spcFirstLastPara="1" wrap="square" lIns="0" tIns="0" rIns="0" bIns="0" anchor="t" anchorCtr="0">
            <a:noAutofit/>
          </a:bodyPr>
          <a:lstStyle>
            <a:lvl1pPr marL="457189" marR="0" lvl="0" indent="-228594" algn="l" rtl="0">
              <a:lnSpc>
                <a:spcPct val="90000"/>
              </a:lnSpc>
              <a:spcBef>
                <a:spcPts val="800"/>
              </a:spcBef>
              <a:spcAft>
                <a:spcPts val="0"/>
              </a:spcAft>
              <a:buClr>
                <a:srgbClr val="69AD46"/>
              </a:buClr>
              <a:buSzPts val="2600"/>
              <a:buFont typeface="Arial"/>
              <a:buNone/>
              <a:defRPr sz="2600" b="1" i="1" u="none" strike="noStrike" cap="none">
                <a:solidFill>
                  <a:srgbClr val="69AD46"/>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3" name="Google Shape;73;p18"/>
          <p:cNvSpPr txBox="1">
            <a:spLocks noGrp="1"/>
          </p:cNvSpPr>
          <p:nvPr>
            <p:ph type="body" idx="2"/>
          </p:nvPr>
        </p:nvSpPr>
        <p:spPr>
          <a:xfrm>
            <a:off x="342900" y="1280160"/>
            <a:ext cx="8456100" cy="274400"/>
          </a:xfrm>
          <a:prstGeom prst="rect">
            <a:avLst/>
          </a:prstGeom>
          <a:noFill/>
          <a:ln>
            <a:noFill/>
          </a:ln>
        </p:spPr>
        <p:txBody>
          <a:bodyPr spcFirstLastPara="1" wrap="square" lIns="0" tIns="0" rIns="0" bIns="0" anchor="t" anchorCtr="0">
            <a:noAutofit/>
          </a:bodyPr>
          <a:lstStyle>
            <a:lvl1pPr marL="457189" marR="0" lvl="0" indent="-228594" algn="l" rtl="0">
              <a:lnSpc>
                <a:spcPct val="90000"/>
              </a:lnSpc>
              <a:spcBef>
                <a:spcPts val="800"/>
              </a:spcBef>
              <a:spcAft>
                <a:spcPts val="0"/>
              </a:spcAft>
              <a:buClr>
                <a:srgbClr val="59A4D2"/>
              </a:buClr>
              <a:buSzPts val="1500"/>
              <a:buFont typeface="Arial"/>
              <a:buNone/>
              <a:defRPr sz="1500" b="1" i="0" u="none" strike="noStrike" cap="none">
                <a:solidFill>
                  <a:srgbClr val="59A4D2"/>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4" name="Google Shape;74;p18"/>
          <p:cNvSpPr txBox="1">
            <a:spLocks noGrp="1"/>
          </p:cNvSpPr>
          <p:nvPr>
            <p:ph type="body" idx="3"/>
          </p:nvPr>
        </p:nvSpPr>
        <p:spPr>
          <a:xfrm>
            <a:off x="342900" y="1828800"/>
            <a:ext cx="8456100" cy="4572000"/>
          </a:xfrm>
          <a:prstGeom prst="rect">
            <a:avLst/>
          </a:prstGeom>
          <a:noFill/>
          <a:ln>
            <a:noFill/>
          </a:ln>
        </p:spPr>
        <p:txBody>
          <a:bodyPr spcFirstLastPara="1" wrap="square" lIns="0" tIns="0" rIns="0" bIns="0" anchor="t" anchorCtr="0">
            <a:noAutofit/>
          </a:bodyPr>
          <a:lstStyle>
            <a:lvl1pPr marL="457189" marR="0" lvl="0" indent="-228594"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229214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ntent B">
  <p:cSld name="Content B">
    <p:spTree>
      <p:nvGrpSpPr>
        <p:cNvPr id="1" name="Shape 75"/>
        <p:cNvGrpSpPr/>
        <p:nvPr/>
      </p:nvGrpSpPr>
      <p:grpSpPr>
        <a:xfrm>
          <a:off x="0" y="0"/>
          <a:ext cx="0" cy="0"/>
          <a:chOff x="0" y="0"/>
          <a:chExt cx="0" cy="0"/>
        </a:xfrm>
      </p:grpSpPr>
      <p:sp>
        <p:nvSpPr>
          <p:cNvPr id="76" name="Google Shape;76;p19"/>
          <p:cNvSpPr txBox="1">
            <a:spLocks noGrp="1"/>
          </p:cNvSpPr>
          <p:nvPr>
            <p:ph type="body" idx="1"/>
          </p:nvPr>
        </p:nvSpPr>
        <p:spPr>
          <a:xfrm>
            <a:off x="342900" y="457200"/>
            <a:ext cx="8456100" cy="457200"/>
          </a:xfrm>
          <a:prstGeom prst="rect">
            <a:avLst/>
          </a:prstGeom>
          <a:noFill/>
          <a:ln>
            <a:noFill/>
          </a:ln>
        </p:spPr>
        <p:txBody>
          <a:bodyPr spcFirstLastPara="1" wrap="square" lIns="0" tIns="0" rIns="0" bIns="0" anchor="t" anchorCtr="0">
            <a:noAutofit/>
          </a:bodyPr>
          <a:lstStyle>
            <a:lvl1pPr marL="457189" marR="0" lvl="0" indent="-228594" algn="l" rtl="0">
              <a:lnSpc>
                <a:spcPct val="90000"/>
              </a:lnSpc>
              <a:spcBef>
                <a:spcPts val="800"/>
              </a:spcBef>
              <a:spcAft>
                <a:spcPts val="0"/>
              </a:spcAft>
              <a:buClr>
                <a:srgbClr val="69AD46"/>
              </a:buClr>
              <a:buSzPts val="2600"/>
              <a:buFont typeface="Arial"/>
              <a:buNone/>
              <a:defRPr sz="2600" b="1" i="1" u="none" strike="noStrike" cap="none">
                <a:solidFill>
                  <a:srgbClr val="69AD46"/>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7" name="Google Shape;77;p19"/>
          <p:cNvSpPr txBox="1">
            <a:spLocks noGrp="1"/>
          </p:cNvSpPr>
          <p:nvPr>
            <p:ph type="body" idx="2"/>
          </p:nvPr>
        </p:nvSpPr>
        <p:spPr>
          <a:xfrm>
            <a:off x="342900" y="1280160"/>
            <a:ext cx="4059900" cy="274400"/>
          </a:xfrm>
          <a:prstGeom prst="rect">
            <a:avLst/>
          </a:prstGeom>
          <a:noFill/>
          <a:ln>
            <a:noFill/>
          </a:ln>
        </p:spPr>
        <p:txBody>
          <a:bodyPr spcFirstLastPara="1" wrap="square" lIns="0" tIns="0" rIns="0" bIns="0" anchor="t" anchorCtr="0">
            <a:noAutofit/>
          </a:bodyPr>
          <a:lstStyle>
            <a:lvl1pPr marL="457189" marR="0" lvl="0" indent="-228594" algn="l" rtl="0">
              <a:lnSpc>
                <a:spcPct val="90000"/>
              </a:lnSpc>
              <a:spcBef>
                <a:spcPts val="800"/>
              </a:spcBef>
              <a:spcAft>
                <a:spcPts val="0"/>
              </a:spcAft>
              <a:buClr>
                <a:srgbClr val="59A4D2"/>
              </a:buClr>
              <a:buSzPts val="1500"/>
              <a:buFont typeface="Arial"/>
              <a:buNone/>
              <a:defRPr sz="1500" b="1" i="0" u="none" strike="noStrike" cap="none">
                <a:solidFill>
                  <a:srgbClr val="59A4D2"/>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8" name="Google Shape;78;p19"/>
          <p:cNvSpPr txBox="1">
            <a:spLocks noGrp="1"/>
          </p:cNvSpPr>
          <p:nvPr>
            <p:ph type="body" idx="3"/>
          </p:nvPr>
        </p:nvSpPr>
        <p:spPr>
          <a:xfrm>
            <a:off x="342900" y="1828800"/>
            <a:ext cx="4059900" cy="4572000"/>
          </a:xfrm>
          <a:prstGeom prst="rect">
            <a:avLst/>
          </a:prstGeom>
          <a:noFill/>
          <a:ln>
            <a:noFill/>
          </a:ln>
        </p:spPr>
        <p:txBody>
          <a:bodyPr spcFirstLastPara="1" wrap="square" lIns="0" tIns="0" rIns="0" bIns="0" anchor="t" anchorCtr="0">
            <a:noAutofit/>
          </a:bodyPr>
          <a:lstStyle>
            <a:lvl1pPr marL="457189" marR="0" lvl="0" indent="-228594"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9" name="Google Shape;79;p19"/>
          <p:cNvSpPr>
            <a:spLocks noGrp="1"/>
          </p:cNvSpPr>
          <p:nvPr>
            <p:ph type="pic" idx="4"/>
          </p:nvPr>
        </p:nvSpPr>
        <p:spPr>
          <a:xfrm>
            <a:off x="4738878" y="1280160"/>
            <a:ext cx="4059900" cy="5120800"/>
          </a:xfrm>
          <a:prstGeom prst="rect">
            <a:avLst/>
          </a:prstGeom>
          <a:solidFill>
            <a:schemeClr val="lt2"/>
          </a:solidFill>
          <a:ln>
            <a:noFill/>
          </a:ln>
        </p:spPr>
        <p:txBody>
          <a:bodyPr spcFirstLastPara="1" wrap="square" lIns="0" tIns="0" rIns="0" bIns="0" anchor="ctr" anchorCtr="0">
            <a:noAutofit/>
          </a:bodyPr>
          <a:lstStyle>
            <a:lvl1pPr marR="0" lvl="0" algn="ctr" rtl="0">
              <a:lnSpc>
                <a:spcPct val="90000"/>
              </a:lnSpc>
              <a:spcBef>
                <a:spcPts val="800"/>
              </a:spcBef>
              <a:spcAft>
                <a:spcPts val="0"/>
              </a:spcAft>
              <a:buClr>
                <a:srgbClr val="AEABAB"/>
              </a:buClr>
              <a:buSzPts val="1500"/>
              <a:buFont typeface="Arial"/>
              <a:buNone/>
              <a:defRPr sz="1500" b="1" i="0" u="none" strike="noStrike" cap="none">
                <a:solidFill>
                  <a:srgbClr val="AEABAB"/>
                </a:solidFill>
                <a:latin typeface="Cabin"/>
                <a:ea typeface="Cabin"/>
                <a:cs typeface="Cabin"/>
                <a:sym typeface="Cabin"/>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441139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ntent E">
  <p:cSld name="Content E">
    <p:spTree>
      <p:nvGrpSpPr>
        <p:cNvPr id="1" name="Shape 80"/>
        <p:cNvGrpSpPr/>
        <p:nvPr/>
      </p:nvGrpSpPr>
      <p:grpSpPr>
        <a:xfrm>
          <a:off x="0" y="0"/>
          <a:ext cx="0" cy="0"/>
          <a:chOff x="0" y="0"/>
          <a:chExt cx="0" cy="0"/>
        </a:xfrm>
      </p:grpSpPr>
      <p:sp>
        <p:nvSpPr>
          <p:cNvPr id="81" name="Google Shape;81;p20"/>
          <p:cNvSpPr txBox="1">
            <a:spLocks noGrp="1"/>
          </p:cNvSpPr>
          <p:nvPr>
            <p:ph type="body" idx="1"/>
          </p:nvPr>
        </p:nvSpPr>
        <p:spPr>
          <a:xfrm>
            <a:off x="342900" y="457200"/>
            <a:ext cx="4059900" cy="274400"/>
          </a:xfrm>
          <a:prstGeom prst="rect">
            <a:avLst/>
          </a:prstGeom>
          <a:noFill/>
          <a:ln>
            <a:noFill/>
          </a:ln>
        </p:spPr>
        <p:txBody>
          <a:bodyPr spcFirstLastPara="1" wrap="square" lIns="0" tIns="0" rIns="0" bIns="0" anchor="t" anchorCtr="0">
            <a:noAutofit/>
          </a:bodyPr>
          <a:lstStyle>
            <a:lvl1pPr marL="457189" marR="0" lvl="0" indent="-228594" algn="l" rtl="0">
              <a:lnSpc>
                <a:spcPct val="90000"/>
              </a:lnSpc>
              <a:spcBef>
                <a:spcPts val="800"/>
              </a:spcBef>
              <a:spcAft>
                <a:spcPts val="0"/>
              </a:spcAft>
              <a:buClr>
                <a:srgbClr val="59A4D2"/>
              </a:buClr>
              <a:buSzPts val="1500"/>
              <a:buFont typeface="Arial"/>
              <a:buNone/>
              <a:defRPr sz="1500" b="1" i="0" u="none" strike="noStrike" cap="none">
                <a:solidFill>
                  <a:srgbClr val="59A4D2"/>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2" name="Google Shape;82;p20"/>
          <p:cNvSpPr txBox="1">
            <a:spLocks noGrp="1"/>
          </p:cNvSpPr>
          <p:nvPr>
            <p:ph type="body" idx="2"/>
          </p:nvPr>
        </p:nvSpPr>
        <p:spPr>
          <a:xfrm>
            <a:off x="342900" y="1005840"/>
            <a:ext cx="4059900" cy="5394800"/>
          </a:xfrm>
          <a:prstGeom prst="rect">
            <a:avLst/>
          </a:prstGeom>
          <a:noFill/>
          <a:ln>
            <a:noFill/>
          </a:ln>
        </p:spPr>
        <p:txBody>
          <a:bodyPr spcFirstLastPara="1" wrap="square" lIns="0" tIns="0" rIns="0" bIns="0" anchor="t" anchorCtr="0">
            <a:noAutofit/>
          </a:bodyPr>
          <a:lstStyle>
            <a:lvl1pPr marL="457189" marR="0" lvl="0" indent="-228594"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3" name="Google Shape;83;p20"/>
          <p:cNvSpPr>
            <a:spLocks noGrp="1"/>
          </p:cNvSpPr>
          <p:nvPr>
            <p:ph type="pic" idx="3"/>
          </p:nvPr>
        </p:nvSpPr>
        <p:spPr>
          <a:xfrm>
            <a:off x="4738878" y="457200"/>
            <a:ext cx="4059900" cy="5943600"/>
          </a:xfrm>
          <a:prstGeom prst="rect">
            <a:avLst/>
          </a:prstGeom>
          <a:solidFill>
            <a:schemeClr val="lt2"/>
          </a:solidFill>
          <a:ln>
            <a:noFill/>
          </a:ln>
        </p:spPr>
        <p:txBody>
          <a:bodyPr spcFirstLastPara="1" wrap="square" lIns="0" tIns="0" rIns="0" bIns="0" anchor="ctr" anchorCtr="0">
            <a:noAutofit/>
          </a:bodyPr>
          <a:lstStyle>
            <a:lvl1pPr marR="0" lvl="0" algn="ctr" rtl="0">
              <a:lnSpc>
                <a:spcPct val="90000"/>
              </a:lnSpc>
              <a:spcBef>
                <a:spcPts val="800"/>
              </a:spcBef>
              <a:spcAft>
                <a:spcPts val="0"/>
              </a:spcAft>
              <a:buClr>
                <a:srgbClr val="AEABAB"/>
              </a:buClr>
              <a:buSzPts val="1500"/>
              <a:buFont typeface="Arial"/>
              <a:buNone/>
              <a:defRPr sz="1500" b="1" i="0" u="none" strike="noStrike" cap="none">
                <a:solidFill>
                  <a:srgbClr val="AEABAB"/>
                </a:solidFill>
                <a:latin typeface="Cabin"/>
                <a:ea typeface="Cabin"/>
                <a:cs typeface="Cabin"/>
                <a:sym typeface="Cabin"/>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456361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ontent F">
  <p:cSld name="Content F">
    <p:spTree>
      <p:nvGrpSpPr>
        <p:cNvPr id="1" name="Shape 84"/>
        <p:cNvGrpSpPr/>
        <p:nvPr/>
      </p:nvGrpSpPr>
      <p:grpSpPr>
        <a:xfrm>
          <a:off x="0" y="0"/>
          <a:ext cx="0" cy="0"/>
          <a:chOff x="0" y="0"/>
          <a:chExt cx="0" cy="0"/>
        </a:xfrm>
      </p:grpSpPr>
      <p:sp>
        <p:nvSpPr>
          <p:cNvPr id="85" name="Google Shape;85;p21"/>
          <p:cNvSpPr txBox="1">
            <a:spLocks noGrp="1"/>
          </p:cNvSpPr>
          <p:nvPr>
            <p:ph type="body" idx="1"/>
          </p:nvPr>
        </p:nvSpPr>
        <p:spPr>
          <a:xfrm>
            <a:off x="342900" y="457200"/>
            <a:ext cx="8456100" cy="274400"/>
          </a:xfrm>
          <a:prstGeom prst="rect">
            <a:avLst/>
          </a:prstGeom>
          <a:noFill/>
          <a:ln>
            <a:noFill/>
          </a:ln>
        </p:spPr>
        <p:txBody>
          <a:bodyPr spcFirstLastPara="1" wrap="square" lIns="0" tIns="0" rIns="0" bIns="0" anchor="t" anchorCtr="0">
            <a:noAutofit/>
          </a:bodyPr>
          <a:lstStyle>
            <a:lvl1pPr marL="457189" marR="0" lvl="0" indent="-228594" algn="l" rtl="0">
              <a:lnSpc>
                <a:spcPct val="90000"/>
              </a:lnSpc>
              <a:spcBef>
                <a:spcPts val="800"/>
              </a:spcBef>
              <a:spcAft>
                <a:spcPts val="0"/>
              </a:spcAft>
              <a:buClr>
                <a:srgbClr val="59A4D2"/>
              </a:buClr>
              <a:buSzPts val="1500"/>
              <a:buFont typeface="Arial"/>
              <a:buNone/>
              <a:defRPr sz="1500" b="1" i="0" u="none" strike="noStrike" cap="none">
                <a:solidFill>
                  <a:srgbClr val="59A4D2"/>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6" name="Google Shape;86;p21"/>
          <p:cNvSpPr txBox="1">
            <a:spLocks noGrp="1"/>
          </p:cNvSpPr>
          <p:nvPr>
            <p:ph type="body" idx="2"/>
          </p:nvPr>
        </p:nvSpPr>
        <p:spPr>
          <a:xfrm>
            <a:off x="342900" y="1005840"/>
            <a:ext cx="8456100" cy="914400"/>
          </a:xfrm>
          <a:prstGeom prst="rect">
            <a:avLst/>
          </a:prstGeom>
          <a:noFill/>
          <a:ln>
            <a:noFill/>
          </a:ln>
        </p:spPr>
        <p:txBody>
          <a:bodyPr spcFirstLastPara="1" wrap="square" lIns="0" tIns="0" rIns="0" bIns="0" anchor="t" anchorCtr="0">
            <a:noAutofit/>
          </a:bodyPr>
          <a:lstStyle>
            <a:lvl1pPr marL="457189" marR="0" lvl="0" indent="-228594"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7" name="Google Shape;87;p21"/>
          <p:cNvSpPr>
            <a:spLocks noGrp="1"/>
          </p:cNvSpPr>
          <p:nvPr>
            <p:ph type="pic" idx="3"/>
          </p:nvPr>
        </p:nvSpPr>
        <p:spPr>
          <a:xfrm>
            <a:off x="342900" y="2377440"/>
            <a:ext cx="8456100" cy="4023200"/>
          </a:xfrm>
          <a:prstGeom prst="rect">
            <a:avLst/>
          </a:prstGeom>
          <a:solidFill>
            <a:schemeClr val="lt2"/>
          </a:solidFill>
          <a:ln>
            <a:noFill/>
          </a:ln>
        </p:spPr>
        <p:txBody>
          <a:bodyPr spcFirstLastPara="1" wrap="square" lIns="0" tIns="0" rIns="0" bIns="0" anchor="ctr" anchorCtr="0">
            <a:noAutofit/>
          </a:bodyPr>
          <a:lstStyle>
            <a:lvl1pPr marR="0" lvl="0" algn="ctr" rtl="0">
              <a:lnSpc>
                <a:spcPct val="90000"/>
              </a:lnSpc>
              <a:spcBef>
                <a:spcPts val="800"/>
              </a:spcBef>
              <a:spcAft>
                <a:spcPts val="0"/>
              </a:spcAft>
              <a:buClr>
                <a:srgbClr val="AEABAB"/>
              </a:buClr>
              <a:buSzPts val="1500"/>
              <a:buFont typeface="Arial"/>
              <a:buNone/>
              <a:defRPr sz="1500" b="1" i="0" u="none" strike="noStrike" cap="none">
                <a:solidFill>
                  <a:srgbClr val="AEABAB"/>
                </a:solidFill>
                <a:latin typeface="Cabin"/>
                <a:ea typeface="Cabin"/>
                <a:cs typeface="Cabin"/>
                <a:sym typeface="Cabin"/>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891644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Dividing">
    <p:spTree>
      <p:nvGrpSpPr>
        <p:cNvPr id="1" name=""/>
        <p:cNvGrpSpPr/>
        <p:nvPr/>
      </p:nvGrpSpPr>
      <p:grpSpPr>
        <a:xfrm>
          <a:off x="0" y="0"/>
          <a:ext cx="0" cy="0"/>
          <a:chOff x="0" y="0"/>
          <a:chExt cx="0" cy="0"/>
        </a:xfrm>
      </p:grpSpPr>
      <p:sp>
        <p:nvSpPr>
          <p:cNvPr id="7" name="Text Placeholder 5"/>
          <p:cNvSpPr>
            <a:spLocks noGrp="1"/>
          </p:cNvSpPr>
          <p:nvPr>
            <p:ph type="body" sz="quarter" idx="11" hasCustomPrompt="1"/>
          </p:nvPr>
        </p:nvSpPr>
        <p:spPr>
          <a:xfrm>
            <a:off x="457200" y="5943600"/>
            <a:ext cx="8229600" cy="457200"/>
          </a:xfrm>
          <a:prstGeom prst="rect">
            <a:avLst/>
          </a:prstGeom>
        </p:spPr>
        <p:txBody>
          <a:bodyPr lIns="0" tIns="0" rIns="0" bIns="0" anchor="t" anchorCtr="0"/>
          <a:lstStyle>
            <a:lvl1pPr marL="0" indent="0" algn="ctr">
              <a:lnSpc>
                <a:spcPct val="100000"/>
              </a:lnSpc>
              <a:spcBef>
                <a:spcPts val="0"/>
              </a:spcBef>
              <a:buFontTx/>
              <a:buNone/>
              <a:defRPr sz="844" b="1" i="0" baseline="0">
                <a:solidFill>
                  <a:srgbClr val="D7E1C6"/>
                </a:solidFill>
                <a:latin typeface="Cabin" panose="020B0803050202020004" pitchFamily="34" charset="0"/>
              </a:defRPr>
            </a:lvl1pPr>
            <a:lvl2pPr marL="192876" indent="0">
              <a:buFontTx/>
              <a:buNone/>
              <a:defRPr/>
            </a:lvl2pPr>
            <a:lvl3pPr marL="385754" indent="0">
              <a:buFontTx/>
              <a:buNone/>
              <a:defRPr/>
            </a:lvl3pPr>
            <a:lvl4pPr marL="578630" indent="0">
              <a:buFontTx/>
              <a:buNone/>
              <a:defRPr/>
            </a:lvl4pPr>
            <a:lvl5pPr marL="771506" indent="0">
              <a:buFontTx/>
              <a:buNone/>
              <a:defRPr/>
            </a:lvl5pPr>
          </a:lstStyle>
          <a:p>
            <a:pPr lvl="0"/>
            <a:r>
              <a:rPr lang="en-US"/>
              <a:t>OPTIONAL AUTHOR NAMES OR SUBTITLE TEXT</a:t>
            </a:r>
          </a:p>
        </p:txBody>
      </p:sp>
      <p:sp>
        <p:nvSpPr>
          <p:cNvPr id="8" name="Text Placeholder 5"/>
          <p:cNvSpPr>
            <a:spLocks noGrp="1"/>
          </p:cNvSpPr>
          <p:nvPr>
            <p:ph type="body" sz="quarter" idx="10" hasCustomPrompt="1"/>
          </p:nvPr>
        </p:nvSpPr>
        <p:spPr>
          <a:xfrm>
            <a:off x="457200" y="457200"/>
            <a:ext cx="8229600" cy="4983480"/>
          </a:xfrm>
          <a:prstGeom prst="rect">
            <a:avLst/>
          </a:prstGeom>
        </p:spPr>
        <p:txBody>
          <a:bodyPr lIns="0" tIns="0" rIns="0" bIns="0" anchor="ctr" anchorCtr="0"/>
          <a:lstStyle>
            <a:lvl1pPr marL="0" indent="0" algn="ctr">
              <a:lnSpc>
                <a:spcPct val="100000"/>
              </a:lnSpc>
              <a:spcBef>
                <a:spcPts val="0"/>
              </a:spcBef>
              <a:buFontTx/>
              <a:buNone/>
              <a:defRPr sz="1898" b="1" i="1" baseline="0">
                <a:solidFill>
                  <a:schemeClr val="bg1"/>
                </a:solidFill>
                <a:latin typeface="Cabin" panose="020B0803050202020004" pitchFamily="34" charset="0"/>
              </a:defRPr>
            </a:lvl1pPr>
            <a:lvl2pPr marL="192876" indent="0">
              <a:buFontTx/>
              <a:buNone/>
              <a:defRPr/>
            </a:lvl2pPr>
            <a:lvl3pPr marL="385754" indent="0">
              <a:buFontTx/>
              <a:buNone/>
              <a:defRPr/>
            </a:lvl3pPr>
            <a:lvl4pPr marL="578630" indent="0">
              <a:buFontTx/>
              <a:buNone/>
              <a:defRPr/>
            </a:lvl4pPr>
            <a:lvl5pPr marL="771506" indent="0">
              <a:buFontTx/>
              <a:buNone/>
              <a:defRPr/>
            </a:lvl5pPr>
          </a:lstStyle>
          <a:p>
            <a:pPr lvl="0"/>
            <a:r>
              <a:rPr lang="en-US"/>
              <a:t>Dividing Slide with</a:t>
            </a:r>
            <a:br>
              <a:rPr lang="en-US"/>
            </a:br>
            <a:r>
              <a:rPr lang="en-US"/>
              <a:t>Second Line if Applicable</a:t>
            </a:r>
          </a:p>
        </p:txBody>
      </p:sp>
    </p:spTree>
    <p:extLst>
      <p:ext uri="{BB962C8B-B14F-4D97-AF65-F5344CB8AC3E}">
        <p14:creationId xmlns:p14="http://schemas.microsoft.com/office/powerpoint/2010/main" val="1386355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10" name="Footer Placeholder 20"/>
          <p:cNvSpPr>
            <a:spLocks noGrp="1"/>
          </p:cNvSpPr>
          <p:nvPr>
            <p:ph type="ftr" sz="quarter" idx="13"/>
          </p:nvPr>
        </p:nvSpPr>
        <p:spPr>
          <a:xfrm>
            <a:off x="521228" y="6573308"/>
            <a:ext cx="7682971" cy="284692"/>
          </a:xfrm>
        </p:spPr>
        <p:txBody>
          <a:bodyPr/>
          <a:lstStyle>
            <a:lvl1pPr algn="l">
              <a:defRPr sz="1000" cap="all" baseline="0">
                <a:solidFill>
                  <a:schemeClr val="tx1"/>
                </a:solidFill>
                <a:latin typeface="Franklin Gothic Demi Cond" panose="020B0706030402020204" pitchFamily="34" charset="0"/>
              </a:defRPr>
            </a:lvl1pPr>
          </a:lstStyle>
          <a:p>
            <a:r>
              <a:rPr lang="en-US" dirty="0">
                <a:solidFill>
                  <a:prstClr val="black"/>
                </a:solidFill>
              </a:rPr>
              <a:t>MEDICAID SAMPLE PRES | MONTH DAY, YYYY | v2</a:t>
            </a:r>
          </a:p>
        </p:txBody>
      </p:sp>
      <p:sp>
        <p:nvSpPr>
          <p:cNvPr id="13" name="Slide Number Placeholder 21"/>
          <p:cNvSpPr>
            <a:spLocks noGrp="1"/>
          </p:cNvSpPr>
          <p:nvPr>
            <p:ph type="sldNum" sz="quarter" idx="14"/>
          </p:nvPr>
        </p:nvSpPr>
        <p:spPr>
          <a:xfrm>
            <a:off x="8305800" y="6573308"/>
            <a:ext cx="564098"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solidFill>
                  <a:prstClr val="black"/>
                </a:solidFill>
              </a:rPr>
              <a:pPr/>
              <a:t>‹#›</a:t>
            </a:fld>
            <a:endParaRPr lang="en-US" dirty="0">
              <a:solidFill>
                <a:prstClr val="black"/>
              </a:solidFill>
            </a:endParaRPr>
          </a:p>
        </p:txBody>
      </p:sp>
      <p:cxnSp>
        <p:nvCxnSpPr>
          <p:cNvPr id="9" name="Straight Connector 8"/>
          <p:cNvCxnSpPr/>
          <p:nvPr userDrawn="1"/>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320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1143000"/>
          </a:xfrm>
        </p:spPr>
        <p:txBody>
          <a:bodyPr/>
          <a:lstStyle/>
          <a:p>
            <a:r>
              <a:rPr kumimoji="0" lang="en-US"/>
              <a:t>Click to edit Master title style</a:t>
            </a:r>
          </a:p>
        </p:txBody>
      </p:sp>
    </p:spTree>
    <p:extLst>
      <p:ext uri="{BB962C8B-B14F-4D97-AF65-F5344CB8AC3E}">
        <p14:creationId xmlns:p14="http://schemas.microsoft.com/office/powerpoint/2010/main" val="18342900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040999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153133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340335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281810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356003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619750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963844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620839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99914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30324615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783779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848142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ontent A">
  <p:cSld name="Content A">
    <p:spTree>
      <p:nvGrpSpPr>
        <p:cNvPr id="1" name="Shape 93"/>
        <p:cNvGrpSpPr/>
        <p:nvPr/>
      </p:nvGrpSpPr>
      <p:grpSpPr>
        <a:xfrm>
          <a:off x="0" y="0"/>
          <a:ext cx="0" cy="0"/>
          <a:chOff x="0" y="0"/>
          <a:chExt cx="0" cy="0"/>
        </a:xfrm>
      </p:grpSpPr>
      <p:sp>
        <p:nvSpPr>
          <p:cNvPr id="94" name="Google Shape;94;p25"/>
          <p:cNvSpPr txBox="1">
            <a:spLocks noGrp="1"/>
          </p:cNvSpPr>
          <p:nvPr>
            <p:ph type="body" idx="1"/>
          </p:nvPr>
        </p:nvSpPr>
        <p:spPr>
          <a:xfrm>
            <a:off x="457200" y="457200"/>
            <a:ext cx="8229600" cy="457200"/>
          </a:xfrm>
          <a:prstGeom prst="rect">
            <a:avLst/>
          </a:prstGeom>
          <a:noFill/>
          <a:ln>
            <a:noFill/>
          </a:ln>
        </p:spPr>
        <p:txBody>
          <a:bodyPr spcFirstLastPara="1" wrap="square" lIns="0" tIns="0" rIns="0" bIns="0" anchor="t" anchorCtr="0">
            <a:noAutofit/>
          </a:bodyPr>
          <a:lstStyle>
            <a:lvl1pPr marL="457189" marR="0" lvl="0" indent="-228594" algn="l" rtl="0">
              <a:lnSpc>
                <a:spcPct val="90000"/>
              </a:lnSpc>
              <a:spcBef>
                <a:spcPts val="800"/>
              </a:spcBef>
              <a:spcAft>
                <a:spcPts val="0"/>
              </a:spcAft>
              <a:buClr>
                <a:srgbClr val="69AD46"/>
              </a:buClr>
              <a:buSzPts val="2600"/>
              <a:buFont typeface="Arial"/>
              <a:buNone/>
              <a:defRPr sz="2600" b="1" i="1" u="none" strike="noStrike" cap="none">
                <a:solidFill>
                  <a:srgbClr val="69AD46"/>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5" name="Google Shape;95;p25"/>
          <p:cNvSpPr txBox="1">
            <a:spLocks noGrp="1"/>
          </p:cNvSpPr>
          <p:nvPr>
            <p:ph type="body" idx="2"/>
          </p:nvPr>
        </p:nvSpPr>
        <p:spPr>
          <a:xfrm>
            <a:off x="457200" y="1280160"/>
            <a:ext cx="8229600" cy="274400"/>
          </a:xfrm>
          <a:prstGeom prst="rect">
            <a:avLst/>
          </a:prstGeom>
          <a:noFill/>
          <a:ln>
            <a:noFill/>
          </a:ln>
        </p:spPr>
        <p:txBody>
          <a:bodyPr spcFirstLastPara="1" wrap="square" lIns="0" tIns="0" rIns="0" bIns="0" anchor="t" anchorCtr="0">
            <a:noAutofit/>
          </a:bodyPr>
          <a:lstStyle>
            <a:lvl1pPr marL="457189" marR="0" lvl="0" indent="-228594" algn="l" rtl="0">
              <a:lnSpc>
                <a:spcPct val="90000"/>
              </a:lnSpc>
              <a:spcBef>
                <a:spcPts val="800"/>
              </a:spcBef>
              <a:spcAft>
                <a:spcPts val="0"/>
              </a:spcAft>
              <a:buClr>
                <a:srgbClr val="59A4D2"/>
              </a:buClr>
              <a:buSzPts val="1500"/>
              <a:buFont typeface="Arial"/>
              <a:buNone/>
              <a:defRPr sz="1500" b="1" i="0" u="none" strike="noStrike" cap="none">
                <a:solidFill>
                  <a:srgbClr val="59A4D2"/>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6" name="Google Shape;96;p25"/>
          <p:cNvSpPr txBox="1">
            <a:spLocks noGrp="1"/>
          </p:cNvSpPr>
          <p:nvPr>
            <p:ph type="body" idx="3"/>
          </p:nvPr>
        </p:nvSpPr>
        <p:spPr>
          <a:xfrm>
            <a:off x="457200" y="1828800"/>
            <a:ext cx="8229600" cy="4572000"/>
          </a:xfrm>
          <a:prstGeom prst="rect">
            <a:avLst/>
          </a:prstGeom>
          <a:noFill/>
          <a:ln>
            <a:noFill/>
          </a:ln>
        </p:spPr>
        <p:txBody>
          <a:bodyPr spcFirstLastPara="1" wrap="square" lIns="0" tIns="0" rIns="0" bIns="0" anchor="t" anchorCtr="0">
            <a:noAutofit/>
          </a:bodyPr>
          <a:lstStyle>
            <a:lvl1pPr marL="457189" marR="0" lvl="0" indent="-228594"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884913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ontent D">
  <p:cSld name="Content D">
    <p:spTree>
      <p:nvGrpSpPr>
        <p:cNvPr id="1" name="Shape 97"/>
        <p:cNvGrpSpPr/>
        <p:nvPr/>
      </p:nvGrpSpPr>
      <p:grpSpPr>
        <a:xfrm>
          <a:off x="0" y="0"/>
          <a:ext cx="0" cy="0"/>
          <a:chOff x="0" y="0"/>
          <a:chExt cx="0" cy="0"/>
        </a:xfrm>
      </p:grpSpPr>
      <p:sp>
        <p:nvSpPr>
          <p:cNvPr id="98" name="Google Shape;98;p26"/>
          <p:cNvSpPr txBox="1">
            <a:spLocks noGrp="1"/>
          </p:cNvSpPr>
          <p:nvPr>
            <p:ph type="body" idx="1"/>
          </p:nvPr>
        </p:nvSpPr>
        <p:spPr>
          <a:xfrm>
            <a:off x="457200" y="457200"/>
            <a:ext cx="8229600" cy="274400"/>
          </a:xfrm>
          <a:prstGeom prst="rect">
            <a:avLst/>
          </a:prstGeom>
          <a:noFill/>
          <a:ln>
            <a:noFill/>
          </a:ln>
        </p:spPr>
        <p:txBody>
          <a:bodyPr spcFirstLastPara="1" wrap="square" lIns="0" tIns="0" rIns="0" bIns="0" anchor="t" anchorCtr="0">
            <a:noAutofit/>
          </a:bodyPr>
          <a:lstStyle>
            <a:lvl1pPr marL="457189" marR="0" lvl="0" indent="-228594" algn="l" rtl="0">
              <a:lnSpc>
                <a:spcPct val="90000"/>
              </a:lnSpc>
              <a:spcBef>
                <a:spcPts val="800"/>
              </a:spcBef>
              <a:spcAft>
                <a:spcPts val="0"/>
              </a:spcAft>
              <a:buClr>
                <a:srgbClr val="59A4D2"/>
              </a:buClr>
              <a:buSzPts val="1500"/>
              <a:buFont typeface="Arial"/>
              <a:buNone/>
              <a:defRPr sz="1500" b="1" i="0" u="none" strike="noStrike" cap="none">
                <a:solidFill>
                  <a:srgbClr val="59A4D2"/>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9" name="Google Shape;99;p26"/>
          <p:cNvSpPr txBox="1">
            <a:spLocks noGrp="1"/>
          </p:cNvSpPr>
          <p:nvPr>
            <p:ph type="body" idx="2"/>
          </p:nvPr>
        </p:nvSpPr>
        <p:spPr>
          <a:xfrm>
            <a:off x="457200" y="1005840"/>
            <a:ext cx="8229600" cy="5394800"/>
          </a:xfrm>
          <a:prstGeom prst="rect">
            <a:avLst/>
          </a:prstGeom>
          <a:noFill/>
          <a:ln>
            <a:noFill/>
          </a:ln>
        </p:spPr>
        <p:txBody>
          <a:bodyPr spcFirstLastPara="1" wrap="square" lIns="0" tIns="0" rIns="0" bIns="0" anchor="t" anchorCtr="0">
            <a:noAutofit/>
          </a:bodyPr>
          <a:lstStyle>
            <a:lvl1pPr marL="457189" marR="0" lvl="0" indent="-228594"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42870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ontent C">
  <p:cSld name="Content C">
    <p:spTree>
      <p:nvGrpSpPr>
        <p:cNvPr id="1" name="Shape 100"/>
        <p:cNvGrpSpPr/>
        <p:nvPr/>
      </p:nvGrpSpPr>
      <p:grpSpPr>
        <a:xfrm>
          <a:off x="0" y="0"/>
          <a:ext cx="0" cy="0"/>
          <a:chOff x="0" y="0"/>
          <a:chExt cx="0" cy="0"/>
        </a:xfrm>
      </p:grpSpPr>
      <p:sp>
        <p:nvSpPr>
          <p:cNvPr id="101" name="Google Shape;101;p27"/>
          <p:cNvSpPr txBox="1">
            <a:spLocks noGrp="1"/>
          </p:cNvSpPr>
          <p:nvPr>
            <p:ph type="body" idx="1"/>
          </p:nvPr>
        </p:nvSpPr>
        <p:spPr>
          <a:xfrm>
            <a:off x="457200" y="457200"/>
            <a:ext cx="8229600" cy="457200"/>
          </a:xfrm>
          <a:prstGeom prst="rect">
            <a:avLst/>
          </a:prstGeom>
          <a:noFill/>
          <a:ln>
            <a:noFill/>
          </a:ln>
        </p:spPr>
        <p:txBody>
          <a:bodyPr spcFirstLastPara="1" wrap="square" lIns="0" tIns="0" rIns="0" bIns="0" anchor="t" anchorCtr="0">
            <a:noAutofit/>
          </a:bodyPr>
          <a:lstStyle>
            <a:lvl1pPr marL="457189" marR="0" lvl="0" indent="-228594" algn="l" rtl="0">
              <a:lnSpc>
                <a:spcPct val="90000"/>
              </a:lnSpc>
              <a:spcBef>
                <a:spcPts val="800"/>
              </a:spcBef>
              <a:spcAft>
                <a:spcPts val="0"/>
              </a:spcAft>
              <a:buClr>
                <a:srgbClr val="69AD46"/>
              </a:buClr>
              <a:buSzPts val="2600"/>
              <a:buFont typeface="Arial"/>
              <a:buNone/>
              <a:defRPr sz="2600" b="1" i="1" u="none" strike="noStrike" cap="none">
                <a:solidFill>
                  <a:srgbClr val="69AD46"/>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2" name="Google Shape;102;p27"/>
          <p:cNvSpPr txBox="1">
            <a:spLocks noGrp="1"/>
          </p:cNvSpPr>
          <p:nvPr>
            <p:ph type="body" idx="2"/>
          </p:nvPr>
        </p:nvSpPr>
        <p:spPr>
          <a:xfrm>
            <a:off x="457200" y="1280160"/>
            <a:ext cx="8229600" cy="274400"/>
          </a:xfrm>
          <a:prstGeom prst="rect">
            <a:avLst/>
          </a:prstGeom>
          <a:noFill/>
          <a:ln>
            <a:noFill/>
          </a:ln>
        </p:spPr>
        <p:txBody>
          <a:bodyPr spcFirstLastPara="1" wrap="square" lIns="0" tIns="0" rIns="0" bIns="0" anchor="t" anchorCtr="0">
            <a:noAutofit/>
          </a:bodyPr>
          <a:lstStyle>
            <a:lvl1pPr marL="457189" marR="0" lvl="0" indent="-228594" algn="l" rtl="0">
              <a:lnSpc>
                <a:spcPct val="90000"/>
              </a:lnSpc>
              <a:spcBef>
                <a:spcPts val="800"/>
              </a:spcBef>
              <a:spcAft>
                <a:spcPts val="0"/>
              </a:spcAft>
              <a:buClr>
                <a:srgbClr val="59A4D2"/>
              </a:buClr>
              <a:buSzPts val="1500"/>
              <a:buFont typeface="Arial"/>
              <a:buNone/>
              <a:defRPr sz="1500" b="1" i="0" u="none" strike="noStrike" cap="none">
                <a:solidFill>
                  <a:srgbClr val="59A4D2"/>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3" name="Google Shape;103;p27"/>
          <p:cNvSpPr>
            <a:spLocks noGrp="1"/>
          </p:cNvSpPr>
          <p:nvPr>
            <p:ph type="pic" idx="3"/>
          </p:nvPr>
        </p:nvSpPr>
        <p:spPr>
          <a:xfrm>
            <a:off x="457200" y="3200400"/>
            <a:ext cx="8229600" cy="3200400"/>
          </a:xfrm>
          <a:prstGeom prst="rect">
            <a:avLst/>
          </a:prstGeom>
          <a:solidFill>
            <a:schemeClr val="lt2"/>
          </a:solidFill>
          <a:ln>
            <a:noFill/>
          </a:ln>
        </p:spPr>
        <p:txBody>
          <a:bodyPr spcFirstLastPara="1" wrap="square" lIns="0" tIns="0" rIns="0" bIns="0" anchor="ctr" anchorCtr="0">
            <a:noAutofit/>
          </a:bodyPr>
          <a:lstStyle>
            <a:lvl1pPr marR="0" lvl="0" algn="ctr" rtl="0">
              <a:lnSpc>
                <a:spcPct val="90000"/>
              </a:lnSpc>
              <a:spcBef>
                <a:spcPts val="800"/>
              </a:spcBef>
              <a:spcAft>
                <a:spcPts val="0"/>
              </a:spcAft>
              <a:buClr>
                <a:srgbClr val="AEABAB"/>
              </a:buClr>
              <a:buSzPts val="1500"/>
              <a:buFont typeface="Arial"/>
              <a:buNone/>
              <a:defRPr sz="1500" b="1" i="0" u="none" strike="noStrike" cap="none">
                <a:solidFill>
                  <a:srgbClr val="AEABAB"/>
                </a:solidFill>
                <a:latin typeface="Cabin"/>
                <a:ea typeface="Cabin"/>
                <a:cs typeface="Cabin"/>
                <a:sym typeface="Cabin"/>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4" name="Google Shape;104;p27"/>
          <p:cNvSpPr txBox="1">
            <a:spLocks noGrp="1"/>
          </p:cNvSpPr>
          <p:nvPr>
            <p:ph type="body" idx="4"/>
          </p:nvPr>
        </p:nvSpPr>
        <p:spPr>
          <a:xfrm>
            <a:off x="457200" y="1828800"/>
            <a:ext cx="8229600" cy="914400"/>
          </a:xfrm>
          <a:prstGeom prst="rect">
            <a:avLst/>
          </a:prstGeom>
          <a:noFill/>
          <a:ln>
            <a:noFill/>
          </a:ln>
        </p:spPr>
        <p:txBody>
          <a:bodyPr spcFirstLastPara="1" wrap="square" lIns="0" tIns="0" rIns="0" bIns="0" anchor="t" anchorCtr="0">
            <a:noAutofit/>
          </a:bodyPr>
          <a:lstStyle>
            <a:lvl1pPr marL="457189" marR="0" lvl="0" indent="-228594"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846030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ntent B">
  <p:cSld name="Content B">
    <p:spTree>
      <p:nvGrpSpPr>
        <p:cNvPr id="1" name="Shape 105"/>
        <p:cNvGrpSpPr/>
        <p:nvPr/>
      </p:nvGrpSpPr>
      <p:grpSpPr>
        <a:xfrm>
          <a:off x="0" y="0"/>
          <a:ext cx="0" cy="0"/>
          <a:chOff x="0" y="0"/>
          <a:chExt cx="0" cy="0"/>
        </a:xfrm>
      </p:grpSpPr>
      <p:sp>
        <p:nvSpPr>
          <p:cNvPr id="106" name="Google Shape;106;p28"/>
          <p:cNvSpPr txBox="1">
            <a:spLocks noGrp="1"/>
          </p:cNvSpPr>
          <p:nvPr>
            <p:ph type="body" idx="1"/>
          </p:nvPr>
        </p:nvSpPr>
        <p:spPr>
          <a:xfrm>
            <a:off x="457200" y="457200"/>
            <a:ext cx="8229600" cy="457200"/>
          </a:xfrm>
          <a:prstGeom prst="rect">
            <a:avLst/>
          </a:prstGeom>
          <a:noFill/>
          <a:ln>
            <a:noFill/>
          </a:ln>
        </p:spPr>
        <p:txBody>
          <a:bodyPr spcFirstLastPara="1" wrap="square" lIns="0" tIns="0" rIns="0" bIns="0" anchor="t" anchorCtr="0">
            <a:noAutofit/>
          </a:bodyPr>
          <a:lstStyle>
            <a:lvl1pPr marL="457189" marR="0" lvl="0" indent="-228594" algn="l" rtl="0">
              <a:lnSpc>
                <a:spcPct val="90000"/>
              </a:lnSpc>
              <a:spcBef>
                <a:spcPts val="800"/>
              </a:spcBef>
              <a:spcAft>
                <a:spcPts val="0"/>
              </a:spcAft>
              <a:buClr>
                <a:srgbClr val="69AD46"/>
              </a:buClr>
              <a:buSzPts val="2600"/>
              <a:buFont typeface="Arial"/>
              <a:buNone/>
              <a:defRPr sz="2600" b="1" i="1" u="none" strike="noStrike" cap="none">
                <a:solidFill>
                  <a:srgbClr val="69AD46"/>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7" name="Google Shape;107;p28"/>
          <p:cNvSpPr txBox="1">
            <a:spLocks noGrp="1"/>
          </p:cNvSpPr>
          <p:nvPr>
            <p:ph type="body" idx="2"/>
          </p:nvPr>
        </p:nvSpPr>
        <p:spPr>
          <a:xfrm>
            <a:off x="457200" y="1280160"/>
            <a:ext cx="3886200" cy="274400"/>
          </a:xfrm>
          <a:prstGeom prst="rect">
            <a:avLst/>
          </a:prstGeom>
          <a:noFill/>
          <a:ln>
            <a:noFill/>
          </a:ln>
        </p:spPr>
        <p:txBody>
          <a:bodyPr spcFirstLastPara="1" wrap="square" lIns="0" tIns="0" rIns="0" bIns="0" anchor="t" anchorCtr="0">
            <a:noAutofit/>
          </a:bodyPr>
          <a:lstStyle>
            <a:lvl1pPr marL="457189" marR="0" lvl="0" indent="-228594" algn="l" rtl="0">
              <a:lnSpc>
                <a:spcPct val="90000"/>
              </a:lnSpc>
              <a:spcBef>
                <a:spcPts val="800"/>
              </a:spcBef>
              <a:spcAft>
                <a:spcPts val="0"/>
              </a:spcAft>
              <a:buClr>
                <a:srgbClr val="59A4D2"/>
              </a:buClr>
              <a:buSzPts val="1500"/>
              <a:buFont typeface="Arial"/>
              <a:buNone/>
              <a:defRPr sz="1500" b="1" i="0" u="none" strike="noStrike" cap="none">
                <a:solidFill>
                  <a:srgbClr val="59A4D2"/>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8" name="Google Shape;108;p28"/>
          <p:cNvSpPr txBox="1">
            <a:spLocks noGrp="1"/>
          </p:cNvSpPr>
          <p:nvPr>
            <p:ph type="body" idx="3"/>
          </p:nvPr>
        </p:nvSpPr>
        <p:spPr>
          <a:xfrm>
            <a:off x="457200" y="1828800"/>
            <a:ext cx="3886200" cy="4572000"/>
          </a:xfrm>
          <a:prstGeom prst="rect">
            <a:avLst/>
          </a:prstGeom>
          <a:noFill/>
          <a:ln>
            <a:noFill/>
          </a:ln>
        </p:spPr>
        <p:txBody>
          <a:bodyPr spcFirstLastPara="1" wrap="square" lIns="0" tIns="0" rIns="0" bIns="0" anchor="t" anchorCtr="0">
            <a:noAutofit/>
          </a:bodyPr>
          <a:lstStyle>
            <a:lvl1pPr marL="457189" marR="0" lvl="0" indent="-228594"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9" name="Google Shape;109;p28"/>
          <p:cNvSpPr>
            <a:spLocks noGrp="1"/>
          </p:cNvSpPr>
          <p:nvPr>
            <p:ph type="pic" idx="4"/>
          </p:nvPr>
        </p:nvSpPr>
        <p:spPr>
          <a:xfrm>
            <a:off x="4800600" y="1276351"/>
            <a:ext cx="3886200" cy="5124800"/>
          </a:xfrm>
          <a:prstGeom prst="rect">
            <a:avLst/>
          </a:prstGeom>
          <a:solidFill>
            <a:schemeClr val="lt2"/>
          </a:solidFill>
          <a:ln>
            <a:noFill/>
          </a:ln>
        </p:spPr>
        <p:txBody>
          <a:bodyPr spcFirstLastPara="1" wrap="square" lIns="0" tIns="0" rIns="0" bIns="0" anchor="ctr" anchorCtr="0">
            <a:noAutofit/>
          </a:bodyPr>
          <a:lstStyle>
            <a:lvl1pPr marR="0" lvl="0" algn="ctr" rtl="0">
              <a:lnSpc>
                <a:spcPct val="90000"/>
              </a:lnSpc>
              <a:spcBef>
                <a:spcPts val="800"/>
              </a:spcBef>
              <a:spcAft>
                <a:spcPts val="0"/>
              </a:spcAft>
              <a:buClr>
                <a:srgbClr val="AEABAB"/>
              </a:buClr>
              <a:buSzPts val="1500"/>
              <a:buFont typeface="Arial"/>
              <a:buNone/>
              <a:defRPr sz="1500" b="1" i="0" u="none" strike="noStrike" cap="none">
                <a:solidFill>
                  <a:srgbClr val="AEABAB"/>
                </a:solidFill>
                <a:latin typeface="Cabin"/>
                <a:ea typeface="Cabin"/>
                <a:cs typeface="Cabin"/>
                <a:sym typeface="Cabin"/>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933173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ntent E">
  <p:cSld name="Content E">
    <p:spTree>
      <p:nvGrpSpPr>
        <p:cNvPr id="1" name="Shape 110"/>
        <p:cNvGrpSpPr/>
        <p:nvPr/>
      </p:nvGrpSpPr>
      <p:grpSpPr>
        <a:xfrm>
          <a:off x="0" y="0"/>
          <a:ext cx="0" cy="0"/>
          <a:chOff x="0" y="0"/>
          <a:chExt cx="0" cy="0"/>
        </a:xfrm>
      </p:grpSpPr>
      <p:sp>
        <p:nvSpPr>
          <p:cNvPr id="111" name="Google Shape;111;p29"/>
          <p:cNvSpPr txBox="1">
            <a:spLocks noGrp="1"/>
          </p:cNvSpPr>
          <p:nvPr>
            <p:ph type="body" idx="1"/>
          </p:nvPr>
        </p:nvSpPr>
        <p:spPr>
          <a:xfrm>
            <a:off x="457200" y="457200"/>
            <a:ext cx="3886200" cy="274400"/>
          </a:xfrm>
          <a:prstGeom prst="rect">
            <a:avLst/>
          </a:prstGeom>
          <a:noFill/>
          <a:ln>
            <a:noFill/>
          </a:ln>
        </p:spPr>
        <p:txBody>
          <a:bodyPr spcFirstLastPara="1" wrap="square" lIns="0" tIns="0" rIns="0" bIns="0" anchor="t" anchorCtr="0">
            <a:noAutofit/>
          </a:bodyPr>
          <a:lstStyle>
            <a:lvl1pPr marL="457189" marR="0" lvl="0" indent="-228594" algn="l" rtl="0">
              <a:lnSpc>
                <a:spcPct val="90000"/>
              </a:lnSpc>
              <a:spcBef>
                <a:spcPts val="800"/>
              </a:spcBef>
              <a:spcAft>
                <a:spcPts val="0"/>
              </a:spcAft>
              <a:buClr>
                <a:srgbClr val="59A4D2"/>
              </a:buClr>
              <a:buSzPts val="1500"/>
              <a:buFont typeface="Arial"/>
              <a:buNone/>
              <a:defRPr sz="1500" b="1" i="0" u="none" strike="noStrike" cap="none">
                <a:solidFill>
                  <a:srgbClr val="59A4D2"/>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2" name="Google Shape;112;p29"/>
          <p:cNvSpPr txBox="1">
            <a:spLocks noGrp="1"/>
          </p:cNvSpPr>
          <p:nvPr>
            <p:ph type="body" idx="2"/>
          </p:nvPr>
        </p:nvSpPr>
        <p:spPr>
          <a:xfrm>
            <a:off x="457200" y="1005840"/>
            <a:ext cx="3886200" cy="5394800"/>
          </a:xfrm>
          <a:prstGeom prst="rect">
            <a:avLst/>
          </a:prstGeom>
          <a:noFill/>
          <a:ln>
            <a:noFill/>
          </a:ln>
        </p:spPr>
        <p:txBody>
          <a:bodyPr spcFirstLastPara="1" wrap="square" lIns="0" tIns="0" rIns="0" bIns="0" anchor="t" anchorCtr="0">
            <a:noAutofit/>
          </a:bodyPr>
          <a:lstStyle>
            <a:lvl1pPr marL="457189" marR="0" lvl="0" indent="-228594"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3" name="Google Shape;113;p29"/>
          <p:cNvSpPr>
            <a:spLocks noGrp="1"/>
          </p:cNvSpPr>
          <p:nvPr>
            <p:ph type="pic" idx="3"/>
          </p:nvPr>
        </p:nvSpPr>
        <p:spPr>
          <a:xfrm>
            <a:off x="4800600" y="457200"/>
            <a:ext cx="3886200" cy="5943600"/>
          </a:xfrm>
          <a:prstGeom prst="rect">
            <a:avLst/>
          </a:prstGeom>
          <a:solidFill>
            <a:schemeClr val="lt2"/>
          </a:solidFill>
          <a:ln>
            <a:noFill/>
          </a:ln>
        </p:spPr>
        <p:txBody>
          <a:bodyPr spcFirstLastPara="1" wrap="square" lIns="0" tIns="0" rIns="0" bIns="0" anchor="ctr" anchorCtr="0">
            <a:noAutofit/>
          </a:bodyPr>
          <a:lstStyle>
            <a:lvl1pPr marR="0" lvl="0" algn="ctr" rtl="0">
              <a:lnSpc>
                <a:spcPct val="90000"/>
              </a:lnSpc>
              <a:spcBef>
                <a:spcPts val="800"/>
              </a:spcBef>
              <a:spcAft>
                <a:spcPts val="0"/>
              </a:spcAft>
              <a:buClr>
                <a:srgbClr val="AEABAB"/>
              </a:buClr>
              <a:buSzPts val="1500"/>
              <a:buFont typeface="Arial"/>
              <a:buNone/>
              <a:defRPr sz="1500" b="1" i="0" u="none" strike="noStrike" cap="none">
                <a:solidFill>
                  <a:srgbClr val="AEABAB"/>
                </a:solidFill>
                <a:latin typeface="Cabin"/>
                <a:ea typeface="Cabin"/>
                <a:cs typeface="Cabin"/>
                <a:sym typeface="Cabin"/>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2111309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ontent F">
  <p:cSld name="Content F">
    <p:spTree>
      <p:nvGrpSpPr>
        <p:cNvPr id="1" name="Shape 114"/>
        <p:cNvGrpSpPr/>
        <p:nvPr/>
      </p:nvGrpSpPr>
      <p:grpSpPr>
        <a:xfrm>
          <a:off x="0" y="0"/>
          <a:ext cx="0" cy="0"/>
          <a:chOff x="0" y="0"/>
          <a:chExt cx="0" cy="0"/>
        </a:xfrm>
      </p:grpSpPr>
      <p:sp>
        <p:nvSpPr>
          <p:cNvPr id="115" name="Google Shape;115;p30"/>
          <p:cNvSpPr txBox="1">
            <a:spLocks noGrp="1"/>
          </p:cNvSpPr>
          <p:nvPr>
            <p:ph type="body" idx="1"/>
          </p:nvPr>
        </p:nvSpPr>
        <p:spPr>
          <a:xfrm>
            <a:off x="457200" y="457200"/>
            <a:ext cx="8229600" cy="274400"/>
          </a:xfrm>
          <a:prstGeom prst="rect">
            <a:avLst/>
          </a:prstGeom>
          <a:noFill/>
          <a:ln>
            <a:noFill/>
          </a:ln>
        </p:spPr>
        <p:txBody>
          <a:bodyPr spcFirstLastPara="1" wrap="square" lIns="0" tIns="0" rIns="0" bIns="0" anchor="t" anchorCtr="0">
            <a:noAutofit/>
          </a:bodyPr>
          <a:lstStyle>
            <a:lvl1pPr marL="457189" marR="0" lvl="0" indent="-228594" algn="l" rtl="0">
              <a:lnSpc>
                <a:spcPct val="90000"/>
              </a:lnSpc>
              <a:spcBef>
                <a:spcPts val="800"/>
              </a:spcBef>
              <a:spcAft>
                <a:spcPts val="0"/>
              </a:spcAft>
              <a:buClr>
                <a:srgbClr val="59A4D2"/>
              </a:buClr>
              <a:buSzPts val="1500"/>
              <a:buFont typeface="Arial"/>
              <a:buNone/>
              <a:defRPr sz="1500" b="1" i="0" u="none" strike="noStrike" cap="none">
                <a:solidFill>
                  <a:srgbClr val="59A4D2"/>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6" name="Google Shape;116;p30"/>
          <p:cNvSpPr txBox="1">
            <a:spLocks noGrp="1"/>
          </p:cNvSpPr>
          <p:nvPr>
            <p:ph type="body" idx="2"/>
          </p:nvPr>
        </p:nvSpPr>
        <p:spPr>
          <a:xfrm>
            <a:off x="457200" y="1005840"/>
            <a:ext cx="8229600" cy="914400"/>
          </a:xfrm>
          <a:prstGeom prst="rect">
            <a:avLst/>
          </a:prstGeom>
          <a:noFill/>
          <a:ln>
            <a:noFill/>
          </a:ln>
        </p:spPr>
        <p:txBody>
          <a:bodyPr spcFirstLastPara="1" wrap="square" lIns="0" tIns="0" rIns="0" bIns="0" anchor="t" anchorCtr="0">
            <a:noAutofit/>
          </a:bodyPr>
          <a:lstStyle>
            <a:lvl1pPr marL="457189" marR="0" lvl="0" indent="-228594" algn="l" rtl="0">
              <a:lnSpc>
                <a:spcPct val="100000"/>
              </a:lnSpc>
              <a:spcBef>
                <a:spcPts val="0"/>
              </a:spcBef>
              <a:spcAft>
                <a:spcPts val="0"/>
              </a:spcAft>
              <a:buClr>
                <a:schemeClr val="dk1"/>
              </a:buClr>
              <a:buSzPts val="1500"/>
              <a:buFont typeface="Arial"/>
              <a:buNone/>
              <a:defRPr sz="1500" b="0" i="0" u="none" strike="noStrike" cap="none">
                <a:solidFill>
                  <a:schemeClr val="dk1"/>
                </a:solidFill>
                <a:latin typeface="Cabin"/>
                <a:ea typeface="Cabin"/>
                <a:cs typeface="Cabin"/>
                <a:sym typeface="Cabin"/>
              </a:defRPr>
            </a:lvl1pPr>
            <a:lvl2pPr marL="914378" marR="0" lvl="1" indent="-22859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566" marR="0" lvl="2" indent="-22859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754" marR="0" lvl="3"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5943" marR="0" lvl="4" indent="-228594"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132" marR="0" lvl="5"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320" marR="0" lvl="6"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509" marR="0" lvl="7"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697" marR="0" lvl="8" indent="-317492"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7" name="Google Shape;117;p30"/>
          <p:cNvSpPr>
            <a:spLocks noGrp="1"/>
          </p:cNvSpPr>
          <p:nvPr>
            <p:ph type="pic" idx="3"/>
          </p:nvPr>
        </p:nvSpPr>
        <p:spPr>
          <a:xfrm>
            <a:off x="457200" y="2377440"/>
            <a:ext cx="8229600" cy="4023200"/>
          </a:xfrm>
          <a:prstGeom prst="rect">
            <a:avLst/>
          </a:prstGeom>
          <a:solidFill>
            <a:schemeClr val="lt2"/>
          </a:solidFill>
          <a:ln>
            <a:noFill/>
          </a:ln>
        </p:spPr>
        <p:txBody>
          <a:bodyPr spcFirstLastPara="1" wrap="square" lIns="0" tIns="0" rIns="0" bIns="0" anchor="ctr" anchorCtr="0">
            <a:noAutofit/>
          </a:bodyPr>
          <a:lstStyle>
            <a:lvl1pPr marR="0" lvl="0" algn="ctr" rtl="0">
              <a:lnSpc>
                <a:spcPct val="90000"/>
              </a:lnSpc>
              <a:spcBef>
                <a:spcPts val="800"/>
              </a:spcBef>
              <a:spcAft>
                <a:spcPts val="0"/>
              </a:spcAft>
              <a:buClr>
                <a:srgbClr val="AEABAB"/>
              </a:buClr>
              <a:buSzPts val="1500"/>
              <a:buFont typeface="Arial"/>
              <a:buNone/>
              <a:defRPr sz="1500" b="1" i="0" u="none" strike="noStrike" cap="none">
                <a:solidFill>
                  <a:srgbClr val="AEABAB"/>
                </a:solidFill>
                <a:latin typeface="Cabin"/>
                <a:ea typeface="Cabin"/>
                <a:cs typeface="Cabin"/>
                <a:sym typeface="Cabin"/>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424603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8"/>
        <p:cNvGrpSpPr/>
        <p:nvPr/>
      </p:nvGrpSpPr>
      <p:grpSpPr>
        <a:xfrm>
          <a:off x="0" y="0"/>
          <a:ext cx="0" cy="0"/>
          <a:chOff x="0" y="0"/>
          <a:chExt cx="0" cy="0"/>
        </a:xfrm>
      </p:grpSpPr>
      <p:sp>
        <p:nvSpPr>
          <p:cNvPr id="119" name="Google Shape;119;p31"/>
          <p:cNvSpPr txBox="1">
            <a:spLocks noGrp="1"/>
          </p:cNvSpPr>
          <p:nvPr>
            <p:ph type="title"/>
          </p:nvPr>
        </p:nvSpPr>
        <p:spPr>
          <a:xfrm>
            <a:off x="457200" y="274637"/>
            <a:ext cx="8229600" cy="1143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dk1"/>
              </a:buClr>
              <a:buSzPts val="14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20" name="Google Shape;120;p31"/>
          <p:cNvSpPr txBox="1">
            <a:spLocks noGrp="1"/>
          </p:cNvSpPr>
          <p:nvPr>
            <p:ph type="body" idx="1"/>
          </p:nvPr>
        </p:nvSpPr>
        <p:spPr>
          <a:xfrm>
            <a:off x="457200" y="1600200"/>
            <a:ext cx="4038600" cy="4526000"/>
          </a:xfrm>
          <a:prstGeom prst="rect">
            <a:avLst/>
          </a:prstGeom>
          <a:noFill/>
          <a:ln>
            <a:noFill/>
          </a:ln>
        </p:spPr>
        <p:txBody>
          <a:bodyPr spcFirstLastPara="1" wrap="square" lIns="68575" tIns="34275" rIns="68575" bIns="34275" anchor="t" anchorCtr="0">
            <a:noAutofit/>
          </a:bodyPr>
          <a:lstStyle>
            <a:lvl1pPr marL="457189" lvl="0" indent="-361941" algn="l" rtl="0">
              <a:lnSpc>
                <a:spcPct val="100000"/>
              </a:lnSpc>
              <a:spcBef>
                <a:spcPts val="400"/>
              </a:spcBef>
              <a:spcAft>
                <a:spcPts val="0"/>
              </a:spcAft>
              <a:buClr>
                <a:schemeClr val="dk1"/>
              </a:buClr>
              <a:buSzPts val="2100"/>
              <a:buChar char="•"/>
              <a:defRPr sz="2100"/>
            </a:lvl1pPr>
            <a:lvl2pPr marL="914378" lvl="1" indent="-342892" algn="l" rtl="0">
              <a:lnSpc>
                <a:spcPct val="100000"/>
              </a:lnSpc>
              <a:spcBef>
                <a:spcPts val="400"/>
              </a:spcBef>
              <a:spcAft>
                <a:spcPts val="0"/>
              </a:spcAft>
              <a:buClr>
                <a:schemeClr val="dk1"/>
              </a:buClr>
              <a:buSzPts val="1800"/>
              <a:buChar char="–"/>
              <a:defRPr sz="1800"/>
            </a:lvl2pPr>
            <a:lvl3pPr marL="1371566" lvl="2" indent="-323842" algn="l" rtl="0">
              <a:lnSpc>
                <a:spcPct val="100000"/>
              </a:lnSpc>
              <a:spcBef>
                <a:spcPts val="300"/>
              </a:spcBef>
              <a:spcAft>
                <a:spcPts val="0"/>
              </a:spcAft>
              <a:buClr>
                <a:schemeClr val="dk1"/>
              </a:buClr>
              <a:buSzPts val="1500"/>
              <a:buChar char="•"/>
              <a:defRPr sz="1500"/>
            </a:lvl3pPr>
            <a:lvl4pPr marL="1828754" lvl="3" indent="-317492" algn="l" rtl="0">
              <a:lnSpc>
                <a:spcPct val="100000"/>
              </a:lnSpc>
              <a:spcBef>
                <a:spcPts val="300"/>
              </a:spcBef>
              <a:spcAft>
                <a:spcPts val="0"/>
              </a:spcAft>
              <a:buClr>
                <a:schemeClr val="dk1"/>
              </a:buClr>
              <a:buSzPts val="1400"/>
              <a:buChar char="–"/>
              <a:defRPr sz="1400"/>
            </a:lvl4pPr>
            <a:lvl5pPr marL="2285943" lvl="4" indent="-317492" algn="l" rtl="0">
              <a:lnSpc>
                <a:spcPct val="100000"/>
              </a:lnSpc>
              <a:spcBef>
                <a:spcPts val="300"/>
              </a:spcBef>
              <a:spcAft>
                <a:spcPts val="0"/>
              </a:spcAft>
              <a:buClr>
                <a:schemeClr val="dk1"/>
              </a:buClr>
              <a:buSzPts val="1400"/>
              <a:buChar char="»"/>
              <a:defRPr sz="1400"/>
            </a:lvl5pPr>
            <a:lvl6pPr marL="2743132" lvl="5" indent="-317492" algn="l" rtl="0">
              <a:lnSpc>
                <a:spcPct val="100000"/>
              </a:lnSpc>
              <a:spcBef>
                <a:spcPts val="300"/>
              </a:spcBef>
              <a:spcAft>
                <a:spcPts val="0"/>
              </a:spcAft>
              <a:buClr>
                <a:schemeClr val="dk1"/>
              </a:buClr>
              <a:buSzPts val="1400"/>
              <a:buChar char="•"/>
              <a:defRPr sz="1400"/>
            </a:lvl6pPr>
            <a:lvl7pPr marL="3200320" lvl="6" indent="-317492" algn="l" rtl="0">
              <a:lnSpc>
                <a:spcPct val="100000"/>
              </a:lnSpc>
              <a:spcBef>
                <a:spcPts val="300"/>
              </a:spcBef>
              <a:spcAft>
                <a:spcPts val="0"/>
              </a:spcAft>
              <a:buClr>
                <a:schemeClr val="dk1"/>
              </a:buClr>
              <a:buSzPts val="1400"/>
              <a:buChar char="•"/>
              <a:defRPr sz="1400"/>
            </a:lvl7pPr>
            <a:lvl8pPr marL="3657509" lvl="7" indent="-317492" algn="l" rtl="0">
              <a:lnSpc>
                <a:spcPct val="100000"/>
              </a:lnSpc>
              <a:spcBef>
                <a:spcPts val="300"/>
              </a:spcBef>
              <a:spcAft>
                <a:spcPts val="0"/>
              </a:spcAft>
              <a:buClr>
                <a:schemeClr val="dk1"/>
              </a:buClr>
              <a:buSzPts val="1400"/>
              <a:buChar char="•"/>
              <a:defRPr sz="1400"/>
            </a:lvl8pPr>
            <a:lvl9pPr marL="4114697" lvl="8" indent="-317492" algn="l" rtl="0">
              <a:lnSpc>
                <a:spcPct val="100000"/>
              </a:lnSpc>
              <a:spcBef>
                <a:spcPts val="300"/>
              </a:spcBef>
              <a:spcAft>
                <a:spcPts val="0"/>
              </a:spcAft>
              <a:buClr>
                <a:schemeClr val="dk1"/>
              </a:buClr>
              <a:buSzPts val="1400"/>
              <a:buChar char="•"/>
              <a:defRPr sz="1400"/>
            </a:lvl9pPr>
          </a:lstStyle>
          <a:p>
            <a:endParaRPr/>
          </a:p>
        </p:txBody>
      </p:sp>
      <p:sp>
        <p:nvSpPr>
          <p:cNvPr id="121" name="Google Shape;121;p31"/>
          <p:cNvSpPr txBox="1">
            <a:spLocks noGrp="1"/>
          </p:cNvSpPr>
          <p:nvPr>
            <p:ph type="body" idx="2"/>
          </p:nvPr>
        </p:nvSpPr>
        <p:spPr>
          <a:xfrm>
            <a:off x="4648200" y="1600200"/>
            <a:ext cx="4038600" cy="4526000"/>
          </a:xfrm>
          <a:prstGeom prst="rect">
            <a:avLst/>
          </a:prstGeom>
          <a:noFill/>
          <a:ln>
            <a:noFill/>
          </a:ln>
        </p:spPr>
        <p:txBody>
          <a:bodyPr spcFirstLastPara="1" wrap="square" lIns="68575" tIns="34275" rIns="68575" bIns="34275" anchor="t" anchorCtr="0">
            <a:noAutofit/>
          </a:bodyPr>
          <a:lstStyle>
            <a:lvl1pPr marL="457189" lvl="0" indent="-361941" algn="l" rtl="0">
              <a:lnSpc>
                <a:spcPct val="100000"/>
              </a:lnSpc>
              <a:spcBef>
                <a:spcPts val="400"/>
              </a:spcBef>
              <a:spcAft>
                <a:spcPts val="0"/>
              </a:spcAft>
              <a:buClr>
                <a:schemeClr val="dk1"/>
              </a:buClr>
              <a:buSzPts val="2100"/>
              <a:buChar char="•"/>
              <a:defRPr sz="2100"/>
            </a:lvl1pPr>
            <a:lvl2pPr marL="914378" lvl="1" indent="-342892" algn="l" rtl="0">
              <a:lnSpc>
                <a:spcPct val="100000"/>
              </a:lnSpc>
              <a:spcBef>
                <a:spcPts val="400"/>
              </a:spcBef>
              <a:spcAft>
                <a:spcPts val="0"/>
              </a:spcAft>
              <a:buClr>
                <a:schemeClr val="dk1"/>
              </a:buClr>
              <a:buSzPts val="1800"/>
              <a:buChar char="–"/>
              <a:defRPr sz="1800"/>
            </a:lvl2pPr>
            <a:lvl3pPr marL="1371566" lvl="2" indent="-323842" algn="l" rtl="0">
              <a:lnSpc>
                <a:spcPct val="100000"/>
              </a:lnSpc>
              <a:spcBef>
                <a:spcPts val="300"/>
              </a:spcBef>
              <a:spcAft>
                <a:spcPts val="0"/>
              </a:spcAft>
              <a:buClr>
                <a:schemeClr val="dk1"/>
              </a:buClr>
              <a:buSzPts val="1500"/>
              <a:buChar char="•"/>
              <a:defRPr sz="1500"/>
            </a:lvl3pPr>
            <a:lvl4pPr marL="1828754" lvl="3" indent="-317492" algn="l" rtl="0">
              <a:lnSpc>
                <a:spcPct val="100000"/>
              </a:lnSpc>
              <a:spcBef>
                <a:spcPts val="300"/>
              </a:spcBef>
              <a:spcAft>
                <a:spcPts val="0"/>
              </a:spcAft>
              <a:buClr>
                <a:schemeClr val="dk1"/>
              </a:buClr>
              <a:buSzPts val="1400"/>
              <a:buChar char="–"/>
              <a:defRPr sz="1400"/>
            </a:lvl4pPr>
            <a:lvl5pPr marL="2285943" lvl="4" indent="-317492" algn="l" rtl="0">
              <a:lnSpc>
                <a:spcPct val="100000"/>
              </a:lnSpc>
              <a:spcBef>
                <a:spcPts val="300"/>
              </a:spcBef>
              <a:spcAft>
                <a:spcPts val="0"/>
              </a:spcAft>
              <a:buClr>
                <a:schemeClr val="dk1"/>
              </a:buClr>
              <a:buSzPts val="1400"/>
              <a:buChar char="»"/>
              <a:defRPr sz="1400"/>
            </a:lvl5pPr>
            <a:lvl6pPr marL="2743132" lvl="5" indent="-317492" algn="l" rtl="0">
              <a:lnSpc>
                <a:spcPct val="100000"/>
              </a:lnSpc>
              <a:spcBef>
                <a:spcPts val="300"/>
              </a:spcBef>
              <a:spcAft>
                <a:spcPts val="0"/>
              </a:spcAft>
              <a:buClr>
                <a:schemeClr val="dk1"/>
              </a:buClr>
              <a:buSzPts val="1400"/>
              <a:buChar char="•"/>
              <a:defRPr sz="1400"/>
            </a:lvl6pPr>
            <a:lvl7pPr marL="3200320" lvl="6" indent="-317492" algn="l" rtl="0">
              <a:lnSpc>
                <a:spcPct val="100000"/>
              </a:lnSpc>
              <a:spcBef>
                <a:spcPts val="300"/>
              </a:spcBef>
              <a:spcAft>
                <a:spcPts val="0"/>
              </a:spcAft>
              <a:buClr>
                <a:schemeClr val="dk1"/>
              </a:buClr>
              <a:buSzPts val="1400"/>
              <a:buChar char="•"/>
              <a:defRPr sz="1400"/>
            </a:lvl7pPr>
            <a:lvl8pPr marL="3657509" lvl="7" indent="-317492" algn="l" rtl="0">
              <a:lnSpc>
                <a:spcPct val="100000"/>
              </a:lnSpc>
              <a:spcBef>
                <a:spcPts val="300"/>
              </a:spcBef>
              <a:spcAft>
                <a:spcPts val="0"/>
              </a:spcAft>
              <a:buClr>
                <a:schemeClr val="dk1"/>
              </a:buClr>
              <a:buSzPts val="1400"/>
              <a:buChar char="•"/>
              <a:defRPr sz="1400"/>
            </a:lvl8pPr>
            <a:lvl9pPr marL="4114697" lvl="8" indent="-317492" algn="l" rtl="0">
              <a:lnSpc>
                <a:spcPct val="100000"/>
              </a:lnSpc>
              <a:spcBef>
                <a:spcPts val="300"/>
              </a:spcBef>
              <a:spcAft>
                <a:spcPts val="0"/>
              </a:spcAft>
              <a:buClr>
                <a:schemeClr val="dk1"/>
              </a:buClr>
              <a:buSzPts val="1400"/>
              <a:buChar char="•"/>
              <a:defRPr sz="1400"/>
            </a:lvl9pPr>
          </a:lstStyle>
          <a:p>
            <a:endParaRPr/>
          </a:p>
        </p:txBody>
      </p:sp>
      <p:sp>
        <p:nvSpPr>
          <p:cNvPr id="122" name="Google Shape;122;p31"/>
          <p:cNvSpPr txBox="1">
            <a:spLocks noGrp="1"/>
          </p:cNvSpPr>
          <p:nvPr>
            <p:ph type="dt" idx="10"/>
          </p:nvPr>
        </p:nvSpPr>
        <p:spPr>
          <a:xfrm>
            <a:off x="457200" y="6356351"/>
            <a:ext cx="21336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23" name="Google Shape;123;p31"/>
          <p:cNvSpPr txBox="1">
            <a:spLocks noGrp="1"/>
          </p:cNvSpPr>
          <p:nvPr>
            <p:ph type="ftr" idx="11"/>
          </p:nvPr>
        </p:nvSpPr>
        <p:spPr>
          <a:xfrm>
            <a:off x="3124200" y="6356351"/>
            <a:ext cx="28956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24" name="Google Shape;124;p31"/>
          <p:cNvSpPr txBox="1">
            <a:spLocks noGrp="1"/>
          </p:cNvSpPr>
          <p:nvPr>
            <p:ph type="sldNum" idx="12"/>
          </p:nvPr>
        </p:nvSpPr>
        <p:spPr>
          <a:xfrm>
            <a:off x="6553200" y="6356351"/>
            <a:ext cx="21336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485571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5"/>
        <p:cNvGrpSpPr/>
        <p:nvPr/>
      </p:nvGrpSpPr>
      <p:grpSpPr>
        <a:xfrm>
          <a:off x="0" y="0"/>
          <a:ext cx="0" cy="0"/>
          <a:chOff x="0" y="0"/>
          <a:chExt cx="0" cy="0"/>
        </a:xfrm>
      </p:grpSpPr>
      <p:sp>
        <p:nvSpPr>
          <p:cNvPr id="126" name="Google Shape;126;p32"/>
          <p:cNvSpPr txBox="1">
            <a:spLocks noGrp="1"/>
          </p:cNvSpPr>
          <p:nvPr>
            <p:ph type="title"/>
          </p:nvPr>
        </p:nvSpPr>
        <p:spPr>
          <a:xfrm>
            <a:off x="311700" y="593367"/>
            <a:ext cx="8520600" cy="763600"/>
          </a:xfrm>
          <a:prstGeom prst="rect">
            <a:avLst/>
          </a:prstGeom>
          <a:noFill/>
          <a:ln>
            <a:noFill/>
          </a:ln>
        </p:spPr>
        <p:txBody>
          <a:bodyPr spcFirstLastPara="1" wrap="square" lIns="68575" tIns="68575" rIns="68575" bIns="68575" anchor="ctr" anchorCtr="0">
            <a:noAutofit/>
          </a:bodyPr>
          <a:lstStyle>
            <a:lvl1pPr lvl="0" rtl="0">
              <a:spcBef>
                <a:spcPts val="0"/>
              </a:spcBef>
              <a:spcAft>
                <a:spcPts val="0"/>
              </a:spcAft>
              <a:buSzPts val="1100"/>
              <a:buChar char="●"/>
              <a:defRPr sz="1100"/>
            </a:lvl1pPr>
            <a:lvl2pPr lvl="1" rtl="0">
              <a:spcBef>
                <a:spcPts val="0"/>
              </a:spcBef>
              <a:spcAft>
                <a:spcPts val="0"/>
              </a:spcAft>
              <a:buSzPts val="1100"/>
              <a:buChar char="○"/>
              <a:defRPr sz="1100"/>
            </a:lvl2pPr>
            <a:lvl3pPr lvl="2" rtl="0">
              <a:spcBef>
                <a:spcPts val="0"/>
              </a:spcBef>
              <a:spcAft>
                <a:spcPts val="0"/>
              </a:spcAft>
              <a:buSzPts val="1100"/>
              <a:buChar char="■"/>
              <a:defRPr sz="1100"/>
            </a:lvl3pPr>
            <a:lvl4pPr lvl="3" rtl="0">
              <a:spcBef>
                <a:spcPts val="0"/>
              </a:spcBef>
              <a:spcAft>
                <a:spcPts val="0"/>
              </a:spcAft>
              <a:buSzPts val="1100"/>
              <a:buChar char="●"/>
              <a:defRPr sz="1100"/>
            </a:lvl4pPr>
            <a:lvl5pPr lvl="4" rtl="0">
              <a:spcBef>
                <a:spcPts val="0"/>
              </a:spcBef>
              <a:spcAft>
                <a:spcPts val="0"/>
              </a:spcAft>
              <a:buSzPts val="1100"/>
              <a:buChar char="○"/>
              <a:defRPr sz="1100"/>
            </a:lvl5pPr>
            <a:lvl6pPr lvl="5" rtl="0">
              <a:spcBef>
                <a:spcPts val="0"/>
              </a:spcBef>
              <a:spcAft>
                <a:spcPts val="0"/>
              </a:spcAft>
              <a:buSzPts val="1100"/>
              <a:buChar char="■"/>
              <a:defRPr sz="1100"/>
            </a:lvl6pPr>
            <a:lvl7pPr lvl="6" rtl="0">
              <a:spcBef>
                <a:spcPts val="0"/>
              </a:spcBef>
              <a:spcAft>
                <a:spcPts val="0"/>
              </a:spcAft>
              <a:buSzPts val="1100"/>
              <a:buChar char="●"/>
              <a:defRPr sz="1100"/>
            </a:lvl7pPr>
            <a:lvl8pPr lvl="7" rtl="0">
              <a:spcBef>
                <a:spcPts val="0"/>
              </a:spcBef>
              <a:spcAft>
                <a:spcPts val="0"/>
              </a:spcAft>
              <a:buSzPts val="1100"/>
              <a:buChar char="○"/>
              <a:defRPr sz="1100"/>
            </a:lvl8pPr>
            <a:lvl9pPr lvl="8" rtl="0">
              <a:spcBef>
                <a:spcPts val="0"/>
              </a:spcBef>
              <a:spcAft>
                <a:spcPts val="0"/>
              </a:spcAft>
              <a:buSzPts val="1100"/>
              <a:buChar char="■"/>
              <a:defRPr sz="1100"/>
            </a:lvl9pPr>
          </a:lstStyle>
          <a:p>
            <a:endParaRPr/>
          </a:p>
        </p:txBody>
      </p:sp>
      <p:sp>
        <p:nvSpPr>
          <p:cNvPr id="127" name="Google Shape;127;p32"/>
          <p:cNvSpPr txBox="1">
            <a:spLocks noGrp="1"/>
          </p:cNvSpPr>
          <p:nvPr>
            <p:ph type="body" idx="1"/>
          </p:nvPr>
        </p:nvSpPr>
        <p:spPr>
          <a:xfrm>
            <a:off x="311700" y="1536633"/>
            <a:ext cx="8520600" cy="4555200"/>
          </a:xfrm>
          <a:prstGeom prst="rect">
            <a:avLst/>
          </a:prstGeom>
          <a:noFill/>
          <a:ln>
            <a:noFill/>
          </a:ln>
        </p:spPr>
        <p:txBody>
          <a:bodyPr spcFirstLastPara="1" wrap="square" lIns="68575" tIns="68575" rIns="68575" bIns="68575" anchor="ctr" anchorCtr="0">
            <a:noAutofit/>
          </a:bodyPr>
          <a:lstStyle>
            <a:lvl1pPr marL="457189" lvl="0" indent="-298442" rtl="0">
              <a:spcBef>
                <a:spcPts val="0"/>
              </a:spcBef>
              <a:spcAft>
                <a:spcPts val="0"/>
              </a:spcAft>
              <a:buSzPts val="1100"/>
              <a:buChar char="●"/>
              <a:defRPr sz="1100"/>
            </a:lvl1pPr>
            <a:lvl2pPr marL="914378" lvl="1" indent="-298442" rtl="0">
              <a:spcBef>
                <a:spcPts val="0"/>
              </a:spcBef>
              <a:spcAft>
                <a:spcPts val="0"/>
              </a:spcAft>
              <a:buSzPts val="1100"/>
              <a:buChar char="○"/>
              <a:defRPr sz="1100"/>
            </a:lvl2pPr>
            <a:lvl3pPr marL="1371566" lvl="2" indent="-298442" rtl="0">
              <a:spcBef>
                <a:spcPts val="0"/>
              </a:spcBef>
              <a:spcAft>
                <a:spcPts val="0"/>
              </a:spcAft>
              <a:buSzPts val="1100"/>
              <a:buChar char="■"/>
              <a:defRPr sz="1100"/>
            </a:lvl3pPr>
            <a:lvl4pPr marL="1828754" lvl="3" indent="-298442" rtl="0">
              <a:spcBef>
                <a:spcPts val="0"/>
              </a:spcBef>
              <a:spcAft>
                <a:spcPts val="0"/>
              </a:spcAft>
              <a:buSzPts val="1100"/>
              <a:buChar char="●"/>
              <a:defRPr sz="1100"/>
            </a:lvl4pPr>
            <a:lvl5pPr marL="2285943" lvl="4" indent="-298442" rtl="0">
              <a:spcBef>
                <a:spcPts val="0"/>
              </a:spcBef>
              <a:spcAft>
                <a:spcPts val="0"/>
              </a:spcAft>
              <a:buSzPts val="1100"/>
              <a:buChar char="○"/>
              <a:defRPr sz="1100"/>
            </a:lvl5pPr>
            <a:lvl6pPr marL="2743132" lvl="5" indent="-298442" rtl="0">
              <a:spcBef>
                <a:spcPts val="0"/>
              </a:spcBef>
              <a:spcAft>
                <a:spcPts val="0"/>
              </a:spcAft>
              <a:buSzPts val="1100"/>
              <a:buChar char="■"/>
              <a:defRPr sz="1100"/>
            </a:lvl6pPr>
            <a:lvl7pPr marL="3200320" lvl="6" indent="-298442" rtl="0">
              <a:spcBef>
                <a:spcPts val="0"/>
              </a:spcBef>
              <a:spcAft>
                <a:spcPts val="0"/>
              </a:spcAft>
              <a:buSzPts val="1100"/>
              <a:buChar char="●"/>
              <a:defRPr sz="1100"/>
            </a:lvl7pPr>
            <a:lvl8pPr marL="3657509" lvl="7" indent="-298442" rtl="0">
              <a:spcBef>
                <a:spcPts val="0"/>
              </a:spcBef>
              <a:spcAft>
                <a:spcPts val="0"/>
              </a:spcAft>
              <a:buSzPts val="1100"/>
              <a:buChar char="○"/>
              <a:defRPr sz="1100"/>
            </a:lvl8pPr>
            <a:lvl9pPr marL="4114697" lvl="8" indent="-298442" rtl="0">
              <a:spcBef>
                <a:spcPts val="0"/>
              </a:spcBef>
              <a:spcAft>
                <a:spcPts val="0"/>
              </a:spcAft>
              <a:buSzPts val="1100"/>
              <a:buChar char="■"/>
              <a:defRPr sz="1100"/>
            </a:lvl9pPr>
          </a:lstStyle>
          <a:p>
            <a:endParaRPr/>
          </a:p>
        </p:txBody>
      </p:sp>
      <p:sp>
        <p:nvSpPr>
          <p:cNvPr id="128" name="Google Shape;128;p32"/>
          <p:cNvSpPr txBox="1">
            <a:spLocks noGrp="1"/>
          </p:cNvSpPr>
          <p:nvPr>
            <p:ph type="sldNum" idx="12"/>
          </p:nvPr>
        </p:nvSpPr>
        <p:spPr>
          <a:xfrm>
            <a:off x="8472458" y="6217623"/>
            <a:ext cx="548700" cy="524800"/>
          </a:xfrm>
          <a:prstGeom prst="rect">
            <a:avLst/>
          </a:prstGeom>
          <a:noFill/>
          <a:ln>
            <a:noFill/>
          </a:ln>
        </p:spPr>
        <p:txBody>
          <a:bodyPr spcFirstLastPara="1" wrap="square" lIns="68575" tIns="68575" rIns="68575" bIns="68575" anchor="ctr" anchorCtr="0">
            <a:noAutofit/>
          </a:bodyPr>
          <a:lstStyle>
            <a:lvl1pPr lvl="0" rtl="0">
              <a:buNone/>
              <a:defRPr sz="1100"/>
            </a:lvl1pPr>
            <a:lvl2pPr lvl="1" rtl="0">
              <a:buNone/>
              <a:defRPr sz="1100"/>
            </a:lvl2pPr>
            <a:lvl3pPr lvl="2" rtl="0">
              <a:buNone/>
              <a:defRPr sz="1100"/>
            </a:lvl3pPr>
            <a:lvl4pPr lvl="3" rtl="0">
              <a:buNone/>
              <a:defRPr sz="1100"/>
            </a:lvl4pPr>
            <a:lvl5pPr lvl="4" rtl="0">
              <a:buNone/>
              <a:defRPr sz="1100"/>
            </a:lvl5pPr>
            <a:lvl6pPr lvl="5" rtl="0">
              <a:buNone/>
              <a:defRPr sz="1100"/>
            </a:lvl6pPr>
            <a:lvl7pPr lvl="6" rtl="0">
              <a:buNone/>
              <a:defRPr sz="1100"/>
            </a:lvl7pPr>
            <a:lvl8pPr lvl="7" rtl="0">
              <a:buNone/>
              <a:defRPr sz="1100"/>
            </a:lvl8pPr>
            <a:lvl9pPr lvl="8" rtl="0">
              <a:buNone/>
              <a:defRPr sz="1100"/>
            </a:lvl9pPr>
          </a:lstStyle>
          <a:p>
            <a:fld id="{00000000-1234-1234-1234-123412341234}" type="slidenum">
              <a:rPr lang="en" smtClean="0"/>
              <a:pPr/>
              <a:t>‹#›</a:t>
            </a:fld>
            <a:endParaRPr lang="en"/>
          </a:p>
        </p:txBody>
      </p:sp>
    </p:spTree>
    <p:extLst>
      <p:ext uri="{BB962C8B-B14F-4D97-AF65-F5344CB8AC3E}">
        <p14:creationId xmlns:p14="http://schemas.microsoft.com/office/powerpoint/2010/main" val="3144907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D">
    <p:spTree>
      <p:nvGrpSpPr>
        <p:cNvPr id="1" name=""/>
        <p:cNvGrpSpPr/>
        <p:nvPr/>
      </p:nvGrpSpPr>
      <p:grpSpPr>
        <a:xfrm>
          <a:off x="0" y="0"/>
          <a:ext cx="0" cy="0"/>
          <a:chOff x="0" y="0"/>
          <a:chExt cx="0" cy="0"/>
        </a:xfrm>
      </p:grpSpPr>
      <p:sp>
        <p:nvSpPr>
          <p:cNvPr id="2" name="Text Placeholder 5"/>
          <p:cNvSpPr>
            <a:spLocks noGrp="1"/>
          </p:cNvSpPr>
          <p:nvPr>
            <p:ph type="body" sz="quarter" idx="11" hasCustomPrompt="1"/>
          </p:nvPr>
        </p:nvSpPr>
        <p:spPr>
          <a:xfrm>
            <a:off x="457200" y="457200"/>
            <a:ext cx="8229600" cy="27432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3" name="Text Placeholder 5"/>
          <p:cNvSpPr>
            <a:spLocks noGrp="1"/>
          </p:cNvSpPr>
          <p:nvPr>
            <p:ph type="body" sz="quarter" idx="12" hasCustomPrompt="1"/>
          </p:nvPr>
        </p:nvSpPr>
        <p:spPr>
          <a:xfrm>
            <a:off x="457200" y="1005840"/>
            <a:ext cx="8229600" cy="539496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Scelerisque</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 </a:t>
            </a:r>
            <a:r>
              <a:rPr lang="en-US" dirty="0" err="1"/>
              <a:t>enim</a:t>
            </a:r>
            <a:r>
              <a:rPr lang="en-US" dirty="0"/>
              <a:t> </a:t>
            </a:r>
            <a:r>
              <a:rPr lang="en-US" dirty="0" err="1"/>
              <a:t>nunc</a:t>
            </a:r>
            <a:r>
              <a:rPr lang="en-US" dirty="0"/>
              <a:t>.</a:t>
            </a:r>
            <a:br>
              <a:rPr lang="en-US" dirty="0"/>
            </a:br>
            <a:br>
              <a:rPr lang="en-US" dirty="0"/>
            </a:br>
            <a:r>
              <a:rPr lang="en-US" dirty="0" err="1"/>
              <a:t>Ut</a:t>
            </a:r>
            <a:r>
              <a:rPr lang="en-US" dirty="0"/>
              <a:t> </a:t>
            </a:r>
            <a:r>
              <a:rPr lang="en-US" dirty="0" err="1"/>
              <a:t>consequat</a:t>
            </a:r>
            <a:r>
              <a:rPr lang="en-US" dirty="0"/>
              <a:t> semper </a:t>
            </a:r>
            <a:r>
              <a:rPr lang="en-US" dirty="0" err="1"/>
              <a:t>viverra</a:t>
            </a:r>
            <a:r>
              <a:rPr lang="en-US" dirty="0"/>
              <a:t> </a:t>
            </a:r>
            <a:r>
              <a:rPr lang="en-US" dirty="0" err="1"/>
              <a:t>nam</a:t>
            </a:r>
            <a:r>
              <a:rPr lang="en-US" dirty="0"/>
              <a:t> libero </a:t>
            </a:r>
            <a:r>
              <a:rPr lang="en-US" dirty="0" err="1"/>
              <a:t>justo</a:t>
            </a:r>
            <a:r>
              <a:rPr lang="en-US" dirty="0"/>
              <a:t> </a:t>
            </a:r>
            <a:r>
              <a:rPr lang="en-US" dirty="0" err="1"/>
              <a:t>laoreet</a:t>
            </a:r>
            <a:r>
              <a:rPr lang="en-US" dirty="0"/>
              <a:t> sit </a:t>
            </a:r>
            <a:r>
              <a:rPr lang="en-US" dirty="0" err="1"/>
              <a:t>amet</a:t>
            </a:r>
            <a:r>
              <a:rPr lang="en-US" dirty="0"/>
              <a:t>. A </a:t>
            </a:r>
            <a:r>
              <a:rPr lang="en-US" dirty="0" err="1"/>
              <a:t>scelerisque</a:t>
            </a:r>
            <a:r>
              <a:rPr lang="en-US" dirty="0"/>
              <a:t> </a:t>
            </a:r>
            <a:r>
              <a:rPr lang="en-US" dirty="0" err="1"/>
              <a:t>purus</a:t>
            </a:r>
            <a:r>
              <a:rPr lang="en-US" dirty="0"/>
              <a:t> semper </a:t>
            </a:r>
            <a:r>
              <a:rPr lang="en-US" dirty="0" err="1"/>
              <a:t>eget</a:t>
            </a:r>
            <a:r>
              <a:rPr lang="en-US" dirty="0"/>
              <a: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Egestas</a:t>
            </a:r>
            <a:r>
              <a:rPr lang="en-US" dirty="0"/>
              <a:t> </a:t>
            </a:r>
            <a:r>
              <a:rPr lang="en-US" dirty="0" err="1"/>
              <a:t>sed</a:t>
            </a:r>
            <a:r>
              <a:rPr lang="en-US" dirty="0"/>
              <a:t> tempus </a:t>
            </a:r>
            <a:r>
              <a:rPr lang="en-US" dirty="0" err="1"/>
              <a:t>urna</a:t>
            </a:r>
            <a:r>
              <a:rPr lang="en-US" dirty="0"/>
              <a:t> et pharetra </a:t>
            </a:r>
            <a:r>
              <a:rPr lang="en-US" dirty="0" err="1"/>
              <a:t>pharetra</a:t>
            </a:r>
            <a:r>
              <a:rPr lang="en-US" dirty="0"/>
              <a:t> </a:t>
            </a:r>
            <a:r>
              <a:rPr lang="en-US" dirty="0" err="1"/>
              <a:t>massa</a:t>
            </a:r>
            <a:r>
              <a:rPr lang="en-US" dirty="0"/>
              <a:t> </a:t>
            </a:r>
            <a:r>
              <a:rPr lang="en-US" dirty="0" err="1"/>
              <a:t>massa</a:t>
            </a:r>
            <a:r>
              <a:rPr lang="en-US" dirty="0"/>
              <a:t> </a:t>
            </a:r>
            <a:r>
              <a:rPr lang="en-US" dirty="0" err="1"/>
              <a:t>ultricies</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Suspendisse</a:t>
            </a:r>
            <a:r>
              <a:rPr lang="en-US" dirty="0"/>
              <a:t> </a:t>
            </a:r>
            <a:r>
              <a:rPr lang="en-US" dirty="0" err="1"/>
              <a:t>faucibus</a:t>
            </a:r>
            <a:r>
              <a:rPr lang="en-US" dirty="0"/>
              <a:t> </a:t>
            </a:r>
            <a:r>
              <a:rPr lang="en-US" dirty="0" err="1"/>
              <a:t>interdum</a:t>
            </a:r>
            <a:r>
              <a:rPr lang="en-US" dirty="0"/>
              <a:t> </a:t>
            </a:r>
            <a:r>
              <a:rPr lang="en-US" dirty="0" err="1"/>
              <a:t>posuere</a:t>
            </a:r>
            <a:r>
              <a:rPr lang="en-US" dirty="0"/>
              <a:t> lorem. Nunc </a:t>
            </a:r>
            <a:r>
              <a:rPr lang="en-US" dirty="0" err="1"/>
              <a:t>congue</a:t>
            </a:r>
            <a:r>
              <a:rPr lang="en-US" dirty="0"/>
              <a:t> nisi vitae </a:t>
            </a:r>
            <a:r>
              <a:rPr lang="en-US" dirty="0" err="1"/>
              <a:t>suscipit</a:t>
            </a:r>
            <a:r>
              <a:rPr lang="en-US" dirty="0"/>
              <a:t> </a:t>
            </a:r>
            <a:r>
              <a:rPr lang="en-US" dirty="0" err="1"/>
              <a:t>tellus</a:t>
            </a:r>
            <a:r>
              <a:rPr lang="en-US" dirty="0"/>
              <a:t> </a:t>
            </a:r>
            <a:r>
              <a:rPr lang="en-US" dirty="0" err="1"/>
              <a:t>mauris</a:t>
            </a:r>
            <a:r>
              <a:rPr lang="en-US" dirty="0"/>
              <a:t> a diam.</a:t>
            </a:r>
            <a:br>
              <a:rPr lang="en-US" dirty="0"/>
            </a:br>
            <a:br>
              <a:rPr lang="en-US" dirty="0"/>
            </a:br>
            <a:r>
              <a:rPr lang="en-US" dirty="0" err="1"/>
              <a:t>Mi</a:t>
            </a:r>
            <a:r>
              <a:rPr lang="en-US" dirty="0"/>
              <a:t> sit </a:t>
            </a:r>
            <a:r>
              <a:rPr lang="en-US" dirty="0" err="1"/>
              <a:t>amet</a:t>
            </a:r>
            <a:r>
              <a:rPr lang="en-US" dirty="0"/>
              <a:t> </a:t>
            </a:r>
            <a:r>
              <a:rPr lang="en-US" dirty="0" err="1"/>
              <a:t>mauris</a:t>
            </a:r>
            <a:r>
              <a:rPr lang="en-US" dirty="0"/>
              <a:t> </a:t>
            </a:r>
            <a:r>
              <a:rPr lang="en-US" dirty="0" err="1"/>
              <a:t>commodo</a:t>
            </a:r>
            <a:r>
              <a:rPr lang="en-US" dirty="0"/>
              <a:t> </a:t>
            </a:r>
            <a:r>
              <a:rPr lang="en-US" dirty="0" err="1"/>
              <a:t>quis</a:t>
            </a:r>
            <a:r>
              <a:rPr lang="en-US" dirty="0"/>
              <a:t> </a:t>
            </a:r>
            <a:r>
              <a:rPr lang="en-US" dirty="0" err="1"/>
              <a:t>imperdiet</a:t>
            </a:r>
            <a:r>
              <a:rPr lang="en-US" dirty="0"/>
              <a:t> </a:t>
            </a:r>
            <a:r>
              <a:rPr lang="en-US" dirty="0" err="1"/>
              <a:t>massa</a:t>
            </a:r>
            <a:r>
              <a:rPr lang="en-US" dirty="0"/>
              <a:t> </a:t>
            </a:r>
            <a:r>
              <a:rPr lang="en-US" dirty="0" err="1"/>
              <a:t>tincidunt</a:t>
            </a:r>
            <a:r>
              <a:rPr lang="en-US" dirty="0"/>
              <a:t> </a:t>
            </a:r>
            <a:r>
              <a:rPr lang="en-US" dirty="0" err="1"/>
              <a:t>nunc</a:t>
            </a:r>
            <a:r>
              <a:rPr lang="en-US" dirty="0"/>
              <a:t>. Dolor </a:t>
            </a:r>
            <a:r>
              <a:rPr lang="en-US" dirty="0" err="1"/>
              <a:t>morbi</a:t>
            </a:r>
            <a:r>
              <a:rPr lang="en-US" dirty="0"/>
              <a:t> non </a:t>
            </a:r>
            <a:r>
              <a:rPr lang="en-US" dirty="0" err="1"/>
              <a:t>arcu</a:t>
            </a:r>
            <a:r>
              <a:rPr lang="en-US" dirty="0"/>
              <a:t> </a:t>
            </a:r>
            <a:r>
              <a:rPr lang="en-US" dirty="0" err="1"/>
              <a:t>risus</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pellentesque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a:t>
            </a:r>
          </a:p>
        </p:txBody>
      </p:sp>
    </p:spTree>
    <p:extLst>
      <p:ext uri="{BB962C8B-B14F-4D97-AF65-F5344CB8AC3E}">
        <p14:creationId xmlns:p14="http://schemas.microsoft.com/office/powerpoint/2010/main" val="179132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33"/>
          <p:cNvSpPr txBox="1">
            <a:spLocks noGrp="1"/>
          </p:cNvSpPr>
          <p:nvPr>
            <p:ph type="sldNum" idx="12"/>
          </p:nvPr>
        </p:nvSpPr>
        <p:spPr>
          <a:xfrm>
            <a:off x="8472458" y="6217623"/>
            <a:ext cx="548700" cy="524800"/>
          </a:xfrm>
          <a:prstGeom prst="rect">
            <a:avLst/>
          </a:prstGeom>
          <a:noFill/>
          <a:ln>
            <a:noFill/>
          </a:ln>
        </p:spPr>
        <p:txBody>
          <a:bodyPr spcFirstLastPara="1" wrap="square" lIns="68575" tIns="68575" rIns="68575" bIns="68575" anchor="ctr" anchorCtr="0">
            <a:noAutofit/>
          </a:bodyPr>
          <a:lstStyle>
            <a:lvl1pPr lvl="0" rtl="0">
              <a:buNone/>
              <a:defRPr sz="1100"/>
            </a:lvl1pPr>
            <a:lvl2pPr lvl="1" rtl="0">
              <a:buNone/>
              <a:defRPr sz="1100"/>
            </a:lvl2pPr>
            <a:lvl3pPr lvl="2" rtl="0">
              <a:buNone/>
              <a:defRPr sz="1100"/>
            </a:lvl3pPr>
            <a:lvl4pPr lvl="3" rtl="0">
              <a:buNone/>
              <a:defRPr sz="1100"/>
            </a:lvl4pPr>
            <a:lvl5pPr lvl="4" rtl="0">
              <a:buNone/>
              <a:defRPr sz="1100"/>
            </a:lvl5pPr>
            <a:lvl6pPr lvl="5" rtl="0">
              <a:buNone/>
              <a:defRPr sz="1100"/>
            </a:lvl6pPr>
            <a:lvl7pPr lvl="6" rtl="0">
              <a:buNone/>
              <a:defRPr sz="1100"/>
            </a:lvl7pPr>
            <a:lvl8pPr lvl="7" rtl="0">
              <a:buNone/>
              <a:defRPr sz="1100"/>
            </a:lvl8pPr>
            <a:lvl9pPr lvl="8" rtl="0">
              <a:buNone/>
              <a:defRPr sz="1100"/>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90693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31"/>
        <p:cNvGrpSpPr/>
        <p:nvPr/>
      </p:nvGrpSpPr>
      <p:grpSpPr>
        <a:xfrm>
          <a:off x="0" y="0"/>
          <a:ext cx="0" cy="0"/>
          <a:chOff x="0" y="0"/>
          <a:chExt cx="0" cy="0"/>
        </a:xfrm>
      </p:grpSpPr>
      <p:sp>
        <p:nvSpPr>
          <p:cNvPr id="132" name="Google Shape;132;p34"/>
          <p:cNvSpPr txBox="1">
            <a:spLocks noGrp="1"/>
          </p:cNvSpPr>
          <p:nvPr>
            <p:ph type="title"/>
          </p:nvPr>
        </p:nvSpPr>
        <p:spPr>
          <a:xfrm>
            <a:off x="457200" y="274637"/>
            <a:ext cx="8229600" cy="1143200"/>
          </a:xfrm>
          <a:prstGeom prst="rect">
            <a:avLst/>
          </a:prstGeom>
          <a:noFill/>
          <a:ln>
            <a:noFill/>
          </a:ln>
        </p:spPr>
        <p:txBody>
          <a:bodyPr spcFirstLastPara="1" wrap="square" lIns="68575" tIns="34275" rIns="68575" bIns="34275" anchor="ctr" anchorCtr="0">
            <a:normAutofit/>
          </a:bodyPr>
          <a:lstStyle>
            <a:lvl1pPr lvl="0" algn="ctr" rtl="0">
              <a:lnSpc>
                <a:spcPct val="100000"/>
              </a:lnSpc>
              <a:spcBef>
                <a:spcPts val="0"/>
              </a:spcBef>
              <a:spcAft>
                <a:spcPts val="0"/>
              </a:spcAft>
              <a:buClr>
                <a:schemeClr val="dk1"/>
              </a:buClr>
              <a:buSzPts val="1400"/>
              <a:buNone/>
              <a:defRPr sz="1100"/>
            </a:lvl1pPr>
            <a:lvl2pPr lvl="1" algn="l" rtl="0">
              <a:lnSpc>
                <a:spcPct val="100000"/>
              </a:lnSpc>
              <a:spcBef>
                <a:spcPts val="0"/>
              </a:spcBef>
              <a:spcAft>
                <a:spcPts val="0"/>
              </a:spcAft>
              <a:buSzPts val="2100"/>
              <a:buNone/>
              <a:defRPr sz="1100"/>
            </a:lvl2pPr>
            <a:lvl3pPr lvl="2" algn="l" rtl="0">
              <a:lnSpc>
                <a:spcPct val="100000"/>
              </a:lnSpc>
              <a:spcBef>
                <a:spcPts val="0"/>
              </a:spcBef>
              <a:spcAft>
                <a:spcPts val="0"/>
              </a:spcAft>
              <a:buSzPts val="2100"/>
              <a:buNone/>
              <a:defRPr sz="1100"/>
            </a:lvl3pPr>
            <a:lvl4pPr lvl="3" algn="l" rtl="0">
              <a:lnSpc>
                <a:spcPct val="100000"/>
              </a:lnSpc>
              <a:spcBef>
                <a:spcPts val="0"/>
              </a:spcBef>
              <a:spcAft>
                <a:spcPts val="0"/>
              </a:spcAft>
              <a:buSzPts val="2100"/>
              <a:buNone/>
              <a:defRPr sz="1100"/>
            </a:lvl4pPr>
            <a:lvl5pPr lvl="4" algn="l" rtl="0">
              <a:lnSpc>
                <a:spcPct val="100000"/>
              </a:lnSpc>
              <a:spcBef>
                <a:spcPts val="0"/>
              </a:spcBef>
              <a:spcAft>
                <a:spcPts val="0"/>
              </a:spcAft>
              <a:buSzPts val="2100"/>
              <a:buNone/>
              <a:defRPr sz="1100"/>
            </a:lvl5pPr>
            <a:lvl6pPr lvl="5" algn="l" rtl="0">
              <a:lnSpc>
                <a:spcPct val="100000"/>
              </a:lnSpc>
              <a:spcBef>
                <a:spcPts val="0"/>
              </a:spcBef>
              <a:spcAft>
                <a:spcPts val="0"/>
              </a:spcAft>
              <a:buSzPts val="2100"/>
              <a:buNone/>
              <a:defRPr sz="1100"/>
            </a:lvl6pPr>
            <a:lvl7pPr lvl="6" algn="l" rtl="0">
              <a:lnSpc>
                <a:spcPct val="100000"/>
              </a:lnSpc>
              <a:spcBef>
                <a:spcPts val="0"/>
              </a:spcBef>
              <a:spcAft>
                <a:spcPts val="0"/>
              </a:spcAft>
              <a:buSzPts val="2100"/>
              <a:buNone/>
              <a:defRPr sz="1100"/>
            </a:lvl7pPr>
            <a:lvl8pPr lvl="7" algn="l" rtl="0">
              <a:lnSpc>
                <a:spcPct val="100000"/>
              </a:lnSpc>
              <a:spcBef>
                <a:spcPts val="0"/>
              </a:spcBef>
              <a:spcAft>
                <a:spcPts val="0"/>
              </a:spcAft>
              <a:buSzPts val="2100"/>
              <a:buNone/>
              <a:defRPr sz="1100"/>
            </a:lvl8pPr>
            <a:lvl9pPr lvl="8" algn="l" rtl="0">
              <a:lnSpc>
                <a:spcPct val="100000"/>
              </a:lnSpc>
              <a:spcBef>
                <a:spcPts val="0"/>
              </a:spcBef>
              <a:spcAft>
                <a:spcPts val="0"/>
              </a:spcAft>
              <a:buSzPts val="2100"/>
              <a:buNone/>
              <a:defRPr sz="1100"/>
            </a:lvl9pPr>
          </a:lstStyle>
          <a:p>
            <a:endParaRPr/>
          </a:p>
        </p:txBody>
      </p:sp>
      <p:sp>
        <p:nvSpPr>
          <p:cNvPr id="133" name="Google Shape;133;p34"/>
          <p:cNvSpPr txBox="1">
            <a:spLocks noGrp="1"/>
          </p:cNvSpPr>
          <p:nvPr>
            <p:ph type="body" idx="1"/>
          </p:nvPr>
        </p:nvSpPr>
        <p:spPr>
          <a:xfrm>
            <a:off x="457200" y="1600200"/>
            <a:ext cx="8229600" cy="4526000"/>
          </a:xfrm>
          <a:prstGeom prst="rect">
            <a:avLst/>
          </a:prstGeom>
          <a:noFill/>
          <a:ln>
            <a:noFill/>
          </a:ln>
        </p:spPr>
        <p:txBody>
          <a:bodyPr spcFirstLastPara="1" wrap="square" lIns="68575" tIns="34275" rIns="68575" bIns="34275" anchor="t" anchorCtr="0">
            <a:normAutofit/>
          </a:bodyPr>
          <a:lstStyle>
            <a:lvl1pPr marL="457189" lvl="0" indent="-317492" algn="l" rtl="0">
              <a:lnSpc>
                <a:spcPct val="115000"/>
              </a:lnSpc>
              <a:spcBef>
                <a:spcPts val="300"/>
              </a:spcBef>
              <a:spcAft>
                <a:spcPts val="0"/>
              </a:spcAft>
              <a:buClr>
                <a:schemeClr val="dk1"/>
              </a:buClr>
              <a:buSzPts val="1400"/>
              <a:buChar char="●"/>
              <a:defRPr sz="1100"/>
            </a:lvl1pPr>
            <a:lvl2pPr marL="914378" lvl="1" indent="-317492" algn="l" rtl="0">
              <a:lnSpc>
                <a:spcPct val="115000"/>
              </a:lnSpc>
              <a:spcBef>
                <a:spcPts val="900"/>
              </a:spcBef>
              <a:spcAft>
                <a:spcPts val="0"/>
              </a:spcAft>
              <a:buClr>
                <a:schemeClr val="dk1"/>
              </a:buClr>
              <a:buSzPts val="1400"/>
              <a:buChar char="○"/>
              <a:defRPr sz="1100"/>
            </a:lvl2pPr>
            <a:lvl3pPr marL="1371566" lvl="2" indent="-317492" algn="l" rtl="0">
              <a:lnSpc>
                <a:spcPct val="115000"/>
              </a:lnSpc>
              <a:spcBef>
                <a:spcPts val="900"/>
              </a:spcBef>
              <a:spcAft>
                <a:spcPts val="0"/>
              </a:spcAft>
              <a:buClr>
                <a:schemeClr val="dk1"/>
              </a:buClr>
              <a:buSzPts val="1400"/>
              <a:buChar char="■"/>
              <a:defRPr sz="1100"/>
            </a:lvl3pPr>
            <a:lvl4pPr marL="1828754" lvl="3" indent="-317492" algn="l" rtl="0">
              <a:lnSpc>
                <a:spcPct val="115000"/>
              </a:lnSpc>
              <a:spcBef>
                <a:spcPts val="900"/>
              </a:spcBef>
              <a:spcAft>
                <a:spcPts val="0"/>
              </a:spcAft>
              <a:buClr>
                <a:schemeClr val="dk1"/>
              </a:buClr>
              <a:buSzPts val="1400"/>
              <a:buChar char="●"/>
              <a:defRPr sz="1100"/>
            </a:lvl4pPr>
            <a:lvl5pPr marL="2285943" lvl="4" indent="-317492" algn="l" rtl="0">
              <a:lnSpc>
                <a:spcPct val="115000"/>
              </a:lnSpc>
              <a:spcBef>
                <a:spcPts val="900"/>
              </a:spcBef>
              <a:spcAft>
                <a:spcPts val="0"/>
              </a:spcAft>
              <a:buClr>
                <a:schemeClr val="dk1"/>
              </a:buClr>
              <a:buSzPts val="1400"/>
              <a:buChar char="○"/>
              <a:defRPr sz="1100"/>
            </a:lvl5pPr>
            <a:lvl6pPr marL="2743132" lvl="5" indent="-317492" algn="l" rtl="0">
              <a:lnSpc>
                <a:spcPct val="115000"/>
              </a:lnSpc>
              <a:spcBef>
                <a:spcPts val="900"/>
              </a:spcBef>
              <a:spcAft>
                <a:spcPts val="0"/>
              </a:spcAft>
              <a:buClr>
                <a:schemeClr val="dk1"/>
              </a:buClr>
              <a:buSzPts val="1400"/>
              <a:buChar char="■"/>
              <a:defRPr sz="1100"/>
            </a:lvl6pPr>
            <a:lvl7pPr marL="3200320" lvl="6" indent="-317492" algn="l" rtl="0">
              <a:lnSpc>
                <a:spcPct val="115000"/>
              </a:lnSpc>
              <a:spcBef>
                <a:spcPts val="900"/>
              </a:spcBef>
              <a:spcAft>
                <a:spcPts val="0"/>
              </a:spcAft>
              <a:buClr>
                <a:schemeClr val="dk1"/>
              </a:buClr>
              <a:buSzPts val="1400"/>
              <a:buChar char="●"/>
              <a:defRPr sz="1100"/>
            </a:lvl7pPr>
            <a:lvl8pPr marL="3657509" lvl="7" indent="-317492" algn="l" rtl="0">
              <a:lnSpc>
                <a:spcPct val="115000"/>
              </a:lnSpc>
              <a:spcBef>
                <a:spcPts val="900"/>
              </a:spcBef>
              <a:spcAft>
                <a:spcPts val="0"/>
              </a:spcAft>
              <a:buClr>
                <a:schemeClr val="dk1"/>
              </a:buClr>
              <a:buSzPts val="1400"/>
              <a:buChar char="○"/>
              <a:defRPr sz="1100"/>
            </a:lvl8pPr>
            <a:lvl9pPr marL="4114697" lvl="8" indent="-317492" algn="l" rtl="0">
              <a:lnSpc>
                <a:spcPct val="115000"/>
              </a:lnSpc>
              <a:spcBef>
                <a:spcPts val="900"/>
              </a:spcBef>
              <a:spcAft>
                <a:spcPts val="900"/>
              </a:spcAft>
              <a:buClr>
                <a:schemeClr val="dk1"/>
              </a:buClr>
              <a:buSzPts val="1400"/>
              <a:buChar char="■"/>
              <a:defRPr sz="1100"/>
            </a:lvl9pPr>
          </a:lstStyle>
          <a:p>
            <a:endParaRPr/>
          </a:p>
        </p:txBody>
      </p:sp>
      <p:sp>
        <p:nvSpPr>
          <p:cNvPr id="134" name="Google Shape;134;p34"/>
          <p:cNvSpPr txBox="1">
            <a:spLocks noGrp="1"/>
          </p:cNvSpPr>
          <p:nvPr>
            <p:ph type="dt" idx="10"/>
          </p:nvPr>
        </p:nvSpPr>
        <p:spPr>
          <a:xfrm>
            <a:off x="457200" y="6356351"/>
            <a:ext cx="21336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35" name="Google Shape;135;p34"/>
          <p:cNvSpPr txBox="1">
            <a:spLocks noGrp="1"/>
          </p:cNvSpPr>
          <p:nvPr>
            <p:ph type="ftr" idx="11"/>
          </p:nvPr>
        </p:nvSpPr>
        <p:spPr>
          <a:xfrm>
            <a:off x="3124200" y="6356351"/>
            <a:ext cx="28956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36" name="Google Shape;136;p34"/>
          <p:cNvSpPr txBox="1">
            <a:spLocks noGrp="1"/>
          </p:cNvSpPr>
          <p:nvPr>
            <p:ph type="sldNum" idx="12"/>
          </p:nvPr>
        </p:nvSpPr>
        <p:spPr>
          <a:xfrm>
            <a:off x="6553200" y="6356351"/>
            <a:ext cx="2133600" cy="365200"/>
          </a:xfrm>
          <a:prstGeom prst="rect">
            <a:avLst/>
          </a:prstGeom>
          <a:noFill/>
          <a:ln>
            <a:noFill/>
          </a:ln>
        </p:spPr>
        <p:txBody>
          <a:bodyPr spcFirstLastPara="1" wrap="square" lIns="68575" tIns="34275" rIns="68575" bIns="34275" anchor="ctr" anchorCtr="0">
            <a:norm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902438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37"/>
        <p:cNvGrpSpPr/>
        <p:nvPr/>
      </p:nvGrpSpPr>
      <p:grpSpPr>
        <a:xfrm>
          <a:off x="0" y="0"/>
          <a:ext cx="0" cy="0"/>
          <a:chOff x="0" y="0"/>
          <a:chExt cx="0" cy="0"/>
        </a:xfrm>
      </p:grpSpPr>
      <p:sp>
        <p:nvSpPr>
          <p:cNvPr id="138" name="Google Shape;138;p35"/>
          <p:cNvSpPr txBox="1">
            <a:spLocks noGrp="1"/>
          </p:cNvSpPr>
          <p:nvPr>
            <p:ph type="title"/>
          </p:nvPr>
        </p:nvSpPr>
        <p:spPr>
          <a:xfrm>
            <a:off x="457200" y="274637"/>
            <a:ext cx="8229600" cy="1143200"/>
          </a:xfrm>
          <a:prstGeom prst="rect">
            <a:avLst/>
          </a:prstGeom>
          <a:noFill/>
          <a:ln>
            <a:noFill/>
          </a:ln>
        </p:spPr>
        <p:txBody>
          <a:bodyPr spcFirstLastPara="1" wrap="square" lIns="68575" tIns="34275" rIns="68575" bIns="34275" anchor="ctr" anchorCtr="0">
            <a:normAutofit/>
          </a:bodyPr>
          <a:lstStyle>
            <a:lvl1pPr lvl="0" algn="ctr" rtl="0">
              <a:lnSpc>
                <a:spcPct val="100000"/>
              </a:lnSpc>
              <a:spcBef>
                <a:spcPts val="0"/>
              </a:spcBef>
              <a:spcAft>
                <a:spcPts val="0"/>
              </a:spcAft>
              <a:buClr>
                <a:schemeClr val="dk1"/>
              </a:buClr>
              <a:buSzPts val="3300"/>
              <a:buFont typeface="Calibri"/>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39" name="Google Shape;139;p35"/>
          <p:cNvSpPr txBox="1">
            <a:spLocks noGrp="1"/>
          </p:cNvSpPr>
          <p:nvPr>
            <p:ph type="body" idx="1"/>
          </p:nvPr>
        </p:nvSpPr>
        <p:spPr>
          <a:xfrm>
            <a:off x="457200" y="1535113"/>
            <a:ext cx="4040100" cy="640000"/>
          </a:xfrm>
          <a:prstGeom prst="rect">
            <a:avLst/>
          </a:prstGeom>
          <a:noFill/>
          <a:ln>
            <a:noFill/>
          </a:ln>
        </p:spPr>
        <p:txBody>
          <a:bodyPr spcFirstLastPara="1" wrap="square" lIns="68575" tIns="34275" rIns="68575" bIns="34275" anchor="b" anchorCtr="0">
            <a:normAutofit/>
          </a:bodyPr>
          <a:lstStyle>
            <a:lvl1pPr marL="457189" lvl="0" indent="-228594" algn="l" rtl="0">
              <a:lnSpc>
                <a:spcPct val="100000"/>
              </a:lnSpc>
              <a:spcBef>
                <a:spcPts val="400"/>
              </a:spcBef>
              <a:spcAft>
                <a:spcPts val="0"/>
              </a:spcAft>
              <a:buClr>
                <a:schemeClr val="dk1"/>
              </a:buClr>
              <a:buSzPts val="1800"/>
              <a:buNone/>
              <a:defRPr sz="1800" b="1"/>
            </a:lvl1pPr>
            <a:lvl2pPr marL="914378" lvl="1" indent="-228594" algn="l" rtl="0">
              <a:lnSpc>
                <a:spcPct val="100000"/>
              </a:lnSpc>
              <a:spcBef>
                <a:spcPts val="300"/>
              </a:spcBef>
              <a:spcAft>
                <a:spcPts val="0"/>
              </a:spcAft>
              <a:buClr>
                <a:schemeClr val="dk1"/>
              </a:buClr>
              <a:buSzPts val="1500"/>
              <a:buNone/>
              <a:defRPr sz="1500" b="1"/>
            </a:lvl2pPr>
            <a:lvl3pPr marL="1371566" lvl="2" indent="-228594" algn="l" rtl="0">
              <a:lnSpc>
                <a:spcPct val="100000"/>
              </a:lnSpc>
              <a:spcBef>
                <a:spcPts val="300"/>
              </a:spcBef>
              <a:spcAft>
                <a:spcPts val="0"/>
              </a:spcAft>
              <a:buClr>
                <a:schemeClr val="dk1"/>
              </a:buClr>
              <a:buSzPts val="1400"/>
              <a:buNone/>
              <a:defRPr sz="1400" b="1"/>
            </a:lvl3pPr>
            <a:lvl4pPr marL="1828754" lvl="3" indent="-228594" algn="l" rtl="0">
              <a:lnSpc>
                <a:spcPct val="100000"/>
              </a:lnSpc>
              <a:spcBef>
                <a:spcPts val="200"/>
              </a:spcBef>
              <a:spcAft>
                <a:spcPts val="0"/>
              </a:spcAft>
              <a:buClr>
                <a:schemeClr val="dk1"/>
              </a:buClr>
              <a:buSzPts val="1200"/>
              <a:buNone/>
              <a:defRPr sz="1200" b="1"/>
            </a:lvl4pPr>
            <a:lvl5pPr marL="2285943" lvl="4" indent="-228594" algn="l" rtl="0">
              <a:lnSpc>
                <a:spcPct val="100000"/>
              </a:lnSpc>
              <a:spcBef>
                <a:spcPts val="200"/>
              </a:spcBef>
              <a:spcAft>
                <a:spcPts val="0"/>
              </a:spcAft>
              <a:buClr>
                <a:schemeClr val="dk1"/>
              </a:buClr>
              <a:buSzPts val="1200"/>
              <a:buNone/>
              <a:defRPr sz="1200" b="1"/>
            </a:lvl5pPr>
            <a:lvl6pPr marL="2743132" lvl="5" indent="-228594" algn="l" rtl="0">
              <a:lnSpc>
                <a:spcPct val="100000"/>
              </a:lnSpc>
              <a:spcBef>
                <a:spcPts val="200"/>
              </a:spcBef>
              <a:spcAft>
                <a:spcPts val="0"/>
              </a:spcAft>
              <a:buClr>
                <a:schemeClr val="dk1"/>
              </a:buClr>
              <a:buSzPts val="1200"/>
              <a:buNone/>
              <a:defRPr sz="1200" b="1"/>
            </a:lvl6pPr>
            <a:lvl7pPr marL="3200320" lvl="6" indent="-228594" algn="l" rtl="0">
              <a:lnSpc>
                <a:spcPct val="100000"/>
              </a:lnSpc>
              <a:spcBef>
                <a:spcPts val="200"/>
              </a:spcBef>
              <a:spcAft>
                <a:spcPts val="0"/>
              </a:spcAft>
              <a:buClr>
                <a:schemeClr val="dk1"/>
              </a:buClr>
              <a:buSzPts val="1200"/>
              <a:buNone/>
              <a:defRPr sz="1200" b="1"/>
            </a:lvl7pPr>
            <a:lvl8pPr marL="3657509" lvl="7" indent="-228594" algn="l" rtl="0">
              <a:lnSpc>
                <a:spcPct val="100000"/>
              </a:lnSpc>
              <a:spcBef>
                <a:spcPts val="200"/>
              </a:spcBef>
              <a:spcAft>
                <a:spcPts val="0"/>
              </a:spcAft>
              <a:buClr>
                <a:schemeClr val="dk1"/>
              </a:buClr>
              <a:buSzPts val="1200"/>
              <a:buNone/>
              <a:defRPr sz="1200" b="1"/>
            </a:lvl8pPr>
            <a:lvl9pPr marL="4114697" lvl="8" indent="-228594" algn="l" rtl="0">
              <a:lnSpc>
                <a:spcPct val="100000"/>
              </a:lnSpc>
              <a:spcBef>
                <a:spcPts val="200"/>
              </a:spcBef>
              <a:spcAft>
                <a:spcPts val="0"/>
              </a:spcAft>
              <a:buClr>
                <a:schemeClr val="dk1"/>
              </a:buClr>
              <a:buSzPts val="1200"/>
              <a:buNone/>
              <a:defRPr sz="1200" b="1"/>
            </a:lvl9pPr>
          </a:lstStyle>
          <a:p>
            <a:endParaRPr/>
          </a:p>
        </p:txBody>
      </p:sp>
      <p:sp>
        <p:nvSpPr>
          <p:cNvPr id="140" name="Google Shape;140;p35"/>
          <p:cNvSpPr txBox="1">
            <a:spLocks noGrp="1"/>
          </p:cNvSpPr>
          <p:nvPr>
            <p:ph type="body" idx="2"/>
          </p:nvPr>
        </p:nvSpPr>
        <p:spPr>
          <a:xfrm>
            <a:off x="457200" y="2174875"/>
            <a:ext cx="4040100" cy="3951200"/>
          </a:xfrm>
          <a:prstGeom prst="rect">
            <a:avLst/>
          </a:prstGeom>
          <a:noFill/>
          <a:ln>
            <a:noFill/>
          </a:ln>
        </p:spPr>
        <p:txBody>
          <a:bodyPr spcFirstLastPara="1" wrap="square" lIns="68575" tIns="34275" rIns="68575" bIns="34275" anchor="t" anchorCtr="0">
            <a:normAutofit/>
          </a:bodyPr>
          <a:lstStyle>
            <a:lvl1pPr marL="457189" lvl="0" indent="-342892" algn="l" rtl="0">
              <a:lnSpc>
                <a:spcPct val="100000"/>
              </a:lnSpc>
              <a:spcBef>
                <a:spcPts val="400"/>
              </a:spcBef>
              <a:spcAft>
                <a:spcPts val="0"/>
              </a:spcAft>
              <a:buClr>
                <a:schemeClr val="dk1"/>
              </a:buClr>
              <a:buSzPts val="1800"/>
              <a:buChar char="•"/>
              <a:defRPr sz="1800"/>
            </a:lvl1pPr>
            <a:lvl2pPr marL="914378" lvl="1" indent="-323842" algn="l" rtl="0">
              <a:lnSpc>
                <a:spcPct val="100000"/>
              </a:lnSpc>
              <a:spcBef>
                <a:spcPts val="300"/>
              </a:spcBef>
              <a:spcAft>
                <a:spcPts val="0"/>
              </a:spcAft>
              <a:buClr>
                <a:schemeClr val="dk1"/>
              </a:buClr>
              <a:buSzPts val="1500"/>
              <a:buChar char="–"/>
              <a:defRPr sz="1500"/>
            </a:lvl2pPr>
            <a:lvl3pPr marL="1371566" lvl="2" indent="-317492" algn="l" rtl="0">
              <a:lnSpc>
                <a:spcPct val="100000"/>
              </a:lnSpc>
              <a:spcBef>
                <a:spcPts val="300"/>
              </a:spcBef>
              <a:spcAft>
                <a:spcPts val="0"/>
              </a:spcAft>
              <a:buClr>
                <a:schemeClr val="dk1"/>
              </a:buClr>
              <a:buSzPts val="1400"/>
              <a:buChar char="•"/>
              <a:defRPr sz="1400"/>
            </a:lvl3pPr>
            <a:lvl4pPr marL="1828754" lvl="3" indent="-304793" algn="l" rtl="0">
              <a:lnSpc>
                <a:spcPct val="100000"/>
              </a:lnSpc>
              <a:spcBef>
                <a:spcPts val="200"/>
              </a:spcBef>
              <a:spcAft>
                <a:spcPts val="0"/>
              </a:spcAft>
              <a:buClr>
                <a:schemeClr val="dk1"/>
              </a:buClr>
              <a:buSzPts val="1200"/>
              <a:buChar char="–"/>
              <a:defRPr sz="1200"/>
            </a:lvl4pPr>
            <a:lvl5pPr marL="2285943" lvl="4" indent="-304793" algn="l" rtl="0">
              <a:lnSpc>
                <a:spcPct val="100000"/>
              </a:lnSpc>
              <a:spcBef>
                <a:spcPts val="200"/>
              </a:spcBef>
              <a:spcAft>
                <a:spcPts val="0"/>
              </a:spcAft>
              <a:buClr>
                <a:schemeClr val="dk1"/>
              </a:buClr>
              <a:buSzPts val="1200"/>
              <a:buChar char="»"/>
              <a:defRPr sz="1200"/>
            </a:lvl5pPr>
            <a:lvl6pPr marL="2743132" lvl="5" indent="-304793" algn="l" rtl="0">
              <a:lnSpc>
                <a:spcPct val="100000"/>
              </a:lnSpc>
              <a:spcBef>
                <a:spcPts val="200"/>
              </a:spcBef>
              <a:spcAft>
                <a:spcPts val="0"/>
              </a:spcAft>
              <a:buClr>
                <a:schemeClr val="dk1"/>
              </a:buClr>
              <a:buSzPts val="1200"/>
              <a:buChar char="•"/>
              <a:defRPr sz="1200"/>
            </a:lvl6pPr>
            <a:lvl7pPr marL="3200320" lvl="6" indent="-304793" algn="l" rtl="0">
              <a:lnSpc>
                <a:spcPct val="100000"/>
              </a:lnSpc>
              <a:spcBef>
                <a:spcPts val="200"/>
              </a:spcBef>
              <a:spcAft>
                <a:spcPts val="0"/>
              </a:spcAft>
              <a:buClr>
                <a:schemeClr val="dk1"/>
              </a:buClr>
              <a:buSzPts val="1200"/>
              <a:buChar char="•"/>
              <a:defRPr sz="1200"/>
            </a:lvl7pPr>
            <a:lvl8pPr marL="3657509" lvl="7" indent="-304793" algn="l" rtl="0">
              <a:lnSpc>
                <a:spcPct val="100000"/>
              </a:lnSpc>
              <a:spcBef>
                <a:spcPts val="200"/>
              </a:spcBef>
              <a:spcAft>
                <a:spcPts val="0"/>
              </a:spcAft>
              <a:buClr>
                <a:schemeClr val="dk1"/>
              </a:buClr>
              <a:buSzPts val="1200"/>
              <a:buChar char="•"/>
              <a:defRPr sz="1200"/>
            </a:lvl8pPr>
            <a:lvl9pPr marL="4114697" lvl="8" indent="-304793" algn="l" rtl="0">
              <a:lnSpc>
                <a:spcPct val="100000"/>
              </a:lnSpc>
              <a:spcBef>
                <a:spcPts val="200"/>
              </a:spcBef>
              <a:spcAft>
                <a:spcPts val="0"/>
              </a:spcAft>
              <a:buClr>
                <a:schemeClr val="dk1"/>
              </a:buClr>
              <a:buSzPts val="1200"/>
              <a:buChar char="•"/>
              <a:defRPr sz="1200"/>
            </a:lvl9pPr>
          </a:lstStyle>
          <a:p>
            <a:endParaRPr/>
          </a:p>
        </p:txBody>
      </p:sp>
      <p:sp>
        <p:nvSpPr>
          <p:cNvPr id="141" name="Google Shape;141;p35"/>
          <p:cNvSpPr txBox="1">
            <a:spLocks noGrp="1"/>
          </p:cNvSpPr>
          <p:nvPr>
            <p:ph type="body" idx="3"/>
          </p:nvPr>
        </p:nvSpPr>
        <p:spPr>
          <a:xfrm>
            <a:off x="4645025" y="1535113"/>
            <a:ext cx="4041900" cy="640000"/>
          </a:xfrm>
          <a:prstGeom prst="rect">
            <a:avLst/>
          </a:prstGeom>
          <a:noFill/>
          <a:ln>
            <a:noFill/>
          </a:ln>
        </p:spPr>
        <p:txBody>
          <a:bodyPr spcFirstLastPara="1" wrap="square" lIns="68575" tIns="34275" rIns="68575" bIns="34275" anchor="b" anchorCtr="0">
            <a:normAutofit/>
          </a:bodyPr>
          <a:lstStyle>
            <a:lvl1pPr marL="457189" lvl="0" indent="-228594" algn="l" rtl="0">
              <a:lnSpc>
                <a:spcPct val="100000"/>
              </a:lnSpc>
              <a:spcBef>
                <a:spcPts val="400"/>
              </a:spcBef>
              <a:spcAft>
                <a:spcPts val="0"/>
              </a:spcAft>
              <a:buClr>
                <a:schemeClr val="dk1"/>
              </a:buClr>
              <a:buSzPts val="1800"/>
              <a:buNone/>
              <a:defRPr sz="1800" b="1"/>
            </a:lvl1pPr>
            <a:lvl2pPr marL="914378" lvl="1" indent="-228594" algn="l" rtl="0">
              <a:lnSpc>
                <a:spcPct val="100000"/>
              </a:lnSpc>
              <a:spcBef>
                <a:spcPts val="300"/>
              </a:spcBef>
              <a:spcAft>
                <a:spcPts val="0"/>
              </a:spcAft>
              <a:buClr>
                <a:schemeClr val="dk1"/>
              </a:buClr>
              <a:buSzPts val="1500"/>
              <a:buNone/>
              <a:defRPr sz="1500" b="1"/>
            </a:lvl2pPr>
            <a:lvl3pPr marL="1371566" lvl="2" indent="-228594" algn="l" rtl="0">
              <a:lnSpc>
                <a:spcPct val="100000"/>
              </a:lnSpc>
              <a:spcBef>
                <a:spcPts val="300"/>
              </a:spcBef>
              <a:spcAft>
                <a:spcPts val="0"/>
              </a:spcAft>
              <a:buClr>
                <a:schemeClr val="dk1"/>
              </a:buClr>
              <a:buSzPts val="1400"/>
              <a:buNone/>
              <a:defRPr sz="1400" b="1"/>
            </a:lvl3pPr>
            <a:lvl4pPr marL="1828754" lvl="3" indent="-228594" algn="l" rtl="0">
              <a:lnSpc>
                <a:spcPct val="100000"/>
              </a:lnSpc>
              <a:spcBef>
                <a:spcPts val="200"/>
              </a:spcBef>
              <a:spcAft>
                <a:spcPts val="0"/>
              </a:spcAft>
              <a:buClr>
                <a:schemeClr val="dk1"/>
              </a:buClr>
              <a:buSzPts val="1200"/>
              <a:buNone/>
              <a:defRPr sz="1200" b="1"/>
            </a:lvl4pPr>
            <a:lvl5pPr marL="2285943" lvl="4" indent="-228594" algn="l" rtl="0">
              <a:lnSpc>
                <a:spcPct val="100000"/>
              </a:lnSpc>
              <a:spcBef>
                <a:spcPts val="200"/>
              </a:spcBef>
              <a:spcAft>
                <a:spcPts val="0"/>
              </a:spcAft>
              <a:buClr>
                <a:schemeClr val="dk1"/>
              </a:buClr>
              <a:buSzPts val="1200"/>
              <a:buNone/>
              <a:defRPr sz="1200" b="1"/>
            </a:lvl5pPr>
            <a:lvl6pPr marL="2743132" lvl="5" indent="-228594" algn="l" rtl="0">
              <a:lnSpc>
                <a:spcPct val="100000"/>
              </a:lnSpc>
              <a:spcBef>
                <a:spcPts val="200"/>
              </a:spcBef>
              <a:spcAft>
                <a:spcPts val="0"/>
              </a:spcAft>
              <a:buClr>
                <a:schemeClr val="dk1"/>
              </a:buClr>
              <a:buSzPts val="1200"/>
              <a:buNone/>
              <a:defRPr sz="1200" b="1"/>
            </a:lvl6pPr>
            <a:lvl7pPr marL="3200320" lvl="6" indent="-228594" algn="l" rtl="0">
              <a:lnSpc>
                <a:spcPct val="100000"/>
              </a:lnSpc>
              <a:spcBef>
                <a:spcPts val="200"/>
              </a:spcBef>
              <a:spcAft>
                <a:spcPts val="0"/>
              </a:spcAft>
              <a:buClr>
                <a:schemeClr val="dk1"/>
              </a:buClr>
              <a:buSzPts val="1200"/>
              <a:buNone/>
              <a:defRPr sz="1200" b="1"/>
            </a:lvl7pPr>
            <a:lvl8pPr marL="3657509" lvl="7" indent="-228594" algn="l" rtl="0">
              <a:lnSpc>
                <a:spcPct val="100000"/>
              </a:lnSpc>
              <a:spcBef>
                <a:spcPts val="200"/>
              </a:spcBef>
              <a:spcAft>
                <a:spcPts val="0"/>
              </a:spcAft>
              <a:buClr>
                <a:schemeClr val="dk1"/>
              </a:buClr>
              <a:buSzPts val="1200"/>
              <a:buNone/>
              <a:defRPr sz="1200" b="1"/>
            </a:lvl8pPr>
            <a:lvl9pPr marL="4114697" lvl="8" indent="-228594" algn="l" rtl="0">
              <a:lnSpc>
                <a:spcPct val="100000"/>
              </a:lnSpc>
              <a:spcBef>
                <a:spcPts val="200"/>
              </a:spcBef>
              <a:spcAft>
                <a:spcPts val="0"/>
              </a:spcAft>
              <a:buClr>
                <a:schemeClr val="dk1"/>
              </a:buClr>
              <a:buSzPts val="1200"/>
              <a:buNone/>
              <a:defRPr sz="1200" b="1"/>
            </a:lvl9pPr>
          </a:lstStyle>
          <a:p>
            <a:endParaRPr/>
          </a:p>
        </p:txBody>
      </p:sp>
      <p:sp>
        <p:nvSpPr>
          <p:cNvPr id="142" name="Google Shape;142;p35"/>
          <p:cNvSpPr txBox="1">
            <a:spLocks noGrp="1"/>
          </p:cNvSpPr>
          <p:nvPr>
            <p:ph type="body" idx="4"/>
          </p:nvPr>
        </p:nvSpPr>
        <p:spPr>
          <a:xfrm>
            <a:off x="4645025" y="2174875"/>
            <a:ext cx="4041900" cy="3951200"/>
          </a:xfrm>
          <a:prstGeom prst="rect">
            <a:avLst/>
          </a:prstGeom>
          <a:noFill/>
          <a:ln>
            <a:noFill/>
          </a:ln>
        </p:spPr>
        <p:txBody>
          <a:bodyPr spcFirstLastPara="1" wrap="square" lIns="68575" tIns="34275" rIns="68575" bIns="34275" anchor="t" anchorCtr="0">
            <a:normAutofit/>
          </a:bodyPr>
          <a:lstStyle>
            <a:lvl1pPr marL="457189" lvl="0" indent="-342892" algn="l" rtl="0">
              <a:lnSpc>
                <a:spcPct val="100000"/>
              </a:lnSpc>
              <a:spcBef>
                <a:spcPts val="400"/>
              </a:spcBef>
              <a:spcAft>
                <a:spcPts val="0"/>
              </a:spcAft>
              <a:buClr>
                <a:schemeClr val="dk1"/>
              </a:buClr>
              <a:buSzPts val="1800"/>
              <a:buChar char="•"/>
              <a:defRPr sz="1800"/>
            </a:lvl1pPr>
            <a:lvl2pPr marL="914378" lvl="1" indent="-323842" algn="l" rtl="0">
              <a:lnSpc>
                <a:spcPct val="100000"/>
              </a:lnSpc>
              <a:spcBef>
                <a:spcPts val="300"/>
              </a:spcBef>
              <a:spcAft>
                <a:spcPts val="0"/>
              </a:spcAft>
              <a:buClr>
                <a:schemeClr val="dk1"/>
              </a:buClr>
              <a:buSzPts val="1500"/>
              <a:buChar char="–"/>
              <a:defRPr sz="1500"/>
            </a:lvl2pPr>
            <a:lvl3pPr marL="1371566" lvl="2" indent="-317492" algn="l" rtl="0">
              <a:lnSpc>
                <a:spcPct val="100000"/>
              </a:lnSpc>
              <a:spcBef>
                <a:spcPts val="300"/>
              </a:spcBef>
              <a:spcAft>
                <a:spcPts val="0"/>
              </a:spcAft>
              <a:buClr>
                <a:schemeClr val="dk1"/>
              </a:buClr>
              <a:buSzPts val="1400"/>
              <a:buChar char="•"/>
              <a:defRPr sz="1400"/>
            </a:lvl3pPr>
            <a:lvl4pPr marL="1828754" lvl="3" indent="-304793" algn="l" rtl="0">
              <a:lnSpc>
                <a:spcPct val="100000"/>
              </a:lnSpc>
              <a:spcBef>
                <a:spcPts val="200"/>
              </a:spcBef>
              <a:spcAft>
                <a:spcPts val="0"/>
              </a:spcAft>
              <a:buClr>
                <a:schemeClr val="dk1"/>
              </a:buClr>
              <a:buSzPts val="1200"/>
              <a:buChar char="–"/>
              <a:defRPr sz="1200"/>
            </a:lvl4pPr>
            <a:lvl5pPr marL="2285943" lvl="4" indent="-304793" algn="l" rtl="0">
              <a:lnSpc>
                <a:spcPct val="100000"/>
              </a:lnSpc>
              <a:spcBef>
                <a:spcPts val="200"/>
              </a:spcBef>
              <a:spcAft>
                <a:spcPts val="0"/>
              </a:spcAft>
              <a:buClr>
                <a:schemeClr val="dk1"/>
              </a:buClr>
              <a:buSzPts val="1200"/>
              <a:buChar char="»"/>
              <a:defRPr sz="1200"/>
            </a:lvl5pPr>
            <a:lvl6pPr marL="2743132" lvl="5" indent="-304793" algn="l" rtl="0">
              <a:lnSpc>
                <a:spcPct val="100000"/>
              </a:lnSpc>
              <a:spcBef>
                <a:spcPts val="200"/>
              </a:spcBef>
              <a:spcAft>
                <a:spcPts val="0"/>
              </a:spcAft>
              <a:buClr>
                <a:schemeClr val="dk1"/>
              </a:buClr>
              <a:buSzPts val="1200"/>
              <a:buChar char="•"/>
              <a:defRPr sz="1200"/>
            </a:lvl6pPr>
            <a:lvl7pPr marL="3200320" lvl="6" indent="-304793" algn="l" rtl="0">
              <a:lnSpc>
                <a:spcPct val="100000"/>
              </a:lnSpc>
              <a:spcBef>
                <a:spcPts val="200"/>
              </a:spcBef>
              <a:spcAft>
                <a:spcPts val="0"/>
              </a:spcAft>
              <a:buClr>
                <a:schemeClr val="dk1"/>
              </a:buClr>
              <a:buSzPts val="1200"/>
              <a:buChar char="•"/>
              <a:defRPr sz="1200"/>
            </a:lvl7pPr>
            <a:lvl8pPr marL="3657509" lvl="7" indent="-304793" algn="l" rtl="0">
              <a:lnSpc>
                <a:spcPct val="100000"/>
              </a:lnSpc>
              <a:spcBef>
                <a:spcPts val="200"/>
              </a:spcBef>
              <a:spcAft>
                <a:spcPts val="0"/>
              </a:spcAft>
              <a:buClr>
                <a:schemeClr val="dk1"/>
              </a:buClr>
              <a:buSzPts val="1200"/>
              <a:buChar char="•"/>
              <a:defRPr sz="1200"/>
            </a:lvl8pPr>
            <a:lvl9pPr marL="4114697" lvl="8" indent="-304793" algn="l" rtl="0">
              <a:lnSpc>
                <a:spcPct val="100000"/>
              </a:lnSpc>
              <a:spcBef>
                <a:spcPts val="200"/>
              </a:spcBef>
              <a:spcAft>
                <a:spcPts val="0"/>
              </a:spcAft>
              <a:buClr>
                <a:schemeClr val="dk1"/>
              </a:buClr>
              <a:buSzPts val="1200"/>
              <a:buChar char="•"/>
              <a:defRPr sz="1200"/>
            </a:lvl9pPr>
          </a:lstStyle>
          <a:p>
            <a:endParaRPr/>
          </a:p>
        </p:txBody>
      </p:sp>
      <p:sp>
        <p:nvSpPr>
          <p:cNvPr id="143" name="Google Shape;143;p35"/>
          <p:cNvSpPr txBox="1">
            <a:spLocks noGrp="1"/>
          </p:cNvSpPr>
          <p:nvPr>
            <p:ph type="dt" idx="10"/>
          </p:nvPr>
        </p:nvSpPr>
        <p:spPr>
          <a:xfrm>
            <a:off x="457200" y="6356351"/>
            <a:ext cx="21336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4" name="Google Shape;144;p35"/>
          <p:cNvSpPr txBox="1">
            <a:spLocks noGrp="1"/>
          </p:cNvSpPr>
          <p:nvPr>
            <p:ph type="ftr" idx="11"/>
          </p:nvPr>
        </p:nvSpPr>
        <p:spPr>
          <a:xfrm>
            <a:off x="3124200" y="6356351"/>
            <a:ext cx="28956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5" name="Google Shape;145;p35"/>
          <p:cNvSpPr txBox="1">
            <a:spLocks noGrp="1"/>
          </p:cNvSpPr>
          <p:nvPr>
            <p:ph type="sldNum" idx="12"/>
          </p:nvPr>
        </p:nvSpPr>
        <p:spPr>
          <a:xfrm>
            <a:off x="6553200" y="6356351"/>
            <a:ext cx="2133600" cy="365200"/>
          </a:xfrm>
          <a:prstGeom prst="rect">
            <a:avLst/>
          </a:prstGeom>
          <a:noFill/>
          <a:ln>
            <a:noFill/>
          </a:ln>
        </p:spPr>
        <p:txBody>
          <a:bodyPr spcFirstLastPara="1" wrap="square" lIns="68575" tIns="34275" rIns="68575" bIns="34275" anchor="ctr" anchorCtr="0">
            <a:norm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1917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Content A">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457200" y="457200"/>
            <a:ext cx="8229600" cy="457200"/>
          </a:xfrm>
          <a:prstGeom prst="rect">
            <a:avLst/>
          </a:prstGeom>
        </p:spPr>
        <p:txBody>
          <a:bodyPr lIns="0" tIns="0" rIns="0" bIns="0" anchor="t" anchorCtr="0"/>
          <a:lstStyle>
            <a:lvl1pPr marL="0" indent="0" algn="l">
              <a:buFontTx/>
              <a:buNone/>
              <a:defRPr sz="2625" b="1" i="1" baseline="0">
                <a:solidFill>
                  <a:srgbClr val="69AD46"/>
                </a:solidFill>
                <a:latin typeface="Cabin" panose="020B0803050202020004" pitchFamily="34" charset="0"/>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en-US"/>
              <a:t>Optional Section or Slide Title</a:t>
            </a:r>
          </a:p>
        </p:txBody>
      </p:sp>
      <p:sp>
        <p:nvSpPr>
          <p:cNvPr id="4" name="Text Placeholder 5"/>
          <p:cNvSpPr>
            <a:spLocks noGrp="1"/>
          </p:cNvSpPr>
          <p:nvPr>
            <p:ph type="body" sz="quarter" idx="11" hasCustomPrompt="1"/>
          </p:nvPr>
        </p:nvSpPr>
        <p:spPr>
          <a:xfrm>
            <a:off x="457200" y="1280160"/>
            <a:ext cx="8229600" cy="27432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en-US"/>
              <a:t>SUBTITLE TEXT</a:t>
            </a:r>
          </a:p>
        </p:txBody>
      </p:sp>
      <p:sp>
        <p:nvSpPr>
          <p:cNvPr id="5" name="Text Placeholder 5"/>
          <p:cNvSpPr>
            <a:spLocks noGrp="1"/>
          </p:cNvSpPr>
          <p:nvPr>
            <p:ph type="body" sz="quarter" idx="12" hasCustomPrompt="1"/>
          </p:nvPr>
        </p:nvSpPr>
        <p:spPr>
          <a:xfrm>
            <a:off x="457200" y="1828800"/>
            <a:ext cx="8229600" cy="457200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en-US"/>
              <a:t>Main content with placeholder text fill.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Lacus </a:t>
            </a:r>
            <a:r>
              <a:rPr lang="en-US" err="1"/>
              <a:t>vestibulum</a:t>
            </a:r>
            <a:r>
              <a:rPr lang="en-US"/>
              <a:t> </a:t>
            </a:r>
            <a:r>
              <a:rPr lang="en-US" err="1"/>
              <a:t>sed</a:t>
            </a:r>
            <a:r>
              <a:rPr lang="en-US"/>
              <a:t> </a:t>
            </a:r>
            <a:r>
              <a:rPr lang="en-US" err="1"/>
              <a:t>arcu</a:t>
            </a:r>
            <a:r>
              <a:rPr lang="en-US"/>
              <a:t> non </a:t>
            </a:r>
            <a:r>
              <a:rPr lang="en-US" err="1"/>
              <a:t>odio</a:t>
            </a:r>
            <a:r>
              <a:rPr lang="en-US"/>
              <a:t> </a:t>
            </a:r>
            <a:r>
              <a:rPr lang="en-US" err="1"/>
              <a:t>euismod</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Vestibulum</a:t>
            </a:r>
            <a:r>
              <a:rPr lang="en-US"/>
              <a:t> </a:t>
            </a:r>
            <a:r>
              <a:rPr lang="en-US" err="1"/>
              <a:t>morbi</a:t>
            </a:r>
            <a:r>
              <a:rPr lang="en-US"/>
              <a:t> </a:t>
            </a:r>
            <a:r>
              <a:rPr lang="en-US" err="1"/>
              <a:t>blandit</a:t>
            </a:r>
            <a:r>
              <a:rPr lang="en-US"/>
              <a:t> cursus </a:t>
            </a:r>
            <a:r>
              <a:rPr lang="en-US" err="1"/>
              <a:t>risus</a:t>
            </a:r>
            <a:r>
              <a:rPr lang="en-US"/>
              <a:t> at </a:t>
            </a:r>
            <a:r>
              <a:rPr lang="en-US" err="1"/>
              <a:t>ultrices</a:t>
            </a:r>
            <a:r>
              <a:rPr lang="en-US"/>
              <a:t> mi tempus. </a:t>
            </a:r>
            <a:r>
              <a:rPr lang="en-US" err="1"/>
              <a:t>Scelerisque</a:t>
            </a:r>
            <a:r>
              <a:rPr lang="en-US"/>
              <a:t> </a:t>
            </a:r>
            <a:r>
              <a:rPr lang="en-US" err="1"/>
              <a:t>eleifend</a:t>
            </a:r>
            <a:r>
              <a:rPr lang="en-US"/>
              <a:t> </a:t>
            </a:r>
            <a:r>
              <a:rPr lang="en-US" err="1"/>
              <a:t>donec</a:t>
            </a:r>
            <a:r>
              <a:rPr lang="en-US"/>
              <a:t> </a:t>
            </a:r>
            <a:r>
              <a:rPr lang="en-US" err="1"/>
              <a:t>pretium</a:t>
            </a:r>
            <a:r>
              <a:rPr lang="en-US"/>
              <a:t> </a:t>
            </a:r>
            <a:r>
              <a:rPr lang="en-US" err="1"/>
              <a:t>vulputate</a:t>
            </a:r>
            <a:r>
              <a:rPr lang="en-US"/>
              <a:t> </a:t>
            </a:r>
            <a:r>
              <a:rPr lang="en-US" err="1"/>
              <a:t>sapien</a:t>
            </a:r>
            <a:r>
              <a:rPr lang="en-US"/>
              <a:t> </a:t>
            </a:r>
            <a:r>
              <a:rPr lang="en-US" err="1"/>
              <a:t>nec</a:t>
            </a:r>
            <a:r>
              <a:rPr lang="en-US"/>
              <a:t>. At in </a:t>
            </a:r>
            <a:r>
              <a:rPr lang="en-US" err="1"/>
              <a:t>tellus</a:t>
            </a:r>
            <a:r>
              <a:rPr lang="en-US"/>
              <a:t> integer </a:t>
            </a:r>
            <a:r>
              <a:rPr lang="en-US" err="1"/>
              <a:t>feugiat</a:t>
            </a:r>
            <a:r>
              <a:rPr lang="en-US"/>
              <a:t> </a:t>
            </a:r>
            <a:r>
              <a:rPr lang="en-US" err="1"/>
              <a:t>scelerisque</a:t>
            </a:r>
            <a:r>
              <a:rPr lang="en-US"/>
              <a:t> </a:t>
            </a:r>
            <a:r>
              <a:rPr lang="en-US" err="1"/>
              <a:t>varius</a:t>
            </a:r>
            <a:r>
              <a:rPr lang="en-US"/>
              <a:t> </a:t>
            </a:r>
            <a:r>
              <a:rPr lang="en-US" err="1"/>
              <a:t>morbi</a:t>
            </a:r>
            <a:r>
              <a:rPr lang="en-US"/>
              <a:t> </a:t>
            </a:r>
            <a:r>
              <a:rPr lang="en-US" err="1"/>
              <a:t>enim</a:t>
            </a:r>
            <a:r>
              <a:rPr lang="en-US"/>
              <a:t> </a:t>
            </a:r>
            <a:r>
              <a:rPr lang="en-US" err="1"/>
              <a:t>nunc</a:t>
            </a:r>
            <a:r>
              <a:rPr lang="en-US"/>
              <a:t>.</a:t>
            </a:r>
            <a:br>
              <a:rPr lang="en-US"/>
            </a:br>
            <a:br>
              <a:rPr lang="en-US"/>
            </a:br>
            <a:r>
              <a:rPr lang="en-US" err="1"/>
              <a:t>Ut</a:t>
            </a:r>
            <a:r>
              <a:rPr lang="en-US"/>
              <a:t> </a:t>
            </a:r>
            <a:r>
              <a:rPr lang="en-US" err="1"/>
              <a:t>consequat</a:t>
            </a:r>
            <a:r>
              <a:rPr lang="en-US"/>
              <a:t> semper </a:t>
            </a:r>
            <a:r>
              <a:rPr lang="en-US" err="1"/>
              <a:t>viverra</a:t>
            </a:r>
            <a:r>
              <a:rPr lang="en-US"/>
              <a:t> </a:t>
            </a:r>
            <a:r>
              <a:rPr lang="en-US" err="1"/>
              <a:t>nam</a:t>
            </a:r>
            <a:r>
              <a:rPr lang="en-US"/>
              <a:t> libero </a:t>
            </a:r>
            <a:r>
              <a:rPr lang="en-US" err="1"/>
              <a:t>justo</a:t>
            </a:r>
            <a:r>
              <a:rPr lang="en-US"/>
              <a:t> </a:t>
            </a:r>
            <a:r>
              <a:rPr lang="en-US" err="1"/>
              <a:t>laoreet</a:t>
            </a:r>
            <a:r>
              <a:rPr lang="en-US"/>
              <a:t> sit </a:t>
            </a:r>
            <a:r>
              <a:rPr lang="en-US" err="1"/>
              <a:t>amet</a:t>
            </a:r>
            <a:r>
              <a:rPr lang="en-US"/>
              <a:t>. A </a:t>
            </a:r>
            <a:r>
              <a:rPr lang="en-US" err="1"/>
              <a:t>scelerisque</a:t>
            </a:r>
            <a:r>
              <a:rPr lang="en-US"/>
              <a:t> </a:t>
            </a:r>
            <a:r>
              <a:rPr lang="en-US" err="1"/>
              <a:t>purus</a:t>
            </a:r>
            <a:r>
              <a:rPr lang="en-US"/>
              <a:t> semper </a:t>
            </a:r>
            <a:r>
              <a:rPr lang="en-US" err="1"/>
              <a:t>eget</a:t>
            </a:r>
            <a:r>
              <a:rPr lang="en-US"/>
              <a:t>. </a:t>
            </a:r>
            <a:r>
              <a:rPr lang="en-US" err="1"/>
              <a:t>Sollicitudin</a:t>
            </a:r>
            <a:r>
              <a:rPr lang="en-US"/>
              <a:t> ac </a:t>
            </a:r>
            <a:r>
              <a:rPr lang="en-US" err="1"/>
              <a:t>orci</a:t>
            </a:r>
            <a:r>
              <a:rPr lang="en-US"/>
              <a:t> </a:t>
            </a:r>
            <a:r>
              <a:rPr lang="en-US" err="1"/>
              <a:t>phasellus</a:t>
            </a:r>
            <a:r>
              <a:rPr lang="en-US"/>
              <a:t> </a:t>
            </a:r>
            <a:r>
              <a:rPr lang="en-US" err="1"/>
              <a:t>egestas</a:t>
            </a:r>
            <a:r>
              <a:rPr lang="en-US"/>
              <a:t> </a:t>
            </a:r>
            <a:r>
              <a:rPr lang="en-US" err="1"/>
              <a:t>tellus</a:t>
            </a:r>
            <a:r>
              <a:rPr lang="en-US"/>
              <a:t>. </a:t>
            </a:r>
            <a:r>
              <a:rPr lang="en-US" err="1"/>
              <a:t>Egestas</a:t>
            </a:r>
            <a:r>
              <a:rPr lang="en-US"/>
              <a:t> </a:t>
            </a:r>
            <a:r>
              <a:rPr lang="en-US" err="1"/>
              <a:t>sed</a:t>
            </a:r>
            <a:r>
              <a:rPr lang="en-US"/>
              <a:t> tempus </a:t>
            </a:r>
            <a:r>
              <a:rPr lang="en-US" err="1"/>
              <a:t>urna</a:t>
            </a:r>
            <a:r>
              <a:rPr lang="en-US"/>
              <a:t> et pharetra </a:t>
            </a:r>
            <a:r>
              <a:rPr lang="en-US" err="1"/>
              <a:t>pharetra</a:t>
            </a:r>
            <a:r>
              <a:rPr lang="en-US"/>
              <a:t> </a:t>
            </a:r>
            <a:r>
              <a:rPr lang="en-US" err="1"/>
              <a:t>massa</a:t>
            </a:r>
            <a:r>
              <a:rPr lang="en-US"/>
              <a:t> </a:t>
            </a:r>
            <a:r>
              <a:rPr lang="en-US" err="1"/>
              <a:t>massa</a:t>
            </a:r>
            <a:r>
              <a:rPr lang="en-US"/>
              <a:t> </a:t>
            </a:r>
            <a:r>
              <a:rPr lang="en-US" err="1"/>
              <a:t>ultricies</a:t>
            </a:r>
            <a:r>
              <a:rPr lang="en-US"/>
              <a:t>. </a:t>
            </a:r>
            <a:r>
              <a:rPr lang="en-US" err="1"/>
              <a:t>Donec</a:t>
            </a:r>
            <a:r>
              <a:rPr lang="en-US"/>
              <a:t> </a:t>
            </a:r>
            <a:r>
              <a:rPr lang="en-US" err="1"/>
              <a:t>adipiscing</a:t>
            </a:r>
            <a:r>
              <a:rPr lang="en-US"/>
              <a:t> </a:t>
            </a:r>
            <a:r>
              <a:rPr lang="en-US" err="1"/>
              <a:t>tristique</a:t>
            </a:r>
            <a:r>
              <a:rPr lang="en-US"/>
              <a:t> </a:t>
            </a:r>
            <a:r>
              <a:rPr lang="en-US" err="1"/>
              <a:t>risus</a:t>
            </a:r>
            <a:r>
              <a:rPr lang="en-US"/>
              <a:t> </a:t>
            </a:r>
            <a:r>
              <a:rPr lang="en-US" err="1"/>
              <a:t>nec</a:t>
            </a:r>
            <a:r>
              <a:rPr lang="en-US"/>
              <a:t> </a:t>
            </a:r>
            <a:r>
              <a:rPr lang="en-US" err="1"/>
              <a:t>feugiat</a:t>
            </a:r>
            <a:r>
              <a:rPr lang="en-US"/>
              <a:t> in. </a:t>
            </a:r>
            <a:r>
              <a:rPr lang="en-US" err="1"/>
              <a:t>Suspendisse</a:t>
            </a:r>
            <a:r>
              <a:rPr lang="en-US"/>
              <a:t> </a:t>
            </a:r>
            <a:r>
              <a:rPr lang="en-US" err="1"/>
              <a:t>faucibus</a:t>
            </a:r>
            <a:r>
              <a:rPr lang="en-US"/>
              <a:t> </a:t>
            </a:r>
            <a:r>
              <a:rPr lang="en-US" err="1"/>
              <a:t>interdum</a:t>
            </a:r>
            <a:r>
              <a:rPr lang="en-US"/>
              <a:t> </a:t>
            </a:r>
            <a:r>
              <a:rPr lang="en-US" err="1"/>
              <a:t>posuere</a:t>
            </a:r>
            <a:r>
              <a:rPr lang="en-US"/>
              <a:t> lorem. Nunc </a:t>
            </a:r>
            <a:r>
              <a:rPr lang="en-US" err="1"/>
              <a:t>congue</a:t>
            </a:r>
            <a:r>
              <a:rPr lang="en-US"/>
              <a:t> nisi vitae </a:t>
            </a:r>
            <a:r>
              <a:rPr lang="en-US" err="1"/>
              <a:t>suscipit</a:t>
            </a:r>
            <a:r>
              <a:rPr lang="en-US"/>
              <a:t> </a:t>
            </a:r>
            <a:r>
              <a:rPr lang="en-US" err="1"/>
              <a:t>tellus</a:t>
            </a:r>
            <a:r>
              <a:rPr lang="en-US"/>
              <a:t> </a:t>
            </a:r>
            <a:r>
              <a:rPr lang="en-US" err="1"/>
              <a:t>mauris</a:t>
            </a:r>
            <a:r>
              <a:rPr lang="en-US"/>
              <a:t> a diam.</a:t>
            </a:r>
            <a:br>
              <a:rPr lang="en-US"/>
            </a:br>
            <a:br>
              <a:rPr lang="en-US"/>
            </a:br>
            <a:r>
              <a:rPr lang="en-US" err="1"/>
              <a:t>Mi</a:t>
            </a:r>
            <a:r>
              <a:rPr lang="en-US"/>
              <a:t> sit </a:t>
            </a:r>
            <a:r>
              <a:rPr lang="en-US" err="1"/>
              <a:t>amet</a:t>
            </a:r>
            <a:r>
              <a:rPr lang="en-US"/>
              <a:t> </a:t>
            </a:r>
            <a:r>
              <a:rPr lang="en-US" err="1"/>
              <a:t>mauris</a:t>
            </a:r>
            <a:r>
              <a:rPr lang="en-US"/>
              <a:t> </a:t>
            </a:r>
            <a:r>
              <a:rPr lang="en-US" err="1"/>
              <a:t>commodo</a:t>
            </a:r>
            <a:r>
              <a:rPr lang="en-US"/>
              <a:t> </a:t>
            </a:r>
            <a:r>
              <a:rPr lang="en-US" err="1"/>
              <a:t>quis</a:t>
            </a:r>
            <a:r>
              <a:rPr lang="en-US"/>
              <a:t> </a:t>
            </a:r>
            <a:r>
              <a:rPr lang="en-US" err="1"/>
              <a:t>imperdiet</a:t>
            </a:r>
            <a:r>
              <a:rPr lang="en-US"/>
              <a:t> </a:t>
            </a:r>
            <a:r>
              <a:rPr lang="en-US" err="1"/>
              <a:t>massa</a:t>
            </a:r>
            <a:r>
              <a:rPr lang="en-US"/>
              <a:t> </a:t>
            </a:r>
            <a:r>
              <a:rPr lang="en-US" err="1"/>
              <a:t>tincidunt</a:t>
            </a:r>
            <a:r>
              <a:rPr lang="en-US"/>
              <a:t> </a:t>
            </a:r>
            <a:r>
              <a:rPr lang="en-US" err="1"/>
              <a:t>nunc</a:t>
            </a:r>
            <a:r>
              <a:rPr lang="en-US"/>
              <a:t>. Dolor </a:t>
            </a:r>
            <a:r>
              <a:rPr lang="en-US" err="1"/>
              <a:t>morbi</a:t>
            </a:r>
            <a:r>
              <a:rPr lang="en-US"/>
              <a:t> non </a:t>
            </a:r>
            <a:r>
              <a:rPr lang="en-US" err="1"/>
              <a:t>arcu</a:t>
            </a:r>
            <a:r>
              <a:rPr lang="en-US"/>
              <a:t> </a:t>
            </a:r>
            <a:r>
              <a:rPr lang="en-US" err="1"/>
              <a:t>risus</a:t>
            </a:r>
            <a:r>
              <a:rPr lang="en-US"/>
              <a:t>. </a:t>
            </a:r>
            <a:r>
              <a:rPr lang="en-US" err="1"/>
              <a:t>Phasellus</a:t>
            </a:r>
            <a:r>
              <a:rPr lang="en-US"/>
              <a:t> </a:t>
            </a:r>
            <a:r>
              <a:rPr lang="en-US" err="1"/>
              <a:t>egestas</a:t>
            </a:r>
            <a:r>
              <a:rPr lang="en-US"/>
              <a:t> </a:t>
            </a:r>
            <a:r>
              <a:rPr lang="en-US" err="1"/>
              <a:t>tellus</a:t>
            </a:r>
            <a:r>
              <a:rPr lang="en-US"/>
              <a:t> </a:t>
            </a:r>
            <a:r>
              <a:rPr lang="en-US" err="1"/>
              <a:t>rutrum</a:t>
            </a:r>
            <a:r>
              <a:rPr lang="en-US"/>
              <a:t> </a:t>
            </a:r>
            <a:r>
              <a:rPr lang="en-US" err="1"/>
              <a:t>tellus</a:t>
            </a:r>
            <a:r>
              <a:rPr lang="en-US"/>
              <a:t> </a:t>
            </a:r>
            <a:r>
              <a:rPr lang="en-US" err="1"/>
              <a:t>pellentesque</a:t>
            </a:r>
            <a:r>
              <a:rPr lang="en-US"/>
              <a:t>.</a:t>
            </a:r>
          </a:p>
        </p:txBody>
      </p:sp>
    </p:spTree>
    <p:extLst>
      <p:ext uri="{BB962C8B-B14F-4D97-AF65-F5344CB8AC3E}">
        <p14:creationId xmlns:p14="http://schemas.microsoft.com/office/powerpoint/2010/main" val="33666504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9E1727-25ED-4627-91F7-7E1D72F92D2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lvl="0"/>
            <a:r>
              <a:rPr lang="en-US"/>
              <a:t>Click to edit Master title style</a:t>
            </a:r>
          </a:p>
        </p:txBody>
      </p:sp>
      <p:sp>
        <p:nvSpPr>
          <p:cNvPr id="10" name="Text Placeholder 9">
            <a:extLst>
              <a:ext uri="{FF2B5EF4-FFF2-40B4-BE49-F238E27FC236}">
                <a16:creationId xmlns:a16="http://schemas.microsoft.com/office/drawing/2014/main" id="{F7DBAB6F-458B-4354-ADBC-96B4B0BB7256}"/>
              </a:ext>
            </a:extLst>
          </p:cNvPr>
          <p:cNvSpPr>
            <a:spLocks noGrp="1"/>
          </p:cNvSpPr>
          <p:nvPr>
            <p:ph type="body" sz="quarter" idx="10"/>
          </p:nvPr>
        </p:nvSpPr>
        <p:spPr>
          <a:xfrm>
            <a:off x="628650" y="1912938"/>
            <a:ext cx="7886700" cy="3725862"/>
          </a:xfrm>
        </p:spPr>
        <p:txBody>
          <a:bodyPr>
            <a:normAutofit/>
          </a:bodyPr>
          <a:lstStyle>
            <a:lvl1pPr marL="171450" indent="-171450" algn="l" defTabSz="685800" rtl="0" eaLnBrk="1" latinLnBrk="0" hangingPunct="1">
              <a:lnSpc>
                <a:spcPct val="90000"/>
              </a:lnSpc>
              <a:spcAft>
                <a:spcPts val="750"/>
              </a:spcAft>
              <a:buClr>
                <a:srgbClr val="4C8B2B"/>
              </a:buClr>
              <a:buFontTx/>
              <a:buBlip>
                <a:blip r:embed="rId2"/>
              </a:buBlip>
              <a:defRPr lang="en-US" sz="1950" kern="1200" dirty="0" smtClean="0">
                <a:solidFill>
                  <a:srgbClr val="5C6670"/>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Aft>
                <a:spcPts val="750"/>
              </a:spcAft>
              <a:buClr>
                <a:srgbClr val="4C8B2B"/>
              </a:buClr>
              <a:buFont typeface="Arial" panose="020B0604020202020204" pitchFamily="34" charset="0"/>
              <a:buChar char="•"/>
              <a:defRPr lang="en-US" sz="1950" kern="1200" dirty="0" smtClean="0">
                <a:solidFill>
                  <a:srgbClr val="5C6670"/>
                </a:solidFill>
                <a:latin typeface="Arial" panose="020B0604020202020204" pitchFamily="34" charset="0"/>
                <a:ea typeface="+mn-ea"/>
                <a:cs typeface="Arial" panose="020B0604020202020204" pitchFamily="34" charset="0"/>
              </a:defRPr>
            </a:lvl2pPr>
            <a:lvl3pPr algn="l" defTabSz="685800" rtl="0" eaLnBrk="1" latinLnBrk="0" hangingPunct="1">
              <a:lnSpc>
                <a:spcPct val="90000"/>
              </a:lnSpc>
              <a:spcAft>
                <a:spcPts val="750"/>
              </a:spcAft>
              <a:buClr>
                <a:srgbClr val="4C8B2B"/>
              </a:buClr>
              <a:defRPr lang="en-US" sz="1800" kern="1200" dirty="0" smtClean="0">
                <a:solidFill>
                  <a:srgbClr val="5C6670"/>
                </a:solidFill>
                <a:latin typeface="Arial" panose="020B0604020202020204" pitchFamily="34" charset="0"/>
                <a:ea typeface="+mn-ea"/>
                <a:cs typeface="Arial" panose="020B0604020202020204" pitchFamily="34" charset="0"/>
              </a:defRPr>
            </a:lvl3pPr>
            <a:lvl4pPr algn="l" defTabSz="685800" rtl="0" eaLnBrk="1" latinLnBrk="0" hangingPunct="1">
              <a:lnSpc>
                <a:spcPct val="90000"/>
              </a:lnSpc>
              <a:spcAft>
                <a:spcPts val="750"/>
              </a:spcAft>
              <a:buClr>
                <a:srgbClr val="4C8B2B"/>
              </a:buClr>
              <a:defRPr lang="en-US" sz="1800" kern="1200" dirty="0" smtClean="0">
                <a:solidFill>
                  <a:srgbClr val="5C6670"/>
                </a:solidFill>
                <a:latin typeface="Arial" panose="020B0604020202020204" pitchFamily="34" charset="0"/>
                <a:ea typeface="+mn-ea"/>
                <a:cs typeface="Arial" panose="020B0604020202020204" pitchFamily="34" charset="0"/>
              </a:defRPr>
            </a:lvl4pPr>
            <a:lvl5pPr algn="l" defTabSz="685800" rtl="0" eaLnBrk="1" latinLnBrk="0" hangingPunct="1">
              <a:lnSpc>
                <a:spcPct val="90000"/>
              </a:lnSpc>
              <a:spcAft>
                <a:spcPts val="750"/>
              </a:spcAft>
              <a:buClr>
                <a:srgbClr val="4C8B2B"/>
              </a:buClr>
              <a:defRPr lang="en-US" sz="1800" kern="1200" dirty="0" smtClean="0">
                <a:solidFill>
                  <a:srgbClr val="5C6670"/>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49430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9E1727-25ED-4627-91F7-7E1D72F92D2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lvl="0"/>
            <a:r>
              <a:rPr lang="en-US"/>
              <a:t>Click to edit Master title style</a:t>
            </a:r>
          </a:p>
        </p:txBody>
      </p:sp>
      <p:sp>
        <p:nvSpPr>
          <p:cNvPr id="4" name="Text Placeholder 9">
            <a:extLst>
              <a:ext uri="{FF2B5EF4-FFF2-40B4-BE49-F238E27FC236}">
                <a16:creationId xmlns:a16="http://schemas.microsoft.com/office/drawing/2014/main" id="{1B8B0F48-90E1-8F42-93C5-D2967A41495C}"/>
              </a:ext>
            </a:extLst>
          </p:cNvPr>
          <p:cNvSpPr>
            <a:spLocks noGrp="1"/>
          </p:cNvSpPr>
          <p:nvPr>
            <p:ph type="body" sz="quarter" idx="10"/>
          </p:nvPr>
        </p:nvSpPr>
        <p:spPr>
          <a:xfrm>
            <a:off x="628650" y="1912938"/>
            <a:ext cx="7886700" cy="3725862"/>
          </a:xfrm>
        </p:spPr>
        <p:txBody>
          <a:bodyPr>
            <a:normAutofit/>
          </a:bodyPr>
          <a:lstStyle>
            <a:lvl1pPr marL="171450" indent="-171450" algn="l" defTabSz="685800" rtl="0" eaLnBrk="1" latinLnBrk="0" hangingPunct="1">
              <a:lnSpc>
                <a:spcPct val="90000"/>
              </a:lnSpc>
              <a:spcAft>
                <a:spcPts val="750"/>
              </a:spcAft>
              <a:buClr>
                <a:srgbClr val="4C8B2B"/>
              </a:buClr>
              <a:buFontTx/>
              <a:buBlip>
                <a:blip r:embed="rId2"/>
              </a:buBlip>
              <a:defRPr lang="en-US" sz="1950" kern="1200" dirty="0" smtClean="0">
                <a:solidFill>
                  <a:srgbClr val="5C6670"/>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Aft>
                <a:spcPts val="750"/>
              </a:spcAft>
              <a:buClr>
                <a:srgbClr val="4C8B2B"/>
              </a:buClr>
              <a:buFont typeface="Arial" panose="020B0604020202020204" pitchFamily="34" charset="0"/>
              <a:buChar char="•"/>
              <a:defRPr lang="en-US" sz="1950" kern="1200" dirty="0" smtClean="0">
                <a:solidFill>
                  <a:srgbClr val="5C6670"/>
                </a:solidFill>
                <a:latin typeface="Arial" panose="020B0604020202020204" pitchFamily="34" charset="0"/>
                <a:ea typeface="+mn-ea"/>
                <a:cs typeface="Arial" panose="020B0604020202020204" pitchFamily="34" charset="0"/>
              </a:defRPr>
            </a:lvl2pPr>
            <a:lvl3pPr algn="l" defTabSz="685800" rtl="0" eaLnBrk="1" latinLnBrk="0" hangingPunct="1">
              <a:lnSpc>
                <a:spcPct val="90000"/>
              </a:lnSpc>
              <a:spcAft>
                <a:spcPts val="750"/>
              </a:spcAft>
              <a:buClr>
                <a:srgbClr val="4C8B2B"/>
              </a:buClr>
              <a:defRPr lang="en-US" sz="1800" kern="1200" dirty="0" smtClean="0">
                <a:solidFill>
                  <a:srgbClr val="5C6670"/>
                </a:solidFill>
                <a:latin typeface="Arial" panose="020B0604020202020204" pitchFamily="34" charset="0"/>
                <a:ea typeface="+mn-ea"/>
                <a:cs typeface="Arial" panose="020B0604020202020204" pitchFamily="34" charset="0"/>
              </a:defRPr>
            </a:lvl3pPr>
            <a:lvl4pPr algn="l" defTabSz="685800" rtl="0" eaLnBrk="1" latinLnBrk="0" hangingPunct="1">
              <a:lnSpc>
                <a:spcPct val="90000"/>
              </a:lnSpc>
              <a:spcAft>
                <a:spcPts val="750"/>
              </a:spcAft>
              <a:buClr>
                <a:srgbClr val="4C8B2B"/>
              </a:buClr>
              <a:defRPr lang="en-US" sz="1800" kern="1200" dirty="0" smtClean="0">
                <a:solidFill>
                  <a:srgbClr val="5C6670"/>
                </a:solidFill>
                <a:latin typeface="Arial" panose="020B0604020202020204" pitchFamily="34" charset="0"/>
                <a:ea typeface="+mn-ea"/>
                <a:cs typeface="Arial" panose="020B0604020202020204" pitchFamily="34" charset="0"/>
              </a:defRPr>
            </a:lvl4pPr>
            <a:lvl5pPr algn="l" defTabSz="685800" rtl="0" eaLnBrk="1" latinLnBrk="0" hangingPunct="1">
              <a:lnSpc>
                <a:spcPct val="90000"/>
              </a:lnSpc>
              <a:spcAft>
                <a:spcPts val="750"/>
              </a:spcAft>
              <a:buClr>
                <a:srgbClr val="4C8B2B"/>
              </a:buClr>
              <a:defRPr lang="en-US" sz="1800" kern="1200" dirty="0" smtClean="0">
                <a:solidFill>
                  <a:srgbClr val="5C6670"/>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74011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0F0958-C820-4338-8DED-A2607A219ADB}"/>
              </a:ext>
            </a:extLst>
          </p:cNvPr>
          <p:cNvSpPr/>
          <p:nvPr userDrawn="1"/>
        </p:nvSpPr>
        <p:spPr>
          <a:xfrm>
            <a:off x="1" y="1"/>
            <a:ext cx="9143999" cy="6868275"/>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ight Triangle 7">
            <a:extLst>
              <a:ext uri="{FF2B5EF4-FFF2-40B4-BE49-F238E27FC236}">
                <a16:creationId xmlns:a16="http://schemas.microsoft.com/office/drawing/2014/main" id="{86370103-4B70-493E-BE72-EED53E124874}"/>
              </a:ext>
            </a:extLst>
          </p:cNvPr>
          <p:cNvSpPr/>
          <p:nvPr userDrawn="1"/>
        </p:nvSpPr>
        <p:spPr>
          <a:xfrm rot="5400000">
            <a:off x="-520700" y="533133"/>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ight Triangle 8">
            <a:extLst>
              <a:ext uri="{FF2B5EF4-FFF2-40B4-BE49-F238E27FC236}">
                <a16:creationId xmlns:a16="http://schemas.microsoft.com/office/drawing/2014/main" id="{F723DEE3-47B6-478C-8E4B-5A48F7FCC1D2}"/>
              </a:ext>
            </a:extLst>
          </p:cNvPr>
          <p:cNvSpPr/>
          <p:nvPr userDrawn="1"/>
        </p:nvSpPr>
        <p:spPr>
          <a:xfrm>
            <a:off x="1" y="4441372"/>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ight Triangle 9">
            <a:extLst>
              <a:ext uri="{FF2B5EF4-FFF2-40B4-BE49-F238E27FC236}">
                <a16:creationId xmlns:a16="http://schemas.microsoft.com/office/drawing/2014/main" id="{2DBD90B4-2695-4385-81DA-B5C68E975C80}"/>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9A8D4FF6-C76F-4577-A521-E804F02FBE88}"/>
              </a:ext>
            </a:extLst>
          </p:cNvPr>
          <p:cNvSpPr txBox="1"/>
          <p:nvPr userDrawn="1"/>
        </p:nvSpPr>
        <p:spPr>
          <a:xfrm>
            <a:off x="4833019" y="6400266"/>
            <a:ext cx="3141788" cy="196208"/>
          </a:xfrm>
          <a:prstGeom prst="rect">
            <a:avLst/>
          </a:prstGeom>
          <a:noFill/>
        </p:spPr>
        <p:txBody>
          <a:bodyPr wrap="square" rtlCol="0">
            <a:spAutoFit/>
          </a:bodyPr>
          <a:lstStyle/>
          <a:p>
            <a:pPr algn="r"/>
            <a:r>
              <a:rPr lang="en-US" sz="675">
                <a:solidFill>
                  <a:schemeClr val="bg1">
                    <a:lumMod val="85000"/>
                  </a:schemeClr>
                </a:solidFill>
                <a:latin typeface="Arial" panose="020B0604020202020204" pitchFamily="34" charset="0"/>
                <a:cs typeface="Arial" panose="020B0604020202020204" pitchFamily="34" charset="0"/>
              </a:rPr>
              <a:t>© 2018 NCHA | All rights reserved</a:t>
            </a:r>
          </a:p>
        </p:txBody>
      </p:sp>
      <p:sp>
        <p:nvSpPr>
          <p:cNvPr id="14" name="Text Placeholder 2">
            <a:extLst>
              <a:ext uri="{FF2B5EF4-FFF2-40B4-BE49-F238E27FC236}">
                <a16:creationId xmlns:a16="http://schemas.microsoft.com/office/drawing/2014/main" id="{88DE1312-9EB9-46AD-9A27-32876311B2A1}"/>
              </a:ext>
            </a:extLst>
          </p:cNvPr>
          <p:cNvSpPr>
            <a:spLocks noGrp="1"/>
          </p:cNvSpPr>
          <p:nvPr>
            <p:ph type="body" idx="10" hasCustomPrompt="1"/>
          </p:nvPr>
        </p:nvSpPr>
        <p:spPr>
          <a:xfrm>
            <a:off x="1317074" y="4627226"/>
            <a:ext cx="7106002" cy="462339"/>
          </a:xfrm>
          <a:prstGeom prst="rect">
            <a:avLst/>
          </a:prstGeo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Presentation to:</a:t>
            </a:r>
          </a:p>
        </p:txBody>
      </p:sp>
      <p:sp>
        <p:nvSpPr>
          <p:cNvPr id="15" name="Text Placeholder 2">
            <a:extLst>
              <a:ext uri="{FF2B5EF4-FFF2-40B4-BE49-F238E27FC236}">
                <a16:creationId xmlns:a16="http://schemas.microsoft.com/office/drawing/2014/main" id="{76E73B98-DB9F-4767-9448-3B081DB5E91E}"/>
              </a:ext>
            </a:extLst>
          </p:cNvPr>
          <p:cNvSpPr>
            <a:spLocks noGrp="1"/>
          </p:cNvSpPr>
          <p:nvPr>
            <p:ph type="body" idx="11" hasCustomPrompt="1"/>
          </p:nvPr>
        </p:nvSpPr>
        <p:spPr>
          <a:xfrm>
            <a:off x="1317074" y="5055819"/>
            <a:ext cx="7106002" cy="400956"/>
          </a:xfrm>
          <a:prstGeom prst="rect">
            <a:avLst/>
          </a:prstGeo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Presentation by:</a:t>
            </a:r>
          </a:p>
        </p:txBody>
      </p:sp>
      <p:sp>
        <p:nvSpPr>
          <p:cNvPr id="16" name="Text Placeholder 2">
            <a:extLst>
              <a:ext uri="{FF2B5EF4-FFF2-40B4-BE49-F238E27FC236}">
                <a16:creationId xmlns:a16="http://schemas.microsoft.com/office/drawing/2014/main" id="{772CFF44-B803-47BE-94E3-0F8E03A53AE9}"/>
              </a:ext>
            </a:extLst>
          </p:cNvPr>
          <p:cNvSpPr>
            <a:spLocks noGrp="1"/>
          </p:cNvSpPr>
          <p:nvPr>
            <p:ph type="body" idx="12" hasCustomPrompt="1"/>
          </p:nvPr>
        </p:nvSpPr>
        <p:spPr>
          <a:xfrm>
            <a:off x="1317074" y="5453568"/>
            <a:ext cx="2231793" cy="413117"/>
          </a:xfrm>
          <a:prstGeom prst="rect">
            <a:avLst/>
          </a:prstGeo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Date: </a:t>
            </a:r>
          </a:p>
        </p:txBody>
      </p:sp>
      <p:sp>
        <p:nvSpPr>
          <p:cNvPr id="17" name="Title 1">
            <a:extLst>
              <a:ext uri="{FF2B5EF4-FFF2-40B4-BE49-F238E27FC236}">
                <a16:creationId xmlns:a16="http://schemas.microsoft.com/office/drawing/2014/main" id="{8555A96D-F1DE-4233-B48E-6BCD72C55FE8}"/>
              </a:ext>
            </a:extLst>
          </p:cNvPr>
          <p:cNvSpPr>
            <a:spLocks noGrp="1"/>
          </p:cNvSpPr>
          <p:nvPr>
            <p:ph type="ctrTitle"/>
          </p:nvPr>
        </p:nvSpPr>
        <p:spPr>
          <a:xfrm>
            <a:off x="1238131" y="3200420"/>
            <a:ext cx="6858000" cy="831750"/>
          </a:xfrm>
          <a:solidFill>
            <a:srgbClr val="5C6670">
              <a:alpha val="60000"/>
            </a:srgbClr>
          </a:solidFill>
        </p:spPr>
        <p:txBody>
          <a:bodyPr anchor="ctr" anchorCtr="0">
            <a:normAutofit/>
          </a:bodyPr>
          <a:lstStyle>
            <a:lvl1pPr marL="92869" indent="0" algn="l">
              <a:defRPr sz="2850">
                <a:solidFill>
                  <a:schemeClr val="bg1"/>
                </a:solidFill>
              </a:defRPr>
            </a:lvl1pPr>
          </a:lstStyle>
          <a:p>
            <a:r>
              <a:rPr lang="en-US"/>
              <a:t>Click to edit Master title style</a:t>
            </a:r>
          </a:p>
        </p:txBody>
      </p:sp>
      <p:sp>
        <p:nvSpPr>
          <p:cNvPr id="18" name="Subtitle 2">
            <a:extLst>
              <a:ext uri="{FF2B5EF4-FFF2-40B4-BE49-F238E27FC236}">
                <a16:creationId xmlns:a16="http://schemas.microsoft.com/office/drawing/2014/main" id="{58B8F345-494D-4024-816C-6235306990C1}"/>
              </a:ext>
            </a:extLst>
          </p:cNvPr>
          <p:cNvSpPr>
            <a:spLocks noGrp="1"/>
          </p:cNvSpPr>
          <p:nvPr>
            <p:ph type="subTitle" idx="1"/>
          </p:nvPr>
        </p:nvSpPr>
        <p:spPr>
          <a:xfrm>
            <a:off x="1252418" y="3974063"/>
            <a:ext cx="6858000" cy="628643"/>
          </a:xfrm>
          <a:prstGeom prst="rect">
            <a:avLst/>
          </a:prstGeom>
          <a:solidFill>
            <a:srgbClr val="5C6670">
              <a:alpha val="60000"/>
            </a:srgbClr>
          </a:solidFill>
        </p:spPr>
        <p:txBody>
          <a:bodyPr anchor="ctr" anchorCtr="0"/>
          <a:lstStyle>
            <a:lvl1pPr marL="257175" indent="-172641" algn="l">
              <a:buClr>
                <a:srgbClr val="002D73"/>
              </a:buClr>
              <a:buSzPct val="100000"/>
              <a:buFontTx/>
              <a:buBlip>
                <a:blip r:embed="rId2"/>
              </a:buBlip>
              <a:defRPr sz="1800">
                <a:solidFill>
                  <a:srgbClr val="FFD92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1" name="TextBox 20">
            <a:extLst>
              <a:ext uri="{FF2B5EF4-FFF2-40B4-BE49-F238E27FC236}">
                <a16:creationId xmlns:a16="http://schemas.microsoft.com/office/drawing/2014/main" id="{23883607-CA28-9A45-A6EE-378E98AE4E27}"/>
              </a:ext>
            </a:extLst>
          </p:cNvPr>
          <p:cNvSpPr txBox="1"/>
          <p:nvPr userDrawn="1"/>
        </p:nvSpPr>
        <p:spPr>
          <a:xfrm>
            <a:off x="2176570" y="5957009"/>
            <a:ext cx="5918969" cy="415498"/>
          </a:xfrm>
          <a:prstGeom prst="rect">
            <a:avLst/>
          </a:prstGeom>
          <a:noFill/>
        </p:spPr>
        <p:txBody>
          <a:bodyPr wrap="square" rtlCol="0">
            <a:spAutoFit/>
          </a:bodyPr>
          <a:lstStyle/>
          <a:p>
            <a:pPr algn="r"/>
            <a:r>
              <a:rPr lang="en-US" sz="1050" b="1">
                <a:solidFill>
                  <a:schemeClr val="bg1"/>
                </a:solidFill>
                <a:latin typeface="Arial" panose="020B0604020202020204" pitchFamily="34" charset="0"/>
                <a:cs typeface="Arial" panose="020B0604020202020204" pitchFamily="34" charset="0"/>
              </a:rPr>
              <a:t>To foster and accelerate the collective impact of hospitals, health systems, and community partners to improve the health of North Carolinians. </a:t>
            </a:r>
          </a:p>
        </p:txBody>
      </p:sp>
      <p:pic>
        <p:nvPicPr>
          <p:cNvPr id="20" name="Picture 19">
            <a:extLst>
              <a:ext uri="{FF2B5EF4-FFF2-40B4-BE49-F238E27FC236}">
                <a16:creationId xmlns:a16="http://schemas.microsoft.com/office/drawing/2014/main" id="{C72AB184-EA31-3144-B8D6-D400112B5B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2922761785"/>
      </p:ext>
    </p:extLst>
  </p:cSld>
  <p:clrMapOvr>
    <a:masterClrMapping/>
  </p:clrMapOvr>
  <p:extLst>
    <p:ext uri="{DCECCB84-F9BA-43D5-87BE-67443E8EF086}">
      <p15:sldGuideLst xmlns:p15="http://schemas.microsoft.com/office/powerpoint/2012/main">
        <p15:guide id="1" pos="1176">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0A127F7-D1E3-42AE-A357-EE04FBFE58EC}"/>
              </a:ext>
            </a:extLst>
          </p:cNvPr>
          <p:cNvPicPr>
            <a:picLocks noChangeAspect="1"/>
          </p:cNvPicPr>
          <p:nvPr userDrawn="1"/>
        </p:nvPicPr>
        <p:blipFill rotWithShape="1">
          <a:blip r:embed="rId2"/>
          <a:srcRect t="17592" r="5206" b="2480"/>
          <a:stretch/>
        </p:blipFill>
        <p:spPr>
          <a:xfrm>
            <a:off x="-2" y="-1"/>
            <a:ext cx="9144000" cy="6858001"/>
          </a:xfrm>
          <a:prstGeom prst="rect">
            <a:avLst/>
          </a:prstGeom>
        </p:spPr>
      </p:pic>
      <p:sp>
        <p:nvSpPr>
          <p:cNvPr id="20" name="Rectangle 19">
            <a:extLst>
              <a:ext uri="{FF2B5EF4-FFF2-40B4-BE49-F238E27FC236}">
                <a16:creationId xmlns:a16="http://schemas.microsoft.com/office/drawing/2014/main" id="{9B541F12-8191-4105-BDD0-A1089113B16C}"/>
              </a:ext>
            </a:extLst>
          </p:cNvPr>
          <p:cNvSpPr/>
          <p:nvPr userDrawn="1"/>
        </p:nvSpPr>
        <p:spPr>
          <a:xfrm>
            <a:off x="1" y="17531"/>
            <a:ext cx="9143999" cy="6868275"/>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ight Triangle 20">
            <a:extLst>
              <a:ext uri="{FF2B5EF4-FFF2-40B4-BE49-F238E27FC236}">
                <a16:creationId xmlns:a16="http://schemas.microsoft.com/office/drawing/2014/main" id="{2DA5BA1B-1750-4E5A-9D77-6FFE6610ABE6}"/>
              </a:ext>
            </a:extLst>
          </p:cNvPr>
          <p:cNvSpPr/>
          <p:nvPr userDrawn="1"/>
        </p:nvSpPr>
        <p:spPr>
          <a:xfrm rot="5400000">
            <a:off x="-520700" y="520700"/>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ight Triangle 21">
            <a:extLst>
              <a:ext uri="{FF2B5EF4-FFF2-40B4-BE49-F238E27FC236}">
                <a16:creationId xmlns:a16="http://schemas.microsoft.com/office/drawing/2014/main" id="{1FA4CD9E-3498-469A-AA39-ED750B72DE5B}"/>
              </a:ext>
            </a:extLst>
          </p:cNvPr>
          <p:cNvSpPr/>
          <p:nvPr userDrawn="1"/>
        </p:nvSpPr>
        <p:spPr>
          <a:xfrm>
            <a:off x="1" y="4441372"/>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ight Triangle 22">
            <a:extLst>
              <a:ext uri="{FF2B5EF4-FFF2-40B4-BE49-F238E27FC236}">
                <a16:creationId xmlns:a16="http://schemas.microsoft.com/office/drawing/2014/main" id="{9FD5DE0F-FD6B-4ADF-9C72-847B7FD34808}"/>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TextBox 24">
            <a:extLst>
              <a:ext uri="{FF2B5EF4-FFF2-40B4-BE49-F238E27FC236}">
                <a16:creationId xmlns:a16="http://schemas.microsoft.com/office/drawing/2014/main" id="{0FA2FC5C-9493-49D9-9C9A-489FB0CCAE04}"/>
              </a:ext>
            </a:extLst>
          </p:cNvPr>
          <p:cNvSpPr txBox="1"/>
          <p:nvPr userDrawn="1"/>
        </p:nvSpPr>
        <p:spPr>
          <a:xfrm>
            <a:off x="2064793" y="6143740"/>
            <a:ext cx="5918969" cy="415498"/>
          </a:xfrm>
          <a:prstGeom prst="rect">
            <a:avLst/>
          </a:prstGeom>
          <a:noFill/>
        </p:spPr>
        <p:txBody>
          <a:bodyPr wrap="square" rtlCol="0">
            <a:spAutoFit/>
          </a:bodyPr>
          <a:lstStyle/>
          <a:p>
            <a:pPr algn="r"/>
            <a:r>
              <a:rPr lang="en-US" sz="1050" b="1">
                <a:solidFill>
                  <a:schemeClr val="bg1"/>
                </a:solidFill>
                <a:latin typeface="Arial" panose="020B0604020202020204" pitchFamily="34" charset="0"/>
                <a:cs typeface="Arial" panose="020B0604020202020204" pitchFamily="34" charset="0"/>
              </a:rPr>
              <a:t>To foster and accelerate the collective impact of hospitals, health systems, and community partners to improve the health of North Carolinians. </a:t>
            </a:r>
          </a:p>
        </p:txBody>
      </p:sp>
      <p:sp>
        <p:nvSpPr>
          <p:cNvPr id="26" name="TextBox 25">
            <a:extLst>
              <a:ext uri="{FF2B5EF4-FFF2-40B4-BE49-F238E27FC236}">
                <a16:creationId xmlns:a16="http://schemas.microsoft.com/office/drawing/2014/main" id="{6A5AE57F-E7D3-4316-9877-EA1BC86969EC}"/>
              </a:ext>
            </a:extLst>
          </p:cNvPr>
          <p:cNvSpPr txBox="1"/>
          <p:nvPr userDrawn="1"/>
        </p:nvSpPr>
        <p:spPr>
          <a:xfrm>
            <a:off x="4833019" y="6594235"/>
            <a:ext cx="3141788" cy="196208"/>
          </a:xfrm>
          <a:prstGeom prst="rect">
            <a:avLst/>
          </a:prstGeom>
          <a:noFill/>
        </p:spPr>
        <p:txBody>
          <a:bodyPr wrap="square" rtlCol="0">
            <a:spAutoFit/>
          </a:bodyPr>
          <a:lstStyle/>
          <a:p>
            <a:pPr algn="r"/>
            <a:r>
              <a:rPr lang="en-US" sz="675">
                <a:solidFill>
                  <a:schemeClr val="bg1">
                    <a:lumMod val="85000"/>
                  </a:schemeClr>
                </a:solidFill>
                <a:latin typeface="Arial" panose="020B0604020202020204" pitchFamily="34" charset="0"/>
                <a:cs typeface="Arial" panose="020B0604020202020204" pitchFamily="34" charset="0"/>
              </a:rPr>
              <a:t>© 2018 NCHA | All rights reserved</a:t>
            </a:r>
          </a:p>
        </p:txBody>
      </p:sp>
      <p:cxnSp>
        <p:nvCxnSpPr>
          <p:cNvPr id="28" name="Straight Connector 27">
            <a:extLst>
              <a:ext uri="{FF2B5EF4-FFF2-40B4-BE49-F238E27FC236}">
                <a16:creationId xmlns:a16="http://schemas.microsoft.com/office/drawing/2014/main" id="{FD84C201-7D47-480D-ADE0-32DBE7DC6CD8}"/>
              </a:ext>
            </a:extLst>
          </p:cNvPr>
          <p:cNvCxnSpPr>
            <a:cxnSpLocks/>
          </p:cNvCxnSpPr>
          <p:nvPr userDrawn="1"/>
        </p:nvCxnSpPr>
        <p:spPr>
          <a:xfrm>
            <a:off x="1332484" y="4482467"/>
            <a:ext cx="78115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A6C5CB0A-EC60-4213-879A-726A7DB9AA1B}"/>
              </a:ext>
            </a:extLst>
          </p:cNvPr>
          <p:cNvSpPr>
            <a:spLocks noGrp="1"/>
          </p:cNvSpPr>
          <p:nvPr>
            <p:ph type="ctrTitle"/>
          </p:nvPr>
        </p:nvSpPr>
        <p:spPr>
          <a:xfrm>
            <a:off x="1252418" y="3200420"/>
            <a:ext cx="6858000" cy="831750"/>
          </a:xfrm>
          <a:solidFill>
            <a:srgbClr val="5C6670">
              <a:alpha val="60000"/>
            </a:srgbClr>
          </a:solidFill>
        </p:spPr>
        <p:txBody>
          <a:bodyPr anchor="ctr" anchorCtr="0">
            <a:normAutofit/>
          </a:bodyPr>
          <a:lstStyle>
            <a:lvl1pPr marL="92869" indent="0" algn="l">
              <a:defRPr sz="2850">
                <a:solidFill>
                  <a:schemeClr val="bg1"/>
                </a:solidFill>
              </a:defRPr>
            </a:lvl1pPr>
          </a:lstStyle>
          <a:p>
            <a:r>
              <a:rPr lang="en-US"/>
              <a:t>Click to edit Master title style</a:t>
            </a:r>
          </a:p>
        </p:txBody>
      </p:sp>
      <p:sp>
        <p:nvSpPr>
          <p:cNvPr id="32" name="Subtitle 2">
            <a:extLst>
              <a:ext uri="{FF2B5EF4-FFF2-40B4-BE49-F238E27FC236}">
                <a16:creationId xmlns:a16="http://schemas.microsoft.com/office/drawing/2014/main" id="{2E8C9B05-17E3-4909-87E4-302B5276A174}"/>
              </a:ext>
            </a:extLst>
          </p:cNvPr>
          <p:cNvSpPr>
            <a:spLocks noGrp="1"/>
          </p:cNvSpPr>
          <p:nvPr>
            <p:ph type="subTitle" idx="1"/>
          </p:nvPr>
        </p:nvSpPr>
        <p:spPr>
          <a:xfrm>
            <a:off x="1252418" y="3974063"/>
            <a:ext cx="6858000" cy="628643"/>
          </a:xfrm>
          <a:prstGeom prst="rect">
            <a:avLst/>
          </a:prstGeom>
          <a:solidFill>
            <a:srgbClr val="5C6670">
              <a:alpha val="60000"/>
            </a:srgbClr>
          </a:solidFill>
        </p:spPr>
        <p:txBody>
          <a:bodyPr anchor="ctr" anchorCtr="0"/>
          <a:lstStyle>
            <a:lvl1pPr marL="347663" indent="-263129" algn="l">
              <a:buClr>
                <a:srgbClr val="002D73"/>
              </a:buClr>
              <a:buSzPct val="100000"/>
              <a:buFontTx/>
              <a:buBlip>
                <a:blip r:embed="rId3"/>
              </a:buBlip>
              <a:defRPr sz="1800">
                <a:solidFill>
                  <a:srgbClr val="FFD92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Text Placeholder 2">
            <a:extLst>
              <a:ext uri="{FF2B5EF4-FFF2-40B4-BE49-F238E27FC236}">
                <a16:creationId xmlns:a16="http://schemas.microsoft.com/office/drawing/2014/main" id="{47125DA3-EBB7-FB4C-8DCF-05C3B6D80F0A}"/>
              </a:ext>
            </a:extLst>
          </p:cNvPr>
          <p:cNvSpPr>
            <a:spLocks noGrp="1"/>
          </p:cNvSpPr>
          <p:nvPr>
            <p:ph type="body" idx="10" hasCustomPrompt="1"/>
          </p:nvPr>
        </p:nvSpPr>
        <p:spPr>
          <a:xfrm>
            <a:off x="1317074" y="4627226"/>
            <a:ext cx="7106002" cy="462339"/>
          </a:xfrm>
          <a:prstGeom prst="rect">
            <a:avLst/>
          </a:prstGeo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Presentation to:</a:t>
            </a:r>
          </a:p>
        </p:txBody>
      </p:sp>
      <p:sp>
        <p:nvSpPr>
          <p:cNvPr id="17" name="Text Placeholder 2">
            <a:extLst>
              <a:ext uri="{FF2B5EF4-FFF2-40B4-BE49-F238E27FC236}">
                <a16:creationId xmlns:a16="http://schemas.microsoft.com/office/drawing/2014/main" id="{3F450796-26B5-6E4E-90FE-E031266F60B0}"/>
              </a:ext>
            </a:extLst>
          </p:cNvPr>
          <p:cNvSpPr>
            <a:spLocks noGrp="1"/>
          </p:cNvSpPr>
          <p:nvPr>
            <p:ph type="body" idx="11" hasCustomPrompt="1"/>
          </p:nvPr>
        </p:nvSpPr>
        <p:spPr>
          <a:xfrm>
            <a:off x="1317074" y="5055819"/>
            <a:ext cx="7106002" cy="400956"/>
          </a:xfrm>
          <a:prstGeom prst="rect">
            <a:avLst/>
          </a:prstGeo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Presentation by:</a:t>
            </a:r>
          </a:p>
        </p:txBody>
      </p:sp>
      <p:sp>
        <p:nvSpPr>
          <p:cNvPr id="18" name="Text Placeholder 2">
            <a:extLst>
              <a:ext uri="{FF2B5EF4-FFF2-40B4-BE49-F238E27FC236}">
                <a16:creationId xmlns:a16="http://schemas.microsoft.com/office/drawing/2014/main" id="{89F9FC30-9975-634D-8A12-635F024F328F}"/>
              </a:ext>
            </a:extLst>
          </p:cNvPr>
          <p:cNvSpPr>
            <a:spLocks noGrp="1"/>
          </p:cNvSpPr>
          <p:nvPr>
            <p:ph type="body" idx="12" hasCustomPrompt="1"/>
          </p:nvPr>
        </p:nvSpPr>
        <p:spPr>
          <a:xfrm>
            <a:off x="1317074" y="5453568"/>
            <a:ext cx="2231793" cy="413117"/>
          </a:xfrm>
          <a:prstGeom prst="rect">
            <a:avLst/>
          </a:prstGeo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Date: </a:t>
            </a:r>
          </a:p>
        </p:txBody>
      </p:sp>
      <p:pic>
        <p:nvPicPr>
          <p:cNvPr id="24" name="Picture 23">
            <a:extLst>
              <a:ext uri="{FF2B5EF4-FFF2-40B4-BE49-F238E27FC236}">
                <a16:creationId xmlns:a16="http://schemas.microsoft.com/office/drawing/2014/main" id="{4DD337CF-7CF6-6149-A42D-833E085F010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2652605302"/>
      </p:ext>
    </p:extLst>
  </p:cSld>
  <p:clrMapOvr>
    <a:masterClrMapping/>
  </p:clrMapOvr>
  <p:extLst>
    <p:ext uri="{DCECCB84-F9BA-43D5-87BE-67443E8EF086}">
      <p15:sldGuideLst xmlns:p15="http://schemas.microsoft.com/office/powerpoint/2012/main">
        <p15:guide id="1" pos="1176">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68FECBF-2243-4D7C-9E3C-6DA3EDBA7944}"/>
              </a:ext>
            </a:extLst>
          </p:cNvPr>
          <p:cNvPicPr>
            <a:picLocks noChangeAspect="1"/>
          </p:cNvPicPr>
          <p:nvPr userDrawn="1"/>
        </p:nvPicPr>
        <p:blipFill rotWithShape="1">
          <a:blip r:embed="rId2"/>
          <a:srcRect l="10844" t="24801"/>
          <a:stretch/>
        </p:blipFill>
        <p:spPr>
          <a:xfrm>
            <a:off x="0" y="0"/>
            <a:ext cx="9144000" cy="6858000"/>
          </a:xfrm>
          <a:prstGeom prst="rect">
            <a:avLst/>
          </a:prstGeom>
        </p:spPr>
      </p:pic>
      <p:sp>
        <p:nvSpPr>
          <p:cNvPr id="17" name="Rectangle 16">
            <a:extLst>
              <a:ext uri="{FF2B5EF4-FFF2-40B4-BE49-F238E27FC236}">
                <a16:creationId xmlns:a16="http://schemas.microsoft.com/office/drawing/2014/main" id="{9DC3F4F6-9AD6-4D1E-BE76-8D6488E74F2D}"/>
              </a:ext>
            </a:extLst>
          </p:cNvPr>
          <p:cNvSpPr/>
          <p:nvPr userDrawn="1"/>
        </p:nvSpPr>
        <p:spPr>
          <a:xfrm>
            <a:off x="-1" y="1"/>
            <a:ext cx="9143999" cy="6868275"/>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ight Triangle 17">
            <a:extLst>
              <a:ext uri="{FF2B5EF4-FFF2-40B4-BE49-F238E27FC236}">
                <a16:creationId xmlns:a16="http://schemas.microsoft.com/office/drawing/2014/main" id="{292881A0-6E8E-4839-BAD9-C7266D83B8CE}"/>
              </a:ext>
            </a:extLst>
          </p:cNvPr>
          <p:cNvSpPr/>
          <p:nvPr userDrawn="1"/>
        </p:nvSpPr>
        <p:spPr>
          <a:xfrm rot="5400000">
            <a:off x="-520700" y="520700"/>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ight Triangle 32">
            <a:extLst>
              <a:ext uri="{FF2B5EF4-FFF2-40B4-BE49-F238E27FC236}">
                <a16:creationId xmlns:a16="http://schemas.microsoft.com/office/drawing/2014/main" id="{24A58D3B-6F50-446D-B1D9-886E4AE35754}"/>
              </a:ext>
            </a:extLst>
          </p:cNvPr>
          <p:cNvSpPr/>
          <p:nvPr userDrawn="1"/>
        </p:nvSpPr>
        <p:spPr>
          <a:xfrm>
            <a:off x="1" y="4441372"/>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ight Triangle 33">
            <a:extLst>
              <a:ext uri="{FF2B5EF4-FFF2-40B4-BE49-F238E27FC236}">
                <a16:creationId xmlns:a16="http://schemas.microsoft.com/office/drawing/2014/main" id="{7218D8AF-B97C-4345-ADB2-A2D8CB9D3BD9}"/>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a:extLst>
              <a:ext uri="{FF2B5EF4-FFF2-40B4-BE49-F238E27FC236}">
                <a16:creationId xmlns:a16="http://schemas.microsoft.com/office/drawing/2014/main" id="{D06F3259-5F78-4F79-9550-12E23056F04C}"/>
              </a:ext>
            </a:extLst>
          </p:cNvPr>
          <p:cNvSpPr txBox="1"/>
          <p:nvPr userDrawn="1"/>
        </p:nvSpPr>
        <p:spPr>
          <a:xfrm>
            <a:off x="4833019" y="6400266"/>
            <a:ext cx="3141788" cy="196208"/>
          </a:xfrm>
          <a:prstGeom prst="rect">
            <a:avLst/>
          </a:prstGeom>
          <a:noFill/>
        </p:spPr>
        <p:txBody>
          <a:bodyPr wrap="square" rtlCol="0">
            <a:spAutoFit/>
          </a:bodyPr>
          <a:lstStyle/>
          <a:p>
            <a:pPr algn="r"/>
            <a:r>
              <a:rPr lang="en-US" sz="675">
                <a:solidFill>
                  <a:schemeClr val="bg1">
                    <a:lumMod val="85000"/>
                  </a:schemeClr>
                </a:solidFill>
                <a:latin typeface="Arial" panose="020B0604020202020204" pitchFamily="34" charset="0"/>
                <a:cs typeface="Arial" panose="020B0604020202020204" pitchFamily="34" charset="0"/>
              </a:rPr>
              <a:t>© 2018 NCHA | All rights reserved</a:t>
            </a:r>
          </a:p>
        </p:txBody>
      </p:sp>
      <p:cxnSp>
        <p:nvCxnSpPr>
          <p:cNvPr id="39" name="Straight Connector 38">
            <a:extLst>
              <a:ext uri="{FF2B5EF4-FFF2-40B4-BE49-F238E27FC236}">
                <a16:creationId xmlns:a16="http://schemas.microsoft.com/office/drawing/2014/main" id="{23B2D22C-2CD9-47AC-9719-A197AD982246}"/>
              </a:ext>
            </a:extLst>
          </p:cNvPr>
          <p:cNvCxnSpPr>
            <a:cxnSpLocks/>
          </p:cNvCxnSpPr>
          <p:nvPr userDrawn="1"/>
        </p:nvCxnSpPr>
        <p:spPr>
          <a:xfrm>
            <a:off x="1332484" y="4482467"/>
            <a:ext cx="78115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Title 1">
            <a:extLst>
              <a:ext uri="{FF2B5EF4-FFF2-40B4-BE49-F238E27FC236}">
                <a16:creationId xmlns:a16="http://schemas.microsoft.com/office/drawing/2014/main" id="{0EC3DB8A-088C-49A0-8756-6833EA66054E}"/>
              </a:ext>
            </a:extLst>
          </p:cNvPr>
          <p:cNvSpPr>
            <a:spLocks noGrp="1"/>
          </p:cNvSpPr>
          <p:nvPr>
            <p:ph type="ctrTitle"/>
          </p:nvPr>
        </p:nvSpPr>
        <p:spPr>
          <a:xfrm>
            <a:off x="1252418" y="3200420"/>
            <a:ext cx="6858000" cy="831750"/>
          </a:xfrm>
          <a:solidFill>
            <a:srgbClr val="5C6670">
              <a:alpha val="60000"/>
            </a:srgbClr>
          </a:solidFill>
        </p:spPr>
        <p:txBody>
          <a:bodyPr anchor="ctr" anchorCtr="0">
            <a:normAutofit/>
          </a:bodyPr>
          <a:lstStyle>
            <a:lvl1pPr marL="92869" indent="0" algn="l">
              <a:defRPr sz="2850">
                <a:solidFill>
                  <a:schemeClr val="bg1"/>
                </a:solidFill>
              </a:defRPr>
            </a:lvl1pPr>
          </a:lstStyle>
          <a:p>
            <a:r>
              <a:rPr lang="en-US"/>
              <a:t>Click to edit Master title style</a:t>
            </a:r>
          </a:p>
        </p:txBody>
      </p:sp>
      <p:sp>
        <p:nvSpPr>
          <p:cNvPr id="43" name="Subtitle 2">
            <a:extLst>
              <a:ext uri="{FF2B5EF4-FFF2-40B4-BE49-F238E27FC236}">
                <a16:creationId xmlns:a16="http://schemas.microsoft.com/office/drawing/2014/main" id="{39E30BB1-EEA9-4A21-BA2E-C1FDB7AAEEAD}"/>
              </a:ext>
            </a:extLst>
          </p:cNvPr>
          <p:cNvSpPr>
            <a:spLocks noGrp="1"/>
          </p:cNvSpPr>
          <p:nvPr>
            <p:ph type="subTitle" idx="1"/>
          </p:nvPr>
        </p:nvSpPr>
        <p:spPr>
          <a:xfrm>
            <a:off x="1252418" y="3974063"/>
            <a:ext cx="6858000" cy="628643"/>
          </a:xfrm>
          <a:prstGeom prst="rect">
            <a:avLst/>
          </a:prstGeom>
          <a:solidFill>
            <a:srgbClr val="5C6670">
              <a:alpha val="60000"/>
            </a:srgbClr>
          </a:solidFill>
        </p:spPr>
        <p:txBody>
          <a:bodyPr anchor="ctr" anchorCtr="0"/>
          <a:lstStyle>
            <a:lvl1pPr marL="347663" indent="-263129" algn="l">
              <a:buClr>
                <a:srgbClr val="002D73"/>
              </a:buClr>
              <a:buSzPct val="100000"/>
              <a:buFontTx/>
              <a:buBlip>
                <a:blip r:embed="rId3"/>
              </a:buBlip>
              <a:defRPr sz="1800">
                <a:solidFill>
                  <a:srgbClr val="FFD92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9" name="Text Placeholder 2">
            <a:extLst>
              <a:ext uri="{FF2B5EF4-FFF2-40B4-BE49-F238E27FC236}">
                <a16:creationId xmlns:a16="http://schemas.microsoft.com/office/drawing/2014/main" id="{63C55526-5F30-2A49-8AC7-06B8A12FB685}"/>
              </a:ext>
            </a:extLst>
          </p:cNvPr>
          <p:cNvSpPr>
            <a:spLocks noGrp="1"/>
          </p:cNvSpPr>
          <p:nvPr>
            <p:ph type="body" idx="10" hasCustomPrompt="1"/>
          </p:nvPr>
        </p:nvSpPr>
        <p:spPr>
          <a:xfrm>
            <a:off x="1317074" y="4627226"/>
            <a:ext cx="7106002" cy="462339"/>
          </a:xfrm>
          <a:prstGeom prst="rect">
            <a:avLst/>
          </a:prstGeo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Presentation to:</a:t>
            </a:r>
          </a:p>
        </p:txBody>
      </p:sp>
      <p:sp>
        <p:nvSpPr>
          <p:cNvPr id="20" name="Text Placeholder 2">
            <a:extLst>
              <a:ext uri="{FF2B5EF4-FFF2-40B4-BE49-F238E27FC236}">
                <a16:creationId xmlns:a16="http://schemas.microsoft.com/office/drawing/2014/main" id="{EECD1691-4E56-834D-82CE-45E80863488C}"/>
              </a:ext>
            </a:extLst>
          </p:cNvPr>
          <p:cNvSpPr>
            <a:spLocks noGrp="1"/>
          </p:cNvSpPr>
          <p:nvPr>
            <p:ph type="body" idx="11" hasCustomPrompt="1"/>
          </p:nvPr>
        </p:nvSpPr>
        <p:spPr>
          <a:xfrm>
            <a:off x="1317074" y="5055819"/>
            <a:ext cx="7106002" cy="400956"/>
          </a:xfrm>
          <a:prstGeom prst="rect">
            <a:avLst/>
          </a:prstGeo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Presentation by:</a:t>
            </a:r>
          </a:p>
        </p:txBody>
      </p:sp>
      <p:sp>
        <p:nvSpPr>
          <p:cNvPr id="21" name="Text Placeholder 2">
            <a:extLst>
              <a:ext uri="{FF2B5EF4-FFF2-40B4-BE49-F238E27FC236}">
                <a16:creationId xmlns:a16="http://schemas.microsoft.com/office/drawing/2014/main" id="{4601ECF2-CC3A-8E4C-B8BE-E1EFB6773A8E}"/>
              </a:ext>
            </a:extLst>
          </p:cNvPr>
          <p:cNvSpPr>
            <a:spLocks noGrp="1"/>
          </p:cNvSpPr>
          <p:nvPr>
            <p:ph type="body" idx="12" hasCustomPrompt="1"/>
          </p:nvPr>
        </p:nvSpPr>
        <p:spPr>
          <a:xfrm>
            <a:off x="1317074" y="5453568"/>
            <a:ext cx="2231793" cy="413117"/>
          </a:xfrm>
          <a:prstGeom prst="rect">
            <a:avLst/>
          </a:prstGeo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Date: </a:t>
            </a:r>
          </a:p>
        </p:txBody>
      </p:sp>
      <p:sp>
        <p:nvSpPr>
          <p:cNvPr id="23" name="TextBox 22">
            <a:extLst>
              <a:ext uri="{FF2B5EF4-FFF2-40B4-BE49-F238E27FC236}">
                <a16:creationId xmlns:a16="http://schemas.microsoft.com/office/drawing/2014/main" id="{A8156A86-202B-E140-8B06-62AFB55CCDEC}"/>
              </a:ext>
            </a:extLst>
          </p:cNvPr>
          <p:cNvSpPr txBox="1"/>
          <p:nvPr userDrawn="1"/>
        </p:nvSpPr>
        <p:spPr>
          <a:xfrm>
            <a:off x="2191450" y="5959719"/>
            <a:ext cx="5918969" cy="415498"/>
          </a:xfrm>
          <a:prstGeom prst="rect">
            <a:avLst/>
          </a:prstGeom>
          <a:noFill/>
        </p:spPr>
        <p:txBody>
          <a:bodyPr wrap="square" rtlCol="0">
            <a:spAutoFit/>
          </a:bodyPr>
          <a:lstStyle/>
          <a:p>
            <a:pPr algn="r"/>
            <a:r>
              <a:rPr lang="en-US" sz="1050" b="1">
                <a:solidFill>
                  <a:schemeClr val="bg1"/>
                </a:solidFill>
                <a:latin typeface="Arial" panose="020B0604020202020204" pitchFamily="34" charset="0"/>
                <a:cs typeface="Arial" panose="020B0604020202020204" pitchFamily="34" charset="0"/>
              </a:rPr>
              <a:t>To foster and accelerate the collective impact of hospitals, health systems, and community partners to improve the health of North Carolinians. </a:t>
            </a:r>
          </a:p>
        </p:txBody>
      </p:sp>
      <p:pic>
        <p:nvPicPr>
          <p:cNvPr id="25" name="Picture 24">
            <a:extLst>
              <a:ext uri="{FF2B5EF4-FFF2-40B4-BE49-F238E27FC236}">
                <a16:creationId xmlns:a16="http://schemas.microsoft.com/office/drawing/2014/main" id="{1AB259B8-429C-DD44-A3FF-4532845089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121172220"/>
      </p:ext>
    </p:extLst>
  </p:cSld>
  <p:clrMapOvr>
    <a:masterClrMapping/>
  </p:clrMapOvr>
  <p:extLst>
    <p:ext uri="{DCECCB84-F9BA-43D5-87BE-67443E8EF086}">
      <p15:sldGuideLst xmlns:p15="http://schemas.microsoft.com/office/powerpoint/2012/main">
        <p15:guide id="1" pos="1176">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8328CC0-EA93-44FD-96D3-6A9C1AB39FF6}"/>
              </a:ext>
            </a:extLst>
          </p:cNvPr>
          <p:cNvPicPr>
            <a:picLocks noChangeAspect="1"/>
          </p:cNvPicPr>
          <p:nvPr userDrawn="1"/>
        </p:nvPicPr>
        <p:blipFill rotWithShape="1">
          <a:blip r:embed="rId2"/>
          <a:srcRect t="26124" r="12442"/>
          <a:stretch/>
        </p:blipFill>
        <p:spPr>
          <a:xfrm>
            <a:off x="0" y="1"/>
            <a:ext cx="9143999" cy="6858001"/>
          </a:xfrm>
          <a:prstGeom prst="rect">
            <a:avLst/>
          </a:prstGeom>
        </p:spPr>
      </p:pic>
      <p:sp>
        <p:nvSpPr>
          <p:cNvPr id="20" name="Rectangle 19">
            <a:extLst>
              <a:ext uri="{FF2B5EF4-FFF2-40B4-BE49-F238E27FC236}">
                <a16:creationId xmlns:a16="http://schemas.microsoft.com/office/drawing/2014/main" id="{25DD74D2-6E26-4D20-B0A6-5346FD4792DF}"/>
              </a:ext>
            </a:extLst>
          </p:cNvPr>
          <p:cNvSpPr/>
          <p:nvPr userDrawn="1"/>
        </p:nvSpPr>
        <p:spPr>
          <a:xfrm>
            <a:off x="0" y="1"/>
            <a:ext cx="9143999" cy="6868275"/>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ight Triangle 20">
            <a:extLst>
              <a:ext uri="{FF2B5EF4-FFF2-40B4-BE49-F238E27FC236}">
                <a16:creationId xmlns:a16="http://schemas.microsoft.com/office/drawing/2014/main" id="{DD87C1C2-8878-4741-8117-3BA9B93AA3B7}"/>
              </a:ext>
            </a:extLst>
          </p:cNvPr>
          <p:cNvSpPr/>
          <p:nvPr userDrawn="1"/>
        </p:nvSpPr>
        <p:spPr>
          <a:xfrm rot="5400000">
            <a:off x="-520700" y="520700"/>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ight Triangle 21">
            <a:extLst>
              <a:ext uri="{FF2B5EF4-FFF2-40B4-BE49-F238E27FC236}">
                <a16:creationId xmlns:a16="http://schemas.microsoft.com/office/drawing/2014/main" id="{BB7151C3-6DB1-48B0-AF52-F3CCDA531AED}"/>
              </a:ext>
            </a:extLst>
          </p:cNvPr>
          <p:cNvSpPr/>
          <p:nvPr userDrawn="1"/>
        </p:nvSpPr>
        <p:spPr>
          <a:xfrm>
            <a:off x="1" y="4441372"/>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ight Triangle 22">
            <a:extLst>
              <a:ext uri="{FF2B5EF4-FFF2-40B4-BE49-F238E27FC236}">
                <a16:creationId xmlns:a16="http://schemas.microsoft.com/office/drawing/2014/main" id="{219B2CA5-E277-4101-AAEB-CEB1C27D3E7F}"/>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a:extLst>
              <a:ext uri="{FF2B5EF4-FFF2-40B4-BE49-F238E27FC236}">
                <a16:creationId xmlns:a16="http://schemas.microsoft.com/office/drawing/2014/main" id="{B45E491B-2811-492E-AD60-FEDE960A6978}"/>
              </a:ext>
            </a:extLst>
          </p:cNvPr>
          <p:cNvSpPr txBox="1"/>
          <p:nvPr userDrawn="1"/>
        </p:nvSpPr>
        <p:spPr>
          <a:xfrm>
            <a:off x="4833019" y="6400266"/>
            <a:ext cx="3141788" cy="196208"/>
          </a:xfrm>
          <a:prstGeom prst="rect">
            <a:avLst/>
          </a:prstGeom>
          <a:noFill/>
        </p:spPr>
        <p:txBody>
          <a:bodyPr wrap="square" rtlCol="0">
            <a:spAutoFit/>
          </a:bodyPr>
          <a:lstStyle/>
          <a:p>
            <a:pPr algn="r"/>
            <a:r>
              <a:rPr lang="en-US" sz="675">
                <a:solidFill>
                  <a:schemeClr val="bg1">
                    <a:lumMod val="85000"/>
                  </a:schemeClr>
                </a:solidFill>
                <a:latin typeface="Arial" panose="020B0604020202020204" pitchFamily="34" charset="0"/>
                <a:cs typeface="Arial" panose="020B0604020202020204" pitchFamily="34" charset="0"/>
              </a:rPr>
              <a:t>© 2018 NCHA | All rights reserved</a:t>
            </a:r>
          </a:p>
        </p:txBody>
      </p:sp>
      <p:cxnSp>
        <p:nvCxnSpPr>
          <p:cNvPr id="28" name="Straight Connector 27">
            <a:extLst>
              <a:ext uri="{FF2B5EF4-FFF2-40B4-BE49-F238E27FC236}">
                <a16:creationId xmlns:a16="http://schemas.microsoft.com/office/drawing/2014/main" id="{2A440F7E-3B1A-41D6-80E1-34ADF7CAF77E}"/>
              </a:ext>
            </a:extLst>
          </p:cNvPr>
          <p:cNvCxnSpPr>
            <a:cxnSpLocks/>
          </p:cNvCxnSpPr>
          <p:nvPr userDrawn="1"/>
        </p:nvCxnSpPr>
        <p:spPr>
          <a:xfrm>
            <a:off x="1332484" y="4482467"/>
            <a:ext cx="78115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03AAA2C6-62B3-44A6-837C-0DE3BA003CCE}"/>
              </a:ext>
            </a:extLst>
          </p:cNvPr>
          <p:cNvSpPr>
            <a:spLocks noGrp="1"/>
          </p:cNvSpPr>
          <p:nvPr>
            <p:ph type="ctrTitle"/>
          </p:nvPr>
        </p:nvSpPr>
        <p:spPr>
          <a:xfrm>
            <a:off x="1252418" y="3200420"/>
            <a:ext cx="6858000" cy="831750"/>
          </a:xfrm>
          <a:solidFill>
            <a:srgbClr val="5C6670">
              <a:alpha val="60000"/>
            </a:srgbClr>
          </a:solidFill>
        </p:spPr>
        <p:txBody>
          <a:bodyPr anchor="ctr" anchorCtr="0">
            <a:normAutofit/>
          </a:bodyPr>
          <a:lstStyle>
            <a:lvl1pPr marL="92869" indent="0" algn="l">
              <a:defRPr sz="2850">
                <a:solidFill>
                  <a:schemeClr val="bg1"/>
                </a:solidFill>
              </a:defRPr>
            </a:lvl1pPr>
          </a:lstStyle>
          <a:p>
            <a:r>
              <a:rPr lang="en-US"/>
              <a:t>Click to edit Master title style</a:t>
            </a:r>
          </a:p>
        </p:txBody>
      </p:sp>
      <p:sp>
        <p:nvSpPr>
          <p:cNvPr id="32" name="Subtitle 2">
            <a:extLst>
              <a:ext uri="{FF2B5EF4-FFF2-40B4-BE49-F238E27FC236}">
                <a16:creationId xmlns:a16="http://schemas.microsoft.com/office/drawing/2014/main" id="{CAD9444A-21E8-49CB-BA85-610E81BA9A2B}"/>
              </a:ext>
            </a:extLst>
          </p:cNvPr>
          <p:cNvSpPr>
            <a:spLocks noGrp="1"/>
          </p:cNvSpPr>
          <p:nvPr>
            <p:ph type="subTitle" idx="1"/>
          </p:nvPr>
        </p:nvSpPr>
        <p:spPr>
          <a:xfrm>
            <a:off x="1252418" y="3974063"/>
            <a:ext cx="6858000" cy="628643"/>
          </a:xfrm>
          <a:prstGeom prst="rect">
            <a:avLst/>
          </a:prstGeom>
          <a:solidFill>
            <a:srgbClr val="5C6670">
              <a:alpha val="60000"/>
            </a:srgbClr>
          </a:solidFill>
        </p:spPr>
        <p:txBody>
          <a:bodyPr anchor="ctr" anchorCtr="0"/>
          <a:lstStyle>
            <a:lvl1pPr marL="347663" indent="-263129" algn="l">
              <a:buClr>
                <a:srgbClr val="002D73"/>
              </a:buClr>
              <a:buSzPct val="100000"/>
              <a:buFontTx/>
              <a:buBlip>
                <a:blip r:embed="rId3"/>
              </a:buBlip>
              <a:defRPr sz="1800">
                <a:solidFill>
                  <a:srgbClr val="FFD92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Text Placeholder 2">
            <a:extLst>
              <a:ext uri="{FF2B5EF4-FFF2-40B4-BE49-F238E27FC236}">
                <a16:creationId xmlns:a16="http://schemas.microsoft.com/office/drawing/2014/main" id="{B1355988-8C97-E246-97F2-A2C81C2C8A40}"/>
              </a:ext>
            </a:extLst>
          </p:cNvPr>
          <p:cNvSpPr>
            <a:spLocks noGrp="1"/>
          </p:cNvSpPr>
          <p:nvPr>
            <p:ph type="body" idx="10" hasCustomPrompt="1"/>
          </p:nvPr>
        </p:nvSpPr>
        <p:spPr>
          <a:xfrm>
            <a:off x="1317074" y="4627226"/>
            <a:ext cx="7106002" cy="462339"/>
          </a:xfrm>
          <a:prstGeom prst="rect">
            <a:avLst/>
          </a:prstGeo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Presentation to:</a:t>
            </a:r>
          </a:p>
        </p:txBody>
      </p:sp>
      <p:sp>
        <p:nvSpPr>
          <p:cNvPr id="17" name="Text Placeholder 2">
            <a:extLst>
              <a:ext uri="{FF2B5EF4-FFF2-40B4-BE49-F238E27FC236}">
                <a16:creationId xmlns:a16="http://schemas.microsoft.com/office/drawing/2014/main" id="{BF1477CE-616B-CF4F-AD2B-29C38C422E7F}"/>
              </a:ext>
            </a:extLst>
          </p:cNvPr>
          <p:cNvSpPr>
            <a:spLocks noGrp="1"/>
          </p:cNvSpPr>
          <p:nvPr>
            <p:ph type="body" idx="11" hasCustomPrompt="1"/>
          </p:nvPr>
        </p:nvSpPr>
        <p:spPr>
          <a:xfrm>
            <a:off x="1317074" y="5055819"/>
            <a:ext cx="7106002" cy="400956"/>
          </a:xfrm>
          <a:prstGeom prst="rect">
            <a:avLst/>
          </a:prstGeo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Presentation by:</a:t>
            </a:r>
          </a:p>
        </p:txBody>
      </p:sp>
      <p:sp>
        <p:nvSpPr>
          <p:cNvPr id="18" name="Text Placeholder 2">
            <a:extLst>
              <a:ext uri="{FF2B5EF4-FFF2-40B4-BE49-F238E27FC236}">
                <a16:creationId xmlns:a16="http://schemas.microsoft.com/office/drawing/2014/main" id="{3946F6B2-CB57-6647-80AC-614443FE6432}"/>
              </a:ext>
            </a:extLst>
          </p:cNvPr>
          <p:cNvSpPr>
            <a:spLocks noGrp="1"/>
          </p:cNvSpPr>
          <p:nvPr>
            <p:ph type="body" idx="12" hasCustomPrompt="1"/>
          </p:nvPr>
        </p:nvSpPr>
        <p:spPr>
          <a:xfrm>
            <a:off x="1317074" y="5453568"/>
            <a:ext cx="2231793" cy="413117"/>
          </a:xfrm>
          <a:prstGeom prst="rect">
            <a:avLst/>
          </a:prstGeo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Date: </a:t>
            </a:r>
          </a:p>
        </p:txBody>
      </p:sp>
      <p:sp>
        <p:nvSpPr>
          <p:cNvPr id="29" name="TextBox 28">
            <a:extLst>
              <a:ext uri="{FF2B5EF4-FFF2-40B4-BE49-F238E27FC236}">
                <a16:creationId xmlns:a16="http://schemas.microsoft.com/office/drawing/2014/main" id="{30598718-2428-144E-B065-FAA60272C3A5}"/>
              </a:ext>
            </a:extLst>
          </p:cNvPr>
          <p:cNvSpPr txBox="1"/>
          <p:nvPr userDrawn="1"/>
        </p:nvSpPr>
        <p:spPr>
          <a:xfrm>
            <a:off x="2191450" y="5992462"/>
            <a:ext cx="5918969" cy="415498"/>
          </a:xfrm>
          <a:prstGeom prst="rect">
            <a:avLst/>
          </a:prstGeom>
          <a:noFill/>
        </p:spPr>
        <p:txBody>
          <a:bodyPr wrap="square" rtlCol="0">
            <a:spAutoFit/>
          </a:bodyPr>
          <a:lstStyle/>
          <a:p>
            <a:pPr algn="r"/>
            <a:r>
              <a:rPr lang="en-US" sz="1050" b="1">
                <a:solidFill>
                  <a:schemeClr val="bg1"/>
                </a:solidFill>
                <a:latin typeface="Arial" panose="020B0604020202020204" pitchFamily="34" charset="0"/>
                <a:cs typeface="Arial" panose="020B0604020202020204" pitchFamily="34" charset="0"/>
              </a:rPr>
              <a:t>To foster and accelerate the collective impact of hospitals, health systems, and community partners to improve the health of North Carolinians. </a:t>
            </a:r>
          </a:p>
        </p:txBody>
      </p:sp>
      <p:pic>
        <p:nvPicPr>
          <p:cNvPr id="24" name="Picture 23">
            <a:extLst>
              <a:ext uri="{FF2B5EF4-FFF2-40B4-BE49-F238E27FC236}">
                <a16:creationId xmlns:a16="http://schemas.microsoft.com/office/drawing/2014/main" id="{CA62E6FB-D2BC-6D47-8A68-3F216A18B60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3729065760"/>
      </p:ext>
    </p:extLst>
  </p:cSld>
  <p:clrMapOvr>
    <a:masterClrMapping/>
  </p:clrMapOvr>
  <p:extLst>
    <p:ext uri="{DCECCB84-F9BA-43D5-87BE-67443E8EF086}">
      <p15:sldGuideLst xmlns:p15="http://schemas.microsoft.com/office/powerpoint/2012/main">
        <p15:guide id="1" pos="117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A">
  <p:cSld name="Content A">
    <p:spTree>
      <p:nvGrpSpPr>
        <p:cNvPr id="1" name="Shape 20"/>
        <p:cNvGrpSpPr/>
        <p:nvPr/>
      </p:nvGrpSpPr>
      <p:grpSpPr>
        <a:xfrm>
          <a:off x="0" y="0"/>
          <a:ext cx="0" cy="0"/>
          <a:chOff x="0" y="0"/>
          <a:chExt cx="0" cy="0"/>
        </a:xfrm>
      </p:grpSpPr>
      <p:sp>
        <p:nvSpPr>
          <p:cNvPr id="21" name="Google Shape;21;p145"/>
          <p:cNvSpPr txBox="1">
            <a:spLocks noGrp="1"/>
          </p:cNvSpPr>
          <p:nvPr>
            <p:ph type="body" idx="1"/>
          </p:nvPr>
        </p:nvSpPr>
        <p:spPr>
          <a:xfrm>
            <a:off x="457200" y="457200"/>
            <a:ext cx="8229600" cy="457200"/>
          </a:xfrm>
          <a:prstGeom prst="rect">
            <a:avLst/>
          </a:prstGeom>
          <a:noFill/>
          <a:ln>
            <a:noFill/>
          </a:ln>
        </p:spPr>
        <p:txBody>
          <a:bodyPr spcFirstLastPara="1" wrap="square" lIns="0" tIns="0" rIns="0" bIns="0" anchor="t" anchorCtr="0">
            <a:noAutofit/>
          </a:bodyPr>
          <a:lstStyle>
            <a:lvl1pPr marL="342900" marR="0" lvl="0" indent="-171450" algn="l" rtl="0">
              <a:lnSpc>
                <a:spcPct val="90000"/>
              </a:lnSpc>
              <a:spcBef>
                <a:spcPts val="750"/>
              </a:spcBef>
              <a:spcAft>
                <a:spcPts val="0"/>
              </a:spcAft>
              <a:buClr>
                <a:srgbClr val="69AD46"/>
              </a:buClr>
              <a:buSzPts val="3500"/>
              <a:buFont typeface="Arial"/>
              <a:buNone/>
              <a:defRPr sz="2625" b="1" u="none" strike="noStrike" cap="none">
                <a:solidFill>
                  <a:srgbClr val="69AD46"/>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2" name="Google Shape;22;p145"/>
          <p:cNvSpPr txBox="1">
            <a:spLocks noGrp="1"/>
          </p:cNvSpPr>
          <p:nvPr>
            <p:ph type="body" idx="2"/>
          </p:nvPr>
        </p:nvSpPr>
        <p:spPr>
          <a:xfrm>
            <a:off x="457200" y="1280160"/>
            <a:ext cx="8229600" cy="274200"/>
          </a:xfrm>
          <a:prstGeom prst="rect">
            <a:avLst/>
          </a:prstGeom>
          <a:noFill/>
          <a:ln>
            <a:noFill/>
          </a:ln>
        </p:spPr>
        <p:txBody>
          <a:bodyPr spcFirstLastPara="1" wrap="square" lIns="0" tIns="0" rIns="0" bIns="0" anchor="t" anchorCtr="0">
            <a:noAutofit/>
          </a:bodyPr>
          <a:lstStyle>
            <a:lvl1pPr marL="342900" marR="0" lvl="0" indent="-171450" algn="l" rtl="0">
              <a:lnSpc>
                <a:spcPct val="90000"/>
              </a:lnSpc>
              <a:spcBef>
                <a:spcPts val="750"/>
              </a:spcBef>
              <a:spcAft>
                <a:spcPts val="0"/>
              </a:spcAft>
              <a:buClr>
                <a:srgbClr val="59A4D2"/>
              </a:buClr>
              <a:buSzPts val="2000"/>
              <a:buFont typeface="Arial"/>
              <a:buNone/>
              <a:defRPr sz="1500" b="1" i="0" u="none" strike="noStrike" cap="none">
                <a:solidFill>
                  <a:srgbClr val="59A4D2"/>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 name="Google Shape;23;p145"/>
          <p:cNvSpPr txBox="1">
            <a:spLocks noGrp="1"/>
          </p:cNvSpPr>
          <p:nvPr>
            <p:ph type="body" idx="3"/>
          </p:nvPr>
        </p:nvSpPr>
        <p:spPr>
          <a:xfrm>
            <a:off x="457200" y="1828800"/>
            <a:ext cx="8229600" cy="4572000"/>
          </a:xfrm>
          <a:prstGeom prst="rect">
            <a:avLst/>
          </a:prstGeom>
          <a:noFill/>
          <a:ln>
            <a:noFill/>
          </a:ln>
        </p:spPr>
        <p:txBody>
          <a:bodyPr spcFirstLastPara="1" wrap="square" lIns="0" tIns="0" rIns="0" bIns="0" anchor="t" anchorCtr="0">
            <a:noAutofit/>
          </a:bodyPr>
          <a:lstStyle>
            <a:lvl1pPr marL="342900" marR="0" lvl="0" indent="-171450" algn="l" rtl="0">
              <a:lnSpc>
                <a:spcPct val="100000"/>
              </a:lnSpc>
              <a:spcBef>
                <a:spcPts val="0"/>
              </a:spcBef>
              <a:spcAft>
                <a:spcPts val="0"/>
              </a:spcAft>
              <a:buClr>
                <a:schemeClr val="dk1"/>
              </a:buClr>
              <a:buSzPts val="2000"/>
              <a:buFont typeface="Arial"/>
              <a:buNone/>
              <a:defRPr sz="1500" b="0" i="0" u="none" strike="noStrike" cap="none">
                <a:solidFill>
                  <a:schemeClr val="dk1"/>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81181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0EB69C4-2B7B-41F4-8F19-A43F26A9169C}"/>
              </a:ext>
            </a:extLst>
          </p:cNvPr>
          <p:cNvPicPr>
            <a:picLocks noChangeAspect="1"/>
          </p:cNvPicPr>
          <p:nvPr userDrawn="1"/>
        </p:nvPicPr>
        <p:blipFill rotWithShape="1">
          <a:blip r:embed="rId2"/>
          <a:srcRect l="122" t="16804" r="6779" b="4514"/>
          <a:stretch/>
        </p:blipFill>
        <p:spPr>
          <a:xfrm>
            <a:off x="1" y="-4716"/>
            <a:ext cx="9132035" cy="6858000"/>
          </a:xfrm>
          <a:prstGeom prst="rect">
            <a:avLst/>
          </a:prstGeom>
        </p:spPr>
      </p:pic>
      <p:sp>
        <p:nvSpPr>
          <p:cNvPr id="17" name="Rectangle 16">
            <a:extLst>
              <a:ext uri="{FF2B5EF4-FFF2-40B4-BE49-F238E27FC236}">
                <a16:creationId xmlns:a16="http://schemas.microsoft.com/office/drawing/2014/main" id="{24BBD5FB-EADC-47A1-B2EC-7D805D28F5A1}"/>
              </a:ext>
            </a:extLst>
          </p:cNvPr>
          <p:cNvSpPr/>
          <p:nvPr userDrawn="1"/>
        </p:nvSpPr>
        <p:spPr>
          <a:xfrm>
            <a:off x="1" y="-10275"/>
            <a:ext cx="9143999" cy="6868275"/>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ight Triangle 17">
            <a:extLst>
              <a:ext uri="{FF2B5EF4-FFF2-40B4-BE49-F238E27FC236}">
                <a16:creationId xmlns:a16="http://schemas.microsoft.com/office/drawing/2014/main" id="{799CD528-058B-4BC4-B328-C788315C354F}"/>
              </a:ext>
            </a:extLst>
          </p:cNvPr>
          <p:cNvSpPr/>
          <p:nvPr userDrawn="1"/>
        </p:nvSpPr>
        <p:spPr>
          <a:xfrm rot="5400000">
            <a:off x="-520700" y="520700"/>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ight Triangle 32">
            <a:extLst>
              <a:ext uri="{FF2B5EF4-FFF2-40B4-BE49-F238E27FC236}">
                <a16:creationId xmlns:a16="http://schemas.microsoft.com/office/drawing/2014/main" id="{760AAF36-5FD6-4E82-B0E6-D47ABC739173}"/>
              </a:ext>
            </a:extLst>
          </p:cNvPr>
          <p:cNvSpPr/>
          <p:nvPr userDrawn="1"/>
        </p:nvSpPr>
        <p:spPr>
          <a:xfrm>
            <a:off x="1" y="4441372"/>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ight Triangle 33">
            <a:extLst>
              <a:ext uri="{FF2B5EF4-FFF2-40B4-BE49-F238E27FC236}">
                <a16:creationId xmlns:a16="http://schemas.microsoft.com/office/drawing/2014/main" id="{60F8E703-3C81-442C-A973-3B17020A07EA}"/>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a:extLst>
              <a:ext uri="{FF2B5EF4-FFF2-40B4-BE49-F238E27FC236}">
                <a16:creationId xmlns:a16="http://schemas.microsoft.com/office/drawing/2014/main" id="{5264CB0B-284F-4146-BC67-9A0B8F656F64}"/>
              </a:ext>
            </a:extLst>
          </p:cNvPr>
          <p:cNvSpPr txBox="1"/>
          <p:nvPr userDrawn="1"/>
        </p:nvSpPr>
        <p:spPr>
          <a:xfrm>
            <a:off x="4833019" y="6400266"/>
            <a:ext cx="3141788" cy="196208"/>
          </a:xfrm>
          <a:prstGeom prst="rect">
            <a:avLst/>
          </a:prstGeom>
          <a:noFill/>
        </p:spPr>
        <p:txBody>
          <a:bodyPr wrap="square" rtlCol="0">
            <a:spAutoFit/>
          </a:bodyPr>
          <a:lstStyle/>
          <a:p>
            <a:pPr algn="r"/>
            <a:r>
              <a:rPr lang="en-US" sz="675">
                <a:solidFill>
                  <a:schemeClr val="bg1">
                    <a:lumMod val="85000"/>
                  </a:schemeClr>
                </a:solidFill>
                <a:latin typeface="Arial" panose="020B0604020202020204" pitchFamily="34" charset="0"/>
                <a:cs typeface="Arial" panose="020B0604020202020204" pitchFamily="34" charset="0"/>
              </a:rPr>
              <a:t>© 2018 NCHA | All rights reserved</a:t>
            </a:r>
          </a:p>
        </p:txBody>
      </p:sp>
      <p:cxnSp>
        <p:nvCxnSpPr>
          <p:cNvPr id="39" name="Straight Connector 38">
            <a:extLst>
              <a:ext uri="{FF2B5EF4-FFF2-40B4-BE49-F238E27FC236}">
                <a16:creationId xmlns:a16="http://schemas.microsoft.com/office/drawing/2014/main" id="{8F4B5009-15A9-4A78-9DEE-860CE969CFBA}"/>
              </a:ext>
            </a:extLst>
          </p:cNvPr>
          <p:cNvCxnSpPr>
            <a:cxnSpLocks/>
          </p:cNvCxnSpPr>
          <p:nvPr userDrawn="1"/>
        </p:nvCxnSpPr>
        <p:spPr>
          <a:xfrm>
            <a:off x="1332484" y="4482467"/>
            <a:ext cx="78115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Title 1">
            <a:extLst>
              <a:ext uri="{FF2B5EF4-FFF2-40B4-BE49-F238E27FC236}">
                <a16:creationId xmlns:a16="http://schemas.microsoft.com/office/drawing/2014/main" id="{B0552FE6-1AB0-4D53-9DE3-F253F4CACE80}"/>
              </a:ext>
            </a:extLst>
          </p:cNvPr>
          <p:cNvSpPr>
            <a:spLocks noGrp="1"/>
          </p:cNvSpPr>
          <p:nvPr>
            <p:ph type="ctrTitle"/>
          </p:nvPr>
        </p:nvSpPr>
        <p:spPr>
          <a:xfrm>
            <a:off x="1252418" y="3200420"/>
            <a:ext cx="6858000" cy="831750"/>
          </a:xfrm>
          <a:solidFill>
            <a:srgbClr val="5C6670">
              <a:alpha val="60000"/>
            </a:srgbClr>
          </a:solidFill>
        </p:spPr>
        <p:txBody>
          <a:bodyPr anchor="ctr" anchorCtr="0">
            <a:normAutofit/>
          </a:bodyPr>
          <a:lstStyle>
            <a:lvl1pPr marL="92869" indent="0" algn="l">
              <a:defRPr sz="2850">
                <a:solidFill>
                  <a:schemeClr val="bg1"/>
                </a:solidFill>
              </a:defRPr>
            </a:lvl1pPr>
          </a:lstStyle>
          <a:p>
            <a:r>
              <a:rPr lang="en-US"/>
              <a:t>Click to edit Master title style</a:t>
            </a:r>
          </a:p>
        </p:txBody>
      </p:sp>
      <p:sp>
        <p:nvSpPr>
          <p:cNvPr id="43" name="Subtitle 2">
            <a:extLst>
              <a:ext uri="{FF2B5EF4-FFF2-40B4-BE49-F238E27FC236}">
                <a16:creationId xmlns:a16="http://schemas.microsoft.com/office/drawing/2014/main" id="{24A88E57-9C51-4978-ADB5-C659AF455025}"/>
              </a:ext>
            </a:extLst>
          </p:cNvPr>
          <p:cNvSpPr>
            <a:spLocks noGrp="1"/>
          </p:cNvSpPr>
          <p:nvPr>
            <p:ph type="subTitle" idx="1"/>
          </p:nvPr>
        </p:nvSpPr>
        <p:spPr>
          <a:xfrm>
            <a:off x="1252418" y="3974063"/>
            <a:ext cx="6858000" cy="628643"/>
          </a:xfrm>
          <a:prstGeom prst="rect">
            <a:avLst/>
          </a:prstGeom>
          <a:solidFill>
            <a:srgbClr val="5C6670">
              <a:alpha val="60000"/>
            </a:srgbClr>
          </a:solidFill>
        </p:spPr>
        <p:txBody>
          <a:bodyPr anchor="ctr" anchorCtr="0"/>
          <a:lstStyle>
            <a:lvl1pPr marL="347663" indent="-263129" algn="l">
              <a:buClr>
                <a:srgbClr val="002D73"/>
              </a:buClr>
              <a:buSzPct val="100000"/>
              <a:buFontTx/>
              <a:buBlip>
                <a:blip r:embed="rId3"/>
              </a:buBlip>
              <a:defRPr sz="1800">
                <a:solidFill>
                  <a:srgbClr val="FFD92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9" name="Text Placeholder 2">
            <a:extLst>
              <a:ext uri="{FF2B5EF4-FFF2-40B4-BE49-F238E27FC236}">
                <a16:creationId xmlns:a16="http://schemas.microsoft.com/office/drawing/2014/main" id="{BEEA0D52-4B9A-5349-B54D-570124737D24}"/>
              </a:ext>
            </a:extLst>
          </p:cNvPr>
          <p:cNvSpPr>
            <a:spLocks noGrp="1"/>
          </p:cNvSpPr>
          <p:nvPr>
            <p:ph type="body" idx="10" hasCustomPrompt="1"/>
          </p:nvPr>
        </p:nvSpPr>
        <p:spPr>
          <a:xfrm>
            <a:off x="1317074" y="4627226"/>
            <a:ext cx="7106002" cy="462339"/>
          </a:xfrm>
          <a:prstGeom prst="rect">
            <a:avLst/>
          </a:prstGeo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Presentation to:</a:t>
            </a:r>
          </a:p>
        </p:txBody>
      </p:sp>
      <p:sp>
        <p:nvSpPr>
          <p:cNvPr id="20" name="Text Placeholder 2">
            <a:extLst>
              <a:ext uri="{FF2B5EF4-FFF2-40B4-BE49-F238E27FC236}">
                <a16:creationId xmlns:a16="http://schemas.microsoft.com/office/drawing/2014/main" id="{256B5655-66DB-134E-AC5A-55B6BB1AA7A3}"/>
              </a:ext>
            </a:extLst>
          </p:cNvPr>
          <p:cNvSpPr>
            <a:spLocks noGrp="1"/>
          </p:cNvSpPr>
          <p:nvPr>
            <p:ph type="body" idx="11" hasCustomPrompt="1"/>
          </p:nvPr>
        </p:nvSpPr>
        <p:spPr>
          <a:xfrm>
            <a:off x="1317074" y="5055819"/>
            <a:ext cx="7106002" cy="400956"/>
          </a:xfrm>
          <a:prstGeom prst="rect">
            <a:avLst/>
          </a:prstGeo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Presentation by:</a:t>
            </a:r>
          </a:p>
        </p:txBody>
      </p:sp>
      <p:sp>
        <p:nvSpPr>
          <p:cNvPr id="21" name="Text Placeholder 2">
            <a:extLst>
              <a:ext uri="{FF2B5EF4-FFF2-40B4-BE49-F238E27FC236}">
                <a16:creationId xmlns:a16="http://schemas.microsoft.com/office/drawing/2014/main" id="{631CC401-DEB0-8A42-B109-2BBF126DBC08}"/>
              </a:ext>
            </a:extLst>
          </p:cNvPr>
          <p:cNvSpPr>
            <a:spLocks noGrp="1"/>
          </p:cNvSpPr>
          <p:nvPr>
            <p:ph type="body" idx="12" hasCustomPrompt="1"/>
          </p:nvPr>
        </p:nvSpPr>
        <p:spPr>
          <a:xfrm>
            <a:off x="1317074" y="5453568"/>
            <a:ext cx="2231793" cy="413117"/>
          </a:xfrm>
          <a:prstGeom prst="rect">
            <a:avLst/>
          </a:prstGeo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Date: </a:t>
            </a:r>
          </a:p>
        </p:txBody>
      </p:sp>
      <p:sp>
        <p:nvSpPr>
          <p:cNvPr id="23" name="TextBox 22">
            <a:extLst>
              <a:ext uri="{FF2B5EF4-FFF2-40B4-BE49-F238E27FC236}">
                <a16:creationId xmlns:a16="http://schemas.microsoft.com/office/drawing/2014/main" id="{BC3EACD6-6547-454F-8907-CC0E09FB6002}"/>
              </a:ext>
            </a:extLst>
          </p:cNvPr>
          <p:cNvSpPr txBox="1"/>
          <p:nvPr userDrawn="1"/>
        </p:nvSpPr>
        <p:spPr>
          <a:xfrm>
            <a:off x="2191450" y="5992462"/>
            <a:ext cx="5918969" cy="415498"/>
          </a:xfrm>
          <a:prstGeom prst="rect">
            <a:avLst/>
          </a:prstGeom>
          <a:noFill/>
        </p:spPr>
        <p:txBody>
          <a:bodyPr wrap="square" rtlCol="0">
            <a:spAutoFit/>
          </a:bodyPr>
          <a:lstStyle/>
          <a:p>
            <a:pPr algn="r"/>
            <a:r>
              <a:rPr lang="en-US" sz="1050" b="1">
                <a:solidFill>
                  <a:schemeClr val="bg1"/>
                </a:solidFill>
                <a:latin typeface="Arial" panose="020B0604020202020204" pitchFamily="34" charset="0"/>
                <a:cs typeface="Arial" panose="020B0604020202020204" pitchFamily="34" charset="0"/>
              </a:rPr>
              <a:t>To foster and accelerate the collective impact of hospitals, health systems, and community partners to improve the health of North Carolinians. </a:t>
            </a:r>
          </a:p>
        </p:txBody>
      </p:sp>
      <p:pic>
        <p:nvPicPr>
          <p:cNvPr id="24" name="Picture 23">
            <a:extLst>
              <a:ext uri="{FF2B5EF4-FFF2-40B4-BE49-F238E27FC236}">
                <a16:creationId xmlns:a16="http://schemas.microsoft.com/office/drawing/2014/main" id="{A61DF041-2504-F44A-84AA-CE983EC263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4044296887"/>
      </p:ext>
    </p:extLst>
  </p:cSld>
  <p:clrMapOvr>
    <a:masterClrMapping/>
  </p:clrMapOvr>
  <p:extLst>
    <p:ext uri="{DCECCB84-F9BA-43D5-87BE-67443E8EF086}">
      <p15:sldGuideLst xmlns:p15="http://schemas.microsoft.com/office/powerpoint/2012/main">
        <p15:guide id="1" pos="1176">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69B87E0-DAF0-4863-8BE1-FE47A14E491A}"/>
              </a:ext>
            </a:extLst>
          </p:cNvPr>
          <p:cNvPicPr>
            <a:picLocks noChangeAspect="1"/>
          </p:cNvPicPr>
          <p:nvPr userDrawn="1"/>
        </p:nvPicPr>
        <p:blipFill rotWithShape="1">
          <a:blip r:embed="rId2"/>
          <a:srcRect b="15606"/>
          <a:stretch/>
        </p:blipFill>
        <p:spPr>
          <a:xfrm>
            <a:off x="-1" y="10273"/>
            <a:ext cx="9143999" cy="6858002"/>
          </a:xfrm>
          <a:prstGeom prst="rect">
            <a:avLst/>
          </a:prstGeom>
        </p:spPr>
      </p:pic>
      <p:sp>
        <p:nvSpPr>
          <p:cNvPr id="20" name="Rectangle 19">
            <a:extLst>
              <a:ext uri="{FF2B5EF4-FFF2-40B4-BE49-F238E27FC236}">
                <a16:creationId xmlns:a16="http://schemas.microsoft.com/office/drawing/2014/main" id="{F761A438-C1C0-410F-A671-8FBC2554CC58}"/>
              </a:ext>
            </a:extLst>
          </p:cNvPr>
          <p:cNvSpPr/>
          <p:nvPr userDrawn="1"/>
        </p:nvSpPr>
        <p:spPr>
          <a:xfrm>
            <a:off x="1" y="1"/>
            <a:ext cx="9143999" cy="6868275"/>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ight Triangle 20">
            <a:extLst>
              <a:ext uri="{FF2B5EF4-FFF2-40B4-BE49-F238E27FC236}">
                <a16:creationId xmlns:a16="http://schemas.microsoft.com/office/drawing/2014/main" id="{9666B538-D70D-4065-8FB8-ADB32D46117B}"/>
              </a:ext>
            </a:extLst>
          </p:cNvPr>
          <p:cNvSpPr/>
          <p:nvPr userDrawn="1"/>
        </p:nvSpPr>
        <p:spPr>
          <a:xfrm rot="5400000">
            <a:off x="-520700" y="520700"/>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ight Triangle 21">
            <a:extLst>
              <a:ext uri="{FF2B5EF4-FFF2-40B4-BE49-F238E27FC236}">
                <a16:creationId xmlns:a16="http://schemas.microsoft.com/office/drawing/2014/main" id="{0B720568-1DD7-49C7-9EC1-627C186B7B22}"/>
              </a:ext>
            </a:extLst>
          </p:cNvPr>
          <p:cNvSpPr/>
          <p:nvPr userDrawn="1"/>
        </p:nvSpPr>
        <p:spPr>
          <a:xfrm>
            <a:off x="1" y="4441372"/>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ight Triangle 22">
            <a:extLst>
              <a:ext uri="{FF2B5EF4-FFF2-40B4-BE49-F238E27FC236}">
                <a16:creationId xmlns:a16="http://schemas.microsoft.com/office/drawing/2014/main" id="{8321AB35-4DE9-4B4E-B4AC-00A72E463EBB}"/>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a:extLst>
              <a:ext uri="{FF2B5EF4-FFF2-40B4-BE49-F238E27FC236}">
                <a16:creationId xmlns:a16="http://schemas.microsoft.com/office/drawing/2014/main" id="{05C2A5F1-38F9-4036-BAFC-97E0E8B66CDF}"/>
              </a:ext>
            </a:extLst>
          </p:cNvPr>
          <p:cNvSpPr txBox="1"/>
          <p:nvPr userDrawn="1"/>
        </p:nvSpPr>
        <p:spPr>
          <a:xfrm>
            <a:off x="4833019" y="6400266"/>
            <a:ext cx="3141788" cy="196208"/>
          </a:xfrm>
          <a:prstGeom prst="rect">
            <a:avLst/>
          </a:prstGeom>
          <a:noFill/>
        </p:spPr>
        <p:txBody>
          <a:bodyPr wrap="square" rtlCol="0">
            <a:spAutoFit/>
          </a:bodyPr>
          <a:lstStyle/>
          <a:p>
            <a:pPr algn="r"/>
            <a:r>
              <a:rPr lang="en-US" sz="675">
                <a:solidFill>
                  <a:schemeClr val="bg1">
                    <a:lumMod val="85000"/>
                  </a:schemeClr>
                </a:solidFill>
                <a:latin typeface="Arial" panose="020B0604020202020204" pitchFamily="34" charset="0"/>
                <a:cs typeface="Arial" panose="020B0604020202020204" pitchFamily="34" charset="0"/>
              </a:rPr>
              <a:t>© 2018 NCHA | All rights reserved</a:t>
            </a:r>
          </a:p>
        </p:txBody>
      </p:sp>
      <p:cxnSp>
        <p:nvCxnSpPr>
          <p:cNvPr id="28" name="Straight Connector 27">
            <a:extLst>
              <a:ext uri="{FF2B5EF4-FFF2-40B4-BE49-F238E27FC236}">
                <a16:creationId xmlns:a16="http://schemas.microsoft.com/office/drawing/2014/main" id="{2E4F345A-7100-4371-984E-4FAA4553C8BE}"/>
              </a:ext>
            </a:extLst>
          </p:cNvPr>
          <p:cNvCxnSpPr>
            <a:cxnSpLocks/>
          </p:cNvCxnSpPr>
          <p:nvPr userDrawn="1"/>
        </p:nvCxnSpPr>
        <p:spPr>
          <a:xfrm>
            <a:off x="1332484" y="4482467"/>
            <a:ext cx="78115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EBC775BB-9CA6-4111-AFC7-2C234E7FDB75}"/>
              </a:ext>
            </a:extLst>
          </p:cNvPr>
          <p:cNvSpPr>
            <a:spLocks noGrp="1"/>
          </p:cNvSpPr>
          <p:nvPr>
            <p:ph type="ctrTitle"/>
          </p:nvPr>
        </p:nvSpPr>
        <p:spPr>
          <a:xfrm>
            <a:off x="1252418" y="3200420"/>
            <a:ext cx="6858000" cy="831750"/>
          </a:xfrm>
          <a:solidFill>
            <a:srgbClr val="5C6670">
              <a:alpha val="60000"/>
            </a:srgbClr>
          </a:solidFill>
        </p:spPr>
        <p:txBody>
          <a:bodyPr anchor="ctr" anchorCtr="0">
            <a:normAutofit/>
          </a:bodyPr>
          <a:lstStyle>
            <a:lvl1pPr marL="92869" indent="0" algn="l">
              <a:defRPr sz="2850">
                <a:solidFill>
                  <a:schemeClr val="bg1"/>
                </a:solidFill>
              </a:defRPr>
            </a:lvl1pPr>
          </a:lstStyle>
          <a:p>
            <a:r>
              <a:rPr lang="en-US"/>
              <a:t>Click to edit Master title style</a:t>
            </a:r>
          </a:p>
        </p:txBody>
      </p:sp>
      <p:sp>
        <p:nvSpPr>
          <p:cNvPr id="32" name="Subtitle 2">
            <a:extLst>
              <a:ext uri="{FF2B5EF4-FFF2-40B4-BE49-F238E27FC236}">
                <a16:creationId xmlns:a16="http://schemas.microsoft.com/office/drawing/2014/main" id="{8AD3D9DB-BD51-4B4C-81FC-D88014A11988}"/>
              </a:ext>
            </a:extLst>
          </p:cNvPr>
          <p:cNvSpPr>
            <a:spLocks noGrp="1"/>
          </p:cNvSpPr>
          <p:nvPr>
            <p:ph type="subTitle" idx="1"/>
          </p:nvPr>
        </p:nvSpPr>
        <p:spPr>
          <a:xfrm>
            <a:off x="1252418" y="3974063"/>
            <a:ext cx="6858000" cy="628643"/>
          </a:xfrm>
          <a:prstGeom prst="rect">
            <a:avLst/>
          </a:prstGeom>
          <a:solidFill>
            <a:srgbClr val="5C6670">
              <a:alpha val="60000"/>
            </a:srgbClr>
          </a:solidFill>
        </p:spPr>
        <p:txBody>
          <a:bodyPr anchor="ctr" anchorCtr="0"/>
          <a:lstStyle>
            <a:lvl1pPr marL="347663" indent="-263129" algn="l">
              <a:buClr>
                <a:srgbClr val="002D73"/>
              </a:buClr>
              <a:buSzPct val="100000"/>
              <a:buFontTx/>
              <a:buBlip>
                <a:blip r:embed="rId3"/>
              </a:buBlip>
              <a:defRPr sz="1800">
                <a:solidFill>
                  <a:srgbClr val="FFD92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Text Placeholder 2">
            <a:extLst>
              <a:ext uri="{FF2B5EF4-FFF2-40B4-BE49-F238E27FC236}">
                <a16:creationId xmlns:a16="http://schemas.microsoft.com/office/drawing/2014/main" id="{E9B7F2F0-CF4F-2446-BBC2-5D21EF9A45E6}"/>
              </a:ext>
            </a:extLst>
          </p:cNvPr>
          <p:cNvSpPr>
            <a:spLocks noGrp="1"/>
          </p:cNvSpPr>
          <p:nvPr>
            <p:ph type="body" idx="10" hasCustomPrompt="1"/>
          </p:nvPr>
        </p:nvSpPr>
        <p:spPr>
          <a:xfrm>
            <a:off x="1317074" y="4627226"/>
            <a:ext cx="7106002" cy="462339"/>
          </a:xfrm>
          <a:prstGeom prst="rect">
            <a:avLst/>
          </a:prstGeo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Presentation to:</a:t>
            </a:r>
          </a:p>
        </p:txBody>
      </p:sp>
      <p:sp>
        <p:nvSpPr>
          <p:cNvPr id="17" name="Text Placeholder 2">
            <a:extLst>
              <a:ext uri="{FF2B5EF4-FFF2-40B4-BE49-F238E27FC236}">
                <a16:creationId xmlns:a16="http://schemas.microsoft.com/office/drawing/2014/main" id="{1D073461-7F69-9B40-820C-6F5649E3B0BA}"/>
              </a:ext>
            </a:extLst>
          </p:cNvPr>
          <p:cNvSpPr>
            <a:spLocks noGrp="1"/>
          </p:cNvSpPr>
          <p:nvPr>
            <p:ph type="body" idx="11" hasCustomPrompt="1"/>
          </p:nvPr>
        </p:nvSpPr>
        <p:spPr>
          <a:xfrm>
            <a:off x="1317074" y="5055819"/>
            <a:ext cx="7106002" cy="400956"/>
          </a:xfrm>
          <a:prstGeom prst="rect">
            <a:avLst/>
          </a:prstGeo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Presentation by:</a:t>
            </a:r>
          </a:p>
        </p:txBody>
      </p:sp>
      <p:sp>
        <p:nvSpPr>
          <p:cNvPr id="18" name="Text Placeholder 2">
            <a:extLst>
              <a:ext uri="{FF2B5EF4-FFF2-40B4-BE49-F238E27FC236}">
                <a16:creationId xmlns:a16="http://schemas.microsoft.com/office/drawing/2014/main" id="{D9507561-127A-E648-82D9-A004B8F77019}"/>
              </a:ext>
            </a:extLst>
          </p:cNvPr>
          <p:cNvSpPr>
            <a:spLocks noGrp="1"/>
          </p:cNvSpPr>
          <p:nvPr>
            <p:ph type="body" idx="12" hasCustomPrompt="1"/>
          </p:nvPr>
        </p:nvSpPr>
        <p:spPr>
          <a:xfrm>
            <a:off x="1317074" y="5453568"/>
            <a:ext cx="2231793" cy="413117"/>
          </a:xfrm>
          <a:prstGeom prst="rect">
            <a:avLst/>
          </a:prstGeom>
        </p:spPr>
        <p:txBody>
          <a:bodyPr>
            <a:normAutofit/>
          </a:bodyPr>
          <a:lstStyle>
            <a:lvl1pPr marL="0" indent="0">
              <a:spcBef>
                <a:spcPts val="0"/>
              </a:spcBef>
              <a:spcAft>
                <a:spcPts val="600"/>
              </a:spcAft>
              <a:buNone/>
              <a:defRPr sz="1200" b="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Date: </a:t>
            </a:r>
          </a:p>
        </p:txBody>
      </p:sp>
      <p:sp>
        <p:nvSpPr>
          <p:cNvPr id="29" name="TextBox 28">
            <a:extLst>
              <a:ext uri="{FF2B5EF4-FFF2-40B4-BE49-F238E27FC236}">
                <a16:creationId xmlns:a16="http://schemas.microsoft.com/office/drawing/2014/main" id="{F10CBDE3-E265-E44E-B843-FE0932883E98}"/>
              </a:ext>
            </a:extLst>
          </p:cNvPr>
          <p:cNvSpPr txBox="1"/>
          <p:nvPr userDrawn="1"/>
        </p:nvSpPr>
        <p:spPr>
          <a:xfrm>
            <a:off x="2191450" y="5992462"/>
            <a:ext cx="5918969" cy="415498"/>
          </a:xfrm>
          <a:prstGeom prst="rect">
            <a:avLst/>
          </a:prstGeom>
          <a:noFill/>
        </p:spPr>
        <p:txBody>
          <a:bodyPr wrap="square" rtlCol="0">
            <a:spAutoFit/>
          </a:bodyPr>
          <a:lstStyle/>
          <a:p>
            <a:pPr algn="r"/>
            <a:r>
              <a:rPr lang="en-US" sz="1050" b="1">
                <a:solidFill>
                  <a:schemeClr val="bg1"/>
                </a:solidFill>
                <a:latin typeface="Arial" panose="020B0604020202020204" pitchFamily="34" charset="0"/>
                <a:cs typeface="Arial" panose="020B0604020202020204" pitchFamily="34" charset="0"/>
              </a:rPr>
              <a:t>To foster and accelerate the collective impact of hospitals, health systems, and community partners to improve the health of North Carolinians. </a:t>
            </a:r>
          </a:p>
        </p:txBody>
      </p:sp>
      <p:pic>
        <p:nvPicPr>
          <p:cNvPr id="24" name="Picture 23">
            <a:extLst>
              <a:ext uri="{FF2B5EF4-FFF2-40B4-BE49-F238E27FC236}">
                <a16:creationId xmlns:a16="http://schemas.microsoft.com/office/drawing/2014/main" id="{9D735C2A-B777-3E4C-AEF7-F752C6F758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1041102225"/>
      </p:ext>
    </p:extLst>
  </p:cSld>
  <p:clrMapOvr>
    <a:masterClrMapping/>
  </p:clrMapOvr>
  <p:extLst>
    <p:ext uri="{DCECCB84-F9BA-43D5-87BE-67443E8EF086}">
      <p15:sldGuideLst xmlns:p15="http://schemas.microsoft.com/office/powerpoint/2012/main">
        <p15:guide id="1" pos="1176">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9E1727-25ED-4627-91F7-7E1D72F92D2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lvl="0"/>
            <a:r>
              <a:rPr lang="en-US"/>
              <a:t>Click to edit Master title style</a:t>
            </a:r>
          </a:p>
        </p:txBody>
      </p:sp>
      <p:sp>
        <p:nvSpPr>
          <p:cNvPr id="10" name="Text Placeholder 9">
            <a:extLst>
              <a:ext uri="{FF2B5EF4-FFF2-40B4-BE49-F238E27FC236}">
                <a16:creationId xmlns:a16="http://schemas.microsoft.com/office/drawing/2014/main" id="{F7DBAB6F-458B-4354-ADBC-96B4B0BB7256}"/>
              </a:ext>
            </a:extLst>
          </p:cNvPr>
          <p:cNvSpPr>
            <a:spLocks noGrp="1"/>
          </p:cNvSpPr>
          <p:nvPr>
            <p:ph type="body" sz="quarter" idx="10"/>
          </p:nvPr>
        </p:nvSpPr>
        <p:spPr>
          <a:xfrm>
            <a:off x="628650" y="1912938"/>
            <a:ext cx="7886700" cy="3725862"/>
          </a:xfrm>
          <a:prstGeom prst="rect">
            <a:avLst/>
          </a:prstGeom>
        </p:spPr>
        <p:txBody>
          <a:bodyPr>
            <a:normAutofit/>
          </a:bodyPr>
          <a:lstStyle>
            <a:lvl1pPr marL="0" indent="-342900" algn="l" defTabSz="685800" rtl="0" eaLnBrk="1" latinLnBrk="0" hangingPunct="1">
              <a:lnSpc>
                <a:spcPct val="90000"/>
              </a:lnSpc>
              <a:spcAft>
                <a:spcPts val="750"/>
              </a:spcAft>
              <a:buClr>
                <a:srgbClr val="4C8B2B"/>
              </a:buClr>
              <a:buSzPct val="65000"/>
              <a:buFontTx/>
              <a:buChar char="►"/>
              <a:defRPr lang="en-US" sz="1950" kern="1200" dirty="0" smtClean="0">
                <a:solidFill>
                  <a:srgbClr val="5C6670"/>
                </a:solidFill>
                <a:latin typeface="Arial" panose="020B0604020202020204" pitchFamily="34" charset="0"/>
                <a:ea typeface="+mn-ea"/>
                <a:cs typeface="Arial" panose="020B0604020202020204" pitchFamily="34" charset="0"/>
              </a:defRPr>
            </a:lvl1pPr>
            <a:lvl2pPr marL="601266" indent="-254794" algn="l" defTabSz="685800" rtl="0" eaLnBrk="1" latinLnBrk="0" hangingPunct="1">
              <a:lnSpc>
                <a:spcPct val="90000"/>
              </a:lnSpc>
              <a:spcAft>
                <a:spcPts val="750"/>
              </a:spcAft>
              <a:buClr>
                <a:srgbClr val="4C8B2B"/>
              </a:buClr>
              <a:buSzPct val="125000"/>
              <a:buFont typeface="Arial" panose="020B0604020202020204" pitchFamily="34" charset="0"/>
              <a:buChar char="‒"/>
              <a:defRPr lang="en-US" sz="1950" kern="1200" dirty="0" smtClean="0">
                <a:solidFill>
                  <a:srgbClr val="5C6670"/>
                </a:solidFill>
                <a:latin typeface="Arial" panose="020B0604020202020204" pitchFamily="34" charset="0"/>
                <a:ea typeface="+mn-ea"/>
                <a:cs typeface="Arial" panose="020B0604020202020204" pitchFamily="34" charset="0"/>
              </a:defRPr>
            </a:lvl2pPr>
            <a:lvl3pPr marL="940594" indent="-254794" algn="l" defTabSz="685800" rtl="0" eaLnBrk="1" latinLnBrk="0" hangingPunct="1">
              <a:lnSpc>
                <a:spcPct val="90000"/>
              </a:lnSpc>
              <a:spcAft>
                <a:spcPts val="750"/>
              </a:spcAft>
              <a:buClr>
                <a:srgbClr val="4C8B2B"/>
              </a:buClr>
              <a:buSzPct val="125000"/>
              <a:buFont typeface="Arial"/>
              <a:defRPr lang="en-US" sz="1800" kern="1200" dirty="0" smtClean="0">
                <a:solidFill>
                  <a:srgbClr val="5C6670"/>
                </a:solidFill>
                <a:latin typeface="Arial" panose="020B0604020202020204" pitchFamily="34" charset="0"/>
                <a:ea typeface="+mn-ea"/>
                <a:cs typeface="Arial" panose="020B0604020202020204" pitchFamily="34" charset="0"/>
              </a:defRPr>
            </a:lvl3pPr>
            <a:lvl4pPr indent="-342900" algn="l" defTabSz="685800" rtl="0" eaLnBrk="1" latinLnBrk="0" hangingPunct="1">
              <a:lnSpc>
                <a:spcPct val="90000"/>
              </a:lnSpc>
              <a:spcAft>
                <a:spcPts val="750"/>
              </a:spcAft>
              <a:buClr>
                <a:srgbClr val="4C8B2B"/>
              </a:buClr>
              <a:buSzPct val="125000"/>
              <a:buFont typeface="Arial"/>
              <a:defRPr lang="en-US" sz="1800" kern="1200" dirty="0" smtClean="0">
                <a:solidFill>
                  <a:srgbClr val="5C6670"/>
                </a:solidFill>
                <a:latin typeface="Arial" panose="020B0604020202020204" pitchFamily="34" charset="0"/>
                <a:ea typeface="+mn-ea"/>
                <a:cs typeface="Arial" panose="020B0604020202020204" pitchFamily="34" charset="0"/>
              </a:defRPr>
            </a:lvl4pPr>
            <a:lvl5pPr indent="-342900" algn="l" defTabSz="685800" rtl="0" eaLnBrk="1" latinLnBrk="0" hangingPunct="1">
              <a:lnSpc>
                <a:spcPct val="90000"/>
              </a:lnSpc>
              <a:spcAft>
                <a:spcPts val="750"/>
              </a:spcAft>
              <a:buClr>
                <a:srgbClr val="4C8B2B"/>
              </a:buClr>
              <a:buSzPct val="125000"/>
              <a:buFont typeface="Arial"/>
              <a:defRPr lang="en-US" sz="1800" kern="1200" dirty="0" smtClean="0">
                <a:solidFill>
                  <a:srgbClr val="5C6670"/>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98409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AC9AD2-F4A6-4565-B566-409404E82C36}"/>
              </a:ext>
            </a:extLst>
          </p:cNvPr>
          <p:cNvSpPr/>
          <p:nvPr userDrawn="1"/>
        </p:nvSpPr>
        <p:spPr>
          <a:xfrm>
            <a:off x="0" y="1"/>
            <a:ext cx="9144000" cy="5875867"/>
          </a:xfrm>
          <a:prstGeom prst="rect">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5" name="Group 14">
            <a:extLst>
              <a:ext uri="{FF2B5EF4-FFF2-40B4-BE49-F238E27FC236}">
                <a16:creationId xmlns:a16="http://schemas.microsoft.com/office/drawing/2014/main" id="{D7733A43-A25F-4936-9A2C-5D9408381048}"/>
              </a:ext>
            </a:extLst>
          </p:cNvPr>
          <p:cNvGrpSpPr/>
          <p:nvPr userDrawn="1"/>
        </p:nvGrpSpPr>
        <p:grpSpPr>
          <a:xfrm>
            <a:off x="0" y="0"/>
            <a:ext cx="3060700" cy="5875866"/>
            <a:chOff x="0" y="-1181101"/>
            <a:chExt cx="4513943" cy="6858001"/>
          </a:xfrm>
        </p:grpSpPr>
        <p:sp>
          <p:nvSpPr>
            <p:cNvPr id="16" name="Right Triangle 15">
              <a:extLst>
                <a:ext uri="{FF2B5EF4-FFF2-40B4-BE49-F238E27FC236}">
                  <a16:creationId xmlns:a16="http://schemas.microsoft.com/office/drawing/2014/main" id="{B68DD03F-3FC2-425B-ADF0-B1D73DA7D64E}"/>
                </a:ext>
              </a:extLst>
            </p:cNvPr>
            <p:cNvSpPr/>
            <p:nvPr/>
          </p:nvSpPr>
          <p:spPr>
            <a:xfrm rot="5400000">
              <a:off x="43543" y="-1224644"/>
              <a:ext cx="4426857" cy="4513943"/>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ight Triangle 16">
              <a:extLst>
                <a:ext uri="{FF2B5EF4-FFF2-40B4-BE49-F238E27FC236}">
                  <a16:creationId xmlns:a16="http://schemas.microsoft.com/office/drawing/2014/main" id="{4D8BB2A9-354C-4FFE-997D-6AEEE9113902}"/>
                </a:ext>
              </a:extLst>
            </p:cNvPr>
            <p:cNvSpPr/>
            <p:nvPr/>
          </p:nvSpPr>
          <p:spPr>
            <a:xfrm>
              <a:off x="1" y="3260271"/>
              <a:ext cx="2465379"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8" name="Right Triangle 17">
            <a:extLst>
              <a:ext uri="{FF2B5EF4-FFF2-40B4-BE49-F238E27FC236}">
                <a16:creationId xmlns:a16="http://schemas.microsoft.com/office/drawing/2014/main" id="{5DE3A0EF-EDA5-4F7D-90C3-FC174821F38D}"/>
              </a:ext>
            </a:extLst>
          </p:cNvPr>
          <p:cNvSpPr/>
          <p:nvPr userDrawn="1"/>
        </p:nvSpPr>
        <p:spPr>
          <a:xfrm rot="16200000">
            <a:off x="7605789" y="4337654"/>
            <a:ext cx="1730224" cy="1346200"/>
          </a:xfrm>
          <a:prstGeom prst="rtTriangle">
            <a:avLst/>
          </a:prstGeom>
          <a:solidFill>
            <a:srgbClr val="94B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776E86FE-E079-43AC-B56A-4C26D5EC3C34}"/>
              </a:ext>
            </a:extLst>
          </p:cNvPr>
          <p:cNvSpPr>
            <a:spLocks noGrp="1"/>
          </p:cNvSpPr>
          <p:nvPr>
            <p:ph type="title"/>
          </p:nvPr>
        </p:nvSpPr>
        <p:spPr>
          <a:xfrm>
            <a:off x="1316832" y="3267076"/>
            <a:ext cx="7369969" cy="590550"/>
          </a:xfrm>
        </p:spPr>
        <p:txBody>
          <a:bodyPr vert="horz" lIns="91440" tIns="45720" rIns="91440" bIns="45720" rtlCol="0" anchor="b">
            <a:normAutofit/>
          </a:bodyPr>
          <a:lstStyle>
            <a:lvl1pPr>
              <a:defRPr lang="en-US" sz="2850" dirty="0">
                <a:solidFill>
                  <a:schemeClr val="bg1"/>
                </a:solidFill>
              </a:defRPr>
            </a:lvl1pPr>
          </a:lstStyle>
          <a:p>
            <a:pPr lvl="0"/>
            <a:r>
              <a:rPr lang="en-US"/>
              <a:t>Click to edit Master title style</a:t>
            </a:r>
          </a:p>
        </p:txBody>
      </p:sp>
      <p:sp>
        <p:nvSpPr>
          <p:cNvPr id="20" name="Subtitle 2">
            <a:extLst>
              <a:ext uri="{FF2B5EF4-FFF2-40B4-BE49-F238E27FC236}">
                <a16:creationId xmlns:a16="http://schemas.microsoft.com/office/drawing/2014/main" id="{D83F4080-9758-4187-8D55-1CEEBC0E5721}"/>
              </a:ext>
            </a:extLst>
          </p:cNvPr>
          <p:cNvSpPr>
            <a:spLocks noGrp="1"/>
          </p:cNvSpPr>
          <p:nvPr>
            <p:ph type="subTitle" idx="10"/>
          </p:nvPr>
        </p:nvSpPr>
        <p:spPr>
          <a:xfrm>
            <a:off x="1252418" y="3707363"/>
            <a:ext cx="7434382" cy="628643"/>
          </a:xfrm>
          <a:prstGeom prst="rect">
            <a:avLst/>
          </a:prstGeom>
          <a:noFill/>
        </p:spPr>
        <p:txBody>
          <a:bodyPr anchor="ctr" anchorCtr="0"/>
          <a:lstStyle>
            <a:lvl1pPr marL="257175" indent="-172641" algn="l">
              <a:buClr>
                <a:srgbClr val="002D73"/>
              </a:buClr>
              <a:buSzPct val="100000"/>
              <a:buFontTx/>
              <a:buBlip>
                <a:blip r:embed="rId2"/>
              </a:buBlip>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756097636"/>
      </p:ext>
    </p:extLst>
  </p:cSld>
  <p:clrMapOvr>
    <a:masterClrMapping/>
  </p:clrMapOvr>
  <p:extLst>
    <p:ext uri="{DCECCB84-F9BA-43D5-87BE-67443E8EF086}">
      <p15:sldGuideLst xmlns:p15="http://schemas.microsoft.com/office/powerpoint/2012/main">
        <p15:guide id="1" pos="1176">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FD19433-2B5F-4DBB-B55A-654B672424D8}"/>
              </a:ext>
            </a:extLst>
          </p:cNvPr>
          <p:cNvPicPr>
            <a:picLocks noChangeAspect="1"/>
          </p:cNvPicPr>
          <p:nvPr userDrawn="1"/>
        </p:nvPicPr>
        <p:blipFill rotWithShape="1">
          <a:blip r:embed="rId2"/>
          <a:srcRect t="5116" b="10510"/>
          <a:stretch/>
        </p:blipFill>
        <p:spPr>
          <a:xfrm>
            <a:off x="0" y="-1"/>
            <a:ext cx="9144000" cy="6858000"/>
          </a:xfrm>
          <a:prstGeom prst="rect">
            <a:avLst/>
          </a:prstGeom>
        </p:spPr>
      </p:pic>
      <p:sp>
        <p:nvSpPr>
          <p:cNvPr id="11" name="Rectangle 10">
            <a:extLst>
              <a:ext uri="{FF2B5EF4-FFF2-40B4-BE49-F238E27FC236}">
                <a16:creationId xmlns:a16="http://schemas.microsoft.com/office/drawing/2014/main" id="{2A9D110B-0714-41EC-9704-3B426534C8C0}"/>
              </a:ext>
            </a:extLst>
          </p:cNvPr>
          <p:cNvSpPr/>
          <p:nvPr userDrawn="1"/>
        </p:nvSpPr>
        <p:spPr>
          <a:xfrm>
            <a:off x="-1" y="-14516"/>
            <a:ext cx="9143999" cy="6858000"/>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ight Triangle 11">
            <a:extLst>
              <a:ext uri="{FF2B5EF4-FFF2-40B4-BE49-F238E27FC236}">
                <a16:creationId xmlns:a16="http://schemas.microsoft.com/office/drawing/2014/main" id="{BE36FBF5-D53D-4837-8F8E-D6C6D11E5469}"/>
              </a:ext>
            </a:extLst>
          </p:cNvPr>
          <p:cNvSpPr/>
          <p:nvPr userDrawn="1"/>
        </p:nvSpPr>
        <p:spPr>
          <a:xfrm rot="5400000">
            <a:off x="-520700" y="520700"/>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ight Triangle 12">
            <a:extLst>
              <a:ext uri="{FF2B5EF4-FFF2-40B4-BE49-F238E27FC236}">
                <a16:creationId xmlns:a16="http://schemas.microsoft.com/office/drawing/2014/main" id="{1140059E-614C-4682-BFA3-C097DEF246FC}"/>
              </a:ext>
            </a:extLst>
          </p:cNvPr>
          <p:cNvSpPr/>
          <p:nvPr userDrawn="1"/>
        </p:nvSpPr>
        <p:spPr>
          <a:xfrm>
            <a:off x="1" y="4441372"/>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ight Triangle 18">
            <a:extLst>
              <a:ext uri="{FF2B5EF4-FFF2-40B4-BE49-F238E27FC236}">
                <a16:creationId xmlns:a16="http://schemas.microsoft.com/office/drawing/2014/main" id="{674F911C-1033-4403-9330-8C272D5ADD8B}"/>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itle 1">
            <a:extLst>
              <a:ext uri="{FF2B5EF4-FFF2-40B4-BE49-F238E27FC236}">
                <a16:creationId xmlns:a16="http://schemas.microsoft.com/office/drawing/2014/main" id="{7C126D5D-D9D6-42DA-A69A-D4E050EEEF51}"/>
              </a:ext>
            </a:extLst>
          </p:cNvPr>
          <p:cNvSpPr>
            <a:spLocks noGrp="1"/>
          </p:cNvSpPr>
          <p:nvPr>
            <p:ph type="ctrTitle"/>
          </p:nvPr>
        </p:nvSpPr>
        <p:spPr>
          <a:xfrm>
            <a:off x="1405603" y="3429000"/>
            <a:ext cx="6858000" cy="831750"/>
          </a:xfrm>
          <a:solidFill>
            <a:srgbClr val="5C6670">
              <a:alpha val="80000"/>
            </a:srgbClr>
          </a:solidFill>
        </p:spPr>
        <p:txBody>
          <a:bodyPr anchor="ctr" anchorCtr="0">
            <a:normAutofit/>
          </a:bodyPr>
          <a:lstStyle>
            <a:lvl1pPr marL="92869" indent="0" algn="l">
              <a:defRPr sz="2850">
                <a:solidFill>
                  <a:schemeClr val="bg1"/>
                </a:solidFill>
              </a:defRPr>
            </a:lvl1pPr>
          </a:lstStyle>
          <a:p>
            <a:r>
              <a:rPr lang="en-US"/>
              <a:t>Click to edit Master title style</a:t>
            </a:r>
          </a:p>
        </p:txBody>
      </p:sp>
      <p:sp>
        <p:nvSpPr>
          <p:cNvPr id="23" name="Subtitle 2">
            <a:extLst>
              <a:ext uri="{FF2B5EF4-FFF2-40B4-BE49-F238E27FC236}">
                <a16:creationId xmlns:a16="http://schemas.microsoft.com/office/drawing/2014/main" id="{CB2B9DE6-2915-4D7C-866A-1C2DECB08097}"/>
              </a:ext>
            </a:extLst>
          </p:cNvPr>
          <p:cNvSpPr>
            <a:spLocks noGrp="1"/>
          </p:cNvSpPr>
          <p:nvPr>
            <p:ph type="subTitle" idx="1"/>
          </p:nvPr>
        </p:nvSpPr>
        <p:spPr>
          <a:xfrm>
            <a:off x="1405603" y="4260751"/>
            <a:ext cx="6858000" cy="628643"/>
          </a:xfrm>
          <a:prstGeom prst="rect">
            <a:avLst/>
          </a:prstGeom>
          <a:solidFill>
            <a:srgbClr val="5C6670">
              <a:alpha val="80000"/>
            </a:srgbClr>
          </a:solidFill>
        </p:spPr>
        <p:txBody>
          <a:bodyPr anchor="ctr" anchorCtr="0"/>
          <a:lstStyle>
            <a:lvl1pPr marL="347663" indent="-263129" algn="l">
              <a:buClr>
                <a:srgbClr val="002D73"/>
              </a:buClr>
              <a:buSzPct val="100000"/>
              <a:buFontTx/>
              <a:buBlip>
                <a:blip r:embed="rId3"/>
              </a:buBlip>
              <a:defRPr sz="1800">
                <a:solidFill>
                  <a:srgbClr val="FFD92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5" name="Picture 14">
            <a:extLst>
              <a:ext uri="{FF2B5EF4-FFF2-40B4-BE49-F238E27FC236}">
                <a16:creationId xmlns:a16="http://schemas.microsoft.com/office/drawing/2014/main" id="{A0795A76-0C74-6840-B052-D540D503CF4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2291151367"/>
      </p:ext>
    </p:extLst>
  </p:cSld>
  <p:clrMapOvr>
    <a:masterClrMapping/>
  </p:clrMapOvr>
  <p:extLst>
    <p:ext uri="{DCECCB84-F9BA-43D5-87BE-67443E8EF086}">
      <p15:sldGuideLst xmlns:p15="http://schemas.microsoft.com/office/powerpoint/2012/main">
        <p15:guide id="1" pos="1176">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B4B2EBC-DAE2-4262-9EA7-A41413EAB7B0}"/>
              </a:ext>
            </a:extLst>
          </p:cNvPr>
          <p:cNvPicPr>
            <a:picLocks noChangeAspect="1"/>
          </p:cNvPicPr>
          <p:nvPr userDrawn="1"/>
        </p:nvPicPr>
        <p:blipFill rotWithShape="1">
          <a:blip r:embed="rId2"/>
          <a:srcRect l="10539"/>
          <a:stretch/>
        </p:blipFill>
        <p:spPr>
          <a:xfrm>
            <a:off x="-1" y="1"/>
            <a:ext cx="9144000" cy="6858001"/>
          </a:xfrm>
          <a:prstGeom prst="rect">
            <a:avLst/>
          </a:prstGeom>
        </p:spPr>
      </p:pic>
      <p:sp>
        <p:nvSpPr>
          <p:cNvPr id="15" name="Rectangle 14">
            <a:extLst>
              <a:ext uri="{FF2B5EF4-FFF2-40B4-BE49-F238E27FC236}">
                <a16:creationId xmlns:a16="http://schemas.microsoft.com/office/drawing/2014/main" id="{D0611B51-F3EB-4F59-AA4D-162CAF2D6850}"/>
              </a:ext>
            </a:extLst>
          </p:cNvPr>
          <p:cNvSpPr/>
          <p:nvPr userDrawn="1"/>
        </p:nvSpPr>
        <p:spPr>
          <a:xfrm>
            <a:off x="-1" y="-1"/>
            <a:ext cx="9143999" cy="6858000"/>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ight Triangle 15">
            <a:extLst>
              <a:ext uri="{FF2B5EF4-FFF2-40B4-BE49-F238E27FC236}">
                <a16:creationId xmlns:a16="http://schemas.microsoft.com/office/drawing/2014/main" id="{D41C0878-B63F-4051-A726-376643699418}"/>
              </a:ext>
            </a:extLst>
          </p:cNvPr>
          <p:cNvSpPr/>
          <p:nvPr userDrawn="1"/>
        </p:nvSpPr>
        <p:spPr>
          <a:xfrm rot="5400000">
            <a:off x="-520700" y="520700"/>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ight Triangle 16">
            <a:extLst>
              <a:ext uri="{FF2B5EF4-FFF2-40B4-BE49-F238E27FC236}">
                <a16:creationId xmlns:a16="http://schemas.microsoft.com/office/drawing/2014/main" id="{C08754C0-246F-498C-8E4D-CFE340F82B9B}"/>
              </a:ext>
            </a:extLst>
          </p:cNvPr>
          <p:cNvSpPr/>
          <p:nvPr userDrawn="1"/>
        </p:nvSpPr>
        <p:spPr>
          <a:xfrm>
            <a:off x="1" y="4441372"/>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ight Triangle 17">
            <a:extLst>
              <a:ext uri="{FF2B5EF4-FFF2-40B4-BE49-F238E27FC236}">
                <a16:creationId xmlns:a16="http://schemas.microsoft.com/office/drawing/2014/main" id="{7DD41148-E130-4B94-B7CC-75626E0AEB9A}"/>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itle 1">
            <a:extLst>
              <a:ext uri="{FF2B5EF4-FFF2-40B4-BE49-F238E27FC236}">
                <a16:creationId xmlns:a16="http://schemas.microsoft.com/office/drawing/2014/main" id="{C2B4D970-9466-4466-AE33-50F9DE35902F}"/>
              </a:ext>
            </a:extLst>
          </p:cNvPr>
          <p:cNvSpPr>
            <a:spLocks noGrp="1"/>
          </p:cNvSpPr>
          <p:nvPr>
            <p:ph type="ctrTitle"/>
          </p:nvPr>
        </p:nvSpPr>
        <p:spPr>
          <a:xfrm>
            <a:off x="1405603" y="3429000"/>
            <a:ext cx="6858000" cy="831750"/>
          </a:xfrm>
          <a:solidFill>
            <a:srgbClr val="5C6670">
              <a:alpha val="80000"/>
            </a:srgbClr>
          </a:solidFill>
        </p:spPr>
        <p:txBody>
          <a:bodyPr anchor="ctr" anchorCtr="0">
            <a:normAutofit/>
          </a:bodyPr>
          <a:lstStyle>
            <a:lvl1pPr marL="92869" indent="0" algn="l">
              <a:defRPr sz="2850">
                <a:solidFill>
                  <a:schemeClr val="bg1"/>
                </a:solidFill>
              </a:defRPr>
            </a:lvl1pPr>
          </a:lstStyle>
          <a:p>
            <a:r>
              <a:rPr lang="en-US"/>
              <a:t>Click to edit Master title style</a:t>
            </a:r>
          </a:p>
        </p:txBody>
      </p:sp>
      <p:sp>
        <p:nvSpPr>
          <p:cNvPr id="25" name="Subtitle 2">
            <a:extLst>
              <a:ext uri="{FF2B5EF4-FFF2-40B4-BE49-F238E27FC236}">
                <a16:creationId xmlns:a16="http://schemas.microsoft.com/office/drawing/2014/main" id="{C43BBBCF-D975-4741-8558-C8223C1FC43E}"/>
              </a:ext>
            </a:extLst>
          </p:cNvPr>
          <p:cNvSpPr>
            <a:spLocks noGrp="1"/>
          </p:cNvSpPr>
          <p:nvPr>
            <p:ph type="subTitle" idx="1"/>
          </p:nvPr>
        </p:nvSpPr>
        <p:spPr>
          <a:xfrm>
            <a:off x="1405603" y="4260751"/>
            <a:ext cx="6858000" cy="628643"/>
          </a:xfrm>
          <a:prstGeom prst="rect">
            <a:avLst/>
          </a:prstGeom>
          <a:solidFill>
            <a:srgbClr val="5C6670">
              <a:alpha val="80000"/>
            </a:srgbClr>
          </a:solidFill>
        </p:spPr>
        <p:txBody>
          <a:bodyPr anchor="ctr" anchorCtr="0"/>
          <a:lstStyle>
            <a:lvl1pPr marL="347663" indent="-263129" algn="l">
              <a:buClr>
                <a:srgbClr val="002D73"/>
              </a:buClr>
              <a:buSzPct val="100000"/>
              <a:buFontTx/>
              <a:buBlip>
                <a:blip r:embed="rId3"/>
              </a:buBlip>
              <a:defRPr sz="1800">
                <a:solidFill>
                  <a:srgbClr val="FFD92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1" name="Picture 10">
            <a:extLst>
              <a:ext uri="{FF2B5EF4-FFF2-40B4-BE49-F238E27FC236}">
                <a16:creationId xmlns:a16="http://schemas.microsoft.com/office/drawing/2014/main" id="{1BB44E95-7148-DE44-8283-42FA6F3C1E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3586822906"/>
      </p:ext>
    </p:extLst>
  </p:cSld>
  <p:clrMapOvr>
    <a:masterClrMapping/>
  </p:clrMapOvr>
  <p:extLst>
    <p:ext uri="{DCECCB84-F9BA-43D5-87BE-67443E8EF086}">
      <p15:sldGuideLst xmlns:p15="http://schemas.microsoft.com/office/powerpoint/2012/main">
        <p15:guide id="1" pos="1176">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4AFAE3D-68DF-4359-9031-F96269A35314}"/>
              </a:ext>
            </a:extLst>
          </p:cNvPr>
          <p:cNvPicPr>
            <a:picLocks noChangeAspect="1"/>
          </p:cNvPicPr>
          <p:nvPr userDrawn="1"/>
        </p:nvPicPr>
        <p:blipFill rotWithShape="1">
          <a:blip r:embed="rId2"/>
          <a:srcRect l="126" r="80" b="16269"/>
          <a:stretch/>
        </p:blipFill>
        <p:spPr>
          <a:xfrm>
            <a:off x="-1" y="0"/>
            <a:ext cx="9125868" cy="6858000"/>
          </a:xfrm>
          <a:prstGeom prst="rect">
            <a:avLst/>
          </a:prstGeom>
        </p:spPr>
      </p:pic>
      <p:sp>
        <p:nvSpPr>
          <p:cNvPr id="27" name="Rectangle 26">
            <a:extLst>
              <a:ext uri="{FF2B5EF4-FFF2-40B4-BE49-F238E27FC236}">
                <a16:creationId xmlns:a16="http://schemas.microsoft.com/office/drawing/2014/main" id="{E56A15A5-A145-4B04-9053-FF7B8DBD2E0F}"/>
              </a:ext>
            </a:extLst>
          </p:cNvPr>
          <p:cNvSpPr/>
          <p:nvPr userDrawn="1"/>
        </p:nvSpPr>
        <p:spPr>
          <a:xfrm>
            <a:off x="1" y="0"/>
            <a:ext cx="9143999" cy="6858000"/>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ight Triangle 27">
            <a:extLst>
              <a:ext uri="{FF2B5EF4-FFF2-40B4-BE49-F238E27FC236}">
                <a16:creationId xmlns:a16="http://schemas.microsoft.com/office/drawing/2014/main" id="{F3EA3E7B-9A10-45DF-9A49-9DE78F8A8BE9}"/>
              </a:ext>
            </a:extLst>
          </p:cNvPr>
          <p:cNvSpPr/>
          <p:nvPr userDrawn="1"/>
        </p:nvSpPr>
        <p:spPr>
          <a:xfrm rot="5400000">
            <a:off x="-520700" y="520700"/>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ight Triangle 28">
            <a:extLst>
              <a:ext uri="{FF2B5EF4-FFF2-40B4-BE49-F238E27FC236}">
                <a16:creationId xmlns:a16="http://schemas.microsoft.com/office/drawing/2014/main" id="{C36924EC-A85B-4429-958D-3D2FE66D4136}"/>
              </a:ext>
            </a:extLst>
          </p:cNvPr>
          <p:cNvSpPr/>
          <p:nvPr userDrawn="1"/>
        </p:nvSpPr>
        <p:spPr>
          <a:xfrm>
            <a:off x="1" y="4441372"/>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ight Triangle 29">
            <a:extLst>
              <a:ext uri="{FF2B5EF4-FFF2-40B4-BE49-F238E27FC236}">
                <a16:creationId xmlns:a16="http://schemas.microsoft.com/office/drawing/2014/main" id="{C4830FF7-458C-49C9-A670-94A7761CFC9A}"/>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Title 1">
            <a:extLst>
              <a:ext uri="{FF2B5EF4-FFF2-40B4-BE49-F238E27FC236}">
                <a16:creationId xmlns:a16="http://schemas.microsoft.com/office/drawing/2014/main" id="{CB3C7C86-909A-485F-BA56-03E520555683}"/>
              </a:ext>
            </a:extLst>
          </p:cNvPr>
          <p:cNvSpPr>
            <a:spLocks noGrp="1"/>
          </p:cNvSpPr>
          <p:nvPr>
            <p:ph type="ctrTitle"/>
          </p:nvPr>
        </p:nvSpPr>
        <p:spPr>
          <a:xfrm>
            <a:off x="1405603" y="3429000"/>
            <a:ext cx="6858000" cy="831750"/>
          </a:xfrm>
          <a:solidFill>
            <a:srgbClr val="5C6670">
              <a:alpha val="80000"/>
            </a:srgbClr>
          </a:solidFill>
        </p:spPr>
        <p:txBody>
          <a:bodyPr anchor="ctr" anchorCtr="0">
            <a:normAutofit/>
          </a:bodyPr>
          <a:lstStyle>
            <a:lvl1pPr marL="92869" indent="0" algn="l">
              <a:defRPr sz="2850">
                <a:solidFill>
                  <a:schemeClr val="bg1"/>
                </a:solidFill>
              </a:defRPr>
            </a:lvl1pPr>
          </a:lstStyle>
          <a:p>
            <a:r>
              <a:rPr lang="en-US"/>
              <a:t>Click to edit Master title style</a:t>
            </a:r>
          </a:p>
        </p:txBody>
      </p:sp>
      <p:sp>
        <p:nvSpPr>
          <p:cNvPr id="33" name="Subtitle 2">
            <a:extLst>
              <a:ext uri="{FF2B5EF4-FFF2-40B4-BE49-F238E27FC236}">
                <a16:creationId xmlns:a16="http://schemas.microsoft.com/office/drawing/2014/main" id="{0CDE642A-CB01-4B8C-B4CE-3425D5C242D5}"/>
              </a:ext>
            </a:extLst>
          </p:cNvPr>
          <p:cNvSpPr>
            <a:spLocks noGrp="1"/>
          </p:cNvSpPr>
          <p:nvPr>
            <p:ph type="subTitle" idx="1"/>
          </p:nvPr>
        </p:nvSpPr>
        <p:spPr>
          <a:xfrm>
            <a:off x="1405603" y="4260751"/>
            <a:ext cx="6858000" cy="628643"/>
          </a:xfrm>
          <a:prstGeom prst="rect">
            <a:avLst/>
          </a:prstGeom>
          <a:solidFill>
            <a:srgbClr val="5C6670">
              <a:alpha val="80000"/>
            </a:srgbClr>
          </a:solidFill>
        </p:spPr>
        <p:txBody>
          <a:bodyPr anchor="ctr" anchorCtr="0"/>
          <a:lstStyle>
            <a:lvl1pPr marL="347663" indent="-263129" algn="l">
              <a:buClr>
                <a:srgbClr val="002D73"/>
              </a:buClr>
              <a:buSzPct val="100000"/>
              <a:buFontTx/>
              <a:buBlip>
                <a:blip r:embed="rId3"/>
              </a:buBlip>
              <a:defRPr sz="1800">
                <a:solidFill>
                  <a:srgbClr val="FFD92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1" name="Picture 10">
            <a:extLst>
              <a:ext uri="{FF2B5EF4-FFF2-40B4-BE49-F238E27FC236}">
                <a16:creationId xmlns:a16="http://schemas.microsoft.com/office/drawing/2014/main" id="{032EE3AB-3414-D849-8DDE-BA338FC9E6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3664369332"/>
      </p:ext>
    </p:extLst>
  </p:cSld>
  <p:clrMapOvr>
    <a:masterClrMapping/>
  </p:clrMapOvr>
  <p:extLst>
    <p:ext uri="{DCECCB84-F9BA-43D5-87BE-67443E8EF086}">
      <p15:sldGuideLst xmlns:p15="http://schemas.microsoft.com/office/powerpoint/2012/main">
        <p15:guide id="1" pos="1176">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684F97-E76C-4527-90E1-4833A75E525E}"/>
              </a:ext>
            </a:extLst>
          </p:cNvPr>
          <p:cNvPicPr>
            <a:picLocks noChangeAspect="1"/>
          </p:cNvPicPr>
          <p:nvPr userDrawn="1"/>
        </p:nvPicPr>
        <p:blipFill rotWithShape="1">
          <a:blip r:embed="rId2"/>
          <a:srcRect b="20542"/>
          <a:stretch/>
        </p:blipFill>
        <p:spPr>
          <a:xfrm>
            <a:off x="1" y="-6"/>
            <a:ext cx="9143999" cy="6858006"/>
          </a:xfrm>
          <a:prstGeom prst="rect">
            <a:avLst/>
          </a:prstGeom>
        </p:spPr>
      </p:pic>
      <p:sp>
        <p:nvSpPr>
          <p:cNvPr id="11" name="Rectangle 10">
            <a:extLst>
              <a:ext uri="{FF2B5EF4-FFF2-40B4-BE49-F238E27FC236}">
                <a16:creationId xmlns:a16="http://schemas.microsoft.com/office/drawing/2014/main" id="{B2D452F2-C024-4B8E-A630-19CB6FDE9013}"/>
              </a:ext>
            </a:extLst>
          </p:cNvPr>
          <p:cNvSpPr/>
          <p:nvPr userDrawn="1"/>
        </p:nvSpPr>
        <p:spPr>
          <a:xfrm>
            <a:off x="1" y="7258"/>
            <a:ext cx="9143999" cy="6858000"/>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ight Triangle 11">
            <a:extLst>
              <a:ext uri="{FF2B5EF4-FFF2-40B4-BE49-F238E27FC236}">
                <a16:creationId xmlns:a16="http://schemas.microsoft.com/office/drawing/2014/main" id="{30DA4D0B-E539-4204-B3D1-FFD1BF48F0A1}"/>
              </a:ext>
            </a:extLst>
          </p:cNvPr>
          <p:cNvSpPr/>
          <p:nvPr userDrawn="1"/>
        </p:nvSpPr>
        <p:spPr>
          <a:xfrm rot="5400000">
            <a:off x="-520700" y="520700"/>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ight Triangle 12">
            <a:extLst>
              <a:ext uri="{FF2B5EF4-FFF2-40B4-BE49-F238E27FC236}">
                <a16:creationId xmlns:a16="http://schemas.microsoft.com/office/drawing/2014/main" id="{A10E8B7A-0B5C-48A5-B2E3-90DD1FB63752}"/>
              </a:ext>
            </a:extLst>
          </p:cNvPr>
          <p:cNvSpPr/>
          <p:nvPr userDrawn="1"/>
        </p:nvSpPr>
        <p:spPr>
          <a:xfrm>
            <a:off x="1" y="4441372"/>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ight Triangle 13">
            <a:extLst>
              <a:ext uri="{FF2B5EF4-FFF2-40B4-BE49-F238E27FC236}">
                <a16:creationId xmlns:a16="http://schemas.microsoft.com/office/drawing/2014/main" id="{005B63A9-15B4-4306-87AB-B9367111A136}"/>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itle 1">
            <a:extLst>
              <a:ext uri="{FF2B5EF4-FFF2-40B4-BE49-F238E27FC236}">
                <a16:creationId xmlns:a16="http://schemas.microsoft.com/office/drawing/2014/main" id="{C08ADF5C-8E3B-4998-9F4A-DB7F6CF7B297}"/>
              </a:ext>
            </a:extLst>
          </p:cNvPr>
          <p:cNvSpPr>
            <a:spLocks noGrp="1"/>
          </p:cNvSpPr>
          <p:nvPr>
            <p:ph type="ctrTitle"/>
          </p:nvPr>
        </p:nvSpPr>
        <p:spPr>
          <a:xfrm>
            <a:off x="1405603" y="3429000"/>
            <a:ext cx="6858000" cy="831750"/>
          </a:xfrm>
          <a:solidFill>
            <a:srgbClr val="5C6670">
              <a:alpha val="80000"/>
            </a:srgbClr>
          </a:solidFill>
        </p:spPr>
        <p:txBody>
          <a:bodyPr anchor="ctr" anchorCtr="0">
            <a:normAutofit/>
          </a:bodyPr>
          <a:lstStyle>
            <a:lvl1pPr marL="92869" indent="0" algn="l">
              <a:defRPr sz="2850">
                <a:solidFill>
                  <a:schemeClr val="bg1"/>
                </a:solidFill>
              </a:defRPr>
            </a:lvl1pPr>
          </a:lstStyle>
          <a:p>
            <a:r>
              <a:rPr lang="en-US"/>
              <a:t>Click to edit Master title style</a:t>
            </a:r>
          </a:p>
        </p:txBody>
      </p:sp>
      <p:sp>
        <p:nvSpPr>
          <p:cNvPr id="17" name="Subtitle 2">
            <a:extLst>
              <a:ext uri="{FF2B5EF4-FFF2-40B4-BE49-F238E27FC236}">
                <a16:creationId xmlns:a16="http://schemas.microsoft.com/office/drawing/2014/main" id="{01BC162B-586F-44EC-BCE6-E460EEAF591C}"/>
              </a:ext>
            </a:extLst>
          </p:cNvPr>
          <p:cNvSpPr>
            <a:spLocks noGrp="1"/>
          </p:cNvSpPr>
          <p:nvPr>
            <p:ph type="subTitle" idx="1"/>
          </p:nvPr>
        </p:nvSpPr>
        <p:spPr>
          <a:xfrm>
            <a:off x="1405603" y="4260751"/>
            <a:ext cx="6858000" cy="628643"/>
          </a:xfrm>
          <a:prstGeom prst="rect">
            <a:avLst/>
          </a:prstGeom>
          <a:solidFill>
            <a:srgbClr val="5C6670">
              <a:alpha val="80000"/>
            </a:srgbClr>
          </a:solidFill>
        </p:spPr>
        <p:txBody>
          <a:bodyPr anchor="ctr" anchorCtr="0"/>
          <a:lstStyle>
            <a:lvl1pPr marL="347663" indent="-263129" algn="l">
              <a:buClr>
                <a:srgbClr val="002D73"/>
              </a:buClr>
              <a:buSzPct val="100000"/>
              <a:buFontTx/>
              <a:buBlip>
                <a:blip r:embed="rId3"/>
              </a:buBlip>
              <a:defRPr sz="1800">
                <a:solidFill>
                  <a:srgbClr val="FFD92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5" name="Picture 14">
            <a:extLst>
              <a:ext uri="{FF2B5EF4-FFF2-40B4-BE49-F238E27FC236}">
                <a16:creationId xmlns:a16="http://schemas.microsoft.com/office/drawing/2014/main" id="{58A9E5EC-9152-4244-B016-911FF26AF51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1255477258"/>
      </p:ext>
    </p:extLst>
  </p:cSld>
  <p:clrMapOvr>
    <a:masterClrMapping/>
  </p:clrMapOvr>
  <p:extLst>
    <p:ext uri="{DCECCB84-F9BA-43D5-87BE-67443E8EF086}">
      <p15:sldGuideLst xmlns:p15="http://schemas.microsoft.com/office/powerpoint/2012/main">
        <p15:guide id="1" pos="1176">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76D2775-69A8-4D83-8C30-4AB5238FA348}"/>
              </a:ext>
            </a:extLst>
          </p:cNvPr>
          <p:cNvPicPr>
            <a:picLocks noChangeAspect="1"/>
          </p:cNvPicPr>
          <p:nvPr userDrawn="1"/>
        </p:nvPicPr>
        <p:blipFill rotWithShape="1">
          <a:blip r:embed="rId2"/>
          <a:srcRect t="15870"/>
          <a:stretch/>
        </p:blipFill>
        <p:spPr>
          <a:xfrm>
            <a:off x="0" y="7255"/>
            <a:ext cx="9173971" cy="6858001"/>
          </a:xfrm>
          <a:prstGeom prst="rect">
            <a:avLst/>
          </a:prstGeom>
        </p:spPr>
      </p:pic>
      <p:sp>
        <p:nvSpPr>
          <p:cNvPr id="19" name="Rectangle 18">
            <a:extLst>
              <a:ext uri="{FF2B5EF4-FFF2-40B4-BE49-F238E27FC236}">
                <a16:creationId xmlns:a16="http://schemas.microsoft.com/office/drawing/2014/main" id="{9506E5AD-76F0-463B-9616-C0E11D04A3DD}"/>
              </a:ext>
            </a:extLst>
          </p:cNvPr>
          <p:cNvSpPr/>
          <p:nvPr userDrawn="1"/>
        </p:nvSpPr>
        <p:spPr>
          <a:xfrm>
            <a:off x="0" y="-1"/>
            <a:ext cx="9143999" cy="6858000"/>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ight Triangle 19">
            <a:extLst>
              <a:ext uri="{FF2B5EF4-FFF2-40B4-BE49-F238E27FC236}">
                <a16:creationId xmlns:a16="http://schemas.microsoft.com/office/drawing/2014/main" id="{E484E775-3987-460A-B57F-1AAFD969DC69}"/>
              </a:ext>
            </a:extLst>
          </p:cNvPr>
          <p:cNvSpPr/>
          <p:nvPr userDrawn="1"/>
        </p:nvSpPr>
        <p:spPr>
          <a:xfrm rot="5400000">
            <a:off x="-520700" y="520700"/>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ight Triangle 20">
            <a:extLst>
              <a:ext uri="{FF2B5EF4-FFF2-40B4-BE49-F238E27FC236}">
                <a16:creationId xmlns:a16="http://schemas.microsoft.com/office/drawing/2014/main" id="{DA52383D-592F-4305-96EC-BBFB7F3FC416}"/>
              </a:ext>
            </a:extLst>
          </p:cNvPr>
          <p:cNvSpPr/>
          <p:nvPr userDrawn="1"/>
        </p:nvSpPr>
        <p:spPr>
          <a:xfrm>
            <a:off x="1" y="4441372"/>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ight Triangle 21">
            <a:extLst>
              <a:ext uri="{FF2B5EF4-FFF2-40B4-BE49-F238E27FC236}">
                <a16:creationId xmlns:a16="http://schemas.microsoft.com/office/drawing/2014/main" id="{3E38D25F-B62C-4B6B-BFDF-C27FEA5E0023}"/>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itle 1">
            <a:extLst>
              <a:ext uri="{FF2B5EF4-FFF2-40B4-BE49-F238E27FC236}">
                <a16:creationId xmlns:a16="http://schemas.microsoft.com/office/drawing/2014/main" id="{742F6659-1D5E-41D1-9DC2-F86F7C3E388D}"/>
              </a:ext>
            </a:extLst>
          </p:cNvPr>
          <p:cNvSpPr>
            <a:spLocks noGrp="1"/>
          </p:cNvSpPr>
          <p:nvPr>
            <p:ph type="ctrTitle"/>
          </p:nvPr>
        </p:nvSpPr>
        <p:spPr>
          <a:xfrm>
            <a:off x="1405603" y="3429000"/>
            <a:ext cx="6858000" cy="831750"/>
          </a:xfrm>
          <a:solidFill>
            <a:srgbClr val="5C6670">
              <a:alpha val="80000"/>
            </a:srgbClr>
          </a:solidFill>
        </p:spPr>
        <p:txBody>
          <a:bodyPr anchor="ctr" anchorCtr="0">
            <a:normAutofit/>
          </a:bodyPr>
          <a:lstStyle>
            <a:lvl1pPr marL="92869" indent="0" algn="l">
              <a:defRPr sz="2850">
                <a:solidFill>
                  <a:schemeClr val="bg1"/>
                </a:solidFill>
              </a:defRPr>
            </a:lvl1pPr>
          </a:lstStyle>
          <a:p>
            <a:r>
              <a:rPr lang="en-US"/>
              <a:t>Click to edit Master title style</a:t>
            </a:r>
          </a:p>
        </p:txBody>
      </p:sp>
      <p:sp>
        <p:nvSpPr>
          <p:cNvPr id="25" name="Subtitle 2">
            <a:extLst>
              <a:ext uri="{FF2B5EF4-FFF2-40B4-BE49-F238E27FC236}">
                <a16:creationId xmlns:a16="http://schemas.microsoft.com/office/drawing/2014/main" id="{EBB08EAE-468E-45D2-BEDB-638BF4CE0ED0}"/>
              </a:ext>
            </a:extLst>
          </p:cNvPr>
          <p:cNvSpPr>
            <a:spLocks noGrp="1"/>
          </p:cNvSpPr>
          <p:nvPr>
            <p:ph type="subTitle" idx="1"/>
          </p:nvPr>
        </p:nvSpPr>
        <p:spPr>
          <a:xfrm>
            <a:off x="1405603" y="4260751"/>
            <a:ext cx="6858000" cy="628643"/>
          </a:xfrm>
          <a:prstGeom prst="rect">
            <a:avLst/>
          </a:prstGeom>
          <a:solidFill>
            <a:srgbClr val="5C6670">
              <a:alpha val="80000"/>
            </a:srgbClr>
          </a:solidFill>
        </p:spPr>
        <p:txBody>
          <a:bodyPr anchor="ctr" anchorCtr="0"/>
          <a:lstStyle>
            <a:lvl1pPr marL="347663" indent="-263129" algn="l">
              <a:buClr>
                <a:srgbClr val="002D73"/>
              </a:buClr>
              <a:buSzPct val="100000"/>
              <a:buFontTx/>
              <a:buBlip>
                <a:blip r:embed="rId3"/>
              </a:buBlip>
              <a:defRPr sz="1800">
                <a:solidFill>
                  <a:srgbClr val="FFD92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1" name="Picture 10">
            <a:extLst>
              <a:ext uri="{FF2B5EF4-FFF2-40B4-BE49-F238E27FC236}">
                <a16:creationId xmlns:a16="http://schemas.microsoft.com/office/drawing/2014/main" id="{8B7CD55C-8685-2D48-BDF6-0D1EFAF813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2733156606"/>
      </p:ext>
    </p:extLst>
  </p:cSld>
  <p:clrMapOvr>
    <a:masterClrMapping/>
  </p:clrMapOvr>
  <p:extLst>
    <p:ext uri="{DCECCB84-F9BA-43D5-87BE-67443E8EF086}">
      <p15:sldGuideLst xmlns:p15="http://schemas.microsoft.com/office/powerpoint/2012/main">
        <p15:guide id="1" pos="1176">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294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ent A">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457200" y="457200"/>
            <a:ext cx="8229600" cy="457200"/>
          </a:xfrm>
          <a:prstGeom prst="rect">
            <a:avLst/>
          </a:prstGeom>
        </p:spPr>
        <p:txBody>
          <a:bodyPr lIns="0" tIns="0" rIns="0" bIns="0" anchor="t" anchorCtr="0"/>
          <a:lstStyle>
            <a:lvl1pPr marL="0" indent="0" algn="l">
              <a:buFontTx/>
              <a:buNone/>
              <a:defRPr sz="2625" b="1" i="1" baseline="0">
                <a:solidFill>
                  <a:srgbClr val="69AD46"/>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Optional Section or Slide Title</a:t>
            </a:r>
          </a:p>
        </p:txBody>
      </p:sp>
      <p:sp>
        <p:nvSpPr>
          <p:cNvPr id="4" name="Text Placeholder 5"/>
          <p:cNvSpPr>
            <a:spLocks noGrp="1"/>
          </p:cNvSpPr>
          <p:nvPr>
            <p:ph type="body" sz="quarter" idx="11" hasCustomPrompt="1"/>
          </p:nvPr>
        </p:nvSpPr>
        <p:spPr>
          <a:xfrm>
            <a:off x="457200" y="1280160"/>
            <a:ext cx="8229600" cy="27432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5" name="Text Placeholder 5"/>
          <p:cNvSpPr>
            <a:spLocks noGrp="1"/>
          </p:cNvSpPr>
          <p:nvPr>
            <p:ph type="body" sz="quarter" idx="12" hasCustomPrompt="1"/>
          </p:nvPr>
        </p:nvSpPr>
        <p:spPr>
          <a:xfrm>
            <a:off x="457200" y="1828800"/>
            <a:ext cx="8229600" cy="457200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Scelerisque</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 </a:t>
            </a:r>
            <a:r>
              <a:rPr lang="en-US" dirty="0" err="1"/>
              <a:t>enim</a:t>
            </a:r>
            <a:r>
              <a:rPr lang="en-US" dirty="0"/>
              <a:t> </a:t>
            </a:r>
            <a:r>
              <a:rPr lang="en-US" dirty="0" err="1"/>
              <a:t>nunc</a:t>
            </a:r>
            <a:r>
              <a:rPr lang="en-US" dirty="0"/>
              <a:t>.</a:t>
            </a:r>
            <a:br>
              <a:rPr lang="en-US" dirty="0"/>
            </a:br>
            <a:br>
              <a:rPr lang="en-US" dirty="0"/>
            </a:br>
            <a:r>
              <a:rPr lang="en-US" dirty="0" err="1"/>
              <a:t>Ut</a:t>
            </a:r>
            <a:r>
              <a:rPr lang="en-US" dirty="0"/>
              <a:t> </a:t>
            </a:r>
            <a:r>
              <a:rPr lang="en-US" dirty="0" err="1"/>
              <a:t>consequat</a:t>
            </a:r>
            <a:r>
              <a:rPr lang="en-US" dirty="0"/>
              <a:t> semper </a:t>
            </a:r>
            <a:r>
              <a:rPr lang="en-US" dirty="0" err="1"/>
              <a:t>viverra</a:t>
            </a:r>
            <a:r>
              <a:rPr lang="en-US" dirty="0"/>
              <a:t> </a:t>
            </a:r>
            <a:r>
              <a:rPr lang="en-US" dirty="0" err="1"/>
              <a:t>nam</a:t>
            </a:r>
            <a:r>
              <a:rPr lang="en-US" dirty="0"/>
              <a:t> libero </a:t>
            </a:r>
            <a:r>
              <a:rPr lang="en-US" dirty="0" err="1"/>
              <a:t>justo</a:t>
            </a:r>
            <a:r>
              <a:rPr lang="en-US" dirty="0"/>
              <a:t> </a:t>
            </a:r>
            <a:r>
              <a:rPr lang="en-US" dirty="0" err="1"/>
              <a:t>laoreet</a:t>
            </a:r>
            <a:r>
              <a:rPr lang="en-US" dirty="0"/>
              <a:t> sit </a:t>
            </a:r>
            <a:r>
              <a:rPr lang="en-US" dirty="0" err="1"/>
              <a:t>amet</a:t>
            </a:r>
            <a:r>
              <a:rPr lang="en-US" dirty="0"/>
              <a:t>. A </a:t>
            </a:r>
            <a:r>
              <a:rPr lang="en-US" dirty="0" err="1"/>
              <a:t>scelerisque</a:t>
            </a:r>
            <a:r>
              <a:rPr lang="en-US" dirty="0"/>
              <a:t> </a:t>
            </a:r>
            <a:r>
              <a:rPr lang="en-US" dirty="0" err="1"/>
              <a:t>purus</a:t>
            </a:r>
            <a:r>
              <a:rPr lang="en-US" dirty="0"/>
              <a:t> semper </a:t>
            </a:r>
            <a:r>
              <a:rPr lang="en-US" dirty="0" err="1"/>
              <a:t>eget</a:t>
            </a:r>
            <a:r>
              <a:rPr lang="en-US" dirty="0"/>
              <a: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Egestas</a:t>
            </a:r>
            <a:r>
              <a:rPr lang="en-US" dirty="0"/>
              <a:t> </a:t>
            </a:r>
            <a:r>
              <a:rPr lang="en-US" dirty="0" err="1"/>
              <a:t>sed</a:t>
            </a:r>
            <a:r>
              <a:rPr lang="en-US" dirty="0"/>
              <a:t> tempus </a:t>
            </a:r>
            <a:r>
              <a:rPr lang="en-US" dirty="0" err="1"/>
              <a:t>urna</a:t>
            </a:r>
            <a:r>
              <a:rPr lang="en-US" dirty="0"/>
              <a:t> et pharetra </a:t>
            </a:r>
            <a:r>
              <a:rPr lang="en-US" dirty="0" err="1"/>
              <a:t>pharetra</a:t>
            </a:r>
            <a:r>
              <a:rPr lang="en-US" dirty="0"/>
              <a:t> </a:t>
            </a:r>
            <a:r>
              <a:rPr lang="en-US" dirty="0" err="1"/>
              <a:t>massa</a:t>
            </a:r>
            <a:r>
              <a:rPr lang="en-US" dirty="0"/>
              <a:t> </a:t>
            </a:r>
            <a:r>
              <a:rPr lang="en-US" dirty="0" err="1"/>
              <a:t>massa</a:t>
            </a:r>
            <a:r>
              <a:rPr lang="en-US" dirty="0"/>
              <a:t> </a:t>
            </a:r>
            <a:r>
              <a:rPr lang="en-US" dirty="0" err="1"/>
              <a:t>ultricies</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Suspendisse</a:t>
            </a:r>
            <a:r>
              <a:rPr lang="en-US" dirty="0"/>
              <a:t> </a:t>
            </a:r>
            <a:r>
              <a:rPr lang="en-US" dirty="0" err="1"/>
              <a:t>faucibus</a:t>
            </a:r>
            <a:r>
              <a:rPr lang="en-US" dirty="0"/>
              <a:t> </a:t>
            </a:r>
            <a:r>
              <a:rPr lang="en-US" dirty="0" err="1"/>
              <a:t>interdum</a:t>
            </a:r>
            <a:r>
              <a:rPr lang="en-US" dirty="0"/>
              <a:t> </a:t>
            </a:r>
            <a:r>
              <a:rPr lang="en-US" dirty="0" err="1"/>
              <a:t>posuere</a:t>
            </a:r>
            <a:r>
              <a:rPr lang="en-US" dirty="0"/>
              <a:t> lorem. Nunc </a:t>
            </a:r>
            <a:r>
              <a:rPr lang="en-US" dirty="0" err="1"/>
              <a:t>congue</a:t>
            </a:r>
            <a:r>
              <a:rPr lang="en-US" dirty="0"/>
              <a:t> nisi vitae </a:t>
            </a:r>
            <a:r>
              <a:rPr lang="en-US" dirty="0" err="1"/>
              <a:t>suscipit</a:t>
            </a:r>
            <a:r>
              <a:rPr lang="en-US" dirty="0"/>
              <a:t> </a:t>
            </a:r>
            <a:r>
              <a:rPr lang="en-US" dirty="0" err="1"/>
              <a:t>tellus</a:t>
            </a:r>
            <a:r>
              <a:rPr lang="en-US" dirty="0"/>
              <a:t> </a:t>
            </a:r>
            <a:r>
              <a:rPr lang="en-US" dirty="0" err="1"/>
              <a:t>mauris</a:t>
            </a:r>
            <a:r>
              <a:rPr lang="en-US" dirty="0"/>
              <a:t> a diam.</a:t>
            </a:r>
            <a:br>
              <a:rPr lang="en-US" dirty="0"/>
            </a:br>
            <a:br>
              <a:rPr lang="en-US" dirty="0"/>
            </a:br>
            <a:r>
              <a:rPr lang="en-US" dirty="0" err="1"/>
              <a:t>Mi</a:t>
            </a:r>
            <a:r>
              <a:rPr lang="en-US" dirty="0"/>
              <a:t> sit </a:t>
            </a:r>
            <a:r>
              <a:rPr lang="en-US" dirty="0" err="1"/>
              <a:t>amet</a:t>
            </a:r>
            <a:r>
              <a:rPr lang="en-US" dirty="0"/>
              <a:t> </a:t>
            </a:r>
            <a:r>
              <a:rPr lang="en-US" dirty="0" err="1"/>
              <a:t>mauris</a:t>
            </a:r>
            <a:r>
              <a:rPr lang="en-US" dirty="0"/>
              <a:t> </a:t>
            </a:r>
            <a:r>
              <a:rPr lang="en-US" dirty="0" err="1"/>
              <a:t>commodo</a:t>
            </a:r>
            <a:r>
              <a:rPr lang="en-US" dirty="0"/>
              <a:t> </a:t>
            </a:r>
            <a:r>
              <a:rPr lang="en-US" dirty="0" err="1"/>
              <a:t>quis</a:t>
            </a:r>
            <a:r>
              <a:rPr lang="en-US" dirty="0"/>
              <a:t> </a:t>
            </a:r>
            <a:r>
              <a:rPr lang="en-US" dirty="0" err="1"/>
              <a:t>imperdiet</a:t>
            </a:r>
            <a:r>
              <a:rPr lang="en-US" dirty="0"/>
              <a:t> </a:t>
            </a:r>
            <a:r>
              <a:rPr lang="en-US" dirty="0" err="1"/>
              <a:t>massa</a:t>
            </a:r>
            <a:r>
              <a:rPr lang="en-US" dirty="0"/>
              <a:t> </a:t>
            </a:r>
            <a:r>
              <a:rPr lang="en-US" dirty="0" err="1"/>
              <a:t>tincidunt</a:t>
            </a:r>
            <a:r>
              <a:rPr lang="en-US" dirty="0"/>
              <a:t> </a:t>
            </a:r>
            <a:r>
              <a:rPr lang="en-US" dirty="0" err="1"/>
              <a:t>nunc</a:t>
            </a:r>
            <a:r>
              <a:rPr lang="en-US" dirty="0"/>
              <a:t>. Dolor </a:t>
            </a:r>
            <a:r>
              <a:rPr lang="en-US" dirty="0" err="1"/>
              <a:t>morbi</a:t>
            </a:r>
            <a:r>
              <a:rPr lang="en-US" dirty="0"/>
              <a:t> non </a:t>
            </a:r>
            <a:r>
              <a:rPr lang="en-US" dirty="0" err="1"/>
              <a:t>arcu</a:t>
            </a:r>
            <a:r>
              <a:rPr lang="en-US" dirty="0"/>
              <a:t> </a:t>
            </a:r>
            <a:r>
              <a:rPr lang="en-US" dirty="0" err="1"/>
              <a:t>risus</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pellentesque</a:t>
            </a:r>
            <a:r>
              <a:rPr lang="en-US" dirty="0"/>
              <a:t>.</a:t>
            </a:r>
          </a:p>
        </p:txBody>
      </p:sp>
    </p:spTree>
    <p:extLst>
      <p:ext uri="{BB962C8B-B14F-4D97-AF65-F5344CB8AC3E}">
        <p14:creationId xmlns:p14="http://schemas.microsoft.com/office/powerpoint/2010/main" val="377760636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0"/>
            <a:ext cx="4571999" cy="6858000"/>
          </a:xfrm>
          <a:custGeom>
            <a:avLst/>
            <a:gdLst>
              <a:gd name="connsiteX0" fmla="*/ 0 w 6095999"/>
              <a:gd name="connsiteY0" fmla="*/ 0 h 6858000"/>
              <a:gd name="connsiteX1" fmla="*/ 6095999 w 6095999"/>
              <a:gd name="connsiteY1" fmla="*/ 0 h 6858000"/>
              <a:gd name="connsiteX2" fmla="*/ 6095999 w 6095999"/>
              <a:gd name="connsiteY2" fmla="*/ 6858000 h 6858000"/>
              <a:gd name="connsiteX3" fmla="*/ 0 w 6095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5999" h="6858000">
                <a:moveTo>
                  <a:pt x="0" y="0"/>
                </a:moveTo>
                <a:lnTo>
                  <a:pt x="6095999" y="0"/>
                </a:lnTo>
                <a:lnTo>
                  <a:pt x="6095999" y="6858000"/>
                </a:lnTo>
                <a:lnTo>
                  <a:pt x="0" y="6858000"/>
                </a:lnTo>
                <a:close/>
              </a:path>
            </a:pathLst>
          </a:custGeom>
        </p:spPr>
        <p:txBody>
          <a:bodyPr wrap="square">
            <a:noAutofit/>
          </a:bodyPr>
          <a:lstStyle/>
          <a:p>
            <a:r>
              <a:rPr lang="en-US"/>
              <a:t>Click icon to add picture</a:t>
            </a:r>
            <a:endParaRPr lang="fr-CA"/>
          </a:p>
        </p:txBody>
      </p:sp>
    </p:spTree>
    <p:extLst>
      <p:ext uri="{BB962C8B-B14F-4D97-AF65-F5344CB8AC3E}">
        <p14:creationId xmlns:p14="http://schemas.microsoft.com/office/powerpoint/2010/main" val="2834706754"/>
      </p:ext>
    </p:extLst>
  </p:cSld>
  <p:clrMapOvr>
    <a:masterClrMapping/>
  </p:clrMapOvr>
  <p:transition spd="slow">
    <p:push dir="u"/>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609850" y="0"/>
            <a:ext cx="2905125" cy="6858000"/>
          </a:xfrm>
          <a:prstGeom prst="rect">
            <a:avLst/>
          </a:prstGeom>
        </p:spPr>
        <p:txBody>
          <a:bodyPr/>
          <a:lstStyle/>
          <a:p>
            <a:r>
              <a:rPr lang="en-US"/>
              <a:t>Click icon to add picture</a:t>
            </a:r>
            <a:endParaRPr lang="fr-CA"/>
          </a:p>
        </p:txBody>
      </p:sp>
    </p:spTree>
    <p:extLst>
      <p:ext uri="{BB962C8B-B14F-4D97-AF65-F5344CB8AC3E}">
        <p14:creationId xmlns:p14="http://schemas.microsoft.com/office/powerpoint/2010/main" val="2576161224"/>
      </p:ext>
    </p:extLst>
  </p:cSld>
  <p:clrMapOvr>
    <a:masterClrMapping/>
  </p:clrMapOvr>
  <p:transition spd="slow">
    <p:push dir="u"/>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0485" y="-225791"/>
            <a:ext cx="7772400" cy="2387600"/>
          </a:xfrm>
        </p:spPr>
        <p:txBody>
          <a:bodyPr anchor="b"/>
          <a:lstStyle>
            <a:lvl1pPr algn="ctr">
              <a:defRPr sz="4500"/>
            </a:lvl1pPr>
          </a:lstStyle>
          <a:p>
            <a:r>
              <a:rPr lang="en-US"/>
              <a:t>Click to edit Master title style</a:t>
            </a: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0441327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a:prstGeom prst="rect">
            <a:avLst/>
          </a:prstGeo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48F63A3B-78C7-47BE-AE5E-E10140E04643}" type="slidenum">
              <a:rPr lang="en-US" dirty="0"/>
              <a:t>‹#›</a:t>
            </a:fld>
            <a:endParaRPr lang="en-US"/>
          </a:p>
        </p:txBody>
      </p:sp>
      <p:sp>
        <p:nvSpPr>
          <p:cNvPr id="7" name="Rectangle 6">
            <a:extLst>
              <a:ext uri="{FF2B5EF4-FFF2-40B4-BE49-F238E27FC236}">
                <a16:creationId xmlns:a16="http://schemas.microsoft.com/office/drawing/2014/main" id="{ECAC9AD2-F4A6-4565-B566-409404E82C36}"/>
              </a:ext>
            </a:extLst>
          </p:cNvPr>
          <p:cNvSpPr/>
          <p:nvPr userDrawn="1"/>
        </p:nvSpPr>
        <p:spPr>
          <a:xfrm>
            <a:off x="0" y="-1"/>
            <a:ext cx="9144000" cy="5875867"/>
          </a:xfrm>
          <a:prstGeom prst="rect">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8" name="Group 7">
            <a:extLst>
              <a:ext uri="{FF2B5EF4-FFF2-40B4-BE49-F238E27FC236}">
                <a16:creationId xmlns:a16="http://schemas.microsoft.com/office/drawing/2014/main" id="{D7733A43-A25F-4936-9A2C-5D9408381048}"/>
              </a:ext>
            </a:extLst>
          </p:cNvPr>
          <p:cNvGrpSpPr/>
          <p:nvPr userDrawn="1"/>
        </p:nvGrpSpPr>
        <p:grpSpPr>
          <a:xfrm>
            <a:off x="0" y="0"/>
            <a:ext cx="3060700" cy="5875866"/>
            <a:chOff x="0" y="-1181101"/>
            <a:chExt cx="4513943" cy="6858001"/>
          </a:xfrm>
        </p:grpSpPr>
        <p:sp>
          <p:nvSpPr>
            <p:cNvPr id="9" name="Right Triangle 8">
              <a:extLst>
                <a:ext uri="{FF2B5EF4-FFF2-40B4-BE49-F238E27FC236}">
                  <a16:creationId xmlns:a16="http://schemas.microsoft.com/office/drawing/2014/main" id="{B68DD03F-3FC2-425B-ADF0-B1D73DA7D64E}"/>
                </a:ext>
              </a:extLst>
            </p:cNvPr>
            <p:cNvSpPr/>
            <p:nvPr/>
          </p:nvSpPr>
          <p:spPr>
            <a:xfrm rot="5400000">
              <a:off x="43543" y="-1224644"/>
              <a:ext cx="4426857" cy="4513943"/>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Right Triangle 9">
              <a:extLst>
                <a:ext uri="{FF2B5EF4-FFF2-40B4-BE49-F238E27FC236}">
                  <a16:creationId xmlns:a16="http://schemas.microsoft.com/office/drawing/2014/main" id="{4D8BB2A9-354C-4FFE-997D-6AEEE9113902}"/>
                </a:ext>
              </a:extLst>
            </p:cNvPr>
            <p:cNvSpPr/>
            <p:nvPr/>
          </p:nvSpPr>
          <p:spPr>
            <a:xfrm>
              <a:off x="1" y="3260271"/>
              <a:ext cx="2465379"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1" name="Right Triangle 10">
            <a:extLst>
              <a:ext uri="{FF2B5EF4-FFF2-40B4-BE49-F238E27FC236}">
                <a16:creationId xmlns:a16="http://schemas.microsoft.com/office/drawing/2014/main" id="{5DE3A0EF-EDA5-4F7D-90C3-FC174821F38D}"/>
              </a:ext>
            </a:extLst>
          </p:cNvPr>
          <p:cNvSpPr/>
          <p:nvPr userDrawn="1"/>
        </p:nvSpPr>
        <p:spPr>
          <a:xfrm rot="16200000">
            <a:off x="7605789" y="4337655"/>
            <a:ext cx="1730224" cy="1346200"/>
          </a:xfrm>
          <a:prstGeom prst="rtTriangle">
            <a:avLst/>
          </a:prstGeom>
          <a:solidFill>
            <a:srgbClr val="94B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Title 1">
            <a:extLst>
              <a:ext uri="{FF2B5EF4-FFF2-40B4-BE49-F238E27FC236}">
                <a16:creationId xmlns:a16="http://schemas.microsoft.com/office/drawing/2014/main" id="{02635CB9-1923-2B48-AB4B-ECD3765187C8}"/>
              </a:ext>
            </a:extLst>
          </p:cNvPr>
          <p:cNvSpPr txBox="1">
            <a:spLocks/>
          </p:cNvSpPr>
          <p:nvPr userDrawn="1"/>
        </p:nvSpPr>
        <p:spPr>
          <a:xfrm>
            <a:off x="1316832" y="3267076"/>
            <a:ext cx="7369969" cy="590550"/>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lang="en-US" sz="3800" kern="1200" dirty="0">
                <a:solidFill>
                  <a:schemeClr val="bg1"/>
                </a:solidFill>
                <a:latin typeface="Arial" panose="020B0604020202020204" pitchFamily="34" charset="0"/>
                <a:ea typeface="+mj-ea"/>
                <a:cs typeface="Arial" panose="020B0604020202020204" pitchFamily="34" charset="0"/>
              </a:defRPr>
            </a:lvl1pPr>
          </a:lstStyle>
          <a:p>
            <a:r>
              <a:rPr lang="en-US" sz="2850"/>
              <a:t>Click to edit Master title style</a:t>
            </a:r>
          </a:p>
        </p:txBody>
      </p:sp>
      <p:sp>
        <p:nvSpPr>
          <p:cNvPr id="16" name="Subtitle 2">
            <a:extLst>
              <a:ext uri="{FF2B5EF4-FFF2-40B4-BE49-F238E27FC236}">
                <a16:creationId xmlns:a16="http://schemas.microsoft.com/office/drawing/2014/main" id="{1F89088F-9D65-194B-B3BD-00070D19875E}"/>
              </a:ext>
            </a:extLst>
          </p:cNvPr>
          <p:cNvSpPr>
            <a:spLocks noGrp="1"/>
          </p:cNvSpPr>
          <p:nvPr>
            <p:ph type="subTitle" idx="13"/>
          </p:nvPr>
        </p:nvSpPr>
        <p:spPr>
          <a:xfrm>
            <a:off x="1252418" y="3707363"/>
            <a:ext cx="7434382" cy="628643"/>
          </a:xfrm>
          <a:prstGeom prst="rect">
            <a:avLst/>
          </a:prstGeom>
          <a:noFill/>
        </p:spPr>
        <p:txBody>
          <a:bodyPr anchor="ctr" anchorCtr="0"/>
          <a:lstStyle>
            <a:lvl1pPr marL="257175" indent="-172641" algn="l">
              <a:buClr>
                <a:srgbClr val="002D73"/>
              </a:buClr>
              <a:buSzPct val="100000"/>
              <a:buFontTx/>
              <a:buBlip>
                <a:blip r:embed="rId2"/>
              </a:buBlip>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179840236"/>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a:xfrm>
            <a:off x="6457950" y="6356353"/>
            <a:ext cx="2057400" cy="365125"/>
          </a:xfrm>
          <a:prstGeom prst="rect">
            <a:avLst/>
          </a:prstGeom>
        </p:spPr>
        <p:txBody>
          <a:bodyPr/>
          <a:lstStyle/>
          <a:p>
            <a:fld id="{48F63A3B-78C7-47BE-AE5E-E10140E04643}" type="slidenum">
              <a:rPr lang="en-US" dirty="0"/>
              <a:t>‹#›</a:t>
            </a:fld>
            <a:endParaRPr lang="en-US"/>
          </a:p>
        </p:txBody>
      </p:sp>
      <p:sp>
        <p:nvSpPr>
          <p:cNvPr id="11" name="Text Placeholder 10">
            <a:extLst>
              <a:ext uri="{FF2B5EF4-FFF2-40B4-BE49-F238E27FC236}">
                <a16:creationId xmlns:a16="http://schemas.microsoft.com/office/drawing/2014/main" id="{939E6B9A-7F60-444E-A7F6-517CF719C1EE}"/>
              </a:ext>
            </a:extLst>
          </p:cNvPr>
          <p:cNvSpPr>
            <a:spLocks noGrp="1"/>
          </p:cNvSpPr>
          <p:nvPr>
            <p:ph type="body" sz="quarter" idx="13"/>
          </p:nvPr>
        </p:nvSpPr>
        <p:spPr>
          <a:xfrm>
            <a:off x="628650" y="1785939"/>
            <a:ext cx="4082654" cy="4313237"/>
          </a:xfrm>
          <a:prstGeom prst="rect">
            <a:avLst/>
          </a:prstGeom>
        </p:spPr>
        <p:txBody>
          <a:bodyPr/>
          <a:lstStyle>
            <a:lvl1pPr>
              <a:buClr>
                <a:srgbClr val="4B8930"/>
              </a:buClr>
              <a:defRPr>
                <a:solidFill>
                  <a:srgbClr val="5A6770"/>
                </a:solidFill>
              </a:defRPr>
            </a:lvl1pPr>
            <a:lvl2pPr>
              <a:buClr>
                <a:srgbClr val="4B8930"/>
              </a:buClr>
              <a:defRPr>
                <a:solidFill>
                  <a:srgbClr val="5A6770"/>
                </a:solidFill>
              </a:defRPr>
            </a:lvl2pPr>
            <a:lvl3pPr>
              <a:buClr>
                <a:srgbClr val="4B8930"/>
              </a:buClr>
              <a:defRPr>
                <a:solidFill>
                  <a:srgbClr val="5A6770"/>
                </a:solidFill>
              </a:defRPr>
            </a:lvl3pPr>
            <a:lvl4pPr>
              <a:buClr>
                <a:srgbClr val="4B8930"/>
              </a:buClr>
              <a:defRPr>
                <a:solidFill>
                  <a:srgbClr val="5A6770"/>
                </a:solidFill>
              </a:defRPr>
            </a:lvl4pPr>
            <a:lvl5pPr>
              <a:buClr>
                <a:srgbClr val="4B8930"/>
              </a:buClr>
              <a:defRPr>
                <a:solidFill>
                  <a:srgbClr val="5A677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25AB4417-16FE-F345-AABB-90F7690C1684}"/>
              </a:ext>
            </a:extLst>
          </p:cNvPr>
          <p:cNvSpPr>
            <a:spLocks noGrp="1"/>
          </p:cNvSpPr>
          <p:nvPr>
            <p:ph type="body" sz="quarter" idx="14"/>
          </p:nvPr>
        </p:nvSpPr>
        <p:spPr>
          <a:xfrm>
            <a:off x="4881562" y="1785938"/>
            <a:ext cx="3633788" cy="4292600"/>
          </a:xfrm>
          <a:prstGeom prst="rect">
            <a:avLst/>
          </a:prstGeom>
        </p:spPr>
        <p:txBody>
          <a:bodyPr/>
          <a:lstStyle>
            <a:lvl1pPr>
              <a:defRPr>
                <a:solidFill>
                  <a:srgbClr val="5A6770"/>
                </a:solidFill>
              </a:defRPr>
            </a:lvl1pPr>
            <a:lvl2pPr>
              <a:defRPr>
                <a:solidFill>
                  <a:srgbClr val="5A6770"/>
                </a:solidFill>
              </a:defRPr>
            </a:lvl2pPr>
            <a:lvl3pPr>
              <a:defRPr>
                <a:solidFill>
                  <a:srgbClr val="5A6770"/>
                </a:solidFill>
              </a:defRPr>
            </a:lvl3pPr>
            <a:lvl4pPr>
              <a:defRPr>
                <a:solidFill>
                  <a:srgbClr val="5A6770"/>
                </a:solidFill>
              </a:defRPr>
            </a:lvl4pPr>
            <a:lvl5pPr>
              <a:defRPr>
                <a:solidFill>
                  <a:srgbClr val="5A677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63892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1800" b="1">
                <a:solidFill>
                  <a:srgbClr val="5A677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629151" y="1681163"/>
            <a:ext cx="3887391" cy="823912"/>
          </a:xfrm>
          <a:prstGeom prst="rect">
            <a:avLst/>
          </a:prstGeom>
        </p:spPr>
        <p:txBody>
          <a:bodyPr anchor="b"/>
          <a:lstStyle>
            <a:lvl1pPr marL="0" indent="0">
              <a:buNone/>
              <a:defRPr sz="1800" b="1">
                <a:solidFill>
                  <a:srgbClr val="5A677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9" name="Slide Number Placeholder 8"/>
          <p:cNvSpPr>
            <a:spLocks noGrp="1"/>
          </p:cNvSpPr>
          <p:nvPr>
            <p:ph type="sldNum" sz="quarter" idx="12"/>
          </p:nvPr>
        </p:nvSpPr>
        <p:spPr>
          <a:xfrm>
            <a:off x="6457950" y="6356353"/>
            <a:ext cx="2057400" cy="365125"/>
          </a:xfrm>
          <a:prstGeom prst="rect">
            <a:avLst/>
          </a:prstGeom>
        </p:spPr>
        <p:txBody>
          <a:bodyPr/>
          <a:lstStyle/>
          <a:p>
            <a:fld id="{48F63A3B-78C7-47BE-AE5E-E10140E04643}" type="slidenum">
              <a:rPr lang="en-US" dirty="0"/>
              <a:t>‹#›</a:t>
            </a:fld>
            <a:endParaRPr lang="en-US"/>
          </a:p>
        </p:txBody>
      </p:sp>
      <p:sp>
        <p:nvSpPr>
          <p:cNvPr id="15" name="Text Placeholder 14">
            <a:extLst>
              <a:ext uri="{FF2B5EF4-FFF2-40B4-BE49-F238E27FC236}">
                <a16:creationId xmlns:a16="http://schemas.microsoft.com/office/drawing/2014/main" id="{FF60CDCA-2D0A-0247-A1C2-E0A1C0717254}"/>
              </a:ext>
            </a:extLst>
          </p:cNvPr>
          <p:cNvSpPr>
            <a:spLocks noGrp="1"/>
          </p:cNvSpPr>
          <p:nvPr>
            <p:ph type="body" sz="quarter" idx="13"/>
          </p:nvPr>
        </p:nvSpPr>
        <p:spPr>
          <a:xfrm>
            <a:off x="629842" y="2505076"/>
            <a:ext cx="3868340" cy="3636963"/>
          </a:xfrm>
          <a:prstGeom prst="rect">
            <a:avLst/>
          </a:prstGeom>
        </p:spPr>
        <p:txBody>
          <a:bodyPr/>
          <a:lstStyle>
            <a:lvl1pPr>
              <a:buClr>
                <a:srgbClr val="4B8930"/>
              </a:buClr>
              <a:defRPr>
                <a:solidFill>
                  <a:srgbClr val="5A6770"/>
                </a:solidFill>
              </a:defRPr>
            </a:lvl1pPr>
            <a:lvl2pPr>
              <a:buClr>
                <a:srgbClr val="4B8930"/>
              </a:buClr>
              <a:defRPr>
                <a:solidFill>
                  <a:srgbClr val="5A6770"/>
                </a:solidFill>
              </a:defRPr>
            </a:lvl2pPr>
            <a:lvl3pPr>
              <a:buClr>
                <a:srgbClr val="4B8930"/>
              </a:buClr>
              <a:defRPr>
                <a:solidFill>
                  <a:srgbClr val="5A6770"/>
                </a:solidFill>
              </a:defRPr>
            </a:lvl3pPr>
            <a:lvl4pPr>
              <a:buClr>
                <a:srgbClr val="4B8930"/>
              </a:buClr>
              <a:defRPr>
                <a:solidFill>
                  <a:srgbClr val="5A6770"/>
                </a:solidFill>
              </a:defRPr>
            </a:lvl4pPr>
            <a:lvl5pPr>
              <a:buClr>
                <a:srgbClr val="4B8930"/>
              </a:buClr>
              <a:defRPr>
                <a:solidFill>
                  <a:srgbClr val="5A677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4">
            <a:extLst>
              <a:ext uri="{FF2B5EF4-FFF2-40B4-BE49-F238E27FC236}">
                <a16:creationId xmlns:a16="http://schemas.microsoft.com/office/drawing/2014/main" id="{167D97B4-A24A-1C48-A57F-3ACD3C1F076C}"/>
              </a:ext>
            </a:extLst>
          </p:cNvPr>
          <p:cNvSpPr>
            <a:spLocks noGrp="1"/>
          </p:cNvSpPr>
          <p:nvPr>
            <p:ph type="body" sz="quarter" idx="14"/>
          </p:nvPr>
        </p:nvSpPr>
        <p:spPr>
          <a:xfrm>
            <a:off x="4629151" y="2505075"/>
            <a:ext cx="3868340" cy="3636963"/>
          </a:xfrm>
          <a:prstGeom prst="rect">
            <a:avLst/>
          </a:prstGeom>
        </p:spPr>
        <p:txBody>
          <a:bodyPr/>
          <a:lstStyle>
            <a:lvl1pPr>
              <a:buClr>
                <a:srgbClr val="4B8930"/>
              </a:buClr>
              <a:defRPr>
                <a:solidFill>
                  <a:srgbClr val="5A6770"/>
                </a:solidFill>
              </a:defRPr>
            </a:lvl1pPr>
            <a:lvl2pPr>
              <a:buClr>
                <a:srgbClr val="4B8930"/>
              </a:buClr>
              <a:defRPr>
                <a:solidFill>
                  <a:srgbClr val="5A6770"/>
                </a:solidFill>
              </a:defRPr>
            </a:lvl2pPr>
            <a:lvl3pPr>
              <a:buClr>
                <a:srgbClr val="4B8930"/>
              </a:buClr>
              <a:defRPr>
                <a:solidFill>
                  <a:srgbClr val="5A6770"/>
                </a:solidFill>
              </a:defRPr>
            </a:lvl3pPr>
            <a:lvl4pPr>
              <a:buClr>
                <a:srgbClr val="4B8930"/>
              </a:buClr>
              <a:defRPr>
                <a:solidFill>
                  <a:srgbClr val="5A6770"/>
                </a:solidFill>
              </a:defRPr>
            </a:lvl4pPr>
            <a:lvl5pPr>
              <a:buClr>
                <a:srgbClr val="4B8930"/>
              </a:buClr>
              <a:defRPr>
                <a:solidFill>
                  <a:srgbClr val="5A677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66215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457950" y="6356353"/>
            <a:ext cx="2057400" cy="365125"/>
          </a:xfrm>
          <a:prstGeom prst="rect">
            <a:avLst/>
          </a:prstGeom>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790363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a:prstGeom prst="rect">
            <a:avLst/>
          </a:prstGeom>
        </p:spPr>
        <p:txBody>
          <a:bodyPr/>
          <a:lstStyle>
            <a:lvl1pPr>
              <a:defRPr sz="2400">
                <a:solidFill>
                  <a:srgbClr val="5A6770"/>
                </a:solidFill>
              </a:defRPr>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endParaRPr lang="en-US"/>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200">
                <a:solidFill>
                  <a:srgbClr val="5A6770"/>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a:xfrm>
            <a:off x="6457950" y="6356353"/>
            <a:ext cx="2057400" cy="365125"/>
          </a:xfrm>
          <a:prstGeom prst="rect">
            <a:avLst/>
          </a:prstGeom>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078344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48F63A3B-78C7-47BE-AE5E-E10140E04643}" type="slidenum">
              <a:rPr lang="en-US" dirty="0"/>
              <a:t>‹#›</a:t>
            </a:fld>
            <a:endParaRPr lang="en-US"/>
          </a:p>
        </p:txBody>
      </p:sp>
      <p:sp>
        <p:nvSpPr>
          <p:cNvPr id="10" name="Text Placeholder 9">
            <a:extLst>
              <a:ext uri="{FF2B5EF4-FFF2-40B4-BE49-F238E27FC236}">
                <a16:creationId xmlns:a16="http://schemas.microsoft.com/office/drawing/2014/main" id="{7548C31F-74E5-D642-9381-A4F1D7BF1E93}"/>
              </a:ext>
            </a:extLst>
          </p:cNvPr>
          <p:cNvSpPr>
            <a:spLocks noGrp="1"/>
          </p:cNvSpPr>
          <p:nvPr>
            <p:ph type="body" sz="quarter" idx="13"/>
          </p:nvPr>
        </p:nvSpPr>
        <p:spPr>
          <a:xfrm rot="5400000">
            <a:off x="637380" y="356396"/>
            <a:ext cx="5811837" cy="5829299"/>
          </a:xfrm>
          <a:prstGeom prst="rect">
            <a:avLst/>
          </a:prstGeom>
        </p:spPr>
        <p:txBody>
          <a:bodyPr/>
          <a:lstStyle>
            <a:lvl1pPr>
              <a:buClr>
                <a:srgbClr val="4B8930"/>
              </a:buClr>
              <a:defRPr>
                <a:solidFill>
                  <a:srgbClr val="5A6770"/>
                </a:solidFill>
              </a:defRPr>
            </a:lvl1pPr>
            <a:lvl2pPr>
              <a:buClr>
                <a:srgbClr val="4B8930"/>
              </a:buClr>
              <a:defRPr>
                <a:solidFill>
                  <a:srgbClr val="5A6770"/>
                </a:solidFill>
              </a:defRPr>
            </a:lvl2pPr>
            <a:lvl3pPr>
              <a:buClr>
                <a:srgbClr val="4B8930"/>
              </a:buClr>
              <a:defRPr>
                <a:solidFill>
                  <a:srgbClr val="5A6770"/>
                </a:solidFill>
              </a:defRPr>
            </a:lvl3pPr>
            <a:lvl4pPr>
              <a:buClr>
                <a:srgbClr val="4B8930"/>
              </a:buClr>
              <a:defRPr>
                <a:solidFill>
                  <a:srgbClr val="5A6770"/>
                </a:solidFill>
              </a:defRPr>
            </a:lvl4pPr>
            <a:lvl5pPr>
              <a:buClr>
                <a:srgbClr val="4B8930"/>
              </a:buClr>
              <a:defRPr>
                <a:solidFill>
                  <a:srgbClr val="5A677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32250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0EB69C4-2B7B-41F4-8F19-A43F26A9169C}"/>
              </a:ext>
            </a:extLst>
          </p:cNvPr>
          <p:cNvPicPr>
            <a:picLocks noChangeAspect="1"/>
          </p:cNvPicPr>
          <p:nvPr userDrawn="1"/>
        </p:nvPicPr>
        <p:blipFill rotWithShape="1">
          <a:blip r:embed="rId2"/>
          <a:srcRect l="122" t="16804" r="6779" b="4514"/>
          <a:stretch/>
        </p:blipFill>
        <p:spPr>
          <a:xfrm>
            <a:off x="2" y="-4716"/>
            <a:ext cx="9132035" cy="6858000"/>
          </a:xfrm>
          <a:prstGeom prst="rect">
            <a:avLst/>
          </a:prstGeom>
        </p:spPr>
      </p:pic>
      <p:sp>
        <p:nvSpPr>
          <p:cNvPr id="17" name="Rectangle 16">
            <a:extLst>
              <a:ext uri="{FF2B5EF4-FFF2-40B4-BE49-F238E27FC236}">
                <a16:creationId xmlns:a16="http://schemas.microsoft.com/office/drawing/2014/main" id="{24BBD5FB-EADC-47A1-B2EC-7D805D28F5A1}"/>
              </a:ext>
            </a:extLst>
          </p:cNvPr>
          <p:cNvSpPr/>
          <p:nvPr userDrawn="1"/>
        </p:nvSpPr>
        <p:spPr>
          <a:xfrm>
            <a:off x="2" y="-10275"/>
            <a:ext cx="9143999" cy="6868275"/>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Right Triangle 17">
            <a:extLst>
              <a:ext uri="{FF2B5EF4-FFF2-40B4-BE49-F238E27FC236}">
                <a16:creationId xmlns:a16="http://schemas.microsoft.com/office/drawing/2014/main" id="{799CD528-058B-4BC4-B328-C788315C354F}"/>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Right Triangle 32">
            <a:extLst>
              <a:ext uri="{FF2B5EF4-FFF2-40B4-BE49-F238E27FC236}">
                <a16:creationId xmlns:a16="http://schemas.microsoft.com/office/drawing/2014/main" id="{760AAF36-5FD6-4E82-B0E6-D47ABC739173}"/>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4" name="Right Triangle 33">
            <a:extLst>
              <a:ext uri="{FF2B5EF4-FFF2-40B4-BE49-F238E27FC236}">
                <a16:creationId xmlns:a16="http://schemas.microsoft.com/office/drawing/2014/main" id="{60F8E703-3C81-442C-A973-3B17020A07EA}"/>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7" name="TextBox 36">
            <a:extLst>
              <a:ext uri="{FF2B5EF4-FFF2-40B4-BE49-F238E27FC236}">
                <a16:creationId xmlns:a16="http://schemas.microsoft.com/office/drawing/2014/main" id="{5264CB0B-284F-4146-BC67-9A0B8F656F64}"/>
              </a:ext>
            </a:extLst>
          </p:cNvPr>
          <p:cNvSpPr txBox="1"/>
          <p:nvPr userDrawn="1"/>
        </p:nvSpPr>
        <p:spPr>
          <a:xfrm>
            <a:off x="4833019" y="6400267"/>
            <a:ext cx="3141788" cy="170175"/>
          </a:xfrm>
          <a:prstGeom prst="rect">
            <a:avLst/>
          </a:prstGeom>
          <a:noFill/>
        </p:spPr>
        <p:txBody>
          <a:bodyPr wrap="square" rtlCol="0">
            <a:spAutoFit/>
          </a:bodyPr>
          <a:lstStyle/>
          <a:p>
            <a:pPr algn="r"/>
            <a:r>
              <a:rPr lang="en-US" sz="506">
                <a:solidFill>
                  <a:schemeClr val="bg1">
                    <a:lumMod val="85000"/>
                  </a:schemeClr>
                </a:solidFill>
                <a:latin typeface="Arial" panose="020B0604020202020204" pitchFamily="34" charset="0"/>
                <a:cs typeface="Arial" panose="020B0604020202020204" pitchFamily="34" charset="0"/>
              </a:rPr>
              <a:t>© 2018 NCHA | All rights reserved</a:t>
            </a:r>
          </a:p>
        </p:txBody>
      </p:sp>
      <p:cxnSp>
        <p:nvCxnSpPr>
          <p:cNvPr id="39" name="Straight Connector 38">
            <a:extLst>
              <a:ext uri="{FF2B5EF4-FFF2-40B4-BE49-F238E27FC236}">
                <a16:creationId xmlns:a16="http://schemas.microsoft.com/office/drawing/2014/main" id="{8F4B5009-15A9-4A78-9DEE-860CE969CFBA}"/>
              </a:ext>
            </a:extLst>
          </p:cNvPr>
          <p:cNvCxnSpPr>
            <a:cxnSpLocks/>
          </p:cNvCxnSpPr>
          <p:nvPr userDrawn="1"/>
        </p:nvCxnSpPr>
        <p:spPr>
          <a:xfrm>
            <a:off x="1332484" y="4482467"/>
            <a:ext cx="78115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Title 1">
            <a:extLst>
              <a:ext uri="{FF2B5EF4-FFF2-40B4-BE49-F238E27FC236}">
                <a16:creationId xmlns:a16="http://schemas.microsoft.com/office/drawing/2014/main" id="{B0552FE6-1AB0-4D53-9DE3-F253F4CACE80}"/>
              </a:ext>
            </a:extLst>
          </p:cNvPr>
          <p:cNvSpPr>
            <a:spLocks noGrp="1"/>
          </p:cNvSpPr>
          <p:nvPr>
            <p:ph type="ctrTitle"/>
          </p:nvPr>
        </p:nvSpPr>
        <p:spPr>
          <a:xfrm>
            <a:off x="1252418" y="3200420"/>
            <a:ext cx="6858000" cy="831750"/>
          </a:xfrm>
          <a:solidFill>
            <a:srgbClr val="5C6670">
              <a:alpha val="6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43" name="Subtitle 2">
            <a:extLst>
              <a:ext uri="{FF2B5EF4-FFF2-40B4-BE49-F238E27FC236}">
                <a16:creationId xmlns:a16="http://schemas.microsoft.com/office/drawing/2014/main" id="{24A88E57-9C51-4978-ADB5-C659AF455025}"/>
              </a:ext>
            </a:extLst>
          </p:cNvPr>
          <p:cNvSpPr>
            <a:spLocks noGrp="1"/>
          </p:cNvSpPr>
          <p:nvPr>
            <p:ph type="subTitle" idx="1"/>
          </p:nvPr>
        </p:nvSpPr>
        <p:spPr>
          <a:xfrm>
            <a:off x="1252418" y="3974065"/>
            <a:ext cx="6858000" cy="628643"/>
          </a:xfrm>
          <a:prstGeom prst="rect">
            <a:avLst/>
          </a:prstGeom>
          <a:solidFill>
            <a:srgbClr val="5C6670">
              <a:alpha val="6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19" name="Text Placeholder 2">
            <a:extLst>
              <a:ext uri="{FF2B5EF4-FFF2-40B4-BE49-F238E27FC236}">
                <a16:creationId xmlns:a16="http://schemas.microsoft.com/office/drawing/2014/main" id="{BEEA0D52-4B9A-5349-B54D-570124737D24}"/>
              </a:ext>
            </a:extLst>
          </p:cNvPr>
          <p:cNvSpPr>
            <a:spLocks noGrp="1"/>
          </p:cNvSpPr>
          <p:nvPr>
            <p:ph type="body" idx="10" hasCustomPrompt="1"/>
          </p:nvPr>
        </p:nvSpPr>
        <p:spPr>
          <a:xfrm>
            <a:off x="1317075" y="4627228"/>
            <a:ext cx="7106002" cy="462339"/>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to:</a:t>
            </a:r>
          </a:p>
        </p:txBody>
      </p:sp>
      <p:sp>
        <p:nvSpPr>
          <p:cNvPr id="20" name="Text Placeholder 2">
            <a:extLst>
              <a:ext uri="{FF2B5EF4-FFF2-40B4-BE49-F238E27FC236}">
                <a16:creationId xmlns:a16="http://schemas.microsoft.com/office/drawing/2014/main" id="{256B5655-66DB-134E-AC5A-55B6BB1AA7A3}"/>
              </a:ext>
            </a:extLst>
          </p:cNvPr>
          <p:cNvSpPr>
            <a:spLocks noGrp="1"/>
          </p:cNvSpPr>
          <p:nvPr>
            <p:ph type="body" idx="11" hasCustomPrompt="1"/>
          </p:nvPr>
        </p:nvSpPr>
        <p:spPr>
          <a:xfrm>
            <a:off x="1317075" y="5055819"/>
            <a:ext cx="7106002" cy="400956"/>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by:</a:t>
            </a:r>
          </a:p>
        </p:txBody>
      </p:sp>
      <p:sp>
        <p:nvSpPr>
          <p:cNvPr id="21" name="Text Placeholder 2">
            <a:extLst>
              <a:ext uri="{FF2B5EF4-FFF2-40B4-BE49-F238E27FC236}">
                <a16:creationId xmlns:a16="http://schemas.microsoft.com/office/drawing/2014/main" id="{631CC401-DEB0-8A42-B109-2BBF126DBC08}"/>
              </a:ext>
            </a:extLst>
          </p:cNvPr>
          <p:cNvSpPr>
            <a:spLocks noGrp="1"/>
          </p:cNvSpPr>
          <p:nvPr>
            <p:ph type="body" idx="12" hasCustomPrompt="1"/>
          </p:nvPr>
        </p:nvSpPr>
        <p:spPr>
          <a:xfrm>
            <a:off x="1317074" y="5453570"/>
            <a:ext cx="2231793" cy="413117"/>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Date: </a:t>
            </a:r>
          </a:p>
        </p:txBody>
      </p:sp>
      <p:sp>
        <p:nvSpPr>
          <p:cNvPr id="23" name="TextBox 22">
            <a:extLst>
              <a:ext uri="{FF2B5EF4-FFF2-40B4-BE49-F238E27FC236}">
                <a16:creationId xmlns:a16="http://schemas.microsoft.com/office/drawing/2014/main" id="{EC9DE272-C2BC-4A4D-8A92-3FA956FF6477}"/>
              </a:ext>
            </a:extLst>
          </p:cNvPr>
          <p:cNvSpPr txBox="1"/>
          <p:nvPr userDrawn="1"/>
        </p:nvSpPr>
        <p:spPr>
          <a:xfrm>
            <a:off x="2191450" y="5992462"/>
            <a:ext cx="5918969" cy="369332"/>
          </a:xfrm>
          <a:prstGeom prst="rect">
            <a:avLst/>
          </a:prstGeom>
          <a:noFill/>
        </p:spPr>
        <p:txBody>
          <a:bodyPr wrap="square" rtlCol="0">
            <a:spAutoFit/>
          </a:bodyPr>
          <a:lstStyle/>
          <a:p>
            <a:pPr algn="r"/>
            <a:r>
              <a:rPr lang="en-US" sz="900" b="1">
                <a:solidFill>
                  <a:schemeClr val="bg1"/>
                </a:solidFill>
                <a:latin typeface="Arial" panose="020B0604020202020204" pitchFamily="34" charset="0"/>
                <a:cs typeface="Arial" panose="020B0604020202020204" pitchFamily="34" charset="0"/>
              </a:rPr>
              <a:t>To foster and accelerate the collective impact of hospitals, health systems, and community partners to improve the health of North Carolinians. </a:t>
            </a:r>
          </a:p>
        </p:txBody>
      </p:sp>
      <p:pic>
        <p:nvPicPr>
          <p:cNvPr id="24" name="Picture 23">
            <a:extLst>
              <a:ext uri="{FF2B5EF4-FFF2-40B4-BE49-F238E27FC236}">
                <a16:creationId xmlns:a16="http://schemas.microsoft.com/office/drawing/2014/main" id="{D51664BD-5EDF-AA4C-BE0F-59FC5C177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3203579708"/>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F">
    <p:spTree>
      <p:nvGrpSpPr>
        <p:cNvPr id="1" name=""/>
        <p:cNvGrpSpPr/>
        <p:nvPr/>
      </p:nvGrpSpPr>
      <p:grpSpPr>
        <a:xfrm>
          <a:off x="0" y="0"/>
          <a:ext cx="0" cy="0"/>
          <a:chOff x="0" y="0"/>
          <a:chExt cx="0" cy="0"/>
        </a:xfrm>
      </p:grpSpPr>
      <p:sp>
        <p:nvSpPr>
          <p:cNvPr id="3" name="Text Placeholder 5"/>
          <p:cNvSpPr>
            <a:spLocks noGrp="1"/>
          </p:cNvSpPr>
          <p:nvPr>
            <p:ph type="body" sz="quarter" idx="11" hasCustomPrompt="1"/>
          </p:nvPr>
        </p:nvSpPr>
        <p:spPr>
          <a:xfrm>
            <a:off x="457200" y="457200"/>
            <a:ext cx="8229600" cy="27432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5" name="Text Placeholder 5"/>
          <p:cNvSpPr>
            <a:spLocks noGrp="1"/>
          </p:cNvSpPr>
          <p:nvPr>
            <p:ph type="body" sz="quarter" idx="12" hasCustomPrompt="1"/>
          </p:nvPr>
        </p:nvSpPr>
        <p:spPr>
          <a:xfrm>
            <a:off x="457200" y="1005840"/>
            <a:ext cx="8229600" cy="91440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a:t>
            </a:r>
          </a:p>
        </p:txBody>
      </p:sp>
      <p:sp>
        <p:nvSpPr>
          <p:cNvPr id="6" name="Picture Placeholder 9"/>
          <p:cNvSpPr>
            <a:spLocks noGrp="1"/>
          </p:cNvSpPr>
          <p:nvPr>
            <p:ph type="pic" sz="quarter" idx="13" hasCustomPrompt="1"/>
          </p:nvPr>
        </p:nvSpPr>
        <p:spPr>
          <a:xfrm>
            <a:off x="457200" y="2377440"/>
            <a:ext cx="8229600" cy="4023360"/>
          </a:xfrm>
          <a:prstGeom prst="rect">
            <a:avLst/>
          </a:prstGeom>
          <a:solidFill>
            <a:schemeClr val="bg2"/>
          </a:solidFill>
        </p:spPr>
        <p:txBody>
          <a:bodyPr lIns="0" tIns="0" rIns="0" bIns="0" anchor="ctr" anchorCtr="0"/>
          <a:lstStyle>
            <a:lvl1pPr marL="0" indent="0" algn="ctr">
              <a:buNone/>
              <a:defRPr sz="1500" b="1">
                <a:solidFill>
                  <a:schemeClr val="bg2">
                    <a:lumMod val="75000"/>
                  </a:schemeClr>
                </a:solidFill>
                <a:latin typeface="Cabin" panose="020B0803050202020004" pitchFamily="34" charset="0"/>
              </a:defRPr>
            </a:lvl1pPr>
          </a:lstStyle>
          <a:p>
            <a:r>
              <a:rPr lang="en-US" dirty="0"/>
              <a:t>[ INSERT IMAGE ]</a:t>
            </a:r>
          </a:p>
        </p:txBody>
      </p:sp>
    </p:spTree>
    <p:extLst>
      <p:ext uri="{BB962C8B-B14F-4D97-AF65-F5344CB8AC3E}">
        <p14:creationId xmlns:p14="http://schemas.microsoft.com/office/powerpoint/2010/main" val="6526705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9E1727-25ED-4627-91F7-7E1D72F92D20}"/>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BB66336D-7128-CB4C-B43E-42CEDC4B81F1}"/>
              </a:ext>
            </a:extLst>
          </p:cNvPr>
          <p:cNvSpPr>
            <a:spLocks noGrp="1"/>
          </p:cNvSpPr>
          <p:nvPr>
            <p:ph type="body" sz="quarter" idx="10"/>
          </p:nvPr>
        </p:nvSpPr>
        <p:spPr>
          <a:xfrm>
            <a:off x="628650" y="1774825"/>
            <a:ext cx="7886700" cy="4206875"/>
          </a:xfrm>
          <a:prstGeom prst="rect">
            <a:avLst/>
          </a:prstGeom>
        </p:spPr>
        <p:txBody>
          <a:bodyPr/>
          <a:lstStyle>
            <a:lvl1pPr>
              <a:buClr>
                <a:srgbClr val="4B8930"/>
              </a:buClr>
              <a:defRPr>
                <a:solidFill>
                  <a:srgbClr val="5A6770"/>
                </a:solidFill>
              </a:defRPr>
            </a:lvl1pPr>
            <a:lvl2pPr>
              <a:buClr>
                <a:srgbClr val="4B8930"/>
              </a:buClr>
              <a:defRPr>
                <a:solidFill>
                  <a:srgbClr val="5A6770"/>
                </a:solidFill>
              </a:defRPr>
            </a:lvl2pPr>
            <a:lvl3pPr>
              <a:buClr>
                <a:srgbClr val="4B8930"/>
              </a:buClr>
              <a:defRPr>
                <a:solidFill>
                  <a:srgbClr val="5A6770"/>
                </a:solidFill>
              </a:defRPr>
            </a:lvl3pPr>
            <a:lvl4pPr>
              <a:buClr>
                <a:srgbClr val="4B8930"/>
              </a:buClr>
              <a:defRPr>
                <a:solidFill>
                  <a:srgbClr val="5A6770"/>
                </a:solidFill>
              </a:defRPr>
            </a:lvl4pPr>
            <a:lvl5pPr>
              <a:buClr>
                <a:srgbClr val="4B8930"/>
              </a:buClr>
              <a:defRPr>
                <a:solidFill>
                  <a:srgbClr val="5A677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1746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0A127F7-D1E3-42AE-A357-EE04FBFE58EC}"/>
              </a:ext>
            </a:extLst>
          </p:cNvPr>
          <p:cNvPicPr>
            <a:picLocks noChangeAspect="1"/>
          </p:cNvPicPr>
          <p:nvPr userDrawn="1"/>
        </p:nvPicPr>
        <p:blipFill rotWithShape="1">
          <a:blip r:embed="rId2"/>
          <a:srcRect t="17592" r="5206" b="2480"/>
          <a:stretch/>
        </p:blipFill>
        <p:spPr>
          <a:xfrm>
            <a:off x="-2" y="-1"/>
            <a:ext cx="9144000" cy="6858001"/>
          </a:xfrm>
          <a:prstGeom prst="rect">
            <a:avLst/>
          </a:prstGeom>
        </p:spPr>
      </p:pic>
      <p:sp>
        <p:nvSpPr>
          <p:cNvPr id="20" name="Rectangle 19">
            <a:extLst>
              <a:ext uri="{FF2B5EF4-FFF2-40B4-BE49-F238E27FC236}">
                <a16:creationId xmlns:a16="http://schemas.microsoft.com/office/drawing/2014/main" id="{9B541F12-8191-4105-BDD0-A1089113B16C}"/>
              </a:ext>
            </a:extLst>
          </p:cNvPr>
          <p:cNvSpPr/>
          <p:nvPr userDrawn="1"/>
        </p:nvSpPr>
        <p:spPr>
          <a:xfrm>
            <a:off x="2" y="-1"/>
            <a:ext cx="9143999" cy="6868275"/>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ight Triangle 20">
            <a:extLst>
              <a:ext uri="{FF2B5EF4-FFF2-40B4-BE49-F238E27FC236}">
                <a16:creationId xmlns:a16="http://schemas.microsoft.com/office/drawing/2014/main" id="{2DA5BA1B-1750-4E5A-9D77-6FFE6610ABE6}"/>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ight Triangle 21">
            <a:extLst>
              <a:ext uri="{FF2B5EF4-FFF2-40B4-BE49-F238E27FC236}">
                <a16:creationId xmlns:a16="http://schemas.microsoft.com/office/drawing/2014/main" id="{1FA4CD9E-3498-469A-AA39-ED750B72DE5B}"/>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ight Triangle 22">
            <a:extLst>
              <a:ext uri="{FF2B5EF4-FFF2-40B4-BE49-F238E27FC236}">
                <a16:creationId xmlns:a16="http://schemas.microsoft.com/office/drawing/2014/main" id="{9FD5DE0F-FD6B-4ADF-9C72-847B7FD34808}"/>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6" name="TextBox 25">
            <a:extLst>
              <a:ext uri="{FF2B5EF4-FFF2-40B4-BE49-F238E27FC236}">
                <a16:creationId xmlns:a16="http://schemas.microsoft.com/office/drawing/2014/main" id="{6A5AE57F-E7D3-4316-9877-EA1BC86969EC}"/>
              </a:ext>
            </a:extLst>
          </p:cNvPr>
          <p:cNvSpPr txBox="1"/>
          <p:nvPr userDrawn="1"/>
        </p:nvSpPr>
        <p:spPr>
          <a:xfrm>
            <a:off x="4833019" y="6400267"/>
            <a:ext cx="3141788" cy="170175"/>
          </a:xfrm>
          <a:prstGeom prst="rect">
            <a:avLst/>
          </a:prstGeom>
          <a:noFill/>
        </p:spPr>
        <p:txBody>
          <a:bodyPr wrap="square" rtlCol="0">
            <a:spAutoFit/>
          </a:bodyPr>
          <a:lstStyle/>
          <a:p>
            <a:pPr algn="r"/>
            <a:r>
              <a:rPr lang="en-US" sz="506">
                <a:solidFill>
                  <a:schemeClr val="bg1">
                    <a:lumMod val="85000"/>
                  </a:schemeClr>
                </a:solidFill>
                <a:latin typeface="Arial" panose="020B0604020202020204" pitchFamily="34" charset="0"/>
                <a:cs typeface="Arial" panose="020B0604020202020204" pitchFamily="34" charset="0"/>
              </a:rPr>
              <a:t>© 2018 NCHA | All rights reserved</a:t>
            </a:r>
          </a:p>
        </p:txBody>
      </p:sp>
      <p:cxnSp>
        <p:nvCxnSpPr>
          <p:cNvPr id="28" name="Straight Connector 27">
            <a:extLst>
              <a:ext uri="{FF2B5EF4-FFF2-40B4-BE49-F238E27FC236}">
                <a16:creationId xmlns:a16="http://schemas.microsoft.com/office/drawing/2014/main" id="{FD84C201-7D47-480D-ADE0-32DBE7DC6CD8}"/>
              </a:ext>
            </a:extLst>
          </p:cNvPr>
          <p:cNvCxnSpPr>
            <a:cxnSpLocks/>
          </p:cNvCxnSpPr>
          <p:nvPr userDrawn="1"/>
        </p:nvCxnSpPr>
        <p:spPr>
          <a:xfrm>
            <a:off x="1332484" y="4482467"/>
            <a:ext cx="78115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A6C5CB0A-EC60-4213-879A-726A7DB9AA1B}"/>
              </a:ext>
            </a:extLst>
          </p:cNvPr>
          <p:cNvSpPr>
            <a:spLocks noGrp="1"/>
          </p:cNvSpPr>
          <p:nvPr>
            <p:ph type="ctrTitle"/>
          </p:nvPr>
        </p:nvSpPr>
        <p:spPr>
          <a:xfrm>
            <a:off x="1252418" y="3200420"/>
            <a:ext cx="6858000" cy="831750"/>
          </a:xfrm>
          <a:solidFill>
            <a:srgbClr val="5C6670">
              <a:alpha val="6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32" name="Subtitle 2">
            <a:extLst>
              <a:ext uri="{FF2B5EF4-FFF2-40B4-BE49-F238E27FC236}">
                <a16:creationId xmlns:a16="http://schemas.microsoft.com/office/drawing/2014/main" id="{2E8C9B05-17E3-4909-87E4-302B5276A174}"/>
              </a:ext>
            </a:extLst>
          </p:cNvPr>
          <p:cNvSpPr>
            <a:spLocks noGrp="1"/>
          </p:cNvSpPr>
          <p:nvPr>
            <p:ph type="subTitle" idx="1"/>
          </p:nvPr>
        </p:nvSpPr>
        <p:spPr>
          <a:xfrm>
            <a:off x="1252418" y="3974065"/>
            <a:ext cx="6858000" cy="628643"/>
          </a:xfrm>
          <a:prstGeom prst="rect">
            <a:avLst/>
          </a:prstGeom>
          <a:solidFill>
            <a:srgbClr val="5C6670">
              <a:alpha val="6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16" name="Text Placeholder 2">
            <a:extLst>
              <a:ext uri="{FF2B5EF4-FFF2-40B4-BE49-F238E27FC236}">
                <a16:creationId xmlns:a16="http://schemas.microsoft.com/office/drawing/2014/main" id="{47125DA3-EBB7-FB4C-8DCF-05C3B6D80F0A}"/>
              </a:ext>
            </a:extLst>
          </p:cNvPr>
          <p:cNvSpPr>
            <a:spLocks noGrp="1"/>
          </p:cNvSpPr>
          <p:nvPr>
            <p:ph type="body" idx="10" hasCustomPrompt="1"/>
          </p:nvPr>
        </p:nvSpPr>
        <p:spPr>
          <a:xfrm>
            <a:off x="1317075" y="4627228"/>
            <a:ext cx="7106002" cy="462339"/>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to:</a:t>
            </a:r>
          </a:p>
        </p:txBody>
      </p:sp>
      <p:sp>
        <p:nvSpPr>
          <p:cNvPr id="17" name="Text Placeholder 2">
            <a:extLst>
              <a:ext uri="{FF2B5EF4-FFF2-40B4-BE49-F238E27FC236}">
                <a16:creationId xmlns:a16="http://schemas.microsoft.com/office/drawing/2014/main" id="{3F450796-26B5-6E4E-90FE-E031266F60B0}"/>
              </a:ext>
            </a:extLst>
          </p:cNvPr>
          <p:cNvSpPr>
            <a:spLocks noGrp="1"/>
          </p:cNvSpPr>
          <p:nvPr>
            <p:ph type="body" idx="11" hasCustomPrompt="1"/>
          </p:nvPr>
        </p:nvSpPr>
        <p:spPr>
          <a:xfrm>
            <a:off x="1317075" y="5055819"/>
            <a:ext cx="7106002" cy="400956"/>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by:</a:t>
            </a:r>
          </a:p>
        </p:txBody>
      </p:sp>
      <p:sp>
        <p:nvSpPr>
          <p:cNvPr id="18" name="Text Placeholder 2">
            <a:extLst>
              <a:ext uri="{FF2B5EF4-FFF2-40B4-BE49-F238E27FC236}">
                <a16:creationId xmlns:a16="http://schemas.microsoft.com/office/drawing/2014/main" id="{89F9FC30-9975-634D-8A12-635F024F328F}"/>
              </a:ext>
            </a:extLst>
          </p:cNvPr>
          <p:cNvSpPr>
            <a:spLocks noGrp="1"/>
          </p:cNvSpPr>
          <p:nvPr>
            <p:ph type="body" idx="12" hasCustomPrompt="1"/>
          </p:nvPr>
        </p:nvSpPr>
        <p:spPr>
          <a:xfrm>
            <a:off x="1317074" y="5453570"/>
            <a:ext cx="2231793" cy="413117"/>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Date: </a:t>
            </a:r>
          </a:p>
        </p:txBody>
      </p:sp>
      <p:sp>
        <p:nvSpPr>
          <p:cNvPr id="29" name="TextBox 28">
            <a:extLst>
              <a:ext uri="{FF2B5EF4-FFF2-40B4-BE49-F238E27FC236}">
                <a16:creationId xmlns:a16="http://schemas.microsoft.com/office/drawing/2014/main" id="{D6632594-AFFC-1544-BD07-92441F1B6047}"/>
              </a:ext>
            </a:extLst>
          </p:cNvPr>
          <p:cNvSpPr txBox="1"/>
          <p:nvPr userDrawn="1"/>
        </p:nvSpPr>
        <p:spPr>
          <a:xfrm>
            <a:off x="2191450" y="5992462"/>
            <a:ext cx="5918969" cy="369332"/>
          </a:xfrm>
          <a:prstGeom prst="rect">
            <a:avLst/>
          </a:prstGeom>
          <a:noFill/>
        </p:spPr>
        <p:txBody>
          <a:bodyPr wrap="square" rtlCol="0">
            <a:spAutoFit/>
          </a:bodyPr>
          <a:lstStyle/>
          <a:p>
            <a:pPr algn="r"/>
            <a:r>
              <a:rPr lang="en-US" sz="900" b="1">
                <a:solidFill>
                  <a:schemeClr val="bg1"/>
                </a:solidFill>
                <a:latin typeface="Arial" panose="020B0604020202020204" pitchFamily="34" charset="0"/>
                <a:cs typeface="Arial" panose="020B0604020202020204" pitchFamily="34" charset="0"/>
              </a:rPr>
              <a:t>To foster and accelerate the collective impact of hospitals, health systems, and community partners to improve the health of North Carolinians. </a:t>
            </a:r>
          </a:p>
        </p:txBody>
      </p:sp>
      <p:pic>
        <p:nvPicPr>
          <p:cNvPr id="24" name="Picture 23">
            <a:extLst>
              <a:ext uri="{FF2B5EF4-FFF2-40B4-BE49-F238E27FC236}">
                <a16:creationId xmlns:a16="http://schemas.microsoft.com/office/drawing/2014/main" id="{AA9F399D-68C2-DF40-A4F7-798B565925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1539603251"/>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68FECBF-2243-4D7C-9E3C-6DA3EDBA7944}"/>
              </a:ext>
            </a:extLst>
          </p:cNvPr>
          <p:cNvPicPr>
            <a:picLocks noChangeAspect="1"/>
          </p:cNvPicPr>
          <p:nvPr userDrawn="1"/>
        </p:nvPicPr>
        <p:blipFill rotWithShape="1">
          <a:blip r:embed="rId2"/>
          <a:srcRect l="10844" t="24801"/>
          <a:stretch/>
        </p:blipFill>
        <p:spPr>
          <a:xfrm>
            <a:off x="0" y="0"/>
            <a:ext cx="9144000" cy="6858000"/>
          </a:xfrm>
          <a:prstGeom prst="rect">
            <a:avLst/>
          </a:prstGeom>
        </p:spPr>
      </p:pic>
      <p:sp>
        <p:nvSpPr>
          <p:cNvPr id="17" name="Rectangle 16">
            <a:extLst>
              <a:ext uri="{FF2B5EF4-FFF2-40B4-BE49-F238E27FC236}">
                <a16:creationId xmlns:a16="http://schemas.microsoft.com/office/drawing/2014/main" id="{9DC3F4F6-9AD6-4D1E-BE76-8D6488E74F2D}"/>
              </a:ext>
            </a:extLst>
          </p:cNvPr>
          <p:cNvSpPr/>
          <p:nvPr userDrawn="1"/>
        </p:nvSpPr>
        <p:spPr>
          <a:xfrm>
            <a:off x="0" y="2"/>
            <a:ext cx="9143999" cy="6868275"/>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Right Triangle 17">
            <a:extLst>
              <a:ext uri="{FF2B5EF4-FFF2-40B4-BE49-F238E27FC236}">
                <a16:creationId xmlns:a16="http://schemas.microsoft.com/office/drawing/2014/main" id="{292881A0-6E8E-4839-BAD9-C7266D83B8CE}"/>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Right Triangle 32">
            <a:extLst>
              <a:ext uri="{FF2B5EF4-FFF2-40B4-BE49-F238E27FC236}">
                <a16:creationId xmlns:a16="http://schemas.microsoft.com/office/drawing/2014/main" id="{24A58D3B-6F50-446D-B1D9-886E4AE35754}"/>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4" name="Right Triangle 33">
            <a:extLst>
              <a:ext uri="{FF2B5EF4-FFF2-40B4-BE49-F238E27FC236}">
                <a16:creationId xmlns:a16="http://schemas.microsoft.com/office/drawing/2014/main" id="{7218D8AF-B97C-4345-ADB2-A2D8CB9D3BD9}"/>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7" name="TextBox 36">
            <a:extLst>
              <a:ext uri="{FF2B5EF4-FFF2-40B4-BE49-F238E27FC236}">
                <a16:creationId xmlns:a16="http://schemas.microsoft.com/office/drawing/2014/main" id="{D06F3259-5F78-4F79-9550-12E23056F04C}"/>
              </a:ext>
            </a:extLst>
          </p:cNvPr>
          <p:cNvSpPr txBox="1"/>
          <p:nvPr userDrawn="1"/>
        </p:nvSpPr>
        <p:spPr>
          <a:xfrm>
            <a:off x="4833019" y="6400267"/>
            <a:ext cx="3141788" cy="170175"/>
          </a:xfrm>
          <a:prstGeom prst="rect">
            <a:avLst/>
          </a:prstGeom>
          <a:noFill/>
        </p:spPr>
        <p:txBody>
          <a:bodyPr wrap="square" rtlCol="0">
            <a:spAutoFit/>
          </a:bodyPr>
          <a:lstStyle/>
          <a:p>
            <a:pPr algn="r"/>
            <a:r>
              <a:rPr lang="en-US" sz="506">
                <a:solidFill>
                  <a:schemeClr val="bg1">
                    <a:lumMod val="85000"/>
                  </a:schemeClr>
                </a:solidFill>
                <a:latin typeface="Arial" panose="020B0604020202020204" pitchFamily="34" charset="0"/>
                <a:cs typeface="Arial" panose="020B0604020202020204" pitchFamily="34" charset="0"/>
              </a:rPr>
              <a:t>© 2018 NCHA | All rights reserved</a:t>
            </a:r>
          </a:p>
        </p:txBody>
      </p:sp>
      <p:cxnSp>
        <p:nvCxnSpPr>
          <p:cNvPr id="39" name="Straight Connector 38">
            <a:extLst>
              <a:ext uri="{FF2B5EF4-FFF2-40B4-BE49-F238E27FC236}">
                <a16:creationId xmlns:a16="http://schemas.microsoft.com/office/drawing/2014/main" id="{23B2D22C-2CD9-47AC-9719-A197AD982246}"/>
              </a:ext>
            </a:extLst>
          </p:cNvPr>
          <p:cNvCxnSpPr>
            <a:cxnSpLocks/>
          </p:cNvCxnSpPr>
          <p:nvPr userDrawn="1"/>
        </p:nvCxnSpPr>
        <p:spPr>
          <a:xfrm>
            <a:off x="1332484" y="4482467"/>
            <a:ext cx="78115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Title 1">
            <a:extLst>
              <a:ext uri="{FF2B5EF4-FFF2-40B4-BE49-F238E27FC236}">
                <a16:creationId xmlns:a16="http://schemas.microsoft.com/office/drawing/2014/main" id="{0EC3DB8A-088C-49A0-8756-6833EA66054E}"/>
              </a:ext>
            </a:extLst>
          </p:cNvPr>
          <p:cNvSpPr>
            <a:spLocks noGrp="1"/>
          </p:cNvSpPr>
          <p:nvPr>
            <p:ph type="ctrTitle"/>
          </p:nvPr>
        </p:nvSpPr>
        <p:spPr>
          <a:xfrm>
            <a:off x="1252418" y="3200420"/>
            <a:ext cx="6858000" cy="831750"/>
          </a:xfrm>
          <a:solidFill>
            <a:srgbClr val="5C6670">
              <a:alpha val="6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43" name="Subtitle 2">
            <a:extLst>
              <a:ext uri="{FF2B5EF4-FFF2-40B4-BE49-F238E27FC236}">
                <a16:creationId xmlns:a16="http://schemas.microsoft.com/office/drawing/2014/main" id="{39E30BB1-EEA9-4A21-BA2E-C1FDB7AAEEAD}"/>
              </a:ext>
            </a:extLst>
          </p:cNvPr>
          <p:cNvSpPr>
            <a:spLocks noGrp="1"/>
          </p:cNvSpPr>
          <p:nvPr>
            <p:ph type="subTitle" idx="1"/>
          </p:nvPr>
        </p:nvSpPr>
        <p:spPr>
          <a:xfrm>
            <a:off x="1252418" y="3974065"/>
            <a:ext cx="6858000" cy="628643"/>
          </a:xfrm>
          <a:prstGeom prst="rect">
            <a:avLst/>
          </a:prstGeom>
          <a:solidFill>
            <a:srgbClr val="5C6670">
              <a:alpha val="6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19" name="Text Placeholder 2">
            <a:extLst>
              <a:ext uri="{FF2B5EF4-FFF2-40B4-BE49-F238E27FC236}">
                <a16:creationId xmlns:a16="http://schemas.microsoft.com/office/drawing/2014/main" id="{63C55526-5F30-2A49-8AC7-06B8A12FB685}"/>
              </a:ext>
            </a:extLst>
          </p:cNvPr>
          <p:cNvSpPr>
            <a:spLocks noGrp="1"/>
          </p:cNvSpPr>
          <p:nvPr>
            <p:ph type="body" idx="10" hasCustomPrompt="1"/>
          </p:nvPr>
        </p:nvSpPr>
        <p:spPr>
          <a:xfrm>
            <a:off x="1317075" y="4627228"/>
            <a:ext cx="7106002" cy="462339"/>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to:</a:t>
            </a:r>
          </a:p>
        </p:txBody>
      </p:sp>
      <p:sp>
        <p:nvSpPr>
          <p:cNvPr id="20" name="Text Placeholder 2">
            <a:extLst>
              <a:ext uri="{FF2B5EF4-FFF2-40B4-BE49-F238E27FC236}">
                <a16:creationId xmlns:a16="http://schemas.microsoft.com/office/drawing/2014/main" id="{EECD1691-4E56-834D-82CE-45E80863488C}"/>
              </a:ext>
            </a:extLst>
          </p:cNvPr>
          <p:cNvSpPr>
            <a:spLocks noGrp="1"/>
          </p:cNvSpPr>
          <p:nvPr>
            <p:ph type="body" idx="11" hasCustomPrompt="1"/>
          </p:nvPr>
        </p:nvSpPr>
        <p:spPr>
          <a:xfrm>
            <a:off x="1317075" y="5055819"/>
            <a:ext cx="7106002" cy="400956"/>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by:</a:t>
            </a:r>
          </a:p>
        </p:txBody>
      </p:sp>
      <p:sp>
        <p:nvSpPr>
          <p:cNvPr id="21" name="Text Placeholder 2">
            <a:extLst>
              <a:ext uri="{FF2B5EF4-FFF2-40B4-BE49-F238E27FC236}">
                <a16:creationId xmlns:a16="http://schemas.microsoft.com/office/drawing/2014/main" id="{4601ECF2-CC3A-8E4C-B8BE-E1EFB6773A8E}"/>
              </a:ext>
            </a:extLst>
          </p:cNvPr>
          <p:cNvSpPr>
            <a:spLocks noGrp="1"/>
          </p:cNvSpPr>
          <p:nvPr>
            <p:ph type="body" idx="12" hasCustomPrompt="1"/>
          </p:nvPr>
        </p:nvSpPr>
        <p:spPr>
          <a:xfrm>
            <a:off x="1317074" y="5453570"/>
            <a:ext cx="2231793" cy="413117"/>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Date: </a:t>
            </a:r>
          </a:p>
        </p:txBody>
      </p:sp>
      <p:sp>
        <p:nvSpPr>
          <p:cNvPr id="23" name="TextBox 22">
            <a:extLst>
              <a:ext uri="{FF2B5EF4-FFF2-40B4-BE49-F238E27FC236}">
                <a16:creationId xmlns:a16="http://schemas.microsoft.com/office/drawing/2014/main" id="{D7E18AE8-046A-9E4F-BF3E-801A7B44860E}"/>
              </a:ext>
            </a:extLst>
          </p:cNvPr>
          <p:cNvSpPr txBox="1"/>
          <p:nvPr userDrawn="1"/>
        </p:nvSpPr>
        <p:spPr>
          <a:xfrm>
            <a:off x="2191450" y="5992462"/>
            <a:ext cx="5918969" cy="369332"/>
          </a:xfrm>
          <a:prstGeom prst="rect">
            <a:avLst/>
          </a:prstGeom>
          <a:noFill/>
        </p:spPr>
        <p:txBody>
          <a:bodyPr wrap="square" rtlCol="0">
            <a:spAutoFit/>
          </a:bodyPr>
          <a:lstStyle/>
          <a:p>
            <a:pPr algn="r"/>
            <a:r>
              <a:rPr lang="en-US" sz="900" b="1">
                <a:solidFill>
                  <a:schemeClr val="bg1"/>
                </a:solidFill>
                <a:latin typeface="Arial" panose="020B0604020202020204" pitchFamily="34" charset="0"/>
                <a:cs typeface="Arial" panose="020B0604020202020204" pitchFamily="34" charset="0"/>
              </a:rPr>
              <a:t>To foster and accelerate the collective impact of hospitals, health systems, and community partners to improve the health of North Carolinians. </a:t>
            </a:r>
          </a:p>
        </p:txBody>
      </p:sp>
      <p:pic>
        <p:nvPicPr>
          <p:cNvPr id="24" name="Picture 23">
            <a:extLst>
              <a:ext uri="{FF2B5EF4-FFF2-40B4-BE49-F238E27FC236}">
                <a16:creationId xmlns:a16="http://schemas.microsoft.com/office/drawing/2014/main" id="{5AEEEBA7-71D0-214A-98BB-D95F6F76F9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584968725"/>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8328CC0-EA93-44FD-96D3-6A9C1AB39FF6}"/>
              </a:ext>
            </a:extLst>
          </p:cNvPr>
          <p:cNvPicPr>
            <a:picLocks noChangeAspect="1"/>
          </p:cNvPicPr>
          <p:nvPr userDrawn="1"/>
        </p:nvPicPr>
        <p:blipFill rotWithShape="1">
          <a:blip r:embed="rId2"/>
          <a:srcRect t="26124" r="12442"/>
          <a:stretch/>
        </p:blipFill>
        <p:spPr>
          <a:xfrm>
            <a:off x="1" y="3"/>
            <a:ext cx="9143999" cy="6858001"/>
          </a:xfrm>
          <a:prstGeom prst="rect">
            <a:avLst/>
          </a:prstGeom>
        </p:spPr>
      </p:pic>
      <p:sp>
        <p:nvSpPr>
          <p:cNvPr id="20" name="Rectangle 19">
            <a:extLst>
              <a:ext uri="{FF2B5EF4-FFF2-40B4-BE49-F238E27FC236}">
                <a16:creationId xmlns:a16="http://schemas.microsoft.com/office/drawing/2014/main" id="{25DD74D2-6E26-4D20-B0A6-5346FD4792DF}"/>
              </a:ext>
            </a:extLst>
          </p:cNvPr>
          <p:cNvSpPr/>
          <p:nvPr userDrawn="1"/>
        </p:nvSpPr>
        <p:spPr>
          <a:xfrm>
            <a:off x="1" y="2"/>
            <a:ext cx="9143999" cy="6868275"/>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ight Triangle 20">
            <a:extLst>
              <a:ext uri="{FF2B5EF4-FFF2-40B4-BE49-F238E27FC236}">
                <a16:creationId xmlns:a16="http://schemas.microsoft.com/office/drawing/2014/main" id="{DD87C1C2-8878-4741-8117-3BA9B93AA3B7}"/>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ight Triangle 21">
            <a:extLst>
              <a:ext uri="{FF2B5EF4-FFF2-40B4-BE49-F238E27FC236}">
                <a16:creationId xmlns:a16="http://schemas.microsoft.com/office/drawing/2014/main" id="{BB7151C3-6DB1-48B0-AF52-F3CCDA531AED}"/>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ight Triangle 22">
            <a:extLst>
              <a:ext uri="{FF2B5EF4-FFF2-40B4-BE49-F238E27FC236}">
                <a16:creationId xmlns:a16="http://schemas.microsoft.com/office/drawing/2014/main" id="{219B2CA5-E277-4101-AAEB-CEB1C27D3E7F}"/>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6" name="TextBox 25">
            <a:extLst>
              <a:ext uri="{FF2B5EF4-FFF2-40B4-BE49-F238E27FC236}">
                <a16:creationId xmlns:a16="http://schemas.microsoft.com/office/drawing/2014/main" id="{B45E491B-2811-492E-AD60-FEDE960A6978}"/>
              </a:ext>
            </a:extLst>
          </p:cNvPr>
          <p:cNvSpPr txBox="1"/>
          <p:nvPr userDrawn="1"/>
        </p:nvSpPr>
        <p:spPr>
          <a:xfrm>
            <a:off x="4833019" y="6400267"/>
            <a:ext cx="3141788" cy="170175"/>
          </a:xfrm>
          <a:prstGeom prst="rect">
            <a:avLst/>
          </a:prstGeom>
          <a:noFill/>
        </p:spPr>
        <p:txBody>
          <a:bodyPr wrap="square" rtlCol="0">
            <a:spAutoFit/>
          </a:bodyPr>
          <a:lstStyle/>
          <a:p>
            <a:pPr algn="r"/>
            <a:r>
              <a:rPr lang="en-US" sz="506">
                <a:solidFill>
                  <a:schemeClr val="bg1">
                    <a:lumMod val="85000"/>
                  </a:schemeClr>
                </a:solidFill>
                <a:latin typeface="Arial" panose="020B0604020202020204" pitchFamily="34" charset="0"/>
                <a:cs typeface="Arial" panose="020B0604020202020204" pitchFamily="34" charset="0"/>
              </a:rPr>
              <a:t>© 2018 NCHA | All rights reserved</a:t>
            </a:r>
          </a:p>
        </p:txBody>
      </p:sp>
      <p:cxnSp>
        <p:nvCxnSpPr>
          <p:cNvPr id="28" name="Straight Connector 27">
            <a:extLst>
              <a:ext uri="{FF2B5EF4-FFF2-40B4-BE49-F238E27FC236}">
                <a16:creationId xmlns:a16="http://schemas.microsoft.com/office/drawing/2014/main" id="{2A440F7E-3B1A-41D6-80E1-34ADF7CAF77E}"/>
              </a:ext>
            </a:extLst>
          </p:cNvPr>
          <p:cNvCxnSpPr>
            <a:cxnSpLocks/>
          </p:cNvCxnSpPr>
          <p:nvPr userDrawn="1"/>
        </p:nvCxnSpPr>
        <p:spPr>
          <a:xfrm>
            <a:off x="1332484" y="4482467"/>
            <a:ext cx="78115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03AAA2C6-62B3-44A6-837C-0DE3BA003CCE}"/>
              </a:ext>
            </a:extLst>
          </p:cNvPr>
          <p:cNvSpPr>
            <a:spLocks noGrp="1"/>
          </p:cNvSpPr>
          <p:nvPr>
            <p:ph type="ctrTitle"/>
          </p:nvPr>
        </p:nvSpPr>
        <p:spPr>
          <a:xfrm>
            <a:off x="1252418" y="3200420"/>
            <a:ext cx="6858000" cy="831750"/>
          </a:xfrm>
          <a:solidFill>
            <a:srgbClr val="5C6670">
              <a:alpha val="6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32" name="Subtitle 2">
            <a:extLst>
              <a:ext uri="{FF2B5EF4-FFF2-40B4-BE49-F238E27FC236}">
                <a16:creationId xmlns:a16="http://schemas.microsoft.com/office/drawing/2014/main" id="{CAD9444A-21E8-49CB-BA85-610E81BA9A2B}"/>
              </a:ext>
            </a:extLst>
          </p:cNvPr>
          <p:cNvSpPr>
            <a:spLocks noGrp="1"/>
          </p:cNvSpPr>
          <p:nvPr>
            <p:ph type="subTitle" idx="1"/>
          </p:nvPr>
        </p:nvSpPr>
        <p:spPr>
          <a:xfrm>
            <a:off x="1252418" y="3974065"/>
            <a:ext cx="6858000" cy="628643"/>
          </a:xfrm>
          <a:prstGeom prst="rect">
            <a:avLst/>
          </a:prstGeom>
          <a:solidFill>
            <a:srgbClr val="5C6670">
              <a:alpha val="6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16" name="Text Placeholder 2">
            <a:extLst>
              <a:ext uri="{FF2B5EF4-FFF2-40B4-BE49-F238E27FC236}">
                <a16:creationId xmlns:a16="http://schemas.microsoft.com/office/drawing/2014/main" id="{B1355988-8C97-E246-97F2-A2C81C2C8A40}"/>
              </a:ext>
            </a:extLst>
          </p:cNvPr>
          <p:cNvSpPr>
            <a:spLocks noGrp="1"/>
          </p:cNvSpPr>
          <p:nvPr>
            <p:ph type="body" idx="10" hasCustomPrompt="1"/>
          </p:nvPr>
        </p:nvSpPr>
        <p:spPr>
          <a:xfrm>
            <a:off x="1317075" y="4627228"/>
            <a:ext cx="7106002" cy="462339"/>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to:</a:t>
            </a:r>
          </a:p>
        </p:txBody>
      </p:sp>
      <p:sp>
        <p:nvSpPr>
          <p:cNvPr id="17" name="Text Placeholder 2">
            <a:extLst>
              <a:ext uri="{FF2B5EF4-FFF2-40B4-BE49-F238E27FC236}">
                <a16:creationId xmlns:a16="http://schemas.microsoft.com/office/drawing/2014/main" id="{BF1477CE-616B-CF4F-AD2B-29C38C422E7F}"/>
              </a:ext>
            </a:extLst>
          </p:cNvPr>
          <p:cNvSpPr>
            <a:spLocks noGrp="1"/>
          </p:cNvSpPr>
          <p:nvPr>
            <p:ph type="body" idx="11" hasCustomPrompt="1"/>
          </p:nvPr>
        </p:nvSpPr>
        <p:spPr>
          <a:xfrm>
            <a:off x="1317075" y="5055819"/>
            <a:ext cx="7106002" cy="400956"/>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by:</a:t>
            </a:r>
          </a:p>
        </p:txBody>
      </p:sp>
      <p:sp>
        <p:nvSpPr>
          <p:cNvPr id="18" name="Text Placeholder 2">
            <a:extLst>
              <a:ext uri="{FF2B5EF4-FFF2-40B4-BE49-F238E27FC236}">
                <a16:creationId xmlns:a16="http://schemas.microsoft.com/office/drawing/2014/main" id="{3946F6B2-CB57-6647-80AC-614443FE6432}"/>
              </a:ext>
            </a:extLst>
          </p:cNvPr>
          <p:cNvSpPr>
            <a:spLocks noGrp="1"/>
          </p:cNvSpPr>
          <p:nvPr>
            <p:ph type="body" idx="12" hasCustomPrompt="1"/>
          </p:nvPr>
        </p:nvSpPr>
        <p:spPr>
          <a:xfrm>
            <a:off x="1317074" y="5453570"/>
            <a:ext cx="2231793" cy="413117"/>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Date: </a:t>
            </a:r>
          </a:p>
        </p:txBody>
      </p:sp>
      <p:sp>
        <p:nvSpPr>
          <p:cNvPr id="29" name="TextBox 28">
            <a:extLst>
              <a:ext uri="{FF2B5EF4-FFF2-40B4-BE49-F238E27FC236}">
                <a16:creationId xmlns:a16="http://schemas.microsoft.com/office/drawing/2014/main" id="{84442ABF-4DBF-174D-9920-264D857CFD8D}"/>
              </a:ext>
            </a:extLst>
          </p:cNvPr>
          <p:cNvSpPr txBox="1"/>
          <p:nvPr userDrawn="1"/>
        </p:nvSpPr>
        <p:spPr>
          <a:xfrm>
            <a:off x="2191450" y="5992462"/>
            <a:ext cx="5918969" cy="369332"/>
          </a:xfrm>
          <a:prstGeom prst="rect">
            <a:avLst/>
          </a:prstGeom>
          <a:noFill/>
        </p:spPr>
        <p:txBody>
          <a:bodyPr wrap="square" rtlCol="0">
            <a:spAutoFit/>
          </a:bodyPr>
          <a:lstStyle/>
          <a:p>
            <a:pPr algn="r"/>
            <a:r>
              <a:rPr lang="en-US" sz="900" b="1">
                <a:solidFill>
                  <a:schemeClr val="bg1"/>
                </a:solidFill>
                <a:latin typeface="Arial" panose="020B0604020202020204" pitchFamily="34" charset="0"/>
                <a:cs typeface="Arial" panose="020B0604020202020204" pitchFamily="34" charset="0"/>
              </a:rPr>
              <a:t>To foster and accelerate the collective impact of hospitals, health systems, and community partners to improve the health of North Carolinians. </a:t>
            </a:r>
          </a:p>
        </p:txBody>
      </p:sp>
      <p:pic>
        <p:nvPicPr>
          <p:cNvPr id="24" name="Picture 23">
            <a:extLst>
              <a:ext uri="{FF2B5EF4-FFF2-40B4-BE49-F238E27FC236}">
                <a16:creationId xmlns:a16="http://schemas.microsoft.com/office/drawing/2014/main" id="{0862ED53-2A4C-EF41-93C3-76794D0386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555133462"/>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69B87E0-DAF0-4863-8BE1-FE47A14E491A}"/>
              </a:ext>
            </a:extLst>
          </p:cNvPr>
          <p:cNvPicPr>
            <a:picLocks noChangeAspect="1"/>
          </p:cNvPicPr>
          <p:nvPr userDrawn="1"/>
        </p:nvPicPr>
        <p:blipFill rotWithShape="1">
          <a:blip r:embed="rId2"/>
          <a:srcRect b="15606"/>
          <a:stretch/>
        </p:blipFill>
        <p:spPr>
          <a:xfrm>
            <a:off x="0" y="10273"/>
            <a:ext cx="9143999" cy="6858002"/>
          </a:xfrm>
          <a:prstGeom prst="rect">
            <a:avLst/>
          </a:prstGeom>
        </p:spPr>
      </p:pic>
      <p:sp>
        <p:nvSpPr>
          <p:cNvPr id="20" name="Rectangle 19">
            <a:extLst>
              <a:ext uri="{FF2B5EF4-FFF2-40B4-BE49-F238E27FC236}">
                <a16:creationId xmlns:a16="http://schemas.microsoft.com/office/drawing/2014/main" id="{F761A438-C1C0-410F-A671-8FBC2554CC58}"/>
              </a:ext>
            </a:extLst>
          </p:cNvPr>
          <p:cNvSpPr/>
          <p:nvPr userDrawn="1"/>
        </p:nvSpPr>
        <p:spPr>
          <a:xfrm>
            <a:off x="2" y="2"/>
            <a:ext cx="9143999" cy="6868275"/>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ight Triangle 20">
            <a:extLst>
              <a:ext uri="{FF2B5EF4-FFF2-40B4-BE49-F238E27FC236}">
                <a16:creationId xmlns:a16="http://schemas.microsoft.com/office/drawing/2014/main" id="{9666B538-D70D-4065-8FB8-ADB32D46117B}"/>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ight Triangle 21">
            <a:extLst>
              <a:ext uri="{FF2B5EF4-FFF2-40B4-BE49-F238E27FC236}">
                <a16:creationId xmlns:a16="http://schemas.microsoft.com/office/drawing/2014/main" id="{0B720568-1DD7-49C7-9EC1-627C186B7B22}"/>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ight Triangle 22">
            <a:extLst>
              <a:ext uri="{FF2B5EF4-FFF2-40B4-BE49-F238E27FC236}">
                <a16:creationId xmlns:a16="http://schemas.microsoft.com/office/drawing/2014/main" id="{8321AB35-4DE9-4B4E-B4AC-00A72E463EBB}"/>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6" name="TextBox 25">
            <a:extLst>
              <a:ext uri="{FF2B5EF4-FFF2-40B4-BE49-F238E27FC236}">
                <a16:creationId xmlns:a16="http://schemas.microsoft.com/office/drawing/2014/main" id="{05C2A5F1-38F9-4036-BAFC-97E0E8B66CDF}"/>
              </a:ext>
            </a:extLst>
          </p:cNvPr>
          <p:cNvSpPr txBox="1"/>
          <p:nvPr userDrawn="1"/>
        </p:nvSpPr>
        <p:spPr>
          <a:xfrm>
            <a:off x="4833019" y="6400267"/>
            <a:ext cx="3141788" cy="170175"/>
          </a:xfrm>
          <a:prstGeom prst="rect">
            <a:avLst/>
          </a:prstGeom>
          <a:noFill/>
        </p:spPr>
        <p:txBody>
          <a:bodyPr wrap="square" rtlCol="0">
            <a:spAutoFit/>
          </a:bodyPr>
          <a:lstStyle/>
          <a:p>
            <a:pPr algn="r"/>
            <a:r>
              <a:rPr lang="en-US" sz="506">
                <a:solidFill>
                  <a:schemeClr val="bg1">
                    <a:lumMod val="85000"/>
                  </a:schemeClr>
                </a:solidFill>
                <a:latin typeface="Arial" panose="020B0604020202020204" pitchFamily="34" charset="0"/>
                <a:cs typeface="Arial" panose="020B0604020202020204" pitchFamily="34" charset="0"/>
              </a:rPr>
              <a:t>© 2018 NCHA | All rights reserved</a:t>
            </a:r>
          </a:p>
        </p:txBody>
      </p:sp>
      <p:cxnSp>
        <p:nvCxnSpPr>
          <p:cNvPr id="28" name="Straight Connector 27">
            <a:extLst>
              <a:ext uri="{FF2B5EF4-FFF2-40B4-BE49-F238E27FC236}">
                <a16:creationId xmlns:a16="http://schemas.microsoft.com/office/drawing/2014/main" id="{2E4F345A-7100-4371-984E-4FAA4553C8BE}"/>
              </a:ext>
            </a:extLst>
          </p:cNvPr>
          <p:cNvCxnSpPr>
            <a:cxnSpLocks/>
          </p:cNvCxnSpPr>
          <p:nvPr userDrawn="1"/>
        </p:nvCxnSpPr>
        <p:spPr>
          <a:xfrm>
            <a:off x="1332484" y="4482467"/>
            <a:ext cx="781151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EBC775BB-9CA6-4111-AFC7-2C234E7FDB75}"/>
              </a:ext>
            </a:extLst>
          </p:cNvPr>
          <p:cNvSpPr>
            <a:spLocks noGrp="1"/>
          </p:cNvSpPr>
          <p:nvPr>
            <p:ph type="ctrTitle"/>
          </p:nvPr>
        </p:nvSpPr>
        <p:spPr>
          <a:xfrm>
            <a:off x="1252418" y="3200420"/>
            <a:ext cx="6858000" cy="831750"/>
          </a:xfrm>
          <a:solidFill>
            <a:srgbClr val="5C6670">
              <a:alpha val="6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32" name="Subtitle 2">
            <a:extLst>
              <a:ext uri="{FF2B5EF4-FFF2-40B4-BE49-F238E27FC236}">
                <a16:creationId xmlns:a16="http://schemas.microsoft.com/office/drawing/2014/main" id="{8AD3D9DB-BD51-4B4C-81FC-D88014A11988}"/>
              </a:ext>
            </a:extLst>
          </p:cNvPr>
          <p:cNvSpPr>
            <a:spLocks noGrp="1"/>
          </p:cNvSpPr>
          <p:nvPr>
            <p:ph type="subTitle" idx="1"/>
          </p:nvPr>
        </p:nvSpPr>
        <p:spPr>
          <a:xfrm>
            <a:off x="1252418" y="3974065"/>
            <a:ext cx="6858000" cy="628643"/>
          </a:xfrm>
          <a:prstGeom prst="rect">
            <a:avLst/>
          </a:prstGeom>
          <a:solidFill>
            <a:srgbClr val="5C6670">
              <a:alpha val="6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16" name="Text Placeholder 2">
            <a:extLst>
              <a:ext uri="{FF2B5EF4-FFF2-40B4-BE49-F238E27FC236}">
                <a16:creationId xmlns:a16="http://schemas.microsoft.com/office/drawing/2014/main" id="{E9B7F2F0-CF4F-2446-BBC2-5D21EF9A45E6}"/>
              </a:ext>
            </a:extLst>
          </p:cNvPr>
          <p:cNvSpPr>
            <a:spLocks noGrp="1"/>
          </p:cNvSpPr>
          <p:nvPr>
            <p:ph type="body" idx="10" hasCustomPrompt="1"/>
          </p:nvPr>
        </p:nvSpPr>
        <p:spPr>
          <a:xfrm>
            <a:off x="1317075" y="4627228"/>
            <a:ext cx="7106002" cy="462339"/>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to:</a:t>
            </a:r>
          </a:p>
        </p:txBody>
      </p:sp>
      <p:sp>
        <p:nvSpPr>
          <p:cNvPr id="17" name="Text Placeholder 2">
            <a:extLst>
              <a:ext uri="{FF2B5EF4-FFF2-40B4-BE49-F238E27FC236}">
                <a16:creationId xmlns:a16="http://schemas.microsoft.com/office/drawing/2014/main" id="{1D073461-7F69-9B40-820C-6F5649E3B0BA}"/>
              </a:ext>
            </a:extLst>
          </p:cNvPr>
          <p:cNvSpPr>
            <a:spLocks noGrp="1"/>
          </p:cNvSpPr>
          <p:nvPr>
            <p:ph type="body" idx="11" hasCustomPrompt="1"/>
          </p:nvPr>
        </p:nvSpPr>
        <p:spPr>
          <a:xfrm>
            <a:off x="1317075" y="5055819"/>
            <a:ext cx="7106002" cy="400956"/>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Presentation by:</a:t>
            </a:r>
          </a:p>
        </p:txBody>
      </p:sp>
      <p:sp>
        <p:nvSpPr>
          <p:cNvPr id="18" name="Text Placeholder 2">
            <a:extLst>
              <a:ext uri="{FF2B5EF4-FFF2-40B4-BE49-F238E27FC236}">
                <a16:creationId xmlns:a16="http://schemas.microsoft.com/office/drawing/2014/main" id="{D9507561-127A-E648-82D9-A004B8F77019}"/>
              </a:ext>
            </a:extLst>
          </p:cNvPr>
          <p:cNvSpPr>
            <a:spLocks noGrp="1"/>
          </p:cNvSpPr>
          <p:nvPr>
            <p:ph type="body" idx="12" hasCustomPrompt="1"/>
          </p:nvPr>
        </p:nvSpPr>
        <p:spPr>
          <a:xfrm>
            <a:off x="1317074" y="5453570"/>
            <a:ext cx="2231793" cy="413117"/>
          </a:xfrm>
          <a:prstGeom prst="rect">
            <a:avLst/>
          </a:prstGeom>
        </p:spPr>
        <p:txBody>
          <a:bodyPr>
            <a:normAutofit/>
          </a:bodyPr>
          <a:lstStyle>
            <a:lvl1pPr marL="0" indent="0">
              <a:spcBef>
                <a:spcPts val="0"/>
              </a:spcBef>
              <a:spcAft>
                <a:spcPts val="450"/>
              </a:spcAft>
              <a:buNone/>
              <a:defRPr sz="900" b="0">
                <a:solidFill>
                  <a:schemeClr val="bg1"/>
                </a:solidFill>
                <a:latin typeface="Arial" panose="020B0604020202020204" pitchFamily="34" charset="0"/>
                <a:cs typeface="Arial" panose="020B0604020202020204"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Date: </a:t>
            </a:r>
          </a:p>
        </p:txBody>
      </p:sp>
      <p:sp>
        <p:nvSpPr>
          <p:cNvPr id="29" name="TextBox 28">
            <a:extLst>
              <a:ext uri="{FF2B5EF4-FFF2-40B4-BE49-F238E27FC236}">
                <a16:creationId xmlns:a16="http://schemas.microsoft.com/office/drawing/2014/main" id="{F0485A1A-E356-E543-8824-8E70C1F65BF6}"/>
              </a:ext>
            </a:extLst>
          </p:cNvPr>
          <p:cNvSpPr txBox="1"/>
          <p:nvPr userDrawn="1"/>
        </p:nvSpPr>
        <p:spPr>
          <a:xfrm>
            <a:off x="2191450" y="5992462"/>
            <a:ext cx="5918969" cy="369332"/>
          </a:xfrm>
          <a:prstGeom prst="rect">
            <a:avLst/>
          </a:prstGeom>
          <a:noFill/>
        </p:spPr>
        <p:txBody>
          <a:bodyPr wrap="square" rtlCol="0">
            <a:spAutoFit/>
          </a:bodyPr>
          <a:lstStyle/>
          <a:p>
            <a:pPr algn="r"/>
            <a:r>
              <a:rPr lang="en-US" sz="900" b="1">
                <a:solidFill>
                  <a:schemeClr val="bg1"/>
                </a:solidFill>
                <a:latin typeface="Arial" panose="020B0604020202020204" pitchFamily="34" charset="0"/>
                <a:cs typeface="Arial" panose="020B0604020202020204" pitchFamily="34" charset="0"/>
              </a:rPr>
              <a:t>To foster and accelerate the collective impact of hospitals, health systems, and community partners to improve the health of North Carolinians. </a:t>
            </a:r>
          </a:p>
        </p:txBody>
      </p:sp>
      <p:pic>
        <p:nvPicPr>
          <p:cNvPr id="24" name="Picture 23">
            <a:extLst>
              <a:ext uri="{FF2B5EF4-FFF2-40B4-BE49-F238E27FC236}">
                <a16:creationId xmlns:a16="http://schemas.microsoft.com/office/drawing/2014/main" id="{89E72370-A91E-3E4A-8999-28F77EEF32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3894753019"/>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AC9AD2-F4A6-4565-B566-409404E82C36}"/>
              </a:ext>
            </a:extLst>
          </p:cNvPr>
          <p:cNvSpPr/>
          <p:nvPr userDrawn="1"/>
        </p:nvSpPr>
        <p:spPr>
          <a:xfrm>
            <a:off x="0" y="-1"/>
            <a:ext cx="9144000" cy="5875867"/>
          </a:xfrm>
          <a:prstGeom prst="rect">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15" name="Group 14">
            <a:extLst>
              <a:ext uri="{FF2B5EF4-FFF2-40B4-BE49-F238E27FC236}">
                <a16:creationId xmlns:a16="http://schemas.microsoft.com/office/drawing/2014/main" id="{D7733A43-A25F-4936-9A2C-5D9408381048}"/>
              </a:ext>
            </a:extLst>
          </p:cNvPr>
          <p:cNvGrpSpPr/>
          <p:nvPr userDrawn="1"/>
        </p:nvGrpSpPr>
        <p:grpSpPr>
          <a:xfrm>
            <a:off x="0" y="0"/>
            <a:ext cx="3060700" cy="5875866"/>
            <a:chOff x="0" y="-1181101"/>
            <a:chExt cx="4513943" cy="6858001"/>
          </a:xfrm>
        </p:grpSpPr>
        <p:sp>
          <p:nvSpPr>
            <p:cNvPr id="16" name="Right Triangle 15">
              <a:extLst>
                <a:ext uri="{FF2B5EF4-FFF2-40B4-BE49-F238E27FC236}">
                  <a16:creationId xmlns:a16="http://schemas.microsoft.com/office/drawing/2014/main" id="{B68DD03F-3FC2-425B-ADF0-B1D73DA7D64E}"/>
                </a:ext>
              </a:extLst>
            </p:cNvPr>
            <p:cNvSpPr/>
            <p:nvPr/>
          </p:nvSpPr>
          <p:spPr>
            <a:xfrm rot="5400000">
              <a:off x="43543" y="-1224644"/>
              <a:ext cx="4426857" cy="4513943"/>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ight Triangle 16">
              <a:extLst>
                <a:ext uri="{FF2B5EF4-FFF2-40B4-BE49-F238E27FC236}">
                  <a16:creationId xmlns:a16="http://schemas.microsoft.com/office/drawing/2014/main" id="{4D8BB2A9-354C-4FFE-997D-6AEEE9113902}"/>
                </a:ext>
              </a:extLst>
            </p:cNvPr>
            <p:cNvSpPr/>
            <p:nvPr/>
          </p:nvSpPr>
          <p:spPr>
            <a:xfrm>
              <a:off x="1" y="3260271"/>
              <a:ext cx="2465379"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8" name="Right Triangle 17">
            <a:extLst>
              <a:ext uri="{FF2B5EF4-FFF2-40B4-BE49-F238E27FC236}">
                <a16:creationId xmlns:a16="http://schemas.microsoft.com/office/drawing/2014/main" id="{5DE3A0EF-EDA5-4F7D-90C3-FC174821F38D}"/>
              </a:ext>
            </a:extLst>
          </p:cNvPr>
          <p:cNvSpPr/>
          <p:nvPr userDrawn="1"/>
        </p:nvSpPr>
        <p:spPr>
          <a:xfrm rot="16200000">
            <a:off x="7605789" y="4337655"/>
            <a:ext cx="1730224" cy="1346200"/>
          </a:xfrm>
          <a:prstGeom prst="rtTriangle">
            <a:avLst/>
          </a:prstGeom>
          <a:solidFill>
            <a:srgbClr val="94B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776E86FE-E079-43AC-B56A-4C26D5EC3C34}"/>
              </a:ext>
            </a:extLst>
          </p:cNvPr>
          <p:cNvSpPr>
            <a:spLocks noGrp="1"/>
          </p:cNvSpPr>
          <p:nvPr>
            <p:ph type="title"/>
          </p:nvPr>
        </p:nvSpPr>
        <p:spPr>
          <a:xfrm>
            <a:off x="1316833" y="3267075"/>
            <a:ext cx="7369969" cy="590550"/>
          </a:xfrm>
        </p:spPr>
        <p:txBody>
          <a:bodyPr vert="horz" lIns="91440" tIns="45720" rIns="91440" bIns="45720" rtlCol="0" anchor="b">
            <a:normAutofit/>
          </a:bodyPr>
          <a:lstStyle>
            <a:lvl1pPr>
              <a:defRPr lang="en-US" sz="2138" dirty="0">
                <a:solidFill>
                  <a:schemeClr val="bg1"/>
                </a:solidFill>
              </a:defRPr>
            </a:lvl1pPr>
          </a:lstStyle>
          <a:p>
            <a:pPr lvl="0"/>
            <a:r>
              <a:rPr lang="en-US"/>
              <a:t>Click to edit Master title style</a:t>
            </a:r>
          </a:p>
        </p:txBody>
      </p:sp>
      <p:sp>
        <p:nvSpPr>
          <p:cNvPr id="20" name="Subtitle 2">
            <a:extLst>
              <a:ext uri="{FF2B5EF4-FFF2-40B4-BE49-F238E27FC236}">
                <a16:creationId xmlns:a16="http://schemas.microsoft.com/office/drawing/2014/main" id="{D83F4080-9758-4187-8D55-1CEEBC0E5721}"/>
              </a:ext>
            </a:extLst>
          </p:cNvPr>
          <p:cNvSpPr>
            <a:spLocks noGrp="1"/>
          </p:cNvSpPr>
          <p:nvPr>
            <p:ph type="subTitle" idx="10"/>
          </p:nvPr>
        </p:nvSpPr>
        <p:spPr>
          <a:xfrm>
            <a:off x="1252419" y="3707365"/>
            <a:ext cx="7434382" cy="628643"/>
          </a:xfrm>
          <a:prstGeom prst="rect">
            <a:avLst/>
          </a:prstGeom>
          <a:noFill/>
        </p:spPr>
        <p:txBody>
          <a:bodyPr anchor="ctr" anchorCtr="0"/>
          <a:lstStyle>
            <a:lvl1pPr marL="192881" indent="-129481" algn="l">
              <a:buClr>
                <a:srgbClr val="002D73"/>
              </a:buClr>
              <a:buSzPct val="100000"/>
              <a:buFontTx/>
              <a:buBlip>
                <a:blip r:embed="rId2"/>
              </a:buBlip>
              <a:defRPr sz="135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Tree>
    <p:extLst>
      <p:ext uri="{BB962C8B-B14F-4D97-AF65-F5344CB8AC3E}">
        <p14:creationId xmlns:p14="http://schemas.microsoft.com/office/powerpoint/2010/main" val="4145797918"/>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FD19433-2B5F-4DBB-B55A-654B672424D8}"/>
              </a:ext>
            </a:extLst>
          </p:cNvPr>
          <p:cNvPicPr>
            <a:picLocks noChangeAspect="1"/>
          </p:cNvPicPr>
          <p:nvPr userDrawn="1"/>
        </p:nvPicPr>
        <p:blipFill rotWithShape="1">
          <a:blip r:embed="rId2"/>
          <a:srcRect t="5116" b="10510"/>
          <a:stretch/>
        </p:blipFill>
        <p:spPr>
          <a:xfrm>
            <a:off x="0" y="-1"/>
            <a:ext cx="9144000" cy="6858000"/>
          </a:xfrm>
          <a:prstGeom prst="rect">
            <a:avLst/>
          </a:prstGeom>
        </p:spPr>
      </p:pic>
      <p:sp>
        <p:nvSpPr>
          <p:cNvPr id="11" name="Rectangle 10">
            <a:extLst>
              <a:ext uri="{FF2B5EF4-FFF2-40B4-BE49-F238E27FC236}">
                <a16:creationId xmlns:a16="http://schemas.microsoft.com/office/drawing/2014/main" id="{2A9D110B-0714-41EC-9704-3B426534C8C0}"/>
              </a:ext>
            </a:extLst>
          </p:cNvPr>
          <p:cNvSpPr/>
          <p:nvPr userDrawn="1"/>
        </p:nvSpPr>
        <p:spPr>
          <a:xfrm>
            <a:off x="0" y="-14516"/>
            <a:ext cx="9143999" cy="6858000"/>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ight Triangle 11">
            <a:extLst>
              <a:ext uri="{FF2B5EF4-FFF2-40B4-BE49-F238E27FC236}">
                <a16:creationId xmlns:a16="http://schemas.microsoft.com/office/drawing/2014/main" id="{BE36FBF5-D53D-4837-8F8E-D6C6D11E5469}"/>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ight Triangle 12">
            <a:extLst>
              <a:ext uri="{FF2B5EF4-FFF2-40B4-BE49-F238E27FC236}">
                <a16:creationId xmlns:a16="http://schemas.microsoft.com/office/drawing/2014/main" id="{1140059E-614C-4682-BFA3-C097DEF246FC}"/>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Right Triangle 18">
            <a:extLst>
              <a:ext uri="{FF2B5EF4-FFF2-40B4-BE49-F238E27FC236}">
                <a16:creationId xmlns:a16="http://schemas.microsoft.com/office/drawing/2014/main" id="{674F911C-1033-4403-9330-8C272D5ADD8B}"/>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Title 1">
            <a:extLst>
              <a:ext uri="{FF2B5EF4-FFF2-40B4-BE49-F238E27FC236}">
                <a16:creationId xmlns:a16="http://schemas.microsoft.com/office/drawing/2014/main" id="{7C126D5D-D9D6-42DA-A69A-D4E050EEEF51}"/>
              </a:ext>
            </a:extLst>
          </p:cNvPr>
          <p:cNvSpPr>
            <a:spLocks noGrp="1"/>
          </p:cNvSpPr>
          <p:nvPr>
            <p:ph type="ctrTitle"/>
          </p:nvPr>
        </p:nvSpPr>
        <p:spPr>
          <a:xfrm>
            <a:off x="1405603" y="3429000"/>
            <a:ext cx="6858000" cy="831750"/>
          </a:xfrm>
          <a:solidFill>
            <a:srgbClr val="5C6670">
              <a:alpha val="8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23" name="Subtitle 2">
            <a:extLst>
              <a:ext uri="{FF2B5EF4-FFF2-40B4-BE49-F238E27FC236}">
                <a16:creationId xmlns:a16="http://schemas.microsoft.com/office/drawing/2014/main" id="{CB2B9DE6-2915-4D7C-866A-1C2DECB08097}"/>
              </a:ext>
            </a:extLst>
          </p:cNvPr>
          <p:cNvSpPr>
            <a:spLocks noGrp="1"/>
          </p:cNvSpPr>
          <p:nvPr>
            <p:ph type="subTitle" idx="1"/>
          </p:nvPr>
        </p:nvSpPr>
        <p:spPr>
          <a:xfrm>
            <a:off x="1405603" y="4260753"/>
            <a:ext cx="6858000" cy="628643"/>
          </a:xfrm>
          <a:prstGeom prst="rect">
            <a:avLst/>
          </a:prstGeom>
          <a:solidFill>
            <a:srgbClr val="5C6670">
              <a:alpha val="8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pic>
        <p:nvPicPr>
          <p:cNvPr id="15" name="Picture 14">
            <a:extLst>
              <a:ext uri="{FF2B5EF4-FFF2-40B4-BE49-F238E27FC236}">
                <a16:creationId xmlns:a16="http://schemas.microsoft.com/office/drawing/2014/main" id="{896C4376-F158-F34D-87E3-93E9DF5C06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1343751702"/>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B4B2EBC-DAE2-4262-9EA7-A41413EAB7B0}"/>
              </a:ext>
            </a:extLst>
          </p:cNvPr>
          <p:cNvPicPr>
            <a:picLocks noChangeAspect="1"/>
          </p:cNvPicPr>
          <p:nvPr userDrawn="1"/>
        </p:nvPicPr>
        <p:blipFill rotWithShape="1">
          <a:blip r:embed="rId2"/>
          <a:srcRect l="10539"/>
          <a:stretch/>
        </p:blipFill>
        <p:spPr>
          <a:xfrm>
            <a:off x="-1" y="3"/>
            <a:ext cx="9144000" cy="6858001"/>
          </a:xfrm>
          <a:prstGeom prst="rect">
            <a:avLst/>
          </a:prstGeom>
        </p:spPr>
      </p:pic>
      <p:sp>
        <p:nvSpPr>
          <p:cNvPr id="15" name="Rectangle 14">
            <a:extLst>
              <a:ext uri="{FF2B5EF4-FFF2-40B4-BE49-F238E27FC236}">
                <a16:creationId xmlns:a16="http://schemas.microsoft.com/office/drawing/2014/main" id="{D0611B51-F3EB-4F59-AA4D-162CAF2D6850}"/>
              </a:ext>
            </a:extLst>
          </p:cNvPr>
          <p:cNvSpPr/>
          <p:nvPr userDrawn="1"/>
        </p:nvSpPr>
        <p:spPr>
          <a:xfrm>
            <a:off x="0" y="-1"/>
            <a:ext cx="9143999" cy="6858000"/>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Right Triangle 15">
            <a:extLst>
              <a:ext uri="{FF2B5EF4-FFF2-40B4-BE49-F238E27FC236}">
                <a16:creationId xmlns:a16="http://schemas.microsoft.com/office/drawing/2014/main" id="{D41C0878-B63F-4051-A726-376643699418}"/>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Right Triangle 16">
            <a:extLst>
              <a:ext uri="{FF2B5EF4-FFF2-40B4-BE49-F238E27FC236}">
                <a16:creationId xmlns:a16="http://schemas.microsoft.com/office/drawing/2014/main" id="{C08754C0-246F-498C-8E4D-CFE340F82B9B}"/>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Right Triangle 17">
            <a:extLst>
              <a:ext uri="{FF2B5EF4-FFF2-40B4-BE49-F238E27FC236}">
                <a16:creationId xmlns:a16="http://schemas.microsoft.com/office/drawing/2014/main" id="{7DD41148-E130-4B94-B7CC-75626E0AEB9A}"/>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4" name="Title 1">
            <a:extLst>
              <a:ext uri="{FF2B5EF4-FFF2-40B4-BE49-F238E27FC236}">
                <a16:creationId xmlns:a16="http://schemas.microsoft.com/office/drawing/2014/main" id="{C2B4D970-9466-4466-AE33-50F9DE35902F}"/>
              </a:ext>
            </a:extLst>
          </p:cNvPr>
          <p:cNvSpPr>
            <a:spLocks noGrp="1"/>
          </p:cNvSpPr>
          <p:nvPr>
            <p:ph type="ctrTitle"/>
          </p:nvPr>
        </p:nvSpPr>
        <p:spPr>
          <a:xfrm>
            <a:off x="1405603" y="3429000"/>
            <a:ext cx="6858000" cy="831750"/>
          </a:xfrm>
          <a:solidFill>
            <a:srgbClr val="5C6670">
              <a:alpha val="8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25" name="Subtitle 2">
            <a:extLst>
              <a:ext uri="{FF2B5EF4-FFF2-40B4-BE49-F238E27FC236}">
                <a16:creationId xmlns:a16="http://schemas.microsoft.com/office/drawing/2014/main" id="{C43BBBCF-D975-4741-8558-C8223C1FC43E}"/>
              </a:ext>
            </a:extLst>
          </p:cNvPr>
          <p:cNvSpPr>
            <a:spLocks noGrp="1"/>
          </p:cNvSpPr>
          <p:nvPr>
            <p:ph type="subTitle" idx="1"/>
          </p:nvPr>
        </p:nvSpPr>
        <p:spPr>
          <a:xfrm>
            <a:off x="1405603" y="4260753"/>
            <a:ext cx="6858000" cy="628643"/>
          </a:xfrm>
          <a:prstGeom prst="rect">
            <a:avLst/>
          </a:prstGeom>
          <a:solidFill>
            <a:srgbClr val="5C6670">
              <a:alpha val="8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pic>
        <p:nvPicPr>
          <p:cNvPr id="11" name="Picture 10">
            <a:extLst>
              <a:ext uri="{FF2B5EF4-FFF2-40B4-BE49-F238E27FC236}">
                <a16:creationId xmlns:a16="http://schemas.microsoft.com/office/drawing/2014/main" id="{E2E1B341-306B-1949-B01D-77B65F09C75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1761833000"/>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4AFAE3D-68DF-4359-9031-F96269A35314}"/>
              </a:ext>
            </a:extLst>
          </p:cNvPr>
          <p:cNvPicPr>
            <a:picLocks noChangeAspect="1"/>
          </p:cNvPicPr>
          <p:nvPr userDrawn="1"/>
        </p:nvPicPr>
        <p:blipFill rotWithShape="1">
          <a:blip r:embed="rId2"/>
          <a:srcRect l="126" r="80" b="16269"/>
          <a:stretch/>
        </p:blipFill>
        <p:spPr>
          <a:xfrm>
            <a:off x="-1" y="0"/>
            <a:ext cx="9125868" cy="6858000"/>
          </a:xfrm>
          <a:prstGeom prst="rect">
            <a:avLst/>
          </a:prstGeom>
        </p:spPr>
      </p:pic>
      <p:sp>
        <p:nvSpPr>
          <p:cNvPr id="27" name="Rectangle 26">
            <a:extLst>
              <a:ext uri="{FF2B5EF4-FFF2-40B4-BE49-F238E27FC236}">
                <a16:creationId xmlns:a16="http://schemas.microsoft.com/office/drawing/2014/main" id="{E56A15A5-A145-4B04-9053-FF7B8DBD2E0F}"/>
              </a:ext>
            </a:extLst>
          </p:cNvPr>
          <p:cNvSpPr/>
          <p:nvPr userDrawn="1"/>
        </p:nvSpPr>
        <p:spPr>
          <a:xfrm>
            <a:off x="2" y="0"/>
            <a:ext cx="9143999" cy="6858000"/>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8" name="Right Triangle 27">
            <a:extLst>
              <a:ext uri="{FF2B5EF4-FFF2-40B4-BE49-F238E27FC236}">
                <a16:creationId xmlns:a16="http://schemas.microsoft.com/office/drawing/2014/main" id="{F3EA3E7B-9A10-45DF-9A49-9DE78F8A8BE9}"/>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9" name="Right Triangle 28">
            <a:extLst>
              <a:ext uri="{FF2B5EF4-FFF2-40B4-BE49-F238E27FC236}">
                <a16:creationId xmlns:a16="http://schemas.microsoft.com/office/drawing/2014/main" id="{C36924EC-A85B-4429-958D-3D2FE66D4136}"/>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0" name="Right Triangle 29">
            <a:extLst>
              <a:ext uri="{FF2B5EF4-FFF2-40B4-BE49-F238E27FC236}">
                <a16:creationId xmlns:a16="http://schemas.microsoft.com/office/drawing/2014/main" id="{C4830FF7-458C-49C9-A670-94A7761CFC9A}"/>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2" name="Title 1">
            <a:extLst>
              <a:ext uri="{FF2B5EF4-FFF2-40B4-BE49-F238E27FC236}">
                <a16:creationId xmlns:a16="http://schemas.microsoft.com/office/drawing/2014/main" id="{CB3C7C86-909A-485F-BA56-03E520555683}"/>
              </a:ext>
            </a:extLst>
          </p:cNvPr>
          <p:cNvSpPr>
            <a:spLocks noGrp="1"/>
          </p:cNvSpPr>
          <p:nvPr>
            <p:ph type="ctrTitle"/>
          </p:nvPr>
        </p:nvSpPr>
        <p:spPr>
          <a:xfrm>
            <a:off x="1405603" y="3429000"/>
            <a:ext cx="6858000" cy="831750"/>
          </a:xfrm>
          <a:solidFill>
            <a:srgbClr val="5C6670">
              <a:alpha val="8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33" name="Subtitle 2">
            <a:extLst>
              <a:ext uri="{FF2B5EF4-FFF2-40B4-BE49-F238E27FC236}">
                <a16:creationId xmlns:a16="http://schemas.microsoft.com/office/drawing/2014/main" id="{0CDE642A-CB01-4B8C-B4CE-3425D5C242D5}"/>
              </a:ext>
            </a:extLst>
          </p:cNvPr>
          <p:cNvSpPr>
            <a:spLocks noGrp="1"/>
          </p:cNvSpPr>
          <p:nvPr>
            <p:ph type="subTitle" idx="1"/>
          </p:nvPr>
        </p:nvSpPr>
        <p:spPr>
          <a:xfrm>
            <a:off x="1405603" y="4260753"/>
            <a:ext cx="6858000" cy="628643"/>
          </a:xfrm>
          <a:prstGeom prst="rect">
            <a:avLst/>
          </a:prstGeom>
          <a:solidFill>
            <a:srgbClr val="5C6670">
              <a:alpha val="8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pic>
        <p:nvPicPr>
          <p:cNvPr id="11" name="Picture 10">
            <a:extLst>
              <a:ext uri="{FF2B5EF4-FFF2-40B4-BE49-F238E27FC236}">
                <a16:creationId xmlns:a16="http://schemas.microsoft.com/office/drawing/2014/main" id="{32EB640D-170C-BE47-9C9D-FA6547BEE3F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257838078"/>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684F97-E76C-4527-90E1-4833A75E525E}"/>
              </a:ext>
            </a:extLst>
          </p:cNvPr>
          <p:cNvPicPr>
            <a:picLocks noChangeAspect="1"/>
          </p:cNvPicPr>
          <p:nvPr userDrawn="1"/>
        </p:nvPicPr>
        <p:blipFill rotWithShape="1">
          <a:blip r:embed="rId2"/>
          <a:srcRect b="20542"/>
          <a:stretch/>
        </p:blipFill>
        <p:spPr>
          <a:xfrm>
            <a:off x="2" y="-6"/>
            <a:ext cx="9143999" cy="6858006"/>
          </a:xfrm>
          <a:prstGeom prst="rect">
            <a:avLst/>
          </a:prstGeom>
        </p:spPr>
      </p:pic>
      <p:sp>
        <p:nvSpPr>
          <p:cNvPr id="11" name="Rectangle 10">
            <a:extLst>
              <a:ext uri="{FF2B5EF4-FFF2-40B4-BE49-F238E27FC236}">
                <a16:creationId xmlns:a16="http://schemas.microsoft.com/office/drawing/2014/main" id="{B2D452F2-C024-4B8E-A630-19CB6FDE9013}"/>
              </a:ext>
            </a:extLst>
          </p:cNvPr>
          <p:cNvSpPr/>
          <p:nvPr userDrawn="1"/>
        </p:nvSpPr>
        <p:spPr>
          <a:xfrm>
            <a:off x="2" y="7258"/>
            <a:ext cx="9143999" cy="6858000"/>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Right Triangle 11">
            <a:extLst>
              <a:ext uri="{FF2B5EF4-FFF2-40B4-BE49-F238E27FC236}">
                <a16:creationId xmlns:a16="http://schemas.microsoft.com/office/drawing/2014/main" id="{30DA4D0B-E539-4204-B3D1-FFD1BF48F0A1}"/>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ight Triangle 12">
            <a:extLst>
              <a:ext uri="{FF2B5EF4-FFF2-40B4-BE49-F238E27FC236}">
                <a16:creationId xmlns:a16="http://schemas.microsoft.com/office/drawing/2014/main" id="{A10E8B7A-0B5C-48A5-B2E3-90DD1FB63752}"/>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Right Triangle 13">
            <a:extLst>
              <a:ext uri="{FF2B5EF4-FFF2-40B4-BE49-F238E27FC236}">
                <a16:creationId xmlns:a16="http://schemas.microsoft.com/office/drawing/2014/main" id="{005B63A9-15B4-4306-87AB-B9367111A136}"/>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 name="Title 1">
            <a:extLst>
              <a:ext uri="{FF2B5EF4-FFF2-40B4-BE49-F238E27FC236}">
                <a16:creationId xmlns:a16="http://schemas.microsoft.com/office/drawing/2014/main" id="{C08ADF5C-8E3B-4998-9F4A-DB7F6CF7B297}"/>
              </a:ext>
            </a:extLst>
          </p:cNvPr>
          <p:cNvSpPr>
            <a:spLocks noGrp="1"/>
          </p:cNvSpPr>
          <p:nvPr>
            <p:ph type="ctrTitle"/>
          </p:nvPr>
        </p:nvSpPr>
        <p:spPr>
          <a:xfrm>
            <a:off x="1405603" y="3429000"/>
            <a:ext cx="6858000" cy="831750"/>
          </a:xfrm>
          <a:solidFill>
            <a:srgbClr val="5C6670">
              <a:alpha val="8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17" name="Subtitle 2">
            <a:extLst>
              <a:ext uri="{FF2B5EF4-FFF2-40B4-BE49-F238E27FC236}">
                <a16:creationId xmlns:a16="http://schemas.microsoft.com/office/drawing/2014/main" id="{01BC162B-586F-44EC-BCE6-E460EEAF591C}"/>
              </a:ext>
            </a:extLst>
          </p:cNvPr>
          <p:cNvSpPr>
            <a:spLocks noGrp="1"/>
          </p:cNvSpPr>
          <p:nvPr>
            <p:ph type="subTitle" idx="1"/>
          </p:nvPr>
        </p:nvSpPr>
        <p:spPr>
          <a:xfrm>
            <a:off x="1405603" y="4260753"/>
            <a:ext cx="6858000" cy="628643"/>
          </a:xfrm>
          <a:prstGeom prst="rect">
            <a:avLst/>
          </a:prstGeom>
          <a:solidFill>
            <a:srgbClr val="5C6670">
              <a:alpha val="8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pic>
        <p:nvPicPr>
          <p:cNvPr id="15" name="Picture 14">
            <a:extLst>
              <a:ext uri="{FF2B5EF4-FFF2-40B4-BE49-F238E27FC236}">
                <a16:creationId xmlns:a16="http://schemas.microsoft.com/office/drawing/2014/main" id="{CCC172D2-9999-5046-809B-A25891535A4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415116740"/>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eader-Bullets-Footer">
    <p:spTree>
      <p:nvGrpSpPr>
        <p:cNvPr id="1" name=""/>
        <p:cNvGrpSpPr/>
        <p:nvPr/>
      </p:nvGrpSpPr>
      <p:grpSpPr>
        <a:xfrm>
          <a:off x="0" y="0"/>
          <a:ext cx="0" cy="0"/>
          <a:chOff x="0" y="0"/>
          <a:chExt cx="0" cy="0"/>
        </a:xfrm>
      </p:grpSpPr>
      <p:sp>
        <p:nvSpPr>
          <p:cNvPr id="8" name="Rectangle 7"/>
          <p:cNvSpPr/>
          <p:nvPr userDrawn="1"/>
        </p:nvSpPr>
        <p:spPr>
          <a:xfrm>
            <a:off x="0" y="3860"/>
            <a:ext cx="9144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155406" y="6243108"/>
            <a:ext cx="8833187" cy="330200"/>
          </a:xfrm>
          <a:prstGeom prst="rect">
            <a:avLst/>
          </a:prstGeom>
          <a:noFill/>
        </p:spPr>
        <p:txBody>
          <a:bodyPr anchor="b">
            <a:noAutofit/>
          </a:bodyPr>
          <a:lstStyle>
            <a:lvl1pPr marL="0" indent="0">
              <a:lnSpc>
                <a:spcPct val="100000"/>
              </a:lnSpc>
              <a:spcBef>
                <a:spcPts val="0"/>
              </a:spcBef>
              <a:buNone/>
              <a:defRPr sz="9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12" name="Text Placeholder 11">
            <a:extLst>
              <a:ext uri="{FF2B5EF4-FFF2-40B4-BE49-F238E27FC236}">
                <a16:creationId xmlns:a16="http://schemas.microsoft.com/office/drawing/2014/main" id="{5B99C3FC-5AF5-4C0E-A082-956E3CCEEE42}"/>
              </a:ext>
            </a:extLst>
          </p:cNvPr>
          <p:cNvSpPr>
            <a:spLocks noGrp="1"/>
          </p:cNvSpPr>
          <p:nvPr>
            <p:ph type="body" sz="quarter" idx="13" hasCustomPrompt="1"/>
          </p:nvPr>
        </p:nvSpPr>
        <p:spPr>
          <a:xfrm>
            <a:off x="155406" y="0"/>
            <a:ext cx="8832850" cy="548640"/>
          </a:xfrm>
          <a:prstGeom prst="rect">
            <a:avLst/>
          </a:prstGeom>
        </p:spPr>
        <p:txBody>
          <a:bodyPr/>
          <a:lstStyle>
            <a:lvl1pPr marL="0" indent="0">
              <a:lnSpc>
                <a:spcPct val="100000"/>
              </a:lnSpc>
              <a:buNone/>
              <a:defRPr sz="2400" b="0">
                <a:solidFill>
                  <a:schemeClr val="tx2">
                    <a:lumMod val="75000"/>
                  </a:schemeClr>
                </a:solidFill>
                <a:latin typeface="Franklin Gothic Demi Cond" panose="020B0706030402020204" pitchFamily="34" charset="0"/>
              </a:defRPr>
            </a:lvl1pPr>
          </a:lstStyle>
          <a:p>
            <a:pPr lvl="0"/>
            <a:r>
              <a:rPr lang="en-US"/>
              <a:t>Click to add title; 1 line max</a:t>
            </a:r>
          </a:p>
        </p:txBody>
      </p:sp>
      <p:sp>
        <p:nvSpPr>
          <p:cNvPr id="14" name="Text Placeholder 13">
            <a:extLst>
              <a:ext uri="{FF2B5EF4-FFF2-40B4-BE49-F238E27FC236}">
                <a16:creationId xmlns:a16="http://schemas.microsoft.com/office/drawing/2014/main" id="{0B62FB87-FD5D-4FE2-9A00-F7FD9B07999A}"/>
              </a:ext>
            </a:extLst>
          </p:cNvPr>
          <p:cNvSpPr>
            <a:spLocks noGrp="1"/>
          </p:cNvSpPr>
          <p:nvPr>
            <p:ph type="body" sz="quarter" idx="14" hasCustomPrompt="1"/>
          </p:nvPr>
        </p:nvSpPr>
        <p:spPr>
          <a:xfrm>
            <a:off x="155576" y="818147"/>
            <a:ext cx="8832850" cy="5420728"/>
          </a:xfrm>
          <a:prstGeom prst="rect">
            <a:avLst/>
          </a:prstGeom>
        </p:spPr>
        <p:txBody>
          <a:bodyPr/>
          <a:lstStyle>
            <a:lvl1pPr marL="216694" indent="-216694">
              <a:lnSpc>
                <a:spcPct val="100000"/>
              </a:lnSpc>
              <a:spcBef>
                <a:spcPts val="0"/>
              </a:spcBef>
              <a:spcAft>
                <a:spcPts val="450"/>
              </a:spcAft>
              <a:defRPr sz="2100" b="0">
                <a:latin typeface="Franklin Gothic Medium" panose="020B0603020102020204" pitchFamily="34" charset="0"/>
              </a:defRPr>
            </a:lvl1pPr>
            <a:lvl2pPr marL="640556" indent="-257175">
              <a:lnSpc>
                <a:spcPct val="100000"/>
              </a:lnSpc>
              <a:spcBef>
                <a:spcPts val="0"/>
              </a:spcBef>
              <a:spcAft>
                <a:spcPts val="450"/>
              </a:spcAft>
              <a:buFont typeface="Courier New" panose="02070309020205020404" pitchFamily="49" charset="0"/>
              <a:buChar char="o"/>
              <a:defRPr sz="1800" b="0">
                <a:latin typeface="Franklin Gothic Medium" panose="020B0603020102020204" pitchFamily="34" charset="0"/>
              </a:defRPr>
            </a:lvl2pPr>
            <a:lvl3pPr marL="983456" indent="-207169">
              <a:lnSpc>
                <a:spcPct val="100000"/>
              </a:lnSpc>
              <a:spcBef>
                <a:spcPts val="0"/>
              </a:spcBef>
              <a:spcAft>
                <a:spcPts val="450"/>
              </a:spcAft>
              <a:buFont typeface="Franklin Gothic Medium" panose="020B0603020102020204" pitchFamily="34" charset="0"/>
              <a:buChar char="−"/>
              <a:defRPr sz="1500" b="0">
                <a:latin typeface="Franklin Gothic Medium" panose="020B0603020102020204" pitchFamily="34" charset="0"/>
              </a:defRPr>
            </a:lvl3pPr>
          </a:lstStyle>
          <a:p>
            <a:pPr lvl="0"/>
            <a:r>
              <a:rPr lang="en-US"/>
              <a:t>Click to add bullet level 1</a:t>
            </a:r>
          </a:p>
          <a:p>
            <a:pPr lvl="1"/>
            <a:r>
              <a:rPr lang="en-US"/>
              <a:t>Click to add bullet level 2</a:t>
            </a:r>
          </a:p>
          <a:p>
            <a:pPr lvl="2"/>
            <a:r>
              <a:rPr lang="en-US"/>
              <a:t>Click to add bullet level 3</a:t>
            </a:r>
          </a:p>
        </p:txBody>
      </p:sp>
    </p:spTree>
    <p:extLst>
      <p:ext uri="{BB962C8B-B14F-4D97-AF65-F5344CB8AC3E}">
        <p14:creationId xmlns:p14="http://schemas.microsoft.com/office/powerpoint/2010/main" val="62889633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76D2775-69A8-4D83-8C30-4AB5238FA348}"/>
              </a:ext>
            </a:extLst>
          </p:cNvPr>
          <p:cNvPicPr>
            <a:picLocks noChangeAspect="1"/>
          </p:cNvPicPr>
          <p:nvPr userDrawn="1"/>
        </p:nvPicPr>
        <p:blipFill rotWithShape="1">
          <a:blip r:embed="rId2"/>
          <a:srcRect t="15870"/>
          <a:stretch/>
        </p:blipFill>
        <p:spPr>
          <a:xfrm>
            <a:off x="1" y="7255"/>
            <a:ext cx="9173971" cy="6858001"/>
          </a:xfrm>
          <a:prstGeom prst="rect">
            <a:avLst/>
          </a:prstGeom>
        </p:spPr>
      </p:pic>
      <p:sp>
        <p:nvSpPr>
          <p:cNvPr id="19" name="Rectangle 18">
            <a:extLst>
              <a:ext uri="{FF2B5EF4-FFF2-40B4-BE49-F238E27FC236}">
                <a16:creationId xmlns:a16="http://schemas.microsoft.com/office/drawing/2014/main" id="{9506E5AD-76F0-463B-9616-C0E11D04A3DD}"/>
              </a:ext>
            </a:extLst>
          </p:cNvPr>
          <p:cNvSpPr/>
          <p:nvPr userDrawn="1"/>
        </p:nvSpPr>
        <p:spPr>
          <a:xfrm>
            <a:off x="1" y="-1"/>
            <a:ext cx="9143999" cy="6858000"/>
          </a:xfrm>
          <a:prstGeom prst="rect">
            <a:avLst/>
          </a:prstGeom>
          <a:solidFill>
            <a:srgbClr val="5C667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Right Triangle 19">
            <a:extLst>
              <a:ext uri="{FF2B5EF4-FFF2-40B4-BE49-F238E27FC236}">
                <a16:creationId xmlns:a16="http://schemas.microsoft.com/office/drawing/2014/main" id="{E484E775-3987-460A-B57F-1AAFD969DC69}"/>
              </a:ext>
            </a:extLst>
          </p:cNvPr>
          <p:cNvSpPr/>
          <p:nvPr userDrawn="1"/>
        </p:nvSpPr>
        <p:spPr>
          <a:xfrm rot="5400000">
            <a:off x="-520699" y="520701"/>
            <a:ext cx="4426857" cy="3385457"/>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ight Triangle 20">
            <a:extLst>
              <a:ext uri="{FF2B5EF4-FFF2-40B4-BE49-F238E27FC236}">
                <a16:creationId xmlns:a16="http://schemas.microsoft.com/office/drawing/2014/main" id="{DA52383D-592F-4305-96EC-BBFB7F3FC416}"/>
              </a:ext>
            </a:extLst>
          </p:cNvPr>
          <p:cNvSpPr/>
          <p:nvPr userDrawn="1"/>
        </p:nvSpPr>
        <p:spPr>
          <a:xfrm>
            <a:off x="1" y="4441374"/>
            <a:ext cx="1849034" cy="2416629"/>
          </a:xfrm>
          <a:prstGeom prst="rtTriangle">
            <a:avLst/>
          </a:prstGeom>
          <a:solidFill>
            <a:srgbClr val="FFD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ight Triangle 21">
            <a:extLst>
              <a:ext uri="{FF2B5EF4-FFF2-40B4-BE49-F238E27FC236}">
                <a16:creationId xmlns:a16="http://schemas.microsoft.com/office/drawing/2014/main" id="{3E38D25F-B62C-4B6B-BFDF-C27FEA5E0023}"/>
              </a:ext>
            </a:extLst>
          </p:cNvPr>
          <p:cNvSpPr/>
          <p:nvPr userDrawn="1"/>
        </p:nvSpPr>
        <p:spPr>
          <a:xfrm rot="16200000">
            <a:off x="7752405" y="5466406"/>
            <a:ext cx="1531258" cy="1251930"/>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4" name="Title 1">
            <a:extLst>
              <a:ext uri="{FF2B5EF4-FFF2-40B4-BE49-F238E27FC236}">
                <a16:creationId xmlns:a16="http://schemas.microsoft.com/office/drawing/2014/main" id="{742F6659-1D5E-41D1-9DC2-F86F7C3E388D}"/>
              </a:ext>
            </a:extLst>
          </p:cNvPr>
          <p:cNvSpPr>
            <a:spLocks noGrp="1"/>
          </p:cNvSpPr>
          <p:nvPr>
            <p:ph type="ctrTitle"/>
          </p:nvPr>
        </p:nvSpPr>
        <p:spPr>
          <a:xfrm>
            <a:off x="1405603" y="3429000"/>
            <a:ext cx="6858000" cy="831750"/>
          </a:xfrm>
          <a:solidFill>
            <a:srgbClr val="5C6670">
              <a:alpha val="80000"/>
            </a:srgbClr>
          </a:solidFill>
        </p:spPr>
        <p:txBody>
          <a:bodyPr anchor="ctr" anchorCtr="0">
            <a:normAutofit/>
          </a:bodyPr>
          <a:lstStyle>
            <a:lvl1pPr marL="69652" indent="0" algn="l">
              <a:defRPr sz="2138">
                <a:solidFill>
                  <a:schemeClr val="bg1"/>
                </a:solidFill>
              </a:defRPr>
            </a:lvl1pPr>
          </a:lstStyle>
          <a:p>
            <a:r>
              <a:rPr lang="en-US"/>
              <a:t>Click to edit Master title style</a:t>
            </a:r>
          </a:p>
        </p:txBody>
      </p:sp>
      <p:sp>
        <p:nvSpPr>
          <p:cNvPr id="25" name="Subtitle 2">
            <a:extLst>
              <a:ext uri="{FF2B5EF4-FFF2-40B4-BE49-F238E27FC236}">
                <a16:creationId xmlns:a16="http://schemas.microsoft.com/office/drawing/2014/main" id="{EBB08EAE-468E-45D2-BEDB-638BF4CE0ED0}"/>
              </a:ext>
            </a:extLst>
          </p:cNvPr>
          <p:cNvSpPr>
            <a:spLocks noGrp="1"/>
          </p:cNvSpPr>
          <p:nvPr>
            <p:ph type="subTitle" idx="1"/>
          </p:nvPr>
        </p:nvSpPr>
        <p:spPr>
          <a:xfrm>
            <a:off x="1405603" y="4260753"/>
            <a:ext cx="6858000" cy="628643"/>
          </a:xfrm>
          <a:prstGeom prst="rect">
            <a:avLst/>
          </a:prstGeom>
          <a:solidFill>
            <a:srgbClr val="5C6670">
              <a:alpha val="80000"/>
            </a:srgbClr>
          </a:solidFill>
        </p:spPr>
        <p:txBody>
          <a:bodyPr anchor="ctr" anchorCtr="0"/>
          <a:lstStyle>
            <a:lvl1pPr marL="260747" indent="-197347" algn="l">
              <a:buClr>
                <a:srgbClr val="002D73"/>
              </a:buClr>
              <a:buSzPct val="100000"/>
              <a:buFontTx/>
              <a:buBlip>
                <a:blip r:embed="rId3"/>
              </a:buBlip>
              <a:defRPr sz="1350">
                <a:solidFill>
                  <a:srgbClr val="FFD92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pic>
        <p:nvPicPr>
          <p:cNvPr id="11" name="Picture 10">
            <a:extLst>
              <a:ext uri="{FF2B5EF4-FFF2-40B4-BE49-F238E27FC236}">
                <a16:creationId xmlns:a16="http://schemas.microsoft.com/office/drawing/2014/main" id="{01FF3C51-2075-DB4C-9BC5-E801C550D5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796" y="243114"/>
            <a:ext cx="2772874" cy="538422"/>
          </a:xfrm>
          <a:prstGeom prst="rect">
            <a:avLst/>
          </a:prstGeom>
        </p:spPr>
      </p:pic>
    </p:spTree>
    <p:extLst>
      <p:ext uri="{BB962C8B-B14F-4D97-AF65-F5344CB8AC3E}">
        <p14:creationId xmlns:p14="http://schemas.microsoft.com/office/powerpoint/2010/main" val="2783338943"/>
      </p:ext>
    </p:extLst>
  </p:cSld>
  <p:clrMapOvr>
    <a:masterClrMapping/>
  </p:clrMapOvr>
  <p:extLst>
    <p:ext uri="{DCECCB84-F9BA-43D5-87BE-67443E8EF086}">
      <p15:sldGuideLst xmlns:p15="http://schemas.microsoft.com/office/powerpoint/2012/main">
        <p15:guide id="1" pos="88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eader-Footer">
    <p:spTree>
      <p:nvGrpSpPr>
        <p:cNvPr id="1" name=""/>
        <p:cNvGrpSpPr/>
        <p:nvPr/>
      </p:nvGrpSpPr>
      <p:grpSpPr>
        <a:xfrm>
          <a:off x="0" y="0"/>
          <a:ext cx="0" cy="0"/>
          <a:chOff x="0" y="0"/>
          <a:chExt cx="0" cy="0"/>
        </a:xfrm>
      </p:grpSpPr>
      <p:sp>
        <p:nvSpPr>
          <p:cNvPr id="8" name="Rectangle 7"/>
          <p:cNvSpPr/>
          <p:nvPr userDrawn="1"/>
        </p:nvSpPr>
        <p:spPr>
          <a:xfrm>
            <a:off x="0" y="3860"/>
            <a:ext cx="9144000" cy="548640"/>
          </a:xfrm>
          <a:prstGeom prst="rect">
            <a:avLst/>
          </a:prstGeom>
          <a:solidFill>
            <a:srgbClr val="E9F0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155406" y="6243108"/>
            <a:ext cx="8833187" cy="330200"/>
          </a:xfrm>
          <a:prstGeom prst="rect">
            <a:avLst/>
          </a:prstGeom>
          <a:noFill/>
        </p:spPr>
        <p:txBody>
          <a:bodyPr anchor="b">
            <a:noAutofit/>
          </a:bodyPr>
          <a:lstStyle>
            <a:lvl1pPr marL="0" indent="0">
              <a:lnSpc>
                <a:spcPct val="100000"/>
              </a:lnSpc>
              <a:spcBef>
                <a:spcPts val="0"/>
              </a:spcBef>
              <a:buNone/>
              <a:defRPr sz="900" b="0" i="0" baseline="0">
                <a:latin typeface="Franklin Gothic Medium Cond" panose="020B0606030402020204" pitchFamily="34" charset="0"/>
                <a:ea typeface="Franklin Gothic Medium Cond" panose="020B0606030402020204" pitchFamily="34" charset="0"/>
                <a:cs typeface="Arial" panose="020B0604020202020204" pitchFamily="34" charset="0"/>
              </a:defRPr>
            </a:lvl1pPr>
          </a:lstStyle>
          <a:p>
            <a:pPr lvl="0"/>
            <a:r>
              <a:rPr lang="en-US"/>
              <a:t>Click to add footnote, reference or source</a:t>
            </a:r>
          </a:p>
        </p:txBody>
      </p:sp>
      <p:sp>
        <p:nvSpPr>
          <p:cNvPr id="2" name="Title 1"/>
          <p:cNvSpPr>
            <a:spLocks noGrp="1"/>
          </p:cNvSpPr>
          <p:nvPr>
            <p:ph type="title" hasCustomPrompt="1"/>
          </p:nvPr>
        </p:nvSpPr>
        <p:spPr>
          <a:xfrm>
            <a:off x="155406" y="10373"/>
            <a:ext cx="8833188" cy="542129"/>
          </a:xfrm>
          <a:prstGeom prst="rect">
            <a:avLst/>
          </a:prstGeom>
        </p:spPr>
        <p:txBody>
          <a:bodyPr anchor="t">
            <a:noAutofit/>
          </a:bodyPr>
          <a:lstStyle>
            <a:lvl1pPr algn="l">
              <a:lnSpc>
                <a:spcPct val="100000"/>
              </a:lnSpc>
              <a:defRPr sz="2400" b="0" i="0" baseline="0">
                <a:solidFill>
                  <a:schemeClr val="tx2">
                    <a:lumMod val="75000"/>
                  </a:schemeClr>
                </a:solidFill>
                <a:latin typeface="Franklin Gothic Demi Cond" panose="020B0706030402020204" pitchFamily="34" charset="0"/>
                <a:ea typeface="Franklin Gothic Demi Cond" panose="020B0706030402020204" pitchFamily="34" charset="0"/>
                <a:cs typeface="Arial" panose="020B0604020202020204" pitchFamily="34" charset="0"/>
              </a:defRPr>
            </a:lvl1pPr>
          </a:lstStyle>
          <a:p>
            <a:r>
              <a:rPr lang="en-US"/>
              <a:t>Click to add title, 1 line max, lower case</a:t>
            </a:r>
          </a:p>
        </p:txBody>
      </p:sp>
    </p:spTree>
    <p:extLst>
      <p:ext uri="{BB962C8B-B14F-4D97-AF65-F5344CB8AC3E}">
        <p14:creationId xmlns:p14="http://schemas.microsoft.com/office/powerpoint/2010/main" val="1328131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050" dirty="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274320" y="1447801"/>
            <a:ext cx="7888288" cy="4592638"/>
          </a:xfrm>
          <a:prstGeom prst="rect">
            <a:avLst/>
          </a:prstGeom>
        </p:spPr>
        <p:txBody>
          <a:bodyPr>
            <a:noAutofit/>
          </a:bodyPr>
          <a:lstStyle>
            <a:lvl1pPr marL="171446" indent="-171446">
              <a:lnSpc>
                <a:spcPct val="100000"/>
              </a:lnSpc>
              <a:spcBef>
                <a:spcPts val="900"/>
              </a:spcBef>
              <a:defRPr sz="2100">
                <a:latin typeface="Franklin Gothic Medium" panose="020B0603020102020204" pitchFamily="34" charset="0"/>
              </a:defRPr>
            </a:lvl1pPr>
            <a:lvl2pPr marL="432186" indent="-175018">
              <a:lnSpc>
                <a:spcPct val="100000"/>
              </a:lnSpc>
              <a:buFont typeface="Franklin Gothic Medium" panose="020B0603020102020204" pitchFamily="34" charset="0"/>
              <a:buChar char="−"/>
              <a:defRPr sz="1800">
                <a:latin typeface="Franklin Gothic Medium" panose="020B0603020102020204" pitchFamily="34" charset="0"/>
              </a:defRPr>
            </a:lvl2pPr>
            <a:lvl3pPr marL="729836" indent="-171446">
              <a:lnSpc>
                <a:spcPct val="100000"/>
              </a:lnSpc>
              <a:defRPr sz="15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274324" y="6243108"/>
            <a:ext cx="7992005" cy="330200"/>
          </a:xfrm>
          <a:prstGeom prst="rect">
            <a:avLst/>
          </a:prstGeom>
        </p:spPr>
        <p:txBody>
          <a:bodyPr anchor="b">
            <a:noAutofit/>
          </a:bodyPr>
          <a:lstStyle>
            <a:lvl1pPr marL="0" indent="0">
              <a:lnSpc>
                <a:spcPct val="100000"/>
              </a:lnSpc>
              <a:spcBef>
                <a:spcPts val="0"/>
              </a:spcBef>
              <a:buNone/>
              <a:defRPr sz="900" baseline="0">
                <a:latin typeface="Franklin Gothic Medium Cond" panose="020B0606030402020204" pitchFamily="34" charset="0"/>
              </a:defRPr>
            </a:lvl1pPr>
          </a:lstStyle>
          <a:p>
            <a:pPr lvl="0"/>
            <a:r>
              <a:rPr lang="en-US"/>
              <a:t>Click to add footnote, reference or source</a:t>
            </a:r>
          </a:p>
        </p:txBody>
      </p:sp>
      <p:sp>
        <p:nvSpPr>
          <p:cNvPr id="21" name="Footer Placeholder 20"/>
          <p:cNvSpPr>
            <a:spLocks noGrp="1"/>
          </p:cNvSpPr>
          <p:nvPr>
            <p:ph type="ftr" sz="quarter" idx="13"/>
          </p:nvPr>
        </p:nvSpPr>
        <p:spPr>
          <a:xfrm>
            <a:off x="274324" y="6573308"/>
            <a:ext cx="7682971" cy="284692"/>
          </a:xfrm>
          <a:prstGeom prst="rect">
            <a:avLst/>
          </a:prstGeom>
        </p:spPr>
        <p:txBody>
          <a:bodyPr/>
          <a:lstStyle>
            <a:lvl1pPr algn="l">
              <a:defRPr sz="750" cap="all" baseline="0">
                <a:solidFill>
                  <a:schemeClr val="tx1"/>
                </a:solidFill>
                <a:latin typeface="Franklin Gothic Demi Cond" panose="020B0706030402020204" pitchFamily="34" charset="0"/>
              </a:defRPr>
            </a:lvl1pPr>
          </a:lstStyle>
          <a:p>
            <a:r>
              <a:rPr lang="en-US" dirty="0">
                <a:solidFill>
                  <a:prstClr val="black"/>
                </a:solidFill>
              </a:rPr>
              <a:t>NCMT_TP_MEMBER_TOUCHPOINT_2021_1012</a:t>
            </a:r>
          </a:p>
        </p:txBody>
      </p:sp>
      <p:sp>
        <p:nvSpPr>
          <p:cNvPr id="22" name="Slide Number Placeholder 21"/>
          <p:cNvSpPr>
            <a:spLocks noGrp="1"/>
          </p:cNvSpPr>
          <p:nvPr>
            <p:ph type="sldNum" sz="quarter" idx="14"/>
          </p:nvPr>
        </p:nvSpPr>
        <p:spPr>
          <a:xfrm>
            <a:off x="8305801" y="6573308"/>
            <a:ext cx="564098" cy="284692"/>
          </a:xfrm>
          <a:prstGeom prst="rect">
            <a:avLst/>
          </a:prstGeom>
        </p:spPr>
        <p:txBody>
          <a:bodyPr/>
          <a:lstStyle>
            <a:lvl1pPr>
              <a:defRPr sz="75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274324" y="457200"/>
            <a:ext cx="7843267" cy="548640"/>
          </a:xfrm>
          <a:prstGeom prst="rect">
            <a:avLst/>
          </a:prstGeom>
        </p:spPr>
        <p:txBody>
          <a:bodyPr anchor="t">
            <a:noAutofit/>
          </a:bodyPr>
          <a:lstStyle>
            <a:lvl1pPr algn="l">
              <a:defRPr sz="27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1 line max</a:t>
            </a:r>
          </a:p>
        </p:txBody>
      </p:sp>
      <p:cxnSp>
        <p:nvCxnSpPr>
          <p:cNvPr id="3" name="Straight Connector 2"/>
          <p:cNvCxnSpPr/>
          <p:nvPr userDrawn="1"/>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8378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6"/>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929999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96"/>
        <p:cNvGrpSpPr/>
        <p:nvPr/>
      </p:nvGrpSpPr>
      <p:grpSpPr>
        <a:xfrm>
          <a:off x="0" y="0"/>
          <a:ext cx="0" cy="0"/>
          <a:chOff x="0" y="0"/>
          <a:chExt cx="0" cy="0"/>
        </a:xfrm>
      </p:grpSpPr>
      <p:sp>
        <p:nvSpPr>
          <p:cNvPr id="97" name="Google Shape;97;p24"/>
          <p:cNvSpPr/>
          <p:nvPr/>
        </p:nvSpPr>
        <p:spPr>
          <a:xfrm>
            <a:off x="0" y="6590654"/>
            <a:ext cx="9144000" cy="276225"/>
          </a:xfrm>
          <a:prstGeom prst="rect">
            <a:avLst/>
          </a:prstGeom>
          <a:solidFill>
            <a:srgbClr val="17365D"/>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600"/>
              <a:buFont typeface="Arial"/>
              <a:buNone/>
            </a:pPr>
            <a:endParaRPr sz="600" b="0" i="0" u="none" strike="noStrike" cap="none">
              <a:solidFill>
                <a:schemeClr val="lt1"/>
              </a:solidFill>
              <a:latin typeface="Calibri"/>
              <a:ea typeface="Calibri"/>
              <a:cs typeface="Calibri"/>
              <a:sym typeface="Calibri"/>
            </a:endParaRPr>
          </a:p>
        </p:txBody>
      </p:sp>
      <p:sp>
        <p:nvSpPr>
          <p:cNvPr id="98" name="Google Shape;98;p24"/>
          <p:cNvSpPr txBox="1">
            <a:spLocks noGrp="1"/>
          </p:cNvSpPr>
          <p:nvPr>
            <p:ph type="title"/>
          </p:nvPr>
        </p:nvSpPr>
        <p:spPr>
          <a:xfrm>
            <a:off x="630936" y="640080"/>
            <a:ext cx="7886700" cy="54864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7365D"/>
              </a:buClr>
              <a:buSzPts val="2700"/>
              <a:buFont typeface="Libre Franklin"/>
              <a:buNone/>
              <a:defRPr sz="2700" b="0" i="0" u="none" strike="noStrike" cap="none">
                <a:solidFill>
                  <a:srgbClr val="17365D"/>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9" name="Google Shape;99;p24"/>
          <p:cNvSpPr/>
          <p:nvPr/>
        </p:nvSpPr>
        <p:spPr>
          <a:xfrm>
            <a:off x="0" y="3861"/>
            <a:ext cx="9144000" cy="457316"/>
          </a:xfrm>
          <a:prstGeom prst="rect">
            <a:avLst/>
          </a:prstGeom>
          <a:gradFill>
            <a:gsLst>
              <a:gs pos="0">
                <a:srgbClr val="17365D"/>
              </a:gs>
              <a:gs pos="60000">
                <a:srgbClr val="D1E3ED"/>
              </a:gs>
              <a:gs pos="100000">
                <a:srgbClr val="E8F0F5"/>
              </a:gs>
            </a:gsLst>
            <a:lin ang="108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17365D"/>
              </a:solidFill>
              <a:latin typeface="Libre Franklin"/>
              <a:ea typeface="Libre Franklin"/>
              <a:cs typeface="Libre Franklin"/>
              <a:sym typeface="Libre Franklin"/>
            </a:endParaRPr>
          </a:p>
        </p:txBody>
      </p:sp>
      <p:sp>
        <p:nvSpPr>
          <p:cNvPr id="100" name="Google Shape;100;p24"/>
          <p:cNvSpPr/>
          <p:nvPr/>
        </p:nvSpPr>
        <p:spPr>
          <a:xfrm>
            <a:off x="622979" y="1"/>
            <a:ext cx="51390" cy="1078787"/>
          </a:xfrm>
          <a:prstGeom prst="rect">
            <a:avLst/>
          </a:prstGeom>
          <a:solidFill>
            <a:srgbClr val="1736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24"/>
          <p:cNvSpPr txBox="1">
            <a:spLocks noGrp="1"/>
          </p:cNvSpPr>
          <p:nvPr>
            <p:ph type="sldNum" idx="12"/>
          </p:nvPr>
        </p:nvSpPr>
        <p:spPr>
          <a:xfrm>
            <a:off x="7086600" y="6592387"/>
            <a:ext cx="2057400" cy="26561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60906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Slide - Title, Short Text, Logo, Bar">
  <p:cSld name="Content Slide - Title, Short Text, Logo, Bar">
    <p:spTree>
      <p:nvGrpSpPr>
        <p:cNvPr id="1" name="Shape 188"/>
        <p:cNvGrpSpPr/>
        <p:nvPr/>
      </p:nvGrpSpPr>
      <p:grpSpPr>
        <a:xfrm>
          <a:off x="0" y="0"/>
          <a:ext cx="0" cy="0"/>
          <a:chOff x="0" y="0"/>
          <a:chExt cx="0" cy="0"/>
        </a:xfrm>
      </p:grpSpPr>
      <p:sp>
        <p:nvSpPr>
          <p:cNvPr id="189" name="Google Shape;189;p26"/>
          <p:cNvSpPr/>
          <p:nvPr/>
        </p:nvSpPr>
        <p:spPr>
          <a:xfrm>
            <a:off x="0" y="6590654"/>
            <a:ext cx="9144000" cy="276225"/>
          </a:xfrm>
          <a:prstGeom prst="rect">
            <a:avLst/>
          </a:prstGeom>
          <a:solidFill>
            <a:srgbClr val="17365D"/>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600"/>
              <a:buFont typeface="Arial"/>
              <a:buNone/>
            </a:pPr>
            <a:endParaRPr sz="600" b="0" i="0" u="none" strike="noStrike" cap="none">
              <a:solidFill>
                <a:srgbClr val="FFFFFF"/>
              </a:solidFill>
              <a:latin typeface="Calibri"/>
              <a:ea typeface="Calibri"/>
              <a:cs typeface="Calibri"/>
              <a:sym typeface="Calibri"/>
            </a:endParaRPr>
          </a:p>
        </p:txBody>
      </p:sp>
      <p:sp>
        <p:nvSpPr>
          <p:cNvPr id="190" name="Google Shape;190;p26"/>
          <p:cNvSpPr txBox="1">
            <a:spLocks noGrp="1"/>
          </p:cNvSpPr>
          <p:nvPr>
            <p:ph type="title"/>
          </p:nvPr>
        </p:nvSpPr>
        <p:spPr>
          <a:xfrm>
            <a:off x="674370" y="640080"/>
            <a:ext cx="7843267" cy="54864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7365D"/>
              </a:buClr>
              <a:buSzPts val="2700"/>
              <a:buFont typeface="Libre Franklin"/>
              <a:buNone/>
              <a:defRPr sz="2700" b="0" i="0" u="none" strike="noStrike" cap="none">
                <a:solidFill>
                  <a:srgbClr val="17365D"/>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1" name="Google Shape;191;p26"/>
          <p:cNvSpPr/>
          <p:nvPr/>
        </p:nvSpPr>
        <p:spPr>
          <a:xfrm>
            <a:off x="0" y="3861"/>
            <a:ext cx="9144000" cy="457316"/>
          </a:xfrm>
          <a:prstGeom prst="rect">
            <a:avLst/>
          </a:prstGeom>
          <a:gradFill>
            <a:gsLst>
              <a:gs pos="0">
                <a:srgbClr val="17365D"/>
              </a:gs>
              <a:gs pos="60000">
                <a:srgbClr val="D1E3ED"/>
              </a:gs>
              <a:gs pos="100000">
                <a:srgbClr val="E8F0F5"/>
              </a:gs>
            </a:gsLst>
            <a:lin ang="108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17365D"/>
              </a:solidFill>
              <a:latin typeface="Libre Franklin"/>
              <a:ea typeface="Libre Franklin"/>
              <a:cs typeface="Libre Franklin"/>
              <a:sym typeface="Libre Franklin"/>
            </a:endParaRPr>
          </a:p>
        </p:txBody>
      </p:sp>
      <p:sp>
        <p:nvSpPr>
          <p:cNvPr id="192" name="Google Shape;192;p26"/>
          <p:cNvSpPr/>
          <p:nvPr/>
        </p:nvSpPr>
        <p:spPr>
          <a:xfrm>
            <a:off x="622979" y="1"/>
            <a:ext cx="51390" cy="1078787"/>
          </a:xfrm>
          <a:prstGeom prst="rect">
            <a:avLst/>
          </a:prstGeom>
          <a:solidFill>
            <a:srgbClr val="1736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3" name="Google Shape;193;p26"/>
          <p:cNvSpPr txBox="1">
            <a:spLocks noGrp="1"/>
          </p:cNvSpPr>
          <p:nvPr>
            <p:ph type="body" idx="1"/>
          </p:nvPr>
        </p:nvSpPr>
        <p:spPr>
          <a:xfrm>
            <a:off x="628650" y="1520826"/>
            <a:ext cx="7888288" cy="4519613"/>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00000"/>
              </a:lnSpc>
              <a:spcBef>
                <a:spcPts val="900"/>
              </a:spcBef>
              <a:spcAft>
                <a:spcPts val="0"/>
              </a:spcAft>
              <a:buClr>
                <a:schemeClr val="dk1"/>
              </a:buClr>
              <a:buSzPts val="2100"/>
              <a:buFont typeface="Arial"/>
              <a:buChar char="•"/>
              <a:defRPr sz="2100" b="1" i="0" u="none" strike="noStrike" cap="none">
                <a:solidFill>
                  <a:schemeClr val="dk1"/>
                </a:solidFill>
                <a:latin typeface="Libre Franklin Medium"/>
                <a:ea typeface="Libre Franklin Medium"/>
                <a:cs typeface="Libre Franklin Medium"/>
                <a:sym typeface="Libre Franklin Medium"/>
              </a:defRPr>
            </a:lvl1pPr>
            <a:lvl2pPr marL="914400" marR="0" lvl="1" indent="-342900" algn="l" rtl="0">
              <a:lnSpc>
                <a:spcPct val="100000"/>
              </a:lnSpc>
              <a:spcBef>
                <a:spcPts val="281"/>
              </a:spcBef>
              <a:spcAft>
                <a:spcPts val="0"/>
              </a:spcAft>
              <a:buClr>
                <a:schemeClr val="dk1"/>
              </a:buClr>
              <a:buSzPts val="1800"/>
              <a:buFont typeface="Libre Franklin Medium"/>
              <a:buChar char="−"/>
              <a:defRPr sz="1800" b="1" i="0" u="none" strike="noStrike" cap="none">
                <a:solidFill>
                  <a:schemeClr val="dk1"/>
                </a:solidFill>
                <a:latin typeface="Libre Franklin Medium"/>
                <a:ea typeface="Libre Franklin Medium"/>
                <a:cs typeface="Libre Franklin Medium"/>
                <a:sym typeface="Libre Franklin Medium"/>
              </a:defRPr>
            </a:lvl2pPr>
            <a:lvl3pPr marL="1371600" marR="0" lvl="2" indent="-323850" algn="l" rtl="0">
              <a:lnSpc>
                <a:spcPct val="100000"/>
              </a:lnSpc>
              <a:spcBef>
                <a:spcPts val="281"/>
              </a:spcBef>
              <a:spcAft>
                <a:spcPts val="0"/>
              </a:spcAft>
              <a:buClr>
                <a:schemeClr val="dk1"/>
              </a:buClr>
              <a:buSzPts val="1500"/>
              <a:buFont typeface="Arial"/>
              <a:buChar char="•"/>
              <a:defRPr sz="1500" b="1" i="0" u="none" strike="noStrike" cap="none">
                <a:solidFill>
                  <a:schemeClr val="dk1"/>
                </a:solidFill>
                <a:latin typeface="Libre Franklin Medium"/>
                <a:ea typeface="Libre Franklin Medium"/>
                <a:cs typeface="Libre Franklin Medium"/>
                <a:sym typeface="Libre Franklin Medium"/>
              </a:defRPr>
            </a:lvl3pPr>
            <a:lvl4pPr marL="1828800" marR="0" lvl="3" indent="-292925" algn="l" rtl="0">
              <a:lnSpc>
                <a:spcPct val="90000"/>
              </a:lnSpc>
              <a:spcBef>
                <a:spcPts val="281"/>
              </a:spcBef>
              <a:spcAft>
                <a:spcPts val="0"/>
              </a:spcAft>
              <a:buClr>
                <a:schemeClr val="dk1"/>
              </a:buClr>
              <a:buSzPts val="1013"/>
              <a:buFont typeface="Arial"/>
              <a:buChar char="•"/>
              <a:defRPr sz="1013" b="1" i="0" u="none" strike="noStrike" cap="none">
                <a:solidFill>
                  <a:schemeClr val="dk1"/>
                </a:solidFill>
                <a:latin typeface="Libre Franklin Medium"/>
                <a:ea typeface="Libre Franklin Medium"/>
                <a:cs typeface="Libre Franklin Medium"/>
                <a:sym typeface="Libre Franklin Medium"/>
              </a:defRPr>
            </a:lvl4pPr>
            <a:lvl5pPr marL="2286000" marR="0" lvl="4" indent="-292925" algn="l" rtl="0">
              <a:lnSpc>
                <a:spcPct val="90000"/>
              </a:lnSpc>
              <a:spcBef>
                <a:spcPts val="281"/>
              </a:spcBef>
              <a:spcAft>
                <a:spcPts val="0"/>
              </a:spcAft>
              <a:buClr>
                <a:schemeClr val="dk1"/>
              </a:buClr>
              <a:buSzPts val="1013"/>
              <a:buFont typeface="Arial"/>
              <a:buChar char="•"/>
              <a:defRPr sz="1013" b="1" i="0" u="none" strike="noStrike" cap="none">
                <a:solidFill>
                  <a:schemeClr val="dk1"/>
                </a:solidFill>
                <a:latin typeface="Libre Franklin Medium"/>
                <a:ea typeface="Libre Franklin Medium"/>
                <a:cs typeface="Libre Franklin Medium"/>
                <a:sym typeface="Libre Franklin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Arial"/>
                <a:ea typeface="Arial"/>
                <a:cs typeface="Arial"/>
                <a:sym typeface="Arial"/>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Arial"/>
                <a:ea typeface="Arial"/>
                <a:cs typeface="Arial"/>
                <a:sym typeface="Arial"/>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Arial"/>
                <a:ea typeface="Arial"/>
                <a:cs typeface="Arial"/>
                <a:sym typeface="Arial"/>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033816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1572479858"/>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
        <p:nvSpPr>
          <p:cNvPr id="14" name="Rectangle 13"/>
          <p:cNvSpPr/>
          <p:nvPr/>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02913015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 Black Seal">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Tree>
    <p:extLst>
      <p:ext uri="{BB962C8B-B14F-4D97-AF65-F5344CB8AC3E}">
        <p14:creationId xmlns:p14="http://schemas.microsoft.com/office/powerpoint/2010/main" val="3186066709"/>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Gotham Bold" charset="0"/>
                <a:ea typeface="Gotham Bold" charset="0"/>
                <a:cs typeface="Gotham Bold" charset="0"/>
              </a:defRPr>
            </a:lvl1pPr>
            <a:lvl2pPr marL="576263" indent="-233363">
              <a:lnSpc>
                <a:spcPct val="100000"/>
              </a:lnSpc>
              <a:buFont typeface="Franklin Gothic Medium" panose="020B0603020102020204" pitchFamily="34" charset="0"/>
              <a:buChar char="−"/>
              <a:defRPr sz="2400" b="1" i="0">
                <a:latin typeface="Gotham Bold" charset="0"/>
                <a:ea typeface="Gotham Bold" charset="0"/>
                <a:cs typeface="Gotham Bold" charset="0"/>
              </a:defRPr>
            </a:lvl2pPr>
            <a:lvl3pPr marL="973138" indent="-228600">
              <a:lnSpc>
                <a:spcPct val="100000"/>
              </a:lnSpc>
              <a:defRPr sz="20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Gotham Bold" charset="0"/>
                <a:ea typeface="Gotham Bold" charset="0"/>
                <a:cs typeface="Gotham Bold" charset="0"/>
              </a:defRPr>
            </a:lvl1pPr>
          </a:lstStyle>
          <a:p>
            <a:pPr lvl="0"/>
            <a:r>
              <a:rPr lang="en-US"/>
              <a:t>Click to add footnote, reference or source</a:t>
            </a:r>
          </a:p>
        </p:txBody>
      </p:sp>
      <p:cxnSp>
        <p:nvCxnSpPr>
          <p:cNvPr id="18" name="Straight Connector 17"/>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52804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0" i="0">
                <a:latin typeface="Gotham Bold" charset="0"/>
                <a:ea typeface="Gotham Bold" charset="0"/>
                <a:cs typeface="Gotham Bold" charset="0"/>
              </a:defRPr>
            </a:lvl1pPr>
            <a:lvl2pPr marL="576263" indent="-233363">
              <a:lnSpc>
                <a:spcPct val="100000"/>
              </a:lnSpc>
              <a:spcBef>
                <a:spcPts val="0"/>
              </a:spcBef>
              <a:buFont typeface="Franklin Gothic Medium" panose="020B0603020102020204" pitchFamily="34" charset="0"/>
              <a:buChar char="−"/>
              <a:defRPr sz="2000" b="0" i="0">
                <a:latin typeface="Gotham Bold" charset="0"/>
                <a:ea typeface="Gotham Bold" charset="0"/>
                <a:cs typeface="Gotham Bold" charset="0"/>
              </a:defRPr>
            </a:lvl2pPr>
            <a:lvl3pPr marL="973138" indent="-228600">
              <a:lnSpc>
                <a:spcPct val="100000"/>
              </a:lnSpc>
              <a:spcBef>
                <a:spcPts val="0"/>
              </a:spcBef>
              <a:defRPr sz="20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0" i="0" baseline="0">
                <a:latin typeface="Gotham Bold" charset="0"/>
                <a:ea typeface="Gotham Bold" charset="0"/>
                <a:cs typeface="Gotham Bold" charset="0"/>
              </a:defRPr>
            </a:lvl1pPr>
          </a:lstStyle>
          <a:p>
            <a:pPr lvl="0"/>
            <a:r>
              <a:rPr lang="en-US"/>
              <a:t>Click icon below to add table or chart</a:t>
            </a:r>
          </a:p>
        </p:txBody>
      </p:sp>
      <p:cxnSp>
        <p:nvCxnSpPr>
          <p:cNvPr id="7" name="Straight Connector 6"/>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286380"/>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a:t>Click icon below to add table or chart</a:t>
            </a:r>
          </a:p>
        </p:txBody>
      </p:sp>
      <p:cxnSp>
        <p:nvCxnSpPr>
          <p:cNvPr id="6" name="Straight Connector 5"/>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99688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cxnSp>
        <p:nvCxnSpPr>
          <p:cNvPr id="11" name="Straight Connector 10"/>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7688762"/>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a:latin typeface="Gotham Bold" charset="0"/>
                <a:ea typeface="Gotham Bold" charset="0"/>
                <a:cs typeface="Gotham Bold" charset="0"/>
              </a:defRPr>
            </a:lvl2pPr>
            <a:lvl3pPr>
              <a:defRPr sz="2000" b="0" i="0">
                <a:latin typeface="Gotham Bold" charset="0"/>
                <a:ea typeface="Gotham Bold" charset="0"/>
                <a:cs typeface="Gotham Bold"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baseline="0">
                <a:latin typeface="Gotham Bold" charset="0"/>
                <a:ea typeface="Gotham Bold" charset="0"/>
                <a:cs typeface="Gotham Bold" charset="0"/>
              </a:defRPr>
            </a:lvl2pPr>
            <a:lvl3pPr>
              <a:defRPr sz="2000" b="0" i="0" baseline="0">
                <a:latin typeface="Gotham Bold" charset="0"/>
                <a:ea typeface="Gotham Bold" charset="0"/>
                <a:cs typeface="Gotham Bold" charset="0"/>
              </a:defRPr>
            </a:lvl3pPr>
          </a:lstStyle>
          <a:p>
            <a:pPr lvl="0"/>
            <a:r>
              <a:rPr lang="en-US"/>
              <a:t>Click to add bullets</a:t>
            </a:r>
          </a:p>
          <a:p>
            <a:pPr lvl="1"/>
            <a:r>
              <a:rPr lang="en-US"/>
              <a:t>Bullet 2</a:t>
            </a:r>
          </a:p>
          <a:p>
            <a:pPr lvl="2"/>
            <a:r>
              <a:rPr lang="en-US"/>
              <a:t>Bullet 3</a:t>
            </a:r>
          </a:p>
        </p:txBody>
      </p:sp>
      <p:cxnSp>
        <p:nvCxnSpPr>
          <p:cNvPr id="9" name="Straight Connector 8"/>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90945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7" y="2061987"/>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Tree>
    <p:extLst>
      <p:ext uri="{BB962C8B-B14F-4D97-AF65-F5344CB8AC3E}">
        <p14:creationId xmlns:p14="http://schemas.microsoft.com/office/powerpoint/2010/main" val="2823437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206545"/>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ver Slide - Lighthouse, Mountains, Full Logo, Title and Sub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150" y="1985775"/>
            <a:ext cx="1895338" cy="1883383"/>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6484285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74368" y="640080"/>
            <a:ext cx="7843267"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628650" y="1520825"/>
            <a:ext cx="7888288"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Edit Master text styles</a:t>
            </a:r>
          </a:p>
          <a:p>
            <a:pPr lvl="1"/>
            <a:r>
              <a:rPr lang="en-US"/>
              <a:t> Second level</a:t>
            </a:r>
          </a:p>
          <a:p>
            <a:pPr lvl="2"/>
            <a:r>
              <a:rPr lang="en-US"/>
              <a:t>Third level</a:t>
            </a:r>
          </a:p>
        </p:txBody>
      </p:sp>
    </p:spTree>
    <p:extLst>
      <p:ext uri="{BB962C8B-B14F-4D97-AF65-F5344CB8AC3E}">
        <p14:creationId xmlns:p14="http://schemas.microsoft.com/office/powerpoint/2010/main" val="1457908777"/>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30936" y="640080"/>
            <a:ext cx="78867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6" name="Rectangle 5">
            <a:extLst>
              <a:ext uri="{FF2B5EF4-FFF2-40B4-BE49-F238E27FC236}">
                <a16:creationId xmlns:a16="http://schemas.microsoft.com/office/drawing/2014/main" id="{A4982C14-D6E8-4DC2-8E70-A77C4904A886}"/>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0">
            <a:extLst>
              <a:ext uri="{FF2B5EF4-FFF2-40B4-BE49-F238E27FC236}">
                <a16:creationId xmlns:a16="http://schemas.microsoft.com/office/drawing/2014/main" id="{681B9B26-849E-4389-8A34-9CBFB3AC9E65}"/>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0695253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492" y="1998134"/>
            <a:ext cx="349758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08498" y="1998134"/>
            <a:ext cx="349758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5042C1-9E7D-4229-9364-7FAF17D605F3}" type="datetimeFigureOut">
              <a:rPr lang="en-US" smtClean="0"/>
              <a:t>10/12/2023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9E1706-6544-43F3-AA81-0ED1B3613CF4}" type="slidenum">
              <a:rPr lang="en-US" smtClean="0"/>
              <a:t>‹#›</a:t>
            </a:fld>
            <a:endParaRPr lang="en-US" dirty="0"/>
          </a:p>
        </p:txBody>
      </p:sp>
    </p:spTree>
    <p:extLst>
      <p:ext uri="{BB962C8B-B14F-4D97-AF65-F5344CB8AC3E}">
        <p14:creationId xmlns:p14="http://schemas.microsoft.com/office/powerpoint/2010/main" val="7340906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692" t="13639" r="14012" b="13765"/>
          <a:stretch/>
        </p:blipFill>
        <p:spPr>
          <a:xfrm>
            <a:off x="-4767" y="230096"/>
            <a:ext cx="1815585" cy="1215776"/>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52570" y="231756"/>
            <a:ext cx="1820301" cy="1210214"/>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62853" y="232512"/>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2064023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89695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extLst>
      <p:ext uri="{BB962C8B-B14F-4D97-AF65-F5344CB8AC3E}">
        <p14:creationId xmlns:p14="http://schemas.microsoft.com/office/powerpoint/2010/main" val="919301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1"/>
            <a:ext cx="9144000" cy="118872"/>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914400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2984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118872"/>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969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69174"/>
            <a:ext cx="7843267" cy="548640"/>
          </a:xfrm>
          <a:prstGeom prst="rect">
            <a:avLst/>
          </a:prstGeom>
        </p:spPr>
        <p:txBody>
          <a:bodyPr anchor="t">
            <a:noAutofit/>
          </a:bodyPr>
          <a:lstStyle>
            <a:lvl1pPr algn="l">
              <a:defRPr sz="2400" b="1"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2"/>
            <a:ext cx="7888288" cy="4795307"/>
          </a:xfrm>
          <a:prstGeom prst="rect">
            <a:avLst/>
          </a:prstGeom>
        </p:spPr>
        <p:txBody>
          <a:bodyPr>
            <a:noAutofit/>
          </a:bodyPr>
          <a:lstStyle>
            <a:lvl1pPr marL="171450" indent="-171450">
              <a:lnSpc>
                <a:spcPct val="100000"/>
              </a:lnSpc>
              <a:spcBef>
                <a:spcPts val="900"/>
              </a:spcBef>
              <a:defRPr sz="2100" b="1" i="0">
                <a:latin typeface="Gotham Bold" charset="0"/>
                <a:ea typeface="Gotham Bold" charset="0"/>
                <a:cs typeface="Gotham Bold" charset="0"/>
              </a:defRPr>
            </a:lvl1pPr>
            <a:lvl2pPr marL="432197" indent="-175022">
              <a:lnSpc>
                <a:spcPct val="100000"/>
              </a:lnSpc>
              <a:buFont typeface="Franklin Gothic Medium" panose="020B0603020102020204" pitchFamily="34" charset="0"/>
              <a:buChar char="−"/>
              <a:defRPr sz="1800" b="1" i="0">
                <a:latin typeface="Gotham Bold" charset="0"/>
                <a:ea typeface="Gotham Bold" charset="0"/>
                <a:cs typeface="Gotham Bold" charset="0"/>
              </a:defRPr>
            </a:lvl2pPr>
            <a:lvl3pPr marL="729854" indent="-171450">
              <a:lnSpc>
                <a:spcPct val="100000"/>
              </a:lnSpc>
              <a:defRPr sz="15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663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118872"/>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9941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118872"/>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9930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118872"/>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0640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118872"/>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102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5533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Bullets">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622586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dirty="0">
              <a:latin typeface="Calibri"/>
              <a:ea typeface="+mj-ea"/>
              <a:cs typeface="Times New Roman"/>
              <a:sym typeface="Calibri"/>
            </a:endParaRP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628650" y="1447801"/>
            <a:ext cx="7888288" cy="4592638"/>
          </a:xfrm>
        </p:spPr>
        <p:txBody>
          <a:bodyPr>
            <a:noAutofit/>
          </a:bodyPr>
          <a:lstStyle>
            <a:lvl1pPr marL="228600" indent="-228600">
              <a:lnSpc>
                <a:spcPct val="100000"/>
              </a:lnSpc>
              <a:spcBef>
                <a:spcPts val="1200"/>
              </a:spcBef>
              <a:defRPr sz="2800">
                <a:latin typeface="+mn-lt"/>
              </a:defRPr>
            </a:lvl1pPr>
            <a:lvl2pPr marL="576263" indent="-233363">
              <a:lnSpc>
                <a:spcPct val="100000"/>
              </a:lnSpc>
              <a:buFont typeface="Franklin Gothic Medium" panose="020B0603020102020204" pitchFamily="34" charset="0"/>
              <a:buChar char="−"/>
              <a:defRPr sz="2400">
                <a:latin typeface="+mn-lt"/>
              </a:defRPr>
            </a:lvl2pPr>
            <a:lvl3pPr marL="973138" indent="-228600">
              <a:lnSpc>
                <a:spcPct val="100000"/>
              </a:lnSpc>
              <a:defRPr sz="2000">
                <a:latin typeface="+mn-lt"/>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p:spPr>
        <p:txBody>
          <a:bodyPr anchor="b">
            <a:noAutofit/>
          </a:bodyPr>
          <a:lstStyle>
            <a:lvl1pPr marL="0" indent="0">
              <a:lnSpc>
                <a:spcPct val="100000"/>
              </a:lnSpc>
              <a:spcBef>
                <a:spcPts val="0"/>
              </a:spcBef>
              <a:buNone/>
              <a:defRPr sz="1200" baseline="0">
                <a:latin typeface="+mn-lt"/>
              </a:defRPr>
            </a:lvl1pPr>
          </a:lstStyle>
          <a:p>
            <a:pPr lvl="0"/>
            <a:r>
              <a:rPr lang="en-US" dirty="0"/>
              <a:t>Click to add footnote, reference or source</a:t>
            </a:r>
          </a:p>
        </p:txBody>
      </p:sp>
      <p:sp>
        <p:nvSpPr>
          <p:cNvPr id="21" name="Footer Placeholder 20"/>
          <p:cNvSpPr>
            <a:spLocks noGrp="1"/>
          </p:cNvSpPr>
          <p:nvPr>
            <p:ph type="ftr" sz="quarter" idx="13"/>
          </p:nvPr>
        </p:nvSpPr>
        <p:spPr>
          <a:xfrm>
            <a:off x="521228" y="6573308"/>
            <a:ext cx="7682971" cy="284692"/>
          </a:xfrm>
        </p:spPr>
        <p:txBody>
          <a:bodyPr/>
          <a:lstStyle>
            <a:lvl1pPr algn="l">
              <a:defRPr sz="1000" b="1" cap="all" baseline="0">
                <a:solidFill>
                  <a:schemeClr val="tx1"/>
                </a:solidFill>
                <a:latin typeface="+mn-lt"/>
              </a:defRPr>
            </a:lvl1pPr>
          </a:lstStyle>
          <a:p>
            <a:r>
              <a:rPr lang="en-US" dirty="0">
                <a:solidFill>
                  <a:prstClr val="black"/>
                </a:solidFill>
              </a:rPr>
              <a:t>MEDICAID SAMPLE PRES | MONTH DAY, YYYY | v2</a:t>
            </a:r>
          </a:p>
        </p:txBody>
      </p:sp>
      <p:sp>
        <p:nvSpPr>
          <p:cNvPr id="22" name="Slide Number Placeholder 21"/>
          <p:cNvSpPr>
            <a:spLocks noGrp="1"/>
          </p:cNvSpPr>
          <p:nvPr>
            <p:ph type="sldNum" sz="quarter" idx="14"/>
          </p:nvPr>
        </p:nvSpPr>
        <p:spPr>
          <a:xfrm>
            <a:off x="8305800" y="6573308"/>
            <a:ext cx="564098"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674369" y="624054"/>
            <a:ext cx="7843267"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dirty="0"/>
              <a:t>Click to add title, 1 line max</a:t>
            </a:r>
          </a:p>
        </p:txBody>
      </p:sp>
      <p:cxnSp>
        <p:nvCxnSpPr>
          <p:cNvPr id="3" name="Straight Connector 2"/>
          <p:cNvCxnSpPr/>
          <p:nvPr/>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Line 12"/>
          <p:cNvSpPr>
            <a:spLocks noChangeShapeType="1"/>
          </p:cNvSpPr>
          <p:nvPr/>
        </p:nvSpPr>
        <p:spPr bwMode="auto">
          <a:xfrm>
            <a:off x="0" y="1184101"/>
            <a:ext cx="9144000" cy="0"/>
          </a:xfrm>
          <a:prstGeom prst="line">
            <a:avLst/>
          </a:prstGeom>
          <a:noFill/>
          <a:ln w="25400">
            <a:solidFill>
              <a:srgbClr val="002060"/>
            </a:solidFill>
            <a:round/>
            <a:headEnd/>
            <a:tailEnd/>
          </a:ln>
        </p:spPr>
        <p:txBody>
          <a:bodyPr lIns="96661" tIns="48331" rIns="96661" bIns="48331"/>
          <a:lstStyle/>
          <a:p>
            <a:pPr>
              <a:defRPr/>
            </a:pPr>
            <a:endParaRPr lang="en-US" dirty="0">
              <a:solidFill>
                <a:srgbClr val="000000"/>
              </a:solidFill>
              <a:cs typeface="Arial" charset="0"/>
            </a:endParaRPr>
          </a:p>
        </p:txBody>
      </p:sp>
    </p:spTree>
    <p:extLst>
      <p:ext uri="{BB962C8B-B14F-4D97-AF65-F5344CB8AC3E}">
        <p14:creationId xmlns:p14="http://schemas.microsoft.com/office/powerpoint/2010/main" val="34418997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2 Column Tex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1"/>
            </p:custDataLst>
            <p:extLst>
              <p:ext uri="{D42A27DB-BD31-4B8C-83A1-F6EECF244321}">
                <p14:modId xmlns:p14="http://schemas.microsoft.com/office/powerpoint/2010/main" val="8806589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dirty="0">
              <a:latin typeface="Calibri"/>
              <a:ea typeface="+mj-ea"/>
              <a:cs typeface="Times New Roman"/>
              <a:sym typeface="Calibri"/>
            </a:endParaRPr>
          </a:p>
        </p:txBody>
      </p:sp>
      <p:sp>
        <p:nvSpPr>
          <p:cNvPr id="6" name="Text Placeholder 5"/>
          <p:cNvSpPr>
            <a:spLocks noGrp="1"/>
          </p:cNvSpPr>
          <p:nvPr>
            <p:ph type="body" sz="quarter" idx="18" hasCustomPrompt="1"/>
          </p:nvPr>
        </p:nvSpPr>
        <p:spPr>
          <a:xfrm>
            <a:off x="622300" y="1846262"/>
            <a:ext cx="3840163" cy="4402137"/>
          </a:xfrm>
        </p:spPr>
        <p:txBody>
          <a:bodyPr>
            <a:noAutofit/>
          </a:bodyPr>
          <a:lstStyle>
            <a:lvl1pPr>
              <a:lnSpc>
                <a:spcPct val="100000"/>
              </a:lnSpc>
              <a:spcBef>
                <a:spcPts val="0"/>
              </a:spcBef>
              <a:spcAft>
                <a:spcPts val="0"/>
              </a:spcAft>
              <a:defRPr sz="2000">
                <a:latin typeface="+mn-lt"/>
              </a:defRPr>
            </a:lvl1pPr>
            <a:lvl2pPr marL="514350" indent="-171450">
              <a:buFont typeface="Franklin Gothic Medium Cond" panose="020B0606030402020204" pitchFamily="34" charset="0"/>
              <a:buChar char="–"/>
              <a:defRPr sz="2000">
                <a:latin typeface="+mn-lt"/>
              </a:defRPr>
            </a:lvl2pPr>
            <a:lvl3pPr>
              <a:defRPr sz="2000">
                <a:latin typeface="+mn-lt"/>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4" name="Text Placeholder 3"/>
          <p:cNvSpPr>
            <a:spLocks noGrp="1"/>
          </p:cNvSpPr>
          <p:nvPr>
            <p:ph type="body" sz="quarter" idx="16" hasCustomPrompt="1"/>
          </p:nvPr>
        </p:nvSpPr>
        <p:spPr>
          <a:xfrm>
            <a:off x="622300" y="1278464"/>
            <a:ext cx="3840480" cy="500063"/>
          </a:xfrm>
        </p:spPr>
        <p:txBody>
          <a:bodyPr anchor="b">
            <a:noAutofit/>
          </a:bodyPr>
          <a:lstStyle>
            <a:lvl1pPr marL="0" indent="0" algn="ctr">
              <a:buNone/>
              <a:defRPr sz="2400" b="1">
                <a:latin typeface="+mn-lt"/>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p:spPr>
        <p:txBody>
          <a:bodyPr anchor="b">
            <a:noAutofit/>
          </a:bodyPr>
          <a:lstStyle>
            <a:lvl1pPr marL="0" indent="0" algn="ctr">
              <a:buNone/>
              <a:defRPr sz="2400" b="1">
                <a:latin typeface="+mn-lt"/>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p:spPr>
        <p:txBody>
          <a:bodyPr>
            <a:noAutofit/>
          </a:bodyPr>
          <a:lstStyle>
            <a:lvl1pPr>
              <a:lnSpc>
                <a:spcPct val="100000"/>
              </a:lnSpc>
              <a:spcBef>
                <a:spcPts val="0"/>
              </a:spcBef>
              <a:spcAft>
                <a:spcPts val="0"/>
              </a:spcAft>
              <a:defRPr sz="2000">
                <a:latin typeface="+mn-lt"/>
              </a:defRPr>
            </a:lvl1pPr>
            <a:lvl2pPr marL="514350" indent="-171450">
              <a:buFont typeface="Franklin Gothic Medium Cond" panose="020B0606030402020204" pitchFamily="34" charset="0"/>
              <a:buChar char="–"/>
              <a:defRPr sz="2000" baseline="0">
                <a:latin typeface="+mn-lt"/>
              </a:defRPr>
            </a:lvl2pPr>
            <a:lvl3pPr>
              <a:defRPr sz="2000" baseline="0">
                <a:latin typeface="+mn-lt"/>
              </a:defRPr>
            </a:lvl3pPr>
          </a:lstStyle>
          <a:p>
            <a:pPr lvl="0"/>
            <a:r>
              <a:rPr lang="en-US" dirty="0"/>
              <a:t>Click to add bullets</a:t>
            </a:r>
          </a:p>
          <a:p>
            <a:pPr lvl="1"/>
            <a:r>
              <a:rPr lang="en-US" dirty="0"/>
              <a:t>Bullet 2</a:t>
            </a:r>
          </a:p>
          <a:p>
            <a:pPr lvl="2"/>
            <a:r>
              <a:rPr lang="en-US" dirty="0"/>
              <a:t>Bullet 3</a:t>
            </a:r>
          </a:p>
        </p:txBody>
      </p:sp>
      <p:sp>
        <p:nvSpPr>
          <p:cNvPr id="12" name="Line 12"/>
          <p:cNvSpPr>
            <a:spLocks noChangeShapeType="1"/>
          </p:cNvSpPr>
          <p:nvPr/>
        </p:nvSpPr>
        <p:spPr bwMode="auto">
          <a:xfrm>
            <a:off x="0" y="1184101"/>
            <a:ext cx="9144000" cy="0"/>
          </a:xfrm>
          <a:prstGeom prst="line">
            <a:avLst/>
          </a:prstGeom>
          <a:noFill/>
          <a:ln w="25400">
            <a:solidFill>
              <a:srgbClr val="002060"/>
            </a:solidFill>
            <a:round/>
            <a:headEnd/>
            <a:tailEnd/>
          </a:ln>
        </p:spPr>
        <p:txBody>
          <a:bodyPr lIns="96661" tIns="48331" rIns="96661" bIns="48331"/>
          <a:lstStyle/>
          <a:p>
            <a:pPr>
              <a:defRPr/>
            </a:pPr>
            <a:endParaRPr lang="en-US" dirty="0">
              <a:solidFill>
                <a:srgbClr val="000000"/>
              </a:solidFill>
              <a:cs typeface="Arial" charset="0"/>
            </a:endParaRPr>
          </a:p>
        </p:txBody>
      </p:sp>
      <p:sp>
        <p:nvSpPr>
          <p:cNvPr id="18" name="Text Placeholder 4"/>
          <p:cNvSpPr>
            <a:spLocks noGrp="1"/>
          </p:cNvSpPr>
          <p:nvPr>
            <p:ph type="body" sz="quarter" idx="11" hasCustomPrompt="1"/>
          </p:nvPr>
        </p:nvSpPr>
        <p:spPr>
          <a:xfrm>
            <a:off x="522287" y="6243108"/>
            <a:ext cx="7992005" cy="330200"/>
          </a:xfrm>
        </p:spPr>
        <p:txBody>
          <a:bodyPr anchor="b">
            <a:noAutofit/>
          </a:bodyPr>
          <a:lstStyle>
            <a:lvl1pPr marL="0" indent="0">
              <a:lnSpc>
                <a:spcPct val="100000"/>
              </a:lnSpc>
              <a:spcBef>
                <a:spcPts val="0"/>
              </a:spcBef>
              <a:buNone/>
              <a:defRPr sz="1200" baseline="0">
                <a:latin typeface="+mn-lt"/>
              </a:defRPr>
            </a:lvl1pPr>
          </a:lstStyle>
          <a:p>
            <a:pPr lvl="0"/>
            <a:r>
              <a:rPr lang="en-US" dirty="0"/>
              <a:t>Click to add footnote, reference or source</a:t>
            </a:r>
          </a:p>
        </p:txBody>
      </p:sp>
      <p:sp>
        <p:nvSpPr>
          <p:cNvPr id="19" name="Footer Placeholder 20"/>
          <p:cNvSpPr>
            <a:spLocks noGrp="1"/>
          </p:cNvSpPr>
          <p:nvPr>
            <p:ph type="ftr" sz="quarter" idx="13"/>
          </p:nvPr>
        </p:nvSpPr>
        <p:spPr>
          <a:xfrm>
            <a:off x="521228" y="6573308"/>
            <a:ext cx="7682971" cy="284692"/>
          </a:xfrm>
        </p:spPr>
        <p:txBody>
          <a:bodyPr/>
          <a:lstStyle>
            <a:lvl1pPr algn="l">
              <a:defRPr sz="1000" b="1" cap="all" baseline="0">
                <a:solidFill>
                  <a:schemeClr val="tx1"/>
                </a:solidFill>
                <a:latin typeface="+mn-lt"/>
              </a:defRPr>
            </a:lvl1pPr>
          </a:lstStyle>
          <a:p>
            <a:r>
              <a:rPr lang="en-US" dirty="0">
                <a:solidFill>
                  <a:prstClr val="black"/>
                </a:solidFill>
              </a:rPr>
              <a:t>MEDICAID SAMPLE PRES | MONTH DAY, YYYY | v2</a:t>
            </a:r>
          </a:p>
        </p:txBody>
      </p:sp>
      <p:sp>
        <p:nvSpPr>
          <p:cNvPr id="20" name="Slide Number Placeholder 21"/>
          <p:cNvSpPr>
            <a:spLocks noGrp="1"/>
          </p:cNvSpPr>
          <p:nvPr>
            <p:ph type="sldNum" sz="quarter" idx="15"/>
          </p:nvPr>
        </p:nvSpPr>
        <p:spPr>
          <a:xfrm>
            <a:off x="8305800" y="6573308"/>
            <a:ext cx="564098"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dirty="0"/>
          </a:p>
        </p:txBody>
      </p:sp>
      <p:cxnSp>
        <p:nvCxnSpPr>
          <p:cNvPr id="21" name="Straight Connector 20"/>
          <p:cNvCxnSpPr/>
          <p:nvPr/>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7168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2 Column Table Chart Imag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extLst>
              <p:ext uri="{D42A27DB-BD31-4B8C-83A1-F6EECF244321}">
                <p14:modId xmlns:p14="http://schemas.microsoft.com/office/powerpoint/2010/main" val="1741696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US" sz="3600" b="1" i="0" baseline="0" dirty="0">
              <a:latin typeface="Calibri"/>
              <a:ea typeface="+mj-ea"/>
              <a:cs typeface="Times New Roman"/>
              <a:sym typeface="Calibri"/>
            </a:endParaRPr>
          </a:p>
        </p:txBody>
      </p:sp>
      <p:sp>
        <p:nvSpPr>
          <p:cNvPr id="2" name="Title 1"/>
          <p:cNvSpPr>
            <a:spLocks noGrp="1"/>
          </p:cNvSpPr>
          <p:nvPr>
            <p:ph type="title" hasCustomPrompt="1"/>
          </p:nvPr>
        </p:nvSpPr>
        <p:spPr>
          <a:xfrm>
            <a:off x="674369" y="624054"/>
            <a:ext cx="7843267" cy="548640"/>
          </a:xfrm>
        </p:spPr>
        <p:txBody>
          <a:bodyPr anchor="t">
            <a:noAutofit/>
          </a:bodyPr>
          <a:lstStyle>
            <a:lvl1pPr algn="l">
              <a:defRPr sz="3600" b="1" i="0" baseline="0">
                <a:solidFill>
                  <a:schemeClr val="tx2">
                    <a:lumMod val="75000"/>
                  </a:schemeClr>
                </a:solidFill>
                <a:latin typeface="+mj-lt"/>
                <a:cs typeface="Times New Roman" panose="02020603050405020304" pitchFamily="18"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12" name="Content Placeholder 11"/>
          <p:cNvSpPr>
            <a:spLocks noGrp="1"/>
          </p:cNvSpPr>
          <p:nvPr>
            <p:ph sz="quarter" idx="14" hasCustomPrompt="1"/>
          </p:nvPr>
        </p:nvSpPr>
        <p:spPr>
          <a:xfrm>
            <a:off x="622299" y="1845731"/>
            <a:ext cx="3840480" cy="4392732"/>
          </a:xfrm>
        </p:spPr>
        <p:txBody>
          <a:bodyPr/>
          <a:lstStyle>
            <a:lvl1pPr marL="0" indent="0" algn="ctr">
              <a:buNone/>
              <a:defRPr baseline="0">
                <a:latin typeface="+mn-lt"/>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p:spPr>
        <p:txBody>
          <a:bodyPr/>
          <a:lstStyle>
            <a:lvl1pPr marL="0" indent="0" algn="ctr">
              <a:buNone/>
              <a:defRPr baseline="0">
                <a:latin typeface="+mn-lt"/>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p:spPr>
        <p:txBody>
          <a:bodyPr anchor="b">
            <a:noAutofit/>
          </a:bodyPr>
          <a:lstStyle>
            <a:lvl1pPr marL="0" indent="0" algn="ctr">
              <a:buNone/>
              <a:defRPr sz="2400" b="1">
                <a:latin typeface="+mn-lt"/>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p:spPr>
        <p:txBody>
          <a:bodyPr anchor="b">
            <a:noAutofit/>
          </a:bodyPr>
          <a:lstStyle>
            <a:lvl1pPr marL="0" indent="0" algn="ctr">
              <a:buNone/>
              <a:defRPr sz="2400" b="1">
                <a:latin typeface="+mn-lt"/>
              </a:defRPr>
            </a:lvl1pPr>
          </a:lstStyle>
          <a:p>
            <a:pPr lvl="0"/>
            <a:r>
              <a:rPr lang="en-US" dirty="0"/>
              <a:t>Click to add title</a:t>
            </a:r>
          </a:p>
        </p:txBody>
      </p:sp>
      <p:sp>
        <p:nvSpPr>
          <p:cNvPr id="17" name="Line 12"/>
          <p:cNvSpPr>
            <a:spLocks noChangeShapeType="1"/>
          </p:cNvSpPr>
          <p:nvPr/>
        </p:nvSpPr>
        <p:spPr bwMode="auto">
          <a:xfrm>
            <a:off x="0" y="1184101"/>
            <a:ext cx="9144000" cy="0"/>
          </a:xfrm>
          <a:prstGeom prst="line">
            <a:avLst/>
          </a:prstGeom>
          <a:noFill/>
          <a:ln w="25400">
            <a:solidFill>
              <a:srgbClr val="002060"/>
            </a:solidFill>
            <a:round/>
            <a:headEnd/>
            <a:tailEnd/>
          </a:ln>
        </p:spPr>
        <p:txBody>
          <a:bodyPr lIns="96661" tIns="48331" rIns="96661" bIns="48331"/>
          <a:lstStyle/>
          <a:p>
            <a:pPr>
              <a:defRPr/>
            </a:pPr>
            <a:endParaRPr lang="en-US" dirty="0">
              <a:solidFill>
                <a:srgbClr val="000000"/>
              </a:solidFill>
              <a:cs typeface="Arial" charset="0"/>
            </a:endParaRPr>
          </a:p>
        </p:txBody>
      </p:sp>
      <p:sp>
        <p:nvSpPr>
          <p:cNvPr id="22" name="Text Placeholder 4"/>
          <p:cNvSpPr>
            <a:spLocks noGrp="1"/>
          </p:cNvSpPr>
          <p:nvPr>
            <p:ph type="body" sz="quarter" idx="11" hasCustomPrompt="1"/>
          </p:nvPr>
        </p:nvSpPr>
        <p:spPr>
          <a:xfrm>
            <a:off x="522287" y="6243108"/>
            <a:ext cx="7992005" cy="330200"/>
          </a:xfrm>
        </p:spPr>
        <p:txBody>
          <a:bodyPr anchor="b">
            <a:noAutofit/>
          </a:bodyPr>
          <a:lstStyle>
            <a:lvl1pPr marL="0" indent="0">
              <a:lnSpc>
                <a:spcPct val="100000"/>
              </a:lnSpc>
              <a:spcBef>
                <a:spcPts val="0"/>
              </a:spcBef>
              <a:buNone/>
              <a:defRPr sz="1200" baseline="0">
                <a:latin typeface="+mn-lt"/>
              </a:defRPr>
            </a:lvl1pPr>
          </a:lstStyle>
          <a:p>
            <a:pPr lvl="0"/>
            <a:r>
              <a:rPr lang="en-US" dirty="0"/>
              <a:t>Click to add footnote, reference or source</a:t>
            </a:r>
          </a:p>
        </p:txBody>
      </p:sp>
      <p:sp>
        <p:nvSpPr>
          <p:cNvPr id="23" name="Footer Placeholder 20"/>
          <p:cNvSpPr>
            <a:spLocks noGrp="1"/>
          </p:cNvSpPr>
          <p:nvPr>
            <p:ph type="ftr" sz="quarter" idx="13"/>
          </p:nvPr>
        </p:nvSpPr>
        <p:spPr>
          <a:xfrm>
            <a:off x="521228" y="6573308"/>
            <a:ext cx="7682971" cy="284692"/>
          </a:xfrm>
        </p:spPr>
        <p:txBody>
          <a:bodyPr/>
          <a:lstStyle>
            <a:lvl1pPr algn="l">
              <a:defRPr sz="1000" b="1" cap="all" baseline="0">
                <a:solidFill>
                  <a:schemeClr val="tx1"/>
                </a:solidFill>
                <a:latin typeface="+mn-lt"/>
              </a:defRPr>
            </a:lvl1pPr>
          </a:lstStyle>
          <a:p>
            <a:r>
              <a:rPr lang="en-US" dirty="0">
                <a:solidFill>
                  <a:prstClr val="black"/>
                </a:solidFill>
              </a:rPr>
              <a:t>MEDICAID SAMPLE PRES | MONTH DAY, YYYY | v2</a:t>
            </a:r>
          </a:p>
        </p:txBody>
      </p:sp>
      <p:sp>
        <p:nvSpPr>
          <p:cNvPr id="24" name="Slide Number Placeholder 21"/>
          <p:cNvSpPr>
            <a:spLocks noGrp="1"/>
          </p:cNvSpPr>
          <p:nvPr>
            <p:ph type="sldNum" sz="quarter" idx="18"/>
          </p:nvPr>
        </p:nvSpPr>
        <p:spPr>
          <a:xfrm>
            <a:off x="8305800" y="6573308"/>
            <a:ext cx="564098" cy="284692"/>
          </a:xfrm>
        </p:spPr>
        <p:txBody>
          <a:bodyPr/>
          <a:lstStyle>
            <a:lvl1pPr>
              <a:defRPr sz="1000">
                <a:solidFill>
                  <a:sysClr val="windowText" lastClr="000000"/>
                </a:solidFill>
                <a:latin typeface="+mn-lt"/>
              </a:defRPr>
            </a:lvl1pPr>
          </a:lstStyle>
          <a:p>
            <a:fld id="{11F27F3A-B3E9-41ED-AF8F-A365F10BB65F}" type="slidenum">
              <a:rPr lang="en-US" smtClean="0"/>
              <a:pPr/>
              <a:t>‹#›</a:t>
            </a:fld>
            <a:endParaRPr lang="en-US" dirty="0"/>
          </a:p>
        </p:txBody>
      </p:sp>
      <p:cxnSp>
        <p:nvCxnSpPr>
          <p:cNvPr id="25" name="Straight Connector 24"/>
          <p:cNvCxnSpPr/>
          <p:nvPr/>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4041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
        <p:nvSpPr>
          <p:cNvPr id="27" name="Rectangle 26">
            <a:extLst>
              <a:ext uri="{FF2B5EF4-FFF2-40B4-BE49-F238E27FC236}">
                <a16:creationId xmlns:a16="http://schemas.microsoft.com/office/drawing/2014/main" id="{E0FD344B-6B01-554D-8ED2-3BB8677B5CA3}"/>
              </a:ext>
            </a:extLst>
          </p:cNvPr>
          <p:cNvSpPr/>
          <p:nvPr/>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2818906507"/>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Slide -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
        <p:nvSpPr>
          <p:cNvPr id="14" name="Rectangle 13"/>
          <p:cNvSpPr/>
          <p:nvPr/>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407670980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4"/>
            <a:ext cx="7888288" cy="1212895"/>
          </a:xfrm>
          <a:prstGeom prst="rect">
            <a:avLst/>
          </a:prstGeom>
        </p:spPr>
        <p:txBody>
          <a:bodyPr>
            <a:noAutofit/>
          </a:bodyPr>
          <a:lstStyle>
            <a:lvl1pPr marL="171450" indent="-171450">
              <a:lnSpc>
                <a:spcPct val="100000"/>
              </a:lnSpc>
              <a:spcBef>
                <a:spcPts val="0"/>
              </a:spcBef>
              <a:defRPr sz="1500" b="0" i="0">
                <a:latin typeface="Gotham Bold" charset="0"/>
                <a:ea typeface="Gotham Bold" charset="0"/>
                <a:cs typeface="Gotham Bold" charset="0"/>
              </a:defRPr>
            </a:lvl1pPr>
            <a:lvl2pPr marL="432197" indent="-175022">
              <a:lnSpc>
                <a:spcPct val="100000"/>
              </a:lnSpc>
              <a:spcBef>
                <a:spcPts val="0"/>
              </a:spcBef>
              <a:buFont typeface="Franklin Gothic Medium" panose="020B0603020102020204" pitchFamily="34" charset="0"/>
              <a:buChar char="−"/>
              <a:defRPr sz="1500" b="0" i="0">
                <a:latin typeface="Gotham Bold" charset="0"/>
                <a:ea typeface="Gotham Bold" charset="0"/>
                <a:cs typeface="Gotham Bold" charset="0"/>
              </a:defRPr>
            </a:lvl2pPr>
            <a:lvl3pPr marL="729854" indent="-171450">
              <a:lnSpc>
                <a:spcPct val="100000"/>
              </a:lnSpc>
              <a:spcBef>
                <a:spcPts val="0"/>
              </a:spcBef>
              <a:defRPr sz="15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8" y="6251575"/>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1800" b="0" i="0" baseline="0">
                <a:latin typeface="Gotham Bold" charset="0"/>
                <a:ea typeface="Gotham Bold" charset="0"/>
                <a:cs typeface="Gotham Bold"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8025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Slide - Black Seal">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a:t>Click to Add Date</a:t>
            </a:r>
          </a:p>
        </p:txBody>
      </p:sp>
    </p:spTree>
    <p:extLst>
      <p:ext uri="{BB962C8B-B14F-4D97-AF65-F5344CB8AC3E}">
        <p14:creationId xmlns:p14="http://schemas.microsoft.com/office/powerpoint/2010/main" val="1888343605"/>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Gotham Bold" charset="0"/>
                <a:ea typeface="Gotham Bold" charset="0"/>
                <a:cs typeface="Gotham Bold" charset="0"/>
              </a:defRPr>
            </a:lvl1pPr>
            <a:lvl2pPr marL="576263" indent="-233363">
              <a:lnSpc>
                <a:spcPct val="100000"/>
              </a:lnSpc>
              <a:buFont typeface="Franklin Gothic Medium" panose="020B0603020102020204" pitchFamily="34" charset="0"/>
              <a:buChar char="−"/>
              <a:defRPr sz="2400" b="1" i="0">
                <a:latin typeface="Gotham Bold" charset="0"/>
                <a:ea typeface="Gotham Bold" charset="0"/>
                <a:cs typeface="Gotham Bold" charset="0"/>
              </a:defRPr>
            </a:lvl2pPr>
            <a:lvl3pPr marL="973138" indent="-228600">
              <a:lnSpc>
                <a:spcPct val="100000"/>
              </a:lnSpc>
              <a:defRPr sz="20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Gotham Bold" charset="0"/>
                <a:ea typeface="Gotham Bold" charset="0"/>
                <a:cs typeface="Gotham Bold" charset="0"/>
              </a:defRPr>
            </a:lvl1pPr>
          </a:lstStyle>
          <a:p>
            <a:pPr lvl="0"/>
            <a:r>
              <a:rPr lang="en-US"/>
              <a:t>Click to add footnote, reference or source</a:t>
            </a:r>
          </a:p>
        </p:txBody>
      </p:sp>
      <p:cxnSp>
        <p:nvCxnSpPr>
          <p:cNvPr id="18" name="Straight Connector 17"/>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718917"/>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0" i="0">
                <a:latin typeface="Gotham Bold" charset="0"/>
                <a:ea typeface="Gotham Bold" charset="0"/>
                <a:cs typeface="Gotham Bold" charset="0"/>
              </a:defRPr>
            </a:lvl1pPr>
            <a:lvl2pPr marL="576263" indent="-233363">
              <a:lnSpc>
                <a:spcPct val="100000"/>
              </a:lnSpc>
              <a:spcBef>
                <a:spcPts val="0"/>
              </a:spcBef>
              <a:buFont typeface="Franklin Gothic Medium" panose="020B0603020102020204" pitchFamily="34" charset="0"/>
              <a:buChar char="−"/>
              <a:defRPr sz="2000" b="0" i="0">
                <a:latin typeface="Gotham Bold" charset="0"/>
                <a:ea typeface="Gotham Bold" charset="0"/>
                <a:cs typeface="Gotham Bold" charset="0"/>
              </a:defRPr>
            </a:lvl2pPr>
            <a:lvl3pPr marL="973138" indent="-228600">
              <a:lnSpc>
                <a:spcPct val="100000"/>
              </a:lnSpc>
              <a:spcBef>
                <a:spcPts val="0"/>
              </a:spcBef>
              <a:defRPr sz="20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0" i="0" baseline="0">
                <a:latin typeface="Gotham Bold" charset="0"/>
                <a:ea typeface="Gotham Bold" charset="0"/>
                <a:cs typeface="Gotham Bold" charset="0"/>
              </a:defRPr>
            </a:lvl1pPr>
          </a:lstStyle>
          <a:p>
            <a:pPr lvl="0"/>
            <a:r>
              <a:rPr lang="en-US"/>
              <a:t>Click icon below to add table or chart</a:t>
            </a:r>
          </a:p>
        </p:txBody>
      </p:sp>
      <p:cxnSp>
        <p:nvCxnSpPr>
          <p:cNvPr id="7" name="Straight Connector 6"/>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623723"/>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a:t>Click icon below to add table or chart</a:t>
            </a:r>
          </a:p>
        </p:txBody>
      </p:sp>
      <p:cxnSp>
        <p:nvCxnSpPr>
          <p:cNvPr id="6" name="Straight Connector 5"/>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331484"/>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cxnSp>
        <p:nvCxnSpPr>
          <p:cNvPr id="11" name="Straight Connector 10"/>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280705"/>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a:latin typeface="Gotham Bold" charset="0"/>
                <a:ea typeface="Gotham Bold" charset="0"/>
                <a:cs typeface="Gotham Bold" charset="0"/>
              </a:defRPr>
            </a:lvl2pPr>
            <a:lvl3pPr>
              <a:defRPr sz="2000" b="0" i="0">
                <a:latin typeface="Gotham Bold" charset="0"/>
                <a:ea typeface="Gotham Bold" charset="0"/>
                <a:cs typeface="Gotham Bold" charset="0"/>
              </a:defRPr>
            </a:lvl3pPr>
          </a:lstStyle>
          <a:p>
            <a:pPr lvl="0"/>
            <a:r>
              <a:rPr lang="en-US"/>
              <a:t>Click to add bullets</a:t>
            </a:r>
          </a:p>
          <a:p>
            <a:pPr lvl="1"/>
            <a:r>
              <a:rPr lang="en-US"/>
              <a:t>Bullet 2</a:t>
            </a:r>
          </a:p>
          <a:p>
            <a:pPr lvl="2"/>
            <a:r>
              <a:rPr lang="en-US"/>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baseline="0">
                <a:latin typeface="Gotham Bold" charset="0"/>
                <a:ea typeface="Gotham Bold" charset="0"/>
                <a:cs typeface="Gotham Bold" charset="0"/>
              </a:defRPr>
            </a:lvl2pPr>
            <a:lvl3pPr>
              <a:defRPr sz="2000" b="0" i="0" baseline="0">
                <a:latin typeface="Gotham Bold" charset="0"/>
                <a:ea typeface="Gotham Bold" charset="0"/>
                <a:cs typeface="Gotham Bold" charset="0"/>
              </a:defRPr>
            </a:lvl3pPr>
          </a:lstStyle>
          <a:p>
            <a:pPr lvl="0"/>
            <a:r>
              <a:rPr lang="en-US"/>
              <a:t>Click to add bullets</a:t>
            </a:r>
          </a:p>
          <a:p>
            <a:pPr lvl="1"/>
            <a:r>
              <a:rPr lang="en-US"/>
              <a:t>Bullet 2</a:t>
            </a:r>
          </a:p>
          <a:p>
            <a:pPr lvl="2"/>
            <a:r>
              <a:rPr lang="en-US"/>
              <a:t>Bullet 3</a:t>
            </a:r>
          </a:p>
        </p:txBody>
      </p:sp>
      <p:cxnSp>
        <p:nvCxnSpPr>
          <p:cNvPr id="9" name="Straight Connector 8"/>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298992"/>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a:solidFill>
                <a:schemeClr val="accent3">
                  <a:lumMod val="75000"/>
                </a:schemeClr>
              </a:solidFill>
              <a:latin typeface="Gotham Bold" charset="0"/>
              <a:ea typeface="Gotham Bold" charset="0"/>
              <a:cs typeface="Gotham Bold" charset="0"/>
            </a:endParaRPr>
          </a:p>
        </p:txBody>
      </p:sp>
      <p:cxnSp>
        <p:nvCxnSpPr>
          <p:cNvPr id="4" name="Straight Connector 3"/>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5235288"/>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ver Slide - Lighthouse, Mountains, Full Logo, Title and Sub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150" y="1985775"/>
            <a:ext cx="1895338" cy="1883383"/>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426493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a:p>
        </p:txBody>
      </p:sp>
      <p:sp>
        <p:nvSpPr>
          <p:cNvPr id="2" name="Title 1"/>
          <p:cNvSpPr>
            <a:spLocks noGrp="1"/>
          </p:cNvSpPr>
          <p:nvPr>
            <p:ph type="title" hasCustomPrompt="1"/>
          </p:nvPr>
        </p:nvSpPr>
        <p:spPr>
          <a:xfrm>
            <a:off x="674368" y="640080"/>
            <a:ext cx="7843267"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p:nvPr>
        </p:nvSpPr>
        <p:spPr>
          <a:xfrm>
            <a:off x="628650" y="1520825"/>
            <a:ext cx="7888288"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Edit Master text styles</a:t>
            </a:r>
          </a:p>
          <a:p>
            <a:pPr lvl="1"/>
            <a:r>
              <a:rPr lang="en-US"/>
              <a:t> Second level</a:t>
            </a:r>
          </a:p>
          <a:p>
            <a:pPr lvl="2"/>
            <a:r>
              <a:rPr lang="en-US"/>
              <a:t>Third level</a:t>
            </a:r>
          </a:p>
        </p:txBody>
      </p:sp>
    </p:spTree>
    <p:extLst>
      <p:ext uri="{BB962C8B-B14F-4D97-AF65-F5344CB8AC3E}">
        <p14:creationId xmlns:p14="http://schemas.microsoft.com/office/powerpoint/2010/main" val="3405593293"/>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a:p>
        </p:txBody>
      </p:sp>
      <p:sp>
        <p:nvSpPr>
          <p:cNvPr id="2" name="Title 1"/>
          <p:cNvSpPr>
            <a:spLocks noGrp="1"/>
          </p:cNvSpPr>
          <p:nvPr>
            <p:ph type="title" hasCustomPrompt="1"/>
          </p:nvPr>
        </p:nvSpPr>
        <p:spPr>
          <a:xfrm>
            <a:off x="630936" y="640080"/>
            <a:ext cx="78867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a:solidFill>
                <a:schemeClr val="accent3">
                  <a:lumMod val="75000"/>
                </a:schemeClr>
              </a:solidFill>
              <a:latin typeface="Franklin Gothic Demi Cond" panose="020B0706030402020204" pitchFamily="34" charset="0"/>
            </a:endParaRPr>
          </a:p>
        </p:txBody>
      </p:sp>
      <p:sp>
        <p:nvSpPr>
          <p:cNvPr id="6" name="Rectangle 5">
            <a:extLst>
              <a:ext uri="{FF2B5EF4-FFF2-40B4-BE49-F238E27FC236}">
                <a16:creationId xmlns:a16="http://schemas.microsoft.com/office/drawing/2014/main" id="{A4982C14-D6E8-4DC2-8E70-A77C4904A886}"/>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0">
            <a:extLst>
              <a:ext uri="{FF2B5EF4-FFF2-40B4-BE49-F238E27FC236}">
                <a16:creationId xmlns:a16="http://schemas.microsoft.com/office/drawing/2014/main" id="{681B9B26-849E-4389-8A34-9CBFB3AC9E65}"/>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2305189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49458"/>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9770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492" y="1998134"/>
            <a:ext cx="349758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08498" y="1998134"/>
            <a:ext cx="3497580" cy="376732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5042C1-9E7D-4229-9364-7FAF17D605F3}"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E1706-6544-43F3-AA81-0ED1B3613CF4}" type="slidenum">
              <a:rPr lang="en-US" smtClean="0"/>
              <a:t>‹#›</a:t>
            </a:fld>
            <a:endParaRPr lang="en-US"/>
          </a:p>
        </p:txBody>
      </p:sp>
    </p:spTree>
    <p:extLst>
      <p:ext uri="{BB962C8B-B14F-4D97-AF65-F5344CB8AC3E}">
        <p14:creationId xmlns:p14="http://schemas.microsoft.com/office/powerpoint/2010/main" val="40841656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2368554029"/>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lide -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dirty="0"/>
              <a:t>Click to Add Date</a:t>
            </a:r>
          </a:p>
        </p:txBody>
      </p:sp>
      <p:sp>
        <p:nvSpPr>
          <p:cNvPr id="14" name="Rectangle 13"/>
          <p:cNvSpPr/>
          <p:nvPr/>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519663328"/>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Slide - Black Seal">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0" i="0" baseline="0">
                <a:latin typeface="Gotham Bold" charset="0"/>
                <a:ea typeface="Gotham Bold" charset="0"/>
                <a:cs typeface="Gotham Bold"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0" i="0" baseline="0">
                <a:latin typeface="Gotham Bold" charset="0"/>
                <a:ea typeface="Gotham Bold" charset="0"/>
                <a:cs typeface="Gotham Bold" charset="0"/>
              </a:defRPr>
            </a:lvl1pPr>
          </a:lstStyle>
          <a:p>
            <a:pPr lvl="0"/>
            <a:r>
              <a:rPr lang="en-US" dirty="0"/>
              <a:t>Click to Add Date</a:t>
            </a:r>
          </a:p>
        </p:txBody>
      </p:sp>
    </p:spTree>
    <p:extLst>
      <p:ext uri="{BB962C8B-B14F-4D97-AF65-F5344CB8AC3E}">
        <p14:creationId xmlns:p14="http://schemas.microsoft.com/office/powerpoint/2010/main" val="4233749003"/>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Gotham Bold" charset="0"/>
                <a:ea typeface="Gotham Bold" charset="0"/>
                <a:cs typeface="Gotham Bold" charset="0"/>
              </a:defRPr>
            </a:lvl1pPr>
            <a:lvl2pPr marL="576263" indent="-233363">
              <a:lnSpc>
                <a:spcPct val="100000"/>
              </a:lnSpc>
              <a:buFont typeface="Franklin Gothic Medium" panose="020B0603020102020204" pitchFamily="34" charset="0"/>
              <a:buChar char="−"/>
              <a:defRPr sz="2400" b="1" i="0">
                <a:latin typeface="Gotham Bold" charset="0"/>
                <a:ea typeface="Gotham Bold" charset="0"/>
                <a:cs typeface="Gotham Bold" charset="0"/>
              </a:defRPr>
            </a:lvl2pPr>
            <a:lvl3pPr marL="973138" indent="-228600">
              <a:lnSpc>
                <a:spcPct val="100000"/>
              </a:lnSpc>
              <a:defRPr sz="20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Gotham Bold" charset="0"/>
                <a:ea typeface="Gotham Bold" charset="0"/>
                <a:cs typeface="Gotham Bold" charset="0"/>
              </a:defRPr>
            </a:lvl1pPr>
          </a:lstStyle>
          <a:p>
            <a:pPr lvl="0"/>
            <a:r>
              <a:rPr lang="en-US" dirty="0"/>
              <a:t>Click to add footnote, reference or source</a:t>
            </a:r>
          </a:p>
        </p:txBody>
      </p:sp>
      <p:cxnSp>
        <p:nvCxnSpPr>
          <p:cNvPr id="18" name="Straight Connector 17"/>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351546"/>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0" i="0">
                <a:latin typeface="Gotham Bold" charset="0"/>
                <a:ea typeface="Gotham Bold" charset="0"/>
                <a:cs typeface="Gotham Bold" charset="0"/>
              </a:defRPr>
            </a:lvl1pPr>
            <a:lvl2pPr marL="576263" indent="-233363">
              <a:lnSpc>
                <a:spcPct val="100000"/>
              </a:lnSpc>
              <a:spcBef>
                <a:spcPts val="0"/>
              </a:spcBef>
              <a:buFont typeface="Franklin Gothic Medium" panose="020B0603020102020204" pitchFamily="34" charset="0"/>
              <a:buChar char="−"/>
              <a:defRPr sz="2000" b="0" i="0">
                <a:latin typeface="Gotham Bold" charset="0"/>
                <a:ea typeface="Gotham Bold" charset="0"/>
                <a:cs typeface="Gotham Bold" charset="0"/>
              </a:defRPr>
            </a:lvl2pPr>
            <a:lvl3pPr marL="973138" indent="-228600">
              <a:lnSpc>
                <a:spcPct val="100000"/>
              </a:lnSpc>
              <a:spcBef>
                <a:spcPts val="0"/>
              </a:spcBef>
              <a:defRPr sz="20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0" i="0" baseline="0">
                <a:latin typeface="Gotham Bold" charset="0"/>
                <a:ea typeface="Gotham Bold" charset="0"/>
                <a:cs typeface="Gotham Bold" charset="0"/>
              </a:defRPr>
            </a:lvl1pPr>
          </a:lstStyle>
          <a:p>
            <a:pPr lvl="0"/>
            <a:r>
              <a:rPr lang="en-US" dirty="0"/>
              <a:t>Click icon below to add table or chart</a:t>
            </a:r>
          </a:p>
        </p:txBody>
      </p:sp>
      <p:cxnSp>
        <p:nvCxnSpPr>
          <p:cNvPr id="7" name="Straight Connector 6"/>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962071"/>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dirty="0"/>
              <a:t>Click icon below to add table or chart</a:t>
            </a:r>
          </a:p>
        </p:txBody>
      </p:sp>
      <p:cxnSp>
        <p:nvCxnSpPr>
          <p:cNvPr id="6" name="Straight Connector 5"/>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423378"/>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0" i="0" baseline="0">
                <a:latin typeface="Gotham Bold" charset="0"/>
                <a:ea typeface="Gotham Bold" charset="0"/>
                <a:cs typeface="Gotham Bold"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dirty="0"/>
              <a:t>Click to add title</a:t>
            </a:r>
          </a:p>
        </p:txBody>
      </p:sp>
      <p:cxnSp>
        <p:nvCxnSpPr>
          <p:cNvPr id="11" name="Straight Connector 10"/>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409716"/>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a:latin typeface="Gotham Bold" charset="0"/>
                <a:ea typeface="Gotham Bold" charset="0"/>
                <a:cs typeface="Gotham Bold" charset="0"/>
              </a:defRPr>
            </a:lvl2pPr>
            <a:lvl3pPr>
              <a:defRPr sz="2000" b="0" i="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0" i="0" baseline="0">
                <a:latin typeface="Gotham Bold" charset="0"/>
                <a:ea typeface="Gotham Bold" charset="0"/>
                <a:cs typeface="Gotham Bold"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0" i="0">
                <a:latin typeface="Gotham Bold" charset="0"/>
                <a:ea typeface="Gotham Bold" charset="0"/>
                <a:cs typeface="Gotham Bold"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0" i="0">
                <a:latin typeface="Gotham Bold" charset="0"/>
                <a:ea typeface="Gotham Bold" charset="0"/>
                <a:cs typeface="Gotham Bold" charset="0"/>
              </a:defRPr>
            </a:lvl1pPr>
            <a:lvl2pPr marL="514350" indent="-171450">
              <a:buFont typeface="Franklin Gothic Medium Cond" panose="020B0606030402020204" pitchFamily="34" charset="0"/>
              <a:buChar char="–"/>
              <a:defRPr sz="2000" b="0" i="0" baseline="0">
                <a:latin typeface="Gotham Bold" charset="0"/>
                <a:ea typeface="Gotham Bold" charset="0"/>
                <a:cs typeface="Gotham Bold" charset="0"/>
              </a:defRPr>
            </a:lvl2pPr>
            <a:lvl3pPr>
              <a:defRPr sz="2000" b="0" i="0" baseline="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472985"/>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84051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49458"/>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289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2 Col-Chart/Table">
    <p:spTree>
      <p:nvGrpSpPr>
        <p:cNvPr id="1" name=""/>
        <p:cNvGrpSpPr/>
        <p:nvPr/>
      </p:nvGrpSpPr>
      <p:grpSpPr>
        <a:xfrm>
          <a:off x="0" y="0"/>
          <a:ext cx="0" cy="0"/>
          <a:chOff x="0" y="0"/>
          <a:chExt cx="0" cy="0"/>
        </a:xfrm>
      </p:grpSpPr>
      <p:cxnSp>
        <p:nvCxnSpPr>
          <p:cNvPr id="2" name="Straight Connector 1"/>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922502"/>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ver Slide - Lighthouse, Mountains, Full Logo, Title and Sub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150" y="1985775"/>
            <a:ext cx="1895338" cy="1883383"/>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6582710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74368" y="640080"/>
            <a:ext cx="7843267"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628650" y="1520825"/>
            <a:ext cx="7888288"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 Second level</a:t>
            </a:r>
          </a:p>
          <a:p>
            <a:pPr lvl="2"/>
            <a:r>
              <a:rPr lang="en-US" dirty="0"/>
              <a:t>Third level</a:t>
            </a:r>
          </a:p>
        </p:txBody>
      </p:sp>
    </p:spTree>
    <p:extLst>
      <p:ext uri="{BB962C8B-B14F-4D97-AF65-F5344CB8AC3E}">
        <p14:creationId xmlns:p14="http://schemas.microsoft.com/office/powerpoint/2010/main" val="348879839"/>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2" name="Title 1"/>
          <p:cNvSpPr>
            <a:spLocks noGrp="1"/>
          </p:cNvSpPr>
          <p:nvPr>
            <p:ph type="title" hasCustomPrompt="1"/>
          </p:nvPr>
        </p:nvSpPr>
        <p:spPr>
          <a:xfrm>
            <a:off x="630936" y="640080"/>
            <a:ext cx="7886700" cy="548640"/>
          </a:xfrm>
          <a:prstGeom prst="rect">
            <a:avLst/>
          </a:prstGeo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6" name="Rectangle 5">
            <a:extLst>
              <a:ext uri="{FF2B5EF4-FFF2-40B4-BE49-F238E27FC236}">
                <a16:creationId xmlns:a16="http://schemas.microsoft.com/office/drawing/2014/main" id="{A4982C14-D6E8-4DC2-8E70-A77C4904A886}"/>
              </a:ext>
            </a:extLst>
          </p:cNvPr>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0">
            <a:extLst>
              <a:ext uri="{FF2B5EF4-FFF2-40B4-BE49-F238E27FC236}">
                <a16:creationId xmlns:a16="http://schemas.microsoft.com/office/drawing/2014/main" id="{681B9B26-849E-4389-8A34-9CBFB3AC9E65}"/>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14255086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ext or objec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50E658-114E-4518-9F83-8FC6C529763D}"/>
              </a:ext>
            </a:extLst>
          </p:cNvPr>
          <p:cNvSpPr>
            <a:spLocks noGrp="1"/>
          </p:cNvSpPr>
          <p:nvPr>
            <p:ph sz="quarter" idx="10"/>
          </p:nvPr>
        </p:nvSpPr>
        <p:spPr>
          <a:xfrm>
            <a:off x="120650" y="128588"/>
            <a:ext cx="8885238" cy="6354762"/>
          </a:xfrm>
          <a:prstGeom prst="rect">
            <a:avLst/>
          </a:prstGeom>
        </p:spPr>
        <p:txBody>
          <a:bodyPr>
            <a:normAutofit/>
          </a:bodyPr>
          <a:lstStyle>
            <a:lvl1pPr>
              <a:defRPr sz="2400"/>
            </a:lvl1pPr>
            <a:lvl2pPr marL="514350" indent="-171450">
              <a:buFont typeface="Wingdings" panose="05000000000000000000" pitchFamily="2" charset="2"/>
              <a:buChar char="§"/>
              <a:defRPr sz="2000"/>
            </a:lvl2pPr>
            <a:lvl3pPr marL="857250" indent="-171450">
              <a:buFont typeface="Courier New" panose="02070309020205020404" pitchFamily="49" charset="0"/>
              <a:buChar char="o"/>
              <a:defRPr sz="1600"/>
            </a:lvl3pPr>
            <a:lvl4pPr>
              <a:defRPr sz="1400"/>
            </a:lvl4pPr>
            <a:lvl5pPr marL="1543050" indent="-171450">
              <a:buFont typeface="Wingdings" panose="05000000000000000000" pitchFamily="2" charset="2"/>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CC675EA9-2EAB-4C70-890E-635EB5D97009}"/>
              </a:ext>
            </a:extLst>
          </p:cNvPr>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8" name="Slide Number Placeholder 10">
            <a:extLst>
              <a:ext uri="{FF2B5EF4-FFF2-40B4-BE49-F238E27FC236}">
                <a16:creationId xmlns:a16="http://schemas.microsoft.com/office/drawing/2014/main" id="{5FC06B2B-BDD9-4B81-9CBC-689E0D09D26C}"/>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16123809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29460059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92744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extLst>
      <p:ext uri="{BB962C8B-B14F-4D97-AF65-F5344CB8AC3E}">
        <p14:creationId xmlns:p14="http://schemas.microsoft.com/office/powerpoint/2010/main" val="25213588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78839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683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1" y="1849440"/>
            <a:ext cx="3840163" cy="4402137"/>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a:latin typeface="Gotham Bold" charset="0"/>
                <a:ea typeface="Gotham Bold" charset="0"/>
                <a:cs typeface="Gotham Bold" charset="0"/>
              </a:defRPr>
            </a:lvl2pPr>
            <a:lvl3pPr>
              <a:defRPr sz="1500" b="0" i="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51575"/>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50" y="1840561"/>
            <a:ext cx="3840163" cy="4402137"/>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baseline="0">
                <a:latin typeface="Gotham Bold" charset="0"/>
                <a:ea typeface="Gotham Bold" charset="0"/>
                <a:cs typeface="Gotham Bold" charset="0"/>
              </a:defRPr>
            </a:lvl2pPr>
            <a:lvl3pPr>
              <a:defRPr sz="1500" b="0" i="0" baseline="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526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2324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2338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7949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012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0EFD80-4D0C-45DA-BB35-FB4EB9B578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88FE18-2E10-4128-9787-0383E4EB25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ADEC0C9-73BB-4BAD-ACFA-06D83F1BB7BF}"/>
              </a:ext>
            </a:extLst>
          </p:cNvPr>
          <p:cNvSpPr>
            <a:spLocks noGrp="1" noChangeArrowheads="1"/>
          </p:cNvSpPr>
          <p:nvPr>
            <p:ph type="sldNum" sz="quarter" idx="12"/>
          </p:nvPr>
        </p:nvSpPr>
        <p:spPr>
          <a:ln/>
        </p:spPr>
        <p:txBody>
          <a:bodyPr/>
          <a:lstStyle>
            <a:lvl1pPr>
              <a:defRPr/>
            </a:lvl1pPr>
          </a:lstStyle>
          <a:p>
            <a:pPr>
              <a:defRPr/>
            </a:pPr>
            <a:fld id="{F4525A5C-503D-5F4E-AF4A-B20C899223DA}" type="slidenum">
              <a:rPr lang="en-US" altLang="en-US"/>
              <a:pPr>
                <a:defRPr/>
              </a:pPr>
              <a:t>‹#›</a:t>
            </a:fld>
            <a:endParaRPr lang="en-US" altLang="en-US"/>
          </a:p>
        </p:txBody>
      </p:sp>
    </p:spTree>
    <p:extLst>
      <p:ext uri="{BB962C8B-B14F-4D97-AF65-F5344CB8AC3E}">
        <p14:creationId xmlns:p14="http://schemas.microsoft.com/office/powerpoint/2010/main" val="5210730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solidFill>
                <a:srgbClr val="FFFFFF"/>
              </a:solidFill>
            </a:endParaRPr>
          </a:p>
        </p:txBody>
      </p:sp>
      <p:sp>
        <p:nvSpPr>
          <p:cNvPr id="2" name="Title 1"/>
          <p:cNvSpPr>
            <a:spLocks noGrp="1"/>
          </p:cNvSpPr>
          <p:nvPr>
            <p:ph type="title" hasCustomPrompt="1"/>
          </p:nvPr>
        </p:nvSpPr>
        <p:spPr>
          <a:xfrm>
            <a:off x="674368" y="640080"/>
            <a:ext cx="7843267" cy="548640"/>
          </a:xfrm>
        </p:spPr>
        <p:txBody>
          <a:bodyPr>
            <a:noAutofit/>
          </a:bodyPr>
          <a:lstStyle>
            <a:lvl1pPr algn="l">
              <a:defRPr sz="36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622979" y="0"/>
            <a:ext cx="51390" cy="107878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Text Placeholder 3"/>
          <p:cNvSpPr>
            <a:spLocks noGrp="1"/>
          </p:cNvSpPr>
          <p:nvPr>
            <p:ph type="body" sz="quarter" idx="10"/>
          </p:nvPr>
        </p:nvSpPr>
        <p:spPr>
          <a:xfrm>
            <a:off x="628650" y="1520825"/>
            <a:ext cx="7888288" cy="4519613"/>
          </a:xfrm>
        </p:spPr>
        <p:txBody>
          <a:bodyPr/>
          <a:lstStyle>
            <a:lvl1pPr>
              <a:lnSpc>
                <a:spcPct val="100000"/>
              </a:lnSpc>
              <a:spcBef>
                <a:spcPts val="1200"/>
              </a:spcBef>
              <a:defRPr sz="2800">
                <a:latin typeface="Franklin Gothic Medium" panose="020B0603020102020204" pitchFamily="34" charset="0"/>
              </a:defRPr>
            </a:lvl1pPr>
            <a:lvl2pPr marL="514350" indent="-171450">
              <a:lnSpc>
                <a:spcPct val="100000"/>
              </a:lnSpc>
              <a:buFont typeface="Franklin Gothic Medium" panose="020B0603020102020204" pitchFamily="34" charset="0"/>
              <a:buChar char="−"/>
              <a:defRPr sz="2400">
                <a:latin typeface="Franklin Gothic Medium" panose="020B0603020102020204" pitchFamily="34" charset="0"/>
              </a:defRPr>
            </a:lvl2pPr>
            <a:lvl3pPr>
              <a:lnSpc>
                <a:spcPct val="100000"/>
              </a:lnSpc>
              <a:defRPr sz="20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 Second level</a:t>
            </a:r>
          </a:p>
          <a:p>
            <a:pPr lvl="2"/>
            <a:r>
              <a:rPr lang="en-US" dirty="0"/>
              <a:t>Third level</a:t>
            </a:r>
          </a:p>
        </p:txBody>
      </p:sp>
    </p:spTree>
    <p:extLst>
      <p:ext uri="{BB962C8B-B14F-4D97-AF65-F5344CB8AC3E}">
        <p14:creationId xmlns:p14="http://schemas.microsoft.com/office/powerpoint/2010/main" val="4106826102"/>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Blank Page &amp; Bar - No NC">
    <p:spTree>
      <p:nvGrpSpPr>
        <p:cNvPr id="1" name=""/>
        <p:cNvGrpSpPr/>
        <p:nvPr/>
      </p:nvGrpSpPr>
      <p:grpSpPr>
        <a:xfrm>
          <a:off x="0" y="0"/>
          <a:ext cx="0" cy="0"/>
          <a:chOff x="0" y="0"/>
          <a:chExt cx="0" cy="0"/>
        </a:xfrm>
      </p:grpSpPr>
      <p:sp>
        <p:nvSpPr>
          <p:cNvPr id="11" name="Rectangle 10"/>
          <p:cNvSpPr/>
          <p:nvPr userDrawn="1"/>
        </p:nvSpPr>
        <p:spPr>
          <a:xfrm>
            <a:off x="0" y="6590653"/>
            <a:ext cx="9144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Slide Number Placeholder 5"/>
          <p:cNvSpPr>
            <a:spLocks noGrp="1"/>
          </p:cNvSpPr>
          <p:nvPr>
            <p:ph type="sldNum" sz="quarter" idx="12"/>
          </p:nvPr>
        </p:nvSpPr>
        <p:spPr>
          <a:xfrm>
            <a:off x="6900184" y="6659709"/>
            <a:ext cx="2057400" cy="138112"/>
          </a:xfrm>
        </p:spPr>
        <p:txBody>
          <a:bodyPr/>
          <a:lstStyle>
            <a:lvl1pPr algn="r">
              <a:defRPr sz="1000">
                <a:solidFill>
                  <a:schemeClr val="bg1"/>
                </a:solidFill>
                <a:latin typeface="Franklin Gothic Demi Cond" panose="020B0706030402020204" pitchFamily="34" charset="0"/>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4740979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2 Col-Chart/Table">
    <p:spTree>
      <p:nvGrpSpPr>
        <p:cNvPr id="1" name=""/>
        <p:cNvGrpSpPr/>
        <p:nvPr/>
      </p:nvGrpSpPr>
      <p:grpSpPr>
        <a:xfrm>
          <a:off x="0" y="0"/>
          <a:ext cx="0" cy="0"/>
          <a:chOff x="0" y="0"/>
          <a:chExt cx="0" cy="0"/>
        </a:xfrm>
      </p:grpSpPr>
      <p:cxnSp>
        <p:nvCxnSpPr>
          <p:cNvPr id="2" name="Straight Connector 1"/>
          <p:cNvCxnSpPr/>
          <p:nvPr/>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528429"/>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ext or objec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50E658-114E-4518-9F83-8FC6C529763D}"/>
              </a:ext>
            </a:extLst>
          </p:cNvPr>
          <p:cNvSpPr>
            <a:spLocks noGrp="1"/>
          </p:cNvSpPr>
          <p:nvPr>
            <p:ph sz="quarter" idx="10"/>
          </p:nvPr>
        </p:nvSpPr>
        <p:spPr>
          <a:xfrm>
            <a:off x="120650" y="128588"/>
            <a:ext cx="8885238" cy="6354762"/>
          </a:xfrm>
          <a:prstGeom prst="rect">
            <a:avLst/>
          </a:prstGeom>
        </p:spPr>
        <p:txBody>
          <a:bodyPr>
            <a:normAutofit/>
          </a:bodyPr>
          <a:lstStyle>
            <a:lvl1pPr>
              <a:defRPr sz="2400"/>
            </a:lvl1pPr>
            <a:lvl2pPr marL="514350" indent="-171450">
              <a:buFont typeface="Wingdings" panose="05000000000000000000" pitchFamily="2" charset="2"/>
              <a:buChar char="§"/>
              <a:defRPr sz="2000"/>
            </a:lvl2pPr>
            <a:lvl3pPr marL="857250" indent="-171450">
              <a:buFont typeface="Courier New" panose="02070309020205020404" pitchFamily="49" charset="0"/>
              <a:buChar char="o"/>
              <a:defRPr sz="1600"/>
            </a:lvl3pPr>
            <a:lvl4pPr>
              <a:defRPr sz="1400"/>
            </a:lvl4pPr>
            <a:lvl5pPr marL="1543050" indent="-171450">
              <a:buFont typeface="Wingdings" panose="05000000000000000000" pitchFamily="2" charset="2"/>
              <a:buChar cha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CC675EA9-2EAB-4C70-890E-635EB5D97009}"/>
              </a:ext>
            </a:extLst>
          </p:cNvPr>
          <p:cNvSpPr/>
          <p:nvPr userDrawn="1"/>
        </p:nvSpPr>
        <p:spPr>
          <a:xfrm>
            <a:off x="0" y="6590653"/>
            <a:ext cx="9144000" cy="276225"/>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800" dirty="0"/>
          </a:p>
        </p:txBody>
      </p:sp>
      <p:sp>
        <p:nvSpPr>
          <p:cNvPr id="8" name="Slide Number Placeholder 10">
            <a:extLst>
              <a:ext uri="{FF2B5EF4-FFF2-40B4-BE49-F238E27FC236}">
                <a16:creationId xmlns:a16="http://schemas.microsoft.com/office/drawing/2014/main" id="{5FC06B2B-BDD9-4B81-9CBC-689E0D09D26C}"/>
              </a:ext>
            </a:extLst>
          </p:cNvPr>
          <p:cNvSpPr>
            <a:spLocks noGrp="1"/>
          </p:cNvSpPr>
          <p:nvPr>
            <p:ph type="sldNum" sz="quarter" idx="13"/>
          </p:nvPr>
        </p:nvSpPr>
        <p:spPr>
          <a:xfrm>
            <a:off x="7086600" y="6592387"/>
            <a:ext cx="2057400" cy="265614"/>
          </a:xfrm>
        </p:spPr>
        <p:txBody>
          <a:bodyPr/>
          <a:lstStyle>
            <a:lvl1pPr>
              <a:defRPr sz="16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7996765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FBEFCE"/>
        </a:solidFill>
        <a:effectLst/>
      </p:bgPr>
    </p:bg>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674369" y="2502567"/>
            <a:ext cx="7843267" cy="92643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7365D"/>
              </a:buClr>
              <a:buSzPts val="6600"/>
              <a:buFont typeface="Montserrat"/>
              <a:buNone/>
              <a:defRPr sz="6600" b="1" i="0" u="none" strike="noStrike" cap="none">
                <a:solidFill>
                  <a:srgbClr val="17365D"/>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5"/>
          <p:cNvSpPr/>
          <p:nvPr/>
        </p:nvSpPr>
        <p:spPr>
          <a:xfrm>
            <a:off x="0" y="3860"/>
            <a:ext cx="9144000" cy="457316"/>
          </a:xfrm>
          <a:prstGeom prst="rect">
            <a:avLst/>
          </a:prstGeom>
          <a:gradFill>
            <a:gsLst>
              <a:gs pos="0">
                <a:srgbClr val="17365D"/>
              </a:gs>
              <a:gs pos="60000">
                <a:srgbClr val="D1E3ED"/>
              </a:gs>
              <a:gs pos="100000">
                <a:srgbClr val="E8F0F5"/>
              </a:gs>
            </a:gsLst>
            <a:lin ang="108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400"/>
              <a:buFont typeface="Arial"/>
              <a:buNone/>
            </a:pPr>
            <a:endParaRPr sz="1400" b="1" i="0" u="none" strike="noStrike" cap="none">
              <a:solidFill>
                <a:srgbClr val="17365D"/>
              </a:solidFill>
              <a:latin typeface="Montserrat"/>
              <a:ea typeface="Montserrat"/>
              <a:cs typeface="Montserrat"/>
              <a:sym typeface="Montserrat"/>
            </a:endParaRPr>
          </a:p>
        </p:txBody>
      </p:sp>
      <p:cxnSp>
        <p:nvCxnSpPr>
          <p:cNvPr id="31" name="Google Shape;31;p5"/>
          <p:cNvCxnSpPr/>
          <p:nvPr/>
        </p:nvCxnSpPr>
        <p:spPr>
          <a:xfrm>
            <a:off x="0" y="6573308"/>
            <a:ext cx="9144000" cy="0"/>
          </a:xfrm>
          <a:prstGeom prst="straightConnector1">
            <a:avLst/>
          </a:prstGeom>
          <a:noFill/>
          <a:ln w="22225" cap="flat" cmpd="sng">
            <a:solidFill>
              <a:srgbClr val="17365D"/>
            </a:solidFill>
            <a:prstDash val="solid"/>
            <a:miter lim="800000"/>
            <a:headEnd type="none" w="sm" len="sm"/>
            <a:tailEnd type="none" w="sm" len="sm"/>
          </a:ln>
        </p:spPr>
      </p:cxnSp>
      <p:sp>
        <p:nvSpPr>
          <p:cNvPr id="32" name="Google Shape;32;p5"/>
          <p:cNvSpPr txBox="1">
            <a:spLocks noGrp="1"/>
          </p:cNvSpPr>
          <p:nvPr>
            <p:ph type="body" idx="1"/>
          </p:nvPr>
        </p:nvSpPr>
        <p:spPr>
          <a:xfrm>
            <a:off x="674369" y="3455300"/>
            <a:ext cx="7843267" cy="926434"/>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1" i="0" u="none" strike="noStrike" cap="none">
                <a:solidFill>
                  <a:schemeClr val="dk1"/>
                </a:solidFill>
                <a:latin typeface="Helvetica Neue"/>
                <a:ea typeface="Helvetica Neue"/>
                <a:cs typeface="Helvetica Neue"/>
                <a:sym typeface="Helvetica Neue"/>
              </a:defRPr>
            </a:lvl1pPr>
            <a:lvl2pPr marL="914400" marR="0" lvl="1" indent="-342900" algn="l" rtl="0">
              <a:lnSpc>
                <a:spcPct val="90000"/>
              </a:lnSpc>
              <a:spcBef>
                <a:spcPts val="375"/>
              </a:spcBef>
              <a:spcAft>
                <a:spcPts val="0"/>
              </a:spcAft>
              <a:buClr>
                <a:schemeClr val="dk1"/>
              </a:buClr>
              <a:buSzPts val="1800"/>
              <a:buFont typeface="Arial"/>
              <a:buChar char="•"/>
              <a:defRPr sz="1800" b="1" i="0" u="none" strike="noStrike" cap="none">
                <a:solidFill>
                  <a:schemeClr val="dk1"/>
                </a:solidFill>
                <a:latin typeface="Helvetica Neue"/>
                <a:ea typeface="Helvetica Neue"/>
                <a:cs typeface="Helvetica Neue"/>
                <a:sym typeface="Helvetica Neue"/>
              </a:defRPr>
            </a:lvl2pPr>
            <a:lvl3pPr marL="1371600" marR="0" lvl="2" indent="-323850" algn="l" rtl="0">
              <a:lnSpc>
                <a:spcPct val="90000"/>
              </a:lnSpc>
              <a:spcBef>
                <a:spcPts val="375"/>
              </a:spcBef>
              <a:spcAft>
                <a:spcPts val="0"/>
              </a:spcAft>
              <a:buClr>
                <a:schemeClr val="dk1"/>
              </a:buClr>
              <a:buSzPts val="1500"/>
              <a:buFont typeface="Arial"/>
              <a:buChar char="•"/>
              <a:defRPr sz="1500" b="1" i="0" u="none" strike="noStrike" cap="none">
                <a:solidFill>
                  <a:schemeClr val="dk1"/>
                </a:solidFill>
                <a:latin typeface="Helvetica Neue"/>
                <a:ea typeface="Helvetica Neue"/>
                <a:cs typeface="Helvetica Neue"/>
                <a:sym typeface="Helvetica Neue"/>
              </a:defRPr>
            </a:lvl3pPr>
            <a:lvl4pPr marL="1828800" marR="0" lvl="3" indent="-314325" algn="l" rtl="0">
              <a:lnSpc>
                <a:spcPct val="90000"/>
              </a:lnSpc>
              <a:spcBef>
                <a:spcPts val="375"/>
              </a:spcBef>
              <a:spcAft>
                <a:spcPts val="0"/>
              </a:spcAft>
              <a:buClr>
                <a:schemeClr val="dk1"/>
              </a:buClr>
              <a:buSzPts val="1350"/>
              <a:buFont typeface="Arial"/>
              <a:buChar char="•"/>
              <a:defRPr sz="1350" b="1" i="0" u="none" strike="noStrike" cap="none">
                <a:solidFill>
                  <a:schemeClr val="dk1"/>
                </a:solidFill>
                <a:latin typeface="Helvetica Neue"/>
                <a:ea typeface="Helvetica Neue"/>
                <a:cs typeface="Helvetica Neue"/>
                <a:sym typeface="Helvetica Neue"/>
              </a:defRPr>
            </a:lvl4pPr>
            <a:lvl5pPr marL="2286000" marR="0" lvl="4" indent="-314325" algn="l" rtl="0">
              <a:lnSpc>
                <a:spcPct val="90000"/>
              </a:lnSpc>
              <a:spcBef>
                <a:spcPts val="375"/>
              </a:spcBef>
              <a:spcAft>
                <a:spcPts val="0"/>
              </a:spcAft>
              <a:buClr>
                <a:schemeClr val="dk1"/>
              </a:buClr>
              <a:buSzPts val="1350"/>
              <a:buFont typeface="Arial"/>
              <a:buChar char="•"/>
              <a:defRPr sz="1350" b="1" i="0" u="none" strike="noStrike" cap="none">
                <a:solidFill>
                  <a:schemeClr val="dk1"/>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845682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3559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10193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51396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02614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84382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06090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43427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22997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2100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85466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837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0.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13.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image" Target="../media/image15.emf"/><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image" Target="../media/image14.png"/><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19" Type="http://schemas.openxmlformats.org/officeDocument/2006/relationships/theme" Target="../theme/theme11.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 Type="http://schemas.openxmlformats.org/officeDocument/2006/relationships/slideLayout" Target="../slideLayouts/slideLayout154.xml"/><Relationship Id="rId21" Type="http://schemas.openxmlformats.org/officeDocument/2006/relationships/image" Target="../media/image15.emf"/><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theme" Target="../theme/theme12.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6" Type="http://schemas.openxmlformats.org/officeDocument/2006/relationships/theme" Target="../theme/theme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7.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image" Target="../media/image12.jpeg"/><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theme" Target="../theme/theme8.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9.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 Placeholder 8"/>
          <p:cNvSpPr txBox="1">
            <a:spLocks/>
          </p:cNvSpPr>
          <p:nvPr userDrawn="1"/>
        </p:nvSpPr>
        <p:spPr>
          <a:xfrm>
            <a:off x="522288"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dirty="0">
                <a:latin typeface="Arial" panose="020B0604020202020204" pitchFamily="34" charset="0"/>
                <a:cs typeface="Arial" panose="020B0604020202020204" pitchFamily="34" charset="0"/>
              </a:rPr>
              <a:t>NCDHHS, Division of Public Health | OPDAAC Meeting | October 5, 2023</a:t>
            </a:r>
          </a:p>
        </p:txBody>
      </p:sp>
      <p:sp>
        <p:nvSpPr>
          <p:cNvPr id="5" name="Text Placeholder 13"/>
          <p:cNvSpPr txBox="1">
            <a:spLocks/>
          </p:cNvSpPr>
          <p:nvPr userDrawn="1"/>
        </p:nvSpPr>
        <p:spPr>
          <a:xfrm>
            <a:off x="8627269" y="6600159"/>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675" smtClean="0"/>
              <a:pPr/>
              <a:t>‹#›</a:t>
            </a:fld>
            <a:endParaRPr lang="en-US" sz="675" dirty="0"/>
          </a:p>
        </p:txBody>
      </p:sp>
    </p:spTree>
    <p:extLst>
      <p:ext uri="{BB962C8B-B14F-4D97-AF65-F5344CB8AC3E}">
        <p14:creationId xmlns:p14="http://schemas.microsoft.com/office/powerpoint/2010/main" val="720313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881" r:id="rId11"/>
    <p:sldLayoutId id="2147483883" r:id="rId12"/>
    <p:sldLayoutId id="2147483887" r:id="rId13"/>
    <p:sldLayoutId id="2147483888" r:id="rId14"/>
    <p:sldLayoutId id="2147483889" r:id="rId15"/>
    <p:sldLayoutId id="2147483890" r:id="rId16"/>
    <p:sldLayoutId id="2147483958" r:id="rId17"/>
    <p:sldLayoutId id="2147483959" r:id="rId18"/>
    <p:sldLayoutId id="2147483960" r:id="rId19"/>
    <p:sldLayoutId id="2147484036" r:id="rId20"/>
    <p:sldLayoutId id="2147484037" r:id="rId21"/>
  </p:sldLayoutIdLst>
  <p:hf hdr="0" dt="0"/>
  <p:txStyles>
    <p:titleStyle>
      <a:lvl1pPr algn="l" defTabSz="514350" rtl="0" eaLnBrk="1" latinLnBrk="0" hangingPunct="1">
        <a:lnSpc>
          <a:spcPct val="90000"/>
        </a:lnSpc>
        <a:spcBef>
          <a:spcPct val="0"/>
        </a:spcBef>
        <a:buNone/>
        <a:defRPr sz="2475" b="1" i="0" kern="1200">
          <a:solidFill>
            <a:schemeClr val="tx1"/>
          </a:solidFill>
          <a:latin typeface="Helvetica" charset="0"/>
          <a:ea typeface="Helvetica" charset="0"/>
          <a:cs typeface="Helvetica" charset="0"/>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b="1" i="0" kern="1200">
          <a:solidFill>
            <a:schemeClr val="tx1"/>
          </a:solidFill>
          <a:latin typeface="Helvetica" charset="0"/>
          <a:ea typeface="Helvetica" charset="0"/>
          <a:cs typeface="Helvetica" charset="0"/>
        </a:defRPr>
      </a:lvl1pPr>
      <a:lvl2pPr marL="385763" indent="-128588" algn="l" defTabSz="514350" rtl="0" eaLnBrk="1" latinLnBrk="0" hangingPunct="1">
        <a:lnSpc>
          <a:spcPct val="90000"/>
        </a:lnSpc>
        <a:spcBef>
          <a:spcPts val="281"/>
        </a:spcBef>
        <a:buFont typeface="Arial" panose="020B0604020202020204" pitchFamily="34" charset="0"/>
        <a:buChar char="•"/>
        <a:defRPr sz="1350" b="1" i="0" kern="1200">
          <a:solidFill>
            <a:schemeClr val="tx1"/>
          </a:solidFill>
          <a:latin typeface="Helvetica" charset="0"/>
          <a:ea typeface="Helvetica" charset="0"/>
          <a:cs typeface="Helvetica"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b="1" i="0" kern="1200">
          <a:solidFill>
            <a:schemeClr val="tx1"/>
          </a:solidFill>
          <a:latin typeface="Helvetica" charset="0"/>
          <a:ea typeface="Helvetica" charset="0"/>
          <a:cs typeface="Helvetica"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2"/>
        <p:cNvGrpSpPr/>
        <p:nvPr/>
      </p:nvGrpSpPr>
      <p:grpSpPr>
        <a:xfrm>
          <a:off x="0" y="0"/>
          <a:ext cx="0" cy="0"/>
          <a:chOff x="0" y="0"/>
          <a:chExt cx="0" cy="0"/>
        </a:xfrm>
      </p:grpSpPr>
    </p:spTree>
    <p:extLst>
      <p:ext uri="{BB962C8B-B14F-4D97-AF65-F5344CB8AC3E}">
        <p14:creationId xmlns:p14="http://schemas.microsoft.com/office/powerpoint/2010/main" val="2622873264"/>
      </p:ext>
    </p:extLst>
  </p:cSld>
  <p:clrMap bg1="lt1" tx1="dk1" bg2="dk2" tx2="lt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DA9365-FC34-4B5C-A181-3D3BD36AFE3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93E455B1-BAA5-448B-84F5-51EF2EDD3E2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marL="171450" marR="0" lvl="0" indent="-342900" algn="l" defTabSz="685800" rtl="0" eaLnBrk="1" fontAlgn="auto" latinLnBrk="0" hangingPunct="1">
              <a:lnSpc>
                <a:spcPct val="90000"/>
              </a:lnSpc>
              <a:spcBef>
                <a:spcPts val="750"/>
              </a:spcBef>
              <a:spcAft>
                <a:spcPts val="750"/>
              </a:spcAft>
              <a:buClr>
                <a:srgbClr val="4C8B2B"/>
              </a:buClr>
              <a:buSzPct val="125000"/>
              <a:buFont typeface="Arial"/>
              <a:buBlip>
                <a:blip r:embed="rId20"/>
              </a:buBlip>
              <a:tabLst/>
              <a:defRPr/>
            </a:pPr>
            <a:r>
              <a:rPr lang="en-US"/>
              <a:t>Click to edit Master text styles</a:t>
            </a:r>
          </a:p>
          <a:p>
            <a:pPr marL="171450" marR="0" lvl="1" indent="-342900" algn="l" defTabSz="685800" rtl="0" eaLnBrk="1" fontAlgn="auto" latinLnBrk="0" hangingPunct="1">
              <a:lnSpc>
                <a:spcPct val="90000"/>
              </a:lnSpc>
              <a:spcBef>
                <a:spcPts val="750"/>
              </a:spcBef>
              <a:spcAft>
                <a:spcPts val="750"/>
              </a:spcAft>
              <a:buClr>
                <a:srgbClr val="4C8B2B"/>
              </a:buClr>
              <a:buSzPct val="125000"/>
              <a:buFont typeface="Arial"/>
              <a:buBlip>
                <a:blip r:embed="rId20"/>
              </a:buBlip>
              <a:tabLst/>
              <a:defRPr/>
            </a:pPr>
            <a:r>
              <a:rPr lang="en-US"/>
              <a:t>Second level</a:t>
            </a:r>
          </a:p>
          <a:p>
            <a:pPr marL="171450" marR="0" lvl="2" indent="-342900" algn="l" defTabSz="685800" rtl="0" eaLnBrk="1" fontAlgn="auto" latinLnBrk="0" hangingPunct="1">
              <a:lnSpc>
                <a:spcPct val="90000"/>
              </a:lnSpc>
              <a:spcBef>
                <a:spcPts val="750"/>
              </a:spcBef>
              <a:spcAft>
                <a:spcPts val="750"/>
              </a:spcAft>
              <a:buClr>
                <a:srgbClr val="4C8B2B"/>
              </a:buClr>
              <a:buSzPct val="125000"/>
              <a:buFont typeface="Arial"/>
              <a:buBlip>
                <a:blip r:embed="rId20"/>
              </a:buBlip>
              <a:tabLst/>
              <a:defRPr/>
            </a:pPr>
            <a:r>
              <a:rPr lang="en-US"/>
              <a:t>Third level</a:t>
            </a:r>
          </a:p>
          <a:p>
            <a:pPr marL="171450" marR="0" lvl="3" indent="-342900" algn="l" defTabSz="685800" rtl="0" eaLnBrk="1" fontAlgn="auto" latinLnBrk="0" hangingPunct="1">
              <a:lnSpc>
                <a:spcPct val="90000"/>
              </a:lnSpc>
              <a:spcBef>
                <a:spcPts val="750"/>
              </a:spcBef>
              <a:spcAft>
                <a:spcPts val="750"/>
              </a:spcAft>
              <a:buClr>
                <a:srgbClr val="4C8B2B"/>
              </a:buClr>
              <a:buSzPct val="125000"/>
              <a:buFont typeface="Arial"/>
              <a:buBlip>
                <a:blip r:embed="rId20"/>
              </a:buBlip>
              <a:tabLst/>
              <a:defRPr/>
            </a:pPr>
            <a:r>
              <a:rPr lang="en-US"/>
              <a:t>Fourth level</a:t>
            </a:r>
          </a:p>
          <a:p>
            <a:pPr marL="171450" marR="0" lvl="4" indent="-342900" algn="l" defTabSz="685800" rtl="0" eaLnBrk="1" fontAlgn="auto" latinLnBrk="0" hangingPunct="1">
              <a:lnSpc>
                <a:spcPct val="90000"/>
              </a:lnSpc>
              <a:spcBef>
                <a:spcPts val="750"/>
              </a:spcBef>
              <a:spcAft>
                <a:spcPts val="750"/>
              </a:spcAft>
              <a:buClr>
                <a:srgbClr val="4C8B2B"/>
              </a:buClr>
              <a:buSzPct val="125000"/>
              <a:buFont typeface="Arial"/>
              <a:buBlip>
                <a:blip r:embed="rId20"/>
              </a:buBlip>
              <a:tabLst/>
              <a:defRPr/>
            </a:pPr>
            <a:r>
              <a:rPr lang="en-US"/>
              <a:t>Fifth level</a:t>
            </a:r>
          </a:p>
        </p:txBody>
      </p:sp>
      <p:sp>
        <p:nvSpPr>
          <p:cNvPr id="8" name="Right Triangle 7">
            <a:extLst>
              <a:ext uri="{FF2B5EF4-FFF2-40B4-BE49-F238E27FC236}">
                <a16:creationId xmlns:a16="http://schemas.microsoft.com/office/drawing/2014/main" id="{BDAFDE85-0E4E-4F62-B227-3BCA4DF2B33E}"/>
              </a:ext>
            </a:extLst>
          </p:cNvPr>
          <p:cNvSpPr/>
          <p:nvPr userDrawn="1"/>
        </p:nvSpPr>
        <p:spPr>
          <a:xfrm rot="13500000">
            <a:off x="1043662" y="6332378"/>
            <a:ext cx="86835" cy="65126"/>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A53D91FD-1332-4BF3-9123-F4A5B91CF13F}"/>
              </a:ext>
            </a:extLst>
          </p:cNvPr>
          <p:cNvSpPr txBox="1"/>
          <p:nvPr userDrawn="1"/>
        </p:nvSpPr>
        <p:spPr>
          <a:xfrm>
            <a:off x="1112388" y="6259655"/>
            <a:ext cx="1687285" cy="253916"/>
          </a:xfrm>
          <a:prstGeom prst="rect">
            <a:avLst/>
          </a:prstGeom>
          <a:noFill/>
        </p:spPr>
        <p:txBody>
          <a:bodyPr wrap="square" rtlCol="0">
            <a:spAutoFit/>
          </a:bodyPr>
          <a:lstStyle/>
          <a:p>
            <a:r>
              <a:rPr lang="en-US" sz="525">
                <a:solidFill>
                  <a:srgbClr val="5C6670"/>
                </a:solidFill>
                <a:latin typeface="Arial" panose="020B0604020202020204" pitchFamily="34" charset="0"/>
                <a:cs typeface="Arial" panose="020B0604020202020204" pitchFamily="34" charset="0"/>
              </a:rPr>
              <a:t>NORTH CAROLINA HEALTHCARE FOUNDATION  </a:t>
            </a:r>
          </a:p>
        </p:txBody>
      </p:sp>
      <p:sp>
        <p:nvSpPr>
          <p:cNvPr id="10" name="TextBox 9">
            <a:extLst>
              <a:ext uri="{FF2B5EF4-FFF2-40B4-BE49-F238E27FC236}">
                <a16:creationId xmlns:a16="http://schemas.microsoft.com/office/drawing/2014/main" id="{EF91394F-BA20-4B8F-963A-D6550EDE4F11}"/>
              </a:ext>
            </a:extLst>
          </p:cNvPr>
          <p:cNvSpPr txBox="1"/>
          <p:nvPr userDrawn="1"/>
        </p:nvSpPr>
        <p:spPr>
          <a:xfrm>
            <a:off x="671053" y="6264417"/>
            <a:ext cx="453077" cy="253916"/>
          </a:xfrm>
          <a:prstGeom prst="rect">
            <a:avLst/>
          </a:prstGeom>
          <a:noFill/>
        </p:spPr>
        <p:txBody>
          <a:bodyPr wrap="square" rtlCol="0">
            <a:spAutoFit/>
          </a:bodyPr>
          <a:lstStyle/>
          <a:p>
            <a:r>
              <a:rPr lang="en-US" sz="525">
                <a:solidFill>
                  <a:srgbClr val="5C6670"/>
                </a:solidFill>
                <a:latin typeface="Arial" panose="020B0604020202020204" pitchFamily="34" charset="0"/>
                <a:cs typeface="Arial" panose="020B0604020202020204" pitchFamily="34" charset="0"/>
              </a:rPr>
              <a:t>PAGE </a:t>
            </a:r>
            <a:fld id="{6701FC35-8BBA-407F-BA55-47323BE423AC}" type="slidenum">
              <a:rPr lang="en-US" sz="525" smtClean="0">
                <a:solidFill>
                  <a:srgbClr val="5C6670"/>
                </a:solidFill>
                <a:latin typeface="Arial" panose="020B0604020202020204" pitchFamily="34" charset="0"/>
                <a:cs typeface="Arial" panose="020B0604020202020204" pitchFamily="34" charset="0"/>
              </a:rPr>
              <a:t>‹#›</a:t>
            </a:fld>
            <a:endParaRPr lang="en-US" sz="525">
              <a:solidFill>
                <a:srgbClr val="5C6670"/>
              </a:solidFill>
              <a:latin typeface="Arial" panose="020B0604020202020204" pitchFamily="34" charset="0"/>
              <a:cs typeface="Arial" panose="020B0604020202020204" pitchFamily="34" charset="0"/>
            </a:endParaRPr>
          </a:p>
        </p:txBody>
      </p:sp>
      <p:sp>
        <p:nvSpPr>
          <p:cNvPr id="11" name="Right Triangle 10">
            <a:extLst>
              <a:ext uri="{FF2B5EF4-FFF2-40B4-BE49-F238E27FC236}">
                <a16:creationId xmlns:a16="http://schemas.microsoft.com/office/drawing/2014/main" id="{AD5D093C-4FA4-4D16-9BA6-D783B8008B0C}"/>
              </a:ext>
            </a:extLst>
          </p:cNvPr>
          <p:cNvSpPr/>
          <p:nvPr userDrawn="1"/>
        </p:nvSpPr>
        <p:spPr>
          <a:xfrm rot="13500000">
            <a:off x="2755281" y="6325233"/>
            <a:ext cx="86835" cy="65126"/>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E2C723F8-1765-4A8F-8BFE-6BD531CC2FDA}"/>
              </a:ext>
            </a:extLst>
          </p:cNvPr>
          <p:cNvSpPr txBox="1"/>
          <p:nvPr userDrawn="1"/>
        </p:nvSpPr>
        <p:spPr>
          <a:xfrm>
            <a:off x="2857804" y="6258746"/>
            <a:ext cx="453077" cy="253916"/>
          </a:xfrm>
          <a:prstGeom prst="rect">
            <a:avLst/>
          </a:prstGeom>
          <a:noFill/>
        </p:spPr>
        <p:txBody>
          <a:bodyPr wrap="square" rtlCol="0">
            <a:spAutoFit/>
          </a:bodyPr>
          <a:lstStyle/>
          <a:p>
            <a:fld id="{40E21DB8-2A2B-453B-99AC-BD152BF269B4}" type="datetime1">
              <a:rPr lang="en-US" sz="525" smtClean="0">
                <a:solidFill>
                  <a:srgbClr val="5C6670"/>
                </a:solidFill>
                <a:latin typeface="Arial" panose="020B0604020202020204" pitchFamily="34" charset="0"/>
                <a:cs typeface="Arial" panose="020B0604020202020204" pitchFamily="34" charset="0"/>
              </a:rPr>
              <a:t>10/12/2023</a:t>
            </a:fld>
            <a:endParaRPr lang="en-US" sz="525">
              <a:solidFill>
                <a:srgbClr val="5C667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663CF2A5-6716-3D4C-826C-225DAAA1D01C}"/>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284595" y="6286500"/>
            <a:ext cx="2630805" cy="510836"/>
          </a:xfrm>
          <a:prstGeom prst="rect">
            <a:avLst/>
          </a:prstGeom>
        </p:spPr>
      </p:pic>
    </p:spTree>
    <p:extLst>
      <p:ext uri="{BB962C8B-B14F-4D97-AF65-F5344CB8AC3E}">
        <p14:creationId xmlns:p14="http://schemas.microsoft.com/office/powerpoint/2010/main" val="3751779107"/>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 id="2147484102" r:id="rId15"/>
    <p:sldLayoutId id="2147484103" r:id="rId16"/>
    <p:sldLayoutId id="2147484104" r:id="rId17"/>
    <p:sldLayoutId id="2147484105" r:id="rId18"/>
  </p:sldLayoutIdLst>
  <p:hf hdr="0" ftr="0" dt="0"/>
  <p:txStyles>
    <p:titleStyle>
      <a:lvl1pPr algn="l" defTabSz="685800" rtl="0" eaLnBrk="1" latinLnBrk="0" hangingPunct="1">
        <a:lnSpc>
          <a:spcPct val="90000"/>
        </a:lnSpc>
        <a:spcBef>
          <a:spcPct val="0"/>
        </a:spcBef>
        <a:buNone/>
        <a:defRPr lang="en-US" sz="2700" kern="1200" spc="-38" baseline="0" dirty="0">
          <a:solidFill>
            <a:srgbClr val="5C6670"/>
          </a:solidFill>
          <a:latin typeface="Arial" panose="020B0604020202020204" pitchFamily="34" charset="0"/>
          <a:ea typeface="+mj-ea"/>
          <a:cs typeface="Arial" panose="020B0604020202020204" pitchFamily="34" charset="0"/>
        </a:defRPr>
      </a:lvl1pPr>
    </p:titleStyle>
    <p:bodyStyle>
      <a:lvl1pPr marL="171450" marR="0" indent="-342900" algn="l" defTabSz="685800" rtl="0" eaLnBrk="1" fontAlgn="auto" latinLnBrk="0" hangingPunct="1">
        <a:lnSpc>
          <a:spcPct val="90000"/>
        </a:lnSpc>
        <a:spcBef>
          <a:spcPts val="750"/>
        </a:spcBef>
        <a:spcAft>
          <a:spcPts val="750"/>
        </a:spcAft>
        <a:buClr>
          <a:srgbClr val="4C8B2B"/>
        </a:buClr>
        <a:buSzPct val="125000"/>
        <a:buFont typeface="Arial"/>
        <a:buBlip>
          <a:blip r:embed="rId20"/>
        </a:buBlip>
        <a:tabLst/>
        <a:defRPr lang="en-US" sz="1950" kern="1200" dirty="0" smtClean="0">
          <a:solidFill>
            <a:srgbClr val="5C6670"/>
          </a:solidFill>
          <a:latin typeface="Arial" panose="020B0604020202020204" pitchFamily="34" charset="0"/>
          <a:ea typeface="+mn-ea"/>
          <a:cs typeface="Arial" panose="020B0604020202020204" pitchFamily="34" charset="0"/>
        </a:defRPr>
      </a:lvl1pPr>
      <a:lvl2pPr marL="603647" marR="0" indent="-257175"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lang="en-US" sz="1800" kern="1200" dirty="0" smtClean="0">
          <a:solidFill>
            <a:srgbClr val="5C6670"/>
          </a:solidFill>
          <a:latin typeface="Arial" panose="020B0604020202020204" pitchFamily="34" charset="0"/>
          <a:ea typeface="+mn-ea"/>
          <a:cs typeface="Arial" panose="020B0604020202020204" pitchFamily="34" charset="0"/>
        </a:defRPr>
      </a:lvl2pPr>
      <a:lvl3pPr marL="8572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lang="en-US" sz="1800" kern="1200" dirty="0" smtClean="0">
          <a:solidFill>
            <a:srgbClr val="5C6670"/>
          </a:solidFill>
          <a:latin typeface="Arial" panose="020B0604020202020204" pitchFamily="34" charset="0"/>
          <a:ea typeface="+mn-ea"/>
          <a:cs typeface="Arial" panose="020B0604020202020204" pitchFamily="34" charset="0"/>
        </a:defRPr>
      </a:lvl3pPr>
      <a:lvl4pPr marL="12001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lang="en-US" sz="1800" kern="1200" dirty="0" smtClean="0">
          <a:solidFill>
            <a:srgbClr val="5C6670"/>
          </a:solidFill>
          <a:latin typeface="Arial" panose="020B0604020202020204" pitchFamily="34" charset="0"/>
          <a:ea typeface="+mn-ea"/>
          <a:cs typeface="Arial" panose="020B0604020202020204" pitchFamily="34" charset="0"/>
        </a:defRPr>
      </a:lvl4pPr>
      <a:lvl5pPr marL="15430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lang="en-US" sz="1800" kern="1200" dirty="0">
          <a:solidFill>
            <a:srgbClr val="5C6670"/>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pPr lvl="0" algn="l" defTabSz="685800" rtl="0" eaLnBrk="1" latinLnBrk="0" hangingPunct="1">
              <a:lnSpc>
                <a:spcPct val="90000"/>
              </a:lnSpc>
              <a:spcBef>
                <a:spcPct val="0"/>
              </a:spcBef>
              <a:buNone/>
            </a:pPr>
            <a:r>
              <a:rPr lang="en-US"/>
              <a:t>Click to edit Master title style</a:t>
            </a:r>
          </a:p>
        </p:txBody>
      </p:sp>
      <p:pic>
        <p:nvPicPr>
          <p:cNvPr id="14" name="Picture 13">
            <a:extLst>
              <a:ext uri="{FF2B5EF4-FFF2-40B4-BE49-F238E27FC236}">
                <a16:creationId xmlns:a16="http://schemas.microsoft.com/office/drawing/2014/main" id="{1142B6A7-DB76-B14A-A547-D9457282C5B4}"/>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284595" y="6286500"/>
            <a:ext cx="2630805" cy="510836"/>
          </a:xfrm>
          <a:prstGeom prst="rect">
            <a:avLst/>
          </a:prstGeom>
        </p:spPr>
      </p:pic>
      <p:sp>
        <p:nvSpPr>
          <p:cNvPr id="5" name="TextBox 4">
            <a:extLst>
              <a:ext uri="{FF2B5EF4-FFF2-40B4-BE49-F238E27FC236}">
                <a16:creationId xmlns:a16="http://schemas.microsoft.com/office/drawing/2014/main" id="{A67C55A2-E271-664F-A431-647B64056C6F}"/>
              </a:ext>
            </a:extLst>
          </p:cNvPr>
          <p:cNvSpPr txBox="1"/>
          <p:nvPr userDrawn="1"/>
        </p:nvSpPr>
        <p:spPr>
          <a:xfrm>
            <a:off x="671053" y="6264417"/>
            <a:ext cx="453077" cy="253916"/>
          </a:xfrm>
          <a:prstGeom prst="rect">
            <a:avLst/>
          </a:prstGeom>
          <a:noFill/>
        </p:spPr>
        <p:txBody>
          <a:bodyPr wrap="square" rtlCol="0">
            <a:spAutoFit/>
          </a:bodyPr>
          <a:lstStyle/>
          <a:p>
            <a:r>
              <a:rPr lang="en-US" sz="525">
                <a:solidFill>
                  <a:srgbClr val="5C6670"/>
                </a:solidFill>
                <a:latin typeface="Arial" panose="020B0604020202020204" pitchFamily="34" charset="0"/>
                <a:cs typeface="Arial" panose="020B0604020202020204" pitchFamily="34" charset="0"/>
              </a:rPr>
              <a:t>PAGE </a:t>
            </a:r>
            <a:fld id="{6701FC35-8BBA-407F-BA55-47323BE423AC}" type="slidenum">
              <a:rPr lang="en-US" sz="525" smtClean="0">
                <a:solidFill>
                  <a:srgbClr val="5C6670"/>
                </a:solidFill>
                <a:latin typeface="Arial" panose="020B0604020202020204" pitchFamily="34" charset="0"/>
                <a:cs typeface="Arial" panose="020B0604020202020204" pitchFamily="34" charset="0"/>
              </a:rPr>
              <a:t>‹#›</a:t>
            </a:fld>
            <a:endParaRPr lang="en-US" sz="525">
              <a:solidFill>
                <a:srgbClr val="5C667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A444ED6-C68E-BD4C-9844-EDC246CE59B3}"/>
              </a:ext>
            </a:extLst>
          </p:cNvPr>
          <p:cNvSpPr txBox="1"/>
          <p:nvPr userDrawn="1"/>
        </p:nvSpPr>
        <p:spPr>
          <a:xfrm>
            <a:off x="1121181" y="6259655"/>
            <a:ext cx="1687285" cy="253916"/>
          </a:xfrm>
          <a:prstGeom prst="rect">
            <a:avLst/>
          </a:prstGeom>
          <a:noFill/>
        </p:spPr>
        <p:txBody>
          <a:bodyPr wrap="square" rtlCol="0">
            <a:spAutoFit/>
          </a:bodyPr>
          <a:lstStyle/>
          <a:p>
            <a:r>
              <a:rPr lang="en-US" sz="525">
                <a:solidFill>
                  <a:srgbClr val="5C6670"/>
                </a:solidFill>
                <a:latin typeface="Arial" panose="020B0604020202020204" pitchFamily="34" charset="0"/>
                <a:cs typeface="Arial" panose="020B0604020202020204" pitchFamily="34" charset="0"/>
              </a:rPr>
              <a:t>NORTH CAROLINA HEALTHCARE FOUNDATION  </a:t>
            </a:r>
          </a:p>
        </p:txBody>
      </p:sp>
      <p:sp>
        <p:nvSpPr>
          <p:cNvPr id="7" name="TextBox 6">
            <a:extLst>
              <a:ext uri="{FF2B5EF4-FFF2-40B4-BE49-F238E27FC236}">
                <a16:creationId xmlns:a16="http://schemas.microsoft.com/office/drawing/2014/main" id="{B44E34CF-3413-F248-A522-C69C928EC8FE}"/>
              </a:ext>
            </a:extLst>
          </p:cNvPr>
          <p:cNvSpPr txBox="1"/>
          <p:nvPr userDrawn="1"/>
        </p:nvSpPr>
        <p:spPr>
          <a:xfrm>
            <a:off x="2857804" y="6258746"/>
            <a:ext cx="453077" cy="253916"/>
          </a:xfrm>
          <a:prstGeom prst="rect">
            <a:avLst/>
          </a:prstGeom>
          <a:noFill/>
        </p:spPr>
        <p:txBody>
          <a:bodyPr wrap="square" rtlCol="0">
            <a:spAutoFit/>
          </a:bodyPr>
          <a:lstStyle/>
          <a:p>
            <a:fld id="{40E21DB8-2A2B-453B-99AC-BD152BF269B4}" type="datetime1">
              <a:rPr lang="en-US" sz="525" smtClean="0">
                <a:solidFill>
                  <a:srgbClr val="5C6670"/>
                </a:solidFill>
                <a:latin typeface="Arial" panose="020B0604020202020204" pitchFamily="34" charset="0"/>
                <a:cs typeface="Arial" panose="020B0604020202020204" pitchFamily="34" charset="0"/>
              </a:rPr>
              <a:t>10/12/2023</a:t>
            </a:fld>
            <a:endParaRPr lang="en-US" sz="525">
              <a:solidFill>
                <a:srgbClr val="5C6670"/>
              </a:solidFill>
              <a:latin typeface="Arial" panose="020B0604020202020204" pitchFamily="34" charset="0"/>
              <a:cs typeface="Arial" panose="020B0604020202020204" pitchFamily="34" charset="0"/>
            </a:endParaRPr>
          </a:p>
        </p:txBody>
      </p:sp>
      <p:sp>
        <p:nvSpPr>
          <p:cNvPr id="8" name="Right Triangle 7">
            <a:extLst>
              <a:ext uri="{FF2B5EF4-FFF2-40B4-BE49-F238E27FC236}">
                <a16:creationId xmlns:a16="http://schemas.microsoft.com/office/drawing/2014/main" id="{04254F4C-0AD6-DE4E-A432-2F5F48CD0232}"/>
              </a:ext>
            </a:extLst>
          </p:cNvPr>
          <p:cNvSpPr/>
          <p:nvPr userDrawn="1"/>
        </p:nvSpPr>
        <p:spPr>
          <a:xfrm rot="13500000">
            <a:off x="2755281" y="6325233"/>
            <a:ext cx="86835" cy="65126"/>
          </a:xfrm>
          <a:prstGeom prst="rtTriangle">
            <a:avLst/>
          </a:prstGeom>
          <a:solidFill>
            <a:srgbClr val="4C8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ight Triangle 8">
            <a:extLst>
              <a:ext uri="{FF2B5EF4-FFF2-40B4-BE49-F238E27FC236}">
                <a16:creationId xmlns:a16="http://schemas.microsoft.com/office/drawing/2014/main" id="{046BDEBD-B0DF-B04A-B99D-6DDE54563FE2}"/>
              </a:ext>
            </a:extLst>
          </p:cNvPr>
          <p:cNvSpPr/>
          <p:nvPr userDrawn="1"/>
        </p:nvSpPr>
        <p:spPr>
          <a:xfrm rot="13500000">
            <a:off x="1043662" y="6332378"/>
            <a:ext cx="86835" cy="65126"/>
          </a:xfrm>
          <a:prstGeom prst="rtTriangle">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29811542"/>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 id="2147484119" r:id="rId13"/>
    <p:sldLayoutId id="2147484120" r:id="rId14"/>
    <p:sldLayoutId id="2147484121" r:id="rId15"/>
    <p:sldLayoutId id="2147484122" r:id="rId16"/>
    <p:sldLayoutId id="2147484123" r:id="rId17"/>
    <p:sldLayoutId id="2147484124" r:id="rId18"/>
    <p:sldLayoutId id="2147484125" r:id="rId19"/>
  </p:sldLayoutIdLst>
  <p:hf hdr="0" ftr="0" dt="0"/>
  <p:txStyles>
    <p:titleStyle>
      <a:lvl1pPr algn="l" defTabSz="685800" rtl="0" eaLnBrk="1" latinLnBrk="0" hangingPunct="1">
        <a:lnSpc>
          <a:spcPct val="90000"/>
        </a:lnSpc>
        <a:spcBef>
          <a:spcPct val="0"/>
        </a:spcBef>
        <a:buNone/>
        <a:defRPr lang="en-US" sz="2700" kern="1200" spc="-38" baseline="0" dirty="0">
          <a:solidFill>
            <a:srgbClr val="5C6670"/>
          </a:solidFill>
          <a:latin typeface="Arial" panose="020B0604020202020204" pitchFamily="34" charset="0"/>
          <a:ea typeface="+mj-ea"/>
          <a:cs typeface="Arial" panose="020B0604020202020204" pitchFamily="34" charset="0"/>
        </a:defRPr>
      </a:lvl1pPr>
    </p:titleStyle>
    <p:bodyStyle>
      <a:lvl1pPr marL="0" marR="0" indent="-342900" algn="l" defTabSz="685800" rtl="0" eaLnBrk="1" fontAlgn="auto" latinLnBrk="0" hangingPunct="1">
        <a:lnSpc>
          <a:spcPct val="90000"/>
        </a:lnSpc>
        <a:spcBef>
          <a:spcPts val="750"/>
        </a:spcBef>
        <a:spcAft>
          <a:spcPts val="750"/>
        </a:spcAft>
        <a:buClr>
          <a:srgbClr val="4C8B2B"/>
        </a:buClr>
        <a:buSzPct val="65000"/>
        <a:buFontTx/>
        <a:buChar char="►"/>
        <a:tabLst/>
        <a:defRPr sz="2100" kern="1200">
          <a:solidFill>
            <a:schemeClr val="tx1"/>
          </a:solidFill>
          <a:latin typeface="Arial" panose="020B0604020202020204" pitchFamily="34" charset="0"/>
          <a:ea typeface="+mn-ea"/>
          <a:cs typeface="Arial" panose="020B0604020202020204" pitchFamily="34" charset="0"/>
        </a:defRPr>
      </a:lvl1pPr>
      <a:lvl2pPr marL="603647" marR="0" indent="-257175"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1650" kern="1200">
          <a:solidFill>
            <a:schemeClr val="tx1"/>
          </a:solidFill>
          <a:latin typeface="Arial" panose="020B0604020202020204" pitchFamily="34" charset="0"/>
          <a:ea typeface="+mn-ea"/>
          <a:cs typeface="Arial" panose="020B0604020202020204" pitchFamily="34" charset="0"/>
        </a:defRPr>
      </a:lvl2pPr>
      <a:lvl3pPr marL="600075" marR="0"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3pPr>
      <a:lvl4pPr marL="12001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1350" kern="1200">
          <a:solidFill>
            <a:schemeClr val="tx1"/>
          </a:solidFill>
          <a:latin typeface="Arial" panose="020B0604020202020204" pitchFamily="34" charset="0"/>
          <a:ea typeface="+mn-ea"/>
          <a:cs typeface="Arial" panose="020B0604020202020204" pitchFamily="34" charset="0"/>
        </a:defRPr>
      </a:lvl4pPr>
      <a:lvl5pPr marL="1371600" marR="0"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dirty="0">
                <a:latin typeface="Arial" panose="020B0604020202020204" pitchFamily="34" charset="0"/>
                <a:cs typeface="Arial" panose="020B0604020202020204" pitchFamily="34" charset="0"/>
              </a:rPr>
              <a:t>NCDHHS, Division of Public Health | OPDAAC Meeting | June 10, 2022</a:t>
            </a:r>
          </a:p>
          <a:p>
            <a:endParaRPr lang="en-US" dirty="0"/>
          </a:p>
        </p:txBody>
      </p:sp>
      <p:sp>
        <p:nvSpPr>
          <p:cNvPr id="5" name="Text Placeholder 13"/>
          <p:cNvSpPr txBox="1">
            <a:spLocks/>
          </p:cNvSpPr>
          <p:nvPr/>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mtClean="0"/>
              <a:pPr/>
              <a:t>‹#›</a:t>
            </a:fld>
            <a:endParaRPr lang="en-US" dirty="0"/>
          </a:p>
        </p:txBody>
      </p:sp>
    </p:spTree>
    <p:extLst>
      <p:ext uri="{BB962C8B-B14F-4D97-AF65-F5344CB8AC3E}">
        <p14:creationId xmlns:p14="http://schemas.microsoft.com/office/powerpoint/2010/main" val="3545567654"/>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5" r:id="rId10"/>
    <p:sldLayoutId id="2147483926" r:id="rId11"/>
    <p:sldLayoutId id="2147483927" r:id="rId12"/>
    <p:sldLayoutId id="2147483928" r:id="rId13"/>
  </p:sldLayoutIdLst>
  <p:hf sldNum="0" hdr="0" ft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dirty="0">
                <a:latin typeface="Arial" panose="020B0604020202020204" pitchFamily="34" charset="0"/>
                <a:cs typeface="Arial" panose="020B0604020202020204" pitchFamily="34" charset="0"/>
              </a:rPr>
              <a:t>NCDHHS, Division of Public Health | OPDAAC Meeting | June 10, 2022</a:t>
            </a:r>
          </a:p>
          <a:p>
            <a:endParaRPr lang="en-US" b="1" i="0" dirty="0">
              <a:latin typeface="Arial" panose="020B0604020202020204" pitchFamily="34" charset="0"/>
              <a:cs typeface="Arial" panose="020B0604020202020204" pitchFamily="34" charset="0"/>
            </a:endParaRPr>
          </a:p>
        </p:txBody>
      </p:sp>
      <p:sp>
        <p:nvSpPr>
          <p:cNvPr id="5" name="Text Placeholder 13"/>
          <p:cNvSpPr txBox="1">
            <a:spLocks/>
          </p:cNvSpPr>
          <p:nvPr userDrawn="1"/>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b="1" i="0" smtClean="0">
                <a:latin typeface="Arial" panose="020B0604020202020204" pitchFamily="34" charset="0"/>
                <a:cs typeface="Arial" panose="020B0604020202020204" pitchFamily="34" charset="0"/>
              </a:rPr>
              <a:pPr/>
              <a:t>‹#›</a:t>
            </a:fld>
            <a:endParaRPr lang="en-US"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5283598"/>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Lst>
  <p:hf sldNum="0"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NCDHHS, Division of Public Health | OPDAAC| September 23, 2022</a:t>
            </a:r>
          </a:p>
          <a:p>
            <a:endParaRPr lang="en-US" dirty="0"/>
          </a:p>
        </p:txBody>
      </p:sp>
      <p:sp>
        <p:nvSpPr>
          <p:cNvPr id="5" name="Text Placeholder 13"/>
          <p:cNvSpPr txBox="1">
            <a:spLocks/>
          </p:cNvSpPr>
          <p:nvPr/>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mtClean="0"/>
              <a:pPr/>
              <a:t>‹#›</a:t>
            </a:fld>
            <a:endParaRPr lang="en-US"/>
          </a:p>
        </p:txBody>
      </p:sp>
    </p:spTree>
    <p:extLst>
      <p:ext uri="{BB962C8B-B14F-4D97-AF65-F5344CB8AC3E}">
        <p14:creationId xmlns:p14="http://schemas.microsoft.com/office/powerpoint/2010/main" val="1332496782"/>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6" r:id="rId10"/>
    <p:sldLayoutId id="2147483987" r:id="rId11"/>
    <p:sldLayoutId id="2147483988" r:id="rId12"/>
    <p:sldLayoutId id="2147483989" r:id="rId13"/>
  </p:sldLayoutIdLst>
  <p:hf sldNum="0" hdr="0" ft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NCDHHS, Division of Public Health, Injury and Violence Prevention Branch | CORE Overdose Slides | August 2022</a:t>
            </a:r>
          </a:p>
          <a:p>
            <a:endParaRPr lang="en-US" dirty="0"/>
          </a:p>
        </p:txBody>
      </p:sp>
      <p:sp>
        <p:nvSpPr>
          <p:cNvPr id="5" name="Text Placeholder 13"/>
          <p:cNvSpPr txBox="1">
            <a:spLocks/>
          </p:cNvSpPr>
          <p:nvPr/>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mtClean="0"/>
              <a:pPr/>
              <a:t>‹#›</a:t>
            </a:fld>
            <a:endParaRPr lang="en-US" dirty="0"/>
          </a:p>
        </p:txBody>
      </p:sp>
    </p:spTree>
    <p:extLst>
      <p:ext uri="{BB962C8B-B14F-4D97-AF65-F5344CB8AC3E}">
        <p14:creationId xmlns:p14="http://schemas.microsoft.com/office/powerpoint/2010/main" val="2968836804"/>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Lst>
  <p:hf sldNum="0" hdr="0" ft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522287" y="6620749"/>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NCDHHS, Division of Public Health | Pain Management in Dentistry| June 17, 2022</a:t>
            </a:r>
          </a:p>
        </p:txBody>
      </p:sp>
      <p:sp>
        <p:nvSpPr>
          <p:cNvPr id="5" name="Text Placeholder 13"/>
          <p:cNvSpPr txBox="1">
            <a:spLocks/>
          </p:cNvSpPr>
          <p:nvPr userDrawn="1"/>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b="1" i="0" smtClean="0">
                <a:latin typeface="Arial" panose="020B0604020202020204" pitchFamily="34" charset="0"/>
                <a:cs typeface="Arial" panose="020B0604020202020204" pitchFamily="34" charset="0"/>
              </a:rPr>
              <a:pPr/>
              <a:t>‹#›</a:t>
            </a:fld>
            <a:endParaRPr lang="en-US"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5802125"/>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 id="2147484017" r:id="rId12"/>
    <p:sldLayoutId id="2147484018" r:id="rId13"/>
    <p:sldLayoutId id="2147484019" r:id="rId14"/>
    <p:sldLayoutId id="2147484020" r:id="rId15"/>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10/12/2023</a:t>
            </a:fld>
            <a:endParaRPr lang="en-US"/>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29857489"/>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573039903"/>
      </p:ext>
    </p:extLst>
  </p:cSld>
  <p:clrMap bg1="lt1" tx1="dk1" bg2="dk2" tx2="lt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10/12/2023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9692763"/>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3.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96.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4.sv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3.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96.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4.sv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1.svg"/><Relationship Id="rId2" Type="http://schemas.openxmlformats.org/officeDocument/2006/relationships/image" Target="../media/image33.png"/><Relationship Id="rId1" Type="http://schemas.openxmlformats.org/officeDocument/2006/relationships/slideLayout" Target="../slideLayouts/slideLayout96.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4.svg"/><Relationship Id="rId7" Type="http://schemas.openxmlformats.org/officeDocument/2006/relationships/image" Target="../media/image31.svg"/><Relationship Id="rId2" Type="http://schemas.openxmlformats.org/officeDocument/2006/relationships/image" Target="../media/image33.png"/><Relationship Id="rId1" Type="http://schemas.openxmlformats.org/officeDocument/2006/relationships/slideLayout" Target="../slideLayouts/slideLayout96.xml"/><Relationship Id="rId6" Type="http://schemas.openxmlformats.org/officeDocument/2006/relationships/image" Target="../media/image30.png"/><Relationship Id="rId5" Type="http://schemas.openxmlformats.org/officeDocument/2006/relationships/image" Target="../media/image29.svg"/><Relationship Id="rId10" Type="http://schemas.openxmlformats.org/officeDocument/2006/relationships/image" Target="../media/image43.jpeg"/><Relationship Id="rId4" Type="http://schemas.openxmlformats.org/officeDocument/2006/relationships/image" Target="../media/image28.png"/><Relationship Id="rId9" Type="http://schemas.openxmlformats.org/officeDocument/2006/relationships/image" Target="../media/image42.jpeg"/></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6.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4.svg"/><Relationship Id="rId7" Type="http://schemas.openxmlformats.org/officeDocument/2006/relationships/image" Target="../media/image31.svg"/><Relationship Id="rId2" Type="http://schemas.openxmlformats.org/officeDocument/2006/relationships/image" Target="../media/image33.png"/><Relationship Id="rId1" Type="http://schemas.openxmlformats.org/officeDocument/2006/relationships/slideLayout" Target="../slideLayouts/slideLayout96.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hyperlink" Target="mailto:smithw@co.surry.nc.us"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1.svg"/><Relationship Id="rId2" Type="http://schemas.openxmlformats.org/officeDocument/2006/relationships/image" Target="../media/image33.png"/><Relationship Id="rId1" Type="http://schemas.openxmlformats.org/officeDocument/2006/relationships/slideLayout" Target="../slideLayouts/slideLayout96.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31.svg"/><Relationship Id="rId7" Type="http://schemas.openxmlformats.org/officeDocument/2006/relationships/image" Target="../media/image29.svg"/><Relationship Id="rId2" Type="http://schemas.openxmlformats.org/officeDocument/2006/relationships/image" Target="../media/image30.png"/><Relationship Id="rId1" Type="http://schemas.openxmlformats.org/officeDocument/2006/relationships/slideLayout" Target="../slideLayouts/slideLayout96.xml"/><Relationship Id="rId6" Type="http://schemas.openxmlformats.org/officeDocument/2006/relationships/image" Target="../media/image28.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1.svg"/><Relationship Id="rId2" Type="http://schemas.openxmlformats.org/officeDocument/2006/relationships/image" Target="../media/image33.png"/><Relationship Id="rId1" Type="http://schemas.openxmlformats.org/officeDocument/2006/relationships/slideLayout" Target="../slideLayouts/slideLayout96.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4.svg"/><Relationship Id="rId7" Type="http://schemas.openxmlformats.org/officeDocument/2006/relationships/image" Target="../media/image31.svg"/><Relationship Id="rId2" Type="http://schemas.openxmlformats.org/officeDocument/2006/relationships/image" Target="../media/image33.png"/><Relationship Id="rId1" Type="http://schemas.openxmlformats.org/officeDocument/2006/relationships/slideLayout" Target="../slideLayouts/slideLayout96.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50.svg"/></Relationships>
</file>

<file path=ppt/slides/_rels/slide2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34.svg"/><Relationship Id="rId7" Type="http://schemas.openxmlformats.org/officeDocument/2006/relationships/image" Target="../media/image31.svg"/><Relationship Id="rId2" Type="http://schemas.openxmlformats.org/officeDocument/2006/relationships/image" Target="../media/image33.png"/><Relationship Id="rId1" Type="http://schemas.openxmlformats.org/officeDocument/2006/relationships/slideLayout" Target="../slideLayouts/slideLayout96.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image" Target="../media/image29.svg"/><Relationship Id="rId7" Type="http://schemas.openxmlformats.org/officeDocument/2006/relationships/image" Target="../media/image31.svg"/><Relationship Id="rId12" Type="http://schemas.openxmlformats.org/officeDocument/2006/relationships/image" Target="../media/image56.png"/><Relationship Id="rId17" Type="http://schemas.openxmlformats.org/officeDocument/2006/relationships/hyperlink" Target="mailto:CHEEKSO@CO.SURRY.NC.US" TargetMode="External"/><Relationship Id="rId2" Type="http://schemas.openxmlformats.org/officeDocument/2006/relationships/image" Target="../media/image28.png"/><Relationship Id="rId16" Type="http://schemas.openxmlformats.org/officeDocument/2006/relationships/hyperlink" Target="http://www.surrycountycares.com/" TargetMode="External"/><Relationship Id="rId1" Type="http://schemas.openxmlformats.org/officeDocument/2006/relationships/slideLayout" Target="../slideLayouts/slideLayout96.xml"/><Relationship Id="rId6" Type="http://schemas.openxmlformats.org/officeDocument/2006/relationships/image" Target="../media/image30.png"/><Relationship Id="rId11" Type="http://schemas.openxmlformats.org/officeDocument/2006/relationships/image" Target="../media/image55.svg"/><Relationship Id="rId5" Type="http://schemas.openxmlformats.org/officeDocument/2006/relationships/image" Target="../media/image34.svg"/><Relationship Id="rId15" Type="http://schemas.openxmlformats.org/officeDocument/2006/relationships/image" Target="../media/image59.svg"/><Relationship Id="rId10" Type="http://schemas.openxmlformats.org/officeDocument/2006/relationships/image" Target="../media/image54.png"/><Relationship Id="rId4" Type="http://schemas.openxmlformats.org/officeDocument/2006/relationships/image" Target="../media/image33.png"/><Relationship Id="rId9" Type="http://schemas.openxmlformats.org/officeDocument/2006/relationships/image" Target="../media/image53.svg"/><Relationship Id="rId14" Type="http://schemas.openxmlformats.org/officeDocument/2006/relationships/image" Target="../media/image5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34.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4.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34.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157.xml"/><Relationship Id="rId5" Type="http://schemas.openxmlformats.org/officeDocument/2006/relationships/image" Target="../media/image64.png"/><Relationship Id="rId4" Type="http://schemas.openxmlformats.org/officeDocument/2006/relationships/hyperlink" Target="http://www.ncha.org/emergency-department-buprenorphine-pilot-program-a-toolkit-for-north-carolina-hospitals/" TargetMode="Externa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35.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hyperlink" Target="mailto:jfoster@ncha.org" TargetMode="External"/><Relationship Id="rId2" Type="http://schemas.openxmlformats.org/officeDocument/2006/relationships/notesSlide" Target="../notesSlides/notesSlide18.xml"/><Relationship Id="rId1" Type="http://schemas.openxmlformats.org/officeDocument/2006/relationships/slideLayout" Target="../slideLayouts/slideLayout142.xml"/><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01.xml"/><Relationship Id="rId4" Type="http://schemas.openxmlformats.org/officeDocument/2006/relationships/image" Target="../media/image69.emf"/></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1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3.xml"/></Relationships>
</file>

<file path=ppt/slides/_rels/slide42.xml.rels><?xml version="1.0" encoding="UTF-8" standalone="yes"?>
<Relationships xmlns="http://schemas.openxmlformats.org/package/2006/relationships"><Relationship Id="rId2" Type="http://schemas.openxmlformats.org/officeDocument/2006/relationships/hyperlink" Target="mailto:Tess.friesen@mahec.net" TargetMode="External"/><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3" Type="http://schemas.openxmlformats.org/officeDocument/2006/relationships/hyperlink" Target="https://www.ncdhhs.gov/about/department-initiatives/overdose-epidemic/nc-opioid-and-prescription-drug-abuse-advisory-committee"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sv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96.xml"/><Relationship Id="rId6" Type="http://schemas.openxmlformats.org/officeDocument/2006/relationships/image" Target="../media/image32.jpeg"/><Relationship Id="rId5" Type="http://schemas.openxmlformats.org/officeDocument/2006/relationships/image" Target="../media/image31.sv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1.svg"/><Relationship Id="rId2" Type="http://schemas.openxmlformats.org/officeDocument/2006/relationships/image" Target="../media/image28.png"/><Relationship Id="rId1" Type="http://schemas.openxmlformats.org/officeDocument/2006/relationships/slideLayout" Target="../slideLayouts/slideLayout96.xml"/><Relationship Id="rId6" Type="http://schemas.openxmlformats.org/officeDocument/2006/relationships/image" Target="../media/image30.png"/><Relationship Id="rId5" Type="http://schemas.openxmlformats.org/officeDocument/2006/relationships/image" Target="../media/image34.sv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4.svg"/><Relationship Id="rId7" Type="http://schemas.openxmlformats.org/officeDocument/2006/relationships/image" Target="../media/image31.svg"/><Relationship Id="rId2" Type="http://schemas.openxmlformats.org/officeDocument/2006/relationships/image" Target="../media/image33.png"/><Relationship Id="rId1" Type="http://schemas.openxmlformats.org/officeDocument/2006/relationships/slideLayout" Target="../slideLayouts/slideLayout96.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96.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p:cNvSpPr>
            <a:spLocks noGrp="1"/>
          </p:cNvSpPr>
          <p:nvPr>
            <p:ph type="body" sz="quarter" idx="10"/>
          </p:nvPr>
        </p:nvSpPr>
        <p:spPr>
          <a:xfrm>
            <a:off x="2846895" y="1847653"/>
            <a:ext cx="6383284" cy="2478703"/>
          </a:xfrm>
        </p:spPr>
        <p:txBody>
          <a:bodyPr/>
          <a:lstStyle/>
          <a:p>
            <a:r>
              <a:rPr lang="en-US" dirty="0">
                <a:solidFill>
                  <a:srgbClr val="17375E"/>
                </a:solidFill>
                <a:latin typeface="+mn-lt"/>
                <a:cs typeface="Arial"/>
              </a:rPr>
              <a:t>NC Department of Health and Human Services </a:t>
            </a:r>
          </a:p>
          <a:p>
            <a:r>
              <a:rPr lang="en-US" sz="3200" b="1" dirty="0">
                <a:solidFill>
                  <a:srgbClr val="17375E"/>
                </a:solidFill>
                <a:latin typeface="+mn-lt"/>
              </a:rPr>
              <a:t>NC Opioid and Prescription Drug Abuse Advisory Committee (OPDAAC)</a:t>
            </a:r>
          </a:p>
        </p:txBody>
      </p:sp>
      <p:sp>
        <p:nvSpPr>
          <p:cNvPr id="11" name="Text Placeholder 9"/>
          <p:cNvSpPr>
            <a:spLocks noGrp="1"/>
          </p:cNvSpPr>
          <p:nvPr>
            <p:ph type="body" sz="quarter" idx="11"/>
          </p:nvPr>
        </p:nvSpPr>
        <p:spPr>
          <a:xfrm>
            <a:off x="2859323" y="4768007"/>
            <a:ext cx="5774267" cy="488226"/>
          </a:xfrm>
        </p:spPr>
        <p:txBody>
          <a:bodyPr>
            <a:normAutofit/>
          </a:bodyPr>
          <a:lstStyle/>
          <a:p>
            <a:r>
              <a:rPr lang="en-US" sz="2000" dirty="0">
                <a:solidFill>
                  <a:srgbClr val="17375E"/>
                </a:solidFill>
                <a:latin typeface="Arial" panose="020B0604020202020204" pitchFamily="34" charset="0"/>
                <a:cs typeface="Arial" panose="020B0604020202020204" pitchFamily="34" charset="0"/>
              </a:rPr>
              <a:t>October 5, 2023</a:t>
            </a:r>
          </a:p>
        </p:txBody>
      </p:sp>
    </p:spTree>
    <p:extLst>
      <p:ext uri="{BB962C8B-B14F-4D97-AF65-F5344CB8AC3E}">
        <p14:creationId xmlns:p14="http://schemas.microsoft.com/office/powerpoint/2010/main" val="2860315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620417" y="5213638"/>
            <a:ext cx="918032" cy="918032"/>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endParaRPr lang="en-US" sz="900">
              <a:solidFill>
                <a:prstClr val="black"/>
              </a:solidFill>
              <a:latin typeface="Calibri"/>
            </a:endParaRPr>
          </a:p>
        </p:txBody>
      </p:sp>
      <p:sp>
        <p:nvSpPr>
          <p:cNvPr id="3" name="Freeform 3"/>
          <p:cNvSpPr/>
          <p:nvPr/>
        </p:nvSpPr>
        <p:spPr>
          <a:xfrm rot="2871165">
            <a:off x="291030" y="5084455"/>
            <a:ext cx="713827" cy="713827"/>
          </a:xfrm>
          <a:custGeom>
            <a:avLst/>
            <a:gdLst/>
            <a:ahLst/>
            <a:cxnLst/>
            <a:rect l="l" t="t" r="r" b="b"/>
            <a:pathLst>
              <a:path w="1427654" h="1427654">
                <a:moveTo>
                  <a:pt x="0" y="0"/>
                </a:moveTo>
                <a:lnTo>
                  <a:pt x="1427654" y="0"/>
                </a:lnTo>
                <a:lnTo>
                  <a:pt x="1427654" y="1427654"/>
                </a:lnTo>
                <a:lnTo>
                  <a:pt x="0" y="14276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a:endParaRPr lang="en-US" sz="900">
              <a:solidFill>
                <a:prstClr val="black"/>
              </a:solidFill>
              <a:latin typeface="Calibri"/>
            </a:endParaRPr>
          </a:p>
        </p:txBody>
      </p:sp>
      <p:sp>
        <p:nvSpPr>
          <p:cNvPr id="4" name="Freeform 4"/>
          <p:cNvSpPr/>
          <p:nvPr/>
        </p:nvSpPr>
        <p:spPr>
          <a:xfrm rot="2871165">
            <a:off x="8004151" y="5047155"/>
            <a:ext cx="518557" cy="518557"/>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a:endParaRPr lang="en-US" sz="900">
              <a:solidFill>
                <a:prstClr val="black"/>
              </a:solidFill>
              <a:latin typeface="Calibri"/>
            </a:endParaRPr>
          </a:p>
        </p:txBody>
      </p:sp>
      <p:sp>
        <p:nvSpPr>
          <p:cNvPr id="5" name="Freeform 5"/>
          <p:cNvSpPr/>
          <p:nvPr/>
        </p:nvSpPr>
        <p:spPr>
          <a:xfrm rot="2871165">
            <a:off x="184005" y="1067860"/>
            <a:ext cx="251810" cy="251810"/>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endParaRPr lang="en-US" sz="900">
              <a:solidFill>
                <a:prstClr val="black"/>
              </a:solidFill>
              <a:latin typeface="Calibri"/>
            </a:endParaRPr>
          </a:p>
        </p:txBody>
      </p:sp>
      <p:sp>
        <p:nvSpPr>
          <p:cNvPr id="6" name="Freeform 6"/>
          <p:cNvSpPr/>
          <p:nvPr/>
        </p:nvSpPr>
        <p:spPr>
          <a:xfrm rot="2700000">
            <a:off x="165344" y="1359109"/>
            <a:ext cx="798352" cy="798352"/>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a:endParaRPr lang="en-US" sz="900">
              <a:solidFill>
                <a:prstClr val="black"/>
              </a:solidFill>
              <a:latin typeface="Calibri"/>
            </a:endParaRPr>
          </a:p>
        </p:txBody>
      </p:sp>
      <p:sp>
        <p:nvSpPr>
          <p:cNvPr id="7" name="TextBox 7"/>
          <p:cNvSpPr txBox="1"/>
          <p:nvPr/>
        </p:nvSpPr>
        <p:spPr>
          <a:xfrm>
            <a:off x="2505075" y="766210"/>
            <a:ext cx="4057650" cy="641201"/>
          </a:xfrm>
          <a:prstGeom prst="rect">
            <a:avLst/>
          </a:prstGeom>
        </p:spPr>
        <p:txBody>
          <a:bodyPr lIns="0" tIns="0" rIns="0" bIns="0" rtlCol="0" anchor="t">
            <a:spAutoFit/>
          </a:bodyPr>
          <a:lstStyle/>
          <a:p>
            <a:pPr algn="r" defTabSz="457200">
              <a:lnSpc>
                <a:spcPts val="4950"/>
              </a:lnSpc>
            </a:pPr>
            <a:r>
              <a:rPr lang="en-US" sz="4500">
                <a:solidFill>
                  <a:srgbClr val="040404"/>
                </a:solidFill>
                <a:latin typeface="Garet ExtraBold"/>
              </a:rPr>
              <a:t>County Stats</a:t>
            </a:r>
          </a:p>
        </p:txBody>
      </p:sp>
      <p:grpSp>
        <p:nvGrpSpPr>
          <p:cNvPr id="8" name="Group 8"/>
          <p:cNvGrpSpPr/>
          <p:nvPr/>
        </p:nvGrpSpPr>
        <p:grpSpPr>
          <a:xfrm>
            <a:off x="8929688" y="723347"/>
            <a:ext cx="296975" cy="5449814"/>
            <a:chOff x="0" y="0"/>
            <a:chExt cx="156431" cy="2870684"/>
          </a:xfrm>
        </p:grpSpPr>
        <p:sp>
          <p:nvSpPr>
            <p:cNvPr id="9" name="Freeform 9"/>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txBody>
            <a:bodyPr/>
            <a:lstStyle/>
            <a:p>
              <a:pPr defTabSz="457200"/>
              <a:endParaRPr lang="en-US" sz="900">
                <a:solidFill>
                  <a:prstClr val="black"/>
                </a:solidFill>
                <a:latin typeface="Calibri"/>
              </a:endParaRPr>
            </a:p>
          </p:txBody>
        </p:sp>
        <p:sp>
          <p:nvSpPr>
            <p:cNvPr id="10" name="TextBox 10"/>
            <p:cNvSpPr txBox="1"/>
            <p:nvPr/>
          </p:nvSpPr>
          <p:spPr>
            <a:xfrm>
              <a:off x="0" y="-47625"/>
              <a:ext cx="812800" cy="860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sp>
        <p:nvSpPr>
          <p:cNvPr id="11" name="Freeform 11"/>
          <p:cNvSpPr/>
          <p:nvPr/>
        </p:nvSpPr>
        <p:spPr>
          <a:xfrm rot="2700000">
            <a:off x="1227429" y="-9696"/>
            <a:ext cx="6915901" cy="6915901"/>
          </a:xfrm>
          <a:custGeom>
            <a:avLst/>
            <a:gdLst/>
            <a:ahLst/>
            <a:cxnLst/>
            <a:rect l="l" t="t" r="r" b="b"/>
            <a:pathLst>
              <a:path w="13831802" h="13831802">
                <a:moveTo>
                  <a:pt x="0" y="0"/>
                </a:moveTo>
                <a:lnTo>
                  <a:pt x="13831803" y="0"/>
                </a:lnTo>
                <a:lnTo>
                  <a:pt x="13831803" y="13831802"/>
                </a:lnTo>
                <a:lnTo>
                  <a:pt x="0" y="138318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endParaRPr lang="en-US" sz="900">
              <a:solidFill>
                <a:prstClr val="black"/>
              </a:solidFill>
              <a:latin typeface="Calibri"/>
            </a:endParaRPr>
          </a:p>
        </p:txBody>
      </p:sp>
      <p:grpSp>
        <p:nvGrpSpPr>
          <p:cNvPr id="12" name="Group 12"/>
          <p:cNvGrpSpPr/>
          <p:nvPr/>
        </p:nvGrpSpPr>
        <p:grpSpPr>
          <a:xfrm>
            <a:off x="22276" y="4793425"/>
            <a:ext cx="287634" cy="28763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pPr defTabSz="457200"/>
              <a:endParaRPr lang="en-US" sz="900">
                <a:solidFill>
                  <a:prstClr val="black"/>
                </a:solidFill>
                <a:latin typeface="Calibri"/>
              </a:endParaRPr>
            </a:p>
          </p:txBody>
        </p:sp>
        <p:sp>
          <p:nvSpPr>
            <p:cNvPr id="14" name="TextBox 14"/>
            <p:cNvSpPr txBox="1"/>
            <p:nvPr/>
          </p:nvSpPr>
          <p:spPr>
            <a:xfrm>
              <a:off x="76200" y="28575"/>
              <a:ext cx="660400" cy="7080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sp>
        <p:nvSpPr>
          <p:cNvPr id="15" name="Freeform 15"/>
          <p:cNvSpPr/>
          <p:nvPr/>
        </p:nvSpPr>
        <p:spPr>
          <a:xfrm>
            <a:off x="1229605" y="1517889"/>
            <a:ext cx="7055131" cy="3968511"/>
          </a:xfrm>
          <a:custGeom>
            <a:avLst/>
            <a:gdLst/>
            <a:ahLst/>
            <a:cxnLst/>
            <a:rect l="l" t="t" r="r" b="b"/>
            <a:pathLst>
              <a:path w="14110262" h="7937022">
                <a:moveTo>
                  <a:pt x="0" y="0"/>
                </a:moveTo>
                <a:lnTo>
                  <a:pt x="14110261" y="0"/>
                </a:lnTo>
                <a:lnTo>
                  <a:pt x="14110261" y="7937022"/>
                </a:lnTo>
                <a:lnTo>
                  <a:pt x="0" y="7937022"/>
                </a:lnTo>
                <a:lnTo>
                  <a:pt x="0" y="0"/>
                </a:lnTo>
                <a:close/>
              </a:path>
            </a:pathLst>
          </a:custGeom>
          <a:blipFill>
            <a:blip r:embed="rId9"/>
            <a:stretch>
              <a:fillRect/>
            </a:stretch>
          </a:blipFill>
        </p:spPr>
        <p:txBody>
          <a:bodyPr/>
          <a:lstStyle/>
          <a:p>
            <a:pPr defTabSz="457200"/>
            <a:endParaRPr lang="en-US" sz="900">
              <a:solidFill>
                <a:prstClr val="black"/>
              </a:solidFill>
              <a:latin typeface="Calibri"/>
            </a:endParaRPr>
          </a:p>
        </p:txBody>
      </p:sp>
      <p:sp>
        <p:nvSpPr>
          <p:cNvPr id="16" name="TextBox 16"/>
          <p:cNvSpPr txBox="1"/>
          <p:nvPr/>
        </p:nvSpPr>
        <p:spPr>
          <a:xfrm>
            <a:off x="2743200" y="833087"/>
            <a:ext cx="4057650" cy="574324"/>
          </a:xfrm>
          <a:prstGeom prst="rect">
            <a:avLst/>
          </a:prstGeom>
        </p:spPr>
        <p:txBody>
          <a:bodyPr lIns="0" tIns="0" rIns="0" bIns="0" rtlCol="0" anchor="t">
            <a:spAutoFit/>
          </a:bodyPr>
          <a:lstStyle/>
          <a:p>
            <a:pPr algn="ctr" defTabSz="457200">
              <a:lnSpc>
                <a:spcPts val="4950"/>
              </a:lnSpc>
            </a:pPr>
            <a:r>
              <a:rPr lang="en-US" sz="3200" b="1" dirty="0">
                <a:solidFill>
                  <a:srgbClr val="040404"/>
                </a:solidFill>
                <a:latin typeface="Arial" panose="020B0604020202020204" pitchFamily="34" charset="0"/>
                <a:cs typeface="Arial" panose="020B0604020202020204" pitchFamily="34" charset="0"/>
              </a:rPr>
              <a:t>County Stats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620417" y="5213638"/>
            <a:ext cx="918032" cy="918032"/>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endParaRPr lang="en-US" sz="900">
              <a:solidFill>
                <a:prstClr val="black"/>
              </a:solidFill>
              <a:latin typeface="Calibri"/>
            </a:endParaRPr>
          </a:p>
        </p:txBody>
      </p:sp>
      <p:sp>
        <p:nvSpPr>
          <p:cNvPr id="3" name="Freeform 3"/>
          <p:cNvSpPr/>
          <p:nvPr/>
        </p:nvSpPr>
        <p:spPr>
          <a:xfrm rot="2871165">
            <a:off x="291030" y="5084455"/>
            <a:ext cx="713827" cy="713827"/>
          </a:xfrm>
          <a:custGeom>
            <a:avLst/>
            <a:gdLst/>
            <a:ahLst/>
            <a:cxnLst/>
            <a:rect l="l" t="t" r="r" b="b"/>
            <a:pathLst>
              <a:path w="1427654" h="1427654">
                <a:moveTo>
                  <a:pt x="0" y="0"/>
                </a:moveTo>
                <a:lnTo>
                  <a:pt x="1427654" y="0"/>
                </a:lnTo>
                <a:lnTo>
                  <a:pt x="1427654" y="1427654"/>
                </a:lnTo>
                <a:lnTo>
                  <a:pt x="0" y="14276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a:endParaRPr lang="en-US" sz="900">
              <a:solidFill>
                <a:prstClr val="black"/>
              </a:solidFill>
              <a:latin typeface="Calibri"/>
            </a:endParaRPr>
          </a:p>
        </p:txBody>
      </p:sp>
      <p:sp>
        <p:nvSpPr>
          <p:cNvPr id="4" name="Freeform 4"/>
          <p:cNvSpPr/>
          <p:nvPr/>
        </p:nvSpPr>
        <p:spPr>
          <a:xfrm rot="2871165">
            <a:off x="8004151" y="5047155"/>
            <a:ext cx="518557" cy="518557"/>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a:endParaRPr lang="en-US" sz="900">
              <a:solidFill>
                <a:prstClr val="black"/>
              </a:solidFill>
              <a:latin typeface="Calibri"/>
            </a:endParaRPr>
          </a:p>
        </p:txBody>
      </p:sp>
      <p:sp>
        <p:nvSpPr>
          <p:cNvPr id="5" name="Freeform 5"/>
          <p:cNvSpPr/>
          <p:nvPr/>
        </p:nvSpPr>
        <p:spPr>
          <a:xfrm rot="2871165">
            <a:off x="184005" y="1067860"/>
            <a:ext cx="251810" cy="251810"/>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endParaRPr lang="en-US" sz="900">
              <a:solidFill>
                <a:prstClr val="black"/>
              </a:solidFill>
              <a:latin typeface="Calibri"/>
            </a:endParaRPr>
          </a:p>
        </p:txBody>
      </p:sp>
      <p:sp>
        <p:nvSpPr>
          <p:cNvPr id="6" name="Freeform 6"/>
          <p:cNvSpPr/>
          <p:nvPr/>
        </p:nvSpPr>
        <p:spPr>
          <a:xfrm rot="2700000">
            <a:off x="165344" y="1359109"/>
            <a:ext cx="798352" cy="798352"/>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a:endParaRPr lang="en-US" sz="900">
              <a:solidFill>
                <a:prstClr val="black"/>
              </a:solidFill>
              <a:latin typeface="Calibri"/>
            </a:endParaRPr>
          </a:p>
        </p:txBody>
      </p:sp>
      <p:sp>
        <p:nvSpPr>
          <p:cNvPr id="7" name="TextBox 7"/>
          <p:cNvSpPr txBox="1"/>
          <p:nvPr/>
        </p:nvSpPr>
        <p:spPr>
          <a:xfrm>
            <a:off x="2505075" y="766210"/>
            <a:ext cx="4057650" cy="641201"/>
          </a:xfrm>
          <a:prstGeom prst="rect">
            <a:avLst/>
          </a:prstGeom>
        </p:spPr>
        <p:txBody>
          <a:bodyPr lIns="0" tIns="0" rIns="0" bIns="0" rtlCol="0" anchor="t">
            <a:spAutoFit/>
          </a:bodyPr>
          <a:lstStyle/>
          <a:p>
            <a:pPr algn="r" defTabSz="457200">
              <a:lnSpc>
                <a:spcPts val="4950"/>
              </a:lnSpc>
            </a:pPr>
            <a:r>
              <a:rPr lang="en-US" sz="4500">
                <a:solidFill>
                  <a:srgbClr val="040404"/>
                </a:solidFill>
                <a:latin typeface="Garet ExtraBold"/>
              </a:rPr>
              <a:t>County Stats</a:t>
            </a:r>
          </a:p>
        </p:txBody>
      </p:sp>
      <p:grpSp>
        <p:nvGrpSpPr>
          <p:cNvPr id="8" name="Group 8"/>
          <p:cNvGrpSpPr/>
          <p:nvPr/>
        </p:nvGrpSpPr>
        <p:grpSpPr>
          <a:xfrm>
            <a:off x="8929688" y="723347"/>
            <a:ext cx="296975" cy="5449814"/>
            <a:chOff x="0" y="0"/>
            <a:chExt cx="156431" cy="2870684"/>
          </a:xfrm>
        </p:grpSpPr>
        <p:sp>
          <p:nvSpPr>
            <p:cNvPr id="9" name="Freeform 9"/>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txBody>
            <a:bodyPr/>
            <a:lstStyle/>
            <a:p>
              <a:pPr defTabSz="457200"/>
              <a:endParaRPr lang="en-US" sz="900">
                <a:solidFill>
                  <a:prstClr val="black"/>
                </a:solidFill>
                <a:latin typeface="Calibri"/>
              </a:endParaRPr>
            </a:p>
          </p:txBody>
        </p:sp>
        <p:sp>
          <p:nvSpPr>
            <p:cNvPr id="10" name="TextBox 10"/>
            <p:cNvSpPr txBox="1"/>
            <p:nvPr/>
          </p:nvSpPr>
          <p:spPr>
            <a:xfrm>
              <a:off x="0" y="-47625"/>
              <a:ext cx="812800" cy="860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sp>
        <p:nvSpPr>
          <p:cNvPr id="11" name="Freeform 11"/>
          <p:cNvSpPr/>
          <p:nvPr/>
        </p:nvSpPr>
        <p:spPr>
          <a:xfrm rot="2700000">
            <a:off x="1227429" y="-9696"/>
            <a:ext cx="6915901" cy="6915901"/>
          </a:xfrm>
          <a:custGeom>
            <a:avLst/>
            <a:gdLst/>
            <a:ahLst/>
            <a:cxnLst/>
            <a:rect l="l" t="t" r="r" b="b"/>
            <a:pathLst>
              <a:path w="13831802" h="13831802">
                <a:moveTo>
                  <a:pt x="0" y="0"/>
                </a:moveTo>
                <a:lnTo>
                  <a:pt x="13831803" y="0"/>
                </a:lnTo>
                <a:lnTo>
                  <a:pt x="13831803" y="13831802"/>
                </a:lnTo>
                <a:lnTo>
                  <a:pt x="0" y="138318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endParaRPr lang="en-US" sz="900">
              <a:solidFill>
                <a:prstClr val="black"/>
              </a:solidFill>
              <a:latin typeface="Calibri"/>
            </a:endParaRPr>
          </a:p>
        </p:txBody>
      </p:sp>
      <p:grpSp>
        <p:nvGrpSpPr>
          <p:cNvPr id="12" name="Group 12"/>
          <p:cNvGrpSpPr/>
          <p:nvPr/>
        </p:nvGrpSpPr>
        <p:grpSpPr>
          <a:xfrm>
            <a:off x="22276" y="4793425"/>
            <a:ext cx="287634" cy="28763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pPr defTabSz="457200"/>
              <a:endParaRPr lang="en-US" sz="900">
                <a:solidFill>
                  <a:prstClr val="black"/>
                </a:solidFill>
                <a:latin typeface="Calibri"/>
              </a:endParaRPr>
            </a:p>
          </p:txBody>
        </p:sp>
        <p:sp>
          <p:nvSpPr>
            <p:cNvPr id="14" name="TextBox 14"/>
            <p:cNvSpPr txBox="1"/>
            <p:nvPr/>
          </p:nvSpPr>
          <p:spPr>
            <a:xfrm>
              <a:off x="76200" y="28575"/>
              <a:ext cx="660400" cy="7080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sp>
        <p:nvSpPr>
          <p:cNvPr id="15" name="Freeform 15"/>
          <p:cNvSpPr/>
          <p:nvPr/>
        </p:nvSpPr>
        <p:spPr>
          <a:xfrm>
            <a:off x="793874" y="1603883"/>
            <a:ext cx="7556253" cy="4187210"/>
          </a:xfrm>
          <a:custGeom>
            <a:avLst/>
            <a:gdLst/>
            <a:ahLst/>
            <a:cxnLst/>
            <a:rect l="l" t="t" r="r" b="b"/>
            <a:pathLst>
              <a:path w="15112506" h="8374420">
                <a:moveTo>
                  <a:pt x="0" y="0"/>
                </a:moveTo>
                <a:lnTo>
                  <a:pt x="15112506" y="0"/>
                </a:lnTo>
                <a:lnTo>
                  <a:pt x="15112506" y="8374420"/>
                </a:lnTo>
                <a:lnTo>
                  <a:pt x="0" y="8374420"/>
                </a:lnTo>
                <a:lnTo>
                  <a:pt x="0" y="0"/>
                </a:lnTo>
                <a:close/>
              </a:path>
            </a:pathLst>
          </a:custGeom>
          <a:blipFill>
            <a:blip r:embed="rId9"/>
            <a:stretch>
              <a:fillRect l="-489" t="-2501" r="-489"/>
            </a:stretch>
          </a:blipFill>
        </p:spPr>
        <p:txBody>
          <a:bodyPr/>
          <a:lstStyle/>
          <a:p>
            <a:pPr defTabSz="457200"/>
            <a:endParaRPr lang="en-US" sz="900">
              <a:solidFill>
                <a:prstClr val="black"/>
              </a:solidFill>
              <a:latin typeface="Calibri"/>
            </a:endParaRPr>
          </a:p>
        </p:txBody>
      </p:sp>
      <p:sp>
        <p:nvSpPr>
          <p:cNvPr id="16" name="TextBox 16"/>
          <p:cNvSpPr txBox="1"/>
          <p:nvPr/>
        </p:nvSpPr>
        <p:spPr>
          <a:xfrm>
            <a:off x="2743200" y="842410"/>
            <a:ext cx="4057650" cy="574324"/>
          </a:xfrm>
          <a:prstGeom prst="rect">
            <a:avLst/>
          </a:prstGeom>
        </p:spPr>
        <p:txBody>
          <a:bodyPr lIns="0" tIns="0" rIns="0" bIns="0" rtlCol="0" anchor="t">
            <a:spAutoFit/>
          </a:bodyPr>
          <a:lstStyle/>
          <a:p>
            <a:pPr algn="ctr" defTabSz="457200">
              <a:lnSpc>
                <a:spcPts val="4950"/>
              </a:lnSpc>
            </a:pPr>
            <a:r>
              <a:rPr lang="en-US" sz="3200" b="1" dirty="0">
                <a:solidFill>
                  <a:srgbClr val="040404"/>
                </a:solidFill>
                <a:latin typeface="Arial" panose="020B0604020202020204" pitchFamily="34" charset="0"/>
                <a:cs typeface="Arial" panose="020B0604020202020204" pitchFamily="34" charset="0"/>
              </a:rPr>
              <a:t>County Stats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1100417" y="3694571"/>
            <a:ext cx="499667" cy="499667"/>
          </a:xfrm>
          <a:custGeom>
            <a:avLst/>
            <a:gdLst/>
            <a:ahLst/>
            <a:cxnLst/>
            <a:rect l="l" t="t" r="r" b="b"/>
            <a:pathLst>
              <a:path w="999333" h="999333">
                <a:moveTo>
                  <a:pt x="0" y="0"/>
                </a:moveTo>
                <a:lnTo>
                  <a:pt x="999333" y="0"/>
                </a:lnTo>
                <a:lnTo>
                  <a:pt x="999333" y="999333"/>
                </a:lnTo>
                <a:lnTo>
                  <a:pt x="0" y="9993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3" name="Freeform 3"/>
          <p:cNvSpPr/>
          <p:nvPr/>
        </p:nvSpPr>
        <p:spPr>
          <a:xfrm rot="2700000">
            <a:off x="1164550" y="4128138"/>
            <a:ext cx="1548443" cy="1548443"/>
          </a:xfrm>
          <a:custGeom>
            <a:avLst/>
            <a:gdLst/>
            <a:ahLst/>
            <a:cxnLst/>
            <a:rect l="l" t="t" r="r" b="b"/>
            <a:pathLst>
              <a:path w="3096886" h="3096886">
                <a:moveTo>
                  <a:pt x="0" y="0"/>
                </a:moveTo>
                <a:lnTo>
                  <a:pt x="3096886" y="0"/>
                </a:lnTo>
                <a:lnTo>
                  <a:pt x="3096886" y="3096887"/>
                </a:lnTo>
                <a:lnTo>
                  <a:pt x="0" y="3096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4" name="Freeform 4"/>
          <p:cNvSpPr/>
          <p:nvPr/>
        </p:nvSpPr>
        <p:spPr>
          <a:xfrm rot="2871165">
            <a:off x="7383643" y="4103263"/>
            <a:ext cx="388918" cy="388918"/>
          </a:xfrm>
          <a:custGeom>
            <a:avLst/>
            <a:gdLst/>
            <a:ahLst/>
            <a:cxnLst/>
            <a:rect l="l" t="t" r="r" b="b"/>
            <a:pathLst>
              <a:path w="777835" h="777835">
                <a:moveTo>
                  <a:pt x="0" y="0"/>
                </a:moveTo>
                <a:lnTo>
                  <a:pt x="777835" y="0"/>
                </a:lnTo>
                <a:lnTo>
                  <a:pt x="777835" y="777835"/>
                </a:lnTo>
                <a:lnTo>
                  <a:pt x="0" y="7778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5" name="Freeform 5"/>
          <p:cNvSpPr/>
          <p:nvPr/>
        </p:nvSpPr>
        <p:spPr>
          <a:xfrm rot="2871165">
            <a:off x="3010742" y="4590654"/>
            <a:ext cx="188857" cy="188857"/>
          </a:xfrm>
          <a:custGeom>
            <a:avLst/>
            <a:gdLst/>
            <a:ahLst/>
            <a:cxnLst/>
            <a:rect l="l" t="t" r="r" b="b"/>
            <a:pathLst>
              <a:path w="377714" h="377714">
                <a:moveTo>
                  <a:pt x="0" y="0"/>
                </a:moveTo>
                <a:lnTo>
                  <a:pt x="377715" y="0"/>
                </a:lnTo>
                <a:lnTo>
                  <a:pt x="377715" y="377715"/>
                </a:lnTo>
                <a:lnTo>
                  <a:pt x="0" y="3777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6" name="Freeform 6"/>
          <p:cNvSpPr/>
          <p:nvPr/>
        </p:nvSpPr>
        <p:spPr>
          <a:xfrm rot="2700000">
            <a:off x="2699855" y="4160304"/>
            <a:ext cx="446268" cy="446268"/>
          </a:xfrm>
          <a:custGeom>
            <a:avLst/>
            <a:gdLst/>
            <a:ahLst/>
            <a:cxnLst/>
            <a:rect l="l" t="t" r="r" b="b"/>
            <a:pathLst>
              <a:path w="892535" h="892535">
                <a:moveTo>
                  <a:pt x="0" y="0"/>
                </a:moveTo>
                <a:lnTo>
                  <a:pt x="892535" y="0"/>
                </a:lnTo>
                <a:lnTo>
                  <a:pt x="892535" y="892535"/>
                </a:lnTo>
                <a:lnTo>
                  <a:pt x="0" y="892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grpSp>
        <p:nvGrpSpPr>
          <p:cNvPr id="7" name="Group 7"/>
          <p:cNvGrpSpPr/>
          <p:nvPr/>
        </p:nvGrpSpPr>
        <p:grpSpPr>
          <a:xfrm>
            <a:off x="8077796" y="860408"/>
            <a:ext cx="222731" cy="4087361"/>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txBody>
            <a:bodyPr/>
            <a:lstStyle/>
            <a:p>
              <a:pPr defTabSz="457200"/>
              <a:endParaRPr lang="en-US" sz="900">
                <a:solidFill>
                  <a:prstClr val="black"/>
                </a:solidFill>
                <a:latin typeface="Calibri"/>
              </a:endParaRPr>
            </a:p>
          </p:txBody>
        </p:sp>
        <p:sp>
          <p:nvSpPr>
            <p:cNvPr id="9" name="TextBox 9"/>
            <p:cNvSpPr txBox="1"/>
            <p:nvPr/>
          </p:nvSpPr>
          <p:spPr>
            <a:xfrm>
              <a:off x="0" y="-38100"/>
              <a:ext cx="812800" cy="850900"/>
            </a:xfrm>
            <a:prstGeom prst="rect">
              <a:avLst/>
            </a:prstGeom>
          </p:spPr>
          <p:txBody>
            <a:bodyPr lIns="19050" tIns="19050" rIns="19050" bIns="19050" rtlCol="0" anchor="ctr"/>
            <a:lstStyle/>
            <a:p>
              <a:pPr algn="ctr" defTabSz="457200">
                <a:lnSpc>
                  <a:spcPts val="1251"/>
                </a:lnSpc>
              </a:pPr>
              <a:endParaRPr sz="900">
                <a:solidFill>
                  <a:prstClr val="black"/>
                </a:solidFill>
                <a:latin typeface="Calibri"/>
              </a:endParaRPr>
            </a:p>
          </p:txBody>
        </p:sp>
      </p:grpSp>
      <p:grpSp>
        <p:nvGrpSpPr>
          <p:cNvPr id="10" name="Group 10"/>
          <p:cNvGrpSpPr/>
          <p:nvPr/>
        </p:nvGrpSpPr>
        <p:grpSpPr>
          <a:xfrm>
            <a:off x="1832156" y="4023057"/>
            <a:ext cx="213231" cy="21323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pPr defTabSz="457200"/>
              <a:endParaRPr lang="en-US" sz="900">
                <a:solidFill>
                  <a:prstClr val="black"/>
                </a:solidFill>
                <a:latin typeface="Calibri"/>
              </a:endParaRPr>
            </a:p>
          </p:txBody>
        </p:sp>
        <p:sp>
          <p:nvSpPr>
            <p:cNvPr id="12" name="TextBox 12"/>
            <p:cNvSpPr txBox="1"/>
            <p:nvPr/>
          </p:nvSpPr>
          <p:spPr>
            <a:xfrm>
              <a:off x="76200" y="38100"/>
              <a:ext cx="660400" cy="698500"/>
            </a:xfrm>
            <a:prstGeom prst="rect">
              <a:avLst/>
            </a:prstGeom>
          </p:spPr>
          <p:txBody>
            <a:bodyPr lIns="19050" tIns="19050" rIns="19050" bIns="19050" rtlCol="0" anchor="ctr"/>
            <a:lstStyle/>
            <a:p>
              <a:pPr algn="ctr" defTabSz="457200">
                <a:lnSpc>
                  <a:spcPts val="1251"/>
                </a:lnSpc>
              </a:pPr>
              <a:endParaRPr sz="900">
                <a:solidFill>
                  <a:prstClr val="black"/>
                </a:solidFill>
                <a:latin typeface="Calibri"/>
              </a:endParaRPr>
            </a:p>
          </p:txBody>
        </p:sp>
      </p:grpSp>
      <p:grpSp>
        <p:nvGrpSpPr>
          <p:cNvPr id="13" name="Group 13"/>
          <p:cNvGrpSpPr>
            <a:grpSpLocks noChangeAspect="1"/>
          </p:cNvGrpSpPr>
          <p:nvPr/>
        </p:nvGrpSpPr>
        <p:grpSpPr>
          <a:xfrm>
            <a:off x="488583" y="857250"/>
            <a:ext cx="2356465" cy="2356465"/>
            <a:chOff x="0" y="0"/>
            <a:chExt cx="6350000" cy="6350000"/>
          </a:xfrm>
        </p:grpSpPr>
        <p:sp>
          <p:nvSpPr>
            <p:cNvPr id="14" name="Freeform 14"/>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8"/>
              <a:stretch>
                <a:fillRect/>
              </a:stretch>
            </a:blipFill>
          </p:spPr>
          <p:txBody>
            <a:bodyPr/>
            <a:lstStyle/>
            <a:p>
              <a:pPr defTabSz="457200"/>
              <a:endParaRPr lang="en-US" sz="900">
                <a:solidFill>
                  <a:prstClr val="black"/>
                </a:solidFill>
                <a:latin typeface="Calibri"/>
              </a:endParaRPr>
            </a:p>
          </p:txBody>
        </p:sp>
        <p:sp>
          <p:nvSpPr>
            <p:cNvPr id="15" name="Freeform 15"/>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F826F"/>
            </a:solidFill>
          </p:spPr>
          <p:txBody>
            <a:bodyPr/>
            <a:lstStyle/>
            <a:p>
              <a:pPr defTabSz="457200"/>
              <a:endParaRPr lang="en-US" sz="900">
                <a:solidFill>
                  <a:prstClr val="black"/>
                </a:solidFill>
                <a:latin typeface="Calibri"/>
              </a:endParaRPr>
            </a:p>
          </p:txBody>
        </p:sp>
      </p:grpSp>
      <p:sp>
        <p:nvSpPr>
          <p:cNvPr id="16" name="Freeform 16"/>
          <p:cNvSpPr/>
          <p:nvPr/>
        </p:nvSpPr>
        <p:spPr>
          <a:xfrm>
            <a:off x="0" y="3285205"/>
            <a:ext cx="3033686" cy="2709706"/>
          </a:xfrm>
          <a:custGeom>
            <a:avLst/>
            <a:gdLst/>
            <a:ahLst/>
            <a:cxnLst/>
            <a:rect l="l" t="t" r="r" b="b"/>
            <a:pathLst>
              <a:path w="6067371" h="5419412">
                <a:moveTo>
                  <a:pt x="0" y="0"/>
                </a:moveTo>
                <a:lnTo>
                  <a:pt x="6067371" y="0"/>
                </a:lnTo>
                <a:lnTo>
                  <a:pt x="6067371" y="5419412"/>
                </a:lnTo>
                <a:lnTo>
                  <a:pt x="0" y="5419412"/>
                </a:lnTo>
                <a:lnTo>
                  <a:pt x="0" y="0"/>
                </a:lnTo>
                <a:close/>
              </a:path>
            </a:pathLst>
          </a:custGeom>
          <a:blipFill>
            <a:blip r:embed="rId9"/>
            <a:stretch>
              <a:fillRect t="-8641" b="-3315"/>
            </a:stretch>
          </a:blipFill>
        </p:spPr>
        <p:txBody>
          <a:bodyPr/>
          <a:lstStyle/>
          <a:p>
            <a:pPr defTabSz="457200"/>
            <a:endParaRPr lang="en-US" sz="900">
              <a:solidFill>
                <a:prstClr val="black"/>
              </a:solidFill>
              <a:latin typeface="Calibri"/>
            </a:endParaRPr>
          </a:p>
        </p:txBody>
      </p:sp>
      <p:sp>
        <p:nvSpPr>
          <p:cNvPr id="17" name="TextBox 17"/>
          <p:cNvSpPr txBox="1"/>
          <p:nvPr/>
        </p:nvSpPr>
        <p:spPr>
          <a:xfrm>
            <a:off x="4572000" y="247902"/>
            <a:ext cx="1008350" cy="474489"/>
          </a:xfrm>
          <a:prstGeom prst="rect">
            <a:avLst/>
          </a:prstGeom>
        </p:spPr>
        <p:txBody>
          <a:bodyPr lIns="0" tIns="0" rIns="0" bIns="0" rtlCol="0" anchor="t">
            <a:spAutoFit/>
          </a:bodyPr>
          <a:lstStyle/>
          <a:p>
            <a:pPr algn="r" defTabSz="457200">
              <a:lnSpc>
                <a:spcPts val="3659"/>
              </a:lnSpc>
            </a:pPr>
            <a:r>
              <a:rPr lang="en-US" sz="3200" b="1" dirty="0">
                <a:solidFill>
                  <a:srgbClr val="040404"/>
                </a:solidFill>
                <a:latin typeface="Arial" panose="020B0604020202020204" pitchFamily="34" charset="0"/>
                <a:cs typeface="Arial" panose="020B0604020202020204" pitchFamily="34" charset="0"/>
              </a:rPr>
              <a:t>MIH </a:t>
            </a:r>
          </a:p>
        </p:txBody>
      </p:sp>
      <p:sp>
        <p:nvSpPr>
          <p:cNvPr id="29" name="TextBox 28">
            <a:extLst>
              <a:ext uri="{FF2B5EF4-FFF2-40B4-BE49-F238E27FC236}">
                <a16:creationId xmlns:a16="http://schemas.microsoft.com/office/drawing/2014/main" id="{E38D07DB-6B47-24A7-5EA8-E840788AD170}"/>
              </a:ext>
            </a:extLst>
          </p:cNvPr>
          <p:cNvSpPr txBox="1"/>
          <p:nvPr/>
        </p:nvSpPr>
        <p:spPr>
          <a:xfrm>
            <a:off x="3201387" y="857250"/>
            <a:ext cx="4407421" cy="4709944"/>
          </a:xfrm>
          <a:prstGeom prst="rect">
            <a:avLst/>
          </a:prstGeom>
          <a:noFill/>
        </p:spPr>
        <p:txBody>
          <a:bodyPr wrap="square" rtlCol="0">
            <a:spAutoFit/>
          </a:bodyPr>
          <a:lstStyle/>
          <a:p>
            <a:r>
              <a:rPr lang="en-US" sz="1600" b="1" kern="100" dirty="0">
                <a:effectLst/>
                <a:latin typeface="Arial" panose="020B0604020202020204" pitchFamily="34" charset="0"/>
                <a:ea typeface="Calibri" panose="020F0502020204030204" pitchFamily="34" charset="0"/>
                <a:cs typeface="Arial" panose="020B0604020202020204" pitchFamily="34" charset="0"/>
              </a:rPr>
              <a:t>MIH/MAT Progra</a:t>
            </a:r>
            <a:r>
              <a:rPr lang="en-US" sz="1600" b="1" kern="100" dirty="0">
                <a:latin typeface="Arial" panose="020B0604020202020204" pitchFamily="34" charset="0"/>
                <a:ea typeface="Calibri" panose="020F0502020204030204" pitchFamily="34" charset="0"/>
                <a:cs typeface="Arial" panose="020B0604020202020204" pitchFamily="34" charset="0"/>
              </a:rPr>
              <a:t>m</a:t>
            </a:r>
          </a:p>
          <a:p>
            <a:endParaRPr lang="en-US" sz="1400" b="1" kern="100" dirty="0">
              <a:effectLst/>
              <a:latin typeface="Arial" panose="020B0604020202020204" pitchFamily="34" charset="0"/>
              <a:ea typeface="Calibri" panose="020F0502020204030204" pitchFamily="34" charset="0"/>
              <a:cs typeface="Arial" panose="020B0604020202020204" pitchFamily="34" charset="0"/>
            </a:endParaRPr>
          </a:p>
          <a:p>
            <a:r>
              <a:rPr lang="en-US" sz="1200" kern="100" dirty="0">
                <a:effectLst/>
                <a:latin typeface="Arial" panose="020B0604020202020204" pitchFamily="34" charset="0"/>
                <a:ea typeface="Calibri" panose="020F0502020204030204" pitchFamily="34" charset="0"/>
                <a:cs typeface="Arial" panose="020B0604020202020204" pitchFamily="34" charset="0"/>
              </a:rPr>
              <a:t>Medication Assisted Treatment (MAT) is available to clients with opioid use disorder (OUD) as a way to bridge the gap between their decision for a cleaner healthier life and long-term resources to help them in their recovery form addictions.  </a:t>
            </a:r>
          </a:p>
          <a:p>
            <a:pPr marL="0" marR="0">
              <a:lnSpc>
                <a:spcPct val="107000"/>
              </a:lnSpc>
              <a:spcBef>
                <a:spcPts val="0"/>
              </a:spcBef>
              <a:spcAft>
                <a:spcPts val="800"/>
              </a:spcAft>
            </a:pPr>
            <a:endParaRPr lang="en-US" sz="12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600" b="1" kern="100" dirty="0">
                <a:effectLst/>
                <a:latin typeface="Arial" panose="020B0604020202020204" pitchFamily="34" charset="0"/>
                <a:ea typeface="Calibri" panose="020F0502020204030204" pitchFamily="34" charset="0"/>
                <a:cs typeface="Arial" panose="020B0604020202020204" pitchFamily="34" charset="0"/>
              </a:rPr>
              <a:t>How it Works</a:t>
            </a:r>
            <a:r>
              <a:rPr lang="en-US" sz="1200" kern="1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sz="1200" kern="100" dirty="0">
                <a:effectLst/>
                <a:latin typeface="Arial" panose="020B0604020202020204" pitchFamily="34" charset="0"/>
                <a:ea typeface="Calibri" panose="020F0502020204030204" pitchFamily="34" charset="0"/>
                <a:cs typeface="Arial" panose="020B0604020202020204" pitchFamily="34" charset="0"/>
              </a:rPr>
              <a:t>MIH Paramedics take referrals from anyone, anywhere, at any time. We contact the client for a follow up. Once the client is evaluated and they meet the criteria for the MAT Program, and they agree to the terms of our program the client is inducted into our program and Suboxone is administered as needed to obtain a therapeutic dosage. We will then meet the client at a location of their choosing for up to the next 6 days to administer Suboxone. During these visits MIH Paramedics will speak with the client to keep them engaged in their recovery process. SCOSAR works during this time to facilitate appointments with a provider for MIH to handoff to as well as Peer Support Services. </a:t>
            </a:r>
          </a:p>
          <a:p>
            <a:endParaRPr lang="en-US" dirty="0"/>
          </a:p>
        </p:txBody>
      </p:sp>
      <p:sp>
        <p:nvSpPr>
          <p:cNvPr id="30" name="TextBox 29">
            <a:extLst>
              <a:ext uri="{FF2B5EF4-FFF2-40B4-BE49-F238E27FC236}">
                <a16:creationId xmlns:a16="http://schemas.microsoft.com/office/drawing/2014/main" id="{A5A6A1A9-2D05-2190-1D41-4DD9AEBA4CD7}"/>
              </a:ext>
            </a:extLst>
          </p:cNvPr>
          <p:cNvSpPr txBox="1"/>
          <p:nvPr/>
        </p:nvSpPr>
        <p:spPr>
          <a:xfrm>
            <a:off x="3201386" y="5253586"/>
            <a:ext cx="3961704" cy="979435"/>
          </a:xfrm>
          <a:prstGeom prst="rect">
            <a:avLst/>
          </a:prstGeom>
          <a:noFill/>
        </p:spPr>
        <p:txBody>
          <a:bodyPr wrap="square" rtlCol="0">
            <a:spAutoFit/>
          </a:bodyPr>
          <a:lstStyle/>
          <a:p>
            <a:pPr marL="0" marR="0">
              <a:lnSpc>
                <a:spcPct val="107000"/>
              </a:lnSpc>
              <a:spcBef>
                <a:spcPts val="0"/>
              </a:spcBef>
              <a:spcAft>
                <a:spcPts val="800"/>
              </a:spcAft>
            </a:pPr>
            <a:r>
              <a:rPr lang="en-US" sz="1400" b="1" kern="100" dirty="0">
                <a:effectLst/>
                <a:latin typeface="Arial" panose="020B0604020202020204" pitchFamily="34" charset="0"/>
                <a:ea typeface="Calibri" panose="020F0502020204030204" pitchFamily="34" charset="0"/>
                <a:cs typeface="Arial" panose="020B0604020202020204" pitchFamily="34" charset="0"/>
              </a:rPr>
              <a:t>Contact Surry County MIH</a:t>
            </a:r>
          </a:p>
          <a:p>
            <a:pPr marL="171450" marR="0" indent="-171450">
              <a:spcBef>
                <a:spcPts val="0"/>
              </a:spcBef>
              <a:buFont typeface="Arial" panose="020B0604020202020204" pitchFamily="34" charset="0"/>
              <a:buChar char="•"/>
            </a:pPr>
            <a:r>
              <a:rPr lang="en-US" sz="1200" kern="100" dirty="0">
                <a:effectLst/>
                <a:latin typeface="Arial" panose="020B0604020202020204" pitchFamily="34" charset="0"/>
                <a:ea typeface="Calibri" panose="020F0502020204030204" pitchFamily="34" charset="0"/>
                <a:cs typeface="Arial" panose="020B0604020202020204" pitchFamily="34" charset="0"/>
              </a:rPr>
              <a:t>Bubba </a:t>
            </a:r>
            <a:r>
              <a:rPr lang="en-US" sz="1200" kern="100" dirty="0" err="1">
                <a:effectLst/>
                <a:latin typeface="Arial" panose="020B0604020202020204" pitchFamily="34" charset="0"/>
                <a:ea typeface="Calibri" panose="020F0502020204030204" pitchFamily="34" charset="0"/>
                <a:cs typeface="Arial" panose="020B0604020202020204" pitchFamily="34" charset="0"/>
              </a:rPr>
              <a:t>Killgo</a:t>
            </a:r>
            <a:r>
              <a:rPr lang="en-US" sz="1200" kern="100" dirty="0">
                <a:effectLst/>
                <a:latin typeface="Arial" panose="020B0604020202020204" pitchFamily="34" charset="0"/>
                <a:ea typeface="Calibri" panose="020F0502020204030204" pitchFamily="34" charset="0"/>
                <a:cs typeface="Arial" panose="020B0604020202020204" pitchFamily="34" charset="0"/>
              </a:rPr>
              <a:t> 336-374-8363</a:t>
            </a:r>
          </a:p>
          <a:p>
            <a:pPr marL="171450" marR="0" indent="-171450">
              <a:spcBef>
                <a:spcPts val="0"/>
              </a:spcBef>
              <a:buFont typeface="Arial" panose="020B0604020202020204" pitchFamily="34" charset="0"/>
              <a:buChar char="•"/>
            </a:pPr>
            <a:r>
              <a:rPr lang="en-US" sz="1200" kern="100" dirty="0">
                <a:effectLst/>
                <a:latin typeface="Arial" panose="020B0604020202020204" pitchFamily="34" charset="0"/>
                <a:ea typeface="Calibri" panose="020F0502020204030204" pitchFamily="34" charset="0"/>
                <a:cs typeface="Arial" panose="020B0604020202020204" pitchFamily="34" charset="0"/>
              </a:rPr>
              <a:t>Andrew </a:t>
            </a:r>
            <a:r>
              <a:rPr lang="en-US" sz="1200" kern="100" dirty="0" err="1">
                <a:effectLst/>
                <a:latin typeface="Arial" panose="020B0604020202020204" pitchFamily="34" charset="0"/>
                <a:ea typeface="Calibri" panose="020F0502020204030204" pitchFamily="34" charset="0"/>
                <a:cs typeface="Arial" panose="020B0604020202020204" pitchFamily="34" charset="0"/>
              </a:rPr>
              <a:t>Casstevens</a:t>
            </a:r>
            <a:r>
              <a:rPr lang="en-US" sz="1200" kern="100" dirty="0">
                <a:effectLst/>
                <a:latin typeface="Arial" panose="020B0604020202020204" pitchFamily="34" charset="0"/>
                <a:ea typeface="Calibri" panose="020F0502020204030204" pitchFamily="34" charset="0"/>
                <a:cs typeface="Arial" panose="020B0604020202020204" pitchFamily="34" charset="0"/>
              </a:rPr>
              <a:t> 336-401-5931                                                                                                                     </a:t>
            </a:r>
          </a:p>
          <a:p>
            <a:pPr marL="171450" marR="0" indent="-171450">
              <a:spcBef>
                <a:spcPts val="0"/>
              </a:spcBef>
              <a:buFont typeface="Arial" panose="020B0604020202020204" pitchFamily="34" charset="0"/>
              <a:buChar char="•"/>
            </a:pPr>
            <a:r>
              <a:rPr lang="en-US" sz="1200" kern="100" dirty="0">
                <a:effectLst/>
                <a:latin typeface="Arial" panose="020B0604020202020204" pitchFamily="34" charset="0"/>
                <a:ea typeface="Calibri" panose="020F0502020204030204" pitchFamily="34" charset="0"/>
                <a:cs typeface="Arial" panose="020B0604020202020204" pitchFamily="34" charset="0"/>
              </a:rPr>
              <a:t>Surry County Communications 336-374-3000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436327" y="1884534"/>
            <a:ext cx="666222" cy="666222"/>
          </a:xfrm>
          <a:custGeom>
            <a:avLst/>
            <a:gdLst/>
            <a:ahLst/>
            <a:cxnLst/>
            <a:rect l="l" t="t" r="r" b="b"/>
            <a:pathLst>
              <a:path w="1332444" h="1332444">
                <a:moveTo>
                  <a:pt x="0" y="0"/>
                </a:moveTo>
                <a:lnTo>
                  <a:pt x="1332444" y="0"/>
                </a:lnTo>
                <a:lnTo>
                  <a:pt x="1332444" y="1332444"/>
                </a:lnTo>
                <a:lnTo>
                  <a:pt x="0" y="13324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3" name="Freeform 3"/>
          <p:cNvSpPr/>
          <p:nvPr/>
        </p:nvSpPr>
        <p:spPr>
          <a:xfrm rot="2700000">
            <a:off x="-406855" y="-93785"/>
            <a:ext cx="2064591" cy="2064591"/>
          </a:xfrm>
          <a:custGeom>
            <a:avLst/>
            <a:gdLst/>
            <a:ahLst/>
            <a:cxnLst/>
            <a:rect l="l" t="t" r="r" b="b"/>
            <a:pathLst>
              <a:path w="4129182" h="4129182">
                <a:moveTo>
                  <a:pt x="0" y="0"/>
                </a:moveTo>
                <a:lnTo>
                  <a:pt x="4129181" y="0"/>
                </a:lnTo>
                <a:lnTo>
                  <a:pt x="4129181"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4" name="Freeform 4"/>
          <p:cNvSpPr/>
          <p:nvPr/>
        </p:nvSpPr>
        <p:spPr>
          <a:xfrm rot="2871165">
            <a:off x="8004151" y="5047155"/>
            <a:ext cx="518557" cy="518557"/>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5" name="Freeform 5"/>
          <p:cNvSpPr/>
          <p:nvPr/>
        </p:nvSpPr>
        <p:spPr>
          <a:xfrm rot="2871165">
            <a:off x="1494251" y="1554283"/>
            <a:ext cx="251810" cy="251810"/>
          </a:xfrm>
          <a:custGeom>
            <a:avLst/>
            <a:gdLst/>
            <a:ahLst/>
            <a:cxnLst/>
            <a:rect l="l" t="t" r="r" b="b"/>
            <a:pathLst>
              <a:path w="503619" h="503619">
                <a:moveTo>
                  <a:pt x="0" y="0"/>
                </a:moveTo>
                <a:lnTo>
                  <a:pt x="503619" y="0"/>
                </a:lnTo>
                <a:lnTo>
                  <a:pt x="503619" y="503620"/>
                </a:lnTo>
                <a:lnTo>
                  <a:pt x="0" y="5036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6" name="Freeform 6"/>
          <p:cNvSpPr/>
          <p:nvPr/>
        </p:nvSpPr>
        <p:spPr>
          <a:xfrm rot="2700000">
            <a:off x="1703541" y="1260551"/>
            <a:ext cx="402619" cy="402619"/>
          </a:xfrm>
          <a:custGeom>
            <a:avLst/>
            <a:gdLst/>
            <a:ahLst/>
            <a:cxnLst/>
            <a:rect l="l" t="t" r="r" b="b"/>
            <a:pathLst>
              <a:path w="805238" h="805238">
                <a:moveTo>
                  <a:pt x="0" y="0"/>
                </a:moveTo>
                <a:lnTo>
                  <a:pt x="805238" y="0"/>
                </a:lnTo>
                <a:lnTo>
                  <a:pt x="805238" y="805237"/>
                </a:lnTo>
                <a:lnTo>
                  <a:pt x="0" y="8052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grpSp>
        <p:nvGrpSpPr>
          <p:cNvPr id="7" name="Group 7"/>
          <p:cNvGrpSpPr/>
          <p:nvPr/>
        </p:nvGrpSpPr>
        <p:grpSpPr>
          <a:xfrm>
            <a:off x="8929688" y="723347"/>
            <a:ext cx="296975" cy="5449814"/>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txBody>
            <a:bodyPr/>
            <a:lstStyle/>
            <a:p>
              <a:pPr defTabSz="457200"/>
              <a:endParaRPr lang="en-US" sz="900">
                <a:solidFill>
                  <a:prstClr val="black"/>
                </a:solidFill>
                <a:latin typeface="Calibri"/>
              </a:endParaRPr>
            </a:p>
          </p:txBody>
        </p:sp>
        <p:sp>
          <p:nvSpPr>
            <p:cNvPr id="9" name="TextBox 9"/>
            <p:cNvSpPr txBox="1"/>
            <p:nvPr/>
          </p:nvSpPr>
          <p:spPr>
            <a:xfrm>
              <a:off x="0" y="-47625"/>
              <a:ext cx="812800" cy="860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10" name="Group 10"/>
          <p:cNvGrpSpPr/>
          <p:nvPr/>
        </p:nvGrpSpPr>
        <p:grpSpPr>
          <a:xfrm>
            <a:off x="483286" y="1715870"/>
            <a:ext cx="284308" cy="28430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pPr defTabSz="457200"/>
              <a:endParaRPr lang="en-US" sz="900">
                <a:solidFill>
                  <a:prstClr val="black"/>
                </a:solidFill>
                <a:latin typeface="Calibri"/>
              </a:endParaRPr>
            </a:p>
          </p:txBody>
        </p:sp>
        <p:sp>
          <p:nvSpPr>
            <p:cNvPr id="12" name="TextBox 12"/>
            <p:cNvSpPr txBox="1"/>
            <p:nvPr/>
          </p:nvSpPr>
          <p:spPr>
            <a:xfrm>
              <a:off x="76200" y="28575"/>
              <a:ext cx="660400" cy="7080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sp>
        <p:nvSpPr>
          <p:cNvPr id="13" name="Freeform 13"/>
          <p:cNvSpPr/>
          <p:nvPr/>
        </p:nvSpPr>
        <p:spPr>
          <a:xfrm>
            <a:off x="0" y="875222"/>
            <a:ext cx="1666176" cy="1482006"/>
          </a:xfrm>
          <a:custGeom>
            <a:avLst/>
            <a:gdLst/>
            <a:ahLst/>
            <a:cxnLst/>
            <a:rect l="l" t="t" r="r" b="b"/>
            <a:pathLst>
              <a:path w="3332352" h="2964012">
                <a:moveTo>
                  <a:pt x="0" y="0"/>
                </a:moveTo>
                <a:lnTo>
                  <a:pt x="3332352" y="0"/>
                </a:lnTo>
                <a:lnTo>
                  <a:pt x="3332352" y="2964012"/>
                </a:lnTo>
                <a:lnTo>
                  <a:pt x="0" y="2964012"/>
                </a:lnTo>
                <a:lnTo>
                  <a:pt x="0" y="0"/>
                </a:lnTo>
                <a:close/>
              </a:path>
            </a:pathLst>
          </a:custGeom>
          <a:blipFill>
            <a:blip r:embed="rId8"/>
            <a:stretch>
              <a:fillRect l="-8134" r="-8134"/>
            </a:stretch>
          </a:blipFill>
        </p:spPr>
        <p:txBody>
          <a:bodyPr/>
          <a:lstStyle/>
          <a:p>
            <a:pPr defTabSz="457200"/>
            <a:endParaRPr lang="en-US" sz="900">
              <a:solidFill>
                <a:prstClr val="black"/>
              </a:solidFill>
              <a:latin typeface="Calibri"/>
            </a:endParaRPr>
          </a:p>
        </p:txBody>
      </p:sp>
      <p:sp>
        <p:nvSpPr>
          <p:cNvPr id="14" name="Freeform 14"/>
          <p:cNvSpPr/>
          <p:nvPr/>
        </p:nvSpPr>
        <p:spPr>
          <a:xfrm>
            <a:off x="-9786" y="2636242"/>
            <a:ext cx="1716017" cy="1381990"/>
          </a:xfrm>
          <a:custGeom>
            <a:avLst/>
            <a:gdLst/>
            <a:ahLst/>
            <a:cxnLst/>
            <a:rect l="l" t="t" r="r" b="b"/>
            <a:pathLst>
              <a:path w="3432034" h="2763979">
                <a:moveTo>
                  <a:pt x="0" y="0"/>
                </a:moveTo>
                <a:lnTo>
                  <a:pt x="3432034" y="0"/>
                </a:lnTo>
                <a:lnTo>
                  <a:pt x="3432034" y="2763979"/>
                </a:lnTo>
                <a:lnTo>
                  <a:pt x="0" y="2763979"/>
                </a:lnTo>
                <a:lnTo>
                  <a:pt x="0" y="0"/>
                </a:lnTo>
                <a:close/>
              </a:path>
            </a:pathLst>
          </a:custGeom>
          <a:blipFill>
            <a:blip r:embed="rId9"/>
            <a:stretch>
              <a:fillRect t="-1608" b="-1608"/>
            </a:stretch>
          </a:blipFill>
        </p:spPr>
        <p:txBody>
          <a:bodyPr/>
          <a:lstStyle/>
          <a:p>
            <a:pPr defTabSz="457200"/>
            <a:endParaRPr lang="en-US" sz="900">
              <a:solidFill>
                <a:prstClr val="black"/>
              </a:solidFill>
              <a:latin typeface="Calibri"/>
            </a:endParaRPr>
          </a:p>
        </p:txBody>
      </p:sp>
      <p:grpSp>
        <p:nvGrpSpPr>
          <p:cNvPr id="15" name="Group 15"/>
          <p:cNvGrpSpPr/>
          <p:nvPr/>
        </p:nvGrpSpPr>
        <p:grpSpPr>
          <a:xfrm>
            <a:off x="2302967" y="4127112"/>
            <a:ext cx="5442983" cy="925973"/>
            <a:chOff x="0" y="0"/>
            <a:chExt cx="14514621" cy="2469260"/>
          </a:xfrm>
        </p:grpSpPr>
        <p:grpSp>
          <p:nvGrpSpPr>
            <p:cNvPr id="16" name="Group 16"/>
            <p:cNvGrpSpPr>
              <a:grpSpLocks noChangeAspect="1"/>
            </p:cNvGrpSpPr>
            <p:nvPr/>
          </p:nvGrpSpPr>
          <p:grpSpPr>
            <a:xfrm>
              <a:off x="0" y="0"/>
              <a:ext cx="14514621" cy="2469260"/>
              <a:chOff x="0" y="0"/>
              <a:chExt cx="13271500" cy="2257778"/>
            </a:xfrm>
          </p:grpSpPr>
          <p:sp>
            <p:nvSpPr>
              <p:cNvPr id="17" name="Freeform 17"/>
              <p:cNvSpPr/>
              <p:nvPr/>
            </p:nvSpPr>
            <p:spPr>
              <a:xfrm>
                <a:off x="12700" y="0"/>
                <a:ext cx="7912100" cy="2260600"/>
              </a:xfrm>
              <a:custGeom>
                <a:avLst/>
                <a:gdLst/>
                <a:ahLst/>
                <a:cxnLst/>
                <a:rect l="l" t="t" r="r" b="b"/>
                <a:pathLst>
                  <a:path w="7912100" h="2260600">
                    <a:moveTo>
                      <a:pt x="622300" y="0"/>
                    </a:moveTo>
                    <a:cubicBezTo>
                      <a:pt x="508000" y="0"/>
                      <a:pt x="406400" y="88900"/>
                      <a:pt x="406400" y="215900"/>
                    </a:cubicBezTo>
                    <a:lnTo>
                      <a:pt x="406400" y="279400"/>
                    </a:lnTo>
                    <a:cubicBezTo>
                      <a:pt x="406400" y="393700"/>
                      <a:pt x="508000" y="495300"/>
                      <a:pt x="622300" y="495300"/>
                    </a:cubicBezTo>
                    <a:cubicBezTo>
                      <a:pt x="736600" y="495300"/>
                      <a:pt x="838200" y="393700"/>
                      <a:pt x="838200" y="279400"/>
                    </a:cubicBezTo>
                    <a:lnTo>
                      <a:pt x="838200" y="215900"/>
                    </a:lnTo>
                    <a:cubicBezTo>
                      <a:pt x="838200" y="88900"/>
                      <a:pt x="736600" y="0"/>
                      <a:pt x="622300" y="0"/>
                    </a:cubicBezTo>
                    <a:moveTo>
                      <a:pt x="406400" y="965200"/>
                    </a:moveTo>
                    <a:cubicBezTo>
                      <a:pt x="406400" y="965200"/>
                      <a:pt x="393700" y="952500"/>
                      <a:pt x="393700" y="965200"/>
                    </a:cubicBezTo>
                    <a:lnTo>
                      <a:pt x="241300" y="1320800"/>
                    </a:lnTo>
                    <a:cubicBezTo>
                      <a:pt x="215900" y="1371600"/>
                      <a:pt x="165100" y="1409700"/>
                      <a:pt x="101600" y="1409700"/>
                    </a:cubicBezTo>
                    <a:lnTo>
                      <a:pt x="38100" y="1409700"/>
                    </a:lnTo>
                    <a:cubicBezTo>
                      <a:pt x="25400" y="1409700"/>
                      <a:pt x="12700" y="1409700"/>
                      <a:pt x="12700" y="1397000"/>
                    </a:cubicBezTo>
                    <a:cubicBezTo>
                      <a:pt x="0" y="1384300"/>
                      <a:pt x="0" y="1371600"/>
                      <a:pt x="12700" y="1358900"/>
                    </a:cubicBezTo>
                    <a:lnTo>
                      <a:pt x="203200" y="914400"/>
                    </a:lnTo>
                    <a:lnTo>
                      <a:pt x="266700" y="736600"/>
                    </a:lnTo>
                    <a:cubicBezTo>
                      <a:pt x="317500" y="635000"/>
                      <a:pt x="419100" y="558800"/>
                      <a:pt x="533400" y="558800"/>
                    </a:cubicBezTo>
                    <a:lnTo>
                      <a:pt x="711200" y="558800"/>
                    </a:lnTo>
                    <a:cubicBezTo>
                      <a:pt x="825500" y="558800"/>
                      <a:pt x="927100" y="635000"/>
                      <a:pt x="977900" y="736600"/>
                    </a:cubicBezTo>
                    <a:lnTo>
                      <a:pt x="1041400" y="914400"/>
                    </a:lnTo>
                    <a:lnTo>
                      <a:pt x="1231900" y="1358900"/>
                    </a:lnTo>
                    <a:cubicBezTo>
                      <a:pt x="1244600" y="1371600"/>
                      <a:pt x="1244600" y="1384300"/>
                      <a:pt x="1231900" y="1397000"/>
                    </a:cubicBezTo>
                    <a:cubicBezTo>
                      <a:pt x="1231900" y="1409700"/>
                      <a:pt x="1219200" y="1409700"/>
                      <a:pt x="1206500" y="1409700"/>
                    </a:cubicBezTo>
                    <a:lnTo>
                      <a:pt x="1143000" y="1409700"/>
                    </a:lnTo>
                    <a:cubicBezTo>
                      <a:pt x="1079500" y="1409700"/>
                      <a:pt x="1028700" y="1371600"/>
                      <a:pt x="1003300" y="1320800"/>
                    </a:cubicBezTo>
                    <a:lnTo>
                      <a:pt x="850900" y="965200"/>
                    </a:lnTo>
                    <a:cubicBezTo>
                      <a:pt x="850900" y="952500"/>
                      <a:pt x="838200" y="965200"/>
                      <a:pt x="838200" y="965200"/>
                    </a:cubicBezTo>
                    <a:lnTo>
                      <a:pt x="901700" y="1409700"/>
                    </a:lnTo>
                    <a:lnTo>
                      <a:pt x="977900" y="2222500"/>
                    </a:lnTo>
                    <a:cubicBezTo>
                      <a:pt x="977900" y="2235200"/>
                      <a:pt x="965200" y="2235200"/>
                      <a:pt x="965200" y="2247900"/>
                    </a:cubicBezTo>
                    <a:cubicBezTo>
                      <a:pt x="952500" y="2247900"/>
                      <a:pt x="952500" y="2260600"/>
                      <a:pt x="939800" y="2260600"/>
                    </a:cubicBezTo>
                    <a:lnTo>
                      <a:pt x="889000" y="2260600"/>
                    </a:lnTo>
                    <a:cubicBezTo>
                      <a:pt x="812800" y="2260600"/>
                      <a:pt x="749300" y="2209800"/>
                      <a:pt x="749300" y="2133600"/>
                    </a:cubicBezTo>
                    <a:lnTo>
                      <a:pt x="635000" y="1447800"/>
                    </a:lnTo>
                    <a:cubicBezTo>
                      <a:pt x="622300" y="1447800"/>
                      <a:pt x="622300" y="1447800"/>
                      <a:pt x="609600" y="1447800"/>
                    </a:cubicBezTo>
                    <a:lnTo>
                      <a:pt x="495300" y="2133600"/>
                    </a:lnTo>
                    <a:cubicBezTo>
                      <a:pt x="495300" y="2209800"/>
                      <a:pt x="431800" y="2260600"/>
                      <a:pt x="355600" y="2260600"/>
                    </a:cubicBezTo>
                    <a:lnTo>
                      <a:pt x="304800" y="2260600"/>
                    </a:lnTo>
                    <a:cubicBezTo>
                      <a:pt x="292100" y="2260600"/>
                      <a:pt x="292100" y="2247900"/>
                      <a:pt x="279400" y="2247900"/>
                    </a:cubicBezTo>
                    <a:cubicBezTo>
                      <a:pt x="279400" y="2235200"/>
                      <a:pt x="266700" y="2235200"/>
                      <a:pt x="266700" y="2222500"/>
                    </a:cubicBezTo>
                    <a:lnTo>
                      <a:pt x="342900" y="1409700"/>
                    </a:lnTo>
                    <a:lnTo>
                      <a:pt x="406400" y="965200"/>
                    </a:lnTo>
                    <a:moveTo>
                      <a:pt x="1955800" y="0"/>
                    </a:moveTo>
                    <a:cubicBezTo>
                      <a:pt x="1841500" y="0"/>
                      <a:pt x="1739900" y="88900"/>
                      <a:pt x="1739900" y="215900"/>
                    </a:cubicBezTo>
                    <a:lnTo>
                      <a:pt x="1739900" y="279400"/>
                    </a:lnTo>
                    <a:cubicBezTo>
                      <a:pt x="1739900" y="393700"/>
                      <a:pt x="1841500" y="495300"/>
                      <a:pt x="1955800" y="495300"/>
                    </a:cubicBezTo>
                    <a:cubicBezTo>
                      <a:pt x="2070100" y="495300"/>
                      <a:pt x="2171700" y="393700"/>
                      <a:pt x="2171700" y="279400"/>
                    </a:cubicBezTo>
                    <a:lnTo>
                      <a:pt x="2171700" y="215900"/>
                    </a:lnTo>
                    <a:cubicBezTo>
                      <a:pt x="2171700" y="88900"/>
                      <a:pt x="2070100" y="0"/>
                      <a:pt x="1955800" y="0"/>
                    </a:cubicBezTo>
                    <a:moveTo>
                      <a:pt x="1739900" y="965200"/>
                    </a:moveTo>
                    <a:cubicBezTo>
                      <a:pt x="1739900" y="965200"/>
                      <a:pt x="1727200" y="952500"/>
                      <a:pt x="1727200" y="965200"/>
                    </a:cubicBezTo>
                    <a:lnTo>
                      <a:pt x="1574800" y="1320800"/>
                    </a:lnTo>
                    <a:cubicBezTo>
                      <a:pt x="1549400" y="1371600"/>
                      <a:pt x="1498600" y="1409700"/>
                      <a:pt x="1435100" y="1409700"/>
                    </a:cubicBezTo>
                    <a:lnTo>
                      <a:pt x="1371600" y="1409700"/>
                    </a:lnTo>
                    <a:cubicBezTo>
                      <a:pt x="1358900" y="1409700"/>
                      <a:pt x="1346200" y="1409700"/>
                      <a:pt x="1346200" y="1397000"/>
                    </a:cubicBezTo>
                    <a:cubicBezTo>
                      <a:pt x="1333500" y="1384300"/>
                      <a:pt x="1333500" y="1371600"/>
                      <a:pt x="1346200" y="1358900"/>
                    </a:cubicBezTo>
                    <a:lnTo>
                      <a:pt x="1536700" y="914400"/>
                    </a:lnTo>
                    <a:lnTo>
                      <a:pt x="1600200" y="736600"/>
                    </a:lnTo>
                    <a:cubicBezTo>
                      <a:pt x="1651000" y="635000"/>
                      <a:pt x="1752600" y="558800"/>
                      <a:pt x="1866900" y="558800"/>
                    </a:cubicBezTo>
                    <a:lnTo>
                      <a:pt x="2044700" y="558800"/>
                    </a:lnTo>
                    <a:cubicBezTo>
                      <a:pt x="2159000" y="558800"/>
                      <a:pt x="2260600" y="635000"/>
                      <a:pt x="2311400" y="736600"/>
                    </a:cubicBezTo>
                    <a:lnTo>
                      <a:pt x="2374900" y="914400"/>
                    </a:lnTo>
                    <a:lnTo>
                      <a:pt x="2565400" y="1358900"/>
                    </a:lnTo>
                    <a:cubicBezTo>
                      <a:pt x="2578100" y="1371600"/>
                      <a:pt x="2578100" y="1384300"/>
                      <a:pt x="2565400" y="1397000"/>
                    </a:cubicBezTo>
                    <a:cubicBezTo>
                      <a:pt x="2565400" y="1409700"/>
                      <a:pt x="2552700" y="1409700"/>
                      <a:pt x="2540000" y="1409700"/>
                    </a:cubicBezTo>
                    <a:lnTo>
                      <a:pt x="2476500" y="1409700"/>
                    </a:lnTo>
                    <a:cubicBezTo>
                      <a:pt x="2413000" y="1409700"/>
                      <a:pt x="2362200" y="1371600"/>
                      <a:pt x="2336800" y="1320800"/>
                    </a:cubicBezTo>
                    <a:lnTo>
                      <a:pt x="2184400" y="965200"/>
                    </a:lnTo>
                    <a:cubicBezTo>
                      <a:pt x="2184400" y="952500"/>
                      <a:pt x="2171700" y="965200"/>
                      <a:pt x="2171700" y="965200"/>
                    </a:cubicBezTo>
                    <a:lnTo>
                      <a:pt x="2235200" y="1409700"/>
                    </a:lnTo>
                    <a:lnTo>
                      <a:pt x="2311400" y="2222500"/>
                    </a:lnTo>
                    <a:cubicBezTo>
                      <a:pt x="2311400" y="2235200"/>
                      <a:pt x="2298700" y="2235200"/>
                      <a:pt x="2298700" y="2247900"/>
                    </a:cubicBezTo>
                    <a:cubicBezTo>
                      <a:pt x="2286000" y="2247900"/>
                      <a:pt x="2286000" y="2260600"/>
                      <a:pt x="2273300" y="2260600"/>
                    </a:cubicBezTo>
                    <a:lnTo>
                      <a:pt x="2222500" y="2260600"/>
                    </a:lnTo>
                    <a:cubicBezTo>
                      <a:pt x="2146300" y="2260600"/>
                      <a:pt x="2082800" y="2209800"/>
                      <a:pt x="2082800" y="2133600"/>
                    </a:cubicBezTo>
                    <a:lnTo>
                      <a:pt x="1968500" y="1447800"/>
                    </a:lnTo>
                    <a:cubicBezTo>
                      <a:pt x="1955800" y="1447800"/>
                      <a:pt x="1955800" y="1447800"/>
                      <a:pt x="1943100" y="1447800"/>
                    </a:cubicBezTo>
                    <a:lnTo>
                      <a:pt x="1828800" y="2133600"/>
                    </a:lnTo>
                    <a:cubicBezTo>
                      <a:pt x="1828800" y="2209800"/>
                      <a:pt x="1765300" y="2260600"/>
                      <a:pt x="1689100" y="2260600"/>
                    </a:cubicBezTo>
                    <a:lnTo>
                      <a:pt x="1638300" y="2260600"/>
                    </a:lnTo>
                    <a:cubicBezTo>
                      <a:pt x="1625600" y="2260600"/>
                      <a:pt x="1625600" y="2247900"/>
                      <a:pt x="1612900" y="2247900"/>
                    </a:cubicBezTo>
                    <a:cubicBezTo>
                      <a:pt x="1612900" y="2235200"/>
                      <a:pt x="1600200" y="2235200"/>
                      <a:pt x="1600200" y="2222500"/>
                    </a:cubicBezTo>
                    <a:lnTo>
                      <a:pt x="1676400" y="1409700"/>
                    </a:lnTo>
                    <a:lnTo>
                      <a:pt x="1739900" y="965200"/>
                    </a:lnTo>
                    <a:moveTo>
                      <a:pt x="3289300" y="0"/>
                    </a:moveTo>
                    <a:cubicBezTo>
                      <a:pt x="3175000" y="0"/>
                      <a:pt x="3073400" y="88900"/>
                      <a:pt x="3073400" y="215900"/>
                    </a:cubicBezTo>
                    <a:lnTo>
                      <a:pt x="3073400" y="279400"/>
                    </a:lnTo>
                    <a:cubicBezTo>
                      <a:pt x="3073400" y="393700"/>
                      <a:pt x="3175000" y="495300"/>
                      <a:pt x="3289300" y="495300"/>
                    </a:cubicBezTo>
                    <a:cubicBezTo>
                      <a:pt x="3403600" y="495300"/>
                      <a:pt x="3505200" y="393700"/>
                      <a:pt x="3505200" y="279400"/>
                    </a:cubicBezTo>
                    <a:lnTo>
                      <a:pt x="3505200" y="215900"/>
                    </a:lnTo>
                    <a:cubicBezTo>
                      <a:pt x="3505200" y="88900"/>
                      <a:pt x="3403600" y="0"/>
                      <a:pt x="3289300" y="0"/>
                    </a:cubicBezTo>
                    <a:moveTo>
                      <a:pt x="3073400" y="965200"/>
                    </a:moveTo>
                    <a:cubicBezTo>
                      <a:pt x="3073400" y="965200"/>
                      <a:pt x="3060700" y="952500"/>
                      <a:pt x="3060700" y="965200"/>
                    </a:cubicBezTo>
                    <a:lnTo>
                      <a:pt x="2908300" y="1320800"/>
                    </a:lnTo>
                    <a:cubicBezTo>
                      <a:pt x="2882900" y="1371600"/>
                      <a:pt x="2832100" y="1409700"/>
                      <a:pt x="2768600" y="1409700"/>
                    </a:cubicBezTo>
                    <a:lnTo>
                      <a:pt x="2705100" y="1409700"/>
                    </a:lnTo>
                    <a:cubicBezTo>
                      <a:pt x="2692400" y="1409700"/>
                      <a:pt x="2679700" y="1409700"/>
                      <a:pt x="2679700" y="1397000"/>
                    </a:cubicBezTo>
                    <a:cubicBezTo>
                      <a:pt x="2667000" y="1384300"/>
                      <a:pt x="2667000" y="1371600"/>
                      <a:pt x="2679700" y="1358900"/>
                    </a:cubicBezTo>
                    <a:lnTo>
                      <a:pt x="2870200" y="914400"/>
                    </a:lnTo>
                    <a:lnTo>
                      <a:pt x="2933700" y="736600"/>
                    </a:lnTo>
                    <a:cubicBezTo>
                      <a:pt x="2984500" y="635000"/>
                      <a:pt x="3086100" y="558800"/>
                      <a:pt x="3200400" y="558800"/>
                    </a:cubicBezTo>
                    <a:lnTo>
                      <a:pt x="3378200" y="558800"/>
                    </a:lnTo>
                    <a:cubicBezTo>
                      <a:pt x="3492500" y="558800"/>
                      <a:pt x="3594100" y="635000"/>
                      <a:pt x="3644900" y="736600"/>
                    </a:cubicBezTo>
                    <a:lnTo>
                      <a:pt x="3708400" y="914400"/>
                    </a:lnTo>
                    <a:lnTo>
                      <a:pt x="3898900" y="1358900"/>
                    </a:lnTo>
                    <a:cubicBezTo>
                      <a:pt x="3911600" y="1371600"/>
                      <a:pt x="3911600" y="1384300"/>
                      <a:pt x="3898900" y="1397000"/>
                    </a:cubicBezTo>
                    <a:cubicBezTo>
                      <a:pt x="3898900" y="1409700"/>
                      <a:pt x="3886200" y="1409700"/>
                      <a:pt x="3873500" y="1409700"/>
                    </a:cubicBezTo>
                    <a:lnTo>
                      <a:pt x="3810000" y="1409700"/>
                    </a:lnTo>
                    <a:cubicBezTo>
                      <a:pt x="3746500" y="1409700"/>
                      <a:pt x="3695700" y="1371600"/>
                      <a:pt x="3670300" y="1320800"/>
                    </a:cubicBezTo>
                    <a:lnTo>
                      <a:pt x="3517900" y="965200"/>
                    </a:lnTo>
                    <a:cubicBezTo>
                      <a:pt x="3517900" y="952500"/>
                      <a:pt x="3505200" y="965200"/>
                      <a:pt x="3505200" y="965200"/>
                    </a:cubicBezTo>
                    <a:lnTo>
                      <a:pt x="3568700" y="1409700"/>
                    </a:lnTo>
                    <a:lnTo>
                      <a:pt x="3644900" y="2222500"/>
                    </a:lnTo>
                    <a:cubicBezTo>
                      <a:pt x="3644900" y="2235200"/>
                      <a:pt x="3632200" y="2235200"/>
                      <a:pt x="3632200" y="2247900"/>
                    </a:cubicBezTo>
                    <a:cubicBezTo>
                      <a:pt x="3619500" y="2247900"/>
                      <a:pt x="3619500" y="2260600"/>
                      <a:pt x="3606800" y="2260600"/>
                    </a:cubicBezTo>
                    <a:lnTo>
                      <a:pt x="3556000" y="2260600"/>
                    </a:lnTo>
                    <a:cubicBezTo>
                      <a:pt x="3479800" y="2260600"/>
                      <a:pt x="3416300" y="2209800"/>
                      <a:pt x="3416300" y="2133600"/>
                    </a:cubicBezTo>
                    <a:lnTo>
                      <a:pt x="3302000" y="1447800"/>
                    </a:lnTo>
                    <a:cubicBezTo>
                      <a:pt x="3289300" y="1447800"/>
                      <a:pt x="3289300" y="1447800"/>
                      <a:pt x="3276600" y="1447800"/>
                    </a:cubicBezTo>
                    <a:lnTo>
                      <a:pt x="3162300" y="2133600"/>
                    </a:lnTo>
                    <a:cubicBezTo>
                      <a:pt x="3162300" y="2209800"/>
                      <a:pt x="3098800" y="2260600"/>
                      <a:pt x="3022600" y="2260600"/>
                    </a:cubicBezTo>
                    <a:lnTo>
                      <a:pt x="2971800" y="2260600"/>
                    </a:lnTo>
                    <a:cubicBezTo>
                      <a:pt x="2959100" y="2260600"/>
                      <a:pt x="2959100" y="2247900"/>
                      <a:pt x="2946400" y="2247900"/>
                    </a:cubicBezTo>
                    <a:cubicBezTo>
                      <a:pt x="2946400" y="2235200"/>
                      <a:pt x="2933700" y="2235200"/>
                      <a:pt x="2933700" y="2222500"/>
                    </a:cubicBezTo>
                    <a:lnTo>
                      <a:pt x="3009900" y="1409700"/>
                    </a:lnTo>
                    <a:lnTo>
                      <a:pt x="3073400" y="965200"/>
                    </a:lnTo>
                    <a:moveTo>
                      <a:pt x="4622800" y="0"/>
                    </a:moveTo>
                    <a:cubicBezTo>
                      <a:pt x="4508500" y="0"/>
                      <a:pt x="4406900" y="88900"/>
                      <a:pt x="4406900" y="215900"/>
                    </a:cubicBezTo>
                    <a:lnTo>
                      <a:pt x="4406900" y="279400"/>
                    </a:lnTo>
                    <a:cubicBezTo>
                      <a:pt x="4406900" y="393700"/>
                      <a:pt x="4508500" y="495300"/>
                      <a:pt x="4622800" y="495300"/>
                    </a:cubicBezTo>
                    <a:cubicBezTo>
                      <a:pt x="4737100" y="495300"/>
                      <a:pt x="4838700" y="393700"/>
                      <a:pt x="4838700" y="279400"/>
                    </a:cubicBezTo>
                    <a:lnTo>
                      <a:pt x="4838700" y="215900"/>
                    </a:lnTo>
                    <a:cubicBezTo>
                      <a:pt x="4838700" y="88900"/>
                      <a:pt x="4737100" y="0"/>
                      <a:pt x="4622800" y="0"/>
                    </a:cubicBezTo>
                    <a:moveTo>
                      <a:pt x="4406900" y="965200"/>
                    </a:moveTo>
                    <a:cubicBezTo>
                      <a:pt x="4406900" y="965200"/>
                      <a:pt x="4394200" y="952500"/>
                      <a:pt x="4394200" y="965200"/>
                    </a:cubicBezTo>
                    <a:lnTo>
                      <a:pt x="4241800" y="1320800"/>
                    </a:lnTo>
                    <a:cubicBezTo>
                      <a:pt x="4216400" y="1371600"/>
                      <a:pt x="4165600" y="1409700"/>
                      <a:pt x="4102100" y="1409700"/>
                    </a:cubicBezTo>
                    <a:lnTo>
                      <a:pt x="4038600" y="1409700"/>
                    </a:lnTo>
                    <a:cubicBezTo>
                      <a:pt x="4025900" y="1409700"/>
                      <a:pt x="4013200" y="1409700"/>
                      <a:pt x="4013200" y="1397000"/>
                    </a:cubicBezTo>
                    <a:cubicBezTo>
                      <a:pt x="4000500" y="1384300"/>
                      <a:pt x="4000500" y="1371600"/>
                      <a:pt x="4013200" y="1358900"/>
                    </a:cubicBezTo>
                    <a:lnTo>
                      <a:pt x="4203700" y="914400"/>
                    </a:lnTo>
                    <a:lnTo>
                      <a:pt x="4267200" y="736600"/>
                    </a:lnTo>
                    <a:cubicBezTo>
                      <a:pt x="4318000" y="635000"/>
                      <a:pt x="4419600" y="558800"/>
                      <a:pt x="4533900" y="558800"/>
                    </a:cubicBezTo>
                    <a:lnTo>
                      <a:pt x="4711700" y="558800"/>
                    </a:lnTo>
                    <a:cubicBezTo>
                      <a:pt x="4826000" y="558800"/>
                      <a:pt x="4927600" y="635000"/>
                      <a:pt x="4978400" y="736600"/>
                    </a:cubicBezTo>
                    <a:lnTo>
                      <a:pt x="5041900" y="914400"/>
                    </a:lnTo>
                    <a:lnTo>
                      <a:pt x="5232400" y="1358900"/>
                    </a:lnTo>
                    <a:cubicBezTo>
                      <a:pt x="5245100" y="1371600"/>
                      <a:pt x="5245100" y="1384300"/>
                      <a:pt x="5232400" y="1397000"/>
                    </a:cubicBezTo>
                    <a:cubicBezTo>
                      <a:pt x="5232400" y="1409700"/>
                      <a:pt x="5219700" y="1409700"/>
                      <a:pt x="5207000" y="1409700"/>
                    </a:cubicBezTo>
                    <a:lnTo>
                      <a:pt x="5143500" y="1409700"/>
                    </a:lnTo>
                    <a:cubicBezTo>
                      <a:pt x="5080000" y="1409700"/>
                      <a:pt x="5029200" y="1371600"/>
                      <a:pt x="5003800" y="1320800"/>
                    </a:cubicBezTo>
                    <a:lnTo>
                      <a:pt x="4851400" y="965200"/>
                    </a:lnTo>
                    <a:cubicBezTo>
                      <a:pt x="4851400" y="952500"/>
                      <a:pt x="4838700" y="965200"/>
                      <a:pt x="4838700" y="965200"/>
                    </a:cubicBezTo>
                    <a:lnTo>
                      <a:pt x="4902200" y="1409700"/>
                    </a:lnTo>
                    <a:lnTo>
                      <a:pt x="4978400" y="2222500"/>
                    </a:lnTo>
                    <a:cubicBezTo>
                      <a:pt x="4978400" y="2235200"/>
                      <a:pt x="4965700" y="2235200"/>
                      <a:pt x="4965700" y="2247900"/>
                    </a:cubicBezTo>
                    <a:cubicBezTo>
                      <a:pt x="4953000" y="2247900"/>
                      <a:pt x="4953000" y="2260600"/>
                      <a:pt x="4940300" y="2260600"/>
                    </a:cubicBezTo>
                    <a:lnTo>
                      <a:pt x="4889500" y="2260600"/>
                    </a:lnTo>
                    <a:cubicBezTo>
                      <a:pt x="4813300" y="2260600"/>
                      <a:pt x="4749800" y="2209800"/>
                      <a:pt x="4749800" y="2133600"/>
                    </a:cubicBezTo>
                    <a:lnTo>
                      <a:pt x="4635500" y="1447800"/>
                    </a:lnTo>
                    <a:cubicBezTo>
                      <a:pt x="4622800" y="1447800"/>
                      <a:pt x="4622800" y="1447800"/>
                      <a:pt x="4610100" y="1447800"/>
                    </a:cubicBezTo>
                    <a:lnTo>
                      <a:pt x="4495800" y="2133600"/>
                    </a:lnTo>
                    <a:cubicBezTo>
                      <a:pt x="4495800" y="2209800"/>
                      <a:pt x="4432300" y="2260600"/>
                      <a:pt x="4356100" y="2260600"/>
                    </a:cubicBezTo>
                    <a:lnTo>
                      <a:pt x="4305300" y="2260600"/>
                    </a:lnTo>
                    <a:cubicBezTo>
                      <a:pt x="4292600" y="2260600"/>
                      <a:pt x="4292600" y="2247900"/>
                      <a:pt x="4279900" y="2247900"/>
                    </a:cubicBezTo>
                    <a:cubicBezTo>
                      <a:pt x="4279900" y="2235200"/>
                      <a:pt x="4267200" y="2235200"/>
                      <a:pt x="4267200" y="2222500"/>
                    </a:cubicBezTo>
                    <a:lnTo>
                      <a:pt x="4343400" y="1409700"/>
                    </a:lnTo>
                    <a:lnTo>
                      <a:pt x="4406900" y="965200"/>
                    </a:lnTo>
                    <a:moveTo>
                      <a:pt x="5956300" y="0"/>
                    </a:moveTo>
                    <a:cubicBezTo>
                      <a:pt x="5842000" y="0"/>
                      <a:pt x="5740400" y="88900"/>
                      <a:pt x="5740400" y="215900"/>
                    </a:cubicBezTo>
                    <a:lnTo>
                      <a:pt x="5740400" y="279400"/>
                    </a:lnTo>
                    <a:cubicBezTo>
                      <a:pt x="5740400" y="393700"/>
                      <a:pt x="5842000" y="495300"/>
                      <a:pt x="5956300" y="495300"/>
                    </a:cubicBezTo>
                    <a:cubicBezTo>
                      <a:pt x="6070600" y="495300"/>
                      <a:pt x="6172200" y="393700"/>
                      <a:pt x="6172200" y="279400"/>
                    </a:cubicBezTo>
                    <a:lnTo>
                      <a:pt x="6172200" y="215900"/>
                    </a:lnTo>
                    <a:cubicBezTo>
                      <a:pt x="6172200" y="88900"/>
                      <a:pt x="6070600" y="0"/>
                      <a:pt x="5956300" y="0"/>
                    </a:cubicBezTo>
                    <a:moveTo>
                      <a:pt x="5740400" y="965200"/>
                    </a:moveTo>
                    <a:cubicBezTo>
                      <a:pt x="5740400" y="965200"/>
                      <a:pt x="5727700" y="952500"/>
                      <a:pt x="5727700" y="965200"/>
                    </a:cubicBezTo>
                    <a:lnTo>
                      <a:pt x="5575300" y="1320800"/>
                    </a:lnTo>
                    <a:cubicBezTo>
                      <a:pt x="5549900" y="1371600"/>
                      <a:pt x="5499100" y="1409700"/>
                      <a:pt x="5435600" y="1409700"/>
                    </a:cubicBezTo>
                    <a:lnTo>
                      <a:pt x="5372100" y="1409700"/>
                    </a:lnTo>
                    <a:cubicBezTo>
                      <a:pt x="5359400" y="1409700"/>
                      <a:pt x="5346700" y="1409700"/>
                      <a:pt x="5346700" y="1397000"/>
                    </a:cubicBezTo>
                    <a:cubicBezTo>
                      <a:pt x="5334000" y="1384300"/>
                      <a:pt x="5334000" y="1371600"/>
                      <a:pt x="5346700" y="1358900"/>
                    </a:cubicBezTo>
                    <a:lnTo>
                      <a:pt x="5537200" y="914400"/>
                    </a:lnTo>
                    <a:lnTo>
                      <a:pt x="5600700" y="736600"/>
                    </a:lnTo>
                    <a:cubicBezTo>
                      <a:pt x="5651500" y="635000"/>
                      <a:pt x="5753100" y="558800"/>
                      <a:pt x="5867400" y="558800"/>
                    </a:cubicBezTo>
                    <a:lnTo>
                      <a:pt x="6045200" y="558800"/>
                    </a:lnTo>
                    <a:cubicBezTo>
                      <a:pt x="6159500" y="558800"/>
                      <a:pt x="6261100" y="635000"/>
                      <a:pt x="6311900" y="736600"/>
                    </a:cubicBezTo>
                    <a:lnTo>
                      <a:pt x="6375400" y="914400"/>
                    </a:lnTo>
                    <a:lnTo>
                      <a:pt x="6565900" y="1358900"/>
                    </a:lnTo>
                    <a:cubicBezTo>
                      <a:pt x="6578600" y="1371600"/>
                      <a:pt x="6578600" y="1384300"/>
                      <a:pt x="6565900" y="1397000"/>
                    </a:cubicBezTo>
                    <a:cubicBezTo>
                      <a:pt x="6565900" y="1409700"/>
                      <a:pt x="6553200" y="1409700"/>
                      <a:pt x="6540500" y="1409700"/>
                    </a:cubicBezTo>
                    <a:lnTo>
                      <a:pt x="6477000" y="1409700"/>
                    </a:lnTo>
                    <a:cubicBezTo>
                      <a:pt x="6413500" y="1409700"/>
                      <a:pt x="6362700" y="1371600"/>
                      <a:pt x="6337300" y="1320800"/>
                    </a:cubicBezTo>
                    <a:lnTo>
                      <a:pt x="6184900" y="965200"/>
                    </a:lnTo>
                    <a:cubicBezTo>
                      <a:pt x="6184900" y="952500"/>
                      <a:pt x="6172200" y="965200"/>
                      <a:pt x="6172200" y="965200"/>
                    </a:cubicBezTo>
                    <a:lnTo>
                      <a:pt x="6235700" y="1409700"/>
                    </a:lnTo>
                    <a:lnTo>
                      <a:pt x="6311900" y="2222500"/>
                    </a:lnTo>
                    <a:cubicBezTo>
                      <a:pt x="6311900" y="2235200"/>
                      <a:pt x="6299200" y="2235200"/>
                      <a:pt x="6299200" y="2247900"/>
                    </a:cubicBezTo>
                    <a:cubicBezTo>
                      <a:pt x="6286500" y="2247900"/>
                      <a:pt x="6286500" y="2260600"/>
                      <a:pt x="6273800" y="2260600"/>
                    </a:cubicBezTo>
                    <a:lnTo>
                      <a:pt x="6223000" y="2260600"/>
                    </a:lnTo>
                    <a:cubicBezTo>
                      <a:pt x="6146800" y="2260600"/>
                      <a:pt x="6083300" y="2209800"/>
                      <a:pt x="6083300" y="2133600"/>
                    </a:cubicBezTo>
                    <a:lnTo>
                      <a:pt x="5969000" y="1447800"/>
                    </a:lnTo>
                    <a:cubicBezTo>
                      <a:pt x="5956300" y="1447800"/>
                      <a:pt x="5956300" y="1447800"/>
                      <a:pt x="5943600" y="1447800"/>
                    </a:cubicBezTo>
                    <a:lnTo>
                      <a:pt x="5829300" y="2133600"/>
                    </a:lnTo>
                    <a:cubicBezTo>
                      <a:pt x="5829300" y="2209800"/>
                      <a:pt x="5765800" y="2260600"/>
                      <a:pt x="5689600" y="2260600"/>
                    </a:cubicBezTo>
                    <a:lnTo>
                      <a:pt x="5638800" y="2260600"/>
                    </a:lnTo>
                    <a:cubicBezTo>
                      <a:pt x="5626100" y="2260600"/>
                      <a:pt x="5626100" y="2247900"/>
                      <a:pt x="5613400" y="2247900"/>
                    </a:cubicBezTo>
                    <a:cubicBezTo>
                      <a:pt x="5613400" y="2235200"/>
                      <a:pt x="5600700" y="2235200"/>
                      <a:pt x="5600700" y="2222500"/>
                    </a:cubicBezTo>
                    <a:lnTo>
                      <a:pt x="5676900" y="1409700"/>
                    </a:lnTo>
                    <a:lnTo>
                      <a:pt x="5740400" y="965200"/>
                    </a:lnTo>
                    <a:moveTo>
                      <a:pt x="7289800" y="0"/>
                    </a:moveTo>
                    <a:cubicBezTo>
                      <a:pt x="7175500" y="0"/>
                      <a:pt x="7073900" y="88900"/>
                      <a:pt x="7073900" y="215900"/>
                    </a:cubicBezTo>
                    <a:lnTo>
                      <a:pt x="7073900" y="279400"/>
                    </a:lnTo>
                    <a:cubicBezTo>
                      <a:pt x="7073900" y="393700"/>
                      <a:pt x="7175500" y="495300"/>
                      <a:pt x="7289800" y="495300"/>
                    </a:cubicBezTo>
                    <a:cubicBezTo>
                      <a:pt x="7404100" y="495300"/>
                      <a:pt x="7505700" y="393700"/>
                      <a:pt x="7505700" y="279400"/>
                    </a:cubicBezTo>
                    <a:lnTo>
                      <a:pt x="7505700" y="215900"/>
                    </a:lnTo>
                    <a:cubicBezTo>
                      <a:pt x="7505700" y="88900"/>
                      <a:pt x="7404100" y="0"/>
                      <a:pt x="7289800" y="0"/>
                    </a:cubicBezTo>
                    <a:moveTo>
                      <a:pt x="7073900" y="965200"/>
                    </a:moveTo>
                    <a:cubicBezTo>
                      <a:pt x="7073900" y="965200"/>
                      <a:pt x="7061200" y="952500"/>
                      <a:pt x="7061200" y="965200"/>
                    </a:cubicBezTo>
                    <a:lnTo>
                      <a:pt x="6908800" y="1320800"/>
                    </a:lnTo>
                    <a:cubicBezTo>
                      <a:pt x="6883400" y="1371600"/>
                      <a:pt x="6832600" y="1409700"/>
                      <a:pt x="6769100" y="1409700"/>
                    </a:cubicBezTo>
                    <a:lnTo>
                      <a:pt x="6705600" y="1409700"/>
                    </a:lnTo>
                    <a:cubicBezTo>
                      <a:pt x="6692900" y="1409700"/>
                      <a:pt x="6680200" y="1409700"/>
                      <a:pt x="6680200" y="1397000"/>
                    </a:cubicBezTo>
                    <a:cubicBezTo>
                      <a:pt x="6667500" y="1384300"/>
                      <a:pt x="6667500" y="1371600"/>
                      <a:pt x="6680200" y="1358900"/>
                    </a:cubicBezTo>
                    <a:lnTo>
                      <a:pt x="6870700" y="914400"/>
                    </a:lnTo>
                    <a:lnTo>
                      <a:pt x="6934200" y="736600"/>
                    </a:lnTo>
                    <a:cubicBezTo>
                      <a:pt x="6985000" y="635000"/>
                      <a:pt x="7086600" y="558800"/>
                      <a:pt x="7200900" y="558800"/>
                    </a:cubicBezTo>
                    <a:lnTo>
                      <a:pt x="7378700" y="558800"/>
                    </a:lnTo>
                    <a:cubicBezTo>
                      <a:pt x="7493000" y="558800"/>
                      <a:pt x="7594600" y="635000"/>
                      <a:pt x="7645400" y="736600"/>
                    </a:cubicBezTo>
                    <a:lnTo>
                      <a:pt x="7708900" y="914400"/>
                    </a:lnTo>
                    <a:lnTo>
                      <a:pt x="7899400" y="1358900"/>
                    </a:lnTo>
                    <a:cubicBezTo>
                      <a:pt x="7912100" y="1371600"/>
                      <a:pt x="7912100" y="1384300"/>
                      <a:pt x="7899400" y="1397000"/>
                    </a:cubicBezTo>
                    <a:cubicBezTo>
                      <a:pt x="7899400" y="1409700"/>
                      <a:pt x="7886700" y="1409700"/>
                      <a:pt x="7874000" y="1409700"/>
                    </a:cubicBezTo>
                    <a:lnTo>
                      <a:pt x="7810500" y="1409700"/>
                    </a:lnTo>
                    <a:cubicBezTo>
                      <a:pt x="7747000" y="1409700"/>
                      <a:pt x="7696200" y="1371600"/>
                      <a:pt x="7670800" y="1320800"/>
                    </a:cubicBezTo>
                    <a:lnTo>
                      <a:pt x="7518400" y="965200"/>
                    </a:lnTo>
                    <a:cubicBezTo>
                      <a:pt x="7518400" y="952500"/>
                      <a:pt x="7505700" y="965200"/>
                      <a:pt x="7505700" y="965200"/>
                    </a:cubicBezTo>
                    <a:lnTo>
                      <a:pt x="7569200" y="1409700"/>
                    </a:lnTo>
                    <a:lnTo>
                      <a:pt x="7645400" y="2222500"/>
                    </a:lnTo>
                    <a:cubicBezTo>
                      <a:pt x="7645400" y="2235200"/>
                      <a:pt x="7632700" y="2235200"/>
                      <a:pt x="7632700" y="2247900"/>
                    </a:cubicBezTo>
                    <a:cubicBezTo>
                      <a:pt x="7620000" y="2247900"/>
                      <a:pt x="7620000" y="2260600"/>
                      <a:pt x="7607300" y="2260600"/>
                    </a:cubicBezTo>
                    <a:lnTo>
                      <a:pt x="7556500" y="2260600"/>
                    </a:lnTo>
                    <a:cubicBezTo>
                      <a:pt x="7480300" y="2260600"/>
                      <a:pt x="7416800" y="2209800"/>
                      <a:pt x="7416800" y="2133600"/>
                    </a:cubicBezTo>
                    <a:lnTo>
                      <a:pt x="7302500" y="1447800"/>
                    </a:lnTo>
                    <a:cubicBezTo>
                      <a:pt x="7289800" y="1447800"/>
                      <a:pt x="7289800" y="1447800"/>
                      <a:pt x="7277100" y="1447800"/>
                    </a:cubicBezTo>
                    <a:lnTo>
                      <a:pt x="7162800" y="2133600"/>
                    </a:lnTo>
                    <a:cubicBezTo>
                      <a:pt x="7162800" y="2209800"/>
                      <a:pt x="7099300" y="2260600"/>
                      <a:pt x="7023100" y="2260600"/>
                    </a:cubicBezTo>
                    <a:lnTo>
                      <a:pt x="6972300" y="2260600"/>
                    </a:lnTo>
                    <a:cubicBezTo>
                      <a:pt x="6959600" y="2260600"/>
                      <a:pt x="6959600" y="2247900"/>
                      <a:pt x="6946900" y="2247900"/>
                    </a:cubicBezTo>
                    <a:cubicBezTo>
                      <a:pt x="6946900" y="2235200"/>
                      <a:pt x="6934200" y="2235200"/>
                      <a:pt x="6934200" y="2222500"/>
                    </a:cubicBezTo>
                    <a:lnTo>
                      <a:pt x="7010400" y="1409700"/>
                    </a:lnTo>
                    <a:lnTo>
                      <a:pt x="7073900" y="965200"/>
                    </a:lnTo>
                  </a:path>
                </a:pathLst>
              </a:custGeom>
              <a:solidFill>
                <a:srgbClr val="6CE5E8"/>
              </a:solidFill>
            </p:spPr>
            <p:txBody>
              <a:bodyPr/>
              <a:lstStyle/>
              <a:p>
                <a:pPr defTabSz="457200"/>
                <a:endParaRPr lang="en-US" sz="900">
                  <a:solidFill>
                    <a:prstClr val="black"/>
                  </a:solidFill>
                  <a:latin typeface="Calibri"/>
                </a:endParaRPr>
              </a:p>
            </p:txBody>
          </p:sp>
          <p:sp>
            <p:nvSpPr>
              <p:cNvPr id="18" name="Freeform 18"/>
              <p:cNvSpPr/>
              <p:nvPr/>
            </p:nvSpPr>
            <p:spPr>
              <a:xfrm>
                <a:off x="8013700" y="0"/>
                <a:ext cx="5245100" cy="2260600"/>
              </a:xfrm>
              <a:custGeom>
                <a:avLst/>
                <a:gdLst/>
                <a:ahLst/>
                <a:cxnLst/>
                <a:rect l="l" t="t" r="r" b="b"/>
                <a:pathLst>
                  <a:path w="5245100" h="2260600">
                    <a:moveTo>
                      <a:pt x="622300" y="0"/>
                    </a:moveTo>
                    <a:cubicBezTo>
                      <a:pt x="508000" y="0"/>
                      <a:pt x="406400" y="88900"/>
                      <a:pt x="406400" y="215900"/>
                    </a:cubicBezTo>
                    <a:lnTo>
                      <a:pt x="406400" y="279400"/>
                    </a:lnTo>
                    <a:cubicBezTo>
                      <a:pt x="406400" y="393700"/>
                      <a:pt x="508000" y="495300"/>
                      <a:pt x="622300" y="495300"/>
                    </a:cubicBezTo>
                    <a:cubicBezTo>
                      <a:pt x="736600" y="495300"/>
                      <a:pt x="838200" y="393700"/>
                      <a:pt x="838200" y="279400"/>
                    </a:cubicBezTo>
                    <a:lnTo>
                      <a:pt x="838200" y="215900"/>
                    </a:lnTo>
                    <a:cubicBezTo>
                      <a:pt x="838200" y="88900"/>
                      <a:pt x="736600" y="0"/>
                      <a:pt x="622300" y="0"/>
                    </a:cubicBezTo>
                    <a:moveTo>
                      <a:pt x="406400" y="965200"/>
                    </a:moveTo>
                    <a:cubicBezTo>
                      <a:pt x="406400" y="965200"/>
                      <a:pt x="393700" y="952500"/>
                      <a:pt x="393700" y="965200"/>
                    </a:cubicBezTo>
                    <a:lnTo>
                      <a:pt x="241300" y="1320800"/>
                    </a:lnTo>
                    <a:cubicBezTo>
                      <a:pt x="215900" y="1371600"/>
                      <a:pt x="165100" y="1409700"/>
                      <a:pt x="101600" y="1409700"/>
                    </a:cubicBezTo>
                    <a:lnTo>
                      <a:pt x="38100" y="1409700"/>
                    </a:lnTo>
                    <a:cubicBezTo>
                      <a:pt x="25400" y="1409700"/>
                      <a:pt x="12700" y="1409700"/>
                      <a:pt x="12700" y="1397000"/>
                    </a:cubicBezTo>
                    <a:cubicBezTo>
                      <a:pt x="0" y="1384300"/>
                      <a:pt x="0" y="1371600"/>
                      <a:pt x="12700" y="1358900"/>
                    </a:cubicBezTo>
                    <a:lnTo>
                      <a:pt x="203200" y="914400"/>
                    </a:lnTo>
                    <a:lnTo>
                      <a:pt x="266700" y="736600"/>
                    </a:lnTo>
                    <a:cubicBezTo>
                      <a:pt x="317500" y="635000"/>
                      <a:pt x="419100" y="558800"/>
                      <a:pt x="533400" y="558800"/>
                    </a:cubicBezTo>
                    <a:lnTo>
                      <a:pt x="711200" y="558800"/>
                    </a:lnTo>
                    <a:cubicBezTo>
                      <a:pt x="825500" y="558800"/>
                      <a:pt x="927100" y="635000"/>
                      <a:pt x="977900" y="736600"/>
                    </a:cubicBezTo>
                    <a:lnTo>
                      <a:pt x="1041400" y="914400"/>
                    </a:lnTo>
                    <a:lnTo>
                      <a:pt x="1231900" y="1358900"/>
                    </a:lnTo>
                    <a:cubicBezTo>
                      <a:pt x="1244600" y="1371600"/>
                      <a:pt x="1244600" y="1384300"/>
                      <a:pt x="1231900" y="1397000"/>
                    </a:cubicBezTo>
                    <a:cubicBezTo>
                      <a:pt x="1231900" y="1409700"/>
                      <a:pt x="1219200" y="1409700"/>
                      <a:pt x="1206500" y="1409700"/>
                    </a:cubicBezTo>
                    <a:lnTo>
                      <a:pt x="1143000" y="1409700"/>
                    </a:lnTo>
                    <a:cubicBezTo>
                      <a:pt x="1079500" y="1409700"/>
                      <a:pt x="1028700" y="1371600"/>
                      <a:pt x="1003300" y="1320800"/>
                    </a:cubicBezTo>
                    <a:lnTo>
                      <a:pt x="850900" y="965200"/>
                    </a:lnTo>
                    <a:cubicBezTo>
                      <a:pt x="850900" y="952500"/>
                      <a:pt x="838200" y="965200"/>
                      <a:pt x="838200" y="965200"/>
                    </a:cubicBezTo>
                    <a:lnTo>
                      <a:pt x="901700" y="1409700"/>
                    </a:lnTo>
                    <a:lnTo>
                      <a:pt x="977900" y="2222500"/>
                    </a:lnTo>
                    <a:cubicBezTo>
                      <a:pt x="977900" y="2235200"/>
                      <a:pt x="965200" y="2235200"/>
                      <a:pt x="965200" y="2247900"/>
                    </a:cubicBezTo>
                    <a:cubicBezTo>
                      <a:pt x="952500" y="2247900"/>
                      <a:pt x="952500" y="2260600"/>
                      <a:pt x="939800" y="2260600"/>
                    </a:cubicBezTo>
                    <a:lnTo>
                      <a:pt x="889000" y="2260600"/>
                    </a:lnTo>
                    <a:cubicBezTo>
                      <a:pt x="812800" y="2260600"/>
                      <a:pt x="749300" y="2209800"/>
                      <a:pt x="749300" y="2133600"/>
                    </a:cubicBezTo>
                    <a:lnTo>
                      <a:pt x="635000" y="1447800"/>
                    </a:lnTo>
                    <a:cubicBezTo>
                      <a:pt x="622300" y="1447800"/>
                      <a:pt x="622300" y="1447800"/>
                      <a:pt x="609600" y="1447800"/>
                    </a:cubicBezTo>
                    <a:lnTo>
                      <a:pt x="495300" y="2133600"/>
                    </a:lnTo>
                    <a:cubicBezTo>
                      <a:pt x="495300" y="2209800"/>
                      <a:pt x="431800" y="2260600"/>
                      <a:pt x="355600" y="2260600"/>
                    </a:cubicBezTo>
                    <a:lnTo>
                      <a:pt x="304800" y="2260600"/>
                    </a:lnTo>
                    <a:cubicBezTo>
                      <a:pt x="292100" y="2260600"/>
                      <a:pt x="292100" y="2247900"/>
                      <a:pt x="279400" y="2247900"/>
                    </a:cubicBezTo>
                    <a:cubicBezTo>
                      <a:pt x="279400" y="2235200"/>
                      <a:pt x="266700" y="2235200"/>
                      <a:pt x="266700" y="2222500"/>
                    </a:cubicBezTo>
                    <a:lnTo>
                      <a:pt x="342900" y="1409700"/>
                    </a:lnTo>
                    <a:lnTo>
                      <a:pt x="406400" y="965200"/>
                    </a:lnTo>
                    <a:moveTo>
                      <a:pt x="1955800" y="0"/>
                    </a:moveTo>
                    <a:cubicBezTo>
                      <a:pt x="1841500" y="0"/>
                      <a:pt x="1739900" y="88900"/>
                      <a:pt x="1739900" y="215900"/>
                    </a:cubicBezTo>
                    <a:lnTo>
                      <a:pt x="1739900" y="279400"/>
                    </a:lnTo>
                    <a:cubicBezTo>
                      <a:pt x="1739900" y="393700"/>
                      <a:pt x="1841500" y="495300"/>
                      <a:pt x="1955800" y="495300"/>
                    </a:cubicBezTo>
                    <a:cubicBezTo>
                      <a:pt x="2070100" y="495300"/>
                      <a:pt x="2171700" y="393700"/>
                      <a:pt x="2171700" y="279400"/>
                    </a:cubicBezTo>
                    <a:lnTo>
                      <a:pt x="2171700" y="215900"/>
                    </a:lnTo>
                    <a:cubicBezTo>
                      <a:pt x="2171700" y="88900"/>
                      <a:pt x="2070100" y="0"/>
                      <a:pt x="1955800" y="0"/>
                    </a:cubicBezTo>
                    <a:moveTo>
                      <a:pt x="1739900" y="965200"/>
                    </a:moveTo>
                    <a:cubicBezTo>
                      <a:pt x="1739900" y="965200"/>
                      <a:pt x="1727200" y="952500"/>
                      <a:pt x="1727200" y="965200"/>
                    </a:cubicBezTo>
                    <a:lnTo>
                      <a:pt x="1574800" y="1320800"/>
                    </a:lnTo>
                    <a:cubicBezTo>
                      <a:pt x="1549400" y="1371600"/>
                      <a:pt x="1498600" y="1409700"/>
                      <a:pt x="1435100" y="1409700"/>
                    </a:cubicBezTo>
                    <a:lnTo>
                      <a:pt x="1371600" y="1409700"/>
                    </a:lnTo>
                    <a:cubicBezTo>
                      <a:pt x="1358900" y="1409700"/>
                      <a:pt x="1346200" y="1409700"/>
                      <a:pt x="1346200" y="1397000"/>
                    </a:cubicBezTo>
                    <a:cubicBezTo>
                      <a:pt x="1333500" y="1384300"/>
                      <a:pt x="1333500" y="1371600"/>
                      <a:pt x="1346200" y="1358900"/>
                    </a:cubicBezTo>
                    <a:lnTo>
                      <a:pt x="1536700" y="914400"/>
                    </a:lnTo>
                    <a:lnTo>
                      <a:pt x="1600200" y="736600"/>
                    </a:lnTo>
                    <a:cubicBezTo>
                      <a:pt x="1651000" y="635000"/>
                      <a:pt x="1752600" y="558800"/>
                      <a:pt x="1866900" y="558800"/>
                    </a:cubicBezTo>
                    <a:lnTo>
                      <a:pt x="2044700" y="558800"/>
                    </a:lnTo>
                    <a:cubicBezTo>
                      <a:pt x="2159000" y="558800"/>
                      <a:pt x="2260600" y="635000"/>
                      <a:pt x="2311400" y="736600"/>
                    </a:cubicBezTo>
                    <a:lnTo>
                      <a:pt x="2374900" y="914400"/>
                    </a:lnTo>
                    <a:lnTo>
                      <a:pt x="2565400" y="1358900"/>
                    </a:lnTo>
                    <a:cubicBezTo>
                      <a:pt x="2578100" y="1371600"/>
                      <a:pt x="2578100" y="1384300"/>
                      <a:pt x="2565400" y="1397000"/>
                    </a:cubicBezTo>
                    <a:cubicBezTo>
                      <a:pt x="2565400" y="1409700"/>
                      <a:pt x="2552700" y="1409700"/>
                      <a:pt x="2540000" y="1409700"/>
                    </a:cubicBezTo>
                    <a:lnTo>
                      <a:pt x="2476500" y="1409700"/>
                    </a:lnTo>
                    <a:cubicBezTo>
                      <a:pt x="2413000" y="1409700"/>
                      <a:pt x="2362200" y="1371600"/>
                      <a:pt x="2336800" y="1320800"/>
                    </a:cubicBezTo>
                    <a:lnTo>
                      <a:pt x="2184400" y="965200"/>
                    </a:lnTo>
                    <a:cubicBezTo>
                      <a:pt x="2184400" y="952500"/>
                      <a:pt x="2171700" y="965200"/>
                      <a:pt x="2171700" y="965200"/>
                    </a:cubicBezTo>
                    <a:lnTo>
                      <a:pt x="2235200" y="1409700"/>
                    </a:lnTo>
                    <a:lnTo>
                      <a:pt x="2311400" y="2222500"/>
                    </a:lnTo>
                    <a:cubicBezTo>
                      <a:pt x="2311400" y="2235200"/>
                      <a:pt x="2298700" y="2235200"/>
                      <a:pt x="2298700" y="2247900"/>
                    </a:cubicBezTo>
                    <a:cubicBezTo>
                      <a:pt x="2286000" y="2247900"/>
                      <a:pt x="2286000" y="2260600"/>
                      <a:pt x="2273300" y="2260600"/>
                    </a:cubicBezTo>
                    <a:lnTo>
                      <a:pt x="2222500" y="2260600"/>
                    </a:lnTo>
                    <a:cubicBezTo>
                      <a:pt x="2146300" y="2260600"/>
                      <a:pt x="2082800" y="2209800"/>
                      <a:pt x="2082800" y="2133600"/>
                    </a:cubicBezTo>
                    <a:lnTo>
                      <a:pt x="1968500" y="1447800"/>
                    </a:lnTo>
                    <a:cubicBezTo>
                      <a:pt x="1955800" y="1447800"/>
                      <a:pt x="1955800" y="1447800"/>
                      <a:pt x="1943100" y="1447800"/>
                    </a:cubicBezTo>
                    <a:lnTo>
                      <a:pt x="1828800" y="2133600"/>
                    </a:lnTo>
                    <a:cubicBezTo>
                      <a:pt x="1828800" y="2209800"/>
                      <a:pt x="1765300" y="2260600"/>
                      <a:pt x="1689100" y="2260600"/>
                    </a:cubicBezTo>
                    <a:lnTo>
                      <a:pt x="1638300" y="2260600"/>
                    </a:lnTo>
                    <a:cubicBezTo>
                      <a:pt x="1625600" y="2260600"/>
                      <a:pt x="1625600" y="2247900"/>
                      <a:pt x="1612900" y="2247900"/>
                    </a:cubicBezTo>
                    <a:cubicBezTo>
                      <a:pt x="1612900" y="2235200"/>
                      <a:pt x="1600200" y="2235200"/>
                      <a:pt x="1600200" y="2222500"/>
                    </a:cubicBezTo>
                    <a:lnTo>
                      <a:pt x="1676400" y="1409700"/>
                    </a:lnTo>
                    <a:lnTo>
                      <a:pt x="1739900" y="965200"/>
                    </a:lnTo>
                    <a:moveTo>
                      <a:pt x="3289300" y="0"/>
                    </a:moveTo>
                    <a:cubicBezTo>
                      <a:pt x="3175000" y="0"/>
                      <a:pt x="3073400" y="88900"/>
                      <a:pt x="3073400" y="215900"/>
                    </a:cubicBezTo>
                    <a:lnTo>
                      <a:pt x="3073400" y="279400"/>
                    </a:lnTo>
                    <a:cubicBezTo>
                      <a:pt x="3073400" y="393700"/>
                      <a:pt x="3175000" y="495300"/>
                      <a:pt x="3289300" y="495300"/>
                    </a:cubicBezTo>
                    <a:cubicBezTo>
                      <a:pt x="3403600" y="495300"/>
                      <a:pt x="3505200" y="393700"/>
                      <a:pt x="3505200" y="279400"/>
                    </a:cubicBezTo>
                    <a:lnTo>
                      <a:pt x="3505200" y="215900"/>
                    </a:lnTo>
                    <a:cubicBezTo>
                      <a:pt x="3505200" y="88900"/>
                      <a:pt x="3403600" y="0"/>
                      <a:pt x="3289300" y="0"/>
                    </a:cubicBezTo>
                    <a:moveTo>
                      <a:pt x="3073400" y="965200"/>
                    </a:moveTo>
                    <a:cubicBezTo>
                      <a:pt x="3073400" y="965200"/>
                      <a:pt x="3060700" y="952500"/>
                      <a:pt x="3060700" y="965200"/>
                    </a:cubicBezTo>
                    <a:lnTo>
                      <a:pt x="2908300" y="1320800"/>
                    </a:lnTo>
                    <a:cubicBezTo>
                      <a:pt x="2882900" y="1371600"/>
                      <a:pt x="2832100" y="1409700"/>
                      <a:pt x="2768600" y="1409700"/>
                    </a:cubicBezTo>
                    <a:lnTo>
                      <a:pt x="2705100" y="1409700"/>
                    </a:lnTo>
                    <a:cubicBezTo>
                      <a:pt x="2692400" y="1409700"/>
                      <a:pt x="2679700" y="1409700"/>
                      <a:pt x="2679700" y="1397000"/>
                    </a:cubicBezTo>
                    <a:cubicBezTo>
                      <a:pt x="2667000" y="1384300"/>
                      <a:pt x="2667000" y="1371600"/>
                      <a:pt x="2679700" y="1358900"/>
                    </a:cubicBezTo>
                    <a:lnTo>
                      <a:pt x="2870200" y="914400"/>
                    </a:lnTo>
                    <a:lnTo>
                      <a:pt x="2933700" y="736600"/>
                    </a:lnTo>
                    <a:cubicBezTo>
                      <a:pt x="2984500" y="635000"/>
                      <a:pt x="3086100" y="558800"/>
                      <a:pt x="3200400" y="558800"/>
                    </a:cubicBezTo>
                    <a:lnTo>
                      <a:pt x="3378200" y="558800"/>
                    </a:lnTo>
                    <a:cubicBezTo>
                      <a:pt x="3492500" y="558800"/>
                      <a:pt x="3594100" y="635000"/>
                      <a:pt x="3644900" y="736600"/>
                    </a:cubicBezTo>
                    <a:lnTo>
                      <a:pt x="3708400" y="914400"/>
                    </a:lnTo>
                    <a:lnTo>
                      <a:pt x="3898900" y="1358900"/>
                    </a:lnTo>
                    <a:cubicBezTo>
                      <a:pt x="3911600" y="1371600"/>
                      <a:pt x="3911600" y="1384300"/>
                      <a:pt x="3898900" y="1397000"/>
                    </a:cubicBezTo>
                    <a:cubicBezTo>
                      <a:pt x="3898900" y="1409700"/>
                      <a:pt x="3886200" y="1409700"/>
                      <a:pt x="3873500" y="1409700"/>
                    </a:cubicBezTo>
                    <a:lnTo>
                      <a:pt x="3810000" y="1409700"/>
                    </a:lnTo>
                    <a:cubicBezTo>
                      <a:pt x="3746500" y="1409700"/>
                      <a:pt x="3695700" y="1371600"/>
                      <a:pt x="3670300" y="1320800"/>
                    </a:cubicBezTo>
                    <a:lnTo>
                      <a:pt x="3517900" y="965200"/>
                    </a:lnTo>
                    <a:cubicBezTo>
                      <a:pt x="3517900" y="952500"/>
                      <a:pt x="3505200" y="965200"/>
                      <a:pt x="3505200" y="965200"/>
                    </a:cubicBezTo>
                    <a:lnTo>
                      <a:pt x="3568700" y="1409700"/>
                    </a:lnTo>
                    <a:lnTo>
                      <a:pt x="3644900" y="2222500"/>
                    </a:lnTo>
                    <a:cubicBezTo>
                      <a:pt x="3644900" y="2235200"/>
                      <a:pt x="3632200" y="2235200"/>
                      <a:pt x="3632200" y="2247900"/>
                    </a:cubicBezTo>
                    <a:cubicBezTo>
                      <a:pt x="3619500" y="2247900"/>
                      <a:pt x="3619500" y="2260600"/>
                      <a:pt x="3606800" y="2260600"/>
                    </a:cubicBezTo>
                    <a:lnTo>
                      <a:pt x="3556000" y="2260600"/>
                    </a:lnTo>
                    <a:cubicBezTo>
                      <a:pt x="3479800" y="2260600"/>
                      <a:pt x="3416300" y="2209800"/>
                      <a:pt x="3416300" y="2133600"/>
                    </a:cubicBezTo>
                    <a:lnTo>
                      <a:pt x="3302000" y="1447800"/>
                    </a:lnTo>
                    <a:cubicBezTo>
                      <a:pt x="3289300" y="1447800"/>
                      <a:pt x="3289300" y="1447800"/>
                      <a:pt x="3276600" y="1447800"/>
                    </a:cubicBezTo>
                    <a:lnTo>
                      <a:pt x="3162300" y="2133600"/>
                    </a:lnTo>
                    <a:cubicBezTo>
                      <a:pt x="3162300" y="2209800"/>
                      <a:pt x="3098800" y="2260600"/>
                      <a:pt x="3022600" y="2260600"/>
                    </a:cubicBezTo>
                    <a:lnTo>
                      <a:pt x="2971800" y="2260600"/>
                    </a:lnTo>
                    <a:cubicBezTo>
                      <a:pt x="2959100" y="2260600"/>
                      <a:pt x="2959100" y="2247900"/>
                      <a:pt x="2946400" y="2247900"/>
                    </a:cubicBezTo>
                    <a:cubicBezTo>
                      <a:pt x="2946400" y="2235200"/>
                      <a:pt x="2933700" y="2235200"/>
                      <a:pt x="2933700" y="2222500"/>
                    </a:cubicBezTo>
                    <a:lnTo>
                      <a:pt x="3009900" y="1409700"/>
                    </a:lnTo>
                    <a:lnTo>
                      <a:pt x="3073400" y="965200"/>
                    </a:lnTo>
                    <a:moveTo>
                      <a:pt x="4622800" y="0"/>
                    </a:moveTo>
                    <a:cubicBezTo>
                      <a:pt x="4508500" y="0"/>
                      <a:pt x="4406900" y="88900"/>
                      <a:pt x="4406900" y="215900"/>
                    </a:cubicBezTo>
                    <a:lnTo>
                      <a:pt x="4406900" y="279400"/>
                    </a:lnTo>
                    <a:cubicBezTo>
                      <a:pt x="4406900" y="393700"/>
                      <a:pt x="4508500" y="495300"/>
                      <a:pt x="4622800" y="495300"/>
                    </a:cubicBezTo>
                    <a:cubicBezTo>
                      <a:pt x="4737100" y="495300"/>
                      <a:pt x="4838700" y="393700"/>
                      <a:pt x="4838700" y="279400"/>
                    </a:cubicBezTo>
                    <a:lnTo>
                      <a:pt x="4838700" y="215900"/>
                    </a:lnTo>
                    <a:cubicBezTo>
                      <a:pt x="4838700" y="88900"/>
                      <a:pt x="4737100" y="0"/>
                      <a:pt x="4622800" y="0"/>
                    </a:cubicBezTo>
                    <a:moveTo>
                      <a:pt x="4406900" y="965200"/>
                    </a:moveTo>
                    <a:cubicBezTo>
                      <a:pt x="4406900" y="965200"/>
                      <a:pt x="4394200" y="952500"/>
                      <a:pt x="4394200" y="965200"/>
                    </a:cubicBezTo>
                    <a:lnTo>
                      <a:pt x="4241800" y="1320800"/>
                    </a:lnTo>
                    <a:cubicBezTo>
                      <a:pt x="4216400" y="1371600"/>
                      <a:pt x="4165600" y="1409700"/>
                      <a:pt x="4102100" y="1409700"/>
                    </a:cubicBezTo>
                    <a:lnTo>
                      <a:pt x="4038600" y="1409700"/>
                    </a:lnTo>
                    <a:cubicBezTo>
                      <a:pt x="4025900" y="1409700"/>
                      <a:pt x="4013200" y="1409700"/>
                      <a:pt x="4013200" y="1397000"/>
                    </a:cubicBezTo>
                    <a:cubicBezTo>
                      <a:pt x="4000500" y="1384300"/>
                      <a:pt x="4000500" y="1371600"/>
                      <a:pt x="4013200" y="1358900"/>
                    </a:cubicBezTo>
                    <a:lnTo>
                      <a:pt x="4203700" y="914400"/>
                    </a:lnTo>
                    <a:lnTo>
                      <a:pt x="4267200" y="736600"/>
                    </a:lnTo>
                    <a:cubicBezTo>
                      <a:pt x="4318000" y="635000"/>
                      <a:pt x="4419600" y="558800"/>
                      <a:pt x="4533900" y="558800"/>
                    </a:cubicBezTo>
                    <a:lnTo>
                      <a:pt x="4711700" y="558800"/>
                    </a:lnTo>
                    <a:cubicBezTo>
                      <a:pt x="4826000" y="558800"/>
                      <a:pt x="4927600" y="635000"/>
                      <a:pt x="4978400" y="736600"/>
                    </a:cubicBezTo>
                    <a:lnTo>
                      <a:pt x="5041900" y="914400"/>
                    </a:lnTo>
                    <a:lnTo>
                      <a:pt x="5232400" y="1358900"/>
                    </a:lnTo>
                    <a:cubicBezTo>
                      <a:pt x="5245100" y="1371600"/>
                      <a:pt x="5245100" y="1384300"/>
                      <a:pt x="5232400" y="1397000"/>
                    </a:cubicBezTo>
                    <a:cubicBezTo>
                      <a:pt x="5232400" y="1409700"/>
                      <a:pt x="5219700" y="1409700"/>
                      <a:pt x="5207000" y="1409700"/>
                    </a:cubicBezTo>
                    <a:lnTo>
                      <a:pt x="5143500" y="1409700"/>
                    </a:lnTo>
                    <a:cubicBezTo>
                      <a:pt x="5080000" y="1409700"/>
                      <a:pt x="5029200" y="1371600"/>
                      <a:pt x="5003800" y="1320800"/>
                    </a:cubicBezTo>
                    <a:lnTo>
                      <a:pt x="4851400" y="965200"/>
                    </a:lnTo>
                    <a:cubicBezTo>
                      <a:pt x="4851400" y="952500"/>
                      <a:pt x="4838700" y="965200"/>
                      <a:pt x="4838700" y="965200"/>
                    </a:cubicBezTo>
                    <a:lnTo>
                      <a:pt x="4902200" y="1409700"/>
                    </a:lnTo>
                    <a:lnTo>
                      <a:pt x="4978400" y="2222500"/>
                    </a:lnTo>
                    <a:cubicBezTo>
                      <a:pt x="4978400" y="2235200"/>
                      <a:pt x="4965700" y="2235200"/>
                      <a:pt x="4965700" y="2247900"/>
                    </a:cubicBezTo>
                    <a:cubicBezTo>
                      <a:pt x="4953000" y="2247900"/>
                      <a:pt x="4953000" y="2260600"/>
                      <a:pt x="4940300" y="2260600"/>
                    </a:cubicBezTo>
                    <a:lnTo>
                      <a:pt x="4889500" y="2260600"/>
                    </a:lnTo>
                    <a:cubicBezTo>
                      <a:pt x="4813300" y="2260600"/>
                      <a:pt x="4749800" y="2209800"/>
                      <a:pt x="4749800" y="2133600"/>
                    </a:cubicBezTo>
                    <a:lnTo>
                      <a:pt x="4635500" y="1447800"/>
                    </a:lnTo>
                    <a:cubicBezTo>
                      <a:pt x="4622800" y="1447800"/>
                      <a:pt x="4622800" y="1447800"/>
                      <a:pt x="4610100" y="1447800"/>
                    </a:cubicBezTo>
                    <a:lnTo>
                      <a:pt x="4495800" y="2133600"/>
                    </a:lnTo>
                    <a:cubicBezTo>
                      <a:pt x="4495800" y="2209800"/>
                      <a:pt x="4432300" y="2260600"/>
                      <a:pt x="4356100" y="2260600"/>
                    </a:cubicBezTo>
                    <a:lnTo>
                      <a:pt x="4305300" y="2260600"/>
                    </a:lnTo>
                    <a:cubicBezTo>
                      <a:pt x="4292600" y="2260600"/>
                      <a:pt x="4292600" y="2247900"/>
                      <a:pt x="4279900" y="2247900"/>
                    </a:cubicBezTo>
                    <a:cubicBezTo>
                      <a:pt x="4279900" y="2235200"/>
                      <a:pt x="4267200" y="2235200"/>
                      <a:pt x="4267200" y="2222500"/>
                    </a:cubicBezTo>
                    <a:lnTo>
                      <a:pt x="4343400" y="1409700"/>
                    </a:lnTo>
                    <a:lnTo>
                      <a:pt x="4406900" y="965200"/>
                    </a:lnTo>
                  </a:path>
                </a:pathLst>
              </a:custGeom>
              <a:solidFill>
                <a:srgbClr val="41B8D5"/>
              </a:solidFill>
            </p:spPr>
            <p:txBody>
              <a:bodyPr/>
              <a:lstStyle/>
              <a:p>
                <a:pPr defTabSz="457200"/>
                <a:endParaRPr lang="en-US" sz="900">
                  <a:solidFill>
                    <a:prstClr val="black"/>
                  </a:solidFill>
                  <a:latin typeface="Calibri"/>
                </a:endParaRPr>
              </a:p>
            </p:txBody>
          </p:sp>
        </p:grpSp>
      </p:grpSp>
      <p:sp>
        <p:nvSpPr>
          <p:cNvPr id="19" name="AutoShape 19"/>
          <p:cNvSpPr/>
          <p:nvPr/>
        </p:nvSpPr>
        <p:spPr>
          <a:xfrm>
            <a:off x="6946396" y="4316245"/>
            <a:ext cx="253540" cy="9525"/>
          </a:xfrm>
          <a:prstGeom prst="line">
            <a:avLst/>
          </a:prstGeom>
          <a:ln w="38100" cap="flat">
            <a:solidFill>
              <a:srgbClr val="000000"/>
            </a:solidFill>
            <a:prstDash val="solid"/>
            <a:headEnd type="none" w="sm" len="sm"/>
            <a:tailEnd type="arrow" w="med" len="sm"/>
          </a:ln>
        </p:spPr>
        <p:txBody>
          <a:bodyPr/>
          <a:lstStyle/>
          <a:p>
            <a:pPr defTabSz="457200"/>
            <a:endParaRPr lang="en-US" sz="900">
              <a:solidFill>
                <a:prstClr val="black"/>
              </a:solidFill>
              <a:latin typeface="Calibri"/>
            </a:endParaRPr>
          </a:p>
        </p:txBody>
      </p:sp>
      <p:sp>
        <p:nvSpPr>
          <p:cNvPr id="20" name="AutoShape 20"/>
          <p:cNvSpPr/>
          <p:nvPr/>
        </p:nvSpPr>
        <p:spPr>
          <a:xfrm>
            <a:off x="6786164" y="4921170"/>
            <a:ext cx="253540" cy="9525"/>
          </a:xfrm>
          <a:prstGeom prst="line">
            <a:avLst/>
          </a:prstGeom>
          <a:ln w="38100" cap="flat">
            <a:solidFill>
              <a:srgbClr val="000000"/>
            </a:solidFill>
            <a:prstDash val="solid"/>
            <a:headEnd type="none" w="sm" len="sm"/>
            <a:tailEnd type="arrow" w="med" len="sm"/>
          </a:ln>
        </p:spPr>
        <p:txBody>
          <a:bodyPr/>
          <a:lstStyle/>
          <a:p>
            <a:pPr defTabSz="457200"/>
            <a:endParaRPr lang="en-US" sz="900">
              <a:solidFill>
                <a:prstClr val="black"/>
              </a:solidFill>
              <a:latin typeface="Calibri"/>
            </a:endParaRPr>
          </a:p>
        </p:txBody>
      </p:sp>
      <p:sp>
        <p:nvSpPr>
          <p:cNvPr id="21" name="Freeform 21"/>
          <p:cNvSpPr/>
          <p:nvPr/>
        </p:nvSpPr>
        <p:spPr>
          <a:xfrm>
            <a:off x="18721" y="4307322"/>
            <a:ext cx="1715066" cy="1446814"/>
          </a:xfrm>
          <a:custGeom>
            <a:avLst/>
            <a:gdLst/>
            <a:ahLst/>
            <a:cxnLst/>
            <a:rect l="l" t="t" r="r" b="b"/>
            <a:pathLst>
              <a:path w="3430131" h="2893627">
                <a:moveTo>
                  <a:pt x="0" y="0"/>
                </a:moveTo>
                <a:lnTo>
                  <a:pt x="3430131" y="0"/>
                </a:lnTo>
                <a:lnTo>
                  <a:pt x="3430131" y="2893627"/>
                </a:lnTo>
                <a:lnTo>
                  <a:pt x="0" y="2893627"/>
                </a:lnTo>
                <a:lnTo>
                  <a:pt x="0" y="0"/>
                </a:lnTo>
                <a:close/>
              </a:path>
            </a:pathLst>
          </a:custGeom>
          <a:blipFill>
            <a:blip r:embed="rId10"/>
            <a:stretch>
              <a:fillRect t="-1120" b="-1120"/>
            </a:stretch>
          </a:blipFill>
        </p:spPr>
        <p:txBody>
          <a:bodyPr/>
          <a:lstStyle/>
          <a:p>
            <a:pPr defTabSz="457200"/>
            <a:endParaRPr lang="en-US" sz="900">
              <a:solidFill>
                <a:prstClr val="black"/>
              </a:solidFill>
              <a:latin typeface="Calibri"/>
            </a:endParaRPr>
          </a:p>
        </p:txBody>
      </p:sp>
      <p:grpSp>
        <p:nvGrpSpPr>
          <p:cNvPr id="22" name="Group 22"/>
          <p:cNvGrpSpPr/>
          <p:nvPr/>
        </p:nvGrpSpPr>
        <p:grpSpPr>
          <a:xfrm>
            <a:off x="4300122" y="1953375"/>
            <a:ext cx="1543050" cy="1470720"/>
            <a:chOff x="0" y="0"/>
            <a:chExt cx="812800" cy="774700"/>
          </a:xfrm>
        </p:grpSpPr>
        <p:sp>
          <p:nvSpPr>
            <p:cNvPr id="23" name="Freeform 23"/>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41B8D5"/>
            </a:solidFill>
          </p:spPr>
          <p:txBody>
            <a:bodyPr/>
            <a:lstStyle/>
            <a:p>
              <a:pPr defTabSz="457200"/>
              <a:endParaRPr lang="en-US" sz="900">
                <a:solidFill>
                  <a:prstClr val="black"/>
                </a:solidFill>
                <a:latin typeface="Calibri"/>
              </a:endParaRPr>
            </a:p>
          </p:txBody>
        </p:sp>
        <p:sp>
          <p:nvSpPr>
            <p:cNvPr id="24" name="TextBox 24"/>
            <p:cNvSpPr txBox="1"/>
            <p:nvPr/>
          </p:nvSpPr>
          <p:spPr>
            <a:xfrm>
              <a:off x="228600" y="219075"/>
              <a:ext cx="355600" cy="3905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sp>
        <p:nvSpPr>
          <p:cNvPr id="25" name="TextBox 25"/>
          <p:cNvSpPr txBox="1"/>
          <p:nvPr/>
        </p:nvSpPr>
        <p:spPr>
          <a:xfrm>
            <a:off x="3378493" y="1047528"/>
            <a:ext cx="4753277" cy="468526"/>
          </a:xfrm>
          <a:prstGeom prst="rect">
            <a:avLst/>
          </a:prstGeom>
        </p:spPr>
        <p:txBody>
          <a:bodyPr lIns="0" tIns="0" rIns="0" bIns="0" rtlCol="0" anchor="t">
            <a:spAutoFit/>
          </a:bodyPr>
          <a:lstStyle/>
          <a:p>
            <a:pPr defTabSz="457200">
              <a:lnSpc>
                <a:spcPts val="3905"/>
              </a:lnSpc>
            </a:pPr>
            <a:r>
              <a:rPr lang="en-US" sz="3200" b="1" dirty="0">
                <a:solidFill>
                  <a:srgbClr val="040404"/>
                </a:solidFill>
                <a:latin typeface="Arial" panose="020B0604020202020204" pitchFamily="34" charset="0"/>
                <a:cs typeface="Arial" panose="020B0604020202020204" pitchFamily="34" charset="0"/>
              </a:rPr>
              <a:t>Intervention Team</a:t>
            </a:r>
          </a:p>
        </p:txBody>
      </p:sp>
      <p:sp>
        <p:nvSpPr>
          <p:cNvPr id="26" name="TextBox 26"/>
          <p:cNvSpPr txBox="1"/>
          <p:nvPr/>
        </p:nvSpPr>
        <p:spPr>
          <a:xfrm>
            <a:off x="-1" y="2328653"/>
            <a:ext cx="2114511" cy="265009"/>
          </a:xfrm>
          <a:prstGeom prst="rect">
            <a:avLst/>
          </a:prstGeom>
        </p:spPr>
        <p:txBody>
          <a:bodyPr wrap="square" lIns="0" tIns="0" rIns="0" bIns="0" rtlCol="0" anchor="t">
            <a:spAutoFit/>
          </a:bodyPr>
          <a:lstStyle/>
          <a:p>
            <a:pPr algn="ctr" defTabSz="457200">
              <a:lnSpc>
                <a:spcPts val="2293"/>
              </a:lnSpc>
              <a:spcBef>
                <a:spcPct val="0"/>
              </a:spcBef>
            </a:pPr>
            <a:r>
              <a:rPr lang="en-US" sz="1500" dirty="0">
                <a:solidFill>
                  <a:srgbClr val="040404"/>
                </a:solidFill>
                <a:latin typeface="Arial" panose="020B0604020202020204" pitchFamily="34" charset="0"/>
                <a:cs typeface="Arial" panose="020B0604020202020204" pitchFamily="34" charset="0"/>
              </a:rPr>
              <a:t>SONYA CHEEK, CPSS</a:t>
            </a:r>
          </a:p>
        </p:txBody>
      </p:sp>
      <p:sp>
        <p:nvSpPr>
          <p:cNvPr id="27" name="TextBox 27"/>
          <p:cNvSpPr txBox="1"/>
          <p:nvPr/>
        </p:nvSpPr>
        <p:spPr>
          <a:xfrm>
            <a:off x="0" y="4017972"/>
            <a:ext cx="2308176" cy="265009"/>
          </a:xfrm>
          <a:prstGeom prst="rect">
            <a:avLst/>
          </a:prstGeom>
        </p:spPr>
        <p:txBody>
          <a:bodyPr wrap="square" lIns="0" tIns="0" rIns="0" bIns="0" rtlCol="0" anchor="t">
            <a:spAutoFit/>
          </a:bodyPr>
          <a:lstStyle/>
          <a:p>
            <a:pPr algn="ctr" defTabSz="457200">
              <a:lnSpc>
                <a:spcPts val="2293"/>
              </a:lnSpc>
              <a:spcBef>
                <a:spcPct val="0"/>
              </a:spcBef>
            </a:pPr>
            <a:r>
              <a:rPr lang="en-US" sz="1500" dirty="0">
                <a:solidFill>
                  <a:srgbClr val="040404"/>
                </a:solidFill>
                <a:latin typeface="Arial" panose="020B0604020202020204" pitchFamily="34" charset="0"/>
                <a:cs typeface="Arial" panose="020B0604020202020204" pitchFamily="34" charset="0"/>
              </a:rPr>
              <a:t>AMANDA STAGER, CPSS</a:t>
            </a:r>
          </a:p>
        </p:txBody>
      </p:sp>
      <p:sp>
        <p:nvSpPr>
          <p:cNvPr id="28" name="TextBox 28"/>
          <p:cNvSpPr txBox="1"/>
          <p:nvPr/>
        </p:nvSpPr>
        <p:spPr>
          <a:xfrm>
            <a:off x="-139541" y="5777183"/>
            <a:ext cx="2628503" cy="265009"/>
          </a:xfrm>
          <a:prstGeom prst="rect">
            <a:avLst/>
          </a:prstGeom>
        </p:spPr>
        <p:txBody>
          <a:bodyPr wrap="square" lIns="0" tIns="0" rIns="0" bIns="0" rtlCol="0" anchor="t">
            <a:spAutoFit/>
          </a:bodyPr>
          <a:lstStyle/>
          <a:p>
            <a:pPr algn="ctr" defTabSz="457200">
              <a:lnSpc>
                <a:spcPts val="2293"/>
              </a:lnSpc>
              <a:spcBef>
                <a:spcPct val="0"/>
              </a:spcBef>
            </a:pPr>
            <a:r>
              <a:rPr lang="en-US" sz="1500" dirty="0">
                <a:solidFill>
                  <a:srgbClr val="040404"/>
                </a:solidFill>
                <a:latin typeface="Arial" panose="020B0604020202020204" pitchFamily="34" charset="0"/>
                <a:cs typeface="Arial" panose="020B0604020202020204" pitchFamily="34" charset="0"/>
              </a:rPr>
              <a:t>HEATHER TAYLOR, CPSS</a:t>
            </a:r>
          </a:p>
        </p:txBody>
      </p:sp>
      <p:sp>
        <p:nvSpPr>
          <p:cNvPr id="29" name="TextBox 29"/>
          <p:cNvSpPr txBox="1"/>
          <p:nvPr/>
        </p:nvSpPr>
        <p:spPr>
          <a:xfrm>
            <a:off x="2548494" y="2130729"/>
            <a:ext cx="5046305" cy="1077218"/>
          </a:xfrm>
          <a:prstGeom prst="rect">
            <a:avLst/>
          </a:prstGeom>
        </p:spPr>
        <p:txBody>
          <a:bodyPr lIns="0" tIns="0" rIns="0" bIns="0" rtlCol="0" anchor="t">
            <a:spAutoFit/>
          </a:bodyPr>
          <a:lstStyle/>
          <a:p>
            <a:pPr algn="ctr" defTabSz="457200">
              <a:lnSpc>
                <a:spcPts val="3500"/>
              </a:lnSpc>
            </a:pPr>
            <a:r>
              <a:rPr lang="en-US" sz="2400" dirty="0">
                <a:solidFill>
                  <a:srgbClr val="040404"/>
                </a:solidFill>
                <a:latin typeface="Arial" panose="020B0604020202020204" pitchFamily="34" charset="0"/>
                <a:cs typeface="Arial" panose="020B0604020202020204" pitchFamily="34" charset="0"/>
              </a:rPr>
              <a:t>Referrals</a:t>
            </a:r>
          </a:p>
          <a:p>
            <a:pPr algn="ctr" defTabSz="457200">
              <a:lnSpc>
                <a:spcPts val="2800"/>
              </a:lnSpc>
            </a:pPr>
            <a:r>
              <a:rPr lang="en-US" sz="2400" dirty="0">
                <a:solidFill>
                  <a:srgbClr val="040404"/>
                </a:solidFill>
                <a:latin typeface="Arial" panose="020B0604020202020204" pitchFamily="34" charset="0"/>
                <a:cs typeface="Arial" panose="020B0604020202020204" pitchFamily="34" charset="0"/>
              </a:rPr>
              <a:t>1,261</a:t>
            </a:r>
          </a:p>
          <a:p>
            <a:pPr algn="ctr" defTabSz="457200">
              <a:lnSpc>
                <a:spcPts val="2100"/>
              </a:lnSpc>
            </a:pPr>
            <a:r>
              <a:rPr lang="en-US" sz="2400" dirty="0">
                <a:solidFill>
                  <a:srgbClr val="040404"/>
                </a:solidFill>
                <a:latin typeface="Arial" panose="020B0604020202020204" pitchFamily="34" charset="0"/>
                <a:cs typeface="Arial" panose="020B0604020202020204" pitchFamily="34" charset="0"/>
              </a:rPr>
              <a:t>January 2020 to August 2023</a:t>
            </a:r>
            <a:endParaRPr lang="en-US" sz="2200" dirty="0">
              <a:solidFill>
                <a:srgbClr val="040404"/>
              </a:solidFill>
              <a:latin typeface="Arial" panose="020B0604020202020204" pitchFamily="34" charset="0"/>
              <a:cs typeface="Arial" panose="020B0604020202020204" pitchFamily="34" charset="0"/>
            </a:endParaRPr>
          </a:p>
        </p:txBody>
      </p:sp>
      <p:sp>
        <p:nvSpPr>
          <p:cNvPr id="30" name="TextBox 30"/>
          <p:cNvSpPr txBox="1"/>
          <p:nvPr/>
        </p:nvSpPr>
        <p:spPr>
          <a:xfrm>
            <a:off x="2301004" y="4184919"/>
            <a:ext cx="4515049" cy="515077"/>
          </a:xfrm>
          <a:prstGeom prst="rect">
            <a:avLst/>
          </a:prstGeom>
        </p:spPr>
        <p:txBody>
          <a:bodyPr wrap="square" lIns="0" tIns="0" rIns="0" bIns="0" rtlCol="0" anchor="t">
            <a:spAutoFit/>
          </a:bodyPr>
          <a:lstStyle/>
          <a:p>
            <a:pPr algn="ctr" defTabSz="457200">
              <a:lnSpc>
                <a:spcPts val="2085"/>
              </a:lnSpc>
              <a:spcBef>
                <a:spcPct val="0"/>
              </a:spcBef>
            </a:pPr>
            <a:r>
              <a:rPr lang="en-US" sz="1500" b="1" dirty="0">
                <a:solidFill>
                  <a:srgbClr val="040404"/>
                </a:solidFill>
                <a:latin typeface="Arial" panose="020B0604020202020204" pitchFamily="34" charset="0"/>
                <a:cs typeface="Arial" panose="020B0604020202020204" pitchFamily="34" charset="0"/>
              </a:rPr>
              <a:t>NUMBER OF CLIENTS INDUCTED INTO EMS BRIDGE: FEB - AUG 2023</a:t>
            </a:r>
          </a:p>
        </p:txBody>
      </p:sp>
      <p:sp>
        <p:nvSpPr>
          <p:cNvPr id="31" name="TextBox 31"/>
          <p:cNvSpPr txBox="1"/>
          <p:nvPr/>
        </p:nvSpPr>
        <p:spPr>
          <a:xfrm>
            <a:off x="7363744" y="4199199"/>
            <a:ext cx="157163" cy="252441"/>
          </a:xfrm>
          <a:prstGeom prst="rect">
            <a:avLst/>
          </a:prstGeom>
        </p:spPr>
        <p:txBody>
          <a:bodyPr lIns="0" tIns="0" rIns="0" bIns="0" rtlCol="0" anchor="t">
            <a:spAutoFit/>
          </a:bodyPr>
          <a:lstStyle/>
          <a:p>
            <a:pPr algn="ctr" defTabSz="457200">
              <a:lnSpc>
                <a:spcPts val="2085"/>
              </a:lnSpc>
              <a:spcBef>
                <a:spcPct val="0"/>
              </a:spcBef>
            </a:pPr>
            <a:r>
              <a:rPr lang="en-US" sz="1500">
                <a:solidFill>
                  <a:srgbClr val="040404"/>
                </a:solidFill>
                <a:latin typeface="Anton"/>
              </a:rPr>
              <a:t>51</a:t>
            </a:r>
          </a:p>
        </p:txBody>
      </p:sp>
      <p:sp>
        <p:nvSpPr>
          <p:cNvPr id="32" name="TextBox 32"/>
          <p:cNvSpPr txBox="1"/>
          <p:nvPr/>
        </p:nvSpPr>
        <p:spPr>
          <a:xfrm>
            <a:off x="2488962" y="4803529"/>
            <a:ext cx="3971181" cy="515077"/>
          </a:xfrm>
          <a:prstGeom prst="rect">
            <a:avLst/>
          </a:prstGeom>
        </p:spPr>
        <p:txBody>
          <a:bodyPr lIns="0" tIns="0" rIns="0" bIns="0" rtlCol="0" anchor="t">
            <a:spAutoFit/>
          </a:bodyPr>
          <a:lstStyle/>
          <a:p>
            <a:pPr algn="ctr" defTabSz="457200">
              <a:lnSpc>
                <a:spcPts val="2085"/>
              </a:lnSpc>
              <a:spcBef>
                <a:spcPct val="0"/>
              </a:spcBef>
            </a:pPr>
            <a:r>
              <a:rPr lang="en-US" sz="1500" b="1" dirty="0">
                <a:solidFill>
                  <a:srgbClr val="040404"/>
                </a:solidFill>
                <a:latin typeface="Arial" panose="020B0604020202020204" pitchFamily="34" charset="0"/>
                <a:cs typeface="Arial" panose="020B0604020202020204" pitchFamily="34" charset="0"/>
              </a:rPr>
              <a:t>NUMBER OF CLIENTS CONNECTED TO FURTHER TREATMENT </a:t>
            </a:r>
          </a:p>
        </p:txBody>
      </p:sp>
      <p:sp>
        <p:nvSpPr>
          <p:cNvPr id="33" name="TextBox 33"/>
          <p:cNvSpPr txBox="1"/>
          <p:nvPr/>
        </p:nvSpPr>
        <p:spPr>
          <a:xfrm>
            <a:off x="7289911" y="4794949"/>
            <a:ext cx="300862" cy="252441"/>
          </a:xfrm>
          <a:prstGeom prst="rect">
            <a:avLst/>
          </a:prstGeom>
        </p:spPr>
        <p:txBody>
          <a:bodyPr wrap="square" lIns="0" tIns="0" rIns="0" bIns="0" rtlCol="0" anchor="t">
            <a:spAutoFit/>
          </a:bodyPr>
          <a:lstStyle/>
          <a:p>
            <a:pPr algn="ctr" defTabSz="457200">
              <a:lnSpc>
                <a:spcPts val="2085"/>
              </a:lnSpc>
              <a:spcBef>
                <a:spcPct val="0"/>
              </a:spcBef>
            </a:pPr>
            <a:r>
              <a:rPr lang="en-US" sz="1500" dirty="0">
                <a:solidFill>
                  <a:srgbClr val="040404"/>
                </a:solidFill>
                <a:latin typeface="Anton"/>
              </a:rPr>
              <a:t>28</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grpSp>
        <p:nvGrpSpPr>
          <p:cNvPr id="2" name="Group 2"/>
          <p:cNvGrpSpPr/>
          <p:nvPr/>
        </p:nvGrpSpPr>
        <p:grpSpPr>
          <a:xfrm>
            <a:off x="5348288" y="3514725"/>
            <a:ext cx="170021" cy="168116"/>
            <a:chOff x="0" y="0"/>
            <a:chExt cx="453390" cy="448310"/>
          </a:xfrm>
        </p:grpSpPr>
        <p:sp>
          <p:nvSpPr>
            <p:cNvPr id="3" name="Freeform 3"/>
            <p:cNvSpPr/>
            <p:nvPr/>
          </p:nvSpPr>
          <p:spPr>
            <a:xfrm>
              <a:off x="46990" y="50800"/>
              <a:ext cx="355600" cy="347980"/>
            </a:xfrm>
            <a:custGeom>
              <a:avLst/>
              <a:gdLst/>
              <a:ahLst/>
              <a:cxnLst/>
              <a:rect l="l" t="t" r="r" b="b"/>
              <a:pathLst>
                <a:path w="355600" h="347980">
                  <a:moveTo>
                    <a:pt x="331470" y="0"/>
                  </a:moveTo>
                  <a:cubicBezTo>
                    <a:pt x="355600" y="69850"/>
                    <a:pt x="81280" y="342900"/>
                    <a:pt x="31750" y="346710"/>
                  </a:cubicBezTo>
                  <a:cubicBezTo>
                    <a:pt x="17780" y="347980"/>
                    <a:pt x="5080" y="337820"/>
                    <a:pt x="3810" y="326390"/>
                  </a:cubicBezTo>
                  <a:cubicBezTo>
                    <a:pt x="0" y="283210"/>
                    <a:pt x="331470" y="0"/>
                    <a:pt x="331470" y="0"/>
                  </a:cubicBezTo>
                </a:path>
              </a:pathLst>
            </a:custGeom>
            <a:solidFill>
              <a:srgbClr val="FFF234">
                <a:alpha val="49804"/>
              </a:srgbClr>
            </a:solidFill>
            <a:ln cap="sq">
              <a:noFill/>
              <a:prstDash val="solid"/>
              <a:miter/>
            </a:ln>
          </p:spPr>
          <p:txBody>
            <a:bodyPr/>
            <a:lstStyle/>
            <a:p>
              <a:pPr defTabSz="457200"/>
              <a:endParaRPr lang="en-US" sz="900">
                <a:solidFill>
                  <a:prstClr val="black"/>
                </a:solidFill>
                <a:latin typeface="Calibri"/>
              </a:endParaRPr>
            </a:p>
          </p:txBody>
        </p:sp>
      </p:grpSp>
      <p:grpSp>
        <p:nvGrpSpPr>
          <p:cNvPr id="4" name="Group 4"/>
          <p:cNvGrpSpPr/>
          <p:nvPr/>
        </p:nvGrpSpPr>
        <p:grpSpPr>
          <a:xfrm>
            <a:off x="0" y="857250"/>
            <a:ext cx="9144000" cy="5143500"/>
            <a:chOff x="0" y="0"/>
            <a:chExt cx="812800" cy="457200"/>
          </a:xfrm>
        </p:grpSpPr>
        <p:sp>
          <p:nvSpPr>
            <p:cNvPr id="5" name="Freeform 5"/>
            <p:cNvSpPr/>
            <p:nvPr/>
          </p:nvSpPr>
          <p:spPr>
            <a:xfrm>
              <a:off x="0" y="0"/>
              <a:ext cx="812800" cy="457200"/>
            </a:xfrm>
            <a:custGeom>
              <a:avLst/>
              <a:gdLst/>
              <a:ahLst/>
              <a:cxnLst/>
              <a:rect l="l" t="t" r="r" b="b"/>
              <a:pathLst>
                <a:path w="812800" h="457200">
                  <a:moveTo>
                    <a:pt x="733382" y="0"/>
                  </a:moveTo>
                  <a:lnTo>
                    <a:pt x="79418" y="0"/>
                  </a:lnTo>
                  <a:cubicBezTo>
                    <a:pt x="79418" y="43699"/>
                    <a:pt x="44079" y="79418"/>
                    <a:pt x="0" y="79418"/>
                  </a:cubicBezTo>
                  <a:lnTo>
                    <a:pt x="0" y="377782"/>
                  </a:lnTo>
                  <a:cubicBezTo>
                    <a:pt x="43699" y="377782"/>
                    <a:pt x="79418" y="413121"/>
                    <a:pt x="79418" y="457200"/>
                  </a:cubicBezTo>
                  <a:lnTo>
                    <a:pt x="733382" y="457200"/>
                  </a:lnTo>
                  <a:cubicBezTo>
                    <a:pt x="733382" y="413501"/>
                    <a:pt x="768721" y="377782"/>
                    <a:pt x="812800" y="377782"/>
                  </a:cubicBezTo>
                  <a:lnTo>
                    <a:pt x="812800" y="79418"/>
                  </a:lnTo>
                  <a:cubicBezTo>
                    <a:pt x="769101" y="79418"/>
                    <a:pt x="733382" y="44079"/>
                    <a:pt x="733382" y="0"/>
                  </a:cubicBezTo>
                  <a:close/>
                </a:path>
              </a:pathLst>
            </a:custGeom>
            <a:solidFill>
              <a:srgbClr val="4F826F">
                <a:alpha val="60000"/>
              </a:srgbClr>
            </a:solidFill>
          </p:spPr>
          <p:txBody>
            <a:bodyPr/>
            <a:lstStyle/>
            <a:p>
              <a:pPr defTabSz="457200"/>
              <a:endParaRPr lang="en-US" sz="900">
                <a:solidFill>
                  <a:prstClr val="black"/>
                </a:solidFill>
                <a:latin typeface="Calibri"/>
              </a:endParaRPr>
            </a:p>
          </p:txBody>
        </p:sp>
        <p:sp>
          <p:nvSpPr>
            <p:cNvPr id="6" name="TextBox 6"/>
            <p:cNvSpPr txBox="1"/>
            <p:nvPr/>
          </p:nvSpPr>
          <p:spPr>
            <a:xfrm>
              <a:off x="38100" y="-9525"/>
              <a:ext cx="736600" cy="7842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7" name="Group 7"/>
          <p:cNvGrpSpPr/>
          <p:nvPr/>
        </p:nvGrpSpPr>
        <p:grpSpPr>
          <a:xfrm>
            <a:off x="1206589" y="1417779"/>
            <a:ext cx="6897722" cy="4407499"/>
            <a:chOff x="0" y="-38100"/>
            <a:chExt cx="18393925" cy="11753330"/>
          </a:xfrm>
        </p:grpSpPr>
        <p:sp>
          <p:nvSpPr>
            <p:cNvPr id="8" name="TextBox 8"/>
            <p:cNvSpPr txBox="1"/>
            <p:nvPr/>
          </p:nvSpPr>
          <p:spPr>
            <a:xfrm>
              <a:off x="16606765" y="2474039"/>
              <a:ext cx="1787160" cy="983517"/>
            </a:xfrm>
            <a:prstGeom prst="rect">
              <a:avLst/>
            </a:prstGeom>
          </p:spPr>
          <p:txBody>
            <a:bodyPr lIns="0" tIns="0" rIns="0" bIns="0" rtlCol="0" anchor="t">
              <a:spAutoFit/>
            </a:bodyPr>
            <a:lstStyle/>
            <a:p>
              <a:pPr algn="ctr" defTabSz="457200">
                <a:lnSpc>
                  <a:spcPts val="1541"/>
                </a:lnSpc>
              </a:pPr>
              <a:r>
                <a:rPr lang="en-US" sz="1101">
                  <a:solidFill>
                    <a:srgbClr val="000000"/>
                  </a:solidFill>
                  <a:latin typeface="Canva Sans 2"/>
                </a:rPr>
                <a:t>EMS (194)</a:t>
              </a:r>
            </a:p>
            <a:p>
              <a:pPr algn="ctr" defTabSz="457200">
                <a:lnSpc>
                  <a:spcPts val="1541"/>
                </a:lnSpc>
              </a:pPr>
              <a:r>
                <a:rPr lang="en-US" sz="1101">
                  <a:solidFill>
                    <a:srgbClr val="000000"/>
                  </a:solidFill>
                  <a:latin typeface="Canva Sans 2"/>
                </a:rPr>
                <a:t>33.2%</a:t>
              </a:r>
            </a:p>
          </p:txBody>
        </p:sp>
        <p:sp>
          <p:nvSpPr>
            <p:cNvPr id="9" name="TextBox 9"/>
            <p:cNvSpPr txBox="1"/>
            <p:nvPr/>
          </p:nvSpPr>
          <p:spPr>
            <a:xfrm>
              <a:off x="11421061" y="10731713"/>
              <a:ext cx="1816288" cy="983517"/>
            </a:xfrm>
            <a:prstGeom prst="rect">
              <a:avLst/>
            </a:prstGeom>
          </p:spPr>
          <p:txBody>
            <a:bodyPr lIns="0" tIns="0" rIns="0" bIns="0" rtlCol="0" anchor="t">
              <a:spAutoFit/>
            </a:bodyPr>
            <a:lstStyle/>
            <a:p>
              <a:pPr algn="ctr" defTabSz="457200">
                <a:lnSpc>
                  <a:spcPts val="1541"/>
                </a:lnSpc>
              </a:pPr>
              <a:r>
                <a:rPr lang="en-US" sz="1101">
                  <a:solidFill>
                    <a:srgbClr val="000000"/>
                  </a:solidFill>
                  <a:latin typeface="Canva Sans 2"/>
                </a:rPr>
                <a:t>HCH (101)</a:t>
              </a:r>
            </a:p>
            <a:p>
              <a:pPr algn="ctr" defTabSz="457200">
                <a:lnSpc>
                  <a:spcPts val="1541"/>
                </a:lnSpc>
              </a:pPr>
              <a:r>
                <a:rPr lang="en-US" sz="1101">
                  <a:solidFill>
                    <a:srgbClr val="000000"/>
                  </a:solidFill>
                  <a:latin typeface="Canva Sans 2"/>
                </a:rPr>
                <a:t>17.3%</a:t>
              </a:r>
            </a:p>
          </p:txBody>
        </p:sp>
        <p:sp>
          <p:nvSpPr>
            <p:cNvPr id="10" name="TextBox 10"/>
            <p:cNvSpPr txBox="1"/>
            <p:nvPr/>
          </p:nvSpPr>
          <p:spPr>
            <a:xfrm>
              <a:off x="0" y="4940334"/>
              <a:ext cx="6364195" cy="983517"/>
            </a:xfrm>
            <a:prstGeom prst="rect">
              <a:avLst/>
            </a:prstGeom>
          </p:spPr>
          <p:txBody>
            <a:bodyPr lIns="0" tIns="0" rIns="0" bIns="0" rtlCol="0" anchor="t">
              <a:spAutoFit/>
            </a:bodyPr>
            <a:lstStyle/>
            <a:p>
              <a:pPr algn="ctr" defTabSz="457200">
                <a:lnSpc>
                  <a:spcPts val="1541"/>
                </a:lnSpc>
              </a:pPr>
              <a:r>
                <a:rPr lang="en-US" sz="1101">
                  <a:solidFill>
                    <a:srgbClr val="000000"/>
                  </a:solidFill>
                  <a:latin typeface="Canva Sans 2"/>
                </a:rPr>
                <a:t>Surry County Detention Center (52)</a:t>
              </a:r>
            </a:p>
            <a:p>
              <a:pPr algn="ctr" defTabSz="457200">
                <a:lnSpc>
                  <a:spcPts val="1541"/>
                </a:lnSpc>
              </a:pPr>
              <a:r>
                <a:rPr lang="en-US" sz="1101">
                  <a:solidFill>
                    <a:srgbClr val="000000"/>
                  </a:solidFill>
                  <a:latin typeface="Canva Sans 2"/>
                </a:rPr>
                <a:t>8.9%</a:t>
              </a:r>
            </a:p>
          </p:txBody>
        </p:sp>
        <p:sp>
          <p:nvSpPr>
            <p:cNvPr id="11" name="TextBox 11"/>
            <p:cNvSpPr txBox="1"/>
            <p:nvPr/>
          </p:nvSpPr>
          <p:spPr>
            <a:xfrm>
              <a:off x="5268301" y="9445825"/>
              <a:ext cx="3029816" cy="983517"/>
            </a:xfrm>
            <a:prstGeom prst="rect">
              <a:avLst/>
            </a:prstGeom>
          </p:spPr>
          <p:txBody>
            <a:bodyPr lIns="0" tIns="0" rIns="0" bIns="0" rtlCol="0" anchor="t">
              <a:spAutoFit/>
            </a:bodyPr>
            <a:lstStyle/>
            <a:p>
              <a:pPr algn="ctr" defTabSz="457200">
                <a:lnSpc>
                  <a:spcPts val="1541"/>
                </a:lnSpc>
              </a:pPr>
              <a:r>
                <a:rPr lang="en-US" sz="1101">
                  <a:solidFill>
                    <a:srgbClr val="000000"/>
                  </a:solidFill>
                  <a:latin typeface="Canva Sans 2"/>
                </a:rPr>
                <a:t>Self Referral (46)</a:t>
              </a:r>
            </a:p>
            <a:p>
              <a:pPr algn="ctr" defTabSz="457200">
                <a:lnSpc>
                  <a:spcPts val="1541"/>
                </a:lnSpc>
              </a:pPr>
              <a:r>
                <a:rPr lang="en-US" sz="1101">
                  <a:solidFill>
                    <a:srgbClr val="000000"/>
                  </a:solidFill>
                  <a:latin typeface="Canva Sans 2"/>
                </a:rPr>
                <a:t>7.9%</a:t>
              </a:r>
            </a:p>
          </p:txBody>
        </p:sp>
        <p:sp>
          <p:nvSpPr>
            <p:cNvPr id="12" name="TextBox 12"/>
            <p:cNvSpPr txBox="1"/>
            <p:nvPr/>
          </p:nvSpPr>
          <p:spPr>
            <a:xfrm>
              <a:off x="4921797" y="7501590"/>
              <a:ext cx="1915320" cy="983517"/>
            </a:xfrm>
            <a:prstGeom prst="rect">
              <a:avLst/>
            </a:prstGeom>
          </p:spPr>
          <p:txBody>
            <a:bodyPr lIns="0" tIns="0" rIns="0" bIns="0" rtlCol="0" anchor="t">
              <a:spAutoFit/>
            </a:bodyPr>
            <a:lstStyle/>
            <a:p>
              <a:pPr algn="ctr" defTabSz="457200">
                <a:lnSpc>
                  <a:spcPts val="1541"/>
                </a:lnSpc>
              </a:pPr>
              <a:r>
                <a:rPr lang="en-US" sz="1101">
                  <a:solidFill>
                    <a:srgbClr val="000000"/>
                  </a:solidFill>
                  <a:latin typeface="Canva Sans 2"/>
                </a:rPr>
                <a:t>Family (37)</a:t>
              </a:r>
            </a:p>
            <a:p>
              <a:pPr algn="ctr" defTabSz="457200">
                <a:lnSpc>
                  <a:spcPts val="1541"/>
                </a:lnSpc>
              </a:pPr>
              <a:r>
                <a:rPr lang="en-US" sz="1101">
                  <a:solidFill>
                    <a:srgbClr val="000000"/>
                  </a:solidFill>
                  <a:latin typeface="Canva Sans 2"/>
                </a:rPr>
                <a:t>6.3%</a:t>
              </a:r>
            </a:p>
          </p:txBody>
        </p:sp>
        <p:sp>
          <p:nvSpPr>
            <p:cNvPr id="13" name="TextBox 13"/>
            <p:cNvSpPr txBox="1"/>
            <p:nvPr/>
          </p:nvSpPr>
          <p:spPr>
            <a:xfrm>
              <a:off x="719891" y="2004684"/>
              <a:ext cx="6694976" cy="983517"/>
            </a:xfrm>
            <a:prstGeom prst="rect">
              <a:avLst/>
            </a:prstGeom>
          </p:spPr>
          <p:txBody>
            <a:bodyPr lIns="0" tIns="0" rIns="0" bIns="0" rtlCol="0" anchor="t">
              <a:spAutoFit/>
            </a:bodyPr>
            <a:lstStyle/>
            <a:p>
              <a:pPr algn="ctr" defTabSz="457200">
                <a:lnSpc>
                  <a:spcPts val="1541"/>
                </a:lnSpc>
              </a:pPr>
              <a:r>
                <a:rPr lang="en-US" sz="1101">
                  <a:solidFill>
                    <a:srgbClr val="000000"/>
                  </a:solidFill>
                  <a:latin typeface="Canva Sans 2"/>
                </a:rPr>
                <a:t>SCOSAR Transportation Program (35)</a:t>
              </a:r>
            </a:p>
            <a:p>
              <a:pPr algn="ctr" defTabSz="457200">
                <a:lnSpc>
                  <a:spcPts val="1541"/>
                </a:lnSpc>
              </a:pPr>
              <a:r>
                <a:rPr lang="en-US" sz="1101">
                  <a:solidFill>
                    <a:srgbClr val="000000"/>
                  </a:solidFill>
                  <a:latin typeface="Canva Sans 2"/>
                </a:rPr>
                <a:t>6%</a:t>
              </a:r>
            </a:p>
          </p:txBody>
        </p:sp>
        <p:sp>
          <p:nvSpPr>
            <p:cNvPr id="14" name="TextBox 14"/>
            <p:cNvSpPr txBox="1"/>
            <p:nvPr/>
          </p:nvSpPr>
          <p:spPr>
            <a:xfrm>
              <a:off x="9039888" y="-38100"/>
              <a:ext cx="2601456" cy="983517"/>
            </a:xfrm>
            <a:prstGeom prst="rect">
              <a:avLst/>
            </a:prstGeom>
          </p:spPr>
          <p:txBody>
            <a:bodyPr lIns="0" tIns="0" rIns="0" bIns="0" rtlCol="0" anchor="t">
              <a:spAutoFit/>
            </a:bodyPr>
            <a:lstStyle/>
            <a:p>
              <a:pPr algn="ctr" defTabSz="457200">
                <a:lnSpc>
                  <a:spcPts val="1541"/>
                </a:lnSpc>
              </a:pPr>
              <a:r>
                <a:rPr lang="en-US" sz="1101">
                  <a:solidFill>
                    <a:srgbClr val="000000"/>
                  </a:solidFill>
                  <a:latin typeface="Canva Sans 2"/>
                </a:rPr>
                <a:t>Probation (30)</a:t>
              </a:r>
            </a:p>
            <a:p>
              <a:pPr algn="ctr" defTabSz="457200">
                <a:lnSpc>
                  <a:spcPts val="1541"/>
                </a:lnSpc>
              </a:pPr>
              <a:r>
                <a:rPr lang="en-US" sz="1101">
                  <a:solidFill>
                    <a:srgbClr val="000000"/>
                  </a:solidFill>
                  <a:latin typeface="Canva Sans 2"/>
                </a:rPr>
                <a:t>5.1%</a:t>
              </a:r>
            </a:p>
          </p:txBody>
        </p:sp>
        <p:sp>
          <p:nvSpPr>
            <p:cNvPr id="15" name="TextBox 15"/>
            <p:cNvSpPr txBox="1"/>
            <p:nvPr/>
          </p:nvSpPr>
          <p:spPr>
            <a:xfrm>
              <a:off x="15678810" y="9207926"/>
              <a:ext cx="1788251" cy="983517"/>
            </a:xfrm>
            <a:prstGeom prst="rect">
              <a:avLst/>
            </a:prstGeom>
          </p:spPr>
          <p:txBody>
            <a:bodyPr lIns="0" tIns="0" rIns="0" bIns="0" rtlCol="0" anchor="t">
              <a:spAutoFit/>
            </a:bodyPr>
            <a:lstStyle/>
            <a:p>
              <a:pPr algn="ctr" defTabSz="457200">
                <a:lnSpc>
                  <a:spcPts val="1541"/>
                </a:lnSpc>
              </a:pPr>
              <a:r>
                <a:rPr lang="en-US" sz="1101">
                  <a:solidFill>
                    <a:srgbClr val="000000"/>
                  </a:solidFill>
                  <a:latin typeface="Canva Sans 2"/>
                </a:rPr>
                <a:t>NRH (126)</a:t>
              </a:r>
            </a:p>
            <a:p>
              <a:pPr algn="ctr" defTabSz="457200">
                <a:lnSpc>
                  <a:spcPts val="1541"/>
                </a:lnSpc>
              </a:pPr>
              <a:r>
                <a:rPr lang="en-US" sz="1101">
                  <a:solidFill>
                    <a:srgbClr val="000000"/>
                  </a:solidFill>
                  <a:latin typeface="Canva Sans 2"/>
                </a:rPr>
                <a:t>4.4%</a:t>
              </a:r>
            </a:p>
          </p:txBody>
        </p:sp>
        <p:sp>
          <p:nvSpPr>
            <p:cNvPr id="16" name="TextBox 16"/>
            <p:cNvSpPr txBox="1"/>
            <p:nvPr/>
          </p:nvSpPr>
          <p:spPr>
            <a:xfrm>
              <a:off x="4797253" y="731060"/>
              <a:ext cx="3922392" cy="983517"/>
            </a:xfrm>
            <a:prstGeom prst="rect">
              <a:avLst/>
            </a:prstGeom>
          </p:spPr>
          <p:txBody>
            <a:bodyPr lIns="0" tIns="0" rIns="0" bIns="0" rtlCol="0" anchor="t">
              <a:spAutoFit/>
            </a:bodyPr>
            <a:lstStyle/>
            <a:p>
              <a:pPr algn="ctr" defTabSz="457200">
                <a:lnSpc>
                  <a:spcPts val="1541"/>
                </a:lnSpc>
              </a:pPr>
              <a:r>
                <a:rPr lang="en-US" sz="1101">
                  <a:solidFill>
                    <a:srgbClr val="000000"/>
                  </a:solidFill>
                  <a:latin typeface="Canva Sans 2"/>
                </a:rPr>
                <a:t>Shepherds House (15)</a:t>
              </a:r>
            </a:p>
            <a:p>
              <a:pPr algn="ctr" defTabSz="457200">
                <a:lnSpc>
                  <a:spcPts val="1541"/>
                </a:lnSpc>
              </a:pPr>
              <a:r>
                <a:rPr lang="en-US" sz="1101">
                  <a:solidFill>
                    <a:srgbClr val="000000"/>
                  </a:solidFill>
                  <a:latin typeface="Canva Sans 2"/>
                </a:rPr>
                <a:t>2.6%</a:t>
              </a:r>
            </a:p>
          </p:txBody>
        </p:sp>
        <p:sp>
          <p:nvSpPr>
            <p:cNvPr id="17" name="TextBox 17"/>
            <p:cNvSpPr txBox="1"/>
            <p:nvPr/>
          </p:nvSpPr>
          <p:spPr>
            <a:xfrm>
              <a:off x="4622467" y="3244356"/>
              <a:ext cx="2111749" cy="983517"/>
            </a:xfrm>
            <a:prstGeom prst="rect">
              <a:avLst/>
            </a:prstGeom>
          </p:spPr>
          <p:txBody>
            <a:bodyPr lIns="0" tIns="0" rIns="0" bIns="0" rtlCol="0" anchor="t">
              <a:spAutoFit/>
            </a:bodyPr>
            <a:lstStyle/>
            <a:p>
              <a:pPr algn="ctr" defTabSz="457200">
                <a:lnSpc>
                  <a:spcPts val="1541"/>
                </a:lnSpc>
              </a:pPr>
              <a:r>
                <a:rPr lang="en-US" sz="1101">
                  <a:solidFill>
                    <a:srgbClr val="000000"/>
                  </a:solidFill>
                  <a:latin typeface="Canva Sans 2"/>
                </a:rPr>
                <a:t>Daymark (7)</a:t>
              </a:r>
            </a:p>
            <a:p>
              <a:pPr algn="ctr" defTabSz="457200">
                <a:lnSpc>
                  <a:spcPts val="1541"/>
                </a:lnSpc>
              </a:pPr>
              <a:r>
                <a:rPr lang="en-US" sz="1101">
                  <a:solidFill>
                    <a:srgbClr val="000000"/>
                  </a:solidFill>
                  <a:latin typeface="Canva Sans 2"/>
                </a:rPr>
                <a:t>1.2%</a:t>
              </a:r>
            </a:p>
          </p:txBody>
        </p:sp>
        <p:sp>
          <p:nvSpPr>
            <p:cNvPr id="18" name="TextBox 18"/>
            <p:cNvSpPr txBox="1"/>
            <p:nvPr/>
          </p:nvSpPr>
          <p:spPr>
            <a:xfrm>
              <a:off x="16606765" y="8026750"/>
              <a:ext cx="1559237" cy="1496477"/>
            </a:xfrm>
            <a:prstGeom prst="rect">
              <a:avLst/>
            </a:prstGeom>
          </p:spPr>
          <p:txBody>
            <a:bodyPr lIns="0" tIns="0" rIns="0" bIns="0" rtlCol="0" anchor="t">
              <a:spAutoFit/>
            </a:bodyPr>
            <a:lstStyle/>
            <a:p>
              <a:pPr algn="ctr" defTabSz="457200">
                <a:lnSpc>
                  <a:spcPts val="1541"/>
                </a:lnSpc>
              </a:pPr>
              <a:r>
                <a:rPr lang="en-US" sz="1101">
                  <a:solidFill>
                    <a:srgbClr val="000000"/>
                  </a:solidFill>
                  <a:latin typeface="Canva Sans 2"/>
                </a:rPr>
                <a:t>SCSO (3)</a:t>
              </a:r>
            </a:p>
            <a:p>
              <a:pPr algn="ctr" defTabSz="457200">
                <a:lnSpc>
                  <a:spcPts val="1541"/>
                </a:lnSpc>
              </a:pPr>
              <a:r>
                <a:rPr lang="en-US" sz="1101">
                  <a:solidFill>
                    <a:srgbClr val="000000"/>
                  </a:solidFill>
                  <a:latin typeface="Canva Sans 2"/>
                </a:rPr>
                <a:t>0.5%</a:t>
              </a:r>
            </a:p>
          </p:txBody>
        </p:sp>
        <p:grpSp>
          <p:nvGrpSpPr>
            <p:cNvPr id="19" name="Group 19"/>
            <p:cNvGrpSpPr>
              <a:grpSpLocks noChangeAspect="1"/>
            </p:cNvGrpSpPr>
            <p:nvPr/>
          </p:nvGrpSpPr>
          <p:grpSpPr>
            <a:xfrm>
              <a:off x="7138399" y="1045188"/>
              <a:ext cx="9437335" cy="9437335"/>
              <a:chOff x="0" y="0"/>
              <a:chExt cx="2540000" cy="2540000"/>
            </a:xfrm>
          </p:grpSpPr>
          <p:sp>
            <p:nvSpPr>
              <p:cNvPr id="20" name="Freeform 20"/>
              <p:cNvSpPr/>
              <p:nvPr/>
            </p:nvSpPr>
            <p:spPr>
              <a:xfrm>
                <a:off x="1270000" y="0"/>
                <a:ext cx="1335518" cy="1947679"/>
              </a:xfrm>
              <a:custGeom>
                <a:avLst/>
                <a:gdLst/>
                <a:ahLst/>
                <a:cxnLst/>
                <a:rect l="l" t="t" r="r" b="b"/>
                <a:pathLst>
                  <a:path w="1335518" h="1947679">
                    <a:moveTo>
                      <a:pt x="0" y="0"/>
                    </a:moveTo>
                    <a:lnTo>
                      <a:pt x="0" y="0"/>
                    </a:lnTo>
                    <a:cubicBezTo>
                      <a:pt x="462646" y="0"/>
                      <a:pt x="888691" y="251585"/>
                      <a:pt x="1112105" y="656711"/>
                    </a:cubicBezTo>
                    <a:cubicBezTo>
                      <a:pt x="1335518" y="1061837"/>
                      <a:pt x="1320952" y="1556405"/>
                      <a:pt x="1074081" y="1947679"/>
                    </a:cubicBezTo>
                    <a:lnTo>
                      <a:pt x="0" y="1270000"/>
                    </a:lnTo>
                    <a:close/>
                  </a:path>
                </a:pathLst>
              </a:custGeom>
              <a:solidFill>
                <a:srgbClr val="6CE5E8"/>
              </a:solidFill>
            </p:spPr>
            <p:txBody>
              <a:bodyPr/>
              <a:lstStyle/>
              <a:p>
                <a:pPr defTabSz="457200"/>
                <a:endParaRPr lang="en-US" sz="900">
                  <a:solidFill>
                    <a:prstClr val="black"/>
                  </a:solidFill>
                  <a:latin typeface="Calibri"/>
                </a:endParaRPr>
              </a:p>
            </p:txBody>
          </p:sp>
          <p:sp>
            <p:nvSpPr>
              <p:cNvPr id="21" name="Freeform 21"/>
              <p:cNvSpPr/>
              <p:nvPr/>
            </p:nvSpPr>
            <p:spPr>
              <a:xfrm>
                <a:off x="1270000" y="1270000"/>
                <a:ext cx="1106609" cy="711930"/>
              </a:xfrm>
              <a:custGeom>
                <a:avLst/>
                <a:gdLst/>
                <a:ahLst/>
                <a:cxnLst/>
                <a:rect l="l" t="t" r="r" b="b"/>
                <a:pathLst>
                  <a:path w="1106609" h="711930">
                    <a:moveTo>
                      <a:pt x="1106609" y="623151"/>
                    </a:moveTo>
                    <a:cubicBezTo>
                      <a:pt x="1089528" y="653484"/>
                      <a:pt x="1071207" y="683102"/>
                      <a:pt x="1051692" y="711930"/>
                    </a:cubicBezTo>
                    <a:lnTo>
                      <a:pt x="0" y="0"/>
                    </a:lnTo>
                    <a:close/>
                  </a:path>
                </a:pathLst>
              </a:custGeom>
              <a:solidFill>
                <a:srgbClr val="41B8D5"/>
              </a:solidFill>
            </p:spPr>
            <p:txBody>
              <a:bodyPr/>
              <a:lstStyle/>
              <a:p>
                <a:pPr defTabSz="457200"/>
                <a:endParaRPr lang="en-US" sz="900">
                  <a:solidFill>
                    <a:prstClr val="black"/>
                  </a:solidFill>
                  <a:latin typeface="Calibri"/>
                </a:endParaRPr>
              </a:p>
            </p:txBody>
          </p:sp>
          <p:sp>
            <p:nvSpPr>
              <p:cNvPr id="22" name="Freeform 22"/>
              <p:cNvSpPr/>
              <p:nvPr/>
            </p:nvSpPr>
            <p:spPr>
              <a:xfrm>
                <a:off x="1270000" y="1270000"/>
                <a:ext cx="1085959" cy="830931"/>
              </a:xfrm>
              <a:custGeom>
                <a:avLst/>
                <a:gdLst/>
                <a:ahLst/>
                <a:cxnLst/>
                <a:rect l="l" t="t" r="r" b="b"/>
                <a:pathLst>
                  <a:path w="1085959" h="830931">
                    <a:moveTo>
                      <a:pt x="1085959" y="658478"/>
                    </a:moveTo>
                    <a:cubicBezTo>
                      <a:pt x="1049031" y="719380"/>
                      <a:pt x="1007045" y="777067"/>
                      <a:pt x="960445" y="830931"/>
                    </a:cubicBezTo>
                    <a:lnTo>
                      <a:pt x="0" y="0"/>
                    </a:lnTo>
                    <a:close/>
                  </a:path>
                </a:pathLst>
              </a:custGeom>
              <a:solidFill>
                <a:srgbClr val="2D8BBA"/>
              </a:solidFill>
            </p:spPr>
            <p:txBody>
              <a:bodyPr/>
              <a:lstStyle/>
              <a:p>
                <a:pPr defTabSz="457200"/>
                <a:endParaRPr lang="en-US" sz="900">
                  <a:solidFill>
                    <a:prstClr val="black"/>
                  </a:solidFill>
                  <a:latin typeface="Calibri"/>
                </a:endParaRPr>
              </a:p>
            </p:txBody>
          </p:sp>
          <p:sp>
            <p:nvSpPr>
              <p:cNvPr id="23" name="Freeform 23"/>
              <p:cNvSpPr/>
              <p:nvPr/>
            </p:nvSpPr>
            <p:spPr>
              <a:xfrm>
                <a:off x="1270000" y="1270000"/>
                <a:ext cx="1000774" cy="1063476"/>
              </a:xfrm>
              <a:custGeom>
                <a:avLst/>
                <a:gdLst/>
                <a:ahLst/>
                <a:cxnLst/>
                <a:rect l="l" t="t" r="r" b="b"/>
                <a:pathLst>
                  <a:path w="1000774" h="1063476">
                    <a:moveTo>
                      <a:pt x="1000774" y="781890"/>
                    </a:moveTo>
                    <a:cubicBezTo>
                      <a:pt x="914766" y="891975"/>
                      <a:pt x="811185" y="987114"/>
                      <a:pt x="694203" y="1063476"/>
                    </a:cubicBezTo>
                    <a:lnTo>
                      <a:pt x="0" y="0"/>
                    </a:lnTo>
                    <a:close/>
                  </a:path>
                </a:pathLst>
              </a:custGeom>
              <a:solidFill>
                <a:srgbClr val="2F5F98"/>
              </a:solidFill>
            </p:spPr>
            <p:txBody>
              <a:bodyPr/>
              <a:lstStyle/>
              <a:p>
                <a:pPr defTabSz="457200"/>
                <a:endParaRPr lang="en-US" sz="900">
                  <a:solidFill>
                    <a:prstClr val="black"/>
                  </a:solidFill>
                  <a:latin typeface="Calibri"/>
                </a:endParaRPr>
              </a:p>
            </p:txBody>
          </p:sp>
          <p:sp>
            <p:nvSpPr>
              <p:cNvPr id="24" name="Freeform 24"/>
              <p:cNvSpPr/>
              <p:nvPr/>
            </p:nvSpPr>
            <p:spPr>
              <a:xfrm>
                <a:off x="653931" y="1270000"/>
                <a:ext cx="1362557" cy="1350063"/>
              </a:xfrm>
              <a:custGeom>
                <a:avLst/>
                <a:gdLst/>
                <a:ahLst/>
                <a:cxnLst/>
                <a:rect l="l" t="t" r="r" b="b"/>
                <a:pathLst>
                  <a:path w="1362557" h="1350063">
                    <a:moveTo>
                      <a:pt x="1362556" y="1027452"/>
                    </a:moveTo>
                    <a:cubicBezTo>
                      <a:pt x="963136" y="1317648"/>
                      <a:pt x="431731" y="1350063"/>
                      <a:pt x="0" y="1110567"/>
                    </a:cubicBezTo>
                    <a:lnTo>
                      <a:pt x="616069" y="0"/>
                    </a:lnTo>
                    <a:close/>
                  </a:path>
                </a:pathLst>
              </a:custGeom>
              <a:solidFill>
                <a:srgbClr val="31356E"/>
              </a:solidFill>
            </p:spPr>
            <p:txBody>
              <a:bodyPr/>
              <a:lstStyle/>
              <a:p>
                <a:pPr defTabSz="457200"/>
                <a:endParaRPr lang="en-US" sz="900">
                  <a:solidFill>
                    <a:prstClr val="black"/>
                  </a:solidFill>
                  <a:latin typeface="Calibri"/>
                </a:endParaRPr>
              </a:p>
            </p:txBody>
          </p:sp>
          <p:sp>
            <p:nvSpPr>
              <p:cNvPr id="25" name="Freeform 25"/>
              <p:cNvSpPr/>
              <p:nvPr/>
            </p:nvSpPr>
            <p:spPr>
              <a:xfrm>
                <a:off x="200966" y="1270000"/>
                <a:ext cx="1069034" cy="1139969"/>
              </a:xfrm>
              <a:custGeom>
                <a:avLst/>
                <a:gdLst/>
                <a:ahLst/>
                <a:cxnLst/>
                <a:rect l="l" t="t" r="r" b="b"/>
                <a:pathLst>
                  <a:path w="1069034" h="1139969">
                    <a:moveTo>
                      <a:pt x="509240" y="1139969"/>
                    </a:moveTo>
                    <a:cubicBezTo>
                      <a:pt x="301217" y="1037818"/>
                      <a:pt x="125112" y="880692"/>
                      <a:pt x="0" y="685614"/>
                    </a:cubicBezTo>
                    <a:lnTo>
                      <a:pt x="1069034" y="0"/>
                    </a:lnTo>
                    <a:close/>
                  </a:path>
                </a:pathLst>
              </a:custGeom>
              <a:solidFill>
                <a:srgbClr val="5E3967"/>
              </a:solidFill>
            </p:spPr>
            <p:txBody>
              <a:bodyPr/>
              <a:lstStyle/>
              <a:p>
                <a:pPr defTabSz="457200"/>
                <a:endParaRPr lang="en-US" sz="900">
                  <a:solidFill>
                    <a:prstClr val="black"/>
                  </a:solidFill>
                  <a:latin typeface="Calibri"/>
                </a:endParaRPr>
              </a:p>
            </p:txBody>
          </p:sp>
          <p:sp>
            <p:nvSpPr>
              <p:cNvPr id="26" name="Freeform 26"/>
              <p:cNvSpPr/>
              <p:nvPr/>
            </p:nvSpPr>
            <p:spPr>
              <a:xfrm>
                <a:off x="18928" y="1270000"/>
                <a:ext cx="1251072" cy="738187"/>
              </a:xfrm>
              <a:custGeom>
                <a:avLst/>
                <a:gdLst/>
                <a:ahLst/>
                <a:cxnLst/>
                <a:rect l="l" t="t" r="r" b="b"/>
                <a:pathLst>
                  <a:path w="1251072" h="738187">
                    <a:moveTo>
                      <a:pt x="217641" y="738187"/>
                    </a:moveTo>
                    <a:cubicBezTo>
                      <a:pt x="107091" y="583422"/>
                      <a:pt x="32714" y="405805"/>
                      <a:pt x="0" y="218447"/>
                    </a:cubicBezTo>
                    <a:lnTo>
                      <a:pt x="1251072" y="0"/>
                    </a:lnTo>
                    <a:close/>
                  </a:path>
                </a:pathLst>
              </a:custGeom>
              <a:solidFill>
                <a:srgbClr val="895273"/>
              </a:solidFill>
            </p:spPr>
            <p:txBody>
              <a:bodyPr/>
              <a:lstStyle/>
              <a:p>
                <a:pPr defTabSz="457200"/>
                <a:endParaRPr lang="en-US" sz="900">
                  <a:solidFill>
                    <a:prstClr val="black"/>
                  </a:solidFill>
                  <a:latin typeface="Calibri"/>
                </a:endParaRPr>
              </a:p>
            </p:txBody>
          </p:sp>
          <p:sp>
            <p:nvSpPr>
              <p:cNvPr id="27" name="Freeform 27"/>
              <p:cNvSpPr/>
              <p:nvPr/>
            </p:nvSpPr>
            <p:spPr>
              <a:xfrm>
                <a:off x="-25970" y="792286"/>
                <a:ext cx="1295970" cy="758415"/>
              </a:xfrm>
              <a:custGeom>
                <a:avLst/>
                <a:gdLst/>
                <a:ahLst/>
                <a:cxnLst/>
                <a:rect l="l" t="t" r="r" b="b"/>
                <a:pathLst>
                  <a:path w="1295970" h="758415">
                    <a:moveTo>
                      <a:pt x="57379" y="758415"/>
                    </a:moveTo>
                    <a:cubicBezTo>
                      <a:pt x="0" y="505230"/>
                      <a:pt x="21590" y="240541"/>
                      <a:pt x="119242" y="0"/>
                    </a:cubicBezTo>
                    <a:lnTo>
                      <a:pt x="1295970" y="477714"/>
                    </a:lnTo>
                    <a:close/>
                  </a:path>
                </a:pathLst>
              </a:custGeom>
              <a:solidFill>
                <a:srgbClr val="B97286"/>
              </a:solidFill>
            </p:spPr>
            <p:txBody>
              <a:bodyPr/>
              <a:lstStyle/>
              <a:p>
                <a:pPr defTabSz="457200"/>
                <a:endParaRPr lang="en-US" sz="900">
                  <a:solidFill>
                    <a:prstClr val="black"/>
                  </a:solidFill>
                  <a:latin typeface="Calibri"/>
                </a:endParaRPr>
              </a:p>
            </p:txBody>
          </p:sp>
          <p:sp>
            <p:nvSpPr>
              <p:cNvPr id="28" name="Freeform 28"/>
              <p:cNvSpPr/>
              <p:nvPr/>
            </p:nvSpPr>
            <p:spPr>
              <a:xfrm>
                <a:off x="70866" y="705249"/>
                <a:ext cx="1199134" cy="564751"/>
              </a:xfrm>
              <a:custGeom>
                <a:avLst/>
                <a:gdLst/>
                <a:ahLst/>
                <a:cxnLst/>
                <a:rect l="l" t="t" r="r" b="b"/>
                <a:pathLst>
                  <a:path w="1199134" h="564751">
                    <a:moveTo>
                      <a:pt x="0" y="146446"/>
                    </a:moveTo>
                    <a:cubicBezTo>
                      <a:pt x="17461" y="96393"/>
                      <a:pt x="38039" y="47482"/>
                      <a:pt x="61612" y="0"/>
                    </a:cubicBezTo>
                    <a:lnTo>
                      <a:pt x="1199134" y="564751"/>
                    </a:lnTo>
                    <a:close/>
                  </a:path>
                </a:pathLst>
              </a:custGeom>
              <a:solidFill>
                <a:srgbClr val="E28385"/>
              </a:solidFill>
            </p:spPr>
            <p:txBody>
              <a:bodyPr/>
              <a:lstStyle/>
              <a:p>
                <a:pPr defTabSz="457200"/>
                <a:endParaRPr lang="en-US" sz="900">
                  <a:solidFill>
                    <a:prstClr val="black"/>
                  </a:solidFill>
                  <a:latin typeface="Calibri"/>
                </a:endParaRPr>
              </a:p>
            </p:txBody>
          </p:sp>
          <p:sp>
            <p:nvSpPr>
              <p:cNvPr id="29" name="Freeform 29"/>
              <p:cNvSpPr/>
              <p:nvPr/>
            </p:nvSpPr>
            <p:spPr>
              <a:xfrm>
                <a:off x="105674" y="668896"/>
                <a:ext cx="1164326" cy="601104"/>
              </a:xfrm>
              <a:custGeom>
                <a:avLst/>
                <a:gdLst/>
                <a:ahLst/>
                <a:cxnLst/>
                <a:rect l="l" t="t" r="r" b="b"/>
                <a:pathLst>
                  <a:path w="1164326" h="601104">
                    <a:moveTo>
                      <a:pt x="0" y="93911"/>
                    </a:moveTo>
                    <a:cubicBezTo>
                      <a:pt x="13903" y="61996"/>
                      <a:pt x="29112" y="30665"/>
                      <a:pt x="45589" y="0"/>
                    </a:cubicBezTo>
                    <a:lnTo>
                      <a:pt x="1164326" y="601104"/>
                    </a:lnTo>
                    <a:close/>
                  </a:path>
                </a:pathLst>
              </a:custGeom>
              <a:solidFill>
                <a:srgbClr val="FE9273"/>
              </a:solidFill>
            </p:spPr>
            <p:txBody>
              <a:bodyPr/>
              <a:lstStyle/>
              <a:p>
                <a:pPr defTabSz="457200"/>
                <a:endParaRPr lang="en-US" sz="900">
                  <a:solidFill>
                    <a:prstClr val="black"/>
                  </a:solidFill>
                  <a:latin typeface="Calibri"/>
                </a:endParaRPr>
              </a:p>
            </p:txBody>
          </p:sp>
          <p:sp>
            <p:nvSpPr>
              <p:cNvPr id="30" name="Freeform 30"/>
              <p:cNvSpPr/>
              <p:nvPr/>
            </p:nvSpPr>
            <p:spPr>
              <a:xfrm>
                <a:off x="122618" y="300153"/>
                <a:ext cx="1147382" cy="969847"/>
              </a:xfrm>
              <a:custGeom>
                <a:avLst/>
                <a:gdLst/>
                <a:ahLst/>
                <a:cxnLst/>
                <a:rect l="l" t="t" r="r" b="b"/>
                <a:pathLst>
                  <a:path w="1147382" h="969847">
                    <a:moveTo>
                      <a:pt x="0" y="425407"/>
                    </a:moveTo>
                    <a:cubicBezTo>
                      <a:pt x="77589" y="261892"/>
                      <a:pt x="189231" y="116850"/>
                      <a:pt x="327445" y="0"/>
                    </a:cubicBezTo>
                    <a:lnTo>
                      <a:pt x="1147382" y="969847"/>
                    </a:lnTo>
                    <a:close/>
                  </a:path>
                </a:pathLst>
              </a:custGeom>
              <a:solidFill>
                <a:srgbClr val="FFA95A"/>
              </a:solidFill>
            </p:spPr>
            <p:txBody>
              <a:bodyPr/>
              <a:lstStyle/>
              <a:p>
                <a:pPr defTabSz="457200"/>
                <a:endParaRPr lang="en-US" sz="900">
                  <a:solidFill>
                    <a:prstClr val="black"/>
                  </a:solidFill>
                  <a:latin typeface="Calibri"/>
                </a:endParaRPr>
              </a:p>
            </p:txBody>
          </p:sp>
          <p:sp>
            <p:nvSpPr>
              <p:cNvPr id="31" name="Freeform 31"/>
              <p:cNvSpPr/>
              <p:nvPr/>
            </p:nvSpPr>
            <p:spPr>
              <a:xfrm>
                <a:off x="402616" y="282765"/>
                <a:ext cx="867384" cy="987235"/>
              </a:xfrm>
              <a:custGeom>
                <a:avLst/>
                <a:gdLst/>
                <a:ahLst/>
                <a:cxnLst/>
                <a:rect l="l" t="t" r="r" b="b"/>
                <a:pathLst>
                  <a:path w="867384" h="987235">
                    <a:moveTo>
                      <a:pt x="0" y="59579"/>
                    </a:moveTo>
                    <a:cubicBezTo>
                      <a:pt x="22105" y="38910"/>
                      <a:pt x="44943" y="19038"/>
                      <a:pt x="68468" y="0"/>
                    </a:cubicBezTo>
                    <a:lnTo>
                      <a:pt x="867384" y="987235"/>
                    </a:lnTo>
                    <a:close/>
                  </a:path>
                </a:pathLst>
              </a:custGeom>
              <a:solidFill>
                <a:srgbClr val="FFD04C"/>
              </a:solidFill>
            </p:spPr>
            <p:txBody>
              <a:bodyPr/>
              <a:lstStyle/>
              <a:p>
                <a:pPr defTabSz="457200"/>
                <a:endParaRPr lang="en-US" sz="900">
                  <a:solidFill>
                    <a:prstClr val="black"/>
                  </a:solidFill>
                  <a:latin typeface="Calibri"/>
                </a:endParaRPr>
              </a:p>
            </p:txBody>
          </p:sp>
          <p:sp>
            <p:nvSpPr>
              <p:cNvPr id="32" name="Freeform 32"/>
              <p:cNvSpPr/>
              <p:nvPr/>
            </p:nvSpPr>
            <p:spPr>
              <a:xfrm>
                <a:off x="422741" y="265832"/>
                <a:ext cx="847259" cy="1004168"/>
              </a:xfrm>
              <a:custGeom>
                <a:avLst/>
                <a:gdLst/>
                <a:ahLst/>
                <a:cxnLst/>
                <a:rect l="l" t="t" r="r" b="b"/>
                <a:pathLst>
                  <a:path w="847259" h="1004168">
                    <a:moveTo>
                      <a:pt x="0" y="58096"/>
                    </a:moveTo>
                    <a:cubicBezTo>
                      <a:pt x="22545" y="37906"/>
                      <a:pt x="45804" y="18528"/>
                      <a:pt x="69733" y="0"/>
                    </a:cubicBezTo>
                    <a:lnTo>
                      <a:pt x="847259" y="1004168"/>
                    </a:lnTo>
                    <a:close/>
                  </a:path>
                </a:pathLst>
              </a:custGeom>
              <a:solidFill>
                <a:srgbClr val="C6DE27"/>
              </a:solidFill>
            </p:spPr>
            <p:txBody>
              <a:bodyPr/>
              <a:lstStyle/>
              <a:p>
                <a:pPr defTabSz="457200"/>
                <a:endParaRPr lang="en-US" sz="900">
                  <a:solidFill>
                    <a:prstClr val="black"/>
                  </a:solidFill>
                  <a:latin typeface="Calibri"/>
                </a:endParaRPr>
              </a:p>
            </p:txBody>
          </p:sp>
          <p:sp>
            <p:nvSpPr>
              <p:cNvPr id="33" name="Freeform 33"/>
              <p:cNvSpPr/>
              <p:nvPr/>
            </p:nvSpPr>
            <p:spPr>
              <a:xfrm>
                <a:off x="443258" y="249363"/>
                <a:ext cx="826742" cy="1020637"/>
              </a:xfrm>
              <a:custGeom>
                <a:avLst/>
                <a:gdLst/>
                <a:ahLst/>
                <a:cxnLst/>
                <a:rect l="l" t="t" r="r" b="b"/>
                <a:pathLst>
                  <a:path w="826742" h="1020637">
                    <a:moveTo>
                      <a:pt x="0" y="56584"/>
                    </a:moveTo>
                    <a:cubicBezTo>
                      <a:pt x="22973" y="36884"/>
                      <a:pt x="46643" y="18010"/>
                      <a:pt x="70964" y="0"/>
                    </a:cubicBezTo>
                    <a:lnTo>
                      <a:pt x="826742" y="1020637"/>
                    </a:lnTo>
                    <a:close/>
                  </a:path>
                </a:pathLst>
              </a:custGeom>
              <a:solidFill>
                <a:srgbClr val="58CB1E"/>
              </a:solidFill>
            </p:spPr>
            <p:txBody>
              <a:bodyPr/>
              <a:lstStyle/>
              <a:p>
                <a:pPr defTabSz="457200"/>
                <a:endParaRPr lang="en-US" sz="900">
                  <a:solidFill>
                    <a:prstClr val="black"/>
                  </a:solidFill>
                  <a:latin typeface="Calibri"/>
                </a:endParaRPr>
              </a:p>
            </p:txBody>
          </p:sp>
          <p:sp>
            <p:nvSpPr>
              <p:cNvPr id="34" name="Freeform 34"/>
              <p:cNvSpPr/>
              <p:nvPr/>
            </p:nvSpPr>
            <p:spPr>
              <a:xfrm>
                <a:off x="464156" y="141345"/>
                <a:ext cx="805844" cy="1128655"/>
              </a:xfrm>
              <a:custGeom>
                <a:avLst/>
                <a:gdLst/>
                <a:ahLst/>
                <a:cxnLst/>
                <a:rect l="l" t="t" r="r" b="b"/>
                <a:pathLst>
                  <a:path w="805844" h="1128655">
                    <a:moveTo>
                      <a:pt x="0" y="147067"/>
                    </a:moveTo>
                    <a:cubicBezTo>
                      <a:pt x="69137" y="90308"/>
                      <a:pt x="144078" y="41012"/>
                      <a:pt x="223575" y="0"/>
                    </a:cubicBezTo>
                    <a:lnTo>
                      <a:pt x="805844" y="1128655"/>
                    </a:lnTo>
                    <a:close/>
                  </a:path>
                </a:pathLst>
              </a:custGeom>
              <a:solidFill>
                <a:srgbClr val="00AD60"/>
              </a:solidFill>
            </p:spPr>
            <p:txBody>
              <a:bodyPr/>
              <a:lstStyle/>
              <a:p>
                <a:pPr defTabSz="457200"/>
                <a:endParaRPr lang="en-US" sz="900">
                  <a:solidFill>
                    <a:prstClr val="black"/>
                  </a:solidFill>
                  <a:latin typeface="Calibri"/>
                </a:endParaRPr>
              </a:p>
            </p:txBody>
          </p:sp>
          <p:sp>
            <p:nvSpPr>
              <p:cNvPr id="35" name="Freeform 35"/>
              <p:cNvSpPr/>
              <p:nvPr/>
            </p:nvSpPr>
            <p:spPr>
              <a:xfrm>
                <a:off x="632049" y="123172"/>
                <a:ext cx="637951" cy="1146828"/>
              </a:xfrm>
              <a:custGeom>
                <a:avLst/>
                <a:gdLst/>
                <a:ahLst/>
                <a:cxnLst/>
                <a:rect l="l" t="t" r="r" b="b"/>
                <a:pathLst>
                  <a:path w="637951" h="1146828">
                    <a:moveTo>
                      <a:pt x="0" y="48685"/>
                    </a:moveTo>
                    <a:cubicBezTo>
                      <a:pt x="30101" y="31198"/>
                      <a:pt x="60909" y="14956"/>
                      <a:pt x="92344" y="0"/>
                    </a:cubicBezTo>
                    <a:lnTo>
                      <a:pt x="637951" y="1146828"/>
                    </a:lnTo>
                    <a:close/>
                  </a:path>
                </a:pathLst>
              </a:custGeom>
              <a:solidFill>
                <a:srgbClr val="069E75"/>
              </a:solidFill>
            </p:spPr>
            <p:txBody>
              <a:bodyPr/>
              <a:lstStyle/>
              <a:p>
                <a:pPr defTabSz="457200"/>
                <a:endParaRPr lang="en-US" sz="900">
                  <a:solidFill>
                    <a:prstClr val="black"/>
                  </a:solidFill>
                  <a:latin typeface="Calibri"/>
                </a:endParaRPr>
              </a:p>
            </p:txBody>
          </p:sp>
          <p:sp>
            <p:nvSpPr>
              <p:cNvPr id="36" name="Freeform 36"/>
              <p:cNvSpPr/>
              <p:nvPr/>
            </p:nvSpPr>
            <p:spPr>
              <a:xfrm>
                <a:off x="667758" y="106190"/>
                <a:ext cx="602242" cy="1163810"/>
              </a:xfrm>
              <a:custGeom>
                <a:avLst/>
                <a:gdLst/>
                <a:ahLst/>
                <a:cxnLst/>
                <a:rect l="l" t="t" r="r" b="b"/>
                <a:pathLst>
                  <a:path w="602242" h="1163810">
                    <a:moveTo>
                      <a:pt x="0" y="45685"/>
                    </a:moveTo>
                    <a:cubicBezTo>
                      <a:pt x="30649" y="29177"/>
                      <a:pt x="61964" y="13936"/>
                      <a:pt x="93865" y="0"/>
                    </a:cubicBezTo>
                    <a:lnTo>
                      <a:pt x="602242" y="1163810"/>
                    </a:lnTo>
                    <a:close/>
                  </a:path>
                </a:pathLst>
              </a:custGeom>
              <a:solidFill>
                <a:srgbClr val="39907F"/>
              </a:solidFill>
            </p:spPr>
            <p:txBody>
              <a:bodyPr/>
              <a:lstStyle/>
              <a:p>
                <a:pPr defTabSz="457200"/>
                <a:endParaRPr lang="en-US" sz="900">
                  <a:solidFill>
                    <a:prstClr val="black"/>
                  </a:solidFill>
                  <a:latin typeface="Calibri"/>
                </a:endParaRPr>
              </a:p>
            </p:txBody>
          </p:sp>
          <p:sp>
            <p:nvSpPr>
              <p:cNvPr id="37" name="Freeform 37"/>
              <p:cNvSpPr/>
              <p:nvPr/>
            </p:nvSpPr>
            <p:spPr>
              <a:xfrm>
                <a:off x="704092" y="100798"/>
                <a:ext cx="565908" cy="1169202"/>
              </a:xfrm>
              <a:custGeom>
                <a:avLst/>
                <a:gdLst/>
                <a:ahLst/>
                <a:cxnLst/>
                <a:rect l="l" t="t" r="r" b="b"/>
                <a:pathLst>
                  <a:path w="565908" h="1169202">
                    <a:moveTo>
                      <a:pt x="0" y="32255"/>
                    </a:moveTo>
                    <a:cubicBezTo>
                      <a:pt x="23021" y="20797"/>
                      <a:pt x="46385" y="10040"/>
                      <a:pt x="70060" y="0"/>
                    </a:cubicBezTo>
                    <a:lnTo>
                      <a:pt x="565908" y="1169202"/>
                    </a:lnTo>
                    <a:close/>
                  </a:path>
                </a:pathLst>
              </a:custGeom>
              <a:solidFill>
                <a:srgbClr val="2B6D6D"/>
              </a:solidFill>
            </p:spPr>
            <p:txBody>
              <a:bodyPr/>
              <a:lstStyle/>
              <a:p>
                <a:pPr defTabSz="457200"/>
                <a:endParaRPr lang="en-US" sz="900">
                  <a:solidFill>
                    <a:prstClr val="black"/>
                  </a:solidFill>
                  <a:latin typeface="Calibri"/>
                </a:endParaRPr>
              </a:p>
            </p:txBody>
          </p:sp>
          <p:sp>
            <p:nvSpPr>
              <p:cNvPr id="38" name="Freeform 38"/>
              <p:cNvSpPr/>
              <p:nvPr/>
            </p:nvSpPr>
            <p:spPr>
              <a:xfrm>
                <a:off x="716336" y="95539"/>
                <a:ext cx="553664" cy="1174461"/>
              </a:xfrm>
              <a:custGeom>
                <a:avLst/>
                <a:gdLst/>
                <a:ahLst/>
                <a:cxnLst/>
                <a:rect l="l" t="t" r="r" b="b"/>
                <a:pathLst>
                  <a:path w="553664" h="1174461">
                    <a:moveTo>
                      <a:pt x="0" y="31502"/>
                    </a:moveTo>
                    <a:cubicBezTo>
                      <a:pt x="23143" y="20291"/>
                      <a:pt x="46621" y="9786"/>
                      <a:pt x="70402" y="0"/>
                    </a:cubicBezTo>
                    <a:lnTo>
                      <a:pt x="553664" y="1174461"/>
                    </a:lnTo>
                    <a:close/>
                  </a:path>
                </a:pathLst>
              </a:custGeom>
              <a:solidFill>
                <a:srgbClr val="256D83"/>
              </a:solidFill>
            </p:spPr>
            <p:txBody>
              <a:bodyPr/>
              <a:lstStyle/>
              <a:p>
                <a:pPr defTabSz="457200"/>
                <a:endParaRPr lang="en-US" sz="900">
                  <a:solidFill>
                    <a:prstClr val="black"/>
                  </a:solidFill>
                  <a:latin typeface="Calibri"/>
                </a:endParaRPr>
              </a:p>
            </p:txBody>
          </p:sp>
          <p:sp>
            <p:nvSpPr>
              <p:cNvPr id="39" name="Freeform 39"/>
              <p:cNvSpPr/>
              <p:nvPr/>
            </p:nvSpPr>
            <p:spPr>
              <a:xfrm>
                <a:off x="728643" y="2948"/>
                <a:ext cx="541357" cy="1267052"/>
              </a:xfrm>
              <a:custGeom>
                <a:avLst/>
                <a:gdLst/>
                <a:ahLst/>
                <a:cxnLst/>
                <a:rect l="l" t="t" r="r" b="b"/>
                <a:pathLst>
                  <a:path w="541357" h="1267052">
                    <a:moveTo>
                      <a:pt x="0" y="118212"/>
                    </a:moveTo>
                    <a:cubicBezTo>
                      <a:pt x="142951" y="50851"/>
                      <a:pt x="297219" y="10760"/>
                      <a:pt x="454879" y="0"/>
                    </a:cubicBezTo>
                    <a:lnTo>
                      <a:pt x="541357" y="1267052"/>
                    </a:lnTo>
                    <a:close/>
                  </a:path>
                </a:pathLst>
              </a:custGeom>
              <a:solidFill>
                <a:srgbClr val="487FAC"/>
              </a:solidFill>
            </p:spPr>
            <p:txBody>
              <a:bodyPr/>
              <a:lstStyle/>
              <a:p>
                <a:pPr defTabSz="457200"/>
                <a:endParaRPr lang="en-US" sz="900">
                  <a:solidFill>
                    <a:prstClr val="black"/>
                  </a:solidFill>
                  <a:latin typeface="Calibri"/>
                </a:endParaRPr>
              </a:p>
            </p:txBody>
          </p:sp>
          <p:sp>
            <p:nvSpPr>
              <p:cNvPr id="40" name="Freeform 40"/>
              <p:cNvSpPr/>
              <p:nvPr/>
            </p:nvSpPr>
            <p:spPr>
              <a:xfrm>
                <a:off x="1120304" y="0"/>
                <a:ext cx="149696" cy="1270000"/>
              </a:xfrm>
              <a:custGeom>
                <a:avLst/>
                <a:gdLst/>
                <a:ahLst/>
                <a:cxnLst/>
                <a:rect l="l" t="t" r="r" b="b"/>
                <a:pathLst>
                  <a:path w="149696" h="1270000">
                    <a:moveTo>
                      <a:pt x="0" y="8853"/>
                    </a:moveTo>
                    <a:cubicBezTo>
                      <a:pt x="49639" y="2961"/>
                      <a:pt x="99582" y="5"/>
                      <a:pt x="149569" y="0"/>
                    </a:cubicBezTo>
                    <a:lnTo>
                      <a:pt x="149696" y="1270000"/>
                    </a:lnTo>
                    <a:close/>
                  </a:path>
                </a:pathLst>
              </a:custGeom>
              <a:solidFill>
                <a:srgbClr val="708CD3"/>
              </a:solidFill>
            </p:spPr>
            <p:txBody>
              <a:bodyPr/>
              <a:lstStyle/>
              <a:p>
                <a:pPr defTabSz="457200"/>
                <a:endParaRPr lang="en-US" sz="900">
                  <a:solidFill>
                    <a:prstClr val="black"/>
                  </a:solidFill>
                  <a:latin typeface="Calibri"/>
                </a:endParaRPr>
              </a:p>
            </p:txBody>
          </p:sp>
        </p:grpSp>
      </p:grpSp>
      <p:sp>
        <p:nvSpPr>
          <p:cNvPr id="41" name="Freeform 41"/>
          <p:cNvSpPr/>
          <p:nvPr/>
        </p:nvSpPr>
        <p:spPr>
          <a:xfrm>
            <a:off x="514350" y="4022061"/>
            <a:ext cx="1601734" cy="1464339"/>
          </a:xfrm>
          <a:custGeom>
            <a:avLst/>
            <a:gdLst/>
            <a:ahLst/>
            <a:cxnLst/>
            <a:rect l="l" t="t" r="r" b="b"/>
            <a:pathLst>
              <a:path w="3203467" h="2928678">
                <a:moveTo>
                  <a:pt x="0" y="0"/>
                </a:moveTo>
                <a:lnTo>
                  <a:pt x="3203467" y="0"/>
                </a:lnTo>
                <a:lnTo>
                  <a:pt x="3203467" y="2928678"/>
                </a:lnTo>
                <a:lnTo>
                  <a:pt x="0" y="2928678"/>
                </a:lnTo>
                <a:lnTo>
                  <a:pt x="0" y="0"/>
                </a:lnTo>
                <a:close/>
              </a:path>
            </a:pathLst>
          </a:custGeom>
          <a:blipFill>
            <a:blip r:embed="rId2">
              <a:alphaModFix amt="50000"/>
            </a:blip>
            <a:stretch>
              <a:fillRect/>
            </a:stretch>
          </a:blipFill>
        </p:spPr>
        <p:txBody>
          <a:bodyPr/>
          <a:lstStyle/>
          <a:p>
            <a:pPr defTabSz="457200"/>
            <a:endParaRPr lang="en-US" sz="900">
              <a:solidFill>
                <a:prstClr val="black"/>
              </a:solidFill>
              <a:latin typeface="Calibri"/>
            </a:endParaRPr>
          </a:p>
        </p:txBody>
      </p:sp>
      <p:sp>
        <p:nvSpPr>
          <p:cNvPr id="42" name="TextBox 42"/>
          <p:cNvSpPr txBox="1"/>
          <p:nvPr/>
        </p:nvSpPr>
        <p:spPr>
          <a:xfrm>
            <a:off x="943757" y="947103"/>
            <a:ext cx="7256488" cy="233205"/>
          </a:xfrm>
          <a:prstGeom prst="rect">
            <a:avLst/>
          </a:prstGeom>
        </p:spPr>
        <p:txBody>
          <a:bodyPr lIns="0" tIns="0" rIns="0" bIns="0" rtlCol="0" anchor="t">
            <a:spAutoFit/>
          </a:bodyPr>
          <a:lstStyle/>
          <a:p>
            <a:pPr algn="ctr" defTabSz="457200">
              <a:lnSpc>
                <a:spcPts val="1960"/>
              </a:lnSpc>
            </a:pPr>
            <a:r>
              <a:rPr lang="en-US" sz="1400">
                <a:solidFill>
                  <a:srgbClr val="000000"/>
                </a:solidFill>
                <a:latin typeface="Canva Sans 2 Bold"/>
              </a:rPr>
              <a:t>Total Surry County Intervention Team Referrals by Source July 2022 to August 2023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grpSp>
        <p:nvGrpSpPr>
          <p:cNvPr id="2" name="Group 2"/>
          <p:cNvGrpSpPr/>
          <p:nvPr/>
        </p:nvGrpSpPr>
        <p:grpSpPr>
          <a:xfrm>
            <a:off x="-19761" y="766842"/>
            <a:ext cx="4591761" cy="3887169"/>
            <a:chOff x="-34458" y="-47625"/>
            <a:chExt cx="2578221" cy="2047669"/>
          </a:xfrm>
        </p:grpSpPr>
        <p:sp>
          <p:nvSpPr>
            <p:cNvPr id="3" name="Freeform 3"/>
            <p:cNvSpPr/>
            <p:nvPr/>
          </p:nvSpPr>
          <p:spPr>
            <a:xfrm>
              <a:off x="-34458" y="-7218"/>
              <a:ext cx="2578221" cy="2007262"/>
            </a:xfrm>
            <a:custGeom>
              <a:avLst/>
              <a:gdLst/>
              <a:ahLst/>
              <a:cxnLst/>
              <a:rect l="l" t="t" r="r" b="b"/>
              <a:pathLst>
                <a:path w="2543763" h="2000044">
                  <a:moveTo>
                    <a:pt x="40880" y="0"/>
                  </a:moveTo>
                  <a:lnTo>
                    <a:pt x="2502882" y="0"/>
                  </a:lnTo>
                  <a:cubicBezTo>
                    <a:pt x="2513725" y="0"/>
                    <a:pt x="2524123" y="4307"/>
                    <a:pt x="2531789" y="11974"/>
                  </a:cubicBezTo>
                  <a:cubicBezTo>
                    <a:pt x="2539456" y="19640"/>
                    <a:pt x="2543763" y="30038"/>
                    <a:pt x="2543763" y="40880"/>
                  </a:cubicBezTo>
                  <a:lnTo>
                    <a:pt x="2543763" y="1959163"/>
                  </a:lnTo>
                  <a:cubicBezTo>
                    <a:pt x="2543763" y="1970005"/>
                    <a:pt x="2539456" y="1980403"/>
                    <a:pt x="2531789" y="1988070"/>
                  </a:cubicBezTo>
                  <a:cubicBezTo>
                    <a:pt x="2524123" y="1995737"/>
                    <a:pt x="2513725" y="2000044"/>
                    <a:pt x="2502882" y="2000044"/>
                  </a:cubicBezTo>
                  <a:lnTo>
                    <a:pt x="40880" y="2000044"/>
                  </a:lnTo>
                  <a:cubicBezTo>
                    <a:pt x="30038" y="2000044"/>
                    <a:pt x="19640" y="1995737"/>
                    <a:pt x="11974" y="1988070"/>
                  </a:cubicBezTo>
                  <a:cubicBezTo>
                    <a:pt x="4307" y="1980403"/>
                    <a:pt x="0" y="1970005"/>
                    <a:pt x="0" y="1959163"/>
                  </a:cubicBezTo>
                  <a:lnTo>
                    <a:pt x="0" y="40880"/>
                  </a:lnTo>
                  <a:cubicBezTo>
                    <a:pt x="0" y="30038"/>
                    <a:pt x="4307" y="19640"/>
                    <a:pt x="11974" y="11974"/>
                  </a:cubicBezTo>
                  <a:cubicBezTo>
                    <a:pt x="19640" y="4307"/>
                    <a:pt x="30038" y="0"/>
                    <a:pt x="40880" y="0"/>
                  </a:cubicBezTo>
                  <a:close/>
                </a:path>
              </a:pathLst>
            </a:custGeom>
            <a:solidFill>
              <a:srgbClr val="94B8AB"/>
            </a:solidFill>
          </p:spPr>
          <p:txBody>
            <a:bodyPr/>
            <a:lstStyle/>
            <a:p>
              <a:pPr defTabSz="457200"/>
              <a:endParaRPr lang="en-US" sz="900">
                <a:solidFill>
                  <a:prstClr val="black"/>
                </a:solidFill>
                <a:latin typeface="Calibri"/>
              </a:endParaRPr>
            </a:p>
          </p:txBody>
        </p:sp>
        <p:sp>
          <p:nvSpPr>
            <p:cNvPr id="4" name="TextBox 4"/>
            <p:cNvSpPr txBox="1"/>
            <p:nvPr/>
          </p:nvSpPr>
          <p:spPr>
            <a:xfrm>
              <a:off x="0" y="-47625"/>
              <a:ext cx="812800" cy="860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6" name="Group 6"/>
          <p:cNvGrpSpPr/>
          <p:nvPr/>
        </p:nvGrpSpPr>
        <p:grpSpPr>
          <a:xfrm>
            <a:off x="4314825" y="2203793"/>
            <a:ext cx="4829175" cy="3796958"/>
            <a:chOff x="0" y="0"/>
            <a:chExt cx="2543763" cy="2000044"/>
          </a:xfrm>
        </p:grpSpPr>
        <p:sp>
          <p:nvSpPr>
            <p:cNvPr id="7" name="Freeform 7"/>
            <p:cNvSpPr/>
            <p:nvPr/>
          </p:nvSpPr>
          <p:spPr>
            <a:xfrm>
              <a:off x="0" y="0"/>
              <a:ext cx="2543763" cy="2000044"/>
            </a:xfrm>
            <a:custGeom>
              <a:avLst/>
              <a:gdLst/>
              <a:ahLst/>
              <a:cxnLst/>
              <a:rect l="l" t="t" r="r" b="b"/>
              <a:pathLst>
                <a:path w="2543763" h="2000044">
                  <a:moveTo>
                    <a:pt x="40880" y="0"/>
                  </a:moveTo>
                  <a:lnTo>
                    <a:pt x="2502882" y="0"/>
                  </a:lnTo>
                  <a:cubicBezTo>
                    <a:pt x="2513725" y="0"/>
                    <a:pt x="2524123" y="4307"/>
                    <a:pt x="2531789" y="11974"/>
                  </a:cubicBezTo>
                  <a:cubicBezTo>
                    <a:pt x="2539456" y="19640"/>
                    <a:pt x="2543763" y="30038"/>
                    <a:pt x="2543763" y="40880"/>
                  </a:cubicBezTo>
                  <a:lnTo>
                    <a:pt x="2543763" y="1959163"/>
                  </a:lnTo>
                  <a:cubicBezTo>
                    <a:pt x="2543763" y="1970005"/>
                    <a:pt x="2539456" y="1980403"/>
                    <a:pt x="2531789" y="1988070"/>
                  </a:cubicBezTo>
                  <a:cubicBezTo>
                    <a:pt x="2524123" y="1995737"/>
                    <a:pt x="2513725" y="2000044"/>
                    <a:pt x="2502882" y="2000044"/>
                  </a:cubicBezTo>
                  <a:lnTo>
                    <a:pt x="40880" y="2000044"/>
                  </a:lnTo>
                  <a:cubicBezTo>
                    <a:pt x="30038" y="2000044"/>
                    <a:pt x="19640" y="1995737"/>
                    <a:pt x="11974" y="1988070"/>
                  </a:cubicBezTo>
                  <a:cubicBezTo>
                    <a:pt x="4307" y="1980403"/>
                    <a:pt x="0" y="1970005"/>
                    <a:pt x="0" y="1959163"/>
                  </a:cubicBezTo>
                  <a:lnTo>
                    <a:pt x="0" y="40880"/>
                  </a:lnTo>
                  <a:cubicBezTo>
                    <a:pt x="0" y="30038"/>
                    <a:pt x="4307" y="19640"/>
                    <a:pt x="11974" y="11974"/>
                  </a:cubicBezTo>
                  <a:cubicBezTo>
                    <a:pt x="19640" y="4307"/>
                    <a:pt x="30038" y="0"/>
                    <a:pt x="40880" y="0"/>
                  </a:cubicBezTo>
                  <a:close/>
                </a:path>
              </a:pathLst>
            </a:custGeom>
            <a:solidFill>
              <a:srgbClr val="94B8AB"/>
            </a:solidFill>
          </p:spPr>
          <p:txBody>
            <a:bodyPr/>
            <a:lstStyle/>
            <a:p>
              <a:pPr defTabSz="457200"/>
              <a:endParaRPr lang="en-US" sz="900">
                <a:solidFill>
                  <a:prstClr val="black"/>
                </a:solidFill>
                <a:latin typeface="Calibri"/>
              </a:endParaRPr>
            </a:p>
          </p:txBody>
        </p:sp>
        <p:sp>
          <p:nvSpPr>
            <p:cNvPr id="8" name="TextBox 8"/>
            <p:cNvSpPr txBox="1"/>
            <p:nvPr/>
          </p:nvSpPr>
          <p:spPr>
            <a:xfrm>
              <a:off x="0" y="-47625"/>
              <a:ext cx="812800" cy="860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9" name="Group 9"/>
          <p:cNvGrpSpPr/>
          <p:nvPr/>
        </p:nvGrpSpPr>
        <p:grpSpPr>
          <a:xfrm>
            <a:off x="-53520" y="840146"/>
            <a:ext cx="4625520" cy="3602639"/>
            <a:chOff x="0" y="-57149"/>
            <a:chExt cx="12334720" cy="9607038"/>
          </a:xfrm>
        </p:grpSpPr>
        <p:sp>
          <p:nvSpPr>
            <p:cNvPr id="10" name="TextBox 10"/>
            <p:cNvSpPr txBox="1"/>
            <p:nvPr/>
          </p:nvSpPr>
          <p:spPr>
            <a:xfrm>
              <a:off x="6043933" y="-57149"/>
              <a:ext cx="1558984" cy="593667"/>
            </a:xfrm>
            <a:prstGeom prst="rect">
              <a:avLst/>
            </a:prstGeom>
          </p:spPr>
          <p:txBody>
            <a:bodyPr wrap="square" lIns="0" tIns="0" rIns="0" bIns="0" rtlCol="0" anchor="t">
              <a:spAutoFit/>
            </a:bodyPr>
            <a:lstStyle/>
            <a:p>
              <a:pPr defTabSz="457200">
                <a:lnSpc>
                  <a:spcPts val="1911"/>
                </a:lnSpc>
              </a:pPr>
              <a:r>
                <a:rPr lang="en-US" sz="1365" dirty="0">
                  <a:solidFill>
                    <a:srgbClr val="000000"/>
                  </a:solidFill>
                  <a:latin typeface="Canva Sans 2"/>
                </a:rPr>
                <a:t>Ages</a:t>
              </a:r>
            </a:p>
          </p:txBody>
        </p:sp>
        <p:grpSp>
          <p:nvGrpSpPr>
            <p:cNvPr id="11" name="Group 11"/>
            <p:cNvGrpSpPr>
              <a:grpSpLocks noChangeAspect="1"/>
            </p:cNvGrpSpPr>
            <p:nvPr/>
          </p:nvGrpSpPr>
          <p:grpSpPr>
            <a:xfrm>
              <a:off x="5826133" y="221483"/>
              <a:ext cx="108899" cy="108899"/>
              <a:chOff x="6861770" y="-767156"/>
              <a:chExt cx="152400" cy="152400"/>
            </a:xfrm>
          </p:grpSpPr>
          <p:sp>
            <p:nvSpPr>
              <p:cNvPr id="12" name="Freeform 12"/>
              <p:cNvSpPr/>
              <p:nvPr/>
            </p:nvSpPr>
            <p:spPr>
              <a:xfrm>
                <a:off x="6861770" y="-767156"/>
                <a:ext cx="152400" cy="152400"/>
              </a:xfrm>
              <a:custGeom>
                <a:avLst/>
                <a:gdLst/>
                <a:ahLst/>
                <a:cxnLst/>
                <a:rect l="l" t="t" r="r" b="b"/>
                <a:pathLst>
                  <a:path w="152400" h="152400">
                    <a:moveTo>
                      <a:pt x="152400" y="139700"/>
                    </a:moveTo>
                    <a:lnTo>
                      <a:pt x="152400" y="12700"/>
                    </a:lnTo>
                    <a:cubicBezTo>
                      <a:pt x="152400" y="5686"/>
                      <a:pt x="146715" y="0"/>
                      <a:pt x="139700" y="0"/>
                    </a:cubicBezTo>
                    <a:lnTo>
                      <a:pt x="12700" y="0"/>
                    </a:lnTo>
                    <a:cubicBezTo>
                      <a:pt x="5686" y="0"/>
                      <a:pt x="0" y="5686"/>
                      <a:pt x="0" y="12700"/>
                    </a:cubicBezTo>
                    <a:lnTo>
                      <a:pt x="0" y="139700"/>
                    </a:lnTo>
                    <a:cubicBezTo>
                      <a:pt x="0" y="146714"/>
                      <a:pt x="5686" y="152400"/>
                      <a:pt x="12700" y="152400"/>
                    </a:cubicBezTo>
                    <a:lnTo>
                      <a:pt x="139700" y="152400"/>
                    </a:lnTo>
                    <a:cubicBezTo>
                      <a:pt x="146715" y="152400"/>
                      <a:pt x="152400" y="146714"/>
                      <a:pt x="152400" y="139700"/>
                    </a:cubicBezTo>
                    <a:close/>
                  </a:path>
                </a:pathLst>
              </a:custGeom>
              <a:solidFill>
                <a:srgbClr val="8C52FF"/>
              </a:solidFill>
            </p:spPr>
            <p:txBody>
              <a:bodyPr/>
              <a:lstStyle/>
              <a:p>
                <a:pPr defTabSz="457200"/>
                <a:endParaRPr lang="en-US" sz="900">
                  <a:solidFill>
                    <a:prstClr val="black"/>
                  </a:solidFill>
                  <a:latin typeface="Calibri"/>
                </a:endParaRPr>
              </a:p>
            </p:txBody>
          </p:sp>
        </p:grpSp>
        <p:sp>
          <p:nvSpPr>
            <p:cNvPr id="13" name="TextBox 13"/>
            <p:cNvSpPr txBox="1"/>
            <p:nvPr/>
          </p:nvSpPr>
          <p:spPr>
            <a:xfrm rot="18900000">
              <a:off x="546016" y="8933413"/>
              <a:ext cx="1760683" cy="593667"/>
            </a:xfrm>
            <a:prstGeom prst="rect">
              <a:avLst/>
            </a:prstGeom>
          </p:spPr>
          <p:txBody>
            <a:bodyPr lIns="0" tIns="0" rIns="0" bIns="0" rtlCol="0" anchor="t">
              <a:spAutoFit/>
            </a:bodyPr>
            <a:lstStyle/>
            <a:p>
              <a:pPr algn="ctr" defTabSz="457200">
                <a:lnSpc>
                  <a:spcPts val="1911"/>
                </a:lnSpc>
              </a:pPr>
              <a:r>
                <a:rPr lang="en-US" sz="1365" dirty="0">
                  <a:solidFill>
                    <a:srgbClr val="000000"/>
                  </a:solidFill>
                  <a:latin typeface="Canva Sans 2"/>
                </a:rPr>
                <a:t>18 - 24</a:t>
              </a:r>
            </a:p>
          </p:txBody>
        </p:sp>
        <p:sp>
          <p:nvSpPr>
            <p:cNvPr id="14" name="TextBox 14"/>
            <p:cNvSpPr txBox="1"/>
            <p:nvPr/>
          </p:nvSpPr>
          <p:spPr>
            <a:xfrm rot="18900000">
              <a:off x="2434296" y="8939077"/>
              <a:ext cx="1776707" cy="593667"/>
            </a:xfrm>
            <a:prstGeom prst="rect">
              <a:avLst/>
            </a:prstGeom>
          </p:spPr>
          <p:txBody>
            <a:bodyPr lIns="0" tIns="0" rIns="0" bIns="0" rtlCol="0" anchor="t">
              <a:spAutoFit/>
            </a:bodyPr>
            <a:lstStyle/>
            <a:p>
              <a:pPr algn="ctr" defTabSz="457200">
                <a:lnSpc>
                  <a:spcPts val="1911"/>
                </a:lnSpc>
              </a:pPr>
              <a:r>
                <a:rPr lang="en-US" sz="1365" dirty="0">
                  <a:solidFill>
                    <a:srgbClr val="000000"/>
                  </a:solidFill>
                  <a:latin typeface="Canva Sans 2"/>
                </a:rPr>
                <a:t>25 - 34</a:t>
              </a:r>
            </a:p>
          </p:txBody>
        </p:sp>
        <p:sp>
          <p:nvSpPr>
            <p:cNvPr id="15" name="TextBox 15"/>
            <p:cNvSpPr txBox="1"/>
            <p:nvPr/>
          </p:nvSpPr>
          <p:spPr>
            <a:xfrm rot="18900000">
              <a:off x="4314109" y="8948251"/>
              <a:ext cx="1802656" cy="593667"/>
            </a:xfrm>
            <a:prstGeom prst="rect">
              <a:avLst/>
            </a:prstGeom>
          </p:spPr>
          <p:txBody>
            <a:bodyPr lIns="0" tIns="0" rIns="0" bIns="0" rtlCol="0" anchor="t">
              <a:spAutoFit/>
            </a:bodyPr>
            <a:lstStyle/>
            <a:p>
              <a:pPr algn="ctr" defTabSz="457200">
                <a:lnSpc>
                  <a:spcPts val="1911"/>
                </a:lnSpc>
              </a:pPr>
              <a:r>
                <a:rPr lang="en-US" sz="1365" dirty="0">
                  <a:solidFill>
                    <a:srgbClr val="000000"/>
                  </a:solidFill>
                  <a:latin typeface="Canva Sans 2"/>
                </a:rPr>
                <a:t>35 - 44</a:t>
              </a:r>
            </a:p>
          </p:txBody>
        </p:sp>
        <p:sp>
          <p:nvSpPr>
            <p:cNvPr id="16" name="TextBox 16"/>
            <p:cNvSpPr txBox="1"/>
            <p:nvPr/>
          </p:nvSpPr>
          <p:spPr>
            <a:xfrm rot="18900000">
              <a:off x="6211832" y="8950006"/>
              <a:ext cx="1807619" cy="593667"/>
            </a:xfrm>
            <a:prstGeom prst="rect">
              <a:avLst/>
            </a:prstGeom>
          </p:spPr>
          <p:txBody>
            <a:bodyPr lIns="0" tIns="0" rIns="0" bIns="0" rtlCol="0" anchor="t">
              <a:spAutoFit/>
            </a:bodyPr>
            <a:lstStyle/>
            <a:p>
              <a:pPr algn="ctr" defTabSz="457200">
                <a:lnSpc>
                  <a:spcPts val="1911"/>
                </a:lnSpc>
              </a:pPr>
              <a:r>
                <a:rPr lang="en-US" sz="1365" dirty="0">
                  <a:solidFill>
                    <a:srgbClr val="000000"/>
                  </a:solidFill>
                  <a:latin typeface="Canva Sans 2"/>
                </a:rPr>
                <a:t>45 - 54</a:t>
              </a:r>
            </a:p>
          </p:txBody>
        </p:sp>
        <p:sp>
          <p:nvSpPr>
            <p:cNvPr id="17" name="TextBox 17"/>
            <p:cNvSpPr txBox="1"/>
            <p:nvPr/>
          </p:nvSpPr>
          <p:spPr>
            <a:xfrm rot="18900000">
              <a:off x="8098784" y="8956222"/>
              <a:ext cx="1825200" cy="593667"/>
            </a:xfrm>
            <a:prstGeom prst="rect">
              <a:avLst/>
            </a:prstGeom>
          </p:spPr>
          <p:txBody>
            <a:bodyPr lIns="0" tIns="0" rIns="0" bIns="0" rtlCol="0" anchor="t">
              <a:spAutoFit/>
            </a:bodyPr>
            <a:lstStyle/>
            <a:p>
              <a:pPr algn="ctr" defTabSz="457200">
                <a:lnSpc>
                  <a:spcPts val="1911"/>
                </a:lnSpc>
              </a:pPr>
              <a:r>
                <a:rPr lang="en-US" sz="1365" dirty="0">
                  <a:solidFill>
                    <a:srgbClr val="000000"/>
                  </a:solidFill>
                  <a:latin typeface="Canva Sans 2"/>
                </a:rPr>
                <a:t>55 - 64</a:t>
              </a:r>
            </a:p>
          </p:txBody>
        </p:sp>
        <p:sp>
          <p:nvSpPr>
            <p:cNvPr id="18" name="TextBox 18"/>
            <p:cNvSpPr txBox="1"/>
            <p:nvPr/>
          </p:nvSpPr>
          <p:spPr>
            <a:xfrm rot="18900000">
              <a:off x="10865989" y="8597825"/>
              <a:ext cx="811499" cy="593667"/>
            </a:xfrm>
            <a:prstGeom prst="rect">
              <a:avLst/>
            </a:prstGeom>
          </p:spPr>
          <p:txBody>
            <a:bodyPr lIns="0" tIns="0" rIns="0" bIns="0" rtlCol="0" anchor="t">
              <a:spAutoFit/>
            </a:bodyPr>
            <a:lstStyle/>
            <a:p>
              <a:pPr algn="ctr" defTabSz="457200">
                <a:lnSpc>
                  <a:spcPts val="1911"/>
                </a:lnSpc>
              </a:pPr>
              <a:r>
                <a:rPr lang="en-US" sz="1365">
                  <a:solidFill>
                    <a:srgbClr val="000000"/>
                  </a:solidFill>
                  <a:latin typeface="Canva Sans 2"/>
                </a:rPr>
                <a:t>65+</a:t>
              </a:r>
            </a:p>
          </p:txBody>
        </p:sp>
        <p:grpSp>
          <p:nvGrpSpPr>
            <p:cNvPr id="19" name="Group 19"/>
            <p:cNvGrpSpPr>
              <a:grpSpLocks noChangeAspect="1"/>
            </p:cNvGrpSpPr>
            <p:nvPr/>
          </p:nvGrpSpPr>
          <p:grpSpPr>
            <a:xfrm>
              <a:off x="922964" y="769665"/>
              <a:ext cx="11411756" cy="7351219"/>
              <a:chOff x="0" y="0"/>
              <a:chExt cx="15970250" cy="10287707"/>
            </a:xfrm>
          </p:grpSpPr>
          <p:sp>
            <p:nvSpPr>
              <p:cNvPr id="20" name="Freeform 20"/>
              <p:cNvSpPr/>
              <p:nvPr/>
            </p:nvSpPr>
            <p:spPr>
              <a:xfrm>
                <a:off x="0" y="-6350"/>
                <a:ext cx="15970250" cy="12700"/>
              </a:xfrm>
              <a:custGeom>
                <a:avLst/>
                <a:gdLst/>
                <a:ahLst/>
                <a:cxnLst/>
                <a:rect l="l" t="t" r="r" b="b"/>
                <a:pathLst>
                  <a:path w="15970250" h="12700">
                    <a:moveTo>
                      <a:pt x="0" y="0"/>
                    </a:moveTo>
                    <a:lnTo>
                      <a:pt x="15970250" y="0"/>
                    </a:lnTo>
                    <a:lnTo>
                      <a:pt x="15970250" y="12700"/>
                    </a:lnTo>
                    <a:lnTo>
                      <a:pt x="0" y="12700"/>
                    </a:lnTo>
                    <a:close/>
                  </a:path>
                </a:pathLst>
              </a:custGeom>
              <a:solidFill>
                <a:srgbClr val="000000">
                  <a:alpha val="24706"/>
                </a:srgbClr>
              </a:solidFill>
            </p:spPr>
            <p:txBody>
              <a:bodyPr/>
              <a:lstStyle/>
              <a:p>
                <a:pPr defTabSz="457200"/>
                <a:endParaRPr lang="en-US" sz="900">
                  <a:solidFill>
                    <a:prstClr val="black"/>
                  </a:solidFill>
                  <a:latin typeface="Calibri"/>
                </a:endParaRPr>
              </a:p>
            </p:txBody>
          </p:sp>
          <p:sp>
            <p:nvSpPr>
              <p:cNvPr id="21" name="Freeform 21"/>
              <p:cNvSpPr/>
              <p:nvPr/>
            </p:nvSpPr>
            <p:spPr>
              <a:xfrm>
                <a:off x="0" y="2051191"/>
                <a:ext cx="15970250" cy="12700"/>
              </a:xfrm>
              <a:custGeom>
                <a:avLst/>
                <a:gdLst/>
                <a:ahLst/>
                <a:cxnLst/>
                <a:rect l="l" t="t" r="r" b="b"/>
                <a:pathLst>
                  <a:path w="15970250" h="12700">
                    <a:moveTo>
                      <a:pt x="0" y="0"/>
                    </a:moveTo>
                    <a:lnTo>
                      <a:pt x="15970250" y="0"/>
                    </a:lnTo>
                    <a:lnTo>
                      <a:pt x="15970250" y="12700"/>
                    </a:lnTo>
                    <a:lnTo>
                      <a:pt x="0" y="12700"/>
                    </a:lnTo>
                    <a:close/>
                  </a:path>
                </a:pathLst>
              </a:custGeom>
              <a:solidFill>
                <a:srgbClr val="000000">
                  <a:alpha val="24706"/>
                </a:srgbClr>
              </a:solidFill>
            </p:spPr>
            <p:txBody>
              <a:bodyPr/>
              <a:lstStyle/>
              <a:p>
                <a:pPr defTabSz="457200"/>
                <a:endParaRPr lang="en-US" sz="900">
                  <a:solidFill>
                    <a:prstClr val="black"/>
                  </a:solidFill>
                  <a:latin typeface="Calibri"/>
                </a:endParaRPr>
              </a:p>
            </p:txBody>
          </p:sp>
          <p:sp>
            <p:nvSpPr>
              <p:cNvPr id="22" name="Freeform 22"/>
              <p:cNvSpPr/>
              <p:nvPr/>
            </p:nvSpPr>
            <p:spPr>
              <a:xfrm>
                <a:off x="0" y="4108733"/>
                <a:ext cx="15970250" cy="12700"/>
              </a:xfrm>
              <a:custGeom>
                <a:avLst/>
                <a:gdLst/>
                <a:ahLst/>
                <a:cxnLst/>
                <a:rect l="l" t="t" r="r" b="b"/>
                <a:pathLst>
                  <a:path w="15970250" h="12700">
                    <a:moveTo>
                      <a:pt x="0" y="0"/>
                    </a:moveTo>
                    <a:lnTo>
                      <a:pt x="15970250" y="0"/>
                    </a:lnTo>
                    <a:lnTo>
                      <a:pt x="15970250" y="12700"/>
                    </a:lnTo>
                    <a:lnTo>
                      <a:pt x="0" y="12700"/>
                    </a:lnTo>
                    <a:close/>
                  </a:path>
                </a:pathLst>
              </a:custGeom>
              <a:solidFill>
                <a:srgbClr val="000000">
                  <a:alpha val="24706"/>
                </a:srgbClr>
              </a:solidFill>
            </p:spPr>
            <p:txBody>
              <a:bodyPr/>
              <a:lstStyle/>
              <a:p>
                <a:pPr defTabSz="457200"/>
                <a:endParaRPr lang="en-US" sz="900">
                  <a:solidFill>
                    <a:prstClr val="black"/>
                  </a:solidFill>
                  <a:latin typeface="Calibri"/>
                </a:endParaRPr>
              </a:p>
            </p:txBody>
          </p:sp>
          <p:sp>
            <p:nvSpPr>
              <p:cNvPr id="23" name="Freeform 23"/>
              <p:cNvSpPr/>
              <p:nvPr/>
            </p:nvSpPr>
            <p:spPr>
              <a:xfrm>
                <a:off x="0" y="6166274"/>
                <a:ext cx="15970250" cy="12700"/>
              </a:xfrm>
              <a:custGeom>
                <a:avLst/>
                <a:gdLst/>
                <a:ahLst/>
                <a:cxnLst/>
                <a:rect l="l" t="t" r="r" b="b"/>
                <a:pathLst>
                  <a:path w="15970250" h="12700">
                    <a:moveTo>
                      <a:pt x="0" y="0"/>
                    </a:moveTo>
                    <a:lnTo>
                      <a:pt x="15970250" y="0"/>
                    </a:lnTo>
                    <a:lnTo>
                      <a:pt x="15970250" y="12700"/>
                    </a:lnTo>
                    <a:lnTo>
                      <a:pt x="0" y="12700"/>
                    </a:lnTo>
                    <a:close/>
                  </a:path>
                </a:pathLst>
              </a:custGeom>
              <a:solidFill>
                <a:srgbClr val="000000">
                  <a:alpha val="24706"/>
                </a:srgbClr>
              </a:solidFill>
            </p:spPr>
            <p:txBody>
              <a:bodyPr/>
              <a:lstStyle/>
              <a:p>
                <a:pPr defTabSz="457200"/>
                <a:endParaRPr lang="en-US" sz="900">
                  <a:solidFill>
                    <a:prstClr val="black"/>
                  </a:solidFill>
                  <a:latin typeface="Calibri"/>
                </a:endParaRPr>
              </a:p>
            </p:txBody>
          </p:sp>
          <p:sp>
            <p:nvSpPr>
              <p:cNvPr id="24" name="Freeform 24"/>
              <p:cNvSpPr/>
              <p:nvPr/>
            </p:nvSpPr>
            <p:spPr>
              <a:xfrm>
                <a:off x="0" y="8223816"/>
                <a:ext cx="15970250" cy="12700"/>
              </a:xfrm>
              <a:custGeom>
                <a:avLst/>
                <a:gdLst/>
                <a:ahLst/>
                <a:cxnLst/>
                <a:rect l="l" t="t" r="r" b="b"/>
                <a:pathLst>
                  <a:path w="15970250" h="12700">
                    <a:moveTo>
                      <a:pt x="0" y="0"/>
                    </a:moveTo>
                    <a:lnTo>
                      <a:pt x="15970250" y="0"/>
                    </a:lnTo>
                    <a:lnTo>
                      <a:pt x="15970250" y="12700"/>
                    </a:lnTo>
                    <a:lnTo>
                      <a:pt x="0" y="12700"/>
                    </a:lnTo>
                    <a:close/>
                  </a:path>
                </a:pathLst>
              </a:custGeom>
              <a:solidFill>
                <a:srgbClr val="000000">
                  <a:alpha val="24706"/>
                </a:srgbClr>
              </a:solidFill>
            </p:spPr>
            <p:txBody>
              <a:bodyPr/>
              <a:lstStyle/>
              <a:p>
                <a:pPr defTabSz="457200"/>
                <a:endParaRPr lang="en-US" sz="900">
                  <a:solidFill>
                    <a:prstClr val="black"/>
                  </a:solidFill>
                  <a:latin typeface="Calibri"/>
                </a:endParaRPr>
              </a:p>
            </p:txBody>
          </p:sp>
          <p:sp>
            <p:nvSpPr>
              <p:cNvPr id="25" name="Freeform 25"/>
              <p:cNvSpPr/>
              <p:nvPr/>
            </p:nvSpPr>
            <p:spPr>
              <a:xfrm>
                <a:off x="0" y="10281357"/>
                <a:ext cx="15970250" cy="12700"/>
              </a:xfrm>
              <a:custGeom>
                <a:avLst/>
                <a:gdLst/>
                <a:ahLst/>
                <a:cxnLst/>
                <a:rect l="l" t="t" r="r" b="b"/>
                <a:pathLst>
                  <a:path w="15970250" h="12700">
                    <a:moveTo>
                      <a:pt x="0" y="0"/>
                    </a:moveTo>
                    <a:lnTo>
                      <a:pt x="15970250" y="0"/>
                    </a:lnTo>
                    <a:lnTo>
                      <a:pt x="15970250" y="12700"/>
                    </a:lnTo>
                    <a:lnTo>
                      <a:pt x="0" y="12700"/>
                    </a:lnTo>
                    <a:close/>
                  </a:path>
                </a:pathLst>
              </a:custGeom>
              <a:solidFill>
                <a:srgbClr val="000000">
                  <a:alpha val="60000"/>
                </a:srgbClr>
              </a:solidFill>
            </p:spPr>
            <p:txBody>
              <a:bodyPr/>
              <a:lstStyle/>
              <a:p>
                <a:pPr defTabSz="457200"/>
                <a:endParaRPr lang="en-US" sz="900">
                  <a:solidFill>
                    <a:prstClr val="black"/>
                  </a:solidFill>
                  <a:latin typeface="Calibri"/>
                </a:endParaRPr>
              </a:p>
            </p:txBody>
          </p:sp>
        </p:grpSp>
        <p:sp>
          <p:nvSpPr>
            <p:cNvPr id="26" name="TextBox 26"/>
            <p:cNvSpPr txBox="1"/>
            <p:nvPr/>
          </p:nvSpPr>
          <p:spPr>
            <a:xfrm>
              <a:off x="51472" y="436582"/>
              <a:ext cx="640352" cy="593667"/>
            </a:xfrm>
            <a:prstGeom prst="rect">
              <a:avLst/>
            </a:prstGeom>
          </p:spPr>
          <p:txBody>
            <a:bodyPr lIns="0" tIns="0" rIns="0" bIns="0" rtlCol="0" anchor="t">
              <a:spAutoFit/>
            </a:bodyPr>
            <a:lstStyle/>
            <a:p>
              <a:pPr algn="r" defTabSz="457200">
                <a:lnSpc>
                  <a:spcPts val="1911"/>
                </a:lnSpc>
              </a:pPr>
              <a:r>
                <a:rPr lang="en-US" sz="1365">
                  <a:solidFill>
                    <a:srgbClr val="000000"/>
                  </a:solidFill>
                  <a:latin typeface="Canva Sans 2"/>
                </a:rPr>
                <a:t>25 </a:t>
              </a:r>
            </a:p>
          </p:txBody>
        </p:sp>
        <p:sp>
          <p:nvSpPr>
            <p:cNvPr id="27" name="TextBox 27"/>
            <p:cNvSpPr txBox="1"/>
            <p:nvPr/>
          </p:nvSpPr>
          <p:spPr>
            <a:xfrm>
              <a:off x="0" y="1906827"/>
              <a:ext cx="691824" cy="593667"/>
            </a:xfrm>
            <a:prstGeom prst="rect">
              <a:avLst/>
            </a:prstGeom>
          </p:spPr>
          <p:txBody>
            <a:bodyPr lIns="0" tIns="0" rIns="0" bIns="0" rtlCol="0" anchor="t">
              <a:spAutoFit/>
            </a:bodyPr>
            <a:lstStyle/>
            <a:p>
              <a:pPr algn="r" defTabSz="457200">
                <a:lnSpc>
                  <a:spcPts val="1911"/>
                </a:lnSpc>
              </a:pPr>
              <a:r>
                <a:rPr lang="en-US" sz="1365">
                  <a:solidFill>
                    <a:srgbClr val="000000"/>
                  </a:solidFill>
                  <a:latin typeface="Canva Sans 2"/>
                </a:rPr>
                <a:t>20 </a:t>
              </a:r>
            </a:p>
          </p:txBody>
        </p:sp>
        <p:sp>
          <p:nvSpPr>
            <p:cNvPr id="28" name="TextBox 28"/>
            <p:cNvSpPr txBox="1"/>
            <p:nvPr/>
          </p:nvSpPr>
          <p:spPr>
            <a:xfrm>
              <a:off x="59128" y="3377070"/>
              <a:ext cx="632696" cy="593667"/>
            </a:xfrm>
            <a:prstGeom prst="rect">
              <a:avLst/>
            </a:prstGeom>
          </p:spPr>
          <p:txBody>
            <a:bodyPr lIns="0" tIns="0" rIns="0" bIns="0" rtlCol="0" anchor="t">
              <a:spAutoFit/>
            </a:bodyPr>
            <a:lstStyle/>
            <a:p>
              <a:pPr algn="r" defTabSz="457200">
                <a:lnSpc>
                  <a:spcPts val="1911"/>
                </a:lnSpc>
              </a:pPr>
              <a:r>
                <a:rPr lang="en-US" sz="1365" dirty="0">
                  <a:solidFill>
                    <a:srgbClr val="000000"/>
                  </a:solidFill>
                  <a:latin typeface="Canva Sans 2"/>
                </a:rPr>
                <a:t>15 </a:t>
              </a:r>
            </a:p>
          </p:txBody>
        </p:sp>
        <p:sp>
          <p:nvSpPr>
            <p:cNvPr id="29" name="TextBox 29"/>
            <p:cNvSpPr txBox="1"/>
            <p:nvPr/>
          </p:nvSpPr>
          <p:spPr>
            <a:xfrm>
              <a:off x="7656" y="4847313"/>
              <a:ext cx="684168" cy="593667"/>
            </a:xfrm>
            <a:prstGeom prst="rect">
              <a:avLst/>
            </a:prstGeom>
          </p:spPr>
          <p:txBody>
            <a:bodyPr lIns="0" tIns="0" rIns="0" bIns="0" rtlCol="0" anchor="t">
              <a:spAutoFit/>
            </a:bodyPr>
            <a:lstStyle/>
            <a:p>
              <a:pPr algn="r" defTabSz="457200">
                <a:lnSpc>
                  <a:spcPts val="1911"/>
                </a:lnSpc>
              </a:pPr>
              <a:r>
                <a:rPr lang="en-US" sz="1365">
                  <a:solidFill>
                    <a:srgbClr val="000000"/>
                  </a:solidFill>
                  <a:latin typeface="Canva Sans 2"/>
                </a:rPr>
                <a:t>10 </a:t>
              </a:r>
            </a:p>
          </p:txBody>
        </p:sp>
        <p:sp>
          <p:nvSpPr>
            <p:cNvPr id="30" name="TextBox 30"/>
            <p:cNvSpPr txBox="1"/>
            <p:nvPr/>
          </p:nvSpPr>
          <p:spPr>
            <a:xfrm>
              <a:off x="305144" y="6317558"/>
              <a:ext cx="386680" cy="593667"/>
            </a:xfrm>
            <a:prstGeom prst="rect">
              <a:avLst/>
            </a:prstGeom>
          </p:spPr>
          <p:txBody>
            <a:bodyPr lIns="0" tIns="0" rIns="0" bIns="0" rtlCol="0" anchor="t">
              <a:spAutoFit/>
            </a:bodyPr>
            <a:lstStyle/>
            <a:p>
              <a:pPr algn="r" defTabSz="457200">
                <a:lnSpc>
                  <a:spcPts val="1911"/>
                </a:lnSpc>
              </a:pPr>
              <a:r>
                <a:rPr lang="en-US" sz="1365">
                  <a:solidFill>
                    <a:srgbClr val="000000"/>
                  </a:solidFill>
                  <a:latin typeface="Canva Sans 2"/>
                </a:rPr>
                <a:t>5 </a:t>
              </a:r>
            </a:p>
          </p:txBody>
        </p:sp>
        <p:sp>
          <p:nvSpPr>
            <p:cNvPr id="31" name="TextBox 31"/>
            <p:cNvSpPr txBox="1"/>
            <p:nvPr/>
          </p:nvSpPr>
          <p:spPr>
            <a:xfrm>
              <a:off x="253672" y="7787801"/>
              <a:ext cx="438152" cy="593667"/>
            </a:xfrm>
            <a:prstGeom prst="rect">
              <a:avLst/>
            </a:prstGeom>
          </p:spPr>
          <p:txBody>
            <a:bodyPr lIns="0" tIns="0" rIns="0" bIns="0" rtlCol="0" anchor="t">
              <a:spAutoFit/>
            </a:bodyPr>
            <a:lstStyle/>
            <a:p>
              <a:pPr algn="r" defTabSz="457200">
                <a:lnSpc>
                  <a:spcPts val="1911"/>
                </a:lnSpc>
              </a:pPr>
              <a:r>
                <a:rPr lang="en-US" sz="1365">
                  <a:solidFill>
                    <a:srgbClr val="000000"/>
                  </a:solidFill>
                  <a:latin typeface="Canva Sans 2"/>
                </a:rPr>
                <a:t>0 </a:t>
              </a:r>
            </a:p>
          </p:txBody>
        </p:sp>
        <p:grpSp>
          <p:nvGrpSpPr>
            <p:cNvPr id="32" name="Group 32"/>
            <p:cNvGrpSpPr>
              <a:grpSpLocks noChangeAspect="1"/>
            </p:cNvGrpSpPr>
            <p:nvPr/>
          </p:nvGrpSpPr>
          <p:grpSpPr>
            <a:xfrm>
              <a:off x="1828568" y="1900485"/>
              <a:ext cx="9600546" cy="6265773"/>
              <a:chOff x="1267354" y="1582533"/>
              <a:chExt cx="13435542" cy="8768674"/>
            </a:xfrm>
          </p:grpSpPr>
          <p:sp>
            <p:nvSpPr>
              <p:cNvPr id="33" name="Freeform 33"/>
              <p:cNvSpPr/>
              <p:nvPr/>
            </p:nvSpPr>
            <p:spPr>
              <a:xfrm>
                <a:off x="1267354" y="2436779"/>
                <a:ext cx="2757532" cy="6679619"/>
              </a:xfrm>
              <a:custGeom>
                <a:avLst/>
                <a:gdLst/>
                <a:ahLst/>
                <a:cxnLst/>
                <a:rect l="l" t="t" r="r" b="b"/>
                <a:pathLst>
                  <a:path w="2757532" h="6679619">
                    <a:moveTo>
                      <a:pt x="127000" y="6616403"/>
                    </a:moveTo>
                    <a:cubicBezTo>
                      <a:pt x="126844" y="6581444"/>
                      <a:pt x="98460" y="6553187"/>
                      <a:pt x="63500" y="6553187"/>
                    </a:cubicBezTo>
                    <a:cubicBezTo>
                      <a:pt x="28541" y="6553187"/>
                      <a:pt x="157" y="6581444"/>
                      <a:pt x="0" y="6616403"/>
                    </a:cubicBezTo>
                    <a:cubicBezTo>
                      <a:pt x="157" y="6651362"/>
                      <a:pt x="28541" y="6679620"/>
                      <a:pt x="63500" y="6679620"/>
                    </a:cubicBezTo>
                    <a:cubicBezTo>
                      <a:pt x="98460" y="6679620"/>
                      <a:pt x="126844" y="6651362"/>
                      <a:pt x="127000" y="6616403"/>
                    </a:cubicBezTo>
                    <a:close/>
                    <a:moveTo>
                      <a:pt x="37008" y="6605693"/>
                    </a:moveTo>
                    <a:cubicBezTo>
                      <a:pt x="31177" y="6620305"/>
                      <a:pt x="38253" y="6636880"/>
                      <a:pt x="52838" y="6642777"/>
                    </a:cubicBezTo>
                    <a:cubicBezTo>
                      <a:pt x="67423" y="6648673"/>
                      <a:pt x="84031" y="6641672"/>
                      <a:pt x="89992" y="6627113"/>
                    </a:cubicBezTo>
                    <a:lnTo>
                      <a:pt x="2751701" y="42980"/>
                    </a:lnTo>
                    <a:cubicBezTo>
                      <a:pt x="2757532" y="28369"/>
                      <a:pt x="2750455" y="11793"/>
                      <a:pt x="2735870" y="5897"/>
                    </a:cubicBezTo>
                    <a:cubicBezTo>
                      <a:pt x="2721285" y="0"/>
                      <a:pt x="2704678" y="7002"/>
                      <a:pt x="2698716" y="21561"/>
                    </a:cubicBezTo>
                    <a:close/>
                  </a:path>
                </a:pathLst>
              </a:custGeom>
              <a:solidFill>
                <a:srgbClr val="8C52FF"/>
              </a:solidFill>
            </p:spPr>
            <p:txBody>
              <a:bodyPr/>
              <a:lstStyle/>
              <a:p>
                <a:pPr defTabSz="457200"/>
                <a:endParaRPr lang="en-US" sz="900">
                  <a:solidFill>
                    <a:prstClr val="black"/>
                  </a:solidFill>
                  <a:latin typeface="Calibri"/>
                </a:endParaRPr>
              </a:p>
            </p:txBody>
          </p:sp>
          <p:sp>
            <p:nvSpPr>
              <p:cNvPr id="34" name="Freeform 34"/>
              <p:cNvSpPr/>
              <p:nvPr/>
            </p:nvSpPr>
            <p:spPr>
              <a:xfrm>
                <a:off x="3929062" y="1614153"/>
                <a:ext cx="2757033" cy="918113"/>
              </a:xfrm>
              <a:custGeom>
                <a:avLst/>
                <a:gdLst/>
                <a:ahLst/>
                <a:cxnLst/>
                <a:rect l="l" t="t" r="r" b="b"/>
                <a:pathLst>
                  <a:path w="2757033" h="918113">
                    <a:moveTo>
                      <a:pt x="127000" y="854897"/>
                    </a:moveTo>
                    <a:cubicBezTo>
                      <a:pt x="126844" y="819937"/>
                      <a:pt x="98460" y="791680"/>
                      <a:pt x="63500" y="791680"/>
                    </a:cubicBezTo>
                    <a:cubicBezTo>
                      <a:pt x="28541" y="791680"/>
                      <a:pt x="157" y="819937"/>
                      <a:pt x="0" y="854897"/>
                    </a:cubicBezTo>
                    <a:cubicBezTo>
                      <a:pt x="157" y="889856"/>
                      <a:pt x="28541" y="918113"/>
                      <a:pt x="63500" y="918113"/>
                    </a:cubicBezTo>
                    <a:cubicBezTo>
                      <a:pt x="98460" y="918113"/>
                      <a:pt x="126844" y="889856"/>
                      <a:pt x="127000" y="854897"/>
                    </a:cubicBezTo>
                    <a:close/>
                    <a:moveTo>
                      <a:pt x="55059" y="827597"/>
                    </a:moveTo>
                    <a:cubicBezTo>
                      <a:pt x="40050" y="832311"/>
                      <a:pt x="31675" y="848271"/>
                      <a:pt x="36323" y="863300"/>
                    </a:cubicBezTo>
                    <a:cubicBezTo>
                      <a:pt x="40970" y="878330"/>
                      <a:pt x="56892" y="886777"/>
                      <a:pt x="71942" y="882196"/>
                    </a:cubicBezTo>
                    <a:lnTo>
                      <a:pt x="2733650" y="59180"/>
                    </a:lnTo>
                    <a:cubicBezTo>
                      <a:pt x="2748659" y="54465"/>
                      <a:pt x="2757034" y="38506"/>
                      <a:pt x="2752387" y="23476"/>
                    </a:cubicBezTo>
                    <a:cubicBezTo>
                      <a:pt x="2747739" y="8447"/>
                      <a:pt x="2731817" y="0"/>
                      <a:pt x="2716767" y="4580"/>
                    </a:cubicBezTo>
                    <a:close/>
                  </a:path>
                </a:pathLst>
              </a:custGeom>
              <a:solidFill>
                <a:srgbClr val="8C52FF"/>
              </a:solidFill>
            </p:spPr>
            <p:txBody>
              <a:bodyPr/>
              <a:lstStyle/>
              <a:p>
                <a:pPr defTabSz="457200"/>
                <a:endParaRPr lang="en-US" sz="900">
                  <a:solidFill>
                    <a:prstClr val="black"/>
                  </a:solidFill>
                  <a:latin typeface="Calibri"/>
                </a:endParaRPr>
              </a:p>
            </p:txBody>
          </p:sp>
          <p:sp>
            <p:nvSpPr>
              <p:cNvPr id="35" name="Freeform 35"/>
              <p:cNvSpPr/>
              <p:nvPr/>
            </p:nvSpPr>
            <p:spPr>
              <a:xfrm>
                <a:off x="6590771" y="1582816"/>
                <a:ext cx="2757532" cy="6679620"/>
              </a:xfrm>
              <a:custGeom>
                <a:avLst/>
                <a:gdLst/>
                <a:ahLst/>
                <a:cxnLst/>
                <a:rect l="l" t="t" r="r" b="b"/>
                <a:pathLst>
                  <a:path w="2757532" h="6679620">
                    <a:moveTo>
                      <a:pt x="127000" y="63217"/>
                    </a:moveTo>
                    <a:cubicBezTo>
                      <a:pt x="126843" y="28258"/>
                      <a:pt x="98459" y="0"/>
                      <a:pt x="63500" y="0"/>
                    </a:cubicBezTo>
                    <a:cubicBezTo>
                      <a:pt x="28540" y="0"/>
                      <a:pt x="156" y="28258"/>
                      <a:pt x="0" y="63217"/>
                    </a:cubicBezTo>
                    <a:cubicBezTo>
                      <a:pt x="156" y="98176"/>
                      <a:pt x="28540" y="126434"/>
                      <a:pt x="63500" y="126434"/>
                    </a:cubicBezTo>
                    <a:cubicBezTo>
                      <a:pt x="98459" y="126434"/>
                      <a:pt x="126843" y="98176"/>
                      <a:pt x="127000" y="63217"/>
                    </a:cubicBezTo>
                    <a:close/>
                    <a:moveTo>
                      <a:pt x="89992" y="52507"/>
                    </a:moveTo>
                    <a:cubicBezTo>
                      <a:pt x="84030" y="37949"/>
                      <a:pt x="67423" y="30947"/>
                      <a:pt x="52837" y="36843"/>
                    </a:cubicBezTo>
                    <a:cubicBezTo>
                      <a:pt x="38252" y="42739"/>
                      <a:pt x="31177" y="59316"/>
                      <a:pt x="37007" y="73927"/>
                    </a:cubicBezTo>
                    <a:lnTo>
                      <a:pt x="2698716" y="6658059"/>
                    </a:lnTo>
                    <a:cubicBezTo>
                      <a:pt x="2704678" y="6672618"/>
                      <a:pt x="2721285" y="6679620"/>
                      <a:pt x="2735871" y="6673723"/>
                    </a:cubicBezTo>
                    <a:cubicBezTo>
                      <a:pt x="2750456" y="6667827"/>
                      <a:pt x="2757531" y="6651251"/>
                      <a:pt x="2751701" y="6636640"/>
                    </a:cubicBezTo>
                    <a:close/>
                  </a:path>
                </a:pathLst>
              </a:custGeom>
              <a:solidFill>
                <a:srgbClr val="8C52FF"/>
              </a:solidFill>
            </p:spPr>
            <p:txBody>
              <a:bodyPr/>
              <a:lstStyle/>
              <a:p>
                <a:pPr defTabSz="457200"/>
                <a:endParaRPr lang="en-US" sz="900">
                  <a:solidFill>
                    <a:prstClr val="black"/>
                  </a:solidFill>
                  <a:latin typeface="Calibri"/>
                </a:endParaRPr>
              </a:p>
            </p:txBody>
          </p:sp>
          <p:sp>
            <p:nvSpPr>
              <p:cNvPr id="36" name="Freeform 36"/>
              <p:cNvSpPr/>
              <p:nvPr/>
            </p:nvSpPr>
            <p:spPr>
              <a:xfrm>
                <a:off x="9252479" y="8166950"/>
                <a:ext cx="2757033" cy="918113"/>
              </a:xfrm>
              <a:custGeom>
                <a:avLst/>
                <a:gdLst/>
                <a:ahLst/>
                <a:cxnLst/>
                <a:rect l="l" t="t" r="r" b="b"/>
                <a:pathLst>
                  <a:path w="2757033" h="918113">
                    <a:moveTo>
                      <a:pt x="127000" y="63216"/>
                    </a:moveTo>
                    <a:cubicBezTo>
                      <a:pt x="126844" y="28257"/>
                      <a:pt x="98460" y="0"/>
                      <a:pt x="63500" y="0"/>
                    </a:cubicBezTo>
                    <a:cubicBezTo>
                      <a:pt x="28541" y="0"/>
                      <a:pt x="157" y="28257"/>
                      <a:pt x="0" y="63216"/>
                    </a:cubicBezTo>
                    <a:cubicBezTo>
                      <a:pt x="157" y="98175"/>
                      <a:pt x="28541" y="126432"/>
                      <a:pt x="63500" y="126432"/>
                    </a:cubicBezTo>
                    <a:cubicBezTo>
                      <a:pt x="98460" y="126432"/>
                      <a:pt x="126844" y="98175"/>
                      <a:pt x="127000" y="63216"/>
                    </a:cubicBezTo>
                    <a:close/>
                    <a:moveTo>
                      <a:pt x="71942" y="35916"/>
                    </a:moveTo>
                    <a:cubicBezTo>
                      <a:pt x="56888" y="31324"/>
                      <a:pt x="40954" y="39769"/>
                      <a:pt x="36304" y="54806"/>
                    </a:cubicBezTo>
                    <a:cubicBezTo>
                      <a:pt x="31655" y="69843"/>
                      <a:pt x="40040" y="85808"/>
                      <a:pt x="55059" y="90515"/>
                    </a:cubicBezTo>
                    <a:lnTo>
                      <a:pt x="2716767" y="913532"/>
                    </a:lnTo>
                    <a:cubicBezTo>
                      <a:pt x="2731817" y="918113"/>
                      <a:pt x="2747739" y="909666"/>
                      <a:pt x="2752387" y="894636"/>
                    </a:cubicBezTo>
                    <a:cubicBezTo>
                      <a:pt x="2757034" y="879606"/>
                      <a:pt x="2748659" y="863647"/>
                      <a:pt x="2733650" y="858932"/>
                    </a:cubicBezTo>
                    <a:close/>
                  </a:path>
                </a:pathLst>
              </a:custGeom>
              <a:solidFill>
                <a:srgbClr val="8C52FF"/>
              </a:solidFill>
            </p:spPr>
            <p:txBody>
              <a:bodyPr/>
              <a:lstStyle/>
              <a:p>
                <a:pPr defTabSz="457200"/>
                <a:endParaRPr lang="en-US" sz="900">
                  <a:solidFill>
                    <a:prstClr val="black"/>
                  </a:solidFill>
                  <a:latin typeface="Calibri"/>
                </a:endParaRPr>
              </a:p>
            </p:txBody>
          </p:sp>
          <p:sp>
            <p:nvSpPr>
              <p:cNvPr id="37" name="Freeform 37"/>
              <p:cNvSpPr/>
              <p:nvPr/>
            </p:nvSpPr>
            <p:spPr>
              <a:xfrm>
                <a:off x="11914188" y="8989966"/>
                <a:ext cx="2788709" cy="1360957"/>
              </a:xfrm>
              <a:custGeom>
                <a:avLst/>
                <a:gdLst/>
                <a:ahLst/>
                <a:cxnLst/>
                <a:rect l="l" t="t" r="r" b="b"/>
                <a:pathLst>
                  <a:path w="2788709" h="1360957">
                    <a:moveTo>
                      <a:pt x="127000" y="63216"/>
                    </a:moveTo>
                    <a:cubicBezTo>
                      <a:pt x="126843" y="28257"/>
                      <a:pt x="98459" y="0"/>
                      <a:pt x="63500" y="0"/>
                    </a:cubicBezTo>
                    <a:cubicBezTo>
                      <a:pt x="28540" y="0"/>
                      <a:pt x="156" y="28257"/>
                      <a:pt x="0" y="63216"/>
                    </a:cubicBezTo>
                    <a:cubicBezTo>
                      <a:pt x="156" y="98175"/>
                      <a:pt x="28540" y="126433"/>
                      <a:pt x="63500" y="126433"/>
                    </a:cubicBezTo>
                    <a:cubicBezTo>
                      <a:pt x="98459" y="126433"/>
                      <a:pt x="126843" y="98175"/>
                      <a:pt x="127000" y="63216"/>
                    </a:cubicBezTo>
                    <a:close/>
                    <a:moveTo>
                      <a:pt x="75523" y="37294"/>
                    </a:moveTo>
                    <a:cubicBezTo>
                      <a:pt x="61222" y="30738"/>
                      <a:pt x="44312" y="36975"/>
                      <a:pt x="37693" y="51246"/>
                    </a:cubicBezTo>
                    <a:cubicBezTo>
                      <a:pt x="31074" y="65518"/>
                      <a:pt x="37234" y="82455"/>
                      <a:pt x="51476" y="89139"/>
                    </a:cubicBezTo>
                    <a:lnTo>
                      <a:pt x="2713184" y="1323663"/>
                    </a:lnTo>
                    <a:cubicBezTo>
                      <a:pt x="2727486" y="1330219"/>
                      <a:pt x="2744395" y="1323982"/>
                      <a:pt x="2751015" y="1309711"/>
                    </a:cubicBezTo>
                    <a:cubicBezTo>
                      <a:pt x="2757634" y="1295439"/>
                      <a:pt x="2751472" y="1278502"/>
                      <a:pt x="2737231" y="1271818"/>
                    </a:cubicBezTo>
                    <a:close/>
                    <a:moveTo>
                      <a:pt x="2788708" y="1297741"/>
                    </a:moveTo>
                    <a:cubicBezTo>
                      <a:pt x="2788552" y="1262782"/>
                      <a:pt x="2760167" y="1234525"/>
                      <a:pt x="2725208" y="1234525"/>
                    </a:cubicBezTo>
                    <a:cubicBezTo>
                      <a:pt x="2690249" y="1234525"/>
                      <a:pt x="2661865" y="1262782"/>
                      <a:pt x="2661708" y="1297741"/>
                    </a:cubicBezTo>
                    <a:cubicBezTo>
                      <a:pt x="2661865" y="1332700"/>
                      <a:pt x="2690249" y="1360957"/>
                      <a:pt x="2725208" y="1360957"/>
                    </a:cubicBezTo>
                    <a:cubicBezTo>
                      <a:pt x="2760167" y="1360957"/>
                      <a:pt x="2788552" y="1332700"/>
                      <a:pt x="2788708" y="1297741"/>
                    </a:cubicBezTo>
                    <a:close/>
                  </a:path>
                </a:pathLst>
              </a:custGeom>
              <a:solidFill>
                <a:srgbClr val="8C52FF"/>
              </a:solidFill>
            </p:spPr>
            <p:txBody>
              <a:bodyPr/>
              <a:lstStyle/>
              <a:p>
                <a:pPr defTabSz="457200"/>
                <a:endParaRPr lang="en-US" sz="900">
                  <a:solidFill>
                    <a:prstClr val="black"/>
                  </a:solidFill>
                  <a:latin typeface="Calibri"/>
                </a:endParaRPr>
              </a:p>
            </p:txBody>
          </p:sp>
        </p:grpSp>
      </p:grpSp>
      <p:grpSp>
        <p:nvGrpSpPr>
          <p:cNvPr id="38" name="Group 38"/>
          <p:cNvGrpSpPr/>
          <p:nvPr/>
        </p:nvGrpSpPr>
        <p:grpSpPr>
          <a:xfrm>
            <a:off x="4445910" y="2493733"/>
            <a:ext cx="4567007" cy="3358272"/>
            <a:chOff x="0" y="-28575"/>
            <a:chExt cx="12178683" cy="8955393"/>
          </a:xfrm>
        </p:grpSpPr>
        <p:sp>
          <p:nvSpPr>
            <p:cNvPr id="39" name="TextBox 39"/>
            <p:cNvSpPr txBox="1"/>
            <p:nvPr/>
          </p:nvSpPr>
          <p:spPr>
            <a:xfrm>
              <a:off x="8818833" y="319574"/>
              <a:ext cx="1648157" cy="784147"/>
            </a:xfrm>
            <a:prstGeom prst="rect">
              <a:avLst/>
            </a:prstGeom>
          </p:spPr>
          <p:txBody>
            <a:bodyPr lIns="0" tIns="0" rIns="0" bIns="0" rtlCol="0" anchor="t">
              <a:spAutoFit/>
            </a:bodyPr>
            <a:lstStyle/>
            <a:p>
              <a:pPr algn="ctr" defTabSz="457200">
                <a:lnSpc>
                  <a:spcPts val="1186"/>
                </a:lnSpc>
              </a:pPr>
              <a:r>
                <a:rPr lang="en-US" sz="847">
                  <a:solidFill>
                    <a:srgbClr val="000000"/>
                  </a:solidFill>
                  <a:latin typeface="Canva Sans 2"/>
                </a:rPr>
                <a:t>Fentanyl (9)</a:t>
              </a:r>
            </a:p>
            <a:p>
              <a:pPr algn="ctr" defTabSz="457200">
                <a:lnSpc>
                  <a:spcPts val="1186"/>
                </a:lnSpc>
              </a:pPr>
              <a:r>
                <a:rPr lang="en-US" sz="847">
                  <a:solidFill>
                    <a:srgbClr val="000000"/>
                  </a:solidFill>
                  <a:latin typeface="Canva Sans 2"/>
                </a:rPr>
                <a:t>17.6%</a:t>
              </a:r>
            </a:p>
          </p:txBody>
        </p:sp>
        <p:sp>
          <p:nvSpPr>
            <p:cNvPr id="40" name="TextBox 40"/>
            <p:cNvSpPr txBox="1"/>
            <p:nvPr/>
          </p:nvSpPr>
          <p:spPr>
            <a:xfrm>
              <a:off x="205683" y="5804764"/>
              <a:ext cx="2596181" cy="784147"/>
            </a:xfrm>
            <a:prstGeom prst="rect">
              <a:avLst/>
            </a:prstGeom>
          </p:spPr>
          <p:txBody>
            <a:bodyPr lIns="0" tIns="0" rIns="0" bIns="0" rtlCol="0" anchor="t">
              <a:spAutoFit/>
            </a:bodyPr>
            <a:lstStyle/>
            <a:p>
              <a:pPr algn="ctr" defTabSz="457200">
                <a:lnSpc>
                  <a:spcPts val="1186"/>
                </a:lnSpc>
              </a:pPr>
              <a:r>
                <a:rPr lang="en-US" sz="847">
                  <a:solidFill>
                    <a:srgbClr val="000000"/>
                  </a:solidFill>
                  <a:latin typeface="Canva Sans 2"/>
                </a:rPr>
                <a:t>Heroin/fentanyl (7)</a:t>
              </a:r>
            </a:p>
            <a:p>
              <a:pPr algn="ctr" defTabSz="457200">
                <a:lnSpc>
                  <a:spcPts val="1186"/>
                </a:lnSpc>
              </a:pPr>
              <a:r>
                <a:rPr lang="en-US" sz="847">
                  <a:solidFill>
                    <a:srgbClr val="000000"/>
                  </a:solidFill>
                  <a:latin typeface="Canva Sans 2"/>
                </a:rPr>
                <a:t>13.7%</a:t>
              </a:r>
            </a:p>
          </p:txBody>
        </p:sp>
        <p:sp>
          <p:nvSpPr>
            <p:cNvPr id="41" name="TextBox 41"/>
            <p:cNvSpPr txBox="1"/>
            <p:nvPr/>
          </p:nvSpPr>
          <p:spPr>
            <a:xfrm>
              <a:off x="10805171" y="3527625"/>
              <a:ext cx="1373512" cy="784147"/>
            </a:xfrm>
            <a:prstGeom prst="rect">
              <a:avLst/>
            </a:prstGeom>
          </p:spPr>
          <p:txBody>
            <a:bodyPr lIns="0" tIns="0" rIns="0" bIns="0" rtlCol="0" anchor="t">
              <a:spAutoFit/>
            </a:bodyPr>
            <a:lstStyle/>
            <a:p>
              <a:pPr algn="ctr" defTabSz="457200">
                <a:lnSpc>
                  <a:spcPts val="1186"/>
                </a:lnSpc>
              </a:pPr>
              <a:r>
                <a:rPr lang="en-US" sz="847">
                  <a:solidFill>
                    <a:srgbClr val="000000"/>
                  </a:solidFill>
                  <a:latin typeface="Canva Sans 2"/>
                </a:rPr>
                <a:t>Heroin (6)</a:t>
              </a:r>
            </a:p>
            <a:p>
              <a:pPr algn="ctr" defTabSz="457200">
                <a:lnSpc>
                  <a:spcPts val="1186"/>
                </a:lnSpc>
              </a:pPr>
              <a:r>
                <a:rPr lang="en-US" sz="847">
                  <a:solidFill>
                    <a:srgbClr val="000000"/>
                  </a:solidFill>
                  <a:latin typeface="Canva Sans 2"/>
                </a:rPr>
                <a:t>11.8%</a:t>
              </a:r>
            </a:p>
          </p:txBody>
        </p:sp>
        <p:sp>
          <p:nvSpPr>
            <p:cNvPr id="42" name="TextBox 42"/>
            <p:cNvSpPr txBox="1"/>
            <p:nvPr/>
          </p:nvSpPr>
          <p:spPr>
            <a:xfrm>
              <a:off x="1172720" y="1164385"/>
              <a:ext cx="2203749" cy="784147"/>
            </a:xfrm>
            <a:prstGeom prst="rect">
              <a:avLst/>
            </a:prstGeom>
          </p:spPr>
          <p:txBody>
            <a:bodyPr lIns="0" tIns="0" rIns="0" bIns="0" rtlCol="0" anchor="t">
              <a:spAutoFit/>
            </a:bodyPr>
            <a:lstStyle/>
            <a:p>
              <a:pPr algn="ctr" defTabSz="457200">
                <a:lnSpc>
                  <a:spcPts val="1186"/>
                </a:lnSpc>
              </a:pPr>
              <a:r>
                <a:rPr lang="en-US" sz="847">
                  <a:solidFill>
                    <a:srgbClr val="000000"/>
                  </a:solidFill>
                  <a:latin typeface="Canva Sans 2"/>
                </a:rPr>
                <a:t>Meth/Heroin (6)</a:t>
              </a:r>
            </a:p>
            <a:p>
              <a:pPr algn="ctr" defTabSz="457200">
                <a:lnSpc>
                  <a:spcPts val="1186"/>
                </a:lnSpc>
              </a:pPr>
              <a:r>
                <a:rPr lang="en-US" sz="847">
                  <a:solidFill>
                    <a:srgbClr val="000000"/>
                  </a:solidFill>
                  <a:latin typeface="Canva Sans 2"/>
                </a:rPr>
                <a:t>11.8%</a:t>
              </a:r>
            </a:p>
          </p:txBody>
        </p:sp>
        <p:sp>
          <p:nvSpPr>
            <p:cNvPr id="43" name="TextBox 43"/>
            <p:cNvSpPr txBox="1"/>
            <p:nvPr/>
          </p:nvSpPr>
          <p:spPr>
            <a:xfrm>
              <a:off x="10118942" y="6256065"/>
              <a:ext cx="1037101" cy="784147"/>
            </a:xfrm>
            <a:prstGeom prst="rect">
              <a:avLst/>
            </a:prstGeom>
          </p:spPr>
          <p:txBody>
            <a:bodyPr lIns="0" tIns="0" rIns="0" bIns="0" rtlCol="0" anchor="t">
              <a:spAutoFit/>
            </a:bodyPr>
            <a:lstStyle/>
            <a:p>
              <a:pPr algn="ctr" defTabSz="457200">
                <a:lnSpc>
                  <a:spcPts val="1186"/>
                </a:lnSpc>
              </a:pPr>
              <a:r>
                <a:rPr lang="en-US" sz="847">
                  <a:solidFill>
                    <a:srgbClr val="000000"/>
                  </a:solidFill>
                  <a:latin typeface="Canva Sans 2"/>
                </a:rPr>
                <a:t>Poly (5)</a:t>
              </a:r>
            </a:p>
            <a:p>
              <a:pPr algn="ctr" defTabSz="457200">
                <a:lnSpc>
                  <a:spcPts val="1186"/>
                </a:lnSpc>
              </a:pPr>
              <a:r>
                <a:rPr lang="en-US" sz="847">
                  <a:solidFill>
                    <a:srgbClr val="000000"/>
                  </a:solidFill>
                  <a:latin typeface="Canva Sans 2"/>
                </a:rPr>
                <a:t>9.8%</a:t>
              </a:r>
            </a:p>
          </p:txBody>
        </p:sp>
        <p:sp>
          <p:nvSpPr>
            <p:cNvPr id="44" name="TextBox 44"/>
            <p:cNvSpPr txBox="1"/>
            <p:nvPr/>
          </p:nvSpPr>
          <p:spPr>
            <a:xfrm>
              <a:off x="7784868" y="7763276"/>
              <a:ext cx="1149704" cy="784147"/>
            </a:xfrm>
            <a:prstGeom prst="rect">
              <a:avLst/>
            </a:prstGeom>
          </p:spPr>
          <p:txBody>
            <a:bodyPr lIns="0" tIns="0" rIns="0" bIns="0" rtlCol="0" anchor="t">
              <a:spAutoFit/>
            </a:bodyPr>
            <a:lstStyle/>
            <a:p>
              <a:pPr algn="ctr" defTabSz="457200">
                <a:lnSpc>
                  <a:spcPts val="1186"/>
                </a:lnSpc>
              </a:pPr>
              <a:r>
                <a:rPr lang="en-US" sz="847">
                  <a:solidFill>
                    <a:srgbClr val="000000"/>
                  </a:solidFill>
                  <a:latin typeface="Canva Sans 2"/>
                </a:rPr>
                <a:t>Meth (4)</a:t>
              </a:r>
            </a:p>
            <a:p>
              <a:pPr algn="ctr" defTabSz="457200">
                <a:lnSpc>
                  <a:spcPts val="1186"/>
                </a:lnSpc>
              </a:pPr>
              <a:r>
                <a:rPr lang="en-US" sz="847">
                  <a:solidFill>
                    <a:srgbClr val="000000"/>
                  </a:solidFill>
                  <a:latin typeface="Canva Sans 2"/>
                </a:rPr>
                <a:t>7.8%</a:t>
              </a:r>
            </a:p>
          </p:txBody>
        </p:sp>
        <p:sp>
          <p:nvSpPr>
            <p:cNvPr id="45" name="TextBox 45"/>
            <p:cNvSpPr txBox="1"/>
            <p:nvPr/>
          </p:nvSpPr>
          <p:spPr>
            <a:xfrm>
              <a:off x="5492252" y="8142671"/>
              <a:ext cx="1675746" cy="784147"/>
            </a:xfrm>
            <a:prstGeom prst="rect">
              <a:avLst/>
            </a:prstGeom>
          </p:spPr>
          <p:txBody>
            <a:bodyPr lIns="0" tIns="0" rIns="0" bIns="0" rtlCol="0" anchor="t">
              <a:spAutoFit/>
            </a:bodyPr>
            <a:lstStyle/>
            <a:p>
              <a:pPr algn="ctr" defTabSz="457200">
                <a:lnSpc>
                  <a:spcPts val="1186"/>
                </a:lnSpc>
              </a:pPr>
              <a:r>
                <a:rPr lang="en-US" sz="847">
                  <a:solidFill>
                    <a:srgbClr val="000000"/>
                  </a:solidFill>
                  <a:latin typeface="Canva Sans 2"/>
                </a:rPr>
                <a:t>Pain Pills (4)</a:t>
              </a:r>
            </a:p>
            <a:p>
              <a:pPr algn="ctr" defTabSz="457200">
                <a:lnSpc>
                  <a:spcPts val="1186"/>
                </a:lnSpc>
              </a:pPr>
              <a:r>
                <a:rPr lang="en-US" sz="847">
                  <a:solidFill>
                    <a:srgbClr val="000000"/>
                  </a:solidFill>
                  <a:latin typeface="Canva Sans 2"/>
                </a:rPr>
                <a:t>7.8%</a:t>
              </a:r>
            </a:p>
          </p:txBody>
        </p:sp>
        <p:sp>
          <p:nvSpPr>
            <p:cNvPr id="46" name="TextBox 46"/>
            <p:cNvSpPr txBox="1"/>
            <p:nvPr/>
          </p:nvSpPr>
          <p:spPr>
            <a:xfrm>
              <a:off x="0" y="3268919"/>
              <a:ext cx="2408229" cy="784147"/>
            </a:xfrm>
            <a:prstGeom prst="rect">
              <a:avLst/>
            </a:prstGeom>
          </p:spPr>
          <p:txBody>
            <a:bodyPr lIns="0" tIns="0" rIns="0" bIns="0" rtlCol="0" anchor="t">
              <a:spAutoFit/>
            </a:bodyPr>
            <a:lstStyle/>
            <a:p>
              <a:pPr algn="ctr" defTabSz="457200">
                <a:lnSpc>
                  <a:spcPts val="1186"/>
                </a:lnSpc>
              </a:pPr>
              <a:r>
                <a:rPr lang="en-US" sz="847">
                  <a:solidFill>
                    <a:srgbClr val="000000"/>
                  </a:solidFill>
                  <a:latin typeface="Canva Sans 2"/>
                </a:rPr>
                <a:t>Meth/fentanyl (3)</a:t>
              </a:r>
            </a:p>
            <a:p>
              <a:pPr algn="ctr" defTabSz="457200">
                <a:lnSpc>
                  <a:spcPts val="1186"/>
                </a:lnSpc>
              </a:pPr>
              <a:r>
                <a:rPr lang="en-US" sz="847">
                  <a:solidFill>
                    <a:srgbClr val="000000"/>
                  </a:solidFill>
                  <a:latin typeface="Canva Sans 2"/>
                </a:rPr>
                <a:t>5.9%</a:t>
              </a:r>
            </a:p>
          </p:txBody>
        </p:sp>
        <p:sp>
          <p:nvSpPr>
            <p:cNvPr id="47" name="TextBox 47"/>
            <p:cNvSpPr txBox="1"/>
            <p:nvPr/>
          </p:nvSpPr>
          <p:spPr>
            <a:xfrm>
              <a:off x="1561456" y="7516738"/>
              <a:ext cx="2801079" cy="784147"/>
            </a:xfrm>
            <a:prstGeom prst="rect">
              <a:avLst/>
            </a:prstGeom>
          </p:spPr>
          <p:txBody>
            <a:bodyPr lIns="0" tIns="0" rIns="0" bIns="0" rtlCol="0" anchor="t">
              <a:spAutoFit/>
            </a:bodyPr>
            <a:lstStyle/>
            <a:p>
              <a:pPr algn="ctr" defTabSz="457200">
                <a:lnSpc>
                  <a:spcPts val="1186"/>
                </a:lnSpc>
              </a:pPr>
              <a:r>
                <a:rPr lang="en-US" sz="847">
                  <a:solidFill>
                    <a:srgbClr val="000000"/>
                  </a:solidFill>
                  <a:latin typeface="Canva Sans 2"/>
                </a:rPr>
                <a:t>Heroin/suboxone (2)</a:t>
              </a:r>
            </a:p>
            <a:p>
              <a:pPr algn="ctr" defTabSz="457200">
                <a:lnSpc>
                  <a:spcPts val="1186"/>
                </a:lnSpc>
              </a:pPr>
              <a:r>
                <a:rPr lang="en-US" sz="847">
                  <a:solidFill>
                    <a:srgbClr val="000000"/>
                  </a:solidFill>
                  <a:latin typeface="Canva Sans 2"/>
                </a:rPr>
                <a:t>3.9%</a:t>
              </a:r>
            </a:p>
          </p:txBody>
        </p:sp>
        <p:sp>
          <p:nvSpPr>
            <p:cNvPr id="48" name="TextBox 48"/>
            <p:cNvSpPr txBox="1"/>
            <p:nvPr/>
          </p:nvSpPr>
          <p:spPr>
            <a:xfrm>
              <a:off x="2567770" y="-28575"/>
              <a:ext cx="2493941" cy="784147"/>
            </a:xfrm>
            <a:prstGeom prst="rect">
              <a:avLst/>
            </a:prstGeom>
          </p:spPr>
          <p:txBody>
            <a:bodyPr lIns="0" tIns="0" rIns="0" bIns="0" rtlCol="0" anchor="t">
              <a:spAutoFit/>
            </a:bodyPr>
            <a:lstStyle/>
            <a:p>
              <a:pPr algn="ctr" defTabSz="457200">
                <a:lnSpc>
                  <a:spcPts val="1186"/>
                </a:lnSpc>
              </a:pPr>
              <a:r>
                <a:rPr lang="en-US" sz="847">
                  <a:solidFill>
                    <a:srgbClr val="000000"/>
                  </a:solidFill>
                  <a:latin typeface="Canva Sans 2"/>
                </a:rPr>
                <a:t>Pain Pills/meth (2)</a:t>
              </a:r>
            </a:p>
            <a:p>
              <a:pPr algn="ctr" defTabSz="457200">
                <a:lnSpc>
                  <a:spcPts val="1186"/>
                </a:lnSpc>
              </a:pPr>
              <a:r>
                <a:rPr lang="en-US" sz="847">
                  <a:solidFill>
                    <a:srgbClr val="000000"/>
                  </a:solidFill>
                  <a:latin typeface="Canva Sans 2"/>
                </a:rPr>
                <a:t>3.9%</a:t>
              </a:r>
            </a:p>
          </p:txBody>
        </p:sp>
        <p:grpSp>
          <p:nvGrpSpPr>
            <p:cNvPr id="49" name="Group 49"/>
            <p:cNvGrpSpPr>
              <a:grpSpLocks noChangeAspect="1"/>
            </p:cNvGrpSpPr>
            <p:nvPr/>
          </p:nvGrpSpPr>
          <p:grpSpPr>
            <a:xfrm>
              <a:off x="2960483" y="682239"/>
              <a:ext cx="7260401" cy="7260401"/>
              <a:chOff x="0" y="0"/>
              <a:chExt cx="2540000" cy="2540000"/>
            </a:xfrm>
          </p:grpSpPr>
          <p:sp>
            <p:nvSpPr>
              <p:cNvPr id="50" name="Freeform 50"/>
              <p:cNvSpPr/>
              <p:nvPr/>
            </p:nvSpPr>
            <p:spPr>
              <a:xfrm>
                <a:off x="1270000" y="0"/>
                <a:ext cx="1163729" cy="1270000"/>
              </a:xfrm>
              <a:custGeom>
                <a:avLst/>
                <a:gdLst/>
                <a:ahLst/>
                <a:cxnLst/>
                <a:rect l="l" t="t" r="r" b="b"/>
                <a:pathLst>
                  <a:path w="1163729" h="1270000">
                    <a:moveTo>
                      <a:pt x="0" y="0"/>
                    </a:moveTo>
                    <a:cubicBezTo>
                      <a:pt x="504758" y="0"/>
                      <a:pt x="961603" y="298918"/>
                      <a:pt x="1163729" y="761439"/>
                    </a:cubicBezTo>
                    <a:lnTo>
                      <a:pt x="0" y="1270000"/>
                    </a:lnTo>
                    <a:close/>
                  </a:path>
                </a:pathLst>
              </a:custGeom>
              <a:solidFill>
                <a:srgbClr val="6CE5E8"/>
              </a:solidFill>
            </p:spPr>
            <p:txBody>
              <a:bodyPr/>
              <a:lstStyle/>
              <a:p>
                <a:pPr defTabSz="457200"/>
                <a:endParaRPr lang="en-US" sz="900">
                  <a:solidFill>
                    <a:prstClr val="black"/>
                  </a:solidFill>
                  <a:latin typeface="Calibri"/>
                </a:endParaRPr>
              </a:p>
            </p:txBody>
          </p:sp>
          <p:sp>
            <p:nvSpPr>
              <p:cNvPr id="51" name="Freeform 51"/>
              <p:cNvSpPr/>
              <p:nvPr/>
            </p:nvSpPr>
            <p:spPr>
              <a:xfrm>
                <a:off x="1270000" y="703912"/>
                <a:ext cx="1311412" cy="974256"/>
              </a:xfrm>
              <a:custGeom>
                <a:avLst/>
                <a:gdLst/>
                <a:ahLst/>
                <a:cxnLst/>
                <a:rect l="l" t="t" r="r" b="b"/>
                <a:pathLst>
                  <a:path w="1311412" h="974256">
                    <a:moveTo>
                      <a:pt x="1136857" y="0"/>
                    </a:moveTo>
                    <a:cubicBezTo>
                      <a:pt x="1287739" y="303011"/>
                      <a:pt x="1311412" y="653717"/>
                      <a:pt x="1202622" y="974256"/>
                    </a:cubicBezTo>
                    <a:lnTo>
                      <a:pt x="0" y="566088"/>
                    </a:lnTo>
                    <a:close/>
                  </a:path>
                </a:pathLst>
              </a:custGeom>
              <a:solidFill>
                <a:srgbClr val="41B8D5"/>
              </a:solidFill>
            </p:spPr>
            <p:txBody>
              <a:bodyPr/>
              <a:lstStyle/>
              <a:p>
                <a:pPr defTabSz="457200"/>
                <a:endParaRPr lang="en-US" sz="900">
                  <a:solidFill>
                    <a:prstClr val="black"/>
                  </a:solidFill>
                  <a:latin typeface="Calibri"/>
                </a:endParaRPr>
              </a:p>
            </p:txBody>
          </p:sp>
          <p:sp>
            <p:nvSpPr>
              <p:cNvPr id="52" name="Freeform 52"/>
              <p:cNvSpPr/>
              <p:nvPr/>
            </p:nvSpPr>
            <p:spPr>
              <a:xfrm>
                <a:off x="1270000" y="1270000"/>
                <a:ext cx="1221519" cy="1027989"/>
              </a:xfrm>
              <a:custGeom>
                <a:avLst/>
                <a:gdLst/>
                <a:ahLst/>
                <a:cxnLst/>
                <a:rect l="l" t="t" r="r" b="b"/>
                <a:pathLst>
                  <a:path w="1221519" h="1027989">
                    <a:moveTo>
                      <a:pt x="1221519" y="347552"/>
                    </a:moveTo>
                    <a:cubicBezTo>
                      <a:pt x="1143641" y="621262"/>
                      <a:pt x="976093" y="860886"/>
                      <a:pt x="745747" y="1027989"/>
                    </a:cubicBezTo>
                    <a:lnTo>
                      <a:pt x="0" y="0"/>
                    </a:lnTo>
                    <a:close/>
                  </a:path>
                </a:pathLst>
              </a:custGeom>
              <a:solidFill>
                <a:srgbClr val="2D8BBA"/>
              </a:solidFill>
            </p:spPr>
            <p:txBody>
              <a:bodyPr/>
              <a:lstStyle/>
              <a:p>
                <a:pPr defTabSz="457200"/>
                <a:endParaRPr lang="en-US" sz="900">
                  <a:solidFill>
                    <a:prstClr val="black"/>
                  </a:solidFill>
                  <a:latin typeface="Calibri"/>
                </a:endParaRPr>
              </a:p>
            </p:txBody>
          </p:sp>
          <p:sp>
            <p:nvSpPr>
              <p:cNvPr id="53" name="Freeform 53"/>
              <p:cNvSpPr/>
              <p:nvPr/>
            </p:nvSpPr>
            <p:spPr>
              <a:xfrm>
                <a:off x="1270000" y="1270000"/>
                <a:ext cx="796193" cy="1258479"/>
              </a:xfrm>
              <a:custGeom>
                <a:avLst/>
                <a:gdLst/>
                <a:ahLst/>
                <a:cxnLst/>
                <a:rect l="l" t="t" r="r" b="b"/>
                <a:pathLst>
                  <a:path w="796193" h="1258479">
                    <a:moveTo>
                      <a:pt x="796193" y="989432"/>
                    </a:moveTo>
                    <a:cubicBezTo>
                      <a:pt x="616065" y="1134381"/>
                      <a:pt x="399786" y="1227407"/>
                      <a:pt x="170677" y="1258479"/>
                    </a:cubicBezTo>
                    <a:lnTo>
                      <a:pt x="0" y="0"/>
                    </a:lnTo>
                    <a:close/>
                  </a:path>
                </a:pathLst>
              </a:custGeom>
              <a:solidFill>
                <a:srgbClr val="2F5F98"/>
              </a:solidFill>
            </p:spPr>
            <p:txBody>
              <a:bodyPr/>
              <a:lstStyle/>
              <a:p>
                <a:pPr defTabSz="457200"/>
                <a:endParaRPr lang="en-US" sz="900">
                  <a:solidFill>
                    <a:prstClr val="black"/>
                  </a:solidFill>
                  <a:latin typeface="Calibri"/>
                </a:endParaRPr>
              </a:p>
            </p:txBody>
          </p:sp>
          <p:sp>
            <p:nvSpPr>
              <p:cNvPr id="54" name="Freeform 54"/>
              <p:cNvSpPr/>
              <p:nvPr/>
            </p:nvSpPr>
            <p:spPr>
              <a:xfrm>
                <a:off x="824991" y="1270000"/>
                <a:ext cx="678371" cy="1290860"/>
              </a:xfrm>
              <a:custGeom>
                <a:avLst/>
                <a:gdLst/>
                <a:ahLst/>
                <a:cxnLst/>
                <a:rect l="l" t="t" r="r" b="b"/>
                <a:pathLst>
                  <a:path w="678371" h="1290860">
                    <a:moveTo>
                      <a:pt x="678371" y="1248376"/>
                    </a:moveTo>
                    <a:cubicBezTo>
                      <a:pt x="451102" y="1290860"/>
                      <a:pt x="216547" y="1270496"/>
                      <a:pt x="0" y="1189482"/>
                    </a:cubicBezTo>
                    <a:lnTo>
                      <a:pt x="445009" y="0"/>
                    </a:lnTo>
                    <a:close/>
                  </a:path>
                </a:pathLst>
              </a:custGeom>
              <a:solidFill>
                <a:srgbClr val="31356E"/>
              </a:solidFill>
            </p:spPr>
            <p:txBody>
              <a:bodyPr/>
              <a:lstStyle/>
              <a:p>
                <a:pPr defTabSz="457200"/>
                <a:endParaRPr lang="en-US" sz="900">
                  <a:solidFill>
                    <a:prstClr val="black"/>
                  </a:solidFill>
                  <a:latin typeface="Calibri"/>
                </a:endParaRPr>
              </a:p>
            </p:txBody>
          </p:sp>
          <p:sp>
            <p:nvSpPr>
              <p:cNvPr id="55" name="Freeform 55"/>
              <p:cNvSpPr/>
              <p:nvPr/>
            </p:nvSpPr>
            <p:spPr>
              <a:xfrm>
                <a:off x="682190" y="1270000"/>
                <a:ext cx="587810" cy="1210236"/>
              </a:xfrm>
              <a:custGeom>
                <a:avLst/>
                <a:gdLst/>
                <a:ahLst/>
                <a:cxnLst/>
                <a:rect l="l" t="t" r="r" b="b"/>
                <a:pathLst>
                  <a:path w="587810" h="1210236">
                    <a:moveTo>
                      <a:pt x="202806" y="1210236"/>
                    </a:moveTo>
                    <a:cubicBezTo>
                      <a:pt x="132892" y="1187995"/>
                      <a:pt x="65036" y="1159737"/>
                      <a:pt x="0" y="1125780"/>
                    </a:cubicBezTo>
                    <a:lnTo>
                      <a:pt x="587810" y="0"/>
                    </a:lnTo>
                    <a:close/>
                  </a:path>
                </a:pathLst>
              </a:custGeom>
              <a:solidFill>
                <a:srgbClr val="5E3967"/>
              </a:solidFill>
            </p:spPr>
            <p:txBody>
              <a:bodyPr/>
              <a:lstStyle/>
              <a:p>
                <a:pPr defTabSz="457200"/>
                <a:endParaRPr lang="en-US" sz="900">
                  <a:solidFill>
                    <a:prstClr val="black"/>
                  </a:solidFill>
                  <a:latin typeface="Calibri"/>
                </a:endParaRPr>
              </a:p>
            </p:txBody>
          </p:sp>
          <p:sp>
            <p:nvSpPr>
              <p:cNvPr id="56" name="Freeform 56"/>
              <p:cNvSpPr/>
              <p:nvPr/>
            </p:nvSpPr>
            <p:spPr>
              <a:xfrm>
                <a:off x="425351" y="1270000"/>
                <a:ext cx="844649" cy="1153751"/>
              </a:xfrm>
              <a:custGeom>
                <a:avLst/>
                <a:gdLst/>
                <a:ahLst/>
                <a:cxnLst/>
                <a:rect l="l" t="t" r="r" b="b"/>
                <a:pathLst>
                  <a:path w="844649" h="1153751">
                    <a:moveTo>
                      <a:pt x="313839" y="1153751"/>
                    </a:moveTo>
                    <a:cubicBezTo>
                      <a:pt x="199640" y="1101211"/>
                      <a:pt x="93874" y="1032007"/>
                      <a:pt x="0" y="948403"/>
                    </a:cubicBezTo>
                    <a:lnTo>
                      <a:pt x="844649" y="0"/>
                    </a:lnTo>
                    <a:close/>
                  </a:path>
                </a:pathLst>
              </a:custGeom>
              <a:solidFill>
                <a:srgbClr val="895273"/>
              </a:solidFill>
            </p:spPr>
            <p:txBody>
              <a:bodyPr/>
              <a:lstStyle/>
              <a:p>
                <a:pPr defTabSz="457200"/>
                <a:endParaRPr lang="en-US" sz="900">
                  <a:solidFill>
                    <a:prstClr val="black"/>
                  </a:solidFill>
                  <a:latin typeface="Calibri"/>
                </a:endParaRPr>
              </a:p>
            </p:txBody>
          </p:sp>
          <p:sp>
            <p:nvSpPr>
              <p:cNvPr id="57" name="Freeform 57"/>
              <p:cNvSpPr/>
              <p:nvPr/>
            </p:nvSpPr>
            <p:spPr>
              <a:xfrm>
                <a:off x="-7313" y="1245617"/>
                <a:ext cx="1277313" cy="1013815"/>
              </a:xfrm>
              <a:custGeom>
                <a:avLst/>
                <a:gdLst/>
                <a:ahLst/>
                <a:cxnLst/>
                <a:rect l="l" t="t" r="r" b="b"/>
                <a:pathLst>
                  <a:path w="1277313" h="1013815">
                    <a:moveTo>
                      <a:pt x="481120" y="1013815"/>
                    </a:moveTo>
                    <a:cubicBezTo>
                      <a:pt x="174871" y="767378"/>
                      <a:pt x="0" y="393017"/>
                      <a:pt x="7547" y="0"/>
                    </a:cubicBezTo>
                    <a:lnTo>
                      <a:pt x="1277313" y="24383"/>
                    </a:lnTo>
                    <a:close/>
                  </a:path>
                </a:pathLst>
              </a:custGeom>
              <a:solidFill>
                <a:srgbClr val="B97286"/>
              </a:solidFill>
            </p:spPr>
            <p:txBody>
              <a:bodyPr/>
              <a:lstStyle/>
              <a:p>
                <a:pPr defTabSz="457200"/>
                <a:endParaRPr lang="en-US" sz="900">
                  <a:solidFill>
                    <a:prstClr val="black"/>
                  </a:solidFill>
                  <a:latin typeface="Calibri"/>
                </a:endParaRPr>
              </a:p>
            </p:txBody>
          </p:sp>
          <p:sp>
            <p:nvSpPr>
              <p:cNvPr id="58" name="Freeform 58"/>
              <p:cNvSpPr/>
              <p:nvPr/>
            </p:nvSpPr>
            <p:spPr>
              <a:xfrm>
                <a:off x="-4888" y="788572"/>
                <a:ext cx="1274888" cy="520538"/>
              </a:xfrm>
              <a:custGeom>
                <a:avLst/>
                <a:gdLst/>
                <a:ahLst/>
                <a:cxnLst/>
                <a:rect l="l" t="t" r="r" b="b"/>
                <a:pathLst>
                  <a:path w="1274888" h="520538">
                    <a:moveTo>
                      <a:pt x="5490" y="520538"/>
                    </a:moveTo>
                    <a:cubicBezTo>
                      <a:pt x="0" y="342338"/>
                      <a:pt x="32091" y="164978"/>
                      <a:pt x="99675" y="0"/>
                    </a:cubicBezTo>
                    <a:lnTo>
                      <a:pt x="1274888" y="481428"/>
                    </a:lnTo>
                    <a:close/>
                  </a:path>
                </a:pathLst>
              </a:custGeom>
              <a:solidFill>
                <a:srgbClr val="E28385"/>
              </a:solidFill>
            </p:spPr>
            <p:txBody>
              <a:bodyPr/>
              <a:lstStyle/>
              <a:p>
                <a:pPr defTabSz="457200"/>
                <a:endParaRPr lang="en-US" sz="900">
                  <a:solidFill>
                    <a:prstClr val="black"/>
                  </a:solidFill>
                  <a:latin typeface="Calibri"/>
                </a:endParaRPr>
              </a:p>
            </p:txBody>
          </p:sp>
          <p:sp>
            <p:nvSpPr>
              <p:cNvPr id="59" name="Freeform 59"/>
              <p:cNvSpPr/>
              <p:nvPr/>
            </p:nvSpPr>
            <p:spPr>
              <a:xfrm>
                <a:off x="72194" y="122484"/>
                <a:ext cx="1197806" cy="1147516"/>
              </a:xfrm>
              <a:custGeom>
                <a:avLst/>
                <a:gdLst/>
                <a:ahLst/>
                <a:cxnLst/>
                <a:rect l="l" t="t" r="r" b="b"/>
                <a:pathLst>
                  <a:path w="1197806" h="1147516">
                    <a:moveTo>
                      <a:pt x="0" y="725425"/>
                    </a:moveTo>
                    <a:cubicBezTo>
                      <a:pt x="112501" y="406170"/>
                      <a:pt x="347798" y="145036"/>
                      <a:pt x="653649" y="0"/>
                    </a:cubicBezTo>
                    <a:lnTo>
                      <a:pt x="1197806" y="1147516"/>
                    </a:lnTo>
                    <a:close/>
                  </a:path>
                </a:pathLst>
              </a:custGeom>
              <a:solidFill>
                <a:srgbClr val="FE9273"/>
              </a:solidFill>
            </p:spPr>
            <p:txBody>
              <a:bodyPr/>
              <a:lstStyle/>
              <a:p>
                <a:pPr defTabSz="457200"/>
                <a:endParaRPr lang="en-US" sz="900">
                  <a:solidFill>
                    <a:prstClr val="black"/>
                  </a:solidFill>
                  <a:latin typeface="Calibri"/>
                </a:endParaRPr>
              </a:p>
            </p:txBody>
          </p:sp>
          <p:sp>
            <p:nvSpPr>
              <p:cNvPr id="60" name="Freeform 60"/>
              <p:cNvSpPr/>
              <p:nvPr/>
            </p:nvSpPr>
            <p:spPr>
              <a:xfrm>
                <a:off x="669171" y="24415"/>
                <a:ext cx="600829" cy="1245585"/>
              </a:xfrm>
              <a:custGeom>
                <a:avLst/>
                <a:gdLst/>
                <a:ahLst/>
                <a:cxnLst/>
                <a:rect l="l" t="t" r="r" b="b"/>
                <a:pathLst>
                  <a:path w="600829" h="1245585">
                    <a:moveTo>
                      <a:pt x="0" y="126700"/>
                    </a:moveTo>
                    <a:cubicBezTo>
                      <a:pt x="110749" y="67229"/>
                      <a:pt x="229713" y="24530"/>
                      <a:pt x="353002" y="0"/>
                    </a:cubicBezTo>
                    <a:lnTo>
                      <a:pt x="600829" y="1245585"/>
                    </a:lnTo>
                    <a:close/>
                  </a:path>
                </a:pathLst>
              </a:custGeom>
              <a:solidFill>
                <a:srgbClr val="FFA95A"/>
              </a:solidFill>
            </p:spPr>
            <p:txBody>
              <a:bodyPr/>
              <a:lstStyle/>
              <a:p>
                <a:pPr defTabSz="457200"/>
                <a:endParaRPr lang="en-US" sz="900">
                  <a:solidFill>
                    <a:prstClr val="black"/>
                  </a:solidFill>
                  <a:latin typeface="Calibri"/>
                </a:endParaRPr>
              </a:p>
            </p:txBody>
          </p:sp>
          <p:sp>
            <p:nvSpPr>
              <p:cNvPr id="61" name="Freeform 61"/>
              <p:cNvSpPr/>
              <p:nvPr/>
            </p:nvSpPr>
            <p:spPr>
              <a:xfrm>
                <a:off x="960230" y="3401"/>
                <a:ext cx="309770" cy="1266599"/>
              </a:xfrm>
              <a:custGeom>
                <a:avLst/>
                <a:gdLst/>
                <a:ahLst/>
                <a:cxnLst/>
                <a:rect l="l" t="t" r="r" b="b"/>
                <a:pathLst>
                  <a:path w="309770" h="1266599">
                    <a:moveTo>
                      <a:pt x="0" y="34957"/>
                    </a:moveTo>
                    <a:cubicBezTo>
                      <a:pt x="71151" y="17062"/>
                      <a:pt x="143719" y="5366"/>
                      <a:pt x="216889" y="0"/>
                    </a:cubicBezTo>
                    <a:lnTo>
                      <a:pt x="309770" y="1266599"/>
                    </a:lnTo>
                    <a:close/>
                  </a:path>
                </a:pathLst>
              </a:custGeom>
              <a:solidFill>
                <a:srgbClr val="FFD04C"/>
              </a:solidFill>
            </p:spPr>
            <p:txBody>
              <a:bodyPr/>
              <a:lstStyle/>
              <a:p>
                <a:pPr defTabSz="457200"/>
                <a:endParaRPr lang="en-US" sz="900">
                  <a:solidFill>
                    <a:prstClr val="black"/>
                  </a:solidFill>
                  <a:latin typeface="Calibri"/>
                </a:endParaRPr>
              </a:p>
            </p:txBody>
          </p:sp>
          <p:sp>
            <p:nvSpPr>
              <p:cNvPr id="62" name="Freeform 62"/>
              <p:cNvSpPr/>
              <p:nvPr/>
            </p:nvSpPr>
            <p:spPr>
              <a:xfrm>
                <a:off x="1113932" y="0"/>
                <a:ext cx="156068" cy="1270000"/>
              </a:xfrm>
              <a:custGeom>
                <a:avLst/>
                <a:gdLst/>
                <a:ahLst/>
                <a:cxnLst/>
                <a:rect l="l" t="t" r="r" b="b"/>
                <a:pathLst>
                  <a:path w="156068" h="1270000">
                    <a:moveTo>
                      <a:pt x="0" y="9626"/>
                    </a:moveTo>
                    <a:cubicBezTo>
                      <a:pt x="51733" y="3220"/>
                      <a:pt x="103812" y="5"/>
                      <a:pt x="155941" y="0"/>
                    </a:cubicBezTo>
                    <a:lnTo>
                      <a:pt x="156068" y="1270000"/>
                    </a:lnTo>
                    <a:close/>
                  </a:path>
                </a:pathLst>
              </a:custGeom>
              <a:solidFill>
                <a:srgbClr val="C6DE27"/>
              </a:solidFill>
            </p:spPr>
            <p:txBody>
              <a:bodyPr/>
              <a:lstStyle/>
              <a:p>
                <a:pPr defTabSz="457200"/>
                <a:endParaRPr lang="en-US" sz="900">
                  <a:solidFill>
                    <a:prstClr val="black"/>
                  </a:solidFill>
                  <a:latin typeface="Calibri"/>
                </a:endParaRPr>
              </a:p>
            </p:txBody>
          </p:sp>
        </p:grpSp>
      </p:grpSp>
      <p:sp>
        <p:nvSpPr>
          <p:cNvPr id="63" name="TextBox 63"/>
          <p:cNvSpPr txBox="1"/>
          <p:nvPr/>
        </p:nvSpPr>
        <p:spPr>
          <a:xfrm>
            <a:off x="6170228" y="2170455"/>
            <a:ext cx="1546994" cy="280461"/>
          </a:xfrm>
          <a:prstGeom prst="rect">
            <a:avLst/>
          </a:prstGeom>
        </p:spPr>
        <p:txBody>
          <a:bodyPr lIns="0" tIns="0" rIns="0" bIns="0" rtlCol="0" anchor="t">
            <a:spAutoFit/>
          </a:bodyPr>
          <a:lstStyle/>
          <a:p>
            <a:pPr algn="ctr" defTabSz="457200">
              <a:lnSpc>
                <a:spcPts val="2380"/>
              </a:lnSpc>
            </a:pPr>
            <a:r>
              <a:rPr lang="en-US" sz="1700">
                <a:solidFill>
                  <a:srgbClr val="000000"/>
                </a:solidFill>
                <a:latin typeface="Canva Sans 2"/>
              </a:rPr>
              <a:t>Drug of Choice</a:t>
            </a:r>
          </a:p>
        </p:txBody>
      </p:sp>
      <p:sp>
        <p:nvSpPr>
          <p:cNvPr id="64" name="Freeform 64"/>
          <p:cNvSpPr/>
          <p:nvPr/>
        </p:nvSpPr>
        <p:spPr>
          <a:xfrm>
            <a:off x="1279247" y="4737659"/>
            <a:ext cx="1297088" cy="1185825"/>
          </a:xfrm>
          <a:custGeom>
            <a:avLst/>
            <a:gdLst/>
            <a:ahLst/>
            <a:cxnLst/>
            <a:rect l="l" t="t" r="r" b="b"/>
            <a:pathLst>
              <a:path w="2594175" h="2371650">
                <a:moveTo>
                  <a:pt x="0" y="0"/>
                </a:moveTo>
                <a:lnTo>
                  <a:pt x="2594175" y="0"/>
                </a:lnTo>
                <a:lnTo>
                  <a:pt x="2594175" y="2371650"/>
                </a:lnTo>
                <a:lnTo>
                  <a:pt x="0" y="2371650"/>
                </a:lnTo>
                <a:lnTo>
                  <a:pt x="0" y="0"/>
                </a:lnTo>
                <a:close/>
              </a:path>
            </a:pathLst>
          </a:custGeom>
          <a:blipFill>
            <a:blip r:embed="rId2">
              <a:alphaModFix amt="50000"/>
            </a:blip>
            <a:stretch>
              <a:fillRect/>
            </a:stretch>
          </a:blipFill>
        </p:spPr>
        <p:txBody>
          <a:bodyPr/>
          <a:lstStyle/>
          <a:p>
            <a:pPr defTabSz="457200"/>
            <a:endParaRPr lang="en-US" sz="900">
              <a:solidFill>
                <a:prstClr val="black"/>
              </a:solidFill>
              <a:latin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grpSp>
        <p:nvGrpSpPr>
          <p:cNvPr id="2" name="Group 2"/>
          <p:cNvGrpSpPr/>
          <p:nvPr/>
        </p:nvGrpSpPr>
        <p:grpSpPr>
          <a:xfrm>
            <a:off x="0" y="857250"/>
            <a:ext cx="9144000" cy="5143500"/>
            <a:chOff x="0" y="0"/>
            <a:chExt cx="4816593" cy="2709333"/>
          </a:xfrm>
        </p:grpSpPr>
        <p:sp>
          <p:nvSpPr>
            <p:cNvPr id="3" name="Freeform 3"/>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4F826F">
                <a:alpha val="74902"/>
              </a:srgbClr>
            </a:solidFill>
          </p:spPr>
          <p:txBody>
            <a:bodyPr/>
            <a:lstStyle/>
            <a:p>
              <a:pPr defTabSz="457200"/>
              <a:endParaRPr lang="en-US" sz="900">
                <a:solidFill>
                  <a:prstClr val="black"/>
                </a:solidFill>
                <a:latin typeface="Calibri"/>
              </a:endParaRPr>
            </a:p>
          </p:txBody>
        </p:sp>
        <p:sp>
          <p:nvSpPr>
            <p:cNvPr id="4" name="TextBox 4"/>
            <p:cNvSpPr txBox="1"/>
            <p:nvPr/>
          </p:nvSpPr>
          <p:spPr>
            <a:xfrm>
              <a:off x="0" y="-47625"/>
              <a:ext cx="812800" cy="860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5" name="Group 5"/>
          <p:cNvGrpSpPr/>
          <p:nvPr/>
        </p:nvGrpSpPr>
        <p:grpSpPr>
          <a:xfrm>
            <a:off x="595920" y="1315863"/>
            <a:ext cx="8253557" cy="4332873"/>
            <a:chOff x="0" y="-47625"/>
            <a:chExt cx="22009485" cy="11554327"/>
          </a:xfrm>
        </p:grpSpPr>
        <p:sp>
          <p:nvSpPr>
            <p:cNvPr id="6" name="TextBox 6"/>
            <p:cNvSpPr txBox="1"/>
            <p:nvPr/>
          </p:nvSpPr>
          <p:spPr>
            <a:xfrm>
              <a:off x="8114635" y="-47625"/>
              <a:ext cx="1837936" cy="500651"/>
            </a:xfrm>
            <a:prstGeom prst="rect">
              <a:avLst/>
            </a:prstGeom>
          </p:spPr>
          <p:txBody>
            <a:bodyPr lIns="0" tIns="0" rIns="0" bIns="0" rtlCol="0" anchor="t">
              <a:spAutoFit/>
            </a:bodyPr>
            <a:lstStyle/>
            <a:p>
              <a:pPr defTabSz="457200">
                <a:lnSpc>
                  <a:spcPts val="1624"/>
                </a:lnSpc>
              </a:pPr>
              <a:r>
                <a:rPr lang="en-US" sz="1160">
                  <a:solidFill>
                    <a:srgbClr val="000000"/>
                  </a:solidFill>
                  <a:latin typeface="Canva Sans 2"/>
                </a:rPr>
                <a:t>Overdose</a:t>
              </a:r>
            </a:p>
          </p:txBody>
        </p:sp>
        <p:sp>
          <p:nvSpPr>
            <p:cNvPr id="7" name="TextBox 7"/>
            <p:cNvSpPr txBox="1"/>
            <p:nvPr/>
          </p:nvSpPr>
          <p:spPr>
            <a:xfrm>
              <a:off x="10661896" y="-47625"/>
              <a:ext cx="4173189" cy="500651"/>
            </a:xfrm>
            <a:prstGeom prst="rect">
              <a:avLst/>
            </a:prstGeom>
          </p:spPr>
          <p:txBody>
            <a:bodyPr lIns="0" tIns="0" rIns="0" bIns="0" rtlCol="0" anchor="t">
              <a:spAutoFit/>
            </a:bodyPr>
            <a:lstStyle/>
            <a:p>
              <a:pPr defTabSz="457200">
                <a:lnSpc>
                  <a:spcPts val="1624"/>
                </a:lnSpc>
              </a:pPr>
              <a:r>
                <a:rPr lang="en-US" sz="1160">
                  <a:solidFill>
                    <a:srgbClr val="000000"/>
                  </a:solidFill>
                  <a:latin typeface="Canva Sans 2"/>
                </a:rPr>
                <a:t>Intervention Referrals</a:t>
              </a:r>
            </a:p>
          </p:txBody>
        </p:sp>
        <p:grpSp>
          <p:nvGrpSpPr>
            <p:cNvPr id="8" name="Group 8"/>
            <p:cNvGrpSpPr>
              <a:grpSpLocks noChangeAspect="1"/>
            </p:cNvGrpSpPr>
            <p:nvPr/>
          </p:nvGrpSpPr>
          <p:grpSpPr>
            <a:xfrm>
              <a:off x="7830904" y="161690"/>
              <a:ext cx="2689125" cy="141865"/>
              <a:chOff x="7249992" y="-630897"/>
              <a:chExt cx="2888827" cy="152400"/>
            </a:xfrm>
          </p:grpSpPr>
          <p:sp>
            <p:nvSpPr>
              <p:cNvPr id="9" name="Freeform 9"/>
              <p:cNvSpPr/>
              <p:nvPr/>
            </p:nvSpPr>
            <p:spPr>
              <a:xfrm>
                <a:off x="7249992" y="-630897"/>
                <a:ext cx="152400" cy="152400"/>
              </a:xfrm>
              <a:custGeom>
                <a:avLst/>
                <a:gdLst/>
                <a:ahLst/>
                <a:cxnLst/>
                <a:rect l="l" t="t" r="r" b="b"/>
                <a:pathLst>
                  <a:path w="152400" h="152400">
                    <a:moveTo>
                      <a:pt x="152400" y="139700"/>
                    </a:moveTo>
                    <a:lnTo>
                      <a:pt x="152400" y="12700"/>
                    </a:lnTo>
                    <a:cubicBezTo>
                      <a:pt x="152400" y="5686"/>
                      <a:pt x="146715" y="0"/>
                      <a:pt x="139700" y="0"/>
                    </a:cubicBezTo>
                    <a:lnTo>
                      <a:pt x="12700" y="0"/>
                    </a:lnTo>
                    <a:cubicBezTo>
                      <a:pt x="5686" y="0"/>
                      <a:pt x="0" y="5686"/>
                      <a:pt x="0" y="12700"/>
                    </a:cubicBezTo>
                    <a:lnTo>
                      <a:pt x="0" y="139700"/>
                    </a:lnTo>
                    <a:cubicBezTo>
                      <a:pt x="0" y="146714"/>
                      <a:pt x="5686" y="152400"/>
                      <a:pt x="12700" y="152400"/>
                    </a:cubicBezTo>
                    <a:lnTo>
                      <a:pt x="139700" y="152400"/>
                    </a:lnTo>
                    <a:cubicBezTo>
                      <a:pt x="146715" y="152400"/>
                      <a:pt x="152400" y="146714"/>
                      <a:pt x="152400" y="139700"/>
                    </a:cubicBezTo>
                    <a:close/>
                  </a:path>
                </a:pathLst>
              </a:custGeom>
              <a:solidFill>
                <a:srgbClr val="6CE5E8"/>
              </a:solidFill>
            </p:spPr>
            <p:txBody>
              <a:bodyPr/>
              <a:lstStyle/>
              <a:p>
                <a:pPr defTabSz="457200"/>
                <a:endParaRPr lang="en-US" sz="900">
                  <a:solidFill>
                    <a:prstClr val="black"/>
                  </a:solidFill>
                  <a:latin typeface="Calibri"/>
                </a:endParaRPr>
              </a:p>
            </p:txBody>
          </p:sp>
          <p:sp>
            <p:nvSpPr>
              <p:cNvPr id="10" name="Freeform 10"/>
              <p:cNvSpPr/>
              <p:nvPr/>
            </p:nvSpPr>
            <p:spPr>
              <a:xfrm>
                <a:off x="9986418" y="-630897"/>
                <a:ext cx="152400" cy="152400"/>
              </a:xfrm>
              <a:custGeom>
                <a:avLst/>
                <a:gdLst/>
                <a:ahLst/>
                <a:cxnLst/>
                <a:rect l="l" t="t" r="r" b="b"/>
                <a:pathLst>
                  <a:path w="152400" h="152400">
                    <a:moveTo>
                      <a:pt x="152400" y="139700"/>
                    </a:moveTo>
                    <a:lnTo>
                      <a:pt x="152400" y="12700"/>
                    </a:lnTo>
                    <a:cubicBezTo>
                      <a:pt x="152400" y="5686"/>
                      <a:pt x="146715" y="0"/>
                      <a:pt x="139700" y="0"/>
                    </a:cubicBezTo>
                    <a:lnTo>
                      <a:pt x="12700" y="0"/>
                    </a:lnTo>
                    <a:cubicBezTo>
                      <a:pt x="5686" y="0"/>
                      <a:pt x="0" y="5686"/>
                      <a:pt x="0" y="12700"/>
                    </a:cubicBezTo>
                    <a:lnTo>
                      <a:pt x="0" y="139700"/>
                    </a:lnTo>
                    <a:cubicBezTo>
                      <a:pt x="0" y="146714"/>
                      <a:pt x="5686" y="152400"/>
                      <a:pt x="12700" y="152400"/>
                    </a:cubicBezTo>
                    <a:lnTo>
                      <a:pt x="139700" y="152400"/>
                    </a:lnTo>
                    <a:cubicBezTo>
                      <a:pt x="146715" y="152400"/>
                      <a:pt x="152400" y="146714"/>
                      <a:pt x="152400" y="139700"/>
                    </a:cubicBezTo>
                    <a:close/>
                  </a:path>
                </a:pathLst>
              </a:custGeom>
              <a:solidFill>
                <a:srgbClr val="41B8D5"/>
              </a:solidFill>
            </p:spPr>
            <p:txBody>
              <a:bodyPr/>
              <a:lstStyle/>
              <a:p>
                <a:pPr defTabSz="457200"/>
                <a:endParaRPr lang="en-US" sz="900">
                  <a:solidFill>
                    <a:prstClr val="black"/>
                  </a:solidFill>
                  <a:latin typeface="Calibri"/>
                </a:endParaRPr>
              </a:p>
            </p:txBody>
          </p:sp>
        </p:grpSp>
        <p:sp>
          <p:nvSpPr>
            <p:cNvPr id="11" name="TextBox 11"/>
            <p:cNvSpPr txBox="1"/>
            <p:nvPr/>
          </p:nvSpPr>
          <p:spPr>
            <a:xfrm rot="18900000">
              <a:off x="946739" y="10464024"/>
              <a:ext cx="1189696" cy="500651"/>
            </a:xfrm>
            <a:prstGeom prst="rect">
              <a:avLst/>
            </a:prstGeom>
          </p:spPr>
          <p:txBody>
            <a:bodyPr lIns="0" tIns="0" rIns="0" bIns="0" rtlCol="0" anchor="t">
              <a:spAutoFit/>
            </a:bodyPr>
            <a:lstStyle/>
            <a:p>
              <a:pPr algn="ctr" defTabSz="457200">
                <a:lnSpc>
                  <a:spcPts val="1624"/>
                </a:lnSpc>
              </a:pPr>
              <a:r>
                <a:rPr lang="en-US" sz="1160">
                  <a:solidFill>
                    <a:srgbClr val="000000"/>
                  </a:solidFill>
                  <a:latin typeface="Canva Sans 2"/>
                </a:rPr>
                <a:t>Ararat</a:t>
              </a:r>
            </a:p>
          </p:txBody>
        </p:sp>
        <p:sp>
          <p:nvSpPr>
            <p:cNvPr id="12" name="TextBox 12"/>
            <p:cNvSpPr txBox="1"/>
            <p:nvPr/>
          </p:nvSpPr>
          <p:spPr>
            <a:xfrm rot="18900000">
              <a:off x="2865040" y="10565174"/>
              <a:ext cx="1475787" cy="500651"/>
            </a:xfrm>
            <a:prstGeom prst="rect">
              <a:avLst/>
            </a:prstGeom>
          </p:spPr>
          <p:txBody>
            <a:bodyPr lIns="0" tIns="0" rIns="0" bIns="0" rtlCol="0" anchor="t">
              <a:spAutoFit/>
            </a:bodyPr>
            <a:lstStyle/>
            <a:p>
              <a:pPr algn="ctr" defTabSz="457200">
                <a:lnSpc>
                  <a:spcPts val="1624"/>
                </a:lnSpc>
              </a:pPr>
              <a:r>
                <a:rPr lang="en-US" sz="1160">
                  <a:solidFill>
                    <a:srgbClr val="000000"/>
                  </a:solidFill>
                  <a:latin typeface="Canva Sans 2"/>
                </a:rPr>
                <a:t>Dobson</a:t>
              </a:r>
            </a:p>
          </p:txBody>
        </p:sp>
        <p:sp>
          <p:nvSpPr>
            <p:cNvPr id="13" name="TextBox 13"/>
            <p:cNvSpPr txBox="1"/>
            <p:nvPr/>
          </p:nvSpPr>
          <p:spPr>
            <a:xfrm rot="18900000">
              <a:off x="5039477" y="10560227"/>
              <a:ext cx="1461800" cy="500651"/>
            </a:xfrm>
            <a:prstGeom prst="rect">
              <a:avLst/>
            </a:prstGeom>
          </p:spPr>
          <p:txBody>
            <a:bodyPr lIns="0" tIns="0" rIns="0" bIns="0" rtlCol="0" anchor="t">
              <a:spAutoFit/>
            </a:bodyPr>
            <a:lstStyle/>
            <a:p>
              <a:pPr algn="ctr" defTabSz="457200">
                <a:lnSpc>
                  <a:spcPts val="1624"/>
                </a:lnSpc>
              </a:pPr>
              <a:r>
                <a:rPr lang="en-US" sz="1160">
                  <a:solidFill>
                    <a:srgbClr val="000000"/>
                  </a:solidFill>
                  <a:latin typeface="Canva Sans 2"/>
                </a:rPr>
                <a:t>Lowgap</a:t>
              </a:r>
            </a:p>
          </p:txBody>
        </p:sp>
        <p:sp>
          <p:nvSpPr>
            <p:cNvPr id="14" name="TextBox 14"/>
            <p:cNvSpPr txBox="1"/>
            <p:nvPr/>
          </p:nvSpPr>
          <p:spPr>
            <a:xfrm rot="18900000">
              <a:off x="6661613" y="10784051"/>
              <a:ext cx="2094872" cy="500651"/>
            </a:xfrm>
            <a:prstGeom prst="rect">
              <a:avLst/>
            </a:prstGeom>
          </p:spPr>
          <p:txBody>
            <a:bodyPr lIns="0" tIns="0" rIns="0" bIns="0" rtlCol="0" anchor="t">
              <a:spAutoFit/>
            </a:bodyPr>
            <a:lstStyle/>
            <a:p>
              <a:pPr algn="ctr" defTabSz="457200">
                <a:lnSpc>
                  <a:spcPts val="1624"/>
                </a:lnSpc>
              </a:pPr>
              <a:r>
                <a:rPr lang="en-US" sz="1160">
                  <a:solidFill>
                    <a:srgbClr val="000000"/>
                  </a:solidFill>
                  <a:latin typeface="Canva Sans 2"/>
                </a:rPr>
                <a:t>Mount Airy</a:t>
              </a:r>
            </a:p>
          </p:txBody>
        </p:sp>
        <p:sp>
          <p:nvSpPr>
            <p:cNvPr id="15" name="TextBox 15"/>
            <p:cNvSpPr txBox="1"/>
            <p:nvPr/>
          </p:nvSpPr>
          <p:spPr>
            <a:xfrm rot="18900000">
              <a:off x="8234803" y="11006051"/>
              <a:ext cx="2905389" cy="500651"/>
            </a:xfrm>
            <a:prstGeom prst="rect">
              <a:avLst/>
            </a:prstGeom>
          </p:spPr>
          <p:txBody>
            <a:bodyPr wrap="square" lIns="0" tIns="0" rIns="0" bIns="0" rtlCol="0" anchor="t">
              <a:spAutoFit/>
            </a:bodyPr>
            <a:lstStyle/>
            <a:p>
              <a:pPr algn="ctr" defTabSz="457200">
                <a:lnSpc>
                  <a:spcPts val="1624"/>
                </a:lnSpc>
              </a:pPr>
              <a:r>
                <a:rPr lang="en-US" sz="1160" dirty="0">
                  <a:solidFill>
                    <a:srgbClr val="000000"/>
                  </a:solidFill>
                  <a:latin typeface="Canva Sans 2"/>
                </a:rPr>
                <a:t>Pilot Mountain</a:t>
              </a:r>
            </a:p>
          </p:txBody>
        </p:sp>
        <p:sp>
          <p:nvSpPr>
            <p:cNvPr id="16" name="TextBox 16"/>
            <p:cNvSpPr txBox="1"/>
            <p:nvPr/>
          </p:nvSpPr>
          <p:spPr>
            <a:xfrm rot="18900000">
              <a:off x="11386874" y="10618257"/>
              <a:ext cx="1625928" cy="500651"/>
            </a:xfrm>
            <a:prstGeom prst="rect">
              <a:avLst/>
            </a:prstGeom>
          </p:spPr>
          <p:txBody>
            <a:bodyPr lIns="0" tIns="0" rIns="0" bIns="0" rtlCol="0" anchor="t">
              <a:spAutoFit/>
            </a:bodyPr>
            <a:lstStyle/>
            <a:p>
              <a:pPr algn="ctr" defTabSz="457200">
                <a:lnSpc>
                  <a:spcPts val="1624"/>
                </a:lnSpc>
              </a:pPr>
              <a:r>
                <a:rPr lang="en-US" sz="1160">
                  <a:solidFill>
                    <a:srgbClr val="000000"/>
                  </a:solidFill>
                  <a:latin typeface="Canva Sans 2"/>
                </a:rPr>
                <a:t>Pinnacle</a:t>
              </a:r>
            </a:p>
          </p:txBody>
        </p:sp>
        <p:sp>
          <p:nvSpPr>
            <p:cNvPr id="17" name="TextBox 17"/>
            <p:cNvSpPr txBox="1"/>
            <p:nvPr/>
          </p:nvSpPr>
          <p:spPr>
            <a:xfrm rot="18900000">
              <a:off x="13842170" y="10496974"/>
              <a:ext cx="1282891" cy="500651"/>
            </a:xfrm>
            <a:prstGeom prst="rect">
              <a:avLst/>
            </a:prstGeom>
          </p:spPr>
          <p:txBody>
            <a:bodyPr lIns="0" tIns="0" rIns="0" bIns="0" rtlCol="0" anchor="t">
              <a:spAutoFit/>
            </a:bodyPr>
            <a:lstStyle/>
            <a:p>
              <a:pPr algn="ctr" defTabSz="457200">
                <a:lnSpc>
                  <a:spcPts val="1624"/>
                </a:lnSpc>
              </a:pPr>
              <a:r>
                <a:rPr lang="en-US" sz="1160">
                  <a:solidFill>
                    <a:srgbClr val="000000"/>
                  </a:solidFill>
                  <a:latin typeface="Canva Sans 2"/>
                </a:rPr>
                <a:t>Siloam</a:t>
              </a:r>
            </a:p>
          </p:txBody>
        </p:sp>
        <p:sp>
          <p:nvSpPr>
            <p:cNvPr id="18" name="TextBox 18"/>
            <p:cNvSpPr txBox="1"/>
            <p:nvPr/>
          </p:nvSpPr>
          <p:spPr>
            <a:xfrm rot="18900000">
              <a:off x="15565213" y="10679001"/>
              <a:ext cx="1797744" cy="500651"/>
            </a:xfrm>
            <a:prstGeom prst="rect">
              <a:avLst/>
            </a:prstGeom>
          </p:spPr>
          <p:txBody>
            <a:bodyPr lIns="0" tIns="0" rIns="0" bIns="0" rtlCol="0" anchor="t">
              <a:spAutoFit/>
            </a:bodyPr>
            <a:lstStyle/>
            <a:p>
              <a:pPr algn="ctr" defTabSz="457200">
                <a:lnSpc>
                  <a:spcPts val="1624"/>
                </a:lnSpc>
              </a:pPr>
              <a:r>
                <a:rPr lang="en-US" sz="1160">
                  <a:solidFill>
                    <a:srgbClr val="000000"/>
                  </a:solidFill>
                  <a:latin typeface="Canva Sans 2"/>
                </a:rPr>
                <a:t>Westfield</a:t>
              </a:r>
            </a:p>
          </p:txBody>
        </p:sp>
        <p:sp>
          <p:nvSpPr>
            <p:cNvPr id="19" name="TextBox 19"/>
            <p:cNvSpPr txBox="1"/>
            <p:nvPr/>
          </p:nvSpPr>
          <p:spPr>
            <a:xfrm rot="18900000">
              <a:off x="18496122" y="10360715"/>
              <a:ext cx="897493" cy="500651"/>
            </a:xfrm>
            <a:prstGeom prst="rect">
              <a:avLst/>
            </a:prstGeom>
          </p:spPr>
          <p:txBody>
            <a:bodyPr lIns="0" tIns="0" rIns="0" bIns="0" rtlCol="0" anchor="t">
              <a:spAutoFit/>
            </a:bodyPr>
            <a:lstStyle/>
            <a:p>
              <a:pPr algn="ctr" defTabSz="457200">
                <a:lnSpc>
                  <a:spcPts val="1624"/>
                </a:lnSpc>
              </a:pPr>
              <a:r>
                <a:rPr lang="en-US" sz="1160">
                  <a:solidFill>
                    <a:srgbClr val="000000"/>
                  </a:solidFill>
                  <a:latin typeface="Canva Sans 2"/>
                </a:rPr>
                <a:t>Elkin</a:t>
              </a:r>
            </a:p>
          </p:txBody>
        </p:sp>
        <p:sp>
          <p:nvSpPr>
            <p:cNvPr id="20" name="TextBox 20"/>
            <p:cNvSpPr txBox="1"/>
            <p:nvPr/>
          </p:nvSpPr>
          <p:spPr>
            <a:xfrm rot="18900000">
              <a:off x="19651226" y="10777990"/>
              <a:ext cx="2077728" cy="500651"/>
            </a:xfrm>
            <a:prstGeom prst="rect">
              <a:avLst/>
            </a:prstGeom>
          </p:spPr>
          <p:txBody>
            <a:bodyPr lIns="0" tIns="0" rIns="0" bIns="0" rtlCol="0" anchor="t">
              <a:spAutoFit/>
            </a:bodyPr>
            <a:lstStyle/>
            <a:p>
              <a:pPr algn="ctr" defTabSz="457200">
                <a:lnSpc>
                  <a:spcPts val="1624"/>
                </a:lnSpc>
              </a:pPr>
              <a:r>
                <a:rPr lang="en-US" sz="1160">
                  <a:solidFill>
                    <a:srgbClr val="000000"/>
                  </a:solidFill>
                  <a:latin typeface="Canva Sans 2"/>
                </a:rPr>
                <a:t>State Road</a:t>
              </a:r>
            </a:p>
          </p:txBody>
        </p:sp>
        <p:grpSp>
          <p:nvGrpSpPr>
            <p:cNvPr id="21" name="Group 21"/>
            <p:cNvGrpSpPr>
              <a:grpSpLocks noChangeAspect="1"/>
            </p:cNvGrpSpPr>
            <p:nvPr/>
          </p:nvGrpSpPr>
          <p:grpSpPr>
            <a:xfrm>
              <a:off x="1082096" y="748974"/>
              <a:ext cx="20927389" cy="9132544"/>
              <a:chOff x="0" y="0"/>
              <a:chExt cx="22481511" cy="9810750"/>
            </a:xfrm>
          </p:grpSpPr>
          <p:sp>
            <p:nvSpPr>
              <p:cNvPr id="22" name="Freeform 22"/>
              <p:cNvSpPr/>
              <p:nvPr/>
            </p:nvSpPr>
            <p:spPr>
              <a:xfrm>
                <a:off x="0" y="-6350"/>
                <a:ext cx="22481510" cy="12700"/>
              </a:xfrm>
              <a:custGeom>
                <a:avLst/>
                <a:gdLst/>
                <a:ahLst/>
                <a:cxnLst/>
                <a:rect l="l" t="t" r="r" b="b"/>
                <a:pathLst>
                  <a:path w="22481510" h="12700">
                    <a:moveTo>
                      <a:pt x="0" y="0"/>
                    </a:moveTo>
                    <a:lnTo>
                      <a:pt x="22481510" y="0"/>
                    </a:lnTo>
                    <a:lnTo>
                      <a:pt x="22481510" y="12700"/>
                    </a:lnTo>
                    <a:lnTo>
                      <a:pt x="0" y="12700"/>
                    </a:lnTo>
                    <a:close/>
                  </a:path>
                </a:pathLst>
              </a:custGeom>
              <a:solidFill>
                <a:srgbClr val="000000">
                  <a:alpha val="24706"/>
                </a:srgbClr>
              </a:solidFill>
            </p:spPr>
            <p:txBody>
              <a:bodyPr/>
              <a:lstStyle/>
              <a:p>
                <a:pPr defTabSz="457200"/>
                <a:endParaRPr lang="en-US" sz="900">
                  <a:solidFill>
                    <a:prstClr val="black"/>
                  </a:solidFill>
                  <a:latin typeface="Calibri"/>
                </a:endParaRPr>
              </a:p>
            </p:txBody>
          </p:sp>
          <p:sp>
            <p:nvSpPr>
              <p:cNvPr id="23" name="Freeform 23"/>
              <p:cNvSpPr/>
              <p:nvPr/>
            </p:nvSpPr>
            <p:spPr>
              <a:xfrm>
                <a:off x="0" y="2446338"/>
                <a:ext cx="22481510" cy="12700"/>
              </a:xfrm>
              <a:custGeom>
                <a:avLst/>
                <a:gdLst/>
                <a:ahLst/>
                <a:cxnLst/>
                <a:rect l="l" t="t" r="r" b="b"/>
                <a:pathLst>
                  <a:path w="22481510" h="12700">
                    <a:moveTo>
                      <a:pt x="0" y="0"/>
                    </a:moveTo>
                    <a:lnTo>
                      <a:pt x="22481510" y="0"/>
                    </a:lnTo>
                    <a:lnTo>
                      <a:pt x="22481510" y="12700"/>
                    </a:lnTo>
                    <a:lnTo>
                      <a:pt x="0" y="12700"/>
                    </a:lnTo>
                    <a:close/>
                  </a:path>
                </a:pathLst>
              </a:custGeom>
              <a:solidFill>
                <a:srgbClr val="000000">
                  <a:alpha val="24706"/>
                </a:srgbClr>
              </a:solidFill>
            </p:spPr>
            <p:txBody>
              <a:bodyPr/>
              <a:lstStyle/>
              <a:p>
                <a:pPr defTabSz="457200"/>
                <a:endParaRPr lang="en-US" sz="900">
                  <a:solidFill>
                    <a:prstClr val="black"/>
                  </a:solidFill>
                  <a:latin typeface="Calibri"/>
                </a:endParaRPr>
              </a:p>
            </p:txBody>
          </p:sp>
          <p:sp>
            <p:nvSpPr>
              <p:cNvPr id="24" name="Freeform 24"/>
              <p:cNvSpPr/>
              <p:nvPr/>
            </p:nvSpPr>
            <p:spPr>
              <a:xfrm>
                <a:off x="0" y="4899025"/>
                <a:ext cx="22481510" cy="12700"/>
              </a:xfrm>
              <a:custGeom>
                <a:avLst/>
                <a:gdLst/>
                <a:ahLst/>
                <a:cxnLst/>
                <a:rect l="l" t="t" r="r" b="b"/>
                <a:pathLst>
                  <a:path w="22481510" h="12700">
                    <a:moveTo>
                      <a:pt x="0" y="0"/>
                    </a:moveTo>
                    <a:lnTo>
                      <a:pt x="22481510" y="0"/>
                    </a:lnTo>
                    <a:lnTo>
                      <a:pt x="22481510" y="12700"/>
                    </a:lnTo>
                    <a:lnTo>
                      <a:pt x="0" y="12700"/>
                    </a:lnTo>
                    <a:close/>
                  </a:path>
                </a:pathLst>
              </a:custGeom>
              <a:solidFill>
                <a:srgbClr val="000000">
                  <a:alpha val="24706"/>
                </a:srgbClr>
              </a:solidFill>
            </p:spPr>
            <p:txBody>
              <a:bodyPr/>
              <a:lstStyle/>
              <a:p>
                <a:pPr defTabSz="457200"/>
                <a:endParaRPr lang="en-US" sz="900">
                  <a:solidFill>
                    <a:prstClr val="black"/>
                  </a:solidFill>
                  <a:latin typeface="Calibri"/>
                </a:endParaRPr>
              </a:p>
            </p:txBody>
          </p:sp>
          <p:sp>
            <p:nvSpPr>
              <p:cNvPr id="25" name="Freeform 25"/>
              <p:cNvSpPr/>
              <p:nvPr/>
            </p:nvSpPr>
            <p:spPr>
              <a:xfrm>
                <a:off x="0" y="7351712"/>
                <a:ext cx="22481510" cy="12700"/>
              </a:xfrm>
              <a:custGeom>
                <a:avLst/>
                <a:gdLst/>
                <a:ahLst/>
                <a:cxnLst/>
                <a:rect l="l" t="t" r="r" b="b"/>
                <a:pathLst>
                  <a:path w="22481510" h="12700">
                    <a:moveTo>
                      <a:pt x="0" y="0"/>
                    </a:moveTo>
                    <a:lnTo>
                      <a:pt x="22481510" y="0"/>
                    </a:lnTo>
                    <a:lnTo>
                      <a:pt x="22481510" y="12700"/>
                    </a:lnTo>
                    <a:lnTo>
                      <a:pt x="0" y="12700"/>
                    </a:lnTo>
                    <a:close/>
                  </a:path>
                </a:pathLst>
              </a:custGeom>
              <a:solidFill>
                <a:srgbClr val="000000">
                  <a:alpha val="24706"/>
                </a:srgbClr>
              </a:solidFill>
            </p:spPr>
            <p:txBody>
              <a:bodyPr/>
              <a:lstStyle/>
              <a:p>
                <a:pPr defTabSz="457200"/>
                <a:endParaRPr lang="en-US" sz="900">
                  <a:solidFill>
                    <a:prstClr val="black"/>
                  </a:solidFill>
                  <a:latin typeface="Calibri"/>
                </a:endParaRPr>
              </a:p>
            </p:txBody>
          </p:sp>
          <p:sp>
            <p:nvSpPr>
              <p:cNvPr id="26" name="Freeform 26"/>
              <p:cNvSpPr/>
              <p:nvPr/>
            </p:nvSpPr>
            <p:spPr>
              <a:xfrm>
                <a:off x="0" y="9804400"/>
                <a:ext cx="22481510" cy="12700"/>
              </a:xfrm>
              <a:custGeom>
                <a:avLst/>
                <a:gdLst/>
                <a:ahLst/>
                <a:cxnLst/>
                <a:rect l="l" t="t" r="r" b="b"/>
                <a:pathLst>
                  <a:path w="22481510" h="12700">
                    <a:moveTo>
                      <a:pt x="0" y="0"/>
                    </a:moveTo>
                    <a:lnTo>
                      <a:pt x="22481510" y="0"/>
                    </a:lnTo>
                    <a:lnTo>
                      <a:pt x="22481510" y="12700"/>
                    </a:lnTo>
                    <a:lnTo>
                      <a:pt x="0" y="12700"/>
                    </a:lnTo>
                    <a:close/>
                  </a:path>
                </a:pathLst>
              </a:custGeom>
              <a:solidFill>
                <a:srgbClr val="000000">
                  <a:alpha val="60000"/>
                </a:srgbClr>
              </a:solidFill>
            </p:spPr>
            <p:txBody>
              <a:bodyPr/>
              <a:lstStyle/>
              <a:p>
                <a:pPr defTabSz="457200"/>
                <a:endParaRPr lang="en-US" sz="900">
                  <a:solidFill>
                    <a:prstClr val="black"/>
                  </a:solidFill>
                  <a:latin typeface="Calibri"/>
                </a:endParaRPr>
              </a:p>
            </p:txBody>
          </p:sp>
        </p:grpSp>
        <p:sp>
          <p:nvSpPr>
            <p:cNvPr id="27" name="TextBox 27"/>
            <p:cNvSpPr txBox="1"/>
            <p:nvPr/>
          </p:nvSpPr>
          <p:spPr>
            <a:xfrm>
              <a:off x="0" y="468727"/>
              <a:ext cx="885672" cy="500651"/>
            </a:xfrm>
            <a:prstGeom prst="rect">
              <a:avLst/>
            </a:prstGeom>
          </p:spPr>
          <p:txBody>
            <a:bodyPr lIns="0" tIns="0" rIns="0" bIns="0" rtlCol="0" anchor="t">
              <a:spAutoFit/>
            </a:bodyPr>
            <a:lstStyle/>
            <a:p>
              <a:pPr algn="r" defTabSz="457200">
                <a:lnSpc>
                  <a:spcPts val="1624"/>
                </a:lnSpc>
              </a:pPr>
              <a:r>
                <a:rPr lang="en-US" sz="1160">
                  <a:solidFill>
                    <a:srgbClr val="000000"/>
                  </a:solidFill>
                  <a:latin typeface="Canva Sans 2"/>
                </a:rPr>
                <a:t>400 </a:t>
              </a:r>
            </a:p>
          </p:txBody>
        </p:sp>
        <p:sp>
          <p:nvSpPr>
            <p:cNvPr id="28" name="TextBox 28"/>
            <p:cNvSpPr txBox="1"/>
            <p:nvPr/>
          </p:nvSpPr>
          <p:spPr>
            <a:xfrm>
              <a:off x="9656" y="2751863"/>
              <a:ext cx="876016" cy="500651"/>
            </a:xfrm>
            <a:prstGeom prst="rect">
              <a:avLst/>
            </a:prstGeom>
          </p:spPr>
          <p:txBody>
            <a:bodyPr lIns="0" tIns="0" rIns="0" bIns="0" rtlCol="0" anchor="t">
              <a:spAutoFit/>
            </a:bodyPr>
            <a:lstStyle/>
            <a:p>
              <a:pPr algn="r" defTabSz="457200">
                <a:lnSpc>
                  <a:spcPts val="1624"/>
                </a:lnSpc>
              </a:pPr>
              <a:r>
                <a:rPr lang="en-US" sz="1160">
                  <a:solidFill>
                    <a:srgbClr val="000000"/>
                  </a:solidFill>
                  <a:latin typeface="Canva Sans 2"/>
                </a:rPr>
                <a:t>300 </a:t>
              </a:r>
            </a:p>
          </p:txBody>
        </p:sp>
        <p:sp>
          <p:nvSpPr>
            <p:cNvPr id="29" name="TextBox 29"/>
            <p:cNvSpPr txBox="1"/>
            <p:nvPr/>
          </p:nvSpPr>
          <p:spPr>
            <a:xfrm>
              <a:off x="22069" y="5034999"/>
              <a:ext cx="863603" cy="500651"/>
            </a:xfrm>
            <a:prstGeom prst="rect">
              <a:avLst/>
            </a:prstGeom>
          </p:spPr>
          <p:txBody>
            <a:bodyPr lIns="0" tIns="0" rIns="0" bIns="0" rtlCol="0" anchor="t">
              <a:spAutoFit/>
            </a:bodyPr>
            <a:lstStyle/>
            <a:p>
              <a:pPr algn="r" defTabSz="457200">
                <a:lnSpc>
                  <a:spcPts val="1624"/>
                </a:lnSpc>
              </a:pPr>
              <a:r>
                <a:rPr lang="en-US" sz="1160">
                  <a:solidFill>
                    <a:srgbClr val="000000"/>
                  </a:solidFill>
                  <a:latin typeface="Canva Sans 2"/>
                </a:rPr>
                <a:t>200 </a:t>
              </a:r>
            </a:p>
          </p:txBody>
        </p:sp>
        <p:sp>
          <p:nvSpPr>
            <p:cNvPr id="30" name="TextBox 30"/>
            <p:cNvSpPr txBox="1"/>
            <p:nvPr/>
          </p:nvSpPr>
          <p:spPr>
            <a:xfrm>
              <a:off x="28571" y="7318134"/>
              <a:ext cx="857101" cy="500651"/>
            </a:xfrm>
            <a:prstGeom prst="rect">
              <a:avLst/>
            </a:prstGeom>
          </p:spPr>
          <p:txBody>
            <a:bodyPr lIns="0" tIns="0" rIns="0" bIns="0" rtlCol="0" anchor="t">
              <a:spAutoFit/>
            </a:bodyPr>
            <a:lstStyle/>
            <a:p>
              <a:pPr algn="r" defTabSz="457200">
                <a:lnSpc>
                  <a:spcPts val="1624"/>
                </a:lnSpc>
              </a:pPr>
              <a:r>
                <a:rPr lang="en-US" sz="1160">
                  <a:solidFill>
                    <a:srgbClr val="000000"/>
                  </a:solidFill>
                  <a:latin typeface="Canva Sans 2"/>
                </a:rPr>
                <a:t>100 </a:t>
              </a:r>
            </a:p>
          </p:txBody>
        </p:sp>
        <p:sp>
          <p:nvSpPr>
            <p:cNvPr id="31" name="TextBox 31"/>
            <p:cNvSpPr txBox="1"/>
            <p:nvPr/>
          </p:nvSpPr>
          <p:spPr>
            <a:xfrm>
              <a:off x="513472" y="9601270"/>
              <a:ext cx="372200" cy="500651"/>
            </a:xfrm>
            <a:prstGeom prst="rect">
              <a:avLst/>
            </a:prstGeom>
          </p:spPr>
          <p:txBody>
            <a:bodyPr lIns="0" tIns="0" rIns="0" bIns="0" rtlCol="0" anchor="t">
              <a:spAutoFit/>
            </a:bodyPr>
            <a:lstStyle/>
            <a:p>
              <a:pPr algn="r" defTabSz="457200">
                <a:lnSpc>
                  <a:spcPts val="1624"/>
                </a:lnSpc>
              </a:pPr>
              <a:r>
                <a:rPr lang="en-US" sz="1160">
                  <a:solidFill>
                    <a:srgbClr val="000000"/>
                  </a:solidFill>
                  <a:latin typeface="Canva Sans 2"/>
                </a:rPr>
                <a:t>0 </a:t>
              </a:r>
            </a:p>
          </p:txBody>
        </p:sp>
        <p:grpSp>
          <p:nvGrpSpPr>
            <p:cNvPr id="32" name="Group 32"/>
            <p:cNvGrpSpPr>
              <a:grpSpLocks noChangeAspect="1"/>
            </p:cNvGrpSpPr>
            <p:nvPr/>
          </p:nvGrpSpPr>
          <p:grpSpPr>
            <a:xfrm>
              <a:off x="1082096" y="1770474"/>
              <a:ext cx="20927389" cy="8111044"/>
              <a:chOff x="0" y="1097359"/>
              <a:chExt cx="22481511" cy="8713391"/>
            </a:xfrm>
          </p:grpSpPr>
          <p:sp>
            <p:nvSpPr>
              <p:cNvPr id="33" name="Freeform 33"/>
              <p:cNvSpPr/>
              <p:nvPr/>
            </p:nvSpPr>
            <p:spPr>
              <a:xfrm>
                <a:off x="0" y="9632712"/>
                <a:ext cx="774153" cy="178038"/>
              </a:xfrm>
              <a:custGeom>
                <a:avLst/>
                <a:gdLst/>
                <a:ahLst/>
                <a:cxnLst/>
                <a:rect l="l" t="t" r="r" b="b"/>
                <a:pathLst>
                  <a:path w="774153" h="178038">
                    <a:moveTo>
                      <a:pt x="0" y="178038"/>
                    </a:moveTo>
                    <a:lnTo>
                      <a:pt x="0" y="116123"/>
                    </a:lnTo>
                    <a:lnTo>
                      <a:pt x="0" y="116123"/>
                    </a:lnTo>
                    <a:cubicBezTo>
                      <a:pt x="0" y="85325"/>
                      <a:pt x="12234" y="55789"/>
                      <a:pt x="34012" y="34012"/>
                    </a:cubicBezTo>
                    <a:cubicBezTo>
                      <a:pt x="55789" y="12234"/>
                      <a:pt x="85325" y="0"/>
                      <a:pt x="116123" y="0"/>
                    </a:cubicBezTo>
                    <a:lnTo>
                      <a:pt x="658030" y="0"/>
                    </a:lnTo>
                    <a:cubicBezTo>
                      <a:pt x="688828" y="0"/>
                      <a:pt x="718364" y="12234"/>
                      <a:pt x="740141" y="34012"/>
                    </a:cubicBezTo>
                    <a:cubicBezTo>
                      <a:pt x="761919" y="55789"/>
                      <a:pt x="774153" y="85325"/>
                      <a:pt x="774153" y="116123"/>
                    </a:cubicBezTo>
                    <a:lnTo>
                      <a:pt x="774153" y="178038"/>
                    </a:lnTo>
                    <a:close/>
                  </a:path>
                </a:pathLst>
              </a:custGeom>
              <a:solidFill>
                <a:srgbClr val="6CE5E8"/>
              </a:solidFill>
            </p:spPr>
            <p:txBody>
              <a:bodyPr/>
              <a:lstStyle/>
              <a:p>
                <a:pPr defTabSz="457200"/>
                <a:endParaRPr lang="en-US" sz="900">
                  <a:solidFill>
                    <a:prstClr val="black"/>
                  </a:solidFill>
                  <a:latin typeface="Calibri"/>
                </a:endParaRPr>
              </a:p>
            </p:txBody>
          </p:sp>
          <p:sp>
            <p:nvSpPr>
              <p:cNvPr id="34" name="Freeform 34"/>
              <p:cNvSpPr/>
              <p:nvPr/>
            </p:nvSpPr>
            <p:spPr>
              <a:xfrm>
                <a:off x="2323089" y="7547928"/>
                <a:ext cx="774153" cy="2262822"/>
              </a:xfrm>
              <a:custGeom>
                <a:avLst/>
                <a:gdLst/>
                <a:ahLst/>
                <a:cxnLst/>
                <a:rect l="l" t="t" r="r" b="b"/>
                <a:pathLst>
                  <a:path w="774153" h="2262822">
                    <a:moveTo>
                      <a:pt x="0" y="2262822"/>
                    </a:moveTo>
                    <a:lnTo>
                      <a:pt x="0" y="116123"/>
                    </a:lnTo>
                    <a:cubicBezTo>
                      <a:pt x="0" y="85325"/>
                      <a:pt x="12235" y="55788"/>
                      <a:pt x="34012" y="34012"/>
                    </a:cubicBezTo>
                    <a:cubicBezTo>
                      <a:pt x="55789" y="12234"/>
                      <a:pt x="85326" y="0"/>
                      <a:pt x="116123" y="0"/>
                    </a:cubicBezTo>
                    <a:lnTo>
                      <a:pt x="658030" y="0"/>
                    </a:lnTo>
                    <a:cubicBezTo>
                      <a:pt x="688828" y="0"/>
                      <a:pt x="718365" y="12234"/>
                      <a:pt x="740142" y="34012"/>
                    </a:cubicBezTo>
                    <a:cubicBezTo>
                      <a:pt x="761919" y="55788"/>
                      <a:pt x="774153" y="85325"/>
                      <a:pt x="774153" y="116123"/>
                    </a:cubicBezTo>
                    <a:lnTo>
                      <a:pt x="774153" y="2262822"/>
                    </a:lnTo>
                    <a:close/>
                  </a:path>
                </a:pathLst>
              </a:custGeom>
              <a:solidFill>
                <a:srgbClr val="6CE5E8"/>
              </a:solidFill>
            </p:spPr>
            <p:txBody>
              <a:bodyPr/>
              <a:lstStyle/>
              <a:p>
                <a:pPr defTabSz="457200"/>
                <a:endParaRPr lang="en-US" sz="900">
                  <a:solidFill>
                    <a:prstClr val="black"/>
                  </a:solidFill>
                  <a:latin typeface="Calibri"/>
                </a:endParaRPr>
              </a:p>
            </p:txBody>
          </p:sp>
          <p:sp>
            <p:nvSpPr>
              <p:cNvPr id="35" name="Freeform 35"/>
              <p:cNvSpPr/>
              <p:nvPr/>
            </p:nvSpPr>
            <p:spPr>
              <a:xfrm>
                <a:off x="4646179" y="9215755"/>
                <a:ext cx="774153" cy="594995"/>
              </a:xfrm>
              <a:custGeom>
                <a:avLst/>
                <a:gdLst/>
                <a:ahLst/>
                <a:cxnLst/>
                <a:rect l="l" t="t" r="r" b="b"/>
                <a:pathLst>
                  <a:path w="774153" h="594995">
                    <a:moveTo>
                      <a:pt x="0" y="594995"/>
                    </a:moveTo>
                    <a:lnTo>
                      <a:pt x="0" y="116123"/>
                    </a:lnTo>
                    <a:cubicBezTo>
                      <a:pt x="0" y="51990"/>
                      <a:pt x="51990" y="0"/>
                      <a:pt x="116123" y="0"/>
                    </a:cubicBezTo>
                    <a:lnTo>
                      <a:pt x="658030" y="0"/>
                    </a:lnTo>
                    <a:cubicBezTo>
                      <a:pt x="722162" y="0"/>
                      <a:pt x="774152" y="51990"/>
                      <a:pt x="774153" y="116123"/>
                    </a:cubicBezTo>
                    <a:lnTo>
                      <a:pt x="774153" y="594995"/>
                    </a:lnTo>
                    <a:close/>
                  </a:path>
                </a:pathLst>
              </a:custGeom>
              <a:solidFill>
                <a:srgbClr val="6CE5E8"/>
              </a:solidFill>
            </p:spPr>
            <p:txBody>
              <a:bodyPr/>
              <a:lstStyle/>
              <a:p>
                <a:pPr defTabSz="457200"/>
                <a:endParaRPr lang="en-US" sz="900">
                  <a:solidFill>
                    <a:prstClr val="black"/>
                  </a:solidFill>
                  <a:latin typeface="Calibri"/>
                </a:endParaRPr>
              </a:p>
            </p:txBody>
          </p:sp>
          <p:sp>
            <p:nvSpPr>
              <p:cNvPr id="36" name="Freeform 36"/>
              <p:cNvSpPr/>
              <p:nvPr/>
            </p:nvSpPr>
            <p:spPr>
              <a:xfrm>
                <a:off x="6969268" y="1097359"/>
                <a:ext cx="774153" cy="8713391"/>
              </a:xfrm>
              <a:custGeom>
                <a:avLst/>
                <a:gdLst/>
                <a:ahLst/>
                <a:cxnLst/>
                <a:rect l="l" t="t" r="r" b="b"/>
                <a:pathLst>
                  <a:path w="774153" h="8713391">
                    <a:moveTo>
                      <a:pt x="0" y="8713391"/>
                    </a:moveTo>
                    <a:lnTo>
                      <a:pt x="0" y="116123"/>
                    </a:lnTo>
                    <a:cubicBezTo>
                      <a:pt x="0" y="85326"/>
                      <a:pt x="12235" y="55789"/>
                      <a:pt x="34012" y="34012"/>
                    </a:cubicBezTo>
                    <a:cubicBezTo>
                      <a:pt x="55789" y="12235"/>
                      <a:pt x="85325" y="0"/>
                      <a:pt x="116124" y="0"/>
                    </a:cubicBezTo>
                    <a:lnTo>
                      <a:pt x="658030" y="0"/>
                    </a:lnTo>
                    <a:cubicBezTo>
                      <a:pt x="688828" y="0"/>
                      <a:pt x="718364" y="12235"/>
                      <a:pt x="740141" y="34012"/>
                    </a:cubicBezTo>
                    <a:cubicBezTo>
                      <a:pt x="761919" y="55789"/>
                      <a:pt x="774153" y="85326"/>
                      <a:pt x="774153" y="116123"/>
                    </a:cubicBezTo>
                    <a:lnTo>
                      <a:pt x="774153" y="8713391"/>
                    </a:lnTo>
                    <a:close/>
                  </a:path>
                </a:pathLst>
              </a:custGeom>
              <a:solidFill>
                <a:srgbClr val="6CE5E8"/>
              </a:solidFill>
            </p:spPr>
            <p:txBody>
              <a:bodyPr/>
              <a:lstStyle/>
              <a:p>
                <a:pPr defTabSz="457200"/>
                <a:endParaRPr lang="en-US" sz="900">
                  <a:solidFill>
                    <a:prstClr val="black"/>
                  </a:solidFill>
                  <a:latin typeface="Calibri"/>
                </a:endParaRPr>
              </a:p>
            </p:txBody>
          </p:sp>
          <p:sp>
            <p:nvSpPr>
              <p:cNvPr id="37" name="Freeform 37"/>
              <p:cNvSpPr/>
              <p:nvPr/>
            </p:nvSpPr>
            <p:spPr>
              <a:xfrm>
                <a:off x="9292358" y="8602583"/>
                <a:ext cx="774153" cy="1208167"/>
              </a:xfrm>
              <a:custGeom>
                <a:avLst/>
                <a:gdLst/>
                <a:ahLst/>
                <a:cxnLst/>
                <a:rect l="l" t="t" r="r" b="b"/>
                <a:pathLst>
                  <a:path w="774153" h="1208167">
                    <a:moveTo>
                      <a:pt x="0" y="1208167"/>
                    </a:moveTo>
                    <a:lnTo>
                      <a:pt x="0" y="116123"/>
                    </a:lnTo>
                    <a:cubicBezTo>
                      <a:pt x="0" y="51990"/>
                      <a:pt x="51990" y="0"/>
                      <a:pt x="116123" y="0"/>
                    </a:cubicBezTo>
                    <a:lnTo>
                      <a:pt x="658030" y="0"/>
                    </a:lnTo>
                    <a:cubicBezTo>
                      <a:pt x="722163" y="0"/>
                      <a:pt x="774152" y="51990"/>
                      <a:pt x="774152" y="116123"/>
                    </a:cubicBezTo>
                    <a:lnTo>
                      <a:pt x="774152" y="1208167"/>
                    </a:lnTo>
                    <a:close/>
                  </a:path>
                </a:pathLst>
              </a:custGeom>
              <a:solidFill>
                <a:srgbClr val="6CE5E8"/>
              </a:solidFill>
            </p:spPr>
            <p:txBody>
              <a:bodyPr/>
              <a:lstStyle/>
              <a:p>
                <a:pPr defTabSz="457200"/>
                <a:endParaRPr lang="en-US" sz="900">
                  <a:solidFill>
                    <a:prstClr val="black"/>
                  </a:solidFill>
                  <a:latin typeface="Calibri"/>
                </a:endParaRPr>
              </a:p>
            </p:txBody>
          </p:sp>
          <p:sp>
            <p:nvSpPr>
              <p:cNvPr id="38" name="Freeform 38"/>
              <p:cNvSpPr/>
              <p:nvPr/>
            </p:nvSpPr>
            <p:spPr>
              <a:xfrm>
                <a:off x="11615447" y="9534605"/>
                <a:ext cx="774154" cy="276145"/>
              </a:xfrm>
              <a:custGeom>
                <a:avLst/>
                <a:gdLst/>
                <a:ahLst/>
                <a:cxnLst/>
                <a:rect l="l" t="t" r="r" b="b"/>
                <a:pathLst>
                  <a:path w="774154" h="276145">
                    <a:moveTo>
                      <a:pt x="0" y="276145"/>
                    </a:moveTo>
                    <a:lnTo>
                      <a:pt x="0" y="116122"/>
                    </a:lnTo>
                    <a:cubicBezTo>
                      <a:pt x="0" y="51990"/>
                      <a:pt x="51990" y="0"/>
                      <a:pt x="116123" y="0"/>
                    </a:cubicBezTo>
                    <a:lnTo>
                      <a:pt x="658030" y="0"/>
                    </a:lnTo>
                    <a:cubicBezTo>
                      <a:pt x="722163" y="0"/>
                      <a:pt x="774153" y="51990"/>
                      <a:pt x="774153" y="116122"/>
                    </a:cubicBezTo>
                    <a:lnTo>
                      <a:pt x="774153" y="276145"/>
                    </a:lnTo>
                    <a:close/>
                  </a:path>
                </a:pathLst>
              </a:custGeom>
              <a:solidFill>
                <a:srgbClr val="6CE5E8"/>
              </a:solidFill>
            </p:spPr>
            <p:txBody>
              <a:bodyPr/>
              <a:lstStyle/>
              <a:p>
                <a:pPr defTabSz="457200"/>
                <a:endParaRPr lang="en-US" sz="900">
                  <a:solidFill>
                    <a:prstClr val="black"/>
                  </a:solidFill>
                  <a:latin typeface="Calibri"/>
                </a:endParaRPr>
              </a:p>
            </p:txBody>
          </p:sp>
          <p:sp>
            <p:nvSpPr>
              <p:cNvPr id="39" name="Freeform 39"/>
              <p:cNvSpPr/>
              <p:nvPr/>
            </p:nvSpPr>
            <p:spPr>
              <a:xfrm>
                <a:off x="13938537" y="9681766"/>
                <a:ext cx="774153" cy="128984"/>
              </a:xfrm>
              <a:custGeom>
                <a:avLst/>
                <a:gdLst/>
                <a:ahLst/>
                <a:cxnLst/>
                <a:rect l="l" t="t" r="r" b="b"/>
                <a:pathLst>
                  <a:path w="774153" h="128984">
                    <a:moveTo>
                      <a:pt x="0" y="128984"/>
                    </a:moveTo>
                    <a:lnTo>
                      <a:pt x="0" y="116123"/>
                    </a:lnTo>
                    <a:cubicBezTo>
                      <a:pt x="0" y="85325"/>
                      <a:pt x="12235" y="55788"/>
                      <a:pt x="34012" y="34012"/>
                    </a:cubicBezTo>
                    <a:cubicBezTo>
                      <a:pt x="55789" y="12234"/>
                      <a:pt x="85325" y="0"/>
                      <a:pt x="116123" y="0"/>
                    </a:cubicBezTo>
                    <a:lnTo>
                      <a:pt x="658029" y="0"/>
                    </a:lnTo>
                    <a:cubicBezTo>
                      <a:pt x="688828" y="0"/>
                      <a:pt x="718364" y="12234"/>
                      <a:pt x="740141" y="34012"/>
                    </a:cubicBezTo>
                    <a:cubicBezTo>
                      <a:pt x="761918" y="55788"/>
                      <a:pt x="774153" y="85325"/>
                      <a:pt x="774153" y="116123"/>
                    </a:cubicBezTo>
                    <a:lnTo>
                      <a:pt x="774153" y="128984"/>
                    </a:lnTo>
                    <a:close/>
                  </a:path>
                </a:pathLst>
              </a:custGeom>
              <a:solidFill>
                <a:srgbClr val="6CE5E8"/>
              </a:solidFill>
            </p:spPr>
            <p:txBody>
              <a:bodyPr/>
              <a:lstStyle/>
              <a:p>
                <a:pPr defTabSz="457200"/>
                <a:endParaRPr lang="en-US" sz="900">
                  <a:solidFill>
                    <a:prstClr val="black"/>
                  </a:solidFill>
                  <a:latin typeface="Calibri"/>
                </a:endParaRPr>
              </a:p>
            </p:txBody>
          </p:sp>
          <p:sp>
            <p:nvSpPr>
              <p:cNvPr id="40" name="Freeform 40"/>
              <p:cNvSpPr/>
              <p:nvPr/>
            </p:nvSpPr>
            <p:spPr>
              <a:xfrm>
                <a:off x="16261626" y="9779874"/>
                <a:ext cx="774153" cy="30876"/>
              </a:xfrm>
              <a:custGeom>
                <a:avLst/>
                <a:gdLst/>
                <a:ahLst/>
                <a:cxnLst/>
                <a:rect l="l" t="t" r="r" b="b"/>
                <a:pathLst>
                  <a:path w="774153" h="30876">
                    <a:moveTo>
                      <a:pt x="0" y="30876"/>
                    </a:moveTo>
                    <a:lnTo>
                      <a:pt x="0" y="30876"/>
                    </a:lnTo>
                    <a:cubicBezTo>
                      <a:pt x="0" y="13824"/>
                      <a:pt x="13824" y="0"/>
                      <a:pt x="30877" y="0"/>
                    </a:cubicBezTo>
                    <a:lnTo>
                      <a:pt x="743276" y="0"/>
                    </a:lnTo>
                    <a:cubicBezTo>
                      <a:pt x="760329" y="0"/>
                      <a:pt x="774153" y="13824"/>
                      <a:pt x="774153" y="30876"/>
                    </a:cubicBezTo>
                    <a:lnTo>
                      <a:pt x="774153" y="30876"/>
                    </a:lnTo>
                    <a:close/>
                  </a:path>
                </a:pathLst>
              </a:custGeom>
              <a:solidFill>
                <a:srgbClr val="6CE5E8"/>
              </a:solidFill>
            </p:spPr>
            <p:txBody>
              <a:bodyPr/>
              <a:lstStyle/>
              <a:p>
                <a:pPr defTabSz="457200"/>
                <a:endParaRPr lang="en-US" sz="900">
                  <a:solidFill>
                    <a:prstClr val="black"/>
                  </a:solidFill>
                  <a:latin typeface="Calibri"/>
                </a:endParaRPr>
              </a:p>
            </p:txBody>
          </p:sp>
          <p:sp>
            <p:nvSpPr>
              <p:cNvPr id="41" name="Freeform 41"/>
              <p:cNvSpPr/>
              <p:nvPr/>
            </p:nvSpPr>
            <p:spPr>
              <a:xfrm>
                <a:off x="18584715" y="8308260"/>
                <a:ext cx="774153" cy="1502490"/>
              </a:xfrm>
              <a:custGeom>
                <a:avLst/>
                <a:gdLst/>
                <a:ahLst/>
                <a:cxnLst/>
                <a:rect l="l" t="t" r="r" b="b"/>
                <a:pathLst>
                  <a:path w="774153" h="1502490">
                    <a:moveTo>
                      <a:pt x="0" y="1502490"/>
                    </a:moveTo>
                    <a:lnTo>
                      <a:pt x="0" y="116123"/>
                    </a:lnTo>
                    <a:cubicBezTo>
                      <a:pt x="0" y="85325"/>
                      <a:pt x="12235" y="55789"/>
                      <a:pt x="34012" y="34012"/>
                    </a:cubicBezTo>
                    <a:cubicBezTo>
                      <a:pt x="55789" y="12234"/>
                      <a:pt x="85325" y="0"/>
                      <a:pt x="116123" y="0"/>
                    </a:cubicBezTo>
                    <a:lnTo>
                      <a:pt x="658030" y="0"/>
                    </a:lnTo>
                    <a:cubicBezTo>
                      <a:pt x="688828" y="0"/>
                      <a:pt x="718364" y="12234"/>
                      <a:pt x="740141" y="34012"/>
                    </a:cubicBezTo>
                    <a:cubicBezTo>
                      <a:pt x="761918" y="55789"/>
                      <a:pt x="774153" y="85325"/>
                      <a:pt x="774153" y="116123"/>
                    </a:cubicBezTo>
                    <a:lnTo>
                      <a:pt x="774153" y="1502490"/>
                    </a:lnTo>
                    <a:close/>
                  </a:path>
                </a:pathLst>
              </a:custGeom>
              <a:solidFill>
                <a:srgbClr val="6CE5E8"/>
              </a:solidFill>
            </p:spPr>
            <p:txBody>
              <a:bodyPr/>
              <a:lstStyle/>
              <a:p>
                <a:pPr defTabSz="457200"/>
                <a:endParaRPr lang="en-US" sz="900">
                  <a:solidFill>
                    <a:prstClr val="black"/>
                  </a:solidFill>
                  <a:latin typeface="Calibri"/>
                </a:endParaRPr>
              </a:p>
            </p:txBody>
          </p:sp>
          <p:sp>
            <p:nvSpPr>
              <p:cNvPr id="42" name="Freeform 42"/>
              <p:cNvSpPr/>
              <p:nvPr/>
            </p:nvSpPr>
            <p:spPr>
              <a:xfrm>
                <a:off x="20907804" y="9534605"/>
                <a:ext cx="774153" cy="276145"/>
              </a:xfrm>
              <a:custGeom>
                <a:avLst/>
                <a:gdLst/>
                <a:ahLst/>
                <a:cxnLst/>
                <a:rect l="l" t="t" r="r" b="b"/>
                <a:pathLst>
                  <a:path w="774153" h="276145">
                    <a:moveTo>
                      <a:pt x="0" y="276145"/>
                    </a:moveTo>
                    <a:lnTo>
                      <a:pt x="0" y="116122"/>
                    </a:lnTo>
                    <a:cubicBezTo>
                      <a:pt x="0" y="51990"/>
                      <a:pt x="51991" y="0"/>
                      <a:pt x="116124" y="0"/>
                    </a:cubicBezTo>
                    <a:lnTo>
                      <a:pt x="658032" y="0"/>
                    </a:lnTo>
                    <a:cubicBezTo>
                      <a:pt x="722164" y="1"/>
                      <a:pt x="774153" y="51990"/>
                      <a:pt x="774153" y="116122"/>
                    </a:cubicBezTo>
                    <a:lnTo>
                      <a:pt x="774153" y="276145"/>
                    </a:lnTo>
                    <a:close/>
                  </a:path>
                </a:pathLst>
              </a:custGeom>
              <a:solidFill>
                <a:srgbClr val="6CE5E8"/>
              </a:solidFill>
            </p:spPr>
            <p:txBody>
              <a:bodyPr/>
              <a:lstStyle/>
              <a:p>
                <a:pPr defTabSz="457200"/>
                <a:endParaRPr lang="en-US" sz="900">
                  <a:solidFill>
                    <a:prstClr val="black"/>
                  </a:solidFill>
                  <a:latin typeface="Calibri"/>
                </a:endParaRPr>
              </a:p>
            </p:txBody>
          </p:sp>
          <p:sp>
            <p:nvSpPr>
              <p:cNvPr id="43" name="Freeform 43"/>
              <p:cNvSpPr/>
              <p:nvPr/>
            </p:nvSpPr>
            <p:spPr>
              <a:xfrm>
                <a:off x="799553" y="9734448"/>
                <a:ext cx="774153" cy="76302"/>
              </a:xfrm>
              <a:custGeom>
                <a:avLst/>
                <a:gdLst/>
                <a:ahLst/>
                <a:cxnLst/>
                <a:rect l="l" t="t" r="r" b="b"/>
                <a:pathLst>
                  <a:path w="774153" h="76302">
                    <a:moveTo>
                      <a:pt x="0" y="76302"/>
                    </a:moveTo>
                    <a:lnTo>
                      <a:pt x="0" y="76302"/>
                    </a:lnTo>
                    <a:cubicBezTo>
                      <a:pt x="0" y="48250"/>
                      <a:pt x="10154" y="21146"/>
                      <a:pt x="28587" y="0"/>
                    </a:cubicBezTo>
                    <a:lnTo>
                      <a:pt x="745566" y="0"/>
                    </a:lnTo>
                    <a:cubicBezTo>
                      <a:pt x="763998" y="21146"/>
                      <a:pt x="774153" y="48250"/>
                      <a:pt x="774153" y="76302"/>
                    </a:cubicBezTo>
                    <a:lnTo>
                      <a:pt x="774153" y="76302"/>
                    </a:lnTo>
                    <a:close/>
                  </a:path>
                </a:pathLst>
              </a:custGeom>
              <a:solidFill>
                <a:srgbClr val="41B8D5"/>
              </a:solidFill>
            </p:spPr>
            <p:txBody>
              <a:bodyPr/>
              <a:lstStyle/>
              <a:p>
                <a:pPr defTabSz="457200"/>
                <a:endParaRPr lang="en-US" sz="900">
                  <a:solidFill>
                    <a:prstClr val="black"/>
                  </a:solidFill>
                  <a:latin typeface="Calibri"/>
                </a:endParaRPr>
              </a:p>
            </p:txBody>
          </p:sp>
          <p:sp>
            <p:nvSpPr>
              <p:cNvPr id="44" name="Freeform 44"/>
              <p:cNvSpPr/>
              <p:nvPr/>
            </p:nvSpPr>
            <p:spPr>
              <a:xfrm>
                <a:off x="3122642" y="8605551"/>
                <a:ext cx="774153" cy="1205199"/>
              </a:xfrm>
              <a:custGeom>
                <a:avLst/>
                <a:gdLst/>
                <a:ahLst/>
                <a:cxnLst/>
                <a:rect l="l" t="t" r="r" b="b"/>
                <a:pathLst>
                  <a:path w="774153" h="1205199">
                    <a:moveTo>
                      <a:pt x="0" y="1205199"/>
                    </a:moveTo>
                    <a:lnTo>
                      <a:pt x="0" y="116123"/>
                    </a:lnTo>
                    <a:cubicBezTo>
                      <a:pt x="0" y="85325"/>
                      <a:pt x="12235" y="55789"/>
                      <a:pt x="34012" y="34012"/>
                    </a:cubicBezTo>
                    <a:cubicBezTo>
                      <a:pt x="55789" y="12234"/>
                      <a:pt x="85326" y="0"/>
                      <a:pt x="116123" y="0"/>
                    </a:cubicBezTo>
                    <a:lnTo>
                      <a:pt x="658030" y="0"/>
                    </a:lnTo>
                    <a:cubicBezTo>
                      <a:pt x="688828" y="0"/>
                      <a:pt x="718364" y="12234"/>
                      <a:pt x="740142" y="34012"/>
                    </a:cubicBezTo>
                    <a:cubicBezTo>
                      <a:pt x="761919" y="55789"/>
                      <a:pt x="774153" y="85325"/>
                      <a:pt x="774153" y="116123"/>
                    </a:cubicBezTo>
                    <a:lnTo>
                      <a:pt x="774153" y="1205199"/>
                    </a:lnTo>
                    <a:close/>
                  </a:path>
                </a:pathLst>
              </a:custGeom>
              <a:solidFill>
                <a:srgbClr val="41B8D5"/>
              </a:solidFill>
            </p:spPr>
            <p:txBody>
              <a:bodyPr/>
              <a:lstStyle/>
              <a:p>
                <a:pPr defTabSz="457200"/>
                <a:endParaRPr lang="en-US" sz="900">
                  <a:solidFill>
                    <a:prstClr val="black"/>
                  </a:solidFill>
                  <a:latin typeface="Calibri"/>
                </a:endParaRPr>
              </a:p>
            </p:txBody>
          </p:sp>
          <p:sp>
            <p:nvSpPr>
              <p:cNvPr id="45" name="Freeform 45"/>
              <p:cNvSpPr/>
              <p:nvPr/>
            </p:nvSpPr>
            <p:spPr>
              <a:xfrm>
                <a:off x="5445732" y="9637209"/>
                <a:ext cx="774153" cy="173541"/>
              </a:xfrm>
              <a:custGeom>
                <a:avLst/>
                <a:gdLst/>
                <a:ahLst/>
                <a:cxnLst/>
                <a:rect l="l" t="t" r="r" b="b"/>
                <a:pathLst>
                  <a:path w="774153" h="173541">
                    <a:moveTo>
                      <a:pt x="0" y="173541"/>
                    </a:moveTo>
                    <a:lnTo>
                      <a:pt x="0" y="116124"/>
                    </a:lnTo>
                    <a:cubicBezTo>
                      <a:pt x="0" y="85325"/>
                      <a:pt x="12234" y="55789"/>
                      <a:pt x="34011" y="34012"/>
                    </a:cubicBezTo>
                    <a:cubicBezTo>
                      <a:pt x="55788" y="12235"/>
                      <a:pt x="85325" y="0"/>
                      <a:pt x="116123" y="0"/>
                    </a:cubicBezTo>
                    <a:lnTo>
                      <a:pt x="658030" y="0"/>
                    </a:lnTo>
                    <a:cubicBezTo>
                      <a:pt x="688827" y="0"/>
                      <a:pt x="718364" y="12235"/>
                      <a:pt x="740141" y="34012"/>
                    </a:cubicBezTo>
                    <a:cubicBezTo>
                      <a:pt x="761919" y="55789"/>
                      <a:pt x="774153" y="85325"/>
                      <a:pt x="774153" y="116124"/>
                    </a:cubicBezTo>
                    <a:lnTo>
                      <a:pt x="774153" y="173541"/>
                    </a:lnTo>
                    <a:close/>
                  </a:path>
                </a:pathLst>
              </a:custGeom>
              <a:solidFill>
                <a:srgbClr val="41B8D5"/>
              </a:solidFill>
            </p:spPr>
            <p:txBody>
              <a:bodyPr/>
              <a:lstStyle/>
              <a:p>
                <a:pPr defTabSz="457200"/>
                <a:endParaRPr lang="en-US" sz="900">
                  <a:solidFill>
                    <a:prstClr val="black"/>
                  </a:solidFill>
                  <a:latin typeface="Calibri"/>
                </a:endParaRPr>
              </a:p>
            </p:txBody>
          </p:sp>
          <p:sp>
            <p:nvSpPr>
              <p:cNvPr id="46" name="Freeform 46"/>
              <p:cNvSpPr/>
              <p:nvPr/>
            </p:nvSpPr>
            <p:spPr>
              <a:xfrm>
                <a:off x="7768821" y="4754529"/>
                <a:ext cx="774153" cy="5056221"/>
              </a:xfrm>
              <a:custGeom>
                <a:avLst/>
                <a:gdLst/>
                <a:ahLst/>
                <a:cxnLst/>
                <a:rect l="l" t="t" r="r" b="b"/>
                <a:pathLst>
                  <a:path w="774153" h="5056221">
                    <a:moveTo>
                      <a:pt x="0" y="5056221"/>
                    </a:moveTo>
                    <a:lnTo>
                      <a:pt x="0" y="116123"/>
                    </a:lnTo>
                    <a:cubicBezTo>
                      <a:pt x="0" y="85325"/>
                      <a:pt x="12234" y="55789"/>
                      <a:pt x="34012" y="34011"/>
                    </a:cubicBezTo>
                    <a:cubicBezTo>
                      <a:pt x="55789" y="12234"/>
                      <a:pt x="85325" y="0"/>
                      <a:pt x="116123" y="0"/>
                    </a:cubicBezTo>
                    <a:lnTo>
                      <a:pt x="658030" y="0"/>
                    </a:lnTo>
                    <a:cubicBezTo>
                      <a:pt x="688828" y="0"/>
                      <a:pt x="718364" y="12234"/>
                      <a:pt x="740141" y="34011"/>
                    </a:cubicBezTo>
                    <a:cubicBezTo>
                      <a:pt x="761919" y="55789"/>
                      <a:pt x="774153" y="85325"/>
                      <a:pt x="774153" y="116123"/>
                    </a:cubicBezTo>
                    <a:lnTo>
                      <a:pt x="774153" y="5056221"/>
                    </a:lnTo>
                    <a:close/>
                  </a:path>
                </a:pathLst>
              </a:custGeom>
              <a:solidFill>
                <a:srgbClr val="41B8D5"/>
              </a:solidFill>
            </p:spPr>
            <p:txBody>
              <a:bodyPr/>
              <a:lstStyle/>
              <a:p>
                <a:pPr defTabSz="457200"/>
                <a:endParaRPr lang="en-US" sz="900">
                  <a:solidFill>
                    <a:prstClr val="black"/>
                  </a:solidFill>
                  <a:latin typeface="Calibri"/>
                </a:endParaRPr>
              </a:p>
            </p:txBody>
          </p:sp>
          <p:sp>
            <p:nvSpPr>
              <p:cNvPr id="47" name="Freeform 47"/>
              <p:cNvSpPr/>
              <p:nvPr/>
            </p:nvSpPr>
            <p:spPr>
              <a:xfrm>
                <a:off x="10091910" y="9145026"/>
                <a:ext cx="774153" cy="665724"/>
              </a:xfrm>
              <a:custGeom>
                <a:avLst/>
                <a:gdLst/>
                <a:ahLst/>
                <a:cxnLst/>
                <a:rect l="l" t="t" r="r" b="b"/>
                <a:pathLst>
                  <a:path w="774153" h="665724">
                    <a:moveTo>
                      <a:pt x="0" y="665724"/>
                    </a:moveTo>
                    <a:lnTo>
                      <a:pt x="0" y="116123"/>
                    </a:lnTo>
                    <a:cubicBezTo>
                      <a:pt x="0" y="85325"/>
                      <a:pt x="12234" y="55788"/>
                      <a:pt x="34012" y="34011"/>
                    </a:cubicBezTo>
                    <a:cubicBezTo>
                      <a:pt x="55789" y="12234"/>
                      <a:pt x="85325" y="0"/>
                      <a:pt x="116124" y="0"/>
                    </a:cubicBezTo>
                    <a:lnTo>
                      <a:pt x="658031" y="0"/>
                    </a:lnTo>
                    <a:cubicBezTo>
                      <a:pt x="722163" y="0"/>
                      <a:pt x="774153" y="51990"/>
                      <a:pt x="774153" y="116123"/>
                    </a:cubicBezTo>
                    <a:lnTo>
                      <a:pt x="774153" y="665724"/>
                    </a:lnTo>
                    <a:close/>
                  </a:path>
                </a:pathLst>
              </a:custGeom>
              <a:solidFill>
                <a:srgbClr val="41B8D5"/>
              </a:solidFill>
            </p:spPr>
            <p:txBody>
              <a:bodyPr/>
              <a:lstStyle/>
              <a:p>
                <a:pPr defTabSz="457200"/>
                <a:endParaRPr lang="en-US" sz="900">
                  <a:solidFill>
                    <a:prstClr val="black"/>
                  </a:solidFill>
                  <a:latin typeface="Calibri"/>
                </a:endParaRPr>
              </a:p>
            </p:txBody>
          </p:sp>
          <p:sp>
            <p:nvSpPr>
              <p:cNvPr id="48" name="Freeform 48"/>
              <p:cNvSpPr/>
              <p:nvPr/>
            </p:nvSpPr>
            <p:spPr>
              <a:xfrm>
                <a:off x="12415000" y="9710334"/>
                <a:ext cx="774153" cy="100416"/>
              </a:xfrm>
              <a:custGeom>
                <a:avLst/>
                <a:gdLst/>
                <a:ahLst/>
                <a:cxnLst/>
                <a:rect l="l" t="t" r="r" b="b"/>
                <a:pathLst>
                  <a:path w="774153" h="100416">
                    <a:moveTo>
                      <a:pt x="0" y="100416"/>
                    </a:moveTo>
                    <a:lnTo>
                      <a:pt x="0" y="100416"/>
                    </a:lnTo>
                    <a:cubicBezTo>
                      <a:pt x="0" y="59036"/>
                      <a:pt x="22021" y="20781"/>
                      <a:pt x="57805" y="0"/>
                    </a:cubicBezTo>
                    <a:lnTo>
                      <a:pt x="716349" y="0"/>
                    </a:lnTo>
                    <a:cubicBezTo>
                      <a:pt x="752133" y="20781"/>
                      <a:pt x="774153" y="59036"/>
                      <a:pt x="774153" y="100416"/>
                    </a:cubicBezTo>
                    <a:lnTo>
                      <a:pt x="774153" y="100416"/>
                    </a:lnTo>
                    <a:close/>
                  </a:path>
                </a:pathLst>
              </a:custGeom>
              <a:solidFill>
                <a:srgbClr val="41B8D5"/>
              </a:solidFill>
            </p:spPr>
            <p:txBody>
              <a:bodyPr/>
              <a:lstStyle/>
              <a:p>
                <a:pPr defTabSz="457200"/>
                <a:endParaRPr lang="en-US" sz="900">
                  <a:solidFill>
                    <a:prstClr val="black"/>
                  </a:solidFill>
                  <a:latin typeface="Calibri"/>
                </a:endParaRPr>
              </a:p>
            </p:txBody>
          </p:sp>
          <p:sp>
            <p:nvSpPr>
              <p:cNvPr id="49" name="Freeform 49"/>
              <p:cNvSpPr/>
              <p:nvPr/>
            </p:nvSpPr>
            <p:spPr>
              <a:xfrm>
                <a:off x="14738090" y="9784953"/>
                <a:ext cx="774153" cy="25797"/>
              </a:xfrm>
              <a:custGeom>
                <a:avLst/>
                <a:gdLst/>
                <a:ahLst/>
                <a:cxnLst/>
                <a:rect l="l" t="t" r="r" b="b"/>
                <a:pathLst>
                  <a:path w="774153" h="25797">
                    <a:moveTo>
                      <a:pt x="0" y="25797"/>
                    </a:moveTo>
                    <a:lnTo>
                      <a:pt x="0" y="25797"/>
                    </a:lnTo>
                    <a:cubicBezTo>
                      <a:pt x="0" y="17117"/>
                      <a:pt x="973" y="8464"/>
                      <a:pt x="2902" y="0"/>
                    </a:cubicBezTo>
                    <a:lnTo>
                      <a:pt x="771250" y="0"/>
                    </a:lnTo>
                    <a:cubicBezTo>
                      <a:pt x="773179" y="8464"/>
                      <a:pt x="774152" y="17117"/>
                      <a:pt x="774152" y="25797"/>
                    </a:cubicBezTo>
                    <a:lnTo>
                      <a:pt x="774152" y="25797"/>
                    </a:lnTo>
                    <a:close/>
                  </a:path>
                </a:pathLst>
              </a:custGeom>
              <a:solidFill>
                <a:srgbClr val="41B8D5"/>
              </a:solidFill>
            </p:spPr>
            <p:txBody>
              <a:bodyPr/>
              <a:lstStyle/>
              <a:p>
                <a:pPr defTabSz="457200"/>
                <a:endParaRPr lang="en-US" sz="900">
                  <a:solidFill>
                    <a:prstClr val="black"/>
                  </a:solidFill>
                  <a:latin typeface="Calibri"/>
                </a:endParaRPr>
              </a:p>
            </p:txBody>
          </p:sp>
          <p:sp>
            <p:nvSpPr>
              <p:cNvPr id="50" name="Freeform 50"/>
              <p:cNvSpPr/>
              <p:nvPr/>
            </p:nvSpPr>
            <p:spPr>
              <a:xfrm>
                <a:off x="17061179" y="9779874"/>
                <a:ext cx="774153" cy="30876"/>
              </a:xfrm>
              <a:custGeom>
                <a:avLst/>
                <a:gdLst/>
                <a:ahLst/>
                <a:cxnLst/>
                <a:rect l="l" t="t" r="r" b="b"/>
                <a:pathLst>
                  <a:path w="774153" h="30876">
                    <a:moveTo>
                      <a:pt x="0" y="30876"/>
                    </a:moveTo>
                    <a:lnTo>
                      <a:pt x="0" y="30876"/>
                    </a:lnTo>
                    <a:cubicBezTo>
                      <a:pt x="0" y="13824"/>
                      <a:pt x="13824" y="0"/>
                      <a:pt x="30877" y="0"/>
                    </a:cubicBezTo>
                    <a:lnTo>
                      <a:pt x="743275" y="0"/>
                    </a:lnTo>
                    <a:cubicBezTo>
                      <a:pt x="760329" y="0"/>
                      <a:pt x="774153" y="13824"/>
                      <a:pt x="774153" y="30876"/>
                    </a:cubicBezTo>
                    <a:lnTo>
                      <a:pt x="774153" y="30876"/>
                    </a:lnTo>
                    <a:close/>
                  </a:path>
                </a:pathLst>
              </a:custGeom>
              <a:solidFill>
                <a:srgbClr val="41B8D5"/>
              </a:solidFill>
            </p:spPr>
            <p:txBody>
              <a:bodyPr/>
              <a:lstStyle/>
              <a:p>
                <a:pPr defTabSz="457200"/>
                <a:endParaRPr lang="en-US" sz="900">
                  <a:solidFill>
                    <a:prstClr val="black"/>
                  </a:solidFill>
                  <a:latin typeface="Calibri"/>
                </a:endParaRPr>
              </a:p>
            </p:txBody>
          </p:sp>
          <p:sp>
            <p:nvSpPr>
              <p:cNvPr id="51" name="Freeform 51"/>
              <p:cNvSpPr/>
              <p:nvPr/>
            </p:nvSpPr>
            <p:spPr>
              <a:xfrm>
                <a:off x="19384268" y="9194976"/>
                <a:ext cx="774153" cy="615774"/>
              </a:xfrm>
              <a:custGeom>
                <a:avLst/>
                <a:gdLst/>
                <a:ahLst/>
                <a:cxnLst/>
                <a:rect l="l" t="t" r="r" b="b"/>
                <a:pathLst>
                  <a:path w="774153" h="615774">
                    <a:moveTo>
                      <a:pt x="0" y="615774"/>
                    </a:moveTo>
                    <a:lnTo>
                      <a:pt x="0" y="116122"/>
                    </a:lnTo>
                    <a:cubicBezTo>
                      <a:pt x="0" y="51990"/>
                      <a:pt x="51991" y="0"/>
                      <a:pt x="116123" y="0"/>
                    </a:cubicBezTo>
                    <a:lnTo>
                      <a:pt x="658030" y="0"/>
                    </a:lnTo>
                    <a:cubicBezTo>
                      <a:pt x="722162" y="0"/>
                      <a:pt x="774153" y="51990"/>
                      <a:pt x="774153" y="116122"/>
                    </a:cubicBezTo>
                    <a:lnTo>
                      <a:pt x="774153" y="615774"/>
                    </a:lnTo>
                    <a:close/>
                  </a:path>
                </a:pathLst>
              </a:custGeom>
              <a:solidFill>
                <a:srgbClr val="41B8D5"/>
              </a:solidFill>
            </p:spPr>
            <p:txBody>
              <a:bodyPr/>
              <a:lstStyle/>
              <a:p>
                <a:pPr defTabSz="457200"/>
                <a:endParaRPr lang="en-US" sz="900">
                  <a:solidFill>
                    <a:prstClr val="black"/>
                  </a:solidFill>
                  <a:latin typeface="Calibri"/>
                </a:endParaRPr>
              </a:p>
            </p:txBody>
          </p:sp>
          <p:sp>
            <p:nvSpPr>
              <p:cNvPr id="52" name="Freeform 52"/>
              <p:cNvSpPr/>
              <p:nvPr/>
            </p:nvSpPr>
            <p:spPr>
              <a:xfrm>
                <a:off x="21707357" y="9660125"/>
                <a:ext cx="774153" cy="150625"/>
              </a:xfrm>
              <a:custGeom>
                <a:avLst/>
                <a:gdLst/>
                <a:ahLst/>
                <a:cxnLst/>
                <a:rect l="l" t="t" r="r" b="b"/>
                <a:pathLst>
                  <a:path w="774153" h="150625">
                    <a:moveTo>
                      <a:pt x="0" y="150625"/>
                    </a:moveTo>
                    <a:lnTo>
                      <a:pt x="0" y="116123"/>
                    </a:lnTo>
                    <a:cubicBezTo>
                      <a:pt x="0" y="85325"/>
                      <a:pt x="12235" y="55789"/>
                      <a:pt x="34012" y="34012"/>
                    </a:cubicBezTo>
                    <a:cubicBezTo>
                      <a:pt x="55789" y="12234"/>
                      <a:pt x="85325" y="0"/>
                      <a:pt x="116123" y="0"/>
                    </a:cubicBezTo>
                    <a:lnTo>
                      <a:pt x="658031" y="0"/>
                    </a:lnTo>
                    <a:cubicBezTo>
                      <a:pt x="722164" y="1"/>
                      <a:pt x="774153" y="51991"/>
                      <a:pt x="774153" y="116123"/>
                    </a:cubicBezTo>
                    <a:lnTo>
                      <a:pt x="774153" y="150625"/>
                    </a:lnTo>
                    <a:close/>
                  </a:path>
                </a:pathLst>
              </a:custGeom>
              <a:solidFill>
                <a:srgbClr val="41B8D5"/>
              </a:solidFill>
            </p:spPr>
            <p:txBody>
              <a:bodyPr/>
              <a:lstStyle/>
              <a:p>
                <a:pPr defTabSz="457200"/>
                <a:endParaRPr lang="en-US" sz="900">
                  <a:solidFill>
                    <a:prstClr val="black"/>
                  </a:solidFill>
                  <a:latin typeface="Calibri"/>
                </a:endParaRPr>
              </a:p>
            </p:txBody>
          </p:sp>
        </p:grpSp>
      </p:grpSp>
      <p:sp>
        <p:nvSpPr>
          <p:cNvPr id="53" name="TextBox 53"/>
          <p:cNvSpPr txBox="1"/>
          <p:nvPr/>
        </p:nvSpPr>
        <p:spPr>
          <a:xfrm>
            <a:off x="0" y="899700"/>
            <a:ext cx="9144000" cy="327718"/>
          </a:xfrm>
          <a:prstGeom prst="rect">
            <a:avLst/>
          </a:prstGeom>
        </p:spPr>
        <p:txBody>
          <a:bodyPr lIns="0" tIns="0" rIns="0" bIns="0" rtlCol="0" anchor="t">
            <a:spAutoFit/>
          </a:bodyPr>
          <a:lstStyle/>
          <a:p>
            <a:pPr algn="ctr" defTabSz="457200">
              <a:lnSpc>
                <a:spcPts val="2800"/>
              </a:lnSpc>
            </a:pPr>
            <a:r>
              <a:rPr lang="en-US" sz="2000">
                <a:solidFill>
                  <a:srgbClr val="000000"/>
                </a:solidFill>
                <a:latin typeface="Canva Sans 2"/>
              </a:rPr>
              <a:t>FY 2023 Overdoses (OD) Comparative to Intervention Team Referrals</a:t>
            </a:r>
          </a:p>
        </p:txBody>
      </p:sp>
      <p:sp>
        <p:nvSpPr>
          <p:cNvPr id="54" name="Freeform 54"/>
          <p:cNvSpPr/>
          <p:nvPr/>
        </p:nvSpPr>
        <p:spPr>
          <a:xfrm>
            <a:off x="6454005" y="1860058"/>
            <a:ext cx="1976741" cy="1807178"/>
          </a:xfrm>
          <a:custGeom>
            <a:avLst/>
            <a:gdLst/>
            <a:ahLst/>
            <a:cxnLst/>
            <a:rect l="l" t="t" r="r" b="b"/>
            <a:pathLst>
              <a:path w="3953481" h="3614356">
                <a:moveTo>
                  <a:pt x="0" y="0"/>
                </a:moveTo>
                <a:lnTo>
                  <a:pt x="3953481" y="0"/>
                </a:lnTo>
                <a:lnTo>
                  <a:pt x="3953481" y="3614357"/>
                </a:lnTo>
                <a:lnTo>
                  <a:pt x="0" y="3614357"/>
                </a:lnTo>
                <a:lnTo>
                  <a:pt x="0" y="0"/>
                </a:lnTo>
                <a:close/>
              </a:path>
            </a:pathLst>
          </a:custGeom>
          <a:blipFill>
            <a:blip r:embed="rId2">
              <a:alphaModFix amt="50000"/>
            </a:blip>
            <a:stretch>
              <a:fillRect/>
            </a:stretch>
          </a:blipFill>
        </p:spPr>
        <p:txBody>
          <a:bodyPr/>
          <a:lstStyle/>
          <a:p>
            <a:pPr defTabSz="457200"/>
            <a:endParaRPr lang="en-US" sz="900">
              <a:solidFill>
                <a:prstClr val="black"/>
              </a:solidFill>
              <a:latin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grpSp>
        <p:nvGrpSpPr>
          <p:cNvPr id="2" name="Group 2"/>
          <p:cNvGrpSpPr/>
          <p:nvPr/>
        </p:nvGrpSpPr>
        <p:grpSpPr>
          <a:xfrm>
            <a:off x="0" y="857250"/>
            <a:ext cx="9144000" cy="5143500"/>
            <a:chOff x="0" y="0"/>
            <a:chExt cx="812800" cy="457200"/>
          </a:xfrm>
        </p:grpSpPr>
        <p:sp>
          <p:nvSpPr>
            <p:cNvPr id="3" name="Freeform 3"/>
            <p:cNvSpPr/>
            <p:nvPr/>
          </p:nvSpPr>
          <p:spPr>
            <a:xfrm>
              <a:off x="0" y="0"/>
              <a:ext cx="812800" cy="457200"/>
            </a:xfrm>
            <a:custGeom>
              <a:avLst/>
              <a:gdLst/>
              <a:ahLst/>
              <a:cxnLst/>
              <a:rect l="l" t="t" r="r" b="b"/>
              <a:pathLst>
                <a:path w="812800" h="457200">
                  <a:moveTo>
                    <a:pt x="812800" y="0"/>
                  </a:moveTo>
                  <a:lnTo>
                    <a:pt x="0" y="0"/>
                  </a:lnTo>
                  <a:lnTo>
                    <a:pt x="101600" y="228600"/>
                  </a:lnTo>
                  <a:lnTo>
                    <a:pt x="0" y="457200"/>
                  </a:lnTo>
                  <a:lnTo>
                    <a:pt x="812800" y="457200"/>
                  </a:lnTo>
                  <a:lnTo>
                    <a:pt x="711200" y="228600"/>
                  </a:lnTo>
                  <a:lnTo>
                    <a:pt x="812800" y="0"/>
                  </a:lnTo>
                  <a:close/>
                </a:path>
              </a:pathLst>
            </a:custGeom>
            <a:solidFill>
              <a:srgbClr val="4F826F">
                <a:alpha val="74902"/>
              </a:srgbClr>
            </a:solidFill>
          </p:spPr>
          <p:txBody>
            <a:bodyPr/>
            <a:lstStyle/>
            <a:p>
              <a:pPr defTabSz="457200"/>
              <a:endParaRPr lang="en-US" sz="900">
                <a:solidFill>
                  <a:prstClr val="black"/>
                </a:solidFill>
                <a:latin typeface="Calibri"/>
              </a:endParaRPr>
            </a:p>
          </p:txBody>
        </p:sp>
        <p:sp>
          <p:nvSpPr>
            <p:cNvPr id="4" name="TextBox 4"/>
            <p:cNvSpPr txBox="1"/>
            <p:nvPr/>
          </p:nvSpPr>
          <p:spPr>
            <a:xfrm>
              <a:off x="88900" y="-47625"/>
              <a:ext cx="635000" cy="4540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5" name="Group 5"/>
          <p:cNvGrpSpPr/>
          <p:nvPr/>
        </p:nvGrpSpPr>
        <p:grpSpPr>
          <a:xfrm>
            <a:off x="-32757" y="1561848"/>
            <a:ext cx="9182999" cy="3811246"/>
            <a:chOff x="0" y="-38100"/>
            <a:chExt cx="24487997" cy="10163321"/>
          </a:xfrm>
        </p:grpSpPr>
        <p:sp>
          <p:nvSpPr>
            <p:cNvPr id="6" name="TextBox 6"/>
            <p:cNvSpPr txBox="1"/>
            <p:nvPr/>
          </p:nvSpPr>
          <p:spPr>
            <a:xfrm>
              <a:off x="6469685" y="-38100"/>
              <a:ext cx="2467187" cy="529549"/>
            </a:xfrm>
            <a:prstGeom prst="rect">
              <a:avLst/>
            </a:prstGeom>
          </p:spPr>
          <p:txBody>
            <a:bodyPr lIns="0" tIns="0" rIns="0" bIns="0" rtlCol="0" anchor="t">
              <a:spAutoFit/>
            </a:bodyPr>
            <a:lstStyle/>
            <a:p>
              <a:pPr defTabSz="457200">
                <a:lnSpc>
                  <a:spcPts val="1680"/>
                </a:lnSpc>
              </a:pPr>
              <a:r>
                <a:rPr lang="en-US" sz="1200">
                  <a:solidFill>
                    <a:srgbClr val="000000"/>
                  </a:solidFill>
                  <a:latin typeface="Canva Sans 2"/>
                </a:rPr>
                <a:t>Total Clients</a:t>
              </a:r>
            </a:p>
          </p:txBody>
        </p:sp>
        <p:sp>
          <p:nvSpPr>
            <p:cNvPr id="7" name="TextBox 7"/>
            <p:cNvSpPr txBox="1"/>
            <p:nvPr/>
          </p:nvSpPr>
          <p:spPr>
            <a:xfrm>
              <a:off x="9698872" y="-38100"/>
              <a:ext cx="8891272" cy="529549"/>
            </a:xfrm>
            <a:prstGeom prst="rect">
              <a:avLst/>
            </a:prstGeom>
          </p:spPr>
          <p:txBody>
            <a:bodyPr lIns="0" tIns="0" rIns="0" bIns="0" rtlCol="0" anchor="t">
              <a:spAutoFit/>
            </a:bodyPr>
            <a:lstStyle/>
            <a:p>
              <a:pPr defTabSz="457200">
                <a:lnSpc>
                  <a:spcPts val="1680"/>
                </a:lnSpc>
              </a:pPr>
              <a:r>
                <a:rPr lang="en-US" sz="1200" dirty="0">
                  <a:solidFill>
                    <a:srgbClr val="000000"/>
                  </a:solidFill>
                  <a:latin typeface="Canva Sans 2"/>
                </a:rPr>
                <a:t>Successful SUD Treatment Provider Referrals</a:t>
              </a:r>
            </a:p>
          </p:txBody>
        </p:sp>
        <p:grpSp>
          <p:nvGrpSpPr>
            <p:cNvPr id="8" name="Group 8"/>
            <p:cNvGrpSpPr>
              <a:grpSpLocks noChangeAspect="1"/>
            </p:cNvGrpSpPr>
            <p:nvPr/>
          </p:nvGrpSpPr>
          <p:grpSpPr>
            <a:xfrm>
              <a:off x="6164884" y="162560"/>
              <a:ext cx="3381587" cy="152400"/>
              <a:chOff x="5336633" y="-619760"/>
              <a:chExt cx="3381587" cy="152400"/>
            </a:xfrm>
          </p:grpSpPr>
          <p:sp>
            <p:nvSpPr>
              <p:cNvPr id="9" name="Freeform 9"/>
              <p:cNvSpPr/>
              <p:nvPr/>
            </p:nvSpPr>
            <p:spPr>
              <a:xfrm>
                <a:off x="5336633" y="-619760"/>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C46220"/>
              </a:solidFill>
            </p:spPr>
            <p:txBody>
              <a:bodyPr/>
              <a:lstStyle/>
              <a:p>
                <a:pPr defTabSz="457200"/>
                <a:endParaRPr lang="en-US" sz="900">
                  <a:solidFill>
                    <a:prstClr val="black"/>
                  </a:solidFill>
                  <a:latin typeface="Calibri"/>
                </a:endParaRPr>
              </a:p>
            </p:txBody>
          </p:sp>
          <p:sp>
            <p:nvSpPr>
              <p:cNvPr id="10" name="Freeform 10"/>
              <p:cNvSpPr/>
              <p:nvPr/>
            </p:nvSpPr>
            <p:spPr>
              <a:xfrm>
                <a:off x="8565820" y="-619760"/>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5" y="0"/>
                      <a:pt x="0" y="5686"/>
                      <a:pt x="0" y="12700"/>
                    </a:cubicBezTo>
                    <a:lnTo>
                      <a:pt x="0" y="139700"/>
                    </a:lnTo>
                    <a:cubicBezTo>
                      <a:pt x="0" y="146714"/>
                      <a:pt x="5685" y="152400"/>
                      <a:pt x="12700" y="152400"/>
                    </a:cubicBezTo>
                    <a:lnTo>
                      <a:pt x="139700" y="152400"/>
                    </a:lnTo>
                    <a:cubicBezTo>
                      <a:pt x="146714" y="152400"/>
                      <a:pt x="152400" y="146714"/>
                      <a:pt x="152400" y="139700"/>
                    </a:cubicBezTo>
                    <a:close/>
                  </a:path>
                </a:pathLst>
              </a:custGeom>
              <a:solidFill>
                <a:srgbClr val="8C52FF"/>
              </a:solidFill>
            </p:spPr>
            <p:txBody>
              <a:bodyPr/>
              <a:lstStyle/>
              <a:p>
                <a:pPr defTabSz="457200"/>
                <a:endParaRPr lang="en-US" sz="900">
                  <a:solidFill>
                    <a:prstClr val="black"/>
                  </a:solidFill>
                  <a:latin typeface="Calibri"/>
                </a:endParaRPr>
              </a:p>
            </p:txBody>
          </p:sp>
        </p:grpSp>
        <p:sp>
          <p:nvSpPr>
            <p:cNvPr id="11" name="TextBox 11"/>
            <p:cNvSpPr txBox="1"/>
            <p:nvPr/>
          </p:nvSpPr>
          <p:spPr>
            <a:xfrm rot="18900000">
              <a:off x="126933" y="9545981"/>
              <a:ext cx="1296883"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Jan-21</a:t>
              </a:r>
            </a:p>
          </p:txBody>
        </p:sp>
        <p:sp>
          <p:nvSpPr>
            <p:cNvPr id="12" name="TextBox 12"/>
            <p:cNvSpPr txBox="1"/>
            <p:nvPr/>
          </p:nvSpPr>
          <p:spPr>
            <a:xfrm rot="18900000">
              <a:off x="852400" y="9553541"/>
              <a:ext cx="1318261"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Feb-21</a:t>
              </a:r>
            </a:p>
          </p:txBody>
        </p:sp>
        <p:sp>
          <p:nvSpPr>
            <p:cNvPr id="13" name="TextBox 13"/>
            <p:cNvSpPr txBox="1"/>
            <p:nvPr/>
          </p:nvSpPr>
          <p:spPr>
            <a:xfrm rot="18900000">
              <a:off x="1545491" y="9506346"/>
              <a:ext cx="1561859" cy="529549"/>
            </a:xfrm>
            <a:prstGeom prst="rect">
              <a:avLst/>
            </a:prstGeom>
          </p:spPr>
          <p:txBody>
            <a:bodyPr wrap="square" lIns="0" tIns="0" rIns="0" bIns="0" rtlCol="0" anchor="t">
              <a:spAutoFit/>
            </a:bodyPr>
            <a:lstStyle/>
            <a:p>
              <a:pPr algn="ctr" defTabSz="457200">
                <a:lnSpc>
                  <a:spcPts val="1680"/>
                </a:lnSpc>
              </a:pPr>
              <a:r>
                <a:rPr lang="en-US" sz="1200" dirty="0">
                  <a:solidFill>
                    <a:srgbClr val="000000"/>
                  </a:solidFill>
                  <a:latin typeface="Canva Sans 2"/>
                </a:rPr>
                <a:t>Mar-21</a:t>
              </a:r>
            </a:p>
          </p:txBody>
        </p:sp>
        <p:sp>
          <p:nvSpPr>
            <p:cNvPr id="14" name="TextBox 14"/>
            <p:cNvSpPr txBox="1"/>
            <p:nvPr/>
          </p:nvSpPr>
          <p:spPr>
            <a:xfrm rot="18900000">
              <a:off x="2358440" y="9545831"/>
              <a:ext cx="1296459"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Apr-21</a:t>
              </a:r>
            </a:p>
          </p:txBody>
        </p:sp>
        <p:sp>
          <p:nvSpPr>
            <p:cNvPr id="15" name="TextBox 15"/>
            <p:cNvSpPr txBox="1"/>
            <p:nvPr/>
          </p:nvSpPr>
          <p:spPr>
            <a:xfrm rot="18900000">
              <a:off x="2939373" y="9473511"/>
              <a:ext cx="1689304" cy="529549"/>
            </a:xfrm>
            <a:prstGeom prst="rect">
              <a:avLst/>
            </a:prstGeom>
          </p:spPr>
          <p:txBody>
            <a:bodyPr wrap="square" lIns="0" tIns="0" rIns="0" bIns="0" rtlCol="0" anchor="t">
              <a:spAutoFit/>
            </a:bodyPr>
            <a:lstStyle/>
            <a:p>
              <a:pPr algn="ctr" defTabSz="457200">
                <a:lnSpc>
                  <a:spcPts val="1680"/>
                </a:lnSpc>
              </a:pPr>
              <a:r>
                <a:rPr lang="en-US" sz="1200" dirty="0">
                  <a:solidFill>
                    <a:srgbClr val="000000"/>
                  </a:solidFill>
                  <a:latin typeface="Canva Sans 2"/>
                </a:rPr>
                <a:t>May-21</a:t>
              </a:r>
            </a:p>
          </p:txBody>
        </p:sp>
        <p:sp>
          <p:nvSpPr>
            <p:cNvPr id="16" name="TextBox 16"/>
            <p:cNvSpPr txBox="1"/>
            <p:nvPr/>
          </p:nvSpPr>
          <p:spPr>
            <a:xfrm rot="18900000">
              <a:off x="3826536" y="9553839"/>
              <a:ext cx="1319107" cy="529549"/>
            </a:xfrm>
            <a:prstGeom prst="rect">
              <a:avLst/>
            </a:prstGeom>
          </p:spPr>
          <p:txBody>
            <a:bodyPr wrap="square" lIns="0" tIns="0" rIns="0" bIns="0" rtlCol="0" anchor="t">
              <a:spAutoFit/>
            </a:bodyPr>
            <a:lstStyle/>
            <a:p>
              <a:pPr algn="ctr" defTabSz="457200">
                <a:lnSpc>
                  <a:spcPts val="1680"/>
                </a:lnSpc>
              </a:pPr>
              <a:r>
                <a:rPr lang="en-US" sz="1200" dirty="0">
                  <a:solidFill>
                    <a:srgbClr val="000000"/>
                  </a:solidFill>
                  <a:latin typeface="Canva Sans 2"/>
                </a:rPr>
                <a:t>Jun-21</a:t>
              </a:r>
            </a:p>
          </p:txBody>
        </p:sp>
        <p:sp>
          <p:nvSpPr>
            <p:cNvPr id="17" name="TextBox 17"/>
            <p:cNvSpPr txBox="1"/>
            <p:nvPr/>
          </p:nvSpPr>
          <p:spPr>
            <a:xfrm rot="18900000">
              <a:off x="4683712" y="9506841"/>
              <a:ext cx="1186181" cy="529549"/>
            </a:xfrm>
            <a:prstGeom prst="rect">
              <a:avLst/>
            </a:prstGeom>
          </p:spPr>
          <p:txBody>
            <a:bodyPr lIns="0" tIns="0" rIns="0" bIns="0" rtlCol="0" anchor="t">
              <a:spAutoFit/>
            </a:bodyPr>
            <a:lstStyle/>
            <a:p>
              <a:pPr algn="ctr" defTabSz="457200">
                <a:lnSpc>
                  <a:spcPts val="1680"/>
                </a:lnSpc>
              </a:pPr>
              <a:r>
                <a:rPr lang="en-US" sz="1200" dirty="0">
                  <a:solidFill>
                    <a:srgbClr val="000000"/>
                  </a:solidFill>
                  <a:latin typeface="Canva Sans 2"/>
                </a:rPr>
                <a:t>Jul-21</a:t>
              </a:r>
            </a:p>
          </p:txBody>
        </p:sp>
        <p:sp>
          <p:nvSpPr>
            <p:cNvPr id="18" name="TextBox 18"/>
            <p:cNvSpPr txBox="1"/>
            <p:nvPr/>
          </p:nvSpPr>
          <p:spPr>
            <a:xfrm rot="18900000">
              <a:off x="5296984" y="9560873"/>
              <a:ext cx="1339003"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Aug-21</a:t>
              </a:r>
            </a:p>
          </p:txBody>
        </p:sp>
        <p:sp>
          <p:nvSpPr>
            <p:cNvPr id="19" name="TextBox 19"/>
            <p:cNvSpPr txBox="1"/>
            <p:nvPr/>
          </p:nvSpPr>
          <p:spPr>
            <a:xfrm rot="18900000">
              <a:off x="6042504" y="9560126"/>
              <a:ext cx="1336888"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Sep-21</a:t>
              </a:r>
            </a:p>
          </p:txBody>
        </p:sp>
        <p:sp>
          <p:nvSpPr>
            <p:cNvPr id="20" name="TextBox 20"/>
            <p:cNvSpPr txBox="1"/>
            <p:nvPr/>
          </p:nvSpPr>
          <p:spPr>
            <a:xfrm rot="18900000">
              <a:off x="6814043" y="9548601"/>
              <a:ext cx="1304291"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Oct-21</a:t>
              </a:r>
            </a:p>
          </p:txBody>
        </p:sp>
        <p:sp>
          <p:nvSpPr>
            <p:cNvPr id="21" name="TextBox 21"/>
            <p:cNvSpPr txBox="1"/>
            <p:nvPr/>
          </p:nvSpPr>
          <p:spPr>
            <a:xfrm rot="18900000">
              <a:off x="7457736" y="9540961"/>
              <a:ext cx="1417581" cy="529549"/>
            </a:xfrm>
            <a:prstGeom prst="rect">
              <a:avLst/>
            </a:prstGeom>
          </p:spPr>
          <p:txBody>
            <a:bodyPr wrap="square" lIns="0" tIns="0" rIns="0" bIns="0" rtlCol="0" anchor="t">
              <a:spAutoFit/>
            </a:bodyPr>
            <a:lstStyle/>
            <a:p>
              <a:pPr algn="ctr" defTabSz="457200">
                <a:lnSpc>
                  <a:spcPts val="1680"/>
                </a:lnSpc>
              </a:pPr>
              <a:r>
                <a:rPr lang="en-US" sz="1200" dirty="0">
                  <a:solidFill>
                    <a:srgbClr val="000000"/>
                  </a:solidFill>
                  <a:latin typeface="Canva Sans 2"/>
                </a:rPr>
                <a:t>Nov-21</a:t>
              </a:r>
            </a:p>
          </p:txBody>
        </p:sp>
        <p:sp>
          <p:nvSpPr>
            <p:cNvPr id="22" name="TextBox 22"/>
            <p:cNvSpPr txBox="1"/>
            <p:nvPr/>
          </p:nvSpPr>
          <p:spPr>
            <a:xfrm rot="18900000">
              <a:off x="8253056" y="9568657"/>
              <a:ext cx="1361016"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Dec-21</a:t>
              </a:r>
            </a:p>
          </p:txBody>
        </p:sp>
        <p:sp>
          <p:nvSpPr>
            <p:cNvPr id="23" name="TextBox 23"/>
            <p:cNvSpPr txBox="1"/>
            <p:nvPr/>
          </p:nvSpPr>
          <p:spPr>
            <a:xfrm rot="18900000">
              <a:off x="9045731" y="9548377"/>
              <a:ext cx="1303656"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Jan-22</a:t>
              </a:r>
            </a:p>
          </p:txBody>
        </p:sp>
        <p:sp>
          <p:nvSpPr>
            <p:cNvPr id="24" name="TextBox 24"/>
            <p:cNvSpPr txBox="1"/>
            <p:nvPr/>
          </p:nvSpPr>
          <p:spPr>
            <a:xfrm rot="18900000">
              <a:off x="9771197" y="9555934"/>
              <a:ext cx="1325032"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Feb-22</a:t>
              </a:r>
            </a:p>
          </p:txBody>
        </p:sp>
        <p:sp>
          <p:nvSpPr>
            <p:cNvPr id="25" name="TextBox 25"/>
            <p:cNvSpPr txBox="1"/>
            <p:nvPr/>
          </p:nvSpPr>
          <p:spPr>
            <a:xfrm rot="18900000">
              <a:off x="10482392" y="9569406"/>
              <a:ext cx="1363133"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Mar-22</a:t>
              </a:r>
            </a:p>
          </p:txBody>
        </p:sp>
        <p:sp>
          <p:nvSpPr>
            <p:cNvPr id="26" name="TextBox 26"/>
            <p:cNvSpPr txBox="1"/>
            <p:nvPr/>
          </p:nvSpPr>
          <p:spPr>
            <a:xfrm rot="18900000">
              <a:off x="11277237" y="9548227"/>
              <a:ext cx="1303232"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Apr-22</a:t>
              </a:r>
            </a:p>
          </p:txBody>
        </p:sp>
        <p:sp>
          <p:nvSpPr>
            <p:cNvPr id="27" name="TextBox 27"/>
            <p:cNvSpPr txBox="1"/>
            <p:nvPr/>
          </p:nvSpPr>
          <p:spPr>
            <a:xfrm rot="18900000">
              <a:off x="11917248" y="9591182"/>
              <a:ext cx="1424728"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May-22</a:t>
              </a:r>
            </a:p>
          </p:txBody>
        </p:sp>
        <p:sp>
          <p:nvSpPr>
            <p:cNvPr id="28" name="TextBox 28"/>
            <p:cNvSpPr txBox="1"/>
            <p:nvPr/>
          </p:nvSpPr>
          <p:spPr>
            <a:xfrm rot="18900000">
              <a:off x="12745333" y="9556235"/>
              <a:ext cx="1325880"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Jun-22</a:t>
              </a:r>
            </a:p>
          </p:txBody>
        </p:sp>
        <p:sp>
          <p:nvSpPr>
            <p:cNvPr id="29" name="TextBox 29"/>
            <p:cNvSpPr txBox="1"/>
            <p:nvPr/>
          </p:nvSpPr>
          <p:spPr>
            <a:xfrm rot="18900000">
              <a:off x="13602509" y="9509238"/>
              <a:ext cx="1192952"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Jul-22</a:t>
              </a:r>
            </a:p>
          </p:txBody>
        </p:sp>
        <p:sp>
          <p:nvSpPr>
            <p:cNvPr id="30" name="TextBox 30"/>
            <p:cNvSpPr txBox="1"/>
            <p:nvPr/>
          </p:nvSpPr>
          <p:spPr>
            <a:xfrm rot="18900000">
              <a:off x="14215781" y="9563267"/>
              <a:ext cx="1345776"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Aug-22</a:t>
              </a:r>
            </a:p>
          </p:txBody>
        </p:sp>
        <p:sp>
          <p:nvSpPr>
            <p:cNvPr id="31" name="TextBox 31"/>
            <p:cNvSpPr txBox="1"/>
            <p:nvPr/>
          </p:nvSpPr>
          <p:spPr>
            <a:xfrm rot="18900000">
              <a:off x="14961301" y="9562520"/>
              <a:ext cx="1343661"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Sep-22</a:t>
              </a:r>
            </a:p>
          </p:txBody>
        </p:sp>
        <p:sp>
          <p:nvSpPr>
            <p:cNvPr id="32" name="TextBox 32"/>
            <p:cNvSpPr txBox="1"/>
            <p:nvPr/>
          </p:nvSpPr>
          <p:spPr>
            <a:xfrm rot="18900000">
              <a:off x="15732840" y="9550995"/>
              <a:ext cx="1311064"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Oct-22</a:t>
              </a:r>
            </a:p>
          </p:txBody>
        </p:sp>
        <p:sp>
          <p:nvSpPr>
            <p:cNvPr id="33" name="TextBox 33"/>
            <p:cNvSpPr txBox="1"/>
            <p:nvPr/>
          </p:nvSpPr>
          <p:spPr>
            <a:xfrm rot="18900000">
              <a:off x="16406637" y="9579958"/>
              <a:ext cx="1392979"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Nov-22</a:t>
              </a:r>
            </a:p>
          </p:txBody>
        </p:sp>
        <p:sp>
          <p:nvSpPr>
            <p:cNvPr id="34" name="TextBox 34"/>
            <p:cNvSpPr txBox="1"/>
            <p:nvPr/>
          </p:nvSpPr>
          <p:spPr>
            <a:xfrm rot="18900000">
              <a:off x="17171853" y="9571051"/>
              <a:ext cx="1367792"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Dec-22</a:t>
              </a:r>
            </a:p>
          </p:txBody>
        </p:sp>
        <p:sp>
          <p:nvSpPr>
            <p:cNvPr id="35" name="TextBox 35"/>
            <p:cNvSpPr txBox="1"/>
            <p:nvPr/>
          </p:nvSpPr>
          <p:spPr>
            <a:xfrm rot="18900000">
              <a:off x="17959469" y="9552867"/>
              <a:ext cx="1316355"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Jan-23</a:t>
              </a:r>
            </a:p>
          </p:txBody>
        </p:sp>
        <p:sp>
          <p:nvSpPr>
            <p:cNvPr id="36" name="TextBox 36"/>
            <p:cNvSpPr txBox="1"/>
            <p:nvPr/>
          </p:nvSpPr>
          <p:spPr>
            <a:xfrm rot="18900000">
              <a:off x="18684936" y="9560424"/>
              <a:ext cx="1337733"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Feb-23</a:t>
              </a:r>
            </a:p>
          </p:txBody>
        </p:sp>
        <p:sp>
          <p:nvSpPr>
            <p:cNvPr id="37" name="TextBox 37"/>
            <p:cNvSpPr txBox="1"/>
            <p:nvPr/>
          </p:nvSpPr>
          <p:spPr>
            <a:xfrm rot="18900000">
              <a:off x="19396130" y="9573894"/>
              <a:ext cx="1375832"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Mar-23</a:t>
              </a:r>
            </a:p>
          </p:txBody>
        </p:sp>
        <p:sp>
          <p:nvSpPr>
            <p:cNvPr id="38" name="TextBox 38"/>
            <p:cNvSpPr txBox="1"/>
            <p:nvPr/>
          </p:nvSpPr>
          <p:spPr>
            <a:xfrm rot="18900000">
              <a:off x="20190973" y="9552718"/>
              <a:ext cx="1315933"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Apr-23</a:t>
              </a:r>
            </a:p>
          </p:txBody>
        </p:sp>
        <p:sp>
          <p:nvSpPr>
            <p:cNvPr id="39" name="TextBox 39"/>
            <p:cNvSpPr txBox="1"/>
            <p:nvPr/>
          </p:nvSpPr>
          <p:spPr>
            <a:xfrm rot="18900000">
              <a:off x="20830986" y="9595672"/>
              <a:ext cx="1437429"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May-23</a:t>
              </a:r>
            </a:p>
          </p:txBody>
        </p:sp>
        <p:sp>
          <p:nvSpPr>
            <p:cNvPr id="40" name="TextBox 40"/>
            <p:cNvSpPr txBox="1"/>
            <p:nvPr/>
          </p:nvSpPr>
          <p:spPr>
            <a:xfrm rot="18900000">
              <a:off x="21659072" y="9560725"/>
              <a:ext cx="1338581"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Jun-23</a:t>
              </a:r>
            </a:p>
          </p:txBody>
        </p:sp>
        <p:sp>
          <p:nvSpPr>
            <p:cNvPr id="41" name="TextBox 41"/>
            <p:cNvSpPr txBox="1"/>
            <p:nvPr/>
          </p:nvSpPr>
          <p:spPr>
            <a:xfrm rot="18900000">
              <a:off x="22516248" y="9513728"/>
              <a:ext cx="1205653"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Jul-23</a:t>
              </a:r>
            </a:p>
          </p:txBody>
        </p:sp>
        <p:sp>
          <p:nvSpPr>
            <p:cNvPr id="42" name="TextBox 42"/>
            <p:cNvSpPr txBox="1"/>
            <p:nvPr/>
          </p:nvSpPr>
          <p:spPr>
            <a:xfrm rot="18900000">
              <a:off x="23129520" y="9567757"/>
              <a:ext cx="1358477" cy="529549"/>
            </a:xfrm>
            <a:prstGeom prst="rect">
              <a:avLst/>
            </a:prstGeom>
          </p:spPr>
          <p:txBody>
            <a:bodyPr lIns="0" tIns="0" rIns="0" bIns="0" rtlCol="0" anchor="t">
              <a:spAutoFit/>
            </a:bodyPr>
            <a:lstStyle/>
            <a:p>
              <a:pPr algn="ctr" defTabSz="457200">
                <a:lnSpc>
                  <a:spcPts val="1680"/>
                </a:lnSpc>
              </a:pPr>
              <a:r>
                <a:rPr lang="en-US" sz="1200">
                  <a:solidFill>
                    <a:srgbClr val="000000"/>
                  </a:solidFill>
                  <a:latin typeface="Canva Sans 2"/>
                </a:rPr>
                <a:t>Aug-23</a:t>
              </a:r>
            </a:p>
          </p:txBody>
        </p:sp>
        <p:grpSp>
          <p:nvGrpSpPr>
            <p:cNvPr id="43" name="Group 43"/>
            <p:cNvGrpSpPr>
              <a:grpSpLocks noChangeAspect="1"/>
            </p:cNvGrpSpPr>
            <p:nvPr/>
          </p:nvGrpSpPr>
          <p:grpSpPr>
            <a:xfrm>
              <a:off x="828252" y="782320"/>
              <a:ext cx="23555722" cy="8141428"/>
              <a:chOff x="0" y="0"/>
              <a:chExt cx="23555722" cy="8141428"/>
            </a:xfrm>
          </p:grpSpPr>
          <p:sp>
            <p:nvSpPr>
              <p:cNvPr id="44" name="Freeform 44"/>
              <p:cNvSpPr/>
              <p:nvPr/>
            </p:nvSpPr>
            <p:spPr>
              <a:xfrm>
                <a:off x="0" y="-6350"/>
                <a:ext cx="23555722" cy="12700"/>
              </a:xfrm>
              <a:custGeom>
                <a:avLst/>
                <a:gdLst/>
                <a:ahLst/>
                <a:cxnLst/>
                <a:rect l="l" t="t" r="r" b="b"/>
                <a:pathLst>
                  <a:path w="23555722" h="12700">
                    <a:moveTo>
                      <a:pt x="0" y="0"/>
                    </a:moveTo>
                    <a:lnTo>
                      <a:pt x="23555722" y="0"/>
                    </a:lnTo>
                    <a:lnTo>
                      <a:pt x="23555722" y="12700"/>
                    </a:lnTo>
                    <a:lnTo>
                      <a:pt x="0" y="12700"/>
                    </a:lnTo>
                    <a:close/>
                  </a:path>
                </a:pathLst>
              </a:custGeom>
              <a:solidFill>
                <a:srgbClr val="000000">
                  <a:alpha val="24706"/>
                </a:srgbClr>
              </a:solidFill>
            </p:spPr>
            <p:txBody>
              <a:bodyPr/>
              <a:lstStyle/>
              <a:p>
                <a:pPr defTabSz="457200"/>
                <a:endParaRPr lang="en-US" sz="900">
                  <a:solidFill>
                    <a:prstClr val="black"/>
                  </a:solidFill>
                  <a:latin typeface="Calibri"/>
                </a:endParaRPr>
              </a:p>
            </p:txBody>
          </p:sp>
          <p:sp>
            <p:nvSpPr>
              <p:cNvPr id="45" name="Freeform 45"/>
              <p:cNvSpPr/>
              <p:nvPr/>
            </p:nvSpPr>
            <p:spPr>
              <a:xfrm>
                <a:off x="0" y="2707460"/>
                <a:ext cx="23555722" cy="12700"/>
              </a:xfrm>
              <a:custGeom>
                <a:avLst/>
                <a:gdLst/>
                <a:ahLst/>
                <a:cxnLst/>
                <a:rect l="l" t="t" r="r" b="b"/>
                <a:pathLst>
                  <a:path w="23555722" h="12700">
                    <a:moveTo>
                      <a:pt x="0" y="0"/>
                    </a:moveTo>
                    <a:lnTo>
                      <a:pt x="23555722" y="0"/>
                    </a:lnTo>
                    <a:lnTo>
                      <a:pt x="23555722" y="12700"/>
                    </a:lnTo>
                    <a:lnTo>
                      <a:pt x="0" y="12700"/>
                    </a:lnTo>
                    <a:close/>
                  </a:path>
                </a:pathLst>
              </a:custGeom>
              <a:solidFill>
                <a:srgbClr val="000000">
                  <a:alpha val="24706"/>
                </a:srgbClr>
              </a:solidFill>
            </p:spPr>
            <p:txBody>
              <a:bodyPr/>
              <a:lstStyle/>
              <a:p>
                <a:pPr defTabSz="457200"/>
                <a:endParaRPr lang="en-US" sz="900">
                  <a:solidFill>
                    <a:prstClr val="black"/>
                  </a:solidFill>
                  <a:latin typeface="Calibri"/>
                </a:endParaRPr>
              </a:p>
            </p:txBody>
          </p:sp>
          <p:sp>
            <p:nvSpPr>
              <p:cNvPr id="46" name="Freeform 46"/>
              <p:cNvSpPr/>
              <p:nvPr/>
            </p:nvSpPr>
            <p:spPr>
              <a:xfrm>
                <a:off x="0" y="5421269"/>
                <a:ext cx="23555722" cy="12700"/>
              </a:xfrm>
              <a:custGeom>
                <a:avLst/>
                <a:gdLst/>
                <a:ahLst/>
                <a:cxnLst/>
                <a:rect l="l" t="t" r="r" b="b"/>
                <a:pathLst>
                  <a:path w="23555722" h="12700">
                    <a:moveTo>
                      <a:pt x="0" y="0"/>
                    </a:moveTo>
                    <a:lnTo>
                      <a:pt x="23555722" y="0"/>
                    </a:lnTo>
                    <a:lnTo>
                      <a:pt x="23555722" y="12700"/>
                    </a:lnTo>
                    <a:lnTo>
                      <a:pt x="0" y="12700"/>
                    </a:lnTo>
                    <a:close/>
                  </a:path>
                </a:pathLst>
              </a:custGeom>
              <a:solidFill>
                <a:srgbClr val="000000">
                  <a:alpha val="24706"/>
                </a:srgbClr>
              </a:solidFill>
            </p:spPr>
            <p:txBody>
              <a:bodyPr/>
              <a:lstStyle/>
              <a:p>
                <a:pPr defTabSz="457200"/>
                <a:endParaRPr lang="en-US" sz="900">
                  <a:solidFill>
                    <a:prstClr val="black"/>
                  </a:solidFill>
                  <a:latin typeface="Calibri"/>
                </a:endParaRPr>
              </a:p>
            </p:txBody>
          </p:sp>
          <p:sp>
            <p:nvSpPr>
              <p:cNvPr id="47" name="Freeform 47"/>
              <p:cNvSpPr/>
              <p:nvPr/>
            </p:nvSpPr>
            <p:spPr>
              <a:xfrm>
                <a:off x="0" y="8135079"/>
                <a:ext cx="23555722" cy="12700"/>
              </a:xfrm>
              <a:custGeom>
                <a:avLst/>
                <a:gdLst/>
                <a:ahLst/>
                <a:cxnLst/>
                <a:rect l="l" t="t" r="r" b="b"/>
                <a:pathLst>
                  <a:path w="23555722" h="12700">
                    <a:moveTo>
                      <a:pt x="0" y="0"/>
                    </a:moveTo>
                    <a:lnTo>
                      <a:pt x="23555722" y="0"/>
                    </a:lnTo>
                    <a:lnTo>
                      <a:pt x="23555722" y="12700"/>
                    </a:lnTo>
                    <a:lnTo>
                      <a:pt x="0" y="12700"/>
                    </a:lnTo>
                    <a:close/>
                  </a:path>
                </a:pathLst>
              </a:custGeom>
              <a:solidFill>
                <a:srgbClr val="000000">
                  <a:alpha val="60000"/>
                </a:srgbClr>
              </a:solidFill>
            </p:spPr>
            <p:txBody>
              <a:bodyPr/>
              <a:lstStyle/>
              <a:p>
                <a:pPr defTabSz="457200"/>
                <a:endParaRPr lang="en-US" sz="900">
                  <a:solidFill>
                    <a:prstClr val="black"/>
                  </a:solidFill>
                  <a:latin typeface="Calibri"/>
                </a:endParaRPr>
              </a:p>
            </p:txBody>
          </p:sp>
        </p:grpSp>
        <p:sp>
          <p:nvSpPr>
            <p:cNvPr id="48" name="TextBox 48"/>
            <p:cNvSpPr txBox="1"/>
            <p:nvPr/>
          </p:nvSpPr>
          <p:spPr>
            <a:xfrm>
              <a:off x="84880" y="505460"/>
              <a:ext cx="540173" cy="529549"/>
            </a:xfrm>
            <a:prstGeom prst="rect">
              <a:avLst/>
            </a:prstGeom>
          </p:spPr>
          <p:txBody>
            <a:bodyPr lIns="0" tIns="0" rIns="0" bIns="0" rtlCol="0" anchor="t">
              <a:spAutoFit/>
            </a:bodyPr>
            <a:lstStyle/>
            <a:p>
              <a:pPr algn="r" defTabSz="457200">
                <a:lnSpc>
                  <a:spcPts val="1680"/>
                </a:lnSpc>
              </a:pPr>
              <a:r>
                <a:rPr lang="en-US" sz="1200">
                  <a:solidFill>
                    <a:srgbClr val="000000"/>
                  </a:solidFill>
                  <a:latin typeface="Canva Sans 2"/>
                </a:rPr>
                <a:t>75 </a:t>
              </a:r>
            </a:p>
          </p:txBody>
        </p:sp>
        <p:sp>
          <p:nvSpPr>
            <p:cNvPr id="49" name="TextBox 49"/>
            <p:cNvSpPr txBox="1"/>
            <p:nvPr/>
          </p:nvSpPr>
          <p:spPr>
            <a:xfrm>
              <a:off x="0" y="3219270"/>
              <a:ext cx="625053" cy="529549"/>
            </a:xfrm>
            <a:prstGeom prst="rect">
              <a:avLst/>
            </a:prstGeom>
          </p:spPr>
          <p:txBody>
            <a:bodyPr lIns="0" tIns="0" rIns="0" bIns="0" rtlCol="0" anchor="t">
              <a:spAutoFit/>
            </a:bodyPr>
            <a:lstStyle/>
            <a:p>
              <a:pPr algn="r" defTabSz="457200">
                <a:lnSpc>
                  <a:spcPts val="1680"/>
                </a:lnSpc>
              </a:pPr>
              <a:r>
                <a:rPr lang="en-US" sz="1200">
                  <a:solidFill>
                    <a:srgbClr val="000000"/>
                  </a:solidFill>
                  <a:latin typeface="Canva Sans 2"/>
                </a:rPr>
                <a:t>50 </a:t>
              </a:r>
            </a:p>
          </p:txBody>
        </p:sp>
        <p:sp>
          <p:nvSpPr>
            <p:cNvPr id="50" name="TextBox 50"/>
            <p:cNvSpPr txBox="1"/>
            <p:nvPr/>
          </p:nvSpPr>
          <p:spPr>
            <a:xfrm>
              <a:off x="62232" y="5933078"/>
              <a:ext cx="562824" cy="529549"/>
            </a:xfrm>
            <a:prstGeom prst="rect">
              <a:avLst/>
            </a:prstGeom>
          </p:spPr>
          <p:txBody>
            <a:bodyPr lIns="0" tIns="0" rIns="0" bIns="0" rtlCol="0" anchor="t">
              <a:spAutoFit/>
            </a:bodyPr>
            <a:lstStyle/>
            <a:p>
              <a:pPr algn="r" defTabSz="457200">
                <a:lnSpc>
                  <a:spcPts val="1680"/>
                </a:lnSpc>
              </a:pPr>
              <a:r>
                <a:rPr lang="en-US" sz="1200">
                  <a:solidFill>
                    <a:srgbClr val="000000"/>
                  </a:solidFill>
                  <a:latin typeface="Canva Sans 2"/>
                </a:rPr>
                <a:t>25 </a:t>
              </a:r>
            </a:p>
          </p:txBody>
        </p:sp>
        <p:sp>
          <p:nvSpPr>
            <p:cNvPr id="51" name="TextBox 51"/>
            <p:cNvSpPr txBox="1"/>
            <p:nvPr/>
          </p:nvSpPr>
          <p:spPr>
            <a:xfrm>
              <a:off x="240032" y="8646888"/>
              <a:ext cx="385024" cy="529549"/>
            </a:xfrm>
            <a:prstGeom prst="rect">
              <a:avLst/>
            </a:prstGeom>
          </p:spPr>
          <p:txBody>
            <a:bodyPr lIns="0" tIns="0" rIns="0" bIns="0" rtlCol="0" anchor="t">
              <a:spAutoFit/>
            </a:bodyPr>
            <a:lstStyle/>
            <a:p>
              <a:pPr algn="r" defTabSz="457200">
                <a:lnSpc>
                  <a:spcPts val="1680"/>
                </a:lnSpc>
              </a:pPr>
              <a:r>
                <a:rPr lang="en-US" sz="1200">
                  <a:solidFill>
                    <a:srgbClr val="000000"/>
                  </a:solidFill>
                  <a:latin typeface="Canva Sans 2"/>
                </a:rPr>
                <a:t>0 </a:t>
              </a:r>
            </a:p>
          </p:txBody>
        </p:sp>
        <p:grpSp>
          <p:nvGrpSpPr>
            <p:cNvPr id="52" name="Group 52"/>
            <p:cNvGrpSpPr>
              <a:grpSpLocks noChangeAspect="1"/>
            </p:cNvGrpSpPr>
            <p:nvPr/>
          </p:nvGrpSpPr>
          <p:grpSpPr>
            <a:xfrm>
              <a:off x="828252" y="1318732"/>
              <a:ext cx="23562072" cy="7605017"/>
              <a:chOff x="0" y="536412"/>
              <a:chExt cx="23562072" cy="7605017"/>
            </a:xfrm>
          </p:grpSpPr>
          <p:sp>
            <p:nvSpPr>
              <p:cNvPr id="53" name="Freeform 53"/>
              <p:cNvSpPr/>
              <p:nvPr/>
            </p:nvSpPr>
            <p:spPr>
              <a:xfrm>
                <a:off x="0" y="7158107"/>
                <a:ext cx="256630" cy="983321"/>
              </a:xfrm>
              <a:custGeom>
                <a:avLst/>
                <a:gdLst/>
                <a:ahLst/>
                <a:cxnLst/>
                <a:rect l="l" t="t" r="r" b="b"/>
                <a:pathLst>
                  <a:path w="256630" h="983321">
                    <a:moveTo>
                      <a:pt x="0" y="983322"/>
                    </a:moveTo>
                    <a:lnTo>
                      <a:pt x="0" y="20022"/>
                    </a:lnTo>
                    <a:lnTo>
                      <a:pt x="0" y="20022"/>
                    </a:lnTo>
                    <a:cubicBezTo>
                      <a:pt x="0" y="8964"/>
                      <a:pt x="8964" y="0"/>
                      <a:pt x="20022" y="0"/>
                    </a:cubicBezTo>
                    <a:lnTo>
                      <a:pt x="236607" y="0"/>
                    </a:lnTo>
                    <a:cubicBezTo>
                      <a:pt x="247665" y="0"/>
                      <a:pt x="256629" y="8964"/>
                      <a:pt x="256630" y="20022"/>
                    </a:cubicBezTo>
                    <a:lnTo>
                      <a:pt x="256630" y="983322"/>
                    </a:lnTo>
                    <a:close/>
                  </a:path>
                </a:pathLst>
              </a:custGeom>
              <a:solidFill>
                <a:srgbClr val="C46220"/>
              </a:solidFill>
            </p:spPr>
            <p:txBody>
              <a:bodyPr/>
              <a:lstStyle/>
              <a:p>
                <a:pPr defTabSz="457200"/>
                <a:endParaRPr lang="en-US" sz="900">
                  <a:solidFill>
                    <a:prstClr val="black"/>
                  </a:solidFill>
                  <a:latin typeface="Calibri"/>
                </a:endParaRPr>
              </a:p>
            </p:txBody>
          </p:sp>
          <p:sp>
            <p:nvSpPr>
              <p:cNvPr id="54" name="Freeform 54"/>
              <p:cNvSpPr/>
              <p:nvPr/>
            </p:nvSpPr>
            <p:spPr>
              <a:xfrm>
                <a:off x="743715" y="6289688"/>
                <a:ext cx="256630" cy="1851740"/>
              </a:xfrm>
              <a:custGeom>
                <a:avLst/>
                <a:gdLst/>
                <a:ahLst/>
                <a:cxnLst/>
                <a:rect l="l" t="t" r="r" b="b"/>
                <a:pathLst>
                  <a:path w="256630" h="1851740">
                    <a:moveTo>
                      <a:pt x="0" y="1851741"/>
                    </a:moveTo>
                    <a:lnTo>
                      <a:pt x="0" y="20023"/>
                    </a:lnTo>
                    <a:cubicBezTo>
                      <a:pt x="0" y="14712"/>
                      <a:pt x="2109" y="9619"/>
                      <a:pt x="5864" y="5865"/>
                    </a:cubicBezTo>
                    <a:cubicBezTo>
                      <a:pt x="9619" y="2110"/>
                      <a:pt x="14712" y="0"/>
                      <a:pt x="20022" y="0"/>
                    </a:cubicBezTo>
                    <a:lnTo>
                      <a:pt x="236607" y="0"/>
                    </a:lnTo>
                    <a:cubicBezTo>
                      <a:pt x="241917" y="0"/>
                      <a:pt x="247010" y="2110"/>
                      <a:pt x="250765" y="5865"/>
                    </a:cubicBezTo>
                    <a:cubicBezTo>
                      <a:pt x="254520" y="9620"/>
                      <a:pt x="256629" y="14712"/>
                      <a:pt x="256629" y="20023"/>
                    </a:cubicBezTo>
                    <a:lnTo>
                      <a:pt x="256629" y="1851741"/>
                    </a:lnTo>
                    <a:close/>
                  </a:path>
                </a:pathLst>
              </a:custGeom>
              <a:solidFill>
                <a:srgbClr val="C46220"/>
              </a:solidFill>
            </p:spPr>
            <p:txBody>
              <a:bodyPr/>
              <a:lstStyle/>
              <a:p>
                <a:pPr defTabSz="457200"/>
                <a:endParaRPr lang="en-US" sz="900">
                  <a:solidFill>
                    <a:prstClr val="black"/>
                  </a:solidFill>
                  <a:latin typeface="Calibri"/>
                </a:endParaRPr>
              </a:p>
            </p:txBody>
          </p:sp>
          <p:sp>
            <p:nvSpPr>
              <p:cNvPr id="55" name="Freeform 55"/>
              <p:cNvSpPr/>
              <p:nvPr/>
            </p:nvSpPr>
            <p:spPr>
              <a:xfrm>
                <a:off x="1487430" y="4769955"/>
                <a:ext cx="256630" cy="3371474"/>
              </a:xfrm>
              <a:custGeom>
                <a:avLst/>
                <a:gdLst/>
                <a:ahLst/>
                <a:cxnLst/>
                <a:rect l="l" t="t" r="r" b="b"/>
                <a:pathLst>
                  <a:path w="256630" h="3371474">
                    <a:moveTo>
                      <a:pt x="0" y="3371474"/>
                    </a:moveTo>
                    <a:lnTo>
                      <a:pt x="0" y="20022"/>
                    </a:lnTo>
                    <a:cubicBezTo>
                      <a:pt x="0" y="14712"/>
                      <a:pt x="2109" y="9619"/>
                      <a:pt x="5864" y="5864"/>
                    </a:cubicBezTo>
                    <a:cubicBezTo>
                      <a:pt x="9619" y="2109"/>
                      <a:pt x="14712" y="0"/>
                      <a:pt x="20022" y="0"/>
                    </a:cubicBezTo>
                    <a:lnTo>
                      <a:pt x="236607" y="0"/>
                    </a:lnTo>
                    <a:cubicBezTo>
                      <a:pt x="241917" y="0"/>
                      <a:pt x="247010" y="2109"/>
                      <a:pt x="250765" y="5864"/>
                    </a:cubicBezTo>
                    <a:cubicBezTo>
                      <a:pt x="254520" y="9619"/>
                      <a:pt x="256629" y="14712"/>
                      <a:pt x="256629" y="20022"/>
                    </a:cubicBezTo>
                    <a:lnTo>
                      <a:pt x="256629" y="3371474"/>
                    </a:lnTo>
                    <a:close/>
                  </a:path>
                </a:pathLst>
              </a:custGeom>
              <a:solidFill>
                <a:srgbClr val="C46220"/>
              </a:solidFill>
            </p:spPr>
            <p:txBody>
              <a:bodyPr/>
              <a:lstStyle/>
              <a:p>
                <a:pPr defTabSz="457200"/>
                <a:endParaRPr lang="en-US" sz="900">
                  <a:solidFill>
                    <a:prstClr val="black"/>
                  </a:solidFill>
                  <a:latin typeface="Calibri"/>
                </a:endParaRPr>
              </a:p>
            </p:txBody>
          </p:sp>
          <p:sp>
            <p:nvSpPr>
              <p:cNvPr id="56" name="Freeform 56"/>
              <p:cNvSpPr/>
              <p:nvPr/>
            </p:nvSpPr>
            <p:spPr>
              <a:xfrm>
                <a:off x="2231145" y="4987060"/>
                <a:ext cx="256629" cy="3154369"/>
              </a:xfrm>
              <a:custGeom>
                <a:avLst/>
                <a:gdLst/>
                <a:ahLst/>
                <a:cxnLst/>
                <a:rect l="l" t="t" r="r" b="b"/>
                <a:pathLst>
                  <a:path w="256629" h="3154369">
                    <a:moveTo>
                      <a:pt x="0" y="3154369"/>
                    </a:moveTo>
                    <a:lnTo>
                      <a:pt x="0" y="20022"/>
                    </a:lnTo>
                    <a:cubicBezTo>
                      <a:pt x="0" y="14712"/>
                      <a:pt x="2109" y="9619"/>
                      <a:pt x="5864" y="5864"/>
                    </a:cubicBezTo>
                    <a:cubicBezTo>
                      <a:pt x="9619" y="2109"/>
                      <a:pt x="14712" y="0"/>
                      <a:pt x="20022" y="0"/>
                    </a:cubicBezTo>
                    <a:lnTo>
                      <a:pt x="236607" y="0"/>
                    </a:lnTo>
                    <a:cubicBezTo>
                      <a:pt x="241917" y="0"/>
                      <a:pt x="247010" y="2109"/>
                      <a:pt x="250765" y="5864"/>
                    </a:cubicBezTo>
                    <a:cubicBezTo>
                      <a:pt x="254520" y="9619"/>
                      <a:pt x="256629" y="14712"/>
                      <a:pt x="256629" y="20022"/>
                    </a:cubicBezTo>
                    <a:lnTo>
                      <a:pt x="256629" y="3154369"/>
                    </a:lnTo>
                    <a:close/>
                  </a:path>
                </a:pathLst>
              </a:custGeom>
              <a:solidFill>
                <a:srgbClr val="C46220"/>
              </a:solidFill>
            </p:spPr>
            <p:txBody>
              <a:bodyPr/>
              <a:lstStyle/>
              <a:p>
                <a:pPr defTabSz="457200"/>
                <a:endParaRPr lang="en-US" sz="900">
                  <a:solidFill>
                    <a:prstClr val="black"/>
                  </a:solidFill>
                  <a:latin typeface="Calibri"/>
                </a:endParaRPr>
              </a:p>
            </p:txBody>
          </p:sp>
          <p:sp>
            <p:nvSpPr>
              <p:cNvPr id="57" name="Freeform 57"/>
              <p:cNvSpPr/>
              <p:nvPr/>
            </p:nvSpPr>
            <p:spPr>
              <a:xfrm>
                <a:off x="2974860" y="4444298"/>
                <a:ext cx="256629" cy="3697131"/>
              </a:xfrm>
              <a:custGeom>
                <a:avLst/>
                <a:gdLst/>
                <a:ahLst/>
                <a:cxnLst/>
                <a:rect l="l" t="t" r="r" b="b"/>
                <a:pathLst>
                  <a:path w="256629" h="3697131">
                    <a:moveTo>
                      <a:pt x="0" y="3697131"/>
                    </a:moveTo>
                    <a:lnTo>
                      <a:pt x="0" y="20022"/>
                    </a:lnTo>
                    <a:cubicBezTo>
                      <a:pt x="0" y="14712"/>
                      <a:pt x="2109" y="9619"/>
                      <a:pt x="5864" y="5864"/>
                    </a:cubicBezTo>
                    <a:cubicBezTo>
                      <a:pt x="9619" y="2109"/>
                      <a:pt x="14712" y="0"/>
                      <a:pt x="20022" y="0"/>
                    </a:cubicBezTo>
                    <a:lnTo>
                      <a:pt x="236607" y="0"/>
                    </a:lnTo>
                    <a:cubicBezTo>
                      <a:pt x="247665" y="0"/>
                      <a:pt x="256629" y="8964"/>
                      <a:pt x="256629" y="20022"/>
                    </a:cubicBezTo>
                    <a:lnTo>
                      <a:pt x="256629" y="3697131"/>
                    </a:lnTo>
                    <a:close/>
                  </a:path>
                </a:pathLst>
              </a:custGeom>
              <a:solidFill>
                <a:srgbClr val="C46220"/>
              </a:solidFill>
            </p:spPr>
            <p:txBody>
              <a:bodyPr/>
              <a:lstStyle/>
              <a:p>
                <a:pPr defTabSz="457200"/>
                <a:endParaRPr lang="en-US" sz="900">
                  <a:solidFill>
                    <a:prstClr val="black"/>
                  </a:solidFill>
                  <a:latin typeface="Calibri"/>
                </a:endParaRPr>
              </a:p>
            </p:txBody>
          </p:sp>
          <p:sp>
            <p:nvSpPr>
              <p:cNvPr id="58" name="Freeform 58"/>
              <p:cNvSpPr/>
              <p:nvPr/>
            </p:nvSpPr>
            <p:spPr>
              <a:xfrm>
                <a:off x="3718575" y="4444298"/>
                <a:ext cx="256630" cy="3697131"/>
              </a:xfrm>
              <a:custGeom>
                <a:avLst/>
                <a:gdLst/>
                <a:ahLst/>
                <a:cxnLst/>
                <a:rect l="l" t="t" r="r" b="b"/>
                <a:pathLst>
                  <a:path w="256630" h="3697131">
                    <a:moveTo>
                      <a:pt x="0" y="3697131"/>
                    </a:moveTo>
                    <a:lnTo>
                      <a:pt x="0" y="20022"/>
                    </a:lnTo>
                    <a:cubicBezTo>
                      <a:pt x="0" y="14712"/>
                      <a:pt x="2109" y="9619"/>
                      <a:pt x="5864" y="5864"/>
                    </a:cubicBezTo>
                    <a:cubicBezTo>
                      <a:pt x="9619" y="2109"/>
                      <a:pt x="14712" y="0"/>
                      <a:pt x="20022" y="0"/>
                    </a:cubicBezTo>
                    <a:lnTo>
                      <a:pt x="236607" y="0"/>
                    </a:lnTo>
                    <a:cubicBezTo>
                      <a:pt x="241917" y="0"/>
                      <a:pt x="247010" y="2109"/>
                      <a:pt x="250765" y="5864"/>
                    </a:cubicBezTo>
                    <a:cubicBezTo>
                      <a:pt x="254520" y="9619"/>
                      <a:pt x="256629" y="14712"/>
                      <a:pt x="256629" y="20022"/>
                    </a:cubicBezTo>
                    <a:lnTo>
                      <a:pt x="256629" y="3697131"/>
                    </a:lnTo>
                    <a:close/>
                  </a:path>
                </a:pathLst>
              </a:custGeom>
              <a:solidFill>
                <a:srgbClr val="C46220"/>
              </a:solidFill>
            </p:spPr>
            <p:txBody>
              <a:bodyPr/>
              <a:lstStyle/>
              <a:p>
                <a:pPr defTabSz="457200"/>
                <a:endParaRPr lang="en-US" sz="900">
                  <a:solidFill>
                    <a:prstClr val="black"/>
                  </a:solidFill>
                  <a:latin typeface="Calibri"/>
                </a:endParaRPr>
              </a:p>
            </p:txBody>
          </p:sp>
          <p:sp>
            <p:nvSpPr>
              <p:cNvPr id="59" name="Freeform 59"/>
              <p:cNvSpPr/>
              <p:nvPr/>
            </p:nvSpPr>
            <p:spPr>
              <a:xfrm>
                <a:off x="4462290" y="3033117"/>
                <a:ext cx="256629" cy="5108312"/>
              </a:xfrm>
              <a:custGeom>
                <a:avLst/>
                <a:gdLst/>
                <a:ahLst/>
                <a:cxnLst/>
                <a:rect l="l" t="t" r="r" b="b"/>
                <a:pathLst>
                  <a:path w="256629" h="5108312">
                    <a:moveTo>
                      <a:pt x="0" y="5108312"/>
                    </a:moveTo>
                    <a:lnTo>
                      <a:pt x="0" y="20022"/>
                    </a:lnTo>
                    <a:cubicBezTo>
                      <a:pt x="0" y="14712"/>
                      <a:pt x="2109" y="9619"/>
                      <a:pt x="5864" y="5864"/>
                    </a:cubicBezTo>
                    <a:cubicBezTo>
                      <a:pt x="9619" y="2109"/>
                      <a:pt x="14712" y="0"/>
                      <a:pt x="20022" y="0"/>
                    </a:cubicBezTo>
                    <a:lnTo>
                      <a:pt x="236607" y="0"/>
                    </a:lnTo>
                    <a:cubicBezTo>
                      <a:pt x="247665" y="0"/>
                      <a:pt x="256629" y="8964"/>
                      <a:pt x="256629" y="20022"/>
                    </a:cubicBezTo>
                    <a:lnTo>
                      <a:pt x="256629" y="5108312"/>
                    </a:lnTo>
                    <a:close/>
                  </a:path>
                </a:pathLst>
              </a:custGeom>
              <a:solidFill>
                <a:srgbClr val="C46220"/>
              </a:solidFill>
            </p:spPr>
            <p:txBody>
              <a:bodyPr/>
              <a:lstStyle/>
              <a:p>
                <a:pPr defTabSz="457200"/>
                <a:endParaRPr lang="en-US" sz="900">
                  <a:solidFill>
                    <a:prstClr val="black"/>
                  </a:solidFill>
                  <a:latin typeface="Calibri"/>
                </a:endParaRPr>
              </a:p>
            </p:txBody>
          </p:sp>
          <p:sp>
            <p:nvSpPr>
              <p:cNvPr id="60" name="Freeform 60"/>
              <p:cNvSpPr/>
              <p:nvPr/>
            </p:nvSpPr>
            <p:spPr>
              <a:xfrm>
                <a:off x="5206004" y="3901535"/>
                <a:ext cx="256630" cy="4239893"/>
              </a:xfrm>
              <a:custGeom>
                <a:avLst/>
                <a:gdLst/>
                <a:ahLst/>
                <a:cxnLst/>
                <a:rect l="l" t="t" r="r" b="b"/>
                <a:pathLst>
                  <a:path w="256630" h="4239893">
                    <a:moveTo>
                      <a:pt x="0" y="4239894"/>
                    </a:moveTo>
                    <a:lnTo>
                      <a:pt x="0" y="20023"/>
                    </a:lnTo>
                    <a:cubicBezTo>
                      <a:pt x="0" y="14713"/>
                      <a:pt x="2110" y="9620"/>
                      <a:pt x="5865" y="5865"/>
                    </a:cubicBezTo>
                    <a:cubicBezTo>
                      <a:pt x="9620" y="2110"/>
                      <a:pt x="14713" y="0"/>
                      <a:pt x="20023" y="0"/>
                    </a:cubicBezTo>
                    <a:lnTo>
                      <a:pt x="236608" y="0"/>
                    </a:lnTo>
                    <a:cubicBezTo>
                      <a:pt x="241918" y="0"/>
                      <a:pt x="247011" y="2110"/>
                      <a:pt x="250766" y="5865"/>
                    </a:cubicBezTo>
                    <a:cubicBezTo>
                      <a:pt x="254520" y="9620"/>
                      <a:pt x="256630" y="14713"/>
                      <a:pt x="256630" y="20023"/>
                    </a:cubicBezTo>
                    <a:lnTo>
                      <a:pt x="256630" y="4239894"/>
                    </a:lnTo>
                    <a:close/>
                  </a:path>
                </a:pathLst>
              </a:custGeom>
              <a:solidFill>
                <a:srgbClr val="C46220"/>
              </a:solidFill>
            </p:spPr>
            <p:txBody>
              <a:bodyPr/>
              <a:lstStyle/>
              <a:p>
                <a:pPr defTabSz="457200"/>
                <a:endParaRPr lang="en-US" sz="900">
                  <a:solidFill>
                    <a:prstClr val="black"/>
                  </a:solidFill>
                  <a:latin typeface="Calibri"/>
                </a:endParaRPr>
              </a:p>
            </p:txBody>
          </p:sp>
          <p:sp>
            <p:nvSpPr>
              <p:cNvPr id="61" name="Freeform 61"/>
              <p:cNvSpPr/>
              <p:nvPr/>
            </p:nvSpPr>
            <p:spPr>
              <a:xfrm>
                <a:off x="5949719" y="4444298"/>
                <a:ext cx="256630" cy="3697131"/>
              </a:xfrm>
              <a:custGeom>
                <a:avLst/>
                <a:gdLst/>
                <a:ahLst/>
                <a:cxnLst/>
                <a:rect l="l" t="t" r="r" b="b"/>
                <a:pathLst>
                  <a:path w="256630" h="3697131">
                    <a:moveTo>
                      <a:pt x="0" y="3697131"/>
                    </a:moveTo>
                    <a:lnTo>
                      <a:pt x="0" y="20022"/>
                    </a:lnTo>
                    <a:cubicBezTo>
                      <a:pt x="0" y="14712"/>
                      <a:pt x="2110" y="9619"/>
                      <a:pt x="5865" y="5864"/>
                    </a:cubicBezTo>
                    <a:cubicBezTo>
                      <a:pt x="9620" y="2109"/>
                      <a:pt x="14713" y="0"/>
                      <a:pt x="20023" y="0"/>
                    </a:cubicBezTo>
                    <a:lnTo>
                      <a:pt x="236608" y="0"/>
                    </a:lnTo>
                    <a:cubicBezTo>
                      <a:pt x="241918" y="0"/>
                      <a:pt x="247011" y="2109"/>
                      <a:pt x="250766" y="5864"/>
                    </a:cubicBezTo>
                    <a:cubicBezTo>
                      <a:pt x="254521" y="9619"/>
                      <a:pt x="256630" y="14712"/>
                      <a:pt x="256630" y="20022"/>
                    </a:cubicBezTo>
                    <a:lnTo>
                      <a:pt x="256630" y="3697131"/>
                    </a:lnTo>
                    <a:close/>
                  </a:path>
                </a:pathLst>
              </a:custGeom>
              <a:solidFill>
                <a:srgbClr val="C46220"/>
              </a:solidFill>
            </p:spPr>
            <p:txBody>
              <a:bodyPr/>
              <a:lstStyle/>
              <a:p>
                <a:pPr defTabSz="457200"/>
                <a:endParaRPr lang="en-US" sz="900">
                  <a:solidFill>
                    <a:prstClr val="black"/>
                  </a:solidFill>
                  <a:latin typeface="Calibri"/>
                </a:endParaRPr>
              </a:p>
            </p:txBody>
          </p:sp>
          <p:sp>
            <p:nvSpPr>
              <p:cNvPr id="62" name="Freeform 62"/>
              <p:cNvSpPr/>
              <p:nvPr/>
            </p:nvSpPr>
            <p:spPr>
              <a:xfrm>
                <a:off x="6693434" y="4335745"/>
                <a:ext cx="256630" cy="3805684"/>
              </a:xfrm>
              <a:custGeom>
                <a:avLst/>
                <a:gdLst/>
                <a:ahLst/>
                <a:cxnLst/>
                <a:rect l="l" t="t" r="r" b="b"/>
                <a:pathLst>
                  <a:path w="256630" h="3805684">
                    <a:moveTo>
                      <a:pt x="0" y="3805684"/>
                    </a:moveTo>
                    <a:lnTo>
                      <a:pt x="0" y="20022"/>
                    </a:lnTo>
                    <a:cubicBezTo>
                      <a:pt x="0" y="14712"/>
                      <a:pt x="2109" y="9619"/>
                      <a:pt x="5865" y="5864"/>
                    </a:cubicBezTo>
                    <a:cubicBezTo>
                      <a:pt x="9620" y="2109"/>
                      <a:pt x="14712" y="0"/>
                      <a:pt x="20023" y="0"/>
                    </a:cubicBezTo>
                    <a:lnTo>
                      <a:pt x="236607" y="0"/>
                    </a:lnTo>
                    <a:cubicBezTo>
                      <a:pt x="241918" y="0"/>
                      <a:pt x="247011" y="2109"/>
                      <a:pt x="250765" y="5864"/>
                    </a:cubicBezTo>
                    <a:cubicBezTo>
                      <a:pt x="254521" y="9619"/>
                      <a:pt x="256630" y="14712"/>
                      <a:pt x="256630" y="20022"/>
                    </a:cubicBezTo>
                    <a:lnTo>
                      <a:pt x="256630" y="3805684"/>
                    </a:lnTo>
                    <a:close/>
                  </a:path>
                </a:pathLst>
              </a:custGeom>
              <a:solidFill>
                <a:srgbClr val="C46220"/>
              </a:solidFill>
            </p:spPr>
            <p:txBody>
              <a:bodyPr/>
              <a:lstStyle/>
              <a:p>
                <a:pPr defTabSz="457200"/>
                <a:endParaRPr lang="en-US" sz="900">
                  <a:solidFill>
                    <a:prstClr val="black"/>
                  </a:solidFill>
                  <a:latin typeface="Calibri"/>
                </a:endParaRPr>
              </a:p>
            </p:txBody>
          </p:sp>
          <p:sp>
            <p:nvSpPr>
              <p:cNvPr id="63" name="Freeform 63"/>
              <p:cNvSpPr/>
              <p:nvPr/>
            </p:nvSpPr>
            <p:spPr>
              <a:xfrm>
                <a:off x="7437149" y="3575879"/>
                <a:ext cx="256630" cy="4565550"/>
              </a:xfrm>
              <a:custGeom>
                <a:avLst/>
                <a:gdLst/>
                <a:ahLst/>
                <a:cxnLst/>
                <a:rect l="l" t="t" r="r" b="b"/>
                <a:pathLst>
                  <a:path w="256630" h="4565550">
                    <a:moveTo>
                      <a:pt x="0" y="4565550"/>
                    </a:moveTo>
                    <a:lnTo>
                      <a:pt x="0" y="20022"/>
                    </a:lnTo>
                    <a:cubicBezTo>
                      <a:pt x="0" y="14712"/>
                      <a:pt x="2109" y="9619"/>
                      <a:pt x="5865" y="5864"/>
                    </a:cubicBezTo>
                    <a:cubicBezTo>
                      <a:pt x="9620" y="2109"/>
                      <a:pt x="14712" y="0"/>
                      <a:pt x="20023" y="0"/>
                    </a:cubicBezTo>
                    <a:lnTo>
                      <a:pt x="236607" y="0"/>
                    </a:lnTo>
                    <a:cubicBezTo>
                      <a:pt x="241918" y="0"/>
                      <a:pt x="247011" y="2109"/>
                      <a:pt x="250765" y="5864"/>
                    </a:cubicBezTo>
                    <a:cubicBezTo>
                      <a:pt x="254521" y="9619"/>
                      <a:pt x="256630" y="14712"/>
                      <a:pt x="256630" y="20022"/>
                    </a:cubicBezTo>
                    <a:lnTo>
                      <a:pt x="256630" y="4565550"/>
                    </a:lnTo>
                    <a:close/>
                  </a:path>
                </a:pathLst>
              </a:custGeom>
              <a:solidFill>
                <a:srgbClr val="C46220"/>
              </a:solidFill>
            </p:spPr>
            <p:txBody>
              <a:bodyPr/>
              <a:lstStyle/>
              <a:p>
                <a:pPr defTabSz="457200"/>
                <a:endParaRPr lang="en-US" sz="900">
                  <a:solidFill>
                    <a:prstClr val="black"/>
                  </a:solidFill>
                  <a:latin typeface="Calibri"/>
                </a:endParaRPr>
              </a:p>
            </p:txBody>
          </p:sp>
          <p:sp>
            <p:nvSpPr>
              <p:cNvPr id="64" name="Freeform 64"/>
              <p:cNvSpPr/>
              <p:nvPr/>
            </p:nvSpPr>
            <p:spPr>
              <a:xfrm>
                <a:off x="8180864" y="6506793"/>
                <a:ext cx="256629" cy="1634636"/>
              </a:xfrm>
              <a:custGeom>
                <a:avLst/>
                <a:gdLst/>
                <a:ahLst/>
                <a:cxnLst/>
                <a:rect l="l" t="t" r="r" b="b"/>
                <a:pathLst>
                  <a:path w="256629" h="1634636">
                    <a:moveTo>
                      <a:pt x="0" y="1634636"/>
                    </a:moveTo>
                    <a:lnTo>
                      <a:pt x="0" y="20022"/>
                    </a:lnTo>
                    <a:cubicBezTo>
                      <a:pt x="0" y="8964"/>
                      <a:pt x="8965" y="0"/>
                      <a:pt x="20022" y="0"/>
                    </a:cubicBezTo>
                    <a:lnTo>
                      <a:pt x="236607" y="0"/>
                    </a:lnTo>
                    <a:cubicBezTo>
                      <a:pt x="247665" y="0"/>
                      <a:pt x="256630" y="8964"/>
                      <a:pt x="256630" y="20022"/>
                    </a:cubicBezTo>
                    <a:lnTo>
                      <a:pt x="256630" y="1634636"/>
                    </a:lnTo>
                    <a:close/>
                  </a:path>
                </a:pathLst>
              </a:custGeom>
              <a:solidFill>
                <a:srgbClr val="C46220"/>
              </a:solidFill>
            </p:spPr>
            <p:txBody>
              <a:bodyPr/>
              <a:lstStyle/>
              <a:p>
                <a:pPr defTabSz="457200"/>
                <a:endParaRPr lang="en-US" sz="900">
                  <a:solidFill>
                    <a:prstClr val="black"/>
                  </a:solidFill>
                  <a:latin typeface="Calibri"/>
                </a:endParaRPr>
              </a:p>
            </p:txBody>
          </p:sp>
          <p:sp>
            <p:nvSpPr>
              <p:cNvPr id="65" name="Freeform 65"/>
              <p:cNvSpPr/>
              <p:nvPr/>
            </p:nvSpPr>
            <p:spPr>
              <a:xfrm>
                <a:off x="8924579" y="5421269"/>
                <a:ext cx="256629" cy="2720160"/>
              </a:xfrm>
              <a:custGeom>
                <a:avLst/>
                <a:gdLst/>
                <a:ahLst/>
                <a:cxnLst/>
                <a:rect l="l" t="t" r="r" b="b"/>
                <a:pathLst>
                  <a:path w="256629" h="2720160">
                    <a:moveTo>
                      <a:pt x="0" y="2720160"/>
                    </a:moveTo>
                    <a:lnTo>
                      <a:pt x="0" y="20023"/>
                    </a:lnTo>
                    <a:cubicBezTo>
                      <a:pt x="0" y="8965"/>
                      <a:pt x="8964" y="0"/>
                      <a:pt x="20022" y="0"/>
                    </a:cubicBezTo>
                    <a:lnTo>
                      <a:pt x="236608" y="0"/>
                    </a:lnTo>
                    <a:cubicBezTo>
                      <a:pt x="247666" y="0"/>
                      <a:pt x="256630" y="8965"/>
                      <a:pt x="256630" y="20023"/>
                    </a:cubicBezTo>
                    <a:lnTo>
                      <a:pt x="256630" y="2720160"/>
                    </a:lnTo>
                    <a:close/>
                  </a:path>
                </a:pathLst>
              </a:custGeom>
              <a:solidFill>
                <a:srgbClr val="C46220"/>
              </a:solidFill>
            </p:spPr>
            <p:txBody>
              <a:bodyPr/>
              <a:lstStyle/>
              <a:p>
                <a:pPr defTabSz="457200"/>
                <a:endParaRPr lang="en-US" sz="900">
                  <a:solidFill>
                    <a:prstClr val="black"/>
                  </a:solidFill>
                  <a:latin typeface="Calibri"/>
                </a:endParaRPr>
              </a:p>
            </p:txBody>
          </p:sp>
          <p:sp>
            <p:nvSpPr>
              <p:cNvPr id="66" name="Freeform 66"/>
              <p:cNvSpPr/>
              <p:nvPr/>
            </p:nvSpPr>
            <p:spPr>
              <a:xfrm>
                <a:off x="9668294" y="5095612"/>
                <a:ext cx="256629" cy="3045817"/>
              </a:xfrm>
              <a:custGeom>
                <a:avLst/>
                <a:gdLst/>
                <a:ahLst/>
                <a:cxnLst/>
                <a:rect l="l" t="t" r="r" b="b"/>
                <a:pathLst>
                  <a:path w="256629" h="3045817">
                    <a:moveTo>
                      <a:pt x="0" y="3045817"/>
                    </a:moveTo>
                    <a:lnTo>
                      <a:pt x="0" y="20022"/>
                    </a:lnTo>
                    <a:cubicBezTo>
                      <a:pt x="0" y="8964"/>
                      <a:pt x="8964" y="0"/>
                      <a:pt x="20022" y="0"/>
                    </a:cubicBezTo>
                    <a:lnTo>
                      <a:pt x="236608" y="0"/>
                    </a:lnTo>
                    <a:cubicBezTo>
                      <a:pt x="247666" y="0"/>
                      <a:pt x="256630" y="8964"/>
                      <a:pt x="256630" y="20022"/>
                    </a:cubicBezTo>
                    <a:lnTo>
                      <a:pt x="256630" y="3045817"/>
                    </a:lnTo>
                    <a:close/>
                  </a:path>
                </a:pathLst>
              </a:custGeom>
              <a:solidFill>
                <a:srgbClr val="C46220"/>
              </a:solidFill>
            </p:spPr>
            <p:txBody>
              <a:bodyPr/>
              <a:lstStyle/>
              <a:p>
                <a:pPr defTabSz="457200"/>
                <a:endParaRPr lang="en-US" sz="900">
                  <a:solidFill>
                    <a:prstClr val="black"/>
                  </a:solidFill>
                  <a:latin typeface="Calibri"/>
                </a:endParaRPr>
              </a:p>
            </p:txBody>
          </p:sp>
          <p:sp>
            <p:nvSpPr>
              <p:cNvPr id="67" name="Freeform 67"/>
              <p:cNvSpPr/>
              <p:nvPr/>
            </p:nvSpPr>
            <p:spPr>
              <a:xfrm>
                <a:off x="10412009" y="5529821"/>
                <a:ext cx="256630" cy="2611607"/>
              </a:xfrm>
              <a:custGeom>
                <a:avLst/>
                <a:gdLst/>
                <a:ahLst/>
                <a:cxnLst/>
                <a:rect l="l" t="t" r="r" b="b"/>
                <a:pathLst>
                  <a:path w="256630" h="2611607">
                    <a:moveTo>
                      <a:pt x="0" y="2611608"/>
                    </a:moveTo>
                    <a:lnTo>
                      <a:pt x="0" y="20023"/>
                    </a:lnTo>
                    <a:cubicBezTo>
                      <a:pt x="0" y="14712"/>
                      <a:pt x="2109" y="9620"/>
                      <a:pt x="5864" y="5865"/>
                    </a:cubicBezTo>
                    <a:cubicBezTo>
                      <a:pt x="9619" y="2110"/>
                      <a:pt x="14712" y="0"/>
                      <a:pt x="20022" y="0"/>
                    </a:cubicBezTo>
                    <a:lnTo>
                      <a:pt x="236607" y="0"/>
                    </a:lnTo>
                    <a:cubicBezTo>
                      <a:pt x="241917" y="0"/>
                      <a:pt x="247010" y="2110"/>
                      <a:pt x="250765" y="5865"/>
                    </a:cubicBezTo>
                    <a:cubicBezTo>
                      <a:pt x="254521" y="9620"/>
                      <a:pt x="256630" y="14712"/>
                      <a:pt x="256630" y="20023"/>
                    </a:cubicBezTo>
                    <a:lnTo>
                      <a:pt x="256630" y="2611608"/>
                    </a:lnTo>
                    <a:close/>
                  </a:path>
                </a:pathLst>
              </a:custGeom>
              <a:solidFill>
                <a:srgbClr val="C46220"/>
              </a:solidFill>
            </p:spPr>
            <p:txBody>
              <a:bodyPr/>
              <a:lstStyle/>
              <a:p>
                <a:pPr defTabSz="457200"/>
                <a:endParaRPr lang="en-US" sz="900">
                  <a:solidFill>
                    <a:prstClr val="black"/>
                  </a:solidFill>
                  <a:latin typeface="Calibri"/>
                </a:endParaRPr>
              </a:p>
            </p:txBody>
          </p:sp>
          <p:sp>
            <p:nvSpPr>
              <p:cNvPr id="68" name="Freeform 68"/>
              <p:cNvSpPr/>
              <p:nvPr/>
            </p:nvSpPr>
            <p:spPr>
              <a:xfrm>
                <a:off x="11155724" y="5638374"/>
                <a:ext cx="256630" cy="2503055"/>
              </a:xfrm>
              <a:custGeom>
                <a:avLst/>
                <a:gdLst/>
                <a:ahLst/>
                <a:cxnLst/>
                <a:rect l="l" t="t" r="r" b="b"/>
                <a:pathLst>
                  <a:path w="256630" h="2503055">
                    <a:moveTo>
                      <a:pt x="0" y="2503055"/>
                    </a:moveTo>
                    <a:lnTo>
                      <a:pt x="0" y="20022"/>
                    </a:lnTo>
                    <a:cubicBezTo>
                      <a:pt x="0" y="14712"/>
                      <a:pt x="2109" y="9619"/>
                      <a:pt x="5864" y="5864"/>
                    </a:cubicBezTo>
                    <a:cubicBezTo>
                      <a:pt x="9619" y="2109"/>
                      <a:pt x="14712" y="0"/>
                      <a:pt x="20023" y="0"/>
                    </a:cubicBezTo>
                    <a:lnTo>
                      <a:pt x="236607" y="0"/>
                    </a:lnTo>
                    <a:cubicBezTo>
                      <a:pt x="241918" y="0"/>
                      <a:pt x="247010" y="2109"/>
                      <a:pt x="250765" y="5864"/>
                    </a:cubicBezTo>
                    <a:cubicBezTo>
                      <a:pt x="254521" y="9619"/>
                      <a:pt x="256630" y="14712"/>
                      <a:pt x="256630" y="20022"/>
                    </a:cubicBezTo>
                    <a:lnTo>
                      <a:pt x="256630" y="2503055"/>
                    </a:lnTo>
                    <a:close/>
                  </a:path>
                </a:pathLst>
              </a:custGeom>
              <a:solidFill>
                <a:srgbClr val="C46220"/>
              </a:solidFill>
            </p:spPr>
            <p:txBody>
              <a:bodyPr/>
              <a:lstStyle/>
              <a:p>
                <a:pPr defTabSz="457200"/>
                <a:endParaRPr lang="en-US" sz="900">
                  <a:solidFill>
                    <a:prstClr val="black"/>
                  </a:solidFill>
                  <a:latin typeface="Calibri"/>
                </a:endParaRPr>
              </a:p>
            </p:txBody>
          </p:sp>
          <p:sp>
            <p:nvSpPr>
              <p:cNvPr id="69" name="Freeform 69"/>
              <p:cNvSpPr/>
              <p:nvPr/>
            </p:nvSpPr>
            <p:spPr>
              <a:xfrm>
                <a:off x="11899439" y="6506793"/>
                <a:ext cx="256629" cy="1634636"/>
              </a:xfrm>
              <a:custGeom>
                <a:avLst/>
                <a:gdLst/>
                <a:ahLst/>
                <a:cxnLst/>
                <a:rect l="l" t="t" r="r" b="b"/>
                <a:pathLst>
                  <a:path w="256629" h="1634636">
                    <a:moveTo>
                      <a:pt x="0" y="1634636"/>
                    </a:moveTo>
                    <a:lnTo>
                      <a:pt x="0" y="20022"/>
                    </a:lnTo>
                    <a:cubicBezTo>
                      <a:pt x="0" y="14711"/>
                      <a:pt x="2110" y="9619"/>
                      <a:pt x="5865" y="5864"/>
                    </a:cubicBezTo>
                    <a:cubicBezTo>
                      <a:pt x="9619" y="2109"/>
                      <a:pt x="14712" y="0"/>
                      <a:pt x="20023" y="0"/>
                    </a:cubicBezTo>
                    <a:lnTo>
                      <a:pt x="236607" y="0"/>
                    </a:lnTo>
                    <a:cubicBezTo>
                      <a:pt x="247665" y="0"/>
                      <a:pt x="256629" y="8964"/>
                      <a:pt x="256629" y="20022"/>
                    </a:cubicBezTo>
                    <a:lnTo>
                      <a:pt x="256629" y="1634636"/>
                    </a:lnTo>
                    <a:close/>
                  </a:path>
                </a:pathLst>
              </a:custGeom>
              <a:solidFill>
                <a:srgbClr val="C46220"/>
              </a:solidFill>
            </p:spPr>
            <p:txBody>
              <a:bodyPr/>
              <a:lstStyle/>
              <a:p>
                <a:pPr defTabSz="457200"/>
                <a:endParaRPr lang="en-US" sz="900">
                  <a:solidFill>
                    <a:prstClr val="black"/>
                  </a:solidFill>
                  <a:latin typeface="Calibri"/>
                </a:endParaRPr>
              </a:p>
            </p:txBody>
          </p:sp>
          <p:sp>
            <p:nvSpPr>
              <p:cNvPr id="70" name="Freeform 70"/>
              <p:cNvSpPr/>
              <p:nvPr/>
            </p:nvSpPr>
            <p:spPr>
              <a:xfrm>
                <a:off x="12643154" y="7158107"/>
                <a:ext cx="256629" cy="983321"/>
              </a:xfrm>
              <a:custGeom>
                <a:avLst/>
                <a:gdLst/>
                <a:ahLst/>
                <a:cxnLst/>
                <a:rect l="l" t="t" r="r" b="b"/>
                <a:pathLst>
                  <a:path w="256629" h="983321">
                    <a:moveTo>
                      <a:pt x="0" y="983322"/>
                    </a:moveTo>
                    <a:lnTo>
                      <a:pt x="0" y="20022"/>
                    </a:lnTo>
                    <a:cubicBezTo>
                      <a:pt x="0" y="8965"/>
                      <a:pt x="8964" y="0"/>
                      <a:pt x="20022" y="0"/>
                    </a:cubicBezTo>
                    <a:lnTo>
                      <a:pt x="236607" y="0"/>
                    </a:lnTo>
                    <a:cubicBezTo>
                      <a:pt x="247665" y="0"/>
                      <a:pt x="256629" y="8965"/>
                      <a:pt x="256629" y="20022"/>
                    </a:cubicBezTo>
                    <a:lnTo>
                      <a:pt x="256629" y="983322"/>
                    </a:lnTo>
                    <a:close/>
                  </a:path>
                </a:pathLst>
              </a:custGeom>
              <a:solidFill>
                <a:srgbClr val="C46220"/>
              </a:solidFill>
            </p:spPr>
            <p:txBody>
              <a:bodyPr/>
              <a:lstStyle/>
              <a:p>
                <a:pPr defTabSz="457200"/>
                <a:endParaRPr lang="en-US" sz="900">
                  <a:solidFill>
                    <a:prstClr val="black"/>
                  </a:solidFill>
                  <a:latin typeface="Calibri"/>
                </a:endParaRPr>
              </a:p>
            </p:txBody>
          </p:sp>
          <p:sp>
            <p:nvSpPr>
              <p:cNvPr id="71" name="Freeform 71"/>
              <p:cNvSpPr/>
              <p:nvPr/>
            </p:nvSpPr>
            <p:spPr>
              <a:xfrm>
                <a:off x="13386868" y="5638373"/>
                <a:ext cx="256631" cy="2503055"/>
              </a:xfrm>
              <a:custGeom>
                <a:avLst/>
                <a:gdLst/>
                <a:ahLst/>
                <a:cxnLst/>
                <a:rect l="l" t="t" r="r" b="b"/>
                <a:pathLst>
                  <a:path w="256631" h="2503055">
                    <a:moveTo>
                      <a:pt x="0" y="2503056"/>
                    </a:moveTo>
                    <a:lnTo>
                      <a:pt x="0" y="20023"/>
                    </a:lnTo>
                    <a:cubicBezTo>
                      <a:pt x="0" y="14713"/>
                      <a:pt x="2110" y="9619"/>
                      <a:pt x="5865" y="5865"/>
                    </a:cubicBezTo>
                    <a:cubicBezTo>
                      <a:pt x="9620" y="2110"/>
                      <a:pt x="14714" y="0"/>
                      <a:pt x="20024" y="1"/>
                    </a:cubicBezTo>
                    <a:lnTo>
                      <a:pt x="236607" y="1"/>
                    </a:lnTo>
                    <a:cubicBezTo>
                      <a:pt x="241917" y="0"/>
                      <a:pt x="247011" y="2110"/>
                      <a:pt x="250766" y="5865"/>
                    </a:cubicBezTo>
                    <a:cubicBezTo>
                      <a:pt x="254521" y="9619"/>
                      <a:pt x="256631" y="14713"/>
                      <a:pt x="256631" y="20023"/>
                    </a:cubicBezTo>
                    <a:lnTo>
                      <a:pt x="256631" y="2503056"/>
                    </a:lnTo>
                    <a:close/>
                  </a:path>
                </a:pathLst>
              </a:custGeom>
              <a:solidFill>
                <a:srgbClr val="C46220"/>
              </a:solidFill>
            </p:spPr>
            <p:txBody>
              <a:bodyPr/>
              <a:lstStyle/>
              <a:p>
                <a:pPr defTabSz="457200"/>
                <a:endParaRPr lang="en-US" sz="900">
                  <a:solidFill>
                    <a:prstClr val="black"/>
                  </a:solidFill>
                  <a:latin typeface="Calibri"/>
                </a:endParaRPr>
              </a:p>
            </p:txBody>
          </p:sp>
          <p:sp>
            <p:nvSpPr>
              <p:cNvPr id="72" name="Freeform 72"/>
              <p:cNvSpPr/>
              <p:nvPr/>
            </p:nvSpPr>
            <p:spPr>
              <a:xfrm>
                <a:off x="14130584" y="3467326"/>
                <a:ext cx="256629" cy="4674102"/>
              </a:xfrm>
              <a:custGeom>
                <a:avLst/>
                <a:gdLst/>
                <a:ahLst/>
                <a:cxnLst/>
                <a:rect l="l" t="t" r="r" b="b"/>
                <a:pathLst>
                  <a:path w="256629" h="4674102">
                    <a:moveTo>
                      <a:pt x="0" y="4674103"/>
                    </a:moveTo>
                    <a:lnTo>
                      <a:pt x="0" y="20022"/>
                    </a:lnTo>
                    <a:cubicBezTo>
                      <a:pt x="0" y="8965"/>
                      <a:pt x="8964" y="0"/>
                      <a:pt x="20022" y="0"/>
                    </a:cubicBezTo>
                    <a:lnTo>
                      <a:pt x="236607" y="0"/>
                    </a:lnTo>
                    <a:cubicBezTo>
                      <a:pt x="247665" y="0"/>
                      <a:pt x="256629" y="8965"/>
                      <a:pt x="256629" y="20022"/>
                    </a:cubicBezTo>
                    <a:lnTo>
                      <a:pt x="256629" y="4674103"/>
                    </a:lnTo>
                    <a:close/>
                  </a:path>
                </a:pathLst>
              </a:custGeom>
              <a:solidFill>
                <a:srgbClr val="C46220"/>
              </a:solidFill>
            </p:spPr>
            <p:txBody>
              <a:bodyPr/>
              <a:lstStyle/>
              <a:p>
                <a:pPr defTabSz="457200"/>
                <a:endParaRPr lang="en-US" sz="900">
                  <a:solidFill>
                    <a:prstClr val="black"/>
                  </a:solidFill>
                  <a:latin typeface="Calibri"/>
                </a:endParaRPr>
              </a:p>
            </p:txBody>
          </p:sp>
          <p:sp>
            <p:nvSpPr>
              <p:cNvPr id="73" name="Freeform 73"/>
              <p:cNvSpPr/>
              <p:nvPr/>
            </p:nvSpPr>
            <p:spPr>
              <a:xfrm>
                <a:off x="14874298" y="4878507"/>
                <a:ext cx="256629" cy="3262921"/>
              </a:xfrm>
              <a:custGeom>
                <a:avLst/>
                <a:gdLst/>
                <a:ahLst/>
                <a:cxnLst/>
                <a:rect l="l" t="t" r="r" b="b"/>
                <a:pathLst>
                  <a:path w="256629" h="3262921">
                    <a:moveTo>
                      <a:pt x="0" y="3262922"/>
                    </a:moveTo>
                    <a:lnTo>
                      <a:pt x="0" y="20022"/>
                    </a:lnTo>
                    <a:cubicBezTo>
                      <a:pt x="0" y="8964"/>
                      <a:pt x="8964" y="0"/>
                      <a:pt x="20022" y="0"/>
                    </a:cubicBezTo>
                    <a:lnTo>
                      <a:pt x="236608" y="0"/>
                    </a:lnTo>
                    <a:cubicBezTo>
                      <a:pt x="247666" y="0"/>
                      <a:pt x="256630" y="8964"/>
                      <a:pt x="256630" y="20022"/>
                    </a:cubicBezTo>
                    <a:lnTo>
                      <a:pt x="256630" y="3262922"/>
                    </a:lnTo>
                    <a:close/>
                  </a:path>
                </a:pathLst>
              </a:custGeom>
              <a:solidFill>
                <a:srgbClr val="C46220"/>
              </a:solidFill>
            </p:spPr>
            <p:txBody>
              <a:bodyPr/>
              <a:lstStyle/>
              <a:p>
                <a:pPr defTabSz="457200"/>
                <a:endParaRPr lang="en-US" sz="900">
                  <a:solidFill>
                    <a:prstClr val="black"/>
                  </a:solidFill>
                  <a:latin typeface="Calibri"/>
                </a:endParaRPr>
              </a:p>
            </p:txBody>
          </p:sp>
          <p:sp>
            <p:nvSpPr>
              <p:cNvPr id="74" name="Freeform 74"/>
              <p:cNvSpPr/>
              <p:nvPr/>
            </p:nvSpPr>
            <p:spPr>
              <a:xfrm>
                <a:off x="15618014" y="5204164"/>
                <a:ext cx="256629" cy="2937265"/>
              </a:xfrm>
              <a:custGeom>
                <a:avLst/>
                <a:gdLst/>
                <a:ahLst/>
                <a:cxnLst/>
                <a:rect l="l" t="t" r="r" b="b"/>
                <a:pathLst>
                  <a:path w="256629" h="2937265">
                    <a:moveTo>
                      <a:pt x="0" y="2937265"/>
                    </a:moveTo>
                    <a:lnTo>
                      <a:pt x="0" y="20023"/>
                    </a:lnTo>
                    <a:cubicBezTo>
                      <a:pt x="0" y="8965"/>
                      <a:pt x="8964" y="0"/>
                      <a:pt x="20022" y="0"/>
                    </a:cubicBezTo>
                    <a:lnTo>
                      <a:pt x="236607" y="0"/>
                    </a:lnTo>
                    <a:cubicBezTo>
                      <a:pt x="247666" y="0"/>
                      <a:pt x="256629" y="8965"/>
                      <a:pt x="256629" y="20023"/>
                    </a:cubicBezTo>
                    <a:lnTo>
                      <a:pt x="256629" y="2937265"/>
                    </a:lnTo>
                    <a:close/>
                  </a:path>
                </a:pathLst>
              </a:custGeom>
              <a:solidFill>
                <a:srgbClr val="C46220"/>
              </a:solidFill>
            </p:spPr>
            <p:txBody>
              <a:bodyPr/>
              <a:lstStyle/>
              <a:p>
                <a:pPr defTabSz="457200"/>
                <a:endParaRPr lang="en-US" sz="900">
                  <a:solidFill>
                    <a:prstClr val="black"/>
                  </a:solidFill>
                  <a:latin typeface="Calibri"/>
                </a:endParaRPr>
              </a:p>
            </p:txBody>
          </p:sp>
          <p:sp>
            <p:nvSpPr>
              <p:cNvPr id="75" name="Freeform 75"/>
              <p:cNvSpPr/>
              <p:nvPr/>
            </p:nvSpPr>
            <p:spPr>
              <a:xfrm>
                <a:off x="16361728" y="5312717"/>
                <a:ext cx="256629" cy="2828712"/>
              </a:xfrm>
              <a:custGeom>
                <a:avLst/>
                <a:gdLst/>
                <a:ahLst/>
                <a:cxnLst/>
                <a:rect l="l" t="t" r="r" b="b"/>
                <a:pathLst>
                  <a:path w="256629" h="2828712">
                    <a:moveTo>
                      <a:pt x="0" y="2828712"/>
                    </a:moveTo>
                    <a:lnTo>
                      <a:pt x="0" y="20022"/>
                    </a:lnTo>
                    <a:cubicBezTo>
                      <a:pt x="0" y="8964"/>
                      <a:pt x="8964" y="0"/>
                      <a:pt x="20022" y="0"/>
                    </a:cubicBezTo>
                    <a:lnTo>
                      <a:pt x="236608" y="0"/>
                    </a:lnTo>
                    <a:cubicBezTo>
                      <a:pt x="247666" y="0"/>
                      <a:pt x="256630" y="8964"/>
                      <a:pt x="256630" y="20022"/>
                    </a:cubicBezTo>
                    <a:lnTo>
                      <a:pt x="256630" y="2828712"/>
                    </a:lnTo>
                    <a:close/>
                  </a:path>
                </a:pathLst>
              </a:custGeom>
              <a:solidFill>
                <a:srgbClr val="C46220"/>
              </a:solidFill>
            </p:spPr>
            <p:txBody>
              <a:bodyPr/>
              <a:lstStyle/>
              <a:p>
                <a:pPr defTabSz="457200"/>
                <a:endParaRPr lang="en-US" sz="900">
                  <a:solidFill>
                    <a:prstClr val="black"/>
                  </a:solidFill>
                  <a:latin typeface="Calibri"/>
                </a:endParaRPr>
              </a:p>
            </p:txBody>
          </p:sp>
          <p:sp>
            <p:nvSpPr>
              <p:cNvPr id="76" name="Freeform 76"/>
              <p:cNvSpPr/>
              <p:nvPr/>
            </p:nvSpPr>
            <p:spPr>
              <a:xfrm>
                <a:off x="17105443" y="4118640"/>
                <a:ext cx="256631" cy="4022789"/>
              </a:xfrm>
              <a:custGeom>
                <a:avLst/>
                <a:gdLst/>
                <a:ahLst/>
                <a:cxnLst/>
                <a:rect l="l" t="t" r="r" b="b"/>
                <a:pathLst>
                  <a:path w="256631" h="4022789">
                    <a:moveTo>
                      <a:pt x="0" y="4022789"/>
                    </a:moveTo>
                    <a:lnTo>
                      <a:pt x="0" y="20023"/>
                    </a:lnTo>
                    <a:cubicBezTo>
                      <a:pt x="0" y="14712"/>
                      <a:pt x="2110" y="9619"/>
                      <a:pt x="5864" y="5864"/>
                    </a:cubicBezTo>
                    <a:cubicBezTo>
                      <a:pt x="9619" y="2110"/>
                      <a:pt x="14714" y="0"/>
                      <a:pt x="20023" y="0"/>
                    </a:cubicBezTo>
                    <a:lnTo>
                      <a:pt x="236607" y="0"/>
                    </a:lnTo>
                    <a:cubicBezTo>
                      <a:pt x="241917" y="0"/>
                      <a:pt x="247011" y="2110"/>
                      <a:pt x="250766" y="5864"/>
                    </a:cubicBezTo>
                    <a:cubicBezTo>
                      <a:pt x="254521" y="9619"/>
                      <a:pt x="256631" y="14712"/>
                      <a:pt x="256631" y="20023"/>
                    </a:cubicBezTo>
                    <a:lnTo>
                      <a:pt x="256631" y="4022789"/>
                    </a:lnTo>
                    <a:close/>
                  </a:path>
                </a:pathLst>
              </a:custGeom>
              <a:solidFill>
                <a:srgbClr val="C46220"/>
              </a:solidFill>
            </p:spPr>
            <p:txBody>
              <a:bodyPr/>
              <a:lstStyle/>
              <a:p>
                <a:pPr defTabSz="457200"/>
                <a:endParaRPr lang="en-US" sz="900">
                  <a:solidFill>
                    <a:prstClr val="black"/>
                  </a:solidFill>
                  <a:latin typeface="Calibri"/>
                </a:endParaRPr>
              </a:p>
            </p:txBody>
          </p:sp>
          <p:sp>
            <p:nvSpPr>
              <p:cNvPr id="77" name="Freeform 77"/>
              <p:cNvSpPr/>
              <p:nvPr/>
            </p:nvSpPr>
            <p:spPr>
              <a:xfrm>
                <a:off x="17849159" y="1621936"/>
                <a:ext cx="256629" cy="6519493"/>
              </a:xfrm>
              <a:custGeom>
                <a:avLst/>
                <a:gdLst/>
                <a:ahLst/>
                <a:cxnLst/>
                <a:rect l="l" t="t" r="r" b="b"/>
                <a:pathLst>
                  <a:path w="256629" h="6519493">
                    <a:moveTo>
                      <a:pt x="0" y="6519493"/>
                    </a:moveTo>
                    <a:lnTo>
                      <a:pt x="0" y="20022"/>
                    </a:lnTo>
                    <a:cubicBezTo>
                      <a:pt x="0" y="8964"/>
                      <a:pt x="8963" y="0"/>
                      <a:pt x="20022" y="0"/>
                    </a:cubicBezTo>
                    <a:lnTo>
                      <a:pt x="236607" y="0"/>
                    </a:lnTo>
                    <a:cubicBezTo>
                      <a:pt x="247665" y="0"/>
                      <a:pt x="256629" y="8964"/>
                      <a:pt x="256629" y="20022"/>
                    </a:cubicBezTo>
                    <a:lnTo>
                      <a:pt x="256629" y="6519493"/>
                    </a:lnTo>
                    <a:close/>
                  </a:path>
                </a:pathLst>
              </a:custGeom>
              <a:solidFill>
                <a:srgbClr val="C46220"/>
              </a:solidFill>
            </p:spPr>
            <p:txBody>
              <a:bodyPr/>
              <a:lstStyle/>
              <a:p>
                <a:pPr defTabSz="457200"/>
                <a:endParaRPr lang="en-US" sz="900">
                  <a:solidFill>
                    <a:prstClr val="black"/>
                  </a:solidFill>
                  <a:latin typeface="Calibri"/>
                </a:endParaRPr>
              </a:p>
            </p:txBody>
          </p:sp>
          <p:sp>
            <p:nvSpPr>
              <p:cNvPr id="78" name="Freeform 78"/>
              <p:cNvSpPr/>
              <p:nvPr/>
            </p:nvSpPr>
            <p:spPr>
              <a:xfrm>
                <a:off x="18592873" y="3792983"/>
                <a:ext cx="256629" cy="4348445"/>
              </a:xfrm>
              <a:custGeom>
                <a:avLst/>
                <a:gdLst/>
                <a:ahLst/>
                <a:cxnLst/>
                <a:rect l="l" t="t" r="r" b="b"/>
                <a:pathLst>
                  <a:path w="256629" h="4348445">
                    <a:moveTo>
                      <a:pt x="0" y="4348446"/>
                    </a:moveTo>
                    <a:lnTo>
                      <a:pt x="0" y="20023"/>
                    </a:lnTo>
                    <a:cubicBezTo>
                      <a:pt x="0" y="8965"/>
                      <a:pt x="8964" y="0"/>
                      <a:pt x="20022" y="0"/>
                    </a:cubicBezTo>
                    <a:lnTo>
                      <a:pt x="236607" y="0"/>
                    </a:lnTo>
                    <a:cubicBezTo>
                      <a:pt x="247665" y="0"/>
                      <a:pt x="256629" y="8965"/>
                      <a:pt x="256629" y="20023"/>
                    </a:cubicBezTo>
                    <a:lnTo>
                      <a:pt x="256629" y="4348446"/>
                    </a:lnTo>
                    <a:close/>
                  </a:path>
                </a:pathLst>
              </a:custGeom>
              <a:solidFill>
                <a:srgbClr val="C46220"/>
              </a:solidFill>
            </p:spPr>
            <p:txBody>
              <a:bodyPr/>
              <a:lstStyle/>
              <a:p>
                <a:pPr defTabSz="457200"/>
                <a:endParaRPr lang="en-US" sz="900">
                  <a:solidFill>
                    <a:prstClr val="black"/>
                  </a:solidFill>
                  <a:latin typeface="Calibri"/>
                </a:endParaRPr>
              </a:p>
            </p:txBody>
          </p:sp>
          <p:sp>
            <p:nvSpPr>
              <p:cNvPr id="79" name="Freeform 79"/>
              <p:cNvSpPr/>
              <p:nvPr/>
            </p:nvSpPr>
            <p:spPr>
              <a:xfrm>
                <a:off x="19336589" y="3141669"/>
                <a:ext cx="256629" cy="4999760"/>
              </a:xfrm>
              <a:custGeom>
                <a:avLst/>
                <a:gdLst/>
                <a:ahLst/>
                <a:cxnLst/>
                <a:rect l="l" t="t" r="r" b="b"/>
                <a:pathLst>
                  <a:path w="256629" h="4999760">
                    <a:moveTo>
                      <a:pt x="0" y="4999760"/>
                    </a:moveTo>
                    <a:lnTo>
                      <a:pt x="0" y="20022"/>
                    </a:lnTo>
                    <a:cubicBezTo>
                      <a:pt x="0" y="8964"/>
                      <a:pt x="8964" y="0"/>
                      <a:pt x="20022" y="0"/>
                    </a:cubicBezTo>
                    <a:lnTo>
                      <a:pt x="236607" y="0"/>
                    </a:lnTo>
                    <a:cubicBezTo>
                      <a:pt x="247665" y="0"/>
                      <a:pt x="256629" y="8964"/>
                      <a:pt x="256629" y="20022"/>
                    </a:cubicBezTo>
                    <a:lnTo>
                      <a:pt x="256629" y="4999760"/>
                    </a:lnTo>
                    <a:close/>
                  </a:path>
                </a:pathLst>
              </a:custGeom>
              <a:solidFill>
                <a:srgbClr val="C46220"/>
              </a:solidFill>
            </p:spPr>
            <p:txBody>
              <a:bodyPr/>
              <a:lstStyle/>
              <a:p>
                <a:pPr defTabSz="457200"/>
                <a:endParaRPr lang="en-US" sz="900">
                  <a:solidFill>
                    <a:prstClr val="black"/>
                  </a:solidFill>
                  <a:latin typeface="Calibri"/>
                </a:endParaRPr>
              </a:p>
            </p:txBody>
          </p:sp>
          <p:sp>
            <p:nvSpPr>
              <p:cNvPr id="80" name="Freeform 80"/>
              <p:cNvSpPr/>
              <p:nvPr/>
            </p:nvSpPr>
            <p:spPr>
              <a:xfrm>
                <a:off x="20080303" y="536412"/>
                <a:ext cx="256629" cy="7605017"/>
              </a:xfrm>
              <a:custGeom>
                <a:avLst/>
                <a:gdLst/>
                <a:ahLst/>
                <a:cxnLst/>
                <a:rect l="l" t="t" r="r" b="b"/>
                <a:pathLst>
                  <a:path w="256629" h="7605017">
                    <a:moveTo>
                      <a:pt x="0" y="7605017"/>
                    </a:moveTo>
                    <a:lnTo>
                      <a:pt x="0" y="20022"/>
                    </a:lnTo>
                    <a:cubicBezTo>
                      <a:pt x="0" y="8964"/>
                      <a:pt x="8964" y="0"/>
                      <a:pt x="20022" y="0"/>
                    </a:cubicBezTo>
                    <a:lnTo>
                      <a:pt x="236607" y="0"/>
                    </a:lnTo>
                    <a:cubicBezTo>
                      <a:pt x="247666" y="0"/>
                      <a:pt x="256629" y="8964"/>
                      <a:pt x="256629" y="20022"/>
                    </a:cubicBezTo>
                    <a:lnTo>
                      <a:pt x="256629" y="7605017"/>
                    </a:lnTo>
                    <a:close/>
                  </a:path>
                </a:pathLst>
              </a:custGeom>
              <a:solidFill>
                <a:srgbClr val="C46220"/>
              </a:solidFill>
            </p:spPr>
            <p:txBody>
              <a:bodyPr/>
              <a:lstStyle/>
              <a:p>
                <a:pPr defTabSz="457200"/>
                <a:endParaRPr lang="en-US" sz="900">
                  <a:solidFill>
                    <a:prstClr val="black"/>
                  </a:solidFill>
                  <a:latin typeface="Calibri"/>
                </a:endParaRPr>
              </a:p>
            </p:txBody>
          </p:sp>
          <p:sp>
            <p:nvSpPr>
              <p:cNvPr id="81" name="Freeform 81"/>
              <p:cNvSpPr/>
              <p:nvPr/>
            </p:nvSpPr>
            <p:spPr>
              <a:xfrm>
                <a:off x="20824017" y="1730488"/>
                <a:ext cx="256631" cy="6410941"/>
              </a:xfrm>
              <a:custGeom>
                <a:avLst/>
                <a:gdLst/>
                <a:ahLst/>
                <a:cxnLst/>
                <a:rect l="l" t="t" r="r" b="b"/>
                <a:pathLst>
                  <a:path w="256631" h="6410941">
                    <a:moveTo>
                      <a:pt x="0" y="6410941"/>
                    </a:moveTo>
                    <a:lnTo>
                      <a:pt x="0" y="20022"/>
                    </a:lnTo>
                    <a:cubicBezTo>
                      <a:pt x="0" y="14712"/>
                      <a:pt x="2110" y="9619"/>
                      <a:pt x="5865" y="5864"/>
                    </a:cubicBezTo>
                    <a:cubicBezTo>
                      <a:pt x="9620" y="2109"/>
                      <a:pt x="14714" y="0"/>
                      <a:pt x="20024" y="0"/>
                    </a:cubicBezTo>
                    <a:lnTo>
                      <a:pt x="236608" y="0"/>
                    </a:lnTo>
                    <a:cubicBezTo>
                      <a:pt x="241917" y="0"/>
                      <a:pt x="247012" y="2109"/>
                      <a:pt x="250766" y="5864"/>
                    </a:cubicBezTo>
                    <a:cubicBezTo>
                      <a:pt x="254521" y="9619"/>
                      <a:pt x="256631" y="14712"/>
                      <a:pt x="256631" y="20022"/>
                    </a:cubicBezTo>
                    <a:lnTo>
                      <a:pt x="256631" y="6410941"/>
                    </a:lnTo>
                    <a:close/>
                  </a:path>
                </a:pathLst>
              </a:custGeom>
              <a:solidFill>
                <a:srgbClr val="C46220"/>
              </a:solidFill>
            </p:spPr>
            <p:txBody>
              <a:bodyPr/>
              <a:lstStyle/>
              <a:p>
                <a:pPr defTabSz="457200"/>
                <a:endParaRPr lang="en-US" sz="900">
                  <a:solidFill>
                    <a:prstClr val="black"/>
                  </a:solidFill>
                  <a:latin typeface="Calibri"/>
                </a:endParaRPr>
              </a:p>
            </p:txBody>
          </p:sp>
          <p:sp>
            <p:nvSpPr>
              <p:cNvPr id="82" name="Freeform 82"/>
              <p:cNvSpPr/>
              <p:nvPr/>
            </p:nvSpPr>
            <p:spPr>
              <a:xfrm>
                <a:off x="21567733" y="2707460"/>
                <a:ext cx="256629" cy="5433969"/>
              </a:xfrm>
              <a:custGeom>
                <a:avLst/>
                <a:gdLst/>
                <a:ahLst/>
                <a:cxnLst/>
                <a:rect l="l" t="t" r="r" b="b"/>
                <a:pathLst>
                  <a:path w="256629" h="5433969">
                    <a:moveTo>
                      <a:pt x="0" y="5433969"/>
                    </a:moveTo>
                    <a:lnTo>
                      <a:pt x="0" y="20022"/>
                    </a:lnTo>
                    <a:cubicBezTo>
                      <a:pt x="0" y="8964"/>
                      <a:pt x="8964" y="0"/>
                      <a:pt x="20022" y="0"/>
                    </a:cubicBezTo>
                    <a:lnTo>
                      <a:pt x="236607" y="0"/>
                    </a:lnTo>
                    <a:cubicBezTo>
                      <a:pt x="247666" y="0"/>
                      <a:pt x="256629" y="8964"/>
                      <a:pt x="256629" y="20022"/>
                    </a:cubicBezTo>
                    <a:lnTo>
                      <a:pt x="256629" y="5433969"/>
                    </a:lnTo>
                    <a:close/>
                  </a:path>
                </a:pathLst>
              </a:custGeom>
              <a:solidFill>
                <a:srgbClr val="C46220"/>
              </a:solidFill>
            </p:spPr>
            <p:txBody>
              <a:bodyPr/>
              <a:lstStyle/>
              <a:p>
                <a:pPr defTabSz="457200"/>
                <a:endParaRPr lang="en-US" sz="900">
                  <a:solidFill>
                    <a:prstClr val="black"/>
                  </a:solidFill>
                  <a:latin typeface="Calibri"/>
                </a:endParaRPr>
              </a:p>
            </p:txBody>
          </p:sp>
          <p:sp>
            <p:nvSpPr>
              <p:cNvPr id="83" name="Freeform 83"/>
              <p:cNvSpPr/>
              <p:nvPr/>
            </p:nvSpPr>
            <p:spPr>
              <a:xfrm>
                <a:off x="22311447" y="1621935"/>
                <a:ext cx="256629" cy="6519493"/>
              </a:xfrm>
              <a:custGeom>
                <a:avLst/>
                <a:gdLst/>
                <a:ahLst/>
                <a:cxnLst/>
                <a:rect l="l" t="t" r="r" b="b"/>
                <a:pathLst>
                  <a:path w="256629" h="6519493">
                    <a:moveTo>
                      <a:pt x="0" y="6519494"/>
                    </a:moveTo>
                    <a:lnTo>
                      <a:pt x="0" y="20023"/>
                    </a:lnTo>
                    <a:cubicBezTo>
                      <a:pt x="0" y="14713"/>
                      <a:pt x="2110" y="9620"/>
                      <a:pt x="5865" y="5865"/>
                    </a:cubicBezTo>
                    <a:cubicBezTo>
                      <a:pt x="9620" y="2110"/>
                      <a:pt x="14714" y="0"/>
                      <a:pt x="20024" y="1"/>
                    </a:cubicBezTo>
                    <a:lnTo>
                      <a:pt x="236608" y="1"/>
                    </a:lnTo>
                    <a:cubicBezTo>
                      <a:pt x="247666" y="1"/>
                      <a:pt x="256630" y="8965"/>
                      <a:pt x="256630" y="20023"/>
                    </a:cubicBezTo>
                    <a:lnTo>
                      <a:pt x="256630" y="6519494"/>
                    </a:lnTo>
                    <a:close/>
                  </a:path>
                </a:pathLst>
              </a:custGeom>
              <a:solidFill>
                <a:srgbClr val="C46220"/>
              </a:solidFill>
            </p:spPr>
            <p:txBody>
              <a:bodyPr/>
              <a:lstStyle/>
              <a:p>
                <a:pPr defTabSz="457200"/>
                <a:endParaRPr lang="en-US" sz="900">
                  <a:solidFill>
                    <a:prstClr val="black"/>
                  </a:solidFill>
                  <a:latin typeface="Calibri"/>
                </a:endParaRPr>
              </a:p>
            </p:txBody>
          </p:sp>
          <p:sp>
            <p:nvSpPr>
              <p:cNvPr id="84" name="Freeform 84"/>
              <p:cNvSpPr/>
              <p:nvPr/>
            </p:nvSpPr>
            <p:spPr>
              <a:xfrm>
                <a:off x="23055163" y="1947593"/>
                <a:ext cx="256629" cy="6193836"/>
              </a:xfrm>
              <a:custGeom>
                <a:avLst/>
                <a:gdLst/>
                <a:ahLst/>
                <a:cxnLst/>
                <a:rect l="l" t="t" r="r" b="b"/>
                <a:pathLst>
                  <a:path w="256629" h="6193836">
                    <a:moveTo>
                      <a:pt x="0" y="6193836"/>
                    </a:moveTo>
                    <a:lnTo>
                      <a:pt x="0" y="20022"/>
                    </a:lnTo>
                    <a:cubicBezTo>
                      <a:pt x="0" y="8964"/>
                      <a:pt x="8964" y="0"/>
                      <a:pt x="20022" y="0"/>
                    </a:cubicBezTo>
                    <a:lnTo>
                      <a:pt x="236608" y="0"/>
                    </a:lnTo>
                    <a:cubicBezTo>
                      <a:pt x="247666" y="0"/>
                      <a:pt x="256630" y="8964"/>
                      <a:pt x="256630" y="20022"/>
                    </a:cubicBezTo>
                    <a:lnTo>
                      <a:pt x="256630" y="6193836"/>
                    </a:lnTo>
                    <a:close/>
                  </a:path>
                </a:pathLst>
              </a:custGeom>
              <a:solidFill>
                <a:srgbClr val="C46220"/>
              </a:solidFill>
            </p:spPr>
            <p:txBody>
              <a:bodyPr/>
              <a:lstStyle/>
              <a:p>
                <a:pPr defTabSz="457200"/>
                <a:endParaRPr lang="en-US" sz="900">
                  <a:solidFill>
                    <a:prstClr val="black"/>
                  </a:solidFill>
                  <a:latin typeface="Calibri"/>
                </a:endParaRPr>
              </a:p>
            </p:txBody>
          </p:sp>
          <p:sp>
            <p:nvSpPr>
              <p:cNvPr id="85" name="Freeform 85"/>
              <p:cNvSpPr/>
              <p:nvPr/>
            </p:nvSpPr>
            <p:spPr>
              <a:xfrm>
                <a:off x="250280" y="7813655"/>
                <a:ext cx="256630" cy="327774"/>
              </a:xfrm>
              <a:custGeom>
                <a:avLst/>
                <a:gdLst/>
                <a:ahLst/>
                <a:cxnLst/>
                <a:rect l="l" t="t" r="r" b="b"/>
                <a:pathLst>
                  <a:path w="256630" h="327774">
                    <a:moveTo>
                      <a:pt x="0" y="327774"/>
                    </a:moveTo>
                    <a:lnTo>
                      <a:pt x="0" y="20022"/>
                    </a:lnTo>
                    <a:cubicBezTo>
                      <a:pt x="0" y="8964"/>
                      <a:pt x="8964" y="0"/>
                      <a:pt x="20022" y="0"/>
                    </a:cubicBezTo>
                    <a:lnTo>
                      <a:pt x="236607" y="0"/>
                    </a:lnTo>
                    <a:cubicBezTo>
                      <a:pt x="247665" y="0"/>
                      <a:pt x="256629" y="8964"/>
                      <a:pt x="256629" y="20022"/>
                    </a:cubicBezTo>
                    <a:lnTo>
                      <a:pt x="256629" y="327774"/>
                    </a:lnTo>
                    <a:close/>
                  </a:path>
                </a:pathLst>
              </a:custGeom>
              <a:solidFill>
                <a:srgbClr val="8C52FF"/>
              </a:solidFill>
            </p:spPr>
            <p:txBody>
              <a:bodyPr/>
              <a:lstStyle/>
              <a:p>
                <a:pPr defTabSz="457200"/>
                <a:endParaRPr lang="en-US" sz="900">
                  <a:solidFill>
                    <a:prstClr val="black"/>
                  </a:solidFill>
                  <a:latin typeface="Calibri"/>
                </a:endParaRPr>
              </a:p>
            </p:txBody>
          </p:sp>
          <p:sp>
            <p:nvSpPr>
              <p:cNvPr id="86" name="Freeform 86"/>
              <p:cNvSpPr/>
              <p:nvPr/>
            </p:nvSpPr>
            <p:spPr>
              <a:xfrm>
                <a:off x="993994" y="7596799"/>
                <a:ext cx="256630" cy="544630"/>
              </a:xfrm>
              <a:custGeom>
                <a:avLst/>
                <a:gdLst/>
                <a:ahLst/>
                <a:cxnLst/>
                <a:rect l="l" t="t" r="r" b="b"/>
                <a:pathLst>
                  <a:path w="256630" h="544630">
                    <a:moveTo>
                      <a:pt x="0" y="544630"/>
                    </a:moveTo>
                    <a:lnTo>
                      <a:pt x="0" y="20022"/>
                    </a:lnTo>
                    <a:cubicBezTo>
                      <a:pt x="1" y="8964"/>
                      <a:pt x="8965" y="0"/>
                      <a:pt x="20023" y="0"/>
                    </a:cubicBezTo>
                    <a:lnTo>
                      <a:pt x="236608" y="0"/>
                    </a:lnTo>
                    <a:cubicBezTo>
                      <a:pt x="247666" y="0"/>
                      <a:pt x="256630" y="8964"/>
                      <a:pt x="256630" y="20022"/>
                    </a:cubicBezTo>
                    <a:lnTo>
                      <a:pt x="256630" y="544630"/>
                    </a:lnTo>
                    <a:close/>
                  </a:path>
                </a:pathLst>
              </a:custGeom>
              <a:solidFill>
                <a:srgbClr val="8C52FF"/>
              </a:solidFill>
            </p:spPr>
            <p:txBody>
              <a:bodyPr/>
              <a:lstStyle/>
              <a:p>
                <a:pPr defTabSz="457200"/>
                <a:endParaRPr lang="en-US" sz="900">
                  <a:solidFill>
                    <a:prstClr val="black"/>
                  </a:solidFill>
                  <a:latin typeface="Calibri"/>
                </a:endParaRPr>
              </a:p>
            </p:txBody>
          </p:sp>
          <p:sp>
            <p:nvSpPr>
              <p:cNvPr id="87" name="Freeform 87"/>
              <p:cNvSpPr/>
              <p:nvPr/>
            </p:nvSpPr>
            <p:spPr>
              <a:xfrm>
                <a:off x="1737709" y="7380128"/>
                <a:ext cx="256630" cy="761301"/>
              </a:xfrm>
              <a:custGeom>
                <a:avLst/>
                <a:gdLst/>
                <a:ahLst/>
                <a:cxnLst/>
                <a:rect l="l" t="t" r="r" b="b"/>
                <a:pathLst>
                  <a:path w="256630" h="761301">
                    <a:moveTo>
                      <a:pt x="0" y="761301"/>
                    </a:moveTo>
                    <a:lnTo>
                      <a:pt x="0" y="20023"/>
                    </a:lnTo>
                    <a:cubicBezTo>
                      <a:pt x="0" y="14712"/>
                      <a:pt x="2110" y="9619"/>
                      <a:pt x="5865" y="5865"/>
                    </a:cubicBezTo>
                    <a:cubicBezTo>
                      <a:pt x="9620" y="2109"/>
                      <a:pt x="14713" y="0"/>
                      <a:pt x="20023" y="0"/>
                    </a:cubicBezTo>
                    <a:lnTo>
                      <a:pt x="236608" y="0"/>
                    </a:lnTo>
                    <a:cubicBezTo>
                      <a:pt x="241918" y="0"/>
                      <a:pt x="247011" y="2109"/>
                      <a:pt x="250766" y="5865"/>
                    </a:cubicBezTo>
                    <a:cubicBezTo>
                      <a:pt x="254521" y="9619"/>
                      <a:pt x="256630" y="14712"/>
                      <a:pt x="256630" y="20023"/>
                    </a:cubicBezTo>
                    <a:lnTo>
                      <a:pt x="256630" y="761301"/>
                    </a:lnTo>
                    <a:close/>
                  </a:path>
                </a:pathLst>
              </a:custGeom>
              <a:solidFill>
                <a:srgbClr val="8C52FF"/>
              </a:solidFill>
            </p:spPr>
            <p:txBody>
              <a:bodyPr/>
              <a:lstStyle/>
              <a:p>
                <a:pPr defTabSz="457200"/>
                <a:endParaRPr lang="en-US" sz="900">
                  <a:solidFill>
                    <a:prstClr val="black"/>
                  </a:solidFill>
                  <a:latin typeface="Calibri"/>
                </a:endParaRPr>
              </a:p>
            </p:txBody>
          </p:sp>
          <p:sp>
            <p:nvSpPr>
              <p:cNvPr id="88" name="Freeform 88"/>
              <p:cNvSpPr/>
              <p:nvPr/>
            </p:nvSpPr>
            <p:spPr>
              <a:xfrm>
                <a:off x="2481424" y="7271258"/>
                <a:ext cx="256629" cy="870171"/>
              </a:xfrm>
              <a:custGeom>
                <a:avLst/>
                <a:gdLst/>
                <a:ahLst/>
                <a:cxnLst/>
                <a:rect l="l" t="t" r="r" b="b"/>
                <a:pathLst>
                  <a:path w="256629" h="870171">
                    <a:moveTo>
                      <a:pt x="0" y="870171"/>
                    </a:moveTo>
                    <a:lnTo>
                      <a:pt x="0" y="20022"/>
                    </a:lnTo>
                    <a:cubicBezTo>
                      <a:pt x="1" y="8964"/>
                      <a:pt x="8965" y="0"/>
                      <a:pt x="20023" y="0"/>
                    </a:cubicBezTo>
                    <a:lnTo>
                      <a:pt x="236608" y="0"/>
                    </a:lnTo>
                    <a:cubicBezTo>
                      <a:pt x="247665" y="0"/>
                      <a:pt x="256630" y="8964"/>
                      <a:pt x="256630" y="20022"/>
                    </a:cubicBezTo>
                    <a:lnTo>
                      <a:pt x="256630" y="870171"/>
                    </a:lnTo>
                    <a:close/>
                  </a:path>
                </a:pathLst>
              </a:custGeom>
              <a:solidFill>
                <a:srgbClr val="8C52FF"/>
              </a:solidFill>
            </p:spPr>
            <p:txBody>
              <a:bodyPr/>
              <a:lstStyle/>
              <a:p>
                <a:pPr defTabSz="457200"/>
                <a:endParaRPr lang="en-US" sz="900">
                  <a:solidFill>
                    <a:prstClr val="black"/>
                  </a:solidFill>
                  <a:latin typeface="Calibri"/>
                </a:endParaRPr>
              </a:p>
            </p:txBody>
          </p:sp>
          <p:sp>
            <p:nvSpPr>
              <p:cNvPr id="89" name="Freeform 89"/>
              <p:cNvSpPr/>
              <p:nvPr/>
            </p:nvSpPr>
            <p:spPr>
              <a:xfrm>
                <a:off x="3225139" y="7488993"/>
                <a:ext cx="256630" cy="652435"/>
              </a:xfrm>
              <a:custGeom>
                <a:avLst/>
                <a:gdLst/>
                <a:ahLst/>
                <a:cxnLst/>
                <a:rect l="l" t="t" r="r" b="b"/>
                <a:pathLst>
                  <a:path w="256630" h="652435">
                    <a:moveTo>
                      <a:pt x="0" y="652436"/>
                    </a:moveTo>
                    <a:lnTo>
                      <a:pt x="0" y="20023"/>
                    </a:lnTo>
                    <a:cubicBezTo>
                      <a:pt x="0" y="14713"/>
                      <a:pt x="2110" y="9620"/>
                      <a:pt x="5865" y="5865"/>
                    </a:cubicBezTo>
                    <a:cubicBezTo>
                      <a:pt x="9619" y="2109"/>
                      <a:pt x="14712" y="0"/>
                      <a:pt x="20023" y="0"/>
                    </a:cubicBezTo>
                    <a:lnTo>
                      <a:pt x="236607" y="0"/>
                    </a:lnTo>
                    <a:cubicBezTo>
                      <a:pt x="241918" y="0"/>
                      <a:pt x="247011" y="2109"/>
                      <a:pt x="250766" y="5865"/>
                    </a:cubicBezTo>
                    <a:cubicBezTo>
                      <a:pt x="254521" y="9620"/>
                      <a:pt x="256630" y="14713"/>
                      <a:pt x="256630" y="20023"/>
                    </a:cubicBezTo>
                    <a:lnTo>
                      <a:pt x="256630" y="652436"/>
                    </a:lnTo>
                    <a:close/>
                  </a:path>
                </a:pathLst>
              </a:custGeom>
              <a:solidFill>
                <a:srgbClr val="8C52FF"/>
              </a:solidFill>
            </p:spPr>
            <p:txBody>
              <a:bodyPr/>
              <a:lstStyle/>
              <a:p>
                <a:pPr defTabSz="457200"/>
                <a:endParaRPr lang="en-US" sz="900">
                  <a:solidFill>
                    <a:prstClr val="black"/>
                  </a:solidFill>
                  <a:latin typeface="Calibri"/>
                </a:endParaRPr>
              </a:p>
            </p:txBody>
          </p:sp>
          <p:sp>
            <p:nvSpPr>
              <p:cNvPr id="90" name="Freeform 90"/>
              <p:cNvSpPr/>
              <p:nvPr/>
            </p:nvSpPr>
            <p:spPr>
              <a:xfrm>
                <a:off x="3968854" y="7162776"/>
                <a:ext cx="256629" cy="978653"/>
              </a:xfrm>
              <a:custGeom>
                <a:avLst/>
                <a:gdLst/>
                <a:ahLst/>
                <a:cxnLst/>
                <a:rect l="l" t="t" r="r" b="b"/>
                <a:pathLst>
                  <a:path w="256629" h="978653">
                    <a:moveTo>
                      <a:pt x="0" y="978653"/>
                    </a:moveTo>
                    <a:lnTo>
                      <a:pt x="0" y="20023"/>
                    </a:lnTo>
                    <a:cubicBezTo>
                      <a:pt x="0" y="14712"/>
                      <a:pt x="2109" y="9620"/>
                      <a:pt x="5865" y="5865"/>
                    </a:cubicBezTo>
                    <a:cubicBezTo>
                      <a:pt x="9619" y="2109"/>
                      <a:pt x="14712" y="0"/>
                      <a:pt x="20023" y="0"/>
                    </a:cubicBezTo>
                    <a:lnTo>
                      <a:pt x="236608" y="0"/>
                    </a:lnTo>
                    <a:cubicBezTo>
                      <a:pt x="241918" y="0"/>
                      <a:pt x="247010" y="2110"/>
                      <a:pt x="250766" y="5865"/>
                    </a:cubicBezTo>
                    <a:cubicBezTo>
                      <a:pt x="254520" y="9620"/>
                      <a:pt x="256630" y="14712"/>
                      <a:pt x="256630" y="20023"/>
                    </a:cubicBezTo>
                    <a:lnTo>
                      <a:pt x="256630" y="978653"/>
                    </a:lnTo>
                    <a:close/>
                  </a:path>
                </a:pathLst>
              </a:custGeom>
              <a:solidFill>
                <a:srgbClr val="8C52FF"/>
              </a:solidFill>
            </p:spPr>
            <p:txBody>
              <a:bodyPr/>
              <a:lstStyle/>
              <a:p>
                <a:pPr defTabSz="457200"/>
                <a:endParaRPr lang="en-US" sz="900">
                  <a:solidFill>
                    <a:prstClr val="black"/>
                  </a:solidFill>
                  <a:latin typeface="Calibri"/>
                </a:endParaRPr>
              </a:p>
            </p:txBody>
          </p:sp>
          <p:sp>
            <p:nvSpPr>
              <p:cNvPr id="91" name="Freeform 91"/>
              <p:cNvSpPr/>
              <p:nvPr/>
            </p:nvSpPr>
            <p:spPr>
              <a:xfrm>
                <a:off x="4712569" y="6837179"/>
                <a:ext cx="256630" cy="1304250"/>
              </a:xfrm>
              <a:custGeom>
                <a:avLst/>
                <a:gdLst/>
                <a:ahLst/>
                <a:cxnLst/>
                <a:rect l="l" t="t" r="r" b="b"/>
                <a:pathLst>
                  <a:path w="256630" h="1304250">
                    <a:moveTo>
                      <a:pt x="0" y="1304250"/>
                    </a:moveTo>
                    <a:lnTo>
                      <a:pt x="0" y="20022"/>
                    </a:lnTo>
                    <a:cubicBezTo>
                      <a:pt x="0" y="8964"/>
                      <a:pt x="8965" y="0"/>
                      <a:pt x="20022" y="0"/>
                    </a:cubicBezTo>
                    <a:lnTo>
                      <a:pt x="236607" y="0"/>
                    </a:lnTo>
                    <a:cubicBezTo>
                      <a:pt x="247665" y="0"/>
                      <a:pt x="256630" y="8964"/>
                      <a:pt x="256630" y="20022"/>
                    </a:cubicBezTo>
                    <a:lnTo>
                      <a:pt x="256630" y="1304250"/>
                    </a:lnTo>
                    <a:close/>
                  </a:path>
                </a:pathLst>
              </a:custGeom>
              <a:solidFill>
                <a:srgbClr val="8C52FF"/>
              </a:solidFill>
            </p:spPr>
            <p:txBody>
              <a:bodyPr/>
              <a:lstStyle/>
              <a:p>
                <a:pPr defTabSz="457200"/>
                <a:endParaRPr lang="en-US" sz="900">
                  <a:solidFill>
                    <a:prstClr val="black"/>
                  </a:solidFill>
                  <a:latin typeface="Calibri"/>
                </a:endParaRPr>
              </a:p>
            </p:txBody>
          </p:sp>
          <p:sp>
            <p:nvSpPr>
              <p:cNvPr id="92" name="Freeform 92"/>
              <p:cNvSpPr/>
              <p:nvPr/>
            </p:nvSpPr>
            <p:spPr>
              <a:xfrm>
                <a:off x="5456284" y="6945561"/>
                <a:ext cx="256630" cy="1195867"/>
              </a:xfrm>
              <a:custGeom>
                <a:avLst/>
                <a:gdLst/>
                <a:ahLst/>
                <a:cxnLst/>
                <a:rect l="l" t="t" r="r" b="b"/>
                <a:pathLst>
                  <a:path w="256630" h="1195867">
                    <a:moveTo>
                      <a:pt x="0" y="1195868"/>
                    </a:moveTo>
                    <a:lnTo>
                      <a:pt x="0" y="20022"/>
                    </a:lnTo>
                    <a:cubicBezTo>
                      <a:pt x="0" y="8964"/>
                      <a:pt x="8965" y="0"/>
                      <a:pt x="20022" y="0"/>
                    </a:cubicBezTo>
                    <a:lnTo>
                      <a:pt x="236607" y="0"/>
                    </a:lnTo>
                    <a:cubicBezTo>
                      <a:pt x="247665" y="0"/>
                      <a:pt x="256630" y="8964"/>
                      <a:pt x="256630" y="20022"/>
                    </a:cubicBezTo>
                    <a:lnTo>
                      <a:pt x="256630" y="1195868"/>
                    </a:lnTo>
                    <a:close/>
                  </a:path>
                </a:pathLst>
              </a:custGeom>
              <a:solidFill>
                <a:srgbClr val="8C52FF"/>
              </a:solidFill>
            </p:spPr>
            <p:txBody>
              <a:bodyPr/>
              <a:lstStyle/>
              <a:p>
                <a:pPr defTabSz="457200"/>
                <a:endParaRPr lang="en-US" sz="900">
                  <a:solidFill>
                    <a:prstClr val="black"/>
                  </a:solidFill>
                  <a:latin typeface="Calibri"/>
                </a:endParaRPr>
              </a:p>
            </p:txBody>
          </p:sp>
          <p:sp>
            <p:nvSpPr>
              <p:cNvPr id="93" name="Freeform 93"/>
              <p:cNvSpPr/>
              <p:nvPr/>
            </p:nvSpPr>
            <p:spPr>
              <a:xfrm>
                <a:off x="6199999" y="6945298"/>
                <a:ext cx="256629" cy="1196131"/>
              </a:xfrm>
              <a:custGeom>
                <a:avLst/>
                <a:gdLst/>
                <a:ahLst/>
                <a:cxnLst/>
                <a:rect l="l" t="t" r="r" b="b"/>
                <a:pathLst>
                  <a:path w="256629" h="1196131">
                    <a:moveTo>
                      <a:pt x="0" y="1196131"/>
                    </a:moveTo>
                    <a:lnTo>
                      <a:pt x="0" y="20023"/>
                    </a:lnTo>
                    <a:cubicBezTo>
                      <a:pt x="0" y="14712"/>
                      <a:pt x="2109" y="9619"/>
                      <a:pt x="5864" y="5865"/>
                    </a:cubicBezTo>
                    <a:cubicBezTo>
                      <a:pt x="9619" y="2109"/>
                      <a:pt x="14712" y="0"/>
                      <a:pt x="20022" y="0"/>
                    </a:cubicBezTo>
                    <a:lnTo>
                      <a:pt x="236607" y="0"/>
                    </a:lnTo>
                    <a:cubicBezTo>
                      <a:pt x="241917" y="0"/>
                      <a:pt x="247010" y="2110"/>
                      <a:pt x="250765" y="5865"/>
                    </a:cubicBezTo>
                    <a:cubicBezTo>
                      <a:pt x="254520" y="9619"/>
                      <a:pt x="256629" y="14712"/>
                      <a:pt x="256629" y="20023"/>
                    </a:cubicBezTo>
                    <a:lnTo>
                      <a:pt x="256629" y="1196131"/>
                    </a:lnTo>
                    <a:close/>
                  </a:path>
                </a:pathLst>
              </a:custGeom>
              <a:solidFill>
                <a:srgbClr val="8C52FF"/>
              </a:solidFill>
            </p:spPr>
            <p:txBody>
              <a:bodyPr/>
              <a:lstStyle/>
              <a:p>
                <a:pPr defTabSz="457200"/>
                <a:endParaRPr lang="en-US" sz="900">
                  <a:solidFill>
                    <a:prstClr val="black"/>
                  </a:solidFill>
                  <a:latin typeface="Calibri"/>
                </a:endParaRPr>
              </a:p>
            </p:txBody>
          </p:sp>
          <p:sp>
            <p:nvSpPr>
              <p:cNvPr id="94" name="Freeform 94"/>
              <p:cNvSpPr/>
              <p:nvPr/>
            </p:nvSpPr>
            <p:spPr>
              <a:xfrm>
                <a:off x="6943714" y="6945357"/>
                <a:ext cx="256629" cy="1196072"/>
              </a:xfrm>
              <a:custGeom>
                <a:avLst/>
                <a:gdLst/>
                <a:ahLst/>
                <a:cxnLst/>
                <a:rect l="l" t="t" r="r" b="b"/>
                <a:pathLst>
                  <a:path w="256629" h="1196072">
                    <a:moveTo>
                      <a:pt x="0" y="1196072"/>
                    </a:moveTo>
                    <a:lnTo>
                      <a:pt x="0" y="20022"/>
                    </a:lnTo>
                    <a:cubicBezTo>
                      <a:pt x="0" y="8964"/>
                      <a:pt x="8965" y="0"/>
                      <a:pt x="20022" y="0"/>
                    </a:cubicBezTo>
                    <a:lnTo>
                      <a:pt x="236607" y="0"/>
                    </a:lnTo>
                    <a:cubicBezTo>
                      <a:pt x="247665" y="0"/>
                      <a:pt x="256629" y="8964"/>
                      <a:pt x="256629" y="20022"/>
                    </a:cubicBezTo>
                    <a:lnTo>
                      <a:pt x="256629" y="1196072"/>
                    </a:lnTo>
                    <a:close/>
                  </a:path>
                </a:pathLst>
              </a:custGeom>
              <a:solidFill>
                <a:srgbClr val="8C52FF"/>
              </a:solidFill>
            </p:spPr>
            <p:txBody>
              <a:bodyPr/>
              <a:lstStyle/>
              <a:p>
                <a:pPr defTabSz="457200"/>
                <a:endParaRPr lang="en-US" sz="900">
                  <a:solidFill>
                    <a:prstClr val="black"/>
                  </a:solidFill>
                  <a:latin typeface="Calibri"/>
                </a:endParaRPr>
              </a:p>
            </p:txBody>
          </p:sp>
          <p:sp>
            <p:nvSpPr>
              <p:cNvPr id="95" name="Freeform 95"/>
              <p:cNvSpPr/>
              <p:nvPr/>
            </p:nvSpPr>
            <p:spPr>
              <a:xfrm>
                <a:off x="7687429" y="6728282"/>
                <a:ext cx="256629" cy="1413146"/>
              </a:xfrm>
              <a:custGeom>
                <a:avLst/>
                <a:gdLst/>
                <a:ahLst/>
                <a:cxnLst/>
                <a:rect l="l" t="t" r="r" b="b"/>
                <a:pathLst>
                  <a:path w="256629" h="1413146">
                    <a:moveTo>
                      <a:pt x="0" y="1413147"/>
                    </a:moveTo>
                    <a:lnTo>
                      <a:pt x="0" y="20022"/>
                    </a:lnTo>
                    <a:cubicBezTo>
                      <a:pt x="0" y="8965"/>
                      <a:pt x="8965" y="0"/>
                      <a:pt x="20022" y="0"/>
                    </a:cubicBezTo>
                    <a:lnTo>
                      <a:pt x="236607" y="0"/>
                    </a:lnTo>
                    <a:cubicBezTo>
                      <a:pt x="241917" y="0"/>
                      <a:pt x="247010" y="2110"/>
                      <a:pt x="250765" y="5864"/>
                    </a:cubicBezTo>
                    <a:cubicBezTo>
                      <a:pt x="254520" y="9619"/>
                      <a:pt x="256630" y="14712"/>
                      <a:pt x="256630" y="20022"/>
                    </a:cubicBezTo>
                    <a:lnTo>
                      <a:pt x="256630" y="1413147"/>
                    </a:lnTo>
                    <a:close/>
                  </a:path>
                </a:pathLst>
              </a:custGeom>
              <a:solidFill>
                <a:srgbClr val="8C52FF"/>
              </a:solidFill>
            </p:spPr>
            <p:txBody>
              <a:bodyPr/>
              <a:lstStyle/>
              <a:p>
                <a:pPr defTabSz="457200"/>
                <a:endParaRPr lang="en-US" sz="900">
                  <a:solidFill>
                    <a:prstClr val="black"/>
                  </a:solidFill>
                  <a:latin typeface="Calibri"/>
                </a:endParaRPr>
              </a:p>
            </p:txBody>
          </p:sp>
          <p:sp>
            <p:nvSpPr>
              <p:cNvPr id="96" name="Freeform 96"/>
              <p:cNvSpPr/>
              <p:nvPr/>
            </p:nvSpPr>
            <p:spPr>
              <a:xfrm>
                <a:off x="8431144" y="7051671"/>
                <a:ext cx="256630" cy="1089758"/>
              </a:xfrm>
              <a:custGeom>
                <a:avLst/>
                <a:gdLst/>
                <a:ahLst/>
                <a:cxnLst/>
                <a:rect l="l" t="t" r="r" b="b"/>
                <a:pathLst>
                  <a:path w="256630" h="1089758">
                    <a:moveTo>
                      <a:pt x="0" y="1089758"/>
                    </a:moveTo>
                    <a:lnTo>
                      <a:pt x="0" y="20023"/>
                    </a:lnTo>
                    <a:cubicBezTo>
                      <a:pt x="0" y="14712"/>
                      <a:pt x="2109" y="9620"/>
                      <a:pt x="5864" y="5865"/>
                    </a:cubicBezTo>
                    <a:cubicBezTo>
                      <a:pt x="9619" y="2109"/>
                      <a:pt x="14712" y="0"/>
                      <a:pt x="20022" y="0"/>
                    </a:cubicBezTo>
                    <a:lnTo>
                      <a:pt x="236607" y="0"/>
                    </a:lnTo>
                    <a:cubicBezTo>
                      <a:pt x="241917" y="0"/>
                      <a:pt x="247010" y="2109"/>
                      <a:pt x="250765" y="5865"/>
                    </a:cubicBezTo>
                    <a:cubicBezTo>
                      <a:pt x="254520" y="9620"/>
                      <a:pt x="256630" y="14712"/>
                      <a:pt x="256630" y="20023"/>
                    </a:cubicBezTo>
                    <a:lnTo>
                      <a:pt x="256630" y="1089758"/>
                    </a:lnTo>
                    <a:close/>
                  </a:path>
                </a:pathLst>
              </a:custGeom>
              <a:solidFill>
                <a:srgbClr val="8C52FF"/>
              </a:solidFill>
            </p:spPr>
            <p:txBody>
              <a:bodyPr/>
              <a:lstStyle/>
              <a:p>
                <a:pPr defTabSz="457200"/>
                <a:endParaRPr lang="en-US" sz="900">
                  <a:solidFill>
                    <a:prstClr val="black"/>
                  </a:solidFill>
                  <a:latin typeface="Calibri"/>
                </a:endParaRPr>
              </a:p>
            </p:txBody>
          </p:sp>
          <p:sp>
            <p:nvSpPr>
              <p:cNvPr id="97" name="Freeform 97"/>
              <p:cNvSpPr/>
              <p:nvPr/>
            </p:nvSpPr>
            <p:spPr>
              <a:xfrm>
                <a:off x="9174859" y="7488590"/>
                <a:ext cx="256629" cy="652838"/>
              </a:xfrm>
              <a:custGeom>
                <a:avLst/>
                <a:gdLst/>
                <a:ahLst/>
                <a:cxnLst/>
                <a:rect l="l" t="t" r="r" b="b"/>
                <a:pathLst>
                  <a:path w="256629" h="652838">
                    <a:moveTo>
                      <a:pt x="0" y="652839"/>
                    </a:moveTo>
                    <a:lnTo>
                      <a:pt x="0" y="20022"/>
                    </a:lnTo>
                    <a:cubicBezTo>
                      <a:pt x="0" y="14712"/>
                      <a:pt x="2110" y="9619"/>
                      <a:pt x="5864" y="5864"/>
                    </a:cubicBezTo>
                    <a:cubicBezTo>
                      <a:pt x="9619" y="2109"/>
                      <a:pt x="14712" y="0"/>
                      <a:pt x="20022" y="0"/>
                    </a:cubicBezTo>
                    <a:lnTo>
                      <a:pt x="236607" y="0"/>
                    </a:lnTo>
                    <a:cubicBezTo>
                      <a:pt x="247664" y="0"/>
                      <a:pt x="256629" y="8965"/>
                      <a:pt x="256629" y="20022"/>
                    </a:cubicBezTo>
                    <a:lnTo>
                      <a:pt x="256629" y="652839"/>
                    </a:lnTo>
                    <a:close/>
                  </a:path>
                </a:pathLst>
              </a:custGeom>
              <a:solidFill>
                <a:srgbClr val="8C52FF"/>
              </a:solidFill>
            </p:spPr>
            <p:txBody>
              <a:bodyPr/>
              <a:lstStyle/>
              <a:p>
                <a:pPr defTabSz="457200"/>
                <a:endParaRPr lang="en-US" sz="900">
                  <a:solidFill>
                    <a:prstClr val="black"/>
                  </a:solidFill>
                  <a:latin typeface="Calibri"/>
                </a:endParaRPr>
              </a:p>
            </p:txBody>
          </p:sp>
          <p:sp>
            <p:nvSpPr>
              <p:cNvPr id="98" name="Freeform 98"/>
              <p:cNvSpPr/>
              <p:nvPr/>
            </p:nvSpPr>
            <p:spPr>
              <a:xfrm>
                <a:off x="9918574" y="7488754"/>
                <a:ext cx="256629" cy="652675"/>
              </a:xfrm>
              <a:custGeom>
                <a:avLst/>
                <a:gdLst/>
                <a:ahLst/>
                <a:cxnLst/>
                <a:rect l="l" t="t" r="r" b="b"/>
                <a:pathLst>
                  <a:path w="256629" h="652675">
                    <a:moveTo>
                      <a:pt x="0" y="652675"/>
                    </a:moveTo>
                    <a:lnTo>
                      <a:pt x="0" y="20022"/>
                    </a:lnTo>
                    <a:cubicBezTo>
                      <a:pt x="0" y="8964"/>
                      <a:pt x="8964" y="0"/>
                      <a:pt x="20022" y="0"/>
                    </a:cubicBezTo>
                    <a:lnTo>
                      <a:pt x="236607" y="0"/>
                    </a:lnTo>
                    <a:cubicBezTo>
                      <a:pt x="247664" y="0"/>
                      <a:pt x="256629" y="8964"/>
                      <a:pt x="256629" y="20022"/>
                    </a:cubicBezTo>
                    <a:lnTo>
                      <a:pt x="256629" y="652675"/>
                    </a:lnTo>
                    <a:close/>
                  </a:path>
                </a:pathLst>
              </a:custGeom>
              <a:solidFill>
                <a:srgbClr val="8C52FF"/>
              </a:solidFill>
            </p:spPr>
            <p:txBody>
              <a:bodyPr/>
              <a:lstStyle/>
              <a:p>
                <a:pPr defTabSz="457200"/>
                <a:endParaRPr lang="en-US" sz="900">
                  <a:solidFill>
                    <a:prstClr val="black"/>
                  </a:solidFill>
                  <a:latin typeface="Calibri"/>
                </a:endParaRPr>
              </a:p>
            </p:txBody>
          </p:sp>
          <p:sp>
            <p:nvSpPr>
              <p:cNvPr id="99" name="Freeform 99"/>
              <p:cNvSpPr/>
              <p:nvPr/>
            </p:nvSpPr>
            <p:spPr>
              <a:xfrm>
                <a:off x="10662289" y="7162076"/>
                <a:ext cx="256629" cy="979353"/>
              </a:xfrm>
              <a:custGeom>
                <a:avLst/>
                <a:gdLst/>
                <a:ahLst/>
                <a:cxnLst/>
                <a:rect l="l" t="t" r="r" b="b"/>
                <a:pathLst>
                  <a:path w="256629" h="979353">
                    <a:moveTo>
                      <a:pt x="0" y="979353"/>
                    </a:moveTo>
                    <a:lnTo>
                      <a:pt x="0" y="20022"/>
                    </a:lnTo>
                    <a:cubicBezTo>
                      <a:pt x="0" y="8965"/>
                      <a:pt x="8964" y="0"/>
                      <a:pt x="20022" y="0"/>
                    </a:cubicBezTo>
                    <a:lnTo>
                      <a:pt x="236607" y="0"/>
                    </a:lnTo>
                    <a:cubicBezTo>
                      <a:pt x="247664" y="0"/>
                      <a:pt x="256629" y="8965"/>
                      <a:pt x="256629" y="20022"/>
                    </a:cubicBezTo>
                    <a:lnTo>
                      <a:pt x="256629" y="979353"/>
                    </a:lnTo>
                    <a:close/>
                  </a:path>
                </a:pathLst>
              </a:custGeom>
              <a:solidFill>
                <a:srgbClr val="8C52FF"/>
              </a:solidFill>
            </p:spPr>
            <p:txBody>
              <a:bodyPr/>
              <a:lstStyle/>
              <a:p>
                <a:pPr defTabSz="457200"/>
                <a:endParaRPr lang="en-US" sz="900">
                  <a:solidFill>
                    <a:prstClr val="black"/>
                  </a:solidFill>
                  <a:latin typeface="Calibri"/>
                </a:endParaRPr>
              </a:p>
            </p:txBody>
          </p:sp>
          <p:sp>
            <p:nvSpPr>
              <p:cNvPr id="100" name="Freeform 100"/>
              <p:cNvSpPr/>
              <p:nvPr/>
            </p:nvSpPr>
            <p:spPr>
              <a:xfrm>
                <a:off x="11406004" y="7053144"/>
                <a:ext cx="256629" cy="1088285"/>
              </a:xfrm>
              <a:custGeom>
                <a:avLst/>
                <a:gdLst/>
                <a:ahLst/>
                <a:cxnLst/>
                <a:rect l="l" t="t" r="r" b="b"/>
                <a:pathLst>
                  <a:path w="256629" h="1088285">
                    <a:moveTo>
                      <a:pt x="0" y="1088285"/>
                    </a:moveTo>
                    <a:lnTo>
                      <a:pt x="0" y="20022"/>
                    </a:lnTo>
                    <a:cubicBezTo>
                      <a:pt x="0" y="8964"/>
                      <a:pt x="8964" y="0"/>
                      <a:pt x="20022" y="0"/>
                    </a:cubicBezTo>
                    <a:lnTo>
                      <a:pt x="236606" y="0"/>
                    </a:lnTo>
                    <a:cubicBezTo>
                      <a:pt x="241917" y="0"/>
                      <a:pt x="247010" y="2109"/>
                      <a:pt x="250764" y="5864"/>
                    </a:cubicBezTo>
                    <a:cubicBezTo>
                      <a:pt x="254519" y="9619"/>
                      <a:pt x="256629" y="14711"/>
                      <a:pt x="256629" y="20022"/>
                    </a:cubicBezTo>
                    <a:lnTo>
                      <a:pt x="256629" y="1088285"/>
                    </a:lnTo>
                    <a:close/>
                  </a:path>
                </a:pathLst>
              </a:custGeom>
              <a:solidFill>
                <a:srgbClr val="8C52FF"/>
              </a:solidFill>
            </p:spPr>
            <p:txBody>
              <a:bodyPr/>
              <a:lstStyle/>
              <a:p>
                <a:pPr defTabSz="457200"/>
                <a:endParaRPr lang="en-US" sz="900">
                  <a:solidFill>
                    <a:prstClr val="black"/>
                  </a:solidFill>
                  <a:latin typeface="Calibri"/>
                </a:endParaRPr>
              </a:p>
            </p:txBody>
          </p:sp>
          <p:sp>
            <p:nvSpPr>
              <p:cNvPr id="101" name="Freeform 101"/>
              <p:cNvSpPr/>
              <p:nvPr/>
            </p:nvSpPr>
            <p:spPr>
              <a:xfrm>
                <a:off x="12149718" y="7487574"/>
                <a:ext cx="256630" cy="653855"/>
              </a:xfrm>
              <a:custGeom>
                <a:avLst/>
                <a:gdLst/>
                <a:ahLst/>
                <a:cxnLst/>
                <a:rect l="l" t="t" r="r" b="b"/>
                <a:pathLst>
                  <a:path w="256630" h="653855">
                    <a:moveTo>
                      <a:pt x="0" y="653855"/>
                    </a:moveTo>
                    <a:lnTo>
                      <a:pt x="0" y="20023"/>
                    </a:lnTo>
                    <a:cubicBezTo>
                      <a:pt x="0" y="14712"/>
                      <a:pt x="2109" y="9620"/>
                      <a:pt x="5865" y="5865"/>
                    </a:cubicBezTo>
                    <a:cubicBezTo>
                      <a:pt x="9620" y="2109"/>
                      <a:pt x="14712" y="0"/>
                      <a:pt x="20023" y="0"/>
                    </a:cubicBezTo>
                    <a:lnTo>
                      <a:pt x="236607" y="0"/>
                    </a:lnTo>
                    <a:cubicBezTo>
                      <a:pt x="241918" y="0"/>
                      <a:pt x="247011" y="2109"/>
                      <a:pt x="250765" y="5865"/>
                    </a:cubicBezTo>
                    <a:cubicBezTo>
                      <a:pt x="254521" y="9620"/>
                      <a:pt x="256630" y="14712"/>
                      <a:pt x="256630" y="20023"/>
                    </a:cubicBezTo>
                    <a:lnTo>
                      <a:pt x="256630" y="653855"/>
                    </a:lnTo>
                    <a:close/>
                  </a:path>
                </a:pathLst>
              </a:custGeom>
              <a:solidFill>
                <a:srgbClr val="8C52FF"/>
              </a:solidFill>
            </p:spPr>
            <p:txBody>
              <a:bodyPr/>
              <a:lstStyle/>
              <a:p>
                <a:pPr defTabSz="457200"/>
                <a:endParaRPr lang="en-US" sz="900">
                  <a:solidFill>
                    <a:prstClr val="black"/>
                  </a:solidFill>
                  <a:latin typeface="Calibri"/>
                </a:endParaRPr>
              </a:p>
            </p:txBody>
          </p:sp>
          <p:sp>
            <p:nvSpPr>
              <p:cNvPr id="102" name="Freeform 102"/>
              <p:cNvSpPr/>
              <p:nvPr/>
            </p:nvSpPr>
            <p:spPr>
              <a:xfrm>
                <a:off x="12893433" y="7813655"/>
                <a:ext cx="256629" cy="327774"/>
              </a:xfrm>
              <a:custGeom>
                <a:avLst/>
                <a:gdLst/>
                <a:ahLst/>
                <a:cxnLst/>
                <a:rect l="l" t="t" r="r" b="b"/>
                <a:pathLst>
                  <a:path w="256629" h="327774">
                    <a:moveTo>
                      <a:pt x="0" y="327774"/>
                    </a:moveTo>
                    <a:lnTo>
                      <a:pt x="0" y="20022"/>
                    </a:lnTo>
                    <a:cubicBezTo>
                      <a:pt x="0" y="14711"/>
                      <a:pt x="2110" y="9619"/>
                      <a:pt x="5865" y="5864"/>
                    </a:cubicBezTo>
                    <a:cubicBezTo>
                      <a:pt x="9620" y="2109"/>
                      <a:pt x="14712" y="0"/>
                      <a:pt x="20023" y="0"/>
                    </a:cubicBezTo>
                    <a:lnTo>
                      <a:pt x="236607" y="0"/>
                    </a:lnTo>
                    <a:cubicBezTo>
                      <a:pt x="247666" y="0"/>
                      <a:pt x="256629" y="8964"/>
                      <a:pt x="256629" y="20022"/>
                    </a:cubicBezTo>
                    <a:lnTo>
                      <a:pt x="256629" y="327774"/>
                    </a:lnTo>
                    <a:close/>
                  </a:path>
                </a:pathLst>
              </a:custGeom>
              <a:solidFill>
                <a:srgbClr val="8C52FF"/>
              </a:solidFill>
            </p:spPr>
            <p:txBody>
              <a:bodyPr/>
              <a:lstStyle/>
              <a:p>
                <a:pPr defTabSz="457200"/>
                <a:endParaRPr lang="en-US" sz="900">
                  <a:solidFill>
                    <a:prstClr val="black"/>
                  </a:solidFill>
                  <a:latin typeface="Calibri"/>
                </a:endParaRPr>
              </a:p>
            </p:txBody>
          </p:sp>
          <p:sp>
            <p:nvSpPr>
              <p:cNvPr id="103" name="Freeform 103"/>
              <p:cNvSpPr/>
              <p:nvPr/>
            </p:nvSpPr>
            <p:spPr>
              <a:xfrm>
                <a:off x="13637149" y="7488458"/>
                <a:ext cx="256629" cy="652971"/>
              </a:xfrm>
              <a:custGeom>
                <a:avLst/>
                <a:gdLst/>
                <a:ahLst/>
                <a:cxnLst/>
                <a:rect l="l" t="t" r="r" b="b"/>
                <a:pathLst>
                  <a:path w="256629" h="652971">
                    <a:moveTo>
                      <a:pt x="0" y="652971"/>
                    </a:moveTo>
                    <a:lnTo>
                      <a:pt x="0" y="20022"/>
                    </a:lnTo>
                    <a:cubicBezTo>
                      <a:pt x="0" y="8964"/>
                      <a:pt x="8964" y="0"/>
                      <a:pt x="20022" y="0"/>
                    </a:cubicBezTo>
                    <a:lnTo>
                      <a:pt x="236606" y="0"/>
                    </a:lnTo>
                    <a:cubicBezTo>
                      <a:pt x="241915" y="0"/>
                      <a:pt x="247010" y="2109"/>
                      <a:pt x="250765" y="5864"/>
                    </a:cubicBezTo>
                    <a:cubicBezTo>
                      <a:pt x="254519" y="9618"/>
                      <a:pt x="256629" y="14711"/>
                      <a:pt x="256629" y="20022"/>
                    </a:cubicBezTo>
                    <a:lnTo>
                      <a:pt x="256629" y="652971"/>
                    </a:lnTo>
                    <a:close/>
                  </a:path>
                </a:pathLst>
              </a:custGeom>
              <a:solidFill>
                <a:srgbClr val="8C52FF"/>
              </a:solidFill>
            </p:spPr>
            <p:txBody>
              <a:bodyPr/>
              <a:lstStyle/>
              <a:p>
                <a:pPr defTabSz="457200"/>
                <a:endParaRPr lang="en-US" sz="900">
                  <a:solidFill>
                    <a:prstClr val="black"/>
                  </a:solidFill>
                  <a:latin typeface="Calibri"/>
                </a:endParaRPr>
              </a:p>
            </p:txBody>
          </p:sp>
          <p:sp>
            <p:nvSpPr>
              <p:cNvPr id="104" name="Freeform 104"/>
              <p:cNvSpPr/>
              <p:nvPr/>
            </p:nvSpPr>
            <p:spPr>
              <a:xfrm>
                <a:off x="14380863" y="6293527"/>
                <a:ext cx="256629" cy="1847901"/>
              </a:xfrm>
              <a:custGeom>
                <a:avLst/>
                <a:gdLst/>
                <a:ahLst/>
                <a:cxnLst/>
                <a:rect l="l" t="t" r="r" b="b"/>
                <a:pathLst>
                  <a:path w="256629" h="1847901">
                    <a:moveTo>
                      <a:pt x="0" y="1847902"/>
                    </a:moveTo>
                    <a:lnTo>
                      <a:pt x="0" y="20023"/>
                    </a:lnTo>
                    <a:cubicBezTo>
                      <a:pt x="0" y="8965"/>
                      <a:pt x="8964" y="0"/>
                      <a:pt x="20022" y="0"/>
                    </a:cubicBezTo>
                    <a:lnTo>
                      <a:pt x="236608" y="0"/>
                    </a:lnTo>
                    <a:cubicBezTo>
                      <a:pt x="247666" y="0"/>
                      <a:pt x="256630" y="8965"/>
                      <a:pt x="256630" y="20023"/>
                    </a:cubicBezTo>
                    <a:lnTo>
                      <a:pt x="256630" y="1847902"/>
                    </a:lnTo>
                    <a:close/>
                  </a:path>
                </a:pathLst>
              </a:custGeom>
              <a:solidFill>
                <a:srgbClr val="8C52FF"/>
              </a:solidFill>
            </p:spPr>
            <p:txBody>
              <a:bodyPr/>
              <a:lstStyle/>
              <a:p>
                <a:pPr defTabSz="457200"/>
                <a:endParaRPr lang="en-US" sz="900">
                  <a:solidFill>
                    <a:prstClr val="black"/>
                  </a:solidFill>
                  <a:latin typeface="Calibri"/>
                </a:endParaRPr>
              </a:p>
            </p:txBody>
          </p:sp>
          <p:sp>
            <p:nvSpPr>
              <p:cNvPr id="105" name="Freeform 105"/>
              <p:cNvSpPr/>
              <p:nvPr/>
            </p:nvSpPr>
            <p:spPr>
              <a:xfrm>
                <a:off x="15124578" y="7706372"/>
                <a:ext cx="256631" cy="435056"/>
              </a:xfrm>
              <a:custGeom>
                <a:avLst/>
                <a:gdLst/>
                <a:ahLst/>
                <a:cxnLst/>
                <a:rect l="l" t="t" r="r" b="b"/>
                <a:pathLst>
                  <a:path w="256631" h="435056">
                    <a:moveTo>
                      <a:pt x="0" y="435057"/>
                    </a:moveTo>
                    <a:lnTo>
                      <a:pt x="0" y="20023"/>
                    </a:lnTo>
                    <a:cubicBezTo>
                      <a:pt x="0" y="14713"/>
                      <a:pt x="2110" y="9620"/>
                      <a:pt x="5864" y="5864"/>
                    </a:cubicBezTo>
                    <a:cubicBezTo>
                      <a:pt x="9619" y="2109"/>
                      <a:pt x="14712" y="0"/>
                      <a:pt x="20023" y="0"/>
                    </a:cubicBezTo>
                    <a:lnTo>
                      <a:pt x="236607" y="0"/>
                    </a:lnTo>
                    <a:cubicBezTo>
                      <a:pt x="241918" y="0"/>
                      <a:pt x="247011" y="2109"/>
                      <a:pt x="250766" y="5864"/>
                    </a:cubicBezTo>
                    <a:cubicBezTo>
                      <a:pt x="254520" y="9620"/>
                      <a:pt x="256630" y="14713"/>
                      <a:pt x="256630" y="20023"/>
                    </a:cubicBezTo>
                    <a:lnTo>
                      <a:pt x="256630" y="435057"/>
                    </a:lnTo>
                    <a:close/>
                  </a:path>
                </a:pathLst>
              </a:custGeom>
              <a:solidFill>
                <a:srgbClr val="8C52FF"/>
              </a:solidFill>
            </p:spPr>
            <p:txBody>
              <a:bodyPr/>
              <a:lstStyle/>
              <a:p>
                <a:pPr defTabSz="457200"/>
                <a:endParaRPr lang="en-US" sz="900">
                  <a:solidFill>
                    <a:prstClr val="black"/>
                  </a:solidFill>
                  <a:latin typeface="Calibri"/>
                </a:endParaRPr>
              </a:p>
            </p:txBody>
          </p:sp>
          <p:sp>
            <p:nvSpPr>
              <p:cNvPr id="106" name="Freeform 106"/>
              <p:cNvSpPr/>
              <p:nvPr/>
            </p:nvSpPr>
            <p:spPr>
              <a:xfrm>
                <a:off x="15868293" y="7597491"/>
                <a:ext cx="256629" cy="543938"/>
              </a:xfrm>
              <a:custGeom>
                <a:avLst/>
                <a:gdLst/>
                <a:ahLst/>
                <a:cxnLst/>
                <a:rect l="l" t="t" r="r" b="b"/>
                <a:pathLst>
                  <a:path w="256629" h="543938">
                    <a:moveTo>
                      <a:pt x="0" y="543938"/>
                    </a:moveTo>
                    <a:lnTo>
                      <a:pt x="0" y="20022"/>
                    </a:lnTo>
                    <a:cubicBezTo>
                      <a:pt x="0" y="14712"/>
                      <a:pt x="2110" y="9619"/>
                      <a:pt x="5865" y="5864"/>
                    </a:cubicBezTo>
                    <a:cubicBezTo>
                      <a:pt x="9620" y="2109"/>
                      <a:pt x="14713" y="0"/>
                      <a:pt x="20022" y="0"/>
                    </a:cubicBezTo>
                    <a:lnTo>
                      <a:pt x="236608" y="0"/>
                    </a:lnTo>
                    <a:cubicBezTo>
                      <a:pt x="241917" y="0"/>
                      <a:pt x="247010" y="2109"/>
                      <a:pt x="250765" y="5864"/>
                    </a:cubicBezTo>
                    <a:cubicBezTo>
                      <a:pt x="254520" y="9619"/>
                      <a:pt x="256630" y="14712"/>
                      <a:pt x="256630" y="20022"/>
                    </a:cubicBezTo>
                    <a:lnTo>
                      <a:pt x="256630" y="543938"/>
                    </a:lnTo>
                    <a:close/>
                  </a:path>
                </a:pathLst>
              </a:custGeom>
              <a:solidFill>
                <a:srgbClr val="8C52FF"/>
              </a:solidFill>
            </p:spPr>
            <p:txBody>
              <a:bodyPr/>
              <a:lstStyle/>
              <a:p>
                <a:pPr defTabSz="457200"/>
                <a:endParaRPr lang="en-US" sz="900">
                  <a:solidFill>
                    <a:prstClr val="black"/>
                  </a:solidFill>
                  <a:latin typeface="Calibri"/>
                </a:endParaRPr>
              </a:p>
            </p:txBody>
          </p:sp>
          <p:sp>
            <p:nvSpPr>
              <p:cNvPr id="107" name="Freeform 107"/>
              <p:cNvSpPr/>
              <p:nvPr/>
            </p:nvSpPr>
            <p:spPr>
              <a:xfrm>
                <a:off x="16612008" y="7379852"/>
                <a:ext cx="256629" cy="761577"/>
              </a:xfrm>
              <a:custGeom>
                <a:avLst/>
                <a:gdLst/>
                <a:ahLst/>
                <a:cxnLst/>
                <a:rect l="l" t="t" r="r" b="b"/>
                <a:pathLst>
                  <a:path w="256629" h="761577">
                    <a:moveTo>
                      <a:pt x="0" y="761577"/>
                    </a:moveTo>
                    <a:lnTo>
                      <a:pt x="0" y="20023"/>
                    </a:lnTo>
                    <a:cubicBezTo>
                      <a:pt x="0" y="14712"/>
                      <a:pt x="2110" y="9619"/>
                      <a:pt x="5864" y="5865"/>
                    </a:cubicBezTo>
                    <a:cubicBezTo>
                      <a:pt x="9619" y="2110"/>
                      <a:pt x="14712" y="0"/>
                      <a:pt x="20022" y="0"/>
                    </a:cubicBezTo>
                    <a:lnTo>
                      <a:pt x="236607" y="0"/>
                    </a:lnTo>
                    <a:cubicBezTo>
                      <a:pt x="241917" y="0"/>
                      <a:pt x="247009" y="2110"/>
                      <a:pt x="250764" y="5865"/>
                    </a:cubicBezTo>
                    <a:cubicBezTo>
                      <a:pt x="254519" y="9619"/>
                      <a:pt x="256629" y="14712"/>
                      <a:pt x="256629" y="20023"/>
                    </a:cubicBezTo>
                    <a:lnTo>
                      <a:pt x="256629" y="761577"/>
                    </a:lnTo>
                    <a:close/>
                  </a:path>
                </a:pathLst>
              </a:custGeom>
              <a:solidFill>
                <a:srgbClr val="8C52FF"/>
              </a:solidFill>
            </p:spPr>
            <p:txBody>
              <a:bodyPr/>
              <a:lstStyle/>
              <a:p>
                <a:pPr defTabSz="457200"/>
                <a:endParaRPr lang="en-US" sz="900">
                  <a:solidFill>
                    <a:prstClr val="black"/>
                  </a:solidFill>
                  <a:latin typeface="Calibri"/>
                </a:endParaRPr>
              </a:p>
            </p:txBody>
          </p:sp>
          <p:sp>
            <p:nvSpPr>
              <p:cNvPr id="108" name="Freeform 108"/>
              <p:cNvSpPr/>
              <p:nvPr/>
            </p:nvSpPr>
            <p:spPr>
              <a:xfrm>
                <a:off x="17355724" y="7162912"/>
                <a:ext cx="256629" cy="978516"/>
              </a:xfrm>
              <a:custGeom>
                <a:avLst/>
                <a:gdLst/>
                <a:ahLst/>
                <a:cxnLst/>
                <a:rect l="l" t="t" r="r" b="b"/>
                <a:pathLst>
                  <a:path w="256629" h="978516">
                    <a:moveTo>
                      <a:pt x="0" y="978517"/>
                    </a:moveTo>
                    <a:lnTo>
                      <a:pt x="0" y="20023"/>
                    </a:lnTo>
                    <a:cubicBezTo>
                      <a:pt x="0" y="14713"/>
                      <a:pt x="2110" y="9620"/>
                      <a:pt x="5864" y="5865"/>
                    </a:cubicBezTo>
                    <a:cubicBezTo>
                      <a:pt x="9619" y="2110"/>
                      <a:pt x="14712" y="0"/>
                      <a:pt x="20022" y="0"/>
                    </a:cubicBezTo>
                    <a:lnTo>
                      <a:pt x="236607" y="0"/>
                    </a:lnTo>
                    <a:cubicBezTo>
                      <a:pt x="241917" y="0"/>
                      <a:pt x="247009" y="2110"/>
                      <a:pt x="250764" y="5865"/>
                    </a:cubicBezTo>
                    <a:cubicBezTo>
                      <a:pt x="254519" y="9620"/>
                      <a:pt x="256629" y="14713"/>
                      <a:pt x="256629" y="20023"/>
                    </a:cubicBezTo>
                    <a:lnTo>
                      <a:pt x="256629" y="978517"/>
                    </a:lnTo>
                    <a:close/>
                  </a:path>
                </a:pathLst>
              </a:custGeom>
              <a:solidFill>
                <a:srgbClr val="8C52FF"/>
              </a:solidFill>
            </p:spPr>
            <p:txBody>
              <a:bodyPr/>
              <a:lstStyle/>
              <a:p>
                <a:pPr defTabSz="457200"/>
                <a:endParaRPr lang="en-US" sz="900">
                  <a:solidFill>
                    <a:prstClr val="black"/>
                  </a:solidFill>
                  <a:latin typeface="Calibri"/>
                </a:endParaRPr>
              </a:p>
            </p:txBody>
          </p:sp>
          <p:sp>
            <p:nvSpPr>
              <p:cNvPr id="109" name="Freeform 109"/>
              <p:cNvSpPr/>
              <p:nvPr/>
            </p:nvSpPr>
            <p:spPr>
              <a:xfrm>
                <a:off x="18099438" y="6728871"/>
                <a:ext cx="256629" cy="1412557"/>
              </a:xfrm>
              <a:custGeom>
                <a:avLst/>
                <a:gdLst/>
                <a:ahLst/>
                <a:cxnLst/>
                <a:rect l="l" t="t" r="r" b="b"/>
                <a:pathLst>
                  <a:path w="256629" h="1412557">
                    <a:moveTo>
                      <a:pt x="0" y="1412558"/>
                    </a:moveTo>
                    <a:lnTo>
                      <a:pt x="0" y="20023"/>
                    </a:lnTo>
                    <a:cubicBezTo>
                      <a:pt x="0" y="14713"/>
                      <a:pt x="2110" y="9620"/>
                      <a:pt x="5865" y="5865"/>
                    </a:cubicBezTo>
                    <a:cubicBezTo>
                      <a:pt x="9619" y="2110"/>
                      <a:pt x="14712" y="0"/>
                      <a:pt x="20022" y="0"/>
                    </a:cubicBezTo>
                    <a:lnTo>
                      <a:pt x="236607" y="0"/>
                    </a:lnTo>
                    <a:cubicBezTo>
                      <a:pt x="241917" y="0"/>
                      <a:pt x="247010" y="2110"/>
                      <a:pt x="250764" y="5865"/>
                    </a:cubicBezTo>
                    <a:cubicBezTo>
                      <a:pt x="254519" y="9620"/>
                      <a:pt x="256629" y="14713"/>
                      <a:pt x="256629" y="20023"/>
                    </a:cubicBezTo>
                    <a:lnTo>
                      <a:pt x="256629" y="1412558"/>
                    </a:lnTo>
                    <a:close/>
                  </a:path>
                </a:pathLst>
              </a:custGeom>
              <a:solidFill>
                <a:srgbClr val="8C52FF"/>
              </a:solidFill>
            </p:spPr>
            <p:txBody>
              <a:bodyPr/>
              <a:lstStyle/>
              <a:p>
                <a:pPr defTabSz="457200"/>
                <a:endParaRPr lang="en-US" sz="900">
                  <a:solidFill>
                    <a:prstClr val="black"/>
                  </a:solidFill>
                  <a:latin typeface="Calibri"/>
                </a:endParaRPr>
              </a:p>
            </p:txBody>
          </p:sp>
          <p:sp>
            <p:nvSpPr>
              <p:cNvPr id="110" name="Freeform 110"/>
              <p:cNvSpPr/>
              <p:nvPr/>
            </p:nvSpPr>
            <p:spPr>
              <a:xfrm>
                <a:off x="18843152" y="6293339"/>
                <a:ext cx="256631" cy="1848090"/>
              </a:xfrm>
              <a:custGeom>
                <a:avLst/>
                <a:gdLst/>
                <a:ahLst/>
                <a:cxnLst/>
                <a:rect l="l" t="t" r="r" b="b"/>
                <a:pathLst>
                  <a:path w="256631" h="1848090">
                    <a:moveTo>
                      <a:pt x="0" y="1848090"/>
                    </a:moveTo>
                    <a:lnTo>
                      <a:pt x="0" y="20023"/>
                    </a:lnTo>
                    <a:cubicBezTo>
                      <a:pt x="0" y="14712"/>
                      <a:pt x="2110" y="9619"/>
                      <a:pt x="5865" y="5864"/>
                    </a:cubicBezTo>
                    <a:cubicBezTo>
                      <a:pt x="9620" y="2109"/>
                      <a:pt x="14714" y="0"/>
                      <a:pt x="20024" y="0"/>
                    </a:cubicBezTo>
                    <a:lnTo>
                      <a:pt x="236607" y="0"/>
                    </a:lnTo>
                    <a:cubicBezTo>
                      <a:pt x="241917" y="0"/>
                      <a:pt x="247011" y="2109"/>
                      <a:pt x="250766" y="5864"/>
                    </a:cubicBezTo>
                    <a:cubicBezTo>
                      <a:pt x="254521" y="9619"/>
                      <a:pt x="256631" y="14712"/>
                      <a:pt x="256631" y="20023"/>
                    </a:cubicBezTo>
                    <a:lnTo>
                      <a:pt x="256631" y="1848090"/>
                    </a:lnTo>
                    <a:close/>
                  </a:path>
                </a:pathLst>
              </a:custGeom>
              <a:solidFill>
                <a:srgbClr val="8C52FF"/>
              </a:solidFill>
            </p:spPr>
            <p:txBody>
              <a:bodyPr/>
              <a:lstStyle/>
              <a:p>
                <a:pPr defTabSz="457200"/>
                <a:endParaRPr lang="en-US" sz="900">
                  <a:solidFill>
                    <a:prstClr val="black"/>
                  </a:solidFill>
                  <a:latin typeface="Calibri"/>
                </a:endParaRPr>
              </a:p>
            </p:txBody>
          </p:sp>
          <p:sp>
            <p:nvSpPr>
              <p:cNvPr id="111" name="Freeform 111"/>
              <p:cNvSpPr/>
              <p:nvPr/>
            </p:nvSpPr>
            <p:spPr>
              <a:xfrm>
                <a:off x="19586868" y="6185001"/>
                <a:ext cx="256629" cy="1956428"/>
              </a:xfrm>
              <a:custGeom>
                <a:avLst/>
                <a:gdLst/>
                <a:ahLst/>
                <a:cxnLst/>
                <a:rect l="l" t="t" r="r" b="b"/>
                <a:pathLst>
                  <a:path w="256629" h="1956428">
                    <a:moveTo>
                      <a:pt x="0" y="1956428"/>
                    </a:moveTo>
                    <a:lnTo>
                      <a:pt x="0" y="20022"/>
                    </a:lnTo>
                    <a:cubicBezTo>
                      <a:pt x="0" y="8964"/>
                      <a:pt x="8964" y="0"/>
                      <a:pt x="20022" y="0"/>
                    </a:cubicBezTo>
                    <a:lnTo>
                      <a:pt x="236607" y="0"/>
                    </a:lnTo>
                    <a:cubicBezTo>
                      <a:pt x="247666" y="0"/>
                      <a:pt x="256629" y="8964"/>
                      <a:pt x="256629" y="20022"/>
                    </a:cubicBezTo>
                    <a:lnTo>
                      <a:pt x="256629" y="1956428"/>
                    </a:lnTo>
                    <a:close/>
                  </a:path>
                </a:pathLst>
              </a:custGeom>
              <a:solidFill>
                <a:srgbClr val="8C52FF"/>
              </a:solidFill>
            </p:spPr>
            <p:txBody>
              <a:bodyPr/>
              <a:lstStyle/>
              <a:p>
                <a:pPr defTabSz="457200"/>
                <a:endParaRPr lang="en-US" sz="900">
                  <a:solidFill>
                    <a:prstClr val="black"/>
                  </a:solidFill>
                  <a:latin typeface="Calibri"/>
                </a:endParaRPr>
              </a:p>
            </p:txBody>
          </p:sp>
          <p:sp>
            <p:nvSpPr>
              <p:cNvPr id="112" name="Freeform 112"/>
              <p:cNvSpPr/>
              <p:nvPr/>
            </p:nvSpPr>
            <p:spPr>
              <a:xfrm>
                <a:off x="20330582" y="4556206"/>
                <a:ext cx="256629" cy="3585222"/>
              </a:xfrm>
              <a:custGeom>
                <a:avLst/>
                <a:gdLst/>
                <a:ahLst/>
                <a:cxnLst/>
                <a:rect l="l" t="t" r="r" b="b"/>
                <a:pathLst>
                  <a:path w="256629" h="3585222">
                    <a:moveTo>
                      <a:pt x="0" y="3585223"/>
                    </a:moveTo>
                    <a:lnTo>
                      <a:pt x="0" y="20023"/>
                    </a:lnTo>
                    <a:cubicBezTo>
                      <a:pt x="0" y="8965"/>
                      <a:pt x="8964" y="0"/>
                      <a:pt x="20022" y="0"/>
                    </a:cubicBezTo>
                    <a:lnTo>
                      <a:pt x="236608" y="0"/>
                    </a:lnTo>
                    <a:cubicBezTo>
                      <a:pt x="247666" y="0"/>
                      <a:pt x="256630" y="8965"/>
                      <a:pt x="256630" y="20023"/>
                    </a:cubicBezTo>
                    <a:lnTo>
                      <a:pt x="256630" y="3585223"/>
                    </a:lnTo>
                    <a:close/>
                  </a:path>
                </a:pathLst>
              </a:custGeom>
              <a:solidFill>
                <a:srgbClr val="8C52FF"/>
              </a:solidFill>
            </p:spPr>
            <p:txBody>
              <a:bodyPr/>
              <a:lstStyle/>
              <a:p>
                <a:pPr defTabSz="457200"/>
                <a:endParaRPr lang="en-US" sz="900">
                  <a:solidFill>
                    <a:prstClr val="black"/>
                  </a:solidFill>
                  <a:latin typeface="Calibri"/>
                </a:endParaRPr>
              </a:p>
            </p:txBody>
          </p:sp>
          <p:sp>
            <p:nvSpPr>
              <p:cNvPr id="113" name="Freeform 113"/>
              <p:cNvSpPr/>
              <p:nvPr/>
            </p:nvSpPr>
            <p:spPr>
              <a:xfrm>
                <a:off x="21074298" y="4555648"/>
                <a:ext cx="256629" cy="3585780"/>
              </a:xfrm>
              <a:custGeom>
                <a:avLst/>
                <a:gdLst/>
                <a:ahLst/>
                <a:cxnLst/>
                <a:rect l="l" t="t" r="r" b="b"/>
                <a:pathLst>
                  <a:path w="256629" h="3585780">
                    <a:moveTo>
                      <a:pt x="0" y="3585781"/>
                    </a:moveTo>
                    <a:lnTo>
                      <a:pt x="0" y="20023"/>
                    </a:lnTo>
                    <a:cubicBezTo>
                      <a:pt x="0" y="8965"/>
                      <a:pt x="8964" y="0"/>
                      <a:pt x="20022" y="0"/>
                    </a:cubicBezTo>
                    <a:lnTo>
                      <a:pt x="236607" y="0"/>
                    </a:lnTo>
                    <a:cubicBezTo>
                      <a:pt x="247666" y="0"/>
                      <a:pt x="256629" y="8965"/>
                      <a:pt x="256629" y="20023"/>
                    </a:cubicBezTo>
                    <a:lnTo>
                      <a:pt x="256629" y="3585781"/>
                    </a:lnTo>
                    <a:close/>
                  </a:path>
                </a:pathLst>
              </a:custGeom>
              <a:solidFill>
                <a:srgbClr val="8C52FF"/>
              </a:solidFill>
            </p:spPr>
            <p:txBody>
              <a:bodyPr/>
              <a:lstStyle/>
              <a:p>
                <a:pPr defTabSz="457200"/>
                <a:endParaRPr lang="en-US" sz="900">
                  <a:solidFill>
                    <a:prstClr val="black"/>
                  </a:solidFill>
                  <a:latin typeface="Calibri"/>
                </a:endParaRPr>
              </a:p>
            </p:txBody>
          </p:sp>
          <p:sp>
            <p:nvSpPr>
              <p:cNvPr id="114" name="Freeform 114"/>
              <p:cNvSpPr/>
              <p:nvPr/>
            </p:nvSpPr>
            <p:spPr>
              <a:xfrm>
                <a:off x="21818012" y="4011612"/>
                <a:ext cx="256629" cy="4129817"/>
              </a:xfrm>
              <a:custGeom>
                <a:avLst/>
                <a:gdLst/>
                <a:ahLst/>
                <a:cxnLst/>
                <a:rect l="l" t="t" r="r" b="b"/>
                <a:pathLst>
                  <a:path w="256629" h="4129817">
                    <a:moveTo>
                      <a:pt x="0" y="4129817"/>
                    </a:moveTo>
                    <a:lnTo>
                      <a:pt x="0" y="20023"/>
                    </a:lnTo>
                    <a:cubicBezTo>
                      <a:pt x="0" y="8965"/>
                      <a:pt x="8964" y="0"/>
                      <a:pt x="20022" y="0"/>
                    </a:cubicBezTo>
                    <a:lnTo>
                      <a:pt x="236608" y="0"/>
                    </a:lnTo>
                    <a:cubicBezTo>
                      <a:pt x="247666" y="0"/>
                      <a:pt x="256630" y="8965"/>
                      <a:pt x="256630" y="20023"/>
                    </a:cubicBezTo>
                    <a:lnTo>
                      <a:pt x="256630" y="4129817"/>
                    </a:lnTo>
                    <a:close/>
                  </a:path>
                </a:pathLst>
              </a:custGeom>
              <a:solidFill>
                <a:srgbClr val="8C52FF"/>
              </a:solidFill>
            </p:spPr>
            <p:txBody>
              <a:bodyPr/>
              <a:lstStyle/>
              <a:p>
                <a:pPr defTabSz="457200"/>
                <a:endParaRPr lang="en-US" sz="900">
                  <a:solidFill>
                    <a:prstClr val="black"/>
                  </a:solidFill>
                  <a:latin typeface="Calibri"/>
                </a:endParaRPr>
              </a:p>
            </p:txBody>
          </p:sp>
          <p:sp>
            <p:nvSpPr>
              <p:cNvPr id="115" name="Freeform 115"/>
              <p:cNvSpPr/>
              <p:nvPr/>
            </p:nvSpPr>
            <p:spPr>
              <a:xfrm>
                <a:off x="22561727" y="4121074"/>
                <a:ext cx="256631" cy="4020355"/>
              </a:xfrm>
              <a:custGeom>
                <a:avLst/>
                <a:gdLst/>
                <a:ahLst/>
                <a:cxnLst/>
                <a:rect l="l" t="t" r="r" b="b"/>
                <a:pathLst>
                  <a:path w="256631" h="4020355">
                    <a:moveTo>
                      <a:pt x="0" y="4020355"/>
                    </a:moveTo>
                    <a:lnTo>
                      <a:pt x="0" y="20023"/>
                    </a:lnTo>
                    <a:cubicBezTo>
                      <a:pt x="0" y="14712"/>
                      <a:pt x="2110" y="9619"/>
                      <a:pt x="5864" y="5864"/>
                    </a:cubicBezTo>
                    <a:cubicBezTo>
                      <a:pt x="9619" y="2110"/>
                      <a:pt x="14714" y="0"/>
                      <a:pt x="20023" y="0"/>
                    </a:cubicBezTo>
                    <a:lnTo>
                      <a:pt x="236607" y="0"/>
                    </a:lnTo>
                    <a:cubicBezTo>
                      <a:pt x="241917" y="0"/>
                      <a:pt x="247011" y="2110"/>
                      <a:pt x="250766" y="5864"/>
                    </a:cubicBezTo>
                    <a:cubicBezTo>
                      <a:pt x="254521" y="9619"/>
                      <a:pt x="256631" y="14712"/>
                      <a:pt x="256631" y="20023"/>
                    </a:cubicBezTo>
                    <a:lnTo>
                      <a:pt x="256631" y="4020355"/>
                    </a:lnTo>
                    <a:close/>
                  </a:path>
                </a:pathLst>
              </a:custGeom>
              <a:solidFill>
                <a:srgbClr val="8C52FF"/>
              </a:solidFill>
            </p:spPr>
            <p:txBody>
              <a:bodyPr/>
              <a:lstStyle/>
              <a:p>
                <a:pPr defTabSz="457200"/>
                <a:endParaRPr lang="en-US" sz="900">
                  <a:solidFill>
                    <a:prstClr val="black"/>
                  </a:solidFill>
                  <a:latin typeface="Calibri"/>
                </a:endParaRPr>
              </a:p>
            </p:txBody>
          </p:sp>
          <p:sp>
            <p:nvSpPr>
              <p:cNvPr id="116" name="Freeform 116"/>
              <p:cNvSpPr/>
              <p:nvPr/>
            </p:nvSpPr>
            <p:spPr>
              <a:xfrm>
                <a:off x="23305443" y="5859489"/>
                <a:ext cx="256629" cy="2281940"/>
              </a:xfrm>
              <a:custGeom>
                <a:avLst/>
                <a:gdLst/>
                <a:ahLst/>
                <a:cxnLst/>
                <a:rect l="l" t="t" r="r" b="b"/>
                <a:pathLst>
                  <a:path w="256629" h="2281940">
                    <a:moveTo>
                      <a:pt x="0" y="2281940"/>
                    </a:moveTo>
                    <a:lnTo>
                      <a:pt x="0" y="20022"/>
                    </a:lnTo>
                    <a:cubicBezTo>
                      <a:pt x="0" y="8964"/>
                      <a:pt x="8963" y="0"/>
                      <a:pt x="20022" y="0"/>
                    </a:cubicBezTo>
                    <a:lnTo>
                      <a:pt x="236607" y="0"/>
                    </a:lnTo>
                    <a:cubicBezTo>
                      <a:pt x="247665" y="0"/>
                      <a:pt x="256629" y="8964"/>
                      <a:pt x="256629" y="20022"/>
                    </a:cubicBezTo>
                    <a:lnTo>
                      <a:pt x="256629" y="2281940"/>
                    </a:lnTo>
                    <a:close/>
                  </a:path>
                </a:pathLst>
              </a:custGeom>
              <a:solidFill>
                <a:srgbClr val="8C52FF"/>
              </a:solidFill>
            </p:spPr>
            <p:txBody>
              <a:bodyPr/>
              <a:lstStyle/>
              <a:p>
                <a:pPr defTabSz="457200"/>
                <a:endParaRPr lang="en-US" sz="900">
                  <a:solidFill>
                    <a:prstClr val="black"/>
                  </a:solidFill>
                  <a:latin typeface="Calibri"/>
                </a:endParaRPr>
              </a:p>
            </p:txBody>
          </p:sp>
        </p:grpSp>
      </p:grpSp>
      <p:sp>
        <p:nvSpPr>
          <p:cNvPr id="117" name="TextBox 117"/>
          <p:cNvSpPr txBox="1"/>
          <p:nvPr/>
        </p:nvSpPr>
        <p:spPr>
          <a:xfrm>
            <a:off x="-32757" y="5591455"/>
            <a:ext cx="9176757" cy="269369"/>
          </a:xfrm>
          <a:prstGeom prst="rect">
            <a:avLst/>
          </a:prstGeom>
        </p:spPr>
        <p:txBody>
          <a:bodyPr lIns="0" tIns="0" rIns="0" bIns="0" rtlCol="0" anchor="t">
            <a:spAutoFit/>
          </a:bodyPr>
          <a:lstStyle/>
          <a:p>
            <a:pPr algn="ctr" defTabSz="457200">
              <a:lnSpc>
                <a:spcPts val="2310"/>
              </a:lnSpc>
            </a:pPr>
            <a:r>
              <a:rPr lang="en-US" sz="1650" dirty="0">
                <a:solidFill>
                  <a:srgbClr val="000000"/>
                </a:solidFill>
                <a:latin typeface="Canva Sans 2"/>
              </a:rPr>
              <a:t>*January 2021 to June 2022 contract with Daymark. County Department started July 2022.</a:t>
            </a:r>
          </a:p>
        </p:txBody>
      </p:sp>
      <p:sp>
        <p:nvSpPr>
          <p:cNvPr id="118" name="TextBox 118"/>
          <p:cNvSpPr txBox="1"/>
          <p:nvPr/>
        </p:nvSpPr>
        <p:spPr>
          <a:xfrm>
            <a:off x="277838" y="827832"/>
            <a:ext cx="8608145" cy="489686"/>
          </a:xfrm>
          <a:prstGeom prst="rect">
            <a:avLst/>
          </a:prstGeom>
        </p:spPr>
        <p:txBody>
          <a:bodyPr lIns="0" tIns="0" rIns="0" bIns="0" rtlCol="0" anchor="t">
            <a:spAutoFit/>
          </a:bodyPr>
          <a:lstStyle/>
          <a:p>
            <a:pPr algn="ctr" defTabSz="457200">
              <a:lnSpc>
                <a:spcPts val="1960"/>
              </a:lnSpc>
            </a:pPr>
            <a:r>
              <a:rPr lang="en-US" sz="1400" dirty="0">
                <a:solidFill>
                  <a:srgbClr val="000000"/>
                </a:solidFill>
                <a:latin typeface="Canva Sans 2 Bold"/>
              </a:rPr>
              <a:t>Total Surry County Intervention Team Clients and Successful Referrals to SUD Treatment Providers</a:t>
            </a:r>
          </a:p>
          <a:p>
            <a:pPr algn="ctr" defTabSz="457200">
              <a:lnSpc>
                <a:spcPts val="1960"/>
              </a:lnSpc>
            </a:pPr>
            <a:r>
              <a:rPr lang="en-US" sz="1400" dirty="0">
                <a:solidFill>
                  <a:srgbClr val="000000"/>
                </a:solidFill>
                <a:latin typeface="Canva Sans 2 Bold"/>
              </a:rPr>
              <a:t>By Month, January 2021 to August 2023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436327" y="1884534"/>
            <a:ext cx="666222" cy="666222"/>
          </a:xfrm>
          <a:custGeom>
            <a:avLst/>
            <a:gdLst/>
            <a:ahLst/>
            <a:cxnLst/>
            <a:rect l="l" t="t" r="r" b="b"/>
            <a:pathLst>
              <a:path w="1332444" h="1332444">
                <a:moveTo>
                  <a:pt x="0" y="0"/>
                </a:moveTo>
                <a:lnTo>
                  <a:pt x="1332444" y="0"/>
                </a:lnTo>
                <a:lnTo>
                  <a:pt x="1332444" y="1332444"/>
                </a:lnTo>
                <a:lnTo>
                  <a:pt x="0" y="13324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3" name="Freeform 3"/>
          <p:cNvSpPr/>
          <p:nvPr/>
        </p:nvSpPr>
        <p:spPr>
          <a:xfrm rot="2700000">
            <a:off x="-406855" y="-93785"/>
            <a:ext cx="2064591" cy="2064591"/>
          </a:xfrm>
          <a:custGeom>
            <a:avLst/>
            <a:gdLst/>
            <a:ahLst/>
            <a:cxnLst/>
            <a:rect l="l" t="t" r="r" b="b"/>
            <a:pathLst>
              <a:path w="4129182" h="4129182">
                <a:moveTo>
                  <a:pt x="0" y="0"/>
                </a:moveTo>
                <a:lnTo>
                  <a:pt x="4129181" y="0"/>
                </a:lnTo>
                <a:lnTo>
                  <a:pt x="4129181"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4" name="Freeform 4"/>
          <p:cNvSpPr/>
          <p:nvPr/>
        </p:nvSpPr>
        <p:spPr>
          <a:xfrm rot="2871165">
            <a:off x="8004151" y="5047155"/>
            <a:ext cx="518557" cy="518557"/>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5" name="Freeform 5"/>
          <p:cNvSpPr/>
          <p:nvPr/>
        </p:nvSpPr>
        <p:spPr>
          <a:xfrm rot="2871165">
            <a:off x="1494251" y="1554283"/>
            <a:ext cx="251810" cy="251810"/>
          </a:xfrm>
          <a:custGeom>
            <a:avLst/>
            <a:gdLst/>
            <a:ahLst/>
            <a:cxnLst/>
            <a:rect l="l" t="t" r="r" b="b"/>
            <a:pathLst>
              <a:path w="503619" h="503619">
                <a:moveTo>
                  <a:pt x="0" y="0"/>
                </a:moveTo>
                <a:lnTo>
                  <a:pt x="503619" y="0"/>
                </a:lnTo>
                <a:lnTo>
                  <a:pt x="503619" y="503620"/>
                </a:lnTo>
                <a:lnTo>
                  <a:pt x="0" y="5036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6" name="Freeform 6"/>
          <p:cNvSpPr/>
          <p:nvPr/>
        </p:nvSpPr>
        <p:spPr>
          <a:xfrm rot="2700000">
            <a:off x="1703541" y="1260551"/>
            <a:ext cx="402619" cy="402619"/>
          </a:xfrm>
          <a:custGeom>
            <a:avLst/>
            <a:gdLst/>
            <a:ahLst/>
            <a:cxnLst/>
            <a:rect l="l" t="t" r="r" b="b"/>
            <a:pathLst>
              <a:path w="805238" h="805238">
                <a:moveTo>
                  <a:pt x="0" y="0"/>
                </a:moveTo>
                <a:lnTo>
                  <a:pt x="805238" y="0"/>
                </a:lnTo>
                <a:lnTo>
                  <a:pt x="805238" y="805237"/>
                </a:lnTo>
                <a:lnTo>
                  <a:pt x="0" y="8052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grpSp>
        <p:nvGrpSpPr>
          <p:cNvPr id="7" name="Group 7"/>
          <p:cNvGrpSpPr/>
          <p:nvPr/>
        </p:nvGrpSpPr>
        <p:grpSpPr>
          <a:xfrm>
            <a:off x="8929688" y="723347"/>
            <a:ext cx="296975" cy="5449814"/>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txBody>
            <a:bodyPr/>
            <a:lstStyle/>
            <a:p>
              <a:pPr defTabSz="457200"/>
              <a:endParaRPr lang="en-US" sz="900">
                <a:solidFill>
                  <a:prstClr val="black"/>
                </a:solidFill>
                <a:latin typeface="Calibri"/>
              </a:endParaRPr>
            </a:p>
          </p:txBody>
        </p:sp>
        <p:sp>
          <p:nvSpPr>
            <p:cNvPr id="9" name="TextBox 9"/>
            <p:cNvSpPr txBox="1"/>
            <p:nvPr/>
          </p:nvSpPr>
          <p:spPr>
            <a:xfrm>
              <a:off x="0" y="-47625"/>
              <a:ext cx="812800" cy="860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10" name="Group 10"/>
          <p:cNvGrpSpPr/>
          <p:nvPr/>
        </p:nvGrpSpPr>
        <p:grpSpPr>
          <a:xfrm>
            <a:off x="483286" y="1715870"/>
            <a:ext cx="284308" cy="28430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pPr defTabSz="457200"/>
              <a:endParaRPr lang="en-US" sz="900">
                <a:solidFill>
                  <a:prstClr val="black"/>
                </a:solidFill>
                <a:latin typeface="Calibri"/>
              </a:endParaRPr>
            </a:p>
          </p:txBody>
        </p:sp>
        <p:sp>
          <p:nvSpPr>
            <p:cNvPr id="12" name="TextBox 12"/>
            <p:cNvSpPr txBox="1"/>
            <p:nvPr/>
          </p:nvSpPr>
          <p:spPr>
            <a:xfrm>
              <a:off x="76200" y="28575"/>
              <a:ext cx="660400" cy="7080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13" name="Group 13"/>
          <p:cNvGrpSpPr>
            <a:grpSpLocks noChangeAspect="1"/>
          </p:cNvGrpSpPr>
          <p:nvPr/>
        </p:nvGrpSpPr>
        <p:grpSpPr>
          <a:xfrm>
            <a:off x="514350" y="1858024"/>
            <a:ext cx="3141953" cy="3141953"/>
            <a:chOff x="0" y="0"/>
            <a:chExt cx="6350000" cy="6350000"/>
          </a:xfrm>
        </p:grpSpPr>
        <p:sp>
          <p:nvSpPr>
            <p:cNvPr id="14" name="Freeform 14"/>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8"/>
              <a:stretch>
                <a:fillRect b="-9890"/>
              </a:stretch>
            </a:blipFill>
          </p:spPr>
          <p:txBody>
            <a:bodyPr/>
            <a:lstStyle/>
            <a:p>
              <a:pPr defTabSz="457200"/>
              <a:endParaRPr lang="en-US" sz="900">
                <a:solidFill>
                  <a:prstClr val="black"/>
                </a:solidFill>
                <a:latin typeface="Calibri"/>
              </a:endParaRPr>
            </a:p>
          </p:txBody>
        </p:sp>
        <p:sp>
          <p:nvSpPr>
            <p:cNvPr id="15" name="Freeform 15"/>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F826F"/>
            </a:solidFill>
          </p:spPr>
          <p:txBody>
            <a:bodyPr/>
            <a:lstStyle/>
            <a:p>
              <a:pPr defTabSz="457200"/>
              <a:endParaRPr lang="en-US" sz="900">
                <a:solidFill>
                  <a:prstClr val="black"/>
                </a:solidFill>
                <a:latin typeface="Calibri"/>
              </a:endParaRPr>
            </a:p>
          </p:txBody>
        </p:sp>
      </p:grpSp>
      <p:sp>
        <p:nvSpPr>
          <p:cNvPr id="16" name="TextBox 16"/>
          <p:cNvSpPr txBox="1"/>
          <p:nvPr/>
        </p:nvSpPr>
        <p:spPr>
          <a:xfrm>
            <a:off x="3415603" y="263409"/>
            <a:ext cx="3943109" cy="574324"/>
          </a:xfrm>
          <a:prstGeom prst="rect">
            <a:avLst/>
          </a:prstGeom>
        </p:spPr>
        <p:txBody>
          <a:bodyPr lIns="0" tIns="0" rIns="0" bIns="0" rtlCol="0" anchor="t">
            <a:spAutoFit/>
          </a:bodyPr>
          <a:lstStyle/>
          <a:p>
            <a:pPr algn="ctr" defTabSz="457200">
              <a:lnSpc>
                <a:spcPts val="4950"/>
              </a:lnSpc>
            </a:pPr>
            <a:r>
              <a:rPr lang="en-US" sz="3200" b="1" dirty="0">
                <a:solidFill>
                  <a:srgbClr val="040404"/>
                </a:solidFill>
                <a:latin typeface="Arial" panose="020B0604020202020204" pitchFamily="34" charset="0"/>
                <a:cs typeface="Arial" panose="020B0604020202020204" pitchFamily="34" charset="0"/>
              </a:rPr>
              <a:t>SCHNC</a:t>
            </a:r>
          </a:p>
        </p:txBody>
      </p:sp>
      <p:sp>
        <p:nvSpPr>
          <p:cNvPr id="17" name="TextBox 17"/>
          <p:cNvSpPr txBox="1"/>
          <p:nvPr/>
        </p:nvSpPr>
        <p:spPr>
          <a:xfrm>
            <a:off x="3843866" y="1177165"/>
            <a:ext cx="4493122" cy="3139129"/>
          </a:xfrm>
          <a:prstGeom prst="rect">
            <a:avLst/>
          </a:prstGeom>
        </p:spPr>
        <p:txBody>
          <a:bodyPr lIns="0" tIns="0" rIns="0" bIns="0" rtlCol="0" anchor="t">
            <a:spAutoFit/>
          </a:bodyPr>
          <a:lstStyle/>
          <a:p>
            <a:pPr marL="281059" lvl="1" indent="-140530" defTabSz="457200">
              <a:spcAft>
                <a:spcPts val="600"/>
              </a:spcAft>
              <a:buFont typeface="Arial"/>
              <a:buChar char="•"/>
            </a:pPr>
            <a:r>
              <a:rPr lang="en-US" sz="2400" spc="52" dirty="0">
                <a:solidFill>
                  <a:srgbClr val="040404"/>
                </a:solidFill>
                <a:latin typeface="Arial" panose="020B0604020202020204" pitchFamily="34" charset="0"/>
                <a:cs typeface="Arial" panose="020B0604020202020204" pitchFamily="34" charset="0"/>
              </a:rPr>
              <a:t>1 primary provider + 1 PRN provider</a:t>
            </a:r>
          </a:p>
          <a:p>
            <a:pPr marL="281059" lvl="1" indent="-140530" defTabSz="457200">
              <a:spcAft>
                <a:spcPts val="600"/>
              </a:spcAft>
              <a:buFont typeface="Arial"/>
              <a:buChar char="•"/>
            </a:pPr>
            <a:r>
              <a:rPr lang="en-US" sz="2400" spc="52" dirty="0">
                <a:solidFill>
                  <a:srgbClr val="040404"/>
                </a:solidFill>
                <a:latin typeface="Arial" panose="020B0604020202020204" pitchFamily="34" charset="0"/>
                <a:cs typeface="Arial" panose="020B0604020202020204" pitchFamily="34" charset="0"/>
              </a:rPr>
              <a:t>Training: APNA &amp; SAMHSA</a:t>
            </a:r>
          </a:p>
          <a:p>
            <a:pPr marL="281059" lvl="1" indent="-140530" defTabSz="457200">
              <a:spcAft>
                <a:spcPts val="600"/>
              </a:spcAft>
              <a:buFont typeface="Arial"/>
              <a:buChar char="•"/>
            </a:pPr>
            <a:r>
              <a:rPr lang="en-US" sz="2400" spc="52" dirty="0">
                <a:solidFill>
                  <a:srgbClr val="040404"/>
                </a:solidFill>
                <a:latin typeface="Arial" panose="020B0604020202020204" pitchFamily="34" charset="0"/>
                <a:cs typeface="Arial" panose="020B0604020202020204" pitchFamily="34" charset="0"/>
              </a:rPr>
              <a:t>Mentor program through MAHEC </a:t>
            </a:r>
          </a:p>
          <a:p>
            <a:pPr marL="281059" lvl="1" indent="-140530" defTabSz="457200">
              <a:spcAft>
                <a:spcPts val="600"/>
              </a:spcAft>
              <a:buFont typeface="Arial"/>
              <a:buChar char="•"/>
            </a:pPr>
            <a:r>
              <a:rPr lang="en-US" sz="2400" spc="52" dirty="0">
                <a:solidFill>
                  <a:srgbClr val="040404"/>
                </a:solidFill>
                <a:latin typeface="Arial" panose="020B0604020202020204" pitchFamily="34" charset="0"/>
                <a:cs typeface="Arial" panose="020B0604020202020204" pitchFamily="34" charset="0"/>
              </a:rPr>
              <a:t>Accept referrals from SCOSAR or EMS </a:t>
            </a:r>
          </a:p>
          <a:p>
            <a:pPr algn="just" defTabSz="457200">
              <a:lnSpc>
                <a:spcPts val="2073"/>
              </a:lnSpc>
            </a:pPr>
            <a:endParaRPr lang="en-US" sz="1302" spc="52" dirty="0">
              <a:solidFill>
                <a:srgbClr val="040404"/>
              </a:solidFill>
              <a:latin typeface="Montserrat Semi-Bold"/>
            </a:endParaRPr>
          </a:p>
        </p:txBody>
      </p:sp>
      <p:sp>
        <p:nvSpPr>
          <p:cNvPr id="18" name="TextBox 18"/>
          <p:cNvSpPr txBox="1"/>
          <p:nvPr/>
        </p:nvSpPr>
        <p:spPr>
          <a:xfrm>
            <a:off x="4072643" y="4390442"/>
            <a:ext cx="2830111" cy="1769715"/>
          </a:xfrm>
          <a:prstGeom prst="rect">
            <a:avLst/>
          </a:prstGeom>
        </p:spPr>
        <p:txBody>
          <a:bodyPr wrap="square" lIns="0" tIns="0" rIns="0" bIns="0" rtlCol="0" anchor="t">
            <a:spAutoFit/>
          </a:bodyPr>
          <a:lstStyle/>
          <a:p>
            <a:pPr algn="ctr" defTabSz="457200">
              <a:spcAft>
                <a:spcPts val="600"/>
              </a:spcAft>
            </a:pPr>
            <a:r>
              <a:rPr lang="en-US" sz="2000" dirty="0">
                <a:solidFill>
                  <a:srgbClr val="040404"/>
                </a:solidFill>
                <a:latin typeface="Arial" panose="020B0604020202020204" pitchFamily="34" charset="0"/>
                <a:cs typeface="Arial" panose="020B0604020202020204" pitchFamily="34" charset="0"/>
              </a:rPr>
              <a:t>Contact Information</a:t>
            </a:r>
          </a:p>
          <a:p>
            <a:pPr algn="ctr" defTabSz="457200">
              <a:spcAft>
                <a:spcPts val="600"/>
              </a:spcAft>
            </a:pPr>
            <a:r>
              <a:rPr lang="en-US" sz="2000" dirty="0">
                <a:solidFill>
                  <a:srgbClr val="040404"/>
                </a:solidFill>
                <a:latin typeface="Arial" panose="020B0604020202020204" pitchFamily="34" charset="0"/>
                <a:cs typeface="Arial" panose="020B0604020202020204" pitchFamily="34" charset="0"/>
              </a:rPr>
              <a:t>Wendy Smith, DNP, MSN, APRN, FNP-BC</a:t>
            </a:r>
          </a:p>
          <a:p>
            <a:pPr algn="ctr" defTabSz="457200">
              <a:spcAft>
                <a:spcPts val="600"/>
              </a:spcAft>
            </a:pPr>
            <a:r>
              <a:rPr lang="en-US" sz="2000" dirty="0">
                <a:solidFill>
                  <a:srgbClr val="040404"/>
                </a:solidFill>
                <a:latin typeface="Arial" panose="020B0604020202020204" pitchFamily="34" charset="0"/>
                <a:cs typeface="Arial" panose="020B0604020202020204" pitchFamily="34" charset="0"/>
              </a:rPr>
              <a:t>336-401-8400</a:t>
            </a:r>
          </a:p>
          <a:p>
            <a:pPr algn="ctr" defTabSz="457200">
              <a:spcAft>
                <a:spcPts val="600"/>
              </a:spcAft>
            </a:pPr>
            <a:r>
              <a:rPr lang="en-US" sz="2000" dirty="0">
                <a:solidFill>
                  <a:srgbClr val="040404"/>
                </a:solidFill>
                <a:latin typeface="Arial" panose="020B0604020202020204" pitchFamily="34" charset="0"/>
                <a:cs typeface="Arial" panose="020B0604020202020204" pitchFamily="34" charset="0"/>
                <a:hlinkClick r:id="rId9"/>
              </a:rPr>
              <a:t>smithw@co.surry.nc.us</a:t>
            </a:r>
            <a:r>
              <a:rPr lang="en-US" sz="2000" dirty="0">
                <a:solidFill>
                  <a:srgbClr val="040404"/>
                </a:solidFill>
                <a:latin typeface="Arial" panose="020B0604020202020204" pitchFamily="34" charset="0"/>
                <a:cs typeface="Arial" panose="020B0604020202020204" pitchFamily="34" charset="0"/>
              </a:rPr>
              <a:t> </a:t>
            </a:r>
            <a:r>
              <a:rPr lang="en-US" sz="1100" dirty="0">
                <a:solidFill>
                  <a:srgbClr val="040404"/>
                </a:solidFill>
                <a:latin typeface="Arial" panose="020B0604020202020204" pitchFamily="34" charset="0"/>
                <a:cs typeface="Arial" panose="020B0604020202020204" pitchFamily="34" charset="0"/>
              </a:rPr>
              <a:t>n</a:t>
            </a:r>
            <a:endParaRPr lang="en-US" sz="1058" dirty="0">
              <a:solidFill>
                <a:srgbClr val="040404"/>
              </a:solidFill>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a:off x="157295" y="929543"/>
            <a:ext cx="9144000" cy="5071207"/>
          </a:xfrm>
          <a:custGeom>
            <a:avLst/>
            <a:gdLst/>
            <a:ahLst/>
            <a:cxnLst/>
            <a:rect l="l" t="t" r="r" b="b"/>
            <a:pathLst>
              <a:path w="18288000" h="10142414">
                <a:moveTo>
                  <a:pt x="0" y="0"/>
                </a:moveTo>
                <a:lnTo>
                  <a:pt x="18288000" y="0"/>
                </a:lnTo>
                <a:lnTo>
                  <a:pt x="18288000" y="10142414"/>
                </a:lnTo>
                <a:lnTo>
                  <a:pt x="0" y="10142414"/>
                </a:lnTo>
                <a:lnTo>
                  <a:pt x="0" y="0"/>
                </a:lnTo>
                <a:close/>
              </a:path>
            </a:pathLst>
          </a:custGeom>
          <a:blipFill>
            <a:blip r:embed="rId2"/>
            <a:stretch>
              <a:fillRect t="-10179" b="-10179"/>
            </a:stretch>
          </a:blipFill>
        </p:spPr>
        <p:txBody>
          <a:bodyPr/>
          <a:lstStyle/>
          <a:p>
            <a:pPr defTabSz="457200"/>
            <a:endParaRPr lang="en-US" sz="900">
              <a:solidFill>
                <a:prstClr val="black"/>
              </a:solidFill>
              <a:latin typeface="Calibri"/>
            </a:endParaRPr>
          </a:p>
        </p:txBody>
      </p:sp>
      <p:grpSp>
        <p:nvGrpSpPr>
          <p:cNvPr id="3" name="Group 3"/>
          <p:cNvGrpSpPr/>
          <p:nvPr/>
        </p:nvGrpSpPr>
        <p:grpSpPr>
          <a:xfrm>
            <a:off x="3666249" y="1804828"/>
            <a:ext cx="5477751" cy="673717"/>
            <a:chOff x="0" y="0"/>
            <a:chExt cx="2885400" cy="354879"/>
          </a:xfrm>
        </p:grpSpPr>
        <p:sp>
          <p:nvSpPr>
            <p:cNvPr id="4" name="Freeform 4"/>
            <p:cNvSpPr/>
            <p:nvPr/>
          </p:nvSpPr>
          <p:spPr>
            <a:xfrm>
              <a:off x="0" y="0"/>
              <a:ext cx="2885400" cy="354879"/>
            </a:xfrm>
            <a:custGeom>
              <a:avLst/>
              <a:gdLst/>
              <a:ahLst/>
              <a:cxnLst/>
              <a:rect l="l" t="t" r="r" b="b"/>
              <a:pathLst>
                <a:path w="2885400" h="354879">
                  <a:moveTo>
                    <a:pt x="21200" y="0"/>
                  </a:moveTo>
                  <a:lnTo>
                    <a:pt x="2864200" y="0"/>
                  </a:lnTo>
                  <a:cubicBezTo>
                    <a:pt x="2875908" y="0"/>
                    <a:pt x="2885400" y="9492"/>
                    <a:pt x="2885400" y="21200"/>
                  </a:cubicBezTo>
                  <a:lnTo>
                    <a:pt x="2885400" y="333679"/>
                  </a:lnTo>
                  <a:cubicBezTo>
                    <a:pt x="2885400" y="345388"/>
                    <a:pt x="2875908" y="354879"/>
                    <a:pt x="2864200" y="354879"/>
                  </a:cubicBezTo>
                  <a:lnTo>
                    <a:pt x="21200" y="354879"/>
                  </a:lnTo>
                  <a:cubicBezTo>
                    <a:pt x="9492" y="354879"/>
                    <a:pt x="0" y="345388"/>
                    <a:pt x="0" y="333679"/>
                  </a:cubicBezTo>
                  <a:lnTo>
                    <a:pt x="0" y="21200"/>
                  </a:lnTo>
                  <a:cubicBezTo>
                    <a:pt x="0" y="9492"/>
                    <a:pt x="9492" y="0"/>
                    <a:pt x="21200" y="0"/>
                  </a:cubicBezTo>
                  <a:close/>
                </a:path>
              </a:pathLst>
            </a:custGeom>
            <a:solidFill>
              <a:srgbClr val="94B8AB"/>
            </a:solidFill>
          </p:spPr>
          <p:txBody>
            <a:bodyPr/>
            <a:lstStyle/>
            <a:p>
              <a:pPr defTabSz="457200"/>
              <a:endParaRPr lang="en-US" sz="900">
                <a:solidFill>
                  <a:prstClr val="black"/>
                </a:solidFill>
                <a:latin typeface="Calibri"/>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sp>
        <p:nvSpPr>
          <p:cNvPr id="6" name="TextBox 6"/>
          <p:cNvSpPr txBox="1"/>
          <p:nvPr/>
        </p:nvSpPr>
        <p:spPr>
          <a:xfrm>
            <a:off x="3566160" y="1935629"/>
            <a:ext cx="5517713" cy="358560"/>
          </a:xfrm>
          <a:prstGeom prst="rect">
            <a:avLst/>
          </a:prstGeom>
        </p:spPr>
        <p:txBody>
          <a:bodyPr lIns="0" tIns="0" rIns="0" bIns="0" rtlCol="0" anchor="t">
            <a:spAutoFit/>
          </a:bodyPr>
          <a:lstStyle/>
          <a:p>
            <a:pPr marL="464185" lvl="1" indent="-232093" defTabSz="457200">
              <a:lnSpc>
                <a:spcPts val="3010"/>
              </a:lnSpc>
              <a:buFont typeface="Arial"/>
              <a:buChar char="•"/>
            </a:pPr>
            <a:r>
              <a:rPr lang="en-US" sz="2400" dirty="0">
                <a:solidFill>
                  <a:srgbClr val="000000"/>
                </a:solidFill>
                <a:latin typeface="Arial" panose="020B0604020202020204" pitchFamily="34" charset="0"/>
                <a:cs typeface="Arial" panose="020B0604020202020204" pitchFamily="34" charset="0"/>
              </a:rPr>
              <a:t>25 patients enrolled since 2/2023</a:t>
            </a:r>
          </a:p>
        </p:txBody>
      </p:sp>
      <p:grpSp>
        <p:nvGrpSpPr>
          <p:cNvPr id="7" name="Group 7"/>
          <p:cNvGrpSpPr/>
          <p:nvPr/>
        </p:nvGrpSpPr>
        <p:grpSpPr>
          <a:xfrm>
            <a:off x="3566160" y="2604273"/>
            <a:ext cx="5477751" cy="673717"/>
            <a:chOff x="0" y="0"/>
            <a:chExt cx="2885400" cy="354879"/>
          </a:xfrm>
        </p:grpSpPr>
        <p:sp>
          <p:nvSpPr>
            <p:cNvPr id="8" name="Freeform 8"/>
            <p:cNvSpPr/>
            <p:nvPr/>
          </p:nvSpPr>
          <p:spPr>
            <a:xfrm>
              <a:off x="0" y="0"/>
              <a:ext cx="2885400" cy="354879"/>
            </a:xfrm>
            <a:custGeom>
              <a:avLst/>
              <a:gdLst/>
              <a:ahLst/>
              <a:cxnLst/>
              <a:rect l="l" t="t" r="r" b="b"/>
              <a:pathLst>
                <a:path w="2885400" h="354879">
                  <a:moveTo>
                    <a:pt x="21200" y="0"/>
                  </a:moveTo>
                  <a:lnTo>
                    <a:pt x="2864200" y="0"/>
                  </a:lnTo>
                  <a:cubicBezTo>
                    <a:pt x="2875908" y="0"/>
                    <a:pt x="2885400" y="9492"/>
                    <a:pt x="2885400" y="21200"/>
                  </a:cubicBezTo>
                  <a:lnTo>
                    <a:pt x="2885400" y="333679"/>
                  </a:lnTo>
                  <a:cubicBezTo>
                    <a:pt x="2885400" y="345388"/>
                    <a:pt x="2875908" y="354879"/>
                    <a:pt x="2864200" y="354879"/>
                  </a:cubicBezTo>
                  <a:lnTo>
                    <a:pt x="21200" y="354879"/>
                  </a:lnTo>
                  <a:cubicBezTo>
                    <a:pt x="9492" y="354879"/>
                    <a:pt x="0" y="345388"/>
                    <a:pt x="0" y="333679"/>
                  </a:cubicBezTo>
                  <a:lnTo>
                    <a:pt x="0" y="21200"/>
                  </a:lnTo>
                  <a:cubicBezTo>
                    <a:pt x="0" y="9492"/>
                    <a:pt x="9492" y="0"/>
                    <a:pt x="21200" y="0"/>
                  </a:cubicBezTo>
                  <a:close/>
                </a:path>
              </a:pathLst>
            </a:custGeom>
            <a:solidFill>
              <a:srgbClr val="94B8AB"/>
            </a:solidFill>
          </p:spPr>
          <p:txBody>
            <a:bodyPr/>
            <a:lstStyle/>
            <a:p>
              <a:pPr defTabSz="457200"/>
              <a:endParaRPr lang="en-US" sz="900">
                <a:solidFill>
                  <a:prstClr val="black"/>
                </a:solidFill>
                <a:latin typeface="Calibri"/>
              </a:endParaRPr>
            </a:p>
          </p:txBody>
        </p:sp>
        <p:sp>
          <p:nvSpPr>
            <p:cNvPr id="9" name="TextBox 9"/>
            <p:cNvSpPr txBox="1"/>
            <p:nvPr/>
          </p:nvSpPr>
          <p:spPr>
            <a:xfrm>
              <a:off x="0" y="-47625"/>
              <a:ext cx="812800" cy="860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10" name="Group 10"/>
          <p:cNvGrpSpPr/>
          <p:nvPr/>
        </p:nvGrpSpPr>
        <p:grpSpPr>
          <a:xfrm>
            <a:off x="3626288" y="3401814"/>
            <a:ext cx="5477751" cy="2293855"/>
            <a:chOff x="0" y="0"/>
            <a:chExt cx="2885400" cy="1208286"/>
          </a:xfrm>
        </p:grpSpPr>
        <p:sp>
          <p:nvSpPr>
            <p:cNvPr id="11" name="Freeform 11"/>
            <p:cNvSpPr/>
            <p:nvPr/>
          </p:nvSpPr>
          <p:spPr>
            <a:xfrm>
              <a:off x="0" y="0"/>
              <a:ext cx="2885400" cy="1208286"/>
            </a:xfrm>
            <a:custGeom>
              <a:avLst/>
              <a:gdLst/>
              <a:ahLst/>
              <a:cxnLst/>
              <a:rect l="l" t="t" r="r" b="b"/>
              <a:pathLst>
                <a:path w="2885400" h="1208286">
                  <a:moveTo>
                    <a:pt x="21200" y="0"/>
                  </a:moveTo>
                  <a:lnTo>
                    <a:pt x="2864200" y="0"/>
                  </a:lnTo>
                  <a:cubicBezTo>
                    <a:pt x="2875908" y="0"/>
                    <a:pt x="2885400" y="9492"/>
                    <a:pt x="2885400" y="21200"/>
                  </a:cubicBezTo>
                  <a:lnTo>
                    <a:pt x="2885400" y="1187086"/>
                  </a:lnTo>
                  <a:cubicBezTo>
                    <a:pt x="2885400" y="1198794"/>
                    <a:pt x="2875908" y="1208286"/>
                    <a:pt x="2864200" y="1208286"/>
                  </a:cubicBezTo>
                  <a:lnTo>
                    <a:pt x="21200" y="1208286"/>
                  </a:lnTo>
                  <a:cubicBezTo>
                    <a:pt x="9492" y="1208286"/>
                    <a:pt x="0" y="1198794"/>
                    <a:pt x="0" y="1187086"/>
                  </a:cubicBezTo>
                  <a:lnTo>
                    <a:pt x="0" y="21200"/>
                  </a:lnTo>
                  <a:cubicBezTo>
                    <a:pt x="0" y="9492"/>
                    <a:pt x="9492" y="0"/>
                    <a:pt x="21200" y="0"/>
                  </a:cubicBezTo>
                  <a:close/>
                </a:path>
              </a:pathLst>
            </a:custGeom>
            <a:solidFill>
              <a:srgbClr val="94B8AB"/>
            </a:solidFill>
          </p:spPr>
          <p:txBody>
            <a:bodyPr/>
            <a:lstStyle/>
            <a:p>
              <a:pPr defTabSz="457200"/>
              <a:endParaRPr lang="en-US" sz="900">
                <a:solidFill>
                  <a:prstClr val="black"/>
                </a:solidFill>
                <a:latin typeface="Calibri"/>
              </a:endParaRPr>
            </a:p>
          </p:txBody>
        </p:sp>
        <p:sp>
          <p:nvSpPr>
            <p:cNvPr id="12" name="TextBox 12"/>
            <p:cNvSpPr txBox="1"/>
            <p:nvPr/>
          </p:nvSpPr>
          <p:spPr>
            <a:xfrm>
              <a:off x="0" y="-47625"/>
              <a:ext cx="812800" cy="860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sp>
        <p:nvSpPr>
          <p:cNvPr id="13" name="TextBox 13"/>
          <p:cNvSpPr txBox="1"/>
          <p:nvPr/>
        </p:nvSpPr>
        <p:spPr>
          <a:xfrm>
            <a:off x="3666249" y="2735074"/>
            <a:ext cx="5477751" cy="358560"/>
          </a:xfrm>
          <a:prstGeom prst="rect">
            <a:avLst/>
          </a:prstGeom>
        </p:spPr>
        <p:txBody>
          <a:bodyPr lIns="0" tIns="0" rIns="0" bIns="0" rtlCol="0" anchor="t">
            <a:spAutoFit/>
          </a:bodyPr>
          <a:lstStyle/>
          <a:p>
            <a:pPr marL="464187" lvl="1" indent="-232094" algn="just" defTabSz="457200">
              <a:lnSpc>
                <a:spcPts val="3010"/>
              </a:lnSpc>
              <a:buFont typeface="Arial"/>
              <a:buChar char="•"/>
            </a:pPr>
            <a:r>
              <a:rPr lang="en-US" sz="2400" dirty="0">
                <a:solidFill>
                  <a:srgbClr val="000000"/>
                </a:solidFill>
                <a:latin typeface="Arial" panose="020B0604020202020204" pitchFamily="34" charset="0"/>
                <a:cs typeface="Arial" panose="020B0604020202020204" pitchFamily="34" charset="0"/>
              </a:rPr>
              <a:t> 89 total visits</a:t>
            </a:r>
          </a:p>
        </p:txBody>
      </p:sp>
      <p:sp>
        <p:nvSpPr>
          <p:cNvPr id="14" name="TextBox 14"/>
          <p:cNvSpPr txBox="1"/>
          <p:nvPr/>
        </p:nvSpPr>
        <p:spPr>
          <a:xfrm>
            <a:off x="3566160" y="3422284"/>
            <a:ext cx="5477751" cy="2274918"/>
          </a:xfrm>
          <a:prstGeom prst="rect">
            <a:avLst/>
          </a:prstGeom>
        </p:spPr>
        <p:txBody>
          <a:bodyPr lIns="0" tIns="0" rIns="0" bIns="0" rtlCol="0" anchor="t">
            <a:spAutoFit/>
          </a:bodyPr>
          <a:lstStyle/>
          <a:p>
            <a:pPr marL="928375" lvl="2" indent="-309458" defTabSz="457200">
              <a:lnSpc>
                <a:spcPts val="3010"/>
              </a:lnSpc>
              <a:buFont typeface="Arial"/>
              <a:buChar char="⚬"/>
            </a:pPr>
            <a:r>
              <a:rPr lang="en-US" sz="2400" dirty="0">
                <a:solidFill>
                  <a:srgbClr val="000000"/>
                </a:solidFill>
                <a:latin typeface="Arial" panose="020B0604020202020204" pitchFamily="34" charset="0"/>
                <a:cs typeface="Arial" panose="020B0604020202020204" pitchFamily="34" charset="0"/>
              </a:rPr>
              <a:t> 13 linked to primary care/mental health provider</a:t>
            </a:r>
          </a:p>
          <a:p>
            <a:pPr defTabSz="457200">
              <a:lnSpc>
                <a:spcPts val="3010"/>
              </a:lnSpc>
            </a:pPr>
            <a:endParaRPr lang="en-US" sz="2400" dirty="0">
              <a:solidFill>
                <a:srgbClr val="000000"/>
              </a:solidFill>
              <a:latin typeface="Arial" panose="020B0604020202020204" pitchFamily="34" charset="0"/>
              <a:cs typeface="Arial" panose="020B0604020202020204" pitchFamily="34" charset="0"/>
            </a:endParaRPr>
          </a:p>
          <a:p>
            <a:pPr marL="928375" lvl="2" indent="-309458" defTabSz="457200">
              <a:lnSpc>
                <a:spcPts val="3010"/>
              </a:lnSpc>
              <a:buFont typeface="Arial"/>
              <a:buChar char="⚬"/>
            </a:pPr>
            <a:r>
              <a:rPr lang="en-US" sz="2400" dirty="0">
                <a:solidFill>
                  <a:srgbClr val="000000"/>
                </a:solidFill>
                <a:latin typeface="Arial" panose="020B0604020202020204" pitchFamily="34" charset="0"/>
                <a:cs typeface="Arial" panose="020B0604020202020204" pitchFamily="34" charset="0"/>
              </a:rPr>
              <a:t>7 currently in program</a:t>
            </a:r>
          </a:p>
          <a:p>
            <a:pPr defTabSz="457200">
              <a:lnSpc>
                <a:spcPts val="3010"/>
              </a:lnSpc>
            </a:pPr>
            <a:endParaRPr lang="en-US" sz="2400" dirty="0">
              <a:solidFill>
                <a:srgbClr val="000000"/>
              </a:solidFill>
              <a:latin typeface="Arial" panose="020B0604020202020204" pitchFamily="34" charset="0"/>
              <a:cs typeface="Arial" panose="020B0604020202020204" pitchFamily="34" charset="0"/>
            </a:endParaRPr>
          </a:p>
          <a:p>
            <a:pPr marL="928375" lvl="2" indent="-309458" defTabSz="457200">
              <a:lnSpc>
                <a:spcPts val="3010"/>
              </a:lnSpc>
              <a:buFont typeface="Arial"/>
              <a:buChar char="⚬"/>
            </a:pPr>
            <a:r>
              <a:rPr lang="en-US" sz="2400" dirty="0">
                <a:solidFill>
                  <a:srgbClr val="000000"/>
                </a:solidFill>
                <a:latin typeface="Arial" panose="020B0604020202020204" pitchFamily="34" charset="0"/>
                <a:cs typeface="Arial" panose="020B0604020202020204" pitchFamily="34" charset="0"/>
              </a:rPr>
              <a:t>7 lost to follow-up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EAD845-B108-472C-B562-E8B33B59C167}"/>
              </a:ext>
            </a:extLst>
          </p:cNvPr>
          <p:cNvSpPr>
            <a:spLocks noGrp="1"/>
          </p:cNvSpPr>
          <p:nvPr>
            <p:ph type="title"/>
          </p:nvPr>
        </p:nvSpPr>
        <p:spPr>
          <a:xfrm>
            <a:off x="320040" y="640080"/>
            <a:ext cx="7843267" cy="548640"/>
          </a:xfrm>
        </p:spPr>
        <p:txBody>
          <a:bodyPr/>
          <a:lstStyle/>
          <a:p>
            <a:r>
              <a:rPr lang="en-US" sz="3000" dirty="0">
                <a:latin typeface="+mn-lt"/>
              </a:rPr>
              <a:t>Welcome to OPDAAC!</a:t>
            </a:r>
          </a:p>
        </p:txBody>
      </p:sp>
      <p:sp>
        <p:nvSpPr>
          <p:cNvPr id="6" name="Text Placeholder 5">
            <a:extLst>
              <a:ext uri="{FF2B5EF4-FFF2-40B4-BE49-F238E27FC236}">
                <a16:creationId xmlns:a16="http://schemas.microsoft.com/office/drawing/2014/main" id="{6EFA786C-A5BC-4414-989E-EB3509E6990E}"/>
              </a:ext>
            </a:extLst>
          </p:cNvPr>
          <p:cNvSpPr>
            <a:spLocks noGrp="1"/>
          </p:cNvSpPr>
          <p:nvPr>
            <p:ph type="body" sz="quarter" idx="10"/>
          </p:nvPr>
        </p:nvSpPr>
        <p:spPr>
          <a:xfrm>
            <a:off x="512064" y="1280160"/>
            <a:ext cx="7888288" cy="4910328"/>
          </a:xfrm>
        </p:spPr>
        <p:txBody>
          <a:bodyPr/>
          <a:lstStyle/>
          <a:p>
            <a:pPr marL="0" indent="0">
              <a:buNone/>
            </a:pPr>
            <a:r>
              <a:rPr lang="en-US" sz="2400" dirty="0">
                <a:solidFill>
                  <a:srgbClr val="17375E"/>
                </a:solidFill>
                <a:latin typeface="+mn-lt"/>
              </a:rPr>
              <a:t>Kellie Crosbie</a:t>
            </a:r>
            <a:r>
              <a:rPr lang="en-US" sz="2400" b="0" dirty="0">
                <a:solidFill>
                  <a:srgbClr val="17375E"/>
                </a:solidFill>
                <a:latin typeface="+mn-lt"/>
              </a:rPr>
              <a:t>, </a:t>
            </a:r>
            <a:r>
              <a:rPr lang="en-US" sz="2400" b="0" dirty="0">
                <a:solidFill>
                  <a:srgbClr val="17375E"/>
                </a:solidFill>
                <a:effectLst/>
                <a:latin typeface="+mn-lt"/>
                <a:ea typeface="Cambria" panose="02040503050406030204" pitchFamily="18" charset="0"/>
              </a:rPr>
              <a:t>Division of Mental Health, Developmental Disabilities, and Substance Use Services</a:t>
            </a:r>
          </a:p>
          <a:p>
            <a:endParaRPr lang="en-US" sz="2400" b="0" dirty="0">
              <a:solidFill>
                <a:srgbClr val="17375E"/>
              </a:solidFill>
              <a:latin typeface="+mn-lt"/>
            </a:endParaRPr>
          </a:p>
        </p:txBody>
      </p:sp>
    </p:spTree>
    <p:extLst>
      <p:ext uri="{BB962C8B-B14F-4D97-AF65-F5344CB8AC3E}">
        <p14:creationId xmlns:p14="http://schemas.microsoft.com/office/powerpoint/2010/main" val="3132576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178761" y="4607102"/>
            <a:ext cx="666222" cy="666222"/>
          </a:xfrm>
          <a:custGeom>
            <a:avLst/>
            <a:gdLst/>
            <a:ahLst/>
            <a:cxnLst/>
            <a:rect l="l" t="t" r="r" b="b"/>
            <a:pathLst>
              <a:path w="1332444" h="1332444">
                <a:moveTo>
                  <a:pt x="0" y="0"/>
                </a:moveTo>
                <a:lnTo>
                  <a:pt x="1332444" y="0"/>
                </a:lnTo>
                <a:lnTo>
                  <a:pt x="1332444" y="1332444"/>
                </a:lnTo>
                <a:lnTo>
                  <a:pt x="0" y="13324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3" name="Freeform 3"/>
          <p:cNvSpPr/>
          <p:nvPr/>
        </p:nvSpPr>
        <p:spPr>
          <a:xfrm rot="2700000">
            <a:off x="-976079" y="5091563"/>
            <a:ext cx="2064591" cy="2064591"/>
          </a:xfrm>
          <a:custGeom>
            <a:avLst/>
            <a:gdLst/>
            <a:ahLst/>
            <a:cxnLst/>
            <a:rect l="l" t="t" r="r" b="b"/>
            <a:pathLst>
              <a:path w="4129182" h="4129182">
                <a:moveTo>
                  <a:pt x="0" y="0"/>
                </a:moveTo>
                <a:lnTo>
                  <a:pt x="4129182" y="0"/>
                </a:lnTo>
                <a:lnTo>
                  <a:pt x="4129182" y="4129181"/>
                </a:lnTo>
                <a:lnTo>
                  <a:pt x="0" y="41291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4" name="Freeform 4"/>
          <p:cNvSpPr/>
          <p:nvPr/>
        </p:nvSpPr>
        <p:spPr>
          <a:xfrm rot="2871165">
            <a:off x="8189889" y="1144376"/>
            <a:ext cx="518557" cy="518557"/>
          </a:xfrm>
          <a:custGeom>
            <a:avLst/>
            <a:gdLst/>
            <a:ahLst/>
            <a:cxnLst/>
            <a:rect l="l" t="t" r="r" b="b"/>
            <a:pathLst>
              <a:path w="1037114" h="1037114">
                <a:moveTo>
                  <a:pt x="0" y="0"/>
                </a:moveTo>
                <a:lnTo>
                  <a:pt x="1037114" y="0"/>
                </a:lnTo>
                <a:lnTo>
                  <a:pt x="1037114" y="1037114"/>
                </a:lnTo>
                <a:lnTo>
                  <a:pt x="0" y="10371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5" name="Freeform 5"/>
          <p:cNvSpPr/>
          <p:nvPr/>
        </p:nvSpPr>
        <p:spPr>
          <a:xfrm rot="2871165">
            <a:off x="1423274" y="5712766"/>
            <a:ext cx="251810" cy="251810"/>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6" name="Freeform 6"/>
          <p:cNvSpPr/>
          <p:nvPr/>
        </p:nvSpPr>
        <p:spPr>
          <a:xfrm rot="2700000">
            <a:off x="1241011" y="5401955"/>
            <a:ext cx="402619" cy="402619"/>
          </a:xfrm>
          <a:custGeom>
            <a:avLst/>
            <a:gdLst/>
            <a:ahLst/>
            <a:cxnLst/>
            <a:rect l="l" t="t" r="r" b="b"/>
            <a:pathLst>
              <a:path w="805238" h="805238">
                <a:moveTo>
                  <a:pt x="0" y="0"/>
                </a:moveTo>
                <a:lnTo>
                  <a:pt x="805238" y="0"/>
                </a:lnTo>
                <a:lnTo>
                  <a:pt x="805238" y="805237"/>
                </a:lnTo>
                <a:lnTo>
                  <a:pt x="0" y="8052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grpSp>
        <p:nvGrpSpPr>
          <p:cNvPr id="7" name="Group 7"/>
          <p:cNvGrpSpPr/>
          <p:nvPr/>
        </p:nvGrpSpPr>
        <p:grpSpPr>
          <a:xfrm>
            <a:off x="8929688" y="723347"/>
            <a:ext cx="296975" cy="5449814"/>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txBody>
            <a:bodyPr/>
            <a:lstStyle/>
            <a:p>
              <a:pPr defTabSz="457200"/>
              <a:endParaRPr lang="en-US" sz="900">
                <a:solidFill>
                  <a:prstClr val="black"/>
                </a:solidFill>
                <a:latin typeface="Calibri"/>
              </a:endParaRPr>
            </a:p>
          </p:txBody>
        </p:sp>
        <p:sp>
          <p:nvSpPr>
            <p:cNvPr id="9" name="TextBox 9"/>
            <p:cNvSpPr txBox="1"/>
            <p:nvPr/>
          </p:nvSpPr>
          <p:spPr>
            <a:xfrm>
              <a:off x="0" y="-47625"/>
              <a:ext cx="812800" cy="860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10" name="Group 10"/>
          <p:cNvGrpSpPr/>
          <p:nvPr/>
        </p:nvGrpSpPr>
        <p:grpSpPr>
          <a:xfrm>
            <a:off x="483286" y="4821700"/>
            <a:ext cx="284308" cy="28430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pPr defTabSz="457200"/>
              <a:endParaRPr lang="en-US" sz="900">
                <a:solidFill>
                  <a:prstClr val="black"/>
                </a:solidFill>
                <a:latin typeface="Calibri"/>
              </a:endParaRPr>
            </a:p>
          </p:txBody>
        </p:sp>
        <p:sp>
          <p:nvSpPr>
            <p:cNvPr id="12" name="TextBox 12"/>
            <p:cNvSpPr txBox="1"/>
            <p:nvPr/>
          </p:nvSpPr>
          <p:spPr>
            <a:xfrm>
              <a:off x="76200" y="28575"/>
              <a:ext cx="660400" cy="7080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13" name="Group 13"/>
          <p:cNvGrpSpPr/>
          <p:nvPr/>
        </p:nvGrpSpPr>
        <p:grpSpPr>
          <a:xfrm>
            <a:off x="73557" y="777733"/>
            <a:ext cx="1626018" cy="162601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812800" y="310462"/>
                  </a:lnTo>
                  <a:lnTo>
                    <a:pt x="657569" y="812800"/>
                  </a:lnTo>
                  <a:lnTo>
                    <a:pt x="155231" y="812800"/>
                  </a:lnTo>
                  <a:lnTo>
                    <a:pt x="0" y="310462"/>
                  </a:lnTo>
                  <a:lnTo>
                    <a:pt x="406400" y="0"/>
                  </a:lnTo>
                  <a:close/>
                </a:path>
              </a:pathLst>
            </a:custGeom>
            <a:solidFill>
              <a:srgbClr val="4F826F"/>
            </a:solidFill>
          </p:spPr>
          <p:txBody>
            <a:bodyPr/>
            <a:lstStyle/>
            <a:p>
              <a:pPr defTabSz="457200"/>
              <a:endParaRPr lang="en-US" sz="900">
                <a:solidFill>
                  <a:prstClr val="black"/>
                </a:solidFill>
                <a:latin typeface="Calibri"/>
              </a:endParaRPr>
            </a:p>
          </p:txBody>
        </p:sp>
        <p:sp>
          <p:nvSpPr>
            <p:cNvPr id="15" name="TextBox 15"/>
            <p:cNvSpPr txBox="1"/>
            <p:nvPr/>
          </p:nvSpPr>
          <p:spPr>
            <a:xfrm>
              <a:off x="127000" y="155575"/>
              <a:ext cx="558800" cy="606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16" name="Group 16"/>
          <p:cNvGrpSpPr/>
          <p:nvPr/>
        </p:nvGrpSpPr>
        <p:grpSpPr>
          <a:xfrm>
            <a:off x="1887643" y="1758436"/>
            <a:ext cx="1435642" cy="1670565"/>
            <a:chOff x="0" y="0"/>
            <a:chExt cx="698500" cy="812800"/>
          </a:xfrm>
        </p:grpSpPr>
        <p:sp>
          <p:nvSpPr>
            <p:cNvPr id="17" name="Freeform 17"/>
            <p:cNvSpPr/>
            <p:nvPr/>
          </p:nvSpPr>
          <p:spPr>
            <a:xfrm>
              <a:off x="0" y="0"/>
              <a:ext cx="698500" cy="812800"/>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4F826F"/>
            </a:solidFill>
          </p:spPr>
          <p:txBody>
            <a:bodyPr/>
            <a:lstStyle/>
            <a:p>
              <a:pPr defTabSz="457200"/>
              <a:endParaRPr lang="en-US" sz="900">
                <a:solidFill>
                  <a:prstClr val="black"/>
                </a:solidFill>
                <a:latin typeface="Calibri"/>
              </a:endParaRPr>
            </a:p>
          </p:txBody>
        </p:sp>
        <p:sp>
          <p:nvSpPr>
            <p:cNvPr id="18" name="TextBox 18"/>
            <p:cNvSpPr txBox="1"/>
            <p:nvPr/>
          </p:nvSpPr>
          <p:spPr>
            <a:xfrm>
              <a:off x="0" y="92075"/>
              <a:ext cx="698500" cy="5810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19" name="Group 19"/>
          <p:cNvGrpSpPr/>
          <p:nvPr/>
        </p:nvGrpSpPr>
        <p:grpSpPr>
          <a:xfrm rot="1502533">
            <a:off x="1505720" y="1279266"/>
            <a:ext cx="934578" cy="934578"/>
            <a:chOff x="0" y="0"/>
            <a:chExt cx="812800" cy="812800"/>
          </a:xfrm>
        </p:grpSpPr>
        <p:sp>
          <p:nvSpPr>
            <p:cNvPr id="20" name="Freeform 20"/>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4F826F"/>
            </a:solidFill>
          </p:spPr>
          <p:txBody>
            <a:bodyPr/>
            <a:lstStyle/>
            <a:p>
              <a:pPr defTabSz="457200"/>
              <a:endParaRPr lang="en-US" sz="900">
                <a:solidFill>
                  <a:prstClr val="black"/>
                </a:solidFill>
                <a:latin typeface="Calibri"/>
              </a:endParaRPr>
            </a:p>
          </p:txBody>
        </p:sp>
        <p:sp>
          <p:nvSpPr>
            <p:cNvPr id="21" name="TextBox 21"/>
            <p:cNvSpPr txBox="1"/>
            <p:nvPr/>
          </p:nvSpPr>
          <p:spPr>
            <a:xfrm>
              <a:off x="0" y="155575"/>
              <a:ext cx="711200" cy="4540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22" name="Group 22"/>
          <p:cNvGrpSpPr/>
          <p:nvPr/>
        </p:nvGrpSpPr>
        <p:grpSpPr>
          <a:xfrm rot="1475102">
            <a:off x="2910787" y="2961712"/>
            <a:ext cx="934578" cy="934578"/>
            <a:chOff x="0" y="0"/>
            <a:chExt cx="812800" cy="812800"/>
          </a:xfrm>
        </p:grpSpPr>
        <p:sp>
          <p:nvSpPr>
            <p:cNvPr id="23" name="Freeform 23"/>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4F826F"/>
            </a:solidFill>
          </p:spPr>
          <p:txBody>
            <a:bodyPr/>
            <a:lstStyle/>
            <a:p>
              <a:pPr defTabSz="457200"/>
              <a:endParaRPr lang="en-US" sz="900">
                <a:solidFill>
                  <a:prstClr val="black"/>
                </a:solidFill>
                <a:latin typeface="Calibri"/>
              </a:endParaRPr>
            </a:p>
          </p:txBody>
        </p:sp>
        <p:sp>
          <p:nvSpPr>
            <p:cNvPr id="24" name="TextBox 24"/>
            <p:cNvSpPr txBox="1"/>
            <p:nvPr/>
          </p:nvSpPr>
          <p:spPr>
            <a:xfrm>
              <a:off x="0" y="155575"/>
              <a:ext cx="711200" cy="4540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25" name="Group 25"/>
          <p:cNvGrpSpPr/>
          <p:nvPr/>
        </p:nvGrpSpPr>
        <p:grpSpPr>
          <a:xfrm>
            <a:off x="3640447" y="2593718"/>
            <a:ext cx="1658266" cy="1425072"/>
            <a:chOff x="0" y="0"/>
            <a:chExt cx="812800" cy="698500"/>
          </a:xfrm>
        </p:grpSpPr>
        <p:sp>
          <p:nvSpPr>
            <p:cNvPr id="26" name="Freeform 2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4F826F"/>
            </a:solidFill>
          </p:spPr>
          <p:txBody>
            <a:bodyPr/>
            <a:lstStyle/>
            <a:p>
              <a:pPr defTabSz="457200"/>
              <a:endParaRPr lang="en-US" sz="900">
                <a:solidFill>
                  <a:prstClr val="black"/>
                </a:solidFill>
                <a:latin typeface="Calibri"/>
              </a:endParaRPr>
            </a:p>
          </p:txBody>
        </p:sp>
        <p:sp>
          <p:nvSpPr>
            <p:cNvPr id="27" name="TextBox 27"/>
            <p:cNvSpPr txBox="1"/>
            <p:nvPr/>
          </p:nvSpPr>
          <p:spPr>
            <a:xfrm>
              <a:off x="114300" y="-47625"/>
              <a:ext cx="584200" cy="7461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28" name="Group 28"/>
          <p:cNvGrpSpPr/>
          <p:nvPr/>
        </p:nvGrpSpPr>
        <p:grpSpPr>
          <a:xfrm rot="1454257">
            <a:off x="6623227" y="4423724"/>
            <a:ext cx="884012" cy="967735"/>
            <a:chOff x="0" y="0"/>
            <a:chExt cx="812800" cy="889779"/>
          </a:xfrm>
        </p:grpSpPr>
        <p:sp>
          <p:nvSpPr>
            <p:cNvPr id="29" name="Freeform 29"/>
            <p:cNvSpPr/>
            <p:nvPr/>
          </p:nvSpPr>
          <p:spPr>
            <a:xfrm>
              <a:off x="0" y="0"/>
              <a:ext cx="812800" cy="889779"/>
            </a:xfrm>
            <a:custGeom>
              <a:avLst/>
              <a:gdLst/>
              <a:ahLst/>
              <a:cxnLst/>
              <a:rect l="l" t="t" r="r" b="b"/>
              <a:pathLst>
                <a:path w="812800" h="889779">
                  <a:moveTo>
                    <a:pt x="812800" y="444889"/>
                  </a:moveTo>
                  <a:lnTo>
                    <a:pt x="406400" y="0"/>
                  </a:lnTo>
                  <a:lnTo>
                    <a:pt x="406400" y="203200"/>
                  </a:lnTo>
                  <a:lnTo>
                    <a:pt x="0" y="203200"/>
                  </a:lnTo>
                  <a:lnTo>
                    <a:pt x="0" y="686579"/>
                  </a:lnTo>
                  <a:lnTo>
                    <a:pt x="406400" y="686579"/>
                  </a:lnTo>
                  <a:lnTo>
                    <a:pt x="406400" y="889779"/>
                  </a:lnTo>
                  <a:lnTo>
                    <a:pt x="812800" y="444889"/>
                  </a:lnTo>
                  <a:close/>
                </a:path>
              </a:pathLst>
            </a:custGeom>
            <a:solidFill>
              <a:srgbClr val="4F826F"/>
            </a:solidFill>
          </p:spPr>
          <p:txBody>
            <a:bodyPr/>
            <a:lstStyle/>
            <a:p>
              <a:pPr defTabSz="457200"/>
              <a:endParaRPr lang="en-US" sz="900">
                <a:solidFill>
                  <a:prstClr val="black"/>
                </a:solidFill>
                <a:latin typeface="Calibri"/>
              </a:endParaRPr>
            </a:p>
          </p:txBody>
        </p:sp>
        <p:sp>
          <p:nvSpPr>
            <p:cNvPr id="30" name="TextBox 30"/>
            <p:cNvSpPr txBox="1"/>
            <p:nvPr/>
          </p:nvSpPr>
          <p:spPr>
            <a:xfrm>
              <a:off x="0" y="155575"/>
              <a:ext cx="711200" cy="4540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31" name="Group 31"/>
          <p:cNvGrpSpPr/>
          <p:nvPr/>
        </p:nvGrpSpPr>
        <p:grpSpPr>
          <a:xfrm>
            <a:off x="5561084" y="3145007"/>
            <a:ext cx="1676694" cy="1676694"/>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4F826F"/>
            </a:solidFill>
          </p:spPr>
          <p:txBody>
            <a:bodyPr/>
            <a:lstStyle/>
            <a:p>
              <a:pPr defTabSz="457200"/>
              <a:endParaRPr lang="en-US" sz="900">
                <a:solidFill>
                  <a:prstClr val="black"/>
                </a:solidFill>
                <a:latin typeface="Calibri"/>
              </a:endParaRPr>
            </a:p>
          </p:txBody>
        </p:sp>
        <p:sp>
          <p:nvSpPr>
            <p:cNvPr id="33" name="TextBox 33"/>
            <p:cNvSpPr txBox="1"/>
            <p:nvPr/>
          </p:nvSpPr>
          <p:spPr>
            <a:xfrm>
              <a:off x="139700" y="92075"/>
              <a:ext cx="533400" cy="5810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34" name="Group 34"/>
          <p:cNvGrpSpPr/>
          <p:nvPr/>
        </p:nvGrpSpPr>
        <p:grpSpPr>
          <a:xfrm>
            <a:off x="7424042" y="4211918"/>
            <a:ext cx="1391346" cy="1391346"/>
            <a:chOff x="0" y="0"/>
            <a:chExt cx="812800" cy="812800"/>
          </a:xfrm>
        </p:grpSpPr>
        <p:sp>
          <p:nvSpPr>
            <p:cNvPr id="35" name="Freeform 35"/>
            <p:cNvSpPr/>
            <p:nvPr/>
          </p:nvSpPr>
          <p:spPr>
            <a:xfrm>
              <a:off x="0" y="0"/>
              <a:ext cx="812800" cy="812800"/>
            </a:xfrm>
            <a:custGeom>
              <a:avLst/>
              <a:gdLst/>
              <a:ahLst/>
              <a:cxnLst/>
              <a:rect l="l" t="t" r="r" b="b"/>
              <a:pathLst>
                <a:path w="812800" h="812800">
                  <a:moveTo>
                    <a:pt x="733382" y="0"/>
                  </a:moveTo>
                  <a:lnTo>
                    <a:pt x="79418" y="0"/>
                  </a:lnTo>
                  <a:cubicBezTo>
                    <a:pt x="79418" y="43699"/>
                    <a:pt x="44079" y="79418"/>
                    <a:pt x="0" y="79418"/>
                  </a:cubicBezTo>
                  <a:lnTo>
                    <a:pt x="0" y="733382"/>
                  </a:lnTo>
                  <a:cubicBezTo>
                    <a:pt x="43699" y="733382"/>
                    <a:pt x="79418" y="768721"/>
                    <a:pt x="79418" y="812800"/>
                  </a:cubicBezTo>
                  <a:lnTo>
                    <a:pt x="733382" y="812800"/>
                  </a:lnTo>
                  <a:cubicBezTo>
                    <a:pt x="733382" y="769101"/>
                    <a:pt x="768721" y="733382"/>
                    <a:pt x="812800" y="733382"/>
                  </a:cubicBezTo>
                  <a:lnTo>
                    <a:pt x="812800" y="79418"/>
                  </a:lnTo>
                  <a:cubicBezTo>
                    <a:pt x="769101" y="79418"/>
                    <a:pt x="733382" y="44079"/>
                    <a:pt x="733382" y="0"/>
                  </a:cubicBezTo>
                  <a:close/>
                </a:path>
              </a:pathLst>
            </a:custGeom>
            <a:solidFill>
              <a:srgbClr val="4F826F"/>
            </a:solidFill>
          </p:spPr>
          <p:txBody>
            <a:bodyPr/>
            <a:lstStyle/>
            <a:p>
              <a:pPr defTabSz="457200"/>
              <a:endParaRPr lang="en-US" sz="900">
                <a:solidFill>
                  <a:prstClr val="black"/>
                </a:solidFill>
                <a:latin typeface="Calibri"/>
              </a:endParaRPr>
            </a:p>
          </p:txBody>
        </p:sp>
        <p:sp>
          <p:nvSpPr>
            <p:cNvPr id="36" name="TextBox 36"/>
            <p:cNvSpPr txBox="1"/>
            <p:nvPr/>
          </p:nvSpPr>
          <p:spPr>
            <a:xfrm>
              <a:off x="38100" y="-9525"/>
              <a:ext cx="736600" cy="7842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37" name="Group 37"/>
          <p:cNvGrpSpPr/>
          <p:nvPr/>
        </p:nvGrpSpPr>
        <p:grpSpPr>
          <a:xfrm rot="1510941">
            <a:off x="5100217" y="2790549"/>
            <a:ext cx="921735" cy="921735"/>
            <a:chOff x="0" y="0"/>
            <a:chExt cx="812800" cy="812800"/>
          </a:xfrm>
        </p:grpSpPr>
        <p:sp>
          <p:nvSpPr>
            <p:cNvPr id="38" name="Freeform 38"/>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4F826F"/>
            </a:solidFill>
          </p:spPr>
          <p:txBody>
            <a:bodyPr/>
            <a:lstStyle/>
            <a:p>
              <a:pPr defTabSz="457200"/>
              <a:endParaRPr lang="en-US" sz="900">
                <a:solidFill>
                  <a:prstClr val="black"/>
                </a:solidFill>
                <a:latin typeface="Calibri"/>
              </a:endParaRPr>
            </a:p>
          </p:txBody>
        </p:sp>
        <p:sp>
          <p:nvSpPr>
            <p:cNvPr id="39" name="TextBox 39"/>
            <p:cNvSpPr txBox="1"/>
            <p:nvPr/>
          </p:nvSpPr>
          <p:spPr>
            <a:xfrm>
              <a:off x="0" y="155575"/>
              <a:ext cx="711200" cy="4540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sp>
        <p:nvSpPr>
          <p:cNvPr id="40" name="TextBox 40"/>
          <p:cNvSpPr txBox="1"/>
          <p:nvPr/>
        </p:nvSpPr>
        <p:spPr>
          <a:xfrm>
            <a:off x="2779905" y="1103617"/>
            <a:ext cx="5117304" cy="574324"/>
          </a:xfrm>
          <a:prstGeom prst="rect">
            <a:avLst/>
          </a:prstGeom>
        </p:spPr>
        <p:txBody>
          <a:bodyPr lIns="0" tIns="0" rIns="0" bIns="0" rtlCol="0" anchor="t">
            <a:spAutoFit/>
          </a:bodyPr>
          <a:lstStyle/>
          <a:p>
            <a:pPr algn="ctr" defTabSz="457200">
              <a:lnSpc>
                <a:spcPts val="4950"/>
              </a:lnSpc>
            </a:pPr>
            <a:r>
              <a:rPr lang="en-US" sz="3200" b="1" dirty="0">
                <a:solidFill>
                  <a:srgbClr val="040404"/>
                </a:solidFill>
                <a:latin typeface="Arial" panose="020B0604020202020204" pitchFamily="34" charset="0"/>
                <a:cs typeface="Arial" panose="020B0604020202020204" pitchFamily="34" charset="0"/>
              </a:rPr>
              <a:t>HOW IT WORKS</a:t>
            </a:r>
          </a:p>
        </p:txBody>
      </p:sp>
      <p:sp>
        <p:nvSpPr>
          <p:cNvPr id="41" name="TextBox 41"/>
          <p:cNvSpPr txBox="1"/>
          <p:nvPr/>
        </p:nvSpPr>
        <p:spPr>
          <a:xfrm>
            <a:off x="221288" y="1234360"/>
            <a:ext cx="1330556" cy="852606"/>
          </a:xfrm>
          <a:prstGeom prst="rect">
            <a:avLst/>
          </a:prstGeom>
        </p:spPr>
        <p:txBody>
          <a:bodyPr lIns="0" tIns="0" rIns="0" bIns="0" rtlCol="0" anchor="t">
            <a:spAutoFit/>
          </a:bodyPr>
          <a:lstStyle/>
          <a:p>
            <a:pPr marL="204496" lvl="1" indent="-102248" defTabSz="457200">
              <a:lnSpc>
                <a:spcPts val="1705"/>
              </a:lnSpc>
              <a:buFont typeface="Arial"/>
              <a:buChar char="•"/>
            </a:pPr>
            <a:r>
              <a:rPr lang="en-US" sz="1200" spc="38" dirty="0">
                <a:solidFill>
                  <a:srgbClr val="040404"/>
                </a:solidFill>
                <a:latin typeface="Arial" panose="020B0604020202020204" pitchFamily="34" charset="0"/>
                <a:cs typeface="Arial" panose="020B0604020202020204" pitchFamily="34" charset="0"/>
              </a:rPr>
              <a:t>Peer contacts clinic to facilitate first appointment</a:t>
            </a:r>
          </a:p>
        </p:txBody>
      </p:sp>
      <p:sp>
        <p:nvSpPr>
          <p:cNvPr id="42" name="TextBox 42"/>
          <p:cNvSpPr txBox="1"/>
          <p:nvPr/>
        </p:nvSpPr>
        <p:spPr>
          <a:xfrm>
            <a:off x="2023107" y="1959219"/>
            <a:ext cx="1284302" cy="1213345"/>
          </a:xfrm>
          <a:prstGeom prst="rect">
            <a:avLst/>
          </a:prstGeom>
        </p:spPr>
        <p:txBody>
          <a:bodyPr lIns="0" tIns="0" rIns="0" bIns="0" rtlCol="0" anchor="t">
            <a:spAutoFit/>
          </a:bodyPr>
          <a:lstStyle/>
          <a:p>
            <a:pPr marL="197387" lvl="1" indent="-98694" defTabSz="457200">
              <a:lnSpc>
                <a:spcPts val="1645"/>
              </a:lnSpc>
              <a:buFont typeface="Arial"/>
              <a:buChar char="•"/>
            </a:pPr>
            <a:r>
              <a:rPr lang="en-US" sz="1150" spc="37" dirty="0">
                <a:solidFill>
                  <a:srgbClr val="040404"/>
                </a:solidFill>
                <a:latin typeface="Arial" panose="020B0604020202020204" pitchFamily="34" charset="0"/>
                <a:cs typeface="Arial" panose="020B0604020202020204" pitchFamily="34" charset="0"/>
              </a:rPr>
              <a:t>Pt. seen in clinic and evaluated. UDS completed and Rx written if appropriate</a:t>
            </a:r>
          </a:p>
        </p:txBody>
      </p:sp>
      <p:sp>
        <p:nvSpPr>
          <p:cNvPr id="43" name="TextBox 43"/>
          <p:cNvSpPr txBox="1"/>
          <p:nvPr/>
        </p:nvSpPr>
        <p:spPr>
          <a:xfrm>
            <a:off x="3844548" y="2696255"/>
            <a:ext cx="1288104" cy="1288623"/>
          </a:xfrm>
          <a:prstGeom prst="rect">
            <a:avLst/>
          </a:prstGeom>
        </p:spPr>
        <p:txBody>
          <a:bodyPr lIns="0" tIns="0" rIns="0" bIns="0" rtlCol="0" anchor="t">
            <a:spAutoFit/>
          </a:bodyPr>
          <a:lstStyle/>
          <a:p>
            <a:pPr marL="197972" lvl="1" indent="-98986" defTabSz="457200">
              <a:lnSpc>
                <a:spcPts val="1651"/>
              </a:lnSpc>
              <a:buFont typeface="Arial"/>
              <a:buChar char="•"/>
            </a:pPr>
            <a:r>
              <a:rPr lang="en-US" sz="1200" spc="37" dirty="0">
                <a:solidFill>
                  <a:srgbClr val="040404"/>
                </a:solidFill>
                <a:latin typeface="Arial" panose="020B0604020202020204" pitchFamily="34" charset="0"/>
                <a:cs typeface="Arial" panose="020B0604020202020204" pitchFamily="34" charset="0"/>
              </a:rPr>
              <a:t>Rx sent to contract pharmacy who agrees to bill 3rd party for Rx</a:t>
            </a:r>
          </a:p>
        </p:txBody>
      </p:sp>
      <p:sp>
        <p:nvSpPr>
          <p:cNvPr id="44" name="TextBox 44"/>
          <p:cNvSpPr txBox="1"/>
          <p:nvPr/>
        </p:nvSpPr>
        <p:spPr>
          <a:xfrm>
            <a:off x="5874425" y="3430419"/>
            <a:ext cx="1178252" cy="1141146"/>
          </a:xfrm>
          <a:prstGeom prst="rect">
            <a:avLst/>
          </a:prstGeom>
        </p:spPr>
        <p:txBody>
          <a:bodyPr lIns="0" tIns="0" rIns="0" bIns="0" rtlCol="0" anchor="t">
            <a:spAutoFit/>
          </a:bodyPr>
          <a:lstStyle/>
          <a:p>
            <a:pPr marL="181088" lvl="1" indent="-90544" defTabSz="457200">
              <a:lnSpc>
                <a:spcPts val="1510"/>
              </a:lnSpc>
              <a:buFont typeface="Arial"/>
              <a:buChar char="•"/>
            </a:pPr>
            <a:r>
              <a:rPr lang="en-US" sz="1200" spc="34" dirty="0">
                <a:solidFill>
                  <a:srgbClr val="040404"/>
                </a:solidFill>
                <a:latin typeface="Arial" panose="020B0604020202020204" pitchFamily="34" charset="0"/>
                <a:cs typeface="Arial" panose="020B0604020202020204" pitchFamily="34" charset="0"/>
              </a:rPr>
              <a:t> F/U appointment scheduled as appropriate but no longer than 1 week</a:t>
            </a:r>
          </a:p>
        </p:txBody>
      </p:sp>
      <p:sp>
        <p:nvSpPr>
          <p:cNvPr id="45" name="TextBox 45"/>
          <p:cNvSpPr txBox="1"/>
          <p:nvPr/>
        </p:nvSpPr>
        <p:spPr>
          <a:xfrm>
            <a:off x="7478844" y="4339465"/>
            <a:ext cx="1281774" cy="1214884"/>
          </a:xfrm>
          <a:prstGeom prst="rect">
            <a:avLst/>
          </a:prstGeom>
        </p:spPr>
        <p:txBody>
          <a:bodyPr lIns="0" tIns="0" rIns="0" bIns="0" rtlCol="0" anchor="t">
            <a:spAutoFit/>
          </a:bodyPr>
          <a:lstStyle/>
          <a:p>
            <a:pPr marL="196999" lvl="1" indent="-98500" defTabSz="457200">
              <a:lnSpc>
                <a:spcPts val="1642"/>
              </a:lnSpc>
              <a:buFont typeface="Arial"/>
              <a:buChar char="•"/>
            </a:pPr>
            <a:r>
              <a:rPr lang="en-US" sz="1200" spc="36" dirty="0">
                <a:solidFill>
                  <a:srgbClr val="040404"/>
                </a:solidFill>
                <a:latin typeface="Arial" panose="020B0604020202020204" pitchFamily="34" charset="0"/>
                <a:cs typeface="Arial" panose="020B0604020202020204" pitchFamily="34" charset="0"/>
              </a:rPr>
              <a:t>Pt required to remain in contact with PSS to continue in program.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1239776" y="918066"/>
            <a:ext cx="2479552" cy="2479552"/>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3" name="Freeform 3"/>
          <p:cNvSpPr/>
          <p:nvPr/>
        </p:nvSpPr>
        <p:spPr>
          <a:xfrm rot="2700000">
            <a:off x="-646417" y="3829080"/>
            <a:ext cx="918032" cy="918032"/>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4" name="Freeform 4"/>
          <p:cNvSpPr/>
          <p:nvPr/>
        </p:nvSpPr>
        <p:spPr>
          <a:xfrm rot="2871165">
            <a:off x="8004151" y="5047155"/>
            <a:ext cx="518557" cy="518557"/>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5" name="Freeform 5"/>
          <p:cNvSpPr/>
          <p:nvPr/>
        </p:nvSpPr>
        <p:spPr>
          <a:xfrm rot="2871165">
            <a:off x="907753" y="1067860"/>
            <a:ext cx="251810" cy="251810"/>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6" name="Freeform 6"/>
          <p:cNvSpPr/>
          <p:nvPr/>
        </p:nvSpPr>
        <p:spPr>
          <a:xfrm rot="2700000">
            <a:off x="926901" y="1359109"/>
            <a:ext cx="798352" cy="798352"/>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7" name="TextBox 7"/>
          <p:cNvSpPr txBox="1"/>
          <p:nvPr/>
        </p:nvSpPr>
        <p:spPr>
          <a:xfrm>
            <a:off x="1562461" y="2732980"/>
            <a:ext cx="3460638" cy="574324"/>
          </a:xfrm>
          <a:prstGeom prst="rect">
            <a:avLst/>
          </a:prstGeom>
        </p:spPr>
        <p:txBody>
          <a:bodyPr lIns="0" tIns="0" rIns="0" bIns="0" rtlCol="0" anchor="t">
            <a:spAutoFit/>
          </a:bodyPr>
          <a:lstStyle/>
          <a:p>
            <a:pPr defTabSz="457200">
              <a:lnSpc>
                <a:spcPts val="4950"/>
              </a:lnSpc>
            </a:pPr>
            <a:r>
              <a:rPr lang="en-US" sz="3200" b="1" dirty="0">
                <a:solidFill>
                  <a:srgbClr val="040404"/>
                </a:solidFill>
                <a:latin typeface="Arial" panose="020B0604020202020204" pitchFamily="34" charset="0"/>
                <a:cs typeface="Arial" panose="020B0604020202020204" pitchFamily="34" charset="0"/>
              </a:rPr>
              <a:t>FUNDING</a:t>
            </a:r>
          </a:p>
        </p:txBody>
      </p:sp>
      <p:grpSp>
        <p:nvGrpSpPr>
          <p:cNvPr id="8" name="Group 8"/>
          <p:cNvGrpSpPr/>
          <p:nvPr/>
        </p:nvGrpSpPr>
        <p:grpSpPr>
          <a:xfrm>
            <a:off x="8929688" y="723347"/>
            <a:ext cx="296975" cy="5449814"/>
            <a:chOff x="0" y="0"/>
            <a:chExt cx="156431" cy="2870684"/>
          </a:xfrm>
        </p:grpSpPr>
        <p:sp>
          <p:nvSpPr>
            <p:cNvPr id="9" name="Freeform 9"/>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txBody>
            <a:bodyPr/>
            <a:lstStyle/>
            <a:p>
              <a:pPr defTabSz="457200"/>
              <a:endParaRPr lang="en-US" sz="900">
                <a:solidFill>
                  <a:prstClr val="black"/>
                </a:solidFill>
                <a:latin typeface="Calibri"/>
              </a:endParaRPr>
            </a:p>
          </p:txBody>
        </p:sp>
        <p:sp>
          <p:nvSpPr>
            <p:cNvPr id="10" name="TextBox 10"/>
            <p:cNvSpPr txBox="1"/>
            <p:nvPr/>
          </p:nvSpPr>
          <p:spPr>
            <a:xfrm>
              <a:off x="0" y="-47625"/>
              <a:ext cx="812800" cy="860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11" name="Group 11"/>
          <p:cNvGrpSpPr/>
          <p:nvPr/>
        </p:nvGrpSpPr>
        <p:grpSpPr>
          <a:xfrm>
            <a:off x="4830232" y="4077881"/>
            <a:ext cx="1827479" cy="673717"/>
            <a:chOff x="0" y="0"/>
            <a:chExt cx="962622" cy="354879"/>
          </a:xfrm>
        </p:grpSpPr>
        <p:sp>
          <p:nvSpPr>
            <p:cNvPr id="12" name="Freeform 12"/>
            <p:cNvSpPr/>
            <p:nvPr/>
          </p:nvSpPr>
          <p:spPr>
            <a:xfrm>
              <a:off x="0" y="0"/>
              <a:ext cx="962622" cy="354879"/>
            </a:xfrm>
            <a:custGeom>
              <a:avLst/>
              <a:gdLst/>
              <a:ahLst/>
              <a:cxnLst/>
              <a:rect l="l" t="t" r="r" b="b"/>
              <a:pathLst>
                <a:path w="962622" h="354879">
                  <a:moveTo>
                    <a:pt x="63546" y="0"/>
                  </a:moveTo>
                  <a:lnTo>
                    <a:pt x="899077" y="0"/>
                  </a:lnTo>
                  <a:cubicBezTo>
                    <a:pt x="915930" y="0"/>
                    <a:pt x="932093" y="6695"/>
                    <a:pt x="944010" y="18612"/>
                  </a:cubicBezTo>
                  <a:cubicBezTo>
                    <a:pt x="955927" y="30529"/>
                    <a:pt x="962622" y="46692"/>
                    <a:pt x="962622" y="63546"/>
                  </a:cubicBezTo>
                  <a:lnTo>
                    <a:pt x="962622" y="291334"/>
                  </a:lnTo>
                  <a:cubicBezTo>
                    <a:pt x="962622" y="326429"/>
                    <a:pt x="934172" y="354879"/>
                    <a:pt x="899077" y="354879"/>
                  </a:cubicBezTo>
                  <a:lnTo>
                    <a:pt x="63546" y="354879"/>
                  </a:lnTo>
                  <a:cubicBezTo>
                    <a:pt x="28450" y="354879"/>
                    <a:pt x="0" y="326429"/>
                    <a:pt x="0" y="291334"/>
                  </a:cubicBezTo>
                  <a:lnTo>
                    <a:pt x="0" y="63546"/>
                  </a:lnTo>
                  <a:cubicBezTo>
                    <a:pt x="0" y="28450"/>
                    <a:pt x="28450" y="0"/>
                    <a:pt x="63546" y="0"/>
                  </a:cubicBezTo>
                  <a:close/>
                </a:path>
              </a:pathLst>
            </a:custGeom>
            <a:solidFill>
              <a:srgbClr val="4F826F"/>
            </a:solidFill>
          </p:spPr>
          <p:txBody>
            <a:bodyPr/>
            <a:lstStyle/>
            <a:p>
              <a:pPr defTabSz="457200"/>
              <a:endParaRPr lang="en-US" sz="900">
                <a:solidFill>
                  <a:prstClr val="black"/>
                </a:solidFill>
                <a:latin typeface="Calibri"/>
              </a:endParaRPr>
            </a:p>
          </p:txBody>
        </p:sp>
        <p:sp>
          <p:nvSpPr>
            <p:cNvPr id="13" name="TextBox 13"/>
            <p:cNvSpPr txBox="1"/>
            <p:nvPr/>
          </p:nvSpPr>
          <p:spPr>
            <a:xfrm>
              <a:off x="0" y="-47625"/>
              <a:ext cx="812800" cy="860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14" name="Group 14"/>
          <p:cNvGrpSpPr/>
          <p:nvPr/>
        </p:nvGrpSpPr>
        <p:grpSpPr>
          <a:xfrm>
            <a:off x="6802172" y="4077881"/>
            <a:ext cx="1827479" cy="673717"/>
            <a:chOff x="0" y="0"/>
            <a:chExt cx="962622" cy="354879"/>
          </a:xfrm>
        </p:grpSpPr>
        <p:sp>
          <p:nvSpPr>
            <p:cNvPr id="15" name="Freeform 15"/>
            <p:cNvSpPr/>
            <p:nvPr/>
          </p:nvSpPr>
          <p:spPr>
            <a:xfrm>
              <a:off x="0" y="0"/>
              <a:ext cx="962622" cy="354879"/>
            </a:xfrm>
            <a:custGeom>
              <a:avLst/>
              <a:gdLst/>
              <a:ahLst/>
              <a:cxnLst/>
              <a:rect l="l" t="t" r="r" b="b"/>
              <a:pathLst>
                <a:path w="962622" h="354879">
                  <a:moveTo>
                    <a:pt x="63546" y="0"/>
                  </a:moveTo>
                  <a:lnTo>
                    <a:pt x="899077" y="0"/>
                  </a:lnTo>
                  <a:cubicBezTo>
                    <a:pt x="915930" y="0"/>
                    <a:pt x="932093" y="6695"/>
                    <a:pt x="944010" y="18612"/>
                  </a:cubicBezTo>
                  <a:cubicBezTo>
                    <a:pt x="955927" y="30529"/>
                    <a:pt x="962622" y="46692"/>
                    <a:pt x="962622" y="63546"/>
                  </a:cubicBezTo>
                  <a:lnTo>
                    <a:pt x="962622" y="291334"/>
                  </a:lnTo>
                  <a:cubicBezTo>
                    <a:pt x="962622" y="326429"/>
                    <a:pt x="934172" y="354879"/>
                    <a:pt x="899077" y="354879"/>
                  </a:cubicBezTo>
                  <a:lnTo>
                    <a:pt x="63546" y="354879"/>
                  </a:lnTo>
                  <a:cubicBezTo>
                    <a:pt x="28450" y="354879"/>
                    <a:pt x="0" y="326429"/>
                    <a:pt x="0" y="291334"/>
                  </a:cubicBezTo>
                  <a:lnTo>
                    <a:pt x="0" y="63546"/>
                  </a:lnTo>
                  <a:cubicBezTo>
                    <a:pt x="0" y="28450"/>
                    <a:pt x="28450" y="0"/>
                    <a:pt x="63546" y="0"/>
                  </a:cubicBezTo>
                  <a:close/>
                </a:path>
              </a:pathLst>
            </a:custGeom>
            <a:solidFill>
              <a:srgbClr val="4F826F"/>
            </a:solidFill>
          </p:spPr>
          <p:txBody>
            <a:bodyPr/>
            <a:lstStyle/>
            <a:p>
              <a:pPr defTabSz="457200"/>
              <a:endParaRPr lang="en-US" sz="900" dirty="0">
                <a:solidFill>
                  <a:prstClr val="black"/>
                </a:solidFill>
                <a:latin typeface="Calibri"/>
              </a:endParaRPr>
            </a:p>
          </p:txBody>
        </p:sp>
        <p:sp>
          <p:nvSpPr>
            <p:cNvPr id="16" name="TextBox 16"/>
            <p:cNvSpPr txBox="1"/>
            <p:nvPr/>
          </p:nvSpPr>
          <p:spPr>
            <a:xfrm>
              <a:off x="0" y="-47625"/>
              <a:ext cx="812800" cy="860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17" name="Group 17"/>
          <p:cNvGrpSpPr/>
          <p:nvPr/>
        </p:nvGrpSpPr>
        <p:grpSpPr>
          <a:xfrm>
            <a:off x="-143817" y="3285183"/>
            <a:ext cx="287634" cy="28763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pPr defTabSz="457200"/>
              <a:endParaRPr lang="en-US" sz="900">
                <a:solidFill>
                  <a:prstClr val="black"/>
                </a:solidFill>
                <a:latin typeface="Calibri"/>
              </a:endParaRPr>
            </a:p>
          </p:txBody>
        </p:sp>
        <p:sp>
          <p:nvSpPr>
            <p:cNvPr id="19" name="TextBox 19"/>
            <p:cNvSpPr txBox="1"/>
            <p:nvPr/>
          </p:nvSpPr>
          <p:spPr>
            <a:xfrm>
              <a:off x="76200" y="28575"/>
              <a:ext cx="660400" cy="7080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sp>
        <p:nvSpPr>
          <p:cNvPr id="26" name="TextBox 26"/>
          <p:cNvSpPr txBox="1"/>
          <p:nvPr/>
        </p:nvSpPr>
        <p:spPr>
          <a:xfrm>
            <a:off x="4839201" y="4236594"/>
            <a:ext cx="1827479" cy="312330"/>
          </a:xfrm>
          <a:prstGeom prst="rect">
            <a:avLst/>
          </a:prstGeom>
        </p:spPr>
        <p:txBody>
          <a:bodyPr lIns="0" tIns="0" rIns="0" bIns="0" rtlCol="0" anchor="t">
            <a:spAutoFit/>
          </a:bodyPr>
          <a:lstStyle/>
          <a:p>
            <a:pPr algn="ctr" defTabSz="457200">
              <a:lnSpc>
                <a:spcPts val="2571"/>
              </a:lnSpc>
              <a:spcBef>
                <a:spcPct val="0"/>
              </a:spcBef>
            </a:pPr>
            <a:r>
              <a:rPr lang="en-US" sz="1850" dirty="0">
                <a:solidFill>
                  <a:srgbClr val="040404"/>
                </a:solidFill>
                <a:latin typeface="Arial" panose="020B0604020202020204" pitchFamily="34" charset="0"/>
                <a:cs typeface="Arial" panose="020B0604020202020204" pitchFamily="34" charset="0"/>
              </a:rPr>
              <a:t>GRANTS</a:t>
            </a:r>
          </a:p>
        </p:txBody>
      </p:sp>
      <p:sp>
        <p:nvSpPr>
          <p:cNvPr id="27" name="TextBox 27"/>
          <p:cNvSpPr txBox="1"/>
          <p:nvPr/>
        </p:nvSpPr>
        <p:spPr>
          <a:xfrm>
            <a:off x="6784234" y="4114116"/>
            <a:ext cx="1827479" cy="637482"/>
          </a:xfrm>
          <a:prstGeom prst="rect">
            <a:avLst/>
          </a:prstGeom>
        </p:spPr>
        <p:txBody>
          <a:bodyPr lIns="0" tIns="0" rIns="0" bIns="0" rtlCol="0" anchor="t">
            <a:spAutoFit/>
          </a:bodyPr>
          <a:lstStyle/>
          <a:p>
            <a:pPr algn="ctr" defTabSz="457200">
              <a:lnSpc>
                <a:spcPts val="2571"/>
              </a:lnSpc>
              <a:spcBef>
                <a:spcPct val="0"/>
              </a:spcBef>
            </a:pPr>
            <a:r>
              <a:rPr lang="en-US" dirty="0">
                <a:solidFill>
                  <a:srgbClr val="040404"/>
                </a:solidFill>
                <a:latin typeface="Arial" panose="020B0604020202020204" pitchFamily="34" charset="0"/>
                <a:cs typeface="Arial" panose="020B0604020202020204" pitchFamily="34" charset="0"/>
              </a:rPr>
              <a:t>OPIOID SETTLEMENT</a:t>
            </a:r>
          </a:p>
        </p:txBody>
      </p:sp>
      <p:pic>
        <p:nvPicPr>
          <p:cNvPr id="29" name="Picture 28" descr="Jars of coins">
            <a:extLst>
              <a:ext uri="{FF2B5EF4-FFF2-40B4-BE49-F238E27FC236}">
                <a16:creationId xmlns:a16="http://schemas.microsoft.com/office/drawing/2014/main" id="{2F4ED580-6496-E7BA-3F1C-76B62F081A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3622" y="2526576"/>
            <a:ext cx="1480698" cy="987132"/>
          </a:xfrm>
          <a:prstGeom prst="rect">
            <a:avLst/>
          </a:prstGeom>
        </p:spPr>
      </p:pic>
      <p:grpSp>
        <p:nvGrpSpPr>
          <p:cNvPr id="23" name="Group 23"/>
          <p:cNvGrpSpPr>
            <a:grpSpLocks noChangeAspect="1"/>
          </p:cNvGrpSpPr>
          <p:nvPr/>
        </p:nvGrpSpPr>
        <p:grpSpPr>
          <a:xfrm>
            <a:off x="4830232" y="2106403"/>
            <a:ext cx="1827479" cy="1827479"/>
            <a:chOff x="0" y="0"/>
            <a:chExt cx="6350000" cy="6350000"/>
          </a:xfrm>
        </p:grpSpPr>
        <p:sp>
          <p:nvSpPr>
            <p:cNvPr id="24" name="Freeform 24"/>
            <p:cNvSpPr/>
            <p:nvPr/>
          </p:nvSpPr>
          <p:spPr>
            <a:xfrm>
              <a:off x="655321" y="655321"/>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solidFill>
              <a:srgbClr val="000000">
                <a:alpha val="0"/>
              </a:srgbClr>
            </a:solidFill>
            <a:ln w="12700">
              <a:solidFill>
                <a:srgbClr val="000000"/>
              </a:solidFill>
            </a:ln>
          </p:spPr>
          <p:txBody>
            <a:bodyPr/>
            <a:lstStyle/>
            <a:p>
              <a:pPr defTabSz="457200"/>
              <a:endParaRPr lang="en-US" sz="900">
                <a:solidFill>
                  <a:prstClr val="black"/>
                </a:solidFill>
                <a:latin typeface="Calibri"/>
              </a:endParaRPr>
            </a:p>
          </p:txBody>
        </p:sp>
        <p:sp>
          <p:nvSpPr>
            <p:cNvPr id="25" name="Freeform 25"/>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F826F"/>
            </a:solidFill>
          </p:spPr>
          <p:txBody>
            <a:bodyPr/>
            <a:lstStyle/>
            <a:p>
              <a:pPr defTabSz="457200"/>
              <a:endParaRPr lang="en-US" sz="900">
                <a:solidFill>
                  <a:prstClr val="black"/>
                </a:solidFill>
                <a:latin typeface="Calibri"/>
              </a:endParaRPr>
            </a:p>
          </p:txBody>
        </p:sp>
      </p:grpSp>
      <p:pic>
        <p:nvPicPr>
          <p:cNvPr id="33" name="Picture 32" descr="Stacks of gold coins">
            <a:extLst>
              <a:ext uri="{FF2B5EF4-FFF2-40B4-BE49-F238E27FC236}">
                <a16:creationId xmlns:a16="http://schemas.microsoft.com/office/drawing/2014/main" id="{A2BCB103-E6C6-BAFD-E34C-1756599AC29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90768" y="2570021"/>
            <a:ext cx="1463746" cy="975831"/>
          </a:xfrm>
          <a:prstGeom prst="rect">
            <a:avLst/>
          </a:prstGeom>
        </p:spPr>
      </p:pic>
      <p:grpSp>
        <p:nvGrpSpPr>
          <p:cNvPr id="20" name="Group 20"/>
          <p:cNvGrpSpPr>
            <a:grpSpLocks noChangeAspect="1"/>
          </p:cNvGrpSpPr>
          <p:nvPr/>
        </p:nvGrpSpPr>
        <p:grpSpPr>
          <a:xfrm>
            <a:off x="6802172" y="2106403"/>
            <a:ext cx="1827479" cy="1827479"/>
            <a:chOff x="0" y="0"/>
            <a:chExt cx="6350000" cy="6350000"/>
          </a:xfrm>
        </p:grpSpPr>
        <p:sp>
          <p:nvSpPr>
            <p:cNvPr id="21" name="Freeform 21"/>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solidFill>
              <a:srgbClr val="000000">
                <a:alpha val="0"/>
              </a:srgbClr>
            </a:solidFill>
            <a:ln w="12700">
              <a:solidFill>
                <a:srgbClr val="000000"/>
              </a:solidFill>
            </a:ln>
          </p:spPr>
          <p:txBody>
            <a:bodyPr/>
            <a:lstStyle/>
            <a:p>
              <a:pPr defTabSz="457200"/>
              <a:endParaRPr lang="en-US" sz="900">
                <a:solidFill>
                  <a:prstClr val="black"/>
                </a:solidFill>
                <a:latin typeface="Calibri"/>
              </a:endParaRPr>
            </a:p>
          </p:txBody>
        </p:sp>
        <p:sp>
          <p:nvSpPr>
            <p:cNvPr id="22" name="Freeform 22"/>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F826F"/>
            </a:solidFill>
          </p:spPr>
          <p:txBody>
            <a:bodyPr/>
            <a:lstStyle/>
            <a:p>
              <a:pPr defTabSz="457200"/>
              <a:endParaRPr lang="en-US" sz="900">
                <a:solidFill>
                  <a:prstClr val="black"/>
                </a:solidFill>
                <a:latin typeface="Calibri"/>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436327" y="1884534"/>
            <a:ext cx="666222" cy="666222"/>
          </a:xfrm>
          <a:custGeom>
            <a:avLst/>
            <a:gdLst/>
            <a:ahLst/>
            <a:cxnLst/>
            <a:rect l="l" t="t" r="r" b="b"/>
            <a:pathLst>
              <a:path w="1332444" h="1332444">
                <a:moveTo>
                  <a:pt x="0" y="0"/>
                </a:moveTo>
                <a:lnTo>
                  <a:pt x="1332444" y="0"/>
                </a:lnTo>
                <a:lnTo>
                  <a:pt x="1332444" y="1332444"/>
                </a:lnTo>
                <a:lnTo>
                  <a:pt x="0" y="13324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3" name="Freeform 3"/>
          <p:cNvSpPr/>
          <p:nvPr/>
        </p:nvSpPr>
        <p:spPr>
          <a:xfrm rot="2700000">
            <a:off x="-406855" y="-93785"/>
            <a:ext cx="2064591" cy="2064591"/>
          </a:xfrm>
          <a:custGeom>
            <a:avLst/>
            <a:gdLst/>
            <a:ahLst/>
            <a:cxnLst/>
            <a:rect l="l" t="t" r="r" b="b"/>
            <a:pathLst>
              <a:path w="4129182" h="4129182">
                <a:moveTo>
                  <a:pt x="0" y="0"/>
                </a:moveTo>
                <a:lnTo>
                  <a:pt x="4129181" y="0"/>
                </a:lnTo>
                <a:lnTo>
                  <a:pt x="4129181"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4" name="Freeform 4"/>
          <p:cNvSpPr/>
          <p:nvPr/>
        </p:nvSpPr>
        <p:spPr>
          <a:xfrm rot="2700000">
            <a:off x="3095450" y="5277184"/>
            <a:ext cx="2064591" cy="2064591"/>
          </a:xfrm>
          <a:custGeom>
            <a:avLst/>
            <a:gdLst/>
            <a:ahLst/>
            <a:cxnLst/>
            <a:rect l="l" t="t" r="r" b="b"/>
            <a:pathLst>
              <a:path w="4129182" h="4129182">
                <a:moveTo>
                  <a:pt x="0" y="0"/>
                </a:moveTo>
                <a:lnTo>
                  <a:pt x="4129182" y="0"/>
                </a:lnTo>
                <a:lnTo>
                  <a:pt x="4129182"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5" name="Freeform 5"/>
          <p:cNvSpPr/>
          <p:nvPr/>
        </p:nvSpPr>
        <p:spPr>
          <a:xfrm rot="2871165">
            <a:off x="8004151" y="5047155"/>
            <a:ext cx="518557" cy="518557"/>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6" name="Freeform 6"/>
          <p:cNvSpPr/>
          <p:nvPr/>
        </p:nvSpPr>
        <p:spPr>
          <a:xfrm rot="2871165">
            <a:off x="1494251" y="1554283"/>
            <a:ext cx="251810" cy="251810"/>
          </a:xfrm>
          <a:custGeom>
            <a:avLst/>
            <a:gdLst/>
            <a:ahLst/>
            <a:cxnLst/>
            <a:rect l="l" t="t" r="r" b="b"/>
            <a:pathLst>
              <a:path w="503619" h="503619">
                <a:moveTo>
                  <a:pt x="0" y="0"/>
                </a:moveTo>
                <a:lnTo>
                  <a:pt x="503619" y="0"/>
                </a:lnTo>
                <a:lnTo>
                  <a:pt x="503619" y="503620"/>
                </a:lnTo>
                <a:lnTo>
                  <a:pt x="0" y="5036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7" name="Freeform 7"/>
          <p:cNvSpPr/>
          <p:nvPr/>
        </p:nvSpPr>
        <p:spPr>
          <a:xfrm rot="2700000">
            <a:off x="1703541" y="1260551"/>
            <a:ext cx="402619" cy="402619"/>
          </a:xfrm>
          <a:custGeom>
            <a:avLst/>
            <a:gdLst/>
            <a:ahLst/>
            <a:cxnLst/>
            <a:rect l="l" t="t" r="r" b="b"/>
            <a:pathLst>
              <a:path w="805238" h="805238">
                <a:moveTo>
                  <a:pt x="0" y="0"/>
                </a:moveTo>
                <a:lnTo>
                  <a:pt x="805238" y="0"/>
                </a:lnTo>
                <a:lnTo>
                  <a:pt x="805238" y="805237"/>
                </a:lnTo>
                <a:lnTo>
                  <a:pt x="0" y="8052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8" name="Freeform 8"/>
          <p:cNvSpPr/>
          <p:nvPr/>
        </p:nvSpPr>
        <p:spPr>
          <a:xfrm rot="2700000">
            <a:off x="4590914" y="5285091"/>
            <a:ext cx="402619" cy="402619"/>
          </a:xfrm>
          <a:custGeom>
            <a:avLst/>
            <a:gdLst/>
            <a:ahLst/>
            <a:cxnLst/>
            <a:rect l="l" t="t" r="r" b="b"/>
            <a:pathLst>
              <a:path w="805238" h="805238">
                <a:moveTo>
                  <a:pt x="0" y="0"/>
                </a:moveTo>
                <a:lnTo>
                  <a:pt x="805238" y="0"/>
                </a:lnTo>
                <a:lnTo>
                  <a:pt x="805238" y="805238"/>
                </a:lnTo>
                <a:lnTo>
                  <a:pt x="0" y="8052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grpSp>
        <p:nvGrpSpPr>
          <p:cNvPr id="9" name="Group 9"/>
          <p:cNvGrpSpPr/>
          <p:nvPr/>
        </p:nvGrpSpPr>
        <p:grpSpPr>
          <a:xfrm>
            <a:off x="8929688" y="723347"/>
            <a:ext cx="296975" cy="5449814"/>
            <a:chOff x="0" y="0"/>
            <a:chExt cx="156431" cy="2870684"/>
          </a:xfrm>
        </p:grpSpPr>
        <p:sp>
          <p:nvSpPr>
            <p:cNvPr id="10" name="Freeform 10"/>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txBody>
            <a:bodyPr/>
            <a:lstStyle/>
            <a:p>
              <a:pPr defTabSz="457200"/>
              <a:endParaRPr lang="en-US" sz="900">
                <a:solidFill>
                  <a:prstClr val="black"/>
                </a:solidFill>
                <a:latin typeface="Calibri"/>
              </a:endParaRPr>
            </a:p>
          </p:txBody>
        </p:sp>
        <p:sp>
          <p:nvSpPr>
            <p:cNvPr id="11" name="TextBox 11"/>
            <p:cNvSpPr txBox="1"/>
            <p:nvPr/>
          </p:nvSpPr>
          <p:spPr>
            <a:xfrm>
              <a:off x="0" y="-47625"/>
              <a:ext cx="812800" cy="860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12" name="Group 12"/>
          <p:cNvGrpSpPr/>
          <p:nvPr/>
        </p:nvGrpSpPr>
        <p:grpSpPr>
          <a:xfrm>
            <a:off x="483286" y="1715870"/>
            <a:ext cx="284308" cy="28430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pPr defTabSz="457200"/>
              <a:endParaRPr lang="en-US" sz="900">
                <a:solidFill>
                  <a:prstClr val="black"/>
                </a:solidFill>
                <a:latin typeface="Calibri"/>
              </a:endParaRPr>
            </a:p>
          </p:txBody>
        </p:sp>
        <p:sp>
          <p:nvSpPr>
            <p:cNvPr id="14" name="TextBox 14"/>
            <p:cNvSpPr txBox="1"/>
            <p:nvPr/>
          </p:nvSpPr>
          <p:spPr>
            <a:xfrm>
              <a:off x="76200" y="28575"/>
              <a:ext cx="660400" cy="7080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sp>
        <p:nvSpPr>
          <p:cNvPr id="15" name="TextBox 15"/>
          <p:cNvSpPr txBox="1"/>
          <p:nvPr/>
        </p:nvSpPr>
        <p:spPr>
          <a:xfrm>
            <a:off x="213518" y="2564161"/>
            <a:ext cx="5877837" cy="574324"/>
          </a:xfrm>
          <a:prstGeom prst="rect">
            <a:avLst/>
          </a:prstGeom>
        </p:spPr>
        <p:txBody>
          <a:bodyPr lIns="0" tIns="0" rIns="0" bIns="0" rtlCol="0" anchor="t">
            <a:spAutoFit/>
          </a:bodyPr>
          <a:lstStyle/>
          <a:p>
            <a:pPr defTabSz="457200">
              <a:lnSpc>
                <a:spcPts val="4950"/>
              </a:lnSpc>
            </a:pPr>
            <a:r>
              <a:rPr lang="en-US" sz="3200" b="1" dirty="0">
                <a:solidFill>
                  <a:srgbClr val="040404"/>
                </a:solidFill>
                <a:latin typeface="Arial" panose="020B0604020202020204" pitchFamily="34" charset="0"/>
                <a:cs typeface="Arial" panose="020B0604020202020204" pitchFamily="34" charset="0"/>
              </a:rPr>
              <a:t>COMMUNITY PARTNERS</a:t>
            </a:r>
          </a:p>
        </p:txBody>
      </p:sp>
      <p:grpSp>
        <p:nvGrpSpPr>
          <p:cNvPr id="16" name="Group 16"/>
          <p:cNvGrpSpPr/>
          <p:nvPr/>
        </p:nvGrpSpPr>
        <p:grpSpPr>
          <a:xfrm>
            <a:off x="5468344" y="1177165"/>
            <a:ext cx="3161306" cy="896470"/>
            <a:chOff x="0" y="0"/>
            <a:chExt cx="1665215" cy="472214"/>
          </a:xfrm>
        </p:grpSpPr>
        <p:sp>
          <p:nvSpPr>
            <p:cNvPr id="17" name="Freeform 17"/>
            <p:cNvSpPr/>
            <p:nvPr/>
          </p:nvSpPr>
          <p:spPr>
            <a:xfrm>
              <a:off x="0" y="0"/>
              <a:ext cx="1665215" cy="472214"/>
            </a:xfrm>
            <a:custGeom>
              <a:avLst/>
              <a:gdLst/>
              <a:ahLst/>
              <a:cxnLst/>
              <a:rect l="l" t="t" r="r" b="b"/>
              <a:pathLst>
                <a:path w="1665215" h="472214">
                  <a:moveTo>
                    <a:pt x="36734" y="0"/>
                  </a:moveTo>
                  <a:lnTo>
                    <a:pt x="1628480" y="0"/>
                  </a:lnTo>
                  <a:cubicBezTo>
                    <a:pt x="1638223" y="0"/>
                    <a:pt x="1647566" y="3870"/>
                    <a:pt x="1654455" y="10759"/>
                  </a:cubicBezTo>
                  <a:cubicBezTo>
                    <a:pt x="1661344" y="17648"/>
                    <a:pt x="1665215" y="26992"/>
                    <a:pt x="1665215" y="36734"/>
                  </a:cubicBezTo>
                  <a:lnTo>
                    <a:pt x="1665215" y="435480"/>
                  </a:lnTo>
                  <a:cubicBezTo>
                    <a:pt x="1665215" y="455768"/>
                    <a:pt x="1648768" y="472214"/>
                    <a:pt x="1628480" y="472214"/>
                  </a:cubicBezTo>
                  <a:lnTo>
                    <a:pt x="36734" y="472214"/>
                  </a:lnTo>
                  <a:cubicBezTo>
                    <a:pt x="16447" y="472214"/>
                    <a:pt x="0" y="455768"/>
                    <a:pt x="0" y="435480"/>
                  </a:cubicBezTo>
                  <a:lnTo>
                    <a:pt x="0" y="36734"/>
                  </a:lnTo>
                  <a:cubicBezTo>
                    <a:pt x="0" y="16447"/>
                    <a:pt x="16447" y="0"/>
                    <a:pt x="36734" y="0"/>
                  </a:cubicBezTo>
                  <a:close/>
                </a:path>
              </a:pathLst>
            </a:custGeom>
            <a:solidFill>
              <a:srgbClr val="4F826F"/>
            </a:solidFill>
          </p:spPr>
          <p:txBody>
            <a:bodyPr/>
            <a:lstStyle/>
            <a:p>
              <a:pPr defTabSz="457200"/>
              <a:endParaRPr lang="en-US" sz="900">
                <a:solidFill>
                  <a:prstClr val="black"/>
                </a:solidFill>
                <a:latin typeface="Calibri"/>
              </a:endParaRPr>
            </a:p>
          </p:txBody>
        </p:sp>
        <p:sp>
          <p:nvSpPr>
            <p:cNvPr id="18" name="TextBox 18"/>
            <p:cNvSpPr txBox="1"/>
            <p:nvPr/>
          </p:nvSpPr>
          <p:spPr>
            <a:xfrm>
              <a:off x="0" y="-47625"/>
              <a:ext cx="812800" cy="860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19" name="Group 19"/>
          <p:cNvGrpSpPr/>
          <p:nvPr/>
        </p:nvGrpSpPr>
        <p:grpSpPr>
          <a:xfrm>
            <a:off x="5492492" y="2342795"/>
            <a:ext cx="3161306" cy="896470"/>
            <a:chOff x="0" y="0"/>
            <a:chExt cx="1665215" cy="472214"/>
          </a:xfrm>
        </p:grpSpPr>
        <p:sp>
          <p:nvSpPr>
            <p:cNvPr id="20" name="Freeform 20"/>
            <p:cNvSpPr/>
            <p:nvPr/>
          </p:nvSpPr>
          <p:spPr>
            <a:xfrm>
              <a:off x="0" y="0"/>
              <a:ext cx="1665215" cy="472214"/>
            </a:xfrm>
            <a:custGeom>
              <a:avLst/>
              <a:gdLst/>
              <a:ahLst/>
              <a:cxnLst/>
              <a:rect l="l" t="t" r="r" b="b"/>
              <a:pathLst>
                <a:path w="1665215" h="472214">
                  <a:moveTo>
                    <a:pt x="36734" y="0"/>
                  </a:moveTo>
                  <a:lnTo>
                    <a:pt x="1628480" y="0"/>
                  </a:lnTo>
                  <a:cubicBezTo>
                    <a:pt x="1638223" y="0"/>
                    <a:pt x="1647566" y="3870"/>
                    <a:pt x="1654455" y="10759"/>
                  </a:cubicBezTo>
                  <a:cubicBezTo>
                    <a:pt x="1661344" y="17648"/>
                    <a:pt x="1665215" y="26992"/>
                    <a:pt x="1665215" y="36734"/>
                  </a:cubicBezTo>
                  <a:lnTo>
                    <a:pt x="1665215" y="435480"/>
                  </a:lnTo>
                  <a:cubicBezTo>
                    <a:pt x="1665215" y="455768"/>
                    <a:pt x="1648768" y="472214"/>
                    <a:pt x="1628480" y="472214"/>
                  </a:cubicBezTo>
                  <a:lnTo>
                    <a:pt x="36734" y="472214"/>
                  </a:lnTo>
                  <a:cubicBezTo>
                    <a:pt x="16447" y="472214"/>
                    <a:pt x="0" y="455768"/>
                    <a:pt x="0" y="435480"/>
                  </a:cubicBezTo>
                  <a:lnTo>
                    <a:pt x="0" y="36734"/>
                  </a:lnTo>
                  <a:cubicBezTo>
                    <a:pt x="0" y="16447"/>
                    <a:pt x="16447" y="0"/>
                    <a:pt x="36734" y="0"/>
                  </a:cubicBezTo>
                  <a:close/>
                </a:path>
              </a:pathLst>
            </a:custGeom>
            <a:solidFill>
              <a:srgbClr val="4F826F"/>
            </a:solidFill>
          </p:spPr>
          <p:txBody>
            <a:bodyPr/>
            <a:lstStyle/>
            <a:p>
              <a:pPr defTabSz="457200"/>
              <a:endParaRPr lang="en-US" sz="900">
                <a:solidFill>
                  <a:prstClr val="black"/>
                </a:solidFill>
                <a:latin typeface="Calibri"/>
              </a:endParaRPr>
            </a:p>
          </p:txBody>
        </p:sp>
        <p:sp>
          <p:nvSpPr>
            <p:cNvPr id="21" name="TextBox 21"/>
            <p:cNvSpPr txBox="1"/>
            <p:nvPr/>
          </p:nvSpPr>
          <p:spPr>
            <a:xfrm>
              <a:off x="0" y="-47625"/>
              <a:ext cx="812800" cy="860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22" name="Group 22"/>
          <p:cNvGrpSpPr/>
          <p:nvPr/>
        </p:nvGrpSpPr>
        <p:grpSpPr>
          <a:xfrm>
            <a:off x="5468344" y="3510167"/>
            <a:ext cx="3161306" cy="896470"/>
            <a:chOff x="0" y="0"/>
            <a:chExt cx="1665215" cy="472214"/>
          </a:xfrm>
        </p:grpSpPr>
        <p:sp>
          <p:nvSpPr>
            <p:cNvPr id="23" name="Freeform 23"/>
            <p:cNvSpPr/>
            <p:nvPr/>
          </p:nvSpPr>
          <p:spPr>
            <a:xfrm>
              <a:off x="0" y="0"/>
              <a:ext cx="1665215" cy="472214"/>
            </a:xfrm>
            <a:custGeom>
              <a:avLst/>
              <a:gdLst/>
              <a:ahLst/>
              <a:cxnLst/>
              <a:rect l="l" t="t" r="r" b="b"/>
              <a:pathLst>
                <a:path w="1665215" h="472214">
                  <a:moveTo>
                    <a:pt x="36734" y="0"/>
                  </a:moveTo>
                  <a:lnTo>
                    <a:pt x="1628480" y="0"/>
                  </a:lnTo>
                  <a:cubicBezTo>
                    <a:pt x="1638223" y="0"/>
                    <a:pt x="1647566" y="3870"/>
                    <a:pt x="1654455" y="10759"/>
                  </a:cubicBezTo>
                  <a:cubicBezTo>
                    <a:pt x="1661344" y="17648"/>
                    <a:pt x="1665215" y="26992"/>
                    <a:pt x="1665215" y="36734"/>
                  </a:cubicBezTo>
                  <a:lnTo>
                    <a:pt x="1665215" y="435480"/>
                  </a:lnTo>
                  <a:cubicBezTo>
                    <a:pt x="1665215" y="455768"/>
                    <a:pt x="1648768" y="472214"/>
                    <a:pt x="1628480" y="472214"/>
                  </a:cubicBezTo>
                  <a:lnTo>
                    <a:pt x="36734" y="472214"/>
                  </a:lnTo>
                  <a:cubicBezTo>
                    <a:pt x="16447" y="472214"/>
                    <a:pt x="0" y="455768"/>
                    <a:pt x="0" y="435480"/>
                  </a:cubicBezTo>
                  <a:lnTo>
                    <a:pt x="0" y="36734"/>
                  </a:lnTo>
                  <a:cubicBezTo>
                    <a:pt x="0" y="16447"/>
                    <a:pt x="16447" y="0"/>
                    <a:pt x="36734" y="0"/>
                  </a:cubicBezTo>
                  <a:close/>
                </a:path>
              </a:pathLst>
            </a:custGeom>
            <a:solidFill>
              <a:srgbClr val="4F826F"/>
            </a:solidFill>
          </p:spPr>
          <p:txBody>
            <a:bodyPr/>
            <a:lstStyle/>
            <a:p>
              <a:pPr defTabSz="457200"/>
              <a:endParaRPr lang="en-US" sz="900">
                <a:solidFill>
                  <a:prstClr val="black"/>
                </a:solidFill>
                <a:latin typeface="Calibri"/>
              </a:endParaRPr>
            </a:p>
          </p:txBody>
        </p:sp>
        <p:sp>
          <p:nvSpPr>
            <p:cNvPr id="24" name="TextBox 24"/>
            <p:cNvSpPr txBox="1"/>
            <p:nvPr/>
          </p:nvSpPr>
          <p:spPr>
            <a:xfrm>
              <a:off x="0" y="-47625"/>
              <a:ext cx="812800" cy="860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sp>
        <p:nvSpPr>
          <p:cNvPr id="25" name="TextBox 25"/>
          <p:cNvSpPr txBox="1"/>
          <p:nvPr/>
        </p:nvSpPr>
        <p:spPr>
          <a:xfrm>
            <a:off x="6309244" y="1303673"/>
            <a:ext cx="1543050" cy="564322"/>
          </a:xfrm>
          <a:prstGeom prst="rect">
            <a:avLst/>
          </a:prstGeom>
        </p:spPr>
        <p:txBody>
          <a:bodyPr wrap="square" lIns="0" tIns="0" rIns="0" bIns="0" rtlCol="0" anchor="t">
            <a:spAutoFit/>
          </a:bodyPr>
          <a:lstStyle/>
          <a:p>
            <a:pPr algn="ctr" defTabSz="457200">
              <a:lnSpc>
                <a:spcPts val="2293"/>
              </a:lnSpc>
              <a:spcBef>
                <a:spcPct val="0"/>
              </a:spcBef>
            </a:pPr>
            <a:r>
              <a:rPr lang="en-US" dirty="0">
                <a:solidFill>
                  <a:srgbClr val="040404"/>
                </a:solidFill>
                <a:latin typeface="Arial" panose="020B0604020202020204" pitchFamily="34" charset="0"/>
                <a:cs typeface="Arial" panose="020B0604020202020204" pitchFamily="34" charset="0"/>
              </a:rPr>
              <a:t>LOCAL PHARMACY</a:t>
            </a:r>
          </a:p>
        </p:txBody>
      </p:sp>
      <p:sp>
        <p:nvSpPr>
          <p:cNvPr id="26" name="TextBox 26"/>
          <p:cNvSpPr txBox="1"/>
          <p:nvPr/>
        </p:nvSpPr>
        <p:spPr>
          <a:xfrm>
            <a:off x="6339565" y="2508869"/>
            <a:ext cx="1465351" cy="564322"/>
          </a:xfrm>
          <a:prstGeom prst="rect">
            <a:avLst/>
          </a:prstGeom>
        </p:spPr>
        <p:txBody>
          <a:bodyPr wrap="square" lIns="0" tIns="0" rIns="0" bIns="0" rtlCol="0" anchor="t">
            <a:spAutoFit/>
          </a:bodyPr>
          <a:lstStyle/>
          <a:p>
            <a:pPr algn="ctr" defTabSz="457200">
              <a:lnSpc>
                <a:spcPts val="2294"/>
              </a:lnSpc>
              <a:spcBef>
                <a:spcPct val="0"/>
              </a:spcBef>
            </a:pPr>
            <a:r>
              <a:rPr lang="en-US" dirty="0">
                <a:solidFill>
                  <a:srgbClr val="040404"/>
                </a:solidFill>
                <a:latin typeface="Arial" panose="020B0604020202020204" pitchFamily="34" charset="0"/>
                <a:cs typeface="Arial" panose="020B0604020202020204" pitchFamily="34" charset="0"/>
              </a:rPr>
              <a:t>LOCAL HOSPITALS</a:t>
            </a:r>
          </a:p>
        </p:txBody>
      </p:sp>
      <p:sp>
        <p:nvSpPr>
          <p:cNvPr id="27" name="TextBox 27"/>
          <p:cNvSpPr txBox="1"/>
          <p:nvPr/>
        </p:nvSpPr>
        <p:spPr>
          <a:xfrm>
            <a:off x="5552891" y="3682221"/>
            <a:ext cx="3038698" cy="564322"/>
          </a:xfrm>
          <a:prstGeom prst="rect">
            <a:avLst/>
          </a:prstGeom>
        </p:spPr>
        <p:txBody>
          <a:bodyPr lIns="0" tIns="0" rIns="0" bIns="0" rtlCol="0" anchor="t">
            <a:spAutoFit/>
          </a:bodyPr>
          <a:lstStyle/>
          <a:p>
            <a:pPr algn="ctr" defTabSz="457200">
              <a:lnSpc>
                <a:spcPts val="2294"/>
              </a:lnSpc>
              <a:spcBef>
                <a:spcPct val="0"/>
              </a:spcBef>
            </a:pPr>
            <a:r>
              <a:rPr lang="en-US" dirty="0">
                <a:solidFill>
                  <a:srgbClr val="040404"/>
                </a:solidFill>
                <a:latin typeface="Arial" panose="020B0604020202020204" pitchFamily="34" charset="0"/>
                <a:cs typeface="Arial" panose="020B0604020202020204" pitchFamily="34" charset="0"/>
              </a:rPr>
              <a:t>SUBSTANCE ABUSE TREATMENT CENTERS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436327" y="1884534"/>
            <a:ext cx="666222" cy="666222"/>
          </a:xfrm>
          <a:custGeom>
            <a:avLst/>
            <a:gdLst/>
            <a:ahLst/>
            <a:cxnLst/>
            <a:rect l="l" t="t" r="r" b="b"/>
            <a:pathLst>
              <a:path w="1332444" h="1332444">
                <a:moveTo>
                  <a:pt x="0" y="0"/>
                </a:moveTo>
                <a:lnTo>
                  <a:pt x="1332444" y="0"/>
                </a:lnTo>
                <a:lnTo>
                  <a:pt x="1332444" y="1332444"/>
                </a:lnTo>
                <a:lnTo>
                  <a:pt x="0" y="13324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3" name="Freeform 3"/>
          <p:cNvSpPr/>
          <p:nvPr/>
        </p:nvSpPr>
        <p:spPr>
          <a:xfrm rot="2700000">
            <a:off x="-406855" y="-93785"/>
            <a:ext cx="2064591" cy="2064591"/>
          </a:xfrm>
          <a:custGeom>
            <a:avLst/>
            <a:gdLst/>
            <a:ahLst/>
            <a:cxnLst/>
            <a:rect l="l" t="t" r="r" b="b"/>
            <a:pathLst>
              <a:path w="4129182" h="4129182">
                <a:moveTo>
                  <a:pt x="0" y="0"/>
                </a:moveTo>
                <a:lnTo>
                  <a:pt x="4129181" y="0"/>
                </a:lnTo>
                <a:lnTo>
                  <a:pt x="4129181"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4" name="Freeform 4"/>
          <p:cNvSpPr/>
          <p:nvPr/>
        </p:nvSpPr>
        <p:spPr>
          <a:xfrm rot="2871165">
            <a:off x="8004151" y="5047155"/>
            <a:ext cx="518557" cy="518557"/>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5" name="Freeform 5"/>
          <p:cNvSpPr/>
          <p:nvPr/>
        </p:nvSpPr>
        <p:spPr>
          <a:xfrm rot="2871165">
            <a:off x="1494251" y="1554283"/>
            <a:ext cx="251810" cy="251810"/>
          </a:xfrm>
          <a:custGeom>
            <a:avLst/>
            <a:gdLst/>
            <a:ahLst/>
            <a:cxnLst/>
            <a:rect l="l" t="t" r="r" b="b"/>
            <a:pathLst>
              <a:path w="503619" h="503619">
                <a:moveTo>
                  <a:pt x="0" y="0"/>
                </a:moveTo>
                <a:lnTo>
                  <a:pt x="503619" y="0"/>
                </a:lnTo>
                <a:lnTo>
                  <a:pt x="503619" y="503620"/>
                </a:lnTo>
                <a:lnTo>
                  <a:pt x="0" y="5036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6" name="Freeform 6"/>
          <p:cNvSpPr/>
          <p:nvPr/>
        </p:nvSpPr>
        <p:spPr>
          <a:xfrm rot="2700000">
            <a:off x="1703541" y="1260551"/>
            <a:ext cx="402619" cy="402619"/>
          </a:xfrm>
          <a:custGeom>
            <a:avLst/>
            <a:gdLst/>
            <a:ahLst/>
            <a:cxnLst/>
            <a:rect l="l" t="t" r="r" b="b"/>
            <a:pathLst>
              <a:path w="805238" h="805238">
                <a:moveTo>
                  <a:pt x="0" y="0"/>
                </a:moveTo>
                <a:lnTo>
                  <a:pt x="805238" y="0"/>
                </a:lnTo>
                <a:lnTo>
                  <a:pt x="805238" y="805237"/>
                </a:lnTo>
                <a:lnTo>
                  <a:pt x="0" y="8052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grpSp>
        <p:nvGrpSpPr>
          <p:cNvPr id="7" name="Group 7"/>
          <p:cNvGrpSpPr/>
          <p:nvPr/>
        </p:nvGrpSpPr>
        <p:grpSpPr>
          <a:xfrm>
            <a:off x="8929688" y="723347"/>
            <a:ext cx="296975" cy="5449814"/>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txBody>
            <a:bodyPr/>
            <a:lstStyle/>
            <a:p>
              <a:pPr defTabSz="457200"/>
              <a:endParaRPr lang="en-US" sz="900">
                <a:solidFill>
                  <a:prstClr val="black"/>
                </a:solidFill>
                <a:latin typeface="Calibri"/>
              </a:endParaRPr>
            </a:p>
          </p:txBody>
        </p:sp>
        <p:sp>
          <p:nvSpPr>
            <p:cNvPr id="9" name="TextBox 9"/>
            <p:cNvSpPr txBox="1"/>
            <p:nvPr/>
          </p:nvSpPr>
          <p:spPr>
            <a:xfrm>
              <a:off x="0" y="-47625"/>
              <a:ext cx="812800" cy="860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10" name="Group 10"/>
          <p:cNvGrpSpPr/>
          <p:nvPr/>
        </p:nvGrpSpPr>
        <p:grpSpPr>
          <a:xfrm>
            <a:off x="483286" y="1715870"/>
            <a:ext cx="284308" cy="28430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pPr defTabSz="457200"/>
              <a:endParaRPr lang="en-US" sz="900">
                <a:solidFill>
                  <a:prstClr val="black"/>
                </a:solidFill>
                <a:latin typeface="Calibri"/>
              </a:endParaRPr>
            </a:p>
          </p:txBody>
        </p:sp>
        <p:sp>
          <p:nvSpPr>
            <p:cNvPr id="12" name="TextBox 12"/>
            <p:cNvSpPr txBox="1"/>
            <p:nvPr/>
          </p:nvSpPr>
          <p:spPr>
            <a:xfrm>
              <a:off x="76200" y="28575"/>
              <a:ext cx="660400" cy="7080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sp>
        <p:nvSpPr>
          <p:cNvPr id="13" name="TextBox 13"/>
          <p:cNvSpPr txBox="1"/>
          <p:nvPr/>
        </p:nvSpPr>
        <p:spPr>
          <a:xfrm>
            <a:off x="3571478" y="1838421"/>
            <a:ext cx="3416310" cy="4255652"/>
          </a:xfrm>
          <a:prstGeom prst="rect">
            <a:avLst/>
          </a:prstGeom>
        </p:spPr>
        <p:txBody>
          <a:bodyPr lIns="0" tIns="0" rIns="0" bIns="0" rtlCol="0" anchor="t">
            <a:spAutoFit/>
          </a:bodyPr>
          <a:lstStyle/>
          <a:p>
            <a:pPr algn="ctr" defTabSz="457200">
              <a:spcAft>
                <a:spcPts val="600"/>
              </a:spcAft>
            </a:pPr>
            <a:r>
              <a:rPr lang="en-US" sz="2400" dirty="0">
                <a:solidFill>
                  <a:srgbClr val="040404"/>
                </a:solidFill>
                <a:latin typeface="Arial" panose="020B0604020202020204" pitchFamily="34" charset="0"/>
                <a:cs typeface="Arial" panose="020B0604020202020204" pitchFamily="34" charset="0"/>
              </a:rPr>
              <a:t>MONTHLY DEBRIEFING MEETINGS</a:t>
            </a:r>
          </a:p>
          <a:p>
            <a:pPr algn="ctr" defTabSz="457200">
              <a:spcAft>
                <a:spcPts val="600"/>
              </a:spcAft>
            </a:pPr>
            <a:endParaRPr lang="en-US" sz="2400" dirty="0">
              <a:solidFill>
                <a:srgbClr val="040404"/>
              </a:solidFill>
              <a:latin typeface="Arial" panose="020B0604020202020204" pitchFamily="34" charset="0"/>
              <a:cs typeface="Arial" panose="020B0604020202020204" pitchFamily="34" charset="0"/>
            </a:endParaRPr>
          </a:p>
          <a:p>
            <a:pPr algn="ctr" defTabSz="457200">
              <a:spcAft>
                <a:spcPts val="600"/>
              </a:spcAft>
            </a:pPr>
            <a:r>
              <a:rPr lang="en-US" sz="2400" dirty="0">
                <a:solidFill>
                  <a:srgbClr val="040404"/>
                </a:solidFill>
                <a:latin typeface="Arial" panose="020B0604020202020204" pitchFamily="34" charset="0"/>
                <a:cs typeface="Arial" panose="020B0604020202020204" pitchFamily="34" charset="0"/>
              </a:rPr>
              <a:t>VAST INCREASE IN RESOURCES</a:t>
            </a:r>
          </a:p>
          <a:p>
            <a:pPr algn="ctr" defTabSz="457200">
              <a:spcAft>
                <a:spcPts val="600"/>
              </a:spcAft>
            </a:pPr>
            <a:endParaRPr lang="en-US" sz="2400" dirty="0">
              <a:solidFill>
                <a:srgbClr val="040404"/>
              </a:solidFill>
              <a:latin typeface="Arial" panose="020B0604020202020204" pitchFamily="34" charset="0"/>
              <a:cs typeface="Arial" panose="020B0604020202020204" pitchFamily="34" charset="0"/>
            </a:endParaRPr>
          </a:p>
          <a:p>
            <a:pPr algn="ctr" defTabSz="457200">
              <a:spcAft>
                <a:spcPts val="600"/>
              </a:spcAft>
            </a:pPr>
            <a:r>
              <a:rPr lang="en-US" sz="2400" dirty="0">
                <a:solidFill>
                  <a:srgbClr val="040404"/>
                </a:solidFill>
                <a:latin typeface="Arial" panose="020B0604020202020204" pitchFamily="34" charset="0"/>
                <a:cs typeface="Arial" panose="020B0604020202020204" pitchFamily="34" charset="0"/>
              </a:rPr>
              <a:t>STAFF CHANGES: ADDED 4 PT MIH AND 1 FT PSS</a:t>
            </a:r>
          </a:p>
          <a:p>
            <a:pPr algn="ctr" defTabSz="457200">
              <a:lnSpc>
                <a:spcPts val="2198"/>
              </a:lnSpc>
            </a:pPr>
            <a:endParaRPr lang="en-US" sz="1582" dirty="0">
              <a:solidFill>
                <a:srgbClr val="040404"/>
              </a:solidFill>
              <a:latin typeface="Anton"/>
            </a:endParaRPr>
          </a:p>
          <a:p>
            <a:pPr algn="ctr" defTabSz="457200">
              <a:lnSpc>
                <a:spcPts val="2198"/>
              </a:lnSpc>
              <a:spcBef>
                <a:spcPct val="0"/>
              </a:spcBef>
            </a:pPr>
            <a:endParaRPr lang="en-US" sz="1582" dirty="0">
              <a:solidFill>
                <a:srgbClr val="040404"/>
              </a:solidFill>
              <a:latin typeface="Anton"/>
            </a:endParaRPr>
          </a:p>
        </p:txBody>
      </p:sp>
      <p:sp>
        <p:nvSpPr>
          <p:cNvPr id="14" name="Freeform 14"/>
          <p:cNvSpPr/>
          <p:nvPr/>
        </p:nvSpPr>
        <p:spPr>
          <a:xfrm>
            <a:off x="625440" y="3367127"/>
            <a:ext cx="2057400" cy="20574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US" sz="900">
              <a:solidFill>
                <a:prstClr val="black"/>
              </a:solidFill>
              <a:latin typeface="Calibri"/>
            </a:endParaRPr>
          </a:p>
        </p:txBody>
      </p:sp>
      <p:sp>
        <p:nvSpPr>
          <p:cNvPr id="15" name="TextBox 15"/>
          <p:cNvSpPr txBox="1"/>
          <p:nvPr/>
        </p:nvSpPr>
        <p:spPr>
          <a:xfrm>
            <a:off x="2632198" y="611021"/>
            <a:ext cx="5265010" cy="574324"/>
          </a:xfrm>
          <a:prstGeom prst="rect">
            <a:avLst/>
          </a:prstGeom>
        </p:spPr>
        <p:txBody>
          <a:bodyPr lIns="0" tIns="0" rIns="0" bIns="0" rtlCol="0" anchor="t">
            <a:spAutoFit/>
          </a:bodyPr>
          <a:lstStyle/>
          <a:p>
            <a:pPr algn="ctr" defTabSz="457200">
              <a:lnSpc>
                <a:spcPts val="4950"/>
              </a:lnSpc>
            </a:pPr>
            <a:r>
              <a:rPr lang="en-US" sz="3200" b="1" dirty="0">
                <a:solidFill>
                  <a:srgbClr val="040404"/>
                </a:solidFill>
                <a:latin typeface="Arial" panose="020B0604020202020204" pitchFamily="34" charset="0"/>
                <a:cs typeface="Arial" panose="020B0604020202020204" pitchFamily="34" charset="0"/>
              </a:rPr>
              <a:t>HOW IT'S GOING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373484" y="4502233"/>
            <a:ext cx="666222" cy="666222"/>
          </a:xfrm>
          <a:custGeom>
            <a:avLst/>
            <a:gdLst/>
            <a:ahLst/>
            <a:cxnLst/>
            <a:rect l="l" t="t" r="r" b="b"/>
            <a:pathLst>
              <a:path w="1332444" h="1332444">
                <a:moveTo>
                  <a:pt x="0" y="0"/>
                </a:moveTo>
                <a:lnTo>
                  <a:pt x="1332444" y="0"/>
                </a:lnTo>
                <a:lnTo>
                  <a:pt x="1332444" y="1332443"/>
                </a:lnTo>
                <a:lnTo>
                  <a:pt x="0" y="13324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3" name="Freeform 3"/>
          <p:cNvSpPr/>
          <p:nvPr/>
        </p:nvSpPr>
        <p:spPr>
          <a:xfrm rot="2700000">
            <a:off x="-287974" y="5080321"/>
            <a:ext cx="2064591" cy="2064591"/>
          </a:xfrm>
          <a:custGeom>
            <a:avLst/>
            <a:gdLst/>
            <a:ahLst/>
            <a:cxnLst/>
            <a:rect l="l" t="t" r="r" b="b"/>
            <a:pathLst>
              <a:path w="4129182" h="4129182">
                <a:moveTo>
                  <a:pt x="0" y="0"/>
                </a:moveTo>
                <a:lnTo>
                  <a:pt x="4129182" y="0"/>
                </a:lnTo>
                <a:lnTo>
                  <a:pt x="4129182"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4" name="Freeform 4"/>
          <p:cNvSpPr/>
          <p:nvPr/>
        </p:nvSpPr>
        <p:spPr>
          <a:xfrm rot="2871165">
            <a:off x="8004151" y="5047155"/>
            <a:ext cx="518557" cy="518557"/>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5" name="Freeform 5"/>
          <p:cNvSpPr/>
          <p:nvPr/>
        </p:nvSpPr>
        <p:spPr>
          <a:xfrm rot="2871165">
            <a:off x="2173616" y="5697010"/>
            <a:ext cx="251810" cy="251810"/>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6" name="Freeform 6"/>
          <p:cNvSpPr/>
          <p:nvPr/>
        </p:nvSpPr>
        <p:spPr>
          <a:xfrm rot="2700000">
            <a:off x="1759100" y="5123210"/>
            <a:ext cx="595023" cy="595023"/>
          </a:xfrm>
          <a:custGeom>
            <a:avLst/>
            <a:gdLst/>
            <a:ahLst/>
            <a:cxnLst/>
            <a:rect l="l" t="t" r="r" b="b"/>
            <a:pathLst>
              <a:path w="1190046" h="1190046">
                <a:moveTo>
                  <a:pt x="0" y="0"/>
                </a:moveTo>
                <a:lnTo>
                  <a:pt x="1190047" y="0"/>
                </a:lnTo>
                <a:lnTo>
                  <a:pt x="1190047" y="1190047"/>
                </a:lnTo>
                <a:lnTo>
                  <a:pt x="0" y="1190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grpSp>
        <p:nvGrpSpPr>
          <p:cNvPr id="7" name="Group 7"/>
          <p:cNvGrpSpPr/>
          <p:nvPr/>
        </p:nvGrpSpPr>
        <p:grpSpPr>
          <a:xfrm>
            <a:off x="8929688" y="723347"/>
            <a:ext cx="296975" cy="5449814"/>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txBody>
            <a:bodyPr/>
            <a:lstStyle/>
            <a:p>
              <a:pPr defTabSz="457200"/>
              <a:endParaRPr lang="en-US" sz="900">
                <a:solidFill>
                  <a:prstClr val="black"/>
                </a:solidFill>
                <a:latin typeface="Calibri"/>
              </a:endParaRPr>
            </a:p>
          </p:txBody>
        </p:sp>
        <p:sp>
          <p:nvSpPr>
            <p:cNvPr id="9" name="TextBox 9"/>
            <p:cNvSpPr txBox="1"/>
            <p:nvPr/>
          </p:nvSpPr>
          <p:spPr>
            <a:xfrm>
              <a:off x="0" y="-47625"/>
              <a:ext cx="812800" cy="860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10" name="Group 10"/>
          <p:cNvGrpSpPr/>
          <p:nvPr/>
        </p:nvGrpSpPr>
        <p:grpSpPr>
          <a:xfrm>
            <a:off x="602168" y="4940213"/>
            <a:ext cx="284308" cy="28430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pPr defTabSz="457200"/>
              <a:endParaRPr lang="en-US" sz="900">
                <a:solidFill>
                  <a:prstClr val="black"/>
                </a:solidFill>
                <a:latin typeface="Calibri"/>
              </a:endParaRPr>
            </a:p>
          </p:txBody>
        </p:sp>
        <p:sp>
          <p:nvSpPr>
            <p:cNvPr id="12" name="TextBox 12"/>
            <p:cNvSpPr txBox="1"/>
            <p:nvPr/>
          </p:nvSpPr>
          <p:spPr>
            <a:xfrm>
              <a:off x="76200" y="28575"/>
              <a:ext cx="660400" cy="7080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13" name="Group 13"/>
          <p:cNvGrpSpPr>
            <a:grpSpLocks noChangeAspect="1"/>
          </p:cNvGrpSpPr>
          <p:nvPr/>
        </p:nvGrpSpPr>
        <p:grpSpPr>
          <a:xfrm>
            <a:off x="514350" y="1858024"/>
            <a:ext cx="3141953" cy="3141953"/>
            <a:chOff x="0" y="0"/>
            <a:chExt cx="6350000" cy="6350000"/>
          </a:xfrm>
        </p:grpSpPr>
        <p:sp>
          <p:nvSpPr>
            <p:cNvPr id="14" name="Freeform 14"/>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8"/>
              <a:stretch>
                <a:fillRect l="-27294" r="-27294"/>
              </a:stretch>
            </a:blipFill>
          </p:spPr>
          <p:txBody>
            <a:bodyPr/>
            <a:lstStyle/>
            <a:p>
              <a:pPr defTabSz="457200"/>
              <a:endParaRPr lang="en-US" sz="900">
                <a:solidFill>
                  <a:prstClr val="black"/>
                </a:solidFill>
                <a:latin typeface="Calibri"/>
              </a:endParaRPr>
            </a:p>
          </p:txBody>
        </p:sp>
        <p:sp>
          <p:nvSpPr>
            <p:cNvPr id="15" name="Freeform 15"/>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4F826F"/>
            </a:solidFill>
          </p:spPr>
          <p:txBody>
            <a:bodyPr/>
            <a:lstStyle/>
            <a:p>
              <a:pPr defTabSz="457200"/>
              <a:endParaRPr lang="en-US" sz="900">
                <a:solidFill>
                  <a:prstClr val="black"/>
                </a:solidFill>
                <a:latin typeface="Calibri"/>
              </a:endParaRPr>
            </a:p>
          </p:txBody>
        </p:sp>
      </p:grpSp>
      <p:sp>
        <p:nvSpPr>
          <p:cNvPr id="16" name="TextBox 16"/>
          <p:cNvSpPr txBox="1"/>
          <p:nvPr/>
        </p:nvSpPr>
        <p:spPr>
          <a:xfrm>
            <a:off x="4023360" y="1449665"/>
            <a:ext cx="4171810" cy="574324"/>
          </a:xfrm>
          <a:prstGeom prst="rect">
            <a:avLst/>
          </a:prstGeom>
        </p:spPr>
        <p:txBody>
          <a:bodyPr wrap="square" lIns="0" tIns="0" rIns="0" bIns="0" rtlCol="0" anchor="t">
            <a:spAutoFit/>
          </a:bodyPr>
          <a:lstStyle/>
          <a:p>
            <a:pPr defTabSz="457200">
              <a:lnSpc>
                <a:spcPts val="4950"/>
              </a:lnSpc>
            </a:pPr>
            <a:r>
              <a:rPr lang="en-US" sz="3200" b="1" dirty="0">
                <a:solidFill>
                  <a:srgbClr val="040404"/>
                </a:solidFill>
                <a:latin typeface="Arial" panose="020B0604020202020204" pitchFamily="34" charset="0"/>
                <a:cs typeface="Arial" panose="020B0604020202020204" pitchFamily="34" charset="0"/>
              </a:rPr>
              <a:t>LESSONS LEARNED</a:t>
            </a:r>
          </a:p>
        </p:txBody>
      </p:sp>
      <p:sp>
        <p:nvSpPr>
          <p:cNvPr id="17" name="TextBox 17"/>
          <p:cNvSpPr txBox="1"/>
          <p:nvPr/>
        </p:nvSpPr>
        <p:spPr>
          <a:xfrm>
            <a:off x="4023360" y="2354817"/>
            <a:ext cx="4171810" cy="3645934"/>
          </a:xfrm>
          <a:prstGeom prst="rect">
            <a:avLst/>
          </a:prstGeom>
        </p:spPr>
        <p:txBody>
          <a:bodyPr lIns="0" tIns="0" rIns="0" bIns="0" rtlCol="0" anchor="t">
            <a:spAutoFit/>
          </a:bodyPr>
          <a:lstStyle/>
          <a:p>
            <a:pPr marL="237489" lvl="1" indent="-118745" defTabSz="457200">
              <a:spcAft>
                <a:spcPts val="600"/>
              </a:spcAft>
              <a:buFont typeface="Arial"/>
              <a:buChar char="•"/>
            </a:pPr>
            <a:r>
              <a:rPr lang="en-US" sz="2400" spc="44" dirty="0">
                <a:solidFill>
                  <a:srgbClr val="040404"/>
                </a:solidFill>
                <a:latin typeface="Arial" panose="020B0604020202020204" pitchFamily="34" charset="0"/>
                <a:cs typeface="Arial" panose="020B0604020202020204" pitchFamily="34" charset="0"/>
              </a:rPr>
              <a:t>Resources</a:t>
            </a:r>
          </a:p>
          <a:p>
            <a:pPr marL="237489" lvl="1" indent="-118745" defTabSz="457200">
              <a:spcAft>
                <a:spcPts val="600"/>
              </a:spcAft>
              <a:buFont typeface="Arial"/>
              <a:buChar char="•"/>
            </a:pPr>
            <a:r>
              <a:rPr lang="en-US" sz="2400" spc="44" dirty="0">
                <a:solidFill>
                  <a:srgbClr val="040404"/>
                </a:solidFill>
                <a:latin typeface="Arial" panose="020B0604020202020204" pitchFamily="34" charset="0"/>
                <a:cs typeface="Arial" panose="020B0604020202020204" pitchFamily="34" charset="0"/>
              </a:rPr>
              <a:t>Open communication between all parties involved</a:t>
            </a:r>
          </a:p>
          <a:p>
            <a:pPr marL="237489" lvl="1" indent="-118745" defTabSz="457200">
              <a:spcAft>
                <a:spcPts val="600"/>
              </a:spcAft>
              <a:buFont typeface="Arial"/>
              <a:buChar char="•"/>
            </a:pPr>
            <a:r>
              <a:rPr lang="en-US" sz="2400" spc="44" dirty="0">
                <a:solidFill>
                  <a:srgbClr val="040404"/>
                </a:solidFill>
                <a:latin typeface="Arial" panose="020B0604020202020204" pitchFamily="34" charset="0"/>
                <a:cs typeface="Arial" panose="020B0604020202020204" pitchFamily="34" charset="0"/>
              </a:rPr>
              <a:t>Follow-up</a:t>
            </a:r>
          </a:p>
          <a:p>
            <a:pPr marL="237489" lvl="1" indent="-118745" defTabSz="457200">
              <a:spcAft>
                <a:spcPts val="600"/>
              </a:spcAft>
              <a:buFont typeface="Arial"/>
              <a:buChar char="•"/>
            </a:pPr>
            <a:r>
              <a:rPr lang="en-US" sz="2400" spc="44" dirty="0">
                <a:solidFill>
                  <a:srgbClr val="040404"/>
                </a:solidFill>
                <a:latin typeface="Arial" panose="020B0604020202020204" pitchFamily="34" charset="0"/>
                <a:cs typeface="Arial" panose="020B0604020202020204" pitchFamily="34" charset="0"/>
              </a:rPr>
              <a:t>Transportation</a:t>
            </a:r>
          </a:p>
          <a:p>
            <a:pPr marL="237489" lvl="1" indent="-118745" defTabSz="457200">
              <a:spcAft>
                <a:spcPts val="600"/>
              </a:spcAft>
              <a:buFont typeface="Arial"/>
              <a:buChar char="•"/>
            </a:pPr>
            <a:r>
              <a:rPr lang="en-US" sz="2400" spc="44" dirty="0">
                <a:solidFill>
                  <a:srgbClr val="040404"/>
                </a:solidFill>
                <a:latin typeface="Arial" panose="020B0604020202020204" pitchFamily="34" charset="0"/>
                <a:cs typeface="Arial" panose="020B0604020202020204" pitchFamily="34" charset="0"/>
              </a:rPr>
              <a:t>Education: client/community</a:t>
            </a:r>
          </a:p>
          <a:p>
            <a:pPr marL="237489" lvl="1" indent="-118745" defTabSz="457200">
              <a:spcAft>
                <a:spcPts val="600"/>
              </a:spcAft>
              <a:buFont typeface="Arial"/>
              <a:buChar char="•"/>
            </a:pPr>
            <a:r>
              <a:rPr lang="en-US" sz="2400" spc="44" dirty="0">
                <a:solidFill>
                  <a:srgbClr val="040404"/>
                </a:solidFill>
                <a:latin typeface="Arial" panose="020B0604020202020204" pitchFamily="34" charset="0"/>
                <a:cs typeface="Arial" panose="020B0604020202020204" pitchFamily="34" charset="0"/>
              </a:rPr>
              <a:t>Timeline to transition</a:t>
            </a:r>
          </a:p>
          <a:p>
            <a:pPr algn="just" defTabSz="457200">
              <a:lnSpc>
                <a:spcPts val="1980"/>
              </a:lnSpc>
            </a:pPr>
            <a:endParaRPr lang="en-US" sz="1100" spc="44" dirty="0">
              <a:solidFill>
                <a:srgbClr val="040404"/>
              </a:solidFill>
              <a:latin typeface="Montserrat Semi-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7389875" y="3592727"/>
            <a:ext cx="2479552" cy="2479552"/>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3" name="Freeform 3"/>
          <p:cNvSpPr/>
          <p:nvPr/>
        </p:nvSpPr>
        <p:spPr>
          <a:xfrm rot="2700000">
            <a:off x="-1239776" y="918066"/>
            <a:ext cx="2479552" cy="2479552"/>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4" name="Freeform 4"/>
          <p:cNvSpPr/>
          <p:nvPr/>
        </p:nvSpPr>
        <p:spPr>
          <a:xfrm rot="2700000">
            <a:off x="-646417" y="3829080"/>
            <a:ext cx="918032" cy="918032"/>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5" name="Freeform 5"/>
          <p:cNvSpPr/>
          <p:nvPr/>
        </p:nvSpPr>
        <p:spPr>
          <a:xfrm rot="2871165">
            <a:off x="237747" y="3593085"/>
            <a:ext cx="512403" cy="512403"/>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6" name="Freeform 6"/>
          <p:cNvSpPr/>
          <p:nvPr/>
        </p:nvSpPr>
        <p:spPr>
          <a:xfrm rot="2871165">
            <a:off x="9005940" y="3020873"/>
            <a:ext cx="512403" cy="512403"/>
          </a:xfrm>
          <a:custGeom>
            <a:avLst/>
            <a:gdLst/>
            <a:ahLst/>
            <a:cxnLst/>
            <a:rect l="l" t="t" r="r" b="b"/>
            <a:pathLst>
              <a:path w="1024805" h="1024805">
                <a:moveTo>
                  <a:pt x="0" y="0"/>
                </a:moveTo>
                <a:lnTo>
                  <a:pt x="1024804" y="0"/>
                </a:lnTo>
                <a:lnTo>
                  <a:pt x="1024804" y="1024805"/>
                </a:lnTo>
                <a:lnTo>
                  <a:pt x="0" y="1024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7" name="Freeform 7"/>
          <p:cNvSpPr/>
          <p:nvPr/>
        </p:nvSpPr>
        <p:spPr>
          <a:xfrm rot="2871165">
            <a:off x="907753" y="1067860"/>
            <a:ext cx="251810" cy="251810"/>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8" name="Freeform 8"/>
          <p:cNvSpPr/>
          <p:nvPr/>
        </p:nvSpPr>
        <p:spPr>
          <a:xfrm rot="2871165">
            <a:off x="8774362" y="2880194"/>
            <a:ext cx="251810" cy="251810"/>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9" name="Freeform 9"/>
          <p:cNvSpPr/>
          <p:nvPr/>
        </p:nvSpPr>
        <p:spPr>
          <a:xfrm rot="2700000">
            <a:off x="6836433" y="5102586"/>
            <a:ext cx="798352" cy="798352"/>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10" name="Freeform 10"/>
          <p:cNvSpPr/>
          <p:nvPr/>
        </p:nvSpPr>
        <p:spPr>
          <a:xfrm rot="2700000">
            <a:off x="926901" y="1359109"/>
            <a:ext cx="798352" cy="798352"/>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11" name="TextBox 11"/>
          <p:cNvSpPr txBox="1"/>
          <p:nvPr/>
        </p:nvSpPr>
        <p:spPr>
          <a:xfrm>
            <a:off x="1626666" y="1817780"/>
            <a:ext cx="5890667" cy="680123"/>
          </a:xfrm>
          <a:prstGeom prst="rect">
            <a:avLst/>
          </a:prstGeom>
        </p:spPr>
        <p:txBody>
          <a:bodyPr lIns="0" tIns="0" rIns="0" bIns="0" rtlCol="0" anchor="t">
            <a:spAutoFit/>
          </a:bodyPr>
          <a:lstStyle/>
          <a:p>
            <a:pPr algn="ctr" defTabSz="457200">
              <a:lnSpc>
                <a:spcPts val="6050"/>
              </a:lnSpc>
            </a:pPr>
            <a:r>
              <a:rPr lang="en-US" sz="3200" b="1" dirty="0">
                <a:solidFill>
                  <a:srgbClr val="040404"/>
                </a:solidFill>
                <a:latin typeface="Arial" panose="020B0604020202020204" pitchFamily="34" charset="0"/>
                <a:cs typeface="Arial" panose="020B0604020202020204" pitchFamily="34" charset="0"/>
              </a:rPr>
              <a:t>THANK YOU</a:t>
            </a:r>
          </a:p>
        </p:txBody>
      </p:sp>
      <p:grpSp>
        <p:nvGrpSpPr>
          <p:cNvPr id="12" name="Group 12"/>
          <p:cNvGrpSpPr/>
          <p:nvPr/>
        </p:nvGrpSpPr>
        <p:grpSpPr>
          <a:xfrm>
            <a:off x="8485833" y="3429000"/>
            <a:ext cx="287634" cy="28763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pPr defTabSz="457200"/>
              <a:endParaRPr lang="en-US" sz="900">
                <a:solidFill>
                  <a:prstClr val="black"/>
                </a:solidFill>
                <a:latin typeface="Calibri"/>
              </a:endParaRPr>
            </a:p>
          </p:txBody>
        </p:sp>
        <p:sp>
          <p:nvSpPr>
            <p:cNvPr id="14" name="TextBox 14"/>
            <p:cNvSpPr txBox="1"/>
            <p:nvPr/>
          </p:nvSpPr>
          <p:spPr>
            <a:xfrm>
              <a:off x="76200" y="28575"/>
              <a:ext cx="660400" cy="7080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sp>
        <p:nvSpPr>
          <p:cNvPr id="15" name="Freeform 15"/>
          <p:cNvSpPr/>
          <p:nvPr/>
        </p:nvSpPr>
        <p:spPr>
          <a:xfrm>
            <a:off x="1736048" y="3150294"/>
            <a:ext cx="249180" cy="253559"/>
          </a:xfrm>
          <a:custGeom>
            <a:avLst/>
            <a:gdLst/>
            <a:ahLst/>
            <a:cxnLst/>
            <a:rect l="l" t="t" r="r" b="b"/>
            <a:pathLst>
              <a:path w="498359" h="507117">
                <a:moveTo>
                  <a:pt x="0" y="0"/>
                </a:moveTo>
                <a:lnTo>
                  <a:pt x="498359" y="0"/>
                </a:lnTo>
                <a:lnTo>
                  <a:pt x="498359" y="507117"/>
                </a:lnTo>
                <a:lnTo>
                  <a:pt x="0" y="5071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endParaRPr lang="en-US" sz="900">
              <a:solidFill>
                <a:prstClr val="black"/>
              </a:solidFill>
              <a:latin typeface="Calibri"/>
            </a:endParaRPr>
          </a:p>
        </p:txBody>
      </p:sp>
      <p:sp>
        <p:nvSpPr>
          <p:cNvPr id="16" name="Freeform 16"/>
          <p:cNvSpPr/>
          <p:nvPr/>
        </p:nvSpPr>
        <p:spPr>
          <a:xfrm>
            <a:off x="1745361" y="3680808"/>
            <a:ext cx="253559" cy="253559"/>
          </a:xfrm>
          <a:custGeom>
            <a:avLst/>
            <a:gdLst/>
            <a:ahLst/>
            <a:cxnLst/>
            <a:rect l="l" t="t" r="r" b="b"/>
            <a:pathLst>
              <a:path w="507117" h="507117">
                <a:moveTo>
                  <a:pt x="0" y="0"/>
                </a:moveTo>
                <a:lnTo>
                  <a:pt x="507117" y="0"/>
                </a:lnTo>
                <a:lnTo>
                  <a:pt x="507117" y="507117"/>
                </a:lnTo>
                <a:lnTo>
                  <a:pt x="0" y="5071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457200"/>
            <a:endParaRPr lang="en-US" sz="900">
              <a:solidFill>
                <a:prstClr val="black"/>
              </a:solidFill>
              <a:latin typeface="Calibri"/>
            </a:endParaRPr>
          </a:p>
        </p:txBody>
      </p:sp>
      <p:sp>
        <p:nvSpPr>
          <p:cNvPr id="17" name="Freeform 17"/>
          <p:cNvSpPr/>
          <p:nvPr/>
        </p:nvSpPr>
        <p:spPr>
          <a:xfrm>
            <a:off x="5350986" y="3121919"/>
            <a:ext cx="253559" cy="253559"/>
          </a:xfrm>
          <a:custGeom>
            <a:avLst/>
            <a:gdLst/>
            <a:ahLst/>
            <a:cxnLst/>
            <a:rect l="l" t="t" r="r" b="b"/>
            <a:pathLst>
              <a:path w="507117" h="507117">
                <a:moveTo>
                  <a:pt x="0" y="0"/>
                </a:moveTo>
                <a:lnTo>
                  <a:pt x="507117" y="0"/>
                </a:lnTo>
                <a:lnTo>
                  <a:pt x="507117" y="507117"/>
                </a:lnTo>
                <a:lnTo>
                  <a:pt x="0" y="50711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457200"/>
            <a:endParaRPr lang="en-US" sz="900">
              <a:solidFill>
                <a:prstClr val="black"/>
              </a:solidFill>
              <a:latin typeface="Calibri"/>
            </a:endParaRPr>
          </a:p>
        </p:txBody>
      </p:sp>
      <p:sp>
        <p:nvSpPr>
          <p:cNvPr id="18" name="Freeform 18"/>
          <p:cNvSpPr/>
          <p:nvPr/>
        </p:nvSpPr>
        <p:spPr>
          <a:xfrm>
            <a:off x="5348520" y="3638949"/>
            <a:ext cx="253559" cy="253559"/>
          </a:xfrm>
          <a:custGeom>
            <a:avLst/>
            <a:gdLst/>
            <a:ahLst/>
            <a:cxnLst/>
            <a:rect l="l" t="t" r="r" b="b"/>
            <a:pathLst>
              <a:path w="507117" h="507117">
                <a:moveTo>
                  <a:pt x="0" y="0"/>
                </a:moveTo>
                <a:lnTo>
                  <a:pt x="507117" y="0"/>
                </a:lnTo>
                <a:lnTo>
                  <a:pt x="507117" y="507117"/>
                </a:lnTo>
                <a:lnTo>
                  <a:pt x="0" y="50711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457200"/>
            <a:endParaRPr lang="en-US" sz="900">
              <a:solidFill>
                <a:prstClr val="black"/>
              </a:solidFill>
              <a:latin typeface="Calibri"/>
            </a:endParaRPr>
          </a:p>
        </p:txBody>
      </p:sp>
      <p:sp>
        <p:nvSpPr>
          <p:cNvPr id="19" name="TextBox 19"/>
          <p:cNvSpPr txBox="1"/>
          <p:nvPr/>
        </p:nvSpPr>
        <p:spPr>
          <a:xfrm>
            <a:off x="2032864" y="3693085"/>
            <a:ext cx="1378132" cy="204351"/>
          </a:xfrm>
          <a:prstGeom prst="rect">
            <a:avLst/>
          </a:prstGeom>
        </p:spPr>
        <p:txBody>
          <a:bodyPr wrap="square" lIns="0" tIns="0" rIns="0" bIns="0" rtlCol="0" anchor="t">
            <a:spAutoFit/>
          </a:bodyPr>
          <a:lstStyle/>
          <a:p>
            <a:pPr algn="ctr" defTabSz="457200">
              <a:lnSpc>
                <a:spcPts val="1668"/>
              </a:lnSpc>
              <a:spcBef>
                <a:spcPct val="0"/>
              </a:spcBef>
            </a:pPr>
            <a:r>
              <a:rPr lang="en-US" sz="1400" dirty="0">
                <a:solidFill>
                  <a:srgbClr val="040404"/>
                </a:solidFill>
                <a:latin typeface="Arial" panose="020B0604020202020204" pitchFamily="34" charset="0"/>
                <a:cs typeface="Arial" panose="020B0604020202020204" pitchFamily="34" charset="0"/>
              </a:rPr>
              <a:t>336-401-8270</a:t>
            </a:r>
          </a:p>
        </p:txBody>
      </p:sp>
      <p:sp>
        <p:nvSpPr>
          <p:cNvPr id="20" name="TextBox 20"/>
          <p:cNvSpPr txBox="1"/>
          <p:nvPr/>
        </p:nvSpPr>
        <p:spPr>
          <a:xfrm>
            <a:off x="1958563" y="3163023"/>
            <a:ext cx="3251754" cy="204351"/>
          </a:xfrm>
          <a:prstGeom prst="rect">
            <a:avLst/>
          </a:prstGeom>
        </p:spPr>
        <p:txBody>
          <a:bodyPr wrap="square" lIns="0" tIns="0" rIns="0" bIns="0" rtlCol="0" anchor="t">
            <a:spAutoFit/>
          </a:bodyPr>
          <a:lstStyle/>
          <a:p>
            <a:pPr algn="ctr" defTabSz="457200">
              <a:lnSpc>
                <a:spcPts val="1668"/>
              </a:lnSpc>
              <a:spcBef>
                <a:spcPct val="0"/>
              </a:spcBef>
            </a:pPr>
            <a:r>
              <a:rPr lang="en-US" sz="1400" dirty="0">
                <a:solidFill>
                  <a:srgbClr val="040404"/>
                </a:solidFill>
                <a:latin typeface="Arial" panose="020B0604020202020204" pitchFamily="34" charset="0"/>
                <a:cs typeface="Arial" panose="020B0604020202020204" pitchFamily="34" charset="0"/>
              </a:rPr>
              <a:t> </a:t>
            </a:r>
            <a:r>
              <a:rPr lang="en-US" sz="1400" dirty="0">
                <a:solidFill>
                  <a:srgbClr val="040404"/>
                </a:solidFill>
                <a:latin typeface="Arial" panose="020B0604020202020204" pitchFamily="34" charset="0"/>
                <a:cs typeface="Arial" panose="020B0604020202020204" pitchFamily="34" charset="0"/>
                <a:hlinkClick r:id="rId16"/>
              </a:rPr>
              <a:t>WWW.SURRYCOUNTYCARES.COM</a:t>
            </a:r>
            <a:r>
              <a:rPr lang="en-US" sz="1400" dirty="0">
                <a:solidFill>
                  <a:srgbClr val="040404"/>
                </a:solidFill>
                <a:latin typeface="Arial" panose="020B0604020202020204" pitchFamily="34" charset="0"/>
                <a:cs typeface="Arial" panose="020B0604020202020204" pitchFamily="34" charset="0"/>
              </a:rPr>
              <a:t>  </a:t>
            </a:r>
          </a:p>
        </p:txBody>
      </p:sp>
      <p:sp>
        <p:nvSpPr>
          <p:cNvPr id="21" name="TextBox 21"/>
          <p:cNvSpPr txBox="1"/>
          <p:nvPr/>
        </p:nvSpPr>
        <p:spPr>
          <a:xfrm>
            <a:off x="5447221" y="3142651"/>
            <a:ext cx="3037512" cy="204351"/>
          </a:xfrm>
          <a:prstGeom prst="rect">
            <a:avLst/>
          </a:prstGeom>
        </p:spPr>
        <p:txBody>
          <a:bodyPr wrap="square" lIns="0" tIns="0" rIns="0" bIns="0" rtlCol="0" anchor="t">
            <a:spAutoFit/>
          </a:bodyPr>
          <a:lstStyle/>
          <a:p>
            <a:pPr algn="ctr" defTabSz="457200">
              <a:lnSpc>
                <a:spcPts val="1668"/>
              </a:lnSpc>
              <a:spcBef>
                <a:spcPct val="0"/>
              </a:spcBef>
            </a:pPr>
            <a:r>
              <a:rPr lang="en-US" sz="1400" dirty="0">
                <a:solidFill>
                  <a:srgbClr val="040404"/>
                </a:solidFill>
                <a:latin typeface="Arial" panose="020B0604020202020204" pitchFamily="34" charset="0"/>
                <a:cs typeface="Arial" panose="020B0604020202020204" pitchFamily="34" charset="0"/>
                <a:hlinkClick r:id="rId17"/>
              </a:rPr>
              <a:t>CHEEKSO@CO.SURRY.NC.US</a:t>
            </a:r>
            <a:r>
              <a:rPr lang="en-US" sz="1400" dirty="0">
                <a:solidFill>
                  <a:srgbClr val="040404"/>
                </a:solidFill>
                <a:latin typeface="Arial" panose="020B0604020202020204" pitchFamily="34" charset="0"/>
                <a:cs typeface="Arial" panose="020B0604020202020204" pitchFamily="34" charset="0"/>
              </a:rPr>
              <a:t> </a:t>
            </a:r>
          </a:p>
        </p:txBody>
      </p:sp>
      <p:sp>
        <p:nvSpPr>
          <p:cNvPr id="22" name="TextBox 22"/>
          <p:cNvSpPr txBox="1"/>
          <p:nvPr/>
        </p:nvSpPr>
        <p:spPr>
          <a:xfrm>
            <a:off x="5526433" y="3668230"/>
            <a:ext cx="1578783" cy="204351"/>
          </a:xfrm>
          <a:prstGeom prst="rect">
            <a:avLst/>
          </a:prstGeom>
        </p:spPr>
        <p:txBody>
          <a:bodyPr wrap="square" lIns="0" tIns="0" rIns="0" bIns="0" rtlCol="0" anchor="t">
            <a:spAutoFit/>
          </a:bodyPr>
          <a:lstStyle/>
          <a:p>
            <a:pPr algn="ctr" defTabSz="457200">
              <a:lnSpc>
                <a:spcPts val="1668"/>
              </a:lnSpc>
              <a:spcBef>
                <a:spcPct val="0"/>
              </a:spcBef>
            </a:pPr>
            <a:r>
              <a:rPr lang="en-US" sz="1400" dirty="0">
                <a:solidFill>
                  <a:srgbClr val="040404"/>
                </a:solidFill>
                <a:latin typeface="Arial" panose="020B0604020202020204" pitchFamily="34" charset="0"/>
                <a:cs typeface="Arial" panose="020B0604020202020204" pitchFamily="34" charset="0"/>
              </a:rPr>
              <a:t>DOBSON, NC</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2194560"/>
            <a:ext cx="9144000" cy="1371600"/>
          </a:xfrm>
          <a:prstGeom prst="rect">
            <a:avLst/>
          </a:prstGeom>
          <a:solidFill>
            <a:srgbClr val="1F497D"/>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37160" y="2194560"/>
            <a:ext cx="9144000" cy="910394"/>
          </a:xfrm>
          <a:solidFill>
            <a:srgbClr val="1F497D"/>
          </a:solidFill>
        </p:spPr>
        <p:txBody>
          <a:bodyPr/>
          <a:lstStyle/>
          <a:p>
            <a:pPr marL="0" marR="0">
              <a:lnSpc>
                <a:spcPct val="115000"/>
              </a:lnSpc>
              <a:spcBef>
                <a:spcPts val="0"/>
              </a:spcBef>
              <a:spcAft>
                <a:spcPts val="0"/>
              </a:spcAft>
            </a:pPr>
            <a:r>
              <a:rPr lang="en-US" sz="2400" b="1" dirty="0">
                <a:solidFill>
                  <a:schemeClr val="bg1"/>
                </a:solidFill>
                <a:effectLst/>
                <a:latin typeface="+mn-lt"/>
                <a:ea typeface="Calibri" panose="020F0502020204030204" pitchFamily="34" charset="0"/>
                <a:cs typeface="Cambria" panose="02040503050406030204" pitchFamily="18" charset="0"/>
              </a:rPr>
              <a:t>Panel: The Collaboration of FQHCs (Community Health Centers) &amp; Syringe Services Programs (SSPs) in Providing Low-barrier MOUD Care</a:t>
            </a:r>
            <a:endParaRPr lang="en-US" sz="2400" dirty="0">
              <a:solidFill>
                <a:schemeClr val="bg1"/>
              </a:solidFill>
              <a:effectLst/>
              <a:latin typeface="+mn-lt"/>
              <a:ea typeface="Cambria" panose="02040503050406030204" pitchFamily="18" charset="0"/>
              <a:cs typeface="Cambria" panose="02040503050406030204" pitchFamily="18" charset="0"/>
            </a:endParaRPr>
          </a:p>
        </p:txBody>
      </p:sp>
      <p:sp>
        <p:nvSpPr>
          <p:cNvPr id="2" name="Rectangle 1">
            <a:extLst>
              <a:ext uri="{FF2B5EF4-FFF2-40B4-BE49-F238E27FC236}">
                <a16:creationId xmlns:a16="http://schemas.microsoft.com/office/drawing/2014/main" id="{7447FB34-1FED-85D1-DD58-4E4A360D228C}"/>
              </a:ext>
            </a:extLst>
          </p:cNvPr>
          <p:cNvSpPr/>
          <p:nvPr/>
        </p:nvSpPr>
        <p:spPr>
          <a:xfrm>
            <a:off x="457200" y="3561753"/>
            <a:ext cx="8624455" cy="1755096"/>
          </a:xfrm>
          <a:prstGeom prst="rect">
            <a:avLst/>
          </a:prstGeom>
          <a:noFill/>
        </p:spPr>
        <p:txBody>
          <a:bodyPr wrap="square">
            <a:spAutoFit/>
          </a:bodyPr>
          <a:lstStyle/>
          <a:p>
            <a:pPr algn="r">
              <a:lnSpc>
                <a:spcPct val="115000"/>
              </a:lnSpc>
            </a:pPr>
            <a:r>
              <a:rPr lang="en-US" sz="2400" b="1" i="1" dirty="0">
                <a:solidFill>
                  <a:srgbClr val="17375E"/>
                </a:solidFill>
                <a:effectLst/>
                <a:ea typeface="Calibri" panose="020F0502020204030204" pitchFamily="34" charset="0"/>
              </a:rPr>
              <a:t>Michelle Mathis</a:t>
            </a:r>
          </a:p>
          <a:p>
            <a:pPr algn="r">
              <a:lnSpc>
                <a:spcPct val="115000"/>
              </a:lnSpc>
            </a:pPr>
            <a:r>
              <a:rPr lang="en-US" sz="2400" b="1" i="1" dirty="0">
                <a:solidFill>
                  <a:srgbClr val="17375E"/>
                </a:solidFill>
                <a:ea typeface="Calibri" panose="020F0502020204030204" pitchFamily="34" charset="0"/>
                <a:cs typeface="Times New Roman" panose="02020603050405020304" pitchFamily="18" charset="0"/>
              </a:rPr>
              <a:t>Tim Nolan</a:t>
            </a:r>
          </a:p>
          <a:p>
            <a:pPr algn="r">
              <a:lnSpc>
                <a:spcPct val="115000"/>
              </a:lnSpc>
            </a:pPr>
            <a:r>
              <a:rPr lang="en-US" sz="2400" b="1" i="1" dirty="0">
                <a:solidFill>
                  <a:srgbClr val="17375E"/>
                </a:solidFill>
                <a:ea typeface="Calibri" panose="020F0502020204030204" pitchFamily="34" charset="0"/>
                <a:cs typeface="Times New Roman" panose="02020603050405020304" pitchFamily="18" charset="0"/>
              </a:rPr>
              <a:t>Kati Hamm-</a:t>
            </a:r>
            <a:r>
              <a:rPr lang="en-US" sz="2400" b="1" i="1" dirty="0" err="1">
                <a:solidFill>
                  <a:srgbClr val="17375E"/>
                </a:solidFill>
                <a:ea typeface="Calibri" panose="020F0502020204030204" pitchFamily="34" charset="0"/>
                <a:cs typeface="Times New Roman" panose="02020603050405020304" pitchFamily="18" charset="0"/>
              </a:rPr>
              <a:t>Pressly</a:t>
            </a:r>
            <a:endParaRPr lang="en-US" sz="2400" b="1" i="1" dirty="0">
              <a:solidFill>
                <a:srgbClr val="17375E"/>
              </a:solidFill>
              <a:ea typeface="Calibri" panose="020F0502020204030204" pitchFamily="34" charset="0"/>
              <a:cs typeface="Times New Roman" panose="02020603050405020304" pitchFamily="18" charset="0"/>
            </a:endParaRPr>
          </a:p>
          <a:p>
            <a:pPr algn="r">
              <a:lnSpc>
                <a:spcPct val="115000"/>
              </a:lnSpc>
            </a:pPr>
            <a:r>
              <a:rPr lang="en-US" sz="2400" b="1" i="1" dirty="0">
                <a:solidFill>
                  <a:srgbClr val="17375E"/>
                </a:solidFill>
                <a:ea typeface="Calibri" panose="020F0502020204030204" pitchFamily="34" charset="0"/>
                <a:cs typeface="Times New Roman" panose="02020603050405020304" pitchFamily="18" charset="0"/>
              </a:rPr>
              <a:t>Mark Siler</a:t>
            </a:r>
          </a:p>
        </p:txBody>
      </p:sp>
    </p:spTree>
    <p:extLst>
      <p:ext uri="{BB962C8B-B14F-4D97-AF65-F5344CB8AC3E}">
        <p14:creationId xmlns:p14="http://schemas.microsoft.com/office/powerpoint/2010/main" val="3179112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2194560"/>
            <a:ext cx="9144000" cy="1371600"/>
          </a:xfrm>
          <a:prstGeom prst="rect">
            <a:avLst/>
          </a:prstGeom>
          <a:solidFill>
            <a:srgbClr val="1F497D"/>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37160" y="2377440"/>
            <a:ext cx="9144000" cy="910394"/>
          </a:xfrm>
          <a:solidFill>
            <a:srgbClr val="1F497D"/>
          </a:solidFill>
        </p:spPr>
        <p:txBody>
          <a:bodyPr/>
          <a:lstStyle/>
          <a:p>
            <a:pPr marL="0" marR="0">
              <a:spcBef>
                <a:spcPts val="0"/>
              </a:spcBef>
              <a:spcAft>
                <a:spcPts val="0"/>
              </a:spcAft>
            </a:pPr>
            <a:r>
              <a:rPr lang="en-US" sz="3200" b="1" dirty="0">
                <a:solidFill>
                  <a:schemeClr val="bg1"/>
                </a:solidFill>
                <a:effectLst/>
                <a:latin typeface="+mn-lt"/>
                <a:ea typeface="Cambria" panose="02040503050406030204" pitchFamily="18" charset="0"/>
                <a:cs typeface="Calibri" panose="020F0502020204030204" pitchFamily="34" charset="0"/>
              </a:rPr>
              <a:t>Panel: Community-Based Harm Reduction for Buprenorphine Access </a:t>
            </a:r>
            <a:endParaRPr lang="en-US" sz="3200" dirty="0">
              <a:solidFill>
                <a:schemeClr val="bg1"/>
              </a:solidFill>
              <a:effectLst/>
              <a:latin typeface="+mn-lt"/>
              <a:ea typeface="Cambria" panose="02040503050406030204" pitchFamily="18" charset="0"/>
            </a:endParaRPr>
          </a:p>
        </p:txBody>
      </p:sp>
      <p:sp>
        <p:nvSpPr>
          <p:cNvPr id="2" name="Rectangle 1">
            <a:extLst>
              <a:ext uri="{FF2B5EF4-FFF2-40B4-BE49-F238E27FC236}">
                <a16:creationId xmlns:a16="http://schemas.microsoft.com/office/drawing/2014/main" id="{7447FB34-1FED-85D1-DD58-4E4A360D228C}"/>
              </a:ext>
            </a:extLst>
          </p:cNvPr>
          <p:cNvSpPr/>
          <p:nvPr/>
        </p:nvSpPr>
        <p:spPr>
          <a:xfrm>
            <a:off x="457200" y="3561753"/>
            <a:ext cx="8624455" cy="1330364"/>
          </a:xfrm>
          <a:prstGeom prst="rect">
            <a:avLst/>
          </a:prstGeom>
          <a:noFill/>
        </p:spPr>
        <p:txBody>
          <a:bodyPr wrap="square">
            <a:spAutoFit/>
          </a:bodyPr>
          <a:lstStyle/>
          <a:p>
            <a:pPr algn="r">
              <a:lnSpc>
                <a:spcPct val="115000"/>
              </a:lnSpc>
            </a:pPr>
            <a:r>
              <a:rPr lang="en-US" sz="2400" b="1" i="1" dirty="0">
                <a:solidFill>
                  <a:srgbClr val="17375E"/>
                </a:solidFill>
                <a:ea typeface="Calibri" panose="020F0502020204030204" pitchFamily="34" charset="0"/>
                <a:cs typeface="Times New Roman" panose="02020603050405020304" pitchFamily="18" charset="0"/>
              </a:rPr>
              <a:t>Mike </a:t>
            </a:r>
            <a:r>
              <a:rPr lang="en-US" sz="2400" b="1" i="1" dirty="0" err="1">
                <a:solidFill>
                  <a:srgbClr val="17375E"/>
                </a:solidFill>
                <a:ea typeface="Calibri" panose="020F0502020204030204" pitchFamily="34" charset="0"/>
                <a:cs typeface="Times New Roman" panose="02020603050405020304" pitchFamily="18" charset="0"/>
              </a:rPr>
              <a:t>Thull</a:t>
            </a:r>
            <a:endParaRPr lang="en-US" sz="2400" b="1" i="1" dirty="0">
              <a:solidFill>
                <a:srgbClr val="17375E"/>
              </a:solidFill>
              <a:ea typeface="Calibri" panose="020F0502020204030204" pitchFamily="34" charset="0"/>
              <a:cs typeface="Times New Roman" panose="02020603050405020304" pitchFamily="18" charset="0"/>
            </a:endParaRPr>
          </a:p>
          <a:p>
            <a:pPr marR="0" lvl="0" algn="r">
              <a:lnSpc>
                <a:spcPct val="115000"/>
              </a:lnSpc>
              <a:spcBef>
                <a:spcPts val="0"/>
              </a:spcBef>
              <a:spcAft>
                <a:spcPts val="0"/>
              </a:spcAft>
            </a:pPr>
            <a:r>
              <a:rPr lang="en-US" sz="2400" b="1" i="1" u="none" strike="noStrike" dirty="0">
                <a:solidFill>
                  <a:srgbClr val="17375E"/>
                </a:solidFill>
                <a:effectLst/>
              </a:rPr>
              <a:t>Caiden </a:t>
            </a:r>
            <a:r>
              <a:rPr lang="en-US" sz="2400" b="1" i="1" u="none" strike="noStrike" dirty="0" err="1">
                <a:solidFill>
                  <a:srgbClr val="17375E"/>
                </a:solidFill>
                <a:effectLst/>
              </a:rPr>
              <a:t>Haarvig</a:t>
            </a:r>
            <a:endParaRPr lang="en-US" sz="2400" b="1" i="1" u="none" strike="noStrike" dirty="0">
              <a:solidFill>
                <a:srgbClr val="17375E"/>
              </a:solidFill>
              <a:effectLst/>
            </a:endParaRPr>
          </a:p>
          <a:p>
            <a:pPr marR="0" lvl="0" algn="r">
              <a:lnSpc>
                <a:spcPct val="115000"/>
              </a:lnSpc>
              <a:spcBef>
                <a:spcPts val="0"/>
              </a:spcBef>
              <a:spcAft>
                <a:spcPts val="0"/>
              </a:spcAft>
            </a:pPr>
            <a:r>
              <a:rPr lang="en-US" sz="2400" b="1" i="1" u="none" strike="noStrike" dirty="0">
                <a:solidFill>
                  <a:srgbClr val="17375E"/>
                </a:solidFill>
                <a:effectLst/>
              </a:rPr>
              <a:t>Teresa Hinkle</a:t>
            </a:r>
          </a:p>
        </p:txBody>
      </p:sp>
    </p:spTree>
    <p:extLst>
      <p:ext uri="{BB962C8B-B14F-4D97-AF65-F5344CB8AC3E}">
        <p14:creationId xmlns:p14="http://schemas.microsoft.com/office/powerpoint/2010/main" val="899009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2194560"/>
            <a:ext cx="9144000" cy="1371600"/>
          </a:xfrm>
          <a:prstGeom prst="rect">
            <a:avLst/>
          </a:prstGeom>
          <a:solidFill>
            <a:srgbClr val="1F497D"/>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37159" y="2560320"/>
            <a:ext cx="9144000" cy="554457"/>
          </a:xfrm>
          <a:solidFill>
            <a:srgbClr val="1F497D"/>
          </a:solidFill>
        </p:spPr>
        <p:txBody>
          <a:bodyPr/>
          <a:lstStyle/>
          <a:p>
            <a:pPr>
              <a:lnSpc>
                <a:spcPct val="107000"/>
              </a:lnSpc>
              <a:spcBef>
                <a:spcPts val="0"/>
              </a:spcBef>
              <a:spcAft>
                <a:spcPts val="800"/>
              </a:spcAft>
            </a:pPr>
            <a:r>
              <a:rPr lang="en-US" sz="3200" b="1" dirty="0">
                <a:solidFill>
                  <a:schemeClr val="bg1"/>
                </a:solidFill>
                <a:effectLst/>
                <a:latin typeface="+mn-lt"/>
                <a:ea typeface="Cambria" panose="02040503050406030204" pitchFamily="18" charset="0"/>
              </a:rPr>
              <a:t>Q &amp; A</a:t>
            </a:r>
            <a:endParaRPr lang="en-US" sz="3200" dirty="0">
              <a:solidFill>
                <a:schemeClr val="bg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6380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2194560"/>
            <a:ext cx="9144000" cy="1371600"/>
          </a:xfrm>
          <a:prstGeom prst="rect">
            <a:avLst/>
          </a:prstGeom>
          <a:solidFill>
            <a:srgbClr val="1F497D"/>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37159" y="2560320"/>
            <a:ext cx="9144000" cy="554457"/>
          </a:xfrm>
          <a:solidFill>
            <a:srgbClr val="1F497D"/>
          </a:solidFill>
        </p:spPr>
        <p:txBody>
          <a:bodyPr/>
          <a:lstStyle/>
          <a:p>
            <a:pPr>
              <a:lnSpc>
                <a:spcPct val="107000"/>
              </a:lnSpc>
              <a:spcBef>
                <a:spcPts val="0"/>
              </a:spcBef>
              <a:spcAft>
                <a:spcPts val="800"/>
              </a:spcAft>
            </a:pPr>
            <a:r>
              <a:rPr lang="en-US" sz="3200" b="1" dirty="0">
                <a:solidFill>
                  <a:schemeClr val="bg1"/>
                </a:solidFill>
                <a:effectLst/>
                <a:latin typeface="+mn-lt"/>
                <a:ea typeface="Cambria" panose="02040503050406030204" pitchFamily="18" charset="0"/>
              </a:rPr>
              <a:t>Resource Sharing</a:t>
            </a:r>
            <a:endParaRPr lang="en-US" sz="3200" dirty="0">
              <a:solidFill>
                <a:schemeClr val="bg1"/>
              </a:solidFill>
              <a:effectLst/>
              <a:latin typeface="+mn-lt"/>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AEF58C77-9E2C-340C-402E-273BC3514EB8}"/>
              </a:ext>
            </a:extLst>
          </p:cNvPr>
          <p:cNvSpPr/>
          <p:nvPr/>
        </p:nvSpPr>
        <p:spPr>
          <a:xfrm>
            <a:off x="457200" y="3561753"/>
            <a:ext cx="8624455" cy="1330364"/>
          </a:xfrm>
          <a:prstGeom prst="rect">
            <a:avLst/>
          </a:prstGeom>
          <a:noFill/>
        </p:spPr>
        <p:txBody>
          <a:bodyPr wrap="square">
            <a:spAutoFit/>
          </a:bodyPr>
          <a:lstStyle/>
          <a:p>
            <a:pPr algn="r">
              <a:lnSpc>
                <a:spcPct val="115000"/>
              </a:lnSpc>
            </a:pPr>
            <a:r>
              <a:rPr lang="en-US" sz="2400" b="1" i="1" dirty="0">
                <a:solidFill>
                  <a:srgbClr val="17375E"/>
                </a:solidFill>
                <a:ea typeface="Calibri" panose="020F0502020204030204" pitchFamily="34" charset="0"/>
                <a:cs typeface="Times New Roman" panose="02020603050405020304" pitchFamily="18" charset="0"/>
              </a:rPr>
              <a:t>Jessica Fost</a:t>
            </a:r>
            <a:r>
              <a:rPr lang="en-US" sz="2400" b="1" i="1" u="none" strike="noStrike" dirty="0">
                <a:solidFill>
                  <a:srgbClr val="17375E"/>
                </a:solidFill>
                <a:effectLst/>
              </a:rPr>
              <a:t>er</a:t>
            </a:r>
          </a:p>
          <a:p>
            <a:pPr algn="r">
              <a:lnSpc>
                <a:spcPct val="115000"/>
              </a:lnSpc>
            </a:pPr>
            <a:r>
              <a:rPr lang="en-US" sz="2400" b="1" i="1" dirty="0">
                <a:solidFill>
                  <a:srgbClr val="17375E"/>
                </a:solidFill>
              </a:rPr>
              <a:t>Kayla Rice</a:t>
            </a:r>
          </a:p>
          <a:p>
            <a:pPr algn="r">
              <a:lnSpc>
                <a:spcPct val="115000"/>
              </a:lnSpc>
            </a:pPr>
            <a:r>
              <a:rPr lang="en-US" sz="2400" b="1" i="1" u="none" strike="noStrike" dirty="0">
                <a:solidFill>
                  <a:srgbClr val="17375E"/>
                </a:solidFill>
                <a:effectLst/>
              </a:rPr>
              <a:t>Blake Fagan</a:t>
            </a:r>
          </a:p>
        </p:txBody>
      </p:sp>
    </p:spTree>
    <p:extLst>
      <p:ext uri="{BB962C8B-B14F-4D97-AF65-F5344CB8AC3E}">
        <p14:creationId xmlns:p14="http://schemas.microsoft.com/office/powerpoint/2010/main" val="165751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EAD845-B108-472C-B562-E8B33B59C167}"/>
              </a:ext>
            </a:extLst>
          </p:cNvPr>
          <p:cNvSpPr>
            <a:spLocks noGrp="1"/>
          </p:cNvSpPr>
          <p:nvPr>
            <p:ph type="title"/>
          </p:nvPr>
        </p:nvSpPr>
        <p:spPr>
          <a:xfrm>
            <a:off x="320040" y="640080"/>
            <a:ext cx="7843267" cy="548640"/>
          </a:xfrm>
        </p:spPr>
        <p:txBody>
          <a:bodyPr/>
          <a:lstStyle/>
          <a:p>
            <a:r>
              <a:rPr lang="en-US" sz="3000" dirty="0">
                <a:latin typeface="+mn-lt"/>
              </a:rPr>
              <a:t>Housekeeping</a:t>
            </a:r>
          </a:p>
        </p:txBody>
      </p:sp>
      <p:sp>
        <p:nvSpPr>
          <p:cNvPr id="6" name="Text Placeholder 5">
            <a:extLst>
              <a:ext uri="{FF2B5EF4-FFF2-40B4-BE49-F238E27FC236}">
                <a16:creationId xmlns:a16="http://schemas.microsoft.com/office/drawing/2014/main" id="{6EFA786C-A5BC-4414-989E-EB3509E6990E}"/>
              </a:ext>
            </a:extLst>
          </p:cNvPr>
          <p:cNvSpPr>
            <a:spLocks noGrp="1"/>
          </p:cNvSpPr>
          <p:nvPr>
            <p:ph type="body" sz="quarter" idx="10"/>
          </p:nvPr>
        </p:nvSpPr>
        <p:spPr>
          <a:xfrm>
            <a:off x="512064" y="1154658"/>
            <a:ext cx="7888288" cy="548640"/>
          </a:xfrm>
        </p:spPr>
        <p:txBody>
          <a:bodyPr/>
          <a:lstStyle/>
          <a:p>
            <a:pPr marL="0" indent="0">
              <a:buNone/>
            </a:pPr>
            <a:r>
              <a:rPr lang="en-US" sz="2400" b="0" dirty="0">
                <a:solidFill>
                  <a:srgbClr val="17375E"/>
                </a:solidFill>
                <a:latin typeface="+mn-lt"/>
              </a:rPr>
              <a:t>Poll Categories</a:t>
            </a:r>
          </a:p>
          <a:p>
            <a:endParaRPr lang="en-US" sz="2400" b="0" dirty="0">
              <a:solidFill>
                <a:srgbClr val="17375E"/>
              </a:solidFill>
              <a:latin typeface="+mn-lt"/>
            </a:endParaRPr>
          </a:p>
          <a:p>
            <a:endParaRPr lang="en-US" sz="2400" b="0" i="1" dirty="0">
              <a:solidFill>
                <a:srgbClr val="17375E"/>
              </a:solidFill>
              <a:latin typeface="+mn-lt"/>
            </a:endParaRPr>
          </a:p>
          <a:p>
            <a:endParaRPr lang="en-US" sz="2400" b="0" i="1" dirty="0">
              <a:solidFill>
                <a:srgbClr val="17375E"/>
              </a:solidFill>
              <a:latin typeface="+mn-lt"/>
            </a:endParaRPr>
          </a:p>
          <a:p>
            <a:endParaRPr lang="en-US" sz="2400" b="0" i="1" dirty="0">
              <a:solidFill>
                <a:srgbClr val="17375E"/>
              </a:solidFill>
              <a:latin typeface="+mn-lt"/>
            </a:endParaRPr>
          </a:p>
          <a:p>
            <a:endParaRPr lang="en-US" sz="2400" b="0" i="1" dirty="0">
              <a:solidFill>
                <a:srgbClr val="17375E"/>
              </a:solidFill>
              <a:latin typeface="+mn-lt"/>
            </a:endParaRPr>
          </a:p>
          <a:p>
            <a:endParaRPr lang="en-US" sz="2400" b="0" dirty="0">
              <a:solidFill>
                <a:srgbClr val="17375E"/>
              </a:solidFill>
              <a:latin typeface="+mn-lt"/>
            </a:endParaRPr>
          </a:p>
        </p:txBody>
      </p:sp>
      <p:sp>
        <p:nvSpPr>
          <p:cNvPr id="2" name="TextBox 1">
            <a:extLst>
              <a:ext uri="{FF2B5EF4-FFF2-40B4-BE49-F238E27FC236}">
                <a16:creationId xmlns:a16="http://schemas.microsoft.com/office/drawing/2014/main" id="{05963D85-E8BF-91B2-F7F4-5A6EDFD19F8C}"/>
              </a:ext>
            </a:extLst>
          </p:cNvPr>
          <p:cNvSpPr txBox="1"/>
          <p:nvPr/>
        </p:nvSpPr>
        <p:spPr>
          <a:xfrm>
            <a:off x="512064" y="1652939"/>
            <a:ext cx="3816745" cy="1477328"/>
          </a:xfrm>
          <a:prstGeom prst="rect">
            <a:avLst/>
          </a:prstGeom>
          <a:noFill/>
        </p:spPr>
        <p:txBody>
          <a:bodyPr wrap="square" rtlCol="0">
            <a:spAutoFit/>
          </a:bodyPr>
          <a:lstStyle/>
          <a:p>
            <a:pPr marL="411480" lvl="1" indent="-285750">
              <a:buFont typeface="Arial" panose="020B0604020202020204" pitchFamily="34" charset="0"/>
              <a:buChar char="•"/>
            </a:pPr>
            <a:r>
              <a:rPr lang="en-US" dirty="0">
                <a:solidFill>
                  <a:srgbClr val="17375E"/>
                </a:solidFill>
                <a:ea typeface="Calibri" panose="020F0502020204030204" pitchFamily="34" charset="0"/>
                <a:cs typeface="Times New Roman" panose="02020603050405020304" pitchFamily="18" charset="0"/>
              </a:rPr>
              <a:t>B</a:t>
            </a:r>
            <a:r>
              <a:rPr lang="en-US" dirty="0">
                <a:solidFill>
                  <a:srgbClr val="17375E"/>
                </a:solidFill>
                <a:effectLst/>
                <a:ea typeface="Calibri" panose="020F0502020204030204" pitchFamily="34" charset="0"/>
                <a:cs typeface="Times New Roman" panose="02020603050405020304" pitchFamily="18" charset="0"/>
              </a:rPr>
              <a:t>ehavioral health </a:t>
            </a:r>
          </a:p>
          <a:p>
            <a:pPr marL="411480" lvl="1" indent="-285750">
              <a:buFont typeface="Arial" panose="020B0604020202020204" pitchFamily="34" charset="0"/>
              <a:buChar char="•"/>
            </a:pPr>
            <a:r>
              <a:rPr lang="en-US" dirty="0">
                <a:solidFill>
                  <a:srgbClr val="17375E"/>
                </a:solidFill>
                <a:ea typeface="Calibri" panose="020F0502020204030204" pitchFamily="34" charset="0"/>
                <a:cs typeface="Times New Roman" panose="02020603050405020304" pitchFamily="18" charset="0"/>
              </a:rPr>
              <a:t>T</a:t>
            </a:r>
            <a:r>
              <a:rPr lang="en-US" dirty="0">
                <a:solidFill>
                  <a:srgbClr val="17375E"/>
                </a:solidFill>
                <a:effectLst/>
                <a:ea typeface="Calibri" panose="020F0502020204030204" pitchFamily="34" charset="0"/>
                <a:cs typeface="Times New Roman" panose="02020603050405020304" pitchFamily="18" charset="0"/>
              </a:rPr>
              <a:t>reatment and recovery</a:t>
            </a:r>
          </a:p>
          <a:p>
            <a:pPr marL="411480" lvl="1" indent="-285750">
              <a:buFont typeface="Arial" panose="020B0604020202020204" pitchFamily="34" charset="0"/>
              <a:buChar char="•"/>
            </a:pPr>
            <a:r>
              <a:rPr lang="en-US" dirty="0">
                <a:solidFill>
                  <a:srgbClr val="17375E"/>
                </a:solidFill>
                <a:effectLst/>
                <a:ea typeface="Calibri" panose="020F0502020204030204" pitchFamily="34" charset="0"/>
                <a:cs typeface="Times New Roman" panose="02020603050405020304" pitchFamily="18" charset="0"/>
              </a:rPr>
              <a:t>Public health</a:t>
            </a:r>
          </a:p>
          <a:p>
            <a:pPr marL="411480" lvl="1" indent="-285750">
              <a:buFont typeface="Arial" panose="020B0604020202020204" pitchFamily="34" charset="0"/>
              <a:buChar char="•"/>
            </a:pPr>
            <a:r>
              <a:rPr lang="en-US" dirty="0">
                <a:solidFill>
                  <a:srgbClr val="17375E"/>
                </a:solidFill>
                <a:effectLst/>
                <a:ea typeface="Calibri" panose="020F0502020204030204" pitchFamily="34" charset="0"/>
                <a:cs typeface="Times New Roman" panose="02020603050405020304" pitchFamily="18" charset="0"/>
              </a:rPr>
              <a:t>Academia</a:t>
            </a:r>
          </a:p>
          <a:p>
            <a:pPr marL="411480" lvl="1" indent="-285750">
              <a:buFont typeface="Arial" panose="020B0604020202020204" pitchFamily="34" charset="0"/>
              <a:buChar char="•"/>
            </a:pPr>
            <a:r>
              <a:rPr lang="en-US" dirty="0">
                <a:solidFill>
                  <a:srgbClr val="17375E"/>
                </a:solidFill>
                <a:ea typeface="Calibri" panose="020F0502020204030204" pitchFamily="34" charset="0"/>
                <a:cs typeface="Times New Roman" panose="02020603050405020304" pitchFamily="18" charset="0"/>
              </a:rPr>
              <a:t>H</a:t>
            </a:r>
            <a:r>
              <a:rPr lang="en-US" dirty="0">
                <a:solidFill>
                  <a:srgbClr val="17375E"/>
                </a:solidFill>
                <a:effectLst/>
                <a:ea typeface="Calibri" panose="020F0502020204030204" pitchFamily="34" charset="0"/>
                <a:cs typeface="Times New Roman" panose="02020603050405020304" pitchFamily="18" charset="0"/>
              </a:rPr>
              <a:t>arm reduction</a:t>
            </a:r>
            <a:endParaRPr lang="en-US" dirty="0">
              <a:solidFill>
                <a:srgbClr val="17375E"/>
              </a:solidFill>
            </a:endParaRPr>
          </a:p>
        </p:txBody>
      </p:sp>
      <p:sp>
        <p:nvSpPr>
          <p:cNvPr id="3" name="TextBox 2">
            <a:extLst>
              <a:ext uri="{FF2B5EF4-FFF2-40B4-BE49-F238E27FC236}">
                <a16:creationId xmlns:a16="http://schemas.microsoft.com/office/drawing/2014/main" id="{BDABF42C-0344-DDAF-9EDF-AC70660F9674}"/>
              </a:ext>
            </a:extLst>
          </p:cNvPr>
          <p:cNvSpPr txBox="1"/>
          <p:nvPr/>
        </p:nvSpPr>
        <p:spPr>
          <a:xfrm>
            <a:off x="4456208" y="1648728"/>
            <a:ext cx="4490176" cy="1754326"/>
          </a:xfrm>
          <a:prstGeom prst="rect">
            <a:avLst/>
          </a:prstGeom>
          <a:noFill/>
        </p:spPr>
        <p:txBody>
          <a:bodyPr wrap="square" rtlCol="0">
            <a:spAutoFit/>
          </a:bodyPr>
          <a:lstStyle/>
          <a:p>
            <a:pPr marL="285750" marR="0" lvl="0" indent="-285750">
              <a:spcBef>
                <a:spcPts val="0"/>
              </a:spcBef>
              <a:buFont typeface="Arial" panose="020B0604020202020204" pitchFamily="34" charset="0"/>
              <a:buChar char="•"/>
              <a:tabLst>
                <a:tab pos="457200" algn="l"/>
              </a:tabLst>
            </a:pPr>
            <a:r>
              <a:rPr lang="en-US" kern="100" dirty="0">
                <a:solidFill>
                  <a:srgbClr val="17375E"/>
                </a:solidFill>
                <a:ea typeface="Calibri" panose="020F0502020204030204" pitchFamily="34" charset="0"/>
                <a:cs typeface="Times New Roman" panose="02020603050405020304" pitchFamily="18" charset="0"/>
              </a:rPr>
              <a:t>M</a:t>
            </a:r>
            <a:r>
              <a:rPr lang="en-US" sz="1800" kern="100" dirty="0">
                <a:solidFill>
                  <a:srgbClr val="17375E"/>
                </a:solidFill>
                <a:effectLst/>
                <a:ea typeface="Calibri" panose="020F0502020204030204" pitchFamily="34" charset="0"/>
                <a:cs typeface="Times New Roman" panose="02020603050405020304" pitchFamily="18" charset="0"/>
              </a:rPr>
              <a:t>ental health</a:t>
            </a:r>
          </a:p>
          <a:p>
            <a:pPr marL="285750" marR="0" lvl="0" indent="-285750">
              <a:spcBef>
                <a:spcPts val="0"/>
              </a:spcBef>
              <a:buFont typeface="Arial" panose="020B0604020202020204" pitchFamily="34" charset="0"/>
              <a:buChar char="•"/>
              <a:tabLst>
                <a:tab pos="457200" algn="l"/>
              </a:tabLst>
            </a:pPr>
            <a:r>
              <a:rPr lang="en-US" sz="1800" kern="100" dirty="0">
                <a:solidFill>
                  <a:srgbClr val="17375E"/>
                </a:solidFill>
                <a:effectLst/>
                <a:ea typeface="Calibri" panose="020F0502020204030204" pitchFamily="34" charset="0"/>
                <a:cs typeface="Times New Roman" panose="02020603050405020304" pitchFamily="18" charset="0"/>
              </a:rPr>
              <a:t>In recovery</a:t>
            </a:r>
          </a:p>
          <a:p>
            <a:pPr marL="285750" marR="0" lvl="0" indent="-285750">
              <a:spcBef>
                <a:spcPts val="0"/>
              </a:spcBef>
              <a:buFont typeface="Arial" panose="020B0604020202020204" pitchFamily="34" charset="0"/>
              <a:buChar char="•"/>
              <a:tabLst>
                <a:tab pos="457200" algn="l"/>
              </a:tabLst>
            </a:pPr>
            <a:r>
              <a:rPr lang="en-US" kern="100" dirty="0">
                <a:solidFill>
                  <a:srgbClr val="17375E"/>
                </a:solidFill>
                <a:ea typeface="Calibri" panose="020F0502020204030204" pitchFamily="34" charset="0"/>
                <a:cs typeface="Times New Roman" panose="02020603050405020304" pitchFamily="18" charset="0"/>
              </a:rPr>
              <a:t>L</a:t>
            </a:r>
            <a:r>
              <a:rPr lang="en-US" sz="1800" kern="100" dirty="0">
                <a:solidFill>
                  <a:srgbClr val="17375E"/>
                </a:solidFill>
                <a:effectLst/>
                <a:ea typeface="Calibri" panose="020F0502020204030204" pitchFamily="34" charset="0"/>
                <a:cs typeface="Times New Roman" panose="02020603050405020304" pitchFamily="18" charset="0"/>
              </a:rPr>
              <a:t>aw enforcement and corrections </a:t>
            </a:r>
          </a:p>
          <a:p>
            <a:pPr marL="285750" marR="0" lvl="0" indent="-285750">
              <a:spcBef>
                <a:spcPts val="0"/>
              </a:spcBef>
              <a:buFont typeface="Arial" panose="020B0604020202020204" pitchFamily="34" charset="0"/>
              <a:buChar char="•"/>
              <a:tabLst>
                <a:tab pos="457200" algn="l"/>
              </a:tabLst>
            </a:pPr>
            <a:r>
              <a:rPr lang="en-US" sz="1800" kern="100" dirty="0">
                <a:solidFill>
                  <a:srgbClr val="17375E"/>
                </a:solidFill>
                <a:effectLst/>
                <a:ea typeface="Calibri" panose="020F0502020204030204" pitchFamily="34" charset="0"/>
                <a:cs typeface="Times New Roman" panose="02020603050405020304" pitchFamily="18" charset="0"/>
              </a:rPr>
              <a:t>Other - if you selected other, please share where you are coming from in the chat box. </a:t>
            </a:r>
          </a:p>
        </p:txBody>
      </p:sp>
      <p:sp>
        <p:nvSpPr>
          <p:cNvPr id="4" name="TextBox 3">
            <a:extLst>
              <a:ext uri="{FF2B5EF4-FFF2-40B4-BE49-F238E27FC236}">
                <a16:creationId xmlns:a16="http://schemas.microsoft.com/office/drawing/2014/main" id="{90B70274-329B-5A23-7BF8-2F08540434C6}"/>
              </a:ext>
            </a:extLst>
          </p:cNvPr>
          <p:cNvSpPr txBox="1"/>
          <p:nvPr/>
        </p:nvSpPr>
        <p:spPr>
          <a:xfrm>
            <a:off x="512064" y="3387833"/>
            <a:ext cx="8252557" cy="3634456"/>
          </a:xfrm>
          <a:prstGeom prst="rect">
            <a:avLst/>
          </a:prstGeom>
          <a:noFill/>
        </p:spPr>
        <p:txBody>
          <a:bodyPr wrap="square" rtlCol="0">
            <a:spAutoFit/>
          </a:bodyPr>
          <a:lstStyle/>
          <a:p>
            <a:pPr marL="413766" marR="0" lvl="0" indent="-285750">
              <a:spcBef>
                <a:spcPts val="0"/>
              </a:spcBef>
              <a:buFont typeface="Arial" panose="020B0604020202020204" pitchFamily="34" charset="0"/>
              <a:buChar char="•"/>
              <a:tabLst>
                <a:tab pos="457200" algn="l"/>
              </a:tabLst>
            </a:pPr>
            <a:r>
              <a:rPr lang="en-US" i="1" kern="100" dirty="0">
                <a:solidFill>
                  <a:srgbClr val="17375E"/>
                </a:solidFill>
                <a:effectLst/>
                <a:ea typeface="Calibri" panose="020F0502020204030204" pitchFamily="34" charset="0"/>
                <a:cs typeface="Times New Roman" panose="02020603050405020304" pitchFamily="18" charset="0"/>
              </a:rPr>
              <a:t>Take breaks as needed</a:t>
            </a:r>
          </a:p>
          <a:p>
            <a:pPr marL="411480" marR="0" lvl="0" indent="-283464">
              <a:spcBef>
                <a:spcPts val="0"/>
              </a:spcBef>
              <a:tabLst>
                <a:tab pos="457200" algn="l"/>
              </a:tabLst>
            </a:pPr>
            <a:endParaRPr lang="en-US" kern="100" dirty="0">
              <a:solidFill>
                <a:srgbClr val="17375E"/>
              </a:solidFill>
              <a:effectLst/>
              <a:ea typeface="Calibri" panose="020F0502020204030204" pitchFamily="34" charset="0"/>
              <a:cs typeface="Times New Roman" panose="02020603050405020304" pitchFamily="18" charset="0"/>
            </a:endParaRPr>
          </a:p>
          <a:p>
            <a:pPr marL="411480" marR="0" lvl="0" indent="-283464">
              <a:spcBef>
                <a:spcPts val="0"/>
              </a:spcBef>
              <a:spcAft>
                <a:spcPts val="600"/>
              </a:spcAft>
              <a:buFont typeface="Arial" panose="020B0604020202020204" pitchFamily="34" charset="0"/>
              <a:buChar char="•"/>
              <a:tabLst>
                <a:tab pos="457200" algn="l"/>
              </a:tabLst>
            </a:pPr>
            <a:r>
              <a:rPr lang="en-US" kern="100" dirty="0">
                <a:solidFill>
                  <a:srgbClr val="17375E"/>
                </a:solidFill>
                <a:effectLst/>
                <a:ea typeface="Calibri" panose="020F0502020204030204" pitchFamily="34" charset="0"/>
                <a:cs typeface="Times New Roman" panose="02020603050405020304" pitchFamily="18" charset="0"/>
              </a:rPr>
              <a:t>For questions during the meeting:</a:t>
            </a:r>
          </a:p>
          <a:p>
            <a:pPr marL="742950" marR="0" lvl="1" indent="-285750">
              <a:lnSpc>
                <a:spcPct val="107000"/>
              </a:lnSpc>
              <a:spcBef>
                <a:spcPts val="0"/>
              </a:spcBef>
              <a:spcAft>
                <a:spcPts val="600"/>
              </a:spcAft>
              <a:buFont typeface="Arial" panose="020B0604020202020204" pitchFamily="34" charset="0"/>
              <a:buChar char="•"/>
              <a:tabLst>
                <a:tab pos="914400" algn="l"/>
              </a:tabLst>
            </a:pPr>
            <a:r>
              <a:rPr lang="en-US" sz="1600" b="1" kern="100" dirty="0">
                <a:solidFill>
                  <a:srgbClr val="17375E"/>
                </a:solidFill>
                <a:effectLst/>
                <a:ea typeface="Calibri" panose="020F0502020204030204" pitchFamily="34" charset="0"/>
                <a:cs typeface="Times New Roman" panose="02020603050405020304" pitchFamily="18" charset="0"/>
              </a:rPr>
              <a:t>Virtual attendees</a:t>
            </a:r>
            <a:r>
              <a:rPr lang="en-US" sz="1600" kern="100" dirty="0">
                <a:solidFill>
                  <a:srgbClr val="17375E"/>
                </a:solidFill>
                <a:effectLst/>
                <a:ea typeface="Calibri" panose="020F0502020204030204" pitchFamily="34" charset="0"/>
                <a:cs typeface="Times New Roman" panose="02020603050405020304" pitchFamily="18" charset="0"/>
              </a:rPr>
              <a:t>: Please put your questions in the Q&amp;A box, which will be monitored for the duration of the meeting. </a:t>
            </a:r>
            <a:r>
              <a:rPr lang="en-US" sz="1600" b="1" i="1" kern="100" dirty="0">
                <a:solidFill>
                  <a:srgbClr val="17375E"/>
                </a:solidFill>
                <a:effectLst/>
                <a:ea typeface="Calibri" panose="020F0502020204030204" pitchFamily="34" charset="0"/>
                <a:cs typeface="Times New Roman" panose="02020603050405020304" pitchFamily="18" charset="0"/>
              </a:rPr>
              <a:t>Note</a:t>
            </a:r>
            <a:r>
              <a:rPr lang="en-US" sz="1600" kern="100" dirty="0">
                <a:solidFill>
                  <a:srgbClr val="17375E"/>
                </a:solidFill>
                <a:effectLst/>
                <a:ea typeface="Calibri" panose="020F0502020204030204" pitchFamily="34" charset="0"/>
                <a:cs typeface="Times New Roman" panose="02020603050405020304" pitchFamily="18" charset="0"/>
              </a:rPr>
              <a:t>: you need to send to all panelists and attendees to ensure your question is addressed in a timely manner.</a:t>
            </a: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600" b="1" kern="100" dirty="0">
                <a:solidFill>
                  <a:srgbClr val="17375E"/>
                </a:solidFill>
                <a:effectLst/>
                <a:ea typeface="Calibri" panose="020F0502020204030204" pitchFamily="34" charset="0"/>
                <a:cs typeface="Times New Roman" panose="02020603050405020304" pitchFamily="18" charset="0"/>
              </a:rPr>
              <a:t>In-person attendees</a:t>
            </a:r>
            <a:r>
              <a:rPr lang="en-US" sz="1600" kern="100" dirty="0">
                <a:solidFill>
                  <a:srgbClr val="17375E"/>
                </a:solidFill>
                <a:effectLst/>
                <a:ea typeface="Calibri" panose="020F0502020204030204" pitchFamily="34" charset="0"/>
                <a:cs typeface="Times New Roman" panose="02020603050405020304" pitchFamily="18" charset="0"/>
              </a:rPr>
              <a:t>: Fill out an index card given at registration with your questions and put in box at the back table.</a:t>
            </a:r>
            <a:endParaRPr lang="en-US" sz="1600" kern="100" dirty="0">
              <a:solidFill>
                <a:srgbClr val="17375E"/>
              </a:solidFill>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Arial" panose="020B0604020202020204" pitchFamily="34" charset="0"/>
              <a:buChar char="•"/>
              <a:tabLst>
                <a:tab pos="914400" algn="l"/>
              </a:tabLst>
            </a:pPr>
            <a:r>
              <a:rPr lang="en-US" sz="1600" b="1" kern="100" dirty="0">
                <a:solidFill>
                  <a:srgbClr val="17375E"/>
                </a:solidFill>
                <a:ea typeface="Calibri" panose="020F0502020204030204" pitchFamily="34" charset="0"/>
                <a:cs typeface="Times New Roman" panose="02020603050405020304" pitchFamily="18" charset="0"/>
              </a:rPr>
              <a:t>A</a:t>
            </a:r>
            <a:r>
              <a:rPr lang="en-US" sz="1600" b="1" kern="100" dirty="0">
                <a:solidFill>
                  <a:srgbClr val="17375E"/>
                </a:solidFill>
                <a:effectLst/>
                <a:ea typeface="Calibri" panose="020F0502020204030204" pitchFamily="34" charset="0"/>
                <a:cs typeface="Times New Roman" panose="02020603050405020304" pitchFamily="18" charset="0"/>
              </a:rPr>
              <a:t>ll attendees: </a:t>
            </a:r>
            <a:r>
              <a:rPr lang="en-US" sz="1600" kern="100" dirty="0">
                <a:solidFill>
                  <a:srgbClr val="17375E"/>
                </a:solidFill>
                <a:effectLst/>
                <a:ea typeface="Calibri" panose="020F0502020204030204" pitchFamily="34" charset="0"/>
                <a:cs typeface="Times New Roman" panose="02020603050405020304" pitchFamily="18" charset="0"/>
              </a:rPr>
              <a:t>If you would like to ask a question to a specific presenter, please be sure to include their name in your question (either in the Q&amp;A box or on an index card).</a:t>
            </a:r>
          </a:p>
          <a:p>
            <a:pPr marL="742950" marR="0" lvl="1" indent="-285750">
              <a:lnSpc>
                <a:spcPct val="107000"/>
              </a:lnSpc>
              <a:spcBef>
                <a:spcPts val="0"/>
              </a:spcBef>
              <a:spcAft>
                <a:spcPts val="800"/>
              </a:spcAft>
              <a:buFont typeface="Arial" panose="020B0604020202020204" pitchFamily="34" charset="0"/>
              <a:buChar char="•"/>
              <a:tabLst>
                <a:tab pos="914400" algn="l"/>
              </a:tabLst>
            </a:pPr>
            <a:endParaRPr lang="en-US" sz="1600" kern="100" dirty="0">
              <a:solidFill>
                <a:srgbClr val="17375E"/>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8035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A38A8D1-F4F8-534E-A9F1-ED64E651CDD2}"/>
              </a:ext>
            </a:extLst>
          </p:cNvPr>
          <p:cNvSpPr>
            <a:spLocks noGrp="1"/>
          </p:cNvSpPr>
          <p:nvPr>
            <p:ph type="subTitle" idx="1"/>
          </p:nvPr>
        </p:nvSpPr>
        <p:spPr/>
        <p:txBody>
          <a:bodyPr>
            <a:normAutofit/>
          </a:bodyPr>
          <a:lstStyle/>
          <a:p>
            <a:pPr indent="-262890"/>
            <a:r>
              <a:rPr lang="en-US" sz="2000" dirty="0">
                <a:latin typeface="Arial"/>
                <a:cs typeface="Arial"/>
              </a:rPr>
              <a:t>Buprenorphine Pilot Project &amp; Toolkit Overview</a:t>
            </a:r>
            <a:endParaRPr lang="en-US" sz="2000" dirty="0"/>
          </a:p>
        </p:txBody>
      </p:sp>
      <p:sp>
        <p:nvSpPr>
          <p:cNvPr id="6" name="Text Placeholder 5">
            <a:extLst>
              <a:ext uri="{FF2B5EF4-FFF2-40B4-BE49-F238E27FC236}">
                <a16:creationId xmlns:a16="http://schemas.microsoft.com/office/drawing/2014/main" id="{D91A5CEB-51CE-7044-8B89-296EF32CF7EB}"/>
              </a:ext>
            </a:extLst>
          </p:cNvPr>
          <p:cNvSpPr>
            <a:spLocks noGrp="1"/>
          </p:cNvSpPr>
          <p:nvPr>
            <p:ph type="body" idx="12"/>
          </p:nvPr>
        </p:nvSpPr>
        <p:spPr>
          <a:xfrm>
            <a:off x="1317074" y="4704234"/>
            <a:ext cx="2231793" cy="553029"/>
          </a:xfrm>
        </p:spPr>
        <p:txBody>
          <a:bodyPr vert="horz" lIns="68580" tIns="34290" rIns="68580" bIns="34290" rtlCol="0" anchor="t">
            <a:normAutofit lnSpcReduction="10000"/>
          </a:bodyPr>
          <a:lstStyle/>
          <a:p>
            <a:r>
              <a:rPr lang="en-US" sz="1600" dirty="0">
                <a:latin typeface="Arial"/>
                <a:cs typeface="Arial"/>
              </a:rPr>
              <a:t>NC OPDAAC Meeting</a:t>
            </a:r>
            <a:endParaRPr lang="en-US" sz="1600" dirty="0"/>
          </a:p>
          <a:p>
            <a:r>
              <a:rPr lang="en-US" sz="1600" dirty="0">
                <a:latin typeface="Arial"/>
                <a:cs typeface="Arial"/>
              </a:rPr>
              <a:t>October 5, 2023</a:t>
            </a:r>
            <a:endParaRPr lang="en-US" sz="1600" dirty="0"/>
          </a:p>
        </p:txBody>
      </p:sp>
      <p:sp>
        <p:nvSpPr>
          <p:cNvPr id="2" name="Title 1">
            <a:extLst>
              <a:ext uri="{FF2B5EF4-FFF2-40B4-BE49-F238E27FC236}">
                <a16:creationId xmlns:a16="http://schemas.microsoft.com/office/drawing/2014/main" id="{42C2983A-C27B-004E-8AA5-6E70DDFA227E}"/>
              </a:ext>
            </a:extLst>
          </p:cNvPr>
          <p:cNvSpPr>
            <a:spLocks noGrp="1"/>
          </p:cNvSpPr>
          <p:nvPr>
            <p:ph type="ctrTitle"/>
          </p:nvPr>
        </p:nvSpPr>
        <p:spPr/>
        <p:txBody>
          <a:bodyPr>
            <a:normAutofit/>
          </a:bodyPr>
          <a:lstStyle/>
          <a:p>
            <a:r>
              <a:rPr lang="en-US" sz="2800" dirty="0">
                <a:latin typeface="Arial"/>
                <a:cs typeface="Arial"/>
              </a:rPr>
              <a:t>Emergency Department OUD Treatment</a:t>
            </a:r>
            <a:endParaRPr lang="en-US" sz="2800" dirty="0"/>
          </a:p>
        </p:txBody>
      </p:sp>
    </p:spTree>
    <p:extLst>
      <p:ext uri="{BB962C8B-B14F-4D97-AF65-F5344CB8AC3E}">
        <p14:creationId xmlns:p14="http://schemas.microsoft.com/office/powerpoint/2010/main" val="2314319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0D93-6B2A-AE40-8E5F-DFBF971CF104}"/>
              </a:ext>
            </a:extLst>
          </p:cNvPr>
          <p:cNvSpPr>
            <a:spLocks noGrp="1"/>
          </p:cNvSpPr>
          <p:nvPr>
            <p:ph type="title"/>
          </p:nvPr>
        </p:nvSpPr>
        <p:spPr>
          <a:xfrm>
            <a:off x="320040" y="457200"/>
            <a:ext cx="7886700" cy="1325563"/>
          </a:xfrm>
        </p:spPr>
        <p:txBody>
          <a:bodyPr>
            <a:normAutofit/>
          </a:bodyPr>
          <a:lstStyle/>
          <a:p>
            <a:r>
              <a:rPr lang="en-US" sz="2800" b="1" dirty="0">
                <a:latin typeface="Arial"/>
                <a:cs typeface="Arial"/>
              </a:rPr>
              <a:t>Project Objectives</a:t>
            </a:r>
            <a:endParaRPr lang="en-US" sz="2800" b="1" dirty="0"/>
          </a:p>
        </p:txBody>
      </p:sp>
      <p:sp>
        <p:nvSpPr>
          <p:cNvPr id="3" name="Text Placeholder 2">
            <a:extLst>
              <a:ext uri="{FF2B5EF4-FFF2-40B4-BE49-F238E27FC236}">
                <a16:creationId xmlns:a16="http://schemas.microsoft.com/office/drawing/2014/main" id="{28EA51F4-F07C-1F48-B61E-55FFE0131213}"/>
              </a:ext>
            </a:extLst>
          </p:cNvPr>
          <p:cNvSpPr>
            <a:spLocks noGrp="1"/>
          </p:cNvSpPr>
          <p:nvPr>
            <p:ph type="body" sz="quarter" idx="10"/>
          </p:nvPr>
        </p:nvSpPr>
        <p:spPr>
          <a:xfrm>
            <a:off x="512064" y="1737359"/>
            <a:ext cx="5268862" cy="4241959"/>
          </a:xfrm>
        </p:spPr>
        <p:txBody>
          <a:bodyPr vert="horz" lIns="68580" tIns="34290" rIns="68580" bIns="34290" rtlCol="0" anchor="t">
            <a:normAutofit fontScale="92500"/>
          </a:bodyPr>
          <a:lstStyle/>
          <a:p>
            <a:pPr>
              <a:lnSpc>
                <a:spcPct val="110000"/>
              </a:lnSpc>
              <a:spcAft>
                <a:spcPts val="0"/>
              </a:spcAft>
            </a:pPr>
            <a:r>
              <a:rPr lang="en-US" sz="2200" dirty="0">
                <a:solidFill>
                  <a:schemeClr val="tx2"/>
                </a:solidFill>
                <a:latin typeface="Arial"/>
                <a:cs typeface="Arial"/>
              </a:rPr>
              <a:t>Support identified hospitals in developing systems and workforce capacity to </a:t>
            </a:r>
            <a:r>
              <a:rPr lang="en-US" sz="2200" b="1" dirty="0">
                <a:solidFill>
                  <a:schemeClr val="tx2"/>
                </a:solidFill>
                <a:latin typeface="Arial"/>
                <a:cs typeface="Arial"/>
              </a:rPr>
              <a:t>deliver Emergency Department (ED) based Medication Assisted Treatment (MAT)</a:t>
            </a:r>
            <a:r>
              <a:rPr lang="en-US" sz="2200" dirty="0">
                <a:solidFill>
                  <a:schemeClr val="tx2"/>
                </a:solidFill>
                <a:latin typeface="Arial"/>
                <a:cs typeface="Arial"/>
              </a:rPr>
              <a:t>, and to </a:t>
            </a:r>
            <a:r>
              <a:rPr lang="en-US" sz="2200" b="1" dirty="0">
                <a:solidFill>
                  <a:schemeClr val="tx2"/>
                </a:solidFill>
                <a:latin typeface="Arial"/>
                <a:cs typeface="Arial"/>
              </a:rPr>
              <a:t>improve community linkages to care </a:t>
            </a:r>
            <a:r>
              <a:rPr lang="en-US" sz="2200" dirty="0">
                <a:solidFill>
                  <a:schemeClr val="tx2"/>
                </a:solidFill>
                <a:latin typeface="Arial"/>
                <a:cs typeface="Arial"/>
              </a:rPr>
              <a:t>through a pilot program co-designed with a small group of hospitals receiving targeted training, education, and coaching support. </a:t>
            </a:r>
          </a:p>
          <a:p>
            <a:pPr>
              <a:lnSpc>
                <a:spcPct val="110000"/>
              </a:lnSpc>
              <a:spcAft>
                <a:spcPts val="0"/>
              </a:spcAft>
            </a:pPr>
            <a:r>
              <a:rPr lang="en-US" sz="2200" b="1" dirty="0">
                <a:solidFill>
                  <a:schemeClr val="tx2"/>
                </a:solidFill>
                <a:latin typeface="Arial"/>
                <a:cs typeface="Arial"/>
              </a:rPr>
              <a:t>Test and refine new tools and strategies</a:t>
            </a:r>
            <a:r>
              <a:rPr lang="en-US" sz="2200" dirty="0">
                <a:solidFill>
                  <a:schemeClr val="tx2"/>
                </a:solidFill>
                <a:latin typeface="Arial"/>
                <a:cs typeface="Arial"/>
              </a:rPr>
              <a:t> to disseminate to other communities.</a:t>
            </a:r>
          </a:p>
          <a:p>
            <a:endParaRPr lang="en-US" dirty="0">
              <a:solidFill>
                <a:srgbClr val="FF0000"/>
              </a:solidFill>
              <a:latin typeface="Arial"/>
              <a:cs typeface="Arial"/>
            </a:endParaRPr>
          </a:p>
        </p:txBody>
      </p:sp>
      <p:pic>
        <p:nvPicPr>
          <p:cNvPr id="4" name="Picture 4" descr="A picture containing text, sign, screenshot&#10;&#10;Description automatically generated">
            <a:extLst>
              <a:ext uri="{FF2B5EF4-FFF2-40B4-BE49-F238E27FC236}">
                <a16:creationId xmlns:a16="http://schemas.microsoft.com/office/drawing/2014/main" id="{8E76969C-5DC8-0B56-C314-A7E3BC2A07DA}"/>
              </a:ext>
            </a:extLst>
          </p:cNvPr>
          <p:cNvPicPr>
            <a:picLocks noChangeAspect="1"/>
          </p:cNvPicPr>
          <p:nvPr/>
        </p:nvPicPr>
        <p:blipFill rotWithShape="1">
          <a:blip r:embed="rId3"/>
          <a:srcRect l="951" t="130" r="158" b="-126"/>
          <a:stretch/>
        </p:blipFill>
        <p:spPr>
          <a:xfrm>
            <a:off x="6041309" y="1633313"/>
            <a:ext cx="2873205" cy="36560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44057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0D93-6B2A-AE40-8E5F-DFBF971CF104}"/>
              </a:ext>
            </a:extLst>
          </p:cNvPr>
          <p:cNvSpPr>
            <a:spLocks noGrp="1"/>
          </p:cNvSpPr>
          <p:nvPr>
            <p:ph type="title"/>
          </p:nvPr>
        </p:nvSpPr>
        <p:spPr>
          <a:xfrm>
            <a:off x="320040" y="457200"/>
            <a:ext cx="7886700" cy="1325563"/>
          </a:xfrm>
        </p:spPr>
        <p:txBody>
          <a:bodyPr>
            <a:normAutofit/>
          </a:bodyPr>
          <a:lstStyle/>
          <a:p>
            <a:r>
              <a:rPr lang="en-US" sz="3200" b="1" dirty="0">
                <a:latin typeface="Arial"/>
                <a:cs typeface="Arial"/>
              </a:rPr>
              <a:t>Pilot Participants</a:t>
            </a:r>
            <a:endParaRPr lang="en-US" sz="3200" b="1" dirty="0"/>
          </a:p>
        </p:txBody>
      </p:sp>
      <p:sp>
        <p:nvSpPr>
          <p:cNvPr id="3" name="Text Placeholder 2">
            <a:extLst>
              <a:ext uri="{FF2B5EF4-FFF2-40B4-BE49-F238E27FC236}">
                <a16:creationId xmlns:a16="http://schemas.microsoft.com/office/drawing/2014/main" id="{28EA51F4-F07C-1F48-B61E-55FFE0131213}"/>
              </a:ext>
            </a:extLst>
          </p:cNvPr>
          <p:cNvSpPr>
            <a:spLocks noGrp="1"/>
          </p:cNvSpPr>
          <p:nvPr>
            <p:ph type="body" sz="quarter" idx="10"/>
          </p:nvPr>
        </p:nvSpPr>
        <p:spPr>
          <a:xfrm>
            <a:off x="512064" y="1737360"/>
            <a:ext cx="4453091" cy="4480560"/>
          </a:xfrm>
        </p:spPr>
        <p:txBody>
          <a:bodyPr vert="horz" lIns="68580" tIns="34290" rIns="68580" bIns="34290" rtlCol="0" anchor="t">
            <a:normAutofit fontScale="70000" lnSpcReduction="20000"/>
          </a:bodyPr>
          <a:lstStyle/>
          <a:p>
            <a:pPr marL="385763" indent="-385763">
              <a:lnSpc>
                <a:spcPct val="120000"/>
              </a:lnSpc>
              <a:spcAft>
                <a:spcPts val="0"/>
              </a:spcAft>
              <a:buAutoNum type="arabicPeriod"/>
            </a:pPr>
            <a:r>
              <a:rPr lang="en-US" sz="2300" dirty="0">
                <a:latin typeface="Arial"/>
                <a:cs typeface="Arial"/>
              </a:rPr>
              <a:t>Atrium Health Wake Forest Baptist Wilkes Medical Center </a:t>
            </a:r>
            <a:r>
              <a:rPr lang="en-US" sz="2300" i="1" dirty="0">
                <a:latin typeface="Arial"/>
                <a:cs typeface="Arial"/>
              </a:rPr>
              <a:t>– Wilkesboro</a:t>
            </a:r>
            <a:endParaRPr lang="en-US" sz="2300" dirty="0"/>
          </a:p>
          <a:p>
            <a:pPr marL="385763" indent="-385763">
              <a:lnSpc>
                <a:spcPct val="120000"/>
              </a:lnSpc>
              <a:spcAft>
                <a:spcPts val="0"/>
              </a:spcAft>
              <a:buAutoNum type="arabicPeriod"/>
            </a:pPr>
            <a:r>
              <a:rPr lang="en-US" sz="2300" dirty="0">
                <a:latin typeface="Arial"/>
                <a:cs typeface="Arial"/>
              </a:rPr>
              <a:t>Blue Ridge Regional Hospital/ Mission Health </a:t>
            </a:r>
            <a:r>
              <a:rPr lang="en-US" sz="2300" i="1" dirty="0">
                <a:latin typeface="Arial"/>
                <a:cs typeface="Arial"/>
              </a:rPr>
              <a:t>– Spruce Pine</a:t>
            </a:r>
            <a:endParaRPr lang="en-US" sz="2300" i="1" dirty="0"/>
          </a:p>
          <a:p>
            <a:pPr marL="385763" indent="-385763">
              <a:lnSpc>
                <a:spcPct val="120000"/>
              </a:lnSpc>
              <a:spcAft>
                <a:spcPts val="0"/>
              </a:spcAft>
              <a:buAutoNum type="arabicPeriod"/>
            </a:pPr>
            <a:r>
              <a:rPr lang="en-US" sz="2300" dirty="0">
                <a:latin typeface="Arial"/>
                <a:cs typeface="Arial"/>
              </a:rPr>
              <a:t>Cone Health Hospital, Wesley Long ED &amp; Guilford County Behavioral Health Urgent Care </a:t>
            </a:r>
            <a:r>
              <a:rPr lang="en-US" sz="2300" i="1" dirty="0">
                <a:latin typeface="Arial"/>
                <a:cs typeface="Arial"/>
              </a:rPr>
              <a:t>– Greensboro </a:t>
            </a:r>
          </a:p>
          <a:p>
            <a:pPr marL="385763" indent="-385763">
              <a:lnSpc>
                <a:spcPct val="120000"/>
              </a:lnSpc>
              <a:spcAft>
                <a:spcPts val="0"/>
              </a:spcAft>
              <a:buAutoNum type="arabicPeriod"/>
            </a:pPr>
            <a:r>
              <a:rPr lang="en-US" sz="2300" dirty="0">
                <a:latin typeface="Arial"/>
                <a:cs typeface="Arial"/>
              </a:rPr>
              <a:t>Cone Health, Women and Children's Center OB Triage </a:t>
            </a:r>
            <a:r>
              <a:rPr lang="en-US" sz="2300" i="1" dirty="0">
                <a:latin typeface="Arial"/>
                <a:cs typeface="Arial"/>
              </a:rPr>
              <a:t>– Greensboro</a:t>
            </a:r>
            <a:r>
              <a:rPr lang="en-US" sz="2300" dirty="0">
                <a:latin typeface="Arial"/>
                <a:cs typeface="Arial"/>
              </a:rPr>
              <a:t> </a:t>
            </a:r>
          </a:p>
          <a:p>
            <a:pPr marL="385763" indent="-385763">
              <a:lnSpc>
                <a:spcPct val="120000"/>
              </a:lnSpc>
              <a:spcAft>
                <a:spcPts val="0"/>
              </a:spcAft>
              <a:buAutoNum type="arabicPeriod"/>
            </a:pPr>
            <a:r>
              <a:rPr lang="en-US" sz="2300" dirty="0">
                <a:latin typeface="Arial"/>
                <a:cs typeface="Arial"/>
              </a:rPr>
              <a:t>Hugh Chatham Memorial Hospital </a:t>
            </a:r>
            <a:r>
              <a:rPr lang="en-US" sz="2300" i="1" dirty="0">
                <a:latin typeface="Arial"/>
                <a:cs typeface="Arial"/>
              </a:rPr>
              <a:t>– Elkin</a:t>
            </a:r>
            <a:endParaRPr lang="en-US" sz="2300" dirty="0"/>
          </a:p>
          <a:p>
            <a:pPr marL="385763" indent="-385763">
              <a:lnSpc>
                <a:spcPct val="120000"/>
              </a:lnSpc>
              <a:spcAft>
                <a:spcPts val="0"/>
              </a:spcAft>
              <a:buAutoNum type="arabicPeriod"/>
            </a:pPr>
            <a:r>
              <a:rPr lang="en-US" sz="2300" dirty="0">
                <a:latin typeface="Arial"/>
                <a:cs typeface="Arial"/>
              </a:rPr>
              <a:t>Mission Hospital</a:t>
            </a:r>
            <a:r>
              <a:rPr lang="en-US" sz="2300" i="1" dirty="0">
                <a:latin typeface="Arial"/>
                <a:cs typeface="Arial"/>
              </a:rPr>
              <a:t> – Asheville</a:t>
            </a:r>
            <a:endParaRPr lang="en-US" sz="2300" dirty="0"/>
          </a:p>
          <a:p>
            <a:pPr marL="385763" indent="-385763">
              <a:lnSpc>
                <a:spcPct val="120000"/>
              </a:lnSpc>
              <a:spcAft>
                <a:spcPts val="0"/>
              </a:spcAft>
              <a:buAutoNum type="arabicPeriod"/>
            </a:pPr>
            <a:r>
              <a:rPr lang="en-US" sz="2300" dirty="0">
                <a:latin typeface="Arial"/>
                <a:cs typeface="Arial"/>
              </a:rPr>
              <a:t>UNC Chatham Hospital </a:t>
            </a:r>
            <a:r>
              <a:rPr lang="en-US" sz="2300" i="1" dirty="0">
                <a:latin typeface="Arial"/>
                <a:cs typeface="Arial"/>
              </a:rPr>
              <a:t>– Siler City</a:t>
            </a:r>
            <a:endParaRPr lang="en-US" sz="2300" i="1" dirty="0"/>
          </a:p>
          <a:p>
            <a:pPr marL="385763" indent="-385763">
              <a:lnSpc>
                <a:spcPct val="120000"/>
              </a:lnSpc>
              <a:spcAft>
                <a:spcPts val="0"/>
              </a:spcAft>
              <a:buAutoNum type="arabicPeriod"/>
            </a:pPr>
            <a:r>
              <a:rPr lang="en-US" sz="2300" dirty="0">
                <a:latin typeface="Arial"/>
                <a:cs typeface="Arial"/>
              </a:rPr>
              <a:t>Washington Regional Medical Center –</a:t>
            </a:r>
            <a:r>
              <a:rPr lang="en-US" sz="2300" i="1" dirty="0">
                <a:latin typeface="Arial"/>
                <a:cs typeface="Arial"/>
              </a:rPr>
              <a:t> Plymouth</a:t>
            </a:r>
            <a:endParaRPr lang="en-US" sz="2300" i="1" dirty="0"/>
          </a:p>
          <a:p>
            <a:pPr marL="385763" indent="-385763">
              <a:buAutoNum type="arabicPeriod"/>
            </a:pPr>
            <a:endParaRPr lang="en-US" i="1" dirty="0"/>
          </a:p>
          <a:p>
            <a:pPr marL="0" indent="0">
              <a:buNone/>
            </a:pPr>
            <a:endParaRPr lang="en-US" dirty="0"/>
          </a:p>
        </p:txBody>
      </p:sp>
      <p:sp>
        <p:nvSpPr>
          <p:cNvPr id="10" name="Text Placeholder 2">
            <a:extLst>
              <a:ext uri="{FF2B5EF4-FFF2-40B4-BE49-F238E27FC236}">
                <a16:creationId xmlns:a16="http://schemas.microsoft.com/office/drawing/2014/main" id="{32407A87-4E44-120A-A5D0-BCC45CEC841A}"/>
              </a:ext>
            </a:extLst>
          </p:cNvPr>
          <p:cNvSpPr txBox="1">
            <a:spLocks/>
          </p:cNvSpPr>
          <p:nvPr/>
        </p:nvSpPr>
        <p:spPr>
          <a:xfrm>
            <a:off x="5273223" y="3780357"/>
            <a:ext cx="3569495" cy="1791767"/>
          </a:xfrm>
          <a:prstGeom prst="rect">
            <a:avLst/>
          </a:prstGeom>
          <a:solidFill>
            <a:schemeClr val="bg1">
              <a:lumMod val="95000"/>
            </a:schemeClr>
          </a:solidFill>
        </p:spPr>
        <p:txBody>
          <a:bodyPr vert="horz" lIns="68580" tIns="34290" rIns="68580" bIns="34290" rtlCol="0" anchor="t">
            <a:normAutofit/>
          </a:bodyPr>
          <a:lstStyle>
            <a:lvl1pPr marL="228600" marR="0" indent="-228600" algn="l" defTabSz="914400" rtl="0" eaLnBrk="1" fontAlgn="auto" latinLnBrk="0" hangingPunct="1">
              <a:lnSpc>
                <a:spcPct val="90000"/>
              </a:lnSpc>
              <a:spcBef>
                <a:spcPts val="1000"/>
              </a:spcBef>
              <a:spcAft>
                <a:spcPts val="1000"/>
              </a:spcAft>
              <a:buClr>
                <a:srgbClr val="4C8B2B"/>
              </a:buClr>
              <a:buSzPct val="125000"/>
              <a:buFontTx/>
              <a:buBlip>
                <a:blip r:embed="rId3"/>
              </a:buBlip>
              <a:tabLst/>
              <a:defRPr lang="en-US" sz="2600" kern="1200" dirty="0" smtClean="0">
                <a:solidFill>
                  <a:srgbClr val="5C6670"/>
                </a:solidFill>
                <a:latin typeface="Arial" panose="020B0604020202020204" pitchFamily="34" charset="0"/>
                <a:ea typeface="+mn-ea"/>
                <a:cs typeface="Arial" panose="020B0604020202020204" pitchFamily="34" charset="0"/>
              </a:defRPr>
            </a:lvl1pPr>
            <a:lvl2pPr marL="685800" marR="0" indent="-228600" algn="l" defTabSz="914400" rtl="0" eaLnBrk="1" fontAlgn="auto" latinLnBrk="0" hangingPunct="1">
              <a:lnSpc>
                <a:spcPct val="90000"/>
              </a:lnSpc>
              <a:spcBef>
                <a:spcPts val="500"/>
              </a:spcBef>
              <a:spcAft>
                <a:spcPts val="1000"/>
              </a:spcAft>
              <a:buClr>
                <a:srgbClr val="4C8B2B"/>
              </a:buClr>
              <a:buSzTx/>
              <a:buFont typeface="Arial" panose="020B0604020202020204" pitchFamily="34" charset="0"/>
              <a:buChar char="•"/>
              <a:tabLst/>
              <a:defRPr lang="en-US" sz="2600" kern="1200" dirty="0" smtClean="0">
                <a:solidFill>
                  <a:srgbClr val="5C6670"/>
                </a:solidFill>
                <a:latin typeface="Arial" panose="020B0604020202020204" pitchFamily="34" charset="0"/>
                <a:ea typeface="+mn-ea"/>
                <a:cs typeface="Arial" panose="020B0604020202020204" pitchFamily="34" charset="0"/>
              </a:defRPr>
            </a:lvl2pPr>
            <a:lvl3pPr marL="1143000" marR="0" indent="-228600" algn="l" defTabSz="914400" rtl="0" eaLnBrk="1" fontAlgn="auto" latinLnBrk="0" hangingPunct="1">
              <a:lnSpc>
                <a:spcPct val="90000"/>
              </a:lnSpc>
              <a:spcBef>
                <a:spcPts val="500"/>
              </a:spcBef>
              <a:spcAft>
                <a:spcPts val="1000"/>
              </a:spcAft>
              <a:buClr>
                <a:srgbClr val="4C8B2B"/>
              </a:buClr>
              <a:buSzTx/>
              <a:buFont typeface="Arial" panose="020B0604020202020204" pitchFamily="34" charset="0"/>
              <a:buChar char="•"/>
              <a:tabLst/>
              <a:defRPr lang="en-US" sz="2400" kern="1200" dirty="0" smtClean="0">
                <a:solidFill>
                  <a:srgbClr val="5C6670"/>
                </a:solidFill>
                <a:latin typeface="Arial" panose="020B0604020202020204" pitchFamily="34" charset="0"/>
                <a:ea typeface="+mn-ea"/>
                <a:cs typeface="Arial" panose="020B0604020202020204" pitchFamily="34" charset="0"/>
              </a:defRPr>
            </a:lvl3pPr>
            <a:lvl4pPr marL="1600200" marR="0" indent="-228600" algn="l" defTabSz="914400" rtl="0" eaLnBrk="1" fontAlgn="auto" latinLnBrk="0" hangingPunct="1">
              <a:lnSpc>
                <a:spcPct val="90000"/>
              </a:lnSpc>
              <a:spcBef>
                <a:spcPts val="500"/>
              </a:spcBef>
              <a:spcAft>
                <a:spcPts val="1000"/>
              </a:spcAft>
              <a:buClr>
                <a:srgbClr val="4C8B2B"/>
              </a:buClr>
              <a:buSzTx/>
              <a:buFont typeface="Arial" panose="020B0604020202020204" pitchFamily="34" charset="0"/>
              <a:buChar char="•"/>
              <a:tabLst/>
              <a:defRPr lang="en-US" sz="2400" kern="1200" dirty="0" smtClean="0">
                <a:solidFill>
                  <a:srgbClr val="5C6670"/>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90000"/>
              </a:lnSpc>
              <a:spcBef>
                <a:spcPts val="500"/>
              </a:spcBef>
              <a:spcAft>
                <a:spcPts val="1000"/>
              </a:spcAft>
              <a:buClr>
                <a:srgbClr val="4C8B2B"/>
              </a:buClr>
              <a:buSzTx/>
              <a:buFont typeface="Arial" panose="020B0604020202020204" pitchFamily="34" charset="0"/>
              <a:buChar char="•"/>
              <a:tabLst/>
              <a:defRPr lang="en-US" sz="2400" kern="1200" dirty="0" smtClean="0">
                <a:solidFill>
                  <a:srgbClr val="5C66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750"/>
              </a:spcBef>
              <a:spcAft>
                <a:spcPts val="0"/>
              </a:spcAft>
              <a:buNone/>
            </a:pPr>
            <a:r>
              <a:rPr lang="en-US" sz="1400" b="1" dirty="0">
                <a:latin typeface="Arial"/>
                <a:cs typeface="Arial"/>
              </a:rPr>
              <a:t>Technical Assistance Partners</a:t>
            </a:r>
          </a:p>
          <a:p>
            <a:pPr marL="171450" indent="-171450" defTabSz="685800">
              <a:lnSpc>
                <a:spcPct val="120000"/>
              </a:lnSpc>
              <a:spcBef>
                <a:spcPts val="750"/>
              </a:spcBef>
              <a:spcAft>
                <a:spcPts val="0"/>
              </a:spcAft>
              <a:buFont typeface="Arial"/>
              <a:buChar char="•"/>
            </a:pPr>
            <a:r>
              <a:rPr lang="en-US" sz="1400" dirty="0">
                <a:latin typeface="Arial"/>
                <a:cs typeface="Arial"/>
              </a:rPr>
              <a:t>Dr. Genevieve </a:t>
            </a:r>
            <a:r>
              <a:rPr lang="en-US" sz="1400" dirty="0" err="1">
                <a:latin typeface="Arial"/>
                <a:cs typeface="Arial"/>
              </a:rPr>
              <a:t>Verrastro</a:t>
            </a:r>
            <a:r>
              <a:rPr lang="en-US" sz="1400" dirty="0">
                <a:latin typeface="Arial"/>
                <a:cs typeface="Arial"/>
              </a:rPr>
              <a:t>, Kayla Rice, Teresa Lunsford – Mountain Area Health Education Center (MAHEC)</a:t>
            </a:r>
            <a:endParaRPr lang="en-US" sz="1400" dirty="0"/>
          </a:p>
          <a:p>
            <a:pPr marL="171450" indent="-171450" defTabSz="685800">
              <a:lnSpc>
                <a:spcPct val="120000"/>
              </a:lnSpc>
              <a:spcBef>
                <a:spcPts val="750"/>
              </a:spcBef>
              <a:spcAft>
                <a:spcPts val="0"/>
              </a:spcAft>
              <a:buFont typeface="Arial"/>
              <a:buChar char="•"/>
            </a:pPr>
            <a:r>
              <a:rPr lang="en-US" sz="1400" dirty="0">
                <a:latin typeface="Arial"/>
                <a:cs typeface="Arial"/>
              </a:rPr>
              <a:t>Dr. Christopher Griggs – Atrium Health</a:t>
            </a:r>
            <a:endParaRPr lang="en-US" sz="1400" dirty="0"/>
          </a:p>
        </p:txBody>
      </p:sp>
      <p:pic>
        <p:nvPicPr>
          <p:cNvPr id="4" name="Picture 3" descr="A map with blue points on it&#10;&#10;Description automatically generated">
            <a:extLst>
              <a:ext uri="{FF2B5EF4-FFF2-40B4-BE49-F238E27FC236}">
                <a16:creationId xmlns:a16="http://schemas.microsoft.com/office/drawing/2014/main" id="{EEC8EFF7-12DB-A906-226F-B1CCD6BD7CD6}"/>
              </a:ext>
            </a:extLst>
          </p:cNvPr>
          <p:cNvPicPr>
            <a:picLocks noChangeAspect="1"/>
          </p:cNvPicPr>
          <p:nvPr/>
        </p:nvPicPr>
        <p:blipFill>
          <a:blip r:embed="rId4"/>
          <a:stretch>
            <a:fillRect/>
          </a:stretch>
        </p:blipFill>
        <p:spPr>
          <a:xfrm>
            <a:off x="5270643" y="2140035"/>
            <a:ext cx="3572838" cy="13964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1894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F2B57565-F419-DB4E-1C4D-12B2B6955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27" y="981217"/>
            <a:ext cx="8684145" cy="4296109"/>
          </a:xfrm>
          <a:prstGeom prst="rect">
            <a:avLst/>
          </a:prstGeom>
        </p:spPr>
      </p:pic>
    </p:spTree>
    <p:extLst>
      <p:ext uri="{BB962C8B-B14F-4D97-AF65-F5344CB8AC3E}">
        <p14:creationId xmlns:p14="http://schemas.microsoft.com/office/powerpoint/2010/main" val="14213753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0D93-6B2A-AE40-8E5F-DFBF971CF104}"/>
              </a:ext>
            </a:extLst>
          </p:cNvPr>
          <p:cNvSpPr>
            <a:spLocks noGrp="1"/>
          </p:cNvSpPr>
          <p:nvPr>
            <p:ph type="title"/>
          </p:nvPr>
        </p:nvSpPr>
        <p:spPr>
          <a:xfrm>
            <a:off x="320040" y="457200"/>
            <a:ext cx="2949178" cy="1600200"/>
          </a:xfrm>
        </p:spPr>
        <p:txBody>
          <a:bodyPr>
            <a:normAutofit/>
          </a:bodyPr>
          <a:lstStyle/>
          <a:p>
            <a:r>
              <a:rPr lang="en-US" sz="3200" b="1" dirty="0">
                <a:latin typeface="Arial"/>
                <a:cs typeface="Arial"/>
              </a:rPr>
              <a:t>Pilot Toolkit &amp; Workflow</a:t>
            </a:r>
            <a:endParaRPr lang="en-US" sz="3200" b="1" dirty="0"/>
          </a:p>
        </p:txBody>
      </p:sp>
      <p:pic>
        <p:nvPicPr>
          <p:cNvPr id="3" name="Picture 2" descr="A diagram of a workflow&#10;&#10;Description automatically generated">
            <a:extLst>
              <a:ext uri="{FF2B5EF4-FFF2-40B4-BE49-F238E27FC236}">
                <a16:creationId xmlns:a16="http://schemas.microsoft.com/office/drawing/2014/main" id="{BF00477E-023E-C9BD-A989-8B74BEAE007C}"/>
              </a:ext>
            </a:extLst>
          </p:cNvPr>
          <p:cNvPicPr>
            <a:picLocks noChangeAspect="1"/>
          </p:cNvPicPr>
          <p:nvPr/>
        </p:nvPicPr>
        <p:blipFill>
          <a:blip r:embed="rId3"/>
          <a:stretch>
            <a:fillRect/>
          </a:stretch>
        </p:blipFill>
        <p:spPr>
          <a:xfrm>
            <a:off x="4021112" y="914358"/>
            <a:ext cx="4427719" cy="4612370"/>
          </a:xfrm>
          <a:prstGeom prst="rect">
            <a:avLst/>
          </a:prstGeom>
        </p:spPr>
      </p:pic>
      <p:sp>
        <p:nvSpPr>
          <p:cNvPr id="4" name="TextBox 3">
            <a:extLst>
              <a:ext uri="{FF2B5EF4-FFF2-40B4-BE49-F238E27FC236}">
                <a16:creationId xmlns:a16="http://schemas.microsoft.com/office/drawing/2014/main" id="{BD5FC5EB-954E-0F2B-47FF-4B3855ABFC04}"/>
              </a:ext>
            </a:extLst>
          </p:cNvPr>
          <p:cNvSpPr txBox="1"/>
          <p:nvPr/>
        </p:nvSpPr>
        <p:spPr>
          <a:xfrm>
            <a:off x="512064" y="2194560"/>
            <a:ext cx="2575461" cy="3016210"/>
          </a:xfrm>
          <a:prstGeom prst="rect">
            <a:avLst/>
          </a:prstGeom>
          <a:solidFill>
            <a:schemeClr val="bg1">
              <a:lumMod val="95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1400" dirty="0">
                <a:solidFill>
                  <a:prstClr val="black"/>
                </a:solidFill>
                <a:latin typeface="Arial" panose="020B0604020202020204" pitchFamily="34" charset="0"/>
                <a:cs typeface="Arial" panose="020B0604020202020204" pitchFamily="34" charset="0"/>
              </a:rPr>
              <a:t>Full implementation toolkit:</a:t>
            </a:r>
          </a:p>
          <a:p>
            <a:pPr defTabSz="685800"/>
            <a:endParaRPr lang="en-US" sz="1350" dirty="0">
              <a:solidFill>
                <a:prstClr val="black"/>
              </a:solidFill>
              <a:latin typeface="Calibri" panose="020F0502020204030204"/>
              <a:ea typeface="+mn-lt"/>
              <a:cs typeface="Calibri" panose="020F0502020204030204"/>
            </a:endParaRPr>
          </a:p>
          <a:p>
            <a:pPr defTabSz="685800"/>
            <a:endParaRPr lang="en-US" sz="1350" dirty="0">
              <a:solidFill>
                <a:prstClr val="black"/>
              </a:solidFill>
              <a:latin typeface="Calibri" panose="020F0502020204030204"/>
              <a:ea typeface="+mn-lt"/>
              <a:cs typeface="Calibri" panose="020F0502020204030204"/>
            </a:endParaRPr>
          </a:p>
          <a:p>
            <a:pPr defTabSz="685800"/>
            <a:endParaRPr lang="en-US" sz="1350" dirty="0">
              <a:solidFill>
                <a:prstClr val="black"/>
              </a:solidFill>
              <a:latin typeface="Calibri" panose="020F0502020204030204"/>
              <a:ea typeface="+mn-lt"/>
              <a:cs typeface="Calibri" panose="020F0502020204030204"/>
            </a:endParaRPr>
          </a:p>
          <a:p>
            <a:pPr defTabSz="685800"/>
            <a:endParaRPr lang="en-US" sz="1350" dirty="0">
              <a:solidFill>
                <a:prstClr val="black"/>
              </a:solidFill>
              <a:latin typeface="Calibri" panose="020F0502020204030204"/>
              <a:ea typeface="+mn-lt"/>
              <a:cs typeface="Calibri" panose="020F0502020204030204"/>
            </a:endParaRPr>
          </a:p>
          <a:p>
            <a:pPr defTabSz="685800"/>
            <a:endParaRPr lang="en-US" sz="1350" dirty="0">
              <a:solidFill>
                <a:prstClr val="black"/>
              </a:solidFill>
              <a:latin typeface="Calibri" panose="020F0502020204030204"/>
              <a:ea typeface="+mn-lt"/>
              <a:cs typeface="Calibri" panose="020F0502020204030204"/>
            </a:endParaRPr>
          </a:p>
          <a:p>
            <a:pPr defTabSz="685800"/>
            <a:endParaRPr lang="en-US" sz="1350" dirty="0">
              <a:solidFill>
                <a:prstClr val="black"/>
              </a:solidFill>
              <a:latin typeface="Calibri" panose="020F0502020204030204"/>
              <a:ea typeface="+mn-lt"/>
              <a:cs typeface="Calibri" panose="020F0502020204030204"/>
            </a:endParaRPr>
          </a:p>
          <a:p>
            <a:pPr defTabSz="685800"/>
            <a:endParaRPr lang="en-US" sz="1350" dirty="0">
              <a:solidFill>
                <a:prstClr val="black"/>
              </a:solidFill>
              <a:latin typeface="Calibri" panose="020F0502020204030204"/>
              <a:ea typeface="+mn-lt"/>
              <a:cs typeface="Calibri" panose="020F0502020204030204"/>
            </a:endParaRPr>
          </a:p>
          <a:p>
            <a:pPr defTabSz="685800"/>
            <a:endParaRPr lang="en-US" sz="1350" dirty="0">
              <a:solidFill>
                <a:prstClr val="black"/>
              </a:solidFill>
              <a:latin typeface="Calibri" panose="020F0502020204030204"/>
              <a:ea typeface="+mn-lt"/>
              <a:cs typeface="Calibri" panose="020F0502020204030204"/>
            </a:endParaRPr>
          </a:p>
          <a:p>
            <a:pPr defTabSz="685800"/>
            <a:endParaRPr lang="en-US" sz="1350" dirty="0">
              <a:solidFill>
                <a:prstClr val="black"/>
              </a:solidFill>
              <a:latin typeface="Calibri" panose="020F0502020204030204"/>
              <a:ea typeface="+mn-lt"/>
              <a:cs typeface="Calibri" panose="020F0502020204030204"/>
            </a:endParaRPr>
          </a:p>
          <a:p>
            <a:pPr defTabSz="685800"/>
            <a:r>
              <a:rPr lang="en-US" sz="1400" dirty="0">
                <a:solidFill>
                  <a:prstClr val="black"/>
                </a:solidFill>
                <a:latin typeface="Arial" panose="020B0604020202020204" pitchFamily="34" charset="0"/>
                <a:ea typeface="+mn-lt"/>
                <a:cs typeface="Arial" panose="020B0604020202020204" pitchFamily="34" charset="0"/>
                <a:hlinkClick r:id="rId4"/>
              </a:rPr>
              <a:t>www.ncha.org/emergency-department-buprenorphine-pilot-program-a-toolkit-for-north-carolina-hospitals/</a:t>
            </a:r>
            <a:r>
              <a:rPr lang="en-US" sz="1400" dirty="0">
                <a:solidFill>
                  <a:prstClr val="black"/>
                </a:solidFill>
                <a:latin typeface="Arial" panose="020B0604020202020204" pitchFamily="34" charset="0"/>
                <a:ea typeface="+mn-lt"/>
                <a:cs typeface="Arial" panose="020B0604020202020204" pitchFamily="34" charset="0"/>
              </a:rPr>
              <a:t> </a:t>
            </a:r>
            <a:endParaRPr lang="en-US" sz="1400" dirty="0">
              <a:solidFill>
                <a:prstClr val="black"/>
              </a:solidFill>
              <a:latin typeface="Arial" panose="020B0604020202020204" pitchFamily="34" charset="0"/>
              <a:ea typeface="Calibri" panose="020F0502020204030204"/>
              <a:cs typeface="Arial" panose="020B0604020202020204" pitchFamily="34" charset="0"/>
            </a:endParaRPr>
          </a:p>
        </p:txBody>
      </p:sp>
      <p:pic>
        <p:nvPicPr>
          <p:cNvPr id="5" name="Picture 4" descr="A qr code on a white background&#10;&#10;Description automatically generated">
            <a:extLst>
              <a:ext uri="{FF2B5EF4-FFF2-40B4-BE49-F238E27FC236}">
                <a16:creationId xmlns:a16="http://schemas.microsoft.com/office/drawing/2014/main" id="{71BA3AA0-C668-8D16-AFB0-7C8BDF47C15A}"/>
              </a:ext>
            </a:extLst>
          </p:cNvPr>
          <p:cNvPicPr>
            <a:picLocks noChangeAspect="1"/>
          </p:cNvPicPr>
          <p:nvPr/>
        </p:nvPicPr>
        <p:blipFill>
          <a:blip r:embed="rId5"/>
          <a:stretch>
            <a:fillRect/>
          </a:stretch>
        </p:blipFill>
        <p:spPr>
          <a:xfrm>
            <a:off x="935141" y="2570029"/>
            <a:ext cx="1575413" cy="1575413"/>
          </a:xfrm>
          <a:prstGeom prst="rect">
            <a:avLst/>
          </a:prstGeom>
        </p:spPr>
      </p:pic>
    </p:spTree>
    <p:extLst>
      <p:ext uri="{BB962C8B-B14F-4D97-AF65-F5344CB8AC3E}">
        <p14:creationId xmlns:p14="http://schemas.microsoft.com/office/powerpoint/2010/main" val="741199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4118E-338F-387B-746C-AC4432A72010}"/>
              </a:ext>
            </a:extLst>
          </p:cNvPr>
          <p:cNvSpPr>
            <a:spLocks noGrp="1"/>
          </p:cNvSpPr>
          <p:nvPr>
            <p:ph type="title"/>
          </p:nvPr>
        </p:nvSpPr>
        <p:spPr>
          <a:xfrm>
            <a:off x="320040" y="457200"/>
            <a:ext cx="7886700" cy="1325563"/>
          </a:xfrm>
        </p:spPr>
        <p:txBody>
          <a:bodyPr>
            <a:normAutofit/>
          </a:bodyPr>
          <a:lstStyle/>
          <a:p>
            <a:r>
              <a:rPr lang="en-US" sz="2800" b="1" dirty="0">
                <a:latin typeface="Arial"/>
                <a:cs typeface="Arial"/>
              </a:rPr>
              <a:t>Aggregate Outcomes: January – July 2023</a:t>
            </a:r>
            <a:endParaRPr lang="en-US" sz="2800" b="1" dirty="0"/>
          </a:p>
        </p:txBody>
      </p:sp>
      <p:sp>
        <p:nvSpPr>
          <p:cNvPr id="3" name="Text Placeholder 2">
            <a:extLst>
              <a:ext uri="{FF2B5EF4-FFF2-40B4-BE49-F238E27FC236}">
                <a16:creationId xmlns:a16="http://schemas.microsoft.com/office/drawing/2014/main" id="{2905BB97-136E-335A-3D1C-BA13C2BB32B9}"/>
              </a:ext>
            </a:extLst>
          </p:cNvPr>
          <p:cNvSpPr>
            <a:spLocks noGrp="1"/>
          </p:cNvSpPr>
          <p:nvPr>
            <p:ph type="body" sz="quarter" idx="10"/>
          </p:nvPr>
        </p:nvSpPr>
        <p:spPr>
          <a:xfrm>
            <a:off x="512064" y="1737360"/>
            <a:ext cx="4103225" cy="4156234"/>
          </a:xfrm>
        </p:spPr>
        <p:txBody>
          <a:bodyPr vert="horz" lIns="68580" tIns="34290" rIns="68580" bIns="34290" rtlCol="0" anchor="t">
            <a:noAutofit/>
          </a:bodyPr>
          <a:lstStyle/>
          <a:p>
            <a:pPr>
              <a:lnSpc>
                <a:spcPct val="120000"/>
              </a:lnSpc>
              <a:spcBef>
                <a:spcPts val="300"/>
              </a:spcBef>
              <a:spcAft>
                <a:spcPts val="300"/>
              </a:spcAft>
            </a:pPr>
            <a:r>
              <a:rPr lang="en-US" sz="1400" b="1" dirty="0">
                <a:latin typeface="Arial"/>
                <a:cs typeface="Arial"/>
              </a:rPr>
              <a:t>Screening: </a:t>
            </a:r>
            <a:r>
              <a:rPr lang="en-US" sz="1400" dirty="0">
                <a:latin typeface="Arial"/>
                <a:cs typeface="Arial"/>
              </a:rPr>
              <a:t>The monthly number of ED patients screened using the Clinical Opiate Withdrawal Scale (COWS) assessment increased from 13 in January to 16 in July. Sites reported a total of </a:t>
            </a:r>
            <a:r>
              <a:rPr lang="en-US" sz="1400" b="1" dirty="0">
                <a:solidFill>
                  <a:srgbClr val="4B8930"/>
                </a:solidFill>
                <a:latin typeface="Arial"/>
                <a:cs typeface="Arial"/>
              </a:rPr>
              <a:t>103 patients </a:t>
            </a:r>
            <a:r>
              <a:rPr lang="en-US" sz="1400" dirty="0">
                <a:latin typeface="Arial"/>
                <a:cs typeface="Arial"/>
              </a:rPr>
              <a:t>were assessed during that time.</a:t>
            </a:r>
            <a:endParaRPr lang="en-US" sz="1400" dirty="0"/>
          </a:p>
          <a:p>
            <a:pPr>
              <a:lnSpc>
                <a:spcPct val="120000"/>
              </a:lnSpc>
              <a:spcBef>
                <a:spcPts val="300"/>
              </a:spcBef>
              <a:spcAft>
                <a:spcPts val="300"/>
              </a:spcAft>
            </a:pPr>
            <a:r>
              <a:rPr lang="en-US" sz="1400" b="1" dirty="0">
                <a:latin typeface="Arial"/>
                <a:cs typeface="Arial"/>
              </a:rPr>
              <a:t>ED induction of buprenorphine: </a:t>
            </a:r>
            <a:r>
              <a:rPr lang="en-US" sz="1400" dirty="0">
                <a:latin typeface="Arial"/>
                <a:cs typeface="Arial"/>
              </a:rPr>
              <a:t>Total buprenorphine administration in the ED rose </a:t>
            </a:r>
            <a:r>
              <a:rPr lang="en-US" sz="1400" b="1" dirty="0">
                <a:solidFill>
                  <a:srgbClr val="4B8930"/>
                </a:solidFill>
                <a:latin typeface="Arial"/>
                <a:cs typeface="Arial"/>
              </a:rPr>
              <a:t>from 29 patients in January </a:t>
            </a:r>
            <a:r>
              <a:rPr lang="en-US" sz="1400" dirty="0">
                <a:latin typeface="Arial"/>
                <a:cs typeface="Arial"/>
              </a:rPr>
              <a:t>(all sites reported data) to </a:t>
            </a:r>
            <a:r>
              <a:rPr lang="en-US" sz="1400" b="1" dirty="0">
                <a:solidFill>
                  <a:srgbClr val="4B8930"/>
                </a:solidFill>
                <a:latin typeface="Arial"/>
                <a:cs typeface="Arial"/>
              </a:rPr>
              <a:t>40 patients in July </a:t>
            </a:r>
            <a:r>
              <a:rPr lang="en-US" sz="1400" dirty="0">
                <a:latin typeface="Arial"/>
                <a:cs typeface="Arial"/>
              </a:rPr>
              <a:t>(missing data from 1 site). </a:t>
            </a:r>
            <a:endParaRPr lang="en-US" sz="1400" dirty="0"/>
          </a:p>
          <a:p>
            <a:pPr>
              <a:lnSpc>
                <a:spcPct val="120000"/>
              </a:lnSpc>
              <a:spcBef>
                <a:spcPts val="300"/>
              </a:spcBef>
              <a:spcAft>
                <a:spcPts val="300"/>
              </a:spcAft>
            </a:pPr>
            <a:r>
              <a:rPr lang="en-US" sz="1400" b="1" dirty="0">
                <a:latin typeface="Arial"/>
                <a:cs typeface="Arial"/>
              </a:rPr>
              <a:t>ED prescribing of buprenorphine: </a:t>
            </a:r>
            <a:r>
              <a:rPr lang="en-US" sz="1400" dirty="0">
                <a:latin typeface="Arial"/>
                <a:cs typeface="Arial"/>
              </a:rPr>
              <a:t>Total prescribing rose from </a:t>
            </a:r>
            <a:r>
              <a:rPr lang="en-US" sz="1400" b="1" dirty="0">
                <a:solidFill>
                  <a:srgbClr val="4B8930"/>
                </a:solidFill>
                <a:latin typeface="Arial"/>
                <a:cs typeface="Arial"/>
              </a:rPr>
              <a:t>8 patients in January</a:t>
            </a:r>
            <a:r>
              <a:rPr lang="en-US" sz="1400" b="1" dirty="0">
                <a:latin typeface="Arial"/>
                <a:cs typeface="Arial"/>
              </a:rPr>
              <a:t> </a:t>
            </a:r>
            <a:r>
              <a:rPr lang="en-US" sz="1400" dirty="0">
                <a:latin typeface="Arial"/>
                <a:cs typeface="Arial"/>
              </a:rPr>
              <a:t>(missing data from 1 site) </a:t>
            </a:r>
            <a:r>
              <a:rPr lang="en-US" sz="1400" b="1" dirty="0">
                <a:solidFill>
                  <a:srgbClr val="4B8930"/>
                </a:solidFill>
                <a:latin typeface="Arial"/>
                <a:cs typeface="Arial"/>
              </a:rPr>
              <a:t>to 26 patients in July </a:t>
            </a:r>
            <a:r>
              <a:rPr lang="en-US" sz="1400" dirty="0">
                <a:latin typeface="Arial"/>
                <a:cs typeface="Arial"/>
              </a:rPr>
              <a:t>(missing data from 2 sites). </a:t>
            </a:r>
            <a:endParaRPr lang="en-US" sz="1400" dirty="0"/>
          </a:p>
          <a:p>
            <a:pPr>
              <a:lnSpc>
                <a:spcPct val="120000"/>
              </a:lnSpc>
              <a:spcBef>
                <a:spcPts val="300"/>
              </a:spcBef>
              <a:spcAft>
                <a:spcPts val="300"/>
              </a:spcAft>
            </a:pPr>
            <a:endParaRPr lang="en-US" sz="1350" dirty="0"/>
          </a:p>
        </p:txBody>
      </p:sp>
      <p:graphicFrame>
        <p:nvGraphicFramePr>
          <p:cNvPr id="4" name="Chart 3">
            <a:extLst>
              <a:ext uri="{FF2B5EF4-FFF2-40B4-BE49-F238E27FC236}">
                <a16:creationId xmlns:a16="http://schemas.microsoft.com/office/drawing/2014/main" id="{64536B2E-5AAC-E861-B3B3-BBA097A06356}"/>
              </a:ext>
            </a:extLst>
          </p:cNvPr>
          <p:cNvGraphicFramePr>
            <a:graphicFrameLocks/>
          </p:cNvGraphicFramePr>
          <p:nvPr/>
        </p:nvGraphicFramePr>
        <p:xfrm>
          <a:off x="4852554" y="2084027"/>
          <a:ext cx="4103225" cy="25528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0528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64C49-69A8-F94F-732A-1A33BCBE93F3}"/>
              </a:ext>
            </a:extLst>
          </p:cNvPr>
          <p:cNvSpPr>
            <a:spLocks noGrp="1"/>
          </p:cNvSpPr>
          <p:nvPr>
            <p:ph type="title"/>
          </p:nvPr>
        </p:nvSpPr>
        <p:spPr>
          <a:xfrm>
            <a:off x="320040" y="548640"/>
            <a:ext cx="7886700" cy="994172"/>
          </a:xfrm>
        </p:spPr>
        <p:txBody>
          <a:bodyPr vert="horz" lIns="68580" tIns="34290" rIns="68580" bIns="34290" rtlCol="0" anchor="ctr">
            <a:normAutofit/>
          </a:bodyPr>
          <a:lstStyle/>
          <a:p>
            <a:r>
              <a:rPr lang="en-US" sz="3200" b="1" dirty="0"/>
              <a:t>Success Stories</a:t>
            </a:r>
          </a:p>
        </p:txBody>
      </p:sp>
      <p:graphicFrame>
        <p:nvGraphicFramePr>
          <p:cNvPr id="12" name="Diagram 11">
            <a:extLst>
              <a:ext uri="{FF2B5EF4-FFF2-40B4-BE49-F238E27FC236}">
                <a16:creationId xmlns:a16="http://schemas.microsoft.com/office/drawing/2014/main" id="{4C02196F-6F1D-B615-DCE8-0A4F3F89C0F1}"/>
              </a:ext>
            </a:extLst>
          </p:cNvPr>
          <p:cNvGraphicFramePr/>
          <p:nvPr>
            <p:extLst>
              <p:ext uri="{D42A27DB-BD31-4B8C-83A1-F6EECF244321}">
                <p14:modId xmlns:p14="http://schemas.microsoft.com/office/powerpoint/2010/main" val="1091041762"/>
              </p:ext>
            </p:extLst>
          </p:nvPr>
        </p:nvGraphicFramePr>
        <p:xfrm>
          <a:off x="424543" y="1569769"/>
          <a:ext cx="8090807" cy="3651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4944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42AD71B-2423-AA4B-94D3-F32266267901}"/>
              </a:ext>
            </a:extLst>
          </p:cNvPr>
          <p:cNvSpPr>
            <a:spLocks noGrp="1"/>
          </p:cNvSpPr>
          <p:nvPr>
            <p:ph type="body" sz="quarter" idx="10"/>
          </p:nvPr>
        </p:nvSpPr>
        <p:spPr>
          <a:xfrm>
            <a:off x="512064" y="2103120"/>
            <a:ext cx="7886700" cy="2794397"/>
          </a:xfrm>
        </p:spPr>
        <p:txBody>
          <a:bodyPr vert="horz" lIns="68580" tIns="34290" rIns="68580" bIns="34290" rtlCol="0" anchor="t">
            <a:normAutofit/>
          </a:bodyPr>
          <a:lstStyle/>
          <a:p>
            <a:pPr indent="0">
              <a:spcBef>
                <a:spcPts val="0"/>
              </a:spcBef>
              <a:spcAft>
                <a:spcPts val="450"/>
              </a:spcAft>
              <a:buNone/>
            </a:pPr>
            <a:r>
              <a:rPr lang="en-US" sz="2400" b="1" dirty="0">
                <a:latin typeface="Arial"/>
                <a:cs typeface="Arial"/>
              </a:rPr>
              <a:t>Jessica Foster, MPH</a:t>
            </a:r>
            <a:endParaRPr lang="en-US" sz="2400" dirty="0"/>
          </a:p>
          <a:p>
            <a:pPr indent="0">
              <a:spcBef>
                <a:spcPts val="0"/>
              </a:spcBef>
              <a:spcAft>
                <a:spcPts val="450"/>
              </a:spcAft>
              <a:buNone/>
            </a:pPr>
            <a:r>
              <a:rPr lang="en-US" sz="2400" dirty="0">
                <a:latin typeface="Arial"/>
                <a:cs typeface="Arial"/>
              </a:rPr>
              <a:t>Senior Program Manager | </a:t>
            </a:r>
            <a:r>
              <a:rPr lang="en-US" sz="2400" dirty="0" err="1">
                <a:latin typeface="Arial"/>
                <a:cs typeface="Arial"/>
              </a:rPr>
              <a:t>CaroNova</a:t>
            </a:r>
            <a:endParaRPr lang="en-US" sz="2400" dirty="0">
              <a:latin typeface="Arial"/>
              <a:cs typeface="Arial"/>
            </a:endParaRPr>
          </a:p>
          <a:p>
            <a:pPr indent="0">
              <a:spcBef>
                <a:spcPts val="0"/>
              </a:spcBef>
              <a:spcAft>
                <a:spcPts val="450"/>
              </a:spcAft>
              <a:buNone/>
            </a:pPr>
            <a:r>
              <a:rPr lang="en-US" sz="2400" dirty="0">
                <a:latin typeface="Arial"/>
                <a:cs typeface="Arial"/>
              </a:rPr>
              <a:t>North Carolina Healthcare Foundation</a:t>
            </a:r>
          </a:p>
          <a:p>
            <a:pPr indent="0">
              <a:spcBef>
                <a:spcPts val="0"/>
              </a:spcBef>
              <a:spcAft>
                <a:spcPts val="450"/>
              </a:spcAft>
              <a:buNone/>
            </a:pPr>
            <a:r>
              <a:rPr lang="en-US" sz="2400" dirty="0">
                <a:latin typeface="Arial"/>
                <a:cs typeface="Arial"/>
              </a:rPr>
              <a:t>North Carolina Healthcare Association</a:t>
            </a:r>
          </a:p>
          <a:p>
            <a:pPr indent="0">
              <a:spcBef>
                <a:spcPts val="0"/>
              </a:spcBef>
              <a:spcAft>
                <a:spcPts val="450"/>
              </a:spcAft>
              <a:buNone/>
            </a:pPr>
            <a:r>
              <a:rPr lang="en-US" sz="2400" dirty="0">
                <a:latin typeface="Arial"/>
                <a:cs typeface="Arial"/>
              </a:rPr>
              <a:t>Office: 919-677-4135</a:t>
            </a:r>
          </a:p>
          <a:p>
            <a:pPr indent="0">
              <a:spcBef>
                <a:spcPts val="0"/>
              </a:spcBef>
              <a:spcAft>
                <a:spcPts val="450"/>
              </a:spcAft>
              <a:buNone/>
            </a:pPr>
            <a:r>
              <a:rPr lang="en-US" sz="2400" dirty="0">
                <a:latin typeface="Arial"/>
                <a:cs typeface="Arial"/>
                <a:hlinkClick r:id="rId3"/>
              </a:rPr>
              <a:t>jfoster@ncha.org</a:t>
            </a:r>
            <a:endParaRPr lang="en-US" sz="2400" dirty="0">
              <a:latin typeface="Arial"/>
              <a:cs typeface="Arial"/>
            </a:endParaRPr>
          </a:p>
          <a:p>
            <a:pPr marL="84773" indent="0">
              <a:spcBef>
                <a:spcPts val="0"/>
              </a:spcBef>
              <a:spcAft>
                <a:spcPts val="450"/>
              </a:spcAft>
              <a:buNone/>
            </a:pPr>
            <a:endParaRPr lang="en-US" dirty="0"/>
          </a:p>
        </p:txBody>
      </p:sp>
      <p:sp>
        <p:nvSpPr>
          <p:cNvPr id="5" name="Title 4">
            <a:extLst>
              <a:ext uri="{FF2B5EF4-FFF2-40B4-BE49-F238E27FC236}">
                <a16:creationId xmlns:a16="http://schemas.microsoft.com/office/drawing/2014/main" id="{51E5CB19-CC9E-A6A2-A70B-8AAA7EB77610}"/>
              </a:ext>
            </a:extLst>
          </p:cNvPr>
          <p:cNvSpPr>
            <a:spLocks noGrp="1"/>
          </p:cNvSpPr>
          <p:nvPr>
            <p:ph type="title"/>
          </p:nvPr>
        </p:nvSpPr>
        <p:spPr>
          <a:xfrm>
            <a:off x="320040" y="914400"/>
            <a:ext cx="7886700" cy="994172"/>
          </a:xfrm>
        </p:spPr>
        <p:txBody>
          <a:bodyPr>
            <a:normAutofit/>
          </a:bodyPr>
          <a:lstStyle/>
          <a:p>
            <a:r>
              <a:rPr lang="en-US" sz="3200" b="1" dirty="0">
                <a:solidFill>
                  <a:srgbClr val="4B8930"/>
                </a:solidFill>
                <a:latin typeface="Arial"/>
                <a:cs typeface="Arial"/>
              </a:rPr>
              <a:t>THANK YOU</a:t>
            </a:r>
            <a:endParaRPr lang="en-US" sz="3200" dirty="0"/>
          </a:p>
        </p:txBody>
      </p:sp>
      <p:pic>
        <p:nvPicPr>
          <p:cNvPr id="2" name="Picture 1" descr="A qr code on a white background&#10;&#10;Description automatically generated">
            <a:extLst>
              <a:ext uri="{FF2B5EF4-FFF2-40B4-BE49-F238E27FC236}">
                <a16:creationId xmlns:a16="http://schemas.microsoft.com/office/drawing/2014/main" id="{433C521D-5C22-1025-53A1-EE3042BDCEC9}"/>
              </a:ext>
            </a:extLst>
          </p:cNvPr>
          <p:cNvPicPr>
            <a:picLocks noChangeAspect="1"/>
          </p:cNvPicPr>
          <p:nvPr/>
        </p:nvPicPr>
        <p:blipFill>
          <a:blip r:embed="rId4"/>
          <a:stretch>
            <a:fillRect/>
          </a:stretch>
        </p:blipFill>
        <p:spPr>
          <a:xfrm>
            <a:off x="6341364" y="2103120"/>
            <a:ext cx="2057400" cy="2057400"/>
          </a:xfrm>
          <a:prstGeom prst="rect">
            <a:avLst/>
          </a:prstGeom>
        </p:spPr>
      </p:pic>
    </p:spTree>
    <p:extLst>
      <p:ext uri="{BB962C8B-B14F-4D97-AF65-F5344CB8AC3E}">
        <p14:creationId xmlns:p14="http://schemas.microsoft.com/office/powerpoint/2010/main" val="1242042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6"/>
          <p:cNvSpPr txBox="1">
            <a:spLocks noGrp="1"/>
          </p:cNvSpPr>
          <p:nvPr>
            <p:ph type="body" idx="1"/>
          </p:nvPr>
        </p:nvSpPr>
        <p:spPr>
          <a:xfrm>
            <a:off x="156525" y="3468425"/>
            <a:ext cx="8751300" cy="1355400"/>
          </a:xfrm>
          <a:prstGeom prst="rect">
            <a:avLst/>
          </a:prstGeom>
          <a:noFill/>
          <a:ln>
            <a:noFill/>
          </a:ln>
        </p:spPr>
        <p:txBody>
          <a:bodyPr spcFirstLastPara="1" wrap="square" lIns="0" tIns="0" rIns="0" bIns="0" anchor="t" anchorCtr="0">
            <a:noAutofit/>
          </a:bodyPr>
          <a:lstStyle/>
          <a:p>
            <a:pPr>
              <a:lnSpc>
                <a:spcPct val="100000"/>
              </a:lnSpc>
              <a:spcBef>
                <a:spcPts val="0"/>
              </a:spcBef>
              <a:buClr>
                <a:srgbClr val="69AD46"/>
              </a:buClr>
              <a:buSzPts val="3600"/>
            </a:pPr>
            <a:r>
              <a:rPr lang="en" sz="3200" b="1" dirty="0">
                <a:solidFill>
                  <a:srgbClr val="69AD46"/>
                </a:solidFill>
                <a:latin typeface="+mj-lt"/>
                <a:ea typeface="Cabin"/>
                <a:cs typeface="Cabin"/>
                <a:sym typeface="Cabin"/>
              </a:rPr>
              <a:t>Buncombe Bridge to Care (BB2C): </a:t>
            </a:r>
            <a:endParaRPr sz="3200" b="1" dirty="0">
              <a:solidFill>
                <a:srgbClr val="69AD46"/>
              </a:solidFill>
              <a:latin typeface="+mj-lt"/>
              <a:ea typeface="Cabin"/>
              <a:cs typeface="Cabin"/>
              <a:sym typeface="Cabin"/>
            </a:endParaRPr>
          </a:p>
          <a:p>
            <a:pPr>
              <a:lnSpc>
                <a:spcPct val="100000"/>
              </a:lnSpc>
              <a:spcBef>
                <a:spcPts val="0"/>
              </a:spcBef>
              <a:buClr>
                <a:srgbClr val="69AD46"/>
              </a:buClr>
              <a:buSzPts val="3600"/>
            </a:pPr>
            <a:r>
              <a:rPr lang="en" sz="3200" b="1" dirty="0">
                <a:solidFill>
                  <a:srgbClr val="69AD46"/>
                </a:solidFill>
                <a:latin typeface="+mj-lt"/>
                <a:ea typeface="Cabin"/>
                <a:cs typeface="Cabin"/>
                <a:sym typeface="Cabin"/>
              </a:rPr>
              <a:t>Post-Overdose Buprenorphine Field Initiation Program </a:t>
            </a:r>
            <a:endParaRPr sz="3200" b="1" dirty="0">
              <a:solidFill>
                <a:srgbClr val="69AD46"/>
              </a:solidFill>
              <a:latin typeface="+mj-lt"/>
              <a:ea typeface="Cabin"/>
              <a:cs typeface="Cabin"/>
              <a:sym typeface="Cabin"/>
            </a:endParaRPr>
          </a:p>
          <a:p>
            <a:pPr>
              <a:lnSpc>
                <a:spcPct val="100000"/>
              </a:lnSpc>
              <a:spcBef>
                <a:spcPts val="0"/>
              </a:spcBef>
              <a:buClr>
                <a:srgbClr val="69AD46"/>
              </a:buClr>
              <a:buSzPts val="3600"/>
            </a:pPr>
            <a:r>
              <a:rPr lang="en" sz="3200" b="1" dirty="0">
                <a:solidFill>
                  <a:srgbClr val="69AD46"/>
                </a:solidFill>
                <a:latin typeface="+mj-lt"/>
                <a:ea typeface="Cabin"/>
                <a:cs typeface="Cabin"/>
                <a:sym typeface="Cabin"/>
              </a:rPr>
              <a:t>Buncombe County, NC</a:t>
            </a:r>
            <a:endParaRPr sz="4000" dirty="0">
              <a:latin typeface="+mj-lt"/>
            </a:endParaRPr>
          </a:p>
        </p:txBody>
      </p:sp>
      <p:pic>
        <p:nvPicPr>
          <p:cNvPr id="152" name="Google Shape;152;p36"/>
          <p:cNvPicPr preferRelativeResize="0"/>
          <p:nvPr/>
        </p:nvPicPr>
        <p:blipFill>
          <a:blip r:embed="rId3">
            <a:alphaModFix/>
          </a:blip>
          <a:stretch>
            <a:fillRect/>
          </a:stretch>
        </p:blipFill>
        <p:spPr>
          <a:xfrm>
            <a:off x="2969703" y="1983472"/>
            <a:ext cx="1602297" cy="1217787"/>
          </a:xfrm>
          <a:prstGeom prst="rect">
            <a:avLst/>
          </a:prstGeom>
          <a:noFill/>
          <a:ln>
            <a:noFill/>
          </a:ln>
        </p:spPr>
      </p:pic>
      <p:pic>
        <p:nvPicPr>
          <p:cNvPr id="2" name="Picture 1">
            <a:extLst>
              <a:ext uri="{FF2B5EF4-FFF2-40B4-BE49-F238E27FC236}">
                <a16:creationId xmlns:a16="http://schemas.microsoft.com/office/drawing/2014/main" id="{0D8D3686-5BBE-48AC-9A93-51C61F7B3D9D}"/>
              </a:ext>
            </a:extLst>
          </p:cNvPr>
          <p:cNvPicPr>
            <a:picLocks noChangeAspect="1"/>
          </p:cNvPicPr>
          <p:nvPr/>
        </p:nvPicPr>
        <p:blipFill rotWithShape="1">
          <a:blip r:embed="rId4"/>
          <a:srcRect t="-418" r="82494" b="-1"/>
          <a:stretch/>
        </p:blipFill>
        <p:spPr>
          <a:xfrm>
            <a:off x="4939042" y="1800789"/>
            <a:ext cx="1041818" cy="1507429"/>
          </a:xfrm>
          <a:prstGeom prst="rect">
            <a:avLst/>
          </a:prstGeom>
        </p:spPr>
      </p:pic>
    </p:spTree>
    <p:extLst>
      <p:ext uri="{BB962C8B-B14F-4D97-AF65-F5344CB8AC3E}">
        <p14:creationId xmlns:p14="http://schemas.microsoft.com/office/powerpoint/2010/main" val="2529091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9" name="Google Shape;239;p48"/>
          <p:cNvPicPr preferRelativeResize="0"/>
          <p:nvPr/>
        </p:nvPicPr>
        <p:blipFill>
          <a:blip r:embed="rId3">
            <a:alphaModFix/>
          </a:blip>
          <a:stretch>
            <a:fillRect/>
          </a:stretch>
        </p:blipFill>
        <p:spPr>
          <a:xfrm>
            <a:off x="1032051" y="687373"/>
            <a:ext cx="7079899" cy="5370003"/>
          </a:xfrm>
          <a:prstGeom prst="rect">
            <a:avLst/>
          </a:prstGeom>
          <a:noFill/>
          <a:ln>
            <a:noFill/>
          </a:ln>
        </p:spPr>
      </p:pic>
    </p:spTree>
    <p:extLst>
      <p:ext uri="{BB962C8B-B14F-4D97-AF65-F5344CB8AC3E}">
        <p14:creationId xmlns:p14="http://schemas.microsoft.com/office/powerpoint/2010/main" val="894030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2204910"/>
            <a:ext cx="9144000" cy="1371600"/>
          </a:xfrm>
          <a:prstGeom prst="rect">
            <a:avLst/>
          </a:prstGeom>
          <a:solidFill>
            <a:srgbClr val="1F497D"/>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37160" y="2286000"/>
            <a:ext cx="9144000" cy="910394"/>
          </a:xfrm>
          <a:solidFill>
            <a:srgbClr val="1F497D"/>
          </a:solidFill>
        </p:spPr>
        <p:txBody>
          <a:bodyPr/>
          <a:lstStyle/>
          <a:p>
            <a:pPr marL="0" marR="0">
              <a:lnSpc>
                <a:spcPct val="115000"/>
              </a:lnSpc>
              <a:spcBef>
                <a:spcPts val="0"/>
              </a:spcBef>
              <a:spcAft>
                <a:spcPts val="0"/>
              </a:spcAft>
            </a:pPr>
            <a:r>
              <a:rPr lang="en-US" sz="3200" b="1" dirty="0">
                <a:solidFill>
                  <a:schemeClr val="bg1"/>
                </a:solidFill>
                <a:effectLst/>
                <a:latin typeface="+mn-lt"/>
                <a:ea typeface="Cambria" panose="02040503050406030204" pitchFamily="18" charset="0"/>
                <a:cs typeface="Arial" panose="020B0604020202020204" pitchFamily="34" charset="0"/>
              </a:rPr>
              <a:t>Overview: Overdose Prevention and Linkages to Care from OEMS Lens</a:t>
            </a:r>
            <a:endParaRPr lang="en-US" sz="3200" dirty="0">
              <a:solidFill>
                <a:schemeClr val="bg1"/>
              </a:solidFill>
              <a:effectLst/>
              <a:latin typeface="+mn-lt"/>
              <a:ea typeface="Cambria" panose="0204050305040603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C21C2D46-A04F-8C2A-A305-1C04D07E3CD8}"/>
              </a:ext>
            </a:extLst>
          </p:cNvPr>
          <p:cNvSpPr/>
          <p:nvPr/>
        </p:nvSpPr>
        <p:spPr>
          <a:xfrm>
            <a:off x="435769" y="3576510"/>
            <a:ext cx="8624455" cy="905633"/>
          </a:xfrm>
          <a:prstGeom prst="rect">
            <a:avLst/>
          </a:prstGeom>
          <a:noFill/>
        </p:spPr>
        <p:txBody>
          <a:bodyPr wrap="square">
            <a:spAutoFit/>
          </a:bodyPr>
          <a:lstStyle/>
          <a:p>
            <a:pPr algn="r">
              <a:lnSpc>
                <a:spcPct val="115000"/>
              </a:lnSpc>
            </a:pPr>
            <a:r>
              <a:rPr lang="en-US" sz="2400" b="1" i="1" dirty="0">
                <a:solidFill>
                  <a:srgbClr val="17375E"/>
                </a:solidFill>
                <a:effectLst/>
                <a:ea typeface="Times New Roman" panose="02020603050405020304" pitchFamily="18" charset="0"/>
              </a:rPr>
              <a:t>Tripp Winslow</a:t>
            </a:r>
            <a:endParaRPr lang="en-US" sz="2400" b="1" i="1" dirty="0">
              <a:solidFill>
                <a:srgbClr val="17375E"/>
              </a:solidFill>
            </a:endParaRPr>
          </a:p>
          <a:p>
            <a:pPr marR="0" lvl="0" algn="r">
              <a:lnSpc>
                <a:spcPct val="115000"/>
              </a:lnSpc>
              <a:spcAft>
                <a:spcPts val="0"/>
              </a:spcAft>
            </a:pPr>
            <a:r>
              <a:rPr lang="en-US" sz="2400" b="1" i="1" dirty="0">
                <a:solidFill>
                  <a:srgbClr val="17375E"/>
                </a:solidFill>
                <a:effectLst/>
              </a:rPr>
              <a:t>       </a:t>
            </a:r>
            <a:endParaRPr lang="en-US" sz="2400" b="1" i="1" u="none" strike="noStrike" dirty="0">
              <a:solidFill>
                <a:srgbClr val="17375E"/>
              </a:solidFill>
              <a:effectLst/>
            </a:endParaRPr>
          </a:p>
        </p:txBody>
      </p:sp>
    </p:spTree>
    <p:extLst>
      <p:ext uri="{BB962C8B-B14F-4D97-AF65-F5344CB8AC3E}">
        <p14:creationId xmlns:p14="http://schemas.microsoft.com/office/powerpoint/2010/main" val="20151698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73FAF35-92AC-2468-9F1B-BAECCF5D6E76}"/>
              </a:ext>
            </a:extLst>
          </p:cNvPr>
          <p:cNvGraphicFramePr/>
          <p:nvPr>
            <p:extLst>
              <p:ext uri="{D42A27DB-BD31-4B8C-83A1-F6EECF244321}">
                <p14:modId xmlns:p14="http://schemas.microsoft.com/office/powerpoint/2010/main" val="1840760384"/>
              </p:ext>
            </p:extLst>
          </p:nvPr>
        </p:nvGraphicFramePr>
        <p:xfrm>
          <a:off x="410767" y="1026022"/>
          <a:ext cx="8527847" cy="480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67041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medical items&#10;&#10;Description automatically generated">
            <a:extLst>
              <a:ext uri="{FF2B5EF4-FFF2-40B4-BE49-F238E27FC236}">
                <a16:creationId xmlns:a16="http://schemas.microsoft.com/office/drawing/2014/main" id="{463D5A1D-4802-ACB1-8BC1-A846CD58D296}"/>
              </a:ext>
            </a:extLst>
          </p:cNvPr>
          <p:cNvPicPr>
            <a:picLocks noChangeAspect="1"/>
          </p:cNvPicPr>
          <p:nvPr/>
        </p:nvPicPr>
        <p:blipFill>
          <a:blip r:embed="rId2"/>
          <a:stretch>
            <a:fillRect/>
          </a:stretch>
        </p:blipFill>
        <p:spPr>
          <a:xfrm>
            <a:off x="534540" y="1028894"/>
            <a:ext cx="3912864" cy="4797663"/>
          </a:xfrm>
          <a:prstGeom prst="rect">
            <a:avLst/>
          </a:prstGeom>
        </p:spPr>
      </p:pic>
      <p:pic>
        <p:nvPicPr>
          <p:cNvPr id="5" name="Picture 4" descr="A qr code with black squares&#10;&#10;Description automatically generated">
            <a:extLst>
              <a:ext uri="{FF2B5EF4-FFF2-40B4-BE49-F238E27FC236}">
                <a16:creationId xmlns:a16="http://schemas.microsoft.com/office/drawing/2014/main" id="{A91ED17B-52DD-0917-B68D-1174C203E9A0}"/>
              </a:ext>
            </a:extLst>
          </p:cNvPr>
          <p:cNvPicPr>
            <a:picLocks noChangeAspect="1"/>
          </p:cNvPicPr>
          <p:nvPr/>
        </p:nvPicPr>
        <p:blipFill>
          <a:blip r:embed="rId3"/>
          <a:stretch>
            <a:fillRect/>
          </a:stretch>
        </p:blipFill>
        <p:spPr>
          <a:xfrm>
            <a:off x="5495618" y="1584127"/>
            <a:ext cx="2743200" cy="2743200"/>
          </a:xfrm>
          <a:prstGeom prst="rect">
            <a:avLst/>
          </a:prstGeom>
        </p:spPr>
      </p:pic>
      <p:sp>
        <p:nvSpPr>
          <p:cNvPr id="2" name="TextBox 1">
            <a:extLst>
              <a:ext uri="{FF2B5EF4-FFF2-40B4-BE49-F238E27FC236}">
                <a16:creationId xmlns:a16="http://schemas.microsoft.com/office/drawing/2014/main" id="{F325144D-D697-A3AE-83C5-E23A2B8FAFFE}"/>
              </a:ext>
            </a:extLst>
          </p:cNvPr>
          <p:cNvSpPr txBox="1"/>
          <p:nvPr/>
        </p:nvSpPr>
        <p:spPr>
          <a:xfrm>
            <a:off x="4607719" y="4795243"/>
            <a:ext cx="4438053" cy="93102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r>
              <a:rPr lang="en-US" sz="1400" dirty="0">
                <a:solidFill>
                  <a:srgbClr val="000000"/>
                </a:solidFill>
                <a:latin typeface="+mj-lt"/>
                <a:ea typeface="+mn-lt"/>
                <a:cs typeface="Calibri" panose="020F0502020204030204" pitchFamily="34" charset="0"/>
              </a:rPr>
              <a:t>Authors: Shukla, </a:t>
            </a:r>
            <a:r>
              <a:rPr lang="en-US" sz="1400" dirty="0" err="1">
                <a:solidFill>
                  <a:srgbClr val="000000"/>
                </a:solidFill>
                <a:latin typeface="+mj-lt"/>
                <a:ea typeface="+mn-lt"/>
                <a:cs typeface="Calibri" panose="020F0502020204030204" pitchFamily="34" charset="0"/>
              </a:rPr>
              <a:t>Shuchin</a:t>
            </a:r>
            <a:r>
              <a:rPr lang="en-US" sz="1400" dirty="0">
                <a:solidFill>
                  <a:srgbClr val="000000"/>
                </a:solidFill>
                <a:latin typeface="+mj-lt"/>
                <a:ea typeface="+mn-lt"/>
                <a:cs typeface="Calibri" panose="020F0502020204030204" pitchFamily="34" charset="0"/>
              </a:rPr>
              <a:t>, MD, MPH; Rice, Kayla, BA; Friesen, Tess, MPH; Coules, Courtney, MPH; Hall, Justin, NCCPSS, EMT-B, CADC-R; Hubbard, Claire, RN</a:t>
            </a:r>
            <a:endParaRPr lang="en-US" sz="1400" dirty="0">
              <a:solidFill>
                <a:srgbClr val="000000"/>
              </a:solidFill>
              <a:latin typeface="+mj-lt"/>
              <a:cs typeface="Calibri" panose="020F0502020204030204" pitchFamily="34" charset="0"/>
            </a:endParaRPr>
          </a:p>
        </p:txBody>
      </p:sp>
    </p:spTree>
    <p:extLst>
      <p:ext uri="{BB962C8B-B14F-4D97-AF65-F5344CB8AC3E}">
        <p14:creationId xmlns:p14="http://schemas.microsoft.com/office/powerpoint/2010/main" val="18142597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87F820-B658-5A8A-26DF-89C20086BD47}"/>
              </a:ext>
            </a:extLst>
          </p:cNvPr>
          <p:cNvSpPr>
            <a:spLocks noGrp="1"/>
          </p:cNvSpPr>
          <p:nvPr>
            <p:ph type="ctrTitle"/>
          </p:nvPr>
        </p:nvSpPr>
        <p:spPr>
          <a:xfrm>
            <a:off x="1143000" y="1699022"/>
            <a:ext cx="6858000" cy="1415654"/>
          </a:xfrm>
        </p:spPr>
        <p:txBody>
          <a:bodyPr/>
          <a:lstStyle/>
          <a:p>
            <a:r>
              <a:rPr lang="en-US" sz="3600" dirty="0">
                <a:latin typeface="+mj-lt"/>
              </a:rPr>
              <a:t>For questions, please contact:</a:t>
            </a:r>
          </a:p>
        </p:txBody>
      </p:sp>
      <p:sp>
        <p:nvSpPr>
          <p:cNvPr id="2" name="Text Placeholder 1">
            <a:extLst>
              <a:ext uri="{FF2B5EF4-FFF2-40B4-BE49-F238E27FC236}">
                <a16:creationId xmlns:a16="http://schemas.microsoft.com/office/drawing/2014/main" id="{D4411645-68DE-1C31-56A9-20E49FB0A40F}"/>
              </a:ext>
            </a:extLst>
          </p:cNvPr>
          <p:cNvSpPr>
            <a:spLocks noGrp="1"/>
          </p:cNvSpPr>
          <p:nvPr>
            <p:ph type="subTitle" idx="1"/>
          </p:nvPr>
        </p:nvSpPr>
        <p:spPr>
          <a:xfrm>
            <a:off x="1143000" y="3210521"/>
            <a:ext cx="6858000" cy="1589957"/>
          </a:xfrm>
        </p:spPr>
        <p:txBody>
          <a:bodyPr/>
          <a:lstStyle/>
          <a:p>
            <a:r>
              <a:rPr lang="en-US" sz="2400" dirty="0">
                <a:latin typeface="+mj-lt"/>
              </a:rPr>
              <a:t>Tess Friesen, Project Manager, MAHEC</a:t>
            </a:r>
          </a:p>
          <a:p>
            <a:r>
              <a:rPr lang="en-US" sz="2400" dirty="0">
                <a:latin typeface="+mj-lt"/>
                <a:hlinkClick r:id="rId2"/>
              </a:rPr>
              <a:t>Tess.friesen@mahec.net</a:t>
            </a:r>
            <a:endParaRPr lang="en-US" sz="2400" dirty="0">
              <a:latin typeface="+mj-lt"/>
            </a:endParaRPr>
          </a:p>
          <a:p>
            <a:endParaRPr lang="en-US" dirty="0"/>
          </a:p>
        </p:txBody>
      </p:sp>
    </p:spTree>
    <p:extLst>
      <p:ext uri="{BB962C8B-B14F-4D97-AF65-F5344CB8AC3E}">
        <p14:creationId xmlns:p14="http://schemas.microsoft.com/office/powerpoint/2010/main" val="13239147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F440CC-7997-4CC6-B658-8E1FF9050E06}"/>
              </a:ext>
            </a:extLst>
          </p:cNvPr>
          <p:cNvSpPr>
            <a:spLocks noGrp="1"/>
          </p:cNvSpPr>
          <p:nvPr>
            <p:ph type="body" sz="quarter" idx="10"/>
          </p:nvPr>
        </p:nvSpPr>
        <p:spPr>
          <a:xfrm>
            <a:off x="512064" y="1280160"/>
            <a:ext cx="7888288" cy="5494713"/>
          </a:xfrm>
        </p:spPr>
        <p:txBody>
          <a:bodyPr/>
          <a:lstStyle/>
          <a:p>
            <a:pPr marL="0" indent="0">
              <a:buNone/>
            </a:pPr>
            <a:r>
              <a:rPr lang="en-US" sz="2400" dirty="0">
                <a:solidFill>
                  <a:srgbClr val="17375E"/>
                </a:solidFill>
                <a:latin typeface="+mn-lt"/>
              </a:rPr>
              <a:t>Kellie Crosbie</a:t>
            </a:r>
            <a:r>
              <a:rPr lang="en-US" sz="2400" b="0" dirty="0">
                <a:solidFill>
                  <a:srgbClr val="17375E"/>
                </a:solidFill>
                <a:latin typeface="+mn-lt"/>
              </a:rPr>
              <a:t>, </a:t>
            </a:r>
            <a:r>
              <a:rPr lang="en-US" sz="2400" b="0" dirty="0">
                <a:solidFill>
                  <a:srgbClr val="17375E"/>
                </a:solidFill>
                <a:effectLst/>
                <a:latin typeface="+mn-lt"/>
                <a:ea typeface="Cambria" panose="02040503050406030204" pitchFamily="18" charset="0"/>
              </a:rPr>
              <a:t>Division of Mental Health, Developmental Disabilities, and Substance Use Services</a:t>
            </a:r>
          </a:p>
          <a:p>
            <a:pPr marL="114300" lvl="2" indent="0">
              <a:buNone/>
            </a:pPr>
            <a:endParaRPr lang="en-US" sz="2200" dirty="0">
              <a:solidFill>
                <a:srgbClr val="17375E"/>
              </a:solidFill>
              <a:latin typeface="+mn-lt"/>
            </a:endParaRPr>
          </a:p>
          <a:p>
            <a:pPr marL="118872" lvl="1" indent="0">
              <a:buNone/>
            </a:pPr>
            <a:r>
              <a:rPr lang="en-US" sz="2200" b="0" dirty="0">
                <a:solidFill>
                  <a:srgbClr val="17375E"/>
                </a:solidFill>
                <a:latin typeface="+mn-lt"/>
              </a:rPr>
              <a:t>The meeting recording, agenda and PowerPoint slides will be added to our NC DHHS Overdose/OPDAAC page within 7 days</a:t>
            </a:r>
          </a:p>
          <a:p>
            <a:pPr lvl="1">
              <a:buClr>
                <a:srgbClr val="17375E"/>
              </a:buClr>
            </a:pPr>
            <a:r>
              <a:rPr lang="en-US" sz="2000" b="0" dirty="0">
                <a:solidFill>
                  <a:srgbClr val="17375E"/>
                </a:solidFill>
                <a:latin typeface="+mn-lt"/>
                <a:hlinkClick r:id="rId3"/>
              </a:rPr>
              <a:t>https://www.ncdhhs.gov/about/department-initiatives/overdose-epidemic/nc-opioid-and-prescription-drug-abuse-advisory-committee</a:t>
            </a:r>
            <a:r>
              <a:rPr lang="en-US" sz="2000" b="0" dirty="0">
                <a:solidFill>
                  <a:srgbClr val="17375E"/>
                </a:solidFill>
                <a:latin typeface="+mn-lt"/>
              </a:rPr>
              <a:t> </a:t>
            </a:r>
          </a:p>
          <a:p>
            <a:pPr lvl="1">
              <a:buClr>
                <a:srgbClr val="17375E"/>
              </a:buClr>
            </a:pPr>
            <a:endParaRPr lang="en-US" sz="2200" dirty="0">
              <a:solidFill>
                <a:srgbClr val="17375E"/>
              </a:solidFill>
              <a:latin typeface="+mn-lt"/>
            </a:endParaRPr>
          </a:p>
          <a:p>
            <a:pPr marL="114300" lvl="2" indent="0">
              <a:buNone/>
            </a:pPr>
            <a:r>
              <a:rPr lang="en-US" sz="2200" dirty="0">
                <a:solidFill>
                  <a:srgbClr val="17375E"/>
                </a:solidFill>
                <a:latin typeface="+mn-lt"/>
              </a:rPr>
              <a:t>Next OPDAAC Meetings</a:t>
            </a:r>
            <a:r>
              <a:rPr lang="en-US" sz="2200" b="0" dirty="0">
                <a:solidFill>
                  <a:srgbClr val="17375E"/>
                </a:solidFill>
                <a:latin typeface="+mn-lt"/>
              </a:rPr>
              <a:t>: </a:t>
            </a:r>
          </a:p>
          <a:p>
            <a:pPr marL="457200" lvl="2" indent="-342900"/>
            <a:r>
              <a:rPr lang="en-US" sz="2000" b="0" dirty="0">
                <a:solidFill>
                  <a:srgbClr val="17375E"/>
                </a:solidFill>
                <a:latin typeface="+mn-lt"/>
              </a:rPr>
              <a:t>December 7, 2023 (hybrid)</a:t>
            </a:r>
          </a:p>
          <a:p>
            <a:pPr marL="457200" lvl="2" indent="-342900"/>
            <a:endParaRPr lang="en-US" sz="2200" b="0" dirty="0">
              <a:solidFill>
                <a:srgbClr val="17375E"/>
              </a:solidFill>
              <a:latin typeface="+mn-lt"/>
            </a:endParaRPr>
          </a:p>
          <a:p>
            <a:pPr marL="114300" lvl="2" indent="0">
              <a:buNone/>
            </a:pPr>
            <a:endParaRPr lang="en-US" sz="2200" b="0" dirty="0">
              <a:solidFill>
                <a:srgbClr val="17375E"/>
              </a:solidFill>
              <a:latin typeface="+mn-lt"/>
            </a:endParaRPr>
          </a:p>
          <a:p>
            <a:pPr marL="258318" lvl="2" indent="0">
              <a:buNone/>
            </a:pPr>
            <a:endParaRPr lang="en-US" sz="2400" b="0" dirty="0">
              <a:latin typeface="+mn-lt"/>
            </a:endParaRPr>
          </a:p>
          <a:p>
            <a:pPr marL="257175" lvl="1" indent="0">
              <a:buNone/>
            </a:pPr>
            <a:endParaRPr lang="en-US" dirty="0"/>
          </a:p>
        </p:txBody>
      </p:sp>
      <p:sp>
        <p:nvSpPr>
          <p:cNvPr id="5" name="Title 1">
            <a:extLst>
              <a:ext uri="{FF2B5EF4-FFF2-40B4-BE49-F238E27FC236}">
                <a16:creationId xmlns:a16="http://schemas.microsoft.com/office/drawing/2014/main" id="{80F9E336-C1DA-455F-8F46-78079C34F367}"/>
              </a:ext>
            </a:extLst>
          </p:cNvPr>
          <p:cNvSpPr>
            <a:spLocks noGrp="1"/>
          </p:cNvSpPr>
          <p:nvPr>
            <p:ph type="title"/>
          </p:nvPr>
        </p:nvSpPr>
        <p:spPr>
          <a:xfrm>
            <a:off x="320040" y="640080"/>
            <a:ext cx="8214335" cy="549275"/>
          </a:xfrm>
        </p:spPr>
        <p:txBody>
          <a:bodyPr/>
          <a:lstStyle/>
          <a:p>
            <a:r>
              <a:rPr lang="en-US" sz="2800" dirty="0">
                <a:solidFill>
                  <a:srgbClr val="17375E"/>
                </a:solidFill>
                <a:latin typeface="+mn-lt"/>
              </a:rPr>
              <a:t>Wrap up and THANK YOU!</a:t>
            </a:r>
            <a:endParaRPr lang="en-US" sz="2800" b="1" dirty="0">
              <a:latin typeface="+mn-lt"/>
            </a:endParaRPr>
          </a:p>
        </p:txBody>
      </p:sp>
    </p:spTree>
    <p:extLst>
      <p:ext uri="{BB962C8B-B14F-4D97-AF65-F5344CB8AC3E}">
        <p14:creationId xmlns:p14="http://schemas.microsoft.com/office/powerpoint/2010/main" val="3105340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2204910"/>
            <a:ext cx="9144000" cy="1371600"/>
          </a:xfrm>
          <a:prstGeom prst="rect">
            <a:avLst/>
          </a:prstGeom>
          <a:solidFill>
            <a:srgbClr val="1F497D"/>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37160" y="2286000"/>
            <a:ext cx="9144000" cy="910394"/>
          </a:xfrm>
          <a:solidFill>
            <a:srgbClr val="1F497D"/>
          </a:solidFill>
        </p:spPr>
        <p:txBody>
          <a:bodyPr/>
          <a:lstStyle/>
          <a:p>
            <a:pPr marL="0" marR="0">
              <a:lnSpc>
                <a:spcPct val="115000"/>
              </a:lnSpc>
              <a:spcBef>
                <a:spcPts val="0"/>
              </a:spcBef>
              <a:spcAft>
                <a:spcPts val="0"/>
              </a:spcAft>
            </a:pPr>
            <a:r>
              <a:rPr lang="en-US" sz="3200" b="1" dirty="0">
                <a:solidFill>
                  <a:schemeClr val="bg1"/>
                </a:solidFill>
                <a:effectLst/>
                <a:latin typeface="+mn-lt"/>
                <a:ea typeface="Cambria" panose="02040503050406030204" pitchFamily="18" charset="0"/>
                <a:cs typeface="Arial" panose="020B0604020202020204" pitchFamily="34" charset="0"/>
              </a:rPr>
              <a:t>Panel: </a:t>
            </a:r>
            <a:r>
              <a:rPr lang="en-US" sz="3200" b="1" dirty="0">
                <a:solidFill>
                  <a:schemeClr val="bg1"/>
                </a:solidFill>
                <a:effectLst/>
                <a:latin typeface="+mn-lt"/>
                <a:ea typeface="Cambria" panose="02040503050406030204" pitchFamily="18" charset="0"/>
                <a:cs typeface="Times New Roman" panose="02020603050405020304" pitchFamily="18" charset="0"/>
              </a:rPr>
              <a:t>EMS Bridge Programs for Buprenorphine Access</a:t>
            </a:r>
            <a:endParaRPr lang="en-US" sz="3200" dirty="0">
              <a:solidFill>
                <a:schemeClr val="bg1"/>
              </a:solidFill>
              <a:effectLst/>
              <a:latin typeface="+mn-lt"/>
              <a:ea typeface="Cambria" panose="02040503050406030204" pitchFamily="18" charset="0"/>
              <a:cs typeface="Arial" panose="020B0604020202020204" pitchFamily="34" charset="0"/>
            </a:endParaRPr>
          </a:p>
        </p:txBody>
      </p:sp>
      <p:sp>
        <p:nvSpPr>
          <p:cNvPr id="3" name="Rectangle 2">
            <a:extLst>
              <a:ext uri="{FF2B5EF4-FFF2-40B4-BE49-F238E27FC236}">
                <a16:creationId xmlns:a16="http://schemas.microsoft.com/office/drawing/2014/main" id="{C21C2D46-A04F-8C2A-A305-1C04D07E3CD8}"/>
              </a:ext>
            </a:extLst>
          </p:cNvPr>
          <p:cNvSpPr/>
          <p:nvPr/>
        </p:nvSpPr>
        <p:spPr>
          <a:xfrm>
            <a:off x="435769" y="3576510"/>
            <a:ext cx="8624455" cy="1755096"/>
          </a:xfrm>
          <a:prstGeom prst="rect">
            <a:avLst/>
          </a:prstGeom>
          <a:noFill/>
        </p:spPr>
        <p:txBody>
          <a:bodyPr wrap="square">
            <a:spAutoFit/>
          </a:bodyPr>
          <a:lstStyle/>
          <a:p>
            <a:pPr algn="r">
              <a:lnSpc>
                <a:spcPct val="115000"/>
              </a:lnSpc>
            </a:pPr>
            <a:r>
              <a:rPr lang="en-US" sz="2400" b="1" i="1" dirty="0">
                <a:solidFill>
                  <a:srgbClr val="17375E"/>
                </a:solidFill>
                <a:effectLst/>
                <a:ea typeface="Times New Roman" panose="02020603050405020304" pitchFamily="18" charset="0"/>
              </a:rPr>
              <a:t>Wendy Smith</a:t>
            </a:r>
          </a:p>
          <a:p>
            <a:pPr marR="0" lvl="0" algn="r">
              <a:lnSpc>
                <a:spcPct val="115000"/>
              </a:lnSpc>
              <a:spcAft>
                <a:spcPts val="0"/>
              </a:spcAft>
            </a:pPr>
            <a:r>
              <a:rPr lang="en-US" sz="2400" b="1" i="1" dirty="0">
                <a:solidFill>
                  <a:srgbClr val="17375E"/>
                </a:solidFill>
              </a:rPr>
              <a:t>Sonya Creek</a:t>
            </a:r>
          </a:p>
          <a:p>
            <a:pPr marR="0" lvl="0" algn="r">
              <a:lnSpc>
                <a:spcPct val="115000"/>
              </a:lnSpc>
              <a:spcAft>
                <a:spcPts val="0"/>
              </a:spcAft>
            </a:pPr>
            <a:r>
              <a:rPr lang="en-US" sz="2400" b="1" i="1" dirty="0">
                <a:solidFill>
                  <a:srgbClr val="17375E"/>
                </a:solidFill>
                <a:effectLst/>
                <a:ea typeface="Cambria" panose="02040503050406030204" pitchFamily="18" charset="0"/>
                <a:cs typeface="Times New Roman" panose="02020603050405020304" pitchFamily="18" charset="0"/>
              </a:rPr>
              <a:t>Shellie </a:t>
            </a:r>
            <a:r>
              <a:rPr lang="en-US" sz="2400" b="1" i="1" dirty="0" err="1">
                <a:solidFill>
                  <a:srgbClr val="17375E"/>
                </a:solidFill>
                <a:effectLst/>
                <a:ea typeface="Cambria" panose="02040503050406030204" pitchFamily="18" charset="0"/>
                <a:cs typeface="Times New Roman" panose="02020603050405020304" pitchFamily="18" charset="0"/>
              </a:rPr>
              <a:t>Kilgo</a:t>
            </a:r>
            <a:endParaRPr lang="en-US" sz="2400" b="1" i="1" dirty="0">
              <a:solidFill>
                <a:srgbClr val="17375E"/>
              </a:solidFill>
            </a:endParaRPr>
          </a:p>
          <a:p>
            <a:pPr marR="0" lvl="0" algn="r">
              <a:lnSpc>
                <a:spcPct val="115000"/>
              </a:lnSpc>
              <a:spcAft>
                <a:spcPts val="0"/>
              </a:spcAft>
            </a:pPr>
            <a:r>
              <a:rPr lang="en-US" sz="2400" b="1" i="1" dirty="0">
                <a:solidFill>
                  <a:srgbClr val="17375E"/>
                </a:solidFill>
                <a:effectLst/>
              </a:rPr>
              <a:t>       </a:t>
            </a:r>
            <a:endParaRPr lang="en-US" sz="2400" b="1" i="1" u="none" strike="noStrike" dirty="0">
              <a:solidFill>
                <a:srgbClr val="17375E"/>
              </a:solidFill>
              <a:effectLst/>
            </a:endParaRPr>
          </a:p>
        </p:txBody>
      </p:sp>
    </p:spTree>
    <p:extLst>
      <p:ext uri="{BB962C8B-B14F-4D97-AF65-F5344CB8AC3E}">
        <p14:creationId xmlns:p14="http://schemas.microsoft.com/office/powerpoint/2010/main" val="3213098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1224437" y="4209594"/>
            <a:ext cx="2553613" cy="2553613"/>
          </a:xfrm>
          <a:custGeom>
            <a:avLst/>
            <a:gdLst/>
            <a:ahLst/>
            <a:cxnLst/>
            <a:rect l="l" t="t" r="r" b="b"/>
            <a:pathLst>
              <a:path w="5107226" h="5107226">
                <a:moveTo>
                  <a:pt x="0" y="0"/>
                </a:moveTo>
                <a:lnTo>
                  <a:pt x="5107226" y="0"/>
                </a:lnTo>
                <a:lnTo>
                  <a:pt x="5107226" y="5107226"/>
                </a:lnTo>
                <a:lnTo>
                  <a:pt x="0" y="5107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3" name="Freeform 3"/>
          <p:cNvSpPr/>
          <p:nvPr/>
        </p:nvSpPr>
        <p:spPr>
          <a:xfrm rot="2700000">
            <a:off x="-1239776" y="798778"/>
            <a:ext cx="2479552" cy="2479552"/>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4" name="Freeform 4"/>
          <p:cNvSpPr/>
          <p:nvPr/>
        </p:nvSpPr>
        <p:spPr>
          <a:xfrm rot="2700000">
            <a:off x="475048" y="1532676"/>
            <a:ext cx="3394026" cy="3394026"/>
          </a:xfrm>
          <a:custGeom>
            <a:avLst/>
            <a:gdLst/>
            <a:ahLst/>
            <a:cxnLst/>
            <a:rect l="l" t="t" r="r" b="b"/>
            <a:pathLst>
              <a:path w="6788052" h="6788052">
                <a:moveTo>
                  <a:pt x="0" y="0"/>
                </a:moveTo>
                <a:lnTo>
                  <a:pt x="6788052" y="0"/>
                </a:lnTo>
                <a:lnTo>
                  <a:pt x="6788052" y="6788052"/>
                </a:lnTo>
                <a:lnTo>
                  <a:pt x="0" y="67880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grpSp>
        <p:nvGrpSpPr>
          <p:cNvPr id="5" name="Group 5"/>
          <p:cNvGrpSpPr>
            <a:grpSpLocks noChangeAspect="1"/>
          </p:cNvGrpSpPr>
          <p:nvPr/>
        </p:nvGrpSpPr>
        <p:grpSpPr>
          <a:xfrm>
            <a:off x="759000" y="1770280"/>
            <a:ext cx="2826123" cy="2918819"/>
            <a:chOff x="0" y="0"/>
            <a:chExt cx="6350000" cy="6558280"/>
          </a:xfrm>
        </p:grpSpPr>
        <p:sp>
          <p:nvSpPr>
            <p:cNvPr id="6" name="Freeform 6"/>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531" r="-531"/>
              </a:stretch>
            </a:blipFill>
          </p:spPr>
          <p:txBody>
            <a:bodyPr/>
            <a:lstStyle/>
            <a:p>
              <a:pPr defTabSz="457200"/>
              <a:endParaRPr lang="en-US" sz="900">
                <a:solidFill>
                  <a:prstClr val="black"/>
                </a:solidFill>
                <a:latin typeface="Calibri"/>
              </a:endParaRPr>
            </a:p>
          </p:txBody>
        </p:sp>
        <p:sp>
          <p:nvSpPr>
            <p:cNvPr id="7" name="Freeform 7"/>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94B8AB"/>
            </a:solidFill>
          </p:spPr>
          <p:txBody>
            <a:bodyPr/>
            <a:lstStyle/>
            <a:p>
              <a:pPr defTabSz="457200"/>
              <a:endParaRPr lang="en-US" sz="900">
                <a:solidFill>
                  <a:prstClr val="black"/>
                </a:solidFill>
                <a:latin typeface="Calibri"/>
              </a:endParaRPr>
            </a:p>
          </p:txBody>
        </p:sp>
      </p:grpSp>
      <p:grpSp>
        <p:nvGrpSpPr>
          <p:cNvPr id="8" name="Group 8"/>
          <p:cNvGrpSpPr/>
          <p:nvPr/>
        </p:nvGrpSpPr>
        <p:grpSpPr>
          <a:xfrm>
            <a:off x="8929688" y="723347"/>
            <a:ext cx="296975" cy="5449814"/>
            <a:chOff x="0" y="0"/>
            <a:chExt cx="156431" cy="2870684"/>
          </a:xfrm>
        </p:grpSpPr>
        <p:sp>
          <p:nvSpPr>
            <p:cNvPr id="9" name="Freeform 9"/>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txBody>
            <a:bodyPr/>
            <a:lstStyle/>
            <a:p>
              <a:pPr defTabSz="457200"/>
              <a:endParaRPr lang="en-US" sz="900">
                <a:solidFill>
                  <a:prstClr val="black"/>
                </a:solidFill>
                <a:latin typeface="Calibri"/>
              </a:endParaRPr>
            </a:p>
          </p:txBody>
        </p:sp>
        <p:sp>
          <p:nvSpPr>
            <p:cNvPr id="10" name="TextBox 10"/>
            <p:cNvSpPr txBox="1"/>
            <p:nvPr/>
          </p:nvSpPr>
          <p:spPr>
            <a:xfrm>
              <a:off x="0" y="-47625"/>
              <a:ext cx="812800" cy="860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sp>
        <p:nvSpPr>
          <p:cNvPr id="11" name="TextBox 11"/>
          <p:cNvSpPr txBox="1"/>
          <p:nvPr/>
        </p:nvSpPr>
        <p:spPr>
          <a:xfrm>
            <a:off x="4268173" y="2461359"/>
            <a:ext cx="4361478" cy="1231106"/>
          </a:xfrm>
          <a:prstGeom prst="rect">
            <a:avLst/>
          </a:prstGeom>
        </p:spPr>
        <p:txBody>
          <a:bodyPr lIns="0" tIns="0" rIns="0" bIns="0" rtlCol="0" anchor="t">
            <a:spAutoFit/>
          </a:bodyPr>
          <a:lstStyle/>
          <a:p>
            <a:pPr algn="r" defTabSz="457200">
              <a:lnSpc>
                <a:spcPts val="3190"/>
              </a:lnSpc>
            </a:pPr>
            <a:r>
              <a:rPr lang="en-US" sz="2900" dirty="0">
                <a:solidFill>
                  <a:srgbClr val="040404"/>
                </a:solidFill>
                <a:latin typeface="Garet ExtraBold"/>
              </a:rPr>
              <a:t>SURRY COUNTY BRIDGE TO CARE PROGRAM</a:t>
            </a:r>
          </a:p>
        </p:txBody>
      </p:sp>
      <p:sp>
        <p:nvSpPr>
          <p:cNvPr id="12" name="TextBox 12"/>
          <p:cNvSpPr txBox="1"/>
          <p:nvPr/>
        </p:nvSpPr>
        <p:spPr>
          <a:xfrm>
            <a:off x="6109731" y="4083766"/>
            <a:ext cx="2519919" cy="179536"/>
          </a:xfrm>
          <a:prstGeom prst="rect">
            <a:avLst/>
          </a:prstGeom>
        </p:spPr>
        <p:txBody>
          <a:bodyPr lIns="0" tIns="0" rIns="0" bIns="0" rtlCol="0" anchor="t">
            <a:spAutoFit/>
          </a:bodyPr>
          <a:lstStyle/>
          <a:p>
            <a:pPr algn="r" defTabSz="457200">
              <a:lnSpc>
                <a:spcPts val="1417"/>
              </a:lnSpc>
            </a:pPr>
            <a:r>
              <a:rPr lang="en-US" sz="1350" dirty="0">
                <a:solidFill>
                  <a:srgbClr val="4F826F"/>
                </a:solidFill>
                <a:latin typeface="Montserrat Semi-Bold Italics"/>
              </a:rPr>
              <a:t> October 2023</a:t>
            </a:r>
          </a:p>
        </p:txBody>
      </p:sp>
      <p:sp>
        <p:nvSpPr>
          <p:cNvPr id="13" name="Freeform 13"/>
          <p:cNvSpPr/>
          <p:nvPr/>
        </p:nvSpPr>
        <p:spPr>
          <a:xfrm rot="2700000">
            <a:off x="622039" y="799370"/>
            <a:ext cx="798352" cy="798352"/>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endParaRPr lang="en-US" sz="900">
              <a:solidFill>
                <a:prstClr val="black"/>
              </a:solidFill>
              <a:latin typeface="Calibri"/>
            </a:endParaRPr>
          </a:p>
        </p:txBody>
      </p:sp>
      <p:sp>
        <p:nvSpPr>
          <p:cNvPr id="14" name="Freeform 14"/>
          <p:cNvSpPr/>
          <p:nvPr/>
        </p:nvSpPr>
        <p:spPr>
          <a:xfrm rot="2700000">
            <a:off x="3304476" y="4446504"/>
            <a:ext cx="798352" cy="798352"/>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00"/>
            <a:endParaRPr lang="en-US" sz="900">
              <a:solidFill>
                <a:prstClr val="black"/>
              </a:solidFill>
              <a:latin typeface="Calibri"/>
            </a:endParaRPr>
          </a:p>
        </p:txBody>
      </p:sp>
      <p:sp>
        <p:nvSpPr>
          <p:cNvPr id="15" name="Freeform 15"/>
          <p:cNvSpPr/>
          <p:nvPr/>
        </p:nvSpPr>
        <p:spPr>
          <a:xfrm rot="2700000">
            <a:off x="2846521" y="5036843"/>
            <a:ext cx="447979" cy="447979"/>
          </a:xfrm>
          <a:custGeom>
            <a:avLst/>
            <a:gdLst/>
            <a:ahLst/>
            <a:cxnLst/>
            <a:rect l="l" t="t" r="r" b="b"/>
            <a:pathLst>
              <a:path w="895958" h="895958">
                <a:moveTo>
                  <a:pt x="0" y="0"/>
                </a:moveTo>
                <a:lnTo>
                  <a:pt x="895958" y="0"/>
                </a:lnTo>
                <a:lnTo>
                  <a:pt x="895958" y="895958"/>
                </a:lnTo>
                <a:lnTo>
                  <a:pt x="0" y="8959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16" name="Freeform 16"/>
          <p:cNvSpPr/>
          <p:nvPr/>
        </p:nvSpPr>
        <p:spPr>
          <a:xfrm rot="2700000">
            <a:off x="290361" y="5036843"/>
            <a:ext cx="447979" cy="447979"/>
          </a:xfrm>
          <a:custGeom>
            <a:avLst/>
            <a:gdLst/>
            <a:ahLst/>
            <a:cxnLst/>
            <a:rect l="l" t="t" r="r" b="b"/>
            <a:pathLst>
              <a:path w="895958" h="895958">
                <a:moveTo>
                  <a:pt x="0" y="0"/>
                </a:moveTo>
                <a:lnTo>
                  <a:pt x="895958" y="0"/>
                </a:lnTo>
                <a:lnTo>
                  <a:pt x="895958" y="895958"/>
                </a:lnTo>
                <a:lnTo>
                  <a:pt x="0" y="8959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grpSp>
        <p:nvGrpSpPr>
          <p:cNvPr id="17" name="Group 17"/>
          <p:cNvGrpSpPr/>
          <p:nvPr/>
        </p:nvGrpSpPr>
        <p:grpSpPr>
          <a:xfrm>
            <a:off x="-146716" y="1894737"/>
            <a:ext cx="448214" cy="44821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826F"/>
            </a:solidFill>
          </p:spPr>
          <p:txBody>
            <a:bodyPr/>
            <a:lstStyle/>
            <a:p>
              <a:pPr defTabSz="457200"/>
              <a:endParaRPr lang="en-US" sz="900">
                <a:solidFill>
                  <a:prstClr val="black"/>
                </a:solidFill>
                <a:latin typeface="Calibri"/>
              </a:endParaRPr>
            </a:p>
          </p:txBody>
        </p:sp>
        <p:sp>
          <p:nvSpPr>
            <p:cNvPr id="19" name="TextBox 19"/>
            <p:cNvSpPr txBox="1"/>
            <p:nvPr/>
          </p:nvSpPr>
          <p:spPr>
            <a:xfrm>
              <a:off x="76200" y="28575"/>
              <a:ext cx="660400" cy="7080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7389875" y="3592727"/>
            <a:ext cx="2479552" cy="2479552"/>
          </a:xfrm>
          <a:custGeom>
            <a:avLst/>
            <a:gdLst/>
            <a:ahLst/>
            <a:cxnLst/>
            <a:rect l="l" t="t" r="r" b="b"/>
            <a:pathLst>
              <a:path w="4959103" h="4959103">
                <a:moveTo>
                  <a:pt x="0" y="0"/>
                </a:moveTo>
                <a:lnTo>
                  <a:pt x="4959102" y="0"/>
                </a:lnTo>
                <a:lnTo>
                  <a:pt x="4959102" y="4959103"/>
                </a:lnTo>
                <a:lnTo>
                  <a:pt x="0" y="4959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3" name="Freeform 3"/>
          <p:cNvSpPr/>
          <p:nvPr/>
        </p:nvSpPr>
        <p:spPr>
          <a:xfrm rot="2700000">
            <a:off x="-1236700" y="910640"/>
            <a:ext cx="2494402" cy="2494402"/>
          </a:xfrm>
          <a:custGeom>
            <a:avLst/>
            <a:gdLst/>
            <a:ahLst/>
            <a:cxnLst/>
            <a:rect l="l" t="t" r="r" b="b"/>
            <a:pathLst>
              <a:path w="4988804" h="4988804">
                <a:moveTo>
                  <a:pt x="0" y="0"/>
                </a:moveTo>
                <a:lnTo>
                  <a:pt x="4988804" y="0"/>
                </a:lnTo>
                <a:lnTo>
                  <a:pt x="4988804" y="4988804"/>
                </a:lnTo>
                <a:lnTo>
                  <a:pt x="0" y="498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4" name="Freeform 4"/>
          <p:cNvSpPr/>
          <p:nvPr/>
        </p:nvSpPr>
        <p:spPr>
          <a:xfrm rot="2700000">
            <a:off x="-741617" y="3878800"/>
            <a:ext cx="1158102" cy="1158102"/>
          </a:xfrm>
          <a:custGeom>
            <a:avLst/>
            <a:gdLst/>
            <a:ahLst/>
            <a:cxnLst/>
            <a:rect l="l" t="t" r="r" b="b"/>
            <a:pathLst>
              <a:path w="2316204" h="2316204">
                <a:moveTo>
                  <a:pt x="0" y="0"/>
                </a:moveTo>
                <a:lnTo>
                  <a:pt x="2316204" y="0"/>
                </a:lnTo>
                <a:lnTo>
                  <a:pt x="2316204" y="2316204"/>
                </a:lnTo>
                <a:lnTo>
                  <a:pt x="0" y="23162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5" name="Freeform 5"/>
          <p:cNvSpPr/>
          <p:nvPr/>
        </p:nvSpPr>
        <p:spPr>
          <a:xfrm rot="2871165">
            <a:off x="382345" y="3591871"/>
            <a:ext cx="512403" cy="512403"/>
          </a:xfrm>
          <a:custGeom>
            <a:avLst/>
            <a:gdLst/>
            <a:ahLst/>
            <a:cxnLst/>
            <a:rect l="l" t="t" r="r" b="b"/>
            <a:pathLst>
              <a:path w="1024805" h="1024805">
                <a:moveTo>
                  <a:pt x="0" y="0"/>
                </a:moveTo>
                <a:lnTo>
                  <a:pt x="1024805" y="0"/>
                </a:lnTo>
                <a:lnTo>
                  <a:pt x="1024805" y="1024805"/>
                </a:lnTo>
                <a:lnTo>
                  <a:pt x="0" y="1024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6" name="Freeform 6"/>
          <p:cNvSpPr/>
          <p:nvPr/>
        </p:nvSpPr>
        <p:spPr>
          <a:xfrm rot="2871165">
            <a:off x="9005940" y="3020873"/>
            <a:ext cx="512403" cy="512403"/>
          </a:xfrm>
          <a:custGeom>
            <a:avLst/>
            <a:gdLst/>
            <a:ahLst/>
            <a:cxnLst/>
            <a:rect l="l" t="t" r="r" b="b"/>
            <a:pathLst>
              <a:path w="1024805" h="1024805">
                <a:moveTo>
                  <a:pt x="0" y="0"/>
                </a:moveTo>
                <a:lnTo>
                  <a:pt x="1024804" y="0"/>
                </a:lnTo>
                <a:lnTo>
                  <a:pt x="1024804" y="1024805"/>
                </a:lnTo>
                <a:lnTo>
                  <a:pt x="0" y="1024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7" name="Freeform 7"/>
          <p:cNvSpPr/>
          <p:nvPr/>
        </p:nvSpPr>
        <p:spPr>
          <a:xfrm rot="2871165">
            <a:off x="907753" y="994452"/>
            <a:ext cx="251810" cy="251810"/>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8" name="Freeform 8"/>
          <p:cNvSpPr/>
          <p:nvPr/>
        </p:nvSpPr>
        <p:spPr>
          <a:xfrm rot="2871165">
            <a:off x="8774362" y="2880194"/>
            <a:ext cx="251810" cy="251810"/>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9" name="Freeform 9"/>
          <p:cNvSpPr/>
          <p:nvPr/>
        </p:nvSpPr>
        <p:spPr>
          <a:xfrm rot="2871165">
            <a:off x="2553887" y="1987421"/>
            <a:ext cx="141284" cy="141284"/>
          </a:xfrm>
          <a:custGeom>
            <a:avLst/>
            <a:gdLst/>
            <a:ahLst/>
            <a:cxnLst/>
            <a:rect l="l" t="t" r="r" b="b"/>
            <a:pathLst>
              <a:path w="282567" h="282567">
                <a:moveTo>
                  <a:pt x="0" y="0"/>
                </a:moveTo>
                <a:lnTo>
                  <a:pt x="282567" y="0"/>
                </a:lnTo>
                <a:lnTo>
                  <a:pt x="282567" y="282566"/>
                </a:lnTo>
                <a:lnTo>
                  <a:pt x="0" y="2825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10" name="Freeform 10"/>
          <p:cNvSpPr/>
          <p:nvPr/>
        </p:nvSpPr>
        <p:spPr>
          <a:xfrm rot="2871165">
            <a:off x="2553887" y="2857400"/>
            <a:ext cx="141284" cy="141284"/>
          </a:xfrm>
          <a:custGeom>
            <a:avLst/>
            <a:gdLst/>
            <a:ahLst/>
            <a:cxnLst/>
            <a:rect l="l" t="t" r="r" b="b"/>
            <a:pathLst>
              <a:path w="282567" h="282567">
                <a:moveTo>
                  <a:pt x="0" y="0"/>
                </a:moveTo>
                <a:lnTo>
                  <a:pt x="282567" y="0"/>
                </a:lnTo>
                <a:lnTo>
                  <a:pt x="282567" y="282567"/>
                </a:lnTo>
                <a:lnTo>
                  <a:pt x="0" y="2825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11" name="Freeform 11"/>
          <p:cNvSpPr/>
          <p:nvPr/>
        </p:nvSpPr>
        <p:spPr>
          <a:xfrm rot="2700000">
            <a:off x="6836433" y="5102586"/>
            <a:ext cx="798352" cy="798352"/>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12" name="Freeform 12"/>
          <p:cNvSpPr/>
          <p:nvPr/>
        </p:nvSpPr>
        <p:spPr>
          <a:xfrm rot="2700000">
            <a:off x="897318" y="1285701"/>
            <a:ext cx="798352" cy="798352"/>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13" name="TextBox 13"/>
          <p:cNvSpPr txBox="1"/>
          <p:nvPr/>
        </p:nvSpPr>
        <p:spPr>
          <a:xfrm>
            <a:off x="2560320" y="1097209"/>
            <a:ext cx="6456258" cy="583942"/>
          </a:xfrm>
          <a:prstGeom prst="rect">
            <a:avLst/>
          </a:prstGeom>
        </p:spPr>
        <p:txBody>
          <a:bodyPr lIns="0" tIns="0" rIns="0" bIns="0" rtlCol="0" anchor="t">
            <a:spAutoFit/>
          </a:bodyPr>
          <a:lstStyle/>
          <a:p>
            <a:pPr defTabSz="457200">
              <a:lnSpc>
                <a:spcPts val="5115"/>
              </a:lnSpc>
            </a:pPr>
            <a:r>
              <a:rPr lang="en-US" sz="3200" b="1" dirty="0">
                <a:solidFill>
                  <a:srgbClr val="040404"/>
                </a:solidFill>
                <a:latin typeface="Arial" panose="020B0604020202020204" pitchFamily="34" charset="0"/>
                <a:cs typeface="Arial" panose="020B0604020202020204" pitchFamily="34" charset="0"/>
              </a:rPr>
              <a:t>Overview</a:t>
            </a:r>
            <a:endParaRPr lang="en-US" sz="3600" b="1" dirty="0">
              <a:solidFill>
                <a:srgbClr val="040404"/>
              </a:solidFill>
              <a:latin typeface="Arial" panose="020B0604020202020204" pitchFamily="34" charset="0"/>
              <a:cs typeface="Arial" panose="020B0604020202020204" pitchFamily="34" charset="0"/>
            </a:endParaRPr>
          </a:p>
        </p:txBody>
      </p:sp>
      <p:sp>
        <p:nvSpPr>
          <p:cNvPr id="14" name="TextBox 14"/>
          <p:cNvSpPr txBox="1"/>
          <p:nvPr/>
        </p:nvSpPr>
        <p:spPr>
          <a:xfrm>
            <a:off x="2834640" y="1943984"/>
            <a:ext cx="1901400" cy="333425"/>
          </a:xfrm>
          <a:prstGeom prst="rect">
            <a:avLst/>
          </a:prstGeom>
        </p:spPr>
        <p:txBody>
          <a:bodyPr lIns="0" tIns="0" rIns="0" bIns="0" rtlCol="0" anchor="t">
            <a:spAutoFit/>
          </a:bodyPr>
          <a:lstStyle/>
          <a:p>
            <a:pPr defTabSz="457200">
              <a:lnSpc>
                <a:spcPts val="2641"/>
              </a:lnSpc>
              <a:spcBef>
                <a:spcPct val="0"/>
              </a:spcBef>
            </a:pPr>
            <a:r>
              <a:rPr lang="en-US" sz="2400" dirty="0">
                <a:solidFill>
                  <a:srgbClr val="040404"/>
                </a:solidFill>
                <a:latin typeface="Arial" panose="020B0604020202020204" pitchFamily="34" charset="0"/>
                <a:cs typeface="Arial" panose="020B0604020202020204" pitchFamily="34" charset="0"/>
              </a:rPr>
              <a:t>ABOUT US</a:t>
            </a:r>
          </a:p>
        </p:txBody>
      </p:sp>
      <p:sp>
        <p:nvSpPr>
          <p:cNvPr id="15" name="TextBox 15"/>
          <p:cNvSpPr txBox="1"/>
          <p:nvPr/>
        </p:nvSpPr>
        <p:spPr>
          <a:xfrm>
            <a:off x="2834640" y="3796829"/>
            <a:ext cx="2404361" cy="333425"/>
          </a:xfrm>
          <a:prstGeom prst="rect">
            <a:avLst/>
          </a:prstGeom>
        </p:spPr>
        <p:txBody>
          <a:bodyPr wrap="square" lIns="0" tIns="0" rIns="0" bIns="0" rtlCol="0" anchor="t">
            <a:spAutoFit/>
          </a:bodyPr>
          <a:lstStyle/>
          <a:p>
            <a:pPr defTabSz="457200">
              <a:lnSpc>
                <a:spcPts val="2641"/>
              </a:lnSpc>
              <a:spcBef>
                <a:spcPct val="0"/>
              </a:spcBef>
            </a:pPr>
            <a:r>
              <a:rPr lang="en-US" sz="2400" dirty="0">
                <a:solidFill>
                  <a:srgbClr val="040404"/>
                </a:solidFill>
                <a:latin typeface="Arial" panose="020B0604020202020204" pitchFamily="34" charset="0"/>
                <a:cs typeface="Arial" panose="020B0604020202020204" pitchFamily="34" charset="0"/>
              </a:rPr>
              <a:t>OUR VISION</a:t>
            </a:r>
          </a:p>
        </p:txBody>
      </p:sp>
      <p:grpSp>
        <p:nvGrpSpPr>
          <p:cNvPr id="16" name="Group 16"/>
          <p:cNvGrpSpPr/>
          <p:nvPr/>
        </p:nvGrpSpPr>
        <p:grpSpPr>
          <a:xfrm>
            <a:off x="8485833" y="3429000"/>
            <a:ext cx="287634" cy="28763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pPr defTabSz="457200"/>
              <a:endParaRPr lang="en-US" sz="900">
                <a:solidFill>
                  <a:prstClr val="black"/>
                </a:solidFill>
                <a:latin typeface="Calibri"/>
              </a:endParaRPr>
            </a:p>
          </p:txBody>
        </p:sp>
        <p:sp>
          <p:nvSpPr>
            <p:cNvPr id="18" name="TextBox 18"/>
            <p:cNvSpPr txBox="1"/>
            <p:nvPr/>
          </p:nvSpPr>
          <p:spPr>
            <a:xfrm>
              <a:off x="76200" y="28575"/>
              <a:ext cx="660400" cy="7080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19" name="Group 19"/>
          <p:cNvGrpSpPr/>
          <p:nvPr/>
        </p:nvGrpSpPr>
        <p:grpSpPr>
          <a:xfrm>
            <a:off x="-143817" y="3199778"/>
            <a:ext cx="287634" cy="28763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pPr defTabSz="457200"/>
              <a:endParaRPr lang="en-US" sz="900">
                <a:solidFill>
                  <a:prstClr val="black"/>
                </a:solidFill>
                <a:latin typeface="Calibri"/>
              </a:endParaRPr>
            </a:p>
          </p:txBody>
        </p:sp>
        <p:sp>
          <p:nvSpPr>
            <p:cNvPr id="21" name="TextBox 21"/>
            <p:cNvSpPr txBox="1"/>
            <p:nvPr/>
          </p:nvSpPr>
          <p:spPr>
            <a:xfrm>
              <a:off x="76200" y="28575"/>
              <a:ext cx="660400" cy="7080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sp>
        <p:nvSpPr>
          <p:cNvPr id="22" name="TextBox 22"/>
          <p:cNvSpPr txBox="1"/>
          <p:nvPr/>
        </p:nvSpPr>
        <p:spPr>
          <a:xfrm>
            <a:off x="2834640" y="2871125"/>
            <a:ext cx="1772780" cy="333425"/>
          </a:xfrm>
          <a:prstGeom prst="rect">
            <a:avLst/>
          </a:prstGeom>
        </p:spPr>
        <p:txBody>
          <a:bodyPr lIns="0" tIns="0" rIns="0" bIns="0" rtlCol="0" anchor="t">
            <a:spAutoFit/>
          </a:bodyPr>
          <a:lstStyle/>
          <a:p>
            <a:pPr defTabSz="457200">
              <a:lnSpc>
                <a:spcPts val="2641"/>
              </a:lnSpc>
              <a:spcBef>
                <a:spcPct val="0"/>
              </a:spcBef>
            </a:pPr>
            <a:r>
              <a:rPr lang="en-US" sz="2400" dirty="0">
                <a:solidFill>
                  <a:srgbClr val="040404"/>
                </a:solidFill>
                <a:latin typeface="Arial" panose="020B0604020202020204" pitchFamily="34" charset="0"/>
                <a:cs typeface="Arial" panose="020B0604020202020204" pitchFamily="34" charset="0"/>
              </a:rPr>
              <a:t>OUR TEAM</a:t>
            </a:r>
          </a:p>
        </p:txBody>
      </p:sp>
      <p:sp>
        <p:nvSpPr>
          <p:cNvPr id="23" name="Freeform 23"/>
          <p:cNvSpPr/>
          <p:nvPr/>
        </p:nvSpPr>
        <p:spPr>
          <a:xfrm rot="2871165">
            <a:off x="2553419" y="3836480"/>
            <a:ext cx="139014" cy="139014"/>
          </a:xfrm>
          <a:custGeom>
            <a:avLst/>
            <a:gdLst/>
            <a:ahLst/>
            <a:cxnLst/>
            <a:rect l="l" t="t" r="r" b="b"/>
            <a:pathLst>
              <a:path w="278027" h="278027">
                <a:moveTo>
                  <a:pt x="0" y="0"/>
                </a:moveTo>
                <a:lnTo>
                  <a:pt x="278027" y="0"/>
                </a:lnTo>
                <a:lnTo>
                  <a:pt x="278027" y="278027"/>
                </a:lnTo>
                <a:lnTo>
                  <a:pt x="0" y="2780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24" name="TextBox 24"/>
          <p:cNvSpPr txBox="1"/>
          <p:nvPr/>
        </p:nvSpPr>
        <p:spPr>
          <a:xfrm>
            <a:off x="2834640" y="4186418"/>
            <a:ext cx="3697616" cy="1282402"/>
          </a:xfrm>
          <a:prstGeom prst="rect">
            <a:avLst/>
          </a:prstGeom>
        </p:spPr>
        <p:txBody>
          <a:bodyPr wrap="square" lIns="0" tIns="0" rIns="0" bIns="0" rtlCol="0" anchor="t">
            <a:spAutoFit/>
          </a:bodyPr>
          <a:lstStyle/>
          <a:p>
            <a:pPr defTabSz="457200">
              <a:lnSpc>
                <a:spcPts val="2015"/>
              </a:lnSpc>
              <a:spcBef>
                <a:spcPct val="0"/>
              </a:spcBef>
            </a:pPr>
            <a:r>
              <a:rPr lang="en-US" sz="2000" dirty="0">
                <a:solidFill>
                  <a:srgbClr val="040404"/>
                </a:solidFill>
                <a:latin typeface="Arial" panose="020B0604020202020204" pitchFamily="34" charset="0"/>
                <a:cs typeface="Arial" panose="020B0604020202020204" pitchFamily="34" charset="0"/>
              </a:rPr>
              <a:t>At Surry County, our mission it to bridge people in additional to long-term recovery through a nonjudgmental, effective, caring, and low-barrier approach. </a:t>
            </a:r>
          </a:p>
        </p:txBody>
      </p:sp>
      <p:sp>
        <p:nvSpPr>
          <p:cNvPr id="25" name="TextBox 25"/>
          <p:cNvSpPr txBox="1"/>
          <p:nvPr/>
        </p:nvSpPr>
        <p:spPr>
          <a:xfrm>
            <a:off x="2834640" y="3200400"/>
            <a:ext cx="658842" cy="198581"/>
          </a:xfrm>
          <a:prstGeom prst="rect">
            <a:avLst/>
          </a:prstGeom>
        </p:spPr>
        <p:txBody>
          <a:bodyPr wrap="square" lIns="0" tIns="0" rIns="0" bIns="0" rtlCol="0" anchor="t">
            <a:spAutoFit/>
          </a:bodyPr>
          <a:lstStyle/>
          <a:p>
            <a:pPr algn="ctr" defTabSz="457200">
              <a:lnSpc>
                <a:spcPts val="1668"/>
              </a:lnSpc>
              <a:spcBef>
                <a:spcPct val="0"/>
              </a:spcBef>
            </a:pPr>
            <a:r>
              <a:rPr lang="en-US" sz="1200" dirty="0">
                <a:solidFill>
                  <a:srgbClr val="040404"/>
                </a:solidFill>
                <a:latin typeface="Arial" panose="020B0604020202020204" pitchFamily="34" charset="0"/>
                <a:cs typeface="Arial" panose="020B0604020202020204" pitchFamily="34" charset="0"/>
              </a:rPr>
              <a:t>SCOSAR</a:t>
            </a:r>
          </a:p>
        </p:txBody>
      </p:sp>
      <p:sp>
        <p:nvSpPr>
          <p:cNvPr id="26" name="TextBox 26"/>
          <p:cNvSpPr txBox="1"/>
          <p:nvPr/>
        </p:nvSpPr>
        <p:spPr>
          <a:xfrm>
            <a:off x="3549395" y="3199778"/>
            <a:ext cx="343270" cy="203902"/>
          </a:xfrm>
          <a:prstGeom prst="rect">
            <a:avLst/>
          </a:prstGeom>
        </p:spPr>
        <p:txBody>
          <a:bodyPr wrap="square" lIns="0" tIns="0" rIns="0" bIns="0" rtlCol="0" anchor="t">
            <a:spAutoFit/>
          </a:bodyPr>
          <a:lstStyle/>
          <a:p>
            <a:pPr algn="ctr" defTabSz="457200">
              <a:lnSpc>
                <a:spcPts val="1668"/>
              </a:lnSpc>
              <a:spcBef>
                <a:spcPct val="0"/>
              </a:spcBef>
            </a:pPr>
            <a:r>
              <a:rPr lang="en-US" sz="1200" dirty="0">
                <a:solidFill>
                  <a:srgbClr val="040404"/>
                </a:solidFill>
                <a:latin typeface="Arial" panose="020B0604020202020204" pitchFamily="34" charset="0"/>
                <a:cs typeface="Arial" panose="020B0604020202020204" pitchFamily="34" charset="0"/>
              </a:rPr>
              <a:t>MIH</a:t>
            </a:r>
          </a:p>
        </p:txBody>
      </p:sp>
      <p:sp>
        <p:nvSpPr>
          <p:cNvPr id="27" name="TextBox 27"/>
          <p:cNvSpPr txBox="1"/>
          <p:nvPr/>
        </p:nvSpPr>
        <p:spPr>
          <a:xfrm>
            <a:off x="3892665" y="3199778"/>
            <a:ext cx="676131" cy="203902"/>
          </a:xfrm>
          <a:prstGeom prst="rect">
            <a:avLst/>
          </a:prstGeom>
        </p:spPr>
        <p:txBody>
          <a:bodyPr lIns="0" tIns="0" rIns="0" bIns="0" rtlCol="0" anchor="t">
            <a:spAutoFit/>
          </a:bodyPr>
          <a:lstStyle/>
          <a:p>
            <a:pPr algn="ctr" defTabSz="457200">
              <a:lnSpc>
                <a:spcPts val="1668"/>
              </a:lnSpc>
              <a:spcBef>
                <a:spcPct val="0"/>
              </a:spcBef>
            </a:pPr>
            <a:r>
              <a:rPr lang="en-US" sz="1200" dirty="0">
                <a:solidFill>
                  <a:srgbClr val="040404"/>
                </a:solidFill>
                <a:latin typeface="Arial" panose="020B0604020202020204" pitchFamily="34" charset="0"/>
                <a:cs typeface="Arial" panose="020B0604020202020204" pitchFamily="34" charset="0"/>
              </a:rPr>
              <a:t>SCHNC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rot="2700000">
            <a:off x="-436327" y="1884534"/>
            <a:ext cx="666222" cy="666222"/>
          </a:xfrm>
          <a:custGeom>
            <a:avLst/>
            <a:gdLst/>
            <a:ahLst/>
            <a:cxnLst/>
            <a:rect l="l" t="t" r="r" b="b"/>
            <a:pathLst>
              <a:path w="1332444" h="1332444">
                <a:moveTo>
                  <a:pt x="0" y="0"/>
                </a:moveTo>
                <a:lnTo>
                  <a:pt x="1332444" y="0"/>
                </a:lnTo>
                <a:lnTo>
                  <a:pt x="1332444" y="1332444"/>
                </a:lnTo>
                <a:lnTo>
                  <a:pt x="0" y="13324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3" name="Freeform 3"/>
          <p:cNvSpPr/>
          <p:nvPr/>
        </p:nvSpPr>
        <p:spPr>
          <a:xfrm rot="2700000">
            <a:off x="-406855" y="-93785"/>
            <a:ext cx="2064591" cy="2064591"/>
          </a:xfrm>
          <a:custGeom>
            <a:avLst/>
            <a:gdLst/>
            <a:ahLst/>
            <a:cxnLst/>
            <a:rect l="l" t="t" r="r" b="b"/>
            <a:pathLst>
              <a:path w="4129182" h="4129182">
                <a:moveTo>
                  <a:pt x="0" y="0"/>
                </a:moveTo>
                <a:lnTo>
                  <a:pt x="4129181" y="0"/>
                </a:lnTo>
                <a:lnTo>
                  <a:pt x="4129181" y="4129182"/>
                </a:lnTo>
                <a:lnTo>
                  <a:pt x="0" y="4129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4" name="Freeform 4"/>
          <p:cNvSpPr/>
          <p:nvPr/>
        </p:nvSpPr>
        <p:spPr>
          <a:xfrm rot="2871165">
            <a:off x="8004151" y="5047155"/>
            <a:ext cx="518557" cy="518557"/>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sp>
        <p:nvSpPr>
          <p:cNvPr id="5" name="Freeform 5"/>
          <p:cNvSpPr/>
          <p:nvPr/>
        </p:nvSpPr>
        <p:spPr>
          <a:xfrm rot="2871165">
            <a:off x="1494251" y="1554283"/>
            <a:ext cx="251810" cy="251810"/>
          </a:xfrm>
          <a:custGeom>
            <a:avLst/>
            <a:gdLst/>
            <a:ahLst/>
            <a:cxnLst/>
            <a:rect l="l" t="t" r="r" b="b"/>
            <a:pathLst>
              <a:path w="503619" h="503619">
                <a:moveTo>
                  <a:pt x="0" y="0"/>
                </a:moveTo>
                <a:lnTo>
                  <a:pt x="503619" y="0"/>
                </a:lnTo>
                <a:lnTo>
                  <a:pt x="503619" y="503620"/>
                </a:lnTo>
                <a:lnTo>
                  <a:pt x="0" y="5036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6" name="Freeform 6"/>
          <p:cNvSpPr/>
          <p:nvPr/>
        </p:nvSpPr>
        <p:spPr>
          <a:xfrm rot="2700000">
            <a:off x="1703541" y="1260551"/>
            <a:ext cx="402619" cy="402619"/>
          </a:xfrm>
          <a:custGeom>
            <a:avLst/>
            <a:gdLst/>
            <a:ahLst/>
            <a:cxnLst/>
            <a:rect l="l" t="t" r="r" b="b"/>
            <a:pathLst>
              <a:path w="805238" h="805238">
                <a:moveTo>
                  <a:pt x="0" y="0"/>
                </a:moveTo>
                <a:lnTo>
                  <a:pt x="805238" y="0"/>
                </a:lnTo>
                <a:lnTo>
                  <a:pt x="805238" y="805237"/>
                </a:lnTo>
                <a:lnTo>
                  <a:pt x="0" y="8052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endParaRPr lang="en-US" sz="900">
              <a:solidFill>
                <a:prstClr val="black"/>
              </a:solidFill>
              <a:latin typeface="Calibri"/>
            </a:endParaRPr>
          </a:p>
        </p:txBody>
      </p:sp>
      <p:grpSp>
        <p:nvGrpSpPr>
          <p:cNvPr id="7" name="Group 7"/>
          <p:cNvGrpSpPr/>
          <p:nvPr/>
        </p:nvGrpSpPr>
        <p:grpSpPr>
          <a:xfrm>
            <a:off x="8929688" y="723347"/>
            <a:ext cx="296975" cy="5449814"/>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txBody>
            <a:bodyPr/>
            <a:lstStyle/>
            <a:p>
              <a:pPr defTabSz="457200"/>
              <a:endParaRPr lang="en-US" sz="900">
                <a:solidFill>
                  <a:prstClr val="black"/>
                </a:solidFill>
                <a:latin typeface="Calibri"/>
              </a:endParaRPr>
            </a:p>
          </p:txBody>
        </p:sp>
        <p:sp>
          <p:nvSpPr>
            <p:cNvPr id="9" name="TextBox 9"/>
            <p:cNvSpPr txBox="1"/>
            <p:nvPr/>
          </p:nvSpPr>
          <p:spPr>
            <a:xfrm>
              <a:off x="0" y="-47625"/>
              <a:ext cx="812800" cy="860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10" name="Group 10"/>
          <p:cNvGrpSpPr/>
          <p:nvPr/>
        </p:nvGrpSpPr>
        <p:grpSpPr>
          <a:xfrm>
            <a:off x="483286" y="1715870"/>
            <a:ext cx="284308" cy="284308"/>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pPr defTabSz="457200"/>
              <a:endParaRPr lang="en-US" sz="900">
                <a:solidFill>
                  <a:prstClr val="black"/>
                </a:solidFill>
                <a:latin typeface="Calibri"/>
              </a:endParaRPr>
            </a:p>
          </p:txBody>
        </p:sp>
        <p:sp>
          <p:nvSpPr>
            <p:cNvPr id="12" name="TextBox 12"/>
            <p:cNvSpPr txBox="1"/>
            <p:nvPr/>
          </p:nvSpPr>
          <p:spPr>
            <a:xfrm>
              <a:off x="76200" y="28575"/>
              <a:ext cx="660400" cy="7080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sp>
        <p:nvSpPr>
          <p:cNvPr id="13" name="TextBox 13"/>
          <p:cNvSpPr txBox="1"/>
          <p:nvPr/>
        </p:nvSpPr>
        <p:spPr>
          <a:xfrm>
            <a:off x="457200" y="2656311"/>
            <a:ext cx="4425366" cy="574324"/>
          </a:xfrm>
          <a:prstGeom prst="rect">
            <a:avLst/>
          </a:prstGeom>
        </p:spPr>
        <p:txBody>
          <a:bodyPr lIns="0" tIns="0" rIns="0" bIns="0" rtlCol="0" anchor="t">
            <a:spAutoFit/>
          </a:bodyPr>
          <a:lstStyle/>
          <a:p>
            <a:pPr defTabSz="457200">
              <a:lnSpc>
                <a:spcPts val="4950"/>
              </a:lnSpc>
            </a:pPr>
            <a:r>
              <a:rPr lang="en-US" sz="3200" b="1" dirty="0">
                <a:solidFill>
                  <a:srgbClr val="040404"/>
                </a:solidFill>
                <a:latin typeface="Arial" panose="020B0604020202020204" pitchFamily="34" charset="0"/>
                <a:cs typeface="Arial" panose="020B0604020202020204" pitchFamily="34" charset="0"/>
              </a:rPr>
              <a:t>Background</a:t>
            </a:r>
          </a:p>
        </p:txBody>
      </p:sp>
      <p:sp>
        <p:nvSpPr>
          <p:cNvPr id="14" name="TextBox 14"/>
          <p:cNvSpPr txBox="1"/>
          <p:nvPr/>
        </p:nvSpPr>
        <p:spPr>
          <a:xfrm>
            <a:off x="457200" y="3452387"/>
            <a:ext cx="4171810" cy="2564805"/>
          </a:xfrm>
          <a:prstGeom prst="rect">
            <a:avLst/>
          </a:prstGeom>
        </p:spPr>
        <p:txBody>
          <a:bodyPr lIns="0" tIns="0" rIns="0" bIns="0" rtlCol="0" anchor="t">
            <a:spAutoFit/>
          </a:bodyPr>
          <a:lstStyle/>
          <a:p>
            <a:pPr defTabSz="457200">
              <a:lnSpc>
                <a:spcPts val="1980"/>
              </a:lnSpc>
            </a:pPr>
            <a:r>
              <a:rPr lang="en-US" sz="2000" spc="44" dirty="0">
                <a:solidFill>
                  <a:srgbClr val="040404"/>
                </a:solidFill>
                <a:latin typeface="Arial" panose="020B0604020202020204" pitchFamily="34" charset="0"/>
                <a:cs typeface="Arial" panose="020B0604020202020204" pitchFamily="34" charset="0"/>
              </a:rPr>
              <a:t>According to NCDHHS, over 11 North Carolinians experienced a fatal overdose each day in 2022. The rate of death in Surry County is slightly higher than the NC rate. The number of drug overdose ED visits was higher in 2022 than in previous years. How are we addressing these startling statistics in Surry County? </a:t>
            </a:r>
          </a:p>
        </p:txBody>
      </p:sp>
      <p:sp>
        <p:nvSpPr>
          <p:cNvPr id="15" name="Freeform 15"/>
          <p:cNvSpPr/>
          <p:nvPr/>
        </p:nvSpPr>
        <p:spPr>
          <a:xfrm rot="2700000">
            <a:off x="5316157" y="2056506"/>
            <a:ext cx="2744988" cy="2744988"/>
          </a:xfrm>
          <a:custGeom>
            <a:avLst/>
            <a:gdLst/>
            <a:ahLst/>
            <a:cxnLst/>
            <a:rect l="l" t="t" r="r" b="b"/>
            <a:pathLst>
              <a:path w="5489976" h="5489976">
                <a:moveTo>
                  <a:pt x="0" y="0"/>
                </a:moveTo>
                <a:lnTo>
                  <a:pt x="5489976" y="0"/>
                </a:lnTo>
                <a:lnTo>
                  <a:pt x="5489976" y="5489976"/>
                </a:lnTo>
                <a:lnTo>
                  <a:pt x="0" y="5489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grpSp>
        <p:nvGrpSpPr>
          <p:cNvPr id="16" name="Group 16"/>
          <p:cNvGrpSpPr>
            <a:grpSpLocks noChangeAspect="1"/>
          </p:cNvGrpSpPr>
          <p:nvPr/>
        </p:nvGrpSpPr>
        <p:grpSpPr>
          <a:xfrm rot="-2700000">
            <a:off x="5718534" y="2427064"/>
            <a:ext cx="1940233" cy="2003873"/>
            <a:chOff x="0" y="0"/>
            <a:chExt cx="6350000" cy="6558280"/>
          </a:xfrm>
        </p:grpSpPr>
        <p:sp>
          <p:nvSpPr>
            <p:cNvPr id="17" name="Freeform 1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8"/>
              <a:stretch>
                <a:fillRect l="-27519" r="-27519"/>
              </a:stretch>
            </a:blipFill>
          </p:spPr>
          <p:txBody>
            <a:bodyPr/>
            <a:lstStyle/>
            <a:p>
              <a:pPr defTabSz="457200"/>
              <a:endParaRPr lang="en-US" sz="900">
                <a:solidFill>
                  <a:prstClr val="black"/>
                </a:solidFill>
                <a:latin typeface="Calibri"/>
              </a:endParaRPr>
            </a:p>
          </p:txBody>
        </p:sp>
        <p:sp>
          <p:nvSpPr>
            <p:cNvPr id="18" name="Freeform 1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94B8AB"/>
            </a:solidFill>
          </p:spPr>
          <p:txBody>
            <a:bodyPr/>
            <a:lstStyle/>
            <a:p>
              <a:pPr defTabSz="457200"/>
              <a:endParaRPr lang="en-US" sz="900">
                <a:solidFill>
                  <a:prstClr val="black"/>
                </a:solidFill>
                <a:latin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620417" y="5213638"/>
            <a:ext cx="918032" cy="918032"/>
          </a:xfrm>
          <a:custGeom>
            <a:avLst/>
            <a:gdLst/>
            <a:ahLst/>
            <a:cxnLst/>
            <a:rect l="l" t="t" r="r" b="b"/>
            <a:pathLst>
              <a:path w="1836063" h="1836063">
                <a:moveTo>
                  <a:pt x="0" y="0"/>
                </a:moveTo>
                <a:lnTo>
                  <a:pt x="1836063" y="0"/>
                </a:lnTo>
                <a:lnTo>
                  <a:pt x="1836063" y="1836063"/>
                </a:lnTo>
                <a:lnTo>
                  <a:pt x="0" y="18360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3" name="Freeform 3"/>
          <p:cNvSpPr/>
          <p:nvPr/>
        </p:nvSpPr>
        <p:spPr>
          <a:xfrm rot="2871165">
            <a:off x="291030" y="5084455"/>
            <a:ext cx="713827" cy="713827"/>
          </a:xfrm>
          <a:custGeom>
            <a:avLst/>
            <a:gdLst/>
            <a:ahLst/>
            <a:cxnLst/>
            <a:rect l="l" t="t" r="r" b="b"/>
            <a:pathLst>
              <a:path w="1427654" h="1427654">
                <a:moveTo>
                  <a:pt x="0" y="0"/>
                </a:moveTo>
                <a:lnTo>
                  <a:pt x="1427654" y="0"/>
                </a:lnTo>
                <a:lnTo>
                  <a:pt x="1427654" y="1427654"/>
                </a:lnTo>
                <a:lnTo>
                  <a:pt x="0" y="14276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4" name="Freeform 4"/>
          <p:cNvSpPr/>
          <p:nvPr/>
        </p:nvSpPr>
        <p:spPr>
          <a:xfrm rot="2871165">
            <a:off x="8004151" y="5047155"/>
            <a:ext cx="518557" cy="518557"/>
          </a:xfrm>
          <a:custGeom>
            <a:avLst/>
            <a:gdLst/>
            <a:ahLst/>
            <a:cxnLst/>
            <a:rect l="l" t="t" r="r" b="b"/>
            <a:pathLst>
              <a:path w="1037114" h="1037114">
                <a:moveTo>
                  <a:pt x="0" y="0"/>
                </a:moveTo>
                <a:lnTo>
                  <a:pt x="1037114" y="0"/>
                </a:lnTo>
                <a:lnTo>
                  <a:pt x="1037114" y="1037113"/>
                </a:lnTo>
                <a:lnTo>
                  <a:pt x="0" y="10371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sp>
        <p:nvSpPr>
          <p:cNvPr id="5" name="Freeform 5"/>
          <p:cNvSpPr/>
          <p:nvPr/>
        </p:nvSpPr>
        <p:spPr>
          <a:xfrm rot="2871165">
            <a:off x="184005" y="1067860"/>
            <a:ext cx="251810" cy="251810"/>
          </a:xfrm>
          <a:custGeom>
            <a:avLst/>
            <a:gdLst/>
            <a:ahLst/>
            <a:cxnLst/>
            <a:rect l="l" t="t" r="r" b="b"/>
            <a:pathLst>
              <a:path w="503619" h="503619">
                <a:moveTo>
                  <a:pt x="0" y="0"/>
                </a:moveTo>
                <a:lnTo>
                  <a:pt x="503619" y="0"/>
                </a:lnTo>
                <a:lnTo>
                  <a:pt x="503619" y="503619"/>
                </a:lnTo>
                <a:lnTo>
                  <a:pt x="0" y="5036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endParaRPr lang="en-US" sz="900">
              <a:solidFill>
                <a:prstClr val="black"/>
              </a:solidFill>
              <a:latin typeface="Calibri"/>
            </a:endParaRPr>
          </a:p>
        </p:txBody>
      </p:sp>
      <p:sp>
        <p:nvSpPr>
          <p:cNvPr id="6" name="Freeform 6"/>
          <p:cNvSpPr/>
          <p:nvPr/>
        </p:nvSpPr>
        <p:spPr>
          <a:xfrm rot="2700000">
            <a:off x="165344" y="1359109"/>
            <a:ext cx="798352" cy="798352"/>
          </a:xfrm>
          <a:custGeom>
            <a:avLst/>
            <a:gdLst/>
            <a:ahLst/>
            <a:cxnLst/>
            <a:rect l="l" t="t" r="r" b="b"/>
            <a:pathLst>
              <a:path w="1596704" h="1596704">
                <a:moveTo>
                  <a:pt x="0" y="0"/>
                </a:moveTo>
                <a:lnTo>
                  <a:pt x="1596704" y="0"/>
                </a:lnTo>
                <a:lnTo>
                  <a:pt x="1596704" y="1596704"/>
                </a:lnTo>
                <a:lnTo>
                  <a:pt x="0" y="15967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endParaRPr lang="en-US" sz="900">
              <a:solidFill>
                <a:prstClr val="black"/>
              </a:solidFill>
              <a:latin typeface="Calibri"/>
            </a:endParaRPr>
          </a:p>
        </p:txBody>
      </p:sp>
      <p:grpSp>
        <p:nvGrpSpPr>
          <p:cNvPr id="7" name="Group 7"/>
          <p:cNvGrpSpPr/>
          <p:nvPr/>
        </p:nvGrpSpPr>
        <p:grpSpPr>
          <a:xfrm>
            <a:off x="8929688" y="723347"/>
            <a:ext cx="296975" cy="5449814"/>
            <a:chOff x="0" y="0"/>
            <a:chExt cx="156431" cy="2870684"/>
          </a:xfrm>
        </p:grpSpPr>
        <p:sp>
          <p:nvSpPr>
            <p:cNvPr id="8" name="Freeform 8"/>
            <p:cNvSpPr/>
            <p:nvPr/>
          </p:nvSpPr>
          <p:spPr>
            <a:xfrm>
              <a:off x="0" y="0"/>
              <a:ext cx="156431" cy="2870684"/>
            </a:xfrm>
            <a:custGeom>
              <a:avLst/>
              <a:gdLst/>
              <a:ahLst/>
              <a:cxnLst/>
              <a:rect l="l" t="t" r="r" b="b"/>
              <a:pathLst>
                <a:path w="156431" h="2870684">
                  <a:moveTo>
                    <a:pt x="0" y="0"/>
                  </a:moveTo>
                  <a:lnTo>
                    <a:pt x="156431" y="0"/>
                  </a:lnTo>
                  <a:lnTo>
                    <a:pt x="156431" y="2870684"/>
                  </a:lnTo>
                  <a:lnTo>
                    <a:pt x="0" y="2870684"/>
                  </a:lnTo>
                  <a:close/>
                </a:path>
              </a:pathLst>
            </a:custGeom>
            <a:solidFill>
              <a:srgbClr val="4F826F"/>
            </a:solidFill>
          </p:spPr>
          <p:txBody>
            <a:bodyPr/>
            <a:lstStyle/>
            <a:p>
              <a:pPr defTabSz="457200"/>
              <a:endParaRPr lang="en-US" sz="900">
                <a:solidFill>
                  <a:prstClr val="black"/>
                </a:solidFill>
                <a:latin typeface="Calibri"/>
              </a:endParaRPr>
            </a:p>
          </p:txBody>
        </p:sp>
        <p:sp>
          <p:nvSpPr>
            <p:cNvPr id="9" name="TextBox 9"/>
            <p:cNvSpPr txBox="1"/>
            <p:nvPr/>
          </p:nvSpPr>
          <p:spPr>
            <a:xfrm>
              <a:off x="0" y="-47625"/>
              <a:ext cx="812800" cy="8604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grpSp>
        <p:nvGrpSpPr>
          <p:cNvPr id="10" name="Group 10"/>
          <p:cNvGrpSpPr/>
          <p:nvPr/>
        </p:nvGrpSpPr>
        <p:grpSpPr>
          <a:xfrm>
            <a:off x="22276" y="4793425"/>
            <a:ext cx="287634" cy="28763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B8AB"/>
            </a:solidFill>
          </p:spPr>
          <p:txBody>
            <a:bodyPr/>
            <a:lstStyle/>
            <a:p>
              <a:pPr defTabSz="457200"/>
              <a:endParaRPr lang="en-US" sz="900">
                <a:solidFill>
                  <a:prstClr val="black"/>
                </a:solidFill>
                <a:latin typeface="Calibri"/>
              </a:endParaRPr>
            </a:p>
          </p:txBody>
        </p:sp>
        <p:sp>
          <p:nvSpPr>
            <p:cNvPr id="12" name="TextBox 12"/>
            <p:cNvSpPr txBox="1"/>
            <p:nvPr/>
          </p:nvSpPr>
          <p:spPr>
            <a:xfrm>
              <a:off x="76200" y="28575"/>
              <a:ext cx="660400" cy="708025"/>
            </a:xfrm>
            <a:prstGeom prst="rect">
              <a:avLst/>
            </a:prstGeom>
          </p:spPr>
          <p:txBody>
            <a:bodyPr lIns="25400" tIns="25400" rIns="25400" bIns="25400" rtlCol="0" anchor="ctr"/>
            <a:lstStyle/>
            <a:p>
              <a:pPr algn="ctr" defTabSz="457200">
                <a:lnSpc>
                  <a:spcPts val="1668"/>
                </a:lnSpc>
              </a:pPr>
              <a:endParaRPr sz="900">
                <a:solidFill>
                  <a:prstClr val="black"/>
                </a:solidFill>
                <a:latin typeface="Calibri"/>
              </a:endParaRPr>
            </a:p>
          </p:txBody>
        </p:sp>
      </p:grpSp>
      <p:sp>
        <p:nvSpPr>
          <p:cNvPr id="13" name="Freeform 13"/>
          <p:cNvSpPr/>
          <p:nvPr/>
        </p:nvSpPr>
        <p:spPr>
          <a:xfrm>
            <a:off x="487745" y="1512421"/>
            <a:ext cx="7775685" cy="4373823"/>
          </a:xfrm>
          <a:custGeom>
            <a:avLst/>
            <a:gdLst/>
            <a:ahLst/>
            <a:cxnLst/>
            <a:rect l="l" t="t" r="r" b="b"/>
            <a:pathLst>
              <a:path w="15551369" h="8747645">
                <a:moveTo>
                  <a:pt x="0" y="0"/>
                </a:moveTo>
                <a:lnTo>
                  <a:pt x="15551369" y="0"/>
                </a:lnTo>
                <a:lnTo>
                  <a:pt x="15551369" y="8747645"/>
                </a:lnTo>
                <a:lnTo>
                  <a:pt x="0" y="8747645"/>
                </a:lnTo>
                <a:lnTo>
                  <a:pt x="0" y="0"/>
                </a:lnTo>
                <a:close/>
              </a:path>
            </a:pathLst>
          </a:custGeom>
          <a:blipFill>
            <a:blip r:embed="rId6"/>
            <a:stretch>
              <a:fillRect/>
            </a:stretch>
          </a:blipFill>
        </p:spPr>
        <p:txBody>
          <a:bodyPr/>
          <a:lstStyle/>
          <a:p>
            <a:pPr defTabSz="457200"/>
            <a:endParaRPr lang="en-US" sz="900">
              <a:solidFill>
                <a:prstClr val="black"/>
              </a:solidFill>
              <a:latin typeface="Calibri"/>
            </a:endParaRPr>
          </a:p>
        </p:txBody>
      </p:sp>
      <p:sp>
        <p:nvSpPr>
          <p:cNvPr id="14" name="TextBox 14"/>
          <p:cNvSpPr txBox="1"/>
          <p:nvPr/>
        </p:nvSpPr>
        <p:spPr>
          <a:xfrm>
            <a:off x="2543175" y="1154849"/>
            <a:ext cx="4057650" cy="574324"/>
          </a:xfrm>
          <a:prstGeom prst="rect">
            <a:avLst/>
          </a:prstGeom>
        </p:spPr>
        <p:txBody>
          <a:bodyPr lIns="0" tIns="0" rIns="0" bIns="0" rtlCol="0" anchor="t">
            <a:spAutoFit/>
          </a:bodyPr>
          <a:lstStyle/>
          <a:p>
            <a:pPr algn="ctr" defTabSz="457200">
              <a:lnSpc>
                <a:spcPts val="4950"/>
              </a:lnSpc>
            </a:pPr>
            <a:r>
              <a:rPr lang="en-US" sz="3200" b="1" dirty="0">
                <a:solidFill>
                  <a:srgbClr val="040404"/>
                </a:solidFill>
                <a:latin typeface="Arial" panose="020B0604020202020204" pitchFamily="34" charset="0"/>
                <a:cs typeface="Arial" panose="020B0604020202020204" pitchFamily="34" charset="0"/>
              </a:rPr>
              <a:t>County Stats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b97.LtGiTi2ucvUIYxIOh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ZSsegw4fRkmG7SDsSqHZ9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exMZ5ItbRh6f5Hp_pVuV0w"/>
</p:tagLst>
</file>

<file path=ppt/theme/theme1.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ontent">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47A911F-25B2-F14E-A716-9975DB962CCB}" vid="{65079CF1-61E4-E646-BF8B-46E89E514FC7}"/>
    </a:ext>
  </a:extLst>
</a:theme>
</file>

<file path=ppt/theme/theme12.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47A911F-25B2-F14E-A716-9975DB962CCB}" vid="{9C68BBB7-7422-6642-80E5-4E233250307F}"/>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_2018">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2018" id="{DDB039D0-A906-42EB-94D3-FE18E9A2FD62}" vid="{56DB6A63-0D83-4475-8BA5-E855D1CAF52A}"/>
    </a:ext>
  </a:extLst>
</a:theme>
</file>

<file path=ppt/theme/theme3.xml><?xml version="1.0" encoding="utf-8"?>
<a:theme xmlns:a="http://schemas.openxmlformats.org/drawingml/2006/main" name="4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emplate_2018">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2018" id="{DDB039D0-A906-42EB-94D3-FE18E9A2FD62}" vid="{56DB6A63-0D83-4475-8BA5-E855D1CAF52A}"/>
    </a:ext>
  </a:extLst>
</a:theme>
</file>

<file path=ppt/theme/theme5.xml><?xml version="1.0" encoding="utf-8"?>
<a:theme xmlns:a="http://schemas.openxmlformats.org/drawingml/2006/main" name="3_Template_2018">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2018" id="{DDB039D0-A906-42EB-94D3-FE18E9A2FD62}" vid="{56DB6A63-0D83-4475-8BA5-E855D1CAF52A}"/>
    </a:ext>
  </a:extLst>
</a:theme>
</file>

<file path=ppt/theme/theme6.xml><?xml version="1.0" encoding="utf-8"?>
<a:theme xmlns:a="http://schemas.openxmlformats.org/drawingml/2006/main" name="5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ontent">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11448</TotalTime>
  <Words>1987</Words>
  <Application>Microsoft Office PowerPoint</Application>
  <PresentationFormat>On-screen Show (4:3)</PresentationFormat>
  <Paragraphs>350</Paragraphs>
  <Slides>43</Slides>
  <Notes>21</Notes>
  <HiddenSlides>0</HiddenSlides>
  <MMClips>0</MMClips>
  <ScaleCrop>false</ScaleCrop>
  <HeadingPairs>
    <vt:vector size="8" baseType="variant">
      <vt:variant>
        <vt:lpstr>Fonts Used</vt:lpstr>
      </vt:variant>
      <vt:variant>
        <vt:i4>23</vt:i4>
      </vt:variant>
      <vt:variant>
        <vt:lpstr>Theme</vt:lpstr>
      </vt:variant>
      <vt:variant>
        <vt:i4>12</vt:i4>
      </vt:variant>
      <vt:variant>
        <vt:lpstr>Embedded OLE Servers</vt:lpstr>
      </vt:variant>
      <vt:variant>
        <vt:i4>1</vt:i4>
      </vt:variant>
      <vt:variant>
        <vt:lpstr>Slide Titles</vt:lpstr>
      </vt:variant>
      <vt:variant>
        <vt:i4>43</vt:i4>
      </vt:variant>
    </vt:vector>
  </HeadingPairs>
  <TitlesOfParts>
    <vt:vector size="79" baseType="lpstr">
      <vt:lpstr>Anton</vt:lpstr>
      <vt:lpstr>Arial</vt:lpstr>
      <vt:lpstr>Arial,Sans-Serif</vt:lpstr>
      <vt:lpstr>Cabin</vt:lpstr>
      <vt:lpstr>Calibri</vt:lpstr>
      <vt:lpstr>Calibri Light</vt:lpstr>
      <vt:lpstr>Canva Sans 2</vt:lpstr>
      <vt:lpstr>Canva Sans 2 Bold</vt:lpstr>
      <vt:lpstr>Courier New</vt:lpstr>
      <vt:lpstr>Franklin Gothic Demi Cond</vt:lpstr>
      <vt:lpstr>Franklin Gothic Medium</vt:lpstr>
      <vt:lpstr>Franklin Gothic Medium Cond</vt:lpstr>
      <vt:lpstr>Garet ExtraBold</vt:lpstr>
      <vt:lpstr>Gotham Bold</vt:lpstr>
      <vt:lpstr>Helvetica</vt:lpstr>
      <vt:lpstr>Helvetica Neue</vt:lpstr>
      <vt:lpstr>Libre Franklin</vt:lpstr>
      <vt:lpstr>Libre Franklin Medium</vt:lpstr>
      <vt:lpstr>Montserrat</vt:lpstr>
      <vt:lpstr>Montserrat Semi-Bold</vt:lpstr>
      <vt:lpstr>Montserrat Semi-Bold Italics</vt:lpstr>
      <vt:lpstr>Times New Roman</vt:lpstr>
      <vt:lpstr>Wingdings</vt:lpstr>
      <vt:lpstr>3_Office Theme</vt:lpstr>
      <vt:lpstr>Template_2018</vt:lpstr>
      <vt:lpstr>4_Office Theme</vt:lpstr>
      <vt:lpstr>2_Template_2018</vt:lpstr>
      <vt:lpstr>3_Template_2018</vt:lpstr>
      <vt:lpstr>5_Office Theme</vt:lpstr>
      <vt:lpstr>Office Theme</vt:lpstr>
      <vt:lpstr>Content</vt:lpstr>
      <vt:lpstr>1_office theme</vt:lpstr>
      <vt:lpstr>1_Content</vt:lpstr>
      <vt:lpstr>2_Office Theme</vt:lpstr>
      <vt:lpstr>6_Office Theme</vt:lpstr>
      <vt:lpstr>think-cell Slide</vt:lpstr>
      <vt:lpstr>PowerPoint Presentation</vt:lpstr>
      <vt:lpstr>Welcome to OPDAAC!</vt:lpstr>
      <vt:lpstr>Housekeeping</vt:lpstr>
      <vt:lpstr>Overview: Overdose Prevention and Linkages to Care from OEMS Lens</vt:lpstr>
      <vt:lpstr>Panel: EMS Bridge Programs for Buprenorphine Access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Panel: The Collaboration of FQHCs (Community Health Centers) &amp; Syringe Services Programs (SSPs) in Providing Low-barrier MOUD Care</vt:lpstr>
      <vt:lpstr>Panel: Community-Based Harm Reduction for Buprenorphine Access </vt:lpstr>
      <vt:lpstr>Q &amp; A</vt:lpstr>
      <vt:lpstr>Resource Sharing</vt:lpstr>
      <vt:lpstr>Emergency Department OUD Treatment</vt:lpstr>
      <vt:lpstr>Project Objectives</vt:lpstr>
      <vt:lpstr>Pilot Participants</vt:lpstr>
      <vt:lpstr>PowerPoint Presentation</vt:lpstr>
      <vt:lpstr>Pilot Toolkit &amp; Workflow</vt:lpstr>
      <vt:lpstr>Aggregate Outcomes: January – July 2023</vt:lpstr>
      <vt:lpstr>Success Stories</vt:lpstr>
      <vt:lpstr>THANK YOU</vt:lpstr>
      <vt:lpstr>PowerPoint Presentation</vt:lpstr>
      <vt:lpstr>PowerPoint Presentation</vt:lpstr>
      <vt:lpstr>PowerPoint Presentation</vt:lpstr>
      <vt:lpstr>PowerPoint Presentation</vt:lpstr>
      <vt:lpstr>For questions, please contact:</vt:lpstr>
      <vt:lpstr>Wrap up and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Sara J</dc:creator>
  <cp:lastModifiedBy>Smith, Sara J</cp:lastModifiedBy>
  <cp:revision>550</cp:revision>
  <dcterms:created xsi:type="dcterms:W3CDTF">2018-04-10T13:26:13Z</dcterms:created>
  <dcterms:modified xsi:type="dcterms:W3CDTF">2023-10-12T16:41:08Z</dcterms:modified>
</cp:coreProperties>
</file>