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407" r:id="rId2"/>
    <p:sldId id="497" r:id="rId3"/>
    <p:sldId id="385" r:id="rId4"/>
    <p:sldId id="402" r:id="rId5"/>
    <p:sldId id="404" r:id="rId6"/>
    <p:sldId id="386" r:id="rId7"/>
    <p:sldId id="405" r:id="rId8"/>
    <p:sldId id="387" r:id="rId9"/>
    <p:sldId id="388" r:id="rId10"/>
    <p:sldId id="389" r:id="rId11"/>
    <p:sldId id="498" r:id="rId12"/>
    <p:sldId id="365" r:id="rId13"/>
    <p:sldId id="367" r:id="rId14"/>
    <p:sldId id="369" r:id="rId15"/>
    <p:sldId id="390" r:id="rId16"/>
    <p:sldId id="391" r:id="rId17"/>
    <p:sldId id="392" r:id="rId18"/>
    <p:sldId id="374" r:id="rId19"/>
    <p:sldId id="373" r:id="rId20"/>
    <p:sldId id="371" r:id="rId21"/>
    <p:sldId id="353" r:id="rId22"/>
    <p:sldId id="351" r:id="rId23"/>
    <p:sldId id="352" r:id="rId24"/>
    <p:sldId id="335" r:id="rId25"/>
    <p:sldId id="336" r:id="rId26"/>
    <p:sldId id="355" r:id="rId27"/>
    <p:sldId id="384" r:id="rId28"/>
    <p:sldId id="350" r:id="rId29"/>
    <p:sldId id="393" r:id="rId30"/>
    <p:sldId id="394" r:id="rId31"/>
    <p:sldId id="397" r:id="rId32"/>
    <p:sldId id="403" r:id="rId33"/>
    <p:sldId id="395" r:id="rId34"/>
    <p:sldId id="396" r:id="rId35"/>
    <p:sldId id="398" r:id="rId36"/>
    <p:sldId id="378" r:id="rId37"/>
    <p:sldId id="379" r:id="rId38"/>
    <p:sldId id="339" r:id="rId39"/>
    <p:sldId id="356" r:id="rId40"/>
    <p:sldId id="341" r:id="rId41"/>
    <p:sldId id="357" r:id="rId42"/>
    <p:sldId id="358" r:id="rId43"/>
    <p:sldId id="359" r:id="rId44"/>
    <p:sldId id="362" r:id="rId45"/>
    <p:sldId id="406" r:id="rId46"/>
    <p:sldId id="401" r:id="rId47"/>
    <p:sldId id="346" r:id="rId48"/>
  </p:sldIdLst>
  <p:sldSz cx="9144000" cy="6858000" type="screen4x3"/>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ong, Christy H" initials="BCH" lastIdx="25" clrIdx="0">
    <p:extLst>
      <p:ext uri="{19B8F6BF-5375-455C-9EA6-DF929625EA0E}">
        <p15:presenceInfo xmlns:p15="http://schemas.microsoft.com/office/powerpoint/2012/main" userId="S-1-5-21-2744878847-1876734302-662453930-602464" providerId="AD"/>
      </p:ext>
    </p:extLst>
  </p:cmAuthor>
  <p:cmAuthor id="2" name="Daniels, Barbara" initials="DB" lastIdx="17" clrIdx="1">
    <p:extLst>
      <p:ext uri="{19B8F6BF-5375-455C-9EA6-DF929625EA0E}">
        <p15:presenceInfo xmlns:p15="http://schemas.microsoft.com/office/powerpoint/2012/main" userId="S-1-5-21-2744878847-1876734302-662453930-2446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78121" autoAdjust="0"/>
  </p:normalViewPr>
  <p:slideViewPr>
    <p:cSldViewPr snapToGrid="0">
      <p:cViewPr varScale="1">
        <p:scale>
          <a:sx n="58" d="100"/>
          <a:sy n="58" d="100"/>
        </p:scale>
        <p:origin x="17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609CA4F-0567-4789-94EC-912F06D391D2}" type="datetimeFigureOut">
              <a:rPr lang="en-US" smtClean="0"/>
              <a:t>8/8/2017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2E46DC-54E4-4806-B05D-853386FA7847}" type="slidenum">
              <a:rPr lang="en-US" smtClean="0"/>
              <a:t>‹#›</a:t>
            </a:fld>
            <a:endParaRPr lang="en-US" dirty="0"/>
          </a:p>
        </p:txBody>
      </p:sp>
    </p:spTree>
    <p:extLst>
      <p:ext uri="{BB962C8B-B14F-4D97-AF65-F5344CB8AC3E}">
        <p14:creationId xmlns:p14="http://schemas.microsoft.com/office/powerpoint/2010/main" val="296773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FD6F98-055A-4837-90F2-8E5F6821A1BB}" type="datetimeFigureOut">
              <a:rPr lang="en-US" smtClean="0"/>
              <a:t>8/8/2017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34175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51999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02721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223710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p>
          <a:p>
            <a:endParaRPr lang="en-US" u="sng"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13318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91494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27470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57237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117126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15744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336387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685741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57CB0C89-A2D3-4F22-B87D-240ECE3289A9}"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xfrm>
            <a:off x="467360" y="4415790"/>
            <a:ext cx="5997787" cy="4415790"/>
          </a:xfrm>
          <a:noFill/>
        </p:spPr>
        <p:txBody>
          <a:bodyPr/>
          <a:lstStyle/>
          <a:p>
            <a:endParaRPr lang="en-US" altLang="en-US" dirty="0"/>
          </a:p>
        </p:txBody>
      </p:sp>
    </p:spTree>
    <p:extLst>
      <p:ext uri="{BB962C8B-B14F-4D97-AF65-F5344CB8AC3E}">
        <p14:creationId xmlns:p14="http://schemas.microsoft.com/office/powerpoint/2010/main" val="240889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BCDF4CF3-6B8A-47F1-9E02-64ADC0DF269C}"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dirty="0"/>
              <a:t> </a:t>
            </a:r>
          </a:p>
          <a:p>
            <a:endParaRPr lang="en-US" altLang="en-US" dirty="0"/>
          </a:p>
        </p:txBody>
      </p:sp>
    </p:spTree>
    <p:extLst>
      <p:ext uri="{BB962C8B-B14F-4D97-AF65-F5344CB8AC3E}">
        <p14:creationId xmlns:p14="http://schemas.microsoft.com/office/powerpoint/2010/main" val="352583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71046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719314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3231961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3550633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842061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2607462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849159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17565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687D7AC1-50E8-46AD-A2DC-61D158150CB3}"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14923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838601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169218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3040110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491311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30B23F87-F04B-47E6-9B3F-274F102D83CE}"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77449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2434552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6BA7ED7F-FF0C-4023-8D64-D4EAB1D1FB2C}"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dirty="0"/>
              <a:t> </a:t>
            </a:r>
          </a:p>
        </p:txBody>
      </p:sp>
    </p:spTree>
    <p:extLst>
      <p:ext uri="{BB962C8B-B14F-4D97-AF65-F5344CB8AC3E}">
        <p14:creationId xmlns:p14="http://schemas.microsoft.com/office/powerpoint/2010/main" val="126354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2541062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803091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195621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3210E0F4-06AC-4755-802E-839C7268C6B9}"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67109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Submit</a:t>
            </a:r>
            <a:r>
              <a:rPr lang="en-US" baseline="0" dirty="0"/>
              <a:t> request to: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1431498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dirty="0"/>
          </a:p>
        </p:txBody>
      </p:sp>
    </p:spTree>
    <p:extLst>
      <p:ext uri="{BB962C8B-B14F-4D97-AF65-F5344CB8AC3E}">
        <p14:creationId xmlns:p14="http://schemas.microsoft.com/office/powerpoint/2010/main" val="2215165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dirty="0"/>
          </a:p>
        </p:txBody>
      </p:sp>
    </p:spTree>
    <p:extLst>
      <p:ext uri="{BB962C8B-B14F-4D97-AF65-F5344CB8AC3E}">
        <p14:creationId xmlns:p14="http://schemas.microsoft.com/office/powerpoint/2010/main" val="155695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4EA1E73F-17BC-4546-85B6-8AE10886B805}"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4490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1700B7A-81DD-4090-AC41-5827A609342C}"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335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B61F370D-E03D-43CA-A21E-F11274AAAD52}"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altLang="en-US" sz="1000" dirty="0"/>
          </a:p>
        </p:txBody>
      </p:sp>
    </p:spTree>
    <p:extLst>
      <p:ext uri="{BB962C8B-B14F-4D97-AF65-F5344CB8AC3E}">
        <p14:creationId xmlns:p14="http://schemas.microsoft.com/office/powerpoint/2010/main" val="213476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16064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589222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40734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4876800" y="2571976"/>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pic>
        <p:nvPicPr>
          <p:cNvPr id="5" name="Picture 4"/>
          <p:cNvPicPr/>
          <p:nvPr userDrawn="1"/>
        </p:nvPicPr>
        <p:blipFill>
          <a:blip r:embed="rId2"/>
          <a:stretch>
            <a:fillRect/>
          </a:stretch>
        </p:blipFill>
        <p:spPr>
          <a:xfrm>
            <a:off x="0" y="1"/>
            <a:ext cx="9163877" cy="2226364"/>
          </a:xfrm>
          <a:prstGeom prst="rect">
            <a:avLst/>
          </a:prstGeom>
        </p:spPr>
      </p:pic>
      <p:pic>
        <p:nvPicPr>
          <p:cNvPr id="6" name="Picture 5"/>
          <p:cNvPicPr/>
          <p:nvPr userDrawn="1"/>
        </p:nvPicPr>
        <p:blipFill>
          <a:blip r:embed="rId3"/>
          <a:stretch>
            <a:fillRect/>
          </a:stretch>
        </p:blipFill>
        <p:spPr>
          <a:xfrm>
            <a:off x="0" y="4298288"/>
            <a:ext cx="9143999" cy="2559712"/>
          </a:xfrm>
          <a:prstGeom prst="rect">
            <a:avLst/>
          </a:prstGeom>
        </p:spPr>
      </p:pic>
      <p:sp>
        <p:nvSpPr>
          <p:cNvPr id="7" name="AutoShape 2" descr="Image result for nc state seal"/>
          <p:cNvSpPr>
            <a:spLocks noChangeAspect="1" noChangeArrowheads="1"/>
          </p:cNvSpPr>
          <p:nvPr userDrawn="1"/>
        </p:nvSpPr>
        <p:spPr bwMode="auto">
          <a:xfrm>
            <a:off x="4073440" y="3292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Image result for nc state seal"/>
          <p:cNvSpPr>
            <a:spLocks noChangeAspect="1" noChangeArrowheads="1"/>
          </p:cNvSpPr>
          <p:nvPr userDrawn="1"/>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userDrawn="1"/>
        </p:nvPicPr>
        <p:blipFill>
          <a:blip r:embed="rId4"/>
          <a:stretch>
            <a:fillRect/>
          </a:stretch>
        </p:blipFill>
        <p:spPr>
          <a:xfrm>
            <a:off x="976474" y="2226364"/>
            <a:ext cx="2226364" cy="2071924"/>
          </a:xfrm>
          <a:prstGeom prst="rect">
            <a:avLst/>
          </a:prstGeom>
        </p:spPr>
      </p:pic>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2FFF341-29A1-42C7-A81B-28977FEA1120}" type="slidenum">
              <a:rPr lang="en-US" altLang="en-US"/>
              <a:pPr>
                <a:defRPr/>
              </a:pPr>
              <a:t>‹#›</a:t>
            </a:fld>
            <a:endParaRPr lang="en-US" altLang="en-US" dirty="0"/>
          </a:p>
        </p:txBody>
      </p:sp>
    </p:spTree>
    <p:extLst>
      <p:ext uri="{BB962C8B-B14F-4D97-AF65-F5344CB8AC3E}">
        <p14:creationId xmlns:p14="http://schemas.microsoft.com/office/powerpoint/2010/main" val="983153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530725"/>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67E4FE-2D7B-4EDC-8D34-652DA3C9B0B6}" type="slidenum">
              <a:rPr lang="en-US" altLang="en-US"/>
              <a:pPr>
                <a:defRPr/>
              </a:pPr>
              <a:t>‹#›</a:t>
            </a:fld>
            <a:endParaRPr lang="en-US" altLang="en-US" dirty="0"/>
          </a:p>
        </p:txBody>
      </p:sp>
    </p:spTree>
    <p:extLst>
      <p:ext uri="{BB962C8B-B14F-4D97-AF65-F5344CB8AC3E}">
        <p14:creationId xmlns:p14="http://schemas.microsoft.com/office/powerpoint/2010/main" val="3869375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80601686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ullets">
    <p:spTree>
      <p:nvGrpSpPr>
        <p:cNvPr id="1" name=""/>
        <p:cNvGrpSpPr/>
        <p:nvPr/>
      </p:nvGrpSpPr>
      <p:grpSpPr>
        <a:xfrm>
          <a:off x="0" y="0"/>
          <a:ext cx="0" cy="0"/>
          <a:chOff x="0" y="0"/>
          <a:chExt cx="0" cy="0"/>
        </a:xfrm>
      </p:grpSpPr>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0662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11899"/>
            <a:ext cx="2057400" cy="365125"/>
          </a:xfrm>
          <a:prstGeom prst="rect">
            <a:avLst/>
          </a:prstGeom>
        </p:spPr>
        <p:txBody>
          <a:bodyPr vert="horz" lIns="91440" tIns="45720" rIns="91440" bIns="45720" rtlCol="0" anchor="ctr"/>
          <a:lstStyle>
            <a:lvl1pPr algn="l">
              <a:defRPr sz="900" b="1">
                <a:solidFill>
                  <a:schemeClr val="tx1">
                    <a:tint val="75000"/>
                  </a:schemeClr>
                </a:solidFill>
              </a:defRPr>
            </a:lvl1pPr>
          </a:lstStyle>
          <a:p>
            <a:fld id="{00BD01E3-0D13-44C0-8724-8F2B3710247C}" type="datetime1">
              <a:rPr lang="en-US" smtClean="0"/>
              <a:t>8/8/2017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r>
              <a:rPr lang="en-US" dirty="0"/>
              <a:t>Operational Support Team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85" r:id="rId25"/>
    <p:sldLayoutId id="2147483686" r:id="rId26"/>
    <p:sldLayoutId id="2147483687" r:id="rId27"/>
    <p:sldLayoutId id="2147483688" r:id="rId28"/>
  </p:sldLayoutIdLst>
  <p:hf hdr="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Session 2: Medicaid Application Procedures &amp; the Report Card</a:t>
            </a:r>
          </a:p>
          <a:p>
            <a:endParaRPr lang="en-US" dirty="0"/>
          </a:p>
        </p:txBody>
      </p:sp>
      <p:sp>
        <p:nvSpPr>
          <p:cNvPr id="3" name="Text Placeholder 2"/>
          <p:cNvSpPr>
            <a:spLocks noGrp="1"/>
          </p:cNvSpPr>
          <p:nvPr>
            <p:ph type="body" sz="quarter" idx="11"/>
          </p:nvPr>
        </p:nvSpPr>
        <p:spPr>
          <a:xfrm>
            <a:off x="2768596" y="3597457"/>
            <a:ext cx="5774267" cy="948752"/>
          </a:xfrm>
        </p:spPr>
        <p:txBody>
          <a:bodyPr/>
          <a:lstStyle/>
          <a:p>
            <a:r>
              <a:rPr lang="en-US" sz="3200" dirty="0"/>
              <a:t>DHHS Operational Support Team </a:t>
            </a:r>
          </a:p>
        </p:txBody>
      </p:sp>
      <p:sp>
        <p:nvSpPr>
          <p:cNvPr id="5" name="Title 1"/>
          <p:cNvSpPr>
            <a:spLocks noGrp="1"/>
          </p:cNvSpPr>
          <p:nvPr>
            <p:ph type="body" sz="quarter" idx="12"/>
          </p:nvPr>
        </p:nvSpPr>
        <p:spPr>
          <a:xfrm>
            <a:off x="2871627" y="4546209"/>
            <a:ext cx="5774267" cy="488226"/>
          </a:xfrm>
        </p:spPr>
        <p:txBody>
          <a:bodyPr>
            <a:noAutofit/>
          </a:bodyPr>
          <a:lstStyle/>
          <a:p>
            <a:r>
              <a:rPr lang="en-US" sz="3200" dirty="0">
                <a:solidFill>
                  <a:schemeClr val="tx1"/>
                </a:solidFill>
              </a:rPr>
              <a:t>August 2017</a:t>
            </a:r>
          </a:p>
        </p:txBody>
      </p:sp>
      <p:sp>
        <p:nvSpPr>
          <p:cNvPr id="6" name="Slide Number Placeholder 3"/>
          <p:cNvSpPr txBox="1">
            <a:spLocks/>
          </p:cNvSpPr>
          <p:nvPr/>
        </p:nvSpPr>
        <p:spPr>
          <a:xfrm>
            <a:off x="8305800" y="6573308"/>
            <a:ext cx="564098" cy="2846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1</a:t>
            </a:fld>
            <a:endParaRPr lang="en-US" dirty="0"/>
          </a:p>
        </p:txBody>
      </p:sp>
    </p:spTree>
    <p:extLst>
      <p:ext uri="{BB962C8B-B14F-4D97-AF65-F5344CB8AC3E}">
        <p14:creationId xmlns:p14="http://schemas.microsoft.com/office/powerpoint/2010/main" val="304159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B4CB49-4E72-4247-8582-A0ED7EB30982}" type="slidenum">
              <a:rPr lang="en-US" altLang="en-US"/>
              <a:pPr/>
              <a:t>10</a:t>
            </a:fld>
            <a:endParaRPr lang="en-US" altLang="en-US" dirty="0"/>
          </a:p>
        </p:txBody>
      </p:sp>
      <p:sp>
        <p:nvSpPr>
          <p:cNvPr id="98307" name="Rectangle 2"/>
          <p:cNvSpPr>
            <a:spLocks noGrp="1" noChangeArrowheads="1"/>
          </p:cNvSpPr>
          <p:nvPr>
            <p:ph type="title"/>
          </p:nvPr>
        </p:nvSpPr>
        <p:spPr/>
        <p:txBody>
          <a:bodyPr>
            <a:normAutofit/>
          </a:bodyPr>
          <a:lstStyle/>
          <a:p>
            <a:pPr eaLnBrk="1" hangingPunct="1"/>
            <a:r>
              <a:rPr lang="en-US" altLang="en-US" sz="4000" b="1" dirty="0">
                <a:solidFill>
                  <a:schemeClr val="tx1"/>
                </a:solidFill>
              </a:rPr>
              <a:t>Remember:</a:t>
            </a:r>
          </a:p>
        </p:txBody>
      </p:sp>
      <p:sp>
        <p:nvSpPr>
          <p:cNvPr id="98308" name="Rectangle 3"/>
          <p:cNvSpPr>
            <a:spLocks noGrp="1" noChangeArrowheads="1"/>
          </p:cNvSpPr>
          <p:nvPr>
            <p:ph type="body" idx="1"/>
          </p:nvPr>
        </p:nvSpPr>
        <p:spPr/>
        <p:txBody>
          <a:bodyPr>
            <a:normAutofit/>
          </a:bodyPr>
          <a:lstStyle/>
          <a:p>
            <a:pPr eaLnBrk="1" hangingPunct="1">
              <a:lnSpc>
                <a:spcPct val="90000"/>
              </a:lnSpc>
            </a:pPr>
            <a:r>
              <a:rPr lang="en-US" altLang="en-US" sz="2000" dirty="0">
                <a:solidFill>
                  <a:schemeClr val="tx2"/>
                </a:solidFill>
              </a:rPr>
              <a:t>The begin date of your exclusion of time and the date on the DMA-5098 must match.</a:t>
            </a:r>
          </a:p>
          <a:p>
            <a:pPr eaLnBrk="1" hangingPunct="1">
              <a:lnSpc>
                <a:spcPct val="90000"/>
              </a:lnSpc>
            </a:pPr>
            <a:r>
              <a:rPr lang="en-US" altLang="en-US" sz="2000" dirty="0">
                <a:solidFill>
                  <a:schemeClr val="tx2"/>
                </a:solidFill>
              </a:rPr>
              <a:t>The end date is always the date the information is received in the local agency.  For DDS cases this is the release date on the DDS screen.</a:t>
            </a:r>
          </a:p>
          <a:p>
            <a:pPr eaLnBrk="1" hangingPunct="1">
              <a:lnSpc>
                <a:spcPct val="90000"/>
              </a:lnSpc>
            </a:pPr>
            <a:r>
              <a:rPr lang="en-US" altLang="en-US" sz="2000" dirty="0">
                <a:solidFill>
                  <a:schemeClr val="tx2"/>
                </a:solidFill>
              </a:rPr>
              <a:t>For non-qualified alien emergency dates, the exclusion of days ends on the date the medical records are received. Days cannot be excluded while waiting for DMA to determine emergency dates.</a:t>
            </a:r>
          </a:p>
          <a:p>
            <a:pPr eaLnBrk="1" hangingPunct="1">
              <a:lnSpc>
                <a:spcPct val="90000"/>
              </a:lnSpc>
            </a:pPr>
            <a:r>
              <a:rPr lang="en-US" altLang="en-US" sz="2000" dirty="0">
                <a:solidFill>
                  <a:srgbClr val="FF0000"/>
                </a:solidFill>
              </a:rPr>
              <a:t>The begin and end date count in your processing time.  Only the time in between is excluded.</a:t>
            </a:r>
          </a:p>
        </p:txBody>
      </p:sp>
      <p:pic>
        <p:nvPicPr>
          <p:cNvPr id="2" name="Picture 1"/>
          <p:cNvPicPr>
            <a:picLocks noChangeAspect="1"/>
          </p:cNvPicPr>
          <p:nvPr/>
        </p:nvPicPr>
        <p:blipFill>
          <a:blip r:embed="rId3"/>
          <a:stretch>
            <a:fillRect/>
          </a:stretch>
        </p:blipFill>
        <p:spPr>
          <a:xfrm>
            <a:off x="2711199" y="4520065"/>
            <a:ext cx="3420152" cy="1286367"/>
          </a:xfrm>
          <a:prstGeom prst="rect">
            <a:avLst/>
          </a:prstGeom>
        </p:spPr>
      </p:pic>
    </p:spTree>
    <p:extLst>
      <p:ext uri="{BB962C8B-B14F-4D97-AF65-F5344CB8AC3E}">
        <p14:creationId xmlns:p14="http://schemas.microsoft.com/office/powerpoint/2010/main" val="412457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16" name="Content Placeholder 5" descr="teacher &lt;strong&gt;report&lt;/strong&gt; &lt;strong&gt;card&lt;/strong&gt; - NotEnoughGood.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366" y="1645032"/>
            <a:ext cx="4915159" cy="3575878"/>
          </a:xfrm>
          <a:prstGeom prst="rect">
            <a:avLst/>
          </a:prstGeom>
        </p:spPr>
      </p:pic>
      <p:sp>
        <p:nvSpPr>
          <p:cNvPr id="35"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77" y="914400"/>
            <a:ext cx="2743200" cy="2887579"/>
          </a:xfrm>
          <a:prstGeom prst="ellipse">
            <a:avLst/>
          </a:prstGeom>
        </p:spPr>
        <p:txBody>
          <a:bodyPr vert="horz" lIns="91440" tIns="45720" rIns="91440" bIns="45720" rtlCol="0" anchor="b">
            <a:normAutofit/>
          </a:bodyPr>
          <a:lstStyle/>
          <a:p>
            <a:pPr defTabSz="914400"/>
            <a:r>
              <a:rPr lang="en-US" altLang="en-US" sz="2900" b="1" i="1" kern="1200" dirty="0">
                <a:solidFill>
                  <a:schemeClr val="bg1"/>
                </a:solidFill>
                <a:latin typeface="+mj-lt"/>
                <a:ea typeface="+mj-ea"/>
                <a:cs typeface="+mj-cs"/>
              </a:rPr>
              <a:t>O&amp;M Reports for Report Card</a:t>
            </a:r>
          </a:p>
        </p:txBody>
      </p:sp>
      <p:sp>
        <p:nvSpPr>
          <p:cNvPr id="4" name="Slide Number Placeholder 3"/>
          <p:cNvSpPr>
            <a:spLocks noGrp="1"/>
          </p:cNvSpPr>
          <p:nvPr>
            <p:ph type="sldNum" sz="quarter" idx="12"/>
          </p:nvPr>
        </p:nvSpPr>
        <p:spPr>
          <a:xfrm>
            <a:off x="7493266" y="6356350"/>
            <a:ext cx="1022083" cy="365125"/>
          </a:xfrm>
        </p:spPr>
        <p:txBody>
          <a:bodyPr vert="horz" lIns="91440" tIns="45720" rIns="91440" bIns="45720" rtlCol="0" anchor="ctr">
            <a:normAutofit/>
          </a:bodyPr>
          <a:lstStyle/>
          <a:p>
            <a:pPr algn="r">
              <a:spcAft>
                <a:spcPts val="600"/>
              </a:spcAft>
            </a:pPr>
            <a:fld id="{11F27F3A-B3E9-41ED-AF8F-A365F10BB65F}" type="slidenum">
              <a:rPr lang="en-US" sz="1200" smtClean="0">
                <a:solidFill>
                  <a:schemeClr val="tx1">
                    <a:tint val="75000"/>
                  </a:schemeClr>
                </a:solidFill>
              </a:rPr>
              <a:pPr algn="r">
                <a:spcAft>
                  <a:spcPts val="600"/>
                </a:spcAft>
              </a:pPr>
              <a:t>11</a:t>
            </a:fld>
            <a:endParaRPr lang="en-US" sz="1200">
              <a:solidFill>
                <a:schemeClr val="tx1">
                  <a:tint val="75000"/>
                </a:schemeClr>
              </a:solidFill>
            </a:endParaRPr>
          </a:p>
        </p:txBody>
      </p:sp>
    </p:spTree>
    <p:extLst>
      <p:ext uri="{BB962C8B-B14F-4D97-AF65-F5344CB8AC3E}">
        <p14:creationId xmlns:p14="http://schemas.microsoft.com/office/powerpoint/2010/main" val="268910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7"/>
            <a:ext cx="8123464" cy="1061245"/>
          </a:xfrm>
        </p:spPr>
        <p:txBody>
          <a:bodyPr/>
          <a:lstStyle/>
          <a:p>
            <a:r>
              <a:rPr lang="en-US" b="1" dirty="0">
                <a:solidFill>
                  <a:schemeClr val="tx1"/>
                </a:solidFill>
              </a:rPr>
              <a:t>O&amp;M Reports</a:t>
            </a:r>
            <a:br>
              <a:rPr lang="en-US" b="1" dirty="0">
                <a:solidFill>
                  <a:schemeClr val="tx1"/>
                </a:solidFill>
              </a:rPr>
            </a:br>
            <a:r>
              <a:rPr lang="en-US" b="1" dirty="0">
                <a:solidFill>
                  <a:schemeClr val="tx1"/>
                </a:solidFill>
              </a:rPr>
              <a:t>MAGI Tab</a:t>
            </a:r>
          </a:p>
        </p:txBody>
      </p:sp>
      <p:pic>
        <p:nvPicPr>
          <p:cNvPr id="5" name="Content Placeholder 4"/>
          <p:cNvPicPr>
            <a:picLocks noGrp="1" noChangeAspect="1"/>
          </p:cNvPicPr>
          <p:nvPr>
            <p:ph idx="1"/>
          </p:nvPr>
        </p:nvPicPr>
        <p:blipFill rotWithShape="1">
          <a:blip r:embed="rId3"/>
          <a:srcRect l="75" t="13432" r="62441" b="21615"/>
          <a:stretch/>
        </p:blipFill>
        <p:spPr>
          <a:xfrm>
            <a:off x="761071" y="1159672"/>
            <a:ext cx="7669495" cy="4768855"/>
          </a:xfrm>
          <a:prstGeom prst="rect">
            <a:avLst/>
          </a:prstGeom>
          <a:ln>
            <a:solidFill>
              <a:schemeClr val="accent3"/>
            </a:solidFill>
          </a:ln>
        </p:spPr>
      </p:pic>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dirty="0"/>
          </a:p>
        </p:txBody>
      </p:sp>
    </p:spTree>
    <p:extLst>
      <p:ext uri="{BB962C8B-B14F-4D97-AF65-F5344CB8AC3E}">
        <p14:creationId xmlns:p14="http://schemas.microsoft.com/office/powerpoint/2010/main" val="261222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MAGI Reports to check daily:</a:t>
            </a:r>
          </a:p>
        </p:txBody>
      </p:sp>
      <p:sp>
        <p:nvSpPr>
          <p:cNvPr id="3" name="Content Placeholder 2"/>
          <p:cNvSpPr>
            <a:spLocks noGrp="1"/>
          </p:cNvSpPr>
          <p:nvPr>
            <p:ph idx="1"/>
          </p:nvPr>
        </p:nvSpPr>
        <p:spPr/>
        <p:txBody>
          <a:bodyPr/>
          <a:lstStyle/>
          <a:p>
            <a:r>
              <a:rPr lang="en-US" dirty="0">
                <a:solidFill>
                  <a:schemeClr val="tx1"/>
                </a:solidFill>
              </a:rPr>
              <a:t>State reports are located in the top section of the window : </a:t>
            </a:r>
          </a:p>
          <a:p>
            <a:pPr marL="0" indent="0">
              <a:buNone/>
            </a:pPr>
            <a:r>
              <a:rPr lang="en-US" dirty="0">
                <a:solidFill>
                  <a:schemeClr val="tx1"/>
                </a:solidFill>
              </a:rPr>
              <a:t>   Report Date (select a date)</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13</a:t>
            </a:fld>
            <a:endParaRPr lang="en-US" dirty="0"/>
          </a:p>
        </p:txBody>
      </p:sp>
      <p:pic>
        <p:nvPicPr>
          <p:cNvPr id="5" name="Picture 4"/>
          <p:cNvPicPr>
            <a:picLocks noChangeAspect="1"/>
          </p:cNvPicPr>
          <p:nvPr/>
        </p:nvPicPr>
        <p:blipFill rotWithShape="1">
          <a:blip r:embed="rId3"/>
          <a:srcRect t="14409" r="53529" b="32955"/>
          <a:stretch/>
        </p:blipFill>
        <p:spPr>
          <a:xfrm>
            <a:off x="1004711" y="2127505"/>
            <a:ext cx="6777393" cy="3555493"/>
          </a:xfrm>
          <a:prstGeom prst="rect">
            <a:avLst/>
          </a:prstGeom>
          <a:ln>
            <a:solidFill>
              <a:schemeClr val="accent3"/>
            </a:solidFill>
          </a:ln>
        </p:spPr>
      </p:pic>
    </p:spTree>
    <p:extLst>
      <p:ext uri="{BB962C8B-B14F-4D97-AF65-F5344CB8AC3E}">
        <p14:creationId xmlns:p14="http://schemas.microsoft.com/office/powerpoint/2010/main" val="132713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MAGI Reports to check daily:</a:t>
            </a:r>
          </a:p>
        </p:txBody>
      </p:sp>
      <p:sp>
        <p:nvSpPr>
          <p:cNvPr id="3" name="Content Placeholder 2"/>
          <p:cNvSpPr>
            <a:spLocks noGrp="1"/>
          </p:cNvSpPr>
          <p:nvPr>
            <p:ph idx="1"/>
          </p:nvPr>
        </p:nvSpPr>
        <p:spPr>
          <a:xfrm>
            <a:off x="527538" y="1159672"/>
            <a:ext cx="8264770" cy="5088729"/>
          </a:xfrm>
        </p:spPr>
        <p:txBody>
          <a:bodyPr/>
          <a:lstStyle/>
          <a:p>
            <a:r>
              <a:rPr lang="en-US" dirty="0">
                <a:solidFill>
                  <a:schemeClr val="tx1"/>
                </a:solidFill>
              </a:rPr>
              <a:t>County Specific reports are located in the bottom section of the window: County: (select a County)</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dirty="0"/>
          </a:p>
        </p:txBody>
      </p:sp>
      <p:pic>
        <p:nvPicPr>
          <p:cNvPr id="6" name="Picture 5"/>
          <p:cNvPicPr>
            <a:picLocks noChangeAspect="1"/>
          </p:cNvPicPr>
          <p:nvPr/>
        </p:nvPicPr>
        <p:blipFill>
          <a:blip r:embed="rId3"/>
          <a:stretch>
            <a:fillRect/>
          </a:stretch>
        </p:blipFill>
        <p:spPr>
          <a:xfrm>
            <a:off x="238125" y="1695796"/>
            <a:ext cx="8667750" cy="4552605"/>
          </a:xfrm>
          <a:prstGeom prst="rect">
            <a:avLst/>
          </a:prstGeom>
        </p:spPr>
      </p:pic>
    </p:spTree>
    <p:extLst>
      <p:ext uri="{BB962C8B-B14F-4D97-AF65-F5344CB8AC3E}">
        <p14:creationId xmlns:p14="http://schemas.microsoft.com/office/powerpoint/2010/main" val="37406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7"/>
            <a:ext cx="8123464" cy="1061245"/>
          </a:xfrm>
        </p:spPr>
        <p:txBody>
          <a:bodyPr/>
          <a:lstStyle/>
          <a:p>
            <a:r>
              <a:rPr lang="en-US" b="1" dirty="0">
                <a:solidFill>
                  <a:schemeClr val="tx1"/>
                </a:solidFill>
              </a:rPr>
              <a:t>O&amp;M Reports</a:t>
            </a:r>
            <a:br>
              <a:rPr lang="en-US" b="1" dirty="0">
                <a:solidFill>
                  <a:schemeClr val="tx1"/>
                </a:solidFill>
              </a:rPr>
            </a:br>
            <a:r>
              <a:rPr lang="en-US" b="1" dirty="0">
                <a:solidFill>
                  <a:schemeClr val="tx1"/>
                </a:solidFill>
              </a:rPr>
              <a:t>Tradition</a:t>
            </a:r>
            <a:r>
              <a:rPr lang="en-US" b="1" dirty="0">
                <a:solidFill>
                  <a:schemeClr val="tx2"/>
                </a:solidFill>
              </a:rPr>
              <a:t>al</a:t>
            </a:r>
            <a:r>
              <a:rPr lang="en-US" b="1" dirty="0">
                <a:solidFill>
                  <a:srgbClr val="FF0000"/>
                </a:solidFill>
              </a:rPr>
              <a:t> </a:t>
            </a:r>
            <a:r>
              <a:rPr lang="en-US" b="1" dirty="0">
                <a:solidFill>
                  <a:schemeClr val="tx1"/>
                </a:solidFill>
              </a:rPr>
              <a:t>MA Tab</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dirty="0"/>
          </a:p>
        </p:txBody>
      </p:sp>
      <p:pic>
        <p:nvPicPr>
          <p:cNvPr id="6" name="Content Placeholder 5"/>
          <p:cNvPicPr>
            <a:picLocks noGrp="1" noChangeAspect="1"/>
          </p:cNvPicPr>
          <p:nvPr>
            <p:ph idx="1"/>
          </p:nvPr>
        </p:nvPicPr>
        <p:blipFill rotWithShape="1">
          <a:blip r:embed="rId3"/>
          <a:srcRect t="14226" r="60320" b="21422"/>
          <a:stretch/>
        </p:blipFill>
        <p:spPr>
          <a:xfrm>
            <a:off x="628649" y="1346477"/>
            <a:ext cx="7884895" cy="4682534"/>
          </a:xfrm>
          <a:prstGeom prst="rect">
            <a:avLst/>
          </a:prstGeom>
          <a:ln>
            <a:solidFill>
              <a:schemeClr val="tx2"/>
            </a:solidFill>
          </a:ln>
        </p:spPr>
      </p:pic>
    </p:spTree>
    <p:extLst>
      <p:ext uri="{BB962C8B-B14F-4D97-AF65-F5344CB8AC3E}">
        <p14:creationId xmlns:p14="http://schemas.microsoft.com/office/powerpoint/2010/main" val="132922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427"/>
            <a:ext cx="8515350" cy="1061245"/>
          </a:xfrm>
        </p:spPr>
        <p:txBody>
          <a:bodyPr/>
          <a:lstStyle/>
          <a:p>
            <a:r>
              <a:rPr lang="en-US" b="1" dirty="0">
                <a:solidFill>
                  <a:schemeClr val="tx1"/>
                </a:solidFill>
              </a:rPr>
              <a:t>Traditional Medicaid Reports to check daily:</a:t>
            </a:r>
          </a:p>
        </p:txBody>
      </p:sp>
      <p:sp>
        <p:nvSpPr>
          <p:cNvPr id="3" name="Content Placeholder 2"/>
          <p:cNvSpPr>
            <a:spLocks noGrp="1"/>
          </p:cNvSpPr>
          <p:nvPr>
            <p:ph idx="1"/>
          </p:nvPr>
        </p:nvSpPr>
        <p:spPr>
          <a:xfrm>
            <a:off x="628650" y="967471"/>
            <a:ext cx="7886700" cy="5019673"/>
          </a:xfrm>
        </p:spPr>
        <p:txBody>
          <a:bodyPr/>
          <a:lstStyle/>
          <a:p>
            <a:r>
              <a:rPr lang="en-US" b="1" dirty="0">
                <a:solidFill>
                  <a:schemeClr val="tx1"/>
                </a:solidFill>
              </a:rPr>
              <a:t>State reports are located in the top section of the window:                   Report Date (select a date)</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dirty="0"/>
          </a:p>
        </p:txBody>
      </p:sp>
      <p:pic>
        <p:nvPicPr>
          <p:cNvPr id="5" name="Picture 4"/>
          <p:cNvPicPr>
            <a:picLocks noChangeAspect="1"/>
          </p:cNvPicPr>
          <p:nvPr/>
        </p:nvPicPr>
        <p:blipFill rotWithShape="1">
          <a:blip r:embed="rId3"/>
          <a:srcRect t="13940" r="53736" b="28159"/>
          <a:stretch/>
        </p:blipFill>
        <p:spPr>
          <a:xfrm>
            <a:off x="783772" y="1668026"/>
            <a:ext cx="7375490" cy="4243471"/>
          </a:xfrm>
          <a:prstGeom prst="rect">
            <a:avLst/>
          </a:prstGeom>
          <a:ln>
            <a:solidFill>
              <a:schemeClr val="tx2"/>
            </a:solidFill>
          </a:ln>
        </p:spPr>
      </p:pic>
    </p:spTree>
    <p:extLst>
      <p:ext uri="{BB962C8B-B14F-4D97-AF65-F5344CB8AC3E}">
        <p14:creationId xmlns:p14="http://schemas.microsoft.com/office/powerpoint/2010/main" val="119616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Traditional Medicaid Reports to check daily:</a:t>
            </a:r>
          </a:p>
        </p:txBody>
      </p:sp>
      <p:sp>
        <p:nvSpPr>
          <p:cNvPr id="3" name="Content Placeholder 2"/>
          <p:cNvSpPr>
            <a:spLocks noGrp="1"/>
          </p:cNvSpPr>
          <p:nvPr>
            <p:ph idx="1"/>
          </p:nvPr>
        </p:nvSpPr>
        <p:spPr>
          <a:xfrm>
            <a:off x="628649" y="1047858"/>
            <a:ext cx="8022981" cy="5019673"/>
          </a:xfrm>
        </p:spPr>
        <p:txBody>
          <a:bodyPr/>
          <a:lstStyle/>
          <a:p>
            <a:r>
              <a:rPr lang="en-US" b="1" dirty="0">
                <a:solidFill>
                  <a:schemeClr val="tx1"/>
                </a:solidFill>
              </a:rPr>
              <a:t>County Specific reports are located in the bottom section of the window: County: (select a County)</a:t>
            </a: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dirty="0"/>
          </a:p>
        </p:txBody>
      </p:sp>
      <p:pic>
        <p:nvPicPr>
          <p:cNvPr id="6" name="Picture 5"/>
          <p:cNvPicPr>
            <a:picLocks noChangeAspect="1"/>
          </p:cNvPicPr>
          <p:nvPr/>
        </p:nvPicPr>
        <p:blipFill>
          <a:blip r:embed="rId3"/>
          <a:stretch>
            <a:fillRect/>
          </a:stretch>
        </p:blipFill>
        <p:spPr>
          <a:xfrm>
            <a:off x="233362" y="1596044"/>
            <a:ext cx="8677275" cy="4754880"/>
          </a:xfrm>
          <a:prstGeom prst="rect">
            <a:avLst/>
          </a:prstGeom>
        </p:spPr>
      </p:pic>
    </p:spTree>
    <p:extLst>
      <p:ext uri="{BB962C8B-B14F-4D97-AF65-F5344CB8AC3E}">
        <p14:creationId xmlns:p14="http://schemas.microsoft.com/office/powerpoint/2010/main" val="394989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98427"/>
            <a:ext cx="7886701" cy="1061245"/>
          </a:xfrm>
        </p:spPr>
        <p:txBody>
          <a:bodyPr/>
          <a:lstStyle/>
          <a:p>
            <a:r>
              <a:rPr lang="en-US" b="1" dirty="0">
                <a:solidFill>
                  <a:schemeClr val="tx1"/>
                </a:solidFill>
              </a:rPr>
              <a:t>Example: MAGI Pending Apps By Worker Detail</a:t>
            </a:r>
          </a:p>
        </p:txBody>
      </p:sp>
      <p:sp>
        <p:nvSpPr>
          <p:cNvPr id="3" name="Content Placeholder 2"/>
          <p:cNvSpPr>
            <a:spLocks noGrp="1"/>
          </p:cNvSpPr>
          <p:nvPr>
            <p:ph idx="1"/>
          </p:nvPr>
        </p:nvSpPr>
        <p:spPr>
          <a:xfrm>
            <a:off x="628649" y="1228728"/>
            <a:ext cx="8022981" cy="5019673"/>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dirty="0"/>
          </a:p>
        </p:txBody>
      </p:sp>
      <p:pic>
        <p:nvPicPr>
          <p:cNvPr id="6" name="Picture 5"/>
          <p:cNvPicPr>
            <a:picLocks noChangeAspect="1"/>
          </p:cNvPicPr>
          <p:nvPr/>
        </p:nvPicPr>
        <p:blipFill rotWithShape="1">
          <a:blip r:embed="rId3"/>
          <a:srcRect b="34892"/>
          <a:stretch/>
        </p:blipFill>
        <p:spPr>
          <a:xfrm>
            <a:off x="358589" y="964276"/>
            <a:ext cx="8525220" cy="5353181"/>
          </a:xfrm>
          <a:prstGeom prst="rect">
            <a:avLst/>
          </a:prstGeom>
          <a:ln>
            <a:solidFill>
              <a:schemeClr val="bg1">
                <a:lumMod val="50000"/>
              </a:schemeClr>
            </a:solidFill>
          </a:ln>
        </p:spPr>
      </p:pic>
    </p:spTree>
    <p:extLst>
      <p:ext uri="{BB962C8B-B14F-4D97-AF65-F5344CB8AC3E}">
        <p14:creationId xmlns:p14="http://schemas.microsoft.com/office/powerpoint/2010/main" val="236998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27" y="365127"/>
            <a:ext cx="8073223" cy="732436"/>
          </a:xfrm>
        </p:spPr>
        <p:txBody>
          <a:bodyPr>
            <a:normAutofit fontScale="90000"/>
          </a:bodyPr>
          <a:lstStyle/>
          <a:p>
            <a:r>
              <a:rPr lang="en-US" b="1" dirty="0">
                <a:solidFill>
                  <a:schemeClr val="tx1"/>
                </a:solidFill>
              </a:rPr>
              <a:t>Example: Traditional Medicaid Pending Apps By Wor</a:t>
            </a:r>
            <a:r>
              <a:rPr lang="en-US" dirty="0">
                <a:solidFill>
                  <a:schemeClr val="tx1"/>
                </a:solidFill>
              </a:rPr>
              <a:t>ker </a:t>
            </a:r>
            <a:r>
              <a:rPr lang="en-US" b="1" dirty="0">
                <a:solidFill>
                  <a:schemeClr val="tx1"/>
                </a:solidFill>
              </a:rPr>
              <a:t>Detail</a:t>
            </a:r>
          </a:p>
        </p:txBody>
      </p:sp>
      <p:sp>
        <p:nvSpPr>
          <p:cNvPr id="4" name="Slide Number Placeholder 3"/>
          <p:cNvSpPr>
            <a:spLocks noGrp="1"/>
          </p:cNvSpPr>
          <p:nvPr>
            <p:ph type="sldNum" sz="quarter" idx="12"/>
          </p:nvPr>
        </p:nvSpPr>
        <p:spPr>
          <a:xfrm>
            <a:off x="6457950" y="6356351"/>
            <a:ext cx="2057400" cy="365125"/>
          </a:xfrm>
        </p:spPr>
        <p:txBody>
          <a:bodyPr>
            <a:normAutofit/>
          </a:bodyPr>
          <a:lstStyle/>
          <a:p>
            <a:fld id="{11F27F3A-B3E9-41ED-AF8F-A365F10BB65F}" type="slidenum">
              <a:rPr lang="en-US" smtClean="0"/>
              <a:pPr/>
              <a:t>19</a:t>
            </a:fld>
            <a:endParaRPr lang="en-US" dirty="0"/>
          </a:p>
        </p:txBody>
      </p:sp>
      <p:pic>
        <p:nvPicPr>
          <p:cNvPr id="6" name="Picture 5"/>
          <p:cNvPicPr>
            <a:picLocks noChangeAspect="1"/>
          </p:cNvPicPr>
          <p:nvPr/>
        </p:nvPicPr>
        <p:blipFill rotWithShape="1">
          <a:blip r:embed="rId3"/>
          <a:srcRect b="33626"/>
          <a:stretch/>
        </p:blipFill>
        <p:spPr>
          <a:xfrm>
            <a:off x="166256" y="1195752"/>
            <a:ext cx="8828116" cy="5160599"/>
          </a:xfrm>
          <a:prstGeom prst="rect">
            <a:avLst/>
          </a:prstGeom>
          <a:ln>
            <a:solidFill>
              <a:schemeClr val="tx1"/>
            </a:solidFill>
          </a:ln>
        </p:spPr>
      </p:pic>
    </p:spTree>
    <p:extLst>
      <p:ext uri="{BB962C8B-B14F-4D97-AF65-F5344CB8AC3E}">
        <p14:creationId xmlns:p14="http://schemas.microsoft.com/office/powerpoint/2010/main" val="68511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6686" y="2645536"/>
            <a:ext cx="7888288" cy="4592638"/>
          </a:xfrm>
        </p:spPr>
        <p:txBody>
          <a:bodyPr/>
          <a:lstStyle/>
          <a:p>
            <a:pPr marL="0" indent="0">
              <a:buNone/>
            </a:pPr>
            <a:r>
              <a:rPr lang="en-US" altLang="en-US" sz="4000" b="1" dirty="0">
                <a:solidFill>
                  <a:schemeClr val="tx2">
                    <a:lumMod val="75000"/>
                  </a:schemeClr>
                </a:solidFill>
                <a:cs typeface="Times New Roman" panose="02020603050405020304" pitchFamily="18" charset="0"/>
              </a:rPr>
              <a:t>Medicaid Applications and Reports</a:t>
            </a:r>
          </a:p>
          <a:p>
            <a:endParaRPr lang="en-US" dirty="0"/>
          </a:p>
        </p:txBody>
      </p:sp>
      <p:sp>
        <p:nvSpPr>
          <p:cNvPr id="4" name="Slide Number Placeholder 3"/>
          <p:cNvSpPr>
            <a:spLocks noGrp="1"/>
          </p:cNvSpPr>
          <p:nvPr>
            <p:ph type="sldNum" sz="quarter" idx="14"/>
          </p:nvPr>
        </p:nvSpPr>
        <p:spPr/>
        <p:txBody>
          <a:bodyPr/>
          <a:lstStyle/>
          <a:p>
            <a:fld id="{11F27F3A-B3E9-41ED-AF8F-A365F10BB65F}" type="slidenum">
              <a:rPr lang="en-US" smtClean="0"/>
              <a:t>2</a:t>
            </a:fld>
            <a:endParaRPr lang="en-US" dirty="0"/>
          </a:p>
        </p:txBody>
      </p:sp>
      <p:sp>
        <p:nvSpPr>
          <p:cNvPr id="6" name="Text Box 4"/>
          <p:cNvSpPr txBox="1">
            <a:spLocks noChangeArrowheads="1"/>
          </p:cNvSpPr>
          <p:nvPr/>
        </p:nvSpPr>
        <p:spPr bwMode="auto">
          <a:xfrm>
            <a:off x="1346478" y="5791200"/>
            <a:ext cx="153823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1600" b="1" dirty="0">
                <a:solidFill>
                  <a:schemeClr val="bg1">
                    <a:lumMod val="50000"/>
                  </a:schemeClr>
                </a:solidFill>
                <a:latin typeface="Times New Roman" panose="02020603050405020304" pitchFamily="18" charset="0"/>
              </a:rPr>
              <a:t>ABD 2304</a:t>
            </a:r>
            <a:endParaRPr lang="en-US" altLang="en-US" sz="2400" dirty="0">
              <a:solidFill>
                <a:schemeClr val="bg1">
                  <a:lumMod val="50000"/>
                </a:schemeClr>
              </a:solidFill>
              <a:latin typeface="Times New Roman" panose="02020603050405020304" pitchFamily="18" charset="0"/>
            </a:endParaRPr>
          </a:p>
        </p:txBody>
      </p:sp>
      <p:sp>
        <p:nvSpPr>
          <p:cNvPr id="7" name="Text Box 5"/>
          <p:cNvSpPr txBox="1">
            <a:spLocks noChangeArrowheads="1"/>
          </p:cNvSpPr>
          <p:nvPr/>
        </p:nvSpPr>
        <p:spPr bwMode="auto">
          <a:xfrm>
            <a:off x="6858000" y="5791200"/>
            <a:ext cx="1291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a:spcBef>
                <a:spcPct val="50000"/>
              </a:spcBef>
            </a:pPr>
            <a:r>
              <a:rPr lang="en-US" altLang="en-US" sz="1600" b="1" dirty="0">
                <a:solidFill>
                  <a:schemeClr val="bg1">
                    <a:lumMod val="50000"/>
                  </a:schemeClr>
                </a:solidFill>
                <a:latin typeface="Times New Roman" panose="02020603050405020304" pitchFamily="18" charset="0"/>
              </a:rPr>
              <a:t>Family 3215</a:t>
            </a:r>
            <a:endParaRPr lang="en-US" altLang="en-US" sz="1600" dirty="0">
              <a:solidFill>
                <a:schemeClr val="bg1">
                  <a:lumMod val="50000"/>
                </a:schemeClr>
              </a:solidFill>
              <a:latin typeface="Times New Roman" panose="02020603050405020304" pitchFamily="18" charset="0"/>
            </a:endParaRPr>
          </a:p>
        </p:txBody>
      </p:sp>
    </p:spTree>
    <p:extLst>
      <p:ext uri="{BB962C8B-B14F-4D97-AF65-F5344CB8AC3E}">
        <p14:creationId xmlns:p14="http://schemas.microsoft.com/office/powerpoint/2010/main" val="232277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The O&amp;M Reports </a:t>
            </a:r>
          </a:p>
        </p:txBody>
      </p:sp>
      <p:sp>
        <p:nvSpPr>
          <p:cNvPr id="3" name="Content Placeholder 2"/>
          <p:cNvSpPr>
            <a:spLocks noGrp="1"/>
          </p:cNvSpPr>
          <p:nvPr>
            <p:ph idx="1"/>
          </p:nvPr>
        </p:nvSpPr>
        <p:spPr>
          <a:xfrm>
            <a:off x="628649" y="1228728"/>
            <a:ext cx="8022981" cy="5019673"/>
          </a:xfrm>
        </p:spPr>
        <p:txBody>
          <a:bodyPr>
            <a:normAutofit/>
          </a:bodyPr>
          <a:lstStyle/>
          <a:p>
            <a:pPr marL="0" indent="0">
              <a:buNone/>
            </a:pPr>
            <a:r>
              <a:rPr lang="en-US" sz="2400" dirty="0">
                <a:solidFill>
                  <a:schemeClr val="tx2"/>
                </a:solidFill>
              </a:rPr>
              <a:t>The O&amp;M Reports can be exported to Excel then sorted and saved as needed.  </a:t>
            </a:r>
          </a:p>
          <a:p>
            <a:pPr marL="0" indent="0">
              <a:buNone/>
            </a:pPr>
            <a:endParaRPr lang="en-US" sz="2000" dirty="0">
              <a:solidFill>
                <a:schemeClr val="tx2"/>
              </a:solidFill>
            </a:endParaRPr>
          </a:p>
          <a:p>
            <a:pPr marL="0" indent="0">
              <a:buNone/>
            </a:pPr>
            <a:r>
              <a:rPr lang="en-US" sz="2000" i="1" dirty="0">
                <a:solidFill>
                  <a:schemeClr val="tx2"/>
                </a:solidFill>
              </a:rPr>
              <a:t>You can quickly: </a:t>
            </a:r>
          </a:p>
          <a:p>
            <a:pPr marL="0" indent="0">
              <a:buNone/>
            </a:pPr>
            <a:endParaRPr lang="en-US" sz="2000" dirty="0">
              <a:solidFill>
                <a:schemeClr val="tx2"/>
              </a:solidFill>
            </a:endParaRPr>
          </a:p>
          <a:p>
            <a:r>
              <a:rPr lang="en-US" sz="2000" dirty="0">
                <a:solidFill>
                  <a:schemeClr val="tx2"/>
                </a:solidFill>
              </a:rPr>
              <a:t>Sort by worker</a:t>
            </a:r>
          </a:p>
          <a:p>
            <a:r>
              <a:rPr lang="en-US" sz="2000" dirty="0">
                <a:solidFill>
                  <a:schemeClr val="tx2"/>
                </a:solidFill>
              </a:rPr>
              <a:t>Identify past due applications</a:t>
            </a:r>
          </a:p>
          <a:p>
            <a:r>
              <a:rPr lang="en-US" sz="2000" dirty="0">
                <a:solidFill>
                  <a:schemeClr val="tx2"/>
                </a:solidFill>
              </a:rPr>
              <a:t>View days pended</a:t>
            </a:r>
          </a:p>
          <a:p>
            <a:r>
              <a:rPr lang="en-US" sz="2000" dirty="0">
                <a:solidFill>
                  <a:schemeClr val="tx2"/>
                </a:solidFill>
              </a:rPr>
              <a:t>View Application date and due date </a:t>
            </a:r>
          </a:p>
          <a:p>
            <a:r>
              <a:rPr lang="en-US" sz="2000" dirty="0">
                <a:solidFill>
                  <a:schemeClr val="tx2"/>
                </a:solidFill>
              </a:rPr>
              <a:t>View administrative applications</a:t>
            </a:r>
          </a:p>
          <a:p>
            <a:r>
              <a:rPr lang="en-US" sz="2000" dirty="0">
                <a:solidFill>
                  <a:schemeClr val="tx2"/>
                </a:solidFill>
              </a:rPr>
              <a:t>View excluded time and reasons</a:t>
            </a:r>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20</a:t>
            </a:fld>
            <a:endParaRPr lang="en-US" dirty="0"/>
          </a:p>
        </p:txBody>
      </p:sp>
    </p:spTree>
    <p:extLst>
      <p:ext uri="{BB962C8B-B14F-4D97-AF65-F5344CB8AC3E}">
        <p14:creationId xmlns:p14="http://schemas.microsoft.com/office/powerpoint/2010/main" val="269550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08" y="941033"/>
            <a:ext cx="7886700" cy="617104"/>
          </a:xfrm>
        </p:spPr>
        <p:txBody>
          <a:bodyPr>
            <a:noAutofit/>
          </a:bodyPr>
          <a:lstStyle/>
          <a:p>
            <a:r>
              <a:rPr lang="en-US" b="1" dirty="0">
                <a:solidFill>
                  <a:schemeClr val="tx1"/>
                </a:solidFill>
              </a:rPr>
              <a:t>Why Should I Check these Reports If I’m Not Failing the Report Card?</a:t>
            </a:r>
            <a:br>
              <a:rPr lang="en-US" b="1" dirty="0">
                <a:solidFill>
                  <a:schemeClr val="tx1"/>
                </a:solidFill>
              </a:rPr>
            </a:br>
            <a:br>
              <a:rPr lang="en-US" dirty="0">
                <a:solidFill>
                  <a:schemeClr val="tx2">
                    <a:lumMod val="75000"/>
                  </a:schemeClr>
                </a:solidFill>
              </a:rPr>
            </a:br>
            <a:endParaRPr lang="en-US" dirty="0"/>
          </a:p>
        </p:txBody>
      </p:sp>
      <p:sp>
        <p:nvSpPr>
          <p:cNvPr id="3" name="Content Placeholder 2"/>
          <p:cNvSpPr>
            <a:spLocks noGrp="1"/>
          </p:cNvSpPr>
          <p:nvPr>
            <p:ph idx="1"/>
          </p:nvPr>
        </p:nvSpPr>
        <p:spPr/>
        <p:txBody>
          <a:bodyPr>
            <a:normAutofit/>
          </a:bodyPr>
          <a:lstStyle/>
          <a:p>
            <a:endParaRPr lang="en-US" sz="3200" b="1" dirty="0">
              <a:solidFill>
                <a:srgbClr val="0070C0"/>
              </a:solidFill>
            </a:endParaRPr>
          </a:p>
          <a:p>
            <a:pPr lvl="0"/>
            <a:r>
              <a:rPr lang="en-US" sz="2000" dirty="0">
                <a:solidFill>
                  <a:schemeClr val="tx2"/>
                </a:solidFill>
              </a:rPr>
              <a:t>Look for worker trends (i.e. holding application until due date)</a:t>
            </a:r>
            <a:br>
              <a:rPr lang="en-US" sz="2000" dirty="0">
                <a:solidFill>
                  <a:schemeClr val="tx2"/>
                </a:solidFill>
              </a:rPr>
            </a:br>
            <a:endParaRPr lang="en-US" sz="2000" dirty="0">
              <a:solidFill>
                <a:schemeClr val="tx2"/>
              </a:solidFill>
            </a:endParaRPr>
          </a:p>
          <a:p>
            <a:pPr lvl="0"/>
            <a:r>
              <a:rPr lang="en-US" sz="2000" dirty="0">
                <a:solidFill>
                  <a:schemeClr val="tx2"/>
                </a:solidFill>
              </a:rPr>
              <a:t>Encourage timely dispositions</a:t>
            </a:r>
            <a:br>
              <a:rPr lang="en-US" sz="2000" dirty="0">
                <a:solidFill>
                  <a:schemeClr val="tx2"/>
                </a:solidFill>
              </a:rPr>
            </a:br>
            <a:endParaRPr lang="en-US" sz="2000" dirty="0">
              <a:solidFill>
                <a:schemeClr val="tx2"/>
              </a:solidFill>
            </a:endParaRPr>
          </a:p>
          <a:p>
            <a:pPr lvl="0"/>
            <a:r>
              <a:rPr lang="en-US" sz="2000" dirty="0">
                <a:solidFill>
                  <a:schemeClr val="tx2"/>
                </a:solidFill>
              </a:rPr>
              <a:t>Monitor timely keying of applications</a:t>
            </a:r>
            <a:br>
              <a:rPr lang="en-US" sz="2000" dirty="0">
                <a:solidFill>
                  <a:schemeClr val="tx2"/>
                </a:solidFill>
              </a:rPr>
            </a:br>
            <a:endParaRPr lang="en-US" sz="2000" dirty="0">
              <a:solidFill>
                <a:schemeClr val="tx2"/>
              </a:solidFill>
            </a:endParaRPr>
          </a:p>
          <a:p>
            <a:pPr lvl="0"/>
            <a:r>
              <a:rPr lang="en-US" sz="2000" dirty="0">
                <a:solidFill>
                  <a:schemeClr val="tx2"/>
                </a:solidFill>
              </a:rPr>
              <a:t>Check for proper application of exclusion of time</a:t>
            </a:r>
          </a:p>
          <a:p>
            <a:pPr marL="0"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21</a:t>
            </a:fld>
            <a:endParaRPr lang="en-US" dirty="0"/>
          </a:p>
        </p:txBody>
      </p:sp>
    </p:spTree>
    <p:extLst>
      <p:ext uri="{BB962C8B-B14F-4D97-AF65-F5344CB8AC3E}">
        <p14:creationId xmlns:p14="http://schemas.microsoft.com/office/powerpoint/2010/main" val="110149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1"/>
                </a:solidFill>
              </a:rPr>
              <a:t>Report Card Reminders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22</a:t>
            </a:fld>
            <a:endParaRPr lang="en-US" dirty="0"/>
          </a:p>
        </p:txBody>
      </p:sp>
      <p:sp>
        <p:nvSpPr>
          <p:cNvPr id="5" name="Rectangle 1"/>
          <p:cNvSpPr>
            <a:spLocks noGrp="1" noChangeArrowheads="1"/>
          </p:cNvSpPr>
          <p:nvPr>
            <p:ph idx="1"/>
          </p:nvPr>
        </p:nvSpPr>
        <p:spPr bwMode="auto">
          <a:xfrm>
            <a:off x="964642" y="1537961"/>
            <a:ext cx="741568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2"/>
                </a:solidFill>
                <a:effectLst/>
                <a:ea typeface="Calibri" panose="020F0502020204030204" pitchFamily="34" charset="0"/>
              </a:rPr>
              <a:t>Original due date = 45</a:t>
            </a:r>
            <a:r>
              <a:rPr kumimoji="0" lang="en-US" altLang="en-US" sz="2000" b="0" i="0" u="none" strike="noStrike" cap="none" normalizeH="0" baseline="30000" dirty="0">
                <a:ln>
                  <a:noFill/>
                </a:ln>
                <a:solidFill>
                  <a:schemeClr val="tx2"/>
                </a:solidFill>
                <a:effectLst/>
                <a:ea typeface="Calibri" panose="020F0502020204030204" pitchFamily="34" charset="0"/>
              </a:rPr>
              <a:t>th</a:t>
            </a:r>
            <a:r>
              <a:rPr kumimoji="0" lang="en-US" altLang="en-US" sz="2000" b="0" i="0" u="none" strike="noStrike" cap="none" normalizeH="0" baseline="0" dirty="0">
                <a:ln>
                  <a:noFill/>
                </a:ln>
                <a:solidFill>
                  <a:schemeClr val="tx2"/>
                </a:solidFill>
                <a:effectLst/>
                <a:ea typeface="Calibri" panose="020F0502020204030204" pitchFamily="34" charset="0"/>
              </a:rPr>
              <a:t> or 90</a:t>
            </a:r>
            <a:r>
              <a:rPr kumimoji="0" lang="en-US" altLang="en-US" sz="2000" b="0" i="0" u="none" strike="noStrike" cap="none" normalizeH="0" baseline="30000" dirty="0">
                <a:ln>
                  <a:noFill/>
                </a:ln>
                <a:solidFill>
                  <a:schemeClr val="tx2"/>
                </a:solidFill>
                <a:effectLst/>
                <a:ea typeface="Calibri" panose="020F0502020204030204" pitchFamily="34" charset="0"/>
              </a:rPr>
              <a:t>th</a:t>
            </a:r>
            <a:r>
              <a:rPr kumimoji="0" lang="en-US" altLang="en-US" sz="2000" b="0" i="0" u="none" strike="noStrike" cap="none" normalizeH="0" baseline="0" dirty="0">
                <a:ln>
                  <a:noFill/>
                </a:ln>
                <a:solidFill>
                  <a:schemeClr val="tx2"/>
                </a:solidFill>
                <a:effectLst/>
                <a:ea typeface="Calibri" panose="020F0502020204030204" pitchFamily="34" charset="0"/>
              </a:rPr>
              <a:t> day from Application date.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2"/>
                </a:solidFill>
                <a:effectLst/>
                <a:ea typeface="Calibri" panose="020F0502020204030204" pitchFamily="34" charset="0"/>
              </a:rPr>
              <a:t>Days Pended = This reflects the days counting toward the processing time.  </a:t>
            </a:r>
            <a:endParaRPr kumimoji="0" lang="en-US" altLang="en-US" sz="20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cap="none" normalizeH="0" baseline="0" dirty="0">
              <a:ln>
                <a:noFill/>
              </a:ln>
              <a:solidFill>
                <a:schemeClr val="tx2"/>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2"/>
                </a:solidFill>
                <a:effectLst/>
                <a:ea typeface="Calibri" panose="020F0502020204030204" pitchFamily="34" charset="0"/>
              </a:rPr>
              <a:t>There is an automatic timer that adjusts the days pended when there are stop processing days due to FFM or LIS and when other exclusions are keyed.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indent="0" defTabSz="914400">
              <a:lnSpc>
                <a:spcPct val="100000"/>
              </a:lnSpc>
              <a:buNone/>
            </a:pPr>
            <a:r>
              <a:rPr lang="en-US" sz="2000" dirty="0">
                <a:solidFill>
                  <a:srgbClr val="FF0000"/>
                </a:solidFill>
              </a:rPr>
              <a:t>When days are excluded – the ‘Original Due Date’ does not change….only the days pending fluctuate… </a:t>
            </a:r>
            <a:r>
              <a:rPr lang="en-US" sz="2000" b="1" i="1" dirty="0">
                <a:solidFill>
                  <a:srgbClr val="FF0000"/>
                </a:solidFill>
              </a:rPr>
              <a:t>it is important to pay attention to the “Days Pended” on the Pending Apps reports</a:t>
            </a:r>
            <a:endParaRPr lang="en-US" sz="2000"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8443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1"/>
                </a:solidFill>
              </a:rPr>
              <a:t>Pending App Report</a:t>
            </a:r>
          </a:p>
        </p:txBody>
      </p:sp>
      <p:sp>
        <p:nvSpPr>
          <p:cNvPr id="3" name="Content Placeholder 2"/>
          <p:cNvSpPr>
            <a:spLocks noGrp="1"/>
          </p:cNvSpPr>
          <p:nvPr>
            <p:ph idx="1"/>
          </p:nvPr>
        </p:nvSpPr>
        <p:spPr>
          <a:xfrm>
            <a:off x="628650" y="1497204"/>
            <a:ext cx="7886700" cy="4751197"/>
          </a:xfrm>
        </p:spPr>
        <p:txBody>
          <a:bodyPr/>
          <a:lstStyle/>
          <a:p>
            <a:pPr marL="0" lvl="0" indent="0" defTabSz="914400" eaLnBrk="0" fontAlgn="base" hangingPunct="0">
              <a:lnSpc>
                <a:spcPct val="100000"/>
              </a:lnSpc>
              <a:spcBef>
                <a:spcPct val="0"/>
              </a:spcBef>
              <a:spcAft>
                <a:spcPct val="0"/>
              </a:spcAft>
              <a:buNone/>
            </a:pPr>
            <a:r>
              <a:rPr lang="en-US" altLang="en-US" sz="2000" dirty="0">
                <a:solidFill>
                  <a:schemeClr val="tx2"/>
                </a:solidFill>
                <a:ea typeface="Times New Roman" panose="02020603050405020304" pitchFamily="18" charset="0"/>
              </a:rPr>
              <a:t>MAD indicator on the pending app report is populated with “Y” when the individual meets one of the below criteria in addition to being under age 65 at time of application date:</a:t>
            </a:r>
            <a:br>
              <a:rPr lang="en-US" altLang="en-US" sz="2000" dirty="0">
                <a:solidFill>
                  <a:schemeClr val="tx2"/>
                </a:solidFill>
                <a:ea typeface="Times New Roman" panose="02020603050405020304" pitchFamily="18" charset="0"/>
              </a:rPr>
            </a:br>
            <a:endParaRPr lang="en-US" altLang="en-US" sz="2000" dirty="0">
              <a:solidFill>
                <a:schemeClr val="tx2"/>
              </a:solidFill>
            </a:endParaRPr>
          </a:p>
          <a:p>
            <a:pPr defTabSz="914400" eaLnBrk="0" fontAlgn="base" hangingPunct="0">
              <a:lnSpc>
                <a:spcPct val="100000"/>
              </a:lnSpc>
              <a:spcBef>
                <a:spcPct val="0"/>
              </a:spcBef>
              <a:spcAft>
                <a:spcPct val="0"/>
              </a:spcAft>
            </a:pPr>
            <a:r>
              <a:rPr lang="en-US" altLang="en-US" sz="2000" dirty="0">
                <a:solidFill>
                  <a:schemeClr val="tx2"/>
                </a:solidFill>
                <a:ea typeface="Times New Roman" panose="02020603050405020304" pitchFamily="18" charset="0"/>
              </a:rPr>
              <a:t>Benefit evidence in (Social Security Disability, Social Security       Disability/Child, Social Security Disabled Widow(er)</a:t>
            </a:r>
            <a:endParaRPr lang="en-US" altLang="en-US" sz="2000" dirty="0">
              <a:solidFill>
                <a:schemeClr val="tx2"/>
              </a:solidFill>
            </a:endParaRPr>
          </a:p>
          <a:p>
            <a:pPr defTabSz="914400" eaLnBrk="0" fontAlgn="base" hangingPunct="0">
              <a:lnSpc>
                <a:spcPct val="100000"/>
              </a:lnSpc>
              <a:spcBef>
                <a:spcPct val="0"/>
              </a:spcBef>
              <a:spcAft>
                <a:spcPct val="0"/>
              </a:spcAft>
            </a:pPr>
            <a:r>
              <a:rPr lang="en-US" altLang="en-US" sz="2000" dirty="0">
                <a:solidFill>
                  <a:schemeClr val="tx2"/>
                </a:solidFill>
                <a:ea typeface="Times New Roman" panose="02020603050405020304" pitchFamily="18" charset="0"/>
              </a:rPr>
              <a:t>Disability Evidence present</a:t>
            </a:r>
            <a:endParaRPr lang="en-US" altLang="en-US" sz="2000" dirty="0">
              <a:solidFill>
                <a:schemeClr val="tx2"/>
              </a:solidFill>
            </a:endParaRPr>
          </a:p>
          <a:p>
            <a:pPr defTabSz="914400" eaLnBrk="0" fontAlgn="base" hangingPunct="0">
              <a:lnSpc>
                <a:spcPct val="100000"/>
              </a:lnSpc>
              <a:spcBef>
                <a:spcPct val="0"/>
              </a:spcBef>
              <a:spcAft>
                <a:spcPct val="0"/>
              </a:spcAft>
            </a:pPr>
            <a:r>
              <a:rPr lang="en-US" altLang="en-US" sz="2000" dirty="0">
                <a:solidFill>
                  <a:schemeClr val="tx2"/>
                </a:solidFill>
                <a:ea typeface="Times New Roman" panose="02020603050405020304" pitchFamily="18" charset="0"/>
              </a:rPr>
              <a:t>DDS Assessment entered</a:t>
            </a:r>
            <a:endParaRPr lang="en-US" altLang="en-US" sz="2000" dirty="0">
              <a:solidFill>
                <a:schemeClr val="tx2"/>
              </a:solidFill>
            </a:endParaRPr>
          </a:p>
          <a:p>
            <a:pPr defTabSz="914400" eaLnBrk="0" fontAlgn="base" hangingPunct="0">
              <a:lnSpc>
                <a:spcPct val="100000"/>
              </a:lnSpc>
              <a:spcBef>
                <a:spcPct val="0"/>
              </a:spcBef>
              <a:spcAft>
                <a:spcPct val="0"/>
              </a:spcAft>
            </a:pPr>
            <a:r>
              <a:rPr lang="en-US" altLang="en-US" sz="2000" dirty="0">
                <a:solidFill>
                  <a:schemeClr val="tx2"/>
                </a:solidFill>
                <a:ea typeface="Times New Roman" panose="02020603050405020304" pitchFamily="18" charset="0"/>
              </a:rPr>
              <a:t>DDS Determination is entered</a:t>
            </a:r>
            <a:endParaRPr lang="en-US" altLang="en-US" sz="2000"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6115113" y="3512154"/>
            <a:ext cx="1930266" cy="2554191"/>
          </a:xfrm>
          <a:prstGeom prst="rect">
            <a:avLst/>
          </a:prstGeom>
        </p:spPr>
      </p:pic>
    </p:spTree>
    <p:extLst>
      <p:ext uri="{BB962C8B-B14F-4D97-AF65-F5344CB8AC3E}">
        <p14:creationId xmlns:p14="http://schemas.microsoft.com/office/powerpoint/2010/main" val="29126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12A8633-36B5-479B-B6E9-C5FBCA54AFB1}" type="slidenum">
              <a:rPr lang="en-US" altLang="en-US"/>
              <a:pPr/>
              <a:t>24</a:t>
            </a:fld>
            <a:endParaRPr lang="en-US" altLang="en-US" dirty="0"/>
          </a:p>
        </p:txBody>
      </p:sp>
      <p:sp>
        <p:nvSpPr>
          <p:cNvPr id="110596" name="Text Box 3"/>
          <p:cNvSpPr txBox="1">
            <a:spLocks noChangeArrowheads="1"/>
          </p:cNvSpPr>
          <p:nvPr/>
        </p:nvSpPr>
        <p:spPr bwMode="auto">
          <a:xfrm>
            <a:off x="1245995" y="1289539"/>
            <a:ext cx="63262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4400" b="1" i="1" dirty="0">
                <a:latin typeface="Times New Roman" panose="02020603050405020304" pitchFamily="18" charset="0"/>
                <a:cs typeface="Times New Roman" panose="02020603050405020304" pitchFamily="18" charset="0"/>
              </a:rPr>
              <a:t>Report Card &amp; Report Card Reports</a:t>
            </a:r>
          </a:p>
        </p:txBody>
      </p:sp>
      <p:sp>
        <p:nvSpPr>
          <p:cNvPr id="110597" name="Text Box 4"/>
          <p:cNvSpPr txBox="1">
            <a:spLocks noChangeArrowheads="1"/>
          </p:cNvSpPr>
          <p:nvPr/>
        </p:nvSpPr>
        <p:spPr bwMode="auto">
          <a:xfrm>
            <a:off x="834012" y="5867400"/>
            <a:ext cx="1528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1600" dirty="0">
                <a:solidFill>
                  <a:schemeClr val="bg1">
                    <a:lumMod val="50000"/>
                  </a:schemeClr>
                </a:solidFill>
                <a:latin typeface="Times New Roman" panose="02020603050405020304" pitchFamily="18" charset="0"/>
              </a:rPr>
              <a:t>ABD 2305</a:t>
            </a:r>
            <a:endParaRPr lang="en-US" altLang="en-US" sz="2400" dirty="0">
              <a:solidFill>
                <a:schemeClr val="bg1">
                  <a:lumMod val="50000"/>
                </a:schemeClr>
              </a:solidFill>
              <a:latin typeface="Times New Roman" panose="02020603050405020304" pitchFamily="18" charset="0"/>
            </a:endParaRPr>
          </a:p>
        </p:txBody>
      </p:sp>
      <p:sp>
        <p:nvSpPr>
          <p:cNvPr id="110598" name="Text Box 5"/>
          <p:cNvSpPr txBox="1">
            <a:spLocks noChangeArrowheads="1"/>
          </p:cNvSpPr>
          <p:nvPr/>
        </p:nvSpPr>
        <p:spPr bwMode="auto">
          <a:xfrm>
            <a:off x="6858000" y="5791200"/>
            <a:ext cx="140174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a:spcBef>
                <a:spcPct val="50000"/>
              </a:spcBef>
            </a:pPr>
            <a:r>
              <a:rPr lang="en-US" altLang="en-US" sz="1600" dirty="0">
                <a:solidFill>
                  <a:schemeClr val="bg1">
                    <a:lumMod val="50000"/>
                  </a:schemeClr>
                </a:solidFill>
                <a:latin typeface="Times New Roman" panose="02020603050405020304" pitchFamily="18" charset="0"/>
              </a:rPr>
              <a:t>Family 3217</a:t>
            </a:r>
          </a:p>
        </p:txBody>
      </p:sp>
    </p:spTree>
    <p:extLst>
      <p:ext uri="{BB962C8B-B14F-4D97-AF65-F5344CB8AC3E}">
        <p14:creationId xmlns:p14="http://schemas.microsoft.com/office/powerpoint/2010/main" val="38528851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F11A724-D4E4-47F6-A847-0BA529C974F0}" type="slidenum">
              <a:rPr lang="en-US" altLang="en-US"/>
              <a:pPr/>
              <a:t>25</a:t>
            </a:fld>
            <a:endParaRPr lang="en-US" altLang="en-US" dirty="0"/>
          </a:p>
        </p:txBody>
      </p:sp>
      <p:sp>
        <p:nvSpPr>
          <p:cNvPr id="112643" name="Rectangle 2"/>
          <p:cNvSpPr>
            <a:spLocks noGrp="1" noChangeArrowheads="1"/>
          </p:cNvSpPr>
          <p:nvPr>
            <p:ph type="title"/>
          </p:nvPr>
        </p:nvSpPr>
        <p:spPr/>
        <p:txBody>
          <a:bodyPr/>
          <a:lstStyle/>
          <a:p>
            <a:pPr eaLnBrk="1" hangingPunct="1"/>
            <a:r>
              <a:rPr lang="en-US" altLang="en-US" sz="4000" b="1" dirty="0">
                <a:solidFill>
                  <a:schemeClr val="tx1"/>
                </a:solidFill>
              </a:rPr>
              <a:t>Report Card – Quick Facts</a:t>
            </a:r>
          </a:p>
        </p:txBody>
      </p:sp>
      <p:sp>
        <p:nvSpPr>
          <p:cNvPr id="112644" name="Rectangle 3"/>
          <p:cNvSpPr>
            <a:spLocks noGrp="1" noChangeArrowheads="1"/>
          </p:cNvSpPr>
          <p:nvPr>
            <p:ph type="body" idx="1"/>
          </p:nvPr>
        </p:nvSpPr>
        <p:spPr>
          <a:xfrm>
            <a:off x="628650" y="1305017"/>
            <a:ext cx="7886700" cy="4752466"/>
          </a:xfrm>
        </p:spPr>
        <p:txBody>
          <a:bodyPr>
            <a:normAutofit/>
          </a:bodyPr>
          <a:lstStyle/>
          <a:p>
            <a:pPr marL="0" indent="0">
              <a:buNone/>
            </a:pPr>
            <a:r>
              <a:rPr lang="en-US" sz="2000" dirty="0">
                <a:solidFill>
                  <a:srgbClr val="FF0000"/>
                </a:solidFill>
              </a:rPr>
              <a:t>Location:  Report Card Location: (NC FAST) Go to the ‘Reports’ tab &gt; shortcuts &gt; ‘MA/SA’ tab &gt; County Case Profile &gt; ‘Report Card’</a:t>
            </a:r>
          </a:p>
          <a:p>
            <a:pPr marL="0" indent="0">
              <a:buNone/>
            </a:pPr>
            <a:endParaRPr lang="en-US" sz="2400" dirty="0">
              <a:solidFill>
                <a:srgbClr val="FF0000"/>
              </a:solidFill>
            </a:endParaRPr>
          </a:p>
          <a:p>
            <a:pPr marL="533400" indent="-533400" eaLnBrk="1" hangingPunct="1"/>
            <a:r>
              <a:rPr lang="en-US" altLang="en-US" sz="2800" dirty="0">
                <a:solidFill>
                  <a:schemeClr val="tx2"/>
                </a:solidFill>
              </a:rPr>
              <a:t>County Level determines PPT needed to pass report card</a:t>
            </a:r>
          </a:p>
          <a:p>
            <a:pPr marL="533400" indent="-533400" eaLnBrk="1" hangingPunct="1"/>
            <a:r>
              <a:rPr lang="en-US" altLang="en-US" sz="2800" dirty="0">
                <a:solidFill>
                  <a:schemeClr val="tx2"/>
                </a:solidFill>
              </a:rPr>
              <a:t>DDS must render decision with an APT of 70 days.  Information should be sent to DDS no later than 20 days</a:t>
            </a:r>
          </a:p>
          <a:p>
            <a:pPr marL="533400" indent="-533400" eaLnBrk="1" hangingPunct="1"/>
            <a:r>
              <a:rPr lang="en-US" altLang="en-US" sz="2800" dirty="0">
                <a:solidFill>
                  <a:schemeClr val="tx2"/>
                </a:solidFill>
              </a:rPr>
              <a:t>Two categories:  MAD and Other</a:t>
            </a:r>
          </a:p>
        </p:txBody>
      </p:sp>
    </p:spTree>
    <p:extLst>
      <p:ext uri="{BB962C8B-B14F-4D97-AF65-F5344CB8AC3E}">
        <p14:creationId xmlns:p14="http://schemas.microsoft.com/office/powerpoint/2010/main" val="3017017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19" y="98427"/>
            <a:ext cx="8324431" cy="1061245"/>
          </a:xfrm>
        </p:spPr>
        <p:txBody>
          <a:bodyPr>
            <a:normAutofit/>
          </a:bodyPr>
          <a:lstStyle/>
          <a:p>
            <a:r>
              <a:rPr lang="en-US" altLang="en-US" sz="4000" b="1">
                <a:solidFill>
                  <a:schemeClr val="tx1"/>
                </a:solidFill>
              </a:rPr>
              <a:t>Report Card - Quick Facts</a:t>
            </a:r>
            <a:endParaRPr lang="en-US" sz="4000" dirty="0">
              <a:solidFill>
                <a:schemeClr val="tx1"/>
              </a:solidFill>
            </a:endParaRPr>
          </a:p>
        </p:txBody>
      </p:sp>
      <p:sp>
        <p:nvSpPr>
          <p:cNvPr id="3" name="Content Placeholder 2"/>
          <p:cNvSpPr>
            <a:spLocks noGrp="1"/>
          </p:cNvSpPr>
          <p:nvPr>
            <p:ph idx="1"/>
          </p:nvPr>
        </p:nvSpPr>
        <p:spPr>
          <a:xfrm>
            <a:off x="628650" y="1395414"/>
            <a:ext cx="7766120" cy="5019673"/>
          </a:xfrm>
        </p:spPr>
        <p:txBody>
          <a:bodyPr/>
          <a:lstStyle/>
          <a:p>
            <a:r>
              <a:rPr lang="en-US" altLang="en-US" sz="2400">
                <a:solidFill>
                  <a:schemeClr val="tx2"/>
                </a:solidFill>
              </a:rPr>
              <a:t>Level I counties must meet 85% PPT in each category</a:t>
            </a:r>
          </a:p>
          <a:p>
            <a:r>
              <a:rPr lang="en-US" altLang="en-US" sz="2400">
                <a:solidFill>
                  <a:schemeClr val="tx2"/>
                </a:solidFill>
              </a:rPr>
              <a:t>Level II and III counties must meet 90% PPT in each category</a:t>
            </a:r>
          </a:p>
          <a:p>
            <a:r>
              <a:rPr lang="en-US" altLang="en-US" sz="2400">
                <a:solidFill>
                  <a:schemeClr val="tx2"/>
                </a:solidFill>
              </a:rPr>
              <a:t>All counties must meet APT of 45/90 days in each category</a:t>
            </a:r>
          </a:p>
          <a:p>
            <a:r>
              <a:rPr lang="en-US" altLang="en-US" sz="2400">
                <a:solidFill>
                  <a:schemeClr val="tx2"/>
                </a:solidFill>
              </a:rPr>
              <a:t>County must meet both APT and PPT in each category to pass report card</a:t>
            </a:r>
          </a:p>
          <a:p>
            <a:pPr lvl="1"/>
            <a:r>
              <a:rPr lang="en-US" altLang="en-US" sz="2200">
                <a:solidFill>
                  <a:schemeClr val="tx2"/>
                </a:solidFill>
              </a:rPr>
              <a:t>If 1 part failed – the county fails for the month</a:t>
            </a:r>
          </a:p>
          <a:p>
            <a:pPr marL="0" indent="0">
              <a:buNone/>
            </a:pPr>
            <a:endParaRPr lang="en-US" dirty="0"/>
          </a:p>
        </p:txBody>
      </p:sp>
      <p:sp>
        <p:nvSpPr>
          <p:cNvPr id="4" name="Slide Number Placeholder 3"/>
          <p:cNvSpPr>
            <a:spLocks noGrp="1"/>
          </p:cNvSpPr>
          <p:nvPr>
            <p:ph type="sldNum" sz="quarter" idx="12"/>
          </p:nvPr>
        </p:nvSpPr>
        <p:spPr>
          <a:xfrm>
            <a:off x="78581" y="6650830"/>
            <a:ext cx="2057400" cy="138112"/>
          </a:xfrm>
        </p:spPr>
        <p:txBody>
          <a:bodyPr/>
          <a:lstStyle/>
          <a:p>
            <a:fld id="{11F27F3A-B3E9-41ED-AF8F-A365F10BB65F}"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3186836" y="4561952"/>
            <a:ext cx="2108645" cy="1971006"/>
          </a:xfrm>
          <a:prstGeom prst="rect">
            <a:avLst/>
          </a:prstGeom>
        </p:spPr>
      </p:pic>
    </p:spTree>
    <p:extLst>
      <p:ext uri="{BB962C8B-B14F-4D97-AF65-F5344CB8AC3E}">
        <p14:creationId xmlns:p14="http://schemas.microsoft.com/office/powerpoint/2010/main" val="3632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27" y="365127"/>
            <a:ext cx="8073223" cy="732436"/>
          </a:xfrm>
        </p:spPr>
        <p:txBody>
          <a:bodyPr>
            <a:normAutofit/>
          </a:bodyPr>
          <a:lstStyle/>
          <a:p>
            <a:r>
              <a:rPr lang="en-US" b="1" dirty="0">
                <a:solidFill>
                  <a:schemeClr val="tx1"/>
                </a:solidFill>
              </a:rPr>
              <a:t>Calculations APT/PPT</a:t>
            </a:r>
          </a:p>
        </p:txBody>
      </p:sp>
      <p:sp>
        <p:nvSpPr>
          <p:cNvPr id="4" name="Slide Number Placeholder 3"/>
          <p:cNvSpPr>
            <a:spLocks noGrp="1"/>
          </p:cNvSpPr>
          <p:nvPr>
            <p:ph type="sldNum" sz="quarter" idx="12"/>
          </p:nvPr>
        </p:nvSpPr>
        <p:spPr>
          <a:xfrm>
            <a:off x="6457950" y="6356351"/>
            <a:ext cx="2057400" cy="365125"/>
          </a:xfrm>
        </p:spPr>
        <p:txBody>
          <a:bodyPr>
            <a:normAutofit/>
          </a:bodyPr>
          <a:lstStyle/>
          <a:p>
            <a:fld id="{11F27F3A-B3E9-41ED-AF8F-A365F10BB65F}" type="slidenum">
              <a:rPr lang="en-US" smtClean="0"/>
              <a:pPr/>
              <a:t>27</a:t>
            </a:fld>
            <a:endParaRPr lang="en-US" dirty="0"/>
          </a:p>
        </p:txBody>
      </p:sp>
      <p:sp>
        <p:nvSpPr>
          <p:cNvPr id="5" name="Rectangle 4"/>
          <p:cNvSpPr/>
          <p:nvPr/>
        </p:nvSpPr>
        <p:spPr>
          <a:xfrm>
            <a:off x="595049" y="1425646"/>
            <a:ext cx="7767377" cy="3847207"/>
          </a:xfrm>
          <a:prstGeom prst="rect">
            <a:avLst/>
          </a:prstGeom>
        </p:spPr>
        <p:txBody>
          <a:bodyPr wrap="square">
            <a:spAutoFit/>
          </a:bodyPr>
          <a:lstStyle/>
          <a:p>
            <a:r>
              <a:rPr lang="en-US" sz="2000" dirty="0">
                <a:solidFill>
                  <a:schemeClr val="tx2"/>
                </a:solidFill>
              </a:rPr>
              <a:t>Time standards are:  MAGI Applications (45 days), Traditional Applications (45 &amp; 90 days)</a:t>
            </a:r>
          </a:p>
          <a:p>
            <a:endParaRPr lang="en-US" sz="2000" dirty="0">
              <a:solidFill>
                <a:schemeClr val="tx2"/>
              </a:solidFill>
            </a:endParaRPr>
          </a:p>
          <a:p>
            <a:r>
              <a:rPr lang="en-US" sz="2000" dirty="0">
                <a:solidFill>
                  <a:schemeClr val="tx2"/>
                </a:solidFill>
              </a:rPr>
              <a:t>Average Processing Time (APT) is a measurement of the average number of days taken to disposition all </a:t>
            </a:r>
            <a:r>
              <a:rPr lang="en-US" sz="2000" dirty="0">
                <a:solidFill>
                  <a:srgbClr val="FF0000"/>
                </a:solidFill>
              </a:rPr>
              <a:t>applicants</a:t>
            </a:r>
            <a:r>
              <a:rPr lang="en-US" sz="2000" dirty="0">
                <a:solidFill>
                  <a:schemeClr val="tx2"/>
                </a:solidFill>
              </a:rPr>
              <a:t> included on the report card. </a:t>
            </a:r>
          </a:p>
          <a:p>
            <a:pPr marL="800100" lvl="1" indent="-342900">
              <a:buFont typeface="Arial" panose="020B0604020202020204" pitchFamily="34" charset="0"/>
              <a:buChar char="•"/>
            </a:pPr>
            <a:r>
              <a:rPr lang="en-US" sz="1600" dirty="0">
                <a:solidFill>
                  <a:schemeClr val="tx2"/>
                </a:solidFill>
              </a:rPr>
              <a:t>Add all the processing days and divide by the number of included applicants processed during the month.  </a:t>
            </a:r>
          </a:p>
          <a:p>
            <a:endParaRPr lang="en-US" sz="2000" dirty="0">
              <a:solidFill>
                <a:schemeClr val="tx2"/>
              </a:solidFill>
            </a:endParaRPr>
          </a:p>
          <a:p>
            <a:r>
              <a:rPr lang="en-US" sz="2000" dirty="0">
                <a:solidFill>
                  <a:schemeClr val="tx2"/>
                </a:solidFill>
              </a:rPr>
              <a:t>Percent Processed Timely (PPT) is the percentage of </a:t>
            </a:r>
            <a:r>
              <a:rPr lang="en-US" sz="2000" dirty="0">
                <a:solidFill>
                  <a:srgbClr val="FF0000"/>
                </a:solidFill>
              </a:rPr>
              <a:t>applicants </a:t>
            </a:r>
            <a:r>
              <a:rPr lang="en-US" sz="2000" dirty="0">
                <a:solidFill>
                  <a:schemeClr val="tx2"/>
                </a:solidFill>
              </a:rPr>
              <a:t>included on the report card dispositioned timely. </a:t>
            </a:r>
          </a:p>
          <a:p>
            <a:pPr marL="800100" lvl="1" indent="-342900">
              <a:buFont typeface="Arial" panose="020B0604020202020204" pitchFamily="34" charset="0"/>
              <a:buChar char="•"/>
            </a:pPr>
            <a:r>
              <a:rPr lang="en-US" sz="1600" dirty="0">
                <a:solidFill>
                  <a:schemeClr val="tx2"/>
                </a:solidFill>
              </a:rPr>
              <a:t>The total number of apps processed timely divided by the total number of included applications processed = PPT</a:t>
            </a:r>
          </a:p>
        </p:txBody>
      </p:sp>
    </p:spTree>
    <p:extLst>
      <p:ext uri="{BB962C8B-B14F-4D97-AF65-F5344CB8AC3E}">
        <p14:creationId xmlns:p14="http://schemas.microsoft.com/office/powerpoint/2010/main" val="346000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Calculation of Days</a:t>
            </a:r>
          </a:p>
        </p:txBody>
      </p:sp>
      <p:sp>
        <p:nvSpPr>
          <p:cNvPr id="3" name="Content Placeholder 2"/>
          <p:cNvSpPr>
            <a:spLocks noGrp="1"/>
          </p:cNvSpPr>
          <p:nvPr>
            <p:ph idx="1"/>
          </p:nvPr>
        </p:nvSpPr>
        <p:spPr>
          <a:xfrm>
            <a:off x="733529" y="1515476"/>
            <a:ext cx="7898005" cy="5019673"/>
          </a:xfrm>
        </p:spPr>
        <p:txBody>
          <a:bodyPr/>
          <a:lstStyle/>
          <a:p>
            <a:r>
              <a:rPr lang="en-US" sz="2000" dirty="0">
                <a:solidFill>
                  <a:schemeClr val="tx2"/>
                </a:solidFill>
              </a:rPr>
              <a:t>All applications counted in the Report Card are listed on the ‘Included Adjusted Report ‘</a:t>
            </a:r>
          </a:p>
          <a:p>
            <a:endParaRPr lang="en-US" sz="2000" dirty="0">
              <a:solidFill>
                <a:schemeClr val="tx2"/>
              </a:solidFill>
            </a:endParaRPr>
          </a:p>
          <a:p>
            <a:r>
              <a:rPr lang="en-US" sz="2000" dirty="0">
                <a:solidFill>
                  <a:schemeClr val="tx2"/>
                </a:solidFill>
              </a:rPr>
              <a:t>Days begin counting the calendar day after the date of application.</a:t>
            </a:r>
          </a:p>
          <a:p>
            <a:pPr marL="0" indent="0">
              <a:buNone/>
            </a:pPr>
            <a:r>
              <a:rPr lang="en-US" sz="2000" dirty="0">
                <a:solidFill>
                  <a:schemeClr val="tx2"/>
                </a:solidFill>
              </a:rPr>
              <a:t>  </a:t>
            </a:r>
          </a:p>
          <a:p>
            <a:r>
              <a:rPr lang="en-US" sz="2000" dirty="0">
                <a:solidFill>
                  <a:schemeClr val="tx2"/>
                </a:solidFill>
              </a:rPr>
              <a:t>When the 45</a:t>
            </a:r>
            <a:r>
              <a:rPr lang="en-US" sz="2000" baseline="30000" dirty="0">
                <a:solidFill>
                  <a:schemeClr val="tx2"/>
                </a:solidFill>
              </a:rPr>
              <a:t>th</a:t>
            </a:r>
            <a:r>
              <a:rPr lang="en-US" sz="2000" dirty="0">
                <a:solidFill>
                  <a:schemeClr val="tx2"/>
                </a:solidFill>
              </a:rPr>
              <a:t>/90</a:t>
            </a:r>
            <a:r>
              <a:rPr lang="en-US" sz="2000" baseline="30000" dirty="0">
                <a:solidFill>
                  <a:schemeClr val="tx2"/>
                </a:solidFill>
              </a:rPr>
              <a:t>th</a:t>
            </a:r>
            <a:r>
              <a:rPr lang="en-US" sz="2000" dirty="0">
                <a:solidFill>
                  <a:schemeClr val="tx2"/>
                </a:solidFill>
              </a:rPr>
              <a:t> day falls on a weekend/holiday, the due date is adjusted to the next workday. If the application is processed and notice sent on the adjusted due date, the application is timely. If the application is not dispositioned and/or the notice is not sent on this adjusted date, all calendar days until the notice is sent count in the processing time. </a:t>
            </a:r>
            <a:r>
              <a:rPr lang="en-US" sz="2000" dirty="0"/>
              <a:t> </a:t>
            </a:r>
            <a:r>
              <a:rPr lang="en-US" sz="1800" dirty="0">
                <a:solidFill>
                  <a:srgbClr val="FF0000"/>
                </a:solidFill>
              </a:rPr>
              <a:t>This situation requires a manual notice – the caseworker must override the Central Print notice or the disposition date will change to the next workday. </a:t>
            </a:r>
            <a:r>
              <a:rPr lang="en-US" b="1" i="1" u="sng" dirty="0">
                <a:solidFill>
                  <a:srgbClr val="FF0000"/>
                </a:solidFill>
              </a:rPr>
              <a:t>You must follow the procedures in FAST Help “Manually Override a Notice Sent for Central Print”</a:t>
            </a:r>
            <a:endParaRPr lang="en-US" sz="1800" i="1" u="sng" dirty="0">
              <a:solidFill>
                <a:srgbClr val="FF000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28</a:t>
            </a:fld>
            <a:endParaRPr lang="en-US" dirty="0"/>
          </a:p>
        </p:txBody>
      </p:sp>
    </p:spTree>
    <p:extLst>
      <p:ext uri="{BB962C8B-B14F-4D97-AF65-F5344CB8AC3E}">
        <p14:creationId xmlns:p14="http://schemas.microsoft.com/office/powerpoint/2010/main" val="3359347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Example:  Report Card Calculation  - LIS Application</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29</a:t>
            </a:fld>
            <a:endParaRPr lang="en-US" dirty="0"/>
          </a:p>
        </p:txBody>
      </p:sp>
      <p:sp>
        <p:nvSpPr>
          <p:cNvPr id="5" name="Rectangle 1"/>
          <p:cNvSpPr>
            <a:spLocks noGrp="1" noChangeArrowheads="1"/>
          </p:cNvSpPr>
          <p:nvPr>
            <p:ph idx="1"/>
          </p:nvPr>
        </p:nvSpPr>
        <p:spPr bwMode="auto">
          <a:xfrm>
            <a:off x="417250" y="2085257"/>
            <a:ext cx="845154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LIS</a:t>
            </a:r>
            <a:r>
              <a:rPr kumimoji="0" lang="en-US" altLang="en-US" sz="2000" b="0" i="0" u="none" strike="noStrike" cap="none" normalizeH="0" dirty="0">
                <a:ln>
                  <a:noFill/>
                </a:ln>
                <a:solidFill>
                  <a:schemeClr val="tx1"/>
                </a:solidFill>
                <a:effectLst/>
              </a:rPr>
              <a:t> Application dated 01/03/2017 denied 04/20/2017</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aseline="0" dirty="0">
              <a:solidFill>
                <a:schemeClr val="tx1"/>
              </a:solidFill>
            </a:endParaRPr>
          </a:p>
          <a:p>
            <a:pPr marL="0" indent="0" defTabSz="914400" eaLnBrk="0" fontAlgn="base" hangingPunct="0">
              <a:lnSpc>
                <a:spcPct val="100000"/>
              </a:lnSpc>
              <a:spcBef>
                <a:spcPct val="0"/>
              </a:spcBef>
              <a:spcAft>
                <a:spcPct val="0"/>
              </a:spcAft>
              <a:buNone/>
            </a:pPr>
            <a:r>
              <a:rPr lang="en-US" b="1" dirty="0">
                <a:solidFill>
                  <a:schemeClr val="tx2"/>
                </a:solidFill>
              </a:rPr>
              <a:t>Application date (1/3/17) not included in calculation, time in between application date and stop date (1/20/17) is excluded - 16 days.  Stop date (1/20/17) is counted as well as the date of disposition (4/20/17) this = 91 days</a:t>
            </a:r>
          </a:p>
          <a:p>
            <a:pPr marL="0" indent="0" defTabSz="914400" eaLnBrk="0" fontAlgn="base" hangingPunct="0">
              <a:lnSpc>
                <a:spcPct val="100000"/>
              </a:lnSpc>
              <a:spcBef>
                <a:spcPct val="0"/>
              </a:spcBef>
              <a:spcAft>
                <a:spcPct val="0"/>
              </a:spcAft>
              <a:buNone/>
            </a:pPr>
            <a:endParaRPr lang="en-US" b="1" dirty="0"/>
          </a:p>
          <a:p>
            <a:pPr marL="0" indent="0" defTabSz="914400" eaLnBrk="0" fontAlgn="base" hangingPunct="0">
              <a:lnSpc>
                <a:spcPct val="100000"/>
              </a:lnSpc>
              <a:spcBef>
                <a:spcPct val="0"/>
              </a:spcBef>
              <a:spcAft>
                <a:spcPct val="0"/>
              </a:spcAft>
              <a:buNone/>
            </a:pPr>
            <a:r>
              <a:rPr lang="en-US" b="1" dirty="0"/>
              <a:t>*</a:t>
            </a:r>
            <a:r>
              <a:rPr lang="en-US" sz="1600" b="1" i="1" dirty="0">
                <a:solidFill>
                  <a:srgbClr val="FF0000"/>
                </a:solidFill>
              </a:rPr>
              <a:t>The begin date and end date count in your processing time.  Only the time in between is excluded</a:t>
            </a:r>
            <a:r>
              <a:rPr lang="en-US" sz="1600" b="1" dirty="0">
                <a:solidFill>
                  <a:srgbClr val="FF0000"/>
                </a:solidFill>
              </a:rPr>
              <a:t>. </a:t>
            </a:r>
            <a:endParaRPr lang="en-US" sz="1600" dirty="0">
              <a:solidFill>
                <a:srgbClr val="FF0000"/>
              </a:solidFill>
            </a:endParaRPr>
          </a:p>
          <a:p>
            <a:pPr marL="0" indent="0" defTabSz="914400" eaLnBrk="0" fontAlgn="base" hangingPunct="0">
              <a:lnSpc>
                <a:spcPct val="100000"/>
              </a:lnSpc>
              <a:spcBef>
                <a:spcPct val="0"/>
              </a:spcBef>
              <a:spcAft>
                <a:spcPct val="0"/>
              </a:spcAft>
              <a:buNone/>
            </a:pP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985421" y="2641106"/>
            <a:ext cx="5588771" cy="629721"/>
          </a:xfrm>
          <a:prstGeom prst="rect">
            <a:avLst/>
          </a:prstGeom>
        </p:spPr>
      </p:pic>
    </p:spTree>
    <p:extLst>
      <p:ext uri="{BB962C8B-B14F-4D97-AF65-F5344CB8AC3E}">
        <p14:creationId xmlns:p14="http://schemas.microsoft.com/office/powerpoint/2010/main" val="406207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chemeClr val="tx1"/>
                </a:solidFill>
              </a:rPr>
              <a:t>Medicaid Application Dates</a:t>
            </a:r>
            <a:endParaRPr lang="en-US" sz="4000" dirty="0">
              <a:solidFill>
                <a:schemeClr val="tx1"/>
              </a:solidFill>
            </a:endParaRPr>
          </a:p>
        </p:txBody>
      </p:sp>
      <p:sp>
        <p:nvSpPr>
          <p:cNvPr id="3" name="Content Placeholder 2"/>
          <p:cNvSpPr>
            <a:spLocks noGrp="1"/>
          </p:cNvSpPr>
          <p:nvPr>
            <p:ph idx="1"/>
          </p:nvPr>
        </p:nvSpPr>
        <p:spPr>
          <a:xfrm>
            <a:off x="834013" y="1228728"/>
            <a:ext cx="7526216" cy="5019673"/>
          </a:xfrm>
        </p:spPr>
        <p:txBody>
          <a:bodyPr>
            <a:normAutofit/>
          </a:bodyPr>
          <a:lstStyle/>
          <a:p>
            <a:pPr marL="0" indent="0">
              <a:buNone/>
            </a:pPr>
            <a:r>
              <a:rPr lang="en-US" sz="2000" b="1" u="sng" dirty="0">
                <a:solidFill>
                  <a:schemeClr val="tx2">
                    <a:lumMod val="75000"/>
                  </a:schemeClr>
                </a:solidFill>
              </a:rPr>
              <a:t>How Received &amp; Application Date</a:t>
            </a:r>
          </a:p>
          <a:p>
            <a:r>
              <a:rPr lang="en-US" b="1" i="1" dirty="0">
                <a:solidFill>
                  <a:schemeClr val="tx2">
                    <a:lumMod val="75000"/>
                  </a:schemeClr>
                </a:solidFill>
              </a:rPr>
              <a:t>In Person </a:t>
            </a:r>
            <a:r>
              <a:rPr lang="en-US" dirty="0">
                <a:solidFill>
                  <a:schemeClr val="tx2">
                    <a:lumMod val="75000"/>
                  </a:schemeClr>
                </a:solidFill>
              </a:rPr>
              <a:t>= date person appears in local agency, application is signed.</a:t>
            </a:r>
          </a:p>
          <a:p>
            <a:r>
              <a:rPr lang="en-US" b="1" i="1" dirty="0">
                <a:solidFill>
                  <a:schemeClr val="tx2">
                    <a:lumMod val="75000"/>
                  </a:schemeClr>
                </a:solidFill>
              </a:rPr>
              <a:t>Mail or Fa</a:t>
            </a:r>
            <a:r>
              <a:rPr lang="en-US" dirty="0">
                <a:solidFill>
                  <a:schemeClr val="tx2">
                    <a:lumMod val="75000"/>
                  </a:schemeClr>
                </a:solidFill>
              </a:rPr>
              <a:t>x = date the complete application is received in the local agency.</a:t>
            </a:r>
          </a:p>
          <a:p>
            <a:r>
              <a:rPr lang="en-US" b="1" i="1" dirty="0">
                <a:solidFill>
                  <a:schemeClr val="tx2">
                    <a:lumMod val="75000"/>
                  </a:schemeClr>
                </a:solidFill>
              </a:rPr>
              <a:t>Telephone</a:t>
            </a:r>
            <a:r>
              <a:rPr lang="en-US" dirty="0">
                <a:solidFill>
                  <a:schemeClr val="tx2">
                    <a:lumMod val="75000"/>
                  </a:schemeClr>
                </a:solidFill>
              </a:rPr>
              <a:t> = date of the telephone interview.</a:t>
            </a:r>
          </a:p>
          <a:p>
            <a:r>
              <a:rPr lang="en-US" b="1" i="1" dirty="0">
                <a:solidFill>
                  <a:schemeClr val="tx2">
                    <a:lumMod val="75000"/>
                  </a:schemeClr>
                </a:solidFill>
              </a:rPr>
              <a:t>ePASS</a:t>
            </a:r>
            <a:r>
              <a:rPr lang="en-US" dirty="0">
                <a:solidFill>
                  <a:schemeClr val="tx2">
                    <a:lumMod val="75000"/>
                  </a:schemeClr>
                </a:solidFill>
              </a:rPr>
              <a:t> = date application is submitted in ePASS.  When submitted after 5pm or on a weekend/holiday the application date is the next work day.</a:t>
            </a:r>
          </a:p>
          <a:p>
            <a:r>
              <a:rPr lang="en-US" b="1" i="1" dirty="0">
                <a:solidFill>
                  <a:schemeClr val="tx2">
                    <a:lumMod val="75000"/>
                  </a:schemeClr>
                </a:solidFill>
              </a:rPr>
              <a:t>FFM</a:t>
            </a:r>
            <a:r>
              <a:rPr lang="en-US" dirty="0">
                <a:solidFill>
                  <a:schemeClr val="tx2">
                    <a:lumMod val="75000"/>
                  </a:schemeClr>
                </a:solidFill>
              </a:rPr>
              <a:t> = date application submitted to FFM. </a:t>
            </a:r>
          </a:p>
          <a:p>
            <a:r>
              <a:rPr lang="en-US" b="1" i="1" dirty="0">
                <a:solidFill>
                  <a:schemeClr val="tx2">
                    <a:lumMod val="75000"/>
                  </a:schemeClr>
                </a:solidFill>
              </a:rPr>
              <a:t>LIS </a:t>
            </a:r>
            <a:r>
              <a:rPr lang="en-US" dirty="0">
                <a:solidFill>
                  <a:schemeClr val="tx2">
                    <a:lumMod val="75000"/>
                  </a:schemeClr>
                </a:solidFill>
              </a:rPr>
              <a:t>= date of application submitted to SSA.  </a:t>
            </a:r>
          </a:p>
          <a:p>
            <a:endParaRPr lang="en-US" dirty="0">
              <a:solidFill>
                <a:schemeClr val="tx2">
                  <a:lumMod val="75000"/>
                </a:schemeClr>
              </a:solidFill>
            </a:endParaRP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dirty="0"/>
          </a:p>
        </p:txBody>
      </p:sp>
    </p:spTree>
    <p:extLst>
      <p:ext uri="{BB962C8B-B14F-4D97-AF65-F5344CB8AC3E}">
        <p14:creationId xmlns:p14="http://schemas.microsoft.com/office/powerpoint/2010/main" val="456566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Example: 45</a:t>
            </a:r>
            <a:r>
              <a:rPr lang="en-US" b="1" baseline="30000" dirty="0">
                <a:solidFill>
                  <a:schemeClr val="tx1"/>
                </a:solidFill>
              </a:rPr>
              <a:t>th</a:t>
            </a:r>
            <a:r>
              <a:rPr lang="en-US" b="1" dirty="0">
                <a:solidFill>
                  <a:schemeClr val="tx1"/>
                </a:solidFill>
              </a:rPr>
              <a:t> Day Falls on Weekend</a:t>
            </a:r>
          </a:p>
        </p:txBody>
      </p:sp>
      <p:sp>
        <p:nvSpPr>
          <p:cNvPr id="3" name="Content Placeholder 2"/>
          <p:cNvSpPr>
            <a:spLocks noGrp="1"/>
          </p:cNvSpPr>
          <p:nvPr>
            <p:ph idx="1"/>
          </p:nvPr>
        </p:nvSpPr>
        <p:spPr/>
        <p:txBody>
          <a:bodyPr/>
          <a:lstStyle/>
          <a:p>
            <a:pPr marL="0" indent="0">
              <a:buNone/>
            </a:pPr>
            <a:r>
              <a:rPr lang="en-US" b="1" dirty="0">
                <a:solidFill>
                  <a:schemeClr val="tx2"/>
                </a:solidFill>
              </a:rPr>
              <a:t>Example:</a:t>
            </a:r>
          </a:p>
          <a:p>
            <a:pPr marL="0" indent="0">
              <a:buNone/>
            </a:pPr>
            <a:endParaRPr lang="en-US" b="1" dirty="0"/>
          </a:p>
          <a:p>
            <a:pPr marL="0" indent="0">
              <a:buNone/>
            </a:pPr>
            <a:endParaRPr lang="en-US" b="1" dirty="0"/>
          </a:p>
          <a:p>
            <a:pPr marL="0" indent="0">
              <a:buNone/>
            </a:pPr>
            <a:endParaRPr lang="en-US" b="1" dirty="0"/>
          </a:p>
          <a:p>
            <a:pPr marL="0" indent="0">
              <a:buNone/>
            </a:pPr>
            <a:endParaRPr lang="en-US" dirty="0"/>
          </a:p>
          <a:p>
            <a:pPr marL="0" indent="0">
              <a:buNone/>
            </a:pPr>
            <a:r>
              <a:rPr lang="en-US" sz="2000" dirty="0">
                <a:solidFill>
                  <a:schemeClr val="tx2"/>
                </a:solidFill>
              </a:rPr>
              <a:t>In this example, if the application is not processed until Tuesday, </a:t>
            </a:r>
            <a:r>
              <a:rPr lang="en-US" sz="2000" i="1" u="sng" dirty="0">
                <a:solidFill>
                  <a:schemeClr val="tx2"/>
                </a:solidFill>
              </a:rPr>
              <a:t>or</a:t>
            </a:r>
            <a:r>
              <a:rPr lang="en-US" sz="2000" dirty="0">
                <a:solidFill>
                  <a:schemeClr val="tx2"/>
                </a:solidFill>
              </a:rPr>
              <a:t> if the notice is not sent until Tuesday; the 48 days will count in processing time</a:t>
            </a:r>
            <a:r>
              <a:rPr lang="en-US" dirty="0"/>
              <a:t>. </a:t>
            </a:r>
          </a:p>
          <a:p>
            <a:pPr marL="0" indent="0">
              <a:buNone/>
            </a:pPr>
            <a:endParaRPr lang="en-US" dirty="0"/>
          </a:p>
          <a:p>
            <a:pPr marL="0" indent="0">
              <a:buNone/>
            </a:pPr>
            <a:r>
              <a:rPr lang="en-US" b="1" dirty="0">
                <a:solidFill>
                  <a:srgbClr val="FF0000"/>
                </a:solidFill>
              </a:rPr>
              <a:t>*</a:t>
            </a:r>
            <a:r>
              <a:rPr lang="en-US" b="1" i="1" dirty="0">
                <a:solidFill>
                  <a:srgbClr val="FF0000"/>
                </a:solidFill>
              </a:rPr>
              <a:t>You must follow the procedures in FAST Help “Manually Override a Notice Sent for Central Print”</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30</a:t>
            </a:fld>
            <a:endParaRPr lang="en-US" dirty="0"/>
          </a:p>
        </p:txBody>
      </p:sp>
      <p:pic>
        <p:nvPicPr>
          <p:cNvPr id="6" name="Picture 5"/>
          <p:cNvPicPr>
            <a:picLocks noChangeAspect="1"/>
          </p:cNvPicPr>
          <p:nvPr/>
        </p:nvPicPr>
        <p:blipFill>
          <a:blip r:embed="rId3"/>
          <a:stretch>
            <a:fillRect/>
          </a:stretch>
        </p:blipFill>
        <p:spPr>
          <a:xfrm>
            <a:off x="1342340" y="1617304"/>
            <a:ext cx="2724511" cy="827890"/>
          </a:xfrm>
          <a:prstGeom prst="rect">
            <a:avLst/>
          </a:prstGeom>
        </p:spPr>
      </p:pic>
    </p:spTree>
    <p:extLst>
      <p:ext uri="{BB962C8B-B14F-4D97-AF65-F5344CB8AC3E}">
        <p14:creationId xmlns:p14="http://schemas.microsoft.com/office/powerpoint/2010/main" val="2987415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Report Card Reports</a:t>
            </a:r>
          </a:p>
        </p:txBody>
      </p:sp>
      <p:pic>
        <p:nvPicPr>
          <p:cNvPr id="5" name="Content Placeholder 4"/>
          <p:cNvPicPr>
            <a:picLocks noGrp="1" noChangeAspect="1"/>
          </p:cNvPicPr>
          <p:nvPr>
            <p:ph idx="1"/>
          </p:nvPr>
        </p:nvPicPr>
        <p:blipFill>
          <a:blip r:embed="rId3"/>
          <a:stretch>
            <a:fillRect/>
          </a:stretch>
        </p:blipFill>
        <p:spPr>
          <a:xfrm>
            <a:off x="844174" y="994419"/>
            <a:ext cx="6839767" cy="5477523"/>
          </a:xfrm>
          <a:prstGeom prst="rect">
            <a:avLst/>
          </a:prstGeom>
        </p:spPr>
      </p:pic>
      <p:sp>
        <p:nvSpPr>
          <p:cNvPr id="4" name="Slide Number Placeholder 3"/>
          <p:cNvSpPr>
            <a:spLocks noGrp="1"/>
          </p:cNvSpPr>
          <p:nvPr>
            <p:ph type="sldNum" sz="quarter" idx="12"/>
          </p:nvPr>
        </p:nvSpPr>
        <p:spPr/>
        <p:txBody>
          <a:bodyPr/>
          <a:lstStyle/>
          <a:p>
            <a:fld id="{11F27F3A-B3E9-41ED-AF8F-A365F10BB65F}" type="slidenum">
              <a:rPr lang="en-US" smtClean="0"/>
              <a:pPr/>
              <a:t>31</a:t>
            </a:fld>
            <a:endParaRPr lang="en-US" dirty="0"/>
          </a:p>
        </p:txBody>
      </p:sp>
    </p:spTree>
    <p:extLst>
      <p:ext uri="{BB962C8B-B14F-4D97-AF65-F5344CB8AC3E}">
        <p14:creationId xmlns:p14="http://schemas.microsoft.com/office/powerpoint/2010/main" val="260773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Report Card Reports</a:t>
            </a:r>
            <a:br>
              <a:rPr lang="en-US" b="1" dirty="0">
                <a:solidFill>
                  <a:schemeClr val="tx1"/>
                </a:solidFill>
              </a:rPr>
            </a:br>
            <a:r>
              <a:rPr lang="en-US" b="1" dirty="0">
                <a:solidFill>
                  <a:schemeClr val="tx1"/>
                </a:solidFill>
              </a:rPr>
              <a:t>Weekly Report</a:t>
            </a:r>
          </a:p>
        </p:txBody>
      </p:sp>
      <p:pic>
        <p:nvPicPr>
          <p:cNvPr id="5" name="Content Placeholder 4"/>
          <p:cNvPicPr>
            <a:picLocks noGrp="1" noChangeAspect="1"/>
          </p:cNvPicPr>
          <p:nvPr>
            <p:ph idx="1"/>
          </p:nvPr>
        </p:nvPicPr>
        <p:blipFill>
          <a:blip r:embed="rId3"/>
          <a:stretch>
            <a:fillRect/>
          </a:stretch>
        </p:blipFill>
        <p:spPr>
          <a:xfrm>
            <a:off x="1211855" y="1249768"/>
            <a:ext cx="6298607" cy="4665257"/>
          </a:xfrm>
          <a:prstGeom prst="rect">
            <a:avLst/>
          </a:prstGeom>
        </p:spPr>
      </p:pic>
      <p:sp>
        <p:nvSpPr>
          <p:cNvPr id="4" name="Slide Number Placeholder 3"/>
          <p:cNvSpPr>
            <a:spLocks noGrp="1"/>
          </p:cNvSpPr>
          <p:nvPr>
            <p:ph type="sldNum" sz="quarter" idx="12"/>
          </p:nvPr>
        </p:nvSpPr>
        <p:spPr/>
        <p:txBody>
          <a:bodyPr/>
          <a:lstStyle/>
          <a:p>
            <a:fld id="{11F27F3A-B3E9-41ED-AF8F-A365F10BB65F}" type="slidenum">
              <a:rPr lang="en-US" smtClean="0"/>
              <a:pPr/>
              <a:t>32</a:t>
            </a:fld>
            <a:endParaRPr lang="en-US" dirty="0"/>
          </a:p>
        </p:txBody>
      </p:sp>
    </p:spTree>
    <p:extLst>
      <p:ext uri="{BB962C8B-B14F-4D97-AF65-F5344CB8AC3E}">
        <p14:creationId xmlns:p14="http://schemas.microsoft.com/office/powerpoint/2010/main" val="110895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Report Card – APT PPT</a:t>
            </a:r>
            <a:br>
              <a:rPr lang="en-US" b="1" dirty="0">
                <a:solidFill>
                  <a:schemeClr val="tx1"/>
                </a:solidFill>
              </a:rPr>
            </a:br>
            <a:r>
              <a:rPr lang="en-US" b="1" dirty="0">
                <a:solidFill>
                  <a:schemeClr val="tx1"/>
                </a:solidFill>
              </a:rPr>
              <a:t>State</a:t>
            </a:r>
          </a:p>
        </p:txBody>
      </p:sp>
      <p:sp>
        <p:nvSpPr>
          <p:cNvPr id="4" name="Slide Number Placeholder 3"/>
          <p:cNvSpPr>
            <a:spLocks noGrp="1"/>
          </p:cNvSpPr>
          <p:nvPr>
            <p:ph type="sldNum" sz="quarter" idx="12"/>
          </p:nvPr>
        </p:nvSpPr>
        <p:spPr/>
        <p:txBody>
          <a:bodyPr/>
          <a:lstStyle/>
          <a:p>
            <a:fld id="{11F27F3A-B3E9-41ED-AF8F-A365F10BB65F}" type="slidenum">
              <a:rPr lang="en-US" smtClean="0"/>
              <a:pPr/>
              <a:t>33</a:t>
            </a:fld>
            <a:endParaRPr lang="en-US" dirty="0"/>
          </a:p>
        </p:txBody>
      </p:sp>
      <p:pic>
        <p:nvPicPr>
          <p:cNvPr id="5" name="Content Placeholder 4"/>
          <p:cNvPicPr>
            <a:picLocks noGrp="1" noChangeAspect="1"/>
          </p:cNvPicPr>
          <p:nvPr>
            <p:ph idx="1"/>
          </p:nvPr>
        </p:nvPicPr>
        <p:blipFill>
          <a:blip r:embed="rId3"/>
          <a:stretch>
            <a:fillRect/>
          </a:stretch>
        </p:blipFill>
        <p:spPr>
          <a:xfrm>
            <a:off x="862012" y="1238250"/>
            <a:ext cx="7419975" cy="5000625"/>
          </a:xfrm>
          <a:prstGeom prst="rect">
            <a:avLst/>
          </a:prstGeom>
        </p:spPr>
      </p:pic>
    </p:spTree>
    <p:extLst>
      <p:ext uri="{BB962C8B-B14F-4D97-AF65-F5344CB8AC3E}">
        <p14:creationId xmlns:p14="http://schemas.microsoft.com/office/powerpoint/2010/main" val="123145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Reportcard – Included Adjusted</a:t>
            </a:r>
          </a:p>
        </p:txBody>
      </p:sp>
      <p:sp>
        <p:nvSpPr>
          <p:cNvPr id="4" name="Slide Number Placeholder 3"/>
          <p:cNvSpPr>
            <a:spLocks noGrp="1"/>
          </p:cNvSpPr>
          <p:nvPr>
            <p:ph type="sldNum" sz="quarter" idx="12"/>
          </p:nvPr>
        </p:nvSpPr>
        <p:spPr/>
        <p:txBody>
          <a:bodyPr/>
          <a:lstStyle/>
          <a:p>
            <a:fld id="{11F27F3A-B3E9-41ED-AF8F-A365F10BB65F}"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233734" y="1542360"/>
            <a:ext cx="8648424" cy="4002639"/>
          </a:xfrm>
          <a:prstGeom prst="rect">
            <a:avLst/>
          </a:prstGeom>
        </p:spPr>
      </p:pic>
    </p:spTree>
    <p:extLst>
      <p:ext uri="{BB962C8B-B14F-4D97-AF65-F5344CB8AC3E}">
        <p14:creationId xmlns:p14="http://schemas.microsoft.com/office/powerpoint/2010/main" val="3828892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Reportcard Pass Fail Summary Report</a:t>
            </a:r>
          </a:p>
        </p:txBody>
      </p:sp>
      <p:sp>
        <p:nvSpPr>
          <p:cNvPr id="4" name="Slide Number Placeholder 3"/>
          <p:cNvSpPr>
            <a:spLocks noGrp="1"/>
          </p:cNvSpPr>
          <p:nvPr>
            <p:ph type="sldNum" sz="quarter" idx="12"/>
          </p:nvPr>
        </p:nvSpPr>
        <p:spPr/>
        <p:txBody>
          <a:bodyPr/>
          <a:lstStyle/>
          <a:p>
            <a:fld id="{11F27F3A-B3E9-41ED-AF8F-A365F10BB65F}" type="slidenum">
              <a:rPr lang="en-US" smtClean="0"/>
              <a:pPr/>
              <a:t>35</a:t>
            </a:fld>
            <a:endParaRPr lang="en-US" dirty="0"/>
          </a:p>
        </p:txBody>
      </p:sp>
      <p:pic>
        <p:nvPicPr>
          <p:cNvPr id="7" name="Content Placeholder 5"/>
          <p:cNvPicPr>
            <a:picLocks noChangeAspect="1"/>
          </p:cNvPicPr>
          <p:nvPr/>
        </p:nvPicPr>
        <p:blipFill>
          <a:blip r:embed="rId3"/>
          <a:stretch>
            <a:fillRect/>
          </a:stretch>
        </p:blipFill>
        <p:spPr>
          <a:xfrm>
            <a:off x="628650" y="1532586"/>
            <a:ext cx="8025952" cy="2859109"/>
          </a:xfrm>
          <a:prstGeom prst="rect">
            <a:avLst/>
          </a:prstGeom>
        </p:spPr>
      </p:pic>
    </p:spTree>
    <p:extLst>
      <p:ext uri="{BB962C8B-B14F-4D97-AF65-F5344CB8AC3E}">
        <p14:creationId xmlns:p14="http://schemas.microsoft.com/office/powerpoint/2010/main" val="1326612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Example of Calculating your APT</a:t>
            </a:r>
          </a:p>
        </p:txBody>
      </p:sp>
      <p:sp>
        <p:nvSpPr>
          <p:cNvPr id="3" name="Content Placeholder 2"/>
          <p:cNvSpPr>
            <a:spLocks noGrp="1"/>
          </p:cNvSpPr>
          <p:nvPr>
            <p:ph idx="1"/>
          </p:nvPr>
        </p:nvSpPr>
        <p:spPr>
          <a:xfrm>
            <a:off x="498020" y="1159672"/>
            <a:ext cx="8284239" cy="5019673"/>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36</a:t>
            </a:fld>
            <a:endParaRPr lang="en-US" dirty="0"/>
          </a:p>
        </p:txBody>
      </p:sp>
      <p:sp>
        <p:nvSpPr>
          <p:cNvPr id="8" name="TextBox 7"/>
          <p:cNvSpPr txBox="1"/>
          <p:nvPr/>
        </p:nvSpPr>
        <p:spPr>
          <a:xfrm>
            <a:off x="498020" y="1159672"/>
            <a:ext cx="8002884" cy="4801314"/>
          </a:xfrm>
          <a:prstGeom prst="rect">
            <a:avLst/>
          </a:prstGeom>
          <a:noFill/>
        </p:spPr>
        <p:txBody>
          <a:bodyPr wrap="square" rtlCol="0">
            <a:spAutoFit/>
          </a:bodyPr>
          <a:lstStyle/>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accent3">
                  <a:lumMod val="60000"/>
                  <a:lumOff val="40000"/>
                </a:schemeClr>
              </a:solidFill>
            </a:endParaRPr>
          </a:p>
          <a:p>
            <a:r>
              <a:rPr lang="en-US" dirty="0"/>
              <a:t>Total days: 310 divide by 10 = 31 average processing time (days)</a:t>
            </a:r>
          </a:p>
          <a:p>
            <a:endParaRPr lang="en-US" dirty="0">
              <a:solidFill>
                <a:schemeClr val="bg1">
                  <a:lumMod val="65000"/>
                </a:schemeClr>
              </a:solidFill>
            </a:endParaRPr>
          </a:p>
          <a:p>
            <a:r>
              <a:rPr lang="en-US" dirty="0">
                <a:solidFill>
                  <a:schemeClr val="tx2"/>
                </a:solidFill>
              </a:rPr>
              <a:t>Average Processing Time (Days) – APT is a measurement of the average number of days taken to disposition all applications included on the report card. </a:t>
            </a:r>
          </a:p>
        </p:txBody>
      </p:sp>
      <p:pic>
        <p:nvPicPr>
          <p:cNvPr id="7" name="Picture 6"/>
          <p:cNvPicPr>
            <a:picLocks noChangeAspect="1"/>
          </p:cNvPicPr>
          <p:nvPr/>
        </p:nvPicPr>
        <p:blipFill>
          <a:blip r:embed="rId3"/>
          <a:stretch>
            <a:fillRect/>
          </a:stretch>
        </p:blipFill>
        <p:spPr>
          <a:xfrm>
            <a:off x="1485900" y="1197502"/>
            <a:ext cx="5086349" cy="3248765"/>
          </a:xfrm>
          <a:prstGeom prst="rect">
            <a:avLst/>
          </a:prstGeom>
        </p:spPr>
      </p:pic>
    </p:spTree>
    <p:extLst>
      <p:ext uri="{BB962C8B-B14F-4D97-AF65-F5344CB8AC3E}">
        <p14:creationId xmlns:p14="http://schemas.microsoft.com/office/powerpoint/2010/main" val="2754138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Example of calculating PPT</a:t>
            </a:r>
          </a:p>
        </p:txBody>
      </p:sp>
      <p:sp>
        <p:nvSpPr>
          <p:cNvPr id="3" name="Content Placeholder 2"/>
          <p:cNvSpPr>
            <a:spLocks noGrp="1"/>
          </p:cNvSpPr>
          <p:nvPr>
            <p:ph idx="1"/>
          </p:nvPr>
        </p:nvSpPr>
        <p:spPr>
          <a:xfrm>
            <a:off x="498020" y="1159672"/>
            <a:ext cx="8284239" cy="5019673"/>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37</a:t>
            </a:fld>
            <a:endParaRPr lang="en-US" dirty="0"/>
          </a:p>
        </p:txBody>
      </p:sp>
      <p:sp>
        <p:nvSpPr>
          <p:cNvPr id="8" name="TextBox 7"/>
          <p:cNvSpPr txBox="1"/>
          <p:nvPr/>
        </p:nvSpPr>
        <p:spPr>
          <a:xfrm>
            <a:off x="512466" y="1159672"/>
            <a:ext cx="8002884" cy="5355312"/>
          </a:xfrm>
          <a:prstGeom prst="rect">
            <a:avLst/>
          </a:prstGeom>
          <a:noFill/>
        </p:spPr>
        <p:txBody>
          <a:bodyPr wrap="square" rtlCol="0">
            <a:spAutoFit/>
          </a:bodyPr>
          <a:lstStyle/>
          <a:p>
            <a:endParaRPr lang="en-US" b="1" dirty="0">
              <a:solidFill>
                <a:schemeClr val="bg1">
                  <a:lumMod val="65000"/>
                </a:schemeClr>
              </a:solidFill>
            </a:endParaRPr>
          </a:p>
          <a:p>
            <a:endParaRPr lang="en-US" b="1" dirty="0">
              <a:solidFill>
                <a:schemeClr val="bg1">
                  <a:lumMod val="65000"/>
                </a:schemeClr>
              </a:solidFill>
            </a:endParaRPr>
          </a:p>
          <a:p>
            <a:endParaRPr lang="en-US" b="1" dirty="0">
              <a:solidFill>
                <a:schemeClr val="bg1">
                  <a:lumMod val="65000"/>
                </a:schemeClr>
              </a:solidFill>
            </a:endParaRPr>
          </a:p>
          <a:p>
            <a:endParaRPr lang="en-US" b="1" dirty="0">
              <a:solidFill>
                <a:schemeClr val="bg1">
                  <a:lumMod val="65000"/>
                </a:schemeClr>
              </a:solidFill>
            </a:endParaRPr>
          </a:p>
          <a:p>
            <a:endParaRPr lang="en-US" b="1" dirty="0">
              <a:solidFill>
                <a:schemeClr val="bg1">
                  <a:lumMod val="65000"/>
                </a:schemeClr>
              </a:solidFill>
            </a:endParaRPr>
          </a:p>
          <a:p>
            <a:endParaRPr lang="en-US" b="1" dirty="0">
              <a:solidFill>
                <a:schemeClr val="bg1">
                  <a:lumMod val="65000"/>
                </a:schemeClr>
              </a:solidFill>
            </a:endParaRPr>
          </a:p>
          <a:p>
            <a:endParaRPr lang="en-US" b="1" dirty="0">
              <a:solidFill>
                <a:schemeClr val="bg1">
                  <a:lumMod val="65000"/>
                </a:schemeClr>
              </a:solidFill>
            </a:endParaRPr>
          </a:p>
          <a:p>
            <a:endParaRPr lang="en-US" b="1" dirty="0">
              <a:solidFill>
                <a:schemeClr val="bg1">
                  <a:lumMod val="65000"/>
                </a:schemeClr>
              </a:solidFill>
            </a:endParaRPr>
          </a:p>
          <a:p>
            <a:endParaRPr lang="en-US" dirty="0">
              <a:solidFill>
                <a:schemeClr val="accent3">
                  <a:lumMod val="60000"/>
                  <a:lumOff val="40000"/>
                </a:schemeClr>
              </a:solidFill>
            </a:endParaRPr>
          </a:p>
          <a:p>
            <a:endParaRPr lang="en-US" dirty="0">
              <a:solidFill>
                <a:schemeClr val="accent3">
                  <a:lumMod val="60000"/>
                  <a:lumOff val="40000"/>
                </a:schemeClr>
              </a:solidFill>
            </a:endParaRPr>
          </a:p>
          <a:p>
            <a:endParaRPr lang="en-US" dirty="0">
              <a:solidFill>
                <a:schemeClr val="accent3">
                  <a:lumMod val="60000"/>
                  <a:lumOff val="40000"/>
                </a:schemeClr>
              </a:solidFill>
            </a:endParaRPr>
          </a:p>
          <a:p>
            <a:endParaRPr lang="en-US" dirty="0">
              <a:solidFill>
                <a:schemeClr val="accent3">
                  <a:lumMod val="60000"/>
                  <a:lumOff val="40000"/>
                </a:schemeClr>
              </a:solidFill>
            </a:endParaRPr>
          </a:p>
          <a:p>
            <a:r>
              <a:rPr lang="en-US" dirty="0"/>
              <a:t>9 divided by 10= .9 or 90%</a:t>
            </a:r>
          </a:p>
          <a:p>
            <a:endParaRPr lang="en-US" dirty="0">
              <a:solidFill>
                <a:schemeClr val="bg1">
                  <a:lumMod val="65000"/>
                </a:schemeClr>
              </a:solidFill>
            </a:endParaRPr>
          </a:p>
          <a:p>
            <a:r>
              <a:rPr lang="en-US" dirty="0">
                <a:solidFill>
                  <a:schemeClr val="tx2"/>
                </a:solidFill>
              </a:rPr>
              <a:t>Percent Processed Timely (PPT)-PPT is the percentage of applications dispositioned timely.</a:t>
            </a:r>
          </a:p>
          <a:p>
            <a:endParaRPr lang="en-US"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p:txBody>
      </p:sp>
      <p:pic>
        <p:nvPicPr>
          <p:cNvPr id="6" name="Picture 5"/>
          <p:cNvPicPr>
            <a:picLocks noChangeAspect="1"/>
          </p:cNvPicPr>
          <p:nvPr/>
        </p:nvPicPr>
        <p:blipFill>
          <a:blip r:embed="rId3"/>
          <a:stretch>
            <a:fillRect/>
          </a:stretch>
        </p:blipFill>
        <p:spPr>
          <a:xfrm>
            <a:off x="1571625" y="1041754"/>
            <a:ext cx="5200650" cy="3411951"/>
          </a:xfrm>
          <a:prstGeom prst="rect">
            <a:avLst/>
          </a:prstGeom>
        </p:spPr>
      </p:pic>
    </p:spTree>
    <p:extLst>
      <p:ext uri="{BB962C8B-B14F-4D97-AF65-F5344CB8AC3E}">
        <p14:creationId xmlns:p14="http://schemas.microsoft.com/office/powerpoint/2010/main" val="2747407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315F3E2-BC4D-4A06-8079-BA451EFE90B4}" type="slidenum">
              <a:rPr lang="en-US" altLang="en-US"/>
              <a:pPr/>
              <a:t>38</a:t>
            </a:fld>
            <a:endParaRPr lang="en-US" altLang="en-US" dirty="0"/>
          </a:p>
        </p:txBody>
      </p:sp>
      <p:sp>
        <p:nvSpPr>
          <p:cNvPr id="118788" name="Text Box 3"/>
          <p:cNvSpPr txBox="1">
            <a:spLocks noChangeArrowheads="1"/>
          </p:cNvSpPr>
          <p:nvPr/>
        </p:nvSpPr>
        <p:spPr bwMode="auto">
          <a:xfrm>
            <a:off x="1738784" y="1405931"/>
            <a:ext cx="5410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5400" b="1" i="1" dirty="0">
                <a:latin typeface="Times New Roman" panose="02020603050405020304" pitchFamily="18" charset="0"/>
                <a:cs typeface="Times New Roman" panose="02020603050405020304" pitchFamily="18" charset="0"/>
              </a:rPr>
              <a:t>Compliance</a:t>
            </a:r>
          </a:p>
        </p:txBody>
      </p:sp>
      <p:sp>
        <p:nvSpPr>
          <p:cNvPr id="118789" name="Text Box 4"/>
          <p:cNvSpPr txBox="1">
            <a:spLocks noChangeArrowheads="1"/>
          </p:cNvSpPr>
          <p:nvPr/>
        </p:nvSpPr>
        <p:spPr bwMode="auto">
          <a:xfrm>
            <a:off x="813916" y="5867400"/>
            <a:ext cx="154828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1600" dirty="0">
                <a:solidFill>
                  <a:schemeClr val="bg1">
                    <a:lumMod val="50000"/>
                  </a:schemeClr>
                </a:solidFill>
                <a:latin typeface="Times New Roman" panose="02020603050405020304" pitchFamily="18" charset="0"/>
              </a:rPr>
              <a:t>ABD 2306</a:t>
            </a:r>
            <a:endParaRPr lang="en-US" altLang="en-US" sz="2400" dirty="0">
              <a:solidFill>
                <a:schemeClr val="bg1">
                  <a:lumMod val="50000"/>
                </a:schemeClr>
              </a:solidFill>
              <a:latin typeface="Times New Roman" panose="02020603050405020304" pitchFamily="18" charset="0"/>
            </a:endParaRPr>
          </a:p>
        </p:txBody>
      </p:sp>
      <p:sp>
        <p:nvSpPr>
          <p:cNvPr id="118790" name="Text Box 5"/>
          <p:cNvSpPr txBox="1">
            <a:spLocks noChangeArrowheads="1"/>
          </p:cNvSpPr>
          <p:nvPr/>
        </p:nvSpPr>
        <p:spPr bwMode="auto">
          <a:xfrm>
            <a:off x="6858000" y="5791200"/>
            <a:ext cx="126106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a:spcBef>
                <a:spcPct val="50000"/>
              </a:spcBef>
            </a:pPr>
            <a:r>
              <a:rPr lang="en-US" altLang="en-US" sz="1600" dirty="0">
                <a:solidFill>
                  <a:schemeClr val="bg1">
                    <a:lumMod val="50000"/>
                  </a:schemeClr>
                </a:solidFill>
                <a:latin typeface="Times New Roman" panose="02020603050405020304" pitchFamily="18" charset="0"/>
              </a:rPr>
              <a:t>Family 3225</a:t>
            </a:r>
          </a:p>
        </p:txBody>
      </p:sp>
    </p:spTree>
    <p:extLst>
      <p:ext uri="{BB962C8B-B14F-4D97-AF65-F5344CB8AC3E}">
        <p14:creationId xmlns:p14="http://schemas.microsoft.com/office/powerpoint/2010/main" val="23992429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1"/>
                </a:solidFill>
              </a:rPr>
              <a:t>Local Agencies Must Take Corrective Action</a:t>
            </a:r>
          </a:p>
        </p:txBody>
      </p:sp>
      <p:sp>
        <p:nvSpPr>
          <p:cNvPr id="3" name="Content Placeholder 2"/>
          <p:cNvSpPr>
            <a:spLocks noGrp="1"/>
          </p:cNvSpPr>
          <p:nvPr>
            <p:ph idx="1"/>
          </p:nvPr>
        </p:nvSpPr>
        <p:spPr/>
        <p:txBody>
          <a:bodyPr>
            <a:normAutofit/>
          </a:bodyPr>
          <a:lstStyle/>
          <a:p>
            <a:endParaRPr lang="en-US" dirty="0"/>
          </a:p>
          <a:p>
            <a:r>
              <a:rPr lang="en-US" sz="2000" dirty="0">
                <a:solidFill>
                  <a:schemeClr val="tx2"/>
                </a:solidFill>
              </a:rPr>
              <a:t>When: </a:t>
            </a:r>
          </a:p>
          <a:p>
            <a:pPr lvl="1"/>
            <a:r>
              <a:rPr lang="en-US" sz="1800" dirty="0">
                <a:solidFill>
                  <a:schemeClr val="tx2"/>
                </a:solidFill>
              </a:rPr>
              <a:t>fail to meet compliance thresholds for the report card </a:t>
            </a:r>
          </a:p>
          <a:p>
            <a:pPr lvl="1"/>
            <a:r>
              <a:rPr lang="en-US" sz="1800" dirty="0">
                <a:solidFill>
                  <a:schemeClr val="tx2"/>
                </a:solidFill>
              </a:rPr>
              <a:t>cited for improper/incorrect actions by the monitors. </a:t>
            </a:r>
          </a:p>
          <a:p>
            <a:r>
              <a:rPr lang="en-US" sz="2000" dirty="0">
                <a:solidFill>
                  <a:schemeClr val="tx2"/>
                </a:solidFill>
              </a:rPr>
              <a:t>The local agency must:</a:t>
            </a:r>
          </a:p>
          <a:p>
            <a:pPr lvl="1"/>
            <a:r>
              <a:rPr lang="en-US" sz="1800" dirty="0">
                <a:solidFill>
                  <a:schemeClr val="tx2"/>
                </a:solidFill>
              </a:rPr>
              <a:t>analyze the reasons for the non-compliance</a:t>
            </a:r>
          </a:p>
          <a:p>
            <a:pPr lvl="1"/>
            <a:r>
              <a:rPr lang="en-US" sz="1800" dirty="0">
                <a:solidFill>
                  <a:schemeClr val="tx2"/>
                </a:solidFill>
              </a:rPr>
              <a:t>develop and implement any necessary corrective action</a:t>
            </a:r>
          </a:p>
          <a:p>
            <a:pPr lvl="1"/>
            <a:r>
              <a:rPr lang="en-US" sz="1800" dirty="0">
                <a:solidFill>
                  <a:schemeClr val="tx2"/>
                </a:solidFill>
              </a:rPr>
              <a:t>maintain documentation of these efforts for review by the OST or other state staff. </a:t>
            </a:r>
          </a:p>
          <a:p>
            <a:r>
              <a:rPr lang="en-US" sz="2000" dirty="0">
                <a:solidFill>
                  <a:schemeClr val="tx2"/>
                </a:solidFill>
              </a:rPr>
              <a:t>The director should ensure that all Income Maintenance personnel, including receptionists, are trained and familiar with application processing requirements. </a:t>
            </a:r>
            <a:endParaRPr lang="en-US" altLang="en-US" sz="2000"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39</a:t>
            </a:fld>
            <a:endParaRPr lang="en-US" dirty="0"/>
          </a:p>
        </p:txBody>
      </p:sp>
    </p:spTree>
    <p:extLst>
      <p:ext uri="{BB962C8B-B14F-4D97-AF65-F5344CB8AC3E}">
        <p14:creationId xmlns:p14="http://schemas.microsoft.com/office/powerpoint/2010/main" val="91609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8F9EDF-C154-49C5-A37E-987078E50281}" type="slidenum">
              <a:rPr lang="en-US" altLang="en-US"/>
              <a:pPr/>
              <a:t>4</a:t>
            </a:fld>
            <a:endParaRPr lang="en-US" altLang="en-US" dirty="0"/>
          </a:p>
        </p:txBody>
      </p:sp>
      <p:sp>
        <p:nvSpPr>
          <p:cNvPr id="90115" name="Rectangle 2"/>
          <p:cNvSpPr>
            <a:spLocks noGrp="1" noChangeArrowheads="1"/>
          </p:cNvSpPr>
          <p:nvPr>
            <p:ph type="title"/>
          </p:nvPr>
        </p:nvSpPr>
        <p:spPr>
          <a:xfrm>
            <a:off x="682625" y="341313"/>
            <a:ext cx="7778750" cy="620712"/>
          </a:xfrm>
        </p:spPr>
        <p:txBody>
          <a:bodyPr>
            <a:noAutofit/>
          </a:bodyPr>
          <a:lstStyle/>
          <a:p>
            <a:pPr eaLnBrk="1" hangingPunct="1"/>
            <a:r>
              <a:rPr lang="en-US" altLang="en-US" sz="4000" b="1" dirty="0">
                <a:solidFill>
                  <a:schemeClr val="tx1"/>
                </a:solidFill>
              </a:rPr>
              <a:t>Processing Applications</a:t>
            </a:r>
          </a:p>
        </p:txBody>
      </p:sp>
      <p:sp>
        <p:nvSpPr>
          <p:cNvPr id="6" name="Rectangle 3"/>
          <p:cNvSpPr>
            <a:spLocks noGrp="1" noChangeArrowheads="1"/>
          </p:cNvSpPr>
          <p:nvPr>
            <p:ph idx="1"/>
          </p:nvPr>
        </p:nvSpPr>
        <p:spPr/>
        <p:txBody>
          <a:bodyPr>
            <a:normAutofit/>
          </a:bodyPr>
          <a:lstStyle/>
          <a:p>
            <a:pPr>
              <a:lnSpc>
                <a:spcPct val="80000"/>
              </a:lnSpc>
            </a:pPr>
            <a:r>
              <a:rPr lang="en-US" altLang="en-US" sz="2000" dirty="0">
                <a:solidFill>
                  <a:schemeClr val="tx2"/>
                </a:solidFill>
              </a:rPr>
              <a:t>Disposition date is the date the notice is sent.</a:t>
            </a:r>
          </a:p>
          <a:p>
            <a:pPr>
              <a:lnSpc>
                <a:spcPct val="80000"/>
              </a:lnSpc>
            </a:pPr>
            <a:endParaRPr lang="en-US" altLang="en-US" sz="2000" dirty="0">
              <a:solidFill>
                <a:schemeClr val="tx2"/>
              </a:solidFill>
            </a:endParaRPr>
          </a:p>
          <a:p>
            <a:pPr>
              <a:lnSpc>
                <a:spcPct val="80000"/>
              </a:lnSpc>
            </a:pPr>
            <a:r>
              <a:rPr lang="en-US" altLang="en-US" sz="2000" dirty="0">
                <a:solidFill>
                  <a:schemeClr val="tx2"/>
                </a:solidFill>
              </a:rPr>
              <a:t>All MAD applications must be processed within 90 days</a:t>
            </a:r>
          </a:p>
          <a:p>
            <a:pPr>
              <a:lnSpc>
                <a:spcPct val="80000"/>
              </a:lnSpc>
            </a:pPr>
            <a:endParaRPr lang="en-US" altLang="en-US" sz="2000" dirty="0">
              <a:solidFill>
                <a:schemeClr val="tx2"/>
              </a:solidFill>
            </a:endParaRPr>
          </a:p>
          <a:p>
            <a:pPr eaLnBrk="1" hangingPunct="1">
              <a:lnSpc>
                <a:spcPct val="80000"/>
              </a:lnSpc>
            </a:pPr>
            <a:r>
              <a:rPr lang="en-US" altLang="en-US" sz="2000" dirty="0">
                <a:solidFill>
                  <a:schemeClr val="tx2"/>
                </a:solidFill>
              </a:rPr>
              <a:t>All “Other” applications (Family MA, MQB, MAA, MAB) must be processed within 45 days</a:t>
            </a:r>
          </a:p>
          <a:p>
            <a:pPr eaLnBrk="1" hangingPunct="1">
              <a:lnSpc>
                <a:spcPct val="80000"/>
              </a:lnSpc>
            </a:pPr>
            <a:endParaRPr lang="en-US" altLang="en-US" sz="2000" dirty="0">
              <a:solidFill>
                <a:schemeClr val="tx2"/>
              </a:solidFill>
            </a:endParaRPr>
          </a:p>
          <a:p>
            <a:pPr>
              <a:lnSpc>
                <a:spcPct val="80000"/>
              </a:lnSpc>
            </a:pPr>
            <a:r>
              <a:rPr lang="en-US" altLang="en-US" sz="2000" dirty="0">
                <a:solidFill>
                  <a:schemeClr val="tx2"/>
                </a:solidFill>
              </a:rPr>
              <a:t>Applications reopened due to appeal reversal must be processed </a:t>
            </a:r>
            <a:r>
              <a:rPr lang="en-US" altLang="en-US" sz="2000" b="1" u="sng" dirty="0">
                <a:solidFill>
                  <a:schemeClr val="tx2"/>
                </a:solidFill>
              </a:rPr>
              <a:t>within 5 work days</a:t>
            </a:r>
            <a:r>
              <a:rPr lang="en-US" altLang="en-US" sz="2000" dirty="0">
                <a:solidFill>
                  <a:schemeClr val="tx2"/>
                </a:solidFill>
              </a:rPr>
              <a:t> of receipt of last piece of information</a:t>
            </a:r>
          </a:p>
          <a:p>
            <a:pPr marL="0" indent="0">
              <a:lnSpc>
                <a:spcPct val="80000"/>
              </a:lnSpc>
              <a:buNone/>
            </a:pPr>
            <a:endParaRPr lang="en-US" altLang="en-US" sz="2000" dirty="0">
              <a:solidFill>
                <a:schemeClr val="tx2"/>
              </a:solidFill>
            </a:endParaRPr>
          </a:p>
          <a:p>
            <a:pPr>
              <a:lnSpc>
                <a:spcPct val="80000"/>
              </a:lnSpc>
            </a:pPr>
            <a:r>
              <a:rPr lang="en-US" sz="2000" dirty="0">
                <a:solidFill>
                  <a:srgbClr val="FF0000"/>
                </a:solidFill>
              </a:rPr>
              <a:t>When processing on the 45</a:t>
            </a:r>
            <a:r>
              <a:rPr lang="en-US" sz="2000" baseline="30000" dirty="0">
                <a:solidFill>
                  <a:srgbClr val="FF0000"/>
                </a:solidFill>
              </a:rPr>
              <a:t>th</a:t>
            </a:r>
            <a:r>
              <a:rPr lang="en-US" sz="2000" dirty="0">
                <a:solidFill>
                  <a:srgbClr val="FF0000"/>
                </a:solidFill>
              </a:rPr>
              <a:t> or 90</a:t>
            </a:r>
            <a:r>
              <a:rPr lang="en-US" sz="2000" baseline="30000" dirty="0">
                <a:solidFill>
                  <a:srgbClr val="FF0000"/>
                </a:solidFill>
              </a:rPr>
              <a:t>th</a:t>
            </a:r>
            <a:r>
              <a:rPr lang="en-US" sz="2000" dirty="0">
                <a:solidFill>
                  <a:srgbClr val="FF0000"/>
                </a:solidFill>
              </a:rPr>
              <a:t> day – the caseworker must override the Central Print notice or the disposition date will change to the next workday. </a:t>
            </a:r>
            <a:r>
              <a:rPr lang="en-US" sz="2400" b="1" i="1" u="sng" dirty="0">
                <a:solidFill>
                  <a:srgbClr val="FF0000"/>
                </a:solidFill>
              </a:rPr>
              <a:t>You must follow the procedures in FAST Help “Manually Override a Notice Sent for Central Print”</a:t>
            </a:r>
            <a:endParaRPr lang="en-US" sz="2000" i="1" u="sng" dirty="0">
              <a:solidFill>
                <a:srgbClr val="FF0000"/>
              </a:solidFill>
            </a:endParaRPr>
          </a:p>
        </p:txBody>
      </p:sp>
    </p:spTree>
    <p:extLst>
      <p:ext uri="{BB962C8B-B14F-4D97-AF65-F5344CB8AC3E}">
        <p14:creationId xmlns:p14="http://schemas.microsoft.com/office/powerpoint/2010/main" val="39377776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5D4CBC-192B-49B3-A8A8-09C0CBBBFCFC}" type="slidenum">
              <a:rPr lang="en-US" altLang="en-US"/>
              <a:pPr/>
              <a:t>40</a:t>
            </a:fld>
            <a:endParaRPr lang="en-US" altLang="en-US" dirty="0"/>
          </a:p>
        </p:txBody>
      </p:sp>
      <p:sp>
        <p:nvSpPr>
          <p:cNvPr id="121859" name="Rectangle 2"/>
          <p:cNvSpPr>
            <a:spLocks noGrp="1" noChangeArrowheads="1"/>
          </p:cNvSpPr>
          <p:nvPr>
            <p:ph type="title"/>
          </p:nvPr>
        </p:nvSpPr>
        <p:spPr/>
        <p:txBody>
          <a:bodyPr>
            <a:normAutofit/>
          </a:bodyPr>
          <a:lstStyle/>
          <a:p>
            <a:pPr eaLnBrk="1" hangingPunct="1"/>
            <a:r>
              <a:rPr lang="en-US" altLang="en-US" sz="4000" b="1" dirty="0">
                <a:solidFill>
                  <a:schemeClr val="tx1"/>
                </a:solidFill>
              </a:rPr>
              <a:t>Report Card Failures</a:t>
            </a:r>
          </a:p>
        </p:txBody>
      </p:sp>
      <p:sp>
        <p:nvSpPr>
          <p:cNvPr id="121860" name="Rectangle 3"/>
          <p:cNvSpPr>
            <a:spLocks noGrp="1" noChangeArrowheads="1"/>
          </p:cNvSpPr>
          <p:nvPr>
            <p:ph type="body" idx="1"/>
          </p:nvPr>
        </p:nvSpPr>
        <p:spPr/>
        <p:txBody>
          <a:bodyPr/>
          <a:lstStyle/>
          <a:p>
            <a:r>
              <a:rPr lang="en-US" dirty="0"/>
              <a:t> </a:t>
            </a:r>
            <a:r>
              <a:rPr lang="en-US" sz="2000" dirty="0">
                <a:solidFill>
                  <a:schemeClr val="tx2"/>
                </a:solidFill>
              </a:rPr>
              <a:t>Non-compliance occurs when a local agency fails to meet the thresholds for Average Processing Time (APT) or Percent of Cases Processed Timely (PPT) for one month. </a:t>
            </a:r>
          </a:p>
          <a:p>
            <a:endParaRPr lang="en-US" sz="2000" dirty="0">
              <a:solidFill>
                <a:schemeClr val="tx2"/>
              </a:solidFill>
            </a:endParaRPr>
          </a:p>
          <a:p>
            <a:r>
              <a:rPr lang="en-US" sz="2000" dirty="0">
                <a:solidFill>
                  <a:schemeClr val="tx2"/>
                </a:solidFill>
              </a:rPr>
              <a:t>Report card performance may impact the local agency in two different ways: </a:t>
            </a:r>
          </a:p>
          <a:p>
            <a:endParaRPr lang="en-US" sz="2000" dirty="0">
              <a:solidFill>
                <a:schemeClr val="tx2"/>
              </a:solidFill>
            </a:endParaRPr>
          </a:p>
          <a:p>
            <a:pPr lvl="1"/>
            <a:r>
              <a:rPr lang="en-US" sz="2000" dirty="0">
                <a:solidFill>
                  <a:schemeClr val="tx2"/>
                </a:solidFill>
              </a:rPr>
              <a:t>May require annual monitoring</a:t>
            </a:r>
          </a:p>
          <a:p>
            <a:pPr lvl="1"/>
            <a:endParaRPr lang="en-US" sz="2000" dirty="0">
              <a:solidFill>
                <a:schemeClr val="tx2"/>
              </a:solidFill>
            </a:endParaRPr>
          </a:p>
          <a:p>
            <a:pPr lvl="1"/>
            <a:r>
              <a:rPr lang="en-US" sz="2000" dirty="0">
                <a:solidFill>
                  <a:schemeClr val="tx2"/>
                </a:solidFill>
              </a:rPr>
              <a:t>May require further corrective action</a:t>
            </a:r>
          </a:p>
          <a:p>
            <a:pPr marL="0" indent="0">
              <a:buNone/>
            </a:pPr>
            <a:r>
              <a:rPr lang="en-US" sz="2000" dirty="0">
                <a:solidFill>
                  <a:schemeClr val="tx2"/>
                </a:solidFill>
              </a:rPr>
              <a:t>	</a:t>
            </a:r>
            <a:endParaRPr lang="en-US" altLang="en-US" sz="2000" dirty="0">
              <a:solidFill>
                <a:schemeClr val="tx2"/>
              </a:solidFill>
            </a:endParaRPr>
          </a:p>
        </p:txBody>
      </p:sp>
    </p:spTree>
    <p:extLst>
      <p:ext uri="{BB962C8B-B14F-4D97-AF65-F5344CB8AC3E}">
        <p14:creationId xmlns:p14="http://schemas.microsoft.com/office/powerpoint/2010/main" val="2324459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2757"/>
            <a:ext cx="7886700" cy="1246908"/>
          </a:xfrm>
        </p:spPr>
        <p:txBody>
          <a:bodyPr>
            <a:normAutofit/>
          </a:bodyPr>
          <a:lstStyle/>
          <a:p>
            <a:r>
              <a:rPr lang="en-US" sz="4000" b="1" dirty="0">
                <a:solidFill>
                  <a:schemeClr val="tx1"/>
                </a:solidFill>
              </a:rPr>
              <a:t>Report Card Failures (Cont.)</a:t>
            </a:r>
          </a:p>
        </p:txBody>
      </p:sp>
      <p:sp>
        <p:nvSpPr>
          <p:cNvPr id="3" name="Content Placeholder 2"/>
          <p:cNvSpPr>
            <a:spLocks noGrp="1"/>
          </p:cNvSpPr>
          <p:nvPr>
            <p:ph idx="1"/>
          </p:nvPr>
        </p:nvSpPr>
        <p:spPr>
          <a:xfrm>
            <a:off x="520316" y="1479664"/>
            <a:ext cx="8103368" cy="4265219"/>
          </a:xfrm>
        </p:spPr>
        <p:txBody>
          <a:bodyPr>
            <a:normAutofit/>
          </a:bodyPr>
          <a:lstStyle/>
          <a:p>
            <a:pPr marL="0" indent="0">
              <a:buNone/>
            </a:pPr>
            <a:r>
              <a:rPr lang="en-US" sz="2000" b="1" dirty="0">
                <a:solidFill>
                  <a:schemeClr val="tx2"/>
                </a:solidFill>
              </a:rPr>
              <a:t>Documentation of Report Card Analysis (MA-2306.II/MA-3225.II)</a:t>
            </a:r>
            <a:br>
              <a:rPr lang="en-US" sz="2000" dirty="0">
                <a:solidFill>
                  <a:schemeClr val="tx2"/>
                </a:solidFill>
              </a:rPr>
            </a:br>
            <a:endParaRPr lang="en-US" sz="2000" dirty="0">
              <a:solidFill>
                <a:schemeClr val="tx2"/>
              </a:solidFill>
            </a:endParaRPr>
          </a:p>
          <a:p>
            <a:r>
              <a:rPr lang="en-US" sz="2000" dirty="0">
                <a:solidFill>
                  <a:schemeClr val="tx2"/>
                </a:solidFill>
              </a:rPr>
              <a:t>Complete the </a:t>
            </a:r>
            <a:r>
              <a:rPr lang="en-US" sz="2000" u="sng" dirty="0">
                <a:solidFill>
                  <a:schemeClr val="tx2"/>
                </a:solidFill>
              </a:rPr>
              <a:t>DMA-5169</a:t>
            </a:r>
          </a:p>
          <a:p>
            <a:endParaRPr lang="en-US" sz="2000" dirty="0">
              <a:solidFill>
                <a:schemeClr val="tx2"/>
              </a:solidFill>
            </a:endParaRPr>
          </a:p>
          <a:p>
            <a:pPr>
              <a:lnSpc>
                <a:spcPct val="70000"/>
              </a:lnSpc>
            </a:pPr>
            <a:r>
              <a:rPr lang="en-US" sz="2000" dirty="0">
                <a:solidFill>
                  <a:schemeClr val="tx2"/>
                </a:solidFill>
              </a:rPr>
              <a:t>Use the </a:t>
            </a:r>
            <a:r>
              <a:rPr lang="en-US" sz="2000" u="sng" dirty="0">
                <a:solidFill>
                  <a:schemeClr val="tx2"/>
                </a:solidFill>
              </a:rPr>
              <a:t>DMA-5167 </a:t>
            </a:r>
            <a:r>
              <a:rPr lang="en-US" sz="2000" dirty="0">
                <a:solidFill>
                  <a:schemeClr val="tx2"/>
                </a:solidFill>
              </a:rPr>
              <a:t> to assist in analysis of non-compliance and development of corrective action. </a:t>
            </a:r>
          </a:p>
          <a:p>
            <a:pPr>
              <a:lnSpc>
                <a:spcPct val="70000"/>
              </a:lnSpc>
            </a:pPr>
            <a:endParaRPr lang="en-US" sz="2000" dirty="0">
              <a:solidFill>
                <a:schemeClr val="tx2"/>
              </a:solidFill>
            </a:endParaRPr>
          </a:p>
          <a:p>
            <a:pPr>
              <a:lnSpc>
                <a:spcPct val="70000"/>
              </a:lnSpc>
            </a:pPr>
            <a:r>
              <a:rPr lang="en-US" sz="2000" dirty="0">
                <a:solidFill>
                  <a:schemeClr val="tx2"/>
                </a:solidFill>
              </a:rPr>
              <a:t>After completing the analysis, document findings, prepare a corrective action plan if necessary, and document when actions are taken. </a:t>
            </a:r>
            <a:br>
              <a:rPr lang="en-US" sz="2000" dirty="0">
                <a:solidFill>
                  <a:schemeClr val="tx2"/>
                </a:solidFill>
              </a:rPr>
            </a:br>
            <a:endParaRPr lang="en-US" sz="2000" dirty="0">
              <a:solidFill>
                <a:schemeClr val="tx2"/>
              </a:solidFill>
            </a:endParaRPr>
          </a:p>
        </p:txBody>
      </p:sp>
      <p:sp>
        <p:nvSpPr>
          <p:cNvPr id="4" name="Slide Number Placeholder 3"/>
          <p:cNvSpPr>
            <a:spLocks noGrp="1"/>
          </p:cNvSpPr>
          <p:nvPr>
            <p:ph type="sldNum" sz="quarter" idx="12"/>
          </p:nvPr>
        </p:nvSpPr>
        <p:spPr>
          <a:xfrm>
            <a:off x="6457950" y="6356351"/>
            <a:ext cx="2057400" cy="365125"/>
          </a:xfrm>
        </p:spPr>
        <p:txBody>
          <a:bodyPr>
            <a:normAutofit/>
          </a:bodyPr>
          <a:lstStyle/>
          <a:p>
            <a:fld id="{11F27F3A-B3E9-41ED-AF8F-A365F10BB65F}" type="slidenum">
              <a:rPr lang="en-US" smtClean="0"/>
              <a:pPr/>
              <a:t>41</a:t>
            </a:fld>
            <a:endParaRPr lang="en-US" dirty="0"/>
          </a:p>
        </p:txBody>
      </p:sp>
    </p:spTree>
    <p:extLst>
      <p:ext uri="{BB962C8B-B14F-4D97-AF65-F5344CB8AC3E}">
        <p14:creationId xmlns:p14="http://schemas.microsoft.com/office/powerpoint/2010/main" val="2008361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Report Card Failures (Cont.)</a:t>
            </a:r>
            <a:endParaRPr lang="en-US" sz="4000" dirty="0">
              <a:solidFill>
                <a:schemeClr val="tx1"/>
              </a:solidFill>
            </a:endParaRPr>
          </a:p>
        </p:txBody>
      </p:sp>
      <p:sp>
        <p:nvSpPr>
          <p:cNvPr id="3" name="Content Placeholder 2"/>
          <p:cNvSpPr>
            <a:spLocks noGrp="1"/>
          </p:cNvSpPr>
          <p:nvPr>
            <p:ph idx="1"/>
          </p:nvPr>
        </p:nvSpPr>
        <p:spPr>
          <a:xfrm>
            <a:off x="542611" y="1159672"/>
            <a:ext cx="7972739" cy="5088730"/>
          </a:xfrm>
        </p:spPr>
        <p:txBody>
          <a:bodyPr>
            <a:normAutofit/>
          </a:bodyPr>
          <a:lstStyle/>
          <a:p>
            <a:pPr marL="0" indent="0">
              <a:buNone/>
            </a:pPr>
            <a:r>
              <a:rPr lang="en-US" sz="2000" b="1" dirty="0">
                <a:solidFill>
                  <a:schemeClr val="tx2"/>
                </a:solidFill>
              </a:rPr>
              <a:t>Documentation of Report Card Analysis (MA-2306.II/MA-3225.II)</a:t>
            </a:r>
            <a:br>
              <a:rPr lang="en-US" sz="2000" dirty="0">
                <a:solidFill>
                  <a:schemeClr val="tx2"/>
                </a:solidFill>
              </a:rPr>
            </a:br>
            <a:endParaRPr lang="en-US" sz="2000" dirty="0">
              <a:solidFill>
                <a:schemeClr val="tx2"/>
              </a:solidFill>
            </a:endParaRPr>
          </a:p>
          <a:p>
            <a:r>
              <a:rPr lang="en-US" sz="2000" dirty="0">
                <a:solidFill>
                  <a:schemeClr val="tx2"/>
                </a:solidFill>
              </a:rPr>
              <a:t>After completing the analysis, the local agency must document findings, prepare a corrective action plan if necessary, and document when actions are taken. Complete the </a:t>
            </a:r>
            <a:r>
              <a:rPr lang="en-US" sz="2000" u="sng" dirty="0">
                <a:solidFill>
                  <a:schemeClr val="tx2"/>
                </a:solidFill>
              </a:rPr>
              <a:t>DMA-5169, Report Card Analysis</a:t>
            </a:r>
            <a:r>
              <a:rPr lang="en-US" sz="2000" dirty="0">
                <a:solidFill>
                  <a:schemeClr val="tx2"/>
                </a:solidFill>
              </a:rPr>
              <a:t>. </a:t>
            </a:r>
          </a:p>
          <a:p>
            <a:r>
              <a:rPr lang="en-US" sz="2000" dirty="0">
                <a:solidFill>
                  <a:schemeClr val="tx2"/>
                </a:solidFill>
              </a:rPr>
              <a:t>Keep this information in a central file or notebook so OST can review it. This will also assist the local agency with any future concerns or disputes about corrective action taken or needed. </a:t>
            </a:r>
          </a:p>
          <a:p>
            <a:r>
              <a:rPr lang="en-US" sz="2000" dirty="0">
                <a:solidFill>
                  <a:schemeClr val="tx2"/>
                </a:solidFill>
              </a:rPr>
              <a:t>OST will review the local agency findings and assist in addressing any problem issues and in developing a corrective action plan. </a:t>
            </a:r>
          </a:p>
          <a:p>
            <a:r>
              <a:rPr lang="en-US" sz="2000" dirty="0">
                <a:solidFill>
                  <a:schemeClr val="tx2"/>
                </a:solidFill>
              </a:rPr>
              <a:t>DMA will review the corrective action plan and documentation of action taken to assure that the plan is adequate to address the problems identified. The local agency retains full responsibility for development, implementation, and tracking of the corrective action plan. </a:t>
            </a:r>
          </a:p>
        </p:txBody>
      </p:sp>
      <p:sp>
        <p:nvSpPr>
          <p:cNvPr id="4" name="Slide Number Placeholder 3"/>
          <p:cNvSpPr>
            <a:spLocks noGrp="1"/>
          </p:cNvSpPr>
          <p:nvPr>
            <p:ph type="sldNum" sz="quarter" idx="12"/>
          </p:nvPr>
        </p:nvSpPr>
        <p:spPr/>
        <p:txBody>
          <a:bodyPr/>
          <a:lstStyle/>
          <a:p>
            <a:fld id="{11F27F3A-B3E9-41ED-AF8F-A365F10BB65F}" type="slidenum">
              <a:rPr lang="en-US" smtClean="0"/>
              <a:pPr/>
              <a:t>42</a:t>
            </a:fld>
            <a:endParaRPr lang="en-US" dirty="0"/>
          </a:p>
        </p:txBody>
      </p:sp>
    </p:spTree>
    <p:extLst>
      <p:ext uri="{BB962C8B-B14F-4D97-AF65-F5344CB8AC3E}">
        <p14:creationId xmlns:p14="http://schemas.microsoft.com/office/powerpoint/2010/main" val="1634228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b="1" dirty="0">
                <a:solidFill>
                  <a:schemeClr val="tx1"/>
                </a:solidFill>
              </a:rPr>
              <a:t>Waiver Request for Failing the Report Card</a:t>
            </a:r>
            <a:endParaRPr lang="en-US" sz="4000" dirty="0">
              <a:solidFill>
                <a:schemeClr val="tx1"/>
              </a:solidFill>
            </a:endParaRPr>
          </a:p>
        </p:txBody>
      </p:sp>
      <p:sp>
        <p:nvSpPr>
          <p:cNvPr id="3" name="Content Placeholder 2"/>
          <p:cNvSpPr>
            <a:spLocks noGrp="1"/>
          </p:cNvSpPr>
          <p:nvPr>
            <p:ph idx="1"/>
          </p:nvPr>
        </p:nvSpPr>
        <p:spPr/>
        <p:txBody>
          <a:bodyPr>
            <a:normAutofit/>
          </a:bodyPr>
          <a:lstStyle/>
          <a:p>
            <a:endParaRPr lang="en-US" dirty="0"/>
          </a:p>
          <a:p>
            <a:pPr marL="0" indent="0">
              <a:buNone/>
            </a:pPr>
            <a:r>
              <a:rPr lang="en-US" sz="2000" b="1" dirty="0">
                <a:solidFill>
                  <a:schemeClr val="tx2"/>
                </a:solidFill>
              </a:rPr>
              <a:t>Waiver Criteria and Procedures (MA-2306.III/MA-3225.III)</a:t>
            </a:r>
            <a:br>
              <a:rPr lang="en-US" sz="2000" b="1" dirty="0">
                <a:solidFill>
                  <a:schemeClr val="tx2"/>
                </a:solidFill>
              </a:rPr>
            </a:br>
            <a:endParaRPr lang="en-US" sz="2000" b="1" dirty="0">
              <a:solidFill>
                <a:schemeClr val="tx2"/>
              </a:solidFill>
            </a:endParaRPr>
          </a:p>
          <a:p>
            <a:r>
              <a:rPr lang="en-US" sz="2000" dirty="0">
                <a:solidFill>
                  <a:schemeClr val="tx2"/>
                </a:solidFill>
              </a:rPr>
              <a:t>The waiver must be requested in writing by the 15th of the month in which the report card is issued. </a:t>
            </a:r>
          </a:p>
          <a:p>
            <a:pPr lvl="1"/>
            <a:r>
              <a:rPr lang="en-US" sz="1800" dirty="0">
                <a:solidFill>
                  <a:schemeClr val="tx2"/>
                </a:solidFill>
              </a:rPr>
              <a:t>Submit to Sonja McLeod, DMA Eligibility Unit, 2501 Mail Service Center, Raleigh, NC 27699-5601; fax# 919-813-5580.</a:t>
            </a:r>
          </a:p>
          <a:p>
            <a:r>
              <a:rPr lang="en-US" sz="2000" dirty="0">
                <a:solidFill>
                  <a:schemeClr val="tx2"/>
                </a:solidFill>
              </a:rPr>
              <a:t>The local agency must prepare a cover letter outlining the reasons that applications went beyond the time standard that resulted in failure of the report card. </a:t>
            </a:r>
          </a:p>
          <a:p>
            <a:r>
              <a:rPr lang="en-US" sz="2000" dirty="0">
                <a:solidFill>
                  <a:schemeClr val="tx2"/>
                </a:solidFill>
              </a:rPr>
              <a:t>Accompanying this letter should be a copy of the report card, a copy of the Applications Included report and supporting documentation from case records that shows the steps the local agency took to process applications timely. </a:t>
            </a:r>
          </a:p>
        </p:txBody>
      </p:sp>
      <p:sp>
        <p:nvSpPr>
          <p:cNvPr id="4" name="Slide Number Placeholder 3"/>
          <p:cNvSpPr>
            <a:spLocks noGrp="1"/>
          </p:cNvSpPr>
          <p:nvPr>
            <p:ph type="sldNum" sz="quarter" idx="12"/>
          </p:nvPr>
        </p:nvSpPr>
        <p:spPr/>
        <p:txBody>
          <a:bodyPr/>
          <a:lstStyle/>
          <a:p>
            <a:fld id="{11F27F3A-B3E9-41ED-AF8F-A365F10BB65F}" type="slidenum">
              <a:rPr lang="en-US" smtClean="0"/>
              <a:pPr/>
              <a:t>43</a:t>
            </a:fld>
            <a:endParaRPr lang="en-US" dirty="0"/>
          </a:p>
        </p:txBody>
      </p:sp>
    </p:spTree>
    <p:extLst>
      <p:ext uri="{BB962C8B-B14F-4D97-AF65-F5344CB8AC3E}">
        <p14:creationId xmlns:p14="http://schemas.microsoft.com/office/powerpoint/2010/main" val="913542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b="1" dirty="0">
                <a:solidFill>
                  <a:schemeClr val="tx1"/>
                </a:solidFill>
              </a:rPr>
              <a:t>Waiver Request for Failing the Report Card (Cont.)</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44</a:t>
            </a:fld>
            <a:endParaRPr lang="en-US" dirty="0"/>
          </a:p>
        </p:txBody>
      </p:sp>
      <p:sp>
        <p:nvSpPr>
          <p:cNvPr id="6" name="Content Placeholder 2"/>
          <p:cNvSpPr>
            <a:spLocks noGrp="1"/>
          </p:cNvSpPr>
          <p:nvPr>
            <p:ph idx="1"/>
          </p:nvPr>
        </p:nvSpPr>
        <p:spPr>
          <a:xfrm>
            <a:off x="628650" y="1446962"/>
            <a:ext cx="7886700" cy="4640665"/>
          </a:xfrm>
        </p:spPr>
        <p:txBody>
          <a:bodyPr>
            <a:normAutofit/>
          </a:bodyPr>
          <a:lstStyle/>
          <a:p>
            <a:r>
              <a:rPr lang="en-US" sz="2000" dirty="0">
                <a:solidFill>
                  <a:schemeClr val="tx2"/>
                </a:solidFill>
              </a:rPr>
              <a:t>The request must also include a recalculation of the percentage of applications processed timely that shows the local agency would not have failed if these applications were excused. </a:t>
            </a:r>
          </a:p>
          <a:p>
            <a:endParaRPr lang="en-US" sz="2000" dirty="0">
              <a:solidFill>
                <a:schemeClr val="tx2"/>
              </a:solidFill>
            </a:endParaRPr>
          </a:p>
          <a:p>
            <a:r>
              <a:rPr lang="en-US" sz="2000" dirty="0">
                <a:solidFill>
                  <a:schemeClr val="tx2"/>
                </a:solidFill>
              </a:rPr>
              <a:t>The local agency may not request a waiver of a report card failure, which was caused by reopening improper or incorrect actions.</a:t>
            </a:r>
          </a:p>
          <a:p>
            <a:pPr lvl="1"/>
            <a:r>
              <a:rPr lang="en-US" sz="1800" dirty="0">
                <a:solidFill>
                  <a:schemeClr val="tx2"/>
                </a:solidFill>
              </a:rPr>
              <a:t>The caseworker was on vacation and did not deny the application on the 45</a:t>
            </a:r>
            <a:r>
              <a:rPr lang="en-US" sz="1800" baseline="30000" dirty="0">
                <a:solidFill>
                  <a:schemeClr val="tx2"/>
                </a:solidFill>
              </a:rPr>
              <a:t>th</a:t>
            </a:r>
            <a:r>
              <a:rPr lang="en-US" sz="1800" dirty="0">
                <a:solidFill>
                  <a:schemeClr val="tx2"/>
                </a:solidFill>
              </a:rPr>
              <a:t> date. They denied it after they got back from vacation. </a:t>
            </a:r>
          </a:p>
          <a:p>
            <a:endParaRPr lang="en-US" sz="2000" dirty="0">
              <a:solidFill>
                <a:schemeClr val="tx2"/>
              </a:solidFill>
            </a:endParaRPr>
          </a:p>
          <a:p>
            <a:r>
              <a:rPr lang="en-US" sz="2000" dirty="0">
                <a:solidFill>
                  <a:schemeClr val="tx2"/>
                </a:solidFill>
              </a:rPr>
              <a:t>Acceptable reasons for delay are factors beyond local agency control. </a:t>
            </a:r>
          </a:p>
          <a:p>
            <a:pPr lvl="1"/>
            <a:r>
              <a:rPr lang="en-US" sz="1800" dirty="0">
                <a:solidFill>
                  <a:schemeClr val="tx2"/>
                </a:solidFill>
              </a:rPr>
              <a:t>The caseworker could not process the application due to system functionality. </a:t>
            </a:r>
          </a:p>
          <a:p>
            <a:endParaRPr lang="en-US" dirty="0"/>
          </a:p>
        </p:txBody>
      </p:sp>
    </p:spTree>
    <p:extLst>
      <p:ext uri="{BB962C8B-B14F-4D97-AF65-F5344CB8AC3E}">
        <p14:creationId xmlns:p14="http://schemas.microsoft.com/office/powerpoint/2010/main" val="3358703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Report Card Calculation of Days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45</a:t>
            </a:fld>
            <a:endParaRPr lang="en-US" dirty="0"/>
          </a:p>
        </p:txBody>
      </p:sp>
      <p:sp>
        <p:nvSpPr>
          <p:cNvPr id="6" name="Content Placeholder 2"/>
          <p:cNvSpPr>
            <a:spLocks noGrp="1"/>
          </p:cNvSpPr>
          <p:nvPr>
            <p:ph idx="1"/>
          </p:nvPr>
        </p:nvSpPr>
        <p:spPr>
          <a:xfrm>
            <a:off x="628650" y="1159672"/>
            <a:ext cx="7886700" cy="4930577"/>
          </a:xfrm>
        </p:spPr>
        <p:txBody>
          <a:bodyPr>
            <a:noAutofit/>
          </a:bodyPr>
          <a:lstStyle/>
          <a:p>
            <a:pPr marL="0" indent="0">
              <a:buNone/>
            </a:pPr>
            <a:r>
              <a:rPr lang="en-US" sz="2000" dirty="0">
                <a:solidFill>
                  <a:schemeClr val="tx2"/>
                </a:solidFill>
              </a:rPr>
              <a:t>All applications that are counted in the Report Card are listed on the ‘Included Adjusted Report.”</a:t>
            </a:r>
          </a:p>
          <a:p>
            <a:r>
              <a:rPr lang="en-US" sz="2000" dirty="0">
                <a:solidFill>
                  <a:schemeClr val="tx2"/>
                </a:solidFill>
              </a:rPr>
              <a:t>Days begin counting the calendar day after the date of application. </a:t>
            </a:r>
          </a:p>
          <a:p>
            <a:pPr lvl="1"/>
            <a:r>
              <a:rPr lang="en-US" sz="2000" dirty="0">
                <a:solidFill>
                  <a:schemeClr val="tx2"/>
                </a:solidFill>
              </a:rPr>
              <a:t>The original due date is the 45</a:t>
            </a:r>
            <a:r>
              <a:rPr lang="en-US" sz="2000" baseline="30000" dirty="0">
                <a:solidFill>
                  <a:schemeClr val="tx2"/>
                </a:solidFill>
              </a:rPr>
              <a:t>th</a:t>
            </a:r>
            <a:r>
              <a:rPr lang="en-US" sz="2000" dirty="0">
                <a:solidFill>
                  <a:schemeClr val="tx2"/>
                </a:solidFill>
              </a:rPr>
              <a:t> or 90</a:t>
            </a:r>
            <a:r>
              <a:rPr lang="en-US" sz="2000" baseline="30000" dirty="0">
                <a:solidFill>
                  <a:schemeClr val="tx2"/>
                </a:solidFill>
              </a:rPr>
              <a:t>th</a:t>
            </a:r>
            <a:r>
              <a:rPr lang="en-US" sz="2000" dirty="0">
                <a:solidFill>
                  <a:schemeClr val="tx2"/>
                </a:solidFill>
              </a:rPr>
              <a:t> day from the date of application.</a:t>
            </a:r>
          </a:p>
          <a:p>
            <a:pPr lvl="2"/>
            <a:r>
              <a:rPr lang="en-US" sz="2000" dirty="0">
                <a:solidFill>
                  <a:schemeClr val="tx2"/>
                </a:solidFill>
              </a:rPr>
              <a:t>When the 45</a:t>
            </a:r>
            <a:r>
              <a:rPr lang="en-US" sz="2000" baseline="30000" dirty="0">
                <a:solidFill>
                  <a:schemeClr val="tx2"/>
                </a:solidFill>
              </a:rPr>
              <a:t>th</a:t>
            </a:r>
            <a:r>
              <a:rPr lang="en-US" sz="2000" dirty="0">
                <a:solidFill>
                  <a:schemeClr val="tx2"/>
                </a:solidFill>
              </a:rPr>
              <a:t>/90</a:t>
            </a:r>
            <a:r>
              <a:rPr lang="en-US" sz="2000" baseline="30000" dirty="0">
                <a:solidFill>
                  <a:schemeClr val="tx2"/>
                </a:solidFill>
              </a:rPr>
              <a:t>th</a:t>
            </a:r>
            <a:r>
              <a:rPr lang="en-US" sz="2000" dirty="0">
                <a:solidFill>
                  <a:schemeClr val="tx2"/>
                </a:solidFill>
              </a:rPr>
              <a:t> day falls on a weekend/holiday, </a:t>
            </a:r>
            <a:r>
              <a:rPr lang="en-US" sz="2000" b="1" i="1" dirty="0">
                <a:solidFill>
                  <a:schemeClr val="tx2"/>
                </a:solidFill>
              </a:rPr>
              <a:t>the due date is adjusted to the next workday.</a:t>
            </a:r>
            <a:r>
              <a:rPr lang="en-US" sz="2000" dirty="0">
                <a:solidFill>
                  <a:schemeClr val="tx2"/>
                </a:solidFill>
              </a:rPr>
              <a:t> If the application is processed and the notice is sent on the adjusted due date, the application is timely. If the application is not dispositioned and/or the notice is not sent on this adjusted due date, all calendar days until the notice is sent is counted in the processing time. </a:t>
            </a:r>
          </a:p>
          <a:p>
            <a:r>
              <a:rPr lang="en-US" sz="2000" dirty="0">
                <a:solidFill>
                  <a:schemeClr val="tx2"/>
                </a:solidFill>
              </a:rPr>
              <a:t>Exclusion of time in calculation.</a:t>
            </a:r>
          </a:p>
          <a:p>
            <a:pPr lvl="1"/>
            <a:r>
              <a:rPr lang="en-US" sz="2000" b="1" i="1" dirty="0">
                <a:solidFill>
                  <a:schemeClr val="tx2"/>
                </a:solidFill>
              </a:rPr>
              <a:t>The begin date and end date count in your processing time.  Only the time in between is excluded.</a:t>
            </a:r>
          </a:p>
        </p:txBody>
      </p:sp>
    </p:spTree>
    <p:extLst>
      <p:ext uri="{BB962C8B-B14F-4D97-AF65-F5344CB8AC3E}">
        <p14:creationId xmlns:p14="http://schemas.microsoft.com/office/powerpoint/2010/main" val="370426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0583F7-84EC-4835-9DA4-5F0F34E8A0E0}" type="slidenum">
              <a:rPr lang="en-US" altLang="en-US"/>
              <a:pPr/>
              <a:t>46</a:t>
            </a:fld>
            <a:endParaRPr lang="en-US" altLang="en-US" dirty="0"/>
          </a:p>
        </p:txBody>
      </p:sp>
      <p:sp>
        <p:nvSpPr>
          <p:cNvPr id="128003" name="Rectangle 2"/>
          <p:cNvSpPr>
            <a:spLocks noGrp="1" noChangeArrowheads="1"/>
          </p:cNvSpPr>
          <p:nvPr>
            <p:ph type="title"/>
          </p:nvPr>
        </p:nvSpPr>
        <p:spPr>
          <a:xfrm>
            <a:off x="457200" y="277813"/>
            <a:ext cx="8229600" cy="1931987"/>
          </a:xfrm>
        </p:spPr>
        <p:txBody>
          <a:bodyPr>
            <a:normAutofit fontScale="90000"/>
          </a:bodyPr>
          <a:lstStyle/>
          <a:p>
            <a:pPr eaLnBrk="1" hangingPunct="1"/>
            <a:br>
              <a:rPr lang="en-US" altLang="en-US" sz="4000" b="1" dirty="0"/>
            </a:br>
            <a:r>
              <a:rPr lang="en-US" altLang="en-US" sz="7200" b="1" dirty="0">
                <a:solidFill>
                  <a:srgbClr val="FF0000"/>
                </a:solidFill>
              </a:rPr>
              <a:t>Coming Soon!</a:t>
            </a:r>
            <a:br>
              <a:rPr lang="en-US" altLang="en-US" sz="7200" b="1" dirty="0">
                <a:solidFill>
                  <a:srgbClr val="FF0000"/>
                </a:solidFill>
              </a:rPr>
            </a:br>
            <a:endParaRPr lang="en-US" altLang="en-US" sz="7200" b="1" dirty="0">
              <a:solidFill>
                <a:srgbClr val="FF0000"/>
              </a:solidFill>
            </a:endParaRPr>
          </a:p>
        </p:txBody>
      </p:sp>
      <p:sp>
        <p:nvSpPr>
          <p:cNvPr id="2" name="Content Placeholder 1"/>
          <p:cNvSpPr>
            <a:spLocks noGrp="1"/>
          </p:cNvSpPr>
          <p:nvPr>
            <p:ph idx="1"/>
          </p:nvPr>
        </p:nvSpPr>
        <p:spPr>
          <a:xfrm>
            <a:off x="628650" y="2842953"/>
            <a:ext cx="7886700" cy="3405448"/>
          </a:xfrm>
        </p:spPr>
        <p:txBody>
          <a:bodyPr/>
          <a:lstStyle/>
          <a:p>
            <a:endParaRPr lang="en-US" altLang="en-US" b="1" dirty="0"/>
          </a:p>
          <a:p>
            <a:r>
              <a:rPr lang="en-US" altLang="en-US" sz="3600" b="1" dirty="0">
                <a:solidFill>
                  <a:schemeClr val="tx2"/>
                </a:solidFill>
              </a:rPr>
              <a:t>NC FAST Help desk ticket procedures for Applications………</a:t>
            </a:r>
            <a:br>
              <a:rPr lang="en-US" altLang="en-US" sz="3600" b="1" dirty="0"/>
            </a:br>
            <a:endParaRPr lang="en-US" sz="3600" dirty="0"/>
          </a:p>
        </p:txBody>
      </p:sp>
    </p:spTree>
    <p:extLst>
      <p:ext uri="{BB962C8B-B14F-4D97-AF65-F5344CB8AC3E}">
        <p14:creationId xmlns:p14="http://schemas.microsoft.com/office/powerpoint/2010/main" val="3132628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672FB3A-DE36-481C-9DBA-CA3B9B3492B3}" type="slidenum">
              <a:rPr lang="en-US" altLang="en-US"/>
              <a:pPr/>
              <a:t>47</a:t>
            </a:fld>
            <a:endParaRPr lang="en-US" altLang="en-US" dirty="0"/>
          </a:p>
        </p:txBody>
      </p:sp>
      <p:sp>
        <p:nvSpPr>
          <p:cNvPr id="129027" name="Rectangle 3"/>
          <p:cNvSpPr>
            <a:spLocks noGrp="1" noChangeArrowheads="1"/>
          </p:cNvSpPr>
          <p:nvPr>
            <p:ph type="body" idx="4294967295"/>
          </p:nvPr>
        </p:nvSpPr>
        <p:spPr>
          <a:xfrm>
            <a:off x="457199" y="695849"/>
            <a:ext cx="8229600" cy="4530725"/>
          </a:xfrm>
        </p:spPr>
        <p:txBody>
          <a:bodyPr/>
          <a:lstStyle/>
          <a:p>
            <a:pPr lvl="3" eaLnBrk="1" hangingPunct="1">
              <a:buFont typeface="Wingdings" panose="05000000000000000000" pitchFamily="2" charset="2"/>
              <a:buNone/>
            </a:pPr>
            <a:r>
              <a:rPr lang="en-US" altLang="en-US" sz="9600" dirty="0">
                <a:solidFill>
                  <a:srgbClr val="0070C0"/>
                </a:solidFill>
              </a:rPr>
              <a:t>THE </a:t>
            </a:r>
          </a:p>
          <a:p>
            <a:pPr lvl="3" eaLnBrk="1" hangingPunct="1">
              <a:buFont typeface="Wingdings" panose="05000000000000000000" pitchFamily="2" charset="2"/>
              <a:buNone/>
            </a:pPr>
            <a:r>
              <a:rPr lang="en-US" altLang="en-US" sz="9600" dirty="0">
                <a:solidFill>
                  <a:srgbClr val="0070C0"/>
                </a:solidFill>
              </a:rPr>
              <a:t>				END</a:t>
            </a:r>
          </a:p>
          <a:p>
            <a:pPr lvl="3" eaLnBrk="1" hangingPunct="1">
              <a:buFont typeface="Wingdings" panose="05000000000000000000" pitchFamily="2" charset="2"/>
              <a:buNone/>
            </a:pPr>
            <a:endParaRPr lang="en-US" altLang="en-US" sz="9600" dirty="0">
              <a:solidFill>
                <a:srgbClr val="0070C0"/>
              </a:solidFill>
            </a:endParaRPr>
          </a:p>
        </p:txBody>
      </p:sp>
      <p:pic>
        <p:nvPicPr>
          <p:cNvPr id="2" name="Picture 1"/>
          <p:cNvPicPr>
            <a:picLocks noChangeAspect="1"/>
          </p:cNvPicPr>
          <p:nvPr/>
        </p:nvPicPr>
        <p:blipFill>
          <a:blip r:embed="rId3"/>
          <a:stretch>
            <a:fillRect/>
          </a:stretch>
        </p:blipFill>
        <p:spPr>
          <a:xfrm>
            <a:off x="1680329" y="3172767"/>
            <a:ext cx="5944115" cy="3084843"/>
          </a:xfrm>
          <a:prstGeom prst="rect">
            <a:avLst/>
          </a:prstGeom>
        </p:spPr>
      </p:pic>
    </p:spTree>
    <p:extLst>
      <p:ext uri="{BB962C8B-B14F-4D97-AF65-F5344CB8AC3E}">
        <p14:creationId xmlns:p14="http://schemas.microsoft.com/office/powerpoint/2010/main" val="298340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chemeClr val="tx1"/>
                </a:solidFill>
              </a:rPr>
              <a:t>Processing Applications</a:t>
            </a:r>
            <a:endParaRPr lang="en-US" sz="40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dirty="0"/>
          </a:p>
        </p:txBody>
      </p:sp>
      <p:sp>
        <p:nvSpPr>
          <p:cNvPr id="7" name="Content Placeholder 2"/>
          <p:cNvSpPr>
            <a:spLocks noGrp="1"/>
          </p:cNvSpPr>
          <p:nvPr>
            <p:ph idx="1"/>
          </p:nvPr>
        </p:nvSpPr>
        <p:spPr/>
        <p:txBody>
          <a:bodyPr/>
          <a:lstStyle/>
          <a:p>
            <a:r>
              <a:rPr lang="en-US" sz="2000" dirty="0">
                <a:solidFill>
                  <a:schemeClr val="tx2"/>
                </a:solidFill>
              </a:rPr>
              <a:t>When the 45</a:t>
            </a:r>
            <a:r>
              <a:rPr lang="en-US" sz="2000" baseline="30000" dirty="0">
                <a:solidFill>
                  <a:schemeClr val="tx2"/>
                </a:solidFill>
              </a:rPr>
              <a:t>th</a:t>
            </a:r>
            <a:r>
              <a:rPr lang="en-US" sz="2000" dirty="0">
                <a:solidFill>
                  <a:schemeClr val="tx2"/>
                </a:solidFill>
              </a:rPr>
              <a:t>/90</a:t>
            </a:r>
            <a:r>
              <a:rPr lang="en-US" sz="2000" baseline="30000" dirty="0">
                <a:solidFill>
                  <a:schemeClr val="tx2"/>
                </a:solidFill>
              </a:rPr>
              <a:t>th</a:t>
            </a:r>
            <a:r>
              <a:rPr lang="en-US" sz="2000" dirty="0">
                <a:solidFill>
                  <a:schemeClr val="tx2"/>
                </a:solidFill>
              </a:rPr>
              <a:t> day falls on a weekend/holiday, </a:t>
            </a:r>
            <a:r>
              <a:rPr lang="en-US" sz="2000" b="1" dirty="0">
                <a:solidFill>
                  <a:srgbClr val="FF0000"/>
                </a:solidFill>
              </a:rPr>
              <a:t>the due date is adjusted to the next workday</a:t>
            </a:r>
            <a:r>
              <a:rPr lang="en-US" sz="2000" dirty="0">
                <a:solidFill>
                  <a:schemeClr val="tx2"/>
                </a:solidFill>
              </a:rPr>
              <a:t>. If the application is processed and the notice is sent on the adjusted due date, the application is timely. If the application is not dispositioned and/or the notice is not sent on this adjusted date, all calendar days until the notice is sent count in the processing time.</a:t>
            </a:r>
            <a:r>
              <a:rPr lang="en-US" sz="2000" dirty="0"/>
              <a:t>  </a:t>
            </a:r>
          </a:p>
          <a:p>
            <a:endParaRPr lang="en-US" altLang="en-US" sz="2000" dirty="0"/>
          </a:p>
          <a:p>
            <a:r>
              <a:rPr lang="en-US" sz="2000" dirty="0">
                <a:solidFill>
                  <a:schemeClr val="tx2"/>
                </a:solidFill>
              </a:rPr>
              <a:t>Exception to 45/90 day time:  Applications pending for DDS decision or deductible may pend for up to six months.  If any other info is missing, deny on the 45/90th day as long as requirements are met for requesting the information.</a:t>
            </a:r>
          </a:p>
          <a:p>
            <a:endParaRPr lang="en-US" dirty="0"/>
          </a:p>
        </p:txBody>
      </p:sp>
    </p:spTree>
    <p:extLst>
      <p:ext uri="{BB962C8B-B14F-4D97-AF65-F5344CB8AC3E}">
        <p14:creationId xmlns:p14="http://schemas.microsoft.com/office/powerpoint/2010/main" val="42828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957125-AAB7-487D-9A42-FF05057EE5DE}" type="slidenum">
              <a:rPr lang="en-US" altLang="en-US"/>
              <a:pPr/>
              <a:t>6</a:t>
            </a:fld>
            <a:endParaRPr lang="en-US" altLang="en-US" dirty="0"/>
          </a:p>
        </p:txBody>
      </p:sp>
      <p:sp>
        <p:nvSpPr>
          <p:cNvPr id="92163" name="Rectangle 2"/>
          <p:cNvSpPr>
            <a:spLocks noGrp="1" noChangeArrowheads="1"/>
          </p:cNvSpPr>
          <p:nvPr>
            <p:ph type="title"/>
          </p:nvPr>
        </p:nvSpPr>
        <p:spPr/>
        <p:txBody>
          <a:bodyPr/>
          <a:lstStyle/>
          <a:p>
            <a:pPr eaLnBrk="1" hangingPunct="1"/>
            <a:r>
              <a:rPr lang="en-US" altLang="en-US" sz="4000" b="1" dirty="0">
                <a:solidFill>
                  <a:schemeClr val="tx1"/>
                </a:solidFill>
              </a:rPr>
              <a:t>Excluding Processing Time</a:t>
            </a:r>
          </a:p>
        </p:txBody>
      </p:sp>
      <p:sp>
        <p:nvSpPr>
          <p:cNvPr id="92164" name="Rectangle 3"/>
          <p:cNvSpPr>
            <a:spLocks noGrp="1" noChangeArrowheads="1"/>
          </p:cNvSpPr>
          <p:nvPr>
            <p:ph type="body" idx="1"/>
          </p:nvPr>
        </p:nvSpPr>
        <p:spPr>
          <a:xfrm>
            <a:off x="628650" y="959556"/>
            <a:ext cx="7886700" cy="5362222"/>
          </a:xfrm>
        </p:spPr>
        <p:txBody>
          <a:bodyPr>
            <a:normAutofit/>
          </a:bodyPr>
          <a:lstStyle/>
          <a:p>
            <a:pPr>
              <a:buNone/>
            </a:pPr>
            <a:r>
              <a:rPr lang="en-US" altLang="en-US" sz="2200" dirty="0"/>
              <a:t>  </a:t>
            </a:r>
            <a:r>
              <a:rPr lang="en-US" altLang="en-US" sz="2000" dirty="0">
                <a:solidFill>
                  <a:schemeClr val="tx2"/>
                </a:solidFill>
              </a:rPr>
              <a:t>Under certain circumstances, days may be excluded from the application processing time when </a:t>
            </a:r>
            <a:r>
              <a:rPr lang="en-US" altLang="en-US" sz="2000" b="1" u="sng" dirty="0">
                <a:solidFill>
                  <a:schemeClr val="tx2"/>
                </a:solidFill>
              </a:rPr>
              <a:t>one</a:t>
            </a:r>
            <a:r>
              <a:rPr lang="en-US" altLang="en-US" sz="2000" dirty="0">
                <a:solidFill>
                  <a:schemeClr val="tx2"/>
                </a:solidFill>
              </a:rPr>
              <a:t> of the following is needed:</a:t>
            </a:r>
          </a:p>
          <a:p>
            <a:pPr eaLnBrk="1" hangingPunct="1">
              <a:lnSpc>
                <a:spcPct val="90000"/>
              </a:lnSpc>
              <a:buFont typeface="Wingdings" panose="05000000000000000000" pitchFamily="2" charset="2"/>
              <a:buNone/>
            </a:pPr>
            <a:endParaRPr lang="en-US" altLang="en-US" sz="2000" dirty="0">
              <a:solidFill>
                <a:schemeClr val="tx2"/>
              </a:solidFill>
            </a:endParaRPr>
          </a:p>
          <a:p>
            <a:pPr marL="685800" lvl="1" indent="-342900">
              <a:buFont typeface="+mj-lt"/>
              <a:buAutoNum type="arabicPeriod"/>
            </a:pPr>
            <a:r>
              <a:rPr lang="en-US" altLang="en-US" sz="2000" dirty="0">
                <a:solidFill>
                  <a:schemeClr val="tx2"/>
                </a:solidFill>
              </a:rPr>
              <a:t>  Medical bills to meet a deductible (hold up to six months)</a:t>
            </a:r>
          </a:p>
          <a:p>
            <a:pPr marL="685800" lvl="1" indent="-342900">
              <a:buFont typeface="+mj-lt"/>
              <a:buAutoNum type="arabicPeriod"/>
            </a:pPr>
            <a:endParaRPr lang="en-US" altLang="en-US" sz="2000" dirty="0">
              <a:solidFill>
                <a:schemeClr val="tx2"/>
              </a:solidFill>
            </a:endParaRPr>
          </a:p>
          <a:p>
            <a:pPr marL="800100" lvl="1" indent="-457200">
              <a:buFont typeface="+mj-lt"/>
              <a:buAutoNum type="arabicPeriod"/>
            </a:pPr>
            <a:r>
              <a:rPr lang="en-US" altLang="en-US" sz="2000" dirty="0">
                <a:solidFill>
                  <a:schemeClr val="tx2"/>
                </a:solidFill>
              </a:rPr>
              <a:t>DDS decision (hold up to six months)</a:t>
            </a:r>
          </a:p>
          <a:p>
            <a:pPr marL="800100" lvl="1" indent="-457200">
              <a:buFont typeface="+mj-lt"/>
              <a:buAutoNum type="arabicPeriod"/>
            </a:pPr>
            <a:endParaRPr lang="en-US" altLang="en-US" sz="2000" dirty="0">
              <a:solidFill>
                <a:schemeClr val="tx2"/>
              </a:solidFill>
            </a:endParaRPr>
          </a:p>
          <a:p>
            <a:pPr marL="800100" lvl="1" indent="-457200">
              <a:buFont typeface="+mj-lt"/>
              <a:buAutoNum type="arabicPeriod"/>
            </a:pPr>
            <a:r>
              <a:rPr lang="en-US" altLang="en-US" sz="2000" dirty="0">
                <a:solidFill>
                  <a:schemeClr val="tx2"/>
                </a:solidFill>
              </a:rPr>
              <a:t>Medical records needed to determine emergency dates </a:t>
            </a:r>
          </a:p>
          <a:p>
            <a:pPr marL="800100" lvl="1" indent="-457200">
              <a:buFont typeface="+mj-lt"/>
              <a:buAutoNum type="arabicPeriod"/>
            </a:pPr>
            <a:endParaRPr lang="en-US" altLang="en-US" sz="2000" dirty="0">
              <a:solidFill>
                <a:schemeClr val="tx2"/>
              </a:solidFill>
            </a:endParaRPr>
          </a:p>
          <a:p>
            <a:pPr marL="800100" lvl="1" indent="-457200">
              <a:buFont typeface="+mj-lt"/>
              <a:buAutoNum type="arabicPeriod"/>
            </a:pPr>
            <a:r>
              <a:rPr lang="en-US" altLang="en-US" sz="2000" dirty="0">
                <a:solidFill>
                  <a:schemeClr val="tx2"/>
                </a:solidFill>
              </a:rPr>
              <a:t>Receipt of the FL-2/MR-2</a:t>
            </a:r>
          </a:p>
          <a:p>
            <a:pPr marL="800100" lvl="1" indent="-457200">
              <a:buFont typeface="+mj-lt"/>
              <a:buAutoNum type="arabicPeriod"/>
            </a:pPr>
            <a:endParaRPr lang="en-US" altLang="en-US" sz="2000" dirty="0">
              <a:solidFill>
                <a:schemeClr val="tx2"/>
              </a:solidFill>
            </a:endParaRPr>
          </a:p>
          <a:p>
            <a:pPr marL="800100" lvl="1" indent="-457200">
              <a:buFont typeface="+mj-lt"/>
              <a:buAutoNum type="arabicPeriod"/>
            </a:pPr>
            <a:r>
              <a:rPr lang="en-US" altLang="en-US" sz="2000" dirty="0">
                <a:solidFill>
                  <a:schemeClr val="tx2"/>
                </a:solidFill>
              </a:rPr>
              <a:t>Receipt of CAP Plan of Care</a:t>
            </a:r>
          </a:p>
          <a:p>
            <a:pPr marL="800100" lvl="1" indent="-457200">
              <a:buFont typeface="+mj-lt"/>
              <a:buAutoNum type="arabicPeriod"/>
            </a:pPr>
            <a:endParaRPr lang="en-US" altLang="en-US" sz="2000" dirty="0">
              <a:solidFill>
                <a:schemeClr val="tx2"/>
              </a:solidFill>
            </a:endParaRPr>
          </a:p>
          <a:p>
            <a:pPr marL="800100" lvl="1" indent="-457200">
              <a:buFont typeface="+mj-lt"/>
              <a:buAutoNum type="arabicPeriod"/>
            </a:pPr>
            <a:r>
              <a:rPr lang="en-US" altLang="en-US" sz="2000" dirty="0">
                <a:solidFill>
                  <a:schemeClr val="tx2"/>
                </a:solidFill>
              </a:rPr>
              <a:t>Client requests additional time</a:t>
            </a:r>
          </a:p>
          <a:p>
            <a:pPr marL="800100" lvl="1" indent="-457200">
              <a:buFont typeface="+mj-lt"/>
              <a:buAutoNum type="arabicPeriod"/>
            </a:pPr>
            <a:endParaRPr lang="en-US" altLang="en-US" sz="2000" dirty="0">
              <a:solidFill>
                <a:schemeClr val="tx2"/>
              </a:solidFill>
            </a:endParaRPr>
          </a:p>
          <a:p>
            <a:pPr marL="800100" lvl="1" indent="-457200">
              <a:buFont typeface="+mj-lt"/>
              <a:buAutoNum type="arabicPeriod"/>
            </a:pPr>
            <a:r>
              <a:rPr lang="en-US" altLang="en-US" sz="2000" dirty="0">
                <a:solidFill>
                  <a:schemeClr val="tx2"/>
                </a:solidFill>
              </a:rPr>
              <a:t>NCHC Fee</a:t>
            </a:r>
          </a:p>
          <a:p>
            <a:pPr marL="800100" lvl="1" indent="-457200">
              <a:buFont typeface="+mj-lt"/>
              <a:buAutoNum type="arabicPeriod"/>
            </a:pPr>
            <a:endParaRPr lang="en-US" altLang="en-US" dirty="0">
              <a:solidFill>
                <a:schemeClr val="bg1">
                  <a:lumMod val="50000"/>
                </a:schemeClr>
              </a:solidFill>
            </a:endParaRPr>
          </a:p>
          <a:p>
            <a:pPr marL="800100" lvl="1" indent="-457200">
              <a:buFont typeface="+mj-lt"/>
              <a:buAutoNum type="arabicPeriod"/>
            </a:pPr>
            <a:endParaRPr lang="en-US" altLang="en-US" dirty="0">
              <a:solidFill>
                <a:schemeClr val="bg1">
                  <a:lumMod val="50000"/>
                </a:schemeClr>
              </a:solidFill>
            </a:endParaRPr>
          </a:p>
          <a:p>
            <a:pPr marL="800100" lvl="1" indent="-457200">
              <a:buFont typeface="+mj-lt"/>
              <a:buAutoNum type="arabicPeriod"/>
            </a:pPr>
            <a:endParaRPr lang="en-US" altLang="en-US" dirty="0">
              <a:solidFill>
                <a:schemeClr val="bg1">
                  <a:lumMod val="50000"/>
                </a:schemeClr>
              </a:solidFill>
            </a:endParaRPr>
          </a:p>
          <a:p>
            <a:pPr marL="0" indent="0" eaLnBrk="1" hangingPunct="1">
              <a:lnSpc>
                <a:spcPct val="90000"/>
              </a:lnSpc>
              <a:buNone/>
            </a:pPr>
            <a:endParaRPr lang="en-US" altLang="en-US" sz="2000" dirty="0"/>
          </a:p>
        </p:txBody>
      </p:sp>
    </p:spTree>
    <p:extLst>
      <p:ext uri="{BB962C8B-B14F-4D97-AF65-F5344CB8AC3E}">
        <p14:creationId xmlns:p14="http://schemas.microsoft.com/office/powerpoint/2010/main" val="217017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rPr>
              <a:t>Excluding Processing Time</a:t>
            </a:r>
            <a:br>
              <a:rPr lang="en-US" sz="4000" dirty="0">
                <a:solidFill>
                  <a:schemeClr val="tx1"/>
                </a:solidFill>
              </a:rPr>
            </a:br>
            <a:r>
              <a:rPr lang="en-US" sz="4000" dirty="0">
                <a:solidFill>
                  <a:schemeClr val="tx1"/>
                </a:solidFill>
              </a:rPr>
              <a:t>Reminders</a:t>
            </a:r>
          </a:p>
        </p:txBody>
      </p:sp>
      <p:sp>
        <p:nvSpPr>
          <p:cNvPr id="3" name="Content Placeholder 2"/>
          <p:cNvSpPr>
            <a:spLocks noGrp="1"/>
          </p:cNvSpPr>
          <p:nvPr>
            <p:ph idx="1"/>
          </p:nvPr>
        </p:nvSpPr>
        <p:spPr>
          <a:xfrm>
            <a:off x="628650" y="1679171"/>
            <a:ext cx="7886700" cy="4569230"/>
          </a:xfrm>
        </p:spPr>
        <p:txBody>
          <a:bodyPr>
            <a:normAutofit/>
          </a:bodyPr>
          <a:lstStyle/>
          <a:p>
            <a:r>
              <a:rPr lang="en-US" sz="2800" dirty="0">
                <a:solidFill>
                  <a:schemeClr val="tx2"/>
                </a:solidFill>
              </a:rPr>
              <a:t>Only exclude time if you have everything else needed</a:t>
            </a:r>
          </a:p>
          <a:p>
            <a:endParaRPr lang="en-US" sz="2800" dirty="0">
              <a:solidFill>
                <a:schemeClr val="tx2"/>
              </a:solidFill>
            </a:endParaRPr>
          </a:p>
          <a:p>
            <a:r>
              <a:rPr lang="en-US" sz="2800" dirty="0">
                <a:solidFill>
                  <a:srgbClr val="FF0000"/>
                </a:solidFill>
              </a:rPr>
              <a:t>Can exclude time for more than one reason ONLY for:</a:t>
            </a:r>
            <a:endParaRPr lang="en-US" sz="2800" dirty="0">
              <a:solidFill>
                <a:schemeClr val="tx2"/>
              </a:solidFill>
            </a:endParaRPr>
          </a:p>
          <a:p>
            <a:endParaRPr lang="en-US" sz="2800" dirty="0">
              <a:solidFill>
                <a:schemeClr val="tx2"/>
              </a:solidFill>
            </a:endParaRPr>
          </a:p>
          <a:p>
            <a:pPr lvl="3">
              <a:buFont typeface="Courier New" panose="02070309020205020404" pitchFamily="49" charset="0"/>
              <a:buChar char="o"/>
            </a:pPr>
            <a:r>
              <a:rPr lang="en-US" sz="2400" dirty="0">
                <a:solidFill>
                  <a:schemeClr val="tx2"/>
                </a:solidFill>
              </a:rPr>
              <a:t>DDS</a:t>
            </a:r>
          </a:p>
          <a:p>
            <a:pPr lvl="2"/>
            <a:endParaRPr lang="en-US" sz="2400" dirty="0">
              <a:solidFill>
                <a:schemeClr val="tx2"/>
              </a:solidFill>
            </a:endParaRPr>
          </a:p>
          <a:p>
            <a:pPr lvl="3">
              <a:buFont typeface="Courier New" panose="02070309020205020404" pitchFamily="49" charset="0"/>
              <a:buChar char="o"/>
            </a:pPr>
            <a:r>
              <a:rPr lang="en-US" sz="2400" dirty="0">
                <a:solidFill>
                  <a:schemeClr val="tx2"/>
                </a:solidFill>
              </a:rPr>
              <a:t>Deductible</a:t>
            </a:r>
          </a:p>
          <a:p>
            <a:pPr lvl="1">
              <a:buFont typeface="Courier New" panose="02070309020205020404" pitchFamily="49" charset="0"/>
              <a:buChar char="o"/>
            </a:pPr>
            <a:endParaRPr lang="en-US" sz="18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dirty="0"/>
          </a:p>
        </p:txBody>
      </p:sp>
    </p:spTree>
    <p:extLst>
      <p:ext uri="{BB962C8B-B14F-4D97-AF65-F5344CB8AC3E}">
        <p14:creationId xmlns:p14="http://schemas.microsoft.com/office/powerpoint/2010/main" val="159687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0335E6-309F-40C2-B85A-8A1279C3F6F2}" type="slidenum">
              <a:rPr lang="en-US" altLang="en-US"/>
              <a:pPr/>
              <a:t>8</a:t>
            </a:fld>
            <a:endParaRPr lang="en-US" altLang="en-US" dirty="0"/>
          </a:p>
        </p:txBody>
      </p:sp>
      <p:sp>
        <p:nvSpPr>
          <p:cNvPr id="94211" name="Rectangle 2"/>
          <p:cNvSpPr>
            <a:spLocks noGrp="1" noChangeArrowheads="1"/>
          </p:cNvSpPr>
          <p:nvPr>
            <p:ph type="title"/>
          </p:nvPr>
        </p:nvSpPr>
        <p:spPr/>
        <p:txBody>
          <a:bodyPr>
            <a:normAutofit/>
          </a:bodyPr>
          <a:lstStyle/>
          <a:p>
            <a:pPr eaLnBrk="1" hangingPunct="1"/>
            <a:r>
              <a:rPr lang="en-US" altLang="en-US" sz="4000" b="1" i="1" dirty="0">
                <a:latin typeface="Times New Roman" panose="02020603050405020304" pitchFamily="18" charset="0"/>
                <a:cs typeface="Times New Roman" panose="02020603050405020304" pitchFamily="18" charset="0"/>
              </a:rPr>
              <a:t>Excluding Processing Time (</a:t>
            </a:r>
            <a:r>
              <a:rPr lang="en-US" altLang="en-US" sz="3600" b="1" i="1" dirty="0">
                <a:latin typeface="Times New Roman" panose="02020603050405020304" pitchFamily="18" charset="0"/>
                <a:cs typeface="Times New Roman" panose="02020603050405020304" pitchFamily="18" charset="0"/>
              </a:rPr>
              <a:t>Cont.</a:t>
            </a:r>
            <a:r>
              <a:rPr lang="en-US" altLang="en-US" sz="4000" b="1" i="1" dirty="0">
                <a:latin typeface="Times New Roman" panose="02020603050405020304" pitchFamily="18" charset="0"/>
                <a:cs typeface="Times New Roman" panose="02020603050405020304" pitchFamily="18" charset="0"/>
              </a:rPr>
              <a:t>)</a:t>
            </a:r>
          </a:p>
        </p:txBody>
      </p:sp>
      <p:sp>
        <p:nvSpPr>
          <p:cNvPr id="5" name="Text Box 5"/>
          <p:cNvSpPr txBox="1">
            <a:spLocks noChangeArrowheads="1"/>
          </p:cNvSpPr>
          <p:nvPr/>
        </p:nvSpPr>
        <p:spPr>
          <a:xfrm>
            <a:off x="715107" y="1570039"/>
            <a:ext cx="7556361" cy="4938712"/>
          </a:xfrm>
          <a:prstGeom prst="rect">
            <a:avLst/>
          </a:prstGeom>
          <a:noFill/>
          <a:ln>
            <a:noFill/>
            <a:miter lim="800000"/>
            <a:headEnd/>
            <a:tailEnd/>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spcBef>
                <a:spcPct val="50000"/>
              </a:spcBef>
              <a:buFont typeface="Arial" panose="020B0604020202020204" pitchFamily="34" charset="0"/>
              <a:buNone/>
            </a:pPr>
            <a:r>
              <a:rPr lang="en-US" altLang="en-US" sz="2400" dirty="0">
                <a:solidFill>
                  <a:srgbClr val="FF0000"/>
                </a:solidFill>
                <a:latin typeface="Arial" panose="020B0604020202020204" pitchFamily="34" charset="0"/>
                <a:cs typeface="Arial" panose="020B0604020202020204" pitchFamily="34" charset="0"/>
              </a:rPr>
              <a:t>Use the 5098 in NC FAST</a:t>
            </a:r>
          </a:p>
          <a:p>
            <a:pPr>
              <a:lnSpc>
                <a:spcPct val="80000"/>
              </a:lnSpc>
              <a:spcBef>
                <a:spcPct val="50000"/>
              </a:spcBef>
            </a:pPr>
            <a:r>
              <a:rPr lang="en-US" altLang="en-US" sz="2000" b="1" u="sng" dirty="0">
                <a:solidFill>
                  <a:srgbClr val="FF0000"/>
                </a:solidFill>
                <a:latin typeface="Arial" panose="020B0604020202020204" pitchFamily="34" charset="0"/>
                <a:cs typeface="Arial" panose="020B0604020202020204" pitchFamily="34" charset="0"/>
              </a:rPr>
              <a:t>IMPORTANT</a:t>
            </a:r>
            <a:r>
              <a:rPr lang="en-US" altLang="en-US" sz="2000" b="1" dirty="0">
                <a:solidFill>
                  <a:srgbClr val="FF0000"/>
                </a:solidFill>
                <a:latin typeface="Arial" panose="020B0604020202020204" pitchFamily="34" charset="0"/>
                <a:cs typeface="Arial" panose="020B0604020202020204" pitchFamily="34" charset="0"/>
              </a:rPr>
              <a:t>*</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a:solidFill>
                  <a:srgbClr val="FF0000"/>
                </a:solidFill>
              </a:rPr>
              <a:t>The 5098/5099 is a combined form in NC FAST. This form is dynamic to populate and automatically triggers the exclusion for deductible and NCHC </a:t>
            </a:r>
            <a:r>
              <a:rPr lang="en-US" altLang="en-US" sz="2000" u="sng" dirty="0">
                <a:solidFill>
                  <a:srgbClr val="FF0000"/>
                </a:solidFill>
              </a:rPr>
              <a:t>only. </a:t>
            </a:r>
            <a:r>
              <a:rPr lang="en-US" altLang="en-US" sz="2000" dirty="0">
                <a:solidFill>
                  <a:srgbClr val="FF0000"/>
                </a:solidFill>
              </a:rPr>
              <a:t>For all other exclusions you must manually exclude the time.</a:t>
            </a:r>
          </a:p>
          <a:p>
            <a:pPr>
              <a:lnSpc>
                <a:spcPct val="80000"/>
              </a:lnSpc>
              <a:spcBef>
                <a:spcPct val="50000"/>
              </a:spcBef>
            </a:pPr>
            <a:r>
              <a:rPr lang="en-US" altLang="en-US" sz="2000" dirty="0">
                <a:solidFill>
                  <a:schemeClr val="tx2"/>
                </a:solidFill>
                <a:latin typeface="Arial" panose="020B0604020202020204" pitchFamily="34" charset="0"/>
                <a:cs typeface="Arial" panose="020B0604020202020204" pitchFamily="34" charset="0"/>
              </a:rPr>
              <a:t>Medical Bills:  The DMA-5098 cannot be the first request for medical bills, even if no other information is needed.  Exclusion of time begins with the date the DMA-5098 is sent/given.  </a:t>
            </a:r>
          </a:p>
          <a:p>
            <a:pPr>
              <a:lnSpc>
                <a:spcPct val="80000"/>
              </a:lnSpc>
              <a:spcBef>
                <a:spcPct val="50000"/>
              </a:spcBef>
            </a:pPr>
            <a:r>
              <a:rPr lang="en-US" altLang="en-US" sz="2000" dirty="0">
                <a:solidFill>
                  <a:schemeClr val="tx2"/>
                </a:solidFill>
                <a:latin typeface="Arial" panose="020B0604020202020204" pitchFamily="34" charset="0"/>
                <a:cs typeface="Arial" panose="020B0604020202020204" pitchFamily="34" charset="0"/>
              </a:rPr>
              <a:t>Other Reasons:  The DMA-5098 does not serve as a request for info for any reason other than medical bills.  You must send the DMA-5097 or other appropriate form for the initial, second or follow-up request.  The DMA-5098 may be sent when no other information is needed.  </a:t>
            </a:r>
          </a:p>
          <a:p>
            <a:pPr marL="0" indent="0">
              <a:buFont typeface="Arial" panose="020B0604020202020204" pitchFamily="34" charset="0"/>
              <a:buNone/>
            </a:pPr>
            <a:endParaRPr lang="en-US" altLang="en-US" sz="2000" dirty="0">
              <a:solidFill>
                <a:srgbClr val="FF0000"/>
              </a:solidFill>
            </a:endParaRPr>
          </a:p>
          <a:p>
            <a:pPr>
              <a:lnSpc>
                <a:spcPct val="80000"/>
              </a:lnSpc>
              <a:spcBef>
                <a:spcPct val="50000"/>
              </a:spcBef>
            </a:pP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316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0307976-7383-4FDA-BB5A-D932E408A6E1}" type="slidenum">
              <a:rPr lang="en-US" altLang="en-US"/>
              <a:pPr/>
              <a:t>9</a:t>
            </a:fld>
            <a:endParaRPr lang="en-US" altLang="en-US" dirty="0"/>
          </a:p>
        </p:txBody>
      </p:sp>
      <p:sp>
        <p:nvSpPr>
          <p:cNvPr id="96259" name="Rectangle 2"/>
          <p:cNvSpPr>
            <a:spLocks noGrp="1" noChangeArrowheads="1"/>
          </p:cNvSpPr>
          <p:nvPr>
            <p:ph type="title"/>
          </p:nvPr>
        </p:nvSpPr>
        <p:spPr/>
        <p:txBody>
          <a:bodyPr>
            <a:normAutofit/>
          </a:bodyPr>
          <a:lstStyle/>
          <a:p>
            <a:pPr eaLnBrk="1" hangingPunct="1"/>
            <a:r>
              <a:rPr lang="en-US" altLang="en-US" sz="4000" b="1" dirty="0">
                <a:solidFill>
                  <a:schemeClr val="tx1"/>
                </a:solidFill>
              </a:rPr>
              <a:t>Excluding Processing Time (</a:t>
            </a:r>
            <a:r>
              <a:rPr lang="en-US" altLang="en-US" sz="3600" b="1" dirty="0">
                <a:solidFill>
                  <a:schemeClr val="tx1"/>
                </a:solidFill>
              </a:rPr>
              <a:t>Cont.</a:t>
            </a:r>
            <a:r>
              <a:rPr lang="en-US" altLang="en-US" sz="4000" b="1" dirty="0">
                <a:solidFill>
                  <a:schemeClr val="tx1"/>
                </a:solidFill>
              </a:rPr>
              <a:t>)</a:t>
            </a:r>
          </a:p>
        </p:txBody>
      </p:sp>
      <p:sp>
        <p:nvSpPr>
          <p:cNvPr id="6" name="Rectangle 3"/>
          <p:cNvSpPr>
            <a:spLocks noGrp="1" noChangeArrowheads="1"/>
          </p:cNvSpPr>
          <p:nvPr>
            <p:ph idx="1"/>
          </p:nvPr>
        </p:nvSpPr>
        <p:spPr/>
        <p:txBody>
          <a:bodyPr/>
          <a:lstStyle/>
          <a:p>
            <a:pPr marL="342900" lvl="1" indent="0">
              <a:buNone/>
            </a:pPr>
            <a:r>
              <a:rPr lang="en-US" altLang="en-US" sz="2000" dirty="0">
                <a:solidFill>
                  <a:schemeClr val="tx2"/>
                </a:solidFill>
              </a:rPr>
              <a:t>If a change in situation occurs that affects eligibility after the exclusion of days begins, request the new or additional information following procedures in </a:t>
            </a:r>
            <a:r>
              <a:rPr lang="en-US" altLang="en-US" sz="2000" u="sng" dirty="0">
                <a:solidFill>
                  <a:schemeClr val="tx2"/>
                </a:solidFill>
              </a:rPr>
              <a:t>MA-2303 and MA 3210, Verification Requirements For Applications</a:t>
            </a:r>
            <a:r>
              <a:rPr lang="en-US" altLang="en-US" sz="2000" dirty="0">
                <a:solidFill>
                  <a:schemeClr val="tx2"/>
                </a:solidFill>
              </a:rPr>
              <a:t>.  The exclusion of time can continue.</a:t>
            </a:r>
          </a:p>
          <a:p>
            <a:pPr marL="342900" lvl="1" indent="0">
              <a:buNone/>
            </a:pPr>
            <a:endParaRPr lang="en-US" altLang="en-US" sz="2000" dirty="0">
              <a:solidFill>
                <a:schemeClr val="tx2"/>
              </a:solidFill>
            </a:endParaRPr>
          </a:p>
          <a:p>
            <a:pPr lvl="1"/>
            <a:endParaRPr lang="en-US" altLang="en-US" sz="2000" dirty="0">
              <a:solidFill>
                <a:schemeClr val="tx2"/>
              </a:solidFill>
            </a:endParaRPr>
          </a:p>
          <a:p>
            <a:pPr marL="342900" lvl="1" indent="0">
              <a:buNone/>
            </a:pPr>
            <a:r>
              <a:rPr lang="en-US" altLang="en-US" sz="2000" dirty="0">
                <a:solidFill>
                  <a:schemeClr val="tx2"/>
                </a:solidFill>
              </a:rPr>
              <a:t>When you are entering an application that is a ‘spinoff’ from a FFM application in P2/6 and P7, you will manually enter the FFM exclusion. </a:t>
            </a:r>
          </a:p>
          <a:p>
            <a:endParaRPr lang="en-US" altLang="en-US" sz="2000" dirty="0"/>
          </a:p>
        </p:txBody>
      </p:sp>
    </p:spTree>
    <p:extLst>
      <p:ext uri="{BB962C8B-B14F-4D97-AF65-F5344CB8AC3E}">
        <p14:creationId xmlns:p14="http://schemas.microsoft.com/office/powerpoint/2010/main" val="228556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2827&quot;&gt;&lt;property id=&quot;20148&quot; value=&quot;5&quot;/&gt;&lt;property id=&quot;20300&quot; value=&quot;Slide 3 - &amp;quot;Medicaid Application Dates&amp;quot;&quot;/&gt;&lt;property id=&quot;20307&quot; value=&quot;385&quot;/&gt;&lt;/object&gt;&lt;object type=&quot;3&quot; unique_id=&quot;12828&quot;&gt;&lt;property id=&quot;20148&quot; value=&quot;5&quot;/&gt;&lt;property id=&quot;20300&quot; value=&quot;Slide 4 - &amp;quot;Processing Applications&amp;quot;&quot;/&gt;&lt;property id=&quot;20307&quot; value=&quot;402&quot;/&gt;&lt;/object&gt;&lt;object type=&quot;3&quot; unique_id=&quot;12829&quot;&gt;&lt;property id=&quot;20148&quot; value=&quot;5&quot;/&gt;&lt;property id=&quot;20300&quot; value=&quot;Slide 5 - &amp;quot;Processing Applications&amp;quot;&quot;/&gt;&lt;property id=&quot;20307&quot; value=&quot;404&quot;/&gt;&lt;/object&gt;&lt;object type=&quot;3&quot; unique_id=&quot;12830&quot;&gt;&lt;property id=&quot;20148&quot; value=&quot;5&quot;/&gt;&lt;property id=&quot;20300&quot; value=&quot;Slide 6 - &amp;quot;Excluding Processing Time&amp;quot;&quot;/&gt;&lt;property id=&quot;20307&quot; value=&quot;386&quot;/&gt;&lt;/object&gt;&lt;object type=&quot;3&quot; unique_id=&quot;12831&quot;&gt;&lt;property id=&quot;20148&quot; value=&quot;5&quot;/&gt;&lt;property id=&quot;20300&quot; value=&quot;Slide 7 - &amp;quot;Excluding Processing Time Reminders&amp;quot;&quot;/&gt;&lt;property id=&quot;20307&quot; value=&quot;405&quot;/&gt;&lt;/object&gt;&lt;object type=&quot;3&quot; unique_id=&quot;12832&quot;&gt;&lt;property id=&quot;20148&quot; value=&quot;5&quot;/&gt;&lt;property id=&quot;20300&quot; value=&quot;Slide 8 - &amp;quot;Excluding Processing Time (Cont.)&amp;quot;&quot;/&gt;&lt;property id=&quot;20307&quot; value=&quot;387&quot;/&gt;&lt;/object&gt;&lt;object type=&quot;3&quot; unique_id=&quot;12833&quot;&gt;&lt;property id=&quot;20148&quot; value=&quot;5&quot;/&gt;&lt;property id=&quot;20300&quot; value=&quot;Slide 9 - &amp;quot;Excluding Processing Time (Cont.)&amp;quot;&quot;/&gt;&lt;property id=&quot;20307&quot; value=&quot;388&quot;/&gt;&lt;/object&gt;&lt;object type=&quot;3&quot; unique_id=&quot;12834&quot;&gt;&lt;property id=&quot;20148&quot; value=&quot;5&quot;/&gt;&lt;property id=&quot;20300&quot; value=&quot;Slide 10 - &amp;quot;Remember:&amp;quot;&quot;/&gt;&lt;property id=&quot;20307&quot; value=&quot;389&quot;/&gt;&lt;/object&gt;&lt;object type=&quot;3&quot; unique_id=&quot;12836&quot;&gt;&lt;property id=&quot;20148&quot; value=&quot;5&quot;/&gt;&lt;property id=&quot;20300&quot; value=&quot;Slide 12 - &amp;quot;O&amp;amp;M Reports MAGI Tab&amp;quot;&quot;/&gt;&lt;property id=&quot;20307&quot; value=&quot;365&quot;/&gt;&lt;/object&gt;&lt;object type=&quot;3&quot; unique_id=&quot;12837&quot;&gt;&lt;property id=&quot;20148&quot; value=&quot;5&quot;/&gt;&lt;property id=&quot;20300&quot; value=&quot;Slide 13 - &amp;quot;MAGI Reports to check daily:&amp;quot;&quot;/&gt;&lt;property id=&quot;20307&quot; value=&quot;367&quot;/&gt;&lt;/object&gt;&lt;object type=&quot;3&quot; unique_id=&quot;12838&quot;&gt;&lt;property id=&quot;20148&quot; value=&quot;5&quot;/&gt;&lt;property id=&quot;20300&quot; value=&quot;Slide 14 - &amp;quot;MAGI Reports to check daily:&amp;quot;&quot;/&gt;&lt;property id=&quot;20307&quot; value=&quot;369&quot;/&gt;&lt;/object&gt;&lt;object type=&quot;3&quot; unique_id=&quot;12839&quot;&gt;&lt;property id=&quot;20148&quot; value=&quot;5&quot;/&gt;&lt;property id=&quot;20300&quot; value=&quot;Slide 15 - &amp;quot;O&amp;amp;M Reports Traditional MA Tab&amp;quot;&quot;/&gt;&lt;property id=&quot;20307&quot; value=&quot;390&quot;/&gt;&lt;/object&gt;&lt;object type=&quot;3&quot; unique_id=&quot;12840&quot;&gt;&lt;property id=&quot;20148&quot; value=&quot;5&quot;/&gt;&lt;property id=&quot;20300&quot; value=&quot;Slide 16 - &amp;quot;Traditional Medicaid Reports to check daily:&amp;quot;&quot;/&gt;&lt;property id=&quot;20307&quot; value=&quot;391&quot;/&gt;&lt;/object&gt;&lt;object type=&quot;3&quot; unique_id=&quot;12841&quot;&gt;&lt;property id=&quot;20148&quot; value=&quot;5&quot;/&gt;&lt;property id=&quot;20300&quot; value=&quot;Slide 17 - &amp;quot;Traditional Medicaid Reports to check daily:&amp;quot;&quot;/&gt;&lt;property id=&quot;20307&quot; value=&quot;392&quot;/&gt;&lt;/object&gt;&lt;object type=&quot;3&quot; unique_id=&quot;12842&quot;&gt;&lt;property id=&quot;20148&quot; value=&quot;5&quot;/&gt;&lt;property id=&quot;20300&quot; value=&quot;Slide 18 - &amp;quot;Example: MAGI Pending Apps By Worker Detail&amp;quot;&quot;/&gt;&lt;property id=&quot;20307&quot; value=&quot;374&quot;/&gt;&lt;/object&gt;&lt;object type=&quot;3&quot; unique_id=&quot;12843&quot;&gt;&lt;property id=&quot;20148&quot; value=&quot;5&quot;/&gt;&lt;property id=&quot;20300&quot; value=&quot;Slide 19 - &amp;quot;Example: Traditional Medicaid Pending Apps By Worker Detail&amp;quot;&quot;/&gt;&lt;property id=&quot;20307&quot; value=&quot;373&quot;/&gt;&lt;/object&gt;&lt;object type=&quot;3&quot; unique_id=&quot;12844&quot;&gt;&lt;property id=&quot;20148&quot; value=&quot;5&quot;/&gt;&lt;property id=&quot;20300&quot; value=&quot;Slide 20 - &amp;quot;The O&amp;amp;M Reports &amp;quot;&quot;/&gt;&lt;property id=&quot;20307&quot; value=&quot;371&quot;/&gt;&lt;/object&gt;&lt;object type=&quot;3&quot; unique_id=&quot;12845&quot;&gt;&lt;property id=&quot;20148&quot; value=&quot;5&quot;/&gt;&lt;property id=&quot;20300&quot; value=&quot;Slide 21 - &amp;quot;Why Should I Check these Reports If I’m Not Failing the Report Card?  &amp;quot;&quot;/&gt;&lt;property id=&quot;20307&quot; value=&quot;353&quot;/&gt;&lt;/object&gt;&lt;object type=&quot;3&quot; unique_id=&quot;12846&quot;&gt;&lt;property id=&quot;20148&quot; value=&quot;5&quot;/&gt;&lt;property id=&quot;20300&quot; value=&quot;Slide 22 - &amp;quot;Report Card Reminders&amp;quot;&quot;/&gt;&lt;property id=&quot;20307&quot; value=&quot;351&quot;/&gt;&lt;/object&gt;&lt;object type=&quot;3&quot; unique_id=&quot;12847&quot;&gt;&lt;property id=&quot;20148&quot; value=&quot;5&quot;/&gt;&lt;property id=&quot;20300&quot; value=&quot;Slide 23 - &amp;quot;Pending App Report&amp;quot;&quot;/&gt;&lt;property id=&quot;20307&quot; value=&quot;352&quot;/&gt;&lt;/object&gt;&lt;object type=&quot;3&quot; unique_id=&quot;12848&quot;&gt;&lt;property id=&quot;20148&quot; value=&quot;5&quot;/&gt;&lt;property id=&quot;20300&quot; value=&quot;Slide 24&quot;/&gt;&lt;property id=&quot;20307&quot; value=&quot;335&quot;/&gt;&lt;/object&gt;&lt;object type=&quot;3&quot; unique_id=&quot;12849&quot;&gt;&lt;property id=&quot;20148&quot; value=&quot;5&quot;/&gt;&lt;property id=&quot;20300&quot; value=&quot;Slide 25 - &amp;quot;Report Card – Quick Facts&amp;quot;&quot;/&gt;&lt;property id=&quot;20307&quot; value=&quot;336&quot;/&gt;&lt;/object&gt;&lt;object type=&quot;3&quot; unique_id=&quot;12850&quot;&gt;&lt;property id=&quot;20148&quot; value=&quot;5&quot;/&gt;&lt;property id=&quot;20300&quot; value=&quot;Slide 26 - &amp;quot;Report Card - Quick Facts&amp;quot;&quot;/&gt;&lt;property id=&quot;20307&quot; value=&quot;355&quot;/&gt;&lt;/object&gt;&lt;object type=&quot;3&quot; unique_id=&quot;12851&quot;&gt;&lt;property id=&quot;20148&quot; value=&quot;5&quot;/&gt;&lt;property id=&quot;20300&quot; value=&quot;Slide 27 - &amp;quot;Calculations APT/PPT&amp;quot;&quot;/&gt;&lt;property id=&quot;20307&quot; value=&quot;384&quot;/&gt;&lt;/object&gt;&lt;object type=&quot;3&quot; unique_id=&quot;12852&quot;&gt;&lt;property id=&quot;20148&quot; value=&quot;5&quot;/&gt;&lt;property id=&quot;20300&quot; value=&quot;Slide 28 - &amp;quot;Calculation of Days&amp;quot;&quot;/&gt;&lt;property id=&quot;20307&quot; value=&quot;350&quot;/&gt;&lt;/object&gt;&lt;object type=&quot;3&quot; unique_id=&quot;12853&quot;&gt;&lt;property id=&quot;20148&quot; value=&quot;5&quot;/&gt;&lt;property id=&quot;20300&quot; value=&quot;Slide 29 - &amp;quot;Example:  Report Card Calculation  - LIS Application&amp;quot;&quot;/&gt;&lt;property id=&quot;20307&quot; value=&quot;393&quot;/&gt;&lt;/object&gt;&lt;object type=&quot;3&quot; unique_id=&quot;12854&quot;&gt;&lt;property id=&quot;20148&quot; value=&quot;5&quot;/&gt;&lt;property id=&quot;20300&quot; value=&quot;Slide 30 - &amp;quot;Example: 45th Day Falls on Weekend&amp;quot;&quot;/&gt;&lt;property id=&quot;20307&quot; value=&quot;394&quot;/&gt;&lt;/object&gt;&lt;object type=&quot;3&quot; unique_id=&quot;12855&quot;&gt;&lt;property id=&quot;20148&quot; value=&quot;5&quot;/&gt;&lt;property id=&quot;20300&quot; value=&quot;Slide 31 - &amp;quot;Report Card Reports&amp;quot;&quot;/&gt;&lt;property id=&quot;20307&quot; value=&quot;397&quot;/&gt;&lt;/object&gt;&lt;object type=&quot;3&quot; unique_id=&quot;12856&quot;&gt;&lt;property id=&quot;20148&quot; value=&quot;5&quot;/&gt;&lt;property id=&quot;20300&quot; value=&quot;Slide 32 - &amp;quot;Report Card Reports Weekly Report&amp;quot;&quot;/&gt;&lt;property id=&quot;20307&quot; value=&quot;403&quot;/&gt;&lt;/object&gt;&lt;object type=&quot;3&quot; unique_id=&quot;12857&quot;&gt;&lt;property id=&quot;20148&quot; value=&quot;5&quot;/&gt;&lt;property id=&quot;20300&quot; value=&quot;Slide 33 - &amp;quot;Report Card – APT PPT State&amp;quot;&quot;/&gt;&lt;property id=&quot;20307&quot; value=&quot;395&quot;/&gt;&lt;/object&gt;&lt;object type=&quot;3&quot; unique_id=&quot;12858&quot;&gt;&lt;property id=&quot;20148&quot; value=&quot;5&quot;/&gt;&lt;property id=&quot;20300&quot; value=&quot;Slide 34 - &amp;quot;Reportcard – Included Adjusted&amp;quot;&quot;/&gt;&lt;property id=&quot;20307&quot; value=&quot;396&quot;/&gt;&lt;/object&gt;&lt;object type=&quot;3&quot; unique_id=&quot;12859&quot;&gt;&lt;property id=&quot;20148&quot; value=&quot;5&quot;/&gt;&lt;property id=&quot;20300&quot; value=&quot;Slide 35 - &amp;quot;Reportcard Pass Fail Summary Report&amp;quot;&quot;/&gt;&lt;property id=&quot;20307&quot; value=&quot;398&quot;/&gt;&lt;/object&gt;&lt;object type=&quot;3&quot; unique_id=&quot;12860&quot;&gt;&lt;property id=&quot;20148&quot; value=&quot;5&quot;/&gt;&lt;property id=&quot;20300&quot; value=&quot;Slide 36 - &amp;quot;Example of Calculating your APT&amp;quot;&quot;/&gt;&lt;property id=&quot;20307&quot; value=&quot;378&quot;/&gt;&lt;/object&gt;&lt;object type=&quot;3&quot; unique_id=&quot;12861&quot;&gt;&lt;property id=&quot;20148&quot; value=&quot;5&quot;/&gt;&lt;property id=&quot;20300&quot; value=&quot;Slide 37 - &amp;quot;Example of calculating PPT&amp;quot;&quot;/&gt;&lt;property id=&quot;20307&quot; value=&quot;379&quot;/&gt;&lt;/object&gt;&lt;object type=&quot;3&quot; unique_id=&quot;12864&quot;&gt;&lt;property id=&quot;20148&quot; value=&quot;5&quot;/&gt;&lt;property id=&quot;20300&quot; value=&quot;Slide 38&quot;/&gt;&lt;property id=&quot;20307&quot; value=&quot;339&quot;/&gt;&lt;/object&gt;&lt;object type=&quot;3&quot; unique_id=&quot;12865&quot;&gt;&lt;property id=&quot;20148&quot; value=&quot;5&quot;/&gt;&lt;property id=&quot;20300&quot; value=&quot;Slide 39 - &amp;quot;Local Agencies Must Take Corrective Action&amp;quot;&quot;/&gt;&lt;property id=&quot;20307&quot; value=&quot;356&quot;/&gt;&lt;/object&gt;&lt;object type=&quot;3&quot; unique_id=&quot;12866&quot;&gt;&lt;property id=&quot;20148&quot; value=&quot;5&quot;/&gt;&lt;property id=&quot;20300&quot; value=&quot;Slide 40 - &amp;quot;Report Card Failures&amp;quot;&quot;/&gt;&lt;property id=&quot;20307&quot; value=&quot;341&quot;/&gt;&lt;/object&gt;&lt;object type=&quot;3&quot; unique_id=&quot;12867&quot;&gt;&lt;property id=&quot;20148&quot; value=&quot;5&quot;/&gt;&lt;property id=&quot;20300&quot; value=&quot;Slide 41 - &amp;quot;Report Card Failures (Cont.)&amp;quot;&quot;/&gt;&lt;property id=&quot;20307&quot; value=&quot;357&quot;/&gt;&lt;/object&gt;&lt;object type=&quot;3&quot; unique_id=&quot;12868&quot;&gt;&lt;property id=&quot;20148&quot; value=&quot;5&quot;/&gt;&lt;property id=&quot;20300&quot; value=&quot;Slide 42 - &amp;quot;Report Card Failures (Cont.)&amp;quot;&quot;/&gt;&lt;property id=&quot;20307&quot; value=&quot;358&quot;/&gt;&lt;/object&gt;&lt;object type=&quot;3&quot; unique_id=&quot;12869&quot;&gt;&lt;property id=&quot;20148&quot; value=&quot;5&quot;/&gt;&lt;property id=&quot;20300&quot; value=&quot;Slide 43 - &amp;quot;Waiver Request for Failing the Report Card&amp;quot;&quot;/&gt;&lt;property id=&quot;20307&quot; value=&quot;359&quot;/&gt;&lt;/object&gt;&lt;object type=&quot;3&quot; unique_id=&quot;12870&quot;&gt;&lt;property id=&quot;20148&quot; value=&quot;5&quot;/&gt;&lt;property id=&quot;20300&quot; value=&quot;Slide 44 - &amp;quot;Waiver Request for Failing the Report Card (Cont.)&amp;quot;&quot;/&gt;&lt;property id=&quot;20307&quot; value=&quot;362&quot;/&gt;&lt;/object&gt;&lt;object type=&quot;3&quot; unique_id=&quot;12871&quot;&gt;&lt;property id=&quot;20148&quot; value=&quot;5&quot;/&gt;&lt;property id=&quot;20300&quot; value=&quot;Slide 45 - &amp;quot;Report Card Calculation of Days&amp;quot;&quot;/&gt;&lt;property id=&quot;20307&quot; value=&quot;406&quot;/&gt;&lt;/object&gt;&lt;object type=&quot;3&quot; unique_id=&quot;12872&quot;&gt;&lt;property id=&quot;20148&quot; value=&quot;5&quot;/&gt;&lt;property id=&quot;20300&quot; value=&quot;Slide 46 - &amp;quot; Coming Soon! &amp;quot;&quot;/&gt;&lt;property id=&quot;20307&quot; value=&quot;401&quot;/&gt;&lt;/object&gt;&lt;object type=&quot;3&quot; unique_id=&quot;12873&quot;&gt;&lt;property id=&quot;20148&quot; value=&quot;5&quot;/&gt;&lt;property id=&quot;20300&quot; value=&quot;Slide 47&quot;/&gt;&lt;property id=&quot;20307&quot; value=&quot;346&quot;/&gt;&lt;/object&gt;&lt;object type=&quot;3&quot; unique_id=&quot;22977&quot;&gt;&lt;property id=&quot;20148&quot; value=&quot;5&quot;/&gt;&lt;property id=&quot;20300&quot; value=&quot;Slide 1&quot;/&gt;&lt;property id=&quot;20307&quot; value=&quot;407&quot;/&gt;&lt;/object&gt;&lt;object type=&quot;3&quot; unique_id=&quot;22978&quot;&gt;&lt;property id=&quot;20148&quot; value=&quot;5&quot;/&gt;&lt;property id=&quot;20300&quot; value=&quot;Slide 2&quot;/&gt;&lt;property id=&quot;20307&quot; value=&quot;497&quot;/&gt;&lt;/object&gt;&lt;object type=&quot;3&quot; unique_id=&quot;23569&quot;&gt;&lt;property id=&quot;20148&quot; value=&quot;5&quot;/&gt;&lt;property id=&quot;20300&quot; value=&quot;Slide 11 - &amp;quot;O&amp;amp;M Reports for Report Card&amp;quot;&quot;/&gt;&lt;property id=&quot;20307&quot; value=&quot;498&quot;/&gt;&lt;/object&gt;&lt;/object&gt;&lt;object type=&quot;8&quot; unique_id=&quot;10052&quot;&gt;&lt;/object&gt;&lt;/object&gt;&lt;/database&gt;"/>
  <p:tag name="SECTOMILLISECCONVERTED" val="1"/>
</p:tagLst>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2707</TotalTime>
  <Words>2270</Words>
  <Application>Microsoft Office PowerPoint</Application>
  <PresentationFormat>On-screen Show (4:3)</PresentationFormat>
  <Paragraphs>357</Paragraphs>
  <Slides>47</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Courier New</vt:lpstr>
      <vt:lpstr>Franklin Gothic Demi Cond</vt:lpstr>
      <vt:lpstr>Franklin Gothic Medium</vt:lpstr>
      <vt:lpstr>Franklin Gothic Medium Cond</vt:lpstr>
      <vt:lpstr>Times New Roman</vt:lpstr>
      <vt:lpstr>Verdana</vt:lpstr>
      <vt:lpstr>Wingdings</vt:lpstr>
      <vt:lpstr>2_Office Theme</vt:lpstr>
      <vt:lpstr>PowerPoint Presentation</vt:lpstr>
      <vt:lpstr>PowerPoint Presentation</vt:lpstr>
      <vt:lpstr>Medicaid Application Dates</vt:lpstr>
      <vt:lpstr>Processing Applications</vt:lpstr>
      <vt:lpstr>Processing Applications</vt:lpstr>
      <vt:lpstr>Excluding Processing Time</vt:lpstr>
      <vt:lpstr>Excluding Processing Time Reminders</vt:lpstr>
      <vt:lpstr>Excluding Processing Time (Cont.)</vt:lpstr>
      <vt:lpstr>Excluding Processing Time (Cont.)</vt:lpstr>
      <vt:lpstr>Remember:</vt:lpstr>
      <vt:lpstr>O&amp;M Reports for Report Card</vt:lpstr>
      <vt:lpstr>O&amp;M Reports MAGI Tab</vt:lpstr>
      <vt:lpstr>MAGI Reports to check daily:</vt:lpstr>
      <vt:lpstr>MAGI Reports to check daily:</vt:lpstr>
      <vt:lpstr>O&amp;M Reports Traditional MA Tab</vt:lpstr>
      <vt:lpstr>Traditional Medicaid Reports to check daily:</vt:lpstr>
      <vt:lpstr>Traditional Medicaid Reports to check daily:</vt:lpstr>
      <vt:lpstr>Example: MAGI Pending Apps By Worker Detail</vt:lpstr>
      <vt:lpstr>Example: Traditional Medicaid Pending Apps By Worker Detail</vt:lpstr>
      <vt:lpstr>The O&amp;M Reports </vt:lpstr>
      <vt:lpstr>Why Should I Check these Reports If I’m Not Failing the Report Card?  </vt:lpstr>
      <vt:lpstr>Report Card Reminders</vt:lpstr>
      <vt:lpstr>Pending App Report</vt:lpstr>
      <vt:lpstr>PowerPoint Presentation</vt:lpstr>
      <vt:lpstr>Report Card – Quick Facts</vt:lpstr>
      <vt:lpstr>Report Card - Quick Facts</vt:lpstr>
      <vt:lpstr>Calculations APT/PPT</vt:lpstr>
      <vt:lpstr>Calculation of Days</vt:lpstr>
      <vt:lpstr>Example:  Report Card Calculation  - LIS Application</vt:lpstr>
      <vt:lpstr>Example: 45th Day Falls on Weekend</vt:lpstr>
      <vt:lpstr>Report Card Reports</vt:lpstr>
      <vt:lpstr>Report Card Reports Weekly Report</vt:lpstr>
      <vt:lpstr>Report Card – APT PPT State</vt:lpstr>
      <vt:lpstr>Reportcard – Included Adjusted</vt:lpstr>
      <vt:lpstr>Reportcard Pass Fail Summary Report</vt:lpstr>
      <vt:lpstr>Example of Calculating your APT</vt:lpstr>
      <vt:lpstr>Example of calculating PPT</vt:lpstr>
      <vt:lpstr>PowerPoint Presentation</vt:lpstr>
      <vt:lpstr>Local Agencies Must Take Corrective Action</vt:lpstr>
      <vt:lpstr>Report Card Failures</vt:lpstr>
      <vt:lpstr>Report Card Failures (Cont.)</vt:lpstr>
      <vt:lpstr>Report Card Failures (Cont.)</vt:lpstr>
      <vt:lpstr>Waiver Request for Failing the Report Card</vt:lpstr>
      <vt:lpstr>Waiver Request for Failing the Report Card (Cont.)</vt:lpstr>
      <vt:lpstr>Report Card Calculation of Days</vt:lpstr>
      <vt:lpstr> Coming Soon!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Daniels, Barbara</cp:lastModifiedBy>
  <cp:revision>355</cp:revision>
  <cp:lastPrinted>2017-08-02T17:16:31Z</cp:lastPrinted>
  <dcterms:created xsi:type="dcterms:W3CDTF">2015-07-07T20:02:11Z</dcterms:created>
  <dcterms:modified xsi:type="dcterms:W3CDTF">2017-08-09T02:35:26Z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