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408" r:id="rId2"/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429" r:id="rId23"/>
    <p:sldId id="430" r:id="rId24"/>
    <p:sldId id="431" r:id="rId25"/>
    <p:sldId id="432" r:id="rId26"/>
    <p:sldId id="433" r:id="rId27"/>
    <p:sldId id="434" r:id="rId28"/>
    <p:sldId id="435" r:id="rId29"/>
    <p:sldId id="436" r:id="rId30"/>
    <p:sldId id="437" r:id="rId31"/>
  </p:sldIdLst>
  <p:sldSz cx="9144000" cy="6858000" type="screen4x3"/>
  <p:notesSz cx="7010400" cy="92964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rong, Christy H" initials="BCH" lastIdx="25" clrIdx="0">
    <p:extLst>
      <p:ext uri="{19B8F6BF-5375-455C-9EA6-DF929625EA0E}">
        <p15:presenceInfo xmlns:p15="http://schemas.microsoft.com/office/powerpoint/2012/main" userId="S-1-5-21-2744878847-1876734302-662453930-602464" providerId="AD"/>
      </p:ext>
    </p:extLst>
  </p:cmAuthor>
  <p:cmAuthor id="2" name="Daniels, Barbara" initials="DB" lastIdx="17" clrIdx="1">
    <p:extLst>
      <p:ext uri="{19B8F6BF-5375-455C-9EA6-DF929625EA0E}">
        <p15:presenceInfo xmlns:p15="http://schemas.microsoft.com/office/powerpoint/2012/main" userId="S-1-5-21-2744878847-1876734302-662453930-2446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78121" autoAdjust="0"/>
  </p:normalViewPr>
  <p:slideViewPr>
    <p:cSldViewPr snapToGrid="0">
      <p:cViewPr varScale="1">
        <p:scale>
          <a:sx n="58" d="100"/>
          <a:sy n="58" d="100"/>
        </p:scale>
        <p:origin x="17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9CA4F-0567-4789-94EC-912F06D391D2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E46DC-54E4-4806-B05D-853386FA78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38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8/8/2017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10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09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15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65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16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34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84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76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09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41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3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84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76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84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2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30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90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letter will cites cases called in error and notate if you need to reopen them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disagree with any of the decisions, you will need to rebut the errors within 10 days.  You must provide all documentation </a:t>
            </a:r>
            <a:r>
              <a:rPr lang="en-US" sz="12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to your request to the Supervisor..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79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5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07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87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14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18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8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2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4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0" y="2571976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  <p:pic>
        <p:nvPicPr>
          <p:cNvPr id="5" name="Picture 4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63877" cy="2226364"/>
          </a:xfrm>
          <a:prstGeom prst="rect">
            <a:avLst/>
          </a:prstGeom>
        </p:spPr>
      </p:pic>
      <p:pic>
        <p:nvPicPr>
          <p:cNvPr id="6" name="Picture 5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0" y="4298288"/>
            <a:ext cx="9143999" cy="2559712"/>
          </a:xfrm>
          <a:prstGeom prst="rect">
            <a:avLst/>
          </a:prstGeom>
        </p:spPr>
      </p:pic>
      <p:sp>
        <p:nvSpPr>
          <p:cNvPr id="7" name="AutoShape 2" descr="Image result for nc state seal"/>
          <p:cNvSpPr>
            <a:spLocks noChangeAspect="1" noChangeArrowheads="1"/>
          </p:cNvSpPr>
          <p:nvPr userDrawn="1"/>
        </p:nvSpPr>
        <p:spPr bwMode="auto">
          <a:xfrm>
            <a:off x="4073440" y="329234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Image result for nc state seal"/>
          <p:cNvSpPr>
            <a:spLocks noChangeAspect="1" noChangeArrowheads="1"/>
          </p:cNvSpPr>
          <p:nvPr userDrawn="1"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6474" y="2226364"/>
            <a:ext cx="2226364" cy="20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4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80601686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06628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360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383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1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5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35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70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50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118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01E3-0D13-44C0-8724-8F2B3710247C}" type="datetime1">
              <a:rPr lang="en-US" smtClean="0"/>
              <a:t>8/8/2017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Operational Support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9" r:id="rId9"/>
    <p:sldLayoutId id="2147483680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81" r:id="rId17"/>
    <p:sldLayoutId id="2147483682" r:id="rId18"/>
    <p:sldLayoutId id="2147483675" r:id="rId19"/>
    <p:sldLayoutId id="2147483683" r:id="rId20"/>
    <p:sldLayoutId id="2147483684" r:id="rId21"/>
    <p:sldLayoutId id="2147483676" r:id="rId22"/>
    <p:sldLayoutId id="2147483677" r:id="rId23"/>
    <p:sldLayoutId id="2147483678" r:id="rId24"/>
    <p:sldLayoutId id="2147483687" r:id="rId25"/>
    <p:sldLayoutId id="2147483688" r:id="rId2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dhhs.state.nc.us/olm/forms/dma/dma-5095sp-ia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ost.policy.questions@dhhs.nc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ost.policy.questions@dhhs.nc.gov" TargetMode="Externa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dhhs.state.nc.us/olm/forms/dma/dma-5094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://info.dhhs.state.nc.us/olm/forms/dma/dma-5095sp-ia.pdf" TargetMode="External"/><Relationship Id="rId4" Type="http://schemas.openxmlformats.org/officeDocument/2006/relationships/hyperlink" Target="http://info.dhhs.state.nc.us/olm/forms/dma/dma-5094sp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73828" y="2210171"/>
            <a:ext cx="6270172" cy="1754156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latin typeface="+mj-lt"/>
              </a:rPr>
              <a:t>Session 3:  Right to Apply, Medicaid Inquires and Monitoring </a:t>
            </a:r>
            <a:br>
              <a:rPr lang="en-US" altLang="en-US" sz="2800" dirty="0">
                <a:latin typeface="+mj-lt"/>
              </a:rPr>
            </a:br>
            <a:br>
              <a:rPr lang="en-US" altLang="en-US" sz="2800" dirty="0">
                <a:latin typeface="+mj-lt"/>
              </a:rPr>
            </a:br>
            <a:r>
              <a:rPr lang="en-US" altLang="en-US" sz="2800" dirty="0">
                <a:latin typeface="+mj-lt"/>
              </a:rPr>
              <a:t>Presented by:  DHHS Operational Support Team</a:t>
            </a:r>
            <a:br>
              <a:rPr lang="en-US" altLang="en-US" sz="2800" dirty="0">
                <a:latin typeface="+mj-lt"/>
              </a:rPr>
            </a:br>
            <a:r>
              <a:rPr lang="en-US" altLang="en-US" sz="2800" dirty="0">
                <a:latin typeface="+mj-lt"/>
              </a:rPr>
              <a:t>August 2017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136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>
                <a:latin typeface="+mj-lt"/>
              </a:rPr>
              <a:t>The DMA-5095/</a:t>
            </a:r>
            <a:r>
              <a:rPr lang="en-US" sz="2200" u="sng" dirty="0">
                <a:latin typeface="+mj-lt"/>
                <a:hlinkClick r:id="rId3"/>
              </a:rPr>
              <a:t>DMA-5095S</a:t>
            </a:r>
            <a:r>
              <a:rPr lang="en-US" sz="2200" u="sng" dirty="0">
                <a:latin typeface="+mj-lt"/>
              </a:rPr>
              <a:t>,</a:t>
            </a:r>
            <a:r>
              <a:rPr lang="en-US" sz="2200" dirty="0">
                <a:latin typeface="+mj-lt"/>
              </a:rPr>
              <a:t> Medicaid/Work First Notice of Inquiry form in NC FAST, must include:</a:t>
            </a:r>
          </a:p>
          <a:p>
            <a:pPr lvl="1"/>
            <a:r>
              <a:rPr lang="en-US" sz="2200" dirty="0">
                <a:latin typeface="+mj-lt"/>
              </a:rPr>
              <a:t>The date</a:t>
            </a:r>
          </a:p>
          <a:p>
            <a:pPr lvl="1"/>
            <a:r>
              <a:rPr lang="en-US" sz="2200" dirty="0">
                <a:latin typeface="+mj-lt"/>
              </a:rPr>
              <a:t>Name or the representative’s name, address, and telephone number</a:t>
            </a:r>
          </a:p>
          <a:p>
            <a:pPr lvl="1"/>
            <a:r>
              <a:rPr lang="en-US" sz="2200" dirty="0">
                <a:latin typeface="+mj-lt"/>
              </a:rPr>
              <a:t>Include all facts relevant to the individual’s situation</a:t>
            </a:r>
          </a:p>
          <a:p>
            <a:pPr lvl="1"/>
            <a:r>
              <a:rPr lang="en-US" sz="2200" dirty="0">
                <a:latin typeface="+mj-lt"/>
              </a:rPr>
              <a:t>Individual has no old, unpaid, or anticipated medical bills to meet a deductible</a:t>
            </a:r>
          </a:p>
          <a:p>
            <a:pPr lvl="1"/>
            <a:r>
              <a:rPr lang="en-US" sz="2200" dirty="0">
                <a:latin typeface="+mj-lt"/>
              </a:rPr>
              <a:t>Individual declines the opportunity to reduce countable resources,  </a:t>
            </a:r>
          </a:p>
          <a:p>
            <a:pPr lvl="1"/>
            <a:r>
              <a:rPr lang="en-US" sz="2200" dirty="0">
                <a:latin typeface="+mj-lt"/>
              </a:rPr>
              <a:t>Accurate calculation of reported income, resources, and deductible amount if applicable </a:t>
            </a:r>
          </a:p>
          <a:p>
            <a:pPr lvl="1"/>
            <a:r>
              <a:rPr lang="en-US" sz="2200" dirty="0">
                <a:latin typeface="+mj-lt"/>
              </a:rPr>
              <a:t>Include programs that were discussed</a:t>
            </a:r>
          </a:p>
          <a:p>
            <a:pPr lvl="1"/>
            <a:r>
              <a:rPr lang="en-US" sz="2200" dirty="0">
                <a:latin typeface="+mj-lt"/>
              </a:rPr>
              <a:t>The individual does not meet the eligibility requirements for all Medicaid programs and declines referral to FFM or</a:t>
            </a:r>
          </a:p>
          <a:p>
            <a:pPr lvl="1"/>
            <a:r>
              <a:rPr lang="en-US" sz="2200" dirty="0">
                <a:latin typeface="+mj-lt"/>
              </a:rPr>
              <a:t>The individual wants only to purchase insurance full price</a:t>
            </a:r>
          </a:p>
          <a:p>
            <a:pPr marL="342900" lvl="1" indent="0">
              <a:buNone/>
            </a:pPr>
            <a:r>
              <a:rPr lang="en-US" sz="2200" dirty="0">
                <a:latin typeface="+mj-lt"/>
              </a:rPr>
              <a:t>   at the FFM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+mj-lt"/>
              </a:rPr>
              <a:t>How To Complete an Inquiry</a:t>
            </a:r>
          </a:p>
        </p:txBody>
      </p:sp>
    </p:spTree>
    <p:extLst>
      <p:ext uri="{BB962C8B-B14F-4D97-AF65-F5344CB8AC3E}">
        <p14:creationId xmlns:p14="http://schemas.microsoft.com/office/powerpoint/2010/main" val="344342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+mj-lt"/>
              </a:rPr>
              <a:t>The individual must: </a:t>
            </a:r>
          </a:p>
          <a:p>
            <a:pPr lvl="1"/>
            <a:r>
              <a:rPr lang="en-US" sz="2800" dirty="0">
                <a:latin typeface="+mj-lt"/>
              </a:rPr>
              <a:t>Document why they decided not to apply</a:t>
            </a:r>
          </a:p>
          <a:p>
            <a:pPr lvl="1"/>
            <a:r>
              <a:rPr lang="en-US" sz="2800" dirty="0">
                <a:latin typeface="+mj-lt"/>
              </a:rPr>
              <a:t>Sign the DMA-5095/DMA-5095S</a:t>
            </a:r>
          </a:p>
          <a:p>
            <a:r>
              <a:rPr lang="en-US" sz="2800" dirty="0">
                <a:latin typeface="+mj-lt"/>
              </a:rPr>
              <a:t>If the individual refuses to give a reason for not continuing and/or refuses to sign the inquiry, document the refusal</a:t>
            </a:r>
          </a:p>
          <a:p>
            <a:pPr lvl="0"/>
            <a:r>
              <a:rPr lang="en-US" sz="2800" dirty="0">
                <a:latin typeface="+mj-lt"/>
              </a:rPr>
              <a:t>Give the  original to the individual</a:t>
            </a:r>
          </a:p>
          <a:p>
            <a:r>
              <a:rPr lang="en-US" sz="2800" dirty="0">
                <a:latin typeface="+mj-lt"/>
              </a:rPr>
              <a:t> Keep a copy for the agency record</a:t>
            </a:r>
          </a:p>
          <a:p>
            <a:r>
              <a:rPr lang="en-US" sz="2800" dirty="0">
                <a:latin typeface="+mj-lt"/>
              </a:rPr>
              <a:t> Document the conversation well in NC FAST</a:t>
            </a:r>
          </a:p>
          <a:p>
            <a:r>
              <a:rPr lang="en-US" sz="2800" dirty="0">
                <a:latin typeface="+mj-lt"/>
              </a:rPr>
              <a:t> Edit outcome on the reception log to show “Inquiry”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+mj-lt"/>
              </a:rPr>
              <a:t>How to Complete an Inquiry, Cont’d</a:t>
            </a:r>
          </a:p>
        </p:txBody>
      </p:sp>
    </p:spTree>
    <p:extLst>
      <p:ext uri="{BB962C8B-B14F-4D97-AF65-F5344CB8AC3E}">
        <p14:creationId xmlns:p14="http://schemas.microsoft.com/office/powerpoint/2010/main" val="3544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Best Practice Alert</a:t>
            </a:r>
          </a:p>
        </p:txBody>
      </p:sp>
      <p:sp>
        <p:nvSpPr>
          <p:cNvPr id="6" name="Thought Bubble: Cloud 5"/>
          <p:cNvSpPr/>
          <p:nvPr/>
        </p:nvSpPr>
        <p:spPr>
          <a:xfrm>
            <a:off x="858416" y="1604864"/>
            <a:ext cx="7447384" cy="406814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The caseworker should review what the client wrote on the inquiry to ensure they understood all programs explained</a:t>
            </a:r>
          </a:p>
        </p:txBody>
      </p:sp>
    </p:spTree>
    <p:extLst>
      <p:ext uri="{BB962C8B-B14F-4D97-AF65-F5344CB8AC3E}">
        <p14:creationId xmlns:p14="http://schemas.microsoft.com/office/powerpoint/2010/main" val="1009599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+mj-lt"/>
              </a:rPr>
              <a:t>Client is a 62 year old male</a:t>
            </a:r>
          </a:p>
          <a:p>
            <a:r>
              <a:rPr lang="en-US" dirty="0">
                <a:latin typeface="+mj-lt"/>
              </a:rPr>
              <a:t>Receives RSDI of </a:t>
            </a:r>
            <a:r>
              <a:rPr lang="en-US" sz="2800" dirty="0">
                <a:latin typeface="+mj-lt"/>
              </a:rPr>
              <a:t> $1,500.00 </a:t>
            </a:r>
          </a:p>
          <a:p>
            <a:r>
              <a:rPr lang="en-US" sz="2800" dirty="0">
                <a:latin typeface="+mj-lt"/>
              </a:rPr>
              <a:t>Receives Medicare</a:t>
            </a:r>
          </a:p>
          <a:p>
            <a:r>
              <a:rPr lang="en-US" sz="2800" dirty="0">
                <a:latin typeface="+mj-lt"/>
              </a:rPr>
              <a:t>Has an ER bill for $2,000.00 from this month</a:t>
            </a:r>
          </a:p>
          <a:p>
            <a:r>
              <a:rPr lang="en-US" sz="2800" dirty="0">
                <a:latin typeface="+mj-lt"/>
              </a:rPr>
              <a:t>He does not have any minor children and he is divorced</a:t>
            </a:r>
          </a:p>
          <a:p>
            <a:r>
              <a:rPr lang="en-US" sz="2800" dirty="0">
                <a:latin typeface="+mj-lt"/>
              </a:rPr>
              <a:t>Retro and ongoing MAD deductibles explained</a:t>
            </a:r>
          </a:p>
          <a:p>
            <a:r>
              <a:rPr lang="en-US" sz="2800" dirty="0">
                <a:latin typeface="+mj-lt"/>
              </a:rPr>
              <a:t>Client states no old unpaid or anticipated medical bills.</a:t>
            </a:r>
          </a:p>
          <a:p>
            <a:r>
              <a:rPr lang="en-US" sz="2800" dirty="0">
                <a:latin typeface="+mj-lt"/>
              </a:rPr>
              <a:t>Client chose to wait until next month and apply for retro only.</a:t>
            </a:r>
          </a:p>
          <a:p>
            <a:r>
              <a:rPr lang="en-US" dirty="0">
                <a:latin typeface="+mj-lt"/>
              </a:rPr>
              <a:t>What should you do?  </a:t>
            </a:r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Example # 1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32783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+mj-lt"/>
              </a:rPr>
              <a:t>Client is a 43 year old female who states she was curious and wanted to know what health insurance programs the Local Agency offered.  </a:t>
            </a:r>
          </a:p>
          <a:p>
            <a:r>
              <a:rPr lang="en-US" sz="2800" dirty="0">
                <a:latin typeface="+mj-lt"/>
              </a:rPr>
              <a:t>She states she is not disabled, has no minor children in the household, does not receive Medicare and is not interested in applying for ANY programs today. </a:t>
            </a:r>
          </a:p>
          <a:p>
            <a:r>
              <a:rPr lang="en-US" sz="2800" dirty="0">
                <a:latin typeface="+mj-lt"/>
              </a:rPr>
              <a:t>Worker encouraged her to apply so her eligibility could be determined and she could possibly receive health insurance either through the Local Agency or the FFM.</a:t>
            </a:r>
          </a:p>
          <a:p>
            <a:r>
              <a:rPr lang="en-US" sz="2800" dirty="0">
                <a:latin typeface="+mj-lt"/>
              </a:rPr>
              <a:t> The client adamantly refused and wanted to apply when she decided she was ready.</a:t>
            </a:r>
          </a:p>
          <a:p>
            <a:r>
              <a:rPr lang="en-US" dirty="0">
                <a:latin typeface="+mj-lt"/>
              </a:rPr>
              <a:t>What should you do? </a:t>
            </a:r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+mj-lt"/>
              </a:rPr>
              <a:t>Example # 2</a:t>
            </a:r>
          </a:p>
        </p:txBody>
      </p:sp>
    </p:spTree>
    <p:extLst>
      <p:ext uri="{BB962C8B-B14F-4D97-AF65-F5344CB8AC3E}">
        <p14:creationId xmlns:p14="http://schemas.microsoft.com/office/powerpoint/2010/main" val="303905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latin typeface="+mj-lt"/>
              </a:rPr>
              <a:t>Client is a 24 year old female</a:t>
            </a:r>
          </a:p>
          <a:p>
            <a:r>
              <a:rPr lang="en-US" sz="4000" dirty="0">
                <a:latin typeface="+mj-lt"/>
              </a:rPr>
              <a:t>Not pregnant</a:t>
            </a:r>
          </a:p>
          <a:p>
            <a:r>
              <a:rPr lang="en-US" sz="4000" dirty="0">
                <a:latin typeface="+mj-lt"/>
              </a:rPr>
              <a:t>She states she is not disabled</a:t>
            </a:r>
          </a:p>
          <a:p>
            <a:r>
              <a:rPr lang="en-US" sz="4000" dirty="0">
                <a:latin typeface="+mj-lt"/>
              </a:rPr>
              <a:t>No minor children in the household</a:t>
            </a:r>
          </a:p>
          <a:p>
            <a:r>
              <a:rPr lang="en-US" sz="4000" dirty="0">
                <a:latin typeface="+mj-lt"/>
              </a:rPr>
              <a:t>Does not receive Medicare </a:t>
            </a:r>
          </a:p>
          <a:p>
            <a:r>
              <a:rPr lang="en-US" sz="4000" dirty="0">
                <a:latin typeface="+mj-lt"/>
              </a:rPr>
              <a:t>What should you do?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+mj-lt"/>
              </a:rPr>
              <a:t>Example # 3</a:t>
            </a:r>
          </a:p>
        </p:txBody>
      </p:sp>
    </p:spTree>
    <p:extLst>
      <p:ext uri="{BB962C8B-B14F-4D97-AF65-F5344CB8AC3E}">
        <p14:creationId xmlns:p14="http://schemas.microsoft.com/office/powerpoint/2010/main" val="119919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Explain to client that she is potentially eligible for FPP</a:t>
            </a:r>
          </a:p>
          <a:p>
            <a:r>
              <a:rPr lang="en-US" dirty="0">
                <a:latin typeface="+mj-lt"/>
              </a:rPr>
              <a:t>If client chooses not to apply, you would complete an inquiry</a:t>
            </a:r>
          </a:p>
          <a:p>
            <a:r>
              <a:rPr lang="en-US" dirty="0">
                <a:latin typeface="+mj-lt"/>
              </a:rPr>
              <a:t>Make sure you discuss all programs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Example #3 Cont’d</a:t>
            </a:r>
          </a:p>
        </p:txBody>
      </p:sp>
    </p:spTree>
    <p:extLst>
      <p:ext uri="{BB962C8B-B14F-4D97-AF65-F5344CB8AC3E}">
        <p14:creationId xmlns:p14="http://schemas.microsoft.com/office/powerpoint/2010/main" val="3401184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>
                <a:latin typeface="+mj-lt"/>
              </a:rPr>
              <a:t>Inquiries in NC FAST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7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+mj-lt"/>
              </a:rPr>
              <a:t>The DMA-5095/DMA-5095S is available in NC FAST</a:t>
            </a:r>
          </a:p>
          <a:p>
            <a:r>
              <a:rPr lang="en-US" sz="3200" dirty="0">
                <a:latin typeface="+mj-lt"/>
              </a:rPr>
              <a:t>There is a resource to help you complete an inquiry in NC FAST: </a:t>
            </a:r>
          </a:p>
          <a:p>
            <a:pPr lvl="1"/>
            <a:r>
              <a:rPr lang="en-US" sz="3200" dirty="0">
                <a:latin typeface="+mj-lt"/>
              </a:rPr>
              <a:t>Record a Notice of Inquiry (DMA-5095) Job Aid</a:t>
            </a:r>
          </a:p>
          <a:p>
            <a:r>
              <a:rPr lang="en-US" sz="3200" dirty="0">
                <a:latin typeface="+mj-lt"/>
              </a:rPr>
              <a:t>Person page &gt; Client Contact tab &gt; Communications folder &gt; Page Actions Menu &gt; New Pro Forma</a:t>
            </a:r>
          </a:p>
          <a:p>
            <a:endParaRPr lang="en-US" sz="3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+mj-lt"/>
              </a:rPr>
              <a:t>NC FAST-Completing the DMA-5095</a:t>
            </a:r>
          </a:p>
        </p:txBody>
      </p:sp>
    </p:spTree>
    <p:extLst>
      <p:ext uri="{BB962C8B-B14F-4D97-AF65-F5344CB8AC3E}">
        <p14:creationId xmlns:p14="http://schemas.microsoft.com/office/powerpoint/2010/main" val="3326335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To complete an inquiry in NC FAST:</a:t>
            </a:r>
          </a:p>
          <a:p>
            <a:pPr lvl="1"/>
            <a:r>
              <a:rPr lang="en-US" sz="3200" dirty="0">
                <a:latin typeface="+mj-lt"/>
              </a:rPr>
              <a:t>If you you have already started the Guided Interview:</a:t>
            </a:r>
          </a:p>
          <a:p>
            <a:pPr lvl="2"/>
            <a:r>
              <a:rPr lang="en-US" sz="3200" dirty="0">
                <a:latin typeface="+mj-lt"/>
              </a:rPr>
              <a:t> You may choose the option “Quitting Application Without Saving”</a:t>
            </a:r>
          </a:p>
          <a:p>
            <a:pPr lvl="2"/>
            <a:r>
              <a:rPr lang="en-US" sz="3200" dirty="0">
                <a:latin typeface="+mj-lt"/>
              </a:rPr>
              <a:t>Complete the inquiry from the Person page</a:t>
            </a:r>
          </a:p>
          <a:p>
            <a:pPr lvl="1"/>
            <a:endParaRPr lang="en-US" sz="2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+mj-lt"/>
              </a:rPr>
              <a:t>NC FAST-Completing the DMA-5095</a:t>
            </a:r>
          </a:p>
        </p:txBody>
      </p:sp>
    </p:spTree>
    <p:extLst>
      <p:ext uri="{BB962C8B-B14F-4D97-AF65-F5344CB8AC3E}">
        <p14:creationId xmlns:p14="http://schemas.microsoft.com/office/powerpoint/2010/main" val="28550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Right To Apply</a:t>
            </a:r>
          </a:p>
          <a:p>
            <a:r>
              <a:rPr lang="en-US" sz="4000" dirty="0">
                <a:latin typeface="+mj-lt"/>
              </a:rPr>
              <a:t>What is a Medicaid Inquiry</a:t>
            </a:r>
          </a:p>
          <a:p>
            <a:r>
              <a:rPr lang="en-US" sz="4000" dirty="0">
                <a:latin typeface="+mj-lt"/>
              </a:rPr>
              <a:t>When an Inquiry is completed</a:t>
            </a:r>
          </a:p>
          <a:p>
            <a:r>
              <a:rPr lang="en-US" sz="4000" dirty="0">
                <a:latin typeface="+mj-lt"/>
              </a:rPr>
              <a:t>How an Inquiry is completed</a:t>
            </a:r>
          </a:p>
          <a:p>
            <a:r>
              <a:rPr lang="en-US" sz="4000" dirty="0">
                <a:latin typeface="+mj-lt"/>
              </a:rPr>
              <a:t>How to complete an Inquiry in NC FAST</a:t>
            </a:r>
          </a:p>
          <a:p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073732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NC FAST Person Page Inquiry Process</a:t>
            </a: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4" y="1386250"/>
            <a:ext cx="8865135" cy="519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417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Best Practice Alert (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BPA</a:t>
            </a:r>
            <a:r>
              <a:rPr lang="en-US" b="1" dirty="0">
                <a:latin typeface="+mj-lt"/>
              </a:rPr>
              <a:t>)</a:t>
            </a:r>
          </a:p>
        </p:txBody>
      </p:sp>
      <p:sp>
        <p:nvSpPr>
          <p:cNvPr id="6" name="Thought Bubble: Cloud 5"/>
          <p:cNvSpPr/>
          <p:nvPr/>
        </p:nvSpPr>
        <p:spPr>
          <a:xfrm>
            <a:off x="674369" y="1436915"/>
            <a:ext cx="7631431" cy="3993502"/>
          </a:xfrm>
          <a:prstGeom prst="cloudCallou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Any time prior to the application being submitted the caseworker can close the Guided Interview and go to Person page &gt; client contact tab &gt; communications folder &gt; page action menu &gt; new pro forma and select DMA-5095.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33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latin typeface="+mj-lt"/>
            </a:endParaRPr>
          </a:p>
          <a:p>
            <a:pPr marL="0" indent="0" algn="ctr">
              <a:buNone/>
            </a:pPr>
            <a:endParaRPr lang="en-US" sz="3200" dirty="0">
              <a:latin typeface="+mj-lt"/>
            </a:endParaRPr>
          </a:p>
          <a:p>
            <a:pPr marL="0" indent="0" algn="ctr">
              <a:buNone/>
            </a:pPr>
            <a:r>
              <a:rPr lang="en-US" sz="4000" dirty="0">
                <a:latin typeface="+mj-lt"/>
              </a:rPr>
              <a:t>Questions?</a:t>
            </a:r>
          </a:p>
          <a:p>
            <a:pPr marL="0" indent="0" algn="ctr">
              <a:buNone/>
            </a:pPr>
            <a:r>
              <a:rPr lang="en-US" sz="4000" dirty="0">
                <a:latin typeface="+mj-lt"/>
                <a:hlinkClick r:id="rId3"/>
              </a:rPr>
              <a:t>ost.policy.questions@dhhs.nc.gov</a:t>
            </a:r>
            <a:endParaRPr lang="en-US" sz="4000" dirty="0">
              <a:latin typeface="+mj-lt"/>
            </a:endParaRPr>
          </a:p>
          <a:p>
            <a:pPr marL="0" indent="0">
              <a:buNone/>
            </a:pPr>
            <a:endParaRPr lang="en-US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18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In 1974 a court action was filed against North Carolina</a:t>
            </a:r>
          </a:p>
          <a:p>
            <a:r>
              <a:rPr lang="en-US" sz="2400" dirty="0">
                <a:latin typeface="+mj-lt"/>
              </a:rPr>
              <a:t>In 1983 the court order Alex v Hill was issued</a:t>
            </a:r>
          </a:p>
          <a:p>
            <a:r>
              <a:rPr lang="en-US" sz="2400" dirty="0">
                <a:latin typeface="+mj-lt"/>
              </a:rPr>
              <a:t>On February 5, 2002, a judge dismissed the court order, however there was a plan to ensure that applications are processed correctly and that plan is referred to as the “exit plan.”</a:t>
            </a:r>
          </a:p>
          <a:p>
            <a:r>
              <a:rPr lang="en-US" sz="2400" dirty="0">
                <a:latin typeface="+mj-lt"/>
              </a:rPr>
              <a:t>The exit plan details provisions the counties must follow on applications and the State is tasked with monitoring counties to ensure they meet the requirements</a:t>
            </a:r>
          </a:p>
          <a:p>
            <a:r>
              <a:rPr lang="en-US" sz="2400" dirty="0">
                <a:latin typeface="+mj-lt"/>
              </a:rPr>
              <a:t> Application Monitoring is a result of the exit plan</a:t>
            </a:r>
          </a:p>
          <a:p>
            <a:endParaRPr lang="en-US" sz="240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97" y="624054"/>
            <a:ext cx="8901404" cy="54864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Why do we have Application Monitoring?</a:t>
            </a:r>
          </a:p>
        </p:txBody>
      </p:sp>
    </p:spTree>
    <p:extLst>
      <p:ext uri="{BB962C8B-B14F-4D97-AF65-F5344CB8AC3E}">
        <p14:creationId xmlns:p14="http://schemas.microsoft.com/office/powerpoint/2010/main" val="1719663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Review of applications processed by counties to ensure requirements of Exit Plan and application policy are followed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Each county should be monitored every other year; if they fail to meet certain requirements, they can be monitored yearly</a:t>
            </a:r>
          </a:p>
          <a:p>
            <a:r>
              <a:rPr lang="en-US" sz="2400" dirty="0">
                <a:latin typeface="+mj-lt"/>
              </a:rPr>
              <a:t>The monitors pull reports and send the county a letter listing the cases, application logs and inquires that they need to review </a:t>
            </a:r>
          </a:p>
          <a:p>
            <a:r>
              <a:rPr lang="en-US" sz="2400" dirty="0">
                <a:latin typeface="+mj-lt"/>
              </a:rPr>
              <a:t>The monitors review the cases, cite any errors found, compile a report and send a letter back to the county with the results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j-lt"/>
              </a:rPr>
              <a:t>What is Application Monitoring</a:t>
            </a:r>
          </a:p>
        </p:txBody>
      </p:sp>
    </p:spTree>
    <p:extLst>
      <p:ext uri="{BB962C8B-B14F-4D97-AF65-F5344CB8AC3E}">
        <p14:creationId xmlns:p14="http://schemas.microsoft.com/office/powerpoint/2010/main" val="192044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Cases to make sure that local agencies followed all policy in the application section of the manual</a:t>
            </a:r>
          </a:p>
          <a:p>
            <a:r>
              <a:rPr lang="en-US" sz="2400" dirty="0">
                <a:latin typeface="+mj-lt"/>
              </a:rPr>
              <a:t>Looking to ensure local agencies did not discourage the applicant</a:t>
            </a:r>
          </a:p>
          <a:p>
            <a:r>
              <a:rPr lang="en-US" sz="2400" dirty="0">
                <a:latin typeface="+mj-lt"/>
              </a:rPr>
              <a:t>Looking to ensure proper notices were sent</a:t>
            </a:r>
          </a:p>
          <a:p>
            <a:r>
              <a:rPr lang="en-US" sz="2400" dirty="0">
                <a:latin typeface="+mj-lt"/>
              </a:rPr>
              <a:t>Looking to ensure local agencies evaluated for all programs and evaluated for the greater benefit</a:t>
            </a:r>
          </a:p>
          <a:p>
            <a:r>
              <a:rPr lang="en-US" sz="2400" dirty="0">
                <a:latin typeface="+mj-lt"/>
              </a:rPr>
              <a:t>Evaluating if stop processing timers and timers applied correctly</a:t>
            </a:r>
          </a:p>
          <a:p>
            <a:r>
              <a:rPr lang="en-US" sz="2400" dirty="0">
                <a:latin typeface="+mj-lt"/>
              </a:rPr>
              <a:t>Approvals, denials, withdrawals, and inquiries are reviewed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j-lt"/>
              </a:rPr>
              <a:t>Current Areas under Review</a:t>
            </a:r>
          </a:p>
        </p:txBody>
      </p:sp>
    </p:spTree>
    <p:extLst>
      <p:ext uri="{BB962C8B-B14F-4D97-AF65-F5344CB8AC3E}">
        <p14:creationId xmlns:p14="http://schemas.microsoft.com/office/powerpoint/2010/main" val="2042818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Local Agencies receive a letter requesting cases, inquiries and logs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If all information is in NC FAST, agency should notify the monitors that this information is in NC FAST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If the local agency does not have this information in NC FAST, it must be sent to DMA</a:t>
            </a:r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273" y="624054"/>
            <a:ext cx="8938727" cy="5486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j-lt"/>
              </a:rPr>
              <a:t>County Responsibilities When Being Monitored</a:t>
            </a:r>
          </a:p>
        </p:txBody>
      </p:sp>
    </p:spTree>
    <p:extLst>
      <p:ext uri="{BB962C8B-B14F-4D97-AF65-F5344CB8AC3E}">
        <p14:creationId xmlns:p14="http://schemas.microsoft.com/office/powerpoint/2010/main" val="2089520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Monitoring thresholds are 80% for each category of denials, withdrawals, inquiries and discouragement</a:t>
            </a:r>
          </a:p>
          <a:p>
            <a:r>
              <a:rPr lang="en-US" sz="2400" dirty="0">
                <a:latin typeface="+mj-lt"/>
              </a:rPr>
              <a:t>Failure to meet thresholds could result in annual monitoring</a:t>
            </a:r>
          </a:p>
          <a:p>
            <a:r>
              <a:rPr lang="en-US" sz="2400" dirty="0">
                <a:latin typeface="+mj-lt"/>
              </a:rPr>
              <a:t>Failing the Adjusted Application Report Card threshold for one or two months in any Medicaid category may result in annual monitoring</a:t>
            </a:r>
          </a:p>
          <a:p>
            <a:r>
              <a:rPr lang="en-US" sz="2400" dirty="0">
                <a:latin typeface="+mj-lt"/>
              </a:rPr>
              <a:t>Failing the report card three or more times in a year could result in annual monitoring regardless of the reason for delay, or whether waivers are approved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+mj-lt"/>
              </a:rPr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4288482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Letter contains results – whether thresholds were met</a:t>
            </a:r>
          </a:p>
          <a:p>
            <a:r>
              <a:rPr lang="en-US" sz="2400" dirty="0">
                <a:latin typeface="+mj-lt"/>
              </a:rPr>
              <a:t>The cases cited for improper/discouragement that need to be reopened</a:t>
            </a:r>
          </a:p>
          <a:p>
            <a:pPr lvl="1"/>
            <a:r>
              <a:rPr lang="en-US" dirty="0">
                <a:latin typeface="+mj-lt"/>
              </a:rPr>
              <a:t>will need to be documented on the DMA 5168</a:t>
            </a:r>
          </a:p>
          <a:p>
            <a:r>
              <a:rPr lang="en-US" sz="2400" dirty="0">
                <a:latin typeface="+mj-lt"/>
              </a:rPr>
              <a:t>The Results letter may request a corrective action plan.  If so, you will need to develop a plan (similar to QA corrective action plans) and submit it to your OST Representative within 30 days.  Include the DMA 5168 with the corrective action plan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902" y="624054"/>
            <a:ext cx="8808097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j-lt"/>
              </a:rPr>
              <a:t>County Responsibility Upon Receipt of  Results Letter</a:t>
            </a:r>
          </a:p>
        </p:txBody>
      </p:sp>
    </p:spTree>
    <p:extLst>
      <p:ext uri="{BB962C8B-B14F-4D97-AF65-F5344CB8AC3E}">
        <p14:creationId xmlns:p14="http://schemas.microsoft.com/office/powerpoint/2010/main" val="4040520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Not evaluating for FPP, especially on MAD - DDS applications</a:t>
            </a:r>
          </a:p>
          <a:p>
            <a:r>
              <a:rPr lang="en-US" sz="2400" dirty="0">
                <a:latin typeface="+mj-lt"/>
              </a:rPr>
              <a:t>Requesting unnecessary information</a:t>
            </a:r>
          </a:p>
          <a:p>
            <a:pPr lvl="1"/>
            <a:r>
              <a:rPr lang="en-US" dirty="0">
                <a:latin typeface="+mj-lt"/>
              </a:rPr>
              <a:t>Requesting client apply for UIB or RSDI prior to approval</a:t>
            </a:r>
          </a:p>
          <a:p>
            <a:pPr lvl="1"/>
            <a:r>
              <a:rPr lang="en-US" dirty="0">
                <a:latin typeface="+mj-lt"/>
              </a:rPr>
              <a:t>Requesting bank information prior to running AVS</a:t>
            </a:r>
          </a:p>
          <a:p>
            <a:pPr lvl="1"/>
            <a:r>
              <a:rPr lang="en-US" dirty="0">
                <a:latin typeface="+mj-lt"/>
              </a:rPr>
              <a:t>Requesting income prior to running electronic matches</a:t>
            </a:r>
          </a:p>
          <a:p>
            <a:r>
              <a:rPr lang="en-US" sz="2400" dirty="0">
                <a:latin typeface="+mj-lt"/>
              </a:rPr>
              <a:t>Missing documentation</a:t>
            </a:r>
          </a:p>
          <a:p>
            <a:r>
              <a:rPr lang="en-US" sz="2400" dirty="0">
                <a:latin typeface="+mj-lt"/>
              </a:rPr>
              <a:t>Timers applied to an application without sending a 5098</a:t>
            </a:r>
          </a:p>
          <a:p>
            <a:r>
              <a:rPr lang="en-US" sz="2400" dirty="0">
                <a:latin typeface="+mj-lt"/>
              </a:rPr>
              <a:t>Requiring an interview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E</a:t>
            </a:r>
            <a:r>
              <a:rPr lang="en-US" b="1" dirty="0">
                <a:latin typeface="+mj-lt"/>
              </a:rPr>
              <a:t>rrors Found By the Monitors</a:t>
            </a:r>
          </a:p>
        </p:txBody>
      </p:sp>
    </p:spTree>
    <p:extLst>
      <p:ext uri="{BB962C8B-B14F-4D97-AF65-F5344CB8AC3E}">
        <p14:creationId xmlns:p14="http://schemas.microsoft.com/office/powerpoint/2010/main" val="338031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+mj-lt"/>
              </a:rPr>
              <a:t>Why do we have Application Monitoring</a:t>
            </a:r>
          </a:p>
          <a:p>
            <a:r>
              <a:rPr lang="en-US" sz="3200" dirty="0">
                <a:solidFill>
                  <a:srgbClr val="000000"/>
                </a:solidFill>
                <a:latin typeface="+mj-lt"/>
              </a:rPr>
              <a:t>What is Application Monitoring</a:t>
            </a:r>
          </a:p>
          <a:p>
            <a:r>
              <a:rPr lang="en-US" sz="3200" dirty="0">
                <a:solidFill>
                  <a:srgbClr val="000000"/>
                </a:solidFill>
                <a:latin typeface="+mj-lt"/>
              </a:rPr>
              <a:t>County’s responsibility when receiving Monitoring Letter</a:t>
            </a:r>
          </a:p>
          <a:p>
            <a:r>
              <a:rPr lang="en-US" sz="3200" dirty="0">
                <a:solidFill>
                  <a:srgbClr val="000000"/>
                </a:solidFill>
                <a:latin typeface="+mj-lt"/>
              </a:rPr>
              <a:t>County’s responsibility when receiving Results letter</a:t>
            </a:r>
          </a:p>
          <a:p>
            <a:r>
              <a:rPr lang="en-US" sz="3200" dirty="0">
                <a:solidFill>
                  <a:srgbClr val="000000"/>
                </a:solidFill>
                <a:latin typeface="+mj-lt"/>
              </a:rPr>
              <a:t>Most common errors found during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929362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latin typeface="+mj-lt"/>
            </a:endParaRPr>
          </a:p>
          <a:p>
            <a:pPr marL="0" indent="0" algn="ctr">
              <a:buNone/>
            </a:pPr>
            <a:r>
              <a:rPr lang="en-US" sz="4400" dirty="0">
                <a:latin typeface="+mj-lt"/>
              </a:rPr>
              <a:t>Questions?</a:t>
            </a:r>
          </a:p>
          <a:p>
            <a:pPr marL="0" indent="0" algn="ctr">
              <a:buNone/>
            </a:pPr>
            <a:r>
              <a:rPr lang="en-US" sz="4400" dirty="0">
                <a:latin typeface="+mj-lt"/>
                <a:hlinkClick r:id="rId2"/>
              </a:rPr>
              <a:t>ost.policy.questions@dhhs.nc.gov</a:t>
            </a:r>
            <a:endParaRPr lang="en-US" sz="4400" dirty="0">
              <a:latin typeface="+mj-lt"/>
            </a:endParaRPr>
          </a:p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6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An individual must be afforded the opportunity to apply for all Medicaid programs through the local agency or through the Federal Marketplace (FFM)</a:t>
            </a:r>
          </a:p>
          <a:p>
            <a:r>
              <a:rPr lang="en-US" sz="3200" dirty="0">
                <a:latin typeface="+mj-lt"/>
              </a:rPr>
              <a:t>Local agencies must evaluate for all programs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Right to Apply</a:t>
            </a:r>
          </a:p>
        </p:txBody>
      </p:sp>
    </p:spTree>
    <p:extLst>
      <p:ext uri="{BB962C8B-B14F-4D97-AF65-F5344CB8AC3E}">
        <p14:creationId xmlns:p14="http://schemas.microsoft.com/office/powerpoint/2010/main" val="369667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300" dirty="0">
                <a:latin typeface="+mj-lt"/>
              </a:rPr>
              <a:t>Complete the </a:t>
            </a:r>
            <a:r>
              <a:rPr lang="en-US" sz="2300" u="sng" dirty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DMA-5094</a:t>
            </a:r>
            <a:r>
              <a:rPr lang="en-US" sz="2300" dirty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/</a:t>
            </a:r>
            <a:r>
              <a:rPr lang="en-US" sz="2300" u="sng" dirty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DMA-5094S</a:t>
            </a:r>
            <a:r>
              <a:rPr lang="en-US" sz="2300" dirty="0">
                <a:latin typeface="+mj-lt"/>
              </a:rPr>
              <a:t>, Notice of Right to Apply for Benefits:</a:t>
            </a:r>
          </a:p>
          <a:p>
            <a:pPr lvl="1"/>
            <a:r>
              <a:rPr lang="en-US" sz="2300" dirty="0">
                <a:latin typeface="+mj-lt"/>
              </a:rPr>
              <a:t>Explain</a:t>
            </a:r>
          </a:p>
          <a:p>
            <a:pPr lvl="2"/>
            <a:r>
              <a:rPr lang="en-US" sz="2300" dirty="0">
                <a:latin typeface="+mj-lt"/>
              </a:rPr>
              <a:t>The right to apply on the day they are in the office</a:t>
            </a:r>
          </a:p>
          <a:p>
            <a:pPr lvl="2"/>
            <a:r>
              <a:rPr lang="en-US" sz="2300" dirty="0">
                <a:latin typeface="+mj-lt"/>
              </a:rPr>
              <a:t>If they decide not to apply they may apply again at anytime </a:t>
            </a:r>
          </a:p>
          <a:p>
            <a:pPr lvl="2"/>
            <a:r>
              <a:rPr lang="en-US" sz="2300" dirty="0">
                <a:latin typeface="+mj-lt"/>
              </a:rPr>
              <a:t>The right to appeal if they believe the local county agency discouraged them from applying</a:t>
            </a:r>
          </a:p>
          <a:p>
            <a:pPr lvl="0"/>
            <a:r>
              <a:rPr lang="en-US" sz="2300" dirty="0">
                <a:latin typeface="+mj-lt"/>
              </a:rPr>
              <a:t>The individual should sign the DMA 5094 and be given a copy</a:t>
            </a:r>
          </a:p>
          <a:p>
            <a:pPr lvl="0"/>
            <a:r>
              <a:rPr lang="en-US" sz="2300" dirty="0">
                <a:latin typeface="+mj-lt"/>
              </a:rPr>
              <a:t>If applicant doesn't sign the 5094, document why</a:t>
            </a:r>
          </a:p>
          <a:p>
            <a:r>
              <a:rPr lang="en-US" sz="2300" dirty="0">
                <a:latin typeface="+mj-lt"/>
              </a:rPr>
              <a:t>Scan a copy into NC FAST or keep copy in agency file </a:t>
            </a: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endParaRPr lang="en-US" sz="3600" dirty="0">
              <a:latin typeface="+mj-lt"/>
            </a:endParaRPr>
          </a:p>
          <a:p>
            <a:endParaRPr lang="en-US" sz="3200" dirty="0">
              <a:latin typeface="Franklin Gothic Medium" panose="020B06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+mj-lt"/>
              </a:rPr>
              <a:t>Right to Apply, Cont’d.</a:t>
            </a:r>
          </a:p>
        </p:txBody>
      </p:sp>
    </p:spTree>
    <p:extLst>
      <p:ext uri="{BB962C8B-B14F-4D97-AF65-F5344CB8AC3E}">
        <p14:creationId xmlns:p14="http://schemas.microsoft.com/office/powerpoint/2010/main" val="161744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After a discussion with the caseworker regarding their situation and options, the individual may decide not to continue with the application process </a:t>
            </a:r>
          </a:p>
          <a:p>
            <a:r>
              <a:rPr lang="en-US" sz="3200" dirty="0">
                <a:latin typeface="+mj-lt"/>
              </a:rPr>
              <a:t>The worker will complete an inquiry if the individual decides at any time </a:t>
            </a:r>
            <a:r>
              <a:rPr lang="en-US" sz="3200" u="sng" dirty="0">
                <a:latin typeface="+mj-lt"/>
              </a:rPr>
              <a:t>prior to signing the application </a:t>
            </a:r>
            <a:r>
              <a:rPr lang="en-US" sz="3200" dirty="0">
                <a:latin typeface="+mj-lt"/>
              </a:rPr>
              <a:t>that he does not want to apply for assistance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433" y="624054"/>
            <a:ext cx="7715203" cy="54864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j-lt"/>
              </a:rPr>
              <a:t>When to complete a Medicaid Inquiry</a:t>
            </a:r>
          </a:p>
        </p:txBody>
      </p:sp>
    </p:spTree>
    <p:extLst>
      <p:ext uri="{BB962C8B-B14F-4D97-AF65-F5344CB8AC3E}">
        <p14:creationId xmlns:p14="http://schemas.microsoft.com/office/powerpoint/2010/main" val="8509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9113" lvl="1" indent="-17145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available Medicaid programs</a:t>
            </a:r>
          </a:p>
          <a:p>
            <a:pPr marL="519113" lvl="1" indent="-17145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and resource requirements</a:t>
            </a:r>
          </a:p>
          <a:p>
            <a:pPr marL="519113" lvl="1" indent="-17145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 and ongoing Medicaid</a:t>
            </a:r>
          </a:p>
          <a:p>
            <a:pPr marL="519113" lvl="1" indent="-17145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of resources</a:t>
            </a:r>
          </a:p>
          <a:p>
            <a:pPr marL="519113" lvl="1" indent="-17145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Deductible</a:t>
            </a:r>
          </a:p>
          <a:p>
            <a:pPr marL="519113" lvl="1" indent="-17145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Disability Determination for Medical Assistance to the Disabled (MAD) applicants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What to Explain</a:t>
            </a:r>
          </a:p>
        </p:txBody>
      </p:sp>
    </p:spTree>
    <p:extLst>
      <p:ext uri="{BB962C8B-B14F-4D97-AF65-F5344CB8AC3E}">
        <p14:creationId xmlns:p14="http://schemas.microsoft.com/office/powerpoint/2010/main" val="348712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LTC/CAP/PACE Services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 of Programs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 Periods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Pre-Need applications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Medicaid identification card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Estate Recovery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 payment tax credit and cost sharing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What to Explain, Cont’d</a:t>
            </a:r>
          </a:p>
        </p:txBody>
      </p:sp>
    </p:spTree>
    <p:extLst>
      <p:ext uri="{BB962C8B-B14F-4D97-AF65-F5344CB8AC3E}">
        <p14:creationId xmlns:p14="http://schemas.microsoft.com/office/powerpoint/2010/main" val="88282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1447800"/>
            <a:ext cx="7888288" cy="5125507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If during the face-to-face interview, the applicant decides at any time prior to signing the application that they do not want to apply for assistance, complete:</a:t>
            </a:r>
          </a:p>
          <a:p>
            <a:pPr lvl="1"/>
            <a:r>
              <a:rPr lang="en-US" dirty="0">
                <a:latin typeface="+mj-lt"/>
                <a:hlinkClick r:id="rId3"/>
              </a:rPr>
              <a:t>DMA-5094</a:t>
            </a:r>
            <a:r>
              <a:rPr lang="en-US" dirty="0">
                <a:latin typeface="+mj-lt"/>
              </a:rPr>
              <a:t>/</a:t>
            </a:r>
            <a:r>
              <a:rPr lang="en-US" dirty="0">
                <a:latin typeface="+mj-lt"/>
                <a:hlinkClick r:id="rId4"/>
              </a:rPr>
              <a:t>DMA-5094S</a:t>
            </a:r>
            <a:r>
              <a:rPr lang="en-US" dirty="0">
                <a:latin typeface="+mj-lt"/>
              </a:rPr>
              <a:t>, Notice of Right to Apply for Benefits form </a:t>
            </a:r>
          </a:p>
          <a:p>
            <a:pPr lvl="1"/>
            <a:r>
              <a:rPr lang="en-US" dirty="0">
                <a:latin typeface="+mj-lt"/>
              </a:rPr>
              <a:t>DMA-5095/</a:t>
            </a:r>
            <a:r>
              <a:rPr lang="en-US" u="sng" dirty="0">
                <a:latin typeface="+mj-lt"/>
                <a:hlinkClick r:id="rId5"/>
              </a:rPr>
              <a:t>DMA-5095S</a:t>
            </a:r>
            <a:r>
              <a:rPr lang="en-US" u="sng" dirty="0">
                <a:latin typeface="+mj-lt"/>
              </a:rPr>
              <a:t>,</a:t>
            </a:r>
            <a:r>
              <a:rPr lang="en-US" dirty="0">
                <a:latin typeface="+mj-lt"/>
              </a:rPr>
              <a:t> Medicaid/Work First Notice of Inquiry form </a:t>
            </a:r>
          </a:p>
          <a:p>
            <a:r>
              <a:rPr lang="en-US" sz="2400" dirty="0">
                <a:latin typeface="+mj-lt"/>
              </a:rPr>
              <a:t> An INQUIRY is:</a:t>
            </a:r>
          </a:p>
          <a:p>
            <a:pPr lvl="1"/>
            <a:r>
              <a:rPr lang="en-US" dirty="0">
                <a:latin typeface="+mj-lt"/>
              </a:rPr>
              <a:t> providing information and discussing options regarding Medicaid eligibility, the process, or other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+mj-lt"/>
              </a:rPr>
              <a:t>What is a Medicaid Inquiry?</a:t>
            </a:r>
          </a:p>
        </p:txBody>
      </p:sp>
    </p:spTree>
    <p:extLst>
      <p:ext uri="{BB962C8B-B14F-4D97-AF65-F5344CB8AC3E}">
        <p14:creationId xmlns:p14="http://schemas.microsoft.com/office/powerpoint/2010/main" val="1355582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22979&quot;&gt;&lt;property id=&quot;20148&quot; value=&quot;5&quot;/&gt;&lt;property id=&quot;20300&quot; value=&quot;Slide 1 - &amp;quot;Session 3:  Right to Apply, Medicaid Inquires and Monitoring   Presented by:  DHHS Operational Support Team August &quot;/&gt;&lt;property id=&quot;20307&quot; value=&quot;408&quot;/&gt;&lt;/object&gt;&lt;object type=&quot;3&quot; unique_id=&quot;22980&quot;&gt;&lt;property id=&quot;20148&quot; value=&quot;5&quot;/&gt;&lt;property id=&quot;20300&quot; value=&quot;Slide 2 - &amp;quot;Objectives&amp;quot;&quot;/&gt;&lt;property id=&quot;20307&quot; value=&quot;409&quot;/&gt;&lt;/object&gt;&lt;object type=&quot;3&quot; unique_id=&quot;22981&quot;&gt;&lt;property id=&quot;20148&quot; value=&quot;5&quot;/&gt;&lt;property id=&quot;20300&quot; value=&quot;Slide 3 - &amp;quot;Objectives&amp;quot;&quot;/&gt;&lt;property id=&quot;20307&quot; value=&quot;410&quot;/&gt;&lt;/object&gt;&lt;object type=&quot;3&quot; unique_id=&quot;22982&quot;&gt;&lt;property id=&quot;20148&quot; value=&quot;5&quot;/&gt;&lt;property id=&quot;20300&quot; value=&quot;Slide 4 - &amp;quot;Right to Apply&amp;quot;&quot;/&gt;&lt;property id=&quot;20307&quot; value=&quot;411&quot;/&gt;&lt;/object&gt;&lt;object type=&quot;3&quot; unique_id=&quot;22983&quot;&gt;&lt;property id=&quot;20148&quot; value=&quot;5&quot;/&gt;&lt;property id=&quot;20300&quot; value=&quot;Slide 5 - &amp;quot;Right to Apply, Cont’d.&amp;quot;&quot;/&gt;&lt;property id=&quot;20307&quot; value=&quot;412&quot;/&gt;&lt;/object&gt;&lt;object type=&quot;3&quot; unique_id=&quot;22984&quot;&gt;&lt;property id=&quot;20148&quot; value=&quot;5&quot;/&gt;&lt;property id=&quot;20300&quot; value=&quot;Slide 6 - &amp;quot;When to complete a Medicaid Inquiry&amp;quot;&quot;/&gt;&lt;property id=&quot;20307&quot; value=&quot;413&quot;/&gt;&lt;/object&gt;&lt;object type=&quot;3&quot; unique_id=&quot;22985&quot;&gt;&lt;property id=&quot;20148&quot; value=&quot;5&quot;/&gt;&lt;property id=&quot;20300&quot; value=&quot;Slide 7 - &amp;quot;What to Explain&amp;quot;&quot;/&gt;&lt;property id=&quot;20307&quot; value=&quot;414&quot;/&gt;&lt;/object&gt;&lt;object type=&quot;3&quot; unique_id=&quot;22986&quot;&gt;&lt;property id=&quot;20148&quot; value=&quot;5&quot;/&gt;&lt;property id=&quot;20300&quot; value=&quot;Slide 8 - &amp;quot;What to Explain Cont’d&amp;quot;&quot;/&gt;&lt;property id=&quot;20307&quot; value=&quot;415&quot;/&gt;&lt;/object&gt;&lt;object type=&quot;3&quot; unique_id=&quot;22987&quot;&gt;&lt;property id=&quot;20148&quot; value=&quot;5&quot;/&gt;&lt;property id=&quot;20300&quot; value=&quot;Slide 9 - &amp;quot;What is a Medicaid Inquiry?&amp;quot;&quot;/&gt;&lt;property id=&quot;20307&quot; value=&quot;416&quot;/&gt;&lt;/object&gt;&lt;object type=&quot;3&quot; unique_id=&quot;22988&quot;&gt;&lt;property id=&quot;20148&quot; value=&quot;5&quot;/&gt;&lt;property id=&quot;20300&quot; value=&quot;Slide 10 - &amp;quot;How To Complete an Inquiry&amp;quot;&quot;/&gt;&lt;property id=&quot;20307&quot; value=&quot;417&quot;/&gt;&lt;/object&gt;&lt;object type=&quot;3&quot; unique_id=&quot;22989&quot;&gt;&lt;property id=&quot;20148&quot; value=&quot;5&quot;/&gt;&lt;property id=&quot;20300&quot; value=&quot;Slide 11 - &amp;quot;How to Complete an Inquiry Cont’d&amp;quot;&quot;/&gt;&lt;property id=&quot;20307&quot; value=&quot;418&quot;/&gt;&lt;/object&gt;&lt;object type=&quot;3&quot; unique_id=&quot;22990&quot;&gt;&lt;property id=&quot;20148&quot; value=&quot;5&quot;/&gt;&lt;property id=&quot;20300&quot; value=&quot;Slide 12 - &amp;quot;Best Practice Alert&amp;quot;&quot;/&gt;&lt;property id=&quot;20307&quot; value=&quot;419&quot;/&gt;&lt;/object&gt;&lt;object type=&quot;3&quot; unique_id=&quot;22991&quot;&gt;&lt;property id=&quot;20148&quot; value=&quot;5&quot;/&gt;&lt;property id=&quot;20300&quot; value=&quot;Slide 13 - &amp;quot;Example # 1&amp;amp;#x09;&amp;quot;&quot;/&gt;&lt;property id=&quot;20307&quot; value=&quot;420&quot;/&gt;&lt;/object&gt;&lt;object type=&quot;3&quot; unique_id=&quot;22992&quot;&gt;&lt;property id=&quot;20148&quot; value=&quot;5&quot;/&gt;&lt;property id=&quot;20300&quot; value=&quot;Slide 14 - &amp;quot;Example # 2&amp;quot;&quot;/&gt;&lt;property id=&quot;20307&quot; value=&quot;421&quot;/&gt;&lt;/object&gt;&lt;object type=&quot;3&quot; unique_id=&quot;22993&quot;&gt;&lt;property id=&quot;20148&quot; value=&quot;5&quot;/&gt;&lt;property id=&quot;20300&quot; value=&quot;Slide 15 - &amp;quot;Example # 3&amp;quot;&quot;/&gt;&lt;property id=&quot;20307&quot; value=&quot;422&quot;/&gt;&lt;/object&gt;&lt;object type=&quot;3&quot; unique_id=&quot;22994&quot;&gt;&lt;property id=&quot;20148&quot; value=&quot;5&quot;/&gt;&lt;property id=&quot;20300&quot; value=&quot;Slide 16 - &amp;quot;Example #3 Cont’d&amp;quot;&quot;/&gt;&lt;property id=&quot;20307&quot; value=&quot;423&quot;/&gt;&lt;/object&gt;&lt;object type=&quot;3&quot; unique_id=&quot;22995&quot;&gt;&lt;property id=&quot;20148&quot; value=&quot;5&quot;/&gt;&lt;property id=&quot;20300&quot; value=&quot;Slide 17&quot;/&gt;&lt;property id=&quot;20307&quot; value=&quot;424&quot;/&gt;&lt;/object&gt;&lt;object type=&quot;3&quot; unique_id=&quot;22996&quot;&gt;&lt;property id=&quot;20148&quot; value=&quot;5&quot;/&gt;&lt;property id=&quot;20300&quot; value=&quot;Slide 18 - &amp;quot;NC FAST-Completing the DMA-5095&amp;quot;&quot;/&gt;&lt;property id=&quot;20307&quot; value=&quot;425&quot;/&gt;&lt;/object&gt;&lt;object type=&quot;3&quot; unique_id=&quot;22997&quot;&gt;&lt;property id=&quot;20148&quot; value=&quot;5&quot;/&gt;&lt;property id=&quot;20300&quot; value=&quot;Slide 19 - &amp;quot;NC FAST-Completing the DMA-5095&amp;quot;&quot;/&gt;&lt;property id=&quot;20307&quot; value=&quot;426&quot;/&gt;&lt;/object&gt;&lt;object type=&quot;3&quot; unique_id=&quot;22998&quot;&gt;&lt;property id=&quot;20148&quot; value=&quot;5&quot;/&gt;&lt;property id=&quot;20300&quot; value=&quot;Slide 20 - &amp;quot;NC FAST Person Page Inquiry Process&amp;quot;&quot;/&gt;&lt;property id=&quot;20307&quot; value=&quot;427&quot;/&gt;&lt;/object&gt;&lt;object type=&quot;3&quot; unique_id=&quot;22999&quot;&gt;&lt;property id=&quot;20148&quot; value=&quot;5&quot;/&gt;&lt;property id=&quot;20300&quot; value=&quot;Slide 21 - &amp;quot;Best Practice Alert (BPA)&amp;quot;&quot;/&gt;&lt;property id=&quot;20307&quot; value=&quot;428&quot;/&gt;&lt;/object&gt;&lt;object type=&quot;3&quot; unique_id=&quot;23000&quot;&gt;&lt;property id=&quot;20148&quot; value=&quot;5&quot;/&gt;&lt;property id=&quot;20300&quot; value=&quot;Slide 22&quot;/&gt;&lt;property id=&quot;20307&quot; value=&quot;429&quot;/&gt;&lt;/object&gt;&lt;object type=&quot;3&quot; unique_id=&quot;23001&quot;&gt;&lt;property id=&quot;20148&quot; value=&quot;5&quot;/&gt;&lt;property id=&quot;20300&quot; value=&quot;Slide 23 - &amp;quot;Why do we have an Application Monitoring&amp;quot;&quot;/&gt;&lt;property id=&quot;20307&quot; value=&quot;430&quot;/&gt;&lt;/object&gt;&lt;object type=&quot;3&quot; unique_id=&quot;23002&quot;&gt;&lt;property id=&quot;20148&quot; value=&quot;5&quot;/&gt;&lt;property id=&quot;20300&quot; value=&quot;Slide 24 - &amp;quot;What is Application Monitoring&amp;quot;&quot;/&gt;&lt;property id=&quot;20307&quot; value=&quot;431&quot;/&gt;&lt;/object&gt;&lt;object type=&quot;3&quot; unique_id=&quot;23003&quot;&gt;&lt;property id=&quot;20148&quot; value=&quot;5&quot;/&gt;&lt;property id=&quot;20300&quot; value=&quot;Slide 25 - &amp;quot;Current Areas under Review&amp;quot;&quot;/&gt;&lt;property id=&quot;20307&quot; value=&quot;432&quot;/&gt;&lt;/object&gt;&lt;object type=&quot;3&quot; unique_id=&quot;23004&quot;&gt;&lt;property id=&quot;20148&quot; value=&quot;5&quot;/&gt;&lt;property id=&quot;20300&quot; value=&quot;Slide 26 - &amp;quot;County Responsibilities When Being Monitored&amp;quot;&quot;/&gt;&lt;property id=&quot;20307&quot; value=&quot;433&quot;/&gt;&lt;/object&gt;&lt;object type=&quot;3&quot; unique_id=&quot;23005&quot;&gt;&lt;property id=&quot;20148&quot; value=&quot;5&quot;/&gt;&lt;property id=&quot;20300&quot; value=&quot;Slide 27 - &amp;quot;Monitoring&amp;quot;&quot;/&gt;&lt;property id=&quot;20307&quot; value=&quot;434&quot;/&gt;&lt;/object&gt;&lt;object type=&quot;3&quot; unique_id=&quot;23006&quot;&gt;&lt;property id=&quot;20148&quot; value=&quot;5&quot;/&gt;&lt;property id=&quot;20300&quot; value=&quot;Slide 28 - &amp;quot;County Responsibility Upon Receipt of  Results Letter&amp;quot;&quot;/&gt;&lt;property id=&quot;20307&quot; value=&quot;435&quot;/&gt;&lt;/object&gt;&lt;object type=&quot;3&quot; unique_id=&quot;23007&quot;&gt;&lt;property id=&quot;20148&quot; value=&quot;5&quot;/&gt;&lt;property id=&quot;20300&quot; value=&quot;Slide 29 - &amp;quot;Errors Found By the Monitors&amp;quot;&quot;/&gt;&lt;property id=&quot;20307&quot; value=&quot;436&quot;/&gt;&lt;/object&gt;&lt;object type=&quot;3&quot; unique_id=&quot;23008&quot;&gt;&lt;property id=&quot;20148&quot; value=&quot;5&quot;/&gt;&lt;property id=&quot;20300&quot; value=&quot;Slide 30&quot;/&gt;&lt;property id=&quot;20307&quot; value=&quot;437&quot;/&gt;&lt;/object&gt;&lt;/object&gt;&lt;object type=&quot;8&quot; unique_id=&quot;1005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</TotalTime>
  <Words>1591</Words>
  <Application>Microsoft Office PowerPoint</Application>
  <PresentationFormat>On-screen Show (4:3)</PresentationFormat>
  <Paragraphs>228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Franklin Gothic Book</vt:lpstr>
      <vt:lpstr>Franklin Gothic Demi Cond</vt:lpstr>
      <vt:lpstr>Franklin Gothic Medium</vt:lpstr>
      <vt:lpstr>Franklin Gothic Medium Cond</vt:lpstr>
      <vt:lpstr>Times New Roman</vt:lpstr>
      <vt:lpstr>Wingdings</vt:lpstr>
      <vt:lpstr>2_Office Theme</vt:lpstr>
      <vt:lpstr>Session 3:  Right to Apply, Medicaid Inquires and Monitoring   Presented by:  DHHS Operational Support Team August 2017</vt:lpstr>
      <vt:lpstr>Objectives</vt:lpstr>
      <vt:lpstr>Objectives</vt:lpstr>
      <vt:lpstr>Right to Apply</vt:lpstr>
      <vt:lpstr>Right to Apply, Cont’d.</vt:lpstr>
      <vt:lpstr>When to complete a Medicaid Inquiry</vt:lpstr>
      <vt:lpstr>What to Explain</vt:lpstr>
      <vt:lpstr>What to Explain, Cont’d</vt:lpstr>
      <vt:lpstr>What is a Medicaid Inquiry?</vt:lpstr>
      <vt:lpstr>How To Complete an Inquiry</vt:lpstr>
      <vt:lpstr>How to Complete an Inquiry, Cont’d</vt:lpstr>
      <vt:lpstr>Best Practice Alert</vt:lpstr>
      <vt:lpstr>Example # 1 </vt:lpstr>
      <vt:lpstr>Example # 2</vt:lpstr>
      <vt:lpstr>Example # 3</vt:lpstr>
      <vt:lpstr>Example #3 Cont’d</vt:lpstr>
      <vt:lpstr>PowerPoint Presentation</vt:lpstr>
      <vt:lpstr>NC FAST-Completing the DMA-5095</vt:lpstr>
      <vt:lpstr>NC FAST-Completing the DMA-5095</vt:lpstr>
      <vt:lpstr>NC FAST Person Page Inquiry Process</vt:lpstr>
      <vt:lpstr>Best Practice Alert (BPA)</vt:lpstr>
      <vt:lpstr>PowerPoint Presentation</vt:lpstr>
      <vt:lpstr>Why do we have Application Monitoring?</vt:lpstr>
      <vt:lpstr>What is Application Monitoring</vt:lpstr>
      <vt:lpstr>Current Areas under Review</vt:lpstr>
      <vt:lpstr>County Responsibilities When Being Monitored</vt:lpstr>
      <vt:lpstr>Monitoring</vt:lpstr>
      <vt:lpstr>County Responsibility Upon Receipt of  Results Letter</vt:lpstr>
      <vt:lpstr>Common Errors Found By the Monitors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Daniels, Barbara</cp:lastModifiedBy>
  <cp:revision>355</cp:revision>
  <cp:lastPrinted>2017-08-02T17:16:31Z</cp:lastPrinted>
  <dcterms:created xsi:type="dcterms:W3CDTF">2015-07-07T20:02:11Z</dcterms:created>
  <dcterms:modified xsi:type="dcterms:W3CDTF">2017-08-09T02:44:17Z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