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81" r:id="rId5"/>
    <p:sldId id="259" r:id="rId6"/>
    <p:sldId id="260" r:id="rId7"/>
    <p:sldId id="282" r:id="rId8"/>
    <p:sldId id="261" r:id="rId9"/>
    <p:sldId id="262" r:id="rId10"/>
    <p:sldId id="263" r:id="rId11"/>
    <p:sldId id="283" r:id="rId12"/>
    <p:sldId id="275" r:id="rId13"/>
    <p:sldId id="280" r:id="rId1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le, Susan" initials="CS" lastIdx="1" clrIdx="0">
    <p:extLst>
      <p:ext uri="{19B8F6BF-5375-455C-9EA6-DF929625EA0E}">
        <p15:presenceInfo xmlns:p15="http://schemas.microsoft.com/office/powerpoint/2012/main" userId="Castle, 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107" d="100"/>
          <a:sy n="107" d="100"/>
        </p:scale>
        <p:origin x="12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7072"/>
          </a:xfrm>
          <a:prstGeom prst="rect">
            <a:avLst/>
          </a:prstGeom>
        </p:spPr>
        <p:txBody>
          <a:bodyPr vert="horz" lIns="93496" tIns="46748" rIns="93496" bIns="46748" rtlCol="0"/>
          <a:lstStyle>
            <a:lvl1pPr algn="l">
              <a:defRPr sz="1200"/>
            </a:lvl1pPr>
          </a:lstStyle>
          <a:p>
            <a:endParaRPr lang="en-US"/>
          </a:p>
        </p:txBody>
      </p:sp>
      <p:sp>
        <p:nvSpPr>
          <p:cNvPr id="3" name="Date Placeholder 2"/>
          <p:cNvSpPr>
            <a:spLocks noGrp="1"/>
          </p:cNvSpPr>
          <p:nvPr>
            <p:ph type="dt" sz="quarter" idx="1"/>
          </p:nvPr>
        </p:nvSpPr>
        <p:spPr>
          <a:xfrm>
            <a:off x="3995217" y="2"/>
            <a:ext cx="3056414" cy="467072"/>
          </a:xfrm>
          <a:prstGeom prst="rect">
            <a:avLst/>
          </a:prstGeom>
        </p:spPr>
        <p:txBody>
          <a:bodyPr vert="horz" lIns="93496" tIns="46748" rIns="93496" bIns="46748" rtlCol="0"/>
          <a:lstStyle>
            <a:lvl1pPr algn="r">
              <a:defRPr sz="1200"/>
            </a:lvl1pPr>
          </a:lstStyle>
          <a:p>
            <a:fld id="{167369AE-23C2-4777-8E39-DC89961D5A67}" type="datetimeFigureOut">
              <a:rPr lang="en-US" smtClean="0"/>
              <a:t>12/6/2016</a:t>
            </a:fld>
            <a:endParaRPr lang="en-US"/>
          </a:p>
        </p:txBody>
      </p:sp>
      <p:sp>
        <p:nvSpPr>
          <p:cNvPr id="4" name="Footer Placeholder 3"/>
          <p:cNvSpPr>
            <a:spLocks noGrp="1"/>
          </p:cNvSpPr>
          <p:nvPr>
            <p:ph type="ftr" sz="quarter" idx="2"/>
          </p:nvPr>
        </p:nvSpPr>
        <p:spPr>
          <a:xfrm>
            <a:off x="0" y="8842031"/>
            <a:ext cx="3056414" cy="467071"/>
          </a:xfrm>
          <a:prstGeom prst="rect">
            <a:avLst/>
          </a:prstGeom>
        </p:spPr>
        <p:txBody>
          <a:bodyPr vert="horz" lIns="93496" tIns="46748" rIns="93496" bIns="46748"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1"/>
            <a:ext cx="3056414" cy="467071"/>
          </a:xfrm>
          <a:prstGeom prst="rect">
            <a:avLst/>
          </a:prstGeom>
        </p:spPr>
        <p:txBody>
          <a:bodyPr vert="horz" lIns="93496" tIns="46748" rIns="93496" bIns="46748" rtlCol="0" anchor="b"/>
          <a:lstStyle>
            <a:lvl1pPr algn="r">
              <a:defRPr sz="1200"/>
            </a:lvl1pPr>
          </a:lstStyle>
          <a:p>
            <a:fld id="{3B66CA0C-A974-4A1C-8731-47B2F27D3AB7}" type="slidenum">
              <a:rPr lang="en-US" smtClean="0"/>
              <a:t>‹#›</a:t>
            </a:fld>
            <a:endParaRPr lang="en-US"/>
          </a:p>
        </p:txBody>
      </p:sp>
    </p:spTree>
    <p:extLst>
      <p:ext uri="{BB962C8B-B14F-4D97-AF65-F5344CB8AC3E}">
        <p14:creationId xmlns:p14="http://schemas.microsoft.com/office/powerpoint/2010/main" val="340104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7072"/>
          </a:xfrm>
          <a:prstGeom prst="rect">
            <a:avLst/>
          </a:prstGeom>
        </p:spPr>
        <p:txBody>
          <a:bodyPr vert="horz" lIns="93496" tIns="46748" rIns="93496" bIns="46748" rtlCol="0"/>
          <a:lstStyle>
            <a:lvl1pPr algn="l">
              <a:defRPr sz="1200"/>
            </a:lvl1pPr>
          </a:lstStyle>
          <a:p>
            <a:endParaRPr lang="en-US"/>
          </a:p>
        </p:txBody>
      </p:sp>
      <p:sp>
        <p:nvSpPr>
          <p:cNvPr id="3" name="Date Placeholder 2"/>
          <p:cNvSpPr>
            <a:spLocks noGrp="1"/>
          </p:cNvSpPr>
          <p:nvPr>
            <p:ph type="dt" idx="1"/>
          </p:nvPr>
        </p:nvSpPr>
        <p:spPr>
          <a:xfrm>
            <a:off x="3995217" y="2"/>
            <a:ext cx="3056414" cy="467072"/>
          </a:xfrm>
          <a:prstGeom prst="rect">
            <a:avLst/>
          </a:prstGeom>
        </p:spPr>
        <p:txBody>
          <a:bodyPr vert="horz" lIns="93496" tIns="46748" rIns="93496" bIns="46748" rtlCol="0"/>
          <a:lstStyle>
            <a:lvl1pPr algn="r">
              <a:defRPr sz="1200"/>
            </a:lvl1pPr>
          </a:lstStyle>
          <a:p>
            <a:fld id="{E3FD6F98-055A-4837-90F2-8E5F6821A1BB}" type="datetimeFigureOut">
              <a:rPr lang="en-US" smtClean="0"/>
              <a:t>12/6/2016</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6" tIns="46748" rIns="93496" bIns="46748" rtlCol="0" anchor="ctr"/>
          <a:lstStyle/>
          <a:p>
            <a:endParaRPr lang="en-US"/>
          </a:p>
        </p:txBody>
      </p:sp>
      <p:sp>
        <p:nvSpPr>
          <p:cNvPr id="5" name="Notes Placeholder 4"/>
          <p:cNvSpPr>
            <a:spLocks noGrp="1"/>
          </p:cNvSpPr>
          <p:nvPr>
            <p:ph type="body" sz="quarter" idx="3"/>
          </p:nvPr>
        </p:nvSpPr>
        <p:spPr>
          <a:xfrm>
            <a:off x="705327" y="4480005"/>
            <a:ext cx="5642610" cy="3665459"/>
          </a:xfrm>
          <a:prstGeom prst="rect">
            <a:avLst/>
          </a:prstGeom>
        </p:spPr>
        <p:txBody>
          <a:bodyPr vert="horz" lIns="93496" tIns="46748" rIns="93496" bIns="467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56414" cy="467071"/>
          </a:xfrm>
          <a:prstGeom prst="rect">
            <a:avLst/>
          </a:prstGeom>
        </p:spPr>
        <p:txBody>
          <a:bodyPr vert="horz" lIns="93496" tIns="46748" rIns="93496" bIns="46748"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1"/>
            <a:ext cx="3056414" cy="467071"/>
          </a:xfrm>
          <a:prstGeom prst="rect">
            <a:avLst/>
          </a:prstGeom>
        </p:spPr>
        <p:txBody>
          <a:bodyPr vert="horz" lIns="93496" tIns="46748" rIns="93496" bIns="46748"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tempfacpay@dhhs.nc.gov" TargetMode="External"/><Relationship Id="rId2" Type="http://schemas.openxmlformats.org/officeDocument/2006/relationships/hyperlink" Target="mailto:specialassistance@dhhs.nc.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tempfacpay@dhhs.nc.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tempfacpay@dhhs.nc.go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ncfast.nc.gov/Curam/en_US/NFFacilityServiceCenter_SearchPopupAction.do"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199" y="3235765"/>
            <a:ext cx="4661647" cy="1040400"/>
          </a:xfrm>
        </p:spPr>
        <p:txBody>
          <a:bodyPr>
            <a:normAutofit fontScale="90000"/>
          </a:bodyPr>
          <a:lstStyle/>
          <a:p>
            <a:pPr algn="ctr"/>
            <a:r>
              <a:rPr lang="en-US" b="1" dirty="0">
                <a:solidFill>
                  <a:schemeClr val="tx1"/>
                </a:solidFill>
              </a:rPr>
              <a:t>Special Assistance Team</a:t>
            </a:r>
            <a:br>
              <a:rPr lang="en-US" b="1" dirty="0">
                <a:solidFill>
                  <a:schemeClr val="tx1"/>
                </a:solidFill>
              </a:rPr>
            </a:br>
            <a:r>
              <a:rPr lang="en-US" b="1" dirty="0">
                <a:solidFill>
                  <a:schemeClr val="tx1"/>
                </a:solidFill>
              </a:rPr>
              <a:t>Division of Aging &amp; Adult Services</a:t>
            </a:r>
          </a:p>
        </p:txBody>
      </p:sp>
      <p:sp>
        <p:nvSpPr>
          <p:cNvPr id="3" name="Subtitle 2"/>
          <p:cNvSpPr>
            <a:spLocks noGrp="1"/>
          </p:cNvSpPr>
          <p:nvPr>
            <p:ph type="subTitle" idx="1"/>
          </p:nvPr>
        </p:nvSpPr>
        <p:spPr>
          <a:xfrm>
            <a:off x="4814047" y="2545977"/>
            <a:ext cx="3810679" cy="997178"/>
          </a:xfrm>
        </p:spPr>
        <p:txBody>
          <a:bodyPr>
            <a:normAutofit/>
          </a:bodyPr>
          <a:lstStyle/>
          <a:p>
            <a:pPr algn="ctr"/>
            <a:r>
              <a:rPr lang="en-US" b="1" i="1" dirty="0">
                <a:solidFill>
                  <a:schemeClr val="tx1"/>
                </a:solidFill>
              </a:rPr>
              <a:t>OST Cluster Meeting</a:t>
            </a:r>
          </a:p>
          <a:p>
            <a:pPr algn="ctr"/>
            <a:r>
              <a:rPr lang="en-US" b="1" i="1" dirty="0">
                <a:solidFill>
                  <a:schemeClr val="tx1"/>
                </a:solidFill>
              </a:rPr>
              <a:t>December 2016</a:t>
            </a:r>
          </a:p>
        </p:txBody>
      </p:sp>
    </p:spTree>
    <p:extLst>
      <p:ext uri="{BB962C8B-B14F-4D97-AF65-F5344CB8AC3E}">
        <p14:creationId xmlns:p14="http://schemas.microsoft.com/office/powerpoint/2010/main" val="2851362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10</a:t>
            </a:fld>
            <a:endParaRPr lang="en-US"/>
          </a:p>
        </p:txBody>
      </p:sp>
      <p:sp>
        <p:nvSpPr>
          <p:cNvPr id="6" name="Title 5"/>
          <p:cNvSpPr>
            <a:spLocks noGrp="1"/>
          </p:cNvSpPr>
          <p:nvPr>
            <p:ph type="title"/>
          </p:nvPr>
        </p:nvSpPr>
        <p:spPr>
          <a:xfrm>
            <a:off x="930776" y="108555"/>
            <a:ext cx="5605277" cy="557215"/>
          </a:xfrm>
        </p:spPr>
        <p:txBody>
          <a:bodyPr>
            <a:normAutofit fontScale="90000"/>
          </a:bodyPr>
          <a:lstStyle/>
          <a:p>
            <a:pPr algn="ctr"/>
            <a:r>
              <a:rPr lang="en-US" b="1" dirty="0">
                <a:solidFill>
                  <a:schemeClr val="tx1"/>
                </a:solidFill>
              </a:rPr>
              <a:t>Valid FL-2 Requirements for Ongoing Recipients</a:t>
            </a:r>
          </a:p>
        </p:txBody>
      </p:sp>
      <p:sp>
        <p:nvSpPr>
          <p:cNvPr id="7" name="Content Placeholder 6"/>
          <p:cNvSpPr>
            <a:spLocks noGrp="1"/>
          </p:cNvSpPr>
          <p:nvPr>
            <p:ph idx="1"/>
          </p:nvPr>
        </p:nvSpPr>
        <p:spPr>
          <a:xfrm>
            <a:off x="715623" y="1261410"/>
            <a:ext cx="7886700" cy="4755355"/>
          </a:xfrm>
        </p:spPr>
        <p:txBody>
          <a:bodyPr>
            <a:noAutofit/>
          </a:bodyPr>
          <a:lstStyle/>
          <a:p>
            <a:r>
              <a:rPr lang="en-US" sz="2400" dirty="0">
                <a:solidFill>
                  <a:schemeClr val="tx1"/>
                </a:solidFill>
              </a:rPr>
              <a:t>SA 3100.IV.B </a:t>
            </a:r>
          </a:p>
          <a:p>
            <a:pPr lvl="1"/>
            <a:r>
              <a:rPr lang="en-US" sz="2400" dirty="0">
                <a:solidFill>
                  <a:schemeClr val="tx1"/>
                </a:solidFill>
              </a:rPr>
              <a:t>For ongoing cases a new FL-2 must be obtained within 12 months from the date of the last one, before reauthorizing assistance. This could occur during the redetermination process or at any time during the payment review period</a:t>
            </a:r>
            <a:r>
              <a:rPr lang="en-US" sz="2400" dirty="0" smtClean="0">
                <a:solidFill>
                  <a:schemeClr val="tx1"/>
                </a:solidFill>
              </a:rPr>
              <a:t>.</a:t>
            </a:r>
          </a:p>
          <a:p>
            <a:pPr marL="342900" lvl="1" indent="0">
              <a:buNone/>
            </a:pPr>
            <a:endParaRPr lang="en-US" sz="2400" dirty="0">
              <a:solidFill>
                <a:schemeClr val="tx1"/>
              </a:solidFill>
            </a:endParaRPr>
          </a:p>
          <a:p>
            <a:pPr marL="342900" lvl="1" indent="0">
              <a:buNone/>
            </a:pPr>
            <a:endParaRPr lang="en-US" sz="2400" dirty="0">
              <a:solidFill>
                <a:schemeClr val="tx1"/>
              </a:solidFill>
            </a:endParaRPr>
          </a:p>
          <a:p>
            <a:pPr lvl="1"/>
            <a:r>
              <a:rPr lang="en-US" sz="2400" dirty="0">
                <a:solidFill>
                  <a:schemeClr val="tx1"/>
                </a:solidFill>
              </a:rPr>
              <a:t>In an effort for NCFAST to issue the correct SA benefits related to FL-2 evidence and notice requirements, our team has been working with NCFAST on an update of SA LOC evidence.  SA policy IS NOT CHANGING.  </a:t>
            </a:r>
          </a:p>
        </p:txBody>
      </p:sp>
    </p:spTree>
    <p:extLst>
      <p:ext uri="{BB962C8B-B14F-4D97-AF65-F5344CB8AC3E}">
        <p14:creationId xmlns:p14="http://schemas.microsoft.com/office/powerpoint/2010/main" val="952731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11</a:t>
            </a:fld>
            <a:endParaRPr lang="en-US"/>
          </a:p>
        </p:txBody>
      </p:sp>
      <p:sp>
        <p:nvSpPr>
          <p:cNvPr id="3" name="Title 2"/>
          <p:cNvSpPr>
            <a:spLocks noGrp="1"/>
          </p:cNvSpPr>
          <p:nvPr>
            <p:ph type="title"/>
          </p:nvPr>
        </p:nvSpPr>
        <p:spPr/>
        <p:txBody>
          <a:bodyPr>
            <a:normAutofit fontScale="90000"/>
          </a:bodyPr>
          <a:lstStyle/>
          <a:p>
            <a:pPr algn="ctr"/>
            <a:r>
              <a:rPr lang="en-US" b="1" dirty="0">
                <a:solidFill>
                  <a:schemeClr val="tx1"/>
                </a:solidFill>
              </a:rPr>
              <a:t>Valid FL-2 Requirements for Ongoing Recipients</a:t>
            </a:r>
          </a:p>
        </p:txBody>
      </p:sp>
      <p:sp>
        <p:nvSpPr>
          <p:cNvPr id="5" name="Content Placeholder 4"/>
          <p:cNvSpPr>
            <a:spLocks noGrp="1"/>
          </p:cNvSpPr>
          <p:nvPr>
            <p:ph idx="1"/>
          </p:nvPr>
        </p:nvSpPr>
        <p:spPr>
          <a:xfrm>
            <a:off x="628650" y="1188385"/>
            <a:ext cx="7886700" cy="5033121"/>
          </a:xfrm>
        </p:spPr>
        <p:txBody>
          <a:bodyPr/>
          <a:lstStyle/>
          <a:p>
            <a:pPr lvl="1"/>
            <a:r>
              <a:rPr lang="en-US" sz="2400" dirty="0">
                <a:solidFill>
                  <a:schemeClr val="tx1"/>
                </a:solidFill>
              </a:rPr>
              <a:t>You will continue to enter the LOC evidence for SA FL-2 in the certification start date field.  NCFAST will recognize that a new FL-2 is needed in 365 days if there is no change, however, the SA benefit will not stop or recalculate.  </a:t>
            </a:r>
            <a:endParaRPr lang="en-US" sz="2400" dirty="0" smtClean="0">
              <a:solidFill>
                <a:schemeClr val="tx1"/>
              </a:solidFill>
            </a:endParaRPr>
          </a:p>
          <a:p>
            <a:pPr marL="342900" lvl="1" indent="0">
              <a:buNone/>
            </a:pPr>
            <a:endParaRPr lang="en-US" sz="2400" dirty="0">
              <a:solidFill>
                <a:schemeClr val="tx1"/>
              </a:solidFill>
            </a:endParaRPr>
          </a:p>
          <a:p>
            <a:pPr lvl="1"/>
            <a:r>
              <a:rPr lang="en-US" sz="2400" dirty="0">
                <a:solidFill>
                  <a:schemeClr val="tx1"/>
                </a:solidFill>
              </a:rPr>
              <a:t>It is the county’s responsible to ensure that all eligibility factors are met, including a valid FL-2.  </a:t>
            </a:r>
            <a:endParaRPr lang="en-US" sz="2400" dirty="0" smtClean="0">
              <a:solidFill>
                <a:schemeClr val="tx1"/>
              </a:solidFill>
            </a:endParaRPr>
          </a:p>
          <a:p>
            <a:pPr marL="342900" lvl="1" indent="0">
              <a:buNone/>
            </a:pPr>
            <a:endParaRPr lang="en-US" sz="2400" dirty="0">
              <a:solidFill>
                <a:schemeClr val="tx1"/>
              </a:solidFill>
            </a:endParaRPr>
          </a:p>
          <a:p>
            <a:pPr lvl="1"/>
            <a:r>
              <a:rPr lang="en-US" sz="2400" dirty="0">
                <a:solidFill>
                  <a:schemeClr val="tx1"/>
                </a:solidFill>
              </a:rPr>
              <a:t>If the SA continues when there is no valid FL-2 (or any other eligibility factors are not met), the overpayment policy still applies as stated in IEM 16010.80.  </a:t>
            </a:r>
          </a:p>
          <a:p>
            <a:endParaRPr lang="en-US" dirty="0"/>
          </a:p>
        </p:txBody>
      </p:sp>
    </p:spTree>
    <p:extLst>
      <p:ext uri="{BB962C8B-B14F-4D97-AF65-F5344CB8AC3E}">
        <p14:creationId xmlns:p14="http://schemas.microsoft.com/office/powerpoint/2010/main" val="1327763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12</a:t>
            </a:fld>
            <a:endParaRPr lang="en-US"/>
          </a:p>
        </p:txBody>
      </p:sp>
      <p:sp>
        <p:nvSpPr>
          <p:cNvPr id="6" name="Title 5"/>
          <p:cNvSpPr>
            <a:spLocks noGrp="1"/>
          </p:cNvSpPr>
          <p:nvPr>
            <p:ph type="title"/>
          </p:nvPr>
        </p:nvSpPr>
        <p:spPr>
          <a:xfrm>
            <a:off x="1246094" y="51842"/>
            <a:ext cx="5255290" cy="737052"/>
          </a:xfrm>
        </p:spPr>
        <p:txBody>
          <a:bodyPr>
            <a:normAutofit fontScale="90000"/>
          </a:bodyPr>
          <a:lstStyle/>
          <a:p>
            <a:pPr algn="ctr"/>
            <a:r>
              <a:rPr lang="en-US" b="1" dirty="0">
                <a:solidFill>
                  <a:schemeClr val="tx1"/>
                </a:solidFill>
              </a:rPr>
              <a:t>Special Assistance Policy Monitoring </a:t>
            </a:r>
            <a:br>
              <a:rPr lang="en-US" b="1" dirty="0">
                <a:solidFill>
                  <a:schemeClr val="tx1"/>
                </a:solidFill>
              </a:rPr>
            </a:br>
            <a:r>
              <a:rPr lang="en-US" b="1" dirty="0">
                <a:solidFill>
                  <a:schemeClr val="tx1"/>
                </a:solidFill>
              </a:rPr>
              <a:t>SFY 16-17</a:t>
            </a:r>
          </a:p>
        </p:txBody>
      </p:sp>
      <p:sp>
        <p:nvSpPr>
          <p:cNvPr id="7" name="Content Placeholder 6"/>
          <p:cNvSpPr>
            <a:spLocks noGrp="1"/>
          </p:cNvSpPr>
          <p:nvPr>
            <p:ph idx="1"/>
          </p:nvPr>
        </p:nvSpPr>
        <p:spPr>
          <a:xfrm>
            <a:off x="259975" y="1188385"/>
            <a:ext cx="8641977" cy="5248274"/>
          </a:xfrm>
        </p:spPr>
        <p:txBody>
          <a:bodyPr>
            <a:normAutofit/>
          </a:bodyPr>
          <a:lstStyle/>
          <a:p>
            <a:r>
              <a:rPr lang="en-US" sz="2000" dirty="0">
                <a:solidFill>
                  <a:schemeClr val="tx1"/>
                </a:solidFill>
              </a:rPr>
              <a:t>Starting in January 2017, our SA team will be completing onsite SA policy monitoring for the following counties: </a:t>
            </a:r>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pPr marL="0" indent="0">
              <a:buNone/>
            </a:pPr>
            <a:endParaRPr lang="en-US" sz="2000" dirty="0" smtClean="0">
              <a:solidFill>
                <a:schemeClr val="tx1"/>
              </a:solidFill>
            </a:endParaRPr>
          </a:p>
          <a:p>
            <a:pPr marL="0" indent="0">
              <a:buNone/>
            </a:pPr>
            <a:endParaRPr lang="en-US" sz="2000" dirty="0">
              <a:solidFill>
                <a:schemeClr val="tx1"/>
              </a:solidFill>
            </a:endParaRPr>
          </a:p>
          <a:p>
            <a:pPr marL="0" indent="0">
              <a:buNone/>
            </a:pPr>
            <a:endParaRPr lang="en-US" sz="2000" dirty="0" smtClean="0">
              <a:solidFill>
                <a:schemeClr val="tx1"/>
              </a:solidFill>
            </a:endParaRPr>
          </a:p>
          <a:p>
            <a:pPr marL="0" indent="0">
              <a:buNone/>
            </a:pPr>
            <a:endParaRPr lang="en-US" sz="2000" dirty="0">
              <a:solidFill>
                <a:schemeClr val="tx1"/>
              </a:solidFill>
            </a:endParaRPr>
          </a:p>
          <a:p>
            <a:pPr marL="0" indent="0">
              <a:buNone/>
            </a:pPr>
            <a:endParaRPr lang="en-US" sz="2000" dirty="0" smtClean="0">
              <a:solidFill>
                <a:schemeClr val="tx1"/>
              </a:solidFill>
            </a:endParaRPr>
          </a:p>
          <a:p>
            <a:pPr marL="0" indent="0">
              <a:buNone/>
            </a:pPr>
            <a:endParaRPr lang="en-US" sz="2000" dirty="0">
              <a:solidFill>
                <a:schemeClr val="tx1"/>
              </a:solidFill>
            </a:endParaRPr>
          </a:p>
          <a:p>
            <a:r>
              <a:rPr lang="en-US" sz="2000" dirty="0" smtClean="0">
                <a:solidFill>
                  <a:schemeClr val="tx1"/>
                </a:solidFill>
              </a:rPr>
              <a:t>Prior </a:t>
            </a:r>
            <a:r>
              <a:rPr lang="en-US" sz="2000" dirty="0">
                <a:solidFill>
                  <a:schemeClr val="tx1"/>
                </a:solidFill>
              </a:rPr>
              <a:t>to the monitoring visit, the county director will receive a copy of the monitoring plan, the monitoring tool used for the 2015-2017 monitoring process and a letter requesting available dates.   </a:t>
            </a:r>
          </a:p>
        </p:txBody>
      </p:sp>
      <p:graphicFrame>
        <p:nvGraphicFramePr>
          <p:cNvPr id="5" name="Table 4"/>
          <p:cNvGraphicFramePr>
            <a:graphicFrameLocks noGrp="1"/>
          </p:cNvGraphicFramePr>
          <p:nvPr>
            <p:extLst>
              <p:ext uri="{D42A27DB-BD31-4B8C-83A1-F6EECF244321}">
                <p14:modId xmlns:p14="http://schemas.microsoft.com/office/powerpoint/2010/main" val="1053814918"/>
              </p:ext>
            </p:extLst>
          </p:nvPr>
        </p:nvGraphicFramePr>
        <p:xfrm>
          <a:off x="1246094" y="2138081"/>
          <a:ext cx="7050741" cy="2641473"/>
        </p:xfrm>
        <a:graphic>
          <a:graphicData uri="http://schemas.openxmlformats.org/drawingml/2006/table">
            <a:tbl>
              <a:tblPr firstRow="1" firstCol="1" bandRow="1"/>
              <a:tblGrid>
                <a:gridCol w="1893189"/>
                <a:gridCol w="1677641"/>
                <a:gridCol w="1715990"/>
                <a:gridCol w="1763921"/>
              </a:tblGrid>
              <a:tr h="280894">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Alleghany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Columbus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Lenoir</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Surry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4">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Ashe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Craven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McDowell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Tyrrell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4">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Bertie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Currituck</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Nash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Union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4">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Buncombe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Dare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Onslow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Washington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4">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Camden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Davidson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Pamlico</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Watauga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4">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Carteret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Durham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Perquimans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Wilkes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4">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Camden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Greene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Pitt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Wilson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4">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Caswell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Harnett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Polk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Yadkin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94">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Catawba</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Lee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Stanley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5228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13</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6201" y="2756646"/>
            <a:ext cx="5694152" cy="3563471"/>
          </a:xfrm>
        </p:spPr>
      </p:pic>
      <p:sp>
        <p:nvSpPr>
          <p:cNvPr id="7" name="TextBox 6"/>
          <p:cNvSpPr txBox="1"/>
          <p:nvPr/>
        </p:nvSpPr>
        <p:spPr>
          <a:xfrm>
            <a:off x="304801" y="1089212"/>
            <a:ext cx="8139953" cy="1477328"/>
          </a:xfrm>
          <a:prstGeom prst="rect">
            <a:avLst/>
          </a:prstGeom>
          <a:noFill/>
        </p:spPr>
        <p:txBody>
          <a:bodyPr wrap="square" rtlCol="0">
            <a:spAutoFit/>
          </a:bodyPr>
          <a:lstStyle/>
          <a:p>
            <a:pPr algn="ctr"/>
            <a:r>
              <a:rPr lang="en-US" b="1" dirty="0" smtClean="0"/>
              <a:t>Thanks to each and everyone of you for all the dedicated work you and your staff do everyday for the Special Assistance program.</a:t>
            </a:r>
          </a:p>
          <a:p>
            <a:pPr algn="ctr"/>
            <a:endParaRPr lang="en-US" b="1" dirty="0"/>
          </a:p>
          <a:p>
            <a:pPr algn="ctr"/>
            <a:r>
              <a:rPr lang="en-US" b="1" dirty="0" smtClean="0"/>
              <a:t>We </a:t>
            </a:r>
            <a:r>
              <a:rPr lang="en-US" b="1" dirty="0"/>
              <a:t>hope you all have safe travels and from all of us at </a:t>
            </a:r>
            <a:endParaRPr lang="en-US" b="1" dirty="0" smtClean="0"/>
          </a:p>
          <a:p>
            <a:pPr algn="ctr"/>
            <a:r>
              <a:rPr lang="en-US" b="1" dirty="0" smtClean="0"/>
              <a:t>Special </a:t>
            </a:r>
            <a:r>
              <a:rPr lang="en-US" b="1" dirty="0"/>
              <a:t>Assistance, </a:t>
            </a:r>
          </a:p>
        </p:txBody>
      </p:sp>
    </p:spTree>
    <p:extLst>
      <p:ext uri="{BB962C8B-B14F-4D97-AF65-F5344CB8AC3E}">
        <p14:creationId xmlns:p14="http://schemas.microsoft.com/office/powerpoint/2010/main" val="407630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Your Special Assistance Team</a:t>
            </a:r>
          </a:p>
        </p:txBody>
      </p:sp>
      <p:sp>
        <p:nvSpPr>
          <p:cNvPr id="3" name="Content Placeholder 2"/>
          <p:cNvSpPr>
            <a:spLocks noGrp="1"/>
          </p:cNvSpPr>
          <p:nvPr>
            <p:ph idx="1"/>
          </p:nvPr>
        </p:nvSpPr>
        <p:spPr/>
        <p:txBody>
          <a:bodyPr/>
          <a:lstStyle/>
          <a:p>
            <a:r>
              <a:rPr lang="en-US" dirty="0">
                <a:solidFill>
                  <a:schemeClr val="tx1"/>
                </a:solidFill>
              </a:rPr>
              <a:t>Chris </a:t>
            </a:r>
            <a:r>
              <a:rPr lang="en-US" dirty="0" err="1">
                <a:solidFill>
                  <a:schemeClr val="tx1"/>
                </a:solidFill>
              </a:rPr>
              <a:t>Urso</a:t>
            </a:r>
            <a:r>
              <a:rPr lang="en-US" dirty="0">
                <a:solidFill>
                  <a:schemeClr val="tx1"/>
                </a:solidFill>
              </a:rPr>
              <a:t>, Special Assistance Program Administrator</a:t>
            </a:r>
          </a:p>
          <a:p>
            <a:r>
              <a:rPr lang="en-US" dirty="0">
                <a:solidFill>
                  <a:schemeClr val="tx1"/>
                </a:solidFill>
              </a:rPr>
              <a:t>Monica Nealous, Special Assistance Program Assistant</a:t>
            </a:r>
          </a:p>
          <a:p>
            <a:r>
              <a:rPr lang="en-US" dirty="0">
                <a:solidFill>
                  <a:schemeClr val="tx1"/>
                </a:solidFill>
              </a:rPr>
              <a:t>Susan Castle, Special Assistance Program Representative</a:t>
            </a:r>
          </a:p>
          <a:p>
            <a:r>
              <a:rPr lang="en-US" dirty="0">
                <a:solidFill>
                  <a:schemeClr val="tx1"/>
                </a:solidFill>
              </a:rPr>
              <a:t>Charlotte Blake, Special Assistance Program Representative</a:t>
            </a:r>
          </a:p>
          <a:p>
            <a:r>
              <a:rPr lang="en-US" dirty="0">
                <a:solidFill>
                  <a:schemeClr val="tx1"/>
                </a:solidFill>
              </a:rPr>
              <a:t>Angie Phillips, Special Assistance Program Representative</a:t>
            </a:r>
          </a:p>
          <a:p>
            <a:endParaRPr lang="en-US" dirty="0">
              <a:solidFill>
                <a:schemeClr val="tx1"/>
              </a:solidFill>
            </a:endParaRPr>
          </a:p>
          <a:p>
            <a:r>
              <a:rPr lang="en-US" dirty="0">
                <a:solidFill>
                  <a:schemeClr val="tx1"/>
                </a:solidFill>
                <a:hlinkClick r:id="rId2"/>
              </a:rPr>
              <a:t>specialassistance@dhhs.nc.gov</a:t>
            </a:r>
            <a:r>
              <a:rPr lang="en-US" dirty="0">
                <a:solidFill>
                  <a:schemeClr val="tx1"/>
                </a:solidFill>
              </a:rPr>
              <a:t>   SA Policy Questions</a:t>
            </a:r>
          </a:p>
          <a:p>
            <a:r>
              <a:rPr lang="en-US" dirty="0">
                <a:solidFill>
                  <a:schemeClr val="tx1"/>
                </a:solidFill>
                <a:hlinkClick r:id="rId3"/>
              </a:rPr>
              <a:t>tempfacpay@dhhs.nc.gov</a:t>
            </a:r>
            <a:r>
              <a:rPr lang="en-US" dirty="0">
                <a:solidFill>
                  <a:schemeClr val="tx1"/>
                </a:solidFill>
              </a:rPr>
              <a:t>    Facility questions related to HB 1030</a:t>
            </a:r>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189423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1294" y="70130"/>
            <a:ext cx="5516656" cy="790482"/>
          </a:xfrm>
        </p:spPr>
        <p:txBody>
          <a:bodyPr/>
          <a:lstStyle/>
          <a:p>
            <a:pPr algn="ctr"/>
            <a:r>
              <a:rPr lang="en-US" b="1" dirty="0">
                <a:solidFill>
                  <a:schemeClr val="tx1"/>
                </a:solidFill>
              </a:rPr>
              <a:t>What’s new in Special Assistance?</a:t>
            </a:r>
          </a:p>
        </p:txBody>
      </p:sp>
      <p:sp>
        <p:nvSpPr>
          <p:cNvPr id="6" name="Content Placeholder 5"/>
          <p:cNvSpPr>
            <a:spLocks noGrp="1"/>
          </p:cNvSpPr>
          <p:nvPr>
            <p:ph idx="1"/>
          </p:nvPr>
        </p:nvSpPr>
        <p:spPr>
          <a:xfrm>
            <a:off x="628649" y="860613"/>
            <a:ext cx="8192621" cy="5634316"/>
          </a:xfrm>
        </p:spPr>
        <p:txBody>
          <a:bodyPr>
            <a:noAutofit/>
          </a:bodyPr>
          <a:lstStyle/>
          <a:p>
            <a:pPr marL="0" indent="0" algn="ctr">
              <a:buNone/>
            </a:pPr>
            <a:r>
              <a:rPr lang="en-US" sz="2400" b="1" dirty="0" smtClean="0">
                <a:solidFill>
                  <a:schemeClr val="tx1"/>
                </a:solidFill>
              </a:rPr>
              <a:t>Temporary Financial Assistance for Facilities Licensed to Accept Special Assistance (SA) Payments:</a:t>
            </a:r>
          </a:p>
          <a:p>
            <a:pPr marL="0" indent="0">
              <a:buNone/>
            </a:pPr>
            <a:endParaRPr lang="en-US" sz="2400" dirty="0" smtClean="0">
              <a:solidFill>
                <a:schemeClr val="tx1"/>
              </a:solidFill>
            </a:endParaRPr>
          </a:p>
          <a:p>
            <a:pPr lvl="1"/>
            <a:r>
              <a:rPr lang="en-US" sz="2400" dirty="0" smtClean="0">
                <a:solidFill>
                  <a:schemeClr val="tx1"/>
                </a:solidFill>
              </a:rPr>
              <a:t>Refer to </a:t>
            </a:r>
            <a:r>
              <a:rPr lang="en-US" sz="2400" dirty="0" err="1" smtClean="0">
                <a:solidFill>
                  <a:schemeClr val="tx1"/>
                </a:solidFill>
              </a:rPr>
              <a:t>DAAS</a:t>
            </a:r>
            <a:r>
              <a:rPr lang="en-US" sz="2400" dirty="0" smtClean="0">
                <a:solidFill>
                  <a:schemeClr val="tx1"/>
                </a:solidFill>
              </a:rPr>
              <a:t> Dear County Director Letter HB 1030 AFS 03-2016 dated August 19, 2016.</a:t>
            </a:r>
          </a:p>
          <a:p>
            <a:pPr marL="342900" lvl="1" indent="0">
              <a:buNone/>
            </a:pPr>
            <a:endParaRPr lang="en-US" sz="2400" dirty="0" smtClean="0">
              <a:solidFill>
                <a:schemeClr val="tx1"/>
              </a:solidFill>
            </a:endParaRPr>
          </a:p>
          <a:p>
            <a:pPr lvl="1"/>
            <a:r>
              <a:rPr lang="en-US" sz="2400" dirty="0" smtClean="0">
                <a:solidFill>
                  <a:schemeClr val="tx1"/>
                </a:solidFill>
              </a:rPr>
              <a:t>Facilities started receiving their $34.00 payment for each SA resident effective October 1, 2016.  Those payments are being issued monthly and providers who have sent all the necessary paperwork to the Controller’s Office are being paid by the end of each month. </a:t>
            </a:r>
          </a:p>
          <a:p>
            <a:pPr marL="342900" lvl="1" indent="0">
              <a:buNone/>
            </a:pPr>
            <a:endParaRPr lang="en-US" sz="800" dirty="0" smtClean="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3</a:t>
            </a:fld>
            <a:endParaRPr lang="en-US"/>
          </a:p>
        </p:txBody>
      </p:sp>
    </p:spTree>
    <p:extLst>
      <p:ext uri="{BB962C8B-B14F-4D97-AF65-F5344CB8AC3E}">
        <p14:creationId xmlns:p14="http://schemas.microsoft.com/office/powerpoint/2010/main" val="2700497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7" y="70130"/>
            <a:ext cx="5529263" cy="1118255"/>
          </a:xfrm>
        </p:spPr>
        <p:txBody>
          <a:bodyPr>
            <a:normAutofit fontScale="90000"/>
          </a:bodyPr>
          <a:lstStyle/>
          <a:p>
            <a:pPr algn="ctr"/>
            <a:r>
              <a:rPr lang="en-US" b="1" dirty="0" smtClean="0">
                <a:solidFill>
                  <a:schemeClr val="tx1"/>
                </a:solidFill>
              </a:rPr>
              <a:t>Temporary Financial Assistance for Facilities Licensed to Accept Special Assistance (SA) Payments:</a:t>
            </a:r>
            <a:br>
              <a:rPr lang="en-US" b="1" dirty="0" smtClean="0">
                <a:solidFill>
                  <a:schemeClr val="tx1"/>
                </a:solidFill>
              </a:rPr>
            </a:br>
            <a:endParaRPr lang="en-US" dirty="0"/>
          </a:p>
        </p:txBody>
      </p:sp>
      <p:sp>
        <p:nvSpPr>
          <p:cNvPr id="3" name="Content Placeholder 2"/>
          <p:cNvSpPr>
            <a:spLocks noGrp="1"/>
          </p:cNvSpPr>
          <p:nvPr>
            <p:ph idx="1"/>
          </p:nvPr>
        </p:nvSpPr>
        <p:spPr/>
        <p:txBody>
          <a:bodyPr>
            <a:normAutofit/>
          </a:bodyPr>
          <a:lstStyle/>
          <a:p>
            <a:pPr lvl="1"/>
            <a:r>
              <a:rPr lang="en-US" sz="2000" dirty="0">
                <a:solidFill>
                  <a:schemeClr val="tx1"/>
                </a:solidFill>
              </a:rPr>
              <a:t>NCFAST is pulling on the first day of the month active SA recipients based on living arrangement </a:t>
            </a:r>
            <a:r>
              <a:rPr lang="en-US" sz="2000" dirty="0" smtClean="0">
                <a:solidFill>
                  <a:schemeClr val="tx1"/>
                </a:solidFill>
              </a:rPr>
              <a:t>evidence in </a:t>
            </a:r>
            <a:r>
              <a:rPr lang="en-US" sz="2000" dirty="0">
                <a:solidFill>
                  <a:schemeClr val="tx1"/>
                </a:solidFill>
              </a:rPr>
              <a:t>the </a:t>
            </a:r>
            <a:r>
              <a:rPr lang="en-US" sz="2000" dirty="0" err="1">
                <a:solidFill>
                  <a:schemeClr val="tx1"/>
                </a:solidFill>
              </a:rPr>
              <a:t>ISC</a:t>
            </a:r>
            <a:r>
              <a:rPr lang="en-US" sz="2000" dirty="0">
                <a:solidFill>
                  <a:schemeClr val="tx1"/>
                </a:solidFill>
              </a:rPr>
              <a:t> who is </a:t>
            </a:r>
            <a:r>
              <a:rPr lang="en-US" sz="2000" dirty="0" smtClean="0">
                <a:solidFill>
                  <a:schemeClr val="tx1"/>
                </a:solidFill>
              </a:rPr>
              <a:t>which facility</a:t>
            </a:r>
            <a:r>
              <a:rPr lang="en-US" sz="2000" dirty="0">
                <a:solidFill>
                  <a:schemeClr val="tx1"/>
                </a:solidFill>
              </a:rPr>
              <a:t>.  </a:t>
            </a:r>
            <a:endParaRPr lang="en-US" sz="2000" dirty="0" smtClean="0">
              <a:solidFill>
                <a:schemeClr val="tx1"/>
              </a:solidFill>
            </a:endParaRPr>
          </a:p>
          <a:p>
            <a:pPr lvl="1"/>
            <a:endParaRPr lang="en-US" sz="2000" dirty="0">
              <a:solidFill>
                <a:schemeClr val="tx1"/>
              </a:solidFill>
            </a:endParaRPr>
          </a:p>
          <a:p>
            <a:pPr lvl="1"/>
            <a:r>
              <a:rPr lang="en-US" sz="2000" dirty="0" smtClean="0">
                <a:solidFill>
                  <a:schemeClr val="tx1"/>
                </a:solidFill>
              </a:rPr>
              <a:t>It </a:t>
            </a:r>
            <a:r>
              <a:rPr lang="en-US" sz="2000" dirty="0">
                <a:solidFill>
                  <a:schemeClr val="tx1"/>
                </a:solidFill>
              </a:rPr>
              <a:t>is imperative for DSS to have the </a:t>
            </a:r>
            <a:r>
              <a:rPr lang="en-US" sz="2000" u="sng" dirty="0">
                <a:solidFill>
                  <a:schemeClr val="tx1"/>
                </a:solidFill>
              </a:rPr>
              <a:t>correct living </a:t>
            </a:r>
            <a:r>
              <a:rPr lang="en-US" sz="2000" u="sng" dirty="0" smtClean="0">
                <a:solidFill>
                  <a:schemeClr val="tx1"/>
                </a:solidFill>
              </a:rPr>
              <a:t>arrangement facility participant evidence </a:t>
            </a:r>
            <a:r>
              <a:rPr lang="en-US" sz="2000" dirty="0" smtClean="0">
                <a:solidFill>
                  <a:schemeClr val="tx1"/>
                </a:solidFill>
              </a:rPr>
              <a:t>for </a:t>
            </a:r>
            <a:r>
              <a:rPr lang="en-US" sz="2000" dirty="0">
                <a:solidFill>
                  <a:schemeClr val="tx1"/>
                </a:solidFill>
              </a:rPr>
              <a:t>all SA cases.  When an individual moves from one facility to another, not only does the delivery pattern and mailing address need to be update, but the correct living arrangement </a:t>
            </a:r>
            <a:r>
              <a:rPr lang="en-US" sz="2000" dirty="0" smtClean="0">
                <a:solidFill>
                  <a:schemeClr val="tx1"/>
                </a:solidFill>
              </a:rPr>
              <a:t>facility participant  must </a:t>
            </a:r>
            <a:r>
              <a:rPr lang="en-US" sz="2000" dirty="0">
                <a:solidFill>
                  <a:schemeClr val="tx1"/>
                </a:solidFill>
              </a:rPr>
              <a:t>be updated as well. </a:t>
            </a:r>
          </a:p>
          <a:p>
            <a:pPr marL="342900" lvl="1" indent="0">
              <a:buNone/>
            </a:pPr>
            <a:endParaRPr lang="en-US" sz="2000" dirty="0">
              <a:solidFill>
                <a:schemeClr val="tx1"/>
              </a:solidFill>
            </a:endParaRPr>
          </a:p>
          <a:p>
            <a:pPr lvl="1"/>
            <a:r>
              <a:rPr lang="en-US" sz="2000" dirty="0" smtClean="0">
                <a:solidFill>
                  <a:schemeClr val="tx1"/>
                </a:solidFill>
              </a:rPr>
              <a:t>If a provider contacts DSS regarding the temporary payment and you have verified </a:t>
            </a:r>
            <a:r>
              <a:rPr lang="en-US" sz="2000" strike="sngStrike" dirty="0" smtClean="0">
                <a:solidFill>
                  <a:schemeClr val="tx1"/>
                </a:solidFill>
              </a:rPr>
              <a:t>that</a:t>
            </a:r>
            <a:r>
              <a:rPr lang="en-US" sz="2000" dirty="0" smtClean="0">
                <a:solidFill>
                  <a:schemeClr val="tx1"/>
                </a:solidFill>
              </a:rPr>
              <a:t> the living arrangement </a:t>
            </a:r>
            <a:r>
              <a:rPr lang="en-US" sz="2000" strike="sngStrike" dirty="0" smtClean="0">
                <a:solidFill>
                  <a:schemeClr val="tx1"/>
                </a:solidFill>
              </a:rPr>
              <a:t>case</a:t>
            </a:r>
            <a:r>
              <a:rPr lang="en-US" sz="2000" dirty="0" smtClean="0">
                <a:solidFill>
                  <a:schemeClr val="tx1"/>
                </a:solidFill>
              </a:rPr>
              <a:t> is correct in NCFAST, inform the provider to contact the SA team at the facility listserv address:  </a:t>
            </a:r>
            <a:r>
              <a:rPr lang="en-US" sz="2000" dirty="0" smtClean="0">
                <a:solidFill>
                  <a:schemeClr val="tx1"/>
                </a:solidFill>
                <a:hlinkClick r:id="rId2"/>
              </a:rPr>
              <a:t>tempfacpay@dhhs.nc.gov</a:t>
            </a:r>
            <a:r>
              <a:rPr lang="en-US" sz="2000" dirty="0" smtClean="0">
                <a:solidFill>
                  <a:schemeClr val="tx1"/>
                </a:solidFill>
              </a:rPr>
              <a:t>  </a:t>
            </a:r>
          </a:p>
          <a:p>
            <a:pPr marL="342900" lvl="1" indent="0">
              <a:buNone/>
            </a:pPr>
            <a:endParaRPr lang="en-US" sz="2000"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4</a:t>
            </a:fld>
            <a:endParaRPr lang="en-US"/>
          </a:p>
        </p:txBody>
      </p:sp>
    </p:spTree>
    <p:extLst>
      <p:ext uri="{BB962C8B-B14F-4D97-AF65-F5344CB8AC3E}">
        <p14:creationId xmlns:p14="http://schemas.microsoft.com/office/powerpoint/2010/main" val="310533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a:p>
        </p:txBody>
      </p:sp>
      <p:sp>
        <p:nvSpPr>
          <p:cNvPr id="6" name="Title 5"/>
          <p:cNvSpPr>
            <a:spLocks noGrp="1"/>
          </p:cNvSpPr>
          <p:nvPr>
            <p:ph type="title"/>
          </p:nvPr>
        </p:nvSpPr>
        <p:spPr>
          <a:xfrm>
            <a:off x="1201271" y="134471"/>
            <a:ext cx="5208408" cy="731603"/>
          </a:xfrm>
        </p:spPr>
        <p:txBody>
          <a:bodyPr>
            <a:normAutofit fontScale="90000"/>
          </a:bodyPr>
          <a:lstStyle/>
          <a:p>
            <a:pPr algn="ctr"/>
            <a:r>
              <a:rPr lang="en-US" b="1" dirty="0">
                <a:solidFill>
                  <a:schemeClr val="tx1"/>
                </a:solidFill>
              </a:rPr>
              <a:t>Temporary Financial Assistance for Facilities Licensed to Accept Special Assistance (SA) </a:t>
            </a:r>
            <a:r>
              <a:rPr lang="en-US" b="1" dirty="0" smtClean="0">
                <a:solidFill>
                  <a:schemeClr val="tx1"/>
                </a:solidFill>
              </a:rPr>
              <a:t>Payments:</a:t>
            </a:r>
            <a:endParaRPr lang="en-US" b="1" dirty="0">
              <a:solidFill>
                <a:schemeClr val="tx1"/>
              </a:solidFill>
            </a:endParaRPr>
          </a:p>
        </p:txBody>
      </p:sp>
      <p:sp>
        <p:nvSpPr>
          <p:cNvPr id="7" name="Content Placeholder 6"/>
          <p:cNvSpPr>
            <a:spLocks noGrp="1"/>
          </p:cNvSpPr>
          <p:nvPr>
            <p:ph idx="1"/>
          </p:nvPr>
        </p:nvSpPr>
        <p:spPr>
          <a:xfrm>
            <a:off x="268941" y="1035424"/>
            <a:ext cx="8659905" cy="5446057"/>
          </a:xfrm>
        </p:spPr>
        <p:txBody>
          <a:bodyPr>
            <a:normAutofit fontScale="70000" lnSpcReduction="20000"/>
          </a:bodyPr>
          <a:lstStyle/>
          <a:p>
            <a:r>
              <a:rPr lang="en-US" sz="3100" dirty="0">
                <a:solidFill>
                  <a:schemeClr val="tx1"/>
                </a:solidFill>
              </a:rPr>
              <a:t>For providers who are not receiving all their payments or receiving payments for individuals not in their facility, we have identified the following problems:</a:t>
            </a:r>
          </a:p>
          <a:p>
            <a:pPr marL="0" indent="0">
              <a:buNone/>
            </a:pPr>
            <a:endParaRPr lang="en-US" sz="1300" dirty="0">
              <a:solidFill>
                <a:schemeClr val="tx1"/>
              </a:solidFill>
            </a:endParaRPr>
          </a:p>
          <a:p>
            <a:pPr lvl="1"/>
            <a:r>
              <a:rPr lang="en-US" sz="2900" dirty="0">
                <a:solidFill>
                  <a:schemeClr val="tx1"/>
                </a:solidFill>
              </a:rPr>
              <a:t>Living arrangement </a:t>
            </a:r>
            <a:r>
              <a:rPr lang="en-US" sz="2900" dirty="0" smtClean="0">
                <a:solidFill>
                  <a:schemeClr val="tx1"/>
                </a:solidFill>
              </a:rPr>
              <a:t>evidence in </a:t>
            </a:r>
            <a:r>
              <a:rPr lang="en-US" sz="2900" dirty="0">
                <a:solidFill>
                  <a:schemeClr val="tx1"/>
                </a:solidFill>
              </a:rPr>
              <a:t>NCFAST needs to be updated/corrected</a:t>
            </a:r>
          </a:p>
          <a:p>
            <a:pPr marL="0" indent="0">
              <a:buNone/>
            </a:pPr>
            <a:endParaRPr lang="en-US" sz="2900" dirty="0">
              <a:solidFill>
                <a:schemeClr val="tx1"/>
              </a:solidFill>
            </a:endParaRPr>
          </a:p>
          <a:p>
            <a:pPr lvl="1"/>
            <a:r>
              <a:rPr lang="en-US" sz="2900" dirty="0">
                <a:solidFill>
                  <a:schemeClr val="tx1"/>
                </a:solidFill>
              </a:rPr>
              <a:t>The provider has not completed all the necessary paperwork required to receive the payments. They can receive these payments by direct deposit or paper check. Providers </a:t>
            </a:r>
            <a:r>
              <a:rPr lang="en-US" sz="2900" dirty="0" smtClean="0">
                <a:solidFill>
                  <a:schemeClr val="tx1"/>
                </a:solidFill>
              </a:rPr>
              <a:t>received the October payments without the list of recipients for whom they received the payment. </a:t>
            </a:r>
          </a:p>
          <a:p>
            <a:pPr marL="0" indent="0">
              <a:buNone/>
            </a:pPr>
            <a:endParaRPr lang="en-US" sz="1100" dirty="0">
              <a:solidFill>
                <a:schemeClr val="tx1"/>
              </a:solidFill>
            </a:endParaRPr>
          </a:p>
          <a:p>
            <a:r>
              <a:rPr lang="en-US" sz="3100" dirty="0" smtClean="0">
                <a:solidFill>
                  <a:schemeClr val="tx1"/>
                </a:solidFill>
              </a:rPr>
              <a:t>Providers will receive this list with future payments.  However, if you receive information from the provider related to this, refer them to the facility listserv address. </a:t>
            </a:r>
            <a:r>
              <a:rPr lang="en-US" sz="3100" dirty="0" smtClean="0">
                <a:solidFill>
                  <a:schemeClr val="tx1"/>
                </a:solidFill>
                <a:hlinkClick r:id="rId2"/>
              </a:rPr>
              <a:t>tempfacpay@dhhs.nc.gov</a:t>
            </a:r>
            <a:r>
              <a:rPr lang="en-US" sz="3100" dirty="0" smtClean="0">
                <a:solidFill>
                  <a:schemeClr val="tx1"/>
                </a:solidFill>
              </a:rPr>
              <a:t> </a:t>
            </a:r>
          </a:p>
          <a:p>
            <a:pPr marL="0" indent="0">
              <a:buNone/>
            </a:pPr>
            <a:endParaRPr lang="en-US" sz="1100" dirty="0">
              <a:solidFill>
                <a:schemeClr val="tx1"/>
              </a:solidFill>
            </a:endParaRPr>
          </a:p>
          <a:p>
            <a:r>
              <a:rPr lang="en-US" sz="3100" dirty="0">
                <a:solidFill>
                  <a:schemeClr val="tx1"/>
                </a:solidFill>
              </a:rPr>
              <a:t>There are two reports for county staff to use in NCXPTR related to the payments.</a:t>
            </a:r>
          </a:p>
          <a:p>
            <a:pPr lvl="1"/>
            <a:r>
              <a:rPr lang="en-US" sz="2900" dirty="0">
                <a:solidFill>
                  <a:schemeClr val="tx1"/>
                </a:solidFill>
              </a:rPr>
              <a:t>DHREJA HB 1030 ELIG BY CNTY/WKR</a:t>
            </a:r>
          </a:p>
          <a:p>
            <a:pPr lvl="1"/>
            <a:r>
              <a:rPr lang="en-US" sz="2900" dirty="0">
                <a:solidFill>
                  <a:schemeClr val="tx1"/>
                </a:solidFill>
              </a:rPr>
              <a:t>DHREJA HB 1030 ELIB BY PROVIDER</a:t>
            </a:r>
          </a:p>
          <a:p>
            <a:pPr lvl="1"/>
            <a:endParaRPr lang="en-US" sz="3100" dirty="0" smtClean="0"/>
          </a:p>
          <a:p>
            <a:pPr lvl="1"/>
            <a:endParaRPr lang="en-US" sz="2000" dirty="0"/>
          </a:p>
        </p:txBody>
      </p:sp>
    </p:spTree>
    <p:extLst>
      <p:ext uri="{BB962C8B-B14F-4D97-AF65-F5344CB8AC3E}">
        <p14:creationId xmlns:p14="http://schemas.microsoft.com/office/powerpoint/2010/main" val="2024552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6</a:t>
            </a:fld>
            <a:endParaRPr lang="en-US"/>
          </a:p>
        </p:txBody>
      </p:sp>
      <p:sp>
        <p:nvSpPr>
          <p:cNvPr id="6" name="Title 5"/>
          <p:cNvSpPr>
            <a:spLocks noGrp="1"/>
          </p:cNvSpPr>
          <p:nvPr>
            <p:ph type="title"/>
          </p:nvPr>
        </p:nvSpPr>
        <p:spPr>
          <a:xfrm>
            <a:off x="733377" y="70130"/>
            <a:ext cx="5703282" cy="557215"/>
          </a:xfrm>
        </p:spPr>
        <p:txBody>
          <a:bodyPr/>
          <a:lstStyle/>
          <a:p>
            <a:pPr algn="ctr"/>
            <a:r>
              <a:rPr lang="en-US" b="1" dirty="0">
                <a:solidFill>
                  <a:schemeClr val="tx1"/>
                </a:solidFill>
              </a:rPr>
              <a:t>COLA 2017</a:t>
            </a:r>
          </a:p>
        </p:txBody>
      </p:sp>
      <p:sp>
        <p:nvSpPr>
          <p:cNvPr id="7" name="Content Placeholder 6"/>
          <p:cNvSpPr>
            <a:spLocks noGrp="1"/>
          </p:cNvSpPr>
          <p:nvPr>
            <p:ph idx="1"/>
          </p:nvPr>
        </p:nvSpPr>
        <p:spPr/>
        <p:txBody>
          <a:bodyPr>
            <a:normAutofit lnSpcReduction="10000"/>
          </a:bodyPr>
          <a:lstStyle/>
          <a:p>
            <a:r>
              <a:rPr lang="en-US" sz="2400" dirty="0">
                <a:solidFill>
                  <a:schemeClr val="tx1"/>
                </a:solidFill>
              </a:rPr>
              <a:t>DAAS has been working closely with NCFAST regarding automatic COLA updates for SA cases. </a:t>
            </a:r>
            <a:endParaRPr lang="en-US" sz="2400" dirty="0" smtClean="0">
              <a:solidFill>
                <a:schemeClr val="tx1"/>
              </a:solidFill>
            </a:endParaRPr>
          </a:p>
          <a:p>
            <a:pPr marL="0" indent="0">
              <a:buNone/>
            </a:pPr>
            <a:r>
              <a:rPr lang="en-US" sz="2400" dirty="0" smtClean="0">
                <a:solidFill>
                  <a:schemeClr val="tx1"/>
                </a:solidFill>
              </a:rPr>
              <a:t> </a:t>
            </a:r>
            <a:endParaRPr lang="en-US" sz="2400" dirty="0">
              <a:solidFill>
                <a:schemeClr val="tx1"/>
              </a:solidFill>
            </a:endParaRPr>
          </a:p>
          <a:p>
            <a:r>
              <a:rPr lang="en-US" sz="2400" dirty="0">
                <a:solidFill>
                  <a:schemeClr val="tx1"/>
                </a:solidFill>
              </a:rPr>
              <a:t>RSDI and VA increase for January 2017 affects all SA cases, except SA/IH.  The SA/IH cases are updated in April 2017 when the FPL increases. </a:t>
            </a:r>
            <a:endParaRPr lang="en-US" sz="2400" dirty="0" smtClean="0">
              <a:solidFill>
                <a:schemeClr val="tx1"/>
              </a:solidFill>
            </a:endParaRPr>
          </a:p>
          <a:p>
            <a:pPr marL="0" indent="0">
              <a:buNone/>
            </a:pPr>
            <a:endParaRPr lang="en-US" sz="2400" dirty="0">
              <a:solidFill>
                <a:schemeClr val="tx1"/>
              </a:solidFill>
            </a:endParaRPr>
          </a:p>
          <a:p>
            <a:r>
              <a:rPr lang="en-US" sz="2400" dirty="0">
                <a:solidFill>
                  <a:schemeClr val="tx1"/>
                </a:solidFill>
              </a:rPr>
              <a:t>Effective January 1, 2017, recipients of RSDI and/or SSI will receive a 0.3% monthly increase. </a:t>
            </a:r>
            <a:endParaRPr lang="en-US" sz="2400" dirty="0" smtClean="0">
              <a:solidFill>
                <a:schemeClr val="tx1"/>
              </a:solidFill>
            </a:endParaRPr>
          </a:p>
          <a:p>
            <a:pPr marL="0" indent="0">
              <a:buNone/>
            </a:pPr>
            <a:r>
              <a:rPr lang="en-US" sz="2400" dirty="0" smtClean="0">
                <a:solidFill>
                  <a:schemeClr val="tx1"/>
                </a:solidFill>
              </a:rPr>
              <a:t> </a:t>
            </a:r>
            <a:endParaRPr lang="en-US" sz="2400" dirty="0">
              <a:solidFill>
                <a:schemeClr val="tx1"/>
              </a:solidFill>
            </a:endParaRPr>
          </a:p>
          <a:p>
            <a:r>
              <a:rPr lang="en-US" sz="2400" dirty="0">
                <a:solidFill>
                  <a:schemeClr val="tx1"/>
                </a:solidFill>
              </a:rPr>
              <a:t>Effective January 1, 2017, most recipients of Veteran’s Benefits will receive a 0.3% COLA increase in their monthly benefits.</a:t>
            </a:r>
          </a:p>
          <a:p>
            <a:endParaRPr lang="en-US" sz="2400" dirty="0"/>
          </a:p>
          <a:p>
            <a:endParaRPr lang="en-US" dirty="0"/>
          </a:p>
        </p:txBody>
      </p:sp>
    </p:spTree>
    <p:extLst>
      <p:ext uri="{BB962C8B-B14F-4D97-AF65-F5344CB8AC3E}">
        <p14:creationId xmlns:p14="http://schemas.microsoft.com/office/powerpoint/2010/main" val="1305212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7</a:t>
            </a:fld>
            <a:endParaRPr lang="en-US"/>
          </a:p>
        </p:txBody>
      </p:sp>
      <p:sp>
        <p:nvSpPr>
          <p:cNvPr id="3" name="Title 2"/>
          <p:cNvSpPr>
            <a:spLocks noGrp="1"/>
          </p:cNvSpPr>
          <p:nvPr>
            <p:ph type="title"/>
          </p:nvPr>
        </p:nvSpPr>
        <p:spPr/>
        <p:txBody>
          <a:bodyPr/>
          <a:lstStyle/>
          <a:p>
            <a:pPr algn="ctr"/>
            <a:r>
              <a:rPr lang="en-US" b="1" dirty="0" smtClean="0"/>
              <a:t>        </a:t>
            </a:r>
            <a:r>
              <a:rPr lang="en-US" b="1" dirty="0" smtClean="0">
                <a:solidFill>
                  <a:schemeClr val="tx1"/>
                </a:solidFill>
              </a:rPr>
              <a:t>COLA 2017 (cont’d)</a:t>
            </a:r>
            <a:endParaRPr lang="en-US" b="1" dirty="0">
              <a:solidFill>
                <a:schemeClr val="tx1"/>
              </a:solidFill>
            </a:endParaRPr>
          </a:p>
        </p:txBody>
      </p:sp>
      <p:sp>
        <p:nvSpPr>
          <p:cNvPr id="5" name="Content Placeholder 4"/>
          <p:cNvSpPr>
            <a:spLocks noGrp="1"/>
          </p:cNvSpPr>
          <p:nvPr>
            <p:ph idx="1"/>
          </p:nvPr>
        </p:nvSpPr>
        <p:spPr/>
        <p:txBody>
          <a:bodyPr>
            <a:normAutofit lnSpcReduction="10000"/>
          </a:bodyPr>
          <a:lstStyle/>
          <a:p>
            <a:r>
              <a:rPr lang="en-US" sz="2400" dirty="0">
                <a:solidFill>
                  <a:schemeClr val="tx1"/>
                </a:solidFill>
              </a:rPr>
              <a:t>Effective January 1, 2017, the SSI federal benefit rate (</a:t>
            </a:r>
            <a:r>
              <a:rPr lang="en-US" sz="2400" dirty="0" err="1">
                <a:solidFill>
                  <a:schemeClr val="tx1"/>
                </a:solidFill>
              </a:rPr>
              <a:t>FBR</a:t>
            </a:r>
            <a:r>
              <a:rPr lang="en-US" sz="2400" dirty="0">
                <a:solidFill>
                  <a:schemeClr val="tx1"/>
                </a:solidFill>
              </a:rPr>
              <a:t>) for an individual will increase to $735.00 per month</a:t>
            </a:r>
            <a:r>
              <a:rPr lang="en-US" sz="2400" dirty="0" smtClean="0">
                <a:solidFill>
                  <a:schemeClr val="tx1"/>
                </a:solidFill>
              </a:rPr>
              <a:t>.</a:t>
            </a:r>
          </a:p>
          <a:p>
            <a:pPr marL="0" indent="0">
              <a:buNone/>
            </a:pPr>
            <a:endParaRPr lang="en-US" sz="2400" dirty="0">
              <a:solidFill>
                <a:schemeClr val="tx1"/>
              </a:solidFill>
            </a:endParaRPr>
          </a:p>
          <a:p>
            <a:r>
              <a:rPr lang="en-US" sz="2400" dirty="0" err="1">
                <a:solidFill>
                  <a:schemeClr val="tx1"/>
                </a:solidFill>
              </a:rPr>
              <a:t>DAAS</a:t>
            </a:r>
            <a:r>
              <a:rPr lang="en-US" sz="2400" dirty="0">
                <a:solidFill>
                  <a:schemeClr val="tx1"/>
                </a:solidFill>
              </a:rPr>
              <a:t> will be providing written guidance to county DSS staff regarding reports, automatic update, cases that are not updated, etc. soon.  </a:t>
            </a:r>
            <a:endParaRPr lang="en-US" sz="2400" dirty="0" smtClean="0">
              <a:solidFill>
                <a:schemeClr val="tx1"/>
              </a:solidFill>
            </a:endParaRPr>
          </a:p>
          <a:p>
            <a:pPr marL="0" indent="0">
              <a:buNone/>
            </a:pPr>
            <a:endParaRPr lang="en-US" sz="2400" dirty="0">
              <a:solidFill>
                <a:schemeClr val="tx1"/>
              </a:solidFill>
            </a:endParaRPr>
          </a:p>
          <a:p>
            <a:r>
              <a:rPr lang="en-US" sz="2400" dirty="0">
                <a:solidFill>
                  <a:schemeClr val="tx1"/>
                </a:solidFill>
              </a:rPr>
              <a:t>Always evaluate for Medicaid as </a:t>
            </a:r>
            <a:r>
              <a:rPr lang="en-US" sz="2400" dirty="0" err="1">
                <a:solidFill>
                  <a:schemeClr val="tx1"/>
                </a:solidFill>
              </a:rPr>
              <a:t>Passalong</a:t>
            </a:r>
            <a:r>
              <a:rPr lang="en-US" sz="2400" dirty="0">
                <a:solidFill>
                  <a:schemeClr val="tx1"/>
                </a:solidFill>
              </a:rPr>
              <a:t> when a SA case terminates and the individual continues to remain in the adult care home. Social Security income increased only due to the COLA, should always be eligible for Medicaid </a:t>
            </a:r>
            <a:r>
              <a:rPr lang="en-US" sz="2400" dirty="0" err="1">
                <a:solidFill>
                  <a:schemeClr val="tx1"/>
                </a:solidFill>
              </a:rPr>
              <a:t>P</a:t>
            </a:r>
            <a:r>
              <a:rPr lang="en-US" sz="2400" dirty="0" err="1" smtClean="0">
                <a:solidFill>
                  <a:schemeClr val="tx1"/>
                </a:solidFill>
              </a:rPr>
              <a:t>assalong</a:t>
            </a:r>
            <a:r>
              <a:rPr lang="en-US" sz="2400" dirty="0" smtClean="0">
                <a:solidFill>
                  <a:schemeClr val="tx1"/>
                </a:solidFill>
              </a:rPr>
              <a:t> </a:t>
            </a:r>
            <a:r>
              <a:rPr lang="en-US" sz="2400" dirty="0">
                <a:solidFill>
                  <a:schemeClr val="tx1"/>
                </a:solidFill>
              </a:rPr>
              <a:t>as long as they remain in a facility. See MA –2110.   </a:t>
            </a:r>
          </a:p>
          <a:p>
            <a:endParaRPr lang="en-US" dirty="0"/>
          </a:p>
        </p:txBody>
      </p:sp>
    </p:spTree>
    <p:extLst>
      <p:ext uri="{BB962C8B-B14F-4D97-AF65-F5344CB8AC3E}">
        <p14:creationId xmlns:p14="http://schemas.microsoft.com/office/powerpoint/2010/main" val="4079755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8</a:t>
            </a:fld>
            <a:endParaRPr lang="en-US"/>
          </a:p>
        </p:txBody>
      </p:sp>
      <p:sp>
        <p:nvSpPr>
          <p:cNvPr id="6" name="Title 5"/>
          <p:cNvSpPr>
            <a:spLocks noGrp="1"/>
          </p:cNvSpPr>
          <p:nvPr>
            <p:ph type="title"/>
          </p:nvPr>
        </p:nvSpPr>
        <p:spPr/>
        <p:txBody>
          <a:bodyPr/>
          <a:lstStyle/>
          <a:p>
            <a:r>
              <a:rPr lang="en-US" b="1" dirty="0">
                <a:solidFill>
                  <a:schemeClr val="tx1"/>
                </a:solidFill>
              </a:rPr>
              <a:t>Facility License Updates for 2017</a:t>
            </a:r>
          </a:p>
        </p:txBody>
      </p:sp>
      <p:sp>
        <p:nvSpPr>
          <p:cNvPr id="7" name="Content Placeholder 6"/>
          <p:cNvSpPr>
            <a:spLocks noGrp="1"/>
          </p:cNvSpPr>
          <p:nvPr>
            <p:ph idx="1"/>
          </p:nvPr>
        </p:nvSpPr>
        <p:spPr>
          <a:xfrm>
            <a:off x="225468" y="977154"/>
            <a:ext cx="8728293" cy="5378822"/>
          </a:xfrm>
        </p:spPr>
        <p:txBody>
          <a:bodyPr>
            <a:normAutofit fontScale="92500"/>
          </a:bodyPr>
          <a:lstStyle/>
          <a:p>
            <a:r>
              <a:rPr lang="en-US" sz="2400" dirty="0">
                <a:solidFill>
                  <a:schemeClr val="tx1"/>
                </a:solidFill>
              </a:rPr>
              <a:t>Each facility licensed to receive SA benefits, must submit information to the Department of Health and Service Regulation (DHSR) to obtain an updated license each calendar year.  </a:t>
            </a:r>
          </a:p>
          <a:p>
            <a:r>
              <a:rPr lang="en-US" sz="2400" dirty="0">
                <a:solidFill>
                  <a:schemeClr val="tx1"/>
                </a:solidFill>
              </a:rPr>
              <a:t>The license certification period is indicated in NCFAST.  </a:t>
            </a:r>
          </a:p>
          <a:p>
            <a:r>
              <a:rPr lang="en-US" sz="2400" dirty="0">
                <a:solidFill>
                  <a:schemeClr val="tx1"/>
                </a:solidFill>
              </a:rPr>
              <a:t>If the facility’s license is not updated with 12/31/2017 as the “closed” </a:t>
            </a:r>
            <a:r>
              <a:rPr lang="en-US" sz="2400" dirty="0" smtClean="0">
                <a:solidFill>
                  <a:schemeClr val="tx1"/>
                </a:solidFill>
              </a:rPr>
              <a:t>date, this </a:t>
            </a:r>
            <a:r>
              <a:rPr lang="en-US" sz="2400" dirty="0">
                <a:solidFill>
                  <a:schemeClr val="tx1"/>
                </a:solidFill>
              </a:rPr>
              <a:t>facility may no longer be licensed. </a:t>
            </a:r>
            <a:r>
              <a:rPr lang="en-US" sz="2400" dirty="0" smtClean="0">
                <a:solidFill>
                  <a:schemeClr val="tx1"/>
                </a:solidFill>
              </a:rPr>
              <a:t> A SA </a:t>
            </a:r>
            <a:r>
              <a:rPr lang="en-US" sz="2400" dirty="0">
                <a:solidFill>
                  <a:schemeClr val="tx1"/>
                </a:solidFill>
              </a:rPr>
              <a:t>case should not </a:t>
            </a:r>
            <a:r>
              <a:rPr lang="en-US" sz="2400" dirty="0" smtClean="0">
                <a:solidFill>
                  <a:schemeClr val="tx1"/>
                </a:solidFill>
              </a:rPr>
              <a:t>be </a:t>
            </a:r>
            <a:r>
              <a:rPr lang="en-US" sz="2400" dirty="0" err="1" smtClean="0">
                <a:solidFill>
                  <a:schemeClr val="tx1"/>
                </a:solidFill>
              </a:rPr>
              <a:t>recertifed</a:t>
            </a:r>
            <a:r>
              <a:rPr lang="en-US" sz="2400" dirty="0" smtClean="0">
                <a:solidFill>
                  <a:schemeClr val="tx1"/>
                </a:solidFill>
              </a:rPr>
              <a:t> or approved if the facility is not updated. </a:t>
            </a: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kern="600" dirty="0"/>
          </a:p>
          <a:p>
            <a:r>
              <a:rPr lang="en-US" sz="2400" dirty="0">
                <a:solidFill>
                  <a:schemeClr val="tx1"/>
                </a:solidFill>
              </a:rPr>
              <a:t>If not updated, please submit this information to the SA listserv for assistance.  Our SA team works with </a:t>
            </a:r>
            <a:r>
              <a:rPr lang="en-US" sz="2400" dirty="0" err="1">
                <a:solidFill>
                  <a:schemeClr val="tx1"/>
                </a:solidFill>
              </a:rPr>
              <a:t>DHSR</a:t>
            </a:r>
            <a:r>
              <a:rPr lang="en-US" sz="2400" dirty="0">
                <a:solidFill>
                  <a:schemeClr val="tx1"/>
                </a:solidFill>
              </a:rPr>
              <a:t> and the facility with any information needed to assist in updating the information as timely as possible.  </a:t>
            </a:r>
          </a:p>
          <a:p>
            <a:endParaRPr lang="en-US" kern="600" dirty="0" smtClean="0"/>
          </a:p>
          <a:p>
            <a:endParaRPr lang="en-US" kern="600" dirty="0"/>
          </a:p>
          <a:p>
            <a:endParaRPr lang="en-US" kern="600" dirty="0"/>
          </a:p>
          <a:p>
            <a:pPr marL="0" indent="0">
              <a:buNone/>
            </a:pP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55661088"/>
              </p:ext>
            </p:extLst>
          </p:nvPr>
        </p:nvGraphicFramePr>
        <p:xfrm>
          <a:off x="449356" y="3523130"/>
          <a:ext cx="7842996" cy="887506"/>
        </p:xfrm>
        <a:graphic>
          <a:graphicData uri="http://schemas.openxmlformats.org/drawingml/2006/table">
            <a:tbl>
              <a:tblPr firstRow="1" firstCol="1" bandRow="1"/>
              <a:tblGrid>
                <a:gridCol w="438872">
                  <a:extLst>
                    <a:ext uri="{9D8B030D-6E8A-4147-A177-3AD203B41FA5}">
                      <a16:colId xmlns:a16="http://schemas.microsoft.com/office/drawing/2014/main" xmlns="" val="20000"/>
                    </a:ext>
                  </a:extLst>
                </a:gridCol>
                <a:gridCol w="877743">
                  <a:extLst>
                    <a:ext uri="{9D8B030D-6E8A-4147-A177-3AD203B41FA5}">
                      <a16:colId xmlns:a16="http://schemas.microsoft.com/office/drawing/2014/main" xmlns="" val="20001"/>
                    </a:ext>
                  </a:extLst>
                </a:gridCol>
                <a:gridCol w="768024">
                  <a:extLst>
                    <a:ext uri="{9D8B030D-6E8A-4147-A177-3AD203B41FA5}">
                      <a16:colId xmlns:a16="http://schemas.microsoft.com/office/drawing/2014/main" xmlns="" val="20002"/>
                    </a:ext>
                  </a:extLst>
                </a:gridCol>
                <a:gridCol w="658307">
                  <a:extLst>
                    <a:ext uri="{9D8B030D-6E8A-4147-A177-3AD203B41FA5}">
                      <a16:colId xmlns:a16="http://schemas.microsoft.com/office/drawing/2014/main" xmlns="" val="20003"/>
                    </a:ext>
                  </a:extLst>
                </a:gridCol>
                <a:gridCol w="340540">
                  <a:extLst>
                    <a:ext uri="{9D8B030D-6E8A-4147-A177-3AD203B41FA5}">
                      <a16:colId xmlns:a16="http://schemas.microsoft.com/office/drawing/2014/main" xmlns="" val="20004"/>
                    </a:ext>
                  </a:extLst>
                </a:gridCol>
                <a:gridCol w="592061">
                  <a:extLst>
                    <a:ext uri="{9D8B030D-6E8A-4147-A177-3AD203B41FA5}">
                      <a16:colId xmlns:a16="http://schemas.microsoft.com/office/drawing/2014/main" xmlns="" val="20005"/>
                    </a:ext>
                  </a:extLst>
                </a:gridCol>
                <a:gridCol w="665012">
                  <a:extLst>
                    <a:ext uri="{9D8B030D-6E8A-4147-A177-3AD203B41FA5}">
                      <a16:colId xmlns:a16="http://schemas.microsoft.com/office/drawing/2014/main" xmlns="" val="20006"/>
                    </a:ext>
                  </a:extLst>
                </a:gridCol>
                <a:gridCol w="596743">
                  <a:extLst>
                    <a:ext uri="{9D8B030D-6E8A-4147-A177-3AD203B41FA5}">
                      <a16:colId xmlns:a16="http://schemas.microsoft.com/office/drawing/2014/main" xmlns="" val="20007"/>
                    </a:ext>
                  </a:extLst>
                </a:gridCol>
                <a:gridCol w="658307">
                  <a:extLst>
                    <a:ext uri="{9D8B030D-6E8A-4147-A177-3AD203B41FA5}">
                      <a16:colId xmlns:a16="http://schemas.microsoft.com/office/drawing/2014/main" xmlns="" val="20008"/>
                    </a:ext>
                  </a:extLst>
                </a:gridCol>
                <a:gridCol w="658307">
                  <a:extLst>
                    <a:ext uri="{9D8B030D-6E8A-4147-A177-3AD203B41FA5}">
                      <a16:colId xmlns:a16="http://schemas.microsoft.com/office/drawing/2014/main" xmlns="" val="20009"/>
                    </a:ext>
                  </a:extLst>
                </a:gridCol>
                <a:gridCol w="1589080">
                  <a:extLst>
                    <a:ext uri="{9D8B030D-6E8A-4147-A177-3AD203B41FA5}">
                      <a16:colId xmlns:a16="http://schemas.microsoft.com/office/drawing/2014/main" xmlns="" val="20010"/>
                    </a:ext>
                  </a:extLst>
                </a:gridCol>
              </a:tblGrid>
              <a:tr h="257826">
                <a:tc>
                  <a:txBody>
                    <a:bodyPr/>
                    <a:lstStyle/>
                    <a:p>
                      <a:pPr>
                        <a:lnSpc>
                          <a:spcPct val="107000"/>
                        </a:lnSpc>
                      </a:pPr>
                      <a:endParaRPr lang="en-US" sz="1100" dirty="0">
                        <a:effectLst/>
                        <a:latin typeface="Calibri" panose="020F0502020204030204" pitchFamily="34" charset="0"/>
                      </a:endParaRPr>
                    </a:p>
                  </a:txBody>
                  <a:tcPr marL="0" marR="0" marT="0" marB="0" anchor="ctr">
                    <a:lnL>
                      <a:noFill/>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Facility Type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State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Zip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Phone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Addr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SA Eligible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Civil Rights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w="12700" cap="flat" cmpd="sng" algn="ctr">
                      <a:solidFill>
                        <a:srgbClr val="FEE3A0"/>
                      </a:solidFill>
                      <a:prstDash val="solid"/>
                      <a:round/>
                      <a:headEnd type="none" w="med" len="med"/>
                      <a:tailEnd type="none" w="med" len="med"/>
                    </a:lnR>
                    <a:lnT>
                      <a:noFill/>
                    </a:lnT>
                    <a:lnB w="12700" cap="flat" cmpd="sng" algn="ctr">
                      <a:solidFill>
                        <a:srgbClr val="FABA4D"/>
                      </a:solidFill>
                      <a:prstDash val="solid"/>
                      <a:round/>
                      <a:headEnd type="none" w="med" len="med"/>
                      <a:tailEnd type="none" w="med" len="med"/>
                    </a:lnB>
                    <a:solidFill>
                      <a:srgbClr val="FBCB5D"/>
                    </a:solidFill>
                  </a:tcPr>
                </a:tc>
                <a:tc>
                  <a:txBody>
                    <a:bodyPr/>
                    <a:lstStyle/>
                    <a:p>
                      <a:pPr marL="0" marR="0">
                        <a:lnSpc>
                          <a:spcPct val="107000"/>
                        </a:lnSpc>
                        <a:spcBef>
                          <a:spcPts val="0"/>
                        </a:spcBef>
                        <a:spcAft>
                          <a:spcPts val="800"/>
                        </a:spcAft>
                      </a:pP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Closed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EE3A0"/>
                      </a:solidFill>
                      <a:prstDash val="solid"/>
                      <a:round/>
                      <a:headEnd type="none" w="med" len="med"/>
                      <a:tailEnd type="none" w="med" len="med"/>
                    </a:lnL>
                    <a:lnR>
                      <a:noFill/>
                    </a:lnR>
                    <a:lnT>
                      <a:noFill/>
                    </a:lnT>
                    <a:lnB w="12700" cap="flat" cmpd="sng" algn="ctr">
                      <a:solidFill>
                        <a:srgbClr val="FABA4D"/>
                      </a:solidFill>
                      <a:prstDash val="solid"/>
                      <a:round/>
                      <a:headEnd type="none" w="med" len="med"/>
                      <a:tailEnd type="none" w="med" len="med"/>
                    </a:lnB>
                    <a:solidFill>
                      <a:srgbClr val="FBCB5D"/>
                    </a:solidFill>
                  </a:tcPr>
                </a:tc>
                <a:extLst>
                  <a:ext uri="{0D108BD9-81ED-4DB2-BD59-A6C34878D82A}">
                    <a16:rowId xmlns:a16="http://schemas.microsoft.com/office/drawing/2014/main" xmlns="" val="10000"/>
                  </a:ext>
                </a:extLst>
              </a:tr>
              <a:tr h="629680">
                <a:tc>
                  <a:txBody>
                    <a:bodyPr/>
                    <a:lstStyle/>
                    <a:p>
                      <a:pPr marL="0" marR="0">
                        <a:lnSpc>
                          <a:spcPct val="107000"/>
                        </a:lnSpc>
                        <a:spcBef>
                          <a:spcPts val="0"/>
                        </a:spcBef>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941" marR="0"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BRIGHTSIDE HOMES INC. - 90691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Domiciliary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RALEIGH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27612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(919)781-2559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Mailing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tc>
                  <a:txBody>
                    <a:bodyPr/>
                    <a:lstStyle/>
                    <a:p>
                      <a:pPr marL="0" marR="0">
                        <a:lnSpc>
                          <a:spcPct val="107000"/>
                        </a:lnSpc>
                        <a:spcBef>
                          <a:spcPts val="0"/>
                        </a:spcBef>
                        <a:spcAft>
                          <a:spcPts val="800"/>
                        </a:spcAft>
                      </a:pPr>
                      <a:r>
                        <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12/31/2016</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941" marR="91941" marT="45971" marB="45971" anchor="ctr">
                    <a:lnL>
                      <a:noFill/>
                    </a:lnL>
                    <a:lnR>
                      <a:noFill/>
                    </a:lnR>
                    <a:lnT w="12700" cap="flat" cmpd="sng" algn="ctr">
                      <a:solidFill>
                        <a:srgbClr val="FABA4D"/>
                      </a:solidFill>
                      <a:prstDash val="solid"/>
                      <a:round/>
                      <a:headEnd type="none" w="med" len="med"/>
                      <a:tailEnd type="none" w="med" len="med"/>
                    </a:lnT>
                    <a:lnB>
                      <a:noFill/>
                    </a:lnB>
                    <a:solidFill>
                      <a:srgbClr val="E6ECF4"/>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5628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9</a:t>
            </a:fld>
            <a:endParaRPr lang="en-US"/>
          </a:p>
        </p:txBody>
      </p:sp>
      <p:sp>
        <p:nvSpPr>
          <p:cNvPr id="6" name="Title 5"/>
          <p:cNvSpPr>
            <a:spLocks noGrp="1"/>
          </p:cNvSpPr>
          <p:nvPr>
            <p:ph type="title"/>
          </p:nvPr>
        </p:nvSpPr>
        <p:spPr>
          <a:xfrm>
            <a:off x="1084729" y="125506"/>
            <a:ext cx="5324950" cy="732167"/>
          </a:xfrm>
        </p:spPr>
        <p:txBody>
          <a:bodyPr>
            <a:normAutofit fontScale="90000"/>
          </a:bodyPr>
          <a:lstStyle/>
          <a:p>
            <a:pPr algn="ctr"/>
            <a:r>
              <a:rPr lang="en-US" dirty="0"/>
              <a:t> </a:t>
            </a:r>
            <a:r>
              <a:rPr lang="en-US" b="1" dirty="0">
                <a:solidFill>
                  <a:schemeClr val="tx1"/>
                </a:solidFill>
              </a:rPr>
              <a:t>Payments to a Deceased </a:t>
            </a:r>
            <a:r>
              <a:rPr lang="en-US" b="1" dirty="0" smtClean="0">
                <a:solidFill>
                  <a:schemeClr val="tx1"/>
                </a:solidFill>
              </a:rPr>
              <a:t>Beneficiary</a:t>
            </a:r>
            <a:br>
              <a:rPr lang="en-US" b="1" dirty="0" smtClean="0">
                <a:solidFill>
                  <a:schemeClr val="tx1"/>
                </a:solidFill>
              </a:rPr>
            </a:br>
            <a:r>
              <a:rPr lang="en-US" b="1" dirty="0" smtClean="0">
                <a:solidFill>
                  <a:schemeClr val="tx1"/>
                </a:solidFill>
              </a:rPr>
              <a:t>IEM -16010.60</a:t>
            </a:r>
            <a:r>
              <a:rPr lang="en-US" dirty="0">
                <a:solidFill>
                  <a:schemeClr val="tx1"/>
                </a:solidFill>
              </a:rPr>
              <a:t/>
            </a:r>
            <a:br>
              <a:rPr lang="en-US" dirty="0">
                <a:solidFill>
                  <a:schemeClr val="tx1"/>
                </a:solidFill>
              </a:rPr>
            </a:br>
            <a:endParaRPr lang="en-US" dirty="0">
              <a:solidFill>
                <a:schemeClr val="tx1"/>
              </a:solidFill>
            </a:endParaRPr>
          </a:p>
        </p:txBody>
      </p:sp>
      <p:sp>
        <p:nvSpPr>
          <p:cNvPr id="7" name="Content Placeholder 6"/>
          <p:cNvSpPr>
            <a:spLocks noGrp="1"/>
          </p:cNvSpPr>
          <p:nvPr>
            <p:ph idx="1"/>
          </p:nvPr>
        </p:nvSpPr>
        <p:spPr>
          <a:xfrm>
            <a:off x="628649" y="950259"/>
            <a:ext cx="7923679" cy="5342965"/>
          </a:xfrm>
        </p:spPr>
        <p:txBody>
          <a:bodyPr>
            <a:normAutofit lnSpcReduction="10000"/>
          </a:bodyPr>
          <a:lstStyle/>
          <a:p>
            <a:pPr marL="0" indent="0">
              <a:buNone/>
            </a:pPr>
            <a:r>
              <a:rPr lang="en-US" dirty="0" smtClean="0">
                <a:solidFill>
                  <a:schemeClr val="tx1"/>
                </a:solidFill>
              </a:rPr>
              <a:t>Payments </a:t>
            </a:r>
            <a:r>
              <a:rPr lang="en-US" dirty="0">
                <a:solidFill>
                  <a:schemeClr val="tx1"/>
                </a:solidFill>
              </a:rPr>
              <a:t>to a Deceased Beneficiary provides the following guidance:</a:t>
            </a:r>
            <a:endParaRPr lang="en-US" b="1" dirty="0">
              <a:solidFill>
                <a:schemeClr val="tx1"/>
              </a:solidFill>
            </a:endParaRPr>
          </a:p>
          <a:p>
            <a:pPr marL="0" indent="0">
              <a:buNone/>
            </a:pPr>
            <a:r>
              <a:rPr lang="en-US" b="1" dirty="0">
                <a:solidFill>
                  <a:schemeClr val="tx1"/>
                </a:solidFill>
              </a:rPr>
              <a:t>	 EBT Cash Card</a:t>
            </a:r>
          </a:p>
          <a:p>
            <a:pPr lvl="2"/>
            <a:r>
              <a:rPr lang="en-US" sz="1800" dirty="0">
                <a:solidFill>
                  <a:schemeClr val="tx1"/>
                </a:solidFill>
              </a:rPr>
              <a:t>If the benefits are on an EBT card, obtain the card, and send the EBT card to the clerk of court.  The clerk of court will make the determination to retrieve any funds off the card that are payable to the estate, the county DSS and/or to the facility. </a:t>
            </a:r>
          </a:p>
          <a:p>
            <a:r>
              <a:rPr lang="en-US" dirty="0">
                <a:solidFill>
                  <a:schemeClr val="tx1"/>
                </a:solidFill>
              </a:rPr>
              <a:t>Our Division has been working with the Attorney’s General’s office regarding the </a:t>
            </a:r>
            <a:r>
              <a:rPr lang="en-US" dirty="0" smtClean="0">
                <a:solidFill>
                  <a:schemeClr val="tx1"/>
                </a:solidFill>
              </a:rPr>
              <a:t>Clerk </a:t>
            </a:r>
            <a:r>
              <a:rPr lang="en-US" dirty="0">
                <a:solidFill>
                  <a:schemeClr val="tx1"/>
                </a:solidFill>
              </a:rPr>
              <a:t>of Court not being able to withdraw the SA funds from the EBT cash card.  </a:t>
            </a:r>
            <a:endParaRPr lang="en-US" dirty="0" smtClean="0">
              <a:solidFill>
                <a:schemeClr val="tx1"/>
              </a:solidFill>
            </a:endParaRPr>
          </a:p>
          <a:p>
            <a:pPr marL="0" indent="0">
              <a:buNone/>
            </a:pPr>
            <a:endParaRPr lang="en-US" sz="900" dirty="0">
              <a:solidFill>
                <a:schemeClr val="tx1"/>
              </a:solidFill>
            </a:endParaRPr>
          </a:p>
          <a:p>
            <a:r>
              <a:rPr lang="en-US" dirty="0">
                <a:solidFill>
                  <a:schemeClr val="tx1"/>
                </a:solidFill>
              </a:rPr>
              <a:t>The AG’s Office has confirmed that the </a:t>
            </a:r>
            <a:r>
              <a:rPr lang="en-US" i="1" dirty="0">
                <a:solidFill>
                  <a:schemeClr val="tx1"/>
                </a:solidFill>
              </a:rPr>
              <a:t>NC Division of Aging and Adult Services is the only agency that has the authority to authorize recoupment of SA funds, (in limited situations), via the Repay Option when SA funds are deposited onto the EBT Card of a deceased SA recipient</a:t>
            </a:r>
            <a:r>
              <a:rPr lang="en-US" i="1" dirty="0" smtClean="0">
                <a:solidFill>
                  <a:schemeClr val="tx1"/>
                </a:solidFill>
              </a:rPr>
              <a:t>.</a:t>
            </a:r>
          </a:p>
          <a:p>
            <a:endParaRPr lang="en-US" sz="900" dirty="0">
              <a:solidFill>
                <a:schemeClr val="tx1"/>
              </a:solidFill>
            </a:endParaRPr>
          </a:p>
          <a:p>
            <a:r>
              <a:rPr lang="en-US" b="1" dirty="0">
                <a:solidFill>
                  <a:schemeClr val="tx1"/>
                </a:solidFill>
              </a:rPr>
              <a:t>A COUNTY DSS CAN NOT AND SHOULD NOT USE OR KEY THE REPAY FUNCTION FOR RECOUPMENT OF SPECIAL ASSISTANCE BENEFITS WITHOUT WRITTEN APPROVAL FROM OUR OFFICE</a:t>
            </a:r>
            <a:r>
              <a:rPr lang="en-US" b="1" dirty="0" smtClean="0">
                <a:solidFill>
                  <a:schemeClr val="tx1"/>
                </a:solidFill>
              </a:rPr>
              <a:t>.</a:t>
            </a:r>
          </a:p>
          <a:p>
            <a:pPr marL="0" indent="0">
              <a:buNone/>
            </a:pPr>
            <a:endParaRPr lang="en-US" sz="900" b="1" dirty="0">
              <a:solidFill>
                <a:schemeClr val="tx1"/>
              </a:solidFill>
            </a:endParaRPr>
          </a:p>
          <a:p>
            <a:r>
              <a:rPr lang="en-US" b="1" dirty="0" smtClean="0">
                <a:solidFill>
                  <a:schemeClr val="tx1"/>
                </a:solidFill>
              </a:rPr>
              <a:t>When this situation occurs, please contact the SA </a:t>
            </a:r>
            <a:r>
              <a:rPr lang="en-US" b="1" dirty="0">
                <a:solidFill>
                  <a:schemeClr val="tx1"/>
                </a:solidFill>
              </a:rPr>
              <a:t>Listserv for </a:t>
            </a:r>
            <a:r>
              <a:rPr lang="en-US" b="1" dirty="0" smtClean="0">
                <a:solidFill>
                  <a:schemeClr val="tx1"/>
                </a:solidFill>
              </a:rPr>
              <a:t>more information. </a:t>
            </a:r>
            <a:endParaRPr lang="en-US" dirty="0">
              <a:solidFill>
                <a:schemeClr val="tx1"/>
              </a:solidFill>
            </a:endParaRPr>
          </a:p>
        </p:txBody>
      </p:sp>
    </p:spTree>
    <p:extLst>
      <p:ext uri="{BB962C8B-B14F-4D97-AF65-F5344CB8AC3E}">
        <p14:creationId xmlns:p14="http://schemas.microsoft.com/office/powerpoint/2010/main" val="1877512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TotalTime>
  <Words>1140</Words>
  <Application>Microsoft Office PowerPoint</Application>
  <PresentationFormat>On-screen Show (4:3)</PresentationFormat>
  <Paragraphs>168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2_Office Theme</vt:lpstr>
      <vt:lpstr>Special Assistance Team Division of Aging &amp; Adult Services</vt:lpstr>
      <vt:lpstr>Your Special Assistance Team</vt:lpstr>
      <vt:lpstr>What’s new in Special Assistance?</vt:lpstr>
      <vt:lpstr>Temporary Financial Assistance for Facilities Licensed to Accept Special Assistance (SA) Payments: </vt:lpstr>
      <vt:lpstr>Temporary Financial Assistance for Facilities Licensed to Accept Special Assistance (SA) Payments:</vt:lpstr>
      <vt:lpstr>COLA 2017</vt:lpstr>
      <vt:lpstr>        COLA 2017 (cont’d)</vt:lpstr>
      <vt:lpstr>Facility License Updates for 2017</vt:lpstr>
      <vt:lpstr> Payments to a Deceased Beneficiary IEM -16010.60 </vt:lpstr>
      <vt:lpstr>Valid FL-2 Requirements for Ongoing Recipients</vt:lpstr>
      <vt:lpstr>Valid FL-2 Requirements for Ongoing Recipients</vt:lpstr>
      <vt:lpstr>Special Assistance Policy Monitoring  SFY 16-17</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Sutton, Valerie</cp:lastModifiedBy>
  <cp:revision>52</cp:revision>
  <cp:lastPrinted>2016-12-01T17:09:53Z</cp:lastPrinted>
  <dcterms:created xsi:type="dcterms:W3CDTF">2015-07-07T20:02:11Z</dcterms:created>
  <dcterms:modified xsi:type="dcterms:W3CDTF">2016-12-06T13:36:05Z</dcterms:modified>
</cp:coreProperties>
</file>