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93" r:id="rId4"/>
    <p:sldMasterId id="2147483822" r:id="rId5"/>
    <p:sldMasterId id="2147483835" r:id="rId6"/>
    <p:sldMasterId id="2147483847" r:id="rId7"/>
  </p:sldMasterIdLst>
  <p:notesMasterIdLst>
    <p:notesMasterId r:id="rId18"/>
  </p:notesMasterIdLst>
  <p:handoutMasterIdLst>
    <p:handoutMasterId r:id="rId19"/>
  </p:handoutMasterIdLst>
  <p:sldIdLst>
    <p:sldId id="333" r:id="rId8"/>
    <p:sldId id="873" r:id="rId9"/>
    <p:sldId id="1723" r:id="rId10"/>
    <p:sldId id="3964" r:id="rId11"/>
    <p:sldId id="3961" r:id="rId12"/>
    <p:sldId id="3960" r:id="rId13"/>
    <p:sldId id="3962" r:id="rId14"/>
    <p:sldId id="3965" r:id="rId15"/>
    <p:sldId id="3966" r:id="rId16"/>
    <p:sldId id="1750" r:id="rId17"/>
  </p:sldIdLst>
  <p:sldSz cx="9144000" cy="6858000" type="screen4x3"/>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96">
          <p15:clr>
            <a:srgbClr val="A4A3A4"/>
          </p15:clr>
        </p15:guide>
        <p15:guide id="2" pos="3600">
          <p15:clr>
            <a:srgbClr val="A4A3A4"/>
          </p15:clr>
        </p15:guide>
        <p15:guide id="3" orient="horz" pos="2160">
          <p15:clr>
            <a:srgbClr val="A4A3A4"/>
          </p15:clr>
        </p15:guide>
        <p15:guide id="4"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ndy Lipson" initials="ML" lastIdx="55" clrIdx="0"/>
  <p:cmAuthor id="1" name="Anthony Fiori" initials="AF" lastIdx="31" clrIdx="1"/>
  <p:cmAuthor id="2" name="Connor Bell" initials="CB" lastIdx="4" clrIdx="2"/>
  <p:cmAuthor id="3" name="Lerche, Julia K" initials="LJK" lastIdx="7" clrIdx="3"/>
  <p:cmAuthor id="4" name="Goda, Deborah A" initials="GDA" lastIdx="3" clrIdx="4"/>
  <p:cmAuthor id="5" name="Morgan Craven" initials="MC" lastIdx="6" clrIdx="5"/>
  <p:cmAuthor id="6" name="Anne Karl" initials="AK" lastIdx="1" clrIdx="6"/>
  <p:cmAuthor id="7" name="Dori Glanz Reyneri" initials="DR" lastIdx="15" clrIdx="7"/>
  <p:cmAuthor id="8" name="Odell, Elizabeth" initials="OE" lastIdx="3" clrIdx="8">
    <p:extLst>
      <p:ext uri="{19B8F6BF-5375-455C-9EA6-DF929625EA0E}">
        <p15:presenceInfo xmlns:p15="http://schemas.microsoft.com/office/powerpoint/2012/main" userId="S-1-5-21-2744878847-1876734302-662453930-245217" providerId="AD"/>
      </p:ext>
    </p:extLst>
  </p:cmAuthor>
  <p:cmAuthor id="9" name="Appugliese, Joanna M." initials="AJM" lastIdx="8" clrIdx="9">
    <p:extLst>
      <p:ext uri="{19B8F6BF-5375-455C-9EA6-DF929625EA0E}">
        <p15:presenceInfo xmlns:p15="http://schemas.microsoft.com/office/powerpoint/2012/main" userId="S::joanna.m.appugliese@accenturefederal.com::59f77af1-ffae-460c-b874-27d0c097018e" providerId="AD"/>
      </p:ext>
    </p:extLst>
  </p:cmAuthor>
  <p:cmAuthor id="10" name="Green, Sarah A." initials="GSA" lastIdx="4" clrIdx="10">
    <p:extLst>
      <p:ext uri="{19B8F6BF-5375-455C-9EA6-DF929625EA0E}">
        <p15:presenceInfo xmlns:p15="http://schemas.microsoft.com/office/powerpoint/2012/main" userId="S-1-5-21-329068152-1454471165-1417001333-4168733" providerId="AD"/>
      </p:ext>
    </p:extLst>
  </p:cmAuthor>
  <p:cmAuthor id="11" name="Mcclanahan, Carolyn" initials="MC" lastIdx="4" clrIdx="11">
    <p:extLst>
      <p:ext uri="{19B8F6BF-5375-455C-9EA6-DF929625EA0E}">
        <p15:presenceInfo xmlns:p15="http://schemas.microsoft.com/office/powerpoint/2012/main" userId="S-1-5-21-2744878847-1876734302-662453930-244806" providerId="AD"/>
      </p:ext>
    </p:extLst>
  </p:cmAuthor>
  <p:cmAuthor id="12" name="Luques, Melanie" initials="LM" lastIdx="6" clrIdx="12">
    <p:extLst>
      <p:ext uri="{19B8F6BF-5375-455C-9EA6-DF929625EA0E}">
        <p15:presenceInfo xmlns:p15="http://schemas.microsoft.com/office/powerpoint/2012/main" userId="S-1-5-21-329068152-1454471165-1417001333-1949363" providerId="AD"/>
      </p:ext>
    </p:extLst>
  </p:cmAuthor>
  <p:cmAuthor id="13" name="Fulcher, Eva D" initials="FED" lastIdx="6" clrIdx="13">
    <p:extLst>
      <p:ext uri="{19B8F6BF-5375-455C-9EA6-DF929625EA0E}">
        <p15:presenceInfo xmlns:p15="http://schemas.microsoft.com/office/powerpoint/2012/main" userId="S::eva.fulcher@dhhs.nc.gov::c04010b9-2700-4e2d-8731-a5ac5d2fc5f7" providerId="AD"/>
      </p:ext>
    </p:extLst>
  </p:cmAuthor>
  <p:cmAuthor id="14" name="Mcclanahan, Carolyn" initials="MC [2]" lastIdx="3" clrIdx="14">
    <p:extLst>
      <p:ext uri="{19B8F6BF-5375-455C-9EA6-DF929625EA0E}">
        <p15:presenceInfo xmlns:p15="http://schemas.microsoft.com/office/powerpoint/2012/main" userId="S::carolyn.mcclanahan@dhhs.nc.gov::3b9f9cff-30a9-4608-8f63-a9dc818887e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52839B"/>
    <a:srgbClr val="1E487C"/>
    <a:srgbClr val="6C2E74"/>
    <a:srgbClr val="70C7C3"/>
    <a:srgbClr val="7E9D3E"/>
    <a:srgbClr val="558ED5"/>
    <a:srgbClr val="C6D9F1"/>
    <a:srgbClr val="0C8AC2"/>
    <a:srgbClr val="06AF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0" autoAdjust="0"/>
    <p:restoredTop sz="93817" autoAdjust="0"/>
  </p:normalViewPr>
  <p:slideViewPr>
    <p:cSldViewPr>
      <p:cViewPr varScale="1">
        <p:scale>
          <a:sx n="107" d="100"/>
          <a:sy n="107" d="100"/>
        </p:scale>
        <p:origin x="1716" y="102"/>
      </p:cViewPr>
      <p:guideLst>
        <p:guide orient="horz" pos="2496"/>
        <p:guide pos="3600"/>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46" d="100"/>
          <a:sy n="46" d="100"/>
        </p:scale>
        <p:origin x="3036"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2AE1AFE-6DDF-45BD-9103-79EA019C0162}"/>
              </a:ext>
            </a:extLst>
          </p:cNvPr>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311118D-9267-49EC-882D-4D98253EFC9C}"/>
              </a:ext>
            </a:extLst>
          </p:cNvPr>
          <p:cNvSpPr>
            <a:spLocks noGrp="1"/>
          </p:cNvSpPr>
          <p:nvPr>
            <p:ph type="dt" sz="quarter" idx="1"/>
          </p:nvPr>
        </p:nvSpPr>
        <p:spPr>
          <a:xfrm>
            <a:off x="3970338" y="0"/>
            <a:ext cx="3038475" cy="466726"/>
          </a:xfrm>
          <a:prstGeom prst="rect">
            <a:avLst/>
          </a:prstGeom>
        </p:spPr>
        <p:txBody>
          <a:bodyPr vert="horz" lIns="91440" tIns="45720" rIns="91440" bIns="45720" rtlCol="0"/>
          <a:lstStyle>
            <a:lvl1pPr algn="r">
              <a:defRPr sz="1200"/>
            </a:lvl1pPr>
          </a:lstStyle>
          <a:p>
            <a:fld id="{8F52698C-571C-4A62-B49C-8BCC28A84B84}" type="datetimeFigureOut">
              <a:rPr lang="en-US" smtClean="0"/>
              <a:t>10/23/2019</a:t>
            </a:fld>
            <a:endParaRPr lang="en-US"/>
          </a:p>
        </p:txBody>
      </p:sp>
      <p:sp>
        <p:nvSpPr>
          <p:cNvPr id="4" name="Footer Placeholder 3">
            <a:extLst>
              <a:ext uri="{FF2B5EF4-FFF2-40B4-BE49-F238E27FC236}">
                <a16:creationId xmlns:a16="http://schemas.microsoft.com/office/drawing/2014/main" id="{1B4DAE47-D430-4AAA-8119-AB9CDC4CE875}"/>
              </a:ext>
            </a:extLst>
          </p:cNvPr>
          <p:cNvSpPr>
            <a:spLocks noGrp="1"/>
          </p:cNvSpPr>
          <p:nvPr>
            <p:ph type="ftr" sz="quarter" idx="2"/>
          </p:nvPr>
        </p:nvSpPr>
        <p:spPr>
          <a:xfrm>
            <a:off x="1" y="8829676"/>
            <a:ext cx="3038475" cy="46672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124F2A8-B303-47FC-8A5F-6E08630EC808}"/>
              </a:ext>
            </a:extLst>
          </p:cNvPr>
          <p:cNvSpPr>
            <a:spLocks noGrp="1"/>
          </p:cNvSpPr>
          <p:nvPr>
            <p:ph type="sldNum" sz="quarter" idx="3"/>
          </p:nvPr>
        </p:nvSpPr>
        <p:spPr>
          <a:xfrm>
            <a:off x="3970338" y="8829676"/>
            <a:ext cx="3038475" cy="466726"/>
          </a:xfrm>
          <a:prstGeom prst="rect">
            <a:avLst/>
          </a:prstGeom>
        </p:spPr>
        <p:txBody>
          <a:bodyPr vert="horz" lIns="91440" tIns="45720" rIns="91440" bIns="45720" rtlCol="0" anchor="b"/>
          <a:lstStyle>
            <a:lvl1pPr algn="r">
              <a:defRPr sz="1200"/>
            </a:lvl1pPr>
          </a:lstStyle>
          <a:p>
            <a:fld id="{4F3B4D62-1F68-4A33-B9E0-8BCFB3F805B6}" type="slidenum">
              <a:rPr lang="en-US" smtClean="0"/>
              <a:t>‹#›</a:t>
            </a:fld>
            <a:endParaRPr lang="en-US"/>
          </a:p>
        </p:txBody>
      </p:sp>
    </p:spTree>
    <p:extLst>
      <p:ext uri="{BB962C8B-B14F-4D97-AF65-F5344CB8AC3E}">
        <p14:creationId xmlns:p14="http://schemas.microsoft.com/office/powerpoint/2010/main" val="2592791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58" tIns="46579" rIns="93158" bIns="46579" rtlCol="0"/>
          <a:lstStyle>
            <a:lvl1pPr algn="l">
              <a:defRPr sz="1200"/>
            </a:lvl1pPr>
          </a:lstStyle>
          <a:p>
            <a:endParaRPr lang="en-US" dirty="0"/>
          </a:p>
        </p:txBody>
      </p:sp>
      <p:sp>
        <p:nvSpPr>
          <p:cNvPr id="3" name="Date Placeholder 2"/>
          <p:cNvSpPr>
            <a:spLocks noGrp="1"/>
          </p:cNvSpPr>
          <p:nvPr>
            <p:ph type="dt" idx="1"/>
          </p:nvPr>
        </p:nvSpPr>
        <p:spPr>
          <a:xfrm>
            <a:off x="3970937" y="0"/>
            <a:ext cx="3037840" cy="464820"/>
          </a:xfrm>
          <a:prstGeom prst="rect">
            <a:avLst/>
          </a:prstGeom>
        </p:spPr>
        <p:txBody>
          <a:bodyPr vert="horz" lIns="93158" tIns="46579" rIns="93158" bIns="46579" rtlCol="0"/>
          <a:lstStyle>
            <a:lvl1pPr algn="r">
              <a:defRPr sz="1200"/>
            </a:lvl1pPr>
          </a:lstStyle>
          <a:p>
            <a:fld id="{22E3A74F-5213-492F-A671-638B398C40A8}" type="datetimeFigureOut">
              <a:rPr lang="en-US" smtClean="0"/>
              <a:t>10/23/2019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58" tIns="46579" rIns="93158" bIns="46579" rtlCol="0" anchor="ctr"/>
          <a:lstStyle/>
          <a:p>
            <a:endParaRPr lang="en-US" dirty="0"/>
          </a:p>
        </p:txBody>
      </p:sp>
      <p:sp>
        <p:nvSpPr>
          <p:cNvPr id="5" name="Notes Placeholder 4"/>
          <p:cNvSpPr>
            <a:spLocks noGrp="1"/>
          </p:cNvSpPr>
          <p:nvPr>
            <p:ph type="body" sz="quarter" idx="3"/>
          </p:nvPr>
        </p:nvSpPr>
        <p:spPr>
          <a:xfrm>
            <a:off x="701040" y="4415793"/>
            <a:ext cx="5608320" cy="4183380"/>
          </a:xfrm>
          <a:prstGeom prst="rect">
            <a:avLst/>
          </a:prstGeom>
        </p:spPr>
        <p:txBody>
          <a:bodyPr vert="horz" lIns="93158" tIns="46579" rIns="93158" bIns="465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9"/>
            <a:ext cx="3037840" cy="464820"/>
          </a:xfrm>
          <a:prstGeom prst="rect">
            <a:avLst/>
          </a:prstGeom>
        </p:spPr>
        <p:txBody>
          <a:bodyPr vert="horz" lIns="93158" tIns="46579" rIns="93158" bIns="4657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7" y="8829969"/>
            <a:ext cx="3037840" cy="464820"/>
          </a:xfrm>
          <a:prstGeom prst="rect">
            <a:avLst/>
          </a:prstGeom>
        </p:spPr>
        <p:txBody>
          <a:bodyPr vert="horz" lIns="93158" tIns="46579" rIns="93158" bIns="46579" rtlCol="0" anchor="b"/>
          <a:lstStyle>
            <a:lvl1pPr algn="r">
              <a:defRPr sz="1200"/>
            </a:lvl1pPr>
          </a:lstStyle>
          <a:p>
            <a:fld id="{BF706CA6-53B4-45D3-B391-85B12A28BF05}" type="slidenum">
              <a:rPr lang="en-US" smtClean="0"/>
              <a:t>‹#›</a:t>
            </a:fld>
            <a:endParaRPr lang="en-US" dirty="0"/>
          </a:p>
        </p:txBody>
      </p:sp>
    </p:spTree>
    <p:extLst>
      <p:ext uri="{BB962C8B-B14F-4D97-AF65-F5344CB8AC3E}">
        <p14:creationId xmlns:p14="http://schemas.microsoft.com/office/powerpoint/2010/main" val="209917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medicaid.ncdhhs.gov/provider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706CA6-53B4-45D3-B391-85B12A28BF05}" type="slidenum">
              <a:rPr lang="en-US" smtClean="0"/>
              <a:t>1</a:t>
            </a:fld>
            <a:endParaRPr lang="en-US" dirty="0"/>
          </a:p>
        </p:txBody>
      </p:sp>
    </p:spTree>
    <p:extLst>
      <p:ext uri="{BB962C8B-B14F-4D97-AF65-F5344CB8AC3E}">
        <p14:creationId xmlns:p14="http://schemas.microsoft.com/office/powerpoint/2010/main" val="3461466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endParaRPr lang="en-US" dirty="0"/>
          </a:p>
        </p:txBody>
      </p:sp>
      <p:sp>
        <p:nvSpPr>
          <p:cNvPr id="4" name="Slide Number Placeholder 3"/>
          <p:cNvSpPr>
            <a:spLocks noGrp="1"/>
          </p:cNvSpPr>
          <p:nvPr>
            <p:ph type="sldNum" sz="quarter" idx="5"/>
          </p:nvPr>
        </p:nvSpPr>
        <p:spPr/>
        <p:txBody>
          <a:bodyPr/>
          <a:lstStyle/>
          <a:p>
            <a:fld id="{BF706CA6-53B4-45D3-B391-85B12A28BF05}" type="slidenum">
              <a:rPr lang="en-US" smtClean="0"/>
              <a:t>2</a:t>
            </a:fld>
            <a:endParaRPr lang="en-US" dirty="0"/>
          </a:p>
        </p:txBody>
      </p:sp>
    </p:spTree>
    <p:extLst>
      <p:ext uri="{BB962C8B-B14F-4D97-AF65-F5344CB8AC3E}">
        <p14:creationId xmlns:p14="http://schemas.microsoft.com/office/powerpoint/2010/main" val="3023714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706CA6-53B4-45D3-B391-85B12A28BF05}" type="slidenum">
              <a:rPr lang="en-US" smtClean="0"/>
              <a:t>3</a:t>
            </a:fld>
            <a:endParaRPr lang="en-US" dirty="0"/>
          </a:p>
        </p:txBody>
      </p:sp>
    </p:spTree>
    <p:extLst>
      <p:ext uri="{BB962C8B-B14F-4D97-AF65-F5344CB8AC3E}">
        <p14:creationId xmlns:p14="http://schemas.microsoft.com/office/powerpoint/2010/main" val="2196534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Phase 2 open enrollment began 10/14 and will run through 12/13; as a reminder, Phase 1 open enrollment continues through 12/13/19 as well. Outreach materials were shipped week of October 7</a:t>
            </a:r>
            <a:r>
              <a:rPr lang="en-US" baseline="30000" dirty="0"/>
              <a:t>th</a:t>
            </a:r>
            <a:r>
              <a:rPr lang="en-US" dirty="0"/>
              <a:t> to phase 2 counties.  Phase 1 counties will have outreach materials replenished through their assigned Outreach Specialist. Notify them if you need any material replenished.</a:t>
            </a:r>
          </a:p>
        </p:txBody>
      </p:sp>
      <p:sp>
        <p:nvSpPr>
          <p:cNvPr id="4" name="Slide Number Placeholder 3"/>
          <p:cNvSpPr>
            <a:spLocks noGrp="1"/>
          </p:cNvSpPr>
          <p:nvPr>
            <p:ph type="sldNum" sz="quarter" idx="5"/>
          </p:nvPr>
        </p:nvSpPr>
        <p:spPr/>
        <p:txBody>
          <a:bodyPr/>
          <a:lstStyle/>
          <a:p>
            <a:fld id="{BF706CA6-53B4-45D3-B391-85B12A28BF05}" type="slidenum">
              <a:rPr lang="en-US" smtClean="0"/>
              <a:t>4</a:t>
            </a:fld>
            <a:endParaRPr lang="en-US" dirty="0"/>
          </a:p>
        </p:txBody>
      </p:sp>
    </p:spTree>
    <p:extLst>
      <p:ext uri="{BB962C8B-B14F-4D97-AF65-F5344CB8AC3E}">
        <p14:creationId xmlns:p14="http://schemas.microsoft.com/office/powerpoint/2010/main" val="258293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dirty="0"/>
              <a:t>Include plan basics, refer to communication sent to counties re: support, reminders about needs of OS, and purpose of the onsite support to assist those who appear at the agency – not phone calls that come into the agency.</a:t>
            </a:r>
          </a:p>
          <a:p>
            <a:endParaRPr lang="en-US" dirty="0">
              <a:cs typeface="Calibri"/>
            </a:endParaRPr>
          </a:p>
          <a:p>
            <a:r>
              <a:rPr lang="en-US" dirty="0"/>
              <a:t>In order for the sufficient number of outreach specialists to be hired and trained, Phase 2 Enrollment Broker Outreach onsite support will be rolled out in three waves beginning on October 14, 2019. </a:t>
            </a:r>
          </a:p>
          <a:p>
            <a:r>
              <a:rPr lang="en-US" dirty="0"/>
              <a:t> </a:t>
            </a:r>
            <a:endParaRPr lang="en-US" dirty="0">
              <a:cs typeface="Calibri"/>
            </a:endParaRPr>
          </a:p>
          <a:p>
            <a:pPr marL="171450" indent="-171450">
              <a:buFont typeface="Arial"/>
              <a:buChar char="•"/>
            </a:pPr>
            <a:r>
              <a:rPr lang="en-US" dirty="0"/>
              <a:t>October 14, 2019</a:t>
            </a:r>
            <a:endParaRPr lang="en-US" dirty="0">
              <a:cs typeface="Calibri"/>
            </a:endParaRPr>
          </a:p>
          <a:p>
            <a:pPr marL="171450" indent="-171450">
              <a:buFont typeface="Arial"/>
              <a:buChar char="•"/>
            </a:pPr>
            <a:r>
              <a:rPr lang="en-US" dirty="0"/>
              <a:t>October 21, 2019</a:t>
            </a:r>
            <a:endParaRPr lang="en-US" dirty="0">
              <a:cs typeface="Calibri"/>
            </a:endParaRPr>
          </a:p>
          <a:p>
            <a:pPr marL="171450" indent="-171450">
              <a:buFont typeface="Arial"/>
              <a:buChar char="•"/>
            </a:pPr>
            <a:r>
              <a:rPr lang="en-US" dirty="0"/>
              <a:t>October 28, 2019 </a:t>
            </a:r>
            <a:endParaRPr lang="en-US" dirty="0">
              <a:cs typeface="Calibri"/>
            </a:endParaRPr>
          </a:p>
          <a:p>
            <a:r>
              <a:rPr lang="en-US" dirty="0"/>
              <a:t> </a:t>
            </a:r>
            <a:endParaRPr lang="en-US" dirty="0">
              <a:cs typeface="Calibri"/>
            </a:endParaRPr>
          </a:p>
          <a:p>
            <a:r>
              <a:rPr lang="en-US" dirty="0"/>
              <a:t> Outreach specialist assignments will be shared with counties prior to being on on-site. In preparation, please make arrangements based on the listserv message sent on 10/9 with the total number of outreach specialists designated to your county and number of days of the week that they will be on-site when fully implemented on October 28, 2019.  Counties who will have an enrollment broker outreach specialist on-site starting the week of October 21, 2019, will be notified the week of October 14, 2019. Counties who will have an enrollment broker outreach specialist on-site starting the week of October 28, 2019, will be notified the week of October 21, 2019.</a:t>
            </a:r>
            <a:endParaRPr lang="en-US" dirty="0">
              <a:cs typeface="Calibri"/>
            </a:endParaRPr>
          </a:p>
          <a:p>
            <a:r>
              <a:rPr lang="en-US" dirty="0"/>
              <a:t> </a:t>
            </a:r>
            <a:endParaRPr lang="en-US" dirty="0">
              <a:cs typeface="Calibri"/>
            </a:endParaRPr>
          </a:p>
          <a:p>
            <a:r>
              <a:rPr lang="en-US" dirty="0"/>
              <a:t>As a reminder, the onsite Outreach Specialist is present for those beneficiaries who come to the DSS office seeking assistance with choice counseling and enrollment.  Calls coming into the DSS requesting assistance with enrollment should not be transferred to the onsite Outreach Specialist but transferred or referred to the Enrollment Broker Call Center toll-free at </a:t>
            </a:r>
            <a:r>
              <a:rPr lang="en-US" b="1" dirty="0"/>
              <a:t>1-833-870-5500.</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BF706CA6-53B4-45D3-B391-85B12A28BF05}" type="slidenum">
              <a:rPr lang="en-US" smtClean="0"/>
              <a:t>5</a:t>
            </a:fld>
            <a:endParaRPr lang="en-US" dirty="0"/>
          </a:p>
        </p:txBody>
      </p:sp>
    </p:spTree>
    <p:extLst>
      <p:ext uri="{BB962C8B-B14F-4D97-AF65-F5344CB8AC3E}">
        <p14:creationId xmlns:p14="http://schemas.microsoft.com/office/powerpoint/2010/main" val="2825203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dirty="0"/>
              <a:t>Refer to communications sent; November 15</a:t>
            </a:r>
            <a:r>
              <a:rPr lang="en-US" baseline="30000" dirty="0"/>
              <a:t>th</a:t>
            </a:r>
            <a:r>
              <a:rPr lang="en-US" dirty="0"/>
              <a:t> deadline to be included in auto-assignment process; include where to refer any providers who reach out to the DSS regarding enrollment, etc.</a:t>
            </a:r>
          </a:p>
          <a:p>
            <a:endParaRPr lang="en-US" dirty="0">
              <a:cs typeface="Calibri"/>
            </a:endParaRPr>
          </a:p>
          <a:p>
            <a:r>
              <a:rPr lang="en-US" b="1" dirty="0"/>
              <a:t>Providers have a deadline of November 15 to submit signed contracts to Health Plans in order to be included in the auto-assignment process during the week of December 16. </a:t>
            </a:r>
            <a:endParaRPr lang="en-US"/>
          </a:p>
          <a:p>
            <a:r>
              <a:rPr lang="en-US" i="1" dirty="0"/>
              <a:t> </a:t>
            </a:r>
            <a:endParaRPr lang="en-US"/>
          </a:p>
          <a:p>
            <a:r>
              <a:rPr lang="en-US" dirty="0"/>
              <a:t> A Special Bulletin was issued this week alerting providers that contracts must be signed and submitted to health plans by November 15 to ensure inclusion in auto-assignment process occurring in December.  Additionally, counties have reported that providers contact them inquiring about what they need to do or to whom they should speak about Managed Care.  </a:t>
            </a:r>
            <a:endParaRPr lang="en-US" dirty="0">
              <a:cs typeface="Calibri"/>
            </a:endParaRPr>
          </a:p>
          <a:p>
            <a:r>
              <a:rPr lang="en-US" dirty="0"/>
              <a:t> </a:t>
            </a:r>
            <a:endParaRPr lang="en-US" dirty="0">
              <a:cs typeface="Calibri"/>
            </a:endParaRPr>
          </a:p>
          <a:p>
            <a:r>
              <a:rPr lang="en-US" dirty="0"/>
              <a:t>Please refer providers with questions to the </a:t>
            </a:r>
            <a:r>
              <a:rPr lang="en-US" dirty="0">
                <a:hlinkClick r:id="rId3"/>
              </a:rPr>
              <a:t>Provider tab</a:t>
            </a:r>
            <a:r>
              <a:rPr lang="en-US" dirty="0"/>
              <a:t> on the NC Medicaid website. The Provider Playbook for Managed Care contains beneficiary materials, readiness materials, training courses, and other helpful resources. </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BF706CA6-53B4-45D3-B391-85B12A28BF05}" type="slidenum">
              <a:rPr lang="en-US" smtClean="0"/>
              <a:t>6</a:t>
            </a:fld>
            <a:endParaRPr lang="en-US" dirty="0"/>
          </a:p>
        </p:txBody>
      </p:sp>
    </p:spTree>
    <p:extLst>
      <p:ext uri="{BB962C8B-B14F-4D97-AF65-F5344CB8AC3E}">
        <p14:creationId xmlns:p14="http://schemas.microsoft.com/office/powerpoint/2010/main" val="3596439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endParaRPr lang="en-US" dirty="0">
              <a:cs typeface="Calibri"/>
            </a:endParaRPr>
          </a:p>
        </p:txBody>
      </p:sp>
      <p:sp>
        <p:nvSpPr>
          <p:cNvPr id="4" name="Slide Number Placeholder 3"/>
          <p:cNvSpPr>
            <a:spLocks noGrp="1"/>
          </p:cNvSpPr>
          <p:nvPr>
            <p:ph type="sldNum" sz="quarter" idx="5"/>
          </p:nvPr>
        </p:nvSpPr>
        <p:spPr/>
        <p:txBody>
          <a:bodyPr/>
          <a:lstStyle/>
          <a:p>
            <a:fld id="{BF706CA6-53B4-45D3-B391-85B12A28BF05}" type="slidenum">
              <a:rPr lang="en-US" smtClean="0"/>
              <a:t>7</a:t>
            </a:fld>
            <a:endParaRPr lang="en-US" dirty="0"/>
          </a:p>
        </p:txBody>
      </p:sp>
    </p:spTree>
    <p:extLst>
      <p:ext uri="{BB962C8B-B14F-4D97-AF65-F5344CB8AC3E}">
        <p14:creationId xmlns:p14="http://schemas.microsoft.com/office/powerpoint/2010/main" val="3017770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endParaRPr lang="en-US" dirty="0">
              <a:cs typeface="Calibri"/>
            </a:endParaRPr>
          </a:p>
        </p:txBody>
      </p:sp>
      <p:sp>
        <p:nvSpPr>
          <p:cNvPr id="4" name="Slide Number Placeholder 3"/>
          <p:cNvSpPr>
            <a:spLocks noGrp="1"/>
          </p:cNvSpPr>
          <p:nvPr>
            <p:ph type="sldNum" sz="quarter" idx="5"/>
          </p:nvPr>
        </p:nvSpPr>
        <p:spPr/>
        <p:txBody>
          <a:bodyPr/>
          <a:lstStyle/>
          <a:p>
            <a:fld id="{BF706CA6-53B4-45D3-B391-85B12A28BF05}" type="slidenum">
              <a:rPr lang="en-US" smtClean="0"/>
              <a:t>8</a:t>
            </a:fld>
            <a:endParaRPr lang="en-US" dirty="0"/>
          </a:p>
        </p:txBody>
      </p:sp>
    </p:spTree>
    <p:extLst>
      <p:ext uri="{BB962C8B-B14F-4D97-AF65-F5344CB8AC3E}">
        <p14:creationId xmlns:p14="http://schemas.microsoft.com/office/powerpoint/2010/main" val="3824777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C7D24-0DC9-4E9C-89C0-35D79A09D33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100145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Photo header Color Seal">
    <p:spTree>
      <p:nvGrpSpPr>
        <p:cNvPr id="1" name=""/>
        <p:cNvGrpSpPr/>
        <p:nvPr/>
      </p:nvGrpSpPr>
      <p:grpSpPr>
        <a:xfrm>
          <a:off x="0" y="0"/>
          <a:ext cx="0" cy="0"/>
          <a:chOff x="0" y="0"/>
          <a:chExt cx="0" cy="0"/>
        </a:xfrm>
      </p:grpSpPr>
      <p:sp>
        <p:nvSpPr>
          <p:cNvPr id="11" name="Rectangle 10"/>
          <p:cNvSpPr/>
          <p:nvPr userDrawn="1"/>
        </p:nvSpPr>
        <p:spPr>
          <a:xfrm>
            <a:off x="-5434" y="6583680"/>
            <a:ext cx="9144000" cy="274320"/>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67904"/>
            <a:ext cx="2017011" cy="1990847"/>
          </a:xfrm>
          <a:prstGeom prst="rect">
            <a:avLst/>
          </a:prstGeom>
        </p:spPr>
      </p:pic>
      <p:sp>
        <p:nvSpPr>
          <p:cNvPr id="15" name="Text Placeholder 13"/>
          <p:cNvSpPr>
            <a:spLocks noGrp="1"/>
          </p:cNvSpPr>
          <p:nvPr>
            <p:ph type="body" sz="quarter" idx="10" hasCustomPrompt="1"/>
          </p:nvPr>
        </p:nvSpPr>
        <p:spPr>
          <a:xfrm>
            <a:off x="2768596" y="2051009"/>
            <a:ext cx="5799671" cy="2020824"/>
          </a:xfrm>
          <a:prstGeom prst="rect">
            <a:avLst/>
          </a:prstGeom>
        </p:spPr>
        <p:txBody>
          <a:bodyPr anchor="ctr">
            <a:noAutofit/>
          </a:bodyPr>
          <a:lstStyle>
            <a:lvl1pPr marL="0" indent="0">
              <a:buNone/>
              <a:defRPr sz="28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Document Title</a:t>
            </a:r>
          </a:p>
        </p:txBody>
      </p:sp>
      <p:sp>
        <p:nvSpPr>
          <p:cNvPr id="16" name="Text Placeholder 15"/>
          <p:cNvSpPr>
            <a:spLocks noGrp="1"/>
          </p:cNvSpPr>
          <p:nvPr>
            <p:ph type="body" sz="quarter" idx="11" hasCustomPrompt="1"/>
          </p:nvPr>
        </p:nvSpPr>
        <p:spPr>
          <a:xfrm>
            <a:off x="2768596" y="4071833"/>
            <a:ext cx="5799671" cy="948752"/>
          </a:xfrm>
          <a:prstGeom prst="rect">
            <a:avLst/>
          </a:prstGeom>
        </p:spPr>
        <p:txBody>
          <a:bodyPr anchor="b">
            <a:noAutofit/>
          </a:bodyPr>
          <a:lstStyle>
            <a:lvl1pPr marL="0" indent="0">
              <a:lnSpc>
                <a:spcPct val="100000"/>
              </a:lnSpc>
              <a:spcBef>
                <a:spcPts val="0"/>
              </a:spcBef>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DHHS Section or Health Plan</a:t>
            </a:r>
          </a:p>
        </p:txBody>
      </p:sp>
      <p:sp>
        <p:nvSpPr>
          <p:cNvPr id="17" name="Text Placeholder 17"/>
          <p:cNvSpPr>
            <a:spLocks noGrp="1"/>
          </p:cNvSpPr>
          <p:nvPr>
            <p:ph type="body" sz="quarter" idx="12" hasCustomPrompt="1"/>
          </p:nvPr>
        </p:nvSpPr>
        <p:spPr>
          <a:xfrm>
            <a:off x="2768596" y="5020585"/>
            <a:ext cx="5799671" cy="488226"/>
          </a:xfrm>
          <a:prstGeom prst="rect">
            <a:avLst/>
          </a:prstGeom>
        </p:spPr>
        <p:txBody>
          <a:bodyPr anchor="b">
            <a:normAutofit/>
          </a:bodyPr>
          <a:lstStyle>
            <a:lvl1pPr marL="0" indent="0">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27" name="Rectangle 26">
            <a:extLst>
              <a:ext uri="{FF2B5EF4-FFF2-40B4-BE49-F238E27FC236}">
                <a16:creationId xmlns:a16="http://schemas.microsoft.com/office/drawing/2014/main" id="{E0FD344B-6B01-554D-8ED2-3BB8677B5CA3}"/>
              </a:ext>
            </a:extLst>
          </p:cNvPr>
          <p:cNvSpPr/>
          <p:nvPr userDrawn="1"/>
        </p:nvSpPr>
        <p:spPr>
          <a:xfrm>
            <a:off x="0" y="-2388"/>
            <a:ext cx="9144000" cy="1667901"/>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pic>
        <p:nvPicPr>
          <p:cNvPr id="22" name="Picture 21">
            <a:extLst>
              <a:ext uri="{FF2B5EF4-FFF2-40B4-BE49-F238E27FC236}">
                <a16:creationId xmlns:a16="http://schemas.microsoft.com/office/drawing/2014/main" id="{E55F9543-F264-E749-BE41-F4DED20160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34" y="230729"/>
            <a:ext cx="1824946" cy="1216631"/>
          </a:xfrm>
          <a:prstGeom prst="rect">
            <a:avLst/>
          </a:prstGeom>
        </p:spPr>
      </p:pic>
      <p:pic>
        <p:nvPicPr>
          <p:cNvPr id="23" name="Picture 22">
            <a:extLst>
              <a:ext uri="{FF2B5EF4-FFF2-40B4-BE49-F238E27FC236}">
                <a16:creationId xmlns:a16="http://schemas.microsoft.com/office/drawing/2014/main" id="{77FB28BE-95CF-A648-9958-233FA3E2FD4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8175" r="7450"/>
          <a:stretch/>
        </p:blipFill>
        <p:spPr>
          <a:xfrm>
            <a:off x="1883734" y="230096"/>
            <a:ext cx="1824946" cy="1216631"/>
          </a:xfrm>
          <a:prstGeom prst="rect">
            <a:avLst/>
          </a:prstGeom>
        </p:spPr>
      </p:pic>
      <p:pic>
        <p:nvPicPr>
          <p:cNvPr id="24" name="Picture 23">
            <a:extLst>
              <a:ext uri="{FF2B5EF4-FFF2-40B4-BE49-F238E27FC236}">
                <a16:creationId xmlns:a16="http://schemas.microsoft.com/office/drawing/2014/main" id="{E36632A4-6418-EB46-8B31-F39C39E1D0E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760715" y="230096"/>
            <a:ext cx="1617803" cy="1217897"/>
          </a:xfrm>
          <a:prstGeom prst="rect">
            <a:avLst/>
          </a:prstGeom>
        </p:spPr>
      </p:pic>
      <p:pic>
        <p:nvPicPr>
          <p:cNvPr id="25" name="Picture 24">
            <a:extLst>
              <a:ext uri="{FF2B5EF4-FFF2-40B4-BE49-F238E27FC236}">
                <a16:creationId xmlns:a16="http://schemas.microsoft.com/office/drawing/2014/main" id="{92ACDB17-9B72-2747-AC8F-8FD41A14435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44786" y="231327"/>
            <a:ext cx="1823652" cy="1215436"/>
          </a:xfrm>
          <a:prstGeom prst="rect">
            <a:avLst/>
          </a:prstGeom>
        </p:spPr>
      </p:pic>
      <p:pic>
        <p:nvPicPr>
          <p:cNvPr id="26" name="Picture 25">
            <a:extLst>
              <a:ext uri="{FF2B5EF4-FFF2-40B4-BE49-F238E27FC236}">
                <a16:creationId xmlns:a16="http://schemas.microsoft.com/office/drawing/2014/main" id="{F764052B-33F9-6041-8EFF-89AD41BE98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320473" y="231327"/>
            <a:ext cx="1823625" cy="1215436"/>
          </a:xfrm>
          <a:prstGeom prst="rect">
            <a:avLst/>
          </a:prstGeom>
        </p:spPr>
      </p:pic>
    </p:spTree>
    <p:extLst>
      <p:ext uri="{BB962C8B-B14F-4D97-AF65-F5344CB8AC3E}">
        <p14:creationId xmlns:p14="http://schemas.microsoft.com/office/powerpoint/2010/main" val="1876872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ullets">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274320" y="1447801"/>
            <a:ext cx="7888288" cy="4592638"/>
          </a:xfrm>
          <a:prstGeom prst="rect">
            <a:avLst/>
          </a:prstGeom>
        </p:spPr>
        <p:txBody>
          <a:bodyPr>
            <a:noAutofit/>
          </a:bodyPr>
          <a:lstStyle>
            <a:lvl1pPr marL="228600" indent="-228600">
              <a:lnSpc>
                <a:spcPct val="100000"/>
              </a:lnSpc>
              <a:spcBef>
                <a:spcPts val="1200"/>
              </a:spcBef>
              <a:defRPr sz="2800">
                <a:latin typeface="Franklin Gothic Medium" panose="020B0603020102020204" pitchFamily="34" charset="0"/>
              </a:defRPr>
            </a:lvl1pPr>
            <a:lvl2pPr marL="576263" indent="-233363">
              <a:lnSpc>
                <a:spcPct val="100000"/>
              </a:lnSpc>
              <a:buFont typeface="Franklin Gothic Medium" panose="020B0603020102020204" pitchFamily="34" charset="0"/>
              <a:buChar char="−"/>
              <a:defRPr sz="2400">
                <a:latin typeface="Franklin Gothic Medium" panose="020B0603020102020204" pitchFamily="34" charset="0"/>
              </a:defRPr>
            </a:lvl2pPr>
            <a:lvl3pPr marL="973138" indent="-228600">
              <a:lnSpc>
                <a:spcPct val="100000"/>
              </a:lnSpc>
              <a:defRPr sz="2000">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274320" y="6243108"/>
            <a:ext cx="7992005" cy="330200"/>
          </a:xfrm>
          <a:prstGeom prst="rect">
            <a:avLst/>
          </a:prstGeom>
        </p:spPr>
        <p:txBody>
          <a:bodyPr anchor="b">
            <a:noAutofit/>
          </a:bodyPr>
          <a:lstStyle>
            <a:lvl1pPr marL="0" indent="0">
              <a:lnSpc>
                <a:spcPct val="100000"/>
              </a:lnSpc>
              <a:spcBef>
                <a:spcPts val="0"/>
              </a:spcBef>
              <a:buNone/>
              <a:defRPr sz="1200" baseline="0">
                <a:latin typeface="Franklin Gothic Medium Cond" panose="020B0606030402020204" pitchFamily="34" charset="0"/>
              </a:defRPr>
            </a:lvl1pPr>
          </a:lstStyle>
          <a:p>
            <a:pPr lvl="0"/>
            <a:r>
              <a:rPr lang="en-US" dirty="0"/>
              <a:t>Click to add footnote, reference or source</a:t>
            </a:r>
          </a:p>
        </p:txBody>
      </p:sp>
      <p:sp>
        <p:nvSpPr>
          <p:cNvPr id="21" name="Footer Placeholder 20"/>
          <p:cNvSpPr>
            <a:spLocks noGrp="1"/>
          </p:cNvSpPr>
          <p:nvPr>
            <p:ph type="ftr" sz="quarter" idx="13"/>
          </p:nvPr>
        </p:nvSpPr>
        <p:spPr>
          <a:xfrm>
            <a:off x="274320" y="6573308"/>
            <a:ext cx="7682971" cy="284692"/>
          </a:xfrm>
          <a:prstGeom prst="rect">
            <a:avLst/>
          </a:prstGeom>
        </p:spPr>
        <p:txBody>
          <a:bodyPr/>
          <a:lstStyle>
            <a:lvl1pPr algn="l">
              <a:defRPr sz="1000" cap="all" baseline="0">
                <a:solidFill>
                  <a:schemeClr val="tx1"/>
                </a:solidFill>
                <a:latin typeface="Franklin Gothic Demi Cond" panose="020B0706030402020204" pitchFamily="34" charset="0"/>
              </a:defRPr>
            </a:lvl1pPr>
          </a:lstStyle>
          <a:p>
            <a:r>
              <a:rPr lang="en-US">
                <a:solidFill>
                  <a:prstClr val="black"/>
                </a:solidFill>
              </a:rPr>
              <a:t>Medicaid Transformation | OCTOBER 2019</a:t>
            </a:r>
            <a:endParaRPr lang="en-US" dirty="0">
              <a:solidFill>
                <a:prstClr val="black"/>
              </a:solidFill>
            </a:endParaRPr>
          </a:p>
        </p:txBody>
      </p:sp>
      <p:sp>
        <p:nvSpPr>
          <p:cNvPr id="22" name="Slide Number Placeholder 21"/>
          <p:cNvSpPr>
            <a:spLocks noGrp="1"/>
          </p:cNvSpPr>
          <p:nvPr>
            <p:ph type="sldNum" sz="quarter" idx="14"/>
          </p:nvPr>
        </p:nvSpPr>
        <p:spPr>
          <a:xfrm>
            <a:off x="8305800" y="6573308"/>
            <a:ext cx="564098" cy="284692"/>
          </a:xfrm>
          <a:prstGeom prst="rect">
            <a:avLst/>
          </a:prstGeom>
        </p:spPr>
        <p:txBody>
          <a:bodyPr/>
          <a:lstStyle>
            <a:lvl1pPr>
              <a:defRPr sz="1000">
                <a:solidFill>
                  <a:sysClr val="windowText" lastClr="000000"/>
                </a:solidFill>
                <a:latin typeface="Franklin Gothic Demi Cond" panose="020B0706030402020204" pitchFamily="34" charset="0"/>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274320" y="457200"/>
            <a:ext cx="7843267" cy="548640"/>
          </a:xfrm>
          <a:prstGeom prst="rect">
            <a:avLst/>
          </a:prstGeom>
        </p:spPr>
        <p:txBody>
          <a:bodyPr anchor="t">
            <a:noAutofit/>
          </a:bodyPr>
          <a:lstStyle>
            <a:lvl1pPr algn="l">
              <a:defRPr sz="36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cxnSp>
        <p:nvCxnSpPr>
          <p:cNvPr id="3" name="Straight Connector 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4359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p &amp; Bottom Rules">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cxnSp>
        <p:nvCxnSpPr>
          <p:cNvPr id="9" name="Straight Connector 8"/>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1" name="Footer Placeholder 20">
            <a:extLst>
              <a:ext uri="{FF2B5EF4-FFF2-40B4-BE49-F238E27FC236}">
                <a16:creationId xmlns:a16="http://schemas.microsoft.com/office/drawing/2014/main" id="{B3A7FCDE-769D-4F56-992A-DE3F612918D6}"/>
              </a:ext>
            </a:extLst>
          </p:cNvPr>
          <p:cNvSpPr>
            <a:spLocks noGrp="1"/>
          </p:cNvSpPr>
          <p:nvPr>
            <p:ph type="ftr" sz="quarter" idx="3"/>
          </p:nvPr>
        </p:nvSpPr>
        <p:spPr>
          <a:xfrm>
            <a:off x="274320" y="6573308"/>
            <a:ext cx="7682971" cy="284692"/>
          </a:xfrm>
          <a:prstGeom prst="rect">
            <a:avLst/>
          </a:prstGeom>
        </p:spPr>
        <p:txBody>
          <a:bodyPr/>
          <a:lstStyle>
            <a:lvl1pPr algn="l">
              <a:defRPr sz="1000" cap="all" baseline="0">
                <a:solidFill>
                  <a:schemeClr val="tx1"/>
                </a:solidFill>
                <a:latin typeface="Franklin Gothic Demi Cond" panose="020B0706030402020204" pitchFamily="34" charset="0"/>
              </a:defRPr>
            </a:lvl1pPr>
          </a:lstStyle>
          <a:p>
            <a:r>
              <a:rPr lang="en-US">
                <a:solidFill>
                  <a:prstClr val="black"/>
                </a:solidFill>
              </a:rPr>
              <a:t>Medicaid Transformation | OCTOBER 2019</a:t>
            </a:r>
            <a:endParaRPr lang="en-US" dirty="0">
              <a:solidFill>
                <a:prstClr val="black"/>
              </a:solidFill>
            </a:endParaRPr>
          </a:p>
        </p:txBody>
      </p:sp>
      <p:sp>
        <p:nvSpPr>
          <p:cNvPr id="12" name="Slide Number Placeholder 21">
            <a:extLst>
              <a:ext uri="{FF2B5EF4-FFF2-40B4-BE49-F238E27FC236}">
                <a16:creationId xmlns:a16="http://schemas.microsoft.com/office/drawing/2014/main" id="{BCDD504B-C260-425C-89D4-C2AC17E0796B}"/>
              </a:ext>
            </a:extLst>
          </p:cNvPr>
          <p:cNvSpPr>
            <a:spLocks noGrp="1"/>
          </p:cNvSpPr>
          <p:nvPr>
            <p:ph type="sldNum" sz="quarter" idx="4"/>
          </p:nvPr>
        </p:nvSpPr>
        <p:spPr>
          <a:xfrm>
            <a:off x="8305800" y="6573308"/>
            <a:ext cx="564098" cy="284692"/>
          </a:xfrm>
          <a:prstGeom prst="rect">
            <a:avLst/>
          </a:prstGeo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sp>
        <p:nvSpPr>
          <p:cNvPr id="6" name="Text Placeholder 3">
            <a:extLst>
              <a:ext uri="{FF2B5EF4-FFF2-40B4-BE49-F238E27FC236}">
                <a16:creationId xmlns:a16="http://schemas.microsoft.com/office/drawing/2014/main" id="{7E6623ED-8698-4BAB-A282-BFF0829B8AC8}"/>
              </a:ext>
            </a:extLst>
          </p:cNvPr>
          <p:cNvSpPr>
            <a:spLocks noGrp="1"/>
          </p:cNvSpPr>
          <p:nvPr>
            <p:ph type="body" sz="quarter" idx="10" hasCustomPrompt="1"/>
          </p:nvPr>
        </p:nvSpPr>
        <p:spPr>
          <a:xfrm>
            <a:off x="274320" y="1447801"/>
            <a:ext cx="7888288" cy="4592638"/>
          </a:xfrm>
          <a:prstGeom prst="rect">
            <a:avLst/>
          </a:prstGeom>
        </p:spPr>
        <p:txBody>
          <a:bodyPr>
            <a:noAutofit/>
          </a:bodyPr>
          <a:lstStyle>
            <a:lvl1pPr marL="228600" indent="-228600">
              <a:lnSpc>
                <a:spcPct val="100000"/>
              </a:lnSpc>
              <a:spcBef>
                <a:spcPts val="1200"/>
              </a:spcBef>
              <a:defRPr sz="2800">
                <a:latin typeface="Franklin Gothic Medium" panose="020B0603020102020204" pitchFamily="34" charset="0"/>
              </a:defRPr>
            </a:lvl1pPr>
            <a:lvl2pPr marL="576263" indent="-233363">
              <a:lnSpc>
                <a:spcPct val="100000"/>
              </a:lnSpc>
              <a:buFont typeface="Franklin Gothic Medium" panose="020B0603020102020204" pitchFamily="34" charset="0"/>
              <a:buChar char="−"/>
              <a:defRPr sz="2400">
                <a:latin typeface="Franklin Gothic Medium" panose="020B0603020102020204" pitchFamily="34" charset="0"/>
              </a:defRPr>
            </a:lvl2pPr>
            <a:lvl3pPr marL="973138" indent="-228600">
              <a:lnSpc>
                <a:spcPct val="100000"/>
              </a:lnSpc>
              <a:defRPr sz="2000">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7" name="Title 1">
            <a:extLst>
              <a:ext uri="{FF2B5EF4-FFF2-40B4-BE49-F238E27FC236}">
                <a16:creationId xmlns:a16="http://schemas.microsoft.com/office/drawing/2014/main" id="{15D3F6B0-8F24-4FCE-AA05-BE9373A41200}"/>
              </a:ext>
            </a:extLst>
          </p:cNvPr>
          <p:cNvSpPr>
            <a:spLocks noGrp="1"/>
          </p:cNvSpPr>
          <p:nvPr>
            <p:ph type="title" hasCustomPrompt="1"/>
          </p:nvPr>
        </p:nvSpPr>
        <p:spPr>
          <a:xfrm>
            <a:off x="274320" y="457200"/>
            <a:ext cx="7843267" cy="548640"/>
          </a:xfrm>
          <a:prstGeom prst="rect">
            <a:avLst/>
          </a:prstGeom>
        </p:spPr>
        <p:txBody>
          <a:bodyPr anchor="t">
            <a:noAutofit/>
          </a:bodyPr>
          <a:lstStyle>
            <a:lvl1pPr algn="l">
              <a:defRPr sz="36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spTree>
    <p:extLst>
      <p:ext uri="{BB962C8B-B14F-4D97-AF65-F5344CB8AC3E}">
        <p14:creationId xmlns:p14="http://schemas.microsoft.com/office/powerpoint/2010/main" val="30479264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Bullets">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274320" y="1447801"/>
            <a:ext cx="7888288" cy="4592638"/>
          </a:xfrm>
          <a:prstGeom prst="rect">
            <a:avLst/>
          </a:prstGeom>
        </p:spPr>
        <p:txBody>
          <a:bodyPr>
            <a:noAutofit/>
          </a:bodyPr>
          <a:lstStyle>
            <a:lvl1pPr marL="228600" indent="-228600">
              <a:lnSpc>
                <a:spcPct val="100000"/>
              </a:lnSpc>
              <a:spcBef>
                <a:spcPts val="1200"/>
              </a:spcBef>
              <a:defRPr sz="2800">
                <a:latin typeface="Franklin Gothic Medium" panose="020B0603020102020204" pitchFamily="34" charset="0"/>
              </a:defRPr>
            </a:lvl1pPr>
            <a:lvl2pPr marL="576263" indent="-233363">
              <a:lnSpc>
                <a:spcPct val="100000"/>
              </a:lnSpc>
              <a:buFont typeface="Franklin Gothic Medium" panose="020B0603020102020204" pitchFamily="34" charset="0"/>
              <a:buChar char="−"/>
              <a:defRPr sz="2400">
                <a:latin typeface="Franklin Gothic Medium" panose="020B0603020102020204" pitchFamily="34" charset="0"/>
              </a:defRPr>
            </a:lvl2pPr>
            <a:lvl3pPr marL="973138" indent="-228600">
              <a:lnSpc>
                <a:spcPct val="100000"/>
              </a:lnSpc>
              <a:defRPr sz="2000">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274320" y="6243108"/>
            <a:ext cx="7992005" cy="330200"/>
          </a:xfrm>
          <a:prstGeom prst="rect">
            <a:avLst/>
          </a:prstGeom>
        </p:spPr>
        <p:txBody>
          <a:bodyPr anchor="b">
            <a:noAutofit/>
          </a:bodyPr>
          <a:lstStyle>
            <a:lvl1pPr marL="0" indent="0">
              <a:lnSpc>
                <a:spcPct val="100000"/>
              </a:lnSpc>
              <a:spcBef>
                <a:spcPts val="0"/>
              </a:spcBef>
              <a:buNone/>
              <a:defRPr sz="1200" baseline="0">
                <a:latin typeface="Franklin Gothic Medium Cond" panose="020B0606030402020204" pitchFamily="34" charset="0"/>
              </a:defRPr>
            </a:lvl1pPr>
          </a:lstStyle>
          <a:p>
            <a:pPr lvl="0"/>
            <a:r>
              <a:rPr lang="en-US" dirty="0"/>
              <a:t>Click to add footnote, reference or source</a:t>
            </a:r>
          </a:p>
        </p:txBody>
      </p:sp>
      <p:sp>
        <p:nvSpPr>
          <p:cNvPr id="21" name="Footer Placeholder 20"/>
          <p:cNvSpPr>
            <a:spLocks noGrp="1"/>
          </p:cNvSpPr>
          <p:nvPr>
            <p:ph type="ftr" sz="quarter" idx="13"/>
          </p:nvPr>
        </p:nvSpPr>
        <p:spPr>
          <a:xfrm>
            <a:off x="274320" y="6573308"/>
            <a:ext cx="7682971" cy="284692"/>
          </a:xfrm>
          <a:prstGeom prst="rect">
            <a:avLst/>
          </a:prstGeom>
        </p:spPr>
        <p:txBody>
          <a:bodyPr/>
          <a:lstStyle>
            <a:lvl1pPr algn="l">
              <a:defRPr sz="1000" cap="all" baseline="0">
                <a:solidFill>
                  <a:schemeClr val="tx1"/>
                </a:solidFill>
                <a:latin typeface="Franklin Gothic Demi Cond" panose="020B0706030402020204" pitchFamily="34" charset="0"/>
              </a:defRPr>
            </a:lvl1pPr>
          </a:lstStyle>
          <a:p>
            <a:r>
              <a:rPr lang="en-US">
                <a:solidFill>
                  <a:prstClr val="black"/>
                </a:solidFill>
              </a:rPr>
              <a:t>Medicaid Transformation | OCTOBER 2019</a:t>
            </a:r>
            <a:endParaRPr lang="en-US" dirty="0">
              <a:solidFill>
                <a:prstClr val="black"/>
              </a:solidFill>
            </a:endParaRPr>
          </a:p>
        </p:txBody>
      </p:sp>
      <p:sp>
        <p:nvSpPr>
          <p:cNvPr id="22" name="Slide Number Placeholder 21"/>
          <p:cNvSpPr>
            <a:spLocks noGrp="1"/>
          </p:cNvSpPr>
          <p:nvPr>
            <p:ph type="sldNum" sz="quarter" idx="14"/>
          </p:nvPr>
        </p:nvSpPr>
        <p:spPr>
          <a:xfrm>
            <a:off x="8305800" y="6573308"/>
            <a:ext cx="564098" cy="284692"/>
          </a:xfrm>
          <a:prstGeom prst="rect">
            <a:avLst/>
          </a:prstGeom>
        </p:spPr>
        <p:txBody>
          <a:bodyPr/>
          <a:lstStyle>
            <a:lvl1pPr>
              <a:defRPr sz="1000">
                <a:solidFill>
                  <a:schemeClr val="tx1"/>
                </a:solidFill>
                <a:latin typeface="Franklin Gothic Demi Cond" panose="020B0706030402020204" pitchFamily="34" charset="0"/>
              </a:defRPr>
            </a:lvl1pPr>
          </a:lstStyle>
          <a:p>
            <a:fld id="{11F27F3A-B3E9-41ED-AF8F-A365F10BB65F}" type="slidenum">
              <a:rPr lang="en-US" smtClean="0">
                <a:solidFill>
                  <a:prstClr val="black"/>
                </a:solidFill>
              </a:rPr>
              <a:pPr/>
              <a:t>‹#›</a:t>
            </a:fld>
            <a:endParaRPr lang="en-US" dirty="0">
              <a:solidFill>
                <a:prstClr val="black"/>
              </a:solidFill>
            </a:endParaRPr>
          </a:p>
        </p:txBody>
      </p:sp>
      <p:sp>
        <p:nvSpPr>
          <p:cNvPr id="23" name="Title 1"/>
          <p:cNvSpPr>
            <a:spLocks noGrp="1"/>
          </p:cNvSpPr>
          <p:nvPr>
            <p:ph type="title" hasCustomPrompt="1"/>
          </p:nvPr>
        </p:nvSpPr>
        <p:spPr>
          <a:xfrm>
            <a:off x="274320" y="457200"/>
            <a:ext cx="7843267" cy="548640"/>
          </a:xfrm>
          <a:prstGeom prst="rect">
            <a:avLst/>
          </a:prstGeom>
        </p:spPr>
        <p:txBody>
          <a:bodyPr anchor="t">
            <a:noAutofit/>
          </a:bodyPr>
          <a:lstStyle>
            <a:lvl1pPr algn="l">
              <a:defRPr sz="36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cxnSp>
        <p:nvCxnSpPr>
          <p:cNvPr id="3" name="Straight Connector 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64240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Bullets">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274320" y="1447801"/>
            <a:ext cx="7888288" cy="4592638"/>
          </a:xfrm>
          <a:prstGeom prst="rect">
            <a:avLst/>
          </a:prstGeom>
        </p:spPr>
        <p:txBody>
          <a:bodyPr>
            <a:noAutofit/>
          </a:bodyPr>
          <a:lstStyle>
            <a:lvl1pPr marL="228600" indent="-228600">
              <a:lnSpc>
                <a:spcPct val="100000"/>
              </a:lnSpc>
              <a:spcBef>
                <a:spcPts val="1200"/>
              </a:spcBef>
              <a:defRPr sz="2800">
                <a:latin typeface="Franklin Gothic Medium" panose="020B0603020102020204" pitchFamily="34" charset="0"/>
              </a:defRPr>
            </a:lvl1pPr>
            <a:lvl2pPr marL="576263" indent="-233363">
              <a:lnSpc>
                <a:spcPct val="100000"/>
              </a:lnSpc>
              <a:buFont typeface="Franklin Gothic Medium" panose="020B0603020102020204" pitchFamily="34" charset="0"/>
              <a:buChar char="−"/>
              <a:defRPr sz="2400">
                <a:latin typeface="Franklin Gothic Medium" panose="020B0603020102020204" pitchFamily="34" charset="0"/>
              </a:defRPr>
            </a:lvl2pPr>
            <a:lvl3pPr marL="973138" indent="-228600">
              <a:lnSpc>
                <a:spcPct val="100000"/>
              </a:lnSpc>
              <a:defRPr sz="2000">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274320" y="6243108"/>
            <a:ext cx="7992005" cy="330200"/>
          </a:xfrm>
          <a:prstGeom prst="rect">
            <a:avLst/>
          </a:prstGeom>
        </p:spPr>
        <p:txBody>
          <a:bodyPr anchor="b">
            <a:noAutofit/>
          </a:bodyPr>
          <a:lstStyle>
            <a:lvl1pPr marL="0" indent="0">
              <a:lnSpc>
                <a:spcPct val="100000"/>
              </a:lnSpc>
              <a:spcBef>
                <a:spcPts val="0"/>
              </a:spcBef>
              <a:buNone/>
              <a:defRPr sz="1200" baseline="0">
                <a:latin typeface="Franklin Gothic Medium Cond" panose="020B0606030402020204" pitchFamily="34" charset="0"/>
              </a:defRPr>
            </a:lvl1pPr>
          </a:lstStyle>
          <a:p>
            <a:pPr lvl="0"/>
            <a:r>
              <a:rPr lang="en-US" dirty="0"/>
              <a:t>Click to add footnote, reference or source</a:t>
            </a:r>
          </a:p>
        </p:txBody>
      </p:sp>
      <p:sp>
        <p:nvSpPr>
          <p:cNvPr id="21" name="Footer Placeholder 20"/>
          <p:cNvSpPr>
            <a:spLocks noGrp="1"/>
          </p:cNvSpPr>
          <p:nvPr>
            <p:ph type="ftr" sz="quarter" idx="13"/>
          </p:nvPr>
        </p:nvSpPr>
        <p:spPr>
          <a:xfrm>
            <a:off x="274320" y="6573308"/>
            <a:ext cx="7682971" cy="284692"/>
          </a:xfrm>
          <a:prstGeom prst="rect">
            <a:avLst/>
          </a:prstGeom>
        </p:spPr>
        <p:txBody>
          <a:bodyPr/>
          <a:lstStyle>
            <a:lvl1pPr algn="l">
              <a:defRPr sz="1000" cap="all" baseline="0">
                <a:solidFill>
                  <a:schemeClr val="tx1"/>
                </a:solidFill>
                <a:latin typeface="Franklin Gothic Demi Cond" panose="020B0706030402020204" pitchFamily="34" charset="0"/>
              </a:defRPr>
            </a:lvl1pPr>
          </a:lstStyle>
          <a:p>
            <a:r>
              <a:rPr lang="en-US">
                <a:solidFill>
                  <a:prstClr val="black"/>
                </a:solidFill>
              </a:rPr>
              <a:t>Medicaid Transformation | OCTOBER 2019</a:t>
            </a:r>
            <a:endParaRPr lang="en-US" dirty="0">
              <a:solidFill>
                <a:prstClr val="black"/>
              </a:solidFill>
            </a:endParaRPr>
          </a:p>
        </p:txBody>
      </p:sp>
      <p:sp>
        <p:nvSpPr>
          <p:cNvPr id="22" name="Slide Number Placeholder 21"/>
          <p:cNvSpPr>
            <a:spLocks noGrp="1"/>
          </p:cNvSpPr>
          <p:nvPr>
            <p:ph type="sldNum" sz="quarter" idx="14"/>
          </p:nvPr>
        </p:nvSpPr>
        <p:spPr>
          <a:xfrm>
            <a:off x="8305800" y="6573308"/>
            <a:ext cx="564098" cy="284692"/>
          </a:xfrm>
          <a:prstGeom prst="rect">
            <a:avLst/>
          </a:prstGeom>
        </p:spPr>
        <p:txBody>
          <a:bodyPr/>
          <a:lstStyle>
            <a:lvl1pPr>
              <a:defRPr sz="1000">
                <a:solidFill>
                  <a:sysClr val="windowText" lastClr="000000"/>
                </a:solidFill>
                <a:latin typeface="Franklin Gothic Demi Cond" panose="020B0706030402020204" pitchFamily="34" charset="0"/>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274320" y="457200"/>
            <a:ext cx="7843267" cy="548640"/>
          </a:xfrm>
          <a:prstGeom prst="rect">
            <a:avLst/>
          </a:prstGeom>
        </p:spPr>
        <p:txBody>
          <a:bodyPr anchor="t">
            <a:noAutofit/>
          </a:bodyPr>
          <a:lstStyle>
            <a:lvl1pPr algn="l">
              <a:defRPr sz="36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cxnSp>
        <p:nvCxnSpPr>
          <p:cNvPr id="3" name="Straight Connector 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427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Bullets">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274320" y="1447801"/>
            <a:ext cx="7888288" cy="4592638"/>
          </a:xfrm>
          <a:prstGeom prst="rect">
            <a:avLst/>
          </a:prstGeom>
        </p:spPr>
        <p:txBody>
          <a:bodyPr>
            <a:noAutofit/>
          </a:bodyPr>
          <a:lstStyle>
            <a:lvl1pPr marL="228600" indent="-228600">
              <a:lnSpc>
                <a:spcPct val="100000"/>
              </a:lnSpc>
              <a:spcBef>
                <a:spcPts val="1200"/>
              </a:spcBef>
              <a:defRPr sz="2800">
                <a:latin typeface="Franklin Gothic Medium" panose="020B0603020102020204" pitchFamily="34" charset="0"/>
              </a:defRPr>
            </a:lvl1pPr>
            <a:lvl2pPr marL="576263" indent="-233363">
              <a:lnSpc>
                <a:spcPct val="100000"/>
              </a:lnSpc>
              <a:buFont typeface="Franklin Gothic Medium" panose="020B0603020102020204" pitchFamily="34" charset="0"/>
              <a:buChar char="−"/>
              <a:defRPr sz="2400">
                <a:latin typeface="Franklin Gothic Medium" panose="020B0603020102020204" pitchFamily="34" charset="0"/>
              </a:defRPr>
            </a:lvl2pPr>
            <a:lvl3pPr marL="973138" indent="-228600">
              <a:lnSpc>
                <a:spcPct val="100000"/>
              </a:lnSpc>
              <a:defRPr sz="2000">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274320" y="6243108"/>
            <a:ext cx="7992005" cy="330200"/>
          </a:xfrm>
          <a:prstGeom prst="rect">
            <a:avLst/>
          </a:prstGeom>
        </p:spPr>
        <p:txBody>
          <a:bodyPr anchor="b">
            <a:noAutofit/>
          </a:bodyPr>
          <a:lstStyle>
            <a:lvl1pPr marL="0" indent="0">
              <a:lnSpc>
                <a:spcPct val="100000"/>
              </a:lnSpc>
              <a:spcBef>
                <a:spcPts val="0"/>
              </a:spcBef>
              <a:buNone/>
              <a:defRPr sz="1200" baseline="0">
                <a:latin typeface="Franklin Gothic Medium Cond" panose="020B0606030402020204" pitchFamily="34" charset="0"/>
              </a:defRPr>
            </a:lvl1pPr>
          </a:lstStyle>
          <a:p>
            <a:pPr lvl="0"/>
            <a:r>
              <a:rPr lang="en-US" dirty="0"/>
              <a:t>Click to add footnote, reference or source</a:t>
            </a:r>
          </a:p>
        </p:txBody>
      </p:sp>
      <p:sp>
        <p:nvSpPr>
          <p:cNvPr id="21" name="Footer Placeholder 20"/>
          <p:cNvSpPr>
            <a:spLocks noGrp="1"/>
          </p:cNvSpPr>
          <p:nvPr>
            <p:ph type="ftr" sz="quarter" idx="13"/>
          </p:nvPr>
        </p:nvSpPr>
        <p:spPr>
          <a:xfrm>
            <a:off x="274320" y="6573308"/>
            <a:ext cx="7682971" cy="284692"/>
          </a:xfrm>
          <a:prstGeom prst="rect">
            <a:avLst/>
          </a:prstGeom>
        </p:spPr>
        <p:txBody>
          <a:bodyPr/>
          <a:lstStyle>
            <a:lvl1pPr algn="l">
              <a:defRPr sz="1000" cap="all" baseline="0">
                <a:solidFill>
                  <a:schemeClr val="tx1"/>
                </a:solidFill>
                <a:latin typeface="Franklin Gothic Demi Cond" panose="020B0706030402020204" pitchFamily="34" charset="0"/>
              </a:defRPr>
            </a:lvl1pPr>
          </a:lstStyle>
          <a:p>
            <a:r>
              <a:rPr lang="en-US">
                <a:solidFill>
                  <a:prstClr val="black"/>
                </a:solidFill>
              </a:rPr>
              <a:t>Medicaid Transformation | OCTOBER 2019</a:t>
            </a:r>
            <a:endParaRPr lang="en-US" dirty="0">
              <a:solidFill>
                <a:prstClr val="black"/>
              </a:solidFill>
            </a:endParaRPr>
          </a:p>
        </p:txBody>
      </p:sp>
      <p:sp>
        <p:nvSpPr>
          <p:cNvPr id="22" name="Slide Number Placeholder 21"/>
          <p:cNvSpPr>
            <a:spLocks noGrp="1"/>
          </p:cNvSpPr>
          <p:nvPr>
            <p:ph type="sldNum" sz="quarter" idx="14"/>
          </p:nvPr>
        </p:nvSpPr>
        <p:spPr>
          <a:xfrm>
            <a:off x="8305800" y="6573308"/>
            <a:ext cx="564098" cy="284692"/>
          </a:xfrm>
          <a:prstGeom prst="rect">
            <a:avLst/>
          </a:prstGeom>
        </p:spPr>
        <p:txBody>
          <a:bodyPr/>
          <a:lstStyle>
            <a:lvl1pPr>
              <a:defRPr sz="1000">
                <a:solidFill>
                  <a:sysClr val="windowText" lastClr="000000"/>
                </a:solidFill>
                <a:latin typeface="Franklin Gothic Demi Cond" panose="020B0706030402020204" pitchFamily="34" charset="0"/>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274320" y="457200"/>
            <a:ext cx="7843267" cy="548640"/>
          </a:xfrm>
          <a:prstGeom prst="rect">
            <a:avLst/>
          </a:prstGeom>
        </p:spPr>
        <p:txBody>
          <a:bodyPr anchor="t">
            <a:noAutofit/>
          </a:bodyPr>
          <a:lstStyle>
            <a:lvl1pPr algn="l">
              <a:defRPr sz="36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cxnSp>
        <p:nvCxnSpPr>
          <p:cNvPr id="3" name="Straight Connector 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40133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2 Column 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622300" y="1846262"/>
            <a:ext cx="3840163" cy="4402137"/>
          </a:xfrm>
          <a:prstGeom prst="rect">
            <a:avLst/>
          </a:prstGeom>
        </p:spPr>
        <p:txBody>
          <a:bodyPr>
            <a:noAutofit/>
          </a:bodyPr>
          <a:lstStyle>
            <a:lvl1pPr>
              <a:lnSpc>
                <a:spcPct val="100000"/>
              </a:lnSpc>
              <a:spcBef>
                <a:spcPts val="0"/>
              </a:spcBef>
              <a:spcAft>
                <a:spcPts val="0"/>
              </a:spcAft>
              <a:defRPr sz="2000">
                <a:latin typeface="Franklin Gothic Medium Cond" panose="020B0606030402020204" pitchFamily="34" charset="0"/>
              </a:defRPr>
            </a:lvl1pPr>
            <a:lvl2pPr marL="514350" indent="-171450">
              <a:buFont typeface="Franklin Gothic Medium Cond" panose="020B0606030402020204" pitchFamily="34" charset="0"/>
              <a:buChar char="–"/>
              <a:defRPr sz="2000">
                <a:latin typeface="Franklin Gothic Medium Cond" panose="020B0606030402020204" pitchFamily="34" charset="0"/>
              </a:defRPr>
            </a:lvl2pPr>
            <a:lvl3pPr>
              <a:defRPr sz="2000">
                <a:latin typeface="Franklin Gothic Medium Cond" panose="020B0606030402020204" pitchFamily="34" charset="0"/>
              </a:defRPr>
            </a:lvl3pPr>
          </a:lstStyle>
          <a:p>
            <a:pPr lvl="0"/>
            <a:r>
              <a:rPr lang="en-US" dirty="0"/>
              <a:t>Click to add bullets</a:t>
            </a:r>
          </a:p>
          <a:p>
            <a:pPr lvl="1"/>
            <a:r>
              <a:rPr lang="en-US" dirty="0"/>
              <a:t>Bullet 2</a:t>
            </a:r>
          </a:p>
          <a:p>
            <a:pPr lvl="2"/>
            <a:r>
              <a:rPr lang="en-US" dirty="0"/>
              <a:t>Bullet 3</a:t>
            </a:r>
          </a:p>
        </p:txBody>
      </p:sp>
      <p:sp>
        <p:nvSpPr>
          <p:cNvPr id="2" name="Title 1"/>
          <p:cNvSpPr>
            <a:spLocks noGrp="1"/>
          </p:cNvSpPr>
          <p:nvPr>
            <p:ph type="title" hasCustomPrompt="1"/>
          </p:nvPr>
        </p:nvSpPr>
        <p:spPr>
          <a:xfrm>
            <a:off x="274320" y="457200"/>
            <a:ext cx="7843267" cy="548640"/>
          </a:xfrm>
          <a:prstGeom prst="rect">
            <a:avLst/>
          </a:prstGeom>
        </p:spPr>
        <p:txBody>
          <a:bodyPr anchor="t">
            <a:noAutofit/>
          </a:bodyPr>
          <a:lstStyle>
            <a:lvl1pPr algn="l">
              <a:defRPr sz="36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5" name="Text Placeholder 4"/>
          <p:cNvSpPr>
            <a:spLocks noGrp="1"/>
          </p:cNvSpPr>
          <p:nvPr>
            <p:ph type="body" sz="quarter" idx="11" hasCustomPrompt="1"/>
          </p:nvPr>
        </p:nvSpPr>
        <p:spPr>
          <a:xfrm>
            <a:off x="274320" y="6251575"/>
            <a:ext cx="7992005" cy="330200"/>
          </a:xfrm>
          <a:prstGeom prst="rect">
            <a:avLst/>
          </a:prstGeom>
        </p:spPr>
        <p:txBody>
          <a:bodyPr anchor="b">
            <a:noAutofit/>
          </a:bodyPr>
          <a:lstStyle>
            <a:lvl1pPr marL="0" indent="0">
              <a:lnSpc>
                <a:spcPct val="100000"/>
              </a:lnSpc>
              <a:spcBef>
                <a:spcPts val="0"/>
              </a:spcBef>
              <a:buNone/>
              <a:defRPr sz="1200" baseline="0">
                <a:latin typeface="Franklin Gothic Medium Cond" panose="020B0606030402020204" pitchFamily="34" charset="0"/>
              </a:defRPr>
            </a:lvl1pPr>
          </a:lstStyle>
          <a:p>
            <a:pPr lvl="0"/>
            <a:r>
              <a:rPr lang="en-US" dirty="0"/>
              <a:t>Click to add footnote, reference or source</a:t>
            </a:r>
          </a:p>
        </p:txBody>
      </p:sp>
      <p:sp>
        <p:nvSpPr>
          <p:cNvPr id="4" name="Text Placeholder 3"/>
          <p:cNvSpPr>
            <a:spLocks noGrp="1"/>
          </p:cNvSpPr>
          <p:nvPr>
            <p:ph type="body" sz="quarter" idx="16" hasCustomPrompt="1"/>
          </p:nvPr>
        </p:nvSpPr>
        <p:spPr>
          <a:xfrm>
            <a:off x="621983" y="1268097"/>
            <a:ext cx="3840480" cy="500063"/>
          </a:xfrm>
          <a:prstGeom prst="rect">
            <a:avLst/>
          </a:prstGeom>
        </p:spPr>
        <p:txBody>
          <a:bodyPr anchor="b">
            <a:noAutofit/>
          </a:bodyPr>
          <a:lstStyle>
            <a:lvl1pPr marL="0" indent="0" algn="ctr">
              <a:buNone/>
              <a:defRPr sz="2400">
                <a:latin typeface="Franklin Gothic Demi Cond" panose="020B0706030402020204" pitchFamily="34"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4"/>
            <a:ext cx="3840480" cy="500063"/>
          </a:xfrm>
          <a:prstGeom prst="rect">
            <a:avLst/>
          </a:prstGeom>
        </p:spPr>
        <p:txBody>
          <a:bodyPr anchor="b">
            <a:noAutofit/>
          </a:bodyPr>
          <a:lstStyle>
            <a:lvl1pPr marL="0" indent="0" algn="ctr">
              <a:buNone/>
              <a:defRPr sz="2400">
                <a:latin typeface="Franklin Gothic Demi Cond" panose="020B0706030402020204" pitchFamily="34" charset="0"/>
              </a:defRPr>
            </a:lvl1pPr>
          </a:lstStyle>
          <a:p>
            <a:pPr lvl="0"/>
            <a:r>
              <a:rPr lang="en-US" dirty="0"/>
              <a:t>Click to add title</a:t>
            </a:r>
          </a:p>
        </p:txBody>
      </p:sp>
      <p:sp>
        <p:nvSpPr>
          <p:cNvPr id="15" name="Text Placeholder 5"/>
          <p:cNvSpPr>
            <a:spLocks noGrp="1"/>
          </p:cNvSpPr>
          <p:nvPr>
            <p:ph type="body" sz="quarter" idx="19" hasCustomPrompt="1"/>
          </p:nvPr>
        </p:nvSpPr>
        <p:spPr>
          <a:xfrm>
            <a:off x="4665449" y="1840559"/>
            <a:ext cx="3840163" cy="4402137"/>
          </a:xfrm>
          <a:prstGeom prst="rect">
            <a:avLst/>
          </a:prstGeom>
        </p:spPr>
        <p:txBody>
          <a:bodyPr>
            <a:noAutofit/>
          </a:bodyPr>
          <a:lstStyle>
            <a:lvl1pPr>
              <a:lnSpc>
                <a:spcPct val="100000"/>
              </a:lnSpc>
              <a:spcBef>
                <a:spcPts val="0"/>
              </a:spcBef>
              <a:spcAft>
                <a:spcPts val="0"/>
              </a:spcAft>
              <a:defRPr sz="2000">
                <a:latin typeface="Franklin Gothic Medium Cond" panose="020B0606030402020204" pitchFamily="34" charset="0"/>
              </a:defRPr>
            </a:lvl1pPr>
            <a:lvl2pPr marL="514350" indent="-171450">
              <a:buFont typeface="Franklin Gothic Medium Cond" panose="020B0606030402020204" pitchFamily="34" charset="0"/>
              <a:buChar char="–"/>
              <a:defRPr sz="2000" baseline="0">
                <a:latin typeface="Franklin Gothic Medium Cond" panose="020B0606030402020204" pitchFamily="34" charset="0"/>
              </a:defRPr>
            </a:lvl2pPr>
            <a:lvl3pPr>
              <a:defRPr sz="2000" baseline="0">
                <a:latin typeface="Franklin Gothic Medium Cond" panose="020B0606030402020204" pitchFamily="34" charset="0"/>
              </a:defRPr>
            </a:lvl3pPr>
          </a:lstStyle>
          <a:p>
            <a:pPr lvl="0"/>
            <a:r>
              <a:rPr lang="en-US" dirty="0"/>
              <a:t>Click to add bullets</a:t>
            </a:r>
          </a:p>
          <a:p>
            <a:pPr lvl="1"/>
            <a:r>
              <a:rPr lang="en-US" dirty="0"/>
              <a:t>Bullet 2</a:t>
            </a:r>
          </a:p>
          <a:p>
            <a:pPr lvl="2"/>
            <a:r>
              <a:rPr lang="en-US" dirty="0"/>
              <a:t>Bullet 3</a:t>
            </a:r>
          </a:p>
        </p:txBody>
      </p:sp>
      <p:cxnSp>
        <p:nvCxnSpPr>
          <p:cNvPr id="14" name="Straight Connector 13"/>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2" name="Footer Placeholder 20">
            <a:extLst>
              <a:ext uri="{FF2B5EF4-FFF2-40B4-BE49-F238E27FC236}">
                <a16:creationId xmlns:a16="http://schemas.microsoft.com/office/drawing/2014/main" id="{C181CA38-4FDE-496B-A178-6B413ED3A7F2}"/>
              </a:ext>
            </a:extLst>
          </p:cNvPr>
          <p:cNvSpPr>
            <a:spLocks noGrp="1"/>
          </p:cNvSpPr>
          <p:nvPr>
            <p:ph type="ftr" sz="quarter" idx="3"/>
          </p:nvPr>
        </p:nvSpPr>
        <p:spPr>
          <a:xfrm>
            <a:off x="274320" y="6573308"/>
            <a:ext cx="7682971" cy="284692"/>
          </a:xfrm>
          <a:prstGeom prst="rect">
            <a:avLst/>
          </a:prstGeom>
        </p:spPr>
        <p:txBody>
          <a:bodyPr/>
          <a:lstStyle>
            <a:lvl1pPr algn="l">
              <a:defRPr sz="1000" cap="all" baseline="0">
                <a:solidFill>
                  <a:schemeClr val="tx1"/>
                </a:solidFill>
                <a:latin typeface="Franklin Gothic Demi Cond" panose="020B0706030402020204" pitchFamily="34" charset="0"/>
              </a:defRPr>
            </a:lvl1pPr>
          </a:lstStyle>
          <a:p>
            <a:r>
              <a:rPr lang="en-US">
                <a:solidFill>
                  <a:prstClr val="black"/>
                </a:solidFill>
              </a:rPr>
              <a:t>Medicaid Transformation | OCTOBER 2019</a:t>
            </a:r>
            <a:endParaRPr lang="en-US" dirty="0">
              <a:solidFill>
                <a:prstClr val="black"/>
              </a:solidFill>
            </a:endParaRPr>
          </a:p>
        </p:txBody>
      </p:sp>
      <p:sp>
        <p:nvSpPr>
          <p:cNvPr id="18" name="Slide Number Placeholder 21">
            <a:extLst>
              <a:ext uri="{FF2B5EF4-FFF2-40B4-BE49-F238E27FC236}">
                <a16:creationId xmlns:a16="http://schemas.microsoft.com/office/drawing/2014/main" id="{91174B93-FC3F-48AE-A0B6-86D45188474B}"/>
              </a:ext>
            </a:extLst>
          </p:cNvPr>
          <p:cNvSpPr>
            <a:spLocks noGrp="1"/>
          </p:cNvSpPr>
          <p:nvPr>
            <p:ph type="sldNum" sz="quarter" idx="4"/>
          </p:nvPr>
        </p:nvSpPr>
        <p:spPr>
          <a:xfrm>
            <a:off x="8305800" y="6573308"/>
            <a:ext cx="564098" cy="284692"/>
          </a:xfrm>
          <a:prstGeom prst="rect">
            <a:avLst/>
          </a:prstGeo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281694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 - Bullets">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dirty="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274320" y="1447800"/>
            <a:ext cx="7888288" cy="4795307"/>
          </a:xfrm>
          <a:prstGeom prst="rect">
            <a:avLst/>
          </a:prstGeom>
        </p:spPr>
        <p:txBody>
          <a:bodyPr>
            <a:noAutofit/>
          </a:bodyPr>
          <a:lstStyle>
            <a:lvl1pPr marL="228600" indent="-228600">
              <a:lnSpc>
                <a:spcPct val="100000"/>
              </a:lnSpc>
              <a:spcBef>
                <a:spcPts val="1200"/>
              </a:spcBef>
              <a:defRPr sz="28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274320" y="6243110"/>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cxnSp>
        <p:nvCxnSpPr>
          <p:cNvPr id="18" name="Straight Connector 17"/>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Footer Placeholder 20">
            <a:extLst>
              <a:ext uri="{FF2B5EF4-FFF2-40B4-BE49-F238E27FC236}">
                <a16:creationId xmlns:a16="http://schemas.microsoft.com/office/drawing/2014/main" id="{C6C4D332-2D5A-44A5-9155-D7929BA9EECE}"/>
              </a:ext>
            </a:extLst>
          </p:cNvPr>
          <p:cNvSpPr>
            <a:spLocks noGrp="1"/>
          </p:cNvSpPr>
          <p:nvPr>
            <p:ph type="ftr" sz="quarter" idx="3"/>
          </p:nvPr>
        </p:nvSpPr>
        <p:spPr>
          <a:xfrm>
            <a:off x="274320" y="6573308"/>
            <a:ext cx="7682971" cy="284692"/>
          </a:xfrm>
          <a:prstGeom prst="rect">
            <a:avLst/>
          </a:prstGeom>
        </p:spPr>
        <p:txBody>
          <a:bodyPr/>
          <a:lstStyle>
            <a:lvl1pPr algn="l">
              <a:defRPr sz="1000" cap="all" baseline="0">
                <a:solidFill>
                  <a:schemeClr val="tx1"/>
                </a:solidFill>
                <a:latin typeface="Franklin Gothic Demi Cond" panose="020B0706030402020204" pitchFamily="34" charset="0"/>
              </a:defRPr>
            </a:lvl1pPr>
          </a:lstStyle>
          <a:p>
            <a:r>
              <a:rPr lang="en-US">
                <a:solidFill>
                  <a:prstClr val="black"/>
                </a:solidFill>
              </a:rPr>
              <a:t>Medicaid Transformation | OCTOBER 2019</a:t>
            </a:r>
            <a:endParaRPr lang="en-US" dirty="0">
              <a:solidFill>
                <a:prstClr val="black"/>
              </a:solidFill>
            </a:endParaRPr>
          </a:p>
        </p:txBody>
      </p:sp>
      <p:sp>
        <p:nvSpPr>
          <p:cNvPr id="10" name="Title 1">
            <a:extLst>
              <a:ext uri="{FF2B5EF4-FFF2-40B4-BE49-F238E27FC236}">
                <a16:creationId xmlns:a16="http://schemas.microsoft.com/office/drawing/2014/main" id="{AC3BE512-E2D6-4B2F-93B2-B584EA97C636}"/>
              </a:ext>
            </a:extLst>
          </p:cNvPr>
          <p:cNvSpPr>
            <a:spLocks noGrp="1"/>
          </p:cNvSpPr>
          <p:nvPr>
            <p:ph type="title" hasCustomPrompt="1"/>
          </p:nvPr>
        </p:nvSpPr>
        <p:spPr>
          <a:xfrm>
            <a:off x="274320" y="457200"/>
            <a:ext cx="7843267" cy="548640"/>
          </a:xfrm>
          <a:prstGeom prst="rect">
            <a:avLst/>
          </a:prstGeom>
        </p:spPr>
        <p:txBody>
          <a:bodyPr anchor="t">
            <a:noAutofit/>
          </a:bodyPr>
          <a:lstStyle>
            <a:lvl1pPr algn="l">
              <a:defRPr sz="36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spTree>
    <p:extLst>
      <p:ext uri="{BB962C8B-B14F-4D97-AF65-F5344CB8AC3E}">
        <p14:creationId xmlns:p14="http://schemas.microsoft.com/office/powerpoint/2010/main" val="32550445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 Column 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622300" y="1846262"/>
            <a:ext cx="3840163" cy="4402137"/>
          </a:xfrm>
        </p:spPr>
        <p:txBody>
          <a:bodyPr>
            <a:noAutofit/>
          </a:bodyPr>
          <a:lstStyle>
            <a:lvl1pPr>
              <a:lnSpc>
                <a:spcPct val="100000"/>
              </a:lnSpc>
              <a:spcBef>
                <a:spcPts val="0"/>
              </a:spcBef>
              <a:spcAft>
                <a:spcPts val="0"/>
              </a:spcAft>
              <a:defRPr sz="2000">
                <a:latin typeface="Franklin Gothic Medium Cond" panose="020B0606030402020204" pitchFamily="34" charset="0"/>
              </a:defRPr>
            </a:lvl1pPr>
            <a:lvl2pPr marL="514350" indent="-171450">
              <a:buFont typeface="Franklin Gothic Medium Cond" panose="020B0606030402020204" pitchFamily="34" charset="0"/>
              <a:buChar char="–"/>
              <a:defRPr sz="2000">
                <a:latin typeface="Franklin Gothic Medium Cond" panose="020B0606030402020204" pitchFamily="34" charset="0"/>
              </a:defRPr>
            </a:lvl2pPr>
            <a:lvl3pPr>
              <a:defRPr sz="2000">
                <a:latin typeface="Franklin Gothic Medium Cond" panose="020B0606030402020204" pitchFamily="34" charset="0"/>
              </a:defRPr>
            </a:lvl3pPr>
          </a:lstStyle>
          <a:p>
            <a:pPr lvl="0"/>
            <a:r>
              <a:rPr lang="en-US" dirty="0"/>
              <a:t>Click to add bullets</a:t>
            </a:r>
          </a:p>
          <a:p>
            <a:pPr lvl="1"/>
            <a:r>
              <a:rPr lang="en-US" dirty="0"/>
              <a:t>Bullet 2</a:t>
            </a:r>
          </a:p>
          <a:p>
            <a:pPr lvl="2"/>
            <a:r>
              <a:rPr lang="en-US" dirty="0"/>
              <a:t>Bullet 3</a:t>
            </a:r>
          </a:p>
        </p:txBody>
      </p:sp>
      <p:sp>
        <p:nvSpPr>
          <p:cNvPr id="2" name="Title 1"/>
          <p:cNvSpPr>
            <a:spLocks noGrp="1"/>
          </p:cNvSpPr>
          <p:nvPr>
            <p:ph type="title" hasCustomPrompt="1"/>
          </p:nvPr>
        </p:nvSpPr>
        <p:spPr>
          <a:xfrm>
            <a:off x="274320" y="457200"/>
            <a:ext cx="7843267" cy="548640"/>
          </a:xfrm>
        </p:spPr>
        <p:txBody>
          <a:bodyPr anchor="t">
            <a:noAutofit/>
          </a:bodyPr>
          <a:lstStyle>
            <a:lvl1pPr algn="l">
              <a:defRPr sz="36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5" name="Text Placeholder 4"/>
          <p:cNvSpPr>
            <a:spLocks noGrp="1"/>
          </p:cNvSpPr>
          <p:nvPr>
            <p:ph type="body" sz="quarter" idx="11" hasCustomPrompt="1"/>
          </p:nvPr>
        </p:nvSpPr>
        <p:spPr>
          <a:xfrm>
            <a:off x="274320" y="6251575"/>
            <a:ext cx="7992005" cy="330200"/>
          </a:xfrm>
        </p:spPr>
        <p:txBody>
          <a:bodyPr anchor="b">
            <a:noAutofit/>
          </a:bodyPr>
          <a:lstStyle>
            <a:lvl1pPr marL="0" indent="0">
              <a:lnSpc>
                <a:spcPct val="100000"/>
              </a:lnSpc>
              <a:spcBef>
                <a:spcPts val="0"/>
              </a:spcBef>
              <a:buNone/>
              <a:defRPr sz="1200" baseline="0">
                <a:latin typeface="Franklin Gothic Medium Cond" panose="020B0606030402020204" pitchFamily="34" charset="0"/>
              </a:defRPr>
            </a:lvl1pPr>
          </a:lstStyle>
          <a:p>
            <a:pPr lvl="0"/>
            <a:r>
              <a:rPr lang="en-US" dirty="0"/>
              <a:t>Click to add footnote, reference or source</a:t>
            </a:r>
          </a:p>
        </p:txBody>
      </p:sp>
      <p:sp>
        <p:nvSpPr>
          <p:cNvPr id="4" name="Text Placeholder 3"/>
          <p:cNvSpPr>
            <a:spLocks noGrp="1"/>
          </p:cNvSpPr>
          <p:nvPr>
            <p:ph type="body" sz="quarter" idx="16" hasCustomPrompt="1"/>
          </p:nvPr>
        </p:nvSpPr>
        <p:spPr>
          <a:xfrm>
            <a:off x="622300" y="1278464"/>
            <a:ext cx="3840480" cy="500063"/>
          </a:xfrm>
        </p:spPr>
        <p:txBody>
          <a:bodyPr anchor="b">
            <a:noAutofit/>
          </a:bodyPr>
          <a:lstStyle>
            <a:lvl1pPr marL="0" indent="0" algn="ctr">
              <a:buNone/>
              <a:defRPr sz="2400">
                <a:latin typeface="Franklin Gothic Demi Cond" panose="020B0706030402020204" pitchFamily="34"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4"/>
            <a:ext cx="3840480" cy="500063"/>
          </a:xfrm>
        </p:spPr>
        <p:txBody>
          <a:bodyPr anchor="b">
            <a:noAutofit/>
          </a:bodyPr>
          <a:lstStyle>
            <a:lvl1pPr marL="0" indent="0" algn="ctr">
              <a:buNone/>
              <a:defRPr sz="2400">
                <a:latin typeface="Franklin Gothic Demi Cond" panose="020B0706030402020204" pitchFamily="34" charset="0"/>
              </a:defRPr>
            </a:lvl1pPr>
          </a:lstStyle>
          <a:p>
            <a:pPr lvl="0"/>
            <a:r>
              <a:rPr lang="en-US" dirty="0"/>
              <a:t>Click to add title</a:t>
            </a:r>
          </a:p>
        </p:txBody>
      </p:sp>
      <p:sp>
        <p:nvSpPr>
          <p:cNvPr id="15" name="Text Placeholder 5"/>
          <p:cNvSpPr>
            <a:spLocks noGrp="1"/>
          </p:cNvSpPr>
          <p:nvPr>
            <p:ph type="body" sz="quarter" idx="19" hasCustomPrompt="1"/>
          </p:nvPr>
        </p:nvSpPr>
        <p:spPr>
          <a:xfrm>
            <a:off x="4665449" y="1840559"/>
            <a:ext cx="3840163" cy="4402137"/>
          </a:xfrm>
        </p:spPr>
        <p:txBody>
          <a:bodyPr>
            <a:noAutofit/>
          </a:bodyPr>
          <a:lstStyle>
            <a:lvl1pPr>
              <a:lnSpc>
                <a:spcPct val="100000"/>
              </a:lnSpc>
              <a:spcBef>
                <a:spcPts val="0"/>
              </a:spcBef>
              <a:spcAft>
                <a:spcPts val="0"/>
              </a:spcAft>
              <a:defRPr sz="2000">
                <a:latin typeface="Franklin Gothic Medium Cond" panose="020B0606030402020204" pitchFamily="34" charset="0"/>
              </a:defRPr>
            </a:lvl1pPr>
            <a:lvl2pPr marL="514350" indent="-171450">
              <a:buFont typeface="Franklin Gothic Medium Cond" panose="020B0606030402020204" pitchFamily="34" charset="0"/>
              <a:buChar char="–"/>
              <a:defRPr sz="2000" baseline="0">
                <a:latin typeface="Franklin Gothic Medium Cond" panose="020B0606030402020204" pitchFamily="34" charset="0"/>
              </a:defRPr>
            </a:lvl2pPr>
            <a:lvl3pPr>
              <a:defRPr sz="2000" baseline="0">
                <a:latin typeface="Franklin Gothic Medium Cond" panose="020B0606030402020204" pitchFamily="34" charset="0"/>
              </a:defRPr>
            </a:lvl3pPr>
          </a:lstStyle>
          <a:p>
            <a:pPr lvl="0"/>
            <a:r>
              <a:rPr lang="en-US" dirty="0"/>
              <a:t>Click to add bullets</a:t>
            </a:r>
          </a:p>
          <a:p>
            <a:pPr lvl="1"/>
            <a:r>
              <a:rPr lang="en-US" dirty="0"/>
              <a:t>Bullet 2</a:t>
            </a:r>
          </a:p>
          <a:p>
            <a:pPr lvl="2"/>
            <a:r>
              <a:rPr lang="en-US" dirty="0"/>
              <a:t>Bullet 3</a:t>
            </a:r>
          </a:p>
        </p:txBody>
      </p:sp>
      <p:sp>
        <p:nvSpPr>
          <p:cNvPr id="16" name="Footer Placeholder 20"/>
          <p:cNvSpPr>
            <a:spLocks noGrp="1"/>
          </p:cNvSpPr>
          <p:nvPr>
            <p:ph type="ftr" sz="quarter" idx="13"/>
          </p:nvPr>
        </p:nvSpPr>
        <p:spPr>
          <a:xfrm>
            <a:off x="274320" y="6573308"/>
            <a:ext cx="7682971" cy="284692"/>
          </a:xfrm>
        </p:spPr>
        <p:txBody>
          <a:bodyPr/>
          <a:lstStyle>
            <a:lvl1pPr algn="l">
              <a:defRPr sz="1000" cap="all" baseline="0">
                <a:solidFill>
                  <a:schemeClr val="tx1"/>
                </a:solidFill>
                <a:latin typeface="Franklin Gothic Demi Cond" panose="020B0706030402020204" pitchFamily="34" charset="0"/>
              </a:defRPr>
            </a:lvl1pPr>
          </a:lstStyle>
          <a:p>
            <a:r>
              <a:rPr lang="en-US">
                <a:solidFill>
                  <a:prstClr val="black"/>
                </a:solidFill>
              </a:rPr>
              <a:t>Medicaid Transformation | OCTOBER 2019</a:t>
            </a:r>
            <a:endParaRPr lang="en-US" dirty="0">
              <a:solidFill>
                <a:prstClr val="black"/>
              </a:solidFill>
            </a:endParaRPr>
          </a:p>
        </p:txBody>
      </p:sp>
      <p:sp>
        <p:nvSpPr>
          <p:cNvPr id="17" name="Slide Number Placeholder 21"/>
          <p:cNvSpPr>
            <a:spLocks noGrp="1"/>
          </p:cNvSpPr>
          <p:nvPr>
            <p:ph type="sldNum" sz="quarter" idx="14"/>
          </p:nvPr>
        </p:nvSpPr>
        <p:spPr>
          <a:xfrm>
            <a:off x="8305800" y="6573308"/>
            <a:ext cx="564098" cy="284692"/>
          </a:xfrm>
        </p:spPr>
        <p:txBody>
          <a:bodyPr/>
          <a:lstStyle>
            <a:lvl1pPr>
              <a:defRPr sz="1000">
                <a:solidFill>
                  <a:schemeClr val="tx1"/>
                </a:solidFill>
                <a:latin typeface="Franklin Gothic Demi Cond" panose="020B0706030402020204" pitchFamily="34" charset="0"/>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14" name="Straight Connector 13"/>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93263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 Gold Seal">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51009"/>
            <a:ext cx="2023349" cy="2020824"/>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4" name="Text Placeholder 13"/>
          <p:cNvSpPr>
            <a:spLocks noGrp="1"/>
          </p:cNvSpPr>
          <p:nvPr>
            <p:ph type="body" sz="quarter" idx="10" hasCustomPrompt="1"/>
          </p:nvPr>
        </p:nvSpPr>
        <p:spPr>
          <a:xfrm>
            <a:off x="2768596" y="2051009"/>
            <a:ext cx="5774267" cy="2020824"/>
          </a:xfrm>
        </p:spPr>
        <p:txBody>
          <a:bodyPr anchor="ctr">
            <a:noAutofit/>
          </a:bodyPr>
          <a:lstStyle>
            <a:lvl1pPr marL="0" indent="0">
              <a:buNone/>
              <a:defRPr sz="3600" baseline="0">
                <a:latin typeface="Franklin Gothic Demi Cond" panose="020B07060304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p:spPr>
        <p:txBody>
          <a:bodyPr anchor="b">
            <a:noAutofit/>
          </a:bodyPr>
          <a:lstStyle>
            <a:lvl1pPr marL="0" indent="0">
              <a:lnSpc>
                <a:spcPct val="100000"/>
              </a:lnSpc>
              <a:spcBef>
                <a:spcPts val="0"/>
              </a:spcBef>
              <a:buNone/>
              <a:defRPr sz="2800" baseline="0">
                <a:latin typeface="Franklin Gothic Demi Cond" panose="020B0706030402020204" pitchFamily="34" charset="0"/>
              </a:defRPr>
            </a:lvl1pPr>
          </a:lstStyle>
          <a:p>
            <a:pPr lvl="0"/>
            <a:r>
              <a:rPr lang="en-US" dirty="0"/>
              <a:t>Click to Add Presenter Name and Title</a:t>
            </a:r>
          </a:p>
        </p:txBody>
      </p:sp>
      <p:sp>
        <p:nvSpPr>
          <p:cNvPr id="18" name="Text Placeholder 17"/>
          <p:cNvSpPr>
            <a:spLocks noGrp="1"/>
          </p:cNvSpPr>
          <p:nvPr>
            <p:ph type="body" sz="quarter" idx="12" hasCustomPrompt="1"/>
          </p:nvPr>
        </p:nvSpPr>
        <p:spPr>
          <a:xfrm>
            <a:off x="2768596" y="5020585"/>
            <a:ext cx="5774267" cy="488226"/>
          </a:xfrm>
        </p:spPr>
        <p:txBody>
          <a:bodyPr anchor="b">
            <a:normAutofit/>
          </a:bodyPr>
          <a:lstStyle>
            <a:lvl1pPr marL="0" indent="0">
              <a:buNone/>
              <a:defRPr sz="2400" baseline="0">
                <a:latin typeface="Franklin Gothic Demi Cond" panose="020B0706030402020204" pitchFamily="34" charset="0"/>
              </a:defRPr>
            </a:lvl1pPr>
          </a:lstStyle>
          <a:p>
            <a:pPr lvl="0"/>
            <a:r>
              <a:rPr lang="en-US" dirty="0"/>
              <a:t>Click to Add Date</a:t>
            </a:r>
          </a:p>
        </p:txBody>
      </p:sp>
    </p:spTree>
    <p:extLst>
      <p:ext uri="{BB962C8B-B14F-4D97-AF65-F5344CB8AC3E}">
        <p14:creationId xmlns:p14="http://schemas.microsoft.com/office/powerpoint/2010/main" val="17516746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54822"/>
            <a:ext cx="2017011" cy="2017011"/>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p:spPr>
        <p:txBody>
          <a:bodyPr anchor="ctr">
            <a:noAutofit/>
          </a:bodyPr>
          <a:lstStyle>
            <a:lvl1pPr marL="0" indent="0">
              <a:buNone/>
              <a:defRPr sz="3600" baseline="0">
                <a:latin typeface="Franklin Gothic Demi Cond" panose="020B07060304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p:spPr>
        <p:txBody>
          <a:bodyPr anchor="b">
            <a:noAutofit/>
          </a:bodyPr>
          <a:lstStyle>
            <a:lvl1pPr marL="0" indent="0">
              <a:lnSpc>
                <a:spcPct val="100000"/>
              </a:lnSpc>
              <a:spcBef>
                <a:spcPts val="0"/>
              </a:spcBef>
              <a:buNone/>
              <a:defRPr sz="2800" baseline="0">
                <a:latin typeface="Franklin Gothic Demi Cond" panose="020B07060304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p:spPr>
        <p:txBody>
          <a:bodyPr anchor="b">
            <a:normAutofit/>
          </a:bodyPr>
          <a:lstStyle>
            <a:lvl1pPr marL="0" indent="0">
              <a:buNone/>
              <a:defRPr sz="2400" baseline="0">
                <a:latin typeface="Franklin Gothic Demi Cond" panose="020B0706030402020204" pitchFamily="34" charset="0"/>
              </a:defRPr>
            </a:lvl1pPr>
          </a:lstStyle>
          <a:p>
            <a:pPr lvl="0"/>
            <a:r>
              <a:rPr lang="en-US" dirty="0"/>
              <a:t>Click to Add Date</a:t>
            </a:r>
          </a:p>
        </p:txBody>
      </p:sp>
    </p:spTree>
    <p:extLst>
      <p:ext uri="{BB962C8B-B14F-4D97-AF65-F5344CB8AC3E}">
        <p14:creationId xmlns:p14="http://schemas.microsoft.com/office/powerpoint/2010/main" val="3350742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Gold Seal">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51009"/>
            <a:ext cx="2023349" cy="2020824"/>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4"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600" baseline="0">
                <a:latin typeface="Calibri" panose="020F050202020403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aseline="0">
                <a:latin typeface="Calibri" panose="020F0502020204030204" pitchFamily="34" charset="0"/>
              </a:defRPr>
            </a:lvl1pPr>
          </a:lstStyle>
          <a:p>
            <a:pPr lvl="0"/>
            <a:r>
              <a:rPr lang="en-US" dirty="0"/>
              <a:t>Click to Add Presenter Name and Title</a:t>
            </a:r>
          </a:p>
        </p:txBody>
      </p:sp>
      <p:sp>
        <p:nvSpPr>
          <p:cNvPr id="18"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aseline="0">
                <a:latin typeface="Calibri" panose="020F0502020204030204" pitchFamily="34" charset="0"/>
              </a:defRPr>
            </a:lvl1pPr>
          </a:lstStyle>
          <a:p>
            <a:pPr lvl="0"/>
            <a:r>
              <a:rPr lang="en-US" dirty="0"/>
              <a:t>Click to Add Date</a:t>
            </a:r>
          </a:p>
        </p:txBody>
      </p:sp>
    </p:spTree>
    <p:extLst>
      <p:ext uri="{BB962C8B-B14F-4D97-AF65-F5344CB8AC3E}">
        <p14:creationId xmlns:p14="http://schemas.microsoft.com/office/powerpoint/2010/main" val="41883316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266" y="2051009"/>
            <a:ext cx="2023733" cy="2020824"/>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p:spPr>
        <p:txBody>
          <a:bodyPr anchor="ctr">
            <a:noAutofit/>
          </a:bodyPr>
          <a:lstStyle>
            <a:lvl1pPr marL="0" indent="0">
              <a:buNone/>
              <a:defRPr sz="3600" baseline="0">
                <a:latin typeface="Franklin Gothic Demi Cond" panose="020B07060304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p:spPr>
        <p:txBody>
          <a:bodyPr anchor="b">
            <a:noAutofit/>
          </a:bodyPr>
          <a:lstStyle>
            <a:lvl1pPr marL="0" indent="0">
              <a:lnSpc>
                <a:spcPct val="100000"/>
              </a:lnSpc>
              <a:spcBef>
                <a:spcPts val="0"/>
              </a:spcBef>
              <a:buNone/>
              <a:defRPr sz="2800" baseline="0">
                <a:latin typeface="Franklin Gothic Demi Cond" panose="020B07060304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p:spPr>
        <p:txBody>
          <a:bodyPr anchor="b">
            <a:normAutofit/>
          </a:bodyPr>
          <a:lstStyle>
            <a:lvl1pPr marL="0" indent="0">
              <a:buNone/>
              <a:defRPr sz="2400" baseline="0">
                <a:latin typeface="Franklin Gothic Demi Cond" panose="020B0706030402020204" pitchFamily="34" charset="0"/>
              </a:defRPr>
            </a:lvl1pPr>
          </a:lstStyle>
          <a:p>
            <a:pPr lvl="0"/>
            <a:r>
              <a:rPr lang="en-US" dirty="0"/>
              <a:t>Click to Add Date</a:t>
            </a:r>
          </a:p>
        </p:txBody>
      </p:sp>
    </p:spTree>
    <p:extLst>
      <p:ext uri="{BB962C8B-B14F-4D97-AF65-F5344CB8AC3E}">
        <p14:creationId xmlns:p14="http://schemas.microsoft.com/office/powerpoint/2010/main" val="5002447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150978" y="669879"/>
            <a:ext cx="8718920" cy="4592638"/>
          </a:xfrm>
        </p:spPr>
        <p:txBody>
          <a:bodyPr>
            <a:noAutofit/>
          </a:bodyPr>
          <a:lstStyle>
            <a:lvl1pPr marL="228600" indent="-228600">
              <a:lnSpc>
                <a:spcPct val="100000"/>
              </a:lnSpc>
              <a:spcBef>
                <a:spcPts val="1200"/>
              </a:spcBef>
              <a:defRPr sz="2400">
                <a:latin typeface="Franklin Gothic Medium" panose="020B0603020102020204" pitchFamily="34" charset="0"/>
              </a:defRPr>
            </a:lvl1pPr>
            <a:lvl2pPr marL="576263" indent="-233363">
              <a:lnSpc>
                <a:spcPct val="100000"/>
              </a:lnSpc>
              <a:buFont typeface="Franklin Gothic Medium" panose="020B0603020102020204" pitchFamily="34" charset="0"/>
              <a:buChar char="−"/>
              <a:defRPr sz="2000">
                <a:latin typeface="Franklin Gothic Medium" panose="020B0603020102020204" pitchFamily="34" charset="0"/>
              </a:defRPr>
            </a:lvl2pPr>
            <a:lvl3pPr marL="973138" indent="-228600">
              <a:lnSpc>
                <a:spcPct val="100000"/>
              </a:lnSpc>
              <a:defRPr sz="1800">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21" name="Footer Placeholder 20"/>
          <p:cNvSpPr>
            <a:spLocks noGrp="1"/>
          </p:cNvSpPr>
          <p:nvPr>
            <p:ph type="ftr" sz="quarter" idx="13"/>
          </p:nvPr>
        </p:nvSpPr>
        <p:spPr>
          <a:xfrm>
            <a:off x="253636" y="6573308"/>
            <a:ext cx="7682971" cy="284692"/>
          </a:xfrm>
          <a:prstGeom prst="rect">
            <a:avLst/>
          </a:prstGeom>
        </p:spPr>
        <p:txBody>
          <a:bodyPr/>
          <a:lstStyle>
            <a:lvl1pPr algn="l">
              <a:defRPr sz="1000" cap="all" baseline="0">
                <a:solidFill>
                  <a:schemeClr val="tx1"/>
                </a:solidFill>
                <a:latin typeface="Franklin Gothic Demi Cond" panose="020B0706030402020204" pitchFamily="34" charset="0"/>
              </a:defRPr>
            </a:lvl1pPr>
          </a:lstStyle>
          <a:p>
            <a:r>
              <a:rPr lang="en-US"/>
              <a:t>Medicaid Transformation | OCTOBER 2019</a:t>
            </a:r>
            <a:endParaRPr lang="en-US" dirty="0"/>
          </a:p>
        </p:txBody>
      </p:sp>
      <p:sp>
        <p:nvSpPr>
          <p:cNvPr id="22" name="Slide Number Placeholder 21"/>
          <p:cNvSpPr>
            <a:spLocks noGrp="1"/>
          </p:cNvSpPr>
          <p:nvPr>
            <p:ph type="sldNum" sz="quarter" idx="14"/>
          </p:nvPr>
        </p:nvSpPr>
        <p:spPr>
          <a:xfrm>
            <a:off x="8305800" y="6573308"/>
            <a:ext cx="564098" cy="284692"/>
          </a:xfrm>
        </p:spPr>
        <p:txBody>
          <a:bodyPr/>
          <a:lstStyle>
            <a:lvl1pPr>
              <a:defRPr sz="1000">
                <a:solidFill>
                  <a:sysClr val="windowText" lastClr="000000"/>
                </a:solidFill>
                <a:latin typeface="Franklin Gothic Demi Cond" panose="020B0706030402020204" pitchFamily="34" charset="0"/>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0" y="0"/>
            <a:ext cx="7843267" cy="548640"/>
          </a:xfrm>
        </p:spPr>
        <p:txBody>
          <a:bodyPr anchor="t">
            <a:noAutofit/>
          </a:bodyPr>
          <a:lstStyle>
            <a:lvl1pPr algn="l">
              <a:defRPr sz="32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cxnSp>
        <p:nvCxnSpPr>
          <p:cNvPr id="3" name="Straight Connector 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41901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ullets &amp; Table Chart Image">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622300" y="2548467"/>
            <a:ext cx="7894638" cy="3694230"/>
          </a:xfrm>
        </p:spPr>
        <p:txBody>
          <a:bodyPr/>
          <a:lstStyle>
            <a:lvl1pPr marL="0" indent="0" algn="ctr">
              <a:buNone/>
              <a:defRPr baseline="0">
                <a:latin typeface="Franklin Gothic Medium" panose="020B0603020102020204" pitchFamily="34" charset="0"/>
              </a:defRPr>
            </a:lvl1pPr>
          </a:lstStyle>
          <a:p>
            <a:pPr lvl="0"/>
            <a:r>
              <a:rPr lang="en-US" dirty="0"/>
              <a:t>Click icon below to add table or chart</a:t>
            </a:r>
          </a:p>
        </p:txBody>
      </p:sp>
      <p:sp>
        <p:nvSpPr>
          <p:cNvPr id="16" name="Slide Number Placeholder 21"/>
          <p:cNvSpPr>
            <a:spLocks noGrp="1"/>
          </p:cNvSpPr>
          <p:nvPr>
            <p:ph type="sldNum" sz="quarter" idx="15"/>
          </p:nvPr>
        </p:nvSpPr>
        <p:spPr>
          <a:xfrm>
            <a:off x="8305800" y="6573308"/>
            <a:ext cx="564098" cy="284692"/>
          </a:xfrm>
        </p:spPr>
        <p:txBody>
          <a:bodyPr/>
          <a:lstStyle>
            <a:lvl1pPr>
              <a:defRPr sz="1000">
                <a:solidFill>
                  <a:schemeClr val="tx1"/>
                </a:solidFill>
                <a:latin typeface="Franklin Gothic Demi Cond" panose="020B0706030402020204" pitchFamily="34" charset="0"/>
              </a:defRPr>
            </a:lvl1pPr>
          </a:lstStyle>
          <a:p>
            <a:fld id="{11F27F3A-B3E9-41ED-AF8F-A365F10BB65F}" type="slidenum">
              <a:rPr lang="en-US" smtClean="0"/>
              <a:pPr/>
              <a:t>‹#›</a:t>
            </a:fld>
            <a:endParaRPr lang="en-US" dirty="0"/>
          </a:p>
        </p:txBody>
      </p:sp>
      <p:cxnSp>
        <p:nvCxnSpPr>
          <p:cNvPr id="13" name="Straight Connector 1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F4116C1B-3DA4-470D-AB45-36005CCB957E}"/>
              </a:ext>
            </a:extLst>
          </p:cNvPr>
          <p:cNvSpPr>
            <a:spLocks noGrp="1"/>
          </p:cNvSpPr>
          <p:nvPr>
            <p:ph type="title" hasCustomPrompt="1"/>
          </p:nvPr>
        </p:nvSpPr>
        <p:spPr>
          <a:xfrm>
            <a:off x="0" y="0"/>
            <a:ext cx="7843267" cy="548640"/>
          </a:xfrm>
        </p:spPr>
        <p:txBody>
          <a:bodyPr anchor="t">
            <a:noAutofit/>
          </a:bodyPr>
          <a:lstStyle>
            <a:lvl1pPr algn="l">
              <a:defRPr sz="32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sp>
        <p:nvSpPr>
          <p:cNvPr id="11" name="Text Placeholder 3">
            <a:extLst>
              <a:ext uri="{FF2B5EF4-FFF2-40B4-BE49-F238E27FC236}">
                <a16:creationId xmlns:a16="http://schemas.microsoft.com/office/drawing/2014/main" id="{DC3BB3D4-0EDD-4348-8333-8A0480BC3DFC}"/>
              </a:ext>
            </a:extLst>
          </p:cNvPr>
          <p:cNvSpPr>
            <a:spLocks noGrp="1"/>
          </p:cNvSpPr>
          <p:nvPr>
            <p:ph type="body" sz="quarter" idx="10" hasCustomPrompt="1"/>
          </p:nvPr>
        </p:nvSpPr>
        <p:spPr>
          <a:xfrm>
            <a:off x="150978" y="669879"/>
            <a:ext cx="8718920" cy="1791124"/>
          </a:xfrm>
        </p:spPr>
        <p:txBody>
          <a:bodyPr>
            <a:noAutofit/>
          </a:bodyPr>
          <a:lstStyle>
            <a:lvl1pPr marL="228600" indent="-228600">
              <a:lnSpc>
                <a:spcPct val="100000"/>
              </a:lnSpc>
              <a:spcBef>
                <a:spcPts val="1200"/>
              </a:spcBef>
              <a:defRPr sz="2400">
                <a:latin typeface="Franklin Gothic Medium" panose="020B0603020102020204" pitchFamily="34" charset="0"/>
              </a:defRPr>
            </a:lvl1pPr>
            <a:lvl2pPr marL="576263" indent="-233363">
              <a:lnSpc>
                <a:spcPct val="100000"/>
              </a:lnSpc>
              <a:buFont typeface="Franklin Gothic Medium" panose="020B0603020102020204" pitchFamily="34" charset="0"/>
              <a:buChar char="−"/>
              <a:defRPr sz="2000">
                <a:latin typeface="Franklin Gothic Medium" panose="020B0603020102020204" pitchFamily="34" charset="0"/>
              </a:defRPr>
            </a:lvl2pPr>
            <a:lvl3pPr marL="973138" indent="-228600">
              <a:lnSpc>
                <a:spcPct val="100000"/>
              </a:lnSpc>
              <a:defRPr sz="1800">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14" name="Footer Placeholder 20">
            <a:extLst>
              <a:ext uri="{FF2B5EF4-FFF2-40B4-BE49-F238E27FC236}">
                <a16:creationId xmlns:a16="http://schemas.microsoft.com/office/drawing/2014/main" id="{9C52CD2D-CD1E-43EE-8C70-98565B75CC51}"/>
              </a:ext>
            </a:extLst>
          </p:cNvPr>
          <p:cNvSpPr>
            <a:spLocks noGrp="1"/>
          </p:cNvSpPr>
          <p:nvPr>
            <p:ph type="ftr" sz="quarter" idx="13"/>
          </p:nvPr>
        </p:nvSpPr>
        <p:spPr>
          <a:xfrm>
            <a:off x="253636" y="6573308"/>
            <a:ext cx="7682971" cy="284692"/>
          </a:xfrm>
          <a:prstGeom prst="rect">
            <a:avLst/>
          </a:prstGeom>
        </p:spPr>
        <p:txBody>
          <a:bodyPr/>
          <a:lstStyle>
            <a:lvl1pPr algn="l">
              <a:defRPr sz="1000" cap="all" baseline="0">
                <a:solidFill>
                  <a:schemeClr val="tx1"/>
                </a:solidFill>
                <a:latin typeface="Franklin Gothic Demi Cond" panose="020B0706030402020204" pitchFamily="34" charset="0"/>
              </a:defRPr>
            </a:lvl1pPr>
          </a:lstStyle>
          <a:p>
            <a:r>
              <a:rPr lang="en-US"/>
              <a:t>Medicaid Transformation | OCTOBER 2019</a:t>
            </a:r>
            <a:endParaRPr lang="en-US" dirty="0"/>
          </a:p>
        </p:txBody>
      </p:sp>
    </p:spTree>
    <p:extLst>
      <p:ext uri="{BB962C8B-B14F-4D97-AF65-F5344CB8AC3E}">
        <p14:creationId xmlns:p14="http://schemas.microsoft.com/office/powerpoint/2010/main" val="37997257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able Chart Image">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624681" y="762367"/>
            <a:ext cx="7894638" cy="4902890"/>
          </a:xfrm>
        </p:spPr>
        <p:txBody>
          <a:bodyPr/>
          <a:lstStyle>
            <a:lvl1pPr marL="0" indent="0" algn="ctr">
              <a:buNone/>
              <a:defRPr baseline="0">
                <a:latin typeface="Franklin Gothic Medium" panose="020B0603020102020204" pitchFamily="34" charset="0"/>
              </a:defRPr>
            </a:lvl1pPr>
          </a:lstStyle>
          <a:p>
            <a:pPr lvl="0"/>
            <a:r>
              <a:rPr lang="en-US" dirty="0"/>
              <a:t>Click icon below to add table or chart</a:t>
            </a:r>
          </a:p>
        </p:txBody>
      </p:sp>
      <p:sp>
        <p:nvSpPr>
          <p:cNvPr id="15" name="Slide Number Placeholder 21"/>
          <p:cNvSpPr>
            <a:spLocks noGrp="1"/>
          </p:cNvSpPr>
          <p:nvPr>
            <p:ph type="sldNum" sz="quarter" idx="15"/>
          </p:nvPr>
        </p:nvSpPr>
        <p:spPr>
          <a:xfrm>
            <a:off x="8305800" y="6573308"/>
            <a:ext cx="564098" cy="284692"/>
          </a:xfrm>
        </p:spPr>
        <p:txBody>
          <a:bodyPr/>
          <a:lstStyle>
            <a:lvl1pPr>
              <a:defRPr sz="1000">
                <a:solidFill>
                  <a:schemeClr val="tx1"/>
                </a:solidFill>
                <a:latin typeface="Franklin Gothic Demi Cond" panose="020B0706030402020204" pitchFamily="34" charset="0"/>
              </a:defRPr>
            </a:lvl1pPr>
          </a:lstStyle>
          <a:p>
            <a:fld id="{11F27F3A-B3E9-41ED-AF8F-A365F10BB65F}" type="slidenum">
              <a:rPr lang="en-US" smtClean="0"/>
              <a:pPr/>
              <a:t>‹#›</a:t>
            </a:fld>
            <a:endParaRPr lang="en-US" dirty="0"/>
          </a:p>
        </p:txBody>
      </p:sp>
      <p:cxnSp>
        <p:nvCxnSpPr>
          <p:cNvPr id="10" name="Straight Connector 9"/>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Footer Placeholder 20">
            <a:extLst>
              <a:ext uri="{FF2B5EF4-FFF2-40B4-BE49-F238E27FC236}">
                <a16:creationId xmlns:a16="http://schemas.microsoft.com/office/drawing/2014/main" id="{D9E903A4-2F8D-4DE1-99EF-E45F008B84E9}"/>
              </a:ext>
            </a:extLst>
          </p:cNvPr>
          <p:cNvSpPr>
            <a:spLocks noGrp="1"/>
          </p:cNvSpPr>
          <p:nvPr>
            <p:ph type="ftr" sz="quarter" idx="13"/>
          </p:nvPr>
        </p:nvSpPr>
        <p:spPr>
          <a:xfrm>
            <a:off x="253636" y="6573308"/>
            <a:ext cx="7682971" cy="284692"/>
          </a:xfrm>
          <a:prstGeom prst="rect">
            <a:avLst/>
          </a:prstGeom>
        </p:spPr>
        <p:txBody>
          <a:bodyPr/>
          <a:lstStyle>
            <a:lvl1pPr algn="l">
              <a:defRPr sz="1000" cap="all" baseline="0">
                <a:solidFill>
                  <a:schemeClr val="tx1"/>
                </a:solidFill>
                <a:latin typeface="Franklin Gothic Demi Cond" panose="020B0706030402020204" pitchFamily="34" charset="0"/>
              </a:defRPr>
            </a:lvl1pPr>
          </a:lstStyle>
          <a:p>
            <a:r>
              <a:rPr lang="en-US"/>
              <a:t>Medicaid Transformation | OCTOBER 2019</a:t>
            </a:r>
            <a:endParaRPr lang="en-US" dirty="0"/>
          </a:p>
        </p:txBody>
      </p:sp>
      <p:sp>
        <p:nvSpPr>
          <p:cNvPr id="11" name="Title 1">
            <a:extLst>
              <a:ext uri="{FF2B5EF4-FFF2-40B4-BE49-F238E27FC236}">
                <a16:creationId xmlns:a16="http://schemas.microsoft.com/office/drawing/2014/main" id="{008FE94B-9AF3-45B1-B9BF-7269A36FD549}"/>
              </a:ext>
            </a:extLst>
          </p:cNvPr>
          <p:cNvSpPr>
            <a:spLocks noGrp="1"/>
          </p:cNvSpPr>
          <p:nvPr>
            <p:ph type="title" hasCustomPrompt="1"/>
          </p:nvPr>
        </p:nvSpPr>
        <p:spPr>
          <a:xfrm>
            <a:off x="0" y="0"/>
            <a:ext cx="7843267" cy="548640"/>
          </a:xfrm>
        </p:spPr>
        <p:txBody>
          <a:bodyPr anchor="t">
            <a:noAutofit/>
          </a:bodyPr>
          <a:lstStyle>
            <a:lvl1pPr algn="l">
              <a:defRPr sz="32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spTree>
    <p:extLst>
      <p:ext uri="{BB962C8B-B14F-4D97-AF65-F5344CB8AC3E}">
        <p14:creationId xmlns:p14="http://schemas.microsoft.com/office/powerpoint/2010/main" val="14786679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Column Table Chart Image">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622299" y="1327114"/>
            <a:ext cx="3840480" cy="4392732"/>
          </a:xfrm>
        </p:spPr>
        <p:txBody>
          <a:bodyPr/>
          <a:lstStyle>
            <a:lvl1pPr marL="0" indent="0" algn="ctr">
              <a:buNone/>
              <a:defRPr baseline="0">
                <a:latin typeface="Franklin Gothic Medium" panose="020B0603020102020204" pitchFamily="34" charset="0"/>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4665132" y="1327114"/>
            <a:ext cx="3840480" cy="4392732"/>
          </a:xfrm>
        </p:spPr>
        <p:txBody>
          <a:bodyPr/>
          <a:lstStyle>
            <a:lvl1pPr marL="0" indent="0" algn="ctr">
              <a:buNone/>
              <a:defRPr baseline="0">
                <a:latin typeface="Franklin Gothic Medium" panose="020B0603020102020204" pitchFamily="34" charset="0"/>
              </a:defRPr>
            </a:lvl1pPr>
          </a:lstStyle>
          <a:p>
            <a:pPr lvl="0"/>
            <a:r>
              <a:rPr lang="en-US" dirty="0"/>
              <a:t>Click icon below to add table, chart, image</a:t>
            </a:r>
          </a:p>
        </p:txBody>
      </p:sp>
      <p:sp>
        <p:nvSpPr>
          <p:cNvPr id="4" name="Text Placeholder 3"/>
          <p:cNvSpPr>
            <a:spLocks noGrp="1"/>
          </p:cNvSpPr>
          <p:nvPr>
            <p:ph type="body" sz="quarter" idx="16" hasCustomPrompt="1"/>
          </p:nvPr>
        </p:nvSpPr>
        <p:spPr>
          <a:xfrm>
            <a:off x="622300" y="759847"/>
            <a:ext cx="3840480" cy="500063"/>
          </a:xfrm>
        </p:spPr>
        <p:txBody>
          <a:bodyPr anchor="b">
            <a:noAutofit/>
          </a:bodyPr>
          <a:lstStyle>
            <a:lvl1pPr marL="0" indent="0" algn="ctr">
              <a:buNone/>
              <a:defRPr sz="2400">
                <a:latin typeface="Franklin Gothic Demi Cond" panose="020B0706030402020204" pitchFamily="34"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759847"/>
            <a:ext cx="3840480" cy="500063"/>
          </a:xfrm>
        </p:spPr>
        <p:txBody>
          <a:bodyPr anchor="b">
            <a:noAutofit/>
          </a:bodyPr>
          <a:lstStyle>
            <a:lvl1pPr marL="0" indent="0" algn="ctr">
              <a:buNone/>
              <a:defRPr sz="2400">
                <a:latin typeface="Franklin Gothic Demi Cond" panose="020B0706030402020204" pitchFamily="34" charset="0"/>
              </a:defRPr>
            </a:lvl1pPr>
          </a:lstStyle>
          <a:p>
            <a:pPr lvl="0"/>
            <a:r>
              <a:rPr lang="en-US" dirty="0"/>
              <a:t>Click to add title</a:t>
            </a:r>
          </a:p>
        </p:txBody>
      </p:sp>
      <p:sp>
        <p:nvSpPr>
          <p:cNvPr id="16" name="Slide Number Placeholder 21"/>
          <p:cNvSpPr>
            <a:spLocks noGrp="1"/>
          </p:cNvSpPr>
          <p:nvPr>
            <p:ph type="sldNum" sz="quarter" idx="18"/>
          </p:nvPr>
        </p:nvSpPr>
        <p:spPr>
          <a:xfrm>
            <a:off x="8305800" y="6573308"/>
            <a:ext cx="564098" cy="284692"/>
          </a:xfrm>
        </p:spPr>
        <p:txBody>
          <a:bodyPr/>
          <a:lstStyle>
            <a:lvl1pPr>
              <a:defRPr sz="1000">
                <a:solidFill>
                  <a:schemeClr val="tx1"/>
                </a:solidFill>
                <a:latin typeface="Franklin Gothic Demi Cond" panose="020B0706030402020204" pitchFamily="34" charset="0"/>
              </a:defRPr>
            </a:lvl1pPr>
          </a:lstStyle>
          <a:p>
            <a:fld id="{11F27F3A-B3E9-41ED-AF8F-A365F10BB65F}" type="slidenum">
              <a:rPr lang="en-US" smtClean="0"/>
              <a:pPr/>
              <a:t>‹#›</a:t>
            </a:fld>
            <a:endParaRPr lang="en-US" dirty="0"/>
          </a:p>
        </p:txBody>
      </p:sp>
      <p:cxnSp>
        <p:nvCxnSpPr>
          <p:cNvPr id="14" name="Straight Connector 13"/>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7" name="Footer Placeholder 20">
            <a:extLst>
              <a:ext uri="{FF2B5EF4-FFF2-40B4-BE49-F238E27FC236}">
                <a16:creationId xmlns:a16="http://schemas.microsoft.com/office/drawing/2014/main" id="{1726719C-4BFA-4933-981B-4C755F513FCE}"/>
              </a:ext>
            </a:extLst>
          </p:cNvPr>
          <p:cNvSpPr>
            <a:spLocks noGrp="1"/>
          </p:cNvSpPr>
          <p:nvPr>
            <p:ph type="ftr" sz="quarter" idx="13"/>
          </p:nvPr>
        </p:nvSpPr>
        <p:spPr>
          <a:xfrm>
            <a:off x="253636" y="6573308"/>
            <a:ext cx="7682971" cy="284692"/>
          </a:xfrm>
          <a:prstGeom prst="rect">
            <a:avLst/>
          </a:prstGeom>
        </p:spPr>
        <p:txBody>
          <a:bodyPr/>
          <a:lstStyle>
            <a:lvl1pPr algn="l">
              <a:defRPr sz="1000" cap="all" baseline="0">
                <a:solidFill>
                  <a:schemeClr val="tx1"/>
                </a:solidFill>
                <a:latin typeface="Franklin Gothic Demi Cond" panose="020B0706030402020204" pitchFamily="34" charset="0"/>
              </a:defRPr>
            </a:lvl1pPr>
          </a:lstStyle>
          <a:p>
            <a:r>
              <a:rPr lang="en-US"/>
              <a:t>Medicaid Transformation | OCTOBER 2019</a:t>
            </a:r>
            <a:endParaRPr lang="en-US" dirty="0"/>
          </a:p>
        </p:txBody>
      </p:sp>
      <p:sp>
        <p:nvSpPr>
          <p:cNvPr id="18" name="Title 1">
            <a:extLst>
              <a:ext uri="{FF2B5EF4-FFF2-40B4-BE49-F238E27FC236}">
                <a16:creationId xmlns:a16="http://schemas.microsoft.com/office/drawing/2014/main" id="{F030E9AA-AAC8-4EFB-A73D-9CCEE4263AA4}"/>
              </a:ext>
            </a:extLst>
          </p:cNvPr>
          <p:cNvSpPr>
            <a:spLocks noGrp="1"/>
          </p:cNvSpPr>
          <p:nvPr>
            <p:ph type="title" hasCustomPrompt="1"/>
          </p:nvPr>
        </p:nvSpPr>
        <p:spPr>
          <a:xfrm>
            <a:off x="0" y="0"/>
            <a:ext cx="7843267" cy="548640"/>
          </a:xfrm>
        </p:spPr>
        <p:txBody>
          <a:bodyPr anchor="t">
            <a:noAutofit/>
          </a:bodyPr>
          <a:lstStyle>
            <a:lvl1pPr algn="l">
              <a:defRPr sz="32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spTree>
    <p:extLst>
      <p:ext uri="{BB962C8B-B14F-4D97-AF65-F5344CB8AC3E}">
        <p14:creationId xmlns:p14="http://schemas.microsoft.com/office/powerpoint/2010/main" val="36123021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622300" y="1477772"/>
            <a:ext cx="3840163" cy="4402137"/>
          </a:xfrm>
        </p:spPr>
        <p:txBody>
          <a:bodyPr>
            <a:noAutofit/>
          </a:bodyPr>
          <a:lstStyle>
            <a:lvl1pPr>
              <a:lnSpc>
                <a:spcPct val="100000"/>
              </a:lnSpc>
              <a:spcBef>
                <a:spcPts val="0"/>
              </a:spcBef>
              <a:spcAft>
                <a:spcPts val="0"/>
              </a:spcAft>
              <a:defRPr sz="2000">
                <a:latin typeface="Franklin Gothic Medium Cond" panose="020B0606030402020204" pitchFamily="34" charset="0"/>
              </a:defRPr>
            </a:lvl1pPr>
            <a:lvl2pPr marL="514350" indent="-171450">
              <a:buFont typeface="Franklin Gothic Medium Cond" panose="020B0606030402020204" pitchFamily="34" charset="0"/>
              <a:buChar char="–"/>
              <a:defRPr sz="2000">
                <a:latin typeface="Franklin Gothic Medium Cond" panose="020B0606030402020204" pitchFamily="34" charset="0"/>
              </a:defRPr>
            </a:lvl2pPr>
            <a:lvl3pPr>
              <a:defRPr sz="2000">
                <a:latin typeface="Franklin Gothic Medium Cond" panose="020B0606030402020204" pitchFamily="34" charset="0"/>
              </a:defRPr>
            </a:lvl3pPr>
          </a:lstStyle>
          <a:p>
            <a:pPr lvl="0"/>
            <a:r>
              <a:rPr lang="en-US" dirty="0"/>
              <a:t>Click to add bullets</a:t>
            </a:r>
          </a:p>
          <a:p>
            <a:pPr lvl="1"/>
            <a:r>
              <a:rPr lang="en-US" dirty="0"/>
              <a:t>Bullet 2</a:t>
            </a:r>
          </a:p>
          <a:p>
            <a:pPr lvl="2"/>
            <a:r>
              <a:rPr lang="en-US" dirty="0"/>
              <a:t>Bullet 3</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4" name="Text Placeholder 3"/>
          <p:cNvSpPr>
            <a:spLocks noGrp="1"/>
          </p:cNvSpPr>
          <p:nvPr>
            <p:ph type="body" sz="quarter" idx="16" hasCustomPrompt="1"/>
          </p:nvPr>
        </p:nvSpPr>
        <p:spPr>
          <a:xfrm>
            <a:off x="622300" y="909974"/>
            <a:ext cx="3840480" cy="500063"/>
          </a:xfrm>
        </p:spPr>
        <p:txBody>
          <a:bodyPr anchor="b">
            <a:noAutofit/>
          </a:bodyPr>
          <a:lstStyle>
            <a:lvl1pPr marL="0" indent="0" algn="ctr">
              <a:buNone/>
              <a:defRPr sz="2400">
                <a:latin typeface="Franklin Gothic Demi Cond" panose="020B0706030402020204" pitchFamily="34"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909974"/>
            <a:ext cx="3840480" cy="500063"/>
          </a:xfrm>
        </p:spPr>
        <p:txBody>
          <a:bodyPr anchor="b">
            <a:noAutofit/>
          </a:bodyPr>
          <a:lstStyle>
            <a:lvl1pPr marL="0" indent="0" algn="ctr">
              <a:buNone/>
              <a:defRPr sz="2400">
                <a:latin typeface="Franklin Gothic Demi Cond" panose="020B0706030402020204" pitchFamily="34" charset="0"/>
              </a:defRPr>
            </a:lvl1pPr>
          </a:lstStyle>
          <a:p>
            <a:pPr lvl="0"/>
            <a:r>
              <a:rPr lang="en-US" dirty="0"/>
              <a:t>Click to add title</a:t>
            </a:r>
          </a:p>
        </p:txBody>
      </p:sp>
      <p:sp>
        <p:nvSpPr>
          <p:cNvPr id="15" name="Text Placeholder 5"/>
          <p:cNvSpPr>
            <a:spLocks noGrp="1"/>
          </p:cNvSpPr>
          <p:nvPr>
            <p:ph type="body" sz="quarter" idx="19" hasCustomPrompt="1"/>
          </p:nvPr>
        </p:nvSpPr>
        <p:spPr>
          <a:xfrm>
            <a:off x="4665449" y="1472069"/>
            <a:ext cx="3840163" cy="4402137"/>
          </a:xfrm>
        </p:spPr>
        <p:txBody>
          <a:bodyPr>
            <a:noAutofit/>
          </a:bodyPr>
          <a:lstStyle>
            <a:lvl1pPr>
              <a:lnSpc>
                <a:spcPct val="100000"/>
              </a:lnSpc>
              <a:spcBef>
                <a:spcPts val="0"/>
              </a:spcBef>
              <a:spcAft>
                <a:spcPts val="0"/>
              </a:spcAft>
              <a:defRPr sz="2000">
                <a:latin typeface="Franklin Gothic Medium Cond" panose="020B0606030402020204" pitchFamily="34" charset="0"/>
              </a:defRPr>
            </a:lvl1pPr>
            <a:lvl2pPr marL="514350" indent="-171450">
              <a:buFont typeface="Franklin Gothic Medium Cond" panose="020B0606030402020204" pitchFamily="34" charset="0"/>
              <a:buChar char="–"/>
              <a:defRPr sz="2000" baseline="0">
                <a:latin typeface="Franklin Gothic Medium Cond" panose="020B0606030402020204" pitchFamily="34" charset="0"/>
              </a:defRPr>
            </a:lvl2pPr>
            <a:lvl3pPr>
              <a:defRPr sz="2000" baseline="0">
                <a:latin typeface="Franklin Gothic Medium Cond" panose="020B0606030402020204" pitchFamily="34" charset="0"/>
              </a:defRPr>
            </a:lvl3pPr>
          </a:lstStyle>
          <a:p>
            <a:pPr lvl="0"/>
            <a:r>
              <a:rPr lang="en-US" dirty="0"/>
              <a:t>Click to add bullets</a:t>
            </a:r>
          </a:p>
          <a:p>
            <a:pPr lvl="1"/>
            <a:r>
              <a:rPr lang="en-US" dirty="0"/>
              <a:t>Bullet 2</a:t>
            </a:r>
          </a:p>
          <a:p>
            <a:pPr lvl="2"/>
            <a:r>
              <a:rPr lang="en-US" dirty="0"/>
              <a:t>Bullet 3</a:t>
            </a:r>
          </a:p>
        </p:txBody>
      </p:sp>
      <p:sp>
        <p:nvSpPr>
          <p:cNvPr id="17" name="Slide Number Placeholder 21"/>
          <p:cNvSpPr>
            <a:spLocks noGrp="1"/>
          </p:cNvSpPr>
          <p:nvPr>
            <p:ph type="sldNum" sz="quarter" idx="14"/>
          </p:nvPr>
        </p:nvSpPr>
        <p:spPr>
          <a:xfrm>
            <a:off x="8305800" y="6573308"/>
            <a:ext cx="564098" cy="284692"/>
          </a:xfrm>
        </p:spPr>
        <p:txBody>
          <a:bodyPr/>
          <a:lstStyle>
            <a:lvl1pPr>
              <a:defRPr sz="1000">
                <a:solidFill>
                  <a:schemeClr val="tx1"/>
                </a:solidFill>
                <a:latin typeface="Franklin Gothic Demi Cond" panose="020B0706030402020204" pitchFamily="34" charset="0"/>
              </a:defRPr>
            </a:lvl1pPr>
          </a:lstStyle>
          <a:p>
            <a:fld id="{11F27F3A-B3E9-41ED-AF8F-A365F10BB65F}" type="slidenum">
              <a:rPr lang="en-US" smtClean="0"/>
              <a:pPr/>
              <a:t>‹#›</a:t>
            </a:fld>
            <a:endParaRPr lang="en-US" dirty="0"/>
          </a:p>
        </p:txBody>
      </p:sp>
      <p:cxnSp>
        <p:nvCxnSpPr>
          <p:cNvPr id="14" name="Straight Connector 13"/>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2" name="Footer Placeholder 20">
            <a:extLst>
              <a:ext uri="{FF2B5EF4-FFF2-40B4-BE49-F238E27FC236}">
                <a16:creationId xmlns:a16="http://schemas.microsoft.com/office/drawing/2014/main" id="{FCC295B7-E89C-44FE-9418-2E6934300596}"/>
              </a:ext>
            </a:extLst>
          </p:cNvPr>
          <p:cNvSpPr>
            <a:spLocks noGrp="1"/>
          </p:cNvSpPr>
          <p:nvPr>
            <p:ph type="ftr" sz="quarter" idx="13"/>
          </p:nvPr>
        </p:nvSpPr>
        <p:spPr>
          <a:xfrm>
            <a:off x="253636" y="6573308"/>
            <a:ext cx="7682971" cy="284692"/>
          </a:xfrm>
          <a:prstGeom prst="rect">
            <a:avLst/>
          </a:prstGeom>
        </p:spPr>
        <p:txBody>
          <a:bodyPr/>
          <a:lstStyle>
            <a:lvl1pPr algn="l">
              <a:defRPr sz="1000" cap="all" baseline="0">
                <a:solidFill>
                  <a:schemeClr val="tx1"/>
                </a:solidFill>
                <a:latin typeface="Franklin Gothic Demi Cond" panose="020B0706030402020204" pitchFamily="34" charset="0"/>
              </a:defRPr>
            </a:lvl1pPr>
          </a:lstStyle>
          <a:p>
            <a:r>
              <a:rPr lang="en-US"/>
              <a:t>Medicaid Transformation | OCTOBER 2019</a:t>
            </a:r>
            <a:endParaRPr lang="en-US" dirty="0"/>
          </a:p>
        </p:txBody>
      </p:sp>
      <p:sp>
        <p:nvSpPr>
          <p:cNvPr id="18" name="Title 1">
            <a:extLst>
              <a:ext uri="{FF2B5EF4-FFF2-40B4-BE49-F238E27FC236}">
                <a16:creationId xmlns:a16="http://schemas.microsoft.com/office/drawing/2014/main" id="{A6A2632F-5945-4F72-9E82-0D508262F3DE}"/>
              </a:ext>
            </a:extLst>
          </p:cNvPr>
          <p:cNvSpPr>
            <a:spLocks noGrp="1"/>
          </p:cNvSpPr>
          <p:nvPr>
            <p:ph type="title" hasCustomPrompt="1"/>
          </p:nvPr>
        </p:nvSpPr>
        <p:spPr>
          <a:xfrm>
            <a:off x="0" y="0"/>
            <a:ext cx="7843267" cy="548640"/>
          </a:xfrm>
        </p:spPr>
        <p:txBody>
          <a:bodyPr anchor="t">
            <a:noAutofit/>
          </a:bodyPr>
          <a:lstStyle>
            <a:lvl1pPr algn="l">
              <a:defRPr sz="32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spTree>
    <p:extLst>
      <p:ext uri="{BB962C8B-B14F-4D97-AF65-F5344CB8AC3E}">
        <p14:creationId xmlns:p14="http://schemas.microsoft.com/office/powerpoint/2010/main" val="33944410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3" name="Slide Number Placeholder 21"/>
          <p:cNvSpPr>
            <a:spLocks noGrp="1"/>
          </p:cNvSpPr>
          <p:nvPr>
            <p:ph type="sldNum" sz="quarter" idx="14"/>
          </p:nvPr>
        </p:nvSpPr>
        <p:spPr>
          <a:xfrm>
            <a:off x="8305800" y="6573308"/>
            <a:ext cx="564098" cy="284692"/>
          </a:xfrm>
        </p:spPr>
        <p:txBody>
          <a:bodyPr/>
          <a:lstStyle>
            <a:lvl1pPr>
              <a:defRPr sz="1000">
                <a:solidFill>
                  <a:schemeClr val="tx1"/>
                </a:solidFill>
                <a:latin typeface="Franklin Gothic Demi Cond" panose="020B0706030402020204" pitchFamily="34" charset="0"/>
              </a:defRPr>
            </a:lvl1pPr>
          </a:lstStyle>
          <a:p>
            <a:fld id="{11F27F3A-B3E9-41ED-AF8F-A365F10BB65F}" type="slidenum">
              <a:rPr lang="en-US" smtClean="0"/>
              <a:pPr/>
              <a:t>‹#›</a:t>
            </a:fld>
            <a:endParaRPr lang="en-US" dirty="0"/>
          </a:p>
        </p:txBody>
      </p:sp>
      <p:cxnSp>
        <p:nvCxnSpPr>
          <p:cNvPr id="7" name="Straight Connector 6"/>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Footer Placeholder 20">
            <a:extLst>
              <a:ext uri="{FF2B5EF4-FFF2-40B4-BE49-F238E27FC236}">
                <a16:creationId xmlns:a16="http://schemas.microsoft.com/office/drawing/2014/main" id="{7167567F-D50E-4E6F-B229-B6A8CC4CAAE8}"/>
              </a:ext>
            </a:extLst>
          </p:cNvPr>
          <p:cNvSpPr>
            <a:spLocks noGrp="1"/>
          </p:cNvSpPr>
          <p:nvPr>
            <p:ph type="ftr" sz="quarter" idx="13"/>
          </p:nvPr>
        </p:nvSpPr>
        <p:spPr>
          <a:xfrm>
            <a:off x="253636" y="6573308"/>
            <a:ext cx="7682971" cy="284692"/>
          </a:xfrm>
          <a:prstGeom prst="rect">
            <a:avLst/>
          </a:prstGeom>
        </p:spPr>
        <p:txBody>
          <a:bodyPr/>
          <a:lstStyle>
            <a:lvl1pPr algn="l">
              <a:defRPr sz="1000" cap="all" baseline="0">
                <a:solidFill>
                  <a:schemeClr val="tx1"/>
                </a:solidFill>
                <a:latin typeface="Franklin Gothic Demi Cond" panose="020B0706030402020204" pitchFamily="34" charset="0"/>
              </a:defRPr>
            </a:lvl1pPr>
          </a:lstStyle>
          <a:p>
            <a:r>
              <a:rPr lang="en-US"/>
              <a:t>Medicaid Transformation | OCTOBER 2019</a:t>
            </a:r>
            <a:endParaRPr lang="en-US" dirty="0"/>
          </a:p>
        </p:txBody>
      </p:sp>
      <p:sp>
        <p:nvSpPr>
          <p:cNvPr id="11" name="Title 1">
            <a:extLst>
              <a:ext uri="{FF2B5EF4-FFF2-40B4-BE49-F238E27FC236}">
                <a16:creationId xmlns:a16="http://schemas.microsoft.com/office/drawing/2014/main" id="{CF97B333-9EA8-4E39-A885-11E92EF0911D}"/>
              </a:ext>
            </a:extLst>
          </p:cNvPr>
          <p:cNvSpPr>
            <a:spLocks noGrp="1"/>
          </p:cNvSpPr>
          <p:nvPr>
            <p:ph type="title" hasCustomPrompt="1"/>
          </p:nvPr>
        </p:nvSpPr>
        <p:spPr>
          <a:xfrm>
            <a:off x="0" y="0"/>
            <a:ext cx="7843267" cy="548640"/>
          </a:xfrm>
        </p:spPr>
        <p:txBody>
          <a:bodyPr anchor="t">
            <a:noAutofit/>
          </a:bodyPr>
          <a:lstStyle>
            <a:lvl1pPr algn="l">
              <a:defRPr sz="32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spTree>
    <p:extLst>
      <p:ext uri="{BB962C8B-B14F-4D97-AF65-F5344CB8AC3E}">
        <p14:creationId xmlns:p14="http://schemas.microsoft.com/office/powerpoint/2010/main" val="21928833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op &amp; Bottom Rules">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3" name="Slide Number Placeholder 21"/>
          <p:cNvSpPr>
            <a:spLocks noGrp="1"/>
          </p:cNvSpPr>
          <p:nvPr>
            <p:ph type="sldNum" sz="quarter" idx="14"/>
          </p:nvPr>
        </p:nvSpPr>
        <p:spPr>
          <a:xfrm>
            <a:off x="8305800" y="6573308"/>
            <a:ext cx="564098" cy="284692"/>
          </a:xfrm>
        </p:spPr>
        <p:txBody>
          <a:bodyPr/>
          <a:lstStyle>
            <a:lvl1pPr>
              <a:defRPr sz="1000">
                <a:solidFill>
                  <a:schemeClr val="tx1"/>
                </a:solidFill>
                <a:latin typeface="Franklin Gothic Demi Cond" panose="020B0706030402020204" pitchFamily="34" charset="0"/>
              </a:defRPr>
            </a:lvl1pPr>
          </a:lstStyle>
          <a:p>
            <a:fld id="{11F27F3A-B3E9-41ED-AF8F-A365F10BB65F}" type="slidenum">
              <a:rPr lang="en-US" smtClean="0"/>
              <a:pPr/>
              <a:t>‹#›</a:t>
            </a:fld>
            <a:endParaRPr lang="en-US" dirty="0"/>
          </a:p>
        </p:txBody>
      </p:sp>
      <p:cxnSp>
        <p:nvCxnSpPr>
          <p:cNvPr id="9" name="Straight Connector 8"/>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20">
            <a:extLst>
              <a:ext uri="{FF2B5EF4-FFF2-40B4-BE49-F238E27FC236}">
                <a16:creationId xmlns:a16="http://schemas.microsoft.com/office/drawing/2014/main" id="{89AB6439-E13B-4125-8DEF-15DCA3552B08}"/>
              </a:ext>
            </a:extLst>
          </p:cNvPr>
          <p:cNvSpPr>
            <a:spLocks noGrp="1"/>
          </p:cNvSpPr>
          <p:nvPr>
            <p:ph type="ftr" sz="quarter" idx="13"/>
          </p:nvPr>
        </p:nvSpPr>
        <p:spPr>
          <a:xfrm>
            <a:off x="253636" y="6573308"/>
            <a:ext cx="7682971" cy="284692"/>
          </a:xfrm>
          <a:prstGeom prst="rect">
            <a:avLst/>
          </a:prstGeom>
        </p:spPr>
        <p:txBody>
          <a:bodyPr/>
          <a:lstStyle>
            <a:lvl1pPr algn="l">
              <a:defRPr sz="1000" cap="all" baseline="0">
                <a:solidFill>
                  <a:schemeClr val="tx1"/>
                </a:solidFill>
                <a:latin typeface="Franklin Gothic Demi Cond" panose="020B0706030402020204" pitchFamily="34" charset="0"/>
              </a:defRPr>
            </a:lvl1pPr>
          </a:lstStyle>
          <a:p>
            <a:r>
              <a:rPr lang="en-US"/>
              <a:t>Medicaid Transformation | OCTOBER 2019</a:t>
            </a:r>
            <a:endParaRPr lang="en-US" dirty="0"/>
          </a:p>
        </p:txBody>
      </p:sp>
    </p:spTree>
    <p:extLst>
      <p:ext uri="{BB962C8B-B14F-4D97-AF65-F5344CB8AC3E}">
        <p14:creationId xmlns:p14="http://schemas.microsoft.com/office/powerpoint/2010/main" val="18272913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7846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 Gold Seal">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51009"/>
            <a:ext cx="2023349" cy="2020824"/>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4" name="Text Placeholder 13"/>
          <p:cNvSpPr>
            <a:spLocks noGrp="1"/>
          </p:cNvSpPr>
          <p:nvPr>
            <p:ph type="body" sz="quarter" idx="10" hasCustomPrompt="1"/>
          </p:nvPr>
        </p:nvSpPr>
        <p:spPr>
          <a:xfrm>
            <a:off x="2768596" y="2051009"/>
            <a:ext cx="5774267" cy="2020824"/>
          </a:xfrm>
        </p:spPr>
        <p:txBody>
          <a:bodyPr anchor="ctr">
            <a:noAutofit/>
          </a:bodyPr>
          <a:lstStyle>
            <a:lvl1pPr marL="0" indent="0">
              <a:buNone/>
              <a:defRPr sz="3600" baseline="0">
                <a:latin typeface="Franklin Gothic Demi Cond" panose="020B07060304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p:spPr>
        <p:txBody>
          <a:bodyPr anchor="b">
            <a:noAutofit/>
          </a:bodyPr>
          <a:lstStyle>
            <a:lvl1pPr marL="0" indent="0">
              <a:lnSpc>
                <a:spcPct val="100000"/>
              </a:lnSpc>
              <a:spcBef>
                <a:spcPts val="0"/>
              </a:spcBef>
              <a:buNone/>
              <a:defRPr sz="2800" baseline="0">
                <a:latin typeface="Franklin Gothic Demi Cond" panose="020B0706030402020204" pitchFamily="34" charset="0"/>
              </a:defRPr>
            </a:lvl1pPr>
          </a:lstStyle>
          <a:p>
            <a:pPr lvl="0"/>
            <a:r>
              <a:rPr lang="en-US" dirty="0"/>
              <a:t>Click to Add Presenter Name and Title</a:t>
            </a:r>
          </a:p>
        </p:txBody>
      </p:sp>
      <p:sp>
        <p:nvSpPr>
          <p:cNvPr id="18" name="Text Placeholder 17"/>
          <p:cNvSpPr>
            <a:spLocks noGrp="1"/>
          </p:cNvSpPr>
          <p:nvPr>
            <p:ph type="body" sz="quarter" idx="12" hasCustomPrompt="1"/>
          </p:nvPr>
        </p:nvSpPr>
        <p:spPr>
          <a:xfrm>
            <a:off x="2768596" y="5020585"/>
            <a:ext cx="5774267" cy="488226"/>
          </a:xfrm>
        </p:spPr>
        <p:txBody>
          <a:bodyPr anchor="b">
            <a:normAutofit/>
          </a:bodyPr>
          <a:lstStyle>
            <a:lvl1pPr marL="0" indent="0">
              <a:buNone/>
              <a:defRPr sz="2400" baseline="0">
                <a:latin typeface="Franklin Gothic Demi Cond" panose="020B0706030402020204" pitchFamily="34" charset="0"/>
              </a:defRPr>
            </a:lvl1pPr>
          </a:lstStyle>
          <a:p>
            <a:pPr lvl="0"/>
            <a:r>
              <a:rPr lang="en-US" dirty="0"/>
              <a:t>Click to Add Date</a:t>
            </a:r>
          </a:p>
        </p:txBody>
      </p:sp>
    </p:spTree>
    <p:extLst>
      <p:ext uri="{BB962C8B-B14F-4D97-AF65-F5344CB8AC3E}">
        <p14:creationId xmlns:p14="http://schemas.microsoft.com/office/powerpoint/2010/main" val="1424922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54822"/>
            <a:ext cx="2017011" cy="2017011"/>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600" baseline="0">
                <a:latin typeface="Calibri" panose="020F050202020403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aseline="0">
                <a:latin typeface="Calibri" panose="020F050202020403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aseline="0">
                <a:latin typeface="Calibri" panose="020F0502020204030204" pitchFamily="34" charset="0"/>
              </a:defRPr>
            </a:lvl1pPr>
          </a:lstStyle>
          <a:p>
            <a:pPr lvl="0"/>
            <a:r>
              <a:rPr lang="en-US" dirty="0"/>
              <a:t>Click to Add Date</a:t>
            </a:r>
          </a:p>
        </p:txBody>
      </p:sp>
    </p:spTree>
    <p:extLst>
      <p:ext uri="{BB962C8B-B14F-4D97-AF65-F5344CB8AC3E}">
        <p14:creationId xmlns:p14="http://schemas.microsoft.com/office/powerpoint/2010/main" val="41675251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54822"/>
            <a:ext cx="2017011" cy="2017011"/>
          </a:xfrm>
          <a:prstGeom prst="rect">
            <a:avLst/>
          </a:prstGeom>
        </p:spPr>
      </p:pic>
      <p:sp>
        <p:nvSpPr>
          <p:cNvPr id="10" name="Rectangle 9"/>
          <p:cNvSpPr/>
          <p:nvPr userDrawn="1"/>
        </p:nvSpPr>
        <p:spPr>
          <a:xfrm>
            <a:off x="0" y="3860"/>
            <a:ext cx="9144000" cy="246888"/>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p:spPr>
        <p:txBody>
          <a:bodyPr anchor="ctr">
            <a:noAutofit/>
          </a:bodyPr>
          <a:lstStyle>
            <a:lvl1pPr marL="0" indent="0">
              <a:buNone/>
              <a:defRPr sz="3600" baseline="0">
                <a:latin typeface="Franklin Gothic Demi Cond" panose="020B07060304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p:spPr>
        <p:txBody>
          <a:bodyPr anchor="b">
            <a:noAutofit/>
          </a:bodyPr>
          <a:lstStyle>
            <a:lvl1pPr marL="0" indent="0">
              <a:lnSpc>
                <a:spcPct val="100000"/>
              </a:lnSpc>
              <a:spcBef>
                <a:spcPts val="0"/>
              </a:spcBef>
              <a:buNone/>
              <a:defRPr sz="2800" baseline="0">
                <a:latin typeface="Franklin Gothic Demi Cond" panose="020B07060304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p:spPr>
        <p:txBody>
          <a:bodyPr anchor="b">
            <a:normAutofit/>
          </a:bodyPr>
          <a:lstStyle>
            <a:lvl1pPr marL="0" indent="0">
              <a:buNone/>
              <a:defRPr sz="2400" baseline="0">
                <a:latin typeface="Franklin Gothic Demi Cond" panose="020B0706030402020204" pitchFamily="34" charset="0"/>
              </a:defRPr>
            </a:lvl1pPr>
          </a:lstStyle>
          <a:p>
            <a:pPr lvl="0"/>
            <a:r>
              <a:rPr lang="en-US" dirty="0"/>
              <a:t>Click to Add Date</a:t>
            </a:r>
          </a:p>
        </p:txBody>
      </p:sp>
    </p:spTree>
    <p:extLst>
      <p:ext uri="{BB962C8B-B14F-4D97-AF65-F5344CB8AC3E}">
        <p14:creationId xmlns:p14="http://schemas.microsoft.com/office/powerpoint/2010/main" val="37965269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266" y="2051009"/>
            <a:ext cx="2023733" cy="2020824"/>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p:spPr>
        <p:txBody>
          <a:bodyPr anchor="ctr">
            <a:noAutofit/>
          </a:bodyPr>
          <a:lstStyle>
            <a:lvl1pPr marL="0" indent="0">
              <a:buNone/>
              <a:defRPr sz="3600" baseline="0">
                <a:latin typeface="Franklin Gothic Demi Cond" panose="020B07060304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p:spPr>
        <p:txBody>
          <a:bodyPr anchor="b">
            <a:noAutofit/>
          </a:bodyPr>
          <a:lstStyle>
            <a:lvl1pPr marL="0" indent="0">
              <a:lnSpc>
                <a:spcPct val="100000"/>
              </a:lnSpc>
              <a:spcBef>
                <a:spcPts val="0"/>
              </a:spcBef>
              <a:buNone/>
              <a:defRPr sz="2800" baseline="0">
                <a:latin typeface="Franklin Gothic Demi Cond" panose="020B07060304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p:spPr>
        <p:txBody>
          <a:bodyPr anchor="b">
            <a:normAutofit/>
          </a:bodyPr>
          <a:lstStyle>
            <a:lvl1pPr marL="0" indent="0">
              <a:buNone/>
              <a:defRPr sz="2400" baseline="0">
                <a:latin typeface="Franklin Gothic Demi Cond" panose="020B0706030402020204" pitchFamily="34" charset="0"/>
              </a:defRPr>
            </a:lvl1pPr>
          </a:lstStyle>
          <a:p>
            <a:pPr lvl="0"/>
            <a:r>
              <a:rPr lang="en-US" dirty="0"/>
              <a:t>Click to Add Date</a:t>
            </a:r>
          </a:p>
        </p:txBody>
      </p:sp>
    </p:spTree>
    <p:extLst>
      <p:ext uri="{BB962C8B-B14F-4D97-AF65-F5344CB8AC3E}">
        <p14:creationId xmlns:p14="http://schemas.microsoft.com/office/powerpoint/2010/main" val="13472336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8" name="Rectangle 7"/>
          <p:cNvSpPr/>
          <p:nvPr userDrawn="1"/>
        </p:nvSpPr>
        <p:spPr>
          <a:xfrm>
            <a:off x="0" y="3859"/>
            <a:ext cx="9144000" cy="510181"/>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187554" y="669879"/>
            <a:ext cx="8718920" cy="4592638"/>
          </a:xfrm>
        </p:spPr>
        <p:txBody>
          <a:bodyPr>
            <a:noAutofit/>
          </a:bodyPr>
          <a:lstStyle>
            <a:lvl1pPr marL="228600" indent="-228600">
              <a:lnSpc>
                <a:spcPct val="100000"/>
              </a:lnSpc>
              <a:spcBef>
                <a:spcPts val="1200"/>
              </a:spcBef>
              <a:defRPr sz="2400">
                <a:latin typeface="Franklin Gothic Medium" panose="020B0603020102020204" pitchFamily="34" charset="0"/>
              </a:defRPr>
            </a:lvl1pPr>
            <a:lvl2pPr marL="576263" indent="-233363">
              <a:lnSpc>
                <a:spcPct val="100000"/>
              </a:lnSpc>
              <a:buFont typeface="Franklin Gothic Medium" panose="020B0603020102020204" pitchFamily="34" charset="0"/>
              <a:buChar char="−"/>
              <a:defRPr sz="2000">
                <a:latin typeface="Franklin Gothic Medium" panose="020B0603020102020204" pitchFamily="34" charset="0"/>
              </a:defRPr>
            </a:lvl2pPr>
            <a:lvl3pPr marL="973138" indent="-228600">
              <a:lnSpc>
                <a:spcPct val="100000"/>
              </a:lnSpc>
              <a:defRPr sz="1800">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21" name="Footer Placeholder 20"/>
          <p:cNvSpPr>
            <a:spLocks noGrp="1"/>
          </p:cNvSpPr>
          <p:nvPr>
            <p:ph type="ftr" sz="quarter" idx="13"/>
          </p:nvPr>
        </p:nvSpPr>
        <p:spPr>
          <a:xfrm>
            <a:off x="253636" y="6573308"/>
            <a:ext cx="7682971" cy="284692"/>
          </a:xfrm>
          <a:prstGeom prst="rect">
            <a:avLst/>
          </a:prstGeom>
        </p:spPr>
        <p:txBody>
          <a:bodyPr/>
          <a:lstStyle>
            <a:lvl1pPr algn="l">
              <a:defRPr sz="1000" cap="all" baseline="0">
                <a:solidFill>
                  <a:schemeClr val="tx1"/>
                </a:solidFill>
                <a:latin typeface="Franklin Gothic Demi Cond" panose="020B0706030402020204" pitchFamily="34" charset="0"/>
              </a:defRPr>
            </a:lvl1pPr>
          </a:lstStyle>
          <a:p>
            <a:r>
              <a:rPr lang="en-US"/>
              <a:t>Medicaid Transformation | OCTOBER 2019</a:t>
            </a:r>
            <a:endParaRPr lang="en-US" dirty="0"/>
          </a:p>
        </p:txBody>
      </p:sp>
      <p:sp>
        <p:nvSpPr>
          <p:cNvPr id="22" name="Slide Number Placeholder 21"/>
          <p:cNvSpPr>
            <a:spLocks noGrp="1"/>
          </p:cNvSpPr>
          <p:nvPr>
            <p:ph type="sldNum" sz="quarter" idx="14"/>
          </p:nvPr>
        </p:nvSpPr>
        <p:spPr>
          <a:xfrm>
            <a:off x="8305800" y="6573308"/>
            <a:ext cx="564098" cy="284692"/>
          </a:xfrm>
        </p:spPr>
        <p:txBody>
          <a:bodyPr/>
          <a:lstStyle>
            <a:lvl1pPr>
              <a:defRPr sz="1000">
                <a:solidFill>
                  <a:sysClr val="windowText" lastClr="000000"/>
                </a:solidFill>
                <a:latin typeface="Franklin Gothic Demi Cond" panose="020B0706030402020204" pitchFamily="34" charset="0"/>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97536" y="0"/>
            <a:ext cx="7843267" cy="548640"/>
          </a:xfrm>
        </p:spPr>
        <p:txBody>
          <a:bodyPr anchor="t">
            <a:noAutofit/>
          </a:bodyPr>
          <a:lstStyle>
            <a:lvl1pPr algn="l">
              <a:defRPr sz="32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cxnSp>
        <p:nvCxnSpPr>
          <p:cNvPr id="3" name="Straight Connector 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64575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ullets &amp; Table Chart Image">
    <p:spTree>
      <p:nvGrpSpPr>
        <p:cNvPr id="1" name=""/>
        <p:cNvGrpSpPr/>
        <p:nvPr/>
      </p:nvGrpSpPr>
      <p:grpSpPr>
        <a:xfrm>
          <a:off x="0" y="0"/>
          <a:ext cx="0" cy="0"/>
          <a:chOff x="0" y="0"/>
          <a:chExt cx="0" cy="0"/>
        </a:xfrm>
      </p:grpSpPr>
      <p:sp>
        <p:nvSpPr>
          <p:cNvPr id="8" name="Rectangle 7"/>
          <p:cNvSpPr/>
          <p:nvPr userDrawn="1"/>
        </p:nvSpPr>
        <p:spPr>
          <a:xfrm>
            <a:off x="0" y="3860"/>
            <a:ext cx="9144000" cy="512064"/>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622300" y="2548467"/>
            <a:ext cx="7894638" cy="3694230"/>
          </a:xfrm>
        </p:spPr>
        <p:txBody>
          <a:bodyPr/>
          <a:lstStyle>
            <a:lvl1pPr marL="0" indent="0" algn="ctr">
              <a:buNone/>
              <a:defRPr baseline="0">
                <a:latin typeface="Franklin Gothic Medium" panose="020B0603020102020204" pitchFamily="34" charset="0"/>
              </a:defRPr>
            </a:lvl1pPr>
          </a:lstStyle>
          <a:p>
            <a:pPr lvl="0"/>
            <a:r>
              <a:rPr lang="en-US" dirty="0"/>
              <a:t>Click icon below to add table or chart</a:t>
            </a:r>
          </a:p>
        </p:txBody>
      </p:sp>
      <p:sp>
        <p:nvSpPr>
          <p:cNvPr id="16" name="Slide Number Placeholder 21"/>
          <p:cNvSpPr>
            <a:spLocks noGrp="1"/>
          </p:cNvSpPr>
          <p:nvPr>
            <p:ph type="sldNum" sz="quarter" idx="15"/>
          </p:nvPr>
        </p:nvSpPr>
        <p:spPr>
          <a:xfrm>
            <a:off x="8305800" y="6573308"/>
            <a:ext cx="564098" cy="284692"/>
          </a:xfrm>
        </p:spPr>
        <p:txBody>
          <a:bodyPr/>
          <a:lstStyle>
            <a:lvl1pPr>
              <a:defRPr sz="1000">
                <a:solidFill>
                  <a:schemeClr val="tx1"/>
                </a:solidFill>
                <a:latin typeface="Franklin Gothic Demi Cond" panose="020B0706030402020204" pitchFamily="34" charset="0"/>
              </a:defRPr>
            </a:lvl1pPr>
          </a:lstStyle>
          <a:p>
            <a:fld id="{11F27F3A-B3E9-41ED-AF8F-A365F10BB65F}" type="slidenum">
              <a:rPr lang="en-US" smtClean="0"/>
              <a:pPr/>
              <a:t>‹#›</a:t>
            </a:fld>
            <a:endParaRPr lang="en-US" dirty="0"/>
          </a:p>
        </p:txBody>
      </p:sp>
      <p:cxnSp>
        <p:nvCxnSpPr>
          <p:cNvPr id="13" name="Straight Connector 1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F4116C1B-3DA4-470D-AB45-36005CCB957E}"/>
              </a:ext>
            </a:extLst>
          </p:cNvPr>
          <p:cNvSpPr>
            <a:spLocks noGrp="1"/>
          </p:cNvSpPr>
          <p:nvPr>
            <p:ph type="title" hasCustomPrompt="1"/>
          </p:nvPr>
        </p:nvSpPr>
        <p:spPr>
          <a:xfrm>
            <a:off x="97536" y="0"/>
            <a:ext cx="7843267" cy="548640"/>
          </a:xfrm>
        </p:spPr>
        <p:txBody>
          <a:bodyPr anchor="t">
            <a:noAutofit/>
          </a:bodyPr>
          <a:lstStyle>
            <a:lvl1pPr algn="l">
              <a:defRPr sz="32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sp>
        <p:nvSpPr>
          <p:cNvPr id="11" name="Text Placeholder 3">
            <a:extLst>
              <a:ext uri="{FF2B5EF4-FFF2-40B4-BE49-F238E27FC236}">
                <a16:creationId xmlns:a16="http://schemas.microsoft.com/office/drawing/2014/main" id="{DC3BB3D4-0EDD-4348-8333-8A0480BC3DFC}"/>
              </a:ext>
            </a:extLst>
          </p:cNvPr>
          <p:cNvSpPr>
            <a:spLocks noGrp="1"/>
          </p:cNvSpPr>
          <p:nvPr>
            <p:ph type="body" sz="quarter" idx="10" hasCustomPrompt="1"/>
          </p:nvPr>
        </p:nvSpPr>
        <p:spPr>
          <a:xfrm>
            <a:off x="187554" y="669879"/>
            <a:ext cx="8718920" cy="1791124"/>
          </a:xfrm>
        </p:spPr>
        <p:txBody>
          <a:bodyPr>
            <a:noAutofit/>
          </a:bodyPr>
          <a:lstStyle>
            <a:lvl1pPr marL="228600" indent="-228600">
              <a:lnSpc>
                <a:spcPct val="100000"/>
              </a:lnSpc>
              <a:spcBef>
                <a:spcPts val="1200"/>
              </a:spcBef>
              <a:defRPr sz="2400">
                <a:latin typeface="Franklin Gothic Medium" panose="020B0603020102020204" pitchFamily="34" charset="0"/>
              </a:defRPr>
            </a:lvl1pPr>
            <a:lvl2pPr marL="576263" indent="-233363">
              <a:lnSpc>
                <a:spcPct val="100000"/>
              </a:lnSpc>
              <a:buFont typeface="Franklin Gothic Medium" panose="020B0603020102020204" pitchFamily="34" charset="0"/>
              <a:buChar char="−"/>
              <a:defRPr sz="2000">
                <a:latin typeface="Franklin Gothic Medium" panose="020B0603020102020204" pitchFamily="34" charset="0"/>
              </a:defRPr>
            </a:lvl2pPr>
            <a:lvl3pPr marL="973138" indent="-228600">
              <a:lnSpc>
                <a:spcPct val="100000"/>
              </a:lnSpc>
              <a:defRPr sz="1800">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14" name="Footer Placeholder 20">
            <a:extLst>
              <a:ext uri="{FF2B5EF4-FFF2-40B4-BE49-F238E27FC236}">
                <a16:creationId xmlns:a16="http://schemas.microsoft.com/office/drawing/2014/main" id="{9C52CD2D-CD1E-43EE-8C70-98565B75CC51}"/>
              </a:ext>
            </a:extLst>
          </p:cNvPr>
          <p:cNvSpPr>
            <a:spLocks noGrp="1"/>
          </p:cNvSpPr>
          <p:nvPr>
            <p:ph type="ftr" sz="quarter" idx="13"/>
          </p:nvPr>
        </p:nvSpPr>
        <p:spPr>
          <a:xfrm>
            <a:off x="253636" y="6573308"/>
            <a:ext cx="7682971" cy="284692"/>
          </a:xfrm>
          <a:prstGeom prst="rect">
            <a:avLst/>
          </a:prstGeom>
        </p:spPr>
        <p:txBody>
          <a:bodyPr/>
          <a:lstStyle>
            <a:lvl1pPr algn="l">
              <a:defRPr sz="1000" cap="all" baseline="0">
                <a:solidFill>
                  <a:schemeClr val="tx1"/>
                </a:solidFill>
                <a:latin typeface="Franklin Gothic Demi Cond" panose="020B0706030402020204" pitchFamily="34" charset="0"/>
              </a:defRPr>
            </a:lvl1pPr>
          </a:lstStyle>
          <a:p>
            <a:r>
              <a:rPr lang="en-US"/>
              <a:t>Medicaid Transformation | OCTOBER 2019</a:t>
            </a:r>
            <a:endParaRPr lang="en-US" dirty="0"/>
          </a:p>
        </p:txBody>
      </p:sp>
    </p:spTree>
    <p:extLst>
      <p:ext uri="{BB962C8B-B14F-4D97-AF65-F5344CB8AC3E}">
        <p14:creationId xmlns:p14="http://schemas.microsoft.com/office/powerpoint/2010/main" val="9657483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able Chart Image">
    <p:spTree>
      <p:nvGrpSpPr>
        <p:cNvPr id="1" name=""/>
        <p:cNvGrpSpPr/>
        <p:nvPr/>
      </p:nvGrpSpPr>
      <p:grpSpPr>
        <a:xfrm>
          <a:off x="0" y="0"/>
          <a:ext cx="0" cy="0"/>
          <a:chOff x="0" y="0"/>
          <a:chExt cx="0" cy="0"/>
        </a:xfrm>
      </p:grpSpPr>
      <p:sp>
        <p:nvSpPr>
          <p:cNvPr id="8" name="Rectangle 7"/>
          <p:cNvSpPr/>
          <p:nvPr userDrawn="1"/>
        </p:nvSpPr>
        <p:spPr>
          <a:xfrm>
            <a:off x="0" y="3860"/>
            <a:ext cx="9144000" cy="512064"/>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624681" y="762367"/>
            <a:ext cx="7894638" cy="4902890"/>
          </a:xfrm>
        </p:spPr>
        <p:txBody>
          <a:bodyPr/>
          <a:lstStyle>
            <a:lvl1pPr marL="0" indent="0" algn="ctr">
              <a:buNone/>
              <a:defRPr baseline="0">
                <a:latin typeface="Franklin Gothic Medium" panose="020B0603020102020204" pitchFamily="34" charset="0"/>
              </a:defRPr>
            </a:lvl1pPr>
          </a:lstStyle>
          <a:p>
            <a:pPr lvl="0"/>
            <a:r>
              <a:rPr lang="en-US" dirty="0"/>
              <a:t>Click icon below to add table or chart</a:t>
            </a:r>
          </a:p>
        </p:txBody>
      </p:sp>
      <p:sp>
        <p:nvSpPr>
          <p:cNvPr id="15" name="Slide Number Placeholder 21"/>
          <p:cNvSpPr>
            <a:spLocks noGrp="1"/>
          </p:cNvSpPr>
          <p:nvPr>
            <p:ph type="sldNum" sz="quarter" idx="15"/>
          </p:nvPr>
        </p:nvSpPr>
        <p:spPr>
          <a:xfrm>
            <a:off x="8305800" y="6573308"/>
            <a:ext cx="564098" cy="284692"/>
          </a:xfrm>
        </p:spPr>
        <p:txBody>
          <a:bodyPr/>
          <a:lstStyle>
            <a:lvl1pPr>
              <a:defRPr sz="1000">
                <a:solidFill>
                  <a:schemeClr val="tx1"/>
                </a:solidFill>
                <a:latin typeface="Franklin Gothic Demi Cond" panose="020B0706030402020204" pitchFamily="34" charset="0"/>
              </a:defRPr>
            </a:lvl1pPr>
          </a:lstStyle>
          <a:p>
            <a:fld id="{11F27F3A-B3E9-41ED-AF8F-A365F10BB65F}" type="slidenum">
              <a:rPr lang="en-US" smtClean="0"/>
              <a:pPr/>
              <a:t>‹#›</a:t>
            </a:fld>
            <a:endParaRPr lang="en-US" dirty="0"/>
          </a:p>
        </p:txBody>
      </p:sp>
      <p:cxnSp>
        <p:nvCxnSpPr>
          <p:cNvPr id="10" name="Straight Connector 9"/>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Footer Placeholder 20">
            <a:extLst>
              <a:ext uri="{FF2B5EF4-FFF2-40B4-BE49-F238E27FC236}">
                <a16:creationId xmlns:a16="http://schemas.microsoft.com/office/drawing/2014/main" id="{D9E903A4-2F8D-4DE1-99EF-E45F008B84E9}"/>
              </a:ext>
            </a:extLst>
          </p:cNvPr>
          <p:cNvSpPr>
            <a:spLocks noGrp="1"/>
          </p:cNvSpPr>
          <p:nvPr>
            <p:ph type="ftr" sz="quarter" idx="13"/>
          </p:nvPr>
        </p:nvSpPr>
        <p:spPr>
          <a:xfrm>
            <a:off x="253636" y="6573308"/>
            <a:ext cx="7682971" cy="284692"/>
          </a:xfrm>
          <a:prstGeom prst="rect">
            <a:avLst/>
          </a:prstGeom>
        </p:spPr>
        <p:txBody>
          <a:bodyPr/>
          <a:lstStyle>
            <a:lvl1pPr algn="l">
              <a:defRPr sz="1000" cap="all" baseline="0">
                <a:solidFill>
                  <a:schemeClr val="tx1"/>
                </a:solidFill>
                <a:latin typeface="Franklin Gothic Demi Cond" panose="020B0706030402020204" pitchFamily="34" charset="0"/>
              </a:defRPr>
            </a:lvl1pPr>
          </a:lstStyle>
          <a:p>
            <a:r>
              <a:rPr lang="en-US"/>
              <a:t>Medicaid Transformation | OCTOBER 2019</a:t>
            </a:r>
            <a:endParaRPr lang="en-US" dirty="0"/>
          </a:p>
        </p:txBody>
      </p:sp>
      <p:sp>
        <p:nvSpPr>
          <p:cNvPr id="11" name="Title 1">
            <a:extLst>
              <a:ext uri="{FF2B5EF4-FFF2-40B4-BE49-F238E27FC236}">
                <a16:creationId xmlns:a16="http://schemas.microsoft.com/office/drawing/2014/main" id="{008FE94B-9AF3-45B1-B9BF-7269A36FD549}"/>
              </a:ext>
            </a:extLst>
          </p:cNvPr>
          <p:cNvSpPr>
            <a:spLocks noGrp="1"/>
          </p:cNvSpPr>
          <p:nvPr>
            <p:ph type="title" hasCustomPrompt="1"/>
          </p:nvPr>
        </p:nvSpPr>
        <p:spPr>
          <a:xfrm>
            <a:off x="97536" y="0"/>
            <a:ext cx="7843267" cy="548640"/>
          </a:xfrm>
        </p:spPr>
        <p:txBody>
          <a:bodyPr anchor="t">
            <a:noAutofit/>
          </a:bodyPr>
          <a:lstStyle>
            <a:lvl1pPr algn="l">
              <a:defRPr sz="32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spTree>
    <p:extLst>
      <p:ext uri="{BB962C8B-B14F-4D97-AF65-F5344CB8AC3E}">
        <p14:creationId xmlns:p14="http://schemas.microsoft.com/office/powerpoint/2010/main" val="443917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 Column Table Chart Image">
    <p:spTree>
      <p:nvGrpSpPr>
        <p:cNvPr id="1" name=""/>
        <p:cNvGrpSpPr/>
        <p:nvPr/>
      </p:nvGrpSpPr>
      <p:grpSpPr>
        <a:xfrm>
          <a:off x="0" y="0"/>
          <a:ext cx="0" cy="0"/>
          <a:chOff x="0" y="0"/>
          <a:chExt cx="0" cy="0"/>
        </a:xfrm>
      </p:grpSpPr>
      <p:sp>
        <p:nvSpPr>
          <p:cNvPr id="8" name="Rectangle 7"/>
          <p:cNvSpPr/>
          <p:nvPr userDrawn="1"/>
        </p:nvSpPr>
        <p:spPr>
          <a:xfrm>
            <a:off x="0" y="3860"/>
            <a:ext cx="9144000" cy="512064"/>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622299" y="1327114"/>
            <a:ext cx="3840480" cy="4392732"/>
          </a:xfrm>
        </p:spPr>
        <p:txBody>
          <a:bodyPr/>
          <a:lstStyle>
            <a:lvl1pPr marL="0" indent="0" algn="ctr">
              <a:buNone/>
              <a:defRPr baseline="0">
                <a:latin typeface="Franklin Gothic Medium" panose="020B0603020102020204" pitchFamily="34" charset="0"/>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4665132" y="1327114"/>
            <a:ext cx="3840480" cy="4392732"/>
          </a:xfrm>
        </p:spPr>
        <p:txBody>
          <a:bodyPr/>
          <a:lstStyle>
            <a:lvl1pPr marL="0" indent="0" algn="ctr">
              <a:buNone/>
              <a:defRPr baseline="0">
                <a:latin typeface="Franklin Gothic Medium" panose="020B0603020102020204" pitchFamily="34" charset="0"/>
              </a:defRPr>
            </a:lvl1pPr>
          </a:lstStyle>
          <a:p>
            <a:pPr lvl="0"/>
            <a:r>
              <a:rPr lang="en-US" dirty="0"/>
              <a:t>Click icon below to add table, chart, image</a:t>
            </a:r>
          </a:p>
        </p:txBody>
      </p:sp>
      <p:sp>
        <p:nvSpPr>
          <p:cNvPr id="4" name="Text Placeholder 3"/>
          <p:cNvSpPr>
            <a:spLocks noGrp="1"/>
          </p:cNvSpPr>
          <p:nvPr>
            <p:ph type="body" sz="quarter" idx="16" hasCustomPrompt="1"/>
          </p:nvPr>
        </p:nvSpPr>
        <p:spPr>
          <a:xfrm>
            <a:off x="622300" y="759847"/>
            <a:ext cx="3840480" cy="500063"/>
          </a:xfrm>
        </p:spPr>
        <p:txBody>
          <a:bodyPr anchor="b">
            <a:noAutofit/>
          </a:bodyPr>
          <a:lstStyle>
            <a:lvl1pPr marL="0" indent="0" algn="ctr">
              <a:buNone/>
              <a:defRPr sz="2400">
                <a:latin typeface="Franklin Gothic Demi Cond" panose="020B0706030402020204" pitchFamily="34"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759847"/>
            <a:ext cx="3840480" cy="500063"/>
          </a:xfrm>
        </p:spPr>
        <p:txBody>
          <a:bodyPr anchor="b">
            <a:noAutofit/>
          </a:bodyPr>
          <a:lstStyle>
            <a:lvl1pPr marL="0" indent="0" algn="ctr">
              <a:buNone/>
              <a:defRPr sz="2400">
                <a:latin typeface="Franklin Gothic Demi Cond" panose="020B0706030402020204" pitchFamily="34" charset="0"/>
              </a:defRPr>
            </a:lvl1pPr>
          </a:lstStyle>
          <a:p>
            <a:pPr lvl="0"/>
            <a:r>
              <a:rPr lang="en-US" dirty="0"/>
              <a:t>Click to add title</a:t>
            </a:r>
          </a:p>
        </p:txBody>
      </p:sp>
      <p:sp>
        <p:nvSpPr>
          <p:cNvPr id="16" name="Slide Number Placeholder 21"/>
          <p:cNvSpPr>
            <a:spLocks noGrp="1"/>
          </p:cNvSpPr>
          <p:nvPr>
            <p:ph type="sldNum" sz="quarter" idx="18"/>
          </p:nvPr>
        </p:nvSpPr>
        <p:spPr>
          <a:xfrm>
            <a:off x="8305800" y="6573308"/>
            <a:ext cx="564098" cy="284692"/>
          </a:xfrm>
        </p:spPr>
        <p:txBody>
          <a:bodyPr/>
          <a:lstStyle>
            <a:lvl1pPr>
              <a:defRPr sz="1000">
                <a:solidFill>
                  <a:schemeClr val="tx1"/>
                </a:solidFill>
                <a:latin typeface="Franklin Gothic Demi Cond" panose="020B0706030402020204" pitchFamily="34" charset="0"/>
              </a:defRPr>
            </a:lvl1pPr>
          </a:lstStyle>
          <a:p>
            <a:fld id="{11F27F3A-B3E9-41ED-AF8F-A365F10BB65F}" type="slidenum">
              <a:rPr lang="en-US" smtClean="0"/>
              <a:pPr/>
              <a:t>‹#›</a:t>
            </a:fld>
            <a:endParaRPr lang="en-US" dirty="0"/>
          </a:p>
        </p:txBody>
      </p:sp>
      <p:cxnSp>
        <p:nvCxnSpPr>
          <p:cNvPr id="14" name="Straight Connector 13"/>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7" name="Footer Placeholder 20">
            <a:extLst>
              <a:ext uri="{FF2B5EF4-FFF2-40B4-BE49-F238E27FC236}">
                <a16:creationId xmlns:a16="http://schemas.microsoft.com/office/drawing/2014/main" id="{1726719C-4BFA-4933-981B-4C755F513FCE}"/>
              </a:ext>
            </a:extLst>
          </p:cNvPr>
          <p:cNvSpPr>
            <a:spLocks noGrp="1"/>
          </p:cNvSpPr>
          <p:nvPr>
            <p:ph type="ftr" sz="quarter" idx="13"/>
          </p:nvPr>
        </p:nvSpPr>
        <p:spPr>
          <a:xfrm>
            <a:off x="253636" y="6573308"/>
            <a:ext cx="7682971" cy="284692"/>
          </a:xfrm>
          <a:prstGeom prst="rect">
            <a:avLst/>
          </a:prstGeom>
        </p:spPr>
        <p:txBody>
          <a:bodyPr/>
          <a:lstStyle>
            <a:lvl1pPr algn="l">
              <a:defRPr sz="1000" cap="all" baseline="0">
                <a:solidFill>
                  <a:schemeClr val="tx1"/>
                </a:solidFill>
                <a:latin typeface="Franklin Gothic Demi Cond" panose="020B0706030402020204" pitchFamily="34" charset="0"/>
              </a:defRPr>
            </a:lvl1pPr>
          </a:lstStyle>
          <a:p>
            <a:r>
              <a:rPr lang="en-US"/>
              <a:t>Medicaid Transformation | OCTOBER 2019</a:t>
            </a:r>
            <a:endParaRPr lang="en-US" dirty="0"/>
          </a:p>
        </p:txBody>
      </p:sp>
      <p:sp>
        <p:nvSpPr>
          <p:cNvPr id="18" name="Title 1">
            <a:extLst>
              <a:ext uri="{FF2B5EF4-FFF2-40B4-BE49-F238E27FC236}">
                <a16:creationId xmlns:a16="http://schemas.microsoft.com/office/drawing/2014/main" id="{F030E9AA-AAC8-4EFB-A73D-9CCEE4263AA4}"/>
              </a:ext>
            </a:extLst>
          </p:cNvPr>
          <p:cNvSpPr>
            <a:spLocks noGrp="1"/>
          </p:cNvSpPr>
          <p:nvPr>
            <p:ph type="title" hasCustomPrompt="1"/>
          </p:nvPr>
        </p:nvSpPr>
        <p:spPr>
          <a:xfrm>
            <a:off x="97536" y="0"/>
            <a:ext cx="7843267" cy="548640"/>
          </a:xfrm>
        </p:spPr>
        <p:txBody>
          <a:bodyPr anchor="t">
            <a:noAutofit/>
          </a:bodyPr>
          <a:lstStyle>
            <a:lvl1pPr algn="l">
              <a:defRPr sz="32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spTree>
    <p:extLst>
      <p:ext uri="{BB962C8B-B14F-4D97-AF65-F5344CB8AC3E}">
        <p14:creationId xmlns:p14="http://schemas.microsoft.com/office/powerpoint/2010/main" val="35573007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622300" y="1477772"/>
            <a:ext cx="3840163" cy="4402137"/>
          </a:xfrm>
        </p:spPr>
        <p:txBody>
          <a:bodyPr>
            <a:noAutofit/>
          </a:bodyPr>
          <a:lstStyle>
            <a:lvl1pPr>
              <a:lnSpc>
                <a:spcPct val="100000"/>
              </a:lnSpc>
              <a:spcBef>
                <a:spcPts val="0"/>
              </a:spcBef>
              <a:spcAft>
                <a:spcPts val="0"/>
              </a:spcAft>
              <a:defRPr sz="2000">
                <a:latin typeface="Franklin Gothic Medium Cond" panose="020B0606030402020204" pitchFamily="34" charset="0"/>
              </a:defRPr>
            </a:lvl1pPr>
            <a:lvl2pPr marL="514350" indent="-171450">
              <a:buFont typeface="Franklin Gothic Medium Cond" panose="020B0606030402020204" pitchFamily="34" charset="0"/>
              <a:buChar char="–"/>
              <a:defRPr sz="2000">
                <a:latin typeface="Franklin Gothic Medium Cond" panose="020B0606030402020204" pitchFamily="34" charset="0"/>
              </a:defRPr>
            </a:lvl2pPr>
            <a:lvl3pPr>
              <a:defRPr sz="2000">
                <a:latin typeface="Franklin Gothic Medium Cond" panose="020B0606030402020204" pitchFamily="34" charset="0"/>
              </a:defRPr>
            </a:lvl3pPr>
          </a:lstStyle>
          <a:p>
            <a:pPr lvl="0"/>
            <a:r>
              <a:rPr lang="en-US" dirty="0"/>
              <a:t>Click to add bullets</a:t>
            </a:r>
          </a:p>
          <a:p>
            <a:pPr lvl="1"/>
            <a:r>
              <a:rPr lang="en-US" dirty="0"/>
              <a:t>Bullet 2</a:t>
            </a:r>
          </a:p>
          <a:p>
            <a:pPr lvl="2"/>
            <a:r>
              <a:rPr lang="en-US" dirty="0"/>
              <a:t>Bullet 3</a:t>
            </a:r>
          </a:p>
        </p:txBody>
      </p:sp>
      <p:sp>
        <p:nvSpPr>
          <p:cNvPr id="8" name="Rectangle 7"/>
          <p:cNvSpPr/>
          <p:nvPr userDrawn="1"/>
        </p:nvSpPr>
        <p:spPr>
          <a:xfrm>
            <a:off x="0" y="3860"/>
            <a:ext cx="9144000" cy="512064"/>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4" name="Text Placeholder 3"/>
          <p:cNvSpPr>
            <a:spLocks noGrp="1"/>
          </p:cNvSpPr>
          <p:nvPr>
            <p:ph type="body" sz="quarter" idx="16" hasCustomPrompt="1"/>
          </p:nvPr>
        </p:nvSpPr>
        <p:spPr>
          <a:xfrm>
            <a:off x="622300" y="909974"/>
            <a:ext cx="3840480" cy="500063"/>
          </a:xfrm>
        </p:spPr>
        <p:txBody>
          <a:bodyPr anchor="b">
            <a:noAutofit/>
          </a:bodyPr>
          <a:lstStyle>
            <a:lvl1pPr marL="0" indent="0" algn="ctr">
              <a:buNone/>
              <a:defRPr sz="2400">
                <a:latin typeface="Franklin Gothic Demi Cond" panose="020B0706030402020204" pitchFamily="34"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909974"/>
            <a:ext cx="3840480" cy="500063"/>
          </a:xfrm>
        </p:spPr>
        <p:txBody>
          <a:bodyPr anchor="b">
            <a:noAutofit/>
          </a:bodyPr>
          <a:lstStyle>
            <a:lvl1pPr marL="0" indent="0" algn="ctr">
              <a:buNone/>
              <a:defRPr sz="2400">
                <a:latin typeface="Franklin Gothic Demi Cond" panose="020B0706030402020204" pitchFamily="34" charset="0"/>
              </a:defRPr>
            </a:lvl1pPr>
          </a:lstStyle>
          <a:p>
            <a:pPr lvl="0"/>
            <a:r>
              <a:rPr lang="en-US" dirty="0"/>
              <a:t>Click to add title</a:t>
            </a:r>
          </a:p>
        </p:txBody>
      </p:sp>
      <p:sp>
        <p:nvSpPr>
          <p:cNvPr id="15" name="Text Placeholder 5"/>
          <p:cNvSpPr>
            <a:spLocks noGrp="1"/>
          </p:cNvSpPr>
          <p:nvPr>
            <p:ph type="body" sz="quarter" idx="19" hasCustomPrompt="1"/>
          </p:nvPr>
        </p:nvSpPr>
        <p:spPr>
          <a:xfrm>
            <a:off x="4665449" y="1472069"/>
            <a:ext cx="3840163" cy="4402137"/>
          </a:xfrm>
        </p:spPr>
        <p:txBody>
          <a:bodyPr>
            <a:noAutofit/>
          </a:bodyPr>
          <a:lstStyle>
            <a:lvl1pPr>
              <a:lnSpc>
                <a:spcPct val="100000"/>
              </a:lnSpc>
              <a:spcBef>
                <a:spcPts val="0"/>
              </a:spcBef>
              <a:spcAft>
                <a:spcPts val="0"/>
              </a:spcAft>
              <a:defRPr sz="2000">
                <a:latin typeface="Franklin Gothic Medium Cond" panose="020B0606030402020204" pitchFamily="34" charset="0"/>
              </a:defRPr>
            </a:lvl1pPr>
            <a:lvl2pPr marL="514350" indent="-171450">
              <a:buFont typeface="Franklin Gothic Medium Cond" panose="020B0606030402020204" pitchFamily="34" charset="0"/>
              <a:buChar char="–"/>
              <a:defRPr sz="2000" baseline="0">
                <a:latin typeface="Franklin Gothic Medium Cond" panose="020B0606030402020204" pitchFamily="34" charset="0"/>
              </a:defRPr>
            </a:lvl2pPr>
            <a:lvl3pPr>
              <a:defRPr sz="2000" baseline="0">
                <a:latin typeface="Franklin Gothic Medium Cond" panose="020B0606030402020204" pitchFamily="34" charset="0"/>
              </a:defRPr>
            </a:lvl3pPr>
          </a:lstStyle>
          <a:p>
            <a:pPr lvl="0"/>
            <a:r>
              <a:rPr lang="en-US" dirty="0"/>
              <a:t>Click to add bullets</a:t>
            </a:r>
          </a:p>
          <a:p>
            <a:pPr lvl="1"/>
            <a:r>
              <a:rPr lang="en-US" dirty="0"/>
              <a:t>Bullet 2</a:t>
            </a:r>
          </a:p>
          <a:p>
            <a:pPr lvl="2"/>
            <a:r>
              <a:rPr lang="en-US" dirty="0"/>
              <a:t>Bullet 3</a:t>
            </a:r>
          </a:p>
        </p:txBody>
      </p:sp>
      <p:sp>
        <p:nvSpPr>
          <p:cNvPr id="17" name="Slide Number Placeholder 21"/>
          <p:cNvSpPr>
            <a:spLocks noGrp="1"/>
          </p:cNvSpPr>
          <p:nvPr>
            <p:ph type="sldNum" sz="quarter" idx="14"/>
          </p:nvPr>
        </p:nvSpPr>
        <p:spPr>
          <a:xfrm>
            <a:off x="8305800" y="6573308"/>
            <a:ext cx="564098" cy="284692"/>
          </a:xfrm>
        </p:spPr>
        <p:txBody>
          <a:bodyPr/>
          <a:lstStyle>
            <a:lvl1pPr>
              <a:defRPr sz="1000">
                <a:solidFill>
                  <a:schemeClr val="tx1"/>
                </a:solidFill>
                <a:latin typeface="Franklin Gothic Demi Cond" panose="020B0706030402020204" pitchFamily="34" charset="0"/>
              </a:defRPr>
            </a:lvl1pPr>
          </a:lstStyle>
          <a:p>
            <a:fld id="{11F27F3A-B3E9-41ED-AF8F-A365F10BB65F}" type="slidenum">
              <a:rPr lang="en-US" smtClean="0"/>
              <a:pPr/>
              <a:t>‹#›</a:t>
            </a:fld>
            <a:endParaRPr lang="en-US" dirty="0"/>
          </a:p>
        </p:txBody>
      </p:sp>
      <p:cxnSp>
        <p:nvCxnSpPr>
          <p:cNvPr id="14" name="Straight Connector 13"/>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2" name="Footer Placeholder 20">
            <a:extLst>
              <a:ext uri="{FF2B5EF4-FFF2-40B4-BE49-F238E27FC236}">
                <a16:creationId xmlns:a16="http://schemas.microsoft.com/office/drawing/2014/main" id="{FCC295B7-E89C-44FE-9418-2E6934300596}"/>
              </a:ext>
            </a:extLst>
          </p:cNvPr>
          <p:cNvSpPr>
            <a:spLocks noGrp="1"/>
          </p:cNvSpPr>
          <p:nvPr>
            <p:ph type="ftr" sz="quarter" idx="13"/>
          </p:nvPr>
        </p:nvSpPr>
        <p:spPr>
          <a:xfrm>
            <a:off x="253636" y="6573308"/>
            <a:ext cx="7682971" cy="284692"/>
          </a:xfrm>
          <a:prstGeom prst="rect">
            <a:avLst/>
          </a:prstGeom>
        </p:spPr>
        <p:txBody>
          <a:bodyPr/>
          <a:lstStyle>
            <a:lvl1pPr algn="l">
              <a:defRPr sz="1000" cap="all" baseline="0">
                <a:solidFill>
                  <a:schemeClr val="tx1"/>
                </a:solidFill>
                <a:latin typeface="Franklin Gothic Demi Cond" panose="020B0706030402020204" pitchFamily="34" charset="0"/>
              </a:defRPr>
            </a:lvl1pPr>
          </a:lstStyle>
          <a:p>
            <a:r>
              <a:rPr lang="en-US"/>
              <a:t>Medicaid Transformation | OCTOBER 2019</a:t>
            </a:r>
            <a:endParaRPr lang="en-US" dirty="0"/>
          </a:p>
        </p:txBody>
      </p:sp>
      <p:sp>
        <p:nvSpPr>
          <p:cNvPr id="18" name="Title 1">
            <a:extLst>
              <a:ext uri="{FF2B5EF4-FFF2-40B4-BE49-F238E27FC236}">
                <a16:creationId xmlns:a16="http://schemas.microsoft.com/office/drawing/2014/main" id="{A6A2632F-5945-4F72-9E82-0D508262F3DE}"/>
              </a:ext>
            </a:extLst>
          </p:cNvPr>
          <p:cNvSpPr>
            <a:spLocks noGrp="1"/>
          </p:cNvSpPr>
          <p:nvPr>
            <p:ph type="title" hasCustomPrompt="1"/>
          </p:nvPr>
        </p:nvSpPr>
        <p:spPr>
          <a:xfrm>
            <a:off x="97536" y="0"/>
            <a:ext cx="7843267" cy="548640"/>
          </a:xfrm>
        </p:spPr>
        <p:txBody>
          <a:bodyPr anchor="t">
            <a:noAutofit/>
          </a:bodyPr>
          <a:lstStyle>
            <a:lvl1pPr algn="l">
              <a:defRPr sz="32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spTree>
    <p:extLst>
      <p:ext uri="{BB962C8B-B14F-4D97-AF65-F5344CB8AC3E}">
        <p14:creationId xmlns:p14="http://schemas.microsoft.com/office/powerpoint/2010/main" val="16535082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8" name="Rectangle 7"/>
          <p:cNvSpPr/>
          <p:nvPr userDrawn="1"/>
        </p:nvSpPr>
        <p:spPr>
          <a:xfrm>
            <a:off x="0" y="3860"/>
            <a:ext cx="9144000" cy="512064"/>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3" name="Slide Number Placeholder 21"/>
          <p:cNvSpPr>
            <a:spLocks noGrp="1"/>
          </p:cNvSpPr>
          <p:nvPr>
            <p:ph type="sldNum" sz="quarter" idx="14"/>
          </p:nvPr>
        </p:nvSpPr>
        <p:spPr>
          <a:xfrm>
            <a:off x="8305800" y="6573308"/>
            <a:ext cx="564098" cy="284692"/>
          </a:xfrm>
        </p:spPr>
        <p:txBody>
          <a:bodyPr/>
          <a:lstStyle>
            <a:lvl1pPr>
              <a:defRPr sz="1000">
                <a:solidFill>
                  <a:schemeClr val="tx1"/>
                </a:solidFill>
                <a:latin typeface="Franklin Gothic Demi Cond" panose="020B0706030402020204" pitchFamily="34" charset="0"/>
              </a:defRPr>
            </a:lvl1pPr>
          </a:lstStyle>
          <a:p>
            <a:fld id="{11F27F3A-B3E9-41ED-AF8F-A365F10BB65F}" type="slidenum">
              <a:rPr lang="en-US" smtClean="0"/>
              <a:pPr/>
              <a:t>‹#›</a:t>
            </a:fld>
            <a:endParaRPr lang="en-US" dirty="0"/>
          </a:p>
        </p:txBody>
      </p:sp>
      <p:cxnSp>
        <p:nvCxnSpPr>
          <p:cNvPr id="7" name="Straight Connector 6"/>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Footer Placeholder 20">
            <a:extLst>
              <a:ext uri="{FF2B5EF4-FFF2-40B4-BE49-F238E27FC236}">
                <a16:creationId xmlns:a16="http://schemas.microsoft.com/office/drawing/2014/main" id="{7167567F-D50E-4E6F-B229-B6A8CC4CAAE8}"/>
              </a:ext>
            </a:extLst>
          </p:cNvPr>
          <p:cNvSpPr>
            <a:spLocks noGrp="1"/>
          </p:cNvSpPr>
          <p:nvPr>
            <p:ph type="ftr" sz="quarter" idx="13"/>
          </p:nvPr>
        </p:nvSpPr>
        <p:spPr>
          <a:xfrm>
            <a:off x="253636" y="6573308"/>
            <a:ext cx="7682971" cy="284692"/>
          </a:xfrm>
          <a:prstGeom prst="rect">
            <a:avLst/>
          </a:prstGeom>
        </p:spPr>
        <p:txBody>
          <a:bodyPr/>
          <a:lstStyle>
            <a:lvl1pPr algn="l">
              <a:defRPr sz="1000" cap="all" baseline="0">
                <a:solidFill>
                  <a:schemeClr val="tx1"/>
                </a:solidFill>
                <a:latin typeface="Franklin Gothic Demi Cond" panose="020B0706030402020204" pitchFamily="34" charset="0"/>
              </a:defRPr>
            </a:lvl1pPr>
          </a:lstStyle>
          <a:p>
            <a:r>
              <a:rPr lang="en-US"/>
              <a:t>Medicaid Transformation | OCTOBER 2019</a:t>
            </a:r>
            <a:endParaRPr lang="en-US" dirty="0"/>
          </a:p>
        </p:txBody>
      </p:sp>
      <p:sp>
        <p:nvSpPr>
          <p:cNvPr id="11" name="Title 1">
            <a:extLst>
              <a:ext uri="{FF2B5EF4-FFF2-40B4-BE49-F238E27FC236}">
                <a16:creationId xmlns:a16="http://schemas.microsoft.com/office/drawing/2014/main" id="{CF97B333-9EA8-4E39-A885-11E92EF0911D}"/>
              </a:ext>
            </a:extLst>
          </p:cNvPr>
          <p:cNvSpPr>
            <a:spLocks noGrp="1"/>
          </p:cNvSpPr>
          <p:nvPr>
            <p:ph type="title" hasCustomPrompt="1"/>
          </p:nvPr>
        </p:nvSpPr>
        <p:spPr>
          <a:xfrm>
            <a:off x="97536" y="0"/>
            <a:ext cx="7843267" cy="548640"/>
          </a:xfrm>
        </p:spPr>
        <p:txBody>
          <a:bodyPr anchor="t">
            <a:noAutofit/>
          </a:bodyPr>
          <a:lstStyle>
            <a:lvl1pPr algn="l">
              <a:defRPr sz="32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spTree>
    <p:extLst>
      <p:ext uri="{BB962C8B-B14F-4D97-AF65-F5344CB8AC3E}">
        <p14:creationId xmlns:p14="http://schemas.microsoft.com/office/powerpoint/2010/main" val="14694461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op &amp; Bottom Rules">
    <p:spTree>
      <p:nvGrpSpPr>
        <p:cNvPr id="1" name=""/>
        <p:cNvGrpSpPr/>
        <p:nvPr/>
      </p:nvGrpSpPr>
      <p:grpSpPr>
        <a:xfrm>
          <a:off x="0" y="0"/>
          <a:ext cx="0" cy="0"/>
          <a:chOff x="0" y="0"/>
          <a:chExt cx="0" cy="0"/>
        </a:xfrm>
      </p:grpSpPr>
      <p:sp>
        <p:nvSpPr>
          <p:cNvPr id="8" name="Rectangle 7"/>
          <p:cNvSpPr/>
          <p:nvPr userDrawn="1"/>
        </p:nvSpPr>
        <p:spPr>
          <a:xfrm>
            <a:off x="0" y="3860"/>
            <a:ext cx="9144000" cy="512064"/>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3" name="Slide Number Placeholder 21"/>
          <p:cNvSpPr>
            <a:spLocks noGrp="1"/>
          </p:cNvSpPr>
          <p:nvPr>
            <p:ph type="sldNum" sz="quarter" idx="14"/>
          </p:nvPr>
        </p:nvSpPr>
        <p:spPr>
          <a:xfrm>
            <a:off x="8305800" y="6573308"/>
            <a:ext cx="564098" cy="284692"/>
          </a:xfrm>
        </p:spPr>
        <p:txBody>
          <a:bodyPr/>
          <a:lstStyle>
            <a:lvl1pPr>
              <a:defRPr sz="1000">
                <a:solidFill>
                  <a:schemeClr val="tx1"/>
                </a:solidFill>
                <a:latin typeface="Franklin Gothic Demi Cond" panose="020B0706030402020204" pitchFamily="34" charset="0"/>
              </a:defRPr>
            </a:lvl1pPr>
          </a:lstStyle>
          <a:p>
            <a:fld id="{11F27F3A-B3E9-41ED-AF8F-A365F10BB65F}" type="slidenum">
              <a:rPr lang="en-US" smtClean="0"/>
              <a:pPr/>
              <a:t>‹#›</a:t>
            </a:fld>
            <a:endParaRPr lang="en-US" dirty="0"/>
          </a:p>
        </p:txBody>
      </p:sp>
      <p:cxnSp>
        <p:nvCxnSpPr>
          <p:cNvPr id="9" name="Straight Connector 8"/>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20">
            <a:extLst>
              <a:ext uri="{FF2B5EF4-FFF2-40B4-BE49-F238E27FC236}">
                <a16:creationId xmlns:a16="http://schemas.microsoft.com/office/drawing/2014/main" id="{89AB6439-E13B-4125-8DEF-15DCA3552B08}"/>
              </a:ext>
            </a:extLst>
          </p:cNvPr>
          <p:cNvSpPr>
            <a:spLocks noGrp="1"/>
          </p:cNvSpPr>
          <p:nvPr>
            <p:ph type="ftr" sz="quarter" idx="13"/>
          </p:nvPr>
        </p:nvSpPr>
        <p:spPr>
          <a:xfrm>
            <a:off x="253636" y="6573308"/>
            <a:ext cx="7682971" cy="284692"/>
          </a:xfrm>
          <a:prstGeom prst="rect">
            <a:avLst/>
          </a:prstGeom>
        </p:spPr>
        <p:txBody>
          <a:bodyPr/>
          <a:lstStyle>
            <a:lvl1pPr algn="l">
              <a:defRPr sz="1000" cap="all" baseline="0">
                <a:solidFill>
                  <a:schemeClr val="tx1"/>
                </a:solidFill>
                <a:latin typeface="Franklin Gothic Demi Cond" panose="020B0706030402020204" pitchFamily="34" charset="0"/>
              </a:defRPr>
            </a:lvl1pPr>
          </a:lstStyle>
          <a:p>
            <a:r>
              <a:rPr lang="en-US"/>
              <a:t>Medicaid Transformation | OCTOBER 2019</a:t>
            </a:r>
            <a:endParaRPr lang="en-US" dirty="0"/>
          </a:p>
        </p:txBody>
      </p:sp>
    </p:spTree>
    <p:extLst>
      <p:ext uri="{BB962C8B-B14F-4D97-AF65-F5344CB8AC3E}">
        <p14:creationId xmlns:p14="http://schemas.microsoft.com/office/powerpoint/2010/main" val="14537269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1527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266" y="2051009"/>
            <a:ext cx="2023733" cy="2020824"/>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600" baseline="0">
                <a:latin typeface="Calibri" panose="020F050202020403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aseline="0">
                <a:latin typeface="Calibri" panose="020F050202020403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aseline="0">
                <a:latin typeface="Calibri" panose="020F0502020204030204" pitchFamily="34" charset="0"/>
              </a:defRPr>
            </a:lvl1pPr>
          </a:lstStyle>
          <a:p>
            <a:pPr lvl="0"/>
            <a:r>
              <a:rPr lang="en-US" dirty="0"/>
              <a:t>Click to Add Date</a:t>
            </a:r>
          </a:p>
        </p:txBody>
      </p:sp>
    </p:spTree>
    <p:extLst>
      <p:ext uri="{BB962C8B-B14F-4D97-AF65-F5344CB8AC3E}">
        <p14:creationId xmlns:p14="http://schemas.microsoft.com/office/powerpoint/2010/main" val="17215325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 Gold Seal">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51009"/>
            <a:ext cx="2023349" cy="2020824"/>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4" name="Text Placeholder 13"/>
          <p:cNvSpPr>
            <a:spLocks noGrp="1"/>
          </p:cNvSpPr>
          <p:nvPr>
            <p:ph type="body" sz="quarter" idx="10" hasCustomPrompt="1"/>
          </p:nvPr>
        </p:nvSpPr>
        <p:spPr>
          <a:xfrm>
            <a:off x="2768596" y="2051009"/>
            <a:ext cx="5774267" cy="2020824"/>
          </a:xfrm>
        </p:spPr>
        <p:txBody>
          <a:bodyPr anchor="ctr">
            <a:noAutofit/>
          </a:bodyPr>
          <a:lstStyle>
            <a:lvl1pPr marL="0" indent="0">
              <a:buNone/>
              <a:defRPr sz="3600" baseline="0">
                <a:latin typeface="Franklin Gothic Demi Cond" panose="020B07060304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p:spPr>
        <p:txBody>
          <a:bodyPr anchor="b">
            <a:noAutofit/>
          </a:bodyPr>
          <a:lstStyle>
            <a:lvl1pPr marL="0" indent="0">
              <a:lnSpc>
                <a:spcPct val="100000"/>
              </a:lnSpc>
              <a:spcBef>
                <a:spcPts val="0"/>
              </a:spcBef>
              <a:buNone/>
              <a:defRPr sz="2800" baseline="0">
                <a:latin typeface="Franklin Gothic Demi Cond" panose="020B0706030402020204" pitchFamily="34" charset="0"/>
              </a:defRPr>
            </a:lvl1pPr>
          </a:lstStyle>
          <a:p>
            <a:pPr lvl="0"/>
            <a:r>
              <a:rPr lang="en-US" dirty="0"/>
              <a:t>Click to Add Presenter Name and Title</a:t>
            </a:r>
          </a:p>
        </p:txBody>
      </p:sp>
      <p:sp>
        <p:nvSpPr>
          <p:cNvPr id="18" name="Text Placeholder 17"/>
          <p:cNvSpPr>
            <a:spLocks noGrp="1"/>
          </p:cNvSpPr>
          <p:nvPr>
            <p:ph type="body" sz="quarter" idx="12" hasCustomPrompt="1"/>
          </p:nvPr>
        </p:nvSpPr>
        <p:spPr>
          <a:xfrm>
            <a:off x="2768596" y="5020585"/>
            <a:ext cx="5774267" cy="488226"/>
          </a:xfrm>
        </p:spPr>
        <p:txBody>
          <a:bodyPr anchor="b">
            <a:normAutofit/>
          </a:bodyPr>
          <a:lstStyle>
            <a:lvl1pPr marL="0" indent="0">
              <a:buNone/>
              <a:defRPr sz="2400" baseline="0">
                <a:latin typeface="Franklin Gothic Demi Cond" panose="020B0706030402020204" pitchFamily="34" charset="0"/>
              </a:defRPr>
            </a:lvl1pPr>
          </a:lstStyle>
          <a:p>
            <a:pPr lvl="0"/>
            <a:r>
              <a:rPr lang="en-US" dirty="0"/>
              <a:t>Click to Add Date</a:t>
            </a:r>
          </a:p>
        </p:txBody>
      </p:sp>
    </p:spTree>
    <p:extLst>
      <p:ext uri="{BB962C8B-B14F-4D97-AF65-F5344CB8AC3E}">
        <p14:creationId xmlns:p14="http://schemas.microsoft.com/office/powerpoint/2010/main" val="17192121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54822"/>
            <a:ext cx="2017011" cy="2017011"/>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p:spPr>
        <p:txBody>
          <a:bodyPr anchor="ctr">
            <a:noAutofit/>
          </a:bodyPr>
          <a:lstStyle>
            <a:lvl1pPr marL="0" indent="0">
              <a:buNone/>
              <a:defRPr sz="3600" baseline="0">
                <a:latin typeface="Franklin Gothic Demi Cond" panose="020B07060304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p:spPr>
        <p:txBody>
          <a:bodyPr anchor="b">
            <a:noAutofit/>
          </a:bodyPr>
          <a:lstStyle>
            <a:lvl1pPr marL="0" indent="0">
              <a:lnSpc>
                <a:spcPct val="100000"/>
              </a:lnSpc>
              <a:spcBef>
                <a:spcPts val="0"/>
              </a:spcBef>
              <a:buNone/>
              <a:defRPr sz="2800" baseline="0">
                <a:latin typeface="Franklin Gothic Demi Cond" panose="020B07060304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p:spPr>
        <p:txBody>
          <a:bodyPr anchor="b">
            <a:normAutofit/>
          </a:bodyPr>
          <a:lstStyle>
            <a:lvl1pPr marL="0" indent="0">
              <a:buNone/>
              <a:defRPr sz="2400" baseline="0">
                <a:latin typeface="Franklin Gothic Demi Cond" panose="020B0706030402020204" pitchFamily="34" charset="0"/>
              </a:defRPr>
            </a:lvl1pPr>
          </a:lstStyle>
          <a:p>
            <a:pPr lvl="0"/>
            <a:r>
              <a:rPr lang="en-US" dirty="0"/>
              <a:t>Click to Add Date</a:t>
            </a:r>
          </a:p>
        </p:txBody>
      </p:sp>
    </p:spTree>
    <p:extLst>
      <p:ext uri="{BB962C8B-B14F-4D97-AF65-F5344CB8AC3E}">
        <p14:creationId xmlns:p14="http://schemas.microsoft.com/office/powerpoint/2010/main" val="10634293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266" y="2051009"/>
            <a:ext cx="2023733" cy="2020824"/>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p:spPr>
        <p:txBody>
          <a:bodyPr anchor="ctr">
            <a:noAutofit/>
          </a:bodyPr>
          <a:lstStyle>
            <a:lvl1pPr marL="0" indent="0">
              <a:buNone/>
              <a:defRPr sz="3600" baseline="0">
                <a:latin typeface="Franklin Gothic Demi Cond" panose="020B07060304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p:spPr>
        <p:txBody>
          <a:bodyPr anchor="b">
            <a:noAutofit/>
          </a:bodyPr>
          <a:lstStyle>
            <a:lvl1pPr marL="0" indent="0">
              <a:lnSpc>
                <a:spcPct val="100000"/>
              </a:lnSpc>
              <a:spcBef>
                <a:spcPts val="0"/>
              </a:spcBef>
              <a:buNone/>
              <a:defRPr sz="2800" baseline="0">
                <a:latin typeface="Franklin Gothic Demi Cond" panose="020B07060304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p:spPr>
        <p:txBody>
          <a:bodyPr anchor="b">
            <a:normAutofit/>
          </a:bodyPr>
          <a:lstStyle>
            <a:lvl1pPr marL="0" indent="0">
              <a:buNone/>
              <a:defRPr sz="2400" baseline="0">
                <a:latin typeface="Franklin Gothic Demi Cond" panose="020B0706030402020204" pitchFamily="34" charset="0"/>
              </a:defRPr>
            </a:lvl1pPr>
          </a:lstStyle>
          <a:p>
            <a:pPr lvl="0"/>
            <a:r>
              <a:rPr lang="en-US" dirty="0"/>
              <a:t>Click to Add Date</a:t>
            </a:r>
          </a:p>
        </p:txBody>
      </p:sp>
    </p:spTree>
    <p:extLst>
      <p:ext uri="{BB962C8B-B14F-4D97-AF65-F5344CB8AC3E}">
        <p14:creationId xmlns:p14="http://schemas.microsoft.com/office/powerpoint/2010/main" val="31266802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150978" y="669879"/>
            <a:ext cx="8718920" cy="4592638"/>
          </a:xfrm>
        </p:spPr>
        <p:txBody>
          <a:bodyPr>
            <a:noAutofit/>
          </a:bodyPr>
          <a:lstStyle>
            <a:lvl1pPr marL="228600" indent="-228600">
              <a:lnSpc>
                <a:spcPct val="100000"/>
              </a:lnSpc>
              <a:spcBef>
                <a:spcPts val="1200"/>
              </a:spcBef>
              <a:defRPr sz="2400">
                <a:latin typeface="Franklin Gothic Medium" panose="020B0603020102020204" pitchFamily="34" charset="0"/>
              </a:defRPr>
            </a:lvl1pPr>
            <a:lvl2pPr marL="576263" indent="-233363">
              <a:lnSpc>
                <a:spcPct val="100000"/>
              </a:lnSpc>
              <a:buFont typeface="Franklin Gothic Medium" panose="020B0603020102020204" pitchFamily="34" charset="0"/>
              <a:buChar char="−"/>
              <a:defRPr sz="2000">
                <a:latin typeface="Franklin Gothic Medium" panose="020B0603020102020204" pitchFamily="34" charset="0"/>
              </a:defRPr>
            </a:lvl2pPr>
            <a:lvl3pPr marL="973138" indent="-228600">
              <a:lnSpc>
                <a:spcPct val="100000"/>
              </a:lnSpc>
              <a:defRPr sz="1800">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21" name="Footer Placeholder 20"/>
          <p:cNvSpPr>
            <a:spLocks noGrp="1"/>
          </p:cNvSpPr>
          <p:nvPr>
            <p:ph type="ftr" sz="quarter" idx="13"/>
          </p:nvPr>
        </p:nvSpPr>
        <p:spPr>
          <a:xfrm>
            <a:off x="253636" y="6573308"/>
            <a:ext cx="7682971" cy="284692"/>
          </a:xfrm>
          <a:prstGeom prst="rect">
            <a:avLst/>
          </a:prstGeom>
        </p:spPr>
        <p:txBody>
          <a:bodyPr/>
          <a:lstStyle>
            <a:lvl1pPr algn="l">
              <a:defRPr sz="1000" cap="all" baseline="0">
                <a:solidFill>
                  <a:schemeClr val="tx1"/>
                </a:solidFill>
                <a:latin typeface="Franklin Gothic Demi Cond" panose="020B0706030402020204" pitchFamily="34" charset="0"/>
              </a:defRPr>
            </a:lvl1pPr>
          </a:lstStyle>
          <a:p>
            <a:r>
              <a:rPr lang="en-US"/>
              <a:t>Medicaid Transformation | OCTOBER 2019</a:t>
            </a:r>
            <a:endParaRPr lang="en-US" dirty="0"/>
          </a:p>
        </p:txBody>
      </p:sp>
      <p:sp>
        <p:nvSpPr>
          <p:cNvPr id="22" name="Slide Number Placeholder 21"/>
          <p:cNvSpPr>
            <a:spLocks noGrp="1"/>
          </p:cNvSpPr>
          <p:nvPr>
            <p:ph type="sldNum" sz="quarter" idx="14"/>
          </p:nvPr>
        </p:nvSpPr>
        <p:spPr>
          <a:xfrm>
            <a:off x="8305800" y="6573308"/>
            <a:ext cx="564098" cy="284692"/>
          </a:xfrm>
        </p:spPr>
        <p:txBody>
          <a:bodyPr/>
          <a:lstStyle>
            <a:lvl1pPr>
              <a:defRPr sz="1000">
                <a:solidFill>
                  <a:sysClr val="windowText" lastClr="000000"/>
                </a:solidFill>
                <a:latin typeface="Franklin Gothic Demi Cond" panose="020B0706030402020204" pitchFamily="34" charset="0"/>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0" y="0"/>
            <a:ext cx="7843267" cy="548640"/>
          </a:xfrm>
        </p:spPr>
        <p:txBody>
          <a:bodyPr anchor="t">
            <a:noAutofit/>
          </a:bodyPr>
          <a:lstStyle>
            <a:lvl1pPr algn="l">
              <a:defRPr sz="32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cxnSp>
        <p:nvCxnSpPr>
          <p:cNvPr id="3" name="Straight Connector 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07060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ullets &amp; Table Chart Image">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622300" y="2548467"/>
            <a:ext cx="7894638" cy="3694230"/>
          </a:xfrm>
        </p:spPr>
        <p:txBody>
          <a:bodyPr/>
          <a:lstStyle>
            <a:lvl1pPr marL="0" indent="0" algn="ctr">
              <a:buNone/>
              <a:defRPr baseline="0">
                <a:latin typeface="Franklin Gothic Medium" panose="020B0603020102020204" pitchFamily="34" charset="0"/>
              </a:defRPr>
            </a:lvl1pPr>
          </a:lstStyle>
          <a:p>
            <a:pPr lvl="0"/>
            <a:r>
              <a:rPr lang="en-US" dirty="0"/>
              <a:t>Click icon below to add table or chart</a:t>
            </a:r>
          </a:p>
        </p:txBody>
      </p:sp>
      <p:sp>
        <p:nvSpPr>
          <p:cNvPr id="16" name="Slide Number Placeholder 21"/>
          <p:cNvSpPr>
            <a:spLocks noGrp="1"/>
          </p:cNvSpPr>
          <p:nvPr>
            <p:ph type="sldNum" sz="quarter" idx="15"/>
          </p:nvPr>
        </p:nvSpPr>
        <p:spPr>
          <a:xfrm>
            <a:off x="8305800" y="6573308"/>
            <a:ext cx="564098" cy="284692"/>
          </a:xfrm>
        </p:spPr>
        <p:txBody>
          <a:bodyPr/>
          <a:lstStyle>
            <a:lvl1pPr>
              <a:defRPr sz="1000">
                <a:solidFill>
                  <a:schemeClr val="tx1"/>
                </a:solidFill>
                <a:latin typeface="Franklin Gothic Demi Cond" panose="020B0706030402020204" pitchFamily="34" charset="0"/>
              </a:defRPr>
            </a:lvl1pPr>
          </a:lstStyle>
          <a:p>
            <a:fld id="{11F27F3A-B3E9-41ED-AF8F-A365F10BB65F}" type="slidenum">
              <a:rPr lang="en-US" smtClean="0"/>
              <a:pPr/>
              <a:t>‹#›</a:t>
            </a:fld>
            <a:endParaRPr lang="en-US" dirty="0"/>
          </a:p>
        </p:txBody>
      </p:sp>
      <p:cxnSp>
        <p:nvCxnSpPr>
          <p:cNvPr id="13" name="Straight Connector 1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F4116C1B-3DA4-470D-AB45-36005CCB957E}"/>
              </a:ext>
            </a:extLst>
          </p:cNvPr>
          <p:cNvSpPr>
            <a:spLocks noGrp="1"/>
          </p:cNvSpPr>
          <p:nvPr>
            <p:ph type="title" hasCustomPrompt="1"/>
          </p:nvPr>
        </p:nvSpPr>
        <p:spPr>
          <a:xfrm>
            <a:off x="0" y="0"/>
            <a:ext cx="7843267" cy="548640"/>
          </a:xfrm>
        </p:spPr>
        <p:txBody>
          <a:bodyPr anchor="t">
            <a:noAutofit/>
          </a:bodyPr>
          <a:lstStyle>
            <a:lvl1pPr algn="l">
              <a:defRPr sz="32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sp>
        <p:nvSpPr>
          <p:cNvPr id="11" name="Text Placeholder 3">
            <a:extLst>
              <a:ext uri="{FF2B5EF4-FFF2-40B4-BE49-F238E27FC236}">
                <a16:creationId xmlns:a16="http://schemas.microsoft.com/office/drawing/2014/main" id="{DC3BB3D4-0EDD-4348-8333-8A0480BC3DFC}"/>
              </a:ext>
            </a:extLst>
          </p:cNvPr>
          <p:cNvSpPr>
            <a:spLocks noGrp="1"/>
          </p:cNvSpPr>
          <p:nvPr>
            <p:ph type="body" sz="quarter" idx="10" hasCustomPrompt="1"/>
          </p:nvPr>
        </p:nvSpPr>
        <p:spPr>
          <a:xfrm>
            <a:off x="150978" y="669879"/>
            <a:ext cx="8718920" cy="1791124"/>
          </a:xfrm>
        </p:spPr>
        <p:txBody>
          <a:bodyPr>
            <a:noAutofit/>
          </a:bodyPr>
          <a:lstStyle>
            <a:lvl1pPr marL="228600" indent="-228600">
              <a:lnSpc>
                <a:spcPct val="100000"/>
              </a:lnSpc>
              <a:spcBef>
                <a:spcPts val="1200"/>
              </a:spcBef>
              <a:defRPr sz="2400">
                <a:latin typeface="Franklin Gothic Medium" panose="020B0603020102020204" pitchFamily="34" charset="0"/>
              </a:defRPr>
            </a:lvl1pPr>
            <a:lvl2pPr marL="576263" indent="-233363">
              <a:lnSpc>
                <a:spcPct val="100000"/>
              </a:lnSpc>
              <a:buFont typeface="Franklin Gothic Medium" panose="020B0603020102020204" pitchFamily="34" charset="0"/>
              <a:buChar char="−"/>
              <a:defRPr sz="2000">
                <a:latin typeface="Franklin Gothic Medium" panose="020B0603020102020204" pitchFamily="34" charset="0"/>
              </a:defRPr>
            </a:lvl2pPr>
            <a:lvl3pPr marL="973138" indent="-228600">
              <a:lnSpc>
                <a:spcPct val="100000"/>
              </a:lnSpc>
              <a:defRPr sz="1800">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14" name="Footer Placeholder 20">
            <a:extLst>
              <a:ext uri="{FF2B5EF4-FFF2-40B4-BE49-F238E27FC236}">
                <a16:creationId xmlns:a16="http://schemas.microsoft.com/office/drawing/2014/main" id="{9C52CD2D-CD1E-43EE-8C70-98565B75CC51}"/>
              </a:ext>
            </a:extLst>
          </p:cNvPr>
          <p:cNvSpPr>
            <a:spLocks noGrp="1"/>
          </p:cNvSpPr>
          <p:nvPr>
            <p:ph type="ftr" sz="quarter" idx="13"/>
          </p:nvPr>
        </p:nvSpPr>
        <p:spPr>
          <a:xfrm>
            <a:off x="253636" y="6573308"/>
            <a:ext cx="7682971" cy="284692"/>
          </a:xfrm>
          <a:prstGeom prst="rect">
            <a:avLst/>
          </a:prstGeom>
        </p:spPr>
        <p:txBody>
          <a:bodyPr/>
          <a:lstStyle>
            <a:lvl1pPr algn="l">
              <a:defRPr sz="1000" cap="all" baseline="0">
                <a:solidFill>
                  <a:schemeClr val="tx1"/>
                </a:solidFill>
                <a:latin typeface="Franklin Gothic Demi Cond" panose="020B0706030402020204" pitchFamily="34" charset="0"/>
              </a:defRPr>
            </a:lvl1pPr>
          </a:lstStyle>
          <a:p>
            <a:r>
              <a:rPr lang="en-US"/>
              <a:t>Medicaid Transformation | OCTOBER 2019</a:t>
            </a:r>
            <a:endParaRPr lang="en-US" dirty="0"/>
          </a:p>
        </p:txBody>
      </p:sp>
    </p:spTree>
    <p:extLst>
      <p:ext uri="{BB962C8B-B14F-4D97-AF65-F5344CB8AC3E}">
        <p14:creationId xmlns:p14="http://schemas.microsoft.com/office/powerpoint/2010/main" val="26516236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able Chart Image">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624681" y="762367"/>
            <a:ext cx="7894638" cy="4902890"/>
          </a:xfrm>
        </p:spPr>
        <p:txBody>
          <a:bodyPr/>
          <a:lstStyle>
            <a:lvl1pPr marL="0" indent="0" algn="ctr">
              <a:buNone/>
              <a:defRPr baseline="0">
                <a:latin typeface="Franklin Gothic Medium" panose="020B0603020102020204" pitchFamily="34" charset="0"/>
              </a:defRPr>
            </a:lvl1pPr>
          </a:lstStyle>
          <a:p>
            <a:pPr lvl="0"/>
            <a:r>
              <a:rPr lang="en-US" dirty="0"/>
              <a:t>Click icon below to add table or chart</a:t>
            </a:r>
          </a:p>
        </p:txBody>
      </p:sp>
      <p:sp>
        <p:nvSpPr>
          <p:cNvPr id="15" name="Slide Number Placeholder 21"/>
          <p:cNvSpPr>
            <a:spLocks noGrp="1"/>
          </p:cNvSpPr>
          <p:nvPr>
            <p:ph type="sldNum" sz="quarter" idx="15"/>
          </p:nvPr>
        </p:nvSpPr>
        <p:spPr>
          <a:xfrm>
            <a:off x="8305800" y="6573308"/>
            <a:ext cx="564098" cy="284692"/>
          </a:xfrm>
        </p:spPr>
        <p:txBody>
          <a:bodyPr/>
          <a:lstStyle>
            <a:lvl1pPr>
              <a:defRPr sz="1000">
                <a:solidFill>
                  <a:schemeClr val="tx1"/>
                </a:solidFill>
                <a:latin typeface="Franklin Gothic Demi Cond" panose="020B0706030402020204" pitchFamily="34" charset="0"/>
              </a:defRPr>
            </a:lvl1pPr>
          </a:lstStyle>
          <a:p>
            <a:fld id="{11F27F3A-B3E9-41ED-AF8F-A365F10BB65F}" type="slidenum">
              <a:rPr lang="en-US" smtClean="0"/>
              <a:pPr/>
              <a:t>‹#›</a:t>
            </a:fld>
            <a:endParaRPr lang="en-US" dirty="0"/>
          </a:p>
        </p:txBody>
      </p:sp>
      <p:cxnSp>
        <p:nvCxnSpPr>
          <p:cNvPr id="10" name="Straight Connector 9"/>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Footer Placeholder 20">
            <a:extLst>
              <a:ext uri="{FF2B5EF4-FFF2-40B4-BE49-F238E27FC236}">
                <a16:creationId xmlns:a16="http://schemas.microsoft.com/office/drawing/2014/main" id="{D9E903A4-2F8D-4DE1-99EF-E45F008B84E9}"/>
              </a:ext>
            </a:extLst>
          </p:cNvPr>
          <p:cNvSpPr>
            <a:spLocks noGrp="1"/>
          </p:cNvSpPr>
          <p:nvPr>
            <p:ph type="ftr" sz="quarter" idx="13"/>
          </p:nvPr>
        </p:nvSpPr>
        <p:spPr>
          <a:xfrm>
            <a:off x="253636" y="6573308"/>
            <a:ext cx="7682971" cy="284692"/>
          </a:xfrm>
          <a:prstGeom prst="rect">
            <a:avLst/>
          </a:prstGeom>
        </p:spPr>
        <p:txBody>
          <a:bodyPr/>
          <a:lstStyle>
            <a:lvl1pPr algn="l">
              <a:defRPr sz="1000" cap="all" baseline="0">
                <a:solidFill>
                  <a:schemeClr val="tx1"/>
                </a:solidFill>
                <a:latin typeface="Franklin Gothic Demi Cond" panose="020B0706030402020204" pitchFamily="34" charset="0"/>
              </a:defRPr>
            </a:lvl1pPr>
          </a:lstStyle>
          <a:p>
            <a:r>
              <a:rPr lang="en-US"/>
              <a:t>Medicaid Transformation | OCTOBER 2019</a:t>
            </a:r>
            <a:endParaRPr lang="en-US" dirty="0"/>
          </a:p>
        </p:txBody>
      </p:sp>
      <p:sp>
        <p:nvSpPr>
          <p:cNvPr id="11" name="Title 1">
            <a:extLst>
              <a:ext uri="{FF2B5EF4-FFF2-40B4-BE49-F238E27FC236}">
                <a16:creationId xmlns:a16="http://schemas.microsoft.com/office/drawing/2014/main" id="{008FE94B-9AF3-45B1-B9BF-7269A36FD549}"/>
              </a:ext>
            </a:extLst>
          </p:cNvPr>
          <p:cNvSpPr>
            <a:spLocks noGrp="1"/>
          </p:cNvSpPr>
          <p:nvPr>
            <p:ph type="title" hasCustomPrompt="1"/>
          </p:nvPr>
        </p:nvSpPr>
        <p:spPr>
          <a:xfrm>
            <a:off x="0" y="0"/>
            <a:ext cx="7843267" cy="548640"/>
          </a:xfrm>
        </p:spPr>
        <p:txBody>
          <a:bodyPr anchor="t">
            <a:noAutofit/>
          </a:bodyPr>
          <a:lstStyle>
            <a:lvl1pPr algn="l">
              <a:defRPr sz="32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spTree>
    <p:extLst>
      <p:ext uri="{BB962C8B-B14F-4D97-AF65-F5344CB8AC3E}">
        <p14:creationId xmlns:p14="http://schemas.microsoft.com/office/powerpoint/2010/main" val="22148474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 Column Table Chart Image">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622299" y="1327114"/>
            <a:ext cx="3840480" cy="4392732"/>
          </a:xfrm>
        </p:spPr>
        <p:txBody>
          <a:bodyPr/>
          <a:lstStyle>
            <a:lvl1pPr marL="0" indent="0" algn="ctr">
              <a:buNone/>
              <a:defRPr baseline="0">
                <a:latin typeface="Franklin Gothic Medium" panose="020B0603020102020204" pitchFamily="34" charset="0"/>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4665132" y="1327114"/>
            <a:ext cx="3840480" cy="4392732"/>
          </a:xfrm>
        </p:spPr>
        <p:txBody>
          <a:bodyPr/>
          <a:lstStyle>
            <a:lvl1pPr marL="0" indent="0" algn="ctr">
              <a:buNone/>
              <a:defRPr baseline="0">
                <a:latin typeface="Franklin Gothic Medium" panose="020B0603020102020204" pitchFamily="34" charset="0"/>
              </a:defRPr>
            </a:lvl1pPr>
          </a:lstStyle>
          <a:p>
            <a:pPr lvl="0"/>
            <a:r>
              <a:rPr lang="en-US" dirty="0"/>
              <a:t>Click icon below to add table, chart, image</a:t>
            </a:r>
          </a:p>
        </p:txBody>
      </p:sp>
      <p:sp>
        <p:nvSpPr>
          <p:cNvPr id="4" name="Text Placeholder 3"/>
          <p:cNvSpPr>
            <a:spLocks noGrp="1"/>
          </p:cNvSpPr>
          <p:nvPr>
            <p:ph type="body" sz="quarter" idx="16" hasCustomPrompt="1"/>
          </p:nvPr>
        </p:nvSpPr>
        <p:spPr>
          <a:xfrm>
            <a:off x="622300" y="759847"/>
            <a:ext cx="3840480" cy="500063"/>
          </a:xfrm>
        </p:spPr>
        <p:txBody>
          <a:bodyPr anchor="b">
            <a:noAutofit/>
          </a:bodyPr>
          <a:lstStyle>
            <a:lvl1pPr marL="0" indent="0" algn="ctr">
              <a:buNone/>
              <a:defRPr sz="2400">
                <a:latin typeface="Franklin Gothic Demi Cond" panose="020B0706030402020204" pitchFamily="34"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759847"/>
            <a:ext cx="3840480" cy="500063"/>
          </a:xfrm>
        </p:spPr>
        <p:txBody>
          <a:bodyPr anchor="b">
            <a:noAutofit/>
          </a:bodyPr>
          <a:lstStyle>
            <a:lvl1pPr marL="0" indent="0" algn="ctr">
              <a:buNone/>
              <a:defRPr sz="2400">
                <a:latin typeface="Franklin Gothic Demi Cond" panose="020B0706030402020204" pitchFamily="34" charset="0"/>
              </a:defRPr>
            </a:lvl1pPr>
          </a:lstStyle>
          <a:p>
            <a:pPr lvl="0"/>
            <a:r>
              <a:rPr lang="en-US" dirty="0"/>
              <a:t>Click to add title</a:t>
            </a:r>
          </a:p>
        </p:txBody>
      </p:sp>
      <p:sp>
        <p:nvSpPr>
          <p:cNvPr id="16" name="Slide Number Placeholder 21"/>
          <p:cNvSpPr>
            <a:spLocks noGrp="1"/>
          </p:cNvSpPr>
          <p:nvPr>
            <p:ph type="sldNum" sz="quarter" idx="18"/>
          </p:nvPr>
        </p:nvSpPr>
        <p:spPr>
          <a:xfrm>
            <a:off x="8305800" y="6573308"/>
            <a:ext cx="564098" cy="284692"/>
          </a:xfrm>
        </p:spPr>
        <p:txBody>
          <a:bodyPr/>
          <a:lstStyle>
            <a:lvl1pPr>
              <a:defRPr sz="1000">
                <a:solidFill>
                  <a:schemeClr val="tx1"/>
                </a:solidFill>
                <a:latin typeface="Franklin Gothic Demi Cond" panose="020B0706030402020204" pitchFamily="34" charset="0"/>
              </a:defRPr>
            </a:lvl1pPr>
          </a:lstStyle>
          <a:p>
            <a:fld id="{11F27F3A-B3E9-41ED-AF8F-A365F10BB65F}" type="slidenum">
              <a:rPr lang="en-US" smtClean="0"/>
              <a:pPr/>
              <a:t>‹#›</a:t>
            </a:fld>
            <a:endParaRPr lang="en-US" dirty="0"/>
          </a:p>
        </p:txBody>
      </p:sp>
      <p:cxnSp>
        <p:nvCxnSpPr>
          <p:cNvPr id="14" name="Straight Connector 13"/>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7" name="Footer Placeholder 20">
            <a:extLst>
              <a:ext uri="{FF2B5EF4-FFF2-40B4-BE49-F238E27FC236}">
                <a16:creationId xmlns:a16="http://schemas.microsoft.com/office/drawing/2014/main" id="{1726719C-4BFA-4933-981B-4C755F513FCE}"/>
              </a:ext>
            </a:extLst>
          </p:cNvPr>
          <p:cNvSpPr>
            <a:spLocks noGrp="1"/>
          </p:cNvSpPr>
          <p:nvPr>
            <p:ph type="ftr" sz="quarter" idx="13"/>
          </p:nvPr>
        </p:nvSpPr>
        <p:spPr>
          <a:xfrm>
            <a:off x="253636" y="6573308"/>
            <a:ext cx="7682971" cy="284692"/>
          </a:xfrm>
          <a:prstGeom prst="rect">
            <a:avLst/>
          </a:prstGeom>
        </p:spPr>
        <p:txBody>
          <a:bodyPr/>
          <a:lstStyle>
            <a:lvl1pPr algn="l">
              <a:defRPr sz="1000" cap="all" baseline="0">
                <a:solidFill>
                  <a:schemeClr val="tx1"/>
                </a:solidFill>
                <a:latin typeface="Franklin Gothic Demi Cond" panose="020B0706030402020204" pitchFamily="34" charset="0"/>
              </a:defRPr>
            </a:lvl1pPr>
          </a:lstStyle>
          <a:p>
            <a:r>
              <a:rPr lang="en-US"/>
              <a:t>Medicaid Transformation | OCTOBER 2019</a:t>
            </a:r>
            <a:endParaRPr lang="en-US" dirty="0"/>
          </a:p>
        </p:txBody>
      </p:sp>
      <p:sp>
        <p:nvSpPr>
          <p:cNvPr id="18" name="Title 1">
            <a:extLst>
              <a:ext uri="{FF2B5EF4-FFF2-40B4-BE49-F238E27FC236}">
                <a16:creationId xmlns:a16="http://schemas.microsoft.com/office/drawing/2014/main" id="{F030E9AA-AAC8-4EFB-A73D-9CCEE4263AA4}"/>
              </a:ext>
            </a:extLst>
          </p:cNvPr>
          <p:cNvSpPr>
            <a:spLocks noGrp="1"/>
          </p:cNvSpPr>
          <p:nvPr>
            <p:ph type="title" hasCustomPrompt="1"/>
          </p:nvPr>
        </p:nvSpPr>
        <p:spPr>
          <a:xfrm>
            <a:off x="0" y="0"/>
            <a:ext cx="7843267" cy="548640"/>
          </a:xfrm>
        </p:spPr>
        <p:txBody>
          <a:bodyPr anchor="t">
            <a:noAutofit/>
          </a:bodyPr>
          <a:lstStyle>
            <a:lvl1pPr algn="l">
              <a:defRPr sz="32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spTree>
    <p:extLst>
      <p:ext uri="{BB962C8B-B14F-4D97-AF65-F5344CB8AC3E}">
        <p14:creationId xmlns:p14="http://schemas.microsoft.com/office/powerpoint/2010/main" val="34136120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622300" y="1477772"/>
            <a:ext cx="3840163" cy="4402137"/>
          </a:xfrm>
        </p:spPr>
        <p:txBody>
          <a:bodyPr>
            <a:noAutofit/>
          </a:bodyPr>
          <a:lstStyle>
            <a:lvl1pPr>
              <a:lnSpc>
                <a:spcPct val="100000"/>
              </a:lnSpc>
              <a:spcBef>
                <a:spcPts val="0"/>
              </a:spcBef>
              <a:spcAft>
                <a:spcPts val="0"/>
              </a:spcAft>
              <a:defRPr sz="2000">
                <a:latin typeface="Franklin Gothic Medium Cond" panose="020B0606030402020204" pitchFamily="34" charset="0"/>
              </a:defRPr>
            </a:lvl1pPr>
            <a:lvl2pPr marL="514350" indent="-171450">
              <a:buFont typeface="Franklin Gothic Medium Cond" panose="020B0606030402020204" pitchFamily="34" charset="0"/>
              <a:buChar char="–"/>
              <a:defRPr sz="2000">
                <a:latin typeface="Franklin Gothic Medium Cond" panose="020B0606030402020204" pitchFamily="34" charset="0"/>
              </a:defRPr>
            </a:lvl2pPr>
            <a:lvl3pPr>
              <a:defRPr sz="2000">
                <a:latin typeface="Franklin Gothic Medium Cond" panose="020B0606030402020204" pitchFamily="34" charset="0"/>
              </a:defRPr>
            </a:lvl3pPr>
          </a:lstStyle>
          <a:p>
            <a:pPr lvl="0"/>
            <a:r>
              <a:rPr lang="en-US" dirty="0"/>
              <a:t>Click to add bullets</a:t>
            </a:r>
          </a:p>
          <a:p>
            <a:pPr lvl="1"/>
            <a:r>
              <a:rPr lang="en-US" dirty="0"/>
              <a:t>Bullet 2</a:t>
            </a:r>
          </a:p>
          <a:p>
            <a:pPr lvl="2"/>
            <a:r>
              <a:rPr lang="en-US" dirty="0"/>
              <a:t>Bullet 3</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4" name="Text Placeholder 3"/>
          <p:cNvSpPr>
            <a:spLocks noGrp="1"/>
          </p:cNvSpPr>
          <p:nvPr>
            <p:ph type="body" sz="quarter" idx="16" hasCustomPrompt="1"/>
          </p:nvPr>
        </p:nvSpPr>
        <p:spPr>
          <a:xfrm>
            <a:off x="622300" y="909974"/>
            <a:ext cx="3840480" cy="500063"/>
          </a:xfrm>
        </p:spPr>
        <p:txBody>
          <a:bodyPr anchor="b">
            <a:noAutofit/>
          </a:bodyPr>
          <a:lstStyle>
            <a:lvl1pPr marL="0" indent="0" algn="ctr">
              <a:buNone/>
              <a:defRPr sz="2400">
                <a:latin typeface="Franklin Gothic Demi Cond" panose="020B0706030402020204" pitchFamily="34"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909974"/>
            <a:ext cx="3840480" cy="500063"/>
          </a:xfrm>
        </p:spPr>
        <p:txBody>
          <a:bodyPr anchor="b">
            <a:noAutofit/>
          </a:bodyPr>
          <a:lstStyle>
            <a:lvl1pPr marL="0" indent="0" algn="ctr">
              <a:buNone/>
              <a:defRPr sz="2400">
                <a:latin typeface="Franklin Gothic Demi Cond" panose="020B0706030402020204" pitchFamily="34" charset="0"/>
              </a:defRPr>
            </a:lvl1pPr>
          </a:lstStyle>
          <a:p>
            <a:pPr lvl="0"/>
            <a:r>
              <a:rPr lang="en-US" dirty="0"/>
              <a:t>Click to add title</a:t>
            </a:r>
          </a:p>
        </p:txBody>
      </p:sp>
      <p:sp>
        <p:nvSpPr>
          <p:cNvPr id="15" name="Text Placeholder 5"/>
          <p:cNvSpPr>
            <a:spLocks noGrp="1"/>
          </p:cNvSpPr>
          <p:nvPr>
            <p:ph type="body" sz="quarter" idx="19" hasCustomPrompt="1"/>
          </p:nvPr>
        </p:nvSpPr>
        <p:spPr>
          <a:xfrm>
            <a:off x="4665449" y="1472069"/>
            <a:ext cx="3840163" cy="4402137"/>
          </a:xfrm>
        </p:spPr>
        <p:txBody>
          <a:bodyPr>
            <a:noAutofit/>
          </a:bodyPr>
          <a:lstStyle>
            <a:lvl1pPr>
              <a:lnSpc>
                <a:spcPct val="100000"/>
              </a:lnSpc>
              <a:spcBef>
                <a:spcPts val="0"/>
              </a:spcBef>
              <a:spcAft>
                <a:spcPts val="0"/>
              </a:spcAft>
              <a:defRPr sz="2000">
                <a:latin typeface="Franklin Gothic Medium Cond" panose="020B0606030402020204" pitchFamily="34" charset="0"/>
              </a:defRPr>
            </a:lvl1pPr>
            <a:lvl2pPr marL="514350" indent="-171450">
              <a:buFont typeface="Franklin Gothic Medium Cond" panose="020B0606030402020204" pitchFamily="34" charset="0"/>
              <a:buChar char="–"/>
              <a:defRPr sz="2000" baseline="0">
                <a:latin typeface="Franklin Gothic Medium Cond" panose="020B0606030402020204" pitchFamily="34" charset="0"/>
              </a:defRPr>
            </a:lvl2pPr>
            <a:lvl3pPr>
              <a:defRPr sz="2000" baseline="0">
                <a:latin typeface="Franklin Gothic Medium Cond" panose="020B0606030402020204" pitchFamily="34" charset="0"/>
              </a:defRPr>
            </a:lvl3pPr>
          </a:lstStyle>
          <a:p>
            <a:pPr lvl="0"/>
            <a:r>
              <a:rPr lang="en-US" dirty="0"/>
              <a:t>Click to add bullets</a:t>
            </a:r>
          </a:p>
          <a:p>
            <a:pPr lvl="1"/>
            <a:r>
              <a:rPr lang="en-US" dirty="0"/>
              <a:t>Bullet 2</a:t>
            </a:r>
          </a:p>
          <a:p>
            <a:pPr lvl="2"/>
            <a:r>
              <a:rPr lang="en-US" dirty="0"/>
              <a:t>Bullet 3</a:t>
            </a:r>
          </a:p>
        </p:txBody>
      </p:sp>
      <p:sp>
        <p:nvSpPr>
          <p:cNvPr id="17" name="Slide Number Placeholder 21"/>
          <p:cNvSpPr>
            <a:spLocks noGrp="1"/>
          </p:cNvSpPr>
          <p:nvPr>
            <p:ph type="sldNum" sz="quarter" idx="14"/>
          </p:nvPr>
        </p:nvSpPr>
        <p:spPr>
          <a:xfrm>
            <a:off x="8305800" y="6573308"/>
            <a:ext cx="564098" cy="284692"/>
          </a:xfrm>
        </p:spPr>
        <p:txBody>
          <a:bodyPr/>
          <a:lstStyle>
            <a:lvl1pPr>
              <a:defRPr sz="1000">
                <a:solidFill>
                  <a:schemeClr val="tx1"/>
                </a:solidFill>
                <a:latin typeface="Franklin Gothic Demi Cond" panose="020B0706030402020204" pitchFamily="34" charset="0"/>
              </a:defRPr>
            </a:lvl1pPr>
          </a:lstStyle>
          <a:p>
            <a:fld id="{11F27F3A-B3E9-41ED-AF8F-A365F10BB65F}" type="slidenum">
              <a:rPr lang="en-US" smtClean="0"/>
              <a:pPr/>
              <a:t>‹#›</a:t>
            </a:fld>
            <a:endParaRPr lang="en-US" dirty="0"/>
          </a:p>
        </p:txBody>
      </p:sp>
      <p:cxnSp>
        <p:nvCxnSpPr>
          <p:cNvPr id="14" name="Straight Connector 13"/>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2" name="Footer Placeholder 20">
            <a:extLst>
              <a:ext uri="{FF2B5EF4-FFF2-40B4-BE49-F238E27FC236}">
                <a16:creationId xmlns:a16="http://schemas.microsoft.com/office/drawing/2014/main" id="{FCC295B7-E89C-44FE-9418-2E6934300596}"/>
              </a:ext>
            </a:extLst>
          </p:cNvPr>
          <p:cNvSpPr>
            <a:spLocks noGrp="1"/>
          </p:cNvSpPr>
          <p:nvPr>
            <p:ph type="ftr" sz="quarter" idx="13"/>
          </p:nvPr>
        </p:nvSpPr>
        <p:spPr>
          <a:xfrm>
            <a:off x="253636" y="6573308"/>
            <a:ext cx="7682971" cy="284692"/>
          </a:xfrm>
          <a:prstGeom prst="rect">
            <a:avLst/>
          </a:prstGeom>
        </p:spPr>
        <p:txBody>
          <a:bodyPr/>
          <a:lstStyle>
            <a:lvl1pPr algn="l">
              <a:defRPr sz="1000" cap="all" baseline="0">
                <a:solidFill>
                  <a:schemeClr val="tx1"/>
                </a:solidFill>
                <a:latin typeface="Franklin Gothic Demi Cond" panose="020B0706030402020204" pitchFamily="34" charset="0"/>
              </a:defRPr>
            </a:lvl1pPr>
          </a:lstStyle>
          <a:p>
            <a:r>
              <a:rPr lang="en-US"/>
              <a:t>Medicaid Transformation | OCTOBER 2019</a:t>
            </a:r>
            <a:endParaRPr lang="en-US" dirty="0"/>
          </a:p>
        </p:txBody>
      </p:sp>
      <p:sp>
        <p:nvSpPr>
          <p:cNvPr id="18" name="Title 1">
            <a:extLst>
              <a:ext uri="{FF2B5EF4-FFF2-40B4-BE49-F238E27FC236}">
                <a16:creationId xmlns:a16="http://schemas.microsoft.com/office/drawing/2014/main" id="{A6A2632F-5945-4F72-9E82-0D508262F3DE}"/>
              </a:ext>
            </a:extLst>
          </p:cNvPr>
          <p:cNvSpPr>
            <a:spLocks noGrp="1"/>
          </p:cNvSpPr>
          <p:nvPr>
            <p:ph type="title" hasCustomPrompt="1"/>
          </p:nvPr>
        </p:nvSpPr>
        <p:spPr>
          <a:xfrm>
            <a:off x="0" y="0"/>
            <a:ext cx="7843267" cy="548640"/>
          </a:xfrm>
        </p:spPr>
        <p:txBody>
          <a:bodyPr anchor="t">
            <a:noAutofit/>
          </a:bodyPr>
          <a:lstStyle>
            <a:lvl1pPr algn="l">
              <a:defRPr sz="32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spTree>
    <p:extLst>
      <p:ext uri="{BB962C8B-B14F-4D97-AF65-F5344CB8AC3E}">
        <p14:creationId xmlns:p14="http://schemas.microsoft.com/office/powerpoint/2010/main" val="3552133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3" name="Slide Number Placeholder 21"/>
          <p:cNvSpPr>
            <a:spLocks noGrp="1"/>
          </p:cNvSpPr>
          <p:nvPr>
            <p:ph type="sldNum" sz="quarter" idx="14"/>
          </p:nvPr>
        </p:nvSpPr>
        <p:spPr>
          <a:xfrm>
            <a:off x="8305800" y="6573308"/>
            <a:ext cx="564098" cy="284692"/>
          </a:xfrm>
        </p:spPr>
        <p:txBody>
          <a:bodyPr/>
          <a:lstStyle>
            <a:lvl1pPr>
              <a:defRPr sz="1000">
                <a:solidFill>
                  <a:schemeClr val="tx1"/>
                </a:solidFill>
                <a:latin typeface="Franklin Gothic Demi Cond" panose="020B0706030402020204" pitchFamily="34" charset="0"/>
              </a:defRPr>
            </a:lvl1pPr>
          </a:lstStyle>
          <a:p>
            <a:fld id="{11F27F3A-B3E9-41ED-AF8F-A365F10BB65F}" type="slidenum">
              <a:rPr lang="en-US" smtClean="0"/>
              <a:pPr/>
              <a:t>‹#›</a:t>
            </a:fld>
            <a:endParaRPr lang="en-US" dirty="0"/>
          </a:p>
        </p:txBody>
      </p:sp>
      <p:cxnSp>
        <p:nvCxnSpPr>
          <p:cNvPr id="7" name="Straight Connector 6"/>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Footer Placeholder 20">
            <a:extLst>
              <a:ext uri="{FF2B5EF4-FFF2-40B4-BE49-F238E27FC236}">
                <a16:creationId xmlns:a16="http://schemas.microsoft.com/office/drawing/2014/main" id="{7167567F-D50E-4E6F-B229-B6A8CC4CAAE8}"/>
              </a:ext>
            </a:extLst>
          </p:cNvPr>
          <p:cNvSpPr>
            <a:spLocks noGrp="1"/>
          </p:cNvSpPr>
          <p:nvPr>
            <p:ph type="ftr" sz="quarter" idx="13"/>
          </p:nvPr>
        </p:nvSpPr>
        <p:spPr>
          <a:xfrm>
            <a:off x="253636" y="6573308"/>
            <a:ext cx="7682971" cy="284692"/>
          </a:xfrm>
          <a:prstGeom prst="rect">
            <a:avLst/>
          </a:prstGeom>
        </p:spPr>
        <p:txBody>
          <a:bodyPr/>
          <a:lstStyle>
            <a:lvl1pPr algn="l">
              <a:defRPr sz="1000" cap="all" baseline="0">
                <a:solidFill>
                  <a:schemeClr val="tx1"/>
                </a:solidFill>
                <a:latin typeface="Franklin Gothic Demi Cond" panose="020B0706030402020204" pitchFamily="34" charset="0"/>
              </a:defRPr>
            </a:lvl1pPr>
          </a:lstStyle>
          <a:p>
            <a:r>
              <a:rPr lang="en-US"/>
              <a:t>Medicaid Transformation | OCTOBER 2019</a:t>
            </a:r>
            <a:endParaRPr lang="en-US" dirty="0"/>
          </a:p>
        </p:txBody>
      </p:sp>
      <p:sp>
        <p:nvSpPr>
          <p:cNvPr id="11" name="Title 1">
            <a:extLst>
              <a:ext uri="{FF2B5EF4-FFF2-40B4-BE49-F238E27FC236}">
                <a16:creationId xmlns:a16="http://schemas.microsoft.com/office/drawing/2014/main" id="{CF97B333-9EA8-4E39-A885-11E92EF0911D}"/>
              </a:ext>
            </a:extLst>
          </p:cNvPr>
          <p:cNvSpPr>
            <a:spLocks noGrp="1"/>
          </p:cNvSpPr>
          <p:nvPr>
            <p:ph type="title" hasCustomPrompt="1"/>
          </p:nvPr>
        </p:nvSpPr>
        <p:spPr>
          <a:xfrm>
            <a:off x="0" y="0"/>
            <a:ext cx="7843267" cy="548640"/>
          </a:xfrm>
        </p:spPr>
        <p:txBody>
          <a:bodyPr anchor="t">
            <a:noAutofit/>
          </a:bodyPr>
          <a:lstStyle>
            <a:lvl1pPr algn="l">
              <a:defRPr sz="32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spTree>
    <p:extLst>
      <p:ext uri="{BB962C8B-B14F-4D97-AF65-F5344CB8AC3E}">
        <p14:creationId xmlns:p14="http://schemas.microsoft.com/office/powerpoint/2010/main" val="1984515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op &amp; Bottom Rules">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3" name="Slide Number Placeholder 21"/>
          <p:cNvSpPr>
            <a:spLocks noGrp="1"/>
          </p:cNvSpPr>
          <p:nvPr>
            <p:ph type="sldNum" sz="quarter" idx="14"/>
          </p:nvPr>
        </p:nvSpPr>
        <p:spPr>
          <a:xfrm>
            <a:off x="8305800" y="6573308"/>
            <a:ext cx="564098" cy="284692"/>
          </a:xfrm>
        </p:spPr>
        <p:txBody>
          <a:bodyPr/>
          <a:lstStyle>
            <a:lvl1pPr>
              <a:defRPr sz="1000">
                <a:solidFill>
                  <a:schemeClr val="tx1"/>
                </a:solidFill>
                <a:latin typeface="Franklin Gothic Demi Cond" panose="020B0706030402020204" pitchFamily="34" charset="0"/>
              </a:defRPr>
            </a:lvl1pPr>
          </a:lstStyle>
          <a:p>
            <a:fld id="{11F27F3A-B3E9-41ED-AF8F-A365F10BB65F}" type="slidenum">
              <a:rPr lang="en-US" smtClean="0"/>
              <a:pPr/>
              <a:t>‹#›</a:t>
            </a:fld>
            <a:endParaRPr lang="en-US" dirty="0"/>
          </a:p>
        </p:txBody>
      </p:sp>
      <p:cxnSp>
        <p:nvCxnSpPr>
          <p:cNvPr id="9" name="Straight Connector 8"/>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20">
            <a:extLst>
              <a:ext uri="{FF2B5EF4-FFF2-40B4-BE49-F238E27FC236}">
                <a16:creationId xmlns:a16="http://schemas.microsoft.com/office/drawing/2014/main" id="{89AB6439-E13B-4125-8DEF-15DCA3552B08}"/>
              </a:ext>
            </a:extLst>
          </p:cNvPr>
          <p:cNvSpPr>
            <a:spLocks noGrp="1"/>
          </p:cNvSpPr>
          <p:nvPr>
            <p:ph type="ftr" sz="quarter" idx="13"/>
          </p:nvPr>
        </p:nvSpPr>
        <p:spPr>
          <a:xfrm>
            <a:off x="253636" y="6573308"/>
            <a:ext cx="7682971" cy="284692"/>
          </a:xfrm>
          <a:prstGeom prst="rect">
            <a:avLst/>
          </a:prstGeom>
        </p:spPr>
        <p:txBody>
          <a:bodyPr/>
          <a:lstStyle>
            <a:lvl1pPr algn="l">
              <a:defRPr sz="1000" cap="all" baseline="0">
                <a:solidFill>
                  <a:schemeClr val="tx1"/>
                </a:solidFill>
                <a:latin typeface="Franklin Gothic Demi Cond" panose="020B0706030402020204" pitchFamily="34" charset="0"/>
              </a:defRPr>
            </a:lvl1pPr>
          </a:lstStyle>
          <a:p>
            <a:r>
              <a:rPr lang="en-US"/>
              <a:t>Medicaid Transformation | OCTOBER 2019</a:t>
            </a:r>
            <a:endParaRPr lang="en-US" dirty="0"/>
          </a:p>
        </p:txBody>
      </p:sp>
    </p:spTree>
    <p:extLst>
      <p:ext uri="{BB962C8B-B14F-4D97-AF65-F5344CB8AC3E}">
        <p14:creationId xmlns:p14="http://schemas.microsoft.com/office/powerpoint/2010/main" val="407746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274320" y="1447801"/>
            <a:ext cx="7888288" cy="4592638"/>
          </a:xfrm>
          <a:prstGeom prst="rect">
            <a:avLst/>
          </a:prstGeom>
        </p:spPr>
        <p:txBody>
          <a:bodyPr>
            <a:noAutofit/>
          </a:bodyPr>
          <a:lstStyle>
            <a:lvl1pPr marL="228600" indent="-228600">
              <a:lnSpc>
                <a:spcPct val="100000"/>
              </a:lnSpc>
              <a:spcBef>
                <a:spcPts val="1200"/>
              </a:spcBef>
              <a:defRPr sz="2800">
                <a:latin typeface="+mn-lt"/>
              </a:defRPr>
            </a:lvl1pPr>
            <a:lvl2pPr marL="576263" indent="-233363">
              <a:lnSpc>
                <a:spcPct val="100000"/>
              </a:lnSpc>
              <a:buFont typeface="Franklin Gothic Medium" panose="020B0603020102020204" pitchFamily="34" charset="0"/>
              <a:buChar char="−"/>
              <a:defRPr sz="2400">
                <a:latin typeface="+mn-lt"/>
              </a:defRPr>
            </a:lvl2pPr>
            <a:lvl3pPr marL="973138" indent="-228600">
              <a:lnSpc>
                <a:spcPct val="100000"/>
              </a:lnSpc>
              <a:defRPr sz="2000">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cxnSp>
        <p:nvCxnSpPr>
          <p:cNvPr id="3" name="Straight Connector 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0" name="Footer Placeholder 20">
            <a:extLst>
              <a:ext uri="{FF2B5EF4-FFF2-40B4-BE49-F238E27FC236}">
                <a16:creationId xmlns:a16="http://schemas.microsoft.com/office/drawing/2014/main" id="{A6BDB420-5DA5-4AC0-98DC-E81FB68310D7}"/>
              </a:ext>
            </a:extLst>
          </p:cNvPr>
          <p:cNvSpPr>
            <a:spLocks noGrp="1"/>
          </p:cNvSpPr>
          <p:nvPr>
            <p:ph type="ftr" sz="quarter" idx="3"/>
          </p:nvPr>
        </p:nvSpPr>
        <p:spPr>
          <a:xfrm>
            <a:off x="274320" y="6573308"/>
            <a:ext cx="7682971" cy="284692"/>
          </a:xfrm>
          <a:prstGeom prst="rect">
            <a:avLst/>
          </a:prstGeom>
        </p:spPr>
        <p:txBody>
          <a:bodyPr/>
          <a:lstStyle>
            <a:lvl1pPr algn="l">
              <a:defRPr sz="1000" cap="all" baseline="0">
                <a:solidFill>
                  <a:schemeClr val="tx1"/>
                </a:solidFill>
                <a:latin typeface="Franklin Gothic Demi Cond" panose="020B0706030402020204" pitchFamily="34" charset="0"/>
              </a:defRPr>
            </a:lvl1pPr>
          </a:lstStyle>
          <a:p>
            <a:r>
              <a:rPr lang="en-US">
                <a:solidFill>
                  <a:prstClr val="black"/>
                </a:solidFill>
              </a:rPr>
              <a:t>Medicaid Transformation | OCTOBER 2019</a:t>
            </a:r>
            <a:endParaRPr lang="en-US" dirty="0">
              <a:solidFill>
                <a:prstClr val="black"/>
              </a:solidFill>
            </a:endParaRPr>
          </a:p>
        </p:txBody>
      </p:sp>
      <p:sp>
        <p:nvSpPr>
          <p:cNvPr id="11" name="Slide Number Placeholder 21">
            <a:extLst>
              <a:ext uri="{FF2B5EF4-FFF2-40B4-BE49-F238E27FC236}">
                <a16:creationId xmlns:a16="http://schemas.microsoft.com/office/drawing/2014/main" id="{05399ECB-72CE-423C-BB63-C5AB9571079C}"/>
              </a:ext>
            </a:extLst>
          </p:cNvPr>
          <p:cNvSpPr>
            <a:spLocks noGrp="1"/>
          </p:cNvSpPr>
          <p:nvPr>
            <p:ph type="sldNum" sz="quarter" idx="4"/>
          </p:nvPr>
        </p:nvSpPr>
        <p:spPr>
          <a:xfrm>
            <a:off x="8305800" y="6573308"/>
            <a:ext cx="564098" cy="284692"/>
          </a:xfrm>
          <a:prstGeom prst="rect">
            <a:avLst/>
          </a:prstGeo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sp>
        <p:nvSpPr>
          <p:cNvPr id="9" name="Title 1">
            <a:extLst>
              <a:ext uri="{FF2B5EF4-FFF2-40B4-BE49-F238E27FC236}">
                <a16:creationId xmlns:a16="http://schemas.microsoft.com/office/drawing/2014/main" id="{2E7268DF-30BE-48A5-805D-7C701DEF3CAA}"/>
              </a:ext>
            </a:extLst>
          </p:cNvPr>
          <p:cNvSpPr>
            <a:spLocks noGrp="1"/>
          </p:cNvSpPr>
          <p:nvPr>
            <p:ph type="title" hasCustomPrompt="1"/>
          </p:nvPr>
        </p:nvSpPr>
        <p:spPr>
          <a:xfrm>
            <a:off x="274320" y="457200"/>
            <a:ext cx="7843267" cy="548640"/>
          </a:xfrm>
          <a:prstGeom prst="rect">
            <a:avLst/>
          </a:prstGeom>
        </p:spPr>
        <p:txBody>
          <a:bodyPr anchor="t">
            <a:noAutofit/>
          </a:bodyPr>
          <a:lstStyle>
            <a:lvl1pPr algn="l">
              <a:defRPr sz="36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spTree>
    <p:extLst>
      <p:ext uri="{BB962C8B-B14F-4D97-AF65-F5344CB8AC3E}">
        <p14:creationId xmlns:p14="http://schemas.microsoft.com/office/powerpoint/2010/main" val="404995546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2380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s &amp; Table Chart Image">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274320" y="1335572"/>
            <a:ext cx="7888288" cy="1212895"/>
          </a:xfrm>
          <a:prstGeom prst="rect">
            <a:avLst/>
          </a:prstGeom>
        </p:spPr>
        <p:txBody>
          <a:bodyPr>
            <a:noAutofit/>
          </a:bodyPr>
          <a:lstStyle>
            <a:lvl1pPr marL="228600" indent="-228600">
              <a:lnSpc>
                <a:spcPct val="100000"/>
              </a:lnSpc>
              <a:spcBef>
                <a:spcPts val="0"/>
              </a:spcBef>
              <a:defRPr sz="2000">
                <a:latin typeface="+mn-lt"/>
              </a:defRPr>
            </a:lvl1pPr>
            <a:lvl2pPr marL="576263" indent="-233363">
              <a:lnSpc>
                <a:spcPct val="100000"/>
              </a:lnSpc>
              <a:spcBef>
                <a:spcPts val="0"/>
              </a:spcBef>
              <a:buFont typeface="Franklin Gothic Medium" panose="020B0603020102020204" pitchFamily="34" charset="0"/>
              <a:buChar char="−"/>
              <a:defRPr sz="2000">
                <a:latin typeface="+mn-lt"/>
              </a:defRPr>
            </a:lvl2pPr>
            <a:lvl3pPr marL="973138" indent="-228600">
              <a:lnSpc>
                <a:spcPct val="100000"/>
              </a:lnSpc>
              <a:spcBef>
                <a:spcPts val="0"/>
              </a:spcBef>
              <a:defRPr sz="2000">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a:t>
            </a:r>
          </a:p>
          <a:p>
            <a:pPr lvl="1"/>
            <a:r>
              <a:rPr lang="en-US" dirty="0"/>
              <a:t> Bullet 2</a:t>
            </a:r>
          </a:p>
          <a:p>
            <a:pPr lvl="2"/>
            <a:r>
              <a:rPr lang="en-US" dirty="0"/>
              <a:t>Bullet 3</a:t>
            </a:r>
          </a:p>
        </p:txBody>
      </p:sp>
      <p:sp>
        <p:nvSpPr>
          <p:cNvPr id="12" name="Content Placeholder 11"/>
          <p:cNvSpPr>
            <a:spLocks noGrp="1"/>
          </p:cNvSpPr>
          <p:nvPr>
            <p:ph sz="quarter" idx="14" hasCustomPrompt="1"/>
          </p:nvPr>
        </p:nvSpPr>
        <p:spPr>
          <a:xfrm>
            <a:off x="274320" y="2548467"/>
            <a:ext cx="7894638" cy="3694230"/>
          </a:xfrm>
          <a:prstGeom prst="rect">
            <a:avLst/>
          </a:prstGeom>
        </p:spPr>
        <p:txBody>
          <a:bodyPr/>
          <a:lstStyle>
            <a:lvl1pPr marL="0" indent="0" algn="ctr">
              <a:buNone/>
              <a:defRPr baseline="0">
                <a:latin typeface="+mn-lt"/>
              </a:defRPr>
            </a:lvl1pPr>
          </a:lstStyle>
          <a:p>
            <a:pPr lvl="0"/>
            <a:r>
              <a:rPr lang="en-US" dirty="0"/>
              <a:t>Click icon below to add table or chart</a:t>
            </a:r>
          </a:p>
        </p:txBody>
      </p:sp>
      <p:sp>
        <p:nvSpPr>
          <p:cNvPr id="14" name="Footer Placeholder 20">
            <a:extLst>
              <a:ext uri="{FF2B5EF4-FFF2-40B4-BE49-F238E27FC236}">
                <a16:creationId xmlns:a16="http://schemas.microsoft.com/office/drawing/2014/main" id="{24C90C03-B031-4A5F-BF16-B5AD73A63484}"/>
              </a:ext>
            </a:extLst>
          </p:cNvPr>
          <p:cNvSpPr>
            <a:spLocks noGrp="1"/>
          </p:cNvSpPr>
          <p:nvPr>
            <p:ph type="ftr" sz="quarter" idx="3"/>
          </p:nvPr>
        </p:nvSpPr>
        <p:spPr>
          <a:xfrm>
            <a:off x="274320" y="6573308"/>
            <a:ext cx="7682971" cy="284692"/>
          </a:xfrm>
          <a:prstGeom prst="rect">
            <a:avLst/>
          </a:prstGeom>
        </p:spPr>
        <p:txBody>
          <a:bodyPr/>
          <a:lstStyle>
            <a:lvl1pPr algn="l">
              <a:defRPr sz="1000" cap="all" baseline="0">
                <a:solidFill>
                  <a:schemeClr val="tx1"/>
                </a:solidFill>
                <a:latin typeface="Franklin Gothic Demi Cond" panose="020B0706030402020204" pitchFamily="34" charset="0"/>
              </a:defRPr>
            </a:lvl1pPr>
          </a:lstStyle>
          <a:p>
            <a:r>
              <a:rPr lang="en-US">
                <a:solidFill>
                  <a:prstClr val="black"/>
                </a:solidFill>
              </a:rPr>
              <a:t>Medicaid Transformation | OCTOBER 2019</a:t>
            </a:r>
            <a:endParaRPr lang="en-US" dirty="0">
              <a:solidFill>
                <a:prstClr val="black"/>
              </a:solidFill>
            </a:endParaRPr>
          </a:p>
        </p:txBody>
      </p:sp>
      <p:sp>
        <p:nvSpPr>
          <p:cNvPr id="15" name="Slide Number Placeholder 21">
            <a:extLst>
              <a:ext uri="{FF2B5EF4-FFF2-40B4-BE49-F238E27FC236}">
                <a16:creationId xmlns:a16="http://schemas.microsoft.com/office/drawing/2014/main" id="{2904D2C3-01C8-427E-BBD9-7E72E8C1B5C5}"/>
              </a:ext>
            </a:extLst>
          </p:cNvPr>
          <p:cNvSpPr>
            <a:spLocks noGrp="1"/>
          </p:cNvSpPr>
          <p:nvPr>
            <p:ph type="sldNum" sz="quarter" idx="4"/>
          </p:nvPr>
        </p:nvSpPr>
        <p:spPr>
          <a:xfrm>
            <a:off x="8305800" y="6573308"/>
            <a:ext cx="564098" cy="284692"/>
          </a:xfrm>
          <a:prstGeom prst="rect">
            <a:avLst/>
          </a:prstGeo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sp>
        <p:nvSpPr>
          <p:cNvPr id="9" name="Title 1">
            <a:extLst>
              <a:ext uri="{FF2B5EF4-FFF2-40B4-BE49-F238E27FC236}">
                <a16:creationId xmlns:a16="http://schemas.microsoft.com/office/drawing/2014/main" id="{1E16CFB8-333C-4423-9CE2-8AB6A5ECD6E9}"/>
              </a:ext>
            </a:extLst>
          </p:cNvPr>
          <p:cNvSpPr>
            <a:spLocks noGrp="1"/>
          </p:cNvSpPr>
          <p:nvPr>
            <p:ph type="title" hasCustomPrompt="1"/>
          </p:nvPr>
        </p:nvSpPr>
        <p:spPr>
          <a:xfrm>
            <a:off x="274320" y="457200"/>
            <a:ext cx="7843267" cy="548640"/>
          </a:xfrm>
          <a:prstGeom prst="rect">
            <a:avLst/>
          </a:prstGeom>
        </p:spPr>
        <p:txBody>
          <a:bodyPr anchor="t">
            <a:noAutofit/>
          </a:bodyPr>
          <a:lstStyle>
            <a:lvl1pPr algn="l">
              <a:defRPr sz="36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spTree>
    <p:extLst>
      <p:ext uri="{BB962C8B-B14F-4D97-AF65-F5344CB8AC3E}">
        <p14:creationId xmlns:p14="http://schemas.microsoft.com/office/powerpoint/2010/main" val="3237326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Chart Image">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274320" y="1335573"/>
            <a:ext cx="7894638" cy="4902890"/>
          </a:xfrm>
          <a:prstGeom prst="rect">
            <a:avLst/>
          </a:prstGeom>
        </p:spPr>
        <p:txBody>
          <a:bodyPr/>
          <a:lstStyle>
            <a:lvl1pPr marL="0" indent="0" algn="ctr">
              <a:buNone/>
              <a:defRPr baseline="0">
                <a:latin typeface="+mj-lt"/>
              </a:defRPr>
            </a:lvl1pPr>
          </a:lstStyle>
          <a:p>
            <a:pPr lvl="0"/>
            <a:r>
              <a:rPr lang="en-US" dirty="0"/>
              <a:t>Click icon below to add table or chart</a:t>
            </a:r>
          </a:p>
        </p:txBody>
      </p:sp>
      <p:cxnSp>
        <p:nvCxnSpPr>
          <p:cNvPr id="10" name="Straight Connector 9"/>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1" name="Footer Placeholder 20">
            <a:extLst>
              <a:ext uri="{FF2B5EF4-FFF2-40B4-BE49-F238E27FC236}">
                <a16:creationId xmlns:a16="http://schemas.microsoft.com/office/drawing/2014/main" id="{B19B9385-5151-4CBD-98A4-CAD222774BFC}"/>
              </a:ext>
            </a:extLst>
          </p:cNvPr>
          <p:cNvSpPr>
            <a:spLocks noGrp="1"/>
          </p:cNvSpPr>
          <p:nvPr>
            <p:ph type="ftr" sz="quarter" idx="3"/>
          </p:nvPr>
        </p:nvSpPr>
        <p:spPr>
          <a:xfrm>
            <a:off x="274320" y="6573308"/>
            <a:ext cx="7682971" cy="284692"/>
          </a:xfrm>
          <a:prstGeom prst="rect">
            <a:avLst/>
          </a:prstGeom>
        </p:spPr>
        <p:txBody>
          <a:bodyPr/>
          <a:lstStyle>
            <a:lvl1pPr algn="l">
              <a:defRPr sz="1000" cap="all" baseline="0">
                <a:solidFill>
                  <a:schemeClr val="tx1"/>
                </a:solidFill>
                <a:latin typeface="Franklin Gothic Demi Cond" panose="020B0706030402020204" pitchFamily="34" charset="0"/>
              </a:defRPr>
            </a:lvl1pPr>
          </a:lstStyle>
          <a:p>
            <a:r>
              <a:rPr lang="en-US">
                <a:solidFill>
                  <a:prstClr val="black"/>
                </a:solidFill>
              </a:rPr>
              <a:t>Medicaid Transformation | OCTOBER 2019</a:t>
            </a:r>
            <a:endParaRPr lang="en-US" dirty="0">
              <a:solidFill>
                <a:prstClr val="black"/>
              </a:solidFill>
            </a:endParaRPr>
          </a:p>
        </p:txBody>
      </p:sp>
      <p:sp>
        <p:nvSpPr>
          <p:cNvPr id="13" name="Slide Number Placeholder 21">
            <a:extLst>
              <a:ext uri="{FF2B5EF4-FFF2-40B4-BE49-F238E27FC236}">
                <a16:creationId xmlns:a16="http://schemas.microsoft.com/office/drawing/2014/main" id="{389C794E-1162-4DAE-9ECD-5D8B5D6CF516}"/>
              </a:ext>
            </a:extLst>
          </p:cNvPr>
          <p:cNvSpPr>
            <a:spLocks noGrp="1"/>
          </p:cNvSpPr>
          <p:nvPr>
            <p:ph type="sldNum" sz="quarter" idx="4"/>
          </p:nvPr>
        </p:nvSpPr>
        <p:spPr>
          <a:xfrm>
            <a:off x="8305800" y="6573308"/>
            <a:ext cx="564098" cy="284692"/>
          </a:xfrm>
          <a:prstGeom prst="rect">
            <a:avLst/>
          </a:prstGeo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sp>
        <p:nvSpPr>
          <p:cNvPr id="9" name="Title 1">
            <a:extLst>
              <a:ext uri="{FF2B5EF4-FFF2-40B4-BE49-F238E27FC236}">
                <a16:creationId xmlns:a16="http://schemas.microsoft.com/office/drawing/2014/main" id="{9D027558-D408-4987-9DA2-AE6C25B10E91}"/>
              </a:ext>
            </a:extLst>
          </p:cNvPr>
          <p:cNvSpPr>
            <a:spLocks noGrp="1"/>
          </p:cNvSpPr>
          <p:nvPr>
            <p:ph type="title" hasCustomPrompt="1"/>
          </p:nvPr>
        </p:nvSpPr>
        <p:spPr>
          <a:xfrm>
            <a:off x="274320" y="457200"/>
            <a:ext cx="7843267" cy="548640"/>
          </a:xfrm>
          <a:prstGeom prst="rect">
            <a:avLst/>
          </a:prstGeom>
        </p:spPr>
        <p:txBody>
          <a:bodyPr anchor="t">
            <a:noAutofit/>
          </a:bodyPr>
          <a:lstStyle>
            <a:lvl1pPr algn="l">
              <a:defRPr sz="36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spTree>
    <p:extLst>
      <p:ext uri="{BB962C8B-B14F-4D97-AF65-F5344CB8AC3E}">
        <p14:creationId xmlns:p14="http://schemas.microsoft.com/office/powerpoint/2010/main" val="403182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 Table Chart Image">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622299" y="1845731"/>
            <a:ext cx="3840480" cy="4392732"/>
          </a:xfrm>
          <a:prstGeom prst="rect">
            <a:avLst/>
          </a:prstGeom>
        </p:spPr>
        <p:txBody>
          <a:bodyPr/>
          <a:lstStyle>
            <a:lvl1pPr marL="0" indent="0" algn="ctr">
              <a:buNone/>
              <a:defRPr baseline="0">
                <a:latin typeface="+mj-lt"/>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4665132" y="1845731"/>
            <a:ext cx="3840480" cy="4392732"/>
          </a:xfrm>
          <a:prstGeom prst="rect">
            <a:avLst/>
          </a:prstGeom>
        </p:spPr>
        <p:txBody>
          <a:bodyPr/>
          <a:lstStyle>
            <a:lvl1pPr marL="0" indent="0" algn="ctr">
              <a:buNone/>
              <a:defRPr baseline="0">
                <a:latin typeface="+mj-lt"/>
              </a:defRPr>
            </a:lvl1pPr>
          </a:lstStyle>
          <a:p>
            <a:pPr lvl="0"/>
            <a:r>
              <a:rPr lang="en-US" dirty="0"/>
              <a:t>Click icon below to add table, chart, image</a:t>
            </a:r>
          </a:p>
        </p:txBody>
      </p:sp>
      <p:sp>
        <p:nvSpPr>
          <p:cNvPr id="4" name="Text Placeholder 3"/>
          <p:cNvSpPr>
            <a:spLocks noGrp="1"/>
          </p:cNvSpPr>
          <p:nvPr>
            <p:ph type="body" sz="quarter" idx="16" hasCustomPrompt="1"/>
          </p:nvPr>
        </p:nvSpPr>
        <p:spPr>
          <a:xfrm>
            <a:off x="622300" y="1278464"/>
            <a:ext cx="3840480" cy="500063"/>
          </a:xfrm>
          <a:prstGeom prst="rect">
            <a:avLst/>
          </a:prstGeom>
        </p:spPr>
        <p:txBody>
          <a:bodyPr anchor="b">
            <a:noAutofit/>
          </a:bodyPr>
          <a:lstStyle>
            <a:lvl1pPr marL="0" indent="0" algn="ctr">
              <a:buNone/>
              <a:defRPr sz="2400">
                <a:latin typeface="+mj-lt"/>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4"/>
            <a:ext cx="3840480" cy="500063"/>
          </a:xfrm>
          <a:prstGeom prst="rect">
            <a:avLst/>
          </a:prstGeom>
        </p:spPr>
        <p:txBody>
          <a:bodyPr anchor="b">
            <a:noAutofit/>
          </a:bodyPr>
          <a:lstStyle>
            <a:lvl1pPr marL="0" indent="0" algn="ctr">
              <a:buNone/>
              <a:defRPr sz="2400">
                <a:latin typeface="+mj-lt"/>
              </a:defRPr>
            </a:lvl1pPr>
          </a:lstStyle>
          <a:p>
            <a:pPr lvl="0"/>
            <a:r>
              <a:rPr lang="en-US" dirty="0"/>
              <a:t>Click to add title</a:t>
            </a:r>
          </a:p>
        </p:txBody>
      </p:sp>
      <p:cxnSp>
        <p:nvCxnSpPr>
          <p:cNvPr id="14" name="Straight Connector 13"/>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1" name="Footer Placeholder 20">
            <a:extLst>
              <a:ext uri="{FF2B5EF4-FFF2-40B4-BE49-F238E27FC236}">
                <a16:creationId xmlns:a16="http://schemas.microsoft.com/office/drawing/2014/main" id="{C3D86400-8E37-4CCC-A0C2-A78DCCDE74FC}"/>
              </a:ext>
            </a:extLst>
          </p:cNvPr>
          <p:cNvSpPr>
            <a:spLocks noGrp="1"/>
          </p:cNvSpPr>
          <p:nvPr>
            <p:ph type="ftr" sz="quarter" idx="3"/>
          </p:nvPr>
        </p:nvSpPr>
        <p:spPr>
          <a:xfrm>
            <a:off x="274320" y="6573308"/>
            <a:ext cx="7682971" cy="284692"/>
          </a:xfrm>
          <a:prstGeom prst="rect">
            <a:avLst/>
          </a:prstGeom>
        </p:spPr>
        <p:txBody>
          <a:bodyPr/>
          <a:lstStyle>
            <a:lvl1pPr algn="l">
              <a:defRPr sz="1000" cap="all" baseline="0">
                <a:solidFill>
                  <a:schemeClr val="tx1"/>
                </a:solidFill>
                <a:latin typeface="Franklin Gothic Demi Cond" panose="020B0706030402020204" pitchFamily="34" charset="0"/>
              </a:defRPr>
            </a:lvl1pPr>
          </a:lstStyle>
          <a:p>
            <a:r>
              <a:rPr lang="en-US">
                <a:solidFill>
                  <a:prstClr val="black"/>
                </a:solidFill>
              </a:rPr>
              <a:t>Medicaid Transformation | OCTOBER 2019</a:t>
            </a:r>
            <a:endParaRPr lang="en-US" dirty="0">
              <a:solidFill>
                <a:prstClr val="black"/>
              </a:solidFill>
            </a:endParaRPr>
          </a:p>
        </p:txBody>
      </p:sp>
      <p:sp>
        <p:nvSpPr>
          <p:cNvPr id="15" name="Slide Number Placeholder 21">
            <a:extLst>
              <a:ext uri="{FF2B5EF4-FFF2-40B4-BE49-F238E27FC236}">
                <a16:creationId xmlns:a16="http://schemas.microsoft.com/office/drawing/2014/main" id="{5434EFB9-40AA-43DD-9F5F-3185174D9D19}"/>
              </a:ext>
            </a:extLst>
          </p:cNvPr>
          <p:cNvSpPr>
            <a:spLocks noGrp="1"/>
          </p:cNvSpPr>
          <p:nvPr>
            <p:ph type="sldNum" sz="quarter" idx="4"/>
          </p:nvPr>
        </p:nvSpPr>
        <p:spPr>
          <a:xfrm>
            <a:off x="8305800" y="6573308"/>
            <a:ext cx="564098" cy="284692"/>
          </a:xfrm>
          <a:prstGeom prst="rect">
            <a:avLst/>
          </a:prstGeo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sp>
        <p:nvSpPr>
          <p:cNvPr id="16" name="Title 1">
            <a:extLst>
              <a:ext uri="{FF2B5EF4-FFF2-40B4-BE49-F238E27FC236}">
                <a16:creationId xmlns:a16="http://schemas.microsoft.com/office/drawing/2014/main" id="{BE897088-F9B4-4FC9-BB8B-D0F3841EA4DA}"/>
              </a:ext>
            </a:extLst>
          </p:cNvPr>
          <p:cNvSpPr>
            <a:spLocks noGrp="1"/>
          </p:cNvSpPr>
          <p:nvPr>
            <p:ph type="title" hasCustomPrompt="1"/>
          </p:nvPr>
        </p:nvSpPr>
        <p:spPr>
          <a:xfrm>
            <a:off x="274320" y="457200"/>
            <a:ext cx="7843267" cy="548640"/>
          </a:xfrm>
          <a:prstGeom prst="rect">
            <a:avLst/>
          </a:prstGeom>
        </p:spPr>
        <p:txBody>
          <a:bodyPr anchor="t">
            <a:noAutofit/>
          </a:bodyPr>
          <a:lstStyle>
            <a:lvl1pPr algn="l">
              <a:defRPr sz="36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spTree>
    <p:extLst>
      <p:ext uri="{BB962C8B-B14F-4D97-AF65-F5344CB8AC3E}">
        <p14:creationId xmlns:p14="http://schemas.microsoft.com/office/powerpoint/2010/main" val="3660091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cxnSp>
        <p:nvCxnSpPr>
          <p:cNvPr id="7" name="Straight Connector 6"/>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2" name="Footer Placeholder 20">
            <a:extLst>
              <a:ext uri="{FF2B5EF4-FFF2-40B4-BE49-F238E27FC236}">
                <a16:creationId xmlns:a16="http://schemas.microsoft.com/office/drawing/2014/main" id="{BFD236A6-E3AE-4EE8-ACDA-8BEA5872EB76}"/>
              </a:ext>
            </a:extLst>
          </p:cNvPr>
          <p:cNvSpPr>
            <a:spLocks noGrp="1"/>
          </p:cNvSpPr>
          <p:nvPr>
            <p:ph type="ftr" sz="quarter" idx="3"/>
          </p:nvPr>
        </p:nvSpPr>
        <p:spPr>
          <a:xfrm>
            <a:off x="274320" y="6573308"/>
            <a:ext cx="7682971" cy="284692"/>
          </a:xfrm>
          <a:prstGeom prst="rect">
            <a:avLst/>
          </a:prstGeom>
        </p:spPr>
        <p:txBody>
          <a:bodyPr/>
          <a:lstStyle>
            <a:lvl1pPr algn="l">
              <a:defRPr sz="1000" cap="all" baseline="0">
                <a:solidFill>
                  <a:schemeClr val="tx1"/>
                </a:solidFill>
                <a:latin typeface="Franklin Gothic Demi Cond" panose="020B0706030402020204" pitchFamily="34" charset="0"/>
              </a:defRPr>
            </a:lvl1pPr>
          </a:lstStyle>
          <a:p>
            <a:r>
              <a:rPr lang="en-US">
                <a:solidFill>
                  <a:prstClr val="black"/>
                </a:solidFill>
              </a:rPr>
              <a:t>Medicaid Transformation | OCTOBER 2019</a:t>
            </a:r>
            <a:endParaRPr lang="en-US" dirty="0">
              <a:solidFill>
                <a:prstClr val="black"/>
              </a:solidFill>
            </a:endParaRPr>
          </a:p>
        </p:txBody>
      </p:sp>
      <p:sp>
        <p:nvSpPr>
          <p:cNvPr id="14" name="Slide Number Placeholder 21">
            <a:extLst>
              <a:ext uri="{FF2B5EF4-FFF2-40B4-BE49-F238E27FC236}">
                <a16:creationId xmlns:a16="http://schemas.microsoft.com/office/drawing/2014/main" id="{21717AA3-A53E-469F-9A06-BBC05D6BC4A9}"/>
              </a:ext>
            </a:extLst>
          </p:cNvPr>
          <p:cNvSpPr>
            <a:spLocks noGrp="1"/>
          </p:cNvSpPr>
          <p:nvPr>
            <p:ph type="sldNum" sz="quarter" idx="4"/>
          </p:nvPr>
        </p:nvSpPr>
        <p:spPr>
          <a:xfrm>
            <a:off x="8305800" y="6573308"/>
            <a:ext cx="564098" cy="284692"/>
          </a:xfrm>
          <a:prstGeom prst="rect">
            <a:avLst/>
          </a:prstGeo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sp>
        <p:nvSpPr>
          <p:cNvPr id="11" name="Text Placeholder 3">
            <a:extLst>
              <a:ext uri="{FF2B5EF4-FFF2-40B4-BE49-F238E27FC236}">
                <a16:creationId xmlns:a16="http://schemas.microsoft.com/office/drawing/2014/main" id="{204326A0-3604-495E-8555-E1F374F8A8D6}"/>
              </a:ext>
            </a:extLst>
          </p:cNvPr>
          <p:cNvSpPr>
            <a:spLocks noGrp="1"/>
          </p:cNvSpPr>
          <p:nvPr>
            <p:ph type="body" sz="quarter" idx="10" hasCustomPrompt="1"/>
          </p:nvPr>
        </p:nvSpPr>
        <p:spPr>
          <a:xfrm>
            <a:off x="274320" y="1447801"/>
            <a:ext cx="7888288" cy="4592638"/>
          </a:xfrm>
          <a:prstGeom prst="rect">
            <a:avLst/>
          </a:prstGeom>
        </p:spPr>
        <p:txBody>
          <a:bodyPr>
            <a:noAutofit/>
          </a:bodyPr>
          <a:lstStyle>
            <a:lvl1pPr marL="228600" indent="-228600">
              <a:lnSpc>
                <a:spcPct val="100000"/>
              </a:lnSpc>
              <a:spcBef>
                <a:spcPts val="1200"/>
              </a:spcBef>
              <a:defRPr sz="2800">
                <a:latin typeface="+mn-lt"/>
              </a:defRPr>
            </a:lvl1pPr>
            <a:lvl2pPr marL="576263" indent="-233363">
              <a:lnSpc>
                <a:spcPct val="100000"/>
              </a:lnSpc>
              <a:buFont typeface="Franklin Gothic Medium" panose="020B0603020102020204" pitchFamily="34" charset="0"/>
              <a:buChar char="−"/>
              <a:defRPr sz="2400">
                <a:latin typeface="+mn-lt"/>
              </a:defRPr>
            </a:lvl2pPr>
            <a:lvl3pPr marL="973138" indent="-228600">
              <a:lnSpc>
                <a:spcPct val="100000"/>
              </a:lnSpc>
              <a:defRPr sz="2000">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9" name="Title 1">
            <a:extLst>
              <a:ext uri="{FF2B5EF4-FFF2-40B4-BE49-F238E27FC236}">
                <a16:creationId xmlns:a16="http://schemas.microsoft.com/office/drawing/2014/main" id="{DE34B61F-1E70-40CF-8DE6-9986741A96DC}"/>
              </a:ext>
            </a:extLst>
          </p:cNvPr>
          <p:cNvSpPr>
            <a:spLocks noGrp="1"/>
          </p:cNvSpPr>
          <p:nvPr>
            <p:ph type="title" hasCustomPrompt="1"/>
          </p:nvPr>
        </p:nvSpPr>
        <p:spPr>
          <a:xfrm>
            <a:off x="274320" y="457200"/>
            <a:ext cx="7843267" cy="548640"/>
          </a:xfrm>
          <a:prstGeom prst="rect">
            <a:avLst/>
          </a:prstGeom>
        </p:spPr>
        <p:txBody>
          <a:bodyPr anchor="t">
            <a:noAutofit/>
          </a:bodyPr>
          <a:lstStyle>
            <a:lvl1pPr algn="l">
              <a:defRPr sz="36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spTree>
    <p:extLst>
      <p:ext uri="{BB962C8B-B14F-4D97-AF65-F5344CB8AC3E}">
        <p14:creationId xmlns:p14="http://schemas.microsoft.com/office/powerpoint/2010/main" val="3362588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7432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7" name="Footer Placeholder 20">
            <a:extLst>
              <a:ext uri="{FF2B5EF4-FFF2-40B4-BE49-F238E27FC236}">
                <a16:creationId xmlns:a16="http://schemas.microsoft.com/office/drawing/2014/main" id="{DBB9CBAE-D203-4C6D-AFFC-D2A594D00758}"/>
              </a:ext>
            </a:extLst>
          </p:cNvPr>
          <p:cNvSpPr>
            <a:spLocks noGrp="1"/>
          </p:cNvSpPr>
          <p:nvPr>
            <p:ph type="ftr" sz="quarter" idx="3"/>
          </p:nvPr>
        </p:nvSpPr>
        <p:spPr>
          <a:xfrm>
            <a:off x="274320" y="6573308"/>
            <a:ext cx="7682971" cy="284692"/>
          </a:xfrm>
          <a:prstGeom prst="rect">
            <a:avLst/>
          </a:prstGeom>
        </p:spPr>
        <p:txBody>
          <a:bodyPr/>
          <a:lstStyle>
            <a:lvl1pPr algn="l">
              <a:defRPr sz="1000" cap="all" baseline="0">
                <a:solidFill>
                  <a:schemeClr val="tx1"/>
                </a:solidFill>
                <a:latin typeface="Franklin Gothic Demi Cond" panose="020B0706030402020204" pitchFamily="34" charset="0"/>
              </a:defRPr>
            </a:lvl1pPr>
          </a:lstStyle>
          <a:p>
            <a:r>
              <a:rPr lang="en-US">
                <a:solidFill>
                  <a:prstClr val="black"/>
                </a:solidFill>
              </a:rPr>
              <a:t>Medicaid Transformation | OCTOBER 2019</a:t>
            </a:r>
            <a:endParaRPr lang="en-US" dirty="0">
              <a:solidFill>
                <a:prstClr val="black"/>
              </a:solidFill>
            </a:endParaRPr>
          </a:p>
        </p:txBody>
      </p:sp>
      <p:sp>
        <p:nvSpPr>
          <p:cNvPr id="8" name="Slide Number Placeholder 21">
            <a:extLst>
              <a:ext uri="{FF2B5EF4-FFF2-40B4-BE49-F238E27FC236}">
                <a16:creationId xmlns:a16="http://schemas.microsoft.com/office/drawing/2014/main" id="{D03F7807-DDFE-42C4-9F54-15C063C195F3}"/>
              </a:ext>
            </a:extLst>
          </p:cNvPr>
          <p:cNvSpPr>
            <a:spLocks noGrp="1"/>
          </p:cNvSpPr>
          <p:nvPr>
            <p:ph type="sldNum" sz="quarter" idx="4"/>
          </p:nvPr>
        </p:nvSpPr>
        <p:spPr>
          <a:xfrm>
            <a:off x="8305800" y="6573308"/>
            <a:ext cx="564098" cy="284692"/>
          </a:xfrm>
          <a:prstGeom prst="rect">
            <a:avLst/>
          </a:prstGeo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633209967"/>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 id="2147483807" r:id="rId14"/>
    <p:sldLayoutId id="2147483808" r:id="rId15"/>
    <p:sldLayoutId id="2147483809" r:id="rId16"/>
    <p:sldLayoutId id="2147483859" r:id="rId17"/>
  </p:sldLayoutIdLst>
  <p:hf hdr="0" dt="0"/>
  <p:txStyles>
    <p:titleStyle>
      <a:lvl1pPr algn="l" defTabSz="685800" rtl="0" eaLnBrk="1" latinLnBrk="0" hangingPunct="1">
        <a:lnSpc>
          <a:spcPct val="90000"/>
        </a:lnSpc>
        <a:spcBef>
          <a:spcPct val="0"/>
        </a:spcBef>
        <a:buNone/>
        <a:defRPr sz="3600" b="1" i="0" u="none" kern="1200">
          <a:solidFill>
            <a:schemeClr val="tx1"/>
          </a:solidFill>
          <a:latin typeface="Calibri" panose="020F050202020403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576263" indent="-233363" algn="l" defTabSz="685800" rtl="0" eaLnBrk="1" latinLnBrk="0" hangingPunct="1">
        <a:lnSpc>
          <a:spcPct val="90000"/>
        </a:lnSpc>
        <a:spcBef>
          <a:spcPts val="375"/>
        </a:spcBef>
        <a:buFont typeface="Franklin Gothic Medium" panose="020B0603020102020204" pitchFamily="34" charset="0"/>
        <a:buChar char="–"/>
        <a:defRPr sz="2400" b="0" i="0" u="none" kern="1200">
          <a:solidFill>
            <a:schemeClr val="tx1"/>
          </a:solidFill>
          <a:latin typeface="Calibri" panose="020F050202020403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000">
                <a:solidFill>
                  <a:schemeClr val="tx1"/>
                </a:solidFill>
                <a:latin typeface="Franklin Gothic Demi Cond" panose="020B0706030402020204" pitchFamily="34" charset="0"/>
              </a:defRPr>
            </a:lvl1pPr>
          </a:lstStyle>
          <a:p>
            <a:fld id="{11F27F3A-B3E9-41ED-AF8F-A365F10BB65F}" type="slidenum">
              <a:rPr lang="en-US" smtClean="0"/>
              <a:pPr/>
              <a:t>‹#›</a:t>
            </a:fld>
            <a:endParaRPr lang="en-US" dirty="0"/>
          </a:p>
        </p:txBody>
      </p:sp>
      <p:sp>
        <p:nvSpPr>
          <p:cNvPr id="7" name="Footer Placeholder 2">
            <a:extLst>
              <a:ext uri="{FF2B5EF4-FFF2-40B4-BE49-F238E27FC236}">
                <a16:creationId xmlns:a16="http://schemas.microsoft.com/office/drawing/2014/main" id="{0C5B83C7-3F45-444B-9D71-572FFEF99827}"/>
              </a:ext>
            </a:extLst>
          </p:cNvPr>
          <p:cNvSpPr>
            <a:spLocks noGrp="1"/>
          </p:cNvSpPr>
          <p:nvPr>
            <p:ph type="ftr" sz="quarter" idx="3"/>
          </p:nvPr>
        </p:nvSpPr>
        <p:spPr>
          <a:xfrm>
            <a:off x="253636" y="6573308"/>
            <a:ext cx="7682971" cy="284692"/>
          </a:xfrm>
          <a:prstGeom prst="rect">
            <a:avLst/>
          </a:prstGeom>
        </p:spPr>
        <p:txBody>
          <a:bodyPr/>
          <a:lstStyle>
            <a:lvl1pPr marL="0" algn="l" defTabSz="914400" rtl="0" eaLnBrk="1" latinLnBrk="0" hangingPunct="1">
              <a:defRPr lang="en-US" sz="1000" kern="1200" cap="all" baseline="0" smtClean="0">
                <a:solidFill>
                  <a:schemeClr val="tx1"/>
                </a:solidFill>
                <a:latin typeface="Franklin Gothic Demi Cond" panose="020B0706030402020204" pitchFamily="34" charset="0"/>
                <a:ea typeface="+mn-ea"/>
                <a:cs typeface="+mn-cs"/>
              </a:defRPr>
            </a:lvl1pPr>
          </a:lstStyle>
          <a:p>
            <a:r>
              <a:rPr lang="en-US"/>
              <a:t>Medicaid Transformation | OCTOBER 2019</a:t>
            </a:r>
            <a:endParaRPr lang="en-US" dirty="0"/>
          </a:p>
        </p:txBody>
      </p:sp>
    </p:spTree>
    <p:extLst>
      <p:ext uri="{BB962C8B-B14F-4D97-AF65-F5344CB8AC3E}">
        <p14:creationId xmlns:p14="http://schemas.microsoft.com/office/powerpoint/2010/main" val="1067032034"/>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hf hdr="0" dt="0"/>
  <p:txStyles>
    <p:titleStyle>
      <a:lvl1pPr algn="l" defTabSz="685800" rtl="0" eaLnBrk="1" latinLnBrk="0" hangingPunct="1">
        <a:lnSpc>
          <a:spcPct val="90000"/>
        </a:lnSpc>
        <a:spcBef>
          <a:spcPct val="0"/>
        </a:spcBef>
        <a:buNone/>
        <a:defRPr sz="3600" kern="1200">
          <a:solidFill>
            <a:srgbClr val="002060"/>
          </a:solidFill>
          <a:latin typeface="Franklin Gothic Demi Cond" panose="020B07060304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Franklin Gothic Medium" panose="020B0603020102020204" pitchFamily="34" charset="0"/>
          <a:ea typeface="+mn-ea"/>
          <a:cs typeface="+mn-cs"/>
        </a:defRPr>
      </a:lvl1pPr>
      <a:lvl2pPr marL="576263" indent="-233363" algn="l" defTabSz="685800" rtl="0" eaLnBrk="1" latinLnBrk="0" hangingPunct="1">
        <a:lnSpc>
          <a:spcPct val="90000"/>
        </a:lnSpc>
        <a:spcBef>
          <a:spcPts val="375"/>
        </a:spcBef>
        <a:buFont typeface="Franklin Gothic Medium" panose="020B0603020102020204" pitchFamily="34" charset="0"/>
        <a:buChar char="–"/>
        <a:defRPr sz="2400" kern="1200">
          <a:solidFill>
            <a:schemeClr val="tx1"/>
          </a:solidFill>
          <a:latin typeface="Franklin Gothic Medium" panose="020B06030201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Franklin Gothic Medium" panose="020B06030201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000">
                <a:solidFill>
                  <a:schemeClr val="tx1"/>
                </a:solidFill>
                <a:latin typeface="Franklin Gothic Demi Cond" panose="020B0706030402020204" pitchFamily="34" charset="0"/>
              </a:defRPr>
            </a:lvl1pPr>
          </a:lstStyle>
          <a:p>
            <a:fld id="{11F27F3A-B3E9-41ED-AF8F-A365F10BB65F}" type="slidenum">
              <a:rPr lang="en-US" smtClean="0"/>
              <a:pPr/>
              <a:t>‹#›</a:t>
            </a:fld>
            <a:endParaRPr lang="en-US" dirty="0"/>
          </a:p>
        </p:txBody>
      </p:sp>
      <p:sp>
        <p:nvSpPr>
          <p:cNvPr id="7" name="Footer Placeholder 2">
            <a:extLst>
              <a:ext uri="{FF2B5EF4-FFF2-40B4-BE49-F238E27FC236}">
                <a16:creationId xmlns:a16="http://schemas.microsoft.com/office/drawing/2014/main" id="{0C5B83C7-3F45-444B-9D71-572FFEF99827}"/>
              </a:ext>
            </a:extLst>
          </p:cNvPr>
          <p:cNvSpPr>
            <a:spLocks noGrp="1"/>
          </p:cNvSpPr>
          <p:nvPr>
            <p:ph type="ftr" sz="quarter" idx="3"/>
          </p:nvPr>
        </p:nvSpPr>
        <p:spPr>
          <a:xfrm>
            <a:off x="253636" y="6573308"/>
            <a:ext cx="7682971" cy="284692"/>
          </a:xfrm>
          <a:prstGeom prst="rect">
            <a:avLst/>
          </a:prstGeom>
        </p:spPr>
        <p:txBody>
          <a:bodyPr/>
          <a:lstStyle>
            <a:lvl1pPr marL="0" algn="l" defTabSz="914400" rtl="0" eaLnBrk="1" latinLnBrk="0" hangingPunct="1">
              <a:defRPr lang="en-US" sz="1000" kern="1200" cap="all" baseline="0" smtClean="0">
                <a:solidFill>
                  <a:schemeClr val="tx1"/>
                </a:solidFill>
                <a:latin typeface="Franklin Gothic Demi Cond" panose="020B0706030402020204" pitchFamily="34" charset="0"/>
                <a:ea typeface="+mn-ea"/>
                <a:cs typeface="+mn-cs"/>
              </a:defRPr>
            </a:lvl1pPr>
          </a:lstStyle>
          <a:p>
            <a:r>
              <a:rPr lang="en-US"/>
              <a:t>Medicaid Transformation | OCTOBER 2019</a:t>
            </a:r>
            <a:endParaRPr lang="en-US" dirty="0"/>
          </a:p>
        </p:txBody>
      </p:sp>
    </p:spTree>
    <p:extLst>
      <p:ext uri="{BB962C8B-B14F-4D97-AF65-F5344CB8AC3E}">
        <p14:creationId xmlns:p14="http://schemas.microsoft.com/office/powerpoint/2010/main" val="3523549527"/>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Lst>
  <p:hf hdr="0" dt="0"/>
  <p:txStyles>
    <p:titleStyle>
      <a:lvl1pPr algn="l" defTabSz="685800" rtl="0" eaLnBrk="1" latinLnBrk="0" hangingPunct="1">
        <a:lnSpc>
          <a:spcPct val="90000"/>
        </a:lnSpc>
        <a:spcBef>
          <a:spcPct val="0"/>
        </a:spcBef>
        <a:buNone/>
        <a:defRPr sz="3600" kern="1200">
          <a:solidFill>
            <a:srgbClr val="002060"/>
          </a:solidFill>
          <a:latin typeface="Franklin Gothic Demi Cond" panose="020B07060304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Franklin Gothic Medium" panose="020B0603020102020204" pitchFamily="34" charset="0"/>
          <a:ea typeface="+mn-ea"/>
          <a:cs typeface="+mn-cs"/>
        </a:defRPr>
      </a:lvl1pPr>
      <a:lvl2pPr marL="576263" indent="-233363" algn="l" defTabSz="685800" rtl="0" eaLnBrk="1" latinLnBrk="0" hangingPunct="1">
        <a:lnSpc>
          <a:spcPct val="90000"/>
        </a:lnSpc>
        <a:spcBef>
          <a:spcPts val="375"/>
        </a:spcBef>
        <a:buFont typeface="Franklin Gothic Medium" panose="020B0603020102020204" pitchFamily="34" charset="0"/>
        <a:buChar char="–"/>
        <a:defRPr sz="2400" kern="1200">
          <a:solidFill>
            <a:schemeClr val="tx1"/>
          </a:solidFill>
          <a:latin typeface="Franklin Gothic Medium" panose="020B06030201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Franklin Gothic Medium" panose="020B06030201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000">
                <a:solidFill>
                  <a:schemeClr val="tx1"/>
                </a:solidFill>
                <a:latin typeface="Franklin Gothic Demi Cond" panose="020B0706030402020204" pitchFamily="34" charset="0"/>
              </a:defRPr>
            </a:lvl1pPr>
          </a:lstStyle>
          <a:p>
            <a:fld id="{11F27F3A-B3E9-41ED-AF8F-A365F10BB65F}" type="slidenum">
              <a:rPr lang="en-US" smtClean="0"/>
              <a:pPr/>
              <a:t>‹#›</a:t>
            </a:fld>
            <a:endParaRPr lang="en-US" dirty="0"/>
          </a:p>
        </p:txBody>
      </p:sp>
      <p:sp>
        <p:nvSpPr>
          <p:cNvPr id="7" name="Footer Placeholder 2">
            <a:extLst>
              <a:ext uri="{FF2B5EF4-FFF2-40B4-BE49-F238E27FC236}">
                <a16:creationId xmlns:a16="http://schemas.microsoft.com/office/drawing/2014/main" id="{0C5B83C7-3F45-444B-9D71-572FFEF99827}"/>
              </a:ext>
            </a:extLst>
          </p:cNvPr>
          <p:cNvSpPr>
            <a:spLocks noGrp="1"/>
          </p:cNvSpPr>
          <p:nvPr>
            <p:ph type="ftr" sz="quarter" idx="3"/>
          </p:nvPr>
        </p:nvSpPr>
        <p:spPr>
          <a:xfrm>
            <a:off x="253636" y="6573308"/>
            <a:ext cx="7682971" cy="284692"/>
          </a:xfrm>
          <a:prstGeom prst="rect">
            <a:avLst/>
          </a:prstGeom>
        </p:spPr>
        <p:txBody>
          <a:bodyPr/>
          <a:lstStyle>
            <a:lvl1pPr marL="0" algn="l" defTabSz="914400" rtl="0" eaLnBrk="1" latinLnBrk="0" hangingPunct="1">
              <a:defRPr lang="en-US" sz="1000" kern="1200" cap="all" baseline="0" smtClean="0">
                <a:solidFill>
                  <a:schemeClr val="tx1"/>
                </a:solidFill>
                <a:latin typeface="Franklin Gothic Demi Cond" panose="020B0706030402020204" pitchFamily="34" charset="0"/>
                <a:ea typeface="+mn-ea"/>
                <a:cs typeface="+mn-cs"/>
              </a:defRPr>
            </a:lvl1pPr>
          </a:lstStyle>
          <a:p>
            <a:r>
              <a:rPr lang="en-US"/>
              <a:t>Medicaid Transformation | OCTOBER 2019</a:t>
            </a:r>
            <a:endParaRPr lang="en-US" dirty="0"/>
          </a:p>
        </p:txBody>
      </p:sp>
    </p:spTree>
    <p:extLst>
      <p:ext uri="{BB962C8B-B14F-4D97-AF65-F5344CB8AC3E}">
        <p14:creationId xmlns:p14="http://schemas.microsoft.com/office/powerpoint/2010/main" val="2234426807"/>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Lst>
  <p:hf hdr="0" dt="0"/>
  <p:txStyles>
    <p:titleStyle>
      <a:lvl1pPr algn="l" defTabSz="685800" rtl="0" eaLnBrk="1" latinLnBrk="0" hangingPunct="1">
        <a:lnSpc>
          <a:spcPct val="90000"/>
        </a:lnSpc>
        <a:spcBef>
          <a:spcPct val="0"/>
        </a:spcBef>
        <a:buNone/>
        <a:defRPr sz="3600" kern="1200">
          <a:solidFill>
            <a:srgbClr val="002060"/>
          </a:solidFill>
          <a:latin typeface="Franklin Gothic Demi Cond" panose="020B07060304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Franklin Gothic Medium" panose="020B0603020102020204" pitchFamily="34" charset="0"/>
          <a:ea typeface="+mn-ea"/>
          <a:cs typeface="+mn-cs"/>
        </a:defRPr>
      </a:lvl1pPr>
      <a:lvl2pPr marL="576263" indent="-233363" algn="l" defTabSz="685800" rtl="0" eaLnBrk="1" latinLnBrk="0" hangingPunct="1">
        <a:lnSpc>
          <a:spcPct val="90000"/>
        </a:lnSpc>
        <a:spcBef>
          <a:spcPts val="375"/>
        </a:spcBef>
        <a:buFont typeface="Franklin Gothic Medium" panose="020B0603020102020204" pitchFamily="34" charset="0"/>
        <a:buChar char="–"/>
        <a:defRPr sz="2400" kern="1200">
          <a:solidFill>
            <a:schemeClr val="tx1"/>
          </a:solidFill>
          <a:latin typeface="Franklin Gothic Medium" panose="020B06030201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Franklin Gothic Medium" panose="020B06030201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hyperlink" Target="https://medicaid.ncdhhs.gov/counties/county-playbook-medicaid-managed-care/county-playbook-enrollment-materials" TargetMode="External"/><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lstStyle/>
          <a:p>
            <a:r>
              <a:rPr lang="en-US" dirty="0"/>
              <a:t>Medicaid Updates</a:t>
            </a:r>
          </a:p>
        </p:txBody>
      </p:sp>
      <p:sp>
        <p:nvSpPr>
          <p:cNvPr id="10" name="Text Placeholder 9"/>
          <p:cNvSpPr>
            <a:spLocks noGrp="1"/>
          </p:cNvSpPr>
          <p:nvPr>
            <p:ph type="body" sz="quarter" idx="11"/>
          </p:nvPr>
        </p:nvSpPr>
        <p:spPr>
          <a:xfrm>
            <a:off x="2768596" y="4208788"/>
            <a:ext cx="5774267" cy="1658612"/>
          </a:xfrm>
        </p:spPr>
        <p:txBody>
          <a:bodyPr>
            <a:normAutofit/>
          </a:bodyPr>
          <a:lstStyle/>
          <a:p>
            <a:r>
              <a:rPr lang="en-US" b="1" dirty="0">
                <a:latin typeface="+mn-lt"/>
              </a:rPr>
              <a:t>October 23, 2019</a:t>
            </a:r>
          </a:p>
        </p:txBody>
      </p:sp>
    </p:spTree>
    <p:extLst>
      <p:ext uri="{BB962C8B-B14F-4D97-AF65-F5344CB8AC3E}">
        <p14:creationId xmlns:p14="http://schemas.microsoft.com/office/powerpoint/2010/main" val="3021330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36">
            <a:extLst>
              <a:ext uri="{FF2B5EF4-FFF2-40B4-BE49-F238E27FC236}">
                <a16:creationId xmlns:a16="http://schemas.microsoft.com/office/drawing/2014/main" id="{A3176160-D408-45EE-B39F-360F89F54E0D}"/>
              </a:ext>
            </a:extLst>
          </p:cNvPr>
          <p:cNvSpPr>
            <a:spLocks noEditPoints="1"/>
          </p:cNvSpPr>
          <p:nvPr/>
        </p:nvSpPr>
        <p:spPr bwMode="auto">
          <a:xfrm>
            <a:off x="2814064" y="1932089"/>
            <a:ext cx="3115681" cy="4068249"/>
          </a:xfrm>
          <a:custGeom>
            <a:avLst/>
            <a:gdLst>
              <a:gd name="T0" fmla="*/ 913 w 1589"/>
              <a:gd name="T1" fmla="*/ 29 h 2169"/>
              <a:gd name="T2" fmla="*/ 126 w 1589"/>
              <a:gd name="T3" fmla="*/ 393 h 2169"/>
              <a:gd name="T4" fmla="*/ 89 w 1589"/>
              <a:gd name="T5" fmla="*/ 690 h 2169"/>
              <a:gd name="T6" fmla="*/ 103 w 1589"/>
              <a:gd name="T7" fmla="*/ 930 h 2169"/>
              <a:gd name="T8" fmla="*/ 20 w 1589"/>
              <a:gd name="T9" fmla="*/ 1132 h 2169"/>
              <a:gd name="T10" fmla="*/ 99 w 1589"/>
              <a:gd name="T11" fmla="*/ 1174 h 2169"/>
              <a:gd name="T12" fmla="*/ 69 w 1589"/>
              <a:gd name="T13" fmla="*/ 1255 h 2169"/>
              <a:gd name="T14" fmla="*/ 107 w 1589"/>
              <a:gd name="T15" fmla="*/ 1335 h 2169"/>
              <a:gd name="T16" fmla="*/ 90 w 1589"/>
              <a:gd name="T17" fmla="*/ 1427 h 2169"/>
              <a:gd name="T18" fmla="*/ 153 w 1589"/>
              <a:gd name="T19" fmla="*/ 1482 h 2169"/>
              <a:gd name="T20" fmla="*/ 229 w 1589"/>
              <a:gd name="T21" fmla="*/ 1642 h 2169"/>
              <a:gd name="T22" fmla="*/ 583 w 1589"/>
              <a:gd name="T23" fmla="*/ 1567 h 2169"/>
              <a:gd name="T24" fmla="*/ 675 w 1589"/>
              <a:gd name="T25" fmla="*/ 1816 h 2169"/>
              <a:gd name="T26" fmla="*/ 630 w 1589"/>
              <a:gd name="T27" fmla="*/ 2057 h 2169"/>
              <a:gd name="T28" fmla="*/ 696 w 1589"/>
              <a:gd name="T29" fmla="*/ 2163 h 2169"/>
              <a:gd name="T30" fmla="*/ 1299 w 1589"/>
              <a:gd name="T31" fmla="*/ 1653 h 2169"/>
              <a:gd name="T32" fmla="*/ 1589 w 1589"/>
              <a:gd name="T33" fmla="*/ 633 h 2169"/>
              <a:gd name="T34" fmla="*/ 1216 w 1589"/>
              <a:gd name="T35" fmla="*/ 1223 h 2169"/>
              <a:gd name="T36" fmla="*/ 1103 w 1589"/>
              <a:gd name="T37" fmla="*/ 1202 h 2169"/>
              <a:gd name="T38" fmla="*/ 1051 w 1589"/>
              <a:gd name="T39" fmla="*/ 1111 h 2169"/>
              <a:gd name="T40" fmla="*/ 975 w 1589"/>
              <a:gd name="T41" fmla="*/ 1004 h 2169"/>
              <a:gd name="T42" fmla="*/ 818 w 1589"/>
              <a:gd name="T43" fmla="*/ 995 h 2169"/>
              <a:gd name="T44" fmla="*/ 630 w 1589"/>
              <a:gd name="T45" fmla="*/ 887 h 2169"/>
              <a:gd name="T46" fmla="*/ 551 w 1589"/>
              <a:gd name="T47" fmla="*/ 808 h 2169"/>
              <a:gd name="T48" fmla="*/ 442 w 1589"/>
              <a:gd name="T49" fmla="*/ 755 h 2169"/>
              <a:gd name="T50" fmla="*/ 341 w 1589"/>
              <a:gd name="T51" fmla="*/ 708 h 2169"/>
              <a:gd name="T52" fmla="*/ 171 w 1589"/>
              <a:gd name="T53" fmla="*/ 590 h 2169"/>
              <a:gd name="T54" fmla="*/ 198 w 1589"/>
              <a:gd name="T55" fmla="*/ 482 h 2169"/>
              <a:gd name="T56" fmla="*/ 244 w 1589"/>
              <a:gd name="T57" fmla="*/ 409 h 2169"/>
              <a:gd name="T58" fmla="*/ 370 w 1589"/>
              <a:gd name="T59" fmla="*/ 283 h 2169"/>
              <a:gd name="T60" fmla="*/ 457 w 1589"/>
              <a:gd name="T61" fmla="*/ 211 h 2169"/>
              <a:gd name="T62" fmla="*/ 592 w 1589"/>
              <a:gd name="T63" fmla="*/ 147 h 2169"/>
              <a:gd name="T64" fmla="*/ 782 w 1589"/>
              <a:gd name="T65" fmla="*/ 96 h 2169"/>
              <a:gd name="T66" fmla="*/ 936 w 1589"/>
              <a:gd name="T67" fmla="*/ 87 h 2169"/>
              <a:gd name="T68" fmla="*/ 1105 w 1589"/>
              <a:gd name="T69" fmla="*/ 108 h 2169"/>
              <a:gd name="T70" fmla="*/ 1373 w 1589"/>
              <a:gd name="T71" fmla="*/ 309 h 2169"/>
              <a:gd name="T72" fmla="*/ 1523 w 1589"/>
              <a:gd name="T73" fmla="*/ 620 h 2169"/>
              <a:gd name="T74" fmla="*/ 1529 w 1589"/>
              <a:gd name="T75" fmla="*/ 754 h 2169"/>
              <a:gd name="T76" fmla="*/ 1439 w 1589"/>
              <a:gd name="T77" fmla="*/ 910 h 2169"/>
              <a:gd name="T78" fmla="*/ 1297 w 1589"/>
              <a:gd name="T79" fmla="*/ 1105 h 2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89" h="2169">
                <a:moveTo>
                  <a:pt x="1589" y="633"/>
                </a:moveTo>
                <a:cubicBezTo>
                  <a:pt x="1589" y="257"/>
                  <a:pt x="1275" y="0"/>
                  <a:pt x="913" y="29"/>
                </a:cubicBezTo>
                <a:cubicBezTo>
                  <a:pt x="552" y="57"/>
                  <a:pt x="378" y="162"/>
                  <a:pt x="302" y="210"/>
                </a:cubicBezTo>
                <a:cubicBezTo>
                  <a:pt x="226" y="257"/>
                  <a:pt x="152" y="341"/>
                  <a:pt x="126" y="393"/>
                </a:cubicBezTo>
                <a:cubicBezTo>
                  <a:pt x="99" y="445"/>
                  <a:pt x="83" y="542"/>
                  <a:pt x="80" y="587"/>
                </a:cubicBezTo>
                <a:cubicBezTo>
                  <a:pt x="77" y="632"/>
                  <a:pt x="82" y="660"/>
                  <a:pt x="89" y="690"/>
                </a:cubicBezTo>
                <a:cubicBezTo>
                  <a:pt x="96" y="720"/>
                  <a:pt x="126" y="769"/>
                  <a:pt x="135" y="806"/>
                </a:cubicBezTo>
                <a:cubicBezTo>
                  <a:pt x="143" y="842"/>
                  <a:pt x="120" y="904"/>
                  <a:pt x="103" y="930"/>
                </a:cubicBezTo>
                <a:cubicBezTo>
                  <a:pt x="87" y="955"/>
                  <a:pt x="29" y="1039"/>
                  <a:pt x="15" y="1060"/>
                </a:cubicBezTo>
                <a:cubicBezTo>
                  <a:pt x="0" y="1081"/>
                  <a:pt x="10" y="1109"/>
                  <a:pt x="20" y="1132"/>
                </a:cubicBezTo>
                <a:cubicBezTo>
                  <a:pt x="30" y="1156"/>
                  <a:pt x="67" y="1165"/>
                  <a:pt x="75" y="1168"/>
                </a:cubicBezTo>
                <a:cubicBezTo>
                  <a:pt x="83" y="1171"/>
                  <a:pt x="96" y="1171"/>
                  <a:pt x="99" y="1174"/>
                </a:cubicBezTo>
                <a:cubicBezTo>
                  <a:pt x="101" y="1177"/>
                  <a:pt x="97" y="1202"/>
                  <a:pt x="92" y="1217"/>
                </a:cubicBezTo>
                <a:cubicBezTo>
                  <a:pt x="88" y="1231"/>
                  <a:pt x="74" y="1247"/>
                  <a:pt x="69" y="1255"/>
                </a:cubicBezTo>
                <a:cubicBezTo>
                  <a:pt x="64" y="1264"/>
                  <a:pt x="72" y="1292"/>
                  <a:pt x="80" y="1309"/>
                </a:cubicBezTo>
                <a:cubicBezTo>
                  <a:pt x="87" y="1326"/>
                  <a:pt x="107" y="1335"/>
                  <a:pt x="107" y="1335"/>
                </a:cubicBezTo>
                <a:cubicBezTo>
                  <a:pt x="107" y="1335"/>
                  <a:pt x="79" y="1358"/>
                  <a:pt x="80" y="1384"/>
                </a:cubicBezTo>
                <a:cubicBezTo>
                  <a:pt x="80" y="1410"/>
                  <a:pt x="84" y="1423"/>
                  <a:pt x="90" y="1427"/>
                </a:cubicBezTo>
                <a:cubicBezTo>
                  <a:pt x="95" y="1431"/>
                  <a:pt x="127" y="1439"/>
                  <a:pt x="135" y="1451"/>
                </a:cubicBezTo>
                <a:cubicBezTo>
                  <a:pt x="143" y="1462"/>
                  <a:pt x="151" y="1473"/>
                  <a:pt x="153" y="1482"/>
                </a:cubicBezTo>
                <a:cubicBezTo>
                  <a:pt x="154" y="1488"/>
                  <a:pt x="150" y="1502"/>
                  <a:pt x="149" y="1511"/>
                </a:cubicBezTo>
                <a:cubicBezTo>
                  <a:pt x="145" y="1553"/>
                  <a:pt x="162" y="1638"/>
                  <a:pt x="229" y="1642"/>
                </a:cubicBezTo>
                <a:cubicBezTo>
                  <a:pt x="282" y="1645"/>
                  <a:pt x="365" y="1614"/>
                  <a:pt x="396" y="1607"/>
                </a:cubicBezTo>
                <a:cubicBezTo>
                  <a:pt x="426" y="1601"/>
                  <a:pt x="559" y="1551"/>
                  <a:pt x="583" y="1567"/>
                </a:cubicBezTo>
                <a:cubicBezTo>
                  <a:pt x="608" y="1584"/>
                  <a:pt x="612" y="1609"/>
                  <a:pt x="619" y="1632"/>
                </a:cubicBezTo>
                <a:cubicBezTo>
                  <a:pt x="627" y="1656"/>
                  <a:pt x="665" y="1773"/>
                  <a:pt x="675" y="1816"/>
                </a:cubicBezTo>
                <a:cubicBezTo>
                  <a:pt x="685" y="1858"/>
                  <a:pt x="708" y="1934"/>
                  <a:pt x="714" y="1957"/>
                </a:cubicBezTo>
                <a:cubicBezTo>
                  <a:pt x="675" y="1967"/>
                  <a:pt x="635" y="2046"/>
                  <a:pt x="630" y="2057"/>
                </a:cubicBezTo>
                <a:cubicBezTo>
                  <a:pt x="609" y="2163"/>
                  <a:pt x="609" y="2163"/>
                  <a:pt x="609" y="2163"/>
                </a:cubicBezTo>
                <a:cubicBezTo>
                  <a:pt x="609" y="2163"/>
                  <a:pt x="697" y="2169"/>
                  <a:pt x="696" y="2163"/>
                </a:cubicBezTo>
                <a:cubicBezTo>
                  <a:pt x="695" y="2158"/>
                  <a:pt x="1263" y="1721"/>
                  <a:pt x="1263" y="1721"/>
                </a:cubicBezTo>
                <a:cubicBezTo>
                  <a:pt x="1299" y="1653"/>
                  <a:pt x="1299" y="1653"/>
                  <a:pt x="1299" y="1653"/>
                </a:cubicBezTo>
                <a:cubicBezTo>
                  <a:pt x="1219" y="1406"/>
                  <a:pt x="1279" y="1307"/>
                  <a:pt x="1355" y="1193"/>
                </a:cubicBezTo>
                <a:cubicBezTo>
                  <a:pt x="1426" y="1087"/>
                  <a:pt x="1589" y="1008"/>
                  <a:pt x="1589" y="633"/>
                </a:cubicBezTo>
                <a:close/>
                <a:moveTo>
                  <a:pt x="1297" y="1119"/>
                </a:moveTo>
                <a:cubicBezTo>
                  <a:pt x="1297" y="1169"/>
                  <a:pt x="1263" y="1211"/>
                  <a:pt x="1216" y="1223"/>
                </a:cubicBezTo>
                <a:cubicBezTo>
                  <a:pt x="1208" y="1245"/>
                  <a:pt x="1187" y="1261"/>
                  <a:pt x="1162" y="1261"/>
                </a:cubicBezTo>
                <a:cubicBezTo>
                  <a:pt x="1129" y="1261"/>
                  <a:pt x="1103" y="1234"/>
                  <a:pt x="1103" y="1202"/>
                </a:cubicBezTo>
                <a:cubicBezTo>
                  <a:pt x="1103" y="1197"/>
                  <a:pt x="1104" y="1191"/>
                  <a:pt x="1106" y="1186"/>
                </a:cubicBezTo>
                <a:cubicBezTo>
                  <a:pt x="1074" y="1176"/>
                  <a:pt x="1051" y="1146"/>
                  <a:pt x="1051" y="1111"/>
                </a:cubicBezTo>
                <a:cubicBezTo>
                  <a:pt x="1051" y="1107"/>
                  <a:pt x="1052" y="1103"/>
                  <a:pt x="1052" y="1099"/>
                </a:cubicBezTo>
                <a:cubicBezTo>
                  <a:pt x="1010" y="1087"/>
                  <a:pt x="978" y="1050"/>
                  <a:pt x="975" y="1004"/>
                </a:cubicBezTo>
                <a:cubicBezTo>
                  <a:pt x="946" y="1001"/>
                  <a:pt x="920" y="993"/>
                  <a:pt x="895" y="981"/>
                </a:cubicBezTo>
                <a:cubicBezTo>
                  <a:pt x="871" y="990"/>
                  <a:pt x="845" y="995"/>
                  <a:pt x="818" y="995"/>
                </a:cubicBezTo>
                <a:cubicBezTo>
                  <a:pt x="738" y="995"/>
                  <a:pt x="668" y="952"/>
                  <a:pt x="631" y="887"/>
                </a:cubicBezTo>
                <a:cubicBezTo>
                  <a:pt x="631" y="887"/>
                  <a:pt x="630" y="887"/>
                  <a:pt x="630" y="887"/>
                </a:cubicBezTo>
                <a:cubicBezTo>
                  <a:pt x="586" y="887"/>
                  <a:pt x="551" y="852"/>
                  <a:pt x="551" y="809"/>
                </a:cubicBezTo>
                <a:cubicBezTo>
                  <a:pt x="551" y="809"/>
                  <a:pt x="551" y="809"/>
                  <a:pt x="551" y="808"/>
                </a:cubicBezTo>
                <a:cubicBezTo>
                  <a:pt x="549" y="809"/>
                  <a:pt x="547" y="809"/>
                  <a:pt x="545" y="809"/>
                </a:cubicBezTo>
                <a:cubicBezTo>
                  <a:pt x="502" y="809"/>
                  <a:pt x="465" y="787"/>
                  <a:pt x="442" y="755"/>
                </a:cubicBezTo>
                <a:cubicBezTo>
                  <a:pt x="433" y="758"/>
                  <a:pt x="424" y="760"/>
                  <a:pt x="414" y="760"/>
                </a:cubicBezTo>
                <a:cubicBezTo>
                  <a:pt x="380" y="760"/>
                  <a:pt x="352" y="738"/>
                  <a:pt x="341" y="708"/>
                </a:cubicBezTo>
                <a:cubicBezTo>
                  <a:pt x="327" y="713"/>
                  <a:pt x="312" y="716"/>
                  <a:pt x="297" y="716"/>
                </a:cubicBezTo>
                <a:cubicBezTo>
                  <a:pt x="227" y="716"/>
                  <a:pt x="171" y="660"/>
                  <a:pt x="171" y="590"/>
                </a:cubicBezTo>
                <a:cubicBezTo>
                  <a:pt x="171" y="559"/>
                  <a:pt x="183" y="530"/>
                  <a:pt x="202" y="508"/>
                </a:cubicBezTo>
                <a:cubicBezTo>
                  <a:pt x="199" y="500"/>
                  <a:pt x="198" y="491"/>
                  <a:pt x="198" y="482"/>
                </a:cubicBezTo>
                <a:cubicBezTo>
                  <a:pt x="198" y="450"/>
                  <a:pt x="217" y="422"/>
                  <a:pt x="244" y="410"/>
                </a:cubicBezTo>
                <a:cubicBezTo>
                  <a:pt x="244" y="410"/>
                  <a:pt x="244" y="409"/>
                  <a:pt x="244" y="409"/>
                </a:cubicBezTo>
                <a:cubicBezTo>
                  <a:pt x="244" y="340"/>
                  <a:pt x="300" y="283"/>
                  <a:pt x="370" y="283"/>
                </a:cubicBezTo>
                <a:cubicBezTo>
                  <a:pt x="370" y="283"/>
                  <a:pt x="370" y="283"/>
                  <a:pt x="370" y="283"/>
                </a:cubicBezTo>
                <a:cubicBezTo>
                  <a:pt x="370" y="282"/>
                  <a:pt x="370" y="281"/>
                  <a:pt x="370" y="280"/>
                </a:cubicBezTo>
                <a:cubicBezTo>
                  <a:pt x="370" y="236"/>
                  <a:pt x="414" y="211"/>
                  <a:pt x="457" y="211"/>
                </a:cubicBezTo>
                <a:cubicBezTo>
                  <a:pt x="470" y="211"/>
                  <a:pt x="481" y="214"/>
                  <a:pt x="492" y="219"/>
                </a:cubicBezTo>
                <a:cubicBezTo>
                  <a:pt x="514" y="181"/>
                  <a:pt x="545" y="147"/>
                  <a:pt x="592" y="147"/>
                </a:cubicBezTo>
                <a:cubicBezTo>
                  <a:pt x="609" y="147"/>
                  <a:pt x="626" y="151"/>
                  <a:pt x="641" y="157"/>
                </a:cubicBezTo>
                <a:cubicBezTo>
                  <a:pt x="679" y="125"/>
                  <a:pt x="728" y="96"/>
                  <a:pt x="782" y="96"/>
                </a:cubicBezTo>
                <a:cubicBezTo>
                  <a:pt x="817" y="96"/>
                  <a:pt x="841" y="99"/>
                  <a:pt x="871" y="114"/>
                </a:cubicBezTo>
                <a:cubicBezTo>
                  <a:pt x="888" y="105"/>
                  <a:pt x="916" y="87"/>
                  <a:pt x="936" y="87"/>
                </a:cubicBezTo>
                <a:cubicBezTo>
                  <a:pt x="980" y="87"/>
                  <a:pt x="1011" y="86"/>
                  <a:pt x="1033" y="120"/>
                </a:cubicBezTo>
                <a:cubicBezTo>
                  <a:pt x="1046" y="111"/>
                  <a:pt x="1088" y="108"/>
                  <a:pt x="1105" y="108"/>
                </a:cubicBezTo>
                <a:cubicBezTo>
                  <a:pt x="1139" y="108"/>
                  <a:pt x="1188" y="156"/>
                  <a:pt x="1199" y="186"/>
                </a:cubicBezTo>
                <a:cubicBezTo>
                  <a:pt x="1279" y="152"/>
                  <a:pt x="1357" y="225"/>
                  <a:pt x="1373" y="309"/>
                </a:cubicBezTo>
                <a:cubicBezTo>
                  <a:pt x="1432" y="305"/>
                  <a:pt x="1485" y="391"/>
                  <a:pt x="1462" y="442"/>
                </a:cubicBezTo>
                <a:cubicBezTo>
                  <a:pt x="1513" y="483"/>
                  <a:pt x="1523" y="549"/>
                  <a:pt x="1523" y="620"/>
                </a:cubicBezTo>
                <a:cubicBezTo>
                  <a:pt x="1523" y="645"/>
                  <a:pt x="1519" y="669"/>
                  <a:pt x="1512" y="692"/>
                </a:cubicBezTo>
                <a:cubicBezTo>
                  <a:pt x="1522" y="710"/>
                  <a:pt x="1529" y="731"/>
                  <a:pt x="1529" y="754"/>
                </a:cubicBezTo>
                <a:cubicBezTo>
                  <a:pt x="1529" y="814"/>
                  <a:pt x="1487" y="864"/>
                  <a:pt x="1432" y="877"/>
                </a:cubicBezTo>
                <a:cubicBezTo>
                  <a:pt x="1437" y="887"/>
                  <a:pt x="1439" y="898"/>
                  <a:pt x="1439" y="910"/>
                </a:cubicBezTo>
                <a:cubicBezTo>
                  <a:pt x="1439" y="946"/>
                  <a:pt x="1415" y="976"/>
                  <a:pt x="1383" y="985"/>
                </a:cubicBezTo>
                <a:cubicBezTo>
                  <a:pt x="1381" y="1040"/>
                  <a:pt x="1346" y="1087"/>
                  <a:pt x="1297" y="1105"/>
                </a:cubicBezTo>
                <a:cubicBezTo>
                  <a:pt x="1297" y="1110"/>
                  <a:pt x="1297" y="1114"/>
                  <a:pt x="1297" y="1119"/>
                </a:cubicBezTo>
                <a:close/>
              </a:path>
            </a:pathLst>
          </a:custGeom>
          <a:solidFill>
            <a:schemeClr val="bg1">
              <a:lumMod val="85000"/>
              <a:alpha val="24000"/>
            </a:schemeClr>
          </a:solidFill>
          <a:ln w="3175">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solidFill>
                  <a:srgbClr val="52849C"/>
                </a:solidFill>
              </a:ln>
              <a:solidFill>
                <a:srgbClr val="373737"/>
              </a:solidFill>
              <a:effectLst/>
              <a:uLnTx/>
              <a:uFillTx/>
              <a:latin typeface="Gotham Light"/>
              <a:ea typeface="+mn-ea"/>
              <a:cs typeface="Gotham Light"/>
            </a:endParaRPr>
          </a:p>
        </p:txBody>
      </p:sp>
      <p:sp>
        <p:nvSpPr>
          <p:cNvPr id="2" name="Title 1">
            <a:extLst>
              <a:ext uri="{FF2B5EF4-FFF2-40B4-BE49-F238E27FC236}">
                <a16:creationId xmlns:a16="http://schemas.microsoft.com/office/drawing/2014/main" id="{0154E0E6-1A4E-4E21-9D83-C2E7D8931EFB}"/>
              </a:ext>
            </a:extLst>
          </p:cNvPr>
          <p:cNvSpPr>
            <a:spLocks noGrp="1"/>
          </p:cNvSpPr>
          <p:nvPr>
            <p:ph type="title"/>
          </p:nvPr>
        </p:nvSpPr>
        <p:spPr>
          <a:xfrm>
            <a:off x="256032" y="0"/>
            <a:ext cx="7843267" cy="548640"/>
          </a:xfrm>
        </p:spPr>
        <p:txBody>
          <a:bodyPr/>
          <a:lstStyle/>
          <a:p>
            <a:r>
              <a:rPr lang="en-US" sz="2800" dirty="0"/>
              <a:t>Questions</a:t>
            </a:r>
          </a:p>
        </p:txBody>
      </p:sp>
      <p:sp>
        <p:nvSpPr>
          <p:cNvPr id="4" name="Footer Placeholder 3">
            <a:extLst>
              <a:ext uri="{FF2B5EF4-FFF2-40B4-BE49-F238E27FC236}">
                <a16:creationId xmlns:a16="http://schemas.microsoft.com/office/drawing/2014/main" id="{660F288C-1B30-49FF-A108-CB896EB4B12F}"/>
              </a:ext>
            </a:extLst>
          </p:cNvPr>
          <p:cNvSpPr>
            <a:spLocks noGrp="1"/>
          </p:cNvSpPr>
          <p:nvPr>
            <p:ph type="ftr" sz="quarter" idx="3"/>
          </p:nvPr>
        </p:nvSpPr>
        <p:spPr/>
        <p:txBody>
          <a:bodyPr/>
          <a:lstStyle/>
          <a:p>
            <a:r>
              <a:rPr lang="en-US" dirty="0">
                <a:solidFill>
                  <a:prstClr val="black"/>
                </a:solidFill>
              </a:rPr>
              <a:t>Medicaid | OCTOBER 2019</a:t>
            </a:r>
          </a:p>
        </p:txBody>
      </p:sp>
    </p:spTree>
    <p:extLst>
      <p:ext uri="{BB962C8B-B14F-4D97-AF65-F5344CB8AC3E}">
        <p14:creationId xmlns:p14="http://schemas.microsoft.com/office/powerpoint/2010/main" val="470615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97FF7F-0BDF-41F7-AF22-E958AF52B11A}"/>
              </a:ext>
            </a:extLst>
          </p:cNvPr>
          <p:cNvSpPr>
            <a:spLocks noGrp="1"/>
          </p:cNvSpPr>
          <p:nvPr>
            <p:ph type="body" sz="quarter" idx="10"/>
          </p:nvPr>
        </p:nvSpPr>
        <p:spPr>
          <a:xfrm>
            <a:off x="274320" y="685800"/>
            <a:ext cx="8183880" cy="4592638"/>
          </a:xfrm>
        </p:spPr>
        <p:txBody>
          <a:bodyPr vert="horz" lIns="91440" tIns="45720" rIns="91440" bIns="45720" rtlCol="0" anchor="t">
            <a:noAutofit/>
          </a:bodyPr>
          <a:lstStyle/>
          <a:p>
            <a:pPr marL="457200" indent="-457200">
              <a:spcBef>
                <a:spcPts val="600"/>
              </a:spcBef>
              <a:spcAft>
                <a:spcPts val="600"/>
              </a:spcAft>
              <a:buAutoNum type="arabicPeriod"/>
            </a:pPr>
            <a:r>
              <a:rPr lang="en-US" sz="2400" b="1" dirty="0">
                <a:latin typeface="Franklin Gothic Medium"/>
              </a:rPr>
              <a:t>Managed Care Open Enrollment </a:t>
            </a:r>
          </a:p>
          <a:p>
            <a:pPr marL="457200" indent="-457200">
              <a:spcBef>
                <a:spcPts val="600"/>
              </a:spcBef>
              <a:spcAft>
                <a:spcPts val="600"/>
              </a:spcAft>
              <a:buAutoNum type="arabicPeriod"/>
            </a:pPr>
            <a:r>
              <a:rPr lang="en-US" sz="2400" b="1" dirty="0">
                <a:latin typeface="Franklin Gothic Medium"/>
              </a:rPr>
              <a:t>EB Outreach Specialist Onsite Support</a:t>
            </a:r>
          </a:p>
          <a:p>
            <a:pPr marL="457200" indent="-457200">
              <a:spcBef>
                <a:spcPts val="600"/>
              </a:spcBef>
              <a:spcAft>
                <a:spcPts val="600"/>
              </a:spcAft>
              <a:buAutoNum type="arabicPeriod"/>
            </a:pPr>
            <a:r>
              <a:rPr lang="en-US" sz="2400" b="1" dirty="0">
                <a:latin typeface="Franklin Gothic Medium"/>
              </a:rPr>
              <a:t>Provider Enrollment Deadline</a:t>
            </a:r>
          </a:p>
          <a:p>
            <a:pPr marL="457200" indent="-457200">
              <a:spcBef>
                <a:spcPts val="600"/>
              </a:spcBef>
              <a:spcAft>
                <a:spcPts val="600"/>
              </a:spcAft>
              <a:buAutoNum type="arabicPeriod"/>
            </a:pPr>
            <a:r>
              <a:rPr lang="en-US" sz="2400" b="1" dirty="0">
                <a:latin typeface="Franklin Gothic Medium"/>
              </a:rPr>
              <a:t>Carolina Complete Health Now Serving Region 3, 4 and 5</a:t>
            </a:r>
          </a:p>
          <a:p>
            <a:pPr marL="457200" indent="-457200">
              <a:spcBef>
                <a:spcPts val="600"/>
              </a:spcBef>
              <a:spcAft>
                <a:spcPts val="600"/>
              </a:spcAft>
              <a:buAutoNum type="arabicPeriod"/>
            </a:pPr>
            <a:r>
              <a:rPr lang="en-US" sz="2400" b="1" dirty="0">
                <a:latin typeface="Franklin Gothic Medium"/>
              </a:rPr>
              <a:t>Expanded/Former Foster Care Children</a:t>
            </a:r>
          </a:p>
        </p:txBody>
      </p:sp>
      <p:sp>
        <p:nvSpPr>
          <p:cNvPr id="6" name="Title 5">
            <a:extLst>
              <a:ext uri="{FF2B5EF4-FFF2-40B4-BE49-F238E27FC236}">
                <a16:creationId xmlns:a16="http://schemas.microsoft.com/office/drawing/2014/main" id="{171AC6D3-3E6E-49FC-B890-CDDD489FD41F}"/>
              </a:ext>
            </a:extLst>
          </p:cNvPr>
          <p:cNvSpPr>
            <a:spLocks noGrp="1"/>
          </p:cNvSpPr>
          <p:nvPr>
            <p:ph type="title"/>
          </p:nvPr>
        </p:nvSpPr>
        <p:spPr>
          <a:xfrm>
            <a:off x="274320" y="0"/>
            <a:ext cx="8717280" cy="548640"/>
          </a:xfrm>
        </p:spPr>
        <p:txBody>
          <a:bodyPr vert="horz" lIns="91440" tIns="45720" rIns="91440" bIns="45720" rtlCol="0" anchor="t">
            <a:noAutofit/>
          </a:bodyPr>
          <a:lstStyle/>
          <a:p>
            <a:r>
              <a:rPr lang="en-US" sz="2800" dirty="0">
                <a:solidFill>
                  <a:srgbClr val="002060"/>
                </a:solidFill>
              </a:rPr>
              <a:t>Agenda</a:t>
            </a:r>
            <a:endParaRPr lang="en-US" sz="2400" b="1" dirty="0">
              <a:solidFill>
                <a:schemeClr val="accent5">
                  <a:lumMod val="50000"/>
                </a:schemeClr>
              </a:solidFill>
            </a:endParaRPr>
          </a:p>
        </p:txBody>
      </p:sp>
      <p:sp>
        <p:nvSpPr>
          <p:cNvPr id="7" name="Footer Placeholder 3">
            <a:extLst>
              <a:ext uri="{FF2B5EF4-FFF2-40B4-BE49-F238E27FC236}">
                <a16:creationId xmlns:a16="http://schemas.microsoft.com/office/drawing/2014/main" id="{E8001BEE-7F49-41DD-BE85-F393C98BE89F}"/>
              </a:ext>
            </a:extLst>
          </p:cNvPr>
          <p:cNvSpPr>
            <a:spLocks noGrp="1"/>
          </p:cNvSpPr>
          <p:nvPr>
            <p:ph type="ftr" sz="quarter" idx="13"/>
          </p:nvPr>
        </p:nvSpPr>
        <p:spPr>
          <a:xfrm>
            <a:off x="274320" y="6573308"/>
            <a:ext cx="7682971" cy="284692"/>
          </a:xfrm>
        </p:spPr>
        <p:txBody>
          <a:bodyPr/>
          <a:lstStyle/>
          <a:p>
            <a:r>
              <a:rPr lang="en-US" dirty="0">
                <a:solidFill>
                  <a:prstClr val="black"/>
                </a:solidFill>
              </a:rPr>
              <a:t>Medicaid | OCTOBER 2019</a:t>
            </a:r>
          </a:p>
        </p:txBody>
      </p:sp>
      <p:sp>
        <p:nvSpPr>
          <p:cNvPr id="8" name="Slide Number Placeholder 4">
            <a:extLst>
              <a:ext uri="{FF2B5EF4-FFF2-40B4-BE49-F238E27FC236}">
                <a16:creationId xmlns:a16="http://schemas.microsoft.com/office/drawing/2014/main" id="{55EE1CCE-14F9-40D7-AB52-58896F496ED6}"/>
              </a:ext>
            </a:extLst>
          </p:cNvPr>
          <p:cNvSpPr>
            <a:spLocks noGrp="1"/>
          </p:cNvSpPr>
          <p:nvPr>
            <p:ph type="sldNum" sz="quarter" idx="14"/>
          </p:nvPr>
        </p:nvSpPr>
        <p:spPr>
          <a:xfrm>
            <a:off x="8305800" y="6573308"/>
            <a:ext cx="564098" cy="284692"/>
          </a:xfrm>
        </p:spPr>
        <p:txBody>
          <a:bodyPr/>
          <a:lstStyle/>
          <a:p>
            <a:fld id="{11F27F3A-B3E9-41ED-AF8F-A365F10BB65F}" type="slidenum">
              <a:rPr lang="en-US" smtClean="0"/>
              <a:pPr/>
              <a:t>2</a:t>
            </a:fld>
            <a:endParaRPr lang="en-US" dirty="0"/>
          </a:p>
        </p:txBody>
      </p:sp>
    </p:spTree>
    <p:extLst>
      <p:ext uri="{BB962C8B-B14F-4D97-AF65-F5344CB8AC3E}">
        <p14:creationId xmlns:p14="http://schemas.microsoft.com/office/powerpoint/2010/main" val="2584031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47A6B59-1E14-442E-B421-9C0D7B9193BE}"/>
              </a:ext>
            </a:extLst>
          </p:cNvPr>
          <p:cNvSpPr>
            <a:spLocks noGrp="1"/>
          </p:cNvSpPr>
          <p:nvPr>
            <p:ph type="ftr" sz="quarter" idx="13"/>
          </p:nvPr>
        </p:nvSpPr>
        <p:spPr>
          <a:xfrm>
            <a:off x="274320" y="6573308"/>
            <a:ext cx="7682971" cy="284692"/>
          </a:xfrm>
        </p:spPr>
        <p:txBody>
          <a:bodyPr/>
          <a:lstStyle/>
          <a:p>
            <a:r>
              <a:rPr lang="en-US" dirty="0">
                <a:solidFill>
                  <a:prstClr val="black"/>
                </a:solidFill>
              </a:rPr>
              <a:t>Medicaid | OCTOBER 2019</a:t>
            </a:r>
          </a:p>
        </p:txBody>
      </p:sp>
      <p:sp>
        <p:nvSpPr>
          <p:cNvPr id="5" name="Slide Number Placeholder 4">
            <a:extLst>
              <a:ext uri="{FF2B5EF4-FFF2-40B4-BE49-F238E27FC236}">
                <a16:creationId xmlns:a16="http://schemas.microsoft.com/office/drawing/2014/main" id="{CD3EFF28-0911-4B1B-85B6-BD1772EE12D3}"/>
              </a:ext>
            </a:extLst>
          </p:cNvPr>
          <p:cNvSpPr>
            <a:spLocks noGrp="1"/>
          </p:cNvSpPr>
          <p:nvPr>
            <p:ph type="sldNum" sz="quarter" idx="14"/>
          </p:nvPr>
        </p:nvSpPr>
        <p:spPr/>
        <p:txBody>
          <a:bodyPr/>
          <a:lstStyle/>
          <a:p>
            <a:fld id="{11F27F3A-B3E9-41ED-AF8F-A365F10BB65F}" type="slidenum">
              <a:rPr lang="en-US" smtClean="0"/>
              <a:pPr/>
              <a:t>3</a:t>
            </a:fld>
            <a:endParaRPr lang="en-US" dirty="0"/>
          </a:p>
        </p:txBody>
      </p:sp>
      <p:sp>
        <p:nvSpPr>
          <p:cNvPr id="6" name="Title 5">
            <a:extLst>
              <a:ext uri="{FF2B5EF4-FFF2-40B4-BE49-F238E27FC236}">
                <a16:creationId xmlns:a16="http://schemas.microsoft.com/office/drawing/2014/main" id="{D3D9459F-057D-4467-80E6-6CBA8CA715E6}"/>
              </a:ext>
            </a:extLst>
          </p:cNvPr>
          <p:cNvSpPr>
            <a:spLocks noGrp="1"/>
          </p:cNvSpPr>
          <p:nvPr>
            <p:ph type="title"/>
          </p:nvPr>
        </p:nvSpPr>
        <p:spPr>
          <a:xfrm>
            <a:off x="274320" y="0"/>
            <a:ext cx="7843267" cy="548640"/>
          </a:xfrm>
        </p:spPr>
        <p:txBody>
          <a:bodyPr/>
          <a:lstStyle/>
          <a:p>
            <a:r>
              <a:rPr lang="en-US" sz="2800" dirty="0"/>
              <a:t>Medicaid Transformation Updated Timeline</a:t>
            </a:r>
          </a:p>
        </p:txBody>
      </p:sp>
      <p:sp>
        <p:nvSpPr>
          <p:cNvPr id="39" name="Rectangle 38">
            <a:extLst>
              <a:ext uri="{FF2B5EF4-FFF2-40B4-BE49-F238E27FC236}">
                <a16:creationId xmlns:a16="http://schemas.microsoft.com/office/drawing/2014/main" id="{40E6AE24-396E-47B9-85D9-D59BCF1D04A4}"/>
              </a:ext>
            </a:extLst>
          </p:cNvPr>
          <p:cNvSpPr/>
          <p:nvPr/>
        </p:nvSpPr>
        <p:spPr>
          <a:xfrm>
            <a:off x="3043060" y="3115746"/>
            <a:ext cx="3353724" cy="18288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B9C63C73-EDB4-407A-B667-0522326030E8}"/>
              </a:ext>
            </a:extLst>
          </p:cNvPr>
          <p:cNvSpPr/>
          <p:nvPr/>
        </p:nvSpPr>
        <p:spPr>
          <a:xfrm>
            <a:off x="507194" y="957188"/>
            <a:ext cx="5889685" cy="18288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Rectangle 40">
            <a:extLst>
              <a:ext uri="{FF2B5EF4-FFF2-40B4-BE49-F238E27FC236}">
                <a16:creationId xmlns:a16="http://schemas.microsoft.com/office/drawing/2014/main" id="{02EF6BCA-3B1C-41EA-ADDC-D287183821F4}"/>
              </a:ext>
            </a:extLst>
          </p:cNvPr>
          <p:cNvSpPr/>
          <p:nvPr/>
        </p:nvSpPr>
        <p:spPr>
          <a:xfrm>
            <a:off x="511070" y="816456"/>
            <a:ext cx="5885808" cy="36933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TextBox 42">
            <a:extLst>
              <a:ext uri="{FF2B5EF4-FFF2-40B4-BE49-F238E27FC236}">
                <a16:creationId xmlns:a16="http://schemas.microsoft.com/office/drawing/2014/main" id="{BF909E2B-1BA1-4695-8BCF-34CEE58401B0}"/>
              </a:ext>
            </a:extLst>
          </p:cNvPr>
          <p:cNvSpPr txBox="1"/>
          <p:nvPr/>
        </p:nvSpPr>
        <p:spPr>
          <a:xfrm>
            <a:off x="6743177" y="2747936"/>
            <a:ext cx="2119522" cy="366769"/>
          </a:xfrm>
          <a:prstGeom prst="rect">
            <a:avLst/>
          </a:prstGeom>
          <a:solidFill>
            <a:schemeClr val="tx2">
              <a:lumMod val="75000"/>
            </a:schemeClr>
          </a:solidFill>
        </p:spPr>
        <p:txBody>
          <a:bodyPr wrap="square" rtlCol="0">
            <a:spAutoFit/>
          </a:bodyPr>
          <a:lstStyle/>
          <a:p>
            <a:pPr algn="ctr"/>
            <a:endParaRPr lang="en-US" b="1" dirty="0">
              <a:solidFill>
                <a:schemeClr val="bg1"/>
              </a:solidFill>
            </a:endParaRPr>
          </a:p>
        </p:txBody>
      </p:sp>
      <p:sp>
        <p:nvSpPr>
          <p:cNvPr id="45" name="TextBox 44">
            <a:extLst>
              <a:ext uri="{FF2B5EF4-FFF2-40B4-BE49-F238E27FC236}">
                <a16:creationId xmlns:a16="http://schemas.microsoft.com/office/drawing/2014/main" id="{2A7E2806-4E21-4752-B606-BD3B6516496C}"/>
              </a:ext>
            </a:extLst>
          </p:cNvPr>
          <p:cNvSpPr txBox="1"/>
          <p:nvPr/>
        </p:nvSpPr>
        <p:spPr>
          <a:xfrm>
            <a:off x="6702219" y="2732067"/>
            <a:ext cx="874643" cy="369332"/>
          </a:xfrm>
          <a:prstGeom prst="rect">
            <a:avLst/>
          </a:prstGeom>
          <a:noFill/>
        </p:spPr>
        <p:txBody>
          <a:bodyPr wrap="square" rtlCol="0">
            <a:spAutoFit/>
          </a:bodyPr>
          <a:lstStyle/>
          <a:p>
            <a:pPr algn="ctr"/>
            <a:r>
              <a:rPr lang="en-US" b="1" dirty="0">
                <a:solidFill>
                  <a:schemeClr val="bg1"/>
                </a:solidFill>
              </a:rPr>
              <a:t>Jan.</a:t>
            </a:r>
          </a:p>
        </p:txBody>
      </p:sp>
      <p:sp>
        <p:nvSpPr>
          <p:cNvPr id="46" name="TextBox 45">
            <a:extLst>
              <a:ext uri="{FF2B5EF4-FFF2-40B4-BE49-F238E27FC236}">
                <a16:creationId xmlns:a16="http://schemas.microsoft.com/office/drawing/2014/main" id="{8710D758-3E4B-4EDE-8DF8-7C1FC613D9D6}"/>
              </a:ext>
            </a:extLst>
          </p:cNvPr>
          <p:cNvSpPr txBox="1"/>
          <p:nvPr/>
        </p:nvSpPr>
        <p:spPr>
          <a:xfrm>
            <a:off x="7442687" y="2734964"/>
            <a:ext cx="874643" cy="369332"/>
          </a:xfrm>
          <a:prstGeom prst="rect">
            <a:avLst/>
          </a:prstGeom>
          <a:noFill/>
        </p:spPr>
        <p:txBody>
          <a:bodyPr wrap="square" rtlCol="0">
            <a:spAutoFit/>
          </a:bodyPr>
          <a:lstStyle/>
          <a:p>
            <a:pPr algn="ctr"/>
            <a:r>
              <a:rPr lang="en-US" b="1" dirty="0">
                <a:solidFill>
                  <a:schemeClr val="bg1"/>
                </a:solidFill>
              </a:rPr>
              <a:t>Feb.</a:t>
            </a:r>
          </a:p>
        </p:txBody>
      </p:sp>
      <p:sp>
        <p:nvSpPr>
          <p:cNvPr id="47" name="TextBox 46">
            <a:extLst>
              <a:ext uri="{FF2B5EF4-FFF2-40B4-BE49-F238E27FC236}">
                <a16:creationId xmlns:a16="http://schemas.microsoft.com/office/drawing/2014/main" id="{8FB17675-9EF7-4584-8EB3-F46F8BDDB0E5}"/>
              </a:ext>
            </a:extLst>
          </p:cNvPr>
          <p:cNvSpPr txBox="1"/>
          <p:nvPr/>
        </p:nvSpPr>
        <p:spPr>
          <a:xfrm>
            <a:off x="507194" y="2747936"/>
            <a:ext cx="5880390" cy="366769"/>
          </a:xfrm>
          <a:prstGeom prst="rect">
            <a:avLst/>
          </a:prstGeom>
          <a:solidFill>
            <a:schemeClr val="tx2">
              <a:lumMod val="75000"/>
            </a:schemeClr>
          </a:solidFill>
        </p:spPr>
        <p:txBody>
          <a:bodyPr wrap="square" rtlCol="0">
            <a:spAutoFit/>
          </a:bodyPr>
          <a:lstStyle/>
          <a:p>
            <a:pPr algn="ctr"/>
            <a:endParaRPr lang="en-US" b="1" dirty="0">
              <a:solidFill>
                <a:schemeClr val="bg1"/>
              </a:solidFill>
            </a:endParaRPr>
          </a:p>
        </p:txBody>
      </p:sp>
      <p:sp>
        <p:nvSpPr>
          <p:cNvPr id="48" name="TextBox 47">
            <a:extLst>
              <a:ext uri="{FF2B5EF4-FFF2-40B4-BE49-F238E27FC236}">
                <a16:creationId xmlns:a16="http://schemas.microsoft.com/office/drawing/2014/main" id="{E58DB7AD-C8BF-482F-B2EF-310963DB52A0}"/>
              </a:ext>
            </a:extLst>
          </p:cNvPr>
          <p:cNvSpPr txBox="1"/>
          <p:nvPr/>
        </p:nvSpPr>
        <p:spPr>
          <a:xfrm>
            <a:off x="3048030" y="2734964"/>
            <a:ext cx="874643" cy="369332"/>
          </a:xfrm>
          <a:prstGeom prst="rect">
            <a:avLst/>
          </a:prstGeom>
          <a:noFill/>
        </p:spPr>
        <p:txBody>
          <a:bodyPr wrap="square" rtlCol="0">
            <a:spAutoFit/>
          </a:bodyPr>
          <a:lstStyle/>
          <a:p>
            <a:pPr algn="ctr"/>
            <a:r>
              <a:rPr lang="en-US" b="1" dirty="0">
                <a:solidFill>
                  <a:schemeClr val="bg1"/>
                </a:solidFill>
              </a:rPr>
              <a:t>Sept.</a:t>
            </a:r>
          </a:p>
        </p:txBody>
      </p:sp>
      <p:sp>
        <p:nvSpPr>
          <p:cNvPr id="49" name="TextBox 48">
            <a:extLst>
              <a:ext uri="{FF2B5EF4-FFF2-40B4-BE49-F238E27FC236}">
                <a16:creationId xmlns:a16="http://schemas.microsoft.com/office/drawing/2014/main" id="{52F8EDC6-332E-4DDC-85E0-277614199B8B}"/>
              </a:ext>
            </a:extLst>
          </p:cNvPr>
          <p:cNvSpPr txBox="1"/>
          <p:nvPr/>
        </p:nvSpPr>
        <p:spPr>
          <a:xfrm>
            <a:off x="3927644" y="2734964"/>
            <a:ext cx="874643" cy="369332"/>
          </a:xfrm>
          <a:prstGeom prst="rect">
            <a:avLst/>
          </a:prstGeom>
          <a:noFill/>
        </p:spPr>
        <p:txBody>
          <a:bodyPr wrap="square" rtlCol="0">
            <a:spAutoFit/>
          </a:bodyPr>
          <a:lstStyle/>
          <a:p>
            <a:pPr algn="ctr"/>
            <a:r>
              <a:rPr lang="en-US" b="1" dirty="0">
                <a:solidFill>
                  <a:schemeClr val="bg1"/>
                </a:solidFill>
              </a:rPr>
              <a:t>Oct.</a:t>
            </a:r>
          </a:p>
        </p:txBody>
      </p:sp>
      <p:sp>
        <p:nvSpPr>
          <p:cNvPr id="54" name="TextBox 53">
            <a:extLst>
              <a:ext uri="{FF2B5EF4-FFF2-40B4-BE49-F238E27FC236}">
                <a16:creationId xmlns:a16="http://schemas.microsoft.com/office/drawing/2014/main" id="{0E2C1720-C844-4125-96F1-CBD6D592BFEE}"/>
              </a:ext>
            </a:extLst>
          </p:cNvPr>
          <p:cNvSpPr txBox="1"/>
          <p:nvPr/>
        </p:nvSpPr>
        <p:spPr>
          <a:xfrm>
            <a:off x="5676933" y="2734964"/>
            <a:ext cx="874643" cy="369332"/>
          </a:xfrm>
          <a:prstGeom prst="rect">
            <a:avLst/>
          </a:prstGeom>
          <a:noFill/>
        </p:spPr>
        <p:txBody>
          <a:bodyPr wrap="square" rtlCol="0">
            <a:spAutoFit/>
          </a:bodyPr>
          <a:lstStyle/>
          <a:p>
            <a:pPr algn="ctr"/>
            <a:r>
              <a:rPr lang="en-US" b="1" dirty="0">
                <a:solidFill>
                  <a:schemeClr val="bg1"/>
                </a:solidFill>
              </a:rPr>
              <a:t>Dec.</a:t>
            </a:r>
          </a:p>
        </p:txBody>
      </p:sp>
      <p:sp>
        <p:nvSpPr>
          <p:cNvPr id="58" name="TextBox 57">
            <a:extLst>
              <a:ext uri="{FF2B5EF4-FFF2-40B4-BE49-F238E27FC236}">
                <a16:creationId xmlns:a16="http://schemas.microsoft.com/office/drawing/2014/main" id="{57F1C38F-6C7C-48F1-8D73-A3EB9671E320}"/>
              </a:ext>
            </a:extLst>
          </p:cNvPr>
          <p:cNvSpPr txBox="1"/>
          <p:nvPr/>
        </p:nvSpPr>
        <p:spPr>
          <a:xfrm>
            <a:off x="1328558" y="2734964"/>
            <a:ext cx="874643" cy="369332"/>
          </a:xfrm>
          <a:prstGeom prst="rect">
            <a:avLst/>
          </a:prstGeom>
          <a:noFill/>
        </p:spPr>
        <p:txBody>
          <a:bodyPr wrap="square" rtlCol="0">
            <a:spAutoFit/>
          </a:bodyPr>
          <a:lstStyle/>
          <a:p>
            <a:pPr algn="ctr"/>
            <a:r>
              <a:rPr lang="en-US" b="1" dirty="0">
                <a:solidFill>
                  <a:schemeClr val="bg1"/>
                </a:solidFill>
              </a:rPr>
              <a:t>July</a:t>
            </a:r>
          </a:p>
        </p:txBody>
      </p:sp>
      <p:sp>
        <p:nvSpPr>
          <p:cNvPr id="59" name="TextBox 58">
            <a:extLst>
              <a:ext uri="{FF2B5EF4-FFF2-40B4-BE49-F238E27FC236}">
                <a16:creationId xmlns:a16="http://schemas.microsoft.com/office/drawing/2014/main" id="{2A96C813-F9A4-45C1-A538-FDD990058380}"/>
              </a:ext>
            </a:extLst>
          </p:cNvPr>
          <p:cNvSpPr txBox="1"/>
          <p:nvPr/>
        </p:nvSpPr>
        <p:spPr>
          <a:xfrm>
            <a:off x="2168416" y="2734964"/>
            <a:ext cx="874643" cy="369332"/>
          </a:xfrm>
          <a:prstGeom prst="rect">
            <a:avLst/>
          </a:prstGeom>
          <a:noFill/>
        </p:spPr>
        <p:txBody>
          <a:bodyPr wrap="square" rtlCol="0">
            <a:spAutoFit/>
          </a:bodyPr>
          <a:lstStyle/>
          <a:p>
            <a:pPr algn="ctr"/>
            <a:r>
              <a:rPr lang="en-US" b="1" dirty="0">
                <a:solidFill>
                  <a:schemeClr val="bg1"/>
                </a:solidFill>
              </a:rPr>
              <a:t>Aug.</a:t>
            </a:r>
          </a:p>
        </p:txBody>
      </p:sp>
      <p:sp>
        <p:nvSpPr>
          <p:cNvPr id="61" name="Rectangle 60">
            <a:extLst>
              <a:ext uri="{FF2B5EF4-FFF2-40B4-BE49-F238E27FC236}">
                <a16:creationId xmlns:a16="http://schemas.microsoft.com/office/drawing/2014/main" id="{8E259E18-50DB-4D3B-9623-11689EF11A2D}"/>
              </a:ext>
            </a:extLst>
          </p:cNvPr>
          <p:cNvSpPr/>
          <p:nvPr/>
        </p:nvSpPr>
        <p:spPr>
          <a:xfrm>
            <a:off x="1635837" y="1524719"/>
            <a:ext cx="4739492" cy="954107"/>
          </a:xfrm>
          <a:prstGeom prst="rect">
            <a:avLst/>
          </a:prstGeom>
        </p:spPr>
        <p:txBody>
          <a:bodyPr wrap="square" anchor="t">
            <a:spAutoFit/>
          </a:bodyPr>
          <a:lstStyle/>
          <a:p>
            <a:pPr algn="ctr"/>
            <a:r>
              <a:rPr lang="en-US" sz="1400" b="1" dirty="0"/>
              <a:t>7/15/2019 – 12/13/2019</a:t>
            </a:r>
          </a:p>
          <a:p>
            <a:pPr algn="ctr"/>
            <a:r>
              <a:rPr lang="en-US" sz="1400" b="1" dirty="0"/>
              <a:t>Open Enrollment</a:t>
            </a:r>
          </a:p>
          <a:p>
            <a:pPr algn="ctr"/>
            <a:r>
              <a:rPr lang="en-US" sz="1400" dirty="0"/>
              <a:t>Beneficiaries Select </a:t>
            </a:r>
          </a:p>
          <a:p>
            <a:pPr algn="ctr"/>
            <a:r>
              <a:rPr lang="en-US" sz="1400" dirty="0"/>
              <a:t>Health Plan</a:t>
            </a:r>
            <a:endParaRPr lang="en-US" sz="1400" dirty="0">
              <a:cs typeface="Calibri"/>
            </a:endParaRPr>
          </a:p>
        </p:txBody>
      </p:sp>
      <p:sp>
        <p:nvSpPr>
          <p:cNvPr id="62" name="Rectangle 61">
            <a:extLst>
              <a:ext uri="{FF2B5EF4-FFF2-40B4-BE49-F238E27FC236}">
                <a16:creationId xmlns:a16="http://schemas.microsoft.com/office/drawing/2014/main" id="{3577EBD0-6293-47D0-B12B-6EF18A022309}"/>
              </a:ext>
            </a:extLst>
          </p:cNvPr>
          <p:cNvSpPr/>
          <p:nvPr/>
        </p:nvSpPr>
        <p:spPr>
          <a:xfrm>
            <a:off x="4012943" y="3321910"/>
            <a:ext cx="2682062" cy="954107"/>
          </a:xfrm>
          <a:prstGeom prst="rect">
            <a:avLst/>
          </a:prstGeom>
        </p:spPr>
        <p:txBody>
          <a:bodyPr wrap="square" anchor="t">
            <a:spAutoFit/>
          </a:bodyPr>
          <a:lstStyle/>
          <a:p>
            <a:pPr algn="ctr"/>
            <a:r>
              <a:rPr lang="en-US" sz="1400" b="1" dirty="0"/>
              <a:t>10/14/2019 -12/13/2019</a:t>
            </a:r>
          </a:p>
          <a:p>
            <a:pPr algn="ctr"/>
            <a:r>
              <a:rPr lang="en-US" sz="1400" b="1" dirty="0"/>
              <a:t>Open Enrollment</a:t>
            </a:r>
          </a:p>
          <a:p>
            <a:pPr algn="ctr"/>
            <a:r>
              <a:rPr lang="en-US" sz="1400" dirty="0"/>
              <a:t>Beneficiaries Select </a:t>
            </a:r>
            <a:endParaRPr lang="en-US" sz="1400" dirty="0">
              <a:cs typeface="Calibri"/>
            </a:endParaRPr>
          </a:p>
          <a:p>
            <a:pPr algn="ctr"/>
            <a:r>
              <a:rPr lang="en-US" sz="1400" dirty="0"/>
              <a:t>Health Plan</a:t>
            </a:r>
            <a:endParaRPr lang="en-US" dirty="0"/>
          </a:p>
        </p:txBody>
      </p:sp>
      <p:sp>
        <p:nvSpPr>
          <p:cNvPr id="63" name="Rectangle 62">
            <a:extLst>
              <a:ext uri="{FF2B5EF4-FFF2-40B4-BE49-F238E27FC236}">
                <a16:creationId xmlns:a16="http://schemas.microsoft.com/office/drawing/2014/main" id="{AB7C8386-E341-4365-96C5-C440514A2890}"/>
              </a:ext>
            </a:extLst>
          </p:cNvPr>
          <p:cNvSpPr/>
          <p:nvPr/>
        </p:nvSpPr>
        <p:spPr>
          <a:xfrm>
            <a:off x="6820247" y="3348186"/>
            <a:ext cx="2119521" cy="738664"/>
          </a:xfrm>
          <a:prstGeom prst="rect">
            <a:avLst/>
          </a:prstGeom>
        </p:spPr>
        <p:txBody>
          <a:bodyPr wrap="square" anchor="t">
            <a:spAutoFit/>
          </a:bodyPr>
          <a:lstStyle/>
          <a:p>
            <a:pPr algn="ctr"/>
            <a:r>
              <a:rPr lang="en-US" sz="1400" b="1" dirty="0"/>
              <a:t>02/01/2020</a:t>
            </a:r>
          </a:p>
          <a:p>
            <a:pPr algn="ctr"/>
            <a:r>
              <a:rPr lang="en-US" sz="1400" b="1" dirty="0"/>
              <a:t>Managed Care Day 1</a:t>
            </a:r>
          </a:p>
          <a:p>
            <a:pPr algn="ctr"/>
            <a:r>
              <a:rPr lang="en-US" sz="1400" dirty="0"/>
              <a:t>Health Plan Effective Date</a:t>
            </a:r>
          </a:p>
        </p:txBody>
      </p:sp>
      <p:sp>
        <p:nvSpPr>
          <p:cNvPr id="65" name="TextBox 64">
            <a:extLst>
              <a:ext uri="{FF2B5EF4-FFF2-40B4-BE49-F238E27FC236}">
                <a16:creationId xmlns:a16="http://schemas.microsoft.com/office/drawing/2014/main" id="{B279E572-99DD-41C3-9EAD-5D9D10FEFA37}"/>
              </a:ext>
            </a:extLst>
          </p:cNvPr>
          <p:cNvSpPr txBox="1"/>
          <p:nvPr/>
        </p:nvSpPr>
        <p:spPr>
          <a:xfrm>
            <a:off x="4817197" y="2734964"/>
            <a:ext cx="874643" cy="369332"/>
          </a:xfrm>
          <a:prstGeom prst="rect">
            <a:avLst/>
          </a:prstGeom>
          <a:noFill/>
        </p:spPr>
        <p:txBody>
          <a:bodyPr wrap="square" rtlCol="0">
            <a:spAutoFit/>
          </a:bodyPr>
          <a:lstStyle/>
          <a:p>
            <a:pPr algn="ctr"/>
            <a:r>
              <a:rPr lang="en-US" b="1" dirty="0">
                <a:solidFill>
                  <a:schemeClr val="bg1"/>
                </a:solidFill>
              </a:rPr>
              <a:t>Nov.</a:t>
            </a:r>
          </a:p>
        </p:txBody>
      </p:sp>
      <p:sp>
        <p:nvSpPr>
          <p:cNvPr id="66" name="TextBox 65">
            <a:extLst>
              <a:ext uri="{FF2B5EF4-FFF2-40B4-BE49-F238E27FC236}">
                <a16:creationId xmlns:a16="http://schemas.microsoft.com/office/drawing/2014/main" id="{B3D003A9-E20B-4A36-975D-CB20990461FF}"/>
              </a:ext>
            </a:extLst>
          </p:cNvPr>
          <p:cNvSpPr txBox="1"/>
          <p:nvPr/>
        </p:nvSpPr>
        <p:spPr>
          <a:xfrm>
            <a:off x="530949" y="762000"/>
            <a:ext cx="7948127" cy="369332"/>
          </a:xfrm>
          <a:prstGeom prst="rect">
            <a:avLst/>
          </a:prstGeom>
          <a:noFill/>
        </p:spPr>
        <p:txBody>
          <a:bodyPr wrap="square" rtlCol="0">
            <a:spAutoFit/>
          </a:bodyPr>
          <a:lstStyle/>
          <a:p>
            <a:r>
              <a:rPr lang="en-US" b="1" dirty="0"/>
              <a:t>PHASE 1: Regions 2 &amp; 4</a:t>
            </a:r>
          </a:p>
        </p:txBody>
      </p:sp>
      <p:sp>
        <p:nvSpPr>
          <p:cNvPr id="67" name="TextBox 66">
            <a:extLst>
              <a:ext uri="{FF2B5EF4-FFF2-40B4-BE49-F238E27FC236}">
                <a16:creationId xmlns:a16="http://schemas.microsoft.com/office/drawing/2014/main" id="{54AA056B-4D9A-4CAF-B3A6-134F3A18843B}"/>
              </a:ext>
            </a:extLst>
          </p:cNvPr>
          <p:cNvSpPr txBox="1"/>
          <p:nvPr/>
        </p:nvSpPr>
        <p:spPr>
          <a:xfrm>
            <a:off x="3038987" y="4938349"/>
            <a:ext cx="3347213" cy="369332"/>
          </a:xfrm>
          <a:prstGeom prst="rect">
            <a:avLst/>
          </a:prstGeom>
          <a:solidFill>
            <a:schemeClr val="accent4">
              <a:lumMod val="50000"/>
            </a:schemeClr>
          </a:solidFill>
        </p:spPr>
        <p:txBody>
          <a:bodyPr wrap="square" rtlCol="0">
            <a:spAutoFit/>
          </a:bodyPr>
          <a:lstStyle/>
          <a:p>
            <a:r>
              <a:rPr lang="en-US" b="1" dirty="0">
                <a:solidFill>
                  <a:schemeClr val="bg1"/>
                </a:solidFill>
              </a:rPr>
              <a:t>PHASE 2: Regions 1, 3, 5 &amp; 6</a:t>
            </a:r>
          </a:p>
        </p:txBody>
      </p:sp>
      <p:sp>
        <p:nvSpPr>
          <p:cNvPr id="68" name="TextBox 67">
            <a:extLst>
              <a:ext uri="{FF2B5EF4-FFF2-40B4-BE49-F238E27FC236}">
                <a16:creationId xmlns:a16="http://schemas.microsoft.com/office/drawing/2014/main" id="{064FCF56-5047-4B20-A068-B11CDC1A475F}"/>
              </a:ext>
            </a:extLst>
          </p:cNvPr>
          <p:cNvSpPr txBox="1"/>
          <p:nvPr/>
        </p:nvSpPr>
        <p:spPr>
          <a:xfrm>
            <a:off x="507194" y="2737863"/>
            <a:ext cx="874643" cy="369332"/>
          </a:xfrm>
          <a:prstGeom prst="rect">
            <a:avLst/>
          </a:prstGeom>
          <a:noFill/>
        </p:spPr>
        <p:txBody>
          <a:bodyPr wrap="square" rtlCol="0">
            <a:spAutoFit/>
          </a:bodyPr>
          <a:lstStyle/>
          <a:p>
            <a:pPr algn="ctr"/>
            <a:r>
              <a:rPr lang="en-US" b="1" dirty="0">
                <a:solidFill>
                  <a:schemeClr val="bg1"/>
                </a:solidFill>
              </a:rPr>
              <a:t>June</a:t>
            </a:r>
          </a:p>
        </p:txBody>
      </p:sp>
      <p:sp>
        <p:nvSpPr>
          <p:cNvPr id="70" name="Isosceles Triangle 69">
            <a:extLst>
              <a:ext uri="{FF2B5EF4-FFF2-40B4-BE49-F238E27FC236}">
                <a16:creationId xmlns:a16="http://schemas.microsoft.com/office/drawing/2014/main" id="{27B1C949-DD40-4F70-8108-D0D8CEE4E064}"/>
              </a:ext>
            </a:extLst>
          </p:cNvPr>
          <p:cNvSpPr/>
          <p:nvPr/>
        </p:nvSpPr>
        <p:spPr>
          <a:xfrm>
            <a:off x="7611078" y="3119482"/>
            <a:ext cx="516835" cy="202762"/>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E719AF83-E12A-4232-8EA9-1BC4F713E5EB}"/>
              </a:ext>
            </a:extLst>
          </p:cNvPr>
          <p:cNvSpPr/>
          <p:nvPr/>
        </p:nvSpPr>
        <p:spPr>
          <a:xfrm>
            <a:off x="4123248" y="3200681"/>
            <a:ext cx="2264336" cy="121563"/>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A5DBE64A-A891-4AB1-99F6-53C2D33343FA}"/>
              </a:ext>
            </a:extLst>
          </p:cNvPr>
          <p:cNvSpPr txBox="1"/>
          <p:nvPr/>
        </p:nvSpPr>
        <p:spPr>
          <a:xfrm>
            <a:off x="345882" y="3048165"/>
            <a:ext cx="1170328" cy="523220"/>
          </a:xfrm>
          <a:prstGeom prst="rect">
            <a:avLst/>
          </a:prstGeom>
          <a:noFill/>
        </p:spPr>
        <p:txBody>
          <a:bodyPr wrap="square" rtlCol="0">
            <a:spAutoFit/>
          </a:bodyPr>
          <a:lstStyle/>
          <a:p>
            <a:pPr algn="ctr"/>
            <a:r>
              <a:rPr lang="en-US" sz="2800" b="1" dirty="0">
                <a:solidFill>
                  <a:schemeClr val="tx2">
                    <a:lumMod val="75000"/>
                  </a:schemeClr>
                </a:solidFill>
              </a:rPr>
              <a:t>2019</a:t>
            </a:r>
          </a:p>
        </p:txBody>
      </p:sp>
      <p:sp>
        <p:nvSpPr>
          <p:cNvPr id="73" name="TextBox 72">
            <a:extLst>
              <a:ext uri="{FF2B5EF4-FFF2-40B4-BE49-F238E27FC236}">
                <a16:creationId xmlns:a16="http://schemas.microsoft.com/office/drawing/2014/main" id="{F8DCDBA0-E10B-48AF-83E5-2B9F797B2ED1}"/>
              </a:ext>
            </a:extLst>
          </p:cNvPr>
          <p:cNvSpPr txBox="1"/>
          <p:nvPr/>
        </p:nvSpPr>
        <p:spPr>
          <a:xfrm>
            <a:off x="6494992" y="2293487"/>
            <a:ext cx="1326521" cy="523220"/>
          </a:xfrm>
          <a:prstGeom prst="rect">
            <a:avLst/>
          </a:prstGeom>
          <a:noFill/>
        </p:spPr>
        <p:txBody>
          <a:bodyPr wrap="square" rtlCol="0">
            <a:spAutoFit/>
          </a:bodyPr>
          <a:lstStyle/>
          <a:p>
            <a:pPr algn="ctr"/>
            <a:r>
              <a:rPr lang="en-US" sz="2800" b="1" dirty="0">
                <a:solidFill>
                  <a:schemeClr val="tx2">
                    <a:lumMod val="75000"/>
                  </a:schemeClr>
                </a:solidFill>
              </a:rPr>
              <a:t>2020</a:t>
            </a:r>
          </a:p>
        </p:txBody>
      </p:sp>
      <p:sp>
        <p:nvSpPr>
          <p:cNvPr id="75" name="Rectangle 74">
            <a:extLst>
              <a:ext uri="{FF2B5EF4-FFF2-40B4-BE49-F238E27FC236}">
                <a16:creationId xmlns:a16="http://schemas.microsoft.com/office/drawing/2014/main" id="{B01D624A-E470-4228-B1D6-A5A5FE0E5117}"/>
              </a:ext>
            </a:extLst>
          </p:cNvPr>
          <p:cNvSpPr/>
          <p:nvPr/>
        </p:nvSpPr>
        <p:spPr>
          <a:xfrm>
            <a:off x="1515730" y="2552132"/>
            <a:ext cx="4861572" cy="8494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828638F1-A4EA-448B-B62D-3B2FE55E647D}"/>
              </a:ext>
            </a:extLst>
          </p:cNvPr>
          <p:cNvSpPr/>
          <p:nvPr/>
        </p:nvSpPr>
        <p:spPr>
          <a:xfrm>
            <a:off x="572214" y="1368096"/>
            <a:ext cx="1964282" cy="738664"/>
          </a:xfrm>
          <a:prstGeom prst="rect">
            <a:avLst/>
          </a:prstGeom>
        </p:spPr>
        <p:txBody>
          <a:bodyPr wrap="square">
            <a:spAutoFit/>
          </a:bodyPr>
          <a:lstStyle/>
          <a:p>
            <a:pPr algn="ctr"/>
            <a:r>
              <a:rPr lang="en-US" sz="1400" b="1" dirty="0"/>
              <a:t>7/8/2019</a:t>
            </a:r>
          </a:p>
          <a:p>
            <a:pPr algn="ctr"/>
            <a:r>
              <a:rPr lang="en-US" sz="1400" dirty="0"/>
              <a:t>Enrollment </a:t>
            </a:r>
          </a:p>
          <a:p>
            <a:pPr algn="ctr"/>
            <a:r>
              <a:rPr lang="en-US" sz="1400" dirty="0"/>
              <a:t>Packets Begin</a:t>
            </a:r>
          </a:p>
        </p:txBody>
      </p:sp>
      <p:sp>
        <p:nvSpPr>
          <p:cNvPr id="77" name="Isosceles Triangle 76">
            <a:extLst>
              <a:ext uri="{FF2B5EF4-FFF2-40B4-BE49-F238E27FC236}">
                <a16:creationId xmlns:a16="http://schemas.microsoft.com/office/drawing/2014/main" id="{F348EC7D-0504-4D47-9107-E48CB8628288}"/>
              </a:ext>
            </a:extLst>
          </p:cNvPr>
          <p:cNvSpPr/>
          <p:nvPr/>
        </p:nvSpPr>
        <p:spPr>
          <a:xfrm flipV="1">
            <a:off x="1253813" y="2048858"/>
            <a:ext cx="516835" cy="590462"/>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1AA971DE-5ABF-461E-AB5B-D3D1C5C35272}"/>
              </a:ext>
            </a:extLst>
          </p:cNvPr>
          <p:cNvSpPr/>
          <p:nvPr/>
        </p:nvSpPr>
        <p:spPr>
          <a:xfrm>
            <a:off x="3117365" y="3755450"/>
            <a:ext cx="2015186" cy="738664"/>
          </a:xfrm>
          <a:prstGeom prst="rect">
            <a:avLst/>
          </a:prstGeom>
        </p:spPr>
        <p:txBody>
          <a:bodyPr wrap="square" anchor="t">
            <a:spAutoFit/>
          </a:bodyPr>
          <a:lstStyle/>
          <a:p>
            <a:pPr algn="ctr"/>
            <a:r>
              <a:rPr lang="en-US" sz="1400" b="1" dirty="0"/>
              <a:t>10/01/2019</a:t>
            </a:r>
          </a:p>
          <a:p>
            <a:pPr algn="ctr"/>
            <a:r>
              <a:rPr lang="en-US" sz="1400" dirty="0"/>
              <a:t>Enrollment  </a:t>
            </a:r>
          </a:p>
          <a:p>
            <a:pPr algn="ctr"/>
            <a:r>
              <a:rPr lang="en-US" sz="1400" dirty="0"/>
              <a:t>Packets Begin</a:t>
            </a:r>
          </a:p>
        </p:txBody>
      </p:sp>
      <p:sp>
        <p:nvSpPr>
          <p:cNvPr id="79" name="Isosceles Triangle 78">
            <a:extLst>
              <a:ext uri="{FF2B5EF4-FFF2-40B4-BE49-F238E27FC236}">
                <a16:creationId xmlns:a16="http://schemas.microsoft.com/office/drawing/2014/main" id="{E76D7BA7-063F-45D1-8E4D-26C10E27D718}"/>
              </a:ext>
            </a:extLst>
          </p:cNvPr>
          <p:cNvSpPr/>
          <p:nvPr/>
        </p:nvSpPr>
        <p:spPr>
          <a:xfrm>
            <a:off x="3864747" y="3200999"/>
            <a:ext cx="516835" cy="594360"/>
          </a:xfrm>
          <a:prstGeom prs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Arrow: Up 41">
            <a:extLst>
              <a:ext uri="{FF2B5EF4-FFF2-40B4-BE49-F238E27FC236}">
                <a16:creationId xmlns:a16="http://schemas.microsoft.com/office/drawing/2014/main" id="{FD16B463-DCD3-493B-9C30-A4A42B1FFD74}"/>
              </a:ext>
            </a:extLst>
          </p:cNvPr>
          <p:cNvSpPr/>
          <p:nvPr/>
        </p:nvSpPr>
        <p:spPr bwMode="auto">
          <a:xfrm rot="10740000">
            <a:off x="4523627" y="2193407"/>
            <a:ext cx="263716" cy="320040"/>
          </a:xfrm>
          <a:prstGeom prst="upArrow">
            <a:avLst/>
          </a:prstGeom>
          <a:solidFill>
            <a:srgbClr val="FF0000"/>
          </a:solidFill>
          <a:ln w="0" algn="ctr">
            <a:solidFill>
              <a:srgbClr val="C00000"/>
            </a:solidFill>
            <a:round/>
            <a:headEnd/>
            <a:tailEnd/>
          </a:ln>
          <a:effectLst/>
        </p:spPr>
        <p:txBody>
          <a:bodyPr rtlCol="0" anchor="ctr"/>
          <a:lstStyle/>
          <a:p>
            <a:pPr algn="ctr"/>
            <a:endParaRPr lang="en-US" sz="900">
              <a:latin typeface="Calibri" pitchFamily="34" charset="0"/>
            </a:endParaRPr>
          </a:p>
        </p:txBody>
      </p:sp>
      <p:sp>
        <p:nvSpPr>
          <p:cNvPr id="51" name="Star: 5 Points 50">
            <a:extLst>
              <a:ext uri="{FF2B5EF4-FFF2-40B4-BE49-F238E27FC236}">
                <a16:creationId xmlns:a16="http://schemas.microsoft.com/office/drawing/2014/main" id="{9FBA1BF7-B4AE-459F-9885-724F6D6724EF}"/>
              </a:ext>
            </a:extLst>
          </p:cNvPr>
          <p:cNvSpPr/>
          <p:nvPr/>
        </p:nvSpPr>
        <p:spPr bwMode="auto">
          <a:xfrm>
            <a:off x="6418927" y="2757120"/>
            <a:ext cx="274320" cy="274320"/>
          </a:xfrm>
          <a:prstGeom prst="star5">
            <a:avLst/>
          </a:prstGeom>
          <a:solidFill>
            <a:srgbClr val="FFFF00"/>
          </a:solidFill>
          <a:ln w="0" algn="ctr">
            <a:solidFill>
              <a:srgbClr val="808080"/>
            </a:solidFill>
            <a:round/>
            <a:headEnd/>
            <a:tailEnd/>
          </a:ln>
          <a:effectLst/>
        </p:spPr>
        <p:txBody>
          <a:bodyPr rtlCol="0" anchor="ctr"/>
          <a:lstStyle/>
          <a:p>
            <a:pPr algn="ctr"/>
            <a:endParaRPr lang="en-US" sz="900">
              <a:latin typeface="Calibri" pitchFamily="34" charset="0"/>
            </a:endParaRPr>
          </a:p>
        </p:txBody>
      </p:sp>
      <p:sp>
        <p:nvSpPr>
          <p:cNvPr id="52" name="Star: 5 Points 51">
            <a:extLst>
              <a:ext uri="{FF2B5EF4-FFF2-40B4-BE49-F238E27FC236}">
                <a16:creationId xmlns:a16="http://schemas.microsoft.com/office/drawing/2014/main" id="{DEF66F34-7DA2-4FDA-AF01-8E05C86035B2}"/>
              </a:ext>
            </a:extLst>
          </p:cNvPr>
          <p:cNvSpPr/>
          <p:nvPr/>
        </p:nvSpPr>
        <p:spPr bwMode="auto">
          <a:xfrm>
            <a:off x="5948243" y="6229945"/>
            <a:ext cx="274320" cy="274320"/>
          </a:xfrm>
          <a:prstGeom prst="star5">
            <a:avLst/>
          </a:prstGeom>
          <a:solidFill>
            <a:srgbClr val="FFFF00"/>
          </a:solidFill>
          <a:ln w="0" algn="ctr">
            <a:solidFill>
              <a:srgbClr val="808080"/>
            </a:solidFill>
            <a:round/>
            <a:headEnd/>
            <a:tailEnd/>
          </a:ln>
          <a:effectLst/>
        </p:spPr>
        <p:txBody>
          <a:bodyPr rtlCol="0" anchor="ctr"/>
          <a:lstStyle/>
          <a:p>
            <a:pPr algn="ctr"/>
            <a:endParaRPr lang="en-US" sz="900">
              <a:latin typeface="Calibri" pitchFamily="34" charset="0"/>
            </a:endParaRPr>
          </a:p>
        </p:txBody>
      </p:sp>
      <p:sp>
        <p:nvSpPr>
          <p:cNvPr id="53" name="Rectangle 52">
            <a:extLst>
              <a:ext uri="{FF2B5EF4-FFF2-40B4-BE49-F238E27FC236}">
                <a16:creationId xmlns:a16="http://schemas.microsoft.com/office/drawing/2014/main" id="{27D9E30C-F166-429E-99F7-2521E678BDCD}"/>
              </a:ext>
            </a:extLst>
          </p:cNvPr>
          <p:cNvSpPr/>
          <p:nvPr/>
        </p:nvSpPr>
        <p:spPr>
          <a:xfrm>
            <a:off x="6222562" y="6236651"/>
            <a:ext cx="2083237" cy="307777"/>
          </a:xfrm>
          <a:prstGeom prst="rect">
            <a:avLst/>
          </a:prstGeom>
        </p:spPr>
        <p:txBody>
          <a:bodyPr wrap="square">
            <a:spAutoFit/>
          </a:bodyPr>
          <a:lstStyle/>
          <a:p>
            <a:r>
              <a:rPr lang="en-US" sz="1400" b="1" dirty="0"/>
              <a:t>Auto-Assignment</a:t>
            </a:r>
            <a:endParaRPr lang="en-US" sz="1400" dirty="0"/>
          </a:p>
        </p:txBody>
      </p:sp>
      <p:sp>
        <p:nvSpPr>
          <p:cNvPr id="3" name="Isosceles Triangle 2">
            <a:extLst>
              <a:ext uri="{FF2B5EF4-FFF2-40B4-BE49-F238E27FC236}">
                <a16:creationId xmlns:a16="http://schemas.microsoft.com/office/drawing/2014/main" id="{5E116689-70E5-4E42-8D9F-E4E37C957C07}"/>
              </a:ext>
            </a:extLst>
          </p:cNvPr>
          <p:cNvSpPr/>
          <p:nvPr/>
        </p:nvSpPr>
        <p:spPr bwMode="auto">
          <a:xfrm>
            <a:off x="2842140" y="2509437"/>
            <a:ext cx="274320" cy="182880"/>
          </a:xfrm>
          <a:prstGeom prst="triangle">
            <a:avLst/>
          </a:prstGeom>
          <a:solidFill>
            <a:srgbClr val="FFFF00"/>
          </a:solidFill>
          <a:ln w="0" algn="ctr">
            <a:solidFill>
              <a:srgbClr val="808080"/>
            </a:solidFill>
            <a:round/>
            <a:headEnd/>
            <a:tailEnd/>
          </a:ln>
          <a:effectLst/>
        </p:spPr>
        <p:txBody>
          <a:bodyPr rtlCol="0" anchor="ctr"/>
          <a:lstStyle/>
          <a:p>
            <a:pPr algn="ctr"/>
            <a:endParaRPr lang="en-US" sz="900">
              <a:latin typeface="Calibri" pitchFamily="34" charset="0"/>
            </a:endParaRPr>
          </a:p>
        </p:txBody>
      </p:sp>
      <p:sp>
        <p:nvSpPr>
          <p:cNvPr id="50" name="Isosceles Triangle 49">
            <a:extLst>
              <a:ext uri="{FF2B5EF4-FFF2-40B4-BE49-F238E27FC236}">
                <a16:creationId xmlns:a16="http://schemas.microsoft.com/office/drawing/2014/main" id="{9DBAA31C-6DFC-4601-A214-FFA788CAD1C2}"/>
              </a:ext>
            </a:extLst>
          </p:cNvPr>
          <p:cNvSpPr/>
          <p:nvPr/>
        </p:nvSpPr>
        <p:spPr bwMode="auto">
          <a:xfrm>
            <a:off x="5409820" y="3173656"/>
            <a:ext cx="274320" cy="182880"/>
          </a:xfrm>
          <a:prstGeom prst="triangle">
            <a:avLst/>
          </a:prstGeom>
          <a:solidFill>
            <a:srgbClr val="FFFF00"/>
          </a:solidFill>
          <a:ln w="0" algn="ctr">
            <a:solidFill>
              <a:srgbClr val="808080"/>
            </a:solidFill>
            <a:round/>
            <a:headEnd/>
            <a:tailEnd/>
          </a:ln>
          <a:effectLst/>
        </p:spPr>
        <p:txBody>
          <a:bodyPr rtlCol="0" anchor="ctr"/>
          <a:lstStyle/>
          <a:p>
            <a:pPr algn="ctr"/>
            <a:endParaRPr lang="en-US" sz="900">
              <a:latin typeface="Calibri" pitchFamily="34" charset="0"/>
            </a:endParaRPr>
          </a:p>
        </p:txBody>
      </p:sp>
      <p:sp>
        <p:nvSpPr>
          <p:cNvPr id="55" name="Isosceles Triangle 54">
            <a:extLst>
              <a:ext uri="{FF2B5EF4-FFF2-40B4-BE49-F238E27FC236}">
                <a16:creationId xmlns:a16="http://schemas.microsoft.com/office/drawing/2014/main" id="{F6F640C4-F18A-4379-8094-F8353518396D}"/>
              </a:ext>
            </a:extLst>
          </p:cNvPr>
          <p:cNvSpPr/>
          <p:nvPr/>
        </p:nvSpPr>
        <p:spPr bwMode="auto">
          <a:xfrm>
            <a:off x="3794969" y="6276728"/>
            <a:ext cx="274320" cy="182880"/>
          </a:xfrm>
          <a:prstGeom prst="triangle">
            <a:avLst/>
          </a:prstGeom>
          <a:solidFill>
            <a:srgbClr val="FFFF00"/>
          </a:solidFill>
          <a:ln w="0" algn="ctr">
            <a:solidFill>
              <a:srgbClr val="808080"/>
            </a:solidFill>
            <a:round/>
            <a:headEnd/>
            <a:tailEnd/>
          </a:ln>
          <a:effectLst/>
        </p:spPr>
        <p:txBody>
          <a:bodyPr rtlCol="0" anchor="ctr"/>
          <a:lstStyle/>
          <a:p>
            <a:pPr algn="ctr"/>
            <a:endParaRPr lang="en-US" sz="900">
              <a:latin typeface="Calibri" pitchFamily="34" charset="0"/>
            </a:endParaRPr>
          </a:p>
        </p:txBody>
      </p:sp>
      <p:sp>
        <p:nvSpPr>
          <p:cNvPr id="56" name="Rectangle 55">
            <a:extLst>
              <a:ext uri="{FF2B5EF4-FFF2-40B4-BE49-F238E27FC236}">
                <a16:creationId xmlns:a16="http://schemas.microsoft.com/office/drawing/2014/main" id="{AD25BAF2-C179-48A0-8ECF-354942795122}"/>
              </a:ext>
            </a:extLst>
          </p:cNvPr>
          <p:cNvSpPr/>
          <p:nvPr/>
        </p:nvSpPr>
        <p:spPr>
          <a:xfrm>
            <a:off x="4069289" y="6224246"/>
            <a:ext cx="2083237" cy="307777"/>
          </a:xfrm>
          <a:prstGeom prst="rect">
            <a:avLst/>
          </a:prstGeom>
        </p:spPr>
        <p:txBody>
          <a:bodyPr wrap="square">
            <a:spAutoFit/>
          </a:bodyPr>
          <a:lstStyle/>
          <a:p>
            <a:r>
              <a:rPr lang="en-US" sz="1400" b="1" dirty="0"/>
              <a:t>Reminder Postcard</a:t>
            </a:r>
            <a:endParaRPr lang="en-US" sz="1400" dirty="0"/>
          </a:p>
        </p:txBody>
      </p:sp>
      <p:sp>
        <p:nvSpPr>
          <p:cNvPr id="44" name="Isosceles Triangle 43">
            <a:extLst>
              <a:ext uri="{FF2B5EF4-FFF2-40B4-BE49-F238E27FC236}">
                <a16:creationId xmlns:a16="http://schemas.microsoft.com/office/drawing/2014/main" id="{20E86095-61CB-480C-8EC6-1BD0BBAEF6B1}"/>
              </a:ext>
            </a:extLst>
          </p:cNvPr>
          <p:cNvSpPr/>
          <p:nvPr/>
        </p:nvSpPr>
        <p:spPr bwMode="auto">
          <a:xfrm>
            <a:off x="5409820" y="2505364"/>
            <a:ext cx="274320" cy="182880"/>
          </a:xfrm>
          <a:prstGeom prst="triangle">
            <a:avLst/>
          </a:prstGeom>
          <a:solidFill>
            <a:srgbClr val="FFFF00"/>
          </a:solidFill>
          <a:ln w="0" algn="ctr">
            <a:solidFill>
              <a:srgbClr val="808080"/>
            </a:solidFill>
            <a:round/>
            <a:headEnd/>
            <a:tailEnd/>
          </a:ln>
          <a:effectLst/>
        </p:spPr>
        <p:txBody>
          <a:bodyPr rtlCol="0" anchor="ctr"/>
          <a:lstStyle/>
          <a:p>
            <a:pPr algn="ctr"/>
            <a:endParaRPr lang="en-US" sz="900">
              <a:latin typeface="Calibri" pitchFamily="34" charset="0"/>
            </a:endParaRPr>
          </a:p>
        </p:txBody>
      </p:sp>
      <p:sp>
        <p:nvSpPr>
          <p:cNvPr id="2" name="TextBox 1">
            <a:extLst>
              <a:ext uri="{FF2B5EF4-FFF2-40B4-BE49-F238E27FC236}">
                <a16:creationId xmlns:a16="http://schemas.microsoft.com/office/drawing/2014/main" id="{EC150FF4-8DBC-4932-B707-8365A13A0ED5}"/>
              </a:ext>
            </a:extLst>
          </p:cNvPr>
          <p:cNvSpPr txBox="1"/>
          <p:nvPr/>
        </p:nvSpPr>
        <p:spPr>
          <a:xfrm>
            <a:off x="6778902" y="846581"/>
            <a:ext cx="2160866" cy="1384995"/>
          </a:xfrm>
          <a:prstGeom prst="rect">
            <a:avLst/>
          </a:prstGeom>
          <a:noFill/>
        </p:spPr>
        <p:txBody>
          <a:bodyPr wrap="square" rtlCol="0">
            <a:spAutoFit/>
          </a:bodyPr>
          <a:lstStyle/>
          <a:p>
            <a:r>
              <a:rPr lang="en-US" sz="1400" b="1" u="sng" dirty="0">
                <a:latin typeface="Franklin Gothic Book" panose="020B0503020102020204" pitchFamily="34" charset="0"/>
              </a:rPr>
              <a:t>NEMT:</a:t>
            </a:r>
          </a:p>
          <a:p>
            <a:r>
              <a:rPr lang="en-US" sz="1400" dirty="0">
                <a:latin typeface="Franklin Gothic Book" panose="020B0503020102020204" pitchFamily="34" charset="0"/>
              </a:rPr>
              <a:t>Beneficiaries can begin contacting Health Plans on January 1, 2020 for trips scheduled on or after February 1, 2020</a:t>
            </a:r>
          </a:p>
        </p:txBody>
      </p:sp>
    </p:spTree>
    <p:extLst>
      <p:ext uri="{BB962C8B-B14F-4D97-AF65-F5344CB8AC3E}">
        <p14:creationId xmlns:p14="http://schemas.microsoft.com/office/powerpoint/2010/main" val="1635226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97FF7F-0BDF-41F7-AF22-E958AF52B11A}"/>
              </a:ext>
            </a:extLst>
          </p:cNvPr>
          <p:cNvSpPr>
            <a:spLocks noGrp="1"/>
          </p:cNvSpPr>
          <p:nvPr>
            <p:ph type="body" sz="quarter" idx="10"/>
          </p:nvPr>
        </p:nvSpPr>
        <p:spPr>
          <a:xfrm>
            <a:off x="274320" y="457200"/>
            <a:ext cx="8412480" cy="5791200"/>
          </a:xfrm>
        </p:spPr>
        <p:txBody>
          <a:bodyPr vert="horz" lIns="91440" tIns="45720" rIns="91440" bIns="45720" rtlCol="0" anchor="t">
            <a:noAutofit/>
          </a:bodyPr>
          <a:lstStyle/>
          <a:p>
            <a:pPr marL="0" indent="0">
              <a:spcBef>
                <a:spcPts val="600"/>
              </a:spcBef>
              <a:spcAft>
                <a:spcPts val="600"/>
              </a:spcAft>
              <a:buNone/>
            </a:pPr>
            <a:r>
              <a:rPr lang="en-US" sz="2400" dirty="0">
                <a:latin typeface="Franklin Gothic Medium"/>
              </a:rPr>
              <a:t>Phase 2 Open Enrollment began Monday, October 14</a:t>
            </a:r>
          </a:p>
          <a:p>
            <a:pPr lvl="1">
              <a:spcBef>
                <a:spcPts val="600"/>
              </a:spcBef>
              <a:spcAft>
                <a:spcPts val="600"/>
              </a:spcAft>
            </a:pPr>
            <a:r>
              <a:rPr lang="en-US" sz="2000" dirty="0">
                <a:latin typeface="Franklin Gothic Medium"/>
              </a:rPr>
              <a:t>Enrollment packets were mailed beginning September 30</a:t>
            </a:r>
          </a:p>
          <a:p>
            <a:pPr lvl="1">
              <a:spcBef>
                <a:spcPts val="600"/>
              </a:spcBef>
              <a:spcAft>
                <a:spcPts val="600"/>
              </a:spcAft>
            </a:pPr>
            <a:r>
              <a:rPr lang="en-US" sz="2000" dirty="0">
                <a:latin typeface="Franklin Gothic Medium"/>
              </a:rPr>
              <a:t>All enrollment packets were mailed for beneficiaries in Regions 1, 3, 5, and 6 with eligibility through February 2020 or later.</a:t>
            </a:r>
          </a:p>
          <a:p>
            <a:pPr lvl="1">
              <a:spcBef>
                <a:spcPts val="600"/>
              </a:spcBef>
              <a:spcAft>
                <a:spcPts val="600"/>
              </a:spcAft>
            </a:pPr>
            <a:r>
              <a:rPr lang="en-US" sz="2000" dirty="0">
                <a:latin typeface="Franklin Gothic Medium"/>
              </a:rPr>
              <a:t>As </a:t>
            </a:r>
            <a:r>
              <a:rPr lang="en-US" sz="2000" dirty="0" err="1">
                <a:latin typeface="Franklin Gothic Medium"/>
              </a:rPr>
              <a:t>recertifcations</a:t>
            </a:r>
            <a:r>
              <a:rPr lang="en-US" sz="2000" dirty="0">
                <a:latin typeface="Franklin Gothic Medium"/>
              </a:rPr>
              <a:t> are completed, those Mandatory or Exempt beneficiaries with eligibility ending prior to February 1, 2020 will receive notices</a:t>
            </a:r>
          </a:p>
          <a:p>
            <a:pPr lvl="1">
              <a:spcBef>
                <a:spcPts val="600"/>
              </a:spcBef>
              <a:spcAft>
                <a:spcPts val="600"/>
              </a:spcAft>
            </a:pPr>
            <a:r>
              <a:rPr lang="en-US" sz="2000" dirty="0">
                <a:latin typeface="Franklin Gothic Medium"/>
              </a:rPr>
              <a:t>All contact information may be found in the County Playbook under the Enrollment tab at </a:t>
            </a:r>
            <a:r>
              <a:rPr lang="en-US" sz="2000" dirty="0">
                <a:latin typeface="Franklin Gothic Medium"/>
                <a:hlinkClick r:id="rId3"/>
              </a:rPr>
              <a:t>https://medicaid.ncdhhs.gov/counties/county-playbook-medicaid-managed-care/county-playbook-enrollment-materials</a:t>
            </a:r>
            <a:r>
              <a:rPr lang="en-US" sz="2000" dirty="0">
                <a:latin typeface="Franklin Gothic Medium"/>
              </a:rPr>
              <a:t> </a:t>
            </a:r>
          </a:p>
          <a:p>
            <a:pPr>
              <a:spcBef>
                <a:spcPts val="600"/>
              </a:spcBef>
              <a:spcAft>
                <a:spcPts val="600"/>
              </a:spcAft>
            </a:pPr>
            <a:r>
              <a:rPr lang="en-US" sz="2400" dirty="0">
                <a:highlight>
                  <a:srgbClr val="FFFF00"/>
                </a:highlight>
                <a:latin typeface="Franklin Gothic Medium"/>
              </a:rPr>
              <a:t>Open Enrollment for ALL counties will end December 13</a:t>
            </a:r>
          </a:p>
        </p:txBody>
      </p:sp>
      <p:sp>
        <p:nvSpPr>
          <p:cNvPr id="6" name="Title 5">
            <a:extLst>
              <a:ext uri="{FF2B5EF4-FFF2-40B4-BE49-F238E27FC236}">
                <a16:creationId xmlns:a16="http://schemas.microsoft.com/office/drawing/2014/main" id="{171AC6D3-3E6E-49FC-B890-CDDD489FD41F}"/>
              </a:ext>
            </a:extLst>
          </p:cNvPr>
          <p:cNvSpPr>
            <a:spLocks noGrp="1"/>
          </p:cNvSpPr>
          <p:nvPr>
            <p:ph type="title"/>
          </p:nvPr>
        </p:nvSpPr>
        <p:spPr>
          <a:xfrm>
            <a:off x="274320" y="0"/>
            <a:ext cx="8717280" cy="548640"/>
          </a:xfrm>
        </p:spPr>
        <p:txBody>
          <a:bodyPr vert="horz" lIns="91440" tIns="45720" rIns="91440" bIns="45720" rtlCol="0" anchor="t">
            <a:noAutofit/>
          </a:bodyPr>
          <a:lstStyle/>
          <a:p>
            <a:r>
              <a:rPr lang="en-US" sz="2800" b="1" dirty="0">
                <a:solidFill>
                  <a:srgbClr val="002060"/>
                </a:solidFill>
              </a:rPr>
              <a:t>Open Enrollment – Managed Care </a:t>
            </a:r>
            <a:endParaRPr lang="en-US" sz="2400" b="1" dirty="0">
              <a:solidFill>
                <a:schemeClr val="accent5">
                  <a:lumMod val="50000"/>
                </a:schemeClr>
              </a:solidFill>
            </a:endParaRPr>
          </a:p>
        </p:txBody>
      </p:sp>
      <p:sp>
        <p:nvSpPr>
          <p:cNvPr id="7" name="Footer Placeholder 3">
            <a:extLst>
              <a:ext uri="{FF2B5EF4-FFF2-40B4-BE49-F238E27FC236}">
                <a16:creationId xmlns:a16="http://schemas.microsoft.com/office/drawing/2014/main" id="{E8001BEE-7F49-41DD-BE85-F393C98BE89F}"/>
              </a:ext>
            </a:extLst>
          </p:cNvPr>
          <p:cNvSpPr>
            <a:spLocks noGrp="1"/>
          </p:cNvSpPr>
          <p:nvPr>
            <p:ph type="ftr" sz="quarter" idx="13"/>
          </p:nvPr>
        </p:nvSpPr>
        <p:spPr>
          <a:xfrm>
            <a:off x="274320" y="6573308"/>
            <a:ext cx="7682971" cy="284692"/>
          </a:xfrm>
        </p:spPr>
        <p:txBody>
          <a:bodyPr/>
          <a:lstStyle/>
          <a:p>
            <a:r>
              <a:rPr lang="en-US" dirty="0">
                <a:solidFill>
                  <a:prstClr val="black"/>
                </a:solidFill>
              </a:rPr>
              <a:t>Medicaid | OCTOBER 2019</a:t>
            </a:r>
          </a:p>
        </p:txBody>
      </p:sp>
      <p:sp>
        <p:nvSpPr>
          <p:cNvPr id="8" name="Slide Number Placeholder 4">
            <a:extLst>
              <a:ext uri="{FF2B5EF4-FFF2-40B4-BE49-F238E27FC236}">
                <a16:creationId xmlns:a16="http://schemas.microsoft.com/office/drawing/2014/main" id="{55EE1CCE-14F9-40D7-AB52-58896F496ED6}"/>
              </a:ext>
            </a:extLst>
          </p:cNvPr>
          <p:cNvSpPr>
            <a:spLocks noGrp="1"/>
          </p:cNvSpPr>
          <p:nvPr>
            <p:ph type="sldNum" sz="quarter" idx="14"/>
          </p:nvPr>
        </p:nvSpPr>
        <p:spPr>
          <a:xfrm>
            <a:off x="8305800" y="6573308"/>
            <a:ext cx="564098" cy="284692"/>
          </a:xfrm>
        </p:spPr>
        <p:txBody>
          <a:bodyPr/>
          <a:lstStyle/>
          <a:p>
            <a:fld id="{11F27F3A-B3E9-41ED-AF8F-A365F10BB65F}" type="slidenum">
              <a:rPr lang="en-US" smtClean="0"/>
              <a:pPr/>
              <a:t>4</a:t>
            </a:fld>
            <a:endParaRPr lang="en-US" dirty="0"/>
          </a:p>
        </p:txBody>
      </p:sp>
    </p:spTree>
    <p:extLst>
      <p:ext uri="{BB962C8B-B14F-4D97-AF65-F5344CB8AC3E}">
        <p14:creationId xmlns:p14="http://schemas.microsoft.com/office/powerpoint/2010/main" val="2505425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97FF7F-0BDF-41F7-AF22-E958AF52B11A}"/>
              </a:ext>
            </a:extLst>
          </p:cNvPr>
          <p:cNvSpPr>
            <a:spLocks noGrp="1"/>
          </p:cNvSpPr>
          <p:nvPr>
            <p:ph type="body" sz="quarter" idx="10"/>
          </p:nvPr>
        </p:nvSpPr>
        <p:spPr>
          <a:xfrm>
            <a:off x="274320" y="457200"/>
            <a:ext cx="8595360" cy="5943600"/>
          </a:xfrm>
        </p:spPr>
        <p:txBody>
          <a:bodyPr vert="horz" lIns="91440" tIns="45720" rIns="91440" bIns="45720" rtlCol="0" anchor="t">
            <a:noAutofit/>
          </a:bodyPr>
          <a:lstStyle/>
          <a:p>
            <a:pPr>
              <a:spcBef>
                <a:spcPts val="600"/>
              </a:spcBef>
              <a:spcAft>
                <a:spcPts val="600"/>
              </a:spcAft>
            </a:pPr>
            <a:r>
              <a:rPr lang="en-US" sz="2000" dirty="0">
                <a:latin typeface="Franklin Gothic Medium"/>
              </a:rPr>
              <a:t>Phase 2 Enrollment Broker Outreach onsite support are being rolled out in three waves:</a:t>
            </a:r>
          </a:p>
          <a:p>
            <a:pPr lvl="1">
              <a:spcBef>
                <a:spcPts val="600"/>
              </a:spcBef>
              <a:spcAft>
                <a:spcPts val="600"/>
              </a:spcAft>
            </a:pPr>
            <a:r>
              <a:rPr lang="en-US" sz="2000" dirty="0">
                <a:latin typeface="Franklin Gothic Medium"/>
              </a:rPr>
              <a:t>October 14</a:t>
            </a:r>
          </a:p>
          <a:p>
            <a:pPr lvl="1">
              <a:spcBef>
                <a:spcPts val="600"/>
              </a:spcBef>
              <a:spcAft>
                <a:spcPts val="600"/>
              </a:spcAft>
            </a:pPr>
            <a:r>
              <a:rPr lang="en-US" sz="2000" dirty="0">
                <a:latin typeface="Franklin Gothic Medium"/>
              </a:rPr>
              <a:t>October 21</a:t>
            </a:r>
          </a:p>
          <a:p>
            <a:pPr lvl="1">
              <a:spcBef>
                <a:spcPts val="600"/>
              </a:spcBef>
              <a:spcAft>
                <a:spcPts val="600"/>
              </a:spcAft>
            </a:pPr>
            <a:r>
              <a:rPr lang="en-US" sz="2000" dirty="0">
                <a:latin typeface="Franklin Gothic Medium"/>
              </a:rPr>
              <a:t>October 28 – All counties expected to have support</a:t>
            </a:r>
          </a:p>
          <a:p>
            <a:pPr>
              <a:spcBef>
                <a:spcPts val="600"/>
              </a:spcBef>
              <a:spcAft>
                <a:spcPts val="600"/>
              </a:spcAft>
            </a:pPr>
            <a:r>
              <a:rPr lang="en-US" sz="2000" dirty="0">
                <a:latin typeface="Franklin Gothic Medium"/>
              </a:rPr>
              <a:t>Directors are contacted the week prior by EB DSS Liaison to work out details, reporting location, etc.</a:t>
            </a:r>
          </a:p>
          <a:p>
            <a:pPr>
              <a:spcBef>
                <a:spcPts val="600"/>
              </a:spcBef>
              <a:spcAft>
                <a:spcPts val="600"/>
              </a:spcAft>
            </a:pPr>
            <a:r>
              <a:rPr lang="en-US" sz="2000" dirty="0">
                <a:latin typeface="Franklin Gothic Medium"/>
              </a:rPr>
              <a:t>Please review listserv message sent 10/9:</a:t>
            </a:r>
          </a:p>
          <a:p>
            <a:pPr lvl="1">
              <a:spcBef>
                <a:spcPts val="600"/>
              </a:spcBef>
              <a:spcAft>
                <a:spcPts val="600"/>
              </a:spcAft>
            </a:pPr>
            <a:r>
              <a:rPr lang="en-US" sz="2000" dirty="0">
                <a:latin typeface="Franklin Gothic Medium"/>
              </a:rPr>
              <a:t>Total number of outreach specialists designated for each county</a:t>
            </a:r>
          </a:p>
          <a:p>
            <a:pPr lvl="1">
              <a:spcBef>
                <a:spcPts val="600"/>
              </a:spcBef>
              <a:spcAft>
                <a:spcPts val="600"/>
              </a:spcAft>
            </a:pPr>
            <a:r>
              <a:rPr lang="en-US" sz="2000" dirty="0">
                <a:latin typeface="Franklin Gothic Medium"/>
              </a:rPr>
              <a:t>Required arrangements needed for Outreach Specialist</a:t>
            </a:r>
          </a:p>
        </p:txBody>
      </p:sp>
      <p:sp>
        <p:nvSpPr>
          <p:cNvPr id="6" name="Title 5">
            <a:extLst>
              <a:ext uri="{FF2B5EF4-FFF2-40B4-BE49-F238E27FC236}">
                <a16:creationId xmlns:a16="http://schemas.microsoft.com/office/drawing/2014/main" id="{171AC6D3-3E6E-49FC-B890-CDDD489FD41F}"/>
              </a:ext>
            </a:extLst>
          </p:cNvPr>
          <p:cNvSpPr>
            <a:spLocks noGrp="1"/>
          </p:cNvSpPr>
          <p:nvPr>
            <p:ph type="title"/>
          </p:nvPr>
        </p:nvSpPr>
        <p:spPr>
          <a:xfrm>
            <a:off x="274320" y="0"/>
            <a:ext cx="8717280" cy="548640"/>
          </a:xfrm>
        </p:spPr>
        <p:txBody>
          <a:bodyPr vert="horz" lIns="91440" tIns="45720" rIns="91440" bIns="45720" rtlCol="0" anchor="t">
            <a:noAutofit/>
          </a:bodyPr>
          <a:lstStyle/>
          <a:p>
            <a:r>
              <a:rPr lang="en-US" sz="2800" b="1" dirty="0">
                <a:solidFill>
                  <a:srgbClr val="002060"/>
                </a:solidFill>
              </a:rPr>
              <a:t>EB Outreach Specialist Onsite Support</a:t>
            </a:r>
            <a:endParaRPr lang="en-US" sz="2400" b="1" dirty="0">
              <a:solidFill>
                <a:schemeClr val="accent5">
                  <a:lumMod val="50000"/>
                </a:schemeClr>
              </a:solidFill>
            </a:endParaRPr>
          </a:p>
        </p:txBody>
      </p:sp>
      <p:sp>
        <p:nvSpPr>
          <p:cNvPr id="7" name="Footer Placeholder 3">
            <a:extLst>
              <a:ext uri="{FF2B5EF4-FFF2-40B4-BE49-F238E27FC236}">
                <a16:creationId xmlns:a16="http://schemas.microsoft.com/office/drawing/2014/main" id="{E8001BEE-7F49-41DD-BE85-F393C98BE89F}"/>
              </a:ext>
            </a:extLst>
          </p:cNvPr>
          <p:cNvSpPr>
            <a:spLocks noGrp="1"/>
          </p:cNvSpPr>
          <p:nvPr>
            <p:ph type="ftr" sz="quarter" idx="13"/>
          </p:nvPr>
        </p:nvSpPr>
        <p:spPr>
          <a:xfrm>
            <a:off x="274320" y="6573308"/>
            <a:ext cx="7682971" cy="284692"/>
          </a:xfrm>
        </p:spPr>
        <p:txBody>
          <a:bodyPr/>
          <a:lstStyle/>
          <a:p>
            <a:r>
              <a:rPr lang="en-US" dirty="0">
                <a:solidFill>
                  <a:prstClr val="black"/>
                </a:solidFill>
              </a:rPr>
              <a:t>Medicaid | OCTOBER 2019</a:t>
            </a:r>
          </a:p>
        </p:txBody>
      </p:sp>
      <p:sp>
        <p:nvSpPr>
          <p:cNvPr id="8" name="Slide Number Placeholder 4">
            <a:extLst>
              <a:ext uri="{FF2B5EF4-FFF2-40B4-BE49-F238E27FC236}">
                <a16:creationId xmlns:a16="http://schemas.microsoft.com/office/drawing/2014/main" id="{55EE1CCE-14F9-40D7-AB52-58896F496ED6}"/>
              </a:ext>
            </a:extLst>
          </p:cNvPr>
          <p:cNvSpPr>
            <a:spLocks noGrp="1"/>
          </p:cNvSpPr>
          <p:nvPr>
            <p:ph type="sldNum" sz="quarter" idx="14"/>
          </p:nvPr>
        </p:nvSpPr>
        <p:spPr>
          <a:xfrm>
            <a:off x="8305800" y="6573308"/>
            <a:ext cx="564098" cy="284692"/>
          </a:xfrm>
        </p:spPr>
        <p:txBody>
          <a:bodyPr/>
          <a:lstStyle/>
          <a:p>
            <a:fld id="{11F27F3A-B3E9-41ED-AF8F-A365F10BB65F}" type="slidenum">
              <a:rPr lang="en-US" smtClean="0"/>
              <a:pPr/>
              <a:t>5</a:t>
            </a:fld>
            <a:endParaRPr lang="en-US" dirty="0"/>
          </a:p>
        </p:txBody>
      </p:sp>
      <p:sp>
        <p:nvSpPr>
          <p:cNvPr id="3" name="Rectangle 2">
            <a:extLst>
              <a:ext uri="{FF2B5EF4-FFF2-40B4-BE49-F238E27FC236}">
                <a16:creationId xmlns:a16="http://schemas.microsoft.com/office/drawing/2014/main" id="{1C1F8ECF-169C-45AA-A56C-740A02BB7106}"/>
              </a:ext>
            </a:extLst>
          </p:cNvPr>
          <p:cNvSpPr/>
          <p:nvPr/>
        </p:nvSpPr>
        <p:spPr>
          <a:xfrm>
            <a:off x="380782" y="4701950"/>
            <a:ext cx="8488898" cy="1785104"/>
          </a:xfrm>
          <a:prstGeom prst="rect">
            <a:avLst/>
          </a:prstGeom>
          <a:ln w="38100">
            <a:solidFill>
              <a:srgbClr val="002060"/>
            </a:solidFill>
          </a:ln>
        </p:spPr>
        <p:txBody>
          <a:bodyPr wrap="square">
            <a:spAutoFit/>
          </a:bodyPr>
          <a:lstStyle/>
          <a:p>
            <a:pPr algn="ctr">
              <a:spcBef>
                <a:spcPts val="600"/>
              </a:spcBef>
              <a:spcAft>
                <a:spcPts val="600"/>
              </a:spcAft>
            </a:pPr>
            <a:r>
              <a:rPr lang="en-US" b="1" u="sng" dirty="0">
                <a:latin typeface="Franklin Gothic Medium"/>
              </a:rPr>
              <a:t>Reminders</a:t>
            </a:r>
            <a:endParaRPr lang="en-US" u="sng" dirty="0">
              <a:latin typeface="Franklin Gothic Medium"/>
            </a:endParaRPr>
          </a:p>
          <a:p>
            <a:pPr marL="285750" indent="-285750">
              <a:spcBef>
                <a:spcPts val="600"/>
              </a:spcBef>
              <a:spcAft>
                <a:spcPts val="600"/>
              </a:spcAft>
              <a:buFont typeface="Arial" panose="020B0604020202020204" pitchFamily="34" charset="0"/>
              <a:buChar char="•"/>
            </a:pPr>
            <a:r>
              <a:rPr lang="en-US" dirty="0">
                <a:latin typeface="Franklin Gothic Medium"/>
              </a:rPr>
              <a:t>Outreach Specialists in the DSS are for beneficiaries who physically come to the DSS for enrollment assistance.  </a:t>
            </a:r>
          </a:p>
          <a:p>
            <a:pPr marL="285750" indent="-285750">
              <a:spcBef>
                <a:spcPts val="600"/>
              </a:spcBef>
              <a:spcAft>
                <a:spcPts val="600"/>
              </a:spcAft>
              <a:buFont typeface="Arial" panose="020B0604020202020204" pitchFamily="34" charset="0"/>
              <a:buChar char="•"/>
            </a:pPr>
            <a:r>
              <a:rPr lang="en-US" dirty="0">
                <a:latin typeface="Franklin Gothic Medium"/>
              </a:rPr>
              <a:t>Transfer/refer all appropriate phone calls to Enrollment Broker Call Center at </a:t>
            </a:r>
            <a:r>
              <a:rPr lang="en-US" dirty="0"/>
              <a:t>833-870-5500</a:t>
            </a:r>
            <a:endParaRPr lang="en-US" dirty="0">
              <a:latin typeface="Franklin Gothic Medium"/>
            </a:endParaRPr>
          </a:p>
        </p:txBody>
      </p:sp>
    </p:spTree>
    <p:extLst>
      <p:ext uri="{BB962C8B-B14F-4D97-AF65-F5344CB8AC3E}">
        <p14:creationId xmlns:p14="http://schemas.microsoft.com/office/powerpoint/2010/main" val="2649485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97FF7F-0BDF-41F7-AF22-E958AF52B11A}"/>
              </a:ext>
            </a:extLst>
          </p:cNvPr>
          <p:cNvSpPr>
            <a:spLocks noGrp="1"/>
          </p:cNvSpPr>
          <p:nvPr>
            <p:ph type="body" sz="quarter" idx="10"/>
          </p:nvPr>
        </p:nvSpPr>
        <p:spPr>
          <a:xfrm>
            <a:off x="627856" y="914400"/>
            <a:ext cx="7888288" cy="4592638"/>
          </a:xfrm>
          <a:ln w="38100">
            <a:solidFill>
              <a:srgbClr val="002060"/>
            </a:solidFill>
          </a:ln>
        </p:spPr>
        <p:txBody>
          <a:bodyPr vert="horz" lIns="91440" tIns="45720" rIns="91440" bIns="45720" rtlCol="0" anchor="t">
            <a:noAutofit/>
          </a:bodyPr>
          <a:lstStyle/>
          <a:p>
            <a:pPr marL="0" indent="0" algn="ctr">
              <a:spcBef>
                <a:spcPts val="600"/>
              </a:spcBef>
              <a:spcAft>
                <a:spcPts val="600"/>
              </a:spcAft>
              <a:buNone/>
            </a:pPr>
            <a:r>
              <a:rPr lang="en-US" b="1" dirty="0">
                <a:latin typeface="Franklin Gothic Medium"/>
              </a:rPr>
              <a:t>Providers have deadline of November 15 to submit signed contracts to Health Plans in order to be included in the auto-assignment process beginning December 16</a:t>
            </a:r>
            <a:r>
              <a:rPr lang="en-US" b="1" baseline="30000" dirty="0">
                <a:latin typeface="Franklin Gothic Medium"/>
              </a:rPr>
              <a:t>th</a:t>
            </a:r>
            <a:br>
              <a:rPr lang="en-US" b="1" baseline="30000" dirty="0">
                <a:latin typeface="Franklin Gothic Medium"/>
              </a:rPr>
            </a:br>
            <a:endParaRPr lang="en-US" b="1" baseline="30000" dirty="0">
              <a:latin typeface="Franklin Gothic Medium"/>
            </a:endParaRPr>
          </a:p>
          <a:p>
            <a:pPr lvl="1">
              <a:spcBef>
                <a:spcPts val="600"/>
              </a:spcBef>
              <a:spcAft>
                <a:spcPts val="600"/>
              </a:spcAft>
              <a:buFont typeface="Arial" panose="020B0604020202020204" pitchFamily="34" charset="0"/>
              <a:buChar char="•"/>
            </a:pPr>
            <a:r>
              <a:rPr lang="en-US" sz="3200" b="1" baseline="30000" dirty="0">
                <a:latin typeface="Franklin Gothic Medium"/>
              </a:rPr>
              <a:t>Providers notified via Special Bulletin</a:t>
            </a:r>
          </a:p>
          <a:p>
            <a:pPr lvl="1">
              <a:spcBef>
                <a:spcPts val="600"/>
              </a:spcBef>
              <a:spcAft>
                <a:spcPts val="600"/>
              </a:spcAft>
              <a:buFont typeface="Arial" panose="020B0604020202020204" pitchFamily="34" charset="0"/>
              <a:buChar char="•"/>
            </a:pPr>
            <a:r>
              <a:rPr lang="en-US" sz="3200" b="1" baseline="30000" dirty="0">
                <a:latin typeface="Franklin Gothic Medium"/>
              </a:rPr>
              <a:t>Refer providers to the Provider Tab on the NC Medicaid website</a:t>
            </a:r>
          </a:p>
          <a:p>
            <a:pPr lvl="2">
              <a:spcBef>
                <a:spcPts val="600"/>
              </a:spcBef>
              <a:spcAft>
                <a:spcPts val="600"/>
              </a:spcAft>
            </a:pPr>
            <a:r>
              <a:rPr lang="en-US" sz="2800" b="1" baseline="30000" dirty="0">
                <a:latin typeface="Franklin Gothic Medium"/>
              </a:rPr>
              <a:t>Provider Playbook for Managed Care contains training courses, readiness materials, and other helpful resources</a:t>
            </a:r>
          </a:p>
          <a:p>
            <a:pPr lvl="1">
              <a:spcBef>
                <a:spcPts val="600"/>
              </a:spcBef>
              <a:spcAft>
                <a:spcPts val="600"/>
              </a:spcAft>
            </a:pPr>
            <a:endParaRPr lang="en-US" sz="2000" b="1" dirty="0">
              <a:latin typeface="Franklin Gothic Medium"/>
            </a:endParaRPr>
          </a:p>
        </p:txBody>
      </p:sp>
      <p:sp>
        <p:nvSpPr>
          <p:cNvPr id="6" name="Title 5">
            <a:extLst>
              <a:ext uri="{FF2B5EF4-FFF2-40B4-BE49-F238E27FC236}">
                <a16:creationId xmlns:a16="http://schemas.microsoft.com/office/drawing/2014/main" id="{171AC6D3-3E6E-49FC-B890-CDDD489FD41F}"/>
              </a:ext>
            </a:extLst>
          </p:cNvPr>
          <p:cNvSpPr>
            <a:spLocks noGrp="1"/>
          </p:cNvSpPr>
          <p:nvPr>
            <p:ph type="title"/>
          </p:nvPr>
        </p:nvSpPr>
        <p:spPr>
          <a:xfrm>
            <a:off x="274320" y="0"/>
            <a:ext cx="8717280" cy="548640"/>
          </a:xfrm>
        </p:spPr>
        <p:txBody>
          <a:bodyPr vert="horz" lIns="91440" tIns="45720" rIns="91440" bIns="45720" rtlCol="0" anchor="t">
            <a:noAutofit/>
          </a:bodyPr>
          <a:lstStyle/>
          <a:p>
            <a:r>
              <a:rPr lang="en-US" sz="2800" b="1" dirty="0">
                <a:solidFill>
                  <a:srgbClr val="002060"/>
                </a:solidFill>
              </a:rPr>
              <a:t>Provider Enrollment Deadline for Auto-assignment</a:t>
            </a:r>
            <a:endParaRPr lang="en-US" sz="2400" b="1" dirty="0">
              <a:solidFill>
                <a:schemeClr val="accent5">
                  <a:lumMod val="50000"/>
                </a:schemeClr>
              </a:solidFill>
            </a:endParaRPr>
          </a:p>
        </p:txBody>
      </p:sp>
      <p:sp>
        <p:nvSpPr>
          <p:cNvPr id="7" name="Footer Placeholder 3">
            <a:extLst>
              <a:ext uri="{FF2B5EF4-FFF2-40B4-BE49-F238E27FC236}">
                <a16:creationId xmlns:a16="http://schemas.microsoft.com/office/drawing/2014/main" id="{E8001BEE-7F49-41DD-BE85-F393C98BE89F}"/>
              </a:ext>
            </a:extLst>
          </p:cNvPr>
          <p:cNvSpPr>
            <a:spLocks noGrp="1"/>
          </p:cNvSpPr>
          <p:nvPr>
            <p:ph type="ftr" sz="quarter" idx="13"/>
          </p:nvPr>
        </p:nvSpPr>
        <p:spPr>
          <a:xfrm>
            <a:off x="274320" y="6573308"/>
            <a:ext cx="7682971" cy="284692"/>
          </a:xfrm>
        </p:spPr>
        <p:txBody>
          <a:bodyPr/>
          <a:lstStyle/>
          <a:p>
            <a:r>
              <a:rPr lang="en-US" dirty="0">
                <a:solidFill>
                  <a:prstClr val="black"/>
                </a:solidFill>
              </a:rPr>
              <a:t>Medicaid | OCTOBER 2019</a:t>
            </a:r>
          </a:p>
        </p:txBody>
      </p:sp>
      <p:sp>
        <p:nvSpPr>
          <p:cNvPr id="8" name="Slide Number Placeholder 4">
            <a:extLst>
              <a:ext uri="{FF2B5EF4-FFF2-40B4-BE49-F238E27FC236}">
                <a16:creationId xmlns:a16="http://schemas.microsoft.com/office/drawing/2014/main" id="{55EE1CCE-14F9-40D7-AB52-58896F496ED6}"/>
              </a:ext>
            </a:extLst>
          </p:cNvPr>
          <p:cNvSpPr>
            <a:spLocks noGrp="1"/>
          </p:cNvSpPr>
          <p:nvPr>
            <p:ph type="sldNum" sz="quarter" idx="14"/>
          </p:nvPr>
        </p:nvSpPr>
        <p:spPr>
          <a:xfrm>
            <a:off x="8305800" y="6573308"/>
            <a:ext cx="564098" cy="284692"/>
          </a:xfrm>
        </p:spPr>
        <p:txBody>
          <a:bodyPr/>
          <a:lstStyle/>
          <a:p>
            <a:fld id="{11F27F3A-B3E9-41ED-AF8F-A365F10BB65F}" type="slidenum">
              <a:rPr lang="en-US" smtClean="0"/>
              <a:pPr/>
              <a:t>6</a:t>
            </a:fld>
            <a:endParaRPr lang="en-US" dirty="0"/>
          </a:p>
        </p:txBody>
      </p:sp>
    </p:spTree>
    <p:extLst>
      <p:ext uri="{BB962C8B-B14F-4D97-AF65-F5344CB8AC3E}">
        <p14:creationId xmlns:p14="http://schemas.microsoft.com/office/powerpoint/2010/main" val="394470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97FF7F-0BDF-41F7-AF22-E958AF52B11A}"/>
              </a:ext>
            </a:extLst>
          </p:cNvPr>
          <p:cNvSpPr>
            <a:spLocks noGrp="1"/>
          </p:cNvSpPr>
          <p:nvPr>
            <p:ph type="body" sz="quarter" idx="10"/>
          </p:nvPr>
        </p:nvSpPr>
        <p:spPr>
          <a:xfrm>
            <a:off x="274320" y="685800"/>
            <a:ext cx="8412480" cy="5715000"/>
          </a:xfrm>
        </p:spPr>
        <p:txBody>
          <a:bodyPr vert="horz" lIns="91440" tIns="45720" rIns="91440" bIns="45720" rtlCol="0" anchor="t">
            <a:noAutofit/>
          </a:bodyPr>
          <a:lstStyle/>
          <a:p>
            <a:pPr marL="0" indent="0">
              <a:buNone/>
            </a:pPr>
            <a:r>
              <a:rPr lang="en-US" sz="2400" dirty="0"/>
              <a:t>On October 8, 2019, DHHS announced that in addition to counties in regions 3 and 5, Medicaid beneficiaries Region 4 counties will have the option to choose Carolina Complete Health, Inc. as their health plan: </a:t>
            </a:r>
          </a:p>
          <a:p>
            <a:pPr lvl="1"/>
            <a:r>
              <a:rPr lang="en-US" sz="2000" dirty="0"/>
              <a:t>Alamance, Caswell, Chatham, Durham, Franklin, Granville, Johnston, Nash, Orange, Person, Vance, Wake, Warren, and Wilson.</a:t>
            </a:r>
          </a:p>
          <a:p>
            <a:r>
              <a:rPr lang="en-US" sz="2400" dirty="0"/>
              <a:t>If a beneficiary reaches out with questions, please refer them to call the Medicaid Managed Care Call Center at 833-870-5500</a:t>
            </a:r>
          </a:p>
          <a:p>
            <a:r>
              <a:rPr lang="en-US" sz="2400" dirty="0"/>
              <a:t>Please look for upcoming Weekly Communication emails for more information </a:t>
            </a:r>
          </a:p>
          <a:p>
            <a:r>
              <a:rPr lang="en-US" sz="2400" dirty="0"/>
              <a:t> Web sites, comparison chart</a:t>
            </a:r>
          </a:p>
        </p:txBody>
      </p:sp>
      <p:sp>
        <p:nvSpPr>
          <p:cNvPr id="6" name="Title 5">
            <a:extLst>
              <a:ext uri="{FF2B5EF4-FFF2-40B4-BE49-F238E27FC236}">
                <a16:creationId xmlns:a16="http://schemas.microsoft.com/office/drawing/2014/main" id="{171AC6D3-3E6E-49FC-B890-CDDD489FD41F}"/>
              </a:ext>
            </a:extLst>
          </p:cNvPr>
          <p:cNvSpPr>
            <a:spLocks noGrp="1"/>
          </p:cNvSpPr>
          <p:nvPr>
            <p:ph type="title"/>
          </p:nvPr>
        </p:nvSpPr>
        <p:spPr>
          <a:xfrm>
            <a:off x="274320" y="0"/>
            <a:ext cx="8717280" cy="548640"/>
          </a:xfrm>
        </p:spPr>
        <p:txBody>
          <a:bodyPr vert="horz" lIns="91440" tIns="45720" rIns="91440" bIns="45720" rtlCol="0" anchor="t">
            <a:noAutofit/>
          </a:bodyPr>
          <a:lstStyle/>
          <a:p>
            <a:r>
              <a:rPr lang="en-US" sz="2800" b="1" dirty="0">
                <a:solidFill>
                  <a:srgbClr val="002060"/>
                </a:solidFill>
              </a:rPr>
              <a:t>Carolina Complete Health – Now covering Region 3, 4, and 5</a:t>
            </a:r>
            <a:endParaRPr lang="en-US" sz="2400" b="1" dirty="0">
              <a:solidFill>
                <a:schemeClr val="accent5">
                  <a:lumMod val="50000"/>
                </a:schemeClr>
              </a:solidFill>
            </a:endParaRPr>
          </a:p>
        </p:txBody>
      </p:sp>
      <p:sp>
        <p:nvSpPr>
          <p:cNvPr id="7" name="Footer Placeholder 3">
            <a:extLst>
              <a:ext uri="{FF2B5EF4-FFF2-40B4-BE49-F238E27FC236}">
                <a16:creationId xmlns:a16="http://schemas.microsoft.com/office/drawing/2014/main" id="{E8001BEE-7F49-41DD-BE85-F393C98BE89F}"/>
              </a:ext>
            </a:extLst>
          </p:cNvPr>
          <p:cNvSpPr>
            <a:spLocks noGrp="1"/>
          </p:cNvSpPr>
          <p:nvPr>
            <p:ph type="ftr" sz="quarter" idx="13"/>
          </p:nvPr>
        </p:nvSpPr>
        <p:spPr>
          <a:xfrm>
            <a:off x="274320" y="6573308"/>
            <a:ext cx="7682971" cy="284692"/>
          </a:xfrm>
        </p:spPr>
        <p:txBody>
          <a:bodyPr/>
          <a:lstStyle/>
          <a:p>
            <a:r>
              <a:rPr lang="en-US" dirty="0">
                <a:solidFill>
                  <a:prstClr val="black"/>
                </a:solidFill>
              </a:rPr>
              <a:t>Medicaid | OCTOBER 2019</a:t>
            </a:r>
          </a:p>
        </p:txBody>
      </p:sp>
      <p:sp>
        <p:nvSpPr>
          <p:cNvPr id="8" name="Slide Number Placeholder 4">
            <a:extLst>
              <a:ext uri="{FF2B5EF4-FFF2-40B4-BE49-F238E27FC236}">
                <a16:creationId xmlns:a16="http://schemas.microsoft.com/office/drawing/2014/main" id="{55EE1CCE-14F9-40D7-AB52-58896F496ED6}"/>
              </a:ext>
            </a:extLst>
          </p:cNvPr>
          <p:cNvSpPr>
            <a:spLocks noGrp="1"/>
          </p:cNvSpPr>
          <p:nvPr>
            <p:ph type="sldNum" sz="quarter" idx="14"/>
          </p:nvPr>
        </p:nvSpPr>
        <p:spPr>
          <a:xfrm>
            <a:off x="8305800" y="6573308"/>
            <a:ext cx="564098" cy="284692"/>
          </a:xfrm>
        </p:spPr>
        <p:txBody>
          <a:bodyPr/>
          <a:lstStyle/>
          <a:p>
            <a:fld id="{11F27F3A-B3E9-41ED-AF8F-A365F10BB65F}" type="slidenum">
              <a:rPr lang="en-US" smtClean="0"/>
              <a:pPr/>
              <a:t>7</a:t>
            </a:fld>
            <a:endParaRPr lang="en-US" dirty="0"/>
          </a:p>
        </p:txBody>
      </p:sp>
    </p:spTree>
    <p:extLst>
      <p:ext uri="{BB962C8B-B14F-4D97-AF65-F5344CB8AC3E}">
        <p14:creationId xmlns:p14="http://schemas.microsoft.com/office/powerpoint/2010/main" val="1646999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97FF7F-0BDF-41F7-AF22-E958AF52B11A}"/>
              </a:ext>
            </a:extLst>
          </p:cNvPr>
          <p:cNvSpPr>
            <a:spLocks noGrp="1"/>
          </p:cNvSpPr>
          <p:nvPr>
            <p:ph type="body" sz="quarter" idx="10"/>
          </p:nvPr>
        </p:nvSpPr>
        <p:spPr>
          <a:xfrm>
            <a:off x="274320" y="660819"/>
            <a:ext cx="8412480" cy="5811308"/>
          </a:xfrm>
        </p:spPr>
        <p:txBody>
          <a:bodyPr vert="horz" lIns="91440" tIns="45720" rIns="91440" bIns="45720" rtlCol="0" anchor="t">
            <a:noAutofit/>
          </a:bodyPr>
          <a:lstStyle/>
          <a:p>
            <a:r>
              <a:rPr lang="en-US" sz="2000" dirty="0"/>
              <a:t>Researching issue: reported some individuals not receiving full Medicaid, but only Family Planning</a:t>
            </a:r>
          </a:p>
          <a:p>
            <a:pPr lvl="1"/>
            <a:r>
              <a:rPr lang="en-US" sz="1800" dirty="0"/>
              <a:t>DHB requesting report of all individuals with foster care evidence not receiving full Medicaid</a:t>
            </a:r>
            <a:r>
              <a:rPr lang="en-US" sz="2000" dirty="0"/>
              <a:t>	</a:t>
            </a:r>
          </a:p>
          <a:p>
            <a:r>
              <a:rPr lang="en-US" sz="2000" dirty="0"/>
              <a:t>Former Foster Care Children (MFC) – to age 26</a:t>
            </a:r>
          </a:p>
          <a:p>
            <a:pPr lvl="1"/>
            <a:r>
              <a:rPr lang="en-US" sz="1800" dirty="0"/>
              <a:t>Children who aged out at 18 (or older) in NC</a:t>
            </a:r>
          </a:p>
          <a:p>
            <a:pPr lvl="1"/>
            <a:r>
              <a:rPr lang="en-US" sz="1800" dirty="0"/>
              <a:t>Were in foster care and receiving Medicaid in NC</a:t>
            </a:r>
          </a:p>
          <a:p>
            <a:pPr lvl="1"/>
            <a:r>
              <a:rPr lang="en-US" sz="1800" dirty="0"/>
              <a:t>Eligible for continued Medicaid without regard to income (evaluated for other MAGI programs first)</a:t>
            </a:r>
          </a:p>
          <a:p>
            <a:pPr lvl="1"/>
            <a:r>
              <a:rPr lang="en-US" sz="1800" dirty="0"/>
              <a:t>Family Planning is program of last resort – if not eligible for any full Medicaid program (MIC, MIC-1, MAF-C/N, Expanded, MFC)</a:t>
            </a:r>
          </a:p>
          <a:p>
            <a:r>
              <a:rPr lang="en-US" sz="2000" dirty="0"/>
              <a:t>Expanded Foster Care – to age 21</a:t>
            </a:r>
          </a:p>
          <a:p>
            <a:pPr lvl="1"/>
            <a:r>
              <a:rPr lang="en-US" sz="1800" dirty="0"/>
              <a:t>Children who aged out at 18 in any state</a:t>
            </a:r>
          </a:p>
          <a:p>
            <a:pPr lvl="1"/>
            <a:r>
              <a:rPr lang="en-US" sz="1800" dirty="0"/>
              <a:t>Eligible without regard to income (evaluated for other MAGI programs first)</a:t>
            </a:r>
          </a:p>
          <a:p>
            <a:r>
              <a:rPr lang="en-US" sz="2000" dirty="0"/>
              <a:t>Caseworker should ensure current/former foster care evidence is in NC FAST</a:t>
            </a:r>
          </a:p>
          <a:p>
            <a:endParaRPr lang="en-US" sz="2400" dirty="0"/>
          </a:p>
          <a:p>
            <a:pPr marL="0" indent="0">
              <a:buNone/>
            </a:pPr>
            <a:endParaRPr lang="en-US" sz="2400" dirty="0"/>
          </a:p>
        </p:txBody>
      </p:sp>
      <p:sp>
        <p:nvSpPr>
          <p:cNvPr id="7" name="Footer Placeholder 3">
            <a:extLst>
              <a:ext uri="{FF2B5EF4-FFF2-40B4-BE49-F238E27FC236}">
                <a16:creationId xmlns:a16="http://schemas.microsoft.com/office/drawing/2014/main" id="{E8001BEE-7F49-41DD-BE85-F393C98BE89F}"/>
              </a:ext>
            </a:extLst>
          </p:cNvPr>
          <p:cNvSpPr>
            <a:spLocks noGrp="1"/>
          </p:cNvSpPr>
          <p:nvPr>
            <p:ph type="ftr" sz="quarter" idx="13"/>
          </p:nvPr>
        </p:nvSpPr>
        <p:spPr>
          <a:xfrm>
            <a:off x="274320" y="6573308"/>
            <a:ext cx="7682971" cy="284692"/>
          </a:xfrm>
        </p:spPr>
        <p:txBody>
          <a:bodyPr/>
          <a:lstStyle/>
          <a:p>
            <a:r>
              <a:rPr lang="en-US" dirty="0">
                <a:solidFill>
                  <a:prstClr val="black"/>
                </a:solidFill>
              </a:rPr>
              <a:t>Medicaid | OCTOBER 2019</a:t>
            </a:r>
          </a:p>
        </p:txBody>
      </p:sp>
      <p:sp>
        <p:nvSpPr>
          <p:cNvPr id="8" name="Slide Number Placeholder 4">
            <a:extLst>
              <a:ext uri="{FF2B5EF4-FFF2-40B4-BE49-F238E27FC236}">
                <a16:creationId xmlns:a16="http://schemas.microsoft.com/office/drawing/2014/main" id="{55EE1CCE-14F9-40D7-AB52-58896F496ED6}"/>
              </a:ext>
            </a:extLst>
          </p:cNvPr>
          <p:cNvSpPr>
            <a:spLocks noGrp="1"/>
          </p:cNvSpPr>
          <p:nvPr>
            <p:ph type="sldNum" sz="quarter" idx="14"/>
          </p:nvPr>
        </p:nvSpPr>
        <p:spPr>
          <a:xfrm>
            <a:off x="8305800" y="6573308"/>
            <a:ext cx="564098" cy="284692"/>
          </a:xfrm>
        </p:spPr>
        <p:txBody>
          <a:bodyPr/>
          <a:lstStyle/>
          <a:p>
            <a:fld id="{11F27F3A-B3E9-41ED-AF8F-A365F10BB65F}" type="slidenum">
              <a:rPr lang="en-US" smtClean="0"/>
              <a:pPr/>
              <a:t>8</a:t>
            </a:fld>
            <a:endParaRPr lang="en-US" dirty="0"/>
          </a:p>
        </p:txBody>
      </p:sp>
      <p:sp>
        <p:nvSpPr>
          <p:cNvPr id="4" name="Title 3">
            <a:extLst>
              <a:ext uri="{FF2B5EF4-FFF2-40B4-BE49-F238E27FC236}">
                <a16:creationId xmlns:a16="http://schemas.microsoft.com/office/drawing/2014/main" id="{3EBFCEFC-A421-47BF-A71F-78E643D6E480}"/>
              </a:ext>
            </a:extLst>
          </p:cNvPr>
          <p:cNvSpPr>
            <a:spLocks noGrp="1"/>
          </p:cNvSpPr>
          <p:nvPr>
            <p:ph type="title"/>
          </p:nvPr>
        </p:nvSpPr>
        <p:spPr>
          <a:xfrm>
            <a:off x="275106" y="10998"/>
            <a:ext cx="7843267" cy="548640"/>
          </a:xfrm>
        </p:spPr>
        <p:txBody>
          <a:bodyPr/>
          <a:lstStyle/>
          <a:p>
            <a:r>
              <a:rPr lang="en-US" sz="2800" dirty="0"/>
              <a:t>Expanded/Former Foster Care Children</a:t>
            </a:r>
          </a:p>
        </p:txBody>
      </p:sp>
    </p:spTree>
    <p:extLst>
      <p:ext uri="{BB962C8B-B14F-4D97-AF65-F5344CB8AC3E}">
        <p14:creationId xmlns:p14="http://schemas.microsoft.com/office/powerpoint/2010/main" val="3849266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BB4154-8DBE-448F-A5B8-EDB07EAEE92D}"/>
              </a:ext>
            </a:extLst>
          </p:cNvPr>
          <p:cNvSpPr>
            <a:spLocks noGrp="1"/>
          </p:cNvSpPr>
          <p:nvPr>
            <p:ph type="body" sz="quarter" idx="10"/>
          </p:nvPr>
        </p:nvSpPr>
        <p:spPr>
          <a:xfrm>
            <a:off x="609600" y="1447801"/>
            <a:ext cx="8305800" cy="4592638"/>
          </a:xfrm>
        </p:spPr>
        <p:txBody>
          <a:bodyPr/>
          <a:lstStyle/>
          <a:p>
            <a:pPr marL="0" indent="0">
              <a:buNone/>
            </a:pPr>
            <a:r>
              <a:rPr lang="en-US" sz="3600" dirty="0"/>
              <a:t>Annual open enrollment for the Federally Facilitated Marketplace (FFM):</a:t>
            </a:r>
          </a:p>
          <a:p>
            <a:r>
              <a:rPr lang="en-US" sz="3600" dirty="0"/>
              <a:t>begins November 1, 2019 </a:t>
            </a:r>
          </a:p>
          <a:p>
            <a:r>
              <a:rPr lang="en-US" sz="3600" dirty="0"/>
              <a:t>ends December 15, 2019</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225CD3ED-4523-46CD-B9BD-1E8D656D8D22}"/>
              </a:ext>
            </a:extLst>
          </p:cNvPr>
          <p:cNvSpPr>
            <a:spLocks noGrp="1"/>
          </p:cNvSpPr>
          <p:nvPr>
            <p:ph type="sldNum" sz="quarter" idx="14"/>
          </p:nvPr>
        </p:nvSpPr>
        <p:spPr/>
        <p:txBody>
          <a:bodyPr/>
          <a:lstStyle/>
          <a:p>
            <a:fld id="{11F27F3A-B3E9-41ED-AF8F-A365F10BB65F}" type="slidenum">
              <a:rPr lang="en-US" smtClean="0"/>
              <a:pPr/>
              <a:t>9</a:t>
            </a:fld>
            <a:endParaRPr lang="en-US" dirty="0"/>
          </a:p>
        </p:txBody>
      </p:sp>
      <p:sp>
        <p:nvSpPr>
          <p:cNvPr id="6" name="Title 5">
            <a:extLst>
              <a:ext uri="{FF2B5EF4-FFF2-40B4-BE49-F238E27FC236}">
                <a16:creationId xmlns:a16="http://schemas.microsoft.com/office/drawing/2014/main" id="{B006F70D-AA78-4113-B3B3-BBB3B11A9C73}"/>
              </a:ext>
            </a:extLst>
          </p:cNvPr>
          <p:cNvSpPr>
            <a:spLocks noGrp="1"/>
          </p:cNvSpPr>
          <p:nvPr>
            <p:ph type="title"/>
          </p:nvPr>
        </p:nvSpPr>
        <p:spPr>
          <a:xfrm>
            <a:off x="249967" y="10372"/>
            <a:ext cx="7843267" cy="548640"/>
          </a:xfrm>
        </p:spPr>
        <p:txBody>
          <a:bodyPr/>
          <a:lstStyle/>
          <a:p>
            <a:r>
              <a:rPr lang="en-US" dirty="0"/>
              <a:t>FFM Open Enrollment</a:t>
            </a:r>
          </a:p>
        </p:txBody>
      </p:sp>
      <p:sp>
        <p:nvSpPr>
          <p:cNvPr id="8" name="Rectangle 7">
            <a:extLst>
              <a:ext uri="{FF2B5EF4-FFF2-40B4-BE49-F238E27FC236}">
                <a16:creationId xmlns:a16="http://schemas.microsoft.com/office/drawing/2014/main" id="{92D7F212-6439-4EAA-B278-AB03539DF3EC}"/>
              </a:ext>
            </a:extLst>
          </p:cNvPr>
          <p:cNvSpPr/>
          <p:nvPr/>
        </p:nvSpPr>
        <p:spPr>
          <a:xfrm>
            <a:off x="249967" y="6611779"/>
            <a:ext cx="1560042" cy="246221"/>
          </a:xfrm>
          <a:prstGeom prst="rect">
            <a:avLst/>
          </a:prstGeom>
        </p:spPr>
        <p:txBody>
          <a:bodyPr wrap="none">
            <a:spAutoFit/>
          </a:bodyPr>
          <a:lstStyle/>
          <a:p>
            <a:pPr lvl="0"/>
            <a:r>
              <a:rPr lang="en-US" sz="1000" cap="all" dirty="0">
                <a:solidFill>
                  <a:prstClr val="black"/>
                </a:solidFill>
                <a:latin typeface="Franklin Gothic Demi Cond" panose="020B0706030402020204" pitchFamily="34" charset="0"/>
              </a:rPr>
              <a:t>Medicaid | OCTOBER 2019</a:t>
            </a:r>
          </a:p>
        </p:txBody>
      </p:sp>
    </p:spTree>
    <p:extLst>
      <p:ext uri="{BB962C8B-B14F-4D97-AF65-F5344CB8AC3E}">
        <p14:creationId xmlns:p14="http://schemas.microsoft.com/office/powerpoint/2010/main" val="37474175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SECTOMILLISECCONVERTED" val="1"/>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333&quot;/&gt;&lt;/object&gt;&lt;object type=&quot;3&quot; unique_id=&quot;10007&quot;&gt;&lt;property id=&quot;20148&quot; value=&quot;5&quot;/&gt;&lt;property id=&quot;20300&quot; value=&quot;Slide 2 - &amp;quot;Agenda&amp;quot;&quot;/&gt;&lt;property id=&quot;20307&quot; value=&quot;873&quot;/&gt;&lt;/object&gt;&lt;object type=&quot;3&quot; unique_id=&quot;10017&quot;&gt;&lt;property id=&quot;20148&quot; value=&quot;5&quot;/&gt;&lt;property id=&quot;20300&quot; value=&quot;Slide 6 - &amp;quot;Managed Care Phase 1 (Regions 2 &amp;amp;4) Timeline&amp;quot;&quot;/&gt;&lt;property id=&quot;20307&quot; value=&quot;1689&quot;/&gt;&lt;/object&gt;&lt;object type=&quot;3&quot; unique_id=&quot;10018&quot;&gt;&lt;property id=&quot;20148&quot; value=&quot;5&quot;/&gt;&lt;property id=&quot;20300&quot; value=&quot;Slide 7 - &amp;quot;Managed Care Phase 2 (Regions 1,3,5,6) Timeline&amp;quot;&quot;/&gt;&lt;property id=&quot;20307&quot; value=&quot;1485&quot;/&gt;&lt;/object&gt;&lt;object type=&quot;3&quot; unique_id=&quot;10022&quot;&gt;&lt;property id=&quot;20148&quot; value=&quot;5&quot;/&gt;&lt;property id=&quot;20300&quot; value=&quot;Slide 22 - &amp;quot;How are Beneficiaries Enrolled in a Health Plan?&amp;quot;&quot;/&gt;&lt;property id=&quot;20307&quot; value=&quot;1588&quot;/&gt;&lt;/object&gt;&lt;object type=&quot;3&quot; unique_id=&quot;10070&quot;&gt;&lt;property id=&quot;20148&quot; value=&quot;5&quot;/&gt;&lt;property id=&quot;20300&quot; value=&quot;Slide 43 - &amp;quot;County Preparation Discussion&amp;quot;&quot;/&gt;&lt;property id=&quot;20307&quot; value=&quot;1582&quot;/&gt;&lt;/object&gt;&lt;object type=&quot;3&quot; unique_id=&quot;10072&quot;&gt;&lt;property id=&quot;20148&quot; value=&quot;5&quot;/&gt;&lt;property id=&quot;20300&quot; value=&quot;Slide 44 - &amp;quot;Escalation Process&amp;quot;&quot;/&gt;&lt;property id=&quot;20307&quot; value=&quot;1577&quot;/&gt;&lt;/object&gt;&lt;object type=&quot;3&quot; unique_id=&quot;10073&quot;&gt;&lt;property id=&quot;20148&quot; value=&quot;5&quot;/&gt;&lt;property id=&quot;20300&quot; value=&quot;Slide 45 - &amp;quot;Information and Education&amp;quot;&quot;/&gt;&lt;property id=&quot;20307&quot; value=&quot;1576&quot;/&gt;&lt;/object&gt;&lt;object type=&quot;3&quot; unique_id=&quot;10074&quot;&gt;&lt;property id=&quot;20148&quot; value=&quot;5&quot;/&gt;&lt;property id=&quot;20300&quot; value=&quot;Slide 46 - &amp;quot;Key Considerations&amp;quot;&quot;/&gt;&lt;property id=&quot;20307&quot; value=&quot;1672&quot;/&gt;&lt;/object&gt;&lt;object type=&quot;3&quot; unique_id=&quot;13393&quot;&gt;&lt;property id=&quot;20148&quot; value=&quot;5&quot;/&gt;&lt;property id=&quot;20300&quot; value=&quot;Slide 39 - &amp;quot;Auto-Assignment &amp;quot;&quot;/&gt;&lt;property id=&quot;20307&quot; value=&quot;1692&quot;/&gt;&lt;/object&gt;&lt;object type=&quot;3&quot; unique_id=&quot;109242&quot;&gt;&lt;property id=&quot;20148&quot; value=&quot;5&quot;/&gt;&lt;property id=&quot;20300&quot; value=&quot;Slide 11 - &amp;quot;Where Medicaid Transformation is Today With Managed Care &amp;quot;&quot;/&gt;&lt;property id=&quot;20307&quot; value=&quot;1773&quot;/&gt;&lt;/object&gt;&lt;object type=&quot;3&quot; unique_id=&quot;109244&quot;&gt;&lt;property id=&quot;20148&quot; value=&quot;5&quot;/&gt;&lt;property id=&quot;20300&quot; value=&quot;Slide 41 - &amp;quot;Key Managed Care Beneficiary Supports&amp;quot;&quot;/&gt;&lt;property id=&quot;20307&quot; value=&quot;1765&quot;/&gt;&lt;/object&gt;&lt;object type=&quot;3&quot; unique_id=&quot;109245&quot;&gt;&lt;property id=&quot;20148&quot; value=&quot;5&quot;/&gt;&lt;property id=&quot;20300&quot; value=&quot;Slide 23 - &amp;quot;Auto-Assignment &amp;quot;&quot;/&gt;&lt;property id=&quot;20307&quot; value=&quot;1772&quot;/&gt;&lt;/object&gt;&lt;object type=&quot;3&quot; unique_id=&quot;109246&quot;&gt;&lt;property id=&quot;20148&quot; value=&quot;5&quot;/&gt;&lt;property id=&quot;20300&quot; value=&quot;Slide 24 - &amp;quot;Health Plan Selection and Capacity &amp;quot;&quot;/&gt;&lt;property id=&quot;20307&quot; value=&quot;1768&quot;/&gt;&lt;/object&gt;&lt;object type=&quot;3&quot; unique_id=&quot;109248&quot;&gt;&lt;property id=&quot;20148&quot; value=&quot;5&quot;/&gt;&lt;property id=&quot;20300&quot; value=&quot;Slide 26 - &amp;quot;PCP and AMH Definitions &amp;quot;&quot;/&gt;&lt;property id=&quot;20307&quot; value=&quot;1769&quot;/&gt;&lt;/object&gt;&lt;object type=&quot;3&quot; unique_id=&quot;109249&quot;&gt;&lt;property id=&quot;20148&quot; value=&quot;5&quot;/&gt;&lt;property id=&quot;20300&quot; value=&quot;Slide 27 - &amp;quot;PCP Selection&amp;quot;&quot;/&gt;&lt;property id=&quot;20307&quot; value=&quot;1771&quot;/&gt;&lt;/object&gt;&lt;object type=&quot;3&quot; unique_id=&quot;109250&quot;&gt;&lt;property id=&quot;20148&quot; value=&quot;5&quot;/&gt;&lt;property id=&quot;20300&quot; value=&quot;Slide 35 - &amp;quot;NEMT&amp;quot;&quot;/&gt;&lt;property id=&quot;20307&quot; value=&quot;1767&quot;/&gt;&lt;/object&gt;&lt;object type=&quot;3&quot; unique_id=&quot;109251&quot;&gt;&lt;property id=&quot;20148&quot; value=&quot;5&quot;/&gt;&lt;property id=&quot;20300&quot; value=&quot;Slide 48 - &amp;quot;Scenarios&amp;quot;&quot;/&gt;&lt;property id=&quot;20307&quot; value=&quot;1752&quot;/&gt;&lt;/object&gt;&lt;object type=&quot;3&quot; unique_id=&quot;109252&quot;&gt;&lt;property id=&quot;20148&quot; value=&quot;5&quot;/&gt;&lt;property id=&quot;20300&quot; value=&quot;Slide 49 - &amp;quot;Scenarios&amp;quot;&quot;/&gt;&lt;property id=&quot;20307&quot; value=&quot;1753&quot;/&gt;&lt;/object&gt;&lt;object type=&quot;3&quot; unique_id=&quot;109253&quot;&gt;&lt;property id=&quot;20148&quot; value=&quot;5&quot;/&gt;&lt;property id=&quot;20300&quot; value=&quot;Slide 13 - &amp;quot;Address Verification Update &amp;quot;&quot;/&gt;&lt;property id=&quot;20307&quot; value=&quot;1766&quot;/&gt;&lt;/object&gt;&lt;object type=&quot;3&quot; unique_id=&quot;109254&quot;&gt;&lt;property id=&quot;20148&quot; value=&quot;5&quot;/&gt;&lt;property id=&quot;20300&quot; value=&quot;Slide 14 - &amp;quot;PHP Cross Functional Training for Regions 1, 3, 5, and 6&amp;quot;&quot;/&gt;&lt;property id=&quot;20307&quot; value=&quot;843&quot;/&gt;&lt;/object&gt;&lt;object type=&quot;3&quot; unique_id=&quot;109255&quot;&gt;&lt;property id=&quot;20148&quot; value=&quot;5&quot;/&gt;&lt;property id=&quot;20300&quot; value=&quot;Slide 17 - &amp;quot;Questions&amp;quot;&quot;/&gt;&lt;property id=&quot;20307&quot; value=&quot;1750&quot;/&gt;&lt;/object&gt;&lt;object type=&quot;3&quot; unique_id=&quot;109256&quot;&gt;&lt;property id=&quot;20148&quot; value=&quot;5&quot;/&gt;&lt;property id=&quot;20300&quot; value=&quot;Slide 16&quot;/&gt;&lt;property id=&quot;20307&quot; value=&quot;771&quot;/&gt;&lt;/object&gt;&lt;object type=&quot;3&quot; unique_id=&quot;109257&quot;&gt;&lt;property id=&quot;20148&quot; value=&quot;5&quot;/&gt;&lt;property id=&quot;20300&quot; value=&quot;Slide 40 - &amp;quot;Returned Mail Process – EB and PHP&amp;quot;&quot;/&gt;&lt;property id=&quot;20307&quot; value=&quot;1698&quot;/&gt;&lt;/object&gt;&lt;object type=&quot;3&quot; unique_id=&quot;109258&quot;&gt;&lt;property id=&quot;20148&quot; value=&quot;5&quot;/&gt;&lt;property id=&quot;20300&quot; value=&quot;Slide 42 - &amp;quot;Medicaid Cards&amp;quot;&quot;/&gt;&lt;property id=&quot;20307&quot; value=&quot;1699&quot;/&gt;&lt;/object&gt;&lt;object type=&quot;3&quot; unique_id=&quot;109259&quot;&gt;&lt;property id=&quot;20148&quot; value=&quot;5&quot;/&gt;&lt;property id=&quot;20300&quot; value=&quot;Slide 47 - &amp;quot;Sample EB Notices &amp;quot;&quot;/&gt;&lt;property id=&quot;20307&quot; value=&quot;1758&quot;/&gt;&lt;/object&gt;&lt;object type=&quot;3&quot; unique_id=&quot;115784&quot;&gt;&lt;property id=&quot;20148&quot; value=&quot;5&quot;/&gt;&lt;property id=&quot;20300&quot; value=&quot;Slide 21 - &amp;quot;To-Be Beneficiary Enrollment Process&amp;quot;&quot;/&gt;&lt;property id=&quot;20307&quot; value=&quot;1774&quot;/&gt;&lt;/object&gt;&lt;object type=&quot;3&quot; unique_id=&quot;119288&quot;&gt;&lt;property id=&quot;20148&quot; value=&quot;5&quot;/&gt;&lt;property id=&quot;20300&quot; value=&quot;Slide 3&quot;/&gt;&lt;property id=&quot;20307&quot; value=&quot;1835&quot;/&gt;&lt;/object&gt;&lt;object type=&quot;3&quot; unique_id=&quot;119289&quot;&gt;&lt;property id=&quot;20148&quot; value=&quot;5&quot;/&gt;&lt;property id=&quot;20300&quot; value=&quot;Slide 4 - &amp;quot;Medicaid Transformation Timeline&amp;quot;&quot;/&gt;&lt;property id=&quot;20307&quot; value=&quot;1723&quot;/&gt;&lt;/object&gt;&lt;object type=&quot;3&quot; unique_id=&quot;119290&quot;&gt;&lt;property id=&quot;20148&quot; value=&quot;5&quot;/&gt;&lt;property id=&quot;20300&quot; value=&quot;Slide 5 - &amp;quot;How the DSS Will Be Prepared for Medicaid Transformation?&amp;quot;&quot;/&gt;&lt;property id=&quot;20307&quot; value=&quot;1841&quot;/&gt;&lt;/object&gt;&lt;object type=&quot;3&quot; unique_id=&quot;119291&quot;&gt;&lt;property id=&quot;20148&quot; value=&quot;5&quot;/&gt;&lt;property id=&quot;20300&quot; value=&quot;Slide 8 - &amp;quot;DSS Readiness and Training Plan&amp;quot;&quot;/&gt;&lt;property id=&quot;20307&quot; value=&quot;1776&quot;/&gt;&lt;/object&gt;&lt;object type=&quot;3&quot; unique_id=&quot;119292&quot;&gt;&lt;property id=&quot;20148&quot; value=&quot;5&quot;/&gt;&lt;property id=&quot;20300&quot; value=&quot;Slide 9 - &amp;quot;Training Outline and Content&amp;quot;&quot;/&gt;&lt;property id=&quot;20307&quot; value=&quot;1837&quot;/&gt;&lt;/object&gt;&lt;object type=&quot;3&quot; unique_id=&quot;119293&quot;&gt;&lt;property id=&quot;20148&quot; value=&quot;5&quot;/&gt;&lt;property id=&quot;20300&quot; value=&quot;Slide 10 - &amp;quot;DSS Medicaid Transformation Playbook&amp;quot;&quot;/&gt;&lt;property id=&quot;20307&quot; value=&quot;1838&quot;/&gt;&lt;/object&gt;&lt;object type=&quot;3&quot; unique_id=&quot;119294&quot;&gt;&lt;property id=&quot;20148&quot; value=&quot;5&quot;/&gt;&lt;property id=&quot;20300&quot; value=&quot;Slide 12 - &amp;quot;Health Plan NEMT Contact Information&amp;quot;&quot;/&gt;&lt;property id=&quot;20307&quot; value=&quot;1842&quot;/&gt;&lt;/object&gt;&lt;object type=&quot;3&quot; unique_id=&quot;119295&quot;&gt;&lt;property id=&quot;20148&quot; value=&quot;5&quot;/&gt;&lt;property id=&quot;20300&quot; value=&quot;Slide 15 - &amp;quot;Coming Soon&amp;quot;&quot;/&gt;&lt;property id=&quot;20307&quot; value=&quot;1779&quot;/&gt;&lt;/object&gt;&lt;object type=&quot;3&quot; unique_id=&quot;119296&quot;&gt;&lt;property id=&quot;20148&quot; value=&quot;5&quot;/&gt;&lt;property id=&quot;20300&quot; value=&quot;Slide 18 - &amp;quot;Medicaid Transformation Contacts&amp;quot;&quot;/&gt;&lt;property id=&quot;20307&quot; value=&quot;1840&quot;/&gt;&lt;/object&gt;&lt;object type=&quot;3&quot; unique_id=&quot;119297&quot;&gt;&lt;property id=&quot;20148&quot; value=&quot;5&quot;/&gt;&lt;property id=&quot;20300&quot; value=&quot;Slide 19 - &amp;quot;DSS Readiness and Training Timeline&amp;quot;&quot;/&gt;&lt;property id=&quot;20307&quot; value=&quot;1764&quot;/&gt;&lt;/object&gt;&lt;object type=&quot;3&quot; unique_id=&quot;119298&quot;&gt;&lt;property id=&quot;20148&quot; value=&quot;5&quot;/&gt;&lt;property id=&quot;20300&quot; value=&quot;Slide 20 - &amp;quot;Soft Launch &amp;quot;&quot;/&gt;&lt;property id=&quot;20307&quot; value=&quot;1760&quot;/&gt;&lt;/object&gt;&lt;object type=&quot;3&quot; unique_id=&quot;119299&quot;&gt;&lt;property id=&quot;20148&quot; value=&quot;5&quot;/&gt;&lt;property id=&quot;20300&quot; value=&quot;Slide 25 - &amp;quot;Auto-Assignment Impacts &amp;quot;&quot;/&gt;&lt;property id=&quot;20307&quot; value=&quot;1778&quot;/&gt;&lt;/object&gt;&lt;object type=&quot;3&quot; unique_id=&quot;119300&quot;&gt;&lt;property id=&quot;20148&quot; value=&quot;5&quot;/&gt;&lt;property id=&quot;20300&quot; value=&quot;Slide 28 - &amp;quot;NEMT Updates &amp;quot;&quot;/&gt;&lt;property id=&quot;20307&quot; value=&quot;1854&quot;/&gt;&lt;/object&gt;&lt;object type=&quot;3&quot; unique_id=&quot;119301&quot;&gt;&lt;property id=&quot;20148&quot; value=&quot;5&quot;/&gt;&lt;property id=&quot;20300&quot; value=&quot;Slide 29 - &amp;quot;Upcoming NEMT Information&amp;quot;&quot;/&gt;&lt;property id=&quot;20307&quot; value=&quot;1853&quot;/&gt;&lt;/object&gt;&lt;object type=&quot;3&quot; unique_id=&quot;119302&quot;&gt;&lt;property id=&quot;20148&quot; value=&quot;5&quot;/&gt;&lt;property id=&quot;20300&quot; value=&quot;Slide 30 - &amp;quot;NEMT today&amp;quot;&quot;/&gt;&lt;property id=&quot;20307&quot; value=&quot;1792&quot;/&gt;&lt;/object&gt;&lt;object type=&quot;3&quot; unique_id=&quot;119303&quot;&gt;&lt;property id=&quot;20148&quot; value=&quot;5&quot;/&gt;&lt;property id=&quot;20300&quot; value=&quot;Slide 31 - &amp;quot;NEMT in Managed Care&amp;quot;&quot;/&gt;&lt;property id=&quot;20307&quot; value=&quot;495&quot;/&gt;&lt;/object&gt;&lt;object type=&quot;3&quot; unique_id=&quot;119304&quot;&gt;&lt;property id=&quot;20148&quot; value=&quot;5&quot;/&gt;&lt;property id=&quot;20300&quot; value=&quot;Slide 32 - &amp;quot;NEMT in Managed Care&amp;quot;&quot;/&gt;&lt;property id=&quot;20307&quot; value=&quot;1801&quot;/&gt;&lt;/object&gt;&lt;object type=&quot;3&quot; unique_id=&quot;119305&quot;&gt;&lt;property id=&quot;20148&quot; value=&quot;5&quot;/&gt;&lt;property id=&quot;20300&quot; value=&quot;Slide 33 - &amp;quot;NC Medicaid Oversight of NEMT in Managed Care&amp;quot;&quot;/&gt;&lt;property id=&quot;20307&quot; value=&quot;1799&quot;/&gt;&lt;/object&gt;&lt;object type=&quot;3&quot; unique_id=&quot;119306&quot;&gt;&lt;property id=&quot;20148&quot; value=&quot;5&quot;/&gt;&lt;property id=&quot;20300&quot; value=&quot;Slide 34 - &amp;quot;NEMT Tomorrow, in Fee-For-Service&amp;quot;&quot;/&gt;&lt;property id=&quot;20307&quot; value=&quot;474&quot;/&gt;&lt;/object&gt;&lt;object type=&quot;3&quot; unique_id=&quot;119307&quot;&gt;&lt;property id=&quot;20148&quot; value=&quot;5&quot;/&gt;&lt;property id=&quot;20300&quot; value=&quot;Slide 36 - &amp;quot;Member Outreach: DSS Liaison for Managed Care&amp;quot;&quot;/&gt;&lt;property id=&quot;20307&quot; value=&quot;1737&quot;/&gt;&lt;/object&gt;&lt;object type=&quot;3&quot; unique_id=&quot;119308&quot;&gt;&lt;property id=&quot;20148&quot; value=&quot;5&quot;/&gt;&lt;property id=&quot;20300&quot; value=&quot;Slide 37 - &amp;quot;Key Stakeholders for Managed Care Member Operations&amp;quot;&quot;/&gt;&lt;property id=&quot;20307&quot; value=&quot;1724&quot;/&gt;&lt;/object&gt;&lt;object type=&quot;3&quot; unique_id=&quot;119309&quot;&gt;&lt;property id=&quot;20148&quot; value=&quot;5&quot;/&gt;&lt;property id=&quot;20300&quot; value=&quot;Slide 38 - &amp;quot;Member Operations Key Functions&amp;quot;&quot;/&gt;&lt;property id=&quot;20307&quot; value=&quot;1675&quot;/&gt;&lt;/object&gt;&lt;/object&gt;&lt;object type=&quot;8&quot; unique_id=&quot;10212&quot;&gt;&lt;/object&gt;&lt;/object&gt;&lt;/database&gt;"/>
</p:tagLst>
</file>

<file path=ppt/theme/theme1.xml><?xml version="1.0" encoding="utf-8"?>
<a:theme xmlns:a="http://schemas.openxmlformats.org/drawingml/2006/main" name="34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bg1"/>
        </a:solidFill>
        <a:ln w="0" algn="ctr">
          <a:solidFill>
            <a:srgbClr val="808080"/>
          </a:solidFill>
          <a:round/>
          <a:headEnd/>
          <a:tailEnd/>
        </a:ln>
        <a:effectLst/>
      </a:spPr>
      <a:bodyPr/>
      <a:lstStyle>
        <a:defPPr>
          <a:defRPr sz="900">
            <a:latin typeface="Calibri" pitchFamily="34" charset="0"/>
          </a:defRPr>
        </a:defPPr>
      </a:lstStyle>
    </a:spDef>
    <a:txDef>
      <a:spPr>
        <a:noFill/>
      </a:spPr>
      <a:bodyPr wrap="square" rtlCol="0">
        <a:spAutoFit/>
      </a:bodyPr>
      <a:lstStyle>
        <a:defPPr>
          <a:defRPr sz="1000" dirty="0" smtClean="0">
            <a:latin typeface="Franklin Gothic Book" panose="020B05030201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62677F2AEEB99488D44F2D61DD86124" ma:contentTypeVersion="14" ma:contentTypeDescription="Create a new document." ma:contentTypeScope="" ma:versionID="8fc25e16b552472a31ad735cafaebbc2">
  <xsd:schema xmlns:xsd="http://www.w3.org/2001/XMLSchema" xmlns:xs="http://www.w3.org/2001/XMLSchema" xmlns:p="http://schemas.microsoft.com/office/2006/metadata/properties" xmlns:ns1="http://schemas.microsoft.com/sharepoint/v3" xmlns:ns2="140bd7d2-9b49-4074-96a7-398511fa7d55" targetNamespace="http://schemas.microsoft.com/office/2006/metadata/properties" ma:root="true" ma:fieldsID="525e0621908f58f15fea54dc7732f9a1" ns1:_="" ns2:_="">
    <xsd:import namespace="http://schemas.microsoft.com/sharepoint/v3"/>
    <xsd:import namespace="140bd7d2-9b49-4074-96a7-398511fa7d55"/>
    <xsd:element name="properties">
      <xsd:complexType>
        <xsd:sequence>
          <xsd:element name="documentManagement">
            <xsd:complexType>
              <xsd:all>
                <xsd:element ref="ns2:MediaServiceMetadata" minOccurs="0"/>
                <xsd:element ref="ns2:MediaServiceFastMetadata" minOccurs="0"/>
                <xsd:element ref="ns2:MediaServiceEventHashCode" minOccurs="0"/>
                <xsd:element ref="ns2:MediaServiceGenerationTime" minOccurs="0"/>
                <xsd:element ref="ns2:MediaServiceAutoTags" minOccurs="0"/>
                <xsd:element ref="ns2:MediaServiceOCR" minOccurs="0"/>
                <xsd:element ref="ns2:Archive" minOccurs="0"/>
                <xsd:element ref="ns1:_ip_UnifiedCompliancePolicyProperties" minOccurs="0"/>
                <xsd:element ref="ns1:_ip_UnifiedCompliancePolicyUIAction" minOccurs="0"/>
                <xsd:element ref="ns2:MediaServiceAutoKeyPoints" minOccurs="0"/>
                <xsd:element ref="ns2:MediaServiceKeyPoints" minOccurs="0"/>
                <xsd:element ref="ns2:MediaServiceDateTaken" minOccurs="0"/>
                <xsd:element ref="ns2:MediaServiceLocation" minOccurs="0"/>
                <xsd:element ref="ns2:siz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40bd7d2-9b49-4074-96a7-398511fa7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Archive" ma:index="14" nillable="true" ma:displayName="Archive" ma:default="0" ma:description="Click to Archive Document" ma:internalName="Archive">
      <xsd:simpleType>
        <xsd:restriction base="dms:Boolea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size" ma:index="21" nillable="true" ma:displayName="size" ma:internalName="siz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rchive xmlns="140bd7d2-9b49-4074-96a7-398511fa7d55">false</Archive>
    <_ip_UnifiedCompliancePolicyUIAction xmlns="http://schemas.microsoft.com/sharepoint/v3" xsi:nil="true"/>
    <_ip_UnifiedCompliancePolicyProperties xmlns="http://schemas.microsoft.com/sharepoint/v3" xsi:nil="true"/>
    <size xmlns="140bd7d2-9b49-4074-96a7-398511fa7d55" xsi:nil="true"/>
  </documentManagement>
</p:properties>
</file>

<file path=customXml/itemProps1.xml><?xml version="1.0" encoding="utf-8"?>
<ds:datastoreItem xmlns:ds="http://schemas.openxmlformats.org/officeDocument/2006/customXml" ds:itemID="{E64BAA51-8133-4228-A1DF-C4E4314E7C1D}">
  <ds:schemaRefs>
    <ds:schemaRef ds:uri="http://schemas.microsoft.com/sharepoint/v3/contenttype/forms"/>
  </ds:schemaRefs>
</ds:datastoreItem>
</file>

<file path=customXml/itemProps2.xml><?xml version="1.0" encoding="utf-8"?>
<ds:datastoreItem xmlns:ds="http://schemas.openxmlformats.org/officeDocument/2006/customXml" ds:itemID="{9FF1DCF8-E6D6-4BE9-9F6C-9373DA5C30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40bd7d2-9b49-4074-96a7-398511fa7d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1E5E5D0-A479-48D6-9D4A-CBD47A326E57}">
  <ds:schemaRefs>
    <ds:schemaRef ds:uri="http://purl.org/dc/terms/"/>
    <ds:schemaRef ds:uri="140bd7d2-9b49-4074-96a7-398511fa7d55"/>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schemas.microsoft.com/sharepoint/v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88491</TotalTime>
  <Words>616</Words>
  <Application>Microsoft Office PowerPoint</Application>
  <PresentationFormat>On-screen Show (4:3)</PresentationFormat>
  <Paragraphs>135</Paragraphs>
  <Slides>10</Slides>
  <Notes>9</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10</vt:i4>
      </vt:variant>
    </vt:vector>
  </HeadingPairs>
  <TitlesOfParts>
    <vt:vector size="22" baseType="lpstr">
      <vt:lpstr>Arial</vt:lpstr>
      <vt:lpstr>Calibri</vt:lpstr>
      <vt:lpstr>Franklin Gothic Book</vt:lpstr>
      <vt:lpstr>Franklin Gothic Demi Cond</vt:lpstr>
      <vt:lpstr>Franklin Gothic Medium</vt:lpstr>
      <vt:lpstr>Franklin Gothic Medium Cond</vt:lpstr>
      <vt:lpstr>Gotham Bold</vt:lpstr>
      <vt:lpstr>Gotham Light</vt:lpstr>
      <vt:lpstr>34_Office Theme</vt:lpstr>
      <vt:lpstr>2_Office Theme</vt:lpstr>
      <vt:lpstr>3_Office Theme</vt:lpstr>
      <vt:lpstr>4_Office Theme</vt:lpstr>
      <vt:lpstr>PowerPoint Presentation</vt:lpstr>
      <vt:lpstr>Agenda</vt:lpstr>
      <vt:lpstr>Medicaid Transformation Updated Timeline</vt:lpstr>
      <vt:lpstr>Open Enrollment – Managed Care </vt:lpstr>
      <vt:lpstr>EB Outreach Specialist Onsite Support</vt:lpstr>
      <vt:lpstr>Provider Enrollment Deadline for Auto-assignment</vt:lpstr>
      <vt:lpstr>Carolina Complete Health – Now covering Region 3, 4, and 5</vt:lpstr>
      <vt:lpstr>Expanded/Former Foster Care Children</vt:lpstr>
      <vt:lpstr>FFM Open Enrollment</vt:lpstr>
      <vt:lpstr>Questions</vt:lpstr>
    </vt:vector>
  </TitlesOfParts>
  <Company>Manatt, Phelps &amp; Phillips, LLP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Mindy Lipson</dc:creator>
  <cp:lastModifiedBy>Raby, Andy</cp:lastModifiedBy>
  <cp:revision>1588</cp:revision>
  <cp:lastPrinted>2019-02-25T21:02:23Z</cp:lastPrinted>
  <dcterms:created xsi:type="dcterms:W3CDTF">2018-08-03T20:36:17Z</dcterms:created>
  <dcterms:modified xsi:type="dcterms:W3CDTF">2019-10-23T15:41:05Z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0x010100B62677F2AEEB99488D44F2D61DD86124</vt:lpwstr>
  </property>
  <property fmtid="{D5CDD505-2E9C-101B-9397-08002B2CF9AE}" pid="3" name="AuthorIds_UIVersion_18944">
    <vt:lpwstr>5065</vt:lpwstr>
  </property>
</Properties>
</file>