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522" r:id="rId2"/>
    <p:sldId id="638" r:id="rId3"/>
    <p:sldId id="639" r:id="rId4"/>
    <p:sldId id="636" r:id="rId5"/>
    <p:sldId id="635" r:id="rId6"/>
    <p:sldId id="632" r:id="rId7"/>
    <p:sldId id="633" r:id="rId8"/>
    <p:sldId id="637" r:id="rId9"/>
    <p:sldId id="634" r:id="rId10"/>
    <p:sldId id="555" r:id="rId11"/>
    <p:sldId id="556" r:id="rId12"/>
    <p:sldId id="562" r:id="rId13"/>
    <p:sldId id="631" r:id="rId14"/>
    <p:sldId id="561" r:id="rId15"/>
    <p:sldId id="612" r:id="rId16"/>
    <p:sldId id="613" r:id="rId17"/>
    <p:sldId id="614" r:id="rId18"/>
    <p:sldId id="615" r:id="rId19"/>
    <p:sldId id="593" r:id="rId20"/>
    <p:sldId id="616" r:id="rId21"/>
    <p:sldId id="595" r:id="rId22"/>
    <p:sldId id="597" r:id="rId23"/>
    <p:sldId id="617" r:id="rId24"/>
    <p:sldId id="598" r:id="rId25"/>
    <p:sldId id="599" r:id="rId26"/>
    <p:sldId id="618" r:id="rId27"/>
    <p:sldId id="619" r:id="rId28"/>
    <p:sldId id="620" r:id="rId29"/>
    <p:sldId id="558" r:id="rId30"/>
    <p:sldId id="621" r:id="rId31"/>
    <p:sldId id="627" r:id="rId32"/>
    <p:sldId id="622" r:id="rId33"/>
    <p:sldId id="628" r:id="rId34"/>
    <p:sldId id="623" r:id="rId35"/>
    <p:sldId id="629" r:id="rId36"/>
    <p:sldId id="624" r:id="rId37"/>
    <p:sldId id="630" r:id="rId38"/>
    <p:sldId id="625" r:id="rId39"/>
    <p:sldId id="607" r:id="rId40"/>
    <p:sldId id="626" r:id="rId41"/>
    <p:sldId id="608" r:id="rId42"/>
    <p:sldId id="609" r:id="rId43"/>
    <p:sldId id="559" r:id="rId44"/>
    <p:sldId id="560" r:id="rId45"/>
    <p:sldId id="610" r:id="rId46"/>
    <p:sldId id="611" r:id="rId47"/>
    <p:sldId id="56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 id="2" name="Braley, Jennifer F" initials="BJF" lastIdx="2" clrIdx="1">
    <p:extLst>
      <p:ext uri="{19B8F6BF-5375-455C-9EA6-DF929625EA0E}">
        <p15:presenceInfo xmlns:p15="http://schemas.microsoft.com/office/powerpoint/2012/main" userId="S-1-5-21-2744878847-1876734302-662453930-4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94B6C7"/>
    <a:srgbClr val="DBE7EC"/>
    <a:srgbClr val="CEDDEC"/>
    <a:srgbClr val="568AA4"/>
    <a:srgbClr val="657E32"/>
    <a:srgbClr val="E9F0F3"/>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9" autoAdjust="0"/>
    <p:restoredTop sz="86370" autoAdjust="0"/>
  </p:normalViewPr>
  <p:slideViewPr>
    <p:cSldViewPr snapToGrid="0">
      <p:cViewPr varScale="1">
        <p:scale>
          <a:sx n="82" d="100"/>
          <a:sy n="82" d="100"/>
        </p:scale>
        <p:origin x="114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p:scale>
          <a:sx n="87" d="100"/>
          <a:sy n="87" d="100"/>
        </p:scale>
        <p:origin x="130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475" cy="466578"/>
          </a:xfrm>
          <a:prstGeom prst="rect">
            <a:avLst/>
          </a:prstGeom>
        </p:spPr>
        <p:txBody>
          <a:bodyPr vert="horz" lIns="91739" tIns="45871" rIns="91739" bIns="45871" rtlCol="0"/>
          <a:lstStyle>
            <a:lvl1pPr algn="l">
              <a:defRPr sz="1200"/>
            </a:lvl1pPr>
          </a:lstStyle>
          <a:p>
            <a:endParaRPr lang="en-US" dirty="0"/>
          </a:p>
        </p:txBody>
      </p:sp>
      <p:sp>
        <p:nvSpPr>
          <p:cNvPr id="3" name="Date Placeholder 2"/>
          <p:cNvSpPr>
            <a:spLocks noGrp="1"/>
          </p:cNvSpPr>
          <p:nvPr>
            <p:ph type="dt" sz="quarter" idx="1"/>
          </p:nvPr>
        </p:nvSpPr>
        <p:spPr>
          <a:xfrm>
            <a:off x="3970341" y="1"/>
            <a:ext cx="3038475" cy="466578"/>
          </a:xfrm>
          <a:prstGeom prst="rect">
            <a:avLst/>
          </a:prstGeom>
        </p:spPr>
        <p:txBody>
          <a:bodyPr vert="horz" lIns="91739" tIns="45871" rIns="91739" bIns="45871" rtlCol="0"/>
          <a:lstStyle>
            <a:lvl1pPr algn="r">
              <a:defRPr sz="1200"/>
            </a:lvl1pPr>
          </a:lstStyle>
          <a:p>
            <a:fld id="{A9B734D9-FBB7-4B85-86A2-24E15EDE55E0}" type="datetimeFigureOut">
              <a:rPr lang="en-US" smtClean="0"/>
              <a:t>5/8/2019</a:t>
            </a:fld>
            <a:endParaRPr lang="en-US" dirty="0"/>
          </a:p>
        </p:txBody>
      </p:sp>
      <p:sp>
        <p:nvSpPr>
          <p:cNvPr id="4" name="Footer Placeholder 3"/>
          <p:cNvSpPr>
            <a:spLocks noGrp="1"/>
          </p:cNvSpPr>
          <p:nvPr>
            <p:ph type="ftr" sz="quarter" idx="2"/>
          </p:nvPr>
        </p:nvSpPr>
        <p:spPr>
          <a:xfrm>
            <a:off x="4" y="8829826"/>
            <a:ext cx="3038475" cy="466578"/>
          </a:xfrm>
          <a:prstGeom prst="rect">
            <a:avLst/>
          </a:prstGeom>
        </p:spPr>
        <p:txBody>
          <a:bodyPr vert="horz" lIns="91739" tIns="45871" rIns="91739" bIns="458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826"/>
            <a:ext cx="3038475" cy="466578"/>
          </a:xfrm>
          <a:prstGeom prst="rect">
            <a:avLst/>
          </a:prstGeom>
        </p:spPr>
        <p:txBody>
          <a:bodyPr vert="horz" lIns="91739" tIns="45871" rIns="91739" bIns="45871"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1" cy="466435"/>
          </a:xfrm>
          <a:prstGeom prst="rect">
            <a:avLst/>
          </a:prstGeom>
        </p:spPr>
        <p:txBody>
          <a:bodyPr vert="horz" lIns="93135" tIns="46567" rIns="93135" bIns="46567" rtlCol="0"/>
          <a:lstStyle>
            <a:lvl1pPr algn="l">
              <a:defRPr sz="1200"/>
            </a:lvl1pPr>
          </a:lstStyle>
          <a:p>
            <a:endParaRPr lang="en-US" dirty="0"/>
          </a:p>
        </p:txBody>
      </p:sp>
      <p:sp>
        <p:nvSpPr>
          <p:cNvPr id="3" name="Date Placeholder 2"/>
          <p:cNvSpPr>
            <a:spLocks noGrp="1"/>
          </p:cNvSpPr>
          <p:nvPr>
            <p:ph type="dt" idx="1"/>
          </p:nvPr>
        </p:nvSpPr>
        <p:spPr>
          <a:xfrm>
            <a:off x="3970939" y="2"/>
            <a:ext cx="3037841" cy="466435"/>
          </a:xfrm>
          <a:prstGeom prst="rect">
            <a:avLst/>
          </a:prstGeom>
        </p:spPr>
        <p:txBody>
          <a:bodyPr vert="horz" lIns="93135" tIns="46567" rIns="93135" bIns="46567" rtlCol="0"/>
          <a:lstStyle>
            <a:lvl1pPr algn="r">
              <a:defRPr sz="1200"/>
            </a:lvl1pPr>
          </a:lstStyle>
          <a:p>
            <a:fld id="{E3FD6F98-055A-4837-90F2-8E5F6821A1BB}" type="datetimeFigureOut">
              <a:rPr lang="en-US" smtClean="0"/>
              <a:t>5/8/2019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35" tIns="46567" rIns="93135" bIns="46567" rtlCol="0" anchor="ctr"/>
          <a:lstStyle/>
          <a:p>
            <a:endParaRPr lang="en-US" dirty="0"/>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35" tIns="46567" rIns="93135" bIns="46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1" cy="466434"/>
          </a:xfrm>
          <a:prstGeom prst="rect">
            <a:avLst/>
          </a:prstGeom>
        </p:spPr>
        <p:txBody>
          <a:bodyPr vert="horz" lIns="93135" tIns="46567" rIns="93135"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1" cy="466434"/>
          </a:xfrm>
          <a:prstGeom prst="rect">
            <a:avLst/>
          </a:prstGeom>
        </p:spPr>
        <p:txBody>
          <a:bodyPr vert="horz" lIns="93135" tIns="46567" rIns="93135" bIns="46567"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John </a:t>
            </a:r>
            <a:r>
              <a:rPr lang="en-US" dirty="0" err="1"/>
              <a:t>Ragosta</a:t>
            </a:r>
            <a:r>
              <a:rPr lang="en-US" dirty="0"/>
              <a:t>.  I have been asked to help everyone in this room to better understand the Permanency Performance Profile, it’s purpose, the data points contained within it, and how to use going forward.</a:t>
            </a:r>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41482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This is the And child welfare case review data from the Onsite Review Instrument, or OSRI</a:t>
            </a:r>
          </a:p>
          <a:p>
            <a:pPr marL="170867" indent="-170867">
              <a:buFont typeface="Arial" panose="020B0604020202020204" pitchFamily="34" charset="0"/>
              <a:buChar char="•"/>
            </a:pPr>
            <a:r>
              <a:rPr lang="en-US" dirty="0"/>
              <a:t>You will be hearing more about this data in just a few minutes</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We will talk in detail over the next 35 minutes about each and explore each in greater depth in your break out groups.</a:t>
            </a:r>
          </a:p>
          <a:p>
            <a:pPr marL="170867" indent="-170867">
              <a:buFont typeface="Arial" panose="020B0604020202020204" pitchFamily="34" charset="0"/>
              <a:buChar char="•"/>
            </a:pPr>
            <a:r>
              <a:rPr lang="en-US" dirty="0"/>
              <a:t>I will now pass the mic to Kiesha Crawford</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7027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As we’ve mentioned, NC DSS will be posting updated templates on the TA Gateway quarterly.  We’re posting all counties on Feb 1</a:t>
            </a:r>
            <a:r>
              <a:rPr lang="en-US" baseline="30000" dirty="0"/>
              <a:t>st</a:t>
            </a:r>
            <a:r>
              <a:rPr lang="en-US" dirty="0"/>
              <a:t> (that’s today!) and then May, August, and November going.  Your local collaboratives job is to </a:t>
            </a:r>
            <a:r>
              <a:rPr lang="en-US" dirty="0" err="1"/>
              <a:t>ensrue</a:t>
            </a:r>
            <a:r>
              <a:rPr lang="en-US" dirty="0"/>
              <a:t> that for every quarterly meeting your County profiles are populated with District and County data. </a:t>
            </a:r>
          </a:p>
          <a:p>
            <a:pPr marL="170867" indent="-170867">
              <a:buFont typeface="Arial" panose="020B0604020202020204" pitchFamily="34" charset="0"/>
              <a:buChar char="•"/>
            </a:pPr>
            <a:r>
              <a:rPr lang="en-US" dirty="0"/>
              <a:t>Among the many issues prioritized at your quarterly collaboration meetings, the data should points included in the profile will be one. </a:t>
            </a:r>
          </a:p>
          <a:p>
            <a:pPr marL="170867" indent="-170867">
              <a:buFont typeface="Arial" panose="020B0604020202020204" pitchFamily="34" charset="0"/>
              <a:buChar char="•"/>
            </a:pPr>
            <a:r>
              <a:rPr lang="en-US" dirty="0"/>
              <a:t>We’ve found that this initial meeting served as an opportunity to begin getting into the meaning behind the data.  Including whether what is summarized in the profile is actually </a:t>
            </a:r>
            <a:r>
              <a:rPr lang="en-US" dirty="0" err="1"/>
              <a:t>refelective</a:t>
            </a:r>
            <a:r>
              <a:rPr lang="en-US" dirty="0"/>
              <a:t> of the work that is being done in your District.  So verifying the accuracy of the data and if it is not, what needs to be done to improve the quality is the first step in </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51228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keep this in mind as you review your profiles, using the data and applying a CQI mindset can and will make a difference in the lives of children in our systems! You can get off the wheel!</a:t>
            </a:r>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63567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418214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65511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4730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249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45897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83888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55119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morning? Outcome was to get to this meeting place safely and on time</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11418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40240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906147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3218787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374464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35089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45903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209525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lvl1pPr defTabSz="960870">
              <a:defRPr sz="2400">
                <a:solidFill>
                  <a:schemeClr val="tx1"/>
                </a:solidFill>
                <a:latin typeface="Arial" panose="020B0604020202020204" pitchFamily="34" charset="0"/>
                <a:ea typeface="ＭＳ Ｐゴシック" panose="020B0600070205080204" pitchFamily="34" charset="-128"/>
              </a:defRPr>
            </a:lvl1pPr>
            <a:lvl2pPr marL="738402" indent="-284001" defTabSz="960870">
              <a:defRPr sz="2400">
                <a:solidFill>
                  <a:schemeClr val="tx1"/>
                </a:solidFill>
                <a:latin typeface="Arial" panose="020B0604020202020204" pitchFamily="34" charset="0"/>
                <a:ea typeface="ＭＳ Ｐゴシック" panose="020B0600070205080204" pitchFamily="34" charset="-128"/>
              </a:defRPr>
            </a:lvl2pPr>
            <a:lvl3pPr marL="1136003" indent="-227201" defTabSz="960870">
              <a:defRPr sz="2400">
                <a:solidFill>
                  <a:schemeClr val="tx1"/>
                </a:solidFill>
                <a:latin typeface="Arial" panose="020B0604020202020204" pitchFamily="34" charset="0"/>
                <a:ea typeface="ＭＳ Ｐゴシック" panose="020B0600070205080204" pitchFamily="34" charset="-128"/>
              </a:defRPr>
            </a:lvl3pPr>
            <a:lvl4pPr marL="1590405" indent="-227201" defTabSz="960870">
              <a:defRPr sz="2400">
                <a:solidFill>
                  <a:schemeClr val="tx1"/>
                </a:solidFill>
                <a:latin typeface="Arial" panose="020B0604020202020204" pitchFamily="34" charset="0"/>
                <a:ea typeface="ＭＳ Ｐゴシック" panose="020B0600070205080204" pitchFamily="34" charset="-128"/>
              </a:defRPr>
            </a:lvl4pPr>
            <a:lvl5pPr marL="2044806" indent="-227201" defTabSz="960870">
              <a:defRPr sz="2400">
                <a:solidFill>
                  <a:schemeClr val="tx1"/>
                </a:solidFill>
                <a:latin typeface="Arial" panose="020B0604020202020204" pitchFamily="34" charset="0"/>
                <a:ea typeface="ＭＳ Ｐゴシック" panose="020B0600070205080204" pitchFamily="34" charset="-128"/>
              </a:defRPr>
            </a:lvl5pPr>
            <a:lvl6pPr marL="2499208"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3608"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8010"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2411"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300" dirty="0"/>
              <a:t>NCAOC JWise Orientation (Jan 2011)</a:t>
            </a:r>
          </a:p>
        </p:txBody>
      </p:sp>
      <p:sp>
        <p:nvSpPr>
          <p:cNvPr id="34819" name="Rectangle 7"/>
          <p:cNvSpPr>
            <a:spLocks noGrp="1" noChangeArrowheads="1"/>
          </p:cNvSpPr>
          <p:nvPr>
            <p:ph type="sldNum" sz="quarter" idx="5"/>
          </p:nvPr>
        </p:nvSpPr>
        <p:spPr>
          <a:noFill/>
        </p:spPr>
        <p:txBody>
          <a:bodyPr/>
          <a:lstStyle>
            <a:lvl1pPr defTabSz="960870">
              <a:defRPr sz="2400">
                <a:solidFill>
                  <a:schemeClr val="tx1"/>
                </a:solidFill>
                <a:latin typeface="Arial" panose="020B0604020202020204" pitchFamily="34" charset="0"/>
                <a:ea typeface="ＭＳ Ｐゴシック" panose="020B0600070205080204" pitchFamily="34" charset="-128"/>
              </a:defRPr>
            </a:lvl1pPr>
            <a:lvl2pPr marL="738402" indent="-284001" defTabSz="960870">
              <a:defRPr sz="2400">
                <a:solidFill>
                  <a:schemeClr val="tx1"/>
                </a:solidFill>
                <a:latin typeface="Arial" panose="020B0604020202020204" pitchFamily="34" charset="0"/>
                <a:ea typeface="ＭＳ Ｐゴシック" panose="020B0600070205080204" pitchFamily="34" charset="-128"/>
              </a:defRPr>
            </a:lvl2pPr>
            <a:lvl3pPr marL="1136003" indent="-227201" defTabSz="960870">
              <a:defRPr sz="2400">
                <a:solidFill>
                  <a:schemeClr val="tx1"/>
                </a:solidFill>
                <a:latin typeface="Arial" panose="020B0604020202020204" pitchFamily="34" charset="0"/>
                <a:ea typeface="ＭＳ Ｐゴシック" panose="020B0600070205080204" pitchFamily="34" charset="-128"/>
              </a:defRPr>
            </a:lvl3pPr>
            <a:lvl4pPr marL="1590405" indent="-227201" defTabSz="960870">
              <a:defRPr sz="2400">
                <a:solidFill>
                  <a:schemeClr val="tx1"/>
                </a:solidFill>
                <a:latin typeface="Arial" panose="020B0604020202020204" pitchFamily="34" charset="0"/>
                <a:ea typeface="ＭＳ Ｐゴシック" panose="020B0600070205080204" pitchFamily="34" charset="-128"/>
              </a:defRPr>
            </a:lvl4pPr>
            <a:lvl5pPr marL="2044806" indent="-227201" defTabSz="960870">
              <a:defRPr sz="2400">
                <a:solidFill>
                  <a:schemeClr val="tx1"/>
                </a:solidFill>
                <a:latin typeface="Arial" panose="020B0604020202020204" pitchFamily="34" charset="0"/>
                <a:ea typeface="ＭＳ Ｐゴシック" panose="020B0600070205080204" pitchFamily="34" charset="-128"/>
              </a:defRPr>
            </a:lvl5pPr>
            <a:lvl6pPr marL="2499208"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3608"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8010"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2411" indent="-227201" defTabSz="96087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0C87F9-437B-4784-9DB7-9FD2BC696EFC}" type="slidenum">
              <a:rPr lang="en-US" altLang="en-US" sz="1300"/>
              <a:pPr/>
              <a:t>28</a:t>
            </a:fld>
            <a:endParaRPr lang="en-US" altLang="en-US" sz="1300" dirty="0"/>
          </a:p>
        </p:txBody>
      </p:sp>
      <p:sp>
        <p:nvSpPr>
          <p:cNvPr id="34820" name="Rectangle 2"/>
          <p:cNvSpPr>
            <a:spLocks noGrp="1" noRot="1" noChangeAspect="1" noChangeArrowheads="1" noTextEdit="1"/>
          </p:cNvSpPr>
          <p:nvPr>
            <p:ph type="sldImg"/>
          </p:nvPr>
        </p:nvSpPr>
        <p:spPr>
          <a:solidFill>
            <a:srgbClr val="FFFFFF"/>
          </a:solidFill>
          <a:ln/>
        </p:spPr>
      </p:sp>
      <p:sp>
        <p:nvSpPr>
          <p:cNvPr id="3482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879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CFSRs are the process by which the federal </a:t>
            </a:r>
            <a:r>
              <a:rPr lang="en-US" dirty="0" err="1"/>
              <a:t>gov</a:t>
            </a:r>
            <a:r>
              <a:rPr lang="en-US" dirty="0"/>
              <a:t> evaluates the child welfare systems in each state. </a:t>
            </a:r>
          </a:p>
          <a:p>
            <a:pPr marL="170867" indent="-170867">
              <a:buFont typeface="Arial" panose="020B0604020202020204" pitchFamily="34" charset="0"/>
              <a:buChar char="•"/>
            </a:pPr>
            <a:r>
              <a:rPr lang="en-US" dirty="0"/>
              <a:t>There have been 3 round, and with each “round” the feds issue a series of data indicators.  States are judged on their performance on these indicators.</a:t>
            </a:r>
          </a:p>
          <a:p>
            <a:pPr marL="170867" indent="-170867">
              <a:buFont typeface="Arial" panose="020B0604020202020204" pitchFamily="34" charset="0"/>
              <a:buChar char="•"/>
            </a:pPr>
            <a:r>
              <a:rPr lang="en-US" dirty="0"/>
              <a:t>The methodology for calculating each measure comes from the federal approach. </a:t>
            </a:r>
          </a:p>
          <a:p>
            <a:pPr marL="170867" indent="-170867">
              <a:buFont typeface="Arial" panose="020B0604020202020204" pitchFamily="34" charset="0"/>
              <a:buChar char="•"/>
            </a:pPr>
            <a:r>
              <a:rPr lang="en-US" dirty="0"/>
              <a:t>The 5 in the profile are those that are most directly aligned with the goal of this collaboration.</a:t>
            </a:r>
          </a:p>
          <a:p>
            <a:pPr marL="170867" indent="-170867">
              <a:buFont typeface="Arial" panose="020B0604020202020204" pitchFamily="34" charset="0"/>
              <a:buChar char="•"/>
            </a:pPr>
            <a:r>
              <a:rPr lang="en-US" dirty="0"/>
              <a:t>3 of the measures you’ll recognize from the HB630 MOU performance measures.</a:t>
            </a:r>
          </a:p>
          <a:p>
            <a:pPr marL="170867" indent="-170867">
              <a:buFont typeface="Arial" panose="020B0604020202020204" pitchFamily="34" charset="0"/>
              <a:buChar char="•"/>
            </a:pPr>
            <a:r>
              <a:rPr lang="en-US" dirty="0"/>
              <a:t>The data for these measures come from administrative data that social workers enter in the legacy system (5094) and NCFAST.</a:t>
            </a:r>
          </a:p>
          <a:p>
            <a:pPr marL="170867" indent="-170867">
              <a:buFont typeface="Arial" panose="020B0604020202020204" pitchFamily="34" charset="0"/>
              <a:buChar char="•"/>
            </a:pPr>
            <a:r>
              <a:rPr lang="en-US" dirty="0"/>
              <a:t>While I will give you a quick verbal description, we will provide you with a more detailed description of each measure in our Perm Profile Usage Guide.  I’ll touch on this later</a:t>
            </a:r>
          </a:p>
          <a:p>
            <a:pPr marL="170867" indent="-170867" defTabSz="911291">
              <a:buFont typeface="Arial" panose="020B0604020202020204" pitchFamily="34" charset="0"/>
              <a:buChar char="•"/>
              <a:defRPr/>
            </a:pPr>
            <a:r>
              <a:rPr lang="en-US" dirty="0"/>
              <a:t>These measures were designed to take advantage of the benefits of looking at outcomes based on entry cohorts.  The benefit of entry cohorts is that we can look at a groups of children who received services at the same time.  And track them longitudinally.  There are challenges as well.</a:t>
            </a:r>
          </a:p>
          <a:p>
            <a:pPr marL="170867" indent="-170867" defTabSz="911291">
              <a:buFont typeface="Arial" panose="020B0604020202020204" pitchFamily="34" charset="0"/>
              <a:buChar char="•"/>
              <a:defRPr/>
            </a:pPr>
            <a:r>
              <a:rPr lang="en-US" dirty="0"/>
              <a:t>One of which is to describe these measures verbally, and I’ve found that most people need to review the descriptions a number of time </a:t>
            </a:r>
            <a:r>
              <a:rPr lang="en-US" dirty="0" err="1"/>
              <a:t>sprior</a:t>
            </a:r>
            <a:r>
              <a:rPr lang="en-US" dirty="0"/>
              <a:t> to fully understanding.  I’ll do my best, and have some graphics to help you follow along.  Ready?</a:t>
            </a:r>
          </a:p>
          <a:p>
            <a:pPr marL="626513" lvl="1"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255004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0867" indent="-170867">
              <a:buFont typeface="Arial" panose="020B0604020202020204" pitchFamily="34" charset="0"/>
              <a:buChar char="•"/>
            </a:pPr>
            <a:r>
              <a:rPr lang="en-US" i="1" dirty="0"/>
              <a:t>Read the bullet.</a:t>
            </a:r>
          </a:p>
          <a:p>
            <a:pPr marL="170867" indent="-170867">
              <a:buFont typeface="Arial" panose="020B0604020202020204" pitchFamily="34" charset="0"/>
              <a:buChar char="•"/>
            </a:pPr>
            <a:r>
              <a:rPr lang="en-US" dirty="0"/>
              <a:t>Of all children who enter care in a 12 month period, what percentage exit to permanency within 12 months</a:t>
            </a:r>
          </a:p>
          <a:p>
            <a:pPr marL="170867" indent="-170867">
              <a:buFont typeface="Arial" panose="020B0604020202020204" pitchFamily="34" charset="0"/>
              <a:buChar char="•"/>
            </a:pPr>
            <a:r>
              <a:rPr lang="en-US" dirty="0"/>
              <a:t>You’ll notice in the screen shot (or you won’t b/c it’s small but I’ll tell you) that is says “Data are based on the exit period 7/1/2017 to 6/30/2018.”  </a:t>
            </a:r>
          </a:p>
          <a:p>
            <a:pPr marL="170867" indent="-170867">
              <a:buFont typeface="Arial" panose="020B0604020202020204" pitchFamily="34" charset="0"/>
              <a:buChar char="•"/>
            </a:pPr>
            <a:r>
              <a:rPr lang="en-US" dirty="0"/>
              <a:t>All of the children in that cohort will have </a:t>
            </a:r>
          </a:p>
          <a:p>
            <a:pPr marL="170867" indent="-170867">
              <a:buFont typeface="Arial" panose="020B0604020202020204" pitchFamily="34" charset="0"/>
              <a:buChar char="•"/>
            </a:pPr>
            <a:endParaRPr lang="en-US" dirty="0"/>
          </a:p>
          <a:p>
            <a:pPr marL="626513" lvl="1"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6483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Devices you may have used to guide your travels to meet  your outcome, GPS, gas gauges, speed odometer…this is data we commonly use in our everyday life to meet our outcome! What if we all used meaningful data in our everyday work to guide us to meet the outcome that children have a safe permanent home in a timely manner?</a:t>
            </a: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150889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So for an exit period of SFY 2017-18, we have to look at an entry cohort of children from 2016-17.  Here’s why.</a:t>
            </a:r>
          </a:p>
          <a:p>
            <a:pPr marL="170867" indent="-170867">
              <a:buFont typeface="Arial" panose="020B0604020202020204" pitchFamily="34" charset="0"/>
              <a:buChar char="•"/>
            </a:pPr>
            <a:r>
              <a:rPr lang="en-US" dirty="0"/>
              <a:t>We’ll start with a child who entered on July 1, 2016.   He’s in the Denominator. </a:t>
            </a:r>
          </a:p>
          <a:p>
            <a:pPr marL="170867" indent="-170867">
              <a:buFont typeface="Arial" panose="020B0604020202020204" pitchFamily="34" charset="0"/>
              <a:buChar char="•"/>
            </a:pPr>
            <a:r>
              <a:rPr lang="en-US" dirty="0"/>
              <a:t> To be counted in the numerator, he has to achieve permanency on or after July 1, 2017.  </a:t>
            </a:r>
          </a:p>
          <a:p>
            <a:pPr marL="170867" indent="-170867">
              <a:buFont typeface="Arial" panose="020B0604020202020204" pitchFamily="34" charset="0"/>
              <a:buChar char="•"/>
            </a:pPr>
            <a:r>
              <a:rPr lang="en-US" dirty="0"/>
              <a:t>However, if he achieves permanency by July 9, 2016, he can also be counted in the numerator (that’s why M1-M12 are shaded green as well.)  I say July 9</a:t>
            </a:r>
            <a:r>
              <a:rPr lang="en-US" baseline="30000" dirty="0"/>
              <a:t>th</a:t>
            </a:r>
            <a:r>
              <a:rPr lang="en-US" dirty="0"/>
              <a:t>, because children in care less than 8 days are excluded. </a:t>
            </a:r>
          </a:p>
          <a:p>
            <a:endParaRPr lang="en-US" dirty="0"/>
          </a:p>
          <a:p>
            <a:pPr marL="170867" indent="-170867">
              <a:buFont typeface="Arial" panose="020B0604020202020204" pitchFamily="34" charset="0"/>
              <a:buChar char="•"/>
            </a:pPr>
            <a:r>
              <a:rPr lang="en-US" dirty="0"/>
              <a:t>But what’s driving the two year time frame, is the child who entered on June 30, 2017 (Month 12 in blue)….if he remains in care the entire time, we cannot rule out his exit to perm until June 30, 2018.  </a:t>
            </a:r>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875777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Read Bullet</a:t>
            </a:r>
          </a:p>
          <a:p>
            <a:pPr marL="170867" indent="-170867">
              <a:buFont typeface="Arial" panose="020B0604020202020204" pitchFamily="34" charset="0"/>
              <a:buChar char="•"/>
            </a:pPr>
            <a:r>
              <a:rPr lang="en-US" dirty="0"/>
              <a:t>Of all children who enter care in a 12 month period AND are still in care on the first day of the exit period, what percentage achieve permanency in the next 12 months.</a:t>
            </a:r>
          </a:p>
          <a:p>
            <a:pPr marL="626513" lvl="1"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3429719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The simplest way to think of this is that of the children who entered during our entry year (in blue), all of those who are still open on the first day of the exit window (green) are counted in the denominator.</a:t>
            </a:r>
          </a:p>
          <a:p>
            <a:pPr marL="626513" lvl="1" indent="-170867">
              <a:buFont typeface="Arial" panose="020B0604020202020204" pitchFamily="34" charset="0"/>
              <a:buChar char="•"/>
            </a:pPr>
            <a:r>
              <a:rPr lang="en-US" dirty="0"/>
              <a:t>If a child entered on month 13 July 16 they are not included in this measure.  </a:t>
            </a:r>
          </a:p>
          <a:p>
            <a:pPr marL="170867" indent="-170867">
              <a:buFont typeface="Arial" panose="020B0604020202020204" pitchFamily="34" charset="0"/>
              <a:buChar char="•"/>
            </a:pPr>
            <a:r>
              <a:rPr lang="en-US" dirty="0"/>
              <a:t>To be counted in the numerator, they just need to exit within the 12 month exit window (green). </a:t>
            </a:r>
          </a:p>
          <a:p>
            <a:pPr marL="170867" indent="-170867">
              <a:buFont typeface="Arial" panose="020B0604020202020204" pitchFamily="34" charset="0"/>
              <a:buChar char="•"/>
            </a:pPr>
            <a:r>
              <a:rPr lang="en-US" dirty="0"/>
              <a:t>Are we following?</a:t>
            </a:r>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2195602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Of all children in care for over 24 months on the first day of the exit period, what percentage exit to permanency within the exit period?.</a:t>
            </a:r>
          </a:p>
          <a:p>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725732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There is no 12-month entry cohort for this one.  It’s all children who entered prior to July 1, 2015.  The entry cohort for 12-24 months was 7/1/15-and 6/30/16</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Instead it’s All children who entered more than two years before 7/1/17 AND remain in care on 7/1/2017.</a:t>
            </a:r>
          </a:p>
          <a:p>
            <a:pPr marL="170867" indent="-170867">
              <a:buFont typeface="Arial" panose="020B0604020202020204" pitchFamily="34" charset="0"/>
              <a:buChar char="•"/>
            </a:pPr>
            <a:r>
              <a:rPr lang="en-US" dirty="0"/>
              <a:t>Make Sense?</a:t>
            </a:r>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3402973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Reentry: Of all children who enter care in a 12 month period AND exit to perm w/in 12 mos., percentage who re-enter care w/in 12 mos. of exit date.</a:t>
            </a:r>
          </a:p>
          <a:p>
            <a:pPr marL="683468" lvl="1" indent="-227823">
              <a:buFont typeface="Arial" panose="020B0604020202020204" pitchFamily="34" charset="0"/>
              <a:buAutoNum type="arabicParen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2553097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This is like Permanency in 12 + did they reenter.  </a:t>
            </a:r>
          </a:p>
          <a:p>
            <a:pPr marL="170867" indent="-170867">
              <a:buFont typeface="Arial" panose="020B0604020202020204" pitchFamily="34" charset="0"/>
              <a:buChar char="•"/>
            </a:pPr>
            <a:r>
              <a:rPr lang="en-US" dirty="0"/>
              <a:t>There’s a lot of green (think numerator) for this one.  Why?</a:t>
            </a:r>
          </a:p>
          <a:p>
            <a:pPr marL="170867" indent="-170867">
              <a:buFont typeface="Arial" panose="020B0604020202020204" pitchFamily="34" charset="0"/>
              <a:buChar char="•"/>
            </a:pPr>
            <a:r>
              <a:rPr lang="en-US" dirty="0"/>
              <a:t>Our child enter July 1, 2015 (month 1 in blue) and he exited to perm on July 9, 2015.  That’ll get him counted in the Denominator.  He then has until July 9, 2016 to be included in the </a:t>
            </a:r>
            <a:r>
              <a:rPr lang="en-US" dirty="0" err="1"/>
              <a:t>numberator</a:t>
            </a:r>
            <a:r>
              <a:rPr lang="en-US" dirty="0"/>
              <a:t>.  But he can reenter on July 10, 2015 as well to be counted as.</a:t>
            </a:r>
          </a:p>
          <a:p>
            <a:pPr marL="170867" indent="-170867">
              <a:buFont typeface="Arial" panose="020B0604020202020204" pitchFamily="34" charset="0"/>
              <a:buChar char="•"/>
            </a:pPr>
            <a:r>
              <a:rPr lang="en-US" dirty="0"/>
              <a:t>Now we have a child who enters on June 30, 2016 (Month 12 in blue), we have to wait until 6/30/17 (M24 white) to determine whether achieves Perm in 12.  Say he does on </a:t>
            </a:r>
            <a:r>
              <a:rPr lang="en-US" dirty="0" err="1"/>
              <a:t>on</a:t>
            </a:r>
            <a:r>
              <a:rPr lang="en-US" dirty="0"/>
              <a:t> June 28 2017 (month 24) then we’ll need to wait until June 28, 2018 (M36) to determine whether he reentered </a:t>
            </a:r>
          </a:p>
          <a:p>
            <a:pPr marL="170867" indent="-170867">
              <a:buFont typeface="Arial" panose="020B0604020202020204" pitchFamily="34" charset="0"/>
              <a:buChar char="•"/>
            </a:pPr>
            <a:r>
              <a:rPr lang="en-US" dirty="0"/>
              <a:t>You with me?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It’s important to keep one other thing in mind for this measure:</a:t>
            </a:r>
          </a:p>
          <a:p>
            <a:pPr marL="683468" lvl="1" indent="-227823">
              <a:buFont typeface="Arial" panose="020B0604020202020204" pitchFamily="34" charset="0"/>
              <a:buAutoNum type="arabicParenR"/>
            </a:pPr>
            <a:r>
              <a:rPr lang="en-US" dirty="0"/>
              <a:t>And two with the exception of children were discharged to adoption.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3137800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Placement Moves: Of all children who enter care in a 12 month period, the number of moves that occurred during that 12 month period divided by the number of days children were in care during that 12 month period…..multiplied by 1000 days.  </a:t>
            </a:r>
          </a:p>
          <a:p>
            <a:pPr marL="170867" indent="-170867">
              <a:buFont typeface="Arial" panose="020B0604020202020204" pitchFamily="34" charset="0"/>
              <a:buChar char="•"/>
            </a:pPr>
            <a:r>
              <a:rPr lang="en-US" dirty="0"/>
              <a:t>This one is nice because the “exit period” is the same as the entry period.  Thus for this using 2017-18, all the kids who entered care in 17-18 it’s the number of moves those children had during 17-18 divided by to total number of days that that child’s case was open during that year.</a:t>
            </a:r>
          </a:p>
          <a:p>
            <a:pPr marL="626513" lvl="1" indent="-170867">
              <a:buFont typeface="Arial" panose="020B0604020202020204" pitchFamily="34" charset="0"/>
              <a:buChar char="•"/>
            </a:pPr>
            <a:r>
              <a:rPr lang="en-US" dirty="0"/>
              <a:t>So if a child only had one placement (the first placement) then they would add 0 to the numerator.  If the child moved 3 times after the initial placement, 3 would be added to the numerator. </a:t>
            </a:r>
          </a:p>
          <a:p>
            <a:pPr marL="626513" lvl="1" indent="-170867">
              <a:buFont typeface="Arial" panose="020B0604020202020204" pitchFamily="34" charset="0"/>
              <a:buChar char="•"/>
            </a:pPr>
            <a:r>
              <a:rPr lang="en-US" dirty="0"/>
              <a:t>For the days in care, we only count the days during that year.  So if a child entered on 7/1/2017 and remained in care until the last day of the year, then they would add 365 days to the denominator.  If they entered on 6/30/18, then only 1 would be added.  And so on and so forth. </a:t>
            </a:r>
          </a:p>
          <a:p>
            <a:pPr marL="455646" lvl="1"/>
            <a:endParaRPr lang="en-US" dirty="0"/>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319969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Today we have populated your profiles with your county-level and district-level performance.  However, going forward, we will post your profile templates without.</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You will get your numbers by going to UNC’s </a:t>
            </a:r>
            <a:r>
              <a:rPr lang="en-US" dirty="0" err="1"/>
              <a:t>Mangement</a:t>
            </a:r>
            <a:r>
              <a:rPr lang="en-US" dirty="0"/>
              <a:t> Assistance website, with which most of you are familiar</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Click on your county or go to drop down menu.  </a:t>
            </a:r>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3227934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68332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reasons why we don’t’ use data in our work place</a:t>
            </a:r>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711381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2569800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3114248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Finally on page 2 of the Profile, you’ll find a summary of the state and county performance on the Onsite Review Instrument</a:t>
            </a:r>
          </a:p>
          <a:p>
            <a:pPr marL="170867" indent="-170867">
              <a:buFont typeface="Arial" panose="020B0604020202020204" pitchFamily="34" charset="0"/>
              <a:buChar char="•"/>
            </a:pPr>
            <a:r>
              <a:rPr lang="en-US" dirty="0"/>
              <a:t>which is the primary case review instrument used by North Carolina.  </a:t>
            </a:r>
          </a:p>
          <a:p>
            <a:pPr marL="170867" indent="-170867">
              <a:buFont typeface="Arial" panose="020B0604020202020204" pitchFamily="34" charset="0"/>
              <a:buChar char="•"/>
            </a:pPr>
            <a:r>
              <a:rPr lang="en-US" dirty="0"/>
              <a:t>This tool was designed by the Admin Children and Families and used during the CFSR process, and they evaluate our improvement based on our OSRI performance.</a:t>
            </a:r>
          </a:p>
          <a:p>
            <a:pPr marL="170867" indent="-170867">
              <a:buFont typeface="Arial" panose="020B0604020202020204" pitchFamily="34" charset="0"/>
              <a:buChar char="•"/>
            </a:pPr>
            <a:r>
              <a:rPr lang="en-US" dirty="0"/>
              <a:t>In completing the instrument, reviewers conduct case file reviews and case-related interviews with children, parents, foster parents, caseworkers, and other professionals involved with the child. </a:t>
            </a:r>
          </a:p>
          <a:p>
            <a:pPr marL="170867" indent="-170867">
              <a:buFont typeface="Arial" panose="020B0604020202020204" pitchFamily="34" charset="0"/>
              <a:buChar char="•"/>
            </a:pPr>
            <a:r>
              <a:rPr lang="en-US" dirty="0"/>
              <a:t>Based on a rubric provided in the instrument and supporting materials, for each item on a case a reviewers either assign a value of “Strength” or “Area Needing Improvement”.</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Annually we review about 125 foster care cases and about 90 in-home cases.  The Profile only includes data from the foster care case reviews.</a:t>
            </a:r>
          </a:p>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2605578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Counties will not need to populate these data for their counties.  As we post new templates for a given quarter, the OSRI data will be in there already.  The reason: only CFSR pilot counties have access to the data source, OMS.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Many counties will have about 1 or maybe two cases reviewed during a 12 month period.  So drawing conclusions on a county level for these measures.  </a:t>
            </a:r>
          </a:p>
          <a:p>
            <a:pPr marL="170867" indent="-170867">
              <a:buFont typeface="Arial" panose="020B0604020202020204" pitchFamily="34" charset="0"/>
              <a:buChar char="•"/>
            </a:pPr>
            <a:endParaRPr lang="en-US" dirty="0"/>
          </a:p>
          <a:p>
            <a:pPr marL="170867" indent="-170867" defTabSz="911291">
              <a:buFont typeface="Arial" panose="020B0604020202020204" pitchFamily="34" charset="0"/>
              <a:buChar char="•"/>
              <a:defRPr/>
            </a:pPr>
            <a:r>
              <a:rPr lang="en-US" dirty="0"/>
              <a:t>You’ll also notice performance standards.  Those were determined by the ACF based on North Carolina’s previous performance on this tool. Those standards applicable to 10 of the 18 item</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Our success with our Program Improvement Plan (which came out </a:t>
            </a:r>
            <a:r>
              <a:rPr lang="en-US" dirty="0" err="1"/>
              <a:t>fo</a:t>
            </a:r>
            <a:r>
              <a:rPr lang="en-US" dirty="0"/>
              <a:t> the CFSR) is largely determined by the our performance.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You’ll notice on your profiles, that the state has surpassed the performance standard for 5 of the 10 items.  While not official yet (it requires and official review by the ACF) this is great news.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2951761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screen shot of an OSRI quick reference document that we have posted for you to access….speaking of posting</a:t>
            </a:r>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3587899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dirty="0"/>
              <a:t>How are you getting updated profiles and other resources to you? Through our website, the TA Gateway.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At the top you will see the URL for the TA Gateway, which is available to the public.   The Knowledgebase is where you will find all of the resources.\</a:t>
            </a:r>
          </a:p>
          <a:p>
            <a:endParaRPr lang="en-US" dirty="0"/>
          </a:p>
          <a:p>
            <a:pPr marL="170867" indent="-170867">
              <a:buFont typeface="Arial" panose="020B0604020202020204" pitchFamily="34" charset="0"/>
              <a:buChar char="•"/>
            </a:pPr>
            <a:r>
              <a:rPr lang="en-US" dirty="0"/>
              <a:t>We post the partially populated (and the profiles for today’s meeting) profiles on a quarterly basis: Feb1st, May 1</a:t>
            </a:r>
            <a:r>
              <a:rPr lang="en-US" baseline="30000" dirty="0"/>
              <a:t>st</a:t>
            </a:r>
            <a:r>
              <a:rPr lang="en-US" dirty="0"/>
              <a:t>, Aug 1</a:t>
            </a:r>
            <a:r>
              <a:rPr lang="en-US" baseline="30000" dirty="0"/>
              <a:t>st</a:t>
            </a:r>
            <a:r>
              <a:rPr lang="en-US" dirty="0"/>
              <a:t>, and Nov 1</a:t>
            </a:r>
            <a:r>
              <a:rPr lang="en-US" baseline="30000" dirty="0"/>
              <a:t>st</a:t>
            </a:r>
            <a:r>
              <a:rPr lang="en-US" dirty="0"/>
              <a:t>. </a:t>
            </a:r>
          </a:p>
          <a:p>
            <a:pPr marL="170867" indent="-170867">
              <a:buFont typeface="Arial" panose="020B0604020202020204" pitchFamily="34" charset="0"/>
              <a:buChar char="•"/>
            </a:pPr>
            <a:endParaRPr lang="en-US" dirty="0"/>
          </a:p>
          <a:p>
            <a:pPr marL="170867" indent="-170867">
              <a:buFont typeface="Arial" panose="020B0604020202020204" pitchFamily="34" charset="0"/>
              <a:buChar char="•"/>
            </a:pPr>
            <a:r>
              <a:rPr lang="en-US" dirty="0"/>
              <a:t>You’ll also find a number of </a:t>
            </a:r>
            <a:r>
              <a:rPr lang="en-US" dirty="0" err="1"/>
              <a:t>resourrces</a:t>
            </a:r>
            <a:r>
              <a:rPr lang="en-US" dirty="0"/>
              <a:t>, including a Permanency Profile Usage Guide and the reporting tool that we will review with  you in your breakout sessions.  </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dirty="0"/>
          </a:p>
        </p:txBody>
      </p:sp>
    </p:spTree>
    <p:extLst>
      <p:ext uri="{BB962C8B-B14F-4D97-AF65-F5344CB8AC3E}">
        <p14:creationId xmlns:p14="http://schemas.microsoft.com/office/powerpoint/2010/main" val="207659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310304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example of mine and John’s recent conversation about “unknown” data on children where incorrect demographic data had been entered into the system. Every number represents a child, we should not loose sight of their importance no matter how small.</a:t>
            </a:r>
          </a:p>
          <a:p>
            <a:r>
              <a:rPr lang="en-US" dirty="0"/>
              <a:t> Including meaningful data in our daily work to can move children in our system to permanent homes in a timely manner! </a:t>
            </a: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15773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we all have experienced a time when you felt data was used in a punitive way. We encourage you to see data as a mean to spotlight and celebrate what is working in your work to achieve permanency outcomes for children but equally important to use data to finds areas you can improve permanency outcomes. </a:t>
            </a:r>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75217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what we are asking each District to do, you will be given the chance this afternoon to jump start this dialogue in your district; there are a couple of handouts in your packet that you may use in the planning your meeting agenda and tracking your progress on outcomes and measurements you set to improve permanency for children in your district.</a:t>
            </a:r>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45503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apply a CQI mindset to your work in your Permanency Collaborative Meetings; 1) Identifying and Understanding the Problem, no leap too quickly!; 2) Research Solutions, have they been known to get the results for the problem you have identified?; 3) Develop a Theory of Change, how will your actions impact the problem identified; 4) Adapt or develop the solution-agreement reached by your team to adopt the solution; 5) Implement, time to put in action and 6) Monitor and Assess the solution, is it moving permanency outcomes for children in your district</a:t>
            </a:r>
          </a:p>
          <a:p>
            <a:r>
              <a:rPr lang="en-US" dirty="0"/>
              <a:t>Implementation Tip Guide in your packet---don’t fear, it may seem a lot but the important thing is that you are being strategic in your planning so to know that your time and resources are getting the intended results</a:t>
            </a:r>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407042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state’s PPP that they have committed to providing you updated data on a monthly bases. This data is being provided to assist your District Permanency Collaborative Teams in your efforts to meet your permanency outcomes.</a:t>
            </a:r>
          </a:p>
          <a:p>
            <a:pPr marL="170867" indent="-170867">
              <a:buFont typeface="Arial" panose="020B0604020202020204" pitchFamily="34" charset="0"/>
              <a:buChar char="•"/>
            </a:pPr>
            <a:r>
              <a:rPr lang="en-US" dirty="0"/>
              <a:t>You have or will get populated version of this profile for you to review in your groups</a:t>
            </a:r>
          </a:p>
          <a:p>
            <a:pPr marL="170867" indent="-170867">
              <a:buFont typeface="Arial" panose="020B0604020202020204" pitchFamily="34" charset="0"/>
              <a:buChar char="•"/>
            </a:pPr>
            <a:r>
              <a:rPr lang="en-US" dirty="0"/>
              <a:t>The report contains administrative data from the court system, or </a:t>
            </a:r>
            <a:r>
              <a:rPr lang="en-US" dirty="0" err="1"/>
              <a:t>Jwise</a:t>
            </a:r>
            <a:r>
              <a:rPr lang="en-US" dirty="0"/>
              <a:t> Data</a:t>
            </a:r>
          </a:p>
          <a:p>
            <a:pPr marL="170867" indent="-170867">
              <a:buFont typeface="Arial" panose="020B0604020202020204" pitchFamily="34" charset="0"/>
              <a:buChar char="•"/>
            </a:pPr>
            <a:r>
              <a:rPr lang="en-US" dirty="0"/>
              <a:t>Administrative data from the child welfare system, summarized in the CFSR Round 3 Measures</a:t>
            </a:r>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344291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3802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5642"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9" name="Rectangle 18"/>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3" name="Title 1"/>
          <p:cNvSpPr>
            <a:spLocks noGrp="1"/>
          </p:cNvSpPr>
          <p:nvPr>
            <p:ph type="title" hasCustomPrompt="1"/>
          </p:nvPr>
        </p:nvSpPr>
        <p:spPr>
          <a:xfrm>
            <a:off x="548640" y="457200"/>
            <a:ext cx="799640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5521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7972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401615"/>
            <a:ext cx="7894638" cy="3841082"/>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a:extLst>
              <a:ext uri="{FF2B5EF4-FFF2-40B4-BE49-F238E27FC236}">
                <a16:creationId xmlns:a16="http://schemas.microsoft.com/office/drawing/2014/main" id="{4042BBEF-5016-4653-8155-EE29711AAB52}"/>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66047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6829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40080" y="1097280"/>
            <a:ext cx="7894638" cy="4902890"/>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9" name="TextBox 8">
            <a:extLst>
              <a:ext uri="{FF2B5EF4-FFF2-40B4-BE49-F238E27FC236}">
                <a16:creationId xmlns:a16="http://schemas.microsoft.com/office/drawing/2014/main" id="{4E748B40-50DE-46AF-A0DB-2CDC234A40E1}"/>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324608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5" name="TextBox 14">
            <a:extLst>
              <a:ext uri="{FF2B5EF4-FFF2-40B4-BE49-F238E27FC236}">
                <a16:creationId xmlns:a16="http://schemas.microsoft.com/office/drawing/2014/main" id="{992E2C15-BFCF-4BA2-A54D-BF6416BA90BC}"/>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238325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614688"/>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608985"/>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2" name="TextBox 11">
            <a:extLst>
              <a:ext uri="{FF2B5EF4-FFF2-40B4-BE49-F238E27FC236}">
                <a16:creationId xmlns:a16="http://schemas.microsoft.com/office/drawing/2014/main" id="{FA032264-C83C-4DD6-9D54-9CC0EA1EBE63}"/>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8784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8002693"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a:extLst>
              <a:ext uri="{FF2B5EF4-FFF2-40B4-BE49-F238E27FC236}">
                <a16:creationId xmlns:a16="http://schemas.microsoft.com/office/drawing/2014/main" id="{C5B8AD98-8407-417C-9F86-13225829E188}"/>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373683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a:extLst>
              <a:ext uri="{FF2B5EF4-FFF2-40B4-BE49-F238E27FC236}">
                <a16:creationId xmlns:a16="http://schemas.microsoft.com/office/drawing/2014/main" id="{42256AB3-9CB2-44D7-BFA7-6CEF843712B8}"/>
              </a:ext>
            </a:extLst>
          </p:cNvPr>
          <p:cNvSpPr txBox="1"/>
          <p:nvPr userDrawn="1"/>
        </p:nvSpPr>
        <p:spPr>
          <a:xfrm>
            <a:off x="522286" y="6592543"/>
            <a:ext cx="55483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FEB. 13, 2018</a:t>
            </a:r>
          </a:p>
        </p:txBody>
      </p:sp>
    </p:spTree>
    <p:extLst>
      <p:ext uri="{BB962C8B-B14F-4D97-AF65-F5344CB8AC3E}">
        <p14:creationId xmlns:p14="http://schemas.microsoft.com/office/powerpoint/2010/main" val="33006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bg1"/>
                </a:solidFill>
                <a:latin typeface="Franklin Gothic Demi Cond" panose="020B0706030402020204" pitchFamily="34" charset="0"/>
              </a:defRPr>
            </a:lvl1pPr>
          </a:lstStyle>
          <a:p>
            <a:r>
              <a:rPr lang="en-US" dirty="0"/>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6" r:id="rId3"/>
    <p:sldLayoutId id="2147483667" r:id="rId4"/>
    <p:sldLayoutId id="2147483668" r:id="rId5"/>
    <p:sldLayoutId id="2147483669" r:id="rId6"/>
    <p:sldLayoutId id="2147483671" r:id="rId7"/>
    <p:sldLayoutId id="2147483670" r:id="rId8"/>
    <p:sldLayoutId id="2147483663" r:id="rId9"/>
  </p:sldLayoutIdLst>
  <p:hf hdr="0" ft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teacherjesusnunezmunoz.blogspot.com/2010/09/glossary-of-useful-business-word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javiermegias.com/blog/2014/01/la-carrera-de-la-rat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oreignbrief.com/daily-news/german-investor-confidence-report-measure-auto-industry-jitte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Stephanie.A.Nesbitt@nccourts.org" TargetMode="External"/><Relationship Id="rId3" Type="http://schemas.openxmlformats.org/officeDocument/2006/relationships/hyperlink" Target="mailto:DeShield.Greene@nccourts.org" TargetMode="External"/><Relationship Id="rId7" Type="http://schemas.openxmlformats.org/officeDocument/2006/relationships/hyperlink" Target="mailto:Lori.C.Cole@nccourts.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mailto:Sandra.W.Paul@nccourts.org" TargetMode="External"/><Relationship Id="rId5" Type="http://schemas.openxmlformats.org/officeDocument/2006/relationships/hyperlink" Target="mailto:Dorinda.G.Wynter-MitchellEl@nccourts.org" TargetMode="External"/><Relationship Id="rId10" Type="http://schemas.openxmlformats.org/officeDocument/2006/relationships/hyperlink" Target="mailto:Alexia.C.Stith@nccourts.org" TargetMode="External"/><Relationship Id="rId4" Type="http://schemas.openxmlformats.org/officeDocument/2006/relationships/hyperlink" Target="mailto:Nichole.Melton@nccourts.org" TargetMode="External"/><Relationship Id="rId9" Type="http://schemas.openxmlformats.org/officeDocument/2006/relationships/hyperlink" Target="mailto:Kiesha.D.Crawford@nccourt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owmuchisit.org/car-stereo-installation-cos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ats.stackexchange.com/questions/423/what-is-your-favorite-data-analysis-carto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john.ragosta@dhhs.nc.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Joy.h.smith@dhhs.n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otherfood-devos.com/2011_03_01_archiv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embarcados.com.br/metodologias-ageis-o-daily-mee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545216" y="1003045"/>
            <a:ext cx="6221026" cy="2020824"/>
          </a:xfrm>
        </p:spPr>
        <p:txBody>
          <a:bodyPr/>
          <a:lstStyle/>
          <a:p>
            <a:r>
              <a:rPr lang="en-US" dirty="0"/>
              <a:t>Understanding the Permanency Performance Profile</a:t>
            </a:r>
            <a:br>
              <a:rPr lang="en-US" dirty="0"/>
            </a:br>
            <a:endParaRPr lang="en-US" sz="2400" dirty="0"/>
          </a:p>
        </p:txBody>
      </p:sp>
      <p:sp>
        <p:nvSpPr>
          <p:cNvPr id="9" name="Text Placeholder 8"/>
          <p:cNvSpPr>
            <a:spLocks noGrp="1"/>
          </p:cNvSpPr>
          <p:nvPr>
            <p:ph type="body" sz="quarter" idx="11"/>
          </p:nvPr>
        </p:nvSpPr>
        <p:spPr>
          <a:xfrm>
            <a:off x="2545216" y="2733869"/>
            <a:ext cx="7370015" cy="2367257"/>
          </a:xfrm>
        </p:spPr>
        <p:txBody>
          <a:bodyPr/>
          <a:lstStyle/>
          <a:p>
            <a:r>
              <a:rPr lang="en-US" sz="1800" dirty="0"/>
              <a:t>Rita Bland, Child Welfare Consultant</a:t>
            </a:r>
          </a:p>
          <a:p>
            <a:endParaRPr lang="en-US" sz="1800" dirty="0"/>
          </a:p>
          <a:p>
            <a:r>
              <a:rPr lang="en-US" sz="1800" dirty="0"/>
              <a:t>John Ragosta, Child Welfare Data Team Manager </a:t>
            </a:r>
          </a:p>
          <a:p>
            <a:r>
              <a:rPr lang="en-US" sz="1800" dirty="0"/>
              <a:t>NCDSS Performance Management </a:t>
            </a:r>
          </a:p>
          <a:p>
            <a:endParaRPr lang="en-US" sz="1800" dirty="0"/>
          </a:p>
          <a:p>
            <a:r>
              <a:rPr lang="en-US" sz="1800" dirty="0"/>
              <a:t>Kiesha Crawford, Manager,</a:t>
            </a:r>
          </a:p>
          <a:p>
            <a:r>
              <a:rPr lang="en-US" sz="1800" dirty="0"/>
              <a:t>Juvenile Court Improvement Program</a:t>
            </a:r>
          </a:p>
        </p:txBody>
      </p:sp>
      <p:sp>
        <p:nvSpPr>
          <p:cNvPr id="10" name="Text Placeholder 9"/>
          <p:cNvSpPr>
            <a:spLocks noGrp="1"/>
          </p:cNvSpPr>
          <p:nvPr>
            <p:ph type="body" sz="quarter" idx="12"/>
          </p:nvPr>
        </p:nvSpPr>
        <p:spPr>
          <a:xfrm>
            <a:off x="2768595" y="5610842"/>
            <a:ext cx="5774267" cy="488226"/>
          </a:xfrm>
        </p:spPr>
        <p:txBody>
          <a:bodyPr/>
          <a:lstStyle/>
          <a:p>
            <a:r>
              <a:rPr lang="en-US" dirty="0"/>
              <a:t>March 22, 2019</a:t>
            </a:r>
          </a:p>
        </p:txBody>
      </p:sp>
    </p:spTree>
    <p:extLst>
      <p:ext uri="{BB962C8B-B14F-4D97-AF65-F5344CB8AC3E}">
        <p14:creationId xmlns:p14="http://schemas.microsoft.com/office/powerpoint/2010/main" val="136926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45C16F-AFC0-4CD6-B189-15DB859A71F6}"/>
              </a:ext>
            </a:extLst>
          </p:cNvPr>
          <p:cNvPicPr>
            <a:picLocks noChangeAspect="1"/>
          </p:cNvPicPr>
          <p:nvPr/>
        </p:nvPicPr>
        <p:blipFill rotWithShape="1">
          <a:blip r:embed="rId3"/>
          <a:srcRect l="21798" t="23783" r="47640" b="14628"/>
          <a:stretch/>
        </p:blipFill>
        <p:spPr>
          <a:xfrm>
            <a:off x="454776" y="1005840"/>
            <a:ext cx="8133073" cy="5531684"/>
          </a:xfrm>
          <a:prstGeom prst="rect">
            <a:avLst/>
          </a:prstGeom>
        </p:spPr>
      </p:pic>
      <p:sp>
        <p:nvSpPr>
          <p:cNvPr id="4" name="Title 3">
            <a:extLst>
              <a:ext uri="{FF2B5EF4-FFF2-40B4-BE49-F238E27FC236}">
                <a16:creationId xmlns:a16="http://schemas.microsoft.com/office/drawing/2014/main" id="{34CAF078-2961-4426-BF73-05DEEB416136}"/>
              </a:ext>
            </a:extLst>
          </p:cNvPr>
          <p:cNvSpPr>
            <a:spLocks noGrp="1"/>
          </p:cNvSpPr>
          <p:nvPr>
            <p:ph type="title"/>
          </p:nvPr>
        </p:nvSpPr>
        <p:spPr/>
        <p:txBody>
          <a:bodyPr/>
          <a:lstStyle/>
          <a:p>
            <a:r>
              <a:rPr lang="en-US" sz="3200" dirty="0"/>
              <a:t>Permanency Performance Profile Template, Page 1 </a:t>
            </a:r>
            <a:br>
              <a:rPr lang="en-US" dirty="0"/>
            </a:br>
            <a:endParaRPr lang="en-US" dirty="0"/>
          </a:p>
        </p:txBody>
      </p:sp>
      <p:sp>
        <p:nvSpPr>
          <p:cNvPr id="5" name="Slide Number Placeholder 4">
            <a:extLst>
              <a:ext uri="{FF2B5EF4-FFF2-40B4-BE49-F238E27FC236}">
                <a16:creationId xmlns:a16="http://schemas.microsoft.com/office/drawing/2014/main" id="{0816F60D-CB14-4A96-A04F-49FFCB017364}"/>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Tree>
    <p:extLst>
      <p:ext uri="{BB962C8B-B14F-4D97-AF65-F5344CB8AC3E}">
        <p14:creationId xmlns:p14="http://schemas.microsoft.com/office/powerpoint/2010/main" val="59371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BE47B-6584-47B3-8A54-E1427A8048A1}"/>
              </a:ext>
            </a:extLst>
          </p:cNvPr>
          <p:cNvSpPr>
            <a:spLocks noGrp="1"/>
          </p:cNvSpPr>
          <p:nvPr>
            <p:ph type="title"/>
          </p:nvPr>
        </p:nvSpPr>
        <p:spPr/>
        <p:txBody>
          <a:bodyPr/>
          <a:lstStyle/>
          <a:p>
            <a:r>
              <a:rPr lang="en-US" sz="3200" dirty="0"/>
              <a:t>Permanency Performance Profile Template, Page 2</a:t>
            </a:r>
          </a:p>
        </p:txBody>
      </p:sp>
      <p:sp>
        <p:nvSpPr>
          <p:cNvPr id="5" name="Slide Number Placeholder 4">
            <a:extLst>
              <a:ext uri="{FF2B5EF4-FFF2-40B4-BE49-F238E27FC236}">
                <a16:creationId xmlns:a16="http://schemas.microsoft.com/office/drawing/2014/main" id="{3D3FED4A-7657-4452-AADF-9175A8147CC7}"/>
              </a:ext>
            </a:extLst>
          </p:cNvPr>
          <p:cNvSpPr>
            <a:spLocks noGrp="1"/>
          </p:cNvSpPr>
          <p:nvPr>
            <p:ph type="sldNum" sz="quarter" idx="14"/>
          </p:nvPr>
        </p:nvSpPr>
        <p:spPr/>
        <p:txBody>
          <a:bodyPr/>
          <a:lstStyle/>
          <a:p>
            <a:fld id="{11F27F3A-B3E9-41ED-AF8F-A365F10BB65F}" type="slidenum">
              <a:rPr lang="en-US" smtClean="0"/>
              <a:pPr/>
              <a:t>11</a:t>
            </a:fld>
            <a:endParaRPr lang="en-US" dirty="0"/>
          </a:p>
        </p:txBody>
      </p:sp>
      <p:pic>
        <p:nvPicPr>
          <p:cNvPr id="8" name="Picture 7">
            <a:extLst>
              <a:ext uri="{FF2B5EF4-FFF2-40B4-BE49-F238E27FC236}">
                <a16:creationId xmlns:a16="http://schemas.microsoft.com/office/drawing/2014/main" id="{9946F4EB-0F90-4DA5-897C-2AAD87193D01}"/>
              </a:ext>
            </a:extLst>
          </p:cNvPr>
          <p:cNvPicPr>
            <a:picLocks noChangeAspect="1"/>
          </p:cNvPicPr>
          <p:nvPr/>
        </p:nvPicPr>
        <p:blipFill rotWithShape="1">
          <a:blip r:embed="rId3"/>
          <a:srcRect l="21579" t="22118" r="47641" b="12630"/>
          <a:stretch/>
        </p:blipFill>
        <p:spPr>
          <a:xfrm>
            <a:off x="622300" y="981698"/>
            <a:ext cx="7849087" cy="5615753"/>
          </a:xfrm>
          <a:prstGeom prst="rect">
            <a:avLst/>
          </a:prstGeom>
        </p:spPr>
      </p:pic>
    </p:spTree>
    <p:extLst>
      <p:ext uri="{BB962C8B-B14F-4D97-AF65-F5344CB8AC3E}">
        <p14:creationId xmlns:p14="http://schemas.microsoft.com/office/powerpoint/2010/main" val="285014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8D48D-4310-4D0E-BFFE-1C4310CD4C24}"/>
              </a:ext>
            </a:extLst>
          </p:cNvPr>
          <p:cNvSpPr>
            <a:spLocks noGrp="1"/>
          </p:cNvSpPr>
          <p:nvPr>
            <p:ph type="body" sz="quarter" idx="10"/>
          </p:nvPr>
        </p:nvSpPr>
        <p:spPr/>
        <p:txBody>
          <a:bodyPr/>
          <a:lstStyle/>
          <a:p>
            <a:endParaRPr lang="en-US" dirty="0"/>
          </a:p>
          <a:p>
            <a:r>
              <a:rPr lang="en-US" dirty="0"/>
              <a:t>Populating a new Profile quarterly on the first of each month on the TA Gateway</a:t>
            </a:r>
          </a:p>
          <a:p>
            <a:r>
              <a:rPr lang="en-US" dirty="0"/>
              <a:t>Focal point of quarterly meetings to guide the dialogue and monitor your progress</a:t>
            </a:r>
          </a:p>
          <a:p>
            <a:r>
              <a:rPr lang="en-US" dirty="0"/>
              <a:t>Resources on the TA Gateway-this presentation and handouts</a:t>
            </a:r>
          </a:p>
          <a:p>
            <a:pPr marL="0" indent="0">
              <a:buNone/>
            </a:pPr>
            <a:endParaRPr lang="en-US" dirty="0"/>
          </a:p>
        </p:txBody>
      </p:sp>
      <p:sp>
        <p:nvSpPr>
          <p:cNvPr id="4" name="Title 3">
            <a:extLst>
              <a:ext uri="{FF2B5EF4-FFF2-40B4-BE49-F238E27FC236}">
                <a16:creationId xmlns:a16="http://schemas.microsoft.com/office/drawing/2014/main" id="{60BCD39D-C11F-4D13-A55F-0A3D5D0B909A}"/>
              </a:ext>
            </a:extLst>
          </p:cNvPr>
          <p:cNvSpPr>
            <a:spLocks noGrp="1"/>
          </p:cNvSpPr>
          <p:nvPr>
            <p:ph type="title"/>
          </p:nvPr>
        </p:nvSpPr>
        <p:spPr/>
        <p:txBody>
          <a:bodyPr/>
          <a:lstStyle/>
          <a:p>
            <a:r>
              <a:rPr lang="en-US" dirty="0"/>
              <a:t>Using Performance Profile Data </a:t>
            </a:r>
            <a:endParaRPr lang="en-US" dirty="0">
              <a:highlight>
                <a:srgbClr val="FFFF00"/>
              </a:highlight>
            </a:endParaRPr>
          </a:p>
        </p:txBody>
      </p:sp>
      <p:sp>
        <p:nvSpPr>
          <p:cNvPr id="5" name="Slide Number Placeholder 4">
            <a:extLst>
              <a:ext uri="{FF2B5EF4-FFF2-40B4-BE49-F238E27FC236}">
                <a16:creationId xmlns:a16="http://schemas.microsoft.com/office/drawing/2014/main" id="{C79E5B0E-2568-428B-B167-5B5E3EACAD60}"/>
              </a:ext>
            </a:extLst>
          </p:cNvPr>
          <p:cNvSpPr>
            <a:spLocks noGrp="1"/>
          </p:cNvSpPr>
          <p:nvPr>
            <p:ph type="sldNum" sz="quarter" idx="14"/>
          </p:nvPr>
        </p:nvSpPr>
        <p:spPr/>
        <p:txBody>
          <a:bodyPr/>
          <a:lstStyle/>
          <a:p>
            <a:fld id="{11F27F3A-B3E9-41ED-AF8F-A365F10BB65F}" type="slidenum">
              <a:rPr lang="en-US" smtClean="0"/>
              <a:pPr/>
              <a:t>12</a:t>
            </a:fld>
            <a:endParaRPr lang="en-US" dirty="0"/>
          </a:p>
        </p:txBody>
      </p:sp>
      <p:pic>
        <p:nvPicPr>
          <p:cNvPr id="6" name="Picture 5">
            <a:extLst>
              <a:ext uri="{FF2B5EF4-FFF2-40B4-BE49-F238E27FC236}">
                <a16:creationId xmlns:a16="http://schemas.microsoft.com/office/drawing/2014/main" id="{5BFEDFF5-CBEF-4DBF-9197-71D1903E00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639" y="4254759"/>
            <a:ext cx="7839581" cy="2318549"/>
          </a:xfrm>
          <a:prstGeom prst="rect">
            <a:avLst/>
          </a:prstGeom>
        </p:spPr>
      </p:pic>
    </p:spTree>
    <p:extLst>
      <p:ext uri="{BB962C8B-B14F-4D97-AF65-F5344CB8AC3E}">
        <p14:creationId xmlns:p14="http://schemas.microsoft.com/office/powerpoint/2010/main" val="363440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0EAA2-D22E-4E41-9D81-0445E61D22F2}"/>
              </a:ext>
            </a:extLst>
          </p:cNvPr>
          <p:cNvSpPr>
            <a:spLocks noGrp="1"/>
          </p:cNvSpPr>
          <p:nvPr>
            <p:ph type="body" sz="quarter" idx="10"/>
          </p:nvPr>
        </p:nvSpPr>
        <p:spPr>
          <a:xfrm>
            <a:off x="640080" y="634482"/>
            <a:ext cx="7885642" cy="5400558"/>
          </a:xfrm>
        </p:spPr>
        <p:txBody>
          <a:bodyPr/>
          <a:lstStyle/>
          <a:p>
            <a:r>
              <a:rPr lang="en-US" dirty="0"/>
              <a:t>If you always do what you always did…</a:t>
            </a:r>
          </a:p>
        </p:txBody>
      </p:sp>
      <p:sp>
        <p:nvSpPr>
          <p:cNvPr id="3" name="Text Placeholder 2">
            <a:extLst>
              <a:ext uri="{FF2B5EF4-FFF2-40B4-BE49-F238E27FC236}">
                <a16:creationId xmlns:a16="http://schemas.microsoft.com/office/drawing/2014/main" id="{9D26B252-4111-41DE-BB4D-9DF974654681}"/>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C7948EEB-550E-4F66-9BE3-6DECD7E9FF60}"/>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1B61257D-6DEA-4B78-9D7F-7CED13B01A40}"/>
              </a:ext>
            </a:extLst>
          </p:cNvPr>
          <p:cNvSpPr>
            <a:spLocks noGrp="1"/>
          </p:cNvSpPr>
          <p:nvPr>
            <p:ph type="sldNum" sz="quarter" idx="14"/>
          </p:nvPr>
        </p:nvSpPr>
        <p:spPr/>
        <p:txBody>
          <a:bodyPr/>
          <a:lstStyle/>
          <a:p>
            <a:fld id="{11F27F3A-B3E9-41ED-AF8F-A365F10BB65F}" type="slidenum">
              <a:rPr lang="en-US" smtClean="0"/>
              <a:pPr/>
              <a:t>13</a:t>
            </a:fld>
            <a:endParaRPr lang="en-US" dirty="0"/>
          </a:p>
        </p:txBody>
      </p:sp>
      <p:pic>
        <p:nvPicPr>
          <p:cNvPr id="7" name="Picture 6">
            <a:extLst>
              <a:ext uri="{FF2B5EF4-FFF2-40B4-BE49-F238E27FC236}">
                <a16:creationId xmlns:a16="http://schemas.microsoft.com/office/drawing/2014/main" id="{6C154039-1E31-4309-9F84-9B8C8E3081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2258" y="2000249"/>
            <a:ext cx="4616245" cy="2918385"/>
          </a:xfrm>
          <a:prstGeom prst="rect">
            <a:avLst/>
          </a:prstGeom>
        </p:spPr>
      </p:pic>
      <p:sp>
        <p:nvSpPr>
          <p:cNvPr id="8" name="TextBox 7">
            <a:extLst>
              <a:ext uri="{FF2B5EF4-FFF2-40B4-BE49-F238E27FC236}">
                <a16:creationId xmlns:a16="http://schemas.microsoft.com/office/drawing/2014/main" id="{C6259601-5EFB-4E51-9C30-8E8AB0CCB1BF}"/>
              </a:ext>
            </a:extLst>
          </p:cNvPr>
          <p:cNvSpPr txBox="1"/>
          <p:nvPr/>
        </p:nvSpPr>
        <p:spPr>
          <a:xfrm>
            <a:off x="3143250" y="4857750"/>
            <a:ext cx="2857500" cy="369332"/>
          </a:xfrm>
          <a:prstGeom prst="rect">
            <a:avLst/>
          </a:prstGeom>
          <a:noFill/>
        </p:spPr>
        <p:txBody>
          <a:bodyPr wrap="square" rtlCol="0">
            <a:spAutoFit/>
          </a:bodyPr>
          <a:lstStyle/>
          <a:p>
            <a:r>
              <a:rPr lang="en-US" sz="900">
                <a:hlinkClick r:id="rId4" tooltip="http://javiermegias.com/blog/2014/01/la-carrera-de-la-rata/"/>
              </a:rPr>
              <a:t>This Photo</a:t>
            </a:r>
            <a:r>
              <a:rPr lang="en-US" sz="900"/>
              <a:t> by Unknown Author is licensed under </a:t>
            </a:r>
            <a:r>
              <a:rPr lang="en-US" sz="900">
                <a:hlinkClick r:id="rId5" tooltip="https://creativecommons.org/licenses/by-nc-sa/3.0/"/>
              </a:rPr>
              <a:t>CC BY-SA-NC</a:t>
            </a:r>
            <a:endParaRPr lang="en-US" sz="900"/>
          </a:p>
        </p:txBody>
      </p:sp>
      <p:sp>
        <p:nvSpPr>
          <p:cNvPr id="9" name="TextBox 8">
            <a:extLst>
              <a:ext uri="{FF2B5EF4-FFF2-40B4-BE49-F238E27FC236}">
                <a16:creationId xmlns:a16="http://schemas.microsoft.com/office/drawing/2014/main" id="{4E83075C-7056-449E-BB90-6DE7123452DD}"/>
              </a:ext>
            </a:extLst>
          </p:cNvPr>
          <p:cNvSpPr txBox="1"/>
          <p:nvPr/>
        </p:nvSpPr>
        <p:spPr>
          <a:xfrm>
            <a:off x="825911" y="5456903"/>
            <a:ext cx="7479890" cy="523220"/>
          </a:xfrm>
          <a:prstGeom prst="rect">
            <a:avLst/>
          </a:prstGeom>
          <a:noFill/>
        </p:spPr>
        <p:txBody>
          <a:bodyPr wrap="square" rtlCol="0">
            <a:spAutoFit/>
          </a:bodyPr>
          <a:lstStyle/>
          <a:p>
            <a:r>
              <a:rPr lang="en-US" sz="2800" b="1" dirty="0"/>
              <a:t>…You will always get what you always got!</a:t>
            </a:r>
          </a:p>
        </p:txBody>
      </p:sp>
    </p:spTree>
    <p:extLst>
      <p:ext uri="{BB962C8B-B14F-4D97-AF65-F5344CB8AC3E}">
        <p14:creationId xmlns:p14="http://schemas.microsoft.com/office/powerpoint/2010/main" val="58283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45C16F-AFC0-4CD6-B189-15DB859A71F6}"/>
              </a:ext>
            </a:extLst>
          </p:cNvPr>
          <p:cNvPicPr>
            <a:picLocks noChangeAspect="1"/>
          </p:cNvPicPr>
          <p:nvPr/>
        </p:nvPicPr>
        <p:blipFill rotWithShape="1">
          <a:blip r:embed="rId3"/>
          <a:srcRect l="21798" t="23783" r="47640" b="14628"/>
          <a:stretch/>
        </p:blipFill>
        <p:spPr>
          <a:xfrm>
            <a:off x="454776" y="1005840"/>
            <a:ext cx="8133073" cy="5531684"/>
          </a:xfrm>
          <a:prstGeom prst="rect">
            <a:avLst/>
          </a:prstGeom>
        </p:spPr>
      </p:pic>
      <p:sp>
        <p:nvSpPr>
          <p:cNvPr id="4" name="Title 3">
            <a:extLst>
              <a:ext uri="{FF2B5EF4-FFF2-40B4-BE49-F238E27FC236}">
                <a16:creationId xmlns:a16="http://schemas.microsoft.com/office/drawing/2014/main" id="{34CAF078-2961-4426-BF73-05DEEB416136}"/>
              </a:ext>
            </a:extLst>
          </p:cNvPr>
          <p:cNvSpPr>
            <a:spLocks noGrp="1"/>
          </p:cNvSpPr>
          <p:nvPr>
            <p:ph type="title"/>
          </p:nvPr>
        </p:nvSpPr>
        <p:spPr/>
        <p:txBody>
          <a:bodyPr/>
          <a:lstStyle/>
          <a:p>
            <a:r>
              <a:rPr lang="en-US" sz="3200" dirty="0"/>
              <a:t>Permanency Performance Profile Template, Page 1 </a:t>
            </a:r>
            <a:br>
              <a:rPr lang="en-US" dirty="0"/>
            </a:br>
            <a:endParaRPr lang="en-US" dirty="0"/>
          </a:p>
        </p:txBody>
      </p:sp>
      <p:sp>
        <p:nvSpPr>
          <p:cNvPr id="5" name="Slide Number Placeholder 4">
            <a:extLst>
              <a:ext uri="{FF2B5EF4-FFF2-40B4-BE49-F238E27FC236}">
                <a16:creationId xmlns:a16="http://schemas.microsoft.com/office/drawing/2014/main" id="{0816F60D-CB14-4A96-A04F-49FFCB017364}"/>
              </a:ext>
            </a:extLst>
          </p:cNvPr>
          <p:cNvSpPr>
            <a:spLocks noGrp="1"/>
          </p:cNvSpPr>
          <p:nvPr>
            <p:ph type="sldNum" sz="quarter" idx="14"/>
          </p:nvPr>
        </p:nvSpPr>
        <p:spPr/>
        <p:txBody>
          <a:bodyPr/>
          <a:lstStyle/>
          <a:p>
            <a:fld id="{11F27F3A-B3E9-41ED-AF8F-A365F10BB65F}" type="slidenum">
              <a:rPr lang="en-US" smtClean="0"/>
              <a:pPr/>
              <a:t>14</a:t>
            </a:fld>
            <a:endParaRPr lang="en-US" dirty="0"/>
          </a:p>
        </p:txBody>
      </p:sp>
      <p:sp>
        <p:nvSpPr>
          <p:cNvPr id="2" name="Oval 1">
            <a:extLst>
              <a:ext uri="{FF2B5EF4-FFF2-40B4-BE49-F238E27FC236}">
                <a16:creationId xmlns:a16="http://schemas.microsoft.com/office/drawing/2014/main" id="{349E4E40-67E0-4E83-94B7-6D1EE28319C1}"/>
              </a:ext>
            </a:extLst>
          </p:cNvPr>
          <p:cNvSpPr/>
          <p:nvPr/>
        </p:nvSpPr>
        <p:spPr>
          <a:xfrm>
            <a:off x="548640" y="1318661"/>
            <a:ext cx="8039210" cy="34554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59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B3206-7225-4029-A605-C494072C026C}"/>
              </a:ext>
            </a:extLst>
          </p:cNvPr>
          <p:cNvSpPr>
            <a:spLocks noGrp="1"/>
          </p:cNvSpPr>
          <p:nvPr>
            <p:ph type="body" sz="quarter" idx="10"/>
          </p:nvPr>
        </p:nvSpPr>
        <p:spPr>
          <a:xfrm>
            <a:off x="289962" y="1005840"/>
            <a:ext cx="8513763" cy="5405120"/>
          </a:xfrm>
        </p:spPr>
        <p:txBody>
          <a:bodyPr/>
          <a:lstStyle/>
          <a:p>
            <a:r>
              <a:rPr lang="en-US" sz="1600" dirty="0"/>
              <a:t>There are three NC Key Time Standard Reports, which are based on the statutory standards for each of these hearings: </a:t>
            </a:r>
          </a:p>
          <a:p>
            <a:pPr lvl="1"/>
            <a:r>
              <a:rPr lang="en-US" sz="1600" dirty="0"/>
              <a:t>the adjudication hearings; </a:t>
            </a:r>
          </a:p>
          <a:p>
            <a:pPr lvl="1"/>
            <a:r>
              <a:rPr lang="en-US" sz="1600" dirty="0"/>
              <a:t>the disposition hearings; and </a:t>
            </a:r>
          </a:p>
          <a:p>
            <a:pPr lvl="1"/>
            <a:r>
              <a:rPr lang="en-US" sz="1600" dirty="0"/>
              <a:t>the first permanency planning hearings. </a:t>
            </a:r>
          </a:p>
          <a:p>
            <a:pPr marL="342900" lvl="1" indent="0">
              <a:buNone/>
            </a:pPr>
            <a:endParaRPr lang="en-US" sz="1600" dirty="0"/>
          </a:p>
          <a:p>
            <a:r>
              <a:rPr lang="en-US" sz="1600" dirty="0"/>
              <a:t>In order to maintain the Permanency Performance Profile for a particular county, a user should generate an on-demand report. On-demand reports are generated by the user for a specific date range. In an effort to keep JWise running optimally, the team ask that </a:t>
            </a:r>
            <a:r>
              <a:rPr lang="en-US" sz="1600" i="1" u="sng" dirty="0"/>
              <a:t>users only request one year of data at a time.</a:t>
            </a:r>
          </a:p>
          <a:p>
            <a:pPr marL="0" indent="0">
              <a:buNone/>
            </a:pPr>
            <a:endParaRPr lang="en-US" sz="1600" dirty="0"/>
          </a:p>
          <a:p>
            <a:r>
              <a:rPr lang="en-US" sz="1600" dirty="0"/>
              <a:t>Once requested, the report will be available the next day (allow 24 hours). All petition based reports can be generated in both PDF and Excel formats. PLEASE DO NOT RUN THESE REPORTS UNTIL THE END OF THE BUSINESS DAY AS MULTIPLE REQUESTS WILL CAUSE THE JWISE APPLICATION TO SLOW DOWN. </a:t>
            </a:r>
          </a:p>
          <a:p>
            <a:endParaRPr lang="en-US" sz="1800" dirty="0"/>
          </a:p>
          <a:p>
            <a:endParaRPr lang="en-US" sz="1800" dirty="0"/>
          </a:p>
        </p:txBody>
      </p:sp>
      <p:sp>
        <p:nvSpPr>
          <p:cNvPr id="4" name="Title 3">
            <a:extLst>
              <a:ext uri="{FF2B5EF4-FFF2-40B4-BE49-F238E27FC236}">
                <a16:creationId xmlns:a16="http://schemas.microsoft.com/office/drawing/2014/main" id="{E7387005-6FB7-4FF9-A5E0-40C0242C0B90}"/>
              </a:ext>
            </a:extLst>
          </p:cNvPr>
          <p:cNvSpPr>
            <a:spLocks noGrp="1"/>
          </p:cNvSpPr>
          <p:nvPr>
            <p:ph type="title"/>
          </p:nvPr>
        </p:nvSpPr>
        <p:spPr/>
        <p:txBody>
          <a:bodyPr/>
          <a:lstStyle/>
          <a:p>
            <a:r>
              <a:rPr lang="en-US" dirty="0"/>
              <a:t>Measures and Data Sources – JWise </a:t>
            </a:r>
          </a:p>
        </p:txBody>
      </p:sp>
      <p:sp>
        <p:nvSpPr>
          <p:cNvPr id="5" name="Slide Number Placeholder 4">
            <a:extLst>
              <a:ext uri="{FF2B5EF4-FFF2-40B4-BE49-F238E27FC236}">
                <a16:creationId xmlns:a16="http://schemas.microsoft.com/office/drawing/2014/main" id="{66F5C0A3-D2EF-4EC2-8AA0-AD1DB4B4C1E9}"/>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Tree>
    <p:extLst>
      <p:ext uri="{BB962C8B-B14F-4D97-AF65-F5344CB8AC3E}">
        <p14:creationId xmlns:p14="http://schemas.microsoft.com/office/powerpoint/2010/main" val="19568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53EA0C-0691-42AD-9528-C23DC4847E37}"/>
              </a:ext>
            </a:extLst>
          </p:cNvPr>
          <p:cNvSpPr>
            <a:spLocks noGrp="1"/>
          </p:cNvSpPr>
          <p:nvPr>
            <p:ph type="title"/>
          </p:nvPr>
        </p:nvSpPr>
        <p:spPr/>
        <p:txBody>
          <a:bodyPr/>
          <a:lstStyle/>
          <a:p>
            <a:r>
              <a:rPr lang="en-US" dirty="0"/>
              <a:t>How to Access Reports –  JWise </a:t>
            </a:r>
            <a:br>
              <a:rPr lang="en-US" dirty="0"/>
            </a:br>
            <a:r>
              <a:rPr lang="en-US" sz="2000" dirty="0"/>
              <a:t>On-Demand Reports</a:t>
            </a:r>
          </a:p>
        </p:txBody>
      </p:sp>
      <p:sp>
        <p:nvSpPr>
          <p:cNvPr id="5" name="Slide Number Placeholder 4">
            <a:extLst>
              <a:ext uri="{FF2B5EF4-FFF2-40B4-BE49-F238E27FC236}">
                <a16:creationId xmlns:a16="http://schemas.microsoft.com/office/drawing/2014/main" id="{552C3761-71E2-4E09-8D3C-845A6BFD7659}"/>
              </a:ext>
            </a:extLst>
          </p:cNvPr>
          <p:cNvSpPr>
            <a:spLocks noGrp="1"/>
          </p:cNvSpPr>
          <p:nvPr>
            <p:ph type="sldNum" sz="quarter" idx="14"/>
          </p:nvPr>
        </p:nvSpPr>
        <p:spPr/>
        <p:txBody>
          <a:bodyPr/>
          <a:lstStyle/>
          <a:p>
            <a:fld id="{11F27F3A-B3E9-41ED-AF8F-A365F10BB65F}" type="slidenum">
              <a:rPr lang="en-US" smtClean="0"/>
              <a:pPr/>
              <a:t>16</a:t>
            </a:fld>
            <a:endParaRPr lang="en-US" dirty="0"/>
          </a:p>
        </p:txBody>
      </p:sp>
      <p:pic>
        <p:nvPicPr>
          <p:cNvPr id="6" name="Picture 5">
            <a:extLst>
              <a:ext uri="{FF2B5EF4-FFF2-40B4-BE49-F238E27FC236}">
                <a16:creationId xmlns:a16="http://schemas.microsoft.com/office/drawing/2014/main" id="{0F0E536F-E6FD-4550-8984-7785B9BFD4D4}"/>
              </a:ext>
            </a:extLst>
          </p:cNvPr>
          <p:cNvPicPr>
            <a:picLocks noChangeAspect="1"/>
          </p:cNvPicPr>
          <p:nvPr/>
        </p:nvPicPr>
        <p:blipFill>
          <a:blip r:embed="rId3"/>
          <a:stretch>
            <a:fillRect/>
          </a:stretch>
        </p:blipFill>
        <p:spPr>
          <a:xfrm>
            <a:off x="719142" y="1852416"/>
            <a:ext cx="7471801" cy="3387086"/>
          </a:xfrm>
          <a:prstGeom prst="rect">
            <a:avLst/>
          </a:prstGeom>
        </p:spPr>
      </p:pic>
      <p:sp>
        <p:nvSpPr>
          <p:cNvPr id="2" name="Oval 1">
            <a:extLst>
              <a:ext uri="{FF2B5EF4-FFF2-40B4-BE49-F238E27FC236}">
                <a16:creationId xmlns:a16="http://schemas.microsoft.com/office/drawing/2014/main" id="{A853B98A-28EA-41A1-B203-0373BFE56BB2}"/>
              </a:ext>
            </a:extLst>
          </p:cNvPr>
          <p:cNvSpPr/>
          <p:nvPr/>
        </p:nvSpPr>
        <p:spPr>
          <a:xfrm>
            <a:off x="548640" y="1618498"/>
            <a:ext cx="53099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342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A6D54-8875-4B2D-94EB-C3CC889B6BA8}"/>
              </a:ext>
            </a:extLst>
          </p:cNvPr>
          <p:cNvSpPr>
            <a:spLocks noGrp="1"/>
          </p:cNvSpPr>
          <p:nvPr>
            <p:ph type="body" sz="quarter" idx="10"/>
          </p:nvPr>
        </p:nvSpPr>
        <p:spPr>
          <a:xfrm>
            <a:off x="640080" y="1097279"/>
            <a:ext cx="7885642" cy="5313145"/>
          </a:xfrm>
        </p:spPr>
        <p:txBody>
          <a:bodyPr/>
          <a:lstStyle/>
          <a:p>
            <a:pPr marL="214313" indent="-214313">
              <a:spcAft>
                <a:spcPts val="1200"/>
              </a:spcAft>
            </a:pPr>
            <a:r>
              <a:rPr lang="en-US" sz="1400" dirty="0"/>
              <a:t>North Carolina law requires adjudication hearings to be held within 60 days from the date a juvenile petition is filed in court. The adjudication hearings report will track completed adjudication hearings for both open (pending) and closed (completed) cases. </a:t>
            </a:r>
          </a:p>
          <a:p>
            <a:pPr marL="214313" indent="-214313"/>
            <a:r>
              <a:rPr lang="en-US" sz="1400" dirty="0"/>
              <a:t>This report will print detailed information about the juvenile case as well as calculate the total number of cases in each of the following categories:</a:t>
            </a:r>
          </a:p>
          <a:p>
            <a:pPr marL="342900" lvl="1" indent="0">
              <a:buNone/>
            </a:pPr>
            <a:r>
              <a:rPr lang="en-US" sz="1400" dirty="0"/>
              <a:t>1) Adjudication Hearings that have not been held but have not exceeded the time standard;</a:t>
            </a:r>
          </a:p>
          <a:p>
            <a:pPr marL="342900" lvl="1" indent="0">
              <a:buNone/>
            </a:pPr>
            <a:r>
              <a:rPr lang="en-US" sz="1400" dirty="0"/>
              <a:t>2) Adjudication Hearings that have not been held and have exceeded the time standard;</a:t>
            </a:r>
          </a:p>
          <a:p>
            <a:pPr marL="342900" lvl="1" indent="0">
              <a:buNone/>
            </a:pPr>
            <a:r>
              <a:rPr lang="en-US" sz="1400" dirty="0"/>
              <a:t>3) Adjudication Hearings that were held and did not exceed the time standard; and</a:t>
            </a:r>
          </a:p>
          <a:p>
            <a:pPr marL="342900" lvl="1" indent="0">
              <a:spcAft>
                <a:spcPts val="1200"/>
              </a:spcAft>
              <a:buNone/>
            </a:pPr>
            <a:r>
              <a:rPr lang="en-US" sz="1400" dirty="0"/>
              <a:t>4) Adjudication Hearings that were held but exceeded the time standard.</a:t>
            </a:r>
          </a:p>
          <a:p>
            <a:pPr marL="214313" indent="-214313">
              <a:spcAft>
                <a:spcPts val="1200"/>
              </a:spcAft>
            </a:pPr>
            <a:r>
              <a:rPr lang="en-US" sz="1400" dirty="0"/>
              <a:t>Access to the Adjudication Hearings Report will be available to the following JWise user roles with security approval: Clerks, GAL staff, Family Court staff, Judges, and those with View Only access.</a:t>
            </a:r>
          </a:p>
          <a:p>
            <a:pPr marL="214313" indent="-214313"/>
            <a:r>
              <a:rPr lang="en-US" sz="1400" dirty="0"/>
              <a:t>The last section of the adjudication hearings report provides case information that was not able to be listed in the first three sections of the time standard report because the information in JWise is not complete. For the adjudication hearings report, cases which have a completed adjudication hearing but do not have a previously matching petition filed (AND/FILE) are listed in this section. </a:t>
            </a:r>
          </a:p>
          <a:p>
            <a:pPr marL="0" indent="0">
              <a:spcBef>
                <a:spcPts val="600"/>
              </a:spcBef>
              <a:buNone/>
            </a:pPr>
            <a:endParaRPr lang="en-US" sz="1400" dirty="0"/>
          </a:p>
          <a:p>
            <a:pPr marL="0" indent="0">
              <a:spcBef>
                <a:spcPts val="0"/>
              </a:spcBef>
              <a:buNone/>
            </a:pPr>
            <a:r>
              <a:rPr lang="en-US" sz="1200" dirty="0"/>
              <a:t>    (</a:t>
            </a:r>
            <a:r>
              <a:rPr lang="en-US" sz="1200" b="1" dirty="0"/>
              <a:t>Note</a:t>
            </a:r>
            <a:r>
              <a:rPr lang="en-US" sz="1200" dirty="0"/>
              <a:t>: The AND/FILE event is a system generated event as of January 2011.) Clerks can correct this  </a:t>
            </a:r>
          </a:p>
          <a:p>
            <a:pPr marL="0" indent="0">
              <a:spcBef>
                <a:spcPts val="0"/>
              </a:spcBef>
              <a:buNone/>
            </a:pPr>
            <a:r>
              <a:rPr lang="en-US" sz="1200" dirty="0"/>
              <a:t>    data in JWise and once corrected, these cases will not appear in the last section on any future  </a:t>
            </a:r>
          </a:p>
          <a:p>
            <a:pPr marL="0" indent="0">
              <a:spcBef>
                <a:spcPts val="0"/>
              </a:spcBef>
              <a:buNone/>
            </a:pPr>
            <a:r>
              <a:rPr lang="en-US" sz="1200" dirty="0"/>
              <a:t>    reports.</a:t>
            </a:r>
          </a:p>
          <a:p>
            <a:endParaRPr lang="en-US" sz="1200" dirty="0"/>
          </a:p>
        </p:txBody>
      </p:sp>
      <p:sp>
        <p:nvSpPr>
          <p:cNvPr id="4" name="Title 3">
            <a:extLst>
              <a:ext uri="{FF2B5EF4-FFF2-40B4-BE49-F238E27FC236}">
                <a16:creationId xmlns:a16="http://schemas.microsoft.com/office/drawing/2014/main" id="{58925492-53E8-44D6-9A2E-F136DA63EA0F}"/>
              </a:ext>
            </a:extLst>
          </p:cNvPr>
          <p:cNvSpPr>
            <a:spLocks noGrp="1"/>
          </p:cNvSpPr>
          <p:nvPr>
            <p:ph type="title"/>
          </p:nvPr>
        </p:nvSpPr>
        <p:spPr/>
        <p:txBody>
          <a:bodyPr/>
          <a:lstStyle/>
          <a:p>
            <a:r>
              <a:rPr lang="en-US" b="1" dirty="0"/>
              <a:t>Adjudication Hearings Report</a:t>
            </a:r>
            <a:br>
              <a:rPr lang="en-US" b="1" dirty="0"/>
            </a:br>
            <a:endParaRPr lang="en-US" dirty="0"/>
          </a:p>
        </p:txBody>
      </p:sp>
      <p:sp>
        <p:nvSpPr>
          <p:cNvPr id="5" name="Slide Number Placeholder 4">
            <a:extLst>
              <a:ext uri="{FF2B5EF4-FFF2-40B4-BE49-F238E27FC236}">
                <a16:creationId xmlns:a16="http://schemas.microsoft.com/office/drawing/2014/main" id="{B1B7247E-7F88-4684-A062-BB91C1B5FB0F}"/>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Tree>
    <p:extLst>
      <p:ext uri="{BB962C8B-B14F-4D97-AF65-F5344CB8AC3E}">
        <p14:creationId xmlns:p14="http://schemas.microsoft.com/office/powerpoint/2010/main" val="222140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230D81-6B42-4CAD-9D69-80FEA0F895BD}"/>
              </a:ext>
            </a:extLst>
          </p:cNvPr>
          <p:cNvSpPr>
            <a:spLocks noGrp="1"/>
          </p:cNvSpPr>
          <p:nvPr>
            <p:ph type="body" sz="quarter" idx="10"/>
          </p:nvPr>
        </p:nvSpPr>
        <p:spPr>
          <a:xfrm>
            <a:off x="490887" y="1140594"/>
            <a:ext cx="8054161" cy="5334634"/>
          </a:xfrm>
        </p:spPr>
        <p:txBody>
          <a:bodyPr/>
          <a:lstStyle/>
          <a:p>
            <a:pPr>
              <a:spcAft>
                <a:spcPts val="1200"/>
              </a:spcAft>
            </a:pPr>
            <a:r>
              <a:rPr lang="en-US" sz="1400" dirty="0">
                <a:solidFill>
                  <a:srgbClr val="000000"/>
                </a:solidFill>
              </a:rPr>
              <a:t>North Carolina law requires disposition hearings to be held within 30 days from the conclusion of the adjudication hearing. The disposition hearings report will track completed disposition hearings for open (pending) and closed (completed) cases. </a:t>
            </a:r>
          </a:p>
          <a:p>
            <a:pPr marL="214313" indent="-214313"/>
            <a:r>
              <a:rPr lang="en-US" sz="1400" dirty="0">
                <a:solidFill>
                  <a:srgbClr val="000000"/>
                </a:solidFill>
              </a:rPr>
              <a:t>This report will print detailed information about the juvenile case as well as calculate the total number of cases in each of the following categories: </a:t>
            </a:r>
          </a:p>
          <a:p>
            <a:pPr marL="342900" lvl="1" indent="0">
              <a:buNone/>
            </a:pPr>
            <a:r>
              <a:rPr lang="en-US" sz="1400" dirty="0">
                <a:solidFill>
                  <a:srgbClr val="000000"/>
                </a:solidFill>
              </a:rPr>
              <a:t>1) Disposition Hearings that have not been held but have not exceeded the time standard; </a:t>
            </a:r>
          </a:p>
          <a:p>
            <a:pPr marL="342900" lvl="1" indent="0">
              <a:buNone/>
            </a:pPr>
            <a:r>
              <a:rPr lang="en-US" sz="1400" dirty="0">
                <a:solidFill>
                  <a:srgbClr val="000000"/>
                </a:solidFill>
              </a:rPr>
              <a:t>2) Disposition Hearings that have not been held and have exceeded the time standard; </a:t>
            </a:r>
          </a:p>
          <a:p>
            <a:pPr marL="342900" lvl="1" indent="0">
              <a:buNone/>
            </a:pPr>
            <a:r>
              <a:rPr lang="en-US" sz="1400" dirty="0">
                <a:solidFill>
                  <a:srgbClr val="000000"/>
                </a:solidFill>
              </a:rPr>
              <a:t>3) Disposition Hearings that were held and did not exceed the time standard; and </a:t>
            </a:r>
          </a:p>
          <a:p>
            <a:pPr marL="342900" lvl="1" indent="0">
              <a:spcAft>
                <a:spcPts val="1200"/>
              </a:spcAft>
              <a:buNone/>
            </a:pPr>
            <a:r>
              <a:rPr lang="en-US" sz="1400" dirty="0">
                <a:solidFill>
                  <a:srgbClr val="000000"/>
                </a:solidFill>
              </a:rPr>
              <a:t>4) Disposition Hearings that were held but exceeded the time standard. </a:t>
            </a:r>
          </a:p>
          <a:p>
            <a:pPr marL="214313" indent="-214313">
              <a:spcAft>
                <a:spcPts val="1200"/>
              </a:spcAft>
            </a:pPr>
            <a:r>
              <a:rPr lang="en-US" sz="1400" dirty="0"/>
              <a:t>Access to the Disposition Hearings Report will be available to the following JWise user roles with security approval: Clerks, GAL staff, Family Court staff, Judges, and those with View Only access.</a:t>
            </a:r>
          </a:p>
          <a:p>
            <a:pPr marL="214313" indent="-214313"/>
            <a:r>
              <a:rPr lang="en-US" sz="1400" dirty="0"/>
              <a:t>The last section of the disposition hearings report provides case information that was not able to be listed in the first three sections of the time standard report because the information in JWise is not complete. For the disposition hearings report, cases which have a completed disposition hearing but do not have a previously completed adjudication hearing are listed in this section. Clerks can correct this data in JWise, and once corrected, these cases will not appear in the last section on any future reports. </a:t>
            </a:r>
          </a:p>
          <a:p>
            <a:pPr marL="0" indent="0">
              <a:buNone/>
            </a:pPr>
            <a:r>
              <a:rPr lang="en-US" sz="1200" b="1" dirty="0"/>
              <a:t>Note:</a:t>
            </a:r>
            <a:r>
              <a:rPr lang="en-US" sz="1200" dirty="0"/>
              <a:t> Some counties hold adjudication and disposition hearings on the same day. That will not effect the reports.</a:t>
            </a:r>
          </a:p>
        </p:txBody>
      </p:sp>
      <p:sp>
        <p:nvSpPr>
          <p:cNvPr id="4" name="Title 3">
            <a:extLst>
              <a:ext uri="{FF2B5EF4-FFF2-40B4-BE49-F238E27FC236}">
                <a16:creationId xmlns:a16="http://schemas.microsoft.com/office/drawing/2014/main" id="{612E9DF5-57DC-4D4B-9570-1E0D29231C39}"/>
              </a:ext>
            </a:extLst>
          </p:cNvPr>
          <p:cNvSpPr>
            <a:spLocks noGrp="1"/>
          </p:cNvSpPr>
          <p:nvPr>
            <p:ph type="title"/>
          </p:nvPr>
        </p:nvSpPr>
        <p:spPr/>
        <p:txBody>
          <a:bodyPr/>
          <a:lstStyle/>
          <a:p>
            <a:r>
              <a:rPr lang="en-US" b="1" dirty="0"/>
              <a:t>Disposition Hearings Report </a:t>
            </a:r>
            <a:br>
              <a:rPr lang="en-US" dirty="0">
                <a:solidFill>
                  <a:srgbClr val="000000"/>
                </a:solidFill>
              </a:rPr>
            </a:br>
            <a:endParaRPr lang="en-US" dirty="0"/>
          </a:p>
        </p:txBody>
      </p:sp>
      <p:sp>
        <p:nvSpPr>
          <p:cNvPr id="5" name="Slide Number Placeholder 4">
            <a:extLst>
              <a:ext uri="{FF2B5EF4-FFF2-40B4-BE49-F238E27FC236}">
                <a16:creationId xmlns:a16="http://schemas.microsoft.com/office/drawing/2014/main" id="{73719B9F-EA07-4B7A-A445-D042340DF928}"/>
              </a:ext>
            </a:extLst>
          </p:cNvPr>
          <p:cNvSpPr>
            <a:spLocks noGrp="1"/>
          </p:cNvSpPr>
          <p:nvPr>
            <p:ph type="sldNum" sz="quarter" idx="14"/>
          </p:nvPr>
        </p:nvSpPr>
        <p:spPr/>
        <p:txBody>
          <a:bodyPr/>
          <a:lstStyle/>
          <a:p>
            <a:fld id="{11F27F3A-B3E9-41ED-AF8F-A365F10BB65F}" type="slidenum">
              <a:rPr lang="en-US" smtClean="0"/>
              <a:pPr/>
              <a:t>18</a:t>
            </a:fld>
            <a:endParaRPr lang="en-US" dirty="0"/>
          </a:p>
        </p:txBody>
      </p:sp>
    </p:spTree>
    <p:extLst>
      <p:ext uri="{BB962C8B-B14F-4D97-AF65-F5344CB8AC3E}">
        <p14:creationId xmlns:p14="http://schemas.microsoft.com/office/powerpoint/2010/main" val="274563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B5EA8-2800-49D1-8760-12CC2481B660}"/>
              </a:ext>
            </a:extLst>
          </p:cNvPr>
          <p:cNvSpPr>
            <a:spLocks noGrp="1"/>
          </p:cNvSpPr>
          <p:nvPr>
            <p:ph type="body" sz="quarter" idx="10"/>
          </p:nvPr>
        </p:nvSpPr>
        <p:spPr>
          <a:xfrm>
            <a:off x="457200" y="1097280"/>
            <a:ext cx="8412698" cy="5242560"/>
          </a:xfrm>
        </p:spPr>
        <p:txBody>
          <a:bodyPr/>
          <a:lstStyle/>
          <a:p>
            <a:pPr>
              <a:spcAft>
                <a:spcPts val="1200"/>
              </a:spcAft>
            </a:pPr>
            <a:endParaRPr lang="en-US" sz="1400" dirty="0">
              <a:solidFill>
                <a:srgbClr val="000000"/>
              </a:solidFill>
            </a:endParaRPr>
          </a:p>
          <a:p>
            <a:pPr>
              <a:spcAft>
                <a:spcPts val="1200"/>
              </a:spcAft>
            </a:pPr>
            <a:r>
              <a:rPr lang="en-US" sz="1400" dirty="0">
                <a:solidFill>
                  <a:srgbClr val="000000"/>
                </a:solidFill>
              </a:rPr>
              <a:t>North Carolina law requires the first permanency planning hearing to be held within 12 months from the date the juvenile is removed from the home. The event code REMV is used in conjunction with the event PPH or PPREV to calculate compliance with the permanency planning timeframes. GAL staff are responsible for entering the removal code for cases to which volunteers are appointed. If the GAL Program is not appointed to a case and a child is removed, the Clerks should enter the removal code. </a:t>
            </a:r>
          </a:p>
          <a:p>
            <a:pPr marL="214313" indent="-214313"/>
            <a:r>
              <a:rPr lang="en-US" sz="1400" dirty="0">
                <a:solidFill>
                  <a:srgbClr val="000000"/>
                </a:solidFill>
              </a:rPr>
              <a:t>This report tracks the first permanency planning hearing for both open (pending) cases and closed (completed) cases. This report will print detailed information about the juvenile case as well as calculate the total number of cases in each of the following categories: </a:t>
            </a:r>
          </a:p>
          <a:p>
            <a:pPr marL="347663" lvl="1" indent="0">
              <a:buNone/>
            </a:pPr>
            <a:r>
              <a:rPr lang="en-US" sz="1400" dirty="0">
                <a:solidFill>
                  <a:srgbClr val="000000"/>
                </a:solidFill>
              </a:rPr>
              <a:t>1) First Permanency Planning Hearing that has not been held but has not exceeded the time standard; </a:t>
            </a:r>
          </a:p>
          <a:p>
            <a:pPr marL="347663" lvl="1" indent="0">
              <a:buNone/>
            </a:pPr>
            <a:r>
              <a:rPr lang="en-US" sz="1400" dirty="0">
                <a:solidFill>
                  <a:srgbClr val="000000"/>
                </a:solidFill>
              </a:rPr>
              <a:t>2) First Permanency Planning Hearing that has not been held and has exceeded the time standard; </a:t>
            </a:r>
          </a:p>
          <a:p>
            <a:pPr marL="347663" lvl="1" indent="0">
              <a:buNone/>
            </a:pPr>
            <a:r>
              <a:rPr lang="en-US" sz="1400" dirty="0">
                <a:solidFill>
                  <a:srgbClr val="000000"/>
                </a:solidFill>
              </a:rPr>
              <a:t>3) First Permanency Planning Hearing that was held and did not exceed the time standard; and </a:t>
            </a:r>
          </a:p>
          <a:p>
            <a:pPr marL="347663" lvl="1" indent="0">
              <a:spcAft>
                <a:spcPts val="1200"/>
              </a:spcAft>
              <a:buNone/>
            </a:pPr>
            <a:r>
              <a:rPr lang="en-US" sz="1400" dirty="0">
                <a:solidFill>
                  <a:srgbClr val="000000"/>
                </a:solidFill>
              </a:rPr>
              <a:t>4) First Permanency Planning Hearing that was held but exceeded the time standard. </a:t>
            </a:r>
          </a:p>
          <a:p>
            <a:pPr marL="0" indent="0">
              <a:buNone/>
            </a:pPr>
            <a:endParaRPr lang="en-US" sz="1200" dirty="0"/>
          </a:p>
        </p:txBody>
      </p:sp>
      <p:sp>
        <p:nvSpPr>
          <p:cNvPr id="4" name="Title 3">
            <a:extLst>
              <a:ext uri="{FF2B5EF4-FFF2-40B4-BE49-F238E27FC236}">
                <a16:creationId xmlns:a16="http://schemas.microsoft.com/office/drawing/2014/main" id="{9E8CAC1B-5E77-493A-8A77-2EFA907806C1}"/>
              </a:ext>
            </a:extLst>
          </p:cNvPr>
          <p:cNvSpPr>
            <a:spLocks noGrp="1"/>
          </p:cNvSpPr>
          <p:nvPr>
            <p:ph type="title"/>
          </p:nvPr>
        </p:nvSpPr>
        <p:spPr/>
        <p:txBody>
          <a:bodyPr/>
          <a:lstStyle/>
          <a:p>
            <a:r>
              <a:rPr lang="en-US" b="1" dirty="0"/>
              <a:t>First Permanency Planning Hearings Report </a:t>
            </a:r>
            <a:br>
              <a:rPr lang="en-US" b="1" dirty="0">
                <a:solidFill>
                  <a:srgbClr val="000000"/>
                </a:solidFill>
              </a:rPr>
            </a:br>
            <a:br>
              <a:rPr lang="en-US" b="1" dirty="0">
                <a:solidFill>
                  <a:srgbClr val="000000"/>
                </a:solidFill>
              </a:rPr>
            </a:br>
            <a:br>
              <a:rPr lang="en-US" b="1" dirty="0">
                <a:solidFill>
                  <a:srgbClr val="000000"/>
                </a:solidFill>
              </a:rPr>
            </a:br>
            <a:endParaRPr lang="en-US" dirty="0"/>
          </a:p>
        </p:txBody>
      </p:sp>
      <p:sp>
        <p:nvSpPr>
          <p:cNvPr id="5" name="Slide Number Placeholder 4">
            <a:extLst>
              <a:ext uri="{FF2B5EF4-FFF2-40B4-BE49-F238E27FC236}">
                <a16:creationId xmlns:a16="http://schemas.microsoft.com/office/drawing/2014/main" id="{5B4584BB-0D4B-4471-896E-2B883C6F8676}"/>
              </a:ext>
            </a:extLst>
          </p:cNvPr>
          <p:cNvSpPr>
            <a:spLocks noGrp="1"/>
          </p:cNvSpPr>
          <p:nvPr>
            <p:ph type="sldNum" sz="quarter" idx="14"/>
          </p:nvPr>
        </p:nvSpPr>
        <p:spPr/>
        <p:txBody>
          <a:bodyPr/>
          <a:lstStyle/>
          <a:p>
            <a:fld id="{11F27F3A-B3E9-41ED-AF8F-A365F10BB65F}" type="slidenum">
              <a:rPr lang="en-US" smtClean="0"/>
              <a:pPr/>
              <a:t>19</a:t>
            </a:fld>
            <a:endParaRPr lang="en-US" dirty="0"/>
          </a:p>
        </p:txBody>
      </p:sp>
    </p:spTree>
    <p:extLst>
      <p:ext uri="{BB962C8B-B14F-4D97-AF65-F5344CB8AC3E}">
        <p14:creationId xmlns:p14="http://schemas.microsoft.com/office/powerpoint/2010/main" val="330478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4CF776-EC94-4529-857B-A68F1A120422}"/>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1EA4030C-C110-4DAA-9ABA-30A5A7B1978B}"/>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3339E7F7-30CD-4566-A656-1C021A4F59C8}"/>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682B42E2-4AD8-4051-9F48-8AAEEE637842}"/>
              </a:ext>
            </a:extLst>
          </p:cNvPr>
          <p:cNvSpPr>
            <a:spLocks noGrp="1"/>
          </p:cNvSpPr>
          <p:nvPr>
            <p:ph type="sldNum" sz="quarter" idx="14"/>
          </p:nvPr>
        </p:nvSpPr>
        <p:spPr/>
        <p:txBody>
          <a:bodyPr/>
          <a:lstStyle/>
          <a:p>
            <a:fld id="{11F27F3A-B3E9-41ED-AF8F-A365F10BB65F}" type="slidenum">
              <a:rPr lang="en-US" smtClean="0"/>
              <a:pPr/>
              <a:t>2</a:t>
            </a:fld>
            <a:endParaRPr lang="en-US" dirty="0"/>
          </a:p>
        </p:txBody>
      </p:sp>
      <p:pic>
        <p:nvPicPr>
          <p:cNvPr id="7" name="Picture 6">
            <a:extLst>
              <a:ext uri="{FF2B5EF4-FFF2-40B4-BE49-F238E27FC236}">
                <a16:creationId xmlns:a16="http://schemas.microsoft.com/office/drawing/2014/main" id="{74756FD8-6D25-4006-9574-97BC3FF08E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208" y="457200"/>
            <a:ext cx="8201608" cy="5717105"/>
          </a:xfrm>
          <a:prstGeom prst="rect">
            <a:avLst/>
          </a:prstGeom>
        </p:spPr>
      </p:pic>
      <p:sp>
        <p:nvSpPr>
          <p:cNvPr id="8" name="TextBox 7">
            <a:extLst>
              <a:ext uri="{FF2B5EF4-FFF2-40B4-BE49-F238E27FC236}">
                <a16:creationId xmlns:a16="http://schemas.microsoft.com/office/drawing/2014/main" id="{24990977-07E3-4152-93DB-CCA67E4507E6}"/>
              </a:ext>
            </a:extLst>
          </p:cNvPr>
          <p:cNvSpPr txBox="1"/>
          <p:nvPr/>
        </p:nvSpPr>
        <p:spPr>
          <a:xfrm>
            <a:off x="0" y="6411515"/>
            <a:ext cx="9144000" cy="230832"/>
          </a:xfrm>
          <a:prstGeom prst="rect">
            <a:avLst/>
          </a:prstGeom>
          <a:noFill/>
        </p:spPr>
        <p:txBody>
          <a:bodyPr wrap="square" rtlCol="0">
            <a:spAutoFit/>
          </a:bodyPr>
          <a:lstStyle/>
          <a:p>
            <a:r>
              <a:rPr lang="en-US" sz="900">
                <a:hlinkClick r:id="rId4" tooltip="https://www.foreignbrief.com/daily-news/german-investor-confidence-report-measure-auto-industry-jitters/"/>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05772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7F377E-0A74-4E17-B508-45E715D061AE}"/>
              </a:ext>
            </a:extLst>
          </p:cNvPr>
          <p:cNvSpPr>
            <a:spLocks noGrp="1"/>
          </p:cNvSpPr>
          <p:nvPr>
            <p:ph type="body" sz="quarter" idx="10"/>
          </p:nvPr>
        </p:nvSpPr>
        <p:spPr/>
        <p:txBody>
          <a:bodyPr/>
          <a:lstStyle/>
          <a:p>
            <a:pPr marL="214313" indent="-214313">
              <a:spcAft>
                <a:spcPts val="1200"/>
              </a:spcAft>
            </a:pPr>
            <a:endParaRPr lang="en-US" sz="1600" dirty="0"/>
          </a:p>
          <a:p>
            <a:pPr>
              <a:spcAft>
                <a:spcPts val="1200"/>
              </a:spcAft>
            </a:pPr>
            <a:r>
              <a:rPr lang="en-US" sz="1600" dirty="0"/>
              <a:t>Access to the First Permanency Planning Hearings Report will be available to the following JWise user with security approval: Clerks, GAL staff, Family Court staff, Judges, and those with View Only access.</a:t>
            </a:r>
          </a:p>
          <a:p>
            <a:r>
              <a:rPr lang="en-US" sz="1600" dirty="0"/>
              <a:t>The last section of the First Permanency Planning Hearing Report provides case information that was not able to be in first three sections of the time standard report because the information in JWise is not complete. For the First Permanency Planning Hearing Report, cases which have a completed permanency planning hearing but do not have a previous removal code (REMV) are listed in this section. GAL staff or Clerks can correct the data in JWise for these cases and once corrected, the cases will not appear in the last section on any future reports. </a:t>
            </a:r>
          </a:p>
          <a:p>
            <a:endParaRPr lang="en-US" dirty="0"/>
          </a:p>
        </p:txBody>
      </p:sp>
      <p:sp>
        <p:nvSpPr>
          <p:cNvPr id="3" name="Text Placeholder 2">
            <a:extLst>
              <a:ext uri="{FF2B5EF4-FFF2-40B4-BE49-F238E27FC236}">
                <a16:creationId xmlns:a16="http://schemas.microsoft.com/office/drawing/2014/main" id="{07F7C012-007F-4D06-A354-92AD6839C487}"/>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91CA7534-CD87-499E-A648-67663BF44741}"/>
              </a:ext>
            </a:extLst>
          </p:cNvPr>
          <p:cNvSpPr>
            <a:spLocks noGrp="1"/>
          </p:cNvSpPr>
          <p:nvPr>
            <p:ph type="title"/>
          </p:nvPr>
        </p:nvSpPr>
        <p:spPr/>
        <p:txBody>
          <a:bodyPr/>
          <a:lstStyle/>
          <a:p>
            <a:r>
              <a:rPr lang="en-US" b="1" dirty="0"/>
              <a:t>First PPH Report, con’t</a:t>
            </a:r>
            <a:endParaRPr lang="en-US" dirty="0"/>
          </a:p>
        </p:txBody>
      </p:sp>
      <p:sp>
        <p:nvSpPr>
          <p:cNvPr id="5" name="Slide Number Placeholder 4">
            <a:extLst>
              <a:ext uri="{FF2B5EF4-FFF2-40B4-BE49-F238E27FC236}">
                <a16:creationId xmlns:a16="http://schemas.microsoft.com/office/drawing/2014/main" id="{AECB9B30-3E47-4BED-B0F6-82E952993C56}"/>
              </a:ext>
            </a:extLst>
          </p:cNvPr>
          <p:cNvSpPr>
            <a:spLocks noGrp="1"/>
          </p:cNvSpPr>
          <p:nvPr>
            <p:ph type="sldNum" sz="quarter" idx="14"/>
          </p:nvPr>
        </p:nvSpPr>
        <p:spPr/>
        <p:txBody>
          <a:bodyPr/>
          <a:lstStyle/>
          <a:p>
            <a:fld id="{11F27F3A-B3E9-41ED-AF8F-A365F10BB65F}" type="slidenum">
              <a:rPr lang="en-US" smtClean="0"/>
              <a:pPr/>
              <a:t>20</a:t>
            </a:fld>
            <a:endParaRPr lang="en-US" dirty="0"/>
          </a:p>
        </p:txBody>
      </p:sp>
    </p:spTree>
    <p:extLst>
      <p:ext uri="{BB962C8B-B14F-4D97-AF65-F5344CB8AC3E}">
        <p14:creationId xmlns:p14="http://schemas.microsoft.com/office/powerpoint/2010/main" val="242587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A9DC7-CF77-4D6C-9E89-7E55C7D2335E}"/>
              </a:ext>
            </a:extLst>
          </p:cNvPr>
          <p:cNvSpPr>
            <a:spLocks noGrp="1"/>
          </p:cNvSpPr>
          <p:nvPr>
            <p:ph type="body" sz="quarter" idx="10"/>
          </p:nvPr>
        </p:nvSpPr>
        <p:spPr/>
        <p:txBody>
          <a:bodyPr/>
          <a:lstStyle/>
          <a:p>
            <a:endParaRPr lang="en-US" altLang="en-US" sz="1800" dirty="0"/>
          </a:p>
          <a:p>
            <a:r>
              <a:rPr lang="en-US" altLang="en-US" sz="2400" dirty="0"/>
              <a:t>In an effort to comply with federal funding mandates, the Juvenile Court Improvement Program (CIP) staff worked with staff from the Technology Services, Training and Development (formerly Court Services), Guardian ad Litem, and Court Programs Divisions to create reports that provide data on five (5) federal timeliness measures. The full explanation of the measures can be found in the </a:t>
            </a:r>
            <a:r>
              <a:rPr lang="en-US" altLang="en-US" sz="2400" b="1" i="1" dirty="0"/>
              <a:t>Court Performance Measures in Child Abuse and Neglect Cases Key Measures Bulletin</a:t>
            </a:r>
            <a:r>
              <a:rPr lang="en-US" altLang="en-US" sz="2400" dirty="0"/>
              <a:t>. </a:t>
            </a:r>
          </a:p>
          <a:p>
            <a:pPr marL="0" indent="0">
              <a:buNone/>
            </a:pPr>
            <a:endParaRPr lang="en-US" sz="2400" dirty="0"/>
          </a:p>
        </p:txBody>
      </p:sp>
      <p:sp>
        <p:nvSpPr>
          <p:cNvPr id="4" name="Title 3">
            <a:extLst>
              <a:ext uri="{FF2B5EF4-FFF2-40B4-BE49-F238E27FC236}">
                <a16:creationId xmlns:a16="http://schemas.microsoft.com/office/drawing/2014/main" id="{D3F08CE7-C5C9-4FD7-86A2-DC1FBF2790A4}"/>
              </a:ext>
            </a:extLst>
          </p:cNvPr>
          <p:cNvSpPr>
            <a:spLocks noGrp="1"/>
          </p:cNvSpPr>
          <p:nvPr>
            <p:ph type="title"/>
          </p:nvPr>
        </p:nvSpPr>
        <p:spPr/>
        <p:txBody>
          <a:bodyPr/>
          <a:lstStyle/>
          <a:p>
            <a:r>
              <a:rPr lang="en-US" altLang="en-US" dirty="0"/>
              <a:t>CIP Reports for Federal Timeliness Measures</a:t>
            </a:r>
            <a:endParaRPr lang="en-US" dirty="0"/>
          </a:p>
        </p:txBody>
      </p:sp>
      <p:sp>
        <p:nvSpPr>
          <p:cNvPr id="5" name="Slide Number Placeholder 4">
            <a:extLst>
              <a:ext uri="{FF2B5EF4-FFF2-40B4-BE49-F238E27FC236}">
                <a16:creationId xmlns:a16="http://schemas.microsoft.com/office/drawing/2014/main" id="{C42BA24D-A133-4C5F-9A8F-22300EA575A7}"/>
              </a:ext>
            </a:extLst>
          </p:cNvPr>
          <p:cNvSpPr>
            <a:spLocks noGrp="1"/>
          </p:cNvSpPr>
          <p:nvPr>
            <p:ph type="sldNum" sz="quarter" idx="14"/>
          </p:nvPr>
        </p:nvSpPr>
        <p:spPr/>
        <p:txBody>
          <a:bodyPr/>
          <a:lstStyle/>
          <a:p>
            <a:fld id="{11F27F3A-B3E9-41ED-AF8F-A365F10BB65F}" type="slidenum">
              <a:rPr lang="en-US" smtClean="0"/>
              <a:pPr/>
              <a:t>21</a:t>
            </a:fld>
            <a:endParaRPr lang="en-US" dirty="0"/>
          </a:p>
        </p:txBody>
      </p:sp>
    </p:spTree>
    <p:extLst>
      <p:ext uri="{BB962C8B-B14F-4D97-AF65-F5344CB8AC3E}">
        <p14:creationId xmlns:p14="http://schemas.microsoft.com/office/powerpoint/2010/main" val="126609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39153-4185-465C-89E1-F510B28D43BD}"/>
              </a:ext>
            </a:extLst>
          </p:cNvPr>
          <p:cNvSpPr>
            <a:spLocks noGrp="1"/>
          </p:cNvSpPr>
          <p:nvPr>
            <p:ph type="body" sz="quarter" idx="10"/>
          </p:nvPr>
        </p:nvSpPr>
        <p:spPr>
          <a:xfrm>
            <a:off x="640080" y="1097279"/>
            <a:ext cx="7885642" cy="5090869"/>
          </a:xfrm>
        </p:spPr>
        <p:txBody>
          <a:bodyPr/>
          <a:lstStyle/>
          <a:p>
            <a:pPr marL="0" lvl="0" indent="0" fontAlgn="base">
              <a:spcBef>
                <a:spcPct val="0"/>
              </a:spcBef>
              <a:buNone/>
            </a:pPr>
            <a:r>
              <a:rPr lang="en-US" altLang="en-US" sz="1600" b="1" kern="0" dirty="0">
                <a:ea typeface="ＭＳ Ｐゴシック"/>
              </a:rPr>
              <a:t>Measure 1: Time to First Permanency Hearing: </a:t>
            </a:r>
            <a:r>
              <a:rPr lang="en-US" altLang="en-US" sz="1600" kern="0" dirty="0">
                <a:ea typeface="ＭＳ Ｐゴシック"/>
              </a:rPr>
              <a:t>The median length of time in days from the filing of the original petition to first permanency hearing (how long it takes to complete the first permanency hearing). </a:t>
            </a:r>
            <a:r>
              <a:rPr lang="en-US" altLang="en-US" sz="1600" b="1" kern="0" dirty="0">
                <a:ea typeface="ＭＳ Ｐゴシック"/>
              </a:rPr>
              <a:t>Note: </a:t>
            </a:r>
            <a:r>
              <a:rPr lang="en-US" altLang="en-US" sz="1600" kern="0" dirty="0">
                <a:ea typeface="ＭＳ Ｐゴシック"/>
              </a:rPr>
              <a:t>If there is a First Permanency Planning Hearing entered in JWise with no corresponding removal date, the query will use the date of the filing of the latest petition (AND/FILE). This differs from the Key Time Standard report that will only calculate from a removal code.</a:t>
            </a:r>
          </a:p>
          <a:p>
            <a:pPr marL="0" lvl="0" indent="0" fontAlgn="base">
              <a:spcBef>
                <a:spcPct val="0"/>
              </a:spcBef>
              <a:buNone/>
            </a:pPr>
            <a:endParaRPr lang="en-US" altLang="en-US" sz="1600" b="1" kern="0" dirty="0">
              <a:ea typeface="ＭＳ Ｐゴシック"/>
            </a:endParaRPr>
          </a:p>
          <a:p>
            <a:pPr marL="0" lvl="0" indent="0" fontAlgn="base">
              <a:spcBef>
                <a:spcPct val="0"/>
              </a:spcBef>
              <a:buNone/>
            </a:pPr>
            <a:r>
              <a:rPr lang="en-US" altLang="en-US" sz="1600" b="1" dirty="0"/>
              <a:t>Measure 2: Time to all Subsequent Permanency Hearings: </a:t>
            </a:r>
            <a:r>
              <a:rPr lang="en-US" altLang="en-US" sz="1600" dirty="0"/>
              <a:t>The median length of time in days between each subsequent permanency hearing that occurs until final permanency is achieved. For example, the number of days between the first permanency hearing and the second permanency hearing, the second permanency hearing and third, etc., for each hearing that occurs while the child remains in care. </a:t>
            </a:r>
            <a:r>
              <a:rPr lang="en-US" altLang="en-US" sz="1600" b="1" dirty="0"/>
              <a:t>Note: The JWise report only measures the median days to the second permanency hearing.</a:t>
            </a:r>
          </a:p>
          <a:p>
            <a:pPr marL="0" lvl="0" indent="0" fontAlgn="base">
              <a:spcBef>
                <a:spcPct val="0"/>
              </a:spcBef>
              <a:buNone/>
            </a:pPr>
            <a:endParaRPr lang="en-US" sz="1600" b="1" dirty="0"/>
          </a:p>
          <a:p>
            <a:pPr marL="0" lvl="0" indent="0" fontAlgn="base">
              <a:spcBef>
                <a:spcPct val="0"/>
              </a:spcBef>
              <a:buNone/>
            </a:pPr>
            <a:r>
              <a:rPr lang="en-US" sz="1600" b="1" dirty="0"/>
              <a:t>Measure 3: Time to Permanent Placement: </a:t>
            </a:r>
            <a:r>
              <a:rPr lang="en-US" sz="1600" dirty="0"/>
              <a:t>The median length of time in days from filing of the original petition to legal permanency (how long it takes for children in abuse and neglect cases to achieve legal permanency, following the filing of the original petition). “Legal Permanency” means that there is a permanent and secure legal relationship between the adult caregiver and the child, including reunification, adoption, legal guardianship, or placement with a fit and willing relative. </a:t>
            </a:r>
          </a:p>
          <a:p>
            <a:pPr marL="0" lvl="0" indent="0" fontAlgn="base">
              <a:spcBef>
                <a:spcPct val="0"/>
              </a:spcBef>
              <a:buNone/>
            </a:pPr>
            <a:endParaRPr lang="en-US" altLang="en-US" sz="1200" b="1" dirty="0"/>
          </a:p>
          <a:p>
            <a:endParaRPr lang="en-US" sz="1200" dirty="0"/>
          </a:p>
        </p:txBody>
      </p:sp>
      <p:sp>
        <p:nvSpPr>
          <p:cNvPr id="4" name="Title 3">
            <a:extLst>
              <a:ext uri="{FF2B5EF4-FFF2-40B4-BE49-F238E27FC236}">
                <a16:creationId xmlns:a16="http://schemas.microsoft.com/office/drawing/2014/main" id="{79A43A63-4179-401D-B4FE-7E789B27B732}"/>
              </a:ext>
            </a:extLst>
          </p:cNvPr>
          <p:cNvSpPr>
            <a:spLocks noGrp="1"/>
          </p:cNvSpPr>
          <p:nvPr>
            <p:ph type="title"/>
          </p:nvPr>
        </p:nvSpPr>
        <p:spPr/>
        <p:txBody>
          <a:bodyPr/>
          <a:lstStyle/>
          <a:p>
            <a:r>
              <a:rPr lang="en-US" altLang="en-US" dirty="0"/>
              <a:t>CIP Measures</a:t>
            </a:r>
            <a:endParaRPr lang="en-US" dirty="0"/>
          </a:p>
        </p:txBody>
      </p:sp>
      <p:sp>
        <p:nvSpPr>
          <p:cNvPr id="5" name="Slide Number Placeholder 4">
            <a:extLst>
              <a:ext uri="{FF2B5EF4-FFF2-40B4-BE49-F238E27FC236}">
                <a16:creationId xmlns:a16="http://schemas.microsoft.com/office/drawing/2014/main" id="{8C231177-4CAC-49A8-8C76-D7E79B1F044B}"/>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Tree>
    <p:extLst>
      <p:ext uri="{BB962C8B-B14F-4D97-AF65-F5344CB8AC3E}">
        <p14:creationId xmlns:p14="http://schemas.microsoft.com/office/powerpoint/2010/main" val="148168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858F3-5BDE-4938-B560-61D0780909A3}"/>
              </a:ext>
            </a:extLst>
          </p:cNvPr>
          <p:cNvSpPr>
            <a:spLocks noGrp="1"/>
          </p:cNvSpPr>
          <p:nvPr>
            <p:ph type="body" sz="quarter" idx="10"/>
          </p:nvPr>
        </p:nvSpPr>
        <p:spPr/>
        <p:txBody>
          <a:bodyPr/>
          <a:lstStyle/>
          <a:p>
            <a:pPr marL="0" lvl="0" indent="0" fontAlgn="base">
              <a:spcBef>
                <a:spcPct val="0"/>
              </a:spcBef>
              <a:buNone/>
            </a:pPr>
            <a:r>
              <a:rPr lang="en-US" altLang="en-US" sz="1600" b="1" dirty="0"/>
              <a:t>Measure 4: Time to Termination of Parental Rights Petition: </a:t>
            </a:r>
            <a:r>
              <a:rPr lang="en-US" altLang="en-US" sz="1600" dirty="0"/>
              <a:t>Where reunification has not been achieved, the median length of time in days from the filing of the original petition to the filing of the petition (or motion) to terminate parental rights (how long it takes from the date the original child abuse or neglect petition is filed to the date the termination of parental rights petition (or motion) is filed). </a:t>
            </a:r>
          </a:p>
          <a:p>
            <a:pPr marL="0" lvl="0" indent="0" fontAlgn="base">
              <a:spcBef>
                <a:spcPct val="0"/>
              </a:spcBef>
              <a:buNone/>
            </a:pPr>
            <a:endParaRPr lang="en-US" altLang="en-US" sz="1600" b="1" dirty="0"/>
          </a:p>
          <a:p>
            <a:pPr marL="0" lvl="0" indent="0" fontAlgn="base">
              <a:spcBef>
                <a:spcPct val="0"/>
              </a:spcBef>
              <a:buNone/>
            </a:pPr>
            <a:r>
              <a:rPr lang="en-US" altLang="en-US" sz="1600" b="1" dirty="0"/>
              <a:t>Measure 5: </a:t>
            </a:r>
            <a:r>
              <a:rPr lang="en-US" sz="1600" b="1" dirty="0"/>
              <a:t>Time to Termination of Parental Rights (TPR): </a:t>
            </a:r>
            <a:r>
              <a:rPr lang="en-US" sz="1600" dirty="0"/>
              <a:t>Where reunification has not been achieved, the median length of time in days from the filing of the original child abuse and neglect petition to the termination of parental rights (how long it takes from the date the original child abuse and neglect petition (or motion) was filed to the date the termination of parental rights proceeding is completed). </a:t>
            </a:r>
            <a:r>
              <a:rPr lang="en-US" sz="1600" b="1" dirty="0"/>
              <a:t>Note:</a:t>
            </a:r>
            <a:r>
              <a:rPr lang="en-US" sz="1600" dirty="0"/>
              <a:t> For the sake of consistency and to meet legal standards, the JWise team elected to chose the </a:t>
            </a:r>
            <a:r>
              <a:rPr lang="en-US" sz="1600" b="1" i="1" dirty="0"/>
              <a:t>date the TPR order is entered </a:t>
            </a:r>
            <a:r>
              <a:rPr lang="en-US" sz="1600" dirty="0"/>
              <a:t>as the measure of when a TPR proceeding is completed. </a:t>
            </a:r>
          </a:p>
          <a:p>
            <a:pPr marL="0" indent="0">
              <a:buNone/>
            </a:pPr>
            <a:endParaRPr lang="en-US" dirty="0"/>
          </a:p>
        </p:txBody>
      </p:sp>
      <p:sp>
        <p:nvSpPr>
          <p:cNvPr id="3" name="Text Placeholder 2">
            <a:extLst>
              <a:ext uri="{FF2B5EF4-FFF2-40B4-BE49-F238E27FC236}">
                <a16:creationId xmlns:a16="http://schemas.microsoft.com/office/drawing/2014/main" id="{63B27A25-4AE7-4BE9-A733-850D3CC405EB}"/>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AF6FA68C-8BBC-44FC-A5BF-039799EED9B1}"/>
              </a:ext>
            </a:extLst>
          </p:cNvPr>
          <p:cNvSpPr>
            <a:spLocks noGrp="1"/>
          </p:cNvSpPr>
          <p:nvPr>
            <p:ph type="title"/>
          </p:nvPr>
        </p:nvSpPr>
        <p:spPr/>
        <p:txBody>
          <a:bodyPr/>
          <a:lstStyle/>
          <a:p>
            <a:r>
              <a:rPr lang="en-US" altLang="en-US" dirty="0"/>
              <a:t>CIP Measures, cont.</a:t>
            </a:r>
            <a:endParaRPr lang="en-US" dirty="0"/>
          </a:p>
        </p:txBody>
      </p:sp>
      <p:sp>
        <p:nvSpPr>
          <p:cNvPr id="5" name="Slide Number Placeholder 4">
            <a:extLst>
              <a:ext uri="{FF2B5EF4-FFF2-40B4-BE49-F238E27FC236}">
                <a16:creationId xmlns:a16="http://schemas.microsoft.com/office/drawing/2014/main" id="{EF0DA315-E150-4E08-81A3-440800EC472B}"/>
              </a:ext>
            </a:extLst>
          </p:cNvPr>
          <p:cNvSpPr>
            <a:spLocks noGrp="1"/>
          </p:cNvSpPr>
          <p:nvPr>
            <p:ph type="sldNum" sz="quarter" idx="14"/>
          </p:nvPr>
        </p:nvSpPr>
        <p:spPr/>
        <p:txBody>
          <a:bodyPr/>
          <a:lstStyle/>
          <a:p>
            <a:fld id="{11F27F3A-B3E9-41ED-AF8F-A365F10BB65F}" type="slidenum">
              <a:rPr lang="en-US" smtClean="0"/>
              <a:pPr/>
              <a:t>23</a:t>
            </a:fld>
            <a:endParaRPr lang="en-US" dirty="0"/>
          </a:p>
        </p:txBody>
      </p:sp>
    </p:spTree>
    <p:extLst>
      <p:ext uri="{BB962C8B-B14F-4D97-AF65-F5344CB8AC3E}">
        <p14:creationId xmlns:p14="http://schemas.microsoft.com/office/powerpoint/2010/main" val="317284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2AEC2-9CBF-48B9-B844-72A3F8CE9450}"/>
              </a:ext>
            </a:extLst>
          </p:cNvPr>
          <p:cNvSpPr>
            <a:spLocks noGrp="1"/>
          </p:cNvSpPr>
          <p:nvPr>
            <p:ph type="body" sz="quarter" idx="10"/>
          </p:nvPr>
        </p:nvSpPr>
        <p:spPr/>
        <p:txBody>
          <a:bodyPr/>
          <a:lstStyle/>
          <a:p>
            <a:pPr marL="214313" indent="-214313">
              <a:spcAft>
                <a:spcPct val="0"/>
              </a:spcAft>
            </a:pPr>
            <a:r>
              <a:rPr lang="en-US" altLang="en-US" sz="1800" dirty="0"/>
              <a:t>There are </a:t>
            </a:r>
            <a:r>
              <a:rPr lang="en-US" altLang="en-US" sz="1800" b="1" i="1" dirty="0"/>
              <a:t>county level </a:t>
            </a:r>
            <a:r>
              <a:rPr lang="en-US" altLang="en-US" sz="1800" dirty="0"/>
              <a:t>reports and </a:t>
            </a:r>
            <a:r>
              <a:rPr lang="en-US" altLang="en-US" sz="1800" b="1" i="1" dirty="0"/>
              <a:t>statewide</a:t>
            </a:r>
            <a:r>
              <a:rPr lang="en-US" altLang="en-US" sz="1800" dirty="0"/>
              <a:t> reports. In an effort to  maintain the same policies regarding JWise generated reports, all JWise users will maintain their current county level access. However, only a select group of state level NCAOC staff will have access to the statewide reports for program planning. </a:t>
            </a:r>
          </a:p>
          <a:p>
            <a:pPr>
              <a:spcAft>
                <a:spcPct val="0"/>
              </a:spcAft>
            </a:pPr>
            <a:endParaRPr lang="en-US" altLang="en-US" sz="1800" dirty="0"/>
          </a:p>
          <a:p>
            <a:pPr marL="214313" indent="-214313">
              <a:spcAft>
                <a:spcPct val="0"/>
              </a:spcAft>
            </a:pPr>
            <a:r>
              <a:rPr lang="en-US" sz="1800" b="1" dirty="0">
                <a:solidFill>
                  <a:srgbClr val="000000"/>
                </a:solidFill>
              </a:rPr>
              <a:t>Once requested, the report will be available the next day (allow 24 hours)</a:t>
            </a:r>
            <a:r>
              <a:rPr lang="en-US" sz="1800" dirty="0">
                <a:solidFill>
                  <a:srgbClr val="000000"/>
                </a:solidFill>
              </a:rPr>
              <a:t>. All CIP federal measure reports will be generated in both PDF and Excel formats. </a:t>
            </a:r>
            <a:r>
              <a:rPr lang="en-US" sz="1800" b="1" dirty="0">
                <a:solidFill>
                  <a:srgbClr val="000000"/>
                </a:solidFill>
              </a:rPr>
              <a:t>PLEASE DO NOT RUN THESE REPORTS UNTIL THE END OF THE BUSINESS DAY AS MULTIPLE REQUESTS WILL CAUSE THE JWISE APPLICATION TO SLOW DOWN. </a:t>
            </a:r>
            <a:endParaRPr lang="en-US" sz="1800" dirty="0"/>
          </a:p>
          <a:p>
            <a:endParaRPr lang="en-US" sz="2000" dirty="0"/>
          </a:p>
        </p:txBody>
      </p:sp>
      <p:sp>
        <p:nvSpPr>
          <p:cNvPr id="4" name="Title 3">
            <a:extLst>
              <a:ext uri="{FF2B5EF4-FFF2-40B4-BE49-F238E27FC236}">
                <a16:creationId xmlns:a16="http://schemas.microsoft.com/office/drawing/2014/main" id="{0FEFC947-D144-4230-8FB4-64979AAA8215}"/>
              </a:ext>
            </a:extLst>
          </p:cNvPr>
          <p:cNvSpPr>
            <a:spLocks noGrp="1"/>
          </p:cNvSpPr>
          <p:nvPr>
            <p:ph type="title"/>
          </p:nvPr>
        </p:nvSpPr>
        <p:spPr/>
        <p:txBody>
          <a:bodyPr/>
          <a:lstStyle/>
          <a:p>
            <a:r>
              <a:rPr lang="en-US" altLang="en-US" dirty="0"/>
              <a:t>CIP Measures, cont. </a:t>
            </a:r>
            <a:endParaRPr lang="en-US" dirty="0"/>
          </a:p>
        </p:txBody>
      </p:sp>
      <p:sp>
        <p:nvSpPr>
          <p:cNvPr id="5" name="Slide Number Placeholder 4">
            <a:extLst>
              <a:ext uri="{FF2B5EF4-FFF2-40B4-BE49-F238E27FC236}">
                <a16:creationId xmlns:a16="http://schemas.microsoft.com/office/drawing/2014/main" id="{F6186986-D34F-4C76-93E5-CF7F6877B87E}"/>
              </a:ext>
            </a:extLst>
          </p:cNvPr>
          <p:cNvSpPr>
            <a:spLocks noGrp="1"/>
          </p:cNvSpPr>
          <p:nvPr>
            <p:ph type="sldNum" sz="quarter" idx="14"/>
          </p:nvPr>
        </p:nvSpPr>
        <p:spPr/>
        <p:txBody>
          <a:bodyPr/>
          <a:lstStyle/>
          <a:p>
            <a:fld id="{11F27F3A-B3E9-41ED-AF8F-A365F10BB65F}" type="slidenum">
              <a:rPr lang="en-US" smtClean="0"/>
              <a:pPr/>
              <a:t>24</a:t>
            </a:fld>
            <a:endParaRPr lang="en-US" dirty="0"/>
          </a:p>
        </p:txBody>
      </p:sp>
    </p:spTree>
    <p:extLst>
      <p:ext uri="{BB962C8B-B14F-4D97-AF65-F5344CB8AC3E}">
        <p14:creationId xmlns:p14="http://schemas.microsoft.com/office/powerpoint/2010/main" val="304552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F9318-6FB2-4933-9DBB-8E71D517A2F0}"/>
              </a:ext>
            </a:extLst>
          </p:cNvPr>
          <p:cNvSpPr>
            <a:spLocks noGrp="1"/>
          </p:cNvSpPr>
          <p:nvPr>
            <p:ph type="title"/>
          </p:nvPr>
        </p:nvSpPr>
        <p:spPr>
          <a:xfrm>
            <a:off x="548640" y="457200"/>
            <a:ext cx="7996409" cy="548640"/>
          </a:xfrm>
        </p:spPr>
        <p:txBody>
          <a:bodyPr/>
          <a:lstStyle/>
          <a:p>
            <a:r>
              <a:rPr lang="en-US" altLang="en-US" b="1" dirty="0"/>
              <a:t>How do I access the reports?</a:t>
            </a:r>
            <a:br>
              <a:rPr lang="en-US" altLang="en-US" b="1" i="1" dirty="0"/>
            </a:br>
            <a:endParaRPr lang="en-US" dirty="0"/>
          </a:p>
        </p:txBody>
      </p:sp>
      <p:sp>
        <p:nvSpPr>
          <p:cNvPr id="5" name="Slide Number Placeholder 4">
            <a:extLst>
              <a:ext uri="{FF2B5EF4-FFF2-40B4-BE49-F238E27FC236}">
                <a16:creationId xmlns:a16="http://schemas.microsoft.com/office/drawing/2014/main" id="{CA181FB5-5F4B-4489-8A33-CB4D8D0F682A}"/>
              </a:ext>
            </a:extLst>
          </p:cNvPr>
          <p:cNvSpPr>
            <a:spLocks noGrp="1"/>
          </p:cNvSpPr>
          <p:nvPr>
            <p:ph type="sldNum" sz="quarter" idx="14"/>
          </p:nvPr>
        </p:nvSpPr>
        <p:spPr/>
        <p:txBody>
          <a:bodyPr/>
          <a:lstStyle/>
          <a:p>
            <a:fld id="{11F27F3A-B3E9-41ED-AF8F-A365F10BB65F}" type="slidenum">
              <a:rPr lang="en-US" smtClean="0"/>
              <a:pPr/>
              <a:t>25</a:t>
            </a:fld>
            <a:endParaRPr lang="en-US" dirty="0"/>
          </a:p>
        </p:txBody>
      </p:sp>
      <p:pic>
        <p:nvPicPr>
          <p:cNvPr id="6" name="Picture 5">
            <a:extLst>
              <a:ext uri="{FF2B5EF4-FFF2-40B4-BE49-F238E27FC236}">
                <a16:creationId xmlns:a16="http://schemas.microsoft.com/office/drawing/2014/main" id="{E0E62D1C-F521-4B0E-8238-4E2DE0A7CFE4}"/>
              </a:ext>
            </a:extLst>
          </p:cNvPr>
          <p:cNvPicPr>
            <a:picLocks noChangeAspect="1"/>
          </p:cNvPicPr>
          <p:nvPr/>
        </p:nvPicPr>
        <p:blipFill>
          <a:blip r:embed="rId3"/>
          <a:stretch>
            <a:fillRect/>
          </a:stretch>
        </p:blipFill>
        <p:spPr>
          <a:xfrm>
            <a:off x="327457" y="1746023"/>
            <a:ext cx="8533801" cy="3648752"/>
          </a:xfrm>
          <a:prstGeom prst="rect">
            <a:avLst/>
          </a:prstGeom>
        </p:spPr>
      </p:pic>
      <p:sp>
        <p:nvSpPr>
          <p:cNvPr id="7" name="Oval 6">
            <a:extLst>
              <a:ext uri="{FF2B5EF4-FFF2-40B4-BE49-F238E27FC236}">
                <a16:creationId xmlns:a16="http://schemas.microsoft.com/office/drawing/2014/main" id="{EB51FFB7-307E-413F-B3DA-342E79F77AB7}"/>
              </a:ext>
            </a:extLst>
          </p:cNvPr>
          <p:cNvSpPr/>
          <p:nvPr/>
        </p:nvSpPr>
        <p:spPr>
          <a:xfrm>
            <a:off x="0" y="1639697"/>
            <a:ext cx="5309900" cy="8057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070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35DAB1-DB33-4F0E-8A54-E80ECCFD2CBA}"/>
              </a:ext>
            </a:extLst>
          </p:cNvPr>
          <p:cNvSpPr>
            <a:spLocks noGrp="1"/>
          </p:cNvSpPr>
          <p:nvPr>
            <p:ph type="title"/>
          </p:nvPr>
        </p:nvSpPr>
        <p:spPr/>
        <p:txBody>
          <a:bodyPr/>
          <a:lstStyle/>
          <a:p>
            <a:r>
              <a:rPr lang="en-US" altLang="en-US" b="1" dirty="0"/>
              <a:t>Why MEDIAN days?</a:t>
            </a:r>
            <a:br>
              <a:rPr lang="en-US" altLang="en-US" b="1" i="1" dirty="0"/>
            </a:br>
            <a:endParaRPr lang="en-US" dirty="0"/>
          </a:p>
        </p:txBody>
      </p:sp>
      <p:sp>
        <p:nvSpPr>
          <p:cNvPr id="5" name="Slide Number Placeholder 4">
            <a:extLst>
              <a:ext uri="{FF2B5EF4-FFF2-40B4-BE49-F238E27FC236}">
                <a16:creationId xmlns:a16="http://schemas.microsoft.com/office/drawing/2014/main" id="{9296AE54-AB5A-4CBD-87DE-477BA632E848}"/>
              </a:ext>
            </a:extLst>
          </p:cNvPr>
          <p:cNvSpPr>
            <a:spLocks noGrp="1"/>
          </p:cNvSpPr>
          <p:nvPr>
            <p:ph type="sldNum" sz="quarter" idx="14"/>
          </p:nvPr>
        </p:nvSpPr>
        <p:spPr/>
        <p:txBody>
          <a:bodyPr/>
          <a:lstStyle/>
          <a:p>
            <a:fld id="{11F27F3A-B3E9-41ED-AF8F-A365F10BB65F}" type="slidenum">
              <a:rPr lang="en-US" smtClean="0"/>
              <a:pPr/>
              <a:t>26</a:t>
            </a:fld>
            <a:endParaRPr lang="en-US" dirty="0"/>
          </a:p>
        </p:txBody>
      </p:sp>
      <p:sp>
        <p:nvSpPr>
          <p:cNvPr id="6" name="Rectangle 5">
            <a:extLst>
              <a:ext uri="{FF2B5EF4-FFF2-40B4-BE49-F238E27FC236}">
                <a16:creationId xmlns:a16="http://schemas.microsoft.com/office/drawing/2014/main" id="{4A715409-B0AA-4C6D-9FEA-2285198B33F6}"/>
              </a:ext>
            </a:extLst>
          </p:cNvPr>
          <p:cNvSpPr/>
          <p:nvPr/>
        </p:nvSpPr>
        <p:spPr>
          <a:xfrm>
            <a:off x="233679" y="1195697"/>
            <a:ext cx="8311369" cy="3247043"/>
          </a:xfrm>
          <a:prstGeom prst="rect">
            <a:avLst/>
          </a:prstGeom>
        </p:spPr>
        <p:txBody>
          <a:bodyPr wrap="square">
            <a:spAutoFit/>
          </a:bodyPr>
          <a:lstStyle/>
          <a:p>
            <a:pPr marL="285750" indent="-285750">
              <a:buFont typeface="Arial" panose="020B0604020202020204" pitchFamily="34" charset="0"/>
              <a:buChar char="•"/>
              <a:defRPr/>
            </a:pPr>
            <a:r>
              <a:rPr lang="en-US" sz="2000" dirty="0">
                <a:latin typeface="Franklin Gothic Medium" panose="020B0603020102020204" pitchFamily="34" charset="0"/>
                <a:cs typeface="Calibri" panose="020F0502020204030204" pitchFamily="34" charset="0"/>
              </a:rPr>
              <a:t>The calculation of </a:t>
            </a:r>
            <a:r>
              <a:rPr lang="en-US" sz="2000" b="1" dirty="0">
                <a:latin typeface="Franklin Gothic Medium" panose="020B0603020102020204" pitchFamily="34" charset="0"/>
                <a:cs typeface="Calibri" panose="020F0502020204030204" pitchFamily="34" charset="0"/>
              </a:rPr>
              <a:t>median</a:t>
            </a:r>
            <a:r>
              <a:rPr lang="en-US" sz="2000" dirty="0">
                <a:latin typeface="Franklin Gothic Medium" panose="020B0603020102020204" pitchFamily="34" charset="0"/>
                <a:cs typeface="Calibri" panose="020F0502020204030204" pitchFamily="34" charset="0"/>
              </a:rPr>
              <a:t> is a popular technique in summary statistics and summarizing statistical data, since it is simple to understand and easy to calculate, while also giving a measure that is more robust in the presence of outlier values than is the </a:t>
            </a:r>
            <a:r>
              <a:rPr lang="en-US" sz="2000" b="1" dirty="0">
                <a:latin typeface="Franklin Gothic Medium" panose="020B0603020102020204" pitchFamily="34" charset="0"/>
                <a:cs typeface="Calibri" panose="020F0502020204030204" pitchFamily="34" charset="0"/>
              </a:rPr>
              <a:t>mean</a:t>
            </a:r>
            <a:r>
              <a:rPr lang="en-US" sz="2000" dirty="0">
                <a:latin typeface="Franklin Gothic Medium" panose="020B0603020102020204" pitchFamily="34" charset="0"/>
                <a:cs typeface="Calibri" panose="020F0502020204030204" pitchFamily="34" charset="0"/>
              </a:rPr>
              <a:t>.*</a:t>
            </a:r>
          </a:p>
          <a:p>
            <a:pPr marL="214313" indent="-214313">
              <a:spcAft>
                <a:spcPts val="900"/>
              </a:spcAft>
              <a:defRPr/>
            </a:pPr>
            <a:endParaRPr lang="en-US" sz="2000" dirty="0">
              <a:latin typeface="Franklin Gothic Medium" panose="020B0603020102020204" pitchFamily="34" charset="0"/>
              <a:cs typeface="Calibri" panose="020F0502020204030204" pitchFamily="34" charset="0"/>
            </a:endParaRPr>
          </a:p>
          <a:p>
            <a:pPr marL="285750" indent="-285750">
              <a:buFont typeface="Arial" panose="020B0604020202020204" pitchFamily="34" charset="0"/>
              <a:buChar char="•"/>
              <a:defRPr/>
            </a:pPr>
            <a:r>
              <a:rPr lang="en-US" sz="2000" dirty="0">
                <a:latin typeface="Franklin Gothic Medium" panose="020B0603020102020204" pitchFamily="34" charset="0"/>
                <a:cs typeface="Calibri" panose="020F0502020204030204" pitchFamily="34" charset="0"/>
              </a:rPr>
              <a:t>In child welfare cases, we can often have a few cases that conclude quickly or languish in the system. These are not the norms and by using median as the measure, the data is not skewed by these outliers.</a:t>
            </a:r>
          </a:p>
          <a:p>
            <a:pPr>
              <a:spcAft>
                <a:spcPts val="900"/>
              </a:spcAft>
              <a:defRPr/>
            </a:pPr>
            <a:endParaRPr lang="en-US" altLang="en-US" sz="675" dirty="0">
              <a:latin typeface="Franklin Gothic Medium" panose="020B0603020102020204" pitchFamily="34" charset="0"/>
              <a:cs typeface="Calibri" panose="020F0502020204030204" pitchFamily="34" charset="0"/>
            </a:endParaRPr>
          </a:p>
          <a:p>
            <a:pPr>
              <a:spcAft>
                <a:spcPts val="900"/>
              </a:spcAft>
              <a:defRPr/>
            </a:pPr>
            <a:endParaRPr lang="en-US" altLang="en-US" sz="675" dirty="0">
              <a:cs typeface="Calibri" panose="020F0502020204030204" pitchFamily="34" charset="0"/>
            </a:endParaRPr>
          </a:p>
          <a:p>
            <a:pPr>
              <a:spcAft>
                <a:spcPts val="900"/>
              </a:spcAft>
              <a:defRPr/>
            </a:pPr>
            <a:r>
              <a:rPr lang="en-US" altLang="en-US" sz="675" dirty="0">
                <a:cs typeface="Calibri" panose="020F0502020204030204" pitchFamily="34" charset="0"/>
              </a:rPr>
              <a:t>*</a:t>
            </a:r>
            <a:r>
              <a:rPr lang="en-US" altLang="en-US" sz="900" dirty="0">
                <a:cs typeface="Calibri" panose="020F0502020204030204" pitchFamily="34" charset="0"/>
              </a:rPr>
              <a:t>https://learnandteachstatistics.wordpress.com/2013/04/29/median/</a:t>
            </a:r>
          </a:p>
        </p:txBody>
      </p:sp>
    </p:spTree>
    <p:extLst>
      <p:ext uri="{BB962C8B-B14F-4D97-AF65-F5344CB8AC3E}">
        <p14:creationId xmlns:p14="http://schemas.microsoft.com/office/powerpoint/2010/main" val="2873285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89A1A-05F0-4DA7-A7F0-BC056E7EF138}"/>
              </a:ext>
            </a:extLst>
          </p:cNvPr>
          <p:cNvSpPr>
            <a:spLocks noGrp="1"/>
          </p:cNvSpPr>
          <p:nvPr>
            <p:ph type="body" sz="quarter" idx="10"/>
          </p:nvPr>
        </p:nvSpPr>
        <p:spPr/>
        <p:txBody>
          <a:bodyPr/>
          <a:lstStyle/>
          <a:p>
            <a:r>
              <a:rPr lang="en-US" altLang="en-US" dirty="0"/>
              <a:t>Remember the only events that will appear in a report are the ones that occurred during the dates requested. The search request can </a:t>
            </a:r>
            <a:r>
              <a:rPr lang="en-US" altLang="en-US" b="1" i="1" dirty="0"/>
              <a:t>only be for a maximum of one year.</a:t>
            </a:r>
          </a:p>
          <a:p>
            <a:endParaRPr lang="en-US" altLang="en-US" b="1" i="1" dirty="0"/>
          </a:p>
          <a:p>
            <a:pPr>
              <a:buFontTx/>
              <a:buChar char="•"/>
            </a:pPr>
            <a:r>
              <a:rPr lang="en-US" altLang="en-US" dirty="0"/>
              <a:t>If users need to review data over a larger period of time, users will need to run multiple reports. The decision to not allow searches over one year was made by the team to ensure the data in the reports was manageable. </a:t>
            </a:r>
          </a:p>
          <a:p>
            <a:endParaRPr lang="en-US" dirty="0"/>
          </a:p>
        </p:txBody>
      </p:sp>
      <p:sp>
        <p:nvSpPr>
          <p:cNvPr id="4" name="Title 3">
            <a:extLst>
              <a:ext uri="{FF2B5EF4-FFF2-40B4-BE49-F238E27FC236}">
                <a16:creationId xmlns:a16="http://schemas.microsoft.com/office/drawing/2014/main" id="{CF036D91-E16A-474B-8790-B2BBF7565D40}"/>
              </a:ext>
            </a:extLst>
          </p:cNvPr>
          <p:cNvSpPr>
            <a:spLocks noGrp="1"/>
          </p:cNvSpPr>
          <p:nvPr>
            <p:ph type="title"/>
          </p:nvPr>
        </p:nvSpPr>
        <p:spPr/>
        <p:txBody>
          <a:bodyPr/>
          <a:lstStyle/>
          <a:p>
            <a:r>
              <a:rPr lang="en-US" dirty="0"/>
              <a:t>Additional Reminders </a:t>
            </a:r>
          </a:p>
        </p:txBody>
      </p:sp>
      <p:sp>
        <p:nvSpPr>
          <p:cNvPr id="5" name="Slide Number Placeholder 4">
            <a:extLst>
              <a:ext uri="{FF2B5EF4-FFF2-40B4-BE49-F238E27FC236}">
                <a16:creationId xmlns:a16="http://schemas.microsoft.com/office/drawing/2014/main" id="{537A6924-6EE7-41C4-AA87-3666A0EC259B}"/>
              </a:ext>
            </a:extLst>
          </p:cNvPr>
          <p:cNvSpPr>
            <a:spLocks noGrp="1"/>
          </p:cNvSpPr>
          <p:nvPr>
            <p:ph type="sldNum" sz="quarter" idx="14"/>
          </p:nvPr>
        </p:nvSpPr>
        <p:spPr/>
        <p:txBody>
          <a:bodyPr/>
          <a:lstStyle/>
          <a:p>
            <a:fld id="{11F27F3A-B3E9-41ED-AF8F-A365F10BB65F}" type="slidenum">
              <a:rPr lang="en-US" smtClean="0"/>
              <a:pPr/>
              <a:t>27</a:t>
            </a:fld>
            <a:endParaRPr lang="en-US" dirty="0"/>
          </a:p>
        </p:txBody>
      </p:sp>
    </p:spTree>
    <p:extLst>
      <p:ext uri="{BB962C8B-B14F-4D97-AF65-F5344CB8AC3E}">
        <p14:creationId xmlns:p14="http://schemas.microsoft.com/office/powerpoint/2010/main" val="74530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13"/>
          <p:cNvSpPr txBox="1">
            <a:spLocks noChangeArrowheads="1"/>
          </p:cNvSpPr>
          <p:nvPr/>
        </p:nvSpPr>
        <p:spPr bwMode="auto">
          <a:xfrm>
            <a:off x="254000" y="904774"/>
            <a:ext cx="8727440" cy="561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dirty="0">
              <a:solidFill>
                <a:schemeClr val="tx2"/>
              </a:solidFill>
            </a:endParaRPr>
          </a:p>
          <a:p>
            <a:r>
              <a:rPr lang="en-US" altLang="en-US" sz="1600" dirty="0">
                <a:solidFill>
                  <a:schemeClr val="tx2"/>
                </a:solidFill>
                <a:latin typeface="Franklin Gothic Medium" panose="020B0603020102020204" pitchFamily="34" charset="0"/>
              </a:rPr>
              <a:t>For questions and technical assistance, please contact your divisions liaison:</a:t>
            </a:r>
          </a:p>
          <a:p>
            <a:endParaRPr lang="en-US" altLang="en-US" sz="1600" b="1" dirty="0">
              <a:latin typeface="Franklin Gothic Medium" panose="020B0603020102020204" pitchFamily="34" charset="0"/>
            </a:endParaRPr>
          </a:p>
          <a:p>
            <a:pPr>
              <a:spcAft>
                <a:spcPts val="450"/>
              </a:spcAft>
            </a:pPr>
            <a:r>
              <a:rPr lang="en-US" altLang="en-US" sz="1600" b="1" dirty="0">
                <a:latin typeface="Franklin Gothic Medium" panose="020B0603020102020204" pitchFamily="34" charset="0"/>
              </a:rPr>
              <a:t>Training &amp; Development</a:t>
            </a:r>
            <a:r>
              <a:rPr lang="en-US" altLang="en-US" sz="1600" dirty="0">
                <a:latin typeface="Franklin Gothic Medium" panose="020B0603020102020204" pitchFamily="34" charset="0"/>
              </a:rPr>
              <a:t>-</a:t>
            </a:r>
          </a:p>
          <a:p>
            <a:pPr>
              <a:spcAft>
                <a:spcPts val="450"/>
              </a:spcAft>
            </a:pPr>
            <a:r>
              <a:rPr lang="en-US" altLang="en-US" sz="1600" dirty="0">
                <a:latin typeface="Franklin Gothic Medium" panose="020B0603020102020204" pitchFamily="34" charset="0"/>
              </a:rPr>
              <a:t>DeShield Greene, </a:t>
            </a:r>
            <a:r>
              <a:rPr lang="en-US" altLang="en-US" sz="1600" dirty="0">
                <a:latin typeface="Franklin Gothic Medium" panose="020B0603020102020204" pitchFamily="34" charset="0"/>
                <a:hlinkClick r:id="rId3"/>
              </a:rPr>
              <a:t>DeShield.Greene@nccourts.org</a:t>
            </a:r>
            <a:r>
              <a:rPr lang="en-US" altLang="en-US" sz="1600" dirty="0">
                <a:latin typeface="Franklin Gothic Medium" panose="020B0603020102020204" pitchFamily="34" charset="0"/>
              </a:rPr>
              <a:t>, 828-788-5241</a:t>
            </a:r>
          </a:p>
          <a:p>
            <a:pPr>
              <a:spcAft>
                <a:spcPts val="450"/>
              </a:spcAft>
            </a:pPr>
            <a:r>
              <a:rPr lang="en-US" altLang="en-US" sz="1600" dirty="0">
                <a:latin typeface="Franklin Gothic Medium" panose="020B0603020102020204" pitchFamily="34" charset="0"/>
              </a:rPr>
              <a:t>Nicky Melton, </a:t>
            </a:r>
            <a:r>
              <a:rPr lang="en-US" altLang="en-US" sz="1600" u="sng" dirty="0">
                <a:latin typeface="Franklin Gothic Medium" panose="020B0603020102020204" pitchFamily="34" charset="0"/>
                <a:hlinkClick r:id="rId4"/>
              </a:rPr>
              <a:t>Nichole.Melton@nccourts.org</a:t>
            </a:r>
            <a:r>
              <a:rPr lang="en-US" altLang="en-US" sz="1600" dirty="0">
                <a:latin typeface="Franklin Gothic Medium" panose="020B0603020102020204" pitchFamily="34" charset="0"/>
              </a:rPr>
              <a:t>, 919-890-1382</a:t>
            </a:r>
          </a:p>
          <a:p>
            <a:pPr>
              <a:spcAft>
                <a:spcPts val="1800"/>
              </a:spcAft>
            </a:pPr>
            <a:r>
              <a:rPr lang="en-US" altLang="en-US" sz="1600" dirty="0">
                <a:latin typeface="Franklin Gothic Medium" panose="020B0603020102020204" pitchFamily="34" charset="0"/>
              </a:rPr>
              <a:t>Dori Wynter-Mitchell El, </a:t>
            </a:r>
            <a:r>
              <a:rPr lang="en-US" altLang="en-US" sz="1600" dirty="0">
                <a:latin typeface="Franklin Gothic Medium" panose="020B0603020102020204" pitchFamily="34" charset="0"/>
                <a:hlinkClick r:id="rId5"/>
              </a:rPr>
              <a:t>Dorinda.G.Wynter-MitchellEl@nccourts.org</a:t>
            </a:r>
            <a:r>
              <a:rPr lang="en-US" altLang="en-US" sz="1600" dirty="0">
                <a:latin typeface="Franklin Gothic Medium" panose="020B0603020102020204" pitchFamily="34" charset="0"/>
              </a:rPr>
              <a:t>, 704-461-1590 </a:t>
            </a:r>
          </a:p>
          <a:p>
            <a:pPr>
              <a:spcAft>
                <a:spcPts val="450"/>
              </a:spcAft>
            </a:pPr>
            <a:r>
              <a:rPr lang="en-US" altLang="en-US" sz="1600" b="1" dirty="0">
                <a:latin typeface="Franklin Gothic Medium" panose="020B0603020102020204" pitchFamily="34" charset="0"/>
              </a:rPr>
              <a:t>Guardian ad Litem</a:t>
            </a:r>
            <a:r>
              <a:rPr lang="en-US" altLang="en-US" sz="1600" dirty="0">
                <a:latin typeface="Franklin Gothic Medium" panose="020B0603020102020204" pitchFamily="34" charset="0"/>
              </a:rPr>
              <a:t>-</a:t>
            </a:r>
          </a:p>
          <a:p>
            <a:pPr>
              <a:spcAft>
                <a:spcPts val="1800"/>
              </a:spcAft>
            </a:pPr>
            <a:r>
              <a:rPr lang="en-US" altLang="en-US" sz="1600" dirty="0">
                <a:latin typeface="Franklin Gothic Medium" panose="020B0603020102020204" pitchFamily="34" charset="0"/>
              </a:rPr>
              <a:t>Sandra Paul, </a:t>
            </a:r>
            <a:r>
              <a:rPr lang="en-US" altLang="en-US" sz="1600" u="sng" dirty="0">
                <a:latin typeface="Franklin Gothic Medium" panose="020B0603020102020204" pitchFamily="34" charset="0"/>
                <a:hlinkClick r:id="rId6"/>
              </a:rPr>
              <a:t>Sandra.W.Paul@nccourts.org</a:t>
            </a:r>
            <a:r>
              <a:rPr lang="en-US" altLang="en-US" sz="1600" dirty="0">
                <a:latin typeface="Franklin Gothic Medium" panose="020B0603020102020204" pitchFamily="34" charset="0"/>
              </a:rPr>
              <a:t>, 919-890-1256 </a:t>
            </a:r>
          </a:p>
          <a:p>
            <a:pPr>
              <a:spcAft>
                <a:spcPts val="450"/>
              </a:spcAft>
            </a:pPr>
            <a:r>
              <a:rPr lang="en-US" altLang="en-US" sz="1600" b="1" dirty="0">
                <a:latin typeface="Franklin Gothic Medium" panose="020B0603020102020204" pitchFamily="34" charset="0"/>
              </a:rPr>
              <a:t>Family Court</a:t>
            </a:r>
            <a:r>
              <a:rPr lang="en-US" altLang="en-US" sz="1600" dirty="0">
                <a:latin typeface="Franklin Gothic Medium" panose="020B0603020102020204" pitchFamily="34" charset="0"/>
              </a:rPr>
              <a:t>-</a:t>
            </a:r>
          </a:p>
          <a:p>
            <a:pPr>
              <a:spcAft>
                <a:spcPts val="450"/>
              </a:spcAft>
            </a:pPr>
            <a:r>
              <a:rPr lang="en-US" altLang="en-US" sz="1600" dirty="0">
                <a:latin typeface="Franklin Gothic Medium" panose="020B0603020102020204" pitchFamily="34" charset="0"/>
              </a:rPr>
              <a:t>Lori Cole, </a:t>
            </a:r>
            <a:r>
              <a:rPr lang="en-US" altLang="en-US" sz="1600" dirty="0">
                <a:latin typeface="Franklin Gothic Medium" panose="020B0603020102020204" pitchFamily="34" charset="0"/>
                <a:hlinkClick r:id="rId7"/>
              </a:rPr>
              <a:t>Lori.C.Cole@nccourts.org</a:t>
            </a:r>
            <a:r>
              <a:rPr lang="en-US" altLang="en-US" sz="1600" dirty="0">
                <a:latin typeface="Franklin Gothic Medium" panose="020B0603020102020204" pitchFamily="34" charset="0"/>
              </a:rPr>
              <a:t>, 919-890-1207</a:t>
            </a:r>
          </a:p>
          <a:p>
            <a:pPr>
              <a:spcAft>
                <a:spcPts val="1800"/>
              </a:spcAft>
            </a:pPr>
            <a:r>
              <a:rPr lang="en-US" altLang="en-US" sz="1600" dirty="0">
                <a:latin typeface="Franklin Gothic Medium" panose="020B0603020102020204" pitchFamily="34" charset="0"/>
              </a:rPr>
              <a:t>Stephanie Nesbitt, </a:t>
            </a:r>
            <a:r>
              <a:rPr lang="en-US" altLang="en-US" sz="1600" u="sng" dirty="0">
                <a:latin typeface="Franklin Gothic Medium" panose="020B0603020102020204" pitchFamily="34" charset="0"/>
                <a:hlinkClick r:id="rId8"/>
              </a:rPr>
              <a:t>Stephanie.A.Nesbitt@nccourts.org</a:t>
            </a:r>
            <a:r>
              <a:rPr lang="en-US" altLang="en-US" sz="1600" dirty="0">
                <a:latin typeface="Franklin Gothic Medium" panose="020B0603020102020204" pitchFamily="34" charset="0"/>
              </a:rPr>
              <a:t>, 919-890-1204</a:t>
            </a:r>
          </a:p>
          <a:p>
            <a:pPr>
              <a:spcAft>
                <a:spcPts val="450"/>
              </a:spcAft>
            </a:pPr>
            <a:r>
              <a:rPr lang="en-US" altLang="en-US" sz="1600" b="1" dirty="0">
                <a:latin typeface="Franklin Gothic Medium" panose="020B0603020102020204" pitchFamily="34" charset="0"/>
              </a:rPr>
              <a:t>Juvenile CIP</a:t>
            </a:r>
            <a:r>
              <a:rPr lang="en-US" altLang="en-US" sz="1600" dirty="0">
                <a:latin typeface="Franklin Gothic Medium" panose="020B0603020102020204" pitchFamily="34" charset="0"/>
              </a:rPr>
              <a:t>-</a:t>
            </a:r>
          </a:p>
          <a:p>
            <a:pPr>
              <a:spcAft>
                <a:spcPts val="450"/>
              </a:spcAft>
            </a:pPr>
            <a:r>
              <a:rPr lang="en-US" altLang="en-US" sz="1600" dirty="0">
                <a:latin typeface="Franklin Gothic Medium" panose="020B0603020102020204" pitchFamily="34" charset="0"/>
              </a:rPr>
              <a:t>Kiesha D. Crawford, </a:t>
            </a:r>
            <a:r>
              <a:rPr lang="en-US" altLang="en-US" sz="1600" u="sng" dirty="0">
                <a:latin typeface="Franklin Gothic Medium" panose="020B0603020102020204" pitchFamily="34" charset="0"/>
                <a:hlinkClick r:id="rId9"/>
              </a:rPr>
              <a:t>Kiesha.D.Crawford@nccourts.org</a:t>
            </a:r>
            <a:r>
              <a:rPr lang="en-US" altLang="en-US" sz="1600" dirty="0">
                <a:latin typeface="Franklin Gothic Medium" panose="020B0603020102020204" pitchFamily="34" charset="0"/>
              </a:rPr>
              <a:t>, 919-890-1281</a:t>
            </a:r>
          </a:p>
          <a:p>
            <a:pPr>
              <a:spcAft>
                <a:spcPts val="450"/>
              </a:spcAft>
            </a:pPr>
            <a:r>
              <a:rPr lang="en-US" altLang="en-US" sz="1600" dirty="0">
                <a:latin typeface="Franklin Gothic Medium" panose="020B0603020102020204" pitchFamily="34" charset="0"/>
              </a:rPr>
              <a:t>Alexia Stith, </a:t>
            </a:r>
            <a:r>
              <a:rPr lang="en-US" altLang="en-US" sz="1600" dirty="0">
                <a:latin typeface="Franklin Gothic Medium" panose="020B0603020102020204" pitchFamily="34" charset="0"/>
                <a:hlinkClick r:id="rId10"/>
              </a:rPr>
              <a:t>Alexia.C.Stith@nccourts.org</a:t>
            </a:r>
            <a:r>
              <a:rPr lang="en-US" altLang="en-US" sz="1600" dirty="0">
                <a:latin typeface="Franklin Gothic Medium" panose="020B0603020102020204" pitchFamily="34" charset="0"/>
              </a:rPr>
              <a:t>, 919-890-1216</a:t>
            </a:r>
          </a:p>
          <a:p>
            <a:pPr>
              <a:spcAft>
                <a:spcPts val="450"/>
              </a:spcAft>
            </a:pPr>
            <a:endParaRPr lang="en-US" altLang="en-US" sz="1200" b="1" dirty="0"/>
          </a:p>
          <a:p>
            <a:endParaRPr lang="en-US" altLang="en-US" sz="1500" dirty="0">
              <a:solidFill>
                <a:schemeClr val="tx2"/>
              </a:solidFill>
            </a:endParaRPr>
          </a:p>
          <a:p>
            <a:endParaRPr lang="en-US" altLang="en-US" sz="1500" dirty="0">
              <a:solidFill>
                <a:schemeClr val="tx2"/>
              </a:solidFill>
            </a:endParaRPr>
          </a:p>
        </p:txBody>
      </p:sp>
    </p:spTree>
    <p:extLst>
      <p:ext uri="{BB962C8B-B14F-4D97-AF65-F5344CB8AC3E}">
        <p14:creationId xmlns:p14="http://schemas.microsoft.com/office/powerpoint/2010/main" val="318258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2591142"/>
          </a:xfrm>
        </p:spPr>
        <p:txBody>
          <a:bodyPr/>
          <a:lstStyle/>
          <a:p>
            <a:r>
              <a:rPr lang="en-US" dirty="0"/>
              <a:t>Children and Family Services Reviews (CFSR) Round 3 Measures </a:t>
            </a:r>
          </a:p>
          <a:p>
            <a:pPr lvl="1"/>
            <a:r>
              <a:rPr lang="en-US" dirty="0"/>
              <a:t>Statewide data indicators</a:t>
            </a:r>
          </a:p>
          <a:p>
            <a:pPr lvl="1"/>
            <a:r>
              <a:rPr lang="en-US" dirty="0"/>
              <a:t>Federal methodology</a:t>
            </a:r>
          </a:p>
          <a:p>
            <a:pPr lvl="1"/>
            <a:r>
              <a:rPr lang="en-US" dirty="0"/>
              <a:t>Five measures relevant to Permanency Performance Profile:  </a:t>
            </a:r>
          </a:p>
          <a:p>
            <a:pPr lvl="1"/>
            <a:endParaRPr lang="en-US" dirty="0"/>
          </a:p>
          <a:p>
            <a:pPr marL="0" indent="0">
              <a:buNone/>
            </a:pPr>
            <a:endParaRPr lang="en-US" dirty="0"/>
          </a:p>
          <a:p>
            <a:pPr lvl="1"/>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29</a:t>
            </a:fld>
            <a:endParaRPr lang="en-US" dirty="0"/>
          </a:p>
        </p:txBody>
      </p:sp>
      <p:pic>
        <p:nvPicPr>
          <p:cNvPr id="6" name="Picture 5">
            <a:extLst>
              <a:ext uri="{FF2B5EF4-FFF2-40B4-BE49-F238E27FC236}">
                <a16:creationId xmlns:a16="http://schemas.microsoft.com/office/drawing/2014/main" id="{DD357CAE-A289-4AA9-946A-E0D13891F0A0}"/>
              </a:ext>
            </a:extLst>
          </p:cNvPr>
          <p:cNvPicPr>
            <a:picLocks noChangeAspect="1"/>
          </p:cNvPicPr>
          <p:nvPr/>
        </p:nvPicPr>
        <p:blipFill>
          <a:blip r:embed="rId3"/>
          <a:stretch>
            <a:fillRect/>
          </a:stretch>
        </p:blipFill>
        <p:spPr>
          <a:xfrm>
            <a:off x="219058" y="3890726"/>
            <a:ext cx="8650840" cy="1996367"/>
          </a:xfrm>
          <a:prstGeom prst="rect">
            <a:avLst/>
          </a:prstGeom>
        </p:spPr>
      </p:pic>
    </p:spTree>
    <p:extLst>
      <p:ext uri="{BB962C8B-B14F-4D97-AF65-F5344CB8AC3E}">
        <p14:creationId xmlns:p14="http://schemas.microsoft.com/office/powerpoint/2010/main" val="187000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CEEE84-F39E-42A5-B0CE-46B4591FC4A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D2A70A1-8732-4820-8806-CA3D91539B58}"/>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D6406955-88A9-4AD7-8067-7D44B065AF4B}"/>
              </a:ext>
            </a:extLst>
          </p:cNvPr>
          <p:cNvSpPr>
            <a:spLocks noGrp="1"/>
          </p:cNvSpPr>
          <p:nvPr>
            <p:ph type="title"/>
          </p:nvPr>
        </p:nvSpPr>
        <p:spPr/>
        <p:txBody>
          <a:bodyPr/>
          <a:lstStyle/>
          <a:p>
            <a:r>
              <a:rPr lang="en-US" dirty="0"/>
              <a:t>Using Data Everyday…</a:t>
            </a:r>
          </a:p>
        </p:txBody>
      </p:sp>
      <p:sp>
        <p:nvSpPr>
          <p:cNvPr id="5" name="Slide Number Placeholder 4">
            <a:extLst>
              <a:ext uri="{FF2B5EF4-FFF2-40B4-BE49-F238E27FC236}">
                <a16:creationId xmlns:a16="http://schemas.microsoft.com/office/drawing/2014/main" id="{41633919-9143-4F44-92B7-9E3D26F017D6}"/>
              </a:ext>
            </a:extLst>
          </p:cNvPr>
          <p:cNvSpPr>
            <a:spLocks noGrp="1"/>
          </p:cNvSpPr>
          <p:nvPr>
            <p:ph type="sldNum" sz="quarter" idx="14"/>
          </p:nvPr>
        </p:nvSpPr>
        <p:spPr/>
        <p:txBody>
          <a:bodyPr/>
          <a:lstStyle/>
          <a:p>
            <a:fld id="{11F27F3A-B3E9-41ED-AF8F-A365F10BB65F}" type="slidenum">
              <a:rPr lang="en-US" smtClean="0"/>
              <a:pPr/>
              <a:t>3</a:t>
            </a:fld>
            <a:endParaRPr lang="en-US" dirty="0"/>
          </a:p>
        </p:txBody>
      </p:sp>
      <p:pic>
        <p:nvPicPr>
          <p:cNvPr id="7" name="Picture 6">
            <a:extLst>
              <a:ext uri="{FF2B5EF4-FFF2-40B4-BE49-F238E27FC236}">
                <a16:creationId xmlns:a16="http://schemas.microsoft.com/office/drawing/2014/main" id="{B7A238EC-B8A5-4AB3-B41F-3FE3465A39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3045" y="1036215"/>
            <a:ext cx="7992004" cy="4937759"/>
          </a:xfrm>
          <a:prstGeom prst="rect">
            <a:avLst/>
          </a:prstGeom>
        </p:spPr>
      </p:pic>
    </p:spTree>
    <p:extLst>
      <p:ext uri="{BB962C8B-B14F-4D97-AF65-F5344CB8AC3E}">
        <p14:creationId xmlns:p14="http://schemas.microsoft.com/office/powerpoint/2010/main" val="336348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1164657"/>
          </a:xfrm>
        </p:spPr>
        <p:txBody>
          <a:bodyPr/>
          <a:lstStyle/>
          <a:p>
            <a:r>
              <a:rPr lang="en-US" dirty="0"/>
              <a:t>Permanency in 12 Months for children entering foster care during a 12 month period</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30</a:t>
            </a:fld>
            <a:endParaRPr lang="en-US" dirty="0"/>
          </a:p>
        </p:txBody>
      </p:sp>
      <p:grpSp>
        <p:nvGrpSpPr>
          <p:cNvPr id="13" name="Group 12">
            <a:extLst>
              <a:ext uri="{FF2B5EF4-FFF2-40B4-BE49-F238E27FC236}">
                <a16:creationId xmlns:a16="http://schemas.microsoft.com/office/drawing/2014/main" id="{4D52FF9D-F662-4104-A334-422C1493A5E9}"/>
              </a:ext>
            </a:extLst>
          </p:cNvPr>
          <p:cNvGrpSpPr/>
          <p:nvPr/>
        </p:nvGrpSpPr>
        <p:grpSpPr>
          <a:xfrm>
            <a:off x="322759" y="2779334"/>
            <a:ext cx="8319832" cy="2626389"/>
            <a:chOff x="322759" y="2779334"/>
            <a:chExt cx="8319832" cy="2626389"/>
          </a:xfrm>
        </p:grpSpPr>
        <p:pic>
          <p:nvPicPr>
            <p:cNvPr id="10" name="Picture 9">
              <a:extLst>
                <a:ext uri="{FF2B5EF4-FFF2-40B4-BE49-F238E27FC236}">
                  <a16:creationId xmlns:a16="http://schemas.microsoft.com/office/drawing/2014/main" id="{B91342BB-05C1-47EA-895D-9BE1EA941797}"/>
                </a:ext>
              </a:extLst>
            </p:cNvPr>
            <p:cNvPicPr>
              <a:picLocks noChangeAspect="1"/>
            </p:cNvPicPr>
            <p:nvPr/>
          </p:nvPicPr>
          <p:blipFill>
            <a:blip r:embed="rId3"/>
            <a:stretch>
              <a:fillRect/>
            </a:stretch>
          </p:blipFill>
          <p:spPr>
            <a:xfrm>
              <a:off x="451096" y="2779334"/>
              <a:ext cx="8191495" cy="2626389"/>
            </a:xfrm>
            <a:prstGeom prst="rect">
              <a:avLst/>
            </a:prstGeom>
            <a:ln cmpd="thickThin">
              <a:solidFill>
                <a:schemeClr val="accent1"/>
              </a:solidFill>
            </a:ln>
          </p:spPr>
        </p:pic>
        <p:sp>
          <p:nvSpPr>
            <p:cNvPr id="12" name="Oval 11">
              <a:extLst>
                <a:ext uri="{FF2B5EF4-FFF2-40B4-BE49-F238E27FC236}">
                  <a16:creationId xmlns:a16="http://schemas.microsoft.com/office/drawing/2014/main" id="{4CAE3651-DC00-4CEC-A8E9-5CF07ECD2FA5}"/>
                </a:ext>
              </a:extLst>
            </p:cNvPr>
            <p:cNvSpPr/>
            <p:nvPr/>
          </p:nvSpPr>
          <p:spPr>
            <a:xfrm>
              <a:off x="322759" y="3721768"/>
              <a:ext cx="4409662" cy="54543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768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7CFC9-3748-4E8D-BB3B-7258B80F79A4}"/>
              </a:ext>
            </a:extLst>
          </p:cNvPr>
          <p:cNvSpPr>
            <a:spLocks noGrp="1"/>
          </p:cNvSpPr>
          <p:nvPr>
            <p:ph type="body" sz="quarter" idx="10"/>
          </p:nvPr>
        </p:nvSpPr>
        <p:spPr/>
        <p:txBody>
          <a:bodyPr/>
          <a:lstStyle/>
          <a:p>
            <a:r>
              <a:rPr lang="en-US" dirty="0"/>
              <a:t>Permanency in 12 Months for children entering foster care during a 12 month period</a:t>
            </a:r>
          </a:p>
          <a:p>
            <a:endParaRPr lang="en-US" dirty="0"/>
          </a:p>
        </p:txBody>
      </p:sp>
      <p:sp>
        <p:nvSpPr>
          <p:cNvPr id="5" name="Slide Number Placeholder 4">
            <a:extLst>
              <a:ext uri="{FF2B5EF4-FFF2-40B4-BE49-F238E27FC236}">
                <a16:creationId xmlns:a16="http://schemas.microsoft.com/office/drawing/2014/main" id="{2CE122E2-512A-4672-B04B-F2EF8DF86CA2}"/>
              </a:ext>
            </a:extLst>
          </p:cNvPr>
          <p:cNvSpPr>
            <a:spLocks noGrp="1"/>
          </p:cNvSpPr>
          <p:nvPr>
            <p:ph type="sldNum" sz="quarter" idx="14"/>
          </p:nvPr>
        </p:nvSpPr>
        <p:spPr/>
        <p:txBody>
          <a:bodyPr/>
          <a:lstStyle/>
          <a:p>
            <a:fld id="{11F27F3A-B3E9-41ED-AF8F-A365F10BB65F}" type="slidenum">
              <a:rPr lang="en-US" smtClean="0"/>
              <a:pPr/>
              <a:t>31</a:t>
            </a:fld>
            <a:endParaRPr lang="en-US" dirty="0"/>
          </a:p>
        </p:txBody>
      </p:sp>
      <p:sp>
        <p:nvSpPr>
          <p:cNvPr id="6" name="Title 3">
            <a:extLst>
              <a:ext uri="{FF2B5EF4-FFF2-40B4-BE49-F238E27FC236}">
                <a16:creationId xmlns:a16="http://schemas.microsoft.com/office/drawing/2014/main" id="{C152461E-A901-40D5-8486-DE9C6514764D}"/>
              </a:ext>
            </a:extLst>
          </p:cNvPr>
          <p:cNvSpPr>
            <a:spLocks noGrp="1"/>
          </p:cNvSpPr>
          <p:nvPr>
            <p:ph type="title"/>
          </p:nvPr>
        </p:nvSpPr>
        <p:spPr>
          <a:xfrm>
            <a:off x="548640" y="457200"/>
            <a:ext cx="7996409" cy="548640"/>
          </a:xfrm>
        </p:spPr>
        <p:txBody>
          <a:bodyPr/>
          <a:lstStyle/>
          <a:p>
            <a:r>
              <a:rPr lang="en-US" dirty="0"/>
              <a:t>Measures and Data Sources – CFSR Round 3</a:t>
            </a:r>
          </a:p>
        </p:txBody>
      </p:sp>
      <p:pic>
        <p:nvPicPr>
          <p:cNvPr id="8" name="Picture 7" descr="A screenshot of a cell phone&#10;&#10;Description generated with high confidence">
            <a:extLst>
              <a:ext uri="{FF2B5EF4-FFF2-40B4-BE49-F238E27FC236}">
                <a16:creationId xmlns:a16="http://schemas.microsoft.com/office/drawing/2014/main" id="{60ABE2C5-0134-468A-993C-971349B38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 y="2412116"/>
            <a:ext cx="9144000" cy="2364142"/>
          </a:xfrm>
          <a:prstGeom prst="rect">
            <a:avLst/>
          </a:prstGeom>
        </p:spPr>
      </p:pic>
    </p:spTree>
    <p:extLst>
      <p:ext uri="{BB962C8B-B14F-4D97-AF65-F5344CB8AC3E}">
        <p14:creationId xmlns:p14="http://schemas.microsoft.com/office/powerpoint/2010/main" val="3208331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1164657"/>
          </a:xfrm>
        </p:spPr>
        <p:txBody>
          <a:bodyPr/>
          <a:lstStyle/>
          <a:p>
            <a:r>
              <a:rPr lang="en-US" dirty="0"/>
              <a:t>Permanency in 12 Months for children in foster care for 12-23 Months</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32</a:t>
            </a:fld>
            <a:endParaRPr lang="en-US" dirty="0"/>
          </a:p>
        </p:txBody>
      </p:sp>
      <p:grpSp>
        <p:nvGrpSpPr>
          <p:cNvPr id="3" name="Group 2">
            <a:extLst>
              <a:ext uri="{FF2B5EF4-FFF2-40B4-BE49-F238E27FC236}">
                <a16:creationId xmlns:a16="http://schemas.microsoft.com/office/drawing/2014/main" id="{AF54F582-E522-4120-BE9F-58055AC56A33}"/>
              </a:ext>
            </a:extLst>
          </p:cNvPr>
          <p:cNvGrpSpPr/>
          <p:nvPr/>
        </p:nvGrpSpPr>
        <p:grpSpPr>
          <a:xfrm>
            <a:off x="322758" y="2779334"/>
            <a:ext cx="8319833" cy="2626389"/>
            <a:chOff x="322758" y="2779334"/>
            <a:chExt cx="8319833" cy="2626389"/>
          </a:xfrm>
        </p:grpSpPr>
        <p:pic>
          <p:nvPicPr>
            <p:cNvPr id="10" name="Picture 9">
              <a:extLst>
                <a:ext uri="{FF2B5EF4-FFF2-40B4-BE49-F238E27FC236}">
                  <a16:creationId xmlns:a16="http://schemas.microsoft.com/office/drawing/2014/main" id="{B91342BB-05C1-47EA-895D-9BE1EA941797}"/>
                </a:ext>
              </a:extLst>
            </p:cNvPr>
            <p:cNvPicPr>
              <a:picLocks noChangeAspect="1"/>
            </p:cNvPicPr>
            <p:nvPr/>
          </p:nvPicPr>
          <p:blipFill>
            <a:blip r:embed="rId3"/>
            <a:stretch>
              <a:fillRect/>
            </a:stretch>
          </p:blipFill>
          <p:spPr>
            <a:xfrm>
              <a:off x="451096" y="2779334"/>
              <a:ext cx="8191495" cy="2626389"/>
            </a:xfrm>
            <a:prstGeom prst="rect">
              <a:avLst/>
            </a:prstGeom>
            <a:ln cmpd="thickThin">
              <a:solidFill>
                <a:schemeClr val="accent1"/>
              </a:solidFill>
            </a:ln>
          </p:spPr>
        </p:pic>
        <p:sp>
          <p:nvSpPr>
            <p:cNvPr id="12" name="Oval 11">
              <a:extLst>
                <a:ext uri="{FF2B5EF4-FFF2-40B4-BE49-F238E27FC236}">
                  <a16:creationId xmlns:a16="http://schemas.microsoft.com/office/drawing/2014/main" id="{4CAE3651-DC00-4CEC-A8E9-5CF07ECD2FA5}"/>
                </a:ext>
              </a:extLst>
            </p:cNvPr>
            <p:cNvSpPr/>
            <p:nvPr/>
          </p:nvSpPr>
          <p:spPr>
            <a:xfrm>
              <a:off x="322758" y="3914274"/>
              <a:ext cx="4890926" cy="56147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903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7CFC9-3748-4E8D-BB3B-7258B80F79A4}"/>
              </a:ext>
            </a:extLst>
          </p:cNvPr>
          <p:cNvSpPr>
            <a:spLocks noGrp="1"/>
          </p:cNvSpPr>
          <p:nvPr>
            <p:ph type="body" sz="quarter" idx="10"/>
          </p:nvPr>
        </p:nvSpPr>
        <p:spPr>
          <a:xfrm>
            <a:off x="754420" y="1005840"/>
            <a:ext cx="7885642" cy="4937760"/>
          </a:xfrm>
        </p:spPr>
        <p:txBody>
          <a:bodyPr/>
          <a:lstStyle/>
          <a:p>
            <a:r>
              <a:rPr lang="en-US" dirty="0"/>
              <a:t>Permanency in 12 Months for children in foster care for 12-23 Months</a:t>
            </a:r>
          </a:p>
          <a:p>
            <a:endParaRPr lang="en-US" dirty="0"/>
          </a:p>
        </p:txBody>
      </p:sp>
      <p:sp>
        <p:nvSpPr>
          <p:cNvPr id="5" name="Slide Number Placeholder 4">
            <a:extLst>
              <a:ext uri="{FF2B5EF4-FFF2-40B4-BE49-F238E27FC236}">
                <a16:creationId xmlns:a16="http://schemas.microsoft.com/office/drawing/2014/main" id="{2CE122E2-512A-4672-B04B-F2EF8DF86CA2}"/>
              </a:ext>
            </a:extLst>
          </p:cNvPr>
          <p:cNvSpPr>
            <a:spLocks noGrp="1"/>
          </p:cNvSpPr>
          <p:nvPr>
            <p:ph type="sldNum" sz="quarter" idx="14"/>
          </p:nvPr>
        </p:nvSpPr>
        <p:spPr/>
        <p:txBody>
          <a:bodyPr/>
          <a:lstStyle/>
          <a:p>
            <a:fld id="{11F27F3A-B3E9-41ED-AF8F-A365F10BB65F}" type="slidenum">
              <a:rPr lang="en-US" smtClean="0"/>
              <a:pPr/>
              <a:t>33</a:t>
            </a:fld>
            <a:endParaRPr lang="en-US" dirty="0"/>
          </a:p>
        </p:txBody>
      </p:sp>
      <p:sp>
        <p:nvSpPr>
          <p:cNvPr id="6" name="Title 3">
            <a:extLst>
              <a:ext uri="{FF2B5EF4-FFF2-40B4-BE49-F238E27FC236}">
                <a16:creationId xmlns:a16="http://schemas.microsoft.com/office/drawing/2014/main" id="{C152461E-A901-40D5-8486-DE9C6514764D}"/>
              </a:ext>
            </a:extLst>
          </p:cNvPr>
          <p:cNvSpPr>
            <a:spLocks noGrp="1"/>
          </p:cNvSpPr>
          <p:nvPr>
            <p:ph type="title"/>
          </p:nvPr>
        </p:nvSpPr>
        <p:spPr>
          <a:xfrm>
            <a:off x="548640" y="457200"/>
            <a:ext cx="7996409" cy="548640"/>
          </a:xfrm>
        </p:spPr>
        <p:txBody>
          <a:bodyPr/>
          <a:lstStyle/>
          <a:p>
            <a:r>
              <a:rPr lang="en-US" dirty="0"/>
              <a:t>Measures and Data Sources – CFSR Round 3</a:t>
            </a:r>
          </a:p>
        </p:txBody>
      </p:sp>
      <p:pic>
        <p:nvPicPr>
          <p:cNvPr id="9" name="Picture 8" descr="A screenshot of a social media post&#10;&#10;Description generated with very high confidence">
            <a:extLst>
              <a:ext uri="{FF2B5EF4-FFF2-40B4-BE49-F238E27FC236}">
                <a16:creationId xmlns:a16="http://schemas.microsoft.com/office/drawing/2014/main" id="{0FB61180-DC8F-4B5A-B94D-90E37F744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2258380"/>
            <a:ext cx="9144000" cy="3593780"/>
          </a:xfrm>
          <a:prstGeom prst="rect">
            <a:avLst/>
          </a:prstGeom>
        </p:spPr>
      </p:pic>
    </p:spTree>
    <p:extLst>
      <p:ext uri="{BB962C8B-B14F-4D97-AF65-F5344CB8AC3E}">
        <p14:creationId xmlns:p14="http://schemas.microsoft.com/office/powerpoint/2010/main" val="67858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1164657"/>
          </a:xfrm>
        </p:spPr>
        <p:txBody>
          <a:bodyPr/>
          <a:lstStyle/>
          <a:p>
            <a:r>
              <a:rPr lang="en-US" dirty="0"/>
              <a:t>Permanency in 12 Months for children in care for 24 months or more</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34</a:t>
            </a:fld>
            <a:endParaRPr lang="en-US" dirty="0"/>
          </a:p>
        </p:txBody>
      </p:sp>
      <p:grpSp>
        <p:nvGrpSpPr>
          <p:cNvPr id="3" name="Group 2">
            <a:extLst>
              <a:ext uri="{FF2B5EF4-FFF2-40B4-BE49-F238E27FC236}">
                <a16:creationId xmlns:a16="http://schemas.microsoft.com/office/drawing/2014/main" id="{8C9A1926-BA03-4B5D-BB0D-133ED7BFC7B0}"/>
              </a:ext>
            </a:extLst>
          </p:cNvPr>
          <p:cNvGrpSpPr/>
          <p:nvPr/>
        </p:nvGrpSpPr>
        <p:grpSpPr>
          <a:xfrm>
            <a:off x="322757" y="2779334"/>
            <a:ext cx="8319834" cy="2626389"/>
            <a:chOff x="322757" y="2779334"/>
            <a:chExt cx="8319834" cy="2626389"/>
          </a:xfrm>
        </p:grpSpPr>
        <p:pic>
          <p:nvPicPr>
            <p:cNvPr id="10" name="Picture 9">
              <a:extLst>
                <a:ext uri="{FF2B5EF4-FFF2-40B4-BE49-F238E27FC236}">
                  <a16:creationId xmlns:a16="http://schemas.microsoft.com/office/drawing/2014/main" id="{B91342BB-05C1-47EA-895D-9BE1EA941797}"/>
                </a:ext>
              </a:extLst>
            </p:cNvPr>
            <p:cNvPicPr>
              <a:picLocks noChangeAspect="1"/>
            </p:cNvPicPr>
            <p:nvPr/>
          </p:nvPicPr>
          <p:blipFill>
            <a:blip r:embed="rId3"/>
            <a:stretch>
              <a:fillRect/>
            </a:stretch>
          </p:blipFill>
          <p:spPr>
            <a:xfrm>
              <a:off x="451096" y="2779334"/>
              <a:ext cx="8191495" cy="2626389"/>
            </a:xfrm>
            <a:prstGeom prst="rect">
              <a:avLst/>
            </a:prstGeom>
            <a:ln cmpd="thickThin">
              <a:solidFill>
                <a:schemeClr val="accent1"/>
              </a:solidFill>
            </a:ln>
          </p:spPr>
        </p:pic>
        <p:sp>
          <p:nvSpPr>
            <p:cNvPr id="12" name="Oval 11">
              <a:extLst>
                <a:ext uri="{FF2B5EF4-FFF2-40B4-BE49-F238E27FC236}">
                  <a16:creationId xmlns:a16="http://schemas.microsoft.com/office/drawing/2014/main" id="{4CAE3651-DC00-4CEC-A8E9-5CF07ECD2FA5}"/>
                </a:ext>
              </a:extLst>
            </p:cNvPr>
            <p:cNvSpPr/>
            <p:nvPr/>
          </p:nvSpPr>
          <p:spPr>
            <a:xfrm>
              <a:off x="322757" y="4140546"/>
              <a:ext cx="5275937" cy="56147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4647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7CFC9-3748-4E8D-BB3B-7258B80F79A4}"/>
              </a:ext>
            </a:extLst>
          </p:cNvPr>
          <p:cNvSpPr>
            <a:spLocks noGrp="1"/>
          </p:cNvSpPr>
          <p:nvPr>
            <p:ph type="body" sz="quarter" idx="10"/>
          </p:nvPr>
        </p:nvSpPr>
        <p:spPr/>
        <p:txBody>
          <a:bodyPr/>
          <a:lstStyle/>
          <a:p>
            <a:r>
              <a:rPr lang="en-US" dirty="0"/>
              <a:t>Permanency in 12 Months for children in care for 24 months or more</a:t>
            </a:r>
          </a:p>
          <a:p>
            <a:endParaRPr lang="en-US" dirty="0"/>
          </a:p>
        </p:txBody>
      </p:sp>
      <p:sp>
        <p:nvSpPr>
          <p:cNvPr id="5" name="Slide Number Placeholder 4">
            <a:extLst>
              <a:ext uri="{FF2B5EF4-FFF2-40B4-BE49-F238E27FC236}">
                <a16:creationId xmlns:a16="http://schemas.microsoft.com/office/drawing/2014/main" id="{2CE122E2-512A-4672-B04B-F2EF8DF86CA2}"/>
              </a:ext>
            </a:extLst>
          </p:cNvPr>
          <p:cNvSpPr>
            <a:spLocks noGrp="1"/>
          </p:cNvSpPr>
          <p:nvPr>
            <p:ph type="sldNum" sz="quarter" idx="14"/>
          </p:nvPr>
        </p:nvSpPr>
        <p:spPr/>
        <p:txBody>
          <a:bodyPr/>
          <a:lstStyle/>
          <a:p>
            <a:fld id="{11F27F3A-B3E9-41ED-AF8F-A365F10BB65F}" type="slidenum">
              <a:rPr lang="en-US" smtClean="0"/>
              <a:pPr/>
              <a:t>35</a:t>
            </a:fld>
            <a:endParaRPr lang="en-US" dirty="0"/>
          </a:p>
        </p:txBody>
      </p:sp>
      <p:sp>
        <p:nvSpPr>
          <p:cNvPr id="6" name="Title 3">
            <a:extLst>
              <a:ext uri="{FF2B5EF4-FFF2-40B4-BE49-F238E27FC236}">
                <a16:creationId xmlns:a16="http://schemas.microsoft.com/office/drawing/2014/main" id="{C152461E-A901-40D5-8486-DE9C6514764D}"/>
              </a:ext>
            </a:extLst>
          </p:cNvPr>
          <p:cNvSpPr>
            <a:spLocks noGrp="1"/>
          </p:cNvSpPr>
          <p:nvPr>
            <p:ph type="title"/>
          </p:nvPr>
        </p:nvSpPr>
        <p:spPr>
          <a:xfrm>
            <a:off x="548640" y="457200"/>
            <a:ext cx="7996409" cy="548640"/>
          </a:xfrm>
        </p:spPr>
        <p:txBody>
          <a:bodyPr/>
          <a:lstStyle/>
          <a:p>
            <a:r>
              <a:rPr lang="en-US" dirty="0"/>
              <a:t>Measures and Data Sources – CFSR Round 3</a:t>
            </a:r>
          </a:p>
        </p:txBody>
      </p:sp>
      <p:pic>
        <p:nvPicPr>
          <p:cNvPr id="12" name="Picture 11" descr="A screenshot of a cell phone&#10;&#10;Description generated with very high confidence">
            <a:extLst>
              <a:ext uri="{FF2B5EF4-FFF2-40B4-BE49-F238E27FC236}">
                <a16:creationId xmlns:a16="http://schemas.microsoft.com/office/drawing/2014/main" id="{231DAAAB-33B3-40C1-A47B-F8ECF4848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 y="2141855"/>
            <a:ext cx="9519166" cy="4148109"/>
          </a:xfrm>
          <a:prstGeom prst="rect">
            <a:avLst/>
          </a:prstGeom>
        </p:spPr>
      </p:pic>
    </p:spTree>
    <p:extLst>
      <p:ext uri="{BB962C8B-B14F-4D97-AF65-F5344CB8AC3E}">
        <p14:creationId xmlns:p14="http://schemas.microsoft.com/office/powerpoint/2010/main" val="132616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1164657"/>
          </a:xfrm>
        </p:spPr>
        <p:txBody>
          <a:bodyPr/>
          <a:lstStyle/>
          <a:p>
            <a:r>
              <a:rPr lang="en-US" dirty="0"/>
              <a:t>Re-entry to foster care within 12 months of discharge to permanency</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36</a:t>
            </a:fld>
            <a:endParaRPr lang="en-US" dirty="0"/>
          </a:p>
        </p:txBody>
      </p:sp>
      <p:grpSp>
        <p:nvGrpSpPr>
          <p:cNvPr id="6" name="Group 5">
            <a:extLst>
              <a:ext uri="{FF2B5EF4-FFF2-40B4-BE49-F238E27FC236}">
                <a16:creationId xmlns:a16="http://schemas.microsoft.com/office/drawing/2014/main" id="{5AEA5277-E81E-45D3-ADE8-55771B0DD055}"/>
              </a:ext>
            </a:extLst>
          </p:cNvPr>
          <p:cNvGrpSpPr/>
          <p:nvPr/>
        </p:nvGrpSpPr>
        <p:grpSpPr>
          <a:xfrm>
            <a:off x="128337" y="2779334"/>
            <a:ext cx="8514254" cy="2626389"/>
            <a:chOff x="128337" y="2779334"/>
            <a:chExt cx="8514254" cy="2626389"/>
          </a:xfrm>
        </p:grpSpPr>
        <p:pic>
          <p:nvPicPr>
            <p:cNvPr id="10" name="Picture 9">
              <a:extLst>
                <a:ext uri="{FF2B5EF4-FFF2-40B4-BE49-F238E27FC236}">
                  <a16:creationId xmlns:a16="http://schemas.microsoft.com/office/drawing/2014/main" id="{B91342BB-05C1-47EA-895D-9BE1EA941797}"/>
                </a:ext>
              </a:extLst>
            </p:cNvPr>
            <p:cNvPicPr>
              <a:picLocks noChangeAspect="1"/>
            </p:cNvPicPr>
            <p:nvPr/>
          </p:nvPicPr>
          <p:blipFill>
            <a:blip r:embed="rId3"/>
            <a:stretch>
              <a:fillRect/>
            </a:stretch>
          </p:blipFill>
          <p:spPr>
            <a:xfrm>
              <a:off x="451096" y="2779334"/>
              <a:ext cx="8191495" cy="2626389"/>
            </a:xfrm>
            <a:prstGeom prst="rect">
              <a:avLst/>
            </a:prstGeom>
            <a:ln cmpd="thickThin">
              <a:solidFill>
                <a:schemeClr val="accent1"/>
              </a:solidFill>
            </a:ln>
          </p:spPr>
        </p:pic>
        <p:sp>
          <p:nvSpPr>
            <p:cNvPr id="12" name="Oval 11">
              <a:extLst>
                <a:ext uri="{FF2B5EF4-FFF2-40B4-BE49-F238E27FC236}">
                  <a16:creationId xmlns:a16="http://schemas.microsoft.com/office/drawing/2014/main" id="{4CAE3651-DC00-4CEC-A8E9-5CF07ECD2FA5}"/>
                </a:ext>
              </a:extLst>
            </p:cNvPr>
            <p:cNvSpPr/>
            <p:nvPr/>
          </p:nvSpPr>
          <p:spPr>
            <a:xfrm>
              <a:off x="128337" y="4363453"/>
              <a:ext cx="6062002" cy="70585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2560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7CFC9-3748-4E8D-BB3B-7258B80F79A4}"/>
              </a:ext>
            </a:extLst>
          </p:cNvPr>
          <p:cNvSpPr>
            <a:spLocks noGrp="1"/>
          </p:cNvSpPr>
          <p:nvPr>
            <p:ph type="body" sz="quarter" idx="10"/>
          </p:nvPr>
        </p:nvSpPr>
        <p:spPr/>
        <p:txBody>
          <a:bodyPr/>
          <a:lstStyle/>
          <a:p>
            <a:r>
              <a:rPr lang="en-US" dirty="0"/>
              <a:t>Re-entry to foster care within 12 months of discharge to permanency</a:t>
            </a:r>
          </a:p>
          <a:p>
            <a:endParaRPr lang="en-US" dirty="0"/>
          </a:p>
        </p:txBody>
      </p:sp>
      <p:sp>
        <p:nvSpPr>
          <p:cNvPr id="5" name="Slide Number Placeholder 4">
            <a:extLst>
              <a:ext uri="{FF2B5EF4-FFF2-40B4-BE49-F238E27FC236}">
                <a16:creationId xmlns:a16="http://schemas.microsoft.com/office/drawing/2014/main" id="{2CE122E2-512A-4672-B04B-F2EF8DF86CA2}"/>
              </a:ext>
            </a:extLst>
          </p:cNvPr>
          <p:cNvSpPr>
            <a:spLocks noGrp="1"/>
          </p:cNvSpPr>
          <p:nvPr>
            <p:ph type="sldNum" sz="quarter" idx="14"/>
          </p:nvPr>
        </p:nvSpPr>
        <p:spPr/>
        <p:txBody>
          <a:bodyPr/>
          <a:lstStyle/>
          <a:p>
            <a:fld id="{11F27F3A-B3E9-41ED-AF8F-A365F10BB65F}" type="slidenum">
              <a:rPr lang="en-US" smtClean="0"/>
              <a:pPr/>
              <a:t>37</a:t>
            </a:fld>
            <a:endParaRPr lang="en-US" dirty="0"/>
          </a:p>
        </p:txBody>
      </p:sp>
      <p:sp>
        <p:nvSpPr>
          <p:cNvPr id="6" name="Title 3">
            <a:extLst>
              <a:ext uri="{FF2B5EF4-FFF2-40B4-BE49-F238E27FC236}">
                <a16:creationId xmlns:a16="http://schemas.microsoft.com/office/drawing/2014/main" id="{C152461E-A901-40D5-8486-DE9C6514764D}"/>
              </a:ext>
            </a:extLst>
          </p:cNvPr>
          <p:cNvSpPr>
            <a:spLocks noGrp="1"/>
          </p:cNvSpPr>
          <p:nvPr>
            <p:ph type="title"/>
          </p:nvPr>
        </p:nvSpPr>
        <p:spPr>
          <a:xfrm>
            <a:off x="548640" y="457200"/>
            <a:ext cx="7996409" cy="548640"/>
          </a:xfrm>
        </p:spPr>
        <p:txBody>
          <a:bodyPr/>
          <a:lstStyle/>
          <a:p>
            <a:r>
              <a:rPr lang="en-US" dirty="0"/>
              <a:t>Measures and Data Sources – CFSR Round 3</a:t>
            </a:r>
          </a:p>
        </p:txBody>
      </p:sp>
      <p:pic>
        <p:nvPicPr>
          <p:cNvPr id="8" name="Picture 7" descr="A screenshot of a social media post&#10;&#10;Description generated with very high confidence">
            <a:extLst>
              <a:ext uri="{FF2B5EF4-FFF2-40B4-BE49-F238E27FC236}">
                <a16:creationId xmlns:a16="http://schemas.microsoft.com/office/drawing/2014/main" id="{729DC39D-CC29-4A17-9E40-09D082607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78" y="2301334"/>
            <a:ext cx="9483332" cy="3844174"/>
          </a:xfrm>
          <a:prstGeom prst="rect">
            <a:avLst/>
          </a:prstGeom>
        </p:spPr>
      </p:pic>
    </p:spTree>
    <p:extLst>
      <p:ext uri="{BB962C8B-B14F-4D97-AF65-F5344CB8AC3E}">
        <p14:creationId xmlns:p14="http://schemas.microsoft.com/office/powerpoint/2010/main" val="868175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CE92D-F897-4D20-8CCA-B7010766D5F2}"/>
              </a:ext>
            </a:extLst>
          </p:cNvPr>
          <p:cNvSpPr>
            <a:spLocks noGrp="1"/>
          </p:cNvSpPr>
          <p:nvPr>
            <p:ph type="body" sz="quarter" idx="10"/>
          </p:nvPr>
        </p:nvSpPr>
        <p:spPr>
          <a:xfrm>
            <a:off x="640080" y="1097280"/>
            <a:ext cx="7885642" cy="1164657"/>
          </a:xfrm>
        </p:spPr>
        <p:txBody>
          <a:bodyPr/>
          <a:lstStyle/>
          <a:p>
            <a:r>
              <a:rPr lang="en-US" dirty="0"/>
              <a:t>Rate of placement moves per day in foster care (per 1,000 days of care for all children who enter foster care in a 12-month period)</a:t>
            </a:r>
          </a:p>
          <a:p>
            <a:pPr lvl="1"/>
            <a:endParaRPr lang="en-US" dirty="0"/>
          </a:p>
          <a:p>
            <a:pPr marL="342900" lvl="1" indent="0">
              <a:buNone/>
            </a:pPr>
            <a:endParaRPr lang="en-US" dirty="0"/>
          </a:p>
          <a:p>
            <a:pPr marL="342900" lvl="1" indent="0">
              <a:buNone/>
            </a:pPr>
            <a:endParaRPr lang="en-US" dirty="0"/>
          </a:p>
          <a:p>
            <a:pPr lvl="1"/>
            <a:endParaRPr lang="en-US" dirty="0"/>
          </a:p>
        </p:txBody>
      </p:sp>
      <p:sp>
        <p:nvSpPr>
          <p:cNvPr id="4" name="Title 3">
            <a:extLst>
              <a:ext uri="{FF2B5EF4-FFF2-40B4-BE49-F238E27FC236}">
                <a16:creationId xmlns:a16="http://schemas.microsoft.com/office/drawing/2014/main" id="{69F05945-0A0A-420B-AB3C-A31989529547}"/>
              </a:ext>
            </a:extLst>
          </p:cNvPr>
          <p:cNvSpPr>
            <a:spLocks noGrp="1"/>
          </p:cNvSpPr>
          <p:nvPr>
            <p:ph type="title"/>
          </p:nvPr>
        </p:nvSpPr>
        <p:spPr/>
        <p:txBody>
          <a:bodyPr/>
          <a:lstStyle/>
          <a:p>
            <a:r>
              <a:rPr lang="en-US" dirty="0"/>
              <a:t>Measures and Data Sources – CFSR Round 3</a:t>
            </a:r>
          </a:p>
        </p:txBody>
      </p:sp>
      <p:sp>
        <p:nvSpPr>
          <p:cNvPr id="5" name="Slide Number Placeholder 4">
            <a:extLst>
              <a:ext uri="{FF2B5EF4-FFF2-40B4-BE49-F238E27FC236}">
                <a16:creationId xmlns:a16="http://schemas.microsoft.com/office/drawing/2014/main" id="{113A9138-A090-4421-ACF2-F722FBF30A3C}"/>
              </a:ext>
            </a:extLst>
          </p:cNvPr>
          <p:cNvSpPr>
            <a:spLocks noGrp="1"/>
          </p:cNvSpPr>
          <p:nvPr>
            <p:ph type="sldNum" sz="quarter" idx="14"/>
          </p:nvPr>
        </p:nvSpPr>
        <p:spPr/>
        <p:txBody>
          <a:bodyPr/>
          <a:lstStyle/>
          <a:p>
            <a:fld id="{11F27F3A-B3E9-41ED-AF8F-A365F10BB65F}" type="slidenum">
              <a:rPr lang="en-US" smtClean="0"/>
              <a:pPr/>
              <a:t>38</a:t>
            </a:fld>
            <a:endParaRPr lang="en-US" dirty="0"/>
          </a:p>
        </p:txBody>
      </p:sp>
      <p:pic>
        <p:nvPicPr>
          <p:cNvPr id="10" name="Picture 9">
            <a:extLst>
              <a:ext uri="{FF2B5EF4-FFF2-40B4-BE49-F238E27FC236}">
                <a16:creationId xmlns:a16="http://schemas.microsoft.com/office/drawing/2014/main" id="{B91342BB-05C1-47EA-895D-9BE1EA941797}"/>
              </a:ext>
            </a:extLst>
          </p:cNvPr>
          <p:cNvPicPr>
            <a:picLocks noChangeAspect="1"/>
          </p:cNvPicPr>
          <p:nvPr/>
        </p:nvPicPr>
        <p:blipFill>
          <a:blip r:embed="rId3"/>
          <a:stretch>
            <a:fillRect/>
          </a:stretch>
        </p:blipFill>
        <p:spPr>
          <a:xfrm>
            <a:off x="451096" y="2779334"/>
            <a:ext cx="8191495" cy="2626389"/>
          </a:xfrm>
          <a:prstGeom prst="rect">
            <a:avLst/>
          </a:prstGeom>
          <a:ln cmpd="thickThin">
            <a:solidFill>
              <a:schemeClr val="accent1"/>
            </a:solidFill>
          </a:ln>
        </p:spPr>
      </p:pic>
      <p:sp>
        <p:nvSpPr>
          <p:cNvPr id="12" name="Oval 11">
            <a:extLst>
              <a:ext uri="{FF2B5EF4-FFF2-40B4-BE49-F238E27FC236}">
                <a16:creationId xmlns:a16="http://schemas.microsoft.com/office/drawing/2014/main" id="{4CAE3651-DC00-4CEC-A8E9-5CF07ECD2FA5}"/>
              </a:ext>
            </a:extLst>
          </p:cNvPr>
          <p:cNvSpPr/>
          <p:nvPr/>
        </p:nvSpPr>
        <p:spPr>
          <a:xfrm>
            <a:off x="160421" y="4666043"/>
            <a:ext cx="5662863" cy="88231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293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D56DD-0B1F-4044-9501-ABAC31CAE7BD}"/>
              </a:ext>
            </a:extLst>
          </p:cNvPr>
          <p:cNvSpPr>
            <a:spLocks noGrp="1"/>
          </p:cNvSpPr>
          <p:nvPr>
            <p:ph type="title"/>
          </p:nvPr>
        </p:nvSpPr>
        <p:spPr/>
        <p:txBody>
          <a:bodyPr/>
          <a:lstStyle/>
          <a:p>
            <a:r>
              <a:rPr lang="en-US" dirty="0"/>
              <a:t>Accessing the Data </a:t>
            </a:r>
          </a:p>
        </p:txBody>
      </p:sp>
      <p:sp>
        <p:nvSpPr>
          <p:cNvPr id="5" name="Slide Number Placeholder 4">
            <a:extLst>
              <a:ext uri="{FF2B5EF4-FFF2-40B4-BE49-F238E27FC236}">
                <a16:creationId xmlns:a16="http://schemas.microsoft.com/office/drawing/2014/main" id="{2CAC70E0-6AA9-42AD-A7D7-435BB346D05B}"/>
              </a:ext>
            </a:extLst>
          </p:cNvPr>
          <p:cNvSpPr>
            <a:spLocks noGrp="1"/>
          </p:cNvSpPr>
          <p:nvPr>
            <p:ph type="sldNum" sz="quarter" idx="14"/>
          </p:nvPr>
        </p:nvSpPr>
        <p:spPr/>
        <p:txBody>
          <a:bodyPr/>
          <a:lstStyle/>
          <a:p>
            <a:fld id="{11F27F3A-B3E9-41ED-AF8F-A365F10BB65F}" type="slidenum">
              <a:rPr lang="en-US" smtClean="0"/>
              <a:pPr/>
              <a:t>39</a:t>
            </a:fld>
            <a:endParaRPr lang="en-US" dirty="0"/>
          </a:p>
        </p:txBody>
      </p:sp>
      <p:sp>
        <p:nvSpPr>
          <p:cNvPr id="2" name="Rectangle 1">
            <a:extLst>
              <a:ext uri="{FF2B5EF4-FFF2-40B4-BE49-F238E27FC236}">
                <a16:creationId xmlns:a16="http://schemas.microsoft.com/office/drawing/2014/main" id="{3E8707AC-EA01-4785-BB0E-37D9D080854E}"/>
              </a:ext>
            </a:extLst>
          </p:cNvPr>
          <p:cNvSpPr/>
          <p:nvPr/>
        </p:nvSpPr>
        <p:spPr>
          <a:xfrm>
            <a:off x="598951" y="1005840"/>
            <a:ext cx="2480231" cy="369332"/>
          </a:xfrm>
          <a:prstGeom prst="rect">
            <a:avLst/>
          </a:prstGeom>
        </p:spPr>
        <p:txBody>
          <a:bodyPr wrap="none">
            <a:spAutoFit/>
          </a:bodyPr>
          <a:lstStyle/>
          <a:p>
            <a:r>
              <a:rPr lang="en-US" dirty="0"/>
              <a:t>http://ssw.unc.edu/ma/</a:t>
            </a:r>
          </a:p>
        </p:txBody>
      </p:sp>
      <p:grpSp>
        <p:nvGrpSpPr>
          <p:cNvPr id="9" name="Group 8">
            <a:extLst>
              <a:ext uri="{FF2B5EF4-FFF2-40B4-BE49-F238E27FC236}">
                <a16:creationId xmlns:a16="http://schemas.microsoft.com/office/drawing/2014/main" id="{1EC3E29E-89D7-4649-AB04-A8D253FB5761}"/>
              </a:ext>
            </a:extLst>
          </p:cNvPr>
          <p:cNvGrpSpPr/>
          <p:nvPr/>
        </p:nvGrpSpPr>
        <p:grpSpPr>
          <a:xfrm>
            <a:off x="1718188" y="1389972"/>
            <a:ext cx="5904650" cy="5010827"/>
            <a:chOff x="1718188" y="1389972"/>
            <a:chExt cx="5904650" cy="5010827"/>
          </a:xfrm>
        </p:grpSpPr>
        <p:pic>
          <p:nvPicPr>
            <p:cNvPr id="3" name="Picture 2">
              <a:extLst>
                <a:ext uri="{FF2B5EF4-FFF2-40B4-BE49-F238E27FC236}">
                  <a16:creationId xmlns:a16="http://schemas.microsoft.com/office/drawing/2014/main" id="{022214AD-F088-4CEF-9054-CDB206B5B69C}"/>
                </a:ext>
              </a:extLst>
            </p:cNvPr>
            <p:cNvPicPr>
              <a:picLocks noChangeAspect="1"/>
            </p:cNvPicPr>
            <p:nvPr/>
          </p:nvPicPr>
          <p:blipFill>
            <a:blip r:embed="rId3"/>
            <a:stretch>
              <a:fillRect/>
            </a:stretch>
          </p:blipFill>
          <p:spPr>
            <a:xfrm>
              <a:off x="1718188" y="1389972"/>
              <a:ext cx="5904650" cy="5010827"/>
            </a:xfrm>
            <a:prstGeom prst="rect">
              <a:avLst/>
            </a:prstGeom>
          </p:spPr>
        </p:pic>
        <p:sp>
          <p:nvSpPr>
            <p:cNvPr id="8" name="Oval 7">
              <a:extLst>
                <a:ext uri="{FF2B5EF4-FFF2-40B4-BE49-F238E27FC236}">
                  <a16:creationId xmlns:a16="http://schemas.microsoft.com/office/drawing/2014/main" id="{DB75FE24-D953-4925-AAE6-8470E7F7E24C}"/>
                </a:ext>
              </a:extLst>
            </p:cNvPr>
            <p:cNvSpPr/>
            <p:nvPr/>
          </p:nvSpPr>
          <p:spPr>
            <a:xfrm>
              <a:off x="1718188" y="2939343"/>
              <a:ext cx="1971496" cy="68617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724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59B28-2397-48F2-A283-50AEFC29B257}"/>
              </a:ext>
            </a:extLst>
          </p:cNvPr>
          <p:cNvSpPr>
            <a:spLocks noGrp="1"/>
          </p:cNvSpPr>
          <p:nvPr>
            <p:ph type="body" sz="quarter" idx="10"/>
          </p:nvPr>
        </p:nvSpPr>
        <p:spPr/>
        <p:txBody>
          <a:bodyPr/>
          <a:lstStyle/>
          <a:p>
            <a:pPr marL="0" indent="0">
              <a:buNone/>
            </a:pPr>
            <a:r>
              <a:rPr lang="en-US" b="1" dirty="0"/>
              <a:t>Maybe…</a:t>
            </a:r>
          </a:p>
          <a:p>
            <a:r>
              <a:rPr lang="en-US" dirty="0"/>
              <a:t>We see it too much</a:t>
            </a:r>
          </a:p>
          <a:p>
            <a:r>
              <a:rPr lang="en-US" dirty="0"/>
              <a:t>It has no meaning in our day-to-day work</a:t>
            </a:r>
          </a:p>
          <a:p>
            <a:r>
              <a:rPr lang="en-US" dirty="0"/>
              <a:t>Data isn’t accurate</a:t>
            </a:r>
          </a:p>
          <a:p>
            <a:r>
              <a:rPr lang="en-US" dirty="0"/>
              <a:t>There is no consistent way to use if effectively</a:t>
            </a:r>
          </a:p>
          <a:p>
            <a:r>
              <a:rPr lang="en-US" dirty="0"/>
              <a:t>We spend too much time analyzing a problem and not  looking for solutions</a:t>
            </a:r>
          </a:p>
          <a:p>
            <a:r>
              <a:rPr lang="en-US" dirty="0"/>
              <a:t>Data is often used in a punitive way</a:t>
            </a:r>
          </a:p>
        </p:txBody>
      </p:sp>
      <p:sp>
        <p:nvSpPr>
          <p:cNvPr id="3" name="Text Placeholder 2">
            <a:extLst>
              <a:ext uri="{FF2B5EF4-FFF2-40B4-BE49-F238E27FC236}">
                <a16:creationId xmlns:a16="http://schemas.microsoft.com/office/drawing/2014/main" id="{D6717F48-4335-4425-9F49-D3E0CF4C8E34}"/>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8BAED4C0-A449-4E98-836C-87990C80F0E5}"/>
              </a:ext>
            </a:extLst>
          </p:cNvPr>
          <p:cNvSpPr>
            <a:spLocks noGrp="1"/>
          </p:cNvSpPr>
          <p:nvPr>
            <p:ph type="title"/>
          </p:nvPr>
        </p:nvSpPr>
        <p:spPr/>
        <p:txBody>
          <a:bodyPr/>
          <a:lstStyle/>
          <a:p>
            <a:r>
              <a:rPr lang="en-US" dirty="0"/>
              <a:t>Why don’t we like data?</a:t>
            </a:r>
          </a:p>
        </p:txBody>
      </p:sp>
      <p:sp>
        <p:nvSpPr>
          <p:cNvPr id="5" name="Slide Number Placeholder 4">
            <a:extLst>
              <a:ext uri="{FF2B5EF4-FFF2-40B4-BE49-F238E27FC236}">
                <a16:creationId xmlns:a16="http://schemas.microsoft.com/office/drawing/2014/main" id="{C1CFF019-2A65-4055-861F-7E2C6909E5E7}"/>
              </a:ext>
            </a:extLst>
          </p:cNvPr>
          <p:cNvSpPr>
            <a:spLocks noGrp="1"/>
          </p:cNvSpPr>
          <p:nvPr>
            <p:ph type="sldNum" sz="quarter" idx="14"/>
          </p:nvPr>
        </p:nvSpPr>
        <p:spPr/>
        <p:txBody>
          <a:bodyPr/>
          <a:lstStyle/>
          <a:p>
            <a:fld id="{11F27F3A-B3E9-41ED-AF8F-A365F10BB65F}" type="slidenum">
              <a:rPr lang="en-US" smtClean="0"/>
              <a:pPr/>
              <a:t>4</a:t>
            </a:fld>
            <a:endParaRPr lang="en-US" dirty="0"/>
          </a:p>
        </p:txBody>
      </p:sp>
      <p:pic>
        <p:nvPicPr>
          <p:cNvPr id="7" name="Picture 6">
            <a:extLst>
              <a:ext uri="{FF2B5EF4-FFF2-40B4-BE49-F238E27FC236}">
                <a16:creationId xmlns:a16="http://schemas.microsoft.com/office/drawing/2014/main" id="{3285BEBE-2951-4346-AB11-70F61BBA82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85185" y="315074"/>
            <a:ext cx="3440538" cy="2120312"/>
          </a:xfrm>
          <a:prstGeom prst="rect">
            <a:avLst/>
          </a:prstGeom>
        </p:spPr>
      </p:pic>
    </p:spTree>
    <p:extLst>
      <p:ext uri="{BB962C8B-B14F-4D97-AF65-F5344CB8AC3E}">
        <p14:creationId xmlns:p14="http://schemas.microsoft.com/office/powerpoint/2010/main" val="365890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D56DD-0B1F-4044-9501-ABAC31CAE7BD}"/>
              </a:ext>
            </a:extLst>
          </p:cNvPr>
          <p:cNvSpPr>
            <a:spLocks noGrp="1"/>
          </p:cNvSpPr>
          <p:nvPr>
            <p:ph type="title"/>
          </p:nvPr>
        </p:nvSpPr>
        <p:spPr/>
        <p:txBody>
          <a:bodyPr/>
          <a:lstStyle/>
          <a:p>
            <a:r>
              <a:rPr lang="en-US" dirty="0"/>
              <a:t>Accessing the Data </a:t>
            </a:r>
          </a:p>
        </p:txBody>
      </p:sp>
      <p:sp>
        <p:nvSpPr>
          <p:cNvPr id="5" name="Slide Number Placeholder 4">
            <a:extLst>
              <a:ext uri="{FF2B5EF4-FFF2-40B4-BE49-F238E27FC236}">
                <a16:creationId xmlns:a16="http://schemas.microsoft.com/office/drawing/2014/main" id="{2CAC70E0-6AA9-42AD-A7D7-435BB346D05B}"/>
              </a:ext>
            </a:extLst>
          </p:cNvPr>
          <p:cNvSpPr>
            <a:spLocks noGrp="1"/>
          </p:cNvSpPr>
          <p:nvPr>
            <p:ph type="sldNum" sz="quarter" idx="14"/>
          </p:nvPr>
        </p:nvSpPr>
        <p:spPr/>
        <p:txBody>
          <a:bodyPr/>
          <a:lstStyle/>
          <a:p>
            <a:fld id="{11F27F3A-B3E9-41ED-AF8F-A365F10BB65F}" type="slidenum">
              <a:rPr lang="en-US" smtClean="0"/>
              <a:pPr/>
              <a:t>40</a:t>
            </a:fld>
            <a:endParaRPr lang="en-US" dirty="0"/>
          </a:p>
        </p:txBody>
      </p:sp>
      <p:grpSp>
        <p:nvGrpSpPr>
          <p:cNvPr id="10" name="Group 9">
            <a:extLst>
              <a:ext uri="{FF2B5EF4-FFF2-40B4-BE49-F238E27FC236}">
                <a16:creationId xmlns:a16="http://schemas.microsoft.com/office/drawing/2014/main" id="{99B83700-F108-46FA-A9A8-6B3444F0E035}"/>
              </a:ext>
            </a:extLst>
          </p:cNvPr>
          <p:cNvGrpSpPr/>
          <p:nvPr/>
        </p:nvGrpSpPr>
        <p:grpSpPr>
          <a:xfrm>
            <a:off x="420303" y="1070052"/>
            <a:ext cx="7119486" cy="5330748"/>
            <a:chOff x="420303" y="1070052"/>
            <a:chExt cx="7119486" cy="5330748"/>
          </a:xfrm>
        </p:grpSpPr>
        <p:pic>
          <p:nvPicPr>
            <p:cNvPr id="3" name="Picture 2">
              <a:extLst>
                <a:ext uri="{FF2B5EF4-FFF2-40B4-BE49-F238E27FC236}">
                  <a16:creationId xmlns:a16="http://schemas.microsoft.com/office/drawing/2014/main" id="{A9F6AF60-00E7-416B-A520-65438702641C}"/>
                </a:ext>
              </a:extLst>
            </p:cNvPr>
            <p:cNvPicPr>
              <a:picLocks noChangeAspect="1"/>
            </p:cNvPicPr>
            <p:nvPr/>
          </p:nvPicPr>
          <p:blipFill>
            <a:blip r:embed="rId3"/>
            <a:stretch>
              <a:fillRect/>
            </a:stretch>
          </p:blipFill>
          <p:spPr>
            <a:xfrm>
              <a:off x="805215" y="1070052"/>
              <a:ext cx="6734574" cy="5330748"/>
            </a:xfrm>
            <a:prstGeom prst="rect">
              <a:avLst/>
            </a:prstGeom>
          </p:spPr>
        </p:pic>
        <p:sp>
          <p:nvSpPr>
            <p:cNvPr id="8" name="Oval 7">
              <a:extLst>
                <a:ext uri="{FF2B5EF4-FFF2-40B4-BE49-F238E27FC236}">
                  <a16:creationId xmlns:a16="http://schemas.microsoft.com/office/drawing/2014/main" id="{F8148754-86F6-4C5F-9002-DC35834BC8FB}"/>
                </a:ext>
              </a:extLst>
            </p:cNvPr>
            <p:cNvSpPr/>
            <p:nvPr/>
          </p:nvSpPr>
          <p:spPr>
            <a:xfrm>
              <a:off x="644795" y="2473654"/>
              <a:ext cx="1828800" cy="54864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D4BD0B-7672-4C9E-924A-710BC53B10EB}"/>
                </a:ext>
              </a:extLst>
            </p:cNvPr>
            <p:cNvSpPr/>
            <p:nvPr/>
          </p:nvSpPr>
          <p:spPr>
            <a:xfrm>
              <a:off x="420303" y="4486745"/>
              <a:ext cx="1572127" cy="298619"/>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337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C2E71-973D-49A4-A3C0-21787636B100}"/>
              </a:ext>
            </a:extLst>
          </p:cNvPr>
          <p:cNvSpPr>
            <a:spLocks noGrp="1"/>
          </p:cNvSpPr>
          <p:nvPr>
            <p:ph type="title"/>
          </p:nvPr>
        </p:nvSpPr>
        <p:spPr/>
        <p:txBody>
          <a:bodyPr/>
          <a:lstStyle/>
          <a:p>
            <a:r>
              <a:rPr lang="en-US" dirty="0"/>
              <a:t>Accessing the Data </a:t>
            </a:r>
          </a:p>
        </p:txBody>
      </p:sp>
      <p:sp>
        <p:nvSpPr>
          <p:cNvPr id="5" name="Slide Number Placeholder 4">
            <a:extLst>
              <a:ext uri="{FF2B5EF4-FFF2-40B4-BE49-F238E27FC236}">
                <a16:creationId xmlns:a16="http://schemas.microsoft.com/office/drawing/2014/main" id="{357DEB43-DFD0-4BAF-933F-9638B4D26264}"/>
              </a:ext>
            </a:extLst>
          </p:cNvPr>
          <p:cNvSpPr>
            <a:spLocks noGrp="1"/>
          </p:cNvSpPr>
          <p:nvPr>
            <p:ph type="sldNum" sz="quarter" idx="14"/>
          </p:nvPr>
        </p:nvSpPr>
        <p:spPr/>
        <p:txBody>
          <a:bodyPr/>
          <a:lstStyle/>
          <a:p>
            <a:fld id="{11F27F3A-B3E9-41ED-AF8F-A365F10BB65F}" type="slidenum">
              <a:rPr lang="en-US" smtClean="0"/>
              <a:pPr/>
              <a:t>41</a:t>
            </a:fld>
            <a:endParaRPr lang="en-US" dirty="0"/>
          </a:p>
        </p:txBody>
      </p:sp>
      <p:pic>
        <p:nvPicPr>
          <p:cNvPr id="2" name="Picture 1">
            <a:extLst>
              <a:ext uri="{FF2B5EF4-FFF2-40B4-BE49-F238E27FC236}">
                <a16:creationId xmlns:a16="http://schemas.microsoft.com/office/drawing/2014/main" id="{5933BEEA-BFA4-4723-BAE6-213C587DD65A}"/>
              </a:ext>
            </a:extLst>
          </p:cNvPr>
          <p:cNvPicPr>
            <a:picLocks noChangeAspect="1"/>
          </p:cNvPicPr>
          <p:nvPr/>
        </p:nvPicPr>
        <p:blipFill>
          <a:blip r:embed="rId3"/>
          <a:stretch>
            <a:fillRect/>
          </a:stretch>
        </p:blipFill>
        <p:spPr>
          <a:xfrm>
            <a:off x="994610" y="1623738"/>
            <a:ext cx="7010401" cy="4191679"/>
          </a:xfrm>
          <a:prstGeom prst="rect">
            <a:avLst/>
          </a:prstGeom>
        </p:spPr>
      </p:pic>
    </p:spTree>
    <p:extLst>
      <p:ext uri="{BB962C8B-B14F-4D97-AF65-F5344CB8AC3E}">
        <p14:creationId xmlns:p14="http://schemas.microsoft.com/office/powerpoint/2010/main" val="395627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13AF5-A442-41BE-AF8F-9EE35CBAEDC1}"/>
              </a:ext>
            </a:extLst>
          </p:cNvPr>
          <p:cNvSpPr>
            <a:spLocks noGrp="1"/>
          </p:cNvSpPr>
          <p:nvPr>
            <p:ph type="title"/>
          </p:nvPr>
        </p:nvSpPr>
        <p:spPr/>
        <p:txBody>
          <a:bodyPr/>
          <a:lstStyle/>
          <a:p>
            <a:r>
              <a:rPr lang="en-US" dirty="0"/>
              <a:t>Accessing the Data </a:t>
            </a:r>
          </a:p>
        </p:txBody>
      </p:sp>
      <p:sp>
        <p:nvSpPr>
          <p:cNvPr id="5" name="Slide Number Placeholder 4">
            <a:extLst>
              <a:ext uri="{FF2B5EF4-FFF2-40B4-BE49-F238E27FC236}">
                <a16:creationId xmlns:a16="http://schemas.microsoft.com/office/drawing/2014/main" id="{0F4C146B-77FE-45CD-9F2D-B90A5348C571}"/>
              </a:ext>
            </a:extLst>
          </p:cNvPr>
          <p:cNvSpPr>
            <a:spLocks noGrp="1"/>
          </p:cNvSpPr>
          <p:nvPr>
            <p:ph type="sldNum" sz="quarter" idx="14"/>
          </p:nvPr>
        </p:nvSpPr>
        <p:spPr/>
        <p:txBody>
          <a:bodyPr/>
          <a:lstStyle/>
          <a:p>
            <a:fld id="{11F27F3A-B3E9-41ED-AF8F-A365F10BB65F}" type="slidenum">
              <a:rPr lang="en-US" smtClean="0"/>
              <a:pPr/>
              <a:t>42</a:t>
            </a:fld>
            <a:endParaRPr lang="en-US" dirty="0"/>
          </a:p>
        </p:txBody>
      </p:sp>
      <p:pic>
        <p:nvPicPr>
          <p:cNvPr id="2" name="Picture 1">
            <a:extLst>
              <a:ext uri="{FF2B5EF4-FFF2-40B4-BE49-F238E27FC236}">
                <a16:creationId xmlns:a16="http://schemas.microsoft.com/office/drawing/2014/main" id="{09CEA45E-DA87-40C7-BADC-7C91F2F7ADD7}"/>
              </a:ext>
            </a:extLst>
          </p:cNvPr>
          <p:cNvPicPr>
            <a:picLocks noChangeAspect="1"/>
          </p:cNvPicPr>
          <p:nvPr/>
        </p:nvPicPr>
        <p:blipFill>
          <a:blip r:embed="rId3"/>
          <a:stretch>
            <a:fillRect/>
          </a:stretch>
        </p:blipFill>
        <p:spPr>
          <a:xfrm>
            <a:off x="445011" y="1597924"/>
            <a:ext cx="8253978" cy="4000770"/>
          </a:xfrm>
          <a:prstGeom prst="rect">
            <a:avLst/>
          </a:prstGeom>
        </p:spPr>
      </p:pic>
    </p:spTree>
    <p:extLst>
      <p:ext uri="{BB962C8B-B14F-4D97-AF65-F5344CB8AC3E}">
        <p14:creationId xmlns:p14="http://schemas.microsoft.com/office/powerpoint/2010/main" val="341713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877A4-F987-4D31-ABE8-2DF1B71952AA}"/>
              </a:ext>
            </a:extLst>
          </p:cNvPr>
          <p:cNvSpPr>
            <a:spLocks noGrp="1"/>
          </p:cNvSpPr>
          <p:nvPr>
            <p:ph type="title"/>
          </p:nvPr>
        </p:nvSpPr>
        <p:spPr/>
        <p:txBody>
          <a:bodyPr/>
          <a:lstStyle/>
          <a:p>
            <a:r>
              <a:rPr lang="en-US" dirty="0"/>
              <a:t>Measures and Data Sources – OSRI</a:t>
            </a:r>
          </a:p>
        </p:txBody>
      </p:sp>
      <p:sp>
        <p:nvSpPr>
          <p:cNvPr id="5" name="Slide Number Placeholder 4">
            <a:extLst>
              <a:ext uri="{FF2B5EF4-FFF2-40B4-BE49-F238E27FC236}">
                <a16:creationId xmlns:a16="http://schemas.microsoft.com/office/drawing/2014/main" id="{EC5B5AC1-31DA-451F-A446-F015D082EADA}"/>
              </a:ext>
            </a:extLst>
          </p:cNvPr>
          <p:cNvSpPr>
            <a:spLocks noGrp="1"/>
          </p:cNvSpPr>
          <p:nvPr>
            <p:ph type="sldNum" sz="quarter" idx="14"/>
          </p:nvPr>
        </p:nvSpPr>
        <p:spPr/>
        <p:txBody>
          <a:bodyPr/>
          <a:lstStyle/>
          <a:p>
            <a:fld id="{11F27F3A-B3E9-41ED-AF8F-A365F10BB65F}" type="slidenum">
              <a:rPr lang="en-US" smtClean="0"/>
              <a:pPr/>
              <a:t>43</a:t>
            </a:fld>
            <a:endParaRPr lang="en-US" dirty="0"/>
          </a:p>
        </p:txBody>
      </p:sp>
      <p:sp>
        <p:nvSpPr>
          <p:cNvPr id="7" name="Text Placeholder 1">
            <a:extLst>
              <a:ext uri="{FF2B5EF4-FFF2-40B4-BE49-F238E27FC236}">
                <a16:creationId xmlns:a16="http://schemas.microsoft.com/office/drawing/2014/main" id="{6C240FAE-45FF-481F-BA19-1B6E3572BC2F}"/>
              </a:ext>
            </a:extLst>
          </p:cNvPr>
          <p:cNvSpPr>
            <a:spLocks noGrp="1"/>
          </p:cNvSpPr>
          <p:nvPr>
            <p:ph type="body" sz="quarter" idx="10"/>
          </p:nvPr>
        </p:nvSpPr>
        <p:spPr>
          <a:xfrm>
            <a:off x="629179" y="1365794"/>
            <a:ext cx="7885642" cy="4937760"/>
          </a:xfrm>
        </p:spPr>
        <p:txBody>
          <a:bodyPr/>
          <a:lstStyle/>
          <a:p>
            <a:r>
              <a:rPr lang="en-US" dirty="0"/>
              <a:t>Onsite Review Instrument (OSRI)</a:t>
            </a:r>
          </a:p>
          <a:p>
            <a:pPr lvl="1">
              <a:spcAft>
                <a:spcPts val="600"/>
              </a:spcAft>
            </a:pPr>
            <a:r>
              <a:rPr lang="en-US" dirty="0"/>
              <a:t>Case review data </a:t>
            </a:r>
          </a:p>
          <a:p>
            <a:pPr lvl="1">
              <a:spcAft>
                <a:spcPts val="600"/>
              </a:spcAft>
            </a:pPr>
            <a:r>
              <a:rPr lang="en-US" dirty="0"/>
              <a:t>Children’s Bureau evaluates statewide performance </a:t>
            </a:r>
          </a:p>
          <a:p>
            <a:pPr lvl="1">
              <a:spcAft>
                <a:spcPts val="600"/>
              </a:spcAft>
            </a:pPr>
            <a:r>
              <a:rPr lang="en-US" dirty="0"/>
              <a:t>Assessment of 18 items from three CFSR outcome domains: Safety, Permanency and Well Being</a:t>
            </a:r>
          </a:p>
          <a:p>
            <a:pPr lvl="1">
              <a:spcAft>
                <a:spcPts val="600"/>
              </a:spcAft>
            </a:pPr>
            <a:r>
              <a:rPr lang="en-US" dirty="0"/>
              <a:t>8 items pertain directly to Permanency </a:t>
            </a:r>
          </a:p>
          <a:p>
            <a:pPr lvl="1">
              <a:spcAft>
                <a:spcPts val="600"/>
              </a:spcAft>
            </a:pPr>
            <a:r>
              <a:rPr lang="en-US" dirty="0"/>
              <a:t>~125 foster care cases review annually</a:t>
            </a:r>
          </a:p>
          <a:p>
            <a:pPr lvl="1">
              <a:spcAft>
                <a:spcPts val="600"/>
              </a:spcAft>
            </a:pPr>
            <a:endParaRPr lang="en-US" dirty="0"/>
          </a:p>
          <a:p>
            <a:pPr marL="744538" lvl="2" indent="0">
              <a:buNone/>
            </a:pPr>
            <a:endParaRPr lang="en-US" dirty="0"/>
          </a:p>
          <a:p>
            <a:pPr lvl="2"/>
            <a:endParaRPr lang="en-US" dirty="0"/>
          </a:p>
        </p:txBody>
      </p:sp>
    </p:spTree>
    <p:extLst>
      <p:ext uri="{BB962C8B-B14F-4D97-AF65-F5344CB8AC3E}">
        <p14:creationId xmlns:p14="http://schemas.microsoft.com/office/powerpoint/2010/main" val="1130415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BE47B-6584-47B3-8A54-E1427A8048A1}"/>
              </a:ext>
            </a:extLst>
          </p:cNvPr>
          <p:cNvSpPr>
            <a:spLocks noGrp="1"/>
          </p:cNvSpPr>
          <p:nvPr>
            <p:ph type="title"/>
          </p:nvPr>
        </p:nvSpPr>
        <p:spPr/>
        <p:txBody>
          <a:bodyPr/>
          <a:lstStyle/>
          <a:p>
            <a:r>
              <a:rPr lang="en-US" sz="3200" dirty="0"/>
              <a:t>Permanency Performance Profile Template, Page 2</a:t>
            </a:r>
          </a:p>
        </p:txBody>
      </p:sp>
      <p:sp>
        <p:nvSpPr>
          <p:cNvPr id="5" name="Slide Number Placeholder 4">
            <a:extLst>
              <a:ext uri="{FF2B5EF4-FFF2-40B4-BE49-F238E27FC236}">
                <a16:creationId xmlns:a16="http://schemas.microsoft.com/office/drawing/2014/main" id="{3D3FED4A-7657-4452-AADF-9175A8147CC7}"/>
              </a:ext>
            </a:extLst>
          </p:cNvPr>
          <p:cNvSpPr>
            <a:spLocks noGrp="1"/>
          </p:cNvSpPr>
          <p:nvPr>
            <p:ph type="sldNum" sz="quarter" idx="14"/>
          </p:nvPr>
        </p:nvSpPr>
        <p:spPr/>
        <p:txBody>
          <a:bodyPr/>
          <a:lstStyle/>
          <a:p>
            <a:fld id="{11F27F3A-B3E9-41ED-AF8F-A365F10BB65F}" type="slidenum">
              <a:rPr lang="en-US" smtClean="0"/>
              <a:pPr/>
              <a:t>44</a:t>
            </a:fld>
            <a:endParaRPr lang="en-US" dirty="0"/>
          </a:p>
        </p:txBody>
      </p:sp>
      <p:pic>
        <p:nvPicPr>
          <p:cNvPr id="8" name="Picture 7">
            <a:extLst>
              <a:ext uri="{FF2B5EF4-FFF2-40B4-BE49-F238E27FC236}">
                <a16:creationId xmlns:a16="http://schemas.microsoft.com/office/drawing/2014/main" id="{9946F4EB-0F90-4DA5-897C-2AAD87193D01}"/>
              </a:ext>
            </a:extLst>
          </p:cNvPr>
          <p:cNvPicPr>
            <a:picLocks noChangeAspect="1"/>
          </p:cNvPicPr>
          <p:nvPr/>
        </p:nvPicPr>
        <p:blipFill rotWithShape="1">
          <a:blip r:embed="rId3"/>
          <a:srcRect l="21579" t="22118" r="47641" b="12630"/>
          <a:stretch/>
        </p:blipFill>
        <p:spPr>
          <a:xfrm>
            <a:off x="622300" y="981698"/>
            <a:ext cx="7849087" cy="5615753"/>
          </a:xfrm>
          <a:prstGeom prst="rect">
            <a:avLst/>
          </a:prstGeom>
        </p:spPr>
      </p:pic>
    </p:spTree>
    <p:extLst>
      <p:ext uri="{BB962C8B-B14F-4D97-AF65-F5344CB8AC3E}">
        <p14:creationId xmlns:p14="http://schemas.microsoft.com/office/powerpoint/2010/main" val="2035101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3DF6C-00D6-4747-9455-A788536C41FE}"/>
              </a:ext>
            </a:extLst>
          </p:cNvPr>
          <p:cNvSpPr>
            <a:spLocks noGrp="1"/>
          </p:cNvSpPr>
          <p:nvPr>
            <p:ph type="title"/>
          </p:nvPr>
        </p:nvSpPr>
        <p:spPr/>
        <p:txBody>
          <a:bodyPr/>
          <a:lstStyle/>
          <a:p>
            <a:r>
              <a:rPr lang="en-US" dirty="0"/>
              <a:t>Measures and Data Sources – OSRI</a:t>
            </a:r>
          </a:p>
        </p:txBody>
      </p:sp>
      <p:sp>
        <p:nvSpPr>
          <p:cNvPr id="5" name="Slide Number Placeholder 4">
            <a:extLst>
              <a:ext uri="{FF2B5EF4-FFF2-40B4-BE49-F238E27FC236}">
                <a16:creationId xmlns:a16="http://schemas.microsoft.com/office/drawing/2014/main" id="{07062569-0D4B-45F9-9ACD-3E74C969094E}"/>
              </a:ext>
            </a:extLst>
          </p:cNvPr>
          <p:cNvSpPr>
            <a:spLocks noGrp="1"/>
          </p:cNvSpPr>
          <p:nvPr>
            <p:ph type="sldNum" sz="quarter" idx="14"/>
          </p:nvPr>
        </p:nvSpPr>
        <p:spPr/>
        <p:txBody>
          <a:bodyPr/>
          <a:lstStyle/>
          <a:p>
            <a:fld id="{11F27F3A-B3E9-41ED-AF8F-A365F10BB65F}" type="slidenum">
              <a:rPr lang="en-US" smtClean="0"/>
              <a:pPr/>
              <a:t>45</a:t>
            </a:fld>
            <a:endParaRPr lang="en-US" dirty="0"/>
          </a:p>
        </p:txBody>
      </p:sp>
      <p:pic>
        <p:nvPicPr>
          <p:cNvPr id="6" name="Picture 5">
            <a:extLst>
              <a:ext uri="{FF2B5EF4-FFF2-40B4-BE49-F238E27FC236}">
                <a16:creationId xmlns:a16="http://schemas.microsoft.com/office/drawing/2014/main" id="{E4581C99-B33B-40AF-BA40-33A6B7D04797}"/>
              </a:ext>
            </a:extLst>
          </p:cNvPr>
          <p:cNvPicPr>
            <a:picLocks noChangeAspect="1"/>
          </p:cNvPicPr>
          <p:nvPr/>
        </p:nvPicPr>
        <p:blipFill rotWithShape="1">
          <a:blip r:embed="rId3"/>
          <a:srcRect l="68535" t="14366" r="8269" b="7973"/>
          <a:stretch/>
        </p:blipFill>
        <p:spPr>
          <a:xfrm>
            <a:off x="2118535" y="1005840"/>
            <a:ext cx="4856618" cy="5487757"/>
          </a:xfrm>
          <a:prstGeom prst="rect">
            <a:avLst/>
          </a:prstGeom>
        </p:spPr>
      </p:pic>
    </p:spTree>
    <p:extLst>
      <p:ext uri="{BB962C8B-B14F-4D97-AF65-F5344CB8AC3E}">
        <p14:creationId xmlns:p14="http://schemas.microsoft.com/office/powerpoint/2010/main" val="3498070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3DF6C-00D6-4747-9455-A788536C41FE}"/>
              </a:ext>
            </a:extLst>
          </p:cNvPr>
          <p:cNvSpPr>
            <a:spLocks noGrp="1"/>
          </p:cNvSpPr>
          <p:nvPr>
            <p:ph type="title"/>
          </p:nvPr>
        </p:nvSpPr>
        <p:spPr>
          <a:xfrm>
            <a:off x="548640" y="440770"/>
            <a:ext cx="7996409" cy="548640"/>
          </a:xfrm>
        </p:spPr>
        <p:txBody>
          <a:bodyPr/>
          <a:lstStyle/>
          <a:p>
            <a:r>
              <a:rPr lang="en-US" dirty="0"/>
              <a:t>Accessing Profiles and Resources</a:t>
            </a:r>
          </a:p>
        </p:txBody>
      </p:sp>
      <p:sp>
        <p:nvSpPr>
          <p:cNvPr id="5" name="Slide Number Placeholder 4">
            <a:extLst>
              <a:ext uri="{FF2B5EF4-FFF2-40B4-BE49-F238E27FC236}">
                <a16:creationId xmlns:a16="http://schemas.microsoft.com/office/drawing/2014/main" id="{07062569-0D4B-45F9-9ACD-3E74C969094E}"/>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46</a:t>
            </a:fld>
            <a:endParaRPr lang="en-US" dirty="0"/>
          </a:p>
        </p:txBody>
      </p:sp>
      <p:sp>
        <p:nvSpPr>
          <p:cNvPr id="2" name="Rectangle 1">
            <a:extLst>
              <a:ext uri="{FF2B5EF4-FFF2-40B4-BE49-F238E27FC236}">
                <a16:creationId xmlns:a16="http://schemas.microsoft.com/office/drawing/2014/main" id="{54F4D2C4-4363-41F5-8AC2-22192F6A74F6}"/>
              </a:ext>
            </a:extLst>
          </p:cNvPr>
          <p:cNvSpPr/>
          <p:nvPr/>
        </p:nvSpPr>
        <p:spPr>
          <a:xfrm>
            <a:off x="-338676" y="3244334"/>
            <a:ext cx="184731" cy="369332"/>
          </a:xfrm>
          <a:prstGeom prst="rect">
            <a:avLst/>
          </a:prstGeom>
        </p:spPr>
        <p:txBody>
          <a:bodyPr wrap="none">
            <a:spAutoFit/>
          </a:bodyPr>
          <a:lstStyle/>
          <a:p>
            <a:endParaRPr lang="en-US" dirty="0"/>
          </a:p>
        </p:txBody>
      </p:sp>
      <p:sp>
        <p:nvSpPr>
          <p:cNvPr id="7" name="Text Placeholder 1">
            <a:extLst>
              <a:ext uri="{FF2B5EF4-FFF2-40B4-BE49-F238E27FC236}">
                <a16:creationId xmlns:a16="http://schemas.microsoft.com/office/drawing/2014/main" id="{44DBB1CC-1127-472E-8909-13023141FAED}"/>
              </a:ext>
            </a:extLst>
          </p:cNvPr>
          <p:cNvSpPr>
            <a:spLocks noGrp="1"/>
          </p:cNvSpPr>
          <p:nvPr>
            <p:ph type="body" sz="quarter" idx="10"/>
          </p:nvPr>
        </p:nvSpPr>
        <p:spPr>
          <a:xfrm>
            <a:off x="548640" y="960120"/>
            <a:ext cx="7885642" cy="4937760"/>
          </a:xfrm>
        </p:spPr>
        <p:txBody>
          <a:bodyPr/>
          <a:lstStyle/>
          <a:p>
            <a:pPr marL="0" indent="0">
              <a:buNone/>
            </a:pPr>
            <a:r>
              <a:rPr lang="en-US"/>
              <a:t>TA Gateway Knowledge Base</a:t>
            </a:r>
          </a:p>
          <a:p>
            <a:pPr lvl="1"/>
            <a:r>
              <a:rPr lang="en-US"/>
              <a:t>https://nccwta.org/</a:t>
            </a:r>
          </a:p>
          <a:p>
            <a:pPr marL="342900" lvl="1" indent="0">
              <a:buNone/>
            </a:pPr>
            <a:endParaRPr lang="en-US"/>
          </a:p>
          <a:p>
            <a:endParaRPr lang="en-US"/>
          </a:p>
          <a:p>
            <a:endParaRPr lang="en-US" dirty="0"/>
          </a:p>
        </p:txBody>
      </p:sp>
      <p:pic>
        <p:nvPicPr>
          <p:cNvPr id="8" name="Picture 7">
            <a:extLst>
              <a:ext uri="{FF2B5EF4-FFF2-40B4-BE49-F238E27FC236}">
                <a16:creationId xmlns:a16="http://schemas.microsoft.com/office/drawing/2014/main" id="{B4EA83CA-4C29-4C60-BAD7-BBBD76C384F3}"/>
              </a:ext>
            </a:extLst>
          </p:cNvPr>
          <p:cNvPicPr>
            <a:picLocks noChangeAspect="1"/>
          </p:cNvPicPr>
          <p:nvPr/>
        </p:nvPicPr>
        <p:blipFill>
          <a:blip r:embed="rId3"/>
          <a:stretch>
            <a:fillRect/>
          </a:stretch>
        </p:blipFill>
        <p:spPr>
          <a:xfrm>
            <a:off x="1018173" y="2186786"/>
            <a:ext cx="5575132" cy="3956124"/>
          </a:xfrm>
          <a:prstGeom prst="rect">
            <a:avLst/>
          </a:prstGeom>
        </p:spPr>
      </p:pic>
    </p:spTree>
    <p:extLst>
      <p:ext uri="{BB962C8B-B14F-4D97-AF65-F5344CB8AC3E}">
        <p14:creationId xmlns:p14="http://schemas.microsoft.com/office/powerpoint/2010/main" val="137027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26EE4-13DF-420A-9325-904703E973E0}"/>
              </a:ext>
            </a:extLst>
          </p:cNvPr>
          <p:cNvSpPr>
            <a:spLocks noGrp="1"/>
          </p:cNvSpPr>
          <p:nvPr>
            <p:ph type="body" sz="quarter" idx="10"/>
          </p:nvPr>
        </p:nvSpPr>
        <p:spPr/>
        <p:txBody>
          <a:bodyPr/>
          <a:lstStyle/>
          <a:p>
            <a:pPr marL="0" indent="0">
              <a:buNone/>
            </a:pPr>
            <a:endParaRPr lang="en-US" dirty="0"/>
          </a:p>
          <a:p>
            <a:pPr marL="0" indent="0">
              <a:buNone/>
            </a:pPr>
            <a:r>
              <a:rPr lang="en-US" dirty="0"/>
              <a:t> </a:t>
            </a:r>
          </a:p>
        </p:txBody>
      </p:sp>
      <p:sp>
        <p:nvSpPr>
          <p:cNvPr id="4" name="Title 3">
            <a:extLst>
              <a:ext uri="{FF2B5EF4-FFF2-40B4-BE49-F238E27FC236}">
                <a16:creationId xmlns:a16="http://schemas.microsoft.com/office/drawing/2014/main" id="{23228592-9B54-46A7-B3AC-50BBA604824D}"/>
              </a:ext>
            </a:extLst>
          </p:cNvPr>
          <p:cNvSpPr>
            <a:spLocks noGrp="1"/>
          </p:cNvSpPr>
          <p:nvPr>
            <p:ph type="title"/>
          </p:nvPr>
        </p:nvSpPr>
        <p:spPr/>
        <p:txBody>
          <a:bodyPr/>
          <a:lstStyle/>
          <a:p>
            <a:r>
              <a:rPr lang="en-US" dirty="0"/>
              <a:t>Technical Assistance &amp; Questions</a:t>
            </a:r>
          </a:p>
        </p:txBody>
      </p:sp>
      <p:sp>
        <p:nvSpPr>
          <p:cNvPr id="5" name="Slide Number Placeholder 4">
            <a:extLst>
              <a:ext uri="{FF2B5EF4-FFF2-40B4-BE49-F238E27FC236}">
                <a16:creationId xmlns:a16="http://schemas.microsoft.com/office/drawing/2014/main" id="{3093FD74-4072-4FC1-8DEC-CDD6F4FAA1A5}"/>
              </a:ext>
            </a:extLst>
          </p:cNvPr>
          <p:cNvSpPr>
            <a:spLocks noGrp="1"/>
          </p:cNvSpPr>
          <p:nvPr>
            <p:ph type="sldNum" sz="quarter" idx="14"/>
          </p:nvPr>
        </p:nvSpPr>
        <p:spPr/>
        <p:txBody>
          <a:bodyPr/>
          <a:lstStyle/>
          <a:p>
            <a:fld id="{11F27F3A-B3E9-41ED-AF8F-A365F10BB65F}" type="slidenum">
              <a:rPr lang="en-US" smtClean="0"/>
              <a:pPr/>
              <a:t>47</a:t>
            </a:fld>
            <a:endParaRPr lang="en-US" dirty="0"/>
          </a:p>
        </p:txBody>
      </p:sp>
      <p:sp>
        <p:nvSpPr>
          <p:cNvPr id="3" name="Rectangle 2">
            <a:extLst>
              <a:ext uri="{FF2B5EF4-FFF2-40B4-BE49-F238E27FC236}">
                <a16:creationId xmlns:a16="http://schemas.microsoft.com/office/drawing/2014/main" id="{78BCBDA9-97FD-4AD8-9109-F683550FF5D6}"/>
              </a:ext>
            </a:extLst>
          </p:cNvPr>
          <p:cNvSpPr/>
          <p:nvPr/>
        </p:nvSpPr>
        <p:spPr>
          <a:xfrm>
            <a:off x="640080" y="2026025"/>
            <a:ext cx="7665720" cy="2841804"/>
          </a:xfrm>
          <a:prstGeom prst="rect">
            <a:avLst/>
          </a:prstGeom>
        </p:spPr>
        <p:txBody>
          <a:bodyPr wrap="square">
            <a:spAutoFit/>
          </a:bodyPr>
          <a:lstStyle/>
          <a:p>
            <a:r>
              <a:rPr lang="en-US" altLang="en-US" sz="2400" dirty="0">
                <a:solidFill>
                  <a:schemeClr val="tx2"/>
                </a:solidFill>
                <a:latin typeface="Franklin Gothic Medium" panose="020B0603020102020204" pitchFamily="34" charset="0"/>
              </a:rPr>
              <a:t>For questions and technical assistance, please reach out to your NC DSS CPR or contact the Child Welfare Data Team directly:</a:t>
            </a:r>
          </a:p>
          <a:p>
            <a:pPr>
              <a:spcAft>
                <a:spcPts val="450"/>
              </a:spcAft>
            </a:pPr>
            <a:endParaRPr lang="en-US" altLang="en-US" dirty="0">
              <a:latin typeface="Franklin Gothic Medium" panose="020B0603020102020204" pitchFamily="34" charset="0"/>
            </a:endParaRPr>
          </a:p>
          <a:p>
            <a:pPr>
              <a:spcAft>
                <a:spcPts val="450"/>
              </a:spcAft>
            </a:pPr>
            <a:endParaRPr lang="en-US" altLang="en-US" dirty="0">
              <a:latin typeface="Franklin Gothic Medium" panose="020B0603020102020204" pitchFamily="34" charset="0"/>
            </a:endParaRPr>
          </a:p>
          <a:p>
            <a:pPr>
              <a:spcAft>
                <a:spcPts val="450"/>
              </a:spcAft>
            </a:pPr>
            <a:r>
              <a:rPr lang="en-US" altLang="en-US" dirty="0">
                <a:latin typeface="Franklin Gothic Medium" panose="020B0603020102020204" pitchFamily="34" charset="0"/>
              </a:rPr>
              <a:t>John Ragosta, </a:t>
            </a:r>
            <a:r>
              <a:rPr lang="en-US" altLang="en-US" dirty="0">
                <a:latin typeface="Franklin Gothic Medium" panose="020B0603020102020204" pitchFamily="34" charset="0"/>
                <a:hlinkClick r:id="rId3"/>
              </a:rPr>
              <a:t>john.ragosta@dhhs.nc.gov</a:t>
            </a:r>
            <a:r>
              <a:rPr lang="en-US" altLang="en-US" dirty="0">
                <a:latin typeface="Franklin Gothic Medium" panose="020B0603020102020204" pitchFamily="34" charset="0"/>
              </a:rPr>
              <a:t>, 919-527-6406</a:t>
            </a:r>
          </a:p>
          <a:p>
            <a:pPr>
              <a:spcAft>
                <a:spcPts val="450"/>
              </a:spcAft>
            </a:pPr>
            <a:endParaRPr lang="en-US" altLang="en-US" dirty="0">
              <a:latin typeface="Franklin Gothic Medium" panose="020B0603020102020204" pitchFamily="34" charset="0"/>
            </a:endParaRPr>
          </a:p>
          <a:p>
            <a:r>
              <a:rPr lang="en-US" altLang="en-US" dirty="0">
                <a:latin typeface="Franklin Gothic Medium" panose="020B0603020102020204" pitchFamily="34" charset="0"/>
              </a:rPr>
              <a:t>Joy Smith, </a:t>
            </a:r>
            <a:r>
              <a:rPr lang="en-US" u="sng" dirty="0">
                <a:latin typeface="Franklin Gothic Medium" panose="020B0603020102020204" pitchFamily="34" charset="0"/>
                <a:hlinkClick r:id="rId4"/>
              </a:rPr>
              <a:t>Joy.h.smith@dhhs.nc.gov</a:t>
            </a:r>
            <a:r>
              <a:rPr lang="en-US" dirty="0"/>
              <a:t>, </a:t>
            </a:r>
            <a:r>
              <a:rPr lang="en-US" dirty="0">
                <a:latin typeface="Franklin Gothic Medium" panose="020B0603020102020204" pitchFamily="34" charset="0"/>
              </a:rPr>
              <a:t>919-527-6433</a:t>
            </a:r>
            <a:endParaRPr lang="en-US" altLang="en-US" dirty="0">
              <a:latin typeface="Franklin Gothic Medium" panose="020B0603020102020204" pitchFamily="34" charset="0"/>
            </a:endParaRPr>
          </a:p>
        </p:txBody>
      </p:sp>
    </p:spTree>
    <p:extLst>
      <p:ext uri="{BB962C8B-B14F-4D97-AF65-F5344CB8AC3E}">
        <p14:creationId xmlns:p14="http://schemas.microsoft.com/office/powerpoint/2010/main" val="243690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D7F2A-B96F-40B9-963C-EDA8762F6A12}"/>
              </a:ext>
            </a:extLst>
          </p:cNvPr>
          <p:cNvSpPr>
            <a:spLocks noGrp="1"/>
          </p:cNvSpPr>
          <p:nvPr>
            <p:ph type="body" sz="quarter" idx="10"/>
          </p:nvPr>
        </p:nvSpPr>
        <p:spPr/>
        <p:txBody>
          <a:bodyPr/>
          <a:lstStyle/>
          <a:p>
            <a:r>
              <a:rPr lang="en-US" dirty="0"/>
              <a:t>Have you ever heard co-workers say…</a:t>
            </a:r>
          </a:p>
          <a:p>
            <a:pPr lvl="1"/>
            <a:r>
              <a:rPr lang="en-US" sz="2800" i="1" dirty="0"/>
              <a:t>“I don’t like math”</a:t>
            </a:r>
          </a:p>
          <a:p>
            <a:pPr lvl="1"/>
            <a:r>
              <a:rPr lang="en-US" sz="2800" i="1" dirty="0"/>
              <a:t>“I don’t understand data”</a:t>
            </a:r>
          </a:p>
          <a:p>
            <a:pPr lvl="1"/>
            <a:r>
              <a:rPr lang="en-US" sz="2800" i="1" dirty="0"/>
              <a:t>“I care about people, not numbers”</a:t>
            </a:r>
          </a:p>
          <a:p>
            <a:pPr marL="342900" lvl="1" indent="0">
              <a:buNone/>
            </a:pPr>
            <a:endParaRPr lang="en-US" sz="2800" dirty="0"/>
          </a:p>
          <a:p>
            <a:pPr lvl="1">
              <a:buFont typeface="Wingdings" panose="05000000000000000000" pitchFamily="2" charset="2"/>
              <a:buChar char="v"/>
            </a:pPr>
            <a:r>
              <a:rPr lang="en-US" sz="2800" dirty="0"/>
              <a:t> We do care deeply about what happens to the families we work with…</a:t>
            </a:r>
          </a:p>
          <a:p>
            <a:pPr lvl="1">
              <a:buFont typeface="Wingdings" panose="05000000000000000000" pitchFamily="2" charset="2"/>
              <a:buChar char="v"/>
            </a:pPr>
            <a:endParaRPr lang="en-US" sz="2800" dirty="0"/>
          </a:p>
          <a:p>
            <a:pPr lvl="1">
              <a:buFont typeface="Wingdings" panose="05000000000000000000" pitchFamily="2" charset="2"/>
              <a:buChar char="v"/>
            </a:pPr>
            <a:r>
              <a:rPr lang="en-US" sz="2800" dirty="0"/>
              <a:t> …And Data is a valuable tool to help us do our work better</a:t>
            </a:r>
          </a:p>
        </p:txBody>
      </p:sp>
      <p:sp>
        <p:nvSpPr>
          <p:cNvPr id="3" name="Text Placeholder 2">
            <a:extLst>
              <a:ext uri="{FF2B5EF4-FFF2-40B4-BE49-F238E27FC236}">
                <a16:creationId xmlns:a16="http://schemas.microsoft.com/office/drawing/2014/main" id="{4B1CC2A4-ADDC-4C8A-AB36-749618BCB8EB}"/>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65B6A0DC-7DF7-4755-A69E-0C7032B159B4}"/>
              </a:ext>
            </a:extLst>
          </p:cNvPr>
          <p:cNvSpPr>
            <a:spLocks noGrp="1"/>
          </p:cNvSpPr>
          <p:nvPr>
            <p:ph type="title"/>
          </p:nvPr>
        </p:nvSpPr>
        <p:spPr/>
        <p:txBody>
          <a:bodyPr/>
          <a:lstStyle/>
          <a:p>
            <a:r>
              <a:rPr lang="en-US" dirty="0"/>
              <a:t>Challenges to Effectively Using Data</a:t>
            </a:r>
          </a:p>
        </p:txBody>
      </p:sp>
      <p:sp>
        <p:nvSpPr>
          <p:cNvPr id="5" name="Slide Number Placeholder 4">
            <a:extLst>
              <a:ext uri="{FF2B5EF4-FFF2-40B4-BE49-F238E27FC236}">
                <a16:creationId xmlns:a16="http://schemas.microsoft.com/office/drawing/2014/main" id="{011B37F3-7D72-4E0D-B288-BF348A9FDC7E}"/>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Tree>
    <p:extLst>
      <p:ext uri="{BB962C8B-B14F-4D97-AF65-F5344CB8AC3E}">
        <p14:creationId xmlns:p14="http://schemas.microsoft.com/office/powerpoint/2010/main" val="103291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F8854-9106-4236-A851-770868609A6F}"/>
              </a:ext>
            </a:extLst>
          </p:cNvPr>
          <p:cNvSpPr>
            <a:spLocks noGrp="1"/>
          </p:cNvSpPr>
          <p:nvPr>
            <p:ph type="body" sz="quarter" idx="10"/>
          </p:nvPr>
        </p:nvSpPr>
        <p:spPr/>
        <p:txBody>
          <a:bodyPr/>
          <a:lstStyle/>
          <a:p>
            <a:r>
              <a:rPr lang="en-US" sz="3200" dirty="0"/>
              <a:t>Data is most relevant and useful when it is connected to certain goals (outcomes)</a:t>
            </a:r>
          </a:p>
          <a:p>
            <a:r>
              <a:rPr lang="en-US" sz="3200" dirty="0"/>
              <a:t>It provides us with feedback on the extent to which we are achieving the goals</a:t>
            </a:r>
          </a:p>
          <a:p>
            <a:r>
              <a:rPr lang="en-US" sz="3200" dirty="0"/>
              <a:t>Measuring our progress toward goals helps us to be more purposeful in our actions.</a:t>
            </a:r>
          </a:p>
          <a:p>
            <a:pPr marL="0" indent="0">
              <a:buNone/>
            </a:pPr>
            <a:endParaRPr lang="en-US" sz="3200" dirty="0"/>
          </a:p>
          <a:p>
            <a:pPr marL="0" indent="0" algn="ctr">
              <a:buNone/>
            </a:pPr>
            <a:r>
              <a:rPr lang="en-US" sz="3200" i="1" dirty="0">
                <a:solidFill>
                  <a:srgbClr val="0070C0"/>
                </a:solidFill>
              </a:rPr>
              <a:t>“Is what we doing getting the intended results…timely permanency for children?”</a:t>
            </a:r>
          </a:p>
          <a:p>
            <a:pPr marL="0" indent="0">
              <a:buNone/>
            </a:pPr>
            <a:endParaRPr lang="en-US" dirty="0"/>
          </a:p>
        </p:txBody>
      </p:sp>
      <p:sp>
        <p:nvSpPr>
          <p:cNvPr id="3" name="Text Placeholder 2">
            <a:extLst>
              <a:ext uri="{FF2B5EF4-FFF2-40B4-BE49-F238E27FC236}">
                <a16:creationId xmlns:a16="http://schemas.microsoft.com/office/drawing/2014/main" id="{8025CF52-E939-47CF-8962-431E76A2E02B}"/>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0239173C-CFF6-4E4D-9B7D-5A871D664173}"/>
              </a:ext>
            </a:extLst>
          </p:cNvPr>
          <p:cNvSpPr>
            <a:spLocks noGrp="1"/>
          </p:cNvSpPr>
          <p:nvPr>
            <p:ph type="title"/>
          </p:nvPr>
        </p:nvSpPr>
        <p:spPr/>
        <p:txBody>
          <a:bodyPr/>
          <a:lstStyle/>
          <a:p>
            <a:r>
              <a:rPr lang="en-US" sz="4000" dirty="0"/>
              <a:t>Why Use Data:</a:t>
            </a:r>
          </a:p>
        </p:txBody>
      </p:sp>
      <p:sp>
        <p:nvSpPr>
          <p:cNvPr id="5" name="Slide Number Placeholder 4">
            <a:extLst>
              <a:ext uri="{FF2B5EF4-FFF2-40B4-BE49-F238E27FC236}">
                <a16:creationId xmlns:a16="http://schemas.microsoft.com/office/drawing/2014/main" id="{A70F9465-672D-4C47-9C17-FCF8B4B82F19}"/>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Tree>
    <p:extLst>
      <p:ext uri="{BB962C8B-B14F-4D97-AF65-F5344CB8AC3E}">
        <p14:creationId xmlns:p14="http://schemas.microsoft.com/office/powerpoint/2010/main" val="402696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EA4A7-BB73-496C-927F-35605424AF18}"/>
              </a:ext>
            </a:extLst>
          </p:cNvPr>
          <p:cNvSpPr>
            <a:spLocks noGrp="1"/>
          </p:cNvSpPr>
          <p:nvPr>
            <p:ph type="body" sz="quarter" idx="10"/>
          </p:nvPr>
        </p:nvSpPr>
        <p:spPr/>
        <p:txBody>
          <a:bodyPr/>
          <a:lstStyle/>
          <a:p>
            <a:pPr marL="0" indent="0">
              <a:buNone/>
            </a:pPr>
            <a:r>
              <a:rPr lang="en-US" dirty="0"/>
              <a:t>“</a:t>
            </a:r>
            <a:r>
              <a:rPr lang="en-US" b="1" dirty="0"/>
              <a:t>Data should be used like a flashlight…</a:t>
            </a:r>
          </a:p>
        </p:txBody>
      </p:sp>
      <p:sp>
        <p:nvSpPr>
          <p:cNvPr id="3" name="Text Placeholder 2">
            <a:extLst>
              <a:ext uri="{FF2B5EF4-FFF2-40B4-BE49-F238E27FC236}">
                <a16:creationId xmlns:a16="http://schemas.microsoft.com/office/drawing/2014/main" id="{CD9DDAF5-7E94-42C1-B3CB-17FF19FF2CD8}"/>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2E95709C-68A5-422E-8A54-30C385791E17}"/>
              </a:ext>
            </a:extLst>
          </p:cNvPr>
          <p:cNvSpPr>
            <a:spLocks noGrp="1"/>
          </p:cNvSpPr>
          <p:nvPr>
            <p:ph type="title"/>
          </p:nvPr>
        </p:nvSpPr>
        <p:spPr/>
        <p:txBody>
          <a:bodyPr/>
          <a:lstStyle/>
          <a:p>
            <a:r>
              <a:rPr lang="en-US" dirty="0"/>
              <a:t>Data’s Golden Rule</a:t>
            </a:r>
          </a:p>
        </p:txBody>
      </p:sp>
      <p:sp>
        <p:nvSpPr>
          <p:cNvPr id="5" name="Slide Number Placeholder 4">
            <a:extLst>
              <a:ext uri="{FF2B5EF4-FFF2-40B4-BE49-F238E27FC236}">
                <a16:creationId xmlns:a16="http://schemas.microsoft.com/office/drawing/2014/main" id="{1E3F9AE0-B92C-427F-A551-CB437F3F9705}"/>
              </a:ext>
            </a:extLst>
          </p:cNvPr>
          <p:cNvSpPr>
            <a:spLocks noGrp="1"/>
          </p:cNvSpPr>
          <p:nvPr>
            <p:ph type="sldNum" sz="quarter" idx="14"/>
          </p:nvPr>
        </p:nvSpPr>
        <p:spPr/>
        <p:txBody>
          <a:bodyPr/>
          <a:lstStyle/>
          <a:p>
            <a:fld id="{11F27F3A-B3E9-41ED-AF8F-A365F10BB65F}" type="slidenum">
              <a:rPr lang="en-US" smtClean="0"/>
              <a:pPr/>
              <a:t>7</a:t>
            </a:fld>
            <a:endParaRPr lang="en-US" dirty="0"/>
          </a:p>
        </p:txBody>
      </p:sp>
      <p:pic>
        <p:nvPicPr>
          <p:cNvPr id="7" name="Picture 6">
            <a:extLst>
              <a:ext uri="{FF2B5EF4-FFF2-40B4-BE49-F238E27FC236}">
                <a16:creationId xmlns:a16="http://schemas.microsoft.com/office/drawing/2014/main" id="{B0AD61CA-07D0-4DDF-9F13-20E06C26F0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91032" y="1928812"/>
            <a:ext cx="5471652" cy="3000375"/>
          </a:xfrm>
          <a:prstGeom prst="rect">
            <a:avLst/>
          </a:prstGeom>
        </p:spPr>
      </p:pic>
      <p:sp>
        <p:nvSpPr>
          <p:cNvPr id="8" name="TextBox 7">
            <a:extLst>
              <a:ext uri="{FF2B5EF4-FFF2-40B4-BE49-F238E27FC236}">
                <a16:creationId xmlns:a16="http://schemas.microsoft.com/office/drawing/2014/main" id="{372F8182-6126-4E66-9493-11FE2F1208C7}"/>
              </a:ext>
            </a:extLst>
          </p:cNvPr>
          <p:cNvSpPr txBox="1"/>
          <p:nvPr/>
        </p:nvSpPr>
        <p:spPr>
          <a:xfrm>
            <a:off x="884904" y="4929187"/>
            <a:ext cx="6577780" cy="230832"/>
          </a:xfrm>
          <a:prstGeom prst="rect">
            <a:avLst/>
          </a:prstGeom>
          <a:noFill/>
        </p:spPr>
        <p:txBody>
          <a:bodyPr wrap="square" rtlCol="0">
            <a:spAutoFit/>
          </a:bodyPr>
          <a:lstStyle/>
          <a:p>
            <a:r>
              <a:rPr lang="en-US" sz="900">
                <a:hlinkClick r:id="rId4" tooltip="http://www.otherfood-devos.com/2011_03_01_archive.html"/>
              </a:rPr>
              <a:t>This Photo</a:t>
            </a:r>
            <a:r>
              <a:rPr lang="en-US" sz="900"/>
              <a:t> by Unknown Author is licensed under </a:t>
            </a:r>
            <a:r>
              <a:rPr lang="en-US" sz="900">
                <a:hlinkClick r:id="rId5" tooltip="https://creativecommons.org/licenses/by-nc-nd/3.0/"/>
              </a:rPr>
              <a:t>CC BY-NC-ND</a:t>
            </a:r>
            <a:endParaRPr lang="en-US" sz="900"/>
          </a:p>
        </p:txBody>
      </p:sp>
      <p:sp>
        <p:nvSpPr>
          <p:cNvPr id="9" name="TextBox 8">
            <a:extLst>
              <a:ext uri="{FF2B5EF4-FFF2-40B4-BE49-F238E27FC236}">
                <a16:creationId xmlns:a16="http://schemas.microsoft.com/office/drawing/2014/main" id="{1B2B5526-0A9E-4507-8902-D6C33D5B327F}"/>
              </a:ext>
            </a:extLst>
          </p:cNvPr>
          <p:cNvSpPr txBox="1"/>
          <p:nvPr/>
        </p:nvSpPr>
        <p:spPr>
          <a:xfrm>
            <a:off x="3023420" y="5335919"/>
            <a:ext cx="7315199" cy="523220"/>
          </a:xfrm>
          <a:prstGeom prst="rect">
            <a:avLst/>
          </a:prstGeom>
          <a:noFill/>
        </p:spPr>
        <p:txBody>
          <a:bodyPr wrap="square" rtlCol="0">
            <a:spAutoFit/>
          </a:bodyPr>
          <a:lstStyle/>
          <a:p>
            <a:r>
              <a:rPr lang="en-US" sz="2800" b="1" i="1" dirty="0"/>
              <a:t>                         …Not a hammer.”</a:t>
            </a:r>
          </a:p>
        </p:txBody>
      </p:sp>
    </p:spTree>
    <p:extLst>
      <p:ext uri="{BB962C8B-B14F-4D97-AF65-F5344CB8AC3E}">
        <p14:creationId xmlns:p14="http://schemas.microsoft.com/office/powerpoint/2010/main" val="100527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063E11-F6E5-41D2-A383-351EB2671925}"/>
              </a:ext>
            </a:extLst>
          </p:cNvPr>
          <p:cNvSpPr>
            <a:spLocks noGrp="1"/>
          </p:cNvSpPr>
          <p:nvPr>
            <p:ph type="body" sz="quarter" idx="10"/>
          </p:nvPr>
        </p:nvSpPr>
        <p:spPr/>
        <p:txBody>
          <a:bodyPr/>
          <a:lstStyle/>
          <a:p>
            <a:r>
              <a:rPr lang="en-US" sz="3200" dirty="0"/>
              <a:t>Planned meeting agenda/Time &amp; Place/Meet at least quarterly</a:t>
            </a:r>
          </a:p>
          <a:p>
            <a:r>
              <a:rPr lang="en-US" sz="3200" dirty="0"/>
              <a:t>Identifying key Collaborative members</a:t>
            </a:r>
          </a:p>
          <a:p>
            <a:r>
              <a:rPr lang="en-US" sz="3200" dirty="0"/>
              <a:t>Collaborative member’s roles and responsibilities</a:t>
            </a:r>
          </a:p>
          <a:p>
            <a:pPr marL="0" indent="0">
              <a:buNone/>
            </a:pPr>
            <a:endParaRPr lang="en-US" sz="3200" dirty="0"/>
          </a:p>
          <a:p>
            <a:pPr marL="0" indent="0">
              <a:buNone/>
            </a:pPr>
            <a:endParaRPr lang="en-US" dirty="0"/>
          </a:p>
        </p:txBody>
      </p:sp>
      <p:sp>
        <p:nvSpPr>
          <p:cNvPr id="3" name="Text Placeholder 2">
            <a:extLst>
              <a:ext uri="{FF2B5EF4-FFF2-40B4-BE49-F238E27FC236}">
                <a16:creationId xmlns:a16="http://schemas.microsoft.com/office/drawing/2014/main" id="{B9DD8D85-BDAD-4A9E-AF44-40E2B881564F}"/>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F5D2B4DD-2219-4946-81D3-FA6944939746}"/>
              </a:ext>
            </a:extLst>
          </p:cNvPr>
          <p:cNvSpPr>
            <a:spLocks noGrp="1"/>
          </p:cNvSpPr>
          <p:nvPr>
            <p:ph type="title"/>
          </p:nvPr>
        </p:nvSpPr>
        <p:spPr/>
        <p:txBody>
          <a:bodyPr/>
          <a:lstStyle/>
          <a:p>
            <a:r>
              <a:rPr lang="en-US" dirty="0"/>
              <a:t>District Permanency Collaborative Meetings</a:t>
            </a:r>
          </a:p>
        </p:txBody>
      </p:sp>
      <p:sp>
        <p:nvSpPr>
          <p:cNvPr id="5" name="Slide Number Placeholder 4">
            <a:extLst>
              <a:ext uri="{FF2B5EF4-FFF2-40B4-BE49-F238E27FC236}">
                <a16:creationId xmlns:a16="http://schemas.microsoft.com/office/drawing/2014/main" id="{5A461A76-E87E-47AA-8AC8-BE6FC0B9F70B}"/>
              </a:ext>
            </a:extLst>
          </p:cNvPr>
          <p:cNvSpPr>
            <a:spLocks noGrp="1"/>
          </p:cNvSpPr>
          <p:nvPr>
            <p:ph type="sldNum" sz="quarter" idx="14"/>
          </p:nvPr>
        </p:nvSpPr>
        <p:spPr/>
        <p:txBody>
          <a:bodyPr/>
          <a:lstStyle/>
          <a:p>
            <a:fld id="{11F27F3A-B3E9-41ED-AF8F-A365F10BB65F}" type="slidenum">
              <a:rPr lang="en-US" smtClean="0"/>
              <a:pPr/>
              <a:t>8</a:t>
            </a:fld>
            <a:endParaRPr lang="en-US" dirty="0"/>
          </a:p>
        </p:txBody>
      </p:sp>
      <p:pic>
        <p:nvPicPr>
          <p:cNvPr id="7" name="Picture 6">
            <a:extLst>
              <a:ext uri="{FF2B5EF4-FFF2-40B4-BE49-F238E27FC236}">
                <a16:creationId xmlns:a16="http://schemas.microsoft.com/office/drawing/2014/main" id="{26709DF0-F59B-4624-B592-DFC7F7DB70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1412" y="3457711"/>
            <a:ext cx="4080588" cy="2620297"/>
          </a:xfrm>
          <a:prstGeom prst="rect">
            <a:avLst/>
          </a:prstGeom>
        </p:spPr>
      </p:pic>
      <p:sp>
        <p:nvSpPr>
          <p:cNvPr id="8" name="TextBox 7">
            <a:extLst>
              <a:ext uri="{FF2B5EF4-FFF2-40B4-BE49-F238E27FC236}">
                <a16:creationId xmlns:a16="http://schemas.microsoft.com/office/drawing/2014/main" id="{EABF3B7C-01D7-43CB-8F16-FFB1BDD58D0C}"/>
              </a:ext>
            </a:extLst>
          </p:cNvPr>
          <p:cNvSpPr txBox="1"/>
          <p:nvPr/>
        </p:nvSpPr>
        <p:spPr>
          <a:xfrm>
            <a:off x="4572000" y="5529888"/>
            <a:ext cx="3810000" cy="230832"/>
          </a:xfrm>
          <a:prstGeom prst="rect">
            <a:avLst/>
          </a:prstGeom>
          <a:noFill/>
        </p:spPr>
        <p:txBody>
          <a:bodyPr wrap="square" rtlCol="0">
            <a:spAutoFit/>
          </a:bodyPr>
          <a:lstStyle/>
          <a:p>
            <a:r>
              <a:rPr lang="en-US" sz="900">
                <a:hlinkClick r:id="rId4" tooltip="http://www.embarcados.com.br/metodologias-ageis-o-daily-meetin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39179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C1759-355F-469A-9066-64B91DA6DF5A}"/>
              </a:ext>
            </a:extLst>
          </p:cNvPr>
          <p:cNvPicPr>
            <a:picLocks noChangeAspect="1"/>
          </p:cNvPicPr>
          <p:nvPr/>
        </p:nvPicPr>
        <p:blipFill>
          <a:blip r:embed="rId3"/>
          <a:stretch>
            <a:fillRect/>
          </a:stretch>
        </p:blipFill>
        <p:spPr>
          <a:xfrm>
            <a:off x="2326050" y="1385399"/>
            <a:ext cx="4491900" cy="4087201"/>
          </a:xfrm>
          <a:prstGeom prst="rect">
            <a:avLst/>
          </a:prstGeom>
        </p:spPr>
      </p:pic>
      <p:sp>
        <p:nvSpPr>
          <p:cNvPr id="2" name="Text Placeholder 1">
            <a:extLst>
              <a:ext uri="{FF2B5EF4-FFF2-40B4-BE49-F238E27FC236}">
                <a16:creationId xmlns:a16="http://schemas.microsoft.com/office/drawing/2014/main" id="{5A06F2A5-E1BB-45A9-90B6-1F50FF14D7FA}"/>
              </a:ext>
            </a:extLst>
          </p:cNvPr>
          <p:cNvSpPr>
            <a:spLocks noGrp="1"/>
          </p:cNvSpPr>
          <p:nvPr>
            <p:ph type="body" sz="quarter" idx="10"/>
          </p:nvPr>
        </p:nvSpPr>
        <p:spPr>
          <a:xfrm>
            <a:off x="640080" y="1224116"/>
            <a:ext cx="7885642" cy="5176684"/>
          </a:xfrm>
        </p:spPr>
        <p:txBody>
          <a:bodyPr/>
          <a:lstStyle/>
          <a:p>
            <a:endParaRPr lang="en-US" dirty="0"/>
          </a:p>
        </p:txBody>
      </p:sp>
      <p:sp>
        <p:nvSpPr>
          <p:cNvPr id="3" name="Text Placeholder 2">
            <a:extLst>
              <a:ext uri="{FF2B5EF4-FFF2-40B4-BE49-F238E27FC236}">
                <a16:creationId xmlns:a16="http://schemas.microsoft.com/office/drawing/2014/main" id="{2F1A21DA-78AE-480D-A7A3-83BA6FAAC9FD}"/>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828404D7-612B-4536-8182-753EAACBB0AB}"/>
              </a:ext>
            </a:extLst>
          </p:cNvPr>
          <p:cNvSpPr>
            <a:spLocks noGrp="1"/>
          </p:cNvSpPr>
          <p:nvPr>
            <p:ph type="title"/>
          </p:nvPr>
        </p:nvSpPr>
        <p:spPr/>
        <p:txBody>
          <a:bodyPr/>
          <a:lstStyle/>
          <a:p>
            <a:r>
              <a:rPr lang="en-US" dirty="0"/>
              <a:t>Applying the CQI Cycle of Learning</a:t>
            </a:r>
          </a:p>
        </p:txBody>
      </p:sp>
      <p:sp>
        <p:nvSpPr>
          <p:cNvPr id="5" name="Slide Number Placeholder 4">
            <a:extLst>
              <a:ext uri="{FF2B5EF4-FFF2-40B4-BE49-F238E27FC236}">
                <a16:creationId xmlns:a16="http://schemas.microsoft.com/office/drawing/2014/main" id="{95B0436A-42BE-45B2-A941-C3F0DA256201}"/>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Tree>
    <p:extLst>
      <p:ext uri="{BB962C8B-B14F-4D97-AF65-F5344CB8AC3E}">
        <p14:creationId xmlns:p14="http://schemas.microsoft.com/office/powerpoint/2010/main" val="2486155721"/>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10033</TotalTime>
  <Words>5318</Words>
  <Application>Microsoft Office PowerPoint</Application>
  <PresentationFormat>On-screen Show (4:3)</PresentationFormat>
  <Paragraphs>402</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Calibri</vt:lpstr>
      <vt:lpstr>Franklin Gothic Demi Cond</vt:lpstr>
      <vt:lpstr>Franklin Gothic Medium</vt:lpstr>
      <vt:lpstr>Franklin Gothic Medium Cond</vt:lpstr>
      <vt:lpstr>Times New Roman</vt:lpstr>
      <vt:lpstr>Wingdings</vt:lpstr>
      <vt:lpstr>2_Office Theme</vt:lpstr>
      <vt:lpstr>PowerPoint Presentation</vt:lpstr>
      <vt:lpstr>PowerPoint Presentation</vt:lpstr>
      <vt:lpstr>Using Data Everyday…</vt:lpstr>
      <vt:lpstr>Why don’t we like data?</vt:lpstr>
      <vt:lpstr>Challenges to Effectively Using Data</vt:lpstr>
      <vt:lpstr>Why Use Data:</vt:lpstr>
      <vt:lpstr>Data’s Golden Rule</vt:lpstr>
      <vt:lpstr>District Permanency Collaborative Meetings</vt:lpstr>
      <vt:lpstr>Applying the CQI Cycle of Learning</vt:lpstr>
      <vt:lpstr>Permanency Performance Profile Template, Page 1  </vt:lpstr>
      <vt:lpstr>Permanency Performance Profile Template, Page 2</vt:lpstr>
      <vt:lpstr>Using Performance Profile Data </vt:lpstr>
      <vt:lpstr>PowerPoint Presentation</vt:lpstr>
      <vt:lpstr>Permanency Performance Profile Template, Page 1  </vt:lpstr>
      <vt:lpstr>Measures and Data Sources – JWise </vt:lpstr>
      <vt:lpstr>How to Access Reports –  JWise  On-Demand Reports</vt:lpstr>
      <vt:lpstr>Adjudication Hearings Report </vt:lpstr>
      <vt:lpstr>Disposition Hearings Report  </vt:lpstr>
      <vt:lpstr>First Permanency Planning Hearings Report    </vt:lpstr>
      <vt:lpstr>First PPH Report, con’t</vt:lpstr>
      <vt:lpstr>CIP Reports for Federal Timeliness Measures</vt:lpstr>
      <vt:lpstr>CIP Measures</vt:lpstr>
      <vt:lpstr>CIP Measures, cont.</vt:lpstr>
      <vt:lpstr>CIP Measures, cont. </vt:lpstr>
      <vt:lpstr>How do I access the reports? </vt:lpstr>
      <vt:lpstr>Why MEDIAN days? </vt:lpstr>
      <vt:lpstr>Additional Reminders </vt:lpstr>
      <vt:lpstr>PowerPoint Presentation</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Measures and Data Sources – CFSR Round 3</vt:lpstr>
      <vt:lpstr>Accessing the Data </vt:lpstr>
      <vt:lpstr>Accessing the Data </vt:lpstr>
      <vt:lpstr>Accessing the Data </vt:lpstr>
      <vt:lpstr>Accessing the Data </vt:lpstr>
      <vt:lpstr>Measures and Data Sources – OSRI</vt:lpstr>
      <vt:lpstr>Permanency Performance Profile Template, Page 2</vt:lpstr>
      <vt:lpstr>Measures and Data Sources – OSRI</vt:lpstr>
      <vt:lpstr>Accessing Profiles and Resources</vt:lpstr>
      <vt:lpstr>Technical Assistance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Loeffler, Michael B</cp:lastModifiedBy>
  <cp:revision>669</cp:revision>
  <cp:lastPrinted>2019-03-20T17:31:05Z</cp:lastPrinted>
  <dcterms:created xsi:type="dcterms:W3CDTF">2015-07-07T20:02:11Z</dcterms:created>
  <dcterms:modified xsi:type="dcterms:W3CDTF">2019-05-08T19:15:44Z</dcterms:modified>
</cp:coreProperties>
</file>