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458" r:id="rId2"/>
    <p:sldId id="459" r:id="rId3"/>
    <p:sldId id="481" r:id="rId4"/>
    <p:sldId id="460" r:id="rId5"/>
    <p:sldId id="483" r:id="rId6"/>
    <p:sldId id="480" r:id="rId7"/>
    <p:sldId id="461" r:id="rId8"/>
    <p:sldId id="478" r:id="rId9"/>
    <p:sldId id="479" r:id="rId10"/>
    <p:sldId id="482" r:id="rId11"/>
    <p:sldId id="462" r:id="rId12"/>
    <p:sldId id="463" r:id="rId13"/>
    <p:sldId id="464" r:id="rId14"/>
    <p:sldId id="465" r:id="rId15"/>
    <p:sldId id="466" r:id="rId16"/>
    <p:sldId id="467" r:id="rId17"/>
    <p:sldId id="468" r:id="rId18"/>
    <p:sldId id="470" r:id="rId19"/>
    <p:sldId id="471" r:id="rId20"/>
    <p:sldId id="473" r:id="rId21"/>
    <p:sldId id="476" r:id="rId22"/>
    <p:sldId id="475" r:id="rId23"/>
  </p:sldIdLst>
  <p:sldSz cx="9144000" cy="6858000" type="screen4x3"/>
  <p:notesSz cx="7053263" cy="93091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2FFED4-CF01-4395-BF83-10116C6E5101}">
          <p14:sldIdLst>
            <p14:sldId id="458"/>
            <p14:sldId id="459"/>
            <p14:sldId id="481"/>
            <p14:sldId id="460"/>
            <p14:sldId id="483"/>
            <p14:sldId id="480"/>
          </p14:sldIdLst>
        </p14:section>
        <p14:section name="Untitled Section" id="{95EE10D6-1A75-47DF-8DDB-1E7BA2B91B36}">
          <p14:sldIdLst>
            <p14:sldId id="461"/>
            <p14:sldId id="478"/>
            <p14:sldId id="479"/>
            <p14:sldId id="482"/>
            <p14:sldId id="462"/>
            <p14:sldId id="463"/>
            <p14:sldId id="464"/>
            <p14:sldId id="465"/>
            <p14:sldId id="466"/>
            <p14:sldId id="467"/>
            <p14:sldId id="468"/>
            <p14:sldId id="470"/>
            <p14:sldId id="471"/>
            <p14:sldId id="473"/>
            <p14:sldId id="476"/>
            <p14:sldId id="4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 id="2" name="Simmons, Jasmyne" initials="SJ" lastIdx="1" clrIdx="1">
    <p:extLst>
      <p:ext uri="{19B8F6BF-5375-455C-9EA6-DF929625EA0E}">
        <p15:presenceInfo xmlns:p15="http://schemas.microsoft.com/office/powerpoint/2012/main" userId="S::Jasmyne.Simmons@dhhs.nc.gov::fa18f055-ed84-4d4a-a8f9-b868b0e775ae" providerId="AD"/>
      </p:ext>
    </p:extLst>
  </p:cmAuthor>
  <p:cmAuthor id="3" name="Williams, Felicia" initials="WF" lastIdx="1" clrIdx="2">
    <p:extLst>
      <p:ext uri="{19B8F6BF-5375-455C-9EA6-DF929625EA0E}">
        <p15:presenceInfo xmlns:p15="http://schemas.microsoft.com/office/powerpoint/2012/main" userId="S::felicia.williams@dhhs.nc.gov::f09e019d-a650-4f8c-aed5-1b3f880d88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6C7"/>
    <a:srgbClr val="15365E"/>
    <a:srgbClr val="657E32"/>
    <a:srgbClr val="E9F0F3"/>
    <a:srgbClr val="DBE7EC"/>
    <a:srgbClr val="CEDDEC"/>
    <a:srgbClr val="E4EEF4"/>
    <a:srgbClr val="288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79963" autoAdjust="0"/>
  </p:normalViewPr>
  <p:slideViewPr>
    <p:cSldViewPr snapToGrid="0">
      <p:cViewPr varScale="1">
        <p:scale>
          <a:sx n="68" d="100"/>
          <a:sy n="68" d="100"/>
        </p:scale>
        <p:origin x="2136"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78" d="100"/>
          <a:sy n="78"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11-13T14:04:04.278"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561032-608A-4C07-924B-2C7FBB433D6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049ADC9-2FCC-45CB-8495-D0988F229FBE}">
      <dgm:prSet custT="1"/>
      <dgm:spPr>
        <a:xfrm>
          <a:off x="3870" y="1011089"/>
          <a:ext cx="2514976" cy="1348119"/>
        </a:xfrm>
        <a:prstGeom prst="roundRect">
          <a:avLst/>
        </a:prstGeom>
        <a:solidFill>
          <a:srgbClr val="FFFFFF"/>
        </a:solidFill>
        <a:ln w="19050" cap="flat" cmpd="sng" algn="ctr">
          <a:solidFill>
            <a:srgbClr val="418AB3"/>
          </a:solidFill>
          <a:prstDash val="solid"/>
        </a:ln>
        <a:effectLst/>
      </dgm:spPr>
      <dgm:t>
        <a:bodyPr/>
        <a:lstStyle/>
        <a:p>
          <a:pPr>
            <a:buNone/>
          </a:pPr>
          <a:r>
            <a:rPr lang="en-US" sz="2000" b="1" dirty="0">
              <a:solidFill>
                <a:srgbClr val="000000"/>
              </a:solidFill>
              <a:latin typeface="Times New Roman" panose="02020603050405020304" pitchFamily="18" charset="0"/>
              <a:ea typeface="+mn-ea"/>
              <a:cs typeface="Times New Roman" panose="02020603050405020304" pitchFamily="18" charset="0"/>
            </a:rPr>
            <a:t>Duke Energy Progress Energy Neighbor</a:t>
          </a:r>
          <a:endParaRPr lang="en-US" sz="2000" dirty="0">
            <a:solidFill>
              <a:srgbClr val="000000"/>
            </a:solidFill>
            <a:latin typeface="Times New Roman" panose="02020603050405020304" pitchFamily="18" charset="0"/>
            <a:ea typeface="+mn-ea"/>
            <a:cs typeface="Times New Roman" panose="02020603050405020304" pitchFamily="18" charset="0"/>
          </a:endParaRPr>
        </a:p>
      </dgm:t>
    </dgm:pt>
    <dgm:pt modelId="{9E40C433-92CB-4B96-96E5-7FD8438B5D0A}" type="parTrans" cxnId="{3A6C0AC1-23F7-43B8-A43A-BEE44C9AECC9}">
      <dgm:prSet/>
      <dgm:spPr/>
      <dgm:t>
        <a:bodyPr/>
        <a:lstStyle/>
        <a:p>
          <a:endParaRPr lang="en-US"/>
        </a:p>
      </dgm:t>
    </dgm:pt>
    <dgm:pt modelId="{624ADEC4-1FE6-40EA-A6C4-E204D4A2DBE2}" type="sibTrans" cxnId="{3A6C0AC1-23F7-43B8-A43A-BEE44C9AECC9}">
      <dgm:prSet/>
      <dgm:spPr/>
      <dgm:t>
        <a:bodyPr/>
        <a:lstStyle/>
        <a:p>
          <a:endParaRPr lang="en-US"/>
        </a:p>
      </dgm:t>
    </dgm:pt>
    <dgm:pt modelId="{27E546B9-1018-46FC-A572-7AEC44A1AD62}">
      <dgm:prSet custT="1"/>
      <dgm:spPr>
        <a:xfrm>
          <a:off x="2938010" y="1011089"/>
          <a:ext cx="2514976" cy="1348119"/>
        </a:xfrm>
        <a:prstGeom prst="roundRect">
          <a:avLst/>
        </a:prstGeom>
        <a:solidFill>
          <a:srgbClr val="FFFFFF"/>
        </a:solidFill>
        <a:ln w="19050" cap="flat" cmpd="sng" algn="ctr">
          <a:solidFill>
            <a:srgbClr val="418AB3"/>
          </a:solidFill>
          <a:prstDash val="solid"/>
        </a:ln>
        <a:effectLst/>
      </dgm:spPr>
      <dgm:t>
        <a:bodyPr/>
        <a:lstStyle/>
        <a:p>
          <a:pPr>
            <a:buNone/>
          </a:pPr>
          <a:r>
            <a:rPr lang="en-US" sz="2000" b="1" dirty="0">
              <a:solidFill>
                <a:srgbClr val="000000"/>
              </a:solidFill>
              <a:latin typeface="Times New Roman" panose="02020603050405020304" pitchFamily="18" charset="0"/>
              <a:ea typeface="+mn-ea"/>
              <a:cs typeface="Times New Roman" panose="02020603050405020304" pitchFamily="18" charset="0"/>
            </a:rPr>
            <a:t>Piedmont Natural Gas Share the Warmth</a:t>
          </a:r>
          <a:endParaRPr lang="en-US" sz="2000" dirty="0">
            <a:solidFill>
              <a:srgbClr val="000000"/>
            </a:solidFill>
            <a:latin typeface="Times New Roman" panose="02020603050405020304" pitchFamily="18" charset="0"/>
            <a:ea typeface="+mn-ea"/>
            <a:cs typeface="Times New Roman" panose="02020603050405020304" pitchFamily="18" charset="0"/>
          </a:endParaRPr>
        </a:p>
      </dgm:t>
    </dgm:pt>
    <dgm:pt modelId="{FBFDD641-1D3A-4BD3-BF5C-BF1758F3119C}" type="parTrans" cxnId="{B4091E79-E919-4E15-885E-A7B13B21A8E5}">
      <dgm:prSet/>
      <dgm:spPr/>
      <dgm:t>
        <a:bodyPr/>
        <a:lstStyle/>
        <a:p>
          <a:endParaRPr lang="en-US"/>
        </a:p>
      </dgm:t>
    </dgm:pt>
    <dgm:pt modelId="{9C40A67B-0A25-48BC-BBA5-C5174AFE41D0}" type="sibTrans" cxnId="{B4091E79-E919-4E15-885E-A7B13B21A8E5}">
      <dgm:prSet/>
      <dgm:spPr/>
      <dgm:t>
        <a:bodyPr/>
        <a:lstStyle/>
        <a:p>
          <a:endParaRPr lang="en-US"/>
        </a:p>
      </dgm:t>
    </dgm:pt>
    <dgm:pt modelId="{6EE1D77E-3E10-4FE4-808D-F7D9E3962DF6}">
      <dgm:prSet custT="1"/>
      <dgm:spPr>
        <a:xfrm>
          <a:off x="5872149" y="1011089"/>
          <a:ext cx="2514976" cy="1348119"/>
        </a:xfrm>
        <a:prstGeom prst="roundRect">
          <a:avLst/>
        </a:prstGeom>
        <a:solidFill>
          <a:srgbClr val="FFFFFF"/>
        </a:solidFill>
        <a:ln w="19050" cap="flat" cmpd="sng" algn="ctr">
          <a:solidFill>
            <a:srgbClr val="418AB3"/>
          </a:solidFill>
          <a:prstDash val="solid"/>
        </a:ln>
        <a:effectLst/>
      </dgm:spPr>
      <dgm:t>
        <a:bodyPr/>
        <a:lstStyle/>
        <a:p>
          <a:pPr>
            <a:buNone/>
          </a:pPr>
          <a:r>
            <a:rPr lang="en-US" sz="2000" b="1" dirty="0">
              <a:solidFill>
                <a:srgbClr val="000000"/>
              </a:solidFill>
              <a:latin typeface="Times New Roman" panose="02020603050405020304" pitchFamily="18" charset="0"/>
              <a:ea typeface="+mn-ea"/>
              <a:cs typeface="Times New Roman" panose="02020603050405020304" pitchFamily="18" charset="0"/>
            </a:rPr>
            <a:t>Wake Electric Round Up</a:t>
          </a:r>
          <a:endParaRPr lang="en-US" sz="2000" dirty="0">
            <a:solidFill>
              <a:srgbClr val="000000"/>
            </a:solidFill>
            <a:latin typeface="Times New Roman" panose="02020603050405020304" pitchFamily="18" charset="0"/>
            <a:ea typeface="+mn-ea"/>
            <a:cs typeface="Times New Roman" panose="02020603050405020304" pitchFamily="18" charset="0"/>
          </a:endParaRPr>
        </a:p>
      </dgm:t>
    </dgm:pt>
    <dgm:pt modelId="{022261A9-9790-4E10-AFED-A4D33891FD33}" type="parTrans" cxnId="{3EA0C8FC-DB13-4741-8D49-942CB76EC339}">
      <dgm:prSet/>
      <dgm:spPr/>
      <dgm:t>
        <a:bodyPr/>
        <a:lstStyle/>
        <a:p>
          <a:endParaRPr lang="en-US"/>
        </a:p>
      </dgm:t>
    </dgm:pt>
    <dgm:pt modelId="{B2AF74EB-AEA1-4636-BAC5-840855553EED}" type="sibTrans" cxnId="{3EA0C8FC-DB13-4741-8D49-942CB76EC339}">
      <dgm:prSet/>
      <dgm:spPr/>
      <dgm:t>
        <a:bodyPr/>
        <a:lstStyle/>
        <a:p>
          <a:endParaRPr lang="en-US"/>
        </a:p>
      </dgm:t>
    </dgm:pt>
    <dgm:pt modelId="{79DB3B08-AA29-47C6-B4DF-DD1BD9410264}">
      <dgm:prSet custT="1"/>
      <dgm:spPr>
        <a:xfrm>
          <a:off x="8806289" y="1011089"/>
          <a:ext cx="2514976" cy="1348119"/>
        </a:xfrm>
        <a:prstGeom prst="roundRect">
          <a:avLst/>
        </a:prstGeom>
        <a:solidFill>
          <a:srgbClr val="FFFFFF"/>
        </a:solidFill>
        <a:ln w="19050" cap="flat" cmpd="sng" algn="ctr">
          <a:solidFill>
            <a:srgbClr val="418AB3"/>
          </a:solidFill>
          <a:prstDash val="solid"/>
        </a:ln>
        <a:effectLst/>
      </dgm:spPr>
      <dgm:t>
        <a:bodyPr/>
        <a:lstStyle/>
        <a:p>
          <a:pPr>
            <a:buNone/>
          </a:pPr>
          <a:r>
            <a:rPr lang="en-US" sz="1800" b="1" dirty="0">
              <a:solidFill>
                <a:srgbClr val="000000"/>
              </a:solidFill>
              <a:latin typeface="Times New Roman" panose="02020603050405020304" pitchFamily="18" charset="0"/>
              <a:ea typeface="+mn-ea"/>
              <a:cs typeface="Times New Roman" panose="02020603050405020304" pitchFamily="18" charset="0"/>
            </a:rPr>
            <a:t>Haywood Electric Helping Each Member Cope</a:t>
          </a:r>
          <a:endParaRPr lang="en-US" sz="1800" dirty="0">
            <a:solidFill>
              <a:srgbClr val="000000"/>
            </a:solidFill>
            <a:latin typeface="Times New Roman" panose="02020603050405020304" pitchFamily="18" charset="0"/>
            <a:ea typeface="+mn-ea"/>
            <a:cs typeface="Times New Roman" panose="02020603050405020304" pitchFamily="18" charset="0"/>
          </a:endParaRPr>
        </a:p>
      </dgm:t>
    </dgm:pt>
    <dgm:pt modelId="{671C221E-CD8C-425B-8136-431B6AEB3F2A}" type="parTrans" cxnId="{C314AD0F-DF34-4F7B-ACB3-4DC34188779A}">
      <dgm:prSet/>
      <dgm:spPr/>
      <dgm:t>
        <a:bodyPr/>
        <a:lstStyle/>
        <a:p>
          <a:endParaRPr lang="en-US"/>
        </a:p>
      </dgm:t>
    </dgm:pt>
    <dgm:pt modelId="{3640D93D-CAD8-477A-AE26-11621CF7C80C}" type="sibTrans" cxnId="{C314AD0F-DF34-4F7B-ACB3-4DC34188779A}">
      <dgm:prSet/>
      <dgm:spPr/>
      <dgm:t>
        <a:bodyPr/>
        <a:lstStyle/>
        <a:p>
          <a:endParaRPr lang="en-US"/>
        </a:p>
      </dgm:t>
    </dgm:pt>
    <dgm:pt modelId="{8C126090-6972-49E9-B810-D0FD3052A176}" type="pres">
      <dgm:prSet presAssocID="{88561032-608A-4C07-924B-2C7FBB433D61}" presName="CompostProcess" presStyleCnt="0">
        <dgm:presLayoutVars>
          <dgm:dir/>
          <dgm:resizeHandles val="exact"/>
        </dgm:presLayoutVars>
      </dgm:prSet>
      <dgm:spPr/>
    </dgm:pt>
    <dgm:pt modelId="{1CAE130D-C069-4D17-B619-C69A6A47D8D1}" type="pres">
      <dgm:prSet presAssocID="{88561032-608A-4C07-924B-2C7FBB433D61}" presName="arrow" presStyleLbl="bgShp" presStyleIdx="0" presStyleCnt="1" custScaleX="117647"/>
      <dgm:spPr>
        <a:xfrm>
          <a:off x="849385" y="0"/>
          <a:ext cx="9626366" cy="3370299"/>
        </a:xfrm>
        <a:prstGeom prst="rightArrow">
          <a:avLst/>
        </a:prstGeom>
        <a:solidFill>
          <a:srgbClr val="418AB3">
            <a:tint val="40000"/>
            <a:hueOff val="0"/>
            <a:satOff val="0"/>
            <a:lumOff val="0"/>
            <a:alphaOff val="0"/>
          </a:srgbClr>
        </a:solidFill>
        <a:ln>
          <a:noFill/>
        </a:ln>
        <a:effectLst/>
      </dgm:spPr>
    </dgm:pt>
    <dgm:pt modelId="{218DB931-7C7A-4749-938B-B196504A7057}" type="pres">
      <dgm:prSet presAssocID="{88561032-608A-4C07-924B-2C7FBB433D61}" presName="linearProcess" presStyleCnt="0"/>
      <dgm:spPr/>
    </dgm:pt>
    <dgm:pt modelId="{1E9AACCF-8CD7-4651-9A9B-B5E3643BB1B0}" type="pres">
      <dgm:prSet presAssocID="{A049ADC9-2FCC-45CB-8495-D0988F229FBE}" presName="textNode" presStyleLbl="node1" presStyleIdx="0" presStyleCnt="4" custLinFactNeighborX="14485" custLinFactNeighborY="-1126">
        <dgm:presLayoutVars>
          <dgm:bulletEnabled val="1"/>
        </dgm:presLayoutVars>
      </dgm:prSet>
      <dgm:spPr/>
    </dgm:pt>
    <dgm:pt modelId="{EA725D48-C440-41A5-918A-A5586A1B5122}" type="pres">
      <dgm:prSet presAssocID="{624ADEC4-1FE6-40EA-A6C4-E204D4A2DBE2}" presName="sibTrans" presStyleCnt="0"/>
      <dgm:spPr/>
    </dgm:pt>
    <dgm:pt modelId="{03501971-30D2-4738-8996-C132879B3159}" type="pres">
      <dgm:prSet presAssocID="{27E546B9-1018-46FC-A572-7AEC44A1AD62}" presName="textNode" presStyleLbl="node1" presStyleIdx="1" presStyleCnt="4">
        <dgm:presLayoutVars>
          <dgm:bulletEnabled val="1"/>
        </dgm:presLayoutVars>
      </dgm:prSet>
      <dgm:spPr/>
    </dgm:pt>
    <dgm:pt modelId="{676188F3-3F55-45FF-82A5-32E9FDF23D44}" type="pres">
      <dgm:prSet presAssocID="{9C40A67B-0A25-48BC-BBA5-C5174AFE41D0}" presName="sibTrans" presStyleCnt="0"/>
      <dgm:spPr/>
    </dgm:pt>
    <dgm:pt modelId="{BBE16A1C-9EE9-410F-9328-BF321D287227}" type="pres">
      <dgm:prSet presAssocID="{6EE1D77E-3E10-4FE4-808D-F7D9E3962DF6}" presName="textNode" presStyleLbl="node1" presStyleIdx="2" presStyleCnt="4">
        <dgm:presLayoutVars>
          <dgm:bulletEnabled val="1"/>
        </dgm:presLayoutVars>
      </dgm:prSet>
      <dgm:spPr/>
    </dgm:pt>
    <dgm:pt modelId="{D8578D9A-7844-4DC7-8AB5-5F0FBAB5F4CD}" type="pres">
      <dgm:prSet presAssocID="{B2AF74EB-AEA1-4636-BAC5-840855553EED}" presName="sibTrans" presStyleCnt="0"/>
      <dgm:spPr/>
    </dgm:pt>
    <dgm:pt modelId="{F51FA3E9-2BE3-404D-9CCA-2E0E9CD0A0BC}" type="pres">
      <dgm:prSet presAssocID="{79DB3B08-AA29-47C6-B4DF-DD1BD9410264}" presName="textNode" presStyleLbl="node1" presStyleIdx="3" presStyleCnt="4">
        <dgm:presLayoutVars>
          <dgm:bulletEnabled val="1"/>
        </dgm:presLayoutVars>
      </dgm:prSet>
      <dgm:spPr/>
    </dgm:pt>
  </dgm:ptLst>
  <dgm:cxnLst>
    <dgm:cxn modelId="{C314AD0F-DF34-4F7B-ACB3-4DC34188779A}" srcId="{88561032-608A-4C07-924B-2C7FBB433D61}" destId="{79DB3B08-AA29-47C6-B4DF-DD1BD9410264}" srcOrd="3" destOrd="0" parTransId="{671C221E-CD8C-425B-8136-431B6AEB3F2A}" sibTransId="{3640D93D-CAD8-477A-AE26-11621CF7C80C}"/>
    <dgm:cxn modelId="{DB4FF343-BF8C-40C6-A7C4-F153D411E8C9}" type="presOf" srcId="{88561032-608A-4C07-924B-2C7FBB433D61}" destId="{8C126090-6972-49E9-B810-D0FD3052A176}" srcOrd="0" destOrd="0" presId="urn:microsoft.com/office/officeart/2005/8/layout/hProcess9"/>
    <dgm:cxn modelId="{B4091E79-E919-4E15-885E-A7B13B21A8E5}" srcId="{88561032-608A-4C07-924B-2C7FBB433D61}" destId="{27E546B9-1018-46FC-A572-7AEC44A1AD62}" srcOrd="1" destOrd="0" parTransId="{FBFDD641-1D3A-4BD3-BF5C-BF1758F3119C}" sibTransId="{9C40A67B-0A25-48BC-BBA5-C5174AFE41D0}"/>
    <dgm:cxn modelId="{80825A5A-D417-498D-8F0F-9AF184094870}" type="presOf" srcId="{A049ADC9-2FCC-45CB-8495-D0988F229FBE}" destId="{1E9AACCF-8CD7-4651-9A9B-B5E3643BB1B0}" srcOrd="0" destOrd="0" presId="urn:microsoft.com/office/officeart/2005/8/layout/hProcess9"/>
    <dgm:cxn modelId="{A52C0080-8B73-4957-BF7A-A2C7725A9021}" type="presOf" srcId="{79DB3B08-AA29-47C6-B4DF-DD1BD9410264}" destId="{F51FA3E9-2BE3-404D-9CCA-2E0E9CD0A0BC}" srcOrd="0" destOrd="0" presId="urn:microsoft.com/office/officeart/2005/8/layout/hProcess9"/>
    <dgm:cxn modelId="{49DA1083-F753-46A2-B9B1-88D5BA2A3527}" type="presOf" srcId="{6EE1D77E-3E10-4FE4-808D-F7D9E3962DF6}" destId="{BBE16A1C-9EE9-410F-9328-BF321D287227}" srcOrd="0" destOrd="0" presId="urn:microsoft.com/office/officeart/2005/8/layout/hProcess9"/>
    <dgm:cxn modelId="{37AB65B9-9CDA-4BCE-96FE-3BACBF457BFC}" type="presOf" srcId="{27E546B9-1018-46FC-A572-7AEC44A1AD62}" destId="{03501971-30D2-4738-8996-C132879B3159}" srcOrd="0" destOrd="0" presId="urn:microsoft.com/office/officeart/2005/8/layout/hProcess9"/>
    <dgm:cxn modelId="{3A6C0AC1-23F7-43B8-A43A-BEE44C9AECC9}" srcId="{88561032-608A-4C07-924B-2C7FBB433D61}" destId="{A049ADC9-2FCC-45CB-8495-D0988F229FBE}" srcOrd="0" destOrd="0" parTransId="{9E40C433-92CB-4B96-96E5-7FD8438B5D0A}" sibTransId="{624ADEC4-1FE6-40EA-A6C4-E204D4A2DBE2}"/>
    <dgm:cxn modelId="{3EA0C8FC-DB13-4741-8D49-942CB76EC339}" srcId="{88561032-608A-4C07-924B-2C7FBB433D61}" destId="{6EE1D77E-3E10-4FE4-808D-F7D9E3962DF6}" srcOrd="2" destOrd="0" parTransId="{022261A9-9790-4E10-AFED-A4D33891FD33}" sibTransId="{B2AF74EB-AEA1-4636-BAC5-840855553EED}"/>
    <dgm:cxn modelId="{345E4651-B340-4C18-B79C-326651495AF8}" type="presParOf" srcId="{8C126090-6972-49E9-B810-D0FD3052A176}" destId="{1CAE130D-C069-4D17-B619-C69A6A47D8D1}" srcOrd="0" destOrd="0" presId="urn:microsoft.com/office/officeart/2005/8/layout/hProcess9"/>
    <dgm:cxn modelId="{BE9414EB-4A5A-4E02-AD48-C8DD441F0ADD}" type="presParOf" srcId="{8C126090-6972-49E9-B810-D0FD3052A176}" destId="{218DB931-7C7A-4749-938B-B196504A7057}" srcOrd="1" destOrd="0" presId="urn:microsoft.com/office/officeart/2005/8/layout/hProcess9"/>
    <dgm:cxn modelId="{312EAB15-84E9-408A-8FB9-195665760581}" type="presParOf" srcId="{218DB931-7C7A-4749-938B-B196504A7057}" destId="{1E9AACCF-8CD7-4651-9A9B-B5E3643BB1B0}" srcOrd="0" destOrd="0" presId="urn:microsoft.com/office/officeart/2005/8/layout/hProcess9"/>
    <dgm:cxn modelId="{EAB40AD0-B6DC-4340-B516-7CD5F21DE3AD}" type="presParOf" srcId="{218DB931-7C7A-4749-938B-B196504A7057}" destId="{EA725D48-C440-41A5-918A-A5586A1B5122}" srcOrd="1" destOrd="0" presId="urn:microsoft.com/office/officeart/2005/8/layout/hProcess9"/>
    <dgm:cxn modelId="{C66FF8DF-5D1C-4BE8-AC70-2E72EE3FBD7B}" type="presParOf" srcId="{218DB931-7C7A-4749-938B-B196504A7057}" destId="{03501971-30D2-4738-8996-C132879B3159}" srcOrd="2" destOrd="0" presId="urn:microsoft.com/office/officeart/2005/8/layout/hProcess9"/>
    <dgm:cxn modelId="{EB3554A5-94DC-4FA8-BA2B-9F21D9BA377D}" type="presParOf" srcId="{218DB931-7C7A-4749-938B-B196504A7057}" destId="{676188F3-3F55-45FF-82A5-32E9FDF23D44}" srcOrd="3" destOrd="0" presId="urn:microsoft.com/office/officeart/2005/8/layout/hProcess9"/>
    <dgm:cxn modelId="{500DD094-E719-4452-88C6-FFC93C608D26}" type="presParOf" srcId="{218DB931-7C7A-4749-938B-B196504A7057}" destId="{BBE16A1C-9EE9-410F-9328-BF321D287227}" srcOrd="4" destOrd="0" presId="urn:microsoft.com/office/officeart/2005/8/layout/hProcess9"/>
    <dgm:cxn modelId="{7FCFFCC5-06FD-4F81-9EDA-EF3A5E057B6A}" type="presParOf" srcId="{218DB931-7C7A-4749-938B-B196504A7057}" destId="{D8578D9A-7844-4DC7-8AB5-5F0FBAB5F4CD}" srcOrd="5" destOrd="0" presId="urn:microsoft.com/office/officeart/2005/8/layout/hProcess9"/>
    <dgm:cxn modelId="{1D423B95-042D-44C0-B46A-3E726932DF40}" type="presParOf" srcId="{218DB931-7C7A-4749-938B-B196504A7057}" destId="{F51FA3E9-2BE3-404D-9CCA-2E0E9CD0A0B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836939-264B-4716-A162-45C78ABEC0A6}"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8EDFAF93-3168-4CDF-89F0-6EB6D869C640}">
      <dgm:prSet phldrT="[Text]" custT="1"/>
      <dgm:spPr/>
      <dgm:t>
        <a:bodyPr/>
        <a:lstStyle/>
        <a:p>
          <a:pPr algn="ctr"/>
          <a:r>
            <a:rPr lang="en-US" sz="1600" dirty="0"/>
            <a:t>1. After taking the application, enter estimated amount approved for energy </a:t>
          </a:r>
        </a:p>
      </dgm:t>
    </dgm:pt>
    <dgm:pt modelId="{A9976F8D-6AD2-4C49-8E2A-F7FBFEC4C260}" type="parTrans" cxnId="{BA0B7236-8E6D-4F12-98CC-27C1FF2837B8}">
      <dgm:prSet/>
      <dgm:spPr/>
      <dgm:t>
        <a:bodyPr/>
        <a:lstStyle/>
        <a:p>
          <a:endParaRPr lang="en-US"/>
        </a:p>
      </dgm:t>
    </dgm:pt>
    <dgm:pt modelId="{D0EC4234-FFD9-4B8C-B79E-6E8E356E8866}" type="sibTrans" cxnId="{BA0B7236-8E6D-4F12-98CC-27C1FF2837B8}">
      <dgm:prSet/>
      <dgm:spPr/>
      <dgm:t>
        <a:bodyPr/>
        <a:lstStyle/>
        <a:p>
          <a:endParaRPr lang="en-US" dirty="0"/>
        </a:p>
      </dgm:t>
    </dgm:pt>
    <dgm:pt modelId="{F7382718-A4F4-43E8-9508-24B265E4F466}">
      <dgm:prSet phldrT="[Text]" custT="1"/>
      <dgm:spPr/>
      <dgm:t>
        <a:bodyPr/>
        <a:lstStyle/>
        <a:p>
          <a:r>
            <a:rPr lang="en-US" sz="1600" dirty="0"/>
            <a:t>2. Process and authorize the application</a:t>
          </a:r>
        </a:p>
      </dgm:t>
    </dgm:pt>
    <dgm:pt modelId="{DB99279B-4C37-4D83-8125-2AD83E2D1BFF}" type="parTrans" cxnId="{A8986526-2408-4579-A7D2-5D32EF0AA546}">
      <dgm:prSet/>
      <dgm:spPr/>
      <dgm:t>
        <a:bodyPr/>
        <a:lstStyle/>
        <a:p>
          <a:endParaRPr lang="en-US"/>
        </a:p>
      </dgm:t>
    </dgm:pt>
    <dgm:pt modelId="{170FFBDD-0515-4D11-9EA2-6CB7E5B3884E}" type="sibTrans" cxnId="{A8986526-2408-4579-A7D2-5D32EF0AA546}">
      <dgm:prSet/>
      <dgm:spPr/>
      <dgm:t>
        <a:bodyPr/>
        <a:lstStyle/>
        <a:p>
          <a:endParaRPr lang="en-US" dirty="0"/>
        </a:p>
      </dgm:t>
    </dgm:pt>
    <dgm:pt modelId="{6C1CE101-547D-49AC-BA48-3CDC4D3AE461}">
      <dgm:prSet phldrT="[Text]" custT="1"/>
      <dgm:spPr/>
      <dgm:t>
        <a:bodyPr/>
        <a:lstStyle/>
        <a:p>
          <a:pPr algn="ctr"/>
          <a:r>
            <a:rPr lang="en-US" sz="1600" dirty="0"/>
            <a:t>3. When the invoice is received, put the application on a </a:t>
          </a:r>
          <a:r>
            <a:rPr lang="en-US" sz="1600" i="1" dirty="0"/>
            <a:t>Payment Request</a:t>
          </a:r>
        </a:p>
      </dgm:t>
    </dgm:pt>
    <dgm:pt modelId="{59CF5CB4-01FF-4FFF-9246-4432ABD73CE0}" type="parTrans" cxnId="{B70C608B-61F1-4AFA-BD0E-BEF04B61C477}">
      <dgm:prSet/>
      <dgm:spPr/>
      <dgm:t>
        <a:bodyPr/>
        <a:lstStyle/>
        <a:p>
          <a:endParaRPr lang="en-US"/>
        </a:p>
      </dgm:t>
    </dgm:pt>
    <dgm:pt modelId="{C974F7E0-44A4-432E-BB21-F4715496B869}" type="sibTrans" cxnId="{B70C608B-61F1-4AFA-BD0E-BEF04B61C477}">
      <dgm:prSet/>
      <dgm:spPr/>
      <dgm:t>
        <a:bodyPr/>
        <a:lstStyle/>
        <a:p>
          <a:endParaRPr lang="en-US" dirty="0"/>
        </a:p>
      </dgm:t>
    </dgm:pt>
    <dgm:pt modelId="{A2CF9FB4-A7D4-4C74-80D0-0D41234EA579}">
      <dgm:prSet phldrT="[Text]" custT="1"/>
      <dgm:spPr/>
      <dgm:t>
        <a:bodyPr/>
        <a:lstStyle/>
        <a:p>
          <a:pPr algn="ctr"/>
          <a:r>
            <a:rPr lang="en-US" sz="1600" dirty="0"/>
            <a:t>4. Edit the crisis amount on application and confirm the changes</a:t>
          </a:r>
        </a:p>
      </dgm:t>
    </dgm:pt>
    <dgm:pt modelId="{45ABED77-7C0F-49DB-99D4-6C60F3BF4A96}" type="parTrans" cxnId="{A2605124-0184-4258-8078-EEDD11073081}">
      <dgm:prSet/>
      <dgm:spPr/>
      <dgm:t>
        <a:bodyPr/>
        <a:lstStyle/>
        <a:p>
          <a:endParaRPr lang="en-US"/>
        </a:p>
      </dgm:t>
    </dgm:pt>
    <dgm:pt modelId="{F4A337F5-5E52-4A89-8B44-3C00E67A52AC}" type="sibTrans" cxnId="{A2605124-0184-4258-8078-EEDD11073081}">
      <dgm:prSet/>
      <dgm:spPr/>
      <dgm:t>
        <a:bodyPr/>
        <a:lstStyle/>
        <a:p>
          <a:endParaRPr lang="en-US" dirty="0"/>
        </a:p>
      </dgm:t>
    </dgm:pt>
    <dgm:pt modelId="{E49BF2B1-AA88-4881-B443-9AAD753C4B4D}" type="pres">
      <dgm:prSet presAssocID="{82836939-264B-4716-A162-45C78ABEC0A6}" presName="outerComposite" presStyleCnt="0">
        <dgm:presLayoutVars>
          <dgm:chMax val="5"/>
          <dgm:dir/>
          <dgm:resizeHandles val="exact"/>
        </dgm:presLayoutVars>
      </dgm:prSet>
      <dgm:spPr/>
    </dgm:pt>
    <dgm:pt modelId="{224A7F05-5922-425A-8E83-A726AAF4FAAD}" type="pres">
      <dgm:prSet presAssocID="{82836939-264B-4716-A162-45C78ABEC0A6}" presName="dummyMaxCanvas" presStyleCnt="0">
        <dgm:presLayoutVars/>
      </dgm:prSet>
      <dgm:spPr/>
    </dgm:pt>
    <dgm:pt modelId="{1DB12EDC-0D02-4508-9D7C-8EB2D2C80281}" type="pres">
      <dgm:prSet presAssocID="{82836939-264B-4716-A162-45C78ABEC0A6}" presName="FourNodes_1" presStyleLbl="node1" presStyleIdx="0" presStyleCnt="4">
        <dgm:presLayoutVars>
          <dgm:bulletEnabled val="1"/>
        </dgm:presLayoutVars>
      </dgm:prSet>
      <dgm:spPr/>
    </dgm:pt>
    <dgm:pt modelId="{DF3AD210-EA24-43BF-813E-FA73551E0357}" type="pres">
      <dgm:prSet presAssocID="{82836939-264B-4716-A162-45C78ABEC0A6}" presName="FourNodes_2" presStyleLbl="node1" presStyleIdx="1" presStyleCnt="4">
        <dgm:presLayoutVars>
          <dgm:bulletEnabled val="1"/>
        </dgm:presLayoutVars>
      </dgm:prSet>
      <dgm:spPr/>
    </dgm:pt>
    <dgm:pt modelId="{14AB530C-4E00-4F3C-86D9-F9D0C6D698E9}" type="pres">
      <dgm:prSet presAssocID="{82836939-264B-4716-A162-45C78ABEC0A6}" presName="FourNodes_3" presStyleLbl="node1" presStyleIdx="2" presStyleCnt="4">
        <dgm:presLayoutVars>
          <dgm:bulletEnabled val="1"/>
        </dgm:presLayoutVars>
      </dgm:prSet>
      <dgm:spPr/>
    </dgm:pt>
    <dgm:pt modelId="{22BFB7E7-C206-4BB3-BFF1-084D9C2BF6E1}" type="pres">
      <dgm:prSet presAssocID="{82836939-264B-4716-A162-45C78ABEC0A6}" presName="FourNodes_4" presStyleLbl="node1" presStyleIdx="3" presStyleCnt="4">
        <dgm:presLayoutVars>
          <dgm:bulletEnabled val="1"/>
        </dgm:presLayoutVars>
      </dgm:prSet>
      <dgm:spPr/>
    </dgm:pt>
    <dgm:pt modelId="{240D487B-1524-4E0A-B55D-BA68F0B8986A}" type="pres">
      <dgm:prSet presAssocID="{82836939-264B-4716-A162-45C78ABEC0A6}" presName="FourConn_1-2" presStyleLbl="fgAccFollowNode1" presStyleIdx="0" presStyleCnt="3">
        <dgm:presLayoutVars>
          <dgm:bulletEnabled val="1"/>
        </dgm:presLayoutVars>
      </dgm:prSet>
      <dgm:spPr/>
    </dgm:pt>
    <dgm:pt modelId="{5AE94887-9FDC-43D0-81A3-6CEE692DA4F2}" type="pres">
      <dgm:prSet presAssocID="{82836939-264B-4716-A162-45C78ABEC0A6}" presName="FourConn_2-3" presStyleLbl="fgAccFollowNode1" presStyleIdx="1" presStyleCnt="3">
        <dgm:presLayoutVars>
          <dgm:bulletEnabled val="1"/>
        </dgm:presLayoutVars>
      </dgm:prSet>
      <dgm:spPr/>
    </dgm:pt>
    <dgm:pt modelId="{42961891-32F4-423A-942A-E7C6C372C221}" type="pres">
      <dgm:prSet presAssocID="{82836939-264B-4716-A162-45C78ABEC0A6}" presName="FourConn_3-4" presStyleLbl="fgAccFollowNode1" presStyleIdx="2" presStyleCnt="3">
        <dgm:presLayoutVars>
          <dgm:bulletEnabled val="1"/>
        </dgm:presLayoutVars>
      </dgm:prSet>
      <dgm:spPr/>
    </dgm:pt>
    <dgm:pt modelId="{8F0D1D59-8C08-44F9-BE4D-16FF3AECBB10}" type="pres">
      <dgm:prSet presAssocID="{82836939-264B-4716-A162-45C78ABEC0A6}" presName="FourNodes_1_text" presStyleLbl="node1" presStyleIdx="3" presStyleCnt="4">
        <dgm:presLayoutVars>
          <dgm:bulletEnabled val="1"/>
        </dgm:presLayoutVars>
      </dgm:prSet>
      <dgm:spPr/>
    </dgm:pt>
    <dgm:pt modelId="{D564E683-DFC0-42C5-BD5C-CFA775E19C73}" type="pres">
      <dgm:prSet presAssocID="{82836939-264B-4716-A162-45C78ABEC0A6}" presName="FourNodes_2_text" presStyleLbl="node1" presStyleIdx="3" presStyleCnt="4">
        <dgm:presLayoutVars>
          <dgm:bulletEnabled val="1"/>
        </dgm:presLayoutVars>
      </dgm:prSet>
      <dgm:spPr/>
    </dgm:pt>
    <dgm:pt modelId="{8A0E69A7-8521-4D8E-AABB-80C17AB2ED30}" type="pres">
      <dgm:prSet presAssocID="{82836939-264B-4716-A162-45C78ABEC0A6}" presName="FourNodes_3_text" presStyleLbl="node1" presStyleIdx="3" presStyleCnt="4">
        <dgm:presLayoutVars>
          <dgm:bulletEnabled val="1"/>
        </dgm:presLayoutVars>
      </dgm:prSet>
      <dgm:spPr/>
    </dgm:pt>
    <dgm:pt modelId="{6F4E294B-D3E8-495C-88A9-8637D027F58C}" type="pres">
      <dgm:prSet presAssocID="{82836939-264B-4716-A162-45C78ABEC0A6}" presName="FourNodes_4_text" presStyleLbl="node1" presStyleIdx="3" presStyleCnt="4">
        <dgm:presLayoutVars>
          <dgm:bulletEnabled val="1"/>
        </dgm:presLayoutVars>
      </dgm:prSet>
      <dgm:spPr/>
    </dgm:pt>
  </dgm:ptLst>
  <dgm:cxnLst>
    <dgm:cxn modelId="{CDB55804-2C03-44C1-B7E2-518B65F447FA}" type="presOf" srcId="{8EDFAF93-3168-4CDF-89F0-6EB6D869C640}" destId="{1DB12EDC-0D02-4508-9D7C-8EB2D2C80281}" srcOrd="0" destOrd="0" presId="urn:microsoft.com/office/officeart/2005/8/layout/vProcess5"/>
    <dgm:cxn modelId="{3C0CF309-3E54-4786-B45E-EB24A03DDCD4}" type="presOf" srcId="{F7382718-A4F4-43E8-9508-24B265E4F466}" destId="{D564E683-DFC0-42C5-BD5C-CFA775E19C73}" srcOrd="1" destOrd="0" presId="urn:microsoft.com/office/officeart/2005/8/layout/vProcess5"/>
    <dgm:cxn modelId="{A2605124-0184-4258-8078-EEDD11073081}" srcId="{82836939-264B-4716-A162-45C78ABEC0A6}" destId="{A2CF9FB4-A7D4-4C74-80D0-0D41234EA579}" srcOrd="3" destOrd="0" parTransId="{45ABED77-7C0F-49DB-99D4-6C60F3BF4A96}" sibTransId="{F4A337F5-5E52-4A89-8B44-3C00E67A52AC}"/>
    <dgm:cxn modelId="{A8986526-2408-4579-A7D2-5D32EF0AA546}" srcId="{82836939-264B-4716-A162-45C78ABEC0A6}" destId="{F7382718-A4F4-43E8-9508-24B265E4F466}" srcOrd="1" destOrd="0" parTransId="{DB99279B-4C37-4D83-8125-2AD83E2D1BFF}" sibTransId="{170FFBDD-0515-4D11-9EA2-6CB7E5B3884E}"/>
    <dgm:cxn modelId="{4B9EAC2E-CDDC-4473-8FD5-ED0EDEFB15EF}" type="presOf" srcId="{C974F7E0-44A4-432E-BB21-F4715496B869}" destId="{42961891-32F4-423A-942A-E7C6C372C221}" srcOrd="0" destOrd="0" presId="urn:microsoft.com/office/officeart/2005/8/layout/vProcess5"/>
    <dgm:cxn modelId="{BA0B7236-8E6D-4F12-98CC-27C1FF2837B8}" srcId="{82836939-264B-4716-A162-45C78ABEC0A6}" destId="{8EDFAF93-3168-4CDF-89F0-6EB6D869C640}" srcOrd="0" destOrd="0" parTransId="{A9976F8D-6AD2-4C49-8E2A-F7FBFEC4C260}" sibTransId="{D0EC4234-FFD9-4B8C-B79E-6E8E356E8866}"/>
    <dgm:cxn modelId="{0EB4453F-7952-4896-9563-4BF50FE389BE}" type="presOf" srcId="{170FFBDD-0515-4D11-9EA2-6CB7E5B3884E}" destId="{5AE94887-9FDC-43D0-81A3-6CEE692DA4F2}" srcOrd="0" destOrd="0" presId="urn:microsoft.com/office/officeart/2005/8/layout/vProcess5"/>
    <dgm:cxn modelId="{578DAE60-9C4B-4172-B39B-61D16B3C2247}" type="presOf" srcId="{6C1CE101-547D-49AC-BA48-3CDC4D3AE461}" destId="{14AB530C-4E00-4F3C-86D9-F9D0C6D698E9}" srcOrd="0" destOrd="0" presId="urn:microsoft.com/office/officeart/2005/8/layout/vProcess5"/>
    <dgm:cxn modelId="{04965141-C33F-4666-B616-B01DA1FD6E2A}" type="presOf" srcId="{8EDFAF93-3168-4CDF-89F0-6EB6D869C640}" destId="{8F0D1D59-8C08-44F9-BE4D-16FF3AECBB10}" srcOrd="1" destOrd="0" presId="urn:microsoft.com/office/officeart/2005/8/layout/vProcess5"/>
    <dgm:cxn modelId="{8A655242-07FF-41E8-ADA5-FBB794F1E677}" type="presOf" srcId="{A2CF9FB4-A7D4-4C74-80D0-0D41234EA579}" destId="{22BFB7E7-C206-4BB3-BFF1-084D9C2BF6E1}" srcOrd="0" destOrd="0" presId="urn:microsoft.com/office/officeart/2005/8/layout/vProcess5"/>
    <dgm:cxn modelId="{8ECC2946-9E08-4B75-AF00-2C1F8AD71671}" type="presOf" srcId="{A2CF9FB4-A7D4-4C74-80D0-0D41234EA579}" destId="{6F4E294B-D3E8-495C-88A9-8637D027F58C}" srcOrd="1" destOrd="0" presId="urn:microsoft.com/office/officeart/2005/8/layout/vProcess5"/>
    <dgm:cxn modelId="{B70C608B-61F1-4AFA-BD0E-BEF04B61C477}" srcId="{82836939-264B-4716-A162-45C78ABEC0A6}" destId="{6C1CE101-547D-49AC-BA48-3CDC4D3AE461}" srcOrd="2" destOrd="0" parTransId="{59CF5CB4-01FF-4FFF-9246-4432ABD73CE0}" sibTransId="{C974F7E0-44A4-432E-BB21-F4715496B869}"/>
    <dgm:cxn modelId="{17BED09D-BDF1-4831-A9AA-19F812E862E3}" type="presOf" srcId="{82836939-264B-4716-A162-45C78ABEC0A6}" destId="{E49BF2B1-AA88-4881-B443-9AAD753C4B4D}" srcOrd="0" destOrd="0" presId="urn:microsoft.com/office/officeart/2005/8/layout/vProcess5"/>
    <dgm:cxn modelId="{27C73DA3-6EFF-4B14-9999-62652E478F45}" type="presOf" srcId="{D0EC4234-FFD9-4B8C-B79E-6E8E356E8866}" destId="{240D487B-1524-4E0A-B55D-BA68F0B8986A}" srcOrd="0" destOrd="0" presId="urn:microsoft.com/office/officeart/2005/8/layout/vProcess5"/>
    <dgm:cxn modelId="{AF8AC4D8-7503-4CF5-BB50-61BC237C6543}" type="presOf" srcId="{F7382718-A4F4-43E8-9508-24B265E4F466}" destId="{DF3AD210-EA24-43BF-813E-FA73551E0357}" srcOrd="0" destOrd="0" presId="urn:microsoft.com/office/officeart/2005/8/layout/vProcess5"/>
    <dgm:cxn modelId="{182D23E5-E73C-4ECE-8CD9-1D323E99649D}" type="presOf" srcId="{6C1CE101-547D-49AC-BA48-3CDC4D3AE461}" destId="{8A0E69A7-8521-4D8E-AABB-80C17AB2ED30}" srcOrd="1" destOrd="0" presId="urn:microsoft.com/office/officeart/2005/8/layout/vProcess5"/>
    <dgm:cxn modelId="{A8D1733E-AA37-45CF-85CE-9FF652E8D333}" type="presParOf" srcId="{E49BF2B1-AA88-4881-B443-9AAD753C4B4D}" destId="{224A7F05-5922-425A-8E83-A726AAF4FAAD}" srcOrd="0" destOrd="0" presId="urn:microsoft.com/office/officeart/2005/8/layout/vProcess5"/>
    <dgm:cxn modelId="{67B8055B-5406-4176-8088-D1AE9EAF7482}" type="presParOf" srcId="{E49BF2B1-AA88-4881-B443-9AAD753C4B4D}" destId="{1DB12EDC-0D02-4508-9D7C-8EB2D2C80281}" srcOrd="1" destOrd="0" presId="urn:microsoft.com/office/officeart/2005/8/layout/vProcess5"/>
    <dgm:cxn modelId="{026194E4-710B-47E1-8AD3-EB5881FEAAA0}" type="presParOf" srcId="{E49BF2B1-AA88-4881-B443-9AAD753C4B4D}" destId="{DF3AD210-EA24-43BF-813E-FA73551E0357}" srcOrd="2" destOrd="0" presId="urn:microsoft.com/office/officeart/2005/8/layout/vProcess5"/>
    <dgm:cxn modelId="{573F5983-295D-4174-8437-3E5904346DA5}" type="presParOf" srcId="{E49BF2B1-AA88-4881-B443-9AAD753C4B4D}" destId="{14AB530C-4E00-4F3C-86D9-F9D0C6D698E9}" srcOrd="3" destOrd="0" presId="urn:microsoft.com/office/officeart/2005/8/layout/vProcess5"/>
    <dgm:cxn modelId="{579EAED1-C5C4-443D-9FC7-8F68CE9E58FB}" type="presParOf" srcId="{E49BF2B1-AA88-4881-B443-9AAD753C4B4D}" destId="{22BFB7E7-C206-4BB3-BFF1-084D9C2BF6E1}" srcOrd="4" destOrd="0" presId="urn:microsoft.com/office/officeart/2005/8/layout/vProcess5"/>
    <dgm:cxn modelId="{CBAF8EE8-7DD1-4545-9E74-0A0C3CE7F1E5}" type="presParOf" srcId="{E49BF2B1-AA88-4881-B443-9AAD753C4B4D}" destId="{240D487B-1524-4E0A-B55D-BA68F0B8986A}" srcOrd="5" destOrd="0" presId="urn:microsoft.com/office/officeart/2005/8/layout/vProcess5"/>
    <dgm:cxn modelId="{95F4A9A2-9A5B-43F8-9D1E-F2E026A0AC4F}" type="presParOf" srcId="{E49BF2B1-AA88-4881-B443-9AAD753C4B4D}" destId="{5AE94887-9FDC-43D0-81A3-6CEE692DA4F2}" srcOrd="6" destOrd="0" presId="urn:microsoft.com/office/officeart/2005/8/layout/vProcess5"/>
    <dgm:cxn modelId="{F29BB52B-946C-43D9-80C5-243845D1EEC8}" type="presParOf" srcId="{E49BF2B1-AA88-4881-B443-9AAD753C4B4D}" destId="{42961891-32F4-423A-942A-E7C6C372C221}" srcOrd="7" destOrd="0" presId="urn:microsoft.com/office/officeart/2005/8/layout/vProcess5"/>
    <dgm:cxn modelId="{F97212DC-DF88-4CA4-9630-0F8A216E9BF6}" type="presParOf" srcId="{E49BF2B1-AA88-4881-B443-9AAD753C4B4D}" destId="{8F0D1D59-8C08-44F9-BE4D-16FF3AECBB10}" srcOrd="8" destOrd="0" presId="urn:microsoft.com/office/officeart/2005/8/layout/vProcess5"/>
    <dgm:cxn modelId="{A972AC78-2511-4930-937A-4B39C1646A0F}" type="presParOf" srcId="{E49BF2B1-AA88-4881-B443-9AAD753C4B4D}" destId="{D564E683-DFC0-42C5-BD5C-CFA775E19C73}" srcOrd="9" destOrd="0" presId="urn:microsoft.com/office/officeart/2005/8/layout/vProcess5"/>
    <dgm:cxn modelId="{2F2DCE34-F832-4656-9C25-C11114DB396F}" type="presParOf" srcId="{E49BF2B1-AA88-4881-B443-9AAD753C4B4D}" destId="{8A0E69A7-8521-4D8E-AABB-80C17AB2ED30}" srcOrd="10" destOrd="0" presId="urn:microsoft.com/office/officeart/2005/8/layout/vProcess5"/>
    <dgm:cxn modelId="{4D411E0D-A29D-4230-9691-B7D2CD698BA3}" type="presParOf" srcId="{E49BF2B1-AA88-4881-B443-9AAD753C4B4D}" destId="{6F4E294B-D3E8-495C-88A9-8637D027F58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E130D-C069-4D17-B619-C69A6A47D8D1}">
      <dsp:nvSpPr>
        <dsp:cNvPr id="0" name=""/>
        <dsp:cNvSpPr/>
      </dsp:nvSpPr>
      <dsp:spPr>
        <a:xfrm>
          <a:off x="2" y="0"/>
          <a:ext cx="8851387" cy="2774332"/>
        </a:xfrm>
        <a:prstGeom prst="rightArrow">
          <a:avLst/>
        </a:prstGeom>
        <a:solidFill>
          <a:srgbClr val="418AB3">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1E9AACCF-8CD7-4651-9A9B-B5E3643BB1B0}">
      <dsp:nvSpPr>
        <dsp:cNvPr id="0" name=""/>
        <dsp:cNvSpPr/>
      </dsp:nvSpPr>
      <dsp:spPr>
        <a:xfrm>
          <a:off x="50478" y="819804"/>
          <a:ext cx="1965631" cy="1109732"/>
        </a:xfrm>
        <a:prstGeom prst="roundRect">
          <a:avLst/>
        </a:prstGeom>
        <a:solidFill>
          <a:srgbClr val="FFFFFF"/>
        </a:solidFill>
        <a:ln w="19050" cap="flat" cmpd="sng" algn="ctr">
          <a:solidFill>
            <a:srgbClr val="418AB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0000"/>
              </a:solidFill>
              <a:latin typeface="Times New Roman" panose="02020603050405020304" pitchFamily="18" charset="0"/>
              <a:ea typeface="+mn-ea"/>
              <a:cs typeface="Times New Roman" panose="02020603050405020304" pitchFamily="18" charset="0"/>
            </a:rPr>
            <a:t>Duke Energy Progress Energy Neighbor</a:t>
          </a:r>
          <a:endParaRPr lang="en-US" sz="2000" kern="1200" dirty="0">
            <a:solidFill>
              <a:srgbClr val="000000"/>
            </a:solidFill>
            <a:latin typeface="Times New Roman" panose="02020603050405020304" pitchFamily="18" charset="0"/>
            <a:ea typeface="+mn-ea"/>
            <a:cs typeface="Times New Roman" panose="02020603050405020304" pitchFamily="18" charset="0"/>
          </a:endParaRPr>
        </a:p>
      </dsp:txBody>
      <dsp:txXfrm>
        <a:off x="104651" y="873977"/>
        <a:ext cx="1857285" cy="1001386"/>
      </dsp:txXfrm>
    </dsp:sp>
    <dsp:sp modelId="{03501971-30D2-4738-8996-C132879B3159}">
      <dsp:nvSpPr>
        <dsp:cNvPr id="0" name=""/>
        <dsp:cNvSpPr/>
      </dsp:nvSpPr>
      <dsp:spPr>
        <a:xfrm>
          <a:off x="2296261" y="832299"/>
          <a:ext cx="1965631" cy="1109732"/>
        </a:xfrm>
        <a:prstGeom prst="roundRect">
          <a:avLst/>
        </a:prstGeom>
        <a:solidFill>
          <a:srgbClr val="FFFFFF"/>
        </a:solidFill>
        <a:ln w="19050" cap="flat" cmpd="sng" algn="ctr">
          <a:solidFill>
            <a:srgbClr val="418AB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0000"/>
              </a:solidFill>
              <a:latin typeface="Times New Roman" panose="02020603050405020304" pitchFamily="18" charset="0"/>
              <a:ea typeface="+mn-ea"/>
              <a:cs typeface="Times New Roman" panose="02020603050405020304" pitchFamily="18" charset="0"/>
            </a:rPr>
            <a:t>Piedmont Natural Gas Share the Warmth</a:t>
          </a:r>
          <a:endParaRPr lang="en-US" sz="2000" kern="1200" dirty="0">
            <a:solidFill>
              <a:srgbClr val="000000"/>
            </a:solidFill>
            <a:latin typeface="Times New Roman" panose="02020603050405020304" pitchFamily="18" charset="0"/>
            <a:ea typeface="+mn-ea"/>
            <a:cs typeface="Times New Roman" panose="02020603050405020304" pitchFamily="18" charset="0"/>
          </a:endParaRPr>
        </a:p>
      </dsp:txBody>
      <dsp:txXfrm>
        <a:off x="2350434" y="886472"/>
        <a:ext cx="1857285" cy="1001386"/>
      </dsp:txXfrm>
    </dsp:sp>
    <dsp:sp modelId="{BBE16A1C-9EE9-410F-9328-BF321D287227}">
      <dsp:nvSpPr>
        <dsp:cNvPr id="0" name=""/>
        <dsp:cNvSpPr/>
      </dsp:nvSpPr>
      <dsp:spPr>
        <a:xfrm>
          <a:off x="4589498" y="832299"/>
          <a:ext cx="1965631" cy="1109732"/>
        </a:xfrm>
        <a:prstGeom prst="roundRect">
          <a:avLst/>
        </a:prstGeom>
        <a:solidFill>
          <a:srgbClr val="FFFFFF"/>
        </a:solidFill>
        <a:ln w="19050" cap="flat" cmpd="sng" algn="ctr">
          <a:solidFill>
            <a:srgbClr val="418AB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0000"/>
              </a:solidFill>
              <a:latin typeface="Times New Roman" panose="02020603050405020304" pitchFamily="18" charset="0"/>
              <a:ea typeface="+mn-ea"/>
              <a:cs typeface="Times New Roman" panose="02020603050405020304" pitchFamily="18" charset="0"/>
            </a:rPr>
            <a:t>Wake Electric Round Up</a:t>
          </a:r>
          <a:endParaRPr lang="en-US" sz="2000" kern="1200" dirty="0">
            <a:solidFill>
              <a:srgbClr val="000000"/>
            </a:solidFill>
            <a:latin typeface="Times New Roman" panose="02020603050405020304" pitchFamily="18" charset="0"/>
            <a:ea typeface="+mn-ea"/>
            <a:cs typeface="Times New Roman" panose="02020603050405020304" pitchFamily="18" charset="0"/>
          </a:endParaRPr>
        </a:p>
      </dsp:txBody>
      <dsp:txXfrm>
        <a:off x="4643671" y="886472"/>
        <a:ext cx="1857285" cy="1001386"/>
      </dsp:txXfrm>
    </dsp:sp>
    <dsp:sp modelId="{F51FA3E9-2BE3-404D-9CCA-2E0E9CD0A0BC}">
      <dsp:nvSpPr>
        <dsp:cNvPr id="0" name=""/>
        <dsp:cNvSpPr/>
      </dsp:nvSpPr>
      <dsp:spPr>
        <a:xfrm>
          <a:off x="6882735" y="832299"/>
          <a:ext cx="1965631" cy="1109732"/>
        </a:xfrm>
        <a:prstGeom prst="roundRect">
          <a:avLst/>
        </a:prstGeom>
        <a:solidFill>
          <a:srgbClr val="FFFFFF"/>
        </a:solidFill>
        <a:ln w="19050" cap="flat" cmpd="sng" algn="ctr">
          <a:solidFill>
            <a:srgbClr val="418AB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00"/>
              </a:solidFill>
              <a:latin typeface="Times New Roman" panose="02020603050405020304" pitchFamily="18" charset="0"/>
              <a:ea typeface="+mn-ea"/>
              <a:cs typeface="Times New Roman" panose="02020603050405020304" pitchFamily="18" charset="0"/>
            </a:rPr>
            <a:t>Haywood Electric Helping Each Member Cope</a:t>
          </a:r>
          <a:endParaRPr lang="en-US" sz="1800" kern="1200" dirty="0">
            <a:solidFill>
              <a:srgbClr val="000000"/>
            </a:solidFill>
            <a:latin typeface="Times New Roman" panose="02020603050405020304" pitchFamily="18" charset="0"/>
            <a:ea typeface="+mn-ea"/>
            <a:cs typeface="Times New Roman" panose="02020603050405020304" pitchFamily="18" charset="0"/>
          </a:endParaRPr>
        </a:p>
      </dsp:txBody>
      <dsp:txXfrm>
        <a:off x="6936908" y="886472"/>
        <a:ext cx="1857285" cy="1001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12EDC-0D02-4508-9D7C-8EB2D2C80281}">
      <dsp:nvSpPr>
        <dsp:cNvPr id="0" name=""/>
        <dsp:cNvSpPr/>
      </dsp:nvSpPr>
      <dsp:spPr>
        <a:xfrm>
          <a:off x="0" y="0"/>
          <a:ext cx="6973824" cy="102461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 After taking the application, enter estimated amount approved for energy </a:t>
          </a:r>
        </a:p>
      </dsp:txBody>
      <dsp:txXfrm>
        <a:off x="30010" y="30010"/>
        <a:ext cx="5781603" cy="964595"/>
      </dsp:txXfrm>
    </dsp:sp>
    <dsp:sp modelId="{DF3AD210-EA24-43BF-813E-FA73551E0357}">
      <dsp:nvSpPr>
        <dsp:cNvPr id="0" name=""/>
        <dsp:cNvSpPr/>
      </dsp:nvSpPr>
      <dsp:spPr>
        <a:xfrm>
          <a:off x="584057" y="1210909"/>
          <a:ext cx="6973824" cy="102461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2. Process and authorize the application</a:t>
          </a:r>
        </a:p>
      </dsp:txBody>
      <dsp:txXfrm>
        <a:off x="614067" y="1240919"/>
        <a:ext cx="5663746" cy="964595"/>
      </dsp:txXfrm>
    </dsp:sp>
    <dsp:sp modelId="{14AB530C-4E00-4F3C-86D9-F9D0C6D698E9}">
      <dsp:nvSpPr>
        <dsp:cNvPr id="0" name=""/>
        <dsp:cNvSpPr/>
      </dsp:nvSpPr>
      <dsp:spPr>
        <a:xfrm>
          <a:off x="1159398" y="2421818"/>
          <a:ext cx="6973824" cy="102461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3. When the invoice is received, put the application on a </a:t>
          </a:r>
          <a:r>
            <a:rPr lang="en-US" sz="1600" i="1" kern="1200" dirty="0"/>
            <a:t>Payment Request</a:t>
          </a:r>
        </a:p>
      </dsp:txBody>
      <dsp:txXfrm>
        <a:off x="1189408" y="2451828"/>
        <a:ext cx="5672463" cy="964595"/>
      </dsp:txXfrm>
    </dsp:sp>
    <dsp:sp modelId="{22BFB7E7-C206-4BB3-BFF1-084D9C2BF6E1}">
      <dsp:nvSpPr>
        <dsp:cNvPr id="0" name=""/>
        <dsp:cNvSpPr/>
      </dsp:nvSpPr>
      <dsp:spPr>
        <a:xfrm>
          <a:off x="1743455" y="3632728"/>
          <a:ext cx="6973824" cy="102461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4. Edit the crisis amount on application and confirm the changes</a:t>
          </a:r>
        </a:p>
      </dsp:txBody>
      <dsp:txXfrm>
        <a:off x="1773465" y="3662738"/>
        <a:ext cx="5663746" cy="964595"/>
      </dsp:txXfrm>
    </dsp:sp>
    <dsp:sp modelId="{240D487B-1524-4E0A-B55D-BA68F0B8986A}">
      <dsp:nvSpPr>
        <dsp:cNvPr id="0" name=""/>
        <dsp:cNvSpPr/>
      </dsp:nvSpPr>
      <dsp:spPr>
        <a:xfrm>
          <a:off x="6307823" y="784762"/>
          <a:ext cx="666000" cy="666000"/>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6457673" y="784762"/>
        <a:ext cx="366300" cy="501165"/>
      </dsp:txXfrm>
    </dsp:sp>
    <dsp:sp modelId="{5AE94887-9FDC-43D0-81A3-6CEE692DA4F2}">
      <dsp:nvSpPr>
        <dsp:cNvPr id="0" name=""/>
        <dsp:cNvSpPr/>
      </dsp:nvSpPr>
      <dsp:spPr>
        <a:xfrm>
          <a:off x="6891881" y="1995671"/>
          <a:ext cx="666000" cy="666000"/>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7041731" y="1995671"/>
        <a:ext cx="366300" cy="501165"/>
      </dsp:txXfrm>
    </dsp:sp>
    <dsp:sp modelId="{42961891-32F4-423A-942A-E7C6C372C221}">
      <dsp:nvSpPr>
        <dsp:cNvPr id="0" name=""/>
        <dsp:cNvSpPr/>
      </dsp:nvSpPr>
      <dsp:spPr>
        <a:xfrm>
          <a:off x="7467222" y="3206581"/>
          <a:ext cx="666000" cy="666000"/>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7617072" y="3206581"/>
        <a:ext cx="366300" cy="50116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57053" cy="467215"/>
          </a:xfrm>
          <a:prstGeom prst="rect">
            <a:avLst/>
          </a:prstGeom>
        </p:spPr>
        <p:txBody>
          <a:bodyPr vert="horz" lIns="92410" tIns="46206" rIns="92410" bIns="46206" rtlCol="0"/>
          <a:lstStyle>
            <a:lvl1pPr algn="l">
              <a:defRPr sz="1200"/>
            </a:lvl1pPr>
          </a:lstStyle>
          <a:p>
            <a:endParaRPr lang="en-US" dirty="0"/>
          </a:p>
        </p:txBody>
      </p:sp>
      <p:sp>
        <p:nvSpPr>
          <p:cNvPr id="3" name="Date Placeholder 2"/>
          <p:cNvSpPr>
            <a:spLocks noGrp="1"/>
          </p:cNvSpPr>
          <p:nvPr>
            <p:ph type="dt" sz="quarter" idx="1"/>
          </p:nvPr>
        </p:nvSpPr>
        <p:spPr>
          <a:xfrm>
            <a:off x="3994621" y="0"/>
            <a:ext cx="3057053" cy="467215"/>
          </a:xfrm>
          <a:prstGeom prst="rect">
            <a:avLst/>
          </a:prstGeom>
        </p:spPr>
        <p:txBody>
          <a:bodyPr vert="horz" lIns="92410" tIns="46206" rIns="92410" bIns="46206" rtlCol="0"/>
          <a:lstStyle>
            <a:lvl1pPr algn="r">
              <a:defRPr sz="1200"/>
            </a:lvl1pPr>
          </a:lstStyle>
          <a:p>
            <a:fld id="{A9B734D9-FBB7-4B85-86A2-24E15EDE55E0}" type="datetimeFigureOut">
              <a:rPr lang="en-US" smtClean="0"/>
              <a:t>11/23/2020</a:t>
            </a:fld>
            <a:endParaRPr lang="en-US" dirty="0"/>
          </a:p>
        </p:txBody>
      </p:sp>
      <p:sp>
        <p:nvSpPr>
          <p:cNvPr id="4" name="Footer Placeholder 3"/>
          <p:cNvSpPr>
            <a:spLocks noGrp="1"/>
          </p:cNvSpPr>
          <p:nvPr>
            <p:ph type="ftr" sz="quarter" idx="2"/>
          </p:nvPr>
        </p:nvSpPr>
        <p:spPr>
          <a:xfrm>
            <a:off x="9" y="8841886"/>
            <a:ext cx="3057053" cy="467215"/>
          </a:xfrm>
          <a:prstGeom prst="rect">
            <a:avLst/>
          </a:prstGeom>
        </p:spPr>
        <p:txBody>
          <a:bodyPr vert="horz" lIns="92410" tIns="46206" rIns="92410" bIns="462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4621" y="8841886"/>
            <a:ext cx="3057053" cy="467215"/>
          </a:xfrm>
          <a:prstGeom prst="rect">
            <a:avLst/>
          </a:prstGeom>
        </p:spPr>
        <p:txBody>
          <a:bodyPr vert="horz" lIns="92410" tIns="46206" rIns="92410" bIns="46206"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56414" cy="467072"/>
          </a:xfrm>
          <a:prstGeom prst="rect">
            <a:avLst/>
          </a:prstGeom>
        </p:spPr>
        <p:txBody>
          <a:bodyPr vert="horz" lIns="93816" tIns="46907" rIns="93816" bIns="46907" rtlCol="0"/>
          <a:lstStyle>
            <a:lvl1pPr algn="l">
              <a:defRPr sz="1200"/>
            </a:lvl1pPr>
          </a:lstStyle>
          <a:p>
            <a:endParaRPr lang="en-US" dirty="0"/>
          </a:p>
        </p:txBody>
      </p:sp>
      <p:sp>
        <p:nvSpPr>
          <p:cNvPr id="3" name="Date Placeholder 2"/>
          <p:cNvSpPr>
            <a:spLocks noGrp="1"/>
          </p:cNvSpPr>
          <p:nvPr>
            <p:ph type="dt" idx="1"/>
          </p:nvPr>
        </p:nvSpPr>
        <p:spPr>
          <a:xfrm>
            <a:off x="3995218" y="7"/>
            <a:ext cx="3056414" cy="467072"/>
          </a:xfrm>
          <a:prstGeom prst="rect">
            <a:avLst/>
          </a:prstGeom>
        </p:spPr>
        <p:txBody>
          <a:bodyPr vert="horz" lIns="93816" tIns="46907" rIns="93816" bIns="46907" rtlCol="0"/>
          <a:lstStyle>
            <a:lvl1pPr algn="r">
              <a:defRPr sz="1200"/>
            </a:lvl1pPr>
          </a:lstStyle>
          <a:p>
            <a:fld id="{E3FD6F98-055A-4837-90F2-8E5F6821A1BB}" type="datetimeFigureOut">
              <a:rPr lang="en-US" smtClean="0"/>
              <a:t>11/23/2020</a:t>
            </a:fld>
            <a:endParaRPr lang="en-US" dirty="0"/>
          </a:p>
        </p:txBody>
      </p:sp>
      <p:sp>
        <p:nvSpPr>
          <p:cNvPr id="4" name="Slide Image Placeholder 3"/>
          <p:cNvSpPr>
            <a:spLocks noGrp="1" noRot="1" noChangeAspect="1"/>
          </p:cNvSpPr>
          <p:nvPr>
            <p:ph type="sldImg" idx="2"/>
          </p:nvPr>
        </p:nvSpPr>
        <p:spPr>
          <a:xfrm>
            <a:off x="1433513" y="1163638"/>
            <a:ext cx="4186237" cy="3140075"/>
          </a:xfrm>
          <a:prstGeom prst="rect">
            <a:avLst/>
          </a:prstGeom>
          <a:noFill/>
          <a:ln w="12700">
            <a:solidFill>
              <a:prstClr val="black"/>
            </a:solidFill>
          </a:ln>
        </p:spPr>
        <p:txBody>
          <a:bodyPr vert="horz" lIns="93816" tIns="46907" rIns="93816" bIns="46907" rtlCol="0" anchor="ctr"/>
          <a:lstStyle/>
          <a:p>
            <a:endParaRPr lang="en-US" dirty="0"/>
          </a:p>
        </p:txBody>
      </p:sp>
      <p:sp>
        <p:nvSpPr>
          <p:cNvPr id="5" name="Notes Placeholder 4"/>
          <p:cNvSpPr>
            <a:spLocks noGrp="1"/>
          </p:cNvSpPr>
          <p:nvPr>
            <p:ph type="body" sz="quarter" idx="3"/>
          </p:nvPr>
        </p:nvSpPr>
        <p:spPr>
          <a:xfrm>
            <a:off x="705327" y="4480012"/>
            <a:ext cx="5642610" cy="3665459"/>
          </a:xfrm>
          <a:prstGeom prst="rect">
            <a:avLst/>
          </a:prstGeom>
        </p:spPr>
        <p:txBody>
          <a:bodyPr vert="horz" lIns="93816" tIns="46907" rIns="93816" bIns="469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9"/>
            <a:ext cx="3056414" cy="467071"/>
          </a:xfrm>
          <a:prstGeom prst="rect">
            <a:avLst/>
          </a:prstGeom>
        </p:spPr>
        <p:txBody>
          <a:bodyPr vert="horz" lIns="93816" tIns="46907" rIns="93816" bIns="469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8" y="8842039"/>
            <a:ext cx="3056414" cy="467071"/>
          </a:xfrm>
          <a:prstGeom prst="rect">
            <a:avLst/>
          </a:prstGeom>
        </p:spPr>
        <p:txBody>
          <a:bodyPr vert="horz" lIns="93816" tIns="46907" rIns="93816" bIns="46907"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Welcome everyone to the 2020 Energy Programs Training. </a:t>
            </a:r>
          </a:p>
          <a:p>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2023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There are 4 additional non-federal CIP funds that can be used through energy companies:</a:t>
            </a:r>
          </a:p>
          <a:p>
            <a:r>
              <a:rPr lang="en-US" sz="1100" dirty="0">
                <a:latin typeface="Arial" panose="020B0604020202020204" pitchFamily="34" charset="0"/>
                <a:cs typeface="Arial" panose="020B0604020202020204" pitchFamily="34" charset="0"/>
              </a:rPr>
              <a:t>Duke Energy Progress – Energy Neighbor</a:t>
            </a:r>
          </a:p>
          <a:p>
            <a:r>
              <a:rPr lang="en-US" sz="1100" dirty="0">
                <a:latin typeface="Arial" panose="020B0604020202020204" pitchFamily="34" charset="0"/>
                <a:cs typeface="Arial" panose="020B0604020202020204" pitchFamily="34" charset="0"/>
              </a:rPr>
              <a:t>Piedmont Natural Gas – Share the Warmth </a:t>
            </a:r>
          </a:p>
          <a:p>
            <a:r>
              <a:rPr lang="en-US" sz="1100" dirty="0">
                <a:latin typeface="Arial" panose="020B0604020202020204" pitchFamily="34" charset="0"/>
                <a:cs typeface="Arial" panose="020B0604020202020204" pitchFamily="34" charset="0"/>
              </a:rPr>
              <a:t>Wake Electric – Wake Electric Round Up</a:t>
            </a:r>
          </a:p>
          <a:p>
            <a:r>
              <a:rPr lang="en-US" sz="1100" dirty="0">
                <a:latin typeface="Arial" panose="020B0604020202020204" pitchFamily="34" charset="0"/>
                <a:cs typeface="Arial" panose="020B0604020202020204" pitchFamily="34" charset="0"/>
              </a:rPr>
              <a:t>Haywood Electric – Helping Each Member Cope</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NC FAST determines eligibility for these funds before using federal funds.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Funds can be used to purchase space heaters for applicants if done  the county must be entered into NC FAST as a vendor. </a:t>
            </a:r>
          </a:p>
        </p:txBody>
      </p:sp>
    </p:spTree>
    <p:extLst>
      <p:ext uri="{BB962C8B-B14F-4D97-AF65-F5344CB8AC3E}">
        <p14:creationId xmlns:p14="http://schemas.microsoft.com/office/powerpoint/2010/main" val="1466742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This screen breaks down each non-federal fund, the applicant requirements, the maximum benefit amounts, heating source, and what the funds can and cannot be used for. I will not read this however, we will pause here to give everyone a chance to read through this information. </a:t>
            </a:r>
          </a:p>
        </p:txBody>
      </p:sp>
    </p:spTree>
    <p:extLst>
      <p:ext uri="{BB962C8B-B14F-4D97-AF65-F5344CB8AC3E}">
        <p14:creationId xmlns:p14="http://schemas.microsoft.com/office/powerpoint/2010/main" val="3795574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Weatherization is comprised of 2 sub programs:  Weatherization Assistance Program (WAP) &amp; Heating and Air Repair and Replacement Program (HARRP)</a:t>
            </a:r>
          </a:p>
          <a:p>
            <a:pPr marL="172667" indent="-172667">
              <a:buFont typeface="Arial" panose="020B0604020202020204" pitchFamily="34" charset="0"/>
              <a:buChar char="•"/>
            </a:pPr>
            <a:r>
              <a:rPr lang="en-US" sz="1100" dirty="0">
                <a:latin typeface="Arial" panose="020B0604020202020204" pitchFamily="34" charset="0"/>
                <a:cs typeface="Arial" panose="020B0604020202020204" pitchFamily="34" charset="0"/>
              </a:rPr>
              <a:t>WAP assists with purchasing/installing materials, such as insulation for ceilings, walls and floors, caulking and weather-stripping of doors and windows. </a:t>
            </a:r>
          </a:p>
          <a:p>
            <a:pPr marL="172667" indent="-172667">
              <a:buFont typeface="Arial" panose="020B0604020202020204" pitchFamily="34" charset="0"/>
              <a:buChar char="•"/>
            </a:pPr>
            <a:r>
              <a:rPr lang="en-US" sz="1100" dirty="0">
                <a:latin typeface="Arial" panose="020B0604020202020204" pitchFamily="34" charset="0"/>
                <a:cs typeface="Arial" panose="020B0604020202020204" pitchFamily="34" charset="0"/>
              </a:rPr>
              <a:t>HARRP assists with tuning, repairing or replacing heating and air systems.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Both programs are administered by the Department of Environmental Quality (DEQ) using LIHEAP funding. Programs are for low income families, elderly and disabled, to make the home more energy efficient, reduce monthly utility bills, and provide a healthier living environment. Programs can assist both homeowners and renters. When applicants are approved for WAP/ HARRP, a scoring system is used to determine priority and which household will receive the assistance first if an applicant receives assistance from WAP/ HARRP, it could reduce the future energy bills, which could ultimately eliminate the need for repeat Energy Assistance or decrease the amount of funding needed when in a crisis. Continue to refer clients for these services especially if they have enormously high bills as they be losing energy in their homes</a:t>
            </a:r>
          </a:p>
          <a:p>
            <a:endParaRPr lang="en-US" sz="1100" dirty="0">
              <a:latin typeface="Arial" panose="020B0604020202020204" pitchFamily="34" charset="0"/>
              <a:cs typeface="Arial" panose="020B0604020202020204" pitchFamily="34" charset="0"/>
            </a:endParaRPr>
          </a:p>
          <a:p>
            <a:pPr defTabSz="920892">
              <a:defRPr/>
            </a:pPr>
            <a:r>
              <a:rPr lang="en-US" sz="1100" dirty="0">
                <a:latin typeface="Arial" panose="020B0604020202020204" pitchFamily="34" charset="0"/>
                <a:cs typeface="Arial" panose="020B0604020202020204" pitchFamily="34" charset="0"/>
              </a:rPr>
              <a:t>North Carolina Community Action Agencies are contracted to provide the services and the link on the screen will provide, contact information as well as how to apply. </a:t>
            </a:r>
          </a:p>
          <a:p>
            <a:pPr defTabSz="920892">
              <a:defRPr/>
            </a:pPr>
            <a:endParaRPr lang="en-US" sz="1100" dirty="0">
              <a:latin typeface="Arial" panose="020B0604020202020204" pitchFamily="34" charset="0"/>
              <a:cs typeface="Arial" panose="020B0604020202020204" pitchFamily="34" charset="0"/>
            </a:endParaRPr>
          </a:p>
          <a:p>
            <a:pPr defTabSz="920892">
              <a:defRPr/>
            </a:pPr>
            <a:r>
              <a:rPr lang="en-US" sz="1100" dirty="0">
                <a:latin typeface="Arial" panose="020B0604020202020204" pitchFamily="34" charset="0"/>
                <a:cs typeface="Arial" panose="020B0604020202020204" pitchFamily="34" charset="0"/>
              </a:rPr>
              <a:t>Referral to these programs are needed by counties especially if you have a repeat applicant that have higher than normal energy costs.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42890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Native American households must apply in the county they reside in. This ensures that the household gets an opportunity to apply for all programs they are eligible when in crisis and there is no duplication of services.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For the Lumbee Tribe this includes any households containing a Native American adult aged 18 and older residing in Cumberland, Hoke, Robeson, and Scotland counties, who wish to apply for CIP benefits.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Households containing any enrolled member of the Eastern Band of Cherokee Indians (EBCI) living in the five-county service area of Cherokee, Graham, Haywood, Jackson, and Swain counties, who wish to apply for CIP benefits, must do so through the EBCI. This includes enrolled EBCI members on and off the Qualla Boundary in the five counties.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If you have a client that states, they are Native American and are not apart of one of the counties mentioned ensure that they are identified in NC FAST as a Native American reporting purposes. </a:t>
            </a:r>
          </a:p>
        </p:txBody>
      </p:sp>
    </p:spTree>
    <p:extLst>
      <p:ext uri="{BB962C8B-B14F-4D97-AF65-F5344CB8AC3E}">
        <p14:creationId xmlns:p14="http://schemas.microsoft.com/office/powerpoint/2010/main" val="1156892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892">
              <a:defRPr/>
            </a:pPr>
            <a:endParaRPr lang="en-US" sz="1100" dirty="0">
              <a:latin typeface="Arial" panose="020B0604020202020204" pitchFamily="34" charset="0"/>
              <a:cs typeface="Arial" panose="020B0604020202020204" pitchFamily="34" charset="0"/>
            </a:endParaRPr>
          </a:p>
          <a:p>
            <a:pPr defTabSz="920892">
              <a:defRPr/>
            </a:pPr>
            <a:r>
              <a:rPr lang="en-US" sz="1100" dirty="0">
                <a:latin typeface="Arial" panose="020B0604020202020204" pitchFamily="34" charset="0"/>
                <a:cs typeface="Arial" panose="020B0604020202020204" pitchFamily="34" charset="0"/>
              </a:rPr>
              <a:t>Each county should submit their plans each year to the state office for review. </a:t>
            </a:r>
          </a:p>
          <a:p>
            <a:pPr defTabSz="920892">
              <a:defRPr/>
            </a:pPr>
            <a:r>
              <a:rPr lang="en-US" sz="1100" dirty="0">
                <a:latin typeface="Arial" panose="020B0604020202020204" pitchFamily="34" charset="0"/>
                <a:cs typeface="Arial" panose="020B0604020202020204" pitchFamily="34" charset="0"/>
              </a:rPr>
              <a:t>The Energy Program Outreach Plan was updated June 2018 and was renamed to DSS 8119 from figure 200-1. This must be completed annually by counties. The plan addresses outreach and application activities and encourages counties to collaborate with their stakeholders.  Collaboration and partnership maximizes the success of our programs. Stakeholders include but, are not limited to vendors, housing authority, public libraries, public schools/colleges/head start, legal services, meals on wheels, media, public health &amp; centers, churches, food banks, Councils on Aging/Senior Centers, Community based Native American organizations, Volunteer programs, Vocational Rehabilitation Offices, and transportation services.</a:t>
            </a:r>
          </a:p>
          <a:p>
            <a:pPr defTabSz="920892">
              <a:defRPr/>
            </a:pPr>
            <a:endParaRPr lang="en-US" sz="1100" dirty="0">
              <a:latin typeface="Arial" panose="020B0604020202020204" pitchFamily="34" charset="0"/>
              <a:cs typeface="Arial" panose="020B0604020202020204" pitchFamily="34" charset="0"/>
            </a:endParaRPr>
          </a:p>
          <a:p>
            <a:pPr defTabSz="920892">
              <a:defRPr/>
            </a:pPr>
            <a:r>
              <a:rPr lang="en-US" sz="1100" dirty="0">
                <a:latin typeface="Arial" panose="020B0604020202020204" pitchFamily="34" charset="0"/>
                <a:cs typeface="Arial" panose="020B0604020202020204" pitchFamily="34" charset="0"/>
              </a:rPr>
              <a:t>The outreach planning committees should also complete activities that target the priority group – elderly, disabled. As well families with children under 5 years old. </a:t>
            </a:r>
          </a:p>
          <a:p>
            <a:pPr defTabSz="920892">
              <a:defRPr/>
            </a:pPr>
            <a:endParaRPr lang="en-US" sz="1100" dirty="0">
              <a:latin typeface="Arial" panose="020B0604020202020204" pitchFamily="34" charset="0"/>
              <a:cs typeface="Arial" panose="020B0604020202020204" pitchFamily="34" charset="0"/>
            </a:endParaRPr>
          </a:p>
          <a:p>
            <a:pPr defTabSz="920892">
              <a:defRPr/>
            </a:pPr>
            <a:r>
              <a:rPr lang="en-US" sz="1100" dirty="0">
                <a:latin typeface="Arial" panose="020B0604020202020204" pitchFamily="34" charset="0"/>
                <a:cs typeface="Arial" panose="020B0604020202020204" pitchFamily="34" charset="0"/>
              </a:rPr>
              <a:t>Media outlets such as social media, newspapers, radio, television stations, other print media – magazine and internet. This also includes Spanish media outlets as well.</a:t>
            </a:r>
          </a:p>
          <a:p>
            <a:pPr defTabSz="920892">
              <a:defRPr/>
            </a:pPr>
            <a:endParaRPr lang="en-US" sz="1100" dirty="0">
              <a:latin typeface="Arial" panose="020B0604020202020204" pitchFamily="34" charset="0"/>
              <a:cs typeface="Arial" panose="020B0604020202020204" pitchFamily="34" charset="0"/>
            </a:endParaRPr>
          </a:p>
          <a:p>
            <a:pPr defTabSz="920892">
              <a:defRPr/>
            </a:pPr>
            <a:r>
              <a:rPr lang="en-US" sz="1100" dirty="0">
                <a:latin typeface="Arial" panose="020B0604020202020204" pitchFamily="34" charset="0"/>
                <a:cs typeface="Arial" panose="020B0604020202020204" pitchFamily="34" charset="0"/>
              </a:rPr>
              <a:t>Efforts have been made enhance the outreach efforts by the division  at the county level by the recent press releases</a:t>
            </a:r>
          </a:p>
          <a:p>
            <a:pPr defTabSz="920892">
              <a:defRPr/>
            </a:pPr>
            <a:endParaRPr lang="en-US" sz="1100" dirty="0">
              <a:latin typeface="Arial" panose="020B0604020202020204" pitchFamily="34" charset="0"/>
              <a:cs typeface="Arial" panose="020B0604020202020204" pitchFamily="34" charset="0"/>
            </a:endParaRPr>
          </a:p>
          <a:p>
            <a:pPr defTabSz="920892">
              <a:defRPr/>
            </a:pPr>
            <a:r>
              <a:rPr lang="en-US" sz="1100" dirty="0">
                <a:latin typeface="Arial" panose="020B0604020202020204" pitchFamily="34" charset="0"/>
                <a:cs typeface="Arial" panose="020B0604020202020204" pitchFamily="34" charset="0"/>
              </a:rPr>
              <a:t>Counties are also encouraged to send in those best practices so that it can be shared with other counties as activities may also work for them in their area. </a:t>
            </a:r>
          </a:p>
          <a:p>
            <a:endParaRPr lang="en-US" dirty="0"/>
          </a:p>
        </p:txBody>
      </p:sp>
    </p:spTree>
    <p:extLst>
      <p:ext uri="{BB962C8B-B14F-4D97-AF65-F5344CB8AC3E}">
        <p14:creationId xmlns:p14="http://schemas.microsoft.com/office/powerpoint/2010/main" val="1348491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The Energy Provider Agreement was updated this year to align with federal recommendations. The agreement must be signed annually by the vendor and county and reviewed. There must be a beginning and end date of 12 months on each agreement and should be maintained at the county level. The dates on the energy provider agreement must match the dates on the contract in NC FAST. If there is not a signed agreement by both the county and the vendor no payments should be paid out to the vendor. Review provider enrollment annually to ensure all information is correct</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If the agreement is altered with strikethroughs, additional wording, or any other altering of any kind, the agreement will be voided and a new one must be signed.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As mentioned before counties that opt to purchase bulk or single items must be entered as a vendor in NC FAST in order to be reimbursed.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Note vendors can be contacted by the state office at any time to provide data.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Review job aid, Energy – Provider Enrollment: County Staff for further assistance with the adding or correcting a vendor in NC FAST and how to contact DSS Automation.</a:t>
            </a:r>
          </a:p>
          <a:p>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988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dirty="0">
                <a:latin typeface="Arial" panose="020B0604020202020204" pitchFamily="34" charset="0"/>
                <a:cs typeface="Arial" panose="020B0604020202020204" pitchFamily="34" charset="0"/>
              </a:rPr>
              <a:t>All Energy applications must be keyed in NC FAST and every applicant must be given the right to apply at all times regardless if funding is depleted or temperatures are mild. </a:t>
            </a:r>
          </a:p>
          <a:p>
            <a:pPr lvl="0"/>
            <a:endParaRPr lang="en-US" sz="1100" dirty="0">
              <a:latin typeface="Arial" panose="020B0604020202020204" pitchFamily="34" charset="0"/>
              <a:cs typeface="Arial" panose="020B0604020202020204" pitchFamily="34" charset="0"/>
            </a:endParaRPr>
          </a:p>
          <a:p>
            <a:pPr lvl="0"/>
            <a:r>
              <a:rPr lang="en-US" sz="1100" dirty="0">
                <a:latin typeface="Arial" panose="020B0604020202020204" pitchFamily="34" charset="0"/>
                <a:cs typeface="Arial" panose="020B0604020202020204" pitchFamily="34" charset="0"/>
              </a:rPr>
              <a:t>If the client comes in to apply for CIP offer the household LIEAP as well. This includes every household during the months of January – March and for the priority group December – March. This can be completed through a dual application in NC FAST. Remember it’s not up to the worker to decide whether or not to give the household a credit to their account. If the household is eligible offer those services and allow the system to determine approval or denial. </a:t>
            </a:r>
          </a:p>
          <a:p>
            <a:pPr lvl="0"/>
            <a:endParaRPr lang="en-US" sz="1100" dirty="0">
              <a:latin typeface="Arial" panose="020B0604020202020204" pitchFamily="34" charset="0"/>
              <a:cs typeface="Arial" panose="020B0604020202020204" pitchFamily="34" charset="0"/>
            </a:endParaRPr>
          </a:p>
          <a:p>
            <a:pPr lvl="0"/>
            <a:r>
              <a:rPr lang="en-US" sz="1100" dirty="0">
                <a:latin typeface="Arial" panose="020B0604020202020204" pitchFamily="34" charset="0"/>
                <a:cs typeface="Arial" panose="020B0604020202020204" pitchFamily="34" charset="0"/>
              </a:rPr>
              <a:t>Applicants may be eligible for both programs if: </a:t>
            </a:r>
          </a:p>
          <a:p>
            <a:pPr marL="172667" indent="-172667">
              <a:buFont typeface="Arial" panose="020B0604020202020204" pitchFamily="34" charset="0"/>
              <a:buChar char="•"/>
            </a:pPr>
            <a:r>
              <a:rPr lang="en-US" sz="1100" dirty="0">
                <a:latin typeface="Arial" panose="020B0604020202020204" pitchFamily="34" charset="0"/>
                <a:cs typeface="Arial" panose="020B0604020202020204" pitchFamily="34" charset="0"/>
              </a:rPr>
              <a:t>Have at least one U.S. citizen or non-citizen who meets the eligibility criteria</a:t>
            </a:r>
          </a:p>
          <a:p>
            <a:pPr marL="172667" indent="-172667">
              <a:buFont typeface="Arial" panose="020B0604020202020204" pitchFamily="34" charset="0"/>
              <a:buChar char="•"/>
            </a:pPr>
            <a:r>
              <a:rPr lang="en-US" sz="1100" dirty="0">
                <a:latin typeface="Arial" panose="020B0604020202020204" pitchFamily="34" charset="0"/>
                <a:cs typeface="Arial" panose="020B0604020202020204" pitchFamily="34" charset="0"/>
              </a:rPr>
              <a:t>Meet the income test</a:t>
            </a:r>
          </a:p>
          <a:p>
            <a:pPr marL="172667" indent="-172667">
              <a:buFont typeface="Arial" panose="020B0604020202020204" pitchFamily="34" charset="0"/>
              <a:buChar char="•"/>
            </a:pPr>
            <a:r>
              <a:rPr lang="en-US" sz="1100" dirty="0">
                <a:latin typeface="Arial" panose="020B0604020202020204" pitchFamily="34" charset="0"/>
                <a:cs typeface="Arial" panose="020B0604020202020204" pitchFamily="34" charset="0"/>
              </a:rPr>
              <a:t>Be responsible for their cooling or heating costs</a:t>
            </a:r>
          </a:p>
          <a:p>
            <a:pPr marL="172667" indent="-172667">
              <a:buFont typeface="Arial" panose="020B0604020202020204" pitchFamily="34" charset="0"/>
              <a:buChar char="•"/>
            </a:pPr>
            <a:r>
              <a:rPr lang="en-US" sz="1100" dirty="0">
                <a:latin typeface="Arial" panose="020B0604020202020204" pitchFamily="34" charset="0"/>
                <a:cs typeface="Arial" panose="020B0604020202020204" pitchFamily="34" charset="0"/>
              </a:rPr>
              <a:t>LIEAP - must have reserves at or below $2,250</a:t>
            </a:r>
          </a:p>
          <a:p>
            <a:pPr marL="172667" indent="-172667">
              <a:buFont typeface="Arial" panose="020B0604020202020204" pitchFamily="34" charset="0"/>
              <a:buChar char="•"/>
            </a:pPr>
            <a:r>
              <a:rPr lang="en-US" sz="1100" dirty="0">
                <a:latin typeface="Arial" panose="020B0604020202020204" pitchFamily="34" charset="0"/>
                <a:cs typeface="Arial" panose="020B0604020202020204" pitchFamily="34" charset="0"/>
              </a:rPr>
              <a:t>CIP - Have a life threatening or health related energy crisis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Ensure that workers perform the 4 types of person searches in the system and/or an energy benefit search to prevent duplication and over issuance of benefits. Overpayments are the responsibility of the county.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Also, there are some helpful job aids to review to assist in navigating through the application process. </a:t>
            </a:r>
          </a:p>
          <a:p>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6247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The following steps outline the energy payment process: </a:t>
            </a:r>
          </a:p>
          <a:p>
            <a:pPr marL="460446" indent="-460446">
              <a:buFont typeface="+mj-lt"/>
              <a:buAutoNum type="arabicPeriod"/>
            </a:pPr>
            <a:r>
              <a:rPr lang="en-US" sz="1100" dirty="0">
                <a:latin typeface="Arial" panose="020B0604020202020204" pitchFamily="34" charset="0"/>
                <a:cs typeface="Arial" panose="020B0604020202020204" pitchFamily="34" charset="0"/>
              </a:rPr>
              <a:t>The following steps When the application is approved and authorized, a pledge payment is created</a:t>
            </a:r>
          </a:p>
          <a:p>
            <a:pPr marL="460446" indent="-460446" defTabSz="920892">
              <a:buFont typeface="+mj-lt"/>
              <a:buAutoNum type="arabicPeriod"/>
              <a:defRPr/>
            </a:pPr>
            <a:r>
              <a:rPr lang="en-US" sz="1100" dirty="0">
                <a:latin typeface="Arial" panose="020B0604020202020204" pitchFamily="34" charset="0"/>
                <a:cs typeface="Arial" panose="020B0604020202020204" pitchFamily="34" charset="0"/>
              </a:rPr>
              <a:t>When creating a payment request and selecting pledged payment records to be sent to the County Finance office, please remember Only pledged payments for the same program can be in the same payment request. No more than 200 pledged payments can be included in one payment request packets </a:t>
            </a:r>
          </a:p>
          <a:p>
            <a:pPr marL="460446" indent="-460446">
              <a:buFont typeface="+mj-lt"/>
              <a:buAutoNum type="arabicPeriod"/>
            </a:pPr>
            <a:r>
              <a:rPr lang="en-US" sz="1100" dirty="0">
                <a:latin typeface="Arial" panose="020B0604020202020204" pitchFamily="34" charset="0"/>
                <a:cs typeface="Arial" panose="020B0604020202020204" pitchFamily="34" charset="0"/>
              </a:rPr>
              <a:t>A payment request reference number is generated, and the status is changed to </a:t>
            </a:r>
            <a:r>
              <a:rPr lang="en-US" sz="1100" i="1" dirty="0">
                <a:latin typeface="Arial" panose="020B0604020202020204" pitchFamily="34" charset="0"/>
                <a:cs typeface="Arial" panose="020B0604020202020204" pitchFamily="34" charset="0"/>
              </a:rPr>
              <a:t>Submitted</a:t>
            </a:r>
            <a:r>
              <a:rPr lang="en-US" sz="1100" dirty="0">
                <a:latin typeface="Arial" panose="020B0604020202020204" pitchFamily="34" charset="0"/>
                <a:cs typeface="Arial" panose="020B0604020202020204" pitchFamily="34" charset="0"/>
              </a:rPr>
              <a:t> once the payment request is submitted</a:t>
            </a:r>
          </a:p>
          <a:p>
            <a:pPr marL="460446" indent="-460446">
              <a:buFont typeface="+mj-lt"/>
              <a:buAutoNum type="arabicPeriod"/>
            </a:pPr>
            <a:r>
              <a:rPr lang="en-US" sz="1100" dirty="0">
                <a:latin typeface="Arial" panose="020B0604020202020204" pitchFamily="34" charset="0"/>
                <a:cs typeface="Arial" panose="020B0604020202020204" pitchFamily="34" charset="0"/>
              </a:rPr>
              <a:t>When the payment request is sent, the payments are issued directly to the vendor by the County Finance office</a:t>
            </a:r>
          </a:p>
          <a:p>
            <a:pPr marL="460446" indent="-460446">
              <a:buFont typeface="+mj-lt"/>
              <a:buAutoNum type="arabicPeriod"/>
            </a:pPr>
            <a:r>
              <a:rPr lang="en-US" sz="1100" dirty="0">
                <a:latin typeface="Arial" panose="020B0604020202020204" pitchFamily="34" charset="0"/>
                <a:cs typeface="Arial" panose="020B0604020202020204" pitchFamily="34" charset="0"/>
              </a:rPr>
              <a:t>The check number and date provided by County Finance must be recorded in NC FAST</a:t>
            </a:r>
          </a:p>
          <a:p>
            <a:pPr marL="460446" indent="-460446">
              <a:buFont typeface="+mj-lt"/>
              <a:buAutoNum type="arabicPeriod"/>
            </a:pPr>
            <a:r>
              <a:rPr lang="en-US" sz="1100" dirty="0">
                <a:latin typeface="Arial" panose="020B0604020202020204" pitchFamily="34" charset="0"/>
                <a:cs typeface="Arial" panose="020B0604020202020204" pitchFamily="34" charset="0"/>
              </a:rPr>
              <a:t>NC FAST updates the payment status to </a:t>
            </a:r>
            <a:r>
              <a:rPr lang="en-US" sz="1100" i="1" dirty="0">
                <a:latin typeface="Arial" panose="020B0604020202020204" pitchFamily="34" charset="0"/>
                <a:cs typeface="Arial" panose="020B0604020202020204" pitchFamily="34" charset="0"/>
              </a:rPr>
              <a:t>Pledge Payment Issued</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Remember payment packets need to be completed timely for accuracy and reporting purposes.  Supervisors should be checking this information periodically to ensure no payments are missed. It is essential that this follow through is done for reporting regardless if the vendor has been paid outside of the system. </a:t>
            </a:r>
          </a:p>
          <a:p>
            <a:endParaRPr lang="en-US" dirty="0"/>
          </a:p>
          <a:p>
            <a:endParaRPr lang="en-US" dirty="0"/>
          </a:p>
        </p:txBody>
      </p:sp>
    </p:spTree>
    <p:extLst>
      <p:ext uri="{BB962C8B-B14F-4D97-AF65-F5344CB8AC3E}">
        <p14:creationId xmlns:p14="http://schemas.microsoft.com/office/powerpoint/2010/main" val="1656942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Next are the steps to follow to avoid overpayments when completing a CIP application for oil or gas:</a:t>
            </a:r>
          </a:p>
          <a:p>
            <a:pPr marL="230223" indent="-230223">
              <a:buAutoNum type="arabicPeriod"/>
            </a:pPr>
            <a:r>
              <a:rPr lang="en-US" sz="1100" dirty="0">
                <a:latin typeface="Arial" panose="020B0604020202020204" pitchFamily="34" charset="0"/>
                <a:cs typeface="Arial" panose="020B0604020202020204" pitchFamily="34" charset="0"/>
              </a:rPr>
              <a:t>After taking the application, enter estimated amount approved for energy. </a:t>
            </a:r>
          </a:p>
          <a:p>
            <a:pPr marL="230223" indent="-230223">
              <a:buAutoNum type="arabicPeriod"/>
            </a:pPr>
            <a:r>
              <a:rPr lang="en-US" sz="1100" dirty="0">
                <a:latin typeface="Arial" panose="020B0604020202020204" pitchFamily="34" charset="0"/>
                <a:cs typeface="Arial" panose="020B0604020202020204" pitchFamily="34" charset="0"/>
              </a:rPr>
              <a:t>Process and authorize the application. For example the approval letter will generate showing the estimated amount of $300</a:t>
            </a:r>
          </a:p>
          <a:p>
            <a:pPr marL="230223" indent="-230223" defTabSz="920892">
              <a:buFontTx/>
              <a:buAutoNum type="arabicPeriod"/>
              <a:defRPr/>
            </a:pPr>
            <a:r>
              <a:rPr lang="en-US" sz="1100" dirty="0">
                <a:latin typeface="Arial" panose="020B0604020202020204" pitchFamily="34" charset="0"/>
                <a:cs typeface="Arial" panose="020B0604020202020204" pitchFamily="34" charset="0"/>
              </a:rPr>
              <a:t>When the invoice is received, put the application on a payment request. The adjusted amount will be deducted from the obligated amount and returned to the available funds balance. A new approval letter will generate showing the new approval amount. </a:t>
            </a:r>
          </a:p>
          <a:p>
            <a:pPr marL="230223" indent="-230223">
              <a:buAutoNum type="arabicPeriod"/>
            </a:pPr>
            <a:r>
              <a:rPr lang="en-US" sz="1100" dirty="0">
                <a:latin typeface="Arial" panose="020B0604020202020204" pitchFamily="34" charset="0"/>
                <a:cs typeface="Arial" panose="020B0604020202020204" pitchFamily="34" charset="0"/>
              </a:rPr>
              <a:t>Edit the crisis amount of the application and confirm the changes.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Note: When a vendor has been overpaid the amount must be returned to the agency. When the refund is received from the vendor, the agency must return the funds to the County Finance Office for further processing. Document the refund amount received on the application.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*Reminder there is a Job Aid: Energy - Overpayment and Underpayment.  </a:t>
            </a:r>
          </a:p>
        </p:txBody>
      </p:sp>
    </p:spTree>
    <p:extLst>
      <p:ext uri="{BB962C8B-B14F-4D97-AF65-F5344CB8AC3E}">
        <p14:creationId xmlns:p14="http://schemas.microsoft.com/office/powerpoint/2010/main" val="4152714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Appeals and Hearings:</a:t>
            </a:r>
          </a:p>
          <a:p>
            <a:r>
              <a:rPr lang="en-US" sz="1100" dirty="0">
                <a:latin typeface="Arial" panose="020B0604020202020204" pitchFamily="34" charset="0"/>
                <a:cs typeface="Arial" panose="020B0604020202020204" pitchFamily="34" charset="0"/>
              </a:rPr>
              <a:t>If the applicant does not agree with the decision made such as the amount of the benefit or the timeframe to determine eligibility, they have the right to request a hearing. This information on how to request the hearing will be found on the approval and denial notice the applicant receive, DSS 8107.</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Applicants have 60 calendar days from the notice date to request a hearing.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Applicants who can establish good cause have until the 90</a:t>
            </a:r>
            <a:r>
              <a:rPr lang="en-US" sz="1100" baseline="30000" dirty="0">
                <a:latin typeface="Arial" panose="020B0604020202020204" pitchFamily="34" charset="0"/>
                <a:cs typeface="Arial" panose="020B0604020202020204" pitchFamily="34" charset="0"/>
              </a:rPr>
              <a:t>th</a:t>
            </a:r>
            <a:r>
              <a:rPr lang="en-US" sz="1100" dirty="0">
                <a:latin typeface="Arial" panose="020B0604020202020204" pitchFamily="34" charset="0"/>
                <a:cs typeface="Arial" panose="020B0604020202020204" pitchFamily="34" charset="0"/>
              </a:rPr>
              <a:t> calendar day of the notice to request a hearing. This is found in policy section EP 135</a:t>
            </a:r>
          </a:p>
          <a:p>
            <a:endParaRPr lang="en-US" sz="1100" dirty="0">
              <a:latin typeface="Arial" panose="020B0604020202020204" pitchFamily="34" charset="0"/>
              <a:cs typeface="Arial" panose="020B0604020202020204" pitchFamily="34" charset="0"/>
            </a:endParaRPr>
          </a:p>
          <a:p>
            <a:pPr defTabSz="920892">
              <a:defRPr/>
            </a:pPr>
            <a:r>
              <a:rPr lang="en-US" sz="1100" dirty="0">
                <a:latin typeface="Arial" panose="020B0604020202020204" pitchFamily="34" charset="0"/>
                <a:cs typeface="Arial" panose="020B0604020202020204" pitchFamily="34" charset="0"/>
              </a:rPr>
              <a:t>Local hearings must be held within 5 calendar days of the hearing request. The local hearing office can set up this hearing or through what ever individual process counties have.</a:t>
            </a:r>
          </a:p>
          <a:p>
            <a:pPr defTabSz="920892">
              <a:defRPr/>
            </a:pPr>
            <a:endParaRPr lang="en-US" sz="1100" dirty="0">
              <a:latin typeface="Arial" panose="020B0604020202020204" pitchFamily="34" charset="0"/>
              <a:cs typeface="Arial" panose="020B0604020202020204" pitchFamily="34" charset="0"/>
            </a:endParaRPr>
          </a:p>
          <a:p>
            <a:pPr defTabSz="920892">
              <a:defRPr/>
            </a:pPr>
            <a:r>
              <a:rPr lang="en-US" sz="1100" dirty="0">
                <a:latin typeface="Arial" panose="020B0604020202020204" pitchFamily="34" charset="0"/>
                <a:cs typeface="Arial" panose="020B0604020202020204" pitchFamily="34" charset="0"/>
              </a:rPr>
              <a:t>For additional information concerning hearings visit policy section 264 of the Work First manual. </a:t>
            </a:r>
          </a:p>
          <a:p>
            <a:pPr defTabSz="920892">
              <a:defRPr/>
            </a:pPr>
            <a:endParaRPr lang="en-US" sz="1100" dirty="0">
              <a:latin typeface="Arial" panose="020B0604020202020204" pitchFamily="34" charset="0"/>
              <a:cs typeface="Arial" panose="020B0604020202020204" pitchFamily="34" charset="0"/>
            </a:endParaRPr>
          </a:p>
          <a:p>
            <a:pPr defTabSz="920892">
              <a:defRPr/>
            </a:pPr>
            <a:r>
              <a:rPr lang="en-US" sz="1100" dirty="0">
                <a:latin typeface="Arial" panose="020B0604020202020204" pitchFamily="34" charset="0"/>
                <a:cs typeface="Arial" panose="020B0604020202020204" pitchFamily="34" charset="0"/>
              </a:rPr>
              <a:t>After the local hearing has been appealed, complete the DSS 1473 and send to the state within </a:t>
            </a:r>
            <a:r>
              <a:rPr lang="en-US" sz="1100" u="sng" dirty="0">
                <a:latin typeface="Arial" panose="020B0604020202020204" pitchFamily="34" charset="0"/>
                <a:cs typeface="Arial" panose="020B0604020202020204" pitchFamily="34" charset="0"/>
              </a:rPr>
              <a:t>5 days </a:t>
            </a:r>
            <a:r>
              <a:rPr lang="en-US" sz="1100" dirty="0">
                <a:latin typeface="Arial" panose="020B0604020202020204" pitchFamily="34" charset="0"/>
                <a:cs typeface="Arial" panose="020B0604020202020204" pitchFamily="34" charset="0"/>
              </a:rPr>
              <a:t>of </a:t>
            </a:r>
            <a:r>
              <a:rPr lang="en-US" sz="1100" i="1" dirty="0">
                <a:latin typeface="Arial" panose="020B0604020202020204" pitchFamily="34" charset="0"/>
                <a:cs typeface="Arial" panose="020B0604020202020204" pitchFamily="34" charset="0"/>
              </a:rPr>
              <a:t>Appeal Request Date</a:t>
            </a:r>
          </a:p>
          <a:p>
            <a:pPr defTabSz="920892">
              <a:defRPr/>
            </a:pPr>
            <a:r>
              <a:rPr lang="en-US" sz="1100" dirty="0">
                <a:latin typeface="Arial" panose="020B0604020202020204" pitchFamily="34" charset="0"/>
                <a:cs typeface="Arial" panose="020B0604020202020204" pitchFamily="34" charset="0"/>
              </a:rPr>
              <a:t>The applicant has a right to request a State hearing only after a local appeal hearing has been held and a decision has been rendered. The applicant must request a State hearing within 15 calendar days from the date of the local hearing decision, unless he shows good cause.</a:t>
            </a:r>
          </a:p>
          <a:p>
            <a:endParaRPr lang="en-US" dirty="0"/>
          </a:p>
        </p:txBody>
      </p:sp>
    </p:spTree>
    <p:extLst>
      <p:ext uri="{BB962C8B-B14F-4D97-AF65-F5344CB8AC3E}">
        <p14:creationId xmlns:p14="http://schemas.microsoft.com/office/powerpoint/2010/main" val="316619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100" dirty="0">
                <a:latin typeface="Arial" panose="020B0604020202020204" pitchFamily="34" charset="0"/>
                <a:cs typeface="Arial" panose="020B0604020202020204" pitchFamily="34" charset="0"/>
              </a:rPr>
              <a:t>The Low Income Home Energy Assistance Program (LIHEAP) helps keep families safe and healthy through initiatives that assist families with energy costs. This federally funded assistance manages costs associated with:</a:t>
            </a:r>
          </a:p>
          <a:p>
            <a:pPr marL="172667" indent="-172667" fontAlgn="base">
              <a:buFont typeface="Arial" panose="020B0604020202020204" pitchFamily="34" charset="0"/>
              <a:buChar char="•"/>
            </a:pPr>
            <a:r>
              <a:rPr lang="en-US" sz="1100" dirty="0">
                <a:latin typeface="Arial" panose="020B0604020202020204" pitchFamily="34" charset="0"/>
                <a:cs typeface="Arial" panose="020B0604020202020204" pitchFamily="34" charset="0"/>
              </a:rPr>
              <a:t>Home energy bills</a:t>
            </a:r>
          </a:p>
          <a:p>
            <a:pPr marL="172667" indent="-172667" fontAlgn="base">
              <a:buFont typeface="Arial" panose="020B0604020202020204" pitchFamily="34" charset="0"/>
              <a:buChar char="•"/>
            </a:pPr>
            <a:r>
              <a:rPr lang="en-US" sz="1100" dirty="0">
                <a:latin typeface="Arial" panose="020B0604020202020204" pitchFamily="34" charset="0"/>
                <a:cs typeface="Arial" panose="020B0604020202020204" pitchFamily="34" charset="0"/>
              </a:rPr>
              <a:t>Energy crises</a:t>
            </a:r>
          </a:p>
          <a:p>
            <a:pPr marL="172667" indent="-172667" fontAlgn="base">
              <a:buFont typeface="Arial" panose="020B0604020202020204" pitchFamily="34" charset="0"/>
              <a:buChar char="•"/>
            </a:pPr>
            <a:r>
              <a:rPr lang="en-US" sz="1100" dirty="0">
                <a:latin typeface="Arial" panose="020B0604020202020204" pitchFamily="34" charset="0"/>
                <a:cs typeface="Arial" panose="020B0604020202020204" pitchFamily="34" charset="0"/>
              </a:rPr>
              <a:t>Weatherization and energy-related minor home repairs</a:t>
            </a:r>
          </a:p>
          <a:p>
            <a:pPr fontAlgn="base"/>
            <a:endParaRPr lang="en-US" sz="1100" dirty="0">
              <a:latin typeface="Arial" panose="020B0604020202020204" pitchFamily="34" charset="0"/>
              <a:cs typeface="Arial" panose="020B0604020202020204" pitchFamily="34" charset="0"/>
            </a:endParaRPr>
          </a:p>
          <a:p>
            <a:pPr fontAlgn="base"/>
            <a:r>
              <a:rPr lang="en-US" sz="1100" dirty="0">
                <a:latin typeface="Arial" panose="020B0604020202020204" pitchFamily="34" charset="0"/>
                <a:cs typeface="Arial" panose="020B0604020202020204" pitchFamily="34" charset="0"/>
              </a:rPr>
              <a:t>In North Carolina we have 3 programs under the federal program: </a:t>
            </a:r>
          </a:p>
          <a:p>
            <a:pPr marL="345335" indent="-345335"/>
            <a:r>
              <a:rPr lang="en-US" sz="1100" dirty="0">
                <a:latin typeface="Arial" panose="020B0604020202020204" pitchFamily="34" charset="0"/>
                <a:cs typeface="Arial" panose="020B0604020202020204" pitchFamily="34" charset="0"/>
              </a:rPr>
              <a:t>Low Income Energy Assistance Program (LIEAP) which is available December 1, 2020 – March 31, 2021 </a:t>
            </a:r>
          </a:p>
          <a:p>
            <a:pPr marL="345335" indent="-345335"/>
            <a:r>
              <a:rPr lang="en-US" sz="1100" dirty="0">
                <a:latin typeface="Arial" panose="020B0604020202020204" pitchFamily="34" charset="0"/>
                <a:cs typeface="Arial" panose="020B0604020202020204" pitchFamily="34" charset="0"/>
              </a:rPr>
              <a:t>Crisis Intervention Program (CIP) which is available July 1, 2020 – June 30, 2021 or until allocation is exhausted these programs are administered on the county level. </a:t>
            </a:r>
          </a:p>
          <a:p>
            <a:pPr marL="345335" indent="-345335"/>
            <a:r>
              <a:rPr lang="en-US" sz="1100" dirty="0">
                <a:latin typeface="Arial" panose="020B0604020202020204" pitchFamily="34" charset="0"/>
                <a:cs typeface="Arial" panose="020B0604020202020204" pitchFamily="34" charset="0"/>
              </a:rPr>
              <a:t>If your agency sub-contracts LIEAP or CIP services to other agencies, such as The Salvation Army, it is the responsibility of the county agencies to monitor the processing of the applications</a:t>
            </a:r>
          </a:p>
          <a:p>
            <a:pPr marL="345335" indent="-345335"/>
            <a:r>
              <a:rPr lang="en-US" sz="1100" dirty="0">
                <a:latin typeface="Arial" panose="020B0604020202020204" pitchFamily="34" charset="0"/>
                <a:cs typeface="Arial" panose="020B0604020202020204" pitchFamily="34" charset="0"/>
              </a:rPr>
              <a:t>The last part of the program Weatherization which branches out into two sub programs: </a:t>
            </a:r>
          </a:p>
          <a:p>
            <a:pPr marL="805781" lvl="1" indent="-345335">
              <a:buFont typeface="Arial" panose="020B0604020202020204" pitchFamily="34" charset="0"/>
              <a:buChar char="•"/>
            </a:pPr>
            <a:r>
              <a:rPr lang="en-US" sz="1100" dirty="0">
                <a:latin typeface="Arial" panose="020B0604020202020204" pitchFamily="34" charset="0"/>
                <a:cs typeface="Arial" panose="020B0604020202020204" pitchFamily="34" charset="0"/>
              </a:rPr>
              <a:t>Weatherization Assistance Program (WAP) which is available July 1, 2020 – June 30, 2021 or until allocation is exhausted </a:t>
            </a:r>
          </a:p>
          <a:p>
            <a:pPr marL="805781" lvl="1" indent="-345335">
              <a:buFont typeface="Arial" panose="020B0604020202020204" pitchFamily="34" charset="0"/>
              <a:buChar char="•"/>
            </a:pPr>
            <a:r>
              <a:rPr lang="en-US" sz="1100" dirty="0">
                <a:latin typeface="Arial" panose="020B0604020202020204" pitchFamily="34" charset="0"/>
                <a:cs typeface="Arial" panose="020B0604020202020204" pitchFamily="34" charset="0"/>
              </a:rPr>
              <a:t>Heating Air Repair &amp; Replacement Program (HARRP) which is available July 1, 2020 – June 30, 2021 or until allocation is exhausted </a:t>
            </a:r>
          </a:p>
          <a:p>
            <a:r>
              <a:rPr lang="en-US" sz="1100" dirty="0">
                <a:latin typeface="Arial" panose="020B0604020202020204" pitchFamily="34" charset="0"/>
                <a:cs typeface="Arial" panose="020B0604020202020204" pitchFamily="34" charset="0"/>
              </a:rPr>
              <a:t>Weatherization is administered through the Department of Environmental Quality (DEQ). </a:t>
            </a:r>
          </a:p>
          <a:p>
            <a:endParaRPr lang="en-US" dirty="0"/>
          </a:p>
        </p:txBody>
      </p:sp>
    </p:spTree>
    <p:extLst>
      <p:ext uri="{BB962C8B-B14F-4D97-AF65-F5344CB8AC3E}">
        <p14:creationId xmlns:p14="http://schemas.microsoft.com/office/powerpoint/2010/main" val="3805894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Last but not least we will discuss federal reporting.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Data is essential both internally and externally. The basis for all reporting is crucial to our business activities. For the division to gauge areas for improvement, data must be entered appropriately.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There are two federal reports that utilize the data that is entered into NC FAST and AR4CA (DEQ management system) the Household Report and Performance Data Form Report.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Household Report is necessary under the amendments to the LIHEAP statue enacted in 1994 (Public Law 103-252) which states that grant applications must include a report on LIHEAP households for the previous Federal Fiscal Year and require all grantees (which is NC) to report LIHEAP household data.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Performance Data Form collects LIHEAP data on energy burden targeting, restoration of home energy service, and prevention of loss of home energy service. This is essential to everything energy related.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Remember that good data in equals good data out. Therefore, everyone should make sure they are entering concise information into NC FAST. </a:t>
            </a:r>
          </a:p>
        </p:txBody>
      </p:sp>
    </p:spTree>
    <p:extLst>
      <p:ext uri="{BB962C8B-B14F-4D97-AF65-F5344CB8AC3E}">
        <p14:creationId xmlns:p14="http://schemas.microsoft.com/office/powerpoint/2010/main" val="933151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latin typeface="Arial" panose="020B0604020202020204" pitchFamily="34" charset="0"/>
                <a:cs typeface="Arial" panose="020B0604020202020204" pitchFamily="34" charset="0"/>
              </a:rPr>
              <a:t>Does </a:t>
            </a:r>
            <a:r>
              <a:rPr lang="en-US" sz="1100" dirty="0">
                <a:latin typeface="Arial" panose="020B0604020202020204" pitchFamily="34" charset="0"/>
                <a:cs typeface="Arial" panose="020B0604020202020204" pitchFamily="34" charset="0"/>
              </a:rPr>
              <a:t>anyone have </a:t>
            </a:r>
            <a:r>
              <a:rPr lang="en-US" sz="1100">
                <a:latin typeface="Arial" panose="020B0604020202020204" pitchFamily="34" charset="0"/>
                <a:cs typeface="Arial" panose="020B0604020202020204" pitchFamily="34" charset="0"/>
              </a:rPr>
              <a:t>any questions?</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0663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13841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We will delve a little deeper into each program starting with LIEAP.</a:t>
            </a:r>
          </a:p>
          <a:p>
            <a:pPr marL="345335" indent="-345335" defTabSz="920892"/>
            <a:r>
              <a:rPr lang="en-US" sz="1100" dirty="0">
                <a:latin typeface="Arial" panose="020B0604020202020204" pitchFamily="34" charset="0"/>
                <a:cs typeface="Arial" panose="020B0604020202020204" pitchFamily="34" charset="0"/>
              </a:rPr>
              <a:t>It is a</a:t>
            </a:r>
            <a:r>
              <a:rPr lang="en-US" sz="1100" dirty="0">
                <a:solidFill>
                  <a:prstClr val="black"/>
                </a:solidFill>
                <a:latin typeface="Arial" panose="020B0604020202020204" pitchFamily="34" charset="0"/>
                <a:cs typeface="Arial" panose="020B0604020202020204" pitchFamily="34" charset="0"/>
              </a:rPr>
              <a:t>vailable December 1, 2020 – March 31, 2021 and provides a one-time annual energy provider payment to help pay the primary heating expense. </a:t>
            </a:r>
          </a:p>
          <a:p>
            <a:pPr marL="345335" indent="-345335" defTabSz="920892"/>
            <a:r>
              <a:rPr lang="en-US" sz="1100" dirty="0">
                <a:solidFill>
                  <a:prstClr val="black"/>
                </a:solidFill>
                <a:latin typeface="Arial" panose="020B0604020202020204" pitchFamily="34" charset="0"/>
                <a:cs typeface="Arial" panose="020B0604020202020204" pitchFamily="34" charset="0"/>
              </a:rPr>
              <a:t>A household is vulnerable if it has a heating source billed separately and is subject to the rising cost of heating for the heat expense. Additional information about vulnerability can be found in Policy section EP 300.08 </a:t>
            </a:r>
          </a:p>
          <a:p>
            <a:pPr marL="345335" indent="-345335" defTabSz="920892"/>
            <a:r>
              <a:rPr lang="en-US" sz="1100" dirty="0">
                <a:solidFill>
                  <a:prstClr val="black"/>
                </a:solidFill>
                <a:latin typeface="Arial" panose="020B0604020202020204" pitchFamily="34" charset="0"/>
                <a:cs typeface="Arial" panose="020B0604020202020204" pitchFamily="34" charset="0"/>
              </a:rPr>
              <a:t>Benefit amounts for this program are  based on income, fuel type, and household size and are given in increments of $300.00, $400.00, and $500.00. </a:t>
            </a:r>
          </a:p>
          <a:p>
            <a:pPr defTabSz="920892">
              <a:defRPr/>
            </a:pPr>
            <a:r>
              <a:rPr lang="en-US" sz="1100" dirty="0">
                <a:solidFill>
                  <a:prstClr val="black"/>
                </a:solidFill>
                <a:latin typeface="Arial" panose="020B0604020202020204" pitchFamily="34" charset="0"/>
                <a:cs typeface="Arial" panose="020B0604020202020204" pitchFamily="34" charset="0"/>
              </a:rPr>
              <a:t>Note: Applicants can reapply for LIEAP if denied within the same fiscal year </a:t>
            </a:r>
            <a:r>
              <a:rPr lang="en-US" sz="1100" dirty="0">
                <a:solidFill>
                  <a:prstClr val="black"/>
                </a:solidFill>
                <a:latin typeface="Arial"/>
              </a:rPr>
              <a:t>if the household’s situation has changed, such as the household’s income reduces.</a:t>
            </a:r>
          </a:p>
          <a:p>
            <a:pPr defTabSz="920892"/>
            <a:endParaRPr lang="en-US" sz="1100" dirty="0">
              <a:solidFill>
                <a:prstClr val="black"/>
              </a:solidFill>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Additionally there are a few examples that can assist you when assessing applicants: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Applicants with household members 60 or older or disabled and receiving services through DAAS can begin applying December 1, 2020, all other applications can begin applying January 2, 2021. LIEAP applications cannot be keyed into NC FAST prior to December 1.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Applicants can only receive LIEAP funding one time in a LIEAP season regardless if household circumstances have changed such as income and/or household composition. </a:t>
            </a:r>
          </a:p>
          <a:p>
            <a:endParaRPr lang="en-US" sz="1100" dirty="0">
              <a:latin typeface="Arial" panose="020B0604020202020204" pitchFamily="34" charset="0"/>
              <a:cs typeface="Arial" panose="020B0604020202020204" pitchFamily="34" charset="0"/>
            </a:endParaRPr>
          </a:p>
          <a:p>
            <a:pPr defTabSz="920881">
              <a:defRPr/>
            </a:pPr>
            <a:r>
              <a:rPr lang="en-US" sz="1100" dirty="0">
                <a:latin typeface="Arial" panose="020B0604020202020204" pitchFamily="34" charset="0"/>
                <a:cs typeface="Arial" panose="020B0604020202020204" pitchFamily="34" charset="0"/>
              </a:rPr>
              <a:t>To be vulnerable means the heating source is billed separately and the household is subject to rising heating costs for the heat expense</a:t>
            </a:r>
          </a:p>
          <a:p>
            <a:pPr defTabSz="920881">
              <a:defRPr/>
            </a:pPr>
            <a:endParaRPr lang="en-US" sz="1100" baseline="300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LIEAP is not approved based on a bill provided by the applicant. The primary heating source given at the time of application will not be changed even if the household changes their primary source of heat later</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Note: The primary heat source and electricity provider should be in each application along with the account numbers (this includes CIP as well). This is for federal reporting purposes. The Energy Application is located on the Heat and Electric Vendor page. Remember just because you list the provider does not mean you should include a bill amount just list what is not being paid as $0.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Also, face to face interviews are not mandatory for either the LIEAP or CIP programs. This is only done as a best practice.</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As the LIEAP season begins know that outreach is a continuous process throughout all programs. Reach out to your rural organizations, mental and public health agencies to assist in your efforts. Engage your community churches, doctor offices, businesses, schools and recreational centers to inform citizens of the programs we offer. It is the goal to maximize the funding allocation given. </a:t>
            </a:r>
          </a:p>
          <a:p>
            <a:endParaRPr lang="en-US" dirty="0"/>
          </a:p>
        </p:txBody>
      </p:sp>
    </p:spTree>
    <p:extLst>
      <p:ext uri="{BB962C8B-B14F-4D97-AF65-F5344CB8AC3E}">
        <p14:creationId xmlns:p14="http://schemas.microsoft.com/office/powerpoint/2010/main" val="3253229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both applications the same day. However the CIP application must be approved before the LIEAP application. If the LIEAP application is approved first then the crisis was resolved.  </a:t>
            </a:r>
          </a:p>
        </p:txBody>
      </p:sp>
    </p:spTree>
    <p:extLst>
      <p:ext uri="{BB962C8B-B14F-4D97-AF65-F5344CB8AC3E}">
        <p14:creationId xmlns:p14="http://schemas.microsoft.com/office/powerpoint/2010/main" val="3362953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The Crisis Intervention Program known as CIP is ran starting July 1</a:t>
            </a:r>
            <a:r>
              <a:rPr lang="en-US" sz="1100" baseline="30000" dirty="0">
                <a:latin typeface="Arial" panose="020B0604020202020204" pitchFamily="34" charset="0"/>
                <a:cs typeface="Arial" panose="020B0604020202020204" pitchFamily="34" charset="0"/>
              </a:rPr>
              <a:t>, 2020</a:t>
            </a:r>
            <a:r>
              <a:rPr lang="en-US" sz="1100" dirty="0">
                <a:latin typeface="Arial" panose="020B0604020202020204" pitchFamily="34" charset="0"/>
                <a:cs typeface="Arial" panose="020B0604020202020204" pitchFamily="34" charset="0"/>
              </a:rPr>
              <a:t> – June 30</a:t>
            </a:r>
            <a:r>
              <a:rPr lang="en-US" sz="1100" baseline="30000" dirty="0">
                <a:latin typeface="Arial" panose="020B0604020202020204" pitchFamily="34" charset="0"/>
                <a:cs typeface="Arial" panose="020B0604020202020204" pitchFamily="34" charset="0"/>
              </a:rPr>
              <a:t>, 2021 </a:t>
            </a:r>
            <a:r>
              <a:rPr lang="en-US" sz="1100" dirty="0">
                <a:latin typeface="Arial" panose="020B0604020202020204" pitchFamily="34" charset="0"/>
                <a:cs typeface="Arial" panose="020B0604020202020204" pitchFamily="34" charset="0"/>
              </a:rPr>
              <a:t>or until funds are exhausted. </a:t>
            </a:r>
          </a:p>
          <a:p>
            <a:pPr defTabSz="920892">
              <a:defRPr/>
            </a:pPr>
            <a:r>
              <a:rPr lang="en-US" sz="1100" dirty="0">
                <a:latin typeface="Arial" panose="020B0604020202020204" pitchFamily="34" charset="0"/>
                <a:cs typeface="Arial" panose="020B0604020202020204" pitchFamily="34" charset="0"/>
              </a:rPr>
              <a:t>Consider all factors when assessing a crisis, such as the outside temperature, household member’s ages, and reported medical conditions.</a:t>
            </a:r>
          </a:p>
          <a:p>
            <a:pPr defTabSz="920892">
              <a:defRPr/>
            </a:pPr>
            <a:r>
              <a:rPr lang="en-US" sz="1100" dirty="0">
                <a:latin typeface="Arial" panose="020B0604020202020204" pitchFamily="34" charset="0"/>
                <a:cs typeface="Arial" panose="020B0604020202020204" pitchFamily="34" charset="0"/>
              </a:rPr>
              <a:t>A household currently experiencing or in danger of experiencing a life threatening or health related emergency </a:t>
            </a:r>
            <a:r>
              <a:rPr lang="en-US" sz="1100" b="1" u="sng" dirty="0">
                <a:latin typeface="Arial" panose="020B0604020202020204" pitchFamily="34" charset="0"/>
                <a:cs typeface="Arial" panose="020B0604020202020204" pitchFamily="34" charset="0"/>
              </a:rPr>
              <a:t>and</a:t>
            </a:r>
            <a:r>
              <a:rPr lang="en-US" sz="1100" dirty="0">
                <a:latin typeface="Arial" panose="020B0604020202020204" pitchFamily="34" charset="0"/>
                <a:cs typeface="Arial" panose="020B0604020202020204" pitchFamily="34" charset="0"/>
              </a:rPr>
              <a:t> they have a past due or disconnection notice or no heating or cooling source. This makes it a multi-layered  assessment process. Be consistent when assessing each household’s crisis</a:t>
            </a:r>
          </a:p>
          <a:p>
            <a:pPr defTabSz="920892">
              <a:defRPr/>
            </a:pPr>
            <a:endParaRPr lang="en-US" sz="1100" dirty="0">
              <a:latin typeface="Arial" panose="020B0604020202020204" pitchFamily="34" charset="0"/>
              <a:cs typeface="Arial" panose="020B0604020202020204" pitchFamily="34" charset="0"/>
            </a:endParaRPr>
          </a:p>
          <a:p>
            <a:pPr defTabSz="920892">
              <a:defRPr/>
            </a:pPr>
            <a:r>
              <a:rPr lang="en-US" sz="1100" dirty="0">
                <a:latin typeface="Arial" panose="020B0604020202020204" pitchFamily="34" charset="0"/>
                <a:cs typeface="Arial" panose="020B0604020202020204" pitchFamily="34" charset="0"/>
              </a:rPr>
              <a:t>Applicants also must apply in the county they reside. If an applicant comes in to apply and states they are moving to another county but is required to have the utilities connected before they are able to physically move, the current county should verify the new address via a lease or statement from the landlord and take and process the applicant’s application. If the county in which the applicant resides does not have an energy provider agreement with the applicant’s energy provider in the county where the applicant is moving, the new county will be responsible for taking and processing the application.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Funds cannot pay bills in a deceased person or minor child’s name. If the bill is in a deceased person’s or child’s name, encourage the client to have the bill switched in their name</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Funding cannot be used to pay for water, sewage, or trash fees attached to the energy bill therefore the applicant is responsible for paying the water, sewer, and/ or trash portion of the energy bill, however if it is a leasing fee for the tank that can be paid for with CIP funding.</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Cases must be evaluated on a case-by-case basis.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Examples </a:t>
            </a:r>
          </a:p>
          <a:p>
            <a:r>
              <a:rPr lang="en-US" sz="1100" dirty="0">
                <a:latin typeface="Arial" panose="020B0604020202020204" pitchFamily="34" charset="0"/>
                <a:cs typeface="Arial" panose="020B0604020202020204" pitchFamily="34" charset="0"/>
              </a:rPr>
              <a:t>Ex 1: Household comes in to apply for CIP. The household presents their utility bill, but it does not specify that it is a past due or disconnect notice. The case worker calls the utility company and is told the household will be disconnected in two weeks. The case worker discusses the situation with the household and determines the household will not have the funds to pay in the coming week. The household is experiencing a life threatening or health related emergency. Paying this bill will eliminate the crisis. </a:t>
            </a:r>
          </a:p>
          <a:p>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Ex 2: Household comes in to apply for CIP November 1, 2020. The wife is out of work and this was the only income for the household. Utility bill is for $400.00 but the disconnect is only for $200.00. The household states that the wife will not go back to work until November 22, 2020. She will not receive another paycheck until December 6, 2020.  Paying the entire bill will eliminate the crisis for the household and they are less likely to come back in for services once the wife returns to work. </a:t>
            </a:r>
          </a:p>
          <a:p>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Based on these examples this elevates the crisis for the household. It takes the burden off the case worker and the client is less likely to return for services. </a:t>
            </a:r>
          </a:p>
          <a:p>
            <a:endParaRPr lang="en-US" sz="1100" dirty="0">
              <a:latin typeface="Arial" panose="020B0604020202020204" pitchFamily="34" charset="0"/>
              <a:cs typeface="Arial" panose="020B0604020202020204" pitchFamily="34" charset="0"/>
            </a:endParaRPr>
          </a:p>
          <a:p>
            <a:pPr defTabSz="920892">
              <a:defRPr/>
            </a:pPr>
            <a:r>
              <a:rPr lang="en-US" sz="1100" dirty="0">
                <a:latin typeface="Arial" panose="020B0604020202020204" pitchFamily="34" charset="0"/>
                <a:cs typeface="Arial" panose="020B0604020202020204" pitchFamily="34" charset="0"/>
              </a:rPr>
              <a:t>Remember documentation is key as evidence of a good assessment. This information can be checked at anytime by the state, monitors, auditors, or federal government as well as be used in a court of law so make sure that the information is concise.  </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dirty="0"/>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7415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809793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541366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CIP application date is the date of interview</a:t>
            </a:r>
          </a:p>
          <a:p>
            <a:endParaRPr lang="en-US" dirty="0"/>
          </a:p>
        </p:txBody>
      </p:sp>
    </p:spTree>
    <p:extLst>
      <p:ext uri="{BB962C8B-B14F-4D97-AF65-F5344CB8AC3E}">
        <p14:creationId xmlns:p14="http://schemas.microsoft.com/office/powerpoint/2010/main" val="2917670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Social Services | Energy Programs Training | November 2020</a:t>
            </a:r>
          </a:p>
          <a:p>
            <a:endParaRPr lang="en-US" b="1" i="0" dirty="0">
              <a:latin typeface="Arial" panose="020B0604020202020204" pitchFamily="34" charset="0"/>
              <a:cs typeface="Arial" panose="020B0604020202020204" pitchFamily="34" charset="0"/>
            </a:endParaRP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Lst>
  <p:hf sldNum="0"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s://www.remix3d.com/details/G009SWR5LNP1"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sz="1800" dirty="0">
                <a:latin typeface="Gotham Light" pitchFamily="50" charset="0"/>
                <a:cs typeface="Arial"/>
              </a:rPr>
              <a:t>NC Department of Health and Human Services </a:t>
            </a:r>
          </a:p>
          <a:p>
            <a:pPr algn="ctr"/>
            <a:r>
              <a:rPr lang="en-US" dirty="0"/>
              <a:t>Energy Programs Training 2020</a:t>
            </a:r>
          </a:p>
        </p:txBody>
      </p:sp>
    </p:spTree>
    <p:extLst>
      <p:ext uri="{BB962C8B-B14F-4D97-AF65-F5344CB8AC3E}">
        <p14:creationId xmlns:p14="http://schemas.microsoft.com/office/powerpoint/2010/main" val="69502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EB747-113E-4FD0-834E-850DA998B97F}"/>
              </a:ext>
            </a:extLst>
          </p:cNvPr>
          <p:cNvSpPr>
            <a:spLocks noGrp="1"/>
          </p:cNvSpPr>
          <p:nvPr>
            <p:ph type="title"/>
          </p:nvPr>
        </p:nvSpPr>
        <p:spPr/>
        <p:txBody>
          <a:bodyPr/>
          <a:lstStyle/>
          <a:p>
            <a:pPr algn="ctr"/>
            <a:r>
              <a:rPr lang="en-US" dirty="0"/>
              <a:t>CIP Timeframe</a:t>
            </a:r>
          </a:p>
        </p:txBody>
      </p:sp>
      <p:sp>
        <p:nvSpPr>
          <p:cNvPr id="4" name="Content Placeholder 3">
            <a:extLst>
              <a:ext uri="{FF2B5EF4-FFF2-40B4-BE49-F238E27FC236}">
                <a16:creationId xmlns:a16="http://schemas.microsoft.com/office/drawing/2014/main" id="{FF8F1B9D-4FC5-4CCE-960B-85F08B89C991}"/>
              </a:ext>
            </a:extLst>
          </p:cNvPr>
          <p:cNvSpPr>
            <a:spLocks noGrp="1"/>
          </p:cNvSpPr>
          <p:nvPr>
            <p:ph sz="quarter" idx="14"/>
          </p:nvPr>
        </p:nvSpPr>
        <p:spPr>
          <a:xfrm>
            <a:off x="622300" y="1059805"/>
            <a:ext cx="7895336" cy="5380506"/>
          </a:xfrm>
        </p:spPr>
        <p:txBody>
          <a:bodyPr/>
          <a:lstStyle/>
          <a:p>
            <a:r>
              <a:rPr lang="en-US" u="sng" dirty="0"/>
              <a:t>Applications with Heating/Cooling Source</a:t>
            </a:r>
          </a:p>
          <a:p>
            <a:pPr marL="342900" indent="-342900" algn="l">
              <a:buFont typeface="Arial" panose="020B0604020202020204" pitchFamily="34" charset="0"/>
              <a:buChar char="•"/>
            </a:pPr>
            <a:r>
              <a:rPr lang="en-US" b="0" dirty="0"/>
              <a:t>If </a:t>
            </a:r>
            <a:r>
              <a:rPr lang="en-US" dirty="0"/>
              <a:t>no </a:t>
            </a:r>
            <a:r>
              <a:rPr lang="en-US" b="0" dirty="0"/>
              <a:t>verification is needed for the CIP application and services are still active, the application should be processed within 48 hours (2 business days) of the application date.</a:t>
            </a:r>
          </a:p>
          <a:p>
            <a:pPr marL="342900" indent="-342900" algn="l">
              <a:buFont typeface="Arial" panose="020B0604020202020204" pitchFamily="34" charset="0"/>
              <a:buChar char="•"/>
            </a:pPr>
            <a:r>
              <a:rPr lang="en-US" b="0" dirty="0"/>
              <a:t>If verification is needed, a manual DSS-8185 must be completed and tracked by worker. Applicant has 2 business days to return requested information. Once requested information is received , then the 2-business day processing time starts.</a:t>
            </a:r>
          </a:p>
          <a:p>
            <a:r>
              <a:rPr lang="en-US" u="sng" dirty="0"/>
              <a:t>Applicants without Heating/Cooling Source</a:t>
            </a:r>
          </a:p>
          <a:p>
            <a:pPr marL="342900" indent="-342900" algn="l">
              <a:buFont typeface="Arial" panose="020B0604020202020204" pitchFamily="34" charset="0"/>
              <a:buChar char="•"/>
            </a:pPr>
            <a:r>
              <a:rPr lang="en-US" b="0" dirty="0"/>
              <a:t>Applicants without a heating source and no verification needed for CIP application. Process within 18 hours ( 1 business day) of the date of application</a:t>
            </a:r>
          </a:p>
          <a:p>
            <a:pPr marL="342900" indent="-342900" algn="l">
              <a:buFont typeface="Arial" panose="020B0604020202020204" pitchFamily="34" charset="0"/>
              <a:buChar char="•"/>
            </a:pPr>
            <a:r>
              <a:rPr lang="en-US" b="0" dirty="0"/>
              <a:t>If verification is needed, complete a manual DSS-8185. Applicant has 2 business days to return requested information. Once requested information is received, the 18-hour (1 day) processing time begins </a:t>
            </a:r>
          </a:p>
        </p:txBody>
      </p:sp>
    </p:spTree>
    <p:extLst>
      <p:ext uri="{BB962C8B-B14F-4D97-AF65-F5344CB8AC3E}">
        <p14:creationId xmlns:p14="http://schemas.microsoft.com/office/powerpoint/2010/main" val="121870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2A76-1978-4CC0-861B-630C8D41BE80}"/>
              </a:ext>
            </a:extLst>
          </p:cNvPr>
          <p:cNvSpPr>
            <a:spLocks noGrp="1"/>
          </p:cNvSpPr>
          <p:nvPr>
            <p:ph type="title"/>
          </p:nvPr>
        </p:nvSpPr>
        <p:spPr/>
        <p:txBody>
          <a:bodyPr/>
          <a:lstStyle/>
          <a:p>
            <a:r>
              <a:rPr lang="en-US" dirty="0"/>
              <a:t>Non-Federal Funding</a:t>
            </a:r>
          </a:p>
        </p:txBody>
      </p:sp>
      <p:graphicFrame>
        <p:nvGraphicFramePr>
          <p:cNvPr id="5" name="Content Placeholder 4">
            <a:extLst>
              <a:ext uri="{FF2B5EF4-FFF2-40B4-BE49-F238E27FC236}">
                <a16:creationId xmlns:a16="http://schemas.microsoft.com/office/drawing/2014/main" id="{836759CE-AE96-45A5-BC9A-A1E90C196E08}"/>
              </a:ext>
            </a:extLst>
          </p:cNvPr>
          <p:cNvGraphicFramePr>
            <a:graphicFrameLocks noGrp="1"/>
          </p:cNvGraphicFramePr>
          <p:nvPr>
            <p:ph sz="quarter" idx="14"/>
            <p:extLst>
              <p:ext uri="{D42A27DB-BD31-4B8C-83A1-F6EECF244321}">
                <p14:modId xmlns:p14="http://schemas.microsoft.com/office/powerpoint/2010/main" val="843983371"/>
              </p:ext>
            </p:extLst>
          </p:nvPr>
        </p:nvGraphicFramePr>
        <p:xfrm>
          <a:off x="158496" y="1335089"/>
          <a:ext cx="8851392" cy="2774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B13D989E-8EB0-49E2-A1E2-276922F71D53}"/>
              </a:ext>
            </a:extLst>
          </p:cNvPr>
          <p:cNvSpPr/>
          <p:nvPr/>
        </p:nvSpPr>
        <p:spPr>
          <a:xfrm>
            <a:off x="1219200" y="4109421"/>
            <a:ext cx="5943600" cy="1860446"/>
          </a:xfrm>
          <a:prstGeom prst="rect">
            <a:avLst/>
          </a:prstGeom>
        </p:spPr>
        <p:txBody>
          <a:bodyPr wrap="square">
            <a:spAutoFit/>
          </a:bodyPr>
          <a:lstStyle/>
          <a:p>
            <a:pPr marL="285750" lvl="0" indent="-285750">
              <a:lnSpc>
                <a:spcPct val="107000"/>
              </a:lnSpc>
              <a:spcAft>
                <a:spcPts val="800"/>
              </a:spcAft>
              <a:buFont typeface="Arial" panose="020B0604020202020204" pitchFamily="34" charset="0"/>
              <a:buChar char="•"/>
              <a:tabLst>
                <a:tab pos="3695700" algn="l"/>
              </a:tabLst>
            </a:pPr>
            <a:r>
              <a:rPr lang="en-US" dirty="0">
                <a:solidFill>
                  <a:prstClr val="black"/>
                </a:solidFill>
                <a:ea typeface="Calibri" panose="020F0502020204030204" pitchFamily="34" charset="0"/>
                <a:cs typeface="Times New Roman" panose="02020603050405020304" pitchFamily="18" charset="0"/>
              </a:rPr>
              <a:t>Available in select counties</a:t>
            </a:r>
          </a:p>
          <a:p>
            <a:pPr marL="285750" lvl="0" indent="-285750">
              <a:lnSpc>
                <a:spcPct val="107000"/>
              </a:lnSpc>
              <a:spcAft>
                <a:spcPts val="800"/>
              </a:spcAft>
              <a:buFont typeface="Arial" panose="020B0604020202020204" pitchFamily="34" charset="0"/>
              <a:buChar char="•"/>
              <a:tabLst>
                <a:tab pos="3695700" algn="l"/>
              </a:tabLst>
            </a:pPr>
            <a:r>
              <a:rPr lang="en-US" dirty="0">
                <a:solidFill>
                  <a:prstClr val="black"/>
                </a:solidFill>
                <a:ea typeface="Calibri" panose="020F0502020204030204" pitchFamily="34" charset="0"/>
                <a:cs typeface="Times New Roman" panose="02020603050405020304" pitchFamily="18" charset="0"/>
              </a:rPr>
              <a:t>NC FAST will determine eligibility for these funds before using federal funds</a:t>
            </a:r>
          </a:p>
          <a:p>
            <a:pPr marL="285750" lvl="0" indent="-285750">
              <a:lnSpc>
                <a:spcPct val="107000"/>
              </a:lnSpc>
              <a:spcAft>
                <a:spcPts val="800"/>
              </a:spcAft>
              <a:buFont typeface="Arial" panose="020B0604020202020204" pitchFamily="34" charset="0"/>
              <a:buChar char="•"/>
              <a:tabLst>
                <a:tab pos="3695700" algn="l"/>
              </a:tabLst>
            </a:pPr>
            <a:r>
              <a:rPr lang="en-US" dirty="0">
                <a:solidFill>
                  <a:prstClr val="black"/>
                </a:solidFill>
                <a:ea typeface="Calibri" panose="020F0502020204030204" pitchFamily="34" charset="0"/>
                <a:cs typeface="Times New Roman" panose="02020603050405020304" pitchFamily="18" charset="0"/>
              </a:rPr>
              <a:t>Each program has unique criteria</a:t>
            </a:r>
          </a:p>
          <a:p>
            <a:pPr marL="285750" lvl="0" indent="-285750">
              <a:lnSpc>
                <a:spcPct val="107000"/>
              </a:lnSpc>
              <a:spcAft>
                <a:spcPts val="800"/>
              </a:spcAft>
              <a:buFont typeface="Arial" panose="020B0604020202020204" pitchFamily="34" charset="0"/>
              <a:buChar char="•"/>
              <a:tabLst>
                <a:tab pos="3695700" algn="l"/>
              </a:tabLst>
            </a:pPr>
            <a:endParaRPr lang="en-US"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9676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762577-6F59-49C7-998E-C1CC686154E2}"/>
              </a:ext>
            </a:extLst>
          </p:cNvPr>
          <p:cNvPicPr>
            <a:picLocks noChangeAspect="1"/>
          </p:cNvPicPr>
          <p:nvPr/>
        </p:nvPicPr>
        <p:blipFill>
          <a:blip r:embed="rId3"/>
          <a:stretch>
            <a:fillRect/>
          </a:stretch>
        </p:blipFill>
        <p:spPr>
          <a:xfrm>
            <a:off x="75304" y="462580"/>
            <a:ext cx="8993392" cy="6110342"/>
          </a:xfrm>
          <a:prstGeom prst="rect">
            <a:avLst/>
          </a:prstGeom>
        </p:spPr>
      </p:pic>
    </p:spTree>
    <p:extLst>
      <p:ext uri="{BB962C8B-B14F-4D97-AF65-F5344CB8AC3E}">
        <p14:creationId xmlns:p14="http://schemas.microsoft.com/office/powerpoint/2010/main" val="4265804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1BE62-55F0-4D5D-BB69-890BB6F8E188}"/>
              </a:ext>
            </a:extLst>
          </p:cNvPr>
          <p:cNvSpPr>
            <a:spLocks noGrp="1"/>
          </p:cNvSpPr>
          <p:nvPr>
            <p:ph type="title"/>
          </p:nvPr>
        </p:nvSpPr>
        <p:spPr/>
        <p:txBody>
          <a:bodyPr/>
          <a:lstStyle/>
          <a:p>
            <a:r>
              <a:rPr lang="en-US" dirty="0"/>
              <a:t>Weatherization</a:t>
            </a:r>
          </a:p>
        </p:txBody>
      </p:sp>
      <p:sp>
        <p:nvSpPr>
          <p:cNvPr id="9" name="TextBox 8">
            <a:extLst>
              <a:ext uri="{FF2B5EF4-FFF2-40B4-BE49-F238E27FC236}">
                <a16:creationId xmlns:a16="http://schemas.microsoft.com/office/drawing/2014/main" id="{A627C2D7-0A16-4434-AE7E-4CC973108D12}"/>
              </a:ext>
            </a:extLst>
          </p:cNvPr>
          <p:cNvSpPr txBox="1"/>
          <p:nvPr/>
        </p:nvSpPr>
        <p:spPr>
          <a:xfrm>
            <a:off x="4526845" y="1154920"/>
            <a:ext cx="4447822" cy="4585871"/>
          </a:xfrm>
          <a:prstGeom prst="rect">
            <a:avLst/>
          </a:prstGeom>
          <a:noFill/>
        </p:spPr>
        <p:txBody>
          <a:bodyPr wrap="square" rtlCol="0">
            <a:spAutoFit/>
          </a:bodyPr>
          <a:lstStyle/>
          <a:p>
            <a:pPr marL="285750" indent="-285750">
              <a:buFont typeface="Arial" panose="020B0604020202020204" pitchFamily="34" charset="0"/>
              <a:buChar char="•"/>
            </a:pPr>
            <a:r>
              <a:rPr lang="en-US" sz="2000" dirty="0"/>
              <a:t>Both programs are administered by the Department of Environmental Quality (DEQ) using LIHEAP funding. </a:t>
            </a:r>
          </a:p>
          <a:p>
            <a:endParaRPr lang="en-US" sz="2000" dirty="0"/>
          </a:p>
          <a:p>
            <a:pPr marL="285750" indent="-285750">
              <a:buFont typeface="Arial" panose="020B0604020202020204" pitchFamily="34" charset="0"/>
              <a:buChar char="•"/>
            </a:pPr>
            <a:r>
              <a:rPr lang="en-US" sz="2000" dirty="0"/>
              <a:t>Programs can assist both home owners and renters.</a:t>
            </a:r>
          </a:p>
          <a:p>
            <a:r>
              <a:rPr lang="en-US" sz="2000" dirty="0"/>
              <a:t> </a:t>
            </a:r>
          </a:p>
          <a:p>
            <a:pPr marL="285750" indent="-285750">
              <a:buFont typeface="Arial" panose="020B0604020202020204" pitchFamily="34" charset="0"/>
              <a:buChar char="•"/>
            </a:pPr>
            <a:r>
              <a:rPr lang="en-US" sz="2000" dirty="0"/>
              <a:t>Access the link below for additional contact information and how to apply. </a:t>
            </a:r>
          </a:p>
          <a:p>
            <a:pPr marL="285750" indent="-285750">
              <a:buFont typeface="Arial" panose="020B0604020202020204" pitchFamily="34" charset="0"/>
              <a:buChar char="•"/>
            </a:pPr>
            <a:endParaRPr lang="en-US" dirty="0"/>
          </a:p>
          <a:p>
            <a:r>
              <a:rPr lang="en-US" dirty="0"/>
              <a:t>https://deq.nc.gov/about/divisions/energy-mineral-land-resources/weatherization-assistance-program.</a:t>
            </a:r>
          </a:p>
        </p:txBody>
      </p:sp>
      <p:sp>
        <p:nvSpPr>
          <p:cNvPr id="21" name="Rectangle 20">
            <a:extLst>
              <a:ext uri="{FF2B5EF4-FFF2-40B4-BE49-F238E27FC236}">
                <a16:creationId xmlns:a16="http://schemas.microsoft.com/office/drawing/2014/main" id="{BD415072-0EE5-49BB-B7F5-59BC29A4CE0F}"/>
              </a:ext>
            </a:extLst>
          </p:cNvPr>
          <p:cNvSpPr/>
          <p:nvPr/>
        </p:nvSpPr>
        <p:spPr>
          <a:xfrm>
            <a:off x="575733" y="1255594"/>
            <a:ext cx="3702756" cy="2251375"/>
          </a:xfrm>
          <a:prstGeom prst="rect">
            <a:avLst/>
          </a:prstGeom>
          <a:solidFill>
            <a:srgbClr val="94B6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cs typeface="Times New Roman" panose="02020603050405020304" pitchFamily="18" charset="0"/>
              </a:rPr>
              <a:t>Weatherization Assistance Program (WAP)</a:t>
            </a:r>
          </a:p>
          <a:p>
            <a:endParaRPr lang="en-US" b="1" dirty="0">
              <a:solidFill>
                <a:schemeClr val="tx1"/>
              </a:solidFill>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Assists with purchasing/installing materials, such as insulation for ceilings, walls and floors, caulking and weather-stripping of doors and windows.  </a:t>
            </a:r>
          </a:p>
        </p:txBody>
      </p:sp>
      <p:sp>
        <p:nvSpPr>
          <p:cNvPr id="22" name="Rectangle 21">
            <a:extLst>
              <a:ext uri="{FF2B5EF4-FFF2-40B4-BE49-F238E27FC236}">
                <a16:creationId xmlns:a16="http://schemas.microsoft.com/office/drawing/2014/main" id="{758A2A53-3225-4979-A60E-9A758CE4BD86}"/>
              </a:ext>
            </a:extLst>
          </p:cNvPr>
          <p:cNvSpPr/>
          <p:nvPr/>
        </p:nvSpPr>
        <p:spPr>
          <a:xfrm>
            <a:off x="594100" y="4067033"/>
            <a:ext cx="3738428" cy="2035538"/>
          </a:xfrm>
          <a:prstGeom prst="rect">
            <a:avLst/>
          </a:prstGeom>
          <a:solidFill>
            <a:srgbClr val="94B6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cs typeface="Times New Roman" panose="02020603050405020304" pitchFamily="18" charset="0"/>
              </a:rPr>
              <a:t>Heating and Air Repair and Replacement Program (HARRP)</a:t>
            </a:r>
          </a:p>
          <a:p>
            <a:endParaRPr lang="en-US" b="1" dirty="0">
              <a:solidFill>
                <a:schemeClr val="tx1"/>
              </a:solidFill>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Assists with tuning, repairing or replacing heating and air systems. </a:t>
            </a:r>
            <a:endParaRPr lang="en-US" dirty="0"/>
          </a:p>
        </p:txBody>
      </p:sp>
    </p:spTree>
    <p:extLst>
      <p:ext uri="{BB962C8B-B14F-4D97-AF65-F5344CB8AC3E}">
        <p14:creationId xmlns:p14="http://schemas.microsoft.com/office/powerpoint/2010/main" val="975771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0E512-4470-4ABF-A142-CD9BB5F46E6C}"/>
              </a:ext>
            </a:extLst>
          </p:cNvPr>
          <p:cNvSpPr>
            <a:spLocks noGrp="1"/>
          </p:cNvSpPr>
          <p:nvPr>
            <p:ph type="title"/>
          </p:nvPr>
        </p:nvSpPr>
        <p:spPr/>
        <p:txBody>
          <a:bodyPr/>
          <a:lstStyle/>
          <a:p>
            <a:r>
              <a:rPr lang="en-US" dirty="0"/>
              <a:t>Native American Households</a:t>
            </a:r>
          </a:p>
        </p:txBody>
      </p:sp>
      <p:sp>
        <p:nvSpPr>
          <p:cNvPr id="3" name="Text Placeholder 2">
            <a:extLst>
              <a:ext uri="{FF2B5EF4-FFF2-40B4-BE49-F238E27FC236}">
                <a16:creationId xmlns:a16="http://schemas.microsoft.com/office/drawing/2014/main" id="{A3C45C58-6B79-420B-B7FC-F655803D11D8}"/>
              </a:ext>
            </a:extLst>
          </p:cNvPr>
          <p:cNvSpPr>
            <a:spLocks noGrp="1"/>
          </p:cNvSpPr>
          <p:nvPr>
            <p:ph type="body" sz="quarter" idx="10"/>
          </p:nvPr>
        </p:nvSpPr>
        <p:spPr>
          <a:xfrm>
            <a:off x="628650" y="1447800"/>
            <a:ext cx="7888288" cy="4795307"/>
          </a:xfrm>
        </p:spPr>
        <p:txBody>
          <a:bodyPr/>
          <a:lstStyle/>
          <a:p>
            <a:r>
              <a:rPr lang="en-US" sz="2000" b="0" dirty="0"/>
              <a:t>Households containing a Native American adult aged 18 and older residing in Cumberland, Hoke, Robeson, and Scotland counties,  applying for CIP and LIEAP benefits, must do so through the Lumbee Tribe. </a:t>
            </a:r>
          </a:p>
          <a:p>
            <a:pPr marL="342900" lvl="1" indent="0">
              <a:buNone/>
            </a:pPr>
            <a:endParaRPr lang="en-US" sz="2000" b="0" dirty="0"/>
          </a:p>
          <a:p>
            <a:r>
              <a:rPr lang="en-US" sz="2000" b="0" dirty="0"/>
              <a:t>Households containing any enrolled member of the Eastern Band of Cherokee Indians (EBCI) living in the Qualla Boundary in Cherokee, Graham, Haywood, Jackson, and Swain counties applying for CIP and LIEAP benefits, must do so through the EBCI. </a:t>
            </a:r>
          </a:p>
          <a:p>
            <a:pPr marL="342900" lvl="1" indent="0">
              <a:buNone/>
            </a:pPr>
            <a:endParaRPr lang="en-US" sz="2000" dirty="0"/>
          </a:p>
        </p:txBody>
      </p:sp>
    </p:spTree>
    <p:extLst>
      <p:ext uri="{BB962C8B-B14F-4D97-AF65-F5344CB8AC3E}">
        <p14:creationId xmlns:p14="http://schemas.microsoft.com/office/powerpoint/2010/main" val="495099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1BF0A-FB31-45D7-A602-B7925899CC57}"/>
              </a:ext>
            </a:extLst>
          </p:cNvPr>
          <p:cNvSpPr>
            <a:spLocks noGrp="1"/>
          </p:cNvSpPr>
          <p:nvPr>
            <p:ph type="title"/>
          </p:nvPr>
        </p:nvSpPr>
        <p:spPr>
          <a:xfrm>
            <a:off x="627797" y="518615"/>
            <a:ext cx="7887553" cy="491319"/>
          </a:xfrm>
        </p:spPr>
        <p:txBody>
          <a:bodyPr vert="horz" lIns="91440" tIns="45720" rIns="91440" bIns="45720" rtlCol="0" anchor="ctr">
            <a:normAutofit fontScale="90000"/>
          </a:bodyPr>
          <a:lstStyle/>
          <a:p>
            <a:pPr defTabSz="914400"/>
            <a:r>
              <a:rPr lang="en-US" dirty="0">
                <a:solidFill>
                  <a:srgbClr val="1F497D">
                    <a:lumMod val="75000"/>
                  </a:srgbClr>
                </a:solidFill>
              </a:rPr>
              <a:t>Energy Program Outreach Plan (EPOP)</a:t>
            </a:r>
            <a:endParaRPr lang="en-US" sz="44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E08F8AF2-E078-4407-9756-9918EFCA5583}"/>
              </a:ext>
            </a:extLst>
          </p:cNvPr>
          <p:cNvSpPr>
            <a:spLocks noGrp="1"/>
          </p:cNvSpPr>
          <p:nvPr>
            <p:ph type="body" sz="quarter" idx="10"/>
          </p:nvPr>
        </p:nvSpPr>
        <p:spPr>
          <a:xfrm>
            <a:off x="628650" y="1323833"/>
            <a:ext cx="3424735" cy="4853130"/>
          </a:xfrm>
        </p:spPr>
        <p:txBody>
          <a:bodyPr vert="horz" lIns="91440" tIns="45720" rIns="91440" bIns="45720" rtlCol="0">
            <a:normAutofit lnSpcReduction="10000"/>
          </a:bodyPr>
          <a:lstStyle/>
          <a:p>
            <a:pPr marL="0" indent="0" defTabSz="914400">
              <a:lnSpc>
                <a:spcPct val="90000"/>
              </a:lnSpc>
              <a:buNone/>
            </a:pPr>
            <a:endParaRPr lang="en-US" sz="2200" b="0" dirty="0">
              <a:latin typeface="+mn-lt"/>
              <a:ea typeface="+mn-ea"/>
              <a:cs typeface="+mn-cs"/>
            </a:endParaRPr>
          </a:p>
          <a:p>
            <a:pPr defTabSz="914400">
              <a:lnSpc>
                <a:spcPct val="90000"/>
              </a:lnSpc>
            </a:pPr>
            <a:r>
              <a:rPr lang="en-US" sz="2200" b="0" dirty="0">
                <a:latin typeface="+mn-lt"/>
                <a:ea typeface="+mn-ea"/>
                <a:cs typeface="+mn-cs"/>
              </a:rPr>
              <a:t>Counties are required to complete annually</a:t>
            </a:r>
          </a:p>
          <a:p>
            <a:pPr defTabSz="914400">
              <a:lnSpc>
                <a:spcPct val="90000"/>
              </a:lnSpc>
            </a:pPr>
            <a:r>
              <a:rPr lang="en-US" sz="2200" b="0" dirty="0">
                <a:latin typeface="+mn-lt"/>
                <a:ea typeface="+mn-ea"/>
                <a:cs typeface="+mn-cs"/>
              </a:rPr>
              <a:t>Maximizes the success of the programs through community partnerships. </a:t>
            </a:r>
          </a:p>
          <a:p>
            <a:pPr defTabSz="914400">
              <a:lnSpc>
                <a:spcPct val="90000"/>
              </a:lnSpc>
            </a:pPr>
            <a:r>
              <a:rPr lang="en-US" sz="2200" b="0" dirty="0">
                <a:latin typeface="+mn-lt"/>
                <a:ea typeface="+mn-ea"/>
                <a:cs typeface="+mn-cs"/>
              </a:rPr>
              <a:t>Outreach committees should be formed to create the opportunity for collaboration.   </a:t>
            </a:r>
          </a:p>
          <a:p>
            <a:pPr defTabSz="914400">
              <a:lnSpc>
                <a:spcPct val="90000"/>
              </a:lnSpc>
            </a:pPr>
            <a:r>
              <a:rPr lang="en-US" sz="2200" b="0" dirty="0">
                <a:latin typeface="+mn-lt"/>
                <a:ea typeface="+mn-ea"/>
                <a:cs typeface="+mn-cs"/>
              </a:rPr>
              <a:t>The use of media is essential to the success of the program</a:t>
            </a:r>
            <a:r>
              <a:rPr lang="en-US" sz="1700" b="0" dirty="0">
                <a:latin typeface="+mn-lt"/>
                <a:ea typeface="+mn-ea"/>
                <a:cs typeface="+mn-cs"/>
              </a:rPr>
              <a:t>. </a:t>
            </a:r>
          </a:p>
        </p:txBody>
      </p:sp>
    </p:spTree>
    <p:extLst>
      <p:ext uri="{BB962C8B-B14F-4D97-AF65-F5344CB8AC3E}">
        <p14:creationId xmlns:p14="http://schemas.microsoft.com/office/powerpoint/2010/main" val="3750964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D737E-56DD-44D2-AAA6-F2333DDD3A0F}"/>
              </a:ext>
            </a:extLst>
          </p:cNvPr>
          <p:cNvSpPr>
            <a:spLocks noGrp="1"/>
          </p:cNvSpPr>
          <p:nvPr>
            <p:ph type="title"/>
          </p:nvPr>
        </p:nvSpPr>
        <p:spPr/>
        <p:txBody>
          <a:bodyPr/>
          <a:lstStyle/>
          <a:p>
            <a:r>
              <a:rPr lang="en-US" dirty="0"/>
              <a:t>Energy Provider Agreement</a:t>
            </a:r>
          </a:p>
        </p:txBody>
      </p:sp>
      <p:sp>
        <p:nvSpPr>
          <p:cNvPr id="3" name="Text Placeholder 2">
            <a:extLst>
              <a:ext uri="{FF2B5EF4-FFF2-40B4-BE49-F238E27FC236}">
                <a16:creationId xmlns:a16="http://schemas.microsoft.com/office/drawing/2014/main" id="{DFD7F267-5825-4F97-8193-3E658FE6B763}"/>
              </a:ext>
            </a:extLst>
          </p:cNvPr>
          <p:cNvSpPr>
            <a:spLocks noGrp="1"/>
          </p:cNvSpPr>
          <p:nvPr>
            <p:ph type="body" sz="quarter" idx="10"/>
          </p:nvPr>
        </p:nvSpPr>
        <p:spPr/>
        <p:txBody>
          <a:bodyPr/>
          <a:lstStyle/>
          <a:p>
            <a:r>
              <a:rPr lang="en-US" sz="2000" b="0" dirty="0"/>
              <a:t>The DSS-8163 must be signed annually by the vendor and county </a:t>
            </a:r>
          </a:p>
          <a:p>
            <a:r>
              <a:rPr lang="en-US" sz="2000" b="0" dirty="0"/>
              <a:t>The agreement must be current, and the information added to NC FAST</a:t>
            </a:r>
          </a:p>
          <a:p>
            <a:r>
              <a:rPr lang="en-US" sz="2000" b="0" dirty="0"/>
              <a:t>If the agreement is altered, void and complete a new agreement</a:t>
            </a:r>
          </a:p>
          <a:p>
            <a:r>
              <a:rPr lang="en-US" sz="2000" b="0" dirty="0"/>
              <a:t>Counties that opt to purchase bulk or single items must be entered as a vendor in NC FAST in order to be reimbursed </a:t>
            </a:r>
          </a:p>
          <a:p>
            <a:r>
              <a:rPr lang="en-US" sz="2000" b="0" dirty="0"/>
              <a:t>Review Job Aid Energy – Provider Enrollment: County Staff for further assistance with the adding or correcting a vendor and updating provider contracts in NC FAST and how to contact DSS Automation. </a:t>
            </a:r>
          </a:p>
          <a:p>
            <a:endParaRPr lang="en-US" sz="1800" b="0" dirty="0"/>
          </a:p>
        </p:txBody>
      </p:sp>
    </p:spTree>
    <p:extLst>
      <p:ext uri="{BB962C8B-B14F-4D97-AF65-F5344CB8AC3E}">
        <p14:creationId xmlns:p14="http://schemas.microsoft.com/office/powerpoint/2010/main" val="4167611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3D124-4B23-4E60-8861-6205486E0BFD}"/>
              </a:ext>
            </a:extLst>
          </p:cNvPr>
          <p:cNvSpPr>
            <a:spLocks noGrp="1"/>
          </p:cNvSpPr>
          <p:nvPr>
            <p:ph type="title"/>
          </p:nvPr>
        </p:nvSpPr>
        <p:spPr>
          <a:xfrm>
            <a:off x="674369" y="624054"/>
            <a:ext cx="7843267" cy="548640"/>
          </a:xfrm>
        </p:spPr>
        <p:txBody>
          <a:bodyPr/>
          <a:lstStyle/>
          <a:p>
            <a:r>
              <a:rPr lang="en-US" dirty="0"/>
              <a:t>Applying for Energy Programs </a:t>
            </a:r>
          </a:p>
        </p:txBody>
      </p:sp>
      <p:sp>
        <p:nvSpPr>
          <p:cNvPr id="9" name="Text Placeholder 8">
            <a:extLst>
              <a:ext uri="{FF2B5EF4-FFF2-40B4-BE49-F238E27FC236}">
                <a16:creationId xmlns:a16="http://schemas.microsoft.com/office/drawing/2014/main" id="{8AFAF3DB-96A1-4BE9-9EA3-D20C7E02069C}"/>
              </a:ext>
            </a:extLst>
          </p:cNvPr>
          <p:cNvSpPr>
            <a:spLocks noGrp="1"/>
          </p:cNvSpPr>
          <p:nvPr>
            <p:ph type="body" sz="quarter" idx="19"/>
          </p:nvPr>
        </p:nvSpPr>
        <p:spPr>
          <a:xfrm>
            <a:off x="4279392" y="1316737"/>
            <a:ext cx="4509765" cy="2641114"/>
          </a:xfrm>
        </p:spPr>
        <p:txBody>
          <a:bodyPr/>
          <a:lstStyle/>
          <a:p>
            <a:endParaRPr lang="en-US" sz="1800" u="sng" dirty="0"/>
          </a:p>
          <a:p>
            <a:r>
              <a:rPr lang="en-US" sz="1800" u="sng" dirty="0"/>
              <a:t>All</a:t>
            </a:r>
            <a:r>
              <a:rPr lang="en-US" sz="1800" b="0" dirty="0"/>
              <a:t> Energy applications must be keyed in NC FAST. </a:t>
            </a:r>
          </a:p>
          <a:p>
            <a:pPr marL="0" indent="0">
              <a:buNone/>
            </a:pPr>
            <a:endParaRPr lang="en-US" sz="1800" b="0" dirty="0"/>
          </a:p>
          <a:p>
            <a:r>
              <a:rPr lang="en-US" sz="1800" dirty="0"/>
              <a:t>Applicants must be given the right to apply at </a:t>
            </a:r>
            <a:r>
              <a:rPr lang="en-US" sz="1800" u="sng" dirty="0"/>
              <a:t>all</a:t>
            </a:r>
            <a:r>
              <a:rPr lang="en-US" sz="1800" dirty="0"/>
              <a:t> times, even if funding is depleted. </a:t>
            </a:r>
          </a:p>
          <a:p>
            <a:endParaRPr lang="en-US" sz="1800" b="0" dirty="0"/>
          </a:p>
          <a:p>
            <a:r>
              <a:rPr lang="en-US" sz="1800" b="0" dirty="0"/>
              <a:t>Households must meet the eligibility criteria </a:t>
            </a:r>
          </a:p>
          <a:p>
            <a:pPr marL="0" indent="0">
              <a:buNone/>
            </a:pPr>
            <a:endParaRPr lang="en-US" sz="1800" b="0" dirty="0"/>
          </a:p>
          <a:p>
            <a:r>
              <a:rPr lang="en-US" sz="1800" b="0" dirty="0"/>
              <a:t>Perform the 4 types of person searches in the system and an Energy Benefit search must also be completed to prevent duplication and over issuance of benefits. </a:t>
            </a:r>
            <a:endParaRPr lang="en-US" sz="1800" dirty="0"/>
          </a:p>
        </p:txBody>
      </p:sp>
      <p:sp>
        <p:nvSpPr>
          <p:cNvPr id="4" name="TextBox 3">
            <a:extLst>
              <a:ext uri="{FF2B5EF4-FFF2-40B4-BE49-F238E27FC236}">
                <a16:creationId xmlns:a16="http://schemas.microsoft.com/office/drawing/2014/main" id="{F3B9563A-B7D3-4AC1-806A-8C394FF327CC}"/>
              </a:ext>
            </a:extLst>
          </p:cNvPr>
          <p:cNvSpPr txBox="1"/>
          <p:nvPr/>
        </p:nvSpPr>
        <p:spPr>
          <a:xfrm>
            <a:off x="674369" y="1828562"/>
            <a:ext cx="3499104" cy="3200876"/>
          </a:xfrm>
          <a:prstGeom prst="rect">
            <a:avLst/>
          </a:prstGeom>
          <a:solidFill>
            <a:srgbClr val="94B6C7"/>
          </a:solidFill>
        </p:spPr>
        <p:txBody>
          <a:bodyPr wrap="square" rtlCol="0">
            <a:spAutoFit/>
          </a:bodyPr>
          <a:lstStyle/>
          <a:p>
            <a:r>
              <a:rPr lang="en-US" dirty="0"/>
              <a:t>Helpful Job Aids in FAST Help:</a:t>
            </a:r>
          </a:p>
          <a:p>
            <a:endParaRPr lang="en-US" sz="1000" dirty="0"/>
          </a:p>
          <a:p>
            <a:pPr marL="285750" indent="-285750">
              <a:buFont typeface="Arial" panose="020B0604020202020204" pitchFamily="34" charset="0"/>
              <a:buChar char="•"/>
            </a:pPr>
            <a:r>
              <a:rPr lang="en-US" dirty="0"/>
              <a:t>Initial/New CIP Application to Case Job Aid</a:t>
            </a:r>
          </a:p>
          <a:p>
            <a:endParaRPr lang="en-US" sz="1000" dirty="0"/>
          </a:p>
          <a:p>
            <a:pPr marL="285750" indent="-285750">
              <a:buFont typeface="Arial" panose="020B0604020202020204" pitchFamily="34" charset="0"/>
              <a:buChar char="•"/>
            </a:pPr>
            <a:r>
              <a:rPr lang="en-US" dirty="0"/>
              <a:t>Initial/New LIEAP Application to Case Job Aid</a:t>
            </a:r>
          </a:p>
          <a:p>
            <a:endParaRPr lang="en-US" sz="1000" dirty="0"/>
          </a:p>
          <a:p>
            <a:pPr marL="285750" indent="-285750">
              <a:buFont typeface="Arial" panose="020B0604020202020204" pitchFamily="34" charset="0"/>
              <a:buChar char="•"/>
            </a:pPr>
            <a:r>
              <a:rPr lang="en-US" dirty="0"/>
              <a:t>CIP &amp; LIEAP Combined Applications to Case Job Aid </a:t>
            </a:r>
          </a:p>
          <a:p>
            <a:endParaRPr lang="en-US" sz="1000" dirty="0"/>
          </a:p>
          <a:p>
            <a:pPr marL="285750" indent="-285750">
              <a:buFont typeface="Arial" panose="020B0604020202020204" pitchFamily="34" charset="0"/>
              <a:buChar char="•"/>
            </a:pPr>
            <a:r>
              <a:rPr lang="en-US" dirty="0"/>
              <a:t>Subsequent Applications Job Aid</a:t>
            </a:r>
          </a:p>
        </p:txBody>
      </p:sp>
    </p:spTree>
    <p:extLst>
      <p:ext uri="{BB962C8B-B14F-4D97-AF65-F5344CB8AC3E}">
        <p14:creationId xmlns:p14="http://schemas.microsoft.com/office/powerpoint/2010/main" val="3957173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56CF0-041C-4F5B-A35C-8EF5AEB71E43}"/>
              </a:ext>
            </a:extLst>
          </p:cNvPr>
          <p:cNvSpPr>
            <a:spLocks noGrp="1"/>
          </p:cNvSpPr>
          <p:nvPr>
            <p:ph type="title"/>
          </p:nvPr>
        </p:nvSpPr>
        <p:spPr>
          <a:xfrm>
            <a:off x="170688" y="624054"/>
            <a:ext cx="8346949" cy="548640"/>
          </a:xfrm>
        </p:spPr>
        <p:txBody>
          <a:bodyPr/>
          <a:lstStyle/>
          <a:p>
            <a:r>
              <a:rPr lang="en-US" dirty="0"/>
              <a:t>Payment Information </a:t>
            </a:r>
          </a:p>
        </p:txBody>
      </p:sp>
      <p:sp>
        <p:nvSpPr>
          <p:cNvPr id="3" name="Text Placeholder 2">
            <a:extLst>
              <a:ext uri="{FF2B5EF4-FFF2-40B4-BE49-F238E27FC236}">
                <a16:creationId xmlns:a16="http://schemas.microsoft.com/office/drawing/2014/main" id="{E716C433-F60F-4411-A482-6F3F7502127F}"/>
              </a:ext>
            </a:extLst>
          </p:cNvPr>
          <p:cNvSpPr>
            <a:spLocks noGrp="1"/>
          </p:cNvSpPr>
          <p:nvPr>
            <p:ph type="body" sz="quarter" idx="10"/>
          </p:nvPr>
        </p:nvSpPr>
        <p:spPr>
          <a:xfrm>
            <a:off x="268224" y="1133856"/>
            <a:ext cx="8248714" cy="5109251"/>
          </a:xfrm>
        </p:spPr>
        <p:txBody>
          <a:bodyPr/>
          <a:lstStyle/>
          <a:p>
            <a:pPr marL="0" indent="0">
              <a:buNone/>
            </a:pPr>
            <a:r>
              <a:rPr lang="en-US" sz="2400" dirty="0"/>
              <a:t>Energy Payment Process: </a:t>
            </a:r>
          </a:p>
          <a:p>
            <a:pPr marL="457200" indent="-457200">
              <a:buFont typeface="+mj-lt"/>
              <a:buAutoNum type="arabicPeriod"/>
            </a:pPr>
            <a:r>
              <a:rPr lang="en-US" sz="1800" b="0" dirty="0"/>
              <a:t>When the application is approved and authorized, a pledge payment is created</a:t>
            </a:r>
          </a:p>
          <a:p>
            <a:pPr marL="457200" indent="-457200">
              <a:buFont typeface="+mj-lt"/>
              <a:buAutoNum type="arabicPeriod"/>
            </a:pPr>
            <a:r>
              <a:rPr lang="en-US" sz="1800" b="0" dirty="0"/>
              <a:t>When creating a payment request and selecting pledged payment records to be sent to the County Finance office, please remember a</a:t>
            </a:r>
            <a:r>
              <a:rPr lang="en-US" sz="1400" b="0" dirty="0"/>
              <a:t> </a:t>
            </a:r>
            <a:r>
              <a:rPr lang="en-US" sz="1800" b="0" dirty="0"/>
              <a:t>payment request reference number is generated and the status is changed to </a:t>
            </a:r>
            <a:r>
              <a:rPr lang="en-US" sz="1800" i="1" dirty="0"/>
              <a:t>Submitted</a:t>
            </a:r>
            <a:r>
              <a:rPr lang="en-US" sz="1800" b="0" dirty="0"/>
              <a:t> once the payment request is submitted</a:t>
            </a:r>
          </a:p>
          <a:p>
            <a:pPr marL="457200" indent="-457200">
              <a:buFont typeface="+mj-lt"/>
              <a:buAutoNum type="arabicPeriod"/>
            </a:pPr>
            <a:r>
              <a:rPr lang="en-US" sz="1800" b="0" dirty="0"/>
              <a:t>When the payment request is sent, the payments are issued directly to the vendor by the County Finance office</a:t>
            </a:r>
          </a:p>
          <a:p>
            <a:pPr marL="457200" indent="-457200">
              <a:buFont typeface="+mj-lt"/>
              <a:buAutoNum type="arabicPeriod"/>
            </a:pPr>
            <a:r>
              <a:rPr lang="en-US" sz="1800" b="0" dirty="0"/>
              <a:t>The check number and date provided by County Finance must be recorded in NC FAST</a:t>
            </a:r>
          </a:p>
          <a:p>
            <a:pPr marL="457200" indent="-457200">
              <a:buFont typeface="+mj-lt"/>
              <a:buAutoNum type="arabicPeriod"/>
            </a:pPr>
            <a:r>
              <a:rPr lang="en-US" sz="1800" b="0" dirty="0"/>
              <a:t>NC FAST updates the payment status to </a:t>
            </a:r>
            <a:r>
              <a:rPr lang="en-US" sz="1800" i="1" dirty="0"/>
              <a:t>Pledge Payment Issued</a:t>
            </a:r>
          </a:p>
          <a:p>
            <a:pPr marL="0" indent="0">
              <a:buNone/>
            </a:pPr>
            <a:r>
              <a:rPr lang="en-US" sz="1800" i="1" dirty="0"/>
              <a:t>Reminder: Supervisors need to check the NFOMD023M Energy Payment Request Detail Report Weekly.</a:t>
            </a:r>
          </a:p>
        </p:txBody>
      </p:sp>
    </p:spTree>
    <p:extLst>
      <p:ext uri="{BB962C8B-B14F-4D97-AF65-F5344CB8AC3E}">
        <p14:creationId xmlns:p14="http://schemas.microsoft.com/office/powerpoint/2010/main" val="3273398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A524B-AEC1-4F39-AC9C-891731818D90}"/>
              </a:ext>
            </a:extLst>
          </p:cNvPr>
          <p:cNvSpPr>
            <a:spLocks noGrp="1"/>
          </p:cNvSpPr>
          <p:nvPr>
            <p:ph type="title"/>
          </p:nvPr>
        </p:nvSpPr>
        <p:spPr>
          <a:xfrm>
            <a:off x="268224" y="498324"/>
            <a:ext cx="8717279" cy="548640"/>
          </a:xfrm>
        </p:spPr>
        <p:txBody>
          <a:bodyPr/>
          <a:lstStyle/>
          <a:p>
            <a:r>
              <a:rPr lang="en-US" sz="2800" dirty="0"/>
              <a:t>Avoiding overpayments when completing a CIP application for oil or gas:</a:t>
            </a:r>
          </a:p>
        </p:txBody>
      </p:sp>
      <p:graphicFrame>
        <p:nvGraphicFramePr>
          <p:cNvPr id="7" name="Diagram 6">
            <a:extLst>
              <a:ext uri="{FF2B5EF4-FFF2-40B4-BE49-F238E27FC236}">
                <a16:creationId xmlns:a16="http://schemas.microsoft.com/office/drawing/2014/main" id="{191F829B-9F16-4FAC-B105-C1CC220BC353}"/>
              </a:ext>
            </a:extLst>
          </p:cNvPr>
          <p:cNvGraphicFramePr/>
          <p:nvPr>
            <p:extLst>
              <p:ext uri="{D42A27DB-BD31-4B8C-83A1-F6EECF244321}">
                <p14:modId xmlns:p14="http://schemas.microsoft.com/office/powerpoint/2010/main" val="2129002307"/>
              </p:ext>
            </p:extLst>
          </p:nvPr>
        </p:nvGraphicFramePr>
        <p:xfrm>
          <a:off x="316992" y="1597152"/>
          <a:ext cx="8717280" cy="4657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5330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7FD62B-59E0-4B5B-BDB0-6E71F3FA3665}"/>
              </a:ext>
            </a:extLst>
          </p:cNvPr>
          <p:cNvSpPr>
            <a:spLocks noGrp="1"/>
          </p:cNvSpPr>
          <p:nvPr>
            <p:ph type="title"/>
          </p:nvPr>
        </p:nvSpPr>
        <p:spPr/>
        <p:txBody>
          <a:bodyPr/>
          <a:lstStyle/>
          <a:p>
            <a:r>
              <a:rPr lang="en-US" dirty="0">
                <a:solidFill>
                  <a:srgbClr val="1F497D">
                    <a:lumMod val="75000"/>
                  </a:srgbClr>
                </a:solidFill>
              </a:rPr>
              <a:t>Energy Programs:</a:t>
            </a:r>
            <a:br>
              <a:rPr lang="en-US" dirty="0"/>
            </a:br>
            <a:endParaRPr lang="en-US" dirty="0"/>
          </a:p>
        </p:txBody>
      </p:sp>
      <p:sp>
        <p:nvSpPr>
          <p:cNvPr id="6" name="Text Placeholder 5">
            <a:extLst>
              <a:ext uri="{FF2B5EF4-FFF2-40B4-BE49-F238E27FC236}">
                <a16:creationId xmlns:a16="http://schemas.microsoft.com/office/drawing/2014/main" id="{F2C8883C-16AF-4A7D-AA65-F315EA6EC83E}"/>
              </a:ext>
            </a:extLst>
          </p:cNvPr>
          <p:cNvSpPr>
            <a:spLocks noGrp="1"/>
          </p:cNvSpPr>
          <p:nvPr>
            <p:ph type="body" sz="quarter" idx="10"/>
          </p:nvPr>
        </p:nvSpPr>
        <p:spPr/>
        <p:txBody>
          <a:bodyPr/>
          <a:lstStyle/>
          <a:p>
            <a:pPr marL="342900" indent="-342900">
              <a:spcBef>
                <a:spcPts val="600"/>
              </a:spcBef>
            </a:pPr>
            <a:endParaRPr lang="en-US" sz="1000" b="0" dirty="0"/>
          </a:p>
          <a:p>
            <a:pPr marL="342900" indent="-342900">
              <a:spcBef>
                <a:spcPts val="600"/>
              </a:spcBef>
            </a:pPr>
            <a:r>
              <a:rPr lang="en-US" sz="2400" b="0" dirty="0"/>
              <a:t>Low Income Energy Assistance Program (LIEAP)</a:t>
            </a:r>
          </a:p>
          <a:p>
            <a:pPr marL="457200" lvl="1" indent="0">
              <a:spcBef>
                <a:spcPts val="600"/>
              </a:spcBef>
              <a:buNone/>
            </a:pPr>
            <a:r>
              <a:rPr lang="en-US" sz="2000" b="0" dirty="0"/>
              <a:t>Available December 1, 2020 – March 31, 2021 </a:t>
            </a:r>
            <a:endParaRPr lang="en-US" b="0" dirty="0"/>
          </a:p>
          <a:p>
            <a:pPr marL="342900" indent="-342900">
              <a:spcBef>
                <a:spcPts val="600"/>
              </a:spcBef>
            </a:pPr>
            <a:r>
              <a:rPr lang="en-US" sz="2400" b="0" dirty="0"/>
              <a:t>Crisis Intervention Program (CIP)</a:t>
            </a:r>
          </a:p>
          <a:p>
            <a:pPr marL="457200" lvl="1" indent="0">
              <a:spcBef>
                <a:spcPts val="600"/>
              </a:spcBef>
              <a:buNone/>
            </a:pPr>
            <a:r>
              <a:rPr lang="en-US" sz="2000" b="0" dirty="0"/>
              <a:t>Available July 1, 2020 – June 30, 2021</a:t>
            </a:r>
          </a:p>
          <a:p>
            <a:pPr marL="342900" lvl="1" indent="-342900">
              <a:spcBef>
                <a:spcPts val="600"/>
              </a:spcBef>
              <a:buFont typeface="Arial" panose="020B0604020202020204" pitchFamily="34" charset="0"/>
              <a:buChar char="•"/>
            </a:pPr>
            <a:r>
              <a:rPr lang="en-US" b="0" dirty="0"/>
              <a:t>Weatherization </a:t>
            </a:r>
          </a:p>
          <a:p>
            <a:pPr marL="739775" lvl="2" indent="-342900">
              <a:spcBef>
                <a:spcPts val="600"/>
              </a:spcBef>
            </a:pPr>
            <a:r>
              <a:rPr lang="en-US" b="0" dirty="0"/>
              <a:t>Weatherization Assistance Program (WAP)</a:t>
            </a:r>
          </a:p>
          <a:p>
            <a:pPr marL="739775" lvl="2" indent="-342900">
              <a:spcBef>
                <a:spcPts val="600"/>
              </a:spcBef>
            </a:pPr>
            <a:r>
              <a:rPr lang="en-US" b="0" dirty="0"/>
              <a:t>Available July 1, 2020  – June 30, 2021</a:t>
            </a:r>
          </a:p>
          <a:p>
            <a:pPr marL="739775" lvl="2" indent="-342900">
              <a:spcBef>
                <a:spcPts val="600"/>
              </a:spcBef>
            </a:pPr>
            <a:r>
              <a:rPr lang="en-US" b="0" dirty="0"/>
              <a:t>Heating Air Repair &amp; Replacement Program (HARRP)</a:t>
            </a:r>
          </a:p>
          <a:p>
            <a:pPr marL="739775" lvl="2" indent="-342900">
              <a:spcBef>
                <a:spcPts val="600"/>
              </a:spcBef>
            </a:pPr>
            <a:r>
              <a:rPr lang="en-US" b="0" dirty="0"/>
              <a:t>Available July 1, 2020 – June 30, 2021 </a:t>
            </a:r>
          </a:p>
          <a:p>
            <a:pPr marL="914400" lvl="2" indent="0">
              <a:buNone/>
            </a:pPr>
            <a:endParaRPr lang="en-US" b="0" dirty="0"/>
          </a:p>
          <a:p>
            <a:pPr marL="0" lvl="2" indent="0">
              <a:buNone/>
            </a:pPr>
            <a:r>
              <a:rPr lang="en-US" dirty="0"/>
              <a:t>*All programs are available until funds are exhausted</a:t>
            </a:r>
          </a:p>
        </p:txBody>
      </p:sp>
    </p:spTree>
    <p:extLst>
      <p:ext uri="{BB962C8B-B14F-4D97-AF65-F5344CB8AC3E}">
        <p14:creationId xmlns:p14="http://schemas.microsoft.com/office/powerpoint/2010/main" val="2862643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0936C-7069-4CA1-857D-8B424159D8DA}"/>
              </a:ext>
            </a:extLst>
          </p:cNvPr>
          <p:cNvSpPr>
            <a:spLocks noGrp="1"/>
          </p:cNvSpPr>
          <p:nvPr>
            <p:ph type="title"/>
          </p:nvPr>
        </p:nvSpPr>
        <p:spPr/>
        <p:txBody>
          <a:bodyPr/>
          <a:lstStyle/>
          <a:p>
            <a:r>
              <a:rPr lang="en-US" dirty="0"/>
              <a:t>Appeals and Hearing Process</a:t>
            </a:r>
          </a:p>
        </p:txBody>
      </p:sp>
      <p:sp>
        <p:nvSpPr>
          <p:cNvPr id="3" name="Text Placeholder 2">
            <a:extLst>
              <a:ext uri="{FF2B5EF4-FFF2-40B4-BE49-F238E27FC236}">
                <a16:creationId xmlns:a16="http://schemas.microsoft.com/office/drawing/2014/main" id="{C03C5A0D-A019-46A9-AEDF-2EDEDA9CE85C}"/>
              </a:ext>
            </a:extLst>
          </p:cNvPr>
          <p:cNvSpPr>
            <a:spLocks noGrp="1"/>
          </p:cNvSpPr>
          <p:nvPr>
            <p:ph type="body" sz="quarter" idx="10"/>
          </p:nvPr>
        </p:nvSpPr>
        <p:spPr>
          <a:xfrm>
            <a:off x="627856" y="1968500"/>
            <a:ext cx="7888288" cy="4795307"/>
          </a:xfrm>
        </p:spPr>
        <p:txBody>
          <a:bodyPr/>
          <a:lstStyle/>
          <a:p>
            <a:r>
              <a:rPr lang="en-US" sz="2400" b="0" dirty="0"/>
              <a:t>Applicants have the right to request a hearing</a:t>
            </a:r>
          </a:p>
          <a:p>
            <a:pPr marL="0" indent="0">
              <a:buNone/>
            </a:pPr>
            <a:endParaRPr lang="en-US" sz="2400" b="0" dirty="0"/>
          </a:p>
          <a:p>
            <a:r>
              <a:rPr lang="en-US" sz="2400" b="0" dirty="0"/>
              <a:t>Local hearings must be held within </a:t>
            </a:r>
            <a:r>
              <a:rPr lang="en-US" sz="2400" b="0" u="sng" dirty="0"/>
              <a:t>5 calendar days</a:t>
            </a:r>
            <a:r>
              <a:rPr lang="en-US" sz="2400" b="0" dirty="0"/>
              <a:t> of the hearing request </a:t>
            </a:r>
          </a:p>
          <a:p>
            <a:pPr marL="0" indent="0">
              <a:buNone/>
            </a:pPr>
            <a:endParaRPr lang="en-US" sz="2400" b="0" dirty="0"/>
          </a:p>
          <a:p>
            <a:r>
              <a:rPr lang="en-US" sz="2400" b="0" dirty="0"/>
              <a:t>See Energy Manual Section 135 </a:t>
            </a:r>
          </a:p>
        </p:txBody>
      </p:sp>
    </p:spTree>
    <p:extLst>
      <p:ext uri="{BB962C8B-B14F-4D97-AF65-F5344CB8AC3E}">
        <p14:creationId xmlns:p14="http://schemas.microsoft.com/office/powerpoint/2010/main" val="2634652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3733-B648-4D71-BB23-C66FB21B3395}"/>
              </a:ext>
            </a:extLst>
          </p:cNvPr>
          <p:cNvSpPr>
            <a:spLocks noGrp="1"/>
          </p:cNvSpPr>
          <p:nvPr>
            <p:ph type="title"/>
          </p:nvPr>
        </p:nvSpPr>
        <p:spPr>
          <a:xfrm>
            <a:off x="559076" y="655982"/>
            <a:ext cx="7886700" cy="696775"/>
          </a:xfrm>
        </p:spPr>
        <p:txBody>
          <a:bodyPr vert="horz" lIns="91440" tIns="45720" rIns="91440" bIns="45720" rtlCol="0" anchor="ctr">
            <a:normAutofit/>
          </a:bodyPr>
          <a:lstStyle/>
          <a:p>
            <a:pPr defTabSz="914400"/>
            <a:r>
              <a:rPr lang="en-US" sz="3600" dirty="0">
                <a:solidFill>
                  <a:schemeClr val="tx1"/>
                </a:solidFill>
                <a:ea typeface="+mj-ea"/>
              </a:rPr>
              <a:t>Federal Reporting</a:t>
            </a:r>
          </a:p>
        </p:txBody>
      </p:sp>
      <p:sp>
        <p:nvSpPr>
          <p:cNvPr id="3" name="Text Placeholder 2">
            <a:extLst>
              <a:ext uri="{FF2B5EF4-FFF2-40B4-BE49-F238E27FC236}">
                <a16:creationId xmlns:a16="http://schemas.microsoft.com/office/drawing/2014/main" id="{AA8F8BA8-FC53-400B-A042-1F10F2907570}"/>
              </a:ext>
            </a:extLst>
          </p:cNvPr>
          <p:cNvSpPr>
            <a:spLocks noGrp="1"/>
          </p:cNvSpPr>
          <p:nvPr>
            <p:ph type="body" sz="quarter" idx="10"/>
          </p:nvPr>
        </p:nvSpPr>
        <p:spPr>
          <a:xfrm>
            <a:off x="387625" y="1898373"/>
            <a:ext cx="4184375" cy="4278589"/>
          </a:xfrm>
        </p:spPr>
        <p:txBody>
          <a:bodyPr vert="horz" lIns="91440" tIns="45720" rIns="91440" bIns="45720" rtlCol="0">
            <a:normAutofit/>
          </a:bodyPr>
          <a:lstStyle/>
          <a:p>
            <a:pPr defTabSz="914400">
              <a:lnSpc>
                <a:spcPct val="90000"/>
              </a:lnSpc>
            </a:pPr>
            <a:r>
              <a:rPr lang="en-US" sz="2400" b="0" dirty="0">
                <a:latin typeface="+mn-lt"/>
                <a:ea typeface="+mn-ea"/>
                <a:cs typeface="+mn-cs"/>
              </a:rPr>
              <a:t>There are two federal reports that utilize the data that is entered into NC FAST</a:t>
            </a:r>
          </a:p>
          <a:p>
            <a:pPr marL="0" indent="0" defTabSz="914400">
              <a:lnSpc>
                <a:spcPct val="90000"/>
              </a:lnSpc>
              <a:buNone/>
            </a:pPr>
            <a:endParaRPr lang="en-US" sz="1000" b="0" dirty="0">
              <a:latin typeface="+mn-lt"/>
              <a:ea typeface="+mn-ea"/>
              <a:cs typeface="+mn-cs"/>
            </a:endParaRPr>
          </a:p>
          <a:p>
            <a:pPr marL="690563" lvl="1" indent="-342900" defTabSz="914400">
              <a:lnSpc>
                <a:spcPct val="90000"/>
              </a:lnSpc>
              <a:buFont typeface="Courier New" panose="02070309020205020404" pitchFamily="49" charset="0"/>
              <a:buChar char="o"/>
            </a:pPr>
            <a:r>
              <a:rPr lang="en-US" b="0" dirty="0">
                <a:latin typeface="+mn-lt"/>
                <a:ea typeface="+mn-ea"/>
                <a:cs typeface="+mn-cs"/>
              </a:rPr>
              <a:t>Household Report</a:t>
            </a:r>
          </a:p>
          <a:p>
            <a:pPr marL="347663" lvl="1" indent="0" defTabSz="914400">
              <a:lnSpc>
                <a:spcPct val="90000"/>
              </a:lnSpc>
              <a:buNone/>
            </a:pPr>
            <a:endParaRPr lang="en-US" sz="1000" b="0" dirty="0">
              <a:latin typeface="+mn-lt"/>
              <a:ea typeface="+mn-ea"/>
              <a:cs typeface="+mn-cs"/>
            </a:endParaRPr>
          </a:p>
          <a:p>
            <a:pPr marL="690563" lvl="1" indent="-342900" defTabSz="914400">
              <a:lnSpc>
                <a:spcPct val="90000"/>
              </a:lnSpc>
              <a:buFont typeface="Courier New" panose="02070309020205020404" pitchFamily="49" charset="0"/>
              <a:buChar char="o"/>
            </a:pPr>
            <a:r>
              <a:rPr lang="en-US" b="0" dirty="0">
                <a:latin typeface="+mn-lt"/>
                <a:ea typeface="+mn-ea"/>
                <a:cs typeface="+mn-cs"/>
              </a:rPr>
              <a:t>Performance Data Form</a:t>
            </a:r>
          </a:p>
          <a:p>
            <a:pPr marL="347663" lvl="1" indent="0" defTabSz="914400">
              <a:lnSpc>
                <a:spcPct val="90000"/>
              </a:lnSpc>
              <a:buNone/>
            </a:pPr>
            <a:endParaRPr lang="en-US" sz="1000" b="0" dirty="0">
              <a:latin typeface="+mn-lt"/>
              <a:ea typeface="+mn-ea"/>
              <a:cs typeface="+mn-cs"/>
            </a:endParaRPr>
          </a:p>
          <a:p>
            <a:pPr defTabSz="914400">
              <a:lnSpc>
                <a:spcPct val="90000"/>
              </a:lnSpc>
            </a:pPr>
            <a:r>
              <a:rPr lang="en-US" sz="2400" b="0" dirty="0">
                <a:latin typeface="+mn-lt"/>
                <a:ea typeface="+mn-ea"/>
                <a:cs typeface="+mn-cs"/>
              </a:rPr>
              <a:t>Good data in = good data out </a:t>
            </a:r>
          </a:p>
          <a:p>
            <a:pPr defTabSz="914400">
              <a:lnSpc>
                <a:spcPct val="90000"/>
              </a:lnSpc>
            </a:pPr>
            <a:endParaRPr lang="en-US" sz="1700" dirty="0">
              <a:latin typeface="+mn-lt"/>
              <a:ea typeface="+mn-ea"/>
              <a:cs typeface="+mn-cs"/>
            </a:endParaRPr>
          </a:p>
          <a:p>
            <a:pPr marL="0" defTabSz="914400">
              <a:lnSpc>
                <a:spcPct val="90000"/>
              </a:lnSpc>
            </a:pPr>
            <a:endParaRPr lang="en-US" sz="1700" dirty="0">
              <a:latin typeface="+mn-lt"/>
              <a:ea typeface="+mn-ea"/>
              <a:cs typeface="+mn-cs"/>
            </a:endParaRPr>
          </a:p>
        </p:txBody>
      </p:sp>
      <mc:AlternateContent xmlns:mc="http://schemas.openxmlformats.org/markup-compatibility/2006">
        <mc:Choice xmlns:am3d="http://schemas.microsoft.com/office/drawing/2017/model3d" Requires="am3d">
          <p:graphicFrame>
            <p:nvGraphicFramePr>
              <p:cNvPr id="12" name="3D Model 11" descr="Laptop">
                <a:extLst>
                  <a:ext uri="{FF2B5EF4-FFF2-40B4-BE49-F238E27FC236}">
                    <a16:creationId xmlns:a16="http://schemas.microsoft.com/office/drawing/2014/main" id="{2E595CF8-0BAC-47D1-82EE-72EEADB9CB5E}"/>
                  </a:ext>
                </a:extLst>
              </p:cNvPr>
              <p:cNvGraphicFramePr>
                <a:graphicFrameLocks noChangeAspect="1"/>
              </p:cNvGraphicFramePr>
              <p:nvPr>
                <p:extLst>
                  <p:ext uri="{D42A27DB-BD31-4B8C-83A1-F6EECF244321}">
                    <p14:modId xmlns:p14="http://schemas.microsoft.com/office/powerpoint/2010/main" val="2123350411"/>
                  </p:ext>
                </p:extLst>
              </p:nvPr>
            </p:nvGraphicFramePr>
            <p:xfrm>
              <a:off x="4410992" y="1558619"/>
              <a:ext cx="3776871" cy="3911396"/>
            </p:xfrm>
            <a:graphic>
              <a:graphicData uri="http://schemas.microsoft.com/office/drawing/2017/model3d">
                <am3d:model3d r:embed="rId3">
                  <am3d:spPr>
                    <a:xfrm>
                      <a:off x="0" y="0"/>
                      <a:ext cx="3776871" cy="3911396"/>
                    </a:xfrm>
                    <a:prstGeom prst="rect">
                      <a:avLst/>
                    </a:prstGeom>
                  </am3d:spPr>
                  <am3d:camera>
                    <am3d:pos x="0" y="0" z="70087151"/>
                    <am3d:up dx="0" dy="36000000" dz="0"/>
                    <am3d:lookAt x="0" y="0" z="0"/>
                    <am3d:perspective fov="2700000"/>
                  </am3d:camera>
                  <am3d:trans>
                    <am3d:meterPerModelUnit n="1970604" d="1000000"/>
                    <am3d:preTrans dx="0" dy="-12157734" dz="3432165"/>
                    <am3d:scale>
                      <am3d:sx n="1000000" d="1000000"/>
                      <am3d:sy n="1000000" d="1000000"/>
                      <am3d:sz n="1000000" d="1000000"/>
                    </am3d:scale>
                    <am3d:rot ax="3093376" ay="-2443812" az="-2365086"/>
                    <am3d:postTrans dx="0" dy="0" dz="0"/>
                  </am3d:trans>
                  <am3d:attrSrcUrl r:id="rId4"/>
                  <am3d:raster rName="Office3DRenderer" rVer="16.0.8326">
                    <am3d:blip r:embed="rId5"/>
                  </am3d:raster>
                  <am3d:objViewport viewportSz="393666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 name="3D Model 11" descr="Laptop">
                <a:extLst>
                  <a:ext uri="{FF2B5EF4-FFF2-40B4-BE49-F238E27FC236}">
                    <a16:creationId xmlns:a16="http://schemas.microsoft.com/office/drawing/2014/main" id="{2E595CF8-0BAC-47D1-82EE-72EEADB9CB5E}"/>
                  </a:ext>
                </a:extLst>
              </p:cNvPr>
              <p:cNvPicPr>
                <a:picLocks noGrp="1" noRot="1" noChangeAspect="1" noMove="1" noResize="1" noEditPoints="1" noAdjustHandles="1" noChangeArrowheads="1" noChangeShapeType="1" noCrop="1"/>
              </p:cNvPicPr>
              <p:nvPr/>
            </p:nvPicPr>
            <p:blipFill>
              <a:blip r:embed="rId5"/>
              <a:stretch>
                <a:fillRect/>
              </a:stretch>
            </p:blipFill>
            <p:spPr>
              <a:xfrm>
                <a:off x="4410992" y="1558619"/>
                <a:ext cx="3776871" cy="3911396"/>
              </a:xfrm>
              <a:prstGeom prst="rect">
                <a:avLst/>
              </a:prstGeom>
            </p:spPr>
          </p:pic>
        </mc:Fallback>
      </mc:AlternateContent>
    </p:spTree>
    <p:extLst>
      <p:ext uri="{BB962C8B-B14F-4D97-AF65-F5344CB8AC3E}">
        <p14:creationId xmlns:p14="http://schemas.microsoft.com/office/powerpoint/2010/main" val="1324974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F11048-BAAC-49C1-9A4D-4170AA1BFBC4}"/>
              </a:ext>
            </a:extLst>
          </p:cNvPr>
          <p:cNvSpPr/>
          <p:nvPr/>
        </p:nvSpPr>
        <p:spPr>
          <a:xfrm rot="20034571">
            <a:off x="315870" y="2967335"/>
            <a:ext cx="8512267" cy="1107996"/>
          </a:xfrm>
          <a:prstGeom prst="rect">
            <a:avLst/>
          </a:prstGeom>
          <a:scene3d>
            <a:camera prst="orthographicFront"/>
            <a:lightRig rig="threePt" dir="t"/>
          </a:scene3d>
          <a:sp3d>
            <a:bevelT prst="relaxedInset"/>
            <a:bevelB/>
          </a:sp3d>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QUESTIONS</a:t>
            </a: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p:txBody>
      </p:sp>
    </p:spTree>
    <p:extLst>
      <p:ext uri="{BB962C8B-B14F-4D97-AF65-F5344CB8AC3E}">
        <p14:creationId xmlns:p14="http://schemas.microsoft.com/office/powerpoint/2010/main" val="1173268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5D147-DBAE-49D4-89F3-4BBA1345D5A1}"/>
              </a:ext>
            </a:extLst>
          </p:cNvPr>
          <p:cNvSpPr>
            <a:spLocks noGrp="1"/>
          </p:cNvSpPr>
          <p:nvPr>
            <p:ph type="title"/>
          </p:nvPr>
        </p:nvSpPr>
        <p:spPr/>
        <p:txBody>
          <a:bodyPr/>
          <a:lstStyle/>
          <a:p>
            <a:r>
              <a:rPr lang="en-US" dirty="0"/>
              <a:t>Automated Low Income Energy Assistance Program (LIEAP) Payment</a:t>
            </a:r>
          </a:p>
        </p:txBody>
      </p:sp>
      <p:sp>
        <p:nvSpPr>
          <p:cNvPr id="3" name="Text Placeholder 2">
            <a:extLst>
              <a:ext uri="{FF2B5EF4-FFF2-40B4-BE49-F238E27FC236}">
                <a16:creationId xmlns:a16="http://schemas.microsoft.com/office/drawing/2014/main" id="{1D00CB5E-F4F4-41C4-BE4B-F6B7AA3B44A6}"/>
              </a:ext>
            </a:extLst>
          </p:cNvPr>
          <p:cNvSpPr>
            <a:spLocks noGrp="1"/>
          </p:cNvSpPr>
          <p:nvPr>
            <p:ph type="body" sz="quarter" idx="10"/>
          </p:nvPr>
        </p:nvSpPr>
        <p:spPr>
          <a:xfrm>
            <a:off x="651858" y="1617133"/>
            <a:ext cx="7888288" cy="4795307"/>
          </a:xfrm>
        </p:spPr>
        <p:txBody>
          <a:bodyPr/>
          <a:lstStyle/>
          <a:p>
            <a:pPr marL="342900" indent="-342900" defTabSz="914400">
              <a:spcBef>
                <a:spcPts val="0"/>
              </a:spcBef>
            </a:pPr>
            <a:r>
              <a:rPr lang="en-US" sz="1800" b="0" dirty="0">
                <a:solidFill>
                  <a:prstClr val="black"/>
                </a:solidFill>
                <a:latin typeface="Arial"/>
              </a:rPr>
              <a:t>One-time payment that helps pay the primary heating expense.</a:t>
            </a:r>
          </a:p>
          <a:p>
            <a:pPr marL="0" indent="0" defTabSz="914400">
              <a:spcBef>
                <a:spcPts val="0"/>
              </a:spcBef>
              <a:buNone/>
            </a:pPr>
            <a:endParaRPr lang="en-US" sz="1800" b="0" dirty="0">
              <a:solidFill>
                <a:prstClr val="black"/>
              </a:solidFill>
              <a:latin typeface="Arial"/>
            </a:endParaRPr>
          </a:p>
          <a:p>
            <a:pPr defTabSz="914400">
              <a:spcBef>
                <a:spcPts val="0"/>
              </a:spcBef>
            </a:pPr>
            <a:r>
              <a:rPr lang="en-US" sz="1800" b="0" dirty="0">
                <a:solidFill>
                  <a:prstClr val="black"/>
                </a:solidFill>
                <a:latin typeface="Arial"/>
              </a:rPr>
              <a:t>Households with persons 60 or older or disabled person receiving services through the Division of Aging and Adult Services, currently receiving Food and Nutrition Services and received LIEAP during 2019-2020 LIEAP season last year.</a:t>
            </a:r>
          </a:p>
          <a:p>
            <a:pPr marL="0" indent="0" defTabSz="914400">
              <a:spcBef>
                <a:spcPts val="0"/>
              </a:spcBef>
              <a:buNone/>
            </a:pPr>
            <a:endParaRPr lang="en-US" sz="1800" b="0" dirty="0">
              <a:solidFill>
                <a:prstClr val="black"/>
              </a:solidFill>
              <a:latin typeface="Arial"/>
            </a:endParaRPr>
          </a:p>
          <a:p>
            <a:pPr defTabSz="914400">
              <a:spcBef>
                <a:spcPts val="0"/>
              </a:spcBef>
            </a:pPr>
            <a:r>
              <a:rPr lang="en-US" sz="1800" b="0" dirty="0">
                <a:solidFill>
                  <a:prstClr val="black"/>
                </a:solidFill>
                <a:latin typeface="Arial"/>
              </a:rPr>
              <a:t>Potentially eligible households will be notified in November.</a:t>
            </a:r>
          </a:p>
          <a:p>
            <a:pPr marL="0" indent="0" defTabSz="914400">
              <a:spcBef>
                <a:spcPts val="0"/>
              </a:spcBef>
              <a:buNone/>
            </a:pPr>
            <a:endParaRPr lang="en-US" sz="1800" b="0" dirty="0">
              <a:solidFill>
                <a:prstClr val="black"/>
              </a:solidFill>
              <a:latin typeface="Arial"/>
            </a:endParaRPr>
          </a:p>
          <a:p>
            <a:pPr defTabSz="914400">
              <a:spcBef>
                <a:spcPts val="0"/>
              </a:spcBef>
            </a:pPr>
            <a:r>
              <a:rPr lang="en-US" sz="1800" b="0" dirty="0">
                <a:solidFill>
                  <a:prstClr val="black"/>
                </a:solidFill>
                <a:latin typeface="Arial"/>
              </a:rPr>
              <a:t>Potentially eligible households do not need to apply for benefit.</a:t>
            </a:r>
          </a:p>
          <a:p>
            <a:pPr defTabSz="914400">
              <a:spcBef>
                <a:spcPts val="0"/>
              </a:spcBef>
            </a:pPr>
            <a:endParaRPr lang="en-US" sz="1800" b="0" dirty="0">
              <a:solidFill>
                <a:prstClr val="black"/>
              </a:solidFill>
              <a:latin typeface="Arial"/>
            </a:endParaRPr>
          </a:p>
          <a:p>
            <a:pPr defTabSz="914400">
              <a:spcBef>
                <a:spcPts val="0"/>
              </a:spcBef>
            </a:pPr>
            <a:r>
              <a:rPr lang="en-US" sz="1800" b="0" dirty="0">
                <a:solidFill>
                  <a:prstClr val="black"/>
                </a:solidFill>
                <a:latin typeface="Arial"/>
              </a:rPr>
              <a:t>Households that are ineligible for an automated payment can apply during regular LIEAP season beginning in December. </a:t>
            </a:r>
          </a:p>
          <a:p>
            <a:pPr marL="342900" indent="-342900" defTabSz="914400">
              <a:spcBef>
                <a:spcPts val="0"/>
              </a:spcBef>
            </a:pPr>
            <a:endParaRPr lang="en-US" sz="1800" b="0" dirty="0">
              <a:solidFill>
                <a:prstClr val="black"/>
              </a:solidFill>
              <a:latin typeface="Arial"/>
            </a:endParaRPr>
          </a:p>
          <a:p>
            <a:pPr marL="0" lvl="0" indent="0" defTabSz="914400">
              <a:spcBef>
                <a:spcPts val="0"/>
              </a:spcBef>
              <a:buNone/>
            </a:pPr>
            <a:endParaRPr lang="en-US" dirty="0"/>
          </a:p>
          <a:p>
            <a:endParaRPr lang="en-US" dirty="0"/>
          </a:p>
        </p:txBody>
      </p:sp>
    </p:spTree>
    <p:extLst>
      <p:ext uri="{BB962C8B-B14F-4D97-AF65-F5344CB8AC3E}">
        <p14:creationId xmlns:p14="http://schemas.microsoft.com/office/powerpoint/2010/main" val="1984647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05BBC-CBD9-4817-AEF1-2E740DC0185B}"/>
              </a:ext>
            </a:extLst>
          </p:cNvPr>
          <p:cNvSpPr>
            <a:spLocks noGrp="1"/>
          </p:cNvSpPr>
          <p:nvPr>
            <p:ph type="title"/>
          </p:nvPr>
        </p:nvSpPr>
        <p:spPr>
          <a:xfrm>
            <a:off x="674369" y="624054"/>
            <a:ext cx="8179175" cy="473226"/>
          </a:xfrm>
        </p:spPr>
        <p:txBody>
          <a:bodyPr/>
          <a:lstStyle/>
          <a:p>
            <a:pPr algn="ctr"/>
            <a:r>
              <a:rPr lang="en-US" dirty="0">
                <a:solidFill>
                  <a:srgbClr val="1F497D">
                    <a:lumMod val="75000"/>
                  </a:srgbClr>
                </a:solidFill>
              </a:rPr>
              <a:t>Low Income Energy Assistance Program </a:t>
            </a:r>
            <a:br>
              <a:rPr lang="en-US" dirty="0">
                <a:solidFill>
                  <a:srgbClr val="1F497D">
                    <a:lumMod val="75000"/>
                  </a:srgbClr>
                </a:solidFill>
              </a:rPr>
            </a:br>
            <a:r>
              <a:rPr lang="en-US" dirty="0">
                <a:solidFill>
                  <a:srgbClr val="1F497D">
                    <a:lumMod val="75000"/>
                  </a:srgbClr>
                </a:solidFill>
              </a:rPr>
              <a:t>(LIEAP)</a:t>
            </a:r>
            <a:br>
              <a:rPr lang="en-US" dirty="0">
                <a:solidFill>
                  <a:srgbClr val="1F497D">
                    <a:lumMod val="75000"/>
                  </a:srgbClr>
                </a:solidFill>
              </a:rPr>
            </a:br>
            <a:br>
              <a:rPr lang="en-US" dirty="0"/>
            </a:br>
            <a:endParaRPr lang="en-US" dirty="0"/>
          </a:p>
        </p:txBody>
      </p:sp>
      <p:sp>
        <p:nvSpPr>
          <p:cNvPr id="3" name="Text Placeholder 2">
            <a:extLst>
              <a:ext uri="{FF2B5EF4-FFF2-40B4-BE49-F238E27FC236}">
                <a16:creationId xmlns:a16="http://schemas.microsoft.com/office/drawing/2014/main" id="{AC19CAB6-9D56-4956-B5D3-354EFB183136}"/>
              </a:ext>
            </a:extLst>
          </p:cNvPr>
          <p:cNvSpPr>
            <a:spLocks noGrp="1"/>
          </p:cNvSpPr>
          <p:nvPr>
            <p:ph type="body" sz="quarter" idx="10"/>
          </p:nvPr>
        </p:nvSpPr>
        <p:spPr>
          <a:xfrm>
            <a:off x="628650" y="1828800"/>
            <a:ext cx="7888288" cy="4414307"/>
          </a:xfrm>
        </p:spPr>
        <p:txBody>
          <a:bodyPr/>
          <a:lstStyle/>
          <a:p>
            <a:pPr marL="342900" indent="-342900" defTabSz="914400">
              <a:spcBef>
                <a:spcPts val="0"/>
              </a:spcBef>
            </a:pPr>
            <a:r>
              <a:rPr lang="en-US" sz="1800" b="0" dirty="0">
                <a:solidFill>
                  <a:prstClr val="black"/>
                </a:solidFill>
                <a:latin typeface="Arial"/>
              </a:rPr>
              <a:t>One-time annual payment that helps pay the primary heating expense</a:t>
            </a:r>
          </a:p>
          <a:p>
            <a:pPr marL="342900" lvl="0" indent="-342900" defTabSz="914400">
              <a:spcBef>
                <a:spcPts val="0"/>
              </a:spcBef>
            </a:pPr>
            <a:endParaRPr lang="en-US" sz="1800" dirty="0"/>
          </a:p>
          <a:p>
            <a:pPr marL="342900" lvl="0" indent="-342900" defTabSz="914400">
              <a:spcBef>
                <a:spcPts val="0"/>
              </a:spcBef>
            </a:pPr>
            <a:r>
              <a:rPr lang="en-US" sz="1800" b="0" dirty="0">
                <a:solidFill>
                  <a:prstClr val="black"/>
                </a:solidFill>
                <a:latin typeface="Arial"/>
              </a:rPr>
              <a:t>December 1, 2020 – December 31, 2020 –</a:t>
            </a:r>
          </a:p>
          <a:p>
            <a:pPr marL="347663" lvl="1" indent="0" defTabSz="914400">
              <a:spcBef>
                <a:spcPts val="0"/>
              </a:spcBef>
              <a:buNone/>
            </a:pPr>
            <a:r>
              <a:rPr lang="en-US" sz="1800" b="0" dirty="0">
                <a:solidFill>
                  <a:prstClr val="black"/>
                </a:solidFill>
                <a:latin typeface="Arial"/>
              </a:rPr>
              <a:t>For household members 60 or older or disabled and receiving services through DAAS. </a:t>
            </a:r>
          </a:p>
          <a:p>
            <a:pPr marL="0" lvl="0" indent="0" defTabSz="914400">
              <a:spcBef>
                <a:spcPts val="0"/>
              </a:spcBef>
              <a:buNone/>
            </a:pPr>
            <a:endParaRPr lang="en-US" sz="1800" b="0" dirty="0"/>
          </a:p>
          <a:p>
            <a:pPr marL="0" lvl="0" indent="0" defTabSz="914400">
              <a:spcBef>
                <a:spcPts val="0"/>
              </a:spcBef>
              <a:buNone/>
            </a:pPr>
            <a:r>
              <a:rPr lang="en-US" sz="1800" b="0" dirty="0"/>
              <a:t>     January 2, 2021 – March 31, 2021  - For all households </a:t>
            </a:r>
          </a:p>
          <a:p>
            <a:pPr marL="0" lvl="0" indent="0" defTabSz="914400">
              <a:spcBef>
                <a:spcPts val="0"/>
              </a:spcBef>
              <a:buNone/>
            </a:pPr>
            <a:endParaRPr lang="en-US" sz="1800" b="0" dirty="0">
              <a:solidFill>
                <a:prstClr val="black"/>
              </a:solidFill>
              <a:latin typeface="Arial"/>
              <a:ea typeface="+mn-ea"/>
              <a:cs typeface="+mn-cs"/>
            </a:endParaRPr>
          </a:p>
          <a:p>
            <a:pPr marL="342900" lvl="0" indent="-342900" defTabSz="914400">
              <a:spcBef>
                <a:spcPts val="0"/>
              </a:spcBef>
            </a:pPr>
            <a:r>
              <a:rPr lang="en-US" sz="1800" b="0" dirty="0">
                <a:solidFill>
                  <a:prstClr val="black"/>
                </a:solidFill>
                <a:latin typeface="Arial"/>
              </a:rPr>
              <a:t>Heating source must be billed separately </a:t>
            </a:r>
          </a:p>
          <a:p>
            <a:pPr marL="342900" lvl="0" indent="-342900" defTabSz="914400">
              <a:spcBef>
                <a:spcPts val="0"/>
              </a:spcBef>
            </a:pPr>
            <a:endParaRPr lang="en-US" sz="1800" b="0" dirty="0">
              <a:solidFill>
                <a:prstClr val="black"/>
              </a:solidFill>
              <a:latin typeface="Arial"/>
            </a:endParaRPr>
          </a:p>
          <a:p>
            <a:pPr marL="342900" lvl="0" indent="-342900" defTabSz="914400">
              <a:spcBef>
                <a:spcPts val="0"/>
              </a:spcBef>
            </a:pPr>
            <a:r>
              <a:rPr lang="en-US" sz="1800" b="0" dirty="0">
                <a:solidFill>
                  <a:prstClr val="black"/>
                </a:solidFill>
                <a:latin typeface="Arial"/>
              </a:rPr>
              <a:t>Benefit amount is based on income, fuel type, and household size</a:t>
            </a:r>
          </a:p>
          <a:p>
            <a:pPr marL="342900" lvl="0" indent="-342900" defTabSz="914400">
              <a:spcBef>
                <a:spcPts val="0"/>
              </a:spcBef>
            </a:pPr>
            <a:endParaRPr lang="en-US" sz="1800" b="0" dirty="0">
              <a:solidFill>
                <a:prstClr val="black"/>
              </a:solidFill>
              <a:latin typeface="Arial"/>
            </a:endParaRPr>
          </a:p>
          <a:p>
            <a:pPr marL="342900" lvl="0" indent="-342900" defTabSz="914400">
              <a:spcBef>
                <a:spcPts val="0"/>
              </a:spcBef>
            </a:pPr>
            <a:r>
              <a:rPr lang="en-US" sz="1800" b="0" dirty="0">
                <a:solidFill>
                  <a:prstClr val="black"/>
                </a:solidFill>
                <a:latin typeface="Arial"/>
              </a:rPr>
              <a:t>Benefit increments are $300.00, $400.00, and $500.00 </a:t>
            </a:r>
          </a:p>
          <a:p>
            <a:pPr marL="342900" lvl="0" indent="-342900" defTabSz="914400">
              <a:spcBef>
                <a:spcPts val="0"/>
              </a:spcBef>
            </a:pPr>
            <a:endParaRPr lang="en-US" sz="1800" b="0" dirty="0">
              <a:solidFill>
                <a:prstClr val="black"/>
              </a:solidFill>
              <a:latin typeface="Arial"/>
            </a:endParaRPr>
          </a:p>
          <a:p>
            <a:pPr marL="342900" lvl="0" indent="-342900" defTabSz="914400">
              <a:spcBef>
                <a:spcPts val="0"/>
              </a:spcBef>
            </a:pPr>
            <a:r>
              <a:rPr lang="en-US" sz="1800" b="0" dirty="0">
                <a:solidFill>
                  <a:prstClr val="black"/>
                </a:solidFill>
                <a:latin typeface="Arial"/>
              </a:rPr>
              <a:t>Applicants can reapply for LIEAP if denied within the same fiscal year if the household’s situation has changed</a:t>
            </a:r>
          </a:p>
          <a:p>
            <a:pPr marL="342900" lvl="0" indent="-342900" defTabSz="914400">
              <a:spcBef>
                <a:spcPts val="0"/>
              </a:spcBef>
            </a:pPr>
            <a:endParaRPr lang="en-US" sz="1800" b="0" dirty="0">
              <a:solidFill>
                <a:prstClr val="black"/>
              </a:solidFill>
              <a:latin typeface="Arial"/>
              <a:ea typeface="+mn-ea"/>
              <a:cs typeface="+mn-cs"/>
            </a:endParaRPr>
          </a:p>
          <a:p>
            <a:pPr marL="0" indent="0">
              <a:buNone/>
            </a:pPr>
            <a:endParaRPr lang="en-US" dirty="0"/>
          </a:p>
        </p:txBody>
      </p:sp>
    </p:spTree>
    <p:extLst>
      <p:ext uri="{BB962C8B-B14F-4D97-AF65-F5344CB8AC3E}">
        <p14:creationId xmlns:p14="http://schemas.microsoft.com/office/powerpoint/2010/main" val="3081355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9A2A3-9045-4644-A698-50E9297D68C8}"/>
              </a:ext>
            </a:extLst>
          </p:cNvPr>
          <p:cNvSpPr>
            <a:spLocks noGrp="1"/>
          </p:cNvSpPr>
          <p:nvPr>
            <p:ph type="title"/>
          </p:nvPr>
        </p:nvSpPr>
        <p:spPr/>
        <p:txBody>
          <a:bodyPr/>
          <a:lstStyle/>
          <a:p>
            <a:pPr algn="ctr"/>
            <a:r>
              <a:rPr lang="en-US" dirty="0"/>
              <a:t>LIEAP Timeframes</a:t>
            </a:r>
          </a:p>
        </p:txBody>
      </p:sp>
      <p:sp>
        <p:nvSpPr>
          <p:cNvPr id="3" name="Text Placeholder 2">
            <a:extLst>
              <a:ext uri="{FF2B5EF4-FFF2-40B4-BE49-F238E27FC236}">
                <a16:creationId xmlns:a16="http://schemas.microsoft.com/office/drawing/2014/main" id="{19F40725-98E9-4BED-B0BB-532437E56B96}"/>
              </a:ext>
            </a:extLst>
          </p:cNvPr>
          <p:cNvSpPr>
            <a:spLocks noGrp="1"/>
          </p:cNvSpPr>
          <p:nvPr>
            <p:ph type="body" sz="quarter" idx="10"/>
          </p:nvPr>
        </p:nvSpPr>
        <p:spPr/>
        <p:txBody>
          <a:bodyPr/>
          <a:lstStyle/>
          <a:p>
            <a:r>
              <a:rPr lang="en-US" b="0" dirty="0"/>
              <a:t>If verification is required for LIEAP application, applicant has 10 business days to return requested information on DSS-8185. </a:t>
            </a:r>
          </a:p>
          <a:p>
            <a:r>
              <a:rPr lang="en-US" b="0" dirty="0"/>
              <a:t>Once requested information is received, application must be processed within 2 business days.</a:t>
            </a:r>
          </a:p>
        </p:txBody>
      </p:sp>
      <p:sp>
        <p:nvSpPr>
          <p:cNvPr id="4" name="Text Placeholder 3">
            <a:extLst>
              <a:ext uri="{FF2B5EF4-FFF2-40B4-BE49-F238E27FC236}">
                <a16:creationId xmlns:a16="http://schemas.microsoft.com/office/drawing/2014/main" id="{887847CE-A4E4-4738-A8A7-0A0D10EABEE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13623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5F1CC-8978-4FDD-82F8-7DB8611ABFAA}"/>
              </a:ext>
            </a:extLst>
          </p:cNvPr>
          <p:cNvSpPr>
            <a:spLocks noGrp="1"/>
          </p:cNvSpPr>
          <p:nvPr>
            <p:ph type="title"/>
          </p:nvPr>
        </p:nvSpPr>
        <p:spPr>
          <a:xfrm>
            <a:off x="674369" y="624054"/>
            <a:ext cx="8201407" cy="546378"/>
          </a:xfrm>
        </p:spPr>
        <p:txBody>
          <a:bodyPr/>
          <a:lstStyle/>
          <a:p>
            <a:pPr algn="ctr"/>
            <a:r>
              <a:rPr lang="en-US" dirty="0"/>
              <a:t>Combined Applications</a:t>
            </a:r>
          </a:p>
        </p:txBody>
      </p:sp>
      <p:sp>
        <p:nvSpPr>
          <p:cNvPr id="3" name="Text Placeholder 2">
            <a:extLst>
              <a:ext uri="{FF2B5EF4-FFF2-40B4-BE49-F238E27FC236}">
                <a16:creationId xmlns:a16="http://schemas.microsoft.com/office/drawing/2014/main" id="{45618DF2-540B-40E6-BFFC-103955C147F3}"/>
              </a:ext>
            </a:extLst>
          </p:cNvPr>
          <p:cNvSpPr>
            <a:spLocks noGrp="1"/>
          </p:cNvSpPr>
          <p:nvPr>
            <p:ph type="body" sz="quarter" idx="10"/>
          </p:nvPr>
        </p:nvSpPr>
        <p:spPr>
          <a:xfrm>
            <a:off x="628650" y="1719072"/>
            <a:ext cx="7888288" cy="4524035"/>
          </a:xfrm>
        </p:spPr>
        <p:txBody>
          <a:bodyPr/>
          <a:lstStyle/>
          <a:p>
            <a:r>
              <a:rPr lang="en-US" sz="1800" b="0" dirty="0"/>
              <a:t>Households that apply for LIEAP can also apply for CIP on the same day. </a:t>
            </a:r>
          </a:p>
          <a:p>
            <a:r>
              <a:rPr lang="en-US" sz="1800" b="0" dirty="0"/>
              <a:t>CIP application must be approved prior to the LIEAP application being approved.</a:t>
            </a:r>
          </a:p>
          <a:p>
            <a:r>
              <a:rPr lang="en-US" sz="1800" b="0" dirty="0"/>
              <a:t>For combined energy application please reference NC FAST job-aid in FAST Help titled Energy-CIP &amp; LIEAP combined application </a:t>
            </a:r>
          </a:p>
        </p:txBody>
      </p:sp>
      <p:sp>
        <p:nvSpPr>
          <p:cNvPr id="4" name="Text Placeholder 3">
            <a:extLst>
              <a:ext uri="{FF2B5EF4-FFF2-40B4-BE49-F238E27FC236}">
                <a16:creationId xmlns:a16="http://schemas.microsoft.com/office/drawing/2014/main" id="{9CF77C36-43EB-45A6-A3D8-4BD94D318984}"/>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884357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E85E9-D6C5-4C42-AD60-9DB408414361}"/>
              </a:ext>
            </a:extLst>
          </p:cNvPr>
          <p:cNvSpPr>
            <a:spLocks noGrp="1"/>
          </p:cNvSpPr>
          <p:nvPr>
            <p:ph type="title"/>
          </p:nvPr>
        </p:nvSpPr>
        <p:spPr/>
        <p:txBody>
          <a:bodyPr/>
          <a:lstStyle/>
          <a:p>
            <a:r>
              <a:rPr lang="en-US" dirty="0"/>
              <a:t>Crisis Intervention Program (CIP)</a:t>
            </a:r>
          </a:p>
        </p:txBody>
      </p:sp>
      <p:sp>
        <p:nvSpPr>
          <p:cNvPr id="4" name="Content Placeholder 3">
            <a:extLst>
              <a:ext uri="{FF2B5EF4-FFF2-40B4-BE49-F238E27FC236}">
                <a16:creationId xmlns:a16="http://schemas.microsoft.com/office/drawing/2014/main" id="{43C881FA-4F88-487F-B32D-B9738F0ACF62}"/>
              </a:ext>
            </a:extLst>
          </p:cNvPr>
          <p:cNvSpPr>
            <a:spLocks noGrp="1"/>
          </p:cNvSpPr>
          <p:nvPr>
            <p:ph sz="quarter" idx="14"/>
          </p:nvPr>
        </p:nvSpPr>
        <p:spPr>
          <a:xfrm>
            <a:off x="622299" y="1495313"/>
            <a:ext cx="3840480" cy="4743150"/>
          </a:xfrm>
        </p:spPr>
        <p:txBody>
          <a:bodyPr/>
          <a:lstStyle/>
          <a:p>
            <a:pPr marL="342900" indent="-342900" algn="l">
              <a:buFont typeface="Arial" panose="020B0604020202020204" pitchFamily="34" charset="0"/>
              <a:buChar char="•"/>
            </a:pPr>
            <a:r>
              <a:rPr lang="en-US" sz="1800" b="0" dirty="0"/>
              <a:t>Applications are taken year round</a:t>
            </a:r>
          </a:p>
          <a:p>
            <a:pPr marL="342900" indent="-342900" algn="l">
              <a:buFont typeface="Arial" panose="020B0604020202020204" pitchFamily="34" charset="0"/>
              <a:buChar char="•"/>
            </a:pPr>
            <a:r>
              <a:rPr lang="en-US" sz="1800" b="0" dirty="0"/>
              <a:t>Consider all factors when assessing a crisis, such as the outside temperature, household member’s ages, and reported medical conditions</a:t>
            </a:r>
          </a:p>
          <a:p>
            <a:pPr marL="342900" indent="-342900" algn="l">
              <a:buFont typeface="Arial" panose="020B0604020202020204" pitchFamily="34" charset="0"/>
              <a:buChar char="•"/>
            </a:pPr>
            <a:r>
              <a:rPr lang="en-US" sz="1800" b="0" dirty="0"/>
              <a:t>Applicants must apply in the county they reside</a:t>
            </a:r>
          </a:p>
          <a:p>
            <a:pPr marL="342900" indent="-342900" algn="l">
              <a:buFont typeface="Arial" panose="020B0604020202020204" pitchFamily="34" charset="0"/>
              <a:buChar char="•"/>
            </a:pPr>
            <a:r>
              <a:rPr lang="en-US" sz="1800" b="0" dirty="0"/>
              <a:t>Funds cannot pay bills in a deceased person or minor child’s name</a:t>
            </a:r>
          </a:p>
          <a:p>
            <a:pPr marL="342900" indent="-342900" algn="l">
              <a:buFont typeface="Arial" panose="020B0604020202020204" pitchFamily="34" charset="0"/>
              <a:buChar char="•"/>
            </a:pPr>
            <a:r>
              <a:rPr lang="en-US" sz="1800" b="0" dirty="0"/>
              <a:t>Funding cannot be used to pay for water, sewage, or trash fees attached to the energy bill </a:t>
            </a:r>
          </a:p>
          <a:p>
            <a:endParaRPr lang="en-US" dirty="0"/>
          </a:p>
        </p:txBody>
      </p:sp>
      <p:sp>
        <p:nvSpPr>
          <p:cNvPr id="8" name="Content Placeholder 7">
            <a:extLst>
              <a:ext uri="{FF2B5EF4-FFF2-40B4-BE49-F238E27FC236}">
                <a16:creationId xmlns:a16="http://schemas.microsoft.com/office/drawing/2014/main" id="{BC127AA1-CDB3-4BE1-B9BD-2500CA40E6B9}"/>
              </a:ext>
            </a:extLst>
          </p:cNvPr>
          <p:cNvSpPr>
            <a:spLocks noGrp="1"/>
          </p:cNvSpPr>
          <p:nvPr>
            <p:ph sz="quarter" idx="15"/>
          </p:nvPr>
        </p:nvSpPr>
        <p:spPr>
          <a:xfrm>
            <a:off x="4485939" y="1914861"/>
            <a:ext cx="3861995" cy="3593054"/>
          </a:xfrm>
          <a:prstGeom prst="rect">
            <a:avLst/>
          </a:prstGeom>
          <a:solidFill>
            <a:srgbClr val="94B6C7"/>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r>
              <a:rPr lang="en-US" sz="2000" b="1" dirty="0">
                <a:solidFill>
                  <a:schemeClr val="tx1"/>
                </a:solidFill>
                <a:latin typeface="Times New Roman" panose="02020603050405020304" pitchFamily="18" charset="0"/>
                <a:cs typeface="Times New Roman" panose="02020603050405020304" pitchFamily="18" charset="0"/>
              </a:rPr>
              <a:t>What is an Energy Crisis?</a:t>
            </a:r>
          </a:p>
          <a:p>
            <a:pPr algn="ctr">
              <a:buClrTx/>
            </a:pPr>
            <a:endParaRPr lang="en-US" sz="2000" b="1" dirty="0">
              <a:solidFill>
                <a:schemeClr val="tx1"/>
              </a:solidFill>
              <a:latin typeface="Times New Roman" panose="02020603050405020304" pitchFamily="18" charset="0"/>
              <a:cs typeface="Times New Roman" panose="02020603050405020304" pitchFamily="18" charset="0"/>
            </a:endParaRPr>
          </a:p>
          <a:p>
            <a:pPr algn="ctr"/>
            <a:r>
              <a:rPr lang="en-US" sz="2000" dirty="0">
                <a:solidFill>
                  <a:schemeClr val="tx1"/>
                </a:solidFill>
                <a:latin typeface="Times New Roman" panose="02020603050405020304" pitchFamily="18" charset="0"/>
                <a:cs typeface="Times New Roman" panose="02020603050405020304" pitchFamily="18" charset="0"/>
              </a:rPr>
              <a:t>A household currently experiencing or in danger of experiencing a life threatening or health related emergency </a:t>
            </a:r>
            <a:r>
              <a:rPr lang="en-US" sz="2000" b="1" u="sng" dirty="0">
                <a:solidFill>
                  <a:schemeClr val="tx1"/>
                </a:solidFill>
                <a:latin typeface="Times New Roman" panose="02020603050405020304" pitchFamily="18" charset="0"/>
                <a:cs typeface="Times New Roman" panose="02020603050405020304" pitchFamily="18" charset="0"/>
              </a:rPr>
              <a:t>and </a:t>
            </a:r>
            <a:r>
              <a:rPr lang="en-US" sz="2000" dirty="0">
                <a:solidFill>
                  <a:schemeClr val="tx1"/>
                </a:solidFill>
                <a:latin typeface="Times New Roman" panose="02020603050405020304" pitchFamily="18" charset="0"/>
                <a:cs typeface="Times New Roman" panose="02020603050405020304" pitchFamily="18" charset="0"/>
              </a:rPr>
              <a:t> they have a past due/ disconnection notice or no heating or cooling source </a:t>
            </a:r>
          </a:p>
          <a:p>
            <a:pPr algn="ctr">
              <a:buClrTx/>
            </a:pP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0731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8707-F708-482B-A0B7-3BEEC1427690}"/>
              </a:ext>
            </a:extLst>
          </p:cNvPr>
          <p:cNvSpPr>
            <a:spLocks noGrp="1"/>
          </p:cNvSpPr>
          <p:nvPr>
            <p:ph type="title"/>
          </p:nvPr>
        </p:nvSpPr>
        <p:spPr>
          <a:xfrm>
            <a:off x="650366" y="660630"/>
            <a:ext cx="7843267" cy="548640"/>
          </a:xfrm>
        </p:spPr>
        <p:txBody>
          <a:bodyPr>
            <a:normAutofit fontScale="90000"/>
          </a:bodyPr>
          <a:lstStyle/>
          <a:p>
            <a:pPr>
              <a:lnSpc>
                <a:spcPct val="100000"/>
              </a:lnSpc>
            </a:pPr>
            <a:r>
              <a:rPr lang="en-US" dirty="0"/>
              <a:t>Crisis Intervention Income Verification	</a:t>
            </a:r>
            <a:br>
              <a:rPr lang="en-US" dirty="0"/>
            </a:br>
            <a:r>
              <a:rPr lang="en-US" dirty="0"/>
              <a:t>	</a:t>
            </a:r>
            <a:r>
              <a:rPr lang="en-US" sz="2400" b="0" u="sng" dirty="0">
                <a:solidFill>
                  <a:schemeClr val="tx1"/>
                </a:solidFill>
              </a:rPr>
              <a:t>Income – CIP manual section 400.03:</a:t>
            </a:r>
            <a:br>
              <a:rPr lang="en-US" sz="2400" b="0" u="sng" dirty="0">
                <a:solidFill>
                  <a:schemeClr val="tx1"/>
                </a:solidFill>
              </a:rPr>
            </a:br>
            <a:br>
              <a:rPr lang="en-US" sz="2400" b="0" u="sng" dirty="0">
                <a:solidFill>
                  <a:schemeClr val="tx1"/>
                </a:solidFill>
              </a:rPr>
            </a:br>
            <a:r>
              <a:rPr lang="en-US" sz="2400" b="0" dirty="0">
                <a:solidFill>
                  <a:schemeClr val="tx1"/>
                </a:solidFill>
              </a:rPr>
              <a:t>-Income verification obtained from other sources such as Food and Nutrition (FNS), Medicaid (MA) or Work First Assistance (WFFA)</a:t>
            </a:r>
            <a:br>
              <a:rPr lang="en-US" sz="2400" b="0" dirty="0">
                <a:solidFill>
                  <a:schemeClr val="tx1"/>
                </a:solidFill>
              </a:rPr>
            </a:br>
            <a:br>
              <a:rPr lang="en-US" sz="2400" b="0" dirty="0">
                <a:solidFill>
                  <a:schemeClr val="tx1"/>
                </a:solidFill>
              </a:rPr>
            </a:br>
            <a:r>
              <a:rPr lang="en-US" sz="2400" b="0" dirty="0">
                <a:solidFill>
                  <a:schemeClr val="tx1"/>
                </a:solidFill>
              </a:rPr>
              <a:t>-Online Verification System (OVS) can also be run in NC FAST and can be used if income is current &amp; representative</a:t>
            </a:r>
            <a:br>
              <a:rPr lang="en-US" sz="2400" b="0" dirty="0">
                <a:solidFill>
                  <a:schemeClr val="tx1"/>
                </a:solidFill>
              </a:rPr>
            </a:br>
            <a:br>
              <a:rPr lang="en-US" sz="2400" b="0" dirty="0">
                <a:solidFill>
                  <a:schemeClr val="tx1"/>
                </a:solidFill>
              </a:rPr>
            </a:br>
            <a:r>
              <a:rPr lang="en-US" sz="2400" b="0" dirty="0">
                <a:solidFill>
                  <a:schemeClr val="tx1"/>
                </a:solidFill>
              </a:rPr>
              <a:t>-If income is not current and representative, the income becomes questionable and verification is required. Acceptable forms of verification are check stubs, wage verification form completed by employer or statements from employer</a:t>
            </a:r>
            <a:br>
              <a:rPr lang="en-US" sz="2400" b="0" dirty="0">
                <a:solidFill>
                  <a:schemeClr val="tx1"/>
                </a:solidFill>
              </a:rPr>
            </a:br>
            <a:br>
              <a:rPr lang="en-US" sz="2400" b="0" dirty="0">
                <a:solidFill>
                  <a:schemeClr val="tx1"/>
                </a:solidFill>
              </a:rPr>
            </a:br>
            <a:r>
              <a:rPr lang="en-US" sz="2400" b="0" dirty="0">
                <a:solidFill>
                  <a:schemeClr val="tx1"/>
                </a:solidFill>
              </a:rPr>
              <a:t>- client statement can be used as last resort</a:t>
            </a:r>
            <a:r>
              <a:rPr lang="en-US" sz="2400" b="0" dirty="0"/>
              <a:t>.</a:t>
            </a:r>
            <a:br>
              <a:rPr lang="en-US" sz="2400" b="0" dirty="0"/>
            </a:br>
            <a:br>
              <a:rPr lang="en-US" sz="2400" b="0" dirty="0"/>
            </a:br>
            <a:endParaRPr lang="en-US" sz="2400" dirty="0"/>
          </a:p>
        </p:txBody>
      </p:sp>
    </p:spTree>
    <p:extLst>
      <p:ext uri="{BB962C8B-B14F-4D97-AF65-F5344CB8AC3E}">
        <p14:creationId xmlns:p14="http://schemas.microsoft.com/office/powerpoint/2010/main" val="889318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BA0F2-FBE9-41E4-8DFE-50E4BEE79B2E}"/>
              </a:ext>
            </a:extLst>
          </p:cNvPr>
          <p:cNvSpPr>
            <a:spLocks noGrp="1"/>
          </p:cNvSpPr>
          <p:nvPr>
            <p:ph type="title"/>
          </p:nvPr>
        </p:nvSpPr>
        <p:spPr/>
        <p:txBody>
          <a:bodyPr/>
          <a:lstStyle/>
          <a:p>
            <a:pPr algn="ctr"/>
            <a:r>
              <a:rPr lang="en-US" dirty="0"/>
              <a:t>Telephonic Signatures</a:t>
            </a:r>
          </a:p>
        </p:txBody>
      </p:sp>
      <p:sp>
        <p:nvSpPr>
          <p:cNvPr id="3" name="Text Placeholder 2">
            <a:extLst>
              <a:ext uri="{FF2B5EF4-FFF2-40B4-BE49-F238E27FC236}">
                <a16:creationId xmlns:a16="http://schemas.microsoft.com/office/drawing/2014/main" id="{ED00D6AE-51D0-4BE5-9B0C-15BDB391D92A}"/>
              </a:ext>
            </a:extLst>
          </p:cNvPr>
          <p:cNvSpPr>
            <a:spLocks noGrp="1"/>
          </p:cNvSpPr>
          <p:nvPr>
            <p:ph type="body" sz="quarter" idx="10"/>
          </p:nvPr>
        </p:nvSpPr>
        <p:spPr>
          <a:xfrm>
            <a:off x="628649" y="1172694"/>
            <a:ext cx="8176683" cy="5448238"/>
          </a:xfrm>
        </p:spPr>
        <p:txBody>
          <a:bodyPr/>
          <a:lstStyle/>
          <a:p>
            <a:r>
              <a:rPr lang="en-US" sz="2000" b="0" dirty="0"/>
              <a:t>Applications received in the agency by mail, email, fax or dropped off, can have interviews completed by telephone for CIP and LIEAP. </a:t>
            </a:r>
          </a:p>
          <a:p>
            <a:r>
              <a:rPr lang="en-US" sz="2000" b="0" dirty="0"/>
              <a:t>Face to face interviews are no longer required</a:t>
            </a:r>
          </a:p>
          <a:p>
            <a:pPr marL="0" indent="0" algn="ctr">
              <a:buNone/>
            </a:pPr>
            <a:r>
              <a:rPr lang="en-US" sz="2000" b="0" u="sng" dirty="0"/>
              <a:t>Telephonic Signature Process:</a:t>
            </a:r>
          </a:p>
          <a:p>
            <a:r>
              <a:rPr lang="en-US" sz="2000" b="0" dirty="0"/>
              <a:t>Worker will summarize the information to which household assents and allow a verbal signature from the applicant</a:t>
            </a:r>
          </a:p>
          <a:p>
            <a:r>
              <a:rPr lang="en-US" sz="2000" b="0" dirty="0"/>
              <a:t>Document in NC FAST to demonstrate client signed the application. </a:t>
            </a:r>
          </a:p>
          <a:p>
            <a:r>
              <a:rPr lang="en-US" sz="2000" b="0" dirty="0"/>
              <a:t>Document “Telephone Signature” in the Income Support Application ➔Contact Tab➔ Notes </a:t>
            </a:r>
          </a:p>
          <a:p>
            <a:r>
              <a:rPr lang="en-US" sz="2000" b="0" dirty="0"/>
              <a:t>Documentation should include the applicant’s name, date, time of interview and the applicant’s response to indicating agreement to this verbal attestation signature</a:t>
            </a:r>
          </a:p>
          <a:p>
            <a:endParaRPr lang="en-US" b="0" dirty="0"/>
          </a:p>
          <a:p>
            <a:endParaRPr lang="en-US" b="0" dirty="0"/>
          </a:p>
          <a:p>
            <a:endParaRPr lang="en-US" sz="2400" b="0" dirty="0"/>
          </a:p>
          <a:p>
            <a:pPr marL="0" indent="0">
              <a:buNone/>
            </a:pPr>
            <a:endParaRPr lang="en-US" sz="2400" b="0" dirty="0"/>
          </a:p>
        </p:txBody>
      </p:sp>
    </p:spTree>
    <p:extLst>
      <p:ext uri="{BB962C8B-B14F-4D97-AF65-F5344CB8AC3E}">
        <p14:creationId xmlns:p14="http://schemas.microsoft.com/office/powerpoint/2010/main" val="9390346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60&quot;&gt;&lt;object type=&quot;3&quot; unique_id=&quot;10061&quot;&gt;&lt;property id=&quot;20148&quot; value=&quot;5&quot;/&gt;&lt;property id=&quot;20300&quot; value=&quot;Slide 1 - &amp;quot;Tips&amp;quot;&quot;/&gt;&lt;property id=&quot;20307&quot; value=&quot;460&quot;/&gt;&lt;/object&gt;&lt;object type=&quot;3&quot; unique_id=&quot;10062&quot;&gt;&lt;property id=&quot;20148&quot; value=&quot;5&quot;/&gt;&lt;property id=&quot;20300&quot; value=&quot;Slide 2 - &amp;quot;To change the footer text&amp;quot;&quot;/&gt;&lt;property id=&quot;20307&quot; value=&quot;456&quot;/&gt;&lt;/object&gt;&lt;object type=&quot;3&quot; unique_id=&quot;10063&quot;&gt;&lt;property id=&quot;20148&quot; value=&quot;5&quot;/&gt;&lt;property id=&quot;20300&quot; value=&quot;Slide 3&quot;/&gt;&lt;property id=&quot;20307&quot; value=&quot;459&quot;/&gt;&lt;/object&gt;&lt;object type=&quot;3&quot; unique_id=&quot;10064&quot;&gt;&lt;property id=&quot;20148&quot; value=&quot;5&quot;/&gt;&lt;property id=&quot;20300&quot; value=&quot;Slide 4&quot;/&gt;&lt;property id=&quot;20307&quot; value=&quot;458&quot;/&gt;&lt;/object&gt;&lt;object type=&quot;3&quot; unique_id=&quot;10065&quot;&gt;&lt;property id=&quot;20148&quot; value=&quot;5&quot;/&gt;&lt;property id=&quot;20300&quot; value=&quot;Slide 5&quot;/&gt;&lt;property id=&quot;20307&quot; value=&quot;457&quot;/&gt;&lt;/object&gt;&lt;object type=&quot;3&quot; unique_id=&quot;10066&quot;&gt;&lt;property id=&quot;20148&quot; value=&quot;5&quot;/&gt;&lt;property id=&quot;20300&quot; value=&quot;Slide 6 - &amp;quot;Slide Title, 1 line max&amp;quot;&quot;/&gt;&lt;property id=&quot;20307&quot; value=&quot;449&quot;/&gt;&lt;/object&gt;&lt;object type=&quot;3&quot; unique_id=&quot;10067&quot;&gt;&lt;property id=&quot;20148&quot; value=&quot;5&quot;/&gt;&lt;property id=&quot;20300&quot; value=&quot;Slide 7 - &amp;quot;Slide Title, 1 line max&amp;quot;&quot;/&gt;&lt;property id=&quot;20307&quot; value=&quot;450&quot;/&gt;&lt;/object&gt;&lt;object type=&quot;3&quot; unique_id=&quot;10068&quot;&gt;&lt;property id=&quot;20148&quot; value=&quot;5&quot;/&gt;&lt;property id=&quot;20300&quot; value=&quot;Slide 8 - &amp;quot;Slide Title, 1 line max&amp;quot;&quot;/&gt;&lt;property id=&quot;20307&quot; value=&quot;451&quot;/&gt;&lt;/object&gt;&lt;object type=&quot;3&quot; unique_id=&quot;10069&quot;&gt;&lt;property id=&quot;20148&quot; value=&quot;5&quot;/&gt;&lt;property id=&quot;20300&quot; value=&quot;Slide 9 - &amp;quot;Slide Title, 1 line max&amp;quot;&quot;/&gt;&lt;property id=&quot;20307&quot; value=&quot;452&quot;/&gt;&lt;/object&gt;&lt;object type=&quot;3&quot; unique_id=&quot;10070&quot;&gt;&lt;property id=&quot;20148&quot; value=&quot;5&quot;/&gt;&lt;property id=&quot;20300&quot; value=&quot;Slide 10 - &amp;quot;Slide Title, 1 line max&amp;quot;&quot;/&gt;&lt;property id=&quot;20307&quot; value=&quot;453&quot;/&gt;&lt;/object&gt;&lt;object type=&quot;3&quot; unique_id=&quot;10071&quot;&gt;&lt;property id=&quot;20148&quot; value=&quot;5&quot;/&gt;&lt;property id=&quot;20300&quot; value=&quot;Slide 11 - &amp;quot;Slide Title, 1 line max&amp;quot;&quot;/&gt;&lt;property id=&quot;20307&quot; value=&quot;455&quot;/&gt;&lt;/object&gt;&lt;/object&gt;&lt;object type=&quot;8&quot; unique_id=&quot;10084&quot;&gt;&lt;/object&gt;&lt;/object&gt;&lt;/database&gt;"/>
  <p:tag name="SECTOMILLISECCONVERTED" val="1"/>
</p:tagLst>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7035</TotalTime>
  <Words>4948</Words>
  <Application>Microsoft Office PowerPoint</Application>
  <PresentationFormat>On-screen Show (4:3)</PresentationFormat>
  <Paragraphs>328</Paragraphs>
  <Slides>22</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Courier New</vt:lpstr>
      <vt:lpstr>Franklin Gothic Demi Cond</vt:lpstr>
      <vt:lpstr>Franklin Gothic Medium</vt:lpstr>
      <vt:lpstr>Franklin Gothic Medium Cond</vt:lpstr>
      <vt:lpstr>Gotham Bold</vt:lpstr>
      <vt:lpstr>Gotham Light</vt:lpstr>
      <vt:lpstr>Helvetica</vt:lpstr>
      <vt:lpstr>Times New Roman</vt:lpstr>
      <vt:lpstr>3_Office Theme</vt:lpstr>
      <vt:lpstr>PowerPoint Presentation</vt:lpstr>
      <vt:lpstr>Energy Programs: </vt:lpstr>
      <vt:lpstr>Automated Low Income Energy Assistance Program (LIEAP) Payment</vt:lpstr>
      <vt:lpstr>Low Income Energy Assistance Program  (LIEAP)  </vt:lpstr>
      <vt:lpstr>LIEAP Timeframes</vt:lpstr>
      <vt:lpstr>Combined Applications</vt:lpstr>
      <vt:lpstr>Crisis Intervention Program (CIP)</vt:lpstr>
      <vt:lpstr>Crisis Intervention Income Verification   Income – CIP manual section 400.03:  -Income verification obtained from other sources such as Food and Nutrition (FNS), Medicaid (MA) or Work First Assistance (WFFA)  -Online Verification System (OVS) can also be run in NC FAST and can be used if income is current &amp; representative  -If income is not current and representative, the income becomes questionable and verification is required. Acceptable forms of verification are check stubs, wage verification form completed by employer or statements from employer  - client statement can be used as last resort.  </vt:lpstr>
      <vt:lpstr>Telephonic Signatures</vt:lpstr>
      <vt:lpstr>CIP Timeframe</vt:lpstr>
      <vt:lpstr>Non-Federal Funding</vt:lpstr>
      <vt:lpstr>PowerPoint Presentation</vt:lpstr>
      <vt:lpstr>Weatherization</vt:lpstr>
      <vt:lpstr>Native American Households</vt:lpstr>
      <vt:lpstr>Energy Program Outreach Plan (EPOP)</vt:lpstr>
      <vt:lpstr>Energy Provider Agreement</vt:lpstr>
      <vt:lpstr>Applying for Energy Programs </vt:lpstr>
      <vt:lpstr>Payment Information </vt:lpstr>
      <vt:lpstr>Avoiding overpayments when completing a CIP application for oil or gas:</vt:lpstr>
      <vt:lpstr>Appeals and Hearing Process</vt:lpstr>
      <vt:lpstr>Federal Reporting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Simmons, Jasmyne</cp:lastModifiedBy>
  <cp:revision>665</cp:revision>
  <cp:lastPrinted>2019-11-21T14:46:32Z</cp:lastPrinted>
  <dcterms:created xsi:type="dcterms:W3CDTF">2015-07-07T20:02:11Z</dcterms:created>
  <dcterms:modified xsi:type="dcterms:W3CDTF">2020-11-23T18:32:39Z</dcterms:modified>
</cp:coreProperties>
</file>